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56" r:id="rId2"/>
    <p:sldId id="318" r:id="rId3"/>
    <p:sldId id="291" r:id="rId4"/>
    <p:sldId id="290" r:id="rId5"/>
    <p:sldId id="295" r:id="rId6"/>
    <p:sldId id="297" r:id="rId7"/>
    <p:sldId id="340" r:id="rId8"/>
    <p:sldId id="338" r:id="rId9"/>
    <p:sldId id="339" r:id="rId10"/>
    <p:sldId id="323" r:id="rId11"/>
    <p:sldId id="324" r:id="rId12"/>
    <p:sldId id="325" r:id="rId13"/>
    <p:sldId id="326" r:id="rId14"/>
    <p:sldId id="327" r:id="rId15"/>
    <p:sldId id="328" r:id="rId16"/>
    <p:sldId id="341" r:id="rId17"/>
    <p:sldId id="322" r:id="rId18"/>
    <p:sldId id="317" r:id="rId19"/>
    <p:sldId id="320" r:id="rId20"/>
    <p:sldId id="315" r:id="rId21"/>
    <p:sldId id="316" r:id="rId22"/>
    <p:sldId id="321" r:id="rId23"/>
    <p:sldId id="348" r:id="rId24"/>
    <p:sldId id="342" r:id="rId25"/>
    <p:sldId id="308" r:id="rId26"/>
    <p:sldId id="307" r:id="rId27"/>
    <p:sldId id="333" r:id="rId28"/>
    <p:sldId id="334" r:id="rId29"/>
    <p:sldId id="332" r:id="rId30"/>
    <p:sldId id="335" r:id="rId31"/>
    <p:sldId id="336" r:id="rId32"/>
    <p:sldId id="330" r:id="rId33"/>
    <p:sldId id="331" r:id="rId34"/>
    <p:sldId id="337" r:id="rId35"/>
    <p:sldId id="344" r:id="rId36"/>
    <p:sldId id="346" r:id="rId37"/>
    <p:sldId id="345" r:id="rId38"/>
    <p:sldId id="343" r:id="rId39"/>
    <p:sldId id="347" r:id="rId40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rk Jens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0066FF"/>
    <a:srgbClr val="DDDDDD"/>
    <a:srgbClr val="FF0000"/>
    <a:srgbClr val="00FF00"/>
    <a:srgbClr val="B2B2B2"/>
    <a:srgbClr val="C0C0C0"/>
    <a:srgbClr val="001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8" autoAdjust="0"/>
    <p:restoredTop sz="96617" autoAdjust="0"/>
  </p:normalViewPr>
  <p:slideViewPr>
    <p:cSldViewPr snapToGrid="0" snapToObjects="1" showGuides="1">
      <p:cViewPr varScale="1">
        <p:scale>
          <a:sx n="64" d="100"/>
          <a:sy n="64" d="100"/>
        </p:scale>
        <p:origin x="-582" y="-102"/>
      </p:cViewPr>
      <p:guideLst>
        <p:guide orient="horz" pos="420"/>
        <p:guide pos="50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556" cy="45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2" rIns="92025" bIns="46012" numCol="1" anchor="t" anchorCtr="0" compatLnSpc="1">
            <a:prstTxWarp prst="textNoShape">
              <a:avLst/>
            </a:prstTxWarp>
          </a:bodyPr>
          <a:lstStyle>
            <a:lvl1pPr defTabSz="919824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0751" y="0"/>
            <a:ext cx="2917931" cy="45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2" rIns="92025" bIns="46012" numCol="1" anchor="t" anchorCtr="0" compatLnSpc="1">
            <a:prstTxWarp prst="textNoShape">
              <a:avLst/>
            </a:prstTxWarp>
          </a:bodyPr>
          <a:lstStyle>
            <a:lvl1pPr algn="r" defTabSz="919824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521"/>
            <a:ext cx="2919556" cy="45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2" rIns="92025" bIns="46012" numCol="1" anchor="b" anchorCtr="0" compatLnSpc="1">
            <a:prstTxWarp prst="textNoShape">
              <a:avLst/>
            </a:prstTxWarp>
          </a:bodyPr>
          <a:lstStyle>
            <a:lvl1pPr defTabSz="919824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0751" y="9430521"/>
            <a:ext cx="2917931" cy="45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2" rIns="92025" bIns="46012" numCol="1" anchor="b" anchorCtr="0" compatLnSpc="1">
            <a:prstTxWarp prst="textNoShape">
              <a:avLst/>
            </a:prstTxWarp>
          </a:bodyPr>
          <a:lstStyle>
            <a:lvl1pPr algn="r" defTabSz="919824">
              <a:defRPr sz="1200">
                <a:latin typeface="Times New Roman" pitchFamily="18" charset="0"/>
              </a:defRPr>
            </a:lvl1pPr>
          </a:lstStyle>
          <a:p>
            <a:fld id="{E2FFAD65-63AC-4DA8-934F-0B4B9A495A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67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551" cy="49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500" y="0"/>
            <a:ext cx="2945551" cy="49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549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49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18" y="4715260"/>
            <a:ext cx="5439440" cy="446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49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521"/>
            <a:ext cx="2945551" cy="49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549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500" y="9430521"/>
            <a:ext cx="2945551" cy="49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50003D79-BF69-467B-9085-1CF7B8DA5A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986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2AEEFC-6271-4210-B84E-820E80737889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715312"/>
            <a:ext cx="5438140" cy="446889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715312"/>
            <a:ext cx="5438140" cy="446889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274428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83809" y="1820206"/>
            <a:ext cx="7910967" cy="1828800"/>
          </a:xfrm>
        </p:spPr>
        <p:txBody>
          <a:bodyPr lIns="45720" rIns="45720" bIns="45720"/>
          <a:lstStyle>
            <a:lvl1pPr algn="ctr">
              <a:defRPr sz="40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D67C4A-828F-4BB9-92D8-54FEEA45536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CERNlogo_blu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2376" y="4599432"/>
            <a:ext cx="963880" cy="9638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541338" y="849313"/>
            <a:ext cx="8081962" cy="5537200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274428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9" name="Picture 8" descr="CERNlogo_blu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62151" y="4915199"/>
            <a:ext cx="690073" cy="6900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896120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896120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D67C4A-828F-4BB9-92D8-54FEEA45536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274428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76200"/>
            <a:ext cx="54102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219200"/>
            <a:ext cx="40005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133644"/>
            <a:ext cx="8532055" cy="6562578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849168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41525" y="329184"/>
            <a:ext cx="8183880" cy="519984"/>
          </a:xfrm>
          <a:prstGeom prst="rect">
            <a:avLst/>
          </a:prstGeom>
        </p:spPr>
        <p:txBody>
          <a:bodyPr vert="horz" anchor="b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95886" y="889086"/>
            <a:ext cx="8183880" cy="544648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83426" y="6386735"/>
            <a:ext cx="1474174" cy="216877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383426" y="6386735"/>
            <a:ext cx="8386932" cy="216877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36800" y="6386735"/>
            <a:ext cx="533558" cy="216877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fld id="{66D67C4A-828F-4BB9-92D8-54FEEA45536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CERNlogo_blue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178325" y="212462"/>
            <a:ext cx="568525" cy="5685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png"/><Relationship Id="rId5" Type="http://schemas.openxmlformats.org/officeDocument/2006/relationships/image" Target="../media/image24.jpeg"/><Relationship Id="rId4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image" Target="../media/image72.png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70.wmf"/><Relationship Id="rId4" Type="http://schemas.openxmlformats.org/officeDocument/2006/relationships/image" Target="../media/image67.wmf"/><Relationship Id="rId9" Type="http://schemas.openxmlformats.org/officeDocument/2006/relationships/oleObject" Target="../embeddings/oleObject26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image" Target="../media/image60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9.bin"/><Relationship Id="rId18" Type="http://schemas.openxmlformats.org/officeDocument/2006/relationships/oleObject" Target="../embeddings/oleObject12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8.bin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20.wmf"/><Relationship Id="rId3" Type="http://schemas.openxmlformats.org/officeDocument/2006/relationships/image" Target="../media/image22.png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5" Type="http://schemas.openxmlformats.org/officeDocument/2006/relationships/image" Target="../media/image21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8.wmf"/><Relationship Id="rId14" Type="http://schemas.openxmlformats.org/officeDocument/2006/relationships/oleObject" Target="../embeddings/oleObject1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jpe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9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809" y="391888"/>
            <a:ext cx="7910967" cy="3186782"/>
          </a:xfrm>
        </p:spPr>
        <p:txBody>
          <a:bodyPr/>
          <a:lstStyle/>
          <a:p>
            <a:r>
              <a:rPr lang="en-GB" sz="3600" dirty="0"/>
              <a:t>LHC </a:t>
            </a:r>
            <a:r>
              <a:rPr lang="en-GB" sz="3600" dirty="0" smtClean="0"/>
              <a:t>Upgrade</a:t>
            </a:r>
            <a:r>
              <a:rPr lang="en-GB" sz="3600" dirty="0"/>
              <a:t/>
            </a:r>
            <a:br>
              <a:rPr lang="en-GB" sz="3600" dirty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2800" dirty="0" smtClean="0"/>
              <a:t>Part 4: </a:t>
            </a:r>
            <a:br>
              <a:rPr lang="de-DE" sz="2800" dirty="0" smtClean="0"/>
            </a:br>
            <a:r>
              <a:rPr lang="en-GB" sz="2800" dirty="0" smtClean="0"/>
              <a:t>RF </a:t>
            </a:r>
            <a:r>
              <a:rPr lang="en-GB" sz="2800" dirty="0"/>
              <a:t>systems for the LHC upgrade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2376" y="3685031"/>
            <a:ext cx="7772400" cy="995825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Erk Jensen/CERN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Beams Department</a:t>
            </a:r>
            <a:br>
              <a:rPr lang="en-GB" dirty="0" smtClean="0"/>
            </a:br>
            <a:r>
              <a:rPr lang="en-GB" dirty="0" smtClean="0"/>
              <a:t>Radio Frequency Group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minimal RF system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90576" y="4356158"/>
            <a:ext cx="7562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Arial" pitchFamily="34" charset="0"/>
              <a:buChar char="•"/>
            </a:pPr>
            <a:r>
              <a:rPr lang="en-GB" sz="1600" dirty="0" smtClean="0">
                <a:latin typeface="+mn-lt"/>
              </a:rPr>
              <a:t>The frequency has to be controlled to follow the magnetic field such that the beam remains in the centre of the vacuum chamber.</a:t>
            </a:r>
          </a:p>
          <a:p>
            <a:pPr marL="360363" indent="-360363">
              <a:buFont typeface="Arial" pitchFamily="34" charset="0"/>
              <a:buChar char="•"/>
            </a:pPr>
            <a:r>
              <a:rPr lang="en-GB" sz="1600" dirty="0" smtClean="0">
                <a:latin typeface="+mn-lt"/>
              </a:rPr>
              <a:t>The voltage has to be controlled to allow for capture at injection, a correct bucket area during acceleration, matching before ejection; phase may have to be controlled for transition crossing and for synchronisation before ejection.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" cstate="print"/>
          <a:srcRect t="7227" b="9489"/>
          <a:stretch/>
        </p:blipFill>
        <p:spPr bwMode="auto">
          <a:xfrm>
            <a:off x="790575" y="984739"/>
            <a:ext cx="7562850" cy="33714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571604" y="1285860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Low-level RF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1285860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High-Power RF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640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t="11224" b="9569"/>
          <a:stretch/>
        </p:blipFill>
        <p:spPr bwMode="auto">
          <a:xfrm>
            <a:off x="790575" y="1146517"/>
            <a:ext cx="7562850" cy="32064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Adding a fast (direct) feedback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571604" y="1285860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Low-level RF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1285860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High-Power RF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574" y="4362166"/>
            <a:ext cx="75628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Arial" pitchFamily="34" charset="0"/>
              <a:buChar char="•"/>
            </a:pPr>
            <a:r>
              <a:rPr lang="en-GB" sz="1600" dirty="0" smtClean="0">
                <a:latin typeface="+mn-lt"/>
              </a:rPr>
              <a:t>Compares actual RF voltage and phase with desired and corrects. </a:t>
            </a:r>
          </a:p>
          <a:p>
            <a:pPr marL="360363" indent="-360363">
              <a:buFont typeface="Arial" pitchFamily="34" charset="0"/>
              <a:buChar char="•"/>
            </a:pPr>
            <a:r>
              <a:rPr lang="en-GB" sz="1600" dirty="0" smtClean="0">
                <a:latin typeface="+mn-lt"/>
              </a:rPr>
              <a:t>Rapidity  limited by total group delay (path lengths) (some 100 ns).</a:t>
            </a:r>
          </a:p>
          <a:p>
            <a:pPr marL="360363" indent="-360363">
              <a:buFont typeface="Arial" pitchFamily="34" charset="0"/>
              <a:buChar char="•"/>
            </a:pPr>
            <a:r>
              <a:rPr lang="en-GB" sz="1600" dirty="0" smtClean="0">
                <a:latin typeface="+mn-lt"/>
              </a:rPr>
              <a:t>Unstable if loop gain =1 with total phase shift 180 ° – design requires to stay away from this point (stability margin)</a:t>
            </a:r>
          </a:p>
          <a:p>
            <a:pPr marL="360363" indent="-360363">
              <a:buFont typeface="Arial" pitchFamily="34" charset="0"/>
              <a:buChar char="•"/>
            </a:pPr>
            <a:r>
              <a:rPr lang="en-GB" sz="1600" dirty="0" smtClean="0">
                <a:latin typeface="+mn-lt"/>
              </a:rPr>
              <a:t>The group delay limits the </a:t>
            </a:r>
            <a:r>
              <a:rPr lang="en-GB" sz="1600" dirty="0" err="1" smtClean="0">
                <a:latin typeface="+mn-lt"/>
              </a:rPr>
              <a:t>gain·bandwidth</a:t>
            </a:r>
            <a:r>
              <a:rPr lang="en-GB" sz="1600" dirty="0" smtClean="0">
                <a:latin typeface="+mn-lt"/>
              </a:rPr>
              <a:t> product.</a:t>
            </a:r>
          </a:p>
          <a:p>
            <a:pPr marL="360363" indent="-360363">
              <a:buFont typeface="Arial" pitchFamily="34" charset="0"/>
              <a:buChar char="•"/>
            </a:pPr>
            <a:r>
              <a:rPr lang="en-GB" sz="1600" dirty="0" smtClean="0">
                <a:latin typeface="+mn-lt"/>
              </a:rPr>
              <a:t>Works also to keep voltage at zero for strong beam loading, i.e. it reduces the beam impedance.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327147"/>
              </p:ext>
            </p:extLst>
          </p:nvPr>
        </p:nvGraphicFramePr>
        <p:xfrm>
          <a:off x="5214942" y="3531436"/>
          <a:ext cx="571504" cy="351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3" name="Equation" r:id="rId4" imgW="330120" imgH="203040" progId="Equation.3">
                  <p:embed/>
                </p:oleObj>
              </mc:Choice>
              <mc:Fallback>
                <p:oleObj name="Equation" r:id="rId4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42" y="3531436"/>
                        <a:ext cx="571504" cy="35169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850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1-turn delay feedback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323850" y="928670"/>
            <a:ext cx="8229600" cy="5401792"/>
          </a:xfrm>
          <a:prstGeom prst="rect">
            <a:avLst/>
          </a:prstGeom>
        </p:spPr>
        <p:txBody>
          <a:bodyPr>
            <a:no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GB" sz="1800" dirty="0" smtClean="0"/>
              <a:t>The speed of the “fast RF feedback” is limited by the group delay – this is typically a significant fraction of the revolution period.</a:t>
            </a:r>
          </a:p>
          <a:p>
            <a:pPr>
              <a:defRPr/>
            </a:pPr>
            <a:r>
              <a:rPr lang="en-GB" sz="1800" dirty="0" smtClean="0"/>
              <a:t>How to lower the impedance over many harmonics of the revolution frequency?</a:t>
            </a:r>
          </a:p>
          <a:p>
            <a:pPr>
              <a:defRPr/>
            </a:pPr>
            <a:r>
              <a:rPr lang="en-GB" sz="1800" dirty="0" smtClean="0"/>
              <a:t>The beam spectrum is limited</a:t>
            </a:r>
            <a:br>
              <a:rPr lang="en-GB" sz="1800" dirty="0" smtClean="0"/>
            </a:br>
            <a:r>
              <a:rPr lang="en-GB" sz="1800" dirty="0" smtClean="0"/>
              <a:t>to</a:t>
            </a:r>
            <a:r>
              <a:rPr lang="en-GB" sz="1800" dirty="0"/>
              <a:t> </a:t>
            </a:r>
            <a:r>
              <a:rPr lang="en-GB" sz="1800" dirty="0" smtClean="0"/>
              <a:t>relatively narrow bands</a:t>
            </a:r>
            <a:br>
              <a:rPr lang="en-GB" sz="1800" dirty="0" smtClean="0"/>
            </a:br>
            <a:r>
              <a:rPr lang="en-GB" sz="1800" dirty="0" smtClean="0"/>
              <a:t>around the multiples of the </a:t>
            </a:r>
            <a:br>
              <a:rPr lang="en-GB" sz="1800" dirty="0" smtClean="0"/>
            </a:br>
            <a:r>
              <a:rPr lang="en-GB" sz="1800" dirty="0" smtClean="0"/>
              <a:t>revolution</a:t>
            </a:r>
            <a:r>
              <a:rPr lang="en-GB" sz="1800" dirty="0"/>
              <a:t> </a:t>
            </a:r>
            <a:r>
              <a:rPr lang="en-GB" sz="1800" dirty="0" smtClean="0"/>
              <a:t>frequency.</a:t>
            </a:r>
          </a:p>
          <a:p>
            <a:pPr>
              <a:defRPr/>
            </a:pPr>
            <a:r>
              <a:rPr lang="en-GB" sz="1800" dirty="0" smtClean="0"/>
              <a:t>Only in these narrow bands </a:t>
            </a:r>
            <a:br>
              <a:rPr lang="en-GB" sz="1800" dirty="0" smtClean="0"/>
            </a:br>
            <a:r>
              <a:rPr lang="en-GB" sz="1800" dirty="0" smtClean="0"/>
              <a:t>the</a:t>
            </a:r>
            <a:r>
              <a:rPr lang="en-GB" sz="1800" dirty="0"/>
              <a:t> </a:t>
            </a:r>
            <a:r>
              <a:rPr lang="en-GB" sz="1800" dirty="0" smtClean="0"/>
              <a:t>loop gain must be high!</a:t>
            </a:r>
          </a:p>
          <a:p>
            <a:pPr>
              <a:defRPr/>
            </a:pPr>
            <a:r>
              <a:rPr lang="en-GB" sz="1800" dirty="0" smtClean="0"/>
              <a:t>Install a comb filter! … and </a:t>
            </a:r>
            <a:br>
              <a:rPr lang="en-GB" sz="1800" dirty="0" smtClean="0"/>
            </a:br>
            <a:r>
              <a:rPr lang="en-GB" sz="1800" dirty="0" smtClean="0"/>
              <a:t>extend</a:t>
            </a:r>
            <a:r>
              <a:rPr lang="en-GB" sz="1800" dirty="0"/>
              <a:t> </a:t>
            </a:r>
            <a:r>
              <a:rPr lang="en-GB" sz="1800" dirty="0" smtClean="0"/>
              <a:t>the group delay to exactly </a:t>
            </a:r>
            <a:br>
              <a:rPr lang="en-GB" sz="1800" dirty="0" smtClean="0"/>
            </a:br>
            <a:r>
              <a:rPr lang="en-GB" sz="1800" dirty="0" smtClean="0"/>
              <a:t>one turn – in this case the loop will </a:t>
            </a:r>
            <a:br>
              <a:rPr lang="en-GB" sz="1800" dirty="0" smtClean="0"/>
            </a:br>
            <a:r>
              <a:rPr lang="en-GB" sz="1800" dirty="0" smtClean="0"/>
              <a:t>have the desired effect and remain </a:t>
            </a:r>
            <a:br>
              <a:rPr lang="en-GB" sz="1800" dirty="0" smtClean="0"/>
            </a:br>
            <a:r>
              <a:rPr lang="en-GB" sz="1800" dirty="0" smtClean="0"/>
              <a:t>stable.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379126" y="1984636"/>
            <a:ext cx="4286279" cy="1785950"/>
            <a:chOff x="4533871" y="2357430"/>
            <a:chExt cx="4286279" cy="1785950"/>
          </a:xfrm>
        </p:grpSpPr>
        <p:sp>
          <p:nvSpPr>
            <p:cNvPr id="16" name="Rectangle 15"/>
            <p:cNvSpPr/>
            <p:nvPr/>
          </p:nvSpPr>
          <p:spPr>
            <a:xfrm>
              <a:off x="4533871" y="2357430"/>
              <a:ext cx="4286279" cy="1785950"/>
            </a:xfrm>
            <a:prstGeom prst="rect">
              <a:avLst/>
            </a:prstGeom>
            <a:effectLst>
              <a:outerShdw blurRad="95000" algn="tl" rotWithShape="0">
                <a:srgbClr val="000000">
                  <a:alpha val="50000"/>
                </a:srgbClr>
              </a:outerShdw>
              <a:softEdge rad="635000"/>
            </a:effectLst>
          </p:spPr>
          <p:style>
            <a:lnRef idx="0">
              <a:schemeClr val="accent1"/>
            </a:lnRef>
            <a:fillRef idx="1001">
              <a:schemeClr val="lt2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11433" y="2518594"/>
              <a:ext cx="3903548" cy="144302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5525" y="4264730"/>
            <a:ext cx="3214710" cy="17430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166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Field amplitude control (AVC)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13</a:t>
            </a:fld>
            <a:endParaRPr kumimoji="0"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7372" b="9570"/>
          <a:stretch/>
        </p:blipFill>
        <p:spPr bwMode="auto">
          <a:xfrm>
            <a:off x="790575" y="990600"/>
            <a:ext cx="7562850" cy="33623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71604" y="1285860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Low-level RF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1285860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High-Power RF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098" y="4542337"/>
            <a:ext cx="7917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Arial" pitchFamily="34" charset="0"/>
              <a:buChar char="•"/>
            </a:pPr>
            <a:r>
              <a:rPr lang="en-GB" sz="1600" dirty="0" smtClean="0">
                <a:latin typeface="+mn-lt"/>
              </a:rPr>
              <a:t>Compares the detected cavity voltage to the voltage program. The error signal serves to correct the amplitude</a:t>
            </a:r>
          </a:p>
        </p:txBody>
      </p:sp>
    </p:spTree>
    <p:extLst>
      <p:ext uri="{BB962C8B-B14F-4D97-AF65-F5344CB8AC3E}">
        <p14:creationId xmlns:p14="http://schemas.microsoft.com/office/powerpoint/2010/main" val="230768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phase loop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14</a:t>
            </a:fld>
            <a:endParaRPr kumimoji="0" lang="en-US"/>
          </a:p>
        </p:txBody>
      </p:sp>
      <p:sp>
        <p:nvSpPr>
          <p:cNvPr id="8" name="TextBox 7"/>
          <p:cNvSpPr txBox="1"/>
          <p:nvPr/>
        </p:nvSpPr>
        <p:spPr>
          <a:xfrm>
            <a:off x="436098" y="4781772"/>
            <a:ext cx="5066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Arial" pitchFamily="34" charset="0"/>
              <a:buChar char="•"/>
            </a:pPr>
            <a:r>
              <a:rPr lang="en-GB" sz="1600" dirty="0" smtClean="0">
                <a:latin typeface="+mn-lt"/>
              </a:rPr>
              <a:t>Longitudinal motion:                                         </a:t>
            </a:r>
          </a:p>
          <a:p>
            <a:pPr marL="360363" indent="-360363">
              <a:buFont typeface="Arial" pitchFamily="34" charset="0"/>
              <a:buChar char="•"/>
            </a:pPr>
            <a:r>
              <a:rPr lang="en-GB" sz="1600" dirty="0" smtClean="0">
                <a:latin typeface="+mn-lt"/>
              </a:rPr>
              <a:t>Loop amplifier transfer </a:t>
            </a:r>
            <a:br>
              <a:rPr lang="en-GB" sz="1600" dirty="0" smtClean="0">
                <a:latin typeface="+mn-lt"/>
              </a:rPr>
            </a:br>
            <a:r>
              <a:rPr lang="en-GB" sz="1600" dirty="0" smtClean="0">
                <a:latin typeface="+mn-lt"/>
              </a:rPr>
              <a:t>function designed to damp synchrotron oscillation. </a:t>
            </a:r>
            <a:br>
              <a:rPr lang="en-GB" sz="1600" dirty="0" smtClean="0">
                <a:latin typeface="+mn-lt"/>
              </a:rPr>
            </a:br>
            <a:r>
              <a:rPr lang="en-GB" sz="1600" dirty="0" smtClean="0">
                <a:latin typeface="+mn-lt"/>
              </a:rPr>
              <a:t>Modified equation: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105632"/>
              </p:ext>
            </p:extLst>
          </p:nvPr>
        </p:nvGraphicFramePr>
        <p:xfrm>
          <a:off x="2914288" y="5633691"/>
          <a:ext cx="287655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5" name="Equation" r:id="rId3" imgW="2057400" imgH="419040" progId="Equation.3">
                  <p:embed/>
                </p:oleObj>
              </mc:Choice>
              <mc:Fallback>
                <p:oleObj name="Equation" r:id="rId3" imgW="20574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288" y="5633691"/>
                        <a:ext cx="2876550" cy="585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synchrotron_os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3804" y="4747412"/>
            <a:ext cx="2857521" cy="164610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532050" y="5536259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960283" y="5531496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t="7373"/>
          <a:stretch/>
        </p:blipFill>
        <p:spPr bwMode="auto">
          <a:xfrm>
            <a:off x="790575" y="990600"/>
            <a:ext cx="7562850" cy="37496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571604" y="1285860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Low-level RF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1285860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High-Power RF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298106"/>
              </p:ext>
            </p:extLst>
          </p:nvPr>
        </p:nvGraphicFramePr>
        <p:xfrm>
          <a:off x="3168636" y="4655594"/>
          <a:ext cx="1954212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6" name="Equation" r:id="rId7" imgW="1396800" imgH="419040" progId="Equation.3">
                  <p:embed/>
                </p:oleObj>
              </mc:Choice>
              <mc:Fallback>
                <p:oleObj name="Equation" r:id="rId7" imgW="13968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-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8636" y="4655594"/>
                        <a:ext cx="1954212" cy="585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7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2222E-6 7.40741E-7 C 0.00798 7.40741E-7 0.01475 0.00463 0.01475 0.01042 C 0.01475 0.0162 0.00798 0.02106 2.22222E-6 0.02106 C -0.00816 0.02106 -0.01476 0.0162 -0.01476 0.01042 C -0.01476 0.00463 -0.00816 7.40741E-7 2.22222E-6 7.40741E-7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2222E-6 7.40741E-7 C 0.00798 7.40741E-7 0.01475 0.00463 0.01475 0.01042 C 0.01475 0.0162 0.00798 0.02106 2.22222E-6 0.02106 C -0.00816 0.02106 -0.01476 0.0162 -0.01476 0.01042 C -0.01476 0.00463 -0.00816 7.40741E-7 2.22222E-6 7.40741E-7 Z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6 2.22222E-6 C 0.00556 2.22222E-6 0.01042 0.00208 0.01042 0.00509 C 0.01042 0.00787 0.00556 0.01041 -2.77778E-6 0.01041 C -0.00573 0.01041 -0.00989 0.00787 -0.00989 0.00509 C -0.00989 0.00208 -0.00573 2.22222E-6 -2.77778E-6 2.22222E-6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RF System (1/2)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15</a:t>
            </a:fld>
            <a:endParaRPr kumimoji="0" lang="en-US"/>
          </a:p>
        </p:txBody>
      </p:sp>
      <p:pic>
        <p:nvPicPr>
          <p:cNvPr id="6" name="Picture 5" descr="LHC LLRF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2" y="890199"/>
            <a:ext cx="7572428" cy="5455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521266" y="5970580"/>
            <a:ext cx="17155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latin typeface="+mn-lt"/>
              </a:rPr>
              <a:t>P. Baudrenghien et al</a:t>
            </a:r>
            <a:endParaRPr lang="en-GB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238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RF System (2/2)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16</a:t>
            </a:fld>
            <a:endParaRPr kumimoji="0"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07" y="903749"/>
            <a:ext cx="6764593" cy="5073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07756" y="6000169"/>
            <a:ext cx="24176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100" dirty="0" smtClean="0">
                <a:latin typeface="+mn-lt"/>
              </a:rPr>
              <a:t>From: LHC Project Report 1172</a:t>
            </a:r>
            <a:endParaRPr lang="en-GB" sz="11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7207" y="6007426"/>
            <a:ext cx="4373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One Rack contains 1 complete cavity </a:t>
            </a:r>
            <a:r>
              <a:rPr lang="en-GB" dirty="0" err="1" smtClean="0">
                <a:latin typeface="+mn-lt"/>
              </a:rPr>
              <a:t>controler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767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LHC SC RF, 4 cavity module, 400 MHz</a:t>
            </a:r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6" y="1087550"/>
            <a:ext cx="8180318" cy="34211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1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7" descr="LHC cavity 0101021_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086" y="975922"/>
            <a:ext cx="7953828" cy="4906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LHC SC RF, 4 cavity module, 400 MHz</a:t>
            </a:r>
            <a:endParaRPr lang="en-GB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20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LHC 400 MHz Cavities in the tunnel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19</a:t>
            </a:fld>
            <a:endParaRPr kumimoji="0" lang="en-US"/>
          </a:p>
        </p:txBody>
      </p:sp>
      <p:pic>
        <p:nvPicPr>
          <p:cNvPr id="72706" name="Picture 2" descr="C:\Users\jensene\Downloads\0712013_05-A4-at-144-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58" y="849168"/>
            <a:ext cx="7071370" cy="530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97680" y="5373859"/>
            <a:ext cx="38545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+mn-lt"/>
              </a:rPr>
              <a:t>2 cryomodules (x 4 cavities) left of IR4 </a:t>
            </a:r>
          </a:p>
          <a:p>
            <a:r>
              <a:rPr lang="en-GB" dirty="0" smtClean="0">
                <a:solidFill>
                  <a:srgbClr val="FFFF00"/>
                </a:solidFill>
                <a:latin typeface="+mn-lt"/>
              </a:rPr>
              <a:t>(similar right of IR4)</a:t>
            </a:r>
          </a:p>
          <a:p>
            <a:r>
              <a:rPr lang="en-GB" dirty="0" smtClean="0">
                <a:solidFill>
                  <a:srgbClr val="FFFF00"/>
                </a:solidFill>
                <a:latin typeface="+mn-lt"/>
              </a:rPr>
              <a:t>8 cavities per beam</a:t>
            </a:r>
            <a:endParaRPr lang="en-GB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224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41338" y="849313"/>
            <a:ext cx="8081962" cy="5370058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 smtClean="0"/>
              <a:t>This will include the existing RF system …</a:t>
            </a:r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2000" dirty="0" smtClean="0"/>
              <a:t>… and loads of general reminders</a:t>
            </a:r>
            <a:br>
              <a:rPr lang="en-GB" sz="2000" dirty="0" smtClean="0"/>
            </a:br>
            <a:endParaRPr lang="en-GB" sz="2000" dirty="0" smtClean="0"/>
          </a:p>
          <a:p>
            <a:r>
              <a:rPr lang="en-GB" sz="2000" dirty="0" smtClean="0"/>
              <a:t>I limit myself to the LHC, but upgrades will be implemented also to the LHC injector chain.</a:t>
            </a:r>
            <a:br>
              <a:rPr lang="en-GB" sz="2000" dirty="0" smtClean="0"/>
            </a:br>
            <a:endParaRPr lang="en-GB" sz="2000" dirty="0" smtClean="0"/>
          </a:p>
          <a:p>
            <a:r>
              <a:rPr lang="en-GB" sz="2000" dirty="0" smtClean="0"/>
              <a:t>Reminders:</a:t>
            </a:r>
          </a:p>
          <a:p>
            <a:pPr lvl="1"/>
            <a:r>
              <a:rPr lang="en-GB" sz="2000" dirty="0" smtClean="0"/>
              <a:t>Synchrotron beam dynamics</a:t>
            </a:r>
          </a:p>
          <a:p>
            <a:pPr lvl="1"/>
            <a:r>
              <a:rPr lang="en-GB" sz="2000" dirty="0" smtClean="0"/>
              <a:t>Impedance</a:t>
            </a:r>
          </a:p>
          <a:p>
            <a:pPr lvl="1"/>
            <a:r>
              <a:rPr lang="en-GB" sz="2000" dirty="0" smtClean="0"/>
              <a:t>Stability limit</a:t>
            </a:r>
            <a:br>
              <a:rPr lang="en-GB" sz="2000" dirty="0" smtClean="0"/>
            </a:br>
            <a:endParaRPr lang="en-GB" sz="2000" dirty="0" smtClean="0"/>
          </a:p>
          <a:p>
            <a:r>
              <a:rPr lang="en-GB" sz="2000" dirty="0" smtClean="0"/>
              <a:t>The LHC RF systems </a:t>
            </a:r>
          </a:p>
          <a:p>
            <a:pPr lvl="1"/>
            <a:r>
              <a:rPr lang="en-GB" sz="2000" dirty="0" smtClean="0"/>
              <a:t>acceleration system</a:t>
            </a:r>
          </a:p>
          <a:p>
            <a:pPr lvl="1"/>
            <a:r>
              <a:rPr lang="en-GB" sz="2000" dirty="0" smtClean="0"/>
              <a:t>transverse damper</a:t>
            </a:r>
            <a:br>
              <a:rPr lang="en-GB" sz="2000" dirty="0" smtClean="0"/>
            </a:br>
            <a:endParaRPr lang="en-GB" sz="2000" dirty="0" smtClean="0"/>
          </a:p>
          <a:p>
            <a:r>
              <a:rPr lang="en-GB" sz="2000" dirty="0" smtClean="0"/>
              <a:t>The HL-LHC Crab cavity system</a:t>
            </a:r>
          </a:p>
          <a:p>
            <a:endParaRPr lang="en-GB" sz="2200" dirty="0" smtClean="0"/>
          </a:p>
          <a:p>
            <a:pPr marL="64008" indent="0" algn="ctr">
              <a:buNone/>
            </a:pPr>
            <a:r>
              <a:rPr lang="en-GB" sz="2200" dirty="0" smtClean="0"/>
              <a:t>N.B.: I’m oversimplifying and not rigorous!</a:t>
            </a:r>
            <a:endParaRPr lang="en-GB" sz="2200" dirty="0"/>
          </a:p>
          <a:p>
            <a:pPr marL="64008" indent="0" algn="ctr">
              <a:buNone/>
            </a:pPr>
            <a:r>
              <a:rPr lang="en-GB" sz="2200" dirty="0" smtClean="0"/>
              <a:t>Those experts among you: forgive me – I’ll try to reach the others. </a:t>
            </a:r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33437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6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Klystron principle</a:t>
            </a:r>
            <a:endParaRPr lang="en-US"/>
          </a:p>
        </p:txBody>
      </p:sp>
      <p:pic>
        <p:nvPicPr>
          <p:cNvPr id="542730" name="Picture 10" descr="klystron princip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525" y="998114"/>
            <a:ext cx="5632450" cy="5254625"/>
          </a:xfrm>
          <a:prstGeom prst="rect">
            <a:avLst/>
          </a:prstGeom>
          <a:noFill/>
        </p:spPr>
      </p:pic>
      <p:pic>
        <p:nvPicPr>
          <p:cNvPr id="542731" name="Picture 11" descr="EMSYSMov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9388" y="1415205"/>
            <a:ext cx="3466017" cy="2643276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20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2315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LHC RF power: klystrons</a:t>
            </a:r>
            <a:endParaRPr lang="en-US" dirty="0"/>
          </a:p>
        </p:txBody>
      </p:sp>
      <p:pic>
        <p:nvPicPr>
          <p:cNvPr id="545797" name="Picture 5" descr="LHC klyst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525" y="942975"/>
            <a:ext cx="2673350" cy="532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5802" name="Text Box 10"/>
          <p:cNvSpPr txBox="1">
            <a:spLocks noChangeArrowheads="1"/>
          </p:cNvSpPr>
          <p:nvPr/>
        </p:nvSpPr>
        <p:spPr bwMode="auto">
          <a:xfrm>
            <a:off x="3349723" y="942975"/>
            <a:ext cx="3558410" cy="1815882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600" dirty="0">
                <a:latin typeface="+mn-lt"/>
              </a:rPr>
              <a:t>CERN </a:t>
            </a:r>
            <a:r>
              <a:rPr lang="en-GB" sz="1600" dirty="0" smtClean="0">
                <a:latin typeface="+mn-lt"/>
              </a:rPr>
              <a:t>LHC klystron:</a:t>
            </a:r>
            <a:endParaRPr lang="en-GB" sz="1600" dirty="0">
              <a:latin typeface="+mn-lt"/>
            </a:endParaRPr>
          </a:p>
          <a:p>
            <a:pPr lvl="0"/>
            <a:r>
              <a:rPr lang="en-GB" sz="1600" dirty="0">
                <a:solidFill>
                  <a:prstClr val="black"/>
                </a:solidFill>
                <a:latin typeface="Verdana"/>
              </a:rPr>
              <a:t>(58 kV, 9.3 A)</a:t>
            </a:r>
          </a:p>
          <a:p>
            <a:r>
              <a:rPr lang="en-GB" sz="1600" dirty="0" smtClean="0">
                <a:latin typeface="+mn-lt"/>
              </a:rPr>
              <a:t>400 MHz, 300 kW CW RF, </a:t>
            </a:r>
          </a:p>
          <a:p>
            <a:r>
              <a:rPr lang="en-GB" sz="1600" dirty="0" smtClean="0">
                <a:latin typeface="+mn-lt"/>
              </a:rPr>
              <a:t>Efficiency 62 %.</a:t>
            </a:r>
          </a:p>
          <a:p>
            <a:endParaRPr lang="en-GB" sz="1600" dirty="0" smtClean="0">
              <a:latin typeface="+mn-lt"/>
            </a:endParaRPr>
          </a:p>
          <a:p>
            <a:r>
              <a:rPr lang="en-GB" sz="1600" dirty="0" smtClean="0">
                <a:latin typeface="+mn-lt"/>
              </a:rPr>
              <a:t>One klystron feeds 1 cavity to </a:t>
            </a:r>
            <a:br>
              <a:rPr lang="en-GB" sz="1600" dirty="0" smtClean="0">
                <a:latin typeface="+mn-lt"/>
              </a:rPr>
            </a:br>
            <a:r>
              <a:rPr lang="en-GB" sz="1600" dirty="0" smtClean="0">
                <a:latin typeface="+mn-lt"/>
              </a:rPr>
              <a:t>reach 2 MV accelerating voltage.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6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426" y="329184"/>
            <a:ext cx="8341979" cy="519984"/>
          </a:xfrm>
        </p:spPr>
        <p:txBody>
          <a:bodyPr/>
          <a:lstStyle/>
          <a:p>
            <a:r>
              <a:rPr lang="en-GB" sz="2000" dirty="0" smtClean="0"/>
              <a:t>Cavern UX45: LHC Power station, 16 klystrons</a:t>
            </a:r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22</a:t>
            </a:fld>
            <a:endParaRPr kumimoji="0" lang="en-US"/>
          </a:p>
        </p:txBody>
      </p:sp>
      <p:pic>
        <p:nvPicPr>
          <p:cNvPr id="73730" name="Picture 2" descr="G:\Workspaces\j\jensen_workspace\IVEC09\DSC035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7"/>
          <a:stretch/>
        </p:blipFill>
        <p:spPr bwMode="auto">
          <a:xfrm>
            <a:off x="628204" y="972457"/>
            <a:ext cx="7912130" cy="5270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20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Transverse Damper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23</a:t>
            </a:fld>
            <a:endParaRPr kumimoji="0"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25" y="973936"/>
            <a:ext cx="4557486" cy="21588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2" y="3132745"/>
            <a:ext cx="4557487" cy="3176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16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Transverse damper system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Purpose: </a:t>
            </a:r>
          </a:p>
          <a:p>
            <a:pPr lvl="1"/>
            <a:r>
              <a:rPr lang="en-GB" dirty="0" smtClean="0"/>
              <a:t>To damp transverse injection errors, </a:t>
            </a:r>
          </a:p>
          <a:p>
            <a:pPr lvl="1"/>
            <a:r>
              <a:rPr lang="en-GB" dirty="0" smtClean="0"/>
              <a:t>to create a clean gap for injection and abort</a:t>
            </a:r>
          </a:p>
          <a:p>
            <a:pPr lvl="1"/>
            <a:r>
              <a:rPr lang="en-GB" dirty="0" smtClean="0"/>
              <a:t>to keep beam stable transversely.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r>
              <a:rPr lang="en-GB" sz="1800" dirty="0" smtClean="0"/>
              <a:t>Maybe in the future to counteract e-cloud…</a:t>
            </a:r>
            <a:endParaRPr lang="en-GB" sz="1800" dirty="0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714" y="2769061"/>
            <a:ext cx="5445914" cy="294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\\cern.ch\dfs\Users\d\dvaluch\Documents\MyDocs\Abort gap cleaning\beam entering abort gap and being cleaned.png"/>
          <p:cNvPicPr/>
          <p:nvPr/>
        </p:nvPicPr>
        <p:blipFill rotWithShape="1">
          <a:blip r:embed="rId3" cstate="print"/>
          <a:srcRect l="2404" t="12127" r="2884"/>
          <a:stretch/>
        </p:blipFill>
        <p:spPr bwMode="auto">
          <a:xfrm>
            <a:off x="6662057" y="2769060"/>
            <a:ext cx="1868624" cy="33194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12317" y="6088519"/>
            <a:ext cx="1518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100" dirty="0" smtClean="0">
                <a:latin typeface="+mn-lt"/>
              </a:rPr>
              <a:t>Abort gap cleaning</a:t>
            </a:r>
            <a:endParaRPr lang="en-GB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01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“e-cloud” – limiting the beam current</a:t>
            </a:r>
            <a:endParaRPr lang="en-GB" sz="2800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E3DED1">
                    <a:shade val="50000"/>
                  </a:srgbClr>
                </a:solidFill>
              </a:rPr>
              <a:t>9 August 2012</a:t>
            </a: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974DF9-AD47-4691-BA21-BBFCE3637A9A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25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srgbClr val="E3DED1">
                    <a:shade val="50000"/>
                  </a:srgbClr>
                </a:solidFill>
              </a:rPr>
              <a:t>CERN Summer Student Lectures 2012</a:t>
            </a: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41338" y="2855742"/>
            <a:ext cx="8081962" cy="3418450"/>
          </a:xfrm>
        </p:spPr>
        <p:txBody>
          <a:bodyPr>
            <a:normAutofit fontScale="92500" lnSpcReduction="10000"/>
          </a:bodyPr>
          <a:lstStyle/>
          <a:p>
            <a:r>
              <a:rPr lang="en-GB" sz="1600" dirty="0" smtClean="0"/>
              <a:t>A passing proton bunch (red) attracts electrons (blue )present in the beam pipe and accelerates them towards the opposite side of the beam chamber. </a:t>
            </a:r>
          </a:p>
          <a:p>
            <a:r>
              <a:rPr lang="en-GB" sz="1600" dirty="0" smtClean="0"/>
              <a:t>Hitting the surface results in the emission of secondary electrons – depending on the secondary emission yield (SEY) and the energy of the impacting electrons potentially more than the impacting primary electrons.</a:t>
            </a:r>
          </a:p>
          <a:p>
            <a:r>
              <a:rPr lang="en-GB" sz="1600" dirty="0" smtClean="0"/>
              <a:t>For illustration we assume SEY=2.</a:t>
            </a:r>
          </a:p>
          <a:p>
            <a:r>
              <a:rPr lang="en-GB" sz="1600" dirty="0" smtClean="0"/>
              <a:t>When the next proton bunch passes, the whole repeats itself, but the electron density increases. It will reach a steady state since new emissions are counteracted by the potential of the electron cloud. </a:t>
            </a:r>
          </a:p>
          <a:p>
            <a:r>
              <a:rPr lang="en-GB" sz="1600" dirty="0" smtClean="0"/>
              <a:t>If the distance between proton bunches is similar to the time of flight of the electrons, there will be a resonant effect (similar to </a:t>
            </a:r>
            <a:r>
              <a:rPr lang="en-GB" sz="1600" i="1" dirty="0" smtClean="0"/>
              <a:t>multipacting</a:t>
            </a:r>
            <a:r>
              <a:rPr lang="en-GB" sz="1600" dirty="0" smtClean="0"/>
              <a:t>).</a:t>
            </a:r>
          </a:p>
          <a:p>
            <a:r>
              <a:rPr lang="en-GB" sz="1600" dirty="0" smtClean="0"/>
              <a:t>The interaction of the e-cloud with the proton bunches will deflect them and may – depending on the proton intensity – lead to beam loss. </a:t>
            </a:r>
          </a:p>
          <a:p>
            <a:r>
              <a:rPr lang="en-GB" sz="1600" dirty="0" smtClean="0"/>
              <a:t>This is a serious limitation in the LHC (and the SPS).</a:t>
            </a:r>
            <a:endParaRPr lang="en-GB" sz="16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46517" y="1111348"/>
            <a:ext cx="694240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46517" y="2517775"/>
            <a:ext cx="694240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89912" y="1709218"/>
            <a:ext cx="2215662" cy="16881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94182" y="1415560"/>
            <a:ext cx="49236" cy="45719"/>
          </a:xfrm>
          <a:prstGeom prst="ellipse">
            <a:avLst/>
          </a:prstGeom>
          <a:solidFill>
            <a:srgbClr val="0000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997653" y="1461280"/>
            <a:ext cx="49236" cy="45719"/>
          </a:xfrm>
          <a:prstGeom prst="ellipse">
            <a:avLst/>
          </a:prstGeom>
          <a:solidFill>
            <a:srgbClr val="0000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948417" y="2111318"/>
            <a:ext cx="49236" cy="45719"/>
          </a:xfrm>
          <a:prstGeom prst="ellipse">
            <a:avLst/>
          </a:prstGeom>
          <a:solidFill>
            <a:srgbClr val="0000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374929" y="2042739"/>
            <a:ext cx="49236" cy="45719"/>
          </a:xfrm>
          <a:prstGeom prst="ellipse">
            <a:avLst/>
          </a:prstGeom>
          <a:solidFill>
            <a:srgbClr val="0000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171294" y="1076309"/>
            <a:ext cx="49236" cy="45719"/>
          </a:xfrm>
          <a:prstGeom prst="ellipse">
            <a:avLst/>
          </a:prstGeom>
          <a:solidFill>
            <a:srgbClr val="0000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945016" y="1087739"/>
            <a:ext cx="49236" cy="45719"/>
          </a:xfrm>
          <a:prstGeom prst="ellipse">
            <a:avLst/>
          </a:prstGeom>
          <a:solidFill>
            <a:srgbClr val="0000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992095" y="2481582"/>
            <a:ext cx="49236" cy="45719"/>
          </a:xfrm>
          <a:prstGeom prst="ellipse">
            <a:avLst/>
          </a:prstGeom>
          <a:solidFill>
            <a:srgbClr val="0000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807933" y="2497447"/>
            <a:ext cx="49236" cy="45719"/>
          </a:xfrm>
          <a:prstGeom prst="ellipse">
            <a:avLst/>
          </a:prstGeom>
          <a:solidFill>
            <a:srgbClr val="0000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090567" y="2481582"/>
            <a:ext cx="49236" cy="45719"/>
          </a:xfrm>
          <a:prstGeom prst="ellipse">
            <a:avLst/>
          </a:prstGeom>
          <a:solidFill>
            <a:srgbClr val="0000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881787" y="2502210"/>
            <a:ext cx="49236" cy="45719"/>
          </a:xfrm>
          <a:prstGeom prst="ellipse">
            <a:avLst/>
          </a:prstGeom>
          <a:solidFill>
            <a:srgbClr val="0000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274458" y="1071546"/>
            <a:ext cx="49236" cy="45719"/>
          </a:xfrm>
          <a:prstGeom prst="ellipse">
            <a:avLst/>
          </a:prstGeom>
          <a:solidFill>
            <a:srgbClr val="0000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885233" y="1086731"/>
            <a:ext cx="49236" cy="45719"/>
          </a:xfrm>
          <a:prstGeom prst="ellipse">
            <a:avLst/>
          </a:prstGeom>
          <a:solidFill>
            <a:srgbClr val="0000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0.76684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254 C -0.00243 0.02384 -0.01372 0.12315 -0.01754 0.156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C -0.00243 -0.02269 -0.0118 -0.10787 -0.01493 -0.136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-6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139 C -0.00295 0.02662 -0.01371 0.12709 -0.01649 0.152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7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-0.00255 C 0.00295 -0.02685 -0.00347 -0.12454 -0.00503 -0.148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-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0.76684 -4.07407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C -0.00365 0.03425 -0.01719 0.16388 -0.0217 0.2071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10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4.44444E-6 C -0.01597 0.03449 -0.01788 0.16365 -0.01857 0.206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0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7.40741E-7 C -0.00035 0.03472 -0.00677 0.16458 -0.00886 0.2078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10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C -0.00122 0.03449 -0.00591 0.16365 -0.00747 0.2067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10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139 C -0.00052 -0.03473 -0.00278 -0.15996 -0.00348 -0.2016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C -0.00243 -0.03449 -0.01128 -0.16319 -0.01423 -0.2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-10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3.7037E-6 C -0.00156 -0.03403 -0.00469 -0.16135 -0.00573 -0.2039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-10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07 C -0.00382 -0.03519 -0.01406 -0.16505 -0.01754 -0.2083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1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33" grpId="0" animBg="1"/>
      <p:bldP spid="33" grpId="1" animBg="1"/>
      <p:bldP spid="34" grpId="0" animBg="1"/>
      <p:bldP spid="34" grpId="1" animBg="1"/>
      <p:bldP spid="37" grpId="0" animBg="1"/>
      <p:bldP spid="37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Secondary Emission Yield (SEY)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41338" y="849312"/>
            <a:ext cx="8081962" cy="5537423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 smtClean="0"/>
              <a:t>Typical behaviour</a:t>
            </a:r>
            <a:br>
              <a:rPr lang="en-GB" sz="2000" dirty="0" smtClean="0"/>
            </a:br>
            <a:r>
              <a:rPr lang="en-GB" sz="2000" dirty="0" smtClean="0"/>
              <a:t>of the SEY as function</a:t>
            </a:r>
            <a:br>
              <a:rPr lang="en-GB" sz="2000" dirty="0" smtClean="0"/>
            </a:br>
            <a:r>
              <a:rPr lang="en-GB" sz="2000" dirty="0" smtClean="0"/>
              <a:t>of the energy of the </a:t>
            </a:r>
            <a:br>
              <a:rPr lang="en-GB" sz="2000" dirty="0" smtClean="0"/>
            </a:br>
            <a:r>
              <a:rPr lang="en-GB" sz="2000" dirty="0" smtClean="0"/>
              <a:t>impacting primary </a:t>
            </a:r>
            <a:br>
              <a:rPr lang="en-GB" sz="2000" dirty="0" smtClean="0"/>
            </a:br>
            <a:r>
              <a:rPr lang="en-GB" sz="2000" dirty="0" smtClean="0"/>
              <a:t>electrons for different</a:t>
            </a:r>
            <a:br>
              <a:rPr lang="en-GB" sz="2000" dirty="0" smtClean="0"/>
            </a:br>
            <a:r>
              <a:rPr lang="en-GB" sz="2000" dirty="0" smtClean="0"/>
              <a:t>conditioning.</a:t>
            </a:r>
            <a:br>
              <a:rPr lang="en-GB" sz="2000" dirty="0" smtClean="0"/>
            </a:br>
            <a:r>
              <a:rPr lang="en-GB" sz="1700" dirty="0" smtClean="0"/>
              <a:t/>
            </a:r>
            <a:br>
              <a:rPr lang="en-GB" sz="1700" dirty="0" smtClean="0"/>
            </a:br>
            <a:r>
              <a:rPr lang="en-GB" sz="1700" dirty="0" smtClean="0"/>
              <a:t/>
            </a:r>
            <a:br>
              <a:rPr lang="en-GB" sz="1700" dirty="0" smtClean="0"/>
            </a:br>
            <a:r>
              <a:rPr lang="en-GB" sz="1700" dirty="0" smtClean="0"/>
              <a:t/>
            </a:r>
            <a:br>
              <a:rPr lang="en-GB" sz="1700" dirty="0" smtClean="0"/>
            </a:br>
            <a:endParaRPr lang="en-GB" sz="2000" dirty="0" smtClean="0"/>
          </a:p>
          <a:p>
            <a:r>
              <a:rPr lang="en-GB" sz="2000" dirty="0" smtClean="0"/>
              <a:t>In order to reduce the adverse effects of e-cloud, one may </a:t>
            </a:r>
          </a:p>
          <a:p>
            <a:pPr lvl="1"/>
            <a:r>
              <a:rPr lang="en-GB" sz="1800" dirty="0" smtClean="0"/>
              <a:t>change the bunch spacing,</a:t>
            </a:r>
          </a:p>
          <a:p>
            <a:pPr lvl="1"/>
            <a:r>
              <a:rPr lang="en-GB" sz="1800" dirty="0" smtClean="0"/>
              <a:t>condition the vacuum chamber surface, e.g. by controlled particle loss (scrubbing – see above diagram), </a:t>
            </a:r>
          </a:p>
          <a:p>
            <a:pPr lvl="1"/>
            <a:r>
              <a:rPr lang="en-GB" sz="1800" dirty="0" smtClean="0"/>
              <a:t>coat the inside of the vacuum chamber (Ti, </a:t>
            </a:r>
            <a:r>
              <a:rPr lang="en-GB" sz="1800" dirty="0" err="1" smtClean="0"/>
              <a:t>TiN</a:t>
            </a:r>
            <a:r>
              <a:rPr lang="en-GB" sz="1800" dirty="0" smtClean="0"/>
              <a:t>, NEG, a-C, ...),</a:t>
            </a:r>
          </a:p>
          <a:p>
            <a:pPr lvl="1"/>
            <a:r>
              <a:rPr lang="en-GB" sz="1800" dirty="0" smtClean="0"/>
              <a:t>change the geometry of surface aspect of the vacuum chamber (longitudinal corrugation or roughen surface),</a:t>
            </a:r>
          </a:p>
          <a:p>
            <a:pPr lvl="1"/>
            <a:r>
              <a:rPr lang="en-GB" sz="1800" dirty="0" smtClean="0"/>
              <a:t>apply additional electric (clearing electrode) or magnetic fields deflect electrons thus destroying the resonance condition,</a:t>
            </a:r>
          </a:p>
          <a:p>
            <a:pPr lvl="1"/>
            <a:r>
              <a:rPr lang="en-GB" sz="1800" dirty="0" smtClean="0"/>
              <a:t>Maybe implement a very fast (wide-band) transverse damper to correct proton trajectories.</a:t>
            </a:r>
          </a:p>
        </p:txBody>
      </p:sp>
      <p:pic>
        <p:nvPicPr>
          <p:cNvPr id="7" name="Picture 6" descr="SEY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9472" y="913511"/>
            <a:ext cx="4439150" cy="24682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Luminosity upgrade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27</a:t>
            </a:fld>
            <a:endParaRPr kumimoji="0" lang="en-US"/>
          </a:p>
        </p:txBody>
      </p:sp>
      <p:pic>
        <p:nvPicPr>
          <p:cNvPr id="6" name="Picture 5" descr="2011-10-04_logoHiLumi561p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5" y="1241441"/>
            <a:ext cx="4149834" cy="200037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708310" y="1608070"/>
            <a:ext cx="3978489" cy="163374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mtClean="0"/>
              <a:t>Crab Cavities </a:t>
            </a:r>
            <a:br>
              <a:rPr lang="en-US" smtClean="0"/>
            </a:br>
            <a:endParaRPr lang="en-US" dirty="0"/>
          </a:p>
        </p:txBody>
      </p:sp>
      <p:pic>
        <p:nvPicPr>
          <p:cNvPr id="9" name="Picture 8" descr="crab-vector-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3862" y="5124157"/>
            <a:ext cx="105655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2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Crab Cavities – context</a:t>
            </a:r>
            <a:endParaRPr lang="en-GB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30590" y="1124744"/>
            <a:ext cx="8439767" cy="52565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9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98963" indent="-177800"/>
            <a:r>
              <a:rPr lang="en-GB" sz="1800" dirty="0" smtClean="0"/>
              <a:t>Many bunches require </a:t>
            </a:r>
            <a:r>
              <a:rPr lang="en-GB" sz="1800" b="1" dirty="0" smtClean="0"/>
              <a:t>non-zero crossing angle</a:t>
            </a:r>
            <a:r>
              <a:rPr lang="en-GB" sz="1800" dirty="0" smtClean="0"/>
              <a:t> to avoid parasitic collisions and to reduce beam-beam effects;</a:t>
            </a:r>
          </a:p>
          <a:p>
            <a:pPr marL="4398963" indent="-177800"/>
            <a:r>
              <a:rPr lang="en-GB" sz="1800" dirty="0" smtClean="0"/>
              <a:t>With non-zero crossing angle, luminosity gain by squeezing beams further is small (</a:t>
            </a:r>
            <a:r>
              <a:rPr lang="en-GB" sz="1800" dirty="0" smtClean="0">
                <a:solidFill>
                  <a:srgbClr val="FF0000"/>
                </a:solidFill>
              </a:rPr>
              <a:t>red curve below</a:t>
            </a:r>
            <a:r>
              <a:rPr lang="en-GB" sz="1800" dirty="0" smtClean="0"/>
              <a:t>).</a:t>
            </a:r>
            <a:br>
              <a:rPr lang="en-GB" sz="1800" dirty="0" smtClean="0"/>
            </a:br>
            <a:endParaRPr lang="en-GB" sz="1800" dirty="0" smtClean="0"/>
          </a:p>
          <a:p>
            <a:pPr marL="185738" indent="-185738"/>
            <a:r>
              <a:rPr lang="en-GB" sz="1800" dirty="0" smtClean="0"/>
              <a:t>Crab cavities can compensate for </a:t>
            </a:r>
            <a:br>
              <a:rPr lang="en-GB" sz="1800" dirty="0" smtClean="0"/>
            </a:br>
            <a:r>
              <a:rPr lang="en-GB" sz="1800" dirty="0" smtClean="0"/>
              <a:t>this geometric effect and thus </a:t>
            </a:r>
            <a:br>
              <a:rPr lang="en-GB" sz="1800" dirty="0" smtClean="0"/>
            </a:br>
            <a:r>
              <a:rPr lang="en-GB" sz="1800" dirty="0" smtClean="0"/>
              <a:t>allow for a luminosity increase of </a:t>
            </a:r>
            <a:br>
              <a:rPr lang="en-GB" sz="1800" dirty="0" smtClean="0"/>
            </a:br>
            <a:r>
              <a:rPr lang="en-GB" sz="1800" dirty="0" smtClean="0"/>
              <a:t>about 50 % at </a:t>
            </a:r>
            <a:r>
              <a:rPr lang="en-GB" sz="1800" i="1" dirty="0" smtClean="0"/>
              <a:t>β* </a:t>
            </a:r>
            <a:r>
              <a:rPr lang="en-GB" sz="1800" dirty="0" smtClean="0"/>
              <a:t>of 25 cm.</a:t>
            </a:r>
          </a:p>
          <a:p>
            <a:pPr marL="185738" indent="-185738"/>
            <a:r>
              <a:rPr lang="en-GB" sz="1800" dirty="0" smtClean="0"/>
              <a:t>In addition, crab cavities provide </a:t>
            </a:r>
            <a:br>
              <a:rPr lang="en-GB" sz="1800" dirty="0" smtClean="0"/>
            </a:br>
            <a:r>
              <a:rPr lang="en-GB" sz="1800" dirty="0" smtClean="0"/>
              <a:t>a knob for </a:t>
            </a:r>
            <a:r>
              <a:rPr lang="en-GB" sz="1800" b="1" dirty="0" smtClean="0"/>
              <a:t>luminosity levelling</a:t>
            </a:r>
            <a:r>
              <a:rPr lang="en-GB" sz="1800" dirty="0" smtClean="0"/>
              <a:t>;</a:t>
            </a:r>
          </a:p>
          <a:p>
            <a:pPr marL="185738" indent="-185738"/>
            <a:r>
              <a:rPr lang="en-GB" sz="1800" dirty="0" smtClean="0"/>
              <a:t>This allows optimizing for </a:t>
            </a:r>
            <a:br>
              <a:rPr lang="en-GB" sz="1800" dirty="0" smtClean="0"/>
            </a:br>
            <a:r>
              <a:rPr lang="en-GB" sz="1800" b="1" dirty="0" smtClean="0"/>
              <a:t>integrated</a:t>
            </a:r>
            <a:r>
              <a:rPr lang="en-GB" sz="1800" dirty="0"/>
              <a:t> </a:t>
            </a:r>
            <a:r>
              <a:rPr lang="en-GB" sz="1800" dirty="0" smtClean="0"/>
              <a:t>rather than peak </a:t>
            </a:r>
            <a:br>
              <a:rPr lang="en-GB" sz="1800" dirty="0" smtClean="0"/>
            </a:br>
            <a:r>
              <a:rPr lang="en-GB" sz="1800" b="1" dirty="0" smtClean="0"/>
              <a:t>luminosity</a:t>
            </a:r>
            <a:r>
              <a:rPr lang="en-GB" sz="1800" dirty="0" smtClean="0"/>
              <a:t>!</a:t>
            </a:r>
          </a:p>
        </p:txBody>
      </p:sp>
      <p:pic>
        <p:nvPicPr>
          <p:cNvPr id="6" name="Picture 5" descr="xing angl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808" y="1280076"/>
            <a:ext cx="3816424" cy="19337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rab cavity lumi vs beta-sta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7629" y="3429000"/>
            <a:ext cx="4014577" cy="29329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28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3741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Principle of Crab Cavity operation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29</a:t>
            </a:fld>
            <a:endParaRPr kumimoji="0" lang="en-US"/>
          </a:p>
        </p:txBody>
      </p:sp>
      <p:sp>
        <p:nvSpPr>
          <p:cNvPr id="36" name="TextBox 35"/>
          <p:cNvSpPr txBox="1"/>
          <p:nvPr/>
        </p:nvSpPr>
        <p:spPr>
          <a:xfrm>
            <a:off x="541525" y="4634619"/>
            <a:ext cx="81838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</a:rPr>
              <a:t>RF crab cavity deflects head and tail in opposite direction so that collision is effectively “head on” for luminosity and tune </a:t>
            </a:r>
            <a:r>
              <a:rPr lang="en-US" sz="1600" b="1" dirty="0" smtClean="0">
                <a:latin typeface="+mn-lt"/>
              </a:rPr>
              <a:t>shift</a:t>
            </a:r>
            <a:br>
              <a:rPr lang="en-US" sz="1600" b="1" dirty="0" smtClean="0">
                <a:latin typeface="+mn-lt"/>
              </a:rPr>
            </a:br>
            <a:endParaRPr lang="en-US" sz="700" b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</a:rPr>
              <a:t>B</a:t>
            </a:r>
            <a:r>
              <a:rPr lang="en-US" sz="1600" b="1" dirty="0" smtClean="0">
                <a:latin typeface="+mn-lt"/>
              </a:rPr>
              <a:t>unch </a:t>
            </a:r>
            <a:r>
              <a:rPr lang="en-US" sz="1600" b="1" dirty="0">
                <a:latin typeface="+mn-lt"/>
              </a:rPr>
              <a:t>centroids still cross at an angle (easy separation</a:t>
            </a:r>
            <a:r>
              <a:rPr lang="en-US" sz="1600" b="1" dirty="0" smtClean="0">
                <a:latin typeface="+mn-lt"/>
              </a:rPr>
              <a:t>)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07" y="1009876"/>
            <a:ext cx="5169556" cy="32549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0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Reminder: Synchrotron beam dynamics</a:t>
            </a:r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Homogeneous magnetic field – circular motion</a:t>
            </a:r>
          </a:p>
          <a:p>
            <a:r>
              <a:rPr lang="en-GB" sz="2000" dirty="0" smtClean="0"/>
              <a:t>Inertia force = restoring force:</a:t>
            </a:r>
          </a:p>
          <a:p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smtClean="0"/>
              <a:t>During acceleration (increasing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GB" sz="2000" dirty="0" smtClean="0"/>
              <a:t>),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000" dirty="0" smtClean="0"/>
              <a:t> is permanently increased in order to keep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GB" sz="2000" dirty="0" smtClean="0"/>
              <a:t> constant.</a:t>
            </a:r>
          </a:p>
          <a:p>
            <a:r>
              <a:rPr lang="en-GB" sz="2000" dirty="0" smtClean="0"/>
              <a:t>Particles with different initial position/angle are kept inside the beam pipe with focusing elements.</a:t>
            </a:r>
          </a:p>
          <a:p>
            <a:r>
              <a:rPr lang="en-GB" sz="2000" dirty="0" smtClean="0"/>
              <a:t>Off momentum particles have a slightly different orbit; this is described by the “</a:t>
            </a:r>
            <a:r>
              <a:rPr lang="en-GB" sz="2000" i="1" dirty="0" smtClean="0"/>
              <a:t>momentum compaction</a:t>
            </a:r>
            <a:r>
              <a:rPr lang="en-GB" sz="2000" dirty="0" smtClean="0"/>
              <a:t>”       :</a:t>
            </a:r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61353"/>
              </p:ext>
            </p:extLst>
          </p:nvPr>
        </p:nvGraphicFramePr>
        <p:xfrm>
          <a:off x="3544512" y="1666374"/>
          <a:ext cx="1608157" cy="896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62" name="Equation" r:id="rId3" imgW="774360" imgH="431640" progId="Equation.3">
                  <p:embed/>
                </p:oleObj>
              </mc:Choice>
              <mc:Fallback>
                <p:oleObj name="Equation" r:id="rId3" imgW="77436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4512" y="1666374"/>
                        <a:ext cx="1608157" cy="8968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910059"/>
              </p:ext>
            </p:extLst>
          </p:nvPr>
        </p:nvGraphicFramePr>
        <p:xfrm>
          <a:off x="3226411" y="4937918"/>
          <a:ext cx="2398712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63" name="Equation" r:id="rId5" imgW="1143000" imgH="241200" progId="Equation.3">
                  <p:embed/>
                </p:oleObj>
              </mc:Choice>
              <mc:Fallback>
                <p:oleObj name="Equation" r:id="rId5" imgW="114300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6411" y="4937918"/>
                        <a:ext cx="2398712" cy="506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040381"/>
              </p:ext>
            </p:extLst>
          </p:nvPr>
        </p:nvGraphicFramePr>
        <p:xfrm>
          <a:off x="7433310" y="4287691"/>
          <a:ext cx="42545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64" name="Equation" r:id="rId7" imgW="203040" imgH="241200" progId="Equation.3">
                  <p:embed/>
                </p:oleObj>
              </mc:Choice>
              <mc:Fallback>
                <p:oleObj name="Equation" r:id="rId7" imgW="20304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3310" y="4287691"/>
                        <a:ext cx="425450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Crab Cavities History: 1988 to 2009</a:t>
            </a:r>
            <a:endParaRPr lang="en-GB" sz="2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457130" y="3926554"/>
            <a:ext cx="2286000" cy="2125662"/>
            <a:chOff x="565150" y="1030287"/>
            <a:chExt cx="2286000" cy="2125662"/>
          </a:xfrm>
        </p:grpSpPr>
        <p:sp>
          <p:nvSpPr>
            <p:cNvPr id="3" name="Text Box 1"/>
            <p:cNvSpPr txBox="1">
              <a:spLocks noChangeArrowheads="1"/>
            </p:cNvSpPr>
            <p:nvPr/>
          </p:nvSpPr>
          <p:spPr bwMode="auto">
            <a:xfrm>
              <a:off x="831850" y="2784474"/>
              <a:ext cx="1824038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 sz="1500" dirty="0">
                  <a:latin typeface="LMSans10" pitchFamily="32" charset="0"/>
                </a:rPr>
                <a:t>R. Palmer, 1988, LC</a:t>
              </a:r>
            </a:p>
          </p:txBody>
        </p:sp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50" y="1030287"/>
              <a:ext cx="2286000" cy="18097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4833338" y="3867619"/>
            <a:ext cx="3767137" cy="1704694"/>
            <a:chOff x="1207608" y="1232736"/>
            <a:chExt cx="3767137" cy="1704694"/>
          </a:xfrm>
        </p:grpSpPr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00" b="11749"/>
            <a:stretch>
              <a:fillRect/>
            </a:stretch>
          </p:blipFill>
          <p:spPr bwMode="auto">
            <a:xfrm>
              <a:off x="1207608" y="1529317"/>
              <a:ext cx="3767137" cy="140811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23500" b="1174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2079681" y="1232736"/>
              <a:ext cx="1724025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 sz="1400" dirty="0">
                  <a:latin typeface="LMSans10" pitchFamily="32" charset="0"/>
                </a:rPr>
                <a:t>Elliptical Technology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66192" y="1396752"/>
            <a:ext cx="1824575" cy="1855186"/>
            <a:chOff x="7209988" y="4454608"/>
            <a:chExt cx="1824575" cy="185518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988" y="4454608"/>
              <a:ext cx="1824575" cy="15255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 Box 1"/>
            <p:cNvSpPr txBox="1">
              <a:spLocks noChangeArrowheads="1"/>
            </p:cNvSpPr>
            <p:nvPr/>
          </p:nvSpPr>
          <p:spPr bwMode="auto">
            <a:xfrm>
              <a:off x="7210525" y="5938319"/>
              <a:ext cx="1824038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 sz="1500" dirty="0" smtClean="0">
                  <a:latin typeface="LMSans10" pitchFamily="32" charset="0"/>
                </a:rPr>
                <a:t>K. </a:t>
              </a:r>
              <a:r>
                <a:rPr lang="en-US" sz="1500" dirty="0" err="1" smtClean="0">
                  <a:latin typeface="LMSans10" pitchFamily="32" charset="0"/>
                </a:rPr>
                <a:t>Hosoyama</a:t>
              </a:r>
              <a:r>
                <a:rPr lang="en-US" sz="1500" dirty="0" smtClean="0">
                  <a:latin typeface="LMSans10" pitchFamily="32" charset="0"/>
                </a:rPr>
                <a:t>, 2010</a:t>
              </a:r>
              <a:endParaRPr lang="en-US" sz="1500" dirty="0">
                <a:latin typeface="LMSans10" pitchFamily="32" charset="0"/>
              </a:endParaRPr>
            </a:p>
          </p:txBody>
        </p:sp>
      </p:grpSp>
      <p:pic>
        <p:nvPicPr>
          <p:cNvPr id="24" name="コンテンツ プレースホルダ 3" descr="SpecLum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9" r="-1638"/>
          <a:stretch/>
        </p:blipFill>
        <p:spPr>
          <a:xfrm>
            <a:off x="5890767" y="1097810"/>
            <a:ext cx="2831193" cy="25229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" name="Chevron 24"/>
          <p:cNvSpPr/>
          <p:nvPr/>
        </p:nvSpPr>
        <p:spPr>
          <a:xfrm rot="20811324">
            <a:off x="3111733" y="3536960"/>
            <a:ext cx="1799466" cy="759793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30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120610" y="563564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latin typeface="+mn-lt"/>
              </a:rPr>
              <a:t>In </a:t>
            </a:r>
            <a:r>
              <a:rPr lang="en-US" sz="1200" b="1" dirty="0">
                <a:latin typeface="+mn-lt"/>
              </a:rPr>
              <a:t>operation at KEKB </a:t>
            </a:r>
            <a:r>
              <a:rPr lang="en-US" sz="1200" b="1" dirty="0" smtClean="0">
                <a:latin typeface="+mn-lt"/>
              </a:rPr>
              <a:t>2007 - 2011</a:t>
            </a:r>
            <a:r>
              <a:rPr lang="en-US" sz="1200" b="1" dirty="0">
                <a:latin typeface="+mn-lt"/>
              </a:rPr>
              <a:t>			</a:t>
            </a:r>
            <a:r>
              <a:rPr lang="en-US" sz="1200" b="1" i="1" dirty="0">
                <a:latin typeface="+mn-lt"/>
                <a:cs typeface="Arial"/>
              </a:rPr>
              <a:t>→</a:t>
            </a:r>
            <a:r>
              <a:rPr lang="en-US" sz="1200" b="1" i="1" dirty="0">
                <a:latin typeface="+mn-lt"/>
              </a:rPr>
              <a:t> world record luminosity!</a:t>
            </a:r>
          </a:p>
        </p:txBody>
      </p:sp>
    </p:spTree>
    <p:extLst>
      <p:ext uri="{BB962C8B-B14F-4D97-AF65-F5344CB8AC3E}">
        <p14:creationId xmlns:p14="http://schemas.microsoft.com/office/powerpoint/2010/main" val="105941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Crab Cavities for LHC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88719"/>
            <a:ext cx="8229600" cy="534924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Proposed 2005 US-LARP</a:t>
            </a:r>
          </a:p>
          <a:p>
            <a:r>
              <a:rPr lang="en-GB" dirty="0" smtClean="0"/>
              <a:t>First concentrated on elliptical cavities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475089" y="2468479"/>
            <a:ext cx="4312397" cy="3285208"/>
            <a:chOff x="552450" y="3968750"/>
            <a:chExt cx="4572000" cy="348297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50" y="3968750"/>
              <a:ext cx="4572000" cy="348297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552450" y="6975745"/>
              <a:ext cx="1871663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 dirty="0">
                  <a:solidFill>
                    <a:srgbClr val="0000FF"/>
                  </a:solidFill>
                  <a:latin typeface="LMSans10" pitchFamily="32" charset="0"/>
                </a:rPr>
                <a:t>Y. </a:t>
              </a:r>
              <a:r>
                <a:rPr lang="en-US" dirty="0" err="1">
                  <a:solidFill>
                    <a:srgbClr val="0000FF"/>
                  </a:solidFill>
                  <a:latin typeface="LMSans10" pitchFamily="32" charset="0"/>
                </a:rPr>
                <a:t>Yakovlev</a:t>
              </a:r>
              <a:r>
                <a:rPr lang="en-US" dirty="0">
                  <a:solidFill>
                    <a:srgbClr val="0000FF"/>
                  </a:solidFill>
                  <a:latin typeface="LMSans10" pitchFamily="32" charset="0"/>
                </a:rPr>
                <a:t> et al.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4504" y="2953342"/>
            <a:ext cx="3850901" cy="2754181"/>
            <a:chOff x="5664200" y="981763"/>
            <a:chExt cx="4182058" cy="2991026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4200" y="981763"/>
              <a:ext cx="4114800" cy="25146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7542796" y="3496363"/>
              <a:ext cx="2303462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 dirty="0">
                  <a:latin typeface="LMSans10" pitchFamily="32" charset="0"/>
                </a:rPr>
                <a:t>~250 mm outer radius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5723796" y="3545752"/>
              <a:ext cx="1441451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 dirty="0">
                  <a:solidFill>
                    <a:srgbClr val="0000FF"/>
                  </a:solidFill>
                  <a:latin typeface="LMSans10" pitchFamily="32" charset="0"/>
                </a:rPr>
                <a:t>L. Xiao et al.</a:t>
              </a:r>
            </a:p>
          </p:txBody>
        </p:sp>
      </p:grp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77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Local versus global crabbing scheme (1/2)</a:t>
            </a:r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32</a:t>
            </a:fld>
            <a:endParaRPr kumimoji="0"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122634"/>
              </p:ext>
            </p:extLst>
          </p:nvPr>
        </p:nvGraphicFramePr>
        <p:xfrm>
          <a:off x="1619250" y="3253740"/>
          <a:ext cx="5905500" cy="350520"/>
        </p:xfrm>
        <a:graphic>
          <a:graphicData uri="http://schemas.openxmlformats.org/drawingml/2006/table">
            <a:tbl>
              <a:tblPr/>
              <a:tblGrid>
                <a:gridCol w="2952750"/>
                <a:gridCol w="295275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Picture 0" descr="lhcSmall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6253" y="1128713"/>
            <a:ext cx="2066925" cy="21526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lhcSmall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7320" y="1128713"/>
            <a:ext cx="1981200" cy="21621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blah.png"/>
          <p:cNvPicPr>
            <a:picLocks noChangeAspect="1" noChangeArrowheads="1"/>
          </p:cNvPicPr>
          <p:nvPr/>
        </p:nvPicPr>
        <p:blipFill>
          <a:blip r:embed="rId4" cstate="print"/>
          <a:srcRect t="1892"/>
          <a:stretch>
            <a:fillRect/>
          </a:stretch>
        </p:blipFill>
        <p:spPr bwMode="auto">
          <a:xfrm>
            <a:off x="905533" y="3382392"/>
            <a:ext cx="2705100" cy="17716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 descr="blah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5580" y="3604333"/>
            <a:ext cx="2657475" cy="14763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77060" y="5184560"/>
            <a:ext cx="343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Global scheme, allows for elliptical CC’s at one (or two) locations</a:t>
            </a:r>
            <a:endParaRPr lang="en-GB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7464" y="5203795"/>
            <a:ext cx="3435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Local scheme, CC’s up- and downstream of each IP, requires compact cavities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306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Local versus global crabbing scheme (2/2)</a:t>
            </a:r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33</a:t>
            </a:fld>
            <a:endParaRPr kumimoji="0" lang="en-US"/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005200" y="1052736"/>
            <a:ext cx="3743264" cy="52565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9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Local Scheme:</a:t>
            </a:r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19" name="Content Placeholder 7"/>
          <p:cNvSpPr txBox="1">
            <a:spLocks/>
          </p:cNvSpPr>
          <p:nvPr/>
        </p:nvSpPr>
        <p:spPr>
          <a:xfrm>
            <a:off x="541524" y="1052736"/>
            <a:ext cx="3814451" cy="52565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9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 smtClean="0">
                <a:solidFill>
                  <a:schemeClr val="tx1"/>
                </a:solidFill>
              </a:rPr>
              <a:t>Global Scheme: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3132" y="3893587"/>
            <a:ext cx="39128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 smtClean="0">
                <a:latin typeface="+mn-lt"/>
              </a:rPr>
              <a:t>Advantages:</a:t>
            </a:r>
          </a:p>
          <a:p>
            <a:pPr marL="360363" indent="-180975">
              <a:buFont typeface="Arial" pitchFamily="34" charset="0"/>
              <a:buChar char="•"/>
            </a:pPr>
            <a:r>
              <a:rPr lang="en-GB" sz="1200" dirty="0" smtClean="0">
                <a:latin typeface="+mn-lt"/>
              </a:rPr>
              <a:t>Only one cavity per beam;</a:t>
            </a:r>
          </a:p>
          <a:p>
            <a:pPr marL="360363" indent="-180975">
              <a:buFont typeface="Arial" pitchFamily="34" charset="0"/>
              <a:buChar char="•"/>
            </a:pPr>
            <a:r>
              <a:rPr lang="en-GB" sz="1200" dirty="0" smtClean="0">
                <a:latin typeface="+mn-lt"/>
              </a:rPr>
              <a:t>Larger beam separation near IP4;</a:t>
            </a:r>
          </a:p>
          <a:p>
            <a:pPr marL="360363" indent="-180975">
              <a:buFont typeface="Arial" pitchFamily="34" charset="0"/>
              <a:buChar char="•"/>
            </a:pPr>
            <a:r>
              <a:rPr lang="en-GB" sz="1200" dirty="0" smtClean="0">
                <a:latin typeface="+mn-lt"/>
              </a:rPr>
              <a:t>Elliptical cavity of known technology.</a:t>
            </a:r>
            <a:br>
              <a:rPr lang="en-GB" sz="1200" dirty="0" smtClean="0">
                <a:latin typeface="+mn-lt"/>
              </a:rPr>
            </a:br>
            <a:endParaRPr lang="en-GB" sz="1200" dirty="0" smtClean="0">
              <a:latin typeface="+mn-lt"/>
            </a:endParaRPr>
          </a:p>
          <a:p>
            <a:r>
              <a:rPr lang="en-GB" sz="1200" b="1" i="1" dirty="0" smtClean="0">
                <a:latin typeface="+mn-lt"/>
              </a:rPr>
              <a:t>Disadvantages:</a:t>
            </a:r>
          </a:p>
          <a:p>
            <a:pPr marL="360363" indent="-180975">
              <a:buFont typeface="Arial" pitchFamily="34" charset="0"/>
              <a:buChar char="•"/>
            </a:pPr>
            <a:r>
              <a:rPr lang="en-GB" sz="1200" dirty="0" smtClean="0">
                <a:latin typeface="+mn-lt"/>
              </a:rPr>
              <a:t>Constraining betatron phase advance;</a:t>
            </a:r>
          </a:p>
          <a:p>
            <a:pPr marL="360363" indent="-180975">
              <a:buFont typeface="Arial" pitchFamily="34" charset="0"/>
              <a:buChar char="•"/>
            </a:pPr>
            <a:r>
              <a:rPr lang="en-GB" sz="1200" dirty="0" smtClean="0">
                <a:latin typeface="+mn-lt"/>
              </a:rPr>
              <a:t>Requires larger collimator settings;</a:t>
            </a:r>
          </a:p>
          <a:p>
            <a:pPr marL="360363" indent="-180975">
              <a:buFont typeface="Arial" pitchFamily="34" charset="0"/>
              <a:buChar char="•"/>
            </a:pPr>
            <a:r>
              <a:rPr lang="en-GB" sz="1200" dirty="0" smtClean="0">
                <a:latin typeface="+mn-lt"/>
              </a:rPr>
              <a:t>Works only for H or V crossing;</a:t>
            </a:r>
          </a:p>
          <a:p>
            <a:pPr marL="360363" indent="-180975">
              <a:buFont typeface="Arial" pitchFamily="34" charset="0"/>
              <a:buChar char="•"/>
            </a:pPr>
            <a:r>
              <a:rPr lang="en-GB" sz="1200" dirty="0" smtClean="0">
                <a:latin typeface="+mn-lt"/>
              </a:rPr>
              <a:t>Only 800 MHz or higher fits.</a:t>
            </a:r>
          </a:p>
          <a:p>
            <a:pPr marL="360363" indent="-180975">
              <a:buFont typeface="Arial" pitchFamily="34" charset="0"/>
              <a:buChar char="•"/>
            </a:pPr>
            <a:r>
              <a:rPr lang="en-GB" sz="1200" dirty="0" smtClean="0">
                <a:latin typeface="+mn-lt"/>
              </a:rPr>
              <a:t>Fit only in IR4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19712" y="3893587"/>
            <a:ext cx="37349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 smtClean="0">
                <a:latin typeface="+mn-lt"/>
              </a:rPr>
              <a:t>Advantages:</a:t>
            </a:r>
          </a:p>
          <a:p>
            <a:pPr marL="360363" indent="-180975">
              <a:buFont typeface="Arial" pitchFamily="34" charset="0"/>
              <a:buChar char="•"/>
            </a:pPr>
            <a:r>
              <a:rPr lang="en-GB" sz="1200" dirty="0" smtClean="0">
                <a:latin typeface="+mn-lt"/>
              </a:rPr>
              <a:t>Individual luminosity control at each IP;</a:t>
            </a:r>
          </a:p>
          <a:p>
            <a:pPr marL="360363" indent="-180975">
              <a:buFont typeface="Arial" pitchFamily="34" charset="0"/>
              <a:buChar char="•"/>
            </a:pPr>
            <a:r>
              <a:rPr lang="en-GB" sz="1200" dirty="0" smtClean="0">
                <a:latin typeface="+mn-lt"/>
              </a:rPr>
              <a:t>Adapted to H or V crossing;</a:t>
            </a:r>
          </a:p>
          <a:p>
            <a:pPr marL="360363" indent="-180975">
              <a:buFont typeface="Arial" pitchFamily="34" charset="0"/>
              <a:buChar char="•"/>
            </a:pPr>
            <a:r>
              <a:rPr lang="en-GB" sz="1200" dirty="0" smtClean="0">
                <a:latin typeface="+mn-lt"/>
              </a:rPr>
              <a:t>Orbit perturbed only locally;</a:t>
            </a:r>
          </a:p>
          <a:p>
            <a:pPr marL="360363" indent="-180975">
              <a:buFont typeface="Arial" pitchFamily="34" charset="0"/>
              <a:buChar char="•"/>
            </a:pPr>
            <a:r>
              <a:rPr lang="en-GB" sz="1200" dirty="0" smtClean="0">
                <a:latin typeface="+mn-lt"/>
              </a:rPr>
              <a:t>Could work lower </a:t>
            </a:r>
            <a:r>
              <a:rPr lang="en-GB" sz="1200" i="1" dirty="0" smtClean="0">
                <a:latin typeface="+mn-lt"/>
              </a:rPr>
              <a:t>f</a:t>
            </a:r>
            <a:r>
              <a:rPr lang="en-GB" sz="1200" dirty="0" smtClean="0">
                <a:latin typeface="+mn-lt"/>
              </a:rPr>
              <a:t> – better performance.</a:t>
            </a:r>
            <a:br>
              <a:rPr lang="en-GB" sz="1200" dirty="0" smtClean="0">
                <a:latin typeface="+mn-lt"/>
              </a:rPr>
            </a:br>
            <a:endParaRPr lang="en-GB" sz="1200" dirty="0" smtClean="0">
              <a:latin typeface="+mn-lt"/>
            </a:endParaRPr>
          </a:p>
          <a:p>
            <a:r>
              <a:rPr lang="en-GB" sz="1200" b="1" i="1" dirty="0" smtClean="0">
                <a:latin typeface="+mn-lt"/>
              </a:rPr>
              <a:t>Disadvantages/concerns:</a:t>
            </a:r>
          </a:p>
          <a:p>
            <a:pPr marL="360363" indent="-180975">
              <a:buFont typeface="Arial" pitchFamily="34" charset="0"/>
              <a:buChar char="•"/>
            </a:pPr>
            <a:r>
              <a:rPr lang="en-GB" sz="1200" dirty="0" smtClean="0">
                <a:latin typeface="+mn-lt"/>
              </a:rPr>
              <a:t>Requires novel </a:t>
            </a:r>
            <a:r>
              <a:rPr lang="en-GB" sz="1200" b="1" dirty="0" smtClean="0">
                <a:latin typeface="+mn-lt"/>
              </a:rPr>
              <a:t>Compact Cavities </a:t>
            </a:r>
            <a:r>
              <a:rPr lang="en-GB" sz="1200" dirty="0" smtClean="0">
                <a:latin typeface="+mn-lt"/>
              </a:rPr>
              <a:t>(194 mm separation), well advancing, but not yet validated;</a:t>
            </a:r>
          </a:p>
          <a:p>
            <a:pPr marL="360363" indent="-180975">
              <a:buFont typeface="Arial" pitchFamily="34" charset="0"/>
              <a:buChar char="•"/>
            </a:pPr>
            <a:r>
              <a:rPr lang="en-GB" sz="1200" dirty="0" smtClean="0">
                <a:latin typeface="+mn-lt"/>
              </a:rPr>
              <a:t>Requires 4 cavities per IP;</a:t>
            </a:r>
          </a:p>
          <a:p>
            <a:pPr marL="360363" indent="-180975">
              <a:buFont typeface="Arial" pitchFamily="34" charset="0"/>
              <a:buChar char="•"/>
            </a:pPr>
            <a:r>
              <a:rPr lang="en-GB" sz="1200" dirty="0" smtClean="0">
                <a:latin typeface="+mn-lt"/>
              </a:rPr>
              <a:t>What if 1 cavity trips?</a:t>
            </a:r>
          </a:p>
        </p:txBody>
      </p:sp>
      <p:pic>
        <p:nvPicPr>
          <p:cNvPr id="22" name="Picture 21" descr="lhcSmall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1671" y="1521393"/>
            <a:ext cx="2065655" cy="21596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lhcSmall3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5200" y="1521392"/>
            <a:ext cx="1984375" cy="21596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78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Compact Crab Cavities are needed!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88719"/>
            <a:ext cx="8229600" cy="53492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400" dirty="0" smtClean="0"/>
              <a:t>The nominal LHC beam separation</a:t>
            </a:r>
            <a:br>
              <a:rPr lang="en-GB" sz="2400" dirty="0" smtClean="0"/>
            </a:br>
            <a:r>
              <a:rPr lang="en-GB" sz="2400" dirty="0" smtClean="0"/>
              <a:t>in the LHC is 194 mm;</a:t>
            </a:r>
          </a:p>
          <a:p>
            <a:r>
              <a:rPr lang="en-GB" sz="2400" dirty="0" smtClean="0"/>
              <a:t>Conventional (elliptical) cavities </a:t>
            </a:r>
            <a:br>
              <a:rPr lang="en-GB" sz="2400" dirty="0" smtClean="0"/>
            </a:br>
            <a:r>
              <a:rPr lang="en-GB" sz="2400" dirty="0" smtClean="0"/>
              <a:t>scale with </a:t>
            </a:r>
            <a:r>
              <a:rPr lang="el-GR" sz="2400" dirty="0" smtClean="0">
                <a:cs typeface="Calibri"/>
              </a:rPr>
              <a:t>λ</a:t>
            </a:r>
            <a:r>
              <a:rPr lang="en-GB" sz="2400" dirty="0" smtClean="0">
                <a:cs typeface="Calibri"/>
              </a:rPr>
              <a:t> – they are too large </a:t>
            </a:r>
            <a:br>
              <a:rPr lang="en-GB" sz="2400" dirty="0" smtClean="0">
                <a:cs typeface="Calibri"/>
              </a:rPr>
            </a:br>
            <a:r>
              <a:rPr lang="en-GB" sz="2400" dirty="0" smtClean="0">
                <a:cs typeface="Calibri"/>
              </a:rPr>
              <a:t>even at 800 MHz!</a:t>
            </a:r>
            <a:br>
              <a:rPr lang="en-GB" sz="2400" dirty="0" smtClean="0">
                <a:cs typeface="Calibri"/>
              </a:rPr>
            </a:br>
            <a:endParaRPr lang="en-GB" sz="1200" dirty="0" smtClean="0">
              <a:cs typeface="Calibri"/>
            </a:endParaRPr>
          </a:p>
          <a:p>
            <a:r>
              <a:rPr lang="en-GB" sz="2400" dirty="0" smtClean="0">
                <a:cs typeface="Calibri"/>
              </a:rPr>
              <a:t>… but at higher </a:t>
            </a:r>
            <a:r>
              <a:rPr lang="en-GB" sz="2400" i="1" dirty="0" smtClean="0">
                <a:cs typeface="Calibri"/>
              </a:rPr>
              <a:t>f</a:t>
            </a:r>
            <a:r>
              <a:rPr lang="en-GB" sz="2400" dirty="0" smtClean="0">
                <a:cs typeface="Calibri"/>
              </a:rPr>
              <a:t>,</a:t>
            </a:r>
            <a:br>
              <a:rPr lang="en-GB" sz="2400" dirty="0" smtClean="0">
                <a:cs typeface="Calibri"/>
              </a:rPr>
            </a:br>
            <a:r>
              <a:rPr lang="en-GB" sz="2400" dirty="0" smtClean="0">
                <a:cs typeface="Calibri"/>
              </a:rPr>
              <a:t>the RF curvature</a:t>
            </a:r>
            <a:br>
              <a:rPr lang="en-GB" sz="2400" dirty="0" smtClean="0">
                <a:cs typeface="Calibri"/>
              </a:rPr>
            </a:br>
            <a:r>
              <a:rPr lang="en-GB" sz="2400" dirty="0" smtClean="0">
                <a:cs typeface="Calibri"/>
              </a:rPr>
              <a:t>is</a:t>
            </a:r>
            <a:r>
              <a:rPr lang="en-GB" sz="2400" dirty="0">
                <a:cs typeface="Calibri"/>
              </a:rPr>
              <a:t> </a:t>
            </a:r>
            <a:r>
              <a:rPr lang="en-GB" sz="2400" dirty="0" smtClean="0">
                <a:cs typeface="Calibri"/>
              </a:rPr>
              <a:t>non-linear!</a:t>
            </a:r>
            <a:br>
              <a:rPr lang="en-GB" sz="2400" dirty="0" smtClean="0">
                <a:cs typeface="Calibri"/>
              </a:rPr>
            </a:br>
            <a:endParaRPr lang="en-GB" sz="1200" dirty="0" smtClean="0">
              <a:cs typeface="Calibri"/>
            </a:endParaRPr>
          </a:p>
          <a:p>
            <a:r>
              <a:rPr lang="en-GB" sz="2400" dirty="0" smtClean="0">
                <a:cs typeface="Calibri"/>
              </a:rPr>
              <a:t>This is a real </a:t>
            </a:r>
            <a:br>
              <a:rPr lang="en-GB" sz="2400" dirty="0" smtClean="0">
                <a:cs typeface="Calibri"/>
              </a:rPr>
            </a:br>
            <a:r>
              <a:rPr lang="en-GB" sz="2400" dirty="0" smtClean="0">
                <a:cs typeface="Calibri"/>
              </a:rPr>
              <a:t>challenge!</a:t>
            </a:r>
            <a:endParaRPr lang="en-GB" sz="2400" dirty="0" smtClean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4098" y="1187841"/>
            <a:ext cx="2114550" cy="16960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036121"/>
            <a:ext cx="4552657" cy="30519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22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Two “classes” of compact          cavities</a:t>
            </a:r>
            <a:endParaRPr lang="en-GB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TM type</a:t>
            </a:r>
          </a:p>
          <a:p>
            <a:pPr marL="740664" lvl="1" indent="-457200">
              <a:buNone/>
            </a:pPr>
            <a:r>
              <a:rPr lang="en-GB" sz="2000" dirty="0" smtClean="0"/>
              <a:t>                          </a:t>
            </a:r>
            <a:r>
              <a:rPr lang="en-GB" sz="2000" dirty="0" smtClean="0">
                <a:sym typeface="Wingdings"/>
              </a:rPr>
              <a:t> Kick force dominated by</a:t>
            </a:r>
          </a:p>
          <a:p>
            <a:pPr marL="740664" lvl="1" indent="-457200"/>
            <a:r>
              <a:rPr lang="en-GB" sz="2000" dirty="0" smtClean="0">
                <a:sym typeface="Wingdings"/>
              </a:rPr>
              <a:t>Variations of elliptical cavity ...</a:t>
            </a:r>
          </a:p>
          <a:p>
            <a:pPr marL="740664" lvl="1" indent="-457200"/>
            <a:r>
              <a:rPr lang="en-GB" sz="2000" dirty="0" smtClean="0">
                <a:sym typeface="Wingdings"/>
              </a:rPr>
              <a:t>Half-wave resonator (SLAC)</a:t>
            </a:r>
            <a:endParaRPr lang="en-GB" sz="2000" dirty="0" smtClean="0"/>
          </a:p>
          <a:p>
            <a:pPr marL="740664" lvl="1" indent="-457200"/>
            <a:r>
              <a:rPr lang="en-GB" sz="2000" dirty="0" smtClean="0">
                <a:sym typeface="Wingdings"/>
              </a:rPr>
              <a:t>Mushroom cavity (FNAL)</a:t>
            </a:r>
          </a:p>
          <a:p>
            <a:pPr marL="740664" lvl="1" indent="-457200"/>
            <a:r>
              <a:rPr lang="en-GB" sz="2000" dirty="0" smtClean="0">
                <a:sym typeface="Wingdings"/>
              </a:rPr>
              <a:t>Longitudinal rods (JLAB, ULANC)</a:t>
            </a:r>
            <a:br>
              <a:rPr lang="en-GB" sz="2000" dirty="0" smtClean="0">
                <a:sym typeface="Wingdings"/>
              </a:rPr>
            </a:br>
            <a:endParaRPr lang="en-GB" sz="2000" dirty="0" smtClean="0">
              <a:sym typeface="Wingdings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TE type </a:t>
            </a:r>
            <a:r>
              <a:rPr lang="en-GB" sz="1600" dirty="0" smtClean="0"/>
              <a:t>(Panofsky-Wenzel:                     !)</a:t>
            </a:r>
            <a:endParaRPr lang="en-GB" sz="2400" dirty="0" smtClean="0"/>
          </a:p>
          <a:p>
            <a:pPr marL="740664" lvl="1" indent="-457200">
              <a:buNone/>
            </a:pPr>
            <a:r>
              <a:rPr lang="en-GB" sz="2000" dirty="0" smtClean="0"/>
              <a:t>              </a:t>
            </a:r>
            <a:r>
              <a:rPr lang="en-GB" sz="2000" dirty="0" smtClean="0">
                <a:sym typeface="Wingdings"/>
              </a:rPr>
              <a:t> Kick force dominated by  </a:t>
            </a:r>
            <a:endParaRPr lang="en-GB" sz="2000" dirty="0" smtClean="0"/>
          </a:p>
          <a:p>
            <a:pPr marL="740664" lvl="1" indent="-457200"/>
            <a:r>
              <a:rPr lang="en-GB" sz="2000" dirty="0" smtClean="0"/>
              <a:t>“transverse pillbox” (KEK)</a:t>
            </a:r>
          </a:p>
          <a:p>
            <a:pPr marL="740664" lvl="1" indent="-457200"/>
            <a:r>
              <a:rPr lang="en-GB" sz="2000" dirty="0" smtClean="0"/>
              <a:t>Parallel bars or spokes:</a:t>
            </a:r>
          </a:p>
          <a:p>
            <a:pPr marL="978408" lvl="2" indent="-457200"/>
            <a:r>
              <a:rPr lang="en-GB" sz="2000" dirty="0" smtClean="0"/>
              <a:t>Figure-of-8 (CI)</a:t>
            </a:r>
          </a:p>
          <a:p>
            <a:pPr marL="978408" lvl="2" indent="-457200"/>
            <a:r>
              <a:rPr lang="en-GB" sz="2000" dirty="0" smtClean="0"/>
              <a:t>Spoke cavity (SLAC)</a:t>
            </a:r>
          </a:p>
          <a:p>
            <a:pPr marL="978408" lvl="2" indent="-457200"/>
            <a:r>
              <a:rPr lang="en-GB" sz="2000" dirty="0" smtClean="0"/>
              <a:t>Parallel bar cavity (JLAB, ODU)</a:t>
            </a:r>
            <a:endParaRPr lang="en-GB" sz="2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279525" y="1308100"/>
          <a:ext cx="1900238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98" name="Equation" r:id="rId3" imgW="1054080" imgH="215640" progId="Equation.3">
                  <p:embed/>
                </p:oleObj>
              </mc:Choice>
              <mc:Fallback>
                <p:oleObj name="Equation" r:id="rId3" imgW="1054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9525" y="1308100"/>
                        <a:ext cx="1900238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775537" y="1316038"/>
          <a:ext cx="687387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99" name="Equation" r:id="rId5" imgW="380880" imgH="241200" progId="Equation.3">
                  <p:embed/>
                </p:oleObj>
              </mc:Choice>
              <mc:Fallback>
                <p:oleObj name="Equation" r:id="rId5" imgW="380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5537" y="1316038"/>
                        <a:ext cx="687387" cy="436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300163" y="3737914"/>
          <a:ext cx="77311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0" name="Equation" r:id="rId7" imgW="431640" imgH="241200" progId="Equation.3">
                  <p:embed/>
                </p:oleObj>
              </mc:Choice>
              <mc:Fallback>
                <p:oleObj name="Equation" r:id="rId7" imgW="4316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163" y="3737914"/>
                        <a:ext cx="77311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5728200" y="3737914"/>
          <a:ext cx="344488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1" name="Equation" r:id="rId9" imgW="190440" imgH="228600" progId="Equation.3">
                  <p:embed/>
                </p:oleObj>
              </mc:Choice>
              <mc:Fallback>
                <p:oleObj name="Equation" r:id="rId9" imgW="190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8200" y="3737914"/>
                        <a:ext cx="344488" cy="41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2072960"/>
              </p:ext>
            </p:extLst>
          </p:nvPr>
        </p:nvGraphicFramePr>
        <p:xfrm>
          <a:off x="4342967" y="3355519"/>
          <a:ext cx="1557338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2" name="Equation" r:id="rId11" imgW="863280" imgH="241200" progId="Equation.3">
                  <p:embed/>
                </p:oleObj>
              </mc:Choice>
              <mc:Fallback>
                <p:oleObj name="Equation" r:id="rId11" imgW="863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2967" y="3355519"/>
                        <a:ext cx="1557338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99864" y="140631"/>
            <a:ext cx="893296" cy="70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37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A very interesting and novel field!</a:t>
            </a:r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66" y="1577527"/>
            <a:ext cx="1554948" cy="95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174" y="1518479"/>
            <a:ext cx="1166212" cy="955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78" y="1582652"/>
            <a:ext cx="1087924" cy="89365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t="5943" r="16685"/>
          <a:stretch>
            <a:fillRect/>
          </a:stretch>
        </p:blipFill>
        <p:spPr bwMode="auto">
          <a:xfrm>
            <a:off x="5637694" y="1502507"/>
            <a:ext cx="1166212" cy="99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685" t="5943" r="166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214" y="1501198"/>
            <a:ext cx="1166212" cy="955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47" y="4612334"/>
            <a:ext cx="1010986" cy="84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13" y="2910673"/>
            <a:ext cx="932698" cy="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1669021" y="2888070"/>
            <a:ext cx="776124" cy="878800"/>
            <a:chOff x="1010" y="1985"/>
            <a:chExt cx="575" cy="651"/>
          </a:xfrm>
        </p:grpSpPr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" y="1985"/>
              <a:ext cx="575" cy="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182" y="2920960"/>
            <a:ext cx="1321436" cy="78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3345" r="10641" b="3345"/>
          <a:stretch>
            <a:fillRect/>
          </a:stretch>
        </p:blipFill>
        <p:spPr bwMode="auto">
          <a:xfrm>
            <a:off x="731469" y="4637566"/>
            <a:ext cx="1032582" cy="65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641" t="3345" r="10641" b="33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145" y="2826375"/>
            <a:ext cx="971842" cy="97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014" y="3005828"/>
            <a:ext cx="1166212" cy="65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176" y="2919086"/>
            <a:ext cx="1166212" cy="9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68" y="4477150"/>
            <a:ext cx="1010986" cy="98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375" y="2859499"/>
            <a:ext cx="971842" cy="97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449943" y="1338862"/>
            <a:ext cx="8275462" cy="4252284"/>
          </a:xfrm>
          <a:prstGeom prst="roundRect">
            <a:avLst>
              <a:gd name="adj" fmla="val 9722"/>
            </a:avLst>
          </a:prstGeom>
          <a:solidFill>
            <a:schemeClr val="accent1">
              <a:alpha val="58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4450917" y="4261691"/>
            <a:ext cx="4186114" cy="1214938"/>
          </a:xfrm>
          <a:prstGeom prst="rect">
            <a:avLst/>
          </a:prstGeom>
          <a:solidFill>
            <a:schemeClr val="bg1"/>
          </a:solidFill>
          <a:ln w="54720">
            <a:solidFill>
              <a:srgbClr val="FF950E"/>
            </a:solidFill>
            <a:prstDash val="sysDot"/>
            <a:round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GB"/>
          </a:p>
        </p:txBody>
      </p:sp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17" cstate="print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8904" r="11259" b="6107"/>
          <a:stretch>
            <a:fillRect/>
          </a:stretch>
        </p:blipFill>
        <p:spPr bwMode="auto">
          <a:xfrm>
            <a:off x="4483912" y="4445508"/>
            <a:ext cx="1166212" cy="94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0000" contrast="30000"/>
                  </a:blip>
                  <a:srcRect l="9579" t="8904" r="11259" b="61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2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032" y="4336560"/>
            <a:ext cx="1166212" cy="104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2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32" y="4549500"/>
            <a:ext cx="1166212" cy="77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88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Present 400 MHz contenders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4" b="78339"/>
          <a:stretch/>
        </p:blipFill>
        <p:spPr bwMode="auto">
          <a:xfrm>
            <a:off x="3928906" y="1205683"/>
            <a:ext cx="4170223" cy="10027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6056" y="3409389"/>
            <a:ext cx="5309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500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155554"/>
              </p:ext>
            </p:extLst>
          </p:nvPr>
        </p:nvGraphicFramePr>
        <p:xfrm>
          <a:off x="1075173" y="2221029"/>
          <a:ext cx="7023956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2572"/>
                <a:gridCol w="1547446"/>
                <a:gridCol w="1443443"/>
                <a:gridCol w="142049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Values for 400 MHz, </a:t>
                      </a:r>
                      <a:br>
                        <a:rPr lang="en-GB" sz="1400" dirty="0" smtClean="0"/>
                      </a:br>
                      <a:r>
                        <a:rPr lang="en-GB" sz="1400" dirty="0" smtClean="0"/>
                        <a:t>3 MV integrated kick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Double</a:t>
                      </a:r>
                      <a:r>
                        <a:rPr lang="en-GB" sz="1400" baseline="0" dirty="0" smtClean="0"/>
                        <a:t> ridge (ODU/SLAC)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LHC-4R</a:t>
                      </a:r>
                      <a:r>
                        <a:rPr lang="en-GB" sz="1400" baseline="0" dirty="0" smtClean="0"/>
                        <a:t> (ULANC)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¼ Wave </a:t>
                      </a:r>
                      <a:br>
                        <a:rPr lang="en-GB" sz="1400" dirty="0" smtClean="0"/>
                      </a:br>
                      <a:r>
                        <a:rPr lang="en-GB" sz="1400" dirty="0" smtClean="0"/>
                        <a:t>(BNL)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Cavity radius [mm]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147.5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143/118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142/122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Cavity length [mm]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597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380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Beam Pipe radius [mm]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42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Peak E-field [MV/m]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47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Peak B-Field [</a:t>
                      </a:r>
                      <a:r>
                        <a:rPr lang="en-GB" sz="1400" dirty="0" err="1" smtClean="0"/>
                        <a:t>mT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60.5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71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RT/Q [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287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915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318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Nearest OOM [MHz]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584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371-378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575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65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Challenge: SC RF technology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25" y="964522"/>
            <a:ext cx="3808119" cy="24600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7" y="1159104"/>
            <a:ext cx="3719774" cy="2265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37806" y="964522"/>
            <a:ext cx="1200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+mn-lt"/>
              </a:rPr>
              <a:t>March 2012:</a:t>
            </a:r>
            <a:endParaRPr lang="en-GB" sz="1200" dirty="0">
              <a:latin typeface="+mn-lt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32" y="3693207"/>
            <a:ext cx="3854635" cy="24600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/>
          <a:stretch/>
        </p:blipFill>
        <p:spPr bwMode="auto">
          <a:xfrm>
            <a:off x="4611064" y="3844092"/>
            <a:ext cx="3533077" cy="2309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76284" y="3554707"/>
            <a:ext cx="1013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+mn-lt"/>
              </a:rPr>
              <a:t>May 2012:</a:t>
            </a:r>
            <a:endParaRPr lang="en-GB" sz="12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4254" y="638673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on-going R&amp;D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278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– LHC Upgrade RF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39</a:t>
            </a:fld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0" lang="en-GB" smtClean="0"/>
              <a:t>CERN Summer Student Lectures 2012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b="1" dirty="0" smtClean="0"/>
              <a:t>LHC RF System </a:t>
            </a:r>
            <a:r>
              <a:rPr lang="en-GB" dirty="0" smtClean="0"/>
              <a:t>consists of acceleration system and transverse damper system.</a:t>
            </a:r>
          </a:p>
          <a:p>
            <a:r>
              <a:rPr lang="en-GB" dirty="0" smtClean="0"/>
              <a:t>Elaborate beam control to keep beams stable at all energies and intensities.</a:t>
            </a:r>
          </a:p>
          <a:p>
            <a:r>
              <a:rPr lang="en-GB" dirty="0" smtClean="0"/>
              <a:t>16 SC single-cell 400 MHz cavities in 4 cryostats designed for 16 MV/beam.</a:t>
            </a:r>
          </a:p>
          <a:p>
            <a:r>
              <a:rPr lang="en-GB" dirty="0" smtClean="0"/>
              <a:t>LHC luminosity upgrade requires compact </a:t>
            </a:r>
            <a:r>
              <a:rPr lang="en-GB" b="1" dirty="0" smtClean="0"/>
              <a:t>Crab Cavities</a:t>
            </a:r>
            <a:r>
              <a:rPr lang="en-GB" dirty="0" smtClean="0"/>
              <a:t>, which initiated challenging R&amp;D on SC RF Technology.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b="1" i="1" dirty="0" smtClean="0"/>
              <a:t>Thank you very much!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333640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Reminder: Revolution frequency - </a:t>
            </a:r>
            <a:r>
              <a:rPr lang="en-GB" sz="2400" i="1" dirty="0" smtClean="0"/>
              <a:t>transition</a:t>
            </a:r>
            <a:endParaRPr lang="en-GB" sz="2400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41338" y="947789"/>
            <a:ext cx="8081962" cy="5537200"/>
          </a:xfrm>
        </p:spPr>
        <p:txBody>
          <a:bodyPr>
            <a:normAutofit/>
          </a:bodyPr>
          <a:lstStyle/>
          <a:p>
            <a:r>
              <a:rPr lang="en-GB" sz="1800" dirty="0" smtClean="0"/>
              <a:t>The revolution frequency       results from                    .</a:t>
            </a:r>
          </a:p>
          <a:p>
            <a:pPr>
              <a:buNone/>
            </a:pPr>
            <a:endParaRPr lang="en-GB" sz="1200" dirty="0" smtClean="0"/>
          </a:p>
          <a:p>
            <a:r>
              <a:rPr lang="en-GB" sz="1800" dirty="0" smtClean="0"/>
              <a:t>Off-momentum particles also have a different revolution frequency – and this for two effects:</a:t>
            </a:r>
          </a:p>
          <a:p>
            <a:pPr marL="804672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1600" dirty="0" smtClean="0"/>
              <a:t>since they have a different speed,</a:t>
            </a:r>
          </a:p>
          <a:p>
            <a:pPr marL="804672" lvl="1" indent="-457200">
              <a:buFont typeface="+mj-lt"/>
              <a:buAutoNum type="arabicPeriod"/>
            </a:pPr>
            <a:r>
              <a:rPr lang="en-GB" sz="1600" dirty="0" smtClean="0"/>
              <a:t>since they travel a larger distance (due to </a:t>
            </a:r>
            <a:r>
              <a:rPr lang="en-GB" sz="1600" i="1" dirty="0" smtClean="0"/>
              <a:t>momentum compaction)</a:t>
            </a:r>
            <a:r>
              <a:rPr lang="en-GB" sz="1600" dirty="0" smtClean="0"/>
              <a:t>:</a:t>
            </a:r>
            <a:r>
              <a:rPr lang="en-GB" sz="1600" i="1" dirty="0" smtClean="0"/>
              <a:t> </a:t>
            </a:r>
            <a:endParaRPr lang="en-GB" sz="1600" dirty="0" smtClean="0"/>
          </a:p>
          <a:p>
            <a:pPr marL="804672" lvl="1" indent="-457200">
              <a:buNone/>
            </a:pPr>
            <a:endParaRPr lang="en-GB" sz="1600" i="1" dirty="0" smtClean="0"/>
          </a:p>
          <a:p>
            <a:pPr marL="521208" indent="-457200">
              <a:buNone/>
            </a:pPr>
            <a:endParaRPr lang="en-GB" sz="1800" dirty="0" smtClean="0"/>
          </a:p>
          <a:p>
            <a:pPr marL="521208" indent="-457200">
              <a:buNone/>
            </a:pPr>
            <a:endParaRPr lang="en-GB" sz="1800" dirty="0" smtClean="0"/>
          </a:p>
          <a:p>
            <a:pPr marL="266700" indent="-266700"/>
            <a:r>
              <a:rPr lang="en-GB" sz="1800" dirty="0" smtClean="0"/>
              <a:t>At lower energy effect 1 dominates, </a:t>
            </a:r>
            <a:br>
              <a:rPr lang="en-GB" sz="1800" dirty="0" smtClean="0"/>
            </a:br>
            <a:r>
              <a:rPr lang="en-GB" sz="1800" dirty="0" smtClean="0"/>
              <a:t>i.e.       increases with energy. </a:t>
            </a:r>
          </a:p>
          <a:p>
            <a:pPr marL="266700" indent="-266700"/>
            <a:r>
              <a:rPr lang="en-GB" sz="1800" dirty="0" smtClean="0"/>
              <a:t>At higher energy effect 2 dominates,</a:t>
            </a:r>
            <a:br>
              <a:rPr lang="en-GB" sz="1800" dirty="0" smtClean="0"/>
            </a:br>
            <a:r>
              <a:rPr lang="en-GB" sz="1800" dirty="0" smtClean="0"/>
              <a:t>i.e</a:t>
            </a:r>
            <a:r>
              <a:rPr lang="en-GB" sz="1800" dirty="0"/>
              <a:t>.       </a:t>
            </a:r>
            <a:r>
              <a:rPr lang="en-GB" sz="1800" dirty="0" smtClean="0"/>
              <a:t>decreases </a:t>
            </a:r>
            <a:r>
              <a:rPr lang="en-GB" sz="1800" dirty="0"/>
              <a:t>with energy. </a:t>
            </a:r>
            <a:endParaRPr lang="en-GB" sz="1800" dirty="0" smtClean="0"/>
          </a:p>
          <a:p>
            <a:pPr marL="266700" indent="-266700"/>
            <a:r>
              <a:rPr lang="en-GB" sz="1800" dirty="0" smtClean="0"/>
              <a:t>The energy      with </a:t>
            </a:r>
            <a:br>
              <a:rPr lang="en-GB" sz="1800" dirty="0" smtClean="0"/>
            </a:br>
            <a:r>
              <a:rPr lang="en-GB" sz="1800" dirty="0" smtClean="0"/>
              <a:t>is called </a:t>
            </a:r>
            <a:r>
              <a:rPr lang="en-GB" sz="1800" i="1" dirty="0" smtClean="0"/>
              <a:t>transition energy</a:t>
            </a:r>
            <a:r>
              <a:rPr lang="en-GB" sz="1800" dirty="0" smtClean="0"/>
              <a:t>.</a:t>
            </a:r>
          </a:p>
          <a:p>
            <a:pPr marL="266700" indent="-266700"/>
            <a:r>
              <a:rPr lang="en-GB" sz="1800" dirty="0" smtClean="0"/>
              <a:t>The LHC is operated above transition.</a:t>
            </a:r>
            <a:endParaRPr lang="en-GB" sz="1800" dirty="0"/>
          </a:p>
          <a:p>
            <a:pPr marL="266700" indent="-266700">
              <a:buNone/>
            </a:pPr>
            <a:endParaRPr lang="en-GB" sz="1000" dirty="0" smtClean="0"/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110258"/>
              </p:ext>
            </p:extLst>
          </p:nvPr>
        </p:nvGraphicFramePr>
        <p:xfrm>
          <a:off x="5942564" y="821641"/>
          <a:ext cx="1357312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1" name="Equation" r:id="rId3" imgW="736560" imgH="431640" progId="Equation.3">
                  <p:embed/>
                </p:oleObj>
              </mc:Choice>
              <mc:Fallback>
                <p:oleObj name="Equation" r:id="rId3" imgW="73656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2564" y="821641"/>
                        <a:ext cx="1357312" cy="795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602337"/>
              </p:ext>
            </p:extLst>
          </p:nvPr>
        </p:nvGraphicFramePr>
        <p:xfrm>
          <a:off x="2852738" y="2880874"/>
          <a:ext cx="3225800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2" name="Equation" r:id="rId5" imgW="1815840" imgH="457200" progId="Equation.3">
                  <p:embed/>
                </p:oleObj>
              </mc:Choice>
              <mc:Fallback>
                <p:oleObj name="Equation" r:id="rId5" imgW="181584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2738" y="2880874"/>
                        <a:ext cx="3225800" cy="811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132784"/>
              </p:ext>
            </p:extLst>
          </p:nvPr>
        </p:nvGraphicFramePr>
        <p:xfrm>
          <a:off x="3372334" y="4821739"/>
          <a:ext cx="1065478" cy="485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3" name="Equation" r:id="rId7" imgW="558720" imgH="253800" progId="Equation.3">
                  <p:embed/>
                </p:oleObj>
              </mc:Choice>
              <mc:Fallback>
                <p:oleObj name="Equation" r:id="rId7" imgW="558720" imgH="253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2334" y="4821739"/>
                        <a:ext cx="1065478" cy="4852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120758"/>
              </p:ext>
            </p:extLst>
          </p:nvPr>
        </p:nvGraphicFramePr>
        <p:xfrm>
          <a:off x="2388452" y="4853287"/>
          <a:ext cx="364344" cy="436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4" name="Equation" r:id="rId9" imgW="190440" imgH="228600" progId="Equation.3">
                  <p:embed/>
                </p:oleObj>
              </mc:Choice>
              <mc:Fallback>
                <p:oleObj name="Equation" r:id="rId9" imgW="19044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8452" y="4853287"/>
                        <a:ext cx="364344" cy="4362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beta-gamm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408758" y="4017344"/>
            <a:ext cx="3214541" cy="19912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347669" y="464109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smtClean="0">
                <a:latin typeface="Times New Roman" pitchFamily="18" charset="0"/>
                <a:cs typeface="Times New Roman" pitchFamily="18" charset="0"/>
              </a:rPr>
              <a:t>f</a:t>
            </a:r>
            <a:endParaRPr lang="en-GB" sz="1800" dirty="0"/>
          </a:p>
        </p:txBody>
      </p:sp>
      <p:graphicFrame>
        <p:nvGraphicFramePr>
          <p:cNvPr id="4506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982017"/>
              </p:ext>
            </p:extLst>
          </p:nvPr>
        </p:nvGraphicFramePr>
        <p:xfrm>
          <a:off x="6360679" y="5637483"/>
          <a:ext cx="363538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5" name="Equation" r:id="rId12" imgW="190440" imgH="228600" progId="Equation.3">
                  <p:embed/>
                </p:oleObj>
              </mc:Choice>
              <mc:Fallback>
                <p:oleObj name="Equation" r:id="rId12" imgW="19044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0679" y="5637483"/>
                        <a:ext cx="363538" cy="436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652090"/>
              </p:ext>
            </p:extLst>
          </p:nvPr>
        </p:nvGraphicFramePr>
        <p:xfrm>
          <a:off x="8381999" y="5731585"/>
          <a:ext cx="2413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6" name="Equation" r:id="rId13" imgW="126720" imgH="164880" progId="Equation.3">
                  <p:embed/>
                </p:oleObj>
              </mc:Choice>
              <mc:Fallback>
                <p:oleObj name="Equation" r:id="rId13" imgW="126720" imgH="1648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1999" y="5731585"/>
                        <a:ext cx="241300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268706"/>
              </p:ext>
            </p:extLst>
          </p:nvPr>
        </p:nvGraphicFramePr>
        <p:xfrm>
          <a:off x="3905073" y="987400"/>
          <a:ext cx="444500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7" name="Equation" r:id="rId15" imgW="241200" imgH="228600" progId="Equation.3">
                  <p:embed/>
                </p:oleObj>
              </mc:Choice>
              <mc:Fallback>
                <p:oleObj name="Equation" r:id="rId15" imgW="241200" imgH="2286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073" y="987400"/>
                        <a:ext cx="444500" cy="42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864894"/>
              </p:ext>
            </p:extLst>
          </p:nvPr>
        </p:nvGraphicFramePr>
        <p:xfrm>
          <a:off x="1413100" y="3953148"/>
          <a:ext cx="44450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8" name="Equation" r:id="rId17" imgW="241300" imgH="228600" progId="Equation.3">
                  <p:embed/>
                </p:oleObj>
              </mc:Choice>
              <mc:Fallback>
                <p:oleObj name="Equation" r:id="rId17" imgW="24130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100" y="3953148"/>
                        <a:ext cx="444500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543260"/>
              </p:ext>
            </p:extLst>
          </p:nvPr>
        </p:nvGraphicFramePr>
        <p:xfrm>
          <a:off x="1413100" y="4584180"/>
          <a:ext cx="44450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9" name="Equation" r:id="rId18" imgW="241300" imgH="228600" progId="Equation.3">
                  <p:embed/>
                </p:oleObj>
              </mc:Choice>
              <mc:Fallback>
                <p:oleObj name="Equation" r:id="rId18" imgW="2413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100" y="4584180"/>
                        <a:ext cx="444500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Reminder: Acceleration</a:t>
            </a:r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44500" y="849313"/>
            <a:ext cx="8275638" cy="55372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Acceleration takes place by interaction with Radio Frequency (RF) electric fields in so-called </a:t>
            </a:r>
            <a:r>
              <a:rPr lang="en-GB" sz="2000" i="1" dirty="0" smtClean="0"/>
              <a:t>cavities</a:t>
            </a:r>
            <a:r>
              <a:rPr lang="en-GB" sz="2000" dirty="0" smtClean="0"/>
              <a:t>.</a:t>
            </a:r>
          </a:p>
          <a:p>
            <a:r>
              <a:rPr lang="en-GB" sz="2000" dirty="0" smtClean="0"/>
              <a:t>For this to work, protons come in packages (</a:t>
            </a:r>
            <a:r>
              <a:rPr lang="en-GB" sz="2000" i="1" dirty="0" smtClean="0"/>
              <a:t>bunches</a:t>
            </a:r>
            <a:r>
              <a:rPr lang="en-GB" sz="2000" dirty="0" smtClean="0"/>
              <a:t> inside of </a:t>
            </a:r>
            <a:r>
              <a:rPr lang="en-GB" sz="2000" i="1" dirty="0" smtClean="0"/>
              <a:t>buckets</a:t>
            </a:r>
            <a:r>
              <a:rPr lang="en-GB" sz="2000" dirty="0" smtClean="0"/>
              <a:t>)–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GB" sz="2000" dirty="0" smtClean="0"/>
              <a:t> buckets fit on the circumference (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GB" sz="2000" dirty="0" smtClean="0"/>
              <a:t>: harmonic number).</a:t>
            </a:r>
          </a:p>
          <a:p>
            <a:r>
              <a:rPr lang="en-GB" sz="2000" dirty="0" smtClean="0"/>
              <a:t>The Radio Frequency then has to be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2400" i="1" baseline="-25000" dirty="0" err="1" smtClean="0">
                <a:latin typeface="Times New Roman" pitchFamily="18" charset="0"/>
                <a:cs typeface="Times New Roman" pitchFamily="18" charset="0"/>
              </a:rPr>
              <a:t>rev</a:t>
            </a:r>
            <a:r>
              <a:rPr lang="en-GB" sz="2000" dirty="0" smtClean="0"/>
              <a:t>.</a:t>
            </a:r>
          </a:p>
          <a:p>
            <a:endParaRPr lang="en-GB" sz="2000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90" y="3075355"/>
            <a:ext cx="6244590" cy="29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Reminder: Phase stability</a:t>
            </a:r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849313"/>
            <a:ext cx="8250238" cy="5537200"/>
          </a:xfrm>
        </p:spPr>
        <p:txBody>
          <a:bodyPr>
            <a:normAutofit/>
          </a:bodyPr>
          <a:lstStyle/>
          <a:p>
            <a:r>
              <a:rPr lang="en-GB" sz="1800" dirty="0" smtClean="0"/>
              <a:t>Let the gap voltage in the cavity be               ;</a:t>
            </a:r>
          </a:p>
          <a:p>
            <a:r>
              <a:rPr lang="en-GB" sz="1800" dirty="0" smtClean="0"/>
              <a:t>A particle traversing it at time (phase)              changes its energy by               . </a:t>
            </a:r>
          </a:p>
          <a:p>
            <a:r>
              <a:rPr lang="en-GB" sz="1800" dirty="0" smtClean="0"/>
              <a:t>If this is exactly the right amount of energy in order to get to this same gap at exactly the right phase again the next time around, </a:t>
            </a:r>
            <a:br>
              <a:rPr lang="en-GB" sz="1800" dirty="0" smtClean="0"/>
            </a:br>
            <a:r>
              <a:rPr lang="en-GB" sz="1800" dirty="0" smtClean="0"/>
              <a:t>     is called the synchronous phase. </a:t>
            </a:r>
          </a:p>
          <a:p>
            <a:r>
              <a:rPr lang="en-GB" sz="1800" dirty="0" smtClean="0"/>
              <a:t>It is stable if particles next to it see a restoring force towards it.</a:t>
            </a:r>
          </a:p>
          <a:p>
            <a:r>
              <a:rPr lang="en-GB" sz="1800" dirty="0" smtClean="0"/>
              <a:t>Below </a:t>
            </a:r>
            <a:r>
              <a:rPr lang="en-GB" sz="1800" i="1" dirty="0" smtClean="0"/>
              <a:t>transition</a:t>
            </a:r>
            <a:r>
              <a:rPr lang="en-GB" sz="1800" dirty="0" smtClean="0"/>
              <a:t> the stable phase is     , above transition it is      .</a:t>
            </a:r>
          </a:p>
          <a:p>
            <a:r>
              <a:rPr lang="en-GB" sz="1800" dirty="0" smtClean="0"/>
              <a:t>When passing transition, the RF phase has to be switched. </a:t>
            </a:r>
          </a:p>
          <a:p>
            <a:pPr>
              <a:buNone/>
            </a:pPr>
            <a:r>
              <a:rPr lang="en-GB" sz="1800" dirty="0" smtClean="0"/>
              <a:t> </a:t>
            </a:r>
            <a:endParaRPr lang="en-GB" sz="1800" dirty="0"/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7181" y="3668686"/>
            <a:ext cx="4945992" cy="26263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476327"/>
              </p:ext>
            </p:extLst>
          </p:nvPr>
        </p:nvGraphicFramePr>
        <p:xfrm>
          <a:off x="5113547" y="891385"/>
          <a:ext cx="1097064" cy="38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9" name="Equation" r:id="rId4" imgW="609480" imgH="215640" progId="Equation.3">
                  <p:embed/>
                </p:oleObj>
              </mc:Choice>
              <mc:Fallback>
                <p:oleObj name="Equation" r:id="rId4" imgW="60948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3547" y="891385"/>
                        <a:ext cx="1097064" cy="3881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535901"/>
              </p:ext>
            </p:extLst>
          </p:nvPr>
        </p:nvGraphicFramePr>
        <p:xfrm>
          <a:off x="5455958" y="1211043"/>
          <a:ext cx="999623" cy="409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0" name="Equation" r:id="rId6" imgW="558720" imgH="228600" progId="Equation.3">
                  <p:embed/>
                </p:oleObj>
              </mc:Choice>
              <mc:Fallback>
                <p:oleObj name="Equation" r:id="rId6" imgW="55872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5958" y="1211043"/>
                        <a:ext cx="999623" cy="4092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636587"/>
              </p:ext>
            </p:extLst>
          </p:nvPr>
        </p:nvGraphicFramePr>
        <p:xfrm>
          <a:off x="2156021" y="1480811"/>
          <a:ext cx="1139872" cy="41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1" name="Equation" r:id="rId8" imgW="634680" imgH="228600" progId="Equation.3">
                  <p:embed/>
                </p:oleObj>
              </mc:Choice>
              <mc:Fallback>
                <p:oleObj name="Equation" r:id="rId8" imgW="63468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021" y="1480811"/>
                        <a:ext cx="1139872" cy="410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8668956"/>
              </p:ext>
            </p:extLst>
          </p:nvPr>
        </p:nvGraphicFramePr>
        <p:xfrm>
          <a:off x="903684" y="2332157"/>
          <a:ext cx="3175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2" name="Equation" r:id="rId10" imgW="177480" imgH="228600" progId="Equation.3">
                  <p:embed/>
                </p:oleObj>
              </mc:Choice>
              <mc:Fallback>
                <p:oleObj name="Equation" r:id="rId10" imgW="177480" imgH="2286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684" y="2332157"/>
                        <a:ext cx="3175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539364"/>
              </p:ext>
            </p:extLst>
          </p:nvPr>
        </p:nvGraphicFramePr>
        <p:xfrm>
          <a:off x="5045214" y="2957365"/>
          <a:ext cx="43021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3" name="Equation" r:id="rId12" imgW="241200" imgH="228600" progId="Equation.3">
                  <p:embed/>
                </p:oleObj>
              </mc:Choice>
              <mc:Fallback>
                <p:oleObj name="Equation" r:id="rId12" imgW="241200" imgH="2286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5214" y="2957365"/>
                        <a:ext cx="430213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23785"/>
              </p:ext>
            </p:extLst>
          </p:nvPr>
        </p:nvGraphicFramePr>
        <p:xfrm>
          <a:off x="7985122" y="2950331"/>
          <a:ext cx="407987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4" name="Equation" r:id="rId14" imgW="228600" imgH="228600" progId="Equation.3">
                  <p:embed/>
                </p:oleObj>
              </mc:Choice>
              <mc:Fallback>
                <p:oleObj name="Equation" r:id="rId14" imgW="228600" imgH="2286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5122" y="2950331"/>
                        <a:ext cx="407987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Reminder: Synchrotron motion</a:t>
            </a:r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41338" y="921657"/>
            <a:ext cx="8081962" cy="5464856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The motion of particles around the stable phase</a:t>
            </a:r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r>
              <a:rPr lang="en-GB" sz="2000" dirty="0" smtClean="0"/>
              <a:t>Example shown:</a:t>
            </a:r>
            <a:br>
              <a:rPr lang="en-GB" sz="2000" dirty="0" smtClean="0"/>
            </a:br>
            <a:r>
              <a:rPr lang="en-GB" sz="2000" dirty="0" smtClean="0"/>
              <a:t>above transition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N.B.: incoherent </a:t>
            </a:r>
            <a:br>
              <a:rPr lang="en-GB" sz="2000" dirty="0" smtClean="0"/>
            </a:br>
            <a:r>
              <a:rPr lang="en-GB" sz="2000" dirty="0" smtClean="0"/>
              <a:t>synchrotron motion </a:t>
            </a:r>
            <a:br>
              <a:rPr lang="en-GB" sz="2000" dirty="0" smtClean="0"/>
            </a:br>
            <a:r>
              <a:rPr lang="en-GB" sz="2000" dirty="0" smtClean="0"/>
              <a:t>keeps the particles </a:t>
            </a:r>
            <a:br>
              <a:rPr lang="en-GB" sz="2000" dirty="0" smtClean="0"/>
            </a:br>
            <a:r>
              <a:rPr lang="en-GB" sz="2000" dirty="0" smtClean="0"/>
              <a:t>of a bunch together.</a:t>
            </a:r>
          </a:p>
          <a:p>
            <a:pPr marL="0" indent="0">
              <a:buNone/>
            </a:pPr>
            <a:r>
              <a:rPr lang="en-GB" sz="2000" dirty="0" smtClean="0"/>
              <a:t>Coherent synchrotron </a:t>
            </a:r>
            <a:br>
              <a:rPr lang="en-GB" sz="2000" dirty="0" smtClean="0"/>
            </a:br>
            <a:r>
              <a:rPr lang="en-GB" sz="2000" dirty="0" smtClean="0"/>
              <a:t>motion interacts with </a:t>
            </a:r>
            <a:br>
              <a:rPr lang="en-GB" sz="2000" dirty="0" smtClean="0"/>
            </a:br>
            <a:r>
              <a:rPr lang="en-GB" sz="2000" dirty="0" smtClean="0"/>
              <a:t>the impedance.</a:t>
            </a:r>
            <a:endParaRPr lang="en-GB" sz="20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t="2445"/>
          <a:stretch/>
        </p:blipFill>
        <p:spPr bwMode="auto">
          <a:xfrm>
            <a:off x="3105808" y="1451418"/>
            <a:ext cx="4945992" cy="25621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382425"/>
              </p:ext>
            </p:extLst>
          </p:nvPr>
        </p:nvGraphicFramePr>
        <p:xfrm>
          <a:off x="969736" y="1451418"/>
          <a:ext cx="1954213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3" name="Equation" r:id="rId4" imgW="1396800" imgH="419040" progId="Equation.3">
                  <p:embed/>
                </p:oleObj>
              </mc:Choice>
              <mc:Fallback>
                <p:oleObj name="Equation" r:id="rId4" imgW="1396800" imgH="419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736" y="1451418"/>
                        <a:ext cx="1954213" cy="58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synchrotron_osc.JPG"/>
          <p:cNvPicPr>
            <a:picLocks noChangeAspect="1"/>
          </p:cNvPicPr>
          <p:nvPr/>
        </p:nvPicPr>
        <p:blipFill rotWithShape="1">
          <a:blip r:embed="rId6" cstate="print"/>
          <a:srcRect l="6747" t="20132" r="8600" b="12055"/>
          <a:stretch/>
        </p:blipFill>
        <p:spPr>
          <a:xfrm>
            <a:off x="3657600" y="3947884"/>
            <a:ext cx="4394200" cy="202774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Connector 12"/>
          <p:cNvCxnSpPr/>
          <p:nvPr/>
        </p:nvCxnSpPr>
        <p:spPr>
          <a:xfrm>
            <a:off x="4734334" y="1560286"/>
            <a:ext cx="0" cy="3541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332392" y="1560285"/>
            <a:ext cx="0" cy="3541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Reminder: Impedance</a:t>
            </a:r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sz="2000" dirty="0" smtClean="0"/>
                  <a:t>The beam current excites fields in the different objects in the accelerator;</a:t>
                </a:r>
              </a:p>
              <a:p>
                <a:r>
                  <a:rPr lang="en-GB" sz="2000" dirty="0" smtClean="0"/>
                  <a:t>these fields exert a force on the beam.</a:t>
                </a:r>
              </a:p>
              <a:p>
                <a:r>
                  <a:rPr lang="en-GB" sz="2000" dirty="0" smtClean="0"/>
                  <a:t>In </a:t>
                </a:r>
                <a:r>
                  <a:rPr lang="en-GB" sz="2000" i="1" dirty="0" smtClean="0"/>
                  <a:t>t-</a:t>
                </a:r>
                <a:r>
                  <a:rPr lang="en-GB" sz="2000" dirty="0" smtClean="0"/>
                  <a:t>domain, one talks about </a:t>
                </a:r>
                <a:r>
                  <a:rPr lang="en-GB" sz="2000" b="1" dirty="0" smtClean="0"/>
                  <a:t>wake fields</a:t>
                </a:r>
                <a:r>
                  <a:rPr lang="en-GB" sz="2000" dirty="0" smtClean="0"/>
                  <a:t>.</a:t>
                </a:r>
              </a:p>
              <a:p>
                <a:r>
                  <a:rPr lang="en-GB" sz="2000" dirty="0" smtClean="0"/>
                  <a:t>In </a:t>
                </a:r>
                <a:r>
                  <a:rPr lang="el-GR" sz="2000" i="1" dirty="0" smtClean="0"/>
                  <a:t>ω</a:t>
                </a:r>
                <a:r>
                  <a:rPr lang="en-GB" sz="2000" dirty="0" smtClean="0"/>
                  <a:t>-domain, one talks about </a:t>
                </a:r>
                <a:br>
                  <a:rPr lang="en-GB" sz="2000" dirty="0" smtClean="0"/>
                </a:br>
                <a:r>
                  <a:rPr lang="en-GB" sz="2000" dirty="0" smtClean="0"/>
                  <a:t>	</a:t>
                </a:r>
                <a:r>
                  <a:rPr lang="en-GB" sz="2000" b="1" dirty="0" smtClean="0"/>
                  <a:t>impedance</a:t>
                </a:r>
                <a:r>
                  <a:rPr lang="en-GB" sz="2000" dirty="0" smtClean="0"/>
                  <a:t>: 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/>
                      </a:rPr>
                      <m:t>𝑉</m:t>
                    </m:r>
                    <m:r>
                      <a:rPr lang="en-GB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a:rPr lang="en-GB" sz="2000" b="0" i="1" smtClean="0">
                            <a:latin typeface="Cambria Math"/>
                          </a:rPr>
                          <m:t>𝑞</m:t>
                        </m:r>
                      </m:den>
                    </m:f>
                    <m:r>
                      <a:rPr lang="en-GB" sz="2000" b="0" i="1" smtClean="0">
                        <a:latin typeface="Cambria Math"/>
                      </a:rPr>
                      <m:t>=</m:t>
                    </m:r>
                    <m:r>
                      <a:rPr lang="en-GB" sz="2000" b="0" i="1" smtClean="0">
                        <a:latin typeface="Cambria Math"/>
                      </a:rPr>
                      <m:t>𝑍</m:t>
                    </m:r>
                    <m:d>
                      <m:dPr>
                        <m:ctrlPr>
                          <a:rPr lang="en-GB" sz="20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a:rPr lang="en-GB" sz="2000" b="0" i="1" smtClean="0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en-GB" sz="20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𝐼</m:t>
                        </m:r>
                      </m:e>
                      <m:sub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𝑏𝑒𝑎𝑚</m:t>
                        </m:r>
                      </m:sub>
                    </m:sSub>
                  </m:oMath>
                </a14:m>
                <a:endParaRPr lang="en-GB" sz="2000" dirty="0" smtClean="0"/>
              </a:p>
              <a:p>
                <a14:m>
                  <m:oMath xmlns:m="http://schemas.openxmlformats.org/officeDocument/2006/math">
                    <m:r>
                      <a:rPr lang="en-GB" sz="2000" i="1">
                        <a:latin typeface="Cambria Math"/>
                      </a:rPr>
                      <m:t>𝑍</m:t>
                    </m:r>
                    <m:d>
                      <m:dPr>
                        <m:ctrlPr>
                          <a:rPr lang="en-GB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a:rPr lang="en-GB" sz="20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GB" sz="2000" dirty="0" smtClean="0"/>
                  <a:t>is the Fourier Transform of the wake potential.</a:t>
                </a:r>
              </a:p>
              <a:p>
                <a:r>
                  <a:rPr lang="en-GB" sz="2000" dirty="0" smtClean="0"/>
                  <a:t>Examples:</a:t>
                </a:r>
              </a:p>
              <a:p>
                <a:pPr lvl="1"/>
                <a:r>
                  <a:rPr lang="en-GB" sz="1800" dirty="0" smtClean="0"/>
                  <a:t>resistivity in the wall of the vacuum chamber,</a:t>
                </a:r>
              </a:p>
              <a:p>
                <a:pPr lvl="1"/>
                <a:r>
                  <a:rPr lang="en-GB" sz="1800" dirty="0" smtClean="0"/>
                  <a:t>inductivity in a corrugated wall,</a:t>
                </a:r>
              </a:p>
              <a:p>
                <a:pPr lvl="1"/>
                <a:r>
                  <a:rPr lang="en-GB" sz="1800" dirty="0" smtClean="0"/>
                  <a:t>resonances in cavities (intentional or spurious).</a:t>
                </a:r>
              </a:p>
              <a:p>
                <a:r>
                  <a:rPr lang="en-GB" sz="2000" dirty="0" smtClean="0"/>
                  <a:t>Resulting forces can be both longitudinal or transverse. </a:t>
                </a:r>
              </a:p>
              <a:p>
                <a:r>
                  <a:rPr lang="en-GB" sz="2000" dirty="0" smtClean="0"/>
                  <a:t>Forces can be on the same (head-tail) or subsequent bunches (coupled bunch).</a:t>
                </a:r>
              </a:p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/>
                      </a:rPr>
                      <m:t>𝑍</m:t>
                    </m:r>
                    <m:d>
                      <m:dPr>
                        <m:ctrlPr>
                          <a:rPr lang="en-GB" sz="20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GB" sz="2000" dirty="0" smtClean="0"/>
                  <a:t> can lead to instabilities and sets an upper limit to beam current; forces can be detrimental.</a:t>
                </a:r>
              </a:p>
              <a:p>
                <a:endParaRPr lang="en-GB" sz="2000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1">
                <a:blip r:embed="rId2"/>
                <a:stretch>
                  <a:fillRect b="-14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1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Stability limit</a:t>
            </a:r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 August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D67C4A-828F-4BB9-92D8-54FEEA45536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CERN Summer Student Lectures 2012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sz="2000" dirty="0" smtClean="0"/>
                  <a:t>For simplicity, imagine a coasting, </a:t>
                </a:r>
                <a:r>
                  <a:rPr lang="en-GB" sz="2000" dirty="0" err="1" smtClean="0"/>
                  <a:t>unbunched</a:t>
                </a:r>
                <a:r>
                  <a:rPr lang="en-GB" sz="2000" dirty="0" smtClean="0"/>
                  <a:t> beam.</a:t>
                </a:r>
              </a:p>
              <a:p>
                <a:r>
                  <a:rPr lang="en-GB" sz="2000" dirty="0" smtClean="0"/>
                  <a:t>Assume a small perturbation, a sinusoidal </a:t>
                </a:r>
                <a:br>
                  <a:rPr lang="en-GB" sz="2000" dirty="0" smtClean="0"/>
                </a:br>
                <a:r>
                  <a:rPr lang="en-GB" sz="2000" dirty="0" smtClean="0"/>
                  <a:t>density modulation at frequency </a:t>
                </a:r>
                <a:r>
                  <a:rPr lang="el-GR" sz="2000" i="1" dirty="0" smtClean="0"/>
                  <a:t>ω</a:t>
                </a:r>
                <a:r>
                  <a:rPr lang="en-GB" sz="2000" dirty="0" smtClean="0"/>
                  <a:t>.</a:t>
                </a:r>
              </a:p>
              <a:p>
                <a:r>
                  <a:rPr lang="en-GB" sz="2000" dirty="0" smtClean="0"/>
                  <a:t>The induced voltage (by the impedance </a:t>
                </a:r>
                <a:br>
                  <a:rPr lang="en-GB" sz="2000" dirty="0" smtClean="0"/>
                </a:br>
                <a:r>
                  <a:rPr lang="en-GB" sz="2000" dirty="0" smtClean="0"/>
                  <a:t>of the machine) is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/>
                      </a:rPr>
                      <m:t>𝑍</m:t>
                    </m:r>
                    <m:d>
                      <m:dPr>
                        <m:ctrlPr>
                          <a:rPr lang="en-GB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a:rPr lang="en-GB" sz="2000" i="1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en-GB" sz="20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/>
                            <a:ea typeface="Cambria Math"/>
                          </a:rPr>
                          <m:t>𝐼</m:t>
                        </m:r>
                      </m:e>
                      <m:sub>
                        <m:r>
                          <a:rPr lang="en-GB" sz="2000" i="1">
                            <a:latin typeface="Cambria Math"/>
                            <a:ea typeface="Cambria Math"/>
                          </a:rPr>
                          <m:t>𝑏𝑒𝑎𝑚</m:t>
                        </m:r>
                      </m:sub>
                    </m:sSub>
                    <m:d>
                      <m:dPr>
                        <m:ctrlPr>
                          <a:rPr lang="en-GB" sz="200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GB" sz="2000" i="1" smtClean="0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</m:oMath>
                </a14:m>
                <a:r>
                  <a:rPr lang="en-GB" sz="2000" dirty="0" smtClean="0"/>
                  <a:t>.</a:t>
                </a:r>
              </a:p>
              <a:p>
                <a:r>
                  <a:rPr lang="en-GB" sz="2000" dirty="0" smtClean="0"/>
                  <a:t>The lattice of the synchrotron will react with an additional modulation of the density.</a:t>
                </a:r>
              </a:p>
              <a:p>
                <a:r>
                  <a:rPr lang="en-GB" sz="2000" dirty="0" smtClean="0"/>
                  <a:t>This may lead to our assumed perturbation to increase (instable) or to decrease (stable).</a:t>
                </a:r>
              </a:p>
              <a:p>
                <a:r>
                  <a:rPr lang="en-GB" sz="2000" dirty="0" smtClean="0"/>
                  <a:t>As a result, the overall impedance of the machine must be kept under control (“</a:t>
                </a:r>
                <a:r>
                  <a:rPr lang="en-GB" sz="2000" dirty="0"/>
                  <a:t>s</a:t>
                </a:r>
                <a:r>
                  <a:rPr lang="en-GB" sz="2000" dirty="0" smtClean="0"/>
                  <a:t>mall”).</a:t>
                </a:r>
              </a:p>
              <a:p>
                <a:pPr marL="0" indent="0">
                  <a:buNone/>
                </a:pPr>
                <a:endParaRPr lang="en-GB" sz="2000" dirty="0" smtClean="0"/>
              </a:p>
              <a:p>
                <a:pPr marL="0" indent="0">
                  <a:buNone/>
                </a:pPr>
                <a:endParaRPr lang="en-GB" sz="2000" dirty="0" smtClean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1">
                <a:blip r:embed="rId2"/>
                <a:stretch>
                  <a:fillRect r="-10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29" y="1289956"/>
            <a:ext cx="1973942" cy="130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gh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bright</Template>
  <TotalTime>6702</TotalTime>
  <Words>1705</Words>
  <Application>Microsoft Office PowerPoint</Application>
  <PresentationFormat>On-screen Show (4:3)</PresentationFormat>
  <Paragraphs>396</Paragraphs>
  <Slides>39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bright</vt:lpstr>
      <vt:lpstr>Equation</vt:lpstr>
      <vt:lpstr>LHC Upgrade   Part 4:  RF systems for the LHC upgrade</vt:lpstr>
      <vt:lpstr>Outline</vt:lpstr>
      <vt:lpstr>Reminder: Synchrotron beam dynamics</vt:lpstr>
      <vt:lpstr>Reminder: Revolution frequency - transition</vt:lpstr>
      <vt:lpstr>Reminder: Acceleration</vt:lpstr>
      <vt:lpstr>Reminder: Phase stability</vt:lpstr>
      <vt:lpstr>Reminder: Synchrotron motion</vt:lpstr>
      <vt:lpstr>Reminder: Impedance</vt:lpstr>
      <vt:lpstr>Stability limit</vt:lpstr>
      <vt:lpstr>A minimal RF system</vt:lpstr>
      <vt:lpstr>Adding a fast (direct) feedback</vt:lpstr>
      <vt:lpstr>1-turn delay feedback</vt:lpstr>
      <vt:lpstr>Field amplitude control (AVC)</vt:lpstr>
      <vt:lpstr>Beam phase loop</vt:lpstr>
      <vt:lpstr>LHC RF System (1/2)</vt:lpstr>
      <vt:lpstr>LHC RF System (2/2)</vt:lpstr>
      <vt:lpstr>LHC SC RF, 4 cavity module, 400 MHz</vt:lpstr>
      <vt:lpstr>LHC SC RF, 4 cavity module, 400 MHz</vt:lpstr>
      <vt:lpstr>LHC 400 MHz Cavities in the tunnel</vt:lpstr>
      <vt:lpstr>Klystron principle</vt:lpstr>
      <vt:lpstr>LHC RF power: klystrons</vt:lpstr>
      <vt:lpstr>Cavern UX45: LHC Power station, 16 klystrons</vt:lpstr>
      <vt:lpstr>LHC Transverse Damper</vt:lpstr>
      <vt:lpstr>Transverse damper system</vt:lpstr>
      <vt:lpstr>“e-cloud” – limiting the beam current</vt:lpstr>
      <vt:lpstr>Secondary Emission Yield (SEY)</vt:lpstr>
      <vt:lpstr>LHC Luminosity upgrade</vt:lpstr>
      <vt:lpstr>Crab Cavities – context</vt:lpstr>
      <vt:lpstr>Principle of Crab Cavity operation</vt:lpstr>
      <vt:lpstr>Crab Cavities History: 1988 to 2009</vt:lpstr>
      <vt:lpstr>Crab Cavities for LHC</vt:lpstr>
      <vt:lpstr>Local versus global crabbing scheme (1/2)</vt:lpstr>
      <vt:lpstr>Local versus global crabbing scheme (2/2)</vt:lpstr>
      <vt:lpstr>Compact Crab Cavities are needed!</vt:lpstr>
      <vt:lpstr>Two “classes” of compact          cavities</vt:lpstr>
      <vt:lpstr>A very interesting and novel field!</vt:lpstr>
      <vt:lpstr>Present 400 MHz contenders</vt:lpstr>
      <vt:lpstr>Challenge: SC RF technology</vt:lpstr>
      <vt:lpstr>Summary – LHC Upgrade RF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Upgrade - RF Systems</dc:title>
  <dc:creator>Erk Jensen</dc:creator>
  <cp:lastModifiedBy>Erk Jensen</cp:lastModifiedBy>
  <cp:revision>352</cp:revision>
  <cp:lastPrinted>2012-08-09T08:04:40Z</cp:lastPrinted>
  <dcterms:created xsi:type="dcterms:W3CDTF">2009-06-23T09:09:36Z</dcterms:created>
  <dcterms:modified xsi:type="dcterms:W3CDTF">2012-08-09T12:44:07Z</dcterms:modified>
</cp:coreProperties>
</file>