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60" r:id="rId1"/>
  </p:sldMasterIdLst>
  <p:notesMasterIdLst>
    <p:notesMasterId r:id="rId54"/>
  </p:notesMasterIdLst>
  <p:sldIdLst>
    <p:sldId id="355" r:id="rId2"/>
    <p:sldId id="256" r:id="rId3"/>
    <p:sldId id="269" r:id="rId4"/>
    <p:sldId id="258" r:id="rId5"/>
    <p:sldId id="259" r:id="rId6"/>
    <p:sldId id="268" r:id="rId7"/>
    <p:sldId id="257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356" r:id="rId17"/>
    <p:sldId id="357" r:id="rId18"/>
    <p:sldId id="304" r:id="rId19"/>
    <p:sldId id="305" r:id="rId20"/>
    <p:sldId id="277" r:id="rId21"/>
    <p:sldId id="293" r:id="rId22"/>
    <p:sldId id="271" r:id="rId23"/>
    <p:sldId id="272" r:id="rId24"/>
    <p:sldId id="279" r:id="rId25"/>
    <p:sldId id="306" r:id="rId26"/>
    <p:sldId id="273" r:id="rId27"/>
    <p:sldId id="274" r:id="rId28"/>
    <p:sldId id="278" r:id="rId29"/>
    <p:sldId id="275" r:id="rId30"/>
    <p:sldId id="276" r:id="rId31"/>
    <p:sldId id="303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  <p:sldId id="292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FF00"/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20"/>
    <p:restoredTop sz="80188" autoAdjust="0"/>
  </p:normalViewPr>
  <p:slideViewPr>
    <p:cSldViewPr>
      <p:cViewPr varScale="1">
        <p:scale>
          <a:sx n="110" d="100"/>
          <a:sy n="110" d="100"/>
        </p:scale>
        <p:origin x="-834" y="-84"/>
      </p:cViewPr>
      <p:guideLst>
        <p:guide orient="horz" pos="2432"/>
        <p:guide pos="20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054"/>
    </p:cViewPr>
  </p:sorterViewPr>
  <p:notesViewPr>
    <p:cSldViewPr showGuides="1">
      <p:cViewPr varScale="1">
        <p:scale>
          <a:sx n="83" d="100"/>
          <a:sy n="83" d="100"/>
        </p:scale>
        <p:origin x="-3102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4" Type="http://schemas.openxmlformats.org/officeDocument/2006/relationships/image" Target="../media/image44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1.wmf"/><Relationship Id="rId2" Type="http://schemas.openxmlformats.org/officeDocument/2006/relationships/image" Target="../media/image70.wmf"/><Relationship Id="rId1" Type="http://schemas.openxmlformats.org/officeDocument/2006/relationships/image" Target="../media/image69.wmf"/><Relationship Id="rId6" Type="http://schemas.openxmlformats.org/officeDocument/2006/relationships/image" Target="../media/image74.wmf"/><Relationship Id="rId5" Type="http://schemas.openxmlformats.org/officeDocument/2006/relationships/image" Target="../media/image73.png"/><Relationship Id="rId4" Type="http://schemas.openxmlformats.org/officeDocument/2006/relationships/image" Target="../media/image72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wmf"/><Relationship Id="rId1" Type="http://schemas.openxmlformats.org/officeDocument/2006/relationships/image" Target="../media/image79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83.wmf"/><Relationship Id="rId1" Type="http://schemas.openxmlformats.org/officeDocument/2006/relationships/image" Target="../media/image82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8.wmf"/><Relationship Id="rId7" Type="http://schemas.openxmlformats.org/officeDocument/2006/relationships/image" Target="../media/image92.wmf"/><Relationship Id="rId2" Type="http://schemas.openxmlformats.org/officeDocument/2006/relationships/image" Target="../media/image87.wmf"/><Relationship Id="rId1" Type="http://schemas.openxmlformats.org/officeDocument/2006/relationships/image" Target="../media/image86.wmf"/><Relationship Id="rId6" Type="http://schemas.openxmlformats.org/officeDocument/2006/relationships/image" Target="../media/image91.wmf"/><Relationship Id="rId5" Type="http://schemas.openxmlformats.org/officeDocument/2006/relationships/image" Target="../media/image90.wmf"/><Relationship Id="rId4" Type="http://schemas.openxmlformats.org/officeDocument/2006/relationships/image" Target="../media/image89.png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95.wmf"/><Relationship Id="rId3" Type="http://schemas.openxmlformats.org/officeDocument/2006/relationships/image" Target="../media/image88.wmf"/><Relationship Id="rId7" Type="http://schemas.openxmlformats.org/officeDocument/2006/relationships/image" Target="../media/image94.png"/><Relationship Id="rId2" Type="http://schemas.openxmlformats.org/officeDocument/2006/relationships/image" Target="../media/image87.wmf"/><Relationship Id="rId1" Type="http://schemas.openxmlformats.org/officeDocument/2006/relationships/image" Target="../media/image86.wmf"/><Relationship Id="rId6" Type="http://schemas.openxmlformats.org/officeDocument/2006/relationships/image" Target="../media/image92.wmf"/><Relationship Id="rId5" Type="http://schemas.openxmlformats.org/officeDocument/2006/relationships/image" Target="../media/image93.wmf"/><Relationship Id="rId4" Type="http://schemas.openxmlformats.org/officeDocument/2006/relationships/image" Target="../media/image89.png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image" Target="../media/image89.png"/><Relationship Id="rId5" Type="http://schemas.openxmlformats.org/officeDocument/2006/relationships/image" Target="../media/image99.png"/><Relationship Id="rId4" Type="http://schemas.openxmlformats.org/officeDocument/2006/relationships/image" Target="../media/image9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wmf"/><Relationship Id="rId2" Type="http://schemas.openxmlformats.org/officeDocument/2006/relationships/image" Target="../media/image105.wmf"/><Relationship Id="rId1" Type="http://schemas.openxmlformats.org/officeDocument/2006/relationships/image" Target="../media/image104.wmf"/><Relationship Id="rId5" Type="http://schemas.openxmlformats.org/officeDocument/2006/relationships/image" Target="../media/image108.wmf"/><Relationship Id="rId4" Type="http://schemas.openxmlformats.org/officeDocument/2006/relationships/image" Target="../media/image107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wmf"/><Relationship Id="rId2" Type="http://schemas.openxmlformats.org/officeDocument/2006/relationships/image" Target="../media/image105.wmf"/><Relationship Id="rId1" Type="http://schemas.openxmlformats.org/officeDocument/2006/relationships/image" Target="../media/image110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wmf"/><Relationship Id="rId2" Type="http://schemas.openxmlformats.org/officeDocument/2006/relationships/image" Target="../media/image117.wmf"/><Relationship Id="rId1" Type="http://schemas.openxmlformats.org/officeDocument/2006/relationships/image" Target="../media/image116.wmf"/><Relationship Id="rId6" Type="http://schemas.openxmlformats.org/officeDocument/2006/relationships/image" Target="../media/image121.png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wmf"/><Relationship Id="rId2" Type="http://schemas.openxmlformats.org/officeDocument/2006/relationships/image" Target="../media/image123.wmf"/><Relationship Id="rId1" Type="http://schemas.openxmlformats.org/officeDocument/2006/relationships/image" Target="../media/image122.wmf"/><Relationship Id="rId5" Type="http://schemas.openxmlformats.org/officeDocument/2006/relationships/image" Target="../media/image126.wmf"/><Relationship Id="rId4" Type="http://schemas.openxmlformats.org/officeDocument/2006/relationships/image" Target="../media/image125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wmf"/><Relationship Id="rId2" Type="http://schemas.openxmlformats.org/officeDocument/2006/relationships/image" Target="../media/image139.wmf"/><Relationship Id="rId1" Type="http://schemas.openxmlformats.org/officeDocument/2006/relationships/image" Target="../media/image138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wmf"/><Relationship Id="rId2" Type="http://schemas.openxmlformats.org/officeDocument/2006/relationships/image" Target="../media/image152.wmf"/><Relationship Id="rId1" Type="http://schemas.openxmlformats.org/officeDocument/2006/relationships/image" Target="../media/image151.wmf"/><Relationship Id="rId4" Type="http://schemas.openxmlformats.org/officeDocument/2006/relationships/image" Target="../media/image15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4" Type="http://schemas.openxmlformats.org/officeDocument/2006/relationships/image" Target="../media/image26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4" Type="http://schemas.openxmlformats.org/officeDocument/2006/relationships/image" Target="../media/image3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287AA-0D99-42CE-A71B-10FA9908BBF8}" type="datetimeFigureOut">
              <a:rPr lang="en-US" smtClean="0"/>
              <a:pPr/>
              <a:t>6/20/2010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167DB-EFF0-400D-96A1-6799F871DE5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167DB-EFF0-400D-96A1-6799F871DE5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009B75-D58A-4A31-B2ED-2F8E34D0C4A8}" type="slidenum">
              <a:rPr lang="en-US"/>
              <a:pPr/>
              <a:t>38</a:t>
            </a:fld>
            <a:endParaRPr lang="en-US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F216A7-495C-4F1D-BEE5-E66BEF6B956B}" type="slidenum">
              <a:rPr lang="en-US"/>
              <a:pPr/>
              <a:t>40</a:t>
            </a:fld>
            <a:endParaRPr lang="en-US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4FD6BD-37EA-46AA-87B1-0DE8495F1110}" type="slidenum">
              <a:rPr lang="en-US"/>
              <a:pPr/>
              <a:t>42</a:t>
            </a:fld>
            <a:endParaRPr lang="en-US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FAA0AD-1F26-4354-8F8F-2A0F3D45295C}" type="slidenum">
              <a:rPr lang="en-US"/>
              <a:pPr/>
              <a:t>43</a:t>
            </a:fld>
            <a:endParaRPr lang="en-US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03259B-595C-4CD3-8557-82333713F519}" type="slidenum">
              <a:rPr lang="en-US"/>
              <a:pPr/>
              <a:t>44</a:t>
            </a:fld>
            <a:endParaRPr lang="en-US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3D4698-BAF2-4629-BBE0-D122D4120C78}" type="slidenum">
              <a:rPr lang="en-US"/>
              <a:pPr/>
              <a:t>45</a:t>
            </a:fld>
            <a:endParaRPr lang="en-US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2B341B-2E4A-4D62-A8B3-30B2B8BE6F7B}" type="slidenum">
              <a:rPr lang="en-US"/>
              <a:pPr/>
              <a:t>46</a:t>
            </a:fld>
            <a:endParaRPr lang="en-US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4CE995-5B45-46F7-BB73-B62CAAB8CEEE}" type="slidenum">
              <a:rPr lang="en-US"/>
              <a:pPr/>
              <a:t>47</a:t>
            </a:fld>
            <a:endParaRPr lang="en-US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908680-0540-4982-99A6-2346D144CF9B}" type="slidenum">
              <a:rPr lang="en-US"/>
              <a:pPr/>
              <a:t>48</a:t>
            </a:fld>
            <a:endParaRPr lang="en-US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8ECD39-27CA-4A3B-9D20-E6A0989B19B7}" type="slidenum">
              <a:rPr lang="en-US"/>
              <a:pPr/>
              <a:t>49</a:t>
            </a:fld>
            <a:endParaRPr lang="en-US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167DB-EFF0-400D-96A1-6799F871DE5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C910FF-724E-4775-A63C-1229C5E1D13A}" type="slidenum">
              <a:rPr lang="en-US"/>
              <a:pPr/>
              <a:t>50</a:t>
            </a:fld>
            <a:endParaRPr lang="en-US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E7318C-8F58-4CB1-A752-078728F8D96C}" type="slidenum">
              <a:rPr lang="en-US"/>
              <a:pPr/>
              <a:t>51</a:t>
            </a:fld>
            <a:endParaRPr lang="en-US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CBA479-66D5-4E8D-AC0C-39B1314A2D1F}" type="slidenum">
              <a:rPr lang="en-US"/>
              <a:pPr/>
              <a:t>52</a:t>
            </a:fld>
            <a:endParaRPr lang="en-US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167DB-EFF0-400D-96A1-6799F871DE5B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167DB-EFF0-400D-96A1-6799F871DE5B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095ED-9548-4348-AA4D-2B0036F550D0}" type="slidenum">
              <a:rPr lang="en-GB" smtClean="0"/>
              <a:pPr/>
              <a:t>23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095ED-9548-4348-AA4D-2B0036F550D0}" type="slidenum">
              <a:rPr lang="en-GB" smtClean="0"/>
              <a:pPr/>
              <a:t>25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167DB-EFF0-400D-96A1-6799F871DE5B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FD3C37-22C8-419D-9E79-8B02EA890270}" type="slidenum">
              <a:rPr lang="en-US"/>
              <a:pPr/>
              <a:t>36</a:t>
            </a:fld>
            <a:endParaRPr lang="en-US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6336E5-7881-4FFB-91B5-1EF4BC428047}" type="slidenum">
              <a:rPr lang="en-US"/>
              <a:pPr/>
              <a:t>37</a:t>
            </a:fld>
            <a:endParaRPr lang="en-US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‹#›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>
          <a:xfrm>
            <a:off x="6643702" y="6572272"/>
            <a:ext cx="1714512" cy="285728"/>
          </a:xfrm>
        </p:spPr>
        <p:txBody>
          <a:bodyPr/>
          <a:lstStyle>
            <a:lvl1pPr algn="r">
              <a:defRPr b="1" i="1"/>
            </a:lvl1pPr>
          </a:lstStyle>
          <a:p>
            <a:r>
              <a:rPr lang="fr-FR" smtClean="0"/>
              <a:t>RF  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 algn="ctr"/>
            <a:fld id="{CEAB1635-7AB6-4A02-8F63-2344453D2D84}" type="slidenum">
              <a:rPr lang="en-US" smtClean="0"/>
              <a:pPr algn="ctr"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 latinLnBrk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572272"/>
            <a:ext cx="1643042" cy="285728"/>
          </a:xfrm>
        </p:spPr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133600" y="6572272"/>
            <a:ext cx="5295920" cy="285752"/>
          </a:xfrm>
        </p:spPr>
        <p:txBody>
          <a:bodyPr/>
          <a:lstStyle/>
          <a:p>
            <a:pPr algn="l">
              <a:tabLst>
                <a:tab pos="4841875" algn="r"/>
              </a:tabLst>
            </a:pPr>
            <a:r>
              <a:rPr lang="fr-FR" smtClean="0"/>
              <a:t>RF  I</a:t>
            </a:r>
            <a:endParaRPr lang="en-US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72528" y="6572272"/>
            <a:ext cx="571472" cy="285728"/>
          </a:xfrm>
        </p:spPr>
        <p:txBody>
          <a:bodyPr/>
          <a:lstStyle>
            <a:lvl1pPr>
              <a:defRPr sz="1400"/>
            </a:lvl1pPr>
          </a:lstStyle>
          <a:p>
            <a:fld id="{CEAB1635-7AB6-4A02-8F63-2344453D2D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ts val="24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lt"/>
                <a:cs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lt"/>
                <a:cs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ts val="24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0" y="6572272"/>
            <a:ext cx="1857356" cy="285728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24 February, 2009</a:t>
            </a: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7643834" y="6572272"/>
            <a:ext cx="714380" cy="285728"/>
          </a:xfrm>
          <a:prstGeom prst="rect">
            <a:avLst/>
          </a:prstGeom>
        </p:spPr>
        <p:txBody>
          <a:bodyPr vert="horz" anchor="ctr" anchorCtr="0"/>
          <a:lstStyle>
            <a:lvl1pPr algn="r">
              <a:defRPr sz="1200" b="1" i="1">
                <a:solidFill>
                  <a:schemeClr val="tx2"/>
                </a:solidFill>
              </a:defRPr>
            </a:lvl1pPr>
          </a:lstStyle>
          <a:p>
            <a:pPr>
              <a:tabLst>
                <a:tab pos="5199063" algn="r"/>
              </a:tabLst>
            </a:pPr>
            <a:r>
              <a:rPr lang="fr-FR" smtClean="0"/>
              <a:t>RF  I</a:t>
            </a:r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534400" y="6572272"/>
            <a:ext cx="609600" cy="285728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>
              <a:defRPr sz="1400" baseline="0">
                <a:solidFill>
                  <a:schemeClr val="tx2"/>
                </a:solidFill>
              </a:defRPr>
            </a:lvl1pPr>
          </a:lstStyle>
          <a:p>
            <a:fld id="{CEAB1635-7AB6-4A02-8F63-2344453D2D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2285984" y="6572272"/>
            <a:ext cx="37147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chemeClr val="tx2"/>
                </a:solidFill>
              </a:rPr>
              <a:t>CERN Accelerator </a:t>
            </a:r>
            <a:r>
              <a:rPr lang="fr-FR" sz="1400" dirty="0" err="1" smtClean="0">
                <a:solidFill>
                  <a:schemeClr val="tx2"/>
                </a:solidFill>
              </a:rPr>
              <a:t>School</a:t>
            </a:r>
            <a:r>
              <a:rPr lang="fr-FR" sz="1400" dirty="0" smtClean="0">
                <a:solidFill>
                  <a:schemeClr val="tx2"/>
                </a:solidFill>
              </a:rPr>
              <a:t>,  </a:t>
            </a:r>
            <a:r>
              <a:rPr lang="fr-FR" sz="1400" dirty="0" err="1" smtClean="0">
                <a:solidFill>
                  <a:schemeClr val="tx2"/>
                </a:solidFill>
              </a:rPr>
              <a:t>Divonne</a:t>
            </a:r>
            <a:r>
              <a:rPr lang="fr-FR" sz="1400" dirty="0" smtClean="0">
                <a:solidFill>
                  <a:schemeClr val="tx2"/>
                </a:solidFill>
              </a:rPr>
              <a:t> 2009</a:t>
            </a:r>
            <a:endParaRPr lang="en-US" sz="14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latinLnBrk="0" hangingPunct="1">
        <a:spcBef>
          <a:spcPct val="0"/>
        </a:spcBef>
        <a:buNone/>
        <a:defRPr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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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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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7.bin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7" Type="http://schemas.openxmlformats.org/officeDocument/2006/relationships/image" Target="../media/image3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2.emf"/><Relationship Id="rId5" Type="http://schemas.openxmlformats.org/officeDocument/2006/relationships/image" Target="../media/image31.emf"/><Relationship Id="rId4" Type="http://schemas.openxmlformats.org/officeDocument/2006/relationships/image" Target="../media/image3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0.emf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48.emf"/><Relationship Id="rId3" Type="http://schemas.openxmlformats.org/officeDocument/2006/relationships/image" Target="../media/image45.png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47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2.bin"/><Relationship Id="rId11" Type="http://schemas.openxmlformats.org/officeDocument/2006/relationships/oleObject" Target="../embeddings/oleObject27.bin"/><Relationship Id="rId5" Type="http://schemas.openxmlformats.org/officeDocument/2006/relationships/oleObject" Target="../embeddings/oleObject21.bin"/><Relationship Id="rId10" Type="http://schemas.openxmlformats.org/officeDocument/2006/relationships/oleObject" Target="../embeddings/oleObject26.bin"/><Relationship Id="rId4" Type="http://schemas.openxmlformats.org/officeDocument/2006/relationships/image" Target="../media/image46.png"/><Relationship Id="rId9" Type="http://schemas.openxmlformats.org/officeDocument/2006/relationships/oleObject" Target="../embeddings/oleObject25.bin"/><Relationship Id="rId14" Type="http://schemas.openxmlformats.org/officeDocument/2006/relationships/image" Target="../media/image49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9.bin"/><Relationship Id="rId5" Type="http://schemas.openxmlformats.org/officeDocument/2006/relationships/oleObject" Target="../embeddings/oleObject28.bin"/><Relationship Id="rId4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63.emf"/><Relationship Id="rId5" Type="http://schemas.openxmlformats.org/officeDocument/2006/relationships/oleObject" Target="../embeddings/oleObject32.bin"/><Relationship Id="rId4" Type="http://schemas.openxmlformats.org/officeDocument/2006/relationships/oleObject" Target="../embeddings/oleObject3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5" Type="http://schemas.openxmlformats.org/officeDocument/2006/relationships/oleObject" Target="../embeddings/oleObject34.bin"/><Relationship Id="rId4" Type="http://schemas.openxmlformats.org/officeDocument/2006/relationships/image" Target="../media/image6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3" Type="http://schemas.openxmlformats.org/officeDocument/2006/relationships/image" Target="../media/image75.png"/><Relationship Id="rId7" Type="http://schemas.openxmlformats.org/officeDocument/2006/relationships/oleObject" Target="../embeddings/oleObject3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37.bin"/><Relationship Id="rId5" Type="http://schemas.openxmlformats.org/officeDocument/2006/relationships/oleObject" Target="../embeddings/oleObject36.bin"/><Relationship Id="rId4" Type="http://schemas.openxmlformats.org/officeDocument/2006/relationships/oleObject" Target="../embeddings/oleObject35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oleObject41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35.jpeg"/><Relationship Id="rId5" Type="http://schemas.openxmlformats.org/officeDocument/2006/relationships/oleObject" Target="../embeddings/oleObject43.bin"/><Relationship Id="rId4" Type="http://schemas.openxmlformats.org/officeDocument/2006/relationships/oleObject" Target="../embeddings/oleObject4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3" Type="http://schemas.openxmlformats.org/officeDocument/2006/relationships/oleObject" Target="../embeddings/oleObject44.bin"/><Relationship Id="rId7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47.bin"/><Relationship Id="rId11" Type="http://schemas.openxmlformats.org/officeDocument/2006/relationships/oleObject" Target="../embeddings/oleObject52.bin"/><Relationship Id="rId5" Type="http://schemas.openxmlformats.org/officeDocument/2006/relationships/oleObject" Target="../embeddings/oleObject46.bin"/><Relationship Id="rId10" Type="http://schemas.openxmlformats.org/officeDocument/2006/relationships/oleObject" Target="../embeddings/oleObject51.bin"/><Relationship Id="rId4" Type="http://schemas.openxmlformats.org/officeDocument/2006/relationships/oleObject" Target="../embeddings/oleObject45.bin"/><Relationship Id="rId9" Type="http://schemas.openxmlformats.org/officeDocument/2006/relationships/oleObject" Target="../embeddings/oleObject50.bin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3" Type="http://schemas.openxmlformats.org/officeDocument/2006/relationships/oleObject" Target="../embeddings/oleObject53.bin"/><Relationship Id="rId7" Type="http://schemas.openxmlformats.org/officeDocument/2006/relationships/oleObject" Target="../embeddings/oleObject5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56.bin"/><Relationship Id="rId5" Type="http://schemas.openxmlformats.org/officeDocument/2006/relationships/oleObject" Target="../embeddings/oleObject55.bin"/><Relationship Id="rId10" Type="http://schemas.openxmlformats.org/officeDocument/2006/relationships/oleObject" Target="../embeddings/oleObject60.bin"/><Relationship Id="rId4" Type="http://schemas.openxmlformats.org/officeDocument/2006/relationships/oleObject" Target="../embeddings/oleObject54.bin"/><Relationship Id="rId9" Type="http://schemas.openxmlformats.org/officeDocument/2006/relationships/oleObject" Target="../embeddings/oleObject59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video" Target="file:///J:\Lectures\Divonne09\RF1\wavegH.avi" TargetMode="External"/><Relationship Id="rId7" Type="http://schemas.openxmlformats.org/officeDocument/2006/relationships/image" Target="../media/image101.png"/><Relationship Id="rId2" Type="http://schemas.openxmlformats.org/officeDocument/2006/relationships/video" Target="file:///J:\Lectures\Divonne09\RF1\wavegE.avi" TargetMode="Externa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62.bin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3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6.bin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6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64.bin"/><Relationship Id="rId5" Type="http://schemas.openxmlformats.org/officeDocument/2006/relationships/image" Target="../media/image109.emf"/><Relationship Id="rId4" Type="http://schemas.openxmlformats.org/officeDocument/2006/relationships/oleObject" Target="../embeddings/oleObject63.bin"/><Relationship Id="rId9" Type="http://schemas.openxmlformats.org/officeDocument/2006/relationships/oleObject" Target="../embeddings/oleObject67.bin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13" Type="http://schemas.openxmlformats.org/officeDocument/2006/relationships/image" Target="../media/image113.png"/><Relationship Id="rId3" Type="http://schemas.openxmlformats.org/officeDocument/2006/relationships/video" Target="file:///J:\Lectures\Divonne09\RF1\wgfarcutoff2.avi" TargetMode="External"/><Relationship Id="rId7" Type="http://schemas.openxmlformats.org/officeDocument/2006/relationships/notesSlide" Target="../notesSlides/notesSlide10.xml"/><Relationship Id="rId12" Type="http://schemas.openxmlformats.org/officeDocument/2006/relationships/oleObject" Target="../embeddings/oleObject70.bin"/><Relationship Id="rId2" Type="http://schemas.openxmlformats.org/officeDocument/2006/relationships/video" Target="file:///J:\Lectures\Divonne09\RF1\wgclosecutoff.avi" TargetMode="External"/><Relationship Id="rId1" Type="http://schemas.openxmlformats.org/officeDocument/2006/relationships/vmlDrawing" Target="../drawings/vmlDrawing22.vml"/><Relationship Id="rId6" Type="http://schemas.openxmlformats.org/officeDocument/2006/relationships/slideLayout" Target="../slideLayouts/slideLayout6.xml"/><Relationship Id="rId11" Type="http://schemas.openxmlformats.org/officeDocument/2006/relationships/oleObject" Target="../embeddings/oleObject69.bin"/><Relationship Id="rId5" Type="http://schemas.openxmlformats.org/officeDocument/2006/relationships/video" Target="file:///J:\Lectures\Divonne09\RF1\wgfarcutoff3.avi" TargetMode="External"/><Relationship Id="rId15" Type="http://schemas.openxmlformats.org/officeDocument/2006/relationships/image" Target="../media/image115.png"/><Relationship Id="rId10" Type="http://schemas.openxmlformats.org/officeDocument/2006/relationships/oleObject" Target="../embeddings/oleObject68.bin"/><Relationship Id="rId4" Type="http://schemas.openxmlformats.org/officeDocument/2006/relationships/video" Target="file:///J:\Lectures\Divonne09\RF1\wgfarcutoff1.avi" TargetMode="External"/><Relationship Id="rId9" Type="http://schemas.openxmlformats.org/officeDocument/2006/relationships/image" Target="../media/image112.png"/><Relationship Id="rId14" Type="http://schemas.openxmlformats.org/officeDocument/2006/relationships/image" Target="../media/image11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5" Type="http://schemas.openxmlformats.org/officeDocument/2006/relationships/oleObject" Target="../embeddings/oleObject73.bin"/><Relationship Id="rId4" Type="http://schemas.openxmlformats.org/officeDocument/2006/relationships/oleObject" Target="../embeddings/oleObject7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13" Type="http://schemas.openxmlformats.org/officeDocument/2006/relationships/oleObject" Target="../embeddings/oleObject77.bin"/><Relationship Id="rId18" Type="http://schemas.openxmlformats.org/officeDocument/2006/relationships/image" Target="../media/image130.png"/><Relationship Id="rId3" Type="http://schemas.openxmlformats.org/officeDocument/2006/relationships/video" Target="file:///J:\Lectures\Divonne09\RF1\RTE11h.avi" TargetMode="External"/><Relationship Id="rId7" Type="http://schemas.openxmlformats.org/officeDocument/2006/relationships/video" Target="file:///J:\Lectures\Divonne09\RF1\RTE01h.avi" TargetMode="External"/><Relationship Id="rId12" Type="http://schemas.openxmlformats.org/officeDocument/2006/relationships/oleObject" Target="../embeddings/oleObject76.bin"/><Relationship Id="rId17" Type="http://schemas.openxmlformats.org/officeDocument/2006/relationships/image" Target="../media/image129.png"/><Relationship Id="rId2" Type="http://schemas.openxmlformats.org/officeDocument/2006/relationships/video" Target="file:///J:\Lectures\Divonne09\RF1\RTE11.avi" TargetMode="External"/><Relationship Id="rId16" Type="http://schemas.openxmlformats.org/officeDocument/2006/relationships/image" Target="../media/image128.png"/><Relationship Id="rId20" Type="http://schemas.openxmlformats.org/officeDocument/2006/relationships/image" Target="../media/image132.png"/><Relationship Id="rId1" Type="http://schemas.openxmlformats.org/officeDocument/2006/relationships/vmlDrawing" Target="../drawings/vmlDrawing24.vml"/><Relationship Id="rId6" Type="http://schemas.openxmlformats.org/officeDocument/2006/relationships/video" Target="file:///J:\Lectures\Divonne09\RF1\RTE01.avi" TargetMode="External"/><Relationship Id="rId11" Type="http://schemas.openxmlformats.org/officeDocument/2006/relationships/oleObject" Target="../embeddings/oleObject75.bin"/><Relationship Id="rId5" Type="http://schemas.openxmlformats.org/officeDocument/2006/relationships/video" Target="file:///J:\Lectures\Divonne09\RF1\RTM01h.avi" TargetMode="External"/><Relationship Id="rId15" Type="http://schemas.openxmlformats.org/officeDocument/2006/relationships/image" Target="../media/image127.png"/><Relationship Id="rId10" Type="http://schemas.openxmlformats.org/officeDocument/2006/relationships/oleObject" Target="../embeddings/oleObject74.bin"/><Relationship Id="rId19" Type="http://schemas.openxmlformats.org/officeDocument/2006/relationships/image" Target="../media/image131.png"/><Relationship Id="rId4" Type="http://schemas.openxmlformats.org/officeDocument/2006/relationships/video" Target="file:///J:\Lectures\Divonne09\RF1\RTM01.avi" TargetMode="External"/><Relationship Id="rId9" Type="http://schemas.openxmlformats.org/officeDocument/2006/relationships/notesSlide" Target="../notesSlides/notesSlide11.xml"/><Relationship Id="rId14" Type="http://schemas.openxmlformats.org/officeDocument/2006/relationships/oleObject" Target="../embeddings/oleObject78.bin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9.bin"/><Relationship Id="rId3" Type="http://schemas.openxmlformats.org/officeDocument/2006/relationships/video" Target="file:///J:\Lectures\Divonne09\RF1\TE10hstand.avi" TargetMode="External"/><Relationship Id="rId7" Type="http://schemas.openxmlformats.org/officeDocument/2006/relationships/image" Target="../media/image135.png"/><Relationship Id="rId2" Type="http://schemas.openxmlformats.org/officeDocument/2006/relationships/video" Target="file:///J:\Lectures\Divonne09\RF1\TE10estand.avi" TargetMode="Externa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34.pn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10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J:\Lectures\Divonne09\RF1\pillboxH.avi" TargetMode="External"/><Relationship Id="rId1" Type="http://schemas.openxmlformats.org/officeDocument/2006/relationships/video" Target="file:///J:\Lectures\Divonne09\RF1\pillbox.avi" TargetMode="External"/><Relationship Id="rId6" Type="http://schemas.openxmlformats.org/officeDocument/2006/relationships/image" Target="../media/image137.png"/><Relationship Id="rId5" Type="http://schemas.openxmlformats.org/officeDocument/2006/relationships/image" Target="../media/image136.png"/><Relationship Id="rId4" Type="http://schemas.openxmlformats.org/officeDocument/2006/relationships/notesSlide" Target="../notesSlides/notesSlide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oleObject" Target="../embeddings/oleObject8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81.bin"/><Relationship Id="rId5" Type="http://schemas.openxmlformats.org/officeDocument/2006/relationships/oleObject" Target="../embeddings/oleObject80.bin"/><Relationship Id="rId4" Type="http://schemas.openxmlformats.org/officeDocument/2006/relationships/image" Target="../media/image14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4" Type="http://schemas.openxmlformats.org/officeDocument/2006/relationships/oleObject" Target="../embeddings/oleObject83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8.vml"/><Relationship Id="rId5" Type="http://schemas.openxmlformats.org/officeDocument/2006/relationships/oleObject" Target="../embeddings/oleObject84.bin"/><Relationship Id="rId4" Type="http://schemas.openxmlformats.org/officeDocument/2006/relationships/image" Target="../media/image14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6.bin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video" Target="file:///J:\Lectures\Divonne09\RF1\DTL0-mode.avi" TargetMode="External"/><Relationship Id="rId6" Type="http://schemas.openxmlformats.org/officeDocument/2006/relationships/image" Target="../media/image101.png"/><Relationship Id="rId5" Type="http://schemas.openxmlformats.org/officeDocument/2006/relationships/image" Target="../media/image148.png"/><Relationship Id="rId4" Type="http://schemas.openxmlformats.org/officeDocument/2006/relationships/image" Target="../media/image14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0.jpe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3" Type="http://schemas.openxmlformats.org/officeDocument/2006/relationships/notesSlide" Target="../notesSlides/notesSlide22.xml"/><Relationship Id="rId7" Type="http://schemas.openxmlformats.org/officeDocument/2006/relationships/oleObject" Target="../embeddings/oleObject8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87.bin"/><Relationship Id="rId5" Type="http://schemas.openxmlformats.org/officeDocument/2006/relationships/oleObject" Target="../embeddings/oleObject86.bin"/><Relationship Id="rId4" Type="http://schemas.openxmlformats.org/officeDocument/2006/relationships/oleObject" Target="../embeddings/oleObject8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8.png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Erk Jensen, CERN BE-RF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RF, part I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GB" dirty="0" smtClean="0"/>
              <a:t>Amplitude modulation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1142976" y="6492875"/>
            <a:ext cx="6500858" cy="3651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RF  I</a:t>
            </a:r>
            <a:endParaRPr lang="en-GB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3429000"/>
            <a:ext cx="4929186" cy="2975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571472" y="1142984"/>
          <a:ext cx="6710362" cy="914400"/>
        </p:xfrm>
        <a:graphic>
          <a:graphicData uri="http://schemas.openxmlformats.org/presentationml/2006/ole">
            <p:oleObj spid="_x0000_s40962" name="Equation" r:id="rId5" imgW="3352680" imgH="457200" progId="Equation.3">
              <p:embed/>
            </p:oleObj>
          </a:graphicData>
        </a:graphic>
      </p:graphicFrame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6572264" y="2544762"/>
          <a:ext cx="2311400" cy="812800"/>
        </p:xfrm>
        <a:graphic>
          <a:graphicData uri="http://schemas.openxmlformats.org/presentationml/2006/ole">
            <p:oleObj spid="_x0000_s40963" name="Equation" r:id="rId6" imgW="1155600" imgH="406080" progId="Equation.3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23824" y="5491772"/>
            <a:ext cx="3390920" cy="923330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00FF00"/>
                </a:solidFill>
              </a:rPr>
              <a:t>green: carrier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black: sidebands at ± </a:t>
            </a:r>
            <a:r>
              <a:rPr lang="en-GB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GB" i="1" baseline="-25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</a:p>
          <a:p>
            <a:r>
              <a:rPr lang="en-GB" dirty="0" smtClean="0">
                <a:solidFill>
                  <a:srgbClr val="0000FF"/>
                </a:solidFill>
              </a:rPr>
              <a:t>blue: sum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57818" y="2544762"/>
            <a:ext cx="1039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example: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429124" y="2143116"/>
            <a:ext cx="4395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GB" dirty="0" smtClean="0"/>
              <a:t>: modulation index or modulation depth</a:t>
            </a:r>
            <a:endParaRPr lang="en-GB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10</a:t>
            </a:fld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GB" dirty="0" smtClean="0"/>
              <a:t>Phase modulation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1142976" y="6492875"/>
            <a:ext cx="6500858" cy="3651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RF  I</a:t>
            </a:r>
            <a:endParaRPr lang="en-GB"/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2857488" y="1000108"/>
          <a:ext cx="5033963" cy="914400"/>
        </p:xfrm>
        <a:graphic>
          <a:graphicData uri="http://schemas.openxmlformats.org/presentationml/2006/ole">
            <p:oleObj spid="_x0000_s41986" name="Equation" r:id="rId3" imgW="2514600" imgH="457200" progId="Equation.3">
              <p:embed/>
            </p:oleObj>
          </a:graphicData>
        </a:graphic>
      </p:graphicFrame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3364177"/>
            <a:ext cx="4143404" cy="2493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084" name="Object 12"/>
          <p:cNvGraphicFramePr>
            <a:graphicFrameLocks noChangeAspect="1"/>
          </p:cNvGraphicFramePr>
          <p:nvPr/>
        </p:nvGraphicFramePr>
        <p:xfrm>
          <a:off x="6572264" y="2143116"/>
          <a:ext cx="2286000" cy="812800"/>
        </p:xfrm>
        <a:graphic>
          <a:graphicData uri="http://schemas.openxmlformats.org/presentationml/2006/ole">
            <p:oleObj spid="_x0000_s41988" name="Equation" r:id="rId5" imgW="1143000" imgH="406080" progId="Equation.3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94942" y="5286388"/>
            <a:ext cx="2491108" cy="1200329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00FF00"/>
                </a:solidFill>
              </a:rPr>
              <a:t>Green: </a:t>
            </a:r>
            <a:r>
              <a:rPr lang="en-GB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GB" dirty="0" smtClean="0">
                <a:solidFill>
                  <a:srgbClr val="00FF00"/>
                </a:solidFill>
              </a:rPr>
              <a:t>=0 (carrier) 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black: </a:t>
            </a:r>
            <a:r>
              <a:rPr lang="en-GB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GB" dirty="0" smtClean="0">
                <a:solidFill>
                  <a:schemeClr val="bg1"/>
                </a:solidFill>
              </a:rPr>
              <a:t>=1 sidebands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red: </a:t>
            </a:r>
            <a:r>
              <a:rPr lang="en-GB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GB" dirty="0" smtClean="0">
                <a:solidFill>
                  <a:srgbClr val="FF0000"/>
                </a:solidFill>
              </a:rPr>
              <a:t>=2 sidebands</a:t>
            </a:r>
          </a:p>
          <a:p>
            <a:r>
              <a:rPr lang="en-GB" dirty="0" smtClean="0">
                <a:solidFill>
                  <a:srgbClr val="0000FF"/>
                </a:solidFill>
              </a:rPr>
              <a:t>blue: sum</a:t>
            </a:r>
            <a:endParaRPr lang="en-GB" dirty="0">
              <a:solidFill>
                <a:srgbClr val="0000FF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rot="10800000">
            <a:off x="2786050" y="4857760"/>
            <a:ext cx="571504" cy="500066"/>
          </a:xfrm>
          <a:prstGeom prst="straightConnector1">
            <a:avLst/>
          </a:prstGeom>
          <a:ln w="31750">
            <a:solidFill>
              <a:schemeClr val="tx1"/>
            </a:solidFill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 flipV="1">
            <a:off x="6715140" y="2929728"/>
            <a:ext cx="429422" cy="427834"/>
          </a:xfrm>
          <a:prstGeom prst="straightConnector1">
            <a:avLst/>
          </a:prstGeom>
          <a:ln w="31750">
            <a:solidFill>
              <a:schemeClr val="tx1"/>
            </a:solidFill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82" name="Object 10"/>
          <p:cNvGraphicFramePr>
            <a:graphicFrameLocks noChangeAspect="1"/>
          </p:cNvGraphicFramePr>
          <p:nvPr/>
        </p:nvGraphicFramePr>
        <p:xfrm>
          <a:off x="3143240" y="5429264"/>
          <a:ext cx="812800" cy="330200"/>
        </p:xfrm>
        <a:graphic>
          <a:graphicData uri="http://schemas.openxmlformats.org/presentationml/2006/ole">
            <p:oleObj spid="_x0000_s41987" name="Equation" r:id="rId6" imgW="406080" imgH="164880" progId="Equation.3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000364" y="2143116"/>
            <a:ext cx="26354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GB" dirty="0" smtClean="0"/>
              <a:t>: modulation index</a:t>
            </a:r>
            <a:br>
              <a:rPr lang="en-GB" dirty="0" smtClean="0"/>
            </a:br>
            <a:r>
              <a:rPr lang="en-GB" dirty="0" smtClean="0"/>
              <a:t>(= max. phase deviation)</a:t>
            </a:r>
            <a:endParaRPr lang="en-GB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11</a:t>
            </a:fld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71435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GB" dirty="0" smtClean="0"/>
              <a:t>Spectrum of phase modulation</a:t>
            </a:r>
            <a:endParaRPr lang="en-GB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1142976" y="6492875"/>
            <a:ext cx="6500858" cy="3651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RF  I</a:t>
            </a:r>
            <a:endParaRPr lang="en-GB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714356"/>
            <a:ext cx="51435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1928802"/>
            <a:ext cx="51435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143248"/>
            <a:ext cx="51435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43306" y="4357694"/>
            <a:ext cx="51435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43306" y="5572140"/>
            <a:ext cx="51435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142844" y="5715016"/>
            <a:ext cx="3071834" cy="923330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Phase modulation with </a:t>
            </a:r>
            <a:r>
              <a:rPr lang="en-GB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M=</a:t>
            </a:r>
            <a:r>
              <a:rPr lang="el-GR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en-GB" dirty="0" smtClean="0">
                <a:solidFill>
                  <a:schemeClr val="bg1"/>
                </a:solidFill>
              </a:rPr>
              <a:t>: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red: real phase modulation</a:t>
            </a:r>
          </a:p>
          <a:p>
            <a:r>
              <a:rPr lang="en-GB" dirty="0" smtClean="0">
                <a:solidFill>
                  <a:srgbClr val="0000FF"/>
                </a:solidFill>
              </a:rPr>
              <a:t>blue: sum of sidebands </a:t>
            </a:r>
            <a:r>
              <a:rPr lang="en-GB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n≤3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143900" y="2071678"/>
            <a:ext cx="622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GB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=1</a:t>
            </a:r>
            <a:endParaRPr lang="en-GB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143900" y="5715016"/>
            <a:ext cx="622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GB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=4</a:t>
            </a:r>
            <a:endParaRPr lang="en-GB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143900" y="4500570"/>
            <a:ext cx="622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GB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=3</a:t>
            </a:r>
            <a:endParaRPr lang="en-GB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143900" y="3244334"/>
            <a:ext cx="622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GB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=2</a:t>
            </a:r>
            <a:endParaRPr lang="en-GB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5720" y="871349"/>
            <a:ext cx="3286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cs typeface="Times New Roman" pitchFamily="18" charset="0"/>
              </a:rPr>
              <a:t>Plotted:  spectral lines for sinusoidal PM at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GB" i="1" baseline="-25000" dirty="0" smtClean="0">
                <a:latin typeface="Times New Roman" pitchFamily="18" charset="0"/>
                <a:cs typeface="Times New Roman" pitchFamily="18" charset="0"/>
              </a:rPr>
              <a:t>m</a:t>
            </a:r>
          </a:p>
          <a:p>
            <a:r>
              <a:rPr lang="en-GB" dirty="0" smtClean="0">
                <a:cs typeface="Times New Roman" pitchFamily="18" charset="0"/>
              </a:rPr>
              <a:t>Abscissa: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(f-</a:t>
            </a:r>
            <a:r>
              <a:rPr lang="en-GB" i="1" dirty="0" err="1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GB" i="1" baseline="-25000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)/f</a:t>
            </a:r>
            <a:r>
              <a:rPr lang="en-GB" i="1" baseline="-25000" dirty="0" smtClean="0">
                <a:latin typeface="Times New Roman" pitchFamily="18" charset="0"/>
                <a:cs typeface="Times New Roman" pitchFamily="18" charset="0"/>
              </a:rPr>
              <a:t>m</a:t>
            </a:r>
          </a:p>
          <a:p>
            <a:endParaRPr lang="en-GB" dirty="0" smtClean="0"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72264" y="857232"/>
            <a:ext cx="2395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GB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=0</a:t>
            </a:r>
            <a:r>
              <a:rPr lang="en-GB" dirty="0" smtClean="0">
                <a:solidFill>
                  <a:schemeClr val="bg1"/>
                </a:solidFill>
              </a:rPr>
              <a:t>  (no modulation)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12</a:t>
            </a:fld>
            <a:endParaRPr lang="en-US" dirty="0"/>
          </a:p>
        </p:txBody>
      </p:sp>
      <p:sp>
        <p:nvSpPr>
          <p:cNvPr id="22" name="Date Placeholder 2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571471" y="3071810"/>
            <a:ext cx="8001056" cy="3357586"/>
          </a:xfrm>
          <a:prstGeom prst="rect">
            <a:avLst/>
          </a:prstGeom>
          <a:effectLst>
            <a:outerShdw blurRad="95000" algn="tl" rotWithShape="0">
              <a:srgbClr val="000000">
                <a:alpha val="50000"/>
              </a:srgbClr>
            </a:outerShdw>
            <a:softEdge rad="635000"/>
          </a:effectLst>
        </p:spPr>
        <p:style>
          <a:lnRef idx="0">
            <a:schemeClr val="accent1"/>
          </a:lnRef>
          <a:fillRef idx="1001">
            <a:schemeClr val="lt2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0489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GB" dirty="0" smtClean="0"/>
              <a:t>Spectrum of a beam with synchrotron oscillation,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=1 (=57°)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1142976" y="6492875"/>
            <a:ext cx="6500858" cy="3651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RF  I</a:t>
            </a:r>
            <a:endParaRPr lang="en-GB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7" y="3286124"/>
            <a:ext cx="7286625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571999" y="4071942"/>
            <a:ext cx="841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carrier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00231" y="4286256"/>
            <a:ext cx="2316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synchrotron sidelines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10" name="Straight Arrow Connector 9"/>
          <p:cNvCxnSpPr>
            <a:stCxn id="6" idx="1"/>
          </p:cNvCxnSpPr>
          <p:nvPr/>
        </p:nvCxnSpPr>
        <p:spPr>
          <a:xfrm rot="10800000" flipV="1">
            <a:off x="4357685" y="4256608"/>
            <a:ext cx="214314" cy="1010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3857619" y="4643446"/>
            <a:ext cx="428628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143899" y="6072206"/>
            <a:ext cx="256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smtClean="0">
                <a:solidFill>
                  <a:schemeClr val="bg1"/>
                </a:solidFill>
              </a:rPr>
              <a:t>f</a:t>
            </a:r>
            <a:endParaRPr lang="en-GB" i="1" dirty="0">
              <a:solidFill>
                <a:schemeClr val="bg1"/>
              </a:solidFill>
            </a:endParaRPr>
          </a:p>
        </p:txBody>
      </p:sp>
      <p:pic>
        <p:nvPicPr>
          <p:cNvPr id="16" name="Picture 15" descr="synchrotron_os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8" y="1383372"/>
            <a:ext cx="2857521" cy="1646103"/>
          </a:xfrm>
          <a:prstGeom prst="rect">
            <a:avLst/>
          </a:prstGeom>
        </p:spPr>
      </p:pic>
      <p:sp>
        <p:nvSpPr>
          <p:cNvPr id="20" name="Oval 19"/>
          <p:cNvSpPr/>
          <p:nvPr/>
        </p:nvSpPr>
        <p:spPr>
          <a:xfrm>
            <a:off x="6463254" y="2172219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/>
          <p:cNvSpPr/>
          <p:nvPr/>
        </p:nvSpPr>
        <p:spPr>
          <a:xfrm>
            <a:off x="7891487" y="2167456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13</a:t>
            </a:fld>
            <a:endParaRPr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7.40741E-7 C 0.00798 7.40741E-7 0.01475 0.00463 0.01475 0.01042 C 0.01475 0.0162 0.00798 0.02106 2.22222E-6 0.02106 C -0.00816 0.02106 -0.01476 0.0162 -0.01476 0.01042 C -0.01476 0.00463 -0.00816 7.40741E-7 2.22222E-6 7.40741E-7 Z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7.40741E-7 C 0.00798 7.40741E-7 0.01475 0.00463 0.01475 0.01042 C 0.01475 0.0162 0.00798 0.02106 2.22222E-6 0.02106 C -0.00816 0.02106 -0.01476 0.0162 -0.01476 0.01042 C -0.01476 0.00463 -0.00816 7.40741E-7 2.22222E-6 7.40741E-7 Z " pathEditMode="relative" rAng="0" ptsTypes="fffff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GB" dirty="0" smtClean="0"/>
              <a:t>Vector (I-Q) modulation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1142976" y="6492875"/>
            <a:ext cx="6500858" cy="3651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RF  I</a:t>
            </a:r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3924300" y="1071546"/>
            <a:ext cx="46482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More generally, a modulation can have both amplitude and phase modulating components. They can be described as the in-phase (I) and </a:t>
            </a:r>
            <a:r>
              <a:rPr lang="en-GB" dirty="0" err="1" smtClean="0"/>
              <a:t>quadrature</a:t>
            </a:r>
            <a:r>
              <a:rPr lang="en-GB" dirty="0" smtClean="0"/>
              <a:t> (Q) components in a chosen reference,                 . In complex notation, the modulated RF is:</a:t>
            </a:r>
            <a:endParaRPr lang="en-GB" dirty="0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6269055" y="2216270"/>
          <a:ext cx="803275" cy="323850"/>
        </p:xfrm>
        <a:graphic>
          <a:graphicData uri="http://schemas.openxmlformats.org/presentationml/2006/ole">
            <p:oleObj spid="_x0000_s44034" name="Equation" r:id="rId3" imgW="533160" imgH="215640" progId="Equation.3">
              <p:embed/>
            </p:oleObj>
          </a:graphicData>
        </a:graphic>
      </p:graphicFrame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3924300" y="5319858"/>
          <a:ext cx="2259012" cy="863600"/>
        </p:xfrm>
        <a:graphic>
          <a:graphicData uri="http://schemas.openxmlformats.org/presentationml/2006/ole">
            <p:oleObj spid="_x0000_s44035" name="Equation" r:id="rId4" imgW="1130040" imgH="431640" progId="Equation.3">
              <p:embed/>
            </p:oleObj>
          </a:graphicData>
        </a:graphic>
      </p:graphicFrame>
      <p:graphicFrame>
        <p:nvGraphicFramePr>
          <p:cNvPr id="1032" name="Object 8"/>
          <p:cNvGraphicFramePr>
            <a:graphicFrameLocks noChangeAspect="1"/>
          </p:cNvGraphicFramePr>
          <p:nvPr/>
        </p:nvGraphicFramePr>
        <p:xfrm>
          <a:off x="3935413" y="2897313"/>
          <a:ext cx="4292600" cy="1255712"/>
        </p:xfrm>
        <a:graphic>
          <a:graphicData uri="http://schemas.openxmlformats.org/presentationml/2006/ole">
            <p:oleObj spid="_x0000_s44036" name="Equation" r:id="rId5" imgW="2387520" imgH="698400" progId="Equation.3">
              <p:embed/>
            </p:oleObj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3924300" y="4125873"/>
            <a:ext cx="4500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So </a:t>
            </a:r>
            <a:r>
              <a:rPr lang="en-GB" i="1" dirty="0" smtClean="0"/>
              <a:t>I</a:t>
            </a:r>
            <a:r>
              <a:rPr lang="en-GB" dirty="0" smtClean="0"/>
              <a:t> and </a:t>
            </a:r>
            <a:r>
              <a:rPr lang="en-GB" i="1" dirty="0" smtClean="0"/>
              <a:t>Q</a:t>
            </a:r>
            <a:r>
              <a:rPr lang="en-GB" dirty="0" smtClean="0"/>
              <a:t> are the </a:t>
            </a:r>
            <a:r>
              <a:rPr lang="en-GB" dirty="0" err="1" smtClean="0"/>
              <a:t>cartesian</a:t>
            </a:r>
            <a:r>
              <a:rPr lang="en-GB" dirty="0" smtClean="0"/>
              <a:t> coordinates in the complex “</a:t>
            </a:r>
            <a:r>
              <a:rPr lang="en-GB" dirty="0" err="1" smtClean="0"/>
              <a:t>Phasor</a:t>
            </a:r>
            <a:r>
              <a:rPr lang="en-GB" dirty="0" smtClean="0"/>
              <a:t>” plane, where amplitude and phase are the corresponding polar coordinates.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405545" y="5166707"/>
            <a:ext cx="2809134" cy="1200329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I-Q modulation:</a:t>
            </a:r>
          </a:p>
          <a:p>
            <a:r>
              <a:rPr lang="en-GB" dirty="0" smtClean="0">
                <a:solidFill>
                  <a:srgbClr val="00FF00"/>
                </a:solidFill>
              </a:rPr>
              <a:t>green: </a:t>
            </a:r>
            <a:r>
              <a:rPr lang="en-GB" i="1" dirty="0" smtClean="0">
                <a:solidFill>
                  <a:srgbClr val="00FF00"/>
                </a:solidFill>
              </a:rPr>
              <a:t>I</a:t>
            </a:r>
            <a:r>
              <a:rPr lang="en-GB" dirty="0" smtClean="0">
                <a:solidFill>
                  <a:srgbClr val="00FF00"/>
                </a:solidFill>
              </a:rPr>
              <a:t> component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red: </a:t>
            </a:r>
            <a:r>
              <a:rPr lang="en-GB" i="1" dirty="0" smtClean="0">
                <a:solidFill>
                  <a:srgbClr val="FF0000"/>
                </a:solidFill>
              </a:rPr>
              <a:t>Q</a:t>
            </a:r>
            <a:r>
              <a:rPr lang="en-GB" dirty="0" smtClean="0">
                <a:solidFill>
                  <a:srgbClr val="FF0000"/>
                </a:solidFill>
              </a:rPr>
              <a:t> component</a:t>
            </a:r>
          </a:p>
          <a:p>
            <a:r>
              <a:rPr lang="en-GB" dirty="0" smtClean="0">
                <a:solidFill>
                  <a:srgbClr val="0000FF"/>
                </a:solidFill>
              </a:rPr>
              <a:t>blue: vector-sum </a:t>
            </a:r>
            <a:endParaRPr lang="en-GB" dirty="0">
              <a:solidFill>
                <a:srgbClr val="0000FF"/>
              </a:solidFill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7878" y="1157464"/>
            <a:ext cx="2809116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14</a:t>
            </a:fld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Vector modulator/demodulator</a:t>
            </a:r>
            <a:endParaRPr lang="en-GB" dirty="0"/>
          </a:p>
        </p:txBody>
      </p:sp>
      <p:pic>
        <p:nvPicPr>
          <p:cNvPr id="21508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24032"/>
            <a:ext cx="4059238" cy="317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9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2224032"/>
            <a:ext cx="4059238" cy="317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1090590" y="3643314"/>
          <a:ext cx="266700" cy="301625"/>
        </p:xfrm>
        <a:graphic>
          <a:graphicData uri="http://schemas.openxmlformats.org/presentationml/2006/ole">
            <p:oleObj spid="_x0000_s45058" name="Equation" r:id="rId5" imgW="190440" imgH="215640" progId="Equation.3">
              <p:embed/>
            </p:oleObj>
          </a:graphicData>
        </a:graphic>
      </p:graphicFrame>
      <p:graphicFrame>
        <p:nvGraphicFramePr>
          <p:cNvPr id="21511" name="Object 7"/>
          <p:cNvGraphicFramePr>
            <a:graphicFrameLocks noChangeAspect="1"/>
          </p:cNvGraphicFramePr>
          <p:nvPr/>
        </p:nvGraphicFramePr>
        <p:xfrm>
          <a:off x="5786446" y="3643314"/>
          <a:ext cx="266700" cy="301625"/>
        </p:xfrm>
        <a:graphic>
          <a:graphicData uri="http://schemas.openxmlformats.org/presentationml/2006/ole">
            <p:oleObj spid="_x0000_s45059" name="Equation" r:id="rId6" imgW="190440" imgH="215640" progId="Equation.3">
              <p:embed/>
            </p:oleObj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285984" y="2428868"/>
            <a:ext cx="6291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mixer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00373" y="2406843"/>
            <a:ext cx="6291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mixer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14546" y="4857760"/>
            <a:ext cx="6291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mixer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00373" y="4835735"/>
            <a:ext cx="6291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mixer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71736" y="3429000"/>
            <a:ext cx="3417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0°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71736" y="4000504"/>
            <a:ext cx="4395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90°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57554" y="4000504"/>
            <a:ext cx="9281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combiner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72000" y="4071942"/>
            <a:ext cx="7372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splitter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43042" y="3214686"/>
            <a:ext cx="6949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3-dB</a:t>
            </a:r>
          </a:p>
          <a:p>
            <a:r>
              <a:rPr lang="en-GB" sz="1400" dirty="0" smtClean="0">
                <a:solidFill>
                  <a:schemeClr val="bg1"/>
                </a:solidFill>
              </a:rPr>
              <a:t>hybrid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572396" y="2478281"/>
            <a:ext cx="856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low-pass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73648" y="4049917"/>
            <a:ext cx="856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low-pass</a:t>
            </a:r>
            <a:endParaRPr lang="en-GB" sz="1400" dirty="0">
              <a:solidFill>
                <a:schemeClr val="bg1"/>
              </a:solidFill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/>
        </p:nvGraphicFramePr>
        <p:xfrm>
          <a:off x="785813" y="2714625"/>
          <a:ext cx="400050" cy="323850"/>
        </p:xfrm>
        <a:graphic>
          <a:graphicData uri="http://schemas.openxmlformats.org/presentationml/2006/ole">
            <p:oleObj spid="_x0000_s45060" name="Equation" r:id="rId7" imgW="266400" imgH="215640" progId="Equation.3">
              <p:embed/>
            </p:oleObj>
          </a:graphicData>
        </a:graphic>
      </p:graphicFrame>
      <p:graphicFrame>
        <p:nvGraphicFramePr>
          <p:cNvPr id="21513" name="Object 9"/>
          <p:cNvGraphicFramePr>
            <a:graphicFrameLocks noChangeAspect="1"/>
          </p:cNvGraphicFramePr>
          <p:nvPr/>
        </p:nvGraphicFramePr>
        <p:xfrm>
          <a:off x="8215338" y="3284538"/>
          <a:ext cx="400050" cy="323850"/>
        </p:xfrm>
        <a:graphic>
          <a:graphicData uri="http://schemas.openxmlformats.org/presentationml/2006/ole">
            <p:oleObj spid="_x0000_s45061" name="Equation" r:id="rId8" imgW="266400" imgH="215640" progId="Equation.3">
              <p:embed/>
            </p:oleObj>
          </a:graphicData>
        </a:graphic>
      </p:graphicFrame>
      <p:graphicFrame>
        <p:nvGraphicFramePr>
          <p:cNvPr id="21514" name="Object 10"/>
          <p:cNvGraphicFramePr>
            <a:graphicFrameLocks noChangeAspect="1"/>
          </p:cNvGraphicFramePr>
          <p:nvPr/>
        </p:nvGraphicFramePr>
        <p:xfrm>
          <a:off x="695325" y="4714875"/>
          <a:ext cx="438150" cy="323850"/>
        </p:xfrm>
        <a:graphic>
          <a:graphicData uri="http://schemas.openxmlformats.org/presentationml/2006/ole">
            <p:oleObj spid="_x0000_s45062" name="Equation" r:id="rId9" imgW="291960" imgH="215640" progId="Equation.3">
              <p:embed/>
            </p:oleObj>
          </a:graphicData>
        </a:graphic>
      </p:graphicFrame>
      <p:graphicFrame>
        <p:nvGraphicFramePr>
          <p:cNvPr id="21515" name="Object 11"/>
          <p:cNvGraphicFramePr>
            <a:graphicFrameLocks noChangeAspect="1"/>
          </p:cNvGraphicFramePr>
          <p:nvPr/>
        </p:nvGraphicFramePr>
        <p:xfrm>
          <a:off x="8215338" y="4857760"/>
          <a:ext cx="438150" cy="323850"/>
        </p:xfrm>
        <a:graphic>
          <a:graphicData uri="http://schemas.openxmlformats.org/presentationml/2006/ole">
            <p:oleObj spid="_x0000_s45063" name="Equation" r:id="rId10" imgW="291960" imgH="215640" progId="Equation.3">
              <p:embed/>
            </p:oleObj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/>
        </p:nvGraphicFramePr>
        <p:xfrm>
          <a:off x="3286116" y="3675066"/>
          <a:ext cx="292100" cy="254000"/>
        </p:xfrm>
        <a:graphic>
          <a:graphicData uri="http://schemas.openxmlformats.org/presentationml/2006/ole">
            <p:oleObj spid="_x0000_s45064" name="Equation" r:id="rId11" imgW="291960" imgH="253800" progId="Equation.3">
              <p:embed/>
            </p:oleObj>
          </a:graphicData>
        </a:graphic>
      </p:graphicFrame>
      <p:pic>
        <p:nvPicPr>
          <p:cNvPr id="21517" name="Picture 1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85720" y="1857364"/>
            <a:ext cx="1314630" cy="782460"/>
          </a:xfrm>
          <a:prstGeom prst="rect">
            <a:avLst/>
          </a:prstGeom>
          <a:noFill/>
          <a:ln w="15875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32" name="Picture 1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643834" y="1714488"/>
            <a:ext cx="1314630" cy="782460"/>
          </a:xfrm>
          <a:prstGeom prst="rect">
            <a:avLst/>
          </a:prstGeom>
          <a:noFill/>
          <a:ln w="15875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21518" name="Picture 14"/>
          <p:cNvPicPr>
            <a:picLocks noChangeAspect="1" noChangeArrowheads="1"/>
          </p:cNvPicPr>
          <p:nvPr/>
        </p:nvPicPr>
        <p:blipFill>
          <a:blip r:embed="rId13" cstate="print"/>
          <a:stretch>
            <a:fillRect/>
          </a:stretch>
        </p:blipFill>
        <p:spPr bwMode="auto">
          <a:xfrm>
            <a:off x="285720" y="5072074"/>
            <a:ext cx="1314630" cy="782460"/>
          </a:xfrm>
          <a:prstGeom prst="rect">
            <a:avLst/>
          </a:prstGeom>
          <a:noFill/>
          <a:ln w="15875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34" name="Picture 14"/>
          <p:cNvPicPr>
            <a:picLocks noChangeAspect="1" noChangeArrowheads="1"/>
          </p:cNvPicPr>
          <p:nvPr/>
        </p:nvPicPr>
        <p:blipFill>
          <a:blip r:embed="rId13" cstate="print"/>
          <a:stretch>
            <a:fillRect/>
          </a:stretch>
        </p:blipFill>
        <p:spPr bwMode="auto">
          <a:xfrm>
            <a:off x="7643834" y="5214950"/>
            <a:ext cx="1314630" cy="782460"/>
          </a:xfrm>
          <a:prstGeom prst="rect">
            <a:avLst/>
          </a:prstGeom>
          <a:noFill/>
          <a:ln w="15875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21520" name="Picture 16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786182" y="2714620"/>
            <a:ext cx="1314630" cy="818910"/>
          </a:xfrm>
          <a:prstGeom prst="rect">
            <a:avLst/>
          </a:prstGeom>
          <a:noFill/>
          <a:ln w="15875">
            <a:solidFill>
              <a:schemeClr val="bg1"/>
            </a:solidFill>
            <a:miter lim="800000"/>
            <a:headEnd/>
            <a:tailEnd/>
          </a:ln>
          <a:effectLst/>
        </p:spPr>
      </p:pic>
      <p:sp>
        <p:nvSpPr>
          <p:cNvPr id="37" name="TextBox 36"/>
          <p:cNvSpPr txBox="1"/>
          <p:nvPr/>
        </p:nvSpPr>
        <p:spPr>
          <a:xfrm>
            <a:off x="6286512" y="3214686"/>
            <a:ext cx="6949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3-dB</a:t>
            </a:r>
          </a:p>
          <a:p>
            <a:r>
              <a:rPr lang="en-GB" sz="1400" dirty="0" smtClean="0">
                <a:solidFill>
                  <a:schemeClr val="bg1"/>
                </a:solidFill>
              </a:rPr>
              <a:t>hybrid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39" name="Arc 38"/>
          <p:cNvSpPr/>
          <p:nvPr/>
        </p:nvSpPr>
        <p:spPr>
          <a:xfrm>
            <a:off x="4929190" y="3802857"/>
            <a:ext cx="314332" cy="340523"/>
          </a:xfrm>
          <a:prstGeom prst="arc">
            <a:avLst/>
          </a:prstGeom>
          <a:ln>
            <a:solidFill>
              <a:schemeClr val="bg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Arc 39"/>
          <p:cNvSpPr/>
          <p:nvPr/>
        </p:nvSpPr>
        <p:spPr>
          <a:xfrm flipV="1">
            <a:off x="4929190" y="3486152"/>
            <a:ext cx="314332" cy="311943"/>
          </a:xfrm>
          <a:prstGeom prst="arc">
            <a:avLst/>
          </a:prstGeom>
          <a:ln>
            <a:solidFill>
              <a:schemeClr val="bg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/>
          <p:cNvSpPr txBox="1"/>
          <p:nvPr/>
        </p:nvSpPr>
        <p:spPr>
          <a:xfrm>
            <a:off x="7143768" y="3429000"/>
            <a:ext cx="3417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0°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143768" y="4000504"/>
            <a:ext cx="4395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90°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35" name="Slide Number Placeholder 3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6" name="Footer Placeholder 3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 dirty="0"/>
          </a:p>
        </p:txBody>
      </p:sp>
      <p:sp>
        <p:nvSpPr>
          <p:cNvPr id="38" name="Date Placeholder 3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8134350" cy="1371600"/>
          </a:xfrm>
        </p:spPr>
        <p:txBody>
          <a:bodyPr/>
          <a:lstStyle/>
          <a:p>
            <a:r>
              <a:rPr lang="en-GB" dirty="0" smtClean="0"/>
              <a:t>Digital Signal Processing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Just some basics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428596" y="5286388"/>
            <a:ext cx="8501122" cy="128588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38768"/>
          </a:xfrm>
        </p:spPr>
        <p:txBody>
          <a:bodyPr>
            <a:noAutofit/>
          </a:bodyPr>
          <a:lstStyle/>
          <a:p>
            <a:r>
              <a:rPr lang="en-GB" sz="2000" dirty="0" smtClean="0"/>
              <a:t>Digital Signal Processing is very powerful – note recent progress in digital audio, video and communication!</a:t>
            </a:r>
          </a:p>
          <a:p>
            <a:r>
              <a:rPr lang="en-GB" sz="2000" dirty="0" smtClean="0"/>
              <a:t>Concepts and modules developed for a huge market; highly sophisticated modules available “off the shelf”.</a:t>
            </a:r>
          </a:p>
          <a:p>
            <a:r>
              <a:rPr lang="en-GB" sz="2000" dirty="0" smtClean="0"/>
              <a:t>The “slowly varying” </a:t>
            </a:r>
            <a:r>
              <a:rPr lang="en-GB" sz="2000" dirty="0" err="1" smtClean="0"/>
              <a:t>phasors</a:t>
            </a:r>
            <a:r>
              <a:rPr lang="en-GB" sz="2000" dirty="0" smtClean="0"/>
              <a:t> are ideal to be sampled and quantized as needed for digital signal processing.</a:t>
            </a:r>
          </a:p>
          <a:p>
            <a:r>
              <a:rPr lang="en-GB" sz="2000" dirty="0" smtClean="0"/>
              <a:t>Sampling (at </a:t>
            </a:r>
            <a:r>
              <a:rPr lang="en-GB" sz="2000" i="1" dirty="0" smtClean="0"/>
              <a:t>1/</a:t>
            </a:r>
            <a:r>
              <a:rPr lang="el-GR" sz="2000" i="1" dirty="0" smtClean="0"/>
              <a:t>τ</a:t>
            </a:r>
            <a:r>
              <a:rPr lang="en-GB" sz="2000" i="1" baseline="-25000" dirty="0" smtClean="0"/>
              <a:t>s</a:t>
            </a:r>
            <a:r>
              <a:rPr lang="en-GB" sz="2000" dirty="0" smtClean="0"/>
              <a:t>) and quantization (</a:t>
            </a:r>
            <a:r>
              <a:rPr lang="en-GB" sz="2000" i="1" dirty="0" smtClean="0"/>
              <a:t>n</a:t>
            </a:r>
            <a:r>
              <a:rPr lang="en-GB" sz="2000" dirty="0" smtClean="0"/>
              <a:t> bit data words – here 4 bit):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Sampling and quantization</a:t>
            </a:r>
            <a:endParaRPr lang="en-GB" dirty="0"/>
          </a:p>
        </p:txBody>
      </p:sp>
      <p:pic>
        <p:nvPicPr>
          <p:cNvPr id="2058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357562"/>
            <a:ext cx="2917046" cy="1734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44" y="3357562"/>
            <a:ext cx="2857484" cy="1735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187225" y="4643446"/>
            <a:ext cx="1598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solidFill>
                  <a:schemeClr val="bg1"/>
                </a:solidFill>
              </a:rPr>
              <a:t>Original signal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387" y="4643446"/>
            <a:ext cx="1857387" cy="33855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1600" dirty="0" smtClean="0">
                <a:solidFill>
                  <a:schemeClr val="bg1"/>
                </a:solidFill>
              </a:rPr>
              <a:t>Sampled/digitized</a:t>
            </a:r>
            <a:endParaRPr lang="en-GB" sz="1600" dirty="0">
              <a:solidFill>
                <a:schemeClr val="bg1"/>
              </a:solidFill>
            </a:endParaRPr>
          </a:p>
        </p:txBody>
      </p:sp>
      <p:pic>
        <p:nvPicPr>
          <p:cNvPr id="2058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5453257"/>
            <a:ext cx="1803645" cy="643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3" y="5453257"/>
            <a:ext cx="5391158" cy="83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9" name="Group 28"/>
          <p:cNvGrpSpPr/>
          <p:nvPr/>
        </p:nvGrpSpPr>
        <p:grpSpPr>
          <a:xfrm>
            <a:off x="3428992" y="5472421"/>
            <a:ext cx="5143536" cy="573092"/>
            <a:chOff x="3428992" y="5500702"/>
            <a:chExt cx="5143536" cy="573092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3428992" y="5500702"/>
              <a:ext cx="642942" cy="1588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16200000" flipH="1">
              <a:off x="3893339" y="5679297"/>
              <a:ext cx="571504" cy="214314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4286248" y="6072206"/>
              <a:ext cx="4286280" cy="1588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4278142" y="5488560"/>
            <a:ext cx="2008370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Anti-aliasing filter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71538" y="5286388"/>
            <a:ext cx="1149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Spectrum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000100" y="6215082"/>
            <a:ext cx="5263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The “baseband” is limited to half the sampling rate!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6" name="Right Arrow 35"/>
          <p:cNvSpPr/>
          <p:nvPr/>
        </p:nvSpPr>
        <p:spPr>
          <a:xfrm>
            <a:off x="3786182" y="3429000"/>
            <a:ext cx="1428760" cy="857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ADC</a:t>
            </a:r>
            <a:endParaRPr lang="en-GB" dirty="0"/>
          </a:p>
        </p:txBody>
      </p:sp>
      <p:sp>
        <p:nvSpPr>
          <p:cNvPr id="37" name="Right Arrow 36"/>
          <p:cNvSpPr/>
          <p:nvPr/>
        </p:nvSpPr>
        <p:spPr>
          <a:xfrm flipH="1">
            <a:off x="3786182" y="4357694"/>
            <a:ext cx="1428760" cy="857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DAC</a:t>
            </a:r>
            <a:endParaRPr lang="en-GB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17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/>
          </a:p>
        </p:txBody>
      </p:sp>
      <p:sp>
        <p:nvSpPr>
          <p:cNvPr id="23" name="Date Placeholder 2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3500462"/>
          </a:xfrm>
        </p:spPr>
        <p:txBody>
          <a:bodyPr/>
          <a:lstStyle/>
          <a:p>
            <a:r>
              <a:rPr lang="en-GB" dirty="0" smtClean="0"/>
              <a:t>Once in the digital realm, signal processing becomes “computing”!</a:t>
            </a:r>
          </a:p>
          <a:p>
            <a:r>
              <a:rPr lang="en-GB" dirty="0" smtClean="0"/>
              <a:t>In a “finite impulse response” (FIR) filter, you directly program the coefficients of the impulse response.</a:t>
            </a:r>
            <a:endParaRPr lang="en-GB" i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Digital filters (1)</a:t>
            </a:r>
            <a:endParaRPr lang="en-GB" dirty="0"/>
          </a:p>
        </p:txBody>
      </p:sp>
      <p:pic>
        <p:nvPicPr>
          <p:cNvPr id="12493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928934"/>
            <a:ext cx="4714908" cy="2975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493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2928934"/>
            <a:ext cx="3557596" cy="232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6072198" y="2928934"/>
          <a:ext cx="292100" cy="228600"/>
        </p:xfrm>
        <a:graphic>
          <a:graphicData uri="http://schemas.openxmlformats.org/presentationml/2006/ole">
            <p:oleObj spid="_x0000_s124938" name="Equation" r:id="rId5" imgW="291960" imgH="228600" progId="Equation.3">
              <p:embed/>
            </p:oleObj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928662" y="6000768"/>
          <a:ext cx="1093788" cy="406400"/>
        </p:xfrm>
        <a:graphic>
          <a:graphicData uri="http://schemas.openxmlformats.org/presentationml/2006/ole">
            <p:oleObj spid="_x0000_s124939" name="Equation" r:id="rId6" imgW="545760" imgH="203040" progId="Equation.3">
              <p:embed/>
            </p:oleObj>
          </a:graphicData>
        </a:graphic>
      </p:graphicFrame>
      <p:graphicFrame>
        <p:nvGraphicFramePr>
          <p:cNvPr id="124940" name="Object 12"/>
          <p:cNvGraphicFramePr>
            <a:graphicFrameLocks noChangeAspect="1"/>
          </p:cNvGraphicFramePr>
          <p:nvPr/>
        </p:nvGraphicFramePr>
        <p:xfrm>
          <a:off x="5000628" y="5875358"/>
          <a:ext cx="3916362" cy="482600"/>
        </p:xfrm>
        <a:graphic>
          <a:graphicData uri="http://schemas.openxmlformats.org/presentationml/2006/ole">
            <p:oleObj spid="_x0000_s124940" name="Equation" r:id="rId7" imgW="1955520" imgH="241200" progId="Equation.3">
              <p:embed/>
            </p:oleObj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072066" y="5500702"/>
            <a:ext cx="1963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Transfer function: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18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4572000"/>
          </a:xfrm>
        </p:spPr>
        <p:txBody>
          <a:bodyPr/>
          <a:lstStyle/>
          <a:p>
            <a:r>
              <a:rPr lang="en-GB" dirty="0" smtClean="0"/>
              <a:t>An “infinite impulse response” (IIR) filter has built-in recursion, e.g. like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Digital filters (2)</a:t>
            </a:r>
            <a:endParaRPr lang="en-GB" dirty="0"/>
          </a:p>
        </p:txBody>
      </p:sp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785926"/>
            <a:ext cx="4572032" cy="2591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25955" name="Object 3"/>
          <p:cNvGraphicFramePr>
            <a:graphicFrameLocks noChangeAspect="1"/>
          </p:cNvGraphicFramePr>
          <p:nvPr/>
        </p:nvGraphicFramePr>
        <p:xfrm>
          <a:off x="5214942" y="2714620"/>
          <a:ext cx="2135187" cy="914400"/>
        </p:xfrm>
        <a:graphic>
          <a:graphicData uri="http://schemas.openxmlformats.org/presentationml/2006/ole">
            <p:oleObj spid="_x0000_s125955" name="Equation" r:id="rId4" imgW="1066680" imgH="457200" progId="Equation.3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214942" y="2285992"/>
            <a:ext cx="1963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Transfer function: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642910" y="4643446"/>
            <a:ext cx="1160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Example: </a:t>
            </a:r>
            <a:endParaRPr lang="en-GB" dirty="0"/>
          </a:p>
        </p:txBody>
      </p:sp>
      <p:graphicFrame>
        <p:nvGraphicFramePr>
          <p:cNvPr id="125956" name="Object 4"/>
          <p:cNvGraphicFramePr>
            <a:graphicFrameLocks noChangeAspect="1"/>
          </p:cNvGraphicFramePr>
          <p:nvPr/>
        </p:nvGraphicFramePr>
        <p:xfrm>
          <a:off x="714348" y="5072074"/>
          <a:ext cx="1143000" cy="863600"/>
        </p:xfrm>
        <a:graphic>
          <a:graphicData uri="http://schemas.openxmlformats.org/presentationml/2006/ole">
            <p:oleObj spid="_x0000_s125956" name="Equation" r:id="rId5" imgW="571320" imgH="431640" progId="Equation.3">
              <p:embed/>
            </p:oleObj>
          </a:graphicData>
        </a:graphic>
      </p:graphicFrame>
      <p:pic>
        <p:nvPicPr>
          <p:cNvPr id="12595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5984" y="4643446"/>
            <a:ext cx="3252793" cy="1954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5786446" y="5429264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… is a comb filter</a:t>
            </a:r>
            <a:endParaRPr lang="en-GB" dirty="0"/>
          </a:p>
        </p:txBody>
      </p:sp>
      <p:graphicFrame>
        <p:nvGraphicFramePr>
          <p:cNvPr id="125959" name="Object 7"/>
          <p:cNvGraphicFramePr>
            <a:graphicFrameLocks noChangeAspect="1"/>
          </p:cNvGraphicFramePr>
          <p:nvPr/>
        </p:nvGraphicFramePr>
        <p:xfrm>
          <a:off x="4357686" y="4714884"/>
          <a:ext cx="341312" cy="430212"/>
        </p:xfrm>
        <a:graphic>
          <a:graphicData uri="http://schemas.openxmlformats.org/presentationml/2006/ole">
            <p:oleObj spid="_x0000_s125959" name="Equation" r:id="rId7" imgW="342720" imgH="431640" progId="Equation.3">
              <p:embed/>
            </p:oleObj>
          </a:graphicData>
        </a:graphic>
      </p:graphicFrame>
      <p:sp>
        <p:nvSpPr>
          <p:cNvPr id="13" name="Slide Number Placeholder 1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19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Definitions &amp; basic concepts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1541970"/>
          </a:xfrm>
        </p:spPr>
        <p:txBody>
          <a:bodyPr/>
          <a:lstStyle/>
          <a:p>
            <a:r>
              <a:rPr lang="en-US" dirty="0" smtClean="0"/>
              <a:t>dB </a:t>
            </a:r>
          </a:p>
          <a:p>
            <a:r>
              <a:rPr lang="en-US" i="1" dirty="0" smtClean="0"/>
              <a:t>t</a:t>
            </a:r>
            <a:r>
              <a:rPr lang="en-US" dirty="0" smtClean="0"/>
              <a:t>-domain vs. </a:t>
            </a:r>
            <a:r>
              <a:rPr lang="el-GR" i="1" dirty="0" smtClean="0"/>
              <a:t>ω</a:t>
            </a:r>
            <a:r>
              <a:rPr lang="en-GB" dirty="0" smtClean="0"/>
              <a:t>-domain </a:t>
            </a:r>
            <a:endParaRPr lang="en-US" dirty="0" smtClean="0"/>
          </a:p>
          <a:p>
            <a:r>
              <a:rPr lang="en-US" dirty="0" err="1" smtClean="0"/>
              <a:t>phasors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Digital LLRF building blocks – examples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1"/>
            <a:ext cx="8229600" cy="4857783"/>
          </a:xfrm>
        </p:spPr>
        <p:txBody>
          <a:bodyPr>
            <a:noAutofit/>
          </a:bodyPr>
          <a:lstStyle/>
          <a:p>
            <a:r>
              <a:rPr lang="en-GB" sz="2800" dirty="0" smtClean="0"/>
              <a:t>General D-LLRF board:</a:t>
            </a:r>
          </a:p>
          <a:p>
            <a:pPr lvl="1"/>
            <a:r>
              <a:rPr lang="en-GB" dirty="0" smtClean="0"/>
              <a:t>modular!</a:t>
            </a:r>
          </a:p>
          <a:p>
            <a:pPr lvl="1">
              <a:buNone/>
            </a:pPr>
            <a:r>
              <a:rPr lang="en-GB" sz="1800" dirty="0" smtClean="0"/>
              <a:t>FPGA: Field-programmable gate array</a:t>
            </a:r>
          </a:p>
          <a:p>
            <a:pPr lvl="1">
              <a:buNone/>
            </a:pPr>
            <a:r>
              <a:rPr lang="en-GB" sz="1800" dirty="0" smtClean="0"/>
              <a:t>DSP: Digital Signal Processor</a:t>
            </a:r>
          </a:p>
          <a:p>
            <a:pPr lvl="1">
              <a:buNone/>
            </a:pPr>
            <a:endParaRPr lang="en-GB" sz="1800" dirty="0" smtClean="0"/>
          </a:p>
          <a:p>
            <a:pPr lvl="1">
              <a:buNone/>
            </a:pPr>
            <a:r>
              <a:rPr lang="en-GB" sz="1800" dirty="0" smtClean="0"/>
              <a:t/>
            </a:r>
            <a:br>
              <a:rPr lang="en-GB" sz="1800" dirty="0" smtClean="0"/>
            </a:br>
            <a:r>
              <a:rPr lang="en-GB" sz="1800" dirty="0" smtClean="0"/>
              <a:t/>
            </a:r>
            <a:br>
              <a:rPr lang="en-GB" sz="1800" dirty="0" smtClean="0"/>
            </a:br>
            <a:endParaRPr lang="en-GB" sz="1800" dirty="0" smtClean="0"/>
          </a:p>
          <a:p>
            <a:pPr lvl="1">
              <a:buNone/>
            </a:pPr>
            <a:endParaRPr lang="en-GB" sz="1800" dirty="0" smtClean="0"/>
          </a:p>
          <a:p>
            <a:r>
              <a:rPr lang="en-GB" sz="2800" dirty="0" smtClean="0"/>
              <a:t>DDC (Digital Down Converter)</a:t>
            </a:r>
          </a:p>
          <a:p>
            <a:pPr lvl="1"/>
            <a:r>
              <a:rPr lang="en-GB" sz="2400" dirty="0" smtClean="0"/>
              <a:t>Digital version of the </a:t>
            </a:r>
            <a:br>
              <a:rPr lang="en-GB" sz="2400" dirty="0" smtClean="0"/>
            </a:br>
            <a:r>
              <a:rPr lang="en-GB" sz="2400" dirty="0" smtClean="0"/>
              <a:t>I-Q demodulator</a:t>
            </a:r>
          </a:p>
          <a:p>
            <a:pPr lvl="1">
              <a:buNone/>
            </a:pPr>
            <a:r>
              <a:rPr lang="en-GB" sz="1800" dirty="0" smtClean="0"/>
              <a:t>CIC: cascaded integrator-comb </a:t>
            </a:r>
            <a:br>
              <a:rPr lang="en-GB" sz="1800" dirty="0" smtClean="0"/>
            </a:br>
            <a:r>
              <a:rPr lang="en-GB" sz="1800" dirty="0" smtClean="0"/>
              <a:t>(a special low-pass filter)</a:t>
            </a:r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1142976" y="6492875"/>
            <a:ext cx="6500858" cy="3651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RF  I</a:t>
            </a:r>
            <a:endParaRPr lang="en-GB" dirty="0"/>
          </a:p>
        </p:txBody>
      </p:sp>
      <p:pic>
        <p:nvPicPr>
          <p:cNvPr id="5" name="Picture 8" descr="DSP&amp;FPGA_7smaller_no space abov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6350" y="1285860"/>
            <a:ext cx="3733800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8" descr="DDC_v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4429132"/>
            <a:ext cx="3095625" cy="163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20</a:t>
            </a:fld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RF system &amp; control loops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1470532"/>
          </a:xfrm>
        </p:spPr>
        <p:txBody>
          <a:bodyPr/>
          <a:lstStyle/>
          <a:p>
            <a:r>
              <a:rPr lang="en-GB" dirty="0" smtClean="0"/>
              <a:t> e.g.: … for a synchrotron:</a:t>
            </a:r>
          </a:p>
          <a:p>
            <a:r>
              <a:rPr lang="en-GB" dirty="0" smtClean="0"/>
              <a:t>Cavity control loops</a:t>
            </a:r>
          </a:p>
          <a:p>
            <a:r>
              <a:rPr lang="en-GB" dirty="0" smtClean="0"/>
              <a:t>Beam control loops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1785918" y="4714884"/>
            <a:ext cx="70723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indent="-360363">
              <a:buFont typeface="Arial" pitchFamily="34" charset="0"/>
              <a:buChar char="•"/>
            </a:pPr>
            <a:r>
              <a:rPr lang="en-GB" sz="1600" dirty="0" smtClean="0"/>
              <a:t>The frequency has to be controlled to follow the magnetic field such that the beam remains in the centre of the vacuum chamber.</a:t>
            </a:r>
          </a:p>
          <a:p>
            <a:pPr marL="360363" indent="-360363">
              <a:buFont typeface="Arial" pitchFamily="34" charset="0"/>
              <a:buChar char="•"/>
            </a:pPr>
            <a:r>
              <a:rPr lang="en-GB" sz="1600" dirty="0" smtClean="0"/>
              <a:t>The voltage has to be controlled to allow for capture at injection, a correct bucket area during acceleration, matching before ejection; phase may have to be controlled for transition crossing and for synchronisation before ejection.</a:t>
            </a:r>
          </a:p>
        </p:txBody>
      </p:sp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0575" y="692150"/>
            <a:ext cx="756285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0483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sz="3600" dirty="0" smtClean="0"/>
              <a:t>Minimal RF system (of a synchrotron)</a:t>
            </a:r>
            <a:endParaRPr lang="en-GB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1571604" y="1285860"/>
            <a:ext cx="14725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Low-level RF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1285860"/>
            <a:ext cx="16949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High-Power RF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>
            <a:off x="1785918" y="4714884"/>
            <a:ext cx="707236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indent="-360363">
              <a:buFont typeface="Arial" pitchFamily="34" charset="0"/>
              <a:buChar char="•"/>
            </a:pPr>
            <a:r>
              <a:rPr lang="en-GB" sz="1600" dirty="0" smtClean="0"/>
              <a:t>Compares actual RF voltage and phase with desired and corrects. </a:t>
            </a:r>
          </a:p>
          <a:p>
            <a:pPr marL="360363" indent="-360363">
              <a:buFont typeface="Arial" pitchFamily="34" charset="0"/>
              <a:buChar char="•"/>
            </a:pPr>
            <a:r>
              <a:rPr lang="en-GB" sz="1600" dirty="0" smtClean="0"/>
              <a:t>Rapidity  limited by total group delay (path lengths) (some 100 ns).</a:t>
            </a:r>
          </a:p>
          <a:p>
            <a:pPr marL="360363" indent="-360363">
              <a:buFont typeface="Arial" pitchFamily="34" charset="0"/>
              <a:buChar char="•"/>
            </a:pPr>
            <a:r>
              <a:rPr lang="en-GB" sz="1600" dirty="0" smtClean="0"/>
              <a:t>Unstable if loop gain =1 with total phase shift 180 ° – design requires to stay away from this point (stability margin)</a:t>
            </a:r>
          </a:p>
          <a:p>
            <a:pPr marL="360363" indent="-360363">
              <a:buFont typeface="Arial" pitchFamily="34" charset="0"/>
              <a:buChar char="•"/>
            </a:pPr>
            <a:r>
              <a:rPr lang="en-GB" sz="1600" dirty="0" smtClean="0"/>
              <a:t>The group delay limits the </a:t>
            </a:r>
            <a:r>
              <a:rPr lang="en-GB" sz="1600" dirty="0" err="1" smtClean="0"/>
              <a:t>gain·bandwidth</a:t>
            </a:r>
            <a:r>
              <a:rPr lang="en-GB" sz="1600" dirty="0" smtClean="0"/>
              <a:t> product.</a:t>
            </a:r>
          </a:p>
          <a:p>
            <a:pPr marL="360363" indent="-360363">
              <a:buFont typeface="Arial" pitchFamily="34" charset="0"/>
              <a:buChar char="•"/>
            </a:pPr>
            <a:r>
              <a:rPr lang="en-GB" sz="1600" dirty="0" smtClean="0"/>
              <a:t>Works also to keep voltage at zero for strong beam loading, i.e. it reduces the beam impedance.</a:t>
            </a:r>
          </a:p>
          <a:p>
            <a:pPr>
              <a:buFont typeface="Arial" pitchFamily="34" charset="0"/>
              <a:buChar char="•"/>
            </a:pPr>
            <a:endParaRPr lang="en-GB" sz="1600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0575" y="692150"/>
            <a:ext cx="756285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339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>
              <a:tabLst>
                <a:tab pos="7537450" algn="r"/>
              </a:tabLst>
            </a:pPr>
            <a:r>
              <a:rPr lang="en-GB" sz="3600" dirty="0" smtClean="0"/>
              <a:t>Fast RF Feed-back loop</a:t>
            </a:r>
            <a:endParaRPr lang="en-GB" sz="3600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5214942" y="4143380"/>
          <a:ext cx="571504" cy="351695"/>
        </p:xfrm>
        <a:graphic>
          <a:graphicData uri="http://schemas.openxmlformats.org/presentationml/2006/ole">
            <p:oleObj spid="_x0000_s130049" name="Equation" r:id="rId5" imgW="330120" imgH="203040" progId="Equation.3">
              <p:embed/>
            </p:oleObj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Fast feedback loop at work</a:t>
            </a:r>
            <a:endParaRPr lang="en-GB" dirty="0"/>
          </a:p>
        </p:txBody>
      </p:sp>
      <p:pic>
        <p:nvPicPr>
          <p:cNvPr id="7475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3" y="857232"/>
            <a:ext cx="4483432" cy="3003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714876" y="857233"/>
            <a:ext cx="421484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buFont typeface="Arial" pitchFamily="34" charset="0"/>
              <a:buChar char="•"/>
            </a:pPr>
            <a:r>
              <a:rPr lang="en-GB" dirty="0" smtClean="0"/>
              <a:t>Without feedback,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where</a:t>
            </a:r>
          </a:p>
          <a:p>
            <a:pPr marL="182563" indent="-182563">
              <a:buFont typeface="Arial" pitchFamily="34" charset="0"/>
              <a:buChar char="•"/>
            </a:pPr>
            <a:endParaRPr lang="en-GB" dirty="0" smtClean="0"/>
          </a:p>
          <a:p>
            <a:pPr marL="182563" indent="-182563"/>
            <a:endParaRPr lang="en-GB" dirty="0" smtClean="0"/>
          </a:p>
          <a:p>
            <a:pPr marL="182563" indent="-182563">
              <a:buFont typeface="Arial" pitchFamily="34" charset="0"/>
              <a:buChar char="•"/>
            </a:pPr>
            <a:r>
              <a:rPr lang="en-GB" dirty="0" smtClean="0"/>
              <a:t>Detect the gap voltage, feed it back to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GB" i="1" baseline="-25000" dirty="0" smtClean="0">
                <a:latin typeface="Times New Roman" pitchFamily="18" charset="0"/>
                <a:cs typeface="Times New Roman" pitchFamily="18" charset="0"/>
              </a:rPr>
              <a:t>G0 </a:t>
            </a:r>
            <a:r>
              <a:rPr lang="en-GB" dirty="0" smtClean="0"/>
              <a:t> such that 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where </a:t>
            </a:r>
            <a:r>
              <a:rPr lang="en-GB" i="1" dirty="0" smtClean="0"/>
              <a:t>G</a:t>
            </a:r>
            <a:r>
              <a:rPr lang="en-GB" dirty="0" smtClean="0"/>
              <a:t> is the total loop gain (pick-up, cable, amplifier chain …)</a:t>
            </a:r>
          </a:p>
          <a:p>
            <a:pPr marL="182563" indent="-182563">
              <a:buFont typeface="Arial" pitchFamily="34" charset="0"/>
              <a:buChar char="•"/>
            </a:pPr>
            <a:r>
              <a:rPr lang="en-GB" dirty="0" smtClean="0"/>
              <a:t>Result:</a:t>
            </a:r>
            <a:br>
              <a:rPr lang="en-GB" dirty="0" smtClean="0"/>
            </a:br>
            <a:endParaRPr lang="en-GB" dirty="0" smtClean="0"/>
          </a:p>
          <a:p>
            <a:pPr marL="182563" indent="-182563">
              <a:buFont typeface="Arial" pitchFamily="34" charset="0"/>
              <a:buChar char="•"/>
            </a:pPr>
            <a:endParaRPr lang="en-GB" dirty="0" smtClean="0"/>
          </a:p>
          <a:p>
            <a:pPr marL="182563" indent="-182563"/>
            <a:endParaRPr lang="en-GB" dirty="0" smtClean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6007100" y="1335088"/>
          <a:ext cx="2303463" cy="1009650"/>
        </p:xfrm>
        <a:graphic>
          <a:graphicData uri="http://schemas.openxmlformats.org/presentationml/2006/ole">
            <p:oleObj spid="_x0000_s74760" name="Equation" r:id="rId4" imgW="1536480" imgH="672840" progId="Equation.3">
              <p:embed/>
            </p:oleObj>
          </a:graphicData>
        </a:graphic>
      </p:graphicFrame>
      <p:graphicFrame>
        <p:nvGraphicFramePr>
          <p:cNvPr id="74761" name="Object 9"/>
          <p:cNvGraphicFramePr>
            <a:graphicFrameLocks noChangeAspect="1"/>
          </p:cNvGraphicFramePr>
          <p:nvPr/>
        </p:nvGraphicFramePr>
        <p:xfrm>
          <a:off x="6892955" y="897934"/>
          <a:ext cx="2036763" cy="342900"/>
        </p:xfrm>
        <a:graphic>
          <a:graphicData uri="http://schemas.openxmlformats.org/presentationml/2006/ole">
            <p:oleObj spid="_x0000_s74761" name="Equation" r:id="rId5" imgW="1358640" imgH="228600" progId="Equation.3">
              <p:embed/>
            </p:oleObj>
          </a:graphicData>
        </a:graphic>
      </p:graphicFrame>
      <p:graphicFrame>
        <p:nvGraphicFramePr>
          <p:cNvPr id="74762" name="Object 10"/>
          <p:cNvGraphicFramePr>
            <a:graphicFrameLocks noChangeAspect="1"/>
          </p:cNvGraphicFramePr>
          <p:nvPr/>
        </p:nvGraphicFramePr>
        <p:xfrm>
          <a:off x="6429388" y="2657472"/>
          <a:ext cx="1770062" cy="342900"/>
        </p:xfrm>
        <a:graphic>
          <a:graphicData uri="http://schemas.openxmlformats.org/presentationml/2006/ole">
            <p:oleObj spid="_x0000_s74762" name="Equation" r:id="rId6" imgW="1180800" imgH="228600" progId="Equation.3">
              <p:embed/>
            </p:oleObj>
          </a:graphicData>
        </a:graphic>
      </p:graphicFrame>
      <p:graphicFrame>
        <p:nvGraphicFramePr>
          <p:cNvPr id="74763" name="Object 11"/>
          <p:cNvGraphicFramePr>
            <a:graphicFrameLocks noChangeAspect="1"/>
          </p:cNvGraphicFramePr>
          <p:nvPr/>
        </p:nvGraphicFramePr>
        <p:xfrm>
          <a:off x="5791200" y="3729044"/>
          <a:ext cx="2741613" cy="628650"/>
        </p:xfrm>
        <a:graphic>
          <a:graphicData uri="http://schemas.openxmlformats.org/presentationml/2006/ole">
            <p:oleObj spid="_x0000_s74763" name="Equation" r:id="rId7" imgW="1828800" imgH="419040" progId="Equation.3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85720" y="4077306"/>
            <a:ext cx="45720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buFont typeface="Arial" pitchFamily="34" charset="0"/>
              <a:buChar char="•"/>
            </a:pPr>
            <a:r>
              <a:rPr lang="en-GB" dirty="0" smtClean="0"/>
              <a:t>Gap voltage is stabilised!  </a:t>
            </a:r>
          </a:p>
          <a:p>
            <a:pPr marL="182563" indent="-182563">
              <a:buFont typeface="Arial" pitchFamily="34" charset="0"/>
              <a:buChar char="•"/>
            </a:pPr>
            <a:r>
              <a:rPr lang="en-GB" dirty="0" smtClean="0"/>
              <a:t>Impedance seen by the beam is reduced by the loop gain!</a:t>
            </a:r>
            <a:br>
              <a:rPr lang="en-GB" dirty="0" smtClean="0"/>
            </a:br>
            <a:endParaRPr lang="en-GB" dirty="0" smtClean="0"/>
          </a:p>
          <a:p>
            <a:pPr marL="182563" indent="-182563">
              <a:buFont typeface="Arial" pitchFamily="34" charset="0"/>
              <a:buChar char="•"/>
            </a:pPr>
            <a:r>
              <a:rPr lang="en-GB" dirty="0" smtClean="0"/>
              <a:t>Plot on the right:                                 vs. </a:t>
            </a:r>
            <a:r>
              <a:rPr lang="el-GR" i="1" dirty="0" smtClean="0"/>
              <a:t>ω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with the loop gain varying from 0 to 50 dB</a:t>
            </a:r>
          </a:p>
        </p:txBody>
      </p:sp>
      <p:graphicFrame>
        <p:nvGraphicFramePr>
          <p:cNvPr id="74768" name="Object 16"/>
          <p:cNvGraphicFramePr>
            <a:graphicFrameLocks noChangeAspect="1"/>
          </p:cNvGraphicFramePr>
          <p:nvPr/>
        </p:nvGraphicFramePr>
        <p:xfrm>
          <a:off x="2357422" y="5029216"/>
          <a:ext cx="1674813" cy="685800"/>
        </p:xfrm>
        <a:graphic>
          <a:graphicData uri="http://schemas.openxmlformats.org/presentationml/2006/ole">
            <p:oleObj spid="_x0000_s74768" name="Equation" r:id="rId8" imgW="1117440" imgH="457200" progId="Equation.3">
              <p:embed/>
            </p:oleObj>
          </a:graphicData>
        </a:graphic>
      </p:graphicFrame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inkTgt spid="_x0000_s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23850" y="928670"/>
            <a:ext cx="8229600" cy="785818"/>
          </a:xfrm>
        </p:spPr>
        <p:txBody>
          <a:bodyPr>
            <a:noAutofit/>
          </a:bodyPr>
          <a:lstStyle/>
          <a:p>
            <a:r>
              <a:rPr lang="en-GB" sz="2000" dirty="0" smtClean="0"/>
              <a:t>The speed of the “fast RF feedback” is limited by the group delay – this is typically a significant fraction of the revolution period.</a:t>
            </a:r>
          </a:p>
          <a:p>
            <a:pPr lvl="0">
              <a:defRPr/>
            </a:pPr>
            <a:r>
              <a:rPr lang="en-GB" sz="2000" dirty="0" smtClean="0"/>
              <a:t>How to lower the impedance over many harmonics of the revolution frequency?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tabLst>
                <a:tab pos="7537450" algn="r"/>
              </a:tabLst>
            </a:pPr>
            <a:r>
              <a:rPr lang="en-GB" sz="3600" dirty="0" smtClean="0"/>
              <a:t>1-turn delay feed-back loop</a:t>
            </a:r>
            <a:endParaRPr lang="en-GB" sz="3600" dirty="0"/>
          </a:p>
        </p:txBody>
      </p:sp>
      <p:sp>
        <p:nvSpPr>
          <p:cNvPr id="5" name="Rectangle 4"/>
          <p:cNvSpPr/>
          <p:nvPr/>
        </p:nvSpPr>
        <p:spPr>
          <a:xfrm>
            <a:off x="4533871" y="2357430"/>
            <a:ext cx="4286279" cy="1785950"/>
          </a:xfrm>
          <a:prstGeom prst="rect">
            <a:avLst/>
          </a:prstGeom>
          <a:effectLst>
            <a:outerShdw blurRad="95000" algn="tl" rotWithShape="0">
              <a:srgbClr val="000000">
                <a:alpha val="50000"/>
              </a:srgbClr>
            </a:outerShdw>
            <a:softEdge rad="635000"/>
          </a:effectLst>
        </p:spPr>
        <p:style>
          <a:lnRef idx="0">
            <a:schemeClr val="accent1"/>
          </a:lnRef>
          <a:fillRef idx="1001">
            <a:schemeClr val="lt2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1433" y="2518594"/>
            <a:ext cx="3903548" cy="1443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Content Placeholder 5"/>
          <p:cNvSpPr txBox="1">
            <a:spLocks/>
          </p:cNvSpPr>
          <p:nvPr/>
        </p:nvSpPr>
        <p:spPr>
          <a:xfrm>
            <a:off x="323850" y="2285992"/>
            <a:ext cx="4071966" cy="214314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r>
              <a:rPr lang="en-GB" sz="2000" dirty="0" smtClean="0"/>
              <a:t>Remember: 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beam spectrum is limited to relatively narrow bands around the multiples of the revolution frequency!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r>
              <a:rPr lang="en-GB" sz="2000" dirty="0" smtClean="0"/>
              <a:t>Only in these narrow bands the loop gain must be high!</a:t>
            </a:r>
            <a:endParaRPr kumimoji="0" lang="en-GB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Content Placeholder 5"/>
          <p:cNvSpPr txBox="1">
            <a:spLocks/>
          </p:cNvSpPr>
          <p:nvPr/>
        </p:nvSpPr>
        <p:spPr>
          <a:xfrm>
            <a:off x="323850" y="4286256"/>
            <a:ext cx="8229600" cy="150019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Install a comb filter!  … and extend</a:t>
            </a:r>
            <a:r>
              <a:rPr kumimoji="0" lang="en-GB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the</a:t>
            </a:r>
            <a:br>
              <a:rPr kumimoji="0" lang="en-GB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GB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group delay to exactly 1 turn – in this case</a:t>
            </a:r>
            <a:br>
              <a:rPr kumimoji="0" lang="en-GB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GB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loop will have the desired effect and</a:t>
            </a:r>
            <a:br>
              <a:rPr kumimoji="0" lang="en-GB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GB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remain stable!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en-GB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619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4257697"/>
            <a:ext cx="3214710" cy="1743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Slide Number Placeholder 2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25</a:t>
            </a:fld>
            <a:endParaRPr lang="en-US" dirty="0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1214414" y="4929198"/>
            <a:ext cx="70723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indent="-360363">
              <a:buFont typeface="Arial" pitchFamily="34" charset="0"/>
              <a:buChar char="•"/>
            </a:pPr>
            <a:r>
              <a:rPr lang="en-GB" sz="1600" dirty="0" smtClean="0"/>
              <a:t>Compares the detected cavity voltage to the voltage program. The error signal serves to correct the amplitude</a:t>
            </a:r>
          </a:p>
          <a:p>
            <a:pPr marL="360363" indent="-360363"/>
            <a:endParaRPr lang="en-GB" sz="1600" dirty="0" smtClean="0"/>
          </a:p>
          <a:p>
            <a:pPr>
              <a:buFont typeface="Arial" pitchFamily="34" charset="0"/>
              <a:buChar char="•"/>
            </a:pPr>
            <a:endParaRPr lang="en-GB" sz="1600" dirty="0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0575" y="692150"/>
            <a:ext cx="756285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339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GB" sz="3600" dirty="0" smtClean="0"/>
              <a:t>Field amplitude control loop (AVC)</a:t>
            </a:r>
            <a:endParaRPr lang="en-GB" sz="36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64294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GB" dirty="0" smtClean="0"/>
              <a:t>Tuning loop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GB"/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0575" y="692150"/>
            <a:ext cx="756285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1285852" y="4429132"/>
            <a:ext cx="7072362" cy="196977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360363" indent="-360363">
              <a:buFont typeface="Arial" pitchFamily="34" charset="0"/>
              <a:buChar char="•"/>
            </a:pPr>
            <a:r>
              <a:rPr lang="en-GB" sz="1600" dirty="0" smtClean="0"/>
              <a:t>Tunes the resonance </a:t>
            </a:r>
            <a:r>
              <a:rPr lang="en-GB" sz="1600" i="1" dirty="0" smtClean="0"/>
              <a:t>f</a:t>
            </a:r>
            <a:r>
              <a:rPr lang="en-GB" sz="1600" dirty="0" smtClean="0"/>
              <a:t> of the cavity to minimize the mismatch of the PA.</a:t>
            </a:r>
          </a:p>
          <a:p>
            <a:pPr marL="360363" indent="-360363">
              <a:buFont typeface="Arial" pitchFamily="34" charset="0"/>
              <a:buChar char="•"/>
            </a:pPr>
            <a:r>
              <a:rPr lang="en-GB" sz="1600" dirty="0" smtClean="0"/>
              <a:t>In the presence of beam loading, this may mean </a:t>
            </a:r>
            <a:r>
              <a:rPr lang="en-GB" sz="1600" i="1" dirty="0" err="1" smtClean="0"/>
              <a:t>f</a:t>
            </a:r>
            <a:r>
              <a:rPr lang="en-GB" sz="1600" i="1" baseline="-25000" dirty="0" err="1" smtClean="0"/>
              <a:t>r</a:t>
            </a:r>
            <a:r>
              <a:rPr lang="en-GB" sz="1600" i="1" dirty="0" smtClean="0"/>
              <a:t> ≠f.</a:t>
            </a:r>
            <a:endParaRPr lang="en-GB" sz="1600" dirty="0" smtClean="0"/>
          </a:p>
          <a:p>
            <a:pPr marL="360363" indent="-360363">
              <a:buFont typeface="Arial" pitchFamily="34" charset="0"/>
              <a:buChar char="•"/>
            </a:pPr>
            <a:r>
              <a:rPr lang="en-GB" sz="1600" dirty="0" smtClean="0"/>
              <a:t>In an ion ring accelerator, the tuning range might be &gt; octave!</a:t>
            </a:r>
          </a:p>
          <a:p>
            <a:pPr marL="360363" indent="-360363">
              <a:buFont typeface="Arial" pitchFamily="34" charset="0"/>
              <a:buChar char="•"/>
            </a:pPr>
            <a:r>
              <a:rPr lang="en-GB" sz="1600" dirty="0" smtClean="0"/>
              <a:t>For fixed </a:t>
            </a:r>
            <a:r>
              <a:rPr lang="en-GB" sz="1600" i="1" dirty="0" smtClean="0"/>
              <a:t>f</a:t>
            </a:r>
            <a:r>
              <a:rPr lang="en-GB" sz="1600" dirty="0" smtClean="0"/>
              <a:t> systems, tuners are needed to compensate for slow drifts.</a:t>
            </a:r>
          </a:p>
          <a:p>
            <a:pPr marL="360363" indent="-360363">
              <a:buFont typeface="Arial" pitchFamily="34" charset="0"/>
              <a:buChar char="•"/>
            </a:pPr>
            <a:r>
              <a:rPr lang="en-GB" sz="1600" dirty="0" smtClean="0"/>
              <a:t>Examples for tuners: </a:t>
            </a:r>
          </a:p>
          <a:p>
            <a:pPr marL="817563" lvl="1" indent="-360363">
              <a:buFont typeface="Arial" pitchFamily="34" charset="0"/>
              <a:buChar char="•"/>
            </a:pPr>
            <a:r>
              <a:rPr lang="en-GB" sz="1400" dirty="0" smtClean="0"/>
              <a:t>controlled power supply driving ferrite bias (varying µ),</a:t>
            </a:r>
          </a:p>
          <a:p>
            <a:pPr marL="817563" lvl="1" indent="-360363">
              <a:buFont typeface="Arial" pitchFamily="34" charset="0"/>
              <a:buChar char="•"/>
            </a:pPr>
            <a:r>
              <a:rPr lang="en-GB" sz="1400" dirty="0" smtClean="0"/>
              <a:t>stepping motor driven plunger,</a:t>
            </a:r>
          </a:p>
          <a:p>
            <a:pPr marL="817563" lvl="1" indent="-360363">
              <a:buFont typeface="Arial" pitchFamily="34" charset="0"/>
              <a:buChar char="•"/>
            </a:pPr>
            <a:r>
              <a:rPr lang="en-GB" sz="1400" dirty="0" smtClean="0"/>
              <a:t>motorized variable capacitor, …</a:t>
            </a:r>
            <a:endParaRPr lang="en-GB" sz="1600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3346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Example: how tuning may depend on beam current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572000"/>
          </a:xfrm>
        </p:spPr>
        <p:txBody>
          <a:bodyPr/>
          <a:lstStyle/>
          <a:p>
            <a:r>
              <a:rPr lang="en-GB" dirty="0" smtClean="0"/>
              <a:t>Horizontal axis: the tuning angle</a:t>
            </a:r>
          </a:p>
          <a:p>
            <a:r>
              <a:rPr lang="en-GB" dirty="0" smtClean="0"/>
              <a:t>Vertical axis: the beam current</a:t>
            </a:r>
          </a:p>
          <a:p>
            <a:r>
              <a:rPr lang="en-GB" dirty="0" smtClean="0"/>
              <a:t>Hashed: unstable area (Robinson criterion)</a:t>
            </a:r>
          </a:p>
          <a:p>
            <a:r>
              <a:rPr lang="en-GB" dirty="0" smtClean="0"/>
              <a:t>Line:             (matching condition)</a:t>
            </a:r>
          </a:p>
          <a:p>
            <a:r>
              <a:rPr lang="en-GB" dirty="0" smtClean="0"/>
              <a:t>Parameter: 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1142976" y="6492875"/>
            <a:ext cx="6500858" cy="3651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RF  I</a:t>
            </a:r>
            <a:endParaRPr lang="en-GB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1785918" y="2786058"/>
          <a:ext cx="777875" cy="388938"/>
        </p:xfrm>
        <a:graphic>
          <a:graphicData uri="http://schemas.openxmlformats.org/presentationml/2006/ole">
            <p:oleObj spid="_x0000_s49156" name="Equation" r:id="rId3" imgW="431640" imgH="215640" progId="Equation.3">
              <p:embed/>
            </p:oleObj>
          </a:graphicData>
        </a:graphic>
      </p:graphicFrame>
      <p:graphicFrame>
        <p:nvGraphicFramePr>
          <p:cNvPr id="49161" name="Object 9"/>
          <p:cNvGraphicFramePr>
            <a:graphicFrameLocks noChangeAspect="1"/>
          </p:cNvGraphicFramePr>
          <p:nvPr/>
        </p:nvGraphicFramePr>
        <p:xfrm>
          <a:off x="2513001" y="3214686"/>
          <a:ext cx="344487" cy="388937"/>
        </p:xfrm>
        <a:graphic>
          <a:graphicData uri="http://schemas.openxmlformats.org/presentationml/2006/ole">
            <p:oleObj spid="_x0000_s49161" name="Equation" r:id="rId4" imgW="190440" imgH="215640" progId="Equation.3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929322" y="3214469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 smtClean="0"/>
              <a:t>Phasor</a:t>
            </a:r>
            <a:r>
              <a:rPr lang="en-GB" dirty="0" smtClean="0"/>
              <a:t> diagram for point marked (fixed </a:t>
            </a:r>
            <a:r>
              <a:rPr lang="en-GB" i="1" dirty="0" smtClean="0"/>
              <a:t>I</a:t>
            </a:r>
            <a:r>
              <a:rPr lang="en-GB" i="1" baseline="-25000" dirty="0" smtClean="0"/>
              <a:t>B</a:t>
            </a:r>
            <a:r>
              <a:rPr lang="en-GB" dirty="0" smtClean="0"/>
              <a:t> and </a:t>
            </a:r>
            <a:r>
              <a:rPr lang="el-GR" i="1" dirty="0" smtClean="0">
                <a:latin typeface="Times New Roman"/>
                <a:cs typeface="Times New Roman"/>
              </a:rPr>
              <a:t>φ</a:t>
            </a:r>
            <a:r>
              <a:rPr lang="en-GB" i="1" dirty="0" smtClean="0">
                <a:latin typeface="Times New Roman"/>
                <a:cs typeface="Times New Roman"/>
              </a:rPr>
              <a:t>z</a:t>
            </a:r>
            <a:r>
              <a:rPr lang="en-GB" dirty="0" smtClean="0"/>
              <a:t>)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28</a:t>
            </a:fld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285720" y="4852112"/>
            <a:ext cx="70723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indent="-360363">
              <a:buFont typeface="Arial" pitchFamily="34" charset="0"/>
              <a:buChar char="•"/>
            </a:pPr>
            <a:r>
              <a:rPr lang="en-GB" sz="1600" dirty="0" smtClean="0"/>
              <a:t>Longitudinal motion:                                         </a:t>
            </a:r>
          </a:p>
          <a:p>
            <a:pPr marL="360363" indent="-360363">
              <a:buFont typeface="Arial" pitchFamily="34" charset="0"/>
              <a:buChar char="•"/>
            </a:pPr>
            <a:endParaRPr lang="en-GB" sz="1600" dirty="0" smtClean="0"/>
          </a:p>
          <a:p>
            <a:pPr marL="360363" indent="-360363">
              <a:buFont typeface="Arial" pitchFamily="34" charset="0"/>
              <a:buChar char="•"/>
            </a:pPr>
            <a:r>
              <a:rPr lang="en-GB" sz="1600" dirty="0" smtClean="0"/>
              <a:t>Loop amplifier transfer function designed to damp </a:t>
            </a:r>
          </a:p>
          <a:p>
            <a:pPr marL="360363" indent="-360363">
              <a:buFont typeface="Arial" pitchFamily="34" charset="0"/>
              <a:buChar char="•"/>
            </a:pPr>
            <a:r>
              <a:rPr lang="en-GB" sz="1600" dirty="0" smtClean="0"/>
              <a:t>synchrotron oscillation. Modified equation: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0575" y="692150"/>
            <a:ext cx="756285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2760664" y="4725934"/>
          <a:ext cx="1954212" cy="585788"/>
        </p:xfrm>
        <a:graphic>
          <a:graphicData uri="http://schemas.openxmlformats.org/presentationml/2006/ole">
            <p:oleObj spid="_x0000_s48130" name="Equation" r:id="rId4" imgW="1396800" imgH="419040" progId="Equation.3">
              <p:embed/>
            </p:oleObj>
          </a:graphicData>
        </a:graphic>
      </p:graphicFrame>
      <p:graphicFrame>
        <p:nvGraphicFramePr>
          <p:cNvPr id="28676" name="Object 4"/>
          <p:cNvGraphicFramePr>
            <a:graphicFrameLocks noChangeAspect="1"/>
          </p:cNvGraphicFramePr>
          <p:nvPr/>
        </p:nvGraphicFramePr>
        <p:xfrm>
          <a:off x="2357422" y="5915046"/>
          <a:ext cx="2876550" cy="585788"/>
        </p:xfrm>
        <a:graphic>
          <a:graphicData uri="http://schemas.openxmlformats.org/presentationml/2006/ole">
            <p:oleObj spid="_x0000_s48131" name="Equation" r:id="rId5" imgW="2057400" imgH="419040" progId="Equation.3">
              <p:embed/>
            </p:oleObj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GB" dirty="0" smtClean="0"/>
              <a:t>Beam phase loop</a:t>
            </a:r>
            <a:endParaRPr lang="en-GB" dirty="0"/>
          </a:p>
        </p:txBody>
      </p:sp>
      <p:pic>
        <p:nvPicPr>
          <p:cNvPr id="8" name="Picture 7" descr="synchrotron_osc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72198" y="5000636"/>
            <a:ext cx="2857521" cy="1646103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6820444" y="5789483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8248677" y="5784720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22222E-6 7.40741E-7 C 0.00798 7.40741E-7 0.01475 0.00463 0.01475 0.01042 C 0.01475 0.0162 0.00798 0.02106 2.22222E-6 0.02106 C -0.00816 0.02106 -0.01476 0.0162 -0.01476 0.01042 C -0.01476 0.00463 -0.00816 7.40741E-7 2.22222E-6 7.40741E-7 Z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22222E-6 7.40741E-7 C 0.00798 7.40741E-7 0.01475 0.00463 0.01475 0.01042 C 0.01475 0.0162 0.00798 0.02106 2.22222E-6 0.02106 C -0.00816 0.02106 -0.01476 0.0162 -0.01476 0.01042 C -0.01476 0.00463 -0.00816 7.40741E-7 2.22222E-6 7.40741E-7 Z " pathEditMode="relative" rAng="0" ptsTypes="fffff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path" presetSubtype="0" repeatCount="indefinite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77778E-6 2.22222E-6 C 0.00556 2.22222E-6 0.01042 0.00208 0.01042 0.00509 C 0.01042 0.00787 0.00556 0.01041 -2.77778E-6 0.01041 C -0.00573 0.01041 -0.00989 0.00787 -0.00989 0.00509 C -0.00989 0.00208 -0.00573 2.22222E-6 -2.77778E-6 2.22222E-6 Z " pathEditMode="relative" rAng="0" ptsTypes="fffff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500726"/>
          </a:xfrm>
        </p:spPr>
        <p:txBody>
          <a:bodyPr>
            <a:noAutofit/>
          </a:bodyPr>
          <a:lstStyle/>
          <a:p>
            <a:r>
              <a:rPr lang="en-GB" dirty="0" smtClean="0"/>
              <a:t>Convenient logarithmic measure of a power ratio.</a:t>
            </a:r>
          </a:p>
          <a:p>
            <a:r>
              <a:rPr lang="en-GB" dirty="0" smtClean="0"/>
              <a:t>A “</a:t>
            </a:r>
            <a:r>
              <a:rPr lang="en-GB" dirty="0" err="1" smtClean="0"/>
              <a:t>Bel</a:t>
            </a:r>
            <a:r>
              <a:rPr lang="en-GB" dirty="0" smtClean="0"/>
              <a:t>” (= 10 dB) is defined as a power ratio of 10</a:t>
            </a:r>
            <a:r>
              <a:rPr lang="en-GB" baseline="30000" dirty="0" smtClean="0"/>
              <a:t>1</a:t>
            </a:r>
            <a:r>
              <a:rPr lang="en-GB" dirty="0" smtClean="0"/>
              <a:t>. Consequently, 1 dB is a power ratio of 10</a:t>
            </a:r>
            <a:r>
              <a:rPr lang="en-GB" baseline="30000" dirty="0" smtClean="0"/>
              <a:t>0.1</a:t>
            </a:r>
            <a:r>
              <a:rPr lang="en-GB" dirty="0" smtClean="0"/>
              <a:t>≈1.259</a:t>
            </a:r>
          </a:p>
          <a:p>
            <a:r>
              <a:rPr lang="en-GB" dirty="0" smtClean="0"/>
              <a:t>If </a:t>
            </a:r>
            <a:r>
              <a:rPr lang="en-GB" i="1" dirty="0" err="1" smtClean="0"/>
              <a:t>rdb</a:t>
            </a:r>
            <a:r>
              <a:rPr lang="en-GB" dirty="0" smtClean="0"/>
              <a:t> denotes the measure in dB, we have: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sz="2400" dirty="0" smtClean="0"/>
          </a:p>
          <a:p>
            <a:endParaRPr lang="en-GB" sz="2000" dirty="0" smtClean="0"/>
          </a:p>
          <a:p>
            <a:endParaRPr lang="en-GB" sz="1800" dirty="0" smtClean="0"/>
          </a:p>
          <a:p>
            <a:r>
              <a:rPr lang="en-GB" sz="2400" dirty="0" smtClean="0"/>
              <a:t>Related: </a:t>
            </a:r>
            <a:r>
              <a:rPr lang="en-GB" sz="2400" dirty="0" err="1" smtClean="0"/>
              <a:t>dBm</a:t>
            </a:r>
            <a:r>
              <a:rPr lang="en-GB" sz="2400" dirty="0" smtClean="0"/>
              <a:t> (relative to 1 </a:t>
            </a:r>
            <a:r>
              <a:rPr lang="en-GB" sz="2400" dirty="0" err="1" smtClean="0"/>
              <a:t>mW</a:t>
            </a:r>
            <a:r>
              <a:rPr lang="en-GB" sz="2400" dirty="0" smtClean="0"/>
              <a:t>), </a:t>
            </a:r>
            <a:r>
              <a:rPr lang="en-GB" sz="2400" dirty="0" err="1" smtClean="0"/>
              <a:t>dBc</a:t>
            </a:r>
            <a:r>
              <a:rPr lang="en-GB" sz="2400" dirty="0" smtClean="0"/>
              <a:t> (relative to carrier)</a:t>
            </a:r>
            <a:endParaRPr lang="en-GB" sz="24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r>
              <a:rPr lang="en-GB" dirty="0" smtClean="0"/>
              <a:t>Decibel (dB)</a:t>
            </a:r>
            <a:endParaRPr lang="en-GB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57158" y="4714884"/>
          <a:ext cx="8172000" cy="11125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48000"/>
                <a:gridCol w="792000"/>
                <a:gridCol w="756000"/>
                <a:gridCol w="756000"/>
                <a:gridCol w="756000"/>
                <a:gridCol w="684000"/>
                <a:gridCol w="612000"/>
                <a:gridCol w="612000"/>
                <a:gridCol w="612000"/>
                <a:gridCol w="648000"/>
                <a:gridCol w="648000"/>
                <a:gridCol w="6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500" i="1" dirty="0" err="1" smtClean="0"/>
                        <a:t>rdb</a:t>
                      </a:r>
                      <a:endParaRPr lang="en-GB" sz="1500" b="0" i="1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/>
                        <a:t>-30 dB</a:t>
                      </a:r>
                      <a:endParaRPr lang="en-GB" sz="1500" dirty="0"/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/>
                        <a:t>-20 dB</a:t>
                      </a:r>
                      <a:endParaRPr lang="en-GB" sz="1500" dirty="0"/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/>
                        <a:t>-10 dB</a:t>
                      </a:r>
                      <a:endParaRPr lang="en-GB" sz="1500" dirty="0"/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/>
                        <a:t>-6 dB</a:t>
                      </a:r>
                      <a:endParaRPr lang="en-GB" sz="1500" dirty="0"/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/>
                        <a:t>-3 dB</a:t>
                      </a:r>
                      <a:endParaRPr lang="en-GB" sz="1500" dirty="0"/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/>
                        <a:t>0 dB</a:t>
                      </a:r>
                      <a:endParaRPr lang="en-GB" sz="1500" dirty="0"/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/>
                        <a:t>3 dB</a:t>
                      </a:r>
                      <a:endParaRPr lang="en-GB" sz="1500" dirty="0"/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/>
                        <a:t>6 dB</a:t>
                      </a:r>
                      <a:endParaRPr lang="en-GB" sz="1500" dirty="0"/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/>
                        <a:t>10 dB</a:t>
                      </a:r>
                      <a:endParaRPr lang="en-GB" sz="1500" dirty="0"/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/>
                        <a:t>20 dB</a:t>
                      </a:r>
                      <a:endParaRPr lang="en-GB" sz="1500" dirty="0"/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/>
                        <a:t>30 dB</a:t>
                      </a:r>
                      <a:endParaRPr lang="en-GB" sz="1500" dirty="0"/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i="1" dirty="0" smtClean="0"/>
                        <a:t>P</a:t>
                      </a:r>
                      <a:r>
                        <a:rPr lang="en-GB" sz="1600" i="1" baseline="-25000" dirty="0" smtClean="0"/>
                        <a:t>2</a:t>
                      </a:r>
                      <a:r>
                        <a:rPr lang="en-GB" sz="1600" i="1" dirty="0" smtClean="0"/>
                        <a:t>/P</a:t>
                      </a:r>
                      <a:r>
                        <a:rPr lang="en-GB" sz="1600" i="1" baseline="-25000" dirty="0" smtClean="0"/>
                        <a:t>1</a:t>
                      </a:r>
                      <a:endParaRPr lang="en-GB" sz="1600" i="1" baseline="-25000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0.001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0.01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0.1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0.25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.50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2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3.98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10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100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1000</a:t>
                      </a:r>
                      <a:endParaRPr lang="en-GB" sz="1600" dirty="0"/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i="1" dirty="0" smtClean="0"/>
                        <a:t>A</a:t>
                      </a:r>
                      <a:r>
                        <a:rPr lang="en-GB" sz="1600" i="1" baseline="-25000" dirty="0" smtClean="0"/>
                        <a:t>2</a:t>
                      </a:r>
                      <a:r>
                        <a:rPr lang="en-GB" sz="1600" i="1" dirty="0" smtClean="0"/>
                        <a:t>/A</a:t>
                      </a:r>
                      <a:r>
                        <a:rPr lang="en-GB" sz="1600" i="1" baseline="-25000" dirty="0" smtClean="0"/>
                        <a:t>1</a:t>
                      </a:r>
                      <a:endParaRPr lang="en-GB" sz="1600" i="1" baseline="-25000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0.0316</a:t>
                      </a:r>
                      <a:endParaRPr lang="en-GB" sz="1600" dirty="0"/>
                    </a:p>
                  </a:txBody>
                  <a:tcP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0.1</a:t>
                      </a:r>
                      <a:endParaRPr lang="en-GB" sz="1600" dirty="0"/>
                    </a:p>
                  </a:txBody>
                  <a:tcP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0.316</a:t>
                      </a:r>
                      <a:endParaRPr lang="en-GB" sz="1600" dirty="0"/>
                    </a:p>
                  </a:txBody>
                  <a:tcP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0.50</a:t>
                      </a:r>
                      <a:endParaRPr lang="en-GB" sz="1600" dirty="0"/>
                    </a:p>
                  </a:txBody>
                  <a:tcP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.71</a:t>
                      </a:r>
                      <a:endParaRPr lang="en-GB" sz="1600" dirty="0"/>
                    </a:p>
                  </a:txBody>
                  <a:tcP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1</a:t>
                      </a:r>
                      <a:endParaRPr lang="en-GB" sz="1600" dirty="0"/>
                    </a:p>
                  </a:txBody>
                  <a:tcP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1.41</a:t>
                      </a:r>
                      <a:endParaRPr lang="en-GB" sz="1600" dirty="0"/>
                    </a:p>
                  </a:txBody>
                  <a:tcP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2</a:t>
                      </a:r>
                      <a:endParaRPr lang="en-GB" sz="1600" dirty="0"/>
                    </a:p>
                  </a:txBody>
                  <a:tcP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3.16</a:t>
                      </a:r>
                      <a:endParaRPr lang="en-GB" sz="1600" dirty="0"/>
                    </a:p>
                  </a:txBody>
                  <a:tcP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10</a:t>
                      </a:r>
                      <a:endParaRPr lang="en-GB" sz="1600" dirty="0"/>
                    </a:p>
                  </a:txBody>
                  <a:tcP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31.6</a:t>
                      </a:r>
                      <a:endParaRPr lang="en-GB" sz="1600" dirty="0"/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3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1857356" y="2857496"/>
          <a:ext cx="5722938" cy="820738"/>
        </p:xfrm>
        <a:graphic>
          <a:graphicData uri="http://schemas.openxmlformats.org/presentationml/2006/ole">
            <p:oleObj spid="_x0000_s47109" name="Equation" r:id="rId3" imgW="3365280" imgH="482400" progId="Equation.3">
              <p:embed/>
            </p:oleObj>
          </a:graphicData>
        </a:graphic>
      </p:graphicFrame>
      <p:pic>
        <p:nvPicPr>
          <p:cNvPr id="14" name="Picture 13" descr="Picture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71604" y="3860800"/>
            <a:ext cx="2169997" cy="792415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5357818" y="3860800"/>
          <a:ext cx="1619250" cy="733425"/>
        </p:xfrm>
        <a:graphic>
          <a:graphicData uri="http://schemas.openxmlformats.org/presentationml/2006/ole">
            <p:oleObj spid="_x0000_s47111" name="Equation" r:id="rId5" imgW="952200" imgH="431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Other loops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Radial loop:</a:t>
            </a:r>
          </a:p>
          <a:p>
            <a:pPr lvl="1"/>
            <a:r>
              <a:rPr lang="en-GB" dirty="0" smtClean="0"/>
              <a:t>Detect average radial position of the beam,</a:t>
            </a:r>
          </a:p>
          <a:p>
            <a:pPr lvl="1"/>
            <a:r>
              <a:rPr lang="en-GB" dirty="0" smtClean="0"/>
              <a:t>Compare to a programmed radial position,</a:t>
            </a:r>
          </a:p>
          <a:p>
            <a:pPr lvl="1"/>
            <a:r>
              <a:rPr lang="en-GB" dirty="0" smtClean="0"/>
              <a:t>Error signal controls the frequency.</a:t>
            </a:r>
          </a:p>
          <a:p>
            <a:r>
              <a:rPr lang="en-GB" dirty="0" smtClean="0"/>
              <a:t>Synchronisation loop:</a:t>
            </a:r>
          </a:p>
          <a:p>
            <a:pPr lvl="1"/>
            <a:r>
              <a:rPr lang="en-GB" dirty="0" smtClean="0"/>
              <a:t>1</a:t>
            </a:r>
            <a:r>
              <a:rPr lang="en-GB" baseline="30000" dirty="0" smtClean="0"/>
              <a:t>st</a:t>
            </a:r>
            <a:r>
              <a:rPr lang="en-GB" dirty="0" smtClean="0"/>
              <a:t> step: Synchronize </a:t>
            </a:r>
            <a:r>
              <a:rPr lang="en-GB" i="1" dirty="0" smtClean="0"/>
              <a:t>f</a:t>
            </a:r>
            <a:r>
              <a:rPr lang="en-GB" dirty="0" smtClean="0"/>
              <a:t> to an external frequency (will also act on radial position!). </a:t>
            </a:r>
          </a:p>
          <a:p>
            <a:pPr lvl="1"/>
            <a:r>
              <a:rPr lang="en-GB" dirty="0" smtClean="0"/>
              <a:t>2</a:t>
            </a:r>
            <a:r>
              <a:rPr lang="en-GB" baseline="30000" dirty="0" smtClean="0"/>
              <a:t>nd</a:t>
            </a:r>
            <a:r>
              <a:rPr lang="en-GB" dirty="0" smtClean="0"/>
              <a:t> step: phase loop</a:t>
            </a:r>
          </a:p>
          <a:p>
            <a:r>
              <a:rPr lang="en-GB" dirty="0" smtClean="0"/>
              <a:t>…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1142976" y="6492875"/>
            <a:ext cx="6500858" cy="3651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RF  I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30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A real implementation: </a:t>
            </a:r>
            <a:r>
              <a:rPr lang="en-GB" smtClean="0"/>
              <a:t>LHC  LLRF</a:t>
            </a:r>
            <a:endParaRPr lang="en-GB" dirty="0"/>
          </a:p>
        </p:txBody>
      </p:sp>
      <p:pic>
        <p:nvPicPr>
          <p:cNvPr id="5" name="Picture 4" descr="LHC LLRF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902870"/>
            <a:ext cx="7572428" cy="5455088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Fields in a waveguide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4429125" y="1428736"/>
            <a:ext cx="4143404" cy="1928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Wave vector </a:t>
            </a:r>
            <a:r>
              <a:rPr lang="en-GB" sz="2000" dirty="0" smtClean="0"/>
              <a:t>   : </a:t>
            </a:r>
          </a:p>
          <a:p>
            <a:r>
              <a:rPr lang="en-GB" sz="2000" dirty="0" smtClean="0"/>
              <a:t>the direction of     is the direction of propagation,</a:t>
            </a:r>
          </a:p>
          <a:p>
            <a:r>
              <a:rPr lang="en-GB" sz="2000" dirty="0" smtClean="0"/>
              <a:t>the length of     is the phase shift per unit length.</a:t>
            </a:r>
          </a:p>
          <a:p>
            <a:r>
              <a:rPr lang="en-GB" sz="2000" dirty="0" smtClean="0"/>
              <a:t>    behaves like a vector.</a:t>
            </a:r>
            <a:endParaRPr lang="en-GB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Homogeneous plane wave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1142976" y="6492875"/>
            <a:ext cx="6500858" cy="3651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RF  I</a:t>
            </a:r>
            <a:endParaRPr lang="en-GB"/>
          </a:p>
        </p:txBody>
      </p:sp>
      <p:sp>
        <p:nvSpPr>
          <p:cNvPr id="10" name="Line 3"/>
          <p:cNvSpPr>
            <a:spLocks noChangeShapeType="1"/>
          </p:cNvSpPr>
          <p:nvPr/>
        </p:nvSpPr>
        <p:spPr bwMode="auto">
          <a:xfrm flipV="1">
            <a:off x="5473701" y="4429132"/>
            <a:ext cx="1876450" cy="1090606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2" name="Line 6"/>
          <p:cNvSpPr>
            <a:spLocks noChangeShapeType="1"/>
          </p:cNvSpPr>
          <p:nvPr/>
        </p:nvSpPr>
        <p:spPr bwMode="auto">
          <a:xfrm flipV="1">
            <a:off x="5473701" y="5516563"/>
            <a:ext cx="1876450" cy="3175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3" name="Line 8"/>
          <p:cNvSpPr>
            <a:spLocks noChangeShapeType="1"/>
          </p:cNvSpPr>
          <p:nvPr/>
        </p:nvSpPr>
        <p:spPr bwMode="auto">
          <a:xfrm flipH="1">
            <a:off x="5473701" y="4437062"/>
            <a:ext cx="19062" cy="1082675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4" name="Object 0"/>
          <p:cNvGraphicFramePr>
            <a:graphicFrameLocks noChangeAspect="1"/>
          </p:cNvGraphicFramePr>
          <p:nvPr/>
        </p:nvGraphicFramePr>
        <p:xfrm>
          <a:off x="6992961" y="3886200"/>
          <a:ext cx="585787" cy="550863"/>
        </p:xfrm>
        <a:graphic>
          <a:graphicData uri="http://schemas.openxmlformats.org/presentationml/2006/ole">
            <p:oleObj spid="_x0000_s84994" name="Equation" r:id="rId3" imgW="647640" imgH="609480" progId="Equation.3">
              <p:embed/>
            </p:oleObj>
          </a:graphicData>
        </a:graphic>
      </p:graphicFrame>
      <p:graphicFrame>
        <p:nvGraphicFramePr>
          <p:cNvPr id="15" name="Object 1"/>
          <p:cNvGraphicFramePr>
            <a:graphicFrameLocks noChangeAspect="1"/>
          </p:cNvGraphicFramePr>
          <p:nvPr/>
        </p:nvGraphicFramePr>
        <p:xfrm>
          <a:off x="6072188" y="5634038"/>
          <a:ext cx="1763713" cy="708025"/>
        </p:xfrm>
        <a:graphic>
          <a:graphicData uri="http://schemas.openxmlformats.org/presentationml/2006/ole">
            <p:oleObj spid="_x0000_s84995" name="Equation" r:id="rId4" imgW="1955520" imgH="787320" progId="Equation.3">
              <p:embed/>
            </p:oleObj>
          </a:graphicData>
        </a:graphic>
      </p:graphicFrame>
      <p:graphicFrame>
        <p:nvGraphicFramePr>
          <p:cNvPr id="16" name="Object 2"/>
          <p:cNvGraphicFramePr>
            <a:graphicFrameLocks noChangeAspect="1"/>
          </p:cNvGraphicFramePr>
          <p:nvPr/>
        </p:nvGraphicFramePr>
        <p:xfrm>
          <a:off x="4643438" y="3833813"/>
          <a:ext cx="863600" cy="603250"/>
        </p:xfrm>
        <a:graphic>
          <a:graphicData uri="http://schemas.openxmlformats.org/presentationml/2006/ole">
            <p:oleObj spid="_x0000_s84996" name="Equation" r:id="rId5" imgW="990360" imgH="723600" progId="Equation.3">
              <p:embed/>
            </p:oleObj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588963" y="1428736"/>
          <a:ext cx="2636837" cy="1065212"/>
        </p:xfrm>
        <a:graphic>
          <a:graphicData uri="http://schemas.openxmlformats.org/presentationml/2006/ole">
            <p:oleObj spid="_x0000_s84998" name="Equation" r:id="rId6" imgW="1320480" imgH="533160" progId="Equation.3">
              <p:embed/>
            </p:oleObj>
          </a:graphicData>
        </a:graphic>
      </p:graphicFrame>
      <p:graphicFrame>
        <p:nvGraphicFramePr>
          <p:cNvPr id="1036" name="Object 12"/>
          <p:cNvGraphicFramePr>
            <a:graphicFrameLocks noChangeAspect="1"/>
          </p:cNvGraphicFramePr>
          <p:nvPr/>
        </p:nvGraphicFramePr>
        <p:xfrm>
          <a:off x="571472" y="2643188"/>
          <a:ext cx="3524250" cy="785812"/>
        </p:xfrm>
        <a:graphic>
          <a:graphicData uri="http://schemas.openxmlformats.org/presentationml/2006/ole">
            <p:oleObj spid="_x0000_s84999" name="Equation" r:id="rId7" imgW="1765080" imgH="393480" progId="Equation.3">
              <p:embed/>
            </p:oleObj>
          </a:graphicData>
        </a:graphic>
      </p:graphicFrame>
      <p:graphicFrame>
        <p:nvGraphicFramePr>
          <p:cNvPr id="1037" name="Object 13"/>
          <p:cNvGraphicFramePr>
            <a:graphicFrameLocks noChangeAspect="1"/>
          </p:cNvGraphicFramePr>
          <p:nvPr/>
        </p:nvGraphicFramePr>
        <p:xfrm>
          <a:off x="5960058" y="1386500"/>
          <a:ext cx="279400" cy="404813"/>
        </p:xfrm>
        <a:graphic>
          <a:graphicData uri="http://schemas.openxmlformats.org/presentationml/2006/ole">
            <p:oleObj spid="_x0000_s85000" name="Equation" r:id="rId8" imgW="139680" imgH="203040" progId="Equation.3">
              <p:embed/>
            </p:oleObj>
          </a:graphicData>
        </a:graphic>
      </p:graphicFrame>
      <p:graphicFrame>
        <p:nvGraphicFramePr>
          <p:cNvPr id="1038" name="Object 14"/>
          <p:cNvGraphicFramePr>
            <a:graphicFrameLocks noChangeAspect="1"/>
          </p:cNvGraphicFramePr>
          <p:nvPr/>
        </p:nvGraphicFramePr>
        <p:xfrm>
          <a:off x="6232525" y="1687647"/>
          <a:ext cx="279400" cy="404813"/>
        </p:xfrm>
        <a:graphic>
          <a:graphicData uri="http://schemas.openxmlformats.org/presentationml/2006/ole">
            <p:oleObj spid="_x0000_s85001" name="Equation" r:id="rId9" imgW="139680" imgH="203040" progId="Equation.3">
              <p:embed/>
            </p:oleObj>
          </a:graphicData>
        </a:graphic>
      </p:graphicFrame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5950104" y="2296383"/>
          <a:ext cx="279400" cy="404812"/>
        </p:xfrm>
        <a:graphic>
          <a:graphicData uri="http://schemas.openxmlformats.org/presentationml/2006/ole">
            <p:oleObj spid="_x0000_s85002" name="Equation" r:id="rId10" imgW="139680" imgH="203040" progId="Equation.3">
              <p:embed/>
            </p:oleObj>
          </a:graphicData>
        </a:graphic>
      </p:graphicFrame>
      <p:graphicFrame>
        <p:nvGraphicFramePr>
          <p:cNvPr id="1041" name="Object 17"/>
          <p:cNvGraphicFramePr>
            <a:graphicFrameLocks noChangeAspect="1"/>
          </p:cNvGraphicFramePr>
          <p:nvPr/>
        </p:nvGraphicFramePr>
        <p:xfrm>
          <a:off x="4500562" y="2908152"/>
          <a:ext cx="279400" cy="404812"/>
        </p:xfrm>
        <a:graphic>
          <a:graphicData uri="http://schemas.openxmlformats.org/presentationml/2006/ole">
            <p:oleObj spid="_x0000_s85003" name="Equation" r:id="rId11" imgW="139680" imgH="203040" progId="Equation.3">
              <p:embed/>
            </p:oleObj>
          </a:graphicData>
        </a:graphic>
      </p:graphicFrame>
      <p:cxnSp>
        <p:nvCxnSpPr>
          <p:cNvPr id="24" name="Straight Arrow Connector 23"/>
          <p:cNvCxnSpPr/>
          <p:nvPr/>
        </p:nvCxnSpPr>
        <p:spPr>
          <a:xfrm>
            <a:off x="2928926" y="5883226"/>
            <a:ext cx="1143008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143372" y="5988626"/>
            <a:ext cx="274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z</a:t>
            </a:r>
            <a:endParaRPr lang="en-GB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rot="5400000" flipH="1" flipV="1">
            <a:off x="1785918" y="3357562"/>
            <a:ext cx="428628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214546" y="3429000"/>
            <a:ext cx="28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x</a:t>
            </a:r>
            <a:endParaRPr lang="en-GB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 rot="5400000" flipH="1" flipV="1">
            <a:off x="71406" y="4857760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42844" y="4500570"/>
            <a:ext cx="394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err="1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GB" i="1" baseline="-25000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endParaRPr lang="en-GB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Arc 32"/>
          <p:cNvSpPr/>
          <p:nvPr/>
        </p:nvSpPr>
        <p:spPr>
          <a:xfrm>
            <a:off x="4388422" y="4426850"/>
            <a:ext cx="2183842" cy="2183842"/>
          </a:xfrm>
          <a:prstGeom prst="arc">
            <a:avLst>
              <a:gd name="adj1" fmla="val 19899590"/>
              <a:gd name="adj2" fmla="val 0"/>
            </a:avLst>
          </a:prstGeom>
          <a:ln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extBox 33"/>
          <p:cNvSpPr txBox="1"/>
          <p:nvPr/>
        </p:nvSpPr>
        <p:spPr>
          <a:xfrm>
            <a:off x="6572264" y="5072074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i="1" dirty="0" smtClean="0">
                <a:latin typeface="Times New Roman"/>
                <a:cs typeface="Times New Roman"/>
              </a:rPr>
              <a:t>φ</a:t>
            </a:r>
            <a:endParaRPr lang="en-GB" i="1" dirty="0"/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33</a:t>
            </a:fld>
            <a:endParaRPr lang="en-US" dirty="0"/>
          </a:p>
        </p:txBody>
      </p:sp>
      <p:sp>
        <p:nvSpPr>
          <p:cNvPr id="29" name="Date Placeholder 2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45720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2000" dirty="0" smtClean="0"/>
              <a:t>The components of     are related to the wavelength in the direction of that component as              etc. , to the phase velocity as                        . </a:t>
            </a:r>
          </a:p>
          <a:p>
            <a:endParaRPr lang="en-GB" sz="2000" dirty="0" smtClean="0"/>
          </a:p>
          <a:p>
            <a:endParaRPr lang="en-GB" sz="2000" dirty="0" smtClean="0"/>
          </a:p>
          <a:p>
            <a:pPr>
              <a:buNone/>
            </a:pPr>
            <a:endParaRPr lang="en-GB" sz="2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584"/>
          </a:xfrm>
        </p:spPr>
        <p:txBody>
          <a:bodyPr/>
          <a:lstStyle/>
          <a:p>
            <a:r>
              <a:rPr lang="en-GB" dirty="0" smtClean="0"/>
              <a:t>Wave length, phase velocity</a:t>
            </a:r>
            <a:endParaRPr lang="en-GB" dirty="0"/>
          </a:p>
        </p:txBody>
      </p:sp>
      <p:graphicFrame>
        <p:nvGraphicFramePr>
          <p:cNvPr id="7" name="Object 0"/>
          <p:cNvGraphicFramePr>
            <a:graphicFrameLocks noChangeAspect="1"/>
          </p:cNvGraphicFramePr>
          <p:nvPr/>
        </p:nvGraphicFramePr>
        <p:xfrm>
          <a:off x="7786710" y="2285992"/>
          <a:ext cx="552420" cy="519485"/>
        </p:xfrm>
        <a:graphic>
          <a:graphicData uri="http://schemas.openxmlformats.org/presentationml/2006/ole">
            <p:oleObj spid="_x0000_s86018" name="Equation" r:id="rId3" imgW="647640" imgH="609480" progId="Equation.3">
              <p:embed/>
            </p:oleObj>
          </a:graphicData>
        </a:graphic>
      </p:graphicFrame>
      <p:graphicFrame>
        <p:nvGraphicFramePr>
          <p:cNvPr id="8" name="Object 1"/>
          <p:cNvGraphicFramePr>
            <a:graphicFrameLocks noChangeAspect="1"/>
          </p:cNvGraphicFramePr>
          <p:nvPr/>
        </p:nvGraphicFramePr>
        <p:xfrm>
          <a:off x="6643702" y="6000768"/>
          <a:ext cx="1663251" cy="667696"/>
        </p:xfrm>
        <a:graphic>
          <a:graphicData uri="http://schemas.openxmlformats.org/presentationml/2006/ole">
            <p:oleObj spid="_x0000_s86019" name="Equation" r:id="rId4" imgW="1955520" imgH="787320" progId="Equation.3">
              <p:embed/>
            </p:oleObj>
          </a:graphicData>
        </a:graphic>
      </p:graphicFrame>
      <p:graphicFrame>
        <p:nvGraphicFramePr>
          <p:cNvPr id="9" name="Object 2"/>
          <p:cNvGraphicFramePr>
            <a:graphicFrameLocks noChangeAspect="1"/>
          </p:cNvGraphicFramePr>
          <p:nvPr/>
        </p:nvGraphicFramePr>
        <p:xfrm>
          <a:off x="4929190" y="2214554"/>
          <a:ext cx="814409" cy="568889"/>
        </p:xfrm>
        <a:graphic>
          <a:graphicData uri="http://schemas.openxmlformats.org/presentationml/2006/ole">
            <p:oleObj spid="_x0000_s86020" name="Equation" r:id="rId5" imgW="990360" imgH="723600" progId="Equation.3">
              <p:embed/>
            </p:oleObj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2928926" y="1499035"/>
          <a:ext cx="758825" cy="600075"/>
        </p:xfrm>
        <a:graphic>
          <a:graphicData uri="http://schemas.openxmlformats.org/presentationml/2006/ole">
            <p:oleObj spid="_x0000_s86022" name="Equation" r:id="rId6" imgW="545760" imgH="431640" progId="Equation.3">
              <p:embed/>
            </p:oleObj>
          </a:graphicData>
        </a:graphic>
      </p:graphicFrame>
      <p:graphicFrame>
        <p:nvGraphicFramePr>
          <p:cNvPr id="23561" name="Object 9"/>
          <p:cNvGraphicFramePr>
            <a:graphicFrameLocks noChangeAspect="1"/>
          </p:cNvGraphicFramePr>
          <p:nvPr/>
        </p:nvGraphicFramePr>
        <p:xfrm>
          <a:off x="3006918" y="1088120"/>
          <a:ext cx="252412" cy="366713"/>
        </p:xfrm>
        <a:graphic>
          <a:graphicData uri="http://schemas.openxmlformats.org/presentationml/2006/ole">
            <p:oleObj spid="_x0000_s86023" name="Equation" r:id="rId7" imgW="139680" imgH="203040" progId="Equation.3">
              <p:embed/>
            </p:oleObj>
          </a:graphicData>
        </a:graphic>
      </p:graphicFrame>
      <p:cxnSp>
        <p:nvCxnSpPr>
          <p:cNvPr id="16" name="Straight Arrow Connector 15"/>
          <p:cNvCxnSpPr/>
          <p:nvPr/>
        </p:nvCxnSpPr>
        <p:spPr>
          <a:xfrm rot="5400000" flipH="1" flipV="1">
            <a:off x="5214810" y="2785396"/>
            <a:ext cx="1143802" cy="21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5786446" y="3357562"/>
            <a:ext cx="214314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5786446" y="2205038"/>
            <a:ext cx="2170104" cy="11525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5400000" flipH="1" flipV="1">
            <a:off x="5082375" y="4996673"/>
            <a:ext cx="2065360" cy="6572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5400000" flipH="1" flipV="1">
            <a:off x="4754494" y="5324554"/>
            <a:ext cx="2065359" cy="14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5786446" y="6357958"/>
            <a:ext cx="657217" cy="4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566" name="Object 2"/>
          <p:cNvGraphicFramePr>
            <a:graphicFrameLocks noChangeAspect="1"/>
          </p:cNvGraphicFramePr>
          <p:nvPr/>
        </p:nvGraphicFramePr>
        <p:xfrm>
          <a:off x="4857752" y="4292600"/>
          <a:ext cx="814388" cy="568325"/>
        </p:xfrm>
        <a:graphic>
          <a:graphicData uri="http://schemas.openxmlformats.org/presentationml/2006/ole">
            <p:oleObj spid="_x0000_s86025" name="Equation" r:id="rId8" imgW="990360" imgH="723600" progId="Equation.3">
              <p:embed/>
            </p:oleObj>
          </a:graphicData>
        </a:graphic>
      </p:graphicFrame>
      <p:graphicFrame>
        <p:nvGraphicFramePr>
          <p:cNvPr id="23567" name="Object 0"/>
          <p:cNvGraphicFramePr>
            <a:graphicFrameLocks noChangeAspect="1"/>
          </p:cNvGraphicFramePr>
          <p:nvPr/>
        </p:nvGraphicFramePr>
        <p:xfrm>
          <a:off x="6572264" y="4143380"/>
          <a:ext cx="552450" cy="520700"/>
        </p:xfrm>
        <a:graphic>
          <a:graphicData uri="http://schemas.openxmlformats.org/presentationml/2006/ole">
            <p:oleObj spid="_x0000_s86026" name="Equation" r:id="rId9" imgW="647640" imgH="609480" progId="Equation.3">
              <p:embed/>
            </p:oleObj>
          </a:graphicData>
        </a:graphic>
      </p:graphicFrame>
      <p:graphicFrame>
        <p:nvGraphicFramePr>
          <p:cNvPr id="23568" name="Object 16"/>
          <p:cNvGraphicFramePr>
            <a:graphicFrameLocks noChangeAspect="1"/>
          </p:cNvGraphicFramePr>
          <p:nvPr/>
        </p:nvGraphicFramePr>
        <p:xfrm>
          <a:off x="6927876" y="1500174"/>
          <a:ext cx="1358900" cy="600075"/>
        </p:xfrm>
        <a:graphic>
          <a:graphicData uri="http://schemas.openxmlformats.org/presentationml/2006/ole">
            <p:oleObj spid="_x0000_s86027" name="Equation" r:id="rId10" imgW="977760" imgH="431640" progId="Equation.3">
              <p:embed/>
            </p:oleObj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4071934" y="4107934"/>
            <a:ext cx="274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z</a:t>
            </a:r>
            <a:endParaRPr lang="en-GB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062410" y="3490914"/>
            <a:ext cx="28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x</a:t>
            </a:r>
            <a:endParaRPr lang="en-GB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3" name="Straight Arrow Connector 42"/>
          <p:cNvCxnSpPr/>
          <p:nvPr/>
        </p:nvCxnSpPr>
        <p:spPr>
          <a:xfrm rot="5400000" flipH="1" flipV="1">
            <a:off x="3532652" y="3753174"/>
            <a:ext cx="506410" cy="9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714744" y="3214686"/>
            <a:ext cx="394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err="1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GB" i="1" baseline="-25000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endParaRPr lang="en-GB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3786182" y="4006848"/>
            <a:ext cx="546128" cy="1365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rot="5400000" flipH="1" flipV="1">
            <a:off x="3786182" y="3571876"/>
            <a:ext cx="428628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lide Number Placeholder 2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34</a:t>
            </a:fld>
            <a:endParaRPr lang="en-US" dirty="0"/>
          </a:p>
        </p:txBody>
      </p:sp>
      <p:sp>
        <p:nvSpPr>
          <p:cNvPr id="25" name="Footer Placeholder 2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4282" y="152400"/>
            <a:ext cx="8715436" cy="847708"/>
          </a:xfrm>
        </p:spPr>
        <p:txBody>
          <a:bodyPr>
            <a:normAutofit/>
          </a:bodyPr>
          <a:lstStyle/>
          <a:p>
            <a:r>
              <a:rPr lang="en-GB" sz="3600" dirty="0" smtClean="0"/>
              <a:t>Superposition of 2 homogeneous plane waves</a:t>
            </a:r>
            <a:endParaRPr lang="en-GB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2000232" y="3467401"/>
            <a:ext cx="354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+</a:t>
            </a:r>
            <a:endParaRPr lang="en-GB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071934" y="3286124"/>
            <a:ext cx="354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=</a:t>
            </a:r>
            <a:endParaRPr lang="en-GB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643439" y="4786322"/>
            <a:ext cx="40719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714375" algn="l"/>
              </a:tabLst>
            </a:pPr>
            <a:r>
              <a:rPr lang="en-GB" dirty="0" smtClean="0"/>
              <a:t>Metallic walls may be inserted where            	without perturbing the fields. Note the standing wave in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x-</a:t>
            </a:r>
            <a:r>
              <a:rPr lang="en-GB" dirty="0" smtClean="0"/>
              <a:t>direction!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87042" y="2536298"/>
            <a:ext cx="274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z</a:t>
            </a:r>
            <a:endParaRPr lang="en-GB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77518" y="1919278"/>
            <a:ext cx="28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x</a:t>
            </a:r>
            <a:endParaRPr lang="en-GB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5400000" flipH="1" flipV="1">
            <a:off x="3747760" y="2181538"/>
            <a:ext cx="506410" cy="9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929852" y="1643050"/>
            <a:ext cx="394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err="1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GB" i="1" baseline="-25000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endParaRPr lang="en-GB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4001290" y="2435212"/>
            <a:ext cx="546128" cy="1365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5400000" flipH="1" flipV="1">
            <a:off x="4001290" y="2000240"/>
            <a:ext cx="428628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4714875" y="5102810"/>
          <a:ext cx="665163" cy="361950"/>
        </p:xfrm>
        <a:graphic>
          <a:graphicData uri="http://schemas.openxmlformats.org/presentationml/2006/ole">
            <p:oleObj spid="_x0000_s87045" name="Equation" r:id="rId3" imgW="444240" imgH="241200" progId="Equation.3">
              <p:embed/>
            </p:oleObj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857356" y="6143644"/>
            <a:ext cx="5643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This way one gets a hollow rectangular waveguide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35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inkTgt spid="_x0000_s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90584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Rectangular waveguide</a:t>
            </a:r>
          </a:p>
        </p:txBody>
      </p:sp>
      <p:sp>
        <p:nvSpPr>
          <p:cNvPr id="8198" name="Text Box 83"/>
          <p:cNvSpPr txBox="1">
            <a:spLocks noChangeArrowheads="1"/>
          </p:cNvSpPr>
          <p:nvPr/>
        </p:nvSpPr>
        <p:spPr bwMode="auto">
          <a:xfrm>
            <a:off x="561975" y="1143000"/>
            <a:ext cx="3640138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Fundamental (TE</a:t>
            </a:r>
            <a:r>
              <a:rPr lang="en-US" sz="1600" baseline="-25000">
                <a:solidFill>
                  <a:srgbClr val="FFFF00"/>
                </a:solidFill>
                <a:latin typeface="Comic Sans MS" pitchFamily="66" charset="0"/>
              </a:rPr>
              <a:t>10</a:t>
            </a:r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 or H</a:t>
            </a:r>
            <a:r>
              <a:rPr lang="en-US" sz="1600" baseline="-25000">
                <a:solidFill>
                  <a:srgbClr val="FFFF00"/>
                </a:solidFill>
                <a:latin typeface="Comic Sans MS" pitchFamily="66" charset="0"/>
              </a:rPr>
              <a:t>10</a:t>
            </a:r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) mode</a:t>
            </a:r>
          </a:p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in a standard rectangular waveguide.</a:t>
            </a:r>
          </a:p>
          <a:p>
            <a:pPr>
              <a:lnSpc>
                <a:spcPct val="130000"/>
              </a:lnSpc>
            </a:pPr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E.g. forward wave</a:t>
            </a:r>
          </a:p>
        </p:txBody>
      </p:sp>
      <p:sp>
        <p:nvSpPr>
          <p:cNvPr id="8199" name="Text Box 84"/>
          <p:cNvSpPr txBox="1">
            <a:spLocks noChangeArrowheads="1"/>
          </p:cNvSpPr>
          <p:nvPr/>
        </p:nvSpPr>
        <p:spPr bwMode="auto">
          <a:xfrm>
            <a:off x="2600325" y="2427288"/>
            <a:ext cx="1428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electric field</a:t>
            </a:r>
          </a:p>
        </p:txBody>
      </p:sp>
      <p:sp>
        <p:nvSpPr>
          <p:cNvPr id="8200" name="Text Box 85"/>
          <p:cNvSpPr txBox="1">
            <a:spLocks noChangeArrowheads="1"/>
          </p:cNvSpPr>
          <p:nvPr/>
        </p:nvSpPr>
        <p:spPr bwMode="auto">
          <a:xfrm>
            <a:off x="2598738" y="4408488"/>
            <a:ext cx="15351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magnetic field</a:t>
            </a:r>
          </a:p>
        </p:txBody>
      </p:sp>
      <p:graphicFrame>
        <p:nvGraphicFramePr>
          <p:cNvPr id="8194" name="Object 1024"/>
          <p:cNvGraphicFramePr>
            <a:graphicFrameLocks noChangeAspect="1"/>
          </p:cNvGraphicFramePr>
          <p:nvPr/>
        </p:nvGraphicFramePr>
        <p:xfrm>
          <a:off x="1881188" y="3000372"/>
          <a:ext cx="2044700" cy="965200"/>
        </p:xfrm>
        <a:graphic>
          <a:graphicData uri="http://schemas.openxmlformats.org/presentationml/2006/ole">
            <p:oleObj spid="_x0000_s88066" name="Equation" r:id="rId6" imgW="2692080" imgH="1269720" progId="Equation.3">
              <p:embed/>
            </p:oleObj>
          </a:graphicData>
        </a:graphic>
      </p:graphicFrame>
      <p:sp>
        <p:nvSpPr>
          <p:cNvPr id="8201" name="Text Box 90"/>
          <p:cNvSpPr txBox="1">
            <a:spLocks noChangeArrowheads="1"/>
          </p:cNvSpPr>
          <p:nvPr/>
        </p:nvSpPr>
        <p:spPr bwMode="auto">
          <a:xfrm>
            <a:off x="633413" y="3276600"/>
            <a:ext cx="12731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power flow:</a:t>
            </a:r>
          </a:p>
        </p:txBody>
      </p:sp>
      <p:pic>
        <p:nvPicPr>
          <p:cNvPr id="8202" name="Picture 91" descr="colorcodi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5488" y="4146550"/>
            <a:ext cx="1314450" cy="206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3" name="Text Box 92"/>
          <p:cNvSpPr txBox="1">
            <a:spLocks noChangeArrowheads="1"/>
          </p:cNvSpPr>
          <p:nvPr/>
        </p:nvSpPr>
        <p:spPr bwMode="auto">
          <a:xfrm>
            <a:off x="8458200" y="2663825"/>
            <a:ext cx="2635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i="1">
                <a:solidFill>
                  <a:srgbClr val="FFFF00"/>
                </a:solidFill>
                <a:latin typeface="Times New Roman" pitchFamily="18" charset="0"/>
              </a:rPr>
              <a:t>z</a:t>
            </a:r>
          </a:p>
        </p:txBody>
      </p:sp>
      <p:sp>
        <p:nvSpPr>
          <p:cNvPr id="8204" name="Text Box 93"/>
          <p:cNvSpPr txBox="1">
            <a:spLocks noChangeArrowheads="1"/>
          </p:cNvSpPr>
          <p:nvPr/>
        </p:nvSpPr>
        <p:spPr bwMode="auto">
          <a:xfrm>
            <a:off x="8458200" y="5105400"/>
            <a:ext cx="2635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i="1">
                <a:solidFill>
                  <a:srgbClr val="FFFF00"/>
                </a:solidFill>
                <a:latin typeface="Times New Roman" pitchFamily="18" charset="0"/>
              </a:rPr>
              <a:t>z</a:t>
            </a:r>
          </a:p>
        </p:txBody>
      </p:sp>
      <p:sp>
        <p:nvSpPr>
          <p:cNvPr id="8205" name="Text Box 96"/>
          <p:cNvSpPr txBox="1">
            <a:spLocks noChangeArrowheads="1"/>
          </p:cNvSpPr>
          <p:nvPr/>
        </p:nvSpPr>
        <p:spPr bwMode="auto">
          <a:xfrm>
            <a:off x="6172200" y="914400"/>
            <a:ext cx="342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i="1">
                <a:solidFill>
                  <a:srgbClr val="FFFF00"/>
                </a:solidFill>
                <a:latin typeface="Times New Roman" pitchFamily="18" charset="0"/>
              </a:rPr>
              <a:t>-y</a:t>
            </a:r>
          </a:p>
        </p:txBody>
      </p:sp>
      <p:pic>
        <p:nvPicPr>
          <p:cNvPr id="13410" name="wavegE.avi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2"/>
          </p:nvPr>
        </p:nvPicPr>
        <p:blipFill>
          <a:blip r:embed="rId8" cstate="print"/>
          <a:srcRect/>
          <a:stretch>
            <a:fillRect/>
          </a:stretch>
        </p:blipFill>
        <p:spPr>
          <a:xfrm>
            <a:off x="4232275" y="1301750"/>
            <a:ext cx="4227513" cy="2105025"/>
          </a:xfrm>
        </p:spPr>
      </p:pic>
      <p:sp>
        <p:nvSpPr>
          <p:cNvPr id="8207" name="Line 86"/>
          <p:cNvSpPr>
            <a:spLocks noChangeShapeType="1"/>
          </p:cNvSpPr>
          <p:nvPr/>
        </p:nvSpPr>
        <p:spPr bwMode="auto">
          <a:xfrm>
            <a:off x="4360863" y="2971800"/>
            <a:ext cx="1195387" cy="228600"/>
          </a:xfrm>
          <a:prstGeom prst="line">
            <a:avLst/>
          </a:prstGeom>
          <a:noFill/>
          <a:ln w="9525">
            <a:solidFill>
              <a:srgbClr val="FFFF99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8208" name="Text Box 88"/>
          <p:cNvSpPr txBox="1">
            <a:spLocks noChangeArrowheads="1"/>
          </p:cNvSpPr>
          <p:nvPr/>
        </p:nvSpPr>
        <p:spPr bwMode="auto">
          <a:xfrm>
            <a:off x="4219575" y="3124200"/>
            <a:ext cx="12128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rgbClr val="FFFF00"/>
                </a:solidFill>
                <a:latin typeface="Comic Sans MS" pitchFamily="66" charset="0"/>
              </a:rPr>
              <a:t>power flow</a:t>
            </a:r>
          </a:p>
        </p:txBody>
      </p:sp>
      <p:sp>
        <p:nvSpPr>
          <p:cNvPr id="8209" name="Text Box 94"/>
          <p:cNvSpPr txBox="1">
            <a:spLocks noChangeArrowheads="1"/>
          </p:cNvSpPr>
          <p:nvPr/>
        </p:nvSpPr>
        <p:spPr bwMode="auto">
          <a:xfrm>
            <a:off x="5562600" y="3352800"/>
            <a:ext cx="2746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i="1">
                <a:solidFill>
                  <a:srgbClr val="FFFF00"/>
                </a:solidFill>
                <a:latin typeface="Times New Roman" pitchFamily="18" charset="0"/>
              </a:rPr>
              <a:t>x</a:t>
            </a:r>
          </a:p>
        </p:txBody>
      </p:sp>
      <p:pic>
        <p:nvPicPr>
          <p:cNvPr id="13412" name="wavegH.avi">
            <a:hlinkClick r:id="" action="ppaction://media"/>
          </p:cNvPr>
          <p:cNvPicPr>
            <a:picLocks noRot="1" noChangeAspect="1" noChangeArrowheads="1"/>
          </p:cNvPicPr>
          <p:nvPr>
            <a:videoFile r:link="rId3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40213" y="3846513"/>
            <a:ext cx="4219575" cy="217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11" name="Line 87"/>
          <p:cNvSpPr>
            <a:spLocks noChangeShapeType="1"/>
          </p:cNvSpPr>
          <p:nvPr/>
        </p:nvSpPr>
        <p:spPr bwMode="auto">
          <a:xfrm>
            <a:off x="4291013" y="5410200"/>
            <a:ext cx="1195387" cy="228600"/>
          </a:xfrm>
          <a:prstGeom prst="line">
            <a:avLst/>
          </a:prstGeom>
          <a:noFill/>
          <a:ln w="9525">
            <a:solidFill>
              <a:srgbClr val="FFFF99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8212" name="Text Box 95"/>
          <p:cNvSpPr txBox="1">
            <a:spLocks noChangeArrowheads="1"/>
          </p:cNvSpPr>
          <p:nvPr/>
        </p:nvSpPr>
        <p:spPr bwMode="auto">
          <a:xfrm>
            <a:off x="5486400" y="5943600"/>
            <a:ext cx="2746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i="1">
                <a:solidFill>
                  <a:srgbClr val="FFFF00"/>
                </a:solidFill>
                <a:latin typeface="Times New Roman" pitchFamily="18" charset="0"/>
              </a:rPr>
              <a:t>x</a:t>
            </a:r>
          </a:p>
        </p:txBody>
      </p:sp>
      <p:sp>
        <p:nvSpPr>
          <p:cNvPr id="22" name="Text Box 88"/>
          <p:cNvSpPr txBox="1">
            <a:spLocks noChangeArrowheads="1"/>
          </p:cNvSpPr>
          <p:nvPr/>
        </p:nvSpPr>
        <p:spPr bwMode="auto">
          <a:xfrm>
            <a:off x="4214810" y="5643578"/>
            <a:ext cx="12128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rgbClr val="FFFF00"/>
                </a:solidFill>
                <a:latin typeface="Comic Sans MS" pitchFamily="66" charset="0"/>
              </a:rPr>
              <a:t>power flow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36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/>
          </a:p>
        </p:txBody>
      </p:sp>
      <p:sp>
        <p:nvSpPr>
          <p:cNvPr id="23" name="Date Placeholder 2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134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000" fill="hold"/>
                                        <p:tgtEl>
                                          <p:spTgt spid="134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410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4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134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10"/>
                  </p:tgtEl>
                </p:cond>
              </p:nextCondLst>
            </p:seq>
            <p:video>
              <p:cMediaNode>
                <p:cTn id="15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41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4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34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12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31"/>
          <p:cNvSpPr>
            <a:spLocks noChangeArrowheads="1"/>
          </p:cNvSpPr>
          <p:nvPr/>
        </p:nvSpPr>
        <p:spPr bwMode="auto">
          <a:xfrm>
            <a:off x="5697538" y="1004888"/>
            <a:ext cx="2109787" cy="2757487"/>
          </a:xfrm>
          <a:prstGeom prst="rect">
            <a:avLst/>
          </a:prstGeom>
          <a:solidFill>
            <a:srgbClr val="000099"/>
          </a:solidFill>
          <a:ln w="2857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/>
          <a:lstStyle/>
          <a:p>
            <a:pPr eaLnBrk="1" hangingPunct="1"/>
            <a:r>
              <a:rPr lang="en-US" dirty="0" smtClean="0"/>
              <a:t>Waveguide dispersion</a:t>
            </a:r>
          </a:p>
        </p:txBody>
      </p:sp>
      <p:sp>
        <p:nvSpPr>
          <p:cNvPr id="9227" name="Text Box 17"/>
          <p:cNvSpPr txBox="1">
            <a:spLocks noChangeArrowheads="1"/>
          </p:cNvSpPr>
          <p:nvPr/>
        </p:nvSpPr>
        <p:spPr bwMode="auto">
          <a:xfrm>
            <a:off x="5838825" y="1052513"/>
            <a:ext cx="1828800" cy="119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e.g.: TE</a:t>
            </a:r>
            <a:r>
              <a:rPr lang="en-US" sz="1600" baseline="-25000">
                <a:solidFill>
                  <a:srgbClr val="FFFF00"/>
                </a:solidFill>
                <a:latin typeface="Comic Sans MS" pitchFamily="66" charset="0"/>
              </a:rPr>
              <a:t>10</a:t>
            </a:r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-wave in rectangular waveguide:</a:t>
            </a:r>
          </a:p>
          <a:p>
            <a:pPr>
              <a:spcBef>
                <a:spcPct val="50000"/>
              </a:spcBef>
            </a:pPr>
            <a:endParaRPr lang="en-US" sz="1600">
              <a:solidFill>
                <a:srgbClr val="FFFF00"/>
              </a:solidFill>
              <a:latin typeface="Comic Sans MS" pitchFamily="66" charset="0"/>
            </a:endParaRPr>
          </a:p>
        </p:txBody>
      </p:sp>
      <p:graphicFrame>
        <p:nvGraphicFramePr>
          <p:cNvPr id="9218" name="Object 1024"/>
          <p:cNvGraphicFramePr>
            <a:graphicFrameLocks noChangeAspect="1"/>
          </p:cNvGraphicFramePr>
          <p:nvPr/>
        </p:nvGraphicFramePr>
        <p:xfrm>
          <a:off x="5895975" y="2000250"/>
          <a:ext cx="1701800" cy="1536700"/>
        </p:xfrm>
        <a:graphic>
          <a:graphicData uri="http://schemas.openxmlformats.org/presentationml/2006/ole">
            <p:oleObj spid="_x0000_s89090" name="Equation" r:id="rId4" imgW="2095200" imgH="1892160" progId="Equation.3">
              <p:embed/>
            </p:oleObj>
          </a:graphicData>
        </a:graphic>
      </p:graphicFrame>
      <p:pic>
        <p:nvPicPr>
          <p:cNvPr id="9228" name="Picture 29" descr="Graphic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66825" y="1905000"/>
            <a:ext cx="2882900" cy="365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219" name="Object 1025"/>
          <p:cNvGraphicFramePr>
            <a:graphicFrameLocks noChangeAspect="1"/>
          </p:cNvGraphicFramePr>
          <p:nvPr/>
        </p:nvGraphicFramePr>
        <p:xfrm>
          <a:off x="3938588" y="5562600"/>
          <a:ext cx="239712" cy="187325"/>
        </p:xfrm>
        <a:graphic>
          <a:graphicData uri="http://schemas.openxmlformats.org/presentationml/2006/ole">
            <p:oleObj spid="_x0000_s89091" name="Equation" r:id="rId6" imgW="253800" imgH="203040" progId="Equation.3">
              <p:embed/>
            </p:oleObj>
          </a:graphicData>
        </a:graphic>
      </p:graphicFrame>
      <p:graphicFrame>
        <p:nvGraphicFramePr>
          <p:cNvPr id="9220" name="Object 1026"/>
          <p:cNvGraphicFramePr>
            <a:graphicFrameLocks noChangeAspect="1"/>
          </p:cNvGraphicFramePr>
          <p:nvPr/>
        </p:nvGraphicFramePr>
        <p:xfrm>
          <a:off x="2089150" y="5486400"/>
          <a:ext cx="341313" cy="381000"/>
        </p:xfrm>
        <a:graphic>
          <a:graphicData uri="http://schemas.openxmlformats.org/presentationml/2006/ole">
            <p:oleObj spid="_x0000_s89092" name="Equation" r:id="rId7" imgW="330120" imgH="380880" progId="Equation.3">
              <p:embed/>
            </p:oleObj>
          </a:graphicData>
        </a:graphic>
      </p:graphicFrame>
      <p:graphicFrame>
        <p:nvGraphicFramePr>
          <p:cNvPr id="9221" name="Object 1027"/>
          <p:cNvGraphicFramePr>
            <a:graphicFrameLocks noChangeAspect="1"/>
          </p:cNvGraphicFramePr>
          <p:nvPr/>
        </p:nvGraphicFramePr>
        <p:xfrm>
          <a:off x="285720" y="1571612"/>
          <a:ext cx="1471613" cy="619125"/>
        </p:xfrm>
        <a:graphic>
          <a:graphicData uri="http://schemas.openxmlformats.org/presentationml/2006/ole">
            <p:oleObj spid="_x0000_s89093" name="Equation" r:id="rId8" imgW="1028520" imgH="444240" progId="Equation.3">
              <p:embed/>
            </p:oleObj>
          </a:graphicData>
        </a:graphic>
      </p:graphicFrame>
      <p:graphicFrame>
        <p:nvGraphicFramePr>
          <p:cNvPr id="9222" name="Object 1028"/>
          <p:cNvGraphicFramePr>
            <a:graphicFrameLocks noChangeAspect="1"/>
          </p:cNvGraphicFramePr>
          <p:nvPr/>
        </p:nvGraphicFramePr>
        <p:xfrm>
          <a:off x="5116513" y="4497388"/>
          <a:ext cx="2847975" cy="1112837"/>
        </p:xfrm>
        <a:graphic>
          <a:graphicData uri="http://schemas.openxmlformats.org/presentationml/2006/ole">
            <p:oleObj spid="_x0000_s89094" name="Equation" r:id="rId9" imgW="3835080" imgH="1498320" progId="Equation.3">
              <p:embed/>
            </p:oleObj>
          </a:graphicData>
        </a:graphic>
      </p:graphicFrame>
      <p:sp>
        <p:nvSpPr>
          <p:cNvPr id="9229" name="Text Box 34"/>
          <p:cNvSpPr txBox="1">
            <a:spLocks noChangeArrowheads="1"/>
          </p:cNvSpPr>
          <p:nvPr/>
        </p:nvSpPr>
        <p:spPr bwMode="auto">
          <a:xfrm>
            <a:off x="4908550" y="4027488"/>
            <a:ext cx="29860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general cylindrical waveguide:</a:t>
            </a:r>
          </a:p>
        </p:txBody>
      </p:sp>
      <p:sp>
        <p:nvSpPr>
          <p:cNvPr id="9230" name="Rectangle 36"/>
          <p:cNvSpPr>
            <a:spLocks noChangeArrowheads="1"/>
          </p:cNvSpPr>
          <p:nvPr/>
        </p:nvSpPr>
        <p:spPr bwMode="auto">
          <a:xfrm>
            <a:off x="633413" y="5943600"/>
            <a:ext cx="6519862" cy="457200"/>
          </a:xfrm>
          <a:prstGeom prst="rect">
            <a:avLst/>
          </a:prstGeom>
          <a:solidFill>
            <a:srgbClr val="000099"/>
          </a:solidFill>
          <a:ln w="28575">
            <a:solidFill>
              <a:srgbClr val="FFFF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31" name="Text Box 35"/>
          <p:cNvSpPr txBox="1">
            <a:spLocks noChangeArrowheads="1"/>
          </p:cNvSpPr>
          <p:nvPr/>
        </p:nvSpPr>
        <p:spPr bwMode="auto">
          <a:xfrm>
            <a:off x="685800" y="5943600"/>
            <a:ext cx="64119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FFFF00"/>
                </a:solidFill>
                <a:latin typeface="Comic Sans MS" pitchFamily="66" charset="0"/>
              </a:rPr>
              <a:t>In a hollow waveguide: phase velocity &gt; </a:t>
            </a:r>
            <a:r>
              <a:rPr lang="en-US" sz="2000" i="1">
                <a:solidFill>
                  <a:srgbClr val="FFFF00"/>
                </a:solidFill>
                <a:latin typeface="Times New Roman" pitchFamily="18" charset="0"/>
              </a:rPr>
              <a:t>c</a:t>
            </a:r>
            <a:r>
              <a:rPr lang="en-US" sz="1800" i="1">
                <a:solidFill>
                  <a:srgbClr val="FFFF00"/>
                </a:solidFill>
                <a:latin typeface="Comic Sans MS" pitchFamily="66" charset="0"/>
              </a:rPr>
              <a:t>, </a:t>
            </a:r>
            <a:r>
              <a:rPr lang="en-US" sz="1800">
                <a:solidFill>
                  <a:srgbClr val="FFFF00"/>
                </a:solidFill>
                <a:latin typeface="Comic Sans MS" pitchFamily="66" charset="0"/>
              </a:rPr>
              <a:t>group velocity &lt;</a:t>
            </a:r>
            <a:r>
              <a:rPr lang="en-US" sz="1800" i="1">
                <a:solidFill>
                  <a:srgbClr val="FFFF00"/>
                </a:solidFill>
                <a:latin typeface="Comic Sans MS" pitchFamily="66" charset="0"/>
              </a:rPr>
              <a:t> </a:t>
            </a:r>
            <a:r>
              <a:rPr lang="en-US" sz="2000" i="1">
                <a:solidFill>
                  <a:srgbClr val="FFFF00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9232" name="Text Box 37"/>
          <p:cNvSpPr txBox="1">
            <a:spLocks noChangeArrowheads="1"/>
          </p:cNvSpPr>
          <p:nvPr/>
        </p:nvSpPr>
        <p:spPr bwMode="auto">
          <a:xfrm>
            <a:off x="2286000" y="2057400"/>
            <a:ext cx="16335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free space, </a:t>
            </a:r>
            <a:r>
              <a:rPr lang="en-US" sz="1800" i="1">
                <a:solidFill>
                  <a:srgbClr val="FFFF00"/>
                </a:solidFill>
                <a:latin typeface="Symbol" pitchFamily="18" charset="2"/>
              </a:rPr>
              <a:t>w</a:t>
            </a:r>
            <a:r>
              <a:rPr lang="en-US" sz="1800" i="1">
                <a:solidFill>
                  <a:srgbClr val="FFFF00"/>
                </a:solidFill>
                <a:latin typeface="Times New Roman" pitchFamily="18" charset="0"/>
              </a:rPr>
              <a:t>/c</a:t>
            </a:r>
          </a:p>
        </p:txBody>
      </p:sp>
      <p:sp>
        <p:nvSpPr>
          <p:cNvPr id="9233" name="Text Box 42"/>
          <p:cNvSpPr txBox="1">
            <a:spLocks noChangeArrowheads="1"/>
          </p:cNvSpPr>
          <p:nvPr/>
        </p:nvSpPr>
        <p:spPr bwMode="auto">
          <a:xfrm>
            <a:off x="1452563" y="2614613"/>
            <a:ext cx="1257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“slow” wave</a:t>
            </a:r>
          </a:p>
        </p:txBody>
      </p:sp>
      <p:sp>
        <p:nvSpPr>
          <p:cNvPr id="9234" name="Text Box 43"/>
          <p:cNvSpPr txBox="1">
            <a:spLocks noChangeArrowheads="1"/>
          </p:cNvSpPr>
          <p:nvPr/>
        </p:nvSpPr>
        <p:spPr bwMode="auto">
          <a:xfrm>
            <a:off x="3357563" y="4654550"/>
            <a:ext cx="12588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“fast” wave</a:t>
            </a: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Rectangle 1026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Waveguide dispersion </a:t>
            </a:r>
            <a:r>
              <a:rPr lang="en-US" sz="2000" dirty="0" smtClean="0"/>
              <a:t>(continued)</a:t>
            </a:r>
          </a:p>
        </p:txBody>
      </p:sp>
      <p:pic>
        <p:nvPicPr>
          <p:cNvPr id="54275" name="wgclosecutoff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05413" y="4495800"/>
            <a:ext cx="3586162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1028" descr="dispersion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3113" y="3276600"/>
            <a:ext cx="26733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42" name="Object 1029"/>
          <p:cNvGraphicFramePr>
            <a:graphicFrameLocks noChangeAspect="1"/>
          </p:cNvGraphicFramePr>
          <p:nvPr/>
        </p:nvGraphicFramePr>
        <p:xfrm>
          <a:off x="2368550" y="6059488"/>
          <a:ext cx="1320800" cy="368300"/>
        </p:xfrm>
        <a:graphic>
          <a:graphicData uri="http://schemas.openxmlformats.org/presentationml/2006/ole">
            <p:oleObj spid="_x0000_s90114" name="Equation" r:id="rId10" imgW="1320480" imgH="368280" progId="Equation.3">
              <p:embed/>
            </p:oleObj>
          </a:graphicData>
        </a:graphic>
      </p:graphicFrame>
      <p:graphicFrame>
        <p:nvGraphicFramePr>
          <p:cNvPr id="10243" name="Object 1030"/>
          <p:cNvGraphicFramePr>
            <a:graphicFrameLocks noChangeAspect="1"/>
          </p:cNvGraphicFramePr>
          <p:nvPr/>
        </p:nvGraphicFramePr>
        <p:xfrm>
          <a:off x="939800" y="3276600"/>
          <a:ext cx="254000" cy="203200"/>
        </p:xfrm>
        <a:graphic>
          <a:graphicData uri="http://schemas.openxmlformats.org/presentationml/2006/ole">
            <p:oleObj spid="_x0000_s90115" name="Equation" r:id="rId11" imgW="253800" imgH="203040" progId="Equation.3">
              <p:embed/>
            </p:oleObj>
          </a:graphicData>
        </a:graphic>
      </p:graphicFrame>
      <p:graphicFrame>
        <p:nvGraphicFramePr>
          <p:cNvPr id="10244" name="Object 1031"/>
          <p:cNvGraphicFramePr>
            <a:graphicFrameLocks noChangeAspect="1"/>
          </p:cNvGraphicFramePr>
          <p:nvPr/>
        </p:nvGraphicFramePr>
        <p:xfrm>
          <a:off x="492125" y="4953000"/>
          <a:ext cx="330200" cy="381000"/>
        </p:xfrm>
        <a:graphic>
          <a:graphicData uri="http://schemas.openxmlformats.org/presentationml/2006/ole">
            <p:oleObj spid="_x0000_s90116" name="Equation" r:id="rId12" imgW="330120" imgH="380880" progId="Equation.3">
              <p:embed/>
            </p:oleObj>
          </a:graphicData>
        </a:graphic>
      </p:graphicFrame>
      <p:sp>
        <p:nvSpPr>
          <p:cNvPr id="10250" name="Text Box 1032"/>
          <p:cNvSpPr txBox="1">
            <a:spLocks noChangeArrowheads="1"/>
          </p:cNvSpPr>
          <p:nvPr/>
        </p:nvSpPr>
        <p:spPr bwMode="auto">
          <a:xfrm>
            <a:off x="2362200" y="4230688"/>
            <a:ext cx="16335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free space, </a:t>
            </a:r>
            <a:r>
              <a:rPr lang="en-US" sz="1800" i="1">
                <a:solidFill>
                  <a:srgbClr val="FFFF00"/>
                </a:solidFill>
                <a:latin typeface="Symbol" pitchFamily="18" charset="2"/>
              </a:rPr>
              <a:t>w</a:t>
            </a:r>
            <a:r>
              <a:rPr lang="en-US" sz="1800" i="1">
                <a:solidFill>
                  <a:srgbClr val="FFFF00"/>
                </a:solidFill>
                <a:latin typeface="Times New Roman" pitchFamily="18" charset="0"/>
              </a:rPr>
              <a:t>/c</a:t>
            </a:r>
          </a:p>
        </p:txBody>
      </p:sp>
      <p:pic>
        <p:nvPicPr>
          <p:cNvPr id="54281" name="wgfarcutoff2.avi">
            <a:hlinkClick r:id="" action="ppaction://media"/>
          </p:cNvPr>
          <p:cNvPicPr>
            <a:picLocks noRot="1" noChangeAspect="1" noChangeArrowheads="1"/>
          </p:cNvPicPr>
          <p:nvPr>
            <a:videoFile r:link="rId3"/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187950" y="838200"/>
            <a:ext cx="3586163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2" name="wgfarcutoff1.avi">
            <a:hlinkClick r:id="" action="ppaction://media"/>
          </p:cNvPr>
          <p:cNvPicPr>
            <a:picLocks noRot="1" noChangeAspect="1" noChangeArrowheads="1"/>
          </p:cNvPicPr>
          <p:nvPr>
            <a:videoFile r:link="rId4"/>
          </p:nvPr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205413" y="2724150"/>
            <a:ext cx="3586162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4" name="wgfarcutoff3.avi">
            <a:hlinkClick r:id="" action="ppaction://media"/>
          </p:cNvPr>
          <p:cNvPicPr>
            <a:picLocks noRot="1" noChangeAspect="1" noChangeArrowheads="1"/>
          </p:cNvPicPr>
          <p:nvPr>
            <a:videoFile r:link="rId5"/>
          </p:nvPr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92125" y="838200"/>
            <a:ext cx="3587750" cy="19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4" name="Oval 1037"/>
          <p:cNvSpPr>
            <a:spLocks noChangeArrowheads="1"/>
          </p:cNvSpPr>
          <p:nvPr/>
        </p:nvSpPr>
        <p:spPr bwMode="auto">
          <a:xfrm>
            <a:off x="977900" y="5037138"/>
            <a:ext cx="1397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55" name="Line 1038"/>
          <p:cNvSpPr>
            <a:spLocks noChangeShapeType="1"/>
          </p:cNvSpPr>
          <p:nvPr/>
        </p:nvSpPr>
        <p:spPr bwMode="auto">
          <a:xfrm>
            <a:off x="1225550" y="5138738"/>
            <a:ext cx="3884613" cy="436562"/>
          </a:xfrm>
          <a:prstGeom prst="line">
            <a:avLst/>
          </a:prstGeom>
          <a:noFill/>
          <a:ln w="28575">
            <a:solidFill>
              <a:srgbClr val="FF0066"/>
            </a:solidFill>
            <a:prstDash val="sysDash"/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0256" name="Oval 1039"/>
          <p:cNvSpPr>
            <a:spLocks noChangeArrowheads="1"/>
          </p:cNvSpPr>
          <p:nvPr/>
        </p:nvSpPr>
        <p:spPr bwMode="auto">
          <a:xfrm>
            <a:off x="2478088" y="3927475"/>
            <a:ext cx="141287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57" name="Line 1040"/>
          <p:cNvSpPr>
            <a:spLocks noChangeShapeType="1"/>
          </p:cNvSpPr>
          <p:nvPr/>
        </p:nvSpPr>
        <p:spPr bwMode="auto">
          <a:xfrm flipV="1">
            <a:off x="2643188" y="3736975"/>
            <a:ext cx="2527300" cy="250825"/>
          </a:xfrm>
          <a:prstGeom prst="line">
            <a:avLst/>
          </a:prstGeom>
          <a:noFill/>
          <a:ln w="28575">
            <a:solidFill>
              <a:srgbClr val="FF0066"/>
            </a:solidFill>
            <a:prstDash val="sysDash"/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0258" name="Oval 1041"/>
          <p:cNvSpPr>
            <a:spLocks noChangeArrowheads="1"/>
          </p:cNvSpPr>
          <p:nvPr/>
        </p:nvSpPr>
        <p:spPr bwMode="auto">
          <a:xfrm>
            <a:off x="1663700" y="3924300"/>
            <a:ext cx="1397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59" name="Line 1042"/>
          <p:cNvSpPr>
            <a:spLocks noChangeShapeType="1"/>
          </p:cNvSpPr>
          <p:nvPr/>
        </p:nvSpPr>
        <p:spPr bwMode="auto">
          <a:xfrm flipV="1">
            <a:off x="1814513" y="2455863"/>
            <a:ext cx="3308350" cy="1474787"/>
          </a:xfrm>
          <a:prstGeom prst="line">
            <a:avLst/>
          </a:prstGeom>
          <a:noFill/>
          <a:ln w="28575">
            <a:solidFill>
              <a:srgbClr val="FF0066"/>
            </a:solidFill>
            <a:prstDash val="sysDash"/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0260" name="Line 1044"/>
          <p:cNvSpPr>
            <a:spLocks noChangeShapeType="1"/>
          </p:cNvSpPr>
          <p:nvPr/>
        </p:nvSpPr>
        <p:spPr bwMode="auto">
          <a:xfrm flipH="1" flipV="1">
            <a:off x="1417638" y="2795588"/>
            <a:ext cx="230187" cy="1123950"/>
          </a:xfrm>
          <a:prstGeom prst="line">
            <a:avLst/>
          </a:prstGeom>
          <a:noFill/>
          <a:ln w="28575">
            <a:solidFill>
              <a:srgbClr val="FF0066"/>
            </a:solidFill>
            <a:prstDash val="sysDash"/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0261" name="Text Box 1045"/>
          <p:cNvSpPr txBox="1">
            <a:spLocks noChangeArrowheads="1"/>
          </p:cNvSpPr>
          <p:nvPr/>
        </p:nvSpPr>
        <p:spPr bwMode="auto">
          <a:xfrm>
            <a:off x="4591050" y="4970463"/>
            <a:ext cx="5984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TE</a:t>
            </a:r>
            <a:r>
              <a:rPr lang="en-US" sz="1600" baseline="-25000">
                <a:solidFill>
                  <a:srgbClr val="FFFF00"/>
                </a:solidFill>
                <a:latin typeface="Comic Sans MS" pitchFamily="66" charset="0"/>
              </a:rPr>
              <a:t>10</a:t>
            </a:r>
          </a:p>
        </p:txBody>
      </p:sp>
      <p:sp>
        <p:nvSpPr>
          <p:cNvPr id="10262" name="Text Box 1046"/>
          <p:cNvSpPr txBox="1">
            <a:spLocks noChangeArrowheads="1"/>
          </p:cNvSpPr>
          <p:nvPr/>
        </p:nvSpPr>
        <p:spPr bwMode="auto">
          <a:xfrm>
            <a:off x="4649788" y="3367088"/>
            <a:ext cx="5984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TE</a:t>
            </a:r>
            <a:r>
              <a:rPr lang="en-US" sz="1600" baseline="-25000">
                <a:solidFill>
                  <a:srgbClr val="FFFF00"/>
                </a:solidFill>
                <a:latin typeface="Comic Sans MS" pitchFamily="66" charset="0"/>
              </a:rPr>
              <a:t>10</a:t>
            </a:r>
          </a:p>
        </p:txBody>
      </p:sp>
      <p:sp>
        <p:nvSpPr>
          <p:cNvPr id="10263" name="Text Box 1047"/>
          <p:cNvSpPr txBox="1">
            <a:spLocks noChangeArrowheads="1"/>
          </p:cNvSpPr>
          <p:nvPr/>
        </p:nvSpPr>
        <p:spPr bwMode="auto">
          <a:xfrm>
            <a:off x="4597400" y="1447800"/>
            <a:ext cx="6207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TE</a:t>
            </a:r>
            <a:r>
              <a:rPr lang="en-US" sz="1600" baseline="-25000">
                <a:solidFill>
                  <a:srgbClr val="FFFF00"/>
                </a:solidFill>
                <a:latin typeface="Comic Sans MS" pitchFamily="66" charset="0"/>
              </a:rPr>
              <a:t>20</a:t>
            </a:r>
          </a:p>
        </p:txBody>
      </p:sp>
      <p:sp>
        <p:nvSpPr>
          <p:cNvPr id="10264" name="Text Box 1048"/>
          <p:cNvSpPr txBox="1">
            <a:spLocks noChangeArrowheads="1"/>
          </p:cNvSpPr>
          <p:nvPr/>
        </p:nvSpPr>
        <p:spPr bwMode="auto">
          <a:xfrm>
            <a:off x="1952625" y="2752725"/>
            <a:ext cx="5984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TE</a:t>
            </a:r>
            <a:r>
              <a:rPr lang="en-US" sz="1600" baseline="-25000">
                <a:solidFill>
                  <a:srgbClr val="FFFF00"/>
                </a:solidFill>
                <a:latin typeface="Comic Sans MS" pitchFamily="66" charset="0"/>
              </a:rPr>
              <a:t>01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 dirty="0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2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42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75"/>
                  </p:tgtEl>
                </p:cond>
              </p:nextCondLst>
            </p:seq>
            <p:video>
              <p:cMediaNode>
                <p:cTn id="7" repeatCount="indefinite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427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42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42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81"/>
                  </p:tgtEl>
                </p:cond>
              </p:nextCondLst>
            </p:seq>
            <p:video>
              <p:cMediaNode>
                <p:cTn id="13" repeatCount="indefinite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4281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42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42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82"/>
                  </p:tgtEl>
                </p:cond>
              </p:nextCondLst>
            </p:seq>
            <p:video>
              <p:cMediaNode>
                <p:cTn id="19" repeatCount="indefinite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4282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42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542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84"/>
                  </p:tgtEl>
                </p:cond>
              </p:nextCondLst>
            </p:seq>
            <p:video>
              <p:cMediaNode>
                <p:cTn id="25" repeatCount="indefinite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4284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4572000"/>
          </a:xfrm>
        </p:spPr>
        <p:txBody>
          <a:bodyPr>
            <a:normAutofit/>
          </a:bodyPr>
          <a:lstStyle/>
          <a:p>
            <a:r>
              <a:rPr lang="en-GB" sz="2400" dirty="0" smtClean="0"/>
              <a:t>Also radial waves may be interpreted as </a:t>
            </a:r>
            <a:r>
              <a:rPr lang="en-GB" sz="2400" dirty="0" err="1" smtClean="0"/>
              <a:t>superpositions</a:t>
            </a:r>
            <a:r>
              <a:rPr lang="en-GB" sz="2400" dirty="0" smtClean="0"/>
              <a:t> of plane waves.</a:t>
            </a:r>
          </a:p>
          <a:p>
            <a:r>
              <a:rPr lang="en-GB" sz="2400" dirty="0" smtClean="0"/>
              <a:t>The superposition of an outward and an inward radial wave can result in the field of a round hollow waveguide.</a:t>
            </a:r>
            <a:endParaRPr lang="en-GB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/>
          <a:lstStyle/>
          <a:p>
            <a:r>
              <a:rPr lang="en-GB" dirty="0" smtClean="0"/>
              <a:t>Radial waves</a:t>
            </a:r>
            <a:endParaRPr lang="en-GB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519099" y="5999162"/>
          <a:ext cx="2195513" cy="382588"/>
        </p:xfrm>
        <a:graphic>
          <a:graphicData uri="http://schemas.openxmlformats.org/presentationml/2006/ole">
            <p:oleObj spid="_x0000_s91138" name="Equation" r:id="rId3" imgW="1460160" imgH="253800" progId="Equation.3">
              <p:embed/>
            </p:oleObj>
          </a:graphicData>
        </a:graphic>
      </p:graphicFrame>
      <p:graphicFrame>
        <p:nvGraphicFramePr>
          <p:cNvPr id="24580" name="Object 4"/>
          <p:cNvGraphicFramePr>
            <a:graphicFrameLocks noChangeAspect="1"/>
          </p:cNvGraphicFramePr>
          <p:nvPr/>
        </p:nvGraphicFramePr>
        <p:xfrm>
          <a:off x="3324231" y="5999163"/>
          <a:ext cx="2176463" cy="382587"/>
        </p:xfrm>
        <a:graphic>
          <a:graphicData uri="http://schemas.openxmlformats.org/presentationml/2006/ole">
            <p:oleObj spid="_x0000_s91139" name="Equation" r:id="rId4" imgW="1447560" imgH="253800" progId="Equation.3">
              <p:embed/>
            </p:oleObj>
          </a:graphicData>
        </a:graphic>
      </p:graphicFrame>
      <p:graphicFrame>
        <p:nvGraphicFramePr>
          <p:cNvPr id="24581" name="Object 5"/>
          <p:cNvGraphicFramePr>
            <a:graphicFrameLocks noChangeAspect="1"/>
          </p:cNvGraphicFramePr>
          <p:nvPr/>
        </p:nvGraphicFramePr>
        <p:xfrm>
          <a:off x="6264301" y="6008688"/>
          <a:ext cx="2022475" cy="363537"/>
        </p:xfrm>
        <a:graphic>
          <a:graphicData uri="http://schemas.openxmlformats.org/presentationml/2006/ole">
            <p:oleObj spid="_x0000_s91140" name="Equation" r:id="rId5" imgW="1346040" imgH="241200" progId="Equation.3">
              <p:embed/>
            </p:oleObj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39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76834"/>
          </a:xfrm>
        </p:spPr>
        <p:txBody>
          <a:bodyPr>
            <a:normAutofit/>
          </a:bodyPr>
          <a:lstStyle/>
          <a:p>
            <a:r>
              <a:rPr lang="en-GB" sz="2400" dirty="0" smtClean="0"/>
              <a:t>An arbitrary signal </a:t>
            </a:r>
            <a:r>
              <a:rPr lang="en-GB" sz="2400" i="1" dirty="0" smtClean="0">
                <a:latin typeface="Times New Roman" pitchFamily="18" charset="0"/>
                <a:cs typeface="Times New Roman" pitchFamily="18" charset="0"/>
              </a:rPr>
              <a:t>g(t) </a:t>
            </a:r>
            <a:r>
              <a:rPr lang="en-GB" sz="2400" dirty="0" smtClean="0">
                <a:cs typeface="Times New Roman" pitchFamily="18" charset="0"/>
              </a:rPr>
              <a:t>can be expressed in </a:t>
            </a:r>
            <a:r>
              <a:rPr lang="el-GR" sz="2400" i="1" dirty="0" smtClean="0">
                <a:cs typeface="Times New Roman" pitchFamily="18" charset="0"/>
              </a:rPr>
              <a:t>ω</a:t>
            </a:r>
            <a:r>
              <a:rPr lang="en-GB" sz="2400" i="1" dirty="0" smtClean="0">
                <a:cs typeface="Times New Roman" pitchFamily="18" charset="0"/>
              </a:rPr>
              <a:t>-</a:t>
            </a:r>
            <a:r>
              <a:rPr lang="en-GB" sz="2400" dirty="0" smtClean="0">
                <a:cs typeface="Times New Roman" pitchFamily="18" charset="0"/>
              </a:rPr>
              <a:t>domain using the </a:t>
            </a:r>
            <a:r>
              <a:rPr lang="en-GB" sz="2400" b="1" i="1" dirty="0" smtClean="0">
                <a:cs typeface="Times New Roman" pitchFamily="18" charset="0"/>
              </a:rPr>
              <a:t>Fourier transform </a:t>
            </a:r>
            <a:r>
              <a:rPr lang="en-GB" sz="2400" dirty="0" smtClean="0">
                <a:cs typeface="Times New Roman" pitchFamily="18" charset="0"/>
              </a:rPr>
              <a:t>(FT).</a:t>
            </a:r>
          </a:p>
          <a:p>
            <a:r>
              <a:rPr lang="en-GB" sz="2400" dirty="0" smtClean="0">
                <a:cs typeface="Times New Roman" pitchFamily="18" charset="0"/>
              </a:rPr>
              <a:t>The inverse transform (IFT)</a:t>
            </a:r>
            <a:br>
              <a:rPr lang="en-GB" sz="2400" dirty="0" smtClean="0">
                <a:cs typeface="Times New Roman" pitchFamily="18" charset="0"/>
              </a:rPr>
            </a:br>
            <a:r>
              <a:rPr lang="en-GB" sz="2400" dirty="0" smtClean="0">
                <a:cs typeface="Times New Roman" pitchFamily="18" charset="0"/>
              </a:rPr>
              <a:t>is also referred to as</a:t>
            </a:r>
            <a:br>
              <a:rPr lang="en-GB" sz="2400" dirty="0" smtClean="0">
                <a:cs typeface="Times New Roman" pitchFamily="18" charset="0"/>
              </a:rPr>
            </a:br>
            <a:r>
              <a:rPr lang="en-GB" sz="2400" b="1" i="1" dirty="0" smtClean="0">
                <a:cs typeface="Times New Roman" pitchFamily="18" charset="0"/>
              </a:rPr>
              <a:t>Fourier Integral</a:t>
            </a:r>
          </a:p>
          <a:p>
            <a:r>
              <a:rPr lang="en-GB" sz="2400" dirty="0" smtClean="0">
                <a:cs typeface="Times New Roman" pitchFamily="18" charset="0"/>
              </a:rPr>
              <a:t>The advantage of the</a:t>
            </a:r>
            <a:r>
              <a:rPr lang="el-GR" sz="2400" i="1" dirty="0" smtClean="0">
                <a:cs typeface="Times New Roman" pitchFamily="18" charset="0"/>
              </a:rPr>
              <a:t> ω</a:t>
            </a:r>
            <a:r>
              <a:rPr lang="en-GB" sz="2400" i="1" dirty="0" smtClean="0">
                <a:cs typeface="Times New Roman" pitchFamily="18" charset="0"/>
              </a:rPr>
              <a:t>-</a:t>
            </a:r>
            <a:r>
              <a:rPr lang="en-GB" sz="2400" dirty="0" smtClean="0">
                <a:cs typeface="Times New Roman" pitchFamily="18" charset="0"/>
              </a:rPr>
              <a:t>domain description is that linear time-invariant (LTI) systems are much easier described.</a:t>
            </a:r>
          </a:p>
          <a:p>
            <a:r>
              <a:rPr lang="en-GB" sz="2400" dirty="0" smtClean="0">
                <a:cs typeface="Times New Roman" pitchFamily="18" charset="0"/>
              </a:rPr>
              <a:t>The mathematics  of the FT requires the extension of the definition of a </a:t>
            </a:r>
            <a:r>
              <a:rPr lang="en-GB" sz="2400" i="1" dirty="0" smtClean="0">
                <a:cs typeface="Times New Roman" pitchFamily="18" charset="0"/>
              </a:rPr>
              <a:t>function</a:t>
            </a:r>
            <a:r>
              <a:rPr lang="en-GB" sz="2400" dirty="0" smtClean="0">
                <a:cs typeface="Times New Roman" pitchFamily="18" charset="0"/>
              </a:rPr>
              <a:t> to allow for infinite values and non-converging integrals.</a:t>
            </a:r>
          </a:p>
          <a:p>
            <a:r>
              <a:rPr lang="en-GB" sz="2400" dirty="0" smtClean="0">
                <a:cs typeface="Times New Roman" pitchFamily="18" charset="0"/>
              </a:rPr>
              <a:t>The FT of the signal can be understood at looking at “what frequency components it’s composed of”.</a:t>
            </a:r>
          </a:p>
          <a:p>
            <a:endParaRPr lang="en-GB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 smtClean="0"/>
              <a:t>Time domain – frequency domain (1) </a:t>
            </a:r>
            <a:endParaRPr lang="en-GB" sz="4000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5114925" y="1463654"/>
          <a:ext cx="3579813" cy="798512"/>
        </p:xfrm>
        <a:graphic>
          <a:graphicData uri="http://schemas.openxmlformats.org/presentationml/2006/ole">
            <p:oleObj spid="_x0000_s38914" name="Equation" r:id="rId3" imgW="2108160" imgH="469800" progId="Equation.3">
              <p:embed/>
            </p:oleObj>
          </a:graphicData>
        </a:graphic>
      </p:graphicFrame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4786314" y="2320909"/>
          <a:ext cx="3905250" cy="798513"/>
        </p:xfrm>
        <a:graphic>
          <a:graphicData uri="http://schemas.openxmlformats.org/presentationml/2006/ole">
            <p:oleObj spid="_x0000_s38915" name="Equation" r:id="rId4" imgW="2298600" imgH="469800" progId="Equation.3">
              <p:embed/>
            </p:oleObj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4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Rectangle 27"/>
          <p:cNvSpPr>
            <a:spLocks noChangeArrowheads="1"/>
          </p:cNvSpPr>
          <p:nvPr/>
        </p:nvSpPr>
        <p:spPr bwMode="auto">
          <a:xfrm>
            <a:off x="422275" y="714356"/>
            <a:ext cx="8369300" cy="45720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6" name="Text Box 9"/>
          <p:cNvSpPr txBox="1">
            <a:spLocks noChangeArrowheads="1"/>
          </p:cNvSpPr>
          <p:nvPr/>
        </p:nvSpPr>
        <p:spPr bwMode="auto">
          <a:xfrm>
            <a:off x="1198563" y="5438775"/>
            <a:ext cx="24209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TE</a:t>
            </a:r>
            <a:r>
              <a:rPr lang="en-US" sz="1600" baseline="-25000">
                <a:solidFill>
                  <a:srgbClr val="FFFF00"/>
                </a:solidFill>
                <a:latin typeface="Comic Sans MS" pitchFamily="66" charset="0"/>
              </a:rPr>
              <a:t>11</a:t>
            </a:r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: fundamental mode</a:t>
            </a:r>
          </a:p>
        </p:txBody>
      </p:sp>
      <p:graphicFrame>
        <p:nvGraphicFramePr>
          <p:cNvPr id="14338" name="Object 0"/>
          <p:cNvGraphicFramePr>
            <a:graphicFrameLocks noChangeAspect="1"/>
          </p:cNvGraphicFramePr>
          <p:nvPr/>
        </p:nvGraphicFramePr>
        <p:xfrm>
          <a:off x="1222375" y="5830888"/>
          <a:ext cx="1600200" cy="646112"/>
        </p:xfrm>
        <a:graphic>
          <a:graphicData uri="http://schemas.openxmlformats.org/presentationml/2006/ole">
            <p:oleObj spid="_x0000_s92162" name="Equation" r:id="rId10" imgW="1790640" imgH="723600" progId="Equation.3">
              <p:embed/>
            </p:oleObj>
          </a:graphicData>
        </a:graphic>
      </p:graphicFrame>
      <p:graphicFrame>
        <p:nvGraphicFramePr>
          <p:cNvPr id="14339" name="Object 1"/>
          <p:cNvGraphicFramePr>
            <a:graphicFrameLocks noChangeAspect="1"/>
          </p:cNvGraphicFramePr>
          <p:nvPr/>
        </p:nvGraphicFramePr>
        <p:xfrm>
          <a:off x="3878263" y="5830888"/>
          <a:ext cx="1598612" cy="646112"/>
        </p:xfrm>
        <a:graphic>
          <a:graphicData uri="http://schemas.openxmlformats.org/presentationml/2006/ole">
            <p:oleObj spid="_x0000_s92163" name="Equation" r:id="rId11" imgW="1790640" imgH="723600" progId="Equation.3">
              <p:embed/>
            </p:oleObj>
          </a:graphicData>
        </a:graphic>
      </p:graphicFrame>
      <p:sp>
        <p:nvSpPr>
          <p:cNvPr id="14347" name="Text Box 13"/>
          <p:cNvSpPr txBox="1">
            <a:spLocks noChangeArrowheads="1"/>
          </p:cNvSpPr>
          <p:nvPr/>
        </p:nvSpPr>
        <p:spPr bwMode="auto">
          <a:xfrm>
            <a:off x="6737350" y="5438775"/>
            <a:ext cx="20018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TE</a:t>
            </a:r>
            <a:r>
              <a:rPr lang="en-US" sz="1600" baseline="-25000">
                <a:solidFill>
                  <a:srgbClr val="FFFF00"/>
                </a:solidFill>
                <a:latin typeface="Comic Sans MS" pitchFamily="66" charset="0"/>
              </a:rPr>
              <a:t>01</a:t>
            </a:r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: lowest losses!</a:t>
            </a:r>
          </a:p>
        </p:txBody>
      </p:sp>
      <p:graphicFrame>
        <p:nvGraphicFramePr>
          <p:cNvPr id="14340" name="Object 2"/>
          <p:cNvGraphicFramePr>
            <a:graphicFrameLocks noChangeAspect="1"/>
          </p:cNvGraphicFramePr>
          <p:nvPr/>
        </p:nvGraphicFramePr>
        <p:xfrm>
          <a:off x="6769100" y="5830888"/>
          <a:ext cx="1585913" cy="646112"/>
        </p:xfrm>
        <a:graphic>
          <a:graphicData uri="http://schemas.openxmlformats.org/presentationml/2006/ole">
            <p:oleObj spid="_x0000_s92164" name="Equation" r:id="rId12" imgW="1777680" imgH="723600" progId="Equation.3">
              <p:embed/>
            </p:oleObj>
          </a:graphicData>
        </a:graphic>
      </p:graphicFrame>
      <p:sp>
        <p:nvSpPr>
          <p:cNvPr id="14348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304800"/>
            <a:ext cx="5622955" cy="457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Round waveguide modes</a:t>
            </a:r>
          </a:p>
        </p:txBody>
      </p:sp>
      <p:sp>
        <p:nvSpPr>
          <p:cNvPr id="14349" name="Text Box 11"/>
          <p:cNvSpPr txBox="1">
            <a:spLocks noChangeArrowheads="1"/>
          </p:cNvSpPr>
          <p:nvPr/>
        </p:nvSpPr>
        <p:spPr bwMode="auto">
          <a:xfrm>
            <a:off x="3854450" y="5438775"/>
            <a:ext cx="25193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TM</a:t>
            </a:r>
            <a:r>
              <a:rPr lang="en-US" sz="1600" baseline="-25000">
                <a:solidFill>
                  <a:srgbClr val="FFFF00"/>
                </a:solidFill>
                <a:latin typeface="Comic Sans MS" pitchFamily="66" charset="0"/>
              </a:rPr>
              <a:t>01</a:t>
            </a:r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: axial electric field</a:t>
            </a:r>
          </a:p>
        </p:txBody>
      </p:sp>
      <p:graphicFrame>
        <p:nvGraphicFramePr>
          <p:cNvPr id="14341" name="Object 3"/>
          <p:cNvGraphicFramePr>
            <a:graphicFrameLocks noChangeAspect="1"/>
          </p:cNvGraphicFramePr>
          <p:nvPr/>
        </p:nvGraphicFramePr>
        <p:xfrm>
          <a:off x="623888" y="1524000"/>
          <a:ext cx="254000" cy="317500"/>
        </p:xfrm>
        <a:graphic>
          <a:graphicData uri="http://schemas.openxmlformats.org/presentationml/2006/ole">
            <p:oleObj spid="_x0000_s92165" name="Equation" r:id="rId13" imgW="253800" imgH="317160" progId="Equation.3">
              <p:embed/>
            </p:oleObj>
          </a:graphicData>
        </a:graphic>
      </p:graphicFrame>
      <p:graphicFrame>
        <p:nvGraphicFramePr>
          <p:cNvPr id="14342" name="Object 4"/>
          <p:cNvGraphicFramePr>
            <a:graphicFrameLocks noChangeAspect="1"/>
          </p:cNvGraphicFramePr>
          <p:nvPr/>
        </p:nvGraphicFramePr>
        <p:xfrm>
          <a:off x="630238" y="3657600"/>
          <a:ext cx="241300" cy="317500"/>
        </p:xfrm>
        <a:graphic>
          <a:graphicData uri="http://schemas.openxmlformats.org/presentationml/2006/ole">
            <p:oleObj spid="_x0000_s92166" name="Equation" r:id="rId14" imgW="241200" imgH="317160" progId="Equation.3">
              <p:embed/>
            </p:oleObj>
          </a:graphicData>
        </a:graphic>
      </p:graphicFrame>
      <p:sp>
        <p:nvSpPr>
          <p:cNvPr id="14350" name="Text Box 20"/>
          <p:cNvSpPr txBox="1">
            <a:spLocks noChangeArrowheads="1"/>
          </p:cNvSpPr>
          <p:nvPr/>
        </p:nvSpPr>
        <p:spPr bwMode="auto">
          <a:xfrm>
            <a:off x="6477000" y="285728"/>
            <a:ext cx="2425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FFFF00"/>
                </a:solidFill>
                <a:latin typeface="Comic Sans MS" pitchFamily="66" charset="0"/>
              </a:rPr>
              <a:t>parameters used in calculation: </a:t>
            </a:r>
          </a:p>
          <a:p>
            <a:r>
              <a:rPr lang="en-US" sz="1200" i="1" dirty="0">
                <a:solidFill>
                  <a:srgbClr val="FFFF00"/>
                </a:solidFill>
                <a:latin typeface="Comic Sans MS" pitchFamily="66" charset="0"/>
              </a:rPr>
              <a:t>f </a:t>
            </a:r>
            <a:r>
              <a:rPr lang="en-US" sz="1200" dirty="0">
                <a:solidFill>
                  <a:srgbClr val="FFFF00"/>
                </a:solidFill>
                <a:latin typeface="Comic Sans MS" pitchFamily="66" charset="0"/>
              </a:rPr>
              <a:t>= 1.43, 1.09, 1.13 </a:t>
            </a:r>
            <a:r>
              <a:rPr lang="en-US" sz="1200" i="1" dirty="0" err="1">
                <a:solidFill>
                  <a:srgbClr val="FFFF00"/>
                </a:solidFill>
                <a:latin typeface="Comic Sans MS" pitchFamily="66" charset="0"/>
              </a:rPr>
              <a:t>f</a:t>
            </a:r>
            <a:r>
              <a:rPr lang="en-US" sz="1200" i="1" baseline="-25000" dirty="0" err="1">
                <a:solidFill>
                  <a:srgbClr val="FFFF00"/>
                </a:solidFill>
                <a:latin typeface="Comic Sans MS" pitchFamily="66" charset="0"/>
              </a:rPr>
              <a:t>c</a:t>
            </a:r>
            <a:r>
              <a:rPr lang="en-US" sz="1200" i="1" baseline="-25000" dirty="0">
                <a:solidFill>
                  <a:srgbClr val="FFFF00"/>
                </a:solidFill>
                <a:latin typeface="Comic Sans MS" pitchFamily="66" charset="0"/>
              </a:rPr>
              <a:t> </a:t>
            </a:r>
            <a:r>
              <a:rPr lang="en-US" sz="1200" i="1" dirty="0">
                <a:solidFill>
                  <a:srgbClr val="FFFF00"/>
                </a:solidFill>
                <a:latin typeface="Comic Sans MS" pitchFamily="66" charset="0"/>
              </a:rPr>
              <a:t>, a: </a:t>
            </a:r>
            <a:r>
              <a:rPr lang="en-US" sz="1200" dirty="0">
                <a:solidFill>
                  <a:srgbClr val="FFFF00"/>
                </a:solidFill>
                <a:latin typeface="Comic Sans MS" pitchFamily="66" charset="0"/>
              </a:rPr>
              <a:t>radius</a:t>
            </a:r>
            <a:endParaRPr lang="en-US" sz="1200" i="1" baseline="-25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36885" name="RTE11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125538" y="762000"/>
            <a:ext cx="2601912" cy="245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86" name="RTE11h.avi">
            <a:hlinkClick r:id="" action="ppaction://media"/>
          </p:cNvPr>
          <p:cNvPicPr>
            <a:picLocks noRot="1" noChangeAspect="1" noChangeArrowheads="1"/>
          </p:cNvPicPr>
          <p:nvPr>
            <a:videoFile r:link="rId3"/>
          </p:nvPr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195388" y="2971800"/>
            <a:ext cx="2392362" cy="221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87" name="RTM01.avi">
            <a:hlinkClick r:id="" action="ppaction://media"/>
          </p:cNvPr>
          <p:cNvPicPr>
            <a:picLocks noRot="1" noChangeAspect="1" noChangeArrowheads="1"/>
          </p:cNvPicPr>
          <p:nvPr>
            <a:videoFile r:link="rId4"/>
          </p:nvPr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781425" y="762000"/>
            <a:ext cx="2478088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88" name="RTM01h.avi">
            <a:hlinkClick r:id="" action="ppaction://media"/>
          </p:cNvPr>
          <p:cNvPicPr>
            <a:picLocks noRot="1" noChangeAspect="1" noChangeArrowheads="1"/>
          </p:cNvPicPr>
          <p:nvPr>
            <a:videoFile r:link="rId5"/>
          </p:nvPr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727450" y="2925763"/>
            <a:ext cx="2462213" cy="22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89" name="RTE01.avi">
            <a:hlinkClick r:id="" action="ppaction://media"/>
          </p:cNvPr>
          <p:cNvPicPr>
            <a:picLocks noRot="1" noChangeAspect="1" noChangeArrowheads="1"/>
          </p:cNvPicPr>
          <p:nvPr>
            <a:videoFile r:link="rId6"/>
          </p:nvPr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330950" y="800100"/>
            <a:ext cx="2251075" cy="225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90" name="RTE01h.avi">
            <a:hlinkClick r:id="" action="ppaction://media"/>
          </p:cNvPr>
          <p:cNvPicPr>
            <a:picLocks noRot="1" noChangeAspect="1" noChangeArrowheads="1"/>
          </p:cNvPicPr>
          <p:nvPr>
            <a:videoFile r:link="rId7"/>
          </p:nvPr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6400800" y="2895600"/>
            <a:ext cx="2181225" cy="233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 dirty="0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368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000" fill="hold"/>
                                        <p:tgtEl>
                                          <p:spTgt spid="368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000" fill="hold"/>
                                        <p:tgtEl>
                                          <p:spTgt spid="368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00" fill="hold"/>
                                        <p:tgtEl>
                                          <p:spTgt spid="368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000" fill="hold"/>
                                        <p:tgtEl>
                                          <p:spTgt spid="368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000" fill="hold"/>
                                        <p:tgtEl>
                                          <p:spTgt spid="368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68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368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85"/>
                  </p:tgtEl>
                </p:cond>
              </p:nextCondLst>
            </p:seq>
            <p:video>
              <p:cMediaNode>
                <p:cTn id="26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6885"/>
                </p:tgtEl>
              </p:cMediaNode>
            </p:vide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68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1" dur="1" fill="hold"/>
                                        <p:tgtEl>
                                          <p:spTgt spid="368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86"/>
                  </p:tgtEl>
                </p:cond>
              </p:nextCondLst>
            </p:seq>
            <p:video>
              <p:cMediaNode>
                <p:cTn id="3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6886"/>
                </p:tgtEl>
              </p:cMediaNode>
            </p:vide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68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7" dur="1" fill="hold"/>
                                        <p:tgtEl>
                                          <p:spTgt spid="368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87"/>
                  </p:tgtEl>
                </p:cond>
              </p:nextCondLst>
            </p:seq>
            <p:video>
              <p:cMediaNode>
                <p:cTn id="38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6887"/>
                </p:tgtEl>
              </p:cMediaNode>
            </p:vide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68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3" dur="1" fill="hold"/>
                                        <p:tgtEl>
                                          <p:spTgt spid="368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88"/>
                  </p:tgtEl>
                </p:cond>
              </p:nextCondLst>
            </p:seq>
            <p:video>
              <p:cMediaNode>
                <p:cTn id="44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6888"/>
                </p:tgtEl>
              </p:cMediaNode>
            </p:video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68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9" dur="1" fill="hold"/>
                                        <p:tgtEl>
                                          <p:spTgt spid="368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89"/>
                  </p:tgtEl>
                </p:cond>
              </p:nextCondLst>
            </p:seq>
            <p:video>
              <p:cMediaNode>
                <p:cTn id="50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6889"/>
                </p:tgtEl>
              </p:cMediaNode>
            </p:vide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68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5" dur="1" fill="hold"/>
                                        <p:tgtEl>
                                          <p:spTgt spid="368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90"/>
                  </p:tgtEl>
                </p:cond>
              </p:nextCondLst>
            </p:seq>
            <p:video>
              <p:cMediaNode>
                <p:cTn id="56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6890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From waveguide to cavity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/>
          <a:lstStyle/>
          <a:p>
            <a:pPr eaLnBrk="1" hangingPunct="1"/>
            <a:r>
              <a:rPr lang="en-US" dirty="0" smtClean="0"/>
              <a:t>Standing wave – resonator</a:t>
            </a:r>
          </a:p>
        </p:txBody>
      </p:sp>
      <p:pic>
        <p:nvPicPr>
          <p:cNvPr id="35844" name="TE10estand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49725" y="990600"/>
            <a:ext cx="4572000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TE10hstand.avi">
            <a:hlinkClick r:id="" action="ppaction://media"/>
          </p:cNvPr>
          <p:cNvPicPr>
            <a:picLocks noRot="1" noChangeAspect="1" noChangeArrowheads="1"/>
          </p:cNvPicPr>
          <p:nvPr>
            <a:videoFile r:link="rId3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49725" y="3810000"/>
            <a:ext cx="4537075" cy="247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Text Box 6"/>
          <p:cNvSpPr txBox="1">
            <a:spLocks noChangeArrowheads="1"/>
          </p:cNvSpPr>
          <p:nvPr/>
        </p:nvSpPr>
        <p:spPr bwMode="auto">
          <a:xfrm>
            <a:off x="969963" y="1208088"/>
            <a:ext cx="24034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Same as above, but two</a:t>
            </a:r>
          </a:p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counter-running waves </a:t>
            </a:r>
          </a:p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of identical amplitude.</a:t>
            </a:r>
          </a:p>
        </p:txBody>
      </p:sp>
      <p:sp>
        <p:nvSpPr>
          <p:cNvPr id="13321" name="Line 7"/>
          <p:cNvSpPr>
            <a:spLocks noChangeShapeType="1"/>
          </p:cNvSpPr>
          <p:nvPr/>
        </p:nvSpPr>
        <p:spPr bwMode="auto">
          <a:xfrm>
            <a:off x="4360863" y="2819400"/>
            <a:ext cx="1195387" cy="228600"/>
          </a:xfrm>
          <a:prstGeom prst="line">
            <a:avLst/>
          </a:prstGeom>
          <a:noFill/>
          <a:ln w="9525">
            <a:solidFill>
              <a:srgbClr val="FFFF99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3322" name="Line 8"/>
          <p:cNvSpPr>
            <a:spLocks noChangeShapeType="1"/>
          </p:cNvSpPr>
          <p:nvPr/>
        </p:nvSpPr>
        <p:spPr bwMode="auto">
          <a:xfrm>
            <a:off x="4291013" y="2895600"/>
            <a:ext cx="1195387" cy="228600"/>
          </a:xfrm>
          <a:prstGeom prst="line">
            <a:avLst/>
          </a:prstGeom>
          <a:noFill/>
          <a:ln w="9525">
            <a:solidFill>
              <a:srgbClr val="FFFF99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3323" name="Text Box 9"/>
          <p:cNvSpPr txBox="1">
            <a:spLocks noChangeArrowheads="1"/>
          </p:cNvSpPr>
          <p:nvPr/>
        </p:nvSpPr>
        <p:spPr bwMode="auto">
          <a:xfrm>
            <a:off x="2176463" y="2427288"/>
            <a:ext cx="1428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electric field</a:t>
            </a:r>
          </a:p>
        </p:txBody>
      </p:sp>
      <p:sp>
        <p:nvSpPr>
          <p:cNvPr id="13324" name="Text Box 10"/>
          <p:cNvSpPr txBox="1">
            <a:spLocks noChangeArrowheads="1"/>
          </p:cNvSpPr>
          <p:nvPr/>
        </p:nvSpPr>
        <p:spPr bwMode="auto">
          <a:xfrm>
            <a:off x="2184400" y="4600575"/>
            <a:ext cx="19113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magnetic field</a:t>
            </a:r>
          </a:p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(90º out of phase)</a:t>
            </a:r>
          </a:p>
        </p:txBody>
      </p:sp>
      <p:graphicFrame>
        <p:nvGraphicFramePr>
          <p:cNvPr id="13314" name="Object 0"/>
          <p:cNvGraphicFramePr>
            <a:graphicFrameLocks noChangeAspect="1"/>
          </p:cNvGraphicFramePr>
          <p:nvPr/>
        </p:nvGraphicFramePr>
        <p:xfrm>
          <a:off x="2257425" y="3175000"/>
          <a:ext cx="2095500" cy="889000"/>
        </p:xfrm>
        <a:graphic>
          <a:graphicData uri="http://schemas.openxmlformats.org/presentationml/2006/ole">
            <p:oleObj spid="_x0000_s93186" name="Equation" r:id="rId8" imgW="3174840" imgH="1346040" progId="Equation.3">
              <p:embed/>
            </p:oleObj>
          </a:graphicData>
        </a:graphic>
      </p:graphicFrame>
      <p:sp>
        <p:nvSpPr>
          <p:cNvPr id="13325" name="Text Box 12"/>
          <p:cNvSpPr txBox="1">
            <a:spLocks noChangeArrowheads="1"/>
          </p:cNvSpPr>
          <p:nvPr/>
        </p:nvSpPr>
        <p:spPr bwMode="auto">
          <a:xfrm>
            <a:off x="347663" y="3429000"/>
            <a:ext cx="19192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no net power flow:</a:t>
            </a:r>
          </a:p>
        </p:txBody>
      </p:sp>
      <p:sp>
        <p:nvSpPr>
          <p:cNvPr id="13326" name="Line 13"/>
          <p:cNvSpPr>
            <a:spLocks noChangeShapeType="1"/>
          </p:cNvSpPr>
          <p:nvPr/>
        </p:nvSpPr>
        <p:spPr bwMode="auto">
          <a:xfrm>
            <a:off x="4360863" y="5638800"/>
            <a:ext cx="1195387" cy="228600"/>
          </a:xfrm>
          <a:prstGeom prst="line">
            <a:avLst/>
          </a:prstGeom>
          <a:noFill/>
          <a:ln w="9525">
            <a:solidFill>
              <a:srgbClr val="FFFF99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3327" name="Line 14"/>
          <p:cNvSpPr>
            <a:spLocks noChangeShapeType="1"/>
          </p:cNvSpPr>
          <p:nvPr/>
        </p:nvSpPr>
        <p:spPr bwMode="auto">
          <a:xfrm>
            <a:off x="4291013" y="5715000"/>
            <a:ext cx="1195387" cy="228600"/>
          </a:xfrm>
          <a:prstGeom prst="line">
            <a:avLst/>
          </a:prstGeom>
          <a:noFill/>
          <a:ln w="9525">
            <a:solidFill>
              <a:srgbClr val="FFFF99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GB"/>
          </a:p>
        </p:txBody>
      </p:sp>
      <p:pic>
        <p:nvPicPr>
          <p:cNvPr id="13328" name="Picture 16" descr="colorcodi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2938" y="4246563"/>
            <a:ext cx="1308100" cy="205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358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000" fill="hold"/>
                                        <p:tgtEl>
                                          <p:spTgt spid="358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58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358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4"/>
                  </p:tgtEl>
                </p:cond>
              </p:nextCondLst>
            </p:seq>
            <p:video>
              <p:cMediaNode>
                <p:cTn id="14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5844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58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358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5"/>
                  </p:tgtEl>
                </p:cond>
              </p:nextCondLst>
            </p:seq>
            <p:video>
              <p:cMediaNode>
                <p:cTn id="20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5845"/>
                </p:tgtEl>
              </p:cMediaNode>
            </p:vide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A piece of round waveguide – pillbox cavity</a:t>
            </a:r>
          </a:p>
        </p:txBody>
      </p:sp>
      <p:pic>
        <p:nvPicPr>
          <p:cNvPr id="29700" name="pillbox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1975" y="1222397"/>
            <a:ext cx="40767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llboxH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1850" y="1222397"/>
            <a:ext cx="394017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1" name="Text Box 6"/>
          <p:cNvSpPr txBox="1">
            <a:spLocks noChangeArrowheads="1"/>
          </p:cNvSpPr>
          <p:nvPr/>
        </p:nvSpPr>
        <p:spPr bwMode="auto">
          <a:xfrm>
            <a:off x="561975" y="6175397"/>
            <a:ext cx="40957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rgbClr val="FFFF00"/>
                </a:solidFill>
                <a:latin typeface="Comic Sans MS" pitchFamily="66" charset="0"/>
              </a:rPr>
              <a:t>electric field</a:t>
            </a:r>
          </a:p>
        </p:txBody>
      </p:sp>
      <p:sp>
        <p:nvSpPr>
          <p:cNvPr id="36872" name="Text Box 7"/>
          <p:cNvSpPr txBox="1">
            <a:spLocks noChangeArrowheads="1"/>
          </p:cNvSpPr>
          <p:nvPr/>
        </p:nvSpPr>
        <p:spPr bwMode="auto">
          <a:xfrm>
            <a:off x="4641850" y="6175397"/>
            <a:ext cx="39401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rgbClr val="FFFF00"/>
                </a:solidFill>
                <a:latin typeface="Comic Sans MS" pitchFamily="66" charset="0"/>
              </a:rPr>
              <a:t>magnetic field</a:t>
            </a:r>
          </a:p>
        </p:txBody>
      </p:sp>
      <p:sp>
        <p:nvSpPr>
          <p:cNvPr id="36873" name="Text Box 8"/>
          <p:cNvSpPr txBox="1">
            <a:spLocks noChangeArrowheads="1"/>
          </p:cNvSpPr>
          <p:nvPr/>
        </p:nvSpPr>
        <p:spPr bwMode="auto">
          <a:xfrm>
            <a:off x="7245350" y="1235062"/>
            <a:ext cx="1574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rgbClr val="FFFF00"/>
                </a:solidFill>
                <a:latin typeface="Times New Roman" pitchFamily="18" charset="0"/>
              </a:rPr>
              <a:t>(only 1/8 shown)</a:t>
            </a:r>
          </a:p>
        </p:txBody>
      </p:sp>
      <p:sp>
        <p:nvSpPr>
          <p:cNvPr id="36874" name="Text Box 9"/>
          <p:cNvSpPr txBox="1">
            <a:spLocks noChangeArrowheads="1"/>
          </p:cNvSpPr>
          <p:nvPr/>
        </p:nvSpPr>
        <p:spPr bwMode="auto">
          <a:xfrm>
            <a:off x="4214810" y="857232"/>
            <a:ext cx="13144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rgbClr val="FFFF00"/>
                </a:solidFill>
                <a:latin typeface="Comic Sans MS" pitchFamily="66" charset="0"/>
              </a:rPr>
              <a:t>TM</a:t>
            </a:r>
            <a:r>
              <a:rPr lang="en-US" sz="1600" baseline="-25000" dirty="0">
                <a:solidFill>
                  <a:srgbClr val="FFFF00"/>
                </a:solidFill>
                <a:latin typeface="Comic Sans MS" pitchFamily="66" charset="0"/>
              </a:rPr>
              <a:t>010</a:t>
            </a:r>
            <a:r>
              <a:rPr lang="en-US" sz="1600" dirty="0">
                <a:solidFill>
                  <a:srgbClr val="FFFF00"/>
                </a:solidFill>
                <a:latin typeface="Comic Sans MS" pitchFamily="66" charset="0"/>
              </a:rPr>
              <a:t>-mode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43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00" fill="hold"/>
                                        <p:tgtEl>
                                          <p:spTgt spid="297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200" fill="hold"/>
                                        <p:tgtEl>
                                          <p:spTgt spid="297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97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297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0"/>
                  </p:tgtEl>
                </p:cond>
              </p:nextCondLst>
            </p:seq>
            <p:video>
              <p:cMediaNode>
                <p:cTn id="14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9700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97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297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1"/>
                  </p:tgtEl>
                </p:cond>
              </p:nextCondLst>
            </p:seq>
            <p:video>
              <p:cMediaNode>
                <p:cTn id="20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9701"/>
                </p:tgtEl>
              </p:cMediaNode>
            </p:vide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1" name="Rectangle 2"/>
          <p:cNvSpPr>
            <a:spLocks noGrp="1" noChangeArrowheads="1"/>
          </p:cNvSpPr>
          <p:nvPr>
            <p:ph type="title"/>
          </p:nvPr>
        </p:nvSpPr>
        <p:spPr>
          <a:xfrm>
            <a:off x="215900" y="174624"/>
            <a:ext cx="8713818" cy="896922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Pillbox cavity field (w/o beam tube)</a:t>
            </a:r>
          </a:p>
        </p:txBody>
      </p:sp>
      <p:sp>
        <p:nvSpPr>
          <p:cNvPr id="15372" name="Text Box 27"/>
          <p:cNvSpPr txBox="1">
            <a:spLocks noChangeArrowheads="1"/>
          </p:cNvSpPr>
          <p:nvPr/>
        </p:nvSpPr>
        <p:spPr bwMode="auto">
          <a:xfrm>
            <a:off x="285720" y="1214422"/>
            <a:ext cx="47371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dirty="0">
                <a:solidFill>
                  <a:srgbClr val="FFFF00"/>
                </a:solidFill>
                <a:latin typeface="Comic Sans MS" pitchFamily="66" charset="0"/>
              </a:rPr>
              <a:t>The only non-vanishing field components :</a:t>
            </a:r>
          </a:p>
        </p:txBody>
      </p:sp>
      <p:pic>
        <p:nvPicPr>
          <p:cNvPr id="15373" name="Picture 32" descr="bessel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8115" y="2616207"/>
            <a:ext cx="2735263" cy="174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4" name="Oval 33"/>
          <p:cNvSpPr>
            <a:spLocks noChangeArrowheads="1"/>
          </p:cNvSpPr>
          <p:nvPr/>
        </p:nvSpPr>
        <p:spPr bwMode="auto">
          <a:xfrm>
            <a:off x="5311778" y="1908182"/>
            <a:ext cx="2562225" cy="377825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5" name="Oval 34"/>
          <p:cNvSpPr>
            <a:spLocks noChangeArrowheads="1"/>
          </p:cNvSpPr>
          <p:nvPr/>
        </p:nvSpPr>
        <p:spPr bwMode="auto">
          <a:xfrm>
            <a:off x="5307015" y="2225682"/>
            <a:ext cx="2562225" cy="377825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6" name="Line 36"/>
          <p:cNvSpPr>
            <a:spLocks noChangeShapeType="1"/>
          </p:cNvSpPr>
          <p:nvPr/>
        </p:nvSpPr>
        <p:spPr bwMode="auto">
          <a:xfrm>
            <a:off x="5307015" y="2089157"/>
            <a:ext cx="0" cy="32385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5377" name="Line 37"/>
          <p:cNvSpPr>
            <a:spLocks noChangeShapeType="1"/>
          </p:cNvSpPr>
          <p:nvPr/>
        </p:nvSpPr>
        <p:spPr bwMode="auto">
          <a:xfrm flipH="1">
            <a:off x="7864478" y="2093919"/>
            <a:ext cx="4762" cy="319088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5378" name="Text Box 38"/>
          <p:cNvSpPr txBox="1">
            <a:spLocks noChangeArrowheads="1"/>
          </p:cNvSpPr>
          <p:nvPr/>
        </p:nvSpPr>
        <p:spPr bwMode="auto">
          <a:xfrm>
            <a:off x="4929190" y="2066932"/>
            <a:ext cx="273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i="1">
                <a:solidFill>
                  <a:srgbClr val="FFFF00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15379" name="Line 39"/>
          <p:cNvSpPr>
            <a:spLocks noChangeShapeType="1"/>
          </p:cNvSpPr>
          <p:nvPr/>
        </p:nvSpPr>
        <p:spPr bwMode="auto">
          <a:xfrm>
            <a:off x="6588128" y="1822457"/>
            <a:ext cx="4762" cy="909637"/>
          </a:xfrm>
          <a:prstGeom prst="line">
            <a:avLst/>
          </a:prstGeom>
          <a:noFill/>
          <a:ln w="9525">
            <a:solidFill>
              <a:srgbClr val="FFFF00"/>
            </a:solidFill>
            <a:prstDash val="lgDashDot"/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5380" name="Text Box 40"/>
          <p:cNvSpPr txBox="1">
            <a:spLocks noChangeArrowheads="1"/>
          </p:cNvSpPr>
          <p:nvPr/>
        </p:nvSpPr>
        <p:spPr bwMode="auto">
          <a:xfrm>
            <a:off x="7478715" y="2549532"/>
            <a:ext cx="6238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400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Ø</a:t>
            </a:r>
            <a:r>
              <a:rPr lang="en-US" sz="1400" i="1">
                <a:solidFill>
                  <a:srgbClr val="FFFF00"/>
                </a:solidFill>
                <a:latin typeface="Times New Roman" pitchFamily="18" charset="0"/>
              </a:rPr>
              <a:t>   2a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323850" y="1571612"/>
          <a:ext cx="3752850" cy="3295650"/>
        </p:xfrm>
        <a:graphic>
          <a:graphicData uri="http://schemas.openxmlformats.org/presentationml/2006/ole">
            <p:oleObj spid="_x0000_s94213" name="Equation" r:id="rId5" imgW="1879560" imgH="1650960" progId="Equation.3">
              <p:embed/>
            </p:oleObj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1928794" y="5143512"/>
          <a:ext cx="1612900" cy="366713"/>
        </p:xfrm>
        <a:graphic>
          <a:graphicData uri="http://schemas.openxmlformats.org/presentationml/2006/ole">
            <p:oleObj spid="_x0000_s94214" name="Equation" r:id="rId6" imgW="1002960" imgH="228600" progId="Equation.3">
              <p:embed/>
            </p:oleObj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6643702" y="4071942"/>
          <a:ext cx="1982788" cy="787400"/>
        </p:xfrm>
        <a:graphic>
          <a:graphicData uri="http://schemas.openxmlformats.org/presentationml/2006/ole">
            <p:oleObj spid="_x0000_s94215" name="Equation" r:id="rId7" imgW="990360" imgH="393480" progId="Equation.3">
              <p:embed/>
            </p:oleObj>
          </a:graphicData>
        </a:graphic>
      </p:graphicFrame>
      <p:sp>
        <p:nvSpPr>
          <p:cNvPr id="18" name="Slide Number Placeholder 1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44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Accelerating gap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2"/>
          <p:cNvSpPr>
            <a:spLocks noGrp="1" noChangeArrowheads="1"/>
          </p:cNvSpPr>
          <p:nvPr>
            <p:ph type="title"/>
          </p:nvPr>
        </p:nvSpPr>
        <p:spPr>
          <a:xfrm>
            <a:off x="493713" y="381000"/>
            <a:ext cx="8156575" cy="457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Accelerating gap</a:t>
            </a:r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457200" y="1066800"/>
            <a:ext cx="8077200" cy="3079750"/>
            <a:chOff x="288" y="672"/>
            <a:chExt cx="5088" cy="1940"/>
          </a:xfrm>
        </p:grpSpPr>
        <p:grpSp>
          <p:nvGrpSpPr>
            <p:cNvPr id="3" name="Group 12"/>
            <p:cNvGrpSpPr>
              <a:grpSpLocks/>
            </p:cNvGrpSpPr>
            <p:nvPr/>
          </p:nvGrpSpPr>
          <p:grpSpPr bwMode="auto">
            <a:xfrm>
              <a:off x="288" y="1968"/>
              <a:ext cx="2898" cy="384"/>
              <a:chOff x="1104" y="2160"/>
              <a:chExt cx="3072" cy="384"/>
            </a:xfrm>
          </p:grpSpPr>
          <p:sp>
            <p:nvSpPr>
              <p:cNvPr id="17435" name="Line 3"/>
              <p:cNvSpPr>
                <a:spLocks noChangeShapeType="1"/>
              </p:cNvSpPr>
              <p:nvPr/>
            </p:nvSpPr>
            <p:spPr bwMode="auto">
              <a:xfrm>
                <a:off x="1104" y="2160"/>
                <a:ext cx="129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oval" w="sm" len="sm"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7436" name="Line 4"/>
              <p:cNvSpPr>
                <a:spLocks noChangeShapeType="1"/>
              </p:cNvSpPr>
              <p:nvPr/>
            </p:nvSpPr>
            <p:spPr bwMode="auto">
              <a:xfrm>
                <a:off x="2880" y="2160"/>
                <a:ext cx="129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oval" w="sm" len="sm"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7437" name="Line 5"/>
              <p:cNvSpPr>
                <a:spLocks noChangeShapeType="1"/>
              </p:cNvSpPr>
              <p:nvPr/>
            </p:nvSpPr>
            <p:spPr bwMode="auto">
              <a:xfrm>
                <a:off x="1104" y="2544"/>
                <a:ext cx="129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oval" w="sm" len="sm"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7438" name="Line 6"/>
              <p:cNvSpPr>
                <a:spLocks noChangeShapeType="1"/>
              </p:cNvSpPr>
              <p:nvPr/>
            </p:nvSpPr>
            <p:spPr bwMode="auto">
              <a:xfrm>
                <a:off x="2880" y="2544"/>
                <a:ext cx="129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oval" w="sm" len="sm"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sp>
          <p:nvSpPr>
            <p:cNvPr id="17432" name="Line 30"/>
            <p:cNvSpPr>
              <a:spLocks noChangeShapeType="1"/>
            </p:cNvSpPr>
            <p:nvPr/>
          </p:nvSpPr>
          <p:spPr bwMode="auto">
            <a:xfrm>
              <a:off x="1506" y="2160"/>
              <a:ext cx="475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7433" name="Text Box 31"/>
            <p:cNvSpPr txBox="1">
              <a:spLocks noChangeArrowheads="1"/>
            </p:cNvSpPr>
            <p:nvPr/>
          </p:nvSpPr>
          <p:spPr bwMode="auto">
            <a:xfrm>
              <a:off x="1418" y="2400"/>
              <a:ext cx="71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rgbClr val="FFFF00"/>
                  </a:solidFill>
                  <a:latin typeface="Times New Roman" pitchFamily="18" charset="0"/>
                </a:rPr>
                <a:t>gap voltage</a:t>
              </a:r>
            </a:p>
          </p:txBody>
        </p:sp>
        <p:sp>
          <p:nvSpPr>
            <p:cNvPr id="17434" name="Rectangle 35"/>
            <p:cNvSpPr>
              <a:spLocks noChangeArrowheads="1"/>
            </p:cNvSpPr>
            <p:nvPr/>
          </p:nvSpPr>
          <p:spPr bwMode="auto">
            <a:xfrm>
              <a:off x="3190" y="672"/>
              <a:ext cx="218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spcBef>
                  <a:spcPct val="50000"/>
                </a:spcBef>
                <a:buClr>
                  <a:schemeClr val="accent1"/>
                </a:buClr>
                <a:buFontTx/>
                <a:buChar char="•"/>
              </a:pPr>
              <a:r>
                <a:rPr lang="en-US" sz="1400" dirty="0">
                  <a:solidFill>
                    <a:srgbClr val="FFFF00"/>
                  </a:solidFill>
                  <a:latin typeface="Times New Roman" pitchFamily="18" charset="0"/>
                </a:rPr>
                <a:t>We want a voltage across the gap!</a:t>
              </a:r>
            </a:p>
          </p:txBody>
        </p:sp>
      </p:grpSp>
      <p:grpSp>
        <p:nvGrpSpPr>
          <p:cNvPr id="4" name="Group 46"/>
          <p:cNvGrpSpPr>
            <a:grpSpLocks/>
          </p:cNvGrpSpPr>
          <p:nvPr/>
        </p:nvGrpSpPr>
        <p:grpSpPr bwMode="auto">
          <a:xfrm>
            <a:off x="2109788" y="1371600"/>
            <a:ext cx="6611937" cy="4267200"/>
            <a:chOff x="1440" y="864"/>
            <a:chExt cx="4512" cy="2688"/>
          </a:xfrm>
        </p:grpSpPr>
        <p:sp>
          <p:nvSpPr>
            <p:cNvPr id="17428" name="Rectangle 26"/>
            <p:cNvSpPr>
              <a:spLocks noChangeArrowheads="1"/>
            </p:cNvSpPr>
            <p:nvPr/>
          </p:nvSpPr>
          <p:spPr bwMode="auto">
            <a:xfrm>
              <a:off x="1440" y="864"/>
              <a:ext cx="864" cy="720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9" name="Rectangle 32"/>
            <p:cNvSpPr>
              <a:spLocks noChangeArrowheads="1"/>
            </p:cNvSpPr>
            <p:nvPr/>
          </p:nvSpPr>
          <p:spPr bwMode="auto">
            <a:xfrm>
              <a:off x="1440" y="2736"/>
              <a:ext cx="864" cy="720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0" name="Rectangle 36"/>
            <p:cNvSpPr>
              <a:spLocks noChangeArrowheads="1"/>
            </p:cNvSpPr>
            <p:nvPr/>
          </p:nvSpPr>
          <p:spPr bwMode="auto">
            <a:xfrm>
              <a:off x="3456" y="2160"/>
              <a:ext cx="2496" cy="1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FontTx/>
                <a:buChar char="•"/>
              </a:pPr>
              <a:r>
                <a:rPr lang="en-US" sz="1400" dirty="0">
                  <a:solidFill>
                    <a:srgbClr val="FFFF00"/>
                  </a:solidFill>
                  <a:latin typeface="Times New Roman" pitchFamily="18" charset="0"/>
                </a:rPr>
                <a:t>The limit can be extended with a material which acts as “open circuit”!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FontTx/>
                <a:buChar char="•"/>
              </a:pPr>
              <a:r>
                <a:rPr lang="en-US" sz="1400" dirty="0">
                  <a:solidFill>
                    <a:srgbClr val="FFFF00"/>
                  </a:solidFill>
                  <a:latin typeface="Times New Roman" pitchFamily="18" charset="0"/>
                </a:rPr>
                <a:t>Materials typically used:</a:t>
              </a:r>
            </a:p>
            <a:p>
              <a:pPr marL="742950" lvl="1" indent="-285750">
                <a:spcBef>
                  <a:spcPct val="20000"/>
                </a:spcBef>
                <a:buClr>
                  <a:schemeClr val="hlink"/>
                </a:buClr>
                <a:buFontTx/>
                <a:buChar char="–"/>
              </a:pPr>
              <a:r>
                <a:rPr lang="en-US" sz="1050" dirty="0">
                  <a:solidFill>
                    <a:srgbClr val="FFFF00"/>
                  </a:solidFill>
                  <a:latin typeface="Times New Roman" pitchFamily="18" charset="0"/>
                </a:rPr>
                <a:t>ferrites (depending on </a:t>
              </a:r>
              <a:r>
                <a:rPr lang="en-US" sz="1050" i="1" dirty="0">
                  <a:solidFill>
                    <a:srgbClr val="FFFF00"/>
                  </a:solidFill>
                  <a:latin typeface="Times New Roman" pitchFamily="18" charset="0"/>
                </a:rPr>
                <a:t>f</a:t>
              </a:r>
              <a:r>
                <a:rPr lang="en-US" sz="1050" dirty="0">
                  <a:solidFill>
                    <a:srgbClr val="FFFF00"/>
                  </a:solidFill>
                  <a:latin typeface="Times New Roman" pitchFamily="18" charset="0"/>
                </a:rPr>
                <a:t>-range)</a:t>
              </a:r>
            </a:p>
            <a:p>
              <a:pPr marL="742950" lvl="1" indent="-285750">
                <a:spcBef>
                  <a:spcPct val="20000"/>
                </a:spcBef>
                <a:buClr>
                  <a:schemeClr val="hlink"/>
                </a:buClr>
                <a:buFontTx/>
                <a:buChar char="–"/>
              </a:pPr>
              <a:r>
                <a:rPr lang="en-US" sz="1050" dirty="0">
                  <a:solidFill>
                    <a:srgbClr val="FFFF00"/>
                  </a:solidFill>
                  <a:latin typeface="Times New Roman" pitchFamily="18" charset="0"/>
                </a:rPr>
                <a:t>magnetic alloys (MA) like </a:t>
              </a:r>
              <a:r>
                <a:rPr lang="en-US" sz="1050" dirty="0" err="1">
                  <a:solidFill>
                    <a:srgbClr val="FFFF00"/>
                  </a:solidFill>
                  <a:latin typeface="Times New Roman" pitchFamily="18" charset="0"/>
                </a:rPr>
                <a:t>Metglas</a:t>
              </a:r>
              <a:r>
                <a:rPr lang="en-US" sz="1050" dirty="0">
                  <a:solidFill>
                    <a:srgbClr val="FFFF00"/>
                  </a:solidFill>
                  <a:latin typeface="Times New Roman" pitchFamily="18" charset="0"/>
                </a:rPr>
                <a:t>®, </a:t>
              </a:r>
              <a:r>
                <a:rPr lang="en-US" sz="1050" dirty="0" err="1">
                  <a:solidFill>
                    <a:srgbClr val="FFFF00"/>
                  </a:solidFill>
                  <a:latin typeface="Times New Roman" pitchFamily="18" charset="0"/>
                </a:rPr>
                <a:t>Finemet</a:t>
              </a:r>
              <a:r>
                <a:rPr lang="en-US" sz="1050" dirty="0">
                  <a:solidFill>
                    <a:srgbClr val="FFFF00"/>
                  </a:solidFill>
                  <a:latin typeface="Times New Roman" pitchFamily="18" charset="0"/>
                </a:rPr>
                <a:t>®, </a:t>
              </a:r>
              <a:r>
                <a:rPr lang="en-US" sz="1050" dirty="0" err="1">
                  <a:solidFill>
                    <a:srgbClr val="FFFF00"/>
                  </a:solidFill>
                  <a:latin typeface="Times New Roman" pitchFamily="18" charset="0"/>
                </a:rPr>
                <a:t>Vitrovac</a:t>
              </a:r>
              <a:r>
                <a:rPr lang="en-US" sz="1050" dirty="0">
                  <a:solidFill>
                    <a:srgbClr val="FFFF00"/>
                  </a:solidFill>
                  <a:latin typeface="Times New Roman" pitchFamily="18" charset="0"/>
                </a:rPr>
                <a:t>®…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FontTx/>
                <a:buChar char="•"/>
              </a:pPr>
              <a:r>
                <a:rPr lang="en-US" sz="1400" dirty="0">
                  <a:solidFill>
                    <a:srgbClr val="FFFF00"/>
                  </a:solidFill>
                  <a:latin typeface="Times New Roman" pitchFamily="18" charset="0"/>
                </a:rPr>
                <a:t>resonantly driven with RF (ferrite loaded cavities)  – or with pulses (induction cell)</a:t>
              </a:r>
            </a:p>
          </p:txBody>
        </p:sp>
      </p:grpSp>
      <p:grpSp>
        <p:nvGrpSpPr>
          <p:cNvPr id="5" name="Group 47"/>
          <p:cNvGrpSpPr>
            <a:grpSpLocks/>
          </p:cNvGrpSpPr>
          <p:nvPr/>
        </p:nvGrpSpPr>
        <p:grpSpPr bwMode="auto">
          <a:xfrm>
            <a:off x="1970088" y="1219200"/>
            <a:ext cx="6751637" cy="4419600"/>
            <a:chOff x="1344" y="768"/>
            <a:chExt cx="4608" cy="2784"/>
          </a:xfrm>
        </p:grpSpPr>
        <p:grpSp>
          <p:nvGrpSpPr>
            <p:cNvPr id="6" name="Group 16"/>
            <p:cNvGrpSpPr>
              <a:grpSpLocks/>
            </p:cNvGrpSpPr>
            <p:nvPr/>
          </p:nvGrpSpPr>
          <p:grpSpPr bwMode="auto">
            <a:xfrm>
              <a:off x="1344" y="768"/>
              <a:ext cx="1056" cy="1200"/>
              <a:chOff x="2256" y="864"/>
              <a:chExt cx="1008" cy="1200"/>
            </a:xfrm>
          </p:grpSpPr>
          <p:sp>
            <p:nvSpPr>
              <p:cNvPr id="17425" name="Line 13"/>
              <p:cNvSpPr>
                <a:spLocks noChangeShapeType="1"/>
              </p:cNvSpPr>
              <p:nvPr/>
            </p:nvSpPr>
            <p:spPr bwMode="auto">
              <a:xfrm flipV="1">
                <a:off x="2256" y="864"/>
                <a:ext cx="0" cy="120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7426" name="Line 14"/>
              <p:cNvSpPr>
                <a:spLocks noChangeShapeType="1"/>
              </p:cNvSpPr>
              <p:nvPr/>
            </p:nvSpPr>
            <p:spPr bwMode="auto">
              <a:xfrm>
                <a:off x="2256" y="864"/>
                <a:ext cx="100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7427" name="Line 15"/>
              <p:cNvSpPr>
                <a:spLocks noChangeShapeType="1"/>
              </p:cNvSpPr>
              <p:nvPr/>
            </p:nvSpPr>
            <p:spPr bwMode="auto">
              <a:xfrm>
                <a:off x="3264" y="864"/>
                <a:ext cx="0" cy="120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grpSp>
          <p:nvGrpSpPr>
            <p:cNvPr id="7" name="Group 17"/>
            <p:cNvGrpSpPr>
              <a:grpSpLocks/>
            </p:cNvGrpSpPr>
            <p:nvPr/>
          </p:nvGrpSpPr>
          <p:grpSpPr bwMode="auto">
            <a:xfrm flipV="1">
              <a:off x="1344" y="2352"/>
              <a:ext cx="1056" cy="1200"/>
              <a:chOff x="2256" y="864"/>
              <a:chExt cx="1008" cy="1200"/>
            </a:xfrm>
          </p:grpSpPr>
          <p:sp>
            <p:nvSpPr>
              <p:cNvPr id="17422" name="Line 18"/>
              <p:cNvSpPr>
                <a:spLocks noChangeShapeType="1"/>
              </p:cNvSpPr>
              <p:nvPr/>
            </p:nvSpPr>
            <p:spPr bwMode="auto">
              <a:xfrm flipV="1">
                <a:off x="2256" y="864"/>
                <a:ext cx="0" cy="120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7423" name="Line 19"/>
              <p:cNvSpPr>
                <a:spLocks noChangeShapeType="1"/>
              </p:cNvSpPr>
              <p:nvPr/>
            </p:nvSpPr>
            <p:spPr bwMode="auto">
              <a:xfrm>
                <a:off x="2256" y="864"/>
                <a:ext cx="100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7424" name="Line 20"/>
              <p:cNvSpPr>
                <a:spLocks noChangeShapeType="1"/>
              </p:cNvSpPr>
              <p:nvPr/>
            </p:nvSpPr>
            <p:spPr bwMode="auto">
              <a:xfrm>
                <a:off x="3264" y="864"/>
                <a:ext cx="0" cy="120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graphicFrame>
          <p:nvGraphicFramePr>
            <p:cNvPr id="17410" name="Object 40"/>
            <p:cNvGraphicFramePr>
              <a:graphicFrameLocks noChangeAspect="1"/>
            </p:cNvGraphicFramePr>
            <p:nvPr/>
          </p:nvGraphicFramePr>
          <p:xfrm>
            <a:off x="4228" y="1152"/>
            <a:ext cx="1316" cy="403"/>
          </p:xfrm>
          <a:graphic>
            <a:graphicData uri="http://schemas.openxmlformats.org/presentationml/2006/ole">
              <p:oleObj spid="_x0000_s95234" name="Equation" r:id="rId4" imgW="2438280" imgH="749160" progId="Equation.3">
                <p:embed/>
              </p:oleObj>
            </a:graphicData>
          </a:graphic>
        </p:graphicFrame>
        <p:sp>
          <p:nvSpPr>
            <p:cNvPr id="17419" name="Rectangle 41"/>
            <p:cNvSpPr>
              <a:spLocks noChangeArrowheads="1"/>
            </p:cNvSpPr>
            <p:nvPr/>
          </p:nvSpPr>
          <p:spPr bwMode="auto">
            <a:xfrm>
              <a:off x="3456" y="912"/>
              <a:ext cx="2496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lnSpc>
                  <a:spcPct val="90000"/>
                </a:lnSpc>
                <a:spcBef>
                  <a:spcPct val="20000"/>
                </a:spcBef>
                <a:buClr>
                  <a:schemeClr val="accent1"/>
                </a:buClr>
                <a:buFontTx/>
                <a:buChar char="•"/>
              </a:pPr>
              <a:r>
                <a:rPr lang="en-US" sz="1400" dirty="0">
                  <a:solidFill>
                    <a:srgbClr val="FFFF00"/>
                  </a:solidFill>
                  <a:latin typeface="Times New Roman" pitchFamily="18" charset="0"/>
                </a:rPr>
                <a:t>It cannot be DC, since we want the beam tube on ground potential.</a:t>
              </a:r>
            </a:p>
          </p:txBody>
        </p:sp>
        <p:sp>
          <p:nvSpPr>
            <p:cNvPr id="17420" name="Rectangle 42"/>
            <p:cNvSpPr>
              <a:spLocks noChangeArrowheads="1"/>
            </p:cNvSpPr>
            <p:nvPr/>
          </p:nvSpPr>
          <p:spPr bwMode="auto">
            <a:xfrm>
              <a:off x="3456" y="1200"/>
              <a:ext cx="249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lnSpc>
                  <a:spcPct val="140000"/>
                </a:lnSpc>
                <a:spcBef>
                  <a:spcPct val="20000"/>
                </a:spcBef>
                <a:buClr>
                  <a:schemeClr val="accent1"/>
                </a:buClr>
                <a:buFontTx/>
                <a:buChar char="•"/>
              </a:pPr>
              <a:r>
                <a:rPr lang="en-US" sz="1400" dirty="0">
                  <a:solidFill>
                    <a:srgbClr val="FFFF00"/>
                  </a:solidFill>
                  <a:latin typeface="Times New Roman" pitchFamily="18" charset="0"/>
                </a:rPr>
                <a:t>Use </a:t>
              </a:r>
            </a:p>
          </p:txBody>
        </p:sp>
        <p:sp>
          <p:nvSpPr>
            <p:cNvPr id="17421" name="Rectangle 43"/>
            <p:cNvSpPr>
              <a:spLocks noChangeArrowheads="1"/>
            </p:cNvSpPr>
            <p:nvPr/>
          </p:nvSpPr>
          <p:spPr bwMode="auto">
            <a:xfrm>
              <a:off x="3456" y="1440"/>
              <a:ext cx="2496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lnSpc>
                  <a:spcPct val="140000"/>
                </a:lnSpc>
                <a:spcBef>
                  <a:spcPct val="20000"/>
                </a:spcBef>
                <a:buClr>
                  <a:schemeClr val="accent1"/>
                </a:buClr>
                <a:buFontTx/>
                <a:buChar char="•"/>
              </a:pPr>
              <a:r>
                <a:rPr lang="en-US" sz="1400" dirty="0">
                  <a:solidFill>
                    <a:srgbClr val="FFFF00"/>
                  </a:solidFill>
                  <a:latin typeface="Times New Roman" pitchFamily="18" charset="0"/>
                </a:rPr>
                <a:t>The “shield” imposes a</a:t>
              </a:r>
            </a:p>
            <a:p>
              <a:pPr marL="742950" lvl="1" indent="-285750">
                <a:lnSpc>
                  <a:spcPct val="90000"/>
                </a:lnSpc>
                <a:spcBef>
                  <a:spcPct val="20000"/>
                </a:spcBef>
                <a:buClr>
                  <a:schemeClr val="hlink"/>
                </a:buClr>
                <a:buFontTx/>
                <a:buChar char="–"/>
              </a:pPr>
              <a:r>
                <a:rPr lang="en-US" sz="1200" dirty="0">
                  <a:solidFill>
                    <a:srgbClr val="FFFF00"/>
                  </a:solidFill>
                  <a:latin typeface="Times New Roman" pitchFamily="18" charset="0"/>
                </a:rPr>
                <a:t>upper limit of the voltage pulse duration or        – equivalently – </a:t>
              </a:r>
            </a:p>
            <a:p>
              <a:pPr marL="742950" lvl="1" indent="-285750">
                <a:lnSpc>
                  <a:spcPct val="90000"/>
                </a:lnSpc>
                <a:spcBef>
                  <a:spcPct val="20000"/>
                </a:spcBef>
                <a:buClr>
                  <a:schemeClr val="hlink"/>
                </a:buClr>
                <a:buFontTx/>
                <a:buChar char="–"/>
              </a:pPr>
              <a:r>
                <a:rPr lang="en-US" sz="1200" dirty="0">
                  <a:solidFill>
                    <a:srgbClr val="FFFF00"/>
                  </a:solidFill>
                  <a:latin typeface="Times New Roman" pitchFamily="18" charset="0"/>
                </a:rPr>
                <a:t>a lower limit to the usable frequency.</a:t>
              </a:r>
            </a:p>
          </p:txBody>
        </p:sp>
      </p:grpSp>
      <p:sp>
        <p:nvSpPr>
          <p:cNvPr id="29" name="Slide Number Placeholder 2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46</a:t>
            </a:fld>
            <a:endParaRPr lang="en-US" dirty="0"/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Linear induction accelerator</a:t>
            </a:r>
          </a:p>
        </p:txBody>
      </p:sp>
      <p:pic>
        <p:nvPicPr>
          <p:cNvPr id="18438" name="Picture 6" descr="LIA2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55688" y="838200"/>
            <a:ext cx="7104062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434" name="Object 7"/>
          <p:cNvGraphicFramePr>
            <a:graphicFrameLocks noChangeAspect="1"/>
          </p:cNvGraphicFramePr>
          <p:nvPr/>
        </p:nvGraphicFramePr>
        <p:xfrm>
          <a:off x="5638800" y="838200"/>
          <a:ext cx="2425700" cy="749300"/>
        </p:xfrm>
        <a:graphic>
          <a:graphicData uri="http://schemas.openxmlformats.org/presentationml/2006/ole">
            <p:oleObj spid="_x0000_s96258" name="Equation" r:id="rId5" imgW="2425680" imgH="749160" progId="Equation.3">
              <p:embed/>
            </p:oleObj>
          </a:graphicData>
        </a:graphic>
      </p:graphicFrame>
      <p:sp>
        <p:nvSpPr>
          <p:cNvPr id="18439" name="Text Box 8"/>
          <p:cNvSpPr txBox="1">
            <a:spLocks noChangeArrowheads="1"/>
          </p:cNvSpPr>
          <p:nvPr/>
        </p:nvSpPr>
        <p:spPr bwMode="auto">
          <a:xfrm>
            <a:off x="5894388" y="1565275"/>
            <a:ext cx="254635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Comic Sans MS" pitchFamily="66" charset="0"/>
              </a:rPr>
              <a:t>compare: transformer, secondary = beam</a:t>
            </a:r>
          </a:p>
          <a:p>
            <a:pPr>
              <a:lnSpc>
                <a:spcPct val="160000"/>
              </a:lnSpc>
            </a:pPr>
            <a:r>
              <a:rPr lang="en-US" sz="1600">
                <a:latin typeface="Comic Sans MS" pitchFamily="66" charset="0"/>
              </a:rPr>
              <a:t>Acc. voltage during </a:t>
            </a:r>
            <a:r>
              <a:rPr lang="en-US" sz="1600" i="1">
                <a:latin typeface="Times New Roman" pitchFamily="18" charset="0"/>
              </a:rPr>
              <a:t>B</a:t>
            </a:r>
            <a:r>
              <a:rPr lang="en-US" sz="1600">
                <a:latin typeface="Comic Sans MS" pitchFamily="66" charset="0"/>
              </a:rPr>
              <a:t> ramp.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Ferrite cavity</a:t>
            </a:r>
          </a:p>
        </p:txBody>
      </p:sp>
      <p:pic>
        <p:nvPicPr>
          <p:cNvPr id="38917" name="Picture 3" descr="C021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975" y="838200"/>
            <a:ext cx="7923213" cy="556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Text Box 4"/>
          <p:cNvSpPr txBox="1">
            <a:spLocks noChangeArrowheads="1"/>
          </p:cNvSpPr>
          <p:nvPr/>
        </p:nvSpPr>
        <p:spPr bwMode="auto">
          <a:xfrm>
            <a:off x="7010400" y="5407025"/>
            <a:ext cx="17526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PS Booster, ‘98</a:t>
            </a:r>
          </a:p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0.6 – 1.8 MHz,</a:t>
            </a:r>
          </a:p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&lt; 10 kV gap</a:t>
            </a:r>
          </a:p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 NiZn ferrites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Gap of PS cavity (prototype)</a:t>
            </a:r>
          </a:p>
        </p:txBody>
      </p:sp>
      <p:pic>
        <p:nvPicPr>
          <p:cNvPr id="39941" name="Picture 3" descr="gapP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525" y="896938"/>
            <a:ext cx="8108950" cy="546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43536"/>
          </a:xfrm>
        </p:spPr>
        <p:txBody>
          <a:bodyPr>
            <a:normAutofit/>
          </a:bodyPr>
          <a:lstStyle/>
          <a:p>
            <a:r>
              <a:rPr lang="en-GB" dirty="0" smtClean="0"/>
              <a:t>For </a:t>
            </a:r>
            <a:r>
              <a:rPr lang="en-GB" i="1" dirty="0" smtClean="0"/>
              <a:t>T-</a:t>
            </a:r>
            <a:r>
              <a:rPr lang="en-GB" dirty="0" smtClean="0"/>
              <a:t>periodic signals, the FT becomes the Fourier-Series, </a:t>
            </a:r>
            <a:r>
              <a:rPr lang="en-GB" i="1" dirty="0" smtClean="0"/>
              <a:t>d</a:t>
            </a:r>
            <a:r>
              <a:rPr lang="el-GR" i="1" dirty="0" smtClean="0"/>
              <a:t>ω</a:t>
            </a:r>
            <a:r>
              <a:rPr lang="en-GB" i="1" dirty="0" smtClean="0"/>
              <a:t> </a:t>
            </a:r>
            <a:r>
              <a:rPr lang="en-GB" dirty="0" smtClean="0"/>
              <a:t>becomes           , ∫ becomes </a:t>
            </a:r>
            <a:r>
              <a:rPr lang="el-GR" dirty="0" smtClean="0"/>
              <a:t>Σ</a:t>
            </a:r>
            <a:r>
              <a:rPr lang="en-GB" dirty="0" smtClean="0"/>
              <a:t>.</a:t>
            </a:r>
          </a:p>
          <a:p>
            <a:r>
              <a:rPr lang="en-GB" dirty="0" smtClean="0"/>
              <a:t>The cousin of the FT is the </a:t>
            </a:r>
            <a:r>
              <a:rPr lang="en-GB" b="1" i="1" dirty="0" smtClean="0"/>
              <a:t>Laplace transform</a:t>
            </a:r>
            <a:r>
              <a:rPr lang="en-GB" dirty="0" smtClean="0"/>
              <a:t>, which uses a complex variable (often </a:t>
            </a:r>
            <a:r>
              <a:rPr lang="en-GB" i="1" dirty="0" smtClean="0"/>
              <a:t>s</a:t>
            </a:r>
            <a:r>
              <a:rPr lang="en-GB" dirty="0" smtClean="0"/>
              <a:t>) instead of </a:t>
            </a:r>
            <a:r>
              <a:rPr lang="en-GB" i="1" dirty="0" smtClean="0"/>
              <a:t>j</a:t>
            </a:r>
            <a:r>
              <a:rPr lang="el-GR" i="1" dirty="0" smtClean="0"/>
              <a:t>ω</a:t>
            </a:r>
            <a:r>
              <a:rPr lang="en-GB" dirty="0" smtClean="0"/>
              <a:t>;</a:t>
            </a:r>
            <a:r>
              <a:rPr lang="en-GB" i="1" dirty="0" smtClean="0"/>
              <a:t> </a:t>
            </a:r>
            <a:r>
              <a:rPr lang="en-GB" dirty="0" smtClean="0"/>
              <a:t>it has generally a better convergence behaviour. </a:t>
            </a:r>
          </a:p>
          <a:p>
            <a:r>
              <a:rPr lang="en-GB" dirty="0" smtClean="0"/>
              <a:t>Numerical implementations of the FT require </a:t>
            </a:r>
            <a:r>
              <a:rPr lang="en-GB" dirty="0" err="1" smtClean="0"/>
              <a:t>discretisation</a:t>
            </a:r>
            <a:r>
              <a:rPr lang="en-GB" dirty="0" smtClean="0"/>
              <a:t> in </a:t>
            </a:r>
            <a:r>
              <a:rPr lang="en-GB" i="1" dirty="0" smtClean="0"/>
              <a:t>t</a:t>
            </a:r>
            <a:r>
              <a:rPr lang="en-GB" dirty="0" smtClean="0"/>
              <a:t> (sampling) and in </a:t>
            </a:r>
            <a:r>
              <a:rPr lang="el-GR" i="1" dirty="0" smtClean="0"/>
              <a:t>ω</a:t>
            </a:r>
            <a:r>
              <a:rPr lang="en-GB" dirty="0" smtClean="0"/>
              <a:t>. There exist very effective algorithms (FFT).</a:t>
            </a:r>
          </a:p>
          <a:p>
            <a:r>
              <a:rPr lang="en-GB" dirty="0" smtClean="0"/>
              <a:t>In digital signal processing, one often uses the related </a:t>
            </a:r>
            <a:r>
              <a:rPr lang="en-GB" i="1" dirty="0" smtClean="0"/>
              <a:t>z</a:t>
            </a:r>
            <a:r>
              <a:rPr lang="en-GB" dirty="0" smtClean="0"/>
              <a:t>-Transform, which uses the variable              , where </a:t>
            </a:r>
            <a:r>
              <a:rPr lang="el-GR" i="1" dirty="0" smtClean="0"/>
              <a:t>τ</a:t>
            </a:r>
            <a:r>
              <a:rPr lang="en-GB" dirty="0" smtClean="0"/>
              <a:t> is the sampling period. A delay of </a:t>
            </a:r>
            <a:r>
              <a:rPr lang="en-GB" i="1" dirty="0" smtClean="0"/>
              <a:t>k</a:t>
            </a:r>
            <a:r>
              <a:rPr lang="el-GR" i="1" dirty="0" smtClean="0">
                <a:latin typeface="Times New Roman"/>
                <a:cs typeface="Times New Roman"/>
              </a:rPr>
              <a:t>τ</a:t>
            </a:r>
            <a:r>
              <a:rPr lang="en-GB" dirty="0" smtClean="0">
                <a:latin typeface="Times New Roman"/>
                <a:cs typeface="Times New Roman"/>
              </a:rPr>
              <a:t> becomes </a:t>
            </a:r>
            <a:r>
              <a:rPr lang="en-GB" i="1" dirty="0" smtClean="0">
                <a:latin typeface="Times New Roman"/>
                <a:cs typeface="Times New Roman"/>
              </a:rPr>
              <a:t>z</a:t>
            </a:r>
            <a:r>
              <a:rPr lang="en-GB" i="1" baseline="30000" dirty="0" smtClean="0">
                <a:latin typeface="Times New Roman"/>
                <a:cs typeface="Times New Roman"/>
              </a:rPr>
              <a:t>-k</a:t>
            </a:r>
            <a:r>
              <a:rPr lang="en-GB" dirty="0" smtClean="0">
                <a:latin typeface="Times New Roman"/>
                <a:cs typeface="Times New Roman"/>
              </a:rPr>
              <a:t>.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 smtClean="0"/>
              <a:t>Time domain – frequency domain (2) </a:t>
            </a:r>
            <a:endParaRPr lang="en-GB" sz="40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620253" y="1642276"/>
          <a:ext cx="800359" cy="455106"/>
        </p:xfrm>
        <a:graphic>
          <a:graphicData uri="http://schemas.openxmlformats.org/presentationml/2006/ole">
            <p:oleObj spid="_x0000_s39938" name="Equation" r:id="rId3" imgW="380880" imgH="215640" progId="Equation.3">
              <p:embed/>
            </p:oleObj>
          </a:graphicData>
        </a:graphic>
      </p:graphicFrame>
      <p:graphicFrame>
        <p:nvGraphicFramePr>
          <p:cNvPr id="39940" name="Object 4"/>
          <p:cNvGraphicFramePr>
            <a:graphicFrameLocks noChangeAspect="1"/>
          </p:cNvGraphicFramePr>
          <p:nvPr/>
        </p:nvGraphicFramePr>
        <p:xfrm>
          <a:off x="6143636" y="5007546"/>
          <a:ext cx="1068387" cy="428625"/>
        </p:xfrm>
        <a:graphic>
          <a:graphicData uri="http://schemas.openxmlformats.org/presentationml/2006/ole">
            <p:oleObj spid="_x0000_s39940" name="Equation" r:id="rId4" imgW="507960" imgH="203040" progId="Equation.3">
              <p:embed/>
            </p:oleObj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5"/>
          <p:cNvSpPr>
            <a:spLocks noChangeArrowheads="1"/>
          </p:cNvSpPr>
          <p:nvPr/>
        </p:nvSpPr>
        <p:spPr bwMode="auto">
          <a:xfrm>
            <a:off x="2532063" y="1066800"/>
            <a:ext cx="6259512" cy="52578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6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Drift Tube Linac (DTL) – how it works</a:t>
            </a:r>
          </a:p>
        </p:txBody>
      </p:sp>
      <p:pic>
        <p:nvPicPr>
          <p:cNvPr id="43011" name="DTL0-mode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01913" y="2819400"/>
            <a:ext cx="6119812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4" descr="linacdia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05175" y="1600200"/>
            <a:ext cx="4457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8" name="Text Box 6"/>
          <p:cNvSpPr txBox="1">
            <a:spLocks noChangeArrowheads="1"/>
          </p:cNvSpPr>
          <p:nvPr/>
        </p:nvSpPr>
        <p:spPr bwMode="auto">
          <a:xfrm>
            <a:off x="276225" y="1295400"/>
            <a:ext cx="23907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500">
                <a:solidFill>
                  <a:srgbClr val="FFFF00"/>
                </a:solidFill>
                <a:latin typeface="Comic Sans MS" pitchFamily="66" charset="0"/>
              </a:rPr>
              <a:t>For slow particles –</a:t>
            </a:r>
          </a:p>
          <a:p>
            <a:r>
              <a:rPr lang="en-US" sz="1500">
                <a:solidFill>
                  <a:srgbClr val="FFFF00"/>
                </a:solidFill>
                <a:latin typeface="Comic Sans MS" pitchFamily="66" charset="0"/>
              </a:rPr>
              <a:t>protons @ few MeV e.g. – the drift tube lengths</a:t>
            </a:r>
          </a:p>
          <a:p>
            <a:r>
              <a:rPr lang="en-US" sz="1500">
                <a:solidFill>
                  <a:srgbClr val="FFFF00"/>
                </a:solidFill>
                <a:latin typeface="Comic Sans MS" pitchFamily="66" charset="0"/>
              </a:rPr>
              <a:t>can easily be adapted.</a:t>
            </a:r>
          </a:p>
        </p:txBody>
      </p:sp>
      <p:pic>
        <p:nvPicPr>
          <p:cNvPr id="40969" name="Picture 9" descr="colorcodi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" y="4246563"/>
            <a:ext cx="1308100" cy="205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609600" y="3657600"/>
            <a:ext cx="1428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electric field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85786" y="857232"/>
            <a:ext cx="14514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smtClean="0"/>
              <a:t>aka Alvarez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0" fill="hold"/>
                                        <p:tgtEl>
                                          <p:spTgt spid="430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30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30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1"/>
                  </p:tgtEl>
                </p:cond>
              </p:nextCondLst>
            </p:seq>
            <p:video>
              <p:cMediaNode>
                <p:cTn id="12" repeatCount="indefinite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3011"/>
                </p:tgtEl>
              </p:cMediaNode>
            </p:vide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152400"/>
            <a:ext cx="8786874" cy="56195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Drift tube linac – practical implementations</a:t>
            </a:r>
          </a:p>
        </p:txBody>
      </p:sp>
      <p:pic>
        <p:nvPicPr>
          <p:cNvPr id="41989" name="Picture 3" descr="DTL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125" y="1231900"/>
            <a:ext cx="3760788" cy="516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5" descr="DTL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49888" y="1206500"/>
            <a:ext cx="3201987" cy="519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Transit time factor</a:t>
            </a:r>
          </a:p>
        </p:txBody>
      </p:sp>
      <p:sp>
        <p:nvSpPr>
          <p:cNvPr id="19465" name="Text Box 5"/>
          <p:cNvSpPr txBox="1">
            <a:spLocks noChangeArrowheads="1"/>
          </p:cNvSpPr>
          <p:nvPr/>
        </p:nvSpPr>
        <p:spPr bwMode="auto">
          <a:xfrm>
            <a:off x="828675" y="1055688"/>
            <a:ext cx="4673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If the gap is small, the voltage              is small.</a:t>
            </a:r>
          </a:p>
        </p:txBody>
      </p:sp>
      <p:graphicFrame>
        <p:nvGraphicFramePr>
          <p:cNvPr id="19458" name="Object 6"/>
          <p:cNvGraphicFramePr>
            <a:graphicFrameLocks noChangeAspect="1"/>
          </p:cNvGraphicFramePr>
          <p:nvPr/>
        </p:nvGraphicFramePr>
        <p:xfrm>
          <a:off x="3965575" y="1066800"/>
          <a:ext cx="606425" cy="338138"/>
        </p:xfrm>
        <a:graphic>
          <a:graphicData uri="http://schemas.openxmlformats.org/presentationml/2006/ole">
            <p:oleObj spid="_x0000_s97282" name="Equation" r:id="rId4" imgW="774360" imgH="431640" progId="Equation.3">
              <p:embed/>
            </p:oleObj>
          </a:graphicData>
        </a:graphic>
      </p:graphicFrame>
      <p:graphicFrame>
        <p:nvGraphicFramePr>
          <p:cNvPr id="19459" name="Object 7"/>
          <p:cNvGraphicFramePr>
            <a:graphicFrameLocks noChangeAspect="1"/>
          </p:cNvGraphicFramePr>
          <p:nvPr/>
        </p:nvGraphicFramePr>
        <p:xfrm>
          <a:off x="3001963" y="2619375"/>
          <a:ext cx="971550" cy="1120775"/>
        </p:xfrm>
        <a:graphic>
          <a:graphicData uri="http://schemas.openxmlformats.org/presentationml/2006/ole">
            <p:oleObj spid="_x0000_s97283" name="Equation" r:id="rId5" imgW="1244520" imgH="1434960" progId="Equation.3">
              <p:embed/>
            </p:oleObj>
          </a:graphicData>
        </a:graphic>
      </p:graphicFrame>
      <p:sp>
        <p:nvSpPr>
          <p:cNvPr id="19466" name="Text Box 8"/>
          <p:cNvSpPr txBox="1">
            <a:spLocks noChangeArrowheads="1"/>
          </p:cNvSpPr>
          <p:nvPr/>
        </p:nvSpPr>
        <p:spPr bwMode="auto">
          <a:xfrm>
            <a:off x="844550" y="1676400"/>
            <a:ext cx="6794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If the gap large, the RF field varies notably while the particle passes.</a:t>
            </a:r>
          </a:p>
        </p:txBody>
      </p:sp>
      <p:sp>
        <p:nvSpPr>
          <p:cNvPr id="19467" name="Text Box 9"/>
          <p:cNvSpPr txBox="1">
            <a:spLocks noChangeArrowheads="1"/>
          </p:cNvSpPr>
          <p:nvPr/>
        </p:nvSpPr>
        <p:spPr bwMode="auto">
          <a:xfrm>
            <a:off x="844550" y="2286000"/>
            <a:ext cx="3165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Define the accelerating voltage</a:t>
            </a:r>
          </a:p>
        </p:txBody>
      </p:sp>
      <p:graphicFrame>
        <p:nvGraphicFramePr>
          <p:cNvPr id="19460" name="Object 10"/>
          <p:cNvGraphicFramePr>
            <a:graphicFrameLocks noChangeAspect="1"/>
          </p:cNvGraphicFramePr>
          <p:nvPr/>
        </p:nvGraphicFramePr>
        <p:xfrm>
          <a:off x="4129088" y="2105025"/>
          <a:ext cx="1638300" cy="715963"/>
        </p:xfrm>
        <a:graphic>
          <a:graphicData uri="http://schemas.openxmlformats.org/presentationml/2006/ole">
            <p:oleObj spid="_x0000_s97284" name="Equation" r:id="rId6" imgW="2095200" imgH="914400" progId="Equation.3">
              <p:embed/>
            </p:oleObj>
          </a:graphicData>
        </a:graphic>
      </p:graphicFrame>
      <p:sp>
        <p:nvSpPr>
          <p:cNvPr id="19468" name="Text Box 11"/>
          <p:cNvSpPr txBox="1">
            <a:spLocks noChangeArrowheads="1"/>
          </p:cNvSpPr>
          <p:nvPr/>
        </p:nvSpPr>
        <p:spPr bwMode="auto">
          <a:xfrm>
            <a:off x="792163" y="3048000"/>
            <a:ext cx="20367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Transit time factor</a:t>
            </a:r>
          </a:p>
        </p:txBody>
      </p:sp>
      <p:sp>
        <p:nvSpPr>
          <p:cNvPr id="19469" name="Text Box 16"/>
          <p:cNvSpPr txBox="1">
            <a:spLocks noChangeArrowheads="1"/>
          </p:cNvSpPr>
          <p:nvPr/>
        </p:nvSpPr>
        <p:spPr bwMode="auto">
          <a:xfrm>
            <a:off x="5688013" y="3303588"/>
            <a:ext cx="27352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i="1">
                <a:solidFill>
                  <a:srgbClr val="FFFF00"/>
                </a:solidFill>
                <a:latin typeface="Comic Sans MS" pitchFamily="66" charset="0"/>
              </a:rPr>
              <a:t>Example pillbox:</a:t>
            </a:r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 </a:t>
            </a:r>
          </a:p>
          <a:p>
            <a:r>
              <a:rPr lang="en-US" sz="1600">
                <a:solidFill>
                  <a:srgbClr val="FFFF00"/>
                </a:solidFill>
                <a:latin typeface="Comic Sans MS" pitchFamily="66" charset="0"/>
              </a:rPr>
              <a:t>transit time factor vs. </a:t>
            </a:r>
            <a:r>
              <a:rPr lang="en-US" sz="1600" i="1">
                <a:solidFill>
                  <a:srgbClr val="FFFF00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19470" name="Rectangle 18"/>
          <p:cNvSpPr>
            <a:spLocks noChangeArrowheads="1"/>
          </p:cNvSpPr>
          <p:nvPr/>
        </p:nvSpPr>
        <p:spPr bwMode="auto">
          <a:xfrm>
            <a:off x="8304213" y="5697538"/>
            <a:ext cx="4540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i="1">
                <a:solidFill>
                  <a:srgbClr val="FFFF00"/>
                </a:solidFill>
                <a:latin typeface="Times New Roman" pitchFamily="18" charset="0"/>
              </a:rPr>
              <a:t>h/</a:t>
            </a:r>
            <a:r>
              <a:rPr lang="en-US" sz="1600" i="1">
                <a:solidFill>
                  <a:srgbClr val="FFFF00"/>
                </a:solidFill>
                <a:latin typeface="Symbol" pitchFamily="18" charset="2"/>
              </a:rPr>
              <a:t>l</a:t>
            </a:r>
          </a:p>
        </p:txBody>
      </p:sp>
      <p:graphicFrame>
        <p:nvGraphicFramePr>
          <p:cNvPr id="19461" name="Object 21"/>
          <p:cNvGraphicFramePr>
            <a:graphicFrameLocks noChangeAspect="1"/>
          </p:cNvGraphicFramePr>
          <p:nvPr/>
        </p:nvGraphicFramePr>
        <p:xfrm>
          <a:off x="5746750" y="4119563"/>
          <a:ext cx="2057400" cy="685800"/>
        </p:xfrm>
        <a:graphic>
          <a:graphicData uri="http://schemas.openxmlformats.org/presentationml/2006/ole">
            <p:oleObj spid="_x0000_s97285" name="Equation" r:id="rId7" imgW="2057400" imgH="685800" progId="Equation.3">
              <p:embed/>
            </p:oleObj>
          </a:graphicData>
        </a:graphic>
      </p:graphicFrame>
      <p:pic>
        <p:nvPicPr>
          <p:cNvPr id="19471" name="Picture 23" descr="TransitTim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00513" y="2774950"/>
            <a:ext cx="4926012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52</a:t>
            </a:fld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 smtClean="0"/>
              <a:t>General:</a:t>
            </a:r>
          </a:p>
          <a:p>
            <a:r>
              <a:rPr lang="en-GB" sz="2400" dirty="0" smtClean="0"/>
              <a:t>This can be interpreted as the </a:t>
            </a:r>
            <a:br>
              <a:rPr lang="en-GB" sz="2400" dirty="0" smtClean="0"/>
            </a:br>
            <a:r>
              <a:rPr lang="en-GB" sz="2400" dirty="0" smtClean="0"/>
              <a:t>projection on the real axis of a </a:t>
            </a:r>
            <a:br>
              <a:rPr lang="en-GB" sz="2400" dirty="0" smtClean="0"/>
            </a:br>
            <a:r>
              <a:rPr lang="en-GB" sz="2400" dirty="0" smtClean="0"/>
              <a:t>circular motion in the complex </a:t>
            </a:r>
            <a:br>
              <a:rPr lang="en-GB" sz="2400" dirty="0" smtClean="0"/>
            </a:br>
            <a:r>
              <a:rPr lang="en-GB" sz="2400" dirty="0" smtClean="0"/>
              <a:t>plane.</a:t>
            </a:r>
          </a:p>
          <a:p>
            <a:endParaRPr lang="en-GB" sz="2400" dirty="0" smtClean="0"/>
          </a:p>
          <a:p>
            <a:endParaRPr lang="en-GB" sz="2400" dirty="0" smtClean="0"/>
          </a:p>
          <a:p>
            <a:r>
              <a:rPr lang="en-GB" sz="2400" dirty="0" smtClean="0"/>
              <a:t>The complex amplitude</a:t>
            </a:r>
            <a:br>
              <a:rPr lang="en-GB" sz="2400" dirty="0" smtClean="0"/>
            </a:br>
            <a:r>
              <a:rPr lang="en-GB" sz="2400" dirty="0" smtClean="0"/>
              <a:t>is called “</a:t>
            </a:r>
            <a:r>
              <a:rPr lang="en-GB" sz="2400" dirty="0" err="1" smtClean="0"/>
              <a:t>phasor</a:t>
            </a:r>
            <a:r>
              <a:rPr lang="en-GB" sz="2400" dirty="0" smtClean="0"/>
              <a:t>”.</a:t>
            </a:r>
          </a:p>
          <a:p>
            <a:pPr>
              <a:buNone/>
            </a:pPr>
            <a:endParaRPr lang="en-GB" sz="24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584"/>
          </a:xfrm>
        </p:spPr>
        <p:txBody>
          <a:bodyPr>
            <a:normAutofit fontScale="90000"/>
          </a:bodyPr>
          <a:lstStyle/>
          <a:p>
            <a:r>
              <a:rPr lang="en-GB" sz="3600" dirty="0" smtClean="0"/>
              <a:t>Fixed frequency oscillation </a:t>
            </a:r>
            <a:r>
              <a:rPr lang="en-GB" sz="3200" dirty="0" smtClean="0"/>
              <a:t>(steady state, CW)</a:t>
            </a:r>
            <a:br>
              <a:rPr lang="en-GB" sz="3200" dirty="0" smtClean="0"/>
            </a:br>
            <a:r>
              <a:rPr lang="en-GB" sz="3600" dirty="0" smtClean="0"/>
              <a:t>Definition of </a:t>
            </a:r>
            <a:r>
              <a:rPr lang="en-GB" sz="3600" dirty="0" err="1" smtClean="0"/>
              <a:t>phasors</a:t>
            </a:r>
            <a:endParaRPr lang="en-GB" sz="3200" dirty="0"/>
          </a:p>
        </p:txBody>
      </p:sp>
      <p:pic>
        <p:nvPicPr>
          <p:cNvPr id="22531" name="Picture 3" descr="\\cern.ch\dfs\Users\j\jensene\Documents\phaso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2357430"/>
            <a:ext cx="2362200" cy="2352675"/>
          </a:xfrm>
          <a:prstGeom prst="rect">
            <a:avLst/>
          </a:prstGeom>
          <a:noFill/>
        </p:spPr>
      </p:pic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2214546" y="1538594"/>
          <a:ext cx="6045200" cy="431800"/>
        </p:xfrm>
        <a:graphic>
          <a:graphicData uri="http://schemas.openxmlformats.org/presentationml/2006/ole">
            <p:oleObj spid="_x0000_s46082" name="Equation" r:id="rId4" imgW="3022560" imgH="215640" progId="Equation.3">
              <p:embed/>
            </p:oleObj>
          </a:graphicData>
        </a:graphic>
      </p:graphicFrame>
      <p:graphicFrame>
        <p:nvGraphicFramePr>
          <p:cNvPr id="22534" name="Object 6"/>
          <p:cNvGraphicFramePr>
            <a:graphicFrameLocks noChangeAspect="1"/>
          </p:cNvGraphicFramePr>
          <p:nvPr/>
        </p:nvGraphicFramePr>
        <p:xfrm>
          <a:off x="1760538" y="3143250"/>
          <a:ext cx="3479800" cy="457200"/>
        </p:xfrm>
        <a:graphic>
          <a:graphicData uri="http://schemas.openxmlformats.org/presentationml/2006/ole">
            <p:oleObj spid="_x0000_s46083" name="Equation" r:id="rId5" imgW="1739880" imgH="228600" progId="Equation.3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072198" y="4214818"/>
            <a:ext cx="10194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real part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22535" name="Object 7"/>
          <p:cNvGraphicFramePr>
            <a:graphicFrameLocks noChangeAspect="1"/>
          </p:cNvGraphicFramePr>
          <p:nvPr/>
        </p:nvGraphicFramePr>
        <p:xfrm>
          <a:off x="1916113" y="5375275"/>
          <a:ext cx="2997200" cy="482600"/>
        </p:xfrm>
        <a:graphic>
          <a:graphicData uri="http://schemas.openxmlformats.org/presentationml/2006/ole">
            <p:oleObj spid="_x0000_s46084" name="Equation" r:id="rId6" imgW="1498320" imgH="241200" progId="Equation.3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 rot="16200000">
            <a:off x="7360400" y="2939547"/>
            <a:ext cx="1650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imaginary part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Arc 10"/>
          <p:cNvSpPr/>
          <p:nvPr/>
        </p:nvSpPr>
        <p:spPr>
          <a:xfrm>
            <a:off x="5857884" y="2285992"/>
            <a:ext cx="1357322" cy="1285884"/>
          </a:xfrm>
          <a:prstGeom prst="arc">
            <a:avLst>
              <a:gd name="adj1" fmla="val 18705657"/>
              <a:gd name="adj2" fmla="val 20943670"/>
            </a:avLst>
          </a:prstGeom>
          <a:ln>
            <a:solidFill>
              <a:schemeClr val="bg1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7143768" y="2285992"/>
            <a:ext cx="348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i="1" dirty="0" smtClean="0">
                <a:solidFill>
                  <a:schemeClr val="bg1"/>
                </a:solidFill>
              </a:rPr>
              <a:t>ω</a:t>
            </a:r>
            <a:endParaRPr lang="en-GB" i="1" dirty="0">
              <a:solidFill>
                <a:schemeClr val="bg1"/>
              </a:solidFill>
            </a:endParaRPr>
          </a:p>
        </p:txBody>
      </p:sp>
      <p:graphicFrame>
        <p:nvGraphicFramePr>
          <p:cNvPr id="22543" name="Object 15"/>
          <p:cNvGraphicFramePr>
            <a:graphicFrameLocks noChangeAspect="1"/>
          </p:cNvGraphicFramePr>
          <p:nvPr/>
        </p:nvGraphicFramePr>
        <p:xfrm>
          <a:off x="3977444" y="4357694"/>
          <a:ext cx="304800" cy="406400"/>
        </p:xfrm>
        <a:graphic>
          <a:graphicData uri="http://schemas.openxmlformats.org/presentationml/2006/ole">
            <p:oleObj spid="_x0000_s46087" name="Equation" r:id="rId7" imgW="152280" imgH="203040" progId="Equation.3">
              <p:embed/>
            </p:oleObj>
          </a:graphicData>
        </a:graphic>
      </p:graphicFrame>
      <p:sp>
        <p:nvSpPr>
          <p:cNvPr id="13" name="Slide Number Placeholder 1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6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57158" y="3119423"/>
            <a:ext cx="7786742" cy="32416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4572000"/>
          </a:xfrm>
        </p:spPr>
        <p:txBody>
          <a:bodyPr>
            <a:normAutofit/>
          </a:bodyPr>
          <a:lstStyle/>
          <a:p>
            <a:r>
              <a:rPr lang="en-GB" sz="2400" dirty="0" smtClean="0"/>
              <a:t>Why this seeming “complication”?:</a:t>
            </a:r>
          </a:p>
          <a:p>
            <a:pPr lvl="1">
              <a:buNone/>
            </a:pPr>
            <a:r>
              <a:rPr lang="en-GB" sz="2000" dirty="0" smtClean="0"/>
              <a:t>Because things become easier! </a:t>
            </a:r>
            <a:br>
              <a:rPr lang="en-GB" sz="2000" dirty="0" smtClean="0"/>
            </a:br>
            <a:endParaRPr lang="en-GB" sz="1400" dirty="0" smtClean="0"/>
          </a:p>
          <a:p>
            <a:r>
              <a:rPr lang="en-GB" sz="2200" dirty="0" smtClean="0"/>
              <a:t>Using               , one may now forget about the rotation with </a:t>
            </a:r>
            <a:r>
              <a:rPr lang="el-GR" sz="2200" i="1" dirty="0" smtClean="0"/>
              <a:t>ω</a:t>
            </a:r>
            <a:r>
              <a:rPr lang="en-GB" sz="2200" dirty="0" smtClean="0"/>
              <a:t> and the projection on the real axis, and do the complete analysis making use of complex algebra!</a:t>
            </a:r>
          </a:p>
          <a:p>
            <a:endParaRPr lang="en-GB" sz="24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 smtClean="0"/>
              <a:t>Calculus with </a:t>
            </a:r>
            <a:r>
              <a:rPr lang="en-GB" sz="3600" dirty="0" err="1" smtClean="0"/>
              <a:t>phasors</a:t>
            </a:r>
            <a:endParaRPr lang="en-GB" sz="3200" dirty="0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1663678" y="1886467"/>
          <a:ext cx="892175" cy="628650"/>
        </p:xfrm>
        <a:graphic>
          <a:graphicData uri="http://schemas.openxmlformats.org/presentationml/2006/ole">
            <p:oleObj spid="_x0000_s22536" name="Equation" r:id="rId3" imgW="558720" imgH="393480" progId="Equation.3">
              <p:embed/>
            </p:oleObj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28596" y="3190860"/>
            <a:ext cx="1103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Example: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22540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2359" y="3619488"/>
            <a:ext cx="1959443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2541" name="Object 13"/>
          <p:cNvGraphicFramePr>
            <a:graphicFrameLocks noChangeAspect="1"/>
          </p:cNvGraphicFramePr>
          <p:nvPr/>
        </p:nvGraphicFramePr>
        <p:xfrm>
          <a:off x="2571736" y="5548314"/>
          <a:ext cx="2251075" cy="688975"/>
        </p:xfrm>
        <a:graphic>
          <a:graphicData uri="http://schemas.openxmlformats.org/presentationml/2006/ole">
            <p:oleObj spid="_x0000_s22541" name="Equation" r:id="rId5" imgW="1409400" imgH="431640" progId="Equation.3">
              <p:embed/>
            </p:oleObj>
          </a:graphicData>
        </a:graphic>
      </p:graphicFrame>
      <p:pic>
        <p:nvPicPr>
          <p:cNvPr id="22542" name="Picture 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00000" y="3333736"/>
            <a:ext cx="326021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7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For band-limited signals, one may conveniently use “slowly varying” </a:t>
            </a:r>
            <a:r>
              <a:rPr lang="en-GB" dirty="0" err="1" smtClean="0"/>
              <a:t>phasors</a:t>
            </a:r>
            <a:r>
              <a:rPr lang="en-GB" dirty="0" smtClean="0"/>
              <a:t> and a fixed frequency RF oscillation</a:t>
            </a:r>
          </a:p>
          <a:p>
            <a:r>
              <a:rPr lang="en-GB" dirty="0" smtClean="0"/>
              <a:t>So-called in-phase (I) and </a:t>
            </a:r>
            <a:r>
              <a:rPr lang="en-GB" dirty="0" err="1" smtClean="0"/>
              <a:t>quadrature</a:t>
            </a:r>
            <a:r>
              <a:rPr lang="en-GB" dirty="0" smtClean="0"/>
              <a:t> (Q) “baseband envelopes” of a modulated RF carrier are the real and imaginary part of a slowly varying </a:t>
            </a:r>
            <a:r>
              <a:rPr lang="en-GB" dirty="0" err="1" smtClean="0"/>
              <a:t>phasor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Slowly varying amplitudes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On Modulation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1470532"/>
          </a:xfrm>
        </p:spPr>
        <p:txBody>
          <a:bodyPr/>
          <a:lstStyle/>
          <a:p>
            <a:r>
              <a:rPr lang="en-US" dirty="0" smtClean="0"/>
              <a:t>AM</a:t>
            </a:r>
          </a:p>
          <a:p>
            <a:r>
              <a:rPr lang="en-US" dirty="0" smtClean="0"/>
              <a:t>PM</a:t>
            </a:r>
          </a:p>
          <a:p>
            <a:r>
              <a:rPr lang="en-US" dirty="0" smtClean="0"/>
              <a:t>I-Q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RF  I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February, 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arth Day presentation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tint val="100000"/>
                <a:shade val="42000"/>
                <a:hueMod val="100000"/>
                <a:satMod val="100000"/>
              </a:schemeClr>
              <a:schemeClr val="phClr">
                <a:tint val="4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2266</Words>
  <Application>Microsoft Office PowerPoint</Application>
  <PresentationFormat>On-screen Show (4:3)</PresentationFormat>
  <Paragraphs>525</Paragraphs>
  <Slides>52</Slides>
  <Notes>22</Notes>
  <HiddenSlides>0</HiddenSlides>
  <MMClips>17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52</vt:i4>
      </vt:variant>
    </vt:vector>
  </HeadingPairs>
  <TitlesOfParts>
    <vt:vector size="55" baseType="lpstr">
      <vt:lpstr>Earth Day presentation</vt:lpstr>
      <vt:lpstr>Equation</vt:lpstr>
      <vt:lpstr>Microsoft Equation 3.0</vt:lpstr>
      <vt:lpstr>RF, part I</vt:lpstr>
      <vt:lpstr>Definitions &amp; basic concepts</vt:lpstr>
      <vt:lpstr>Decibel (dB)</vt:lpstr>
      <vt:lpstr>Time domain – frequency domain (1) </vt:lpstr>
      <vt:lpstr>Time domain – frequency domain (2) </vt:lpstr>
      <vt:lpstr>Fixed frequency oscillation (steady state, CW) Definition of phasors</vt:lpstr>
      <vt:lpstr>Calculus with phasors</vt:lpstr>
      <vt:lpstr>Slowly varying amplitudes</vt:lpstr>
      <vt:lpstr>On Modulation</vt:lpstr>
      <vt:lpstr>Amplitude modulation</vt:lpstr>
      <vt:lpstr>Phase modulation</vt:lpstr>
      <vt:lpstr>Spectrum of phase modulation</vt:lpstr>
      <vt:lpstr>Spectrum of a beam with synchrotron oscillation, M =1 (=57°)</vt:lpstr>
      <vt:lpstr>Vector (I-Q) modulation</vt:lpstr>
      <vt:lpstr>Vector modulator/demodulator</vt:lpstr>
      <vt:lpstr>Digital Signal Processing</vt:lpstr>
      <vt:lpstr>Sampling and quantization</vt:lpstr>
      <vt:lpstr>Digital filters (1)</vt:lpstr>
      <vt:lpstr>Digital filters (2)</vt:lpstr>
      <vt:lpstr>Digital LLRF building blocks – examples</vt:lpstr>
      <vt:lpstr>RF system &amp; control loops</vt:lpstr>
      <vt:lpstr>Minimal RF system (of a synchrotron)</vt:lpstr>
      <vt:lpstr>Fast RF Feed-back loop</vt:lpstr>
      <vt:lpstr>Fast feedback loop at work</vt:lpstr>
      <vt:lpstr>1-turn delay feed-back loop</vt:lpstr>
      <vt:lpstr>Field amplitude control loop (AVC)</vt:lpstr>
      <vt:lpstr>Tuning loop</vt:lpstr>
      <vt:lpstr>Example: how tuning may depend on beam current</vt:lpstr>
      <vt:lpstr>Beam phase loop</vt:lpstr>
      <vt:lpstr>Other loops</vt:lpstr>
      <vt:lpstr>A real implementation: LHC  LLRF</vt:lpstr>
      <vt:lpstr>Fields in a waveguide</vt:lpstr>
      <vt:lpstr>Homogeneous plane wave</vt:lpstr>
      <vt:lpstr>Wave length, phase velocity</vt:lpstr>
      <vt:lpstr>Superposition of 2 homogeneous plane waves</vt:lpstr>
      <vt:lpstr>Rectangular waveguide</vt:lpstr>
      <vt:lpstr>Waveguide dispersion</vt:lpstr>
      <vt:lpstr>Waveguide dispersion (continued)</vt:lpstr>
      <vt:lpstr>Radial waves</vt:lpstr>
      <vt:lpstr>Round waveguide modes</vt:lpstr>
      <vt:lpstr>From waveguide to cavity</vt:lpstr>
      <vt:lpstr>Standing wave – resonator</vt:lpstr>
      <vt:lpstr>A piece of round waveguide – pillbox cavity</vt:lpstr>
      <vt:lpstr>Pillbox cavity field (w/o beam tube)</vt:lpstr>
      <vt:lpstr>Accelerating gap</vt:lpstr>
      <vt:lpstr>Accelerating gap</vt:lpstr>
      <vt:lpstr>Linear induction accelerator</vt:lpstr>
      <vt:lpstr>Ferrite cavity</vt:lpstr>
      <vt:lpstr>Gap of PS cavity (prototype)</vt:lpstr>
      <vt:lpstr>Drift Tube Linac (DTL) – how it works</vt:lpstr>
      <vt:lpstr>Drift tube linac – practical implementations</vt:lpstr>
      <vt:lpstr>Transit time factor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2009-02-15T07:48:49Z</dcterms:created>
  <dcterms:modified xsi:type="dcterms:W3CDTF">2010-06-20T08:41:02Z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TC102513351033</vt:lpwstr>
  </property>
</Properties>
</file>