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56" r:id="rId2"/>
    <p:sldId id="260" r:id="rId3"/>
    <p:sldId id="259" r:id="rId4"/>
    <p:sldId id="258" r:id="rId5"/>
    <p:sldId id="262" r:id="rId6"/>
    <p:sldId id="263" r:id="rId7"/>
    <p:sldId id="264" r:id="rId8"/>
    <p:sldId id="265" r:id="rId9"/>
    <p:sldId id="297" r:id="rId10"/>
    <p:sldId id="301" r:id="rId11"/>
    <p:sldId id="306" r:id="rId12"/>
    <p:sldId id="298" r:id="rId13"/>
    <p:sldId id="300" r:id="rId14"/>
    <p:sldId id="307" r:id="rId15"/>
    <p:sldId id="268" r:id="rId16"/>
    <p:sldId id="269" r:id="rId17"/>
    <p:sldId id="304" r:id="rId18"/>
    <p:sldId id="303" r:id="rId19"/>
    <p:sldId id="311" r:id="rId20"/>
    <p:sldId id="312" r:id="rId21"/>
    <p:sldId id="273" r:id="rId22"/>
    <p:sldId id="302" r:id="rId23"/>
    <p:sldId id="313" r:id="rId24"/>
    <p:sldId id="309" r:id="rId25"/>
    <p:sldId id="314" r:id="rId26"/>
    <p:sldId id="308" r:id="rId27"/>
    <p:sldId id="310" r:id="rId28"/>
    <p:sldId id="315" r:id="rId29"/>
    <p:sldId id="281" r:id="rId30"/>
    <p:sldId id="316" r:id="rId31"/>
    <p:sldId id="317" r:id="rId32"/>
    <p:sldId id="284" r:id="rId33"/>
    <p:sldId id="285" r:id="rId34"/>
    <p:sldId id="286" r:id="rId35"/>
    <p:sldId id="287" r:id="rId36"/>
    <p:sldId id="288" r:id="rId37"/>
    <p:sldId id="289" r:id="rId38"/>
    <p:sldId id="291" r:id="rId39"/>
    <p:sldId id="292" r:id="rId40"/>
    <p:sldId id="318" r:id="rId41"/>
    <p:sldId id="295" r:id="rId42"/>
    <p:sldId id="296" r:id="rId43"/>
    <p:sldId id="319" r:id="rId44"/>
    <p:sldId id="320" r:id="rId45"/>
    <p:sldId id="321" r:id="rId46"/>
    <p:sldId id="325" r:id="rId47"/>
    <p:sldId id="324" r:id="rId48"/>
    <p:sldId id="326" r:id="rId49"/>
    <p:sldId id="32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94660"/>
  </p:normalViewPr>
  <p:slideViewPr>
    <p:cSldViewPr showGuides="1">
      <p:cViewPr varScale="1">
        <p:scale>
          <a:sx n="104" d="100"/>
          <a:sy n="104" d="100"/>
        </p:scale>
        <p:origin x="-1080" y="-84"/>
      </p:cViewPr>
      <p:guideLst>
        <p:guide orient="horz" pos="1616"/>
        <p:guide pos="2517"/>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101" d="100"/>
          <a:sy n="101" d="100"/>
        </p:scale>
        <p:origin x="-349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wmf"/><Relationship Id="rId1" Type="http://schemas.openxmlformats.org/officeDocument/2006/relationships/image" Target="../media/image2.wmf"/><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image" Target="../media/image92.wmf"/><Relationship Id="rId7" Type="http://schemas.openxmlformats.org/officeDocument/2006/relationships/image" Target="../media/image96.wmf"/><Relationship Id="rId12" Type="http://schemas.openxmlformats.org/officeDocument/2006/relationships/image" Target="../media/image101.wmf"/><Relationship Id="rId2" Type="http://schemas.openxmlformats.org/officeDocument/2006/relationships/image" Target="../media/image91.wmf"/><Relationship Id="rId1" Type="http://schemas.openxmlformats.org/officeDocument/2006/relationships/image" Target="../media/image90.wmf"/><Relationship Id="rId6" Type="http://schemas.openxmlformats.org/officeDocument/2006/relationships/image" Target="../media/image95.wmf"/><Relationship Id="rId11" Type="http://schemas.openxmlformats.org/officeDocument/2006/relationships/image" Target="../media/image100.wmf"/><Relationship Id="rId5" Type="http://schemas.openxmlformats.org/officeDocument/2006/relationships/image" Target="../media/image94.wmf"/><Relationship Id="rId10" Type="http://schemas.openxmlformats.org/officeDocument/2006/relationships/image" Target="../media/image99.wmf"/><Relationship Id="rId4" Type="http://schemas.openxmlformats.org/officeDocument/2006/relationships/image" Target="../media/image93.wmf"/><Relationship Id="rId9" Type="http://schemas.openxmlformats.org/officeDocument/2006/relationships/image" Target="../media/image9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4.wmf"/><Relationship Id="rId7" Type="http://schemas.openxmlformats.org/officeDocument/2006/relationships/image" Target="../media/image108.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19.wmf"/><Relationship Id="rId7" Type="http://schemas.openxmlformats.org/officeDocument/2006/relationships/image" Target="../media/image123.wmf"/><Relationship Id="rId2" Type="http://schemas.openxmlformats.org/officeDocument/2006/relationships/image" Target="../media/image118.wmf"/><Relationship Id="rId1" Type="http://schemas.openxmlformats.org/officeDocument/2006/relationships/image" Target="../media/image117.wmf"/><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wmf"/><Relationship Id="rId9" Type="http://schemas.openxmlformats.org/officeDocument/2006/relationships/image" Target="../media/image12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0.wmf"/><Relationship Id="rId7" Type="http://schemas.openxmlformats.org/officeDocument/2006/relationships/image" Target="../media/image134.wmf"/><Relationship Id="rId2" Type="http://schemas.openxmlformats.org/officeDocument/2006/relationships/image" Target="../media/image129.wmf"/><Relationship Id="rId1" Type="http://schemas.openxmlformats.org/officeDocument/2006/relationships/image" Target="../media/image128.wmf"/><Relationship Id="rId6" Type="http://schemas.openxmlformats.org/officeDocument/2006/relationships/image" Target="../media/image133.wmf"/><Relationship Id="rId5" Type="http://schemas.openxmlformats.org/officeDocument/2006/relationships/image" Target="../media/image132.wmf"/><Relationship Id="rId4" Type="http://schemas.openxmlformats.org/officeDocument/2006/relationships/image" Target="../media/image13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2.wmf"/><Relationship Id="rId7" Type="http://schemas.openxmlformats.org/officeDocument/2006/relationships/image" Target="../media/image146.wmf"/><Relationship Id="rId2" Type="http://schemas.openxmlformats.org/officeDocument/2006/relationships/image" Target="../media/image141.wmf"/><Relationship Id="rId1" Type="http://schemas.openxmlformats.org/officeDocument/2006/relationships/image" Target="../media/image140.wmf"/><Relationship Id="rId6" Type="http://schemas.openxmlformats.org/officeDocument/2006/relationships/image" Target="../media/image145.wmf"/><Relationship Id="rId5" Type="http://schemas.openxmlformats.org/officeDocument/2006/relationships/image" Target="../media/image144.wmf"/><Relationship Id="rId4" Type="http://schemas.openxmlformats.org/officeDocument/2006/relationships/image" Target="../media/image143.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image" Target="../media/image154.wmf"/><Relationship Id="rId7" Type="http://schemas.openxmlformats.org/officeDocument/2006/relationships/image" Target="../media/image158.wmf"/><Relationship Id="rId2" Type="http://schemas.openxmlformats.org/officeDocument/2006/relationships/image" Target="../media/image153.wmf"/><Relationship Id="rId1" Type="http://schemas.openxmlformats.org/officeDocument/2006/relationships/image" Target="../media/image152.wmf"/><Relationship Id="rId6" Type="http://schemas.openxmlformats.org/officeDocument/2006/relationships/image" Target="../media/image157.wmf"/><Relationship Id="rId5" Type="http://schemas.openxmlformats.org/officeDocument/2006/relationships/image" Target="../media/image156.wmf"/><Relationship Id="rId10" Type="http://schemas.openxmlformats.org/officeDocument/2006/relationships/image" Target="../media/image161.wmf"/><Relationship Id="rId4" Type="http://schemas.openxmlformats.org/officeDocument/2006/relationships/image" Target="../media/image155.wmf"/><Relationship Id="rId9" Type="http://schemas.openxmlformats.org/officeDocument/2006/relationships/image" Target="../media/image16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 Id="rId4" Type="http://schemas.openxmlformats.org/officeDocument/2006/relationships/image" Target="../media/image16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 Id="rId6" Type="http://schemas.openxmlformats.org/officeDocument/2006/relationships/image" Target="../media/image171.wmf"/><Relationship Id="rId5" Type="http://schemas.openxmlformats.org/officeDocument/2006/relationships/image" Target="../media/image170.wmf"/><Relationship Id="rId4" Type="http://schemas.openxmlformats.org/officeDocument/2006/relationships/image" Target="../media/image16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image" Target="../media/image16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wmf"/><Relationship Id="rId1" Type="http://schemas.openxmlformats.org/officeDocument/2006/relationships/image" Target="../media/image17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 Id="rId4" Type="http://schemas.openxmlformats.org/officeDocument/2006/relationships/image" Target="../media/image18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84.wmf"/><Relationship Id="rId1" Type="http://schemas.openxmlformats.org/officeDocument/2006/relationships/image" Target="../media/image175.wmf"/><Relationship Id="rId4" Type="http://schemas.openxmlformats.org/officeDocument/2006/relationships/image" Target="../media/image18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96.wmf"/><Relationship Id="rId3" Type="http://schemas.openxmlformats.org/officeDocument/2006/relationships/image" Target="../media/image191.wmf"/><Relationship Id="rId7" Type="http://schemas.openxmlformats.org/officeDocument/2006/relationships/image" Target="../media/image195.wmf"/><Relationship Id="rId2" Type="http://schemas.openxmlformats.org/officeDocument/2006/relationships/image" Target="../media/image190.wmf"/><Relationship Id="rId1" Type="http://schemas.openxmlformats.org/officeDocument/2006/relationships/image" Target="../media/image189.wmf"/><Relationship Id="rId6" Type="http://schemas.openxmlformats.org/officeDocument/2006/relationships/image" Target="../media/image194.wmf"/><Relationship Id="rId5" Type="http://schemas.openxmlformats.org/officeDocument/2006/relationships/image" Target="../media/image193.wmf"/><Relationship Id="rId4" Type="http://schemas.openxmlformats.org/officeDocument/2006/relationships/image" Target="../media/image192.wmf"/><Relationship Id="rId9" Type="http://schemas.openxmlformats.org/officeDocument/2006/relationships/image" Target="../media/image197.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image" Target="../media/image207.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png"/><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5.wmf"/><Relationship Id="rId7"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image" Target="../media/image12.png"/><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2.png"/><Relationship Id="rId5" Type="http://schemas.openxmlformats.org/officeDocument/2006/relationships/image" Target="../media/image26.wmf"/><Relationship Id="rId4"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2.wmf"/><Relationship Id="rId7" Type="http://schemas.openxmlformats.org/officeDocument/2006/relationships/image" Target="../media/image41.wmf"/><Relationship Id="rId2" Type="http://schemas.openxmlformats.org/officeDocument/2006/relationships/image" Target="../media/image31.wmf"/><Relationship Id="rId1" Type="http://schemas.openxmlformats.org/officeDocument/2006/relationships/image" Target="../media/image39.wmf"/><Relationship Id="rId6" Type="http://schemas.openxmlformats.org/officeDocument/2006/relationships/image" Target="../media/image40.wmf"/><Relationship Id="rId11" Type="http://schemas.openxmlformats.org/officeDocument/2006/relationships/image" Target="../media/image45.wmf"/><Relationship Id="rId5" Type="http://schemas.openxmlformats.org/officeDocument/2006/relationships/image" Target="../media/image34.wmf"/><Relationship Id="rId10" Type="http://schemas.openxmlformats.org/officeDocument/2006/relationships/image" Target="../media/image44.wmf"/><Relationship Id="rId4" Type="http://schemas.openxmlformats.org/officeDocument/2006/relationships/image" Target="../media/image33.wmf"/><Relationship Id="rId9"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8E0137-8AAD-439E-82EB-56F309B6F70C}" type="datetimeFigureOut">
              <a:rPr lang="en-US" smtClean="0"/>
              <a:pPr/>
              <a:t>6/12/2010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CD7D94-4DE4-4FCC-B2C3-150C5F4589C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24FD3C37-22C8-419D-9E79-8B02EA890270}" type="slidenum">
              <a:rPr lang="en-US"/>
              <a:pPr/>
              <a:t>8</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90C9E12-4041-4EE2-84FE-0EE8C3434C18}" type="slidenum">
              <a:rPr lang="en-US"/>
              <a:pPr/>
              <a:t>33</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D845E24-322F-4C0C-9BDA-5EA00ABA8D92}" type="slidenum">
              <a:rPr lang="en-US"/>
              <a:pPr/>
              <a:t>34</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6692C5B-58CF-4151-BFB0-03C6E5DB3DAC}" type="slidenum">
              <a:rPr lang="en-US"/>
              <a:pPr/>
              <a:t>35</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C01FF41-9DFD-43A6-819C-A8776B512A9F}" type="slidenum">
              <a:rPr lang="en-US"/>
              <a:pPr/>
              <a:t>36</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9B6A803-13F9-4A9C-9B5E-0916F1320A00}" type="slidenum">
              <a:rPr lang="en-US"/>
              <a:pPr/>
              <a:t>37</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19F57CF-F674-473D-A481-41A9DC44F80F}" type="slidenum">
              <a:rPr lang="en-US"/>
              <a:pPr/>
              <a:t>38</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4EC8CB9C-0863-4864-8F6F-8A07DD1996E8}" type="slidenum">
              <a:rPr lang="en-US"/>
              <a:pPr/>
              <a:t>39</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B34482F4-28F0-4EB9-A2BC-3418C18B2CC8}" type="slidenum">
              <a:rPr lang="en-US"/>
              <a:pPr/>
              <a:t>41</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A91A06F-3A99-4DE4-B442-24B88C7C7A74}" type="slidenum">
              <a:rPr lang="en-US"/>
              <a:pPr/>
              <a:t>42</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79928DF-52F6-4C81-8410-69E787D7B9D8}" type="slidenum">
              <a:rPr lang="en-US"/>
              <a:pPr/>
              <a:t>43</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14D827F-7D4C-4DE1-B757-A810F7782D37}" type="slidenum">
              <a:rPr lang="en-US"/>
              <a:pPr/>
              <a:t>15</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CE94D4A3-A7F3-461D-9B80-0D0E4AF04CDE}" type="slidenum">
              <a:rPr lang="en-US"/>
              <a:pPr/>
              <a:t>44</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96A26E70-0061-4891-B6E5-7967245DDA46}" type="slidenum">
              <a:rPr lang="en-US"/>
              <a:pPr/>
              <a:t>45</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146608A-37D3-4F38-B807-5728D2216208}" type="slidenum">
              <a:rPr lang="en-US"/>
              <a:pPr/>
              <a:t>16</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81B5022-A1EC-4E86-B239-3D557EE025E0}" type="slidenum">
              <a:rPr lang="en-US"/>
              <a:pPr/>
              <a:t>21</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DA52ACB-346A-4833-9894-2625493C5ADC}" type="slidenum">
              <a:rPr lang="en-US"/>
              <a:pPr/>
              <a:t>22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DA52ACB-346A-4833-9894-2625493C5ADC}" type="slidenum">
              <a:rPr lang="en-US"/>
              <a:pPr/>
              <a:t>23</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E5453C2-47BE-45E6-AC02-A8AC4404E625}" type="slidenum">
              <a:rPr lang="en-US"/>
              <a:pPr/>
              <a:t>29</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012FD04-F901-41EA-936F-AD8CA6ADAB66}" type="slidenum">
              <a:rPr lang="en-US"/>
              <a:pPr/>
              <a:t>31</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96122E5-49BE-4260-AE9F-C086E2301B9A}" type="slidenum">
              <a:rPr lang="en-US"/>
              <a:pPr/>
              <a:t>32</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28670"/>
            <a:ext cx="4038600" cy="51974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28670"/>
            <a:ext cx="4038600" cy="51974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r>
              <a:rPr lang="en-US" smtClean="0"/>
              <a:t>11-6-2010</a:t>
            </a:r>
            <a:endParaRPr lang="en-GB"/>
          </a:p>
        </p:txBody>
      </p:sp>
      <p:sp>
        <p:nvSpPr>
          <p:cNvPr id="6" name="Footer Placeholder 5"/>
          <p:cNvSpPr>
            <a:spLocks noGrp="1"/>
          </p:cNvSpPr>
          <p:nvPr>
            <p:ph type="ftr" sz="quarter" idx="11"/>
          </p:nvPr>
        </p:nvSpPr>
        <p:spPr/>
        <p:txBody>
          <a:bodyPr/>
          <a:lstStyle/>
          <a:p>
            <a:r>
              <a:rPr lang="en-GB" smtClean="0"/>
              <a:t>CAS RF Denmark - Cavity Basics</a:t>
            </a:r>
            <a:endParaRPr lang="en-GB"/>
          </a:p>
        </p:txBody>
      </p:sp>
      <p:sp>
        <p:nvSpPr>
          <p:cNvPr id="7" name="Slide Number Placeholder 6"/>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11-6-2010</a:t>
            </a:r>
            <a:endParaRPr lang="en-GB"/>
          </a:p>
        </p:txBody>
      </p:sp>
      <p:sp>
        <p:nvSpPr>
          <p:cNvPr id="8" name="Footer Placeholder 7"/>
          <p:cNvSpPr>
            <a:spLocks noGrp="1"/>
          </p:cNvSpPr>
          <p:nvPr>
            <p:ph type="ftr" sz="quarter" idx="11"/>
          </p:nvPr>
        </p:nvSpPr>
        <p:spPr/>
        <p:txBody>
          <a:bodyPr/>
          <a:lstStyle/>
          <a:p>
            <a:r>
              <a:rPr lang="en-GB" smtClean="0"/>
              <a:t>CAS RF Denmark - Cavity Basics</a:t>
            </a:r>
            <a:endParaRPr lang="en-GB"/>
          </a:p>
        </p:txBody>
      </p:sp>
      <p:sp>
        <p:nvSpPr>
          <p:cNvPr id="9" name="Slide Number Placeholder 8"/>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11-6-2010</a:t>
            </a:r>
            <a:endParaRPr lang="en-GB"/>
          </a:p>
        </p:txBody>
      </p:sp>
      <p:sp>
        <p:nvSpPr>
          <p:cNvPr id="3" name="Footer Placeholder 2"/>
          <p:cNvSpPr>
            <a:spLocks noGrp="1"/>
          </p:cNvSpPr>
          <p:nvPr>
            <p:ph type="ftr" sz="quarter" idx="11"/>
          </p:nvPr>
        </p:nvSpPr>
        <p:spPr/>
        <p:txBody>
          <a:bodyPr/>
          <a:lstStyle/>
          <a:p>
            <a:r>
              <a:rPr lang="en-GB" smtClean="0"/>
              <a:t>CAS RF Denmark - Cavity Basics</a:t>
            </a:r>
            <a:endParaRPr lang="en-GB"/>
          </a:p>
        </p:txBody>
      </p:sp>
      <p:sp>
        <p:nvSpPr>
          <p:cNvPr id="4" name="Slide Number Placeholder 3"/>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11-6-2010</a:t>
            </a:r>
            <a:endParaRPr lang="en-GB"/>
          </a:p>
        </p:txBody>
      </p:sp>
      <p:sp>
        <p:nvSpPr>
          <p:cNvPr id="6" name="Footer Placeholder 5"/>
          <p:cNvSpPr>
            <a:spLocks noGrp="1"/>
          </p:cNvSpPr>
          <p:nvPr>
            <p:ph type="ftr" sz="quarter" idx="11"/>
          </p:nvPr>
        </p:nvSpPr>
        <p:spPr/>
        <p:txBody>
          <a:bodyPr/>
          <a:lstStyle/>
          <a:p>
            <a:r>
              <a:rPr lang="en-GB" smtClean="0"/>
              <a:t>CAS RF Denmark - Cavity Basics</a:t>
            </a:r>
            <a:endParaRPr lang="en-GB"/>
          </a:p>
        </p:txBody>
      </p:sp>
      <p:sp>
        <p:nvSpPr>
          <p:cNvPr id="7" name="Slide Number Placeholder 6"/>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11-6-2010</a:t>
            </a:r>
            <a:endParaRPr lang="en-GB"/>
          </a:p>
        </p:txBody>
      </p:sp>
      <p:sp>
        <p:nvSpPr>
          <p:cNvPr id="6" name="Footer Placeholder 5"/>
          <p:cNvSpPr>
            <a:spLocks noGrp="1"/>
          </p:cNvSpPr>
          <p:nvPr>
            <p:ph type="ftr" sz="quarter" idx="11"/>
          </p:nvPr>
        </p:nvSpPr>
        <p:spPr/>
        <p:txBody>
          <a:bodyPr/>
          <a:lstStyle/>
          <a:p>
            <a:r>
              <a:rPr lang="en-GB" smtClean="0"/>
              <a:t>CAS RF Denmark - Cavity Basics</a:t>
            </a:r>
            <a:endParaRPr lang="en-GB"/>
          </a:p>
        </p:txBody>
      </p:sp>
      <p:sp>
        <p:nvSpPr>
          <p:cNvPr id="7" name="Slide Number Placeholder 6"/>
          <p:cNvSpPr>
            <a:spLocks noGrp="1"/>
          </p:cNvSpPr>
          <p:nvPr>
            <p:ph type="sldNum" sz="quarter" idx="12"/>
          </p:nvPr>
        </p:nvSpPr>
        <p:spPr/>
        <p:txBody>
          <a:bodyPr/>
          <a:lstStyle/>
          <a:p>
            <a:fld id="{4ABAAE0A-2C7B-476D-921A-DB40558571D2}" type="slidenum">
              <a:rPr lang="en-GB" smtClean="0"/>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82594"/>
          </a:xfrm>
          <a:prstGeom prst="rect">
            <a:avLst/>
          </a:prstGeom>
        </p:spPr>
        <p:txBody>
          <a:bodyPr vert="horz" lIns="91440" tIns="45720" rIns="91440" bIns="45720" rtlCol="0" anchor="ctr">
            <a:noAutofit/>
          </a:bodyPr>
          <a:lstStyle/>
          <a:p>
            <a:r>
              <a:rPr lang="en-US" smtClean="0"/>
              <a:t>Click to edit Master title style</a:t>
            </a:r>
            <a:endParaRPr lang="en-GB"/>
          </a:p>
        </p:txBody>
      </p:sp>
      <p:sp>
        <p:nvSpPr>
          <p:cNvPr id="3" name="Text Placeholder 2"/>
          <p:cNvSpPr>
            <a:spLocks noGrp="1"/>
          </p:cNvSpPr>
          <p:nvPr>
            <p:ph type="body" idx="1"/>
          </p:nvPr>
        </p:nvSpPr>
        <p:spPr>
          <a:xfrm>
            <a:off x="457200" y="1000108"/>
            <a:ext cx="8229600" cy="512605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8286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11-6-2010</a:t>
            </a:r>
            <a:endParaRPr lang="en-GB"/>
          </a:p>
        </p:txBody>
      </p:sp>
      <p:sp>
        <p:nvSpPr>
          <p:cNvPr id="5" name="Footer Placeholder 4"/>
          <p:cNvSpPr>
            <a:spLocks noGrp="1"/>
          </p:cNvSpPr>
          <p:nvPr>
            <p:ph type="ftr" sz="quarter" idx="3"/>
          </p:nvPr>
        </p:nvSpPr>
        <p:spPr>
          <a:xfrm>
            <a:off x="1285852" y="6356350"/>
            <a:ext cx="65722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CAS RF Denmark - Cavity Basics</a:t>
            </a:r>
            <a:endParaRPr lang="en-GB" dirty="0"/>
          </a:p>
        </p:txBody>
      </p:sp>
      <p:sp>
        <p:nvSpPr>
          <p:cNvPr id="6" name="Slide Number Placeholder 5"/>
          <p:cNvSpPr>
            <a:spLocks noGrp="1"/>
          </p:cNvSpPr>
          <p:nvPr>
            <p:ph type="sldNum" sz="quarter" idx="4"/>
          </p:nvPr>
        </p:nvSpPr>
        <p:spPr>
          <a:xfrm>
            <a:off x="7858148" y="6356350"/>
            <a:ext cx="8286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AAE0A-2C7B-476D-921A-DB40558571D2}"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37.gif"/><Relationship Id="rId3" Type="http://schemas.openxmlformats.org/officeDocument/2006/relationships/image" Target="../media/image35.png"/><Relationship Id="rId7" Type="http://schemas.openxmlformats.org/officeDocument/2006/relationships/oleObject" Target="../embeddings/oleObject38.bin"/><Relationship Id="rId12" Type="http://schemas.openxmlformats.org/officeDocument/2006/relationships/image" Target="../media/image36.gif"/><Relationship Id="rId17" Type="http://schemas.openxmlformats.org/officeDocument/2006/relationships/oleObject" Target="../embeddings/oleObject45.bin"/><Relationship Id="rId2" Type="http://schemas.openxmlformats.org/officeDocument/2006/relationships/slideLayout" Target="../slideLayouts/slideLayout6.xml"/><Relationship Id="rId16" Type="http://schemas.openxmlformats.org/officeDocument/2006/relationships/oleObject" Target="../embeddings/oleObject44.bin"/><Relationship Id="rId1" Type="http://schemas.openxmlformats.org/officeDocument/2006/relationships/vmlDrawing" Target="../drawings/vmlDrawing8.vml"/><Relationship Id="rId6" Type="http://schemas.openxmlformats.org/officeDocument/2006/relationships/oleObject" Target="../embeddings/oleObject37.bin"/><Relationship Id="rId11" Type="http://schemas.openxmlformats.org/officeDocument/2006/relationships/oleObject" Target="../embeddings/oleObject42.bin"/><Relationship Id="rId5" Type="http://schemas.openxmlformats.org/officeDocument/2006/relationships/oleObject" Target="../embeddings/oleObject36.bin"/><Relationship Id="rId15" Type="http://schemas.openxmlformats.org/officeDocument/2006/relationships/oleObject" Target="../embeddings/oleObject43.bin"/><Relationship Id="rId10" Type="http://schemas.openxmlformats.org/officeDocument/2006/relationships/oleObject" Target="../embeddings/oleObject41.bin"/><Relationship Id="rId4" Type="http://schemas.openxmlformats.org/officeDocument/2006/relationships/oleObject" Target="../embeddings/oleObject35.bin"/><Relationship Id="rId9" Type="http://schemas.openxmlformats.org/officeDocument/2006/relationships/oleObject" Target="../embeddings/oleObject40.bin"/><Relationship Id="rId14" Type="http://schemas.openxmlformats.org/officeDocument/2006/relationships/image" Target="../media/image38.gif"/></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69.gif"/><Relationship Id="rId7"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46.bin"/><Relationship Id="rId5" Type="http://schemas.openxmlformats.org/officeDocument/2006/relationships/image" Target="../media/image71.gif"/><Relationship Id="rId4" Type="http://schemas.openxmlformats.org/officeDocument/2006/relationships/image" Target="../media/image70.gi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75.gif"/><Relationship Id="rId7" Type="http://schemas.openxmlformats.org/officeDocument/2006/relationships/image" Target="../media/image79.gi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78.gif"/><Relationship Id="rId11" Type="http://schemas.openxmlformats.org/officeDocument/2006/relationships/image" Target="../media/image80.gif"/><Relationship Id="rId5" Type="http://schemas.openxmlformats.org/officeDocument/2006/relationships/image" Target="../media/image77.gif"/><Relationship Id="rId10" Type="http://schemas.openxmlformats.org/officeDocument/2006/relationships/oleObject" Target="../embeddings/oleObject51.bin"/><Relationship Id="rId4" Type="http://schemas.openxmlformats.org/officeDocument/2006/relationships/image" Target="../media/image76.gif"/><Relationship Id="rId9" Type="http://schemas.openxmlformats.org/officeDocument/2006/relationships/oleObject" Target="../embeddings/oleObject50.bin"/></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oleObject" Target="../embeddings/oleObject61.bin"/><Relationship Id="rId3" Type="http://schemas.openxmlformats.org/officeDocument/2006/relationships/notesSlide" Target="../notesSlides/notesSlide2.xml"/><Relationship Id="rId7" Type="http://schemas.openxmlformats.org/officeDocument/2006/relationships/oleObject" Target="../embeddings/oleObject55.bin"/><Relationship Id="rId12" Type="http://schemas.openxmlformats.org/officeDocument/2006/relationships/oleObject" Target="../embeddings/oleObject60.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54.bin"/><Relationship Id="rId11" Type="http://schemas.openxmlformats.org/officeDocument/2006/relationships/oleObject" Target="../embeddings/oleObject59.bin"/><Relationship Id="rId5" Type="http://schemas.openxmlformats.org/officeDocument/2006/relationships/oleObject" Target="../embeddings/oleObject53.bin"/><Relationship Id="rId15" Type="http://schemas.openxmlformats.org/officeDocument/2006/relationships/oleObject" Target="../embeddings/oleObject63.bin"/><Relationship Id="rId10" Type="http://schemas.openxmlformats.org/officeDocument/2006/relationships/oleObject" Target="../embeddings/oleObject58.bin"/><Relationship Id="rId4" Type="http://schemas.openxmlformats.org/officeDocument/2006/relationships/oleObject" Target="../embeddings/oleObject52.bin"/><Relationship Id="rId9" Type="http://schemas.openxmlformats.org/officeDocument/2006/relationships/oleObject" Target="../embeddings/oleObject57.bin"/><Relationship Id="rId14" Type="http://schemas.openxmlformats.org/officeDocument/2006/relationships/oleObject" Target="../embeddings/oleObject62.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notesSlide" Target="../notesSlides/notesSlide3.xml"/><Relationship Id="rId7"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66.bin"/><Relationship Id="rId5" Type="http://schemas.openxmlformats.org/officeDocument/2006/relationships/oleObject" Target="../embeddings/oleObject65.bin"/><Relationship Id="rId10" Type="http://schemas.openxmlformats.org/officeDocument/2006/relationships/oleObject" Target="../embeddings/oleObject70.bin"/><Relationship Id="rId4" Type="http://schemas.openxmlformats.org/officeDocument/2006/relationships/oleObject" Target="../embeddings/oleObject64.bin"/><Relationship Id="rId9" Type="http://schemas.openxmlformats.org/officeDocument/2006/relationships/oleObject" Target="../embeddings/oleObject69.bin"/></Relationships>
</file>

<file path=ppt/slides/_rels/slide1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2.gif"/><Relationship Id="rId7" Type="http://schemas.openxmlformats.org/officeDocument/2006/relationships/image" Target="../media/image116.gif"/><Relationship Id="rId2" Type="http://schemas.openxmlformats.org/officeDocument/2006/relationships/image" Target="../media/image111.gif"/><Relationship Id="rId1" Type="http://schemas.openxmlformats.org/officeDocument/2006/relationships/slideLayout" Target="../slideLayouts/slideLayout6.xml"/><Relationship Id="rId6" Type="http://schemas.openxmlformats.org/officeDocument/2006/relationships/image" Target="../media/image115.gif"/><Relationship Id="rId5" Type="http://schemas.openxmlformats.org/officeDocument/2006/relationships/image" Target="../media/image114.gif"/><Relationship Id="rId4" Type="http://schemas.openxmlformats.org/officeDocument/2006/relationships/image" Target="../media/image113.gi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oleObject" Target="../embeddings/oleObject71.bin"/><Relationship Id="rId7" Type="http://schemas.openxmlformats.org/officeDocument/2006/relationships/oleObject" Target="../embeddings/oleObject75.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74.bin"/><Relationship Id="rId11" Type="http://schemas.openxmlformats.org/officeDocument/2006/relationships/oleObject" Target="../embeddings/oleObject79.bin"/><Relationship Id="rId5" Type="http://schemas.openxmlformats.org/officeDocument/2006/relationships/oleObject" Target="../embeddings/oleObject73.bin"/><Relationship Id="rId10" Type="http://schemas.openxmlformats.org/officeDocument/2006/relationships/oleObject" Target="../embeddings/oleObject78.bin"/><Relationship Id="rId4" Type="http://schemas.openxmlformats.org/officeDocument/2006/relationships/oleObject" Target="../embeddings/oleObject72.bin"/><Relationship Id="rId9" Type="http://schemas.openxmlformats.org/officeDocument/2006/relationships/oleObject" Target="../embeddings/oleObject77.bin"/></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image" Target="../media/image126.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83.bin"/><Relationship Id="rId3" Type="http://schemas.openxmlformats.org/officeDocument/2006/relationships/notesSlide" Target="../notesSlides/notesSlide4.xml"/><Relationship Id="rId7" Type="http://schemas.openxmlformats.org/officeDocument/2006/relationships/oleObject" Target="../embeddings/oleObject82.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oleObject" Target="../embeddings/oleObject81.bin"/><Relationship Id="rId11" Type="http://schemas.openxmlformats.org/officeDocument/2006/relationships/oleObject" Target="../embeddings/oleObject86.bin"/><Relationship Id="rId5" Type="http://schemas.openxmlformats.org/officeDocument/2006/relationships/oleObject" Target="../embeddings/oleObject80.bin"/><Relationship Id="rId10" Type="http://schemas.openxmlformats.org/officeDocument/2006/relationships/oleObject" Target="../embeddings/oleObject85.bin"/><Relationship Id="rId4" Type="http://schemas.openxmlformats.org/officeDocument/2006/relationships/image" Target="../media/image135.png"/><Relationship Id="rId9" Type="http://schemas.openxmlformats.org/officeDocument/2006/relationships/oleObject" Target="../embeddings/oleObject84.bin"/></Relationships>
</file>

<file path=ppt/slides/_rels/slide22.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7.gif"/></Relationships>
</file>

<file path=ppt/slides/_rels/slide23.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9.gi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90.bin"/><Relationship Id="rId13" Type="http://schemas.openxmlformats.org/officeDocument/2006/relationships/oleObject" Target="../embeddings/oleObject95.bin"/><Relationship Id="rId3" Type="http://schemas.openxmlformats.org/officeDocument/2006/relationships/oleObject" Target="../embeddings/oleObject87.bin"/><Relationship Id="rId7" Type="http://schemas.openxmlformats.org/officeDocument/2006/relationships/oleObject" Target="../embeddings/oleObject89.bin"/><Relationship Id="rId12" Type="http://schemas.openxmlformats.org/officeDocument/2006/relationships/oleObject" Target="../embeddings/oleObject94.bin"/><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88.bin"/><Relationship Id="rId11" Type="http://schemas.openxmlformats.org/officeDocument/2006/relationships/oleObject" Target="../embeddings/oleObject93.bin"/><Relationship Id="rId5" Type="http://schemas.openxmlformats.org/officeDocument/2006/relationships/image" Target="../media/image148.emf"/><Relationship Id="rId10" Type="http://schemas.openxmlformats.org/officeDocument/2006/relationships/oleObject" Target="../embeddings/oleObject92.bin"/><Relationship Id="rId4" Type="http://schemas.openxmlformats.org/officeDocument/2006/relationships/image" Target="../media/image147.emf"/><Relationship Id="rId9" Type="http://schemas.openxmlformats.org/officeDocument/2006/relationships/oleObject" Target="../embeddings/oleObject91.bin"/></Relationships>
</file>

<file path=ppt/slides/_rels/slide25.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image" Target="../media/image149.gif"/><Relationship Id="rId1" Type="http://schemas.openxmlformats.org/officeDocument/2006/relationships/slideLayout" Target="../slideLayouts/slideLayout6.xml"/><Relationship Id="rId4" Type="http://schemas.openxmlformats.org/officeDocument/2006/relationships/image" Target="../media/image151.gi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1.bin"/><Relationship Id="rId3" Type="http://schemas.openxmlformats.org/officeDocument/2006/relationships/oleObject" Target="../embeddings/oleObject96.bin"/><Relationship Id="rId7" Type="http://schemas.openxmlformats.org/officeDocument/2006/relationships/oleObject" Target="../embeddings/oleObject100.bin"/><Relationship Id="rId12" Type="http://schemas.openxmlformats.org/officeDocument/2006/relationships/oleObject" Target="../embeddings/oleObject105.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oleObject" Target="../embeddings/oleObject99.bin"/><Relationship Id="rId11" Type="http://schemas.openxmlformats.org/officeDocument/2006/relationships/oleObject" Target="../embeddings/oleObject104.bin"/><Relationship Id="rId5" Type="http://schemas.openxmlformats.org/officeDocument/2006/relationships/oleObject" Target="../embeddings/oleObject98.bin"/><Relationship Id="rId10" Type="http://schemas.openxmlformats.org/officeDocument/2006/relationships/oleObject" Target="../embeddings/oleObject103.bin"/><Relationship Id="rId4" Type="http://schemas.openxmlformats.org/officeDocument/2006/relationships/oleObject" Target="../embeddings/oleObject97.bin"/><Relationship Id="rId9" Type="http://schemas.openxmlformats.org/officeDocument/2006/relationships/oleObject" Target="../embeddings/oleObject102.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109.bin"/><Relationship Id="rId5" Type="http://schemas.openxmlformats.org/officeDocument/2006/relationships/oleObject" Target="../embeddings/oleObject108.bin"/><Relationship Id="rId4" Type="http://schemas.openxmlformats.org/officeDocument/2006/relationships/oleObject" Target="../embeddings/oleObject107.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5.bin"/><Relationship Id="rId3" Type="http://schemas.openxmlformats.org/officeDocument/2006/relationships/oleObject" Target="../embeddings/oleObject110.bin"/><Relationship Id="rId7" Type="http://schemas.openxmlformats.org/officeDocument/2006/relationships/oleObject" Target="../embeddings/oleObject114.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113.bin"/><Relationship Id="rId5" Type="http://schemas.openxmlformats.org/officeDocument/2006/relationships/oleObject" Target="../embeddings/oleObject112.bin"/><Relationship Id="rId4" Type="http://schemas.openxmlformats.org/officeDocument/2006/relationships/oleObject" Target="../embeddings/oleObject1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117.bin"/><Relationship Id="rId5" Type="http://schemas.openxmlformats.org/officeDocument/2006/relationships/oleObject" Target="../embeddings/oleObject116.bin"/><Relationship Id="rId4" Type="http://schemas.openxmlformats.org/officeDocument/2006/relationships/image" Target="../media/image174.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Layout" Target="../slideLayouts/slideLayout6.xml"/><Relationship Id="rId1" Type="http://schemas.openxmlformats.org/officeDocument/2006/relationships/vmlDrawing" Target="../drawings/vmlDrawing20.vml"/><Relationship Id="rId4" Type="http://schemas.openxmlformats.org/officeDocument/2006/relationships/oleObject" Target="../embeddings/oleObject11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122.bin"/><Relationship Id="rId5" Type="http://schemas.openxmlformats.org/officeDocument/2006/relationships/oleObject" Target="../embeddings/oleObject121.bin"/><Relationship Id="rId4" Type="http://schemas.openxmlformats.org/officeDocument/2006/relationships/oleObject" Target="../embeddings/oleObject120.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22.vml"/><Relationship Id="rId4" Type="http://schemas.openxmlformats.org/officeDocument/2006/relationships/oleObject" Target="../embeddings/oleObject123.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oleObject" Target="../embeddings/oleObject127.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126.bin"/><Relationship Id="rId5" Type="http://schemas.openxmlformats.org/officeDocument/2006/relationships/oleObject" Target="../embeddings/oleObject125.bin"/><Relationship Id="rId4" Type="http://schemas.openxmlformats.org/officeDocument/2006/relationships/oleObject" Target="../embeddings/oleObject12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oleObject" Target="../embeddings/oleObject13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30.bin"/><Relationship Id="rId5" Type="http://schemas.openxmlformats.org/officeDocument/2006/relationships/oleObject" Target="../embeddings/oleObject129.bin"/><Relationship Id="rId4" Type="http://schemas.openxmlformats.org/officeDocument/2006/relationships/oleObject" Target="../embeddings/oleObject128.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134.bin"/><Relationship Id="rId5" Type="http://schemas.openxmlformats.org/officeDocument/2006/relationships/oleObject" Target="../embeddings/oleObject133.bin"/><Relationship Id="rId4" Type="http://schemas.openxmlformats.org/officeDocument/2006/relationships/oleObject" Target="../embeddings/oleObject132.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39.bin"/><Relationship Id="rId3" Type="http://schemas.openxmlformats.org/officeDocument/2006/relationships/notesSlide" Target="../notesSlides/notesSlide14.xml"/><Relationship Id="rId7" Type="http://schemas.openxmlformats.org/officeDocument/2006/relationships/oleObject" Target="../embeddings/oleObject138.bin"/><Relationship Id="rId12" Type="http://schemas.openxmlformats.org/officeDocument/2006/relationships/oleObject" Target="../embeddings/oleObject143.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137.bin"/><Relationship Id="rId11" Type="http://schemas.openxmlformats.org/officeDocument/2006/relationships/oleObject" Target="../embeddings/oleObject142.bin"/><Relationship Id="rId5" Type="http://schemas.openxmlformats.org/officeDocument/2006/relationships/oleObject" Target="../embeddings/oleObject136.bin"/><Relationship Id="rId10" Type="http://schemas.openxmlformats.org/officeDocument/2006/relationships/oleObject" Target="../embeddings/oleObject141.bin"/><Relationship Id="rId4" Type="http://schemas.openxmlformats.org/officeDocument/2006/relationships/oleObject" Target="../embeddings/oleObject135.bin"/><Relationship Id="rId9" Type="http://schemas.openxmlformats.org/officeDocument/2006/relationships/oleObject" Target="../embeddings/oleObject140.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image" Target="../media/image200.gif"/><Relationship Id="rId2" Type="http://schemas.openxmlformats.org/officeDocument/2006/relationships/image" Target="../media/image199.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03.jpeg"/><Relationship Id="rId4" Type="http://schemas.openxmlformats.org/officeDocument/2006/relationships/image" Target="../media/image20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27.vml"/><Relationship Id="rId6" Type="http://schemas.openxmlformats.org/officeDocument/2006/relationships/image" Target="../media/image206.png"/><Relationship Id="rId5" Type="http://schemas.openxmlformats.org/officeDocument/2006/relationships/oleObject" Target="../embeddings/oleObject144.bin"/><Relationship Id="rId4" Type="http://schemas.openxmlformats.org/officeDocument/2006/relationships/image" Target="../media/image20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oleObject" Target="../embeddings/oleObject147.bin"/><Relationship Id="rId5" Type="http://schemas.openxmlformats.org/officeDocument/2006/relationships/oleObject" Target="../embeddings/oleObject146.bin"/><Relationship Id="rId4" Type="http://schemas.openxmlformats.org/officeDocument/2006/relationships/oleObject" Target="../embeddings/oleObject145.bin"/></Relationships>
</file>

<file path=ppt/slides/_rels/slide4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11.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4.gif"/><Relationship Id="rId5" Type="http://schemas.openxmlformats.org/officeDocument/2006/relationships/image" Target="../media/image213.gif"/><Relationship Id="rId4" Type="http://schemas.openxmlformats.org/officeDocument/2006/relationships/image" Target="../media/image212.gif"/></Relationships>
</file>

<file path=ppt/slides/_rels/slide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oleObject" Target="../embeddings/oleObject148.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6.xml"/><Relationship Id="rId1" Type="http://schemas.openxmlformats.org/officeDocument/2006/relationships/vmlDrawing" Target="../drawings/vmlDrawing30.vml"/><Relationship Id="rId5" Type="http://schemas.openxmlformats.org/officeDocument/2006/relationships/oleObject" Target="../embeddings/oleObject149.bin"/><Relationship Id="rId4" Type="http://schemas.openxmlformats.org/officeDocument/2006/relationships/image" Target="../media/image2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4.bin"/><Relationship Id="rId11" Type="http://schemas.openxmlformats.org/officeDocument/2006/relationships/oleObject" Target="../embeddings/oleObject19.bin"/><Relationship Id="rId5" Type="http://schemas.openxmlformats.org/officeDocument/2006/relationships/oleObject" Target="../embeddings/oleObject13.bin"/><Relationship Id="rId10" Type="http://schemas.openxmlformats.org/officeDocument/2006/relationships/oleObject" Target="../embeddings/oleObject18.bin"/><Relationship Id="rId4" Type="http://schemas.openxmlformats.org/officeDocument/2006/relationships/oleObject" Target="../embeddings/oleObject12.bin"/><Relationship Id="rId9" Type="http://schemas.openxmlformats.org/officeDocument/2006/relationships/oleObject" Target="../embeddings/oleObject17.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oleObject" Target="../embeddings/oleObject20.bin"/><Relationship Id="rId7"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23.bin"/><Relationship Id="rId5" Type="http://schemas.openxmlformats.org/officeDocument/2006/relationships/oleObject" Target="../embeddings/oleObject22.bin"/><Relationship Id="rId10" Type="http://schemas.openxmlformats.org/officeDocument/2006/relationships/oleObject" Target="../embeddings/oleObject27.bin"/><Relationship Id="rId4" Type="http://schemas.openxmlformats.org/officeDocument/2006/relationships/oleObject" Target="../embeddings/oleObject21.bin"/><Relationship Id="rId9" Type="http://schemas.openxmlformats.org/officeDocument/2006/relationships/oleObject" Target="../embeddings/oleObject2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29.bin"/><Relationship Id="rId5" Type="http://schemas.openxmlformats.org/officeDocument/2006/relationships/image" Target="../media/image29.gif"/><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35.png"/><Relationship Id="rId7"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32.bin"/><Relationship Id="rId11" Type="http://schemas.openxmlformats.org/officeDocument/2006/relationships/image" Target="../media/image38.gif"/><Relationship Id="rId5" Type="http://schemas.openxmlformats.org/officeDocument/2006/relationships/oleObject" Target="../embeddings/oleObject31.bin"/><Relationship Id="rId10" Type="http://schemas.openxmlformats.org/officeDocument/2006/relationships/image" Target="../media/image37.gif"/><Relationship Id="rId4" Type="http://schemas.openxmlformats.org/officeDocument/2006/relationships/oleObject" Target="../embeddings/oleObject30.bin"/><Relationship Id="rId9"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mtClean="0"/>
              <a:t>Cavity Basics</a:t>
            </a:r>
            <a:endParaRPr lang="en-GB"/>
          </a:p>
        </p:txBody>
      </p:sp>
      <p:sp>
        <p:nvSpPr>
          <p:cNvPr id="3" name="Subtitle 2"/>
          <p:cNvSpPr>
            <a:spLocks noGrp="1"/>
          </p:cNvSpPr>
          <p:nvPr>
            <p:ph type="subTitle" idx="1"/>
          </p:nvPr>
        </p:nvSpPr>
        <p:spPr/>
        <p:txBody>
          <a:bodyPr/>
          <a:lstStyle/>
          <a:p>
            <a:r>
              <a:rPr lang="en-GB" dirty="0" smtClean="0"/>
              <a:t>Erk Jensen</a:t>
            </a:r>
          </a:p>
          <a:p>
            <a:r>
              <a:rPr lang="en-GB" dirty="0" smtClean="0"/>
              <a:t>CERN BE-RF</a:t>
            </a:r>
            <a:endParaRPr lang="en-GB"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Phase velocity</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10</a:t>
            </a:fld>
            <a:endParaRPr lang="en-GB"/>
          </a:p>
        </p:txBody>
      </p:sp>
      <p:sp>
        <p:nvSpPr>
          <p:cNvPr id="7" name="TextBox 6"/>
          <p:cNvSpPr txBox="1"/>
          <p:nvPr/>
        </p:nvSpPr>
        <p:spPr>
          <a:xfrm>
            <a:off x="285720" y="928670"/>
            <a:ext cx="3957639" cy="2031325"/>
          </a:xfrm>
          <a:prstGeom prst="rect">
            <a:avLst/>
          </a:prstGeom>
          <a:noFill/>
        </p:spPr>
        <p:txBody>
          <a:bodyPr wrap="square" rtlCol="0">
            <a:spAutoFit/>
          </a:bodyPr>
          <a:lstStyle/>
          <a:p>
            <a:r>
              <a:rPr lang="en-GB" dirty="0" smtClean="0"/>
              <a:t>The phase velocity is the speed with which the crest or a zero-crossing travels in </a:t>
            </a:r>
            <a:r>
              <a:rPr lang="en-GB" i="1" dirty="0" smtClean="0"/>
              <a:t>z</a:t>
            </a:r>
            <a:r>
              <a:rPr lang="en-GB" dirty="0" smtClean="0"/>
              <a:t>-direction.</a:t>
            </a:r>
          </a:p>
          <a:p>
            <a:r>
              <a:rPr lang="en-GB" dirty="0" smtClean="0"/>
              <a:t>Note on the three animations on the right that, at constant </a:t>
            </a:r>
            <a:r>
              <a:rPr lang="en-GB" i="1" dirty="0" smtClean="0"/>
              <a:t>f</a:t>
            </a:r>
            <a:r>
              <a:rPr lang="en-GB" dirty="0" smtClean="0"/>
              <a:t>, it is          .</a:t>
            </a:r>
          </a:p>
          <a:p>
            <a:r>
              <a:rPr lang="en-GB" dirty="0" smtClean="0"/>
              <a:t>Note that at            ,               !  </a:t>
            </a:r>
          </a:p>
          <a:p>
            <a:r>
              <a:rPr lang="en-GB" dirty="0" smtClean="0"/>
              <a:t>With             ,                !          </a:t>
            </a:r>
            <a:endParaRPr lang="en-GB" dirty="0"/>
          </a:p>
        </p:txBody>
      </p:sp>
      <p:pic>
        <p:nvPicPr>
          <p:cNvPr id="15" name="Picture 14" descr="Dispersion.png"/>
          <p:cNvPicPr>
            <a:picLocks noChangeAspect="1"/>
          </p:cNvPicPr>
          <p:nvPr/>
        </p:nvPicPr>
        <p:blipFill>
          <a:blip r:embed="rId3" cstate="print"/>
          <a:stretch>
            <a:fillRect/>
          </a:stretch>
        </p:blipFill>
        <p:spPr>
          <a:xfrm>
            <a:off x="714348" y="3143248"/>
            <a:ext cx="2643206" cy="2723970"/>
          </a:xfrm>
          <a:prstGeom prst="rect">
            <a:avLst/>
          </a:prstGeom>
        </p:spPr>
      </p:pic>
      <p:graphicFrame>
        <p:nvGraphicFramePr>
          <p:cNvPr id="88067" name="Object 3"/>
          <p:cNvGraphicFramePr>
            <a:graphicFrameLocks noChangeAspect="1"/>
          </p:cNvGraphicFramePr>
          <p:nvPr/>
        </p:nvGraphicFramePr>
        <p:xfrm>
          <a:off x="3428992" y="5429264"/>
          <a:ext cx="285750" cy="600075"/>
        </p:xfrm>
        <a:graphic>
          <a:graphicData uri="http://schemas.openxmlformats.org/presentationml/2006/ole">
            <p:oleObj spid="_x0000_s150531" name="Equation" r:id="rId4" imgW="380880" imgH="799920" progId="Equation.3">
              <p:embed/>
            </p:oleObj>
          </a:graphicData>
        </a:graphic>
      </p:graphicFrame>
      <p:graphicFrame>
        <p:nvGraphicFramePr>
          <p:cNvPr id="88068" name="Object 4"/>
          <p:cNvGraphicFramePr>
            <a:graphicFrameLocks noChangeAspect="1"/>
          </p:cNvGraphicFramePr>
          <p:nvPr/>
        </p:nvGraphicFramePr>
        <p:xfrm>
          <a:off x="333373" y="3229978"/>
          <a:ext cx="209550" cy="276225"/>
        </p:xfrm>
        <a:graphic>
          <a:graphicData uri="http://schemas.openxmlformats.org/presentationml/2006/ole">
            <p:oleObj spid="_x0000_s150532" name="Equation" r:id="rId5" imgW="279360" imgH="368280" progId="Equation.3">
              <p:embed/>
            </p:oleObj>
          </a:graphicData>
        </a:graphic>
      </p:graphicFrame>
      <p:sp>
        <p:nvSpPr>
          <p:cNvPr id="21" name="Oval 20"/>
          <p:cNvSpPr/>
          <p:nvPr/>
        </p:nvSpPr>
        <p:spPr>
          <a:xfrm>
            <a:off x="1398748" y="5587432"/>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1695428" y="5015928"/>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571736" y="4006270"/>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071538" y="5929330"/>
            <a:ext cx="739626" cy="369332"/>
          </a:xfrm>
          <a:prstGeom prst="rect">
            <a:avLst/>
          </a:prstGeom>
          <a:noFill/>
        </p:spPr>
        <p:txBody>
          <a:bodyPr wrap="none" rtlCol="0">
            <a:spAutoFit/>
          </a:bodyPr>
          <a:lstStyle/>
          <a:p>
            <a:r>
              <a:rPr lang="en-GB" dirty="0" err="1" smtClean="0"/>
              <a:t>cutoff</a:t>
            </a:r>
            <a:endParaRPr lang="en-GB" dirty="0"/>
          </a:p>
        </p:txBody>
      </p:sp>
      <p:graphicFrame>
        <p:nvGraphicFramePr>
          <p:cNvPr id="88066" name="Object 2"/>
          <p:cNvGraphicFramePr>
            <a:graphicFrameLocks noChangeAspect="1"/>
          </p:cNvGraphicFramePr>
          <p:nvPr/>
        </p:nvGraphicFramePr>
        <p:xfrm>
          <a:off x="2670174" y="4000500"/>
          <a:ext cx="1830388" cy="471488"/>
        </p:xfrm>
        <a:graphic>
          <a:graphicData uri="http://schemas.openxmlformats.org/presentationml/2006/ole">
            <p:oleObj spid="_x0000_s150530" name="Equation" r:id="rId6" imgW="3644640" imgH="939600" progId="Equation.3">
              <p:embed/>
            </p:oleObj>
          </a:graphicData>
        </a:graphic>
      </p:graphicFrame>
      <p:graphicFrame>
        <p:nvGraphicFramePr>
          <p:cNvPr id="88069" name="Object 5"/>
          <p:cNvGraphicFramePr>
            <a:graphicFrameLocks noChangeAspect="1"/>
          </p:cNvGraphicFramePr>
          <p:nvPr/>
        </p:nvGraphicFramePr>
        <p:xfrm>
          <a:off x="2500296" y="3286124"/>
          <a:ext cx="369888" cy="363538"/>
        </p:xfrm>
        <a:graphic>
          <a:graphicData uri="http://schemas.openxmlformats.org/presentationml/2006/ole">
            <p:oleObj spid="_x0000_s150533" name="Equation" r:id="rId7" imgW="736560" imgH="723600" progId="Equation.3">
              <p:embed/>
            </p:oleObj>
          </a:graphicData>
        </a:graphic>
      </p:graphicFrame>
      <p:graphicFrame>
        <p:nvGraphicFramePr>
          <p:cNvPr id="88070" name="Object 6"/>
          <p:cNvGraphicFramePr>
            <a:graphicFrameLocks noChangeAspect="1"/>
          </p:cNvGraphicFramePr>
          <p:nvPr/>
        </p:nvGraphicFramePr>
        <p:xfrm>
          <a:off x="1857356" y="6000768"/>
          <a:ext cx="484188" cy="363538"/>
        </p:xfrm>
        <a:graphic>
          <a:graphicData uri="http://schemas.openxmlformats.org/presentationml/2006/ole">
            <p:oleObj spid="_x0000_s150534" name="Equation" r:id="rId8" imgW="965160" imgH="723600" progId="Equation.3">
              <p:embed/>
            </p:oleObj>
          </a:graphicData>
        </a:graphic>
      </p:graphicFrame>
      <p:graphicFrame>
        <p:nvGraphicFramePr>
          <p:cNvPr id="25" name="Object 24"/>
          <p:cNvGraphicFramePr>
            <a:graphicFrameLocks noChangeAspect="1"/>
          </p:cNvGraphicFramePr>
          <p:nvPr/>
        </p:nvGraphicFramePr>
        <p:xfrm>
          <a:off x="3000375" y="2094163"/>
          <a:ext cx="414338" cy="292100"/>
        </p:xfrm>
        <a:graphic>
          <a:graphicData uri="http://schemas.openxmlformats.org/presentationml/2006/ole">
            <p:oleObj spid="_x0000_s150535" name="Equation" r:id="rId9" imgW="596880" imgH="419040" progId="Equation.3">
              <p:embed/>
            </p:oleObj>
          </a:graphicData>
        </a:graphic>
      </p:graphicFrame>
      <p:graphicFrame>
        <p:nvGraphicFramePr>
          <p:cNvPr id="150536" name="Object 8"/>
          <p:cNvGraphicFramePr>
            <a:graphicFrameLocks noChangeAspect="1"/>
          </p:cNvGraphicFramePr>
          <p:nvPr/>
        </p:nvGraphicFramePr>
        <p:xfrm>
          <a:off x="1571604" y="2357430"/>
          <a:ext cx="555625" cy="265112"/>
        </p:xfrm>
        <a:graphic>
          <a:graphicData uri="http://schemas.openxmlformats.org/presentationml/2006/ole">
            <p:oleObj spid="_x0000_s150536" name="Equation" r:id="rId10" imgW="799920" imgH="380880" progId="Equation.3">
              <p:embed/>
            </p:oleObj>
          </a:graphicData>
        </a:graphic>
      </p:graphicFrame>
      <p:graphicFrame>
        <p:nvGraphicFramePr>
          <p:cNvPr id="150537" name="Object 9"/>
          <p:cNvGraphicFramePr>
            <a:graphicFrameLocks noChangeAspect="1"/>
          </p:cNvGraphicFramePr>
          <p:nvPr/>
        </p:nvGraphicFramePr>
        <p:xfrm>
          <a:off x="2250555" y="2371985"/>
          <a:ext cx="679450" cy="282575"/>
        </p:xfrm>
        <a:graphic>
          <a:graphicData uri="http://schemas.openxmlformats.org/presentationml/2006/ole">
            <p:oleObj spid="_x0000_s150537" name="Equation" r:id="rId11" imgW="977760" imgH="406080" progId="Equation.3">
              <p:embed/>
            </p:oleObj>
          </a:graphicData>
        </a:graphic>
      </p:graphicFrame>
      <p:cxnSp>
        <p:nvCxnSpPr>
          <p:cNvPr id="27" name="Straight Connector 26"/>
          <p:cNvCxnSpPr/>
          <p:nvPr/>
        </p:nvCxnSpPr>
        <p:spPr>
          <a:xfrm flipV="1">
            <a:off x="770796" y="4714884"/>
            <a:ext cx="1443750" cy="1026600"/>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33" descr="S3.0EW52.gif"/>
          <p:cNvPicPr>
            <a:picLocks noChangeAspect="1"/>
          </p:cNvPicPr>
          <p:nvPr/>
        </p:nvPicPr>
        <p:blipFill>
          <a:blip r:embed="rId12" cstate="print"/>
          <a:stretch>
            <a:fillRect/>
          </a:stretch>
        </p:blipFill>
        <p:spPr>
          <a:xfrm>
            <a:off x="5572132" y="770804"/>
            <a:ext cx="3486150" cy="2286000"/>
          </a:xfrm>
          <a:prstGeom prst="rect">
            <a:avLst/>
          </a:prstGeom>
        </p:spPr>
      </p:pic>
      <p:pic>
        <p:nvPicPr>
          <p:cNvPr id="35" name="Picture 34" descr="S3.0EW72.gif"/>
          <p:cNvPicPr>
            <a:picLocks noChangeAspect="1"/>
          </p:cNvPicPr>
          <p:nvPr/>
        </p:nvPicPr>
        <p:blipFill>
          <a:blip r:embed="rId13" cstate="print"/>
          <a:stretch>
            <a:fillRect/>
          </a:stretch>
        </p:blipFill>
        <p:spPr>
          <a:xfrm>
            <a:off x="5629282" y="2579239"/>
            <a:ext cx="3429000" cy="2286000"/>
          </a:xfrm>
          <a:prstGeom prst="rect">
            <a:avLst/>
          </a:prstGeom>
        </p:spPr>
      </p:pic>
      <p:sp>
        <p:nvSpPr>
          <p:cNvPr id="36" name="TextBox 35"/>
          <p:cNvSpPr txBox="1"/>
          <p:nvPr/>
        </p:nvSpPr>
        <p:spPr>
          <a:xfrm>
            <a:off x="7858148" y="867847"/>
            <a:ext cx="1027845" cy="369332"/>
          </a:xfrm>
          <a:prstGeom prst="rect">
            <a:avLst/>
          </a:prstGeom>
          <a:noFill/>
        </p:spPr>
        <p:txBody>
          <a:bodyPr wrap="none" rtlCol="0">
            <a:spAutoFit/>
          </a:bodyPr>
          <a:lstStyle/>
          <a:p>
            <a:r>
              <a:rPr lang="en-GB" i="1" dirty="0" smtClean="0"/>
              <a:t>f</a:t>
            </a:r>
            <a:r>
              <a:rPr lang="en-GB" dirty="0" smtClean="0"/>
              <a:t> = 3 GHz</a:t>
            </a:r>
            <a:endParaRPr lang="en-GB" dirty="0"/>
          </a:p>
        </p:txBody>
      </p:sp>
      <p:pic>
        <p:nvPicPr>
          <p:cNvPr id="39" name="Picture 38" descr="S3.0EW144.gif"/>
          <p:cNvPicPr>
            <a:picLocks noChangeAspect="1"/>
          </p:cNvPicPr>
          <p:nvPr/>
        </p:nvPicPr>
        <p:blipFill>
          <a:blip r:embed="rId14" cstate="print"/>
          <a:stretch>
            <a:fillRect/>
          </a:stretch>
        </p:blipFill>
        <p:spPr>
          <a:xfrm>
            <a:off x="5629282" y="4429132"/>
            <a:ext cx="3429000" cy="2286000"/>
          </a:xfrm>
          <a:prstGeom prst="rect">
            <a:avLst/>
          </a:prstGeom>
        </p:spPr>
      </p:pic>
      <p:graphicFrame>
        <p:nvGraphicFramePr>
          <p:cNvPr id="150538" name="Object 2"/>
          <p:cNvGraphicFramePr>
            <a:graphicFrameLocks noChangeAspect="1"/>
          </p:cNvGraphicFramePr>
          <p:nvPr/>
        </p:nvGraphicFramePr>
        <p:xfrm>
          <a:off x="2071670" y="4865700"/>
          <a:ext cx="542925" cy="420688"/>
        </p:xfrm>
        <a:graphic>
          <a:graphicData uri="http://schemas.openxmlformats.org/presentationml/2006/ole">
            <p:oleObj spid="_x0000_s150538" name="Equation" r:id="rId15" imgW="1079280" imgH="838080" progId="Equation.3">
              <p:embed/>
            </p:oleObj>
          </a:graphicData>
        </a:graphic>
      </p:graphicFrame>
      <p:graphicFrame>
        <p:nvGraphicFramePr>
          <p:cNvPr id="150539" name="Object 11"/>
          <p:cNvGraphicFramePr>
            <a:graphicFrameLocks noChangeAspect="1"/>
          </p:cNvGraphicFramePr>
          <p:nvPr/>
        </p:nvGraphicFramePr>
        <p:xfrm>
          <a:off x="874691" y="2655888"/>
          <a:ext cx="625475" cy="238125"/>
        </p:xfrm>
        <a:graphic>
          <a:graphicData uri="http://schemas.openxmlformats.org/presentationml/2006/ole">
            <p:oleObj spid="_x0000_s150539" name="Equation" r:id="rId16" imgW="901440" imgH="342720" progId="Equation.3">
              <p:embed/>
            </p:oleObj>
          </a:graphicData>
        </a:graphic>
      </p:graphicFrame>
      <p:graphicFrame>
        <p:nvGraphicFramePr>
          <p:cNvPr id="150540" name="Object 12"/>
          <p:cNvGraphicFramePr>
            <a:graphicFrameLocks noChangeAspect="1"/>
          </p:cNvGraphicFramePr>
          <p:nvPr/>
        </p:nvGraphicFramePr>
        <p:xfrm>
          <a:off x="1652572" y="2635687"/>
          <a:ext cx="704850" cy="282575"/>
        </p:xfrm>
        <a:graphic>
          <a:graphicData uri="http://schemas.openxmlformats.org/presentationml/2006/ole">
            <p:oleObj spid="_x0000_s150540" name="Equation" r:id="rId17" imgW="1015920" imgH="406080" progId="Equation.3">
              <p:embed/>
            </p:oleObj>
          </a:graphicData>
        </a:graphic>
      </p:graphicFrame>
      <p:sp>
        <p:nvSpPr>
          <p:cNvPr id="43" name="TextBox 42"/>
          <p:cNvSpPr txBox="1"/>
          <p:nvPr/>
        </p:nvSpPr>
        <p:spPr>
          <a:xfrm>
            <a:off x="1428728" y="5417122"/>
            <a:ext cx="301686" cy="369332"/>
          </a:xfrm>
          <a:prstGeom prst="rect">
            <a:avLst/>
          </a:prstGeom>
          <a:noFill/>
        </p:spPr>
        <p:txBody>
          <a:bodyPr wrap="none" rtlCol="0">
            <a:spAutoFit/>
          </a:bodyPr>
          <a:lstStyle/>
          <a:p>
            <a:r>
              <a:rPr lang="en-GB" dirty="0" smtClean="0"/>
              <a:t>1</a:t>
            </a:r>
            <a:endParaRPr lang="en-GB" dirty="0"/>
          </a:p>
        </p:txBody>
      </p:sp>
      <p:sp>
        <p:nvSpPr>
          <p:cNvPr id="44" name="TextBox 43"/>
          <p:cNvSpPr txBox="1"/>
          <p:nvPr/>
        </p:nvSpPr>
        <p:spPr>
          <a:xfrm>
            <a:off x="1733453" y="4857760"/>
            <a:ext cx="301686" cy="369332"/>
          </a:xfrm>
          <a:prstGeom prst="rect">
            <a:avLst/>
          </a:prstGeom>
          <a:noFill/>
        </p:spPr>
        <p:txBody>
          <a:bodyPr wrap="none" rtlCol="0">
            <a:spAutoFit/>
          </a:bodyPr>
          <a:lstStyle/>
          <a:p>
            <a:r>
              <a:rPr lang="en-GB" dirty="0" smtClean="0"/>
              <a:t>2</a:t>
            </a:r>
            <a:endParaRPr lang="en-GB" dirty="0"/>
          </a:p>
        </p:txBody>
      </p:sp>
      <p:sp>
        <p:nvSpPr>
          <p:cNvPr id="45" name="TextBox 44"/>
          <p:cNvSpPr txBox="1"/>
          <p:nvPr/>
        </p:nvSpPr>
        <p:spPr>
          <a:xfrm>
            <a:off x="2643174" y="3857628"/>
            <a:ext cx="301686" cy="369332"/>
          </a:xfrm>
          <a:prstGeom prst="rect">
            <a:avLst/>
          </a:prstGeom>
          <a:noFill/>
        </p:spPr>
        <p:txBody>
          <a:bodyPr wrap="none" rtlCol="0">
            <a:spAutoFit/>
          </a:bodyPr>
          <a:lstStyle/>
          <a:p>
            <a:r>
              <a:rPr lang="en-GB" dirty="0" smtClean="0"/>
              <a:t>3</a:t>
            </a:r>
            <a:endParaRPr lang="en-GB" dirty="0"/>
          </a:p>
        </p:txBody>
      </p:sp>
      <p:sp>
        <p:nvSpPr>
          <p:cNvPr id="46" name="TextBox 45"/>
          <p:cNvSpPr txBox="1"/>
          <p:nvPr/>
        </p:nvSpPr>
        <p:spPr>
          <a:xfrm>
            <a:off x="4429124" y="1285860"/>
            <a:ext cx="1237839" cy="923330"/>
          </a:xfrm>
          <a:prstGeom prst="rect">
            <a:avLst/>
          </a:prstGeom>
          <a:noFill/>
        </p:spPr>
        <p:txBody>
          <a:bodyPr wrap="none" rtlCol="0">
            <a:spAutoFit/>
          </a:bodyPr>
          <a:lstStyle/>
          <a:p>
            <a:r>
              <a:rPr lang="en-GB" dirty="0" smtClean="0"/>
              <a:t>1:</a:t>
            </a:r>
            <a:r>
              <a:rPr lang="en-GB" i="1" dirty="0" smtClean="0"/>
              <a:t/>
            </a:r>
            <a:br>
              <a:rPr lang="en-GB" i="1" dirty="0" smtClean="0"/>
            </a:br>
            <a:r>
              <a:rPr lang="en-GB" i="1" dirty="0" smtClean="0"/>
              <a:t>a</a:t>
            </a:r>
            <a:r>
              <a:rPr lang="en-GB" dirty="0" smtClean="0"/>
              <a:t> = 52 mm,</a:t>
            </a:r>
            <a:br>
              <a:rPr lang="en-GB" dirty="0" smtClean="0"/>
            </a:br>
            <a:r>
              <a:rPr lang="en-GB" i="1" dirty="0" smtClean="0"/>
              <a:t>f/</a:t>
            </a:r>
            <a:r>
              <a:rPr lang="en-GB" i="1" dirty="0" err="1" smtClean="0"/>
              <a:t>f</a:t>
            </a:r>
            <a:r>
              <a:rPr lang="en-GB" i="1" baseline="-25000" dirty="0" err="1" smtClean="0"/>
              <a:t>c</a:t>
            </a:r>
            <a:r>
              <a:rPr lang="en-GB" dirty="0" smtClean="0"/>
              <a:t> = 1.04</a:t>
            </a:r>
            <a:endParaRPr lang="en-GB" dirty="0"/>
          </a:p>
        </p:txBody>
      </p:sp>
      <p:sp>
        <p:nvSpPr>
          <p:cNvPr id="47" name="TextBox 46"/>
          <p:cNvSpPr txBox="1"/>
          <p:nvPr/>
        </p:nvSpPr>
        <p:spPr>
          <a:xfrm>
            <a:off x="4286248" y="3071810"/>
            <a:ext cx="1529586" cy="923330"/>
          </a:xfrm>
          <a:prstGeom prst="rect">
            <a:avLst/>
          </a:prstGeom>
          <a:noFill/>
        </p:spPr>
        <p:txBody>
          <a:bodyPr wrap="none" rtlCol="0">
            <a:spAutoFit/>
          </a:bodyPr>
          <a:lstStyle/>
          <a:p>
            <a:r>
              <a:rPr lang="en-GB" dirty="0" smtClean="0"/>
              <a:t>2:</a:t>
            </a:r>
          </a:p>
          <a:p>
            <a:r>
              <a:rPr lang="en-GB" i="1" dirty="0" smtClean="0"/>
              <a:t>a</a:t>
            </a:r>
            <a:r>
              <a:rPr lang="en-GB" dirty="0" smtClean="0"/>
              <a:t> = 72.14 mm,</a:t>
            </a:r>
            <a:br>
              <a:rPr lang="en-GB" dirty="0" smtClean="0"/>
            </a:br>
            <a:r>
              <a:rPr lang="en-GB" i="1" dirty="0" smtClean="0"/>
              <a:t> f/</a:t>
            </a:r>
            <a:r>
              <a:rPr lang="en-GB" i="1" dirty="0" err="1" smtClean="0"/>
              <a:t>f</a:t>
            </a:r>
            <a:r>
              <a:rPr lang="en-GB" i="1" baseline="-25000" dirty="0" err="1" smtClean="0"/>
              <a:t>c</a:t>
            </a:r>
            <a:r>
              <a:rPr lang="en-GB" dirty="0" smtClean="0"/>
              <a:t> = 1.44</a:t>
            </a:r>
            <a:endParaRPr lang="en-GB" dirty="0"/>
          </a:p>
        </p:txBody>
      </p:sp>
      <p:sp>
        <p:nvSpPr>
          <p:cNvPr id="48" name="TextBox 47"/>
          <p:cNvSpPr txBox="1"/>
          <p:nvPr/>
        </p:nvSpPr>
        <p:spPr>
          <a:xfrm>
            <a:off x="4286248" y="4857760"/>
            <a:ext cx="1529586" cy="923330"/>
          </a:xfrm>
          <a:prstGeom prst="rect">
            <a:avLst/>
          </a:prstGeom>
          <a:noFill/>
        </p:spPr>
        <p:txBody>
          <a:bodyPr wrap="none" rtlCol="0">
            <a:spAutoFit/>
          </a:bodyPr>
          <a:lstStyle/>
          <a:p>
            <a:r>
              <a:rPr lang="en-GB" dirty="0" smtClean="0"/>
              <a:t>3:</a:t>
            </a:r>
          </a:p>
          <a:p>
            <a:r>
              <a:rPr lang="en-GB" i="1" dirty="0" smtClean="0"/>
              <a:t>a</a:t>
            </a:r>
            <a:r>
              <a:rPr lang="en-GB" dirty="0" smtClean="0"/>
              <a:t> = 144.3 mm,</a:t>
            </a:r>
            <a:br>
              <a:rPr lang="en-GB" dirty="0" smtClean="0"/>
            </a:br>
            <a:r>
              <a:rPr lang="en-GB" i="1" dirty="0" smtClean="0"/>
              <a:t> f/</a:t>
            </a:r>
            <a:r>
              <a:rPr lang="en-GB" i="1" dirty="0" err="1" smtClean="0"/>
              <a:t>f</a:t>
            </a:r>
            <a:r>
              <a:rPr lang="en-GB" i="1" baseline="-25000" dirty="0" err="1" smtClean="0"/>
              <a:t>c</a:t>
            </a:r>
            <a:r>
              <a:rPr lang="en-GB" dirty="0" smtClean="0"/>
              <a:t> = 2.88</a:t>
            </a:r>
            <a:endParaRPr lang="en-GB"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Rectangular waveguide modes</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11</a:t>
            </a:fld>
            <a:endParaRPr lang="en-GB"/>
          </a:p>
        </p:txBody>
      </p:sp>
      <p:pic>
        <p:nvPicPr>
          <p:cNvPr id="6" name="Picture 11"/>
          <p:cNvPicPr>
            <a:picLocks noChangeAspect="1" noChangeArrowheads="1"/>
          </p:cNvPicPr>
          <p:nvPr/>
        </p:nvPicPr>
        <p:blipFill>
          <a:blip r:embed="rId2" cstate="print"/>
          <a:srcRect/>
          <a:stretch>
            <a:fillRect/>
          </a:stretch>
        </p:blipFill>
        <p:spPr bwMode="auto">
          <a:xfrm>
            <a:off x="568316" y="1052513"/>
            <a:ext cx="1885962" cy="935407"/>
          </a:xfrm>
          <a:prstGeom prst="rect">
            <a:avLst/>
          </a:prstGeom>
          <a:noFill/>
          <a:ln w="9525">
            <a:noFill/>
            <a:miter lim="800000"/>
            <a:headEnd/>
            <a:tailEnd/>
          </a:ln>
        </p:spPr>
      </p:pic>
      <p:pic>
        <p:nvPicPr>
          <p:cNvPr id="7" name="Picture 12"/>
          <p:cNvPicPr>
            <a:picLocks noChangeAspect="1" noChangeArrowheads="1"/>
          </p:cNvPicPr>
          <p:nvPr/>
        </p:nvPicPr>
        <p:blipFill>
          <a:blip r:embed="rId3" cstate="print"/>
          <a:srcRect/>
          <a:stretch>
            <a:fillRect/>
          </a:stretch>
        </p:blipFill>
        <p:spPr bwMode="auto">
          <a:xfrm>
            <a:off x="2454278" y="1052513"/>
            <a:ext cx="1885962" cy="935407"/>
          </a:xfrm>
          <a:prstGeom prst="rect">
            <a:avLst/>
          </a:prstGeom>
          <a:noFill/>
          <a:ln w="9525">
            <a:noFill/>
            <a:miter lim="800000"/>
            <a:headEnd/>
            <a:tailEnd/>
          </a:ln>
        </p:spPr>
      </p:pic>
      <p:pic>
        <p:nvPicPr>
          <p:cNvPr id="8" name="Picture 13"/>
          <p:cNvPicPr>
            <a:picLocks noChangeAspect="1" noChangeArrowheads="1"/>
          </p:cNvPicPr>
          <p:nvPr/>
        </p:nvPicPr>
        <p:blipFill>
          <a:blip r:embed="rId4" cstate="print"/>
          <a:srcRect/>
          <a:stretch>
            <a:fillRect/>
          </a:stretch>
        </p:blipFill>
        <p:spPr bwMode="auto">
          <a:xfrm>
            <a:off x="4400550" y="1052513"/>
            <a:ext cx="1885962" cy="935407"/>
          </a:xfrm>
          <a:prstGeom prst="rect">
            <a:avLst/>
          </a:prstGeom>
          <a:noFill/>
          <a:ln w="9525">
            <a:noFill/>
            <a:miter lim="800000"/>
            <a:headEnd/>
            <a:tailEnd/>
          </a:ln>
        </p:spPr>
      </p:pic>
      <p:pic>
        <p:nvPicPr>
          <p:cNvPr id="9" name="Picture 14"/>
          <p:cNvPicPr>
            <a:picLocks noChangeAspect="1" noChangeArrowheads="1"/>
          </p:cNvPicPr>
          <p:nvPr/>
        </p:nvPicPr>
        <p:blipFill>
          <a:blip r:embed="rId5" cstate="print"/>
          <a:srcRect/>
          <a:stretch>
            <a:fillRect/>
          </a:stretch>
        </p:blipFill>
        <p:spPr bwMode="auto">
          <a:xfrm>
            <a:off x="6400814" y="1052513"/>
            <a:ext cx="1885962" cy="935407"/>
          </a:xfrm>
          <a:prstGeom prst="rect">
            <a:avLst/>
          </a:prstGeom>
          <a:noFill/>
          <a:ln w="9525">
            <a:noFill/>
            <a:miter lim="800000"/>
            <a:headEnd/>
            <a:tailEnd/>
          </a:ln>
        </p:spPr>
      </p:pic>
      <p:pic>
        <p:nvPicPr>
          <p:cNvPr id="10" name="Picture 15"/>
          <p:cNvPicPr>
            <a:picLocks noChangeAspect="1" noChangeArrowheads="1"/>
          </p:cNvPicPr>
          <p:nvPr/>
        </p:nvPicPr>
        <p:blipFill>
          <a:blip r:embed="rId6" cstate="print"/>
          <a:srcRect/>
          <a:stretch>
            <a:fillRect/>
          </a:stretch>
        </p:blipFill>
        <p:spPr bwMode="auto">
          <a:xfrm>
            <a:off x="568316" y="2136403"/>
            <a:ext cx="1885962" cy="935407"/>
          </a:xfrm>
          <a:prstGeom prst="rect">
            <a:avLst/>
          </a:prstGeom>
          <a:noFill/>
          <a:ln w="9525">
            <a:noFill/>
            <a:miter lim="800000"/>
            <a:headEnd/>
            <a:tailEnd/>
          </a:ln>
        </p:spPr>
      </p:pic>
      <p:pic>
        <p:nvPicPr>
          <p:cNvPr id="11" name="Picture 16"/>
          <p:cNvPicPr>
            <a:picLocks noChangeAspect="1" noChangeArrowheads="1"/>
          </p:cNvPicPr>
          <p:nvPr/>
        </p:nvPicPr>
        <p:blipFill>
          <a:blip r:embed="rId7" cstate="print"/>
          <a:srcRect/>
          <a:stretch>
            <a:fillRect/>
          </a:stretch>
        </p:blipFill>
        <p:spPr bwMode="auto">
          <a:xfrm>
            <a:off x="2454278" y="2143116"/>
            <a:ext cx="1885962" cy="935407"/>
          </a:xfrm>
          <a:prstGeom prst="rect">
            <a:avLst/>
          </a:prstGeom>
          <a:noFill/>
          <a:ln w="9525">
            <a:noFill/>
            <a:miter lim="800000"/>
            <a:headEnd/>
            <a:tailEnd/>
          </a:ln>
        </p:spPr>
      </p:pic>
      <p:pic>
        <p:nvPicPr>
          <p:cNvPr id="12" name="Picture 17"/>
          <p:cNvPicPr>
            <a:picLocks noChangeAspect="1" noChangeArrowheads="1"/>
          </p:cNvPicPr>
          <p:nvPr/>
        </p:nvPicPr>
        <p:blipFill>
          <a:blip r:embed="rId8" cstate="print"/>
          <a:srcRect/>
          <a:stretch>
            <a:fillRect/>
          </a:stretch>
        </p:blipFill>
        <p:spPr bwMode="auto">
          <a:xfrm>
            <a:off x="4400550" y="2143116"/>
            <a:ext cx="1885962" cy="935407"/>
          </a:xfrm>
          <a:prstGeom prst="rect">
            <a:avLst/>
          </a:prstGeom>
          <a:noFill/>
          <a:ln w="9525">
            <a:noFill/>
            <a:miter lim="800000"/>
            <a:headEnd/>
            <a:tailEnd/>
          </a:ln>
        </p:spPr>
      </p:pic>
      <p:pic>
        <p:nvPicPr>
          <p:cNvPr id="13" name="Picture 18"/>
          <p:cNvPicPr>
            <a:picLocks noChangeAspect="1" noChangeArrowheads="1"/>
          </p:cNvPicPr>
          <p:nvPr/>
        </p:nvPicPr>
        <p:blipFill>
          <a:blip r:embed="rId9" cstate="print"/>
          <a:srcRect/>
          <a:stretch>
            <a:fillRect/>
          </a:stretch>
        </p:blipFill>
        <p:spPr bwMode="auto">
          <a:xfrm>
            <a:off x="6400814" y="2143116"/>
            <a:ext cx="1885962" cy="935407"/>
          </a:xfrm>
          <a:prstGeom prst="rect">
            <a:avLst/>
          </a:prstGeom>
          <a:noFill/>
          <a:ln w="9525">
            <a:noFill/>
            <a:miter lim="800000"/>
            <a:headEnd/>
            <a:tailEnd/>
          </a:ln>
        </p:spPr>
      </p:pic>
      <p:pic>
        <p:nvPicPr>
          <p:cNvPr id="14" name="Picture 19"/>
          <p:cNvPicPr>
            <a:picLocks noChangeAspect="1" noChangeArrowheads="1"/>
          </p:cNvPicPr>
          <p:nvPr/>
        </p:nvPicPr>
        <p:blipFill>
          <a:blip r:embed="rId10" cstate="print"/>
          <a:srcRect/>
          <a:stretch>
            <a:fillRect/>
          </a:stretch>
        </p:blipFill>
        <p:spPr bwMode="auto">
          <a:xfrm>
            <a:off x="568316" y="3207973"/>
            <a:ext cx="1885962" cy="935407"/>
          </a:xfrm>
          <a:prstGeom prst="rect">
            <a:avLst/>
          </a:prstGeom>
          <a:noFill/>
          <a:ln w="9525">
            <a:noFill/>
            <a:miter lim="800000"/>
            <a:headEnd/>
            <a:tailEnd/>
          </a:ln>
        </p:spPr>
      </p:pic>
      <p:pic>
        <p:nvPicPr>
          <p:cNvPr id="15" name="Picture 20"/>
          <p:cNvPicPr>
            <a:picLocks noChangeAspect="1" noChangeArrowheads="1"/>
          </p:cNvPicPr>
          <p:nvPr/>
        </p:nvPicPr>
        <p:blipFill>
          <a:blip r:embed="rId11" cstate="print"/>
          <a:srcRect/>
          <a:stretch>
            <a:fillRect/>
          </a:stretch>
        </p:blipFill>
        <p:spPr bwMode="auto">
          <a:xfrm>
            <a:off x="2454278" y="3207973"/>
            <a:ext cx="1885962" cy="935407"/>
          </a:xfrm>
          <a:prstGeom prst="rect">
            <a:avLst/>
          </a:prstGeom>
          <a:noFill/>
          <a:ln w="9525">
            <a:noFill/>
            <a:miter lim="800000"/>
            <a:headEnd/>
            <a:tailEnd/>
          </a:ln>
        </p:spPr>
      </p:pic>
      <p:pic>
        <p:nvPicPr>
          <p:cNvPr id="16" name="Picture 21"/>
          <p:cNvPicPr>
            <a:picLocks noChangeAspect="1" noChangeArrowheads="1"/>
          </p:cNvPicPr>
          <p:nvPr/>
        </p:nvPicPr>
        <p:blipFill>
          <a:blip r:embed="rId12" cstate="print"/>
          <a:srcRect/>
          <a:stretch>
            <a:fillRect/>
          </a:stretch>
        </p:blipFill>
        <p:spPr bwMode="auto">
          <a:xfrm>
            <a:off x="4400550" y="3207973"/>
            <a:ext cx="1885962" cy="935407"/>
          </a:xfrm>
          <a:prstGeom prst="rect">
            <a:avLst/>
          </a:prstGeom>
          <a:noFill/>
          <a:ln w="9525">
            <a:noFill/>
            <a:miter lim="800000"/>
            <a:headEnd/>
            <a:tailEnd/>
          </a:ln>
        </p:spPr>
      </p:pic>
      <p:pic>
        <p:nvPicPr>
          <p:cNvPr id="17" name="Picture 22"/>
          <p:cNvPicPr>
            <a:picLocks noChangeAspect="1" noChangeArrowheads="1"/>
          </p:cNvPicPr>
          <p:nvPr/>
        </p:nvPicPr>
        <p:blipFill>
          <a:blip r:embed="rId13" cstate="print"/>
          <a:srcRect/>
          <a:stretch>
            <a:fillRect/>
          </a:stretch>
        </p:blipFill>
        <p:spPr bwMode="auto">
          <a:xfrm>
            <a:off x="6400814" y="3207973"/>
            <a:ext cx="1885962" cy="935407"/>
          </a:xfrm>
          <a:prstGeom prst="rect">
            <a:avLst/>
          </a:prstGeom>
          <a:noFill/>
          <a:ln w="9525">
            <a:noFill/>
            <a:miter lim="800000"/>
            <a:headEnd/>
            <a:tailEnd/>
          </a:ln>
        </p:spPr>
      </p:pic>
      <p:pic>
        <p:nvPicPr>
          <p:cNvPr id="18" name="Picture 23"/>
          <p:cNvPicPr>
            <a:picLocks noChangeAspect="1" noChangeArrowheads="1"/>
          </p:cNvPicPr>
          <p:nvPr/>
        </p:nvPicPr>
        <p:blipFill>
          <a:blip r:embed="rId14" cstate="print"/>
          <a:srcRect/>
          <a:stretch>
            <a:fillRect/>
          </a:stretch>
        </p:blipFill>
        <p:spPr bwMode="auto">
          <a:xfrm>
            <a:off x="568316" y="4279543"/>
            <a:ext cx="1885962" cy="935407"/>
          </a:xfrm>
          <a:prstGeom prst="rect">
            <a:avLst/>
          </a:prstGeom>
          <a:noFill/>
          <a:ln w="9525">
            <a:noFill/>
            <a:miter lim="800000"/>
            <a:headEnd/>
            <a:tailEnd/>
          </a:ln>
        </p:spPr>
      </p:pic>
      <p:pic>
        <p:nvPicPr>
          <p:cNvPr id="19" name="Picture 24"/>
          <p:cNvPicPr>
            <a:picLocks noChangeAspect="1" noChangeArrowheads="1"/>
          </p:cNvPicPr>
          <p:nvPr/>
        </p:nvPicPr>
        <p:blipFill>
          <a:blip r:embed="rId15" cstate="print"/>
          <a:srcRect/>
          <a:stretch>
            <a:fillRect/>
          </a:stretch>
        </p:blipFill>
        <p:spPr bwMode="auto">
          <a:xfrm>
            <a:off x="2454278" y="4279543"/>
            <a:ext cx="1885962" cy="935407"/>
          </a:xfrm>
          <a:prstGeom prst="rect">
            <a:avLst/>
          </a:prstGeom>
          <a:noFill/>
          <a:ln w="9525">
            <a:noFill/>
            <a:miter lim="800000"/>
            <a:headEnd/>
            <a:tailEnd/>
          </a:ln>
        </p:spPr>
      </p:pic>
      <p:pic>
        <p:nvPicPr>
          <p:cNvPr id="20" name="Picture 25"/>
          <p:cNvPicPr>
            <a:picLocks noChangeAspect="1" noChangeArrowheads="1"/>
          </p:cNvPicPr>
          <p:nvPr/>
        </p:nvPicPr>
        <p:blipFill>
          <a:blip r:embed="rId16" cstate="print"/>
          <a:srcRect/>
          <a:stretch>
            <a:fillRect/>
          </a:stretch>
        </p:blipFill>
        <p:spPr bwMode="auto">
          <a:xfrm>
            <a:off x="4400550" y="4279543"/>
            <a:ext cx="1885962" cy="935407"/>
          </a:xfrm>
          <a:prstGeom prst="rect">
            <a:avLst/>
          </a:prstGeom>
          <a:noFill/>
          <a:ln w="9525">
            <a:noFill/>
            <a:miter lim="800000"/>
            <a:headEnd/>
            <a:tailEnd/>
          </a:ln>
        </p:spPr>
      </p:pic>
      <p:pic>
        <p:nvPicPr>
          <p:cNvPr id="21" name="Picture 26"/>
          <p:cNvPicPr>
            <a:picLocks noChangeAspect="1" noChangeArrowheads="1"/>
          </p:cNvPicPr>
          <p:nvPr/>
        </p:nvPicPr>
        <p:blipFill>
          <a:blip r:embed="rId17" cstate="print"/>
          <a:srcRect/>
          <a:stretch>
            <a:fillRect/>
          </a:stretch>
        </p:blipFill>
        <p:spPr bwMode="auto">
          <a:xfrm>
            <a:off x="6400814" y="4279543"/>
            <a:ext cx="1885962" cy="935407"/>
          </a:xfrm>
          <a:prstGeom prst="rect">
            <a:avLst/>
          </a:prstGeom>
          <a:noFill/>
          <a:ln w="9525">
            <a:noFill/>
            <a:miter lim="800000"/>
            <a:headEnd/>
            <a:tailEnd/>
          </a:ln>
        </p:spPr>
      </p:pic>
      <p:pic>
        <p:nvPicPr>
          <p:cNvPr id="22" name="Picture 27"/>
          <p:cNvPicPr>
            <a:picLocks noChangeAspect="1" noChangeArrowheads="1"/>
          </p:cNvPicPr>
          <p:nvPr/>
        </p:nvPicPr>
        <p:blipFill>
          <a:blip r:embed="rId18" cstate="print"/>
          <a:srcRect/>
          <a:stretch>
            <a:fillRect/>
          </a:stretch>
        </p:blipFill>
        <p:spPr bwMode="auto">
          <a:xfrm>
            <a:off x="568316" y="5351113"/>
            <a:ext cx="1885962" cy="935407"/>
          </a:xfrm>
          <a:prstGeom prst="rect">
            <a:avLst/>
          </a:prstGeom>
          <a:noFill/>
          <a:ln w="9525">
            <a:noFill/>
            <a:miter lim="800000"/>
            <a:headEnd/>
            <a:tailEnd/>
          </a:ln>
        </p:spPr>
      </p:pic>
      <p:pic>
        <p:nvPicPr>
          <p:cNvPr id="23" name="Picture 28"/>
          <p:cNvPicPr>
            <a:picLocks noChangeAspect="1" noChangeArrowheads="1"/>
          </p:cNvPicPr>
          <p:nvPr/>
        </p:nvPicPr>
        <p:blipFill>
          <a:blip r:embed="rId19" cstate="print"/>
          <a:srcRect/>
          <a:stretch>
            <a:fillRect/>
          </a:stretch>
        </p:blipFill>
        <p:spPr bwMode="auto">
          <a:xfrm>
            <a:off x="2454278" y="5351113"/>
            <a:ext cx="1885962" cy="935407"/>
          </a:xfrm>
          <a:prstGeom prst="rect">
            <a:avLst/>
          </a:prstGeom>
          <a:noFill/>
          <a:ln w="9525">
            <a:noFill/>
            <a:miter lim="800000"/>
            <a:headEnd/>
            <a:tailEnd/>
          </a:ln>
        </p:spPr>
      </p:pic>
      <p:pic>
        <p:nvPicPr>
          <p:cNvPr id="24" name="Picture 29"/>
          <p:cNvPicPr>
            <a:picLocks noChangeAspect="1" noChangeArrowheads="1"/>
          </p:cNvPicPr>
          <p:nvPr/>
        </p:nvPicPr>
        <p:blipFill>
          <a:blip r:embed="rId20" cstate="print"/>
          <a:srcRect/>
          <a:stretch>
            <a:fillRect/>
          </a:stretch>
        </p:blipFill>
        <p:spPr bwMode="auto">
          <a:xfrm>
            <a:off x="4400550" y="5351113"/>
            <a:ext cx="1885962" cy="935407"/>
          </a:xfrm>
          <a:prstGeom prst="rect">
            <a:avLst/>
          </a:prstGeom>
          <a:noFill/>
          <a:ln w="9525">
            <a:noFill/>
            <a:miter lim="800000"/>
            <a:headEnd/>
            <a:tailEnd/>
          </a:ln>
        </p:spPr>
      </p:pic>
      <p:pic>
        <p:nvPicPr>
          <p:cNvPr id="25" name="Picture 30"/>
          <p:cNvPicPr>
            <a:picLocks noChangeAspect="1" noChangeArrowheads="1"/>
          </p:cNvPicPr>
          <p:nvPr/>
        </p:nvPicPr>
        <p:blipFill>
          <a:blip r:embed="rId21" cstate="print"/>
          <a:srcRect/>
          <a:stretch>
            <a:fillRect/>
          </a:stretch>
        </p:blipFill>
        <p:spPr bwMode="auto">
          <a:xfrm>
            <a:off x="6400814" y="5351113"/>
            <a:ext cx="1885962" cy="935407"/>
          </a:xfrm>
          <a:prstGeom prst="rect">
            <a:avLst/>
          </a:prstGeom>
          <a:noFill/>
          <a:ln w="9525">
            <a:noFill/>
            <a:miter lim="800000"/>
            <a:headEnd/>
            <a:tailEnd/>
          </a:ln>
        </p:spPr>
      </p:pic>
      <p:sp>
        <p:nvSpPr>
          <p:cNvPr id="26" name="Rectangle 25"/>
          <p:cNvSpPr/>
          <p:nvPr/>
        </p:nvSpPr>
        <p:spPr>
          <a:xfrm>
            <a:off x="1257278" y="785794"/>
            <a:ext cx="566181" cy="369332"/>
          </a:xfrm>
          <a:prstGeom prst="rect">
            <a:avLst/>
          </a:prstGeom>
        </p:spPr>
        <p:txBody>
          <a:bodyPr wrap="none">
            <a:spAutoFit/>
          </a:bodyPr>
          <a:lstStyle/>
          <a:p>
            <a:r>
              <a:rPr lang="en-US" dirty="0" smtClean="0"/>
              <a:t>TE</a:t>
            </a:r>
            <a:r>
              <a:rPr lang="en-US" baseline="-25000" dirty="0" smtClean="0"/>
              <a:t>10</a:t>
            </a:r>
            <a:endParaRPr lang="en-GB" dirty="0"/>
          </a:p>
        </p:txBody>
      </p:sp>
      <p:sp>
        <p:nvSpPr>
          <p:cNvPr id="27" name="Rectangle 26"/>
          <p:cNvSpPr/>
          <p:nvPr/>
        </p:nvSpPr>
        <p:spPr>
          <a:xfrm>
            <a:off x="3186104" y="785794"/>
            <a:ext cx="566181" cy="369332"/>
          </a:xfrm>
          <a:prstGeom prst="rect">
            <a:avLst/>
          </a:prstGeom>
        </p:spPr>
        <p:txBody>
          <a:bodyPr wrap="none">
            <a:spAutoFit/>
          </a:bodyPr>
          <a:lstStyle/>
          <a:p>
            <a:r>
              <a:rPr lang="en-US" dirty="0" smtClean="0"/>
              <a:t>TE</a:t>
            </a:r>
            <a:r>
              <a:rPr lang="en-US" baseline="-25000" dirty="0" smtClean="0"/>
              <a:t>20</a:t>
            </a:r>
            <a:endParaRPr lang="en-GB" dirty="0"/>
          </a:p>
        </p:txBody>
      </p:sp>
      <p:sp>
        <p:nvSpPr>
          <p:cNvPr id="28" name="Rectangle 27"/>
          <p:cNvSpPr/>
          <p:nvPr/>
        </p:nvSpPr>
        <p:spPr>
          <a:xfrm>
            <a:off x="5043492" y="785794"/>
            <a:ext cx="566181" cy="369332"/>
          </a:xfrm>
          <a:prstGeom prst="rect">
            <a:avLst/>
          </a:prstGeom>
        </p:spPr>
        <p:txBody>
          <a:bodyPr wrap="none">
            <a:spAutoFit/>
          </a:bodyPr>
          <a:lstStyle/>
          <a:p>
            <a:r>
              <a:rPr lang="en-US" dirty="0" smtClean="0"/>
              <a:t>TE</a:t>
            </a:r>
            <a:r>
              <a:rPr lang="en-US" baseline="-25000" dirty="0" smtClean="0"/>
              <a:t>01</a:t>
            </a:r>
            <a:endParaRPr lang="en-GB" dirty="0"/>
          </a:p>
        </p:txBody>
      </p:sp>
      <p:sp>
        <p:nvSpPr>
          <p:cNvPr id="29" name="Rectangle 28"/>
          <p:cNvSpPr/>
          <p:nvPr/>
        </p:nvSpPr>
        <p:spPr>
          <a:xfrm>
            <a:off x="7043756" y="785794"/>
            <a:ext cx="566181" cy="369332"/>
          </a:xfrm>
          <a:prstGeom prst="rect">
            <a:avLst/>
          </a:prstGeom>
        </p:spPr>
        <p:txBody>
          <a:bodyPr wrap="none">
            <a:spAutoFit/>
          </a:bodyPr>
          <a:lstStyle/>
          <a:p>
            <a:r>
              <a:rPr lang="en-US" dirty="0" smtClean="0"/>
              <a:t>TE</a:t>
            </a:r>
            <a:r>
              <a:rPr lang="en-US" baseline="-25000" dirty="0" smtClean="0"/>
              <a:t>11</a:t>
            </a:r>
            <a:endParaRPr lang="en-GB" dirty="0"/>
          </a:p>
        </p:txBody>
      </p:sp>
      <p:sp>
        <p:nvSpPr>
          <p:cNvPr id="30" name="Rectangle 29"/>
          <p:cNvSpPr/>
          <p:nvPr/>
        </p:nvSpPr>
        <p:spPr>
          <a:xfrm>
            <a:off x="1257278" y="1928802"/>
            <a:ext cx="651140" cy="369332"/>
          </a:xfrm>
          <a:prstGeom prst="rect">
            <a:avLst/>
          </a:prstGeom>
        </p:spPr>
        <p:txBody>
          <a:bodyPr wrap="none">
            <a:spAutoFit/>
          </a:bodyPr>
          <a:lstStyle/>
          <a:p>
            <a:r>
              <a:rPr lang="en-US" dirty="0" smtClean="0"/>
              <a:t>TM</a:t>
            </a:r>
            <a:r>
              <a:rPr lang="en-US" baseline="-25000" dirty="0" smtClean="0"/>
              <a:t>11</a:t>
            </a:r>
            <a:endParaRPr lang="en-GB" dirty="0"/>
          </a:p>
        </p:txBody>
      </p:sp>
      <p:sp>
        <p:nvSpPr>
          <p:cNvPr id="31" name="Rectangle 30"/>
          <p:cNvSpPr/>
          <p:nvPr/>
        </p:nvSpPr>
        <p:spPr>
          <a:xfrm>
            <a:off x="3114666" y="1928802"/>
            <a:ext cx="566181" cy="369332"/>
          </a:xfrm>
          <a:prstGeom prst="rect">
            <a:avLst/>
          </a:prstGeom>
        </p:spPr>
        <p:txBody>
          <a:bodyPr wrap="none">
            <a:spAutoFit/>
          </a:bodyPr>
          <a:lstStyle/>
          <a:p>
            <a:r>
              <a:rPr lang="en-US" dirty="0" smtClean="0"/>
              <a:t>TE</a:t>
            </a:r>
            <a:r>
              <a:rPr lang="en-US" baseline="-25000" dirty="0" smtClean="0"/>
              <a:t>21</a:t>
            </a:r>
            <a:endParaRPr lang="en-GB" dirty="0"/>
          </a:p>
        </p:txBody>
      </p:sp>
      <p:sp>
        <p:nvSpPr>
          <p:cNvPr id="32" name="Rectangle 31"/>
          <p:cNvSpPr/>
          <p:nvPr/>
        </p:nvSpPr>
        <p:spPr>
          <a:xfrm>
            <a:off x="5043492" y="1928802"/>
            <a:ext cx="651140" cy="369332"/>
          </a:xfrm>
          <a:prstGeom prst="rect">
            <a:avLst/>
          </a:prstGeom>
        </p:spPr>
        <p:txBody>
          <a:bodyPr wrap="none">
            <a:spAutoFit/>
          </a:bodyPr>
          <a:lstStyle/>
          <a:p>
            <a:r>
              <a:rPr lang="en-US" dirty="0" smtClean="0"/>
              <a:t>TM</a:t>
            </a:r>
            <a:r>
              <a:rPr lang="en-US" baseline="-25000" dirty="0" smtClean="0"/>
              <a:t>21</a:t>
            </a:r>
            <a:endParaRPr lang="en-GB" dirty="0"/>
          </a:p>
        </p:txBody>
      </p:sp>
      <p:sp>
        <p:nvSpPr>
          <p:cNvPr id="33" name="Rectangle 32"/>
          <p:cNvSpPr/>
          <p:nvPr/>
        </p:nvSpPr>
        <p:spPr>
          <a:xfrm>
            <a:off x="7043756" y="1928802"/>
            <a:ext cx="566181" cy="369332"/>
          </a:xfrm>
          <a:prstGeom prst="rect">
            <a:avLst/>
          </a:prstGeom>
        </p:spPr>
        <p:txBody>
          <a:bodyPr wrap="none">
            <a:spAutoFit/>
          </a:bodyPr>
          <a:lstStyle/>
          <a:p>
            <a:r>
              <a:rPr lang="en-US" dirty="0" smtClean="0"/>
              <a:t>TE</a:t>
            </a:r>
            <a:r>
              <a:rPr lang="en-US" baseline="-25000" dirty="0" smtClean="0"/>
              <a:t>30</a:t>
            </a:r>
            <a:endParaRPr lang="en-GB" dirty="0"/>
          </a:p>
        </p:txBody>
      </p:sp>
      <p:sp>
        <p:nvSpPr>
          <p:cNvPr id="34" name="Rectangle 33"/>
          <p:cNvSpPr/>
          <p:nvPr/>
        </p:nvSpPr>
        <p:spPr>
          <a:xfrm>
            <a:off x="1257278" y="3000372"/>
            <a:ext cx="566181" cy="369332"/>
          </a:xfrm>
          <a:prstGeom prst="rect">
            <a:avLst/>
          </a:prstGeom>
        </p:spPr>
        <p:txBody>
          <a:bodyPr wrap="none">
            <a:spAutoFit/>
          </a:bodyPr>
          <a:lstStyle/>
          <a:p>
            <a:r>
              <a:rPr lang="en-US" dirty="0" smtClean="0"/>
              <a:t>TE</a:t>
            </a:r>
            <a:r>
              <a:rPr lang="en-US" baseline="-25000" dirty="0" smtClean="0"/>
              <a:t>31</a:t>
            </a:r>
            <a:endParaRPr lang="en-GB" dirty="0"/>
          </a:p>
        </p:txBody>
      </p:sp>
      <p:sp>
        <p:nvSpPr>
          <p:cNvPr id="35" name="Rectangle 34"/>
          <p:cNvSpPr/>
          <p:nvPr/>
        </p:nvSpPr>
        <p:spPr>
          <a:xfrm>
            <a:off x="3114666" y="3000372"/>
            <a:ext cx="651140" cy="369332"/>
          </a:xfrm>
          <a:prstGeom prst="rect">
            <a:avLst/>
          </a:prstGeom>
        </p:spPr>
        <p:txBody>
          <a:bodyPr wrap="none">
            <a:spAutoFit/>
          </a:bodyPr>
          <a:lstStyle/>
          <a:p>
            <a:r>
              <a:rPr lang="en-US" dirty="0" smtClean="0"/>
              <a:t>TM</a:t>
            </a:r>
            <a:r>
              <a:rPr lang="en-US" baseline="-25000" dirty="0" smtClean="0"/>
              <a:t>31</a:t>
            </a:r>
            <a:endParaRPr lang="en-GB" dirty="0"/>
          </a:p>
        </p:txBody>
      </p:sp>
      <p:sp>
        <p:nvSpPr>
          <p:cNvPr id="36" name="Rectangle 35"/>
          <p:cNvSpPr/>
          <p:nvPr/>
        </p:nvSpPr>
        <p:spPr>
          <a:xfrm>
            <a:off x="5114930" y="3000372"/>
            <a:ext cx="566181" cy="369332"/>
          </a:xfrm>
          <a:prstGeom prst="rect">
            <a:avLst/>
          </a:prstGeom>
        </p:spPr>
        <p:txBody>
          <a:bodyPr wrap="none">
            <a:spAutoFit/>
          </a:bodyPr>
          <a:lstStyle/>
          <a:p>
            <a:r>
              <a:rPr lang="en-US" dirty="0" smtClean="0"/>
              <a:t>TE</a:t>
            </a:r>
            <a:r>
              <a:rPr lang="en-US" baseline="-25000" dirty="0" smtClean="0"/>
              <a:t>40</a:t>
            </a:r>
            <a:endParaRPr lang="en-GB" dirty="0"/>
          </a:p>
        </p:txBody>
      </p:sp>
      <p:sp>
        <p:nvSpPr>
          <p:cNvPr id="37" name="Rectangle 36"/>
          <p:cNvSpPr/>
          <p:nvPr/>
        </p:nvSpPr>
        <p:spPr>
          <a:xfrm>
            <a:off x="7043756" y="3000372"/>
            <a:ext cx="566181" cy="369332"/>
          </a:xfrm>
          <a:prstGeom prst="rect">
            <a:avLst/>
          </a:prstGeom>
        </p:spPr>
        <p:txBody>
          <a:bodyPr wrap="none">
            <a:spAutoFit/>
          </a:bodyPr>
          <a:lstStyle/>
          <a:p>
            <a:r>
              <a:rPr lang="en-US" dirty="0" smtClean="0"/>
              <a:t>TE</a:t>
            </a:r>
            <a:r>
              <a:rPr lang="en-US" baseline="-25000" dirty="0" smtClean="0"/>
              <a:t>02</a:t>
            </a:r>
            <a:endParaRPr lang="en-GB" dirty="0"/>
          </a:p>
        </p:txBody>
      </p:sp>
      <p:sp>
        <p:nvSpPr>
          <p:cNvPr id="38" name="Rectangle 37"/>
          <p:cNvSpPr/>
          <p:nvPr/>
        </p:nvSpPr>
        <p:spPr>
          <a:xfrm>
            <a:off x="1257278" y="4071942"/>
            <a:ext cx="566181" cy="369332"/>
          </a:xfrm>
          <a:prstGeom prst="rect">
            <a:avLst/>
          </a:prstGeom>
        </p:spPr>
        <p:txBody>
          <a:bodyPr wrap="none">
            <a:spAutoFit/>
          </a:bodyPr>
          <a:lstStyle/>
          <a:p>
            <a:r>
              <a:rPr lang="en-US" dirty="0" smtClean="0"/>
              <a:t>TE</a:t>
            </a:r>
            <a:r>
              <a:rPr lang="en-US" baseline="-25000" dirty="0" smtClean="0"/>
              <a:t>12</a:t>
            </a:r>
            <a:endParaRPr lang="en-GB" dirty="0"/>
          </a:p>
        </p:txBody>
      </p:sp>
      <p:sp>
        <p:nvSpPr>
          <p:cNvPr id="39" name="Rectangle 38"/>
          <p:cNvSpPr/>
          <p:nvPr/>
        </p:nvSpPr>
        <p:spPr>
          <a:xfrm>
            <a:off x="3114666" y="4071942"/>
            <a:ext cx="651140" cy="369332"/>
          </a:xfrm>
          <a:prstGeom prst="rect">
            <a:avLst/>
          </a:prstGeom>
        </p:spPr>
        <p:txBody>
          <a:bodyPr wrap="none">
            <a:spAutoFit/>
          </a:bodyPr>
          <a:lstStyle/>
          <a:p>
            <a:r>
              <a:rPr lang="en-US" dirty="0" smtClean="0"/>
              <a:t>TM</a:t>
            </a:r>
            <a:r>
              <a:rPr lang="en-US" baseline="-25000" dirty="0" smtClean="0"/>
              <a:t>12</a:t>
            </a:r>
            <a:endParaRPr lang="en-GB" dirty="0"/>
          </a:p>
        </p:txBody>
      </p:sp>
      <p:sp>
        <p:nvSpPr>
          <p:cNvPr id="40" name="Rectangle 39"/>
          <p:cNvSpPr/>
          <p:nvPr/>
        </p:nvSpPr>
        <p:spPr>
          <a:xfrm>
            <a:off x="5114930" y="4071942"/>
            <a:ext cx="566181" cy="369332"/>
          </a:xfrm>
          <a:prstGeom prst="rect">
            <a:avLst/>
          </a:prstGeom>
        </p:spPr>
        <p:txBody>
          <a:bodyPr wrap="none">
            <a:spAutoFit/>
          </a:bodyPr>
          <a:lstStyle/>
          <a:p>
            <a:r>
              <a:rPr lang="en-US" dirty="0" smtClean="0"/>
              <a:t>TE</a:t>
            </a:r>
            <a:r>
              <a:rPr lang="en-US" baseline="-25000" dirty="0" smtClean="0"/>
              <a:t>41</a:t>
            </a:r>
            <a:endParaRPr lang="en-GB" dirty="0"/>
          </a:p>
        </p:txBody>
      </p:sp>
      <p:sp>
        <p:nvSpPr>
          <p:cNvPr id="41" name="Rectangle 40"/>
          <p:cNvSpPr/>
          <p:nvPr/>
        </p:nvSpPr>
        <p:spPr>
          <a:xfrm>
            <a:off x="7115194" y="4071942"/>
            <a:ext cx="651140" cy="369332"/>
          </a:xfrm>
          <a:prstGeom prst="rect">
            <a:avLst/>
          </a:prstGeom>
        </p:spPr>
        <p:txBody>
          <a:bodyPr wrap="none">
            <a:spAutoFit/>
          </a:bodyPr>
          <a:lstStyle/>
          <a:p>
            <a:r>
              <a:rPr lang="en-US" dirty="0" smtClean="0"/>
              <a:t>TM</a:t>
            </a:r>
            <a:r>
              <a:rPr lang="en-US" baseline="-25000" dirty="0" smtClean="0"/>
              <a:t>41</a:t>
            </a:r>
            <a:endParaRPr lang="en-GB" dirty="0"/>
          </a:p>
        </p:txBody>
      </p:sp>
      <p:sp>
        <p:nvSpPr>
          <p:cNvPr id="42" name="Rectangle 41"/>
          <p:cNvSpPr/>
          <p:nvPr/>
        </p:nvSpPr>
        <p:spPr>
          <a:xfrm>
            <a:off x="1257278" y="5143512"/>
            <a:ext cx="566181" cy="369332"/>
          </a:xfrm>
          <a:prstGeom prst="rect">
            <a:avLst/>
          </a:prstGeom>
        </p:spPr>
        <p:txBody>
          <a:bodyPr wrap="none">
            <a:spAutoFit/>
          </a:bodyPr>
          <a:lstStyle/>
          <a:p>
            <a:r>
              <a:rPr lang="en-US" dirty="0" smtClean="0"/>
              <a:t>TE</a:t>
            </a:r>
            <a:r>
              <a:rPr lang="en-US" baseline="-25000" dirty="0" smtClean="0"/>
              <a:t>22</a:t>
            </a:r>
            <a:endParaRPr lang="en-GB" dirty="0"/>
          </a:p>
        </p:txBody>
      </p:sp>
      <p:sp>
        <p:nvSpPr>
          <p:cNvPr id="43" name="Rectangle 42"/>
          <p:cNvSpPr/>
          <p:nvPr/>
        </p:nvSpPr>
        <p:spPr>
          <a:xfrm>
            <a:off x="3114666" y="5143512"/>
            <a:ext cx="651140" cy="369332"/>
          </a:xfrm>
          <a:prstGeom prst="rect">
            <a:avLst/>
          </a:prstGeom>
        </p:spPr>
        <p:txBody>
          <a:bodyPr wrap="none">
            <a:spAutoFit/>
          </a:bodyPr>
          <a:lstStyle/>
          <a:p>
            <a:r>
              <a:rPr lang="en-US" dirty="0" smtClean="0"/>
              <a:t>TM</a:t>
            </a:r>
            <a:r>
              <a:rPr lang="en-US" baseline="-25000" dirty="0" smtClean="0"/>
              <a:t>22</a:t>
            </a:r>
            <a:endParaRPr lang="en-GB" dirty="0"/>
          </a:p>
        </p:txBody>
      </p:sp>
      <p:sp>
        <p:nvSpPr>
          <p:cNvPr id="44" name="Rectangle 43"/>
          <p:cNvSpPr/>
          <p:nvPr/>
        </p:nvSpPr>
        <p:spPr>
          <a:xfrm>
            <a:off x="5114930" y="5143512"/>
            <a:ext cx="566181" cy="369332"/>
          </a:xfrm>
          <a:prstGeom prst="rect">
            <a:avLst/>
          </a:prstGeom>
        </p:spPr>
        <p:txBody>
          <a:bodyPr wrap="none">
            <a:spAutoFit/>
          </a:bodyPr>
          <a:lstStyle/>
          <a:p>
            <a:r>
              <a:rPr lang="en-US" dirty="0" smtClean="0"/>
              <a:t>TE</a:t>
            </a:r>
            <a:r>
              <a:rPr lang="en-US" baseline="-25000" dirty="0" smtClean="0"/>
              <a:t>50</a:t>
            </a:r>
            <a:endParaRPr lang="en-GB" dirty="0"/>
          </a:p>
        </p:txBody>
      </p:sp>
      <p:sp>
        <p:nvSpPr>
          <p:cNvPr id="45" name="Rectangle 44"/>
          <p:cNvSpPr/>
          <p:nvPr/>
        </p:nvSpPr>
        <p:spPr>
          <a:xfrm>
            <a:off x="7115194" y="5143512"/>
            <a:ext cx="566181" cy="369332"/>
          </a:xfrm>
          <a:prstGeom prst="rect">
            <a:avLst/>
          </a:prstGeom>
        </p:spPr>
        <p:txBody>
          <a:bodyPr wrap="none">
            <a:spAutoFit/>
          </a:bodyPr>
          <a:lstStyle/>
          <a:p>
            <a:r>
              <a:rPr lang="en-US" dirty="0" smtClean="0"/>
              <a:t>TE</a:t>
            </a:r>
            <a:r>
              <a:rPr lang="en-US" baseline="-25000" dirty="0" smtClean="0"/>
              <a:t>32</a:t>
            </a:r>
            <a:endParaRPr lang="en-GB" dirty="0"/>
          </a:p>
        </p:txBody>
      </p:sp>
      <p:sp>
        <p:nvSpPr>
          <p:cNvPr id="46" name="TextBox 45"/>
          <p:cNvSpPr txBox="1"/>
          <p:nvPr/>
        </p:nvSpPr>
        <p:spPr>
          <a:xfrm>
            <a:off x="5715008" y="6286520"/>
            <a:ext cx="1575111" cy="369332"/>
          </a:xfrm>
          <a:prstGeom prst="rect">
            <a:avLst/>
          </a:prstGeom>
          <a:noFill/>
        </p:spPr>
        <p:txBody>
          <a:bodyPr wrap="none" rtlCol="0">
            <a:spAutoFit/>
          </a:bodyPr>
          <a:lstStyle/>
          <a:p>
            <a:r>
              <a:rPr lang="en-GB" dirty="0" smtClean="0"/>
              <a:t>plotted: </a:t>
            </a:r>
            <a:r>
              <a:rPr lang="en-GB" i="1" dirty="0" smtClean="0"/>
              <a:t>E</a:t>
            </a:r>
            <a:r>
              <a:rPr lang="en-GB" dirty="0" smtClean="0"/>
              <a:t>-field</a:t>
            </a:r>
            <a:endParaRPr lang="en-GB"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Radial waves</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12</a:t>
            </a:fld>
            <a:endParaRPr lang="en-GB"/>
          </a:p>
        </p:txBody>
      </p:sp>
      <p:pic>
        <p:nvPicPr>
          <p:cNvPr id="151553" name="Picture 1" descr="radialwave1"/>
          <p:cNvPicPr>
            <a:picLocks noChangeAspect="1" noChangeArrowheads="1"/>
          </p:cNvPicPr>
          <p:nvPr/>
        </p:nvPicPr>
        <p:blipFill>
          <a:blip r:embed="rId3" cstate="print"/>
          <a:srcRect/>
          <a:stretch>
            <a:fillRect/>
          </a:stretch>
        </p:blipFill>
        <p:spPr bwMode="auto">
          <a:xfrm>
            <a:off x="179388" y="3084513"/>
            <a:ext cx="2808287" cy="2792412"/>
          </a:xfrm>
          <a:prstGeom prst="rect">
            <a:avLst/>
          </a:prstGeom>
          <a:noFill/>
        </p:spPr>
      </p:pic>
      <p:pic>
        <p:nvPicPr>
          <p:cNvPr id="151554" name="Picture 2" descr="radialwave2"/>
          <p:cNvPicPr>
            <a:picLocks noChangeAspect="1" noChangeArrowheads="1"/>
          </p:cNvPicPr>
          <p:nvPr/>
        </p:nvPicPr>
        <p:blipFill>
          <a:blip r:embed="rId4" cstate="print"/>
          <a:srcRect/>
          <a:stretch>
            <a:fillRect/>
          </a:stretch>
        </p:blipFill>
        <p:spPr bwMode="auto">
          <a:xfrm>
            <a:off x="3132138" y="3084513"/>
            <a:ext cx="2808287" cy="2792412"/>
          </a:xfrm>
          <a:prstGeom prst="rect">
            <a:avLst/>
          </a:prstGeom>
          <a:noFill/>
        </p:spPr>
      </p:pic>
      <p:pic>
        <p:nvPicPr>
          <p:cNvPr id="151555" name="Picture 3" descr="Roundwg0"/>
          <p:cNvPicPr>
            <a:picLocks noChangeAspect="1" noChangeArrowheads="1"/>
          </p:cNvPicPr>
          <p:nvPr/>
        </p:nvPicPr>
        <p:blipFill>
          <a:blip r:embed="rId5" cstate="print"/>
          <a:srcRect/>
          <a:stretch>
            <a:fillRect/>
          </a:stretch>
        </p:blipFill>
        <p:spPr bwMode="auto">
          <a:xfrm>
            <a:off x="6084888" y="3084513"/>
            <a:ext cx="2808287" cy="2792412"/>
          </a:xfrm>
          <a:prstGeom prst="rect">
            <a:avLst/>
          </a:prstGeom>
          <a:noFill/>
        </p:spPr>
      </p:pic>
      <p:graphicFrame>
        <p:nvGraphicFramePr>
          <p:cNvPr id="151556" name="Object 4"/>
          <p:cNvGraphicFramePr>
            <a:graphicFrameLocks noChangeAspect="1"/>
          </p:cNvGraphicFramePr>
          <p:nvPr/>
        </p:nvGraphicFramePr>
        <p:xfrm>
          <a:off x="519113" y="5999163"/>
          <a:ext cx="2195512" cy="382587"/>
        </p:xfrm>
        <a:graphic>
          <a:graphicData uri="http://schemas.openxmlformats.org/presentationml/2006/ole">
            <p:oleObj spid="_x0000_s151556" name="Equation" r:id="rId6" imgW="1460160" imgH="253800" progId="Equation.3">
              <p:embed/>
            </p:oleObj>
          </a:graphicData>
        </a:graphic>
      </p:graphicFrame>
      <p:graphicFrame>
        <p:nvGraphicFramePr>
          <p:cNvPr id="151557" name="Object 5"/>
          <p:cNvGraphicFramePr>
            <a:graphicFrameLocks noChangeAspect="1"/>
          </p:cNvGraphicFramePr>
          <p:nvPr/>
        </p:nvGraphicFramePr>
        <p:xfrm>
          <a:off x="3324225" y="5999163"/>
          <a:ext cx="2176463" cy="382587"/>
        </p:xfrm>
        <a:graphic>
          <a:graphicData uri="http://schemas.openxmlformats.org/presentationml/2006/ole">
            <p:oleObj spid="_x0000_s151557" name="Equation" r:id="rId7" imgW="1447560" imgH="253800" progId="Equation.3">
              <p:embed/>
            </p:oleObj>
          </a:graphicData>
        </a:graphic>
      </p:graphicFrame>
      <p:graphicFrame>
        <p:nvGraphicFramePr>
          <p:cNvPr id="151558" name="Object 6"/>
          <p:cNvGraphicFramePr>
            <a:graphicFrameLocks noChangeAspect="1"/>
          </p:cNvGraphicFramePr>
          <p:nvPr/>
        </p:nvGraphicFramePr>
        <p:xfrm>
          <a:off x="6264275" y="6008688"/>
          <a:ext cx="2022475" cy="363537"/>
        </p:xfrm>
        <a:graphic>
          <a:graphicData uri="http://schemas.openxmlformats.org/presentationml/2006/ole">
            <p:oleObj spid="_x0000_s151558" name="Equation" r:id="rId8" imgW="1346040" imgH="241200" progId="Equation.3">
              <p:embed/>
            </p:oleObj>
          </a:graphicData>
        </a:graphic>
      </p:graphicFrame>
      <p:sp>
        <p:nvSpPr>
          <p:cNvPr id="12" name="Rectangle 11"/>
          <p:cNvSpPr/>
          <p:nvPr/>
        </p:nvSpPr>
        <p:spPr>
          <a:xfrm>
            <a:off x="900113" y="1052513"/>
            <a:ext cx="4572000" cy="1477328"/>
          </a:xfrm>
          <a:prstGeom prst="rect">
            <a:avLst/>
          </a:prstGeom>
        </p:spPr>
        <p:txBody>
          <a:bodyPr>
            <a:spAutoFit/>
          </a:bodyPr>
          <a:lstStyle/>
          <a:p>
            <a:r>
              <a:rPr lang="en-GB" dirty="0" smtClean="0"/>
              <a:t>Also radial waves may be interpreted as </a:t>
            </a:r>
            <a:r>
              <a:rPr lang="en-GB" dirty="0" err="1" smtClean="0"/>
              <a:t>superpositions</a:t>
            </a:r>
            <a:r>
              <a:rPr lang="en-GB" dirty="0" smtClean="0"/>
              <a:t> of plane waves.</a:t>
            </a:r>
          </a:p>
          <a:p>
            <a:r>
              <a:rPr lang="en-GB" dirty="0" smtClean="0"/>
              <a:t>The superposition of an outward and an inward radial wave can result in the field of a round hollow waveguide.</a:t>
            </a:r>
            <a:endParaRPr lang="en-GB"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RTE11-E.gif"/>
          <p:cNvPicPr>
            <a:picLocks noChangeAspect="1"/>
          </p:cNvPicPr>
          <p:nvPr/>
        </p:nvPicPr>
        <p:blipFill>
          <a:blip r:embed="rId3" cstate="print"/>
          <a:stretch>
            <a:fillRect/>
          </a:stretch>
        </p:blipFill>
        <p:spPr>
          <a:xfrm>
            <a:off x="285720" y="1052513"/>
            <a:ext cx="3048000" cy="2705100"/>
          </a:xfrm>
          <a:prstGeom prst="rect">
            <a:avLst/>
          </a:prstGeom>
        </p:spPr>
      </p:pic>
      <p:pic>
        <p:nvPicPr>
          <p:cNvPr id="29" name="Picture 28" descr="RTE11-H.gif"/>
          <p:cNvPicPr>
            <a:picLocks noChangeAspect="1"/>
          </p:cNvPicPr>
          <p:nvPr/>
        </p:nvPicPr>
        <p:blipFill>
          <a:blip r:embed="rId4" cstate="print"/>
          <a:stretch>
            <a:fillRect/>
          </a:stretch>
        </p:blipFill>
        <p:spPr>
          <a:xfrm>
            <a:off x="285720" y="3643314"/>
            <a:ext cx="3048000" cy="2705100"/>
          </a:xfrm>
          <a:prstGeom prst="rect">
            <a:avLst/>
          </a:prstGeom>
        </p:spPr>
      </p:pic>
      <p:pic>
        <p:nvPicPr>
          <p:cNvPr id="26" name="Picture 25" descr="RTM01-H.gif"/>
          <p:cNvPicPr>
            <a:picLocks noChangeAspect="1"/>
          </p:cNvPicPr>
          <p:nvPr/>
        </p:nvPicPr>
        <p:blipFill>
          <a:blip r:embed="rId5" cstate="print"/>
          <a:stretch>
            <a:fillRect/>
          </a:stretch>
        </p:blipFill>
        <p:spPr>
          <a:xfrm>
            <a:off x="3143240" y="3643314"/>
            <a:ext cx="3048000" cy="2705100"/>
          </a:xfrm>
          <a:prstGeom prst="rect">
            <a:avLst/>
          </a:prstGeom>
        </p:spPr>
      </p:pic>
      <p:pic>
        <p:nvPicPr>
          <p:cNvPr id="27" name="Picture 26" descr="RTM01-E.gif"/>
          <p:cNvPicPr>
            <a:picLocks noChangeAspect="1"/>
          </p:cNvPicPr>
          <p:nvPr/>
        </p:nvPicPr>
        <p:blipFill>
          <a:blip r:embed="rId6" cstate="print"/>
          <a:stretch>
            <a:fillRect/>
          </a:stretch>
        </p:blipFill>
        <p:spPr>
          <a:xfrm>
            <a:off x="3143240" y="1052513"/>
            <a:ext cx="3048000" cy="2705100"/>
          </a:xfrm>
          <a:prstGeom prst="rect">
            <a:avLst/>
          </a:prstGeom>
        </p:spPr>
      </p:pic>
      <p:pic>
        <p:nvPicPr>
          <p:cNvPr id="24" name="Picture 23" descr="RTE01-E.gif"/>
          <p:cNvPicPr>
            <a:picLocks noChangeAspect="1"/>
          </p:cNvPicPr>
          <p:nvPr/>
        </p:nvPicPr>
        <p:blipFill>
          <a:blip r:embed="rId7" cstate="print"/>
          <a:stretch>
            <a:fillRect/>
          </a:stretch>
        </p:blipFill>
        <p:spPr>
          <a:xfrm>
            <a:off x="6096000" y="1052513"/>
            <a:ext cx="3048000" cy="2705100"/>
          </a:xfrm>
          <a:prstGeom prst="rect">
            <a:avLst/>
          </a:prstGeom>
        </p:spPr>
      </p:pic>
      <p:sp>
        <p:nvSpPr>
          <p:cNvPr id="2" name="Title 1"/>
          <p:cNvSpPr>
            <a:spLocks noGrp="1"/>
          </p:cNvSpPr>
          <p:nvPr>
            <p:ph type="title"/>
          </p:nvPr>
        </p:nvSpPr>
        <p:spPr>
          <a:xfrm>
            <a:off x="428596" y="214290"/>
            <a:ext cx="8229600" cy="439718"/>
          </a:xfrm>
        </p:spPr>
        <p:txBody>
          <a:bodyPr/>
          <a:lstStyle/>
          <a:p>
            <a:r>
              <a:rPr lang="en-GB" dirty="0" smtClean="0"/>
              <a:t>Round waveguide</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13</a:t>
            </a:fld>
            <a:endParaRPr lang="en-GB"/>
          </a:p>
        </p:txBody>
      </p:sp>
      <p:sp>
        <p:nvSpPr>
          <p:cNvPr id="14" name="Rectangle 13"/>
          <p:cNvSpPr/>
          <p:nvPr/>
        </p:nvSpPr>
        <p:spPr>
          <a:xfrm>
            <a:off x="6858016" y="285728"/>
            <a:ext cx="1105880" cy="369332"/>
          </a:xfrm>
          <a:prstGeom prst="rect">
            <a:avLst/>
          </a:prstGeom>
        </p:spPr>
        <p:txBody>
          <a:bodyPr wrap="none">
            <a:spAutoFit/>
          </a:bodyPr>
          <a:lstStyle/>
          <a:p>
            <a:r>
              <a:rPr lang="en-GB" i="1" dirty="0" smtClean="0"/>
              <a:t>f/</a:t>
            </a:r>
            <a:r>
              <a:rPr lang="en-GB" i="1" dirty="0" err="1" smtClean="0"/>
              <a:t>f</a:t>
            </a:r>
            <a:r>
              <a:rPr lang="en-GB" i="1" baseline="-25000" dirty="0" err="1" smtClean="0"/>
              <a:t>c</a:t>
            </a:r>
            <a:r>
              <a:rPr lang="en-GB" dirty="0" smtClean="0"/>
              <a:t> = 1.44</a:t>
            </a:r>
            <a:endParaRPr lang="en-GB" dirty="0"/>
          </a:p>
        </p:txBody>
      </p:sp>
      <p:sp>
        <p:nvSpPr>
          <p:cNvPr id="21" name="TextBox 20"/>
          <p:cNvSpPr txBox="1"/>
          <p:nvPr/>
        </p:nvSpPr>
        <p:spPr>
          <a:xfrm>
            <a:off x="900113" y="683181"/>
            <a:ext cx="2068067" cy="369332"/>
          </a:xfrm>
          <a:prstGeom prst="rect">
            <a:avLst/>
          </a:prstGeom>
          <a:noFill/>
        </p:spPr>
        <p:txBody>
          <a:bodyPr wrap="none" rtlCol="0">
            <a:spAutoFit/>
          </a:bodyPr>
          <a:lstStyle/>
          <a:p>
            <a:r>
              <a:rPr lang="en-GB" dirty="0" smtClean="0"/>
              <a:t>TE</a:t>
            </a:r>
            <a:r>
              <a:rPr lang="en-GB" baseline="-25000" dirty="0" smtClean="0"/>
              <a:t>11</a:t>
            </a:r>
            <a:r>
              <a:rPr lang="en-GB" dirty="0" smtClean="0"/>
              <a:t> – fundamental</a:t>
            </a:r>
            <a:endParaRPr lang="en-GB" dirty="0"/>
          </a:p>
        </p:txBody>
      </p:sp>
      <p:graphicFrame>
        <p:nvGraphicFramePr>
          <p:cNvPr id="90113" name="Object 1"/>
          <p:cNvGraphicFramePr>
            <a:graphicFrameLocks noChangeAspect="1"/>
          </p:cNvGraphicFramePr>
          <p:nvPr/>
        </p:nvGraphicFramePr>
        <p:xfrm>
          <a:off x="2000232" y="1052513"/>
          <a:ext cx="1068387" cy="434975"/>
        </p:xfrm>
        <a:graphic>
          <a:graphicData uri="http://schemas.openxmlformats.org/presentationml/2006/ole">
            <p:oleObj spid="_x0000_s90113" name="Equation" r:id="rId8" imgW="1777680" imgH="723600" progId="Equation.3">
              <p:embed/>
            </p:oleObj>
          </a:graphicData>
        </a:graphic>
      </p:graphicFrame>
      <p:graphicFrame>
        <p:nvGraphicFramePr>
          <p:cNvPr id="90114" name="Object 2"/>
          <p:cNvGraphicFramePr>
            <a:graphicFrameLocks noChangeAspect="1"/>
          </p:cNvGraphicFramePr>
          <p:nvPr/>
        </p:nvGraphicFramePr>
        <p:xfrm>
          <a:off x="5000628" y="1052513"/>
          <a:ext cx="1068387" cy="434975"/>
        </p:xfrm>
        <a:graphic>
          <a:graphicData uri="http://schemas.openxmlformats.org/presentationml/2006/ole">
            <p:oleObj spid="_x0000_s90114" name="Equation" r:id="rId9" imgW="1777680" imgH="723600" progId="Equation.3">
              <p:embed/>
            </p:oleObj>
          </a:graphicData>
        </a:graphic>
      </p:graphicFrame>
      <p:graphicFrame>
        <p:nvGraphicFramePr>
          <p:cNvPr id="90115" name="Object 3"/>
          <p:cNvGraphicFramePr>
            <a:graphicFrameLocks noChangeAspect="1"/>
          </p:cNvGraphicFramePr>
          <p:nvPr/>
        </p:nvGraphicFramePr>
        <p:xfrm>
          <a:off x="7786710" y="1052513"/>
          <a:ext cx="1068388" cy="434975"/>
        </p:xfrm>
        <a:graphic>
          <a:graphicData uri="http://schemas.openxmlformats.org/presentationml/2006/ole">
            <p:oleObj spid="_x0000_s90115" name="Equation" r:id="rId10" imgW="1777680" imgH="723600" progId="Equation.3">
              <p:embed/>
            </p:oleObj>
          </a:graphicData>
        </a:graphic>
      </p:graphicFrame>
      <p:sp>
        <p:nvSpPr>
          <p:cNvPr id="22" name="TextBox 21"/>
          <p:cNvSpPr txBox="1"/>
          <p:nvPr/>
        </p:nvSpPr>
        <p:spPr>
          <a:xfrm>
            <a:off x="3714744" y="683181"/>
            <a:ext cx="1763111" cy="369332"/>
          </a:xfrm>
          <a:prstGeom prst="rect">
            <a:avLst/>
          </a:prstGeom>
          <a:noFill/>
        </p:spPr>
        <p:txBody>
          <a:bodyPr wrap="none" rtlCol="0">
            <a:spAutoFit/>
          </a:bodyPr>
          <a:lstStyle/>
          <a:p>
            <a:r>
              <a:rPr lang="en-GB" dirty="0" smtClean="0"/>
              <a:t>TM</a:t>
            </a:r>
            <a:r>
              <a:rPr lang="en-GB" baseline="-25000" dirty="0" smtClean="0"/>
              <a:t>01</a:t>
            </a:r>
            <a:r>
              <a:rPr lang="en-GB" dirty="0" smtClean="0"/>
              <a:t> – axial field</a:t>
            </a:r>
            <a:endParaRPr lang="en-GB" dirty="0"/>
          </a:p>
        </p:txBody>
      </p:sp>
      <p:sp>
        <p:nvSpPr>
          <p:cNvPr id="23" name="TextBox 22"/>
          <p:cNvSpPr txBox="1"/>
          <p:nvPr/>
        </p:nvSpPr>
        <p:spPr>
          <a:xfrm>
            <a:off x="6572264" y="683181"/>
            <a:ext cx="1533497" cy="369332"/>
          </a:xfrm>
          <a:prstGeom prst="rect">
            <a:avLst/>
          </a:prstGeom>
          <a:noFill/>
        </p:spPr>
        <p:txBody>
          <a:bodyPr wrap="none" rtlCol="0">
            <a:spAutoFit/>
          </a:bodyPr>
          <a:lstStyle/>
          <a:p>
            <a:r>
              <a:rPr lang="en-GB" dirty="0" smtClean="0"/>
              <a:t>TE</a:t>
            </a:r>
            <a:r>
              <a:rPr lang="en-GB" baseline="-25000" dirty="0" smtClean="0"/>
              <a:t>01</a:t>
            </a:r>
            <a:r>
              <a:rPr lang="en-GB" dirty="0" smtClean="0"/>
              <a:t> – low loss</a:t>
            </a:r>
            <a:endParaRPr lang="en-GB" dirty="0"/>
          </a:p>
        </p:txBody>
      </p:sp>
      <p:pic>
        <p:nvPicPr>
          <p:cNvPr id="25" name="Picture 24" descr="RTE01-H.gif"/>
          <p:cNvPicPr>
            <a:picLocks noChangeAspect="1"/>
          </p:cNvPicPr>
          <p:nvPr/>
        </p:nvPicPr>
        <p:blipFill>
          <a:blip r:embed="rId11" cstate="print"/>
          <a:stretch>
            <a:fillRect/>
          </a:stretch>
        </p:blipFill>
        <p:spPr>
          <a:xfrm>
            <a:off x="6096000" y="3643314"/>
            <a:ext cx="3048000" cy="2705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01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1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01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01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01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011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2" grpId="2"/>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582594"/>
          </a:xfrm>
        </p:spPr>
        <p:txBody>
          <a:bodyPr/>
          <a:lstStyle/>
          <a:p>
            <a:r>
              <a:rPr lang="en-GB" dirty="0" smtClean="0"/>
              <a:t>Circular waveguide modes</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14</a:t>
            </a:fld>
            <a:endParaRPr lang="en-GB"/>
          </a:p>
        </p:txBody>
      </p:sp>
      <p:pic>
        <p:nvPicPr>
          <p:cNvPr id="216068" name="Picture 4"/>
          <p:cNvPicPr>
            <a:picLocks noChangeAspect="1" noChangeArrowheads="1"/>
          </p:cNvPicPr>
          <p:nvPr/>
        </p:nvPicPr>
        <p:blipFill>
          <a:blip r:embed="rId2" cstate="print"/>
          <a:srcRect/>
          <a:stretch>
            <a:fillRect/>
          </a:stretch>
        </p:blipFill>
        <p:spPr bwMode="auto">
          <a:xfrm>
            <a:off x="563306" y="1071546"/>
            <a:ext cx="1567058" cy="1571613"/>
          </a:xfrm>
          <a:prstGeom prst="rect">
            <a:avLst/>
          </a:prstGeom>
          <a:noFill/>
          <a:ln w="9525">
            <a:noFill/>
            <a:miter lim="800000"/>
            <a:headEnd/>
            <a:tailEnd/>
          </a:ln>
        </p:spPr>
      </p:pic>
      <p:pic>
        <p:nvPicPr>
          <p:cNvPr id="216069" name="Picture 5"/>
          <p:cNvPicPr>
            <a:picLocks noChangeAspect="1" noChangeArrowheads="1"/>
          </p:cNvPicPr>
          <p:nvPr/>
        </p:nvPicPr>
        <p:blipFill>
          <a:blip r:embed="rId3" cstate="print"/>
          <a:srcRect/>
          <a:stretch>
            <a:fillRect/>
          </a:stretch>
        </p:blipFill>
        <p:spPr bwMode="auto">
          <a:xfrm>
            <a:off x="3711124" y="1071546"/>
            <a:ext cx="1567058" cy="1571613"/>
          </a:xfrm>
          <a:prstGeom prst="rect">
            <a:avLst/>
          </a:prstGeom>
          <a:noFill/>
          <a:ln w="9525">
            <a:noFill/>
            <a:miter lim="800000"/>
            <a:headEnd/>
            <a:tailEnd/>
          </a:ln>
        </p:spPr>
      </p:pic>
      <p:pic>
        <p:nvPicPr>
          <p:cNvPr id="216070" name="Picture 6"/>
          <p:cNvPicPr>
            <a:picLocks noChangeAspect="1" noChangeArrowheads="1"/>
          </p:cNvPicPr>
          <p:nvPr/>
        </p:nvPicPr>
        <p:blipFill>
          <a:blip r:embed="rId4" cstate="print"/>
          <a:srcRect/>
          <a:stretch>
            <a:fillRect/>
          </a:stretch>
        </p:blipFill>
        <p:spPr bwMode="auto">
          <a:xfrm>
            <a:off x="6492628" y="1071546"/>
            <a:ext cx="1567058" cy="1571613"/>
          </a:xfrm>
          <a:prstGeom prst="rect">
            <a:avLst/>
          </a:prstGeom>
          <a:noFill/>
          <a:ln w="9525">
            <a:noFill/>
            <a:miter lim="800000"/>
            <a:headEnd/>
            <a:tailEnd/>
          </a:ln>
        </p:spPr>
      </p:pic>
      <p:pic>
        <p:nvPicPr>
          <p:cNvPr id="216071" name="Picture 7"/>
          <p:cNvPicPr>
            <a:picLocks noChangeAspect="1" noChangeArrowheads="1"/>
          </p:cNvPicPr>
          <p:nvPr/>
        </p:nvPicPr>
        <p:blipFill>
          <a:blip r:embed="rId5" cstate="print"/>
          <a:srcRect/>
          <a:stretch>
            <a:fillRect/>
          </a:stretch>
        </p:blipFill>
        <p:spPr bwMode="auto">
          <a:xfrm>
            <a:off x="563306" y="2852738"/>
            <a:ext cx="1567058" cy="1571613"/>
          </a:xfrm>
          <a:prstGeom prst="rect">
            <a:avLst/>
          </a:prstGeom>
          <a:noFill/>
          <a:ln w="9525">
            <a:noFill/>
            <a:miter lim="800000"/>
            <a:headEnd/>
            <a:tailEnd/>
          </a:ln>
        </p:spPr>
      </p:pic>
      <p:pic>
        <p:nvPicPr>
          <p:cNvPr id="216072" name="Picture 8"/>
          <p:cNvPicPr>
            <a:picLocks noChangeAspect="1" noChangeArrowheads="1"/>
          </p:cNvPicPr>
          <p:nvPr/>
        </p:nvPicPr>
        <p:blipFill>
          <a:blip r:embed="rId6" cstate="print"/>
          <a:srcRect/>
          <a:stretch>
            <a:fillRect/>
          </a:stretch>
        </p:blipFill>
        <p:spPr bwMode="auto">
          <a:xfrm>
            <a:off x="3711124" y="2852738"/>
            <a:ext cx="1567058" cy="1571613"/>
          </a:xfrm>
          <a:prstGeom prst="rect">
            <a:avLst/>
          </a:prstGeom>
          <a:noFill/>
          <a:ln w="9525">
            <a:noFill/>
            <a:miter lim="800000"/>
            <a:headEnd/>
            <a:tailEnd/>
          </a:ln>
        </p:spPr>
      </p:pic>
      <p:pic>
        <p:nvPicPr>
          <p:cNvPr id="216073" name="Picture 9"/>
          <p:cNvPicPr>
            <a:picLocks noChangeAspect="1" noChangeArrowheads="1"/>
          </p:cNvPicPr>
          <p:nvPr/>
        </p:nvPicPr>
        <p:blipFill>
          <a:blip r:embed="rId7" cstate="print"/>
          <a:srcRect/>
          <a:stretch>
            <a:fillRect/>
          </a:stretch>
        </p:blipFill>
        <p:spPr bwMode="auto">
          <a:xfrm>
            <a:off x="6492628" y="2852738"/>
            <a:ext cx="1567058" cy="1571613"/>
          </a:xfrm>
          <a:prstGeom prst="rect">
            <a:avLst/>
          </a:prstGeom>
          <a:noFill/>
          <a:ln w="9525">
            <a:noFill/>
            <a:miter lim="800000"/>
            <a:headEnd/>
            <a:tailEnd/>
          </a:ln>
        </p:spPr>
      </p:pic>
      <p:pic>
        <p:nvPicPr>
          <p:cNvPr id="216074" name="Picture 10"/>
          <p:cNvPicPr>
            <a:picLocks noChangeAspect="1" noChangeArrowheads="1"/>
          </p:cNvPicPr>
          <p:nvPr/>
        </p:nvPicPr>
        <p:blipFill>
          <a:blip r:embed="rId8" cstate="print"/>
          <a:srcRect/>
          <a:stretch>
            <a:fillRect/>
          </a:stretch>
        </p:blipFill>
        <p:spPr bwMode="auto">
          <a:xfrm>
            <a:off x="563306" y="4643446"/>
            <a:ext cx="1567058" cy="1571613"/>
          </a:xfrm>
          <a:prstGeom prst="rect">
            <a:avLst/>
          </a:prstGeom>
          <a:noFill/>
          <a:ln w="9525">
            <a:noFill/>
            <a:miter lim="800000"/>
            <a:headEnd/>
            <a:tailEnd/>
          </a:ln>
        </p:spPr>
      </p:pic>
      <p:pic>
        <p:nvPicPr>
          <p:cNvPr id="216075" name="Picture 11"/>
          <p:cNvPicPr>
            <a:picLocks noChangeAspect="1" noChangeArrowheads="1"/>
          </p:cNvPicPr>
          <p:nvPr/>
        </p:nvPicPr>
        <p:blipFill>
          <a:blip r:embed="rId9" cstate="print"/>
          <a:srcRect/>
          <a:stretch>
            <a:fillRect/>
          </a:stretch>
        </p:blipFill>
        <p:spPr bwMode="auto">
          <a:xfrm>
            <a:off x="3711124" y="4643446"/>
            <a:ext cx="1567058" cy="1571613"/>
          </a:xfrm>
          <a:prstGeom prst="rect">
            <a:avLst/>
          </a:prstGeom>
          <a:noFill/>
          <a:ln w="9525">
            <a:noFill/>
            <a:miter lim="800000"/>
            <a:headEnd/>
            <a:tailEnd/>
          </a:ln>
        </p:spPr>
      </p:pic>
      <p:pic>
        <p:nvPicPr>
          <p:cNvPr id="216076" name="Picture 12"/>
          <p:cNvPicPr>
            <a:picLocks noChangeAspect="1" noChangeArrowheads="1"/>
          </p:cNvPicPr>
          <p:nvPr/>
        </p:nvPicPr>
        <p:blipFill>
          <a:blip r:embed="rId10" cstate="print"/>
          <a:srcRect/>
          <a:stretch>
            <a:fillRect/>
          </a:stretch>
        </p:blipFill>
        <p:spPr bwMode="auto">
          <a:xfrm>
            <a:off x="6492628" y="4643446"/>
            <a:ext cx="1567058" cy="1571613"/>
          </a:xfrm>
          <a:prstGeom prst="rect">
            <a:avLst/>
          </a:prstGeom>
          <a:noFill/>
          <a:ln w="9525">
            <a:noFill/>
            <a:miter lim="800000"/>
            <a:headEnd/>
            <a:tailEnd/>
          </a:ln>
        </p:spPr>
      </p:pic>
      <p:sp>
        <p:nvSpPr>
          <p:cNvPr id="20" name="Rectangle 19"/>
          <p:cNvSpPr/>
          <p:nvPr/>
        </p:nvSpPr>
        <p:spPr>
          <a:xfrm>
            <a:off x="2277786" y="1285860"/>
            <a:ext cx="566181" cy="369332"/>
          </a:xfrm>
          <a:prstGeom prst="rect">
            <a:avLst/>
          </a:prstGeom>
        </p:spPr>
        <p:txBody>
          <a:bodyPr wrap="none">
            <a:spAutoFit/>
          </a:bodyPr>
          <a:lstStyle/>
          <a:p>
            <a:r>
              <a:rPr lang="en-US" dirty="0" smtClean="0"/>
              <a:t>TE</a:t>
            </a:r>
            <a:r>
              <a:rPr lang="en-US" baseline="-25000" dirty="0" smtClean="0"/>
              <a:t>11</a:t>
            </a:r>
            <a:endParaRPr lang="en-GB" dirty="0"/>
          </a:p>
        </p:txBody>
      </p:sp>
      <p:sp>
        <p:nvSpPr>
          <p:cNvPr id="21" name="Rectangle 20"/>
          <p:cNvSpPr/>
          <p:nvPr/>
        </p:nvSpPr>
        <p:spPr>
          <a:xfrm>
            <a:off x="8064264" y="1285860"/>
            <a:ext cx="651140" cy="369332"/>
          </a:xfrm>
          <a:prstGeom prst="rect">
            <a:avLst/>
          </a:prstGeom>
        </p:spPr>
        <p:txBody>
          <a:bodyPr wrap="none">
            <a:spAutoFit/>
          </a:bodyPr>
          <a:lstStyle/>
          <a:p>
            <a:r>
              <a:rPr lang="en-US" dirty="0" smtClean="0"/>
              <a:t>TM</a:t>
            </a:r>
            <a:r>
              <a:rPr lang="en-US" baseline="-25000" dirty="0" smtClean="0"/>
              <a:t>01</a:t>
            </a:r>
            <a:endParaRPr lang="en-GB" dirty="0"/>
          </a:p>
        </p:txBody>
      </p:sp>
      <p:sp>
        <p:nvSpPr>
          <p:cNvPr id="22" name="Rectangle 21"/>
          <p:cNvSpPr/>
          <p:nvPr/>
        </p:nvSpPr>
        <p:spPr>
          <a:xfrm>
            <a:off x="2206348" y="3000372"/>
            <a:ext cx="566181" cy="369332"/>
          </a:xfrm>
          <a:prstGeom prst="rect">
            <a:avLst/>
          </a:prstGeom>
        </p:spPr>
        <p:txBody>
          <a:bodyPr wrap="none">
            <a:spAutoFit/>
          </a:bodyPr>
          <a:lstStyle/>
          <a:p>
            <a:r>
              <a:rPr lang="en-US" dirty="0" smtClean="0"/>
              <a:t>TE</a:t>
            </a:r>
            <a:r>
              <a:rPr lang="en-US" baseline="-25000" dirty="0" smtClean="0"/>
              <a:t>21</a:t>
            </a:r>
            <a:endParaRPr lang="en-GB" dirty="0"/>
          </a:p>
        </p:txBody>
      </p:sp>
      <p:sp>
        <p:nvSpPr>
          <p:cNvPr id="23" name="Rectangle 22"/>
          <p:cNvSpPr/>
          <p:nvPr/>
        </p:nvSpPr>
        <p:spPr>
          <a:xfrm>
            <a:off x="5278182" y="2997200"/>
            <a:ext cx="566181" cy="369332"/>
          </a:xfrm>
          <a:prstGeom prst="rect">
            <a:avLst/>
          </a:prstGeom>
        </p:spPr>
        <p:txBody>
          <a:bodyPr wrap="none">
            <a:spAutoFit/>
          </a:bodyPr>
          <a:lstStyle/>
          <a:p>
            <a:r>
              <a:rPr lang="en-US" dirty="0" smtClean="0"/>
              <a:t>TE</a:t>
            </a:r>
            <a:r>
              <a:rPr lang="en-US" baseline="-25000" dirty="0" smtClean="0"/>
              <a:t>21</a:t>
            </a:r>
            <a:endParaRPr lang="en-GB" dirty="0"/>
          </a:p>
        </p:txBody>
      </p:sp>
      <p:sp>
        <p:nvSpPr>
          <p:cNvPr id="24" name="Rectangle 23"/>
          <p:cNvSpPr/>
          <p:nvPr/>
        </p:nvSpPr>
        <p:spPr>
          <a:xfrm>
            <a:off x="5206744" y="1285860"/>
            <a:ext cx="566181" cy="369332"/>
          </a:xfrm>
          <a:prstGeom prst="rect">
            <a:avLst/>
          </a:prstGeom>
        </p:spPr>
        <p:txBody>
          <a:bodyPr wrap="none">
            <a:spAutoFit/>
          </a:bodyPr>
          <a:lstStyle/>
          <a:p>
            <a:r>
              <a:rPr lang="en-US" dirty="0" smtClean="0"/>
              <a:t>TE</a:t>
            </a:r>
            <a:r>
              <a:rPr lang="en-US" baseline="-25000" dirty="0" smtClean="0"/>
              <a:t>11</a:t>
            </a:r>
            <a:endParaRPr lang="en-GB" dirty="0"/>
          </a:p>
        </p:txBody>
      </p:sp>
      <p:sp>
        <p:nvSpPr>
          <p:cNvPr id="25" name="Rectangle 24"/>
          <p:cNvSpPr/>
          <p:nvPr/>
        </p:nvSpPr>
        <p:spPr>
          <a:xfrm>
            <a:off x="8135702" y="2997200"/>
            <a:ext cx="566181" cy="369332"/>
          </a:xfrm>
          <a:prstGeom prst="rect">
            <a:avLst/>
          </a:prstGeom>
        </p:spPr>
        <p:txBody>
          <a:bodyPr wrap="none">
            <a:spAutoFit/>
          </a:bodyPr>
          <a:lstStyle/>
          <a:p>
            <a:r>
              <a:rPr lang="en-US" dirty="0" smtClean="0"/>
              <a:t>TE</a:t>
            </a:r>
            <a:r>
              <a:rPr lang="en-US" baseline="-25000" dirty="0" smtClean="0"/>
              <a:t>31</a:t>
            </a:r>
            <a:endParaRPr lang="en-GB" dirty="0"/>
          </a:p>
        </p:txBody>
      </p:sp>
      <p:sp>
        <p:nvSpPr>
          <p:cNvPr id="26" name="Rectangle 25"/>
          <p:cNvSpPr/>
          <p:nvPr/>
        </p:nvSpPr>
        <p:spPr>
          <a:xfrm>
            <a:off x="2134910" y="4868863"/>
            <a:ext cx="566181" cy="369332"/>
          </a:xfrm>
          <a:prstGeom prst="rect">
            <a:avLst/>
          </a:prstGeom>
        </p:spPr>
        <p:txBody>
          <a:bodyPr wrap="none">
            <a:spAutoFit/>
          </a:bodyPr>
          <a:lstStyle/>
          <a:p>
            <a:r>
              <a:rPr lang="en-US" dirty="0" smtClean="0"/>
              <a:t>TE</a:t>
            </a:r>
            <a:r>
              <a:rPr lang="en-US" baseline="-25000" dirty="0" smtClean="0"/>
              <a:t>31</a:t>
            </a:r>
            <a:endParaRPr lang="en-GB" dirty="0"/>
          </a:p>
        </p:txBody>
      </p:sp>
      <p:sp>
        <p:nvSpPr>
          <p:cNvPr id="27" name="Rectangle 26"/>
          <p:cNvSpPr/>
          <p:nvPr/>
        </p:nvSpPr>
        <p:spPr>
          <a:xfrm>
            <a:off x="5278182" y="4868863"/>
            <a:ext cx="566181" cy="369332"/>
          </a:xfrm>
          <a:prstGeom prst="rect">
            <a:avLst/>
          </a:prstGeom>
        </p:spPr>
        <p:txBody>
          <a:bodyPr wrap="none">
            <a:spAutoFit/>
          </a:bodyPr>
          <a:lstStyle/>
          <a:p>
            <a:r>
              <a:rPr lang="en-US" dirty="0" smtClean="0"/>
              <a:t>TE</a:t>
            </a:r>
            <a:r>
              <a:rPr lang="en-US" baseline="-25000" dirty="0" smtClean="0"/>
              <a:t>01</a:t>
            </a:r>
            <a:endParaRPr lang="en-GB" dirty="0"/>
          </a:p>
        </p:txBody>
      </p:sp>
      <p:sp>
        <p:nvSpPr>
          <p:cNvPr id="28" name="Rectangle 27"/>
          <p:cNvSpPr/>
          <p:nvPr/>
        </p:nvSpPr>
        <p:spPr>
          <a:xfrm>
            <a:off x="8135702" y="4868863"/>
            <a:ext cx="651140" cy="369332"/>
          </a:xfrm>
          <a:prstGeom prst="rect">
            <a:avLst/>
          </a:prstGeom>
        </p:spPr>
        <p:txBody>
          <a:bodyPr wrap="none">
            <a:spAutoFit/>
          </a:bodyPr>
          <a:lstStyle/>
          <a:p>
            <a:r>
              <a:rPr lang="en-US" dirty="0" smtClean="0"/>
              <a:t>TM</a:t>
            </a:r>
            <a:r>
              <a:rPr lang="en-US" baseline="-25000" dirty="0" smtClean="0"/>
              <a:t>11</a:t>
            </a:r>
            <a:endParaRPr lang="en-GB" dirty="0"/>
          </a:p>
        </p:txBody>
      </p:sp>
      <p:sp>
        <p:nvSpPr>
          <p:cNvPr id="29" name="TextBox 28"/>
          <p:cNvSpPr txBox="1"/>
          <p:nvPr/>
        </p:nvSpPr>
        <p:spPr>
          <a:xfrm>
            <a:off x="5715008" y="6286520"/>
            <a:ext cx="1575111" cy="369332"/>
          </a:xfrm>
          <a:prstGeom prst="rect">
            <a:avLst/>
          </a:prstGeom>
          <a:noFill/>
        </p:spPr>
        <p:txBody>
          <a:bodyPr wrap="none" rtlCol="0">
            <a:spAutoFit/>
          </a:bodyPr>
          <a:lstStyle/>
          <a:p>
            <a:r>
              <a:rPr lang="en-GB" dirty="0" smtClean="0"/>
              <a:t>plotted: </a:t>
            </a:r>
            <a:r>
              <a:rPr lang="en-GB" i="1" dirty="0" smtClean="0"/>
              <a:t>E</a:t>
            </a:r>
            <a:r>
              <a:rPr lang="en-GB" dirty="0" smtClean="0"/>
              <a:t>-field</a:t>
            </a:r>
            <a:endParaRPr lang="en-GB"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0" name="Rectangle 1053"/>
          <p:cNvSpPr>
            <a:spLocks noGrp="1" noChangeArrowheads="1"/>
          </p:cNvSpPr>
          <p:nvPr>
            <p:ph type="title"/>
          </p:nvPr>
        </p:nvSpPr>
        <p:spPr>
          <a:xfrm>
            <a:off x="457200" y="117896"/>
            <a:ext cx="8229600" cy="692989"/>
          </a:xfrm>
        </p:spPr>
        <p:txBody>
          <a:bodyPr>
            <a:normAutofit/>
          </a:bodyPr>
          <a:lstStyle/>
          <a:p>
            <a:pPr eaLnBrk="1" hangingPunct="1"/>
            <a:r>
              <a:rPr lang="en-US" dirty="0" smtClean="0"/>
              <a:t>General waveguide equations:</a:t>
            </a:r>
          </a:p>
        </p:txBody>
      </p:sp>
      <p:sp>
        <p:nvSpPr>
          <p:cNvPr id="27" name="Footer Placeholder 3"/>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28" name="Slide Number Placeholder 4"/>
          <p:cNvSpPr>
            <a:spLocks noGrp="1"/>
          </p:cNvSpPr>
          <p:nvPr>
            <p:ph type="sldNum" sz="quarter" idx="12"/>
          </p:nvPr>
        </p:nvSpPr>
        <p:spPr/>
        <p:txBody>
          <a:bodyPr/>
          <a:lstStyle/>
          <a:p>
            <a:pPr>
              <a:defRPr/>
            </a:pPr>
            <a:fld id="{E360D4BC-5CDB-4A28-8C48-8402AA16AD2F}" type="slidenum">
              <a:rPr lang="en-US">
                <a:solidFill>
                  <a:schemeClr val="tx1"/>
                </a:solidFill>
              </a:rPr>
              <a:pPr>
                <a:defRPr/>
              </a:pPr>
              <a:t>15</a:t>
            </a:fld>
            <a:endParaRPr lang="en-US">
              <a:solidFill>
                <a:schemeClr val="tx1"/>
              </a:solidFill>
            </a:endParaRPr>
          </a:p>
        </p:txBody>
      </p:sp>
      <p:graphicFrame>
        <p:nvGraphicFramePr>
          <p:cNvPr id="11266" name="Object 1054"/>
          <p:cNvGraphicFramePr>
            <a:graphicFrameLocks noChangeAspect="1"/>
          </p:cNvGraphicFramePr>
          <p:nvPr/>
        </p:nvGraphicFramePr>
        <p:xfrm>
          <a:off x="4906656" y="726330"/>
          <a:ext cx="1628775" cy="666750"/>
        </p:xfrm>
        <a:graphic>
          <a:graphicData uri="http://schemas.openxmlformats.org/presentationml/2006/ole">
            <p:oleObj spid="_x0000_s9218" name="Equation" r:id="rId4" imgW="1828800" imgH="749160" progId="Equation.3">
              <p:embed/>
            </p:oleObj>
          </a:graphicData>
        </a:graphic>
      </p:graphicFrame>
      <p:sp>
        <p:nvSpPr>
          <p:cNvPr id="11281" name="Rectangle 1055"/>
          <p:cNvSpPr>
            <a:spLocks noChangeArrowheads="1"/>
          </p:cNvSpPr>
          <p:nvPr/>
        </p:nvSpPr>
        <p:spPr bwMode="auto">
          <a:xfrm>
            <a:off x="400050" y="898679"/>
            <a:ext cx="5326063" cy="325437"/>
          </a:xfrm>
          <a:prstGeom prst="rect">
            <a:avLst/>
          </a:prstGeom>
          <a:noFill/>
          <a:ln w="9525">
            <a:noFill/>
            <a:miter lim="800000"/>
            <a:headEnd/>
            <a:tailEnd/>
          </a:ln>
        </p:spPr>
        <p:txBody>
          <a:bodyPr/>
          <a:lstStyle/>
          <a:p>
            <a:r>
              <a:rPr lang="en-US" sz="1600" dirty="0">
                <a:latin typeface="+mn-lt"/>
              </a:rPr>
              <a:t>Transverse wave equation (membrane equation):</a:t>
            </a:r>
          </a:p>
        </p:txBody>
      </p:sp>
      <p:sp>
        <p:nvSpPr>
          <p:cNvPr id="11282" name="Rectangle 1056"/>
          <p:cNvSpPr>
            <a:spLocks noChangeArrowheads="1"/>
          </p:cNvSpPr>
          <p:nvPr/>
        </p:nvSpPr>
        <p:spPr bwMode="auto">
          <a:xfrm>
            <a:off x="5324168" y="1430491"/>
            <a:ext cx="3482975" cy="327025"/>
          </a:xfrm>
          <a:prstGeom prst="rect">
            <a:avLst/>
          </a:prstGeom>
          <a:noFill/>
          <a:ln w="9525">
            <a:noFill/>
            <a:miter lim="800000"/>
            <a:headEnd/>
            <a:tailEnd/>
          </a:ln>
        </p:spPr>
        <p:txBody>
          <a:bodyPr/>
          <a:lstStyle/>
          <a:p>
            <a:pPr algn="ctr"/>
            <a:r>
              <a:rPr lang="en-US" sz="1800" dirty="0">
                <a:latin typeface="+mn-lt"/>
              </a:rPr>
              <a:t>TM (or E) modes</a:t>
            </a:r>
          </a:p>
        </p:txBody>
      </p:sp>
      <p:sp>
        <p:nvSpPr>
          <p:cNvPr id="11283" name="Rectangle 1057"/>
          <p:cNvSpPr>
            <a:spLocks noChangeArrowheads="1"/>
          </p:cNvSpPr>
          <p:nvPr/>
        </p:nvSpPr>
        <p:spPr bwMode="auto">
          <a:xfrm>
            <a:off x="2275326" y="1430491"/>
            <a:ext cx="3117850" cy="336550"/>
          </a:xfrm>
          <a:prstGeom prst="rect">
            <a:avLst/>
          </a:prstGeom>
          <a:noFill/>
          <a:ln w="9525">
            <a:noFill/>
            <a:miter lim="800000"/>
            <a:headEnd/>
            <a:tailEnd/>
          </a:ln>
        </p:spPr>
        <p:txBody>
          <a:bodyPr/>
          <a:lstStyle/>
          <a:p>
            <a:pPr algn="ctr"/>
            <a:r>
              <a:rPr lang="en-US" sz="1800" dirty="0">
                <a:latin typeface="+mn-lt"/>
              </a:rPr>
              <a:t>TE (or H) modes</a:t>
            </a:r>
          </a:p>
        </p:txBody>
      </p:sp>
      <p:sp>
        <p:nvSpPr>
          <p:cNvPr id="11284" name="Rectangle 1058"/>
          <p:cNvSpPr>
            <a:spLocks noChangeArrowheads="1"/>
          </p:cNvSpPr>
          <p:nvPr/>
        </p:nvSpPr>
        <p:spPr bwMode="auto">
          <a:xfrm>
            <a:off x="400050" y="1914679"/>
            <a:ext cx="2222500" cy="263525"/>
          </a:xfrm>
          <a:prstGeom prst="rect">
            <a:avLst/>
          </a:prstGeom>
          <a:noFill/>
          <a:ln w="9525">
            <a:noFill/>
            <a:miter lim="800000"/>
            <a:headEnd/>
            <a:tailEnd/>
          </a:ln>
        </p:spPr>
        <p:txBody>
          <a:bodyPr/>
          <a:lstStyle/>
          <a:p>
            <a:r>
              <a:rPr lang="en-US" sz="1600">
                <a:latin typeface="+mn-lt"/>
              </a:rPr>
              <a:t>boundary condition:</a:t>
            </a:r>
          </a:p>
        </p:txBody>
      </p:sp>
      <p:sp>
        <p:nvSpPr>
          <p:cNvPr id="11285" name="Rectangle 1059"/>
          <p:cNvSpPr>
            <a:spLocks noChangeArrowheads="1"/>
          </p:cNvSpPr>
          <p:nvPr/>
        </p:nvSpPr>
        <p:spPr bwMode="auto">
          <a:xfrm>
            <a:off x="400050" y="2476654"/>
            <a:ext cx="2981505" cy="509587"/>
          </a:xfrm>
          <a:prstGeom prst="rect">
            <a:avLst/>
          </a:prstGeom>
          <a:noFill/>
          <a:ln w="9525">
            <a:noFill/>
            <a:miter lim="800000"/>
            <a:headEnd/>
            <a:tailEnd/>
          </a:ln>
        </p:spPr>
        <p:txBody>
          <a:bodyPr/>
          <a:lstStyle/>
          <a:p>
            <a:r>
              <a:rPr lang="en-US" sz="1600" dirty="0">
                <a:latin typeface="+mn-lt"/>
              </a:rPr>
              <a:t>longitudinal wave equations </a:t>
            </a:r>
            <a:br>
              <a:rPr lang="en-US" sz="1600" dirty="0">
                <a:latin typeface="+mn-lt"/>
              </a:rPr>
            </a:br>
            <a:r>
              <a:rPr lang="en-US" sz="1600" dirty="0">
                <a:latin typeface="+mn-lt"/>
              </a:rPr>
              <a:t>(transmission line equations):</a:t>
            </a:r>
          </a:p>
        </p:txBody>
      </p:sp>
      <p:sp>
        <p:nvSpPr>
          <p:cNvPr id="11286" name="Rectangle 1060"/>
          <p:cNvSpPr>
            <a:spLocks noChangeArrowheads="1"/>
          </p:cNvSpPr>
          <p:nvPr/>
        </p:nvSpPr>
        <p:spPr bwMode="auto">
          <a:xfrm>
            <a:off x="400049" y="3626004"/>
            <a:ext cx="2619195" cy="325437"/>
          </a:xfrm>
          <a:prstGeom prst="rect">
            <a:avLst/>
          </a:prstGeom>
          <a:noFill/>
          <a:ln w="9525">
            <a:noFill/>
            <a:miter lim="800000"/>
            <a:headEnd/>
            <a:tailEnd/>
          </a:ln>
        </p:spPr>
        <p:txBody>
          <a:bodyPr/>
          <a:lstStyle/>
          <a:p>
            <a:r>
              <a:rPr lang="en-US" sz="1600" dirty="0">
                <a:latin typeface="+mn-lt"/>
              </a:rPr>
              <a:t>propagation constant:</a:t>
            </a:r>
          </a:p>
        </p:txBody>
      </p:sp>
      <p:sp>
        <p:nvSpPr>
          <p:cNvPr id="11287" name="Rectangle 1061"/>
          <p:cNvSpPr>
            <a:spLocks noChangeArrowheads="1"/>
          </p:cNvSpPr>
          <p:nvPr/>
        </p:nvSpPr>
        <p:spPr bwMode="auto">
          <a:xfrm>
            <a:off x="400050" y="4249891"/>
            <a:ext cx="2627313" cy="325438"/>
          </a:xfrm>
          <a:prstGeom prst="rect">
            <a:avLst/>
          </a:prstGeom>
          <a:noFill/>
          <a:ln w="9525">
            <a:noFill/>
            <a:miter lim="800000"/>
            <a:headEnd/>
            <a:tailEnd/>
          </a:ln>
        </p:spPr>
        <p:txBody>
          <a:bodyPr/>
          <a:lstStyle/>
          <a:p>
            <a:r>
              <a:rPr lang="en-US" sz="1600">
                <a:latin typeface="+mn-lt"/>
              </a:rPr>
              <a:t>characteristic impedance:</a:t>
            </a:r>
          </a:p>
        </p:txBody>
      </p:sp>
      <p:sp>
        <p:nvSpPr>
          <p:cNvPr id="11288" name="Rectangle 1062"/>
          <p:cNvSpPr>
            <a:spLocks noChangeArrowheads="1"/>
          </p:cNvSpPr>
          <p:nvPr/>
        </p:nvSpPr>
        <p:spPr bwMode="auto">
          <a:xfrm>
            <a:off x="400049" y="4808424"/>
            <a:ext cx="2912493" cy="325437"/>
          </a:xfrm>
          <a:prstGeom prst="rect">
            <a:avLst/>
          </a:prstGeom>
          <a:noFill/>
          <a:ln w="9525">
            <a:noFill/>
            <a:miter lim="800000"/>
            <a:headEnd/>
            <a:tailEnd/>
          </a:ln>
        </p:spPr>
        <p:txBody>
          <a:bodyPr/>
          <a:lstStyle/>
          <a:p>
            <a:r>
              <a:rPr lang="en-US" sz="1600" dirty="0" err="1">
                <a:latin typeface="+mn-lt"/>
              </a:rPr>
              <a:t>ortho</a:t>
            </a:r>
            <a:r>
              <a:rPr lang="en-US" sz="1600" dirty="0">
                <a:latin typeface="+mn-lt"/>
              </a:rPr>
              <a:t>-normal eigenvectors:</a:t>
            </a:r>
          </a:p>
        </p:txBody>
      </p:sp>
      <p:sp>
        <p:nvSpPr>
          <p:cNvPr id="11289" name="Rectangle 1063"/>
          <p:cNvSpPr>
            <a:spLocks noChangeArrowheads="1"/>
          </p:cNvSpPr>
          <p:nvPr/>
        </p:nvSpPr>
        <p:spPr bwMode="auto">
          <a:xfrm>
            <a:off x="419100" y="5357966"/>
            <a:ext cx="1836738" cy="325438"/>
          </a:xfrm>
          <a:prstGeom prst="rect">
            <a:avLst/>
          </a:prstGeom>
          <a:noFill/>
          <a:ln w="9525">
            <a:noFill/>
            <a:miter lim="800000"/>
            <a:headEnd/>
            <a:tailEnd/>
          </a:ln>
        </p:spPr>
        <p:txBody>
          <a:bodyPr/>
          <a:lstStyle/>
          <a:p>
            <a:r>
              <a:rPr lang="en-US" sz="1600">
                <a:latin typeface="+mn-lt"/>
              </a:rPr>
              <a:t>transverse fields:</a:t>
            </a:r>
          </a:p>
        </p:txBody>
      </p:sp>
      <p:sp>
        <p:nvSpPr>
          <p:cNvPr id="11290" name="Rectangle 1064"/>
          <p:cNvSpPr>
            <a:spLocks noChangeArrowheads="1"/>
          </p:cNvSpPr>
          <p:nvPr/>
        </p:nvSpPr>
        <p:spPr bwMode="auto">
          <a:xfrm>
            <a:off x="390525" y="5927879"/>
            <a:ext cx="1819275" cy="325437"/>
          </a:xfrm>
          <a:prstGeom prst="rect">
            <a:avLst/>
          </a:prstGeom>
          <a:noFill/>
          <a:ln w="9525">
            <a:noFill/>
            <a:miter lim="800000"/>
            <a:headEnd/>
            <a:tailEnd/>
          </a:ln>
        </p:spPr>
        <p:txBody>
          <a:bodyPr/>
          <a:lstStyle/>
          <a:p>
            <a:r>
              <a:rPr lang="en-US" sz="1600">
                <a:latin typeface="+mn-lt"/>
              </a:rPr>
              <a:t>longitudinal field:</a:t>
            </a:r>
          </a:p>
        </p:txBody>
      </p:sp>
      <p:graphicFrame>
        <p:nvGraphicFramePr>
          <p:cNvPr id="11267" name="Object 1065"/>
          <p:cNvGraphicFramePr>
            <a:graphicFrameLocks noChangeAspect="1"/>
          </p:cNvGraphicFramePr>
          <p:nvPr/>
        </p:nvGraphicFramePr>
        <p:xfrm>
          <a:off x="3242210" y="1936904"/>
          <a:ext cx="1041400" cy="241300"/>
        </p:xfrm>
        <a:graphic>
          <a:graphicData uri="http://schemas.openxmlformats.org/presentationml/2006/ole">
            <p:oleObj spid="_x0000_s9219" name="Equation" r:id="rId5" imgW="1041120" imgH="241200" progId="Equation.3">
              <p:embed/>
            </p:oleObj>
          </a:graphicData>
        </a:graphic>
      </p:graphicFrame>
      <p:graphicFrame>
        <p:nvGraphicFramePr>
          <p:cNvPr id="11268" name="Object 1066"/>
          <p:cNvGraphicFramePr>
            <a:graphicFrameLocks noChangeAspect="1"/>
          </p:cNvGraphicFramePr>
          <p:nvPr/>
        </p:nvGraphicFramePr>
        <p:xfrm>
          <a:off x="6672434" y="1936904"/>
          <a:ext cx="584200" cy="241300"/>
        </p:xfrm>
        <a:graphic>
          <a:graphicData uri="http://schemas.openxmlformats.org/presentationml/2006/ole">
            <p:oleObj spid="_x0000_s9220" name="Equation" r:id="rId6" imgW="583920" imgH="241200" progId="Equation.3">
              <p:embed/>
            </p:oleObj>
          </a:graphicData>
        </a:graphic>
      </p:graphicFrame>
      <p:graphicFrame>
        <p:nvGraphicFramePr>
          <p:cNvPr id="11269" name="Object 1067"/>
          <p:cNvGraphicFramePr>
            <a:graphicFrameLocks noChangeAspect="1"/>
          </p:cNvGraphicFramePr>
          <p:nvPr/>
        </p:nvGraphicFramePr>
        <p:xfrm>
          <a:off x="4397068" y="2241971"/>
          <a:ext cx="1854200" cy="1123950"/>
        </p:xfrm>
        <a:graphic>
          <a:graphicData uri="http://schemas.openxmlformats.org/presentationml/2006/ole">
            <p:oleObj spid="_x0000_s9221" name="Equation" r:id="rId7" imgW="2095200" imgH="1269720" progId="Equation.3">
              <p:embed/>
            </p:oleObj>
          </a:graphicData>
        </a:graphic>
      </p:graphicFrame>
      <p:graphicFrame>
        <p:nvGraphicFramePr>
          <p:cNvPr id="11270" name="Object 1069"/>
          <p:cNvGraphicFramePr>
            <a:graphicFrameLocks noChangeAspect="1"/>
          </p:cNvGraphicFramePr>
          <p:nvPr/>
        </p:nvGraphicFramePr>
        <p:xfrm>
          <a:off x="3577879" y="4083204"/>
          <a:ext cx="1054100" cy="660400"/>
        </p:xfrm>
        <a:graphic>
          <a:graphicData uri="http://schemas.openxmlformats.org/presentationml/2006/ole">
            <p:oleObj spid="_x0000_s9222" name="Equation" r:id="rId8" imgW="1054080" imgH="660240" progId="Equation.3">
              <p:embed/>
            </p:oleObj>
          </a:graphicData>
        </a:graphic>
      </p:graphicFrame>
      <p:sp>
        <p:nvSpPr>
          <p:cNvPr id="11291" name="Rectangle 1070"/>
          <p:cNvSpPr>
            <a:spLocks noChangeArrowheads="1"/>
          </p:cNvSpPr>
          <p:nvPr/>
        </p:nvSpPr>
        <p:spPr bwMode="auto">
          <a:xfrm>
            <a:off x="381000" y="866929"/>
            <a:ext cx="8288338" cy="457200"/>
          </a:xfrm>
          <a:prstGeom prst="rect">
            <a:avLst/>
          </a:prstGeom>
          <a:noFill/>
          <a:ln w="9525">
            <a:noFill/>
            <a:miter lim="800000"/>
            <a:headEnd/>
            <a:tailEnd/>
          </a:ln>
        </p:spPr>
        <p:txBody>
          <a:bodyPr/>
          <a:lstStyle/>
          <a:p>
            <a:pPr algn="ctr"/>
            <a:endParaRPr lang="en-GB" sz="2400">
              <a:latin typeface="Comic Sans MS" pitchFamily="66" charset="0"/>
            </a:endParaRPr>
          </a:p>
        </p:txBody>
      </p:sp>
      <p:graphicFrame>
        <p:nvGraphicFramePr>
          <p:cNvPr id="11271" name="Object 1071"/>
          <p:cNvGraphicFramePr>
            <a:graphicFrameLocks noChangeAspect="1"/>
          </p:cNvGraphicFramePr>
          <p:nvPr/>
        </p:nvGraphicFramePr>
        <p:xfrm>
          <a:off x="6497291" y="4075266"/>
          <a:ext cx="1028700" cy="660400"/>
        </p:xfrm>
        <a:graphic>
          <a:graphicData uri="http://schemas.openxmlformats.org/presentationml/2006/ole">
            <p:oleObj spid="_x0000_s9223" name="Equation" r:id="rId9" imgW="1028520" imgH="660240" progId="Equation.3">
              <p:embed/>
            </p:oleObj>
          </a:graphicData>
        </a:graphic>
      </p:graphicFrame>
      <p:graphicFrame>
        <p:nvGraphicFramePr>
          <p:cNvPr id="11272" name="Object 1072"/>
          <p:cNvGraphicFramePr>
            <a:graphicFrameLocks noChangeAspect="1"/>
          </p:cNvGraphicFramePr>
          <p:nvPr/>
        </p:nvGraphicFramePr>
        <p:xfrm>
          <a:off x="3541366" y="4795991"/>
          <a:ext cx="1231900" cy="317500"/>
        </p:xfrm>
        <a:graphic>
          <a:graphicData uri="http://schemas.openxmlformats.org/presentationml/2006/ole">
            <p:oleObj spid="_x0000_s9224" name="Equation" r:id="rId10" imgW="1231560" imgH="317160" progId="Equation.3">
              <p:embed/>
            </p:oleObj>
          </a:graphicData>
        </a:graphic>
      </p:graphicFrame>
      <p:graphicFrame>
        <p:nvGraphicFramePr>
          <p:cNvPr id="11273" name="Object 1073"/>
          <p:cNvGraphicFramePr>
            <a:graphicFrameLocks noChangeAspect="1"/>
          </p:cNvGraphicFramePr>
          <p:nvPr/>
        </p:nvGraphicFramePr>
        <p:xfrm>
          <a:off x="6568729" y="4824566"/>
          <a:ext cx="927100" cy="241300"/>
        </p:xfrm>
        <a:graphic>
          <a:graphicData uri="http://schemas.openxmlformats.org/presentationml/2006/ole">
            <p:oleObj spid="_x0000_s9225" name="Equation" r:id="rId11" imgW="927000" imgH="241200" progId="Equation.3">
              <p:embed/>
            </p:oleObj>
          </a:graphicData>
        </a:graphic>
      </p:graphicFrame>
      <p:graphicFrame>
        <p:nvGraphicFramePr>
          <p:cNvPr id="11274" name="Object 1074"/>
          <p:cNvGraphicFramePr>
            <a:graphicFrameLocks noChangeAspect="1"/>
          </p:cNvGraphicFramePr>
          <p:nvPr/>
        </p:nvGraphicFramePr>
        <p:xfrm>
          <a:off x="4641850" y="5129366"/>
          <a:ext cx="1428750" cy="679450"/>
        </p:xfrm>
        <a:graphic>
          <a:graphicData uri="http://schemas.openxmlformats.org/presentationml/2006/ole">
            <p:oleObj spid="_x0000_s9226" name="Equation" r:id="rId12" imgW="1549080" imgH="736560" progId="Equation.3">
              <p:embed/>
            </p:oleObj>
          </a:graphicData>
        </a:graphic>
      </p:graphicFrame>
      <p:graphicFrame>
        <p:nvGraphicFramePr>
          <p:cNvPr id="11275" name="Object 1075"/>
          <p:cNvGraphicFramePr>
            <a:graphicFrameLocks noChangeAspect="1"/>
          </p:cNvGraphicFramePr>
          <p:nvPr/>
        </p:nvGraphicFramePr>
        <p:xfrm>
          <a:off x="2443163" y="5638954"/>
          <a:ext cx="2019300" cy="749300"/>
        </p:xfrm>
        <a:graphic>
          <a:graphicData uri="http://schemas.openxmlformats.org/presentationml/2006/ole">
            <p:oleObj spid="_x0000_s9227" name="Equation" r:id="rId13" imgW="2019240" imgH="749160" progId="Equation.3">
              <p:embed/>
            </p:oleObj>
          </a:graphicData>
        </a:graphic>
      </p:graphicFrame>
      <p:graphicFrame>
        <p:nvGraphicFramePr>
          <p:cNvPr id="11276" name="Object 1076"/>
          <p:cNvGraphicFramePr>
            <a:graphicFrameLocks noChangeAspect="1"/>
          </p:cNvGraphicFramePr>
          <p:nvPr/>
        </p:nvGraphicFramePr>
        <p:xfrm>
          <a:off x="5962650" y="5670704"/>
          <a:ext cx="1917700" cy="749300"/>
        </p:xfrm>
        <a:graphic>
          <a:graphicData uri="http://schemas.openxmlformats.org/presentationml/2006/ole">
            <p:oleObj spid="_x0000_s9228" name="Equation" r:id="rId14" imgW="1917360" imgH="749160" progId="Equation.3">
              <p:embed/>
            </p:oleObj>
          </a:graphicData>
        </a:graphic>
      </p:graphicFrame>
      <p:graphicFrame>
        <p:nvGraphicFramePr>
          <p:cNvPr id="11277" name="Object 1077"/>
          <p:cNvGraphicFramePr>
            <a:graphicFrameLocks noChangeAspect="1"/>
          </p:cNvGraphicFramePr>
          <p:nvPr/>
        </p:nvGraphicFramePr>
        <p:xfrm>
          <a:off x="4459288" y="3438525"/>
          <a:ext cx="1814512" cy="717550"/>
        </p:xfrm>
        <a:graphic>
          <a:graphicData uri="http://schemas.openxmlformats.org/presentationml/2006/ole">
            <p:oleObj spid="_x0000_s9229" name="Equation" r:id="rId15" imgW="2247840" imgH="888840" progId="Equation.3">
              <p:embed/>
            </p:oleObj>
          </a:graphicData>
        </a:graphic>
      </p:graphicFrame>
      <p:sp>
        <p:nvSpPr>
          <p:cNvPr id="29" name="Date Placeholder 28"/>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oter Placeholder 3"/>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33" name="Slide Number Placeholder 4"/>
          <p:cNvSpPr>
            <a:spLocks noGrp="1"/>
          </p:cNvSpPr>
          <p:nvPr>
            <p:ph type="sldNum" sz="quarter" idx="12"/>
          </p:nvPr>
        </p:nvSpPr>
        <p:spPr/>
        <p:txBody>
          <a:bodyPr/>
          <a:lstStyle/>
          <a:p>
            <a:pPr>
              <a:defRPr/>
            </a:pPr>
            <a:fld id="{72026F54-9D45-4970-AF96-3B96F3BC868E}" type="slidenum">
              <a:rPr lang="en-US">
                <a:solidFill>
                  <a:schemeClr val="tx1"/>
                </a:solidFill>
              </a:rPr>
              <a:pPr>
                <a:defRPr/>
              </a:pPr>
              <a:t>16</a:t>
            </a:fld>
            <a:endParaRPr lang="en-US">
              <a:solidFill>
                <a:schemeClr val="tx1"/>
              </a:solidFill>
            </a:endParaRPr>
          </a:p>
        </p:txBody>
      </p:sp>
      <p:sp>
        <p:nvSpPr>
          <p:cNvPr id="12300" name="Rectangle 3"/>
          <p:cNvSpPr>
            <a:spLocks noChangeArrowheads="1"/>
          </p:cNvSpPr>
          <p:nvPr/>
        </p:nvSpPr>
        <p:spPr bwMode="auto">
          <a:xfrm>
            <a:off x="663575" y="1871663"/>
            <a:ext cx="1836738" cy="404812"/>
          </a:xfrm>
          <a:prstGeom prst="rect">
            <a:avLst/>
          </a:prstGeom>
          <a:noFill/>
          <a:ln w="9525">
            <a:noFill/>
            <a:miter lim="800000"/>
            <a:headEnd/>
            <a:tailEnd/>
          </a:ln>
        </p:spPr>
        <p:txBody>
          <a:bodyPr/>
          <a:lstStyle/>
          <a:p>
            <a:r>
              <a:rPr lang="en-US" sz="1800">
                <a:latin typeface="+mn-lt"/>
              </a:rPr>
              <a:t>TM (E) modes:</a:t>
            </a:r>
          </a:p>
        </p:txBody>
      </p:sp>
      <p:sp>
        <p:nvSpPr>
          <p:cNvPr id="12301" name="Rectangle 4"/>
          <p:cNvSpPr>
            <a:spLocks noChangeArrowheads="1"/>
          </p:cNvSpPr>
          <p:nvPr/>
        </p:nvSpPr>
        <p:spPr bwMode="auto">
          <a:xfrm>
            <a:off x="663575" y="1044575"/>
            <a:ext cx="2025650" cy="373063"/>
          </a:xfrm>
          <a:prstGeom prst="rect">
            <a:avLst/>
          </a:prstGeom>
          <a:noFill/>
          <a:ln w="9525">
            <a:noFill/>
            <a:miter lim="800000"/>
            <a:headEnd/>
            <a:tailEnd/>
          </a:ln>
        </p:spPr>
        <p:txBody>
          <a:bodyPr/>
          <a:lstStyle/>
          <a:p>
            <a:r>
              <a:rPr lang="en-US" sz="1800">
                <a:latin typeface="+mn-lt"/>
              </a:rPr>
              <a:t>TE (H) modes:</a:t>
            </a:r>
          </a:p>
        </p:txBody>
      </p:sp>
      <p:graphicFrame>
        <p:nvGraphicFramePr>
          <p:cNvPr id="12290" name="Object 1024"/>
          <p:cNvGraphicFramePr>
            <a:graphicFrameLocks noChangeAspect="1"/>
          </p:cNvGraphicFramePr>
          <p:nvPr/>
        </p:nvGraphicFramePr>
        <p:xfrm>
          <a:off x="2765943" y="871538"/>
          <a:ext cx="4838700" cy="736600"/>
        </p:xfrm>
        <a:graphic>
          <a:graphicData uri="http://schemas.openxmlformats.org/presentationml/2006/ole">
            <p:oleObj spid="_x0000_s10242" name="Equation" r:id="rId4" imgW="4838400" imgH="736560" progId="Equation.3">
              <p:embed/>
            </p:oleObj>
          </a:graphicData>
        </a:graphic>
      </p:graphicFrame>
      <p:graphicFrame>
        <p:nvGraphicFramePr>
          <p:cNvPr id="12291" name="Object 1025"/>
          <p:cNvGraphicFramePr>
            <a:graphicFrameLocks noChangeAspect="1"/>
          </p:cNvGraphicFramePr>
          <p:nvPr/>
        </p:nvGraphicFramePr>
        <p:xfrm>
          <a:off x="2765943" y="1666875"/>
          <a:ext cx="4800600" cy="749300"/>
        </p:xfrm>
        <a:graphic>
          <a:graphicData uri="http://schemas.openxmlformats.org/presentationml/2006/ole">
            <p:oleObj spid="_x0000_s10243" name="Equation" r:id="rId5" imgW="4800600" imgH="749160" progId="Equation.3">
              <p:embed/>
            </p:oleObj>
          </a:graphicData>
        </a:graphic>
      </p:graphicFrame>
      <p:graphicFrame>
        <p:nvGraphicFramePr>
          <p:cNvPr id="12292" name="Object 1026"/>
          <p:cNvGraphicFramePr>
            <a:graphicFrameLocks noChangeAspect="1"/>
          </p:cNvGraphicFramePr>
          <p:nvPr/>
        </p:nvGraphicFramePr>
        <p:xfrm>
          <a:off x="2938463" y="5611813"/>
          <a:ext cx="2070100" cy="711200"/>
        </p:xfrm>
        <a:graphic>
          <a:graphicData uri="http://schemas.openxmlformats.org/presentationml/2006/ole">
            <p:oleObj spid="_x0000_s10244" name="Equation" r:id="rId6" imgW="2070000" imgH="711000" progId="Equation.3">
              <p:embed/>
            </p:oleObj>
          </a:graphicData>
        </a:graphic>
      </p:graphicFrame>
      <p:graphicFrame>
        <p:nvGraphicFramePr>
          <p:cNvPr id="12293" name="Object 1027"/>
          <p:cNvGraphicFramePr>
            <a:graphicFrameLocks noChangeAspect="1"/>
          </p:cNvGraphicFramePr>
          <p:nvPr/>
        </p:nvGraphicFramePr>
        <p:xfrm>
          <a:off x="2794518" y="4341813"/>
          <a:ext cx="4000500" cy="1016000"/>
        </p:xfrm>
        <a:graphic>
          <a:graphicData uri="http://schemas.openxmlformats.org/presentationml/2006/ole">
            <p:oleObj spid="_x0000_s10245" name="Equation" r:id="rId7" imgW="4000320" imgH="1015920" progId="Equation.3">
              <p:embed/>
            </p:oleObj>
          </a:graphicData>
        </a:graphic>
      </p:graphicFrame>
      <p:graphicFrame>
        <p:nvGraphicFramePr>
          <p:cNvPr id="12294" name="Object 1028"/>
          <p:cNvGraphicFramePr>
            <a:graphicFrameLocks noChangeAspect="1"/>
          </p:cNvGraphicFramePr>
          <p:nvPr/>
        </p:nvGraphicFramePr>
        <p:xfrm>
          <a:off x="2761180" y="3227388"/>
          <a:ext cx="4724400" cy="1054100"/>
        </p:xfrm>
        <a:graphic>
          <a:graphicData uri="http://schemas.openxmlformats.org/presentationml/2006/ole">
            <p:oleObj spid="_x0000_s10246" name="Equation" r:id="rId8" imgW="4724280" imgH="1054080" progId="Equation.3">
              <p:embed/>
            </p:oleObj>
          </a:graphicData>
        </a:graphic>
      </p:graphicFrame>
      <p:sp>
        <p:nvSpPr>
          <p:cNvPr id="12303" name="Rectangle 11"/>
          <p:cNvSpPr>
            <a:spLocks noChangeArrowheads="1"/>
          </p:cNvSpPr>
          <p:nvPr/>
        </p:nvSpPr>
        <p:spPr bwMode="auto">
          <a:xfrm>
            <a:off x="663575" y="3692525"/>
            <a:ext cx="2025650" cy="373063"/>
          </a:xfrm>
          <a:prstGeom prst="rect">
            <a:avLst/>
          </a:prstGeom>
          <a:noFill/>
          <a:ln w="9525">
            <a:noFill/>
            <a:miter lim="800000"/>
            <a:headEnd/>
            <a:tailEnd/>
          </a:ln>
        </p:spPr>
        <p:txBody>
          <a:bodyPr/>
          <a:lstStyle/>
          <a:p>
            <a:r>
              <a:rPr lang="en-US" sz="1800">
                <a:latin typeface="+mn-lt"/>
              </a:rPr>
              <a:t>TE (H) modes:</a:t>
            </a:r>
          </a:p>
        </p:txBody>
      </p:sp>
      <p:sp>
        <p:nvSpPr>
          <p:cNvPr id="12304" name="Rectangle 12"/>
          <p:cNvSpPr>
            <a:spLocks noChangeArrowheads="1"/>
          </p:cNvSpPr>
          <p:nvPr/>
        </p:nvSpPr>
        <p:spPr bwMode="auto">
          <a:xfrm>
            <a:off x="663575" y="4822825"/>
            <a:ext cx="1836738" cy="404813"/>
          </a:xfrm>
          <a:prstGeom prst="rect">
            <a:avLst/>
          </a:prstGeom>
          <a:noFill/>
          <a:ln w="9525">
            <a:noFill/>
            <a:miter lim="800000"/>
            <a:headEnd/>
            <a:tailEnd/>
          </a:ln>
        </p:spPr>
        <p:txBody>
          <a:bodyPr/>
          <a:lstStyle/>
          <a:p>
            <a:r>
              <a:rPr lang="en-US" sz="1800">
                <a:latin typeface="+mn-lt"/>
              </a:rPr>
              <a:t>TM (E) modes:</a:t>
            </a:r>
          </a:p>
        </p:txBody>
      </p:sp>
      <p:sp>
        <p:nvSpPr>
          <p:cNvPr id="12305" name="Rectangle 14"/>
          <p:cNvSpPr>
            <a:spLocks noChangeArrowheads="1"/>
          </p:cNvSpPr>
          <p:nvPr/>
        </p:nvSpPr>
        <p:spPr bwMode="auto">
          <a:xfrm>
            <a:off x="663575" y="5789613"/>
            <a:ext cx="939800" cy="404812"/>
          </a:xfrm>
          <a:prstGeom prst="rect">
            <a:avLst/>
          </a:prstGeom>
          <a:noFill/>
          <a:ln w="9525">
            <a:noFill/>
            <a:miter lim="800000"/>
            <a:headEnd/>
            <a:tailEnd/>
          </a:ln>
        </p:spPr>
        <p:txBody>
          <a:bodyPr/>
          <a:lstStyle/>
          <a:p>
            <a:r>
              <a:rPr lang="en-US" sz="1800" dirty="0">
                <a:latin typeface="+mn-lt"/>
              </a:rPr>
              <a:t>where</a:t>
            </a:r>
          </a:p>
        </p:txBody>
      </p:sp>
      <p:sp>
        <p:nvSpPr>
          <p:cNvPr id="12306" name="Oval 15"/>
          <p:cNvSpPr>
            <a:spLocks noChangeArrowheads="1"/>
          </p:cNvSpPr>
          <p:nvPr/>
        </p:nvSpPr>
        <p:spPr bwMode="auto">
          <a:xfrm>
            <a:off x="7958138" y="4195763"/>
            <a:ext cx="444500" cy="476250"/>
          </a:xfrm>
          <a:prstGeom prst="ellipse">
            <a:avLst/>
          </a:prstGeom>
          <a:noFill/>
          <a:ln w="12700">
            <a:solidFill>
              <a:schemeClr val="tx1"/>
            </a:solidFill>
            <a:round/>
            <a:headEnd/>
            <a:tailEnd/>
          </a:ln>
        </p:spPr>
        <p:txBody>
          <a:bodyPr wrap="none" anchor="ctr"/>
          <a:lstStyle/>
          <a:p>
            <a:endParaRPr lang="en-US"/>
          </a:p>
        </p:txBody>
      </p:sp>
      <p:sp>
        <p:nvSpPr>
          <p:cNvPr id="12307" name="Line 16"/>
          <p:cNvSpPr>
            <a:spLocks noChangeShapeType="1"/>
          </p:cNvSpPr>
          <p:nvPr/>
        </p:nvSpPr>
        <p:spPr bwMode="auto">
          <a:xfrm flipV="1">
            <a:off x="8002588" y="3460750"/>
            <a:ext cx="449262" cy="827088"/>
          </a:xfrm>
          <a:prstGeom prst="line">
            <a:avLst/>
          </a:prstGeom>
          <a:noFill/>
          <a:ln w="12700">
            <a:solidFill>
              <a:schemeClr val="tx1"/>
            </a:solidFill>
            <a:round/>
            <a:headEnd/>
            <a:tailEnd/>
          </a:ln>
        </p:spPr>
        <p:txBody>
          <a:bodyPr wrap="none" anchor="ctr"/>
          <a:lstStyle/>
          <a:p>
            <a:endParaRPr lang="en-GB"/>
          </a:p>
        </p:txBody>
      </p:sp>
      <p:sp>
        <p:nvSpPr>
          <p:cNvPr id="12308" name="Line 17"/>
          <p:cNvSpPr>
            <a:spLocks noChangeShapeType="1"/>
          </p:cNvSpPr>
          <p:nvPr/>
        </p:nvSpPr>
        <p:spPr bwMode="auto">
          <a:xfrm flipV="1">
            <a:off x="8375650" y="3690938"/>
            <a:ext cx="465138" cy="858837"/>
          </a:xfrm>
          <a:prstGeom prst="line">
            <a:avLst/>
          </a:prstGeom>
          <a:noFill/>
          <a:ln w="12700">
            <a:solidFill>
              <a:schemeClr val="tx1"/>
            </a:solidFill>
            <a:round/>
            <a:headEnd/>
            <a:tailEnd/>
          </a:ln>
        </p:spPr>
        <p:txBody>
          <a:bodyPr wrap="none" anchor="ctr"/>
          <a:lstStyle/>
          <a:p>
            <a:endParaRPr lang="en-GB"/>
          </a:p>
        </p:txBody>
      </p:sp>
      <p:sp>
        <p:nvSpPr>
          <p:cNvPr id="12309" name="Oval 19"/>
          <p:cNvSpPr>
            <a:spLocks noChangeArrowheads="1"/>
          </p:cNvSpPr>
          <p:nvPr/>
        </p:nvSpPr>
        <p:spPr bwMode="auto">
          <a:xfrm>
            <a:off x="8415338" y="3352800"/>
            <a:ext cx="444500" cy="476250"/>
          </a:xfrm>
          <a:prstGeom prst="ellipse">
            <a:avLst/>
          </a:prstGeom>
          <a:noFill/>
          <a:ln w="12700">
            <a:solidFill>
              <a:schemeClr val="tx1"/>
            </a:solidFill>
            <a:round/>
            <a:headEnd/>
            <a:tailEnd/>
          </a:ln>
        </p:spPr>
        <p:txBody>
          <a:bodyPr wrap="none" anchor="ctr"/>
          <a:lstStyle/>
          <a:p>
            <a:endParaRPr lang="en-US"/>
          </a:p>
        </p:txBody>
      </p:sp>
      <p:sp>
        <p:nvSpPr>
          <p:cNvPr id="12310" name="Rectangle 20"/>
          <p:cNvSpPr>
            <a:spLocks noChangeArrowheads="1"/>
          </p:cNvSpPr>
          <p:nvPr/>
        </p:nvSpPr>
        <p:spPr bwMode="auto">
          <a:xfrm>
            <a:off x="7943850" y="2117725"/>
            <a:ext cx="601663" cy="295275"/>
          </a:xfrm>
          <a:prstGeom prst="rect">
            <a:avLst/>
          </a:prstGeom>
          <a:noFill/>
          <a:ln w="12700">
            <a:solidFill>
              <a:schemeClr val="tx1"/>
            </a:solidFill>
            <a:miter lim="800000"/>
            <a:headEnd/>
            <a:tailEnd/>
          </a:ln>
        </p:spPr>
        <p:txBody>
          <a:bodyPr wrap="none" anchor="ctr"/>
          <a:lstStyle/>
          <a:p>
            <a:endParaRPr lang="en-US"/>
          </a:p>
        </p:txBody>
      </p:sp>
      <p:sp>
        <p:nvSpPr>
          <p:cNvPr id="12311" name="Line 21"/>
          <p:cNvSpPr>
            <a:spLocks noChangeShapeType="1"/>
          </p:cNvSpPr>
          <p:nvPr/>
        </p:nvSpPr>
        <p:spPr bwMode="auto">
          <a:xfrm flipV="1">
            <a:off x="7947025" y="1311275"/>
            <a:ext cx="420688" cy="808038"/>
          </a:xfrm>
          <a:prstGeom prst="line">
            <a:avLst/>
          </a:prstGeom>
          <a:noFill/>
          <a:ln w="12700">
            <a:solidFill>
              <a:schemeClr val="tx1"/>
            </a:solidFill>
            <a:round/>
            <a:headEnd/>
            <a:tailEnd/>
          </a:ln>
        </p:spPr>
        <p:txBody>
          <a:bodyPr wrap="none" anchor="ctr"/>
          <a:lstStyle/>
          <a:p>
            <a:endParaRPr lang="en-GB"/>
          </a:p>
        </p:txBody>
      </p:sp>
      <p:sp>
        <p:nvSpPr>
          <p:cNvPr id="12312" name="Line 22"/>
          <p:cNvSpPr>
            <a:spLocks noChangeShapeType="1"/>
          </p:cNvSpPr>
          <p:nvPr/>
        </p:nvSpPr>
        <p:spPr bwMode="auto">
          <a:xfrm flipV="1">
            <a:off x="8540750" y="1312863"/>
            <a:ext cx="420688" cy="808037"/>
          </a:xfrm>
          <a:prstGeom prst="line">
            <a:avLst/>
          </a:prstGeom>
          <a:noFill/>
          <a:ln w="12700">
            <a:solidFill>
              <a:schemeClr val="tx1"/>
            </a:solidFill>
            <a:round/>
            <a:headEnd/>
            <a:tailEnd/>
          </a:ln>
        </p:spPr>
        <p:txBody>
          <a:bodyPr wrap="none" anchor="ctr"/>
          <a:lstStyle/>
          <a:p>
            <a:endParaRPr lang="en-GB"/>
          </a:p>
        </p:txBody>
      </p:sp>
      <p:sp>
        <p:nvSpPr>
          <p:cNvPr id="12313" name="Line 23"/>
          <p:cNvSpPr>
            <a:spLocks noChangeShapeType="1"/>
          </p:cNvSpPr>
          <p:nvPr/>
        </p:nvSpPr>
        <p:spPr bwMode="auto">
          <a:xfrm flipV="1">
            <a:off x="8543925" y="1606550"/>
            <a:ext cx="420688" cy="808038"/>
          </a:xfrm>
          <a:prstGeom prst="line">
            <a:avLst/>
          </a:prstGeom>
          <a:noFill/>
          <a:ln w="12700">
            <a:solidFill>
              <a:schemeClr val="tx1"/>
            </a:solidFill>
            <a:round/>
            <a:headEnd/>
            <a:tailEnd/>
          </a:ln>
        </p:spPr>
        <p:txBody>
          <a:bodyPr wrap="none" anchor="ctr"/>
          <a:lstStyle/>
          <a:p>
            <a:endParaRPr lang="en-GB"/>
          </a:p>
        </p:txBody>
      </p:sp>
      <p:sp>
        <p:nvSpPr>
          <p:cNvPr id="12314" name="Line 24"/>
          <p:cNvSpPr>
            <a:spLocks noChangeShapeType="1"/>
          </p:cNvSpPr>
          <p:nvPr/>
        </p:nvSpPr>
        <p:spPr bwMode="auto">
          <a:xfrm flipV="1">
            <a:off x="7947025" y="2119313"/>
            <a:ext cx="157163" cy="300037"/>
          </a:xfrm>
          <a:prstGeom prst="line">
            <a:avLst/>
          </a:prstGeom>
          <a:noFill/>
          <a:ln w="12700">
            <a:solidFill>
              <a:schemeClr val="tx1"/>
            </a:solidFill>
            <a:round/>
            <a:headEnd/>
            <a:tailEnd/>
          </a:ln>
        </p:spPr>
        <p:txBody>
          <a:bodyPr wrap="none" anchor="ctr"/>
          <a:lstStyle/>
          <a:p>
            <a:endParaRPr lang="en-GB">
              <a:latin typeface="+mn-lt"/>
            </a:endParaRPr>
          </a:p>
        </p:txBody>
      </p:sp>
      <p:sp>
        <p:nvSpPr>
          <p:cNvPr id="12315" name="Line 26"/>
          <p:cNvSpPr>
            <a:spLocks noChangeShapeType="1"/>
          </p:cNvSpPr>
          <p:nvPr/>
        </p:nvSpPr>
        <p:spPr bwMode="auto">
          <a:xfrm>
            <a:off x="8369300" y="1312863"/>
            <a:ext cx="585788" cy="1587"/>
          </a:xfrm>
          <a:prstGeom prst="line">
            <a:avLst/>
          </a:prstGeom>
          <a:noFill/>
          <a:ln w="12700">
            <a:solidFill>
              <a:schemeClr val="tx1"/>
            </a:solidFill>
            <a:round/>
            <a:headEnd/>
            <a:tailEnd/>
          </a:ln>
        </p:spPr>
        <p:txBody>
          <a:bodyPr wrap="none" anchor="ctr"/>
          <a:lstStyle/>
          <a:p>
            <a:endParaRPr lang="en-GB"/>
          </a:p>
        </p:txBody>
      </p:sp>
      <p:sp>
        <p:nvSpPr>
          <p:cNvPr id="12316" name="Line 27"/>
          <p:cNvSpPr>
            <a:spLocks noChangeShapeType="1"/>
          </p:cNvSpPr>
          <p:nvPr/>
        </p:nvSpPr>
        <p:spPr bwMode="auto">
          <a:xfrm flipH="1" flipV="1">
            <a:off x="8958263" y="1308100"/>
            <a:ext cx="4762" cy="303213"/>
          </a:xfrm>
          <a:prstGeom prst="line">
            <a:avLst/>
          </a:prstGeom>
          <a:noFill/>
          <a:ln w="12700">
            <a:solidFill>
              <a:schemeClr val="tx1"/>
            </a:solidFill>
            <a:round/>
            <a:headEnd/>
            <a:tailEnd/>
          </a:ln>
        </p:spPr>
        <p:txBody>
          <a:bodyPr wrap="none" anchor="ctr"/>
          <a:lstStyle/>
          <a:p>
            <a:endParaRPr lang="en-GB"/>
          </a:p>
        </p:txBody>
      </p:sp>
      <p:sp>
        <p:nvSpPr>
          <p:cNvPr id="12318" name="Text Box 32"/>
          <p:cNvSpPr txBox="1">
            <a:spLocks noChangeArrowheads="1"/>
          </p:cNvSpPr>
          <p:nvPr/>
        </p:nvSpPr>
        <p:spPr bwMode="auto">
          <a:xfrm>
            <a:off x="7875588" y="4646613"/>
            <a:ext cx="744537" cy="304800"/>
          </a:xfrm>
          <a:prstGeom prst="rect">
            <a:avLst/>
          </a:prstGeom>
          <a:noFill/>
          <a:ln w="9525">
            <a:noFill/>
            <a:miter lim="800000"/>
            <a:headEnd/>
            <a:tailEnd/>
          </a:ln>
        </p:spPr>
        <p:txBody>
          <a:bodyPr wrap="none">
            <a:spAutoFit/>
          </a:bodyPr>
          <a:lstStyle/>
          <a:p>
            <a:r>
              <a:rPr lang="en-GB" sz="1400">
                <a:latin typeface="Times New Roman" pitchFamily="18" charset="0"/>
                <a:cs typeface="Times New Roman" pitchFamily="18" charset="0"/>
              </a:rPr>
              <a:t>Ø</a:t>
            </a:r>
            <a:r>
              <a:rPr lang="en-US" sz="1400" i="1">
                <a:latin typeface="Times New Roman" pitchFamily="18" charset="0"/>
              </a:rPr>
              <a:t>  = 2a</a:t>
            </a:r>
          </a:p>
        </p:txBody>
      </p:sp>
      <p:sp>
        <p:nvSpPr>
          <p:cNvPr id="12319" name="Text Box 33"/>
          <p:cNvSpPr txBox="1">
            <a:spLocks noChangeArrowheads="1"/>
          </p:cNvSpPr>
          <p:nvPr/>
        </p:nvSpPr>
        <p:spPr bwMode="auto">
          <a:xfrm>
            <a:off x="8153400" y="2363788"/>
            <a:ext cx="273050" cy="304800"/>
          </a:xfrm>
          <a:prstGeom prst="rect">
            <a:avLst/>
          </a:prstGeom>
          <a:noFill/>
          <a:ln w="9525">
            <a:noFill/>
            <a:miter lim="800000"/>
            <a:headEnd/>
            <a:tailEnd/>
          </a:ln>
        </p:spPr>
        <p:txBody>
          <a:bodyPr wrap="none">
            <a:spAutoFit/>
          </a:bodyPr>
          <a:lstStyle/>
          <a:p>
            <a:r>
              <a:rPr lang="en-GB" sz="1400" i="1">
                <a:latin typeface="Times New Roman" pitchFamily="18" charset="0"/>
                <a:cs typeface="Times New Roman" pitchFamily="18" charset="0"/>
              </a:rPr>
              <a:t>a</a:t>
            </a:r>
            <a:endParaRPr lang="en-US" sz="1400" i="1">
              <a:latin typeface="Times New Roman" pitchFamily="18" charset="0"/>
            </a:endParaRPr>
          </a:p>
        </p:txBody>
      </p:sp>
      <p:sp>
        <p:nvSpPr>
          <p:cNvPr id="12320" name="Text Box 34"/>
          <p:cNvSpPr txBox="1">
            <a:spLocks noChangeArrowheads="1"/>
          </p:cNvSpPr>
          <p:nvPr/>
        </p:nvSpPr>
        <p:spPr bwMode="auto">
          <a:xfrm>
            <a:off x="8316913" y="2112963"/>
            <a:ext cx="273050" cy="304800"/>
          </a:xfrm>
          <a:prstGeom prst="rect">
            <a:avLst/>
          </a:prstGeom>
          <a:noFill/>
          <a:ln w="9525">
            <a:noFill/>
            <a:miter lim="800000"/>
            <a:headEnd/>
            <a:tailEnd/>
          </a:ln>
        </p:spPr>
        <p:txBody>
          <a:bodyPr wrap="none">
            <a:spAutoFit/>
          </a:bodyPr>
          <a:lstStyle/>
          <a:p>
            <a:r>
              <a:rPr lang="en-GB" sz="1400" i="1">
                <a:latin typeface="Times New Roman" pitchFamily="18" charset="0"/>
                <a:cs typeface="Times New Roman" pitchFamily="18" charset="0"/>
              </a:rPr>
              <a:t>b</a:t>
            </a:r>
            <a:endParaRPr lang="en-US" sz="1400" i="1">
              <a:latin typeface="Times New Roman" pitchFamily="18" charset="0"/>
            </a:endParaRPr>
          </a:p>
        </p:txBody>
      </p:sp>
      <p:graphicFrame>
        <p:nvGraphicFramePr>
          <p:cNvPr id="12295" name="Object 1029"/>
          <p:cNvGraphicFramePr>
            <a:graphicFrameLocks noChangeAspect="1"/>
          </p:cNvGraphicFramePr>
          <p:nvPr/>
        </p:nvGraphicFramePr>
        <p:xfrm>
          <a:off x="6198238" y="2441845"/>
          <a:ext cx="1635125" cy="508000"/>
        </p:xfrm>
        <a:graphic>
          <a:graphicData uri="http://schemas.openxmlformats.org/presentationml/2006/ole">
            <p:oleObj spid="_x0000_s10247" name="Equation" r:id="rId9" imgW="2869920" imgH="888840" progId="Equation.3">
              <p:embed/>
            </p:oleObj>
          </a:graphicData>
        </a:graphic>
      </p:graphicFrame>
      <p:graphicFrame>
        <p:nvGraphicFramePr>
          <p:cNvPr id="12296" name="Object 1030"/>
          <p:cNvGraphicFramePr>
            <a:graphicFrameLocks noChangeAspect="1"/>
          </p:cNvGraphicFramePr>
          <p:nvPr/>
        </p:nvGraphicFramePr>
        <p:xfrm>
          <a:off x="7478713" y="5208588"/>
          <a:ext cx="904875" cy="558800"/>
        </p:xfrm>
        <a:graphic>
          <a:graphicData uri="http://schemas.openxmlformats.org/presentationml/2006/ole">
            <p:oleObj spid="_x0000_s10248" name="Equation" r:id="rId10" imgW="1168200" imgH="723600" progId="Equation.3">
              <p:embed/>
            </p:oleObj>
          </a:graphicData>
        </a:graphic>
      </p:graphicFrame>
      <p:sp>
        <p:nvSpPr>
          <p:cNvPr id="35" name="Rectangle 1053"/>
          <p:cNvSpPr txBox="1">
            <a:spLocks noChangeArrowheads="1"/>
          </p:cNvSpPr>
          <p:nvPr/>
        </p:nvSpPr>
        <p:spPr>
          <a:xfrm>
            <a:off x="457200" y="169685"/>
            <a:ext cx="8229600" cy="692989"/>
          </a:xfrm>
          <a:prstGeom prst="rect">
            <a:avLst/>
          </a:prstGeom>
        </p:spPr>
        <p:txBody>
          <a:bodyP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dirty="0" smtClean="0">
                <a:ln w="3200">
                  <a:solidFill>
                    <a:schemeClr val="bg2">
                      <a:shade val="75000"/>
                      <a:alpha val="25000"/>
                    </a:schemeClr>
                  </a:solidFill>
                  <a:prstDash val="solid"/>
                  <a:round/>
                </a:ln>
                <a:effectLst>
                  <a:outerShdw blurRad="50800" dist="38100" dir="2700000" algn="tl" rotWithShape="0">
                    <a:prstClr val="black">
                      <a:alpha val="40000"/>
                    </a:prstClr>
                  </a:outerShdw>
                </a:effectLst>
                <a:uLnTx/>
                <a:uFillTx/>
                <a:latin typeface="+mn-lt"/>
                <a:ea typeface="+mj-ea"/>
                <a:cs typeface="+mj-cs"/>
              </a:rPr>
              <a:t>Rectangular  waveguide:  transverse  </a:t>
            </a:r>
            <a:r>
              <a:rPr kumimoji="0" lang="en-US" sz="2800" b="0" i="0" u="none" strike="noStrike" kern="1200" cap="none" spc="-100" normalizeH="0" baseline="0" noProof="0" dirty="0" err="1" smtClean="0">
                <a:ln w="3200">
                  <a:solidFill>
                    <a:schemeClr val="bg2">
                      <a:shade val="75000"/>
                      <a:alpha val="25000"/>
                    </a:schemeClr>
                  </a:solidFill>
                  <a:prstDash val="solid"/>
                  <a:round/>
                </a:ln>
                <a:effectLst>
                  <a:outerShdw blurRad="50800" dist="38100" dir="2700000" algn="tl" rotWithShape="0">
                    <a:prstClr val="black">
                      <a:alpha val="40000"/>
                    </a:prstClr>
                  </a:outerShdw>
                </a:effectLst>
                <a:uLnTx/>
                <a:uFillTx/>
                <a:latin typeface="+mn-lt"/>
                <a:ea typeface="+mj-ea"/>
                <a:cs typeface="+mj-cs"/>
              </a:rPr>
              <a:t>eigenfunctions</a:t>
            </a:r>
            <a:endParaRPr kumimoji="0" lang="en-US" sz="2800" b="0" i="0" u="none" strike="noStrike" kern="1200" cap="none" spc="-100" normalizeH="0" baseline="0" noProof="0" dirty="0" smtClean="0">
              <a:ln w="3200">
                <a:solidFill>
                  <a:schemeClr val="bg2">
                    <a:shade val="75000"/>
                    <a:alpha val="25000"/>
                  </a:schemeClr>
                </a:solidFill>
                <a:prstDash val="solid"/>
                <a:round/>
              </a:ln>
              <a:effectLst>
                <a:outerShdw blurRad="50800" dist="38100" dir="2700000" algn="tl" rotWithShape="0">
                  <a:prstClr val="black">
                    <a:alpha val="40000"/>
                  </a:prstClr>
                </a:outerShdw>
              </a:effectLst>
              <a:uLnTx/>
              <a:uFillTx/>
              <a:latin typeface="+mn-lt"/>
              <a:ea typeface="+mj-ea"/>
              <a:cs typeface="+mj-cs"/>
            </a:endParaRPr>
          </a:p>
        </p:txBody>
      </p:sp>
      <p:sp>
        <p:nvSpPr>
          <p:cNvPr id="36" name="Rectangle 1053"/>
          <p:cNvSpPr txBox="1">
            <a:spLocks noChangeArrowheads="1"/>
          </p:cNvSpPr>
          <p:nvPr/>
        </p:nvSpPr>
        <p:spPr>
          <a:xfrm>
            <a:off x="506083" y="2815088"/>
            <a:ext cx="7878793" cy="540587"/>
          </a:xfrm>
          <a:prstGeom prst="rect">
            <a:avLst/>
          </a:prstGeom>
        </p:spPr>
        <p:txBody>
          <a:bodyP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dirty="0" smtClean="0">
                <a:ln w="3200">
                  <a:solidFill>
                    <a:schemeClr val="bg2">
                      <a:shade val="75000"/>
                      <a:alpha val="25000"/>
                    </a:schemeClr>
                  </a:solidFill>
                  <a:prstDash val="solid"/>
                  <a:round/>
                </a:ln>
                <a:effectLst>
                  <a:outerShdw blurRad="50800" dist="38100" dir="2700000" algn="tl" rotWithShape="0">
                    <a:prstClr val="black">
                      <a:alpha val="40000"/>
                    </a:prstClr>
                  </a:outerShdw>
                </a:effectLst>
                <a:uLnTx/>
                <a:uFillTx/>
                <a:latin typeface="+mn-lt"/>
                <a:ea typeface="+mj-ea"/>
                <a:cs typeface="+mj-cs"/>
              </a:rPr>
              <a:t>Round  waveguide:  transverse  </a:t>
            </a:r>
            <a:r>
              <a:rPr kumimoji="0" lang="en-US" sz="2800" b="0" i="0" u="none" strike="noStrike" kern="1200" cap="none" spc="-100" normalizeH="0" baseline="0" noProof="0" dirty="0" err="1" smtClean="0">
                <a:ln w="3200">
                  <a:solidFill>
                    <a:schemeClr val="bg2">
                      <a:shade val="75000"/>
                      <a:alpha val="25000"/>
                    </a:schemeClr>
                  </a:solidFill>
                  <a:prstDash val="solid"/>
                  <a:round/>
                </a:ln>
                <a:effectLst>
                  <a:outerShdw blurRad="50800" dist="38100" dir="2700000" algn="tl" rotWithShape="0">
                    <a:prstClr val="black">
                      <a:alpha val="40000"/>
                    </a:prstClr>
                  </a:outerShdw>
                </a:effectLst>
                <a:uLnTx/>
                <a:uFillTx/>
                <a:latin typeface="+mn-lt"/>
                <a:ea typeface="+mj-ea"/>
                <a:cs typeface="+mj-cs"/>
              </a:rPr>
              <a:t>eigenfunctions</a:t>
            </a:r>
            <a:endParaRPr kumimoji="0" lang="en-US" sz="2800" b="0" i="0" u="none" strike="noStrike" kern="1200" cap="none" spc="-100" normalizeH="0" baseline="0" noProof="0" dirty="0" smtClean="0">
              <a:ln w="3200">
                <a:solidFill>
                  <a:schemeClr val="bg2">
                    <a:shade val="75000"/>
                    <a:alpha val="25000"/>
                  </a:schemeClr>
                </a:solidFill>
                <a:prstDash val="solid"/>
                <a:round/>
              </a:ln>
              <a:effectLst>
                <a:outerShdw blurRad="50800" dist="38100" dir="2700000" algn="tl" rotWithShape="0">
                  <a:prstClr val="black">
                    <a:alpha val="40000"/>
                  </a:prstClr>
                </a:outerShdw>
              </a:effectLst>
              <a:uLnTx/>
              <a:uFillTx/>
              <a:latin typeface="+mn-lt"/>
              <a:ea typeface="+mj-ea"/>
              <a:cs typeface="+mj-cs"/>
            </a:endParaRPr>
          </a:p>
        </p:txBody>
      </p:sp>
      <p:sp>
        <p:nvSpPr>
          <p:cNvPr id="34" name="Date Placeholder 33"/>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229600" cy="582594"/>
          </a:xfrm>
        </p:spPr>
        <p:txBody>
          <a:bodyPr/>
          <a:lstStyle/>
          <a:p>
            <a:r>
              <a:rPr lang="en-GB" dirty="0" smtClean="0"/>
              <a:t>Waveguide perturbed by notches</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17</a:t>
            </a:fld>
            <a:endParaRPr lang="en-GB"/>
          </a:p>
        </p:txBody>
      </p:sp>
      <p:pic>
        <p:nvPicPr>
          <p:cNvPr id="8" name="Picture 7" descr="PerurbedE.gif"/>
          <p:cNvPicPr>
            <a:picLocks noChangeAspect="1"/>
          </p:cNvPicPr>
          <p:nvPr/>
        </p:nvPicPr>
        <p:blipFill>
          <a:blip r:embed="rId2" cstate="print"/>
          <a:stretch>
            <a:fillRect/>
          </a:stretch>
        </p:blipFill>
        <p:spPr>
          <a:xfrm>
            <a:off x="1785918" y="773113"/>
            <a:ext cx="5953125" cy="4095750"/>
          </a:xfrm>
          <a:prstGeom prst="rect">
            <a:avLst/>
          </a:prstGeom>
        </p:spPr>
      </p:pic>
      <p:pic>
        <p:nvPicPr>
          <p:cNvPr id="9" name="Picture 8" descr="PerurbedE2.gif"/>
          <p:cNvPicPr>
            <a:picLocks noChangeAspect="1"/>
          </p:cNvPicPr>
          <p:nvPr/>
        </p:nvPicPr>
        <p:blipFill>
          <a:blip r:embed="rId3" cstate="print"/>
          <a:stretch>
            <a:fillRect/>
          </a:stretch>
        </p:blipFill>
        <p:spPr>
          <a:xfrm>
            <a:off x="1785918" y="773113"/>
            <a:ext cx="5953125" cy="4095750"/>
          </a:xfrm>
          <a:prstGeom prst="rect">
            <a:avLst/>
          </a:prstGeom>
        </p:spPr>
      </p:pic>
      <p:sp>
        <p:nvSpPr>
          <p:cNvPr id="10" name="TextBox 9"/>
          <p:cNvSpPr txBox="1"/>
          <p:nvPr/>
        </p:nvSpPr>
        <p:spPr>
          <a:xfrm>
            <a:off x="4643438" y="857232"/>
            <a:ext cx="1116396" cy="369332"/>
          </a:xfrm>
          <a:prstGeom prst="rect">
            <a:avLst/>
          </a:prstGeom>
          <a:noFill/>
        </p:spPr>
        <p:txBody>
          <a:bodyPr wrap="none" rtlCol="0">
            <a:spAutoFit/>
          </a:bodyPr>
          <a:lstStyle/>
          <a:p>
            <a:r>
              <a:rPr lang="en-GB" dirty="0" smtClean="0"/>
              <a:t>“notches”</a:t>
            </a:r>
            <a:endParaRPr lang="en-GB" dirty="0"/>
          </a:p>
        </p:txBody>
      </p:sp>
      <p:sp>
        <p:nvSpPr>
          <p:cNvPr id="15" name="TextBox 14"/>
          <p:cNvSpPr txBox="1"/>
          <p:nvPr/>
        </p:nvSpPr>
        <p:spPr>
          <a:xfrm>
            <a:off x="1500166" y="5500702"/>
            <a:ext cx="6975051" cy="646331"/>
          </a:xfrm>
          <a:prstGeom prst="rect">
            <a:avLst/>
          </a:prstGeom>
          <a:noFill/>
        </p:spPr>
        <p:txBody>
          <a:bodyPr wrap="none" rtlCol="0">
            <a:spAutoFit/>
          </a:bodyPr>
          <a:lstStyle/>
          <a:p>
            <a:r>
              <a:rPr lang="en-GB" dirty="0" smtClean="0"/>
              <a:t>Reflections from notches lead to a superimposed standing wave pattern.</a:t>
            </a:r>
          </a:p>
          <a:p>
            <a:r>
              <a:rPr lang="en-GB" dirty="0" smtClean="0"/>
              <a:t>“Trapped mode”</a:t>
            </a:r>
          </a:p>
        </p:txBody>
      </p:sp>
      <p:sp>
        <p:nvSpPr>
          <p:cNvPr id="26" name="Curved Right Arrow 25"/>
          <p:cNvSpPr/>
          <p:nvPr/>
        </p:nvSpPr>
        <p:spPr>
          <a:xfrm flipV="1">
            <a:off x="3500430" y="4786322"/>
            <a:ext cx="215904" cy="5860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ight Arrow 27"/>
          <p:cNvSpPr/>
          <p:nvPr/>
        </p:nvSpPr>
        <p:spPr>
          <a:xfrm flipH="1">
            <a:off x="3786182" y="5286388"/>
            <a:ext cx="1571636" cy="120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p:cNvSpPr/>
          <p:nvPr/>
        </p:nvSpPr>
        <p:spPr>
          <a:xfrm>
            <a:off x="3786182" y="4758959"/>
            <a:ext cx="1571636" cy="120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rved Right Arrow 30"/>
          <p:cNvSpPr/>
          <p:nvPr/>
        </p:nvSpPr>
        <p:spPr>
          <a:xfrm flipV="1">
            <a:off x="3500430" y="4786322"/>
            <a:ext cx="215904" cy="5860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ight Arrow 32"/>
          <p:cNvSpPr/>
          <p:nvPr/>
        </p:nvSpPr>
        <p:spPr>
          <a:xfrm>
            <a:off x="3214678" y="4758959"/>
            <a:ext cx="357190" cy="98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ight Arrow 34"/>
          <p:cNvSpPr/>
          <p:nvPr/>
        </p:nvSpPr>
        <p:spPr>
          <a:xfrm flipH="1">
            <a:off x="3357554" y="5286388"/>
            <a:ext cx="357190" cy="98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rved Right Arrow 35"/>
          <p:cNvSpPr/>
          <p:nvPr/>
        </p:nvSpPr>
        <p:spPr>
          <a:xfrm flipH="1">
            <a:off x="3214678" y="4786322"/>
            <a:ext cx="212724" cy="5860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ight Arrow 36"/>
          <p:cNvSpPr/>
          <p:nvPr/>
        </p:nvSpPr>
        <p:spPr>
          <a:xfrm flipH="1">
            <a:off x="1714480" y="5286388"/>
            <a:ext cx="1428760" cy="109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Arrow 37"/>
          <p:cNvSpPr/>
          <p:nvPr/>
        </p:nvSpPr>
        <p:spPr>
          <a:xfrm>
            <a:off x="1714480" y="4758959"/>
            <a:ext cx="1428760" cy="109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urved Right Arrow 38"/>
          <p:cNvSpPr/>
          <p:nvPr/>
        </p:nvSpPr>
        <p:spPr>
          <a:xfrm flipV="1">
            <a:off x="5715008" y="4786322"/>
            <a:ext cx="215904" cy="5860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ight Arrow 39"/>
          <p:cNvSpPr/>
          <p:nvPr/>
        </p:nvSpPr>
        <p:spPr>
          <a:xfrm flipH="1">
            <a:off x="6000760" y="5286389"/>
            <a:ext cx="1284422" cy="98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ight Arrow 40"/>
          <p:cNvSpPr/>
          <p:nvPr/>
        </p:nvSpPr>
        <p:spPr>
          <a:xfrm>
            <a:off x="6000760" y="4758959"/>
            <a:ext cx="1284420" cy="98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rved Right Arrow 41"/>
          <p:cNvSpPr/>
          <p:nvPr/>
        </p:nvSpPr>
        <p:spPr>
          <a:xfrm flipV="1">
            <a:off x="5715008" y="4786322"/>
            <a:ext cx="215904" cy="5860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Right Arrow 42"/>
          <p:cNvSpPr/>
          <p:nvPr/>
        </p:nvSpPr>
        <p:spPr>
          <a:xfrm>
            <a:off x="5429256" y="4758959"/>
            <a:ext cx="357190" cy="98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ight Arrow 43"/>
          <p:cNvSpPr/>
          <p:nvPr/>
        </p:nvSpPr>
        <p:spPr>
          <a:xfrm flipH="1">
            <a:off x="5572132" y="5286388"/>
            <a:ext cx="357190" cy="98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urved Right Arrow 44"/>
          <p:cNvSpPr/>
          <p:nvPr/>
        </p:nvSpPr>
        <p:spPr>
          <a:xfrm flipH="1">
            <a:off x="5429256" y="4786322"/>
            <a:ext cx="212724" cy="5860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p:cNvSpPr txBox="1"/>
          <p:nvPr/>
        </p:nvSpPr>
        <p:spPr>
          <a:xfrm>
            <a:off x="1214414" y="4880245"/>
            <a:ext cx="1740285" cy="369332"/>
          </a:xfrm>
          <a:prstGeom prst="rect">
            <a:avLst/>
          </a:prstGeom>
          <a:noFill/>
        </p:spPr>
        <p:txBody>
          <a:bodyPr wrap="none" rtlCol="0">
            <a:spAutoFit/>
          </a:bodyPr>
          <a:lstStyle/>
          <a:p>
            <a:r>
              <a:rPr lang="en-GB" dirty="0" smtClean="0"/>
              <a:t>Signal flow chart</a:t>
            </a:r>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iece-of-round0E.gif"/>
          <p:cNvPicPr>
            <a:picLocks noChangeAspect="1"/>
          </p:cNvPicPr>
          <p:nvPr/>
        </p:nvPicPr>
        <p:blipFill>
          <a:blip r:embed="rId2" cstate="print"/>
          <a:stretch>
            <a:fillRect/>
          </a:stretch>
        </p:blipFill>
        <p:spPr>
          <a:xfrm>
            <a:off x="185726" y="928670"/>
            <a:ext cx="2743200" cy="2886075"/>
          </a:xfrm>
          <a:prstGeom prst="rect">
            <a:avLst/>
          </a:prstGeom>
        </p:spPr>
      </p:pic>
      <p:pic>
        <p:nvPicPr>
          <p:cNvPr id="20" name="Picture 19" descr="piece-of-round0H.gif"/>
          <p:cNvPicPr>
            <a:picLocks noChangeAspect="1"/>
          </p:cNvPicPr>
          <p:nvPr/>
        </p:nvPicPr>
        <p:blipFill>
          <a:blip r:embed="rId3" cstate="print"/>
          <a:stretch>
            <a:fillRect/>
          </a:stretch>
        </p:blipFill>
        <p:spPr>
          <a:xfrm>
            <a:off x="185726" y="3643314"/>
            <a:ext cx="2743200" cy="2886075"/>
          </a:xfrm>
          <a:prstGeom prst="rect">
            <a:avLst/>
          </a:prstGeom>
        </p:spPr>
      </p:pic>
      <p:pic>
        <p:nvPicPr>
          <p:cNvPr id="21" name="Picture 20" descr="piece-of-round1E.gif"/>
          <p:cNvPicPr>
            <a:picLocks noChangeAspect="1"/>
          </p:cNvPicPr>
          <p:nvPr/>
        </p:nvPicPr>
        <p:blipFill>
          <a:blip r:embed="rId4" cstate="print"/>
          <a:stretch>
            <a:fillRect/>
          </a:stretch>
        </p:blipFill>
        <p:spPr>
          <a:xfrm>
            <a:off x="3114684" y="928670"/>
            <a:ext cx="2743200" cy="2886075"/>
          </a:xfrm>
          <a:prstGeom prst="rect">
            <a:avLst/>
          </a:prstGeom>
        </p:spPr>
      </p:pic>
      <p:pic>
        <p:nvPicPr>
          <p:cNvPr id="22" name="Picture 21" descr="piece-of-round1H.gif"/>
          <p:cNvPicPr>
            <a:picLocks noChangeAspect="1"/>
          </p:cNvPicPr>
          <p:nvPr/>
        </p:nvPicPr>
        <p:blipFill>
          <a:blip r:embed="rId5" cstate="print"/>
          <a:stretch>
            <a:fillRect/>
          </a:stretch>
        </p:blipFill>
        <p:spPr>
          <a:xfrm>
            <a:off x="3114684" y="3643314"/>
            <a:ext cx="2743200" cy="2886075"/>
          </a:xfrm>
          <a:prstGeom prst="rect">
            <a:avLst/>
          </a:prstGeom>
        </p:spPr>
      </p:pic>
      <p:pic>
        <p:nvPicPr>
          <p:cNvPr id="23" name="Picture 22" descr="piece-of-round2E.gif"/>
          <p:cNvPicPr>
            <a:picLocks noChangeAspect="1"/>
          </p:cNvPicPr>
          <p:nvPr/>
        </p:nvPicPr>
        <p:blipFill>
          <a:blip r:embed="rId6" cstate="print"/>
          <a:stretch>
            <a:fillRect/>
          </a:stretch>
        </p:blipFill>
        <p:spPr>
          <a:xfrm>
            <a:off x="6072198" y="928670"/>
            <a:ext cx="2743200" cy="2886075"/>
          </a:xfrm>
          <a:prstGeom prst="rect">
            <a:avLst/>
          </a:prstGeom>
        </p:spPr>
      </p:pic>
      <p:pic>
        <p:nvPicPr>
          <p:cNvPr id="24" name="Picture 23" descr="piece-of-round2H.gif"/>
          <p:cNvPicPr>
            <a:picLocks noChangeAspect="1"/>
          </p:cNvPicPr>
          <p:nvPr/>
        </p:nvPicPr>
        <p:blipFill>
          <a:blip r:embed="rId7" cstate="print"/>
          <a:stretch>
            <a:fillRect/>
          </a:stretch>
        </p:blipFill>
        <p:spPr>
          <a:xfrm>
            <a:off x="6072198" y="3643314"/>
            <a:ext cx="2743200" cy="2886075"/>
          </a:xfrm>
          <a:prstGeom prst="rect">
            <a:avLst/>
          </a:prstGeom>
        </p:spPr>
      </p:pic>
      <p:sp>
        <p:nvSpPr>
          <p:cNvPr id="2" name="Title 1"/>
          <p:cNvSpPr>
            <a:spLocks noGrp="1"/>
          </p:cNvSpPr>
          <p:nvPr>
            <p:ph type="title"/>
          </p:nvPr>
        </p:nvSpPr>
        <p:spPr/>
        <p:txBody>
          <a:bodyPr/>
          <a:lstStyle/>
          <a:p>
            <a:r>
              <a:rPr lang="en-GB" dirty="0" smtClean="0"/>
              <a:t>Short-circuited waveguide</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18</a:t>
            </a:fld>
            <a:endParaRPr lang="en-GB"/>
          </a:p>
        </p:txBody>
      </p:sp>
      <p:sp>
        <p:nvSpPr>
          <p:cNvPr id="14" name="TextBox 13"/>
          <p:cNvSpPr txBox="1"/>
          <p:nvPr/>
        </p:nvSpPr>
        <p:spPr>
          <a:xfrm>
            <a:off x="214282" y="867847"/>
            <a:ext cx="2865977" cy="369332"/>
          </a:xfrm>
          <a:prstGeom prst="rect">
            <a:avLst/>
          </a:prstGeom>
          <a:noFill/>
        </p:spPr>
        <p:txBody>
          <a:bodyPr wrap="none" rtlCol="0">
            <a:spAutoFit/>
          </a:bodyPr>
          <a:lstStyle/>
          <a:p>
            <a:r>
              <a:rPr lang="en-GB" dirty="0" smtClean="0"/>
              <a:t>TM</a:t>
            </a:r>
            <a:r>
              <a:rPr lang="en-GB" baseline="-25000" dirty="0" smtClean="0"/>
              <a:t>010</a:t>
            </a:r>
            <a:r>
              <a:rPr lang="en-GB" dirty="0" smtClean="0"/>
              <a:t> (no axial dependence)</a:t>
            </a:r>
            <a:endParaRPr lang="en-GB" dirty="0"/>
          </a:p>
        </p:txBody>
      </p:sp>
      <p:sp>
        <p:nvSpPr>
          <p:cNvPr id="13" name="TextBox 12"/>
          <p:cNvSpPr txBox="1"/>
          <p:nvPr/>
        </p:nvSpPr>
        <p:spPr>
          <a:xfrm>
            <a:off x="4214810" y="867847"/>
            <a:ext cx="729687" cy="369332"/>
          </a:xfrm>
          <a:prstGeom prst="rect">
            <a:avLst/>
          </a:prstGeom>
          <a:noFill/>
        </p:spPr>
        <p:txBody>
          <a:bodyPr wrap="none" rtlCol="0">
            <a:spAutoFit/>
          </a:bodyPr>
          <a:lstStyle/>
          <a:p>
            <a:r>
              <a:rPr lang="en-GB" dirty="0" smtClean="0"/>
              <a:t>TM</a:t>
            </a:r>
            <a:r>
              <a:rPr lang="en-GB" baseline="-25000" dirty="0" smtClean="0"/>
              <a:t>011</a:t>
            </a:r>
            <a:endParaRPr lang="en-GB" dirty="0"/>
          </a:p>
        </p:txBody>
      </p:sp>
      <p:sp>
        <p:nvSpPr>
          <p:cNvPr id="16" name="TextBox 15"/>
          <p:cNvSpPr txBox="1"/>
          <p:nvPr/>
        </p:nvSpPr>
        <p:spPr>
          <a:xfrm>
            <a:off x="7215206" y="867847"/>
            <a:ext cx="729687" cy="369332"/>
          </a:xfrm>
          <a:prstGeom prst="rect">
            <a:avLst/>
          </a:prstGeom>
          <a:noFill/>
        </p:spPr>
        <p:txBody>
          <a:bodyPr wrap="none" rtlCol="0">
            <a:spAutoFit/>
          </a:bodyPr>
          <a:lstStyle/>
          <a:p>
            <a:r>
              <a:rPr lang="en-GB" dirty="0" smtClean="0"/>
              <a:t>TM</a:t>
            </a:r>
            <a:r>
              <a:rPr lang="en-GB" baseline="-25000" dirty="0" smtClean="0"/>
              <a:t>012</a:t>
            </a:r>
            <a:endParaRPr lang="en-GB"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Single WG mode between two shorts</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19</a:t>
            </a:fld>
            <a:endParaRPr lang="en-GB"/>
          </a:p>
        </p:txBody>
      </p:sp>
      <p:graphicFrame>
        <p:nvGraphicFramePr>
          <p:cNvPr id="9" name="Object 8"/>
          <p:cNvGraphicFramePr>
            <a:graphicFrameLocks noChangeAspect="1"/>
          </p:cNvGraphicFramePr>
          <p:nvPr/>
        </p:nvGraphicFramePr>
        <p:xfrm>
          <a:off x="4214810" y="3286124"/>
          <a:ext cx="949328" cy="557214"/>
        </p:xfrm>
        <a:graphic>
          <a:graphicData uri="http://schemas.openxmlformats.org/presentationml/2006/ole">
            <p:oleObj spid="_x0000_s217090" name="Equation" r:id="rId3" imgW="583920" imgH="342720" progId="Equation.3">
              <p:embed/>
            </p:oleObj>
          </a:graphicData>
        </a:graphic>
      </p:graphicFrame>
      <p:sp>
        <p:nvSpPr>
          <p:cNvPr id="12" name="Curved Left Arrow 11"/>
          <p:cNvSpPr/>
          <p:nvPr/>
        </p:nvSpPr>
        <p:spPr>
          <a:xfrm>
            <a:off x="6500826" y="1857364"/>
            <a:ext cx="500066" cy="128588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urved Right Arrow 12"/>
          <p:cNvSpPr/>
          <p:nvPr/>
        </p:nvSpPr>
        <p:spPr>
          <a:xfrm flipV="1">
            <a:off x="2427270" y="1785926"/>
            <a:ext cx="500066" cy="13573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ight Arrow 13"/>
          <p:cNvSpPr/>
          <p:nvPr/>
        </p:nvSpPr>
        <p:spPr>
          <a:xfrm>
            <a:off x="3357554" y="1785926"/>
            <a:ext cx="2786082"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flipH="1">
            <a:off x="3357554" y="3000372"/>
            <a:ext cx="2786082"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7091" name="Object 3"/>
          <p:cNvGraphicFramePr>
            <a:graphicFrameLocks noChangeAspect="1"/>
          </p:cNvGraphicFramePr>
          <p:nvPr/>
        </p:nvGraphicFramePr>
        <p:xfrm>
          <a:off x="4214813" y="1071561"/>
          <a:ext cx="949325" cy="557212"/>
        </p:xfrm>
        <a:graphic>
          <a:graphicData uri="http://schemas.openxmlformats.org/presentationml/2006/ole">
            <p:oleObj spid="_x0000_s217091" name="Equation" r:id="rId4" imgW="583920" imgH="342720" progId="Equation.3">
              <p:embed/>
            </p:oleObj>
          </a:graphicData>
        </a:graphic>
      </p:graphicFrame>
      <p:graphicFrame>
        <p:nvGraphicFramePr>
          <p:cNvPr id="17" name="Object 16"/>
          <p:cNvGraphicFramePr>
            <a:graphicFrameLocks noChangeAspect="1"/>
          </p:cNvGraphicFramePr>
          <p:nvPr/>
        </p:nvGraphicFramePr>
        <p:xfrm>
          <a:off x="1357313" y="5175249"/>
          <a:ext cx="2232025" cy="892175"/>
        </p:xfrm>
        <a:graphic>
          <a:graphicData uri="http://schemas.openxmlformats.org/presentationml/2006/ole">
            <p:oleObj spid="_x0000_s217092" name="Equation" r:id="rId5" imgW="2222280" imgH="888840" progId="Equation.3">
              <p:embed/>
            </p:oleObj>
          </a:graphicData>
        </a:graphic>
      </p:graphicFrame>
      <p:sp>
        <p:nvSpPr>
          <p:cNvPr id="18" name="TextBox 17"/>
          <p:cNvSpPr txBox="1"/>
          <p:nvPr/>
        </p:nvSpPr>
        <p:spPr>
          <a:xfrm>
            <a:off x="1784328" y="1214422"/>
            <a:ext cx="761555" cy="646331"/>
          </a:xfrm>
          <a:prstGeom prst="rect">
            <a:avLst/>
          </a:prstGeom>
          <a:noFill/>
        </p:spPr>
        <p:txBody>
          <a:bodyPr wrap="none" rtlCol="0">
            <a:spAutoFit/>
          </a:bodyPr>
          <a:lstStyle/>
          <a:p>
            <a:r>
              <a:rPr lang="en-GB" dirty="0" smtClean="0"/>
              <a:t>short</a:t>
            </a:r>
            <a:br>
              <a:rPr lang="en-GB" dirty="0" smtClean="0"/>
            </a:br>
            <a:r>
              <a:rPr lang="en-GB" dirty="0" smtClean="0"/>
              <a:t>circuit</a:t>
            </a:r>
            <a:endParaRPr lang="en-GB" dirty="0"/>
          </a:p>
        </p:txBody>
      </p:sp>
      <p:sp>
        <p:nvSpPr>
          <p:cNvPr id="19" name="TextBox 18"/>
          <p:cNvSpPr txBox="1"/>
          <p:nvPr/>
        </p:nvSpPr>
        <p:spPr>
          <a:xfrm>
            <a:off x="6858016" y="1357298"/>
            <a:ext cx="761555" cy="646331"/>
          </a:xfrm>
          <a:prstGeom prst="rect">
            <a:avLst/>
          </a:prstGeom>
          <a:noFill/>
        </p:spPr>
        <p:txBody>
          <a:bodyPr wrap="none" rtlCol="0">
            <a:spAutoFit/>
          </a:bodyPr>
          <a:lstStyle/>
          <a:p>
            <a:r>
              <a:rPr lang="en-GB" dirty="0" smtClean="0"/>
              <a:t>short</a:t>
            </a:r>
            <a:br>
              <a:rPr lang="en-GB" dirty="0" smtClean="0"/>
            </a:br>
            <a:r>
              <a:rPr lang="en-GB" dirty="0" smtClean="0"/>
              <a:t>circuit</a:t>
            </a:r>
            <a:endParaRPr lang="en-GB" dirty="0"/>
          </a:p>
        </p:txBody>
      </p:sp>
      <p:graphicFrame>
        <p:nvGraphicFramePr>
          <p:cNvPr id="20" name="Object 19"/>
          <p:cNvGraphicFramePr>
            <a:graphicFrameLocks noChangeAspect="1"/>
          </p:cNvGraphicFramePr>
          <p:nvPr/>
        </p:nvGraphicFramePr>
        <p:xfrm>
          <a:off x="7072330" y="2357430"/>
          <a:ext cx="355600" cy="266700"/>
        </p:xfrm>
        <a:graphic>
          <a:graphicData uri="http://schemas.openxmlformats.org/presentationml/2006/ole">
            <p:oleObj spid="_x0000_s217093" name="Equation" r:id="rId6" imgW="355320" imgH="266400" progId="Equation.3">
              <p:embed/>
            </p:oleObj>
          </a:graphicData>
        </a:graphic>
      </p:graphicFrame>
      <p:graphicFrame>
        <p:nvGraphicFramePr>
          <p:cNvPr id="217094" name="Object 6"/>
          <p:cNvGraphicFramePr>
            <a:graphicFrameLocks noChangeAspect="1"/>
          </p:cNvGraphicFramePr>
          <p:nvPr/>
        </p:nvGraphicFramePr>
        <p:xfrm>
          <a:off x="1927204" y="2285992"/>
          <a:ext cx="355600" cy="266700"/>
        </p:xfrm>
        <a:graphic>
          <a:graphicData uri="http://schemas.openxmlformats.org/presentationml/2006/ole">
            <p:oleObj spid="_x0000_s217094" name="Equation" r:id="rId7" imgW="355320" imgH="266400" progId="Equation.3">
              <p:embed/>
            </p:oleObj>
          </a:graphicData>
        </a:graphic>
      </p:graphicFrame>
      <p:sp>
        <p:nvSpPr>
          <p:cNvPr id="22" name="Oval 21"/>
          <p:cNvSpPr/>
          <p:nvPr/>
        </p:nvSpPr>
        <p:spPr>
          <a:xfrm>
            <a:off x="3021259" y="1785926"/>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Object 22"/>
          <p:cNvGraphicFramePr>
            <a:graphicFrameLocks noChangeAspect="1"/>
          </p:cNvGraphicFramePr>
          <p:nvPr/>
        </p:nvGraphicFramePr>
        <p:xfrm>
          <a:off x="1285852" y="4313236"/>
          <a:ext cx="1338263" cy="341313"/>
        </p:xfrm>
        <a:graphic>
          <a:graphicData uri="http://schemas.openxmlformats.org/presentationml/2006/ole">
            <p:oleObj spid="_x0000_s217095" name="Equation" r:id="rId8" imgW="1346040" imgH="342720" progId="Equation.3">
              <p:embed/>
            </p:oleObj>
          </a:graphicData>
        </a:graphic>
      </p:graphicFrame>
      <p:sp>
        <p:nvSpPr>
          <p:cNvPr id="24" name="TextBox 23"/>
          <p:cNvSpPr txBox="1"/>
          <p:nvPr/>
        </p:nvSpPr>
        <p:spPr>
          <a:xfrm>
            <a:off x="684213" y="3929066"/>
            <a:ext cx="4110292" cy="369332"/>
          </a:xfrm>
          <a:prstGeom prst="rect">
            <a:avLst/>
          </a:prstGeom>
          <a:noFill/>
        </p:spPr>
        <p:txBody>
          <a:bodyPr wrap="none" rtlCol="0">
            <a:spAutoFit/>
          </a:bodyPr>
          <a:lstStyle/>
          <a:p>
            <a:r>
              <a:rPr lang="en-GB" dirty="0" err="1" smtClean="0"/>
              <a:t>Eigenvalue</a:t>
            </a:r>
            <a:r>
              <a:rPr lang="en-GB" dirty="0" smtClean="0"/>
              <a:t> equation for field amplitude </a:t>
            </a:r>
            <a:r>
              <a:rPr lang="en-GB" i="1" dirty="0" smtClean="0"/>
              <a:t>a</a:t>
            </a:r>
            <a:r>
              <a:rPr lang="en-GB" dirty="0" smtClean="0"/>
              <a:t>:</a:t>
            </a:r>
            <a:endParaRPr lang="en-GB" dirty="0"/>
          </a:p>
        </p:txBody>
      </p:sp>
      <p:graphicFrame>
        <p:nvGraphicFramePr>
          <p:cNvPr id="217096" name="Object 8"/>
          <p:cNvGraphicFramePr>
            <a:graphicFrameLocks noChangeAspect="1"/>
          </p:cNvGraphicFramePr>
          <p:nvPr/>
        </p:nvGraphicFramePr>
        <p:xfrm>
          <a:off x="2998774" y="1285860"/>
          <a:ext cx="330200" cy="330200"/>
        </p:xfrm>
        <a:graphic>
          <a:graphicData uri="http://schemas.openxmlformats.org/presentationml/2006/ole">
            <p:oleObj spid="_x0000_s217096" name="Equation" r:id="rId9" imgW="203040" imgH="203040" progId="Equation.3">
              <p:embed/>
            </p:oleObj>
          </a:graphicData>
        </a:graphic>
      </p:graphicFrame>
      <p:sp>
        <p:nvSpPr>
          <p:cNvPr id="26" name="TextBox 25"/>
          <p:cNvSpPr txBox="1"/>
          <p:nvPr/>
        </p:nvSpPr>
        <p:spPr>
          <a:xfrm>
            <a:off x="684213" y="4786322"/>
            <a:ext cx="4988994" cy="369332"/>
          </a:xfrm>
          <a:prstGeom prst="rect">
            <a:avLst/>
          </a:prstGeom>
          <a:noFill/>
        </p:spPr>
        <p:txBody>
          <a:bodyPr wrap="none" rtlCol="0">
            <a:spAutoFit/>
          </a:bodyPr>
          <a:lstStyle/>
          <a:p>
            <a:r>
              <a:rPr lang="en-GB" dirty="0" smtClean="0"/>
              <a:t>Non-vanishing solutions exist for                               : </a:t>
            </a:r>
            <a:endParaRPr lang="en-GB" dirty="0"/>
          </a:p>
        </p:txBody>
      </p:sp>
      <p:graphicFrame>
        <p:nvGraphicFramePr>
          <p:cNvPr id="217097" name="Object 9"/>
          <p:cNvGraphicFramePr>
            <a:graphicFrameLocks noChangeAspect="1"/>
          </p:cNvGraphicFramePr>
          <p:nvPr/>
        </p:nvGraphicFramePr>
        <p:xfrm>
          <a:off x="3883031" y="4786322"/>
          <a:ext cx="1474787" cy="366713"/>
        </p:xfrm>
        <a:graphic>
          <a:graphicData uri="http://schemas.openxmlformats.org/presentationml/2006/ole">
            <p:oleObj spid="_x0000_s217097" name="Equation" r:id="rId10" imgW="1485720" imgH="368280" progId="Equation.3">
              <p:embed/>
            </p:oleObj>
          </a:graphicData>
        </a:graphic>
      </p:graphicFrame>
      <p:sp>
        <p:nvSpPr>
          <p:cNvPr id="28" name="TextBox 27"/>
          <p:cNvSpPr txBox="1"/>
          <p:nvPr/>
        </p:nvSpPr>
        <p:spPr>
          <a:xfrm>
            <a:off x="3714744" y="2357430"/>
            <a:ext cx="1740285" cy="369332"/>
          </a:xfrm>
          <a:prstGeom prst="rect">
            <a:avLst/>
          </a:prstGeom>
          <a:noFill/>
        </p:spPr>
        <p:txBody>
          <a:bodyPr wrap="none" rtlCol="0">
            <a:spAutoFit/>
          </a:bodyPr>
          <a:lstStyle/>
          <a:p>
            <a:r>
              <a:rPr lang="en-GB" dirty="0" smtClean="0"/>
              <a:t>Signal flow chart</a:t>
            </a:r>
            <a:endParaRPr lang="en-GB" dirty="0"/>
          </a:p>
        </p:txBody>
      </p:sp>
      <p:sp>
        <p:nvSpPr>
          <p:cNvPr id="29" name="TextBox 28"/>
          <p:cNvSpPr txBox="1"/>
          <p:nvPr/>
        </p:nvSpPr>
        <p:spPr>
          <a:xfrm>
            <a:off x="684213" y="5474234"/>
            <a:ext cx="4477188" cy="369332"/>
          </a:xfrm>
          <a:prstGeom prst="rect">
            <a:avLst/>
          </a:prstGeom>
          <a:noFill/>
        </p:spPr>
        <p:txBody>
          <a:bodyPr wrap="none" rtlCol="0">
            <a:spAutoFit/>
          </a:bodyPr>
          <a:lstStyle/>
          <a:p>
            <a:r>
              <a:rPr lang="en-GB" dirty="0" smtClean="0"/>
              <a:t>With                                              , this becomes</a:t>
            </a:r>
            <a:endParaRPr lang="en-GB" dirty="0"/>
          </a:p>
        </p:txBody>
      </p:sp>
      <p:graphicFrame>
        <p:nvGraphicFramePr>
          <p:cNvPr id="30" name="Object 29"/>
          <p:cNvGraphicFramePr>
            <a:graphicFrameLocks noChangeAspect="1"/>
          </p:cNvGraphicFramePr>
          <p:nvPr/>
        </p:nvGraphicFramePr>
        <p:xfrm>
          <a:off x="5065713" y="5214936"/>
          <a:ext cx="2197100" cy="838200"/>
        </p:xfrm>
        <a:graphic>
          <a:graphicData uri="http://schemas.openxmlformats.org/presentationml/2006/ole">
            <p:oleObj spid="_x0000_s217099" name="Equation" r:id="rId11" imgW="2197080" imgH="838080" progId="Equation.3">
              <p:embed/>
            </p:oleObj>
          </a:graphicData>
        </a:graphic>
      </p:graphicFrame>
      <p:sp>
        <p:nvSpPr>
          <p:cNvPr id="31" name="Oval 30"/>
          <p:cNvSpPr/>
          <p:nvPr/>
        </p:nvSpPr>
        <p:spPr>
          <a:xfrm>
            <a:off x="3026832" y="3000372"/>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6207579" y="1785926"/>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6215074" y="3000372"/>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cavity?</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2</a:t>
            </a:fld>
            <a:endParaRPr lang="en-GB"/>
          </a:p>
        </p:txBody>
      </p:sp>
      <p:pic>
        <p:nvPicPr>
          <p:cNvPr id="9" name="Content Placeholder 8" descr="OED.bmp"/>
          <p:cNvPicPr>
            <a:picLocks noGrp="1" noChangeAspect="1"/>
          </p:cNvPicPr>
          <p:nvPr>
            <p:ph idx="1"/>
          </p:nvPr>
        </p:nvPicPr>
        <p:blipFill>
          <a:blip r:embed="rId2" cstate="print"/>
          <a:stretch>
            <a:fillRect/>
          </a:stretch>
        </p:blipFill>
        <p:spPr>
          <a:xfrm>
            <a:off x="900114" y="809982"/>
            <a:ext cx="7343772" cy="5506324"/>
          </a:xfr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Simple pillbox</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20</a:t>
            </a:fld>
            <a:endParaRPr lang="en-GB"/>
          </a:p>
        </p:txBody>
      </p:sp>
      <p:pic>
        <p:nvPicPr>
          <p:cNvPr id="11" name="Picture 10" descr="pill0-E.gif"/>
          <p:cNvPicPr>
            <a:picLocks noChangeAspect="1"/>
          </p:cNvPicPr>
          <p:nvPr/>
        </p:nvPicPr>
        <p:blipFill>
          <a:blip r:embed="rId2" cstate="print"/>
          <a:stretch>
            <a:fillRect/>
          </a:stretch>
        </p:blipFill>
        <p:spPr>
          <a:xfrm>
            <a:off x="1643042" y="895350"/>
            <a:ext cx="2581275" cy="5067300"/>
          </a:xfrm>
          <a:prstGeom prst="rect">
            <a:avLst/>
          </a:prstGeom>
        </p:spPr>
      </p:pic>
      <p:pic>
        <p:nvPicPr>
          <p:cNvPr id="12" name="Picture 11" descr="pill0-H.gif"/>
          <p:cNvPicPr>
            <a:picLocks noChangeAspect="1"/>
          </p:cNvPicPr>
          <p:nvPr/>
        </p:nvPicPr>
        <p:blipFill>
          <a:blip r:embed="rId3" cstate="print"/>
          <a:stretch>
            <a:fillRect/>
          </a:stretch>
        </p:blipFill>
        <p:spPr>
          <a:xfrm>
            <a:off x="4643438" y="895350"/>
            <a:ext cx="2581275" cy="5067300"/>
          </a:xfrm>
          <a:prstGeom prst="rect">
            <a:avLst/>
          </a:prstGeom>
        </p:spPr>
      </p:pic>
      <p:sp>
        <p:nvSpPr>
          <p:cNvPr id="13" name="Text Box 6"/>
          <p:cNvSpPr txBox="1">
            <a:spLocks noChangeArrowheads="1"/>
          </p:cNvSpPr>
          <p:nvPr/>
        </p:nvSpPr>
        <p:spPr bwMode="auto">
          <a:xfrm>
            <a:off x="561975" y="6019800"/>
            <a:ext cx="4095750" cy="396875"/>
          </a:xfrm>
          <a:prstGeom prst="rect">
            <a:avLst/>
          </a:prstGeom>
          <a:noFill/>
          <a:ln w="9525">
            <a:noFill/>
            <a:miter lim="800000"/>
            <a:headEnd/>
            <a:tailEnd/>
          </a:ln>
        </p:spPr>
        <p:txBody>
          <a:bodyPr>
            <a:spAutoFit/>
          </a:bodyPr>
          <a:lstStyle/>
          <a:p>
            <a:pPr algn="ctr"/>
            <a:r>
              <a:rPr lang="en-US" sz="2000" dirty="0">
                <a:latin typeface="+mn-lt"/>
              </a:rPr>
              <a:t>electric </a:t>
            </a:r>
            <a:r>
              <a:rPr lang="en-US" sz="2000" dirty="0" smtClean="0">
                <a:latin typeface="+mn-lt"/>
              </a:rPr>
              <a:t>field (purely axial)</a:t>
            </a:r>
            <a:endParaRPr lang="en-US" sz="2000" dirty="0">
              <a:latin typeface="+mn-lt"/>
            </a:endParaRPr>
          </a:p>
        </p:txBody>
      </p:sp>
      <p:sp>
        <p:nvSpPr>
          <p:cNvPr id="14" name="Text Box 7"/>
          <p:cNvSpPr txBox="1">
            <a:spLocks noChangeArrowheads="1"/>
          </p:cNvSpPr>
          <p:nvPr/>
        </p:nvSpPr>
        <p:spPr bwMode="auto">
          <a:xfrm>
            <a:off x="4641850" y="6019800"/>
            <a:ext cx="3940175" cy="396875"/>
          </a:xfrm>
          <a:prstGeom prst="rect">
            <a:avLst/>
          </a:prstGeom>
          <a:noFill/>
          <a:ln w="9525">
            <a:noFill/>
            <a:miter lim="800000"/>
            <a:headEnd/>
            <a:tailEnd/>
          </a:ln>
        </p:spPr>
        <p:txBody>
          <a:bodyPr>
            <a:spAutoFit/>
          </a:bodyPr>
          <a:lstStyle/>
          <a:p>
            <a:pPr algn="ctr"/>
            <a:r>
              <a:rPr lang="en-US" sz="2000" dirty="0">
                <a:latin typeface="+mn-lt"/>
              </a:rPr>
              <a:t>magnetic </a:t>
            </a:r>
            <a:r>
              <a:rPr lang="en-US" sz="2000" dirty="0" smtClean="0">
                <a:latin typeface="+mn-lt"/>
              </a:rPr>
              <a:t>field (purely </a:t>
            </a:r>
            <a:r>
              <a:rPr lang="en-US" sz="2000" dirty="0" err="1" smtClean="0">
                <a:latin typeface="+mn-lt"/>
              </a:rPr>
              <a:t>azimuthal</a:t>
            </a:r>
            <a:r>
              <a:rPr lang="en-US" sz="2000" dirty="0" smtClean="0">
                <a:latin typeface="+mn-lt"/>
              </a:rPr>
              <a:t>)</a:t>
            </a:r>
            <a:endParaRPr lang="en-US" sz="2000" dirty="0">
              <a:latin typeface="+mn-lt"/>
            </a:endParaRPr>
          </a:p>
        </p:txBody>
      </p:sp>
      <p:sp>
        <p:nvSpPr>
          <p:cNvPr id="15" name="Text Box 8"/>
          <p:cNvSpPr txBox="1">
            <a:spLocks noChangeArrowheads="1"/>
          </p:cNvSpPr>
          <p:nvPr/>
        </p:nvSpPr>
        <p:spPr bwMode="auto">
          <a:xfrm>
            <a:off x="7000892" y="500042"/>
            <a:ext cx="1652375" cy="338554"/>
          </a:xfrm>
          <a:prstGeom prst="rect">
            <a:avLst/>
          </a:prstGeom>
          <a:noFill/>
          <a:ln w="9525">
            <a:noFill/>
            <a:miter lim="800000"/>
            <a:headEnd/>
            <a:tailEnd/>
          </a:ln>
        </p:spPr>
        <p:txBody>
          <a:bodyPr wrap="none">
            <a:spAutoFit/>
          </a:bodyPr>
          <a:lstStyle/>
          <a:p>
            <a:r>
              <a:rPr lang="en-US" sz="1600" dirty="0">
                <a:latin typeface="+mn-lt"/>
              </a:rPr>
              <a:t>(only </a:t>
            </a:r>
            <a:r>
              <a:rPr lang="en-US" sz="1600" dirty="0" smtClean="0">
                <a:latin typeface="+mn-lt"/>
              </a:rPr>
              <a:t>1/2 </a:t>
            </a:r>
            <a:r>
              <a:rPr lang="en-US" sz="1600" dirty="0">
                <a:latin typeface="+mn-lt"/>
              </a:rPr>
              <a:t>shown)</a:t>
            </a:r>
          </a:p>
        </p:txBody>
      </p:sp>
      <p:sp>
        <p:nvSpPr>
          <p:cNvPr id="16" name="Text Box 9"/>
          <p:cNvSpPr txBox="1">
            <a:spLocks noChangeArrowheads="1"/>
          </p:cNvSpPr>
          <p:nvPr/>
        </p:nvSpPr>
        <p:spPr bwMode="auto">
          <a:xfrm>
            <a:off x="3643306" y="1071546"/>
            <a:ext cx="1343638" cy="369332"/>
          </a:xfrm>
          <a:prstGeom prst="rect">
            <a:avLst/>
          </a:prstGeom>
          <a:noFill/>
          <a:ln w="9525">
            <a:noFill/>
            <a:miter lim="800000"/>
            <a:headEnd/>
            <a:tailEnd/>
          </a:ln>
        </p:spPr>
        <p:txBody>
          <a:bodyPr wrap="none">
            <a:spAutoFit/>
          </a:bodyPr>
          <a:lstStyle/>
          <a:p>
            <a:r>
              <a:rPr lang="en-US" sz="1800" dirty="0">
                <a:latin typeface="+mn-lt"/>
              </a:rPr>
              <a:t>TM</a:t>
            </a:r>
            <a:r>
              <a:rPr lang="en-US" sz="1800" baseline="-25000" dirty="0">
                <a:latin typeface="+mn-lt"/>
              </a:rPr>
              <a:t>010</a:t>
            </a:r>
            <a:r>
              <a:rPr lang="en-US" sz="1800" dirty="0">
                <a:latin typeface="+mn-lt"/>
              </a:rPr>
              <a:t>-mode</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Rectangle 2"/>
          <p:cNvSpPr>
            <a:spLocks noGrp="1" noChangeArrowheads="1"/>
          </p:cNvSpPr>
          <p:nvPr>
            <p:ph type="title"/>
          </p:nvPr>
        </p:nvSpPr>
        <p:spPr>
          <a:xfrm>
            <a:off x="428596" y="214290"/>
            <a:ext cx="8229600" cy="582594"/>
          </a:xfrm>
        </p:spPr>
        <p:txBody>
          <a:bodyPr>
            <a:normAutofit fontScale="90000"/>
          </a:bodyPr>
          <a:lstStyle/>
          <a:p>
            <a:pPr eaLnBrk="1" hangingPunct="1"/>
            <a:r>
              <a:rPr lang="en-US" sz="3600" dirty="0" smtClean="0"/>
              <a:t>Pillbox cavity field (w/o beam tube)</a:t>
            </a:r>
          </a:p>
        </p:txBody>
      </p:sp>
      <p:sp>
        <p:nvSpPr>
          <p:cNvPr id="22" name="Footer Placeholder 4"/>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23" name="Slide Number Placeholder 5"/>
          <p:cNvSpPr>
            <a:spLocks noGrp="1"/>
          </p:cNvSpPr>
          <p:nvPr>
            <p:ph type="sldNum" sz="quarter" idx="12"/>
          </p:nvPr>
        </p:nvSpPr>
        <p:spPr/>
        <p:txBody>
          <a:bodyPr/>
          <a:lstStyle/>
          <a:p>
            <a:pPr>
              <a:defRPr/>
            </a:pPr>
            <a:fld id="{528354C4-22E2-44EF-9DEA-70342054D486}" type="slidenum">
              <a:rPr lang="en-US">
                <a:solidFill>
                  <a:schemeClr val="tx1"/>
                </a:solidFill>
              </a:rPr>
              <a:pPr>
                <a:defRPr/>
              </a:pPr>
              <a:t>21</a:t>
            </a:fld>
            <a:endParaRPr lang="en-US">
              <a:solidFill>
                <a:schemeClr val="tx1"/>
              </a:solidFill>
            </a:endParaRPr>
          </a:p>
        </p:txBody>
      </p:sp>
      <p:sp>
        <p:nvSpPr>
          <p:cNvPr id="15372" name="Text Box 27"/>
          <p:cNvSpPr txBox="1">
            <a:spLocks noChangeArrowheads="1"/>
          </p:cNvSpPr>
          <p:nvPr/>
        </p:nvSpPr>
        <p:spPr bwMode="auto">
          <a:xfrm>
            <a:off x="357158" y="2571744"/>
            <a:ext cx="4737100" cy="366712"/>
          </a:xfrm>
          <a:prstGeom prst="rect">
            <a:avLst/>
          </a:prstGeom>
          <a:noFill/>
          <a:ln w="9525">
            <a:noFill/>
            <a:miter lim="800000"/>
            <a:headEnd/>
            <a:tailEnd/>
          </a:ln>
        </p:spPr>
        <p:txBody>
          <a:bodyPr>
            <a:spAutoFit/>
          </a:bodyPr>
          <a:lstStyle/>
          <a:p>
            <a:r>
              <a:rPr lang="en-US" sz="1800" dirty="0">
                <a:latin typeface="+mn-lt"/>
              </a:rPr>
              <a:t>The only non-vanishing field components :</a:t>
            </a:r>
          </a:p>
        </p:txBody>
      </p:sp>
      <p:pic>
        <p:nvPicPr>
          <p:cNvPr id="15373" name="Picture 32" descr="bessel01"/>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5862598" y="1540428"/>
            <a:ext cx="2735263" cy="1741487"/>
          </a:xfrm>
          <a:prstGeom prst="rect">
            <a:avLst/>
          </a:prstGeom>
          <a:noFill/>
          <a:ln w="9525">
            <a:noFill/>
            <a:miter lim="800000"/>
            <a:headEnd/>
            <a:tailEnd/>
          </a:ln>
        </p:spPr>
      </p:pic>
      <p:sp>
        <p:nvSpPr>
          <p:cNvPr id="15374" name="Oval 33"/>
          <p:cNvSpPr>
            <a:spLocks noChangeArrowheads="1"/>
          </p:cNvSpPr>
          <p:nvPr/>
        </p:nvSpPr>
        <p:spPr bwMode="auto">
          <a:xfrm>
            <a:off x="5956261" y="832403"/>
            <a:ext cx="2562225" cy="377825"/>
          </a:xfrm>
          <a:prstGeom prst="ellipse">
            <a:avLst/>
          </a:prstGeom>
          <a:noFill/>
          <a:ln w="9525">
            <a:solidFill>
              <a:schemeClr val="tx1"/>
            </a:solidFill>
            <a:round/>
            <a:headEnd/>
            <a:tailEnd/>
          </a:ln>
        </p:spPr>
        <p:txBody>
          <a:bodyPr wrap="none" anchor="ctr"/>
          <a:lstStyle/>
          <a:p>
            <a:endParaRPr lang="en-US"/>
          </a:p>
        </p:txBody>
      </p:sp>
      <p:sp>
        <p:nvSpPr>
          <p:cNvPr id="15375" name="Oval 34"/>
          <p:cNvSpPr>
            <a:spLocks noChangeArrowheads="1"/>
          </p:cNvSpPr>
          <p:nvPr/>
        </p:nvSpPr>
        <p:spPr bwMode="auto">
          <a:xfrm>
            <a:off x="5951498" y="1149903"/>
            <a:ext cx="2562225" cy="377825"/>
          </a:xfrm>
          <a:prstGeom prst="ellipse">
            <a:avLst/>
          </a:prstGeom>
          <a:noFill/>
          <a:ln w="9525">
            <a:solidFill>
              <a:schemeClr val="tx1"/>
            </a:solidFill>
            <a:round/>
            <a:headEnd/>
            <a:tailEnd/>
          </a:ln>
        </p:spPr>
        <p:txBody>
          <a:bodyPr wrap="none" anchor="ctr"/>
          <a:lstStyle/>
          <a:p>
            <a:endParaRPr lang="en-US"/>
          </a:p>
        </p:txBody>
      </p:sp>
      <p:sp>
        <p:nvSpPr>
          <p:cNvPr id="15376" name="Line 36"/>
          <p:cNvSpPr>
            <a:spLocks noChangeShapeType="1"/>
          </p:cNvSpPr>
          <p:nvPr/>
        </p:nvSpPr>
        <p:spPr bwMode="auto">
          <a:xfrm>
            <a:off x="5951498" y="1013378"/>
            <a:ext cx="0" cy="323850"/>
          </a:xfrm>
          <a:prstGeom prst="line">
            <a:avLst/>
          </a:prstGeom>
          <a:noFill/>
          <a:ln w="9525">
            <a:solidFill>
              <a:schemeClr val="tx1"/>
            </a:solidFill>
            <a:round/>
            <a:headEnd/>
            <a:tailEnd/>
          </a:ln>
        </p:spPr>
        <p:txBody>
          <a:bodyPr wrap="none" anchor="ctr"/>
          <a:lstStyle/>
          <a:p>
            <a:endParaRPr lang="en-GB"/>
          </a:p>
        </p:txBody>
      </p:sp>
      <p:sp>
        <p:nvSpPr>
          <p:cNvPr id="15377" name="Line 37"/>
          <p:cNvSpPr>
            <a:spLocks noChangeShapeType="1"/>
          </p:cNvSpPr>
          <p:nvPr/>
        </p:nvSpPr>
        <p:spPr bwMode="auto">
          <a:xfrm flipH="1">
            <a:off x="8508961" y="1018140"/>
            <a:ext cx="4762" cy="319088"/>
          </a:xfrm>
          <a:prstGeom prst="line">
            <a:avLst/>
          </a:prstGeom>
          <a:noFill/>
          <a:ln w="9525">
            <a:solidFill>
              <a:schemeClr val="tx1"/>
            </a:solidFill>
            <a:round/>
            <a:headEnd/>
            <a:tailEnd/>
          </a:ln>
        </p:spPr>
        <p:txBody>
          <a:bodyPr wrap="none" anchor="ctr"/>
          <a:lstStyle/>
          <a:p>
            <a:endParaRPr lang="en-GB"/>
          </a:p>
        </p:txBody>
      </p:sp>
      <p:sp>
        <p:nvSpPr>
          <p:cNvPr id="15378" name="Text Box 38"/>
          <p:cNvSpPr txBox="1">
            <a:spLocks noChangeArrowheads="1"/>
          </p:cNvSpPr>
          <p:nvPr/>
        </p:nvSpPr>
        <p:spPr bwMode="auto">
          <a:xfrm>
            <a:off x="5573673" y="991153"/>
            <a:ext cx="273050" cy="304800"/>
          </a:xfrm>
          <a:prstGeom prst="rect">
            <a:avLst/>
          </a:prstGeom>
          <a:noFill/>
          <a:ln w="9525">
            <a:noFill/>
            <a:miter lim="800000"/>
            <a:headEnd/>
            <a:tailEnd/>
          </a:ln>
        </p:spPr>
        <p:txBody>
          <a:bodyPr wrap="none">
            <a:spAutoFit/>
          </a:bodyPr>
          <a:lstStyle/>
          <a:p>
            <a:r>
              <a:rPr lang="en-US" sz="1400" i="1">
                <a:latin typeface="Times New Roman" pitchFamily="18" charset="0"/>
              </a:rPr>
              <a:t>h</a:t>
            </a:r>
          </a:p>
        </p:txBody>
      </p:sp>
      <p:sp>
        <p:nvSpPr>
          <p:cNvPr id="15379" name="Line 39"/>
          <p:cNvSpPr>
            <a:spLocks noChangeShapeType="1"/>
          </p:cNvSpPr>
          <p:nvPr/>
        </p:nvSpPr>
        <p:spPr bwMode="auto">
          <a:xfrm>
            <a:off x="7232611" y="746678"/>
            <a:ext cx="4762" cy="909637"/>
          </a:xfrm>
          <a:prstGeom prst="line">
            <a:avLst/>
          </a:prstGeom>
          <a:noFill/>
          <a:ln w="9525">
            <a:solidFill>
              <a:srgbClr val="FFFF00"/>
            </a:solidFill>
            <a:prstDash val="lgDashDot"/>
            <a:round/>
            <a:headEnd/>
            <a:tailEnd/>
          </a:ln>
        </p:spPr>
        <p:txBody>
          <a:bodyPr wrap="none" anchor="ctr"/>
          <a:lstStyle/>
          <a:p>
            <a:endParaRPr lang="en-GB"/>
          </a:p>
        </p:txBody>
      </p:sp>
      <p:sp>
        <p:nvSpPr>
          <p:cNvPr id="15380" name="Text Box 40"/>
          <p:cNvSpPr txBox="1">
            <a:spLocks noChangeArrowheads="1"/>
          </p:cNvSpPr>
          <p:nvPr/>
        </p:nvSpPr>
        <p:spPr bwMode="auto">
          <a:xfrm>
            <a:off x="8123198" y="1473753"/>
            <a:ext cx="623888" cy="304800"/>
          </a:xfrm>
          <a:prstGeom prst="rect">
            <a:avLst/>
          </a:prstGeom>
          <a:noFill/>
          <a:ln w="9525">
            <a:noFill/>
            <a:miter lim="800000"/>
            <a:headEnd/>
            <a:tailEnd/>
          </a:ln>
        </p:spPr>
        <p:txBody>
          <a:bodyPr wrap="none">
            <a:spAutoFit/>
          </a:bodyPr>
          <a:lstStyle/>
          <a:p>
            <a:r>
              <a:rPr lang="en-GB" sz="1400" i="1">
                <a:latin typeface="Times New Roman" pitchFamily="18" charset="0"/>
                <a:cs typeface="Times New Roman" pitchFamily="18" charset="0"/>
              </a:rPr>
              <a:t>Ø</a:t>
            </a:r>
            <a:r>
              <a:rPr lang="en-US" sz="1400" i="1">
                <a:latin typeface="Times New Roman" pitchFamily="18" charset="0"/>
              </a:rPr>
              <a:t>   2a</a:t>
            </a:r>
          </a:p>
        </p:txBody>
      </p:sp>
      <p:sp>
        <p:nvSpPr>
          <p:cNvPr id="15381" name="Rectangle 43"/>
          <p:cNvSpPr>
            <a:spLocks noChangeArrowheads="1"/>
          </p:cNvSpPr>
          <p:nvPr/>
        </p:nvSpPr>
        <p:spPr bwMode="auto">
          <a:xfrm>
            <a:off x="4827588" y="3360738"/>
            <a:ext cx="4200525" cy="3006725"/>
          </a:xfrm>
          <a:prstGeom prst="rect">
            <a:avLst/>
          </a:prstGeom>
          <a:noFill/>
          <a:ln w="28575">
            <a:solidFill>
              <a:schemeClr val="tx1"/>
            </a:solidFill>
            <a:miter lim="800000"/>
            <a:headEnd/>
            <a:tailEnd/>
          </a:ln>
        </p:spPr>
        <p:txBody>
          <a:bodyPr wrap="none" anchor="ctr"/>
          <a:lstStyle/>
          <a:p>
            <a:endParaRPr lang="en-US"/>
          </a:p>
        </p:txBody>
      </p:sp>
      <p:sp>
        <p:nvSpPr>
          <p:cNvPr id="24" name="Date Placeholder 23"/>
          <p:cNvSpPr>
            <a:spLocks noGrp="1"/>
          </p:cNvSpPr>
          <p:nvPr>
            <p:ph type="dt" sz="half" idx="10"/>
          </p:nvPr>
        </p:nvSpPr>
        <p:spPr/>
        <p:txBody>
          <a:bodyPr/>
          <a:lstStyle/>
          <a:p>
            <a:r>
              <a:rPr lang="en-US" smtClean="0"/>
              <a:t>11-6-2010</a:t>
            </a:r>
            <a:endParaRPr lang="en-GB"/>
          </a:p>
        </p:txBody>
      </p:sp>
      <p:graphicFrame>
        <p:nvGraphicFramePr>
          <p:cNvPr id="25" name="Object 24"/>
          <p:cNvGraphicFramePr>
            <a:graphicFrameLocks noChangeAspect="1"/>
          </p:cNvGraphicFramePr>
          <p:nvPr/>
        </p:nvGraphicFramePr>
        <p:xfrm>
          <a:off x="357158" y="714356"/>
          <a:ext cx="3086100" cy="1549400"/>
        </p:xfrm>
        <a:graphic>
          <a:graphicData uri="http://schemas.openxmlformats.org/presentationml/2006/ole">
            <p:oleObj spid="_x0000_s13321" name="Equation" r:id="rId5" imgW="3085920" imgH="1549080" progId="Equation.3">
              <p:embed/>
            </p:oleObj>
          </a:graphicData>
        </a:graphic>
      </p:graphicFrame>
      <p:graphicFrame>
        <p:nvGraphicFramePr>
          <p:cNvPr id="13322" name="Object 10"/>
          <p:cNvGraphicFramePr>
            <a:graphicFrameLocks noChangeAspect="1"/>
          </p:cNvGraphicFramePr>
          <p:nvPr/>
        </p:nvGraphicFramePr>
        <p:xfrm>
          <a:off x="3643306" y="1285860"/>
          <a:ext cx="1943100" cy="381000"/>
        </p:xfrm>
        <a:graphic>
          <a:graphicData uri="http://schemas.openxmlformats.org/presentationml/2006/ole">
            <p:oleObj spid="_x0000_s13322" name="Equation" r:id="rId6" imgW="1942920" imgH="380880" progId="Equation.3">
              <p:embed/>
            </p:oleObj>
          </a:graphicData>
        </a:graphic>
      </p:graphicFrame>
      <p:graphicFrame>
        <p:nvGraphicFramePr>
          <p:cNvPr id="26" name="Object 25"/>
          <p:cNvGraphicFramePr>
            <a:graphicFrameLocks noChangeAspect="1"/>
          </p:cNvGraphicFramePr>
          <p:nvPr/>
        </p:nvGraphicFramePr>
        <p:xfrm>
          <a:off x="684213" y="3000372"/>
          <a:ext cx="3492500" cy="3098800"/>
        </p:xfrm>
        <a:graphic>
          <a:graphicData uri="http://schemas.openxmlformats.org/presentationml/2006/ole">
            <p:oleObj spid="_x0000_s13323" name="Equation" r:id="rId7" imgW="3492360" imgH="3098520" progId="Equation.3">
              <p:embed/>
            </p:oleObj>
          </a:graphicData>
        </a:graphic>
      </p:graphicFrame>
      <p:graphicFrame>
        <p:nvGraphicFramePr>
          <p:cNvPr id="27" name="Object 26"/>
          <p:cNvGraphicFramePr>
            <a:graphicFrameLocks noChangeAspect="1"/>
          </p:cNvGraphicFramePr>
          <p:nvPr/>
        </p:nvGraphicFramePr>
        <p:xfrm>
          <a:off x="5072066" y="3571876"/>
          <a:ext cx="1879600" cy="723900"/>
        </p:xfrm>
        <a:graphic>
          <a:graphicData uri="http://schemas.openxmlformats.org/presentationml/2006/ole">
            <p:oleObj spid="_x0000_s13324" name="Equation" r:id="rId8" imgW="1879560" imgH="723600" progId="Equation.3">
              <p:embed/>
            </p:oleObj>
          </a:graphicData>
        </a:graphic>
      </p:graphicFrame>
      <p:graphicFrame>
        <p:nvGraphicFramePr>
          <p:cNvPr id="28" name="Object 27"/>
          <p:cNvGraphicFramePr>
            <a:graphicFrameLocks noChangeAspect="1"/>
          </p:cNvGraphicFramePr>
          <p:nvPr/>
        </p:nvGraphicFramePr>
        <p:xfrm>
          <a:off x="7215206" y="3571876"/>
          <a:ext cx="1695450" cy="669925"/>
        </p:xfrm>
        <a:graphic>
          <a:graphicData uri="http://schemas.openxmlformats.org/presentationml/2006/ole">
            <p:oleObj spid="_x0000_s13325" name="Equation" r:id="rId9" imgW="2120760" imgH="838080" progId="Equation.3">
              <p:embed/>
            </p:oleObj>
          </a:graphicData>
        </a:graphic>
      </p:graphicFrame>
      <p:graphicFrame>
        <p:nvGraphicFramePr>
          <p:cNvPr id="29" name="Object 28"/>
          <p:cNvGraphicFramePr>
            <a:graphicFrameLocks noChangeAspect="1"/>
          </p:cNvGraphicFramePr>
          <p:nvPr/>
        </p:nvGraphicFramePr>
        <p:xfrm>
          <a:off x="5214942" y="4286256"/>
          <a:ext cx="2463800" cy="1193800"/>
        </p:xfrm>
        <a:graphic>
          <a:graphicData uri="http://schemas.openxmlformats.org/presentationml/2006/ole">
            <p:oleObj spid="_x0000_s13326" name="Equation" r:id="rId10" imgW="2463480" imgH="1193760" progId="Equation.3">
              <p:embed/>
            </p:oleObj>
          </a:graphicData>
        </a:graphic>
      </p:graphicFrame>
      <p:graphicFrame>
        <p:nvGraphicFramePr>
          <p:cNvPr id="30" name="Object 29"/>
          <p:cNvGraphicFramePr>
            <a:graphicFrameLocks noChangeAspect="1"/>
          </p:cNvGraphicFramePr>
          <p:nvPr/>
        </p:nvGraphicFramePr>
        <p:xfrm>
          <a:off x="5072066" y="5357826"/>
          <a:ext cx="3343275" cy="955675"/>
        </p:xfrm>
        <a:graphic>
          <a:graphicData uri="http://schemas.openxmlformats.org/presentationml/2006/ole">
            <p:oleObj spid="_x0000_s13327" name="Equation" r:id="rId11" imgW="4178160" imgH="1193760" progId="Equation.3">
              <p:embed/>
            </p:oleObj>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illE.gif"/>
          <p:cNvPicPr>
            <a:picLocks noChangeAspect="1"/>
          </p:cNvPicPr>
          <p:nvPr/>
        </p:nvPicPr>
        <p:blipFill>
          <a:blip r:embed="rId3" cstate="print"/>
          <a:stretch>
            <a:fillRect/>
          </a:stretch>
        </p:blipFill>
        <p:spPr>
          <a:xfrm>
            <a:off x="1214414" y="1257320"/>
            <a:ext cx="2838450" cy="5029200"/>
          </a:xfrm>
          <a:prstGeom prst="rect">
            <a:avLst/>
          </a:prstGeom>
        </p:spPr>
      </p:pic>
      <p:pic>
        <p:nvPicPr>
          <p:cNvPr id="17" name="Picture 16" descr="PillH.gif"/>
          <p:cNvPicPr>
            <a:picLocks noChangeAspect="1"/>
          </p:cNvPicPr>
          <p:nvPr/>
        </p:nvPicPr>
        <p:blipFill>
          <a:blip r:embed="rId4" cstate="print"/>
          <a:stretch>
            <a:fillRect/>
          </a:stretch>
        </p:blipFill>
        <p:spPr>
          <a:xfrm>
            <a:off x="5214942" y="1257320"/>
            <a:ext cx="2838450" cy="5029200"/>
          </a:xfrm>
          <a:prstGeom prst="rect">
            <a:avLst/>
          </a:prstGeom>
        </p:spPr>
      </p:pic>
      <p:sp>
        <p:nvSpPr>
          <p:cNvPr id="36868" name="Rectangle 2"/>
          <p:cNvSpPr>
            <a:spLocks noGrp="1" noChangeArrowheads="1"/>
          </p:cNvSpPr>
          <p:nvPr>
            <p:ph type="title"/>
          </p:nvPr>
        </p:nvSpPr>
        <p:spPr>
          <a:xfrm>
            <a:off x="457200" y="274638"/>
            <a:ext cx="6186502" cy="667897"/>
          </a:xfrm>
        </p:spPr>
        <p:txBody>
          <a:bodyPr>
            <a:normAutofit/>
          </a:bodyPr>
          <a:lstStyle/>
          <a:p>
            <a:pPr eaLnBrk="1" hangingPunct="1"/>
            <a:r>
              <a:rPr lang="en-US" dirty="0" smtClean="0"/>
              <a:t>Pillbox with beam pipe</a:t>
            </a:r>
          </a:p>
        </p:txBody>
      </p:sp>
      <p:sp>
        <p:nvSpPr>
          <p:cNvPr id="10" name="Footer Placeholder 4"/>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11" name="Slide Number Placeholder 5"/>
          <p:cNvSpPr>
            <a:spLocks noGrp="1"/>
          </p:cNvSpPr>
          <p:nvPr>
            <p:ph type="sldNum" sz="quarter" idx="12"/>
          </p:nvPr>
        </p:nvSpPr>
        <p:spPr/>
        <p:txBody>
          <a:bodyPr/>
          <a:lstStyle/>
          <a:p>
            <a:pPr>
              <a:defRPr/>
            </a:pPr>
            <a:fld id="{4D11898D-CB3C-4AC3-98BD-C729632C8099}" type="slidenum">
              <a:rPr lang="en-US">
                <a:solidFill>
                  <a:schemeClr val="tx1"/>
                </a:solidFill>
              </a:rPr>
              <a:pPr>
                <a:defRPr/>
              </a:pPr>
              <a:t>22</a:t>
            </a:fld>
            <a:endParaRPr lang="en-US">
              <a:solidFill>
                <a:schemeClr val="tx1"/>
              </a:solidFill>
            </a:endParaRPr>
          </a:p>
        </p:txBody>
      </p:sp>
      <p:sp>
        <p:nvSpPr>
          <p:cNvPr id="36871" name="Text Box 6"/>
          <p:cNvSpPr txBox="1">
            <a:spLocks noChangeArrowheads="1"/>
          </p:cNvSpPr>
          <p:nvPr/>
        </p:nvSpPr>
        <p:spPr bwMode="auto">
          <a:xfrm>
            <a:off x="561975" y="6019800"/>
            <a:ext cx="4095750" cy="396875"/>
          </a:xfrm>
          <a:prstGeom prst="rect">
            <a:avLst/>
          </a:prstGeom>
          <a:noFill/>
          <a:ln w="9525">
            <a:noFill/>
            <a:miter lim="800000"/>
            <a:headEnd/>
            <a:tailEnd/>
          </a:ln>
        </p:spPr>
        <p:txBody>
          <a:bodyPr>
            <a:spAutoFit/>
          </a:bodyPr>
          <a:lstStyle/>
          <a:p>
            <a:pPr algn="ctr"/>
            <a:r>
              <a:rPr lang="en-US" sz="2000" dirty="0">
                <a:latin typeface="+mn-lt"/>
              </a:rPr>
              <a:t>electric field</a:t>
            </a:r>
          </a:p>
        </p:txBody>
      </p:sp>
      <p:sp>
        <p:nvSpPr>
          <p:cNvPr id="36872" name="Text Box 7"/>
          <p:cNvSpPr txBox="1">
            <a:spLocks noChangeArrowheads="1"/>
          </p:cNvSpPr>
          <p:nvPr/>
        </p:nvSpPr>
        <p:spPr bwMode="auto">
          <a:xfrm>
            <a:off x="4641850" y="6019800"/>
            <a:ext cx="3940175" cy="396875"/>
          </a:xfrm>
          <a:prstGeom prst="rect">
            <a:avLst/>
          </a:prstGeom>
          <a:noFill/>
          <a:ln w="9525">
            <a:noFill/>
            <a:miter lim="800000"/>
            <a:headEnd/>
            <a:tailEnd/>
          </a:ln>
        </p:spPr>
        <p:txBody>
          <a:bodyPr>
            <a:spAutoFit/>
          </a:bodyPr>
          <a:lstStyle/>
          <a:p>
            <a:pPr algn="ctr"/>
            <a:r>
              <a:rPr lang="en-US" sz="2000">
                <a:latin typeface="+mn-lt"/>
              </a:rPr>
              <a:t>magnetic field</a:t>
            </a:r>
          </a:p>
        </p:txBody>
      </p:sp>
      <p:sp>
        <p:nvSpPr>
          <p:cNvPr id="36873" name="Text Box 8"/>
          <p:cNvSpPr txBox="1">
            <a:spLocks noChangeArrowheads="1"/>
          </p:cNvSpPr>
          <p:nvPr/>
        </p:nvSpPr>
        <p:spPr bwMode="auto">
          <a:xfrm>
            <a:off x="7245350" y="685800"/>
            <a:ext cx="1652375" cy="338554"/>
          </a:xfrm>
          <a:prstGeom prst="rect">
            <a:avLst/>
          </a:prstGeom>
          <a:noFill/>
          <a:ln w="9525">
            <a:noFill/>
            <a:miter lim="800000"/>
            <a:headEnd/>
            <a:tailEnd/>
          </a:ln>
        </p:spPr>
        <p:txBody>
          <a:bodyPr wrap="none">
            <a:spAutoFit/>
          </a:bodyPr>
          <a:lstStyle/>
          <a:p>
            <a:r>
              <a:rPr lang="en-US" sz="1600" dirty="0">
                <a:latin typeface="+mn-lt"/>
              </a:rPr>
              <a:t>(only </a:t>
            </a:r>
            <a:r>
              <a:rPr lang="en-US" sz="1600" dirty="0" smtClean="0">
                <a:latin typeface="+mn-lt"/>
              </a:rPr>
              <a:t>1/4 </a:t>
            </a:r>
            <a:r>
              <a:rPr lang="en-US" sz="1600" dirty="0">
                <a:latin typeface="+mn-lt"/>
              </a:rPr>
              <a:t>shown)</a:t>
            </a:r>
          </a:p>
        </p:txBody>
      </p:sp>
      <p:sp>
        <p:nvSpPr>
          <p:cNvPr id="36874" name="Text Box 9"/>
          <p:cNvSpPr txBox="1">
            <a:spLocks noChangeArrowheads="1"/>
          </p:cNvSpPr>
          <p:nvPr/>
        </p:nvSpPr>
        <p:spPr bwMode="auto">
          <a:xfrm>
            <a:off x="5697538" y="677863"/>
            <a:ext cx="1343638" cy="369332"/>
          </a:xfrm>
          <a:prstGeom prst="rect">
            <a:avLst/>
          </a:prstGeom>
          <a:noFill/>
          <a:ln w="9525">
            <a:noFill/>
            <a:miter lim="800000"/>
            <a:headEnd/>
            <a:tailEnd/>
          </a:ln>
        </p:spPr>
        <p:txBody>
          <a:bodyPr wrap="none">
            <a:spAutoFit/>
          </a:bodyPr>
          <a:lstStyle/>
          <a:p>
            <a:r>
              <a:rPr lang="en-US" sz="1800" dirty="0">
                <a:latin typeface="+mn-lt"/>
              </a:rPr>
              <a:t>TM</a:t>
            </a:r>
            <a:r>
              <a:rPr lang="en-US" sz="1800" baseline="-25000" dirty="0">
                <a:latin typeface="+mn-lt"/>
              </a:rPr>
              <a:t>010</a:t>
            </a:r>
            <a:r>
              <a:rPr lang="en-US" sz="1800" dirty="0">
                <a:latin typeface="+mn-lt"/>
              </a:rPr>
              <a:t>-mode</a:t>
            </a:r>
          </a:p>
        </p:txBody>
      </p:sp>
      <p:sp>
        <p:nvSpPr>
          <p:cNvPr id="12" name="Date Placeholder 11"/>
          <p:cNvSpPr>
            <a:spLocks noGrp="1"/>
          </p:cNvSpPr>
          <p:nvPr>
            <p:ph type="dt" sz="half" idx="10"/>
          </p:nvPr>
        </p:nvSpPr>
        <p:spPr/>
        <p:txBody>
          <a:bodyPr/>
          <a:lstStyle/>
          <a:p>
            <a:r>
              <a:rPr lang="en-US" smtClean="0"/>
              <a:t>11-6-2010</a:t>
            </a:r>
            <a:endParaRPr lang="en-GB"/>
          </a:p>
        </p:txBody>
      </p:sp>
      <p:sp>
        <p:nvSpPr>
          <p:cNvPr id="18" name="TextBox 17"/>
          <p:cNvSpPr txBox="1"/>
          <p:nvPr/>
        </p:nvSpPr>
        <p:spPr>
          <a:xfrm>
            <a:off x="684213" y="1142984"/>
            <a:ext cx="6766724" cy="369332"/>
          </a:xfrm>
          <a:prstGeom prst="rect">
            <a:avLst/>
          </a:prstGeom>
          <a:noFill/>
        </p:spPr>
        <p:txBody>
          <a:bodyPr wrap="none" rtlCol="0">
            <a:spAutoFit/>
          </a:bodyPr>
          <a:lstStyle/>
          <a:p>
            <a:r>
              <a:rPr lang="en-GB" dirty="0" smtClean="0"/>
              <a:t>One needs a hole for the beam pipe – circular waveguide below </a:t>
            </a:r>
            <a:r>
              <a:rPr lang="en-GB" dirty="0" err="1" smtClean="0"/>
              <a:t>cutoff</a:t>
            </a:r>
            <a:endParaRPr lang="en-GB"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457200" y="274638"/>
            <a:ext cx="6257940" cy="667897"/>
          </a:xfrm>
        </p:spPr>
        <p:txBody>
          <a:bodyPr>
            <a:normAutofit/>
          </a:bodyPr>
          <a:lstStyle/>
          <a:p>
            <a:pPr eaLnBrk="1" hangingPunct="1"/>
            <a:r>
              <a:rPr lang="en-US" dirty="0" smtClean="0"/>
              <a:t>A more practical pillbox cavity</a:t>
            </a:r>
          </a:p>
        </p:txBody>
      </p:sp>
      <p:sp>
        <p:nvSpPr>
          <p:cNvPr id="10" name="Footer Placeholder 4"/>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11" name="Slide Number Placeholder 5"/>
          <p:cNvSpPr>
            <a:spLocks noGrp="1"/>
          </p:cNvSpPr>
          <p:nvPr>
            <p:ph type="sldNum" sz="quarter" idx="12"/>
          </p:nvPr>
        </p:nvSpPr>
        <p:spPr/>
        <p:txBody>
          <a:bodyPr/>
          <a:lstStyle/>
          <a:p>
            <a:pPr>
              <a:defRPr/>
            </a:pPr>
            <a:fld id="{4D11898D-CB3C-4AC3-98BD-C729632C8099}" type="slidenum">
              <a:rPr lang="en-US">
                <a:solidFill>
                  <a:schemeClr val="tx1"/>
                </a:solidFill>
              </a:rPr>
              <a:pPr>
                <a:defRPr/>
              </a:pPr>
              <a:t>23</a:t>
            </a:fld>
            <a:endParaRPr lang="en-US">
              <a:solidFill>
                <a:schemeClr val="tx1"/>
              </a:solidFill>
            </a:endParaRPr>
          </a:p>
        </p:txBody>
      </p:sp>
      <p:sp>
        <p:nvSpPr>
          <p:cNvPr id="36871" name="Text Box 6"/>
          <p:cNvSpPr txBox="1">
            <a:spLocks noChangeArrowheads="1"/>
          </p:cNvSpPr>
          <p:nvPr/>
        </p:nvSpPr>
        <p:spPr bwMode="auto">
          <a:xfrm>
            <a:off x="1490669" y="6019800"/>
            <a:ext cx="4095750" cy="396875"/>
          </a:xfrm>
          <a:prstGeom prst="rect">
            <a:avLst/>
          </a:prstGeom>
          <a:noFill/>
          <a:ln w="9525">
            <a:noFill/>
            <a:miter lim="800000"/>
            <a:headEnd/>
            <a:tailEnd/>
          </a:ln>
        </p:spPr>
        <p:txBody>
          <a:bodyPr>
            <a:spAutoFit/>
          </a:bodyPr>
          <a:lstStyle/>
          <a:p>
            <a:pPr algn="ctr"/>
            <a:r>
              <a:rPr lang="en-US" sz="2000" dirty="0">
                <a:latin typeface="+mn-lt"/>
              </a:rPr>
              <a:t>electric field</a:t>
            </a:r>
          </a:p>
        </p:txBody>
      </p:sp>
      <p:sp>
        <p:nvSpPr>
          <p:cNvPr id="36872" name="Text Box 7"/>
          <p:cNvSpPr txBox="1">
            <a:spLocks noChangeArrowheads="1"/>
          </p:cNvSpPr>
          <p:nvPr/>
        </p:nvSpPr>
        <p:spPr bwMode="auto">
          <a:xfrm>
            <a:off x="4641850" y="6019800"/>
            <a:ext cx="3940175" cy="396875"/>
          </a:xfrm>
          <a:prstGeom prst="rect">
            <a:avLst/>
          </a:prstGeom>
          <a:noFill/>
          <a:ln w="9525">
            <a:noFill/>
            <a:miter lim="800000"/>
            <a:headEnd/>
            <a:tailEnd/>
          </a:ln>
        </p:spPr>
        <p:txBody>
          <a:bodyPr>
            <a:spAutoFit/>
          </a:bodyPr>
          <a:lstStyle/>
          <a:p>
            <a:pPr algn="ctr"/>
            <a:r>
              <a:rPr lang="en-US" sz="2000">
                <a:latin typeface="+mn-lt"/>
              </a:rPr>
              <a:t>magnetic field</a:t>
            </a:r>
          </a:p>
        </p:txBody>
      </p:sp>
      <p:sp>
        <p:nvSpPr>
          <p:cNvPr id="36873" name="Text Box 8"/>
          <p:cNvSpPr txBox="1">
            <a:spLocks noChangeArrowheads="1"/>
          </p:cNvSpPr>
          <p:nvPr/>
        </p:nvSpPr>
        <p:spPr bwMode="auto">
          <a:xfrm>
            <a:off x="7215206" y="857232"/>
            <a:ext cx="1652375" cy="338554"/>
          </a:xfrm>
          <a:prstGeom prst="rect">
            <a:avLst/>
          </a:prstGeom>
          <a:noFill/>
          <a:ln w="9525">
            <a:noFill/>
            <a:miter lim="800000"/>
            <a:headEnd/>
            <a:tailEnd/>
          </a:ln>
        </p:spPr>
        <p:txBody>
          <a:bodyPr wrap="none">
            <a:spAutoFit/>
          </a:bodyPr>
          <a:lstStyle/>
          <a:p>
            <a:r>
              <a:rPr lang="en-US" sz="1600" dirty="0">
                <a:latin typeface="+mn-lt"/>
              </a:rPr>
              <a:t>(only </a:t>
            </a:r>
            <a:r>
              <a:rPr lang="en-US" sz="1600" dirty="0" smtClean="0">
                <a:latin typeface="+mn-lt"/>
              </a:rPr>
              <a:t>1/4 </a:t>
            </a:r>
            <a:r>
              <a:rPr lang="en-US" sz="1600" dirty="0">
                <a:latin typeface="+mn-lt"/>
              </a:rPr>
              <a:t>shown)</a:t>
            </a:r>
          </a:p>
        </p:txBody>
      </p:sp>
      <p:sp>
        <p:nvSpPr>
          <p:cNvPr id="36874" name="Text Box 9"/>
          <p:cNvSpPr txBox="1">
            <a:spLocks noChangeArrowheads="1"/>
          </p:cNvSpPr>
          <p:nvPr/>
        </p:nvSpPr>
        <p:spPr bwMode="auto">
          <a:xfrm>
            <a:off x="5667394" y="849295"/>
            <a:ext cx="1343638" cy="369332"/>
          </a:xfrm>
          <a:prstGeom prst="rect">
            <a:avLst/>
          </a:prstGeom>
          <a:noFill/>
          <a:ln w="9525">
            <a:noFill/>
            <a:miter lim="800000"/>
            <a:headEnd/>
            <a:tailEnd/>
          </a:ln>
        </p:spPr>
        <p:txBody>
          <a:bodyPr wrap="none">
            <a:spAutoFit/>
          </a:bodyPr>
          <a:lstStyle/>
          <a:p>
            <a:r>
              <a:rPr lang="en-US" sz="1800" dirty="0">
                <a:latin typeface="+mn-lt"/>
              </a:rPr>
              <a:t>TM</a:t>
            </a:r>
            <a:r>
              <a:rPr lang="en-US" sz="1800" baseline="-25000" dirty="0">
                <a:latin typeface="+mn-lt"/>
              </a:rPr>
              <a:t>010</a:t>
            </a:r>
            <a:r>
              <a:rPr lang="en-US" sz="1800" dirty="0">
                <a:latin typeface="+mn-lt"/>
              </a:rPr>
              <a:t>-mode</a:t>
            </a:r>
          </a:p>
        </p:txBody>
      </p:sp>
      <p:sp>
        <p:nvSpPr>
          <p:cNvPr id="12" name="Date Placeholder 11"/>
          <p:cNvSpPr>
            <a:spLocks noGrp="1"/>
          </p:cNvSpPr>
          <p:nvPr>
            <p:ph type="dt" sz="half" idx="10"/>
          </p:nvPr>
        </p:nvSpPr>
        <p:spPr/>
        <p:txBody>
          <a:bodyPr/>
          <a:lstStyle/>
          <a:p>
            <a:r>
              <a:rPr lang="en-US" smtClean="0"/>
              <a:t>11-6-2010</a:t>
            </a:r>
            <a:endParaRPr lang="en-GB"/>
          </a:p>
        </p:txBody>
      </p:sp>
      <p:pic>
        <p:nvPicPr>
          <p:cNvPr id="15" name="Picture 14" descr="pill0r-E.gif"/>
          <p:cNvPicPr>
            <a:picLocks noChangeAspect="1"/>
          </p:cNvPicPr>
          <p:nvPr/>
        </p:nvPicPr>
        <p:blipFill>
          <a:blip r:embed="rId3" cstate="print"/>
          <a:stretch>
            <a:fillRect/>
          </a:stretch>
        </p:blipFill>
        <p:spPr>
          <a:xfrm>
            <a:off x="2643174" y="1428736"/>
            <a:ext cx="2105025" cy="4705350"/>
          </a:xfrm>
          <a:prstGeom prst="rect">
            <a:avLst/>
          </a:prstGeom>
        </p:spPr>
      </p:pic>
      <p:pic>
        <p:nvPicPr>
          <p:cNvPr id="19" name="Picture 18" descr="pill0r-H.gif"/>
          <p:cNvPicPr>
            <a:picLocks noChangeAspect="1"/>
          </p:cNvPicPr>
          <p:nvPr/>
        </p:nvPicPr>
        <p:blipFill>
          <a:blip r:embed="rId4" cstate="print"/>
          <a:stretch>
            <a:fillRect/>
          </a:stretch>
        </p:blipFill>
        <p:spPr>
          <a:xfrm>
            <a:off x="5572132" y="1428736"/>
            <a:ext cx="2105025" cy="4705350"/>
          </a:xfrm>
          <a:prstGeom prst="rect">
            <a:avLst/>
          </a:prstGeom>
        </p:spPr>
      </p:pic>
      <p:sp>
        <p:nvSpPr>
          <p:cNvPr id="18" name="TextBox 17"/>
          <p:cNvSpPr txBox="1"/>
          <p:nvPr/>
        </p:nvSpPr>
        <p:spPr>
          <a:xfrm>
            <a:off x="684213" y="1142984"/>
            <a:ext cx="2530465" cy="646331"/>
          </a:xfrm>
          <a:prstGeom prst="rect">
            <a:avLst/>
          </a:prstGeom>
          <a:noFill/>
        </p:spPr>
        <p:txBody>
          <a:bodyPr wrap="square" rtlCol="0">
            <a:spAutoFit/>
          </a:bodyPr>
          <a:lstStyle/>
          <a:p>
            <a:r>
              <a:rPr lang="en-GB" dirty="0" smtClean="0"/>
              <a:t>Round of sharp edges (field enhancement!)</a:t>
            </a:r>
            <a:endParaRPr lang="en-GB"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Stored energy</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24</a:t>
            </a:fld>
            <a:endParaRPr lang="en-GB"/>
          </a:p>
        </p:txBody>
      </p:sp>
      <p:sp>
        <p:nvSpPr>
          <p:cNvPr id="9" name="TextBox 8"/>
          <p:cNvSpPr txBox="1"/>
          <p:nvPr/>
        </p:nvSpPr>
        <p:spPr>
          <a:xfrm>
            <a:off x="684213" y="1142984"/>
            <a:ext cx="3932743" cy="369332"/>
          </a:xfrm>
          <a:prstGeom prst="rect">
            <a:avLst/>
          </a:prstGeom>
          <a:noFill/>
        </p:spPr>
        <p:txBody>
          <a:bodyPr wrap="none" rtlCol="0">
            <a:spAutoFit/>
          </a:bodyPr>
          <a:lstStyle/>
          <a:p>
            <a:r>
              <a:rPr lang="en-GB" dirty="0" smtClean="0"/>
              <a:t>The energy stored in the electric field is </a:t>
            </a:r>
            <a:endParaRPr lang="en-GB" dirty="0"/>
          </a:p>
        </p:txBody>
      </p:sp>
      <p:graphicFrame>
        <p:nvGraphicFramePr>
          <p:cNvPr id="10" name="Object 9"/>
          <p:cNvGraphicFramePr>
            <a:graphicFrameLocks noChangeAspect="1"/>
          </p:cNvGraphicFramePr>
          <p:nvPr/>
        </p:nvGraphicFramePr>
        <p:xfrm>
          <a:off x="4730760" y="2747963"/>
          <a:ext cx="1270000" cy="681037"/>
        </p:xfrm>
        <a:graphic>
          <a:graphicData uri="http://schemas.openxmlformats.org/presentationml/2006/ole">
            <p:oleObj spid="_x0000_s218115" name="Equation" r:id="rId3" imgW="1587240" imgH="850680" progId="Equation.3">
              <p:embed/>
            </p:oleObj>
          </a:graphicData>
        </a:graphic>
      </p:graphicFrame>
      <p:sp>
        <p:nvSpPr>
          <p:cNvPr id="11" name="TextBox 10"/>
          <p:cNvSpPr txBox="1"/>
          <p:nvPr/>
        </p:nvSpPr>
        <p:spPr>
          <a:xfrm>
            <a:off x="684213" y="2857496"/>
            <a:ext cx="4111062" cy="369332"/>
          </a:xfrm>
          <a:prstGeom prst="rect">
            <a:avLst/>
          </a:prstGeom>
          <a:noFill/>
        </p:spPr>
        <p:txBody>
          <a:bodyPr wrap="none" rtlCol="0">
            <a:spAutoFit/>
          </a:bodyPr>
          <a:lstStyle/>
          <a:p>
            <a:r>
              <a:rPr lang="en-GB" dirty="0" smtClean="0"/>
              <a:t>The energy stored in the magnetic field is </a:t>
            </a:r>
            <a:endParaRPr lang="en-GB" dirty="0"/>
          </a:p>
        </p:txBody>
      </p:sp>
      <p:pic>
        <p:nvPicPr>
          <p:cNvPr id="12" name="Picture 11" descr="EE2.emf"/>
          <p:cNvPicPr>
            <a:picLocks noChangeAspect="1"/>
          </p:cNvPicPr>
          <p:nvPr/>
        </p:nvPicPr>
        <p:blipFill>
          <a:blip r:embed="rId4" cstate="print"/>
          <a:stretch>
            <a:fillRect/>
          </a:stretch>
        </p:blipFill>
        <p:spPr>
          <a:xfrm>
            <a:off x="6072198" y="785794"/>
            <a:ext cx="2166000" cy="1302000"/>
          </a:xfrm>
          <a:prstGeom prst="rect">
            <a:avLst/>
          </a:prstGeom>
        </p:spPr>
      </p:pic>
      <p:pic>
        <p:nvPicPr>
          <p:cNvPr id="13" name="Picture 12" descr="HH2.emf"/>
          <p:cNvPicPr>
            <a:picLocks noChangeAspect="1"/>
          </p:cNvPicPr>
          <p:nvPr/>
        </p:nvPicPr>
        <p:blipFill>
          <a:blip r:embed="rId5" cstate="print"/>
          <a:stretch>
            <a:fillRect/>
          </a:stretch>
        </p:blipFill>
        <p:spPr>
          <a:xfrm>
            <a:off x="6072198" y="2500306"/>
            <a:ext cx="2166000" cy="1302000"/>
          </a:xfrm>
          <a:prstGeom prst="rect">
            <a:avLst/>
          </a:prstGeom>
        </p:spPr>
      </p:pic>
      <p:sp>
        <p:nvSpPr>
          <p:cNvPr id="14" name="TextBox 13"/>
          <p:cNvSpPr txBox="1"/>
          <p:nvPr/>
        </p:nvSpPr>
        <p:spPr>
          <a:xfrm>
            <a:off x="684213" y="4143380"/>
            <a:ext cx="7500990" cy="1200329"/>
          </a:xfrm>
          <a:prstGeom prst="rect">
            <a:avLst/>
          </a:prstGeom>
          <a:noFill/>
        </p:spPr>
        <p:txBody>
          <a:bodyPr wrap="square" rtlCol="0">
            <a:spAutoFit/>
          </a:bodyPr>
          <a:lstStyle/>
          <a:p>
            <a:r>
              <a:rPr lang="en-GB" dirty="0" smtClean="0"/>
              <a:t>Since     and      are 90° out of phase, the stored energy continuously swaps from electric energy to magnetic energy. On average, electric and magnetic energy must be equal.</a:t>
            </a:r>
          </a:p>
          <a:p>
            <a:r>
              <a:rPr lang="en-GB" dirty="0" smtClean="0"/>
              <a:t>The (imaginary part of the) </a:t>
            </a:r>
            <a:r>
              <a:rPr lang="en-GB" dirty="0" err="1" smtClean="0"/>
              <a:t>Poynting</a:t>
            </a:r>
            <a:r>
              <a:rPr lang="en-GB" dirty="0" smtClean="0"/>
              <a:t> vector describes this energy flux.</a:t>
            </a:r>
            <a:endParaRPr lang="en-GB" dirty="0"/>
          </a:p>
        </p:txBody>
      </p:sp>
      <p:graphicFrame>
        <p:nvGraphicFramePr>
          <p:cNvPr id="218116" name="Object 4"/>
          <p:cNvGraphicFramePr>
            <a:graphicFrameLocks noChangeAspect="1"/>
          </p:cNvGraphicFramePr>
          <p:nvPr/>
        </p:nvGraphicFramePr>
        <p:xfrm>
          <a:off x="1292315" y="4164400"/>
          <a:ext cx="203200" cy="255588"/>
        </p:xfrm>
        <a:graphic>
          <a:graphicData uri="http://schemas.openxmlformats.org/presentationml/2006/ole">
            <p:oleObj spid="_x0000_s218116" name="Equation" r:id="rId6" imgW="253800" imgH="317160" progId="Equation.3">
              <p:embed/>
            </p:oleObj>
          </a:graphicData>
        </a:graphic>
      </p:graphicFrame>
      <p:graphicFrame>
        <p:nvGraphicFramePr>
          <p:cNvPr id="218117" name="Object 5"/>
          <p:cNvGraphicFramePr>
            <a:graphicFrameLocks noChangeAspect="1"/>
          </p:cNvGraphicFramePr>
          <p:nvPr/>
        </p:nvGraphicFramePr>
        <p:xfrm>
          <a:off x="1907820" y="4164400"/>
          <a:ext cx="242888" cy="255588"/>
        </p:xfrm>
        <a:graphic>
          <a:graphicData uri="http://schemas.openxmlformats.org/presentationml/2006/ole">
            <p:oleObj spid="_x0000_s218117" name="Equation" r:id="rId7" imgW="304560" imgH="317160" progId="Equation.3">
              <p:embed/>
            </p:oleObj>
          </a:graphicData>
        </a:graphic>
      </p:graphicFrame>
      <p:graphicFrame>
        <p:nvGraphicFramePr>
          <p:cNvPr id="218119" name="Object 7"/>
          <p:cNvGraphicFramePr>
            <a:graphicFrameLocks noChangeAspect="1"/>
          </p:cNvGraphicFramePr>
          <p:nvPr/>
        </p:nvGraphicFramePr>
        <p:xfrm>
          <a:off x="4606925" y="1000125"/>
          <a:ext cx="1198563" cy="681038"/>
        </p:xfrm>
        <a:graphic>
          <a:graphicData uri="http://schemas.openxmlformats.org/presentationml/2006/ole">
            <p:oleObj spid="_x0000_s218119" name="Equation" r:id="rId8" imgW="1498320" imgH="850680" progId="Equation.3">
              <p:embed/>
            </p:oleObj>
          </a:graphicData>
        </a:graphic>
      </p:graphicFrame>
      <p:graphicFrame>
        <p:nvGraphicFramePr>
          <p:cNvPr id="218120" name="Object 8"/>
          <p:cNvGraphicFramePr>
            <a:graphicFrameLocks noChangeAspect="1"/>
          </p:cNvGraphicFramePr>
          <p:nvPr/>
        </p:nvGraphicFramePr>
        <p:xfrm>
          <a:off x="4451368" y="5605101"/>
          <a:ext cx="2692400" cy="690563"/>
        </p:xfrm>
        <a:graphic>
          <a:graphicData uri="http://schemas.openxmlformats.org/presentationml/2006/ole">
            <p:oleObj spid="_x0000_s218120" name="Equation" r:id="rId9" imgW="3365280" imgH="863280" progId="Equation.3">
              <p:embed/>
            </p:oleObj>
          </a:graphicData>
        </a:graphic>
      </p:graphicFrame>
      <p:sp>
        <p:nvSpPr>
          <p:cNvPr id="19" name="TextBox 18"/>
          <p:cNvSpPr txBox="1"/>
          <p:nvPr/>
        </p:nvSpPr>
        <p:spPr>
          <a:xfrm>
            <a:off x="684213" y="5715016"/>
            <a:ext cx="7316811" cy="646331"/>
          </a:xfrm>
          <a:prstGeom prst="rect">
            <a:avLst/>
          </a:prstGeom>
          <a:noFill/>
        </p:spPr>
        <p:txBody>
          <a:bodyPr wrap="square" rtlCol="0">
            <a:spAutoFit/>
          </a:bodyPr>
          <a:lstStyle/>
          <a:p>
            <a:r>
              <a:rPr lang="en-GB" dirty="0" smtClean="0"/>
              <a:t>In steady state, the total stored energy                                                      is constant in time.</a:t>
            </a:r>
            <a:endParaRPr lang="en-GB" dirty="0"/>
          </a:p>
        </p:txBody>
      </p:sp>
      <p:graphicFrame>
        <p:nvGraphicFramePr>
          <p:cNvPr id="218121" name="Object 9"/>
          <p:cNvGraphicFramePr>
            <a:graphicFrameLocks noChangeAspect="1"/>
          </p:cNvGraphicFramePr>
          <p:nvPr/>
        </p:nvGraphicFramePr>
        <p:xfrm>
          <a:off x="8072462" y="1643050"/>
          <a:ext cx="203200" cy="255587"/>
        </p:xfrm>
        <a:graphic>
          <a:graphicData uri="http://schemas.openxmlformats.org/presentationml/2006/ole">
            <p:oleObj spid="_x0000_s218121" name="Equation" r:id="rId10" imgW="253800" imgH="317160" progId="Equation.3">
              <p:embed/>
            </p:oleObj>
          </a:graphicData>
        </a:graphic>
      </p:graphicFrame>
      <p:graphicFrame>
        <p:nvGraphicFramePr>
          <p:cNvPr id="218122" name="Object 10"/>
          <p:cNvGraphicFramePr>
            <a:graphicFrameLocks noChangeAspect="1"/>
          </p:cNvGraphicFramePr>
          <p:nvPr/>
        </p:nvGraphicFramePr>
        <p:xfrm>
          <a:off x="7500958" y="3357563"/>
          <a:ext cx="242888" cy="255587"/>
        </p:xfrm>
        <a:graphic>
          <a:graphicData uri="http://schemas.openxmlformats.org/presentationml/2006/ole">
            <p:oleObj spid="_x0000_s218122" name="Equation" r:id="rId11" imgW="304560" imgH="317160" progId="Equation.3">
              <p:embed/>
            </p:oleObj>
          </a:graphicData>
        </a:graphic>
      </p:graphicFrame>
      <p:graphicFrame>
        <p:nvGraphicFramePr>
          <p:cNvPr id="22" name="Object 21"/>
          <p:cNvGraphicFramePr>
            <a:graphicFrameLocks noChangeAspect="1"/>
          </p:cNvGraphicFramePr>
          <p:nvPr/>
        </p:nvGraphicFramePr>
        <p:xfrm>
          <a:off x="7929563" y="792163"/>
          <a:ext cx="393700" cy="368300"/>
        </p:xfrm>
        <a:graphic>
          <a:graphicData uri="http://schemas.openxmlformats.org/presentationml/2006/ole">
            <p:oleObj spid="_x0000_s218123" name="Equation" r:id="rId12" imgW="393480" imgH="368280" progId="Equation.3">
              <p:embed/>
            </p:oleObj>
          </a:graphicData>
        </a:graphic>
      </p:graphicFrame>
      <p:graphicFrame>
        <p:nvGraphicFramePr>
          <p:cNvPr id="218124" name="Object 12"/>
          <p:cNvGraphicFramePr>
            <a:graphicFrameLocks noChangeAspect="1"/>
          </p:cNvGraphicFramePr>
          <p:nvPr/>
        </p:nvGraphicFramePr>
        <p:xfrm>
          <a:off x="7189788" y="2363788"/>
          <a:ext cx="444500" cy="368300"/>
        </p:xfrm>
        <a:graphic>
          <a:graphicData uri="http://schemas.openxmlformats.org/presentationml/2006/ole">
            <p:oleObj spid="_x0000_s218124" name="Equation" r:id="rId13" imgW="444240" imgH="368280" progId="Equation.3">
              <p:embed/>
            </p:oleObj>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Stored energy &amp; Poynting vector</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25</a:t>
            </a:fld>
            <a:endParaRPr lang="en-GB"/>
          </a:p>
        </p:txBody>
      </p:sp>
      <p:pic>
        <p:nvPicPr>
          <p:cNvPr id="6" name="Picture 5" descr="Pill0r-poy.gif"/>
          <p:cNvPicPr>
            <a:picLocks noChangeAspect="1"/>
          </p:cNvPicPr>
          <p:nvPr/>
        </p:nvPicPr>
        <p:blipFill>
          <a:blip r:embed="rId2" cstate="print"/>
          <a:stretch>
            <a:fillRect/>
          </a:stretch>
        </p:blipFill>
        <p:spPr>
          <a:xfrm>
            <a:off x="3519487" y="1076325"/>
            <a:ext cx="2105025" cy="4705350"/>
          </a:xfrm>
          <a:prstGeom prst="rect">
            <a:avLst/>
          </a:prstGeom>
        </p:spPr>
      </p:pic>
      <p:pic>
        <p:nvPicPr>
          <p:cNvPr id="7" name="Picture 6" descr="Pill0r-EE.gif"/>
          <p:cNvPicPr>
            <a:picLocks noChangeAspect="1"/>
          </p:cNvPicPr>
          <p:nvPr/>
        </p:nvPicPr>
        <p:blipFill>
          <a:blip r:embed="rId3" cstate="print"/>
          <a:stretch>
            <a:fillRect/>
          </a:stretch>
        </p:blipFill>
        <p:spPr>
          <a:xfrm>
            <a:off x="928662" y="1076325"/>
            <a:ext cx="2114550" cy="4705350"/>
          </a:xfrm>
          <a:prstGeom prst="rect">
            <a:avLst/>
          </a:prstGeom>
        </p:spPr>
      </p:pic>
      <p:pic>
        <p:nvPicPr>
          <p:cNvPr id="8" name="Picture 7" descr="Pill0r-ME.gif"/>
          <p:cNvPicPr>
            <a:picLocks noChangeAspect="1"/>
          </p:cNvPicPr>
          <p:nvPr/>
        </p:nvPicPr>
        <p:blipFill>
          <a:blip r:embed="rId4" cstate="print"/>
          <a:stretch>
            <a:fillRect/>
          </a:stretch>
        </p:blipFill>
        <p:spPr>
          <a:xfrm>
            <a:off x="6072198" y="1076325"/>
            <a:ext cx="2114550" cy="4705350"/>
          </a:xfrm>
          <a:prstGeom prst="rect">
            <a:avLst/>
          </a:prstGeom>
        </p:spPr>
      </p:pic>
      <p:sp>
        <p:nvSpPr>
          <p:cNvPr id="9" name="TextBox 8"/>
          <p:cNvSpPr txBox="1"/>
          <p:nvPr/>
        </p:nvSpPr>
        <p:spPr>
          <a:xfrm>
            <a:off x="857224" y="5857892"/>
            <a:ext cx="2036198" cy="369332"/>
          </a:xfrm>
          <a:prstGeom prst="rect">
            <a:avLst/>
          </a:prstGeom>
          <a:noFill/>
        </p:spPr>
        <p:txBody>
          <a:bodyPr wrap="none" rtlCol="0">
            <a:spAutoFit/>
          </a:bodyPr>
          <a:lstStyle/>
          <a:p>
            <a:r>
              <a:rPr lang="en-GB" dirty="0" smtClean="0"/>
              <a:t>electric field energy</a:t>
            </a:r>
            <a:endParaRPr lang="en-GB" dirty="0"/>
          </a:p>
        </p:txBody>
      </p:sp>
      <p:sp>
        <p:nvSpPr>
          <p:cNvPr id="10" name="TextBox 9"/>
          <p:cNvSpPr txBox="1"/>
          <p:nvPr/>
        </p:nvSpPr>
        <p:spPr>
          <a:xfrm>
            <a:off x="3571868" y="5857892"/>
            <a:ext cx="1648593" cy="369332"/>
          </a:xfrm>
          <a:prstGeom prst="rect">
            <a:avLst/>
          </a:prstGeom>
          <a:noFill/>
        </p:spPr>
        <p:txBody>
          <a:bodyPr wrap="none" rtlCol="0">
            <a:spAutoFit/>
          </a:bodyPr>
          <a:lstStyle/>
          <a:p>
            <a:r>
              <a:rPr lang="en-GB" dirty="0" err="1" smtClean="0"/>
              <a:t>Poynting</a:t>
            </a:r>
            <a:r>
              <a:rPr lang="en-GB" dirty="0" smtClean="0"/>
              <a:t> vector</a:t>
            </a:r>
            <a:endParaRPr lang="en-GB" dirty="0"/>
          </a:p>
        </p:txBody>
      </p:sp>
      <p:sp>
        <p:nvSpPr>
          <p:cNvPr id="11" name="TextBox 10"/>
          <p:cNvSpPr txBox="1"/>
          <p:nvPr/>
        </p:nvSpPr>
        <p:spPr>
          <a:xfrm>
            <a:off x="6072198" y="5857892"/>
            <a:ext cx="2214517" cy="369332"/>
          </a:xfrm>
          <a:prstGeom prst="rect">
            <a:avLst/>
          </a:prstGeom>
          <a:noFill/>
        </p:spPr>
        <p:txBody>
          <a:bodyPr wrap="none" rtlCol="0">
            <a:spAutoFit/>
          </a:bodyPr>
          <a:lstStyle/>
          <a:p>
            <a:r>
              <a:rPr lang="en-GB" dirty="0" smtClean="0"/>
              <a:t>magnetic field energy</a:t>
            </a:r>
            <a:endParaRPr lang="en-GB"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Losses &amp; </a:t>
            </a:r>
            <a:r>
              <a:rPr lang="en-GB" i="1" dirty="0" smtClean="0"/>
              <a:t>Q</a:t>
            </a:r>
            <a:r>
              <a:rPr lang="en-GB" dirty="0" smtClean="0"/>
              <a:t> factor</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26</a:t>
            </a:fld>
            <a:endParaRPr lang="en-GB"/>
          </a:p>
        </p:txBody>
      </p:sp>
      <p:sp>
        <p:nvSpPr>
          <p:cNvPr id="7" name="TextBox 6"/>
          <p:cNvSpPr txBox="1"/>
          <p:nvPr/>
        </p:nvSpPr>
        <p:spPr>
          <a:xfrm>
            <a:off x="684213" y="1071546"/>
            <a:ext cx="5550815" cy="369332"/>
          </a:xfrm>
          <a:prstGeom prst="rect">
            <a:avLst/>
          </a:prstGeom>
          <a:noFill/>
        </p:spPr>
        <p:txBody>
          <a:bodyPr wrap="none" rtlCol="0">
            <a:spAutoFit/>
          </a:bodyPr>
          <a:lstStyle/>
          <a:p>
            <a:r>
              <a:rPr lang="en-GB" dirty="0" smtClean="0"/>
              <a:t>The losses          are proportional to the stored energy      . </a:t>
            </a:r>
          </a:p>
        </p:txBody>
      </p:sp>
      <p:sp>
        <p:nvSpPr>
          <p:cNvPr id="8" name="TextBox 7"/>
          <p:cNvSpPr txBox="1"/>
          <p:nvPr/>
        </p:nvSpPr>
        <p:spPr>
          <a:xfrm>
            <a:off x="684213" y="2071678"/>
            <a:ext cx="7745439" cy="4247317"/>
          </a:xfrm>
          <a:prstGeom prst="rect">
            <a:avLst/>
          </a:prstGeom>
          <a:noFill/>
        </p:spPr>
        <p:txBody>
          <a:bodyPr wrap="square" rtlCol="0">
            <a:spAutoFit/>
          </a:bodyPr>
          <a:lstStyle/>
          <a:p>
            <a:r>
              <a:rPr lang="en-GB" dirty="0" smtClean="0"/>
              <a:t>In a vacuum cavity, losses are dominated by the ohmic losses due to the finite conductivity of the cavity walls.</a:t>
            </a:r>
          </a:p>
          <a:p>
            <a:r>
              <a:rPr lang="en-GB" dirty="0" smtClean="0"/>
              <a:t>If the losses are small, one can calculate them with a </a:t>
            </a:r>
            <a:r>
              <a:rPr lang="en-GB" b="1" dirty="0" smtClean="0"/>
              <a:t>perturbation method</a:t>
            </a:r>
            <a:r>
              <a:rPr lang="en-GB" dirty="0" smtClean="0"/>
              <a:t>:</a:t>
            </a:r>
            <a:br>
              <a:rPr lang="en-GB" dirty="0" smtClean="0"/>
            </a:br>
            <a:endParaRPr lang="en-GB" dirty="0" smtClean="0"/>
          </a:p>
          <a:p>
            <a:pPr marL="809625" lvl="1" indent="-449263">
              <a:buFont typeface="Arial" pitchFamily="34" charset="0"/>
              <a:buChar char="•"/>
            </a:pPr>
            <a:r>
              <a:rPr lang="en-GB" dirty="0" smtClean="0"/>
              <a:t>The tangential magnetic field at the surface leads to a surface current.</a:t>
            </a:r>
          </a:p>
          <a:p>
            <a:pPr marL="809625" lvl="1" indent="-449263">
              <a:buFont typeface="Arial" pitchFamily="34" charset="0"/>
              <a:buChar char="•"/>
            </a:pPr>
            <a:endParaRPr lang="en-GB" dirty="0" smtClean="0"/>
          </a:p>
          <a:p>
            <a:pPr marL="809625" lvl="1" indent="-449263">
              <a:buFont typeface="Arial" pitchFamily="34" charset="0"/>
              <a:buChar char="•"/>
            </a:pPr>
            <a:r>
              <a:rPr lang="en-GB" dirty="0" smtClean="0"/>
              <a:t>This current will see a wall resistance </a:t>
            </a:r>
          </a:p>
          <a:p>
            <a:pPr marL="809625" lvl="1" indent="-449263">
              <a:buFont typeface="Arial" pitchFamily="34" charset="0"/>
              <a:buChar char="•"/>
            </a:pPr>
            <a:endParaRPr lang="en-GB" dirty="0" smtClean="0"/>
          </a:p>
          <a:p>
            <a:pPr marL="809625" lvl="1" indent="-449263">
              <a:buFont typeface="Arial" pitchFamily="34" charset="0"/>
              <a:buChar char="•"/>
            </a:pPr>
            <a:r>
              <a:rPr lang="en-GB" dirty="0" smtClean="0"/>
              <a:t>{        is related to the skin depth     by                      . }</a:t>
            </a:r>
          </a:p>
          <a:p>
            <a:pPr marL="809625" lvl="1" indent="-449263">
              <a:buFont typeface="Arial" pitchFamily="34" charset="0"/>
              <a:buChar char="•"/>
            </a:pPr>
            <a:endParaRPr lang="en-GB" dirty="0" smtClean="0"/>
          </a:p>
          <a:p>
            <a:pPr marL="809625" lvl="1" indent="-449263">
              <a:buFont typeface="Arial" pitchFamily="34" charset="0"/>
              <a:buChar char="•"/>
            </a:pPr>
            <a:r>
              <a:rPr lang="en-GB" dirty="0" smtClean="0"/>
              <a:t>The cavity losses are given by </a:t>
            </a:r>
          </a:p>
          <a:p>
            <a:pPr marL="809625" lvl="1" indent="-449263">
              <a:buFont typeface="Arial" pitchFamily="34" charset="0"/>
              <a:buChar char="•"/>
            </a:pPr>
            <a:endParaRPr lang="en-GB" dirty="0" smtClean="0"/>
          </a:p>
          <a:p>
            <a:pPr marL="809625" lvl="1" indent="-449263">
              <a:buFont typeface="Arial" pitchFamily="34" charset="0"/>
              <a:buChar char="•"/>
            </a:pPr>
            <a:r>
              <a:rPr lang="en-GB" dirty="0" smtClean="0"/>
              <a:t>If other loss mechanisms are present, losses must be added.</a:t>
            </a:r>
            <a:br>
              <a:rPr lang="en-GB" dirty="0" smtClean="0"/>
            </a:br>
            <a:r>
              <a:rPr lang="en-GB" dirty="0" smtClean="0"/>
              <a:t>Consequently, the inverses of the     ‘s must be added!</a:t>
            </a:r>
            <a:br>
              <a:rPr lang="en-GB" dirty="0" smtClean="0"/>
            </a:br>
            <a:endParaRPr lang="en-GB" dirty="0"/>
          </a:p>
        </p:txBody>
      </p:sp>
      <p:graphicFrame>
        <p:nvGraphicFramePr>
          <p:cNvPr id="219139" name="Object 3"/>
          <p:cNvGraphicFramePr>
            <a:graphicFrameLocks noChangeAspect="1"/>
          </p:cNvGraphicFramePr>
          <p:nvPr/>
        </p:nvGraphicFramePr>
        <p:xfrm>
          <a:off x="4379480" y="4804932"/>
          <a:ext cx="1879600" cy="538163"/>
        </p:xfrm>
        <a:graphic>
          <a:graphicData uri="http://schemas.openxmlformats.org/presentationml/2006/ole">
            <p:oleObj spid="_x0000_s219139" name="Equation" r:id="rId3" imgW="2349360" imgH="672840" progId="Equation.3">
              <p:embed/>
            </p:oleObj>
          </a:graphicData>
        </a:graphic>
      </p:graphicFrame>
      <p:graphicFrame>
        <p:nvGraphicFramePr>
          <p:cNvPr id="219140" name="Object 4"/>
          <p:cNvGraphicFramePr>
            <a:graphicFrameLocks noChangeAspect="1"/>
          </p:cNvGraphicFramePr>
          <p:nvPr/>
        </p:nvGraphicFramePr>
        <p:xfrm>
          <a:off x="5102517" y="3590486"/>
          <a:ext cx="1055687" cy="609600"/>
        </p:xfrm>
        <a:graphic>
          <a:graphicData uri="http://schemas.openxmlformats.org/presentationml/2006/ole">
            <p:oleObj spid="_x0000_s219140" name="Equation" r:id="rId4" imgW="1320480" imgH="761760" progId="Equation.3">
              <p:embed/>
            </p:oleObj>
          </a:graphicData>
        </a:graphic>
      </p:graphicFrame>
      <p:graphicFrame>
        <p:nvGraphicFramePr>
          <p:cNvPr id="219141" name="Object 5"/>
          <p:cNvGraphicFramePr>
            <a:graphicFrameLocks noChangeAspect="1"/>
          </p:cNvGraphicFramePr>
          <p:nvPr/>
        </p:nvGraphicFramePr>
        <p:xfrm>
          <a:off x="1679618" y="4318513"/>
          <a:ext cx="284163" cy="295275"/>
        </p:xfrm>
        <a:graphic>
          <a:graphicData uri="http://schemas.openxmlformats.org/presentationml/2006/ole">
            <p:oleObj spid="_x0000_s219141" name="Equation" r:id="rId5" imgW="355320" imgH="368280" progId="Equation.3">
              <p:embed/>
            </p:oleObj>
          </a:graphicData>
        </a:graphic>
      </p:graphicFrame>
      <p:graphicFrame>
        <p:nvGraphicFramePr>
          <p:cNvPr id="219142" name="Object 6"/>
          <p:cNvGraphicFramePr>
            <a:graphicFrameLocks noChangeAspect="1"/>
          </p:cNvGraphicFramePr>
          <p:nvPr/>
        </p:nvGraphicFramePr>
        <p:xfrm>
          <a:off x="5162345" y="4326008"/>
          <a:ext cx="995362" cy="295275"/>
        </p:xfrm>
        <a:graphic>
          <a:graphicData uri="http://schemas.openxmlformats.org/presentationml/2006/ole">
            <p:oleObj spid="_x0000_s219142" name="Equation" r:id="rId6" imgW="1244520" imgH="368280" progId="Equation.3">
              <p:embed/>
            </p:oleObj>
          </a:graphicData>
        </a:graphic>
      </p:graphicFrame>
      <p:graphicFrame>
        <p:nvGraphicFramePr>
          <p:cNvPr id="219143" name="Object 7"/>
          <p:cNvGraphicFramePr>
            <a:graphicFrameLocks noChangeAspect="1"/>
          </p:cNvGraphicFramePr>
          <p:nvPr/>
        </p:nvGraphicFramePr>
        <p:xfrm>
          <a:off x="4593566" y="4335458"/>
          <a:ext cx="173038" cy="223837"/>
        </p:xfrm>
        <a:graphic>
          <a:graphicData uri="http://schemas.openxmlformats.org/presentationml/2006/ole">
            <p:oleObj spid="_x0000_s219143" name="Equation" r:id="rId7" imgW="215640" imgH="279360" progId="Equation.3">
              <p:embed/>
            </p:oleObj>
          </a:graphicData>
        </a:graphic>
      </p:graphicFrame>
      <p:graphicFrame>
        <p:nvGraphicFramePr>
          <p:cNvPr id="15" name="Object 14"/>
          <p:cNvGraphicFramePr>
            <a:graphicFrameLocks noChangeAspect="1"/>
          </p:cNvGraphicFramePr>
          <p:nvPr/>
        </p:nvGraphicFramePr>
        <p:xfrm>
          <a:off x="5786446" y="1094031"/>
          <a:ext cx="304800" cy="279400"/>
        </p:xfrm>
        <a:graphic>
          <a:graphicData uri="http://schemas.openxmlformats.org/presentationml/2006/ole">
            <p:oleObj spid="_x0000_s219144" name="Equation" r:id="rId8" imgW="304560" imgH="279360" progId="Equation.3">
              <p:embed/>
            </p:oleObj>
          </a:graphicData>
        </a:graphic>
      </p:graphicFrame>
      <p:sp>
        <p:nvSpPr>
          <p:cNvPr id="16" name="TextBox 15"/>
          <p:cNvSpPr txBox="1"/>
          <p:nvPr/>
        </p:nvSpPr>
        <p:spPr>
          <a:xfrm>
            <a:off x="684213" y="1571612"/>
            <a:ext cx="5934060" cy="369332"/>
          </a:xfrm>
          <a:prstGeom prst="rect">
            <a:avLst/>
          </a:prstGeom>
          <a:noFill/>
        </p:spPr>
        <p:txBody>
          <a:bodyPr wrap="none" rtlCol="0">
            <a:spAutoFit/>
          </a:bodyPr>
          <a:lstStyle/>
          <a:p>
            <a:r>
              <a:rPr lang="en-GB" dirty="0" smtClean="0"/>
              <a:t>The cavity quality factor      is defined as the ratio                     .</a:t>
            </a:r>
          </a:p>
        </p:txBody>
      </p:sp>
      <p:graphicFrame>
        <p:nvGraphicFramePr>
          <p:cNvPr id="219145" name="Object 9"/>
          <p:cNvGraphicFramePr>
            <a:graphicFrameLocks noChangeAspect="1"/>
          </p:cNvGraphicFramePr>
          <p:nvPr/>
        </p:nvGraphicFramePr>
        <p:xfrm>
          <a:off x="5414730" y="1458716"/>
          <a:ext cx="935038" cy="639763"/>
        </p:xfrm>
        <a:graphic>
          <a:graphicData uri="http://schemas.openxmlformats.org/presentationml/2006/ole">
            <p:oleObj spid="_x0000_s219145" name="Equation" r:id="rId9" imgW="1168200" imgH="799920" progId="Equation.3">
              <p:embed/>
            </p:oleObj>
          </a:graphicData>
        </a:graphic>
      </p:graphicFrame>
      <p:graphicFrame>
        <p:nvGraphicFramePr>
          <p:cNvPr id="219146" name="Object 10"/>
          <p:cNvGraphicFramePr>
            <a:graphicFrameLocks noChangeAspect="1"/>
          </p:cNvGraphicFramePr>
          <p:nvPr/>
        </p:nvGraphicFramePr>
        <p:xfrm>
          <a:off x="3030451" y="1643050"/>
          <a:ext cx="203200" cy="274637"/>
        </p:xfrm>
        <a:graphic>
          <a:graphicData uri="http://schemas.openxmlformats.org/presentationml/2006/ole">
            <p:oleObj spid="_x0000_s219146" name="Equation" r:id="rId10" imgW="253800" imgH="342720" progId="Equation.3">
              <p:embed/>
            </p:oleObj>
          </a:graphicData>
        </a:graphic>
      </p:graphicFrame>
      <p:graphicFrame>
        <p:nvGraphicFramePr>
          <p:cNvPr id="219147" name="Object 11"/>
          <p:cNvGraphicFramePr>
            <a:graphicFrameLocks noChangeAspect="1"/>
          </p:cNvGraphicFramePr>
          <p:nvPr/>
        </p:nvGraphicFramePr>
        <p:xfrm>
          <a:off x="4722371" y="5726131"/>
          <a:ext cx="203200" cy="274637"/>
        </p:xfrm>
        <a:graphic>
          <a:graphicData uri="http://schemas.openxmlformats.org/presentationml/2006/ole">
            <p:oleObj spid="_x0000_s219147" name="Equation" r:id="rId11" imgW="253800" imgH="342720" progId="Equation.3">
              <p:embed/>
            </p:oleObj>
          </a:graphicData>
        </a:graphic>
      </p:graphicFrame>
      <p:graphicFrame>
        <p:nvGraphicFramePr>
          <p:cNvPr id="219148" name="Object 12"/>
          <p:cNvGraphicFramePr>
            <a:graphicFrameLocks noChangeAspect="1"/>
          </p:cNvGraphicFramePr>
          <p:nvPr/>
        </p:nvGraphicFramePr>
        <p:xfrm>
          <a:off x="1804988" y="1071563"/>
          <a:ext cx="449262" cy="365125"/>
        </p:xfrm>
        <a:graphic>
          <a:graphicData uri="http://schemas.openxmlformats.org/presentationml/2006/ole">
            <p:oleObj spid="_x0000_s219148" name="Equation" r:id="rId12" imgW="469800" imgH="380880" progId="Equation.3">
              <p:embed/>
            </p:oleObj>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6929454" y="3786190"/>
            <a:ext cx="1071570" cy="1785950"/>
          </a:xfrm>
          <a:custGeom>
            <a:avLst/>
            <a:gdLst>
              <a:gd name="connsiteX0" fmla="*/ 0 w 1071570"/>
              <a:gd name="connsiteY0" fmla="*/ 892975 h 1785950"/>
              <a:gd name="connsiteX1" fmla="*/ 76354 w 1071570"/>
              <a:gd name="connsiteY1" fmla="*/ 433543 h 1785950"/>
              <a:gd name="connsiteX2" fmla="*/ 535787 w 1071570"/>
              <a:gd name="connsiteY2" fmla="*/ 1 h 1785950"/>
              <a:gd name="connsiteX3" fmla="*/ 995218 w 1071570"/>
              <a:gd name="connsiteY3" fmla="*/ 433545 h 1785950"/>
              <a:gd name="connsiteX4" fmla="*/ 1071571 w 1071570"/>
              <a:gd name="connsiteY4" fmla="*/ 892977 h 1785950"/>
              <a:gd name="connsiteX5" fmla="*/ 995218 w 1071570"/>
              <a:gd name="connsiteY5" fmla="*/ 1352409 h 1785950"/>
              <a:gd name="connsiteX6" fmla="*/ 535786 w 1071570"/>
              <a:gd name="connsiteY6" fmla="*/ 1785952 h 1785950"/>
              <a:gd name="connsiteX7" fmla="*/ 76354 w 1071570"/>
              <a:gd name="connsiteY7" fmla="*/ 1352408 h 1785950"/>
              <a:gd name="connsiteX8" fmla="*/ 1 w 1071570"/>
              <a:gd name="connsiteY8" fmla="*/ 892976 h 1785950"/>
              <a:gd name="connsiteX9" fmla="*/ 0 w 1071570"/>
              <a:gd name="connsiteY9" fmla="*/ 892975 h 17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570" h="1785950">
                <a:moveTo>
                  <a:pt x="0" y="892975"/>
                </a:moveTo>
                <a:cubicBezTo>
                  <a:pt x="0" y="731129"/>
                  <a:pt x="26392" y="572325"/>
                  <a:pt x="76354" y="433543"/>
                </a:cubicBezTo>
                <a:cubicBezTo>
                  <a:pt x="173183" y="164574"/>
                  <a:pt x="347585" y="0"/>
                  <a:pt x="535787" y="1"/>
                </a:cubicBezTo>
                <a:cubicBezTo>
                  <a:pt x="723988" y="2"/>
                  <a:pt x="898390" y="164576"/>
                  <a:pt x="995218" y="433545"/>
                </a:cubicBezTo>
                <a:cubicBezTo>
                  <a:pt x="1045179" y="572327"/>
                  <a:pt x="1071571" y="731131"/>
                  <a:pt x="1071571" y="892977"/>
                </a:cubicBezTo>
                <a:cubicBezTo>
                  <a:pt x="1071571" y="1054823"/>
                  <a:pt x="1045179" y="1213627"/>
                  <a:pt x="995218" y="1352409"/>
                </a:cubicBezTo>
                <a:cubicBezTo>
                  <a:pt x="898389" y="1621378"/>
                  <a:pt x="723987" y="1785952"/>
                  <a:pt x="535786" y="1785952"/>
                </a:cubicBezTo>
                <a:cubicBezTo>
                  <a:pt x="347585" y="1785952"/>
                  <a:pt x="173183" y="1621377"/>
                  <a:pt x="76354" y="1352408"/>
                </a:cubicBezTo>
                <a:cubicBezTo>
                  <a:pt x="26393" y="1213626"/>
                  <a:pt x="1" y="1054822"/>
                  <a:pt x="1" y="892976"/>
                </a:cubicBezTo>
                <a:lnTo>
                  <a:pt x="0" y="8929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smtClean="0"/>
              <a:t>V</a:t>
            </a:r>
            <a:endParaRPr lang="en-GB" sz="2400" i="1" dirty="0"/>
          </a:p>
        </p:txBody>
      </p:sp>
      <p:sp>
        <p:nvSpPr>
          <p:cNvPr id="2" name="Title 1"/>
          <p:cNvSpPr>
            <a:spLocks noGrp="1"/>
          </p:cNvSpPr>
          <p:nvPr>
            <p:ph type="title"/>
          </p:nvPr>
        </p:nvSpPr>
        <p:spPr/>
        <p:txBody>
          <a:bodyPr/>
          <a:lstStyle/>
          <a:p>
            <a:r>
              <a:rPr lang="en-GB" dirty="0" smtClean="0"/>
              <a:t>Small boundary perturbation – tuning</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27</a:t>
            </a:fld>
            <a:endParaRPr lang="en-GB"/>
          </a:p>
        </p:txBody>
      </p:sp>
      <p:sp>
        <p:nvSpPr>
          <p:cNvPr id="7" name="TextBox 6"/>
          <p:cNvSpPr txBox="1"/>
          <p:nvPr/>
        </p:nvSpPr>
        <p:spPr>
          <a:xfrm>
            <a:off x="684213" y="1071546"/>
            <a:ext cx="7959753" cy="1200329"/>
          </a:xfrm>
          <a:prstGeom prst="rect">
            <a:avLst/>
          </a:prstGeom>
          <a:noFill/>
        </p:spPr>
        <p:txBody>
          <a:bodyPr wrap="square" rtlCol="0">
            <a:spAutoFit/>
          </a:bodyPr>
          <a:lstStyle/>
          <a:p>
            <a:r>
              <a:rPr lang="en-GB" dirty="0" smtClean="0"/>
              <a:t>Another application of the perturbation method is to analyse the sensitivity to (small) surface geometry perturbations.</a:t>
            </a:r>
          </a:p>
          <a:p>
            <a:pPr marL="539750" indent="-539750">
              <a:buFont typeface="Arial" pitchFamily="34" charset="0"/>
              <a:buChar char="•"/>
            </a:pPr>
            <a:r>
              <a:rPr lang="en-GB" dirty="0" smtClean="0"/>
              <a:t>This is relevant to understand the effect of fabrication tolerances.</a:t>
            </a:r>
          </a:p>
          <a:p>
            <a:pPr marL="539750" indent="-539750">
              <a:buFont typeface="Arial" pitchFamily="34" charset="0"/>
              <a:buChar char="•"/>
            </a:pPr>
            <a:r>
              <a:rPr lang="en-GB" dirty="0" smtClean="0"/>
              <a:t>Intentional surface perturbation can be used to tune the cavity.</a:t>
            </a:r>
            <a:endParaRPr lang="en-GB" dirty="0"/>
          </a:p>
        </p:txBody>
      </p:sp>
      <p:sp>
        <p:nvSpPr>
          <p:cNvPr id="8" name="TextBox 7"/>
          <p:cNvSpPr txBox="1"/>
          <p:nvPr/>
        </p:nvSpPr>
        <p:spPr>
          <a:xfrm>
            <a:off x="684213" y="2285992"/>
            <a:ext cx="7745439" cy="923330"/>
          </a:xfrm>
          <a:prstGeom prst="rect">
            <a:avLst/>
          </a:prstGeom>
          <a:noFill/>
        </p:spPr>
        <p:txBody>
          <a:bodyPr wrap="square" rtlCol="0">
            <a:spAutoFit/>
          </a:bodyPr>
          <a:lstStyle/>
          <a:p>
            <a:r>
              <a:rPr lang="en-GB" dirty="0" smtClean="0"/>
              <a:t>The basic idea of the perturbation theory is use a known solution (in this case the unperturbed cavity) and assume that the deviation from it is only small. We just used this to calculate the losses (assuming      would be that without losses).</a:t>
            </a:r>
            <a:endParaRPr lang="en-GB" dirty="0"/>
          </a:p>
        </p:txBody>
      </p:sp>
      <p:graphicFrame>
        <p:nvGraphicFramePr>
          <p:cNvPr id="297985" name="Object 1"/>
          <p:cNvGraphicFramePr>
            <a:graphicFrameLocks noChangeAspect="1"/>
          </p:cNvGraphicFramePr>
          <p:nvPr/>
        </p:nvGraphicFramePr>
        <p:xfrm>
          <a:off x="4733928" y="2894971"/>
          <a:ext cx="266700" cy="285750"/>
        </p:xfrm>
        <a:graphic>
          <a:graphicData uri="http://schemas.openxmlformats.org/presentationml/2006/ole">
            <p:oleObj spid="_x0000_s297985" name="Equation" r:id="rId3" imgW="355320" imgH="380880" progId="Equation.3">
              <p:embed/>
            </p:oleObj>
          </a:graphicData>
        </a:graphic>
      </p:graphicFrame>
      <p:sp>
        <p:nvSpPr>
          <p:cNvPr id="11" name="TextBox 10"/>
          <p:cNvSpPr txBox="1"/>
          <p:nvPr/>
        </p:nvSpPr>
        <p:spPr>
          <a:xfrm>
            <a:off x="684213" y="3357563"/>
            <a:ext cx="7574574" cy="369332"/>
          </a:xfrm>
          <a:prstGeom prst="rect">
            <a:avLst/>
          </a:prstGeom>
          <a:noFill/>
        </p:spPr>
        <p:txBody>
          <a:bodyPr wrap="none" rtlCol="0">
            <a:spAutoFit/>
          </a:bodyPr>
          <a:lstStyle/>
          <a:p>
            <a:r>
              <a:rPr lang="en-GB" dirty="0" smtClean="0"/>
              <a:t>The result of this calculation leads to a convenient expression for the detuning:</a:t>
            </a:r>
            <a:endParaRPr lang="en-GB" dirty="0"/>
          </a:p>
        </p:txBody>
      </p:sp>
      <p:graphicFrame>
        <p:nvGraphicFramePr>
          <p:cNvPr id="12" name="Object 11"/>
          <p:cNvGraphicFramePr>
            <a:graphicFrameLocks noChangeAspect="1"/>
          </p:cNvGraphicFramePr>
          <p:nvPr/>
        </p:nvGraphicFramePr>
        <p:xfrm>
          <a:off x="2552700" y="4071938"/>
          <a:ext cx="3848100" cy="1346200"/>
        </p:xfrm>
        <a:graphic>
          <a:graphicData uri="http://schemas.openxmlformats.org/presentationml/2006/ole">
            <p:oleObj spid="_x0000_s297986" name="Equation" r:id="rId4" imgW="3848040" imgH="1346040" progId="Equation.3">
              <p:embed/>
            </p:oleObj>
          </a:graphicData>
        </a:graphic>
      </p:graphicFrame>
      <p:sp>
        <p:nvSpPr>
          <p:cNvPr id="19" name="Freeform 18"/>
          <p:cNvSpPr/>
          <p:nvPr/>
        </p:nvSpPr>
        <p:spPr>
          <a:xfrm>
            <a:off x="928662" y="3786190"/>
            <a:ext cx="1071570" cy="1785950"/>
          </a:xfrm>
          <a:custGeom>
            <a:avLst/>
            <a:gdLst>
              <a:gd name="connsiteX0" fmla="*/ 0 w 1071570"/>
              <a:gd name="connsiteY0" fmla="*/ 892975 h 1785950"/>
              <a:gd name="connsiteX1" fmla="*/ 76354 w 1071570"/>
              <a:gd name="connsiteY1" fmla="*/ 433543 h 1785950"/>
              <a:gd name="connsiteX2" fmla="*/ 535787 w 1071570"/>
              <a:gd name="connsiteY2" fmla="*/ 1 h 1785950"/>
              <a:gd name="connsiteX3" fmla="*/ 995218 w 1071570"/>
              <a:gd name="connsiteY3" fmla="*/ 433545 h 1785950"/>
              <a:gd name="connsiteX4" fmla="*/ 1071571 w 1071570"/>
              <a:gd name="connsiteY4" fmla="*/ 892977 h 1785950"/>
              <a:gd name="connsiteX5" fmla="*/ 995218 w 1071570"/>
              <a:gd name="connsiteY5" fmla="*/ 1352409 h 1785950"/>
              <a:gd name="connsiteX6" fmla="*/ 535786 w 1071570"/>
              <a:gd name="connsiteY6" fmla="*/ 1785952 h 1785950"/>
              <a:gd name="connsiteX7" fmla="*/ 76354 w 1071570"/>
              <a:gd name="connsiteY7" fmla="*/ 1352408 h 1785950"/>
              <a:gd name="connsiteX8" fmla="*/ 1 w 1071570"/>
              <a:gd name="connsiteY8" fmla="*/ 892976 h 1785950"/>
              <a:gd name="connsiteX9" fmla="*/ 0 w 1071570"/>
              <a:gd name="connsiteY9" fmla="*/ 892975 h 17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570" h="1785950">
                <a:moveTo>
                  <a:pt x="0" y="892975"/>
                </a:moveTo>
                <a:cubicBezTo>
                  <a:pt x="0" y="731129"/>
                  <a:pt x="26392" y="572325"/>
                  <a:pt x="76354" y="433543"/>
                </a:cubicBezTo>
                <a:cubicBezTo>
                  <a:pt x="173183" y="164574"/>
                  <a:pt x="347585" y="0"/>
                  <a:pt x="535787" y="1"/>
                </a:cubicBezTo>
                <a:cubicBezTo>
                  <a:pt x="723988" y="2"/>
                  <a:pt x="898390" y="164576"/>
                  <a:pt x="995218" y="433545"/>
                </a:cubicBezTo>
                <a:cubicBezTo>
                  <a:pt x="1045179" y="572327"/>
                  <a:pt x="1071571" y="731131"/>
                  <a:pt x="1071571" y="892977"/>
                </a:cubicBezTo>
                <a:cubicBezTo>
                  <a:pt x="1071571" y="1054823"/>
                  <a:pt x="1045179" y="1213627"/>
                  <a:pt x="995218" y="1352409"/>
                </a:cubicBezTo>
                <a:cubicBezTo>
                  <a:pt x="898389" y="1621378"/>
                  <a:pt x="723987" y="1785952"/>
                  <a:pt x="535786" y="1785952"/>
                </a:cubicBezTo>
                <a:cubicBezTo>
                  <a:pt x="347585" y="1785952"/>
                  <a:pt x="173183" y="1621377"/>
                  <a:pt x="76354" y="1352408"/>
                </a:cubicBezTo>
                <a:cubicBezTo>
                  <a:pt x="26393" y="1213626"/>
                  <a:pt x="1" y="1054822"/>
                  <a:pt x="1" y="892976"/>
                </a:cubicBezTo>
                <a:lnTo>
                  <a:pt x="0" y="8929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smtClean="0"/>
              <a:t>V</a:t>
            </a:r>
            <a:endParaRPr lang="en-GB" sz="2400" i="1" dirty="0"/>
          </a:p>
        </p:txBody>
      </p:sp>
      <p:sp>
        <p:nvSpPr>
          <p:cNvPr id="24" name="Freeform 23"/>
          <p:cNvSpPr/>
          <p:nvPr/>
        </p:nvSpPr>
        <p:spPr>
          <a:xfrm>
            <a:off x="6929454" y="3783780"/>
            <a:ext cx="1071571" cy="1788362"/>
          </a:xfrm>
          <a:custGeom>
            <a:avLst/>
            <a:gdLst>
              <a:gd name="connsiteX0" fmla="*/ 0 w 1071570"/>
              <a:gd name="connsiteY0" fmla="*/ 892975 h 1785950"/>
              <a:gd name="connsiteX1" fmla="*/ 76354 w 1071570"/>
              <a:gd name="connsiteY1" fmla="*/ 433543 h 1785950"/>
              <a:gd name="connsiteX2" fmla="*/ 535787 w 1071570"/>
              <a:gd name="connsiteY2" fmla="*/ 1 h 1785950"/>
              <a:gd name="connsiteX3" fmla="*/ 995218 w 1071570"/>
              <a:gd name="connsiteY3" fmla="*/ 433545 h 1785950"/>
              <a:gd name="connsiteX4" fmla="*/ 1071571 w 1071570"/>
              <a:gd name="connsiteY4" fmla="*/ 892977 h 1785950"/>
              <a:gd name="connsiteX5" fmla="*/ 995218 w 1071570"/>
              <a:gd name="connsiteY5" fmla="*/ 1352409 h 1785950"/>
              <a:gd name="connsiteX6" fmla="*/ 535786 w 1071570"/>
              <a:gd name="connsiteY6" fmla="*/ 1785952 h 1785950"/>
              <a:gd name="connsiteX7" fmla="*/ 76354 w 1071570"/>
              <a:gd name="connsiteY7" fmla="*/ 1352408 h 1785950"/>
              <a:gd name="connsiteX8" fmla="*/ 1 w 1071570"/>
              <a:gd name="connsiteY8" fmla="*/ 892976 h 1785950"/>
              <a:gd name="connsiteX9" fmla="*/ 0 w 1071570"/>
              <a:gd name="connsiteY9" fmla="*/ 892975 h 1785950"/>
              <a:gd name="connsiteX0" fmla="*/ 0 w 1071571"/>
              <a:gd name="connsiteY0" fmla="*/ 928719 h 1821696"/>
              <a:gd name="connsiteX1" fmla="*/ 76354 w 1071571"/>
              <a:gd name="connsiteY1" fmla="*/ 469287 h 1821696"/>
              <a:gd name="connsiteX2" fmla="*/ 535787 w 1071571"/>
              <a:gd name="connsiteY2" fmla="*/ 35745 h 1821696"/>
              <a:gd name="connsiteX3" fmla="*/ 888190 w 1071571"/>
              <a:gd name="connsiteY3" fmla="*/ 254817 h 1821696"/>
              <a:gd name="connsiteX4" fmla="*/ 995218 w 1071571"/>
              <a:gd name="connsiteY4" fmla="*/ 469289 h 1821696"/>
              <a:gd name="connsiteX5" fmla="*/ 1071571 w 1071571"/>
              <a:gd name="connsiteY5" fmla="*/ 928721 h 1821696"/>
              <a:gd name="connsiteX6" fmla="*/ 995218 w 1071571"/>
              <a:gd name="connsiteY6" fmla="*/ 1388153 h 1821696"/>
              <a:gd name="connsiteX7" fmla="*/ 535786 w 1071571"/>
              <a:gd name="connsiteY7" fmla="*/ 1821696 h 1821696"/>
              <a:gd name="connsiteX8" fmla="*/ 76354 w 1071571"/>
              <a:gd name="connsiteY8" fmla="*/ 1388152 h 1821696"/>
              <a:gd name="connsiteX9" fmla="*/ 1 w 1071571"/>
              <a:gd name="connsiteY9" fmla="*/ 928720 h 1821696"/>
              <a:gd name="connsiteX10" fmla="*/ 0 w 1071571"/>
              <a:gd name="connsiteY10" fmla="*/ 928719 h 1821696"/>
              <a:gd name="connsiteX0" fmla="*/ 0 w 1071571"/>
              <a:gd name="connsiteY0" fmla="*/ 892975 h 1785952"/>
              <a:gd name="connsiteX1" fmla="*/ 76354 w 1071571"/>
              <a:gd name="connsiteY1" fmla="*/ 433543 h 1785952"/>
              <a:gd name="connsiteX2" fmla="*/ 535787 w 1071571"/>
              <a:gd name="connsiteY2" fmla="*/ 1 h 1785952"/>
              <a:gd name="connsiteX3" fmla="*/ 888190 w 1071571"/>
              <a:gd name="connsiteY3" fmla="*/ 219073 h 1785952"/>
              <a:gd name="connsiteX4" fmla="*/ 995218 w 1071571"/>
              <a:gd name="connsiteY4" fmla="*/ 433545 h 1785952"/>
              <a:gd name="connsiteX5" fmla="*/ 1071571 w 1071571"/>
              <a:gd name="connsiteY5" fmla="*/ 892977 h 1785952"/>
              <a:gd name="connsiteX6" fmla="*/ 995218 w 1071571"/>
              <a:gd name="connsiteY6" fmla="*/ 1352409 h 1785952"/>
              <a:gd name="connsiteX7" fmla="*/ 535786 w 1071571"/>
              <a:gd name="connsiteY7" fmla="*/ 1785952 h 1785952"/>
              <a:gd name="connsiteX8" fmla="*/ 76354 w 1071571"/>
              <a:gd name="connsiteY8" fmla="*/ 1352408 h 1785952"/>
              <a:gd name="connsiteX9" fmla="*/ 1 w 1071571"/>
              <a:gd name="connsiteY9" fmla="*/ 892976 h 1785952"/>
              <a:gd name="connsiteX10" fmla="*/ 0 w 1071571"/>
              <a:gd name="connsiteY10" fmla="*/ 892975 h 1785952"/>
              <a:gd name="connsiteX0" fmla="*/ 0 w 1071571"/>
              <a:gd name="connsiteY0" fmla="*/ 895385 h 1788362"/>
              <a:gd name="connsiteX1" fmla="*/ 76354 w 1071571"/>
              <a:gd name="connsiteY1" fmla="*/ 435953 h 1788362"/>
              <a:gd name="connsiteX2" fmla="*/ 535787 w 1071571"/>
              <a:gd name="connsiteY2" fmla="*/ 2411 h 1788362"/>
              <a:gd name="connsiteX3" fmla="*/ 888190 w 1071571"/>
              <a:gd name="connsiteY3" fmla="*/ 221483 h 1788362"/>
              <a:gd name="connsiteX4" fmla="*/ 995218 w 1071571"/>
              <a:gd name="connsiteY4" fmla="*/ 435955 h 1788362"/>
              <a:gd name="connsiteX5" fmla="*/ 1071571 w 1071571"/>
              <a:gd name="connsiteY5" fmla="*/ 895387 h 1788362"/>
              <a:gd name="connsiteX6" fmla="*/ 995218 w 1071571"/>
              <a:gd name="connsiteY6" fmla="*/ 1354819 h 1788362"/>
              <a:gd name="connsiteX7" fmla="*/ 535786 w 1071571"/>
              <a:gd name="connsiteY7" fmla="*/ 1788362 h 1788362"/>
              <a:gd name="connsiteX8" fmla="*/ 76354 w 1071571"/>
              <a:gd name="connsiteY8" fmla="*/ 1354818 h 1788362"/>
              <a:gd name="connsiteX9" fmla="*/ 1 w 1071571"/>
              <a:gd name="connsiteY9" fmla="*/ 895386 h 1788362"/>
              <a:gd name="connsiteX10" fmla="*/ 0 w 1071571"/>
              <a:gd name="connsiteY10" fmla="*/ 895385 h 1788362"/>
              <a:gd name="connsiteX0" fmla="*/ 0 w 1071571"/>
              <a:gd name="connsiteY0" fmla="*/ 895385 h 1788362"/>
              <a:gd name="connsiteX1" fmla="*/ 76354 w 1071571"/>
              <a:gd name="connsiteY1" fmla="*/ 435953 h 1788362"/>
              <a:gd name="connsiteX2" fmla="*/ 535787 w 1071571"/>
              <a:gd name="connsiteY2" fmla="*/ 2411 h 1788362"/>
              <a:gd name="connsiteX3" fmla="*/ 785818 w 1071571"/>
              <a:gd name="connsiteY3" fmla="*/ 288162 h 1788362"/>
              <a:gd name="connsiteX4" fmla="*/ 995218 w 1071571"/>
              <a:gd name="connsiteY4" fmla="*/ 435955 h 1788362"/>
              <a:gd name="connsiteX5" fmla="*/ 1071571 w 1071571"/>
              <a:gd name="connsiteY5" fmla="*/ 895387 h 1788362"/>
              <a:gd name="connsiteX6" fmla="*/ 995218 w 1071571"/>
              <a:gd name="connsiteY6" fmla="*/ 1354819 h 1788362"/>
              <a:gd name="connsiteX7" fmla="*/ 535786 w 1071571"/>
              <a:gd name="connsiteY7" fmla="*/ 1788362 h 1788362"/>
              <a:gd name="connsiteX8" fmla="*/ 76354 w 1071571"/>
              <a:gd name="connsiteY8" fmla="*/ 1354818 h 1788362"/>
              <a:gd name="connsiteX9" fmla="*/ 1 w 1071571"/>
              <a:gd name="connsiteY9" fmla="*/ 895386 h 1788362"/>
              <a:gd name="connsiteX10" fmla="*/ 0 w 1071571"/>
              <a:gd name="connsiteY10" fmla="*/ 895385 h 1788362"/>
              <a:gd name="connsiteX0" fmla="*/ 0 w 1071571"/>
              <a:gd name="connsiteY0" fmla="*/ 895385 h 1788362"/>
              <a:gd name="connsiteX1" fmla="*/ 76354 w 1071571"/>
              <a:gd name="connsiteY1" fmla="*/ 435953 h 1788362"/>
              <a:gd name="connsiteX2" fmla="*/ 535787 w 1071571"/>
              <a:gd name="connsiteY2" fmla="*/ 2411 h 1788362"/>
              <a:gd name="connsiteX3" fmla="*/ 714380 w 1071571"/>
              <a:gd name="connsiteY3" fmla="*/ 288162 h 1788362"/>
              <a:gd name="connsiteX4" fmla="*/ 995218 w 1071571"/>
              <a:gd name="connsiteY4" fmla="*/ 435955 h 1788362"/>
              <a:gd name="connsiteX5" fmla="*/ 1071571 w 1071571"/>
              <a:gd name="connsiteY5" fmla="*/ 895387 h 1788362"/>
              <a:gd name="connsiteX6" fmla="*/ 995218 w 1071571"/>
              <a:gd name="connsiteY6" fmla="*/ 1354819 h 1788362"/>
              <a:gd name="connsiteX7" fmla="*/ 535786 w 1071571"/>
              <a:gd name="connsiteY7" fmla="*/ 1788362 h 1788362"/>
              <a:gd name="connsiteX8" fmla="*/ 76354 w 1071571"/>
              <a:gd name="connsiteY8" fmla="*/ 1354818 h 1788362"/>
              <a:gd name="connsiteX9" fmla="*/ 1 w 1071571"/>
              <a:gd name="connsiteY9" fmla="*/ 895386 h 1788362"/>
              <a:gd name="connsiteX10" fmla="*/ 0 w 1071571"/>
              <a:gd name="connsiteY10" fmla="*/ 895385 h 1788362"/>
              <a:gd name="connsiteX0" fmla="*/ 0 w 1071571"/>
              <a:gd name="connsiteY0" fmla="*/ 895385 h 1788362"/>
              <a:gd name="connsiteX1" fmla="*/ 76354 w 1071571"/>
              <a:gd name="connsiteY1" fmla="*/ 435953 h 1788362"/>
              <a:gd name="connsiteX2" fmla="*/ 535787 w 1071571"/>
              <a:gd name="connsiteY2" fmla="*/ 2411 h 1788362"/>
              <a:gd name="connsiteX3" fmla="*/ 714380 w 1071571"/>
              <a:gd name="connsiteY3" fmla="*/ 288162 h 1788362"/>
              <a:gd name="connsiteX4" fmla="*/ 995218 w 1071571"/>
              <a:gd name="connsiteY4" fmla="*/ 435955 h 1788362"/>
              <a:gd name="connsiteX5" fmla="*/ 1071571 w 1071571"/>
              <a:gd name="connsiteY5" fmla="*/ 895387 h 1788362"/>
              <a:gd name="connsiteX6" fmla="*/ 995218 w 1071571"/>
              <a:gd name="connsiteY6" fmla="*/ 1354819 h 1788362"/>
              <a:gd name="connsiteX7" fmla="*/ 535786 w 1071571"/>
              <a:gd name="connsiteY7" fmla="*/ 1788362 h 1788362"/>
              <a:gd name="connsiteX8" fmla="*/ 76354 w 1071571"/>
              <a:gd name="connsiteY8" fmla="*/ 1354818 h 1788362"/>
              <a:gd name="connsiteX9" fmla="*/ 1 w 1071571"/>
              <a:gd name="connsiteY9" fmla="*/ 895386 h 1788362"/>
              <a:gd name="connsiteX10" fmla="*/ 0 w 1071571"/>
              <a:gd name="connsiteY10" fmla="*/ 895385 h 178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1" h="1788362">
                <a:moveTo>
                  <a:pt x="0" y="895385"/>
                </a:moveTo>
                <a:cubicBezTo>
                  <a:pt x="0" y="733539"/>
                  <a:pt x="26392" y="574735"/>
                  <a:pt x="76354" y="435953"/>
                </a:cubicBezTo>
                <a:cubicBezTo>
                  <a:pt x="173183" y="166984"/>
                  <a:pt x="347585" y="2410"/>
                  <a:pt x="535787" y="2411"/>
                </a:cubicBezTo>
                <a:cubicBezTo>
                  <a:pt x="730582" y="0"/>
                  <a:pt x="637808" y="215905"/>
                  <a:pt x="714380" y="288162"/>
                </a:cubicBezTo>
                <a:cubicBezTo>
                  <a:pt x="790952" y="360419"/>
                  <a:pt x="964654" y="323638"/>
                  <a:pt x="995218" y="435955"/>
                </a:cubicBezTo>
                <a:cubicBezTo>
                  <a:pt x="1045179" y="574737"/>
                  <a:pt x="1071571" y="733541"/>
                  <a:pt x="1071571" y="895387"/>
                </a:cubicBezTo>
                <a:cubicBezTo>
                  <a:pt x="1071571" y="1057233"/>
                  <a:pt x="1045179" y="1216037"/>
                  <a:pt x="995218" y="1354819"/>
                </a:cubicBezTo>
                <a:cubicBezTo>
                  <a:pt x="898389" y="1623788"/>
                  <a:pt x="723987" y="1788362"/>
                  <a:pt x="535786" y="1788362"/>
                </a:cubicBezTo>
                <a:cubicBezTo>
                  <a:pt x="347585" y="1788362"/>
                  <a:pt x="173183" y="1623787"/>
                  <a:pt x="76354" y="1354818"/>
                </a:cubicBezTo>
                <a:cubicBezTo>
                  <a:pt x="26393" y="1216036"/>
                  <a:pt x="1" y="1057232"/>
                  <a:pt x="1" y="895386"/>
                </a:cubicBezTo>
                <a:lnTo>
                  <a:pt x="0" y="89538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smtClean="0"/>
              <a:t>       </a:t>
            </a:r>
            <a:r>
              <a:rPr lang="el-GR" sz="1100" i="1" dirty="0" smtClean="0"/>
              <a:t>Δ</a:t>
            </a:r>
            <a:r>
              <a:rPr lang="en-GB" sz="1100" i="1" dirty="0" smtClean="0"/>
              <a:t>V</a:t>
            </a:r>
            <a:endParaRPr lang="en-GB" sz="2400" i="1" dirty="0" smtClean="0"/>
          </a:p>
          <a:p>
            <a:pPr algn="ctr"/>
            <a:endParaRPr lang="en-GB" sz="2400" i="1" dirty="0" smtClean="0"/>
          </a:p>
          <a:p>
            <a:pPr algn="ctr"/>
            <a:endParaRPr lang="en-GB" sz="2400" i="1" dirty="0" smtClean="0"/>
          </a:p>
          <a:p>
            <a:pPr algn="ctr"/>
            <a:endParaRPr lang="en-GB" sz="2400" i="1" dirty="0" smtClean="0"/>
          </a:p>
          <a:p>
            <a:pPr algn="ctr"/>
            <a:endParaRPr lang="en-GB" sz="2400" i="1" dirty="0"/>
          </a:p>
        </p:txBody>
      </p:sp>
      <p:graphicFrame>
        <p:nvGraphicFramePr>
          <p:cNvPr id="27" name="Object 26"/>
          <p:cNvGraphicFramePr>
            <a:graphicFrameLocks noChangeAspect="1"/>
          </p:cNvGraphicFramePr>
          <p:nvPr/>
        </p:nvGraphicFramePr>
        <p:xfrm>
          <a:off x="1285852" y="6000768"/>
          <a:ext cx="330200" cy="381000"/>
        </p:xfrm>
        <a:graphic>
          <a:graphicData uri="http://schemas.openxmlformats.org/presentationml/2006/ole">
            <p:oleObj spid="_x0000_s297987" name="Equation" r:id="rId5" imgW="330120" imgH="380880" progId="Equation.3">
              <p:embed/>
            </p:oleObj>
          </a:graphicData>
        </a:graphic>
      </p:graphicFrame>
      <p:sp>
        <p:nvSpPr>
          <p:cNvPr id="28" name="TextBox 27"/>
          <p:cNvSpPr txBox="1"/>
          <p:nvPr/>
        </p:nvSpPr>
        <p:spPr>
          <a:xfrm>
            <a:off x="684213" y="5715016"/>
            <a:ext cx="1383712" cy="369332"/>
          </a:xfrm>
          <a:prstGeom prst="rect">
            <a:avLst/>
          </a:prstGeom>
          <a:noFill/>
        </p:spPr>
        <p:txBody>
          <a:bodyPr wrap="none" rtlCol="0">
            <a:spAutoFit/>
          </a:bodyPr>
          <a:lstStyle/>
          <a:p>
            <a:r>
              <a:rPr lang="en-GB" dirty="0" smtClean="0"/>
              <a:t>unperturbed</a:t>
            </a:r>
            <a:endParaRPr lang="en-GB" dirty="0"/>
          </a:p>
        </p:txBody>
      </p:sp>
      <p:graphicFrame>
        <p:nvGraphicFramePr>
          <p:cNvPr id="29" name="Object 28"/>
          <p:cNvGraphicFramePr>
            <a:graphicFrameLocks noChangeAspect="1"/>
          </p:cNvGraphicFramePr>
          <p:nvPr/>
        </p:nvGraphicFramePr>
        <p:xfrm>
          <a:off x="7361238" y="6011863"/>
          <a:ext cx="241300" cy="215900"/>
        </p:xfrm>
        <a:graphic>
          <a:graphicData uri="http://schemas.openxmlformats.org/presentationml/2006/ole">
            <p:oleObj spid="_x0000_s297988" name="Equation" r:id="rId6" imgW="241200" imgH="215640" progId="Equation.3">
              <p:embed/>
            </p:oleObj>
          </a:graphicData>
        </a:graphic>
      </p:graphicFrame>
      <p:sp>
        <p:nvSpPr>
          <p:cNvPr id="30" name="TextBox 29"/>
          <p:cNvSpPr txBox="1"/>
          <p:nvPr/>
        </p:nvSpPr>
        <p:spPr>
          <a:xfrm>
            <a:off x="7000892" y="5643578"/>
            <a:ext cx="1140056" cy="369332"/>
          </a:xfrm>
          <a:prstGeom prst="rect">
            <a:avLst/>
          </a:prstGeom>
          <a:noFill/>
        </p:spPr>
        <p:txBody>
          <a:bodyPr wrap="none" rtlCol="0">
            <a:spAutoFit/>
          </a:bodyPr>
          <a:lstStyle/>
          <a:p>
            <a:r>
              <a:rPr lang="en-GB" dirty="0" smtClean="0"/>
              <a:t>perturbed</a:t>
            </a:r>
            <a:endParaRPr lang="en-GB" dirty="0"/>
          </a:p>
        </p:txBody>
      </p:sp>
      <p:sp>
        <p:nvSpPr>
          <p:cNvPr id="18" name="TextBox 17"/>
          <p:cNvSpPr txBox="1"/>
          <p:nvPr/>
        </p:nvSpPr>
        <p:spPr>
          <a:xfrm>
            <a:off x="4714876" y="6000768"/>
            <a:ext cx="1783565" cy="369332"/>
          </a:xfrm>
          <a:prstGeom prst="rect">
            <a:avLst/>
          </a:prstGeom>
          <a:noFill/>
        </p:spPr>
        <p:txBody>
          <a:bodyPr wrap="none" rtlCol="0">
            <a:spAutoFit/>
          </a:bodyPr>
          <a:lstStyle/>
          <a:p>
            <a:r>
              <a:rPr lang="en-GB" i="1" dirty="0" smtClean="0"/>
              <a:t>“Slater-theorem”</a:t>
            </a:r>
            <a:endParaRPr lang="en-GB" i="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4213" y="972676"/>
            <a:ext cx="7245373" cy="2169825"/>
          </a:xfrm>
          <a:prstGeom prst="rect">
            <a:avLst/>
          </a:prstGeom>
          <a:noFill/>
        </p:spPr>
        <p:txBody>
          <a:bodyPr wrap="square" rtlCol="0">
            <a:spAutoFit/>
          </a:bodyPr>
          <a:lstStyle/>
          <a:p>
            <a:pPr>
              <a:lnSpc>
                <a:spcPct val="150000"/>
              </a:lnSpc>
            </a:pPr>
            <a:r>
              <a:rPr lang="en-GB" dirty="0" smtClean="0"/>
              <a:t>I define                                          . The exponential factor accounts for the variation of the field while particles </a:t>
            </a:r>
            <a:r>
              <a:rPr lang="en-GB" dirty="0" smtClean="0"/>
              <a:t>with </a:t>
            </a:r>
            <a:r>
              <a:rPr lang="en-GB" dirty="0" smtClean="0"/>
              <a:t>velocity         </a:t>
            </a:r>
            <a:r>
              <a:rPr lang="en-GB" dirty="0" smtClean="0"/>
              <a:t>are </a:t>
            </a:r>
            <a:r>
              <a:rPr lang="en-GB" dirty="0" smtClean="0"/>
              <a:t>traversing the gap (see next page).</a:t>
            </a:r>
          </a:p>
          <a:p>
            <a:pPr>
              <a:lnSpc>
                <a:spcPct val="150000"/>
              </a:lnSpc>
            </a:pPr>
            <a:r>
              <a:rPr lang="en-GB" dirty="0" smtClean="0"/>
              <a:t>With this definition,            is generally complex – this becomes important with more than one gap. For the time being we are only interested in           .</a:t>
            </a:r>
            <a:endParaRPr lang="en-GB" dirty="0"/>
          </a:p>
        </p:txBody>
      </p:sp>
      <p:sp>
        <p:nvSpPr>
          <p:cNvPr id="2" name="Title 1"/>
          <p:cNvSpPr>
            <a:spLocks noGrp="1"/>
          </p:cNvSpPr>
          <p:nvPr>
            <p:ph type="title"/>
          </p:nvPr>
        </p:nvSpPr>
        <p:spPr/>
        <p:txBody>
          <a:bodyPr/>
          <a:lstStyle/>
          <a:p>
            <a:r>
              <a:rPr lang="en-GB" dirty="0" smtClean="0"/>
              <a:t>Acceleration voltage &amp; </a:t>
            </a:r>
            <a:r>
              <a:rPr lang="en-GB" i="1" dirty="0" smtClean="0"/>
              <a:t>R</a:t>
            </a:r>
            <a:r>
              <a:rPr lang="en-GB" dirty="0" smtClean="0"/>
              <a:t>-upon-</a:t>
            </a:r>
            <a:r>
              <a:rPr lang="en-GB" i="1" dirty="0" smtClean="0"/>
              <a:t>Q</a:t>
            </a:r>
            <a:endParaRPr lang="en-GB" i="1"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28</a:t>
            </a:fld>
            <a:endParaRPr lang="en-GB"/>
          </a:p>
        </p:txBody>
      </p:sp>
      <p:sp>
        <p:nvSpPr>
          <p:cNvPr id="6" name="TextBox 5"/>
          <p:cNvSpPr txBox="1"/>
          <p:nvPr/>
        </p:nvSpPr>
        <p:spPr>
          <a:xfrm>
            <a:off x="684213" y="4262450"/>
            <a:ext cx="6433171" cy="369332"/>
          </a:xfrm>
          <a:prstGeom prst="rect">
            <a:avLst/>
          </a:prstGeom>
          <a:noFill/>
        </p:spPr>
        <p:txBody>
          <a:bodyPr wrap="none" rtlCol="0">
            <a:spAutoFit/>
          </a:bodyPr>
          <a:lstStyle/>
          <a:p>
            <a:r>
              <a:rPr lang="en-GB" dirty="0" smtClean="0"/>
              <a:t>The proportionality constant defines the quantity called </a:t>
            </a:r>
            <a:r>
              <a:rPr lang="en-GB" i="1" dirty="0" smtClean="0"/>
              <a:t>R</a:t>
            </a:r>
            <a:r>
              <a:rPr lang="en-GB" dirty="0" smtClean="0"/>
              <a:t>-upon-</a:t>
            </a:r>
            <a:r>
              <a:rPr lang="en-GB" i="1" dirty="0" smtClean="0"/>
              <a:t>Q</a:t>
            </a:r>
            <a:r>
              <a:rPr lang="en-GB" dirty="0" smtClean="0"/>
              <a:t>:</a:t>
            </a:r>
            <a:endParaRPr lang="en-GB" dirty="0"/>
          </a:p>
        </p:txBody>
      </p:sp>
      <p:sp>
        <p:nvSpPr>
          <p:cNvPr id="7" name="TextBox 6"/>
          <p:cNvSpPr txBox="1"/>
          <p:nvPr/>
        </p:nvSpPr>
        <p:spPr>
          <a:xfrm>
            <a:off x="684213" y="3905260"/>
            <a:ext cx="7540847" cy="369332"/>
          </a:xfrm>
          <a:prstGeom prst="rect">
            <a:avLst/>
          </a:prstGeom>
          <a:noFill/>
        </p:spPr>
        <p:txBody>
          <a:bodyPr wrap="none" rtlCol="0">
            <a:spAutoFit/>
          </a:bodyPr>
          <a:lstStyle/>
          <a:p>
            <a:r>
              <a:rPr lang="en-GB" dirty="0" smtClean="0"/>
              <a:t>The square of the acceleration voltage is proportional to the stored energy      . </a:t>
            </a:r>
          </a:p>
        </p:txBody>
      </p:sp>
      <p:graphicFrame>
        <p:nvGraphicFramePr>
          <p:cNvPr id="284674" name="Object 2"/>
          <p:cNvGraphicFramePr>
            <a:graphicFrameLocks noChangeAspect="1"/>
          </p:cNvGraphicFramePr>
          <p:nvPr/>
        </p:nvGraphicFramePr>
        <p:xfrm>
          <a:off x="7715272" y="3923548"/>
          <a:ext cx="304800" cy="279400"/>
        </p:xfrm>
        <a:graphic>
          <a:graphicData uri="http://schemas.openxmlformats.org/presentationml/2006/ole">
            <p:oleObj spid="_x0000_s284674" name="Equation" r:id="rId3" imgW="304560" imgH="279360" progId="Equation.3">
              <p:embed/>
            </p:oleObj>
          </a:graphicData>
        </a:graphic>
      </p:graphicFrame>
      <p:graphicFrame>
        <p:nvGraphicFramePr>
          <p:cNvPr id="284675" name="Object 3"/>
          <p:cNvGraphicFramePr>
            <a:graphicFrameLocks noChangeAspect="1"/>
          </p:cNvGraphicFramePr>
          <p:nvPr/>
        </p:nvGraphicFramePr>
        <p:xfrm>
          <a:off x="3643313" y="4722813"/>
          <a:ext cx="1397000" cy="889000"/>
        </p:xfrm>
        <a:graphic>
          <a:graphicData uri="http://schemas.openxmlformats.org/presentationml/2006/ole">
            <p:oleObj spid="_x0000_s284675" name="Equation" r:id="rId4" imgW="1396800" imgH="888840" progId="Equation.3">
              <p:embed/>
            </p:oleObj>
          </a:graphicData>
        </a:graphic>
      </p:graphicFrame>
      <p:graphicFrame>
        <p:nvGraphicFramePr>
          <p:cNvPr id="284677" name="Object 5"/>
          <p:cNvGraphicFramePr>
            <a:graphicFrameLocks noChangeAspect="1"/>
          </p:cNvGraphicFramePr>
          <p:nvPr/>
        </p:nvGraphicFramePr>
        <p:xfrm>
          <a:off x="1585913" y="796925"/>
          <a:ext cx="2070100" cy="722313"/>
        </p:xfrm>
        <a:graphic>
          <a:graphicData uri="http://schemas.openxmlformats.org/presentationml/2006/ole">
            <p:oleObj spid="_x0000_s284677" name="Equation" r:id="rId5" imgW="2070000" imgH="723600" progId="Equation.3">
              <p:embed/>
            </p:oleObj>
          </a:graphicData>
        </a:graphic>
      </p:graphicFrame>
      <p:sp>
        <p:nvSpPr>
          <p:cNvPr id="13" name="TextBox 12"/>
          <p:cNvSpPr txBox="1"/>
          <p:nvPr/>
        </p:nvSpPr>
        <p:spPr>
          <a:xfrm>
            <a:off x="684213" y="3172897"/>
            <a:ext cx="4055469" cy="369332"/>
          </a:xfrm>
          <a:prstGeom prst="rect">
            <a:avLst/>
          </a:prstGeom>
          <a:noFill/>
        </p:spPr>
        <p:txBody>
          <a:bodyPr wrap="none" rtlCol="0">
            <a:spAutoFit/>
          </a:bodyPr>
          <a:lstStyle/>
          <a:p>
            <a:r>
              <a:rPr lang="en-GB" b="1" dirty="0" smtClean="0"/>
              <a:t>Attention, different definitions are used!</a:t>
            </a:r>
            <a:endParaRPr lang="en-GB" b="1" dirty="0"/>
          </a:p>
        </p:txBody>
      </p:sp>
      <p:graphicFrame>
        <p:nvGraphicFramePr>
          <p:cNvPr id="284678" name="Object 6"/>
          <p:cNvGraphicFramePr>
            <a:graphicFrameLocks noChangeAspect="1"/>
          </p:cNvGraphicFramePr>
          <p:nvPr/>
        </p:nvGraphicFramePr>
        <p:xfrm>
          <a:off x="2714612" y="2291201"/>
          <a:ext cx="444500" cy="379413"/>
        </p:xfrm>
        <a:graphic>
          <a:graphicData uri="http://schemas.openxmlformats.org/presentationml/2006/ole">
            <p:oleObj spid="_x0000_s284678" name="Equation" r:id="rId6" imgW="444240" imgH="380880" progId="Equation.3">
              <p:embed/>
            </p:oleObj>
          </a:graphicData>
        </a:graphic>
      </p:graphicFrame>
      <p:graphicFrame>
        <p:nvGraphicFramePr>
          <p:cNvPr id="284679" name="Object 7"/>
          <p:cNvGraphicFramePr>
            <a:graphicFrameLocks noChangeAspect="1"/>
          </p:cNvGraphicFramePr>
          <p:nvPr/>
        </p:nvGraphicFramePr>
        <p:xfrm>
          <a:off x="7227464" y="2692716"/>
          <a:ext cx="546100" cy="404812"/>
        </p:xfrm>
        <a:graphic>
          <a:graphicData uri="http://schemas.openxmlformats.org/presentationml/2006/ole">
            <p:oleObj spid="_x0000_s284679" name="Equation" r:id="rId7" imgW="545760" imgH="406080" progId="Equation.3">
              <p:embed/>
            </p:oleObj>
          </a:graphicData>
        </a:graphic>
      </p:graphicFrame>
      <p:sp>
        <p:nvSpPr>
          <p:cNvPr id="17" name="TextBox 16"/>
          <p:cNvSpPr txBox="1"/>
          <p:nvPr/>
        </p:nvSpPr>
        <p:spPr>
          <a:xfrm>
            <a:off x="684213" y="5643578"/>
            <a:ext cx="4979440" cy="369332"/>
          </a:xfrm>
          <a:prstGeom prst="rect">
            <a:avLst/>
          </a:prstGeom>
          <a:noFill/>
        </p:spPr>
        <p:txBody>
          <a:bodyPr wrap="none" rtlCol="0">
            <a:spAutoFit/>
          </a:bodyPr>
          <a:lstStyle/>
          <a:p>
            <a:r>
              <a:rPr lang="en-GB" b="1" dirty="0" smtClean="0"/>
              <a:t>Attention, also here different definitions are used!</a:t>
            </a:r>
            <a:endParaRPr lang="en-GB" b="1" dirty="0"/>
          </a:p>
        </p:txBody>
      </p:sp>
      <p:graphicFrame>
        <p:nvGraphicFramePr>
          <p:cNvPr id="284680" name="Object 8"/>
          <p:cNvGraphicFramePr>
            <a:graphicFrameLocks noChangeAspect="1"/>
          </p:cNvGraphicFramePr>
          <p:nvPr/>
        </p:nvGraphicFramePr>
        <p:xfrm>
          <a:off x="5286380" y="1500174"/>
          <a:ext cx="419100" cy="341312"/>
        </p:xfrm>
        <a:graphic>
          <a:graphicData uri="http://schemas.openxmlformats.org/presentationml/2006/ole">
            <p:oleObj spid="_x0000_s284680" name="Equation" r:id="rId8" imgW="419040" imgH="342720" progId="Equation.3">
              <p:embed/>
            </p:oleObj>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1" name="Picture 23" descr="TransitTime"/>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4100513" y="3384572"/>
            <a:ext cx="4926012" cy="3067050"/>
          </a:xfrm>
          <a:prstGeom prst="rect">
            <a:avLst/>
          </a:prstGeom>
          <a:noFill/>
          <a:ln w="9525">
            <a:noFill/>
            <a:miter lim="800000"/>
            <a:headEnd/>
            <a:tailEnd/>
          </a:ln>
        </p:spPr>
      </p:pic>
      <p:sp>
        <p:nvSpPr>
          <p:cNvPr id="19464" name="Rectangle 2"/>
          <p:cNvSpPr>
            <a:spLocks noGrp="1" noChangeArrowheads="1"/>
          </p:cNvSpPr>
          <p:nvPr>
            <p:ph type="title"/>
          </p:nvPr>
        </p:nvSpPr>
        <p:spPr/>
        <p:txBody>
          <a:bodyPr>
            <a:normAutofit fontScale="90000"/>
          </a:bodyPr>
          <a:lstStyle/>
          <a:p>
            <a:pPr eaLnBrk="1" hangingPunct="1"/>
            <a:r>
              <a:rPr lang="en-US" smtClean="0"/>
              <a:t>Transit time factor</a:t>
            </a:r>
          </a:p>
        </p:txBody>
      </p:sp>
      <p:sp>
        <p:nvSpPr>
          <p:cNvPr id="15" name="Footer Placeholder 4"/>
          <p:cNvSpPr>
            <a:spLocks noGrp="1"/>
          </p:cNvSpPr>
          <p:nvPr>
            <p:ph type="ftr" sz="quarter" idx="11"/>
          </p:nvPr>
        </p:nvSpPr>
        <p:spPr/>
        <p:txBody>
          <a:bodyPr/>
          <a:lstStyle/>
          <a:p>
            <a:pPr>
              <a:defRPr/>
            </a:pPr>
            <a:r>
              <a:rPr lang="en-GB" dirty="0" smtClean="0">
                <a:solidFill>
                  <a:schemeClr val="tx1"/>
                </a:solidFill>
              </a:rPr>
              <a:t>CAS RF Denmark - Cavity Basics</a:t>
            </a:r>
            <a:endParaRPr lang="en-US" dirty="0">
              <a:solidFill>
                <a:schemeClr val="tx1"/>
              </a:solidFill>
            </a:endParaRPr>
          </a:p>
        </p:txBody>
      </p:sp>
      <p:sp>
        <p:nvSpPr>
          <p:cNvPr id="16" name="Slide Number Placeholder 5"/>
          <p:cNvSpPr>
            <a:spLocks noGrp="1"/>
          </p:cNvSpPr>
          <p:nvPr>
            <p:ph type="sldNum" sz="quarter" idx="12"/>
          </p:nvPr>
        </p:nvSpPr>
        <p:spPr/>
        <p:txBody>
          <a:bodyPr/>
          <a:lstStyle/>
          <a:p>
            <a:pPr>
              <a:defRPr/>
            </a:pPr>
            <a:fld id="{09466B3A-9071-43F7-9EE8-A64D389E131A}" type="slidenum">
              <a:rPr lang="en-US">
                <a:solidFill>
                  <a:schemeClr val="tx1"/>
                </a:solidFill>
              </a:rPr>
              <a:pPr>
                <a:defRPr/>
              </a:pPr>
              <a:t>29</a:t>
            </a:fld>
            <a:endParaRPr lang="en-US">
              <a:solidFill>
                <a:schemeClr val="tx1"/>
              </a:solidFill>
            </a:endParaRPr>
          </a:p>
        </p:txBody>
      </p:sp>
      <p:sp>
        <p:nvSpPr>
          <p:cNvPr id="19470" name="Rectangle 18"/>
          <p:cNvSpPr>
            <a:spLocks noChangeArrowheads="1"/>
          </p:cNvSpPr>
          <p:nvPr/>
        </p:nvSpPr>
        <p:spPr bwMode="auto">
          <a:xfrm>
            <a:off x="8358214" y="5500702"/>
            <a:ext cx="454025" cy="336550"/>
          </a:xfrm>
          <a:prstGeom prst="rect">
            <a:avLst/>
          </a:prstGeom>
          <a:noFill/>
          <a:ln w="9525">
            <a:noFill/>
            <a:miter lim="800000"/>
            <a:headEnd/>
            <a:tailEnd/>
          </a:ln>
        </p:spPr>
        <p:txBody>
          <a:bodyPr wrap="none">
            <a:spAutoFit/>
          </a:bodyPr>
          <a:lstStyle/>
          <a:p>
            <a:r>
              <a:rPr lang="en-US" sz="1600" i="1" dirty="0">
                <a:latin typeface="Times New Roman" pitchFamily="18" charset="0"/>
              </a:rPr>
              <a:t>h/</a:t>
            </a:r>
            <a:r>
              <a:rPr lang="en-US" sz="1600" i="1" dirty="0">
                <a:latin typeface="Symbol" pitchFamily="18" charset="2"/>
              </a:rPr>
              <a:t>l</a:t>
            </a:r>
          </a:p>
        </p:txBody>
      </p:sp>
      <p:sp>
        <p:nvSpPr>
          <p:cNvPr id="17" name="Date Placeholder 16"/>
          <p:cNvSpPr>
            <a:spLocks noGrp="1"/>
          </p:cNvSpPr>
          <p:nvPr>
            <p:ph type="dt" sz="half" idx="10"/>
          </p:nvPr>
        </p:nvSpPr>
        <p:spPr/>
        <p:txBody>
          <a:bodyPr/>
          <a:lstStyle/>
          <a:p>
            <a:r>
              <a:rPr lang="en-US" smtClean="0"/>
              <a:t>11-6-2010</a:t>
            </a:r>
            <a:endParaRPr lang="en-GB"/>
          </a:p>
        </p:txBody>
      </p:sp>
      <p:graphicFrame>
        <p:nvGraphicFramePr>
          <p:cNvPr id="18" name="Object 17"/>
          <p:cNvGraphicFramePr>
            <a:graphicFrameLocks noChangeAspect="1"/>
          </p:cNvGraphicFramePr>
          <p:nvPr/>
        </p:nvGraphicFramePr>
        <p:xfrm>
          <a:off x="2847975" y="1541463"/>
          <a:ext cx="2578100" cy="1201737"/>
        </p:xfrm>
        <a:graphic>
          <a:graphicData uri="http://schemas.openxmlformats.org/presentationml/2006/ole">
            <p:oleObj spid="_x0000_s16390" name="Equation" r:id="rId5" imgW="3213000" imgH="1498320" progId="Equation.3">
              <p:embed/>
            </p:oleObj>
          </a:graphicData>
        </a:graphic>
      </p:graphicFrame>
      <p:sp>
        <p:nvSpPr>
          <p:cNvPr id="19" name="TextBox 18"/>
          <p:cNvSpPr txBox="1"/>
          <p:nvPr/>
        </p:nvSpPr>
        <p:spPr>
          <a:xfrm>
            <a:off x="684213" y="928670"/>
            <a:ext cx="7816877" cy="646331"/>
          </a:xfrm>
          <a:prstGeom prst="rect">
            <a:avLst/>
          </a:prstGeom>
          <a:noFill/>
        </p:spPr>
        <p:txBody>
          <a:bodyPr wrap="square" rtlCol="0">
            <a:spAutoFit/>
          </a:bodyPr>
          <a:lstStyle/>
          <a:p>
            <a:r>
              <a:rPr lang="en-GB" dirty="0" smtClean="0"/>
              <a:t>The transit time factor is the ratio of the acceleration voltage to the (non-physical) voltage a particle with infinite velocity would see.</a:t>
            </a:r>
            <a:endParaRPr lang="en-GB" dirty="0"/>
          </a:p>
        </p:txBody>
      </p:sp>
      <p:sp>
        <p:nvSpPr>
          <p:cNvPr id="20" name="TextBox 19"/>
          <p:cNvSpPr txBox="1"/>
          <p:nvPr/>
        </p:nvSpPr>
        <p:spPr>
          <a:xfrm>
            <a:off x="684213" y="2857496"/>
            <a:ext cx="7816877" cy="646331"/>
          </a:xfrm>
          <a:prstGeom prst="rect">
            <a:avLst/>
          </a:prstGeom>
          <a:noFill/>
        </p:spPr>
        <p:txBody>
          <a:bodyPr wrap="square" rtlCol="0">
            <a:spAutoFit/>
          </a:bodyPr>
          <a:lstStyle/>
          <a:p>
            <a:r>
              <a:rPr lang="en-GB" dirty="0" smtClean="0"/>
              <a:t>The transit time factor of an ideal pillbox cavity (no axial field dependence) of height (gap length) </a:t>
            </a:r>
            <a:r>
              <a:rPr lang="en-GB" i="1" dirty="0" smtClean="0"/>
              <a:t>h</a:t>
            </a:r>
            <a:r>
              <a:rPr lang="en-GB" dirty="0" smtClean="0"/>
              <a:t> is:</a:t>
            </a:r>
            <a:endParaRPr lang="en-GB" dirty="0"/>
          </a:p>
        </p:txBody>
      </p:sp>
      <p:graphicFrame>
        <p:nvGraphicFramePr>
          <p:cNvPr id="21" name="Object 20"/>
          <p:cNvGraphicFramePr>
            <a:graphicFrameLocks noChangeAspect="1"/>
          </p:cNvGraphicFramePr>
          <p:nvPr/>
        </p:nvGraphicFramePr>
        <p:xfrm>
          <a:off x="928662" y="3714752"/>
          <a:ext cx="3022600" cy="787400"/>
        </p:xfrm>
        <a:graphic>
          <a:graphicData uri="http://schemas.openxmlformats.org/presentationml/2006/ole">
            <p:oleObj spid="_x0000_s16392" name="Equation" r:id="rId6" imgW="3022560" imgH="787320" progId="Equation.3">
              <p:embed/>
            </p:oleObj>
          </a:graphicData>
        </a:graphic>
      </p:graphicFrame>
      <p:sp>
        <p:nvSpPr>
          <p:cNvPr id="22" name="TextBox 21"/>
          <p:cNvSpPr txBox="1"/>
          <p:nvPr/>
        </p:nvSpPr>
        <p:spPr>
          <a:xfrm>
            <a:off x="5857884" y="3357563"/>
            <a:ext cx="2500330" cy="642941"/>
          </a:xfrm>
          <a:prstGeom prst="rect">
            <a:avLst/>
          </a:prstGeom>
          <a:noFill/>
        </p:spPr>
        <p:txBody>
          <a:bodyPr wrap="square" rtlCol="0">
            <a:spAutoFit/>
          </a:bodyPr>
          <a:lstStyle/>
          <a:p>
            <a:r>
              <a:rPr lang="en-GB" dirty="0" smtClean="0"/>
              <a:t>Field rotates by 360° during particle passage.</a:t>
            </a:r>
            <a:endParaRPr lang="en-GB" dirty="0"/>
          </a:p>
        </p:txBody>
      </p:sp>
      <p:cxnSp>
        <p:nvCxnSpPr>
          <p:cNvPr id="24" name="Straight Arrow Connector 23"/>
          <p:cNvCxnSpPr/>
          <p:nvPr/>
        </p:nvCxnSpPr>
        <p:spPr>
          <a:xfrm rot="5400000">
            <a:off x="5393537" y="4607727"/>
            <a:ext cx="1785950"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Lorentz force</a:t>
            </a:r>
            <a:endParaRPr lang="en-GB" dirty="0"/>
          </a:p>
        </p:txBody>
      </p:sp>
      <p:sp>
        <p:nvSpPr>
          <p:cNvPr id="5" name="TextBox 4"/>
          <p:cNvSpPr txBox="1"/>
          <p:nvPr/>
        </p:nvSpPr>
        <p:spPr>
          <a:xfrm>
            <a:off x="900113" y="928670"/>
            <a:ext cx="7500990" cy="880369"/>
          </a:xfrm>
          <a:prstGeom prst="rect">
            <a:avLst/>
          </a:prstGeom>
          <a:noFill/>
        </p:spPr>
        <p:txBody>
          <a:bodyPr wrap="square" rtlCol="0">
            <a:spAutoFit/>
          </a:bodyPr>
          <a:lstStyle/>
          <a:p>
            <a:pPr>
              <a:lnSpc>
                <a:spcPct val="150000"/>
              </a:lnSpc>
            </a:pPr>
            <a:r>
              <a:rPr lang="en-GB" dirty="0" smtClean="0"/>
              <a:t>A charged particle moving with velocity                     through an electromagnetic field experiences a force</a:t>
            </a:r>
            <a:endParaRPr lang="en-GB" dirty="0"/>
          </a:p>
        </p:txBody>
      </p:sp>
      <p:sp>
        <p:nvSpPr>
          <p:cNvPr id="7" name="TextBox 6"/>
          <p:cNvSpPr txBox="1"/>
          <p:nvPr/>
        </p:nvSpPr>
        <p:spPr>
          <a:xfrm>
            <a:off x="900113" y="2988815"/>
            <a:ext cx="7358114" cy="880369"/>
          </a:xfrm>
          <a:prstGeom prst="rect">
            <a:avLst/>
          </a:prstGeom>
          <a:noFill/>
        </p:spPr>
        <p:txBody>
          <a:bodyPr wrap="square" rtlCol="0">
            <a:spAutoFit/>
          </a:bodyPr>
          <a:lstStyle/>
          <a:p>
            <a:pPr>
              <a:lnSpc>
                <a:spcPct val="150000"/>
              </a:lnSpc>
            </a:pPr>
            <a:r>
              <a:rPr lang="en-GB" dirty="0" smtClean="0"/>
              <a:t>The total energy of this particle is                                                                     , the kinetic energy is</a:t>
            </a:r>
            <a:endParaRPr lang="en-GB" dirty="0"/>
          </a:p>
        </p:txBody>
      </p:sp>
      <p:graphicFrame>
        <p:nvGraphicFramePr>
          <p:cNvPr id="10" name="Object 9"/>
          <p:cNvGraphicFramePr>
            <a:graphicFrameLocks noChangeAspect="1"/>
          </p:cNvGraphicFramePr>
          <p:nvPr/>
        </p:nvGraphicFramePr>
        <p:xfrm>
          <a:off x="2582888" y="3458901"/>
          <a:ext cx="2032000" cy="419100"/>
        </p:xfrm>
        <a:graphic>
          <a:graphicData uri="http://schemas.openxmlformats.org/presentationml/2006/ole">
            <p:oleObj spid="_x0000_s2054" name="Equation" r:id="rId3" imgW="2031840" imgH="419040" progId="Equation.3">
              <p:embed/>
            </p:oleObj>
          </a:graphicData>
        </a:graphic>
      </p:graphicFrame>
      <p:graphicFrame>
        <p:nvGraphicFramePr>
          <p:cNvPr id="2055" name="Object 7"/>
          <p:cNvGraphicFramePr>
            <a:graphicFrameLocks noChangeAspect="1"/>
          </p:cNvGraphicFramePr>
          <p:nvPr/>
        </p:nvGraphicFramePr>
        <p:xfrm>
          <a:off x="4187850" y="2951344"/>
          <a:ext cx="3467100" cy="508000"/>
        </p:xfrm>
        <a:graphic>
          <a:graphicData uri="http://schemas.openxmlformats.org/presentationml/2006/ole">
            <p:oleObj spid="_x0000_s2055" name="Equation" r:id="rId4" imgW="3466800" imgH="507960" progId="Equation.3">
              <p:embed/>
            </p:oleObj>
          </a:graphicData>
        </a:graphic>
      </p:graphicFrame>
      <p:graphicFrame>
        <p:nvGraphicFramePr>
          <p:cNvPr id="12" name="Object 11"/>
          <p:cNvGraphicFramePr>
            <a:graphicFrameLocks noChangeAspect="1"/>
          </p:cNvGraphicFramePr>
          <p:nvPr/>
        </p:nvGraphicFramePr>
        <p:xfrm>
          <a:off x="4780088" y="831392"/>
          <a:ext cx="927100" cy="787400"/>
        </p:xfrm>
        <a:graphic>
          <a:graphicData uri="http://schemas.openxmlformats.org/presentationml/2006/ole">
            <p:oleObj spid="_x0000_s2056" name="Equation" r:id="rId5" imgW="927000" imgH="787320" progId="Equation.3">
              <p:embed/>
            </p:oleObj>
          </a:graphicData>
        </a:graphic>
      </p:graphicFrame>
      <p:graphicFrame>
        <p:nvGraphicFramePr>
          <p:cNvPr id="13" name="Object 12"/>
          <p:cNvGraphicFramePr>
            <a:graphicFrameLocks noChangeAspect="1"/>
          </p:cNvGraphicFramePr>
          <p:nvPr/>
        </p:nvGraphicFramePr>
        <p:xfrm>
          <a:off x="3524250" y="1857364"/>
          <a:ext cx="2095500" cy="723900"/>
        </p:xfrm>
        <a:graphic>
          <a:graphicData uri="http://schemas.openxmlformats.org/presentationml/2006/ole">
            <p:oleObj spid="_x0000_s2057" name="Equation" r:id="rId6" imgW="2095200" imgH="723600" progId="Equation.3">
              <p:embed/>
            </p:oleObj>
          </a:graphicData>
        </a:graphic>
      </p:graphicFrame>
      <p:sp>
        <p:nvSpPr>
          <p:cNvPr id="14" name="TextBox 13"/>
          <p:cNvSpPr txBox="1"/>
          <p:nvPr/>
        </p:nvSpPr>
        <p:spPr>
          <a:xfrm>
            <a:off x="900113" y="4071942"/>
            <a:ext cx="5630324" cy="923330"/>
          </a:xfrm>
          <a:prstGeom prst="rect">
            <a:avLst/>
          </a:prstGeom>
          <a:noFill/>
        </p:spPr>
        <p:txBody>
          <a:bodyPr wrap="none" rtlCol="0">
            <a:spAutoFit/>
          </a:bodyPr>
          <a:lstStyle/>
          <a:p>
            <a:pPr>
              <a:lnSpc>
                <a:spcPct val="150000"/>
              </a:lnSpc>
            </a:pPr>
            <a:r>
              <a:rPr lang="en-GB" dirty="0" smtClean="0"/>
              <a:t>The role of acceleration is to increase the particle energy! </a:t>
            </a:r>
          </a:p>
          <a:p>
            <a:pPr>
              <a:lnSpc>
                <a:spcPct val="150000"/>
              </a:lnSpc>
            </a:pPr>
            <a:r>
              <a:rPr lang="en-GB" dirty="0" smtClean="0"/>
              <a:t>Change of       by differentiation:</a:t>
            </a:r>
            <a:endParaRPr lang="en-GB" dirty="0"/>
          </a:p>
        </p:txBody>
      </p:sp>
      <p:graphicFrame>
        <p:nvGraphicFramePr>
          <p:cNvPr id="15" name="Object 14"/>
          <p:cNvGraphicFramePr>
            <a:graphicFrameLocks noChangeAspect="1"/>
          </p:cNvGraphicFramePr>
          <p:nvPr/>
        </p:nvGraphicFramePr>
        <p:xfrm>
          <a:off x="2000232" y="4594493"/>
          <a:ext cx="304800" cy="279400"/>
        </p:xfrm>
        <a:graphic>
          <a:graphicData uri="http://schemas.openxmlformats.org/presentationml/2006/ole">
            <p:oleObj spid="_x0000_s2058" name="Equation" r:id="rId7" imgW="304560" imgH="279360" progId="Equation.3">
              <p:embed/>
            </p:oleObj>
          </a:graphicData>
        </a:graphic>
      </p:graphicFrame>
      <p:graphicFrame>
        <p:nvGraphicFramePr>
          <p:cNvPr id="18" name="Object 17"/>
          <p:cNvGraphicFramePr>
            <a:graphicFrameLocks noChangeAspect="1"/>
          </p:cNvGraphicFramePr>
          <p:nvPr/>
        </p:nvGraphicFramePr>
        <p:xfrm>
          <a:off x="2285984" y="5000636"/>
          <a:ext cx="6159500" cy="406400"/>
        </p:xfrm>
        <a:graphic>
          <a:graphicData uri="http://schemas.openxmlformats.org/presentationml/2006/ole">
            <p:oleObj spid="_x0000_s2061" name="Equation" r:id="rId8" imgW="6159240" imgH="406080" progId="Equation.3">
              <p:embed/>
            </p:oleObj>
          </a:graphicData>
        </a:graphic>
      </p:graphicFrame>
      <p:graphicFrame>
        <p:nvGraphicFramePr>
          <p:cNvPr id="2062" name="Object 14"/>
          <p:cNvGraphicFramePr>
            <a:graphicFrameLocks noChangeAspect="1"/>
          </p:cNvGraphicFramePr>
          <p:nvPr/>
        </p:nvGraphicFramePr>
        <p:xfrm>
          <a:off x="2285984" y="5500702"/>
          <a:ext cx="1689100" cy="393700"/>
        </p:xfrm>
        <a:graphic>
          <a:graphicData uri="http://schemas.openxmlformats.org/presentationml/2006/ole">
            <p:oleObj spid="_x0000_s2062" name="Equation" r:id="rId9" imgW="1688760" imgH="393480" progId="Equation.3">
              <p:embed/>
            </p:oleObj>
          </a:graphicData>
        </a:graphic>
      </p:graphicFrame>
      <p:sp>
        <p:nvSpPr>
          <p:cNvPr id="20" name="TextBox 19"/>
          <p:cNvSpPr txBox="1"/>
          <p:nvPr/>
        </p:nvSpPr>
        <p:spPr>
          <a:xfrm>
            <a:off x="900113" y="6072206"/>
            <a:ext cx="5795754" cy="369332"/>
          </a:xfrm>
          <a:prstGeom prst="rect">
            <a:avLst/>
          </a:prstGeom>
          <a:noFill/>
        </p:spPr>
        <p:txBody>
          <a:bodyPr wrap="none" rtlCol="0">
            <a:spAutoFit/>
          </a:bodyPr>
          <a:lstStyle/>
          <a:p>
            <a:r>
              <a:rPr lang="en-GB" dirty="0" smtClean="0"/>
              <a:t>Note: </a:t>
            </a:r>
            <a:r>
              <a:rPr lang="en-GB" b="1" dirty="0" smtClean="0"/>
              <a:t>Only the electric field can change the particle energy!</a:t>
            </a:r>
            <a:endParaRPr lang="en-GB" b="1" dirty="0"/>
          </a:p>
        </p:txBody>
      </p:sp>
      <p:sp>
        <p:nvSpPr>
          <p:cNvPr id="21" name="Date Placeholder 20"/>
          <p:cNvSpPr>
            <a:spLocks noGrp="1"/>
          </p:cNvSpPr>
          <p:nvPr>
            <p:ph type="dt" sz="half" idx="10"/>
          </p:nvPr>
        </p:nvSpPr>
        <p:spPr/>
        <p:txBody>
          <a:bodyPr/>
          <a:lstStyle/>
          <a:p>
            <a:r>
              <a:rPr lang="en-US" smtClean="0"/>
              <a:t>11-6-2010</a:t>
            </a:r>
            <a:endParaRPr lang="en-GB"/>
          </a:p>
        </p:txBody>
      </p:sp>
      <p:sp>
        <p:nvSpPr>
          <p:cNvPr id="22" name="Slide Number Placeholder 21"/>
          <p:cNvSpPr>
            <a:spLocks noGrp="1"/>
          </p:cNvSpPr>
          <p:nvPr>
            <p:ph type="sldNum" sz="quarter" idx="12"/>
          </p:nvPr>
        </p:nvSpPr>
        <p:spPr/>
        <p:txBody>
          <a:bodyPr/>
          <a:lstStyle/>
          <a:p>
            <a:fld id="{4ABAAE0A-2C7B-476D-921A-DB40558571D2}" type="slidenum">
              <a:rPr lang="en-GB" smtClean="0"/>
              <a:pPr/>
              <a:t>3</a:t>
            </a:fld>
            <a:endParaRPr lang="en-GB"/>
          </a:p>
        </p:txBody>
      </p:sp>
      <p:sp>
        <p:nvSpPr>
          <p:cNvPr id="23" name="Footer Placeholder 22"/>
          <p:cNvSpPr>
            <a:spLocks noGrp="1"/>
          </p:cNvSpPr>
          <p:nvPr>
            <p:ph type="ftr" sz="quarter" idx="11"/>
          </p:nvPr>
        </p:nvSpPr>
        <p:spPr/>
        <p:txBody>
          <a:bodyPr/>
          <a:lstStyle/>
          <a:p>
            <a:r>
              <a:rPr lang="en-GB" smtClean="0"/>
              <a:t>CAS RF Denmark - Cavity Basics</a:t>
            </a:r>
            <a:endParaRPr lang="en-GB"/>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290"/>
            <a:ext cx="8229600" cy="582594"/>
          </a:xfrm>
        </p:spPr>
        <p:txBody>
          <a:bodyPr/>
          <a:lstStyle/>
          <a:p>
            <a:r>
              <a:rPr lang="en-GB" dirty="0" smtClean="0"/>
              <a:t>Shunt impedance</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30</a:t>
            </a:fld>
            <a:endParaRPr lang="en-GB"/>
          </a:p>
        </p:txBody>
      </p:sp>
      <p:sp>
        <p:nvSpPr>
          <p:cNvPr id="7" name="TextBox 6"/>
          <p:cNvSpPr txBox="1"/>
          <p:nvPr/>
        </p:nvSpPr>
        <p:spPr>
          <a:xfrm>
            <a:off x="684213" y="1428736"/>
            <a:ext cx="6671313" cy="369332"/>
          </a:xfrm>
          <a:prstGeom prst="rect">
            <a:avLst/>
          </a:prstGeom>
          <a:noFill/>
        </p:spPr>
        <p:txBody>
          <a:bodyPr wrap="none" rtlCol="0">
            <a:spAutoFit/>
          </a:bodyPr>
          <a:lstStyle/>
          <a:p>
            <a:r>
              <a:rPr lang="en-GB" dirty="0" smtClean="0"/>
              <a:t>The proportionality constant defines the quantity “shunt impedance”</a:t>
            </a:r>
            <a:endParaRPr lang="en-GB" dirty="0"/>
          </a:p>
        </p:txBody>
      </p:sp>
      <p:sp>
        <p:nvSpPr>
          <p:cNvPr id="8" name="TextBox 7"/>
          <p:cNvSpPr txBox="1"/>
          <p:nvPr/>
        </p:nvSpPr>
        <p:spPr>
          <a:xfrm>
            <a:off x="684213" y="1071546"/>
            <a:ext cx="7409401" cy="369332"/>
          </a:xfrm>
          <a:prstGeom prst="rect">
            <a:avLst/>
          </a:prstGeom>
          <a:noFill/>
        </p:spPr>
        <p:txBody>
          <a:bodyPr wrap="none" rtlCol="0">
            <a:spAutoFit/>
          </a:bodyPr>
          <a:lstStyle/>
          <a:p>
            <a:r>
              <a:rPr lang="en-GB" dirty="0" smtClean="0"/>
              <a:t>The square of the acceleration voltage is proportional to the power loss          .</a:t>
            </a:r>
          </a:p>
        </p:txBody>
      </p:sp>
      <p:sp>
        <p:nvSpPr>
          <p:cNvPr id="11" name="TextBox 10"/>
          <p:cNvSpPr txBox="1"/>
          <p:nvPr/>
        </p:nvSpPr>
        <p:spPr>
          <a:xfrm>
            <a:off x="684213" y="2809864"/>
            <a:ext cx="4979440" cy="369332"/>
          </a:xfrm>
          <a:prstGeom prst="rect">
            <a:avLst/>
          </a:prstGeom>
          <a:noFill/>
        </p:spPr>
        <p:txBody>
          <a:bodyPr wrap="none" rtlCol="0">
            <a:spAutoFit/>
          </a:bodyPr>
          <a:lstStyle/>
          <a:p>
            <a:r>
              <a:rPr lang="en-GB" b="1" dirty="0" smtClean="0"/>
              <a:t>Attention, also here different definitions are used!</a:t>
            </a:r>
            <a:endParaRPr lang="en-GB" b="1" dirty="0"/>
          </a:p>
        </p:txBody>
      </p:sp>
      <p:graphicFrame>
        <p:nvGraphicFramePr>
          <p:cNvPr id="285700" name="Object 4"/>
          <p:cNvGraphicFramePr>
            <a:graphicFrameLocks noChangeAspect="1"/>
          </p:cNvGraphicFramePr>
          <p:nvPr/>
        </p:nvGraphicFramePr>
        <p:xfrm>
          <a:off x="7438664" y="1071546"/>
          <a:ext cx="449262" cy="365125"/>
        </p:xfrm>
        <a:graphic>
          <a:graphicData uri="http://schemas.openxmlformats.org/presentationml/2006/ole">
            <p:oleObj spid="_x0000_s285700" name="Equation" r:id="rId3" imgW="469800" imgH="380880" progId="Equation.3">
              <p:embed/>
            </p:oleObj>
          </a:graphicData>
        </a:graphic>
      </p:graphicFrame>
      <p:graphicFrame>
        <p:nvGraphicFramePr>
          <p:cNvPr id="285701" name="Object 5"/>
          <p:cNvGraphicFramePr>
            <a:graphicFrameLocks noChangeAspect="1"/>
          </p:cNvGraphicFramePr>
          <p:nvPr/>
        </p:nvGraphicFramePr>
        <p:xfrm>
          <a:off x="3643306" y="1785926"/>
          <a:ext cx="1257300" cy="889000"/>
        </p:xfrm>
        <a:graphic>
          <a:graphicData uri="http://schemas.openxmlformats.org/presentationml/2006/ole">
            <p:oleObj spid="_x0000_s285701" name="Equation" r:id="rId4" imgW="1257120" imgH="888840" progId="Equation.3">
              <p:embed/>
            </p:oleObj>
          </a:graphicData>
        </a:graphic>
      </p:graphicFrame>
      <p:sp>
        <p:nvSpPr>
          <p:cNvPr id="14" name="TextBox 13"/>
          <p:cNvSpPr txBox="1"/>
          <p:nvPr/>
        </p:nvSpPr>
        <p:spPr>
          <a:xfrm>
            <a:off x="684213" y="3357563"/>
            <a:ext cx="7388249" cy="646331"/>
          </a:xfrm>
          <a:prstGeom prst="rect">
            <a:avLst/>
          </a:prstGeom>
          <a:noFill/>
        </p:spPr>
        <p:txBody>
          <a:bodyPr wrap="square" rtlCol="0">
            <a:spAutoFit/>
          </a:bodyPr>
          <a:lstStyle/>
          <a:p>
            <a:r>
              <a:rPr lang="en-GB" dirty="0" smtClean="0"/>
              <a:t>Traditionally, the shunt impedance is the quantity to optimize in order to minimize the power required for a given gap voltage.</a:t>
            </a:r>
            <a:endParaRPr lang="en-GB"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p:txBody>
          <a:bodyPr>
            <a:normAutofit fontScale="90000"/>
          </a:bodyPr>
          <a:lstStyle/>
          <a:p>
            <a:pPr eaLnBrk="1" hangingPunct="1"/>
            <a:r>
              <a:rPr lang="en-US" dirty="0" smtClean="0"/>
              <a:t>Equivalent circuit</a:t>
            </a:r>
          </a:p>
        </p:txBody>
      </p:sp>
      <p:sp>
        <p:nvSpPr>
          <p:cNvPr id="77" name="Footer Placeholder 3"/>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78" name="Slide Number Placeholder 4"/>
          <p:cNvSpPr>
            <a:spLocks noGrp="1"/>
          </p:cNvSpPr>
          <p:nvPr>
            <p:ph type="sldNum" sz="quarter" idx="12"/>
          </p:nvPr>
        </p:nvSpPr>
        <p:spPr/>
        <p:txBody>
          <a:bodyPr/>
          <a:lstStyle/>
          <a:p>
            <a:pPr>
              <a:defRPr/>
            </a:pPr>
            <a:fld id="{B59E1E05-2250-43B9-9076-643D8E8E1EF7}" type="slidenum">
              <a:rPr lang="en-US">
                <a:solidFill>
                  <a:schemeClr val="tx1"/>
                </a:solidFill>
              </a:rPr>
              <a:pPr>
                <a:defRPr/>
              </a:pPr>
              <a:t>31</a:t>
            </a:fld>
            <a:endParaRPr lang="en-US">
              <a:solidFill>
                <a:schemeClr val="tx1"/>
              </a:solidFill>
            </a:endParaRPr>
          </a:p>
        </p:txBody>
      </p:sp>
      <p:sp>
        <p:nvSpPr>
          <p:cNvPr id="20486" name="Freeform 4"/>
          <p:cNvSpPr>
            <a:spLocks/>
          </p:cNvSpPr>
          <p:nvPr/>
        </p:nvSpPr>
        <p:spPr bwMode="auto">
          <a:xfrm>
            <a:off x="3732213" y="3101975"/>
            <a:ext cx="411162" cy="22225"/>
          </a:xfrm>
          <a:custGeom>
            <a:avLst/>
            <a:gdLst>
              <a:gd name="T0" fmla="*/ 280 w 280"/>
              <a:gd name="T1" fmla="*/ 6 h 14"/>
              <a:gd name="T2" fmla="*/ 280 w 280"/>
              <a:gd name="T3" fmla="*/ 0 h 14"/>
              <a:gd name="T4" fmla="*/ 0 w 280"/>
              <a:gd name="T5" fmla="*/ 0 h 14"/>
              <a:gd name="T6" fmla="*/ 0 w 280"/>
              <a:gd name="T7" fmla="*/ 14 h 14"/>
              <a:gd name="T8" fmla="*/ 280 w 280"/>
              <a:gd name="T9" fmla="*/ 14 h 14"/>
              <a:gd name="T10" fmla="*/ 280 w 280"/>
              <a:gd name="T11" fmla="*/ 6 h 14"/>
              <a:gd name="T12" fmla="*/ 0 60000 65536"/>
              <a:gd name="T13" fmla="*/ 0 60000 65536"/>
              <a:gd name="T14" fmla="*/ 0 60000 65536"/>
              <a:gd name="T15" fmla="*/ 0 60000 65536"/>
              <a:gd name="T16" fmla="*/ 0 60000 65536"/>
              <a:gd name="T17" fmla="*/ 0 60000 65536"/>
              <a:gd name="T18" fmla="*/ 0 w 280"/>
              <a:gd name="T19" fmla="*/ 0 h 14"/>
              <a:gd name="T20" fmla="*/ 280 w 28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80" h="14">
                <a:moveTo>
                  <a:pt x="280" y="6"/>
                </a:moveTo>
                <a:lnTo>
                  <a:pt x="280" y="0"/>
                </a:lnTo>
                <a:lnTo>
                  <a:pt x="0" y="0"/>
                </a:lnTo>
                <a:lnTo>
                  <a:pt x="0" y="14"/>
                </a:lnTo>
                <a:lnTo>
                  <a:pt x="280" y="14"/>
                </a:lnTo>
                <a:lnTo>
                  <a:pt x="280" y="6"/>
                </a:lnTo>
                <a:close/>
              </a:path>
            </a:pathLst>
          </a:custGeom>
          <a:solidFill>
            <a:schemeClr val="tx1"/>
          </a:solidFill>
          <a:ln w="9525">
            <a:solidFill>
              <a:schemeClr val="tx1"/>
            </a:solidFill>
            <a:round/>
            <a:headEnd/>
            <a:tailEnd/>
          </a:ln>
        </p:spPr>
        <p:txBody>
          <a:bodyPr/>
          <a:lstStyle/>
          <a:p>
            <a:endParaRPr lang="en-US"/>
          </a:p>
        </p:txBody>
      </p:sp>
      <p:sp>
        <p:nvSpPr>
          <p:cNvPr id="20487" name="Freeform 5"/>
          <p:cNvSpPr>
            <a:spLocks/>
          </p:cNvSpPr>
          <p:nvPr/>
        </p:nvSpPr>
        <p:spPr bwMode="auto">
          <a:xfrm>
            <a:off x="3732213" y="3022600"/>
            <a:ext cx="411162" cy="25400"/>
          </a:xfrm>
          <a:custGeom>
            <a:avLst/>
            <a:gdLst>
              <a:gd name="T0" fmla="*/ 280 w 280"/>
              <a:gd name="T1" fmla="*/ 8 h 16"/>
              <a:gd name="T2" fmla="*/ 280 w 280"/>
              <a:gd name="T3" fmla="*/ 0 h 16"/>
              <a:gd name="T4" fmla="*/ 0 w 280"/>
              <a:gd name="T5" fmla="*/ 0 h 16"/>
              <a:gd name="T6" fmla="*/ 0 w 280"/>
              <a:gd name="T7" fmla="*/ 16 h 16"/>
              <a:gd name="T8" fmla="*/ 280 w 280"/>
              <a:gd name="T9" fmla="*/ 16 h 16"/>
              <a:gd name="T10" fmla="*/ 280 w 280"/>
              <a:gd name="T11" fmla="*/ 8 h 16"/>
              <a:gd name="T12" fmla="*/ 0 60000 65536"/>
              <a:gd name="T13" fmla="*/ 0 60000 65536"/>
              <a:gd name="T14" fmla="*/ 0 60000 65536"/>
              <a:gd name="T15" fmla="*/ 0 60000 65536"/>
              <a:gd name="T16" fmla="*/ 0 60000 65536"/>
              <a:gd name="T17" fmla="*/ 0 60000 65536"/>
              <a:gd name="T18" fmla="*/ 0 w 280"/>
              <a:gd name="T19" fmla="*/ 0 h 16"/>
              <a:gd name="T20" fmla="*/ 280 w 280"/>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0" h="16">
                <a:moveTo>
                  <a:pt x="280" y="8"/>
                </a:moveTo>
                <a:lnTo>
                  <a:pt x="280" y="0"/>
                </a:lnTo>
                <a:lnTo>
                  <a:pt x="0" y="0"/>
                </a:lnTo>
                <a:lnTo>
                  <a:pt x="0" y="16"/>
                </a:lnTo>
                <a:lnTo>
                  <a:pt x="280" y="16"/>
                </a:lnTo>
                <a:lnTo>
                  <a:pt x="280" y="8"/>
                </a:lnTo>
                <a:close/>
              </a:path>
            </a:pathLst>
          </a:custGeom>
          <a:solidFill>
            <a:schemeClr val="tx1"/>
          </a:solidFill>
          <a:ln w="9525">
            <a:solidFill>
              <a:schemeClr val="tx1"/>
            </a:solidFill>
            <a:round/>
            <a:headEnd/>
            <a:tailEnd/>
          </a:ln>
        </p:spPr>
        <p:txBody>
          <a:bodyPr/>
          <a:lstStyle/>
          <a:p>
            <a:endParaRPr lang="en-US"/>
          </a:p>
        </p:txBody>
      </p:sp>
      <p:sp>
        <p:nvSpPr>
          <p:cNvPr id="20488" name="Freeform 6"/>
          <p:cNvSpPr>
            <a:spLocks/>
          </p:cNvSpPr>
          <p:nvPr/>
        </p:nvSpPr>
        <p:spPr bwMode="auto">
          <a:xfrm>
            <a:off x="3938588" y="2105025"/>
            <a:ext cx="1274762" cy="658813"/>
          </a:xfrm>
          <a:custGeom>
            <a:avLst/>
            <a:gdLst>
              <a:gd name="T0" fmla="*/ 0 w 870"/>
              <a:gd name="T1" fmla="*/ 0 h 415"/>
              <a:gd name="T2" fmla="*/ 870 w 870"/>
              <a:gd name="T3" fmla="*/ 0 h 415"/>
              <a:gd name="T4" fmla="*/ 870 w 870"/>
              <a:gd name="T5" fmla="*/ 415 h 415"/>
              <a:gd name="T6" fmla="*/ 0 60000 65536"/>
              <a:gd name="T7" fmla="*/ 0 60000 65536"/>
              <a:gd name="T8" fmla="*/ 0 60000 65536"/>
              <a:gd name="T9" fmla="*/ 0 w 870"/>
              <a:gd name="T10" fmla="*/ 0 h 415"/>
              <a:gd name="T11" fmla="*/ 870 w 870"/>
              <a:gd name="T12" fmla="*/ 415 h 415"/>
            </a:gdLst>
            <a:ahLst/>
            <a:cxnLst>
              <a:cxn ang="T6">
                <a:pos x="T0" y="T1"/>
              </a:cxn>
              <a:cxn ang="T7">
                <a:pos x="T2" y="T3"/>
              </a:cxn>
              <a:cxn ang="T8">
                <a:pos x="T4" y="T5"/>
              </a:cxn>
            </a:cxnLst>
            <a:rect l="T9" t="T10" r="T11" b="T12"/>
            <a:pathLst>
              <a:path w="870" h="415">
                <a:moveTo>
                  <a:pt x="0" y="0"/>
                </a:moveTo>
                <a:lnTo>
                  <a:pt x="870" y="0"/>
                </a:lnTo>
                <a:lnTo>
                  <a:pt x="870" y="415"/>
                </a:lnTo>
              </a:path>
            </a:pathLst>
          </a:custGeom>
          <a:noFill/>
          <a:ln w="19050">
            <a:solidFill>
              <a:schemeClr val="tx1"/>
            </a:solidFill>
            <a:round/>
            <a:headEnd/>
            <a:tailEnd/>
          </a:ln>
        </p:spPr>
        <p:txBody>
          <a:bodyPr/>
          <a:lstStyle/>
          <a:p>
            <a:endParaRPr lang="en-US"/>
          </a:p>
        </p:txBody>
      </p:sp>
      <p:sp>
        <p:nvSpPr>
          <p:cNvPr id="20489" name="Freeform 7"/>
          <p:cNvSpPr>
            <a:spLocks/>
          </p:cNvSpPr>
          <p:nvPr/>
        </p:nvSpPr>
        <p:spPr bwMode="auto">
          <a:xfrm>
            <a:off x="3938588" y="3460750"/>
            <a:ext cx="1274762" cy="661988"/>
          </a:xfrm>
          <a:custGeom>
            <a:avLst/>
            <a:gdLst>
              <a:gd name="T0" fmla="*/ 870 w 870"/>
              <a:gd name="T1" fmla="*/ 0 h 417"/>
              <a:gd name="T2" fmla="*/ 870 w 870"/>
              <a:gd name="T3" fmla="*/ 417 h 417"/>
              <a:gd name="T4" fmla="*/ 0 w 870"/>
              <a:gd name="T5" fmla="*/ 417 h 417"/>
              <a:gd name="T6" fmla="*/ 0 60000 65536"/>
              <a:gd name="T7" fmla="*/ 0 60000 65536"/>
              <a:gd name="T8" fmla="*/ 0 60000 65536"/>
              <a:gd name="T9" fmla="*/ 0 w 870"/>
              <a:gd name="T10" fmla="*/ 0 h 417"/>
              <a:gd name="T11" fmla="*/ 870 w 870"/>
              <a:gd name="T12" fmla="*/ 417 h 417"/>
            </a:gdLst>
            <a:ahLst/>
            <a:cxnLst>
              <a:cxn ang="T6">
                <a:pos x="T0" y="T1"/>
              </a:cxn>
              <a:cxn ang="T7">
                <a:pos x="T2" y="T3"/>
              </a:cxn>
              <a:cxn ang="T8">
                <a:pos x="T4" y="T5"/>
              </a:cxn>
            </a:cxnLst>
            <a:rect l="T9" t="T10" r="T11" b="T12"/>
            <a:pathLst>
              <a:path w="870" h="417">
                <a:moveTo>
                  <a:pt x="870" y="0"/>
                </a:moveTo>
                <a:lnTo>
                  <a:pt x="870" y="417"/>
                </a:lnTo>
                <a:lnTo>
                  <a:pt x="0" y="417"/>
                </a:lnTo>
              </a:path>
            </a:pathLst>
          </a:custGeom>
          <a:noFill/>
          <a:ln w="19050">
            <a:solidFill>
              <a:schemeClr val="tx1"/>
            </a:solidFill>
            <a:round/>
            <a:headEnd/>
            <a:tailEnd/>
          </a:ln>
        </p:spPr>
        <p:txBody>
          <a:bodyPr/>
          <a:lstStyle/>
          <a:p>
            <a:endParaRPr lang="en-US"/>
          </a:p>
        </p:txBody>
      </p:sp>
      <p:sp>
        <p:nvSpPr>
          <p:cNvPr id="20490" name="Line 8"/>
          <p:cNvSpPr>
            <a:spLocks noChangeShapeType="1"/>
          </p:cNvSpPr>
          <p:nvPr/>
        </p:nvSpPr>
        <p:spPr bwMode="auto">
          <a:xfrm>
            <a:off x="3938588" y="3124200"/>
            <a:ext cx="1587" cy="998538"/>
          </a:xfrm>
          <a:prstGeom prst="line">
            <a:avLst/>
          </a:prstGeom>
          <a:noFill/>
          <a:ln w="19050">
            <a:solidFill>
              <a:schemeClr val="tx1"/>
            </a:solidFill>
            <a:round/>
            <a:headEnd/>
            <a:tailEnd/>
          </a:ln>
        </p:spPr>
        <p:txBody>
          <a:bodyPr/>
          <a:lstStyle/>
          <a:p>
            <a:endParaRPr lang="en-GB"/>
          </a:p>
        </p:txBody>
      </p:sp>
      <p:sp>
        <p:nvSpPr>
          <p:cNvPr id="20491" name="Line 9"/>
          <p:cNvSpPr>
            <a:spLocks noChangeShapeType="1"/>
          </p:cNvSpPr>
          <p:nvPr/>
        </p:nvSpPr>
        <p:spPr bwMode="auto">
          <a:xfrm>
            <a:off x="3938588" y="2105025"/>
            <a:ext cx="1587" cy="931863"/>
          </a:xfrm>
          <a:prstGeom prst="line">
            <a:avLst/>
          </a:prstGeom>
          <a:noFill/>
          <a:ln w="19050">
            <a:solidFill>
              <a:schemeClr val="tx1"/>
            </a:solidFill>
            <a:round/>
            <a:headEnd/>
            <a:tailEnd/>
          </a:ln>
        </p:spPr>
        <p:txBody>
          <a:bodyPr/>
          <a:lstStyle/>
          <a:p>
            <a:endParaRPr lang="en-GB"/>
          </a:p>
        </p:txBody>
      </p:sp>
      <p:sp>
        <p:nvSpPr>
          <p:cNvPr id="20492" name="Line 10"/>
          <p:cNvSpPr>
            <a:spLocks noChangeShapeType="1"/>
          </p:cNvSpPr>
          <p:nvPr/>
        </p:nvSpPr>
        <p:spPr bwMode="auto">
          <a:xfrm>
            <a:off x="4624388" y="3765550"/>
            <a:ext cx="1587" cy="357188"/>
          </a:xfrm>
          <a:prstGeom prst="line">
            <a:avLst/>
          </a:prstGeom>
          <a:noFill/>
          <a:ln w="19050">
            <a:solidFill>
              <a:schemeClr val="tx1"/>
            </a:solidFill>
            <a:round/>
            <a:headEnd/>
            <a:tailEnd/>
          </a:ln>
        </p:spPr>
        <p:txBody>
          <a:bodyPr/>
          <a:lstStyle/>
          <a:p>
            <a:endParaRPr lang="en-GB"/>
          </a:p>
        </p:txBody>
      </p:sp>
      <p:sp>
        <p:nvSpPr>
          <p:cNvPr id="20493" name="Freeform 11"/>
          <p:cNvSpPr>
            <a:spLocks/>
          </p:cNvSpPr>
          <p:nvPr/>
        </p:nvSpPr>
        <p:spPr bwMode="auto">
          <a:xfrm>
            <a:off x="4598988" y="4097338"/>
            <a:ext cx="53975" cy="53975"/>
          </a:xfrm>
          <a:custGeom>
            <a:avLst/>
            <a:gdLst>
              <a:gd name="T0" fmla="*/ 37 w 37"/>
              <a:gd name="T1" fmla="*/ 16 h 34"/>
              <a:gd name="T2" fmla="*/ 35 w 37"/>
              <a:gd name="T3" fmla="*/ 20 h 34"/>
              <a:gd name="T4" fmla="*/ 35 w 37"/>
              <a:gd name="T5" fmla="*/ 24 h 34"/>
              <a:gd name="T6" fmla="*/ 33 w 37"/>
              <a:gd name="T7" fmla="*/ 28 h 34"/>
              <a:gd name="T8" fmla="*/ 29 w 37"/>
              <a:gd name="T9" fmla="*/ 30 h 34"/>
              <a:gd name="T10" fmla="*/ 24 w 37"/>
              <a:gd name="T11" fmla="*/ 32 h 34"/>
              <a:gd name="T12" fmla="*/ 20 w 37"/>
              <a:gd name="T13" fmla="*/ 34 h 34"/>
              <a:gd name="T14" fmla="*/ 16 w 37"/>
              <a:gd name="T15" fmla="*/ 34 h 34"/>
              <a:gd name="T16" fmla="*/ 11 w 37"/>
              <a:gd name="T17" fmla="*/ 32 h 34"/>
              <a:gd name="T18" fmla="*/ 9 w 37"/>
              <a:gd name="T19" fmla="*/ 30 h 34"/>
              <a:gd name="T20" fmla="*/ 7 w 37"/>
              <a:gd name="T21" fmla="*/ 28 h 34"/>
              <a:gd name="T22" fmla="*/ 3 w 37"/>
              <a:gd name="T23" fmla="*/ 26 h 34"/>
              <a:gd name="T24" fmla="*/ 0 w 37"/>
              <a:gd name="T25" fmla="*/ 24 h 34"/>
              <a:gd name="T26" fmla="*/ 0 w 37"/>
              <a:gd name="T27" fmla="*/ 20 h 34"/>
              <a:gd name="T28" fmla="*/ 0 w 37"/>
              <a:gd name="T29" fmla="*/ 16 h 34"/>
              <a:gd name="T30" fmla="*/ 0 w 37"/>
              <a:gd name="T31" fmla="*/ 12 h 34"/>
              <a:gd name="T32" fmla="*/ 3 w 37"/>
              <a:gd name="T33" fmla="*/ 10 h 34"/>
              <a:gd name="T34" fmla="*/ 3 w 37"/>
              <a:gd name="T35" fmla="*/ 6 h 34"/>
              <a:gd name="T36" fmla="*/ 5 w 37"/>
              <a:gd name="T37" fmla="*/ 4 h 34"/>
              <a:gd name="T38" fmla="*/ 7 w 37"/>
              <a:gd name="T39" fmla="*/ 2 h 34"/>
              <a:gd name="T40" fmla="*/ 11 w 37"/>
              <a:gd name="T41" fmla="*/ 2 h 34"/>
              <a:gd name="T42" fmla="*/ 13 w 37"/>
              <a:gd name="T43" fmla="*/ 0 h 34"/>
              <a:gd name="T44" fmla="*/ 18 w 37"/>
              <a:gd name="T45" fmla="*/ 0 h 34"/>
              <a:gd name="T46" fmla="*/ 22 w 37"/>
              <a:gd name="T47" fmla="*/ 0 h 34"/>
              <a:gd name="T48" fmla="*/ 24 w 37"/>
              <a:gd name="T49" fmla="*/ 2 h 34"/>
              <a:gd name="T50" fmla="*/ 29 w 37"/>
              <a:gd name="T51" fmla="*/ 2 h 34"/>
              <a:gd name="T52" fmla="*/ 31 w 37"/>
              <a:gd name="T53" fmla="*/ 4 h 34"/>
              <a:gd name="T54" fmla="*/ 33 w 37"/>
              <a:gd name="T55" fmla="*/ 6 h 34"/>
              <a:gd name="T56" fmla="*/ 35 w 37"/>
              <a:gd name="T57" fmla="*/ 8 h 34"/>
              <a:gd name="T58" fmla="*/ 35 w 37"/>
              <a:gd name="T59" fmla="*/ 12 h 34"/>
              <a:gd name="T60" fmla="*/ 37 w 37"/>
              <a:gd name="T61" fmla="*/ 14 h 34"/>
              <a:gd name="T62" fmla="*/ 18 w 37"/>
              <a:gd name="T63" fmla="*/ 16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
              <a:gd name="T97" fmla="*/ 0 h 34"/>
              <a:gd name="T98" fmla="*/ 37 w 37"/>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 h="34">
                <a:moveTo>
                  <a:pt x="18" y="16"/>
                </a:moveTo>
                <a:lnTo>
                  <a:pt x="37" y="16"/>
                </a:lnTo>
                <a:lnTo>
                  <a:pt x="37" y="18"/>
                </a:lnTo>
                <a:lnTo>
                  <a:pt x="35" y="20"/>
                </a:lnTo>
                <a:lnTo>
                  <a:pt x="35" y="22"/>
                </a:lnTo>
                <a:lnTo>
                  <a:pt x="35" y="24"/>
                </a:lnTo>
                <a:lnTo>
                  <a:pt x="33" y="26"/>
                </a:lnTo>
                <a:lnTo>
                  <a:pt x="33" y="28"/>
                </a:lnTo>
                <a:lnTo>
                  <a:pt x="31" y="28"/>
                </a:lnTo>
                <a:lnTo>
                  <a:pt x="29" y="30"/>
                </a:lnTo>
                <a:lnTo>
                  <a:pt x="27" y="32"/>
                </a:lnTo>
                <a:lnTo>
                  <a:pt x="24" y="32"/>
                </a:lnTo>
                <a:lnTo>
                  <a:pt x="22" y="32"/>
                </a:lnTo>
                <a:lnTo>
                  <a:pt x="20" y="34"/>
                </a:lnTo>
                <a:lnTo>
                  <a:pt x="18" y="34"/>
                </a:lnTo>
                <a:lnTo>
                  <a:pt x="16" y="34"/>
                </a:lnTo>
                <a:lnTo>
                  <a:pt x="13" y="32"/>
                </a:lnTo>
                <a:lnTo>
                  <a:pt x="11" y="32"/>
                </a:lnTo>
                <a:lnTo>
                  <a:pt x="9" y="32"/>
                </a:lnTo>
                <a:lnTo>
                  <a:pt x="9" y="30"/>
                </a:lnTo>
                <a:lnTo>
                  <a:pt x="7" y="30"/>
                </a:lnTo>
                <a:lnTo>
                  <a:pt x="7" y="28"/>
                </a:lnTo>
                <a:lnTo>
                  <a:pt x="5" y="28"/>
                </a:lnTo>
                <a:lnTo>
                  <a:pt x="3" y="26"/>
                </a:lnTo>
                <a:lnTo>
                  <a:pt x="3" y="24"/>
                </a:lnTo>
                <a:lnTo>
                  <a:pt x="0" y="24"/>
                </a:lnTo>
                <a:lnTo>
                  <a:pt x="0" y="22"/>
                </a:lnTo>
                <a:lnTo>
                  <a:pt x="0" y="20"/>
                </a:lnTo>
                <a:lnTo>
                  <a:pt x="0" y="18"/>
                </a:lnTo>
                <a:lnTo>
                  <a:pt x="0" y="16"/>
                </a:lnTo>
                <a:lnTo>
                  <a:pt x="0" y="14"/>
                </a:lnTo>
                <a:lnTo>
                  <a:pt x="0" y="12"/>
                </a:lnTo>
                <a:lnTo>
                  <a:pt x="0" y="10"/>
                </a:lnTo>
                <a:lnTo>
                  <a:pt x="3" y="10"/>
                </a:lnTo>
                <a:lnTo>
                  <a:pt x="3" y="8"/>
                </a:lnTo>
                <a:lnTo>
                  <a:pt x="3" y="6"/>
                </a:lnTo>
                <a:lnTo>
                  <a:pt x="5" y="6"/>
                </a:lnTo>
                <a:lnTo>
                  <a:pt x="5" y="4"/>
                </a:lnTo>
                <a:lnTo>
                  <a:pt x="7" y="4"/>
                </a:lnTo>
                <a:lnTo>
                  <a:pt x="7" y="2"/>
                </a:lnTo>
                <a:lnTo>
                  <a:pt x="9" y="2"/>
                </a:lnTo>
                <a:lnTo>
                  <a:pt x="11" y="2"/>
                </a:lnTo>
                <a:lnTo>
                  <a:pt x="11" y="0"/>
                </a:lnTo>
                <a:lnTo>
                  <a:pt x="13" y="0"/>
                </a:lnTo>
                <a:lnTo>
                  <a:pt x="16" y="0"/>
                </a:lnTo>
                <a:lnTo>
                  <a:pt x="18" y="0"/>
                </a:lnTo>
                <a:lnTo>
                  <a:pt x="20" y="0"/>
                </a:lnTo>
                <a:lnTo>
                  <a:pt x="22" y="0"/>
                </a:lnTo>
                <a:lnTo>
                  <a:pt x="24" y="0"/>
                </a:lnTo>
                <a:lnTo>
                  <a:pt x="24" y="2"/>
                </a:lnTo>
                <a:lnTo>
                  <a:pt x="27" y="2"/>
                </a:lnTo>
                <a:lnTo>
                  <a:pt x="29" y="2"/>
                </a:lnTo>
                <a:lnTo>
                  <a:pt x="29" y="4"/>
                </a:lnTo>
                <a:lnTo>
                  <a:pt x="31" y="4"/>
                </a:lnTo>
                <a:lnTo>
                  <a:pt x="31" y="6"/>
                </a:lnTo>
                <a:lnTo>
                  <a:pt x="33" y="6"/>
                </a:lnTo>
                <a:lnTo>
                  <a:pt x="33" y="8"/>
                </a:lnTo>
                <a:lnTo>
                  <a:pt x="35" y="8"/>
                </a:lnTo>
                <a:lnTo>
                  <a:pt x="35" y="10"/>
                </a:lnTo>
                <a:lnTo>
                  <a:pt x="35" y="12"/>
                </a:lnTo>
                <a:lnTo>
                  <a:pt x="35" y="14"/>
                </a:lnTo>
                <a:lnTo>
                  <a:pt x="37" y="14"/>
                </a:lnTo>
                <a:lnTo>
                  <a:pt x="37" y="16"/>
                </a:lnTo>
                <a:lnTo>
                  <a:pt x="18" y="16"/>
                </a:lnTo>
                <a:close/>
              </a:path>
            </a:pathLst>
          </a:custGeom>
          <a:solidFill>
            <a:srgbClr val="000000"/>
          </a:solidFill>
          <a:ln w="19050">
            <a:solidFill>
              <a:schemeClr val="tx1"/>
            </a:solidFill>
            <a:round/>
            <a:headEnd/>
            <a:tailEnd/>
          </a:ln>
        </p:spPr>
        <p:txBody>
          <a:bodyPr/>
          <a:lstStyle/>
          <a:p>
            <a:endParaRPr lang="en-US"/>
          </a:p>
        </p:txBody>
      </p:sp>
      <p:sp>
        <p:nvSpPr>
          <p:cNvPr id="20494" name="Freeform 12"/>
          <p:cNvSpPr>
            <a:spLocks/>
          </p:cNvSpPr>
          <p:nvPr/>
        </p:nvSpPr>
        <p:spPr bwMode="auto">
          <a:xfrm>
            <a:off x="4598988" y="2076450"/>
            <a:ext cx="53975" cy="53975"/>
          </a:xfrm>
          <a:custGeom>
            <a:avLst/>
            <a:gdLst>
              <a:gd name="T0" fmla="*/ 37 w 37"/>
              <a:gd name="T1" fmla="*/ 18 h 34"/>
              <a:gd name="T2" fmla="*/ 35 w 37"/>
              <a:gd name="T3" fmla="*/ 16 h 34"/>
              <a:gd name="T4" fmla="*/ 35 w 37"/>
              <a:gd name="T5" fmla="*/ 12 h 34"/>
              <a:gd name="T6" fmla="*/ 33 w 37"/>
              <a:gd name="T7" fmla="*/ 10 h 34"/>
              <a:gd name="T8" fmla="*/ 31 w 37"/>
              <a:gd name="T9" fmla="*/ 6 h 34"/>
              <a:gd name="T10" fmla="*/ 29 w 37"/>
              <a:gd name="T11" fmla="*/ 4 h 34"/>
              <a:gd name="T12" fmla="*/ 24 w 37"/>
              <a:gd name="T13" fmla="*/ 2 h 34"/>
              <a:gd name="T14" fmla="*/ 20 w 37"/>
              <a:gd name="T15" fmla="*/ 2 h 34"/>
              <a:gd name="T16" fmla="*/ 18 w 37"/>
              <a:gd name="T17" fmla="*/ 0 h 34"/>
              <a:gd name="T18" fmla="*/ 16 w 37"/>
              <a:gd name="T19" fmla="*/ 2 h 34"/>
              <a:gd name="T20" fmla="*/ 11 w 37"/>
              <a:gd name="T21" fmla="*/ 2 h 34"/>
              <a:gd name="T22" fmla="*/ 9 w 37"/>
              <a:gd name="T23" fmla="*/ 4 h 34"/>
              <a:gd name="T24" fmla="*/ 7 w 37"/>
              <a:gd name="T25" fmla="*/ 6 h 34"/>
              <a:gd name="T26" fmla="*/ 5 w 37"/>
              <a:gd name="T27" fmla="*/ 8 h 34"/>
              <a:gd name="T28" fmla="*/ 3 w 37"/>
              <a:gd name="T29" fmla="*/ 10 h 34"/>
              <a:gd name="T30" fmla="*/ 0 w 37"/>
              <a:gd name="T31" fmla="*/ 14 h 34"/>
              <a:gd name="T32" fmla="*/ 0 w 37"/>
              <a:gd name="T33" fmla="*/ 18 h 34"/>
              <a:gd name="T34" fmla="*/ 0 w 37"/>
              <a:gd name="T35" fmla="*/ 22 h 34"/>
              <a:gd name="T36" fmla="*/ 3 w 37"/>
              <a:gd name="T37" fmla="*/ 24 h 34"/>
              <a:gd name="T38" fmla="*/ 3 w 37"/>
              <a:gd name="T39" fmla="*/ 28 h 34"/>
              <a:gd name="T40" fmla="*/ 5 w 37"/>
              <a:gd name="T41" fmla="*/ 30 h 34"/>
              <a:gd name="T42" fmla="*/ 7 w 37"/>
              <a:gd name="T43" fmla="*/ 32 h 34"/>
              <a:gd name="T44" fmla="*/ 11 w 37"/>
              <a:gd name="T45" fmla="*/ 32 h 34"/>
              <a:gd name="T46" fmla="*/ 13 w 37"/>
              <a:gd name="T47" fmla="*/ 34 h 34"/>
              <a:gd name="T48" fmla="*/ 18 w 37"/>
              <a:gd name="T49" fmla="*/ 34 h 34"/>
              <a:gd name="T50" fmla="*/ 22 w 37"/>
              <a:gd name="T51" fmla="*/ 34 h 34"/>
              <a:gd name="T52" fmla="*/ 27 w 37"/>
              <a:gd name="T53" fmla="*/ 32 h 34"/>
              <a:gd name="T54" fmla="*/ 29 w 37"/>
              <a:gd name="T55" fmla="*/ 30 h 34"/>
              <a:gd name="T56" fmla="*/ 31 w 37"/>
              <a:gd name="T57" fmla="*/ 28 h 34"/>
              <a:gd name="T58" fmla="*/ 33 w 37"/>
              <a:gd name="T59" fmla="*/ 26 h 34"/>
              <a:gd name="T60" fmla="*/ 35 w 37"/>
              <a:gd name="T61" fmla="*/ 24 h 34"/>
              <a:gd name="T62" fmla="*/ 35 w 37"/>
              <a:gd name="T63" fmla="*/ 20 h 34"/>
              <a:gd name="T64" fmla="*/ 37 w 37"/>
              <a:gd name="T65" fmla="*/ 18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4"/>
              <a:gd name="T101" fmla="*/ 37 w 37"/>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4">
                <a:moveTo>
                  <a:pt x="18" y="18"/>
                </a:moveTo>
                <a:lnTo>
                  <a:pt x="37" y="18"/>
                </a:lnTo>
                <a:lnTo>
                  <a:pt x="37" y="16"/>
                </a:lnTo>
                <a:lnTo>
                  <a:pt x="35" y="16"/>
                </a:lnTo>
                <a:lnTo>
                  <a:pt x="35" y="14"/>
                </a:lnTo>
                <a:lnTo>
                  <a:pt x="35" y="12"/>
                </a:lnTo>
                <a:lnTo>
                  <a:pt x="35" y="10"/>
                </a:lnTo>
                <a:lnTo>
                  <a:pt x="33" y="10"/>
                </a:lnTo>
                <a:lnTo>
                  <a:pt x="33" y="8"/>
                </a:lnTo>
                <a:lnTo>
                  <a:pt x="31" y="6"/>
                </a:lnTo>
                <a:lnTo>
                  <a:pt x="31" y="4"/>
                </a:lnTo>
                <a:lnTo>
                  <a:pt x="29" y="4"/>
                </a:lnTo>
                <a:lnTo>
                  <a:pt x="27" y="2"/>
                </a:lnTo>
                <a:lnTo>
                  <a:pt x="24" y="2"/>
                </a:lnTo>
                <a:lnTo>
                  <a:pt x="22" y="2"/>
                </a:lnTo>
                <a:lnTo>
                  <a:pt x="20" y="2"/>
                </a:lnTo>
                <a:lnTo>
                  <a:pt x="20" y="0"/>
                </a:lnTo>
                <a:lnTo>
                  <a:pt x="18" y="0"/>
                </a:lnTo>
                <a:lnTo>
                  <a:pt x="16" y="0"/>
                </a:lnTo>
                <a:lnTo>
                  <a:pt x="16" y="2"/>
                </a:lnTo>
                <a:lnTo>
                  <a:pt x="13" y="2"/>
                </a:lnTo>
                <a:lnTo>
                  <a:pt x="11" y="2"/>
                </a:lnTo>
                <a:lnTo>
                  <a:pt x="9" y="2"/>
                </a:lnTo>
                <a:lnTo>
                  <a:pt x="9" y="4"/>
                </a:lnTo>
                <a:lnTo>
                  <a:pt x="7" y="4"/>
                </a:lnTo>
                <a:lnTo>
                  <a:pt x="7" y="6"/>
                </a:lnTo>
                <a:lnTo>
                  <a:pt x="5" y="6"/>
                </a:lnTo>
                <a:lnTo>
                  <a:pt x="5" y="8"/>
                </a:lnTo>
                <a:lnTo>
                  <a:pt x="3" y="8"/>
                </a:lnTo>
                <a:lnTo>
                  <a:pt x="3" y="10"/>
                </a:lnTo>
                <a:lnTo>
                  <a:pt x="0" y="12"/>
                </a:lnTo>
                <a:lnTo>
                  <a:pt x="0" y="14"/>
                </a:lnTo>
                <a:lnTo>
                  <a:pt x="0" y="16"/>
                </a:lnTo>
                <a:lnTo>
                  <a:pt x="0" y="18"/>
                </a:lnTo>
                <a:lnTo>
                  <a:pt x="0" y="20"/>
                </a:lnTo>
                <a:lnTo>
                  <a:pt x="0" y="22"/>
                </a:lnTo>
                <a:lnTo>
                  <a:pt x="0" y="24"/>
                </a:lnTo>
                <a:lnTo>
                  <a:pt x="3" y="24"/>
                </a:lnTo>
                <a:lnTo>
                  <a:pt x="3" y="26"/>
                </a:lnTo>
                <a:lnTo>
                  <a:pt x="3" y="28"/>
                </a:lnTo>
                <a:lnTo>
                  <a:pt x="5" y="28"/>
                </a:lnTo>
                <a:lnTo>
                  <a:pt x="5" y="30"/>
                </a:lnTo>
                <a:lnTo>
                  <a:pt x="7" y="30"/>
                </a:lnTo>
                <a:lnTo>
                  <a:pt x="7" y="32"/>
                </a:lnTo>
                <a:lnTo>
                  <a:pt x="9" y="32"/>
                </a:lnTo>
                <a:lnTo>
                  <a:pt x="11" y="32"/>
                </a:lnTo>
                <a:lnTo>
                  <a:pt x="11" y="34"/>
                </a:lnTo>
                <a:lnTo>
                  <a:pt x="13" y="34"/>
                </a:lnTo>
                <a:lnTo>
                  <a:pt x="16" y="34"/>
                </a:lnTo>
                <a:lnTo>
                  <a:pt x="18" y="34"/>
                </a:lnTo>
                <a:lnTo>
                  <a:pt x="20" y="34"/>
                </a:lnTo>
                <a:lnTo>
                  <a:pt x="22" y="34"/>
                </a:lnTo>
                <a:lnTo>
                  <a:pt x="24" y="34"/>
                </a:lnTo>
                <a:lnTo>
                  <a:pt x="27" y="32"/>
                </a:lnTo>
                <a:lnTo>
                  <a:pt x="29" y="32"/>
                </a:lnTo>
                <a:lnTo>
                  <a:pt x="29" y="30"/>
                </a:lnTo>
                <a:lnTo>
                  <a:pt x="31" y="30"/>
                </a:lnTo>
                <a:lnTo>
                  <a:pt x="31" y="28"/>
                </a:lnTo>
                <a:lnTo>
                  <a:pt x="33" y="28"/>
                </a:lnTo>
                <a:lnTo>
                  <a:pt x="33" y="26"/>
                </a:lnTo>
                <a:lnTo>
                  <a:pt x="35" y="26"/>
                </a:lnTo>
                <a:lnTo>
                  <a:pt x="35" y="24"/>
                </a:lnTo>
                <a:lnTo>
                  <a:pt x="35" y="22"/>
                </a:lnTo>
                <a:lnTo>
                  <a:pt x="35" y="20"/>
                </a:lnTo>
                <a:lnTo>
                  <a:pt x="37" y="20"/>
                </a:lnTo>
                <a:lnTo>
                  <a:pt x="37" y="18"/>
                </a:lnTo>
                <a:lnTo>
                  <a:pt x="18" y="18"/>
                </a:lnTo>
                <a:close/>
              </a:path>
            </a:pathLst>
          </a:custGeom>
          <a:solidFill>
            <a:srgbClr val="000000"/>
          </a:solidFill>
          <a:ln w="19050">
            <a:solidFill>
              <a:schemeClr val="tx1"/>
            </a:solidFill>
            <a:round/>
            <a:headEnd/>
            <a:tailEnd/>
          </a:ln>
        </p:spPr>
        <p:txBody>
          <a:bodyPr/>
          <a:lstStyle/>
          <a:p>
            <a:endParaRPr lang="en-US"/>
          </a:p>
        </p:txBody>
      </p:sp>
      <p:sp>
        <p:nvSpPr>
          <p:cNvPr id="20495" name="Line 13"/>
          <p:cNvSpPr>
            <a:spLocks noChangeShapeType="1"/>
          </p:cNvSpPr>
          <p:nvPr/>
        </p:nvSpPr>
        <p:spPr bwMode="auto">
          <a:xfrm>
            <a:off x="4624388" y="2105025"/>
            <a:ext cx="1587" cy="379413"/>
          </a:xfrm>
          <a:prstGeom prst="line">
            <a:avLst/>
          </a:prstGeom>
          <a:noFill/>
          <a:ln w="19050">
            <a:solidFill>
              <a:schemeClr val="tx1"/>
            </a:solidFill>
            <a:round/>
            <a:headEnd/>
            <a:tailEnd/>
          </a:ln>
        </p:spPr>
        <p:txBody>
          <a:bodyPr/>
          <a:lstStyle/>
          <a:p>
            <a:endParaRPr lang="en-GB"/>
          </a:p>
        </p:txBody>
      </p:sp>
      <p:sp>
        <p:nvSpPr>
          <p:cNvPr id="20496" name="Freeform 14"/>
          <p:cNvSpPr>
            <a:spLocks/>
          </p:cNvSpPr>
          <p:nvPr/>
        </p:nvSpPr>
        <p:spPr bwMode="auto">
          <a:xfrm>
            <a:off x="4500563" y="2484438"/>
            <a:ext cx="127000" cy="257175"/>
          </a:xfrm>
          <a:custGeom>
            <a:avLst/>
            <a:gdLst>
              <a:gd name="T0" fmla="*/ 83 w 87"/>
              <a:gd name="T1" fmla="*/ 162 h 162"/>
              <a:gd name="T2" fmla="*/ 74 w 87"/>
              <a:gd name="T3" fmla="*/ 160 h 162"/>
              <a:gd name="T4" fmla="*/ 65 w 87"/>
              <a:gd name="T5" fmla="*/ 160 h 162"/>
              <a:gd name="T6" fmla="*/ 57 w 87"/>
              <a:gd name="T7" fmla="*/ 156 h 162"/>
              <a:gd name="T8" fmla="*/ 50 w 87"/>
              <a:gd name="T9" fmla="*/ 154 h 162"/>
              <a:gd name="T10" fmla="*/ 41 w 87"/>
              <a:gd name="T11" fmla="*/ 150 h 162"/>
              <a:gd name="T12" fmla="*/ 35 w 87"/>
              <a:gd name="T13" fmla="*/ 145 h 162"/>
              <a:gd name="T14" fmla="*/ 28 w 87"/>
              <a:gd name="T15" fmla="*/ 141 h 162"/>
              <a:gd name="T16" fmla="*/ 24 w 87"/>
              <a:gd name="T17" fmla="*/ 135 h 162"/>
              <a:gd name="T18" fmla="*/ 17 w 87"/>
              <a:gd name="T19" fmla="*/ 129 h 162"/>
              <a:gd name="T20" fmla="*/ 13 w 87"/>
              <a:gd name="T21" fmla="*/ 123 h 162"/>
              <a:gd name="T22" fmla="*/ 9 w 87"/>
              <a:gd name="T23" fmla="*/ 115 h 162"/>
              <a:gd name="T24" fmla="*/ 6 w 87"/>
              <a:gd name="T25" fmla="*/ 109 h 162"/>
              <a:gd name="T26" fmla="*/ 2 w 87"/>
              <a:gd name="T27" fmla="*/ 101 h 162"/>
              <a:gd name="T28" fmla="*/ 2 w 87"/>
              <a:gd name="T29" fmla="*/ 93 h 162"/>
              <a:gd name="T30" fmla="*/ 0 w 87"/>
              <a:gd name="T31" fmla="*/ 85 h 162"/>
              <a:gd name="T32" fmla="*/ 0 w 87"/>
              <a:gd name="T33" fmla="*/ 77 h 162"/>
              <a:gd name="T34" fmla="*/ 2 w 87"/>
              <a:gd name="T35" fmla="*/ 69 h 162"/>
              <a:gd name="T36" fmla="*/ 2 w 87"/>
              <a:gd name="T37" fmla="*/ 60 h 162"/>
              <a:gd name="T38" fmla="*/ 6 w 87"/>
              <a:gd name="T39" fmla="*/ 52 h 162"/>
              <a:gd name="T40" fmla="*/ 9 w 87"/>
              <a:gd name="T41" fmla="*/ 46 h 162"/>
              <a:gd name="T42" fmla="*/ 13 w 87"/>
              <a:gd name="T43" fmla="*/ 38 h 162"/>
              <a:gd name="T44" fmla="*/ 17 w 87"/>
              <a:gd name="T45" fmla="*/ 32 h 162"/>
              <a:gd name="T46" fmla="*/ 24 w 87"/>
              <a:gd name="T47" fmla="*/ 26 h 162"/>
              <a:gd name="T48" fmla="*/ 28 w 87"/>
              <a:gd name="T49" fmla="*/ 20 h 162"/>
              <a:gd name="T50" fmla="*/ 35 w 87"/>
              <a:gd name="T51" fmla="*/ 16 h 162"/>
              <a:gd name="T52" fmla="*/ 41 w 87"/>
              <a:gd name="T53" fmla="*/ 12 h 162"/>
              <a:gd name="T54" fmla="*/ 50 w 87"/>
              <a:gd name="T55" fmla="*/ 8 h 162"/>
              <a:gd name="T56" fmla="*/ 57 w 87"/>
              <a:gd name="T57" fmla="*/ 6 h 162"/>
              <a:gd name="T58" fmla="*/ 65 w 87"/>
              <a:gd name="T59" fmla="*/ 2 h 162"/>
              <a:gd name="T60" fmla="*/ 74 w 87"/>
              <a:gd name="T61" fmla="*/ 2 h 162"/>
              <a:gd name="T62" fmla="*/ 83 w 87"/>
              <a:gd name="T63" fmla="*/ 0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162"/>
                </a:moveTo>
                <a:lnTo>
                  <a:pt x="83" y="162"/>
                </a:lnTo>
                <a:lnTo>
                  <a:pt x="78" y="162"/>
                </a:lnTo>
                <a:lnTo>
                  <a:pt x="74" y="160"/>
                </a:lnTo>
                <a:lnTo>
                  <a:pt x="70" y="160"/>
                </a:lnTo>
                <a:lnTo>
                  <a:pt x="65" y="160"/>
                </a:lnTo>
                <a:lnTo>
                  <a:pt x="61" y="158"/>
                </a:lnTo>
                <a:lnTo>
                  <a:pt x="57" y="156"/>
                </a:lnTo>
                <a:lnTo>
                  <a:pt x="54" y="156"/>
                </a:lnTo>
                <a:lnTo>
                  <a:pt x="50" y="154"/>
                </a:lnTo>
                <a:lnTo>
                  <a:pt x="46" y="152"/>
                </a:lnTo>
                <a:lnTo>
                  <a:pt x="41" y="150"/>
                </a:lnTo>
                <a:lnTo>
                  <a:pt x="39" y="147"/>
                </a:lnTo>
                <a:lnTo>
                  <a:pt x="35" y="145"/>
                </a:lnTo>
                <a:lnTo>
                  <a:pt x="33" y="143"/>
                </a:lnTo>
                <a:lnTo>
                  <a:pt x="28" y="141"/>
                </a:lnTo>
                <a:lnTo>
                  <a:pt x="26" y="137"/>
                </a:lnTo>
                <a:lnTo>
                  <a:pt x="24" y="135"/>
                </a:lnTo>
                <a:lnTo>
                  <a:pt x="20" y="131"/>
                </a:lnTo>
                <a:lnTo>
                  <a:pt x="17" y="129"/>
                </a:lnTo>
                <a:lnTo>
                  <a:pt x="15" y="125"/>
                </a:lnTo>
                <a:lnTo>
                  <a:pt x="13" y="123"/>
                </a:lnTo>
                <a:lnTo>
                  <a:pt x="11" y="119"/>
                </a:lnTo>
                <a:lnTo>
                  <a:pt x="9" y="115"/>
                </a:lnTo>
                <a:lnTo>
                  <a:pt x="6" y="111"/>
                </a:lnTo>
                <a:lnTo>
                  <a:pt x="6" y="109"/>
                </a:lnTo>
                <a:lnTo>
                  <a:pt x="4" y="105"/>
                </a:lnTo>
                <a:lnTo>
                  <a:pt x="2" y="101"/>
                </a:lnTo>
                <a:lnTo>
                  <a:pt x="2" y="97"/>
                </a:lnTo>
                <a:lnTo>
                  <a:pt x="2" y="93"/>
                </a:lnTo>
                <a:lnTo>
                  <a:pt x="0" y="89"/>
                </a:lnTo>
                <a:lnTo>
                  <a:pt x="0" y="85"/>
                </a:lnTo>
                <a:lnTo>
                  <a:pt x="0" y="81"/>
                </a:lnTo>
                <a:lnTo>
                  <a:pt x="0" y="77"/>
                </a:lnTo>
                <a:lnTo>
                  <a:pt x="0" y="73"/>
                </a:lnTo>
                <a:lnTo>
                  <a:pt x="2" y="69"/>
                </a:lnTo>
                <a:lnTo>
                  <a:pt x="2" y="65"/>
                </a:lnTo>
                <a:lnTo>
                  <a:pt x="2" y="60"/>
                </a:lnTo>
                <a:lnTo>
                  <a:pt x="4" y="56"/>
                </a:lnTo>
                <a:lnTo>
                  <a:pt x="6" y="52"/>
                </a:lnTo>
                <a:lnTo>
                  <a:pt x="6" y="48"/>
                </a:lnTo>
                <a:lnTo>
                  <a:pt x="9" y="46"/>
                </a:lnTo>
                <a:lnTo>
                  <a:pt x="11" y="42"/>
                </a:lnTo>
                <a:lnTo>
                  <a:pt x="13" y="38"/>
                </a:lnTo>
                <a:lnTo>
                  <a:pt x="15" y="36"/>
                </a:lnTo>
                <a:lnTo>
                  <a:pt x="17" y="32"/>
                </a:lnTo>
                <a:lnTo>
                  <a:pt x="20" y="30"/>
                </a:lnTo>
                <a:lnTo>
                  <a:pt x="24" y="26"/>
                </a:lnTo>
                <a:lnTo>
                  <a:pt x="26" y="24"/>
                </a:lnTo>
                <a:lnTo>
                  <a:pt x="28" y="20"/>
                </a:lnTo>
                <a:lnTo>
                  <a:pt x="33" y="18"/>
                </a:lnTo>
                <a:lnTo>
                  <a:pt x="35" y="16"/>
                </a:lnTo>
                <a:lnTo>
                  <a:pt x="39" y="14"/>
                </a:lnTo>
                <a:lnTo>
                  <a:pt x="41" y="12"/>
                </a:lnTo>
                <a:lnTo>
                  <a:pt x="46" y="10"/>
                </a:lnTo>
                <a:lnTo>
                  <a:pt x="50" y="8"/>
                </a:lnTo>
                <a:lnTo>
                  <a:pt x="54" y="6"/>
                </a:lnTo>
                <a:lnTo>
                  <a:pt x="57" y="6"/>
                </a:lnTo>
                <a:lnTo>
                  <a:pt x="61" y="4"/>
                </a:lnTo>
                <a:lnTo>
                  <a:pt x="65" y="2"/>
                </a:lnTo>
                <a:lnTo>
                  <a:pt x="70" y="2"/>
                </a:lnTo>
                <a:lnTo>
                  <a:pt x="74" y="2"/>
                </a:lnTo>
                <a:lnTo>
                  <a:pt x="78" y="0"/>
                </a:lnTo>
                <a:lnTo>
                  <a:pt x="83" y="0"/>
                </a:lnTo>
                <a:lnTo>
                  <a:pt x="87" y="0"/>
                </a:lnTo>
              </a:path>
            </a:pathLst>
          </a:custGeom>
          <a:noFill/>
          <a:ln w="19050">
            <a:solidFill>
              <a:schemeClr val="tx1"/>
            </a:solidFill>
            <a:round/>
            <a:headEnd/>
            <a:tailEnd/>
          </a:ln>
        </p:spPr>
        <p:txBody>
          <a:bodyPr/>
          <a:lstStyle/>
          <a:p>
            <a:endParaRPr lang="en-US"/>
          </a:p>
        </p:txBody>
      </p:sp>
      <p:sp>
        <p:nvSpPr>
          <p:cNvPr id="20497" name="Freeform 15"/>
          <p:cNvSpPr>
            <a:spLocks/>
          </p:cNvSpPr>
          <p:nvPr/>
        </p:nvSpPr>
        <p:spPr bwMode="auto">
          <a:xfrm>
            <a:off x="4500563" y="2741613"/>
            <a:ext cx="127000" cy="257175"/>
          </a:xfrm>
          <a:custGeom>
            <a:avLst/>
            <a:gdLst>
              <a:gd name="T0" fmla="*/ 83 w 87"/>
              <a:gd name="T1" fmla="*/ 0 h 162"/>
              <a:gd name="T2" fmla="*/ 74 w 87"/>
              <a:gd name="T3" fmla="*/ 0 h 162"/>
              <a:gd name="T4" fmla="*/ 65 w 87"/>
              <a:gd name="T5" fmla="*/ 2 h 162"/>
              <a:gd name="T6" fmla="*/ 57 w 87"/>
              <a:gd name="T7" fmla="*/ 4 h 162"/>
              <a:gd name="T8" fmla="*/ 50 w 87"/>
              <a:gd name="T9" fmla="*/ 8 h 162"/>
              <a:gd name="T10" fmla="*/ 41 w 87"/>
              <a:gd name="T11" fmla="*/ 12 h 162"/>
              <a:gd name="T12" fmla="*/ 35 w 87"/>
              <a:gd name="T13" fmla="*/ 16 h 162"/>
              <a:gd name="T14" fmla="*/ 28 w 87"/>
              <a:gd name="T15" fmla="*/ 20 h 162"/>
              <a:gd name="T16" fmla="*/ 24 w 87"/>
              <a:gd name="T17" fmla="*/ 26 h 162"/>
              <a:gd name="T18" fmla="*/ 17 w 87"/>
              <a:gd name="T19" fmla="*/ 32 h 162"/>
              <a:gd name="T20" fmla="*/ 13 w 87"/>
              <a:gd name="T21" fmla="*/ 38 h 162"/>
              <a:gd name="T22" fmla="*/ 9 w 87"/>
              <a:gd name="T23" fmla="*/ 46 h 162"/>
              <a:gd name="T24" fmla="*/ 6 w 87"/>
              <a:gd name="T25" fmla="*/ 52 h 162"/>
              <a:gd name="T26" fmla="*/ 2 w 87"/>
              <a:gd name="T27" fmla="*/ 60 h 162"/>
              <a:gd name="T28" fmla="*/ 2 w 87"/>
              <a:gd name="T29" fmla="*/ 68 h 162"/>
              <a:gd name="T30" fmla="*/ 0 w 87"/>
              <a:gd name="T31" fmla="*/ 77 h 162"/>
              <a:gd name="T32" fmla="*/ 0 w 87"/>
              <a:gd name="T33" fmla="*/ 85 h 162"/>
              <a:gd name="T34" fmla="*/ 2 w 87"/>
              <a:gd name="T35" fmla="*/ 93 h 162"/>
              <a:gd name="T36" fmla="*/ 2 w 87"/>
              <a:gd name="T37" fmla="*/ 101 h 162"/>
              <a:gd name="T38" fmla="*/ 6 w 87"/>
              <a:gd name="T39" fmla="*/ 107 h 162"/>
              <a:gd name="T40" fmla="*/ 9 w 87"/>
              <a:gd name="T41" fmla="*/ 115 h 162"/>
              <a:gd name="T42" fmla="*/ 13 w 87"/>
              <a:gd name="T43" fmla="*/ 121 h 162"/>
              <a:gd name="T44" fmla="*/ 17 w 87"/>
              <a:gd name="T45" fmla="*/ 129 h 162"/>
              <a:gd name="T46" fmla="*/ 24 w 87"/>
              <a:gd name="T47" fmla="*/ 135 h 162"/>
              <a:gd name="T48" fmla="*/ 28 w 87"/>
              <a:gd name="T49" fmla="*/ 139 h 162"/>
              <a:gd name="T50" fmla="*/ 35 w 87"/>
              <a:gd name="T51" fmla="*/ 145 h 162"/>
              <a:gd name="T52" fmla="*/ 41 w 87"/>
              <a:gd name="T53" fmla="*/ 149 h 162"/>
              <a:gd name="T54" fmla="*/ 50 w 87"/>
              <a:gd name="T55" fmla="*/ 153 h 162"/>
              <a:gd name="T56" fmla="*/ 57 w 87"/>
              <a:gd name="T57" fmla="*/ 156 h 162"/>
              <a:gd name="T58" fmla="*/ 65 w 87"/>
              <a:gd name="T59" fmla="*/ 158 h 162"/>
              <a:gd name="T60" fmla="*/ 74 w 87"/>
              <a:gd name="T61" fmla="*/ 160 h 162"/>
              <a:gd name="T62" fmla="*/ 83 w 87"/>
              <a:gd name="T63" fmla="*/ 162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0"/>
                </a:moveTo>
                <a:lnTo>
                  <a:pt x="83" y="0"/>
                </a:lnTo>
                <a:lnTo>
                  <a:pt x="78" y="0"/>
                </a:lnTo>
                <a:lnTo>
                  <a:pt x="74" y="0"/>
                </a:lnTo>
                <a:lnTo>
                  <a:pt x="70" y="2"/>
                </a:lnTo>
                <a:lnTo>
                  <a:pt x="65" y="2"/>
                </a:lnTo>
                <a:lnTo>
                  <a:pt x="61" y="4"/>
                </a:lnTo>
                <a:lnTo>
                  <a:pt x="57" y="4"/>
                </a:lnTo>
                <a:lnTo>
                  <a:pt x="54" y="6"/>
                </a:lnTo>
                <a:lnTo>
                  <a:pt x="50" y="8"/>
                </a:lnTo>
                <a:lnTo>
                  <a:pt x="46" y="10"/>
                </a:lnTo>
                <a:lnTo>
                  <a:pt x="41" y="12"/>
                </a:lnTo>
                <a:lnTo>
                  <a:pt x="39" y="14"/>
                </a:lnTo>
                <a:lnTo>
                  <a:pt x="35" y="16"/>
                </a:lnTo>
                <a:lnTo>
                  <a:pt x="33" y="18"/>
                </a:lnTo>
                <a:lnTo>
                  <a:pt x="28" y="20"/>
                </a:lnTo>
                <a:lnTo>
                  <a:pt x="26" y="24"/>
                </a:lnTo>
                <a:lnTo>
                  <a:pt x="24" y="26"/>
                </a:lnTo>
                <a:lnTo>
                  <a:pt x="20" y="28"/>
                </a:lnTo>
                <a:lnTo>
                  <a:pt x="17" y="32"/>
                </a:lnTo>
                <a:lnTo>
                  <a:pt x="15" y="36"/>
                </a:lnTo>
                <a:lnTo>
                  <a:pt x="13" y="38"/>
                </a:lnTo>
                <a:lnTo>
                  <a:pt x="11" y="42"/>
                </a:lnTo>
                <a:lnTo>
                  <a:pt x="9" y="46"/>
                </a:lnTo>
                <a:lnTo>
                  <a:pt x="6" y="48"/>
                </a:lnTo>
                <a:lnTo>
                  <a:pt x="6" y="52"/>
                </a:lnTo>
                <a:lnTo>
                  <a:pt x="4" y="56"/>
                </a:lnTo>
                <a:lnTo>
                  <a:pt x="2" y="60"/>
                </a:lnTo>
                <a:lnTo>
                  <a:pt x="2" y="64"/>
                </a:lnTo>
                <a:lnTo>
                  <a:pt x="2" y="68"/>
                </a:lnTo>
                <a:lnTo>
                  <a:pt x="0" y="73"/>
                </a:lnTo>
                <a:lnTo>
                  <a:pt x="0" y="77"/>
                </a:lnTo>
                <a:lnTo>
                  <a:pt x="0" y="81"/>
                </a:lnTo>
                <a:lnTo>
                  <a:pt x="0" y="85"/>
                </a:lnTo>
                <a:lnTo>
                  <a:pt x="0" y="89"/>
                </a:lnTo>
                <a:lnTo>
                  <a:pt x="2" y="93"/>
                </a:lnTo>
                <a:lnTo>
                  <a:pt x="2" y="97"/>
                </a:lnTo>
                <a:lnTo>
                  <a:pt x="2" y="101"/>
                </a:lnTo>
                <a:lnTo>
                  <a:pt x="4" y="105"/>
                </a:lnTo>
                <a:lnTo>
                  <a:pt x="6" y="107"/>
                </a:lnTo>
                <a:lnTo>
                  <a:pt x="6" y="111"/>
                </a:lnTo>
                <a:lnTo>
                  <a:pt x="9" y="115"/>
                </a:lnTo>
                <a:lnTo>
                  <a:pt x="11" y="119"/>
                </a:lnTo>
                <a:lnTo>
                  <a:pt x="13" y="121"/>
                </a:lnTo>
                <a:lnTo>
                  <a:pt x="15" y="125"/>
                </a:lnTo>
                <a:lnTo>
                  <a:pt x="17" y="129"/>
                </a:lnTo>
                <a:lnTo>
                  <a:pt x="20" y="131"/>
                </a:lnTo>
                <a:lnTo>
                  <a:pt x="24" y="135"/>
                </a:lnTo>
                <a:lnTo>
                  <a:pt x="26" y="137"/>
                </a:lnTo>
                <a:lnTo>
                  <a:pt x="28" y="139"/>
                </a:lnTo>
                <a:lnTo>
                  <a:pt x="33" y="143"/>
                </a:lnTo>
                <a:lnTo>
                  <a:pt x="35" y="145"/>
                </a:lnTo>
                <a:lnTo>
                  <a:pt x="39" y="147"/>
                </a:lnTo>
                <a:lnTo>
                  <a:pt x="41" y="149"/>
                </a:lnTo>
                <a:lnTo>
                  <a:pt x="46" y="151"/>
                </a:lnTo>
                <a:lnTo>
                  <a:pt x="50" y="153"/>
                </a:lnTo>
                <a:lnTo>
                  <a:pt x="54" y="156"/>
                </a:lnTo>
                <a:lnTo>
                  <a:pt x="57" y="156"/>
                </a:lnTo>
                <a:lnTo>
                  <a:pt x="61" y="158"/>
                </a:lnTo>
                <a:lnTo>
                  <a:pt x="65" y="158"/>
                </a:lnTo>
                <a:lnTo>
                  <a:pt x="70" y="160"/>
                </a:lnTo>
                <a:lnTo>
                  <a:pt x="74" y="160"/>
                </a:lnTo>
                <a:lnTo>
                  <a:pt x="78" y="160"/>
                </a:lnTo>
                <a:lnTo>
                  <a:pt x="83" y="162"/>
                </a:lnTo>
                <a:lnTo>
                  <a:pt x="87" y="162"/>
                </a:lnTo>
              </a:path>
            </a:pathLst>
          </a:custGeom>
          <a:noFill/>
          <a:ln w="19050">
            <a:solidFill>
              <a:schemeClr val="tx1"/>
            </a:solidFill>
            <a:round/>
            <a:headEnd/>
            <a:tailEnd/>
          </a:ln>
        </p:spPr>
        <p:txBody>
          <a:bodyPr/>
          <a:lstStyle/>
          <a:p>
            <a:endParaRPr lang="en-US"/>
          </a:p>
        </p:txBody>
      </p:sp>
      <p:sp>
        <p:nvSpPr>
          <p:cNvPr id="20498" name="Freeform 16"/>
          <p:cNvSpPr>
            <a:spLocks/>
          </p:cNvSpPr>
          <p:nvPr/>
        </p:nvSpPr>
        <p:spPr bwMode="auto">
          <a:xfrm>
            <a:off x="4500563" y="2998788"/>
            <a:ext cx="127000" cy="252412"/>
          </a:xfrm>
          <a:custGeom>
            <a:avLst/>
            <a:gdLst>
              <a:gd name="T0" fmla="*/ 83 w 87"/>
              <a:gd name="T1" fmla="*/ 159 h 159"/>
              <a:gd name="T2" fmla="*/ 74 w 87"/>
              <a:gd name="T3" fmla="*/ 159 h 159"/>
              <a:gd name="T4" fmla="*/ 65 w 87"/>
              <a:gd name="T5" fmla="*/ 157 h 159"/>
              <a:gd name="T6" fmla="*/ 57 w 87"/>
              <a:gd name="T7" fmla="*/ 155 h 159"/>
              <a:gd name="T8" fmla="*/ 50 w 87"/>
              <a:gd name="T9" fmla="*/ 153 h 159"/>
              <a:gd name="T10" fmla="*/ 41 w 87"/>
              <a:gd name="T11" fmla="*/ 149 h 159"/>
              <a:gd name="T12" fmla="*/ 35 w 87"/>
              <a:gd name="T13" fmla="*/ 145 h 159"/>
              <a:gd name="T14" fmla="*/ 28 w 87"/>
              <a:gd name="T15" fmla="*/ 139 h 159"/>
              <a:gd name="T16" fmla="*/ 24 w 87"/>
              <a:gd name="T17" fmla="*/ 133 h 159"/>
              <a:gd name="T18" fmla="*/ 17 w 87"/>
              <a:gd name="T19" fmla="*/ 127 h 159"/>
              <a:gd name="T20" fmla="*/ 13 w 87"/>
              <a:gd name="T21" fmla="*/ 121 h 159"/>
              <a:gd name="T22" fmla="*/ 9 w 87"/>
              <a:gd name="T23" fmla="*/ 115 h 159"/>
              <a:gd name="T24" fmla="*/ 6 w 87"/>
              <a:gd name="T25" fmla="*/ 107 h 159"/>
              <a:gd name="T26" fmla="*/ 2 w 87"/>
              <a:gd name="T27" fmla="*/ 101 h 159"/>
              <a:gd name="T28" fmla="*/ 2 w 87"/>
              <a:gd name="T29" fmla="*/ 93 h 159"/>
              <a:gd name="T30" fmla="*/ 0 w 87"/>
              <a:gd name="T31" fmla="*/ 85 h 159"/>
              <a:gd name="T32" fmla="*/ 0 w 87"/>
              <a:gd name="T33" fmla="*/ 76 h 159"/>
              <a:gd name="T34" fmla="*/ 2 w 87"/>
              <a:gd name="T35" fmla="*/ 68 h 159"/>
              <a:gd name="T36" fmla="*/ 2 w 87"/>
              <a:gd name="T37" fmla="*/ 60 h 159"/>
              <a:gd name="T38" fmla="*/ 6 w 87"/>
              <a:gd name="T39" fmla="*/ 52 h 159"/>
              <a:gd name="T40" fmla="*/ 9 w 87"/>
              <a:gd name="T41" fmla="*/ 44 h 159"/>
              <a:gd name="T42" fmla="*/ 13 w 87"/>
              <a:gd name="T43" fmla="*/ 38 h 159"/>
              <a:gd name="T44" fmla="*/ 17 w 87"/>
              <a:gd name="T45" fmla="*/ 32 h 159"/>
              <a:gd name="T46" fmla="*/ 24 w 87"/>
              <a:gd name="T47" fmla="*/ 26 h 159"/>
              <a:gd name="T48" fmla="*/ 28 w 87"/>
              <a:gd name="T49" fmla="*/ 20 h 159"/>
              <a:gd name="T50" fmla="*/ 35 w 87"/>
              <a:gd name="T51" fmla="*/ 16 h 159"/>
              <a:gd name="T52" fmla="*/ 41 w 87"/>
              <a:gd name="T53" fmla="*/ 10 h 159"/>
              <a:gd name="T54" fmla="*/ 50 w 87"/>
              <a:gd name="T55" fmla="*/ 8 h 159"/>
              <a:gd name="T56" fmla="*/ 57 w 87"/>
              <a:gd name="T57" fmla="*/ 4 h 159"/>
              <a:gd name="T58" fmla="*/ 65 w 87"/>
              <a:gd name="T59" fmla="*/ 2 h 159"/>
              <a:gd name="T60" fmla="*/ 74 w 87"/>
              <a:gd name="T61" fmla="*/ 0 h 159"/>
              <a:gd name="T62" fmla="*/ 83 w 87"/>
              <a:gd name="T63" fmla="*/ 0 h 1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59"/>
              <a:gd name="T98" fmla="*/ 87 w 87"/>
              <a:gd name="T99" fmla="*/ 159 h 1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59">
                <a:moveTo>
                  <a:pt x="87" y="159"/>
                </a:moveTo>
                <a:lnTo>
                  <a:pt x="83" y="159"/>
                </a:lnTo>
                <a:lnTo>
                  <a:pt x="78" y="159"/>
                </a:lnTo>
                <a:lnTo>
                  <a:pt x="74" y="159"/>
                </a:lnTo>
                <a:lnTo>
                  <a:pt x="70" y="159"/>
                </a:lnTo>
                <a:lnTo>
                  <a:pt x="65" y="157"/>
                </a:lnTo>
                <a:lnTo>
                  <a:pt x="61" y="157"/>
                </a:lnTo>
                <a:lnTo>
                  <a:pt x="57" y="155"/>
                </a:lnTo>
                <a:lnTo>
                  <a:pt x="54" y="153"/>
                </a:lnTo>
                <a:lnTo>
                  <a:pt x="50" y="153"/>
                </a:lnTo>
                <a:lnTo>
                  <a:pt x="46" y="151"/>
                </a:lnTo>
                <a:lnTo>
                  <a:pt x="41" y="149"/>
                </a:lnTo>
                <a:lnTo>
                  <a:pt x="39" y="147"/>
                </a:lnTo>
                <a:lnTo>
                  <a:pt x="35" y="145"/>
                </a:lnTo>
                <a:lnTo>
                  <a:pt x="33" y="141"/>
                </a:lnTo>
                <a:lnTo>
                  <a:pt x="28" y="139"/>
                </a:lnTo>
                <a:lnTo>
                  <a:pt x="26" y="137"/>
                </a:lnTo>
                <a:lnTo>
                  <a:pt x="24" y="133"/>
                </a:lnTo>
                <a:lnTo>
                  <a:pt x="20" y="131"/>
                </a:lnTo>
                <a:lnTo>
                  <a:pt x="17" y="127"/>
                </a:lnTo>
                <a:lnTo>
                  <a:pt x="15" y="125"/>
                </a:lnTo>
                <a:lnTo>
                  <a:pt x="13" y="121"/>
                </a:lnTo>
                <a:lnTo>
                  <a:pt x="11" y="119"/>
                </a:lnTo>
                <a:lnTo>
                  <a:pt x="9" y="115"/>
                </a:lnTo>
                <a:lnTo>
                  <a:pt x="6" y="111"/>
                </a:lnTo>
                <a:lnTo>
                  <a:pt x="6" y="107"/>
                </a:lnTo>
                <a:lnTo>
                  <a:pt x="4" y="103"/>
                </a:lnTo>
                <a:lnTo>
                  <a:pt x="2" y="101"/>
                </a:lnTo>
                <a:lnTo>
                  <a:pt x="2" y="97"/>
                </a:lnTo>
                <a:lnTo>
                  <a:pt x="2" y="93"/>
                </a:lnTo>
                <a:lnTo>
                  <a:pt x="0" y="89"/>
                </a:lnTo>
                <a:lnTo>
                  <a:pt x="0" y="85"/>
                </a:lnTo>
                <a:lnTo>
                  <a:pt x="0" y="81"/>
                </a:lnTo>
                <a:lnTo>
                  <a:pt x="0" y="76"/>
                </a:lnTo>
                <a:lnTo>
                  <a:pt x="0" y="72"/>
                </a:lnTo>
                <a:lnTo>
                  <a:pt x="2" y="68"/>
                </a:lnTo>
                <a:lnTo>
                  <a:pt x="2" y="64"/>
                </a:lnTo>
                <a:lnTo>
                  <a:pt x="2" y="60"/>
                </a:lnTo>
                <a:lnTo>
                  <a:pt x="4" y="56"/>
                </a:lnTo>
                <a:lnTo>
                  <a:pt x="6" y="52"/>
                </a:lnTo>
                <a:lnTo>
                  <a:pt x="6" y="48"/>
                </a:lnTo>
                <a:lnTo>
                  <a:pt x="9" y="44"/>
                </a:lnTo>
                <a:lnTo>
                  <a:pt x="11" y="42"/>
                </a:lnTo>
                <a:lnTo>
                  <a:pt x="13" y="38"/>
                </a:lnTo>
                <a:lnTo>
                  <a:pt x="15" y="34"/>
                </a:lnTo>
                <a:lnTo>
                  <a:pt x="17" y="32"/>
                </a:lnTo>
                <a:lnTo>
                  <a:pt x="20" y="28"/>
                </a:lnTo>
                <a:lnTo>
                  <a:pt x="24" y="26"/>
                </a:lnTo>
                <a:lnTo>
                  <a:pt x="26" y="22"/>
                </a:lnTo>
                <a:lnTo>
                  <a:pt x="28" y="20"/>
                </a:lnTo>
                <a:lnTo>
                  <a:pt x="33" y="18"/>
                </a:lnTo>
                <a:lnTo>
                  <a:pt x="35" y="16"/>
                </a:lnTo>
                <a:lnTo>
                  <a:pt x="39" y="14"/>
                </a:lnTo>
                <a:lnTo>
                  <a:pt x="41" y="10"/>
                </a:lnTo>
                <a:lnTo>
                  <a:pt x="46" y="10"/>
                </a:lnTo>
                <a:lnTo>
                  <a:pt x="50" y="8"/>
                </a:lnTo>
                <a:lnTo>
                  <a:pt x="54" y="6"/>
                </a:lnTo>
                <a:lnTo>
                  <a:pt x="57" y="4"/>
                </a:lnTo>
                <a:lnTo>
                  <a:pt x="61" y="2"/>
                </a:lnTo>
                <a:lnTo>
                  <a:pt x="65" y="2"/>
                </a:lnTo>
                <a:lnTo>
                  <a:pt x="70" y="2"/>
                </a:lnTo>
                <a:lnTo>
                  <a:pt x="74" y="0"/>
                </a:lnTo>
                <a:lnTo>
                  <a:pt x="78" y="0"/>
                </a:lnTo>
                <a:lnTo>
                  <a:pt x="83" y="0"/>
                </a:lnTo>
                <a:lnTo>
                  <a:pt x="87" y="0"/>
                </a:lnTo>
              </a:path>
            </a:pathLst>
          </a:custGeom>
          <a:noFill/>
          <a:ln w="19050">
            <a:solidFill>
              <a:schemeClr val="tx1"/>
            </a:solidFill>
            <a:round/>
            <a:headEnd/>
            <a:tailEnd/>
          </a:ln>
        </p:spPr>
        <p:txBody>
          <a:bodyPr/>
          <a:lstStyle/>
          <a:p>
            <a:endParaRPr lang="en-US"/>
          </a:p>
        </p:txBody>
      </p:sp>
      <p:sp>
        <p:nvSpPr>
          <p:cNvPr id="20499" name="Freeform 17"/>
          <p:cNvSpPr>
            <a:spLocks/>
          </p:cNvSpPr>
          <p:nvPr/>
        </p:nvSpPr>
        <p:spPr bwMode="auto">
          <a:xfrm>
            <a:off x="4500563" y="3251200"/>
            <a:ext cx="127000" cy="257175"/>
          </a:xfrm>
          <a:custGeom>
            <a:avLst/>
            <a:gdLst>
              <a:gd name="T0" fmla="*/ 83 w 87"/>
              <a:gd name="T1" fmla="*/ 2 h 162"/>
              <a:gd name="T2" fmla="*/ 74 w 87"/>
              <a:gd name="T3" fmla="*/ 2 h 162"/>
              <a:gd name="T4" fmla="*/ 65 w 87"/>
              <a:gd name="T5" fmla="*/ 5 h 162"/>
              <a:gd name="T6" fmla="*/ 57 w 87"/>
              <a:gd name="T7" fmla="*/ 7 h 162"/>
              <a:gd name="T8" fmla="*/ 50 w 87"/>
              <a:gd name="T9" fmla="*/ 9 h 162"/>
              <a:gd name="T10" fmla="*/ 41 w 87"/>
              <a:gd name="T11" fmla="*/ 13 h 162"/>
              <a:gd name="T12" fmla="*/ 35 w 87"/>
              <a:gd name="T13" fmla="*/ 17 h 162"/>
              <a:gd name="T14" fmla="*/ 28 w 87"/>
              <a:gd name="T15" fmla="*/ 23 h 162"/>
              <a:gd name="T16" fmla="*/ 24 w 87"/>
              <a:gd name="T17" fmla="*/ 29 h 162"/>
              <a:gd name="T18" fmla="*/ 17 w 87"/>
              <a:gd name="T19" fmla="*/ 35 h 162"/>
              <a:gd name="T20" fmla="*/ 13 w 87"/>
              <a:gd name="T21" fmla="*/ 41 h 162"/>
              <a:gd name="T22" fmla="*/ 9 w 87"/>
              <a:gd name="T23" fmla="*/ 47 h 162"/>
              <a:gd name="T24" fmla="*/ 6 w 87"/>
              <a:gd name="T25" fmla="*/ 55 h 162"/>
              <a:gd name="T26" fmla="*/ 2 w 87"/>
              <a:gd name="T27" fmla="*/ 61 h 162"/>
              <a:gd name="T28" fmla="*/ 2 w 87"/>
              <a:gd name="T29" fmla="*/ 69 h 162"/>
              <a:gd name="T30" fmla="*/ 0 w 87"/>
              <a:gd name="T31" fmla="*/ 77 h 162"/>
              <a:gd name="T32" fmla="*/ 0 w 87"/>
              <a:gd name="T33" fmla="*/ 85 h 162"/>
              <a:gd name="T34" fmla="*/ 2 w 87"/>
              <a:gd name="T35" fmla="*/ 94 h 162"/>
              <a:gd name="T36" fmla="*/ 2 w 87"/>
              <a:gd name="T37" fmla="*/ 102 h 162"/>
              <a:gd name="T38" fmla="*/ 6 w 87"/>
              <a:gd name="T39" fmla="*/ 110 h 162"/>
              <a:gd name="T40" fmla="*/ 9 w 87"/>
              <a:gd name="T41" fmla="*/ 118 h 162"/>
              <a:gd name="T42" fmla="*/ 13 w 87"/>
              <a:gd name="T43" fmla="*/ 124 h 162"/>
              <a:gd name="T44" fmla="*/ 17 w 87"/>
              <a:gd name="T45" fmla="*/ 130 h 162"/>
              <a:gd name="T46" fmla="*/ 24 w 87"/>
              <a:gd name="T47" fmla="*/ 136 h 162"/>
              <a:gd name="T48" fmla="*/ 28 w 87"/>
              <a:gd name="T49" fmla="*/ 142 h 162"/>
              <a:gd name="T50" fmla="*/ 35 w 87"/>
              <a:gd name="T51" fmla="*/ 146 h 162"/>
              <a:gd name="T52" fmla="*/ 41 w 87"/>
              <a:gd name="T53" fmla="*/ 152 h 162"/>
              <a:gd name="T54" fmla="*/ 50 w 87"/>
              <a:gd name="T55" fmla="*/ 154 h 162"/>
              <a:gd name="T56" fmla="*/ 57 w 87"/>
              <a:gd name="T57" fmla="*/ 158 h 162"/>
              <a:gd name="T58" fmla="*/ 65 w 87"/>
              <a:gd name="T59" fmla="*/ 160 h 162"/>
              <a:gd name="T60" fmla="*/ 74 w 87"/>
              <a:gd name="T61" fmla="*/ 162 h 162"/>
              <a:gd name="T62" fmla="*/ 83 w 87"/>
              <a:gd name="T63" fmla="*/ 162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0"/>
                </a:moveTo>
                <a:lnTo>
                  <a:pt x="83" y="2"/>
                </a:lnTo>
                <a:lnTo>
                  <a:pt x="78" y="2"/>
                </a:lnTo>
                <a:lnTo>
                  <a:pt x="74" y="2"/>
                </a:lnTo>
                <a:lnTo>
                  <a:pt x="70" y="2"/>
                </a:lnTo>
                <a:lnTo>
                  <a:pt x="65" y="5"/>
                </a:lnTo>
                <a:lnTo>
                  <a:pt x="61" y="5"/>
                </a:lnTo>
                <a:lnTo>
                  <a:pt x="57" y="7"/>
                </a:lnTo>
                <a:lnTo>
                  <a:pt x="54" y="9"/>
                </a:lnTo>
                <a:lnTo>
                  <a:pt x="50" y="9"/>
                </a:lnTo>
                <a:lnTo>
                  <a:pt x="46" y="11"/>
                </a:lnTo>
                <a:lnTo>
                  <a:pt x="41" y="13"/>
                </a:lnTo>
                <a:lnTo>
                  <a:pt x="39" y="15"/>
                </a:lnTo>
                <a:lnTo>
                  <a:pt x="35" y="17"/>
                </a:lnTo>
                <a:lnTo>
                  <a:pt x="33" y="21"/>
                </a:lnTo>
                <a:lnTo>
                  <a:pt x="28" y="23"/>
                </a:lnTo>
                <a:lnTo>
                  <a:pt x="26" y="25"/>
                </a:lnTo>
                <a:lnTo>
                  <a:pt x="24" y="29"/>
                </a:lnTo>
                <a:lnTo>
                  <a:pt x="20" y="31"/>
                </a:lnTo>
                <a:lnTo>
                  <a:pt x="17" y="35"/>
                </a:lnTo>
                <a:lnTo>
                  <a:pt x="15" y="37"/>
                </a:lnTo>
                <a:lnTo>
                  <a:pt x="13" y="41"/>
                </a:lnTo>
                <a:lnTo>
                  <a:pt x="11" y="43"/>
                </a:lnTo>
                <a:lnTo>
                  <a:pt x="9" y="47"/>
                </a:lnTo>
                <a:lnTo>
                  <a:pt x="6" y="51"/>
                </a:lnTo>
                <a:lnTo>
                  <a:pt x="6" y="55"/>
                </a:lnTo>
                <a:lnTo>
                  <a:pt x="4" y="59"/>
                </a:lnTo>
                <a:lnTo>
                  <a:pt x="2" y="61"/>
                </a:lnTo>
                <a:lnTo>
                  <a:pt x="2" y="65"/>
                </a:lnTo>
                <a:lnTo>
                  <a:pt x="2" y="69"/>
                </a:lnTo>
                <a:lnTo>
                  <a:pt x="0" y="73"/>
                </a:lnTo>
                <a:lnTo>
                  <a:pt x="0" y="77"/>
                </a:lnTo>
                <a:lnTo>
                  <a:pt x="0" y="81"/>
                </a:lnTo>
                <a:lnTo>
                  <a:pt x="0" y="85"/>
                </a:lnTo>
                <a:lnTo>
                  <a:pt x="0" y="90"/>
                </a:lnTo>
                <a:lnTo>
                  <a:pt x="2" y="94"/>
                </a:lnTo>
                <a:lnTo>
                  <a:pt x="2" y="98"/>
                </a:lnTo>
                <a:lnTo>
                  <a:pt x="2" y="102"/>
                </a:lnTo>
                <a:lnTo>
                  <a:pt x="4" y="106"/>
                </a:lnTo>
                <a:lnTo>
                  <a:pt x="6" y="110"/>
                </a:lnTo>
                <a:lnTo>
                  <a:pt x="6" y="114"/>
                </a:lnTo>
                <a:lnTo>
                  <a:pt x="9" y="118"/>
                </a:lnTo>
                <a:lnTo>
                  <a:pt x="11" y="120"/>
                </a:lnTo>
                <a:lnTo>
                  <a:pt x="13" y="124"/>
                </a:lnTo>
                <a:lnTo>
                  <a:pt x="15" y="128"/>
                </a:lnTo>
                <a:lnTo>
                  <a:pt x="17" y="130"/>
                </a:lnTo>
                <a:lnTo>
                  <a:pt x="20" y="134"/>
                </a:lnTo>
                <a:lnTo>
                  <a:pt x="24" y="136"/>
                </a:lnTo>
                <a:lnTo>
                  <a:pt x="26" y="140"/>
                </a:lnTo>
                <a:lnTo>
                  <a:pt x="28" y="142"/>
                </a:lnTo>
                <a:lnTo>
                  <a:pt x="33" y="144"/>
                </a:lnTo>
                <a:lnTo>
                  <a:pt x="35" y="146"/>
                </a:lnTo>
                <a:lnTo>
                  <a:pt x="39" y="148"/>
                </a:lnTo>
                <a:lnTo>
                  <a:pt x="41" y="152"/>
                </a:lnTo>
                <a:lnTo>
                  <a:pt x="46" y="152"/>
                </a:lnTo>
                <a:lnTo>
                  <a:pt x="50" y="154"/>
                </a:lnTo>
                <a:lnTo>
                  <a:pt x="54" y="156"/>
                </a:lnTo>
                <a:lnTo>
                  <a:pt x="57" y="158"/>
                </a:lnTo>
                <a:lnTo>
                  <a:pt x="61" y="158"/>
                </a:lnTo>
                <a:lnTo>
                  <a:pt x="65" y="160"/>
                </a:lnTo>
                <a:lnTo>
                  <a:pt x="70" y="160"/>
                </a:lnTo>
                <a:lnTo>
                  <a:pt x="74" y="162"/>
                </a:lnTo>
                <a:lnTo>
                  <a:pt x="78" y="162"/>
                </a:lnTo>
                <a:lnTo>
                  <a:pt x="83" y="162"/>
                </a:lnTo>
                <a:lnTo>
                  <a:pt x="87" y="162"/>
                </a:lnTo>
              </a:path>
            </a:pathLst>
          </a:custGeom>
          <a:noFill/>
          <a:ln w="19050">
            <a:solidFill>
              <a:schemeClr val="tx1"/>
            </a:solidFill>
            <a:round/>
            <a:headEnd/>
            <a:tailEnd/>
          </a:ln>
        </p:spPr>
        <p:txBody>
          <a:bodyPr/>
          <a:lstStyle/>
          <a:p>
            <a:endParaRPr lang="en-US"/>
          </a:p>
        </p:txBody>
      </p:sp>
      <p:sp>
        <p:nvSpPr>
          <p:cNvPr id="20500" name="Freeform 18"/>
          <p:cNvSpPr>
            <a:spLocks/>
          </p:cNvSpPr>
          <p:nvPr/>
        </p:nvSpPr>
        <p:spPr bwMode="auto">
          <a:xfrm>
            <a:off x="4500563" y="3508375"/>
            <a:ext cx="127000" cy="257175"/>
          </a:xfrm>
          <a:custGeom>
            <a:avLst/>
            <a:gdLst>
              <a:gd name="T0" fmla="*/ 83 w 87"/>
              <a:gd name="T1" fmla="*/ 162 h 162"/>
              <a:gd name="T2" fmla="*/ 74 w 87"/>
              <a:gd name="T3" fmla="*/ 162 h 162"/>
              <a:gd name="T4" fmla="*/ 65 w 87"/>
              <a:gd name="T5" fmla="*/ 160 h 162"/>
              <a:gd name="T6" fmla="*/ 57 w 87"/>
              <a:gd name="T7" fmla="*/ 158 h 162"/>
              <a:gd name="T8" fmla="*/ 50 w 87"/>
              <a:gd name="T9" fmla="*/ 154 h 162"/>
              <a:gd name="T10" fmla="*/ 41 w 87"/>
              <a:gd name="T11" fmla="*/ 150 h 162"/>
              <a:gd name="T12" fmla="*/ 35 w 87"/>
              <a:gd name="T13" fmla="*/ 146 h 162"/>
              <a:gd name="T14" fmla="*/ 28 w 87"/>
              <a:gd name="T15" fmla="*/ 142 h 162"/>
              <a:gd name="T16" fmla="*/ 24 w 87"/>
              <a:gd name="T17" fmla="*/ 136 h 162"/>
              <a:gd name="T18" fmla="*/ 17 w 87"/>
              <a:gd name="T19" fmla="*/ 130 h 162"/>
              <a:gd name="T20" fmla="*/ 13 w 87"/>
              <a:gd name="T21" fmla="*/ 124 h 162"/>
              <a:gd name="T22" fmla="*/ 9 w 87"/>
              <a:gd name="T23" fmla="*/ 116 h 162"/>
              <a:gd name="T24" fmla="*/ 6 w 87"/>
              <a:gd name="T25" fmla="*/ 110 h 162"/>
              <a:gd name="T26" fmla="*/ 2 w 87"/>
              <a:gd name="T27" fmla="*/ 102 h 162"/>
              <a:gd name="T28" fmla="*/ 2 w 87"/>
              <a:gd name="T29" fmla="*/ 93 h 162"/>
              <a:gd name="T30" fmla="*/ 0 w 87"/>
              <a:gd name="T31" fmla="*/ 85 h 162"/>
              <a:gd name="T32" fmla="*/ 0 w 87"/>
              <a:gd name="T33" fmla="*/ 77 h 162"/>
              <a:gd name="T34" fmla="*/ 2 w 87"/>
              <a:gd name="T35" fmla="*/ 69 h 162"/>
              <a:gd name="T36" fmla="*/ 2 w 87"/>
              <a:gd name="T37" fmla="*/ 61 h 162"/>
              <a:gd name="T38" fmla="*/ 6 w 87"/>
              <a:gd name="T39" fmla="*/ 53 h 162"/>
              <a:gd name="T40" fmla="*/ 9 w 87"/>
              <a:gd name="T41" fmla="*/ 47 h 162"/>
              <a:gd name="T42" fmla="*/ 13 w 87"/>
              <a:gd name="T43" fmla="*/ 41 h 162"/>
              <a:gd name="T44" fmla="*/ 17 w 87"/>
              <a:gd name="T45" fmla="*/ 33 h 162"/>
              <a:gd name="T46" fmla="*/ 24 w 87"/>
              <a:gd name="T47" fmla="*/ 27 h 162"/>
              <a:gd name="T48" fmla="*/ 28 w 87"/>
              <a:gd name="T49" fmla="*/ 23 h 162"/>
              <a:gd name="T50" fmla="*/ 35 w 87"/>
              <a:gd name="T51" fmla="*/ 17 h 162"/>
              <a:gd name="T52" fmla="*/ 41 w 87"/>
              <a:gd name="T53" fmla="*/ 13 h 162"/>
              <a:gd name="T54" fmla="*/ 50 w 87"/>
              <a:gd name="T55" fmla="*/ 8 h 162"/>
              <a:gd name="T56" fmla="*/ 57 w 87"/>
              <a:gd name="T57" fmla="*/ 6 h 162"/>
              <a:gd name="T58" fmla="*/ 65 w 87"/>
              <a:gd name="T59" fmla="*/ 4 h 162"/>
              <a:gd name="T60" fmla="*/ 74 w 87"/>
              <a:gd name="T61" fmla="*/ 2 h 162"/>
              <a:gd name="T62" fmla="*/ 83 w 87"/>
              <a:gd name="T63" fmla="*/ 0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162"/>
                </a:moveTo>
                <a:lnTo>
                  <a:pt x="83" y="162"/>
                </a:lnTo>
                <a:lnTo>
                  <a:pt x="78" y="162"/>
                </a:lnTo>
                <a:lnTo>
                  <a:pt x="74" y="162"/>
                </a:lnTo>
                <a:lnTo>
                  <a:pt x="70" y="160"/>
                </a:lnTo>
                <a:lnTo>
                  <a:pt x="65" y="160"/>
                </a:lnTo>
                <a:lnTo>
                  <a:pt x="61" y="158"/>
                </a:lnTo>
                <a:lnTo>
                  <a:pt x="57" y="158"/>
                </a:lnTo>
                <a:lnTo>
                  <a:pt x="54" y="156"/>
                </a:lnTo>
                <a:lnTo>
                  <a:pt x="50" y="154"/>
                </a:lnTo>
                <a:lnTo>
                  <a:pt x="46" y="152"/>
                </a:lnTo>
                <a:lnTo>
                  <a:pt x="41" y="150"/>
                </a:lnTo>
                <a:lnTo>
                  <a:pt x="39" y="148"/>
                </a:lnTo>
                <a:lnTo>
                  <a:pt x="35" y="146"/>
                </a:lnTo>
                <a:lnTo>
                  <a:pt x="33" y="144"/>
                </a:lnTo>
                <a:lnTo>
                  <a:pt x="28" y="142"/>
                </a:lnTo>
                <a:lnTo>
                  <a:pt x="26" y="138"/>
                </a:lnTo>
                <a:lnTo>
                  <a:pt x="24" y="136"/>
                </a:lnTo>
                <a:lnTo>
                  <a:pt x="20" y="134"/>
                </a:lnTo>
                <a:lnTo>
                  <a:pt x="17" y="130"/>
                </a:lnTo>
                <a:lnTo>
                  <a:pt x="15" y="126"/>
                </a:lnTo>
                <a:lnTo>
                  <a:pt x="13" y="124"/>
                </a:lnTo>
                <a:lnTo>
                  <a:pt x="11" y="120"/>
                </a:lnTo>
                <a:lnTo>
                  <a:pt x="9" y="116"/>
                </a:lnTo>
                <a:lnTo>
                  <a:pt x="6" y="114"/>
                </a:lnTo>
                <a:lnTo>
                  <a:pt x="6" y="110"/>
                </a:lnTo>
                <a:lnTo>
                  <a:pt x="4" y="106"/>
                </a:lnTo>
                <a:lnTo>
                  <a:pt x="2" y="102"/>
                </a:lnTo>
                <a:lnTo>
                  <a:pt x="2" y="98"/>
                </a:lnTo>
                <a:lnTo>
                  <a:pt x="2" y="93"/>
                </a:lnTo>
                <a:lnTo>
                  <a:pt x="0" y="89"/>
                </a:lnTo>
                <a:lnTo>
                  <a:pt x="0" y="85"/>
                </a:lnTo>
                <a:lnTo>
                  <a:pt x="0" y="81"/>
                </a:lnTo>
                <a:lnTo>
                  <a:pt x="0" y="77"/>
                </a:lnTo>
                <a:lnTo>
                  <a:pt x="0" y="73"/>
                </a:lnTo>
                <a:lnTo>
                  <a:pt x="2" y="69"/>
                </a:lnTo>
                <a:lnTo>
                  <a:pt x="2" y="65"/>
                </a:lnTo>
                <a:lnTo>
                  <a:pt x="2" y="61"/>
                </a:lnTo>
                <a:lnTo>
                  <a:pt x="4" y="57"/>
                </a:lnTo>
                <a:lnTo>
                  <a:pt x="6" y="53"/>
                </a:lnTo>
                <a:lnTo>
                  <a:pt x="6" y="51"/>
                </a:lnTo>
                <a:lnTo>
                  <a:pt x="9" y="47"/>
                </a:lnTo>
                <a:lnTo>
                  <a:pt x="11" y="43"/>
                </a:lnTo>
                <a:lnTo>
                  <a:pt x="13" y="41"/>
                </a:lnTo>
                <a:lnTo>
                  <a:pt x="15" y="37"/>
                </a:lnTo>
                <a:lnTo>
                  <a:pt x="17" y="33"/>
                </a:lnTo>
                <a:lnTo>
                  <a:pt x="20" y="31"/>
                </a:lnTo>
                <a:lnTo>
                  <a:pt x="24" y="27"/>
                </a:lnTo>
                <a:lnTo>
                  <a:pt x="26" y="25"/>
                </a:lnTo>
                <a:lnTo>
                  <a:pt x="28" y="23"/>
                </a:lnTo>
                <a:lnTo>
                  <a:pt x="33" y="19"/>
                </a:lnTo>
                <a:lnTo>
                  <a:pt x="35" y="17"/>
                </a:lnTo>
                <a:lnTo>
                  <a:pt x="39" y="15"/>
                </a:lnTo>
                <a:lnTo>
                  <a:pt x="41" y="13"/>
                </a:lnTo>
                <a:lnTo>
                  <a:pt x="46" y="11"/>
                </a:lnTo>
                <a:lnTo>
                  <a:pt x="50" y="8"/>
                </a:lnTo>
                <a:lnTo>
                  <a:pt x="54" y="6"/>
                </a:lnTo>
                <a:lnTo>
                  <a:pt x="57" y="6"/>
                </a:lnTo>
                <a:lnTo>
                  <a:pt x="61" y="4"/>
                </a:lnTo>
                <a:lnTo>
                  <a:pt x="65" y="4"/>
                </a:lnTo>
                <a:lnTo>
                  <a:pt x="70" y="2"/>
                </a:lnTo>
                <a:lnTo>
                  <a:pt x="74" y="2"/>
                </a:lnTo>
                <a:lnTo>
                  <a:pt x="78" y="0"/>
                </a:lnTo>
                <a:lnTo>
                  <a:pt x="83" y="0"/>
                </a:lnTo>
                <a:lnTo>
                  <a:pt x="87" y="0"/>
                </a:lnTo>
              </a:path>
            </a:pathLst>
          </a:custGeom>
          <a:noFill/>
          <a:ln w="19050">
            <a:solidFill>
              <a:schemeClr val="tx1"/>
            </a:solidFill>
            <a:round/>
            <a:headEnd/>
            <a:tailEnd/>
          </a:ln>
        </p:spPr>
        <p:txBody>
          <a:bodyPr/>
          <a:lstStyle/>
          <a:p>
            <a:endParaRPr lang="en-US"/>
          </a:p>
        </p:txBody>
      </p:sp>
      <p:sp>
        <p:nvSpPr>
          <p:cNvPr id="20501" name="Rectangle 19"/>
          <p:cNvSpPr>
            <a:spLocks noChangeArrowheads="1"/>
          </p:cNvSpPr>
          <p:nvPr/>
        </p:nvSpPr>
        <p:spPr bwMode="auto">
          <a:xfrm>
            <a:off x="5183188" y="4273550"/>
            <a:ext cx="187552" cy="369332"/>
          </a:xfrm>
          <a:prstGeom prst="rect">
            <a:avLst/>
          </a:prstGeom>
          <a:noFill/>
          <a:ln w="9525">
            <a:noFill/>
            <a:miter lim="800000"/>
            <a:headEnd/>
            <a:tailEnd/>
          </a:ln>
        </p:spPr>
        <p:txBody>
          <a:bodyPr wrap="none" lIns="0" tIns="0" rIns="0" bIns="0">
            <a:spAutoFit/>
          </a:bodyPr>
          <a:lstStyle/>
          <a:p>
            <a:pPr eaLnBrk="0" hangingPunct="0"/>
            <a:r>
              <a:rPr lang="en-US" sz="2400" i="1">
                <a:latin typeface="Times New Roman" pitchFamily="18" charset="0"/>
              </a:rPr>
              <a:t>R</a:t>
            </a:r>
            <a:endParaRPr lang="en-US" sz="2400">
              <a:latin typeface="Times New Roman" pitchFamily="18" charset="0"/>
            </a:endParaRPr>
          </a:p>
        </p:txBody>
      </p:sp>
      <p:sp>
        <p:nvSpPr>
          <p:cNvPr id="20503" name="Rectangle 21"/>
          <p:cNvSpPr>
            <a:spLocks noChangeArrowheads="1"/>
          </p:cNvSpPr>
          <p:nvPr/>
        </p:nvSpPr>
        <p:spPr bwMode="auto">
          <a:xfrm>
            <a:off x="4286248" y="5286388"/>
            <a:ext cx="632161" cy="307777"/>
          </a:xfrm>
          <a:prstGeom prst="rect">
            <a:avLst/>
          </a:prstGeom>
          <a:noFill/>
          <a:ln w="9525">
            <a:noFill/>
            <a:miter lim="800000"/>
            <a:headEnd/>
            <a:tailEnd/>
          </a:ln>
        </p:spPr>
        <p:txBody>
          <a:bodyPr wrap="none" lIns="0" tIns="0" rIns="0" bIns="0">
            <a:spAutoFit/>
          </a:bodyPr>
          <a:lstStyle/>
          <a:p>
            <a:pPr eaLnBrk="0" hangingPunct="0"/>
            <a:r>
              <a:rPr lang="en-US" sz="2000" dirty="0">
                <a:latin typeface="+mn-lt"/>
              </a:rPr>
              <a:t>Cavity</a:t>
            </a:r>
          </a:p>
        </p:txBody>
      </p:sp>
      <p:sp>
        <p:nvSpPr>
          <p:cNvPr id="20504" name="Freeform 22"/>
          <p:cNvSpPr>
            <a:spLocks/>
          </p:cNvSpPr>
          <p:nvPr/>
        </p:nvSpPr>
        <p:spPr bwMode="auto">
          <a:xfrm>
            <a:off x="1958975" y="2779713"/>
            <a:ext cx="407988" cy="411162"/>
          </a:xfrm>
          <a:custGeom>
            <a:avLst/>
            <a:gdLst>
              <a:gd name="T0" fmla="*/ 154 w 278"/>
              <a:gd name="T1" fmla="*/ 2 h 259"/>
              <a:gd name="T2" fmla="*/ 174 w 278"/>
              <a:gd name="T3" fmla="*/ 4 h 259"/>
              <a:gd name="T4" fmla="*/ 193 w 278"/>
              <a:gd name="T5" fmla="*/ 10 h 259"/>
              <a:gd name="T6" fmla="*/ 211 w 278"/>
              <a:gd name="T7" fmla="*/ 18 h 259"/>
              <a:gd name="T8" fmla="*/ 228 w 278"/>
              <a:gd name="T9" fmla="*/ 30 h 259"/>
              <a:gd name="T10" fmla="*/ 244 w 278"/>
              <a:gd name="T11" fmla="*/ 42 h 259"/>
              <a:gd name="T12" fmla="*/ 254 w 278"/>
              <a:gd name="T13" fmla="*/ 57 h 259"/>
              <a:gd name="T14" fmla="*/ 265 w 278"/>
              <a:gd name="T15" fmla="*/ 75 h 259"/>
              <a:gd name="T16" fmla="*/ 274 w 278"/>
              <a:gd name="T17" fmla="*/ 91 h 259"/>
              <a:gd name="T18" fmla="*/ 278 w 278"/>
              <a:gd name="T19" fmla="*/ 111 h 259"/>
              <a:gd name="T20" fmla="*/ 278 w 278"/>
              <a:gd name="T21" fmla="*/ 129 h 259"/>
              <a:gd name="T22" fmla="*/ 278 w 278"/>
              <a:gd name="T23" fmla="*/ 150 h 259"/>
              <a:gd name="T24" fmla="*/ 274 w 278"/>
              <a:gd name="T25" fmla="*/ 168 h 259"/>
              <a:gd name="T26" fmla="*/ 265 w 278"/>
              <a:gd name="T27" fmla="*/ 186 h 259"/>
              <a:gd name="T28" fmla="*/ 254 w 278"/>
              <a:gd name="T29" fmla="*/ 202 h 259"/>
              <a:gd name="T30" fmla="*/ 244 w 278"/>
              <a:gd name="T31" fmla="*/ 217 h 259"/>
              <a:gd name="T32" fmla="*/ 228 w 278"/>
              <a:gd name="T33" fmla="*/ 231 h 259"/>
              <a:gd name="T34" fmla="*/ 211 w 278"/>
              <a:gd name="T35" fmla="*/ 241 h 259"/>
              <a:gd name="T36" fmla="*/ 193 w 278"/>
              <a:gd name="T37" fmla="*/ 249 h 259"/>
              <a:gd name="T38" fmla="*/ 174 w 278"/>
              <a:gd name="T39" fmla="*/ 255 h 259"/>
              <a:gd name="T40" fmla="*/ 154 w 278"/>
              <a:gd name="T41" fmla="*/ 259 h 259"/>
              <a:gd name="T42" fmla="*/ 133 w 278"/>
              <a:gd name="T43" fmla="*/ 259 h 259"/>
              <a:gd name="T44" fmla="*/ 111 w 278"/>
              <a:gd name="T45" fmla="*/ 257 h 259"/>
              <a:gd name="T46" fmla="*/ 91 w 278"/>
              <a:gd name="T47" fmla="*/ 251 h 259"/>
              <a:gd name="T48" fmla="*/ 74 w 278"/>
              <a:gd name="T49" fmla="*/ 245 h 259"/>
              <a:gd name="T50" fmla="*/ 56 w 278"/>
              <a:gd name="T51" fmla="*/ 235 h 259"/>
              <a:gd name="T52" fmla="*/ 41 w 278"/>
              <a:gd name="T53" fmla="*/ 223 h 259"/>
              <a:gd name="T54" fmla="*/ 28 w 278"/>
              <a:gd name="T55" fmla="*/ 208 h 259"/>
              <a:gd name="T56" fmla="*/ 17 w 278"/>
              <a:gd name="T57" fmla="*/ 192 h 259"/>
              <a:gd name="T58" fmla="*/ 9 w 278"/>
              <a:gd name="T59" fmla="*/ 174 h 259"/>
              <a:gd name="T60" fmla="*/ 2 w 278"/>
              <a:gd name="T61" fmla="*/ 156 h 259"/>
              <a:gd name="T62" fmla="*/ 0 w 278"/>
              <a:gd name="T63" fmla="*/ 138 h 259"/>
              <a:gd name="T64" fmla="*/ 0 w 278"/>
              <a:gd name="T65" fmla="*/ 117 h 259"/>
              <a:gd name="T66" fmla="*/ 4 w 278"/>
              <a:gd name="T67" fmla="*/ 97 h 259"/>
              <a:gd name="T68" fmla="*/ 11 w 278"/>
              <a:gd name="T69" fmla="*/ 79 h 259"/>
              <a:gd name="T70" fmla="*/ 19 w 278"/>
              <a:gd name="T71" fmla="*/ 63 h 259"/>
              <a:gd name="T72" fmla="*/ 32 w 278"/>
              <a:gd name="T73" fmla="*/ 49 h 259"/>
              <a:gd name="T74" fmla="*/ 46 w 278"/>
              <a:gd name="T75" fmla="*/ 34 h 259"/>
              <a:gd name="T76" fmla="*/ 61 w 278"/>
              <a:gd name="T77" fmla="*/ 22 h 259"/>
              <a:gd name="T78" fmla="*/ 80 w 278"/>
              <a:gd name="T79" fmla="*/ 14 h 259"/>
              <a:gd name="T80" fmla="*/ 98 w 278"/>
              <a:gd name="T81" fmla="*/ 6 h 259"/>
              <a:gd name="T82" fmla="*/ 119 w 278"/>
              <a:gd name="T83" fmla="*/ 2 h 259"/>
              <a:gd name="T84" fmla="*/ 139 w 278"/>
              <a:gd name="T85" fmla="*/ 0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8"/>
              <a:gd name="T130" fmla="*/ 0 h 259"/>
              <a:gd name="T131" fmla="*/ 278 w 278"/>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8" h="259">
                <a:moveTo>
                  <a:pt x="139" y="0"/>
                </a:moveTo>
                <a:lnTo>
                  <a:pt x="148" y="0"/>
                </a:lnTo>
                <a:lnTo>
                  <a:pt x="154" y="2"/>
                </a:lnTo>
                <a:lnTo>
                  <a:pt x="161" y="2"/>
                </a:lnTo>
                <a:lnTo>
                  <a:pt x="167" y="2"/>
                </a:lnTo>
                <a:lnTo>
                  <a:pt x="174" y="4"/>
                </a:lnTo>
                <a:lnTo>
                  <a:pt x="180" y="6"/>
                </a:lnTo>
                <a:lnTo>
                  <a:pt x="187" y="8"/>
                </a:lnTo>
                <a:lnTo>
                  <a:pt x="193" y="10"/>
                </a:lnTo>
                <a:lnTo>
                  <a:pt x="200" y="14"/>
                </a:lnTo>
                <a:lnTo>
                  <a:pt x="207" y="16"/>
                </a:lnTo>
                <a:lnTo>
                  <a:pt x="211" y="18"/>
                </a:lnTo>
                <a:lnTo>
                  <a:pt x="217" y="22"/>
                </a:lnTo>
                <a:lnTo>
                  <a:pt x="224" y="26"/>
                </a:lnTo>
                <a:lnTo>
                  <a:pt x="228" y="30"/>
                </a:lnTo>
                <a:lnTo>
                  <a:pt x="233" y="34"/>
                </a:lnTo>
                <a:lnTo>
                  <a:pt x="239" y="38"/>
                </a:lnTo>
                <a:lnTo>
                  <a:pt x="244" y="42"/>
                </a:lnTo>
                <a:lnTo>
                  <a:pt x="248" y="49"/>
                </a:lnTo>
                <a:lnTo>
                  <a:pt x="252" y="53"/>
                </a:lnTo>
                <a:lnTo>
                  <a:pt x="254" y="57"/>
                </a:lnTo>
                <a:lnTo>
                  <a:pt x="259" y="63"/>
                </a:lnTo>
                <a:lnTo>
                  <a:pt x="263" y="69"/>
                </a:lnTo>
                <a:lnTo>
                  <a:pt x="265" y="75"/>
                </a:lnTo>
                <a:lnTo>
                  <a:pt x="267" y="79"/>
                </a:lnTo>
                <a:lnTo>
                  <a:pt x="272" y="85"/>
                </a:lnTo>
                <a:lnTo>
                  <a:pt x="274" y="91"/>
                </a:lnTo>
                <a:lnTo>
                  <a:pt x="274" y="97"/>
                </a:lnTo>
                <a:lnTo>
                  <a:pt x="276" y="103"/>
                </a:lnTo>
                <a:lnTo>
                  <a:pt x="278" y="111"/>
                </a:lnTo>
                <a:lnTo>
                  <a:pt x="278" y="117"/>
                </a:lnTo>
                <a:lnTo>
                  <a:pt x="278" y="123"/>
                </a:lnTo>
                <a:lnTo>
                  <a:pt x="278" y="129"/>
                </a:lnTo>
                <a:lnTo>
                  <a:pt x="278" y="138"/>
                </a:lnTo>
                <a:lnTo>
                  <a:pt x="278" y="144"/>
                </a:lnTo>
                <a:lnTo>
                  <a:pt x="278" y="150"/>
                </a:lnTo>
                <a:lnTo>
                  <a:pt x="276" y="156"/>
                </a:lnTo>
                <a:lnTo>
                  <a:pt x="274" y="162"/>
                </a:lnTo>
                <a:lnTo>
                  <a:pt x="274" y="168"/>
                </a:lnTo>
                <a:lnTo>
                  <a:pt x="272" y="174"/>
                </a:lnTo>
                <a:lnTo>
                  <a:pt x="267" y="180"/>
                </a:lnTo>
                <a:lnTo>
                  <a:pt x="265" y="186"/>
                </a:lnTo>
                <a:lnTo>
                  <a:pt x="263" y="192"/>
                </a:lnTo>
                <a:lnTo>
                  <a:pt x="259" y="196"/>
                </a:lnTo>
                <a:lnTo>
                  <a:pt x="254" y="202"/>
                </a:lnTo>
                <a:lnTo>
                  <a:pt x="252" y="208"/>
                </a:lnTo>
                <a:lnTo>
                  <a:pt x="248" y="212"/>
                </a:lnTo>
                <a:lnTo>
                  <a:pt x="244" y="217"/>
                </a:lnTo>
                <a:lnTo>
                  <a:pt x="239" y="223"/>
                </a:lnTo>
                <a:lnTo>
                  <a:pt x="233" y="227"/>
                </a:lnTo>
                <a:lnTo>
                  <a:pt x="228" y="231"/>
                </a:lnTo>
                <a:lnTo>
                  <a:pt x="224" y="235"/>
                </a:lnTo>
                <a:lnTo>
                  <a:pt x="217" y="237"/>
                </a:lnTo>
                <a:lnTo>
                  <a:pt x="211" y="241"/>
                </a:lnTo>
                <a:lnTo>
                  <a:pt x="207" y="245"/>
                </a:lnTo>
                <a:lnTo>
                  <a:pt x="200" y="247"/>
                </a:lnTo>
                <a:lnTo>
                  <a:pt x="193" y="249"/>
                </a:lnTo>
                <a:lnTo>
                  <a:pt x="187" y="251"/>
                </a:lnTo>
                <a:lnTo>
                  <a:pt x="180" y="253"/>
                </a:lnTo>
                <a:lnTo>
                  <a:pt x="174" y="255"/>
                </a:lnTo>
                <a:lnTo>
                  <a:pt x="167" y="257"/>
                </a:lnTo>
                <a:lnTo>
                  <a:pt x="161" y="259"/>
                </a:lnTo>
                <a:lnTo>
                  <a:pt x="154" y="259"/>
                </a:lnTo>
                <a:lnTo>
                  <a:pt x="148" y="259"/>
                </a:lnTo>
                <a:lnTo>
                  <a:pt x="139" y="259"/>
                </a:lnTo>
                <a:lnTo>
                  <a:pt x="133" y="259"/>
                </a:lnTo>
                <a:lnTo>
                  <a:pt x="126" y="259"/>
                </a:lnTo>
                <a:lnTo>
                  <a:pt x="119" y="259"/>
                </a:lnTo>
                <a:lnTo>
                  <a:pt x="111" y="257"/>
                </a:lnTo>
                <a:lnTo>
                  <a:pt x="104" y="255"/>
                </a:lnTo>
                <a:lnTo>
                  <a:pt x="98" y="253"/>
                </a:lnTo>
                <a:lnTo>
                  <a:pt x="91" y="251"/>
                </a:lnTo>
                <a:lnTo>
                  <a:pt x="85" y="249"/>
                </a:lnTo>
                <a:lnTo>
                  <a:pt x="80" y="247"/>
                </a:lnTo>
                <a:lnTo>
                  <a:pt x="74" y="245"/>
                </a:lnTo>
                <a:lnTo>
                  <a:pt x="67" y="241"/>
                </a:lnTo>
                <a:lnTo>
                  <a:pt x="61" y="237"/>
                </a:lnTo>
                <a:lnTo>
                  <a:pt x="56" y="235"/>
                </a:lnTo>
                <a:lnTo>
                  <a:pt x="52" y="231"/>
                </a:lnTo>
                <a:lnTo>
                  <a:pt x="46" y="227"/>
                </a:lnTo>
                <a:lnTo>
                  <a:pt x="41" y="223"/>
                </a:lnTo>
                <a:lnTo>
                  <a:pt x="37" y="217"/>
                </a:lnTo>
                <a:lnTo>
                  <a:pt x="32" y="212"/>
                </a:lnTo>
                <a:lnTo>
                  <a:pt x="28" y="208"/>
                </a:lnTo>
                <a:lnTo>
                  <a:pt x="24" y="202"/>
                </a:lnTo>
                <a:lnTo>
                  <a:pt x="19" y="196"/>
                </a:lnTo>
                <a:lnTo>
                  <a:pt x="17" y="192"/>
                </a:lnTo>
                <a:lnTo>
                  <a:pt x="13" y="186"/>
                </a:lnTo>
                <a:lnTo>
                  <a:pt x="11" y="180"/>
                </a:lnTo>
                <a:lnTo>
                  <a:pt x="9" y="174"/>
                </a:lnTo>
                <a:lnTo>
                  <a:pt x="6" y="168"/>
                </a:lnTo>
                <a:lnTo>
                  <a:pt x="4" y="162"/>
                </a:lnTo>
                <a:lnTo>
                  <a:pt x="2" y="156"/>
                </a:lnTo>
                <a:lnTo>
                  <a:pt x="2" y="150"/>
                </a:lnTo>
                <a:lnTo>
                  <a:pt x="0" y="144"/>
                </a:lnTo>
                <a:lnTo>
                  <a:pt x="0" y="138"/>
                </a:lnTo>
                <a:lnTo>
                  <a:pt x="0" y="129"/>
                </a:lnTo>
                <a:lnTo>
                  <a:pt x="0" y="123"/>
                </a:lnTo>
                <a:lnTo>
                  <a:pt x="0" y="117"/>
                </a:lnTo>
                <a:lnTo>
                  <a:pt x="2" y="111"/>
                </a:lnTo>
                <a:lnTo>
                  <a:pt x="2" y="103"/>
                </a:lnTo>
                <a:lnTo>
                  <a:pt x="4" y="97"/>
                </a:lnTo>
                <a:lnTo>
                  <a:pt x="6" y="91"/>
                </a:lnTo>
                <a:lnTo>
                  <a:pt x="9" y="85"/>
                </a:lnTo>
                <a:lnTo>
                  <a:pt x="11" y="79"/>
                </a:lnTo>
                <a:lnTo>
                  <a:pt x="13" y="75"/>
                </a:lnTo>
                <a:lnTo>
                  <a:pt x="17" y="69"/>
                </a:lnTo>
                <a:lnTo>
                  <a:pt x="19" y="63"/>
                </a:lnTo>
                <a:lnTo>
                  <a:pt x="24" y="57"/>
                </a:lnTo>
                <a:lnTo>
                  <a:pt x="28" y="53"/>
                </a:lnTo>
                <a:lnTo>
                  <a:pt x="32" y="49"/>
                </a:lnTo>
                <a:lnTo>
                  <a:pt x="37" y="42"/>
                </a:lnTo>
                <a:lnTo>
                  <a:pt x="41" y="38"/>
                </a:lnTo>
                <a:lnTo>
                  <a:pt x="46" y="34"/>
                </a:lnTo>
                <a:lnTo>
                  <a:pt x="52" y="30"/>
                </a:lnTo>
                <a:lnTo>
                  <a:pt x="56" y="26"/>
                </a:lnTo>
                <a:lnTo>
                  <a:pt x="61" y="22"/>
                </a:lnTo>
                <a:lnTo>
                  <a:pt x="67" y="18"/>
                </a:lnTo>
                <a:lnTo>
                  <a:pt x="74" y="16"/>
                </a:lnTo>
                <a:lnTo>
                  <a:pt x="80" y="14"/>
                </a:lnTo>
                <a:lnTo>
                  <a:pt x="85" y="10"/>
                </a:lnTo>
                <a:lnTo>
                  <a:pt x="91" y="8"/>
                </a:lnTo>
                <a:lnTo>
                  <a:pt x="98" y="6"/>
                </a:lnTo>
                <a:lnTo>
                  <a:pt x="104" y="4"/>
                </a:lnTo>
                <a:lnTo>
                  <a:pt x="111" y="2"/>
                </a:lnTo>
                <a:lnTo>
                  <a:pt x="119" y="2"/>
                </a:lnTo>
                <a:lnTo>
                  <a:pt x="126" y="2"/>
                </a:lnTo>
                <a:lnTo>
                  <a:pt x="133" y="0"/>
                </a:lnTo>
                <a:lnTo>
                  <a:pt x="139" y="0"/>
                </a:lnTo>
              </a:path>
            </a:pathLst>
          </a:custGeom>
          <a:noFill/>
          <a:ln w="19050">
            <a:solidFill>
              <a:schemeClr val="tx1"/>
            </a:solidFill>
            <a:round/>
            <a:headEnd/>
            <a:tailEnd/>
          </a:ln>
        </p:spPr>
        <p:txBody>
          <a:bodyPr/>
          <a:lstStyle/>
          <a:p>
            <a:endParaRPr lang="en-US">
              <a:latin typeface="+mn-lt"/>
            </a:endParaRPr>
          </a:p>
        </p:txBody>
      </p:sp>
      <p:sp>
        <p:nvSpPr>
          <p:cNvPr id="20505" name="Freeform 23"/>
          <p:cNvSpPr>
            <a:spLocks/>
          </p:cNvSpPr>
          <p:nvPr/>
        </p:nvSpPr>
        <p:spPr bwMode="auto">
          <a:xfrm>
            <a:off x="1958975" y="2968625"/>
            <a:ext cx="407988" cy="411163"/>
          </a:xfrm>
          <a:custGeom>
            <a:avLst/>
            <a:gdLst>
              <a:gd name="T0" fmla="*/ 154 w 278"/>
              <a:gd name="T1" fmla="*/ 2 h 259"/>
              <a:gd name="T2" fmla="*/ 174 w 278"/>
              <a:gd name="T3" fmla="*/ 4 h 259"/>
              <a:gd name="T4" fmla="*/ 193 w 278"/>
              <a:gd name="T5" fmla="*/ 10 h 259"/>
              <a:gd name="T6" fmla="*/ 211 w 278"/>
              <a:gd name="T7" fmla="*/ 21 h 259"/>
              <a:gd name="T8" fmla="*/ 228 w 278"/>
              <a:gd name="T9" fmla="*/ 31 h 259"/>
              <a:gd name="T10" fmla="*/ 244 w 278"/>
              <a:gd name="T11" fmla="*/ 43 h 259"/>
              <a:gd name="T12" fmla="*/ 254 w 278"/>
              <a:gd name="T13" fmla="*/ 59 h 259"/>
              <a:gd name="T14" fmla="*/ 265 w 278"/>
              <a:gd name="T15" fmla="*/ 75 h 259"/>
              <a:gd name="T16" fmla="*/ 274 w 278"/>
              <a:gd name="T17" fmla="*/ 91 h 259"/>
              <a:gd name="T18" fmla="*/ 278 w 278"/>
              <a:gd name="T19" fmla="*/ 112 h 259"/>
              <a:gd name="T20" fmla="*/ 278 w 278"/>
              <a:gd name="T21" fmla="*/ 130 h 259"/>
              <a:gd name="T22" fmla="*/ 278 w 278"/>
              <a:gd name="T23" fmla="*/ 150 h 259"/>
              <a:gd name="T24" fmla="*/ 274 w 278"/>
              <a:gd name="T25" fmla="*/ 168 h 259"/>
              <a:gd name="T26" fmla="*/ 265 w 278"/>
              <a:gd name="T27" fmla="*/ 187 h 259"/>
              <a:gd name="T28" fmla="*/ 254 w 278"/>
              <a:gd name="T29" fmla="*/ 203 h 259"/>
              <a:gd name="T30" fmla="*/ 244 w 278"/>
              <a:gd name="T31" fmla="*/ 217 h 259"/>
              <a:gd name="T32" fmla="*/ 228 w 278"/>
              <a:gd name="T33" fmla="*/ 231 h 259"/>
              <a:gd name="T34" fmla="*/ 211 w 278"/>
              <a:gd name="T35" fmla="*/ 241 h 259"/>
              <a:gd name="T36" fmla="*/ 193 w 278"/>
              <a:gd name="T37" fmla="*/ 249 h 259"/>
              <a:gd name="T38" fmla="*/ 174 w 278"/>
              <a:gd name="T39" fmla="*/ 255 h 259"/>
              <a:gd name="T40" fmla="*/ 154 w 278"/>
              <a:gd name="T41" fmla="*/ 259 h 259"/>
              <a:gd name="T42" fmla="*/ 133 w 278"/>
              <a:gd name="T43" fmla="*/ 259 h 259"/>
              <a:gd name="T44" fmla="*/ 111 w 278"/>
              <a:gd name="T45" fmla="*/ 257 h 259"/>
              <a:gd name="T46" fmla="*/ 91 w 278"/>
              <a:gd name="T47" fmla="*/ 253 h 259"/>
              <a:gd name="T48" fmla="*/ 74 w 278"/>
              <a:gd name="T49" fmla="*/ 245 h 259"/>
              <a:gd name="T50" fmla="*/ 56 w 278"/>
              <a:gd name="T51" fmla="*/ 235 h 259"/>
              <a:gd name="T52" fmla="*/ 41 w 278"/>
              <a:gd name="T53" fmla="*/ 223 h 259"/>
              <a:gd name="T54" fmla="*/ 28 w 278"/>
              <a:gd name="T55" fmla="*/ 209 h 259"/>
              <a:gd name="T56" fmla="*/ 17 w 278"/>
              <a:gd name="T57" fmla="*/ 193 h 259"/>
              <a:gd name="T58" fmla="*/ 9 w 278"/>
              <a:gd name="T59" fmla="*/ 174 h 259"/>
              <a:gd name="T60" fmla="*/ 2 w 278"/>
              <a:gd name="T61" fmla="*/ 156 h 259"/>
              <a:gd name="T62" fmla="*/ 0 w 278"/>
              <a:gd name="T63" fmla="*/ 138 h 259"/>
              <a:gd name="T64" fmla="*/ 0 w 278"/>
              <a:gd name="T65" fmla="*/ 118 h 259"/>
              <a:gd name="T66" fmla="*/ 4 w 278"/>
              <a:gd name="T67" fmla="*/ 98 h 259"/>
              <a:gd name="T68" fmla="*/ 11 w 278"/>
              <a:gd name="T69" fmla="*/ 79 h 259"/>
              <a:gd name="T70" fmla="*/ 19 w 278"/>
              <a:gd name="T71" fmla="*/ 63 h 259"/>
              <a:gd name="T72" fmla="*/ 32 w 278"/>
              <a:gd name="T73" fmla="*/ 49 h 259"/>
              <a:gd name="T74" fmla="*/ 46 w 278"/>
              <a:gd name="T75" fmla="*/ 35 h 259"/>
              <a:gd name="T76" fmla="*/ 61 w 278"/>
              <a:gd name="T77" fmla="*/ 23 h 259"/>
              <a:gd name="T78" fmla="*/ 80 w 278"/>
              <a:gd name="T79" fmla="*/ 15 h 259"/>
              <a:gd name="T80" fmla="*/ 98 w 278"/>
              <a:gd name="T81" fmla="*/ 6 h 259"/>
              <a:gd name="T82" fmla="*/ 119 w 278"/>
              <a:gd name="T83" fmla="*/ 2 h 259"/>
              <a:gd name="T84" fmla="*/ 139 w 278"/>
              <a:gd name="T85" fmla="*/ 0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8"/>
              <a:gd name="T130" fmla="*/ 0 h 259"/>
              <a:gd name="T131" fmla="*/ 278 w 278"/>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8" h="259">
                <a:moveTo>
                  <a:pt x="139" y="0"/>
                </a:moveTo>
                <a:lnTo>
                  <a:pt x="148" y="0"/>
                </a:lnTo>
                <a:lnTo>
                  <a:pt x="154" y="2"/>
                </a:lnTo>
                <a:lnTo>
                  <a:pt x="161" y="2"/>
                </a:lnTo>
                <a:lnTo>
                  <a:pt x="167" y="4"/>
                </a:lnTo>
                <a:lnTo>
                  <a:pt x="174" y="4"/>
                </a:lnTo>
                <a:lnTo>
                  <a:pt x="180" y="6"/>
                </a:lnTo>
                <a:lnTo>
                  <a:pt x="187" y="8"/>
                </a:lnTo>
                <a:lnTo>
                  <a:pt x="193" y="10"/>
                </a:lnTo>
                <a:lnTo>
                  <a:pt x="200" y="15"/>
                </a:lnTo>
                <a:lnTo>
                  <a:pt x="207" y="17"/>
                </a:lnTo>
                <a:lnTo>
                  <a:pt x="211" y="21"/>
                </a:lnTo>
                <a:lnTo>
                  <a:pt x="217" y="23"/>
                </a:lnTo>
                <a:lnTo>
                  <a:pt x="224" y="27"/>
                </a:lnTo>
                <a:lnTo>
                  <a:pt x="228" y="31"/>
                </a:lnTo>
                <a:lnTo>
                  <a:pt x="233" y="35"/>
                </a:lnTo>
                <a:lnTo>
                  <a:pt x="239" y="39"/>
                </a:lnTo>
                <a:lnTo>
                  <a:pt x="244" y="43"/>
                </a:lnTo>
                <a:lnTo>
                  <a:pt x="248" y="49"/>
                </a:lnTo>
                <a:lnTo>
                  <a:pt x="252" y="53"/>
                </a:lnTo>
                <a:lnTo>
                  <a:pt x="254" y="59"/>
                </a:lnTo>
                <a:lnTo>
                  <a:pt x="259" y="63"/>
                </a:lnTo>
                <a:lnTo>
                  <a:pt x="263" y="69"/>
                </a:lnTo>
                <a:lnTo>
                  <a:pt x="265" y="75"/>
                </a:lnTo>
                <a:lnTo>
                  <a:pt x="267" y="79"/>
                </a:lnTo>
                <a:lnTo>
                  <a:pt x="272" y="85"/>
                </a:lnTo>
                <a:lnTo>
                  <a:pt x="274" y="91"/>
                </a:lnTo>
                <a:lnTo>
                  <a:pt x="274" y="98"/>
                </a:lnTo>
                <a:lnTo>
                  <a:pt x="276" y="104"/>
                </a:lnTo>
                <a:lnTo>
                  <a:pt x="278" y="112"/>
                </a:lnTo>
                <a:lnTo>
                  <a:pt x="278" y="118"/>
                </a:lnTo>
                <a:lnTo>
                  <a:pt x="278" y="124"/>
                </a:lnTo>
                <a:lnTo>
                  <a:pt x="278" y="130"/>
                </a:lnTo>
                <a:lnTo>
                  <a:pt x="278" y="138"/>
                </a:lnTo>
                <a:lnTo>
                  <a:pt x="278" y="144"/>
                </a:lnTo>
                <a:lnTo>
                  <a:pt x="278" y="150"/>
                </a:lnTo>
                <a:lnTo>
                  <a:pt x="276" y="156"/>
                </a:lnTo>
                <a:lnTo>
                  <a:pt x="274" y="162"/>
                </a:lnTo>
                <a:lnTo>
                  <a:pt x="274" y="168"/>
                </a:lnTo>
                <a:lnTo>
                  <a:pt x="272" y="174"/>
                </a:lnTo>
                <a:lnTo>
                  <a:pt x="267" y="180"/>
                </a:lnTo>
                <a:lnTo>
                  <a:pt x="265" y="187"/>
                </a:lnTo>
                <a:lnTo>
                  <a:pt x="263" y="193"/>
                </a:lnTo>
                <a:lnTo>
                  <a:pt x="259" y="199"/>
                </a:lnTo>
                <a:lnTo>
                  <a:pt x="254" y="203"/>
                </a:lnTo>
                <a:lnTo>
                  <a:pt x="252" y="209"/>
                </a:lnTo>
                <a:lnTo>
                  <a:pt x="248" y="213"/>
                </a:lnTo>
                <a:lnTo>
                  <a:pt x="244" y="217"/>
                </a:lnTo>
                <a:lnTo>
                  <a:pt x="239" y="223"/>
                </a:lnTo>
                <a:lnTo>
                  <a:pt x="233" y="227"/>
                </a:lnTo>
                <a:lnTo>
                  <a:pt x="228" y="231"/>
                </a:lnTo>
                <a:lnTo>
                  <a:pt x="224" y="235"/>
                </a:lnTo>
                <a:lnTo>
                  <a:pt x="217" y="237"/>
                </a:lnTo>
                <a:lnTo>
                  <a:pt x="211" y="241"/>
                </a:lnTo>
                <a:lnTo>
                  <a:pt x="207" y="245"/>
                </a:lnTo>
                <a:lnTo>
                  <a:pt x="200" y="247"/>
                </a:lnTo>
                <a:lnTo>
                  <a:pt x="193" y="249"/>
                </a:lnTo>
                <a:lnTo>
                  <a:pt x="187" y="253"/>
                </a:lnTo>
                <a:lnTo>
                  <a:pt x="180" y="255"/>
                </a:lnTo>
                <a:lnTo>
                  <a:pt x="174" y="255"/>
                </a:lnTo>
                <a:lnTo>
                  <a:pt x="167" y="257"/>
                </a:lnTo>
                <a:lnTo>
                  <a:pt x="161" y="259"/>
                </a:lnTo>
                <a:lnTo>
                  <a:pt x="154" y="259"/>
                </a:lnTo>
                <a:lnTo>
                  <a:pt x="148" y="259"/>
                </a:lnTo>
                <a:lnTo>
                  <a:pt x="139" y="259"/>
                </a:lnTo>
                <a:lnTo>
                  <a:pt x="133" y="259"/>
                </a:lnTo>
                <a:lnTo>
                  <a:pt x="126" y="259"/>
                </a:lnTo>
                <a:lnTo>
                  <a:pt x="119" y="259"/>
                </a:lnTo>
                <a:lnTo>
                  <a:pt x="111" y="257"/>
                </a:lnTo>
                <a:lnTo>
                  <a:pt x="104" y="255"/>
                </a:lnTo>
                <a:lnTo>
                  <a:pt x="98" y="255"/>
                </a:lnTo>
                <a:lnTo>
                  <a:pt x="91" y="253"/>
                </a:lnTo>
                <a:lnTo>
                  <a:pt x="85" y="249"/>
                </a:lnTo>
                <a:lnTo>
                  <a:pt x="80" y="247"/>
                </a:lnTo>
                <a:lnTo>
                  <a:pt x="74" y="245"/>
                </a:lnTo>
                <a:lnTo>
                  <a:pt x="67" y="241"/>
                </a:lnTo>
                <a:lnTo>
                  <a:pt x="61" y="237"/>
                </a:lnTo>
                <a:lnTo>
                  <a:pt x="56" y="235"/>
                </a:lnTo>
                <a:lnTo>
                  <a:pt x="52" y="231"/>
                </a:lnTo>
                <a:lnTo>
                  <a:pt x="46" y="227"/>
                </a:lnTo>
                <a:lnTo>
                  <a:pt x="41" y="223"/>
                </a:lnTo>
                <a:lnTo>
                  <a:pt x="37" y="217"/>
                </a:lnTo>
                <a:lnTo>
                  <a:pt x="32" y="213"/>
                </a:lnTo>
                <a:lnTo>
                  <a:pt x="28" y="209"/>
                </a:lnTo>
                <a:lnTo>
                  <a:pt x="24" y="203"/>
                </a:lnTo>
                <a:lnTo>
                  <a:pt x="19" y="199"/>
                </a:lnTo>
                <a:lnTo>
                  <a:pt x="17" y="193"/>
                </a:lnTo>
                <a:lnTo>
                  <a:pt x="13" y="187"/>
                </a:lnTo>
                <a:lnTo>
                  <a:pt x="11" y="180"/>
                </a:lnTo>
                <a:lnTo>
                  <a:pt x="9" y="174"/>
                </a:lnTo>
                <a:lnTo>
                  <a:pt x="6" y="168"/>
                </a:lnTo>
                <a:lnTo>
                  <a:pt x="4" y="162"/>
                </a:lnTo>
                <a:lnTo>
                  <a:pt x="2" y="156"/>
                </a:lnTo>
                <a:lnTo>
                  <a:pt x="2" y="150"/>
                </a:lnTo>
                <a:lnTo>
                  <a:pt x="0" y="144"/>
                </a:lnTo>
                <a:lnTo>
                  <a:pt x="0" y="138"/>
                </a:lnTo>
                <a:lnTo>
                  <a:pt x="0" y="130"/>
                </a:lnTo>
                <a:lnTo>
                  <a:pt x="0" y="124"/>
                </a:lnTo>
                <a:lnTo>
                  <a:pt x="0" y="118"/>
                </a:lnTo>
                <a:lnTo>
                  <a:pt x="2" y="112"/>
                </a:lnTo>
                <a:lnTo>
                  <a:pt x="2" y="104"/>
                </a:lnTo>
                <a:lnTo>
                  <a:pt x="4" y="98"/>
                </a:lnTo>
                <a:lnTo>
                  <a:pt x="6" y="91"/>
                </a:lnTo>
                <a:lnTo>
                  <a:pt x="9" y="85"/>
                </a:lnTo>
                <a:lnTo>
                  <a:pt x="11" y="79"/>
                </a:lnTo>
                <a:lnTo>
                  <a:pt x="13" y="75"/>
                </a:lnTo>
                <a:lnTo>
                  <a:pt x="17" y="69"/>
                </a:lnTo>
                <a:lnTo>
                  <a:pt x="19" y="63"/>
                </a:lnTo>
                <a:lnTo>
                  <a:pt x="24" y="59"/>
                </a:lnTo>
                <a:lnTo>
                  <a:pt x="28" y="53"/>
                </a:lnTo>
                <a:lnTo>
                  <a:pt x="32" y="49"/>
                </a:lnTo>
                <a:lnTo>
                  <a:pt x="37" y="43"/>
                </a:lnTo>
                <a:lnTo>
                  <a:pt x="41" y="39"/>
                </a:lnTo>
                <a:lnTo>
                  <a:pt x="46" y="35"/>
                </a:lnTo>
                <a:lnTo>
                  <a:pt x="52" y="31"/>
                </a:lnTo>
                <a:lnTo>
                  <a:pt x="56" y="27"/>
                </a:lnTo>
                <a:lnTo>
                  <a:pt x="61" y="23"/>
                </a:lnTo>
                <a:lnTo>
                  <a:pt x="67" y="21"/>
                </a:lnTo>
                <a:lnTo>
                  <a:pt x="74" y="17"/>
                </a:lnTo>
                <a:lnTo>
                  <a:pt x="80" y="15"/>
                </a:lnTo>
                <a:lnTo>
                  <a:pt x="85" y="10"/>
                </a:lnTo>
                <a:lnTo>
                  <a:pt x="91" y="8"/>
                </a:lnTo>
                <a:lnTo>
                  <a:pt x="98" y="6"/>
                </a:lnTo>
                <a:lnTo>
                  <a:pt x="104" y="4"/>
                </a:lnTo>
                <a:lnTo>
                  <a:pt x="111" y="4"/>
                </a:lnTo>
                <a:lnTo>
                  <a:pt x="119" y="2"/>
                </a:lnTo>
                <a:lnTo>
                  <a:pt x="126" y="2"/>
                </a:lnTo>
                <a:lnTo>
                  <a:pt x="133" y="0"/>
                </a:lnTo>
                <a:lnTo>
                  <a:pt x="139" y="0"/>
                </a:lnTo>
              </a:path>
            </a:pathLst>
          </a:custGeom>
          <a:noFill/>
          <a:ln w="19050">
            <a:solidFill>
              <a:schemeClr val="tx1"/>
            </a:solidFill>
            <a:round/>
            <a:headEnd/>
            <a:tailEnd/>
          </a:ln>
        </p:spPr>
        <p:txBody>
          <a:bodyPr/>
          <a:lstStyle/>
          <a:p>
            <a:endParaRPr lang="en-US">
              <a:latin typeface="+mn-lt"/>
            </a:endParaRPr>
          </a:p>
        </p:txBody>
      </p:sp>
      <p:sp>
        <p:nvSpPr>
          <p:cNvPr id="20506" name="Freeform 24"/>
          <p:cNvSpPr>
            <a:spLocks/>
          </p:cNvSpPr>
          <p:nvPr/>
        </p:nvSpPr>
        <p:spPr bwMode="auto">
          <a:xfrm>
            <a:off x="3910013" y="2076450"/>
            <a:ext cx="53975" cy="53975"/>
          </a:xfrm>
          <a:custGeom>
            <a:avLst/>
            <a:gdLst>
              <a:gd name="T0" fmla="*/ 20 w 37"/>
              <a:gd name="T1" fmla="*/ 34 h 34"/>
              <a:gd name="T2" fmla="*/ 24 w 37"/>
              <a:gd name="T3" fmla="*/ 34 h 34"/>
              <a:gd name="T4" fmla="*/ 27 w 37"/>
              <a:gd name="T5" fmla="*/ 32 h 34"/>
              <a:gd name="T6" fmla="*/ 31 w 37"/>
              <a:gd name="T7" fmla="*/ 32 h 34"/>
              <a:gd name="T8" fmla="*/ 33 w 37"/>
              <a:gd name="T9" fmla="*/ 30 h 34"/>
              <a:gd name="T10" fmla="*/ 35 w 37"/>
              <a:gd name="T11" fmla="*/ 28 h 34"/>
              <a:gd name="T12" fmla="*/ 35 w 37"/>
              <a:gd name="T13" fmla="*/ 24 h 34"/>
              <a:gd name="T14" fmla="*/ 37 w 37"/>
              <a:gd name="T15" fmla="*/ 22 h 34"/>
              <a:gd name="T16" fmla="*/ 37 w 37"/>
              <a:gd name="T17" fmla="*/ 18 h 34"/>
              <a:gd name="T18" fmla="*/ 37 w 37"/>
              <a:gd name="T19" fmla="*/ 14 h 34"/>
              <a:gd name="T20" fmla="*/ 35 w 37"/>
              <a:gd name="T21" fmla="*/ 12 h 34"/>
              <a:gd name="T22" fmla="*/ 35 w 37"/>
              <a:gd name="T23" fmla="*/ 8 h 34"/>
              <a:gd name="T24" fmla="*/ 33 w 37"/>
              <a:gd name="T25" fmla="*/ 6 h 34"/>
              <a:gd name="T26" fmla="*/ 31 w 37"/>
              <a:gd name="T27" fmla="*/ 4 h 34"/>
              <a:gd name="T28" fmla="*/ 29 w 37"/>
              <a:gd name="T29" fmla="*/ 2 h 34"/>
              <a:gd name="T30" fmla="*/ 24 w 37"/>
              <a:gd name="T31" fmla="*/ 2 h 34"/>
              <a:gd name="T32" fmla="*/ 22 w 37"/>
              <a:gd name="T33" fmla="*/ 0 h 34"/>
              <a:gd name="T34" fmla="*/ 18 w 37"/>
              <a:gd name="T35" fmla="*/ 0 h 34"/>
              <a:gd name="T36" fmla="*/ 13 w 37"/>
              <a:gd name="T37" fmla="*/ 2 h 34"/>
              <a:gd name="T38" fmla="*/ 9 w 37"/>
              <a:gd name="T39" fmla="*/ 4 h 34"/>
              <a:gd name="T40" fmla="*/ 7 w 37"/>
              <a:gd name="T41" fmla="*/ 6 h 34"/>
              <a:gd name="T42" fmla="*/ 5 w 37"/>
              <a:gd name="T43" fmla="*/ 8 h 34"/>
              <a:gd name="T44" fmla="*/ 3 w 37"/>
              <a:gd name="T45" fmla="*/ 10 h 34"/>
              <a:gd name="T46" fmla="*/ 3 w 37"/>
              <a:gd name="T47" fmla="*/ 14 h 34"/>
              <a:gd name="T48" fmla="*/ 0 w 37"/>
              <a:gd name="T49" fmla="*/ 16 h 34"/>
              <a:gd name="T50" fmla="*/ 0 w 37"/>
              <a:gd name="T51" fmla="*/ 20 h 34"/>
              <a:gd name="T52" fmla="*/ 3 w 37"/>
              <a:gd name="T53" fmla="*/ 22 h 34"/>
              <a:gd name="T54" fmla="*/ 3 w 37"/>
              <a:gd name="T55" fmla="*/ 26 h 34"/>
              <a:gd name="T56" fmla="*/ 7 w 37"/>
              <a:gd name="T57" fmla="*/ 30 h 34"/>
              <a:gd name="T58" fmla="*/ 11 w 37"/>
              <a:gd name="T59" fmla="*/ 32 h 34"/>
              <a:gd name="T60" fmla="*/ 13 w 37"/>
              <a:gd name="T61" fmla="*/ 34 h 34"/>
              <a:gd name="T62" fmla="*/ 18 w 37"/>
              <a:gd name="T63" fmla="*/ 34 h 34"/>
              <a:gd name="T64" fmla="*/ 20 w 37"/>
              <a:gd name="T65" fmla="*/ 18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4"/>
              <a:gd name="T101" fmla="*/ 37 w 37"/>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4">
                <a:moveTo>
                  <a:pt x="20" y="18"/>
                </a:moveTo>
                <a:lnTo>
                  <a:pt x="20" y="34"/>
                </a:lnTo>
                <a:lnTo>
                  <a:pt x="22" y="34"/>
                </a:lnTo>
                <a:lnTo>
                  <a:pt x="24" y="34"/>
                </a:lnTo>
                <a:lnTo>
                  <a:pt x="27" y="34"/>
                </a:lnTo>
                <a:lnTo>
                  <a:pt x="27" y="32"/>
                </a:lnTo>
                <a:lnTo>
                  <a:pt x="29" y="32"/>
                </a:lnTo>
                <a:lnTo>
                  <a:pt x="31" y="32"/>
                </a:lnTo>
                <a:lnTo>
                  <a:pt x="31" y="30"/>
                </a:lnTo>
                <a:lnTo>
                  <a:pt x="33" y="30"/>
                </a:lnTo>
                <a:lnTo>
                  <a:pt x="33" y="28"/>
                </a:lnTo>
                <a:lnTo>
                  <a:pt x="35" y="28"/>
                </a:lnTo>
                <a:lnTo>
                  <a:pt x="35" y="26"/>
                </a:lnTo>
                <a:lnTo>
                  <a:pt x="35" y="24"/>
                </a:lnTo>
                <a:lnTo>
                  <a:pt x="37" y="24"/>
                </a:lnTo>
                <a:lnTo>
                  <a:pt x="37" y="22"/>
                </a:lnTo>
                <a:lnTo>
                  <a:pt x="37" y="20"/>
                </a:lnTo>
                <a:lnTo>
                  <a:pt x="37" y="18"/>
                </a:lnTo>
                <a:lnTo>
                  <a:pt x="37" y="16"/>
                </a:lnTo>
                <a:lnTo>
                  <a:pt x="37" y="14"/>
                </a:lnTo>
                <a:lnTo>
                  <a:pt x="37" y="12"/>
                </a:lnTo>
                <a:lnTo>
                  <a:pt x="35" y="12"/>
                </a:lnTo>
                <a:lnTo>
                  <a:pt x="35" y="10"/>
                </a:lnTo>
                <a:lnTo>
                  <a:pt x="35" y="8"/>
                </a:lnTo>
                <a:lnTo>
                  <a:pt x="33" y="8"/>
                </a:lnTo>
                <a:lnTo>
                  <a:pt x="33" y="6"/>
                </a:lnTo>
                <a:lnTo>
                  <a:pt x="31" y="6"/>
                </a:lnTo>
                <a:lnTo>
                  <a:pt x="31" y="4"/>
                </a:lnTo>
                <a:lnTo>
                  <a:pt x="29" y="4"/>
                </a:lnTo>
                <a:lnTo>
                  <a:pt x="29" y="2"/>
                </a:lnTo>
                <a:lnTo>
                  <a:pt x="27" y="2"/>
                </a:lnTo>
                <a:lnTo>
                  <a:pt x="24" y="2"/>
                </a:lnTo>
                <a:lnTo>
                  <a:pt x="22" y="2"/>
                </a:lnTo>
                <a:lnTo>
                  <a:pt x="22" y="0"/>
                </a:lnTo>
                <a:lnTo>
                  <a:pt x="20" y="0"/>
                </a:lnTo>
                <a:lnTo>
                  <a:pt x="18" y="0"/>
                </a:lnTo>
                <a:lnTo>
                  <a:pt x="16" y="2"/>
                </a:lnTo>
                <a:lnTo>
                  <a:pt x="13" y="2"/>
                </a:lnTo>
                <a:lnTo>
                  <a:pt x="11" y="2"/>
                </a:lnTo>
                <a:lnTo>
                  <a:pt x="9" y="4"/>
                </a:lnTo>
                <a:lnTo>
                  <a:pt x="7" y="4"/>
                </a:lnTo>
                <a:lnTo>
                  <a:pt x="7" y="6"/>
                </a:lnTo>
                <a:lnTo>
                  <a:pt x="5" y="6"/>
                </a:lnTo>
                <a:lnTo>
                  <a:pt x="5" y="8"/>
                </a:lnTo>
                <a:lnTo>
                  <a:pt x="3" y="8"/>
                </a:lnTo>
                <a:lnTo>
                  <a:pt x="3" y="10"/>
                </a:lnTo>
                <a:lnTo>
                  <a:pt x="3" y="12"/>
                </a:lnTo>
                <a:lnTo>
                  <a:pt x="3" y="14"/>
                </a:lnTo>
                <a:lnTo>
                  <a:pt x="0" y="14"/>
                </a:lnTo>
                <a:lnTo>
                  <a:pt x="0" y="16"/>
                </a:lnTo>
                <a:lnTo>
                  <a:pt x="0" y="18"/>
                </a:lnTo>
                <a:lnTo>
                  <a:pt x="0" y="20"/>
                </a:lnTo>
                <a:lnTo>
                  <a:pt x="0" y="22"/>
                </a:lnTo>
                <a:lnTo>
                  <a:pt x="3" y="22"/>
                </a:lnTo>
                <a:lnTo>
                  <a:pt x="3" y="24"/>
                </a:lnTo>
                <a:lnTo>
                  <a:pt x="3" y="26"/>
                </a:lnTo>
                <a:lnTo>
                  <a:pt x="5" y="28"/>
                </a:lnTo>
                <a:lnTo>
                  <a:pt x="7" y="30"/>
                </a:lnTo>
                <a:lnTo>
                  <a:pt x="9" y="32"/>
                </a:lnTo>
                <a:lnTo>
                  <a:pt x="11" y="32"/>
                </a:lnTo>
                <a:lnTo>
                  <a:pt x="11" y="34"/>
                </a:lnTo>
                <a:lnTo>
                  <a:pt x="13" y="34"/>
                </a:lnTo>
                <a:lnTo>
                  <a:pt x="16" y="34"/>
                </a:lnTo>
                <a:lnTo>
                  <a:pt x="18" y="34"/>
                </a:lnTo>
                <a:lnTo>
                  <a:pt x="20" y="34"/>
                </a:lnTo>
                <a:lnTo>
                  <a:pt x="20" y="18"/>
                </a:lnTo>
                <a:close/>
              </a:path>
            </a:pathLst>
          </a:custGeom>
          <a:solidFill>
            <a:srgbClr val="000000"/>
          </a:solidFill>
          <a:ln w="19050">
            <a:solidFill>
              <a:schemeClr val="tx1"/>
            </a:solidFill>
            <a:round/>
            <a:headEnd/>
            <a:tailEnd/>
          </a:ln>
        </p:spPr>
        <p:txBody>
          <a:bodyPr/>
          <a:lstStyle/>
          <a:p>
            <a:endParaRPr lang="en-US"/>
          </a:p>
        </p:txBody>
      </p:sp>
      <p:sp>
        <p:nvSpPr>
          <p:cNvPr id="20507" name="Freeform 25"/>
          <p:cNvSpPr>
            <a:spLocks/>
          </p:cNvSpPr>
          <p:nvPr/>
        </p:nvSpPr>
        <p:spPr bwMode="auto">
          <a:xfrm>
            <a:off x="2162175" y="2105025"/>
            <a:ext cx="1776413" cy="674688"/>
          </a:xfrm>
          <a:custGeom>
            <a:avLst/>
            <a:gdLst>
              <a:gd name="T0" fmla="*/ 1212 w 1212"/>
              <a:gd name="T1" fmla="*/ 0 h 425"/>
              <a:gd name="T2" fmla="*/ 0 w 1212"/>
              <a:gd name="T3" fmla="*/ 0 h 425"/>
              <a:gd name="T4" fmla="*/ 0 w 1212"/>
              <a:gd name="T5" fmla="*/ 425 h 425"/>
              <a:gd name="T6" fmla="*/ 0 60000 65536"/>
              <a:gd name="T7" fmla="*/ 0 60000 65536"/>
              <a:gd name="T8" fmla="*/ 0 60000 65536"/>
              <a:gd name="T9" fmla="*/ 0 w 1212"/>
              <a:gd name="T10" fmla="*/ 0 h 425"/>
              <a:gd name="T11" fmla="*/ 1212 w 1212"/>
              <a:gd name="T12" fmla="*/ 425 h 425"/>
            </a:gdLst>
            <a:ahLst/>
            <a:cxnLst>
              <a:cxn ang="T6">
                <a:pos x="T0" y="T1"/>
              </a:cxn>
              <a:cxn ang="T7">
                <a:pos x="T2" y="T3"/>
              </a:cxn>
              <a:cxn ang="T8">
                <a:pos x="T4" y="T5"/>
              </a:cxn>
            </a:cxnLst>
            <a:rect l="T9" t="T10" r="T11" b="T12"/>
            <a:pathLst>
              <a:path w="1212" h="425">
                <a:moveTo>
                  <a:pt x="1212" y="0"/>
                </a:moveTo>
                <a:lnTo>
                  <a:pt x="0" y="0"/>
                </a:lnTo>
                <a:lnTo>
                  <a:pt x="0" y="425"/>
                </a:lnTo>
              </a:path>
            </a:pathLst>
          </a:custGeom>
          <a:noFill/>
          <a:ln w="19050">
            <a:solidFill>
              <a:schemeClr val="tx1"/>
            </a:solidFill>
            <a:round/>
            <a:headEnd/>
            <a:tailEnd/>
          </a:ln>
        </p:spPr>
        <p:txBody>
          <a:bodyPr/>
          <a:lstStyle/>
          <a:p>
            <a:endParaRPr lang="en-US"/>
          </a:p>
        </p:txBody>
      </p:sp>
      <p:sp>
        <p:nvSpPr>
          <p:cNvPr id="20508" name="Freeform 26"/>
          <p:cNvSpPr>
            <a:spLocks/>
          </p:cNvSpPr>
          <p:nvPr/>
        </p:nvSpPr>
        <p:spPr bwMode="auto">
          <a:xfrm>
            <a:off x="3910013" y="4097338"/>
            <a:ext cx="53975" cy="53975"/>
          </a:xfrm>
          <a:custGeom>
            <a:avLst/>
            <a:gdLst>
              <a:gd name="T0" fmla="*/ 20 w 37"/>
              <a:gd name="T1" fmla="*/ 16 h 34"/>
              <a:gd name="T2" fmla="*/ 20 w 37"/>
              <a:gd name="T3" fmla="*/ 34 h 34"/>
              <a:gd name="T4" fmla="*/ 22 w 37"/>
              <a:gd name="T5" fmla="*/ 34 h 34"/>
              <a:gd name="T6" fmla="*/ 24 w 37"/>
              <a:gd name="T7" fmla="*/ 32 h 34"/>
              <a:gd name="T8" fmla="*/ 27 w 37"/>
              <a:gd name="T9" fmla="*/ 32 h 34"/>
              <a:gd name="T10" fmla="*/ 29 w 37"/>
              <a:gd name="T11" fmla="*/ 32 h 34"/>
              <a:gd name="T12" fmla="*/ 29 w 37"/>
              <a:gd name="T13" fmla="*/ 30 h 34"/>
              <a:gd name="T14" fmla="*/ 31 w 37"/>
              <a:gd name="T15" fmla="*/ 30 h 34"/>
              <a:gd name="T16" fmla="*/ 31 w 37"/>
              <a:gd name="T17" fmla="*/ 28 h 34"/>
              <a:gd name="T18" fmla="*/ 33 w 37"/>
              <a:gd name="T19" fmla="*/ 28 h 34"/>
              <a:gd name="T20" fmla="*/ 33 w 37"/>
              <a:gd name="T21" fmla="*/ 26 h 34"/>
              <a:gd name="T22" fmla="*/ 35 w 37"/>
              <a:gd name="T23" fmla="*/ 26 h 34"/>
              <a:gd name="T24" fmla="*/ 35 w 37"/>
              <a:gd name="T25" fmla="*/ 24 h 34"/>
              <a:gd name="T26" fmla="*/ 37 w 37"/>
              <a:gd name="T27" fmla="*/ 22 h 34"/>
              <a:gd name="T28" fmla="*/ 37 w 37"/>
              <a:gd name="T29" fmla="*/ 20 h 34"/>
              <a:gd name="T30" fmla="*/ 37 w 37"/>
              <a:gd name="T31" fmla="*/ 18 h 34"/>
              <a:gd name="T32" fmla="*/ 37 w 37"/>
              <a:gd name="T33" fmla="*/ 16 h 34"/>
              <a:gd name="T34" fmla="*/ 37 w 37"/>
              <a:gd name="T35" fmla="*/ 14 h 34"/>
              <a:gd name="T36" fmla="*/ 37 w 37"/>
              <a:gd name="T37" fmla="*/ 12 h 34"/>
              <a:gd name="T38" fmla="*/ 37 w 37"/>
              <a:gd name="T39" fmla="*/ 10 h 34"/>
              <a:gd name="T40" fmla="*/ 35 w 37"/>
              <a:gd name="T41" fmla="*/ 10 h 34"/>
              <a:gd name="T42" fmla="*/ 35 w 37"/>
              <a:gd name="T43" fmla="*/ 8 h 34"/>
              <a:gd name="T44" fmla="*/ 33 w 37"/>
              <a:gd name="T45" fmla="*/ 6 h 34"/>
              <a:gd name="T46" fmla="*/ 33 w 37"/>
              <a:gd name="T47" fmla="*/ 4 h 34"/>
              <a:gd name="T48" fmla="*/ 31 w 37"/>
              <a:gd name="T49" fmla="*/ 4 h 34"/>
              <a:gd name="T50" fmla="*/ 29 w 37"/>
              <a:gd name="T51" fmla="*/ 2 h 34"/>
              <a:gd name="T52" fmla="*/ 27 w 37"/>
              <a:gd name="T53" fmla="*/ 2 h 34"/>
              <a:gd name="T54" fmla="*/ 27 w 37"/>
              <a:gd name="T55" fmla="*/ 0 h 34"/>
              <a:gd name="T56" fmla="*/ 24 w 37"/>
              <a:gd name="T57" fmla="*/ 0 h 34"/>
              <a:gd name="T58" fmla="*/ 22 w 37"/>
              <a:gd name="T59" fmla="*/ 0 h 34"/>
              <a:gd name="T60" fmla="*/ 20 w 37"/>
              <a:gd name="T61" fmla="*/ 0 h 34"/>
              <a:gd name="T62" fmla="*/ 18 w 37"/>
              <a:gd name="T63" fmla="*/ 0 h 34"/>
              <a:gd name="T64" fmla="*/ 16 w 37"/>
              <a:gd name="T65" fmla="*/ 0 h 34"/>
              <a:gd name="T66" fmla="*/ 13 w 37"/>
              <a:gd name="T67" fmla="*/ 0 h 34"/>
              <a:gd name="T68" fmla="*/ 11 w 37"/>
              <a:gd name="T69" fmla="*/ 2 h 34"/>
              <a:gd name="T70" fmla="*/ 9 w 37"/>
              <a:gd name="T71" fmla="*/ 2 h 34"/>
              <a:gd name="T72" fmla="*/ 9 w 37"/>
              <a:gd name="T73" fmla="*/ 4 h 34"/>
              <a:gd name="T74" fmla="*/ 7 w 37"/>
              <a:gd name="T75" fmla="*/ 4 h 34"/>
              <a:gd name="T76" fmla="*/ 5 w 37"/>
              <a:gd name="T77" fmla="*/ 6 h 34"/>
              <a:gd name="T78" fmla="*/ 5 w 37"/>
              <a:gd name="T79" fmla="*/ 8 h 34"/>
              <a:gd name="T80" fmla="*/ 3 w 37"/>
              <a:gd name="T81" fmla="*/ 8 h 34"/>
              <a:gd name="T82" fmla="*/ 3 w 37"/>
              <a:gd name="T83" fmla="*/ 10 h 34"/>
              <a:gd name="T84" fmla="*/ 3 w 37"/>
              <a:gd name="T85" fmla="*/ 12 h 34"/>
              <a:gd name="T86" fmla="*/ 0 w 37"/>
              <a:gd name="T87" fmla="*/ 14 h 34"/>
              <a:gd name="T88" fmla="*/ 0 w 37"/>
              <a:gd name="T89" fmla="*/ 16 h 34"/>
              <a:gd name="T90" fmla="*/ 0 w 37"/>
              <a:gd name="T91" fmla="*/ 18 h 34"/>
              <a:gd name="T92" fmla="*/ 0 w 37"/>
              <a:gd name="T93" fmla="*/ 20 h 34"/>
              <a:gd name="T94" fmla="*/ 3 w 37"/>
              <a:gd name="T95" fmla="*/ 20 h 34"/>
              <a:gd name="T96" fmla="*/ 3 w 37"/>
              <a:gd name="T97" fmla="*/ 22 h 34"/>
              <a:gd name="T98" fmla="*/ 3 w 37"/>
              <a:gd name="T99" fmla="*/ 24 h 34"/>
              <a:gd name="T100" fmla="*/ 3 w 37"/>
              <a:gd name="T101" fmla="*/ 26 h 34"/>
              <a:gd name="T102" fmla="*/ 5 w 37"/>
              <a:gd name="T103" fmla="*/ 26 h 34"/>
              <a:gd name="T104" fmla="*/ 5 w 37"/>
              <a:gd name="T105" fmla="*/ 28 h 34"/>
              <a:gd name="T106" fmla="*/ 7 w 37"/>
              <a:gd name="T107" fmla="*/ 28 h 34"/>
              <a:gd name="T108" fmla="*/ 7 w 37"/>
              <a:gd name="T109" fmla="*/ 30 h 34"/>
              <a:gd name="T110" fmla="*/ 9 w 37"/>
              <a:gd name="T111" fmla="*/ 30 h 34"/>
              <a:gd name="T112" fmla="*/ 11 w 37"/>
              <a:gd name="T113" fmla="*/ 32 h 34"/>
              <a:gd name="T114" fmla="*/ 13 w 37"/>
              <a:gd name="T115" fmla="*/ 32 h 34"/>
              <a:gd name="T116" fmla="*/ 16 w 37"/>
              <a:gd name="T117" fmla="*/ 32 h 34"/>
              <a:gd name="T118" fmla="*/ 16 w 37"/>
              <a:gd name="T119" fmla="*/ 34 h 34"/>
              <a:gd name="T120" fmla="*/ 18 w 37"/>
              <a:gd name="T121" fmla="*/ 34 h 34"/>
              <a:gd name="T122" fmla="*/ 20 w 37"/>
              <a:gd name="T123" fmla="*/ 34 h 34"/>
              <a:gd name="T124" fmla="*/ 20 w 37"/>
              <a:gd name="T125" fmla="*/ 16 h 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
              <a:gd name="T190" fmla="*/ 0 h 34"/>
              <a:gd name="T191" fmla="*/ 37 w 37"/>
              <a:gd name="T192" fmla="*/ 34 h 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 h="34">
                <a:moveTo>
                  <a:pt x="20" y="16"/>
                </a:moveTo>
                <a:lnTo>
                  <a:pt x="20" y="34"/>
                </a:lnTo>
                <a:lnTo>
                  <a:pt x="22" y="34"/>
                </a:lnTo>
                <a:lnTo>
                  <a:pt x="24" y="32"/>
                </a:lnTo>
                <a:lnTo>
                  <a:pt x="27" y="32"/>
                </a:lnTo>
                <a:lnTo>
                  <a:pt x="29" y="32"/>
                </a:lnTo>
                <a:lnTo>
                  <a:pt x="29" y="30"/>
                </a:lnTo>
                <a:lnTo>
                  <a:pt x="31" y="30"/>
                </a:lnTo>
                <a:lnTo>
                  <a:pt x="31" y="28"/>
                </a:lnTo>
                <a:lnTo>
                  <a:pt x="33" y="28"/>
                </a:lnTo>
                <a:lnTo>
                  <a:pt x="33" y="26"/>
                </a:lnTo>
                <a:lnTo>
                  <a:pt x="35" y="26"/>
                </a:lnTo>
                <a:lnTo>
                  <a:pt x="35" y="24"/>
                </a:lnTo>
                <a:lnTo>
                  <a:pt x="37" y="22"/>
                </a:lnTo>
                <a:lnTo>
                  <a:pt x="37" y="20"/>
                </a:lnTo>
                <a:lnTo>
                  <a:pt x="37" y="18"/>
                </a:lnTo>
                <a:lnTo>
                  <a:pt x="37" y="16"/>
                </a:lnTo>
                <a:lnTo>
                  <a:pt x="37" y="14"/>
                </a:lnTo>
                <a:lnTo>
                  <a:pt x="37" y="12"/>
                </a:lnTo>
                <a:lnTo>
                  <a:pt x="37" y="10"/>
                </a:lnTo>
                <a:lnTo>
                  <a:pt x="35" y="10"/>
                </a:lnTo>
                <a:lnTo>
                  <a:pt x="35" y="8"/>
                </a:lnTo>
                <a:lnTo>
                  <a:pt x="33" y="6"/>
                </a:lnTo>
                <a:lnTo>
                  <a:pt x="33" y="4"/>
                </a:lnTo>
                <a:lnTo>
                  <a:pt x="31" y="4"/>
                </a:lnTo>
                <a:lnTo>
                  <a:pt x="29" y="2"/>
                </a:lnTo>
                <a:lnTo>
                  <a:pt x="27" y="2"/>
                </a:lnTo>
                <a:lnTo>
                  <a:pt x="27" y="0"/>
                </a:lnTo>
                <a:lnTo>
                  <a:pt x="24" y="0"/>
                </a:lnTo>
                <a:lnTo>
                  <a:pt x="22" y="0"/>
                </a:lnTo>
                <a:lnTo>
                  <a:pt x="20" y="0"/>
                </a:lnTo>
                <a:lnTo>
                  <a:pt x="18" y="0"/>
                </a:lnTo>
                <a:lnTo>
                  <a:pt x="16" y="0"/>
                </a:lnTo>
                <a:lnTo>
                  <a:pt x="13" y="0"/>
                </a:lnTo>
                <a:lnTo>
                  <a:pt x="11" y="2"/>
                </a:lnTo>
                <a:lnTo>
                  <a:pt x="9" y="2"/>
                </a:lnTo>
                <a:lnTo>
                  <a:pt x="9" y="4"/>
                </a:lnTo>
                <a:lnTo>
                  <a:pt x="7" y="4"/>
                </a:lnTo>
                <a:lnTo>
                  <a:pt x="5" y="6"/>
                </a:lnTo>
                <a:lnTo>
                  <a:pt x="5" y="8"/>
                </a:lnTo>
                <a:lnTo>
                  <a:pt x="3" y="8"/>
                </a:lnTo>
                <a:lnTo>
                  <a:pt x="3" y="10"/>
                </a:lnTo>
                <a:lnTo>
                  <a:pt x="3" y="12"/>
                </a:lnTo>
                <a:lnTo>
                  <a:pt x="0" y="14"/>
                </a:lnTo>
                <a:lnTo>
                  <a:pt x="0" y="16"/>
                </a:lnTo>
                <a:lnTo>
                  <a:pt x="0" y="18"/>
                </a:lnTo>
                <a:lnTo>
                  <a:pt x="0" y="20"/>
                </a:lnTo>
                <a:lnTo>
                  <a:pt x="3" y="20"/>
                </a:lnTo>
                <a:lnTo>
                  <a:pt x="3" y="22"/>
                </a:lnTo>
                <a:lnTo>
                  <a:pt x="3" y="24"/>
                </a:lnTo>
                <a:lnTo>
                  <a:pt x="3" y="26"/>
                </a:lnTo>
                <a:lnTo>
                  <a:pt x="5" y="26"/>
                </a:lnTo>
                <a:lnTo>
                  <a:pt x="5" y="28"/>
                </a:lnTo>
                <a:lnTo>
                  <a:pt x="7" y="28"/>
                </a:lnTo>
                <a:lnTo>
                  <a:pt x="7" y="30"/>
                </a:lnTo>
                <a:lnTo>
                  <a:pt x="9" y="30"/>
                </a:lnTo>
                <a:lnTo>
                  <a:pt x="11" y="32"/>
                </a:lnTo>
                <a:lnTo>
                  <a:pt x="13" y="32"/>
                </a:lnTo>
                <a:lnTo>
                  <a:pt x="16" y="32"/>
                </a:lnTo>
                <a:lnTo>
                  <a:pt x="16" y="34"/>
                </a:lnTo>
                <a:lnTo>
                  <a:pt x="18" y="34"/>
                </a:lnTo>
                <a:lnTo>
                  <a:pt x="20" y="34"/>
                </a:lnTo>
                <a:lnTo>
                  <a:pt x="20" y="16"/>
                </a:lnTo>
                <a:close/>
              </a:path>
            </a:pathLst>
          </a:custGeom>
          <a:solidFill>
            <a:srgbClr val="000000"/>
          </a:solidFill>
          <a:ln w="19050">
            <a:solidFill>
              <a:schemeClr val="tx1"/>
            </a:solidFill>
            <a:round/>
            <a:headEnd/>
            <a:tailEnd/>
          </a:ln>
        </p:spPr>
        <p:txBody>
          <a:bodyPr/>
          <a:lstStyle/>
          <a:p>
            <a:endParaRPr lang="en-US"/>
          </a:p>
        </p:txBody>
      </p:sp>
      <p:sp>
        <p:nvSpPr>
          <p:cNvPr id="20509" name="Freeform 27"/>
          <p:cNvSpPr>
            <a:spLocks/>
          </p:cNvSpPr>
          <p:nvPr/>
        </p:nvSpPr>
        <p:spPr bwMode="auto">
          <a:xfrm>
            <a:off x="2162175" y="3379788"/>
            <a:ext cx="1776413" cy="742950"/>
          </a:xfrm>
          <a:custGeom>
            <a:avLst/>
            <a:gdLst>
              <a:gd name="T0" fmla="*/ 1212 w 1212"/>
              <a:gd name="T1" fmla="*/ 468 h 468"/>
              <a:gd name="T2" fmla="*/ 0 w 1212"/>
              <a:gd name="T3" fmla="*/ 468 h 468"/>
              <a:gd name="T4" fmla="*/ 0 w 1212"/>
              <a:gd name="T5" fmla="*/ 0 h 468"/>
              <a:gd name="T6" fmla="*/ 0 60000 65536"/>
              <a:gd name="T7" fmla="*/ 0 60000 65536"/>
              <a:gd name="T8" fmla="*/ 0 60000 65536"/>
              <a:gd name="T9" fmla="*/ 0 w 1212"/>
              <a:gd name="T10" fmla="*/ 0 h 468"/>
              <a:gd name="T11" fmla="*/ 1212 w 1212"/>
              <a:gd name="T12" fmla="*/ 468 h 468"/>
            </a:gdLst>
            <a:ahLst/>
            <a:cxnLst>
              <a:cxn ang="T6">
                <a:pos x="T0" y="T1"/>
              </a:cxn>
              <a:cxn ang="T7">
                <a:pos x="T2" y="T3"/>
              </a:cxn>
              <a:cxn ang="T8">
                <a:pos x="T4" y="T5"/>
              </a:cxn>
            </a:cxnLst>
            <a:rect l="T9" t="T10" r="T11" b="T12"/>
            <a:pathLst>
              <a:path w="1212" h="468">
                <a:moveTo>
                  <a:pt x="1212" y="468"/>
                </a:moveTo>
                <a:lnTo>
                  <a:pt x="0" y="468"/>
                </a:lnTo>
                <a:lnTo>
                  <a:pt x="0" y="0"/>
                </a:lnTo>
              </a:path>
            </a:pathLst>
          </a:custGeom>
          <a:noFill/>
          <a:ln w="19050">
            <a:solidFill>
              <a:schemeClr val="tx1"/>
            </a:solidFill>
            <a:round/>
            <a:headEnd/>
            <a:tailEnd/>
          </a:ln>
        </p:spPr>
        <p:txBody>
          <a:bodyPr/>
          <a:lstStyle/>
          <a:p>
            <a:endParaRPr lang="en-US"/>
          </a:p>
        </p:txBody>
      </p:sp>
      <p:sp>
        <p:nvSpPr>
          <p:cNvPr id="15395" name="Rectangle 35"/>
          <p:cNvSpPr>
            <a:spLocks noChangeArrowheads="1"/>
          </p:cNvSpPr>
          <p:nvPr/>
        </p:nvSpPr>
        <p:spPr bwMode="auto">
          <a:xfrm>
            <a:off x="681038" y="2825750"/>
            <a:ext cx="1067087" cy="307777"/>
          </a:xfrm>
          <a:prstGeom prst="rect">
            <a:avLst/>
          </a:prstGeom>
          <a:noFill/>
          <a:ln w="9525">
            <a:noFill/>
            <a:miter lim="800000"/>
            <a:headEnd/>
            <a:tailEnd/>
          </a:ln>
        </p:spPr>
        <p:txBody>
          <a:bodyPr wrap="none" lIns="0" tIns="0" rIns="0" bIns="0">
            <a:spAutoFit/>
          </a:bodyPr>
          <a:lstStyle/>
          <a:p>
            <a:pPr eaLnBrk="0" hangingPunct="0"/>
            <a:r>
              <a:rPr lang="en-US" sz="2000">
                <a:latin typeface="+mn-lt"/>
              </a:rPr>
              <a:t>Generator</a:t>
            </a:r>
          </a:p>
        </p:txBody>
      </p:sp>
      <p:sp>
        <p:nvSpPr>
          <p:cNvPr id="20511" name="Freeform 36"/>
          <p:cNvSpPr>
            <a:spLocks/>
          </p:cNvSpPr>
          <p:nvPr/>
        </p:nvSpPr>
        <p:spPr bwMode="auto">
          <a:xfrm>
            <a:off x="3024188" y="1828800"/>
            <a:ext cx="573087" cy="15875"/>
          </a:xfrm>
          <a:custGeom>
            <a:avLst/>
            <a:gdLst>
              <a:gd name="T0" fmla="*/ 391 w 391"/>
              <a:gd name="T1" fmla="*/ 6 h 10"/>
              <a:gd name="T2" fmla="*/ 391 w 391"/>
              <a:gd name="T3" fmla="*/ 0 h 10"/>
              <a:gd name="T4" fmla="*/ 0 w 391"/>
              <a:gd name="T5" fmla="*/ 0 h 10"/>
              <a:gd name="T6" fmla="*/ 0 w 391"/>
              <a:gd name="T7" fmla="*/ 10 h 10"/>
              <a:gd name="T8" fmla="*/ 391 w 391"/>
              <a:gd name="T9" fmla="*/ 10 h 10"/>
              <a:gd name="T10" fmla="*/ 391 w 391"/>
              <a:gd name="T11" fmla="*/ 6 h 10"/>
              <a:gd name="T12" fmla="*/ 0 60000 65536"/>
              <a:gd name="T13" fmla="*/ 0 60000 65536"/>
              <a:gd name="T14" fmla="*/ 0 60000 65536"/>
              <a:gd name="T15" fmla="*/ 0 60000 65536"/>
              <a:gd name="T16" fmla="*/ 0 60000 65536"/>
              <a:gd name="T17" fmla="*/ 0 60000 65536"/>
              <a:gd name="T18" fmla="*/ 0 w 391"/>
              <a:gd name="T19" fmla="*/ 0 h 10"/>
              <a:gd name="T20" fmla="*/ 391 w 39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91" h="10">
                <a:moveTo>
                  <a:pt x="391" y="6"/>
                </a:moveTo>
                <a:lnTo>
                  <a:pt x="391" y="0"/>
                </a:lnTo>
                <a:lnTo>
                  <a:pt x="0" y="0"/>
                </a:lnTo>
                <a:lnTo>
                  <a:pt x="0" y="10"/>
                </a:lnTo>
                <a:lnTo>
                  <a:pt x="391" y="10"/>
                </a:lnTo>
                <a:lnTo>
                  <a:pt x="391" y="6"/>
                </a:lnTo>
                <a:close/>
              </a:path>
            </a:pathLst>
          </a:custGeom>
          <a:solidFill>
            <a:schemeClr val="tx1"/>
          </a:solidFill>
          <a:ln w="9525">
            <a:solidFill>
              <a:schemeClr val="tx1"/>
            </a:solidFill>
            <a:round/>
            <a:headEnd/>
            <a:tailEnd/>
          </a:ln>
        </p:spPr>
        <p:txBody>
          <a:bodyPr/>
          <a:lstStyle/>
          <a:p>
            <a:endParaRPr lang="en-US"/>
          </a:p>
        </p:txBody>
      </p:sp>
      <p:sp>
        <p:nvSpPr>
          <p:cNvPr id="20512" name="Freeform 37"/>
          <p:cNvSpPr>
            <a:spLocks/>
          </p:cNvSpPr>
          <p:nvPr/>
        </p:nvSpPr>
        <p:spPr bwMode="auto">
          <a:xfrm>
            <a:off x="3543300" y="1793875"/>
            <a:ext cx="69850" cy="50800"/>
          </a:xfrm>
          <a:custGeom>
            <a:avLst/>
            <a:gdLst>
              <a:gd name="T0" fmla="*/ 48 w 48"/>
              <a:gd name="T1" fmla="*/ 32 h 32"/>
              <a:gd name="T2" fmla="*/ 48 w 48"/>
              <a:gd name="T3" fmla="*/ 24 h 32"/>
              <a:gd name="T4" fmla="*/ 7 w 48"/>
              <a:gd name="T5" fmla="*/ 0 h 32"/>
              <a:gd name="T6" fmla="*/ 0 w 48"/>
              <a:gd name="T7" fmla="*/ 6 h 32"/>
              <a:gd name="T8" fmla="*/ 42 w 48"/>
              <a:gd name="T9" fmla="*/ 32 h 32"/>
              <a:gd name="T10" fmla="*/ 42 w 48"/>
              <a:gd name="T11" fmla="*/ 24 h 32"/>
              <a:gd name="T12" fmla="*/ 48 w 48"/>
              <a:gd name="T13" fmla="*/ 32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48" y="32"/>
                </a:moveTo>
                <a:lnTo>
                  <a:pt x="48" y="24"/>
                </a:lnTo>
                <a:lnTo>
                  <a:pt x="7" y="0"/>
                </a:lnTo>
                <a:lnTo>
                  <a:pt x="0" y="6"/>
                </a:lnTo>
                <a:lnTo>
                  <a:pt x="42" y="32"/>
                </a:lnTo>
                <a:lnTo>
                  <a:pt x="42" y="24"/>
                </a:lnTo>
                <a:lnTo>
                  <a:pt x="48" y="32"/>
                </a:lnTo>
                <a:close/>
              </a:path>
            </a:pathLst>
          </a:custGeom>
          <a:solidFill>
            <a:schemeClr val="tx1"/>
          </a:solidFill>
          <a:ln w="9525">
            <a:solidFill>
              <a:schemeClr val="tx1"/>
            </a:solidFill>
            <a:round/>
            <a:headEnd/>
            <a:tailEnd/>
          </a:ln>
        </p:spPr>
        <p:txBody>
          <a:bodyPr/>
          <a:lstStyle/>
          <a:p>
            <a:endParaRPr lang="en-US"/>
          </a:p>
        </p:txBody>
      </p:sp>
      <p:sp>
        <p:nvSpPr>
          <p:cNvPr id="20513" name="Freeform 38"/>
          <p:cNvSpPr>
            <a:spLocks/>
          </p:cNvSpPr>
          <p:nvPr/>
        </p:nvSpPr>
        <p:spPr bwMode="auto">
          <a:xfrm>
            <a:off x="3608388" y="1831975"/>
            <a:ext cx="4762" cy="12700"/>
          </a:xfrm>
          <a:custGeom>
            <a:avLst/>
            <a:gdLst>
              <a:gd name="T0" fmla="*/ 4 w 4"/>
              <a:gd name="T1" fmla="*/ 8 h 8"/>
              <a:gd name="T2" fmla="*/ 0 w 4"/>
              <a:gd name="T3" fmla="*/ 4 h 8"/>
              <a:gd name="T4" fmla="*/ 4 w 4"/>
              <a:gd name="T5" fmla="*/ 0 h 8"/>
              <a:gd name="T6" fmla="*/ 4 w 4"/>
              <a:gd name="T7" fmla="*/ 8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4" y="8"/>
                </a:moveTo>
                <a:lnTo>
                  <a:pt x="0" y="4"/>
                </a:lnTo>
                <a:lnTo>
                  <a:pt x="4" y="0"/>
                </a:lnTo>
                <a:lnTo>
                  <a:pt x="4" y="8"/>
                </a:lnTo>
                <a:close/>
              </a:path>
            </a:pathLst>
          </a:custGeom>
          <a:solidFill>
            <a:schemeClr val="tx1"/>
          </a:solidFill>
          <a:ln w="9525">
            <a:solidFill>
              <a:schemeClr val="tx1"/>
            </a:solidFill>
            <a:round/>
            <a:headEnd/>
            <a:tailEnd/>
          </a:ln>
        </p:spPr>
        <p:txBody>
          <a:bodyPr/>
          <a:lstStyle/>
          <a:p>
            <a:endParaRPr lang="en-US"/>
          </a:p>
        </p:txBody>
      </p:sp>
      <p:sp>
        <p:nvSpPr>
          <p:cNvPr id="20514" name="Freeform 39"/>
          <p:cNvSpPr>
            <a:spLocks/>
          </p:cNvSpPr>
          <p:nvPr/>
        </p:nvSpPr>
        <p:spPr bwMode="auto">
          <a:xfrm>
            <a:off x="3543300" y="1831975"/>
            <a:ext cx="69850" cy="50800"/>
          </a:xfrm>
          <a:custGeom>
            <a:avLst/>
            <a:gdLst>
              <a:gd name="T0" fmla="*/ 5 w 48"/>
              <a:gd name="T1" fmla="*/ 28 h 32"/>
              <a:gd name="T2" fmla="*/ 7 w 48"/>
              <a:gd name="T3" fmla="*/ 32 h 32"/>
              <a:gd name="T4" fmla="*/ 48 w 48"/>
              <a:gd name="T5" fmla="*/ 8 h 32"/>
              <a:gd name="T6" fmla="*/ 42 w 48"/>
              <a:gd name="T7" fmla="*/ 0 h 32"/>
              <a:gd name="T8" fmla="*/ 0 w 48"/>
              <a:gd name="T9" fmla="*/ 24 h 32"/>
              <a:gd name="T10" fmla="*/ 5 w 48"/>
              <a:gd name="T11" fmla="*/ 28 h 32"/>
              <a:gd name="T12" fmla="*/ 0 60000 65536"/>
              <a:gd name="T13" fmla="*/ 0 60000 65536"/>
              <a:gd name="T14" fmla="*/ 0 60000 65536"/>
              <a:gd name="T15" fmla="*/ 0 60000 65536"/>
              <a:gd name="T16" fmla="*/ 0 60000 65536"/>
              <a:gd name="T17" fmla="*/ 0 60000 65536"/>
              <a:gd name="T18" fmla="*/ 0 w 48"/>
              <a:gd name="T19" fmla="*/ 0 h 32"/>
              <a:gd name="T20" fmla="*/ 48 w 4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8" h="32">
                <a:moveTo>
                  <a:pt x="5" y="28"/>
                </a:moveTo>
                <a:lnTo>
                  <a:pt x="7" y="32"/>
                </a:lnTo>
                <a:lnTo>
                  <a:pt x="48" y="8"/>
                </a:lnTo>
                <a:lnTo>
                  <a:pt x="42" y="0"/>
                </a:lnTo>
                <a:lnTo>
                  <a:pt x="0" y="24"/>
                </a:lnTo>
                <a:lnTo>
                  <a:pt x="5" y="28"/>
                </a:lnTo>
                <a:close/>
              </a:path>
            </a:pathLst>
          </a:custGeom>
          <a:solidFill>
            <a:schemeClr val="tx1"/>
          </a:solidFill>
          <a:ln w="9525">
            <a:solidFill>
              <a:schemeClr val="tx1"/>
            </a:solidFill>
            <a:round/>
            <a:headEnd/>
            <a:tailEnd/>
          </a:ln>
        </p:spPr>
        <p:txBody>
          <a:bodyPr/>
          <a:lstStyle/>
          <a:p>
            <a:endParaRPr lang="en-US"/>
          </a:p>
        </p:txBody>
      </p:sp>
      <p:sp>
        <p:nvSpPr>
          <p:cNvPr id="20515" name="Rectangle 44"/>
          <p:cNvSpPr>
            <a:spLocks noChangeArrowheads="1"/>
          </p:cNvSpPr>
          <p:nvPr/>
        </p:nvSpPr>
        <p:spPr bwMode="auto">
          <a:xfrm>
            <a:off x="3143250" y="1301750"/>
            <a:ext cx="250068" cy="369332"/>
          </a:xfrm>
          <a:prstGeom prst="rect">
            <a:avLst/>
          </a:prstGeom>
          <a:noFill/>
          <a:ln w="9525">
            <a:noFill/>
            <a:miter lim="800000"/>
            <a:headEnd/>
            <a:tailEnd/>
          </a:ln>
        </p:spPr>
        <p:txBody>
          <a:bodyPr wrap="none" lIns="0" tIns="0" rIns="0" bIns="0">
            <a:spAutoFit/>
          </a:bodyPr>
          <a:lstStyle/>
          <a:p>
            <a:pPr eaLnBrk="0" hangingPunct="0"/>
            <a:r>
              <a:rPr lang="en-US" sz="2400" i="1">
                <a:latin typeface="Times New Roman" pitchFamily="18" charset="0"/>
              </a:rPr>
              <a:t>I</a:t>
            </a:r>
            <a:r>
              <a:rPr lang="en-US" sz="2400" i="1" baseline="-25000">
                <a:latin typeface="Times New Roman" pitchFamily="18" charset="0"/>
              </a:rPr>
              <a:t>G</a:t>
            </a:r>
            <a:endParaRPr lang="en-US" sz="2400">
              <a:latin typeface="Times New Roman" pitchFamily="18" charset="0"/>
            </a:endParaRPr>
          </a:p>
        </p:txBody>
      </p:sp>
      <p:sp>
        <p:nvSpPr>
          <p:cNvPr id="20516" name="Rectangle 45"/>
          <p:cNvSpPr>
            <a:spLocks noChangeArrowheads="1"/>
          </p:cNvSpPr>
          <p:nvPr/>
        </p:nvSpPr>
        <p:spPr bwMode="auto">
          <a:xfrm>
            <a:off x="5110163" y="2763838"/>
            <a:ext cx="206375" cy="696912"/>
          </a:xfrm>
          <a:prstGeom prst="rect">
            <a:avLst/>
          </a:prstGeom>
          <a:noFill/>
          <a:ln w="19050">
            <a:solidFill>
              <a:schemeClr val="tx1"/>
            </a:solidFill>
            <a:miter lim="800000"/>
            <a:headEnd/>
            <a:tailEnd/>
          </a:ln>
        </p:spPr>
        <p:txBody>
          <a:bodyPr/>
          <a:lstStyle/>
          <a:p>
            <a:endParaRPr lang="en-US"/>
          </a:p>
        </p:txBody>
      </p:sp>
      <p:sp>
        <p:nvSpPr>
          <p:cNvPr id="20517" name="Rectangle 48"/>
          <p:cNvSpPr>
            <a:spLocks noChangeArrowheads="1"/>
          </p:cNvSpPr>
          <p:nvPr/>
        </p:nvSpPr>
        <p:spPr bwMode="auto">
          <a:xfrm>
            <a:off x="2771775" y="2763838"/>
            <a:ext cx="204788" cy="696912"/>
          </a:xfrm>
          <a:prstGeom prst="rect">
            <a:avLst/>
          </a:prstGeom>
          <a:noFill/>
          <a:ln w="19050">
            <a:solidFill>
              <a:schemeClr val="tx1"/>
            </a:solidFill>
            <a:miter lim="800000"/>
            <a:headEnd/>
            <a:tailEnd/>
          </a:ln>
        </p:spPr>
        <p:txBody>
          <a:bodyPr/>
          <a:lstStyle/>
          <a:p>
            <a:endParaRPr lang="en-US">
              <a:latin typeface="+mn-lt"/>
            </a:endParaRPr>
          </a:p>
        </p:txBody>
      </p:sp>
      <p:sp>
        <p:nvSpPr>
          <p:cNvPr id="20518" name="Freeform 49"/>
          <p:cNvSpPr>
            <a:spLocks/>
          </p:cNvSpPr>
          <p:nvPr/>
        </p:nvSpPr>
        <p:spPr bwMode="auto">
          <a:xfrm>
            <a:off x="2867025" y="2105025"/>
            <a:ext cx="9525" cy="658813"/>
          </a:xfrm>
          <a:custGeom>
            <a:avLst/>
            <a:gdLst>
              <a:gd name="T0" fmla="*/ 4 w 6"/>
              <a:gd name="T1" fmla="*/ 0 h 415"/>
              <a:gd name="T2" fmla="*/ 0 w 6"/>
              <a:gd name="T3" fmla="*/ 0 h 415"/>
              <a:gd name="T4" fmla="*/ 0 w 6"/>
              <a:gd name="T5" fmla="*/ 415 h 415"/>
              <a:gd name="T6" fmla="*/ 6 w 6"/>
              <a:gd name="T7" fmla="*/ 415 h 415"/>
              <a:gd name="T8" fmla="*/ 6 w 6"/>
              <a:gd name="T9" fmla="*/ 0 h 415"/>
              <a:gd name="T10" fmla="*/ 4 w 6"/>
              <a:gd name="T11" fmla="*/ 0 h 415"/>
              <a:gd name="T12" fmla="*/ 0 60000 65536"/>
              <a:gd name="T13" fmla="*/ 0 60000 65536"/>
              <a:gd name="T14" fmla="*/ 0 60000 65536"/>
              <a:gd name="T15" fmla="*/ 0 60000 65536"/>
              <a:gd name="T16" fmla="*/ 0 60000 65536"/>
              <a:gd name="T17" fmla="*/ 0 60000 65536"/>
              <a:gd name="T18" fmla="*/ 0 w 6"/>
              <a:gd name="T19" fmla="*/ 0 h 415"/>
              <a:gd name="T20" fmla="*/ 6 w 6"/>
              <a:gd name="T21" fmla="*/ 415 h 415"/>
            </a:gdLst>
            <a:ahLst/>
            <a:cxnLst>
              <a:cxn ang="T12">
                <a:pos x="T0" y="T1"/>
              </a:cxn>
              <a:cxn ang="T13">
                <a:pos x="T2" y="T3"/>
              </a:cxn>
              <a:cxn ang="T14">
                <a:pos x="T4" y="T5"/>
              </a:cxn>
              <a:cxn ang="T15">
                <a:pos x="T6" y="T7"/>
              </a:cxn>
              <a:cxn ang="T16">
                <a:pos x="T8" y="T9"/>
              </a:cxn>
              <a:cxn ang="T17">
                <a:pos x="T10" y="T11"/>
              </a:cxn>
            </a:cxnLst>
            <a:rect l="T18" t="T19" r="T20" b="T21"/>
            <a:pathLst>
              <a:path w="6" h="415">
                <a:moveTo>
                  <a:pt x="4" y="0"/>
                </a:moveTo>
                <a:lnTo>
                  <a:pt x="0" y="0"/>
                </a:lnTo>
                <a:lnTo>
                  <a:pt x="0" y="415"/>
                </a:lnTo>
                <a:lnTo>
                  <a:pt x="6" y="415"/>
                </a:lnTo>
                <a:lnTo>
                  <a:pt x="6" y="0"/>
                </a:lnTo>
                <a:lnTo>
                  <a:pt x="4" y="0"/>
                </a:lnTo>
                <a:close/>
              </a:path>
            </a:pathLst>
          </a:custGeom>
          <a:solidFill>
            <a:srgbClr val="000000"/>
          </a:solidFill>
          <a:ln w="19050">
            <a:solidFill>
              <a:schemeClr val="tx1"/>
            </a:solidFill>
            <a:round/>
            <a:headEnd/>
            <a:tailEnd/>
          </a:ln>
        </p:spPr>
        <p:txBody>
          <a:bodyPr/>
          <a:lstStyle/>
          <a:p>
            <a:endParaRPr lang="en-US"/>
          </a:p>
        </p:txBody>
      </p:sp>
      <p:sp>
        <p:nvSpPr>
          <p:cNvPr id="20519" name="Freeform 50"/>
          <p:cNvSpPr>
            <a:spLocks/>
          </p:cNvSpPr>
          <p:nvPr/>
        </p:nvSpPr>
        <p:spPr bwMode="auto">
          <a:xfrm>
            <a:off x="2846388" y="2076450"/>
            <a:ext cx="53975" cy="53975"/>
          </a:xfrm>
          <a:custGeom>
            <a:avLst/>
            <a:gdLst>
              <a:gd name="T0" fmla="*/ 19 w 37"/>
              <a:gd name="T1" fmla="*/ 18 h 34"/>
              <a:gd name="T2" fmla="*/ 0 w 37"/>
              <a:gd name="T3" fmla="*/ 18 h 34"/>
              <a:gd name="T4" fmla="*/ 0 w 37"/>
              <a:gd name="T5" fmla="*/ 16 h 34"/>
              <a:gd name="T6" fmla="*/ 2 w 37"/>
              <a:gd name="T7" fmla="*/ 14 h 34"/>
              <a:gd name="T8" fmla="*/ 2 w 37"/>
              <a:gd name="T9" fmla="*/ 12 h 34"/>
              <a:gd name="T10" fmla="*/ 2 w 37"/>
              <a:gd name="T11" fmla="*/ 10 h 34"/>
              <a:gd name="T12" fmla="*/ 4 w 37"/>
              <a:gd name="T13" fmla="*/ 8 h 34"/>
              <a:gd name="T14" fmla="*/ 6 w 37"/>
              <a:gd name="T15" fmla="*/ 6 h 34"/>
              <a:gd name="T16" fmla="*/ 6 w 37"/>
              <a:gd name="T17" fmla="*/ 4 h 34"/>
              <a:gd name="T18" fmla="*/ 8 w 37"/>
              <a:gd name="T19" fmla="*/ 4 h 34"/>
              <a:gd name="T20" fmla="*/ 11 w 37"/>
              <a:gd name="T21" fmla="*/ 2 h 34"/>
              <a:gd name="T22" fmla="*/ 13 w 37"/>
              <a:gd name="T23" fmla="*/ 2 h 34"/>
              <a:gd name="T24" fmla="*/ 15 w 37"/>
              <a:gd name="T25" fmla="*/ 2 h 34"/>
              <a:gd name="T26" fmla="*/ 17 w 37"/>
              <a:gd name="T27" fmla="*/ 2 h 34"/>
              <a:gd name="T28" fmla="*/ 17 w 37"/>
              <a:gd name="T29" fmla="*/ 0 h 34"/>
              <a:gd name="T30" fmla="*/ 19 w 37"/>
              <a:gd name="T31" fmla="*/ 0 h 34"/>
              <a:gd name="T32" fmla="*/ 21 w 37"/>
              <a:gd name="T33" fmla="*/ 0 h 34"/>
              <a:gd name="T34" fmla="*/ 21 w 37"/>
              <a:gd name="T35" fmla="*/ 2 h 34"/>
              <a:gd name="T36" fmla="*/ 24 w 37"/>
              <a:gd name="T37" fmla="*/ 2 h 34"/>
              <a:gd name="T38" fmla="*/ 26 w 37"/>
              <a:gd name="T39" fmla="*/ 2 h 34"/>
              <a:gd name="T40" fmla="*/ 28 w 37"/>
              <a:gd name="T41" fmla="*/ 2 h 34"/>
              <a:gd name="T42" fmla="*/ 28 w 37"/>
              <a:gd name="T43" fmla="*/ 4 h 34"/>
              <a:gd name="T44" fmla="*/ 30 w 37"/>
              <a:gd name="T45" fmla="*/ 4 h 34"/>
              <a:gd name="T46" fmla="*/ 30 w 37"/>
              <a:gd name="T47" fmla="*/ 6 h 34"/>
              <a:gd name="T48" fmla="*/ 32 w 37"/>
              <a:gd name="T49" fmla="*/ 6 h 34"/>
              <a:gd name="T50" fmla="*/ 32 w 37"/>
              <a:gd name="T51" fmla="*/ 8 h 34"/>
              <a:gd name="T52" fmla="*/ 35 w 37"/>
              <a:gd name="T53" fmla="*/ 8 h 34"/>
              <a:gd name="T54" fmla="*/ 35 w 37"/>
              <a:gd name="T55" fmla="*/ 10 h 34"/>
              <a:gd name="T56" fmla="*/ 37 w 37"/>
              <a:gd name="T57" fmla="*/ 12 h 34"/>
              <a:gd name="T58" fmla="*/ 37 w 37"/>
              <a:gd name="T59" fmla="*/ 14 h 34"/>
              <a:gd name="T60" fmla="*/ 37 w 37"/>
              <a:gd name="T61" fmla="*/ 16 h 34"/>
              <a:gd name="T62" fmla="*/ 37 w 37"/>
              <a:gd name="T63" fmla="*/ 18 h 34"/>
              <a:gd name="T64" fmla="*/ 37 w 37"/>
              <a:gd name="T65" fmla="*/ 20 h 34"/>
              <a:gd name="T66" fmla="*/ 37 w 37"/>
              <a:gd name="T67" fmla="*/ 22 h 34"/>
              <a:gd name="T68" fmla="*/ 37 w 37"/>
              <a:gd name="T69" fmla="*/ 24 h 34"/>
              <a:gd name="T70" fmla="*/ 35 w 37"/>
              <a:gd name="T71" fmla="*/ 24 h 34"/>
              <a:gd name="T72" fmla="*/ 35 w 37"/>
              <a:gd name="T73" fmla="*/ 26 h 34"/>
              <a:gd name="T74" fmla="*/ 35 w 37"/>
              <a:gd name="T75" fmla="*/ 28 h 34"/>
              <a:gd name="T76" fmla="*/ 32 w 37"/>
              <a:gd name="T77" fmla="*/ 28 h 34"/>
              <a:gd name="T78" fmla="*/ 32 w 37"/>
              <a:gd name="T79" fmla="*/ 30 h 34"/>
              <a:gd name="T80" fmla="*/ 30 w 37"/>
              <a:gd name="T81" fmla="*/ 30 h 34"/>
              <a:gd name="T82" fmla="*/ 30 w 37"/>
              <a:gd name="T83" fmla="*/ 32 h 34"/>
              <a:gd name="T84" fmla="*/ 28 w 37"/>
              <a:gd name="T85" fmla="*/ 32 h 34"/>
              <a:gd name="T86" fmla="*/ 26 w 37"/>
              <a:gd name="T87" fmla="*/ 32 h 34"/>
              <a:gd name="T88" fmla="*/ 26 w 37"/>
              <a:gd name="T89" fmla="*/ 34 h 34"/>
              <a:gd name="T90" fmla="*/ 24 w 37"/>
              <a:gd name="T91" fmla="*/ 34 h 34"/>
              <a:gd name="T92" fmla="*/ 21 w 37"/>
              <a:gd name="T93" fmla="*/ 34 h 34"/>
              <a:gd name="T94" fmla="*/ 19 w 37"/>
              <a:gd name="T95" fmla="*/ 34 h 34"/>
              <a:gd name="T96" fmla="*/ 17 w 37"/>
              <a:gd name="T97" fmla="*/ 34 h 34"/>
              <a:gd name="T98" fmla="*/ 15 w 37"/>
              <a:gd name="T99" fmla="*/ 34 h 34"/>
              <a:gd name="T100" fmla="*/ 13 w 37"/>
              <a:gd name="T101" fmla="*/ 34 h 34"/>
              <a:gd name="T102" fmla="*/ 11 w 37"/>
              <a:gd name="T103" fmla="*/ 32 h 34"/>
              <a:gd name="T104" fmla="*/ 8 w 37"/>
              <a:gd name="T105" fmla="*/ 32 h 34"/>
              <a:gd name="T106" fmla="*/ 6 w 37"/>
              <a:gd name="T107" fmla="*/ 30 h 34"/>
              <a:gd name="T108" fmla="*/ 6 w 37"/>
              <a:gd name="T109" fmla="*/ 28 h 34"/>
              <a:gd name="T110" fmla="*/ 4 w 37"/>
              <a:gd name="T111" fmla="*/ 28 h 34"/>
              <a:gd name="T112" fmla="*/ 4 w 37"/>
              <a:gd name="T113" fmla="*/ 26 h 34"/>
              <a:gd name="T114" fmla="*/ 2 w 37"/>
              <a:gd name="T115" fmla="*/ 26 h 34"/>
              <a:gd name="T116" fmla="*/ 2 w 37"/>
              <a:gd name="T117" fmla="*/ 24 h 34"/>
              <a:gd name="T118" fmla="*/ 2 w 37"/>
              <a:gd name="T119" fmla="*/ 22 h 34"/>
              <a:gd name="T120" fmla="*/ 0 w 37"/>
              <a:gd name="T121" fmla="*/ 20 h 34"/>
              <a:gd name="T122" fmla="*/ 0 w 37"/>
              <a:gd name="T123" fmla="*/ 18 h 34"/>
              <a:gd name="T124" fmla="*/ 19 w 37"/>
              <a:gd name="T125" fmla="*/ 18 h 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
              <a:gd name="T190" fmla="*/ 0 h 34"/>
              <a:gd name="T191" fmla="*/ 37 w 37"/>
              <a:gd name="T192" fmla="*/ 34 h 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 h="34">
                <a:moveTo>
                  <a:pt x="19" y="18"/>
                </a:moveTo>
                <a:lnTo>
                  <a:pt x="0" y="18"/>
                </a:lnTo>
                <a:lnTo>
                  <a:pt x="0" y="16"/>
                </a:lnTo>
                <a:lnTo>
                  <a:pt x="2" y="14"/>
                </a:lnTo>
                <a:lnTo>
                  <a:pt x="2" y="12"/>
                </a:lnTo>
                <a:lnTo>
                  <a:pt x="2" y="10"/>
                </a:lnTo>
                <a:lnTo>
                  <a:pt x="4" y="8"/>
                </a:lnTo>
                <a:lnTo>
                  <a:pt x="6" y="6"/>
                </a:lnTo>
                <a:lnTo>
                  <a:pt x="6" y="4"/>
                </a:lnTo>
                <a:lnTo>
                  <a:pt x="8" y="4"/>
                </a:lnTo>
                <a:lnTo>
                  <a:pt x="11" y="2"/>
                </a:lnTo>
                <a:lnTo>
                  <a:pt x="13" y="2"/>
                </a:lnTo>
                <a:lnTo>
                  <a:pt x="15" y="2"/>
                </a:lnTo>
                <a:lnTo>
                  <a:pt x="17" y="2"/>
                </a:lnTo>
                <a:lnTo>
                  <a:pt x="17" y="0"/>
                </a:lnTo>
                <a:lnTo>
                  <a:pt x="19" y="0"/>
                </a:lnTo>
                <a:lnTo>
                  <a:pt x="21" y="0"/>
                </a:lnTo>
                <a:lnTo>
                  <a:pt x="21" y="2"/>
                </a:lnTo>
                <a:lnTo>
                  <a:pt x="24" y="2"/>
                </a:lnTo>
                <a:lnTo>
                  <a:pt x="26" y="2"/>
                </a:lnTo>
                <a:lnTo>
                  <a:pt x="28" y="2"/>
                </a:lnTo>
                <a:lnTo>
                  <a:pt x="28" y="4"/>
                </a:lnTo>
                <a:lnTo>
                  <a:pt x="30" y="4"/>
                </a:lnTo>
                <a:lnTo>
                  <a:pt x="30" y="6"/>
                </a:lnTo>
                <a:lnTo>
                  <a:pt x="32" y="6"/>
                </a:lnTo>
                <a:lnTo>
                  <a:pt x="32" y="8"/>
                </a:lnTo>
                <a:lnTo>
                  <a:pt x="35" y="8"/>
                </a:lnTo>
                <a:lnTo>
                  <a:pt x="35" y="10"/>
                </a:lnTo>
                <a:lnTo>
                  <a:pt x="37" y="12"/>
                </a:lnTo>
                <a:lnTo>
                  <a:pt x="37" y="14"/>
                </a:lnTo>
                <a:lnTo>
                  <a:pt x="37" y="16"/>
                </a:lnTo>
                <a:lnTo>
                  <a:pt x="37" y="18"/>
                </a:lnTo>
                <a:lnTo>
                  <a:pt x="37" y="20"/>
                </a:lnTo>
                <a:lnTo>
                  <a:pt x="37" y="22"/>
                </a:lnTo>
                <a:lnTo>
                  <a:pt x="37" y="24"/>
                </a:lnTo>
                <a:lnTo>
                  <a:pt x="35" y="24"/>
                </a:lnTo>
                <a:lnTo>
                  <a:pt x="35" y="26"/>
                </a:lnTo>
                <a:lnTo>
                  <a:pt x="35" y="28"/>
                </a:lnTo>
                <a:lnTo>
                  <a:pt x="32" y="28"/>
                </a:lnTo>
                <a:lnTo>
                  <a:pt x="32" y="30"/>
                </a:lnTo>
                <a:lnTo>
                  <a:pt x="30" y="30"/>
                </a:lnTo>
                <a:lnTo>
                  <a:pt x="30" y="32"/>
                </a:lnTo>
                <a:lnTo>
                  <a:pt x="28" y="32"/>
                </a:lnTo>
                <a:lnTo>
                  <a:pt x="26" y="32"/>
                </a:lnTo>
                <a:lnTo>
                  <a:pt x="26" y="34"/>
                </a:lnTo>
                <a:lnTo>
                  <a:pt x="24" y="34"/>
                </a:lnTo>
                <a:lnTo>
                  <a:pt x="21" y="34"/>
                </a:lnTo>
                <a:lnTo>
                  <a:pt x="19" y="34"/>
                </a:lnTo>
                <a:lnTo>
                  <a:pt x="17" y="34"/>
                </a:lnTo>
                <a:lnTo>
                  <a:pt x="15" y="34"/>
                </a:lnTo>
                <a:lnTo>
                  <a:pt x="13" y="34"/>
                </a:lnTo>
                <a:lnTo>
                  <a:pt x="11" y="32"/>
                </a:lnTo>
                <a:lnTo>
                  <a:pt x="8" y="32"/>
                </a:lnTo>
                <a:lnTo>
                  <a:pt x="6" y="30"/>
                </a:lnTo>
                <a:lnTo>
                  <a:pt x="6" y="28"/>
                </a:lnTo>
                <a:lnTo>
                  <a:pt x="4" y="28"/>
                </a:lnTo>
                <a:lnTo>
                  <a:pt x="4" y="26"/>
                </a:lnTo>
                <a:lnTo>
                  <a:pt x="2" y="26"/>
                </a:lnTo>
                <a:lnTo>
                  <a:pt x="2" y="24"/>
                </a:lnTo>
                <a:lnTo>
                  <a:pt x="2" y="22"/>
                </a:lnTo>
                <a:lnTo>
                  <a:pt x="0" y="20"/>
                </a:lnTo>
                <a:lnTo>
                  <a:pt x="0" y="18"/>
                </a:lnTo>
                <a:lnTo>
                  <a:pt x="19" y="18"/>
                </a:lnTo>
                <a:close/>
              </a:path>
            </a:pathLst>
          </a:custGeom>
          <a:solidFill>
            <a:srgbClr val="000000"/>
          </a:solidFill>
          <a:ln w="19050">
            <a:solidFill>
              <a:schemeClr val="tx1"/>
            </a:solidFill>
            <a:round/>
            <a:headEnd/>
            <a:tailEnd/>
          </a:ln>
        </p:spPr>
        <p:txBody>
          <a:bodyPr/>
          <a:lstStyle/>
          <a:p>
            <a:endParaRPr lang="en-US"/>
          </a:p>
        </p:txBody>
      </p:sp>
      <p:sp>
        <p:nvSpPr>
          <p:cNvPr id="20520" name="Freeform 51"/>
          <p:cNvSpPr>
            <a:spLocks/>
          </p:cNvSpPr>
          <p:nvPr/>
        </p:nvSpPr>
        <p:spPr bwMode="auto">
          <a:xfrm>
            <a:off x="2867025" y="3460750"/>
            <a:ext cx="9525" cy="661988"/>
          </a:xfrm>
          <a:custGeom>
            <a:avLst/>
            <a:gdLst>
              <a:gd name="T0" fmla="*/ 4 w 6"/>
              <a:gd name="T1" fmla="*/ 417 h 417"/>
              <a:gd name="T2" fmla="*/ 6 w 6"/>
              <a:gd name="T3" fmla="*/ 417 h 417"/>
              <a:gd name="T4" fmla="*/ 6 w 6"/>
              <a:gd name="T5" fmla="*/ 0 h 417"/>
              <a:gd name="T6" fmla="*/ 0 w 6"/>
              <a:gd name="T7" fmla="*/ 0 h 417"/>
              <a:gd name="T8" fmla="*/ 0 w 6"/>
              <a:gd name="T9" fmla="*/ 417 h 417"/>
              <a:gd name="T10" fmla="*/ 4 w 6"/>
              <a:gd name="T11" fmla="*/ 417 h 417"/>
              <a:gd name="T12" fmla="*/ 0 60000 65536"/>
              <a:gd name="T13" fmla="*/ 0 60000 65536"/>
              <a:gd name="T14" fmla="*/ 0 60000 65536"/>
              <a:gd name="T15" fmla="*/ 0 60000 65536"/>
              <a:gd name="T16" fmla="*/ 0 60000 65536"/>
              <a:gd name="T17" fmla="*/ 0 60000 65536"/>
              <a:gd name="T18" fmla="*/ 0 w 6"/>
              <a:gd name="T19" fmla="*/ 0 h 417"/>
              <a:gd name="T20" fmla="*/ 6 w 6"/>
              <a:gd name="T21" fmla="*/ 417 h 417"/>
            </a:gdLst>
            <a:ahLst/>
            <a:cxnLst>
              <a:cxn ang="T12">
                <a:pos x="T0" y="T1"/>
              </a:cxn>
              <a:cxn ang="T13">
                <a:pos x="T2" y="T3"/>
              </a:cxn>
              <a:cxn ang="T14">
                <a:pos x="T4" y="T5"/>
              </a:cxn>
              <a:cxn ang="T15">
                <a:pos x="T6" y="T7"/>
              </a:cxn>
              <a:cxn ang="T16">
                <a:pos x="T8" y="T9"/>
              </a:cxn>
              <a:cxn ang="T17">
                <a:pos x="T10" y="T11"/>
              </a:cxn>
            </a:cxnLst>
            <a:rect l="T18" t="T19" r="T20" b="T21"/>
            <a:pathLst>
              <a:path w="6" h="417">
                <a:moveTo>
                  <a:pt x="4" y="417"/>
                </a:moveTo>
                <a:lnTo>
                  <a:pt x="6" y="417"/>
                </a:lnTo>
                <a:lnTo>
                  <a:pt x="6" y="0"/>
                </a:lnTo>
                <a:lnTo>
                  <a:pt x="0" y="0"/>
                </a:lnTo>
                <a:lnTo>
                  <a:pt x="0" y="417"/>
                </a:lnTo>
                <a:lnTo>
                  <a:pt x="4" y="417"/>
                </a:lnTo>
                <a:close/>
              </a:path>
            </a:pathLst>
          </a:custGeom>
          <a:solidFill>
            <a:srgbClr val="000000"/>
          </a:solidFill>
          <a:ln w="19050">
            <a:solidFill>
              <a:schemeClr val="tx1"/>
            </a:solidFill>
            <a:round/>
            <a:headEnd/>
            <a:tailEnd/>
          </a:ln>
        </p:spPr>
        <p:txBody>
          <a:bodyPr/>
          <a:lstStyle/>
          <a:p>
            <a:endParaRPr lang="en-US">
              <a:latin typeface="+mn-lt"/>
            </a:endParaRPr>
          </a:p>
        </p:txBody>
      </p:sp>
      <p:sp>
        <p:nvSpPr>
          <p:cNvPr id="20521" name="Freeform 52"/>
          <p:cNvSpPr>
            <a:spLocks/>
          </p:cNvSpPr>
          <p:nvPr/>
        </p:nvSpPr>
        <p:spPr bwMode="auto">
          <a:xfrm>
            <a:off x="2846388" y="4097338"/>
            <a:ext cx="53975" cy="53975"/>
          </a:xfrm>
          <a:custGeom>
            <a:avLst/>
            <a:gdLst>
              <a:gd name="T0" fmla="*/ 37 w 37"/>
              <a:gd name="T1" fmla="*/ 16 h 34"/>
              <a:gd name="T2" fmla="*/ 37 w 37"/>
              <a:gd name="T3" fmla="*/ 20 h 34"/>
              <a:gd name="T4" fmla="*/ 37 w 37"/>
              <a:gd name="T5" fmla="*/ 24 h 34"/>
              <a:gd name="T6" fmla="*/ 35 w 37"/>
              <a:gd name="T7" fmla="*/ 26 h 34"/>
              <a:gd name="T8" fmla="*/ 30 w 37"/>
              <a:gd name="T9" fmla="*/ 28 h 34"/>
              <a:gd name="T10" fmla="*/ 28 w 37"/>
              <a:gd name="T11" fmla="*/ 30 h 34"/>
              <a:gd name="T12" fmla="*/ 26 w 37"/>
              <a:gd name="T13" fmla="*/ 32 h 34"/>
              <a:gd name="T14" fmla="*/ 21 w 37"/>
              <a:gd name="T15" fmla="*/ 34 h 34"/>
              <a:gd name="T16" fmla="*/ 17 w 37"/>
              <a:gd name="T17" fmla="*/ 34 h 34"/>
              <a:gd name="T18" fmla="*/ 15 w 37"/>
              <a:gd name="T19" fmla="*/ 32 h 34"/>
              <a:gd name="T20" fmla="*/ 11 w 37"/>
              <a:gd name="T21" fmla="*/ 32 h 34"/>
              <a:gd name="T22" fmla="*/ 6 w 37"/>
              <a:gd name="T23" fmla="*/ 30 h 34"/>
              <a:gd name="T24" fmla="*/ 4 w 37"/>
              <a:gd name="T25" fmla="*/ 28 h 34"/>
              <a:gd name="T26" fmla="*/ 2 w 37"/>
              <a:gd name="T27" fmla="*/ 24 h 34"/>
              <a:gd name="T28" fmla="*/ 2 w 37"/>
              <a:gd name="T29" fmla="*/ 20 h 34"/>
              <a:gd name="T30" fmla="*/ 0 w 37"/>
              <a:gd name="T31" fmla="*/ 18 h 34"/>
              <a:gd name="T32" fmla="*/ 0 w 37"/>
              <a:gd name="T33" fmla="*/ 14 h 34"/>
              <a:gd name="T34" fmla="*/ 2 w 37"/>
              <a:gd name="T35" fmla="*/ 12 h 34"/>
              <a:gd name="T36" fmla="*/ 2 w 37"/>
              <a:gd name="T37" fmla="*/ 8 h 34"/>
              <a:gd name="T38" fmla="*/ 4 w 37"/>
              <a:gd name="T39" fmla="*/ 6 h 34"/>
              <a:gd name="T40" fmla="*/ 6 w 37"/>
              <a:gd name="T41" fmla="*/ 4 h 34"/>
              <a:gd name="T42" fmla="*/ 8 w 37"/>
              <a:gd name="T43" fmla="*/ 2 h 34"/>
              <a:gd name="T44" fmla="*/ 13 w 37"/>
              <a:gd name="T45" fmla="*/ 2 h 34"/>
              <a:gd name="T46" fmla="*/ 15 w 37"/>
              <a:gd name="T47" fmla="*/ 0 h 34"/>
              <a:gd name="T48" fmla="*/ 19 w 37"/>
              <a:gd name="T49" fmla="*/ 0 h 34"/>
              <a:gd name="T50" fmla="*/ 24 w 37"/>
              <a:gd name="T51" fmla="*/ 0 h 34"/>
              <a:gd name="T52" fmla="*/ 26 w 37"/>
              <a:gd name="T53" fmla="*/ 2 h 34"/>
              <a:gd name="T54" fmla="*/ 30 w 37"/>
              <a:gd name="T55" fmla="*/ 4 h 34"/>
              <a:gd name="T56" fmla="*/ 32 w 37"/>
              <a:gd name="T57" fmla="*/ 6 h 34"/>
              <a:gd name="T58" fmla="*/ 35 w 37"/>
              <a:gd name="T59" fmla="*/ 8 h 34"/>
              <a:gd name="T60" fmla="*/ 37 w 37"/>
              <a:gd name="T61" fmla="*/ 10 h 34"/>
              <a:gd name="T62" fmla="*/ 37 w 37"/>
              <a:gd name="T63" fmla="*/ 14 h 34"/>
              <a:gd name="T64" fmla="*/ 19 w 37"/>
              <a:gd name="T65" fmla="*/ 16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4"/>
              <a:gd name="T101" fmla="*/ 37 w 37"/>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4">
                <a:moveTo>
                  <a:pt x="19" y="16"/>
                </a:moveTo>
                <a:lnTo>
                  <a:pt x="37" y="16"/>
                </a:lnTo>
                <a:lnTo>
                  <a:pt x="37" y="18"/>
                </a:lnTo>
                <a:lnTo>
                  <a:pt x="37" y="20"/>
                </a:lnTo>
                <a:lnTo>
                  <a:pt x="37" y="22"/>
                </a:lnTo>
                <a:lnTo>
                  <a:pt x="37" y="24"/>
                </a:lnTo>
                <a:lnTo>
                  <a:pt x="35" y="24"/>
                </a:lnTo>
                <a:lnTo>
                  <a:pt x="35" y="26"/>
                </a:lnTo>
                <a:lnTo>
                  <a:pt x="32" y="28"/>
                </a:lnTo>
                <a:lnTo>
                  <a:pt x="30" y="28"/>
                </a:lnTo>
                <a:lnTo>
                  <a:pt x="30" y="30"/>
                </a:lnTo>
                <a:lnTo>
                  <a:pt x="28" y="30"/>
                </a:lnTo>
                <a:lnTo>
                  <a:pt x="28" y="32"/>
                </a:lnTo>
                <a:lnTo>
                  <a:pt x="26" y="32"/>
                </a:lnTo>
                <a:lnTo>
                  <a:pt x="24" y="32"/>
                </a:lnTo>
                <a:lnTo>
                  <a:pt x="21" y="34"/>
                </a:lnTo>
                <a:lnTo>
                  <a:pt x="19" y="34"/>
                </a:lnTo>
                <a:lnTo>
                  <a:pt x="17" y="34"/>
                </a:lnTo>
                <a:lnTo>
                  <a:pt x="15" y="34"/>
                </a:lnTo>
                <a:lnTo>
                  <a:pt x="15" y="32"/>
                </a:lnTo>
                <a:lnTo>
                  <a:pt x="13" y="32"/>
                </a:lnTo>
                <a:lnTo>
                  <a:pt x="11" y="32"/>
                </a:lnTo>
                <a:lnTo>
                  <a:pt x="8" y="30"/>
                </a:lnTo>
                <a:lnTo>
                  <a:pt x="6" y="30"/>
                </a:lnTo>
                <a:lnTo>
                  <a:pt x="6" y="28"/>
                </a:lnTo>
                <a:lnTo>
                  <a:pt x="4" y="28"/>
                </a:lnTo>
                <a:lnTo>
                  <a:pt x="4" y="26"/>
                </a:lnTo>
                <a:lnTo>
                  <a:pt x="2" y="24"/>
                </a:lnTo>
                <a:lnTo>
                  <a:pt x="2" y="22"/>
                </a:lnTo>
                <a:lnTo>
                  <a:pt x="2" y="20"/>
                </a:lnTo>
                <a:lnTo>
                  <a:pt x="0" y="20"/>
                </a:lnTo>
                <a:lnTo>
                  <a:pt x="0" y="18"/>
                </a:lnTo>
                <a:lnTo>
                  <a:pt x="0" y="16"/>
                </a:lnTo>
                <a:lnTo>
                  <a:pt x="0" y="14"/>
                </a:lnTo>
                <a:lnTo>
                  <a:pt x="2" y="14"/>
                </a:lnTo>
                <a:lnTo>
                  <a:pt x="2" y="12"/>
                </a:lnTo>
                <a:lnTo>
                  <a:pt x="2" y="10"/>
                </a:lnTo>
                <a:lnTo>
                  <a:pt x="2" y="8"/>
                </a:lnTo>
                <a:lnTo>
                  <a:pt x="4" y="8"/>
                </a:lnTo>
                <a:lnTo>
                  <a:pt x="4" y="6"/>
                </a:lnTo>
                <a:lnTo>
                  <a:pt x="6" y="6"/>
                </a:lnTo>
                <a:lnTo>
                  <a:pt x="6" y="4"/>
                </a:lnTo>
                <a:lnTo>
                  <a:pt x="8" y="4"/>
                </a:lnTo>
                <a:lnTo>
                  <a:pt x="8" y="2"/>
                </a:lnTo>
                <a:lnTo>
                  <a:pt x="11" y="2"/>
                </a:lnTo>
                <a:lnTo>
                  <a:pt x="13" y="2"/>
                </a:lnTo>
                <a:lnTo>
                  <a:pt x="13" y="0"/>
                </a:lnTo>
                <a:lnTo>
                  <a:pt x="15" y="0"/>
                </a:lnTo>
                <a:lnTo>
                  <a:pt x="17" y="0"/>
                </a:lnTo>
                <a:lnTo>
                  <a:pt x="19" y="0"/>
                </a:lnTo>
                <a:lnTo>
                  <a:pt x="21" y="0"/>
                </a:lnTo>
                <a:lnTo>
                  <a:pt x="24" y="0"/>
                </a:lnTo>
                <a:lnTo>
                  <a:pt x="26" y="0"/>
                </a:lnTo>
                <a:lnTo>
                  <a:pt x="26" y="2"/>
                </a:lnTo>
                <a:lnTo>
                  <a:pt x="28" y="2"/>
                </a:lnTo>
                <a:lnTo>
                  <a:pt x="30" y="4"/>
                </a:lnTo>
                <a:lnTo>
                  <a:pt x="32" y="4"/>
                </a:lnTo>
                <a:lnTo>
                  <a:pt x="32" y="6"/>
                </a:lnTo>
                <a:lnTo>
                  <a:pt x="35" y="6"/>
                </a:lnTo>
                <a:lnTo>
                  <a:pt x="35" y="8"/>
                </a:lnTo>
                <a:lnTo>
                  <a:pt x="35" y="10"/>
                </a:lnTo>
                <a:lnTo>
                  <a:pt x="37" y="10"/>
                </a:lnTo>
                <a:lnTo>
                  <a:pt x="37" y="12"/>
                </a:lnTo>
                <a:lnTo>
                  <a:pt x="37" y="14"/>
                </a:lnTo>
                <a:lnTo>
                  <a:pt x="37" y="16"/>
                </a:lnTo>
                <a:lnTo>
                  <a:pt x="19" y="16"/>
                </a:lnTo>
                <a:close/>
              </a:path>
            </a:pathLst>
          </a:custGeom>
          <a:solidFill>
            <a:srgbClr val="000000"/>
          </a:solidFill>
          <a:ln w="19050">
            <a:solidFill>
              <a:schemeClr val="tx1"/>
            </a:solidFill>
            <a:round/>
            <a:headEnd/>
            <a:tailEnd/>
          </a:ln>
        </p:spPr>
        <p:txBody>
          <a:bodyPr/>
          <a:lstStyle/>
          <a:p>
            <a:endParaRPr lang="en-US">
              <a:latin typeface="+mn-lt"/>
            </a:endParaRPr>
          </a:p>
        </p:txBody>
      </p:sp>
      <p:sp>
        <p:nvSpPr>
          <p:cNvPr id="20522" name="Rectangle 53"/>
          <p:cNvSpPr>
            <a:spLocks noChangeArrowheads="1"/>
          </p:cNvSpPr>
          <p:nvPr/>
        </p:nvSpPr>
        <p:spPr bwMode="auto">
          <a:xfrm>
            <a:off x="3597275" y="4919663"/>
            <a:ext cx="19050" cy="15875"/>
          </a:xfrm>
          <a:prstGeom prst="rect">
            <a:avLst/>
          </a:prstGeom>
          <a:solidFill>
            <a:schemeClr val="tx1"/>
          </a:solidFill>
          <a:ln w="9525">
            <a:solidFill>
              <a:schemeClr val="tx1"/>
            </a:solidFill>
            <a:miter lim="800000"/>
            <a:headEnd/>
            <a:tailEnd/>
          </a:ln>
        </p:spPr>
        <p:txBody>
          <a:bodyPr/>
          <a:lstStyle/>
          <a:p>
            <a:endParaRPr lang="en-US"/>
          </a:p>
        </p:txBody>
      </p:sp>
      <p:sp>
        <p:nvSpPr>
          <p:cNvPr id="20523" name="Freeform 54"/>
          <p:cNvSpPr>
            <a:spLocks/>
          </p:cNvSpPr>
          <p:nvPr/>
        </p:nvSpPr>
        <p:spPr bwMode="auto">
          <a:xfrm>
            <a:off x="3597275" y="4935538"/>
            <a:ext cx="57150" cy="80962"/>
          </a:xfrm>
          <a:custGeom>
            <a:avLst/>
            <a:gdLst>
              <a:gd name="T0" fmla="*/ 39 w 39"/>
              <a:gd name="T1" fmla="*/ 40 h 51"/>
              <a:gd name="T2" fmla="*/ 37 w 39"/>
              <a:gd name="T3" fmla="*/ 38 h 51"/>
              <a:gd name="T4" fmla="*/ 35 w 39"/>
              <a:gd name="T5" fmla="*/ 38 h 51"/>
              <a:gd name="T6" fmla="*/ 33 w 39"/>
              <a:gd name="T7" fmla="*/ 36 h 51"/>
              <a:gd name="T8" fmla="*/ 31 w 39"/>
              <a:gd name="T9" fmla="*/ 34 h 51"/>
              <a:gd name="T10" fmla="*/ 28 w 39"/>
              <a:gd name="T11" fmla="*/ 34 h 51"/>
              <a:gd name="T12" fmla="*/ 26 w 39"/>
              <a:gd name="T13" fmla="*/ 32 h 51"/>
              <a:gd name="T14" fmla="*/ 24 w 39"/>
              <a:gd name="T15" fmla="*/ 30 h 51"/>
              <a:gd name="T16" fmla="*/ 22 w 39"/>
              <a:gd name="T17" fmla="*/ 28 h 51"/>
              <a:gd name="T18" fmla="*/ 22 w 39"/>
              <a:gd name="T19" fmla="*/ 26 h 51"/>
              <a:gd name="T20" fmla="*/ 20 w 39"/>
              <a:gd name="T21" fmla="*/ 24 h 51"/>
              <a:gd name="T22" fmla="*/ 20 w 39"/>
              <a:gd name="T23" fmla="*/ 22 h 51"/>
              <a:gd name="T24" fmla="*/ 18 w 39"/>
              <a:gd name="T25" fmla="*/ 22 h 51"/>
              <a:gd name="T26" fmla="*/ 18 w 39"/>
              <a:gd name="T27" fmla="*/ 20 h 51"/>
              <a:gd name="T28" fmla="*/ 18 w 39"/>
              <a:gd name="T29" fmla="*/ 18 h 51"/>
              <a:gd name="T30" fmla="*/ 18 w 39"/>
              <a:gd name="T31" fmla="*/ 16 h 51"/>
              <a:gd name="T32" fmla="*/ 15 w 39"/>
              <a:gd name="T33" fmla="*/ 16 h 51"/>
              <a:gd name="T34" fmla="*/ 15 w 39"/>
              <a:gd name="T35" fmla="*/ 14 h 51"/>
              <a:gd name="T36" fmla="*/ 15 w 39"/>
              <a:gd name="T37" fmla="*/ 12 h 51"/>
              <a:gd name="T38" fmla="*/ 15 w 39"/>
              <a:gd name="T39" fmla="*/ 10 h 51"/>
              <a:gd name="T40" fmla="*/ 15 w 39"/>
              <a:gd name="T41" fmla="*/ 8 h 51"/>
              <a:gd name="T42" fmla="*/ 13 w 39"/>
              <a:gd name="T43" fmla="*/ 6 h 51"/>
              <a:gd name="T44" fmla="*/ 13 w 39"/>
              <a:gd name="T45" fmla="*/ 4 h 51"/>
              <a:gd name="T46" fmla="*/ 13 w 39"/>
              <a:gd name="T47" fmla="*/ 2 h 51"/>
              <a:gd name="T48" fmla="*/ 13 w 39"/>
              <a:gd name="T49" fmla="*/ 0 h 51"/>
              <a:gd name="T50" fmla="*/ 0 w 39"/>
              <a:gd name="T51" fmla="*/ 0 h 51"/>
              <a:gd name="T52" fmla="*/ 0 w 39"/>
              <a:gd name="T53" fmla="*/ 2 h 51"/>
              <a:gd name="T54" fmla="*/ 0 w 39"/>
              <a:gd name="T55" fmla="*/ 4 h 51"/>
              <a:gd name="T56" fmla="*/ 0 w 39"/>
              <a:gd name="T57" fmla="*/ 6 h 51"/>
              <a:gd name="T58" fmla="*/ 2 w 39"/>
              <a:gd name="T59" fmla="*/ 8 h 51"/>
              <a:gd name="T60" fmla="*/ 2 w 39"/>
              <a:gd name="T61" fmla="*/ 10 h 51"/>
              <a:gd name="T62" fmla="*/ 2 w 39"/>
              <a:gd name="T63" fmla="*/ 12 h 51"/>
              <a:gd name="T64" fmla="*/ 2 w 39"/>
              <a:gd name="T65" fmla="*/ 14 h 51"/>
              <a:gd name="T66" fmla="*/ 2 w 39"/>
              <a:gd name="T67" fmla="*/ 16 h 51"/>
              <a:gd name="T68" fmla="*/ 5 w 39"/>
              <a:gd name="T69" fmla="*/ 18 h 51"/>
              <a:gd name="T70" fmla="*/ 5 w 39"/>
              <a:gd name="T71" fmla="*/ 20 h 51"/>
              <a:gd name="T72" fmla="*/ 5 w 39"/>
              <a:gd name="T73" fmla="*/ 22 h 51"/>
              <a:gd name="T74" fmla="*/ 5 w 39"/>
              <a:gd name="T75" fmla="*/ 24 h 51"/>
              <a:gd name="T76" fmla="*/ 7 w 39"/>
              <a:gd name="T77" fmla="*/ 26 h 51"/>
              <a:gd name="T78" fmla="*/ 7 w 39"/>
              <a:gd name="T79" fmla="*/ 28 h 51"/>
              <a:gd name="T80" fmla="*/ 9 w 39"/>
              <a:gd name="T81" fmla="*/ 30 h 51"/>
              <a:gd name="T82" fmla="*/ 9 w 39"/>
              <a:gd name="T83" fmla="*/ 32 h 51"/>
              <a:gd name="T84" fmla="*/ 11 w 39"/>
              <a:gd name="T85" fmla="*/ 32 h 51"/>
              <a:gd name="T86" fmla="*/ 11 w 39"/>
              <a:gd name="T87" fmla="*/ 34 h 51"/>
              <a:gd name="T88" fmla="*/ 13 w 39"/>
              <a:gd name="T89" fmla="*/ 36 h 51"/>
              <a:gd name="T90" fmla="*/ 13 w 39"/>
              <a:gd name="T91" fmla="*/ 38 h 51"/>
              <a:gd name="T92" fmla="*/ 15 w 39"/>
              <a:gd name="T93" fmla="*/ 38 h 51"/>
              <a:gd name="T94" fmla="*/ 18 w 39"/>
              <a:gd name="T95" fmla="*/ 40 h 51"/>
              <a:gd name="T96" fmla="*/ 18 w 39"/>
              <a:gd name="T97" fmla="*/ 42 h 51"/>
              <a:gd name="T98" fmla="*/ 20 w 39"/>
              <a:gd name="T99" fmla="*/ 42 h 51"/>
              <a:gd name="T100" fmla="*/ 22 w 39"/>
              <a:gd name="T101" fmla="*/ 45 h 51"/>
              <a:gd name="T102" fmla="*/ 24 w 39"/>
              <a:gd name="T103" fmla="*/ 45 h 51"/>
              <a:gd name="T104" fmla="*/ 24 w 39"/>
              <a:gd name="T105" fmla="*/ 47 h 51"/>
              <a:gd name="T106" fmla="*/ 26 w 39"/>
              <a:gd name="T107" fmla="*/ 47 h 51"/>
              <a:gd name="T108" fmla="*/ 28 w 39"/>
              <a:gd name="T109" fmla="*/ 49 h 51"/>
              <a:gd name="T110" fmla="*/ 31 w 39"/>
              <a:gd name="T111" fmla="*/ 49 h 51"/>
              <a:gd name="T112" fmla="*/ 33 w 39"/>
              <a:gd name="T113" fmla="*/ 51 h 51"/>
              <a:gd name="T114" fmla="*/ 35 w 39"/>
              <a:gd name="T115" fmla="*/ 51 h 51"/>
              <a:gd name="T116" fmla="*/ 39 w 39"/>
              <a:gd name="T117" fmla="*/ 40 h 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
              <a:gd name="T178" fmla="*/ 0 h 51"/>
              <a:gd name="T179" fmla="*/ 39 w 39"/>
              <a:gd name="T180" fmla="*/ 51 h 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 h="51">
                <a:moveTo>
                  <a:pt x="39" y="40"/>
                </a:moveTo>
                <a:lnTo>
                  <a:pt x="37" y="38"/>
                </a:lnTo>
                <a:lnTo>
                  <a:pt x="35" y="38"/>
                </a:lnTo>
                <a:lnTo>
                  <a:pt x="33" y="36"/>
                </a:lnTo>
                <a:lnTo>
                  <a:pt x="31" y="34"/>
                </a:lnTo>
                <a:lnTo>
                  <a:pt x="28" y="34"/>
                </a:lnTo>
                <a:lnTo>
                  <a:pt x="26" y="32"/>
                </a:lnTo>
                <a:lnTo>
                  <a:pt x="24" y="30"/>
                </a:lnTo>
                <a:lnTo>
                  <a:pt x="22" y="28"/>
                </a:lnTo>
                <a:lnTo>
                  <a:pt x="22" y="26"/>
                </a:lnTo>
                <a:lnTo>
                  <a:pt x="20" y="24"/>
                </a:lnTo>
                <a:lnTo>
                  <a:pt x="20" y="22"/>
                </a:lnTo>
                <a:lnTo>
                  <a:pt x="18" y="22"/>
                </a:lnTo>
                <a:lnTo>
                  <a:pt x="18" y="20"/>
                </a:lnTo>
                <a:lnTo>
                  <a:pt x="18" y="18"/>
                </a:lnTo>
                <a:lnTo>
                  <a:pt x="18" y="16"/>
                </a:lnTo>
                <a:lnTo>
                  <a:pt x="15" y="16"/>
                </a:lnTo>
                <a:lnTo>
                  <a:pt x="15" y="14"/>
                </a:lnTo>
                <a:lnTo>
                  <a:pt x="15" y="12"/>
                </a:lnTo>
                <a:lnTo>
                  <a:pt x="15" y="10"/>
                </a:lnTo>
                <a:lnTo>
                  <a:pt x="15" y="8"/>
                </a:lnTo>
                <a:lnTo>
                  <a:pt x="13" y="6"/>
                </a:lnTo>
                <a:lnTo>
                  <a:pt x="13" y="4"/>
                </a:lnTo>
                <a:lnTo>
                  <a:pt x="13" y="2"/>
                </a:lnTo>
                <a:lnTo>
                  <a:pt x="13" y="0"/>
                </a:lnTo>
                <a:lnTo>
                  <a:pt x="0" y="0"/>
                </a:lnTo>
                <a:lnTo>
                  <a:pt x="0" y="2"/>
                </a:lnTo>
                <a:lnTo>
                  <a:pt x="0" y="4"/>
                </a:lnTo>
                <a:lnTo>
                  <a:pt x="0" y="6"/>
                </a:lnTo>
                <a:lnTo>
                  <a:pt x="2" y="8"/>
                </a:lnTo>
                <a:lnTo>
                  <a:pt x="2" y="10"/>
                </a:lnTo>
                <a:lnTo>
                  <a:pt x="2" y="12"/>
                </a:lnTo>
                <a:lnTo>
                  <a:pt x="2" y="14"/>
                </a:lnTo>
                <a:lnTo>
                  <a:pt x="2" y="16"/>
                </a:lnTo>
                <a:lnTo>
                  <a:pt x="5" y="18"/>
                </a:lnTo>
                <a:lnTo>
                  <a:pt x="5" y="20"/>
                </a:lnTo>
                <a:lnTo>
                  <a:pt x="5" y="22"/>
                </a:lnTo>
                <a:lnTo>
                  <a:pt x="5" y="24"/>
                </a:lnTo>
                <a:lnTo>
                  <a:pt x="7" y="26"/>
                </a:lnTo>
                <a:lnTo>
                  <a:pt x="7" y="28"/>
                </a:lnTo>
                <a:lnTo>
                  <a:pt x="9" y="30"/>
                </a:lnTo>
                <a:lnTo>
                  <a:pt x="9" y="32"/>
                </a:lnTo>
                <a:lnTo>
                  <a:pt x="11" y="32"/>
                </a:lnTo>
                <a:lnTo>
                  <a:pt x="11" y="34"/>
                </a:lnTo>
                <a:lnTo>
                  <a:pt x="13" y="36"/>
                </a:lnTo>
                <a:lnTo>
                  <a:pt x="13" y="38"/>
                </a:lnTo>
                <a:lnTo>
                  <a:pt x="15" y="38"/>
                </a:lnTo>
                <a:lnTo>
                  <a:pt x="18" y="40"/>
                </a:lnTo>
                <a:lnTo>
                  <a:pt x="18" y="42"/>
                </a:lnTo>
                <a:lnTo>
                  <a:pt x="20" y="42"/>
                </a:lnTo>
                <a:lnTo>
                  <a:pt x="22" y="45"/>
                </a:lnTo>
                <a:lnTo>
                  <a:pt x="24" y="45"/>
                </a:lnTo>
                <a:lnTo>
                  <a:pt x="24" y="47"/>
                </a:lnTo>
                <a:lnTo>
                  <a:pt x="26" y="47"/>
                </a:lnTo>
                <a:lnTo>
                  <a:pt x="28" y="49"/>
                </a:lnTo>
                <a:lnTo>
                  <a:pt x="31" y="49"/>
                </a:lnTo>
                <a:lnTo>
                  <a:pt x="33" y="51"/>
                </a:lnTo>
                <a:lnTo>
                  <a:pt x="35" y="51"/>
                </a:lnTo>
                <a:lnTo>
                  <a:pt x="39" y="40"/>
                </a:lnTo>
                <a:close/>
              </a:path>
            </a:pathLst>
          </a:custGeom>
          <a:solidFill>
            <a:schemeClr val="tx1"/>
          </a:solidFill>
          <a:ln w="9525">
            <a:solidFill>
              <a:schemeClr val="tx1"/>
            </a:solidFill>
            <a:round/>
            <a:headEnd/>
            <a:tailEnd/>
          </a:ln>
        </p:spPr>
        <p:txBody>
          <a:bodyPr/>
          <a:lstStyle/>
          <a:p>
            <a:endParaRPr lang="en-US"/>
          </a:p>
        </p:txBody>
      </p:sp>
      <p:sp>
        <p:nvSpPr>
          <p:cNvPr id="20524" name="Freeform 55"/>
          <p:cNvSpPr>
            <a:spLocks/>
          </p:cNvSpPr>
          <p:nvPr/>
        </p:nvSpPr>
        <p:spPr bwMode="auto">
          <a:xfrm>
            <a:off x="3648075" y="4999038"/>
            <a:ext cx="198438" cy="36512"/>
          </a:xfrm>
          <a:custGeom>
            <a:avLst/>
            <a:gdLst>
              <a:gd name="T0" fmla="*/ 128 w 135"/>
              <a:gd name="T1" fmla="*/ 11 h 23"/>
              <a:gd name="T2" fmla="*/ 115 w 135"/>
              <a:gd name="T3" fmla="*/ 11 h 23"/>
              <a:gd name="T4" fmla="*/ 104 w 135"/>
              <a:gd name="T5" fmla="*/ 11 h 23"/>
              <a:gd name="T6" fmla="*/ 94 w 135"/>
              <a:gd name="T7" fmla="*/ 11 h 23"/>
              <a:gd name="T8" fmla="*/ 83 w 135"/>
              <a:gd name="T9" fmla="*/ 9 h 23"/>
              <a:gd name="T10" fmla="*/ 72 w 135"/>
              <a:gd name="T11" fmla="*/ 9 h 23"/>
              <a:gd name="T12" fmla="*/ 63 w 135"/>
              <a:gd name="T13" fmla="*/ 9 h 23"/>
              <a:gd name="T14" fmla="*/ 54 w 135"/>
              <a:gd name="T15" fmla="*/ 9 h 23"/>
              <a:gd name="T16" fmla="*/ 46 w 135"/>
              <a:gd name="T17" fmla="*/ 7 h 23"/>
              <a:gd name="T18" fmla="*/ 39 w 135"/>
              <a:gd name="T19" fmla="*/ 7 h 23"/>
              <a:gd name="T20" fmla="*/ 33 w 135"/>
              <a:gd name="T21" fmla="*/ 7 h 23"/>
              <a:gd name="T22" fmla="*/ 26 w 135"/>
              <a:gd name="T23" fmla="*/ 5 h 23"/>
              <a:gd name="T24" fmla="*/ 20 w 135"/>
              <a:gd name="T25" fmla="*/ 5 h 23"/>
              <a:gd name="T26" fmla="*/ 15 w 135"/>
              <a:gd name="T27" fmla="*/ 2 h 23"/>
              <a:gd name="T28" fmla="*/ 11 w 135"/>
              <a:gd name="T29" fmla="*/ 0 h 23"/>
              <a:gd name="T30" fmla="*/ 7 w 135"/>
              <a:gd name="T31" fmla="*/ 0 h 23"/>
              <a:gd name="T32" fmla="*/ 0 w 135"/>
              <a:gd name="T33" fmla="*/ 11 h 23"/>
              <a:gd name="T34" fmla="*/ 4 w 135"/>
              <a:gd name="T35" fmla="*/ 13 h 23"/>
              <a:gd name="T36" fmla="*/ 9 w 135"/>
              <a:gd name="T37" fmla="*/ 15 h 23"/>
              <a:gd name="T38" fmla="*/ 15 w 135"/>
              <a:gd name="T39" fmla="*/ 15 h 23"/>
              <a:gd name="T40" fmla="*/ 20 w 135"/>
              <a:gd name="T41" fmla="*/ 17 h 23"/>
              <a:gd name="T42" fmla="*/ 26 w 135"/>
              <a:gd name="T43" fmla="*/ 17 h 23"/>
              <a:gd name="T44" fmla="*/ 35 w 135"/>
              <a:gd name="T45" fmla="*/ 19 h 23"/>
              <a:gd name="T46" fmla="*/ 41 w 135"/>
              <a:gd name="T47" fmla="*/ 19 h 23"/>
              <a:gd name="T48" fmla="*/ 50 w 135"/>
              <a:gd name="T49" fmla="*/ 19 h 23"/>
              <a:gd name="T50" fmla="*/ 59 w 135"/>
              <a:gd name="T51" fmla="*/ 21 h 23"/>
              <a:gd name="T52" fmla="*/ 67 w 135"/>
              <a:gd name="T53" fmla="*/ 21 h 23"/>
              <a:gd name="T54" fmla="*/ 76 w 135"/>
              <a:gd name="T55" fmla="*/ 21 h 23"/>
              <a:gd name="T56" fmla="*/ 87 w 135"/>
              <a:gd name="T57" fmla="*/ 23 h 23"/>
              <a:gd name="T58" fmla="*/ 98 w 135"/>
              <a:gd name="T59" fmla="*/ 23 h 23"/>
              <a:gd name="T60" fmla="*/ 109 w 135"/>
              <a:gd name="T61" fmla="*/ 23 h 23"/>
              <a:gd name="T62" fmla="*/ 122 w 135"/>
              <a:gd name="T63" fmla="*/ 23 h 23"/>
              <a:gd name="T64" fmla="*/ 135 w 135"/>
              <a:gd name="T65" fmla="*/ 23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3"/>
              <a:gd name="T101" fmla="*/ 135 w 135"/>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3">
                <a:moveTo>
                  <a:pt x="135" y="11"/>
                </a:moveTo>
                <a:lnTo>
                  <a:pt x="128" y="11"/>
                </a:lnTo>
                <a:lnTo>
                  <a:pt x="122" y="11"/>
                </a:lnTo>
                <a:lnTo>
                  <a:pt x="115" y="11"/>
                </a:lnTo>
                <a:lnTo>
                  <a:pt x="111" y="11"/>
                </a:lnTo>
                <a:lnTo>
                  <a:pt x="104" y="11"/>
                </a:lnTo>
                <a:lnTo>
                  <a:pt x="98" y="11"/>
                </a:lnTo>
                <a:lnTo>
                  <a:pt x="94" y="11"/>
                </a:lnTo>
                <a:lnTo>
                  <a:pt x="87" y="11"/>
                </a:lnTo>
                <a:lnTo>
                  <a:pt x="83" y="9"/>
                </a:lnTo>
                <a:lnTo>
                  <a:pt x="78" y="9"/>
                </a:lnTo>
                <a:lnTo>
                  <a:pt x="72" y="9"/>
                </a:lnTo>
                <a:lnTo>
                  <a:pt x="67" y="9"/>
                </a:lnTo>
                <a:lnTo>
                  <a:pt x="63" y="9"/>
                </a:lnTo>
                <a:lnTo>
                  <a:pt x="59" y="9"/>
                </a:lnTo>
                <a:lnTo>
                  <a:pt x="54" y="9"/>
                </a:lnTo>
                <a:lnTo>
                  <a:pt x="50" y="9"/>
                </a:lnTo>
                <a:lnTo>
                  <a:pt x="46" y="7"/>
                </a:lnTo>
                <a:lnTo>
                  <a:pt x="44" y="7"/>
                </a:lnTo>
                <a:lnTo>
                  <a:pt x="39" y="7"/>
                </a:lnTo>
                <a:lnTo>
                  <a:pt x="35" y="7"/>
                </a:lnTo>
                <a:lnTo>
                  <a:pt x="33" y="7"/>
                </a:lnTo>
                <a:lnTo>
                  <a:pt x="28" y="5"/>
                </a:lnTo>
                <a:lnTo>
                  <a:pt x="26" y="5"/>
                </a:lnTo>
                <a:lnTo>
                  <a:pt x="22" y="5"/>
                </a:lnTo>
                <a:lnTo>
                  <a:pt x="20" y="5"/>
                </a:lnTo>
                <a:lnTo>
                  <a:pt x="17" y="2"/>
                </a:lnTo>
                <a:lnTo>
                  <a:pt x="15" y="2"/>
                </a:lnTo>
                <a:lnTo>
                  <a:pt x="13" y="2"/>
                </a:lnTo>
                <a:lnTo>
                  <a:pt x="11" y="0"/>
                </a:lnTo>
                <a:lnTo>
                  <a:pt x="9" y="0"/>
                </a:lnTo>
                <a:lnTo>
                  <a:pt x="7" y="0"/>
                </a:lnTo>
                <a:lnTo>
                  <a:pt x="4" y="0"/>
                </a:lnTo>
                <a:lnTo>
                  <a:pt x="0" y="11"/>
                </a:lnTo>
                <a:lnTo>
                  <a:pt x="2" y="13"/>
                </a:lnTo>
                <a:lnTo>
                  <a:pt x="4" y="13"/>
                </a:lnTo>
                <a:lnTo>
                  <a:pt x="7" y="13"/>
                </a:lnTo>
                <a:lnTo>
                  <a:pt x="9" y="15"/>
                </a:lnTo>
                <a:lnTo>
                  <a:pt x="11" y="15"/>
                </a:lnTo>
                <a:lnTo>
                  <a:pt x="15" y="15"/>
                </a:lnTo>
                <a:lnTo>
                  <a:pt x="17" y="15"/>
                </a:lnTo>
                <a:lnTo>
                  <a:pt x="20" y="17"/>
                </a:lnTo>
                <a:lnTo>
                  <a:pt x="24" y="17"/>
                </a:lnTo>
                <a:lnTo>
                  <a:pt x="26" y="17"/>
                </a:lnTo>
                <a:lnTo>
                  <a:pt x="30" y="17"/>
                </a:lnTo>
                <a:lnTo>
                  <a:pt x="35" y="19"/>
                </a:lnTo>
                <a:lnTo>
                  <a:pt x="37" y="19"/>
                </a:lnTo>
                <a:lnTo>
                  <a:pt x="41" y="19"/>
                </a:lnTo>
                <a:lnTo>
                  <a:pt x="46" y="19"/>
                </a:lnTo>
                <a:lnTo>
                  <a:pt x="50" y="19"/>
                </a:lnTo>
                <a:lnTo>
                  <a:pt x="54" y="21"/>
                </a:lnTo>
                <a:lnTo>
                  <a:pt x="59" y="21"/>
                </a:lnTo>
                <a:lnTo>
                  <a:pt x="63" y="21"/>
                </a:lnTo>
                <a:lnTo>
                  <a:pt x="67" y="21"/>
                </a:lnTo>
                <a:lnTo>
                  <a:pt x="72" y="21"/>
                </a:lnTo>
                <a:lnTo>
                  <a:pt x="76" y="21"/>
                </a:lnTo>
                <a:lnTo>
                  <a:pt x="83" y="21"/>
                </a:lnTo>
                <a:lnTo>
                  <a:pt x="87" y="23"/>
                </a:lnTo>
                <a:lnTo>
                  <a:pt x="94" y="23"/>
                </a:lnTo>
                <a:lnTo>
                  <a:pt x="98" y="23"/>
                </a:lnTo>
                <a:lnTo>
                  <a:pt x="104" y="23"/>
                </a:lnTo>
                <a:lnTo>
                  <a:pt x="109" y="23"/>
                </a:lnTo>
                <a:lnTo>
                  <a:pt x="115" y="23"/>
                </a:lnTo>
                <a:lnTo>
                  <a:pt x="122" y="23"/>
                </a:lnTo>
                <a:lnTo>
                  <a:pt x="128" y="23"/>
                </a:lnTo>
                <a:lnTo>
                  <a:pt x="135" y="23"/>
                </a:lnTo>
                <a:lnTo>
                  <a:pt x="135" y="11"/>
                </a:lnTo>
                <a:close/>
              </a:path>
            </a:pathLst>
          </a:custGeom>
          <a:solidFill>
            <a:schemeClr val="tx1"/>
          </a:solidFill>
          <a:ln w="9525">
            <a:solidFill>
              <a:schemeClr val="tx1"/>
            </a:solidFill>
            <a:round/>
            <a:headEnd/>
            <a:tailEnd/>
          </a:ln>
        </p:spPr>
        <p:txBody>
          <a:bodyPr/>
          <a:lstStyle/>
          <a:p>
            <a:endParaRPr lang="en-US"/>
          </a:p>
        </p:txBody>
      </p:sp>
      <p:sp>
        <p:nvSpPr>
          <p:cNvPr id="20525" name="Freeform 56"/>
          <p:cNvSpPr>
            <a:spLocks/>
          </p:cNvSpPr>
          <p:nvPr/>
        </p:nvSpPr>
        <p:spPr bwMode="auto">
          <a:xfrm>
            <a:off x="3846513" y="5016500"/>
            <a:ext cx="382587" cy="25400"/>
          </a:xfrm>
          <a:custGeom>
            <a:avLst/>
            <a:gdLst>
              <a:gd name="T0" fmla="*/ 259 w 261"/>
              <a:gd name="T1" fmla="*/ 4 h 16"/>
              <a:gd name="T2" fmla="*/ 250 w 261"/>
              <a:gd name="T3" fmla="*/ 2 h 16"/>
              <a:gd name="T4" fmla="*/ 241 w 261"/>
              <a:gd name="T5" fmla="*/ 2 h 16"/>
              <a:gd name="T6" fmla="*/ 231 w 261"/>
              <a:gd name="T7" fmla="*/ 2 h 16"/>
              <a:gd name="T8" fmla="*/ 220 w 261"/>
              <a:gd name="T9" fmla="*/ 2 h 16"/>
              <a:gd name="T10" fmla="*/ 207 w 261"/>
              <a:gd name="T11" fmla="*/ 2 h 16"/>
              <a:gd name="T12" fmla="*/ 191 w 261"/>
              <a:gd name="T13" fmla="*/ 2 h 16"/>
              <a:gd name="T14" fmla="*/ 176 w 261"/>
              <a:gd name="T15" fmla="*/ 0 h 16"/>
              <a:gd name="T16" fmla="*/ 161 w 261"/>
              <a:gd name="T17" fmla="*/ 0 h 16"/>
              <a:gd name="T18" fmla="*/ 144 w 261"/>
              <a:gd name="T19" fmla="*/ 0 h 16"/>
              <a:gd name="T20" fmla="*/ 124 w 261"/>
              <a:gd name="T21" fmla="*/ 0 h 16"/>
              <a:gd name="T22" fmla="*/ 104 w 261"/>
              <a:gd name="T23" fmla="*/ 0 h 16"/>
              <a:gd name="T24" fmla="*/ 83 w 261"/>
              <a:gd name="T25" fmla="*/ 0 h 16"/>
              <a:gd name="T26" fmla="*/ 61 w 261"/>
              <a:gd name="T27" fmla="*/ 0 h 16"/>
              <a:gd name="T28" fmla="*/ 37 w 261"/>
              <a:gd name="T29" fmla="*/ 0 h 16"/>
              <a:gd name="T30" fmla="*/ 13 w 261"/>
              <a:gd name="T31" fmla="*/ 0 h 16"/>
              <a:gd name="T32" fmla="*/ 0 w 261"/>
              <a:gd name="T33" fmla="*/ 12 h 16"/>
              <a:gd name="T34" fmla="*/ 24 w 261"/>
              <a:gd name="T35" fmla="*/ 12 h 16"/>
              <a:gd name="T36" fmla="*/ 48 w 261"/>
              <a:gd name="T37" fmla="*/ 12 h 16"/>
              <a:gd name="T38" fmla="*/ 72 w 261"/>
              <a:gd name="T39" fmla="*/ 12 h 16"/>
              <a:gd name="T40" fmla="*/ 93 w 261"/>
              <a:gd name="T41" fmla="*/ 12 h 16"/>
              <a:gd name="T42" fmla="*/ 113 w 261"/>
              <a:gd name="T43" fmla="*/ 12 h 16"/>
              <a:gd name="T44" fmla="*/ 133 w 261"/>
              <a:gd name="T45" fmla="*/ 12 h 16"/>
              <a:gd name="T46" fmla="*/ 152 w 261"/>
              <a:gd name="T47" fmla="*/ 12 h 16"/>
              <a:gd name="T48" fmla="*/ 167 w 261"/>
              <a:gd name="T49" fmla="*/ 12 h 16"/>
              <a:gd name="T50" fmla="*/ 185 w 261"/>
              <a:gd name="T51" fmla="*/ 12 h 16"/>
              <a:gd name="T52" fmla="*/ 198 w 261"/>
              <a:gd name="T53" fmla="*/ 14 h 16"/>
              <a:gd name="T54" fmla="*/ 211 w 261"/>
              <a:gd name="T55" fmla="*/ 14 h 16"/>
              <a:gd name="T56" fmla="*/ 224 w 261"/>
              <a:gd name="T57" fmla="*/ 14 h 16"/>
              <a:gd name="T58" fmla="*/ 235 w 261"/>
              <a:gd name="T59" fmla="*/ 14 h 16"/>
              <a:gd name="T60" fmla="*/ 246 w 261"/>
              <a:gd name="T61" fmla="*/ 14 h 16"/>
              <a:gd name="T62" fmla="*/ 252 w 261"/>
              <a:gd name="T63" fmla="*/ 14 h 16"/>
              <a:gd name="T64" fmla="*/ 261 w 261"/>
              <a:gd name="T65" fmla="*/ 16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1"/>
              <a:gd name="T100" fmla="*/ 0 h 16"/>
              <a:gd name="T101" fmla="*/ 261 w 261"/>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1" h="16">
                <a:moveTo>
                  <a:pt x="261" y="4"/>
                </a:moveTo>
                <a:lnTo>
                  <a:pt x="259" y="4"/>
                </a:lnTo>
                <a:lnTo>
                  <a:pt x="254" y="2"/>
                </a:lnTo>
                <a:lnTo>
                  <a:pt x="250" y="2"/>
                </a:lnTo>
                <a:lnTo>
                  <a:pt x="246" y="2"/>
                </a:lnTo>
                <a:lnTo>
                  <a:pt x="241" y="2"/>
                </a:lnTo>
                <a:lnTo>
                  <a:pt x="235" y="2"/>
                </a:lnTo>
                <a:lnTo>
                  <a:pt x="231" y="2"/>
                </a:lnTo>
                <a:lnTo>
                  <a:pt x="224" y="2"/>
                </a:lnTo>
                <a:lnTo>
                  <a:pt x="220" y="2"/>
                </a:lnTo>
                <a:lnTo>
                  <a:pt x="213" y="2"/>
                </a:lnTo>
                <a:lnTo>
                  <a:pt x="207" y="2"/>
                </a:lnTo>
                <a:lnTo>
                  <a:pt x="198" y="2"/>
                </a:lnTo>
                <a:lnTo>
                  <a:pt x="191" y="2"/>
                </a:lnTo>
                <a:lnTo>
                  <a:pt x="185" y="0"/>
                </a:lnTo>
                <a:lnTo>
                  <a:pt x="176" y="0"/>
                </a:lnTo>
                <a:lnTo>
                  <a:pt x="167" y="0"/>
                </a:lnTo>
                <a:lnTo>
                  <a:pt x="161" y="0"/>
                </a:lnTo>
                <a:lnTo>
                  <a:pt x="152" y="0"/>
                </a:lnTo>
                <a:lnTo>
                  <a:pt x="144" y="0"/>
                </a:lnTo>
                <a:lnTo>
                  <a:pt x="133" y="0"/>
                </a:lnTo>
                <a:lnTo>
                  <a:pt x="124" y="0"/>
                </a:lnTo>
                <a:lnTo>
                  <a:pt x="113" y="0"/>
                </a:lnTo>
                <a:lnTo>
                  <a:pt x="104" y="0"/>
                </a:lnTo>
                <a:lnTo>
                  <a:pt x="93" y="0"/>
                </a:lnTo>
                <a:lnTo>
                  <a:pt x="83" y="0"/>
                </a:lnTo>
                <a:lnTo>
                  <a:pt x="72" y="0"/>
                </a:lnTo>
                <a:lnTo>
                  <a:pt x="61" y="0"/>
                </a:lnTo>
                <a:lnTo>
                  <a:pt x="48" y="0"/>
                </a:lnTo>
                <a:lnTo>
                  <a:pt x="37" y="0"/>
                </a:lnTo>
                <a:lnTo>
                  <a:pt x="24" y="0"/>
                </a:lnTo>
                <a:lnTo>
                  <a:pt x="13" y="0"/>
                </a:lnTo>
                <a:lnTo>
                  <a:pt x="0" y="0"/>
                </a:lnTo>
                <a:lnTo>
                  <a:pt x="0" y="12"/>
                </a:lnTo>
                <a:lnTo>
                  <a:pt x="13" y="12"/>
                </a:lnTo>
                <a:lnTo>
                  <a:pt x="24" y="12"/>
                </a:lnTo>
                <a:lnTo>
                  <a:pt x="37" y="12"/>
                </a:lnTo>
                <a:lnTo>
                  <a:pt x="48" y="12"/>
                </a:lnTo>
                <a:lnTo>
                  <a:pt x="61" y="12"/>
                </a:lnTo>
                <a:lnTo>
                  <a:pt x="72" y="12"/>
                </a:lnTo>
                <a:lnTo>
                  <a:pt x="83" y="12"/>
                </a:lnTo>
                <a:lnTo>
                  <a:pt x="93" y="12"/>
                </a:lnTo>
                <a:lnTo>
                  <a:pt x="104" y="12"/>
                </a:lnTo>
                <a:lnTo>
                  <a:pt x="113" y="12"/>
                </a:lnTo>
                <a:lnTo>
                  <a:pt x="124" y="12"/>
                </a:lnTo>
                <a:lnTo>
                  <a:pt x="133" y="12"/>
                </a:lnTo>
                <a:lnTo>
                  <a:pt x="144" y="12"/>
                </a:lnTo>
                <a:lnTo>
                  <a:pt x="152" y="12"/>
                </a:lnTo>
                <a:lnTo>
                  <a:pt x="161" y="12"/>
                </a:lnTo>
                <a:lnTo>
                  <a:pt x="167" y="12"/>
                </a:lnTo>
                <a:lnTo>
                  <a:pt x="176" y="12"/>
                </a:lnTo>
                <a:lnTo>
                  <a:pt x="185" y="12"/>
                </a:lnTo>
                <a:lnTo>
                  <a:pt x="191" y="14"/>
                </a:lnTo>
                <a:lnTo>
                  <a:pt x="198" y="14"/>
                </a:lnTo>
                <a:lnTo>
                  <a:pt x="204" y="14"/>
                </a:lnTo>
                <a:lnTo>
                  <a:pt x="211" y="14"/>
                </a:lnTo>
                <a:lnTo>
                  <a:pt x="217" y="14"/>
                </a:lnTo>
                <a:lnTo>
                  <a:pt x="224" y="14"/>
                </a:lnTo>
                <a:lnTo>
                  <a:pt x="231" y="14"/>
                </a:lnTo>
                <a:lnTo>
                  <a:pt x="235" y="14"/>
                </a:lnTo>
                <a:lnTo>
                  <a:pt x="239" y="14"/>
                </a:lnTo>
                <a:lnTo>
                  <a:pt x="246" y="14"/>
                </a:lnTo>
                <a:lnTo>
                  <a:pt x="250" y="14"/>
                </a:lnTo>
                <a:lnTo>
                  <a:pt x="252" y="14"/>
                </a:lnTo>
                <a:lnTo>
                  <a:pt x="257" y="16"/>
                </a:lnTo>
                <a:lnTo>
                  <a:pt x="261" y="16"/>
                </a:lnTo>
                <a:lnTo>
                  <a:pt x="261" y="4"/>
                </a:lnTo>
                <a:close/>
              </a:path>
            </a:pathLst>
          </a:custGeom>
          <a:solidFill>
            <a:schemeClr val="tx1"/>
          </a:solidFill>
          <a:ln w="9525">
            <a:solidFill>
              <a:schemeClr val="tx1"/>
            </a:solidFill>
            <a:round/>
            <a:headEnd/>
            <a:tailEnd/>
          </a:ln>
        </p:spPr>
        <p:txBody>
          <a:bodyPr/>
          <a:lstStyle/>
          <a:p>
            <a:endParaRPr lang="en-US"/>
          </a:p>
        </p:txBody>
      </p:sp>
      <p:sp>
        <p:nvSpPr>
          <p:cNvPr id="20526" name="Freeform 57"/>
          <p:cNvSpPr>
            <a:spLocks/>
          </p:cNvSpPr>
          <p:nvPr/>
        </p:nvSpPr>
        <p:spPr bwMode="auto">
          <a:xfrm>
            <a:off x="4229100" y="5022850"/>
            <a:ext cx="195263" cy="50800"/>
          </a:xfrm>
          <a:custGeom>
            <a:avLst/>
            <a:gdLst>
              <a:gd name="T0" fmla="*/ 131 w 133"/>
              <a:gd name="T1" fmla="*/ 18 h 32"/>
              <a:gd name="T2" fmla="*/ 124 w 133"/>
              <a:gd name="T3" fmla="*/ 18 h 32"/>
              <a:gd name="T4" fmla="*/ 118 w 133"/>
              <a:gd name="T5" fmla="*/ 16 h 32"/>
              <a:gd name="T6" fmla="*/ 111 w 133"/>
              <a:gd name="T7" fmla="*/ 14 h 32"/>
              <a:gd name="T8" fmla="*/ 102 w 133"/>
              <a:gd name="T9" fmla="*/ 12 h 32"/>
              <a:gd name="T10" fmla="*/ 96 w 133"/>
              <a:gd name="T11" fmla="*/ 10 h 32"/>
              <a:gd name="T12" fmla="*/ 89 w 133"/>
              <a:gd name="T13" fmla="*/ 10 h 32"/>
              <a:gd name="T14" fmla="*/ 81 w 133"/>
              <a:gd name="T15" fmla="*/ 8 h 32"/>
              <a:gd name="T16" fmla="*/ 72 w 133"/>
              <a:gd name="T17" fmla="*/ 6 h 32"/>
              <a:gd name="T18" fmla="*/ 63 w 133"/>
              <a:gd name="T19" fmla="*/ 6 h 32"/>
              <a:gd name="T20" fmla="*/ 54 w 133"/>
              <a:gd name="T21" fmla="*/ 4 h 32"/>
              <a:gd name="T22" fmla="*/ 46 w 133"/>
              <a:gd name="T23" fmla="*/ 4 h 32"/>
              <a:gd name="T24" fmla="*/ 37 w 133"/>
              <a:gd name="T25" fmla="*/ 2 h 32"/>
              <a:gd name="T26" fmla="*/ 26 w 133"/>
              <a:gd name="T27" fmla="*/ 2 h 32"/>
              <a:gd name="T28" fmla="*/ 15 w 133"/>
              <a:gd name="T29" fmla="*/ 0 h 32"/>
              <a:gd name="T30" fmla="*/ 7 w 133"/>
              <a:gd name="T31" fmla="*/ 0 h 32"/>
              <a:gd name="T32" fmla="*/ 0 w 133"/>
              <a:gd name="T33" fmla="*/ 12 h 32"/>
              <a:gd name="T34" fmla="*/ 11 w 133"/>
              <a:gd name="T35" fmla="*/ 12 h 32"/>
              <a:gd name="T36" fmla="*/ 20 w 133"/>
              <a:gd name="T37" fmla="*/ 12 h 32"/>
              <a:gd name="T38" fmla="*/ 30 w 133"/>
              <a:gd name="T39" fmla="*/ 14 h 32"/>
              <a:gd name="T40" fmla="*/ 39 w 133"/>
              <a:gd name="T41" fmla="*/ 14 h 32"/>
              <a:gd name="T42" fmla="*/ 48 w 133"/>
              <a:gd name="T43" fmla="*/ 16 h 32"/>
              <a:gd name="T44" fmla="*/ 57 w 133"/>
              <a:gd name="T45" fmla="*/ 16 h 32"/>
              <a:gd name="T46" fmla="*/ 65 w 133"/>
              <a:gd name="T47" fmla="*/ 18 h 32"/>
              <a:gd name="T48" fmla="*/ 74 w 133"/>
              <a:gd name="T49" fmla="*/ 20 h 32"/>
              <a:gd name="T50" fmla="*/ 83 w 133"/>
              <a:gd name="T51" fmla="*/ 20 h 32"/>
              <a:gd name="T52" fmla="*/ 89 w 133"/>
              <a:gd name="T53" fmla="*/ 22 h 32"/>
              <a:gd name="T54" fmla="*/ 96 w 133"/>
              <a:gd name="T55" fmla="*/ 24 h 32"/>
              <a:gd name="T56" fmla="*/ 104 w 133"/>
              <a:gd name="T57" fmla="*/ 24 h 32"/>
              <a:gd name="T58" fmla="*/ 111 w 133"/>
              <a:gd name="T59" fmla="*/ 26 h 32"/>
              <a:gd name="T60" fmla="*/ 118 w 133"/>
              <a:gd name="T61" fmla="*/ 28 h 32"/>
              <a:gd name="T62" fmla="*/ 122 w 133"/>
              <a:gd name="T63" fmla="*/ 30 h 32"/>
              <a:gd name="T64" fmla="*/ 128 w 133"/>
              <a:gd name="T65" fmla="*/ 32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32"/>
              <a:gd name="T101" fmla="*/ 133 w 133"/>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32">
                <a:moveTo>
                  <a:pt x="133" y="20"/>
                </a:moveTo>
                <a:lnTo>
                  <a:pt x="131" y="18"/>
                </a:lnTo>
                <a:lnTo>
                  <a:pt x="126" y="18"/>
                </a:lnTo>
                <a:lnTo>
                  <a:pt x="124" y="18"/>
                </a:lnTo>
                <a:lnTo>
                  <a:pt x="120" y="16"/>
                </a:lnTo>
                <a:lnTo>
                  <a:pt x="118" y="16"/>
                </a:lnTo>
                <a:lnTo>
                  <a:pt x="113" y="14"/>
                </a:lnTo>
                <a:lnTo>
                  <a:pt x="111" y="14"/>
                </a:lnTo>
                <a:lnTo>
                  <a:pt x="107" y="14"/>
                </a:lnTo>
                <a:lnTo>
                  <a:pt x="102" y="12"/>
                </a:lnTo>
                <a:lnTo>
                  <a:pt x="100" y="12"/>
                </a:lnTo>
                <a:lnTo>
                  <a:pt x="96" y="10"/>
                </a:lnTo>
                <a:lnTo>
                  <a:pt x="91" y="10"/>
                </a:lnTo>
                <a:lnTo>
                  <a:pt x="89" y="10"/>
                </a:lnTo>
                <a:lnTo>
                  <a:pt x="85" y="8"/>
                </a:lnTo>
                <a:lnTo>
                  <a:pt x="81" y="8"/>
                </a:lnTo>
                <a:lnTo>
                  <a:pt x="76" y="8"/>
                </a:lnTo>
                <a:lnTo>
                  <a:pt x="72" y="6"/>
                </a:lnTo>
                <a:lnTo>
                  <a:pt x="67" y="6"/>
                </a:lnTo>
                <a:lnTo>
                  <a:pt x="63" y="6"/>
                </a:lnTo>
                <a:lnTo>
                  <a:pt x="59" y="6"/>
                </a:lnTo>
                <a:lnTo>
                  <a:pt x="54" y="4"/>
                </a:lnTo>
                <a:lnTo>
                  <a:pt x="50" y="4"/>
                </a:lnTo>
                <a:lnTo>
                  <a:pt x="46" y="4"/>
                </a:lnTo>
                <a:lnTo>
                  <a:pt x="41" y="2"/>
                </a:lnTo>
                <a:lnTo>
                  <a:pt x="37" y="2"/>
                </a:lnTo>
                <a:lnTo>
                  <a:pt x="30" y="2"/>
                </a:lnTo>
                <a:lnTo>
                  <a:pt x="26" y="2"/>
                </a:lnTo>
                <a:lnTo>
                  <a:pt x="22" y="2"/>
                </a:lnTo>
                <a:lnTo>
                  <a:pt x="15" y="0"/>
                </a:lnTo>
                <a:lnTo>
                  <a:pt x="11" y="0"/>
                </a:lnTo>
                <a:lnTo>
                  <a:pt x="7" y="0"/>
                </a:lnTo>
                <a:lnTo>
                  <a:pt x="0" y="0"/>
                </a:lnTo>
                <a:lnTo>
                  <a:pt x="0" y="12"/>
                </a:lnTo>
                <a:lnTo>
                  <a:pt x="4" y="12"/>
                </a:lnTo>
                <a:lnTo>
                  <a:pt x="11" y="12"/>
                </a:lnTo>
                <a:lnTo>
                  <a:pt x="15" y="12"/>
                </a:lnTo>
                <a:lnTo>
                  <a:pt x="20" y="12"/>
                </a:lnTo>
                <a:lnTo>
                  <a:pt x="24" y="14"/>
                </a:lnTo>
                <a:lnTo>
                  <a:pt x="30" y="14"/>
                </a:lnTo>
                <a:lnTo>
                  <a:pt x="35" y="14"/>
                </a:lnTo>
                <a:lnTo>
                  <a:pt x="39" y="14"/>
                </a:lnTo>
                <a:lnTo>
                  <a:pt x="44" y="16"/>
                </a:lnTo>
                <a:lnTo>
                  <a:pt x="48" y="16"/>
                </a:lnTo>
                <a:lnTo>
                  <a:pt x="52" y="16"/>
                </a:lnTo>
                <a:lnTo>
                  <a:pt x="57" y="16"/>
                </a:lnTo>
                <a:lnTo>
                  <a:pt x="61" y="18"/>
                </a:lnTo>
                <a:lnTo>
                  <a:pt x="65" y="18"/>
                </a:lnTo>
                <a:lnTo>
                  <a:pt x="70" y="18"/>
                </a:lnTo>
                <a:lnTo>
                  <a:pt x="74" y="20"/>
                </a:lnTo>
                <a:lnTo>
                  <a:pt x="78" y="20"/>
                </a:lnTo>
                <a:lnTo>
                  <a:pt x="83" y="20"/>
                </a:lnTo>
                <a:lnTo>
                  <a:pt x="85" y="22"/>
                </a:lnTo>
                <a:lnTo>
                  <a:pt x="89" y="22"/>
                </a:lnTo>
                <a:lnTo>
                  <a:pt x="94" y="22"/>
                </a:lnTo>
                <a:lnTo>
                  <a:pt x="96" y="24"/>
                </a:lnTo>
                <a:lnTo>
                  <a:pt x="100" y="24"/>
                </a:lnTo>
                <a:lnTo>
                  <a:pt x="104" y="24"/>
                </a:lnTo>
                <a:lnTo>
                  <a:pt x="107" y="26"/>
                </a:lnTo>
                <a:lnTo>
                  <a:pt x="111" y="26"/>
                </a:lnTo>
                <a:lnTo>
                  <a:pt x="113" y="26"/>
                </a:lnTo>
                <a:lnTo>
                  <a:pt x="118" y="28"/>
                </a:lnTo>
                <a:lnTo>
                  <a:pt x="120" y="28"/>
                </a:lnTo>
                <a:lnTo>
                  <a:pt x="122" y="30"/>
                </a:lnTo>
                <a:lnTo>
                  <a:pt x="126" y="30"/>
                </a:lnTo>
                <a:lnTo>
                  <a:pt x="128" y="32"/>
                </a:lnTo>
                <a:lnTo>
                  <a:pt x="133" y="20"/>
                </a:lnTo>
                <a:close/>
              </a:path>
            </a:pathLst>
          </a:custGeom>
          <a:solidFill>
            <a:schemeClr val="tx1"/>
          </a:solidFill>
          <a:ln w="9525">
            <a:solidFill>
              <a:schemeClr val="tx1"/>
            </a:solidFill>
            <a:round/>
            <a:headEnd/>
            <a:tailEnd/>
          </a:ln>
        </p:spPr>
        <p:txBody>
          <a:bodyPr/>
          <a:lstStyle/>
          <a:p>
            <a:endParaRPr lang="en-US"/>
          </a:p>
        </p:txBody>
      </p:sp>
      <p:sp>
        <p:nvSpPr>
          <p:cNvPr id="20527" name="Freeform 58"/>
          <p:cNvSpPr>
            <a:spLocks/>
          </p:cNvSpPr>
          <p:nvPr/>
        </p:nvSpPr>
        <p:spPr bwMode="auto">
          <a:xfrm>
            <a:off x="4416425" y="5054600"/>
            <a:ext cx="131763" cy="93663"/>
          </a:xfrm>
          <a:custGeom>
            <a:avLst/>
            <a:gdLst>
              <a:gd name="T0" fmla="*/ 90 w 90"/>
              <a:gd name="T1" fmla="*/ 46 h 59"/>
              <a:gd name="T2" fmla="*/ 83 w 90"/>
              <a:gd name="T3" fmla="*/ 42 h 59"/>
              <a:gd name="T4" fmla="*/ 79 w 90"/>
              <a:gd name="T5" fmla="*/ 38 h 59"/>
              <a:gd name="T6" fmla="*/ 74 w 90"/>
              <a:gd name="T7" fmla="*/ 34 h 59"/>
              <a:gd name="T8" fmla="*/ 70 w 90"/>
              <a:gd name="T9" fmla="*/ 30 h 59"/>
              <a:gd name="T10" fmla="*/ 63 w 90"/>
              <a:gd name="T11" fmla="*/ 28 h 59"/>
              <a:gd name="T12" fmla="*/ 59 w 90"/>
              <a:gd name="T13" fmla="*/ 24 h 59"/>
              <a:gd name="T14" fmla="*/ 55 w 90"/>
              <a:gd name="T15" fmla="*/ 22 h 59"/>
              <a:gd name="T16" fmla="*/ 48 w 90"/>
              <a:gd name="T17" fmla="*/ 18 h 59"/>
              <a:gd name="T18" fmla="*/ 44 w 90"/>
              <a:gd name="T19" fmla="*/ 16 h 59"/>
              <a:gd name="T20" fmla="*/ 40 w 90"/>
              <a:gd name="T21" fmla="*/ 14 h 59"/>
              <a:gd name="T22" fmla="*/ 33 w 90"/>
              <a:gd name="T23" fmla="*/ 10 h 59"/>
              <a:gd name="T24" fmla="*/ 26 w 90"/>
              <a:gd name="T25" fmla="*/ 8 h 59"/>
              <a:gd name="T26" fmla="*/ 22 w 90"/>
              <a:gd name="T27" fmla="*/ 6 h 59"/>
              <a:gd name="T28" fmla="*/ 16 w 90"/>
              <a:gd name="T29" fmla="*/ 4 h 59"/>
              <a:gd name="T30" fmla="*/ 11 w 90"/>
              <a:gd name="T31" fmla="*/ 2 h 59"/>
              <a:gd name="T32" fmla="*/ 5 w 90"/>
              <a:gd name="T33" fmla="*/ 0 h 59"/>
              <a:gd name="T34" fmla="*/ 3 w 90"/>
              <a:gd name="T35" fmla="*/ 12 h 59"/>
              <a:gd name="T36" fmla="*/ 9 w 90"/>
              <a:gd name="T37" fmla="*/ 14 h 59"/>
              <a:gd name="T38" fmla="*/ 13 w 90"/>
              <a:gd name="T39" fmla="*/ 16 h 59"/>
              <a:gd name="T40" fmla="*/ 20 w 90"/>
              <a:gd name="T41" fmla="*/ 18 h 59"/>
              <a:gd name="T42" fmla="*/ 24 w 90"/>
              <a:gd name="T43" fmla="*/ 20 h 59"/>
              <a:gd name="T44" fmla="*/ 31 w 90"/>
              <a:gd name="T45" fmla="*/ 22 h 59"/>
              <a:gd name="T46" fmla="*/ 35 w 90"/>
              <a:gd name="T47" fmla="*/ 24 h 59"/>
              <a:gd name="T48" fmla="*/ 40 w 90"/>
              <a:gd name="T49" fmla="*/ 28 h 59"/>
              <a:gd name="T50" fmla="*/ 46 w 90"/>
              <a:gd name="T51" fmla="*/ 30 h 59"/>
              <a:gd name="T52" fmla="*/ 50 w 90"/>
              <a:gd name="T53" fmla="*/ 32 h 59"/>
              <a:gd name="T54" fmla="*/ 55 w 90"/>
              <a:gd name="T55" fmla="*/ 36 h 59"/>
              <a:gd name="T56" fmla="*/ 59 w 90"/>
              <a:gd name="T57" fmla="*/ 38 h 59"/>
              <a:gd name="T58" fmla="*/ 63 w 90"/>
              <a:gd name="T59" fmla="*/ 42 h 59"/>
              <a:gd name="T60" fmla="*/ 68 w 90"/>
              <a:gd name="T61" fmla="*/ 46 h 59"/>
              <a:gd name="T62" fmla="*/ 72 w 90"/>
              <a:gd name="T63" fmla="*/ 48 h 59"/>
              <a:gd name="T64" fmla="*/ 77 w 90"/>
              <a:gd name="T65" fmla="*/ 53 h 59"/>
              <a:gd name="T66" fmla="*/ 90 w 90"/>
              <a:gd name="T67" fmla="*/ 55 h 59"/>
              <a:gd name="T68" fmla="*/ 85 w 90"/>
              <a:gd name="T69" fmla="*/ 59 h 59"/>
              <a:gd name="T70" fmla="*/ 79 w 90"/>
              <a:gd name="T71" fmla="*/ 46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59"/>
              <a:gd name="T110" fmla="*/ 90 w 90"/>
              <a:gd name="T111" fmla="*/ 59 h 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59">
                <a:moveTo>
                  <a:pt x="79" y="46"/>
                </a:moveTo>
                <a:lnTo>
                  <a:pt x="90" y="46"/>
                </a:lnTo>
                <a:lnTo>
                  <a:pt x="85" y="44"/>
                </a:lnTo>
                <a:lnTo>
                  <a:pt x="83" y="42"/>
                </a:lnTo>
                <a:lnTo>
                  <a:pt x="81" y="40"/>
                </a:lnTo>
                <a:lnTo>
                  <a:pt x="79" y="38"/>
                </a:lnTo>
                <a:lnTo>
                  <a:pt x="77" y="36"/>
                </a:lnTo>
                <a:lnTo>
                  <a:pt x="74" y="34"/>
                </a:lnTo>
                <a:lnTo>
                  <a:pt x="72" y="32"/>
                </a:lnTo>
                <a:lnTo>
                  <a:pt x="70" y="30"/>
                </a:lnTo>
                <a:lnTo>
                  <a:pt x="68" y="30"/>
                </a:lnTo>
                <a:lnTo>
                  <a:pt x="63" y="28"/>
                </a:lnTo>
                <a:lnTo>
                  <a:pt x="61" y="26"/>
                </a:lnTo>
                <a:lnTo>
                  <a:pt x="59" y="24"/>
                </a:lnTo>
                <a:lnTo>
                  <a:pt x="57" y="22"/>
                </a:lnTo>
                <a:lnTo>
                  <a:pt x="55" y="22"/>
                </a:lnTo>
                <a:lnTo>
                  <a:pt x="53" y="20"/>
                </a:lnTo>
                <a:lnTo>
                  <a:pt x="48" y="18"/>
                </a:lnTo>
                <a:lnTo>
                  <a:pt x="46" y="18"/>
                </a:lnTo>
                <a:lnTo>
                  <a:pt x="44" y="16"/>
                </a:lnTo>
                <a:lnTo>
                  <a:pt x="42" y="14"/>
                </a:lnTo>
                <a:lnTo>
                  <a:pt x="40" y="14"/>
                </a:lnTo>
                <a:lnTo>
                  <a:pt x="35" y="12"/>
                </a:lnTo>
                <a:lnTo>
                  <a:pt x="33" y="10"/>
                </a:lnTo>
                <a:lnTo>
                  <a:pt x="31" y="10"/>
                </a:lnTo>
                <a:lnTo>
                  <a:pt x="26" y="8"/>
                </a:lnTo>
                <a:lnTo>
                  <a:pt x="24" y="6"/>
                </a:lnTo>
                <a:lnTo>
                  <a:pt x="22" y="6"/>
                </a:lnTo>
                <a:lnTo>
                  <a:pt x="20" y="4"/>
                </a:lnTo>
                <a:lnTo>
                  <a:pt x="16" y="4"/>
                </a:lnTo>
                <a:lnTo>
                  <a:pt x="13" y="2"/>
                </a:lnTo>
                <a:lnTo>
                  <a:pt x="11" y="2"/>
                </a:lnTo>
                <a:lnTo>
                  <a:pt x="7" y="0"/>
                </a:lnTo>
                <a:lnTo>
                  <a:pt x="5" y="0"/>
                </a:lnTo>
                <a:lnTo>
                  <a:pt x="0" y="12"/>
                </a:lnTo>
                <a:lnTo>
                  <a:pt x="3" y="12"/>
                </a:lnTo>
                <a:lnTo>
                  <a:pt x="7" y="12"/>
                </a:lnTo>
                <a:lnTo>
                  <a:pt x="9" y="14"/>
                </a:lnTo>
                <a:lnTo>
                  <a:pt x="11" y="14"/>
                </a:lnTo>
                <a:lnTo>
                  <a:pt x="13" y="16"/>
                </a:lnTo>
                <a:lnTo>
                  <a:pt x="18" y="16"/>
                </a:lnTo>
                <a:lnTo>
                  <a:pt x="20" y="18"/>
                </a:lnTo>
                <a:lnTo>
                  <a:pt x="22" y="18"/>
                </a:lnTo>
                <a:lnTo>
                  <a:pt x="24" y="20"/>
                </a:lnTo>
                <a:lnTo>
                  <a:pt x="26" y="22"/>
                </a:lnTo>
                <a:lnTo>
                  <a:pt x="31" y="22"/>
                </a:lnTo>
                <a:lnTo>
                  <a:pt x="33" y="24"/>
                </a:lnTo>
                <a:lnTo>
                  <a:pt x="35" y="24"/>
                </a:lnTo>
                <a:lnTo>
                  <a:pt x="37" y="26"/>
                </a:lnTo>
                <a:lnTo>
                  <a:pt x="40" y="28"/>
                </a:lnTo>
                <a:lnTo>
                  <a:pt x="42" y="28"/>
                </a:lnTo>
                <a:lnTo>
                  <a:pt x="46" y="30"/>
                </a:lnTo>
                <a:lnTo>
                  <a:pt x="48" y="32"/>
                </a:lnTo>
                <a:lnTo>
                  <a:pt x="50" y="32"/>
                </a:lnTo>
                <a:lnTo>
                  <a:pt x="53" y="34"/>
                </a:lnTo>
                <a:lnTo>
                  <a:pt x="55" y="36"/>
                </a:lnTo>
                <a:lnTo>
                  <a:pt x="57" y="38"/>
                </a:lnTo>
                <a:lnTo>
                  <a:pt x="59" y="38"/>
                </a:lnTo>
                <a:lnTo>
                  <a:pt x="61" y="40"/>
                </a:lnTo>
                <a:lnTo>
                  <a:pt x="63" y="42"/>
                </a:lnTo>
                <a:lnTo>
                  <a:pt x="66" y="44"/>
                </a:lnTo>
                <a:lnTo>
                  <a:pt x="68" y="46"/>
                </a:lnTo>
                <a:lnTo>
                  <a:pt x="70" y="48"/>
                </a:lnTo>
                <a:lnTo>
                  <a:pt x="72" y="48"/>
                </a:lnTo>
                <a:lnTo>
                  <a:pt x="74" y="50"/>
                </a:lnTo>
                <a:lnTo>
                  <a:pt x="77" y="53"/>
                </a:lnTo>
                <a:lnTo>
                  <a:pt x="79" y="55"/>
                </a:lnTo>
                <a:lnTo>
                  <a:pt x="90" y="55"/>
                </a:lnTo>
                <a:lnTo>
                  <a:pt x="79" y="55"/>
                </a:lnTo>
                <a:lnTo>
                  <a:pt x="85" y="59"/>
                </a:lnTo>
                <a:lnTo>
                  <a:pt x="90" y="55"/>
                </a:lnTo>
                <a:lnTo>
                  <a:pt x="79" y="46"/>
                </a:lnTo>
                <a:close/>
              </a:path>
            </a:pathLst>
          </a:custGeom>
          <a:solidFill>
            <a:schemeClr val="tx1"/>
          </a:solidFill>
          <a:ln w="9525">
            <a:solidFill>
              <a:schemeClr val="tx1"/>
            </a:solidFill>
            <a:round/>
            <a:headEnd/>
            <a:tailEnd/>
          </a:ln>
        </p:spPr>
        <p:txBody>
          <a:bodyPr/>
          <a:lstStyle/>
          <a:p>
            <a:endParaRPr lang="en-US"/>
          </a:p>
        </p:txBody>
      </p:sp>
      <p:sp>
        <p:nvSpPr>
          <p:cNvPr id="20528" name="Freeform 59"/>
          <p:cNvSpPr>
            <a:spLocks/>
          </p:cNvSpPr>
          <p:nvPr/>
        </p:nvSpPr>
        <p:spPr bwMode="auto">
          <a:xfrm>
            <a:off x="4532313" y="5041900"/>
            <a:ext cx="171450" cy="100013"/>
          </a:xfrm>
          <a:custGeom>
            <a:avLst/>
            <a:gdLst>
              <a:gd name="T0" fmla="*/ 111 w 117"/>
              <a:gd name="T1" fmla="*/ 2 h 63"/>
              <a:gd name="T2" fmla="*/ 100 w 117"/>
              <a:gd name="T3" fmla="*/ 4 h 63"/>
              <a:gd name="T4" fmla="*/ 91 w 117"/>
              <a:gd name="T5" fmla="*/ 6 h 63"/>
              <a:gd name="T6" fmla="*/ 82 w 117"/>
              <a:gd name="T7" fmla="*/ 8 h 63"/>
              <a:gd name="T8" fmla="*/ 76 w 117"/>
              <a:gd name="T9" fmla="*/ 10 h 63"/>
              <a:gd name="T10" fmla="*/ 67 w 117"/>
              <a:gd name="T11" fmla="*/ 14 h 63"/>
              <a:gd name="T12" fmla="*/ 58 w 117"/>
              <a:gd name="T13" fmla="*/ 16 h 63"/>
              <a:gd name="T14" fmla="*/ 52 w 117"/>
              <a:gd name="T15" fmla="*/ 20 h 63"/>
              <a:gd name="T16" fmla="*/ 45 w 117"/>
              <a:gd name="T17" fmla="*/ 24 h 63"/>
              <a:gd name="T18" fmla="*/ 37 w 117"/>
              <a:gd name="T19" fmla="*/ 26 h 63"/>
              <a:gd name="T20" fmla="*/ 30 w 117"/>
              <a:gd name="T21" fmla="*/ 30 h 63"/>
              <a:gd name="T22" fmla="*/ 26 w 117"/>
              <a:gd name="T23" fmla="*/ 34 h 63"/>
              <a:gd name="T24" fmla="*/ 19 w 117"/>
              <a:gd name="T25" fmla="*/ 38 h 63"/>
              <a:gd name="T26" fmla="*/ 13 w 117"/>
              <a:gd name="T27" fmla="*/ 42 h 63"/>
              <a:gd name="T28" fmla="*/ 8 w 117"/>
              <a:gd name="T29" fmla="*/ 46 h 63"/>
              <a:gd name="T30" fmla="*/ 2 w 117"/>
              <a:gd name="T31" fmla="*/ 52 h 63"/>
              <a:gd name="T32" fmla="*/ 11 w 117"/>
              <a:gd name="T33" fmla="*/ 63 h 63"/>
              <a:gd name="T34" fmla="*/ 15 w 117"/>
              <a:gd name="T35" fmla="*/ 58 h 63"/>
              <a:gd name="T36" fmla="*/ 19 w 117"/>
              <a:gd name="T37" fmla="*/ 54 h 63"/>
              <a:gd name="T38" fmla="*/ 24 w 117"/>
              <a:gd name="T39" fmla="*/ 50 h 63"/>
              <a:gd name="T40" fmla="*/ 30 w 117"/>
              <a:gd name="T41" fmla="*/ 46 h 63"/>
              <a:gd name="T42" fmla="*/ 35 w 117"/>
              <a:gd name="T43" fmla="*/ 42 h 63"/>
              <a:gd name="T44" fmla="*/ 41 w 117"/>
              <a:gd name="T45" fmla="*/ 38 h 63"/>
              <a:gd name="T46" fmla="*/ 48 w 117"/>
              <a:gd name="T47" fmla="*/ 36 h 63"/>
              <a:gd name="T48" fmla="*/ 54 w 117"/>
              <a:gd name="T49" fmla="*/ 32 h 63"/>
              <a:gd name="T50" fmla="*/ 61 w 117"/>
              <a:gd name="T51" fmla="*/ 30 h 63"/>
              <a:gd name="T52" fmla="*/ 67 w 117"/>
              <a:gd name="T53" fmla="*/ 26 h 63"/>
              <a:gd name="T54" fmla="*/ 76 w 117"/>
              <a:gd name="T55" fmla="*/ 24 h 63"/>
              <a:gd name="T56" fmla="*/ 82 w 117"/>
              <a:gd name="T57" fmla="*/ 20 h 63"/>
              <a:gd name="T58" fmla="*/ 91 w 117"/>
              <a:gd name="T59" fmla="*/ 18 h 63"/>
              <a:gd name="T60" fmla="*/ 100 w 117"/>
              <a:gd name="T61" fmla="*/ 16 h 63"/>
              <a:gd name="T62" fmla="*/ 109 w 117"/>
              <a:gd name="T63" fmla="*/ 14 h 63"/>
              <a:gd name="T64" fmla="*/ 117 w 117"/>
              <a:gd name="T65" fmla="*/ 12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63"/>
              <a:gd name="T101" fmla="*/ 117 w 117"/>
              <a:gd name="T102" fmla="*/ 63 h 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63">
                <a:moveTo>
                  <a:pt x="115" y="0"/>
                </a:moveTo>
                <a:lnTo>
                  <a:pt x="111" y="2"/>
                </a:lnTo>
                <a:lnTo>
                  <a:pt x="104" y="2"/>
                </a:lnTo>
                <a:lnTo>
                  <a:pt x="100" y="4"/>
                </a:lnTo>
                <a:lnTo>
                  <a:pt x="95" y="4"/>
                </a:lnTo>
                <a:lnTo>
                  <a:pt x="91" y="6"/>
                </a:lnTo>
                <a:lnTo>
                  <a:pt x="87" y="6"/>
                </a:lnTo>
                <a:lnTo>
                  <a:pt x="82" y="8"/>
                </a:lnTo>
                <a:lnTo>
                  <a:pt x="78" y="10"/>
                </a:lnTo>
                <a:lnTo>
                  <a:pt x="76" y="10"/>
                </a:lnTo>
                <a:lnTo>
                  <a:pt x="72" y="12"/>
                </a:lnTo>
                <a:lnTo>
                  <a:pt x="67" y="14"/>
                </a:lnTo>
                <a:lnTo>
                  <a:pt x="63" y="16"/>
                </a:lnTo>
                <a:lnTo>
                  <a:pt x="58" y="16"/>
                </a:lnTo>
                <a:lnTo>
                  <a:pt x="56" y="18"/>
                </a:lnTo>
                <a:lnTo>
                  <a:pt x="52" y="20"/>
                </a:lnTo>
                <a:lnTo>
                  <a:pt x="48" y="22"/>
                </a:lnTo>
                <a:lnTo>
                  <a:pt x="45" y="24"/>
                </a:lnTo>
                <a:lnTo>
                  <a:pt x="41" y="26"/>
                </a:lnTo>
                <a:lnTo>
                  <a:pt x="37" y="26"/>
                </a:lnTo>
                <a:lnTo>
                  <a:pt x="35" y="28"/>
                </a:lnTo>
                <a:lnTo>
                  <a:pt x="30" y="30"/>
                </a:lnTo>
                <a:lnTo>
                  <a:pt x="28" y="32"/>
                </a:lnTo>
                <a:lnTo>
                  <a:pt x="26" y="34"/>
                </a:lnTo>
                <a:lnTo>
                  <a:pt x="21" y="36"/>
                </a:lnTo>
                <a:lnTo>
                  <a:pt x="19" y="38"/>
                </a:lnTo>
                <a:lnTo>
                  <a:pt x="15" y="40"/>
                </a:lnTo>
                <a:lnTo>
                  <a:pt x="13" y="42"/>
                </a:lnTo>
                <a:lnTo>
                  <a:pt x="11" y="44"/>
                </a:lnTo>
                <a:lnTo>
                  <a:pt x="8" y="46"/>
                </a:lnTo>
                <a:lnTo>
                  <a:pt x="6" y="50"/>
                </a:lnTo>
                <a:lnTo>
                  <a:pt x="2" y="52"/>
                </a:lnTo>
                <a:lnTo>
                  <a:pt x="0" y="54"/>
                </a:lnTo>
                <a:lnTo>
                  <a:pt x="11" y="63"/>
                </a:lnTo>
                <a:lnTo>
                  <a:pt x="13" y="61"/>
                </a:lnTo>
                <a:lnTo>
                  <a:pt x="15" y="58"/>
                </a:lnTo>
                <a:lnTo>
                  <a:pt x="17" y="56"/>
                </a:lnTo>
                <a:lnTo>
                  <a:pt x="19" y="54"/>
                </a:lnTo>
                <a:lnTo>
                  <a:pt x="21" y="52"/>
                </a:lnTo>
                <a:lnTo>
                  <a:pt x="24" y="50"/>
                </a:lnTo>
                <a:lnTo>
                  <a:pt x="26" y="48"/>
                </a:lnTo>
                <a:lnTo>
                  <a:pt x="30" y="46"/>
                </a:lnTo>
                <a:lnTo>
                  <a:pt x="32" y="44"/>
                </a:lnTo>
                <a:lnTo>
                  <a:pt x="35" y="42"/>
                </a:lnTo>
                <a:lnTo>
                  <a:pt x="39" y="40"/>
                </a:lnTo>
                <a:lnTo>
                  <a:pt x="41" y="38"/>
                </a:lnTo>
                <a:lnTo>
                  <a:pt x="43" y="38"/>
                </a:lnTo>
                <a:lnTo>
                  <a:pt x="48" y="36"/>
                </a:lnTo>
                <a:lnTo>
                  <a:pt x="50" y="34"/>
                </a:lnTo>
                <a:lnTo>
                  <a:pt x="54" y="32"/>
                </a:lnTo>
                <a:lnTo>
                  <a:pt x="56" y="30"/>
                </a:lnTo>
                <a:lnTo>
                  <a:pt x="61" y="30"/>
                </a:lnTo>
                <a:lnTo>
                  <a:pt x="65" y="28"/>
                </a:lnTo>
                <a:lnTo>
                  <a:pt x="67" y="26"/>
                </a:lnTo>
                <a:lnTo>
                  <a:pt x="72" y="24"/>
                </a:lnTo>
                <a:lnTo>
                  <a:pt x="76" y="24"/>
                </a:lnTo>
                <a:lnTo>
                  <a:pt x="80" y="22"/>
                </a:lnTo>
                <a:lnTo>
                  <a:pt x="82" y="20"/>
                </a:lnTo>
                <a:lnTo>
                  <a:pt x="87" y="20"/>
                </a:lnTo>
                <a:lnTo>
                  <a:pt x="91" y="18"/>
                </a:lnTo>
                <a:lnTo>
                  <a:pt x="95" y="18"/>
                </a:lnTo>
                <a:lnTo>
                  <a:pt x="100" y="16"/>
                </a:lnTo>
                <a:lnTo>
                  <a:pt x="104" y="14"/>
                </a:lnTo>
                <a:lnTo>
                  <a:pt x="109" y="14"/>
                </a:lnTo>
                <a:lnTo>
                  <a:pt x="113" y="12"/>
                </a:lnTo>
                <a:lnTo>
                  <a:pt x="117" y="12"/>
                </a:lnTo>
                <a:lnTo>
                  <a:pt x="115" y="0"/>
                </a:lnTo>
                <a:close/>
              </a:path>
            </a:pathLst>
          </a:custGeom>
          <a:solidFill>
            <a:schemeClr val="tx1"/>
          </a:solidFill>
          <a:ln w="9525">
            <a:solidFill>
              <a:schemeClr val="tx1"/>
            </a:solidFill>
            <a:round/>
            <a:headEnd/>
            <a:tailEnd/>
          </a:ln>
        </p:spPr>
        <p:txBody>
          <a:bodyPr/>
          <a:lstStyle/>
          <a:p>
            <a:endParaRPr lang="en-US"/>
          </a:p>
        </p:txBody>
      </p:sp>
      <p:sp>
        <p:nvSpPr>
          <p:cNvPr id="20529" name="Freeform 60"/>
          <p:cNvSpPr>
            <a:spLocks/>
          </p:cNvSpPr>
          <p:nvPr/>
        </p:nvSpPr>
        <p:spPr bwMode="auto">
          <a:xfrm>
            <a:off x="4700588" y="5016500"/>
            <a:ext cx="360362" cy="44450"/>
          </a:xfrm>
          <a:custGeom>
            <a:avLst/>
            <a:gdLst>
              <a:gd name="T0" fmla="*/ 235 w 246"/>
              <a:gd name="T1" fmla="*/ 0 h 28"/>
              <a:gd name="T2" fmla="*/ 215 w 246"/>
              <a:gd name="T3" fmla="*/ 0 h 28"/>
              <a:gd name="T4" fmla="*/ 196 w 246"/>
              <a:gd name="T5" fmla="*/ 0 h 28"/>
              <a:gd name="T6" fmla="*/ 176 w 246"/>
              <a:gd name="T7" fmla="*/ 0 h 28"/>
              <a:gd name="T8" fmla="*/ 157 w 246"/>
              <a:gd name="T9" fmla="*/ 2 h 28"/>
              <a:gd name="T10" fmla="*/ 139 w 246"/>
              <a:gd name="T11" fmla="*/ 2 h 28"/>
              <a:gd name="T12" fmla="*/ 124 w 246"/>
              <a:gd name="T13" fmla="*/ 2 h 28"/>
              <a:gd name="T14" fmla="*/ 107 w 246"/>
              <a:gd name="T15" fmla="*/ 4 h 28"/>
              <a:gd name="T16" fmla="*/ 91 w 246"/>
              <a:gd name="T17" fmla="*/ 4 h 28"/>
              <a:gd name="T18" fmla="*/ 76 w 246"/>
              <a:gd name="T19" fmla="*/ 6 h 28"/>
              <a:gd name="T20" fmla="*/ 63 w 246"/>
              <a:gd name="T21" fmla="*/ 6 h 28"/>
              <a:gd name="T22" fmla="*/ 50 w 246"/>
              <a:gd name="T23" fmla="*/ 8 h 28"/>
              <a:gd name="T24" fmla="*/ 37 w 246"/>
              <a:gd name="T25" fmla="*/ 10 h 28"/>
              <a:gd name="T26" fmla="*/ 26 w 246"/>
              <a:gd name="T27" fmla="*/ 12 h 28"/>
              <a:gd name="T28" fmla="*/ 15 w 246"/>
              <a:gd name="T29" fmla="*/ 14 h 28"/>
              <a:gd name="T30" fmla="*/ 4 w 246"/>
              <a:gd name="T31" fmla="*/ 16 h 28"/>
              <a:gd name="T32" fmla="*/ 2 w 246"/>
              <a:gd name="T33" fmla="*/ 28 h 28"/>
              <a:gd name="T34" fmla="*/ 13 w 246"/>
              <a:gd name="T35" fmla="*/ 26 h 28"/>
              <a:gd name="T36" fmla="*/ 22 w 246"/>
              <a:gd name="T37" fmla="*/ 24 h 28"/>
              <a:gd name="T38" fmla="*/ 33 w 246"/>
              <a:gd name="T39" fmla="*/ 22 h 28"/>
              <a:gd name="T40" fmla="*/ 46 w 246"/>
              <a:gd name="T41" fmla="*/ 20 h 28"/>
              <a:gd name="T42" fmla="*/ 59 w 246"/>
              <a:gd name="T43" fmla="*/ 20 h 28"/>
              <a:gd name="T44" fmla="*/ 72 w 246"/>
              <a:gd name="T45" fmla="*/ 18 h 28"/>
              <a:gd name="T46" fmla="*/ 85 w 246"/>
              <a:gd name="T47" fmla="*/ 16 h 28"/>
              <a:gd name="T48" fmla="*/ 100 w 246"/>
              <a:gd name="T49" fmla="*/ 16 h 28"/>
              <a:gd name="T50" fmla="*/ 115 w 246"/>
              <a:gd name="T51" fmla="*/ 14 h 28"/>
              <a:gd name="T52" fmla="*/ 133 w 246"/>
              <a:gd name="T53" fmla="*/ 14 h 28"/>
              <a:gd name="T54" fmla="*/ 150 w 246"/>
              <a:gd name="T55" fmla="*/ 14 h 28"/>
              <a:gd name="T56" fmla="*/ 168 w 246"/>
              <a:gd name="T57" fmla="*/ 12 h 28"/>
              <a:gd name="T58" fmla="*/ 185 w 246"/>
              <a:gd name="T59" fmla="*/ 12 h 28"/>
              <a:gd name="T60" fmla="*/ 205 w 246"/>
              <a:gd name="T61" fmla="*/ 12 h 28"/>
              <a:gd name="T62" fmla="*/ 224 w 246"/>
              <a:gd name="T63" fmla="*/ 12 h 28"/>
              <a:gd name="T64" fmla="*/ 246 w 246"/>
              <a:gd name="T65" fmla="*/ 12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6"/>
              <a:gd name="T100" fmla="*/ 0 h 28"/>
              <a:gd name="T101" fmla="*/ 246 w 246"/>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6" h="28">
                <a:moveTo>
                  <a:pt x="246" y="0"/>
                </a:moveTo>
                <a:lnTo>
                  <a:pt x="235" y="0"/>
                </a:lnTo>
                <a:lnTo>
                  <a:pt x="224" y="0"/>
                </a:lnTo>
                <a:lnTo>
                  <a:pt x="215" y="0"/>
                </a:lnTo>
                <a:lnTo>
                  <a:pt x="205" y="0"/>
                </a:lnTo>
                <a:lnTo>
                  <a:pt x="196" y="0"/>
                </a:lnTo>
                <a:lnTo>
                  <a:pt x="185" y="0"/>
                </a:lnTo>
                <a:lnTo>
                  <a:pt x="176" y="0"/>
                </a:lnTo>
                <a:lnTo>
                  <a:pt x="168" y="0"/>
                </a:lnTo>
                <a:lnTo>
                  <a:pt x="157" y="2"/>
                </a:lnTo>
                <a:lnTo>
                  <a:pt x="148" y="2"/>
                </a:lnTo>
                <a:lnTo>
                  <a:pt x="139" y="2"/>
                </a:lnTo>
                <a:lnTo>
                  <a:pt x="131" y="2"/>
                </a:lnTo>
                <a:lnTo>
                  <a:pt x="124" y="2"/>
                </a:lnTo>
                <a:lnTo>
                  <a:pt x="115" y="2"/>
                </a:lnTo>
                <a:lnTo>
                  <a:pt x="107" y="4"/>
                </a:lnTo>
                <a:lnTo>
                  <a:pt x="100" y="4"/>
                </a:lnTo>
                <a:lnTo>
                  <a:pt x="91" y="4"/>
                </a:lnTo>
                <a:lnTo>
                  <a:pt x="85" y="4"/>
                </a:lnTo>
                <a:lnTo>
                  <a:pt x="76" y="6"/>
                </a:lnTo>
                <a:lnTo>
                  <a:pt x="70" y="6"/>
                </a:lnTo>
                <a:lnTo>
                  <a:pt x="63" y="6"/>
                </a:lnTo>
                <a:lnTo>
                  <a:pt x="57" y="8"/>
                </a:lnTo>
                <a:lnTo>
                  <a:pt x="50" y="8"/>
                </a:lnTo>
                <a:lnTo>
                  <a:pt x="44" y="8"/>
                </a:lnTo>
                <a:lnTo>
                  <a:pt x="37" y="10"/>
                </a:lnTo>
                <a:lnTo>
                  <a:pt x="30" y="10"/>
                </a:lnTo>
                <a:lnTo>
                  <a:pt x="26" y="12"/>
                </a:lnTo>
                <a:lnTo>
                  <a:pt x="20" y="12"/>
                </a:lnTo>
                <a:lnTo>
                  <a:pt x="15" y="14"/>
                </a:lnTo>
                <a:lnTo>
                  <a:pt x="9" y="14"/>
                </a:lnTo>
                <a:lnTo>
                  <a:pt x="4" y="16"/>
                </a:lnTo>
                <a:lnTo>
                  <a:pt x="0" y="16"/>
                </a:lnTo>
                <a:lnTo>
                  <a:pt x="2" y="28"/>
                </a:lnTo>
                <a:lnTo>
                  <a:pt x="7" y="26"/>
                </a:lnTo>
                <a:lnTo>
                  <a:pt x="13" y="26"/>
                </a:lnTo>
                <a:lnTo>
                  <a:pt x="17" y="24"/>
                </a:lnTo>
                <a:lnTo>
                  <a:pt x="22" y="24"/>
                </a:lnTo>
                <a:lnTo>
                  <a:pt x="28" y="24"/>
                </a:lnTo>
                <a:lnTo>
                  <a:pt x="33" y="22"/>
                </a:lnTo>
                <a:lnTo>
                  <a:pt x="39" y="22"/>
                </a:lnTo>
                <a:lnTo>
                  <a:pt x="46" y="20"/>
                </a:lnTo>
                <a:lnTo>
                  <a:pt x="52" y="20"/>
                </a:lnTo>
                <a:lnTo>
                  <a:pt x="59" y="20"/>
                </a:lnTo>
                <a:lnTo>
                  <a:pt x="65" y="18"/>
                </a:lnTo>
                <a:lnTo>
                  <a:pt x="72" y="18"/>
                </a:lnTo>
                <a:lnTo>
                  <a:pt x="78" y="18"/>
                </a:lnTo>
                <a:lnTo>
                  <a:pt x="85" y="16"/>
                </a:lnTo>
                <a:lnTo>
                  <a:pt x="94" y="16"/>
                </a:lnTo>
                <a:lnTo>
                  <a:pt x="100" y="16"/>
                </a:lnTo>
                <a:lnTo>
                  <a:pt x="109" y="16"/>
                </a:lnTo>
                <a:lnTo>
                  <a:pt x="115" y="14"/>
                </a:lnTo>
                <a:lnTo>
                  <a:pt x="124" y="14"/>
                </a:lnTo>
                <a:lnTo>
                  <a:pt x="133" y="14"/>
                </a:lnTo>
                <a:lnTo>
                  <a:pt x="141" y="14"/>
                </a:lnTo>
                <a:lnTo>
                  <a:pt x="150" y="14"/>
                </a:lnTo>
                <a:lnTo>
                  <a:pt x="159" y="14"/>
                </a:lnTo>
                <a:lnTo>
                  <a:pt x="168" y="12"/>
                </a:lnTo>
                <a:lnTo>
                  <a:pt x="176" y="12"/>
                </a:lnTo>
                <a:lnTo>
                  <a:pt x="185" y="12"/>
                </a:lnTo>
                <a:lnTo>
                  <a:pt x="196" y="12"/>
                </a:lnTo>
                <a:lnTo>
                  <a:pt x="205" y="12"/>
                </a:lnTo>
                <a:lnTo>
                  <a:pt x="215" y="12"/>
                </a:lnTo>
                <a:lnTo>
                  <a:pt x="224" y="12"/>
                </a:lnTo>
                <a:lnTo>
                  <a:pt x="235" y="12"/>
                </a:lnTo>
                <a:lnTo>
                  <a:pt x="246" y="12"/>
                </a:lnTo>
                <a:lnTo>
                  <a:pt x="246" y="0"/>
                </a:lnTo>
                <a:close/>
              </a:path>
            </a:pathLst>
          </a:custGeom>
          <a:solidFill>
            <a:schemeClr val="tx1"/>
          </a:solidFill>
          <a:ln w="9525">
            <a:solidFill>
              <a:schemeClr val="tx1"/>
            </a:solidFill>
            <a:round/>
            <a:headEnd/>
            <a:tailEnd/>
          </a:ln>
        </p:spPr>
        <p:txBody>
          <a:bodyPr/>
          <a:lstStyle/>
          <a:p>
            <a:endParaRPr lang="en-US"/>
          </a:p>
        </p:txBody>
      </p:sp>
      <p:sp>
        <p:nvSpPr>
          <p:cNvPr id="20530" name="Freeform 61"/>
          <p:cNvSpPr>
            <a:spLocks/>
          </p:cNvSpPr>
          <p:nvPr/>
        </p:nvSpPr>
        <p:spPr bwMode="auto">
          <a:xfrm>
            <a:off x="5060950" y="5013325"/>
            <a:ext cx="268288" cy="22225"/>
          </a:xfrm>
          <a:custGeom>
            <a:avLst/>
            <a:gdLst>
              <a:gd name="T0" fmla="*/ 180 w 183"/>
              <a:gd name="T1" fmla="*/ 0 h 14"/>
              <a:gd name="T2" fmla="*/ 176 w 183"/>
              <a:gd name="T3" fmla="*/ 0 h 14"/>
              <a:gd name="T4" fmla="*/ 172 w 183"/>
              <a:gd name="T5" fmla="*/ 0 h 14"/>
              <a:gd name="T6" fmla="*/ 165 w 183"/>
              <a:gd name="T7" fmla="*/ 2 h 14"/>
              <a:gd name="T8" fmla="*/ 157 w 183"/>
              <a:gd name="T9" fmla="*/ 2 h 14"/>
              <a:gd name="T10" fmla="*/ 148 w 183"/>
              <a:gd name="T11" fmla="*/ 2 h 14"/>
              <a:gd name="T12" fmla="*/ 139 w 183"/>
              <a:gd name="T13" fmla="*/ 2 h 14"/>
              <a:gd name="T14" fmla="*/ 128 w 183"/>
              <a:gd name="T15" fmla="*/ 2 h 14"/>
              <a:gd name="T16" fmla="*/ 117 w 183"/>
              <a:gd name="T17" fmla="*/ 2 h 14"/>
              <a:gd name="T18" fmla="*/ 104 w 183"/>
              <a:gd name="T19" fmla="*/ 2 h 14"/>
              <a:gd name="T20" fmla="*/ 91 w 183"/>
              <a:gd name="T21" fmla="*/ 2 h 14"/>
              <a:gd name="T22" fmla="*/ 76 w 183"/>
              <a:gd name="T23" fmla="*/ 2 h 14"/>
              <a:gd name="T24" fmla="*/ 61 w 183"/>
              <a:gd name="T25" fmla="*/ 2 h 14"/>
              <a:gd name="T26" fmla="*/ 46 w 183"/>
              <a:gd name="T27" fmla="*/ 2 h 14"/>
              <a:gd name="T28" fmla="*/ 28 w 183"/>
              <a:gd name="T29" fmla="*/ 2 h 14"/>
              <a:gd name="T30" fmla="*/ 9 w 183"/>
              <a:gd name="T31" fmla="*/ 2 h 14"/>
              <a:gd name="T32" fmla="*/ 0 w 183"/>
              <a:gd name="T33" fmla="*/ 14 h 14"/>
              <a:gd name="T34" fmla="*/ 19 w 183"/>
              <a:gd name="T35" fmla="*/ 14 h 14"/>
              <a:gd name="T36" fmla="*/ 37 w 183"/>
              <a:gd name="T37" fmla="*/ 14 h 14"/>
              <a:gd name="T38" fmla="*/ 54 w 183"/>
              <a:gd name="T39" fmla="*/ 14 h 14"/>
              <a:gd name="T40" fmla="*/ 70 w 183"/>
              <a:gd name="T41" fmla="*/ 14 h 14"/>
              <a:gd name="T42" fmla="*/ 85 w 183"/>
              <a:gd name="T43" fmla="*/ 14 h 14"/>
              <a:gd name="T44" fmla="*/ 98 w 183"/>
              <a:gd name="T45" fmla="*/ 14 h 14"/>
              <a:gd name="T46" fmla="*/ 111 w 183"/>
              <a:gd name="T47" fmla="*/ 14 h 14"/>
              <a:gd name="T48" fmla="*/ 122 w 183"/>
              <a:gd name="T49" fmla="*/ 14 h 14"/>
              <a:gd name="T50" fmla="*/ 135 w 183"/>
              <a:gd name="T51" fmla="*/ 14 h 14"/>
              <a:gd name="T52" fmla="*/ 144 w 183"/>
              <a:gd name="T53" fmla="*/ 14 h 14"/>
              <a:gd name="T54" fmla="*/ 152 w 183"/>
              <a:gd name="T55" fmla="*/ 14 h 14"/>
              <a:gd name="T56" fmla="*/ 161 w 183"/>
              <a:gd name="T57" fmla="*/ 14 h 14"/>
              <a:gd name="T58" fmla="*/ 167 w 183"/>
              <a:gd name="T59" fmla="*/ 12 h 14"/>
              <a:gd name="T60" fmla="*/ 174 w 183"/>
              <a:gd name="T61" fmla="*/ 12 h 14"/>
              <a:gd name="T62" fmla="*/ 178 w 183"/>
              <a:gd name="T63" fmla="*/ 12 h 14"/>
              <a:gd name="T64" fmla="*/ 183 w 183"/>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3"/>
              <a:gd name="T100" fmla="*/ 0 h 14"/>
              <a:gd name="T101" fmla="*/ 183 w 183"/>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3" h="14">
                <a:moveTo>
                  <a:pt x="183" y="0"/>
                </a:moveTo>
                <a:lnTo>
                  <a:pt x="180" y="0"/>
                </a:lnTo>
                <a:lnTo>
                  <a:pt x="178" y="0"/>
                </a:lnTo>
                <a:lnTo>
                  <a:pt x="176" y="0"/>
                </a:lnTo>
                <a:lnTo>
                  <a:pt x="174" y="0"/>
                </a:lnTo>
                <a:lnTo>
                  <a:pt x="172" y="0"/>
                </a:lnTo>
                <a:lnTo>
                  <a:pt x="167" y="0"/>
                </a:lnTo>
                <a:lnTo>
                  <a:pt x="165" y="2"/>
                </a:lnTo>
                <a:lnTo>
                  <a:pt x="161" y="2"/>
                </a:lnTo>
                <a:lnTo>
                  <a:pt x="157" y="2"/>
                </a:lnTo>
                <a:lnTo>
                  <a:pt x="152" y="2"/>
                </a:lnTo>
                <a:lnTo>
                  <a:pt x="148" y="2"/>
                </a:lnTo>
                <a:lnTo>
                  <a:pt x="144" y="2"/>
                </a:lnTo>
                <a:lnTo>
                  <a:pt x="139" y="2"/>
                </a:lnTo>
                <a:lnTo>
                  <a:pt x="135" y="2"/>
                </a:lnTo>
                <a:lnTo>
                  <a:pt x="128" y="2"/>
                </a:lnTo>
                <a:lnTo>
                  <a:pt x="122" y="2"/>
                </a:lnTo>
                <a:lnTo>
                  <a:pt x="117" y="2"/>
                </a:lnTo>
                <a:lnTo>
                  <a:pt x="111" y="2"/>
                </a:lnTo>
                <a:lnTo>
                  <a:pt x="104" y="2"/>
                </a:lnTo>
                <a:lnTo>
                  <a:pt x="98" y="2"/>
                </a:lnTo>
                <a:lnTo>
                  <a:pt x="91" y="2"/>
                </a:lnTo>
                <a:lnTo>
                  <a:pt x="85" y="2"/>
                </a:lnTo>
                <a:lnTo>
                  <a:pt x="76" y="2"/>
                </a:lnTo>
                <a:lnTo>
                  <a:pt x="70" y="2"/>
                </a:lnTo>
                <a:lnTo>
                  <a:pt x="61" y="2"/>
                </a:lnTo>
                <a:lnTo>
                  <a:pt x="54" y="2"/>
                </a:lnTo>
                <a:lnTo>
                  <a:pt x="46" y="2"/>
                </a:lnTo>
                <a:lnTo>
                  <a:pt x="37" y="2"/>
                </a:lnTo>
                <a:lnTo>
                  <a:pt x="28" y="2"/>
                </a:lnTo>
                <a:lnTo>
                  <a:pt x="19" y="2"/>
                </a:lnTo>
                <a:lnTo>
                  <a:pt x="9" y="2"/>
                </a:lnTo>
                <a:lnTo>
                  <a:pt x="0" y="2"/>
                </a:lnTo>
                <a:lnTo>
                  <a:pt x="0" y="14"/>
                </a:lnTo>
                <a:lnTo>
                  <a:pt x="9" y="14"/>
                </a:lnTo>
                <a:lnTo>
                  <a:pt x="19" y="14"/>
                </a:lnTo>
                <a:lnTo>
                  <a:pt x="28" y="14"/>
                </a:lnTo>
                <a:lnTo>
                  <a:pt x="37" y="14"/>
                </a:lnTo>
                <a:lnTo>
                  <a:pt x="46" y="14"/>
                </a:lnTo>
                <a:lnTo>
                  <a:pt x="54" y="14"/>
                </a:lnTo>
                <a:lnTo>
                  <a:pt x="61" y="14"/>
                </a:lnTo>
                <a:lnTo>
                  <a:pt x="70" y="14"/>
                </a:lnTo>
                <a:lnTo>
                  <a:pt x="76" y="14"/>
                </a:lnTo>
                <a:lnTo>
                  <a:pt x="85" y="14"/>
                </a:lnTo>
                <a:lnTo>
                  <a:pt x="91" y="14"/>
                </a:lnTo>
                <a:lnTo>
                  <a:pt x="98" y="14"/>
                </a:lnTo>
                <a:lnTo>
                  <a:pt x="104" y="14"/>
                </a:lnTo>
                <a:lnTo>
                  <a:pt x="111" y="14"/>
                </a:lnTo>
                <a:lnTo>
                  <a:pt x="117" y="14"/>
                </a:lnTo>
                <a:lnTo>
                  <a:pt x="122" y="14"/>
                </a:lnTo>
                <a:lnTo>
                  <a:pt x="128" y="14"/>
                </a:lnTo>
                <a:lnTo>
                  <a:pt x="135" y="14"/>
                </a:lnTo>
                <a:lnTo>
                  <a:pt x="139" y="14"/>
                </a:lnTo>
                <a:lnTo>
                  <a:pt x="144" y="14"/>
                </a:lnTo>
                <a:lnTo>
                  <a:pt x="148" y="14"/>
                </a:lnTo>
                <a:lnTo>
                  <a:pt x="152" y="14"/>
                </a:lnTo>
                <a:lnTo>
                  <a:pt x="157" y="14"/>
                </a:lnTo>
                <a:lnTo>
                  <a:pt x="161" y="14"/>
                </a:lnTo>
                <a:lnTo>
                  <a:pt x="165" y="14"/>
                </a:lnTo>
                <a:lnTo>
                  <a:pt x="167" y="12"/>
                </a:lnTo>
                <a:lnTo>
                  <a:pt x="172" y="12"/>
                </a:lnTo>
                <a:lnTo>
                  <a:pt x="174" y="12"/>
                </a:lnTo>
                <a:lnTo>
                  <a:pt x="176" y="12"/>
                </a:lnTo>
                <a:lnTo>
                  <a:pt x="178" y="12"/>
                </a:lnTo>
                <a:lnTo>
                  <a:pt x="183" y="12"/>
                </a:lnTo>
                <a:lnTo>
                  <a:pt x="183" y="0"/>
                </a:lnTo>
                <a:close/>
              </a:path>
            </a:pathLst>
          </a:custGeom>
          <a:solidFill>
            <a:schemeClr val="tx1"/>
          </a:solidFill>
          <a:ln w="9525">
            <a:solidFill>
              <a:schemeClr val="tx1"/>
            </a:solidFill>
            <a:round/>
            <a:headEnd/>
            <a:tailEnd/>
          </a:ln>
        </p:spPr>
        <p:txBody>
          <a:bodyPr/>
          <a:lstStyle/>
          <a:p>
            <a:endParaRPr lang="en-US"/>
          </a:p>
        </p:txBody>
      </p:sp>
      <p:sp>
        <p:nvSpPr>
          <p:cNvPr id="20531" name="Freeform 62"/>
          <p:cNvSpPr>
            <a:spLocks/>
          </p:cNvSpPr>
          <p:nvPr/>
        </p:nvSpPr>
        <p:spPr bwMode="auto">
          <a:xfrm>
            <a:off x="5329238" y="4992688"/>
            <a:ext cx="114300" cy="39687"/>
          </a:xfrm>
          <a:custGeom>
            <a:avLst/>
            <a:gdLst>
              <a:gd name="T0" fmla="*/ 71 w 78"/>
              <a:gd name="T1" fmla="*/ 0 h 25"/>
              <a:gd name="T2" fmla="*/ 69 w 78"/>
              <a:gd name="T3" fmla="*/ 2 h 25"/>
              <a:gd name="T4" fmla="*/ 67 w 78"/>
              <a:gd name="T5" fmla="*/ 2 h 25"/>
              <a:gd name="T6" fmla="*/ 65 w 78"/>
              <a:gd name="T7" fmla="*/ 2 h 25"/>
              <a:gd name="T8" fmla="*/ 65 w 78"/>
              <a:gd name="T9" fmla="*/ 4 h 25"/>
              <a:gd name="T10" fmla="*/ 63 w 78"/>
              <a:gd name="T11" fmla="*/ 4 h 25"/>
              <a:gd name="T12" fmla="*/ 61 w 78"/>
              <a:gd name="T13" fmla="*/ 4 h 25"/>
              <a:gd name="T14" fmla="*/ 58 w 78"/>
              <a:gd name="T15" fmla="*/ 4 h 25"/>
              <a:gd name="T16" fmla="*/ 56 w 78"/>
              <a:gd name="T17" fmla="*/ 6 h 25"/>
              <a:gd name="T18" fmla="*/ 54 w 78"/>
              <a:gd name="T19" fmla="*/ 6 h 25"/>
              <a:gd name="T20" fmla="*/ 52 w 78"/>
              <a:gd name="T21" fmla="*/ 6 h 25"/>
              <a:gd name="T22" fmla="*/ 50 w 78"/>
              <a:gd name="T23" fmla="*/ 9 h 25"/>
              <a:gd name="T24" fmla="*/ 48 w 78"/>
              <a:gd name="T25" fmla="*/ 9 h 25"/>
              <a:gd name="T26" fmla="*/ 45 w 78"/>
              <a:gd name="T27" fmla="*/ 9 h 25"/>
              <a:gd name="T28" fmla="*/ 43 w 78"/>
              <a:gd name="T29" fmla="*/ 9 h 25"/>
              <a:gd name="T30" fmla="*/ 41 w 78"/>
              <a:gd name="T31" fmla="*/ 9 h 25"/>
              <a:gd name="T32" fmla="*/ 37 w 78"/>
              <a:gd name="T33" fmla="*/ 11 h 25"/>
              <a:gd name="T34" fmla="*/ 34 w 78"/>
              <a:gd name="T35" fmla="*/ 11 h 25"/>
              <a:gd name="T36" fmla="*/ 32 w 78"/>
              <a:gd name="T37" fmla="*/ 11 h 25"/>
              <a:gd name="T38" fmla="*/ 30 w 78"/>
              <a:gd name="T39" fmla="*/ 11 h 25"/>
              <a:gd name="T40" fmla="*/ 28 w 78"/>
              <a:gd name="T41" fmla="*/ 11 h 25"/>
              <a:gd name="T42" fmla="*/ 24 w 78"/>
              <a:gd name="T43" fmla="*/ 11 h 25"/>
              <a:gd name="T44" fmla="*/ 21 w 78"/>
              <a:gd name="T45" fmla="*/ 13 h 25"/>
              <a:gd name="T46" fmla="*/ 19 w 78"/>
              <a:gd name="T47" fmla="*/ 13 h 25"/>
              <a:gd name="T48" fmla="*/ 15 w 78"/>
              <a:gd name="T49" fmla="*/ 13 h 25"/>
              <a:gd name="T50" fmla="*/ 13 w 78"/>
              <a:gd name="T51" fmla="*/ 13 h 25"/>
              <a:gd name="T52" fmla="*/ 11 w 78"/>
              <a:gd name="T53" fmla="*/ 13 h 25"/>
              <a:gd name="T54" fmla="*/ 6 w 78"/>
              <a:gd name="T55" fmla="*/ 13 h 25"/>
              <a:gd name="T56" fmla="*/ 4 w 78"/>
              <a:gd name="T57" fmla="*/ 13 h 25"/>
              <a:gd name="T58" fmla="*/ 0 w 78"/>
              <a:gd name="T59" fmla="*/ 13 h 25"/>
              <a:gd name="T60" fmla="*/ 0 w 78"/>
              <a:gd name="T61" fmla="*/ 25 h 25"/>
              <a:gd name="T62" fmla="*/ 4 w 78"/>
              <a:gd name="T63" fmla="*/ 25 h 25"/>
              <a:gd name="T64" fmla="*/ 6 w 78"/>
              <a:gd name="T65" fmla="*/ 25 h 25"/>
              <a:gd name="T66" fmla="*/ 11 w 78"/>
              <a:gd name="T67" fmla="*/ 25 h 25"/>
              <a:gd name="T68" fmla="*/ 13 w 78"/>
              <a:gd name="T69" fmla="*/ 25 h 25"/>
              <a:gd name="T70" fmla="*/ 17 w 78"/>
              <a:gd name="T71" fmla="*/ 25 h 25"/>
              <a:gd name="T72" fmla="*/ 19 w 78"/>
              <a:gd name="T73" fmla="*/ 25 h 25"/>
              <a:gd name="T74" fmla="*/ 24 w 78"/>
              <a:gd name="T75" fmla="*/ 23 h 25"/>
              <a:gd name="T76" fmla="*/ 26 w 78"/>
              <a:gd name="T77" fmla="*/ 23 h 25"/>
              <a:gd name="T78" fmla="*/ 28 w 78"/>
              <a:gd name="T79" fmla="*/ 23 h 25"/>
              <a:gd name="T80" fmla="*/ 32 w 78"/>
              <a:gd name="T81" fmla="*/ 23 h 25"/>
              <a:gd name="T82" fmla="*/ 34 w 78"/>
              <a:gd name="T83" fmla="*/ 23 h 25"/>
              <a:gd name="T84" fmla="*/ 37 w 78"/>
              <a:gd name="T85" fmla="*/ 23 h 25"/>
              <a:gd name="T86" fmla="*/ 39 w 78"/>
              <a:gd name="T87" fmla="*/ 21 h 25"/>
              <a:gd name="T88" fmla="*/ 41 w 78"/>
              <a:gd name="T89" fmla="*/ 21 h 25"/>
              <a:gd name="T90" fmla="*/ 45 w 78"/>
              <a:gd name="T91" fmla="*/ 21 h 25"/>
              <a:gd name="T92" fmla="*/ 48 w 78"/>
              <a:gd name="T93" fmla="*/ 21 h 25"/>
              <a:gd name="T94" fmla="*/ 50 w 78"/>
              <a:gd name="T95" fmla="*/ 21 h 25"/>
              <a:gd name="T96" fmla="*/ 52 w 78"/>
              <a:gd name="T97" fmla="*/ 19 h 25"/>
              <a:gd name="T98" fmla="*/ 54 w 78"/>
              <a:gd name="T99" fmla="*/ 19 h 25"/>
              <a:gd name="T100" fmla="*/ 56 w 78"/>
              <a:gd name="T101" fmla="*/ 19 h 25"/>
              <a:gd name="T102" fmla="*/ 58 w 78"/>
              <a:gd name="T103" fmla="*/ 19 h 25"/>
              <a:gd name="T104" fmla="*/ 61 w 78"/>
              <a:gd name="T105" fmla="*/ 17 h 25"/>
              <a:gd name="T106" fmla="*/ 63 w 78"/>
              <a:gd name="T107" fmla="*/ 17 h 25"/>
              <a:gd name="T108" fmla="*/ 65 w 78"/>
              <a:gd name="T109" fmla="*/ 17 h 25"/>
              <a:gd name="T110" fmla="*/ 67 w 78"/>
              <a:gd name="T111" fmla="*/ 17 h 25"/>
              <a:gd name="T112" fmla="*/ 69 w 78"/>
              <a:gd name="T113" fmla="*/ 15 h 25"/>
              <a:gd name="T114" fmla="*/ 71 w 78"/>
              <a:gd name="T115" fmla="*/ 15 h 25"/>
              <a:gd name="T116" fmla="*/ 74 w 78"/>
              <a:gd name="T117" fmla="*/ 13 h 25"/>
              <a:gd name="T118" fmla="*/ 76 w 78"/>
              <a:gd name="T119" fmla="*/ 13 h 25"/>
              <a:gd name="T120" fmla="*/ 78 w 78"/>
              <a:gd name="T121" fmla="*/ 11 h 25"/>
              <a:gd name="T122" fmla="*/ 71 w 78"/>
              <a:gd name="T123" fmla="*/ 0 h 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
              <a:gd name="T187" fmla="*/ 0 h 25"/>
              <a:gd name="T188" fmla="*/ 78 w 78"/>
              <a:gd name="T189" fmla="*/ 25 h 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 h="25">
                <a:moveTo>
                  <a:pt x="71" y="0"/>
                </a:moveTo>
                <a:lnTo>
                  <a:pt x="69" y="2"/>
                </a:lnTo>
                <a:lnTo>
                  <a:pt x="67" y="2"/>
                </a:lnTo>
                <a:lnTo>
                  <a:pt x="65" y="2"/>
                </a:lnTo>
                <a:lnTo>
                  <a:pt x="65" y="4"/>
                </a:lnTo>
                <a:lnTo>
                  <a:pt x="63" y="4"/>
                </a:lnTo>
                <a:lnTo>
                  <a:pt x="61" y="4"/>
                </a:lnTo>
                <a:lnTo>
                  <a:pt x="58" y="4"/>
                </a:lnTo>
                <a:lnTo>
                  <a:pt x="56" y="6"/>
                </a:lnTo>
                <a:lnTo>
                  <a:pt x="54" y="6"/>
                </a:lnTo>
                <a:lnTo>
                  <a:pt x="52" y="6"/>
                </a:lnTo>
                <a:lnTo>
                  <a:pt x="50" y="9"/>
                </a:lnTo>
                <a:lnTo>
                  <a:pt x="48" y="9"/>
                </a:lnTo>
                <a:lnTo>
                  <a:pt x="45" y="9"/>
                </a:lnTo>
                <a:lnTo>
                  <a:pt x="43" y="9"/>
                </a:lnTo>
                <a:lnTo>
                  <a:pt x="41" y="9"/>
                </a:lnTo>
                <a:lnTo>
                  <a:pt x="37" y="11"/>
                </a:lnTo>
                <a:lnTo>
                  <a:pt x="34" y="11"/>
                </a:lnTo>
                <a:lnTo>
                  <a:pt x="32" y="11"/>
                </a:lnTo>
                <a:lnTo>
                  <a:pt x="30" y="11"/>
                </a:lnTo>
                <a:lnTo>
                  <a:pt x="28" y="11"/>
                </a:lnTo>
                <a:lnTo>
                  <a:pt x="24" y="11"/>
                </a:lnTo>
                <a:lnTo>
                  <a:pt x="21" y="13"/>
                </a:lnTo>
                <a:lnTo>
                  <a:pt x="19" y="13"/>
                </a:lnTo>
                <a:lnTo>
                  <a:pt x="15" y="13"/>
                </a:lnTo>
                <a:lnTo>
                  <a:pt x="13" y="13"/>
                </a:lnTo>
                <a:lnTo>
                  <a:pt x="11" y="13"/>
                </a:lnTo>
                <a:lnTo>
                  <a:pt x="6" y="13"/>
                </a:lnTo>
                <a:lnTo>
                  <a:pt x="4" y="13"/>
                </a:lnTo>
                <a:lnTo>
                  <a:pt x="0" y="13"/>
                </a:lnTo>
                <a:lnTo>
                  <a:pt x="0" y="25"/>
                </a:lnTo>
                <a:lnTo>
                  <a:pt x="4" y="25"/>
                </a:lnTo>
                <a:lnTo>
                  <a:pt x="6" y="25"/>
                </a:lnTo>
                <a:lnTo>
                  <a:pt x="11" y="25"/>
                </a:lnTo>
                <a:lnTo>
                  <a:pt x="13" y="25"/>
                </a:lnTo>
                <a:lnTo>
                  <a:pt x="17" y="25"/>
                </a:lnTo>
                <a:lnTo>
                  <a:pt x="19" y="25"/>
                </a:lnTo>
                <a:lnTo>
                  <a:pt x="24" y="23"/>
                </a:lnTo>
                <a:lnTo>
                  <a:pt x="26" y="23"/>
                </a:lnTo>
                <a:lnTo>
                  <a:pt x="28" y="23"/>
                </a:lnTo>
                <a:lnTo>
                  <a:pt x="32" y="23"/>
                </a:lnTo>
                <a:lnTo>
                  <a:pt x="34" y="23"/>
                </a:lnTo>
                <a:lnTo>
                  <a:pt x="37" y="23"/>
                </a:lnTo>
                <a:lnTo>
                  <a:pt x="39" y="21"/>
                </a:lnTo>
                <a:lnTo>
                  <a:pt x="41" y="21"/>
                </a:lnTo>
                <a:lnTo>
                  <a:pt x="45" y="21"/>
                </a:lnTo>
                <a:lnTo>
                  <a:pt x="48" y="21"/>
                </a:lnTo>
                <a:lnTo>
                  <a:pt x="50" y="21"/>
                </a:lnTo>
                <a:lnTo>
                  <a:pt x="52" y="19"/>
                </a:lnTo>
                <a:lnTo>
                  <a:pt x="54" y="19"/>
                </a:lnTo>
                <a:lnTo>
                  <a:pt x="56" y="19"/>
                </a:lnTo>
                <a:lnTo>
                  <a:pt x="58" y="19"/>
                </a:lnTo>
                <a:lnTo>
                  <a:pt x="61" y="17"/>
                </a:lnTo>
                <a:lnTo>
                  <a:pt x="63" y="17"/>
                </a:lnTo>
                <a:lnTo>
                  <a:pt x="65" y="17"/>
                </a:lnTo>
                <a:lnTo>
                  <a:pt x="67" y="17"/>
                </a:lnTo>
                <a:lnTo>
                  <a:pt x="69" y="15"/>
                </a:lnTo>
                <a:lnTo>
                  <a:pt x="71" y="15"/>
                </a:lnTo>
                <a:lnTo>
                  <a:pt x="74" y="13"/>
                </a:lnTo>
                <a:lnTo>
                  <a:pt x="76" y="13"/>
                </a:lnTo>
                <a:lnTo>
                  <a:pt x="78" y="11"/>
                </a:lnTo>
                <a:lnTo>
                  <a:pt x="71" y="0"/>
                </a:lnTo>
                <a:close/>
              </a:path>
            </a:pathLst>
          </a:custGeom>
          <a:solidFill>
            <a:schemeClr val="tx1"/>
          </a:solidFill>
          <a:ln w="9525">
            <a:solidFill>
              <a:schemeClr val="tx1"/>
            </a:solidFill>
            <a:round/>
            <a:headEnd/>
            <a:tailEnd/>
          </a:ln>
        </p:spPr>
        <p:txBody>
          <a:bodyPr/>
          <a:lstStyle/>
          <a:p>
            <a:endParaRPr lang="en-US"/>
          </a:p>
        </p:txBody>
      </p:sp>
      <p:sp>
        <p:nvSpPr>
          <p:cNvPr id="20532" name="Freeform 63"/>
          <p:cNvSpPr>
            <a:spLocks/>
          </p:cNvSpPr>
          <p:nvPr/>
        </p:nvSpPr>
        <p:spPr bwMode="auto">
          <a:xfrm>
            <a:off x="5434013" y="4935538"/>
            <a:ext cx="47625" cy="74612"/>
          </a:xfrm>
          <a:custGeom>
            <a:avLst/>
            <a:gdLst>
              <a:gd name="T0" fmla="*/ 20 w 33"/>
              <a:gd name="T1" fmla="*/ 0 h 47"/>
              <a:gd name="T2" fmla="*/ 20 w 33"/>
              <a:gd name="T3" fmla="*/ 2 h 47"/>
              <a:gd name="T4" fmla="*/ 20 w 33"/>
              <a:gd name="T5" fmla="*/ 4 h 47"/>
              <a:gd name="T6" fmla="*/ 18 w 33"/>
              <a:gd name="T7" fmla="*/ 6 h 47"/>
              <a:gd name="T8" fmla="*/ 18 w 33"/>
              <a:gd name="T9" fmla="*/ 8 h 47"/>
              <a:gd name="T10" fmla="*/ 18 w 33"/>
              <a:gd name="T11" fmla="*/ 10 h 47"/>
              <a:gd name="T12" fmla="*/ 18 w 33"/>
              <a:gd name="T13" fmla="*/ 12 h 47"/>
              <a:gd name="T14" fmla="*/ 18 w 33"/>
              <a:gd name="T15" fmla="*/ 14 h 47"/>
              <a:gd name="T16" fmla="*/ 18 w 33"/>
              <a:gd name="T17" fmla="*/ 16 h 47"/>
              <a:gd name="T18" fmla="*/ 18 w 33"/>
              <a:gd name="T19" fmla="*/ 18 h 47"/>
              <a:gd name="T20" fmla="*/ 16 w 33"/>
              <a:gd name="T21" fmla="*/ 18 h 47"/>
              <a:gd name="T22" fmla="*/ 16 w 33"/>
              <a:gd name="T23" fmla="*/ 20 h 47"/>
              <a:gd name="T24" fmla="*/ 16 w 33"/>
              <a:gd name="T25" fmla="*/ 22 h 47"/>
              <a:gd name="T26" fmla="*/ 14 w 33"/>
              <a:gd name="T27" fmla="*/ 24 h 47"/>
              <a:gd name="T28" fmla="*/ 14 w 33"/>
              <a:gd name="T29" fmla="*/ 26 h 47"/>
              <a:gd name="T30" fmla="*/ 11 w 33"/>
              <a:gd name="T31" fmla="*/ 28 h 47"/>
              <a:gd name="T32" fmla="*/ 11 w 33"/>
              <a:gd name="T33" fmla="*/ 30 h 47"/>
              <a:gd name="T34" fmla="*/ 9 w 33"/>
              <a:gd name="T35" fmla="*/ 30 h 47"/>
              <a:gd name="T36" fmla="*/ 7 w 33"/>
              <a:gd name="T37" fmla="*/ 32 h 47"/>
              <a:gd name="T38" fmla="*/ 5 w 33"/>
              <a:gd name="T39" fmla="*/ 34 h 47"/>
              <a:gd name="T40" fmla="*/ 3 w 33"/>
              <a:gd name="T41" fmla="*/ 34 h 47"/>
              <a:gd name="T42" fmla="*/ 3 w 33"/>
              <a:gd name="T43" fmla="*/ 36 h 47"/>
              <a:gd name="T44" fmla="*/ 0 w 33"/>
              <a:gd name="T45" fmla="*/ 36 h 47"/>
              <a:gd name="T46" fmla="*/ 7 w 33"/>
              <a:gd name="T47" fmla="*/ 47 h 47"/>
              <a:gd name="T48" fmla="*/ 9 w 33"/>
              <a:gd name="T49" fmla="*/ 47 h 47"/>
              <a:gd name="T50" fmla="*/ 9 w 33"/>
              <a:gd name="T51" fmla="*/ 45 h 47"/>
              <a:gd name="T52" fmla="*/ 11 w 33"/>
              <a:gd name="T53" fmla="*/ 45 h 47"/>
              <a:gd name="T54" fmla="*/ 14 w 33"/>
              <a:gd name="T55" fmla="*/ 45 h 47"/>
              <a:gd name="T56" fmla="*/ 14 w 33"/>
              <a:gd name="T57" fmla="*/ 42 h 47"/>
              <a:gd name="T58" fmla="*/ 16 w 33"/>
              <a:gd name="T59" fmla="*/ 42 h 47"/>
              <a:gd name="T60" fmla="*/ 18 w 33"/>
              <a:gd name="T61" fmla="*/ 40 h 47"/>
              <a:gd name="T62" fmla="*/ 18 w 33"/>
              <a:gd name="T63" fmla="*/ 38 h 47"/>
              <a:gd name="T64" fmla="*/ 20 w 33"/>
              <a:gd name="T65" fmla="*/ 38 h 47"/>
              <a:gd name="T66" fmla="*/ 20 w 33"/>
              <a:gd name="T67" fmla="*/ 36 h 47"/>
              <a:gd name="T68" fmla="*/ 22 w 33"/>
              <a:gd name="T69" fmla="*/ 36 h 47"/>
              <a:gd name="T70" fmla="*/ 22 w 33"/>
              <a:gd name="T71" fmla="*/ 34 h 47"/>
              <a:gd name="T72" fmla="*/ 24 w 33"/>
              <a:gd name="T73" fmla="*/ 32 h 47"/>
              <a:gd name="T74" fmla="*/ 24 w 33"/>
              <a:gd name="T75" fmla="*/ 30 h 47"/>
              <a:gd name="T76" fmla="*/ 27 w 33"/>
              <a:gd name="T77" fmla="*/ 28 h 47"/>
              <a:gd name="T78" fmla="*/ 27 w 33"/>
              <a:gd name="T79" fmla="*/ 26 h 47"/>
              <a:gd name="T80" fmla="*/ 29 w 33"/>
              <a:gd name="T81" fmla="*/ 24 h 47"/>
              <a:gd name="T82" fmla="*/ 29 w 33"/>
              <a:gd name="T83" fmla="*/ 22 h 47"/>
              <a:gd name="T84" fmla="*/ 29 w 33"/>
              <a:gd name="T85" fmla="*/ 20 h 47"/>
              <a:gd name="T86" fmla="*/ 29 w 33"/>
              <a:gd name="T87" fmla="*/ 18 h 47"/>
              <a:gd name="T88" fmla="*/ 31 w 33"/>
              <a:gd name="T89" fmla="*/ 16 h 47"/>
              <a:gd name="T90" fmla="*/ 31 w 33"/>
              <a:gd name="T91" fmla="*/ 14 h 47"/>
              <a:gd name="T92" fmla="*/ 31 w 33"/>
              <a:gd name="T93" fmla="*/ 12 h 47"/>
              <a:gd name="T94" fmla="*/ 31 w 33"/>
              <a:gd name="T95" fmla="*/ 10 h 47"/>
              <a:gd name="T96" fmla="*/ 31 w 33"/>
              <a:gd name="T97" fmla="*/ 8 h 47"/>
              <a:gd name="T98" fmla="*/ 31 w 33"/>
              <a:gd name="T99" fmla="*/ 6 h 47"/>
              <a:gd name="T100" fmla="*/ 33 w 33"/>
              <a:gd name="T101" fmla="*/ 4 h 47"/>
              <a:gd name="T102" fmla="*/ 33 w 33"/>
              <a:gd name="T103" fmla="*/ 2 h 47"/>
              <a:gd name="T104" fmla="*/ 33 w 33"/>
              <a:gd name="T105" fmla="*/ 0 h 47"/>
              <a:gd name="T106" fmla="*/ 20 w 33"/>
              <a:gd name="T107" fmla="*/ 0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
              <a:gd name="T163" fmla="*/ 0 h 47"/>
              <a:gd name="T164" fmla="*/ 33 w 33"/>
              <a:gd name="T165" fmla="*/ 47 h 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 h="47">
                <a:moveTo>
                  <a:pt x="20" y="0"/>
                </a:moveTo>
                <a:lnTo>
                  <a:pt x="20" y="2"/>
                </a:lnTo>
                <a:lnTo>
                  <a:pt x="20" y="4"/>
                </a:lnTo>
                <a:lnTo>
                  <a:pt x="18" y="6"/>
                </a:lnTo>
                <a:lnTo>
                  <a:pt x="18" y="8"/>
                </a:lnTo>
                <a:lnTo>
                  <a:pt x="18" y="10"/>
                </a:lnTo>
                <a:lnTo>
                  <a:pt x="18" y="12"/>
                </a:lnTo>
                <a:lnTo>
                  <a:pt x="18" y="14"/>
                </a:lnTo>
                <a:lnTo>
                  <a:pt x="18" y="16"/>
                </a:lnTo>
                <a:lnTo>
                  <a:pt x="18" y="18"/>
                </a:lnTo>
                <a:lnTo>
                  <a:pt x="16" y="18"/>
                </a:lnTo>
                <a:lnTo>
                  <a:pt x="16" y="20"/>
                </a:lnTo>
                <a:lnTo>
                  <a:pt x="16" y="22"/>
                </a:lnTo>
                <a:lnTo>
                  <a:pt x="14" y="24"/>
                </a:lnTo>
                <a:lnTo>
                  <a:pt x="14" y="26"/>
                </a:lnTo>
                <a:lnTo>
                  <a:pt x="11" y="28"/>
                </a:lnTo>
                <a:lnTo>
                  <a:pt x="11" y="30"/>
                </a:lnTo>
                <a:lnTo>
                  <a:pt x="9" y="30"/>
                </a:lnTo>
                <a:lnTo>
                  <a:pt x="7" y="32"/>
                </a:lnTo>
                <a:lnTo>
                  <a:pt x="5" y="34"/>
                </a:lnTo>
                <a:lnTo>
                  <a:pt x="3" y="34"/>
                </a:lnTo>
                <a:lnTo>
                  <a:pt x="3" y="36"/>
                </a:lnTo>
                <a:lnTo>
                  <a:pt x="0" y="36"/>
                </a:lnTo>
                <a:lnTo>
                  <a:pt x="7" y="47"/>
                </a:lnTo>
                <a:lnTo>
                  <a:pt x="9" y="47"/>
                </a:lnTo>
                <a:lnTo>
                  <a:pt x="9" y="45"/>
                </a:lnTo>
                <a:lnTo>
                  <a:pt x="11" y="45"/>
                </a:lnTo>
                <a:lnTo>
                  <a:pt x="14" y="45"/>
                </a:lnTo>
                <a:lnTo>
                  <a:pt x="14" y="42"/>
                </a:lnTo>
                <a:lnTo>
                  <a:pt x="16" y="42"/>
                </a:lnTo>
                <a:lnTo>
                  <a:pt x="18" y="40"/>
                </a:lnTo>
                <a:lnTo>
                  <a:pt x="18" y="38"/>
                </a:lnTo>
                <a:lnTo>
                  <a:pt x="20" y="38"/>
                </a:lnTo>
                <a:lnTo>
                  <a:pt x="20" y="36"/>
                </a:lnTo>
                <a:lnTo>
                  <a:pt x="22" y="36"/>
                </a:lnTo>
                <a:lnTo>
                  <a:pt x="22" y="34"/>
                </a:lnTo>
                <a:lnTo>
                  <a:pt x="24" y="32"/>
                </a:lnTo>
                <a:lnTo>
                  <a:pt x="24" y="30"/>
                </a:lnTo>
                <a:lnTo>
                  <a:pt x="27" y="28"/>
                </a:lnTo>
                <a:lnTo>
                  <a:pt x="27" y="26"/>
                </a:lnTo>
                <a:lnTo>
                  <a:pt x="29" y="24"/>
                </a:lnTo>
                <a:lnTo>
                  <a:pt x="29" y="22"/>
                </a:lnTo>
                <a:lnTo>
                  <a:pt x="29" y="20"/>
                </a:lnTo>
                <a:lnTo>
                  <a:pt x="29" y="18"/>
                </a:lnTo>
                <a:lnTo>
                  <a:pt x="31" y="16"/>
                </a:lnTo>
                <a:lnTo>
                  <a:pt x="31" y="14"/>
                </a:lnTo>
                <a:lnTo>
                  <a:pt x="31" y="12"/>
                </a:lnTo>
                <a:lnTo>
                  <a:pt x="31" y="10"/>
                </a:lnTo>
                <a:lnTo>
                  <a:pt x="31" y="8"/>
                </a:lnTo>
                <a:lnTo>
                  <a:pt x="31" y="6"/>
                </a:lnTo>
                <a:lnTo>
                  <a:pt x="33" y="4"/>
                </a:lnTo>
                <a:lnTo>
                  <a:pt x="33" y="2"/>
                </a:lnTo>
                <a:lnTo>
                  <a:pt x="33" y="0"/>
                </a:lnTo>
                <a:lnTo>
                  <a:pt x="20" y="0"/>
                </a:lnTo>
                <a:close/>
              </a:path>
            </a:pathLst>
          </a:custGeom>
          <a:solidFill>
            <a:schemeClr val="tx1"/>
          </a:solidFill>
          <a:ln w="9525">
            <a:solidFill>
              <a:schemeClr val="tx1"/>
            </a:solidFill>
            <a:round/>
            <a:headEnd/>
            <a:tailEnd/>
          </a:ln>
        </p:spPr>
        <p:txBody>
          <a:bodyPr/>
          <a:lstStyle/>
          <a:p>
            <a:endParaRPr lang="en-US"/>
          </a:p>
        </p:txBody>
      </p:sp>
      <p:sp>
        <p:nvSpPr>
          <p:cNvPr id="20533" name="Freeform 64"/>
          <p:cNvSpPr>
            <a:spLocks/>
          </p:cNvSpPr>
          <p:nvPr/>
        </p:nvSpPr>
        <p:spPr bwMode="auto">
          <a:xfrm>
            <a:off x="5462588" y="4919663"/>
            <a:ext cx="19050" cy="15875"/>
          </a:xfrm>
          <a:custGeom>
            <a:avLst/>
            <a:gdLst>
              <a:gd name="T0" fmla="*/ 7 w 13"/>
              <a:gd name="T1" fmla="*/ 0 h 10"/>
              <a:gd name="T2" fmla="*/ 0 w 13"/>
              <a:gd name="T3" fmla="*/ 0 h 10"/>
              <a:gd name="T4" fmla="*/ 0 w 13"/>
              <a:gd name="T5" fmla="*/ 10 h 10"/>
              <a:gd name="T6" fmla="*/ 13 w 13"/>
              <a:gd name="T7" fmla="*/ 10 h 10"/>
              <a:gd name="T8" fmla="*/ 13 w 13"/>
              <a:gd name="T9" fmla="*/ 0 h 10"/>
              <a:gd name="T10" fmla="*/ 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7" y="0"/>
                </a:moveTo>
                <a:lnTo>
                  <a:pt x="0" y="0"/>
                </a:lnTo>
                <a:lnTo>
                  <a:pt x="0" y="10"/>
                </a:lnTo>
                <a:lnTo>
                  <a:pt x="13" y="10"/>
                </a:lnTo>
                <a:lnTo>
                  <a:pt x="13" y="0"/>
                </a:lnTo>
                <a:lnTo>
                  <a:pt x="7" y="0"/>
                </a:lnTo>
                <a:close/>
              </a:path>
            </a:pathLst>
          </a:custGeom>
          <a:solidFill>
            <a:schemeClr val="tx1"/>
          </a:solidFill>
          <a:ln w="9525">
            <a:solidFill>
              <a:schemeClr val="tx1"/>
            </a:solidFill>
            <a:round/>
            <a:headEnd/>
            <a:tailEnd/>
          </a:ln>
        </p:spPr>
        <p:txBody>
          <a:bodyPr/>
          <a:lstStyle/>
          <a:p>
            <a:endParaRPr lang="en-US"/>
          </a:p>
        </p:txBody>
      </p:sp>
      <p:sp>
        <p:nvSpPr>
          <p:cNvPr id="20534" name="Rectangle 65"/>
          <p:cNvSpPr>
            <a:spLocks noChangeArrowheads="1"/>
          </p:cNvSpPr>
          <p:nvPr/>
        </p:nvSpPr>
        <p:spPr bwMode="auto">
          <a:xfrm>
            <a:off x="5376863" y="2917825"/>
            <a:ext cx="298450" cy="381000"/>
          </a:xfrm>
          <a:prstGeom prst="rect">
            <a:avLst/>
          </a:prstGeom>
          <a:noFill/>
          <a:ln w="19050">
            <a:noFill/>
            <a:miter lim="800000"/>
            <a:headEnd/>
            <a:tailEnd/>
          </a:ln>
        </p:spPr>
        <p:txBody>
          <a:bodyPr wrap="none" lIns="0" tIns="0" rIns="0" bIns="0">
            <a:spAutoFit/>
          </a:bodyPr>
          <a:lstStyle/>
          <a:p>
            <a:pPr eaLnBrk="0" hangingPunct="0"/>
            <a:r>
              <a:rPr lang="en-US" sz="2500">
                <a:latin typeface="Wingdings 3" pitchFamily="18" charset="2"/>
              </a:rPr>
              <a:t>Z</a:t>
            </a:r>
            <a:endParaRPr lang="en-US" sz="2400">
              <a:latin typeface="Times New Roman" pitchFamily="18" charset="0"/>
            </a:endParaRPr>
          </a:p>
        </p:txBody>
      </p:sp>
      <p:sp>
        <p:nvSpPr>
          <p:cNvPr id="20535" name="Rectangle 66"/>
          <p:cNvSpPr>
            <a:spLocks noChangeArrowheads="1"/>
          </p:cNvSpPr>
          <p:nvPr/>
        </p:nvSpPr>
        <p:spPr bwMode="auto">
          <a:xfrm>
            <a:off x="5497513" y="2679700"/>
            <a:ext cx="187552" cy="369332"/>
          </a:xfrm>
          <a:prstGeom prst="rect">
            <a:avLst/>
          </a:prstGeom>
          <a:noFill/>
          <a:ln w="19050">
            <a:noFill/>
            <a:miter lim="800000"/>
            <a:headEnd/>
            <a:tailEnd/>
          </a:ln>
        </p:spPr>
        <p:txBody>
          <a:bodyPr wrap="none" lIns="0" tIns="0" rIns="0" bIns="0">
            <a:spAutoFit/>
          </a:bodyPr>
          <a:lstStyle/>
          <a:p>
            <a:pPr eaLnBrk="0" hangingPunct="0"/>
            <a:r>
              <a:rPr lang="en-US" sz="2400" i="1">
                <a:latin typeface="Times New Roman" pitchFamily="18" charset="0"/>
              </a:rPr>
              <a:t>P</a:t>
            </a:r>
            <a:endParaRPr lang="en-US" sz="2400">
              <a:latin typeface="Times New Roman" pitchFamily="18" charset="0"/>
            </a:endParaRPr>
          </a:p>
        </p:txBody>
      </p:sp>
      <p:sp>
        <p:nvSpPr>
          <p:cNvPr id="20536" name="Rectangle 67"/>
          <p:cNvSpPr>
            <a:spLocks noChangeArrowheads="1"/>
          </p:cNvSpPr>
          <p:nvPr/>
        </p:nvSpPr>
        <p:spPr bwMode="auto">
          <a:xfrm>
            <a:off x="6589713" y="4959350"/>
            <a:ext cx="1474787" cy="381000"/>
          </a:xfrm>
          <a:prstGeom prst="rect">
            <a:avLst/>
          </a:prstGeom>
          <a:noFill/>
          <a:ln w="9525">
            <a:noFill/>
            <a:miter lim="800000"/>
            <a:headEnd/>
            <a:tailEnd/>
          </a:ln>
        </p:spPr>
        <p:txBody>
          <a:bodyPr wrap="none" lIns="0" tIns="0" rIns="0" bIns="0">
            <a:spAutoFit/>
          </a:bodyPr>
          <a:lstStyle/>
          <a:p>
            <a:pPr eaLnBrk="0" hangingPunct="0"/>
            <a:r>
              <a:rPr lang="en-US" sz="2500" i="1" dirty="0">
                <a:latin typeface="Times New Roman" pitchFamily="18" charset="0"/>
              </a:rPr>
              <a:t>C=Q/(R</a:t>
            </a:r>
            <a:r>
              <a:rPr lang="en-US" sz="2500" i="1" dirty="0">
                <a:latin typeface="Symbol" pitchFamily="18" charset="2"/>
              </a:rPr>
              <a:t>w</a:t>
            </a:r>
            <a:r>
              <a:rPr lang="en-US" sz="2500" i="1" baseline="-25000" dirty="0">
                <a:latin typeface="Times New Roman" pitchFamily="18" charset="0"/>
              </a:rPr>
              <a:t>0</a:t>
            </a:r>
            <a:r>
              <a:rPr lang="en-US" sz="2500" i="1" dirty="0">
                <a:latin typeface="Times New Roman" pitchFamily="18" charset="0"/>
              </a:rPr>
              <a:t>)</a:t>
            </a:r>
            <a:endParaRPr lang="en-US" sz="4000" dirty="0">
              <a:latin typeface="Times New Roman" pitchFamily="18" charset="0"/>
            </a:endParaRPr>
          </a:p>
        </p:txBody>
      </p:sp>
      <p:sp>
        <p:nvSpPr>
          <p:cNvPr id="20537" name="Rectangle 68"/>
          <p:cNvSpPr>
            <a:spLocks noChangeArrowheads="1"/>
          </p:cNvSpPr>
          <p:nvPr/>
        </p:nvSpPr>
        <p:spPr bwMode="auto">
          <a:xfrm>
            <a:off x="4445000" y="1482725"/>
            <a:ext cx="438774" cy="369332"/>
          </a:xfrm>
          <a:prstGeom prst="rect">
            <a:avLst/>
          </a:prstGeom>
          <a:noFill/>
          <a:ln w="9525">
            <a:noFill/>
            <a:miter lim="800000"/>
            <a:headEnd/>
            <a:tailEnd/>
          </a:ln>
        </p:spPr>
        <p:txBody>
          <a:bodyPr wrap="none" lIns="0" tIns="0" rIns="0" bIns="0">
            <a:spAutoFit/>
          </a:bodyPr>
          <a:lstStyle/>
          <a:p>
            <a:pPr eaLnBrk="0" hangingPunct="0"/>
            <a:r>
              <a:rPr lang="en-US" sz="2400" i="1" dirty="0" err="1" smtClean="0">
                <a:latin typeface="Times New Roman" pitchFamily="18" charset="0"/>
              </a:rPr>
              <a:t>V</a:t>
            </a:r>
            <a:r>
              <a:rPr lang="en-US" sz="2400" i="1" baseline="-25000" dirty="0" err="1" smtClean="0">
                <a:latin typeface="Times New Roman" pitchFamily="18" charset="0"/>
              </a:rPr>
              <a:t>acc</a:t>
            </a:r>
            <a:endParaRPr lang="en-US" sz="2400" i="1" baseline="-25000" dirty="0">
              <a:latin typeface="Times New Roman" pitchFamily="18" charset="0"/>
            </a:endParaRPr>
          </a:p>
        </p:txBody>
      </p:sp>
      <p:grpSp>
        <p:nvGrpSpPr>
          <p:cNvPr id="2" name="Group 75"/>
          <p:cNvGrpSpPr>
            <a:grpSpLocks/>
          </p:cNvGrpSpPr>
          <p:nvPr/>
        </p:nvGrpSpPr>
        <p:grpSpPr bwMode="auto">
          <a:xfrm>
            <a:off x="5186363" y="1301750"/>
            <a:ext cx="2915496" cy="2849563"/>
            <a:chOff x="3539" y="820"/>
            <a:chExt cx="1989" cy="1795"/>
          </a:xfrm>
        </p:grpSpPr>
        <p:sp>
          <p:nvSpPr>
            <p:cNvPr id="20546" name="Freeform 30"/>
            <p:cNvSpPr>
              <a:spLocks/>
            </p:cNvSpPr>
            <p:nvPr/>
          </p:nvSpPr>
          <p:spPr bwMode="auto">
            <a:xfrm>
              <a:off x="3539" y="1308"/>
              <a:ext cx="37" cy="34"/>
            </a:xfrm>
            <a:custGeom>
              <a:avLst/>
              <a:gdLst>
                <a:gd name="T0" fmla="*/ 19 w 37"/>
                <a:gd name="T1" fmla="*/ 0 h 34"/>
                <a:gd name="T2" fmla="*/ 15 w 37"/>
                <a:gd name="T3" fmla="*/ 2 h 34"/>
                <a:gd name="T4" fmla="*/ 11 w 37"/>
                <a:gd name="T5" fmla="*/ 2 h 34"/>
                <a:gd name="T6" fmla="*/ 6 w 37"/>
                <a:gd name="T7" fmla="*/ 4 h 34"/>
                <a:gd name="T8" fmla="*/ 4 w 37"/>
                <a:gd name="T9" fmla="*/ 6 h 34"/>
                <a:gd name="T10" fmla="*/ 2 w 37"/>
                <a:gd name="T11" fmla="*/ 8 h 34"/>
                <a:gd name="T12" fmla="*/ 2 w 37"/>
                <a:gd name="T13" fmla="*/ 12 h 34"/>
                <a:gd name="T14" fmla="*/ 0 w 37"/>
                <a:gd name="T15" fmla="*/ 14 h 34"/>
                <a:gd name="T16" fmla="*/ 0 w 37"/>
                <a:gd name="T17" fmla="*/ 18 h 34"/>
                <a:gd name="T18" fmla="*/ 0 w 37"/>
                <a:gd name="T19" fmla="*/ 22 h 34"/>
                <a:gd name="T20" fmla="*/ 2 w 37"/>
                <a:gd name="T21" fmla="*/ 24 h 34"/>
                <a:gd name="T22" fmla="*/ 4 w 37"/>
                <a:gd name="T23" fmla="*/ 28 h 34"/>
                <a:gd name="T24" fmla="*/ 8 w 37"/>
                <a:gd name="T25" fmla="*/ 32 h 34"/>
                <a:gd name="T26" fmla="*/ 11 w 37"/>
                <a:gd name="T27" fmla="*/ 34 h 34"/>
                <a:gd name="T28" fmla="*/ 15 w 37"/>
                <a:gd name="T29" fmla="*/ 34 h 34"/>
                <a:gd name="T30" fmla="*/ 19 w 37"/>
                <a:gd name="T31" fmla="*/ 34 h 34"/>
                <a:gd name="T32" fmla="*/ 24 w 37"/>
                <a:gd name="T33" fmla="*/ 34 h 34"/>
                <a:gd name="T34" fmla="*/ 26 w 37"/>
                <a:gd name="T35" fmla="*/ 32 h 34"/>
                <a:gd name="T36" fmla="*/ 30 w 37"/>
                <a:gd name="T37" fmla="*/ 32 h 34"/>
                <a:gd name="T38" fmla="*/ 32 w 37"/>
                <a:gd name="T39" fmla="*/ 30 h 34"/>
                <a:gd name="T40" fmla="*/ 35 w 37"/>
                <a:gd name="T41" fmla="*/ 28 h 34"/>
                <a:gd name="T42" fmla="*/ 35 w 37"/>
                <a:gd name="T43" fmla="*/ 24 h 34"/>
                <a:gd name="T44" fmla="*/ 37 w 37"/>
                <a:gd name="T45" fmla="*/ 22 h 34"/>
                <a:gd name="T46" fmla="*/ 37 w 37"/>
                <a:gd name="T47" fmla="*/ 18 h 34"/>
                <a:gd name="T48" fmla="*/ 37 w 37"/>
                <a:gd name="T49" fmla="*/ 14 h 34"/>
                <a:gd name="T50" fmla="*/ 35 w 37"/>
                <a:gd name="T51" fmla="*/ 12 h 34"/>
                <a:gd name="T52" fmla="*/ 35 w 37"/>
                <a:gd name="T53" fmla="*/ 8 h 34"/>
                <a:gd name="T54" fmla="*/ 32 w 37"/>
                <a:gd name="T55" fmla="*/ 6 h 34"/>
                <a:gd name="T56" fmla="*/ 30 w 37"/>
                <a:gd name="T57" fmla="*/ 4 h 34"/>
                <a:gd name="T58" fmla="*/ 28 w 37"/>
                <a:gd name="T59" fmla="*/ 2 h 34"/>
                <a:gd name="T60" fmla="*/ 24 w 37"/>
                <a:gd name="T61" fmla="*/ 2 h 34"/>
                <a:gd name="T62" fmla="*/ 22 w 37"/>
                <a:gd name="T63" fmla="*/ 0 h 34"/>
                <a:gd name="T64" fmla="*/ 19 w 37"/>
                <a:gd name="T65" fmla="*/ 18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4"/>
                <a:gd name="T101" fmla="*/ 37 w 37"/>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4">
                  <a:moveTo>
                    <a:pt x="19" y="18"/>
                  </a:moveTo>
                  <a:lnTo>
                    <a:pt x="19" y="0"/>
                  </a:lnTo>
                  <a:lnTo>
                    <a:pt x="17" y="0"/>
                  </a:lnTo>
                  <a:lnTo>
                    <a:pt x="15" y="2"/>
                  </a:lnTo>
                  <a:lnTo>
                    <a:pt x="13" y="2"/>
                  </a:lnTo>
                  <a:lnTo>
                    <a:pt x="11" y="2"/>
                  </a:lnTo>
                  <a:lnTo>
                    <a:pt x="8" y="4"/>
                  </a:lnTo>
                  <a:lnTo>
                    <a:pt x="6" y="4"/>
                  </a:lnTo>
                  <a:lnTo>
                    <a:pt x="6" y="6"/>
                  </a:lnTo>
                  <a:lnTo>
                    <a:pt x="4" y="6"/>
                  </a:lnTo>
                  <a:lnTo>
                    <a:pt x="4" y="8"/>
                  </a:lnTo>
                  <a:lnTo>
                    <a:pt x="2" y="8"/>
                  </a:lnTo>
                  <a:lnTo>
                    <a:pt x="2" y="10"/>
                  </a:lnTo>
                  <a:lnTo>
                    <a:pt x="2" y="12"/>
                  </a:lnTo>
                  <a:lnTo>
                    <a:pt x="2" y="14"/>
                  </a:lnTo>
                  <a:lnTo>
                    <a:pt x="0" y="14"/>
                  </a:lnTo>
                  <a:lnTo>
                    <a:pt x="0" y="16"/>
                  </a:lnTo>
                  <a:lnTo>
                    <a:pt x="0" y="18"/>
                  </a:lnTo>
                  <a:lnTo>
                    <a:pt x="0" y="20"/>
                  </a:lnTo>
                  <a:lnTo>
                    <a:pt x="0" y="22"/>
                  </a:lnTo>
                  <a:lnTo>
                    <a:pt x="2" y="22"/>
                  </a:lnTo>
                  <a:lnTo>
                    <a:pt x="2" y="24"/>
                  </a:lnTo>
                  <a:lnTo>
                    <a:pt x="2" y="26"/>
                  </a:lnTo>
                  <a:lnTo>
                    <a:pt x="4" y="28"/>
                  </a:lnTo>
                  <a:lnTo>
                    <a:pt x="6" y="30"/>
                  </a:lnTo>
                  <a:lnTo>
                    <a:pt x="8" y="32"/>
                  </a:lnTo>
                  <a:lnTo>
                    <a:pt x="11" y="32"/>
                  </a:lnTo>
                  <a:lnTo>
                    <a:pt x="11" y="34"/>
                  </a:lnTo>
                  <a:lnTo>
                    <a:pt x="13" y="34"/>
                  </a:lnTo>
                  <a:lnTo>
                    <a:pt x="15" y="34"/>
                  </a:lnTo>
                  <a:lnTo>
                    <a:pt x="17" y="34"/>
                  </a:lnTo>
                  <a:lnTo>
                    <a:pt x="19" y="34"/>
                  </a:lnTo>
                  <a:lnTo>
                    <a:pt x="22" y="34"/>
                  </a:lnTo>
                  <a:lnTo>
                    <a:pt x="24" y="34"/>
                  </a:lnTo>
                  <a:lnTo>
                    <a:pt x="26" y="34"/>
                  </a:lnTo>
                  <a:lnTo>
                    <a:pt x="26" y="32"/>
                  </a:lnTo>
                  <a:lnTo>
                    <a:pt x="28" y="32"/>
                  </a:lnTo>
                  <a:lnTo>
                    <a:pt x="30" y="32"/>
                  </a:lnTo>
                  <a:lnTo>
                    <a:pt x="30" y="30"/>
                  </a:lnTo>
                  <a:lnTo>
                    <a:pt x="32" y="30"/>
                  </a:lnTo>
                  <a:lnTo>
                    <a:pt x="32" y="28"/>
                  </a:lnTo>
                  <a:lnTo>
                    <a:pt x="35" y="28"/>
                  </a:lnTo>
                  <a:lnTo>
                    <a:pt x="35" y="26"/>
                  </a:lnTo>
                  <a:lnTo>
                    <a:pt x="35" y="24"/>
                  </a:lnTo>
                  <a:lnTo>
                    <a:pt x="37" y="24"/>
                  </a:lnTo>
                  <a:lnTo>
                    <a:pt x="37" y="22"/>
                  </a:lnTo>
                  <a:lnTo>
                    <a:pt x="37" y="20"/>
                  </a:lnTo>
                  <a:lnTo>
                    <a:pt x="37" y="18"/>
                  </a:lnTo>
                  <a:lnTo>
                    <a:pt x="37" y="16"/>
                  </a:lnTo>
                  <a:lnTo>
                    <a:pt x="37" y="14"/>
                  </a:lnTo>
                  <a:lnTo>
                    <a:pt x="37" y="12"/>
                  </a:lnTo>
                  <a:lnTo>
                    <a:pt x="35" y="12"/>
                  </a:lnTo>
                  <a:lnTo>
                    <a:pt x="35" y="10"/>
                  </a:lnTo>
                  <a:lnTo>
                    <a:pt x="35" y="8"/>
                  </a:lnTo>
                  <a:lnTo>
                    <a:pt x="32" y="8"/>
                  </a:lnTo>
                  <a:lnTo>
                    <a:pt x="32" y="6"/>
                  </a:lnTo>
                  <a:lnTo>
                    <a:pt x="30" y="6"/>
                  </a:lnTo>
                  <a:lnTo>
                    <a:pt x="30" y="4"/>
                  </a:lnTo>
                  <a:lnTo>
                    <a:pt x="28" y="4"/>
                  </a:lnTo>
                  <a:lnTo>
                    <a:pt x="28" y="2"/>
                  </a:lnTo>
                  <a:lnTo>
                    <a:pt x="26" y="2"/>
                  </a:lnTo>
                  <a:lnTo>
                    <a:pt x="24" y="2"/>
                  </a:lnTo>
                  <a:lnTo>
                    <a:pt x="22" y="2"/>
                  </a:lnTo>
                  <a:lnTo>
                    <a:pt x="22" y="0"/>
                  </a:lnTo>
                  <a:lnTo>
                    <a:pt x="19" y="0"/>
                  </a:lnTo>
                  <a:lnTo>
                    <a:pt x="19" y="18"/>
                  </a:lnTo>
                  <a:close/>
                </a:path>
              </a:pathLst>
            </a:custGeom>
            <a:solidFill>
              <a:srgbClr val="000000"/>
            </a:solidFill>
            <a:ln w="19050">
              <a:solidFill>
                <a:schemeClr val="tx1"/>
              </a:solidFill>
              <a:round/>
              <a:headEnd/>
              <a:tailEnd/>
            </a:ln>
          </p:spPr>
          <p:txBody>
            <a:bodyPr/>
            <a:lstStyle/>
            <a:p>
              <a:endParaRPr lang="en-US"/>
            </a:p>
          </p:txBody>
        </p:sp>
        <p:sp>
          <p:nvSpPr>
            <p:cNvPr id="20547" name="Freeform 32"/>
            <p:cNvSpPr>
              <a:spLocks/>
            </p:cNvSpPr>
            <p:nvPr/>
          </p:nvSpPr>
          <p:spPr bwMode="auto">
            <a:xfrm>
              <a:off x="3539" y="2581"/>
              <a:ext cx="37" cy="34"/>
            </a:xfrm>
            <a:custGeom>
              <a:avLst/>
              <a:gdLst>
                <a:gd name="T0" fmla="*/ 19 w 37"/>
                <a:gd name="T1" fmla="*/ 16 h 34"/>
                <a:gd name="T2" fmla="*/ 19 w 37"/>
                <a:gd name="T3" fmla="*/ 0 h 34"/>
                <a:gd name="T4" fmla="*/ 17 w 37"/>
                <a:gd name="T5" fmla="*/ 0 h 34"/>
                <a:gd name="T6" fmla="*/ 15 w 37"/>
                <a:gd name="T7" fmla="*/ 0 h 34"/>
                <a:gd name="T8" fmla="*/ 13 w 37"/>
                <a:gd name="T9" fmla="*/ 0 h 34"/>
                <a:gd name="T10" fmla="*/ 11 w 37"/>
                <a:gd name="T11" fmla="*/ 2 h 34"/>
                <a:gd name="T12" fmla="*/ 8 w 37"/>
                <a:gd name="T13" fmla="*/ 2 h 34"/>
                <a:gd name="T14" fmla="*/ 8 w 37"/>
                <a:gd name="T15" fmla="*/ 4 h 34"/>
                <a:gd name="T16" fmla="*/ 6 w 37"/>
                <a:gd name="T17" fmla="*/ 4 h 34"/>
                <a:gd name="T18" fmla="*/ 4 w 37"/>
                <a:gd name="T19" fmla="*/ 6 h 34"/>
                <a:gd name="T20" fmla="*/ 4 w 37"/>
                <a:gd name="T21" fmla="*/ 8 h 34"/>
                <a:gd name="T22" fmla="*/ 2 w 37"/>
                <a:gd name="T23" fmla="*/ 8 h 34"/>
                <a:gd name="T24" fmla="*/ 2 w 37"/>
                <a:gd name="T25" fmla="*/ 10 h 34"/>
                <a:gd name="T26" fmla="*/ 2 w 37"/>
                <a:gd name="T27" fmla="*/ 12 h 34"/>
                <a:gd name="T28" fmla="*/ 0 w 37"/>
                <a:gd name="T29" fmla="*/ 14 h 34"/>
                <a:gd name="T30" fmla="*/ 0 w 37"/>
                <a:gd name="T31" fmla="*/ 16 h 34"/>
                <a:gd name="T32" fmla="*/ 0 w 37"/>
                <a:gd name="T33" fmla="*/ 18 h 34"/>
                <a:gd name="T34" fmla="*/ 0 w 37"/>
                <a:gd name="T35" fmla="*/ 20 h 34"/>
                <a:gd name="T36" fmla="*/ 2 w 37"/>
                <a:gd name="T37" fmla="*/ 20 h 34"/>
                <a:gd name="T38" fmla="*/ 2 w 37"/>
                <a:gd name="T39" fmla="*/ 22 h 34"/>
                <a:gd name="T40" fmla="*/ 2 w 37"/>
                <a:gd name="T41" fmla="*/ 24 h 34"/>
                <a:gd name="T42" fmla="*/ 2 w 37"/>
                <a:gd name="T43" fmla="*/ 26 h 34"/>
                <a:gd name="T44" fmla="*/ 4 w 37"/>
                <a:gd name="T45" fmla="*/ 26 h 34"/>
                <a:gd name="T46" fmla="*/ 4 w 37"/>
                <a:gd name="T47" fmla="*/ 28 h 34"/>
                <a:gd name="T48" fmla="*/ 6 w 37"/>
                <a:gd name="T49" fmla="*/ 28 h 34"/>
                <a:gd name="T50" fmla="*/ 6 w 37"/>
                <a:gd name="T51" fmla="*/ 30 h 34"/>
                <a:gd name="T52" fmla="*/ 8 w 37"/>
                <a:gd name="T53" fmla="*/ 30 h 34"/>
                <a:gd name="T54" fmla="*/ 11 w 37"/>
                <a:gd name="T55" fmla="*/ 32 h 34"/>
                <a:gd name="T56" fmla="*/ 13 w 37"/>
                <a:gd name="T57" fmla="*/ 32 h 34"/>
                <a:gd name="T58" fmla="*/ 15 w 37"/>
                <a:gd name="T59" fmla="*/ 32 h 34"/>
                <a:gd name="T60" fmla="*/ 15 w 37"/>
                <a:gd name="T61" fmla="*/ 34 h 34"/>
                <a:gd name="T62" fmla="*/ 17 w 37"/>
                <a:gd name="T63" fmla="*/ 34 h 34"/>
                <a:gd name="T64" fmla="*/ 19 w 37"/>
                <a:gd name="T65" fmla="*/ 34 h 34"/>
                <a:gd name="T66" fmla="*/ 22 w 37"/>
                <a:gd name="T67" fmla="*/ 34 h 34"/>
                <a:gd name="T68" fmla="*/ 24 w 37"/>
                <a:gd name="T69" fmla="*/ 32 h 34"/>
                <a:gd name="T70" fmla="*/ 26 w 37"/>
                <a:gd name="T71" fmla="*/ 32 h 34"/>
                <a:gd name="T72" fmla="*/ 28 w 37"/>
                <a:gd name="T73" fmla="*/ 32 h 34"/>
                <a:gd name="T74" fmla="*/ 28 w 37"/>
                <a:gd name="T75" fmla="*/ 30 h 34"/>
                <a:gd name="T76" fmla="*/ 30 w 37"/>
                <a:gd name="T77" fmla="*/ 30 h 34"/>
                <a:gd name="T78" fmla="*/ 30 w 37"/>
                <a:gd name="T79" fmla="*/ 28 h 34"/>
                <a:gd name="T80" fmla="*/ 32 w 37"/>
                <a:gd name="T81" fmla="*/ 28 h 34"/>
                <a:gd name="T82" fmla="*/ 32 w 37"/>
                <a:gd name="T83" fmla="*/ 26 h 34"/>
                <a:gd name="T84" fmla="*/ 35 w 37"/>
                <a:gd name="T85" fmla="*/ 26 h 34"/>
                <a:gd name="T86" fmla="*/ 35 w 37"/>
                <a:gd name="T87" fmla="*/ 24 h 34"/>
                <a:gd name="T88" fmla="*/ 37 w 37"/>
                <a:gd name="T89" fmla="*/ 22 h 34"/>
                <a:gd name="T90" fmla="*/ 37 w 37"/>
                <a:gd name="T91" fmla="*/ 20 h 34"/>
                <a:gd name="T92" fmla="*/ 37 w 37"/>
                <a:gd name="T93" fmla="*/ 18 h 34"/>
                <a:gd name="T94" fmla="*/ 37 w 37"/>
                <a:gd name="T95" fmla="*/ 16 h 34"/>
                <a:gd name="T96" fmla="*/ 37 w 37"/>
                <a:gd name="T97" fmla="*/ 14 h 34"/>
                <a:gd name="T98" fmla="*/ 37 w 37"/>
                <a:gd name="T99" fmla="*/ 12 h 34"/>
                <a:gd name="T100" fmla="*/ 37 w 37"/>
                <a:gd name="T101" fmla="*/ 10 h 34"/>
                <a:gd name="T102" fmla="*/ 35 w 37"/>
                <a:gd name="T103" fmla="*/ 10 h 34"/>
                <a:gd name="T104" fmla="*/ 35 w 37"/>
                <a:gd name="T105" fmla="*/ 8 h 34"/>
                <a:gd name="T106" fmla="*/ 32 w 37"/>
                <a:gd name="T107" fmla="*/ 6 h 34"/>
                <a:gd name="T108" fmla="*/ 32 w 37"/>
                <a:gd name="T109" fmla="*/ 4 h 34"/>
                <a:gd name="T110" fmla="*/ 30 w 37"/>
                <a:gd name="T111" fmla="*/ 4 h 34"/>
                <a:gd name="T112" fmla="*/ 28 w 37"/>
                <a:gd name="T113" fmla="*/ 2 h 34"/>
                <a:gd name="T114" fmla="*/ 26 w 37"/>
                <a:gd name="T115" fmla="*/ 2 h 34"/>
                <a:gd name="T116" fmla="*/ 26 w 37"/>
                <a:gd name="T117" fmla="*/ 0 h 34"/>
                <a:gd name="T118" fmla="*/ 24 w 37"/>
                <a:gd name="T119" fmla="*/ 0 h 34"/>
                <a:gd name="T120" fmla="*/ 22 w 37"/>
                <a:gd name="T121" fmla="*/ 0 h 34"/>
                <a:gd name="T122" fmla="*/ 19 w 37"/>
                <a:gd name="T123" fmla="*/ 0 h 34"/>
                <a:gd name="T124" fmla="*/ 19 w 37"/>
                <a:gd name="T125" fmla="*/ 16 h 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
                <a:gd name="T190" fmla="*/ 0 h 34"/>
                <a:gd name="T191" fmla="*/ 37 w 37"/>
                <a:gd name="T192" fmla="*/ 34 h 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 h="34">
                  <a:moveTo>
                    <a:pt x="19" y="16"/>
                  </a:moveTo>
                  <a:lnTo>
                    <a:pt x="19" y="0"/>
                  </a:lnTo>
                  <a:lnTo>
                    <a:pt x="17" y="0"/>
                  </a:lnTo>
                  <a:lnTo>
                    <a:pt x="15" y="0"/>
                  </a:lnTo>
                  <a:lnTo>
                    <a:pt x="13" y="0"/>
                  </a:lnTo>
                  <a:lnTo>
                    <a:pt x="11" y="2"/>
                  </a:lnTo>
                  <a:lnTo>
                    <a:pt x="8" y="2"/>
                  </a:lnTo>
                  <a:lnTo>
                    <a:pt x="8" y="4"/>
                  </a:lnTo>
                  <a:lnTo>
                    <a:pt x="6" y="4"/>
                  </a:lnTo>
                  <a:lnTo>
                    <a:pt x="4" y="6"/>
                  </a:lnTo>
                  <a:lnTo>
                    <a:pt x="4" y="8"/>
                  </a:lnTo>
                  <a:lnTo>
                    <a:pt x="2" y="8"/>
                  </a:lnTo>
                  <a:lnTo>
                    <a:pt x="2" y="10"/>
                  </a:lnTo>
                  <a:lnTo>
                    <a:pt x="2" y="12"/>
                  </a:lnTo>
                  <a:lnTo>
                    <a:pt x="0" y="14"/>
                  </a:lnTo>
                  <a:lnTo>
                    <a:pt x="0" y="16"/>
                  </a:lnTo>
                  <a:lnTo>
                    <a:pt x="0" y="18"/>
                  </a:lnTo>
                  <a:lnTo>
                    <a:pt x="0" y="20"/>
                  </a:lnTo>
                  <a:lnTo>
                    <a:pt x="2" y="20"/>
                  </a:lnTo>
                  <a:lnTo>
                    <a:pt x="2" y="22"/>
                  </a:lnTo>
                  <a:lnTo>
                    <a:pt x="2" y="24"/>
                  </a:lnTo>
                  <a:lnTo>
                    <a:pt x="2" y="26"/>
                  </a:lnTo>
                  <a:lnTo>
                    <a:pt x="4" y="26"/>
                  </a:lnTo>
                  <a:lnTo>
                    <a:pt x="4" y="28"/>
                  </a:lnTo>
                  <a:lnTo>
                    <a:pt x="6" y="28"/>
                  </a:lnTo>
                  <a:lnTo>
                    <a:pt x="6" y="30"/>
                  </a:lnTo>
                  <a:lnTo>
                    <a:pt x="8" y="30"/>
                  </a:lnTo>
                  <a:lnTo>
                    <a:pt x="11" y="32"/>
                  </a:lnTo>
                  <a:lnTo>
                    <a:pt x="13" y="32"/>
                  </a:lnTo>
                  <a:lnTo>
                    <a:pt x="15" y="32"/>
                  </a:lnTo>
                  <a:lnTo>
                    <a:pt x="15" y="34"/>
                  </a:lnTo>
                  <a:lnTo>
                    <a:pt x="17" y="34"/>
                  </a:lnTo>
                  <a:lnTo>
                    <a:pt x="19" y="34"/>
                  </a:lnTo>
                  <a:lnTo>
                    <a:pt x="22" y="34"/>
                  </a:lnTo>
                  <a:lnTo>
                    <a:pt x="24" y="32"/>
                  </a:lnTo>
                  <a:lnTo>
                    <a:pt x="26" y="32"/>
                  </a:lnTo>
                  <a:lnTo>
                    <a:pt x="28" y="32"/>
                  </a:lnTo>
                  <a:lnTo>
                    <a:pt x="28" y="30"/>
                  </a:lnTo>
                  <a:lnTo>
                    <a:pt x="30" y="30"/>
                  </a:lnTo>
                  <a:lnTo>
                    <a:pt x="30" y="28"/>
                  </a:lnTo>
                  <a:lnTo>
                    <a:pt x="32" y="28"/>
                  </a:lnTo>
                  <a:lnTo>
                    <a:pt x="32" y="26"/>
                  </a:lnTo>
                  <a:lnTo>
                    <a:pt x="35" y="26"/>
                  </a:lnTo>
                  <a:lnTo>
                    <a:pt x="35" y="24"/>
                  </a:lnTo>
                  <a:lnTo>
                    <a:pt x="37" y="22"/>
                  </a:lnTo>
                  <a:lnTo>
                    <a:pt x="37" y="20"/>
                  </a:lnTo>
                  <a:lnTo>
                    <a:pt x="37" y="18"/>
                  </a:lnTo>
                  <a:lnTo>
                    <a:pt x="37" y="16"/>
                  </a:lnTo>
                  <a:lnTo>
                    <a:pt x="37" y="14"/>
                  </a:lnTo>
                  <a:lnTo>
                    <a:pt x="37" y="12"/>
                  </a:lnTo>
                  <a:lnTo>
                    <a:pt x="37" y="10"/>
                  </a:lnTo>
                  <a:lnTo>
                    <a:pt x="35" y="10"/>
                  </a:lnTo>
                  <a:lnTo>
                    <a:pt x="35" y="8"/>
                  </a:lnTo>
                  <a:lnTo>
                    <a:pt x="32" y="6"/>
                  </a:lnTo>
                  <a:lnTo>
                    <a:pt x="32" y="4"/>
                  </a:lnTo>
                  <a:lnTo>
                    <a:pt x="30" y="4"/>
                  </a:lnTo>
                  <a:lnTo>
                    <a:pt x="28" y="2"/>
                  </a:lnTo>
                  <a:lnTo>
                    <a:pt x="26" y="2"/>
                  </a:lnTo>
                  <a:lnTo>
                    <a:pt x="26" y="0"/>
                  </a:lnTo>
                  <a:lnTo>
                    <a:pt x="24" y="0"/>
                  </a:lnTo>
                  <a:lnTo>
                    <a:pt x="22" y="0"/>
                  </a:lnTo>
                  <a:lnTo>
                    <a:pt x="19" y="0"/>
                  </a:lnTo>
                  <a:lnTo>
                    <a:pt x="19" y="16"/>
                  </a:lnTo>
                  <a:close/>
                </a:path>
              </a:pathLst>
            </a:custGeom>
            <a:solidFill>
              <a:srgbClr val="000000"/>
            </a:solidFill>
            <a:ln w="19050">
              <a:solidFill>
                <a:schemeClr val="tx1"/>
              </a:solidFill>
              <a:round/>
              <a:headEnd/>
              <a:tailEnd/>
            </a:ln>
          </p:spPr>
          <p:txBody>
            <a:bodyPr/>
            <a:lstStyle/>
            <a:p>
              <a:endParaRPr lang="en-US"/>
            </a:p>
          </p:txBody>
        </p:sp>
        <p:sp>
          <p:nvSpPr>
            <p:cNvPr id="20548" name="Freeform 28"/>
            <p:cNvSpPr>
              <a:spLocks/>
            </p:cNvSpPr>
            <p:nvPr/>
          </p:nvSpPr>
          <p:spPr bwMode="auto">
            <a:xfrm>
              <a:off x="4694" y="1751"/>
              <a:ext cx="279" cy="259"/>
            </a:xfrm>
            <a:custGeom>
              <a:avLst/>
              <a:gdLst>
                <a:gd name="T0" fmla="*/ 126 w 279"/>
                <a:gd name="T1" fmla="*/ 2 h 259"/>
                <a:gd name="T2" fmla="*/ 105 w 279"/>
                <a:gd name="T3" fmla="*/ 4 h 259"/>
                <a:gd name="T4" fmla="*/ 85 w 279"/>
                <a:gd name="T5" fmla="*/ 10 h 259"/>
                <a:gd name="T6" fmla="*/ 68 w 279"/>
                <a:gd name="T7" fmla="*/ 18 h 259"/>
                <a:gd name="T8" fmla="*/ 50 w 279"/>
                <a:gd name="T9" fmla="*/ 30 h 259"/>
                <a:gd name="T10" fmla="*/ 37 w 279"/>
                <a:gd name="T11" fmla="*/ 42 h 259"/>
                <a:gd name="T12" fmla="*/ 24 w 279"/>
                <a:gd name="T13" fmla="*/ 57 h 259"/>
                <a:gd name="T14" fmla="*/ 13 w 279"/>
                <a:gd name="T15" fmla="*/ 75 h 259"/>
                <a:gd name="T16" fmla="*/ 7 w 279"/>
                <a:gd name="T17" fmla="*/ 91 h 259"/>
                <a:gd name="T18" fmla="*/ 2 w 279"/>
                <a:gd name="T19" fmla="*/ 111 h 259"/>
                <a:gd name="T20" fmla="*/ 0 w 279"/>
                <a:gd name="T21" fmla="*/ 129 h 259"/>
                <a:gd name="T22" fmla="*/ 2 w 279"/>
                <a:gd name="T23" fmla="*/ 150 h 259"/>
                <a:gd name="T24" fmla="*/ 7 w 279"/>
                <a:gd name="T25" fmla="*/ 168 h 259"/>
                <a:gd name="T26" fmla="*/ 13 w 279"/>
                <a:gd name="T27" fmla="*/ 186 h 259"/>
                <a:gd name="T28" fmla="*/ 24 w 279"/>
                <a:gd name="T29" fmla="*/ 202 h 259"/>
                <a:gd name="T30" fmla="*/ 37 w 279"/>
                <a:gd name="T31" fmla="*/ 217 h 259"/>
                <a:gd name="T32" fmla="*/ 50 w 279"/>
                <a:gd name="T33" fmla="*/ 231 h 259"/>
                <a:gd name="T34" fmla="*/ 68 w 279"/>
                <a:gd name="T35" fmla="*/ 241 h 259"/>
                <a:gd name="T36" fmla="*/ 85 w 279"/>
                <a:gd name="T37" fmla="*/ 249 h 259"/>
                <a:gd name="T38" fmla="*/ 105 w 279"/>
                <a:gd name="T39" fmla="*/ 255 h 259"/>
                <a:gd name="T40" fmla="*/ 126 w 279"/>
                <a:gd name="T41" fmla="*/ 259 h 259"/>
                <a:gd name="T42" fmla="*/ 146 w 279"/>
                <a:gd name="T43" fmla="*/ 259 h 259"/>
                <a:gd name="T44" fmla="*/ 168 w 279"/>
                <a:gd name="T45" fmla="*/ 257 h 259"/>
                <a:gd name="T46" fmla="*/ 187 w 279"/>
                <a:gd name="T47" fmla="*/ 251 h 259"/>
                <a:gd name="T48" fmla="*/ 207 w 279"/>
                <a:gd name="T49" fmla="*/ 245 h 259"/>
                <a:gd name="T50" fmla="*/ 222 w 279"/>
                <a:gd name="T51" fmla="*/ 235 h 259"/>
                <a:gd name="T52" fmla="*/ 237 w 279"/>
                <a:gd name="T53" fmla="*/ 223 h 259"/>
                <a:gd name="T54" fmla="*/ 250 w 279"/>
                <a:gd name="T55" fmla="*/ 208 h 259"/>
                <a:gd name="T56" fmla="*/ 261 w 279"/>
                <a:gd name="T57" fmla="*/ 192 h 259"/>
                <a:gd name="T58" fmla="*/ 270 w 279"/>
                <a:gd name="T59" fmla="*/ 174 h 259"/>
                <a:gd name="T60" fmla="*/ 276 w 279"/>
                <a:gd name="T61" fmla="*/ 156 h 259"/>
                <a:gd name="T62" fmla="*/ 279 w 279"/>
                <a:gd name="T63" fmla="*/ 138 h 259"/>
                <a:gd name="T64" fmla="*/ 279 w 279"/>
                <a:gd name="T65" fmla="*/ 117 h 259"/>
                <a:gd name="T66" fmla="*/ 274 w 279"/>
                <a:gd name="T67" fmla="*/ 97 h 259"/>
                <a:gd name="T68" fmla="*/ 268 w 279"/>
                <a:gd name="T69" fmla="*/ 79 h 259"/>
                <a:gd name="T70" fmla="*/ 259 w 279"/>
                <a:gd name="T71" fmla="*/ 63 h 259"/>
                <a:gd name="T72" fmla="*/ 248 w 279"/>
                <a:gd name="T73" fmla="*/ 49 h 259"/>
                <a:gd name="T74" fmla="*/ 233 w 279"/>
                <a:gd name="T75" fmla="*/ 34 h 259"/>
                <a:gd name="T76" fmla="*/ 218 w 279"/>
                <a:gd name="T77" fmla="*/ 22 h 259"/>
                <a:gd name="T78" fmla="*/ 200 w 279"/>
                <a:gd name="T79" fmla="*/ 14 h 259"/>
                <a:gd name="T80" fmla="*/ 181 w 279"/>
                <a:gd name="T81" fmla="*/ 6 h 259"/>
                <a:gd name="T82" fmla="*/ 161 w 279"/>
                <a:gd name="T83" fmla="*/ 2 h 259"/>
                <a:gd name="T84" fmla="*/ 139 w 279"/>
                <a:gd name="T85" fmla="*/ 0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
                <a:gd name="T130" fmla="*/ 0 h 259"/>
                <a:gd name="T131" fmla="*/ 279 w 279"/>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 h="259">
                  <a:moveTo>
                    <a:pt x="139" y="0"/>
                  </a:moveTo>
                  <a:lnTo>
                    <a:pt x="133" y="0"/>
                  </a:lnTo>
                  <a:lnTo>
                    <a:pt x="126" y="2"/>
                  </a:lnTo>
                  <a:lnTo>
                    <a:pt x="118" y="2"/>
                  </a:lnTo>
                  <a:lnTo>
                    <a:pt x="111" y="2"/>
                  </a:lnTo>
                  <a:lnTo>
                    <a:pt x="105" y="4"/>
                  </a:lnTo>
                  <a:lnTo>
                    <a:pt x="98" y="6"/>
                  </a:lnTo>
                  <a:lnTo>
                    <a:pt x="92" y="8"/>
                  </a:lnTo>
                  <a:lnTo>
                    <a:pt x="85" y="10"/>
                  </a:lnTo>
                  <a:lnTo>
                    <a:pt x="78" y="14"/>
                  </a:lnTo>
                  <a:lnTo>
                    <a:pt x="74" y="16"/>
                  </a:lnTo>
                  <a:lnTo>
                    <a:pt x="68" y="18"/>
                  </a:lnTo>
                  <a:lnTo>
                    <a:pt x="61" y="22"/>
                  </a:lnTo>
                  <a:lnTo>
                    <a:pt x="57" y="26"/>
                  </a:lnTo>
                  <a:lnTo>
                    <a:pt x="50" y="30"/>
                  </a:lnTo>
                  <a:lnTo>
                    <a:pt x="46" y="34"/>
                  </a:lnTo>
                  <a:lnTo>
                    <a:pt x="41" y="38"/>
                  </a:lnTo>
                  <a:lnTo>
                    <a:pt x="37" y="42"/>
                  </a:lnTo>
                  <a:lnTo>
                    <a:pt x="33" y="49"/>
                  </a:lnTo>
                  <a:lnTo>
                    <a:pt x="28" y="53"/>
                  </a:lnTo>
                  <a:lnTo>
                    <a:pt x="24" y="57"/>
                  </a:lnTo>
                  <a:lnTo>
                    <a:pt x="20" y="63"/>
                  </a:lnTo>
                  <a:lnTo>
                    <a:pt x="18" y="69"/>
                  </a:lnTo>
                  <a:lnTo>
                    <a:pt x="13" y="75"/>
                  </a:lnTo>
                  <a:lnTo>
                    <a:pt x="11" y="79"/>
                  </a:lnTo>
                  <a:lnTo>
                    <a:pt x="9" y="85"/>
                  </a:lnTo>
                  <a:lnTo>
                    <a:pt x="7" y="91"/>
                  </a:lnTo>
                  <a:lnTo>
                    <a:pt x="4" y="97"/>
                  </a:lnTo>
                  <a:lnTo>
                    <a:pt x="2" y="103"/>
                  </a:lnTo>
                  <a:lnTo>
                    <a:pt x="2" y="111"/>
                  </a:lnTo>
                  <a:lnTo>
                    <a:pt x="0" y="117"/>
                  </a:lnTo>
                  <a:lnTo>
                    <a:pt x="0" y="123"/>
                  </a:lnTo>
                  <a:lnTo>
                    <a:pt x="0" y="129"/>
                  </a:lnTo>
                  <a:lnTo>
                    <a:pt x="0" y="138"/>
                  </a:lnTo>
                  <a:lnTo>
                    <a:pt x="0" y="144"/>
                  </a:lnTo>
                  <a:lnTo>
                    <a:pt x="2" y="150"/>
                  </a:lnTo>
                  <a:lnTo>
                    <a:pt x="2" y="156"/>
                  </a:lnTo>
                  <a:lnTo>
                    <a:pt x="4" y="162"/>
                  </a:lnTo>
                  <a:lnTo>
                    <a:pt x="7" y="168"/>
                  </a:lnTo>
                  <a:lnTo>
                    <a:pt x="9" y="174"/>
                  </a:lnTo>
                  <a:lnTo>
                    <a:pt x="11" y="180"/>
                  </a:lnTo>
                  <a:lnTo>
                    <a:pt x="13" y="186"/>
                  </a:lnTo>
                  <a:lnTo>
                    <a:pt x="18" y="192"/>
                  </a:lnTo>
                  <a:lnTo>
                    <a:pt x="20" y="196"/>
                  </a:lnTo>
                  <a:lnTo>
                    <a:pt x="24" y="202"/>
                  </a:lnTo>
                  <a:lnTo>
                    <a:pt x="28" y="208"/>
                  </a:lnTo>
                  <a:lnTo>
                    <a:pt x="33" y="212"/>
                  </a:lnTo>
                  <a:lnTo>
                    <a:pt x="37" y="217"/>
                  </a:lnTo>
                  <a:lnTo>
                    <a:pt x="41" y="223"/>
                  </a:lnTo>
                  <a:lnTo>
                    <a:pt x="46" y="227"/>
                  </a:lnTo>
                  <a:lnTo>
                    <a:pt x="50" y="231"/>
                  </a:lnTo>
                  <a:lnTo>
                    <a:pt x="57" y="235"/>
                  </a:lnTo>
                  <a:lnTo>
                    <a:pt x="61" y="237"/>
                  </a:lnTo>
                  <a:lnTo>
                    <a:pt x="68" y="241"/>
                  </a:lnTo>
                  <a:lnTo>
                    <a:pt x="74" y="245"/>
                  </a:lnTo>
                  <a:lnTo>
                    <a:pt x="78" y="247"/>
                  </a:lnTo>
                  <a:lnTo>
                    <a:pt x="85" y="249"/>
                  </a:lnTo>
                  <a:lnTo>
                    <a:pt x="92" y="251"/>
                  </a:lnTo>
                  <a:lnTo>
                    <a:pt x="98" y="253"/>
                  </a:lnTo>
                  <a:lnTo>
                    <a:pt x="105" y="255"/>
                  </a:lnTo>
                  <a:lnTo>
                    <a:pt x="111" y="257"/>
                  </a:lnTo>
                  <a:lnTo>
                    <a:pt x="118" y="259"/>
                  </a:lnTo>
                  <a:lnTo>
                    <a:pt x="126" y="259"/>
                  </a:lnTo>
                  <a:lnTo>
                    <a:pt x="133" y="259"/>
                  </a:lnTo>
                  <a:lnTo>
                    <a:pt x="139" y="259"/>
                  </a:lnTo>
                  <a:lnTo>
                    <a:pt x="146" y="259"/>
                  </a:lnTo>
                  <a:lnTo>
                    <a:pt x="155" y="259"/>
                  </a:lnTo>
                  <a:lnTo>
                    <a:pt x="161" y="259"/>
                  </a:lnTo>
                  <a:lnTo>
                    <a:pt x="168" y="257"/>
                  </a:lnTo>
                  <a:lnTo>
                    <a:pt x="174" y="255"/>
                  </a:lnTo>
                  <a:lnTo>
                    <a:pt x="181" y="253"/>
                  </a:lnTo>
                  <a:lnTo>
                    <a:pt x="187" y="251"/>
                  </a:lnTo>
                  <a:lnTo>
                    <a:pt x="194" y="249"/>
                  </a:lnTo>
                  <a:lnTo>
                    <a:pt x="200" y="247"/>
                  </a:lnTo>
                  <a:lnTo>
                    <a:pt x="207" y="245"/>
                  </a:lnTo>
                  <a:lnTo>
                    <a:pt x="211" y="241"/>
                  </a:lnTo>
                  <a:lnTo>
                    <a:pt x="218" y="237"/>
                  </a:lnTo>
                  <a:lnTo>
                    <a:pt x="222" y="235"/>
                  </a:lnTo>
                  <a:lnTo>
                    <a:pt x="229" y="231"/>
                  </a:lnTo>
                  <a:lnTo>
                    <a:pt x="233" y="227"/>
                  </a:lnTo>
                  <a:lnTo>
                    <a:pt x="237" y="223"/>
                  </a:lnTo>
                  <a:lnTo>
                    <a:pt x="244" y="217"/>
                  </a:lnTo>
                  <a:lnTo>
                    <a:pt x="248" y="212"/>
                  </a:lnTo>
                  <a:lnTo>
                    <a:pt x="250" y="208"/>
                  </a:lnTo>
                  <a:lnTo>
                    <a:pt x="255" y="202"/>
                  </a:lnTo>
                  <a:lnTo>
                    <a:pt x="259" y="196"/>
                  </a:lnTo>
                  <a:lnTo>
                    <a:pt x="261" y="192"/>
                  </a:lnTo>
                  <a:lnTo>
                    <a:pt x="266" y="186"/>
                  </a:lnTo>
                  <a:lnTo>
                    <a:pt x="268" y="180"/>
                  </a:lnTo>
                  <a:lnTo>
                    <a:pt x="270" y="174"/>
                  </a:lnTo>
                  <a:lnTo>
                    <a:pt x="272" y="168"/>
                  </a:lnTo>
                  <a:lnTo>
                    <a:pt x="274" y="162"/>
                  </a:lnTo>
                  <a:lnTo>
                    <a:pt x="276" y="156"/>
                  </a:lnTo>
                  <a:lnTo>
                    <a:pt x="276" y="150"/>
                  </a:lnTo>
                  <a:lnTo>
                    <a:pt x="279" y="144"/>
                  </a:lnTo>
                  <a:lnTo>
                    <a:pt x="279" y="138"/>
                  </a:lnTo>
                  <a:lnTo>
                    <a:pt x="279" y="129"/>
                  </a:lnTo>
                  <a:lnTo>
                    <a:pt x="279" y="123"/>
                  </a:lnTo>
                  <a:lnTo>
                    <a:pt x="279" y="117"/>
                  </a:lnTo>
                  <a:lnTo>
                    <a:pt x="276" y="111"/>
                  </a:lnTo>
                  <a:lnTo>
                    <a:pt x="276" y="103"/>
                  </a:lnTo>
                  <a:lnTo>
                    <a:pt x="274" y="97"/>
                  </a:lnTo>
                  <a:lnTo>
                    <a:pt x="272" y="91"/>
                  </a:lnTo>
                  <a:lnTo>
                    <a:pt x="270" y="85"/>
                  </a:lnTo>
                  <a:lnTo>
                    <a:pt x="268" y="79"/>
                  </a:lnTo>
                  <a:lnTo>
                    <a:pt x="266" y="75"/>
                  </a:lnTo>
                  <a:lnTo>
                    <a:pt x="261" y="69"/>
                  </a:lnTo>
                  <a:lnTo>
                    <a:pt x="259" y="63"/>
                  </a:lnTo>
                  <a:lnTo>
                    <a:pt x="255" y="57"/>
                  </a:lnTo>
                  <a:lnTo>
                    <a:pt x="250" y="53"/>
                  </a:lnTo>
                  <a:lnTo>
                    <a:pt x="248" y="49"/>
                  </a:lnTo>
                  <a:lnTo>
                    <a:pt x="244" y="42"/>
                  </a:lnTo>
                  <a:lnTo>
                    <a:pt x="237" y="38"/>
                  </a:lnTo>
                  <a:lnTo>
                    <a:pt x="233" y="34"/>
                  </a:lnTo>
                  <a:lnTo>
                    <a:pt x="229" y="30"/>
                  </a:lnTo>
                  <a:lnTo>
                    <a:pt x="222" y="26"/>
                  </a:lnTo>
                  <a:lnTo>
                    <a:pt x="218" y="22"/>
                  </a:lnTo>
                  <a:lnTo>
                    <a:pt x="211" y="18"/>
                  </a:lnTo>
                  <a:lnTo>
                    <a:pt x="207" y="16"/>
                  </a:lnTo>
                  <a:lnTo>
                    <a:pt x="200" y="14"/>
                  </a:lnTo>
                  <a:lnTo>
                    <a:pt x="194" y="10"/>
                  </a:lnTo>
                  <a:lnTo>
                    <a:pt x="187" y="8"/>
                  </a:lnTo>
                  <a:lnTo>
                    <a:pt x="181" y="6"/>
                  </a:lnTo>
                  <a:lnTo>
                    <a:pt x="174" y="4"/>
                  </a:lnTo>
                  <a:lnTo>
                    <a:pt x="168" y="2"/>
                  </a:lnTo>
                  <a:lnTo>
                    <a:pt x="161" y="2"/>
                  </a:lnTo>
                  <a:lnTo>
                    <a:pt x="155" y="2"/>
                  </a:lnTo>
                  <a:lnTo>
                    <a:pt x="146" y="0"/>
                  </a:lnTo>
                  <a:lnTo>
                    <a:pt x="139" y="0"/>
                  </a:lnTo>
                </a:path>
              </a:pathLst>
            </a:custGeom>
            <a:noFill/>
            <a:ln w="19050">
              <a:solidFill>
                <a:schemeClr val="tx1"/>
              </a:solidFill>
              <a:round/>
              <a:headEnd/>
              <a:tailEnd/>
            </a:ln>
          </p:spPr>
          <p:txBody>
            <a:bodyPr/>
            <a:lstStyle/>
            <a:p>
              <a:endParaRPr lang="en-US"/>
            </a:p>
          </p:txBody>
        </p:sp>
        <p:sp>
          <p:nvSpPr>
            <p:cNvPr id="20549" name="Freeform 29"/>
            <p:cNvSpPr>
              <a:spLocks/>
            </p:cNvSpPr>
            <p:nvPr/>
          </p:nvSpPr>
          <p:spPr bwMode="auto">
            <a:xfrm>
              <a:off x="4694" y="1870"/>
              <a:ext cx="279" cy="259"/>
            </a:xfrm>
            <a:custGeom>
              <a:avLst/>
              <a:gdLst>
                <a:gd name="T0" fmla="*/ 126 w 279"/>
                <a:gd name="T1" fmla="*/ 2 h 259"/>
                <a:gd name="T2" fmla="*/ 105 w 279"/>
                <a:gd name="T3" fmla="*/ 4 h 259"/>
                <a:gd name="T4" fmla="*/ 85 w 279"/>
                <a:gd name="T5" fmla="*/ 10 h 259"/>
                <a:gd name="T6" fmla="*/ 68 w 279"/>
                <a:gd name="T7" fmla="*/ 21 h 259"/>
                <a:gd name="T8" fmla="*/ 50 w 279"/>
                <a:gd name="T9" fmla="*/ 31 h 259"/>
                <a:gd name="T10" fmla="*/ 37 w 279"/>
                <a:gd name="T11" fmla="*/ 43 h 259"/>
                <a:gd name="T12" fmla="*/ 24 w 279"/>
                <a:gd name="T13" fmla="*/ 59 h 259"/>
                <a:gd name="T14" fmla="*/ 13 w 279"/>
                <a:gd name="T15" fmla="*/ 75 h 259"/>
                <a:gd name="T16" fmla="*/ 7 w 279"/>
                <a:gd name="T17" fmla="*/ 91 h 259"/>
                <a:gd name="T18" fmla="*/ 2 w 279"/>
                <a:gd name="T19" fmla="*/ 112 h 259"/>
                <a:gd name="T20" fmla="*/ 0 w 279"/>
                <a:gd name="T21" fmla="*/ 130 h 259"/>
                <a:gd name="T22" fmla="*/ 2 w 279"/>
                <a:gd name="T23" fmla="*/ 150 h 259"/>
                <a:gd name="T24" fmla="*/ 7 w 279"/>
                <a:gd name="T25" fmla="*/ 168 h 259"/>
                <a:gd name="T26" fmla="*/ 13 w 279"/>
                <a:gd name="T27" fmla="*/ 187 h 259"/>
                <a:gd name="T28" fmla="*/ 24 w 279"/>
                <a:gd name="T29" fmla="*/ 203 h 259"/>
                <a:gd name="T30" fmla="*/ 37 w 279"/>
                <a:gd name="T31" fmla="*/ 217 h 259"/>
                <a:gd name="T32" fmla="*/ 50 w 279"/>
                <a:gd name="T33" fmla="*/ 231 h 259"/>
                <a:gd name="T34" fmla="*/ 68 w 279"/>
                <a:gd name="T35" fmla="*/ 241 h 259"/>
                <a:gd name="T36" fmla="*/ 85 w 279"/>
                <a:gd name="T37" fmla="*/ 249 h 259"/>
                <a:gd name="T38" fmla="*/ 105 w 279"/>
                <a:gd name="T39" fmla="*/ 255 h 259"/>
                <a:gd name="T40" fmla="*/ 126 w 279"/>
                <a:gd name="T41" fmla="*/ 259 h 259"/>
                <a:gd name="T42" fmla="*/ 146 w 279"/>
                <a:gd name="T43" fmla="*/ 259 h 259"/>
                <a:gd name="T44" fmla="*/ 168 w 279"/>
                <a:gd name="T45" fmla="*/ 257 h 259"/>
                <a:gd name="T46" fmla="*/ 187 w 279"/>
                <a:gd name="T47" fmla="*/ 253 h 259"/>
                <a:gd name="T48" fmla="*/ 207 w 279"/>
                <a:gd name="T49" fmla="*/ 245 h 259"/>
                <a:gd name="T50" fmla="*/ 222 w 279"/>
                <a:gd name="T51" fmla="*/ 235 h 259"/>
                <a:gd name="T52" fmla="*/ 237 w 279"/>
                <a:gd name="T53" fmla="*/ 223 h 259"/>
                <a:gd name="T54" fmla="*/ 250 w 279"/>
                <a:gd name="T55" fmla="*/ 209 h 259"/>
                <a:gd name="T56" fmla="*/ 261 w 279"/>
                <a:gd name="T57" fmla="*/ 193 h 259"/>
                <a:gd name="T58" fmla="*/ 270 w 279"/>
                <a:gd name="T59" fmla="*/ 174 h 259"/>
                <a:gd name="T60" fmla="*/ 276 w 279"/>
                <a:gd name="T61" fmla="*/ 156 h 259"/>
                <a:gd name="T62" fmla="*/ 279 w 279"/>
                <a:gd name="T63" fmla="*/ 138 h 259"/>
                <a:gd name="T64" fmla="*/ 279 w 279"/>
                <a:gd name="T65" fmla="*/ 118 h 259"/>
                <a:gd name="T66" fmla="*/ 274 w 279"/>
                <a:gd name="T67" fmla="*/ 98 h 259"/>
                <a:gd name="T68" fmla="*/ 268 w 279"/>
                <a:gd name="T69" fmla="*/ 79 h 259"/>
                <a:gd name="T70" fmla="*/ 259 w 279"/>
                <a:gd name="T71" fmla="*/ 63 h 259"/>
                <a:gd name="T72" fmla="*/ 248 w 279"/>
                <a:gd name="T73" fmla="*/ 49 h 259"/>
                <a:gd name="T74" fmla="*/ 233 w 279"/>
                <a:gd name="T75" fmla="*/ 35 h 259"/>
                <a:gd name="T76" fmla="*/ 218 w 279"/>
                <a:gd name="T77" fmla="*/ 23 h 259"/>
                <a:gd name="T78" fmla="*/ 200 w 279"/>
                <a:gd name="T79" fmla="*/ 15 h 259"/>
                <a:gd name="T80" fmla="*/ 181 w 279"/>
                <a:gd name="T81" fmla="*/ 6 h 259"/>
                <a:gd name="T82" fmla="*/ 161 w 279"/>
                <a:gd name="T83" fmla="*/ 2 h 259"/>
                <a:gd name="T84" fmla="*/ 139 w 279"/>
                <a:gd name="T85" fmla="*/ 0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
                <a:gd name="T130" fmla="*/ 0 h 259"/>
                <a:gd name="T131" fmla="*/ 279 w 279"/>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 h="259">
                  <a:moveTo>
                    <a:pt x="139" y="0"/>
                  </a:moveTo>
                  <a:lnTo>
                    <a:pt x="133" y="0"/>
                  </a:lnTo>
                  <a:lnTo>
                    <a:pt x="126" y="2"/>
                  </a:lnTo>
                  <a:lnTo>
                    <a:pt x="118" y="2"/>
                  </a:lnTo>
                  <a:lnTo>
                    <a:pt x="111" y="4"/>
                  </a:lnTo>
                  <a:lnTo>
                    <a:pt x="105" y="4"/>
                  </a:lnTo>
                  <a:lnTo>
                    <a:pt x="98" y="6"/>
                  </a:lnTo>
                  <a:lnTo>
                    <a:pt x="92" y="8"/>
                  </a:lnTo>
                  <a:lnTo>
                    <a:pt x="85" y="10"/>
                  </a:lnTo>
                  <a:lnTo>
                    <a:pt x="78" y="15"/>
                  </a:lnTo>
                  <a:lnTo>
                    <a:pt x="74" y="17"/>
                  </a:lnTo>
                  <a:lnTo>
                    <a:pt x="68" y="21"/>
                  </a:lnTo>
                  <a:lnTo>
                    <a:pt x="61" y="23"/>
                  </a:lnTo>
                  <a:lnTo>
                    <a:pt x="57" y="27"/>
                  </a:lnTo>
                  <a:lnTo>
                    <a:pt x="50" y="31"/>
                  </a:lnTo>
                  <a:lnTo>
                    <a:pt x="46" y="35"/>
                  </a:lnTo>
                  <a:lnTo>
                    <a:pt x="41" y="39"/>
                  </a:lnTo>
                  <a:lnTo>
                    <a:pt x="37" y="43"/>
                  </a:lnTo>
                  <a:lnTo>
                    <a:pt x="33" y="49"/>
                  </a:lnTo>
                  <a:lnTo>
                    <a:pt x="28" y="53"/>
                  </a:lnTo>
                  <a:lnTo>
                    <a:pt x="24" y="59"/>
                  </a:lnTo>
                  <a:lnTo>
                    <a:pt x="20" y="63"/>
                  </a:lnTo>
                  <a:lnTo>
                    <a:pt x="18" y="69"/>
                  </a:lnTo>
                  <a:lnTo>
                    <a:pt x="13" y="75"/>
                  </a:lnTo>
                  <a:lnTo>
                    <a:pt x="11" y="79"/>
                  </a:lnTo>
                  <a:lnTo>
                    <a:pt x="9" y="85"/>
                  </a:lnTo>
                  <a:lnTo>
                    <a:pt x="7" y="91"/>
                  </a:lnTo>
                  <a:lnTo>
                    <a:pt x="4" y="98"/>
                  </a:lnTo>
                  <a:lnTo>
                    <a:pt x="2" y="104"/>
                  </a:lnTo>
                  <a:lnTo>
                    <a:pt x="2" y="112"/>
                  </a:lnTo>
                  <a:lnTo>
                    <a:pt x="0" y="118"/>
                  </a:lnTo>
                  <a:lnTo>
                    <a:pt x="0" y="124"/>
                  </a:lnTo>
                  <a:lnTo>
                    <a:pt x="0" y="130"/>
                  </a:lnTo>
                  <a:lnTo>
                    <a:pt x="0" y="138"/>
                  </a:lnTo>
                  <a:lnTo>
                    <a:pt x="0" y="144"/>
                  </a:lnTo>
                  <a:lnTo>
                    <a:pt x="2" y="150"/>
                  </a:lnTo>
                  <a:lnTo>
                    <a:pt x="2" y="156"/>
                  </a:lnTo>
                  <a:lnTo>
                    <a:pt x="4" y="162"/>
                  </a:lnTo>
                  <a:lnTo>
                    <a:pt x="7" y="168"/>
                  </a:lnTo>
                  <a:lnTo>
                    <a:pt x="9" y="174"/>
                  </a:lnTo>
                  <a:lnTo>
                    <a:pt x="11" y="180"/>
                  </a:lnTo>
                  <a:lnTo>
                    <a:pt x="13" y="187"/>
                  </a:lnTo>
                  <a:lnTo>
                    <a:pt x="18" y="193"/>
                  </a:lnTo>
                  <a:lnTo>
                    <a:pt x="20" y="199"/>
                  </a:lnTo>
                  <a:lnTo>
                    <a:pt x="24" y="203"/>
                  </a:lnTo>
                  <a:lnTo>
                    <a:pt x="28" y="209"/>
                  </a:lnTo>
                  <a:lnTo>
                    <a:pt x="33" y="213"/>
                  </a:lnTo>
                  <a:lnTo>
                    <a:pt x="37" y="217"/>
                  </a:lnTo>
                  <a:lnTo>
                    <a:pt x="41" y="223"/>
                  </a:lnTo>
                  <a:lnTo>
                    <a:pt x="46" y="227"/>
                  </a:lnTo>
                  <a:lnTo>
                    <a:pt x="50" y="231"/>
                  </a:lnTo>
                  <a:lnTo>
                    <a:pt x="57" y="235"/>
                  </a:lnTo>
                  <a:lnTo>
                    <a:pt x="61" y="237"/>
                  </a:lnTo>
                  <a:lnTo>
                    <a:pt x="68" y="241"/>
                  </a:lnTo>
                  <a:lnTo>
                    <a:pt x="74" y="245"/>
                  </a:lnTo>
                  <a:lnTo>
                    <a:pt x="78" y="247"/>
                  </a:lnTo>
                  <a:lnTo>
                    <a:pt x="85" y="249"/>
                  </a:lnTo>
                  <a:lnTo>
                    <a:pt x="92" y="253"/>
                  </a:lnTo>
                  <a:lnTo>
                    <a:pt x="98" y="255"/>
                  </a:lnTo>
                  <a:lnTo>
                    <a:pt x="105" y="255"/>
                  </a:lnTo>
                  <a:lnTo>
                    <a:pt x="111" y="257"/>
                  </a:lnTo>
                  <a:lnTo>
                    <a:pt x="118" y="259"/>
                  </a:lnTo>
                  <a:lnTo>
                    <a:pt x="126" y="259"/>
                  </a:lnTo>
                  <a:lnTo>
                    <a:pt x="133" y="259"/>
                  </a:lnTo>
                  <a:lnTo>
                    <a:pt x="139" y="259"/>
                  </a:lnTo>
                  <a:lnTo>
                    <a:pt x="146" y="259"/>
                  </a:lnTo>
                  <a:lnTo>
                    <a:pt x="155" y="259"/>
                  </a:lnTo>
                  <a:lnTo>
                    <a:pt x="161" y="259"/>
                  </a:lnTo>
                  <a:lnTo>
                    <a:pt x="168" y="257"/>
                  </a:lnTo>
                  <a:lnTo>
                    <a:pt x="174" y="255"/>
                  </a:lnTo>
                  <a:lnTo>
                    <a:pt x="181" y="255"/>
                  </a:lnTo>
                  <a:lnTo>
                    <a:pt x="187" y="253"/>
                  </a:lnTo>
                  <a:lnTo>
                    <a:pt x="194" y="249"/>
                  </a:lnTo>
                  <a:lnTo>
                    <a:pt x="200" y="247"/>
                  </a:lnTo>
                  <a:lnTo>
                    <a:pt x="207" y="245"/>
                  </a:lnTo>
                  <a:lnTo>
                    <a:pt x="211" y="241"/>
                  </a:lnTo>
                  <a:lnTo>
                    <a:pt x="218" y="237"/>
                  </a:lnTo>
                  <a:lnTo>
                    <a:pt x="222" y="235"/>
                  </a:lnTo>
                  <a:lnTo>
                    <a:pt x="229" y="231"/>
                  </a:lnTo>
                  <a:lnTo>
                    <a:pt x="233" y="227"/>
                  </a:lnTo>
                  <a:lnTo>
                    <a:pt x="237" y="223"/>
                  </a:lnTo>
                  <a:lnTo>
                    <a:pt x="244" y="217"/>
                  </a:lnTo>
                  <a:lnTo>
                    <a:pt x="248" y="213"/>
                  </a:lnTo>
                  <a:lnTo>
                    <a:pt x="250" y="209"/>
                  </a:lnTo>
                  <a:lnTo>
                    <a:pt x="255" y="203"/>
                  </a:lnTo>
                  <a:lnTo>
                    <a:pt x="259" y="199"/>
                  </a:lnTo>
                  <a:lnTo>
                    <a:pt x="261" y="193"/>
                  </a:lnTo>
                  <a:lnTo>
                    <a:pt x="266" y="187"/>
                  </a:lnTo>
                  <a:lnTo>
                    <a:pt x="268" y="180"/>
                  </a:lnTo>
                  <a:lnTo>
                    <a:pt x="270" y="174"/>
                  </a:lnTo>
                  <a:lnTo>
                    <a:pt x="272" y="168"/>
                  </a:lnTo>
                  <a:lnTo>
                    <a:pt x="274" y="162"/>
                  </a:lnTo>
                  <a:lnTo>
                    <a:pt x="276" y="156"/>
                  </a:lnTo>
                  <a:lnTo>
                    <a:pt x="276" y="150"/>
                  </a:lnTo>
                  <a:lnTo>
                    <a:pt x="279" y="144"/>
                  </a:lnTo>
                  <a:lnTo>
                    <a:pt x="279" y="138"/>
                  </a:lnTo>
                  <a:lnTo>
                    <a:pt x="279" y="130"/>
                  </a:lnTo>
                  <a:lnTo>
                    <a:pt x="279" y="124"/>
                  </a:lnTo>
                  <a:lnTo>
                    <a:pt x="279" y="118"/>
                  </a:lnTo>
                  <a:lnTo>
                    <a:pt x="276" y="112"/>
                  </a:lnTo>
                  <a:lnTo>
                    <a:pt x="276" y="104"/>
                  </a:lnTo>
                  <a:lnTo>
                    <a:pt x="274" y="98"/>
                  </a:lnTo>
                  <a:lnTo>
                    <a:pt x="272" y="91"/>
                  </a:lnTo>
                  <a:lnTo>
                    <a:pt x="270" y="85"/>
                  </a:lnTo>
                  <a:lnTo>
                    <a:pt x="268" y="79"/>
                  </a:lnTo>
                  <a:lnTo>
                    <a:pt x="266" y="75"/>
                  </a:lnTo>
                  <a:lnTo>
                    <a:pt x="261" y="69"/>
                  </a:lnTo>
                  <a:lnTo>
                    <a:pt x="259" y="63"/>
                  </a:lnTo>
                  <a:lnTo>
                    <a:pt x="255" y="59"/>
                  </a:lnTo>
                  <a:lnTo>
                    <a:pt x="250" y="53"/>
                  </a:lnTo>
                  <a:lnTo>
                    <a:pt x="248" y="49"/>
                  </a:lnTo>
                  <a:lnTo>
                    <a:pt x="244" y="43"/>
                  </a:lnTo>
                  <a:lnTo>
                    <a:pt x="237" y="39"/>
                  </a:lnTo>
                  <a:lnTo>
                    <a:pt x="233" y="35"/>
                  </a:lnTo>
                  <a:lnTo>
                    <a:pt x="229" y="31"/>
                  </a:lnTo>
                  <a:lnTo>
                    <a:pt x="222" y="27"/>
                  </a:lnTo>
                  <a:lnTo>
                    <a:pt x="218" y="23"/>
                  </a:lnTo>
                  <a:lnTo>
                    <a:pt x="211" y="21"/>
                  </a:lnTo>
                  <a:lnTo>
                    <a:pt x="207" y="17"/>
                  </a:lnTo>
                  <a:lnTo>
                    <a:pt x="200" y="15"/>
                  </a:lnTo>
                  <a:lnTo>
                    <a:pt x="194" y="10"/>
                  </a:lnTo>
                  <a:lnTo>
                    <a:pt x="187" y="8"/>
                  </a:lnTo>
                  <a:lnTo>
                    <a:pt x="181" y="6"/>
                  </a:lnTo>
                  <a:lnTo>
                    <a:pt x="174" y="4"/>
                  </a:lnTo>
                  <a:lnTo>
                    <a:pt x="168" y="4"/>
                  </a:lnTo>
                  <a:lnTo>
                    <a:pt x="161" y="2"/>
                  </a:lnTo>
                  <a:lnTo>
                    <a:pt x="155" y="2"/>
                  </a:lnTo>
                  <a:lnTo>
                    <a:pt x="146" y="0"/>
                  </a:lnTo>
                  <a:lnTo>
                    <a:pt x="139" y="0"/>
                  </a:lnTo>
                </a:path>
              </a:pathLst>
            </a:custGeom>
            <a:noFill/>
            <a:ln w="19050">
              <a:solidFill>
                <a:schemeClr val="tx1"/>
              </a:solidFill>
              <a:round/>
              <a:headEnd/>
              <a:tailEnd/>
            </a:ln>
          </p:spPr>
          <p:txBody>
            <a:bodyPr/>
            <a:lstStyle/>
            <a:p>
              <a:endParaRPr lang="en-US"/>
            </a:p>
          </p:txBody>
        </p:sp>
        <p:sp>
          <p:nvSpPr>
            <p:cNvPr id="20550" name="Freeform 31"/>
            <p:cNvSpPr>
              <a:spLocks/>
            </p:cNvSpPr>
            <p:nvPr/>
          </p:nvSpPr>
          <p:spPr bwMode="auto">
            <a:xfrm>
              <a:off x="3558" y="1326"/>
              <a:ext cx="1275" cy="425"/>
            </a:xfrm>
            <a:custGeom>
              <a:avLst/>
              <a:gdLst>
                <a:gd name="T0" fmla="*/ 0 w 1275"/>
                <a:gd name="T1" fmla="*/ 0 h 425"/>
                <a:gd name="T2" fmla="*/ 1275 w 1275"/>
                <a:gd name="T3" fmla="*/ 0 h 425"/>
                <a:gd name="T4" fmla="*/ 1275 w 1275"/>
                <a:gd name="T5" fmla="*/ 425 h 425"/>
                <a:gd name="T6" fmla="*/ 0 60000 65536"/>
                <a:gd name="T7" fmla="*/ 0 60000 65536"/>
                <a:gd name="T8" fmla="*/ 0 60000 65536"/>
                <a:gd name="T9" fmla="*/ 0 w 1275"/>
                <a:gd name="T10" fmla="*/ 0 h 425"/>
                <a:gd name="T11" fmla="*/ 1275 w 1275"/>
                <a:gd name="T12" fmla="*/ 425 h 425"/>
              </a:gdLst>
              <a:ahLst/>
              <a:cxnLst>
                <a:cxn ang="T6">
                  <a:pos x="T0" y="T1"/>
                </a:cxn>
                <a:cxn ang="T7">
                  <a:pos x="T2" y="T3"/>
                </a:cxn>
                <a:cxn ang="T8">
                  <a:pos x="T4" y="T5"/>
                </a:cxn>
              </a:cxnLst>
              <a:rect l="T9" t="T10" r="T11" b="T12"/>
              <a:pathLst>
                <a:path w="1275" h="425">
                  <a:moveTo>
                    <a:pt x="0" y="0"/>
                  </a:moveTo>
                  <a:lnTo>
                    <a:pt x="1275" y="0"/>
                  </a:lnTo>
                  <a:lnTo>
                    <a:pt x="1275" y="425"/>
                  </a:lnTo>
                </a:path>
              </a:pathLst>
            </a:custGeom>
            <a:noFill/>
            <a:ln w="19050">
              <a:solidFill>
                <a:schemeClr val="tx1"/>
              </a:solidFill>
              <a:round/>
              <a:headEnd/>
              <a:tailEnd/>
            </a:ln>
          </p:spPr>
          <p:txBody>
            <a:bodyPr/>
            <a:lstStyle/>
            <a:p>
              <a:endParaRPr lang="en-US"/>
            </a:p>
          </p:txBody>
        </p:sp>
        <p:sp>
          <p:nvSpPr>
            <p:cNvPr id="20551" name="Freeform 33"/>
            <p:cNvSpPr>
              <a:spLocks/>
            </p:cNvSpPr>
            <p:nvPr/>
          </p:nvSpPr>
          <p:spPr bwMode="auto">
            <a:xfrm>
              <a:off x="3558" y="2129"/>
              <a:ext cx="1275" cy="468"/>
            </a:xfrm>
            <a:custGeom>
              <a:avLst/>
              <a:gdLst>
                <a:gd name="T0" fmla="*/ 0 w 1275"/>
                <a:gd name="T1" fmla="*/ 468 h 468"/>
                <a:gd name="T2" fmla="*/ 1275 w 1275"/>
                <a:gd name="T3" fmla="*/ 468 h 468"/>
                <a:gd name="T4" fmla="*/ 1275 w 1275"/>
                <a:gd name="T5" fmla="*/ 0 h 468"/>
                <a:gd name="T6" fmla="*/ 0 60000 65536"/>
                <a:gd name="T7" fmla="*/ 0 60000 65536"/>
                <a:gd name="T8" fmla="*/ 0 60000 65536"/>
                <a:gd name="T9" fmla="*/ 0 w 1275"/>
                <a:gd name="T10" fmla="*/ 0 h 468"/>
                <a:gd name="T11" fmla="*/ 1275 w 1275"/>
                <a:gd name="T12" fmla="*/ 468 h 468"/>
              </a:gdLst>
              <a:ahLst/>
              <a:cxnLst>
                <a:cxn ang="T6">
                  <a:pos x="T0" y="T1"/>
                </a:cxn>
                <a:cxn ang="T7">
                  <a:pos x="T2" y="T3"/>
                </a:cxn>
                <a:cxn ang="T8">
                  <a:pos x="T4" y="T5"/>
                </a:cxn>
              </a:cxnLst>
              <a:rect l="T9" t="T10" r="T11" b="T12"/>
              <a:pathLst>
                <a:path w="1275" h="468">
                  <a:moveTo>
                    <a:pt x="0" y="468"/>
                  </a:moveTo>
                  <a:lnTo>
                    <a:pt x="1275" y="468"/>
                  </a:lnTo>
                  <a:lnTo>
                    <a:pt x="1275" y="0"/>
                  </a:lnTo>
                </a:path>
              </a:pathLst>
            </a:custGeom>
            <a:noFill/>
            <a:ln w="19050">
              <a:solidFill>
                <a:schemeClr val="tx1"/>
              </a:solidFill>
              <a:round/>
              <a:headEnd/>
              <a:tailEnd/>
            </a:ln>
          </p:spPr>
          <p:txBody>
            <a:bodyPr/>
            <a:lstStyle/>
            <a:p>
              <a:endParaRPr lang="en-US"/>
            </a:p>
          </p:txBody>
        </p:sp>
        <p:sp>
          <p:nvSpPr>
            <p:cNvPr id="20552" name="Rectangle 34"/>
            <p:cNvSpPr>
              <a:spLocks noChangeArrowheads="1"/>
            </p:cNvSpPr>
            <p:nvPr/>
          </p:nvSpPr>
          <p:spPr bwMode="auto">
            <a:xfrm>
              <a:off x="5121" y="1876"/>
              <a:ext cx="407" cy="194"/>
            </a:xfrm>
            <a:prstGeom prst="rect">
              <a:avLst/>
            </a:prstGeom>
            <a:noFill/>
            <a:ln w="9525">
              <a:noFill/>
              <a:miter lim="800000"/>
              <a:headEnd/>
              <a:tailEnd/>
            </a:ln>
          </p:spPr>
          <p:txBody>
            <a:bodyPr wrap="none" lIns="0" tIns="0" rIns="0" bIns="0">
              <a:spAutoFit/>
            </a:bodyPr>
            <a:lstStyle/>
            <a:p>
              <a:pPr eaLnBrk="0" hangingPunct="0"/>
              <a:r>
                <a:rPr lang="en-US" sz="2000" dirty="0">
                  <a:latin typeface="+mn-lt"/>
                </a:rPr>
                <a:t>Beam</a:t>
              </a:r>
            </a:p>
          </p:txBody>
        </p:sp>
        <p:sp>
          <p:nvSpPr>
            <p:cNvPr id="20553" name="Freeform 40"/>
            <p:cNvSpPr>
              <a:spLocks/>
            </p:cNvSpPr>
            <p:nvPr/>
          </p:nvSpPr>
          <p:spPr bwMode="auto">
            <a:xfrm>
              <a:off x="3913" y="1152"/>
              <a:ext cx="381" cy="10"/>
            </a:xfrm>
            <a:custGeom>
              <a:avLst/>
              <a:gdLst>
                <a:gd name="T0" fmla="*/ 0 w 381"/>
                <a:gd name="T1" fmla="*/ 6 h 10"/>
                <a:gd name="T2" fmla="*/ 0 w 381"/>
                <a:gd name="T3" fmla="*/ 10 h 10"/>
                <a:gd name="T4" fmla="*/ 381 w 381"/>
                <a:gd name="T5" fmla="*/ 10 h 10"/>
                <a:gd name="T6" fmla="*/ 381 w 381"/>
                <a:gd name="T7" fmla="*/ 0 h 10"/>
                <a:gd name="T8" fmla="*/ 0 w 381"/>
                <a:gd name="T9" fmla="*/ 0 h 10"/>
                <a:gd name="T10" fmla="*/ 0 w 381"/>
                <a:gd name="T11" fmla="*/ 6 h 10"/>
                <a:gd name="T12" fmla="*/ 0 60000 65536"/>
                <a:gd name="T13" fmla="*/ 0 60000 65536"/>
                <a:gd name="T14" fmla="*/ 0 60000 65536"/>
                <a:gd name="T15" fmla="*/ 0 60000 65536"/>
                <a:gd name="T16" fmla="*/ 0 60000 65536"/>
                <a:gd name="T17" fmla="*/ 0 60000 65536"/>
                <a:gd name="T18" fmla="*/ 0 w 381"/>
                <a:gd name="T19" fmla="*/ 0 h 10"/>
                <a:gd name="T20" fmla="*/ 381 w 38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81" h="10">
                  <a:moveTo>
                    <a:pt x="0" y="6"/>
                  </a:moveTo>
                  <a:lnTo>
                    <a:pt x="0" y="10"/>
                  </a:lnTo>
                  <a:lnTo>
                    <a:pt x="381" y="10"/>
                  </a:lnTo>
                  <a:lnTo>
                    <a:pt x="381"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20554" name="Freeform 41"/>
            <p:cNvSpPr>
              <a:spLocks/>
            </p:cNvSpPr>
            <p:nvPr/>
          </p:nvSpPr>
          <p:spPr bwMode="auto">
            <a:xfrm>
              <a:off x="3902" y="1154"/>
              <a:ext cx="46" cy="32"/>
            </a:xfrm>
            <a:custGeom>
              <a:avLst/>
              <a:gdLst>
                <a:gd name="T0" fmla="*/ 0 w 46"/>
                <a:gd name="T1" fmla="*/ 0 h 32"/>
                <a:gd name="T2" fmla="*/ 0 w 46"/>
                <a:gd name="T3" fmla="*/ 8 h 32"/>
                <a:gd name="T4" fmla="*/ 41 w 46"/>
                <a:gd name="T5" fmla="*/ 32 h 32"/>
                <a:gd name="T6" fmla="*/ 46 w 46"/>
                <a:gd name="T7" fmla="*/ 24 h 32"/>
                <a:gd name="T8" fmla="*/ 7 w 46"/>
                <a:gd name="T9" fmla="*/ 0 h 32"/>
                <a:gd name="T10" fmla="*/ 7 w 46"/>
                <a:gd name="T11" fmla="*/ 8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0"/>
                  </a:moveTo>
                  <a:lnTo>
                    <a:pt x="0" y="8"/>
                  </a:lnTo>
                  <a:lnTo>
                    <a:pt x="41" y="32"/>
                  </a:lnTo>
                  <a:lnTo>
                    <a:pt x="46" y="24"/>
                  </a:lnTo>
                  <a:lnTo>
                    <a:pt x="7" y="0"/>
                  </a:lnTo>
                  <a:lnTo>
                    <a:pt x="7" y="8"/>
                  </a:lnTo>
                  <a:lnTo>
                    <a:pt x="0" y="0"/>
                  </a:lnTo>
                  <a:close/>
                </a:path>
              </a:pathLst>
            </a:custGeom>
            <a:solidFill>
              <a:srgbClr val="000000"/>
            </a:solidFill>
            <a:ln w="9525">
              <a:solidFill>
                <a:schemeClr val="tx1"/>
              </a:solidFill>
              <a:round/>
              <a:headEnd/>
              <a:tailEnd/>
            </a:ln>
          </p:spPr>
          <p:txBody>
            <a:bodyPr/>
            <a:lstStyle/>
            <a:p>
              <a:endParaRPr lang="en-US"/>
            </a:p>
          </p:txBody>
        </p:sp>
        <p:sp>
          <p:nvSpPr>
            <p:cNvPr id="20555" name="Freeform 42"/>
            <p:cNvSpPr>
              <a:spLocks/>
            </p:cNvSpPr>
            <p:nvPr/>
          </p:nvSpPr>
          <p:spPr bwMode="auto">
            <a:xfrm>
              <a:off x="3902" y="1154"/>
              <a:ext cx="2" cy="8"/>
            </a:xfrm>
            <a:custGeom>
              <a:avLst/>
              <a:gdLst>
                <a:gd name="T0" fmla="*/ 0 w 2"/>
                <a:gd name="T1" fmla="*/ 0 h 8"/>
                <a:gd name="T2" fmla="*/ 2 w 2"/>
                <a:gd name="T3" fmla="*/ 4 h 8"/>
                <a:gd name="T4" fmla="*/ 0 w 2"/>
                <a:gd name="T5" fmla="*/ 8 h 8"/>
                <a:gd name="T6" fmla="*/ 0 w 2"/>
                <a:gd name="T7" fmla="*/ 0 h 8"/>
                <a:gd name="T8" fmla="*/ 0 60000 65536"/>
                <a:gd name="T9" fmla="*/ 0 60000 65536"/>
                <a:gd name="T10" fmla="*/ 0 60000 65536"/>
                <a:gd name="T11" fmla="*/ 0 60000 65536"/>
                <a:gd name="T12" fmla="*/ 0 w 2"/>
                <a:gd name="T13" fmla="*/ 0 h 8"/>
                <a:gd name="T14" fmla="*/ 2 w 2"/>
                <a:gd name="T15" fmla="*/ 8 h 8"/>
              </a:gdLst>
              <a:ahLst/>
              <a:cxnLst>
                <a:cxn ang="T8">
                  <a:pos x="T0" y="T1"/>
                </a:cxn>
                <a:cxn ang="T9">
                  <a:pos x="T2" y="T3"/>
                </a:cxn>
                <a:cxn ang="T10">
                  <a:pos x="T4" y="T5"/>
                </a:cxn>
                <a:cxn ang="T11">
                  <a:pos x="T6" y="T7"/>
                </a:cxn>
              </a:cxnLst>
              <a:rect l="T12" t="T13" r="T14" b="T15"/>
              <a:pathLst>
                <a:path w="2" h="8">
                  <a:moveTo>
                    <a:pt x="0" y="0"/>
                  </a:moveTo>
                  <a:lnTo>
                    <a:pt x="2" y="4"/>
                  </a:lnTo>
                  <a:lnTo>
                    <a:pt x="0" y="8"/>
                  </a:lnTo>
                  <a:lnTo>
                    <a:pt x="0" y="0"/>
                  </a:lnTo>
                  <a:close/>
                </a:path>
              </a:pathLst>
            </a:custGeom>
            <a:solidFill>
              <a:srgbClr val="000000"/>
            </a:solidFill>
            <a:ln w="9525">
              <a:solidFill>
                <a:schemeClr val="tx1"/>
              </a:solidFill>
              <a:round/>
              <a:headEnd/>
              <a:tailEnd/>
            </a:ln>
          </p:spPr>
          <p:txBody>
            <a:bodyPr/>
            <a:lstStyle/>
            <a:p>
              <a:endParaRPr lang="en-US"/>
            </a:p>
          </p:txBody>
        </p:sp>
        <p:sp>
          <p:nvSpPr>
            <p:cNvPr id="20556" name="Freeform 43"/>
            <p:cNvSpPr>
              <a:spLocks/>
            </p:cNvSpPr>
            <p:nvPr/>
          </p:nvSpPr>
          <p:spPr bwMode="auto">
            <a:xfrm>
              <a:off x="3902" y="1130"/>
              <a:ext cx="46" cy="32"/>
            </a:xfrm>
            <a:custGeom>
              <a:avLst/>
              <a:gdLst>
                <a:gd name="T0" fmla="*/ 44 w 46"/>
                <a:gd name="T1" fmla="*/ 4 h 32"/>
                <a:gd name="T2" fmla="*/ 41 w 46"/>
                <a:gd name="T3" fmla="*/ 0 h 32"/>
                <a:gd name="T4" fmla="*/ 0 w 46"/>
                <a:gd name="T5" fmla="*/ 24 h 32"/>
                <a:gd name="T6" fmla="*/ 7 w 46"/>
                <a:gd name="T7" fmla="*/ 32 h 32"/>
                <a:gd name="T8" fmla="*/ 46 w 46"/>
                <a:gd name="T9" fmla="*/ 6 h 32"/>
                <a:gd name="T10" fmla="*/ 44 w 46"/>
                <a:gd name="T11" fmla="*/ 4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4" y="4"/>
                  </a:moveTo>
                  <a:lnTo>
                    <a:pt x="41" y="0"/>
                  </a:lnTo>
                  <a:lnTo>
                    <a:pt x="0" y="24"/>
                  </a:lnTo>
                  <a:lnTo>
                    <a:pt x="7" y="32"/>
                  </a:lnTo>
                  <a:lnTo>
                    <a:pt x="46" y="6"/>
                  </a:lnTo>
                  <a:lnTo>
                    <a:pt x="44" y="4"/>
                  </a:lnTo>
                  <a:close/>
                </a:path>
              </a:pathLst>
            </a:custGeom>
            <a:solidFill>
              <a:srgbClr val="000000"/>
            </a:solidFill>
            <a:ln w="9525">
              <a:solidFill>
                <a:schemeClr val="tx1"/>
              </a:solidFill>
              <a:round/>
              <a:headEnd/>
              <a:tailEnd/>
            </a:ln>
          </p:spPr>
          <p:txBody>
            <a:bodyPr/>
            <a:lstStyle/>
            <a:p>
              <a:endParaRPr lang="en-US"/>
            </a:p>
          </p:txBody>
        </p:sp>
        <p:sp>
          <p:nvSpPr>
            <p:cNvPr id="20557" name="Rectangle 69"/>
            <p:cNvSpPr>
              <a:spLocks noChangeArrowheads="1"/>
            </p:cNvSpPr>
            <p:nvPr/>
          </p:nvSpPr>
          <p:spPr bwMode="auto">
            <a:xfrm>
              <a:off x="4017" y="820"/>
              <a:ext cx="155" cy="233"/>
            </a:xfrm>
            <a:prstGeom prst="rect">
              <a:avLst/>
            </a:prstGeom>
            <a:noFill/>
            <a:ln w="9525">
              <a:noFill/>
              <a:miter lim="800000"/>
              <a:headEnd/>
              <a:tailEnd/>
            </a:ln>
          </p:spPr>
          <p:txBody>
            <a:bodyPr wrap="none" lIns="0" tIns="0" rIns="0" bIns="0">
              <a:spAutoFit/>
            </a:bodyPr>
            <a:lstStyle/>
            <a:p>
              <a:pPr eaLnBrk="0" hangingPunct="0"/>
              <a:r>
                <a:rPr lang="en-US" sz="2400" i="1">
                  <a:latin typeface="Times New Roman" pitchFamily="18" charset="0"/>
                </a:rPr>
                <a:t>I</a:t>
              </a:r>
              <a:r>
                <a:rPr lang="en-US" sz="2400" i="1" baseline="-25000">
                  <a:latin typeface="Times New Roman" pitchFamily="18" charset="0"/>
                </a:rPr>
                <a:t>B</a:t>
              </a:r>
              <a:endParaRPr lang="en-US" sz="2400">
                <a:latin typeface="Times New Roman" pitchFamily="18" charset="0"/>
              </a:endParaRPr>
            </a:p>
          </p:txBody>
        </p:sp>
      </p:grpSp>
      <p:sp>
        <p:nvSpPr>
          <p:cNvPr id="20539" name="Rectangle 70"/>
          <p:cNvSpPr>
            <a:spLocks noChangeArrowheads="1"/>
          </p:cNvSpPr>
          <p:nvPr/>
        </p:nvSpPr>
        <p:spPr bwMode="auto">
          <a:xfrm>
            <a:off x="6589713" y="4349750"/>
            <a:ext cx="1439862" cy="381000"/>
          </a:xfrm>
          <a:prstGeom prst="rect">
            <a:avLst/>
          </a:prstGeom>
          <a:noFill/>
          <a:ln w="9525">
            <a:noFill/>
            <a:miter lim="800000"/>
            <a:headEnd/>
            <a:tailEnd/>
          </a:ln>
        </p:spPr>
        <p:txBody>
          <a:bodyPr wrap="none" lIns="0" tIns="0" rIns="0" bIns="0">
            <a:spAutoFit/>
          </a:bodyPr>
          <a:lstStyle/>
          <a:p>
            <a:pPr eaLnBrk="0" hangingPunct="0"/>
            <a:r>
              <a:rPr lang="en-US" sz="2500" i="1" dirty="0">
                <a:latin typeface="Times New Roman" pitchFamily="18" charset="0"/>
              </a:rPr>
              <a:t>L=R/(Q</a:t>
            </a:r>
            <a:r>
              <a:rPr lang="en-US" sz="2500" i="1" dirty="0">
                <a:latin typeface="Symbol" pitchFamily="18" charset="2"/>
              </a:rPr>
              <a:t>w</a:t>
            </a:r>
            <a:r>
              <a:rPr lang="en-US" sz="2500" i="1" baseline="-25000" dirty="0">
                <a:latin typeface="Times New Roman" pitchFamily="18" charset="0"/>
              </a:rPr>
              <a:t>0</a:t>
            </a:r>
            <a:r>
              <a:rPr lang="en-US" sz="2500" i="1" dirty="0">
                <a:latin typeface="Times New Roman" pitchFamily="18" charset="0"/>
              </a:rPr>
              <a:t>)</a:t>
            </a:r>
            <a:endParaRPr lang="en-US" sz="4000" dirty="0">
              <a:latin typeface="Times New Roman" pitchFamily="18" charset="0"/>
            </a:endParaRPr>
          </a:p>
        </p:txBody>
      </p:sp>
      <p:sp>
        <p:nvSpPr>
          <p:cNvPr id="20540" name="Rectangle 71"/>
          <p:cNvSpPr>
            <a:spLocks noChangeArrowheads="1"/>
          </p:cNvSpPr>
          <p:nvPr/>
        </p:nvSpPr>
        <p:spPr bwMode="auto">
          <a:xfrm>
            <a:off x="4549775" y="4273550"/>
            <a:ext cx="171522" cy="369332"/>
          </a:xfrm>
          <a:prstGeom prst="rect">
            <a:avLst/>
          </a:prstGeom>
          <a:noFill/>
          <a:ln w="9525">
            <a:noFill/>
            <a:miter lim="800000"/>
            <a:headEnd/>
            <a:tailEnd/>
          </a:ln>
        </p:spPr>
        <p:txBody>
          <a:bodyPr wrap="none" lIns="0" tIns="0" rIns="0" bIns="0">
            <a:spAutoFit/>
          </a:bodyPr>
          <a:lstStyle/>
          <a:p>
            <a:pPr eaLnBrk="0" hangingPunct="0"/>
            <a:r>
              <a:rPr lang="en-US" sz="2400" i="1">
                <a:latin typeface="Times New Roman" pitchFamily="18" charset="0"/>
              </a:rPr>
              <a:t>L</a:t>
            </a:r>
            <a:endParaRPr lang="en-US" sz="2400">
              <a:latin typeface="Times New Roman" pitchFamily="18" charset="0"/>
            </a:endParaRPr>
          </a:p>
        </p:txBody>
      </p:sp>
      <p:sp>
        <p:nvSpPr>
          <p:cNvPr id="20541" name="Rectangle 72"/>
          <p:cNvSpPr>
            <a:spLocks noChangeArrowheads="1"/>
          </p:cNvSpPr>
          <p:nvPr/>
        </p:nvSpPr>
        <p:spPr bwMode="auto">
          <a:xfrm>
            <a:off x="3846513" y="4273550"/>
            <a:ext cx="205184" cy="369332"/>
          </a:xfrm>
          <a:prstGeom prst="rect">
            <a:avLst/>
          </a:prstGeom>
          <a:noFill/>
          <a:ln w="9525">
            <a:noFill/>
            <a:miter lim="800000"/>
            <a:headEnd/>
            <a:tailEnd/>
          </a:ln>
        </p:spPr>
        <p:txBody>
          <a:bodyPr wrap="none" lIns="0" tIns="0" rIns="0" bIns="0">
            <a:spAutoFit/>
          </a:bodyPr>
          <a:lstStyle/>
          <a:p>
            <a:pPr eaLnBrk="0" hangingPunct="0"/>
            <a:r>
              <a:rPr lang="en-US" sz="2400" i="1">
                <a:latin typeface="Times New Roman" pitchFamily="18" charset="0"/>
              </a:rPr>
              <a:t>C</a:t>
            </a:r>
            <a:endParaRPr lang="en-US" sz="2400">
              <a:latin typeface="Times New Roman" pitchFamily="18" charset="0"/>
            </a:endParaRPr>
          </a:p>
        </p:txBody>
      </p:sp>
      <p:sp>
        <p:nvSpPr>
          <p:cNvPr id="20542" name="Rectangle 73"/>
          <p:cNvSpPr>
            <a:spLocks noChangeArrowheads="1"/>
          </p:cNvSpPr>
          <p:nvPr/>
        </p:nvSpPr>
        <p:spPr bwMode="auto">
          <a:xfrm>
            <a:off x="681038" y="4905378"/>
            <a:ext cx="2051844" cy="369332"/>
          </a:xfrm>
          <a:prstGeom prst="rect">
            <a:avLst/>
          </a:prstGeom>
          <a:noFill/>
          <a:ln w="9525">
            <a:noFill/>
            <a:miter lim="800000"/>
            <a:headEnd/>
            <a:tailEnd/>
          </a:ln>
        </p:spPr>
        <p:txBody>
          <a:bodyPr wrap="none" lIns="0" tIns="0" rIns="0" bIns="0">
            <a:spAutoFit/>
          </a:bodyPr>
          <a:lstStyle/>
          <a:p>
            <a:pPr eaLnBrk="0" hangingPunct="0"/>
            <a:r>
              <a:rPr lang="en-GB" sz="2400" i="1" dirty="0" smtClean="0">
                <a:latin typeface="+mn-lt"/>
              </a:rPr>
              <a:t>    </a:t>
            </a:r>
            <a:r>
              <a:rPr lang="en-US" sz="2400" i="1" dirty="0" smtClean="0">
                <a:latin typeface="+mn-lt"/>
              </a:rPr>
              <a:t>:  </a:t>
            </a:r>
            <a:r>
              <a:rPr lang="en-US" sz="2000" dirty="0">
                <a:latin typeface="+mn-lt"/>
              </a:rPr>
              <a:t>coupling factor</a:t>
            </a:r>
          </a:p>
        </p:txBody>
      </p:sp>
      <p:sp>
        <p:nvSpPr>
          <p:cNvPr id="20543" name="Text Box 76"/>
          <p:cNvSpPr txBox="1">
            <a:spLocks noChangeArrowheads="1"/>
          </p:cNvSpPr>
          <p:nvPr/>
        </p:nvSpPr>
        <p:spPr bwMode="auto">
          <a:xfrm>
            <a:off x="688975" y="5884863"/>
            <a:ext cx="2080506" cy="400110"/>
          </a:xfrm>
          <a:prstGeom prst="rect">
            <a:avLst/>
          </a:prstGeom>
          <a:noFill/>
          <a:ln w="9525">
            <a:noFill/>
            <a:miter lim="800000"/>
            <a:headEnd/>
            <a:tailEnd/>
          </a:ln>
        </p:spPr>
        <p:txBody>
          <a:bodyPr wrap="none">
            <a:spAutoFit/>
          </a:bodyPr>
          <a:lstStyle/>
          <a:p>
            <a:r>
              <a:rPr lang="en-US" sz="2000" i="1">
                <a:latin typeface="+mn-lt"/>
              </a:rPr>
              <a:t>R</a:t>
            </a:r>
            <a:r>
              <a:rPr lang="en-US" sz="1800">
                <a:latin typeface="+mn-lt"/>
              </a:rPr>
              <a:t>: Shunt impedance</a:t>
            </a:r>
          </a:p>
        </p:txBody>
      </p:sp>
      <p:sp>
        <p:nvSpPr>
          <p:cNvPr id="20544" name="Text Box 78"/>
          <p:cNvSpPr txBox="1">
            <a:spLocks noChangeArrowheads="1"/>
          </p:cNvSpPr>
          <p:nvPr/>
        </p:nvSpPr>
        <p:spPr bwMode="auto">
          <a:xfrm>
            <a:off x="3822336" y="5919788"/>
            <a:ext cx="1208985" cy="369332"/>
          </a:xfrm>
          <a:prstGeom prst="rect">
            <a:avLst/>
          </a:prstGeom>
          <a:noFill/>
          <a:ln w="9525">
            <a:noFill/>
            <a:miter lim="800000"/>
            <a:headEnd/>
            <a:tailEnd/>
          </a:ln>
        </p:spPr>
        <p:txBody>
          <a:bodyPr wrap="none">
            <a:spAutoFit/>
          </a:bodyPr>
          <a:lstStyle/>
          <a:p>
            <a:r>
              <a:rPr lang="en-US" sz="1800" dirty="0">
                <a:latin typeface="+mn-lt"/>
              </a:rPr>
              <a:t>: </a:t>
            </a:r>
            <a:r>
              <a:rPr lang="en-US" sz="1800" i="1" dirty="0">
                <a:latin typeface="+mn-lt"/>
              </a:rPr>
              <a:t>R</a:t>
            </a:r>
            <a:r>
              <a:rPr lang="en-US" sz="1800" dirty="0">
                <a:latin typeface="+mn-lt"/>
              </a:rPr>
              <a:t>-upon-</a:t>
            </a:r>
            <a:r>
              <a:rPr lang="en-US" sz="1800" i="1" dirty="0">
                <a:latin typeface="+mn-lt"/>
              </a:rPr>
              <a:t>Q</a:t>
            </a:r>
          </a:p>
        </p:txBody>
      </p:sp>
      <p:sp>
        <p:nvSpPr>
          <p:cNvPr id="20545" name="Rectangle 80"/>
          <p:cNvSpPr>
            <a:spLocks noChangeArrowheads="1"/>
          </p:cNvSpPr>
          <p:nvPr/>
        </p:nvSpPr>
        <p:spPr bwMode="auto">
          <a:xfrm>
            <a:off x="5430838" y="920750"/>
            <a:ext cx="2807179" cy="307777"/>
          </a:xfrm>
          <a:prstGeom prst="rect">
            <a:avLst/>
          </a:prstGeom>
          <a:noFill/>
          <a:ln w="9525">
            <a:noFill/>
            <a:miter lim="800000"/>
            <a:headEnd/>
            <a:tailEnd/>
          </a:ln>
        </p:spPr>
        <p:txBody>
          <a:bodyPr wrap="none" lIns="0" tIns="0" rIns="0" bIns="0">
            <a:spAutoFit/>
          </a:bodyPr>
          <a:lstStyle/>
          <a:p>
            <a:pPr eaLnBrk="0" hangingPunct="0"/>
            <a:r>
              <a:rPr lang="en-US" sz="2000" dirty="0">
                <a:latin typeface="+mn-lt"/>
              </a:rPr>
              <a:t>Simplification: single mode</a:t>
            </a:r>
          </a:p>
        </p:txBody>
      </p:sp>
      <p:sp>
        <p:nvSpPr>
          <p:cNvPr id="79" name="Date Placeholder 78"/>
          <p:cNvSpPr>
            <a:spLocks noGrp="1"/>
          </p:cNvSpPr>
          <p:nvPr>
            <p:ph type="dt" sz="half" idx="10"/>
          </p:nvPr>
        </p:nvSpPr>
        <p:spPr/>
        <p:txBody>
          <a:bodyPr/>
          <a:lstStyle/>
          <a:p>
            <a:r>
              <a:rPr lang="en-US" smtClean="0"/>
              <a:t>11-6-2010</a:t>
            </a:r>
            <a:endParaRPr lang="en-GB"/>
          </a:p>
        </p:txBody>
      </p:sp>
      <p:graphicFrame>
        <p:nvGraphicFramePr>
          <p:cNvPr id="80" name="Object 79"/>
          <p:cNvGraphicFramePr>
            <a:graphicFrameLocks noChangeAspect="1"/>
          </p:cNvGraphicFramePr>
          <p:nvPr/>
        </p:nvGraphicFramePr>
        <p:xfrm>
          <a:off x="2714612" y="4214818"/>
          <a:ext cx="279400" cy="787400"/>
        </p:xfrm>
        <a:graphic>
          <a:graphicData uri="http://schemas.openxmlformats.org/presentationml/2006/ole">
            <p:oleObj spid="_x0000_s286723" name="Equation" r:id="rId4" imgW="279360" imgH="787320" progId="Equation.3">
              <p:embed/>
            </p:oleObj>
          </a:graphicData>
        </a:graphic>
      </p:graphicFrame>
      <p:graphicFrame>
        <p:nvGraphicFramePr>
          <p:cNvPr id="17412" name="Object 4"/>
          <p:cNvGraphicFramePr>
            <a:graphicFrameLocks noChangeAspect="1"/>
          </p:cNvGraphicFramePr>
          <p:nvPr/>
        </p:nvGraphicFramePr>
        <p:xfrm>
          <a:off x="674662" y="4956188"/>
          <a:ext cx="254000" cy="330200"/>
        </p:xfrm>
        <a:graphic>
          <a:graphicData uri="http://schemas.openxmlformats.org/presentationml/2006/ole">
            <p:oleObj spid="_x0000_s286724" name="Equation" r:id="rId5" imgW="253800" imgH="330120" progId="Equation.3">
              <p:embed/>
            </p:oleObj>
          </a:graphicData>
        </a:graphic>
      </p:graphicFrame>
      <p:graphicFrame>
        <p:nvGraphicFramePr>
          <p:cNvPr id="81" name="Object 80"/>
          <p:cNvGraphicFramePr>
            <a:graphicFrameLocks noChangeAspect="1"/>
          </p:cNvGraphicFramePr>
          <p:nvPr/>
        </p:nvGraphicFramePr>
        <p:xfrm>
          <a:off x="3071802" y="5786454"/>
          <a:ext cx="698500" cy="571500"/>
        </p:xfrm>
        <a:graphic>
          <a:graphicData uri="http://schemas.openxmlformats.org/presentationml/2006/ole">
            <p:oleObj spid="_x0000_s286725" name="Equation" r:id="rId6" imgW="698400" imgH="57132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5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9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p:txBody>
          <a:bodyPr/>
          <a:lstStyle/>
          <a:p>
            <a:pPr eaLnBrk="1" hangingPunct="1"/>
            <a:r>
              <a:rPr lang="en-US" smtClean="0"/>
              <a:t>Resonance</a:t>
            </a:r>
          </a:p>
        </p:txBody>
      </p:sp>
      <p:sp>
        <p:nvSpPr>
          <p:cNvPr id="5" name="Footer Placeholder 3"/>
          <p:cNvSpPr>
            <a:spLocks noGrp="1"/>
          </p:cNvSpPr>
          <p:nvPr>
            <p:ph type="ftr" sz="quarter" idx="11"/>
          </p:nvPr>
        </p:nvSpPr>
        <p:spPr/>
        <p:txBody>
          <a:bodyPr/>
          <a:lstStyle/>
          <a:p>
            <a:pPr>
              <a:defRPr/>
            </a:pPr>
            <a:r>
              <a:rPr lang="en-GB" smtClean="0"/>
              <a:t>CAS RF Denmark - Cavity Basics</a:t>
            </a:r>
            <a:endParaRPr lang="en-US"/>
          </a:p>
        </p:txBody>
      </p:sp>
      <p:sp>
        <p:nvSpPr>
          <p:cNvPr id="6" name="Slide Number Placeholder 4"/>
          <p:cNvSpPr>
            <a:spLocks noGrp="1"/>
          </p:cNvSpPr>
          <p:nvPr>
            <p:ph type="sldNum" sz="quarter" idx="12"/>
          </p:nvPr>
        </p:nvSpPr>
        <p:spPr/>
        <p:txBody>
          <a:bodyPr/>
          <a:lstStyle/>
          <a:p>
            <a:pPr>
              <a:defRPr/>
            </a:pPr>
            <a:fld id="{2FF5F9DE-E388-481F-B2A6-12BB0F0E0166}" type="slidenum">
              <a:rPr lang="en-US"/>
              <a:pPr>
                <a:defRPr/>
              </a:pPr>
              <a:t>32</a:t>
            </a:fld>
            <a:endParaRPr lang="en-US"/>
          </a:p>
        </p:txBody>
      </p:sp>
      <p:graphicFrame>
        <p:nvGraphicFramePr>
          <p:cNvPr id="21506" name="Object 6"/>
          <p:cNvGraphicFramePr>
            <a:graphicFrameLocks noChangeAspect="1"/>
          </p:cNvGraphicFramePr>
          <p:nvPr/>
        </p:nvGraphicFramePr>
        <p:xfrm>
          <a:off x="838200" y="990600"/>
          <a:ext cx="7467600" cy="5060950"/>
        </p:xfrm>
        <a:graphic>
          <a:graphicData uri="http://schemas.openxmlformats.org/presentationml/2006/ole">
            <p:oleObj spid="_x0000_s18434" name="CorelDRAW" r:id="rId4" imgW="5836320" imgH="3708360" progId="CorelDraw.Graphic.10">
              <p:embed/>
            </p:oleObj>
          </a:graphicData>
        </a:graphic>
      </p:graphicFrame>
      <p:sp>
        <p:nvSpPr>
          <p:cNvPr id="7" name="Date Placeholder 6"/>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1026"/>
          <p:cNvSpPr>
            <a:spLocks noGrp="1" noChangeArrowheads="1"/>
          </p:cNvSpPr>
          <p:nvPr>
            <p:ph type="title"/>
          </p:nvPr>
        </p:nvSpPr>
        <p:spPr/>
        <p:txBody>
          <a:bodyPr>
            <a:normAutofit fontScale="90000"/>
          </a:bodyPr>
          <a:lstStyle/>
          <a:p>
            <a:pPr eaLnBrk="1" hangingPunct="1"/>
            <a:r>
              <a:rPr lang="en-US" smtClean="0"/>
              <a:t>Reentrant cavity</a:t>
            </a:r>
          </a:p>
        </p:txBody>
      </p:sp>
      <p:sp>
        <p:nvSpPr>
          <p:cNvPr id="452" name="Footer Placeholder 4"/>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453" name="Slide Number Placeholder 5"/>
          <p:cNvSpPr>
            <a:spLocks noGrp="1"/>
          </p:cNvSpPr>
          <p:nvPr>
            <p:ph type="sldNum" sz="quarter" idx="12"/>
          </p:nvPr>
        </p:nvSpPr>
        <p:spPr/>
        <p:txBody>
          <a:bodyPr/>
          <a:lstStyle/>
          <a:p>
            <a:pPr>
              <a:defRPr/>
            </a:pPr>
            <a:fld id="{F77DEFD8-0DD2-42EB-96F3-29F2A26D3A92}" type="slidenum">
              <a:rPr lang="en-US">
                <a:solidFill>
                  <a:schemeClr val="tx1"/>
                </a:solidFill>
              </a:rPr>
              <a:pPr>
                <a:defRPr/>
              </a:pPr>
              <a:t>33</a:t>
            </a:fld>
            <a:endParaRPr lang="en-US">
              <a:solidFill>
                <a:schemeClr val="tx1"/>
              </a:solidFill>
            </a:endParaRPr>
          </a:p>
        </p:txBody>
      </p:sp>
      <p:grpSp>
        <p:nvGrpSpPr>
          <p:cNvPr id="2" name="Group 1477"/>
          <p:cNvGrpSpPr>
            <a:grpSpLocks/>
          </p:cNvGrpSpPr>
          <p:nvPr/>
        </p:nvGrpSpPr>
        <p:grpSpPr bwMode="auto">
          <a:xfrm>
            <a:off x="850900" y="1827213"/>
            <a:ext cx="4508500" cy="4187825"/>
            <a:chOff x="581" y="1151"/>
            <a:chExt cx="3076" cy="2638"/>
          </a:xfrm>
        </p:grpSpPr>
        <p:sp>
          <p:nvSpPr>
            <p:cNvPr id="44041" name="Freeform 1028"/>
            <p:cNvSpPr>
              <a:spLocks/>
            </p:cNvSpPr>
            <p:nvPr/>
          </p:nvSpPr>
          <p:spPr bwMode="auto">
            <a:xfrm>
              <a:off x="581" y="1305"/>
              <a:ext cx="19" cy="19"/>
            </a:xfrm>
            <a:custGeom>
              <a:avLst/>
              <a:gdLst>
                <a:gd name="T0" fmla="*/ 19 w 19"/>
                <a:gd name="T1" fmla="*/ 10 h 19"/>
                <a:gd name="T2" fmla="*/ 19 w 19"/>
                <a:gd name="T3" fmla="*/ 7 h 19"/>
                <a:gd name="T4" fmla="*/ 16 w 19"/>
                <a:gd name="T5" fmla="*/ 4 h 19"/>
                <a:gd name="T6" fmla="*/ 14 w 19"/>
                <a:gd name="T7" fmla="*/ 0 h 19"/>
                <a:gd name="T8" fmla="*/ 9 w 19"/>
                <a:gd name="T9" fmla="*/ 0 h 19"/>
                <a:gd name="T10" fmla="*/ 6 w 19"/>
                <a:gd name="T11" fmla="*/ 0 h 19"/>
                <a:gd name="T12" fmla="*/ 2 w 19"/>
                <a:gd name="T13" fmla="*/ 4 h 19"/>
                <a:gd name="T14" fmla="*/ 0 w 19"/>
                <a:gd name="T15" fmla="*/ 7 h 19"/>
                <a:gd name="T16" fmla="*/ 0 w 19"/>
                <a:gd name="T17" fmla="*/ 10 h 19"/>
                <a:gd name="T18" fmla="*/ 0 w 19"/>
                <a:gd name="T19" fmla="*/ 14 h 19"/>
                <a:gd name="T20" fmla="*/ 2 w 19"/>
                <a:gd name="T21" fmla="*/ 17 h 19"/>
                <a:gd name="T22" fmla="*/ 6 w 19"/>
                <a:gd name="T23" fmla="*/ 19 h 19"/>
                <a:gd name="T24" fmla="*/ 9 w 19"/>
                <a:gd name="T25" fmla="*/ 19 h 19"/>
                <a:gd name="T26" fmla="*/ 14 w 19"/>
                <a:gd name="T27" fmla="*/ 19 h 19"/>
                <a:gd name="T28" fmla="*/ 16 w 19"/>
                <a:gd name="T29" fmla="*/ 17 h 19"/>
                <a:gd name="T30" fmla="*/ 19 w 19"/>
                <a:gd name="T31" fmla="*/ 14 h 19"/>
                <a:gd name="T32" fmla="*/ 19 w 19"/>
                <a:gd name="T33" fmla="*/ 1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9"/>
                <a:gd name="T53" fmla="*/ 19 w 19"/>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9">
                  <a:moveTo>
                    <a:pt x="19" y="10"/>
                  </a:moveTo>
                  <a:lnTo>
                    <a:pt x="19" y="7"/>
                  </a:lnTo>
                  <a:lnTo>
                    <a:pt x="16" y="4"/>
                  </a:lnTo>
                  <a:lnTo>
                    <a:pt x="14" y="0"/>
                  </a:lnTo>
                  <a:lnTo>
                    <a:pt x="9" y="0"/>
                  </a:lnTo>
                  <a:lnTo>
                    <a:pt x="6" y="0"/>
                  </a:lnTo>
                  <a:lnTo>
                    <a:pt x="2" y="4"/>
                  </a:lnTo>
                  <a:lnTo>
                    <a:pt x="0" y="7"/>
                  </a:lnTo>
                  <a:lnTo>
                    <a:pt x="0" y="10"/>
                  </a:lnTo>
                  <a:lnTo>
                    <a:pt x="0" y="14"/>
                  </a:lnTo>
                  <a:lnTo>
                    <a:pt x="2" y="17"/>
                  </a:lnTo>
                  <a:lnTo>
                    <a:pt x="6" y="19"/>
                  </a:lnTo>
                  <a:lnTo>
                    <a:pt x="9" y="19"/>
                  </a:lnTo>
                  <a:lnTo>
                    <a:pt x="14" y="19"/>
                  </a:lnTo>
                  <a:lnTo>
                    <a:pt x="16" y="17"/>
                  </a:lnTo>
                  <a:lnTo>
                    <a:pt x="19" y="14"/>
                  </a:lnTo>
                  <a:lnTo>
                    <a:pt x="19" y="10"/>
                  </a:lnTo>
                  <a:close/>
                </a:path>
              </a:pathLst>
            </a:custGeom>
            <a:noFill/>
            <a:ln w="9525">
              <a:solidFill>
                <a:schemeClr val="tx1"/>
              </a:solidFill>
              <a:round/>
              <a:headEnd/>
              <a:tailEnd/>
            </a:ln>
          </p:spPr>
          <p:txBody>
            <a:bodyPr/>
            <a:lstStyle/>
            <a:p>
              <a:endParaRPr lang="en-US"/>
            </a:p>
          </p:txBody>
        </p:sp>
        <p:sp>
          <p:nvSpPr>
            <p:cNvPr id="44042" name="Line 1029"/>
            <p:cNvSpPr>
              <a:spLocks noChangeShapeType="1"/>
            </p:cNvSpPr>
            <p:nvPr/>
          </p:nvSpPr>
          <p:spPr bwMode="auto">
            <a:xfrm flipH="1">
              <a:off x="590" y="3781"/>
              <a:ext cx="27" cy="1"/>
            </a:xfrm>
            <a:prstGeom prst="line">
              <a:avLst/>
            </a:prstGeom>
            <a:noFill/>
            <a:ln w="0">
              <a:solidFill>
                <a:schemeClr val="tx1"/>
              </a:solidFill>
              <a:round/>
              <a:headEnd/>
              <a:tailEnd/>
            </a:ln>
          </p:spPr>
          <p:txBody>
            <a:bodyPr/>
            <a:lstStyle/>
            <a:p>
              <a:endParaRPr lang="en-GB"/>
            </a:p>
          </p:txBody>
        </p:sp>
        <p:sp>
          <p:nvSpPr>
            <p:cNvPr id="44043" name="Line 1030"/>
            <p:cNvSpPr>
              <a:spLocks noChangeShapeType="1"/>
            </p:cNvSpPr>
            <p:nvPr/>
          </p:nvSpPr>
          <p:spPr bwMode="auto">
            <a:xfrm flipH="1">
              <a:off x="617" y="3781"/>
              <a:ext cx="61" cy="1"/>
            </a:xfrm>
            <a:prstGeom prst="line">
              <a:avLst/>
            </a:prstGeom>
            <a:noFill/>
            <a:ln w="0">
              <a:solidFill>
                <a:schemeClr val="tx1"/>
              </a:solidFill>
              <a:round/>
              <a:headEnd/>
              <a:tailEnd/>
            </a:ln>
          </p:spPr>
          <p:txBody>
            <a:bodyPr/>
            <a:lstStyle/>
            <a:p>
              <a:endParaRPr lang="en-GB"/>
            </a:p>
          </p:txBody>
        </p:sp>
        <p:sp>
          <p:nvSpPr>
            <p:cNvPr id="44044" name="Line 1031"/>
            <p:cNvSpPr>
              <a:spLocks noChangeShapeType="1"/>
            </p:cNvSpPr>
            <p:nvPr/>
          </p:nvSpPr>
          <p:spPr bwMode="auto">
            <a:xfrm flipH="1">
              <a:off x="678" y="3781"/>
              <a:ext cx="123" cy="1"/>
            </a:xfrm>
            <a:prstGeom prst="line">
              <a:avLst/>
            </a:prstGeom>
            <a:noFill/>
            <a:ln w="0">
              <a:solidFill>
                <a:schemeClr val="tx1"/>
              </a:solidFill>
              <a:round/>
              <a:headEnd/>
              <a:tailEnd/>
            </a:ln>
          </p:spPr>
          <p:txBody>
            <a:bodyPr/>
            <a:lstStyle/>
            <a:p>
              <a:endParaRPr lang="en-GB"/>
            </a:p>
          </p:txBody>
        </p:sp>
        <p:sp>
          <p:nvSpPr>
            <p:cNvPr id="44045" name="Freeform 1032"/>
            <p:cNvSpPr>
              <a:spLocks/>
            </p:cNvSpPr>
            <p:nvPr/>
          </p:nvSpPr>
          <p:spPr bwMode="auto">
            <a:xfrm>
              <a:off x="801" y="3781"/>
              <a:ext cx="243" cy="1"/>
            </a:xfrm>
            <a:custGeom>
              <a:avLst/>
              <a:gdLst>
                <a:gd name="T0" fmla="*/ 243 w 243"/>
                <a:gd name="T1" fmla="*/ 0 h 1"/>
                <a:gd name="T2" fmla="*/ 8 w 243"/>
                <a:gd name="T3" fmla="*/ 0 h 1"/>
                <a:gd name="T4" fmla="*/ 0 w 243"/>
                <a:gd name="T5" fmla="*/ 0 h 1"/>
                <a:gd name="T6" fmla="*/ 0 60000 65536"/>
                <a:gd name="T7" fmla="*/ 0 60000 65536"/>
                <a:gd name="T8" fmla="*/ 0 60000 65536"/>
                <a:gd name="T9" fmla="*/ 0 w 243"/>
                <a:gd name="T10" fmla="*/ 0 h 1"/>
                <a:gd name="T11" fmla="*/ 243 w 243"/>
                <a:gd name="T12" fmla="*/ 1 h 1"/>
              </a:gdLst>
              <a:ahLst/>
              <a:cxnLst>
                <a:cxn ang="T6">
                  <a:pos x="T0" y="T1"/>
                </a:cxn>
                <a:cxn ang="T7">
                  <a:pos x="T2" y="T3"/>
                </a:cxn>
                <a:cxn ang="T8">
                  <a:pos x="T4" y="T5"/>
                </a:cxn>
              </a:cxnLst>
              <a:rect l="T9" t="T10" r="T11" b="T12"/>
              <a:pathLst>
                <a:path w="243" h="1">
                  <a:moveTo>
                    <a:pt x="243" y="0"/>
                  </a:moveTo>
                  <a:lnTo>
                    <a:pt x="8" y="0"/>
                  </a:lnTo>
                  <a:lnTo>
                    <a:pt x="0" y="0"/>
                  </a:lnTo>
                </a:path>
              </a:pathLst>
            </a:custGeom>
            <a:noFill/>
            <a:ln w="0">
              <a:solidFill>
                <a:schemeClr val="tx1"/>
              </a:solidFill>
              <a:round/>
              <a:headEnd/>
              <a:tailEnd/>
            </a:ln>
          </p:spPr>
          <p:txBody>
            <a:bodyPr/>
            <a:lstStyle/>
            <a:p>
              <a:endParaRPr lang="en-US"/>
            </a:p>
          </p:txBody>
        </p:sp>
        <p:sp>
          <p:nvSpPr>
            <p:cNvPr id="44046" name="Freeform 1033"/>
            <p:cNvSpPr>
              <a:spLocks/>
            </p:cNvSpPr>
            <p:nvPr/>
          </p:nvSpPr>
          <p:spPr bwMode="auto">
            <a:xfrm>
              <a:off x="1044" y="3781"/>
              <a:ext cx="491" cy="1"/>
            </a:xfrm>
            <a:custGeom>
              <a:avLst/>
              <a:gdLst>
                <a:gd name="T0" fmla="*/ 491 w 491"/>
                <a:gd name="T1" fmla="*/ 0 h 1"/>
                <a:gd name="T2" fmla="*/ 471 w 491"/>
                <a:gd name="T3" fmla="*/ 0 h 1"/>
                <a:gd name="T4" fmla="*/ 461 w 491"/>
                <a:gd name="T5" fmla="*/ 0 h 1"/>
                <a:gd name="T6" fmla="*/ 440 w 491"/>
                <a:gd name="T7" fmla="*/ 0 h 1"/>
                <a:gd name="T8" fmla="*/ 430 w 491"/>
                <a:gd name="T9" fmla="*/ 0 h 1"/>
                <a:gd name="T10" fmla="*/ 410 w 491"/>
                <a:gd name="T11" fmla="*/ 0 h 1"/>
                <a:gd name="T12" fmla="*/ 400 w 491"/>
                <a:gd name="T13" fmla="*/ 0 h 1"/>
                <a:gd name="T14" fmla="*/ 349 w 491"/>
                <a:gd name="T15" fmla="*/ 0 h 1"/>
                <a:gd name="T16" fmla="*/ 339 w 491"/>
                <a:gd name="T17" fmla="*/ 0 h 1"/>
                <a:gd name="T18" fmla="*/ 226 w 491"/>
                <a:gd name="T19" fmla="*/ 0 h 1"/>
                <a:gd name="T20" fmla="*/ 216 w 491"/>
                <a:gd name="T21" fmla="*/ 0 h 1"/>
                <a:gd name="T22" fmla="*/ 0 w 49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1"/>
                <a:gd name="T37" fmla="*/ 0 h 1"/>
                <a:gd name="T38" fmla="*/ 491 w 49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1" h="1">
                  <a:moveTo>
                    <a:pt x="491" y="0"/>
                  </a:moveTo>
                  <a:lnTo>
                    <a:pt x="471" y="0"/>
                  </a:lnTo>
                  <a:lnTo>
                    <a:pt x="461" y="0"/>
                  </a:lnTo>
                  <a:lnTo>
                    <a:pt x="440" y="0"/>
                  </a:lnTo>
                  <a:lnTo>
                    <a:pt x="430" y="0"/>
                  </a:lnTo>
                  <a:lnTo>
                    <a:pt x="410" y="0"/>
                  </a:lnTo>
                  <a:lnTo>
                    <a:pt x="400" y="0"/>
                  </a:lnTo>
                  <a:lnTo>
                    <a:pt x="349" y="0"/>
                  </a:lnTo>
                  <a:lnTo>
                    <a:pt x="339" y="0"/>
                  </a:lnTo>
                  <a:lnTo>
                    <a:pt x="226" y="0"/>
                  </a:lnTo>
                  <a:lnTo>
                    <a:pt x="216" y="0"/>
                  </a:lnTo>
                  <a:lnTo>
                    <a:pt x="0" y="0"/>
                  </a:lnTo>
                </a:path>
              </a:pathLst>
            </a:custGeom>
            <a:noFill/>
            <a:ln w="0">
              <a:solidFill>
                <a:schemeClr val="tx1"/>
              </a:solidFill>
              <a:round/>
              <a:headEnd/>
              <a:tailEnd/>
            </a:ln>
          </p:spPr>
          <p:txBody>
            <a:bodyPr/>
            <a:lstStyle/>
            <a:p>
              <a:endParaRPr lang="en-US"/>
            </a:p>
          </p:txBody>
        </p:sp>
        <p:sp>
          <p:nvSpPr>
            <p:cNvPr id="44047" name="Freeform 1034"/>
            <p:cNvSpPr>
              <a:spLocks/>
            </p:cNvSpPr>
            <p:nvPr/>
          </p:nvSpPr>
          <p:spPr bwMode="auto">
            <a:xfrm>
              <a:off x="1535" y="3766"/>
              <a:ext cx="422" cy="15"/>
            </a:xfrm>
            <a:custGeom>
              <a:avLst/>
              <a:gdLst>
                <a:gd name="T0" fmla="*/ 422 w 422"/>
                <a:gd name="T1" fmla="*/ 0 h 15"/>
                <a:gd name="T2" fmla="*/ 419 w 422"/>
                <a:gd name="T3" fmla="*/ 0 h 15"/>
                <a:gd name="T4" fmla="*/ 392 w 422"/>
                <a:gd name="T5" fmla="*/ 1 h 15"/>
                <a:gd name="T6" fmla="*/ 387 w 422"/>
                <a:gd name="T7" fmla="*/ 1 h 15"/>
                <a:gd name="T8" fmla="*/ 363 w 422"/>
                <a:gd name="T9" fmla="*/ 3 h 15"/>
                <a:gd name="T10" fmla="*/ 354 w 422"/>
                <a:gd name="T11" fmla="*/ 3 h 15"/>
                <a:gd name="T12" fmla="*/ 333 w 422"/>
                <a:gd name="T13" fmla="*/ 7 h 15"/>
                <a:gd name="T14" fmla="*/ 322 w 422"/>
                <a:gd name="T15" fmla="*/ 7 h 15"/>
                <a:gd name="T16" fmla="*/ 304 w 422"/>
                <a:gd name="T17" fmla="*/ 8 h 15"/>
                <a:gd name="T18" fmla="*/ 290 w 422"/>
                <a:gd name="T19" fmla="*/ 8 h 15"/>
                <a:gd name="T20" fmla="*/ 273 w 422"/>
                <a:gd name="T21" fmla="*/ 8 h 15"/>
                <a:gd name="T22" fmla="*/ 260 w 422"/>
                <a:gd name="T23" fmla="*/ 8 h 15"/>
                <a:gd name="T24" fmla="*/ 243 w 422"/>
                <a:gd name="T25" fmla="*/ 10 h 15"/>
                <a:gd name="T26" fmla="*/ 228 w 422"/>
                <a:gd name="T27" fmla="*/ 10 h 15"/>
                <a:gd name="T28" fmla="*/ 213 w 422"/>
                <a:gd name="T29" fmla="*/ 10 h 15"/>
                <a:gd name="T30" fmla="*/ 198 w 422"/>
                <a:gd name="T31" fmla="*/ 10 h 15"/>
                <a:gd name="T32" fmla="*/ 182 w 422"/>
                <a:gd name="T33" fmla="*/ 12 h 15"/>
                <a:gd name="T34" fmla="*/ 165 w 422"/>
                <a:gd name="T35" fmla="*/ 12 h 15"/>
                <a:gd name="T36" fmla="*/ 152 w 422"/>
                <a:gd name="T37" fmla="*/ 12 h 15"/>
                <a:gd name="T38" fmla="*/ 133 w 422"/>
                <a:gd name="T39" fmla="*/ 12 h 15"/>
                <a:gd name="T40" fmla="*/ 122 w 422"/>
                <a:gd name="T41" fmla="*/ 13 h 15"/>
                <a:gd name="T42" fmla="*/ 105 w 422"/>
                <a:gd name="T43" fmla="*/ 13 h 15"/>
                <a:gd name="T44" fmla="*/ 91 w 422"/>
                <a:gd name="T45" fmla="*/ 13 h 15"/>
                <a:gd name="T46" fmla="*/ 73 w 422"/>
                <a:gd name="T47" fmla="*/ 13 h 15"/>
                <a:gd name="T48" fmla="*/ 63 w 422"/>
                <a:gd name="T49" fmla="*/ 13 h 15"/>
                <a:gd name="T50" fmla="*/ 42 w 422"/>
                <a:gd name="T51" fmla="*/ 13 h 15"/>
                <a:gd name="T52" fmla="*/ 30 w 422"/>
                <a:gd name="T53" fmla="*/ 15 h 15"/>
                <a:gd name="T54" fmla="*/ 12 w 422"/>
                <a:gd name="T55" fmla="*/ 15 h 15"/>
                <a:gd name="T56" fmla="*/ 0 w 422"/>
                <a:gd name="T57" fmla="*/ 15 h 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2"/>
                <a:gd name="T88" fmla="*/ 0 h 15"/>
                <a:gd name="T89" fmla="*/ 422 w 422"/>
                <a:gd name="T90" fmla="*/ 15 h 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2" h="15">
                  <a:moveTo>
                    <a:pt x="422" y="0"/>
                  </a:moveTo>
                  <a:lnTo>
                    <a:pt x="419" y="0"/>
                  </a:lnTo>
                  <a:lnTo>
                    <a:pt x="392" y="1"/>
                  </a:lnTo>
                  <a:lnTo>
                    <a:pt x="387" y="1"/>
                  </a:lnTo>
                  <a:lnTo>
                    <a:pt x="363" y="3"/>
                  </a:lnTo>
                  <a:lnTo>
                    <a:pt x="354" y="3"/>
                  </a:lnTo>
                  <a:lnTo>
                    <a:pt x="333" y="7"/>
                  </a:lnTo>
                  <a:lnTo>
                    <a:pt x="322" y="7"/>
                  </a:lnTo>
                  <a:lnTo>
                    <a:pt x="304" y="8"/>
                  </a:lnTo>
                  <a:lnTo>
                    <a:pt x="290" y="8"/>
                  </a:lnTo>
                  <a:lnTo>
                    <a:pt x="273" y="8"/>
                  </a:lnTo>
                  <a:lnTo>
                    <a:pt x="260" y="8"/>
                  </a:lnTo>
                  <a:lnTo>
                    <a:pt x="243" y="10"/>
                  </a:lnTo>
                  <a:lnTo>
                    <a:pt x="228" y="10"/>
                  </a:lnTo>
                  <a:lnTo>
                    <a:pt x="213" y="10"/>
                  </a:lnTo>
                  <a:lnTo>
                    <a:pt x="198" y="10"/>
                  </a:lnTo>
                  <a:lnTo>
                    <a:pt x="182" y="12"/>
                  </a:lnTo>
                  <a:lnTo>
                    <a:pt x="165" y="12"/>
                  </a:lnTo>
                  <a:lnTo>
                    <a:pt x="152" y="12"/>
                  </a:lnTo>
                  <a:lnTo>
                    <a:pt x="133" y="12"/>
                  </a:lnTo>
                  <a:lnTo>
                    <a:pt x="122" y="13"/>
                  </a:lnTo>
                  <a:lnTo>
                    <a:pt x="105" y="13"/>
                  </a:lnTo>
                  <a:lnTo>
                    <a:pt x="91" y="13"/>
                  </a:lnTo>
                  <a:lnTo>
                    <a:pt x="73" y="13"/>
                  </a:lnTo>
                  <a:lnTo>
                    <a:pt x="63" y="13"/>
                  </a:lnTo>
                  <a:lnTo>
                    <a:pt x="42" y="13"/>
                  </a:lnTo>
                  <a:lnTo>
                    <a:pt x="30" y="15"/>
                  </a:lnTo>
                  <a:lnTo>
                    <a:pt x="12" y="15"/>
                  </a:lnTo>
                  <a:lnTo>
                    <a:pt x="0" y="15"/>
                  </a:lnTo>
                </a:path>
              </a:pathLst>
            </a:custGeom>
            <a:noFill/>
            <a:ln w="0">
              <a:solidFill>
                <a:schemeClr val="tx1"/>
              </a:solidFill>
              <a:round/>
              <a:headEnd/>
              <a:tailEnd/>
            </a:ln>
          </p:spPr>
          <p:txBody>
            <a:bodyPr/>
            <a:lstStyle/>
            <a:p>
              <a:endParaRPr lang="en-US"/>
            </a:p>
          </p:txBody>
        </p:sp>
        <p:sp>
          <p:nvSpPr>
            <p:cNvPr id="44048" name="Line 1035"/>
            <p:cNvSpPr>
              <a:spLocks noChangeShapeType="1"/>
            </p:cNvSpPr>
            <p:nvPr/>
          </p:nvSpPr>
          <p:spPr bwMode="auto">
            <a:xfrm flipH="1">
              <a:off x="1957" y="3762"/>
              <a:ext cx="29" cy="4"/>
            </a:xfrm>
            <a:prstGeom prst="line">
              <a:avLst/>
            </a:prstGeom>
            <a:noFill/>
            <a:ln w="0">
              <a:solidFill>
                <a:schemeClr val="tx1"/>
              </a:solidFill>
              <a:round/>
              <a:headEnd/>
              <a:tailEnd/>
            </a:ln>
          </p:spPr>
          <p:txBody>
            <a:bodyPr/>
            <a:lstStyle/>
            <a:p>
              <a:endParaRPr lang="en-GB"/>
            </a:p>
          </p:txBody>
        </p:sp>
        <p:sp>
          <p:nvSpPr>
            <p:cNvPr id="44049" name="Freeform 1036"/>
            <p:cNvSpPr>
              <a:spLocks/>
            </p:cNvSpPr>
            <p:nvPr/>
          </p:nvSpPr>
          <p:spPr bwMode="auto">
            <a:xfrm>
              <a:off x="1986" y="3761"/>
              <a:ext cx="30" cy="1"/>
            </a:xfrm>
            <a:custGeom>
              <a:avLst/>
              <a:gdLst>
                <a:gd name="T0" fmla="*/ 30 w 30"/>
                <a:gd name="T1" fmla="*/ 0 h 1"/>
                <a:gd name="T2" fmla="*/ 1 w 30"/>
                <a:gd name="T3" fmla="*/ 0 h 1"/>
                <a:gd name="T4" fmla="*/ 0 w 30"/>
                <a:gd name="T5" fmla="*/ 1 h 1"/>
                <a:gd name="T6" fmla="*/ 0 60000 65536"/>
                <a:gd name="T7" fmla="*/ 0 60000 65536"/>
                <a:gd name="T8" fmla="*/ 0 60000 65536"/>
                <a:gd name="T9" fmla="*/ 0 w 30"/>
                <a:gd name="T10" fmla="*/ 0 h 1"/>
                <a:gd name="T11" fmla="*/ 30 w 30"/>
                <a:gd name="T12" fmla="*/ 1 h 1"/>
              </a:gdLst>
              <a:ahLst/>
              <a:cxnLst>
                <a:cxn ang="T6">
                  <a:pos x="T0" y="T1"/>
                </a:cxn>
                <a:cxn ang="T7">
                  <a:pos x="T2" y="T3"/>
                </a:cxn>
                <a:cxn ang="T8">
                  <a:pos x="T4" y="T5"/>
                </a:cxn>
              </a:cxnLst>
              <a:rect l="T9" t="T10" r="T11" b="T12"/>
              <a:pathLst>
                <a:path w="30" h="1">
                  <a:moveTo>
                    <a:pt x="30" y="0"/>
                  </a:moveTo>
                  <a:lnTo>
                    <a:pt x="1" y="0"/>
                  </a:lnTo>
                  <a:lnTo>
                    <a:pt x="0" y="1"/>
                  </a:lnTo>
                </a:path>
              </a:pathLst>
            </a:custGeom>
            <a:noFill/>
            <a:ln w="0">
              <a:solidFill>
                <a:schemeClr val="tx1"/>
              </a:solidFill>
              <a:round/>
              <a:headEnd/>
              <a:tailEnd/>
            </a:ln>
          </p:spPr>
          <p:txBody>
            <a:bodyPr/>
            <a:lstStyle/>
            <a:p>
              <a:endParaRPr lang="en-US"/>
            </a:p>
          </p:txBody>
        </p:sp>
        <p:sp>
          <p:nvSpPr>
            <p:cNvPr id="44050" name="Line 1037"/>
            <p:cNvSpPr>
              <a:spLocks noChangeShapeType="1"/>
            </p:cNvSpPr>
            <p:nvPr/>
          </p:nvSpPr>
          <p:spPr bwMode="auto">
            <a:xfrm flipH="1">
              <a:off x="2016" y="3761"/>
              <a:ext cx="29" cy="1"/>
            </a:xfrm>
            <a:prstGeom prst="line">
              <a:avLst/>
            </a:prstGeom>
            <a:noFill/>
            <a:ln w="0">
              <a:solidFill>
                <a:schemeClr val="tx1"/>
              </a:solidFill>
              <a:round/>
              <a:headEnd/>
              <a:tailEnd/>
            </a:ln>
          </p:spPr>
          <p:txBody>
            <a:bodyPr/>
            <a:lstStyle/>
            <a:p>
              <a:endParaRPr lang="en-GB"/>
            </a:p>
          </p:txBody>
        </p:sp>
        <p:sp>
          <p:nvSpPr>
            <p:cNvPr id="44051" name="Freeform 1038"/>
            <p:cNvSpPr>
              <a:spLocks/>
            </p:cNvSpPr>
            <p:nvPr/>
          </p:nvSpPr>
          <p:spPr bwMode="auto">
            <a:xfrm>
              <a:off x="2045" y="3757"/>
              <a:ext cx="61" cy="4"/>
            </a:xfrm>
            <a:custGeom>
              <a:avLst/>
              <a:gdLst>
                <a:gd name="T0" fmla="*/ 61 w 61"/>
                <a:gd name="T1" fmla="*/ 0 h 4"/>
                <a:gd name="T2" fmla="*/ 35 w 61"/>
                <a:gd name="T3" fmla="*/ 0 h 4"/>
                <a:gd name="T4" fmla="*/ 30 w 61"/>
                <a:gd name="T5" fmla="*/ 2 h 4"/>
                <a:gd name="T6" fmla="*/ 3 w 61"/>
                <a:gd name="T7" fmla="*/ 4 h 4"/>
                <a:gd name="T8" fmla="*/ 0 w 61"/>
                <a:gd name="T9" fmla="*/ 4 h 4"/>
                <a:gd name="T10" fmla="*/ 0 60000 65536"/>
                <a:gd name="T11" fmla="*/ 0 60000 65536"/>
                <a:gd name="T12" fmla="*/ 0 60000 65536"/>
                <a:gd name="T13" fmla="*/ 0 60000 65536"/>
                <a:gd name="T14" fmla="*/ 0 60000 65536"/>
                <a:gd name="T15" fmla="*/ 0 w 61"/>
                <a:gd name="T16" fmla="*/ 0 h 4"/>
                <a:gd name="T17" fmla="*/ 61 w 61"/>
                <a:gd name="T18" fmla="*/ 4 h 4"/>
              </a:gdLst>
              <a:ahLst/>
              <a:cxnLst>
                <a:cxn ang="T10">
                  <a:pos x="T0" y="T1"/>
                </a:cxn>
                <a:cxn ang="T11">
                  <a:pos x="T2" y="T3"/>
                </a:cxn>
                <a:cxn ang="T12">
                  <a:pos x="T4" y="T5"/>
                </a:cxn>
                <a:cxn ang="T13">
                  <a:pos x="T6" y="T7"/>
                </a:cxn>
                <a:cxn ang="T14">
                  <a:pos x="T8" y="T9"/>
                </a:cxn>
              </a:cxnLst>
              <a:rect l="T15" t="T16" r="T17" b="T18"/>
              <a:pathLst>
                <a:path w="61" h="4">
                  <a:moveTo>
                    <a:pt x="61" y="0"/>
                  </a:moveTo>
                  <a:lnTo>
                    <a:pt x="35" y="0"/>
                  </a:lnTo>
                  <a:lnTo>
                    <a:pt x="30" y="2"/>
                  </a:lnTo>
                  <a:lnTo>
                    <a:pt x="3" y="4"/>
                  </a:lnTo>
                  <a:lnTo>
                    <a:pt x="0" y="4"/>
                  </a:lnTo>
                </a:path>
              </a:pathLst>
            </a:custGeom>
            <a:noFill/>
            <a:ln w="0">
              <a:solidFill>
                <a:schemeClr val="tx1"/>
              </a:solidFill>
              <a:round/>
              <a:headEnd/>
              <a:tailEnd/>
            </a:ln>
          </p:spPr>
          <p:txBody>
            <a:bodyPr/>
            <a:lstStyle/>
            <a:p>
              <a:endParaRPr lang="en-US"/>
            </a:p>
          </p:txBody>
        </p:sp>
        <p:sp>
          <p:nvSpPr>
            <p:cNvPr id="44052" name="Freeform 1039"/>
            <p:cNvSpPr>
              <a:spLocks/>
            </p:cNvSpPr>
            <p:nvPr/>
          </p:nvSpPr>
          <p:spPr bwMode="auto">
            <a:xfrm>
              <a:off x="2106" y="3747"/>
              <a:ext cx="118" cy="10"/>
            </a:xfrm>
            <a:custGeom>
              <a:avLst/>
              <a:gdLst>
                <a:gd name="T0" fmla="*/ 118 w 118"/>
                <a:gd name="T1" fmla="*/ 0 h 10"/>
                <a:gd name="T2" fmla="*/ 102 w 118"/>
                <a:gd name="T3" fmla="*/ 0 h 10"/>
                <a:gd name="T4" fmla="*/ 89 w 118"/>
                <a:gd name="T5" fmla="*/ 4 h 10"/>
                <a:gd name="T6" fmla="*/ 70 w 118"/>
                <a:gd name="T7" fmla="*/ 4 h 10"/>
                <a:gd name="T8" fmla="*/ 59 w 118"/>
                <a:gd name="T9" fmla="*/ 5 h 10"/>
                <a:gd name="T10" fmla="*/ 38 w 118"/>
                <a:gd name="T11" fmla="*/ 5 h 10"/>
                <a:gd name="T12" fmla="*/ 30 w 118"/>
                <a:gd name="T13" fmla="*/ 7 h 10"/>
                <a:gd name="T14" fmla="*/ 6 w 118"/>
                <a:gd name="T15" fmla="*/ 9 h 10"/>
                <a:gd name="T16" fmla="*/ 0 w 118"/>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
                <a:gd name="T28" fmla="*/ 0 h 10"/>
                <a:gd name="T29" fmla="*/ 118 w 11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 h="10">
                  <a:moveTo>
                    <a:pt x="118" y="0"/>
                  </a:moveTo>
                  <a:lnTo>
                    <a:pt x="102" y="0"/>
                  </a:lnTo>
                  <a:lnTo>
                    <a:pt x="89" y="4"/>
                  </a:lnTo>
                  <a:lnTo>
                    <a:pt x="70" y="4"/>
                  </a:lnTo>
                  <a:lnTo>
                    <a:pt x="59" y="5"/>
                  </a:lnTo>
                  <a:lnTo>
                    <a:pt x="38" y="5"/>
                  </a:lnTo>
                  <a:lnTo>
                    <a:pt x="30" y="7"/>
                  </a:lnTo>
                  <a:lnTo>
                    <a:pt x="6" y="9"/>
                  </a:lnTo>
                  <a:lnTo>
                    <a:pt x="0" y="10"/>
                  </a:lnTo>
                </a:path>
              </a:pathLst>
            </a:custGeom>
            <a:noFill/>
            <a:ln w="0">
              <a:solidFill>
                <a:schemeClr val="tx1"/>
              </a:solidFill>
              <a:round/>
              <a:headEnd/>
              <a:tailEnd/>
            </a:ln>
          </p:spPr>
          <p:txBody>
            <a:bodyPr/>
            <a:lstStyle/>
            <a:p>
              <a:endParaRPr lang="en-US"/>
            </a:p>
          </p:txBody>
        </p:sp>
        <p:sp>
          <p:nvSpPr>
            <p:cNvPr id="44053" name="Freeform 1040"/>
            <p:cNvSpPr>
              <a:spLocks/>
            </p:cNvSpPr>
            <p:nvPr/>
          </p:nvSpPr>
          <p:spPr bwMode="auto">
            <a:xfrm>
              <a:off x="2224" y="3740"/>
              <a:ext cx="55" cy="7"/>
            </a:xfrm>
            <a:custGeom>
              <a:avLst/>
              <a:gdLst>
                <a:gd name="T0" fmla="*/ 55 w 55"/>
                <a:gd name="T1" fmla="*/ 0 h 7"/>
                <a:gd name="T2" fmla="*/ 50 w 55"/>
                <a:gd name="T3" fmla="*/ 0 h 7"/>
                <a:gd name="T4" fmla="*/ 28 w 55"/>
                <a:gd name="T5" fmla="*/ 4 h 7"/>
                <a:gd name="T6" fmla="*/ 17 w 55"/>
                <a:gd name="T7" fmla="*/ 5 h 7"/>
                <a:gd name="T8" fmla="*/ 0 w 55"/>
                <a:gd name="T9" fmla="*/ 7 h 7"/>
                <a:gd name="T10" fmla="*/ 0 60000 65536"/>
                <a:gd name="T11" fmla="*/ 0 60000 65536"/>
                <a:gd name="T12" fmla="*/ 0 60000 65536"/>
                <a:gd name="T13" fmla="*/ 0 60000 65536"/>
                <a:gd name="T14" fmla="*/ 0 60000 65536"/>
                <a:gd name="T15" fmla="*/ 0 w 55"/>
                <a:gd name="T16" fmla="*/ 0 h 7"/>
                <a:gd name="T17" fmla="*/ 55 w 55"/>
                <a:gd name="T18" fmla="*/ 7 h 7"/>
              </a:gdLst>
              <a:ahLst/>
              <a:cxnLst>
                <a:cxn ang="T10">
                  <a:pos x="T0" y="T1"/>
                </a:cxn>
                <a:cxn ang="T11">
                  <a:pos x="T2" y="T3"/>
                </a:cxn>
                <a:cxn ang="T12">
                  <a:pos x="T4" y="T5"/>
                </a:cxn>
                <a:cxn ang="T13">
                  <a:pos x="T6" y="T7"/>
                </a:cxn>
                <a:cxn ang="T14">
                  <a:pos x="T8" y="T9"/>
                </a:cxn>
              </a:cxnLst>
              <a:rect l="T15" t="T16" r="T17" b="T18"/>
              <a:pathLst>
                <a:path w="55" h="7">
                  <a:moveTo>
                    <a:pt x="55" y="0"/>
                  </a:moveTo>
                  <a:lnTo>
                    <a:pt x="50" y="0"/>
                  </a:lnTo>
                  <a:lnTo>
                    <a:pt x="28" y="4"/>
                  </a:lnTo>
                  <a:lnTo>
                    <a:pt x="17" y="5"/>
                  </a:lnTo>
                  <a:lnTo>
                    <a:pt x="0" y="7"/>
                  </a:lnTo>
                </a:path>
              </a:pathLst>
            </a:custGeom>
            <a:noFill/>
            <a:ln w="0">
              <a:solidFill>
                <a:schemeClr val="tx1"/>
              </a:solidFill>
              <a:round/>
              <a:headEnd/>
              <a:tailEnd/>
            </a:ln>
          </p:spPr>
          <p:txBody>
            <a:bodyPr/>
            <a:lstStyle/>
            <a:p>
              <a:endParaRPr lang="en-US"/>
            </a:p>
          </p:txBody>
        </p:sp>
        <p:sp>
          <p:nvSpPr>
            <p:cNvPr id="44054" name="Freeform 1041"/>
            <p:cNvSpPr>
              <a:spLocks/>
            </p:cNvSpPr>
            <p:nvPr/>
          </p:nvSpPr>
          <p:spPr bwMode="auto">
            <a:xfrm>
              <a:off x="2279" y="3735"/>
              <a:ext cx="29" cy="5"/>
            </a:xfrm>
            <a:custGeom>
              <a:avLst/>
              <a:gdLst>
                <a:gd name="T0" fmla="*/ 29 w 29"/>
                <a:gd name="T1" fmla="*/ 0 h 5"/>
                <a:gd name="T2" fmla="*/ 27 w 29"/>
                <a:gd name="T3" fmla="*/ 0 h 5"/>
                <a:gd name="T4" fmla="*/ 0 w 29"/>
                <a:gd name="T5" fmla="*/ 5 h 5"/>
                <a:gd name="T6" fmla="*/ 0 60000 65536"/>
                <a:gd name="T7" fmla="*/ 0 60000 65536"/>
                <a:gd name="T8" fmla="*/ 0 60000 65536"/>
                <a:gd name="T9" fmla="*/ 0 w 29"/>
                <a:gd name="T10" fmla="*/ 0 h 5"/>
                <a:gd name="T11" fmla="*/ 29 w 29"/>
                <a:gd name="T12" fmla="*/ 5 h 5"/>
              </a:gdLst>
              <a:ahLst/>
              <a:cxnLst>
                <a:cxn ang="T6">
                  <a:pos x="T0" y="T1"/>
                </a:cxn>
                <a:cxn ang="T7">
                  <a:pos x="T2" y="T3"/>
                </a:cxn>
                <a:cxn ang="T8">
                  <a:pos x="T4" y="T5"/>
                </a:cxn>
              </a:cxnLst>
              <a:rect l="T9" t="T10" r="T11" b="T12"/>
              <a:pathLst>
                <a:path w="29" h="5">
                  <a:moveTo>
                    <a:pt x="29" y="0"/>
                  </a:moveTo>
                  <a:lnTo>
                    <a:pt x="27" y="0"/>
                  </a:lnTo>
                  <a:lnTo>
                    <a:pt x="0" y="5"/>
                  </a:lnTo>
                </a:path>
              </a:pathLst>
            </a:custGeom>
            <a:noFill/>
            <a:ln w="0">
              <a:solidFill>
                <a:schemeClr val="tx1"/>
              </a:solidFill>
              <a:round/>
              <a:headEnd/>
              <a:tailEnd/>
            </a:ln>
          </p:spPr>
          <p:txBody>
            <a:bodyPr/>
            <a:lstStyle/>
            <a:p>
              <a:endParaRPr lang="en-US"/>
            </a:p>
          </p:txBody>
        </p:sp>
        <p:sp>
          <p:nvSpPr>
            <p:cNvPr id="44055" name="Freeform 1042"/>
            <p:cNvSpPr>
              <a:spLocks/>
            </p:cNvSpPr>
            <p:nvPr/>
          </p:nvSpPr>
          <p:spPr bwMode="auto">
            <a:xfrm>
              <a:off x="2308" y="3732"/>
              <a:ext cx="29" cy="3"/>
            </a:xfrm>
            <a:custGeom>
              <a:avLst/>
              <a:gdLst>
                <a:gd name="T0" fmla="*/ 29 w 29"/>
                <a:gd name="T1" fmla="*/ 0 h 3"/>
                <a:gd name="T2" fmla="*/ 10 w 29"/>
                <a:gd name="T3" fmla="*/ 2 h 3"/>
                <a:gd name="T4" fmla="*/ 0 w 29"/>
                <a:gd name="T5" fmla="*/ 3 h 3"/>
                <a:gd name="T6" fmla="*/ 0 60000 65536"/>
                <a:gd name="T7" fmla="*/ 0 60000 65536"/>
                <a:gd name="T8" fmla="*/ 0 60000 65536"/>
                <a:gd name="T9" fmla="*/ 0 w 29"/>
                <a:gd name="T10" fmla="*/ 0 h 3"/>
                <a:gd name="T11" fmla="*/ 29 w 29"/>
                <a:gd name="T12" fmla="*/ 3 h 3"/>
              </a:gdLst>
              <a:ahLst/>
              <a:cxnLst>
                <a:cxn ang="T6">
                  <a:pos x="T0" y="T1"/>
                </a:cxn>
                <a:cxn ang="T7">
                  <a:pos x="T2" y="T3"/>
                </a:cxn>
                <a:cxn ang="T8">
                  <a:pos x="T4" y="T5"/>
                </a:cxn>
              </a:cxnLst>
              <a:rect l="T9" t="T10" r="T11" b="T12"/>
              <a:pathLst>
                <a:path w="29" h="3">
                  <a:moveTo>
                    <a:pt x="29" y="0"/>
                  </a:moveTo>
                  <a:lnTo>
                    <a:pt x="10" y="2"/>
                  </a:lnTo>
                  <a:lnTo>
                    <a:pt x="0" y="3"/>
                  </a:lnTo>
                </a:path>
              </a:pathLst>
            </a:custGeom>
            <a:noFill/>
            <a:ln w="0">
              <a:solidFill>
                <a:schemeClr val="tx1"/>
              </a:solidFill>
              <a:round/>
              <a:headEnd/>
              <a:tailEnd/>
            </a:ln>
          </p:spPr>
          <p:txBody>
            <a:bodyPr/>
            <a:lstStyle/>
            <a:p>
              <a:endParaRPr lang="en-US"/>
            </a:p>
          </p:txBody>
        </p:sp>
        <p:sp>
          <p:nvSpPr>
            <p:cNvPr id="44056" name="Freeform 1043"/>
            <p:cNvSpPr>
              <a:spLocks/>
            </p:cNvSpPr>
            <p:nvPr/>
          </p:nvSpPr>
          <p:spPr bwMode="auto">
            <a:xfrm>
              <a:off x="2337" y="3729"/>
              <a:ext cx="30" cy="3"/>
            </a:xfrm>
            <a:custGeom>
              <a:avLst/>
              <a:gdLst>
                <a:gd name="T0" fmla="*/ 30 w 30"/>
                <a:gd name="T1" fmla="*/ 0 h 3"/>
                <a:gd name="T2" fmla="*/ 3 w 30"/>
                <a:gd name="T3" fmla="*/ 3 h 3"/>
                <a:gd name="T4" fmla="*/ 0 w 30"/>
                <a:gd name="T5" fmla="*/ 3 h 3"/>
                <a:gd name="T6" fmla="*/ 0 60000 65536"/>
                <a:gd name="T7" fmla="*/ 0 60000 65536"/>
                <a:gd name="T8" fmla="*/ 0 60000 65536"/>
                <a:gd name="T9" fmla="*/ 0 w 30"/>
                <a:gd name="T10" fmla="*/ 0 h 3"/>
                <a:gd name="T11" fmla="*/ 30 w 30"/>
                <a:gd name="T12" fmla="*/ 3 h 3"/>
              </a:gdLst>
              <a:ahLst/>
              <a:cxnLst>
                <a:cxn ang="T6">
                  <a:pos x="T0" y="T1"/>
                </a:cxn>
                <a:cxn ang="T7">
                  <a:pos x="T2" y="T3"/>
                </a:cxn>
                <a:cxn ang="T8">
                  <a:pos x="T4" y="T5"/>
                </a:cxn>
              </a:cxnLst>
              <a:rect l="T9" t="T10" r="T11" b="T12"/>
              <a:pathLst>
                <a:path w="30" h="3">
                  <a:moveTo>
                    <a:pt x="30" y="0"/>
                  </a:moveTo>
                  <a:lnTo>
                    <a:pt x="3" y="3"/>
                  </a:lnTo>
                  <a:lnTo>
                    <a:pt x="0" y="3"/>
                  </a:lnTo>
                </a:path>
              </a:pathLst>
            </a:custGeom>
            <a:noFill/>
            <a:ln w="0">
              <a:solidFill>
                <a:schemeClr val="tx1"/>
              </a:solidFill>
              <a:round/>
              <a:headEnd/>
              <a:tailEnd/>
            </a:ln>
          </p:spPr>
          <p:txBody>
            <a:bodyPr/>
            <a:lstStyle/>
            <a:p>
              <a:endParaRPr lang="en-US"/>
            </a:p>
          </p:txBody>
        </p:sp>
        <p:sp>
          <p:nvSpPr>
            <p:cNvPr id="44057" name="Freeform 1044"/>
            <p:cNvSpPr>
              <a:spLocks/>
            </p:cNvSpPr>
            <p:nvPr/>
          </p:nvSpPr>
          <p:spPr bwMode="auto">
            <a:xfrm>
              <a:off x="2367" y="3720"/>
              <a:ext cx="58" cy="9"/>
            </a:xfrm>
            <a:custGeom>
              <a:avLst/>
              <a:gdLst>
                <a:gd name="T0" fmla="*/ 58 w 58"/>
                <a:gd name="T1" fmla="*/ 0 h 9"/>
                <a:gd name="T2" fmla="*/ 41 w 58"/>
                <a:gd name="T3" fmla="*/ 3 h 9"/>
                <a:gd name="T4" fmla="*/ 29 w 58"/>
                <a:gd name="T5" fmla="*/ 5 h 9"/>
                <a:gd name="T6" fmla="*/ 7 w 58"/>
                <a:gd name="T7" fmla="*/ 7 h 9"/>
                <a:gd name="T8" fmla="*/ 0 w 58"/>
                <a:gd name="T9" fmla="*/ 9 h 9"/>
                <a:gd name="T10" fmla="*/ 0 60000 65536"/>
                <a:gd name="T11" fmla="*/ 0 60000 65536"/>
                <a:gd name="T12" fmla="*/ 0 60000 65536"/>
                <a:gd name="T13" fmla="*/ 0 60000 65536"/>
                <a:gd name="T14" fmla="*/ 0 60000 65536"/>
                <a:gd name="T15" fmla="*/ 0 w 58"/>
                <a:gd name="T16" fmla="*/ 0 h 9"/>
                <a:gd name="T17" fmla="*/ 58 w 58"/>
                <a:gd name="T18" fmla="*/ 9 h 9"/>
              </a:gdLst>
              <a:ahLst/>
              <a:cxnLst>
                <a:cxn ang="T10">
                  <a:pos x="T0" y="T1"/>
                </a:cxn>
                <a:cxn ang="T11">
                  <a:pos x="T2" y="T3"/>
                </a:cxn>
                <a:cxn ang="T12">
                  <a:pos x="T4" y="T5"/>
                </a:cxn>
                <a:cxn ang="T13">
                  <a:pos x="T6" y="T7"/>
                </a:cxn>
                <a:cxn ang="T14">
                  <a:pos x="T8" y="T9"/>
                </a:cxn>
              </a:cxnLst>
              <a:rect l="T15" t="T16" r="T17" b="T18"/>
              <a:pathLst>
                <a:path w="58" h="9">
                  <a:moveTo>
                    <a:pt x="58" y="0"/>
                  </a:moveTo>
                  <a:lnTo>
                    <a:pt x="41" y="3"/>
                  </a:lnTo>
                  <a:lnTo>
                    <a:pt x="29" y="5"/>
                  </a:lnTo>
                  <a:lnTo>
                    <a:pt x="7" y="7"/>
                  </a:lnTo>
                  <a:lnTo>
                    <a:pt x="0" y="9"/>
                  </a:lnTo>
                </a:path>
              </a:pathLst>
            </a:custGeom>
            <a:noFill/>
            <a:ln w="0">
              <a:solidFill>
                <a:schemeClr val="tx1"/>
              </a:solidFill>
              <a:round/>
              <a:headEnd/>
              <a:tailEnd/>
            </a:ln>
          </p:spPr>
          <p:txBody>
            <a:bodyPr/>
            <a:lstStyle/>
            <a:p>
              <a:endParaRPr lang="en-US"/>
            </a:p>
          </p:txBody>
        </p:sp>
        <p:sp>
          <p:nvSpPr>
            <p:cNvPr id="44058" name="Freeform 1045"/>
            <p:cNvSpPr>
              <a:spLocks/>
            </p:cNvSpPr>
            <p:nvPr/>
          </p:nvSpPr>
          <p:spPr bwMode="auto">
            <a:xfrm>
              <a:off x="2425" y="3710"/>
              <a:ext cx="54" cy="10"/>
            </a:xfrm>
            <a:custGeom>
              <a:avLst/>
              <a:gdLst>
                <a:gd name="T0" fmla="*/ 54 w 54"/>
                <a:gd name="T1" fmla="*/ 0 h 10"/>
                <a:gd name="T2" fmla="*/ 50 w 54"/>
                <a:gd name="T3" fmla="*/ 0 h 10"/>
                <a:gd name="T4" fmla="*/ 27 w 54"/>
                <a:gd name="T5" fmla="*/ 7 h 10"/>
                <a:gd name="T6" fmla="*/ 16 w 54"/>
                <a:gd name="T7" fmla="*/ 7 h 10"/>
                <a:gd name="T8" fmla="*/ 0 w 54"/>
                <a:gd name="T9" fmla="*/ 10 h 10"/>
                <a:gd name="T10" fmla="*/ 0 60000 65536"/>
                <a:gd name="T11" fmla="*/ 0 60000 65536"/>
                <a:gd name="T12" fmla="*/ 0 60000 65536"/>
                <a:gd name="T13" fmla="*/ 0 60000 65536"/>
                <a:gd name="T14" fmla="*/ 0 60000 65536"/>
                <a:gd name="T15" fmla="*/ 0 w 54"/>
                <a:gd name="T16" fmla="*/ 0 h 10"/>
                <a:gd name="T17" fmla="*/ 54 w 54"/>
                <a:gd name="T18" fmla="*/ 10 h 10"/>
              </a:gdLst>
              <a:ahLst/>
              <a:cxnLst>
                <a:cxn ang="T10">
                  <a:pos x="T0" y="T1"/>
                </a:cxn>
                <a:cxn ang="T11">
                  <a:pos x="T2" y="T3"/>
                </a:cxn>
                <a:cxn ang="T12">
                  <a:pos x="T4" y="T5"/>
                </a:cxn>
                <a:cxn ang="T13">
                  <a:pos x="T6" y="T7"/>
                </a:cxn>
                <a:cxn ang="T14">
                  <a:pos x="T8" y="T9"/>
                </a:cxn>
              </a:cxnLst>
              <a:rect l="T15" t="T16" r="T17" b="T18"/>
              <a:pathLst>
                <a:path w="54" h="10">
                  <a:moveTo>
                    <a:pt x="54" y="0"/>
                  </a:moveTo>
                  <a:lnTo>
                    <a:pt x="50" y="0"/>
                  </a:lnTo>
                  <a:lnTo>
                    <a:pt x="27" y="7"/>
                  </a:lnTo>
                  <a:lnTo>
                    <a:pt x="16" y="7"/>
                  </a:lnTo>
                  <a:lnTo>
                    <a:pt x="0" y="10"/>
                  </a:lnTo>
                </a:path>
              </a:pathLst>
            </a:custGeom>
            <a:noFill/>
            <a:ln w="0">
              <a:solidFill>
                <a:schemeClr val="tx1"/>
              </a:solidFill>
              <a:round/>
              <a:headEnd/>
              <a:tailEnd/>
            </a:ln>
          </p:spPr>
          <p:txBody>
            <a:bodyPr/>
            <a:lstStyle/>
            <a:p>
              <a:endParaRPr lang="en-US"/>
            </a:p>
          </p:txBody>
        </p:sp>
        <p:sp>
          <p:nvSpPr>
            <p:cNvPr id="44059" name="Freeform 1046"/>
            <p:cNvSpPr>
              <a:spLocks/>
            </p:cNvSpPr>
            <p:nvPr/>
          </p:nvSpPr>
          <p:spPr bwMode="auto">
            <a:xfrm>
              <a:off x="2479" y="3705"/>
              <a:ext cx="28" cy="5"/>
            </a:xfrm>
            <a:custGeom>
              <a:avLst/>
              <a:gdLst>
                <a:gd name="T0" fmla="*/ 28 w 28"/>
                <a:gd name="T1" fmla="*/ 0 h 5"/>
                <a:gd name="T2" fmla="*/ 16 w 28"/>
                <a:gd name="T3" fmla="*/ 2 h 5"/>
                <a:gd name="T4" fmla="*/ 0 w 28"/>
                <a:gd name="T5" fmla="*/ 5 h 5"/>
                <a:gd name="T6" fmla="*/ 0 60000 65536"/>
                <a:gd name="T7" fmla="*/ 0 60000 65536"/>
                <a:gd name="T8" fmla="*/ 0 60000 65536"/>
                <a:gd name="T9" fmla="*/ 0 w 28"/>
                <a:gd name="T10" fmla="*/ 0 h 5"/>
                <a:gd name="T11" fmla="*/ 28 w 28"/>
                <a:gd name="T12" fmla="*/ 5 h 5"/>
              </a:gdLst>
              <a:ahLst/>
              <a:cxnLst>
                <a:cxn ang="T6">
                  <a:pos x="T0" y="T1"/>
                </a:cxn>
                <a:cxn ang="T7">
                  <a:pos x="T2" y="T3"/>
                </a:cxn>
                <a:cxn ang="T8">
                  <a:pos x="T4" y="T5"/>
                </a:cxn>
              </a:cxnLst>
              <a:rect l="T9" t="T10" r="T11" b="T12"/>
              <a:pathLst>
                <a:path w="28" h="5">
                  <a:moveTo>
                    <a:pt x="28" y="0"/>
                  </a:moveTo>
                  <a:lnTo>
                    <a:pt x="16" y="2"/>
                  </a:lnTo>
                  <a:lnTo>
                    <a:pt x="0" y="5"/>
                  </a:lnTo>
                </a:path>
              </a:pathLst>
            </a:custGeom>
            <a:noFill/>
            <a:ln w="0">
              <a:solidFill>
                <a:schemeClr val="tx1"/>
              </a:solidFill>
              <a:round/>
              <a:headEnd/>
              <a:tailEnd/>
            </a:ln>
          </p:spPr>
          <p:txBody>
            <a:bodyPr/>
            <a:lstStyle/>
            <a:p>
              <a:endParaRPr lang="en-US"/>
            </a:p>
          </p:txBody>
        </p:sp>
        <p:sp>
          <p:nvSpPr>
            <p:cNvPr id="44060" name="Freeform 1047"/>
            <p:cNvSpPr>
              <a:spLocks/>
            </p:cNvSpPr>
            <p:nvPr/>
          </p:nvSpPr>
          <p:spPr bwMode="auto">
            <a:xfrm>
              <a:off x="2507" y="3700"/>
              <a:ext cx="27" cy="5"/>
            </a:xfrm>
            <a:custGeom>
              <a:avLst/>
              <a:gdLst>
                <a:gd name="T0" fmla="*/ 27 w 27"/>
                <a:gd name="T1" fmla="*/ 0 h 5"/>
                <a:gd name="T2" fmla="*/ 4 w 27"/>
                <a:gd name="T3" fmla="*/ 3 h 5"/>
                <a:gd name="T4" fmla="*/ 0 w 27"/>
                <a:gd name="T5" fmla="*/ 5 h 5"/>
                <a:gd name="T6" fmla="*/ 0 60000 65536"/>
                <a:gd name="T7" fmla="*/ 0 60000 65536"/>
                <a:gd name="T8" fmla="*/ 0 60000 65536"/>
                <a:gd name="T9" fmla="*/ 0 w 27"/>
                <a:gd name="T10" fmla="*/ 0 h 5"/>
                <a:gd name="T11" fmla="*/ 27 w 27"/>
                <a:gd name="T12" fmla="*/ 5 h 5"/>
              </a:gdLst>
              <a:ahLst/>
              <a:cxnLst>
                <a:cxn ang="T6">
                  <a:pos x="T0" y="T1"/>
                </a:cxn>
                <a:cxn ang="T7">
                  <a:pos x="T2" y="T3"/>
                </a:cxn>
                <a:cxn ang="T8">
                  <a:pos x="T4" y="T5"/>
                </a:cxn>
              </a:cxnLst>
              <a:rect l="T9" t="T10" r="T11" b="T12"/>
              <a:pathLst>
                <a:path w="27" h="5">
                  <a:moveTo>
                    <a:pt x="27" y="0"/>
                  </a:moveTo>
                  <a:lnTo>
                    <a:pt x="4" y="3"/>
                  </a:lnTo>
                  <a:lnTo>
                    <a:pt x="0" y="5"/>
                  </a:lnTo>
                </a:path>
              </a:pathLst>
            </a:custGeom>
            <a:noFill/>
            <a:ln w="0">
              <a:solidFill>
                <a:schemeClr val="tx1"/>
              </a:solidFill>
              <a:round/>
              <a:headEnd/>
              <a:tailEnd/>
            </a:ln>
          </p:spPr>
          <p:txBody>
            <a:bodyPr/>
            <a:lstStyle/>
            <a:p>
              <a:endParaRPr lang="en-US"/>
            </a:p>
          </p:txBody>
        </p:sp>
        <p:sp>
          <p:nvSpPr>
            <p:cNvPr id="44061" name="Freeform 1048"/>
            <p:cNvSpPr>
              <a:spLocks/>
            </p:cNvSpPr>
            <p:nvPr/>
          </p:nvSpPr>
          <p:spPr bwMode="auto">
            <a:xfrm>
              <a:off x="2534" y="3688"/>
              <a:ext cx="56" cy="12"/>
            </a:xfrm>
            <a:custGeom>
              <a:avLst/>
              <a:gdLst>
                <a:gd name="T0" fmla="*/ 56 w 56"/>
                <a:gd name="T1" fmla="*/ 0 h 12"/>
                <a:gd name="T2" fmla="*/ 46 w 56"/>
                <a:gd name="T3" fmla="*/ 0 h 12"/>
                <a:gd name="T4" fmla="*/ 29 w 56"/>
                <a:gd name="T5" fmla="*/ 7 h 12"/>
                <a:gd name="T6" fmla="*/ 10 w 56"/>
                <a:gd name="T7" fmla="*/ 8 h 12"/>
                <a:gd name="T8" fmla="*/ 0 w 56"/>
                <a:gd name="T9" fmla="*/ 12 h 12"/>
                <a:gd name="T10" fmla="*/ 0 60000 65536"/>
                <a:gd name="T11" fmla="*/ 0 60000 65536"/>
                <a:gd name="T12" fmla="*/ 0 60000 65536"/>
                <a:gd name="T13" fmla="*/ 0 60000 65536"/>
                <a:gd name="T14" fmla="*/ 0 60000 65536"/>
                <a:gd name="T15" fmla="*/ 0 w 56"/>
                <a:gd name="T16" fmla="*/ 0 h 12"/>
                <a:gd name="T17" fmla="*/ 56 w 56"/>
                <a:gd name="T18" fmla="*/ 12 h 12"/>
              </a:gdLst>
              <a:ahLst/>
              <a:cxnLst>
                <a:cxn ang="T10">
                  <a:pos x="T0" y="T1"/>
                </a:cxn>
                <a:cxn ang="T11">
                  <a:pos x="T2" y="T3"/>
                </a:cxn>
                <a:cxn ang="T12">
                  <a:pos x="T4" y="T5"/>
                </a:cxn>
                <a:cxn ang="T13">
                  <a:pos x="T6" y="T7"/>
                </a:cxn>
                <a:cxn ang="T14">
                  <a:pos x="T8" y="T9"/>
                </a:cxn>
              </a:cxnLst>
              <a:rect l="T15" t="T16" r="T17" b="T18"/>
              <a:pathLst>
                <a:path w="56" h="12">
                  <a:moveTo>
                    <a:pt x="56" y="0"/>
                  </a:moveTo>
                  <a:lnTo>
                    <a:pt x="46" y="0"/>
                  </a:lnTo>
                  <a:lnTo>
                    <a:pt x="29" y="7"/>
                  </a:lnTo>
                  <a:lnTo>
                    <a:pt x="10" y="8"/>
                  </a:lnTo>
                  <a:lnTo>
                    <a:pt x="0" y="12"/>
                  </a:lnTo>
                </a:path>
              </a:pathLst>
            </a:custGeom>
            <a:noFill/>
            <a:ln w="0">
              <a:solidFill>
                <a:schemeClr val="tx1"/>
              </a:solidFill>
              <a:round/>
              <a:headEnd/>
              <a:tailEnd/>
            </a:ln>
          </p:spPr>
          <p:txBody>
            <a:bodyPr/>
            <a:lstStyle/>
            <a:p>
              <a:endParaRPr lang="en-US"/>
            </a:p>
          </p:txBody>
        </p:sp>
        <p:sp>
          <p:nvSpPr>
            <p:cNvPr id="44062" name="Freeform 1049"/>
            <p:cNvSpPr>
              <a:spLocks/>
            </p:cNvSpPr>
            <p:nvPr/>
          </p:nvSpPr>
          <p:spPr bwMode="auto">
            <a:xfrm>
              <a:off x="2617" y="3262"/>
              <a:ext cx="508" cy="418"/>
            </a:xfrm>
            <a:custGeom>
              <a:avLst/>
              <a:gdLst>
                <a:gd name="T0" fmla="*/ 0 w 508"/>
                <a:gd name="T1" fmla="*/ 418 h 418"/>
                <a:gd name="T2" fmla="*/ 2 w 508"/>
                <a:gd name="T3" fmla="*/ 418 h 418"/>
                <a:gd name="T4" fmla="*/ 27 w 508"/>
                <a:gd name="T5" fmla="*/ 411 h 418"/>
                <a:gd name="T6" fmla="*/ 35 w 508"/>
                <a:gd name="T7" fmla="*/ 407 h 418"/>
                <a:gd name="T8" fmla="*/ 54 w 508"/>
                <a:gd name="T9" fmla="*/ 404 h 418"/>
                <a:gd name="T10" fmla="*/ 74 w 508"/>
                <a:gd name="T11" fmla="*/ 397 h 418"/>
                <a:gd name="T12" fmla="*/ 81 w 508"/>
                <a:gd name="T13" fmla="*/ 394 h 418"/>
                <a:gd name="T14" fmla="*/ 94 w 508"/>
                <a:gd name="T15" fmla="*/ 389 h 418"/>
                <a:gd name="T16" fmla="*/ 106 w 508"/>
                <a:gd name="T17" fmla="*/ 385 h 418"/>
                <a:gd name="T18" fmla="*/ 110 w 508"/>
                <a:gd name="T19" fmla="*/ 384 h 418"/>
                <a:gd name="T20" fmla="*/ 132 w 508"/>
                <a:gd name="T21" fmla="*/ 377 h 418"/>
                <a:gd name="T22" fmla="*/ 150 w 508"/>
                <a:gd name="T23" fmla="*/ 368 h 418"/>
                <a:gd name="T24" fmla="*/ 157 w 508"/>
                <a:gd name="T25" fmla="*/ 367 h 418"/>
                <a:gd name="T26" fmla="*/ 170 w 508"/>
                <a:gd name="T27" fmla="*/ 362 h 418"/>
                <a:gd name="T28" fmla="*/ 182 w 508"/>
                <a:gd name="T29" fmla="*/ 355 h 418"/>
                <a:gd name="T30" fmla="*/ 191 w 508"/>
                <a:gd name="T31" fmla="*/ 352 h 418"/>
                <a:gd name="T32" fmla="*/ 208 w 508"/>
                <a:gd name="T33" fmla="*/ 345 h 418"/>
                <a:gd name="T34" fmla="*/ 229 w 508"/>
                <a:gd name="T35" fmla="*/ 335 h 418"/>
                <a:gd name="T36" fmla="*/ 231 w 508"/>
                <a:gd name="T37" fmla="*/ 333 h 418"/>
                <a:gd name="T38" fmla="*/ 256 w 508"/>
                <a:gd name="T39" fmla="*/ 321 h 418"/>
                <a:gd name="T40" fmla="*/ 277 w 508"/>
                <a:gd name="T41" fmla="*/ 308 h 418"/>
                <a:gd name="T42" fmla="*/ 280 w 508"/>
                <a:gd name="T43" fmla="*/ 308 h 418"/>
                <a:gd name="T44" fmla="*/ 282 w 508"/>
                <a:gd name="T45" fmla="*/ 306 h 418"/>
                <a:gd name="T46" fmla="*/ 302 w 508"/>
                <a:gd name="T47" fmla="*/ 294 h 418"/>
                <a:gd name="T48" fmla="*/ 326 w 508"/>
                <a:gd name="T49" fmla="*/ 277 h 418"/>
                <a:gd name="T50" fmla="*/ 348 w 508"/>
                <a:gd name="T51" fmla="*/ 262 h 418"/>
                <a:gd name="T52" fmla="*/ 364 w 508"/>
                <a:gd name="T53" fmla="*/ 250 h 418"/>
                <a:gd name="T54" fmla="*/ 370 w 508"/>
                <a:gd name="T55" fmla="*/ 245 h 418"/>
                <a:gd name="T56" fmla="*/ 381 w 508"/>
                <a:gd name="T57" fmla="*/ 233 h 418"/>
                <a:gd name="T58" fmla="*/ 391 w 508"/>
                <a:gd name="T59" fmla="*/ 226 h 418"/>
                <a:gd name="T60" fmla="*/ 395 w 508"/>
                <a:gd name="T61" fmla="*/ 221 h 418"/>
                <a:gd name="T62" fmla="*/ 410 w 508"/>
                <a:gd name="T63" fmla="*/ 206 h 418"/>
                <a:gd name="T64" fmla="*/ 422 w 508"/>
                <a:gd name="T65" fmla="*/ 194 h 418"/>
                <a:gd name="T66" fmla="*/ 430 w 508"/>
                <a:gd name="T67" fmla="*/ 184 h 418"/>
                <a:gd name="T68" fmla="*/ 444 w 508"/>
                <a:gd name="T69" fmla="*/ 167 h 418"/>
                <a:gd name="T70" fmla="*/ 449 w 508"/>
                <a:gd name="T71" fmla="*/ 162 h 418"/>
                <a:gd name="T72" fmla="*/ 464 w 508"/>
                <a:gd name="T73" fmla="*/ 138 h 418"/>
                <a:gd name="T74" fmla="*/ 466 w 508"/>
                <a:gd name="T75" fmla="*/ 135 h 418"/>
                <a:gd name="T76" fmla="*/ 479 w 508"/>
                <a:gd name="T77" fmla="*/ 111 h 418"/>
                <a:gd name="T78" fmla="*/ 481 w 508"/>
                <a:gd name="T79" fmla="*/ 106 h 418"/>
                <a:gd name="T80" fmla="*/ 491 w 508"/>
                <a:gd name="T81" fmla="*/ 84 h 418"/>
                <a:gd name="T82" fmla="*/ 494 w 508"/>
                <a:gd name="T83" fmla="*/ 73 h 418"/>
                <a:gd name="T84" fmla="*/ 500 w 508"/>
                <a:gd name="T85" fmla="*/ 57 h 418"/>
                <a:gd name="T86" fmla="*/ 503 w 508"/>
                <a:gd name="T87" fmla="*/ 32 h 418"/>
                <a:gd name="T88" fmla="*/ 505 w 508"/>
                <a:gd name="T89" fmla="*/ 29 h 418"/>
                <a:gd name="T90" fmla="*/ 505 w 508"/>
                <a:gd name="T91" fmla="*/ 22 h 418"/>
                <a:gd name="T92" fmla="*/ 508 w 508"/>
                <a:gd name="T93" fmla="*/ 0 h 4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8"/>
                <a:gd name="T142" fmla="*/ 0 h 418"/>
                <a:gd name="T143" fmla="*/ 508 w 508"/>
                <a:gd name="T144" fmla="*/ 418 h 4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8" h="418">
                  <a:moveTo>
                    <a:pt x="0" y="418"/>
                  </a:moveTo>
                  <a:lnTo>
                    <a:pt x="2" y="418"/>
                  </a:lnTo>
                  <a:lnTo>
                    <a:pt x="27" y="411"/>
                  </a:lnTo>
                  <a:lnTo>
                    <a:pt x="35" y="407"/>
                  </a:lnTo>
                  <a:lnTo>
                    <a:pt x="54" y="404"/>
                  </a:lnTo>
                  <a:lnTo>
                    <a:pt x="74" y="397"/>
                  </a:lnTo>
                  <a:lnTo>
                    <a:pt x="81" y="394"/>
                  </a:lnTo>
                  <a:lnTo>
                    <a:pt x="94" y="389"/>
                  </a:lnTo>
                  <a:lnTo>
                    <a:pt x="106" y="385"/>
                  </a:lnTo>
                  <a:lnTo>
                    <a:pt x="110" y="384"/>
                  </a:lnTo>
                  <a:lnTo>
                    <a:pt x="132" y="377"/>
                  </a:lnTo>
                  <a:lnTo>
                    <a:pt x="150" y="368"/>
                  </a:lnTo>
                  <a:lnTo>
                    <a:pt x="157" y="367"/>
                  </a:lnTo>
                  <a:lnTo>
                    <a:pt x="170" y="362"/>
                  </a:lnTo>
                  <a:lnTo>
                    <a:pt x="182" y="355"/>
                  </a:lnTo>
                  <a:lnTo>
                    <a:pt x="191" y="352"/>
                  </a:lnTo>
                  <a:lnTo>
                    <a:pt x="208" y="345"/>
                  </a:lnTo>
                  <a:lnTo>
                    <a:pt x="229" y="335"/>
                  </a:lnTo>
                  <a:lnTo>
                    <a:pt x="231" y="333"/>
                  </a:lnTo>
                  <a:lnTo>
                    <a:pt x="256" y="321"/>
                  </a:lnTo>
                  <a:lnTo>
                    <a:pt x="277" y="308"/>
                  </a:lnTo>
                  <a:lnTo>
                    <a:pt x="280" y="308"/>
                  </a:lnTo>
                  <a:lnTo>
                    <a:pt x="282" y="306"/>
                  </a:lnTo>
                  <a:lnTo>
                    <a:pt x="302" y="294"/>
                  </a:lnTo>
                  <a:lnTo>
                    <a:pt x="326" y="277"/>
                  </a:lnTo>
                  <a:lnTo>
                    <a:pt x="348" y="262"/>
                  </a:lnTo>
                  <a:lnTo>
                    <a:pt x="364" y="250"/>
                  </a:lnTo>
                  <a:lnTo>
                    <a:pt x="370" y="245"/>
                  </a:lnTo>
                  <a:lnTo>
                    <a:pt x="381" y="233"/>
                  </a:lnTo>
                  <a:lnTo>
                    <a:pt x="391" y="226"/>
                  </a:lnTo>
                  <a:lnTo>
                    <a:pt x="395" y="221"/>
                  </a:lnTo>
                  <a:lnTo>
                    <a:pt x="410" y="206"/>
                  </a:lnTo>
                  <a:lnTo>
                    <a:pt x="422" y="194"/>
                  </a:lnTo>
                  <a:lnTo>
                    <a:pt x="430" y="184"/>
                  </a:lnTo>
                  <a:lnTo>
                    <a:pt x="444" y="167"/>
                  </a:lnTo>
                  <a:lnTo>
                    <a:pt x="449" y="162"/>
                  </a:lnTo>
                  <a:lnTo>
                    <a:pt x="464" y="138"/>
                  </a:lnTo>
                  <a:lnTo>
                    <a:pt x="466" y="135"/>
                  </a:lnTo>
                  <a:lnTo>
                    <a:pt x="479" y="111"/>
                  </a:lnTo>
                  <a:lnTo>
                    <a:pt x="481" y="106"/>
                  </a:lnTo>
                  <a:lnTo>
                    <a:pt x="491" y="84"/>
                  </a:lnTo>
                  <a:lnTo>
                    <a:pt x="494" y="73"/>
                  </a:lnTo>
                  <a:lnTo>
                    <a:pt x="500" y="57"/>
                  </a:lnTo>
                  <a:lnTo>
                    <a:pt x="503" y="32"/>
                  </a:lnTo>
                  <a:lnTo>
                    <a:pt x="505" y="29"/>
                  </a:lnTo>
                  <a:lnTo>
                    <a:pt x="505" y="22"/>
                  </a:lnTo>
                  <a:lnTo>
                    <a:pt x="508" y="0"/>
                  </a:lnTo>
                </a:path>
              </a:pathLst>
            </a:custGeom>
            <a:noFill/>
            <a:ln w="0">
              <a:solidFill>
                <a:schemeClr val="tx1"/>
              </a:solidFill>
              <a:round/>
              <a:headEnd/>
              <a:tailEnd/>
            </a:ln>
          </p:spPr>
          <p:txBody>
            <a:bodyPr/>
            <a:lstStyle/>
            <a:p>
              <a:endParaRPr lang="en-US"/>
            </a:p>
          </p:txBody>
        </p:sp>
        <p:sp>
          <p:nvSpPr>
            <p:cNvPr id="44063" name="Line 1050"/>
            <p:cNvSpPr>
              <a:spLocks noChangeShapeType="1"/>
            </p:cNvSpPr>
            <p:nvPr/>
          </p:nvSpPr>
          <p:spPr bwMode="auto">
            <a:xfrm flipV="1">
              <a:off x="2590" y="3680"/>
              <a:ext cx="27" cy="8"/>
            </a:xfrm>
            <a:prstGeom prst="line">
              <a:avLst/>
            </a:prstGeom>
            <a:noFill/>
            <a:ln w="0">
              <a:solidFill>
                <a:schemeClr val="tx1"/>
              </a:solidFill>
              <a:round/>
              <a:headEnd/>
              <a:tailEnd/>
            </a:ln>
          </p:spPr>
          <p:txBody>
            <a:bodyPr/>
            <a:lstStyle/>
            <a:p>
              <a:endParaRPr lang="en-GB"/>
            </a:p>
          </p:txBody>
        </p:sp>
        <p:sp>
          <p:nvSpPr>
            <p:cNvPr id="44064" name="Freeform 1051"/>
            <p:cNvSpPr>
              <a:spLocks/>
            </p:cNvSpPr>
            <p:nvPr/>
          </p:nvSpPr>
          <p:spPr bwMode="auto">
            <a:xfrm>
              <a:off x="590" y="3262"/>
              <a:ext cx="2229" cy="499"/>
            </a:xfrm>
            <a:custGeom>
              <a:avLst/>
              <a:gdLst>
                <a:gd name="T0" fmla="*/ 292 w 2229"/>
                <a:gd name="T1" fmla="*/ 499 h 499"/>
                <a:gd name="T2" fmla="*/ 631 w 2229"/>
                <a:gd name="T3" fmla="*/ 499 h 499"/>
                <a:gd name="T4" fmla="*/ 751 w 2229"/>
                <a:gd name="T5" fmla="*/ 499 h 499"/>
                <a:gd name="T6" fmla="*/ 812 w 2229"/>
                <a:gd name="T7" fmla="*/ 499 h 499"/>
                <a:gd name="T8" fmla="*/ 844 w 2229"/>
                <a:gd name="T9" fmla="*/ 499 h 499"/>
                <a:gd name="T10" fmla="*/ 876 w 2229"/>
                <a:gd name="T11" fmla="*/ 499 h 499"/>
                <a:gd name="T12" fmla="*/ 908 w 2229"/>
                <a:gd name="T13" fmla="*/ 497 h 499"/>
                <a:gd name="T14" fmla="*/ 937 w 2229"/>
                <a:gd name="T15" fmla="*/ 497 h 499"/>
                <a:gd name="T16" fmla="*/ 969 w 2229"/>
                <a:gd name="T17" fmla="*/ 497 h 499"/>
                <a:gd name="T18" fmla="*/ 1001 w 2229"/>
                <a:gd name="T19" fmla="*/ 495 h 499"/>
                <a:gd name="T20" fmla="*/ 1029 w 2229"/>
                <a:gd name="T21" fmla="*/ 495 h 499"/>
                <a:gd name="T22" fmla="*/ 1062 w 2229"/>
                <a:gd name="T23" fmla="*/ 494 h 499"/>
                <a:gd name="T24" fmla="*/ 1094 w 2229"/>
                <a:gd name="T25" fmla="*/ 494 h 499"/>
                <a:gd name="T26" fmla="*/ 1124 w 2229"/>
                <a:gd name="T27" fmla="*/ 492 h 499"/>
                <a:gd name="T28" fmla="*/ 1156 w 2229"/>
                <a:gd name="T29" fmla="*/ 490 h 499"/>
                <a:gd name="T30" fmla="*/ 1186 w 2229"/>
                <a:gd name="T31" fmla="*/ 490 h 499"/>
                <a:gd name="T32" fmla="*/ 1218 w 2229"/>
                <a:gd name="T33" fmla="*/ 489 h 499"/>
                <a:gd name="T34" fmla="*/ 1251 w 2229"/>
                <a:gd name="T35" fmla="*/ 485 h 499"/>
                <a:gd name="T36" fmla="*/ 1283 w 2229"/>
                <a:gd name="T37" fmla="*/ 483 h 499"/>
                <a:gd name="T38" fmla="*/ 1315 w 2229"/>
                <a:gd name="T39" fmla="*/ 482 h 499"/>
                <a:gd name="T40" fmla="*/ 1347 w 2229"/>
                <a:gd name="T41" fmla="*/ 478 h 499"/>
                <a:gd name="T42" fmla="*/ 1381 w 2229"/>
                <a:gd name="T43" fmla="*/ 475 h 499"/>
                <a:gd name="T44" fmla="*/ 1397 w 2229"/>
                <a:gd name="T45" fmla="*/ 472 h 499"/>
                <a:gd name="T46" fmla="*/ 1413 w 2229"/>
                <a:gd name="T47" fmla="*/ 470 h 499"/>
                <a:gd name="T48" fmla="*/ 1446 w 2229"/>
                <a:gd name="T49" fmla="*/ 468 h 499"/>
                <a:gd name="T50" fmla="*/ 1478 w 2229"/>
                <a:gd name="T51" fmla="*/ 463 h 499"/>
                <a:gd name="T52" fmla="*/ 1512 w 2229"/>
                <a:gd name="T53" fmla="*/ 458 h 499"/>
                <a:gd name="T54" fmla="*/ 1546 w 2229"/>
                <a:gd name="T55" fmla="*/ 455 h 499"/>
                <a:gd name="T56" fmla="*/ 1580 w 2229"/>
                <a:gd name="T57" fmla="*/ 446 h 499"/>
                <a:gd name="T58" fmla="*/ 1595 w 2229"/>
                <a:gd name="T59" fmla="*/ 445 h 499"/>
                <a:gd name="T60" fmla="*/ 1613 w 2229"/>
                <a:gd name="T61" fmla="*/ 441 h 499"/>
                <a:gd name="T62" fmla="*/ 1647 w 2229"/>
                <a:gd name="T63" fmla="*/ 434 h 499"/>
                <a:gd name="T64" fmla="*/ 1683 w 2229"/>
                <a:gd name="T65" fmla="*/ 426 h 499"/>
                <a:gd name="T66" fmla="*/ 1720 w 2229"/>
                <a:gd name="T67" fmla="*/ 418 h 499"/>
                <a:gd name="T68" fmla="*/ 1747 w 2229"/>
                <a:gd name="T69" fmla="*/ 411 h 499"/>
                <a:gd name="T70" fmla="*/ 1774 w 2229"/>
                <a:gd name="T71" fmla="*/ 404 h 499"/>
                <a:gd name="T72" fmla="*/ 1801 w 2229"/>
                <a:gd name="T73" fmla="*/ 396 h 499"/>
                <a:gd name="T74" fmla="*/ 1826 w 2229"/>
                <a:gd name="T75" fmla="*/ 385 h 499"/>
                <a:gd name="T76" fmla="*/ 1851 w 2229"/>
                <a:gd name="T77" fmla="*/ 377 h 499"/>
                <a:gd name="T78" fmla="*/ 1878 w 2229"/>
                <a:gd name="T79" fmla="*/ 368 h 499"/>
                <a:gd name="T80" fmla="*/ 1904 w 2229"/>
                <a:gd name="T81" fmla="*/ 357 h 499"/>
                <a:gd name="T82" fmla="*/ 1929 w 2229"/>
                <a:gd name="T83" fmla="*/ 346 h 499"/>
                <a:gd name="T84" fmla="*/ 1953 w 2229"/>
                <a:gd name="T85" fmla="*/ 335 h 499"/>
                <a:gd name="T86" fmla="*/ 1978 w 2229"/>
                <a:gd name="T87" fmla="*/ 323 h 499"/>
                <a:gd name="T88" fmla="*/ 2002 w 2229"/>
                <a:gd name="T89" fmla="*/ 309 h 499"/>
                <a:gd name="T90" fmla="*/ 2024 w 2229"/>
                <a:gd name="T91" fmla="*/ 296 h 499"/>
                <a:gd name="T92" fmla="*/ 2047 w 2229"/>
                <a:gd name="T93" fmla="*/ 281 h 499"/>
                <a:gd name="T94" fmla="*/ 2069 w 2229"/>
                <a:gd name="T95" fmla="*/ 264 h 499"/>
                <a:gd name="T96" fmla="*/ 2091 w 2229"/>
                <a:gd name="T97" fmla="*/ 248 h 499"/>
                <a:gd name="T98" fmla="*/ 2113 w 2229"/>
                <a:gd name="T99" fmla="*/ 228 h 499"/>
                <a:gd name="T100" fmla="*/ 2133 w 2229"/>
                <a:gd name="T101" fmla="*/ 210 h 499"/>
                <a:gd name="T102" fmla="*/ 2152 w 2229"/>
                <a:gd name="T103" fmla="*/ 188 h 499"/>
                <a:gd name="T104" fmla="*/ 2170 w 2229"/>
                <a:gd name="T105" fmla="*/ 164 h 499"/>
                <a:gd name="T106" fmla="*/ 2202 w 2229"/>
                <a:gd name="T107" fmla="*/ 111 h 499"/>
                <a:gd name="T108" fmla="*/ 2214 w 2229"/>
                <a:gd name="T109" fmla="*/ 84 h 499"/>
                <a:gd name="T110" fmla="*/ 2223 w 2229"/>
                <a:gd name="T111" fmla="*/ 57 h 499"/>
                <a:gd name="T112" fmla="*/ 2228 w 2229"/>
                <a:gd name="T113" fmla="*/ 29 h 499"/>
                <a:gd name="T114" fmla="*/ 2229 w 2229"/>
                <a:gd name="T115" fmla="*/ 0 h 4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29"/>
                <a:gd name="T175" fmla="*/ 0 h 499"/>
                <a:gd name="T176" fmla="*/ 2229 w 2229"/>
                <a:gd name="T177" fmla="*/ 499 h 49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29" h="499">
                  <a:moveTo>
                    <a:pt x="0" y="499"/>
                  </a:moveTo>
                  <a:lnTo>
                    <a:pt x="292" y="499"/>
                  </a:lnTo>
                  <a:lnTo>
                    <a:pt x="321" y="499"/>
                  </a:lnTo>
                  <a:lnTo>
                    <a:pt x="631" y="499"/>
                  </a:lnTo>
                  <a:lnTo>
                    <a:pt x="660" y="499"/>
                  </a:lnTo>
                  <a:lnTo>
                    <a:pt x="751" y="499"/>
                  </a:lnTo>
                  <a:lnTo>
                    <a:pt x="753" y="499"/>
                  </a:lnTo>
                  <a:lnTo>
                    <a:pt x="812" y="499"/>
                  </a:lnTo>
                  <a:lnTo>
                    <a:pt x="815" y="499"/>
                  </a:lnTo>
                  <a:lnTo>
                    <a:pt x="844" y="499"/>
                  </a:lnTo>
                  <a:lnTo>
                    <a:pt x="872" y="499"/>
                  </a:lnTo>
                  <a:lnTo>
                    <a:pt x="876" y="499"/>
                  </a:lnTo>
                  <a:lnTo>
                    <a:pt x="903" y="497"/>
                  </a:lnTo>
                  <a:lnTo>
                    <a:pt x="908" y="497"/>
                  </a:lnTo>
                  <a:lnTo>
                    <a:pt x="933" y="497"/>
                  </a:lnTo>
                  <a:lnTo>
                    <a:pt x="937" y="497"/>
                  </a:lnTo>
                  <a:lnTo>
                    <a:pt x="964" y="497"/>
                  </a:lnTo>
                  <a:lnTo>
                    <a:pt x="969" y="497"/>
                  </a:lnTo>
                  <a:lnTo>
                    <a:pt x="994" y="497"/>
                  </a:lnTo>
                  <a:lnTo>
                    <a:pt x="1001" y="495"/>
                  </a:lnTo>
                  <a:lnTo>
                    <a:pt x="1024" y="495"/>
                  </a:lnTo>
                  <a:lnTo>
                    <a:pt x="1029" y="495"/>
                  </a:lnTo>
                  <a:lnTo>
                    <a:pt x="1056" y="495"/>
                  </a:lnTo>
                  <a:lnTo>
                    <a:pt x="1062" y="494"/>
                  </a:lnTo>
                  <a:lnTo>
                    <a:pt x="1085" y="494"/>
                  </a:lnTo>
                  <a:lnTo>
                    <a:pt x="1094" y="494"/>
                  </a:lnTo>
                  <a:lnTo>
                    <a:pt x="1116" y="494"/>
                  </a:lnTo>
                  <a:lnTo>
                    <a:pt x="1124" y="492"/>
                  </a:lnTo>
                  <a:lnTo>
                    <a:pt x="1146" y="492"/>
                  </a:lnTo>
                  <a:lnTo>
                    <a:pt x="1156" y="490"/>
                  </a:lnTo>
                  <a:lnTo>
                    <a:pt x="1176" y="490"/>
                  </a:lnTo>
                  <a:lnTo>
                    <a:pt x="1186" y="490"/>
                  </a:lnTo>
                  <a:lnTo>
                    <a:pt x="1205" y="490"/>
                  </a:lnTo>
                  <a:lnTo>
                    <a:pt x="1218" y="489"/>
                  </a:lnTo>
                  <a:lnTo>
                    <a:pt x="1235" y="489"/>
                  </a:lnTo>
                  <a:lnTo>
                    <a:pt x="1251" y="485"/>
                  </a:lnTo>
                  <a:lnTo>
                    <a:pt x="1266" y="485"/>
                  </a:lnTo>
                  <a:lnTo>
                    <a:pt x="1283" y="483"/>
                  </a:lnTo>
                  <a:lnTo>
                    <a:pt x="1294" y="483"/>
                  </a:lnTo>
                  <a:lnTo>
                    <a:pt x="1315" y="482"/>
                  </a:lnTo>
                  <a:lnTo>
                    <a:pt x="1325" y="482"/>
                  </a:lnTo>
                  <a:lnTo>
                    <a:pt x="1347" y="478"/>
                  </a:lnTo>
                  <a:lnTo>
                    <a:pt x="1354" y="477"/>
                  </a:lnTo>
                  <a:lnTo>
                    <a:pt x="1381" y="475"/>
                  </a:lnTo>
                  <a:lnTo>
                    <a:pt x="1382" y="475"/>
                  </a:lnTo>
                  <a:lnTo>
                    <a:pt x="1397" y="472"/>
                  </a:lnTo>
                  <a:lnTo>
                    <a:pt x="1411" y="470"/>
                  </a:lnTo>
                  <a:lnTo>
                    <a:pt x="1413" y="470"/>
                  </a:lnTo>
                  <a:lnTo>
                    <a:pt x="1441" y="468"/>
                  </a:lnTo>
                  <a:lnTo>
                    <a:pt x="1446" y="468"/>
                  </a:lnTo>
                  <a:lnTo>
                    <a:pt x="1470" y="465"/>
                  </a:lnTo>
                  <a:lnTo>
                    <a:pt x="1478" y="463"/>
                  </a:lnTo>
                  <a:lnTo>
                    <a:pt x="1499" y="461"/>
                  </a:lnTo>
                  <a:lnTo>
                    <a:pt x="1512" y="458"/>
                  </a:lnTo>
                  <a:lnTo>
                    <a:pt x="1527" y="456"/>
                  </a:lnTo>
                  <a:lnTo>
                    <a:pt x="1546" y="455"/>
                  </a:lnTo>
                  <a:lnTo>
                    <a:pt x="1554" y="453"/>
                  </a:lnTo>
                  <a:lnTo>
                    <a:pt x="1580" y="446"/>
                  </a:lnTo>
                  <a:lnTo>
                    <a:pt x="1581" y="446"/>
                  </a:lnTo>
                  <a:lnTo>
                    <a:pt x="1595" y="445"/>
                  </a:lnTo>
                  <a:lnTo>
                    <a:pt x="1610" y="441"/>
                  </a:lnTo>
                  <a:lnTo>
                    <a:pt x="1613" y="441"/>
                  </a:lnTo>
                  <a:lnTo>
                    <a:pt x="1639" y="436"/>
                  </a:lnTo>
                  <a:lnTo>
                    <a:pt x="1647" y="434"/>
                  </a:lnTo>
                  <a:lnTo>
                    <a:pt x="1667" y="431"/>
                  </a:lnTo>
                  <a:lnTo>
                    <a:pt x="1683" y="426"/>
                  </a:lnTo>
                  <a:lnTo>
                    <a:pt x="1694" y="426"/>
                  </a:lnTo>
                  <a:lnTo>
                    <a:pt x="1720" y="418"/>
                  </a:lnTo>
                  <a:lnTo>
                    <a:pt x="1723" y="418"/>
                  </a:lnTo>
                  <a:lnTo>
                    <a:pt x="1747" y="411"/>
                  </a:lnTo>
                  <a:lnTo>
                    <a:pt x="1755" y="407"/>
                  </a:lnTo>
                  <a:lnTo>
                    <a:pt x="1774" y="404"/>
                  </a:lnTo>
                  <a:lnTo>
                    <a:pt x="1792" y="397"/>
                  </a:lnTo>
                  <a:lnTo>
                    <a:pt x="1801" y="396"/>
                  </a:lnTo>
                  <a:lnTo>
                    <a:pt x="1818" y="389"/>
                  </a:lnTo>
                  <a:lnTo>
                    <a:pt x="1826" y="385"/>
                  </a:lnTo>
                  <a:lnTo>
                    <a:pt x="1831" y="384"/>
                  </a:lnTo>
                  <a:lnTo>
                    <a:pt x="1851" y="377"/>
                  </a:lnTo>
                  <a:lnTo>
                    <a:pt x="1868" y="370"/>
                  </a:lnTo>
                  <a:lnTo>
                    <a:pt x="1878" y="368"/>
                  </a:lnTo>
                  <a:lnTo>
                    <a:pt x="1894" y="362"/>
                  </a:lnTo>
                  <a:lnTo>
                    <a:pt x="1904" y="357"/>
                  </a:lnTo>
                  <a:lnTo>
                    <a:pt x="1909" y="355"/>
                  </a:lnTo>
                  <a:lnTo>
                    <a:pt x="1929" y="346"/>
                  </a:lnTo>
                  <a:lnTo>
                    <a:pt x="1951" y="335"/>
                  </a:lnTo>
                  <a:lnTo>
                    <a:pt x="1953" y="335"/>
                  </a:lnTo>
                  <a:lnTo>
                    <a:pt x="1956" y="335"/>
                  </a:lnTo>
                  <a:lnTo>
                    <a:pt x="1978" y="323"/>
                  </a:lnTo>
                  <a:lnTo>
                    <a:pt x="1995" y="313"/>
                  </a:lnTo>
                  <a:lnTo>
                    <a:pt x="2002" y="309"/>
                  </a:lnTo>
                  <a:lnTo>
                    <a:pt x="2008" y="306"/>
                  </a:lnTo>
                  <a:lnTo>
                    <a:pt x="2024" y="296"/>
                  </a:lnTo>
                  <a:lnTo>
                    <a:pt x="2044" y="284"/>
                  </a:lnTo>
                  <a:lnTo>
                    <a:pt x="2047" y="281"/>
                  </a:lnTo>
                  <a:lnTo>
                    <a:pt x="2052" y="277"/>
                  </a:lnTo>
                  <a:lnTo>
                    <a:pt x="2069" y="264"/>
                  </a:lnTo>
                  <a:lnTo>
                    <a:pt x="2088" y="250"/>
                  </a:lnTo>
                  <a:lnTo>
                    <a:pt x="2091" y="248"/>
                  </a:lnTo>
                  <a:lnTo>
                    <a:pt x="2098" y="242"/>
                  </a:lnTo>
                  <a:lnTo>
                    <a:pt x="2113" y="228"/>
                  </a:lnTo>
                  <a:lnTo>
                    <a:pt x="2120" y="221"/>
                  </a:lnTo>
                  <a:lnTo>
                    <a:pt x="2133" y="210"/>
                  </a:lnTo>
                  <a:lnTo>
                    <a:pt x="2147" y="194"/>
                  </a:lnTo>
                  <a:lnTo>
                    <a:pt x="2152" y="188"/>
                  </a:lnTo>
                  <a:lnTo>
                    <a:pt x="2169" y="167"/>
                  </a:lnTo>
                  <a:lnTo>
                    <a:pt x="2170" y="164"/>
                  </a:lnTo>
                  <a:lnTo>
                    <a:pt x="2187" y="138"/>
                  </a:lnTo>
                  <a:lnTo>
                    <a:pt x="2202" y="111"/>
                  </a:lnTo>
                  <a:lnTo>
                    <a:pt x="2202" y="110"/>
                  </a:lnTo>
                  <a:lnTo>
                    <a:pt x="2214" y="84"/>
                  </a:lnTo>
                  <a:lnTo>
                    <a:pt x="2216" y="78"/>
                  </a:lnTo>
                  <a:lnTo>
                    <a:pt x="2223" y="57"/>
                  </a:lnTo>
                  <a:lnTo>
                    <a:pt x="2226" y="37"/>
                  </a:lnTo>
                  <a:lnTo>
                    <a:pt x="2228" y="29"/>
                  </a:lnTo>
                  <a:lnTo>
                    <a:pt x="2228" y="15"/>
                  </a:lnTo>
                  <a:lnTo>
                    <a:pt x="2229" y="0"/>
                  </a:lnTo>
                </a:path>
              </a:pathLst>
            </a:custGeom>
            <a:noFill/>
            <a:ln w="0">
              <a:solidFill>
                <a:schemeClr val="tx1"/>
              </a:solidFill>
              <a:round/>
              <a:headEnd/>
              <a:tailEnd/>
            </a:ln>
          </p:spPr>
          <p:txBody>
            <a:bodyPr/>
            <a:lstStyle/>
            <a:p>
              <a:endParaRPr lang="en-US"/>
            </a:p>
          </p:txBody>
        </p:sp>
        <p:sp>
          <p:nvSpPr>
            <p:cNvPr id="44065" name="Freeform 1052"/>
            <p:cNvSpPr>
              <a:spLocks/>
            </p:cNvSpPr>
            <p:nvPr/>
          </p:nvSpPr>
          <p:spPr bwMode="auto">
            <a:xfrm>
              <a:off x="590" y="3262"/>
              <a:ext cx="2052" cy="483"/>
            </a:xfrm>
            <a:custGeom>
              <a:avLst/>
              <a:gdLst>
                <a:gd name="T0" fmla="*/ 209 w 2052"/>
                <a:gd name="T1" fmla="*/ 483 h 483"/>
                <a:gd name="T2" fmla="*/ 484 w 2052"/>
                <a:gd name="T3" fmla="*/ 483 h 483"/>
                <a:gd name="T4" fmla="*/ 547 w 2052"/>
                <a:gd name="T5" fmla="*/ 483 h 483"/>
                <a:gd name="T6" fmla="*/ 682 w 2052"/>
                <a:gd name="T7" fmla="*/ 483 h 483"/>
                <a:gd name="T8" fmla="*/ 712 w 2052"/>
                <a:gd name="T9" fmla="*/ 483 h 483"/>
                <a:gd name="T10" fmla="*/ 743 w 2052"/>
                <a:gd name="T11" fmla="*/ 483 h 483"/>
                <a:gd name="T12" fmla="*/ 775 w 2052"/>
                <a:gd name="T13" fmla="*/ 483 h 483"/>
                <a:gd name="T14" fmla="*/ 803 w 2052"/>
                <a:gd name="T15" fmla="*/ 483 h 483"/>
                <a:gd name="T16" fmla="*/ 834 w 2052"/>
                <a:gd name="T17" fmla="*/ 483 h 483"/>
                <a:gd name="T18" fmla="*/ 866 w 2052"/>
                <a:gd name="T19" fmla="*/ 483 h 483"/>
                <a:gd name="T20" fmla="*/ 894 w 2052"/>
                <a:gd name="T21" fmla="*/ 482 h 483"/>
                <a:gd name="T22" fmla="*/ 925 w 2052"/>
                <a:gd name="T23" fmla="*/ 482 h 483"/>
                <a:gd name="T24" fmla="*/ 957 w 2052"/>
                <a:gd name="T25" fmla="*/ 480 h 483"/>
                <a:gd name="T26" fmla="*/ 987 w 2052"/>
                <a:gd name="T27" fmla="*/ 480 h 483"/>
                <a:gd name="T28" fmla="*/ 1016 w 2052"/>
                <a:gd name="T29" fmla="*/ 478 h 483"/>
                <a:gd name="T30" fmla="*/ 1046 w 2052"/>
                <a:gd name="T31" fmla="*/ 477 h 483"/>
                <a:gd name="T32" fmla="*/ 1077 w 2052"/>
                <a:gd name="T33" fmla="*/ 475 h 483"/>
                <a:gd name="T34" fmla="*/ 1105 w 2052"/>
                <a:gd name="T35" fmla="*/ 473 h 483"/>
                <a:gd name="T36" fmla="*/ 1136 w 2052"/>
                <a:gd name="T37" fmla="*/ 472 h 483"/>
                <a:gd name="T38" fmla="*/ 1168 w 2052"/>
                <a:gd name="T39" fmla="*/ 470 h 483"/>
                <a:gd name="T40" fmla="*/ 1200 w 2052"/>
                <a:gd name="T41" fmla="*/ 468 h 483"/>
                <a:gd name="T42" fmla="*/ 1232 w 2052"/>
                <a:gd name="T43" fmla="*/ 465 h 483"/>
                <a:gd name="T44" fmla="*/ 1264 w 2052"/>
                <a:gd name="T45" fmla="*/ 461 h 483"/>
                <a:gd name="T46" fmla="*/ 1298 w 2052"/>
                <a:gd name="T47" fmla="*/ 458 h 483"/>
                <a:gd name="T48" fmla="*/ 1330 w 2052"/>
                <a:gd name="T49" fmla="*/ 455 h 483"/>
                <a:gd name="T50" fmla="*/ 1364 w 2052"/>
                <a:gd name="T51" fmla="*/ 450 h 483"/>
                <a:gd name="T52" fmla="*/ 1396 w 2052"/>
                <a:gd name="T53" fmla="*/ 445 h 483"/>
                <a:gd name="T54" fmla="*/ 1426 w 2052"/>
                <a:gd name="T55" fmla="*/ 441 h 483"/>
                <a:gd name="T56" fmla="*/ 1455 w 2052"/>
                <a:gd name="T57" fmla="*/ 434 h 483"/>
                <a:gd name="T58" fmla="*/ 1482 w 2052"/>
                <a:gd name="T59" fmla="*/ 431 h 483"/>
                <a:gd name="T60" fmla="*/ 1509 w 2052"/>
                <a:gd name="T61" fmla="*/ 424 h 483"/>
                <a:gd name="T62" fmla="*/ 1563 w 2052"/>
                <a:gd name="T63" fmla="*/ 411 h 483"/>
                <a:gd name="T64" fmla="*/ 1590 w 2052"/>
                <a:gd name="T65" fmla="*/ 404 h 483"/>
                <a:gd name="T66" fmla="*/ 1617 w 2052"/>
                <a:gd name="T67" fmla="*/ 396 h 483"/>
                <a:gd name="T68" fmla="*/ 1644 w 2052"/>
                <a:gd name="T69" fmla="*/ 387 h 483"/>
                <a:gd name="T70" fmla="*/ 1669 w 2052"/>
                <a:gd name="T71" fmla="*/ 379 h 483"/>
                <a:gd name="T72" fmla="*/ 1696 w 2052"/>
                <a:gd name="T73" fmla="*/ 368 h 483"/>
                <a:gd name="T74" fmla="*/ 1720 w 2052"/>
                <a:gd name="T75" fmla="*/ 358 h 483"/>
                <a:gd name="T76" fmla="*/ 1745 w 2052"/>
                <a:gd name="T77" fmla="*/ 348 h 483"/>
                <a:gd name="T78" fmla="*/ 1770 w 2052"/>
                <a:gd name="T79" fmla="*/ 336 h 483"/>
                <a:gd name="T80" fmla="*/ 1796 w 2052"/>
                <a:gd name="T81" fmla="*/ 326 h 483"/>
                <a:gd name="T82" fmla="*/ 1818 w 2052"/>
                <a:gd name="T83" fmla="*/ 313 h 483"/>
                <a:gd name="T84" fmla="*/ 1841 w 2052"/>
                <a:gd name="T85" fmla="*/ 299 h 483"/>
                <a:gd name="T86" fmla="*/ 1865 w 2052"/>
                <a:gd name="T87" fmla="*/ 284 h 483"/>
                <a:gd name="T88" fmla="*/ 1889 w 2052"/>
                <a:gd name="T89" fmla="*/ 269 h 483"/>
                <a:gd name="T90" fmla="*/ 1909 w 2052"/>
                <a:gd name="T91" fmla="*/ 252 h 483"/>
                <a:gd name="T92" fmla="*/ 1931 w 2052"/>
                <a:gd name="T93" fmla="*/ 233 h 483"/>
                <a:gd name="T94" fmla="*/ 1951 w 2052"/>
                <a:gd name="T95" fmla="*/ 213 h 483"/>
                <a:gd name="T96" fmla="*/ 1971 w 2052"/>
                <a:gd name="T97" fmla="*/ 193 h 483"/>
                <a:gd name="T98" fmla="*/ 1990 w 2052"/>
                <a:gd name="T99" fmla="*/ 171 h 483"/>
                <a:gd name="T100" fmla="*/ 2008 w 2052"/>
                <a:gd name="T101" fmla="*/ 145 h 483"/>
                <a:gd name="T102" fmla="*/ 2024 w 2052"/>
                <a:gd name="T103" fmla="*/ 118 h 483"/>
                <a:gd name="T104" fmla="*/ 2039 w 2052"/>
                <a:gd name="T105" fmla="*/ 86 h 483"/>
                <a:gd name="T106" fmla="*/ 2040 w 2052"/>
                <a:gd name="T107" fmla="*/ 78 h 483"/>
                <a:gd name="T108" fmla="*/ 2049 w 2052"/>
                <a:gd name="T109" fmla="*/ 47 h 483"/>
                <a:gd name="T110" fmla="*/ 2052 w 2052"/>
                <a:gd name="T111" fmla="*/ 1 h 4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2"/>
                <a:gd name="T169" fmla="*/ 0 h 483"/>
                <a:gd name="T170" fmla="*/ 2052 w 2052"/>
                <a:gd name="T171" fmla="*/ 483 h 4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2" h="483">
                  <a:moveTo>
                    <a:pt x="0" y="483"/>
                  </a:moveTo>
                  <a:lnTo>
                    <a:pt x="209" y="483"/>
                  </a:lnTo>
                  <a:lnTo>
                    <a:pt x="221" y="483"/>
                  </a:lnTo>
                  <a:lnTo>
                    <a:pt x="484" y="483"/>
                  </a:lnTo>
                  <a:lnTo>
                    <a:pt x="496" y="483"/>
                  </a:lnTo>
                  <a:lnTo>
                    <a:pt x="547" y="483"/>
                  </a:lnTo>
                  <a:lnTo>
                    <a:pt x="559" y="483"/>
                  </a:lnTo>
                  <a:lnTo>
                    <a:pt x="682" y="483"/>
                  </a:lnTo>
                  <a:lnTo>
                    <a:pt x="700" y="483"/>
                  </a:lnTo>
                  <a:lnTo>
                    <a:pt x="712" y="483"/>
                  </a:lnTo>
                  <a:lnTo>
                    <a:pt x="731" y="483"/>
                  </a:lnTo>
                  <a:lnTo>
                    <a:pt x="743" y="483"/>
                  </a:lnTo>
                  <a:lnTo>
                    <a:pt x="761" y="483"/>
                  </a:lnTo>
                  <a:lnTo>
                    <a:pt x="775" y="483"/>
                  </a:lnTo>
                  <a:lnTo>
                    <a:pt x="791" y="483"/>
                  </a:lnTo>
                  <a:lnTo>
                    <a:pt x="803" y="483"/>
                  </a:lnTo>
                  <a:lnTo>
                    <a:pt x="824" y="483"/>
                  </a:lnTo>
                  <a:lnTo>
                    <a:pt x="834" y="483"/>
                  </a:lnTo>
                  <a:lnTo>
                    <a:pt x="854" y="483"/>
                  </a:lnTo>
                  <a:lnTo>
                    <a:pt x="866" y="483"/>
                  </a:lnTo>
                  <a:lnTo>
                    <a:pt x="884" y="482"/>
                  </a:lnTo>
                  <a:lnTo>
                    <a:pt x="894" y="482"/>
                  </a:lnTo>
                  <a:lnTo>
                    <a:pt x="915" y="482"/>
                  </a:lnTo>
                  <a:lnTo>
                    <a:pt x="925" y="482"/>
                  </a:lnTo>
                  <a:lnTo>
                    <a:pt x="947" y="480"/>
                  </a:lnTo>
                  <a:lnTo>
                    <a:pt x="957" y="480"/>
                  </a:lnTo>
                  <a:lnTo>
                    <a:pt x="979" y="480"/>
                  </a:lnTo>
                  <a:lnTo>
                    <a:pt x="987" y="480"/>
                  </a:lnTo>
                  <a:lnTo>
                    <a:pt x="1009" y="478"/>
                  </a:lnTo>
                  <a:lnTo>
                    <a:pt x="1016" y="478"/>
                  </a:lnTo>
                  <a:lnTo>
                    <a:pt x="1041" y="477"/>
                  </a:lnTo>
                  <a:lnTo>
                    <a:pt x="1046" y="477"/>
                  </a:lnTo>
                  <a:lnTo>
                    <a:pt x="1072" y="475"/>
                  </a:lnTo>
                  <a:lnTo>
                    <a:pt x="1077" y="475"/>
                  </a:lnTo>
                  <a:lnTo>
                    <a:pt x="1104" y="473"/>
                  </a:lnTo>
                  <a:lnTo>
                    <a:pt x="1105" y="473"/>
                  </a:lnTo>
                  <a:lnTo>
                    <a:pt x="1119" y="472"/>
                  </a:lnTo>
                  <a:lnTo>
                    <a:pt x="1136" y="472"/>
                  </a:lnTo>
                  <a:lnTo>
                    <a:pt x="1164" y="470"/>
                  </a:lnTo>
                  <a:lnTo>
                    <a:pt x="1168" y="470"/>
                  </a:lnTo>
                  <a:lnTo>
                    <a:pt x="1195" y="468"/>
                  </a:lnTo>
                  <a:lnTo>
                    <a:pt x="1200" y="468"/>
                  </a:lnTo>
                  <a:lnTo>
                    <a:pt x="1225" y="467"/>
                  </a:lnTo>
                  <a:lnTo>
                    <a:pt x="1232" y="465"/>
                  </a:lnTo>
                  <a:lnTo>
                    <a:pt x="1254" y="463"/>
                  </a:lnTo>
                  <a:lnTo>
                    <a:pt x="1264" y="461"/>
                  </a:lnTo>
                  <a:lnTo>
                    <a:pt x="1284" y="461"/>
                  </a:lnTo>
                  <a:lnTo>
                    <a:pt x="1298" y="458"/>
                  </a:lnTo>
                  <a:lnTo>
                    <a:pt x="1313" y="458"/>
                  </a:lnTo>
                  <a:lnTo>
                    <a:pt x="1330" y="455"/>
                  </a:lnTo>
                  <a:lnTo>
                    <a:pt x="1340" y="455"/>
                  </a:lnTo>
                  <a:lnTo>
                    <a:pt x="1364" y="450"/>
                  </a:lnTo>
                  <a:lnTo>
                    <a:pt x="1369" y="448"/>
                  </a:lnTo>
                  <a:lnTo>
                    <a:pt x="1396" y="445"/>
                  </a:lnTo>
                  <a:lnTo>
                    <a:pt x="1397" y="445"/>
                  </a:lnTo>
                  <a:lnTo>
                    <a:pt x="1426" y="441"/>
                  </a:lnTo>
                  <a:lnTo>
                    <a:pt x="1431" y="439"/>
                  </a:lnTo>
                  <a:lnTo>
                    <a:pt x="1455" y="434"/>
                  </a:lnTo>
                  <a:lnTo>
                    <a:pt x="1465" y="433"/>
                  </a:lnTo>
                  <a:lnTo>
                    <a:pt x="1482" y="431"/>
                  </a:lnTo>
                  <a:lnTo>
                    <a:pt x="1500" y="426"/>
                  </a:lnTo>
                  <a:lnTo>
                    <a:pt x="1509" y="424"/>
                  </a:lnTo>
                  <a:lnTo>
                    <a:pt x="1536" y="418"/>
                  </a:lnTo>
                  <a:lnTo>
                    <a:pt x="1563" y="411"/>
                  </a:lnTo>
                  <a:lnTo>
                    <a:pt x="1571" y="407"/>
                  </a:lnTo>
                  <a:lnTo>
                    <a:pt x="1590" y="404"/>
                  </a:lnTo>
                  <a:lnTo>
                    <a:pt x="1608" y="397"/>
                  </a:lnTo>
                  <a:lnTo>
                    <a:pt x="1617" y="396"/>
                  </a:lnTo>
                  <a:lnTo>
                    <a:pt x="1637" y="389"/>
                  </a:lnTo>
                  <a:lnTo>
                    <a:pt x="1644" y="387"/>
                  </a:lnTo>
                  <a:lnTo>
                    <a:pt x="1645" y="385"/>
                  </a:lnTo>
                  <a:lnTo>
                    <a:pt x="1669" y="379"/>
                  </a:lnTo>
                  <a:lnTo>
                    <a:pt x="1684" y="372"/>
                  </a:lnTo>
                  <a:lnTo>
                    <a:pt x="1696" y="368"/>
                  </a:lnTo>
                  <a:lnTo>
                    <a:pt x="1715" y="362"/>
                  </a:lnTo>
                  <a:lnTo>
                    <a:pt x="1720" y="358"/>
                  </a:lnTo>
                  <a:lnTo>
                    <a:pt x="1725" y="357"/>
                  </a:lnTo>
                  <a:lnTo>
                    <a:pt x="1745" y="348"/>
                  </a:lnTo>
                  <a:lnTo>
                    <a:pt x="1765" y="340"/>
                  </a:lnTo>
                  <a:lnTo>
                    <a:pt x="1770" y="336"/>
                  </a:lnTo>
                  <a:lnTo>
                    <a:pt x="1777" y="335"/>
                  </a:lnTo>
                  <a:lnTo>
                    <a:pt x="1796" y="326"/>
                  </a:lnTo>
                  <a:lnTo>
                    <a:pt x="1809" y="318"/>
                  </a:lnTo>
                  <a:lnTo>
                    <a:pt x="1818" y="313"/>
                  </a:lnTo>
                  <a:lnTo>
                    <a:pt x="1829" y="306"/>
                  </a:lnTo>
                  <a:lnTo>
                    <a:pt x="1841" y="299"/>
                  </a:lnTo>
                  <a:lnTo>
                    <a:pt x="1855" y="291"/>
                  </a:lnTo>
                  <a:lnTo>
                    <a:pt x="1865" y="284"/>
                  </a:lnTo>
                  <a:lnTo>
                    <a:pt x="1875" y="277"/>
                  </a:lnTo>
                  <a:lnTo>
                    <a:pt x="1889" y="269"/>
                  </a:lnTo>
                  <a:lnTo>
                    <a:pt x="1907" y="253"/>
                  </a:lnTo>
                  <a:lnTo>
                    <a:pt x="1909" y="252"/>
                  </a:lnTo>
                  <a:lnTo>
                    <a:pt x="1910" y="250"/>
                  </a:lnTo>
                  <a:lnTo>
                    <a:pt x="1931" y="233"/>
                  </a:lnTo>
                  <a:lnTo>
                    <a:pt x="1944" y="221"/>
                  </a:lnTo>
                  <a:lnTo>
                    <a:pt x="1951" y="213"/>
                  </a:lnTo>
                  <a:lnTo>
                    <a:pt x="1970" y="194"/>
                  </a:lnTo>
                  <a:lnTo>
                    <a:pt x="1971" y="193"/>
                  </a:lnTo>
                  <a:lnTo>
                    <a:pt x="1976" y="186"/>
                  </a:lnTo>
                  <a:lnTo>
                    <a:pt x="1990" y="171"/>
                  </a:lnTo>
                  <a:lnTo>
                    <a:pt x="1993" y="167"/>
                  </a:lnTo>
                  <a:lnTo>
                    <a:pt x="2008" y="145"/>
                  </a:lnTo>
                  <a:lnTo>
                    <a:pt x="2012" y="138"/>
                  </a:lnTo>
                  <a:lnTo>
                    <a:pt x="2024" y="118"/>
                  </a:lnTo>
                  <a:lnTo>
                    <a:pt x="2027" y="111"/>
                  </a:lnTo>
                  <a:lnTo>
                    <a:pt x="2039" y="86"/>
                  </a:lnTo>
                  <a:lnTo>
                    <a:pt x="2039" y="84"/>
                  </a:lnTo>
                  <a:lnTo>
                    <a:pt x="2040" y="78"/>
                  </a:lnTo>
                  <a:lnTo>
                    <a:pt x="2047" y="57"/>
                  </a:lnTo>
                  <a:lnTo>
                    <a:pt x="2049" y="47"/>
                  </a:lnTo>
                  <a:lnTo>
                    <a:pt x="2052" y="29"/>
                  </a:lnTo>
                  <a:lnTo>
                    <a:pt x="2052" y="1"/>
                  </a:lnTo>
                  <a:lnTo>
                    <a:pt x="2052" y="0"/>
                  </a:lnTo>
                </a:path>
              </a:pathLst>
            </a:custGeom>
            <a:noFill/>
            <a:ln w="0">
              <a:solidFill>
                <a:schemeClr val="tx1"/>
              </a:solidFill>
              <a:round/>
              <a:headEnd/>
              <a:tailEnd/>
            </a:ln>
          </p:spPr>
          <p:txBody>
            <a:bodyPr/>
            <a:lstStyle/>
            <a:p>
              <a:endParaRPr lang="en-US"/>
            </a:p>
          </p:txBody>
        </p:sp>
        <p:sp>
          <p:nvSpPr>
            <p:cNvPr id="44066" name="Freeform 1053"/>
            <p:cNvSpPr>
              <a:spLocks/>
            </p:cNvSpPr>
            <p:nvPr/>
          </p:nvSpPr>
          <p:spPr bwMode="auto">
            <a:xfrm>
              <a:off x="593" y="3262"/>
              <a:ext cx="1926" cy="468"/>
            </a:xfrm>
            <a:custGeom>
              <a:avLst/>
              <a:gdLst>
                <a:gd name="T0" fmla="*/ 331 w 1926"/>
                <a:gd name="T1" fmla="*/ 468 h 468"/>
                <a:gd name="T2" fmla="*/ 613 w 1926"/>
                <a:gd name="T3" fmla="*/ 468 h 468"/>
                <a:gd name="T4" fmla="*/ 699 w 1926"/>
                <a:gd name="T5" fmla="*/ 468 h 468"/>
                <a:gd name="T6" fmla="*/ 731 w 1926"/>
                <a:gd name="T7" fmla="*/ 468 h 468"/>
                <a:gd name="T8" fmla="*/ 761 w 1926"/>
                <a:gd name="T9" fmla="*/ 468 h 468"/>
                <a:gd name="T10" fmla="*/ 792 w 1926"/>
                <a:gd name="T11" fmla="*/ 467 h 468"/>
                <a:gd name="T12" fmla="*/ 822 w 1926"/>
                <a:gd name="T13" fmla="*/ 467 h 468"/>
                <a:gd name="T14" fmla="*/ 853 w 1926"/>
                <a:gd name="T15" fmla="*/ 467 h 468"/>
                <a:gd name="T16" fmla="*/ 883 w 1926"/>
                <a:gd name="T17" fmla="*/ 465 h 468"/>
                <a:gd name="T18" fmla="*/ 913 w 1926"/>
                <a:gd name="T19" fmla="*/ 465 h 468"/>
                <a:gd name="T20" fmla="*/ 944 w 1926"/>
                <a:gd name="T21" fmla="*/ 463 h 468"/>
                <a:gd name="T22" fmla="*/ 974 w 1926"/>
                <a:gd name="T23" fmla="*/ 461 h 468"/>
                <a:gd name="T24" fmla="*/ 1005 w 1926"/>
                <a:gd name="T25" fmla="*/ 461 h 468"/>
                <a:gd name="T26" fmla="*/ 1033 w 1926"/>
                <a:gd name="T27" fmla="*/ 461 h 468"/>
                <a:gd name="T28" fmla="*/ 1064 w 1926"/>
                <a:gd name="T29" fmla="*/ 460 h 468"/>
                <a:gd name="T30" fmla="*/ 1094 w 1926"/>
                <a:gd name="T31" fmla="*/ 456 h 468"/>
                <a:gd name="T32" fmla="*/ 1124 w 1926"/>
                <a:gd name="T33" fmla="*/ 455 h 468"/>
                <a:gd name="T34" fmla="*/ 1153 w 1926"/>
                <a:gd name="T35" fmla="*/ 451 h 468"/>
                <a:gd name="T36" fmla="*/ 1182 w 1926"/>
                <a:gd name="T37" fmla="*/ 448 h 468"/>
                <a:gd name="T38" fmla="*/ 1215 w 1926"/>
                <a:gd name="T39" fmla="*/ 445 h 468"/>
                <a:gd name="T40" fmla="*/ 1242 w 1926"/>
                <a:gd name="T41" fmla="*/ 441 h 468"/>
                <a:gd name="T42" fmla="*/ 1275 w 1926"/>
                <a:gd name="T43" fmla="*/ 438 h 468"/>
                <a:gd name="T44" fmla="*/ 1310 w 1926"/>
                <a:gd name="T45" fmla="*/ 433 h 468"/>
                <a:gd name="T46" fmla="*/ 1344 w 1926"/>
                <a:gd name="T47" fmla="*/ 426 h 468"/>
                <a:gd name="T48" fmla="*/ 1378 w 1926"/>
                <a:gd name="T49" fmla="*/ 419 h 468"/>
                <a:gd name="T50" fmla="*/ 1389 w 1926"/>
                <a:gd name="T51" fmla="*/ 418 h 468"/>
                <a:gd name="T52" fmla="*/ 1413 w 1926"/>
                <a:gd name="T53" fmla="*/ 412 h 468"/>
                <a:gd name="T54" fmla="*/ 1448 w 1926"/>
                <a:gd name="T55" fmla="*/ 404 h 468"/>
                <a:gd name="T56" fmla="*/ 1486 w 1926"/>
                <a:gd name="T57" fmla="*/ 392 h 468"/>
                <a:gd name="T58" fmla="*/ 1501 w 1926"/>
                <a:gd name="T59" fmla="*/ 389 h 468"/>
                <a:gd name="T60" fmla="*/ 1523 w 1926"/>
                <a:gd name="T61" fmla="*/ 382 h 468"/>
                <a:gd name="T62" fmla="*/ 1560 w 1926"/>
                <a:gd name="T63" fmla="*/ 368 h 468"/>
                <a:gd name="T64" fmla="*/ 1582 w 1926"/>
                <a:gd name="T65" fmla="*/ 362 h 468"/>
                <a:gd name="T66" fmla="*/ 1600 w 1926"/>
                <a:gd name="T67" fmla="*/ 353 h 468"/>
                <a:gd name="T68" fmla="*/ 1642 w 1926"/>
                <a:gd name="T69" fmla="*/ 335 h 468"/>
                <a:gd name="T70" fmla="*/ 1646 w 1926"/>
                <a:gd name="T71" fmla="*/ 335 h 468"/>
                <a:gd name="T72" fmla="*/ 1686 w 1926"/>
                <a:gd name="T73" fmla="*/ 313 h 468"/>
                <a:gd name="T74" fmla="*/ 1700 w 1926"/>
                <a:gd name="T75" fmla="*/ 306 h 468"/>
                <a:gd name="T76" fmla="*/ 1732 w 1926"/>
                <a:gd name="T77" fmla="*/ 286 h 468"/>
                <a:gd name="T78" fmla="*/ 1744 w 1926"/>
                <a:gd name="T79" fmla="*/ 277 h 468"/>
                <a:gd name="T80" fmla="*/ 1783 w 1926"/>
                <a:gd name="T81" fmla="*/ 250 h 468"/>
                <a:gd name="T82" fmla="*/ 1784 w 1926"/>
                <a:gd name="T83" fmla="*/ 248 h 468"/>
                <a:gd name="T84" fmla="*/ 1815 w 1926"/>
                <a:gd name="T85" fmla="*/ 221 h 468"/>
                <a:gd name="T86" fmla="*/ 1842 w 1926"/>
                <a:gd name="T87" fmla="*/ 194 h 468"/>
                <a:gd name="T88" fmla="*/ 1857 w 1926"/>
                <a:gd name="T89" fmla="*/ 174 h 468"/>
                <a:gd name="T90" fmla="*/ 1864 w 1926"/>
                <a:gd name="T91" fmla="*/ 167 h 468"/>
                <a:gd name="T92" fmla="*/ 1884 w 1926"/>
                <a:gd name="T93" fmla="*/ 138 h 468"/>
                <a:gd name="T94" fmla="*/ 1899 w 1926"/>
                <a:gd name="T95" fmla="*/ 111 h 468"/>
                <a:gd name="T96" fmla="*/ 1909 w 1926"/>
                <a:gd name="T97" fmla="*/ 84 h 468"/>
                <a:gd name="T98" fmla="*/ 1919 w 1926"/>
                <a:gd name="T99" fmla="*/ 57 h 468"/>
                <a:gd name="T100" fmla="*/ 1924 w 1926"/>
                <a:gd name="T101" fmla="*/ 29 h 468"/>
                <a:gd name="T102" fmla="*/ 1926 w 1926"/>
                <a:gd name="T103" fmla="*/ 0 h 4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26"/>
                <a:gd name="T157" fmla="*/ 0 h 468"/>
                <a:gd name="T158" fmla="*/ 1926 w 1926"/>
                <a:gd name="T159" fmla="*/ 468 h 4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26" h="468">
                  <a:moveTo>
                    <a:pt x="0" y="468"/>
                  </a:moveTo>
                  <a:lnTo>
                    <a:pt x="331" y="468"/>
                  </a:lnTo>
                  <a:lnTo>
                    <a:pt x="338" y="468"/>
                  </a:lnTo>
                  <a:lnTo>
                    <a:pt x="613" y="468"/>
                  </a:lnTo>
                  <a:lnTo>
                    <a:pt x="638" y="468"/>
                  </a:lnTo>
                  <a:lnTo>
                    <a:pt x="699" y="468"/>
                  </a:lnTo>
                  <a:lnTo>
                    <a:pt x="706" y="468"/>
                  </a:lnTo>
                  <a:lnTo>
                    <a:pt x="731" y="468"/>
                  </a:lnTo>
                  <a:lnTo>
                    <a:pt x="736" y="468"/>
                  </a:lnTo>
                  <a:lnTo>
                    <a:pt x="761" y="468"/>
                  </a:lnTo>
                  <a:lnTo>
                    <a:pt x="768" y="467"/>
                  </a:lnTo>
                  <a:lnTo>
                    <a:pt x="792" y="467"/>
                  </a:lnTo>
                  <a:lnTo>
                    <a:pt x="799" y="467"/>
                  </a:lnTo>
                  <a:lnTo>
                    <a:pt x="822" y="467"/>
                  </a:lnTo>
                  <a:lnTo>
                    <a:pt x="829" y="467"/>
                  </a:lnTo>
                  <a:lnTo>
                    <a:pt x="853" y="467"/>
                  </a:lnTo>
                  <a:lnTo>
                    <a:pt x="861" y="467"/>
                  </a:lnTo>
                  <a:lnTo>
                    <a:pt x="883" y="465"/>
                  </a:lnTo>
                  <a:lnTo>
                    <a:pt x="891" y="465"/>
                  </a:lnTo>
                  <a:lnTo>
                    <a:pt x="913" y="465"/>
                  </a:lnTo>
                  <a:lnTo>
                    <a:pt x="922" y="463"/>
                  </a:lnTo>
                  <a:lnTo>
                    <a:pt x="944" y="463"/>
                  </a:lnTo>
                  <a:lnTo>
                    <a:pt x="954" y="463"/>
                  </a:lnTo>
                  <a:lnTo>
                    <a:pt x="974" y="461"/>
                  </a:lnTo>
                  <a:lnTo>
                    <a:pt x="984" y="461"/>
                  </a:lnTo>
                  <a:lnTo>
                    <a:pt x="1005" y="461"/>
                  </a:lnTo>
                  <a:lnTo>
                    <a:pt x="1016" y="461"/>
                  </a:lnTo>
                  <a:lnTo>
                    <a:pt x="1033" y="461"/>
                  </a:lnTo>
                  <a:lnTo>
                    <a:pt x="1047" y="460"/>
                  </a:lnTo>
                  <a:lnTo>
                    <a:pt x="1064" y="460"/>
                  </a:lnTo>
                  <a:lnTo>
                    <a:pt x="1080" y="458"/>
                  </a:lnTo>
                  <a:lnTo>
                    <a:pt x="1094" y="456"/>
                  </a:lnTo>
                  <a:lnTo>
                    <a:pt x="1111" y="455"/>
                  </a:lnTo>
                  <a:lnTo>
                    <a:pt x="1124" y="455"/>
                  </a:lnTo>
                  <a:lnTo>
                    <a:pt x="1145" y="453"/>
                  </a:lnTo>
                  <a:lnTo>
                    <a:pt x="1153" y="451"/>
                  </a:lnTo>
                  <a:lnTo>
                    <a:pt x="1177" y="448"/>
                  </a:lnTo>
                  <a:lnTo>
                    <a:pt x="1182" y="448"/>
                  </a:lnTo>
                  <a:lnTo>
                    <a:pt x="1210" y="446"/>
                  </a:lnTo>
                  <a:lnTo>
                    <a:pt x="1215" y="445"/>
                  </a:lnTo>
                  <a:lnTo>
                    <a:pt x="1239" y="441"/>
                  </a:lnTo>
                  <a:lnTo>
                    <a:pt x="1242" y="441"/>
                  </a:lnTo>
                  <a:lnTo>
                    <a:pt x="1268" y="439"/>
                  </a:lnTo>
                  <a:lnTo>
                    <a:pt x="1275" y="438"/>
                  </a:lnTo>
                  <a:lnTo>
                    <a:pt x="1296" y="434"/>
                  </a:lnTo>
                  <a:lnTo>
                    <a:pt x="1310" y="433"/>
                  </a:lnTo>
                  <a:lnTo>
                    <a:pt x="1325" y="431"/>
                  </a:lnTo>
                  <a:lnTo>
                    <a:pt x="1344" y="426"/>
                  </a:lnTo>
                  <a:lnTo>
                    <a:pt x="1352" y="426"/>
                  </a:lnTo>
                  <a:lnTo>
                    <a:pt x="1378" y="419"/>
                  </a:lnTo>
                  <a:lnTo>
                    <a:pt x="1381" y="419"/>
                  </a:lnTo>
                  <a:lnTo>
                    <a:pt x="1389" y="418"/>
                  </a:lnTo>
                  <a:lnTo>
                    <a:pt x="1410" y="412"/>
                  </a:lnTo>
                  <a:lnTo>
                    <a:pt x="1413" y="412"/>
                  </a:lnTo>
                  <a:lnTo>
                    <a:pt x="1437" y="407"/>
                  </a:lnTo>
                  <a:lnTo>
                    <a:pt x="1448" y="404"/>
                  </a:lnTo>
                  <a:lnTo>
                    <a:pt x="1464" y="401"/>
                  </a:lnTo>
                  <a:lnTo>
                    <a:pt x="1486" y="392"/>
                  </a:lnTo>
                  <a:lnTo>
                    <a:pt x="1489" y="392"/>
                  </a:lnTo>
                  <a:lnTo>
                    <a:pt x="1501" y="389"/>
                  </a:lnTo>
                  <a:lnTo>
                    <a:pt x="1516" y="384"/>
                  </a:lnTo>
                  <a:lnTo>
                    <a:pt x="1523" y="382"/>
                  </a:lnTo>
                  <a:lnTo>
                    <a:pt x="1543" y="377"/>
                  </a:lnTo>
                  <a:lnTo>
                    <a:pt x="1560" y="368"/>
                  </a:lnTo>
                  <a:lnTo>
                    <a:pt x="1568" y="367"/>
                  </a:lnTo>
                  <a:lnTo>
                    <a:pt x="1582" y="362"/>
                  </a:lnTo>
                  <a:lnTo>
                    <a:pt x="1594" y="357"/>
                  </a:lnTo>
                  <a:lnTo>
                    <a:pt x="1600" y="353"/>
                  </a:lnTo>
                  <a:lnTo>
                    <a:pt x="1619" y="346"/>
                  </a:lnTo>
                  <a:lnTo>
                    <a:pt x="1642" y="335"/>
                  </a:lnTo>
                  <a:lnTo>
                    <a:pt x="1644" y="335"/>
                  </a:lnTo>
                  <a:lnTo>
                    <a:pt x="1646" y="335"/>
                  </a:lnTo>
                  <a:lnTo>
                    <a:pt x="1668" y="323"/>
                  </a:lnTo>
                  <a:lnTo>
                    <a:pt x="1686" y="313"/>
                  </a:lnTo>
                  <a:lnTo>
                    <a:pt x="1693" y="311"/>
                  </a:lnTo>
                  <a:lnTo>
                    <a:pt x="1700" y="306"/>
                  </a:lnTo>
                  <a:lnTo>
                    <a:pt x="1715" y="297"/>
                  </a:lnTo>
                  <a:lnTo>
                    <a:pt x="1732" y="286"/>
                  </a:lnTo>
                  <a:lnTo>
                    <a:pt x="1739" y="282"/>
                  </a:lnTo>
                  <a:lnTo>
                    <a:pt x="1744" y="277"/>
                  </a:lnTo>
                  <a:lnTo>
                    <a:pt x="1761" y="267"/>
                  </a:lnTo>
                  <a:lnTo>
                    <a:pt x="1783" y="250"/>
                  </a:lnTo>
                  <a:lnTo>
                    <a:pt x="1783" y="248"/>
                  </a:lnTo>
                  <a:lnTo>
                    <a:pt x="1784" y="248"/>
                  </a:lnTo>
                  <a:lnTo>
                    <a:pt x="1805" y="231"/>
                  </a:lnTo>
                  <a:lnTo>
                    <a:pt x="1815" y="221"/>
                  </a:lnTo>
                  <a:lnTo>
                    <a:pt x="1825" y="213"/>
                  </a:lnTo>
                  <a:lnTo>
                    <a:pt x="1842" y="194"/>
                  </a:lnTo>
                  <a:lnTo>
                    <a:pt x="1843" y="193"/>
                  </a:lnTo>
                  <a:lnTo>
                    <a:pt x="1857" y="174"/>
                  </a:lnTo>
                  <a:lnTo>
                    <a:pt x="1864" y="169"/>
                  </a:lnTo>
                  <a:lnTo>
                    <a:pt x="1864" y="167"/>
                  </a:lnTo>
                  <a:lnTo>
                    <a:pt x="1880" y="142"/>
                  </a:lnTo>
                  <a:lnTo>
                    <a:pt x="1884" y="138"/>
                  </a:lnTo>
                  <a:lnTo>
                    <a:pt x="1897" y="115"/>
                  </a:lnTo>
                  <a:lnTo>
                    <a:pt x="1899" y="111"/>
                  </a:lnTo>
                  <a:lnTo>
                    <a:pt x="1907" y="88"/>
                  </a:lnTo>
                  <a:lnTo>
                    <a:pt x="1909" y="84"/>
                  </a:lnTo>
                  <a:lnTo>
                    <a:pt x="1911" y="83"/>
                  </a:lnTo>
                  <a:lnTo>
                    <a:pt x="1919" y="57"/>
                  </a:lnTo>
                  <a:lnTo>
                    <a:pt x="1921" y="44"/>
                  </a:lnTo>
                  <a:lnTo>
                    <a:pt x="1924" y="29"/>
                  </a:lnTo>
                  <a:lnTo>
                    <a:pt x="1924" y="7"/>
                  </a:lnTo>
                  <a:lnTo>
                    <a:pt x="1926" y="0"/>
                  </a:lnTo>
                </a:path>
              </a:pathLst>
            </a:custGeom>
            <a:noFill/>
            <a:ln w="0">
              <a:solidFill>
                <a:schemeClr val="tx1"/>
              </a:solidFill>
              <a:round/>
              <a:headEnd/>
              <a:tailEnd/>
            </a:ln>
          </p:spPr>
          <p:txBody>
            <a:bodyPr/>
            <a:lstStyle/>
            <a:p>
              <a:endParaRPr lang="en-US"/>
            </a:p>
          </p:txBody>
        </p:sp>
        <p:sp>
          <p:nvSpPr>
            <p:cNvPr id="44067" name="Line 1054"/>
            <p:cNvSpPr>
              <a:spLocks noChangeShapeType="1"/>
            </p:cNvSpPr>
            <p:nvPr/>
          </p:nvSpPr>
          <p:spPr bwMode="auto">
            <a:xfrm>
              <a:off x="590" y="3730"/>
              <a:ext cx="3" cy="1"/>
            </a:xfrm>
            <a:prstGeom prst="line">
              <a:avLst/>
            </a:prstGeom>
            <a:noFill/>
            <a:ln w="0">
              <a:solidFill>
                <a:schemeClr val="tx1"/>
              </a:solidFill>
              <a:round/>
              <a:headEnd/>
              <a:tailEnd/>
            </a:ln>
          </p:spPr>
          <p:txBody>
            <a:bodyPr/>
            <a:lstStyle/>
            <a:p>
              <a:endParaRPr lang="en-GB"/>
            </a:p>
          </p:txBody>
        </p:sp>
        <p:sp>
          <p:nvSpPr>
            <p:cNvPr id="44068" name="Freeform 1055"/>
            <p:cNvSpPr>
              <a:spLocks/>
            </p:cNvSpPr>
            <p:nvPr/>
          </p:nvSpPr>
          <p:spPr bwMode="auto">
            <a:xfrm>
              <a:off x="603" y="3710"/>
              <a:ext cx="895" cy="5"/>
            </a:xfrm>
            <a:custGeom>
              <a:avLst/>
              <a:gdLst>
                <a:gd name="T0" fmla="*/ 0 w 895"/>
                <a:gd name="T1" fmla="*/ 5 h 5"/>
                <a:gd name="T2" fmla="*/ 243 w 895"/>
                <a:gd name="T3" fmla="*/ 5 h 5"/>
                <a:gd name="T4" fmla="*/ 252 w 895"/>
                <a:gd name="T5" fmla="*/ 5 h 5"/>
                <a:gd name="T6" fmla="*/ 375 w 895"/>
                <a:gd name="T7" fmla="*/ 5 h 5"/>
                <a:gd name="T8" fmla="*/ 399 w 895"/>
                <a:gd name="T9" fmla="*/ 5 h 5"/>
                <a:gd name="T10" fmla="*/ 589 w 895"/>
                <a:gd name="T11" fmla="*/ 5 h 5"/>
                <a:gd name="T12" fmla="*/ 611 w 895"/>
                <a:gd name="T13" fmla="*/ 5 h 5"/>
                <a:gd name="T14" fmla="*/ 652 w 895"/>
                <a:gd name="T15" fmla="*/ 5 h 5"/>
                <a:gd name="T16" fmla="*/ 674 w 895"/>
                <a:gd name="T17" fmla="*/ 5 h 5"/>
                <a:gd name="T18" fmla="*/ 682 w 895"/>
                <a:gd name="T19" fmla="*/ 5 h 5"/>
                <a:gd name="T20" fmla="*/ 704 w 895"/>
                <a:gd name="T21" fmla="*/ 3 h 5"/>
                <a:gd name="T22" fmla="*/ 713 w 895"/>
                <a:gd name="T23" fmla="*/ 3 h 5"/>
                <a:gd name="T24" fmla="*/ 736 w 895"/>
                <a:gd name="T25" fmla="*/ 3 h 5"/>
                <a:gd name="T26" fmla="*/ 743 w 895"/>
                <a:gd name="T27" fmla="*/ 3 h 5"/>
                <a:gd name="T28" fmla="*/ 767 w 895"/>
                <a:gd name="T29" fmla="*/ 3 h 5"/>
                <a:gd name="T30" fmla="*/ 775 w 895"/>
                <a:gd name="T31" fmla="*/ 3 h 5"/>
                <a:gd name="T32" fmla="*/ 797 w 895"/>
                <a:gd name="T33" fmla="*/ 3 h 5"/>
                <a:gd name="T34" fmla="*/ 804 w 895"/>
                <a:gd name="T35" fmla="*/ 2 h 5"/>
                <a:gd name="T36" fmla="*/ 829 w 895"/>
                <a:gd name="T37" fmla="*/ 2 h 5"/>
                <a:gd name="T38" fmla="*/ 834 w 895"/>
                <a:gd name="T39" fmla="*/ 2 h 5"/>
                <a:gd name="T40" fmla="*/ 859 w 895"/>
                <a:gd name="T41" fmla="*/ 2 h 5"/>
                <a:gd name="T42" fmla="*/ 865 w 895"/>
                <a:gd name="T43" fmla="*/ 0 h 5"/>
                <a:gd name="T44" fmla="*/ 892 w 895"/>
                <a:gd name="T45" fmla="*/ 0 h 5"/>
                <a:gd name="T46" fmla="*/ 895 w 895"/>
                <a:gd name="T47" fmla="*/ 0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95"/>
                <a:gd name="T73" fmla="*/ 0 h 5"/>
                <a:gd name="T74" fmla="*/ 895 w 895"/>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95" h="5">
                  <a:moveTo>
                    <a:pt x="0" y="5"/>
                  </a:moveTo>
                  <a:lnTo>
                    <a:pt x="243" y="5"/>
                  </a:lnTo>
                  <a:lnTo>
                    <a:pt x="252" y="5"/>
                  </a:lnTo>
                  <a:lnTo>
                    <a:pt x="375" y="5"/>
                  </a:lnTo>
                  <a:lnTo>
                    <a:pt x="399" y="5"/>
                  </a:lnTo>
                  <a:lnTo>
                    <a:pt x="589" y="5"/>
                  </a:lnTo>
                  <a:lnTo>
                    <a:pt x="611" y="5"/>
                  </a:lnTo>
                  <a:lnTo>
                    <a:pt x="652" y="5"/>
                  </a:lnTo>
                  <a:lnTo>
                    <a:pt x="674" y="5"/>
                  </a:lnTo>
                  <a:lnTo>
                    <a:pt x="682" y="5"/>
                  </a:lnTo>
                  <a:lnTo>
                    <a:pt x="704" y="3"/>
                  </a:lnTo>
                  <a:lnTo>
                    <a:pt x="713" y="3"/>
                  </a:lnTo>
                  <a:lnTo>
                    <a:pt x="736" y="3"/>
                  </a:lnTo>
                  <a:lnTo>
                    <a:pt x="743" y="3"/>
                  </a:lnTo>
                  <a:lnTo>
                    <a:pt x="767" y="3"/>
                  </a:lnTo>
                  <a:lnTo>
                    <a:pt x="775" y="3"/>
                  </a:lnTo>
                  <a:lnTo>
                    <a:pt x="797" y="3"/>
                  </a:lnTo>
                  <a:lnTo>
                    <a:pt x="804" y="2"/>
                  </a:lnTo>
                  <a:lnTo>
                    <a:pt x="829" y="2"/>
                  </a:lnTo>
                  <a:lnTo>
                    <a:pt x="834" y="2"/>
                  </a:lnTo>
                  <a:lnTo>
                    <a:pt x="859" y="2"/>
                  </a:lnTo>
                  <a:lnTo>
                    <a:pt x="865" y="0"/>
                  </a:lnTo>
                  <a:lnTo>
                    <a:pt x="892" y="0"/>
                  </a:lnTo>
                  <a:lnTo>
                    <a:pt x="895" y="0"/>
                  </a:lnTo>
                </a:path>
              </a:pathLst>
            </a:custGeom>
            <a:noFill/>
            <a:ln w="0">
              <a:solidFill>
                <a:schemeClr val="tx1"/>
              </a:solidFill>
              <a:round/>
              <a:headEnd/>
              <a:tailEnd/>
            </a:ln>
          </p:spPr>
          <p:txBody>
            <a:bodyPr/>
            <a:lstStyle/>
            <a:p>
              <a:endParaRPr lang="en-US"/>
            </a:p>
          </p:txBody>
        </p:sp>
        <p:sp>
          <p:nvSpPr>
            <p:cNvPr id="44069" name="Freeform 1056"/>
            <p:cNvSpPr>
              <a:spLocks/>
            </p:cNvSpPr>
            <p:nvPr/>
          </p:nvSpPr>
          <p:spPr bwMode="auto">
            <a:xfrm>
              <a:off x="1498" y="3262"/>
              <a:ext cx="923" cy="448"/>
            </a:xfrm>
            <a:custGeom>
              <a:avLst/>
              <a:gdLst>
                <a:gd name="T0" fmla="*/ 29 w 923"/>
                <a:gd name="T1" fmla="*/ 446 h 448"/>
                <a:gd name="T2" fmla="*/ 59 w 923"/>
                <a:gd name="T3" fmla="*/ 446 h 448"/>
                <a:gd name="T4" fmla="*/ 76 w 923"/>
                <a:gd name="T5" fmla="*/ 445 h 448"/>
                <a:gd name="T6" fmla="*/ 91 w 923"/>
                <a:gd name="T7" fmla="*/ 445 h 448"/>
                <a:gd name="T8" fmla="*/ 121 w 923"/>
                <a:gd name="T9" fmla="*/ 443 h 448"/>
                <a:gd name="T10" fmla="*/ 154 w 923"/>
                <a:gd name="T11" fmla="*/ 441 h 448"/>
                <a:gd name="T12" fmla="*/ 186 w 923"/>
                <a:gd name="T13" fmla="*/ 438 h 448"/>
                <a:gd name="T14" fmla="*/ 219 w 923"/>
                <a:gd name="T15" fmla="*/ 434 h 448"/>
                <a:gd name="T16" fmla="*/ 251 w 923"/>
                <a:gd name="T17" fmla="*/ 433 h 448"/>
                <a:gd name="T18" fmla="*/ 283 w 923"/>
                <a:gd name="T19" fmla="*/ 428 h 448"/>
                <a:gd name="T20" fmla="*/ 317 w 923"/>
                <a:gd name="T21" fmla="*/ 423 h 448"/>
                <a:gd name="T22" fmla="*/ 351 w 923"/>
                <a:gd name="T23" fmla="*/ 418 h 448"/>
                <a:gd name="T24" fmla="*/ 354 w 923"/>
                <a:gd name="T25" fmla="*/ 418 h 448"/>
                <a:gd name="T26" fmla="*/ 385 w 923"/>
                <a:gd name="T27" fmla="*/ 412 h 448"/>
                <a:gd name="T28" fmla="*/ 420 w 923"/>
                <a:gd name="T29" fmla="*/ 406 h 448"/>
                <a:gd name="T30" fmla="*/ 456 w 923"/>
                <a:gd name="T31" fmla="*/ 397 h 448"/>
                <a:gd name="T32" fmla="*/ 484 w 923"/>
                <a:gd name="T33" fmla="*/ 389 h 448"/>
                <a:gd name="T34" fmla="*/ 493 w 923"/>
                <a:gd name="T35" fmla="*/ 385 h 448"/>
                <a:gd name="T36" fmla="*/ 530 w 923"/>
                <a:gd name="T37" fmla="*/ 375 h 448"/>
                <a:gd name="T38" fmla="*/ 567 w 923"/>
                <a:gd name="T39" fmla="*/ 363 h 448"/>
                <a:gd name="T40" fmla="*/ 570 w 923"/>
                <a:gd name="T41" fmla="*/ 362 h 448"/>
                <a:gd name="T42" fmla="*/ 608 w 923"/>
                <a:gd name="T43" fmla="*/ 348 h 448"/>
                <a:gd name="T44" fmla="*/ 640 w 923"/>
                <a:gd name="T45" fmla="*/ 335 h 448"/>
                <a:gd name="T46" fmla="*/ 648 w 923"/>
                <a:gd name="T47" fmla="*/ 330 h 448"/>
                <a:gd name="T48" fmla="*/ 692 w 923"/>
                <a:gd name="T49" fmla="*/ 306 h 448"/>
                <a:gd name="T50" fmla="*/ 695 w 923"/>
                <a:gd name="T51" fmla="*/ 306 h 448"/>
                <a:gd name="T52" fmla="*/ 739 w 923"/>
                <a:gd name="T53" fmla="*/ 279 h 448"/>
                <a:gd name="T54" fmla="*/ 761 w 923"/>
                <a:gd name="T55" fmla="*/ 262 h 448"/>
                <a:gd name="T56" fmla="*/ 783 w 923"/>
                <a:gd name="T57" fmla="*/ 247 h 448"/>
                <a:gd name="T58" fmla="*/ 805 w 923"/>
                <a:gd name="T59" fmla="*/ 228 h 448"/>
                <a:gd name="T60" fmla="*/ 825 w 923"/>
                <a:gd name="T61" fmla="*/ 208 h 448"/>
                <a:gd name="T62" fmla="*/ 846 w 923"/>
                <a:gd name="T63" fmla="*/ 188 h 448"/>
                <a:gd name="T64" fmla="*/ 864 w 923"/>
                <a:gd name="T65" fmla="*/ 164 h 448"/>
                <a:gd name="T66" fmla="*/ 896 w 923"/>
                <a:gd name="T67" fmla="*/ 111 h 448"/>
                <a:gd name="T68" fmla="*/ 910 w 923"/>
                <a:gd name="T69" fmla="*/ 84 h 448"/>
                <a:gd name="T70" fmla="*/ 916 w 923"/>
                <a:gd name="T71" fmla="*/ 57 h 448"/>
                <a:gd name="T72" fmla="*/ 923 w 923"/>
                <a:gd name="T73" fmla="*/ 29 h 448"/>
                <a:gd name="T74" fmla="*/ 923 w 923"/>
                <a:gd name="T75" fmla="*/ 0 h 4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3"/>
                <a:gd name="T115" fmla="*/ 0 h 448"/>
                <a:gd name="T116" fmla="*/ 923 w 923"/>
                <a:gd name="T117" fmla="*/ 448 h 4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3" h="448">
                  <a:moveTo>
                    <a:pt x="0" y="448"/>
                  </a:moveTo>
                  <a:lnTo>
                    <a:pt x="29" y="446"/>
                  </a:lnTo>
                  <a:lnTo>
                    <a:pt x="30" y="446"/>
                  </a:lnTo>
                  <a:lnTo>
                    <a:pt x="59" y="446"/>
                  </a:lnTo>
                  <a:lnTo>
                    <a:pt x="61" y="446"/>
                  </a:lnTo>
                  <a:lnTo>
                    <a:pt x="76" y="445"/>
                  </a:lnTo>
                  <a:lnTo>
                    <a:pt x="89" y="445"/>
                  </a:lnTo>
                  <a:lnTo>
                    <a:pt x="91" y="445"/>
                  </a:lnTo>
                  <a:lnTo>
                    <a:pt x="120" y="443"/>
                  </a:lnTo>
                  <a:lnTo>
                    <a:pt x="121" y="443"/>
                  </a:lnTo>
                  <a:lnTo>
                    <a:pt x="150" y="441"/>
                  </a:lnTo>
                  <a:lnTo>
                    <a:pt x="154" y="441"/>
                  </a:lnTo>
                  <a:lnTo>
                    <a:pt x="179" y="439"/>
                  </a:lnTo>
                  <a:lnTo>
                    <a:pt x="186" y="438"/>
                  </a:lnTo>
                  <a:lnTo>
                    <a:pt x="209" y="436"/>
                  </a:lnTo>
                  <a:lnTo>
                    <a:pt x="219" y="434"/>
                  </a:lnTo>
                  <a:lnTo>
                    <a:pt x="238" y="433"/>
                  </a:lnTo>
                  <a:lnTo>
                    <a:pt x="251" y="433"/>
                  </a:lnTo>
                  <a:lnTo>
                    <a:pt x="267" y="431"/>
                  </a:lnTo>
                  <a:lnTo>
                    <a:pt x="283" y="428"/>
                  </a:lnTo>
                  <a:lnTo>
                    <a:pt x="295" y="426"/>
                  </a:lnTo>
                  <a:lnTo>
                    <a:pt x="317" y="423"/>
                  </a:lnTo>
                  <a:lnTo>
                    <a:pt x="324" y="423"/>
                  </a:lnTo>
                  <a:lnTo>
                    <a:pt x="351" y="418"/>
                  </a:lnTo>
                  <a:lnTo>
                    <a:pt x="353" y="418"/>
                  </a:lnTo>
                  <a:lnTo>
                    <a:pt x="354" y="418"/>
                  </a:lnTo>
                  <a:lnTo>
                    <a:pt x="381" y="412"/>
                  </a:lnTo>
                  <a:lnTo>
                    <a:pt x="385" y="412"/>
                  </a:lnTo>
                  <a:lnTo>
                    <a:pt x="408" y="407"/>
                  </a:lnTo>
                  <a:lnTo>
                    <a:pt x="420" y="406"/>
                  </a:lnTo>
                  <a:lnTo>
                    <a:pt x="435" y="402"/>
                  </a:lnTo>
                  <a:lnTo>
                    <a:pt x="456" y="397"/>
                  </a:lnTo>
                  <a:lnTo>
                    <a:pt x="462" y="396"/>
                  </a:lnTo>
                  <a:lnTo>
                    <a:pt x="484" y="389"/>
                  </a:lnTo>
                  <a:lnTo>
                    <a:pt x="489" y="387"/>
                  </a:lnTo>
                  <a:lnTo>
                    <a:pt x="493" y="385"/>
                  </a:lnTo>
                  <a:lnTo>
                    <a:pt x="518" y="380"/>
                  </a:lnTo>
                  <a:lnTo>
                    <a:pt x="530" y="375"/>
                  </a:lnTo>
                  <a:lnTo>
                    <a:pt x="543" y="372"/>
                  </a:lnTo>
                  <a:lnTo>
                    <a:pt x="567" y="363"/>
                  </a:lnTo>
                  <a:lnTo>
                    <a:pt x="569" y="363"/>
                  </a:lnTo>
                  <a:lnTo>
                    <a:pt x="570" y="362"/>
                  </a:lnTo>
                  <a:lnTo>
                    <a:pt x="596" y="353"/>
                  </a:lnTo>
                  <a:lnTo>
                    <a:pt x="608" y="348"/>
                  </a:lnTo>
                  <a:lnTo>
                    <a:pt x="619" y="341"/>
                  </a:lnTo>
                  <a:lnTo>
                    <a:pt x="640" y="335"/>
                  </a:lnTo>
                  <a:lnTo>
                    <a:pt x="645" y="331"/>
                  </a:lnTo>
                  <a:lnTo>
                    <a:pt x="648" y="330"/>
                  </a:lnTo>
                  <a:lnTo>
                    <a:pt x="668" y="319"/>
                  </a:lnTo>
                  <a:lnTo>
                    <a:pt x="692" y="306"/>
                  </a:lnTo>
                  <a:lnTo>
                    <a:pt x="694" y="306"/>
                  </a:lnTo>
                  <a:lnTo>
                    <a:pt x="695" y="306"/>
                  </a:lnTo>
                  <a:lnTo>
                    <a:pt x="717" y="292"/>
                  </a:lnTo>
                  <a:lnTo>
                    <a:pt x="739" y="279"/>
                  </a:lnTo>
                  <a:lnTo>
                    <a:pt x="739" y="277"/>
                  </a:lnTo>
                  <a:lnTo>
                    <a:pt x="761" y="262"/>
                  </a:lnTo>
                  <a:lnTo>
                    <a:pt x="780" y="250"/>
                  </a:lnTo>
                  <a:lnTo>
                    <a:pt x="783" y="247"/>
                  </a:lnTo>
                  <a:lnTo>
                    <a:pt x="793" y="238"/>
                  </a:lnTo>
                  <a:lnTo>
                    <a:pt x="805" y="228"/>
                  </a:lnTo>
                  <a:lnTo>
                    <a:pt x="812" y="221"/>
                  </a:lnTo>
                  <a:lnTo>
                    <a:pt x="825" y="208"/>
                  </a:lnTo>
                  <a:lnTo>
                    <a:pt x="839" y="194"/>
                  </a:lnTo>
                  <a:lnTo>
                    <a:pt x="846" y="188"/>
                  </a:lnTo>
                  <a:lnTo>
                    <a:pt x="862" y="167"/>
                  </a:lnTo>
                  <a:lnTo>
                    <a:pt x="864" y="164"/>
                  </a:lnTo>
                  <a:lnTo>
                    <a:pt x="881" y="138"/>
                  </a:lnTo>
                  <a:lnTo>
                    <a:pt x="896" y="111"/>
                  </a:lnTo>
                  <a:lnTo>
                    <a:pt x="896" y="110"/>
                  </a:lnTo>
                  <a:lnTo>
                    <a:pt x="910" y="84"/>
                  </a:lnTo>
                  <a:lnTo>
                    <a:pt x="910" y="78"/>
                  </a:lnTo>
                  <a:lnTo>
                    <a:pt x="916" y="57"/>
                  </a:lnTo>
                  <a:lnTo>
                    <a:pt x="920" y="37"/>
                  </a:lnTo>
                  <a:lnTo>
                    <a:pt x="923" y="29"/>
                  </a:lnTo>
                  <a:lnTo>
                    <a:pt x="923" y="15"/>
                  </a:lnTo>
                  <a:lnTo>
                    <a:pt x="923" y="0"/>
                  </a:lnTo>
                </a:path>
              </a:pathLst>
            </a:custGeom>
            <a:noFill/>
            <a:ln w="0">
              <a:solidFill>
                <a:schemeClr val="tx1"/>
              </a:solidFill>
              <a:round/>
              <a:headEnd/>
              <a:tailEnd/>
            </a:ln>
          </p:spPr>
          <p:txBody>
            <a:bodyPr/>
            <a:lstStyle/>
            <a:p>
              <a:endParaRPr lang="en-US"/>
            </a:p>
          </p:txBody>
        </p:sp>
        <p:sp>
          <p:nvSpPr>
            <p:cNvPr id="44070" name="Line 1057"/>
            <p:cNvSpPr>
              <a:spLocks noChangeShapeType="1"/>
            </p:cNvSpPr>
            <p:nvPr/>
          </p:nvSpPr>
          <p:spPr bwMode="auto">
            <a:xfrm flipH="1">
              <a:off x="590" y="3715"/>
              <a:ext cx="13" cy="1"/>
            </a:xfrm>
            <a:prstGeom prst="line">
              <a:avLst/>
            </a:prstGeom>
            <a:noFill/>
            <a:ln w="0">
              <a:solidFill>
                <a:schemeClr val="tx1"/>
              </a:solidFill>
              <a:round/>
              <a:headEnd/>
              <a:tailEnd/>
            </a:ln>
          </p:spPr>
          <p:txBody>
            <a:bodyPr/>
            <a:lstStyle/>
            <a:p>
              <a:endParaRPr lang="en-GB"/>
            </a:p>
          </p:txBody>
        </p:sp>
        <p:sp>
          <p:nvSpPr>
            <p:cNvPr id="44071" name="Freeform 1058"/>
            <p:cNvSpPr>
              <a:spLocks/>
            </p:cNvSpPr>
            <p:nvPr/>
          </p:nvSpPr>
          <p:spPr bwMode="auto">
            <a:xfrm>
              <a:off x="590" y="3262"/>
              <a:ext cx="1754" cy="438"/>
            </a:xfrm>
            <a:custGeom>
              <a:avLst/>
              <a:gdLst>
                <a:gd name="T0" fmla="*/ 105 w 1754"/>
                <a:gd name="T1" fmla="*/ 436 h 438"/>
                <a:gd name="T2" fmla="*/ 289 w 1754"/>
                <a:gd name="T3" fmla="*/ 436 h 438"/>
                <a:gd name="T4" fmla="*/ 418 w 1754"/>
                <a:gd name="T5" fmla="*/ 438 h 438"/>
                <a:gd name="T6" fmla="*/ 596 w 1754"/>
                <a:gd name="T7" fmla="*/ 438 h 438"/>
                <a:gd name="T8" fmla="*/ 656 w 1754"/>
                <a:gd name="T9" fmla="*/ 438 h 438"/>
                <a:gd name="T10" fmla="*/ 695 w 1754"/>
                <a:gd name="T11" fmla="*/ 436 h 438"/>
                <a:gd name="T12" fmla="*/ 727 w 1754"/>
                <a:gd name="T13" fmla="*/ 436 h 438"/>
                <a:gd name="T14" fmla="*/ 758 w 1754"/>
                <a:gd name="T15" fmla="*/ 436 h 438"/>
                <a:gd name="T16" fmla="*/ 788 w 1754"/>
                <a:gd name="T17" fmla="*/ 436 h 438"/>
                <a:gd name="T18" fmla="*/ 820 w 1754"/>
                <a:gd name="T19" fmla="*/ 434 h 438"/>
                <a:gd name="T20" fmla="*/ 852 w 1754"/>
                <a:gd name="T21" fmla="*/ 434 h 438"/>
                <a:gd name="T22" fmla="*/ 881 w 1754"/>
                <a:gd name="T23" fmla="*/ 433 h 438"/>
                <a:gd name="T24" fmla="*/ 913 w 1754"/>
                <a:gd name="T25" fmla="*/ 433 h 438"/>
                <a:gd name="T26" fmla="*/ 943 w 1754"/>
                <a:gd name="T27" fmla="*/ 431 h 438"/>
                <a:gd name="T28" fmla="*/ 977 w 1754"/>
                <a:gd name="T29" fmla="*/ 429 h 438"/>
                <a:gd name="T30" fmla="*/ 1008 w 1754"/>
                <a:gd name="T31" fmla="*/ 426 h 438"/>
                <a:gd name="T32" fmla="*/ 1040 w 1754"/>
                <a:gd name="T33" fmla="*/ 426 h 438"/>
                <a:gd name="T34" fmla="*/ 1072 w 1754"/>
                <a:gd name="T35" fmla="*/ 423 h 438"/>
                <a:gd name="T36" fmla="*/ 1105 w 1754"/>
                <a:gd name="T37" fmla="*/ 419 h 438"/>
                <a:gd name="T38" fmla="*/ 1121 w 1754"/>
                <a:gd name="T39" fmla="*/ 418 h 438"/>
                <a:gd name="T40" fmla="*/ 1137 w 1754"/>
                <a:gd name="T41" fmla="*/ 414 h 438"/>
                <a:gd name="T42" fmla="*/ 1171 w 1754"/>
                <a:gd name="T43" fmla="*/ 411 h 438"/>
                <a:gd name="T44" fmla="*/ 1205 w 1754"/>
                <a:gd name="T45" fmla="*/ 406 h 438"/>
                <a:gd name="T46" fmla="*/ 1239 w 1754"/>
                <a:gd name="T47" fmla="*/ 399 h 438"/>
                <a:gd name="T48" fmla="*/ 1274 w 1754"/>
                <a:gd name="T49" fmla="*/ 392 h 438"/>
                <a:gd name="T50" fmla="*/ 1288 w 1754"/>
                <a:gd name="T51" fmla="*/ 389 h 438"/>
                <a:gd name="T52" fmla="*/ 1310 w 1754"/>
                <a:gd name="T53" fmla="*/ 384 h 438"/>
                <a:gd name="T54" fmla="*/ 1347 w 1754"/>
                <a:gd name="T55" fmla="*/ 375 h 438"/>
                <a:gd name="T56" fmla="*/ 1384 w 1754"/>
                <a:gd name="T57" fmla="*/ 363 h 438"/>
                <a:gd name="T58" fmla="*/ 1411 w 1754"/>
                <a:gd name="T59" fmla="*/ 355 h 438"/>
                <a:gd name="T60" fmla="*/ 1436 w 1754"/>
                <a:gd name="T61" fmla="*/ 345 h 438"/>
                <a:gd name="T62" fmla="*/ 1462 w 1754"/>
                <a:gd name="T63" fmla="*/ 333 h 438"/>
                <a:gd name="T64" fmla="*/ 1504 w 1754"/>
                <a:gd name="T65" fmla="*/ 313 h 438"/>
                <a:gd name="T66" fmla="*/ 1519 w 1754"/>
                <a:gd name="T67" fmla="*/ 306 h 438"/>
                <a:gd name="T68" fmla="*/ 1549 w 1754"/>
                <a:gd name="T69" fmla="*/ 289 h 438"/>
                <a:gd name="T70" fmla="*/ 1568 w 1754"/>
                <a:gd name="T71" fmla="*/ 277 h 438"/>
                <a:gd name="T72" fmla="*/ 1600 w 1754"/>
                <a:gd name="T73" fmla="*/ 255 h 438"/>
                <a:gd name="T74" fmla="*/ 1605 w 1754"/>
                <a:gd name="T75" fmla="*/ 250 h 438"/>
                <a:gd name="T76" fmla="*/ 1639 w 1754"/>
                <a:gd name="T77" fmla="*/ 221 h 438"/>
                <a:gd name="T78" fmla="*/ 1662 w 1754"/>
                <a:gd name="T79" fmla="*/ 199 h 438"/>
                <a:gd name="T80" fmla="*/ 1667 w 1754"/>
                <a:gd name="T81" fmla="*/ 194 h 438"/>
                <a:gd name="T82" fmla="*/ 1689 w 1754"/>
                <a:gd name="T83" fmla="*/ 167 h 438"/>
                <a:gd name="T84" fmla="*/ 1711 w 1754"/>
                <a:gd name="T85" fmla="*/ 138 h 438"/>
                <a:gd name="T86" fmla="*/ 1725 w 1754"/>
                <a:gd name="T87" fmla="*/ 111 h 438"/>
                <a:gd name="T88" fmla="*/ 1738 w 1754"/>
                <a:gd name="T89" fmla="*/ 84 h 438"/>
                <a:gd name="T90" fmla="*/ 1745 w 1754"/>
                <a:gd name="T91" fmla="*/ 56 h 438"/>
                <a:gd name="T92" fmla="*/ 1754 w 1754"/>
                <a:gd name="T93" fmla="*/ 8 h 4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54"/>
                <a:gd name="T142" fmla="*/ 0 h 438"/>
                <a:gd name="T143" fmla="*/ 1754 w 1754"/>
                <a:gd name="T144" fmla="*/ 438 h 4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54" h="438">
                  <a:moveTo>
                    <a:pt x="0" y="436"/>
                  </a:moveTo>
                  <a:lnTo>
                    <a:pt x="105" y="436"/>
                  </a:lnTo>
                  <a:lnTo>
                    <a:pt x="113" y="436"/>
                  </a:lnTo>
                  <a:lnTo>
                    <a:pt x="289" y="436"/>
                  </a:lnTo>
                  <a:lnTo>
                    <a:pt x="297" y="438"/>
                  </a:lnTo>
                  <a:lnTo>
                    <a:pt x="418" y="438"/>
                  </a:lnTo>
                  <a:lnTo>
                    <a:pt x="440" y="438"/>
                  </a:lnTo>
                  <a:lnTo>
                    <a:pt x="596" y="438"/>
                  </a:lnTo>
                  <a:lnTo>
                    <a:pt x="602" y="438"/>
                  </a:lnTo>
                  <a:lnTo>
                    <a:pt x="656" y="438"/>
                  </a:lnTo>
                  <a:lnTo>
                    <a:pt x="665" y="436"/>
                  </a:lnTo>
                  <a:lnTo>
                    <a:pt x="695" y="436"/>
                  </a:lnTo>
                  <a:lnTo>
                    <a:pt x="717" y="436"/>
                  </a:lnTo>
                  <a:lnTo>
                    <a:pt x="727" y="436"/>
                  </a:lnTo>
                  <a:lnTo>
                    <a:pt x="748" y="436"/>
                  </a:lnTo>
                  <a:lnTo>
                    <a:pt x="758" y="436"/>
                  </a:lnTo>
                  <a:lnTo>
                    <a:pt x="778" y="436"/>
                  </a:lnTo>
                  <a:lnTo>
                    <a:pt x="788" y="436"/>
                  </a:lnTo>
                  <a:lnTo>
                    <a:pt x="808" y="434"/>
                  </a:lnTo>
                  <a:lnTo>
                    <a:pt x="820" y="434"/>
                  </a:lnTo>
                  <a:lnTo>
                    <a:pt x="839" y="434"/>
                  </a:lnTo>
                  <a:lnTo>
                    <a:pt x="852" y="434"/>
                  </a:lnTo>
                  <a:lnTo>
                    <a:pt x="869" y="433"/>
                  </a:lnTo>
                  <a:lnTo>
                    <a:pt x="881" y="433"/>
                  </a:lnTo>
                  <a:lnTo>
                    <a:pt x="901" y="433"/>
                  </a:lnTo>
                  <a:lnTo>
                    <a:pt x="913" y="433"/>
                  </a:lnTo>
                  <a:lnTo>
                    <a:pt x="930" y="433"/>
                  </a:lnTo>
                  <a:lnTo>
                    <a:pt x="943" y="431"/>
                  </a:lnTo>
                  <a:lnTo>
                    <a:pt x="960" y="431"/>
                  </a:lnTo>
                  <a:lnTo>
                    <a:pt x="977" y="429"/>
                  </a:lnTo>
                  <a:lnTo>
                    <a:pt x="991" y="429"/>
                  </a:lnTo>
                  <a:lnTo>
                    <a:pt x="1008" y="426"/>
                  </a:lnTo>
                  <a:lnTo>
                    <a:pt x="1019" y="426"/>
                  </a:lnTo>
                  <a:lnTo>
                    <a:pt x="1040" y="426"/>
                  </a:lnTo>
                  <a:lnTo>
                    <a:pt x="1050" y="424"/>
                  </a:lnTo>
                  <a:lnTo>
                    <a:pt x="1072" y="423"/>
                  </a:lnTo>
                  <a:lnTo>
                    <a:pt x="1078" y="421"/>
                  </a:lnTo>
                  <a:lnTo>
                    <a:pt x="1105" y="419"/>
                  </a:lnTo>
                  <a:lnTo>
                    <a:pt x="1107" y="419"/>
                  </a:lnTo>
                  <a:lnTo>
                    <a:pt x="1121" y="418"/>
                  </a:lnTo>
                  <a:lnTo>
                    <a:pt x="1136" y="416"/>
                  </a:lnTo>
                  <a:lnTo>
                    <a:pt x="1137" y="414"/>
                  </a:lnTo>
                  <a:lnTo>
                    <a:pt x="1164" y="412"/>
                  </a:lnTo>
                  <a:lnTo>
                    <a:pt x="1171" y="411"/>
                  </a:lnTo>
                  <a:lnTo>
                    <a:pt x="1193" y="407"/>
                  </a:lnTo>
                  <a:lnTo>
                    <a:pt x="1205" y="406"/>
                  </a:lnTo>
                  <a:lnTo>
                    <a:pt x="1222" y="404"/>
                  </a:lnTo>
                  <a:lnTo>
                    <a:pt x="1239" y="399"/>
                  </a:lnTo>
                  <a:lnTo>
                    <a:pt x="1249" y="397"/>
                  </a:lnTo>
                  <a:lnTo>
                    <a:pt x="1274" y="392"/>
                  </a:lnTo>
                  <a:lnTo>
                    <a:pt x="1278" y="392"/>
                  </a:lnTo>
                  <a:lnTo>
                    <a:pt x="1288" y="389"/>
                  </a:lnTo>
                  <a:lnTo>
                    <a:pt x="1305" y="385"/>
                  </a:lnTo>
                  <a:lnTo>
                    <a:pt x="1310" y="384"/>
                  </a:lnTo>
                  <a:lnTo>
                    <a:pt x="1332" y="379"/>
                  </a:lnTo>
                  <a:lnTo>
                    <a:pt x="1347" y="375"/>
                  </a:lnTo>
                  <a:lnTo>
                    <a:pt x="1359" y="370"/>
                  </a:lnTo>
                  <a:lnTo>
                    <a:pt x="1384" y="363"/>
                  </a:lnTo>
                  <a:lnTo>
                    <a:pt x="1387" y="362"/>
                  </a:lnTo>
                  <a:lnTo>
                    <a:pt x="1411" y="355"/>
                  </a:lnTo>
                  <a:lnTo>
                    <a:pt x="1421" y="348"/>
                  </a:lnTo>
                  <a:lnTo>
                    <a:pt x="1436" y="345"/>
                  </a:lnTo>
                  <a:lnTo>
                    <a:pt x="1462" y="335"/>
                  </a:lnTo>
                  <a:lnTo>
                    <a:pt x="1462" y="333"/>
                  </a:lnTo>
                  <a:lnTo>
                    <a:pt x="1487" y="323"/>
                  </a:lnTo>
                  <a:lnTo>
                    <a:pt x="1504" y="313"/>
                  </a:lnTo>
                  <a:lnTo>
                    <a:pt x="1512" y="311"/>
                  </a:lnTo>
                  <a:lnTo>
                    <a:pt x="1519" y="306"/>
                  </a:lnTo>
                  <a:lnTo>
                    <a:pt x="1534" y="297"/>
                  </a:lnTo>
                  <a:lnTo>
                    <a:pt x="1549" y="289"/>
                  </a:lnTo>
                  <a:lnTo>
                    <a:pt x="1558" y="284"/>
                  </a:lnTo>
                  <a:lnTo>
                    <a:pt x="1568" y="277"/>
                  </a:lnTo>
                  <a:lnTo>
                    <a:pt x="1581" y="269"/>
                  </a:lnTo>
                  <a:lnTo>
                    <a:pt x="1600" y="255"/>
                  </a:lnTo>
                  <a:lnTo>
                    <a:pt x="1603" y="252"/>
                  </a:lnTo>
                  <a:lnTo>
                    <a:pt x="1605" y="250"/>
                  </a:lnTo>
                  <a:lnTo>
                    <a:pt x="1625" y="235"/>
                  </a:lnTo>
                  <a:lnTo>
                    <a:pt x="1639" y="221"/>
                  </a:lnTo>
                  <a:lnTo>
                    <a:pt x="1645" y="216"/>
                  </a:lnTo>
                  <a:lnTo>
                    <a:pt x="1662" y="199"/>
                  </a:lnTo>
                  <a:lnTo>
                    <a:pt x="1666" y="196"/>
                  </a:lnTo>
                  <a:lnTo>
                    <a:pt x="1667" y="194"/>
                  </a:lnTo>
                  <a:lnTo>
                    <a:pt x="1684" y="174"/>
                  </a:lnTo>
                  <a:lnTo>
                    <a:pt x="1689" y="167"/>
                  </a:lnTo>
                  <a:lnTo>
                    <a:pt x="1703" y="150"/>
                  </a:lnTo>
                  <a:lnTo>
                    <a:pt x="1711" y="138"/>
                  </a:lnTo>
                  <a:lnTo>
                    <a:pt x="1718" y="122"/>
                  </a:lnTo>
                  <a:lnTo>
                    <a:pt x="1725" y="111"/>
                  </a:lnTo>
                  <a:lnTo>
                    <a:pt x="1733" y="93"/>
                  </a:lnTo>
                  <a:lnTo>
                    <a:pt x="1738" y="84"/>
                  </a:lnTo>
                  <a:lnTo>
                    <a:pt x="1745" y="57"/>
                  </a:lnTo>
                  <a:lnTo>
                    <a:pt x="1745" y="56"/>
                  </a:lnTo>
                  <a:lnTo>
                    <a:pt x="1752" y="29"/>
                  </a:lnTo>
                  <a:lnTo>
                    <a:pt x="1754" y="8"/>
                  </a:lnTo>
                  <a:lnTo>
                    <a:pt x="1754" y="0"/>
                  </a:lnTo>
                </a:path>
              </a:pathLst>
            </a:custGeom>
            <a:noFill/>
            <a:ln w="0">
              <a:solidFill>
                <a:schemeClr val="tx1"/>
              </a:solidFill>
              <a:round/>
              <a:headEnd/>
              <a:tailEnd/>
            </a:ln>
          </p:spPr>
          <p:txBody>
            <a:bodyPr/>
            <a:lstStyle/>
            <a:p>
              <a:endParaRPr lang="en-US"/>
            </a:p>
          </p:txBody>
        </p:sp>
        <p:sp>
          <p:nvSpPr>
            <p:cNvPr id="44072" name="Freeform 1059"/>
            <p:cNvSpPr>
              <a:spLocks/>
            </p:cNvSpPr>
            <p:nvPr/>
          </p:nvSpPr>
          <p:spPr bwMode="auto">
            <a:xfrm>
              <a:off x="590" y="3262"/>
              <a:ext cx="1686" cy="421"/>
            </a:xfrm>
            <a:custGeom>
              <a:avLst/>
              <a:gdLst>
                <a:gd name="T0" fmla="*/ 126 w 1686"/>
                <a:gd name="T1" fmla="*/ 421 h 421"/>
                <a:gd name="T2" fmla="*/ 248 w 1686"/>
                <a:gd name="T3" fmla="*/ 421 h 421"/>
                <a:gd name="T4" fmla="*/ 341 w 1686"/>
                <a:gd name="T5" fmla="*/ 421 h 421"/>
                <a:gd name="T6" fmla="*/ 464 w 1686"/>
                <a:gd name="T7" fmla="*/ 421 h 421"/>
                <a:gd name="T8" fmla="*/ 555 w 1686"/>
                <a:gd name="T9" fmla="*/ 421 h 421"/>
                <a:gd name="T10" fmla="*/ 616 w 1686"/>
                <a:gd name="T11" fmla="*/ 421 h 421"/>
                <a:gd name="T12" fmla="*/ 678 w 1686"/>
                <a:gd name="T13" fmla="*/ 421 h 421"/>
                <a:gd name="T14" fmla="*/ 709 w 1686"/>
                <a:gd name="T15" fmla="*/ 421 h 421"/>
                <a:gd name="T16" fmla="*/ 739 w 1686"/>
                <a:gd name="T17" fmla="*/ 421 h 421"/>
                <a:gd name="T18" fmla="*/ 770 w 1686"/>
                <a:gd name="T19" fmla="*/ 419 h 421"/>
                <a:gd name="T20" fmla="*/ 800 w 1686"/>
                <a:gd name="T21" fmla="*/ 419 h 421"/>
                <a:gd name="T22" fmla="*/ 861 w 1686"/>
                <a:gd name="T23" fmla="*/ 418 h 421"/>
                <a:gd name="T24" fmla="*/ 891 w 1686"/>
                <a:gd name="T25" fmla="*/ 418 h 421"/>
                <a:gd name="T26" fmla="*/ 921 w 1686"/>
                <a:gd name="T27" fmla="*/ 416 h 421"/>
                <a:gd name="T28" fmla="*/ 950 w 1686"/>
                <a:gd name="T29" fmla="*/ 414 h 421"/>
                <a:gd name="T30" fmla="*/ 981 w 1686"/>
                <a:gd name="T31" fmla="*/ 412 h 421"/>
                <a:gd name="T32" fmla="*/ 1011 w 1686"/>
                <a:gd name="T33" fmla="*/ 411 h 421"/>
                <a:gd name="T34" fmla="*/ 1040 w 1686"/>
                <a:gd name="T35" fmla="*/ 407 h 421"/>
                <a:gd name="T36" fmla="*/ 1070 w 1686"/>
                <a:gd name="T37" fmla="*/ 406 h 421"/>
                <a:gd name="T38" fmla="*/ 1099 w 1686"/>
                <a:gd name="T39" fmla="*/ 402 h 421"/>
                <a:gd name="T40" fmla="*/ 1127 w 1686"/>
                <a:gd name="T41" fmla="*/ 397 h 421"/>
                <a:gd name="T42" fmla="*/ 1156 w 1686"/>
                <a:gd name="T43" fmla="*/ 394 h 421"/>
                <a:gd name="T44" fmla="*/ 1185 w 1686"/>
                <a:gd name="T45" fmla="*/ 389 h 421"/>
                <a:gd name="T46" fmla="*/ 1218 w 1686"/>
                <a:gd name="T47" fmla="*/ 382 h 421"/>
                <a:gd name="T48" fmla="*/ 1254 w 1686"/>
                <a:gd name="T49" fmla="*/ 375 h 421"/>
                <a:gd name="T50" fmla="*/ 1291 w 1686"/>
                <a:gd name="T51" fmla="*/ 365 h 421"/>
                <a:gd name="T52" fmla="*/ 1303 w 1686"/>
                <a:gd name="T53" fmla="*/ 362 h 421"/>
                <a:gd name="T54" fmla="*/ 1326 w 1686"/>
                <a:gd name="T55" fmla="*/ 355 h 421"/>
                <a:gd name="T56" fmla="*/ 1365 w 1686"/>
                <a:gd name="T57" fmla="*/ 340 h 421"/>
                <a:gd name="T58" fmla="*/ 1384 w 1686"/>
                <a:gd name="T59" fmla="*/ 335 h 421"/>
                <a:gd name="T60" fmla="*/ 1406 w 1686"/>
                <a:gd name="T61" fmla="*/ 324 h 421"/>
                <a:gd name="T62" fmla="*/ 1446 w 1686"/>
                <a:gd name="T63" fmla="*/ 306 h 421"/>
                <a:gd name="T64" fmla="*/ 1470 w 1686"/>
                <a:gd name="T65" fmla="*/ 292 h 421"/>
                <a:gd name="T66" fmla="*/ 1495 w 1686"/>
                <a:gd name="T67" fmla="*/ 279 h 421"/>
                <a:gd name="T68" fmla="*/ 1517 w 1686"/>
                <a:gd name="T69" fmla="*/ 264 h 421"/>
                <a:gd name="T70" fmla="*/ 1541 w 1686"/>
                <a:gd name="T71" fmla="*/ 248 h 421"/>
                <a:gd name="T72" fmla="*/ 1561 w 1686"/>
                <a:gd name="T73" fmla="*/ 231 h 421"/>
                <a:gd name="T74" fmla="*/ 1581 w 1686"/>
                <a:gd name="T75" fmla="*/ 213 h 421"/>
                <a:gd name="T76" fmla="*/ 1602 w 1686"/>
                <a:gd name="T77" fmla="*/ 193 h 421"/>
                <a:gd name="T78" fmla="*/ 1622 w 1686"/>
                <a:gd name="T79" fmla="*/ 171 h 421"/>
                <a:gd name="T80" fmla="*/ 1639 w 1686"/>
                <a:gd name="T81" fmla="*/ 145 h 421"/>
                <a:gd name="T82" fmla="*/ 1654 w 1686"/>
                <a:gd name="T83" fmla="*/ 116 h 421"/>
                <a:gd name="T84" fmla="*/ 1669 w 1686"/>
                <a:gd name="T85" fmla="*/ 86 h 421"/>
                <a:gd name="T86" fmla="*/ 1672 w 1686"/>
                <a:gd name="T87" fmla="*/ 76 h 421"/>
                <a:gd name="T88" fmla="*/ 1681 w 1686"/>
                <a:gd name="T89" fmla="*/ 49 h 421"/>
                <a:gd name="T90" fmla="*/ 1686 w 1686"/>
                <a:gd name="T91" fmla="*/ 0 h 4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86"/>
                <a:gd name="T139" fmla="*/ 0 h 421"/>
                <a:gd name="T140" fmla="*/ 1686 w 1686"/>
                <a:gd name="T141" fmla="*/ 421 h 42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86" h="421">
                  <a:moveTo>
                    <a:pt x="0" y="421"/>
                  </a:moveTo>
                  <a:lnTo>
                    <a:pt x="126" y="421"/>
                  </a:lnTo>
                  <a:lnTo>
                    <a:pt x="153" y="421"/>
                  </a:lnTo>
                  <a:lnTo>
                    <a:pt x="248" y="421"/>
                  </a:lnTo>
                  <a:lnTo>
                    <a:pt x="275" y="421"/>
                  </a:lnTo>
                  <a:lnTo>
                    <a:pt x="341" y="421"/>
                  </a:lnTo>
                  <a:lnTo>
                    <a:pt x="368" y="421"/>
                  </a:lnTo>
                  <a:lnTo>
                    <a:pt x="464" y="421"/>
                  </a:lnTo>
                  <a:lnTo>
                    <a:pt x="489" y="421"/>
                  </a:lnTo>
                  <a:lnTo>
                    <a:pt x="555" y="421"/>
                  </a:lnTo>
                  <a:lnTo>
                    <a:pt x="582" y="421"/>
                  </a:lnTo>
                  <a:lnTo>
                    <a:pt x="616" y="421"/>
                  </a:lnTo>
                  <a:lnTo>
                    <a:pt x="643" y="421"/>
                  </a:lnTo>
                  <a:lnTo>
                    <a:pt x="678" y="421"/>
                  </a:lnTo>
                  <a:lnTo>
                    <a:pt x="705" y="421"/>
                  </a:lnTo>
                  <a:lnTo>
                    <a:pt x="709" y="421"/>
                  </a:lnTo>
                  <a:lnTo>
                    <a:pt x="736" y="421"/>
                  </a:lnTo>
                  <a:lnTo>
                    <a:pt x="739" y="421"/>
                  </a:lnTo>
                  <a:lnTo>
                    <a:pt x="766" y="419"/>
                  </a:lnTo>
                  <a:lnTo>
                    <a:pt x="770" y="419"/>
                  </a:lnTo>
                  <a:lnTo>
                    <a:pt x="798" y="419"/>
                  </a:lnTo>
                  <a:lnTo>
                    <a:pt x="800" y="419"/>
                  </a:lnTo>
                  <a:lnTo>
                    <a:pt x="830" y="419"/>
                  </a:lnTo>
                  <a:lnTo>
                    <a:pt x="861" y="418"/>
                  </a:lnTo>
                  <a:lnTo>
                    <a:pt x="871" y="418"/>
                  </a:lnTo>
                  <a:lnTo>
                    <a:pt x="891" y="418"/>
                  </a:lnTo>
                  <a:lnTo>
                    <a:pt x="893" y="416"/>
                  </a:lnTo>
                  <a:lnTo>
                    <a:pt x="921" y="416"/>
                  </a:lnTo>
                  <a:lnTo>
                    <a:pt x="923" y="416"/>
                  </a:lnTo>
                  <a:lnTo>
                    <a:pt x="950" y="414"/>
                  </a:lnTo>
                  <a:lnTo>
                    <a:pt x="955" y="414"/>
                  </a:lnTo>
                  <a:lnTo>
                    <a:pt x="981" y="412"/>
                  </a:lnTo>
                  <a:lnTo>
                    <a:pt x="987" y="412"/>
                  </a:lnTo>
                  <a:lnTo>
                    <a:pt x="1011" y="411"/>
                  </a:lnTo>
                  <a:lnTo>
                    <a:pt x="1019" y="411"/>
                  </a:lnTo>
                  <a:lnTo>
                    <a:pt x="1040" y="407"/>
                  </a:lnTo>
                  <a:lnTo>
                    <a:pt x="1050" y="407"/>
                  </a:lnTo>
                  <a:lnTo>
                    <a:pt x="1070" y="406"/>
                  </a:lnTo>
                  <a:lnTo>
                    <a:pt x="1083" y="404"/>
                  </a:lnTo>
                  <a:lnTo>
                    <a:pt x="1099" y="402"/>
                  </a:lnTo>
                  <a:lnTo>
                    <a:pt x="1116" y="399"/>
                  </a:lnTo>
                  <a:lnTo>
                    <a:pt x="1127" y="397"/>
                  </a:lnTo>
                  <a:lnTo>
                    <a:pt x="1151" y="394"/>
                  </a:lnTo>
                  <a:lnTo>
                    <a:pt x="1156" y="394"/>
                  </a:lnTo>
                  <a:lnTo>
                    <a:pt x="1181" y="389"/>
                  </a:lnTo>
                  <a:lnTo>
                    <a:pt x="1185" y="389"/>
                  </a:lnTo>
                  <a:lnTo>
                    <a:pt x="1212" y="384"/>
                  </a:lnTo>
                  <a:lnTo>
                    <a:pt x="1218" y="382"/>
                  </a:lnTo>
                  <a:lnTo>
                    <a:pt x="1240" y="379"/>
                  </a:lnTo>
                  <a:lnTo>
                    <a:pt x="1254" y="375"/>
                  </a:lnTo>
                  <a:lnTo>
                    <a:pt x="1267" y="372"/>
                  </a:lnTo>
                  <a:lnTo>
                    <a:pt x="1291" y="365"/>
                  </a:lnTo>
                  <a:lnTo>
                    <a:pt x="1293" y="363"/>
                  </a:lnTo>
                  <a:lnTo>
                    <a:pt x="1303" y="362"/>
                  </a:lnTo>
                  <a:lnTo>
                    <a:pt x="1320" y="357"/>
                  </a:lnTo>
                  <a:lnTo>
                    <a:pt x="1326" y="355"/>
                  </a:lnTo>
                  <a:lnTo>
                    <a:pt x="1347" y="348"/>
                  </a:lnTo>
                  <a:lnTo>
                    <a:pt x="1365" y="340"/>
                  </a:lnTo>
                  <a:lnTo>
                    <a:pt x="1372" y="338"/>
                  </a:lnTo>
                  <a:lnTo>
                    <a:pt x="1384" y="335"/>
                  </a:lnTo>
                  <a:lnTo>
                    <a:pt x="1397" y="328"/>
                  </a:lnTo>
                  <a:lnTo>
                    <a:pt x="1406" y="324"/>
                  </a:lnTo>
                  <a:lnTo>
                    <a:pt x="1423" y="318"/>
                  </a:lnTo>
                  <a:lnTo>
                    <a:pt x="1446" y="306"/>
                  </a:lnTo>
                  <a:lnTo>
                    <a:pt x="1448" y="306"/>
                  </a:lnTo>
                  <a:lnTo>
                    <a:pt x="1470" y="292"/>
                  </a:lnTo>
                  <a:lnTo>
                    <a:pt x="1492" y="279"/>
                  </a:lnTo>
                  <a:lnTo>
                    <a:pt x="1495" y="279"/>
                  </a:lnTo>
                  <a:lnTo>
                    <a:pt x="1497" y="277"/>
                  </a:lnTo>
                  <a:lnTo>
                    <a:pt x="1517" y="264"/>
                  </a:lnTo>
                  <a:lnTo>
                    <a:pt x="1537" y="250"/>
                  </a:lnTo>
                  <a:lnTo>
                    <a:pt x="1541" y="248"/>
                  </a:lnTo>
                  <a:lnTo>
                    <a:pt x="1544" y="243"/>
                  </a:lnTo>
                  <a:lnTo>
                    <a:pt x="1561" y="231"/>
                  </a:lnTo>
                  <a:lnTo>
                    <a:pt x="1571" y="221"/>
                  </a:lnTo>
                  <a:lnTo>
                    <a:pt x="1581" y="213"/>
                  </a:lnTo>
                  <a:lnTo>
                    <a:pt x="1600" y="194"/>
                  </a:lnTo>
                  <a:lnTo>
                    <a:pt x="1602" y="193"/>
                  </a:lnTo>
                  <a:lnTo>
                    <a:pt x="1612" y="179"/>
                  </a:lnTo>
                  <a:lnTo>
                    <a:pt x="1622" y="171"/>
                  </a:lnTo>
                  <a:lnTo>
                    <a:pt x="1624" y="167"/>
                  </a:lnTo>
                  <a:lnTo>
                    <a:pt x="1639" y="145"/>
                  </a:lnTo>
                  <a:lnTo>
                    <a:pt x="1644" y="138"/>
                  </a:lnTo>
                  <a:lnTo>
                    <a:pt x="1654" y="116"/>
                  </a:lnTo>
                  <a:lnTo>
                    <a:pt x="1659" y="111"/>
                  </a:lnTo>
                  <a:lnTo>
                    <a:pt x="1669" y="86"/>
                  </a:lnTo>
                  <a:lnTo>
                    <a:pt x="1671" y="84"/>
                  </a:lnTo>
                  <a:lnTo>
                    <a:pt x="1672" y="76"/>
                  </a:lnTo>
                  <a:lnTo>
                    <a:pt x="1679" y="57"/>
                  </a:lnTo>
                  <a:lnTo>
                    <a:pt x="1681" y="49"/>
                  </a:lnTo>
                  <a:lnTo>
                    <a:pt x="1684" y="29"/>
                  </a:lnTo>
                  <a:lnTo>
                    <a:pt x="1686" y="0"/>
                  </a:lnTo>
                </a:path>
              </a:pathLst>
            </a:custGeom>
            <a:noFill/>
            <a:ln w="0">
              <a:solidFill>
                <a:schemeClr val="tx1"/>
              </a:solidFill>
              <a:round/>
              <a:headEnd/>
              <a:tailEnd/>
            </a:ln>
          </p:spPr>
          <p:txBody>
            <a:bodyPr/>
            <a:lstStyle/>
            <a:p>
              <a:endParaRPr lang="en-US"/>
            </a:p>
          </p:txBody>
        </p:sp>
        <p:sp>
          <p:nvSpPr>
            <p:cNvPr id="44073" name="Freeform 1060"/>
            <p:cNvSpPr>
              <a:spLocks/>
            </p:cNvSpPr>
            <p:nvPr/>
          </p:nvSpPr>
          <p:spPr bwMode="auto">
            <a:xfrm>
              <a:off x="597" y="3262"/>
              <a:ext cx="1622" cy="406"/>
            </a:xfrm>
            <a:custGeom>
              <a:avLst/>
              <a:gdLst>
                <a:gd name="T0" fmla="*/ 172 w 1622"/>
                <a:gd name="T1" fmla="*/ 406 h 406"/>
                <a:gd name="T2" fmla="*/ 295 w 1622"/>
                <a:gd name="T3" fmla="*/ 406 h 406"/>
                <a:gd name="T4" fmla="*/ 388 w 1622"/>
                <a:gd name="T5" fmla="*/ 406 h 406"/>
                <a:gd name="T6" fmla="*/ 614 w 1622"/>
                <a:gd name="T7" fmla="*/ 406 h 406"/>
                <a:gd name="T8" fmla="*/ 663 w 1622"/>
                <a:gd name="T9" fmla="*/ 406 h 406"/>
                <a:gd name="T10" fmla="*/ 695 w 1622"/>
                <a:gd name="T11" fmla="*/ 406 h 406"/>
                <a:gd name="T12" fmla="*/ 724 w 1622"/>
                <a:gd name="T13" fmla="*/ 406 h 406"/>
                <a:gd name="T14" fmla="*/ 754 w 1622"/>
                <a:gd name="T15" fmla="*/ 406 h 406"/>
                <a:gd name="T16" fmla="*/ 786 w 1622"/>
                <a:gd name="T17" fmla="*/ 406 h 406"/>
                <a:gd name="T18" fmla="*/ 817 w 1622"/>
                <a:gd name="T19" fmla="*/ 404 h 406"/>
                <a:gd name="T20" fmla="*/ 845 w 1622"/>
                <a:gd name="T21" fmla="*/ 404 h 406"/>
                <a:gd name="T22" fmla="*/ 876 w 1622"/>
                <a:gd name="T23" fmla="*/ 402 h 406"/>
                <a:gd name="T24" fmla="*/ 906 w 1622"/>
                <a:gd name="T25" fmla="*/ 401 h 406"/>
                <a:gd name="T26" fmla="*/ 936 w 1622"/>
                <a:gd name="T27" fmla="*/ 399 h 406"/>
                <a:gd name="T28" fmla="*/ 965 w 1622"/>
                <a:gd name="T29" fmla="*/ 397 h 406"/>
                <a:gd name="T30" fmla="*/ 995 w 1622"/>
                <a:gd name="T31" fmla="*/ 394 h 406"/>
                <a:gd name="T32" fmla="*/ 1024 w 1622"/>
                <a:gd name="T33" fmla="*/ 392 h 406"/>
                <a:gd name="T34" fmla="*/ 1053 w 1622"/>
                <a:gd name="T35" fmla="*/ 389 h 406"/>
                <a:gd name="T36" fmla="*/ 1083 w 1622"/>
                <a:gd name="T37" fmla="*/ 384 h 406"/>
                <a:gd name="T38" fmla="*/ 1112 w 1622"/>
                <a:gd name="T39" fmla="*/ 382 h 406"/>
                <a:gd name="T40" fmla="*/ 1139 w 1622"/>
                <a:gd name="T41" fmla="*/ 377 h 406"/>
                <a:gd name="T42" fmla="*/ 1168 w 1622"/>
                <a:gd name="T43" fmla="*/ 372 h 406"/>
                <a:gd name="T44" fmla="*/ 1195 w 1622"/>
                <a:gd name="T45" fmla="*/ 365 h 406"/>
                <a:gd name="T46" fmla="*/ 1222 w 1622"/>
                <a:gd name="T47" fmla="*/ 358 h 406"/>
                <a:gd name="T48" fmla="*/ 1250 w 1622"/>
                <a:gd name="T49" fmla="*/ 352 h 406"/>
                <a:gd name="T50" fmla="*/ 1277 w 1622"/>
                <a:gd name="T51" fmla="*/ 343 h 406"/>
                <a:gd name="T52" fmla="*/ 1303 w 1622"/>
                <a:gd name="T53" fmla="*/ 335 h 406"/>
                <a:gd name="T54" fmla="*/ 1328 w 1622"/>
                <a:gd name="T55" fmla="*/ 326 h 406"/>
                <a:gd name="T56" fmla="*/ 1353 w 1622"/>
                <a:gd name="T57" fmla="*/ 316 h 406"/>
                <a:gd name="T58" fmla="*/ 1377 w 1622"/>
                <a:gd name="T59" fmla="*/ 304 h 406"/>
                <a:gd name="T60" fmla="*/ 1402 w 1622"/>
                <a:gd name="T61" fmla="*/ 291 h 406"/>
                <a:gd name="T62" fmla="*/ 1428 w 1622"/>
                <a:gd name="T63" fmla="*/ 277 h 406"/>
                <a:gd name="T64" fmla="*/ 1468 w 1622"/>
                <a:gd name="T65" fmla="*/ 250 h 406"/>
                <a:gd name="T66" fmla="*/ 1476 w 1622"/>
                <a:gd name="T67" fmla="*/ 245 h 406"/>
                <a:gd name="T68" fmla="*/ 1505 w 1622"/>
                <a:gd name="T69" fmla="*/ 221 h 406"/>
                <a:gd name="T70" fmla="*/ 1534 w 1622"/>
                <a:gd name="T71" fmla="*/ 194 h 406"/>
                <a:gd name="T72" fmla="*/ 1539 w 1622"/>
                <a:gd name="T73" fmla="*/ 188 h 406"/>
                <a:gd name="T74" fmla="*/ 1557 w 1622"/>
                <a:gd name="T75" fmla="*/ 167 h 406"/>
                <a:gd name="T76" fmla="*/ 1578 w 1622"/>
                <a:gd name="T77" fmla="*/ 138 h 406"/>
                <a:gd name="T78" fmla="*/ 1595 w 1622"/>
                <a:gd name="T79" fmla="*/ 111 h 406"/>
                <a:gd name="T80" fmla="*/ 1606 w 1622"/>
                <a:gd name="T81" fmla="*/ 84 h 406"/>
                <a:gd name="T82" fmla="*/ 1615 w 1622"/>
                <a:gd name="T83" fmla="*/ 57 h 406"/>
                <a:gd name="T84" fmla="*/ 1620 w 1622"/>
                <a:gd name="T85" fmla="*/ 29 h 406"/>
                <a:gd name="T86" fmla="*/ 1622 w 1622"/>
                <a:gd name="T87" fmla="*/ 0 h 4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22"/>
                <a:gd name="T133" fmla="*/ 0 h 406"/>
                <a:gd name="T134" fmla="*/ 1622 w 1622"/>
                <a:gd name="T135" fmla="*/ 406 h 4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22" h="406">
                  <a:moveTo>
                    <a:pt x="0" y="406"/>
                  </a:moveTo>
                  <a:lnTo>
                    <a:pt x="172" y="406"/>
                  </a:lnTo>
                  <a:lnTo>
                    <a:pt x="184" y="406"/>
                  </a:lnTo>
                  <a:lnTo>
                    <a:pt x="295" y="406"/>
                  </a:lnTo>
                  <a:lnTo>
                    <a:pt x="307" y="406"/>
                  </a:lnTo>
                  <a:lnTo>
                    <a:pt x="388" y="406"/>
                  </a:lnTo>
                  <a:lnTo>
                    <a:pt x="398" y="406"/>
                  </a:lnTo>
                  <a:lnTo>
                    <a:pt x="614" y="406"/>
                  </a:lnTo>
                  <a:lnTo>
                    <a:pt x="633" y="406"/>
                  </a:lnTo>
                  <a:lnTo>
                    <a:pt x="663" y="406"/>
                  </a:lnTo>
                  <a:lnTo>
                    <a:pt x="675" y="406"/>
                  </a:lnTo>
                  <a:lnTo>
                    <a:pt x="695" y="406"/>
                  </a:lnTo>
                  <a:lnTo>
                    <a:pt x="707" y="406"/>
                  </a:lnTo>
                  <a:lnTo>
                    <a:pt x="724" y="406"/>
                  </a:lnTo>
                  <a:lnTo>
                    <a:pt x="739" y="406"/>
                  </a:lnTo>
                  <a:lnTo>
                    <a:pt x="754" y="406"/>
                  </a:lnTo>
                  <a:lnTo>
                    <a:pt x="768" y="406"/>
                  </a:lnTo>
                  <a:lnTo>
                    <a:pt x="786" y="406"/>
                  </a:lnTo>
                  <a:lnTo>
                    <a:pt x="800" y="406"/>
                  </a:lnTo>
                  <a:lnTo>
                    <a:pt x="817" y="404"/>
                  </a:lnTo>
                  <a:lnTo>
                    <a:pt x="830" y="404"/>
                  </a:lnTo>
                  <a:lnTo>
                    <a:pt x="845" y="404"/>
                  </a:lnTo>
                  <a:lnTo>
                    <a:pt x="862" y="402"/>
                  </a:lnTo>
                  <a:lnTo>
                    <a:pt x="876" y="402"/>
                  </a:lnTo>
                  <a:lnTo>
                    <a:pt x="894" y="401"/>
                  </a:lnTo>
                  <a:lnTo>
                    <a:pt x="906" y="401"/>
                  </a:lnTo>
                  <a:lnTo>
                    <a:pt x="925" y="399"/>
                  </a:lnTo>
                  <a:lnTo>
                    <a:pt x="936" y="399"/>
                  </a:lnTo>
                  <a:lnTo>
                    <a:pt x="957" y="397"/>
                  </a:lnTo>
                  <a:lnTo>
                    <a:pt x="965" y="397"/>
                  </a:lnTo>
                  <a:lnTo>
                    <a:pt x="989" y="396"/>
                  </a:lnTo>
                  <a:lnTo>
                    <a:pt x="995" y="394"/>
                  </a:lnTo>
                  <a:lnTo>
                    <a:pt x="1022" y="392"/>
                  </a:lnTo>
                  <a:lnTo>
                    <a:pt x="1024" y="392"/>
                  </a:lnTo>
                  <a:lnTo>
                    <a:pt x="1043" y="390"/>
                  </a:lnTo>
                  <a:lnTo>
                    <a:pt x="1053" y="389"/>
                  </a:lnTo>
                  <a:lnTo>
                    <a:pt x="1055" y="389"/>
                  </a:lnTo>
                  <a:lnTo>
                    <a:pt x="1083" y="384"/>
                  </a:lnTo>
                  <a:lnTo>
                    <a:pt x="1088" y="384"/>
                  </a:lnTo>
                  <a:lnTo>
                    <a:pt x="1112" y="382"/>
                  </a:lnTo>
                  <a:lnTo>
                    <a:pt x="1120" y="379"/>
                  </a:lnTo>
                  <a:lnTo>
                    <a:pt x="1139" y="377"/>
                  </a:lnTo>
                  <a:lnTo>
                    <a:pt x="1156" y="374"/>
                  </a:lnTo>
                  <a:lnTo>
                    <a:pt x="1168" y="372"/>
                  </a:lnTo>
                  <a:lnTo>
                    <a:pt x="1191" y="367"/>
                  </a:lnTo>
                  <a:lnTo>
                    <a:pt x="1195" y="365"/>
                  </a:lnTo>
                  <a:lnTo>
                    <a:pt x="1210" y="362"/>
                  </a:lnTo>
                  <a:lnTo>
                    <a:pt x="1222" y="358"/>
                  </a:lnTo>
                  <a:lnTo>
                    <a:pt x="1227" y="357"/>
                  </a:lnTo>
                  <a:lnTo>
                    <a:pt x="1250" y="352"/>
                  </a:lnTo>
                  <a:lnTo>
                    <a:pt x="1264" y="348"/>
                  </a:lnTo>
                  <a:lnTo>
                    <a:pt x="1277" y="343"/>
                  </a:lnTo>
                  <a:lnTo>
                    <a:pt x="1299" y="335"/>
                  </a:lnTo>
                  <a:lnTo>
                    <a:pt x="1303" y="335"/>
                  </a:lnTo>
                  <a:lnTo>
                    <a:pt x="1306" y="335"/>
                  </a:lnTo>
                  <a:lnTo>
                    <a:pt x="1328" y="326"/>
                  </a:lnTo>
                  <a:lnTo>
                    <a:pt x="1340" y="319"/>
                  </a:lnTo>
                  <a:lnTo>
                    <a:pt x="1353" y="316"/>
                  </a:lnTo>
                  <a:lnTo>
                    <a:pt x="1374" y="306"/>
                  </a:lnTo>
                  <a:lnTo>
                    <a:pt x="1377" y="304"/>
                  </a:lnTo>
                  <a:lnTo>
                    <a:pt x="1380" y="303"/>
                  </a:lnTo>
                  <a:lnTo>
                    <a:pt x="1402" y="291"/>
                  </a:lnTo>
                  <a:lnTo>
                    <a:pt x="1426" y="277"/>
                  </a:lnTo>
                  <a:lnTo>
                    <a:pt x="1428" y="277"/>
                  </a:lnTo>
                  <a:lnTo>
                    <a:pt x="1448" y="264"/>
                  </a:lnTo>
                  <a:lnTo>
                    <a:pt x="1468" y="250"/>
                  </a:lnTo>
                  <a:lnTo>
                    <a:pt x="1471" y="248"/>
                  </a:lnTo>
                  <a:lnTo>
                    <a:pt x="1476" y="245"/>
                  </a:lnTo>
                  <a:lnTo>
                    <a:pt x="1493" y="231"/>
                  </a:lnTo>
                  <a:lnTo>
                    <a:pt x="1505" y="221"/>
                  </a:lnTo>
                  <a:lnTo>
                    <a:pt x="1514" y="213"/>
                  </a:lnTo>
                  <a:lnTo>
                    <a:pt x="1534" y="194"/>
                  </a:lnTo>
                  <a:lnTo>
                    <a:pt x="1534" y="193"/>
                  </a:lnTo>
                  <a:lnTo>
                    <a:pt x="1539" y="188"/>
                  </a:lnTo>
                  <a:lnTo>
                    <a:pt x="1554" y="171"/>
                  </a:lnTo>
                  <a:lnTo>
                    <a:pt x="1557" y="167"/>
                  </a:lnTo>
                  <a:lnTo>
                    <a:pt x="1573" y="149"/>
                  </a:lnTo>
                  <a:lnTo>
                    <a:pt x="1578" y="138"/>
                  </a:lnTo>
                  <a:lnTo>
                    <a:pt x="1590" y="122"/>
                  </a:lnTo>
                  <a:lnTo>
                    <a:pt x="1595" y="111"/>
                  </a:lnTo>
                  <a:lnTo>
                    <a:pt x="1603" y="91"/>
                  </a:lnTo>
                  <a:lnTo>
                    <a:pt x="1606" y="84"/>
                  </a:lnTo>
                  <a:lnTo>
                    <a:pt x="1613" y="62"/>
                  </a:lnTo>
                  <a:lnTo>
                    <a:pt x="1615" y="57"/>
                  </a:lnTo>
                  <a:lnTo>
                    <a:pt x="1615" y="54"/>
                  </a:lnTo>
                  <a:lnTo>
                    <a:pt x="1620" y="29"/>
                  </a:lnTo>
                  <a:lnTo>
                    <a:pt x="1622" y="7"/>
                  </a:lnTo>
                  <a:lnTo>
                    <a:pt x="1622" y="0"/>
                  </a:lnTo>
                </a:path>
              </a:pathLst>
            </a:custGeom>
            <a:noFill/>
            <a:ln w="0">
              <a:solidFill>
                <a:schemeClr val="tx1"/>
              </a:solidFill>
              <a:round/>
              <a:headEnd/>
              <a:tailEnd/>
            </a:ln>
          </p:spPr>
          <p:txBody>
            <a:bodyPr/>
            <a:lstStyle/>
            <a:p>
              <a:endParaRPr lang="en-US"/>
            </a:p>
          </p:txBody>
        </p:sp>
        <p:sp>
          <p:nvSpPr>
            <p:cNvPr id="44074" name="Line 1061"/>
            <p:cNvSpPr>
              <a:spLocks noChangeShapeType="1"/>
            </p:cNvSpPr>
            <p:nvPr/>
          </p:nvSpPr>
          <p:spPr bwMode="auto">
            <a:xfrm>
              <a:off x="590" y="3668"/>
              <a:ext cx="7" cy="1"/>
            </a:xfrm>
            <a:prstGeom prst="line">
              <a:avLst/>
            </a:prstGeom>
            <a:noFill/>
            <a:ln w="0">
              <a:solidFill>
                <a:schemeClr val="tx1"/>
              </a:solidFill>
              <a:round/>
              <a:headEnd/>
              <a:tailEnd/>
            </a:ln>
          </p:spPr>
          <p:txBody>
            <a:bodyPr/>
            <a:lstStyle/>
            <a:p>
              <a:endParaRPr lang="en-GB"/>
            </a:p>
          </p:txBody>
        </p:sp>
        <p:sp>
          <p:nvSpPr>
            <p:cNvPr id="44075" name="Freeform 1062"/>
            <p:cNvSpPr>
              <a:spLocks/>
            </p:cNvSpPr>
            <p:nvPr/>
          </p:nvSpPr>
          <p:spPr bwMode="auto">
            <a:xfrm>
              <a:off x="821" y="3262"/>
              <a:ext cx="1349" cy="392"/>
            </a:xfrm>
            <a:custGeom>
              <a:avLst/>
              <a:gdLst>
                <a:gd name="T0" fmla="*/ 61 w 1349"/>
                <a:gd name="T1" fmla="*/ 390 h 392"/>
                <a:gd name="T2" fmla="*/ 123 w 1349"/>
                <a:gd name="T3" fmla="*/ 390 h 392"/>
                <a:gd name="T4" fmla="*/ 216 w 1349"/>
                <a:gd name="T5" fmla="*/ 392 h 392"/>
                <a:gd name="T6" fmla="*/ 370 w 1349"/>
                <a:gd name="T7" fmla="*/ 392 h 392"/>
                <a:gd name="T8" fmla="*/ 429 w 1349"/>
                <a:gd name="T9" fmla="*/ 390 h 392"/>
                <a:gd name="T10" fmla="*/ 461 w 1349"/>
                <a:gd name="T11" fmla="*/ 390 h 392"/>
                <a:gd name="T12" fmla="*/ 491 w 1349"/>
                <a:gd name="T13" fmla="*/ 390 h 392"/>
                <a:gd name="T14" fmla="*/ 552 w 1349"/>
                <a:gd name="T15" fmla="*/ 389 h 392"/>
                <a:gd name="T16" fmla="*/ 584 w 1349"/>
                <a:gd name="T17" fmla="*/ 389 h 392"/>
                <a:gd name="T18" fmla="*/ 613 w 1349"/>
                <a:gd name="T19" fmla="*/ 387 h 392"/>
                <a:gd name="T20" fmla="*/ 643 w 1349"/>
                <a:gd name="T21" fmla="*/ 385 h 392"/>
                <a:gd name="T22" fmla="*/ 674 w 1349"/>
                <a:gd name="T23" fmla="*/ 384 h 392"/>
                <a:gd name="T24" fmla="*/ 704 w 1349"/>
                <a:gd name="T25" fmla="*/ 384 h 392"/>
                <a:gd name="T26" fmla="*/ 733 w 1349"/>
                <a:gd name="T27" fmla="*/ 382 h 392"/>
                <a:gd name="T28" fmla="*/ 761 w 1349"/>
                <a:gd name="T29" fmla="*/ 379 h 392"/>
                <a:gd name="T30" fmla="*/ 792 w 1349"/>
                <a:gd name="T31" fmla="*/ 377 h 392"/>
                <a:gd name="T32" fmla="*/ 820 w 1349"/>
                <a:gd name="T33" fmla="*/ 372 h 392"/>
                <a:gd name="T34" fmla="*/ 849 w 1349"/>
                <a:gd name="T35" fmla="*/ 368 h 392"/>
                <a:gd name="T36" fmla="*/ 878 w 1349"/>
                <a:gd name="T37" fmla="*/ 363 h 392"/>
                <a:gd name="T38" fmla="*/ 906 w 1349"/>
                <a:gd name="T39" fmla="*/ 358 h 392"/>
                <a:gd name="T40" fmla="*/ 933 w 1349"/>
                <a:gd name="T41" fmla="*/ 355 h 392"/>
                <a:gd name="T42" fmla="*/ 960 w 1349"/>
                <a:gd name="T43" fmla="*/ 348 h 392"/>
                <a:gd name="T44" fmla="*/ 989 w 1349"/>
                <a:gd name="T45" fmla="*/ 340 h 392"/>
                <a:gd name="T46" fmla="*/ 1014 w 1349"/>
                <a:gd name="T47" fmla="*/ 333 h 392"/>
                <a:gd name="T48" fmla="*/ 1041 w 1349"/>
                <a:gd name="T49" fmla="*/ 324 h 392"/>
                <a:gd name="T50" fmla="*/ 1068 w 1349"/>
                <a:gd name="T51" fmla="*/ 314 h 392"/>
                <a:gd name="T52" fmla="*/ 1092 w 1349"/>
                <a:gd name="T53" fmla="*/ 304 h 392"/>
                <a:gd name="T54" fmla="*/ 1117 w 1349"/>
                <a:gd name="T55" fmla="*/ 292 h 392"/>
                <a:gd name="T56" fmla="*/ 1141 w 1349"/>
                <a:gd name="T57" fmla="*/ 281 h 392"/>
                <a:gd name="T58" fmla="*/ 1165 w 1349"/>
                <a:gd name="T59" fmla="*/ 267 h 392"/>
                <a:gd name="T60" fmla="*/ 1188 w 1349"/>
                <a:gd name="T61" fmla="*/ 252 h 392"/>
                <a:gd name="T62" fmla="*/ 1210 w 1349"/>
                <a:gd name="T63" fmla="*/ 235 h 392"/>
                <a:gd name="T64" fmla="*/ 1231 w 1349"/>
                <a:gd name="T65" fmla="*/ 220 h 392"/>
                <a:gd name="T66" fmla="*/ 1252 w 1349"/>
                <a:gd name="T67" fmla="*/ 199 h 392"/>
                <a:gd name="T68" fmla="*/ 1273 w 1349"/>
                <a:gd name="T69" fmla="*/ 179 h 392"/>
                <a:gd name="T70" fmla="*/ 1291 w 1349"/>
                <a:gd name="T71" fmla="*/ 155 h 392"/>
                <a:gd name="T72" fmla="*/ 1308 w 1349"/>
                <a:gd name="T73" fmla="*/ 130 h 392"/>
                <a:gd name="T74" fmla="*/ 1323 w 1349"/>
                <a:gd name="T75" fmla="*/ 101 h 392"/>
                <a:gd name="T76" fmla="*/ 1337 w 1349"/>
                <a:gd name="T77" fmla="*/ 67 h 392"/>
                <a:gd name="T78" fmla="*/ 1345 w 1349"/>
                <a:gd name="T79" fmla="*/ 32 h 392"/>
                <a:gd name="T80" fmla="*/ 1345 w 1349"/>
                <a:gd name="T81" fmla="*/ 27 h 3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49"/>
                <a:gd name="T124" fmla="*/ 0 h 392"/>
                <a:gd name="T125" fmla="*/ 1349 w 1349"/>
                <a:gd name="T126" fmla="*/ 392 h 3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49" h="392">
                  <a:moveTo>
                    <a:pt x="0" y="390"/>
                  </a:moveTo>
                  <a:lnTo>
                    <a:pt x="61" y="390"/>
                  </a:lnTo>
                  <a:lnTo>
                    <a:pt x="93" y="390"/>
                  </a:lnTo>
                  <a:lnTo>
                    <a:pt x="123" y="390"/>
                  </a:lnTo>
                  <a:lnTo>
                    <a:pt x="154" y="392"/>
                  </a:lnTo>
                  <a:lnTo>
                    <a:pt x="216" y="392"/>
                  </a:lnTo>
                  <a:lnTo>
                    <a:pt x="245" y="392"/>
                  </a:lnTo>
                  <a:lnTo>
                    <a:pt x="370" y="392"/>
                  </a:lnTo>
                  <a:lnTo>
                    <a:pt x="400" y="392"/>
                  </a:lnTo>
                  <a:lnTo>
                    <a:pt x="429" y="390"/>
                  </a:lnTo>
                  <a:lnTo>
                    <a:pt x="431" y="390"/>
                  </a:lnTo>
                  <a:lnTo>
                    <a:pt x="461" y="390"/>
                  </a:lnTo>
                  <a:lnTo>
                    <a:pt x="481" y="390"/>
                  </a:lnTo>
                  <a:lnTo>
                    <a:pt x="491" y="390"/>
                  </a:lnTo>
                  <a:lnTo>
                    <a:pt x="522" y="390"/>
                  </a:lnTo>
                  <a:lnTo>
                    <a:pt x="552" y="389"/>
                  </a:lnTo>
                  <a:lnTo>
                    <a:pt x="554" y="389"/>
                  </a:lnTo>
                  <a:lnTo>
                    <a:pt x="584" y="389"/>
                  </a:lnTo>
                  <a:lnTo>
                    <a:pt x="586" y="389"/>
                  </a:lnTo>
                  <a:lnTo>
                    <a:pt x="613" y="387"/>
                  </a:lnTo>
                  <a:lnTo>
                    <a:pt x="616" y="387"/>
                  </a:lnTo>
                  <a:lnTo>
                    <a:pt x="643" y="385"/>
                  </a:lnTo>
                  <a:lnTo>
                    <a:pt x="648" y="385"/>
                  </a:lnTo>
                  <a:lnTo>
                    <a:pt x="674" y="384"/>
                  </a:lnTo>
                  <a:lnTo>
                    <a:pt x="679" y="384"/>
                  </a:lnTo>
                  <a:lnTo>
                    <a:pt x="704" y="384"/>
                  </a:lnTo>
                  <a:lnTo>
                    <a:pt x="712" y="382"/>
                  </a:lnTo>
                  <a:lnTo>
                    <a:pt x="733" y="382"/>
                  </a:lnTo>
                  <a:lnTo>
                    <a:pt x="743" y="380"/>
                  </a:lnTo>
                  <a:lnTo>
                    <a:pt x="761" y="379"/>
                  </a:lnTo>
                  <a:lnTo>
                    <a:pt x="777" y="377"/>
                  </a:lnTo>
                  <a:lnTo>
                    <a:pt x="792" y="377"/>
                  </a:lnTo>
                  <a:lnTo>
                    <a:pt x="809" y="374"/>
                  </a:lnTo>
                  <a:lnTo>
                    <a:pt x="820" y="372"/>
                  </a:lnTo>
                  <a:lnTo>
                    <a:pt x="841" y="368"/>
                  </a:lnTo>
                  <a:lnTo>
                    <a:pt x="849" y="368"/>
                  </a:lnTo>
                  <a:lnTo>
                    <a:pt x="876" y="363"/>
                  </a:lnTo>
                  <a:lnTo>
                    <a:pt x="878" y="363"/>
                  </a:lnTo>
                  <a:lnTo>
                    <a:pt x="891" y="362"/>
                  </a:lnTo>
                  <a:lnTo>
                    <a:pt x="906" y="358"/>
                  </a:lnTo>
                  <a:lnTo>
                    <a:pt x="910" y="358"/>
                  </a:lnTo>
                  <a:lnTo>
                    <a:pt x="933" y="355"/>
                  </a:lnTo>
                  <a:lnTo>
                    <a:pt x="945" y="352"/>
                  </a:lnTo>
                  <a:lnTo>
                    <a:pt x="960" y="348"/>
                  </a:lnTo>
                  <a:lnTo>
                    <a:pt x="981" y="341"/>
                  </a:lnTo>
                  <a:lnTo>
                    <a:pt x="989" y="340"/>
                  </a:lnTo>
                  <a:lnTo>
                    <a:pt x="1011" y="335"/>
                  </a:lnTo>
                  <a:lnTo>
                    <a:pt x="1014" y="333"/>
                  </a:lnTo>
                  <a:lnTo>
                    <a:pt x="1018" y="331"/>
                  </a:lnTo>
                  <a:lnTo>
                    <a:pt x="1041" y="324"/>
                  </a:lnTo>
                  <a:lnTo>
                    <a:pt x="1055" y="319"/>
                  </a:lnTo>
                  <a:lnTo>
                    <a:pt x="1068" y="314"/>
                  </a:lnTo>
                  <a:lnTo>
                    <a:pt x="1087" y="306"/>
                  </a:lnTo>
                  <a:lnTo>
                    <a:pt x="1092" y="304"/>
                  </a:lnTo>
                  <a:lnTo>
                    <a:pt x="1095" y="303"/>
                  </a:lnTo>
                  <a:lnTo>
                    <a:pt x="1117" y="292"/>
                  </a:lnTo>
                  <a:lnTo>
                    <a:pt x="1138" y="282"/>
                  </a:lnTo>
                  <a:lnTo>
                    <a:pt x="1141" y="281"/>
                  </a:lnTo>
                  <a:lnTo>
                    <a:pt x="1146" y="277"/>
                  </a:lnTo>
                  <a:lnTo>
                    <a:pt x="1165" y="267"/>
                  </a:lnTo>
                  <a:lnTo>
                    <a:pt x="1185" y="253"/>
                  </a:lnTo>
                  <a:lnTo>
                    <a:pt x="1188" y="252"/>
                  </a:lnTo>
                  <a:lnTo>
                    <a:pt x="1190" y="250"/>
                  </a:lnTo>
                  <a:lnTo>
                    <a:pt x="1210" y="235"/>
                  </a:lnTo>
                  <a:lnTo>
                    <a:pt x="1227" y="221"/>
                  </a:lnTo>
                  <a:lnTo>
                    <a:pt x="1231" y="220"/>
                  </a:lnTo>
                  <a:lnTo>
                    <a:pt x="1242" y="210"/>
                  </a:lnTo>
                  <a:lnTo>
                    <a:pt x="1252" y="199"/>
                  </a:lnTo>
                  <a:lnTo>
                    <a:pt x="1258" y="194"/>
                  </a:lnTo>
                  <a:lnTo>
                    <a:pt x="1273" y="179"/>
                  </a:lnTo>
                  <a:lnTo>
                    <a:pt x="1283" y="167"/>
                  </a:lnTo>
                  <a:lnTo>
                    <a:pt x="1291" y="155"/>
                  </a:lnTo>
                  <a:lnTo>
                    <a:pt x="1303" y="138"/>
                  </a:lnTo>
                  <a:lnTo>
                    <a:pt x="1308" y="130"/>
                  </a:lnTo>
                  <a:lnTo>
                    <a:pt x="1320" y="111"/>
                  </a:lnTo>
                  <a:lnTo>
                    <a:pt x="1323" y="101"/>
                  </a:lnTo>
                  <a:lnTo>
                    <a:pt x="1332" y="84"/>
                  </a:lnTo>
                  <a:lnTo>
                    <a:pt x="1337" y="67"/>
                  </a:lnTo>
                  <a:lnTo>
                    <a:pt x="1340" y="57"/>
                  </a:lnTo>
                  <a:lnTo>
                    <a:pt x="1345" y="32"/>
                  </a:lnTo>
                  <a:lnTo>
                    <a:pt x="1345" y="29"/>
                  </a:lnTo>
                  <a:lnTo>
                    <a:pt x="1345" y="27"/>
                  </a:lnTo>
                  <a:lnTo>
                    <a:pt x="1349" y="0"/>
                  </a:lnTo>
                </a:path>
              </a:pathLst>
            </a:custGeom>
            <a:noFill/>
            <a:ln w="0">
              <a:solidFill>
                <a:schemeClr val="tx1"/>
              </a:solidFill>
              <a:round/>
              <a:headEnd/>
              <a:tailEnd/>
            </a:ln>
          </p:spPr>
          <p:txBody>
            <a:bodyPr/>
            <a:lstStyle/>
            <a:p>
              <a:endParaRPr lang="en-US"/>
            </a:p>
          </p:txBody>
        </p:sp>
        <p:sp>
          <p:nvSpPr>
            <p:cNvPr id="44076" name="Freeform 1063"/>
            <p:cNvSpPr>
              <a:spLocks/>
            </p:cNvSpPr>
            <p:nvPr/>
          </p:nvSpPr>
          <p:spPr bwMode="auto">
            <a:xfrm>
              <a:off x="590" y="3652"/>
              <a:ext cx="140" cy="1"/>
            </a:xfrm>
            <a:custGeom>
              <a:avLst/>
              <a:gdLst>
                <a:gd name="T0" fmla="*/ 140 w 140"/>
                <a:gd name="T1" fmla="*/ 0 h 1"/>
                <a:gd name="T2" fmla="*/ 49 w 140"/>
                <a:gd name="T3" fmla="*/ 0 h 1"/>
                <a:gd name="T4" fmla="*/ 20 w 140"/>
                <a:gd name="T5" fmla="*/ 0 h 1"/>
                <a:gd name="T6" fmla="*/ 0 w 140"/>
                <a:gd name="T7" fmla="*/ 0 h 1"/>
                <a:gd name="T8" fmla="*/ 0 60000 65536"/>
                <a:gd name="T9" fmla="*/ 0 60000 65536"/>
                <a:gd name="T10" fmla="*/ 0 60000 65536"/>
                <a:gd name="T11" fmla="*/ 0 60000 65536"/>
                <a:gd name="T12" fmla="*/ 0 w 140"/>
                <a:gd name="T13" fmla="*/ 0 h 1"/>
                <a:gd name="T14" fmla="*/ 140 w 140"/>
                <a:gd name="T15" fmla="*/ 1 h 1"/>
              </a:gdLst>
              <a:ahLst/>
              <a:cxnLst>
                <a:cxn ang="T8">
                  <a:pos x="T0" y="T1"/>
                </a:cxn>
                <a:cxn ang="T9">
                  <a:pos x="T2" y="T3"/>
                </a:cxn>
                <a:cxn ang="T10">
                  <a:pos x="T4" y="T5"/>
                </a:cxn>
                <a:cxn ang="T11">
                  <a:pos x="T6" y="T7"/>
                </a:cxn>
              </a:cxnLst>
              <a:rect l="T12" t="T13" r="T14" b="T15"/>
              <a:pathLst>
                <a:path w="140" h="1">
                  <a:moveTo>
                    <a:pt x="140" y="0"/>
                  </a:moveTo>
                  <a:lnTo>
                    <a:pt x="49" y="0"/>
                  </a:lnTo>
                  <a:lnTo>
                    <a:pt x="20" y="0"/>
                  </a:lnTo>
                  <a:lnTo>
                    <a:pt x="0" y="0"/>
                  </a:lnTo>
                </a:path>
              </a:pathLst>
            </a:custGeom>
            <a:noFill/>
            <a:ln w="0">
              <a:solidFill>
                <a:schemeClr val="tx1"/>
              </a:solidFill>
              <a:round/>
              <a:headEnd/>
              <a:tailEnd/>
            </a:ln>
          </p:spPr>
          <p:txBody>
            <a:bodyPr/>
            <a:lstStyle/>
            <a:p>
              <a:endParaRPr lang="en-US"/>
            </a:p>
          </p:txBody>
        </p:sp>
        <p:sp>
          <p:nvSpPr>
            <p:cNvPr id="44077" name="Freeform 1064"/>
            <p:cNvSpPr>
              <a:spLocks/>
            </p:cNvSpPr>
            <p:nvPr/>
          </p:nvSpPr>
          <p:spPr bwMode="auto">
            <a:xfrm>
              <a:off x="730" y="3652"/>
              <a:ext cx="91" cy="1"/>
            </a:xfrm>
            <a:custGeom>
              <a:avLst/>
              <a:gdLst>
                <a:gd name="T0" fmla="*/ 0 w 91"/>
                <a:gd name="T1" fmla="*/ 0 h 1"/>
                <a:gd name="T2" fmla="*/ 61 w 91"/>
                <a:gd name="T3" fmla="*/ 0 h 1"/>
                <a:gd name="T4" fmla="*/ 91 w 91"/>
                <a:gd name="T5" fmla="*/ 0 h 1"/>
                <a:gd name="T6" fmla="*/ 0 60000 65536"/>
                <a:gd name="T7" fmla="*/ 0 60000 65536"/>
                <a:gd name="T8" fmla="*/ 0 60000 65536"/>
                <a:gd name="T9" fmla="*/ 0 w 91"/>
                <a:gd name="T10" fmla="*/ 0 h 1"/>
                <a:gd name="T11" fmla="*/ 91 w 91"/>
                <a:gd name="T12" fmla="*/ 1 h 1"/>
              </a:gdLst>
              <a:ahLst/>
              <a:cxnLst>
                <a:cxn ang="T6">
                  <a:pos x="T0" y="T1"/>
                </a:cxn>
                <a:cxn ang="T7">
                  <a:pos x="T2" y="T3"/>
                </a:cxn>
                <a:cxn ang="T8">
                  <a:pos x="T4" y="T5"/>
                </a:cxn>
              </a:cxnLst>
              <a:rect l="T9" t="T10" r="T11" b="T12"/>
              <a:pathLst>
                <a:path w="91" h="1">
                  <a:moveTo>
                    <a:pt x="0" y="0"/>
                  </a:moveTo>
                  <a:lnTo>
                    <a:pt x="61" y="0"/>
                  </a:lnTo>
                  <a:lnTo>
                    <a:pt x="91" y="0"/>
                  </a:lnTo>
                </a:path>
              </a:pathLst>
            </a:custGeom>
            <a:noFill/>
            <a:ln w="0">
              <a:solidFill>
                <a:schemeClr val="tx1"/>
              </a:solidFill>
              <a:round/>
              <a:headEnd/>
              <a:tailEnd/>
            </a:ln>
          </p:spPr>
          <p:txBody>
            <a:bodyPr/>
            <a:lstStyle/>
            <a:p>
              <a:endParaRPr lang="en-US"/>
            </a:p>
          </p:txBody>
        </p:sp>
        <p:sp>
          <p:nvSpPr>
            <p:cNvPr id="44078" name="Line 1065"/>
            <p:cNvSpPr>
              <a:spLocks noChangeShapeType="1"/>
            </p:cNvSpPr>
            <p:nvPr/>
          </p:nvSpPr>
          <p:spPr bwMode="auto">
            <a:xfrm>
              <a:off x="730" y="3652"/>
              <a:ext cx="1" cy="1"/>
            </a:xfrm>
            <a:prstGeom prst="line">
              <a:avLst/>
            </a:prstGeom>
            <a:noFill/>
            <a:ln w="0">
              <a:solidFill>
                <a:schemeClr val="tx1"/>
              </a:solidFill>
              <a:round/>
              <a:headEnd/>
              <a:tailEnd/>
            </a:ln>
          </p:spPr>
          <p:txBody>
            <a:bodyPr/>
            <a:lstStyle/>
            <a:p>
              <a:endParaRPr lang="en-GB"/>
            </a:p>
          </p:txBody>
        </p:sp>
        <p:sp>
          <p:nvSpPr>
            <p:cNvPr id="44079" name="Freeform 1066"/>
            <p:cNvSpPr>
              <a:spLocks/>
            </p:cNvSpPr>
            <p:nvPr/>
          </p:nvSpPr>
          <p:spPr bwMode="auto">
            <a:xfrm>
              <a:off x="590" y="3603"/>
              <a:ext cx="1127" cy="36"/>
            </a:xfrm>
            <a:custGeom>
              <a:avLst/>
              <a:gdLst>
                <a:gd name="T0" fmla="*/ 0 w 1127"/>
                <a:gd name="T1" fmla="*/ 34 h 36"/>
                <a:gd name="T2" fmla="*/ 148 w 1127"/>
                <a:gd name="T3" fmla="*/ 34 h 36"/>
                <a:gd name="T4" fmla="*/ 162 w 1127"/>
                <a:gd name="T5" fmla="*/ 34 h 36"/>
                <a:gd name="T6" fmla="*/ 240 w 1127"/>
                <a:gd name="T7" fmla="*/ 34 h 36"/>
                <a:gd name="T8" fmla="*/ 255 w 1127"/>
                <a:gd name="T9" fmla="*/ 36 h 36"/>
                <a:gd name="T10" fmla="*/ 316 w 1127"/>
                <a:gd name="T11" fmla="*/ 36 h 36"/>
                <a:gd name="T12" fmla="*/ 332 w 1127"/>
                <a:gd name="T13" fmla="*/ 36 h 36"/>
                <a:gd name="T14" fmla="*/ 393 w 1127"/>
                <a:gd name="T15" fmla="*/ 36 h 36"/>
                <a:gd name="T16" fmla="*/ 408 w 1127"/>
                <a:gd name="T17" fmla="*/ 36 h 36"/>
                <a:gd name="T18" fmla="*/ 499 w 1127"/>
                <a:gd name="T19" fmla="*/ 36 h 36"/>
                <a:gd name="T20" fmla="*/ 516 w 1127"/>
                <a:gd name="T21" fmla="*/ 36 h 36"/>
                <a:gd name="T22" fmla="*/ 577 w 1127"/>
                <a:gd name="T23" fmla="*/ 36 h 36"/>
                <a:gd name="T24" fmla="*/ 592 w 1127"/>
                <a:gd name="T25" fmla="*/ 36 h 36"/>
                <a:gd name="T26" fmla="*/ 640 w 1127"/>
                <a:gd name="T27" fmla="*/ 36 h 36"/>
                <a:gd name="T28" fmla="*/ 653 w 1127"/>
                <a:gd name="T29" fmla="*/ 36 h 36"/>
                <a:gd name="T30" fmla="*/ 670 w 1127"/>
                <a:gd name="T31" fmla="*/ 36 h 36"/>
                <a:gd name="T32" fmla="*/ 685 w 1127"/>
                <a:gd name="T33" fmla="*/ 36 h 36"/>
                <a:gd name="T34" fmla="*/ 700 w 1127"/>
                <a:gd name="T35" fmla="*/ 34 h 36"/>
                <a:gd name="T36" fmla="*/ 716 w 1127"/>
                <a:gd name="T37" fmla="*/ 34 h 36"/>
                <a:gd name="T38" fmla="*/ 731 w 1127"/>
                <a:gd name="T39" fmla="*/ 34 h 36"/>
                <a:gd name="T40" fmla="*/ 746 w 1127"/>
                <a:gd name="T41" fmla="*/ 34 h 36"/>
                <a:gd name="T42" fmla="*/ 763 w 1127"/>
                <a:gd name="T43" fmla="*/ 34 h 36"/>
                <a:gd name="T44" fmla="*/ 776 w 1127"/>
                <a:gd name="T45" fmla="*/ 34 h 36"/>
                <a:gd name="T46" fmla="*/ 795 w 1127"/>
                <a:gd name="T47" fmla="*/ 33 h 36"/>
                <a:gd name="T48" fmla="*/ 807 w 1127"/>
                <a:gd name="T49" fmla="*/ 33 h 36"/>
                <a:gd name="T50" fmla="*/ 825 w 1127"/>
                <a:gd name="T51" fmla="*/ 31 h 36"/>
                <a:gd name="T52" fmla="*/ 837 w 1127"/>
                <a:gd name="T53" fmla="*/ 31 h 36"/>
                <a:gd name="T54" fmla="*/ 857 w 1127"/>
                <a:gd name="T55" fmla="*/ 31 h 36"/>
                <a:gd name="T56" fmla="*/ 866 w 1127"/>
                <a:gd name="T57" fmla="*/ 29 h 36"/>
                <a:gd name="T58" fmla="*/ 888 w 1127"/>
                <a:gd name="T59" fmla="*/ 27 h 36"/>
                <a:gd name="T60" fmla="*/ 896 w 1127"/>
                <a:gd name="T61" fmla="*/ 27 h 36"/>
                <a:gd name="T62" fmla="*/ 920 w 1127"/>
                <a:gd name="T63" fmla="*/ 27 h 36"/>
                <a:gd name="T64" fmla="*/ 926 w 1127"/>
                <a:gd name="T65" fmla="*/ 27 h 36"/>
                <a:gd name="T66" fmla="*/ 952 w 1127"/>
                <a:gd name="T67" fmla="*/ 24 h 36"/>
                <a:gd name="T68" fmla="*/ 957 w 1127"/>
                <a:gd name="T69" fmla="*/ 24 h 36"/>
                <a:gd name="T70" fmla="*/ 986 w 1127"/>
                <a:gd name="T71" fmla="*/ 22 h 36"/>
                <a:gd name="T72" fmla="*/ 991 w 1127"/>
                <a:gd name="T73" fmla="*/ 21 h 36"/>
                <a:gd name="T74" fmla="*/ 1014 w 1127"/>
                <a:gd name="T75" fmla="*/ 19 h 36"/>
                <a:gd name="T76" fmla="*/ 1016 w 1127"/>
                <a:gd name="T77" fmla="*/ 19 h 36"/>
                <a:gd name="T78" fmla="*/ 1045 w 1127"/>
                <a:gd name="T79" fmla="*/ 14 h 36"/>
                <a:gd name="T80" fmla="*/ 1050 w 1127"/>
                <a:gd name="T81" fmla="*/ 14 h 36"/>
                <a:gd name="T82" fmla="*/ 1072 w 1127"/>
                <a:gd name="T83" fmla="*/ 12 h 36"/>
                <a:gd name="T84" fmla="*/ 1083 w 1127"/>
                <a:gd name="T85" fmla="*/ 9 h 36"/>
                <a:gd name="T86" fmla="*/ 1100 w 1127"/>
                <a:gd name="T87" fmla="*/ 7 h 36"/>
                <a:gd name="T88" fmla="*/ 1117 w 1127"/>
                <a:gd name="T89" fmla="*/ 4 h 36"/>
                <a:gd name="T90" fmla="*/ 1127 w 1127"/>
                <a:gd name="T91" fmla="*/ 0 h 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27"/>
                <a:gd name="T139" fmla="*/ 0 h 36"/>
                <a:gd name="T140" fmla="*/ 1127 w 1127"/>
                <a:gd name="T141" fmla="*/ 36 h 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27" h="36">
                  <a:moveTo>
                    <a:pt x="0" y="34"/>
                  </a:moveTo>
                  <a:lnTo>
                    <a:pt x="148" y="34"/>
                  </a:lnTo>
                  <a:lnTo>
                    <a:pt x="162" y="34"/>
                  </a:lnTo>
                  <a:lnTo>
                    <a:pt x="240" y="34"/>
                  </a:lnTo>
                  <a:lnTo>
                    <a:pt x="255" y="36"/>
                  </a:lnTo>
                  <a:lnTo>
                    <a:pt x="316" y="36"/>
                  </a:lnTo>
                  <a:lnTo>
                    <a:pt x="332" y="36"/>
                  </a:lnTo>
                  <a:lnTo>
                    <a:pt x="393" y="36"/>
                  </a:lnTo>
                  <a:lnTo>
                    <a:pt x="408" y="36"/>
                  </a:lnTo>
                  <a:lnTo>
                    <a:pt x="499" y="36"/>
                  </a:lnTo>
                  <a:lnTo>
                    <a:pt x="516" y="36"/>
                  </a:lnTo>
                  <a:lnTo>
                    <a:pt x="577" y="36"/>
                  </a:lnTo>
                  <a:lnTo>
                    <a:pt x="592" y="36"/>
                  </a:lnTo>
                  <a:lnTo>
                    <a:pt x="640" y="36"/>
                  </a:lnTo>
                  <a:lnTo>
                    <a:pt x="653" y="36"/>
                  </a:lnTo>
                  <a:lnTo>
                    <a:pt x="670" y="36"/>
                  </a:lnTo>
                  <a:lnTo>
                    <a:pt x="685" y="36"/>
                  </a:lnTo>
                  <a:lnTo>
                    <a:pt x="700" y="34"/>
                  </a:lnTo>
                  <a:lnTo>
                    <a:pt x="716" y="34"/>
                  </a:lnTo>
                  <a:lnTo>
                    <a:pt x="731" y="34"/>
                  </a:lnTo>
                  <a:lnTo>
                    <a:pt x="746" y="34"/>
                  </a:lnTo>
                  <a:lnTo>
                    <a:pt x="763" y="34"/>
                  </a:lnTo>
                  <a:lnTo>
                    <a:pt x="776" y="34"/>
                  </a:lnTo>
                  <a:lnTo>
                    <a:pt x="795" y="33"/>
                  </a:lnTo>
                  <a:lnTo>
                    <a:pt x="807" y="33"/>
                  </a:lnTo>
                  <a:lnTo>
                    <a:pt x="825" y="31"/>
                  </a:lnTo>
                  <a:lnTo>
                    <a:pt x="837" y="31"/>
                  </a:lnTo>
                  <a:lnTo>
                    <a:pt x="857" y="31"/>
                  </a:lnTo>
                  <a:lnTo>
                    <a:pt x="866" y="29"/>
                  </a:lnTo>
                  <a:lnTo>
                    <a:pt x="888" y="27"/>
                  </a:lnTo>
                  <a:lnTo>
                    <a:pt x="896" y="27"/>
                  </a:lnTo>
                  <a:lnTo>
                    <a:pt x="920" y="27"/>
                  </a:lnTo>
                  <a:lnTo>
                    <a:pt x="926" y="27"/>
                  </a:lnTo>
                  <a:lnTo>
                    <a:pt x="952" y="24"/>
                  </a:lnTo>
                  <a:lnTo>
                    <a:pt x="957" y="24"/>
                  </a:lnTo>
                  <a:lnTo>
                    <a:pt x="986" y="22"/>
                  </a:lnTo>
                  <a:lnTo>
                    <a:pt x="991" y="21"/>
                  </a:lnTo>
                  <a:lnTo>
                    <a:pt x="1014" y="19"/>
                  </a:lnTo>
                  <a:lnTo>
                    <a:pt x="1016" y="19"/>
                  </a:lnTo>
                  <a:lnTo>
                    <a:pt x="1045" y="14"/>
                  </a:lnTo>
                  <a:lnTo>
                    <a:pt x="1050" y="14"/>
                  </a:lnTo>
                  <a:lnTo>
                    <a:pt x="1072" y="12"/>
                  </a:lnTo>
                  <a:lnTo>
                    <a:pt x="1083" y="9"/>
                  </a:lnTo>
                  <a:lnTo>
                    <a:pt x="1100" y="7"/>
                  </a:lnTo>
                  <a:lnTo>
                    <a:pt x="1117" y="4"/>
                  </a:lnTo>
                  <a:lnTo>
                    <a:pt x="1127" y="0"/>
                  </a:lnTo>
                </a:path>
              </a:pathLst>
            </a:custGeom>
            <a:noFill/>
            <a:ln w="0">
              <a:solidFill>
                <a:schemeClr val="tx1"/>
              </a:solidFill>
              <a:round/>
              <a:headEnd/>
              <a:tailEnd/>
            </a:ln>
          </p:spPr>
          <p:txBody>
            <a:bodyPr/>
            <a:lstStyle/>
            <a:p>
              <a:endParaRPr lang="en-US"/>
            </a:p>
          </p:txBody>
        </p:sp>
        <p:sp>
          <p:nvSpPr>
            <p:cNvPr id="44080" name="Freeform 1067"/>
            <p:cNvSpPr>
              <a:spLocks/>
            </p:cNvSpPr>
            <p:nvPr/>
          </p:nvSpPr>
          <p:spPr bwMode="auto">
            <a:xfrm>
              <a:off x="1717" y="3262"/>
              <a:ext cx="407" cy="341"/>
            </a:xfrm>
            <a:custGeom>
              <a:avLst/>
              <a:gdLst>
                <a:gd name="T0" fmla="*/ 0 w 407"/>
                <a:gd name="T1" fmla="*/ 341 h 341"/>
                <a:gd name="T2" fmla="*/ 26 w 407"/>
                <a:gd name="T3" fmla="*/ 336 h 341"/>
                <a:gd name="T4" fmla="*/ 29 w 407"/>
                <a:gd name="T5" fmla="*/ 336 h 341"/>
                <a:gd name="T6" fmla="*/ 37 w 407"/>
                <a:gd name="T7" fmla="*/ 335 h 341"/>
                <a:gd name="T8" fmla="*/ 56 w 407"/>
                <a:gd name="T9" fmla="*/ 330 h 341"/>
                <a:gd name="T10" fmla="*/ 61 w 407"/>
                <a:gd name="T11" fmla="*/ 328 h 341"/>
                <a:gd name="T12" fmla="*/ 83 w 407"/>
                <a:gd name="T13" fmla="*/ 321 h 341"/>
                <a:gd name="T14" fmla="*/ 100 w 407"/>
                <a:gd name="T15" fmla="*/ 316 h 341"/>
                <a:gd name="T16" fmla="*/ 108 w 407"/>
                <a:gd name="T17" fmla="*/ 313 h 341"/>
                <a:gd name="T18" fmla="*/ 130 w 407"/>
                <a:gd name="T19" fmla="*/ 306 h 341"/>
                <a:gd name="T20" fmla="*/ 135 w 407"/>
                <a:gd name="T21" fmla="*/ 304 h 341"/>
                <a:gd name="T22" fmla="*/ 137 w 407"/>
                <a:gd name="T23" fmla="*/ 303 h 341"/>
                <a:gd name="T24" fmla="*/ 161 w 407"/>
                <a:gd name="T25" fmla="*/ 294 h 341"/>
                <a:gd name="T26" fmla="*/ 179 w 407"/>
                <a:gd name="T27" fmla="*/ 286 h 341"/>
                <a:gd name="T28" fmla="*/ 186 w 407"/>
                <a:gd name="T29" fmla="*/ 284 h 341"/>
                <a:gd name="T30" fmla="*/ 194 w 407"/>
                <a:gd name="T31" fmla="*/ 277 h 341"/>
                <a:gd name="T32" fmla="*/ 210 w 407"/>
                <a:gd name="T33" fmla="*/ 270 h 341"/>
                <a:gd name="T34" fmla="*/ 221 w 407"/>
                <a:gd name="T35" fmla="*/ 262 h 341"/>
                <a:gd name="T36" fmla="*/ 233 w 407"/>
                <a:gd name="T37" fmla="*/ 257 h 341"/>
                <a:gd name="T38" fmla="*/ 243 w 407"/>
                <a:gd name="T39" fmla="*/ 250 h 341"/>
                <a:gd name="T40" fmla="*/ 257 w 407"/>
                <a:gd name="T41" fmla="*/ 242 h 341"/>
                <a:gd name="T42" fmla="*/ 272 w 407"/>
                <a:gd name="T43" fmla="*/ 230 h 341"/>
                <a:gd name="T44" fmla="*/ 279 w 407"/>
                <a:gd name="T45" fmla="*/ 226 h 341"/>
                <a:gd name="T46" fmla="*/ 282 w 407"/>
                <a:gd name="T47" fmla="*/ 221 h 341"/>
                <a:gd name="T48" fmla="*/ 299 w 407"/>
                <a:gd name="T49" fmla="*/ 208 h 341"/>
                <a:gd name="T50" fmla="*/ 314 w 407"/>
                <a:gd name="T51" fmla="*/ 194 h 341"/>
                <a:gd name="T52" fmla="*/ 321 w 407"/>
                <a:gd name="T53" fmla="*/ 189 h 341"/>
                <a:gd name="T54" fmla="*/ 340 w 407"/>
                <a:gd name="T55" fmla="*/ 169 h 341"/>
                <a:gd name="T56" fmla="*/ 340 w 407"/>
                <a:gd name="T57" fmla="*/ 167 h 341"/>
                <a:gd name="T58" fmla="*/ 341 w 407"/>
                <a:gd name="T59" fmla="*/ 167 h 341"/>
                <a:gd name="T60" fmla="*/ 358 w 407"/>
                <a:gd name="T61" fmla="*/ 144 h 341"/>
                <a:gd name="T62" fmla="*/ 362 w 407"/>
                <a:gd name="T63" fmla="*/ 138 h 341"/>
                <a:gd name="T64" fmla="*/ 375 w 407"/>
                <a:gd name="T65" fmla="*/ 116 h 341"/>
                <a:gd name="T66" fmla="*/ 377 w 407"/>
                <a:gd name="T67" fmla="*/ 111 h 341"/>
                <a:gd name="T68" fmla="*/ 390 w 407"/>
                <a:gd name="T69" fmla="*/ 86 h 341"/>
                <a:gd name="T70" fmla="*/ 390 w 407"/>
                <a:gd name="T71" fmla="*/ 84 h 341"/>
                <a:gd name="T72" fmla="*/ 394 w 407"/>
                <a:gd name="T73" fmla="*/ 74 h 341"/>
                <a:gd name="T74" fmla="*/ 400 w 407"/>
                <a:gd name="T75" fmla="*/ 57 h 341"/>
                <a:gd name="T76" fmla="*/ 400 w 407"/>
                <a:gd name="T77" fmla="*/ 49 h 341"/>
                <a:gd name="T78" fmla="*/ 405 w 407"/>
                <a:gd name="T79" fmla="*/ 29 h 341"/>
                <a:gd name="T80" fmla="*/ 405 w 407"/>
                <a:gd name="T81" fmla="*/ 1 h 341"/>
                <a:gd name="T82" fmla="*/ 407 w 407"/>
                <a:gd name="T83" fmla="*/ 0 h 3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7"/>
                <a:gd name="T127" fmla="*/ 0 h 341"/>
                <a:gd name="T128" fmla="*/ 407 w 407"/>
                <a:gd name="T129" fmla="*/ 341 h 3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7" h="341">
                  <a:moveTo>
                    <a:pt x="0" y="341"/>
                  </a:moveTo>
                  <a:lnTo>
                    <a:pt x="26" y="336"/>
                  </a:lnTo>
                  <a:lnTo>
                    <a:pt x="29" y="336"/>
                  </a:lnTo>
                  <a:lnTo>
                    <a:pt x="37" y="335"/>
                  </a:lnTo>
                  <a:lnTo>
                    <a:pt x="56" y="330"/>
                  </a:lnTo>
                  <a:lnTo>
                    <a:pt x="61" y="328"/>
                  </a:lnTo>
                  <a:lnTo>
                    <a:pt x="83" y="321"/>
                  </a:lnTo>
                  <a:lnTo>
                    <a:pt x="100" y="316"/>
                  </a:lnTo>
                  <a:lnTo>
                    <a:pt x="108" y="313"/>
                  </a:lnTo>
                  <a:lnTo>
                    <a:pt x="130" y="306"/>
                  </a:lnTo>
                  <a:lnTo>
                    <a:pt x="135" y="304"/>
                  </a:lnTo>
                  <a:lnTo>
                    <a:pt x="137" y="303"/>
                  </a:lnTo>
                  <a:lnTo>
                    <a:pt x="161" y="294"/>
                  </a:lnTo>
                  <a:lnTo>
                    <a:pt x="179" y="286"/>
                  </a:lnTo>
                  <a:lnTo>
                    <a:pt x="186" y="284"/>
                  </a:lnTo>
                  <a:lnTo>
                    <a:pt x="194" y="277"/>
                  </a:lnTo>
                  <a:lnTo>
                    <a:pt x="210" y="270"/>
                  </a:lnTo>
                  <a:lnTo>
                    <a:pt x="221" y="262"/>
                  </a:lnTo>
                  <a:lnTo>
                    <a:pt x="233" y="257"/>
                  </a:lnTo>
                  <a:lnTo>
                    <a:pt x="243" y="250"/>
                  </a:lnTo>
                  <a:lnTo>
                    <a:pt x="257" y="242"/>
                  </a:lnTo>
                  <a:lnTo>
                    <a:pt x="272" y="230"/>
                  </a:lnTo>
                  <a:lnTo>
                    <a:pt x="279" y="226"/>
                  </a:lnTo>
                  <a:lnTo>
                    <a:pt x="282" y="221"/>
                  </a:lnTo>
                  <a:lnTo>
                    <a:pt x="299" y="208"/>
                  </a:lnTo>
                  <a:lnTo>
                    <a:pt x="314" y="194"/>
                  </a:lnTo>
                  <a:lnTo>
                    <a:pt x="321" y="189"/>
                  </a:lnTo>
                  <a:lnTo>
                    <a:pt x="340" y="169"/>
                  </a:lnTo>
                  <a:lnTo>
                    <a:pt x="340" y="167"/>
                  </a:lnTo>
                  <a:lnTo>
                    <a:pt x="341" y="167"/>
                  </a:lnTo>
                  <a:lnTo>
                    <a:pt x="358" y="144"/>
                  </a:lnTo>
                  <a:lnTo>
                    <a:pt x="362" y="138"/>
                  </a:lnTo>
                  <a:lnTo>
                    <a:pt x="375" y="116"/>
                  </a:lnTo>
                  <a:lnTo>
                    <a:pt x="377" y="111"/>
                  </a:lnTo>
                  <a:lnTo>
                    <a:pt x="390" y="86"/>
                  </a:lnTo>
                  <a:lnTo>
                    <a:pt x="390" y="84"/>
                  </a:lnTo>
                  <a:lnTo>
                    <a:pt x="394" y="74"/>
                  </a:lnTo>
                  <a:lnTo>
                    <a:pt x="400" y="57"/>
                  </a:lnTo>
                  <a:lnTo>
                    <a:pt x="400" y="49"/>
                  </a:lnTo>
                  <a:lnTo>
                    <a:pt x="405" y="29"/>
                  </a:lnTo>
                  <a:lnTo>
                    <a:pt x="405" y="1"/>
                  </a:lnTo>
                  <a:lnTo>
                    <a:pt x="407" y="0"/>
                  </a:lnTo>
                </a:path>
              </a:pathLst>
            </a:custGeom>
            <a:noFill/>
            <a:ln w="0">
              <a:solidFill>
                <a:schemeClr val="tx1"/>
              </a:solidFill>
              <a:round/>
              <a:headEnd/>
              <a:tailEnd/>
            </a:ln>
          </p:spPr>
          <p:txBody>
            <a:bodyPr/>
            <a:lstStyle/>
            <a:p>
              <a:endParaRPr lang="en-US"/>
            </a:p>
          </p:txBody>
        </p:sp>
        <p:sp>
          <p:nvSpPr>
            <p:cNvPr id="44081" name="Freeform 1068"/>
            <p:cNvSpPr>
              <a:spLocks/>
            </p:cNvSpPr>
            <p:nvPr/>
          </p:nvSpPr>
          <p:spPr bwMode="auto">
            <a:xfrm>
              <a:off x="592" y="3262"/>
              <a:ext cx="1492" cy="362"/>
            </a:xfrm>
            <a:custGeom>
              <a:avLst/>
              <a:gdLst>
                <a:gd name="T0" fmla="*/ 124 w 1492"/>
                <a:gd name="T1" fmla="*/ 360 h 362"/>
                <a:gd name="T2" fmla="*/ 217 w 1492"/>
                <a:gd name="T3" fmla="*/ 360 h 362"/>
                <a:gd name="T4" fmla="*/ 305 w 1492"/>
                <a:gd name="T5" fmla="*/ 360 h 362"/>
                <a:gd name="T6" fmla="*/ 369 w 1492"/>
                <a:gd name="T7" fmla="*/ 360 h 362"/>
                <a:gd name="T8" fmla="*/ 430 w 1492"/>
                <a:gd name="T9" fmla="*/ 360 h 362"/>
                <a:gd name="T10" fmla="*/ 584 w 1492"/>
                <a:gd name="T11" fmla="*/ 362 h 362"/>
                <a:gd name="T12" fmla="*/ 646 w 1492"/>
                <a:gd name="T13" fmla="*/ 360 h 362"/>
                <a:gd name="T14" fmla="*/ 676 w 1492"/>
                <a:gd name="T15" fmla="*/ 360 h 362"/>
                <a:gd name="T16" fmla="*/ 707 w 1492"/>
                <a:gd name="T17" fmla="*/ 360 h 362"/>
                <a:gd name="T18" fmla="*/ 739 w 1492"/>
                <a:gd name="T19" fmla="*/ 360 h 362"/>
                <a:gd name="T20" fmla="*/ 771 w 1492"/>
                <a:gd name="T21" fmla="*/ 358 h 362"/>
                <a:gd name="T22" fmla="*/ 801 w 1492"/>
                <a:gd name="T23" fmla="*/ 357 h 362"/>
                <a:gd name="T24" fmla="*/ 832 w 1492"/>
                <a:gd name="T25" fmla="*/ 357 h 362"/>
                <a:gd name="T26" fmla="*/ 864 w 1492"/>
                <a:gd name="T27" fmla="*/ 355 h 362"/>
                <a:gd name="T28" fmla="*/ 896 w 1492"/>
                <a:gd name="T29" fmla="*/ 353 h 362"/>
                <a:gd name="T30" fmla="*/ 928 w 1492"/>
                <a:gd name="T31" fmla="*/ 352 h 362"/>
                <a:gd name="T32" fmla="*/ 960 w 1492"/>
                <a:gd name="T33" fmla="*/ 348 h 362"/>
                <a:gd name="T34" fmla="*/ 992 w 1492"/>
                <a:gd name="T35" fmla="*/ 345 h 362"/>
                <a:gd name="T36" fmla="*/ 1026 w 1492"/>
                <a:gd name="T37" fmla="*/ 340 h 362"/>
                <a:gd name="T38" fmla="*/ 1060 w 1492"/>
                <a:gd name="T39" fmla="*/ 336 h 362"/>
                <a:gd name="T40" fmla="*/ 1073 w 1492"/>
                <a:gd name="T41" fmla="*/ 335 h 362"/>
                <a:gd name="T42" fmla="*/ 1093 w 1492"/>
                <a:gd name="T43" fmla="*/ 330 h 362"/>
                <a:gd name="T44" fmla="*/ 1127 w 1492"/>
                <a:gd name="T45" fmla="*/ 323 h 362"/>
                <a:gd name="T46" fmla="*/ 1164 w 1492"/>
                <a:gd name="T47" fmla="*/ 314 h 362"/>
                <a:gd name="T48" fmla="*/ 1191 w 1492"/>
                <a:gd name="T49" fmla="*/ 306 h 362"/>
                <a:gd name="T50" fmla="*/ 1201 w 1492"/>
                <a:gd name="T51" fmla="*/ 303 h 362"/>
                <a:gd name="T52" fmla="*/ 1240 w 1492"/>
                <a:gd name="T53" fmla="*/ 289 h 362"/>
                <a:gd name="T54" fmla="*/ 1267 w 1492"/>
                <a:gd name="T55" fmla="*/ 277 h 362"/>
                <a:gd name="T56" fmla="*/ 1282 w 1492"/>
                <a:gd name="T57" fmla="*/ 270 h 362"/>
                <a:gd name="T58" fmla="*/ 1319 w 1492"/>
                <a:gd name="T59" fmla="*/ 250 h 362"/>
                <a:gd name="T60" fmla="*/ 1324 w 1492"/>
                <a:gd name="T61" fmla="*/ 247 h 362"/>
                <a:gd name="T62" fmla="*/ 1362 w 1492"/>
                <a:gd name="T63" fmla="*/ 221 h 362"/>
                <a:gd name="T64" fmla="*/ 1379 w 1492"/>
                <a:gd name="T65" fmla="*/ 210 h 362"/>
                <a:gd name="T66" fmla="*/ 1395 w 1492"/>
                <a:gd name="T67" fmla="*/ 194 h 362"/>
                <a:gd name="T68" fmla="*/ 1424 w 1492"/>
                <a:gd name="T69" fmla="*/ 167 h 362"/>
                <a:gd name="T70" fmla="*/ 1446 w 1492"/>
                <a:gd name="T71" fmla="*/ 138 h 362"/>
                <a:gd name="T72" fmla="*/ 1461 w 1492"/>
                <a:gd name="T73" fmla="*/ 111 h 362"/>
                <a:gd name="T74" fmla="*/ 1475 w 1492"/>
                <a:gd name="T75" fmla="*/ 84 h 362"/>
                <a:gd name="T76" fmla="*/ 1485 w 1492"/>
                <a:gd name="T77" fmla="*/ 57 h 362"/>
                <a:gd name="T78" fmla="*/ 1490 w 1492"/>
                <a:gd name="T79" fmla="*/ 29 h 362"/>
                <a:gd name="T80" fmla="*/ 1492 w 1492"/>
                <a:gd name="T81" fmla="*/ 0 h 3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2"/>
                <a:gd name="T124" fmla="*/ 0 h 362"/>
                <a:gd name="T125" fmla="*/ 1492 w 1492"/>
                <a:gd name="T126" fmla="*/ 362 h 3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2" h="362">
                  <a:moveTo>
                    <a:pt x="0" y="360"/>
                  </a:moveTo>
                  <a:lnTo>
                    <a:pt x="124" y="360"/>
                  </a:lnTo>
                  <a:lnTo>
                    <a:pt x="151" y="360"/>
                  </a:lnTo>
                  <a:lnTo>
                    <a:pt x="217" y="360"/>
                  </a:lnTo>
                  <a:lnTo>
                    <a:pt x="244" y="360"/>
                  </a:lnTo>
                  <a:lnTo>
                    <a:pt x="305" y="360"/>
                  </a:lnTo>
                  <a:lnTo>
                    <a:pt x="308" y="360"/>
                  </a:lnTo>
                  <a:lnTo>
                    <a:pt x="369" y="360"/>
                  </a:lnTo>
                  <a:lnTo>
                    <a:pt x="398" y="360"/>
                  </a:lnTo>
                  <a:lnTo>
                    <a:pt x="430" y="360"/>
                  </a:lnTo>
                  <a:lnTo>
                    <a:pt x="459" y="362"/>
                  </a:lnTo>
                  <a:lnTo>
                    <a:pt x="584" y="362"/>
                  </a:lnTo>
                  <a:lnTo>
                    <a:pt x="612" y="360"/>
                  </a:lnTo>
                  <a:lnTo>
                    <a:pt x="646" y="360"/>
                  </a:lnTo>
                  <a:lnTo>
                    <a:pt x="673" y="360"/>
                  </a:lnTo>
                  <a:lnTo>
                    <a:pt x="676" y="360"/>
                  </a:lnTo>
                  <a:lnTo>
                    <a:pt x="705" y="360"/>
                  </a:lnTo>
                  <a:lnTo>
                    <a:pt x="707" y="360"/>
                  </a:lnTo>
                  <a:lnTo>
                    <a:pt x="735" y="360"/>
                  </a:lnTo>
                  <a:lnTo>
                    <a:pt x="739" y="360"/>
                  </a:lnTo>
                  <a:lnTo>
                    <a:pt x="766" y="358"/>
                  </a:lnTo>
                  <a:lnTo>
                    <a:pt x="771" y="358"/>
                  </a:lnTo>
                  <a:lnTo>
                    <a:pt x="796" y="358"/>
                  </a:lnTo>
                  <a:lnTo>
                    <a:pt x="801" y="357"/>
                  </a:lnTo>
                  <a:lnTo>
                    <a:pt x="827" y="357"/>
                  </a:lnTo>
                  <a:lnTo>
                    <a:pt x="832" y="357"/>
                  </a:lnTo>
                  <a:lnTo>
                    <a:pt x="855" y="355"/>
                  </a:lnTo>
                  <a:lnTo>
                    <a:pt x="864" y="355"/>
                  </a:lnTo>
                  <a:lnTo>
                    <a:pt x="886" y="355"/>
                  </a:lnTo>
                  <a:lnTo>
                    <a:pt x="896" y="353"/>
                  </a:lnTo>
                  <a:lnTo>
                    <a:pt x="916" y="353"/>
                  </a:lnTo>
                  <a:lnTo>
                    <a:pt x="928" y="352"/>
                  </a:lnTo>
                  <a:lnTo>
                    <a:pt x="946" y="350"/>
                  </a:lnTo>
                  <a:lnTo>
                    <a:pt x="960" y="348"/>
                  </a:lnTo>
                  <a:lnTo>
                    <a:pt x="975" y="348"/>
                  </a:lnTo>
                  <a:lnTo>
                    <a:pt x="992" y="345"/>
                  </a:lnTo>
                  <a:lnTo>
                    <a:pt x="1006" y="345"/>
                  </a:lnTo>
                  <a:lnTo>
                    <a:pt x="1026" y="340"/>
                  </a:lnTo>
                  <a:lnTo>
                    <a:pt x="1034" y="340"/>
                  </a:lnTo>
                  <a:lnTo>
                    <a:pt x="1060" y="336"/>
                  </a:lnTo>
                  <a:lnTo>
                    <a:pt x="1063" y="336"/>
                  </a:lnTo>
                  <a:lnTo>
                    <a:pt x="1073" y="335"/>
                  </a:lnTo>
                  <a:lnTo>
                    <a:pt x="1090" y="331"/>
                  </a:lnTo>
                  <a:lnTo>
                    <a:pt x="1093" y="330"/>
                  </a:lnTo>
                  <a:lnTo>
                    <a:pt x="1119" y="326"/>
                  </a:lnTo>
                  <a:lnTo>
                    <a:pt x="1127" y="323"/>
                  </a:lnTo>
                  <a:lnTo>
                    <a:pt x="1146" y="319"/>
                  </a:lnTo>
                  <a:lnTo>
                    <a:pt x="1164" y="314"/>
                  </a:lnTo>
                  <a:lnTo>
                    <a:pt x="1173" y="313"/>
                  </a:lnTo>
                  <a:lnTo>
                    <a:pt x="1191" y="306"/>
                  </a:lnTo>
                  <a:lnTo>
                    <a:pt x="1198" y="304"/>
                  </a:lnTo>
                  <a:lnTo>
                    <a:pt x="1201" y="303"/>
                  </a:lnTo>
                  <a:lnTo>
                    <a:pt x="1225" y="296"/>
                  </a:lnTo>
                  <a:lnTo>
                    <a:pt x="1240" y="289"/>
                  </a:lnTo>
                  <a:lnTo>
                    <a:pt x="1250" y="286"/>
                  </a:lnTo>
                  <a:lnTo>
                    <a:pt x="1267" y="277"/>
                  </a:lnTo>
                  <a:lnTo>
                    <a:pt x="1276" y="274"/>
                  </a:lnTo>
                  <a:lnTo>
                    <a:pt x="1282" y="270"/>
                  </a:lnTo>
                  <a:lnTo>
                    <a:pt x="1299" y="262"/>
                  </a:lnTo>
                  <a:lnTo>
                    <a:pt x="1319" y="250"/>
                  </a:lnTo>
                  <a:lnTo>
                    <a:pt x="1323" y="248"/>
                  </a:lnTo>
                  <a:lnTo>
                    <a:pt x="1324" y="247"/>
                  </a:lnTo>
                  <a:lnTo>
                    <a:pt x="1346" y="233"/>
                  </a:lnTo>
                  <a:lnTo>
                    <a:pt x="1362" y="221"/>
                  </a:lnTo>
                  <a:lnTo>
                    <a:pt x="1368" y="218"/>
                  </a:lnTo>
                  <a:lnTo>
                    <a:pt x="1379" y="210"/>
                  </a:lnTo>
                  <a:lnTo>
                    <a:pt x="1390" y="199"/>
                  </a:lnTo>
                  <a:lnTo>
                    <a:pt x="1395" y="194"/>
                  </a:lnTo>
                  <a:lnTo>
                    <a:pt x="1411" y="181"/>
                  </a:lnTo>
                  <a:lnTo>
                    <a:pt x="1424" y="167"/>
                  </a:lnTo>
                  <a:lnTo>
                    <a:pt x="1431" y="159"/>
                  </a:lnTo>
                  <a:lnTo>
                    <a:pt x="1446" y="138"/>
                  </a:lnTo>
                  <a:lnTo>
                    <a:pt x="1448" y="135"/>
                  </a:lnTo>
                  <a:lnTo>
                    <a:pt x="1461" y="111"/>
                  </a:lnTo>
                  <a:lnTo>
                    <a:pt x="1465" y="106"/>
                  </a:lnTo>
                  <a:lnTo>
                    <a:pt x="1475" y="84"/>
                  </a:lnTo>
                  <a:lnTo>
                    <a:pt x="1478" y="76"/>
                  </a:lnTo>
                  <a:lnTo>
                    <a:pt x="1485" y="57"/>
                  </a:lnTo>
                  <a:lnTo>
                    <a:pt x="1488" y="35"/>
                  </a:lnTo>
                  <a:lnTo>
                    <a:pt x="1490" y="29"/>
                  </a:lnTo>
                  <a:lnTo>
                    <a:pt x="1490" y="17"/>
                  </a:lnTo>
                  <a:lnTo>
                    <a:pt x="1492" y="0"/>
                  </a:lnTo>
                </a:path>
              </a:pathLst>
            </a:custGeom>
            <a:noFill/>
            <a:ln w="0">
              <a:solidFill>
                <a:schemeClr val="tx1"/>
              </a:solidFill>
              <a:round/>
              <a:headEnd/>
              <a:tailEnd/>
            </a:ln>
          </p:spPr>
          <p:txBody>
            <a:bodyPr/>
            <a:lstStyle/>
            <a:p>
              <a:endParaRPr lang="en-US"/>
            </a:p>
          </p:txBody>
        </p:sp>
        <p:sp>
          <p:nvSpPr>
            <p:cNvPr id="44082" name="Line 1069"/>
            <p:cNvSpPr>
              <a:spLocks noChangeShapeType="1"/>
            </p:cNvSpPr>
            <p:nvPr/>
          </p:nvSpPr>
          <p:spPr bwMode="auto">
            <a:xfrm flipH="1">
              <a:off x="590" y="3622"/>
              <a:ext cx="2" cy="1"/>
            </a:xfrm>
            <a:prstGeom prst="line">
              <a:avLst/>
            </a:prstGeom>
            <a:noFill/>
            <a:ln w="0">
              <a:solidFill>
                <a:schemeClr val="tx1"/>
              </a:solidFill>
              <a:round/>
              <a:headEnd/>
              <a:tailEnd/>
            </a:ln>
          </p:spPr>
          <p:txBody>
            <a:bodyPr/>
            <a:lstStyle/>
            <a:p>
              <a:endParaRPr lang="en-GB"/>
            </a:p>
          </p:txBody>
        </p:sp>
        <p:sp>
          <p:nvSpPr>
            <p:cNvPr id="44083" name="Freeform 1070"/>
            <p:cNvSpPr>
              <a:spLocks/>
            </p:cNvSpPr>
            <p:nvPr/>
          </p:nvSpPr>
          <p:spPr bwMode="auto">
            <a:xfrm>
              <a:off x="603" y="3262"/>
              <a:ext cx="1445" cy="346"/>
            </a:xfrm>
            <a:custGeom>
              <a:avLst/>
              <a:gdLst>
                <a:gd name="T0" fmla="*/ 132 w 1445"/>
                <a:gd name="T1" fmla="*/ 345 h 346"/>
                <a:gd name="T2" fmla="*/ 225 w 1445"/>
                <a:gd name="T3" fmla="*/ 345 h 346"/>
                <a:gd name="T4" fmla="*/ 286 w 1445"/>
                <a:gd name="T5" fmla="*/ 345 h 346"/>
                <a:gd name="T6" fmla="*/ 348 w 1445"/>
                <a:gd name="T7" fmla="*/ 345 h 346"/>
                <a:gd name="T8" fmla="*/ 399 w 1445"/>
                <a:gd name="T9" fmla="*/ 345 h 346"/>
                <a:gd name="T10" fmla="*/ 470 w 1445"/>
                <a:gd name="T11" fmla="*/ 345 h 346"/>
                <a:gd name="T12" fmla="*/ 583 w 1445"/>
                <a:gd name="T13" fmla="*/ 346 h 346"/>
                <a:gd name="T14" fmla="*/ 625 w 1445"/>
                <a:gd name="T15" fmla="*/ 345 h 346"/>
                <a:gd name="T16" fmla="*/ 655 w 1445"/>
                <a:gd name="T17" fmla="*/ 345 h 346"/>
                <a:gd name="T18" fmla="*/ 686 w 1445"/>
                <a:gd name="T19" fmla="*/ 345 h 346"/>
                <a:gd name="T20" fmla="*/ 716 w 1445"/>
                <a:gd name="T21" fmla="*/ 345 h 346"/>
                <a:gd name="T22" fmla="*/ 746 w 1445"/>
                <a:gd name="T23" fmla="*/ 343 h 346"/>
                <a:gd name="T24" fmla="*/ 777 w 1445"/>
                <a:gd name="T25" fmla="*/ 343 h 346"/>
                <a:gd name="T26" fmla="*/ 807 w 1445"/>
                <a:gd name="T27" fmla="*/ 341 h 346"/>
                <a:gd name="T28" fmla="*/ 838 w 1445"/>
                <a:gd name="T29" fmla="*/ 340 h 346"/>
                <a:gd name="T30" fmla="*/ 868 w 1445"/>
                <a:gd name="T31" fmla="*/ 340 h 346"/>
                <a:gd name="T32" fmla="*/ 897 w 1445"/>
                <a:gd name="T33" fmla="*/ 336 h 346"/>
                <a:gd name="T34" fmla="*/ 956 w 1445"/>
                <a:gd name="T35" fmla="*/ 331 h 346"/>
                <a:gd name="T36" fmla="*/ 984 w 1445"/>
                <a:gd name="T37" fmla="*/ 328 h 346"/>
                <a:gd name="T38" fmla="*/ 1015 w 1445"/>
                <a:gd name="T39" fmla="*/ 326 h 346"/>
                <a:gd name="T40" fmla="*/ 1043 w 1445"/>
                <a:gd name="T41" fmla="*/ 319 h 346"/>
                <a:gd name="T42" fmla="*/ 1070 w 1445"/>
                <a:gd name="T43" fmla="*/ 316 h 346"/>
                <a:gd name="T44" fmla="*/ 1097 w 1445"/>
                <a:gd name="T45" fmla="*/ 309 h 346"/>
                <a:gd name="T46" fmla="*/ 1124 w 1445"/>
                <a:gd name="T47" fmla="*/ 303 h 346"/>
                <a:gd name="T48" fmla="*/ 1151 w 1445"/>
                <a:gd name="T49" fmla="*/ 296 h 346"/>
                <a:gd name="T50" fmla="*/ 1178 w 1445"/>
                <a:gd name="T51" fmla="*/ 287 h 346"/>
                <a:gd name="T52" fmla="*/ 1204 w 1445"/>
                <a:gd name="T53" fmla="*/ 277 h 346"/>
                <a:gd name="T54" fmla="*/ 1229 w 1445"/>
                <a:gd name="T55" fmla="*/ 267 h 346"/>
                <a:gd name="T56" fmla="*/ 1254 w 1445"/>
                <a:gd name="T57" fmla="*/ 255 h 346"/>
                <a:gd name="T58" fmla="*/ 1278 w 1445"/>
                <a:gd name="T59" fmla="*/ 242 h 346"/>
                <a:gd name="T60" fmla="*/ 1302 w 1445"/>
                <a:gd name="T61" fmla="*/ 228 h 346"/>
                <a:gd name="T62" fmla="*/ 1324 w 1445"/>
                <a:gd name="T63" fmla="*/ 213 h 346"/>
                <a:gd name="T64" fmla="*/ 1346 w 1445"/>
                <a:gd name="T65" fmla="*/ 194 h 346"/>
                <a:gd name="T66" fmla="*/ 1366 w 1445"/>
                <a:gd name="T67" fmla="*/ 176 h 346"/>
                <a:gd name="T68" fmla="*/ 1384 w 1445"/>
                <a:gd name="T69" fmla="*/ 154 h 346"/>
                <a:gd name="T70" fmla="*/ 1403 w 1445"/>
                <a:gd name="T71" fmla="*/ 128 h 346"/>
                <a:gd name="T72" fmla="*/ 1420 w 1445"/>
                <a:gd name="T73" fmla="*/ 101 h 346"/>
                <a:gd name="T74" fmla="*/ 1433 w 1445"/>
                <a:gd name="T75" fmla="*/ 69 h 346"/>
                <a:gd name="T76" fmla="*/ 1442 w 1445"/>
                <a:gd name="T77" fmla="*/ 29 h 346"/>
                <a:gd name="T78" fmla="*/ 1445 w 1445"/>
                <a:gd name="T79" fmla="*/ 0 h 3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45"/>
                <a:gd name="T121" fmla="*/ 0 h 346"/>
                <a:gd name="T122" fmla="*/ 1445 w 1445"/>
                <a:gd name="T123" fmla="*/ 346 h 3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45" h="346">
                  <a:moveTo>
                    <a:pt x="0" y="345"/>
                  </a:moveTo>
                  <a:lnTo>
                    <a:pt x="132" y="345"/>
                  </a:lnTo>
                  <a:lnTo>
                    <a:pt x="152" y="345"/>
                  </a:lnTo>
                  <a:lnTo>
                    <a:pt x="225" y="345"/>
                  </a:lnTo>
                  <a:lnTo>
                    <a:pt x="243" y="345"/>
                  </a:lnTo>
                  <a:lnTo>
                    <a:pt x="286" y="345"/>
                  </a:lnTo>
                  <a:lnTo>
                    <a:pt x="306" y="345"/>
                  </a:lnTo>
                  <a:lnTo>
                    <a:pt x="348" y="345"/>
                  </a:lnTo>
                  <a:lnTo>
                    <a:pt x="367" y="345"/>
                  </a:lnTo>
                  <a:lnTo>
                    <a:pt x="399" y="345"/>
                  </a:lnTo>
                  <a:lnTo>
                    <a:pt x="409" y="345"/>
                  </a:lnTo>
                  <a:lnTo>
                    <a:pt x="470" y="345"/>
                  </a:lnTo>
                  <a:lnTo>
                    <a:pt x="490" y="346"/>
                  </a:lnTo>
                  <a:lnTo>
                    <a:pt x="583" y="346"/>
                  </a:lnTo>
                  <a:lnTo>
                    <a:pt x="593" y="345"/>
                  </a:lnTo>
                  <a:lnTo>
                    <a:pt x="625" y="345"/>
                  </a:lnTo>
                  <a:lnTo>
                    <a:pt x="643" y="345"/>
                  </a:lnTo>
                  <a:lnTo>
                    <a:pt x="655" y="345"/>
                  </a:lnTo>
                  <a:lnTo>
                    <a:pt x="676" y="345"/>
                  </a:lnTo>
                  <a:lnTo>
                    <a:pt x="686" y="345"/>
                  </a:lnTo>
                  <a:lnTo>
                    <a:pt x="704" y="345"/>
                  </a:lnTo>
                  <a:lnTo>
                    <a:pt x="716" y="345"/>
                  </a:lnTo>
                  <a:lnTo>
                    <a:pt x="736" y="343"/>
                  </a:lnTo>
                  <a:lnTo>
                    <a:pt x="746" y="343"/>
                  </a:lnTo>
                  <a:lnTo>
                    <a:pt x="767" y="343"/>
                  </a:lnTo>
                  <a:lnTo>
                    <a:pt x="777" y="343"/>
                  </a:lnTo>
                  <a:lnTo>
                    <a:pt x="799" y="341"/>
                  </a:lnTo>
                  <a:lnTo>
                    <a:pt x="807" y="341"/>
                  </a:lnTo>
                  <a:lnTo>
                    <a:pt x="831" y="340"/>
                  </a:lnTo>
                  <a:lnTo>
                    <a:pt x="838" y="340"/>
                  </a:lnTo>
                  <a:lnTo>
                    <a:pt x="861" y="340"/>
                  </a:lnTo>
                  <a:lnTo>
                    <a:pt x="868" y="340"/>
                  </a:lnTo>
                  <a:lnTo>
                    <a:pt x="895" y="336"/>
                  </a:lnTo>
                  <a:lnTo>
                    <a:pt x="897" y="336"/>
                  </a:lnTo>
                  <a:lnTo>
                    <a:pt x="925" y="335"/>
                  </a:lnTo>
                  <a:lnTo>
                    <a:pt x="956" y="331"/>
                  </a:lnTo>
                  <a:lnTo>
                    <a:pt x="959" y="331"/>
                  </a:lnTo>
                  <a:lnTo>
                    <a:pt x="984" y="328"/>
                  </a:lnTo>
                  <a:lnTo>
                    <a:pt x="991" y="328"/>
                  </a:lnTo>
                  <a:lnTo>
                    <a:pt x="1015" y="326"/>
                  </a:lnTo>
                  <a:lnTo>
                    <a:pt x="1025" y="323"/>
                  </a:lnTo>
                  <a:lnTo>
                    <a:pt x="1043" y="319"/>
                  </a:lnTo>
                  <a:lnTo>
                    <a:pt x="1059" y="318"/>
                  </a:lnTo>
                  <a:lnTo>
                    <a:pt x="1070" y="316"/>
                  </a:lnTo>
                  <a:lnTo>
                    <a:pt x="1094" y="311"/>
                  </a:lnTo>
                  <a:lnTo>
                    <a:pt x="1097" y="309"/>
                  </a:lnTo>
                  <a:lnTo>
                    <a:pt x="1111" y="306"/>
                  </a:lnTo>
                  <a:lnTo>
                    <a:pt x="1124" y="303"/>
                  </a:lnTo>
                  <a:lnTo>
                    <a:pt x="1130" y="301"/>
                  </a:lnTo>
                  <a:lnTo>
                    <a:pt x="1151" y="296"/>
                  </a:lnTo>
                  <a:lnTo>
                    <a:pt x="1167" y="291"/>
                  </a:lnTo>
                  <a:lnTo>
                    <a:pt x="1178" y="287"/>
                  </a:lnTo>
                  <a:lnTo>
                    <a:pt x="1200" y="277"/>
                  </a:lnTo>
                  <a:lnTo>
                    <a:pt x="1204" y="277"/>
                  </a:lnTo>
                  <a:lnTo>
                    <a:pt x="1205" y="277"/>
                  </a:lnTo>
                  <a:lnTo>
                    <a:pt x="1229" y="267"/>
                  </a:lnTo>
                  <a:lnTo>
                    <a:pt x="1246" y="259"/>
                  </a:lnTo>
                  <a:lnTo>
                    <a:pt x="1254" y="255"/>
                  </a:lnTo>
                  <a:lnTo>
                    <a:pt x="1263" y="250"/>
                  </a:lnTo>
                  <a:lnTo>
                    <a:pt x="1278" y="242"/>
                  </a:lnTo>
                  <a:lnTo>
                    <a:pt x="1293" y="233"/>
                  </a:lnTo>
                  <a:lnTo>
                    <a:pt x="1302" y="228"/>
                  </a:lnTo>
                  <a:lnTo>
                    <a:pt x="1308" y="221"/>
                  </a:lnTo>
                  <a:lnTo>
                    <a:pt x="1324" y="213"/>
                  </a:lnTo>
                  <a:lnTo>
                    <a:pt x="1344" y="194"/>
                  </a:lnTo>
                  <a:lnTo>
                    <a:pt x="1346" y="194"/>
                  </a:lnTo>
                  <a:lnTo>
                    <a:pt x="1346" y="193"/>
                  </a:lnTo>
                  <a:lnTo>
                    <a:pt x="1366" y="176"/>
                  </a:lnTo>
                  <a:lnTo>
                    <a:pt x="1373" y="167"/>
                  </a:lnTo>
                  <a:lnTo>
                    <a:pt x="1384" y="154"/>
                  </a:lnTo>
                  <a:lnTo>
                    <a:pt x="1396" y="138"/>
                  </a:lnTo>
                  <a:lnTo>
                    <a:pt x="1403" y="128"/>
                  </a:lnTo>
                  <a:lnTo>
                    <a:pt x="1413" y="111"/>
                  </a:lnTo>
                  <a:lnTo>
                    <a:pt x="1420" y="101"/>
                  </a:lnTo>
                  <a:lnTo>
                    <a:pt x="1428" y="84"/>
                  </a:lnTo>
                  <a:lnTo>
                    <a:pt x="1433" y="69"/>
                  </a:lnTo>
                  <a:lnTo>
                    <a:pt x="1437" y="57"/>
                  </a:lnTo>
                  <a:lnTo>
                    <a:pt x="1442" y="29"/>
                  </a:lnTo>
                  <a:lnTo>
                    <a:pt x="1442" y="27"/>
                  </a:lnTo>
                  <a:lnTo>
                    <a:pt x="1445" y="0"/>
                  </a:lnTo>
                </a:path>
              </a:pathLst>
            </a:custGeom>
            <a:noFill/>
            <a:ln w="0">
              <a:solidFill>
                <a:schemeClr val="tx1"/>
              </a:solidFill>
              <a:round/>
              <a:headEnd/>
              <a:tailEnd/>
            </a:ln>
          </p:spPr>
          <p:txBody>
            <a:bodyPr/>
            <a:lstStyle/>
            <a:p>
              <a:endParaRPr lang="en-US"/>
            </a:p>
          </p:txBody>
        </p:sp>
        <p:sp>
          <p:nvSpPr>
            <p:cNvPr id="44084" name="Line 1071"/>
            <p:cNvSpPr>
              <a:spLocks noChangeShapeType="1"/>
            </p:cNvSpPr>
            <p:nvPr/>
          </p:nvSpPr>
          <p:spPr bwMode="auto">
            <a:xfrm>
              <a:off x="590" y="3607"/>
              <a:ext cx="13" cy="1"/>
            </a:xfrm>
            <a:prstGeom prst="line">
              <a:avLst/>
            </a:prstGeom>
            <a:noFill/>
            <a:ln w="0">
              <a:solidFill>
                <a:schemeClr val="tx1"/>
              </a:solidFill>
              <a:round/>
              <a:headEnd/>
              <a:tailEnd/>
            </a:ln>
          </p:spPr>
          <p:txBody>
            <a:bodyPr/>
            <a:lstStyle/>
            <a:p>
              <a:endParaRPr lang="en-GB"/>
            </a:p>
          </p:txBody>
        </p:sp>
        <p:sp>
          <p:nvSpPr>
            <p:cNvPr id="44085" name="Freeform 1072"/>
            <p:cNvSpPr>
              <a:spLocks/>
            </p:cNvSpPr>
            <p:nvPr/>
          </p:nvSpPr>
          <p:spPr bwMode="auto">
            <a:xfrm>
              <a:off x="590" y="3262"/>
              <a:ext cx="1426" cy="330"/>
            </a:xfrm>
            <a:custGeom>
              <a:avLst/>
              <a:gdLst>
                <a:gd name="T0" fmla="*/ 143 w 1426"/>
                <a:gd name="T1" fmla="*/ 328 h 330"/>
                <a:gd name="T2" fmla="*/ 228 w 1426"/>
                <a:gd name="T3" fmla="*/ 328 h 330"/>
                <a:gd name="T4" fmla="*/ 292 w 1426"/>
                <a:gd name="T5" fmla="*/ 330 h 330"/>
                <a:gd name="T6" fmla="*/ 327 w 1426"/>
                <a:gd name="T7" fmla="*/ 330 h 330"/>
                <a:gd name="T8" fmla="*/ 390 w 1426"/>
                <a:gd name="T9" fmla="*/ 330 h 330"/>
                <a:gd name="T10" fmla="*/ 451 w 1426"/>
                <a:gd name="T11" fmla="*/ 330 h 330"/>
                <a:gd name="T12" fmla="*/ 629 w 1426"/>
                <a:gd name="T13" fmla="*/ 330 h 330"/>
                <a:gd name="T14" fmla="*/ 660 w 1426"/>
                <a:gd name="T15" fmla="*/ 330 h 330"/>
                <a:gd name="T16" fmla="*/ 690 w 1426"/>
                <a:gd name="T17" fmla="*/ 330 h 330"/>
                <a:gd name="T18" fmla="*/ 721 w 1426"/>
                <a:gd name="T19" fmla="*/ 330 h 330"/>
                <a:gd name="T20" fmla="*/ 751 w 1426"/>
                <a:gd name="T21" fmla="*/ 328 h 330"/>
                <a:gd name="T22" fmla="*/ 781 w 1426"/>
                <a:gd name="T23" fmla="*/ 328 h 330"/>
                <a:gd name="T24" fmla="*/ 812 w 1426"/>
                <a:gd name="T25" fmla="*/ 326 h 330"/>
                <a:gd name="T26" fmla="*/ 842 w 1426"/>
                <a:gd name="T27" fmla="*/ 326 h 330"/>
                <a:gd name="T28" fmla="*/ 872 w 1426"/>
                <a:gd name="T29" fmla="*/ 324 h 330"/>
                <a:gd name="T30" fmla="*/ 901 w 1426"/>
                <a:gd name="T31" fmla="*/ 321 h 330"/>
                <a:gd name="T32" fmla="*/ 932 w 1426"/>
                <a:gd name="T33" fmla="*/ 319 h 330"/>
                <a:gd name="T34" fmla="*/ 960 w 1426"/>
                <a:gd name="T35" fmla="*/ 318 h 330"/>
                <a:gd name="T36" fmla="*/ 991 w 1426"/>
                <a:gd name="T37" fmla="*/ 313 h 330"/>
                <a:gd name="T38" fmla="*/ 1018 w 1426"/>
                <a:gd name="T39" fmla="*/ 309 h 330"/>
                <a:gd name="T40" fmla="*/ 1046 w 1426"/>
                <a:gd name="T41" fmla="*/ 306 h 330"/>
                <a:gd name="T42" fmla="*/ 1075 w 1426"/>
                <a:gd name="T43" fmla="*/ 299 h 330"/>
                <a:gd name="T44" fmla="*/ 1102 w 1426"/>
                <a:gd name="T45" fmla="*/ 294 h 330"/>
                <a:gd name="T46" fmla="*/ 1129 w 1426"/>
                <a:gd name="T47" fmla="*/ 287 h 330"/>
                <a:gd name="T48" fmla="*/ 1156 w 1426"/>
                <a:gd name="T49" fmla="*/ 277 h 330"/>
                <a:gd name="T50" fmla="*/ 1195 w 1426"/>
                <a:gd name="T51" fmla="*/ 265 h 330"/>
                <a:gd name="T52" fmla="*/ 1229 w 1426"/>
                <a:gd name="T53" fmla="*/ 250 h 330"/>
                <a:gd name="T54" fmla="*/ 1235 w 1426"/>
                <a:gd name="T55" fmla="*/ 248 h 330"/>
                <a:gd name="T56" fmla="*/ 1281 w 1426"/>
                <a:gd name="T57" fmla="*/ 221 h 330"/>
                <a:gd name="T58" fmla="*/ 1320 w 1426"/>
                <a:gd name="T59" fmla="*/ 194 h 330"/>
                <a:gd name="T60" fmla="*/ 1337 w 1426"/>
                <a:gd name="T61" fmla="*/ 179 h 330"/>
                <a:gd name="T62" fmla="*/ 1350 w 1426"/>
                <a:gd name="T63" fmla="*/ 167 h 330"/>
                <a:gd name="T64" fmla="*/ 1375 w 1426"/>
                <a:gd name="T65" fmla="*/ 138 h 330"/>
                <a:gd name="T66" fmla="*/ 1392 w 1426"/>
                <a:gd name="T67" fmla="*/ 111 h 330"/>
                <a:gd name="T68" fmla="*/ 1408 w 1426"/>
                <a:gd name="T69" fmla="*/ 84 h 330"/>
                <a:gd name="T70" fmla="*/ 1418 w 1426"/>
                <a:gd name="T71" fmla="*/ 56 h 330"/>
                <a:gd name="T72" fmla="*/ 1423 w 1426"/>
                <a:gd name="T73" fmla="*/ 29 h 330"/>
                <a:gd name="T74" fmla="*/ 1426 w 1426"/>
                <a:gd name="T75" fmla="*/ 0 h 3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6"/>
                <a:gd name="T115" fmla="*/ 0 h 330"/>
                <a:gd name="T116" fmla="*/ 1426 w 1426"/>
                <a:gd name="T117" fmla="*/ 330 h 3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6" h="330">
                  <a:moveTo>
                    <a:pt x="0" y="328"/>
                  </a:moveTo>
                  <a:lnTo>
                    <a:pt x="143" y="328"/>
                  </a:lnTo>
                  <a:lnTo>
                    <a:pt x="167" y="328"/>
                  </a:lnTo>
                  <a:lnTo>
                    <a:pt x="228" y="328"/>
                  </a:lnTo>
                  <a:lnTo>
                    <a:pt x="235" y="330"/>
                  </a:lnTo>
                  <a:lnTo>
                    <a:pt x="292" y="330"/>
                  </a:lnTo>
                  <a:lnTo>
                    <a:pt x="297" y="330"/>
                  </a:lnTo>
                  <a:lnTo>
                    <a:pt x="327" y="330"/>
                  </a:lnTo>
                  <a:lnTo>
                    <a:pt x="353" y="330"/>
                  </a:lnTo>
                  <a:lnTo>
                    <a:pt x="390" y="330"/>
                  </a:lnTo>
                  <a:lnTo>
                    <a:pt x="413" y="330"/>
                  </a:lnTo>
                  <a:lnTo>
                    <a:pt x="451" y="330"/>
                  </a:lnTo>
                  <a:lnTo>
                    <a:pt x="476" y="330"/>
                  </a:lnTo>
                  <a:lnTo>
                    <a:pt x="629" y="330"/>
                  </a:lnTo>
                  <a:lnTo>
                    <a:pt x="635" y="330"/>
                  </a:lnTo>
                  <a:lnTo>
                    <a:pt x="660" y="330"/>
                  </a:lnTo>
                  <a:lnTo>
                    <a:pt x="665" y="330"/>
                  </a:lnTo>
                  <a:lnTo>
                    <a:pt x="690" y="330"/>
                  </a:lnTo>
                  <a:lnTo>
                    <a:pt x="695" y="330"/>
                  </a:lnTo>
                  <a:lnTo>
                    <a:pt x="721" y="330"/>
                  </a:lnTo>
                  <a:lnTo>
                    <a:pt x="727" y="328"/>
                  </a:lnTo>
                  <a:lnTo>
                    <a:pt x="751" y="328"/>
                  </a:lnTo>
                  <a:lnTo>
                    <a:pt x="759" y="328"/>
                  </a:lnTo>
                  <a:lnTo>
                    <a:pt x="781" y="328"/>
                  </a:lnTo>
                  <a:lnTo>
                    <a:pt x="790" y="326"/>
                  </a:lnTo>
                  <a:lnTo>
                    <a:pt x="812" y="326"/>
                  </a:lnTo>
                  <a:lnTo>
                    <a:pt x="822" y="326"/>
                  </a:lnTo>
                  <a:lnTo>
                    <a:pt x="842" y="326"/>
                  </a:lnTo>
                  <a:lnTo>
                    <a:pt x="852" y="326"/>
                  </a:lnTo>
                  <a:lnTo>
                    <a:pt x="872" y="324"/>
                  </a:lnTo>
                  <a:lnTo>
                    <a:pt x="884" y="323"/>
                  </a:lnTo>
                  <a:lnTo>
                    <a:pt x="901" y="321"/>
                  </a:lnTo>
                  <a:lnTo>
                    <a:pt x="916" y="319"/>
                  </a:lnTo>
                  <a:lnTo>
                    <a:pt x="932" y="319"/>
                  </a:lnTo>
                  <a:lnTo>
                    <a:pt x="948" y="318"/>
                  </a:lnTo>
                  <a:lnTo>
                    <a:pt x="960" y="318"/>
                  </a:lnTo>
                  <a:lnTo>
                    <a:pt x="982" y="314"/>
                  </a:lnTo>
                  <a:lnTo>
                    <a:pt x="991" y="313"/>
                  </a:lnTo>
                  <a:lnTo>
                    <a:pt x="1016" y="309"/>
                  </a:lnTo>
                  <a:lnTo>
                    <a:pt x="1018" y="309"/>
                  </a:lnTo>
                  <a:lnTo>
                    <a:pt x="1036" y="306"/>
                  </a:lnTo>
                  <a:lnTo>
                    <a:pt x="1046" y="306"/>
                  </a:lnTo>
                  <a:lnTo>
                    <a:pt x="1050" y="304"/>
                  </a:lnTo>
                  <a:lnTo>
                    <a:pt x="1075" y="299"/>
                  </a:lnTo>
                  <a:lnTo>
                    <a:pt x="1083" y="299"/>
                  </a:lnTo>
                  <a:lnTo>
                    <a:pt x="1102" y="294"/>
                  </a:lnTo>
                  <a:lnTo>
                    <a:pt x="1119" y="291"/>
                  </a:lnTo>
                  <a:lnTo>
                    <a:pt x="1129" y="287"/>
                  </a:lnTo>
                  <a:lnTo>
                    <a:pt x="1156" y="279"/>
                  </a:lnTo>
                  <a:lnTo>
                    <a:pt x="1156" y="277"/>
                  </a:lnTo>
                  <a:lnTo>
                    <a:pt x="1183" y="270"/>
                  </a:lnTo>
                  <a:lnTo>
                    <a:pt x="1195" y="265"/>
                  </a:lnTo>
                  <a:lnTo>
                    <a:pt x="1208" y="260"/>
                  </a:lnTo>
                  <a:lnTo>
                    <a:pt x="1229" y="250"/>
                  </a:lnTo>
                  <a:lnTo>
                    <a:pt x="1234" y="248"/>
                  </a:lnTo>
                  <a:lnTo>
                    <a:pt x="1235" y="248"/>
                  </a:lnTo>
                  <a:lnTo>
                    <a:pt x="1257" y="237"/>
                  </a:lnTo>
                  <a:lnTo>
                    <a:pt x="1281" y="221"/>
                  </a:lnTo>
                  <a:lnTo>
                    <a:pt x="1305" y="208"/>
                  </a:lnTo>
                  <a:lnTo>
                    <a:pt x="1320" y="194"/>
                  </a:lnTo>
                  <a:lnTo>
                    <a:pt x="1326" y="191"/>
                  </a:lnTo>
                  <a:lnTo>
                    <a:pt x="1337" y="179"/>
                  </a:lnTo>
                  <a:lnTo>
                    <a:pt x="1347" y="171"/>
                  </a:lnTo>
                  <a:lnTo>
                    <a:pt x="1350" y="167"/>
                  </a:lnTo>
                  <a:lnTo>
                    <a:pt x="1365" y="150"/>
                  </a:lnTo>
                  <a:lnTo>
                    <a:pt x="1375" y="138"/>
                  </a:lnTo>
                  <a:lnTo>
                    <a:pt x="1384" y="127"/>
                  </a:lnTo>
                  <a:lnTo>
                    <a:pt x="1392" y="111"/>
                  </a:lnTo>
                  <a:lnTo>
                    <a:pt x="1399" y="100"/>
                  </a:lnTo>
                  <a:lnTo>
                    <a:pt x="1408" y="84"/>
                  </a:lnTo>
                  <a:lnTo>
                    <a:pt x="1413" y="66"/>
                  </a:lnTo>
                  <a:lnTo>
                    <a:pt x="1418" y="56"/>
                  </a:lnTo>
                  <a:lnTo>
                    <a:pt x="1421" y="34"/>
                  </a:lnTo>
                  <a:lnTo>
                    <a:pt x="1423" y="29"/>
                  </a:lnTo>
                  <a:lnTo>
                    <a:pt x="1423" y="25"/>
                  </a:lnTo>
                  <a:lnTo>
                    <a:pt x="1426" y="0"/>
                  </a:lnTo>
                </a:path>
              </a:pathLst>
            </a:custGeom>
            <a:noFill/>
            <a:ln w="0">
              <a:solidFill>
                <a:schemeClr val="tx1"/>
              </a:solidFill>
              <a:round/>
              <a:headEnd/>
              <a:tailEnd/>
            </a:ln>
          </p:spPr>
          <p:txBody>
            <a:bodyPr/>
            <a:lstStyle/>
            <a:p>
              <a:endParaRPr lang="en-US"/>
            </a:p>
          </p:txBody>
        </p:sp>
        <p:sp>
          <p:nvSpPr>
            <p:cNvPr id="44086" name="Freeform 1073"/>
            <p:cNvSpPr>
              <a:spLocks/>
            </p:cNvSpPr>
            <p:nvPr/>
          </p:nvSpPr>
          <p:spPr bwMode="auto">
            <a:xfrm>
              <a:off x="590" y="3262"/>
              <a:ext cx="1396" cy="314"/>
            </a:xfrm>
            <a:custGeom>
              <a:avLst/>
              <a:gdLst>
                <a:gd name="T0" fmla="*/ 98 w 1396"/>
                <a:gd name="T1" fmla="*/ 313 h 314"/>
                <a:gd name="T2" fmla="*/ 191 w 1396"/>
                <a:gd name="T3" fmla="*/ 313 h 314"/>
                <a:gd name="T4" fmla="*/ 251 w 1396"/>
                <a:gd name="T5" fmla="*/ 313 h 314"/>
                <a:gd name="T6" fmla="*/ 282 w 1396"/>
                <a:gd name="T7" fmla="*/ 313 h 314"/>
                <a:gd name="T8" fmla="*/ 343 w 1396"/>
                <a:gd name="T9" fmla="*/ 314 h 314"/>
                <a:gd name="T10" fmla="*/ 375 w 1396"/>
                <a:gd name="T11" fmla="*/ 314 h 314"/>
                <a:gd name="T12" fmla="*/ 435 w 1396"/>
                <a:gd name="T13" fmla="*/ 314 h 314"/>
                <a:gd name="T14" fmla="*/ 496 w 1396"/>
                <a:gd name="T15" fmla="*/ 314 h 314"/>
                <a:gd name="T16" fmla="*/ 613 w 1396"/>
                <a:gd name="T17" fmla="*/ 314 h 314"/>
                <a:gd name="T18" fmla="*/ 651 w 1396"/>
                <a:gd name="T19" fmla="*/ 314 h 314"/>
                <a:gd name="T20" fmla="*/ 682 w 1396"/>
                <a:gd name="T21" fmla="*/ 314 h 314"/>
                <a:gd name="T22" fmla="*/ 712 w 1396"/>
                <a:gd name="T23" fmla="*/ 313 h 314"/>
                <a:gd name="T24" fmla="*/ 744 w 1396"/>
                <a:gd name="T25" fmla="*/ 313 h 314"/>
                <a:gd name="T26" fmla="*/ 775 w 1396"/>
                <a:gd name="T27" fmla="*/ 313 h 314"/>
                <a:gd name="T28" fmla="*/ 803 w 1396"/>
                <a:gd name="T29" fmla="*/ 313 h 314"/>
                <a:gd name="T30" fmla="*/ 834 w 1396"/>
                <a:gd name="T31" fmla="*/ 311 h 314"/>
                <a:gd name="T32" fmla="*/ 864 w 1396"/>
                <a:gd name="T33" fmla="*/ 308 h 314"/>
                <a:gd name="T34" fmla="*/ 894 w 1396"/>
                <a:gd name="T35" fmla="*/ 306 h 314"/>
                <a:gd name="T36" fmla="*/ 926 w 1396"/>
                <a:gd name="T37" fmla="*/ 304 h 314"/>
                <a:gd name="T38" fmla="*/ 959 w 1396"/>
                <a:gd name="T39" fmla="*/ 301 h 314"/>
                <a:gd name="T40" fmla="*/ 992 w 1396"/>
                <a:gd name="T41" fmla="*/ 297 h 314"/>
                <a:gd name="T42" fmla="*/ 1026 w 1396"/>
                <a:gd name="T43" fmla="*/ 291 h 314"/>
                <a:gd name="T44" fmla="*/ 1060 w 1396"/>
                <a:gd name="T45" fmla="*/ 286 h 314"/>
                <a:gd name="T46" fmla="*/ 1092 w 1396"/>
                <a:gd name="T47" fmla="*/ 277 h 314"/>
                <a:gd name="T48" fmla="*/ 1095 w 1396"/>
                <a:gd name="T49" fmla="*/ 277 h 314"/>
                <a:gd name="T50" fmla="*/ 1131 w 1396"/>
                <a:gd name="T51" fmla="*/ 269 h 314"/>
                <a:gd name="T52" fmla="*/ 1170 w 1396"/>
                <a:gd name="T53" fmla="*/ 255 h 314"/>
                <a:gd name="T54" fmla="*/ 1181 w 1396"/>
                <a:gd name="T55" fmla="*/ 250 h 314"/>
                <a:gd name="T56" fmla="*/ 1210 w 1396"/>
                <a:gd name="T57" fmla="*/ 237 h 314"/>
                <a:gd name="T58" fmla="*/ 1240 w 1396"/>
                <a:gd name="T59" fmla="*/ 221 h 314"/>
                <a:gd name="T60" fmla="*/ 1256 w 1396"/>
                <a:gd name="T61" fmla="*/ 213 h 314"/>
                <a:gd name="T62" fmla="*/ 1284 w 1396"/>
                <a:gd name="T63" fmla="*/ 194 h 314"/>
                <a:gd name="T64" fmla="*/ 1310 w 1396"/>
                <a:gd name="T65" fmla="*/ 172 h 314"/>
                <a:gd name="T66" fmla="*/ 1316 w 1396"/>
                <a:gd name="T67" fmla="*/ 167 h 314"/>
                <a:gd name="T68" fmla="*/ 1342 w 1396"/>
                <a:gd name="T69" fmla="*/ 138 h 314"/>
                <a:gd name="T70" fmla="*/ 1362 w 1396"/>
                <a:gd name="T71" fmla="*/ 111 h 314"/>
                <a:gd name="T72" fmla="*/ 1377 w 1396"/>
                <a:gd name="T73" fmla="*/ 84 h 314"/>
                <a:gd name="T74" fmla="*/ 1387 w 1396"/>
                <a:gd name="T75" fmla="*/ 56 h 314"/>
                <a:gd name="T76" fmla="*/ 1392 w 1396"/>
                <a:gd name="T77" fmla="*/ 29 h 314"/>
                <a:gd name="T78" fmla="*/ 1396 w 1396"/>
                <a:gd name="T79" fmla="*/ 0 h 3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96"/>
                <a:gd name="T121" fmla="*/ 0 h 314"/>
                <a:gd name="T122" fmla="*/ 1396 w 1396"/>
                <a:gd name="T123" fmla="*/ 314 h 3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96" h="314">
                  <a:moveTo>
                    <a:pt x="0" y="313"/>
                  </a:moveTo>
                  <a:lnTo>
                    <a:pt x="98" y="313"/>
                  </a:lnTo>
                  <a:lnTo>
                    <a:pt x="121" y="313"/>
                  </a:lnTo>
                  <a:lnTo>
                    <a:pt x="191" y="313"/>
                  </a:lnTo>
                  <a:lnTo>
                    <a:pt x="213" y="313"/>
                  </a:lnTo>
                  <a:lnTo>
                    <a:pt x="251" y="313"/>
                  </a:lnTo>
                  <a:lnTo>
                    <a:pt x="275" y="313"/>
                  </a:lnTo>
                  <a:lnTo>
                    <a:pt x="282" y="313"/>
                  </a:lnTo>
                  <a:lnTo>
                    <a:pt x="305" y="314"/>
                  </a:lnTo>
                  <a:lnTo>
                    <a:pt x="343" y="314"/>
                  </a:lnTo>
                  <a:lnTo>
                    <a:pt x="368" y="314"/>
                  </a:lnTo>
                  <a:lnTo>
                    <a:pt x="375" y="314"/>
                  </a:lnTo>
                  <a:lnTo>
                    <a:pt x="398" y="314"/>
                  </a:lnTo>
                  <a:lnTo>
                    <a:pt x="435" y="314"/>
                  </a:lnTo>
                  <a:lnTo>
                    <a:pt x="459" y="314"/>
                  </a:lnTo>
                  <a:lnTo>
                    <a:pt x="496" y="314"/>
                  </a:lnTo>
                  <a:lnTo>
                    <a:pt x="520" y="314"/>
                  </a:lnTo>
                  <a:lnTo>
                    <a:pt x="613" y="314"/>
                  </a:lnTo>
                  <a:lnTo>
                    <a:pt x="621" y="314"/>
                  </a:lnTo>
                  <a:lnTo>
                    <a:pt x="651" y="314"/>
                  </a:lnTo>
                  <a:lnTo>
                    <a:pt x="673" y="314"/>
                  </a:lnTo>
                  <a:lnTo>
                    <a:pt x="682" y="314"/>
                  </a:lnTo>
                  <a:lnTo>
                    <a:pt x="705" y="314"/>
                  </a:lnTo>
                  <a:lnTo>
                    <a:pt x="712" y="313"/>
                  </a:lnTo>
                  <a:lnTo>
                    <a:pt x="736" y="313"/>
                  </a:lnTo>
                  <a:lnTo>
                    <a:pt x="744" y="313"/>
                  </a:lnTo>
                  <a:lnTo>
                    <a:pt x="766" y="313"/>
                  </a:lnTo>
                  <a:lnTo>
                    <a:pt x="775" y="313"/>
                  </a:lnTo>
                  <a:lnTo>
                    <a:pt x="798" y="313"/>
                  </a:lnTo>
                  <a:lnTo>
                    <a:pt x="803" y="313"/>
                  </a:lnTo>
                  <a:lnTo>
                    <a:pt x="830" y="311"/>
                  </a:lnTo>
                  <a:lnTo>
                    <a:pt x="834" y="311"/>
                  </a:lnTo>
                  <a:lnTo>
                    <a:pt x="862" y="308"/>
                  </a:lnTo>
                  <a:lnTo>
                    <a:pt x="864" y="308"/>
                  </a:lnTo>
                  <a:lnTo>
                    <a:pt x="888" y="306"/>
                  </a:lnTo>
                  <a:lnTo>
                    <a:pt x="894" y="306"/>
                  </a:lnTo>
                  <a:lnTo>
                    <a:pt x="923" y="304"/>
                  </a:lnTo>
                  <a:lnTo>
                    <a:pt x="926" y="304"/>
                  </a:lnTo>
                  <a:lnTo>
                    <a:pt x="952" y="301"/>
                  </a:lnTo>
                  <a:lnTo>
                    <a:pt x="959" y="301"/>
                  </a:lnTo>
                  <a:lnTo>
                    <a:pt x="982" y="299"/>
                  </a:lnTo>
                  <a:lnTo>
                    <a:pt x="992" y="297"/>
                  </a:lnTo>
                  <a:lnTo>
                    <a:pt x="1011" y="294"/>
                  </a:lnTo>
                  <a:lnTo>
                    <a:pt x="1026" y="291"/>
                  </a:lnTo>
                  <a:lnTo>
                    <a:pt x="1038" y="291"/>
                  </a:lnTo>
                  <a:lnTo>
                    <a:pt x="1060" y="286"/>
                  </a:lnTo>
                  <a:lnTo>
                    <a:pt x="1067" y="286"/>
                  </a:lnTo>
                  <a:lnTo>
                    <a:pt x="1092" y="277"/>
                  </a:lnTo>
                  <a:lnTo>
                    <a:pt x="1094" y="277"/>
                  </a:lnTo>
                  <a:lnTo>
                    <a:pt x="1095" y="277"/>
                  </a:lnTo>
                  <a:lnTo>
                    <a:pt x="1122" y="270"/>
                  </a:lnTo>
                  <a:lnTo>
                    <a:pt x="1131" y="269"/>
                  </a:lnTo>
                  <a:lnTo>
                    <a:pt x="1149" y="262"/>
                  </a:lnTo>
                  <a:lnTo>
                    <a:pt x="1170" y="255"/>
                  </a:lnTo>
                  <a:lnTo>
                    <a:pt x="1173" y="253"/>
                  </a:lnTo>
                  <a:lnTo>
                    <a:pt x="1181" y="250"/>
                  </a:lnTo>
                  <a:lnTo>
                    <a:pt x="1200" y="243"/>
                  </a:lnTo>
                  <a:lnTo>
                    <a:pt x="1210" y="237"/>
                  </a:lnTo>
                  <a:lnTo>
                    <a:pt x="1224" y="231"/>
                  </a:lnTo>
                  <a:lnTo>
                    <a:pt x="1240" y="221"/>
                  </a:lnTo>
                  <a:lnTo>
                    <a:pt x="1249" y="220"/>
                  </a:lnTo>
                  <a:lnTo>
                    <a:pt x="1256" y="213"/>
                  </a:lnTo>
                  <a:lnTo>
                    <a:pt x="1271" y="204"/>
                  </a:lnTo>
                  <a:lnTo>
                    <a:pt x="1284" y="194"/>
                  </a:lnTo>
                  <a:lnTo>
                    <a:pt x="1293" y="188"/>
                  </a:lnTo>
                  <a:lnTo>
                    <a:pt x="1310" y="172"/>
                  </a:lnTo>
                  <a:lnTo>
                    <a:pt x="1313" y="169"/>
                  </a:lnTo>
                  <a:lnTo>
                    <a:pt x="1316" y="167"/>
                  </a:lnTo>
                  <a:lnTo>
                    <a:pt x="1335" y="149"/>
                  </a:lnTo>
                  <a:lnTo>
                    <a:pt x="1342" y="138"/>
                  </a:lnTo>
                  <a:lnTo>
                    <a:pt x="1354" y="125"/>
                  </a:lnTo>
                  <a:lnTo>
                    <a:pt x="1362" y="111"/>
                  </a:lnTo>
                  <a:lnTo>
                    <a:pt x="1369" y="98"/>
                  </a:lnTo>
                  <a:lnTo>
                    <a:pt x="1377" y="84"/>
                  </a:lnTo>
                  <a:lnTo>
                    <a:pt x="1384" y="66"/>
                  </a:lnTo>
                  <a:lnTo>
                    <a:pt x="1387" y="56"/>
                  </a:lnTo>
                  <a:lnTo>
                    <a:pt x="1392" y="32"/>
                  </a:lnTo>
                  <a:lnTo>
                    <a:pt x="1392" y="29"/>
                  </a:lnTo>
                  <a:lnTo>
                    <a:pt x="1392" y="27"/>
                  </a:lnTo>
                  <a:lnTo>
                    <a:pt x="1396" y="0"/>
                  </a:lnTo>
                </a:path>
              </a:pathLst>
            </a:custGeom>
            <a:noFill/>
            <a:ln w="0">
              <a:solidFill>
                <a:schemeClr val="tx1"/>
              </a:solidFill>
              <a:round/>
              <a:headEnd/>
              <a:tailEnd/>
            </a:ln>
          </p:spPr>
          <p:txBody>
            <a:bodyPr/>
            <a:lstStyle/>
            <a:p>
              <a:endParaRPr lang="en-US"/>
            </a:p>
          </p:txBody>
        </p:sp>
        <p:sp>
          <p:nvSpPr>
            <p:cNvPr id="44087" name="Freeform 1074"/>
            <p:cNvSpPr>
              <a:spLocks/>
            </p:cNvSpPr>
            <p:nvPr/>
          </p:nvSpPr>
          <p:spPr bwMode="auto">
            <a:xfrm>
              <a:off x="597" y="3262"/>
              <a:ext cx="1362" cy="299"/>
            </a:xfrm>
            <a:custGeom>
              <a:avLst/>
              <a:gdLst>
                <a:gd name="T0" fmla="*/ 125 w 1362"/>
                <a:gd name="T1" fmla="*/ 299 h 299"/>
                <a:gd name="T2" fmla="*/ 184 w 1362"/>
                <a:gd name="T3" fmla="*/ 299 h 299"/>
                <a:gd name="T4" fmla="*/ 246 w 1362"/>
                <a:gd name="T5" fmla="*/ 299 h 299"/>
                <a:gd name="T6" fmla="*/ 298 w 1362"/>
                <a:gd name="T7" fmla="*/ 299 h 299"/>
                <a:gd name="T8" fmla="*/ 339 w 1362"/>
                <a:gd name="T9" fmla="*/ 299 h 299"/>
                <a:gd name="T10" fmla="*/ 368 w 1362"/>
                <a:gd name="T11" fmla="*/ 299 h 299"/>
                <a:gd name="T12" fmla="*/ 430 w 1362"/>
                <a:gd name="T13" fmla="*/ 299 h 299"/>
                <a:gd name="T14" fmla="*/ 482 w 1362"/>
                <a:gd name="T15" fmla="*/ 299 h 299"/>
                <a:gd name="T16" fmla="*/ 614 w 1362"/>
                <a:gd name="T17" fmla="*/ 299 h 299"/>
                <a:gd name="T18" fmla="*/ 646 w 1362"/>
                <a:gd name="T19" fmla="*/ 299 h 299"/>
                <a:gd name="T20" fmla="*/ 675 w 1362"/>
                <a:gd name="T21" fmla="*/ 299 h 299"/>
                <a:gd name="T22" fmla="*/ 707 w 1362"/>
                <a:gd name="T23" fmla="*/ 299 h 299"/>
                <a:gd name="T24" fmla="*/ 739 w 1362"/>
                <a:gd name="T25" fmla="*/ 299 h 299"/>
                <a:gd name="T26" fmla="*/ 769 w 1362"/>
                <a:gd name="T27" fmla="*/ 297 h 299"/>
                <a:gd name="T28" fmla="*/ 801 w 1362"/>
                <a:gd name="T29" fmla="*/ 296 h 299"/>
                <a:gd name="T30" fmla="*/ 832 w 1362"/>
                <a:gd name="T31" fmla="*/ 294 h 299"/>
                <a:gd name="T32" fmla="*/ 864 w 1362"/>
                <a:gd name="T33" fmla="*/ 292 h 299"/>
                <a:gd name="T34" fmla="*/ 896 w 1362"/>
                <a:gd name="T35" fmla="*/ 291 h 299"/>
                <a:gd name="T36" fmla="*/ 930 w 1362"/>
                <a:gd name="T37" fmla="*/ 287 h 299"/>
                <a:gd name="T38" fmla="*/ 962 w 1362"/>
                <a:gd name="T39" fmla="*/ 284 h 299"/>
                <a:gd name="T40" fmla="*/ 995 w 1362"/>
                <a:gd name="T41" fmla="*/ 279 h 299"/>
                <a:gd name="T42" fmla="*/ 1029 w 1362"/>
                <a:gd name="T43" fmla="*/ 274 h 299"/>
                <a:gd name="T44" fmla="*/ 1065 w 1362"/>
                <a:gd name="T45" fmla="*/ 267 h 299"/>
                <a:gd name="T46" fmla="*/ 1100 w 1362"/>
                <a:gd name="T47" fmla="*/ 257 h 299"/>
                <a:gd name="T48" fmla="*/ 1120 w 1362"/>
                <a:gd name="T49" fmla="*/ 250 h 299"/>
                <a:gd name="T50" fmla="*/ 1137 w 1362"/>
                <a:gd name="T51" fmla="*/ 245 h 299"/>
                <a:gd name="T52" fmla="*/ 1178 w 1362"/>
                <a:gd name="T53" fmla="*/ 228 h 299"/>
                <a:gd name="T54" fmla="*/ 1191 w 1362"/>
                <a:gd name="T55" fmla="*/ 223 h 299"/>
                <a:gd name="T56" fmla="*/ 1222 w 1362"/>
                <a:gd name="T57" fmla="*/ 206 h 299"/>
                <a:gd name="T58" fmla="*/ 1242 w 1362"/>
                <a:gd name="T59" fmla="*/ 194 h 299"/>
                <a:gd name="T60" fmla="*/ 1274 w 1362"/>
                <a:gd name="T61" fmla="*/ 169 h 299"/>
                <a:gd name="T62" fmla="*/ 1277 w 1362"/>
                <a:gd name="T63" fmla="*/ 167 h 299"/>
                <a:gd name="T64" fmla="*/ 1306 w 1362"/>
                <a:gd name="T65" fmla="*/ 138 h 299"/>
                <a:gd name="T66" fmla="*/ 1326 w 1362"/>
                <a:gd name="T67" fmla="*/ 111 h 299"/>
                <a:gd name="T68" fmla="*/ 1341 w 1362"/>
                <a:gd name="T69" fmla="*/ 84 h 299"/>
                <a:gd name="T70" fmla="*/ 1353 w 1362"/>
                <a:gd name="T71" fmla="*/ 56 h 299"/>
                <a:gd name="T72" fmla="*/ 1358 w 1362"/>
                <a:gd name="T73" fmla="*/ 29 h 299"/>
                <a:gd name="T74" fmla="*/ 1362 w 1362"/>
                <a:gd name="T75" fmla="*/ 0 h 2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2"/>
                <a:gd name="T115" fmla="*/ 0 h 299"/>
                <a:gd name="T116" fmla="*/ 1362 w 1362"/>
                <a:gd name="T117" fmla="*/ 299 h 2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2" h="299">
                  <a:moveTo>
                    <a:pt x="0" y="299"/>
                  </a:moveTo>
                  <a:lnTo>
                    <a:pt x="125" y="299"/>
                  </a:lnTo>
                  <a:lnTo>
                    <a:pt x="143" y="299"/>
                  </a:lnTo>
                  <a:lnTo>
                    <a:pt x="184" y="299"/>
                  </a:lnTo>
                  <a:lnTo>
                    <a:pt x="206" y="299"/>
                  </a:lnTo>
                  <a:lnTo>
                    <a:pt x="246" y="299"/>
                  </a:lnTo>
                  <a:lnTo>
                    <a:pt x="266" y="299"/>
                  </a:lnTo>
                  <a:lnTo>
                    <a:pt x="298" y="299"/>
                  </a:lnTo>
                  <a:lnTo>
                    <a:pt x="307" y="299"/>
                  </a:lnTo>
                  <a:lnTo>
                    <a:pt x="339" y="299"/>
                  </a:lnTo>
                  <a:lnTo>
                    <a:pt x="359" y="299"/>
                  </a:lnTo>
                  <a:lnTo>
                    <a:pt x="368" y="299"/>
                  </a:lnTo>
                  <a:lnTo>
                    <a:pt x="391" y="299"/>
                  </a:lnTo>
                  <a:lnTo>
                    <a:pt x="430" y="299"/>
                  </a:lnTo>
                  <a:lnTo>
                    <a:pt x="452" y="299"/>
                  </a:lnTo>
                  <a:lnTo>
                    <a:pt x="482" y="299"/>
                  </a:lnTo>
                  <a:lnTo>
                    <a:pt x="491" y="299"/>
                  </a:lnTo>
                  <a:lnTo>
                    <a:pt x="614" y="299"/>
                  </a:lnTo>
                  <a:lnTo>
                    <a:pt x="636" y="299"/>
                  </a:lnTo>
                  <a:lnTo>
                    <a:pt x="646" y="299"/>
                  </a:lnTo>
                  <a:lnTo>
                    <a:pt x="666" y="299"/>
                  </a:lnTo>
                  <a:lnTo>
                    <a:pt x="675" y="299"/>
                  </a:lnTo>
                  <a:lnTo>
                    <a:pt x="697" y="299"/>
                  </a:lnTo>
                  <a:lnTo>
                    <a:pt x="707" y="299"/>
                  </a:lnTo>
                  <a:lnTo>
                    <a:pt x="729" y="299"/>
                  </a:lnTo>
                  <a:lnTo>
                    <a:pt x="739" y="299"/>
                  </a:lnTo>
                  <a:lnTo>
                    <a:pt x="759" y="297"/>
                  </a:lnTo>
                  <a:lnTo>
                    <a:pt x="769" y="297"/>
                  </a:lnTo>
                  <a:lnTo>
                    <a:pt x="788" y="297"/>
                  </a:lnTo>
                  <a:lnTo>
                    <a:pt x="801" y="296"/>
                  </a:lnTo>
                  <a:lnTo>
                    <a:pt x="818" y="296"/>
                  </a:lnTo>
                  <a:lnTo>
                    <a:pt x="832" y="294"/>
                  </a:lnTo>
                  <a:lnTo>
                    <a:pt x="849" y="294"/>
                  </a:lnTo>
                  <a:lnTo>
                    <a:pt x="864" y="292"/>
                  </a:lnTo>
                  <a:lnTo>
                    <a:pt x="879" y="291"/>
                  </a:lnTo>
                  <a:lnTo>
                    <a:pt x="896" y="291"/>
                  </a:lnTo>
                  <a:lnTo>
                    <a:pt x="908" y="291"/>
                  </a:lnTo>
                  <a:lnTo>
                    <a:pt x="930" y="287"/>
                  </a:lnTo>
                  <a:lnTo>
                    <a:pt x="936" y="286"/>
                  </a:lnTo>
                  <a:lnTo>
                    <a:pt x="962" y="284"/>
                  </a:lnTo>
                  <a:lnTo>
                    <a:pt x="967" y="284"/>
                  </a:lnTo>
                  <a:lnTo>
                    <a:pt x="995" y="279"/>
                  </a:lnTo>
                  <a:lnTo>
                    <a:pt x="1024" y="275"/>
                  </a:lnTo>
                  <a:lnTo>
                    <a:pt x="1029" y="274"/>
                  </a:lnTo>
                  <a:lnTo>
                    <a:pt x="1051" y="270"/>
                  </a:lnTo>
                  <a:lnTo>
                    <a:pt x="1065" y="267"/>
                  </a:lnTo>
                  <a:lnTo>
                    <a:pt x="1078" y="262"/>
                  </a:lnTo>
                  <a:lnTo>
                    <a:pt x="1100" y="257"/>
                  </a:lnTo>
                  <a:lnTo>
                    <a:pt x="1107" y="257"/>
                  </a:lnTo>
                  <a:lnTo>
                    <a:pt x="1120" y="250"/>
                  </a:lnTo>
                  <a:lnTo>
                    <a:pt x="1132" y="247"/>
                  </a:lnTo>
                  <a:lnTo>
                    <a:pt x="1137" y="245"/>
                  </a:lnTo>
                  <a:lnTo>
                    <a:pt x="1157" y="238"/>
                  </a:lnTo>
                  <a:lnTo>
                    <a:pt x="1178" y="228"/>
                  </a:lnTo>
                  <a:lnTo>
                    <a:pt x="1184" y="226"/>
                  </a:lnTo>
                  <a:lnTo>
                    <a:pt x="1191" y="223"/>
                  </a:lnTo>
                  <a:lnTo>
                    <a:pt x="1208" y="215"/>
                  </a:lnTo>
                  <a:lnTo>
                    <a:pt x="1222" y="206"/>
                  </a:lnTo>
                  <a:lnTo>
                    <a:pt x="1232" y="201"/>
                  </a:lnTo>
                  <a:lnTo>
                    <a:pt x="1242" y="194"/>
                  </a:lnTo>
                  <a:lnTo>
                    <a:pt x="1255" y="184"/>
                  </a:lnTo>
                  <a:lnTo>
                    <a:pt x="1274" y="169"/>
                  </a:lnTo>
                  <a:lnTo>
                    <a:pt x="1276" y="167"/>
                  </a:lnTo>
                  <a:lnTo>
                    <a:pt x="1277" y="167"/>
                  </a:lnTo>
                  <a:lnTo>
                    <a:pt x="1296" y="149"/>
                  </a:lnTo>
                  <a:lnTo>
                    <a:pt x="1306" y="138"/>
                  </a:lnTo>
                  <a:lnTo>
                    <a:pt x="1314" y="127"/>
                  </a:lnTo>
                  <a:lnTo>
                    <a:pt x="1326" y="111"/>
                  </a:lnTo>
                  <a:lnTo>
                    <a:pt x="1333" y="100"/>
                  </a:lnTo>
                  <a:lnTo>
                    <a:pt x="1341" y="84"/>
                  </a:lnTo>
                  <a:lnTo>
                    <a:pt x="1348" y="69"/>
                  </a:lnTo>
                  <a:lnTo>
                    <a:pt x="1353" y="56"/>
                  </a:lnTo>
                  <a:lnTo>
                    <a:pt x="1357" y="30"/>
                  </a:lnTo>
                  <a:lnTo>
                    <a:pt x="1358" y="29"/>
                  </a:lnTo>
                  <a:lnTo>
                    <a:pt x="1358" y="23"/>
                  </a:lnTo>
                  <a:lnTo>
                    <a:pt x="1362" y="0"/>
                  </a:lnTo>
                </a:path>
              </a:pathLst>
            </a:custGeom>
            <a:noFill/>
            <a:ln w="0">
              <a:solidFill>
                <a:schemeClr val="tx1"/>
              </a:solidFill>
              <a:round/>
              <a:headEnd/>
              <a:tailEnd/>
            </a:ln>
          </p:spPr>
          <p:txBody>
            <a:bodyPr/>
            <a:lstStyle/>
            <a:p>
              <a:endParaRPr lang="en-US"/>
            </a:p>
          </p:txBody>
        </p:sp>
        <p:sp>
          <p:nvSpPr>
            <p:cNvPr id="44088" name="Line 1075"/>
            <p:cNvSpPr>
              <a:spLocks noChangeShapeType="1"/>
            </p:cNvSpPr>
            <p:nvPr/>
          </p:nvSpPr>
          <p:spPr bwMode="auto">
            <a:xfrm flipH="1">
              <a:off x="590" y="3561"/>
              <a:ext cx="7" cy="1"/>
            </a:xfrm>
            <a:prstGeom prst="line">
              <a:avLst/>
            </a:prstGeom>
            <a:noFill/>
            <a:ln w="0">
              <a:solidFill>
                <a:schemeClr val="tx1"/>
              </a:solidFill>
              <a:round/>
              <a:headEnd/>
              <a:tailEnd/>
            </a:ln>
          </p:spPr>
          <p:txBody>
            <a:bodyPr/>
            <a:lstStyle/>
            <a:p>
              <a:endParaRPr lang="en-GB"/>
            </a:p>
          </p:txBody>
        </p:sp>
        <p:sp>
          <p:nvSpPr>
            <p:cNvPr id="44089" name="Freeform 1076"/>
            <p:cNvSpPr>
              <a:spLocks/>
            </p:cNvSpPr>
            <p:nvPr/>
          </p:nvSpPr>
          <p:spPr bwMode="auto">
            <a:xfrm>
              <a:off x="608" y="3483"/>
              <a:ext cx="1138" cy="65"/>
            </a:xfrm>
            <a:custGeom>
              <a:avLst/>
              <a:gdLst>
                <a:gd name="T0" fmla="*/ 0 w 1138"/>
                <a:gd name="T1" fmla="*/ 61 h 65"/>
                <a:gd name="T2" fmla="*/ 92 w 1138"/>
                <a:gd name="T3" fmla="*/ 61 h 65"/>
                <a:gd name="T4" fmla="*/ 93 w 1138"/>
                <a:gd name="T5" fmla="*/ 61 h 65"/>
                <a:gd name="T6" fmla="*/ 154 w 1138"/>
                <a:gd name="T7" fmla="*/ 61 h 65"/>
                <a:gd name="T8" fmla="*/ 183 w 1138"/>
                <a:gd name="T9" fmla="*/ 61 h 65"/>
                <a:gd name="T10" fmla="*/ 213 w 1138"/>
                <a:gd name="T11" fmla="*/ 61 h 65"/>
                <a:gd name="T12" fmla="*/ 217 w 1138"/>
                <a:gd name="T13" fmla="*/ 63 h 65"/>
                <a:gd name="T14" fmla="*/ 247 w 1138"/>
                <a:gd name="T15" fmla="*/ 63 h 65"/>
                <a:gd name="T16" fmla="*/ 274 w 1138"/>
                <a:gd name="T17" fmla="*/ 63 h 65"/>
                <a:gd name="T18" fmla="*/ 277 w 1138"/>
                <a:gd name="T19" fmla="*/ 63 h 65"/>
                <a:gd name="T20" fmla="*/ 306 w 1138"/>
                <a:gd name="T21" fmla="*/ 63 h 65"/>
                <a:gd name="T22" fmla="*/ 336 w 1138"/>
                <a:gd name="T23" fmla="*/ 63 h 65"/>
                <a:gd name="T24" fmla="*/ 340 w 1138"/>
                <a:gd name="T25" fmla="*/ 63 h 65"/>
                <a:gd name="T26" fmla="*/ 370 w 1138"/>
                <a:gd name="T27" fmla="*/ 63 h 65"/>
                <a:gd name="T28" fmla="*/ 397 w 1138"/>
                <a:gd name="T29" fmla="*/ 63 h 65"/>
                <a:gd name="T30" fmla="*/ 400 w 1138"/>
                <a:gd name="T31" fmla="*/ 63 h 65"/>
                <a:gd name="T32" fmla="*/ 427 w 1138"/>
                <a:gd name="T33" fmla="*/ 63 h 65"/>
                <a:gd name="T34" fmla="*/ 431 w 1138"/>
                <a:gd name="T35" fmla="*/ 63 h 65"/>
                <a:gd name="T36" fmla="*/ 458 w 1138"/>
                <a:gd name="T37" fmla="*/ 65 h 65"/>
                <a:gd name="T38" fmla="*/ 493 w 1138"/>
                <a:gd name="T39" fmla="*/ 65 h 65"/>
                <a:gd name="T40" fmla="*/ 520 w 1138"/>
                <a:gd name="T41" fmla="*/ 65 h 65"/>
                <a:gd name="T42" fmla="*/ 584 w 1138"/>
                <a:gd name="T43" fmla="*/ 65 h 65"/>
                <a:gd name="T44" fmla="*/ 613 w 1138"/>
                <a:gd name="T45" fmla="*/ 65 h 65"/>
                <a:gd name="T46" fmla="*/ 617 w 1138"/>
                <a:gd name="T47" fmla="*/ 65 h 65"/>
                <a:gd name="T48" fmla="*/ 642 w 1138"/>
                <a:gd name="T49" fmla="*/ 63 h 65"/>
                <a:gd name="T50" fmla="*/ 649 w 1138"/>
                <a:gd name="T51" fmla="*/ 63 h 65"/>
                <a:gd name="T52" fmla="*/ 674 w 1138"/>
                <a:gd name="T53" fmla="*/ 63 h 65"/>
                <a:gd name="T54" fmla="*/ 677 w 1138"/>
                <a:gd name="T55" fmla="*/ 63 h 65"/>
                <a:gd name="T56" fmla="*/ 704 w 1138"/>
                <a:gd name="T57" fmla="*/ 63 h 65"/>
                <a:gd name="T58" fmla="*/ 709 w 1138"/>
                <a:gd name="T59" fmla="*/ 63 h 65"/>
                <a:gd name="T60" fmla="*/ 736 w 1138"/>
                <a:gd name="T61" fmla="*/ 61 h 65"/>
                <a:gd name="T62" fmla="*/ 740 w 1138"/>
                <a:gd name="T63" fmla="*/ 61 h 65"/>
                <a:gd name="T64" fmla="*/ 768 w 1138"/>
                <a:gd name="T65" fmla="*/ 61 h 65"/>
                <a:gd name="T66" fmla="*/ 770 w 1138"/>
                <a:gd name="T67" fmla="*/ 61 h 65"/>
                <a:gd name="T68" fmla="*/ 799 w 1138"/>
                <a:gd name="T69" fmla="*/ 60 h 65"/>
                <a:gd name="T70" fmla="*/ 812 w 1138"/>
                <a:gd name="T71" fmla="*/ 58 h 65"/>
                <a:gd name="T72" fmla="*/ 829 w 1138"/>
                <a:gd name="T73" fmla="*/ 58 h 65"/>
                <a:gd name="T74" fmla="*/ 831 w 1138"/>
                <a:gd name="T75" fmla="*/ 58 h 65"/>
                <a:gd name="T76" fmla="*/ 860 w 1138"/>
                <a:gd name="T77" fmla="*/ 56 h 65"/>
                <a:gd name="T78" fmla="*/ 863 w 1138"/>
                <a:gd name="T79" fmla="*/ 56 h 65"/>
                <a:gd name="T80" fmla="*/ 890 w 1138"/>
                <a:gd name="T81" fmla="*/ 54 h 65"/>
                <a:gd name="T82" fmla="*/ 895 w 1138"/>
                <a:gd name="T83" fmla="*/ 53 h 65"/>
                <a:gd name="T84" fmla="*/ 919 w 1138"/>
                <a:gd name="T85" fmla="*/ 51 h 65"/>
                <a:gd name="T86" fmla="*/ 927 w 1138"/>
                <a:gd name="T87" fmla="*/ 49 h 65"/>
                <a:gd name="T88" fmla="*/ 947 w 1138"/>
                <a:gd name="T89" fmla="*/ 48 h 65"/>
                <a:gd name="T90" fmla="*/ 961 w 1138"/>
                <a:gd name="T91" fmla="*/ 46 h 65"/>
                <a:gd name="T92" fmla="*/ 976 w 1138"/>
                <a:gd name="T93" fmla="*/ 43 h 65"/>
                <a:gd name="T94" fmla="*/ 995 w 1138"/>
                <a:gd name="T95" fmla="*/ 41 h 65"/>
                <a:gd name="T96" fmla="*/ 1005 w 1138"/>
                <a:gd name="T97" fmla="*/ 39 h 65"/>
                <a:gd name="T98" fmla="*/ 1028 w 1138"/>
                <a:gd name="T99" fmla="*/ 34 h 65"/>
                <a:gd name="T100" fmla="*/ 1032 w 1138"/>
                <a:gd name="T101" fmla="*/ 34 h 65"/>
                <a:gd name="T102" fmla="*/ 1045 w 1138"/>
                <a:gd name="T103" fmla="*/ 29 h 65"/>
                <a:gd name="T104" fmla="*/ 1060 w 1138"/>
                <a:gd name="T105" fmla="*/ 27 h 65"/>
                <a:gd name="T106" fmla="*/ 1064 w 1138"/>
                <a:gd name="T107" fmla="*/ 26 h 65"/>
                <a:gd name="T108" fmla="*/ 1087 w 1138"/>
                <a:gd name="T109" fmla="*/ 19 h 65"/>
                <a:gd name="T110" fmla="*/ 1103 w 1138"/>
                <a:gd name="T111" fmla="*/ 14 h 65"/>
                <a:gd name="T112" fmla="*/ 1113 w 1138"/>
                <a:gd name="T113" fmla="*/ 10 h 65"/>
                <a:gd name="T114" fmla="*/ 1136 w 1138"/>
                <a:gd name="T115" fmla="*/ 2 h 65"/>
                <a:gd name="T116" fmla="*/ 1138 w 1138"/>
                <a:gd name="T117" fmla="*/ 0 h 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38"/>
                <a:gd name="T178" fmla="*/ 0 h 65"/>
                <a:gd name="T179" fmla="*/ 1138 w 1138"/>
                <a:gd name="T180" fmla="*/ 65 h 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38" h="65">
                  <a:moveTo>
                    <a:pt x="0" y="61"/>
                  </a:moveTo>
                  <a:lnTo>
                    <a:pt x="92" y="61"/>
                  </a:lnTo>
                  <a:lnTo>
                    <a:pt x="93" y="61"/>
                  </a:lnTo>
                  <a:lnTo>
                    <a:pt x="154" y="61"/>
                  </a:lnTo>
                  <a:lnTo>
                    <a:pt x="183" y="61"/>
                  </a:lnTo>
                  <a:lnTo>
                    <a:pt x="213" y="61"/>
                  </a:lnTo>
                  <a:lnTo>
                    <a:pt x="217" y="63"/>
                  </a:lnTo>
                  <a:lnTo>
                    <a:pt x="247" y="63"/>
                  </a:lnTo>
                  <a:lnTo>
                    <a:pt x="274" y="63"/>
                  </a:lnTo>
                  <a:lnTo>
                    <a:pt x="277" y="63"/>
                  </a:lnTo>
                  <a:lnTo>
                    <a:pt x="306" y="63"/>
                  </a:lnTo>
                  <a:lnTo>
                    <a:pt x="336" y="63"/>
                  </a:lnTo>
                  <a:lnTo>
                    <a:pt x="340" y="63"/>
                  </a:lnTo>
                  <a:lnTo>
                    <a:pt x="370" y="63"/>
                  </a:lnTo>
                  <a:lnTo>
                    <a:pt x="397" y="63"/>
                  </a:lnTo>
                  <a:lnTo>
                    <a:pt x="400" y="63"/>
                  </a:lnTo>
                  <a:lnTo>
                    <a:pt x="427" y="63"/>
                  </a:lnTo>
                  <a:lnTo>
                    <a:pt x="431" y="63"/>
                  </a:lnTo>
                  <a:lnTo>
                    <a:pt x="458" y="65"/>
                  </a:lnTo>
                  <a:lnTo>
                    <a:pt x="493" y="65"/>
                  </a:lnTo>
                  <a:lnTo>
                    <a:pt x="520" y="65"/>
                  </a:lnTo>
                  <a:lnTo>
                    <a:pt x="584" y="65"/>
                  </a:lnTo>
                  <a:lnTo>
                    <a:pt x="613" y="65"/>
                  </a:lnTo>
                  <a:lnTo>
                    <a:pt x="617" y="65"/>
                  </a:lnTo>
                  <a:lnTo>
                    <a:pt x="642" y="63"/>
                  </a:lnTo>
                  <a:lnTo>
                    <a:pt x="649" y="63"/>
                  </a:lnTo>
                  <a:lnTo>
                    <a:pt x="674" y="63"/>
                  </a:lnTo>
                  <a:lnTo>
                    <a:pt x="677" y="63"/>
                  </a:lnTo>
                  <a:lnTo>
                    <a:pt x="704" y="63"/>
                  </a:lnTo>
                  <a:lnTo>
                    <a:pt x="709" y="63"/>
                  </a:lnTo>
                  <a:lnTo>
                    <a:pt x="736" y="61"/>
                  </a:lnTo>
                  <a:lnTo>
                    <a:pt x="740" y="61"/>
                  </a:lnTo>
                  <a:lnTo>
                    <a:pt x="768" y="61"/>
                  </a:lnTo>
                  <a:lnTo>
                    <a:pt x="770" y="61"/>
                  </a:lnTo>
                  <a:lnTo>
                    <a:pt x="799" y="60"/>
                  </a:lnTo>
                  <a:lnTo>
                    <a:pt x="812" y="58"/>
                  </a:lnTo>
                  <a:lnTo>
                    <a:pt x="829" y="58"/>
                  </a:lnTo>
                  <a:lnTo>
                    <a:pt x="831" y="58"/>
                  </a:lnTo>
                  <a:lnTo>
                    <a:pt x="860" y="56"/>
                  </a:lnTo>
                  <a:lnTo>
                    <a:pt x="863" y="56"/>
                  </a:lnTo>
                  <a:lnTo>
                    <a:pt x="890" y="54"/>
                  </a:lnTo>
                  <a:lnTo>
                    <a:pt x="895" y="53"/>
                  </a:lnTo>
                  <a:lnTo>
                    <a:pt x="919" y="51"/>
                  </a:lnTo>
                  <a:lnTo>
                    <a:pt x="927" y="49"/>
                  </a:lnTo>
                  <a:lnTo>
                    <a:pt x="947" y="48"/>
                  </a:lnTo>
                  <a:lnTo>
                    <a:pt x="961" y="46"/>
                  </a:lnTo>
                  <a:lnTo>
                    <a:pt x="976" y="43"/>
                  </a:lnTo>
                  <a:lnTo>
                    <a:pt x="995" y="41"/>
                  </a:lnTo>
                  <a:lnTo>
                    <a:pt x="1005" y="39"/>
                  </a:lnTo>
                  <a:lnTo>
                    <a:pt x="1028" y="34"/>
                  </a:lnTo>
                  <a:lnTo>
                    <a:pt x="1032" y="34"/>
                  </a:lnTo>
                  <a:lnTo>
                    <a:pt x="1045" y="29"/>
                  </a:lnTo>
                  <a:lnTo>
                    <a:pt x="1060" y="27"/>
                  </a:lnTo>
                  <a:lnTo>
                    <a:pt x="1064" y="26"/>
                  </a:lnTo>
                  <a:lnTo>
                    <a:pt x="1087" y="19"/>
                  </a:lnTo>
                  <a:lnTo>
                    <a:pt x="1103" y="14"/>
                  </a:lnTo>
                  <a:lnTo>
                    <a:pt x="1113" y="10"/>
                  </a:lnTo>
                  <a:lnTo>
                    <a:pt x="1136" y="2"/>
                  </a:lnTo>
                  <a:lnTo>
                    <a:pt x="1138" y="0"/>
                  </a:lnTo>
                </a:path>
              </a:pathLst>
            </a:custGeom>
            <a:noFill/>
            <a:ln w="0">
              <a:solidFill>
                <a:schemeClr val="tx1"/>
              </a:solidFill>
              <a:round/>
              <a:headEnd/>
              <a:tailEnd/>
            </a:ln>
          </p:spPr>
          <p:txBody>
            <a:bodyPr/>
            <a:lstStyle/>
            <a:p>
              <a:endParaRPr lang="en-US"/>
            </a:p>
          </p:txBody>
        </p:sp>
        <p:sp>
          <p:nvSpPr>
            <p:cNvPr id="44090" name="Freeform 1077"/>
            <p:cNvSpPr>
              <a:spLocks/>
            </p:cNvSpPr>
            <p:nvPr/>
          </p:nvSpPr>
          <p:spPr bwMode="auto">
            <a:xfrm>
              <a:off x="1746" y="3262"/>
              <a:ext cx="186" cy="221"/>
            </a:xfrm>
            <a:custGeom>
              <a:avLst/>
              <a:gdLst>
                <a:gd name="T0" fmla="*/ 0 w 186"/>
                <a:gd name="T1" fmla="*/ 221 h 221"/>
                <a:gd name="T2" fmla="*/ 3 w 186"/>
                <a:gd name="T3" fmla="*/ 220 h 221"/>
                <a:gd name="T4" fmla="*/ 27 w 186"/>
                <a:gd name="T5" fmla="*/ 211 h 221"/>
                <a:gd name="T6" fmla="*/ 46 w 186"/>
                <a:gd name="T7" fmla="*/ 199 h 221"/>
                <a:gd name="T8" fmla="*/ 49 w 186"/>
                <a:gd name="T9" fmla="*/ 198 h 221"/>
                <a:gd name="T10" fmla="*/ 56 w 186"/>
                <a:gd name="T11" fmla="*/ 194 h 221"/>
                <a:gd name="T12" fmla="*/ 74 w 186"/>
                <a:gd name="T13" fmla="*/ 184 h 221"/>
                <a:gd name="T14" fmla="*/ 95 w 186"/>
                <a:gd name="T15" fmla="*/ 167 h 221"/>
                <a:gd name="T16" fmla="*/ 96 w 186"/>
                <a:gd name="T17" fmla="*/ 167 h 221"/>
                <a:gd name="T18" fmla="*/ 116 w 186"/>
                <a:gd name="T19" fmla="*/ 150 h 221"/>
                <a:gd name="T20" fmla="*/ 127 w 186"/>
                <a:gd name="T21" fmla="*/ 138 h 221"/>
                <a:gd name="T22" fmla="*/ 137 w 186"/>
                <a:gd name="T23" fmla="*/ 127 h 221"/>
                <a:gd name="T24" fmla="*/ 150 w 186"/>
                <a:gd name="T25" fmla="*/ 111 h 221"/>
                <a:gd name="T26" fmla="*/ 155 w 186"/>
                <a:gd name="T27" fmla="*/ 103 h 221"/>
                <a:gd name="T28" fmla="*/ 165 w 186"/>
                <a:gd name="T29" fmla="*/ 84 h 221"/>
                <a:gd name="T30" fmla="*/ 170 w 186"/>
                <a:gd name="T31" fmla="*/ 74 h 221"/>
                <a:gd name="T32" fmla="*/ 179 w 186"/>
                <a:gd name="T33" fmla="*/ 56 h 221"/>
                <a:gd name="T34" fmla="*/ 182 w 186"/>
                <a:gd name="T35" fmla="*/ 39 h 221"/>
                <a:gd name="T36" fmla="*/ 184 w 186"/>
                <a:gd name="T37" fmla="*/ 29 h 221"/>
                <a:gd name="T38" fmla="*/ 184 w 186"/>
                <a:gd name="T39" fmla="*/ 13 h 221"/>
                <a:gd name="T40" fmla="*/ 186 w 186"/>
                <a:gd name="T41" fmla="*/ 0 h 2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6"/>
                <a:gd name="T64" fmla="*/ 0 h 221"/>
                <a:gd name="T65" fmla="*/ 186 w 186"/>
                <a:gd name="T66" fmla="*/ 221 h 2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6" h="221">
                  <a:moveTo>
                    <a:pt x="0" y="221"/>
                  </a:moveTo>
                  <a:lnTo>
                    <a:pt x="3" y="220"/>
                  </a:lnTo>
                  <a:lnTo>
                    <a:pt x="27" y="211"/>
                  </a:lnTo>
                  <a:lnTo>
                    <a:pt x="46" y="199"/>
                  </a:lnTo>
                  <a:lnTo>
                    <a:pt x="49" y="198"/>
                  </a:lnTo>
                  <a:lnTo>
                    <a:pt x="56" y="194"/>
                  </a:lnTo>
                  <a:lnTo>
                    <a:pt x="74" y="184"/>
                  </a:lnTo>
                  <a:lnTo>
                    <a:pt x="95" y="167"/>
                  </a:lnTo>
                  <a:lnTo>
                    <a:pt x="96" y="167"/>
                  </a:lnTo>
                  <a:lnTo>
                    <a:pt x="116" y="150"/>
                  </a:lnTo>
                  <a:lnTo>
                    <a:pt x="127" y="138"/>
                  </a:lnTo>
                  <a:lnTo>
                    <a:pt x="137" y="127"/>
                  </a:lnTo>
                  <a:lnTo>
                    <a:pt x="150" y="111"/>
                  </a:lnTo>
                  <a:lnTo>
                    <a:pt x="155" y="103"/>
                  </a:lnTo>
                  <a:lnTo>
                    <a:pt x="165" y="84"/>
                  </a:lnTo>
                  <a:lnTo>
                    <a:pt x="170" y="74"/>
                  </a:lnTo>
                  <a:lnTo>
                    <a:pt x="179" y="56"/>
                  </a:lnTo>
                  <a:lnTo>
                    <a:pt x="182" y="39"/>
                  </a:lnTo>
                  <a:lnTo>
                    <a:pt x="184" y="29"/>
                  </a:lnTo>
                  <a:lnTo>
                    <a:pt x="184" y="13"/>
                  </a:lnTo>
                  <a:lnTo>
                    <a:pt x="186" y="0"/>
                  </a:lnTo>
                </a:path>
              </a:pathLst>
            </a:custGeom>
            <a:noFill/>
            <a:ln w="0">
              <a:solidFill>
                <a:schemeClr val="tx1"/>
              </a:solidFill>
              <a:round/>
              <a:headEnd/>
              <a:tailEnd/>
            </a:ln>
          </p:spPr>
          <p:txBody>
            <a:bodyPr/>
            <a:lstStyle/>
            <a:p>
              <a:endParaRPr lang="en-US"/>
            </a:p>
          </p:txBody>
        </p:sp>
        <p:sp>
          <p:nvSpPr>
            <p:cNvPr id="44091" name="Line 1078"/>
            <p:cNvSpPr>
              <a:spLocks noChangeShapeType="1"/>
            </p:cNvSpPr>
            <p:nvPr/>
          </p:nvSpPr>
          <p:spPr bwMode="auto">
            <a:xfrm flipH="1">
              <a:off x="590" y="3544"/>
              <a:ext cx="18" cy="1"/>
            </a:xfrm>
            <a:prstGeom prst="line">
              <a:avLst/>
            </a:prstGeom>
            <a:noFill/>
            <a:ln w="0">
              <a:solidFill>
                <a:schemeClr val="tx1"/>
              </a:solidFill>
              <a:round/>
              <a:headEnd/>
              <a:tailEnd/>
            </a:ln>
          </p:spPr>
          <p:txBody>
            <a:bodyPr/>
            <a:lstStyle/>
            <a:p>
              <a:endParaRPr lang="en-GB"/>
            </a:p>
          </p:txBody>
        </p:sp>
        <p:sp>
          <p:nvSpPr>
            <p:cNvPr id="44092" name="Freeform 1079"/>
            <p:cNvSpPr>
              <a:spLocks/>
            </p:cNvSpPr>
            <p:nvPr/>
          </p:nvSpPr>
          <p:spPr bwMode="auto">
            <a:xfrm>
              <a:off x="590" y="3262"/>
              <a:ext cx="1320" cy="270"/>
            </a:xfrm>
            <a:custGeom>
              <a:avLst/>
              <a:gdLst>
                <a:gd name="T0" fmla="*/ 72 w 1320"/>
                <a:gd name="T1" fmla="*/ 267 h 270"/>
                <a:gd name="T2" fmla="*/ 148 w 1320"/>
                <a:gd name="T3" fmla="*/ 267 h 270"/>
                <a:gd name="T4" fmla="*/ 209 w 1320"/>
                <a:gd name="T5" fmla="*/ 267 h 270"/>
                <a:gd name="T6" fmla="*/ 256 w 1320"/>
                <a:gd name="T7" fmla="*/ 267 h 270"/>
                <a:gd name="T8" fmla="*/ 287 w 1320"/>
                <a:gd name="T9" fmla="*/ 269 h 270"/>
                <a:gd name="T10" fmla="*/ 332 w 1320"/>
                <a:gd name="T11" fmla="*/ 269 h 270"/>
                <a:gd name="T12" fmla="*/ 361 w 1320"/>
                <a:gd name="T13" fmla="*/ 269 h 270"/>
                <a:gd name="T14" fmla="*/ 412 w 1320"/>
                <a:gd name="T15" fmla="*/ 269 h 270"/>
                <a:gd name="T16" fmla="*/ 440 w 1320"/>
                <a:gd name="T17" fmla="*/ 269 h 270"/>
                <a:gd name="T18" fmla="*/ 484 w 1320"/>
                <a:gd name="T19" fmla="*/ 269 h 270"/>
                <a:gd name="T20" fmla="*/ 547 w 1320"/>
                <a:gd name="T21" fmla="*/ 270 h 270"/>
                <a:gd name="T22" fmla="*/ 608 w 1320"/>
                <a:gd name="T23" fmla="*/ 270 h 270"/>
                <a:gd name="T24" fmla="*/ 658 w 1320"/>
                <a:gd name="T25" fmla="*/ 270 h 270"/>
                <a:gd name="T26" fmla="*/ 689 w 1320"/>
                <a:gd name="T27" fmla="*/ 269 h 270"/>
                <a:gd name="T28" fmla="*/ 719 w 1320"/>
                <a:gd name="T29" fmla="*/ 269 h 270"/>
                <a:gd name="T30" fmla="*/ 749 w 1320"/>
                <a:gd name="T31" fmla="*/ 269 h 270"/>
                <a:gd name="T32" fmla="*/ 780 w 1320"/>
                <a:gd name="T33" fmla="*/ 267 h 270"/>
                <a:gd name="T34" fmla="*/ 808 w 1320"/>
                <a:gd name="T35" fmla="*/ 265 h 270"/>
                <a:gd name="T36" fmla="*/ 839 w 1320"/>
                <a:gd name="T37" fmla="*/ 264 h 270"/>
                <a:gd name="T38" fmla="*/ 869 w 1320"/>
                <a:gd name="T39" fmla="*/ 262 h 270"/>
                <a:gd name="T40" fmla="*/ 899 w 1320"/>
                <a:gd name="T41" fmla="*/ 260 h 270"/>
                <a:gd name="T42" fmla="*/ 930 w 1320"/>
                <a:gd name="T43" fmla="*/ 257 h 270"/>
                <a:gd name="T44" fmla="*/ 959 w 1320"/>
                <a:gd name="T45" fmla="*/ 253 h 270"/>
                <a:gd name="T46" fmla="*/ 987 w 1320"/>
                <a:gd name="T47" fmla="*/ 248 h 270"/>
                <a:gd name="T48" fmla="*/ 1016 w 1320"/>
                <a:gd name="T49" fmla="*/ 245 h 270"/>
                <a:gd name="T50" fmla="*/ 1045 w 1320"/>
                <a:gd name="T51" fmla="*/ 240 h 270"/>
                <a:gd name="T52" fmla="*/ 1072 w 1320"/>
                <a:gd name="T53" fmla="*/ 233 h 270"/>
                <a:gd name="T54" fmla="*/ 1097 w 1320"/>
                <a:gd name="T55" fmla="*/ 225 h 270"/>
                <a:gd name="T56" fmla="*/ 1124 w 1320"/>
                <a:gd name="T57" fmla="*/ 216 h 270"/>
                <a:gd name="T58" fmla="*/ 1149 w 1320"/>
                <a:gd name="T59" fmla="*/ 206 h 270"/>
                <a:gd name="T60" fmla="*/ 1175 w 1320"/>
                <a:gd name="T61" fmla="*/ 194 h 270"/>
                <a:gd name="T62" fmla="*/ 1220 w 1320"/>
                <a:gd name="T63" fmla="*/ 167 h 270"/>
                <a:gd name="T64" fmla="*/ 1242 w 1320"/>
                <a:gd name="T65" fmla="*/ 150 h 270"/>
                <a:gd name="T66" fmla="*/ 1262 w 1320"/>
                <a:gd name="T67" fmla="*/ 130 h 270"/>
                <a:gd name="T68" fmla="*/ 1283 w 1320"/>
                <a:gd name="T69" fmla="*/ 106 h 270"/>
                <a:gd name="T70" fmla="*/ 1299 w 1320"/>
                <a:gd name="T71" fmla="*/ 81 h 270"/>
                <a:gd name="T72" fmla="*/ 1313 w 1320"/>
                <a:gd name="T73" fmla="*/ 47 h 270"/>
                <a:gd name="T74" fmla="*/ 1320 w 1320"/>
                <a:gd name="T75" fmla="*/ 1 h 2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0"/>
                <a:gd name="T115" fmla="*/ 0 h 270"/>
                <a:gd name="T116" fmla="*/ 1320 w 1320"/>
                <a:gd name="T117" fmla="*/ 270 h 2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0" h="270">
                  <a:moveTo>
                    <a:pt x="0" y="267"/>
                  </a:moveTo>
                  <a:lnTo>
                    <a:pt x="72" y="267"/>
                  </a:lnTo>
                  <a:lnTo>
                    <a:pt x="86" y="267"/>
                  </a:lnTo>
                  <a:lnTo>
                    <a:pt x="148" y="267"/>
                  </a:lnTo>
                  <a:lnTo>
                    <a:pt x="164" y="267"/>
                  </a:lnTo>
                  <a:lnTo>
                    <a:pt x="209" y="267"/>
                  </a:lnTo>
                  <a:lnTo>
                    <a:pt x="226" y="267"/>
                  </a:lnTo>
                  <a:lnTo>
                    <a:pt x="256" y="267"/>
                  </a:lnTo>
                  <a:lnTo>
                    <a:pt x="270" y="269"/>
                  </a:lnTo>
                  <a:lnTo>
                    <a:pt x="287" y="269"/>
                  </a:lnTo>
                  <a:lnTo>
                    <a:pt x="300" y="269"/>
                  </a:lnTo>
                  <a:lnTo>
                    <a:pt x="332" y="269"/>
                  </a:lnTo>
                  <a:lnTo>
                    <a:pt x="348" y="269"/>
                  </a:lnTo>
                  <a:lnTo>
                    <a:pt x="361" y="269"/>
                  </a:lnTo>
                  <a:lnTo>
                    <a:pt x="380" y="269"/>
                  </a:lnTo>
                  <a:lnTo>
                    <a:pt x="412" y="269"/>
                  </a:lnTo>
                  <a:lnTo>
                    <a:pt x="424" y="269"/>
                  </a:lnTo>
                  <a:lnTo>
                    <a:pt x="440" y="269"/>
                  </a:lnTo>
                  <a:lnTo>
                    <a:pt x="454" y="269"/>
                  </a:lnTo>
                  <a:lnTo>
                    <a:pt x="484" y="269"/>
                  </a:lnTo>
                  <a:lnTo>
                    <a:pt x="505" y="270"/>
                  </a:lnTo>
                  <a:lnTo>
                    <a:pt x="547" y="270"/>
                  </a:lnTo>
                  <a:lnTo>
                    <a:pt x="565" y="270"/>
                  </a:lnTo>
                  <a:lnTo>
                    <a:pt x="608" y="270"/>
                  </a:lnTo>
                  <a:lnTo>
                    <a:pt x="626" y="270"/>
                  </a:lnTo>
                  <a:lnTo>
                    <a:pt x="658" y="270"/>
                  </a:lnTo>
                  <a:lnTo>
                    <a:pt x="670" y="269"/>
                  </a:lnTo>
                  <a:lnTo>
                    <a:pt x="689" y="269"/>
                  </a:lnTo>
                  <a:lnTo>
                    <a:pt x="700" y="269"/>
                  </a:lnTo>
                  <a:lnTo>
                    <a:pt x="719" y="269"/>
                  </a:lnTo>
                  <a:lnTo>
                    <a:pt x="731" y="269"/>
                  </a:lnTo>
                  <a:lnTo>
                    <a:pt x="749" y="269"/>
                  </a:lnTo>
                  <a:lnTo>
                    <a:pt x="763" y="267"/>
                  </a:lnTo>
                  <a:lnTo>
                    <a:pt x="780" y="267"/>
                  </a:lnTo>
                  <a:lnTo>
                    <a:pt x="795" y="267"/>
                  </a:lnTo>
                  <a:lnTo>
                    <a:pt x="808" y="265"/>
                  </a:lnTo>
                  <a:lnTo>
                    <a:pt x="825" y="265"/>
                  </a:lnTo>
                  <a:lnTo>
                    <a:pt x="839" y="264"/>
                  </a:lnTo>
                  <a:lnTo>
                    <a:pt x="857" y="262"/>
                  </a:lnTo>
                  <a:lnTo>
                    <a:pt x="869" y="262"/>
                  </a:lnTo>
                  <a:lnTo>
                    <a:pt x="889" y="260"/>
                  </a:lnTo>
                  <a:lnTo>
                    <a:pt x="899" y="260"/>
                  </a:lnTo>
                  <a:lnTo>
                    <a:pt x="923" y="257"/>
                  </a:lnTo>
                  <a:lnTo>
                    <a:pt x="930" y="257"/>
                  </a:lnTo>
                  <a:lnTo>
                    <a:pt x="955" y="255"/>
                  </a:lnTo>
                  <a:lnTo>
                    <a:pt x="959" y="253"/>
                  </a:lnTo>
                  <a:lnTo>
                    <a:pt x="972" y="252"/>
                  </a:lnTo>
                  <a:lnTo>
                    <a:pt x="987" y="248"/>
                  </a:lnTo>
                  <a:lnTo>
                    <a:pt x="989" y="248"/>
                  </a:lnTo>
                  <a:lnTo>
                    <a:pt x="1016" y="245"/>
                  </a:lnTo>
                  <a:lnTo>
                    <a:pt x="1023" y="243"/>
                  </a:lnTo>
                  <a:lnTo>
                    <a:pt x="1045" y="240"/>
                  </a:lnTo>
                  <a:lnTo>
                    <a:pt x="1058" y="235"/>
                  </a:lnTo>
                  <a:lnTo>
                    <a:pt x="1072" y="233"/>
                  </a:lnTo>
                  <a:lnTo>
                    <a:pt x="1094" y="226"/>
                  </a:lnTo>
                  <a:lnTo>
                    <a:pt x="1097" y="225"/>
                  </a:lnTo>
                  <a:lnTo>
                    <a:pt x="1104" y="223"/>
                  </a:lnTo>
                  <a:lnTo>
                    <a:pt x="1124" y="216"/>
                  </a:lnTo>
                  <a:lnTo>
                    <a:pt x="1132" y="213"/>
                  </a:lnTo>
                  <a:lnTo>
                    <a:pt x="1149" y="206"/>
                  </a:lnTo>
                  <a:lnTo>
                    <a:pt x="1173" y="194"/>
                  </a:lnTo>
                  <a:lnTo>
                    <a:pt x="1175" y="194"/>
                  </a:lnTo>
                  <a:lnTo>
                    <a:pt x="1198" y="182"/>
                  </a:lnTo>
                  <a:lnTo>
                    <a:pt x="1220" y="167"/>
                  </a:lnTo>
                  <a:lnTo>
                    <a:pt x="1220" y="166"/>
                  </a:lnTo>
                  <a:lnTo>
                    <a:pt x="1242" y="150"/>
                  </a:lnTo>
                  <a:lnTo>
                    <a:pt x="1256" y="138"/>
                  </a:lnTo>
                  <a:lnTo>
                    <a:pt x="1262" y="130"/>
                  </a:lnTo>
                  <a:lnTo>
                    <a:pt x="1279" y="111"/>
                  </a:lnTo>
                  <a:lnTo>
                    <a:pt x="1283" y="106"/>
                  </a:lnTo>
                  <a:lnTo>
                    <a:pt x="1298" y="84"/>
                  </a:lnTo>
                  <a:lnTo>
                    <a:pt x="1299" y="81"/>
                  </a:lnTo>
                  <a:lnTo>
                    <a:pt x="1310" y="56"/>
                  </a:lnTo>
                  <a:lnTo>
                    <a:pt x="1313" y="47"/>
                  </a:lnTo>
                  <a:lnTo>
                    <a:pt x="1318" y="29"/>
                  </a:lnTo>
                  <a:lnTo>
                    <a:pt x="1320" y="1"/>
                  </a:lnTo>
                  <a:lnTo>
                    <a:pt x="1320" y="0"/>
                  </a:lnTo>
                </a:path>
              </a:pathLst>
            </a:custGeom>
            <a:noFill/>
            <a:ln w="0">
              <a:solidFill>
                <a:schemeClr val="tx1"/>
              </a:solidFill>
              <a:round/>
              <a:headEnd/>
              <a:tailEnd/>
            </a:ln>
          </p:spPr>
          <p:txBody>
            <a:bodyPr/>
            <a:lstStyle/>
            <a:p>
              <a:endParaRPr lang="en-US"/>
            </a:p>
          </p:txBody>
        </p:sp>
        <p:sp>
          <p:nvSpPr>
            <p:cNvPr id="44093" name="Freeform 1080"/>
            <p:cNvSpPr>
              <a:spLocks/>
            </p:cNvSpPr>
            <p:nvPr/>
          </p:nvSpPr>
          <p:spPr bwMode="auto">
            <a:xfrm>
              <a:off x="992" y="3262"/>
              <a:ext cx="897" cy="253"/>
            </a:xfrm>
            <a:custGeom>
              <a:avLst/>
              <a:gdLst>
                <a:gd name="T0" fmla="*/ 0 w 897"/>
                <a:gd name="T1" fmla="*/ 253 h 253"/>
                <a:gd name="T2" fmla="*/ 30 w 897"/>
                <a:gd name="T3" fmla="*/ 253 h 253"/>
                <a:gd name="T4" fmla="*/ 60 w 897"/>
                <a:gd name="T5" fmla="*/ 253 h 253"/>
                <a:gd name="T6" fmla="*/ 62 w 897"/>
                <a:gd name="T7" fmla="*/ 253 h 253"/>
                <a:gd name="T8" fmla="*/ 92 w 897"/>
                <a:gd name="T9" fmla="*/ 253 h 253"/>
                <a:gd name="T10" fmla="*/ 123 w 897"/>
                <a:gd name="T11" fmla="*/ 253 h 253"/>
                <a:gd name="T12" fmla="*/ 155 w 897"/>
                <a:gd name="T13" fmla="*/ 253 h 253"/>
                <a:gd name="T14" fmla="*/ 184 w 897"/>
                <a:gd name="T15" fmla="*/ 253 h 253"/>
                <a:gd name="T16" fmla="*/ 185 w 897"/>
                <a:gd name="T17" fmla="*/ 253 h 253"/>
                <a:gd name="T18" fmla="*/ 214 w 897"/>
                <a:gd name="T19" fmla="*/ 253 h 253"/>
                <a:gd name="T20" fmla="*/ 246 w 897"/>
                <a:gd name="T21" fmla="*/ 253 h 253"/>
                <a:gd name="T22" fmla="*/ 276 w 897"/>
                <a:gd name="T23" fmla="*/ 253 h 253"/>
                <a:gd name="T24" fmla="*/ 278 w 897"/>
                <a:gd name="T25" fmla="*/ 253 h 253"/>
                <a:gd name="T26" fmla="*/ 307 w 897"/>
                <a:gd name="T27" fmla="*/ 253 h 253"/>
                <a:gd name="T28" fmla="*/ 339 w 897"/>
                <a:gd name="T29" fmla="*/ 252 h 253"/>
                <a:gd name="T30" fmla="*/ 369 w 897"/>
                <a:gd name="T31" fmla="*/ 252 h 253"/>
                <a:gd name="T32" fmla="*/ 371 w 897"/>
                <a:gd name="T33" fmla="*/ 252 h 253"/>
                <a:gd name="T34" fmla="*/ 400 w 897"/>
                <a:gd name="T35" fmla="*/ 250 h 253"/>
                <a:gd name="T36" fmla="*/ 401 w 897"/>
                <a:gd name="T37" fmla="*/ 250 h 253"/>
                <a:gd name="T38" fmla="*/ 430 w 897"/>
                <a:gd name="T39" fmla="*/ 248 h 253"/>
                <a:gd name="T40" fmla="*/ 433 w 897"/>
                <a:gd name="T41" fmla="*/ 248 h 253"/>
                <a:gd name="T42" fmla="*/ 459 w 897"/>
                <a:gd name="T43" fmla="*/ 248 h 253"/>
                <a:gd name="T44" fmla="*/ 464 w 897"/>
                <a:gd name="T45" fmla="*/ 247 h 253"/>
                <a:gd name="T46" fmla="*/ 489 w 897"/>
                <a:gd name="T47" fmla="*/ 245 h 253"/>
                <a:gd name="T48" fmla="*/ 497 w 897"/>
                <a:gd name="T49" fmla="*/ 245 h 253"/>
                <a:gd name="T50" fmla="*/ 519 w 897"/>
                <a:gd name="T51" fmla="*/ 242 h 253"/>
                <a:gd name="T52" fmla="*/ 530 w 897"/>
                <a:gd name="T53" fmla="*/ 242 h 253"/>
                <a:gd name="T54" fmla="*/ 548 w 897"/>
                <a:gd name="T55" fmla="*/ 240 h 253"/>
                <a:gd name="T56" fmla="*/ 562 w 897"/>
                <a:gd name="T57" fmla="*/ 237 h 253"/>
                <a:gd name="T58" fmla="*/ 577 w 897"/>
                <a:gd name="T59" fmla="*/ 235 h 253"/>
                <a:gd name="T60" fmla="*/ 597 w 897"/>
                <a:gd name="T61" fmla="*/ 231 h 253"/>
                <a:gd name="T62" fmla="*/ 606 w 897"/>
                <a:gd name="T63" fmla="*/ 230 h 253"/>
                <a:gd name="T64" fmla="*/ 633 w 897"/>
                <a:gd name="T65" fmla="*/ 225 h 253"/>
                <a:gd name="T66" fmla="*/ 634 w 897"/>
                <a:gd name="T67" fmla="*/ 225 h 253"/>
                <a:gd name="T68" fmla="*/ 639 w 897"/>
                <a:gd name="T69" fmla="*/ 223 h 253"/>
                <a:gd name="T70" fmla="*/ 661 w 897"/>
                <a:gd name="T71" fmla="*/ 218 h 253"/>
                <a:gd name="T72" fmla="*/ 668 w 897"/>
                <a:gd name="T73" fmla="*/ 216 h 253"/>
                <a:gd name="T74" fmla="*/ 688 w 897"/>
                <a:gd name="T75" fmla="*/ 211 h 253"/>
                <a:gd name="T76" fmla="*/ 705 w 897"/>
                <a:gd name="T77" fmla="*/ 204 h 253"/>
                <a:gd name="T78" fmla="*/ 714 w 897"/>
                <a:gd name="T79" fmla="*/ 201 h 253"/>
                <a:gd name="T80" fmla="*/ 730 w 897"/>
                <a:gd name="T81" fmla="*/ 194 h 253"/>
                <a:gd name="T82" fmla="*/ 741 w 897"/>
                <a:gd name="T83" fmla="*/ 193 h 253"/>
                <a:gd name="T84" fmla="*/ 746 w 897"/>
                <a:gd name="T85" fmla="*/ 189 h 253"/>
                <a:gd name="T86" fmla="*/ 764 w 897"/>
                <a:gd name="T87" fmla="*/ 179 h 253"/>
                <a:gd name="T88" fmla="*/ 786 w 897"/>
                <a:gd name="T89" fmla="*/ 167 h 253"/>
                <a:gd name="T90" fmla="*/ 788 w 897"/>
                <a:gd name="T91" fmla="*/ 166 h 253"/>
                <a:gd name="T92" fmla="*/ 789 w 897"/>
                <a:gd name="T93" fmla="*/ 164 h 253"/>
                <a:gd name="T94" fmla="*/ 811 w 897"/>
                <a:gd name="T95" fmla="*/ 150 h 253"/>
                <a:gd name="T96" fmla="*/ 825 w 897"/>
                <a:gd name="T97" fmla="*/ 138 h 253"/>
                <a:gd name="T98" fmla="*/ 832 w 897"/>
                <a:gd name="T99" fmla="*/ 133 h 253"/>
                <a:gd name="T100" fmla="*/ 850 w 897"/>
                <a:gd name="T101" fmla="*/ 113 h 253"/>
                <a:gd name="T102" fmla="*/ 852 w 897"/>
                <a:gd name="T103" fmla="*/ 113 h 253"/>
                <a:gd name="T104" fmla="*/ 852 w 897"/>
                <a:gd name="T105" fmla="*/ 111 h 253"/>
                <a:gd name="T106" fmla="*/ 869 w 897"/>
                <a:gd name="T107" fmla="*/ 88 h 253"/>
                <a:gd name="T108" fmla="*/ 872 w 897"/>
                <a:gd name="T109" fmla="*/ 84 h 253"/>
                <a:gd name="T110" fmla="*/ 884 w 897"/>
                <a:gd name="T111" fmla="*/ 57 h 253"/>
                <a:gd name="T112" fmla="*/ 886 w 897"/>
                <a:gd name="T113" fmla="*/ 56 h 253"/>
                <a:gd name="T114" fmla="*/ 887 w 897"/>
                <a:gd name="T115" fmla="*/ 49 h 253"/>
                <a:gd name="T116" fmla="*/ 894 w 897"/>
                <a:gd name="T117" fmla="*/ 29 h 253"/>
                <a:gd name="T118" fmla="*/ 896 w 897"/>
                <a:gd name="T119" fmla="*/ 18 h 253"/>
                <a:gd name="T120" fmla="*/ 897 w 897"/>
                <a:gd name="T121" fmla="*/ 0 h 2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7"/>
                <a:gd name="T184" fmla="*/ 0 h 253"/>
                <a:gd name="T185" fmla="*/ 897 w 897"/>
                <a:gd name="T186" fmla="*/ 253 h 2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7" h="253">
                  <a:moveTo>
                    <a:pt x="0" y="253"/>
                  </a:moveTo>
                  <a:lnTo>
                    <a:pt x="30" y="253"/>
                  </a:lnTo>
                  <a:lnTo>
                    <a:pt x="60" y="253"/>
                  </a:lnTo>
                  <a:lnTo>
                    <a:pt x="62" y="253"/>
                  </a:lnTo>
                  <a:lnTo>
                    <a:pt x="92" y="253"/>
                  </a:lnTo>
                  <a:lnTo>
                    <a:pt x="123" y="253"/>
                  </a:lnTo>
                  <a:lnTo>
                    <a:pt x="155" y="253"/>
                  </a:lnTo>
                  <a:lnTo>
                    <a:pt x="184" y="253"/>
                  </a:lnTo>
                  <a:lnTo>
                    <a:pt x="185" y="253"/>
                  </a:lnTo>
                  <a:lnTo>
                    <a:pt x="214" y="253"/>
                  </a:lnTo>
                  <a:lnTo>
                    <a:pt x="246" y="253"/>
                  </a:lnTo>
                  <a:lnTo>
                    <a:pt x="276" y="253"/>
                  </a:lnTo>
                  <a:lnTo>
                    <a:pt x="278" y="253"/>
                  </a:lnTo>
                  <a:lnTo>
                    <a:pt x="307" y="253"/>
                  </a:lnTo>
                  <a:lnTo>
                    <a:pt x="339" y="252"/>
                  </a:lnTo>
                  <a:lnTo>
                    <a:pt x="369" y="252"/>
                  </a:lnTo>
                  <a:lnTo>
                    <a:pt x="371" y="252"/>
                  </a:lnTo>
                  <a:lnTo>
                    <a:pt x="400" y="250"/>
                  </a:lnTo>
                  <a:lnTo>
                    <a:pt x="401" y="250"/>
                  </a:lnTo>
                  <a:lnTo>
                    <a:pt x="430" y="248"/>
                  </a:lnTo>
                  <a:lnTo>
                    <a:pt x="433" y="248"/>
                  </a:lnTo>
                  <a:lnTo>
                    <a:pt x="459" y="248"/>
                  </a:lnTo>
                  <a:lnTo>
                    <a:pt x="464" y="247"/>
                  </a:lnTo>
                  <a:lnTo>
                    <a:pt x="489" y="245"/>
                  </a:lnTo>
                  <a:lnTo>
                    <a:pt x="497" y="245"/>
                  </a:lnTo>
                  <a:lnTo>
                    <a:pt x="519" y="242"/>
                  </a:lnTo>
                  <a:lnTo>
                    <a:pt x="530" y="242"/>
                  </a:lnTo>
                  <a:lnTo>
                    <a:pt x="548" y="240"/>
                  </a:lnTo>
                  <a:lnTo>
                    <a:pt x="562" y="237"/>
                  </a:lnTo>
                  <a:lnTo>
                    <a:pt x="577" y="235"/>
                  </a:lnTo>
                  <a:lnTo>
                    <a:pt x="597" y="231"/>
                  </a:lnTo>
                  <a:lnTo>
                    <a:pt x="606" y="230"/>
                  </a:lnTo>
                  <a:lnTo>
                    <a:pt x="633" y="225"/>
                  </a:lnTo>
                  <a:lnTo>
                    <a:pt x="634" y="225"/>
                  </a:lnTo>
                  <a:lnTo>
                    <a:pt x="639" y="223"/>
                  </a:lnTo>
                  <a:lnTo>
                    <a:pt x="661" y="218"/>
                  </a:lnTo>
                  <a:lnTo>
                    <a:pt x="668" y="216"/>
                  </a:lnTo>
                  <a:lnTo>
                    <a:pt x="688" y="211"/>
                  </a:lnTo>
                  <a:lnTo>
                    <a:pt x="705" y="204"/>
                  </a:lnTo>
                  <a:lnTo>
                    <a:pt x="714" y="201"/>
                  </a:lnTo>
                  <a:lnTo>
                    <a:pt x="730" y="194"/>
                  </a:lnTo>
                  <a:lnTo>
                    <a:pt x="741" y="193"/>
                  </a:lnTo>
                  <a:lnTo>
                    <a:pt x="746" y="189"/>
                  </a:lnTo>
                  <a:lnTo>
                    <a:pt x="764" y="179"/>
                  </a:lnTo>
                  <a:lnTo>
                    <a:pt x="786" y="167"/>
                  </a:lnTo>
                  <a:lnTo>
                    <a:pt x="788" y="166"/>
                  </a:lnTo>
                  <a:lnTo>
                    <a:pt x="789" y="164"/>
                  </a:lnTo>
                  <a:lnTo>
                    <a:pt x="811" y="150"/>
                  </a:lnTo>
                  <a:lnTo>
                    <a:pt x="825" y="138"/>
                  </a:lnTo>
                  <a:lnTo>
                    <a:pt x="832" y="133"/>
                  </a:lnTo>
                  <a:lnTo>
                    <a:pt x="850" y="113"/>
                  </a:lnTo>
                  <a:lnTo>
                    <a:pt x="852" y="113"/>
                  </a:lnTo>
                  <a:lnTo>
                    <a:pt x="852" y="111"/>
                  </a:lnTo>
                  <a:lnTo>
                    <a:pt x="869" y="88"/>
                  </a:lnTo>
                  <a:lnTo>
                    <a:pt x="872" y="84"/>
                  </a:lnTo>
                  <a:lnTo>
                    <a:pt x="884" y="57"/>
                  </a:lnTo>
                  <a:lnTo>
                    <a:pt x="886" y="56"/>
                  </a:lnTo>
                  <a:lnTo>
                    <a:pt x="887" y="49"/>
                  </a:lnTo>
                  <a:lnTo>
                    <a:pt x="894" y="29"/>
                  </a:lnTo>
                  <a:lnTo>
                    <a:pt x="896" y="18"/>
                  </a:lnTo>
                  <a:lnTo>
                    <a:pt x="897" y="0"/>
                  </a:lnTo>
                </a:path>
              </a:pathLst>
            </a:custGeom>
            <a:noFill/>
            <a:ln w="0">
              <a:solidFill>
                <a:schemeClr val="tx1"/>
              </a:solidFill>
              <a:round/>
              <a:headEnd/>
              <a:tailEnd/>
            </a:ln>
          </p:spPr>
          <p:txBody>
            <a:bodyPr/>
            <a:lstStyle/>
            <a:p>
              <a:endParaRPr lang="en-US"/>
            </a:p>
          </p:txBody>
        </p:sp>
        <p:sp>
          <p:nvSpPr>
            <p:cNvPr id="44094" name="Freeform 1081"/>
            <p:cNvSpPr>
              <a:spLocks/>
            </p:cNvSpPr>
            <p:nvPr/>
          </p:nvSpPr>
          <p:spPr bwMode="auto">
            <a:xfrm>
              <a:off x="625" y="3512"/>
              <a:ext cx="367" cy="3"/>
            </a:xfrm>
            <a:custGeom>
              <a:avLst/>
              <a:gdLst>
                <a:gd name="T0" fmla="*/ 0 w 367"/>
                <a:gd name="T1" fmla="*/ 0 h 3"/>
                <a:gd name="T2" fmla="*/ 29 w 367"/>
                <a:gd name="T3" fmla="*/ 0 h 3"/>
                <a:gd name="T4" fmla="*/ 59 w 367"/>
                <a:gd name="T5" fmla="*/ 0 h 3"/>
                <a:gd name="T6" fmla="*/ 122 w 367"/>
                <a:gd name="T7" fmla="*/ 0 h 3"/>
                <a:gd name="T8" fmla="*/ 151 w 367"/>
                <a:gd name="T9" fmla="*/ 2 h 3"/>
                <a:gd name="T10" fmla="*/ 152 w 367"/>
                <a:gd name="T11" fmla="*/ 2 h 3"/>
                <a:gd name="T12" fmla="*/ 183 w 367"/>
                <a:gd name="T13" fmla="*/ 2 h 3"/>
                <a:gd name="T14" fmla="*/ 213 w 367"/>
                <a:gd name="T15" fmla="*/ 2 h 3"/>
                <a:gd name="T16" fmla="*/ 243 w 367"/>
                <a:gd name="T17" fmla="*/ 2 h 3"/>
                <a:gd name="T18" fmla="*/ 245 w 367"/>
                <a:gd name="T19" fmla="*/ 2 h 3"/>
                <a:gd name="T20" fmla="*/ 275 w 367"/>
                <a:gd name="T21" fmla="*/ 2 h 3"/>
                <a:gd name="T22" fmla="*/ 306 w 367"/>
                <a:gd name="T23" fmla="*/ 2 h 3"/>
                <a:gd name="T24" fmla="*/ 336 w 367"/>
                <a:gd name="T25" fmla="*/ 3 h 3"/>
                <a:gd name="T26" fmla="*/ 367 w 367"/>
                <a:gd name="T27" fmla="*/ 3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7"/>
                <a:gd name="T43" fmla="*/ 0 h 3"/>
                <a:gd name="T44" fmla="*/ 367 w 367"/>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7" h="3">
                  <a:moveTo>
                    <a:pt x="0" y="0"/>
                  </a:moveTo>
                  <a:lnTo>
                    <a:pt x="29" y="0"/>
                  </a:lnTo>
                  <a:lnTo>
                    <a:pt x="59" y="0"/>
                  </a:lnTo>
                  <a:lnTo>
                    <a:pt x="122" y="0"/>
                  </a:lnTo>
                  <a:lnTo>
                    <a:pt x="151" y="2"/>
                  </a:lnTo>
                  <a:lnTo>
                    <a:pt x="152" y="2"/>
                  </a:lnTo>
                  <a:lnTo>
                    <a:pt x="183" y="2"/>
                  </a:lnTo>
                  <a:lnTo>
                    <a:pt x="213" y="2"/>
                  </a:lnTo>
                  <a:lnTo>
                    <a:pt x="243" y="2"/>
                  </a:lnTo>
                  <a:lnTo>
                    <a:pt x="245" y="2"/>
                  </a:lnTo>
                  <a:lnTo>
                    <a:pt x="275" y="2"/>
                  </a:lnTo>
                  <a:lnTo>
                    <a:pt x="306" y="2"/>
                  </a:lnTo>
                  <a:lnTo>
                    <a:pt x="336" y="3"/>
                  </a:lnTo>
                  <a:lnTo>
                    <a:pt x="367" y="3"/>
                  </a:lnTo>
                </a:path>
              </a:pathLst>
            </a:custGeom>
            <a:noFill/>
            <a:ln w="0">
              <a:solidFill>
                <a:schemeClr val="tx1"/>
              </a:solidFill>
              <a:round/>
              <a:headEnd/>
              <a:tailEnd/>
            </a:ln>
          </p:spPr>
          <p:txBody>
            <a:bodyPr/>
            <a:lstStyle/>
            <a:p>
              <a:endParaRPr lang="en-US"/>
            </a:p>
          </p:txBody>
        </p:sp>
        <p:sp>
          <p:nvSpPr>
            <p:cNvPr id="44095" name="Line 1082"/>
            <p:cNvSpPr>
              <a:spLocks noChangeShapeType="1"/>
            </p:cNvSpPr>
            <p:nvPr/>
          </p:nvSpPr>
          <p:spPr bwMode="auto">
            <a:xfrm>
              <a:off x="590" y="3512"/>
              <a:ext cx="35" cy="1"/>
            </a:xfrm>
            <a:prstGeom prst="line">
              <a:avLst/>
            </a:prstGeom>
            <a:noFill/>
            <a:ln w="0">
              <a:solidFill>
                <a:schemeClr val="tx1"/>
              </a:solidFill>
              <a:round/>
              <a:headEnd/>
              <a:tailEnd/>
            </a:ln>
          </p:spPr>
          <p:txBody>
            <a:bodyPr/>
            <a:lstStyle/>
            <a:p>
              <a:endParaRPr lang="en-GB"/>
            </a:p>
          </p:txBody>
        </p:sp>
        <p:sp>
          <p:nvSpPr>
            <p:cNvPr id="44096" name="Line 1083"/>
            <p:cNvSpPr>
              <a:spLocks noChangeShapeType="1"/>
            </p:cNvSpPr>
            <p:nvPr/>
          </p:nvSpPr>
          <p:spPr bwMode="auto">
            <a:xfrm>
              <a:off x="590" y="3512"/>
              <a:ext cx="1" cy="1"/>
            </a:xfrm>
            <a:prstGeom prst="line">
              <a:avLst/>
            </a:prstGeom>
            <a:noFill/>
            <a:ln w="0">
              <a:solidFill>
                <a:schemeClr val="tx1"/>
              </a:solidFill>
              <a:round/>
              <a:headEnd/>
              <a:tailEnd/>
            </a:ln>
          </p:spPr>
          <p:txBody>
            <a:bodyPr/>
            <a:lstStyle/>
            <a:p>
              <a:endParaRPr lang="en-GB"/>
            </a:p>
          </p:txBody>
        </p:sp>
        <p:sp>
          <p:nvSpPr>
            <p:cNvPr id="44097" name="Freeform 1084"/>
            <p:cNvSpPr>
              <a:spLocks/>
            </p:cNvSpPr>
            <p:nvPr/>
          </p:nvSpPr>
          <p:spPr bwMode="auto">
            <a:xfrm>
              <a:off x="602" y="3262"/>
              <a:ext cx="1267" cy="238"/>
            </a:xfrm>
            <a:custGeom>
              <a:avLst/>
              <a:gdLst>
                <a:gd name="T0" fmla="*/ 72 w 1267"/>
                <a:gd name="T1" fmla="*/ 235 h 238"/>
                <a:gd name="T2" fmla="*/ 135 w 1267"/>
                <a:gd name="T3" fmla="*/ 235 h 238"/>
                <a:gd name="T4" fmla="*/ 196 w 1267"/>
                <a:gd name="T5" fmla="*/ 235 h 238"/>
                <a:gd name="T6" fmla="*/ 228 w 1267"/>
                <a:gd name="T7" fmla="*/ 237 h 238"/>
                <a:gd name="T8" fmla="*/ 258 w 1267"/>
                <a:gd name="T9" fmla="*/ 237 h 238"/>
                <a:gd name="T10" fmla="*/ 288 w 1267"/>
                <a:gd name="T11" fmla="*/ 237 h 238"/>
                <a:gd name="T12" fmla="*/ 320 w 1267"/>
                <a:gd name="T13" fmla="*/ 237 h 238"/>
                <a:gd name="T14" fmla="*/ 351 w 1267"/>
                <a:gd name="T15" fmla="*/ 237 h 238"/>
                <a:gd name="T16" fmla="*/ 381 w 1267"/>
                <a:gd name="T17" fmla="*/ 237 h 238"/>
                <a:gd name="T18" fmla="*/ 413 w 1267"/>
                <a:gd name="T19" fmla="*/ 238 h 238"/>
                <a:gd name="T20" fmla="*/ 444 w 1267"/>
                <a:gd name="T21" fmla="*/ 238 h 238"/>
                <a:gd name="T22" fmla="*/ 491 w 1267"/>
                <a:gd name="T23" fmla="*/ 238 h 238"/>
                <a:gd name="T24" fmla="*/ 536 w 1267"/>
                <a:gd name="T25" fmla="*/ 238 h 238"/>
                <a:gd name="T26" fmla="*/ 629 w 1267"/>
                <a:gd name="T27" fmla="*/ 238 h 238"/>
                <a:gd name="T28" fmla="*/ 660 w 1267"/>
                <a:gd name="T29" fmla="*/ 238 h 238"/>
                <a:gd name="T30" fmla="*/ 690 w 1267"/>
                <a:gd name="T31" fmla="*/ 238 h 238"/>
                <a:gd name="T32" fmla="*/ 720 w 1267"/>
                <a:gd name="T33" fmla="*/ 237 h 238"/>
                <a:gd name="T34" fmla="*/ 751 w 1267"/>
                <a:gd name="T35" fmla="*/ 237 h 238"/>
                <a:gd name="T36" fmla="*/ 783 w 1267"/>
                <a:gd name="T37" fmla="*/ 235 h 238"/>
                <a:gd name="T38" fmla="*/ 812 w 1267"/>
                <a:gd name="T39" fmla="*/ 233 h 238"/>
                <a:gd name="T40" fmla="*/ 842 w 1267"/>
                <a:gd name="T41" fmla="*/ 233 h 238"/>
                <a:gd name="T42" fmla="*/ 871 w 1267"/>
                <a:gd name="T43" fmla="*/ 230 h 238"/>
                <a:gd name="T44" fmla="*/ 901 w 1267"/>
                <a:gd name="T45" fmla="*/ 228 h 238"/>
                <a:gd name="T46" fmla="*/ 931 w 1267"/>
                <a:gd name="T47" fmla="*/ 225 h 238"/>
                <a:gd name="T48" fmla="*/ 960 w 1267"/>
                <a:gd name="T49" fmla="*/ 220 h 238"/>
                <a:gd name="T50" fmla="*/ 989 w 1267"/>
                <a:gd name="T51" fmla="*/ 216 h 238"/>
                <a:gd name="T52" fmla="*/ 1016 w 1267"/>
                <a:gd name="T53" fmla="*/ 211 h 238"/>
                <a:gd name="T54" fmla="*/ 1043 w 1267"/>
                <a:gd name="T55" fmla="*/ 204 h 238"/>
                <a:gd name="T56" fmla="*/ 1070 w 1267"/>
                <a:gd name="T57" fmla="*/ 196 h 238"/>
                <a:gd name="T58" fmla="*/ 1095 w 1267"/>
                <a:gd name="T59" fmla="*/ 188 h 238"/>
                <a:gd name="T60" fmla="*/ 1122 w 1267"/>
                <a:gd name="T61" fmla="*/ 177 h 238"/>
                <a:gd name="T62" fmla="*/ 1146 w 1267"/>
                <a:gd name="T63" fmla="*/ 164 h 238"/>
                <a:gd name="T64" fmla="*/ 1169 w 1267"/>
                <a:gd name="T65" fmla="*/ 150 h 238"/>
                <a:gd name="T66" fmla="*/ 1193 w 1267"/>
                <a:gd name="T67" fmla="*/ 135 h 238"/>
                <a:gd name="T68" fmla="*/ 1213 w 1267"/>
                <a:gd name="T69" fmla="*/ 116 h 238"/>
                <a:gd name="T70" fmla="*/ 1233 w 1267"/>
                <a:gd name="T71" fmla="*/ 95 h 238"/>
                <a:gd name="T72" fmla="*/ 1250 w 1267"/>
                <a:gd name="T73" fmla="*/ 69 h 238"/>
                <a:gd name="T74" fmla="*/ 1262 w 1267"/>
                <a:gd name="T75" fmla="*/ 35 h 238"/>
                <a:gd name="T76" fmla="*/ 1266 w 1267"/>
                <a:gd name="T77" fmla="*/ 18 h 2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7"/>
                <a:gd name="T118" fmla="*/ 0 h 238"/>
                <a:gd name="T119" fmla="*/ 1267 w 1267"/>
                <a:gd name="T120" fmla="*/ 238 h 2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7" h="238">
                  <a:moveTo>
                    <a:pt x="0" y="235"/>
                  </a:moveTo>
                  <a:lnTo>
                    <a:pt x="72" y="235"/>
                  </a:lnTo>
                  <a:lnTo>
                    <a:pt x="93" y="235"/>
                  </a:lnTo>
                  <a:lnTo>
                    <a:pt x="135" y="235"/>
                  </a:lnTo>
                  <a:lnTo>
                    <a:pt x="153" y="235"/>
                  </a:lnTo>
                  <a:lnTo>
                    <a:pt x="196" y="235"/>
                  </a:lnTo>
                  <a:lnTo>
                    <a:pt x="214" y="237"/>
                  </a:lnTo>
                  <a:lnTo>
                    <a:pt x="228" y="237"/>
                  </a:lnTo>
                  <a:lnTo>
                    <a:pt x="244" y="237"/>
                  </a:lnTo>
                  <a:lnTo>
                    <a:pt x="258" y="237"/>
                  </a:lnTo>
                  <a:lnTo>
                    <a:pt x="277" y="237"/>
                  </a:lnTo>
                  <a:lnTo>
                    <a:pt x="288" y="237"/>
                  </a:lnTo>
                  <a:lnTo>
                    <a:pt x="307" y="237"/>
                  </a:lnTo>
                  <a:lnTo>
                    <a:pt x="320" y="237"/>
                  </a:lnTo>
                  <a:lnTo>
                    <a:pt x="337" y="237"/>
                  </a:lnTo>
                  <a:lnTo>
                    <a:pt x="351" y="237"/>
                  </a:lnTo>
                  <a:lnTo>
                    <a:pt x="368" y="237"/>
                  </a:lnTo>
                  <a:lnTo>
                    <a:pt x="381" y="237"/>
                  </a:lnTo>
                  <a:lnTo>
                    <a:pt x="400" y="238"/>
                  </a:lnTo>
                  <a:lnTo>
                    <a:pt x="413" y="238"/>
                  </a:lnTo>
                  <a:lnTo>
                    <a:pt x="428" y="238"/>
                  </a:lnTo>
                  <a:lnTo>
                    <a:pt x="444" y="238"/>
                  </a:lnTo>
                  <a:lnTo>
                    <a:pt x="460" y="238"/>
                  </a:lnTo>
                  <a:lnTo>
                    <a:pt x="491" y="238"/>
                  </a:lnTo>
                  <a:lnTo>
                    <a:pt x="506" y="238"/>
                  </a:lnTo>
                  <a:lnTo>
                    <a:pt x="536" y="238"/>
                  </a:lnTo>
                  <a:lnTo>
                    <a:pt x="552" y="238"/>
                  </a:lnTo>
                  <a:lnTo>
                    <a:pt x="629" y="238"/>
                  </a:lnTo>
                  <a:lnTo>
                    <a:pt x="644" y="238"/>
                  </a:lnTo>
                  <a:lnTo>
                    <a:pt x="660" y="238"/>
                  </a:lnTo>
                  <a:lnTo>
                    <a:pt x="675" y="238"/>
                  </a:lnTo>
                  <a:lnTo>
                    <a:pt x="690" y="238"/>
                  </a:lnTo>
                  <a:lnTo>
                    <a:pt x="705" y="238"/>
                  </a:lnTo>
                  <a:lnTo>
                    <a:pt x="720" y="237"/>
                  </a:lnTo>
                  <a:lnTo>
                    <a:pt x="737" y="237"/>
                  </a:lnTo>
                  <a:lnTo>
                    <a:pt x="751" y="237"/>
                  </a:lnTo>
                  <a:lnTo>
                    <a:pt x="768" y="237"/>
                  </a:lnTo>
                  <a:lnTo>
                    <a:pt x="783" y="235"/>
                  </a:lnTo>
                  <a:lnTo>
                    <a:pt x="800" y="235"/>
                  </a:lnTo>
                  <a:lnTo>
                    <a:pt x="812" y="233"/>
                  </a:lnTo>
                  <a:lnTo>
                    <a:pt x="832" y="233"/>
                  </a:lnTo>
                  <a:lnTo>
                    <a:pt x="842" y="233"/>
                  </a:lnTo>
                  <a:lnTo>
                    <a:pt x="864" y="231"/>
                  </a:lnTo>
                  <a:lnTo>
                    <a:pt x="871" y="230"/>
                  </a:lnTo>
                  <a:lnTo>
                    <a:pt x="898" y="228"/>
                  </a:lnTo>
                  <a:lnTo>
                    <a:pt x="901" y="228"/>
                  </a:lnTo>
                  <a:lnTo>
                    <a:pt x="930" y="225"/>
                  </a:lnTo>
                  <a:lnTo>
                    <a:pt x="931" y="225"/>
                  </a:lnTo>
                  <a:lnTo>
                    <a:pt x="935" y="223"/>
                  </a:lnTo>
                  <a:lnTo>
                    <a:pt x="960" y="220"/>
                  </a:lnTo>
                  <a:lnTo>
                    <a:pt x="962" y="220"/>
                  </a:lnTo>
                  <a:lnTo>
                    <a:pt x="989" y="216"/>
                  </a:lnTo>
                  <a:lnTo>
                    <a:pt x="997" y="213"/>
                  </a:lnTo>
                  <a:lnTo>
                    <a:pt x="1016" y="211"/>
                  </a:lnTo>
                  <a:lnTo>
                    <a:pt x="1033" y="206"/>
                  </a:lnTo>
                  <a:lnTo>
                    <a:pt x="1043" y="204"/>
                  </a:lnTo>
                  <a:lnTo>
                    <a:pt x="1068" y="196"/>
                  </a:lnTo>
                  <a:lnTo>
                    <a:pt x="1070" y="196"/>
                  </a:lnTo>
                  <a:lnTo>
                    <a:pt x="1073" y="196"/>
                  </a:lnTo>
                  <a:lnTo>
                    <a:pt x="1095" y="188"/>
                  </a:lnTo>
                  <a:lnTo>
                    <a:pt x="1109" y="182"/>
                  </a:lnTo>
                  <a:lnTo>
                    <a:pt x="1122" y="177"/>
                  </a:lnTo>
                  <a:lnTo>
                    <a:pt x="1141" y="167"/>
                  </a:lnTo>
                  <a:lnTo>
                    <a:pt x="1146" y="164"/>
                  </a:lnTo>
                  <a:lnTo>
                    <a:pt x="1151" y="164"/>
                  </a:lnTo>
                  <a:lnTo>
                    <a:pt x="1169" y="150"/>
                  </a:lnTo>
                  <a:lnTo>
                    <a:pt x="1188" y="138"/>
                  </a:lnTo>
                  <a:lnTo>
                    <a:pt x="1193" y="135"/>
                  </a:lnTo>
                  <a:lnTo>
                    <a:pt x="1201" y="127"/>
                  </a:lnTo>
                  <a:lnTo>
                    <a:pt x="1213" y="116"/>
                  </a:lnTo>
                  <a:lnTo>
                    <a:pt x="1218" y="111"/>
                  </a:lnTo>
                  <a:lnTo>
                    <a:pt x="1233" y="95"/>
                  </a:lnTo>
                  <a:lnTo>
                    <a:pt x="1240" y="84"/>
                  </a:lnTo>
                  <a:lnTo>
                    <a:pt x="1250" y="69"/>
                  </a:lnTo>
                  <a:lnTo>
                    <a:pt x="1257" y="56"/>
                  </a:lnTo>
                  <a:lnTo>
                    <a:pt x="1262" y="35"/>
                  </a:lnTo>
                  <a:lnTo>
                    <a:pt x="1266" y="29"/>
                  </a:lnTo>
                  <a:lnTo>
                    <a:pt x="1266" y="18"/>
                  </a:lnTo>
                  <a:lnTo>
                    <a:pt x="1267" y="0"/>
                  </a:lnTo>
                </a:path>
              </a:pathLst>
            </a:custGeom>
            <a:noFill/>
            <a:ln w="0">
              <a:solidFill>
                <a:schemeClr val="tx1"/>
              </a:solidFill>
              <a:round/>
              <a:headEnd/>
              <a:tailEnd/>
            </a:ln>
          </p:spPr>
          <p:txBody>
            <a:bodyPr/>
            <a:lstStyle/>
            <a:p>
              <a:endParaRPr lang="en-US"/>
            </a:p>
          </p:txBody>
        </p:sp>
        <p:sp>
          <p:nvSpPr>
            <p:cNvPr id="44098" name="Line 1085"/>
            <p:cNvSpPr>
              <a:spLocks noChangeShapeType="1"/>
            </p:cNvSpPr>
            <p:nvPr/>
          </p:nvSpPr>
          <p:spPr bwMode="auto">
            <a:xfrm flipH="1">
              <a:off x="590" y="3497"/>
              <a:ext cx="12" cy="1"/>
            </a:xfrm>
            <a:prstGeom prst="line">
              <a:avLst/>
            </a:prstGeom>
            <a:noFill/>
            <a:ln w="0">
              <a:solidFill>
                <a:schemeClr val="tx1"/>
              </a:solidFill>
              <a:round/>
              <a:headEnd/>
              <a:tailEnd/>
            </a:ln>
          </p:spPr>
          <p:txBody>
            <a:bodyPr/>
            <a:lstStyle/>
            <a:p>
              <a:endParaRPr lang="en-GB"/>
            </a:p>
          </p:txBody>
        </p:sp>
        <p:sp>
          <p:nvSpPr>
            <p:cNvPr id="44099" name="Freeform 1086"/>
            <p:cNvSpPr>
              <a:spLocks/>
            </p:cNvSpPr>
            <p:nvPr/>
          </p:nvSpPr>
          <p:spPr bwMode="auto">
            <a:xfrm>
              <a:off x="590" y="3262"/>
              <a:ext cx="1262" cy="223"/>
            </a:xfrm>
            <a:custGeom>
              <a:avLst/>
              <a:gdLst>
                <a:gd name="T0" fmla="*/ 52 w 1262"/>
                <a:gd name="T1" fmla="*/ 220 h 223"/>
                <a:gd name="T2" fmla="*/ 138 w 1262"/>
                <a:gd name="T3" fmla="*/ 220 h 223"/>
                <a:gd name="T4" fmla="*/ 175 w 1262"/>
                <a:gd name="T5" fmla="*/ 220 h 223"/>
                <a:gd name="T6" fmla="*/ 231 w 1262"/>
                <a:gd name="T7" fmla="*/ 220 h 223"/>
                <a:gd name="T8" fmla="*/ 267 w 1262"/>
                <a:gd name="T9" fmla="*/ 220 h 223"/>
                <a:gd name="T10" fmla="*/ 297 w 1262"/>
                <a:gd name="T11" fmla="*/ 220 h 223"/>
                <a:gd name="T12" fmla="*/ 327 w 1262"/>
                <a:gd name="T13" fmla="*/ 221 h 223"/>
                <a:gd name="T14" fmla="*/ 358 w 1262"/>
                <a:gd name="T15" fmla="*/ 221 h 223"/>
                <a:gd name="T16" fmla="*/ 390 w 1262"/>
                <a:gd name="T17" fmla="*/ 221 h 223"/>
                <a:gd name="T18" fmla="*/ 418 w 1262"/>
                <a:gd name="T19" fmla="*/ 221 h 223"/>
                <a:gd name="T20" fmla="*/ 451 w 1262"/>
                <a:gd name="T21" fmla="*/ 221 h 223"/>
                <a:gd name="T22" fmla="*/ 510 w 1262"/>
                <a:gd name="T23" fmla="*/ 223 h 223"/>
                <a:gd name="T24" fmla="*/ 542 w 1262"/>
                <a:gd name="T25" fmla="*/ 223 h 223"/>
                <a:gd name="T26" fmla="*/ 635 w 1262"/>
                <a:gd name="T27" fmla="*/ 223 h 223"/>
                <a:gd name="T28" fmla="*/ 665 w 1262"/>
                <a:gd name="T29" fmla="*/ 223 h 223"/>
                <a:gd name="T30" fmla="*/ 695 w 1262"/>
                <a:gd name="T31" fmla="*/ 223 h 223"/>
                <a:gd name="T32" fmla="*/ 727 w 1262"/>
                <a:gd name="T33" fmla="*/ 221 h 223"/>
                <a:gd name="T34" fmla="*/ 759 w 1262"/>
                <a:gd name="T35" fmla="*/ 221 h 223"/>
                <a:gd name="T36" fmla="*/ 790 w 1262"/>
                <a:gd name="T37" fmla="*/ 220 h 223"/>
                <a:gd name="T38" fmla="*/ 822 w 1262"/>
                <a:gd name="T39" fmla="*/ 220 h 223"/>
                <a:gd name="T40" fmla="*/ 852 w 1262"/>
                <a:gd name="T41" fmla="*/ 218 h 223"/>
                <a:gd name="T42" fmla="*/ 886 w 1262"/>
                <a:gd name="T43" fmla="*/ 215 h 223"/>
                <a:gd name="T44" fmla="*/ 918 w 1262"/>
                <a:gd name="T45" fmla="*/ 213 h 223"/>
                <a:gd name="T46" fmla="*/ 950 w 1262"/>
                <a:gd name="T47" fmla="*/ 208 h 223"/>
                <a:gd name="T48" fmla="*/ 986 w 1262"/>
                <a:gd name="T49" fmla="*/ 203 h 223"/>
                <a:gd name="T50" fmla="*/ 1019 w 1262"/>
                <a:gd name="T51" fmla="*/ 196 h 223"/>
                <a:gd name="T52" fmla="*/ 1048 w 1262"/>
                <a:gd name="T53" fmla="*/ 191 h 223"/>
                <a:gd name="T54" fmla="*/ 1075 w 1262"/>
                <a:gd name="T55" fmla="*/ 182 h 223"/>
                <a:gd name="T56" fmla="*/ 1100 w 1262"/>
                <a:gd name="T57" fmla="*/ 174 h 223"/>
                <a:gd name="T58" fmla="*/ 1126 w 1262"/>
                <a:gd name="T59" fmla="*/ 164 h 223"/>
                <a:gd name="T60" fmla="*/ 1151 w 1262"/>
                <a:gd name="T61" fmla="*/ 150 h 223"/>
                <a:gd name="T62" fmla="*/ 1175 w 1262"/>
                <a:gd name="T63" fmla="*/ 137 h 223"/>
                <a:gd name="T64" fmla="*/ 1197 w 1262"/>
                <a:gd name="T65" fmla="*/ 122 h 223"/>
                <a:gd name="T66" fmla="*/ 1217 w 1262"/>
                <a:gd name="T67" fmla="*/ 101 h 223"/>
                <a:gd name="T68" fmla="*/ 1235 w 1262"/>
                <a:gd name="T69" fmla="*/ 78 h 223"/>
                <a:gd name="T70" fmla="*/ 1252 w 1262"/>
                <a:gd name="T71" fmla="*/ 49 h 223"/>
                <a:gd name="T72" fmla="*/ 1261 w 1262"/>
                <a:gd name="T73" fmla="*/ 8 h 2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62"/>
                <a:gd name="T112" fmla="*/ 0 h 223"/>
                <a:gd name="T113" fmla="*/ 1262 w 1262"/>
                <a:gd name="T114" fmla="*/ 223 h 2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62" h="223">
                  <a:moveTo>
                    <a:pt x="0" y="220"/>
                  </a:moveTo>
                  <a:lnTo>
                    <a:pt x="52" y="220"/>
                  </a:lnTo>
                  <a:lnTo>
                    <a:pt x="78" y="220"/>
                  </a:lnTo>
                  <a:lnTo>
                    <a:pt x="138" y="220"/>
                  </a:lnTo>
                  <a:lnTo>
                    <a:pt x="143" y="220"/>
                  </a:lnTo>
                  <a:lnTo>
                    <a:pt x="175" y="220"/>
                  </a:lnTo>
                  <a:lnTo>
                    <a:pt x="199" y="220"/>
                  </a:lnTo>
                  <a:lnTo>
                    <a:pt x="231" y="220"/>
                  </a:lnTo>
                  <a:lnTo>
                    <a:pt x="235" y="220"/>
                  </a:lnTo>
                  <a:lnTo>
                    <a:pt x="267" y="220"/>
                  </a:lnTo>
                  <a:lnTo>
                    <a:pt x="292" y="220"/>
                  </a:lnTo>
                  <a:lnTo>
                    <a:pt x="297" y="220"/>
                  </a:lnTo>
                  <a:lnTo>
                    <a:pt x="324" y="221"/>
                  </a:lnTo>
                  <a:lnTo>
                    <a:pt x="327" y="221"/>
                  </a:lnTo>
                  <a:lnTo>
                    <a:pt x="354" y="221"/>
                  </a:lnTo>
                  <a:lnTo>
                    <a:pt x="358" y="221"/>
                  </a:lnTo>
                  <a:lnTo>
                    <a:pt x="385" y="221"/>
                  </a:lnTo>
                  <a:lnTo>
                    <a:pt x="390" y="221"/>
                  </a:lnTo>
                  <a:lnTo>
                    <a:pt x="417" y="221"/>
                  </a:lnTo>
                  <a:lnTo>
                    <a:pt x="418" y="221"/>
                  </a:lnTo>
                  <a:lnTo>
                    <a:pt x="447" y="221"/>
                  </a:lnTo>
                  <a:lnTo>
                    <a:pt x="451" y="221"/>
                  </a:lnTo>
                  <a:lnTo>
                    <a:pt x="478" y="223"/>
                  </a:lnTo>
                  <a:lnTo>
                    <a:pt x="510" y="223"/>
                  </a:lnTo>
                  <a:lnTo>
                    <a:pt x="511" y="223"/>
                  </a:lnTo>
                  <a:lnTo>
                    <a:pt x="542" y="223"/>
                  </a:lnTo>
                  <a:lnTo>
                    <a:pt x="570" y="223"/>
                  </a:lnTo>
                  <a:lnTo>
                    <a:pt x="635" y="223"/>
                  </a:lnTo>
                  <a:lnTo>
                    <a:pt x="663" y="223"/>
                  </a:lnTo>
                  <a:lnTo>
                    <a:pt x="665" y="223"/>
                  </a:lnTo>
                  <a:lnTo>
                    <a:pt x="694" y="223"/>
                  </a:lnTo>
                  <a:lnTo>
                    <a:pt x="695" y="223"/>
                  </a:lnTo>
                  <a:lnTo>
                    <a:pt x="724" y="221"/>
                  </a:lnTo>
                  <a:lnTo>
                    <a:pt x="727" y="221"/>
                  </a:lnTo>
                  <a:lnTo>
                    <a:pt x="754" y="221"/>
                  </a:lnTo>
                  <a:lnTo>
                    <a:pt x="759" y="221"/>
                  </a:lnTo>
                  <a:lnTo>
                    <a:pt x="786" y="220"/>
                  </a:lnTo>
                  <a:lnTo>
                    <a:pt x="790" y="220"/>
                  </a:lnTo>
                  <a:lnTo>
                    <a:pt x="817" y="220"/>
                  </a:lnTo>
                  <a:lnTo>
                    <a:pt x="822" y="220"/>
                  </a:lnTo>
                  <a:lnTo>
                    <a:pt x="845" y="218"/>
                  </a:lnTo>
                  <a:lnTo>
                    <a:pt x="852" y="218"/>
                  </a:lnTo>
                  <a:lnTo>
                    <a:pt x="876" y="216"/>
                  </a:lnTo>
                  <a:lnTo>
                    <a:pt x="886" y="215"/>
                  </a:lnTo>
                  <a:lnTo>
                    <a:pt x="905" y="213"/>
                  </a:lnTo>
                  <a:lnTo>
                    <a:pt x="918" y="213"/>
                  </a:lnTo>
                  <a:lnTo>
                    <a:pt x="935" y="211"/>
                  </a:lnTo>
                  <a:lnTo>
                    <a:pt x="950" y="208"/>
                  </a:lnTo>
                  <a:lnTo>
                    <a:pt x="964" y="206"/>
                  </a:lnTo>
                  <a:lnTo>
                    <a:pt x="986" y="203"/>
                  </a:lnTo>
                  <a:lnTo>
                    <a:pt x="992" y="201"/>
                  </a:lnTo>
                  <a:lnTo>
                    <a:pt x="1019" y="196"/>
                  </a:lnTo>
                  <a:lnTo>
                    <a:pt x="1021" y="196"/>
                  </a:lnTo>
                  <a:lnTo>
                    <a:pt x="1048" y="191"/>
                  </a:lnTo>
                  <a:lnTo>
                    <a:pt x="1055" y="188"/>
                  </a:lnTo>
                  <a:lnTo>
                    <a:pt x="1075" y="182"/>
                  </a:lnTo>
                  <a:lnTo>
                    <a:pt x="1094" y="176"/>
                  </a:lnTo>
                  <a:lnTo>
                    <a:pt x="1100" y="174"/>
                  </a:lnTo>
                  <a:lnTo>
                    <a:pt x="1114" y="167"/>
                  </a:lnTo>
                  <a:lnTo>
                    <a:pt x="1126" y="164"/>
                  </a:lnTo>
                  <a:lnTo>
                    <a:pt x="1134" y="159"/>
                  </a:lnTo>
                  <a:lnTo>
                    <a:pt x="1151" y="150"/>
                  </a:lnTo>
                  <a:lnTo>
                    <a:pt x="1170" y="140"/>
                  </a:lnTo>
                  <a:lnTo>
                    <a:pt x="1175" y="137"/>
                  </a:lnTo>
                  <a:lnTo>
                    <a:pt x="1180" y="132"/>
                  </a:lnTo>
                  <a:lnTo>
                    <a:pt x="1197" y="122"/>
                  </a:lnTo>
                  <a:lnTo>
                    <a:pt x="1205" y="111"/>
                  </a:lnTo>
                  <a:lnTo>
                    <a:pt x="1217" y="101"/>
                  </a:lnTo>
                  <a:lnTo>
                    <a:pt x="1232" y="84"/>
                  </a:lnTo>
                  <a:lnTo>
                    <a:pt x="1235" y="78"/>
                  </a:lnTo>
                  <a:lnTo>
                    <a:pt x="1249" y="56"/>
                  </a:lnTo>
                  <a:lnTo>
                    <a:pt x="1252" y="49"/>
                  </a:lnTo>
                  <a:lnTo>
                    <a:pt x="1259" y="29"/>
                  </a:lnTo>
                  <a:lnTo>
                    <a:pt x="1261" y="8"/>
                  </a:lnTo>
                  <a:lnTo>
                    <a:pt x="1262" y="0"/>
                  </a:lnTo>
                </a:path>
              </a:pathLst>
            </a:custGeom>
            <a:noFill/>
            <a:ln w="0">
              <a:solidFill>
                <a:schemeClr val="tx1"/>
              </a:solidFill>
              <a:round/>
              <a:headEnd/>
              <a:tailEnd/>
            </a:ln>
          </p:spPr>
          <p:txBody>
            <a:bodyPr/>
            <a:lstStyle/>
            <a:p>
              <a:endParaRPr lang="en-US"/>
            </a:p>
          </p:txBody>
        </p:sp>
        <p:sp>
          <p:nvSpPr>
            <p:cNvPr id="44100" name="Freeform 1087"/>
            <p:cNvSpPr>
              <a:spLocks/>
            </p:cNvSpPr>
            <p:nvPr/>
          </p:nvSpPr>
          <p:spPr bwMode="auto">
            <a:xfrm>
              <a:off x="590" y="3262"/>
              <a:ext cx="1247" cy="208"/>
            </a:xfrm>
            <a:custGeom>
              <a:avLst/>
              <a:gdLst>
                <a:gd name="T0" fmla="*/ 69 w 1247"/>
                <a:gd name="T1" fmla="*/ 204 h 208"/>
                <a:gd name="T2" fmla="*/ 130 w 1247"/>
                <a:gd name="T3" fmla="*/ 204 h 208"/>
                <a:gd name="T4" fmla="*/ 184 w 1247"/>
                <a:gd name="T5" fmla="*/ 204 h 208"/>
                <a:gd name="T6" fmla="*/ 223 w 1247"/>
                <a:gd name="T7" fmla="*/ 206 h 208"/>
                <a:gd name="T8" fmla="*/ 253 w 1247"/>
                <a:gd name="T9" fmla="*/ 206 h 208"/>
                <a:gd name="T10" fmla="*/ 283 w 1247"/>
                <a:gd name="T11" fmla="*/ 206 h 208"/>
                <a:gd name="T12" fmla="*/ 314 w 1247"/>
                <a:gd name="T13" fmla="*/ 206 h 208"/>
                <a:gd name="T14" fmla="*/ 346 w 1247"/>
                <a:gd name="T15" fmla="*/ 206 h 208"/>
                <a:gd name="T16" fmla="*/ 376 w 1247"/>
                <a:gd name="T17" fmla="*/ 206 h 208"/>
                <a:gd name="T18" fmla="*/ 407 w 1247"/>
                <a:gd name="T19" fmla="*/ 206 h 208"/>
                <a:gd name="T20" fmla="*/ 439 w 1247"/>
                <a:gd name="T21" fmla="*/ 206 h 208"/>
                <a:gd name="T22" fmla="*/ 469 w 1247"/>
                <a:gd name="T23" fmla="*/ 206 h 208"/>
                <a:gd name="T24" fmla="*/ 501 w 1247"/>
                <a:gd name="T25" fmla="*/ 208 h 208"/>
                <a:gd name="T26" fmla="*/ 532 w 1247"/>
                <a:gd name="T27" fmla="*/ 208 h 208"/>
                <a:gd name="T28" fmla="*/ 582 w 1247"/>
                <a:gd name="T29" fmla="*/ 208 h 208"/>
                <a:gd name="T30" fmla="*/ 673 w 1247"/>
                <a:gd name="T31" fmla="*/ 208 h 208"/>
                <a:gd name="T32" fmla="*/ 705 w 1247"/>
                <a:gd name="T33" fmla="*/ 208 h 208"/>
                <a:gd name="T34" fmla="*/ 736 w 1247"/>
                <a:gd name="T35" fmla="*/ 206 h 208"/>
                <a:gd name="T36" fmla="*/ 766 w 1247"/>
                <a:gd name="T37" fmla="*/ 206 h 208"/>
                <a:gd name="T38" fmla="*/ 798 w 1247"/>
                <a:gd name="T39" fmla="*/ 206 h 208"/>
                <a:gd name="T40" fmla="*/ 830 w 1247"/>
                <a:gd name="T41" fmla="*/ 204 h 208"/>
                <a:gd name="T42" fmla="*/ 862 w 1247"/>
                <a:gd name="T43" fmla="*/ 201 h 208"/>
                <a:gd name="T44" fmla="*/ 894 w 1247"/>
                <a:gd name="T45" fmla="*/ 199 h 208"/>
                <a:gd name="T46" fmla="*/ 921 w 1247"/>
                <a:gd name="T47" fmla="*/ 196 h 208"/>
                <a:gd name="T48" fmla="*/ 928 w 1247"/>
                <a:gd name="T49" fmla="*/ 196 h 208"/>
                <a:gd name="T50" fmla="*/ 960 w 1247"/>
                <a:gd name="T51" fmla="*/ 193 h 208"/>
                <a:gd name="T52" fmla="*/ 994 w 1247"/>
                <a:gd name="T53" fmla="*/ 186 h 208"/>
                <a:gd name="T54" fmla="*/ 1029 w 1247"/>
                <a:gd name="T55" fmla="*/ 179 h 208"/>
                <a:gd name="T56" fmla="*/ 1067 w 1247"/>
                <a:gd name="T57" fmla="*/ 169 h 208"/>
                <a:gd name="T58" fmla="*/ 1094 w 1247"/>
                <a:gd name="T59" fmla="*/ 160 h 208"/>
                <a:gd name="T60" fmla="*/ 1119 w 1247"/>
                <a:gd name="T61" fmla="*/ 150 h 208"/>
                <a:gd name="T62" fmla="*/ 1143 w 1247"/>
                <a:gd name="T63" fmla="*/ 137 h 208"/>
                <a:gd name="T64" fmla="*/ 1166 w 1247"/>
                <a:gd name="T65" fmla="*/ 123 h 208"/>
                <a:gd name="T66" fmla="*/ 1188 w 1247"/>
                <a:gd name="T67" fmla="*/ 106 h 208"/>
                <a:gd name="T68" fmla="*/ 1208 w 1247"/>
                <a:gd name="T69" fmla="*/ 86 h 208"/>
                <a:gd name="T70" fmla="*/ 1229 w 1247"/>
                <a:gd name="T71" fmla="*/ 61 h 208"/>
                <a:gd name="T72" fmla="*/ 1242 w 1247"/>
                <a:gd name="T73" fmla="*/ 29 h 208"/>
                <a:gd name="T74" fmla="*/ 1247 w 1247"/>
                <a:gd name="T75" fmla="*/ 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7"/>
                <a:gd name="T115" fmla="*/ 0 h 208"/>
                <a:gd name="T116" fmla="*/ 1247 w 1247"/>
                <a:gd name="T117" fmla="*/ 208 h 2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7" h="208">
                  <a:moveTo>
                    <a:pt x="0" y="204"/>
                  </a:moveTo>
                  <a:lnTo>
                    <a:pt x="69" y="204"/>
                  </a:lnTo>
                  <a:lnTo>
                    <a:pt x="91" y="204"/>
                  </a:lnTo>
                  <a:lnTo>
                    <a:pt x="130" y="204"/>
                  </a:lnTo>
                  <a:lnTo>
                    <a:pt x="153" y="204"/>
                  </a:lnTo>
                  <a:lnTo>
                    <a:pt x="184" y="204"/>
                  </a:lnTo>
                  <a:lnTo>
                    <a:pt x="191" y="206"/>
                  </a:lnTo>
                  <a:lnTo>
                    <a:pt x="223" y="206"/>
                  </a:lnTo>
                  <a:lnTo>
                    <a:pt x="245" y="206"/>
                  </a:lnTo>
                  <a:lnTo>
                    <a:pt x="253" y="206"/>
                  </a:lnTo>
                  <a:lnTo>
                    <a:pt x="275" y="206"/>
                  </a:lnTo>
                  <a:lnTo>
                    <a:pt x="283" y="206"/>
                  </a:lnTo>
                  <a:lnTo>
                    <a:pt x="305" y="206"/>
                  </a:lnTo>
                  <a:lnTo>
                    <a:pt x="314" y="206"/>
                  </a:lnTo>
                  <a:lnTo>
                    <a:pt x="336" y="206"/>
                  </a:lnTo>
                  <a:lnTo>
                    <a:pt x="346" y="206"/>
                  </a:lnTo>
                  <a:lnTo>
                    <a:pt x="368" y="206"/>
                  </a:lnTo>
                  <a:lnTo>
                    <a:pt x="376" y="206"/>
                  </a:lnTo>
                  <a:lnTo>
                    <a:pt x="398" y="206"/>
                  </a:lnTo>
                  <a:lnTo>
                    <a:pt x="407" y="206"/>
                  </a:lnTo>
                  <a:lnTo>
                    <a:pt x="429" y="206"/>
                  </a:lnTo>
                  <a:lnTo>
                    <a:pt x="439" y="206"/>
                  </a:lnTo>
                  <a:lnTo>
                    <a:pt x="459" y="206"/>
                  </a:lnTo>
                  <a:lnTo>
                    <a:pt x="469" y="206"/>
                  </a:lnTo>
                  <a:lnTo>
                    <a:pt x="489" y="206"/>
                  </a:lnTo>
                  <a:lnTo>
                    <a:pt x="501" y="208"/>
                  </a:lnTo>
                  <a:lnTo>
                    <a:pt x="520" y="208"/>
                  </a:lnTo>
                  <a:lnTo>
                    <a:pt x="532" y="208"/>
                  </a:lnTo>
                  <a:lnTo>
                    <a:pt x="562" y="208"/>
                  </a:lnTo>
                  <a:lnTo>
                    <a:pt x="582" y="208"/>
                  </a:lnTo>
                  <a:lnTo>
                    <a:pt x="655" y="208"/>
                  </a:lnTo>
                  <a:lnTo>
                    <a:pt x="673" y="208"/>
                  </a:lnTo>
                  <a:lnTo>
                    <a:pt x="685" y="208"/>
                  </a:lnTo>
                  <a:lnTo>
                    <a:pt x="705" y="208"/>
                  </a:lnTo>
                  <a:lnTo>
                    <a:pt x="717" y="206"/>
                  </a:lnTo>
                  <a:lnTo>
                    <a:pt x="736" y="206"/>
                  </a:lnTo>
                  <a:lnTo>
                    <a:pt x="746" y="206"/>
                  </a:lnTo>
                  <a:lnTo>
                    <a:pt x="766" y="206"/>
                  </a:lnTo>
                  <a:lnTo>
                    <a:pt x="778" y="206"/>
                  </a:lnTo>
                  <a:lnTo>
                    <a:pt x="798" y="206"/>
                  </a:lnTo>
                  <a:lnTo>
                    <a:pt x="808" y="206"/>
                  </a:lnTo>
                  <a:lnTo>
                    <a:pt x="830" y="204"/>
                  </a:lnTo>
                  <a:lnTo>
                    <a:pt x="837" y="203"/>
                  </a:lnTo>
                  <a:lnTo>
                    <a:pt x="862" y="201"/>
                  </a:lnTo>
                  <a:lnTo>
                    <a:pt x="867" y="201"/>
                  </a:lnTo>
                  <a:lnTo>
                    <a:pt x="894" y="199"/>
                  </a:lnTo>
                  <a:lnTo>
                    <a:pt x="898" y="199"/>
                  </a:lnTo>
                  <a:lnTo>
                    <a:pt x="921" y="196"/>
                  </a:lnTo>
                  <a:lnTo>
                    <a:pt x="926" y="196"/>
                  </a:lnTo>
                  <a:lnTo>
                    <a:pt x="928" y="196"/>
                  </a:lnTo>
                  <a:lnTo>
                    <a:pt x="957" y="193"/>
                  </a:lnTo>
                  <a:lnTo>
                    <a:pt x="960" y="193"/>
                  </a:lnTo>
                  <a:lnTo>
                    <a:pt x="986" y="188"/>
                  </a:lnTo>
                  <a:lnTo>
                    <a:pt x="994" y="186"/>
                  </a:lnTo>
                  <a:lnTo>
                    <a:pt x="1013" y="182"/>
                  </a:lnTo>
                  <a:lnTo>
                    <a:pt x="1029" y="179"/>
                  </a:lnTo>
                  <a:lnTo>
                    <a:pt x="1040" y="177"/>
                  </a:lnTo>
                  <a:lnTo>
                    <a:pt x="1067" y="169"/>
                  </a:lnTo>
                  <a:lnTo>
                    <a:pt x="1068" y="167"/>
                  </a:lnTo>
                  <a:lnTo>
                    <a:pt x="1094" y="160"/>
                  </a:lnTo>
                  <a:lnTo>
                    <a:pt x="1105" y="155"/>
                  </a:lnTo>
                  <a:lnTo>
                    <a:pt x="1119" y="150"/>
                  </a:lnTo>
                  <a:lnTo>
                    <a:pt x="1137" y="140"/>
                  </a:lnTo>
                  <a:lnTo>
                    <a:pt x="1143" y="137"/>
                  </a:lnTo>
                  <a:lnTo>
                    <a:pt x="1148" y="133"/>
                  </a:lnTo>
                  <a:lnTo>
                    <a:pt x="1166" y="123"/>
                  </a:lnTo>
                  <a:lnTo>
                    <a:pt x="1181" y="111"/>
                  </a:lnTo>
                  <a:lnTo>
                    <a:pt x="1188" y="106"/>
                  </a:lnTo>
                  <a:lnTo>
                    <a:pt x="1205" y="89"/>
                  </a:lnTo>
                  <a:lnTo>
                    <a:pt x="1208" y="86"/>
                  </a:lnTo>
                  <a:lnTo>
                    <a:pt x="1212" y="84"/>
                  </a:lnTo>
                  <a:lnTo>
                    <a:pt x="1229" y="61"/>
                  </a:lnTo>
                  <a:lnTo>
                    <a:pt x="1230" y="56"/>
                  </a:lnTo>
                  <a:lnTo>
                    <a:pt x="1242" y="29"/>
                  </a:lnTo>
                  <a:lnTo>
                    <a:pt x="1242" y="25"/>
                  </a:lnTo>
                  <a:lnTo>
                    <a:pt x="1247" y="0"/>
                  </a:lnTo>
                </a:path>
              </a:pathLst>
            </a:custGeom>
            <a:noFill/>
            <a:ln w="0">
              <a:solidFill>
                <a:schemeClr val="tx1"/>
              </a:solidFill>
              <a:round/>
              <a:headEnd/>
              <a:tailEnd/>
            </a:ln>
          </p:spPr>
          <p:txBody>
            <a:bodyPr/>
            <a:lstStyle/>
            <a:p>
              <a:endParaRPr lang="en-US"/>
            </a:p>
          </p:txBody>
        </p:sp>
        <p:sp>
          <p:nvSpPr>
            <p:cNvPr id="44101" name="Freeform 1088"/>
            <p:cNvSpPr>
              <a:spLocks/>
            </p:cNvSpPr>
            <p:nvPr/>
          </p:nvSpPr>
          <p:spPr bwMode="auto">
            <a:xfrm>
              <a:off x="597" y="3262"/>
              <a:ext cx="1227" cy="193"/>
            </a:xfrm>
            <a:custGeom>
              <a:avLst/>
              <a:gdLst>
                <a:gd name="T0" fmla="*/ 92 w 1227"/>
                <a:gd name="T1" fmla="*/ 189 h 193"/>
                <a:gd name="T2" fmla="*/ 145 w 1227"/>
                <a:gd name="T3" fmla="*/ 189 h 193"/>
                <a:gd name="T4" fmla="*/ 184 w 1227"/>
                <a:gd name="T5" fmla="*/ 189 h 193"/>
                <a:gd name="T6" fmla="*/ 216 w 1227"/>
                <a:gd name="T7" fmla="*/ 189 h 193"/>
                <a:gd name="T8" fmla="*/ 246 w 1227"/>
                <a:gd name="T9" fmla="*/ 189 h 193"/>
                <a:gd name="T10" fmla="*/ 276 w 1227"/>
                <a:gd name="T11" fmla="*/ 191 h 193"/>
                <a:gd name="T12" fmla="*/ 307 w 1227"/>
                <a:gd name="T13" fmla="*/ 191 h 193"/>
                <a:gd name="T14" fmla="*/ 339 w 1227"/>
                <a:gd name="T15" fmla="*/ 191 h 193"/>
                <a:gd name="T16" fmla="*/ 368 w 1227"/>
                <a:gd name="T17" fmla="*/ 191 h 193"/>
                <a:gd name="T18" fmla="*/ 400 w 1227"/>
                <a:gd name="T19" fmla="*/ 191 h 193"/>
                <a:gd name="T20" fmla="*/ 430 w 1227"/>
                <a:gd name="T21" fmla="*/ 193 h 193"/>
                <a:gd name="T22" fmla="*/ 460 w 1227"/>
                <a:gd name="T23" fmla="*/ 193 h 193"/>
                <a:gd name="T24" fmla="*/ 491 w 1227"/>
                <a:gd name="T25" fmla="*/ 193 h 193"/>
                <a:gd name="T26" fmla="*/ 521 w 1227"/>
                <a:gd name="T27" fmla="*/ 193 h 193"/>
                <a:gd name="T28" fmla="*/ 582 w 1227"/>
                <a:gd name="T29" fmla="*/ 193 h 193"/>
                <a:gd name="T30" fmla="*/ 646 w 1227"/>
                <a:gd name="T31" fmla="*/ 193 h 193"/>
                <a:gd name="T32" fmla="*/ 675 w 1227"/>
                <a:gd name="T33" fmla="*/ 193 h 193"/>
                <a:gd name="T34" fmla="*/ 707 w 1227"/>
                <a:gd name="T35" fmla="*/ 193 h 193"/>
                <a:gd name="T36" fmla="*/ 739 w 1227"/>
                <a:gd name="T37" fmla="*/ 193 h 193"/>
                <a:gd name="T38" fmla="*/ 769 w 1227"/>
                <a:gd name="T39" fmla="*/ 191 h 193"/>
                <a:gd name="T40" fmla="*/ 801 w 1227"/>
                <a:gd name="T41" fmla="*/ 191 h 193"/>
                <a:gd name="T42" fmla="*/ 832 w 1227"/>
                <a:gd name="T43" fmla="*/ 188 h 193"/>
                <a:gd name="T44" fmla="*/ 865 w 1227"/>
                <a:gd name="T45" fmla="*/ 186 h 193"/>
                <a:gd name="T46" fmla="*/ 896 w 1227"/>
                <a:gd name="T47" fmla="*/ 184 h 193"/>
                <a:gd name="T48" fmla="*/ 930 w 1227"/>
                <a:gd name="T49" fmla="*/ 179 h 193"/>
                <a:gd name="T50" fmla="*/ 963 w 1227"/>
                <a:gd name="T51" fmla="*/ 176 h 193"/>
                <a:gd name="T52" fmla="*/ 997 w 1227"/>
                <a:gd name="T53" fmla="*/ 169 h 193"/>
                <a:gd name="T54" fmla="*/ 1001 w 1227"/>
                <a:gd name="T55" fmla="*/ 169 h 193"/>
                <a:gd name="T56" fmla="*/ 1033 w 1227"/>
                <a:gd name="T57" fmla="*/ 160 h 193"/>
                <a:gd name="T58" fmla="*/ 1071 w 1227"/>
                <a:gd name="T59" fmla="*/ 150 h 193"/>
                <a:gd name="T60" fmla="*/ 1093 w 1227"/>
                <a:gd name="T61" fmla="*/ 140 h 193"/>
                <a:gd name="T62" fmla="*/ 1112 w 1227"/>
                <a:gd name="T63" fmla="*/ 132 h 193"/>
                <a:gd name="T64" fmla="*/ 1149 w 1227"/>
                <a:gd name="T65" fmla="*/ 111 h 193"/>
                <a:gd name="T66" fmla="*/ 1157 w 1227"/>
                <a:gd name="T67" fmla="*/ 105 h 193"/>
                <a:gd name="T68" fmla="*/ 1183 w 1227"/>
                <a:gd name="T69" fmla="*/ 84 h 193"/>
                <a:gd name="T70" fmla="*/ 1206 w 1227"/>
                <a:gd name="T71" fmla="*/ 56 h 193"/>
                <a:gd name="T72" fmla="*/ 1222 w 1227"/>
                <a:gd name="T73" fmla="*/ 29 h 193"/>
                <a:gd name="T74" fmla="*/ 1227 w 1227"/>
                <a:gd name="T75" fmla="*/ 0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7"/>
                <a:gd name="T115" fmla="*/ 0 h 193"/>
                <a:gd name="T116" fmla="*/ 1227 w 1227"/>
                <a:gd name="T117" fmla="*/ 193 h 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7" h="193">
                  <a:moveTo>
                    <a:pt x="0" y="189"/>
                  </a:moveTo>
                  <a:lnTo>
                    <a:pt x="92" y="189"/>
                  </a:lnTo>
                  <a:lnTo>
                    <a:pt x="113" y="189"/>
                  </a:lnTo>
                  <a:lnTo>
                    <a:pt x="145" y="189"/>
                  </a:lnTo>
                  <a:lnTo>
                    <a:pt x="155" y="189"/>
                  </a:lnTo>
                  <a:lnTo>
                    <a:pt x="184" y="189"/>
                  </a:lnTo>
                  <a:lnTo>
                    <a:pt x="206" y="189"/>
                  </a:lnTo>
                  <a:lnTo>
                    <a:pt x="216" y="189"/>
                  </a:lnTo>
                  <a:lnTo>
                    <a:pt x="238" y="189"/>
                  </a:lnTo>
                  <a:lnTo>
                    <a:pt x="246" y="189"/>
                  </a:lnTo>
                  <a:lnTo>
                    <a:pt x="268" y="191"/>
                  </a:lnTo>
                  <a:lnTo>
                    <a:pt x="276" y="191"/>
                  </a:lnTo>
                  <a:lnTo>
                    <a:pt x="298" y="191"/>
                  </a:lnTo>
                  <a:lnTo>
                    <a:pt x="307" y="191"/>
                  </a:lnTo>
                  <a:lnTo>
                    <a:pt x="330" y="191"/>
                  </a:lnTo>
                  <a:lnTo>
                    <a:pt x="339" y="191"/>
                  </a:lnTo>
                  <a:lnTo>
                    <a:pt x="361" y="191"/>
                  </a:lnTo>
                  <a:lnTo>
                    <a:pt x="368" y="191"/>
                  </a:lnTo>
                  <a:lnTo>
                    <a:pt x="391" y="191"/>
                  </a:lnTo>
                  <a:lnTo>
                    <a:pt x="400" y="191"/>
                  </a:lnTo>
                  <a:lnTo>
                    <a:pt x="423" y="193"/>
                  </a:lnTo>
                  <a:lnTo>
                    <a:pt x="430" y="193"/>
                  </a:lnTo>
                  <a:lnTo>
                    <a:pt x="454" y="193"/>
                  </a:lnTo>
                  <a:lnTo>
                    <a:pt x="460" y="193"/>
                  </a:lnTo>
                  <a:lnTo>
                    <a:pt x="484" y="193"/>
                  </a:lnTo>
                  <a:lnTo>
                    <a:pt x="491" y="193"/>
                  </a:lnTo>
                  <a:lnTo>
                    <a:pt x="516" y="193"/>
                  </a:lnTo>
                  <a:lnTo>
                    <a:pt x="521" y="193"/>
                  </a:lnTo>
                  <a:lnTo>
                    <a:pt x="546" y="193"/>
                  </a:lnTo>
                  <a:lnTo>
                    <a:pt x="582" y="193"/>
                  </a:lnTo>
                  <a:lnTo>
                    <a:pt x="609" y="193"/>
                  </a:lnTo>
                  <a:lnTo>
                    <a:pt x="646" y="193"/>
                  </a:lnTo>
                  <a:lnTo>
                    <a:pt x="670" y="193"/>
                  </a:lnTo>
                  <a:lnTo>
                    <a:pt x="675" y="193"/>
                  </a:lnTo>
                  <a:lnTo>
                    <a:pt x="702" y="193"/>
                  </a:lnTo>
                  <a:lnTo>
                    <a:pt x="707" y="193"/>
                  </a:lnTo>
                  <a:lnTo>
                    <a:pt x="730" y="193"/>
                  </a:lnTo>
                  <a:lnTo>
                    <a:pt x="739" y="193"/>
                  </a:lnTo>
                  <a:lnTo>
                    <a:pt x="763" y="191"/>
                  </a:lnTo>
                  <a:lnTo>
                    <a:pt x="769" y="191"/>
                  </a:lnTo>
                  <a:lnTo>
                    <a:pt x="793" y="191"/>
                  </a:lnTo>
                  <a:lnTo>
                    <a:pt x="801" y="191"/>
                  </a:lnTo>
                  <a:lnTo>
                    <a:pt x="823" y="189"/>
                  </a:lnTo>
                  <a:lnTo>
                    <a:pt x="832" y="188"/>
                  </a:lnTo>
                  <a:lnTo>
                    <a:pt x="852" y="188"/>
                  </a:lnTo>
                  <a:lnTo>
                    <a:pt x="865" y="186"/>
                  </a:lnTo>
                  <a:lnTo>
                    <a:pt x="882" y="184"/>
                  </a:lnTo>
                  <a:lnTo>
                    <a:pt x="896" y="184"/>
                  </a:lnTo>
                  <a:lnTo>
                    <a:pt x="913" y="182"/>
                  </a:lnTo>
                  <a:lnTo>
                    <a:pt x="930" y="179"/>
                  </a:lnTo>
                  <a:lnTo>
                    <a:pt x="941" y="179"/>
                  </a:lnTo>
                  <a:lnTo>
                    <a:pt x="963" y="176"/>
                  </a:lnTo>
                  <a:lnTo>
                    <a:pt x="970" y="174"/>
                  </a:lnTo>
                  <a:lnTo>
                    <a:pt x="997" y="169"/>
                  </a:lnTo>
                  <a:lnTo>
                    <a:pt x="999" y="169"/>
                  </a:lnTo>
                  <a:lnTo>
                    <a:pt x="1001" y="169"/>
                  </a:lnTo>
                  <a:lnTo>
                    <a:pt x="1026" y="164"/>
                  </a:lnTo>
                  <a:lnTo>
                    <a:pt x="1033" y="160"/>
                  </a:lnTo>
                  <a:lnTo>
                    <a:pt x="1053" y="155"/>
                  </a:lnTo>
                  <a:lnTo>
                    <a:pt x="1071" y="150"/>
                  </a:lnTo>
                  <a:lnTo>
                    <a:pt x="1078" y="147"/>
                  </a:lnTo>
                  <a:lnTo>
                    <a:pt x="1093" y="140"/>
                  </a:lnTo>
                  <a:lnTo>
                    <a:pt x="1105" y="135"/>
                  </a:lnTo>
                  <a:lnTo>
                    <a:pt x="1112" y="132"/>
                  </a:lnTo>
                  <a:lnTo>
                    <a:pt x="1129" y="123"/>
                  </a:lnTo>
                  <a:lnTo>
                    <a:pt x="1149" y="111"/>
                  </a:lnTo>
                  <a:lnTo>
                    <a:pt x="1152" y="108"/>
                  </a:lnTo>
                  <a:lnTo>
                    <a:pt x="1157" y="105"/>
                  </a:lnTo>
                  <a:lnTo>
                    <a:pt x="1174" y="93"/>
                  </a:lnTo>
                  <a:lnTo>
                    <a:pt x="1183" y="84"/>
                  </a:lnTo>
                  <a:lnTo>
                    <a:pt x="1195" y="73"/>
                  </a:lnTo>
                  <a:lnTo>
                    <a:pt x="1206" y="56"/>
                  </a:lnTo>
                  <a:lnTo>
                    <a:pt x="1213" y="45"/>
                  </a:lnTo>
                  <a:lnTo>
                    <a:pt x="1222" y="29"/>
                  </a:lnTo>
                  <a:lnTo>
                    <a:pt x="1223" y="10"/>
                  </a:lnTo>
                  <a:lnTo>
                    <a:pt x="1227" y="0"/>
                  </a:lnTo>
                </a:path>
              </a:pathLst>
            </a:custGeom>
            <a:noFill/>
            <a:ln w="0">
              <a:solidFill>
                <a:schemeClr val="tx1"/>
              </a:solidFill>
              <a:round/>
              <a:headEnd/>
              <a:tailEnd/>
            </a:ln>
          </p:spPr>
          <p:txBody>
            <a:bodyPr/>
            <a:lstStyle/>
            <a:p>
              <a:endParaRPr lang="en-US"/>
            </a:p>
          </p:txBody>
        </p:sp>
        <p:sp>
          <p:nvSpPr>
            <p:cNvPr id="44102" name="Line 1089"/>
            <p:cNvSpPr>
              <a:spLocks noChangeShapeType="1"/>
            </p:cNvSpPr>
            <p:nvPr/>
          </p:nvSpPr>
          <p:spPr bwMode="auto">
            <a:xfrm flipH="1">
              <a:off x="590" y="3451"/>
              <a:ext cx="7" cy="1"/>
            </a:xfrm>
            <a:prstGeom prst="line">
              <a:avLst/>
            </a:prstGeom>
            <a:noFill/>
            <a:ln w="0">
              <a:solidFill>
                <a:schemeClr val="tx1"/>
              </a:solidFill>
              <a:round/>
              <a:headEnd/>
              <a:tailEnd/>
            </a:ln>
          </p:spPr>
          <p:txBody>
            <a:bodyPr/>
            <a:lstStyle/>
            <a:p>
              <a:endParaRPr lang="en-GB"/>
            </a:p>
          </p:txBody>
        </p:sp>
        <p:sp>
          <p:nvSpPr>
            <p:cNvPr id="44103" name="Freeform 1090"/>
            <p:cNvSpPr>
              <a:spLocks/>
            </p:cNvSpPr>
            <p:nvPr/>
          </p:nvSpPr>
          <p:spPr bwMode="auto">
            <a:xfrm>
              <a:off x="607" y="3434"/>
              <a:ext cx="250" cy="2"/>
            </a:xfrm>
            <a:custGeom>
              <a:avLst/>
              <a:gdLst>
                <a:gd name="T0" fmla="*/ 0 w 250"/>
                <a:gd name="T1" fmla="*/ 0 h 2"/>
                <a:gd name="T2" fmla="*/ 96 w 250"/>
                <a:gd name="T3" fmla="*/ 0 h 2"/>
                <a:gd name="T4" fmla="*/ 123 w 250"/>
                <a:gd name="T5" fmla="*/ 0 h 2"/>
                <a:gd name="T6" fmla="*/ 125 w 250"/>
                <a:gd name="T7" fmla="*/ 0 h 2"/>
                <a:gd name="T8" fmla="*/ 153 w 250"/>
                <a:gd name="T9" fmla="*/ 2 h 2"/>
                <a:gd name="T10" fmla="*/ 157 w 250"/>
                <a:gd name="T11" fmla="*/ 2 h 2"/>
                <a:gd name="T12" fmla="*/ 184 w 250"/>
                <a:gd name="T13" fmla="*/ 2 h 2"/>
                <a:gd name="T14" fmla="*/ 189 w 250"/>
                <a:gd name="T15" fmla="*/ 2 h 2"/>
                <a:gd name="T16" fmla="*/ 214 w 250"/>
                <a:gd name="T17" fmla="*/ 2 h 2"/>
                <a:gd name="T18" fmla="*/ 218 w 250"/>
                <a:gd name="T19" fmla="*/ 2 h 2"/>
                <a:gd name="T20" fmla="*/ 246 w 250"/>
                <a:gd name="T21" fmla="*/ 2 h 2"/>
                <a:gd name="T22" fmla="*/ 250 w 250"/>
                <a:gd name="T23" fmla="*/ 2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
                <a:gd name="T38" fmla="*/ 250 w 250"/>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
                  <a:moveTo>
                    <a:pt x="0" y="0"/>
                  </a:moveTo>
                  <a:lnTo>
                    <a:pt x="96" y="0"/>
                  </a:lnTo>
                  <a:lnTo>
                    <a:pt x="123" y="0"/>
                  </a:lnTo>
                  <a:lnTo>
                    <a:pt x="125" y="0"/>
                  </a:lnTo>
                  <a:lnTo>
                    <a:pt x="153" y="2"/>
                  </a:lnTo>
                  <a:lnTo>
                    <a:pt x="157" y="2"/>
                  </a:lnTo>
                  <a:lnTo>
                    <a:pt x="184" y="2"/>
                  </a:lnTo>
                  <a:lnTo>
                    <a:pt x="189" y="2"/>
                  </a:lnTo>
                  <a:lnTo>
                    <a:pt x="214" y="2"/>
                  </a:lnTo>
                  <a:lnTo>
                    <a:pt x="218" y="2"/>
                  </a:lnTo>
                  <a:lnTo>
                    <a:pt x="246" y="2"/>
                  </a:lnTo>
                  <a:lnTo>
                    <a:pt x="250" y="2"/>
                  </a:lnTo>
                </a:path>
              </a:pathLst>
            </a:custGeom>
            <a:noFill/>
            <a:ln w="0">
              <a:solidFill>
                <a:schemeClr val="tx1"/>
              </a:solidFill>
              <a:round/>
              <a:headEnd/>
              <a:tailEnd/>
            </a:ln>
          </p:spPr>
          <p:txBody>
            <a:bodyPr/>
            <a:lstStyle/>
            <a:p>
              <a:endParaRPr lang="en-US"/>
            </a:p>
          </p:txBody>
        </p:sp>
        <p:sp>
          <p:nvSpPr>
            <p:cNvPr id="44104" name="Freeform 1091"/>
            <p:cNvSpPr>
              <a:spLocks/>
            </p:cNvSpPr>
            <p:nvPr/>
          </p:nvSpPr>
          <p:spPr bwMode="auto">
            <a:xfrm>
              <a:off x="857" y="3262"/>
              <a:ext cx="953" cy="177"/>
            </a:xfrm>
            <a:custGeom>
              <a:avLst/>
              <a:gdLst>
                <a:gd name="T0" fmla="*/ 25 w 953"/>
                <a:gd name="T1" fmla="*/ 174 h 177"/>
                <a:gd name="T2" fmla="*/ 57 w 953"/>
                <a:gd name="T3" fmla="*/ 174 h 177"/>
                <a:gd name="T4" fmla="*/ 87 w 953"/>
                <a:gd name="T5" fmla="*/ 176 h 177"/>
                <a:gd name="T6" fmla="*/ 118 w 953"/>
                <a:gd name="T7" fmla="*/ 176 h 177"/>
                <a:gd name="T8" fmla="*/ 148 w 953"/>
                <a:gd name="T9" fmla="*/ 176 h 177"/>
                <a:gd name="T10" fmla="*/ 178 w 953"/>
                <a:gd name="T11" fmla="*/ 176 h 177"/>
                <a:gd name="T12" fmla="*/ 209 w 953"/>
                <a:gd name="T13" fmla="*/ 177 h 177"/>
                <a:gd name="T14" fmla="*/ 239 w 953"/>
                <a:gd name="T15" fmla="*/ 177 h 177"/>
                <a:gd name="T16" fmla="*/ 271 w 953"/>
                <a:gd name="T17" fmla="*/ 177 h 177"/>
                <a:gd name="T18" fmla="*/ 300 w 953"/>
                <a:gd name="T19" fmla="*/ 177 h 177"/>
                <a:gd name="T20" fmla="*/ 332 w 953"/>
                <a:gd name="T21" fmla="*/ 177 h 177"/>
                <a:gd name="T22" fmla="*/ 433 w 953"/>
                <a:gd name="T23" fmla="*/ 177 h 177"/>
                <a:gd name="T24" fmla="*/ 464 w 953"/>
                <a:gd name="T25" fmla="*/ 177 h 177"/>
                <a:gd name="T26" fmla="*/ 494 w 953"/>
                <a:gd name="T27" fmla="*/ 177 h 177"/>
                <a:gd name="T28" fmla="*/ 524 w 953"/>
                <a:gd name="T29" fmla="*/ 176 h 177"/>
                <a:gd name="T30" fmla="*/ 555 w 953"/>
                <a:gd name="T31" fmla="*/ 174 h 177"/>
                <a:gd name="T32" fmla="*/ 585 w 953"/>
                <a:gd name="T33" fmla="*/ 172 h 177"/>
                <a:gd name="T34" fmla="*/ 627 w 953"/>
                <a:gd name="T35" fmla="*/ 169 h 177"/>
                <a:gd name="T36" fmla="*/ 646 w 953"/>
                <a:gd name="T37" fmla="*/ 167 h 177"/>
                <a:gd name="T38" fmla="*/ 678 w 953"/>
                <a:gd name="T39" fmla="*/ 164 h 177"/>
                <a:gd name="T40" fmla="*/ 712 w 953"/>
                <a:gd name="T41" fmla="*/ 159 h 177"/>
                <a:gd name="T42" fmla="*/ 749 w 953"/>
                <a:gd name="T43" fmla="*/ 152 h 177"/>
                <a:gd name="T44" fmla="*/ 783 w 953"/>
                <a:gd name="T45" fmla="*/ 142 h 177"/>
                <a:gd name="T46" fmla="*/ 791 w 953"/>
                <a:gd name="T47" fmla="*/ 140 h 177"/>
                <a:gd name="T48" fmla="*/ 822 w 953"/>
                <a:gd name="T49" fmla="*/ 128 h 177"/>
                <a:gd name="T50" fmla="*/ 860 w 953"/>
                <a:gd name="T51" fmla="*/ 111 h 177"/>
                <a:gd name="T52" fmla="*/ 865 w 953"/>
                <a:gd name="T53" fmla="*/ 108 h 177"/>
                <a:gd name="T54" fmla="*/ 901 w 953"/>
                <a:gd name="T55" fmla="*/ 84 h 177"/>
                <a:gd name="T56" fmla="*/ 923 w 953"/>
                <a:gd name="T57" fmla="*/ 61 h 177"/>
                <a:gd name="T58" fmla="*/ 928 w 953"/>
                <a:gd name="T59" fmla="*/ 56 h 177"/>
                <a:gd name="T60" fmla="*/ 946 w 953"/>
                <a:gd name="T61" fmla="*/ 27 h 177"/>
                <a:gd name="T62" fmla="*/ 953 w 953"/>
                <a:gd name="T63" fmla="*/ 0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3"/>
                <a:gd name="T97" fmla="*/ 0 h 177"/>
                <a:gd name="T98" fmla="*/ 953 w 953"/>
                <a:gd name="T99" fmla="*/ 177 h 17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3" h="177">
                  <a:moveTo>
                    <a:pt x="0" y="174"/>
                  </a:moveTo>
                  <a:lnTo>
                    <a:pt x="25" y="174"/>
                  </a:lnTo>
                  <a:lnTo>
                    <a:pt x="30" y="174"/>
                  </a:lnTo>
                  <a:lnTo>
                    <a:pt x="57" y="174"/>
                  </a:lnTo>
                  <a:lnTo>
                    <a:pt x="60" y="174"/>
                  </a:lnTo>
                  <a:lnTo>
                    <a:pt x="87" y="176"/>
                  </a:lnTo>
                  <a:lnTo>
                    <a:pt x="92" y="176"/>
                  </a:lnTo>
                  <a:lnTo>
                    <a:pt x="118" y="176"/>
                  </a:lnTo>
                  <a:lnTo>
                    <a:pt x="123" y="176"/>
                  </a:lnTo>
                  <a:lnTo>
                    <a:pt x="148" y="176"/>
                  </a:lnTo>
                  <a:lnTo>
                    <a:pt x="155" y="176"/>
                  </a:lnTo>
                  <a:lnTo>
                    <a:pt x="178" y="176"/>
                  </a:lnTo>
                  <a:lnTo>
                    <a:pt x="185" y="176"/>
                  </a:lnTo>
                  <a:lnTo>
                    <a:pt x="209" y="177"/>
                  </a:lnTo>
                  <a:lnTo>
                    <a:pt x="216" y="177"/>
                  </a:lnTo>
                  <a:lnTo>
                    <a:pt x="239" y="177"/>
                  </a:lnTo>
                  <a:lnTo>
                    <a:pt x="248" y="177"/>
                  </a:lnTo>
                  <a:lnTo>
                    <a:pt x="271" y="177"/>
                  </a:lnTo>
                  <a:lnTo>
                    <a:pt x="278" y="177"/>
                  </a:lnTo>
                  <a:lnTo>
                    <a:pt x="300" y="177"/>
                  </a:lnTo>
                  <a:lnTo>
                    <a:pt x="308" y="177"/>
                  </a:lnTo>
                  <a:lnTo>
                    <a:pt x="332" y="177"/>
                  </a:lnTo>
                  <a:lnTo>
                    <a:pt x="425" y="177"/>
                  </a:lnTo>
                  <a:lnTo>
                    <a:pt x="433" y="177"/>
                  </a:lnTo>
                  <a:lnTo>
                    <a:pt x="455" y="177"/>
                  </a:lnTo>
                  <a:lnTo>
                    <a:pt x="464" y="177"/>
                  </a:lnTo>
                  <a:lnTo>
                    <a:pt x="486" y="177"/>
                  </a:lnTo>
                  <a:lnTo>
                    <a:pt x="494" y="177"/>
                  </a:lnTo>
                  <a:lnTo>
                    <a:pt x="518" y="176"/>
                  </a:lnTo>
                  <a:lnTo>
                    <a:pt x="524" y="176"/>
                  </a:lnTo>
                  <a:lnTo>
                    <a:pt x="550" y="174"/>
                  </a:lnTo>
                  <a:lnTo>
                    <a:pt x="555" y="174"/>
                  </a:lnTo>
                  <a:lnTo>
                    <a:pt x="582" y="172"/>
                  </a:lnTo>
                  <a:lnTo>
                    <a:pt x="585" y="172"/>
                  </a:lnTo>
                  <a:lnTo>
                    <a:pt x="614" y="171"/>
                  </a:lnTo>
                  <a:lnTo>
                    <a:pt x="627" y="169"/>
                  </a:lnTo>
                  <a:lnTo>
                    <a:pt x="644" y="167"/>
                  </a:lnTo>
                  <a:lnTo>
                    <a:pt x="646" y="167"/>
                  </a:lnTo>
                  <a:lnTo>
                    <a:pt x="675" y="164"/>
                  </a:lnTo>
                  <a:lnTo>
                    <a:pt x="678" y="164"/>
                  </a:lnTo>
                  <a:lnTo>
                    <a:pt x="703" y="160"/>
                  </a:lnTo>
                  <a:lnTo>
                    <a:pt x="712" y="159"/>
                  </a:lnTo>
                  <a:lnTo>
                    <a:pt x="730" y="155"/>
                  </a:lnTo>
                  <a:lnTo>
                    <a:pt x="749" y="152"/>
                  </a:lnTo>
                  <a:lnTo>
                    <a:pt x="759" y="150"/>
                  </a:lnTo>
                  <a:lnTo>
                    <a:pt x="783" y="142"/>
                  </a:lnTo>
                  <a:lnTo>
                    <a:pt x="786" y="142"/>
                  </a:lnTo>
                  <a:lnTo>
                    <a:pt x="791" y="140"/>
                  </a:lnTo>
                  <a:lnTo>
                    <a:pt x="811" y="133"/>
                  </a:lnTo>
                  <a:lnTo>
                    <a:pt x="822" y="128"/>
                  </a:lnTo>
                  <a:lnTo>
                    <a:pt x="838" y="123"/>
                  </a:lnTo>
                  <a:lnTo>
                    <a:pt x="860" y="111"/>
                  </a:lnTo>
                  <a:lnTo>
                    <a:pt x="862" y="110"/>
                  </a:lnTo>
                  <a:lnTo>
                    <a:pt x="865" y="108"/>
                  </a:lnTo>
                  <a:lnTo>
                    <a:pt x="886" y="96"/>
                  </a:lnTo>
                  <a:lnTo>
                    <a:pt x="901" y="84"/>
                  </a:lnTo>
                  <a:lnTo>
                    <a:pt x="908" y="78"/>
                  </a:lnTo>
                  <a:lnTo>
                    <a:pt x="923" y="61"/>
                  </a:lnTo>
                  <a:lnTo>
                    <a:pt x="928" y="57"/>
                  </a:lnTo>
                  <a:lnTo>
                    <a:pt x="928" y="56"/>
                  </a:lnTo>
                  <a:lnTo>
                    <a:pt x="945" y="29"/>
                  </a:lnTo>
                  <a:lnTo>
                    <a:pt x="946" y="27"/>
                  </a:lnTo>
                  <a:lnTo>
                    <a:pt x="946" y="20"/>
                  </a:lnTo>
                  <a:lnTo>
                    <a:pt x="953" y="0"/>
                  </a:lnTo>
                </a:path>
              </a:pathLst>
            </a:custGeom>
            <a:noFill/>
            <a:ln w="0">
              <a:solidFill>
                <a:schemeClr val="tx1"/>
              </a:solidFill>
              <a:round/>
              <a:headEnd/>
              <a:tailEnd/>
            </a:ln>
          </p:spPr>
          <p:txBody>
            <a:bodyPr/>
            <a:lstStyle/>
            <a:p>
              <a:endParaRPr lang="en-US"/>
            </a:p>
          </p:txBody>
        </p:sp>
        <p:sp>
          <p:nvSpPr>
            <p:cNvPr id="44105" name="Line 1092"/>
            <p:cNvSpPr>
              <a:spLocks noChangeShapeType="1"/>
            </p:cNvSpPr>
            <p:nvPr/>
          </p:nvSpPr>
          <p:spPr bwMode="auto">
            <a:xfrm>
              <a:off x="590" y="3434"/>
              <a:ext cx="17" cy="1"/>
            </a:xfrm>
            <a:prstGeom prst="line">
              <a:avLst/>
            </a:prstGeom>
            <a:noFill/>
            <a:ln w="0">
              <a:solidFill>
                <a:schemeClr val="tx1"/>
              </a:solidFill>
              <a:round/>
              <a:headEnd/>
              <a:tailEnd/>
            </a:ln>
          </p:spPr>
          <p:txBody>
            <a:bodyPr/>
            <a:lstStyle/>
            <a:p>
              <a:endParaRPr lang="en-GB"/>
            </a:p>
          </p:txBody>
        </p:sp>
        <p:sp>
          <p:nvSpPr>
            <p:cNvPr id="44106" name="Freeform 1093"/>
            <p:cNvSpPr>
              <a:spLocks/>
            </p:cNvSpPr>
            <p:nvPr/>
          </p:nvSpPr>
          <p:spPr bwMode="auto">
            <a:xfrm>
              <a:off x="590" y="3260"/>
              <a:ext cx="1210" cy="164"/>
            </a:xfrm>
            <a:custGeom>
              <a:avLst/>
              <a:gdLst>
                <a:gd name="T0" fmla="*/ 42 w 1210"/>
                <a:gd name="T1" fmla="*/ 159 h 164"/>
                <a:gd name="T2" fmla="*/ 118 w 1210"/>
                <a:gd name="T3" fmla="*/ 159 h 164"/>
                <a:gd name="T4" fmla="*/ 165 w 1210"/>
                <a:gd name="T5" fmla="*/ 159 h 164"/>
                <a:gd name="T6" fmla="*/ 196 w 1210"/>
                <a:gd name="T7" fmla="*/ 159 h 164"/>
                <a:gd name="T8" fmla="*/ 226 w 1210"/>
                <a:gd name="T9" fmla="*/ 159 h 164"/>
                <a:gd name="T10" fmla="*/ 258 w 1210"/>
                <a:gd name="T11" fmla="*/ 161 h 164"/>
                <a:gd name="T12" fmla="*/ 289 w 1210"/>
                <a:gd name="T13" fmla="*/ 161 h 164"/>
                <a:gd name="T14" fmla="*/ 319 w 1210"/>
                <a:gd name="T15" fmla="*/ 161 h 164"/>
                <a:gd name="T16" fmla="*/ 351 w 1210"/>
                <a:gd name="T17" fmla="*/ 161 h 164"/>
                <a:gd name="T18" fmla="*/ 381 w 1210"/>
                <a:gd name="T19" fmla="*/ 162 h 164"/>
                <a:gd name="T20" fmla="*/ 412 w 1210"/>
                <a:gd name="T21" fmla="*/ 162 h 164"/>
                <a:gd name="T22" fmla="*/ 444 w 1210"/>
                <a:gd name="T23" fmla="*/ 162 h 164"/>
                <a:gd name="T24" fmla="*/ 476 w 1210"/>
                <a:gd name="T25" fmla="*/ 162 h 164"/>
                <a:gd name="T26" fmla="*/ 506 w 1210"/>
                <a:gd name="T27" fmla="*/ 164 h 164"/>
                <a:gd name="T28" fmla="*/ 537 w 1210"/>
                <a:gd name="T29" fmla="*/ 164 h 164"/>
                <a:gd name="T30" fmla="*/ 567 w 1210"/>
                <a:gd name="T31" fmla="*/ 164 h 164"/>
                <a:gd name="T32" fmla="*/ 599 w 1210"/>
                <a:gd name="T33" fmla="*/ 164 h 164"/>
                <a:gd name="T34" fmla="*/ 722 w 1210"/>
                <a:gd name="T35" fmla="*/ 164 h 164"/>
                <a:gd name="T36" fmla="*/ 753 w 1210"/>
                <a:gd name="T37" fmla="*/ 164 h 164"/>
                <a:gd name="T38" fmla="*/ 783 w 1210"/>
                <a:gd name="T39" fmla="*/ 162 h 164"/>
                <a:gd name="T40" fmla="*/ 815 w 1210"/>
                <a:gd name="T41" fmla="*/ 161 h 164"/>
                <a:gd name="T42" fmla="*/ 844 w 1210"/>
                <a:gd name="T43" fmla="*/ 159 h 164"/>
                <a:gd name="T44" fmla="*/ 874 w 1210"/>
                <a:gd name="T45" fmla="*/ 157 h 164"/>
                <a:gd name="T46" fmla="*/ 903 w 1210"/>
                <a:gd name="T47" fmla="*/ 156 h 164"/>
                <a:gd name="T48" fmla="*/ 933 w 1210"/>
                <a:gd name="T49" fmla="*/ 152 h 164"/>
                <a:gd name="T50" fmla="*/ 962 w 1210"/>
                <a:gd name="T51" fmla="*/ 149 h 164"/>
                <a:gd name="T52" fmla="*/ 991 w 1210"/>
                <a:gd name="T53" fmla="*/ 144 h 164"/>
                <a:gd name="T54" fmla="*/ 1019 w 1210"/>
                <a:gd name="T55" fmla="*/ 137 h 164"/>
                <a:gd name="T56" fmla="*/ 1046 w 1210"/>
                <a:gd name="T57" fmla="*/ 130 h 164"/>
                <a:gd name="T58" fmla="*/ 1072 w 1210"/>
                <a:gd name="T59" fmla="*/ 124 h 164"/>
                <a:gd name="T60" fmla="*/ 1099 w 1210"/>
                <a:gd name="T61" fmla="*/ 112 h 164"/>
                <a:gd name="T62" fmla="*/ 1122 w 1210"/>
                <a:gd name="T63" fmla="*/ 100 h 164"/>
                <a:gd name="T64" fmla="*/ 1146 w 1210"/>
                <a:gd name="T65" fmla="*/ 85 h 164"/>
                <a:gd name="T66" fmla="*/ 1168 w 1210"/>
                <a:gd name="T67" fmla="*/ 68 h 164"/>
                <a:gd name="T68" fmla="*/ 1188 w 1210"/>
                <a:gd name="T69" fmla="*/ 46 h 164"/>
                <a:gd name="T70" fmla="*/ 1205 w 1210"/>
                <a:gd name="T71" fmla="*/ 17 h 1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0"/>
                <a:gd name="T109" fmla="*/ 0 h 164"/>
                <a:gd name="T110" fmla="*/ 1210 w 1210"/>
                <a:gd name="T111" fmla="*/ 164 h 1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0" h="164">
                  <a:moveTo>
                    <a:pt x="0" y="159"/>
                  </a:moveTo>
                  <a:lnTo>
                    <a:pt x="42" y="159"/>
                  </a:lnTo>
                  <a:lnTo>
                    <a:pt x="56" y="159"/>
                  </a:lnTo>
                  <a:lnTo>
                    <a:pt x="118" y="159"/>
                  </a:lnTo>
                  <a:lnTo>
                    <a:pt x="133" y="159"/>
                  </a:lnTo>
                  <a:lnTo>
                    <a:pt x="165" y="159"/>
                  </a:lnTo>
                  <a:lnTo>
                    <a:pt x="179" y="159"/>
                  </a:lnTo>
                  <a:lnTo>
                    <a:pt x="196" y="159"/>
                  </a:lnTo>
                  <a:lnTo>
                    <a:pt x="209" y="159"/>
                  </a:lnTo>
                  <a:lnTo>
                    <a:pt x="226" y="159"/>
                  </a:lnTo>
                  <a:lnTo>
                    <a:pt x="240" y="161"/>
                  </a:lnTo>
                  <a:lnTo>
                    <a:pt x="258" y="161"/>
                  </a:lnTo>
                  <a:lnTo>
                    <a:pt x="270" y="161"/>
                  </a:lnTo>
                  <a:lnTo>
                    <a:pt x="289" y="161"/>
                  </a:lnTo>
                  <a:lnTo>
                    <a:pt x="302" y="161"/>
                  </a:lnTo>
                  <a:lnTo>
                    <a:pt x="319" y="161"/>
                  </a:lnTo>
                  <a:lnTo>
                    <a:pt x="332" y="161"/>
                  </a:lnTo>
                  <a:lnTo>
                    <a:pt x="351" y="161"/>
                  </a:lnTo>
                  <a:lnTo>
                    <a:pt x="363" y="161"/>
                  </a:lnTo>
                  <a:lnTo>
                    <a:pt x="381" y="162"/>
                  </a:lnTo>
                  <a:lnTo>
                    <a:pt x="393" y="162"/>
                  </a:lnTo>
                  <a:lnTo>
                    <a:pt x="412" y="162"/>
                  </a:lnTo>
                  <a:lnTo>
                    <a:pt x="424" y="162"/>
                  </a:lnTo>
                  <a:lnTo>
                    <a:pt x="444" y="162"/>
                  </a:lnTo>
                  <a:lnTo>
                    <a:pt x="454" y="162"/>
                  </a:lnTo>
                  <a:lnTo>
                    <a:pt x="476" y="162"/>
                  </a:lnTo>
                  <a:lnTo>
                    <a:pt x="484" y="162"/>
                  </a:lnTo>
                  <a:lnTo>
                    <a:pt x="506" y="164"/>
                  </a:lnTo>
                  <a:lnTo>
                    <a:pt x="516" y="164"/>
                  </a:lnTo>
                  <a:lnTo>
                    <a:pt x="537" y="164"/>
                  </a:lnTo>
                  <a:lnTo>
                    <a:pt x="547" y="164"/>
                  </a:lnTo>
                  <a:lnTo>
                    <a:pt x="567" y="164"/>
                  </a:lnTo>
                  <a:lnTo>
                    <a:pt x="577" y="164"/>
                  </a:lnTo>
                  <a:lnTo>
                    <a:pt x="599" y="164"/>
                  </a:lnTo>
                  <a:lnTo>
                    <a:pt x="700" y="164"/>
                  </a:lnTo>
                  <a:lnTo>
                    <a:pt x="722" y="164"/>
                  </a:lnTo>
                  <a:lnTo>
                    <a:pt x="731" y="164"/>
                  </a:lnTo>
                  <a:lnTo>
                    <a:pt x="753" y="164"/>
                  </a:lnTo>
                  <a:lnTo>
                    <a:pt x="763" y="164"/>
                  </a:lnTo>
                  <a:lnTo>
                    <a:pt x="783" y="162"/>
                  </a:lnTo>
                  <a:lnTo>
                    <a:pt x="795" y="162"/>
                  </a:lnTo>
                  <a:lnTo>
                    <a:pt x="815" y="161"/>
                  </a:lnTo>
                  <a:lnTo>
                    <a:pt x="825" y="161"/>
                  </a:lnTo>
                  <a:lnTo>
                    <a:pt x="844" y="159"/>
                  </a:lnTo>
                  <a:lnTo>
                    <a:pt x="857" y="159"/>
                  </a:lnTo>
                  <a:lnTo>
                    <a:pt x="874" y="157"/>
                  </a:lnTo>
                  <a:lnTo>
                    <a:pt x="889" y="157"/>
                  </a:lnTo>
                  <a:lnTo>
                    <a:pt x="903" y="156"/>
                  </a:lnTo>
                  <a:lnTo>
                    <a:pt x="923" y="154"/>
                  </a:lnTo>
                  <a:lnTo>
                    <a:pt x="933" y="152"/>
                  </a:lnTo>
                  <a:lnTo>
                    <a:pt x="955" y="151"/>
                  </a:lnTo>
                  <a:lnTo>
                    <a:pt x="962" y="149"/>
                  </a:lnTo>
                  <a:lnTo>
                    <a:pt x="989" y="144"/>
                  </a:lnTo>
                  <a:lnTo>
                    <a:pt x="991" y="144"/>
                  </a:lnTo>
                  <a:lnTo>
                    <a:pt x="994" y="144"/>
                  </a:lnTo>
                  <a:lnTo>
                    <a:pt x="1019" y="137"/>
                  </a:lnTo>
                  <a:lnTo>
                    <a:pt x="1024" y="137"/>
                  </a:lnTo>
                  <a:lnTo>
                    <a:pt x="1046" y="130"/>
                  </a:lnTo>
                  <a:lnTo>
                    <a:pt x="1062" y="125"/>
                  </a:lnTo>
                  <a:lnTo>
                    <a:pt x="1072" y="124"/>
                  </a:lnTo>
                  <a:lnTo>
                    <a:pt x="1094" y="115"/>
                  </a:lnTo>
                  <a:lnTo>
                    <a:pt x="1099" y="112"/>
                  </a:lnTo>
                  <a:lnTo>
                    <a:pt x="1100" y="110"/>
                  </a:lnTo>
                  <a:lnTo>
                    <a:pt x="1122" y="100"/>
                  </a:lnTo>
                  <a:lnTo>
                    <a:pt x="1144" y="86"/>
                  </a:lnTo>
                  <a:lnTo>
                    <a:pt x="1146" y="85"/>
                  </a:lnTo>
                  <a:lnTo>
                    <a:pt x="1148" y="85"/>
                  </a:lnTo>
                  <a:lnTo>
                    <a:pt x="1168" y="68"/>
                  </a:lnTo>
                  <a:lnTo>
                    <a:pt x="1178" y="58"/>
                  </a:lnTo>
                  <a:lnTo>
                    <a:pt x="1188" y="46"/>
                  </a:lnTo>
                  <a:lnTo>
                    <a:pt x="1200" y="29"/>
                  </a:lnTo>
                  <a:lnTo>
                    <a:pt x="1205" y="17"/>
                  </a:lnTo>
                  <a:lnTo>
                    <a:pt x="1210" y="0"/>
                  </a:lnTo>
                </a:path>
              </a:pathLst>
            </a:custGeom>
            <a:noFill/>
            <a:ln w="0">
              <a:solidFill>
                <a:schemeClr val="tx1"/>
              </a:solidFill>
              <a:round/>
              <a:headEnd/>
              <a:tailEnd/>
            </a:ln>
          </p:spPr>
          <p:txBody>
            <a:bodyPr/>
            <a:lstStyle/>
            <a:p>
              <a:endParaRPr lang="en-US"/>
            </a:p>
          </p:txBody>
        </p:sp>
        <p:sp>
          <p:nvSpPr>
            <p:cNvPr id="44107" name="Freeform 1094"/>
            <p:cNvSpPr>
              <a:spLocks/>
            </p:cNvSpPr>
            <p:nvPr/>
          </p:nvSpPr>
          <p:spPr bwMode="auto">
            <a:xfrm>
              <a:off x="900" y="3258"/>
              <a:ext cx="890" cy="151"/>
            </a:xfrm>
            <a:custGeom>
              <a:avLst/>
              <a:gdLst>
                <a:gd name="T0" fmla="*/ 0 w 890"/>
                <a:gd name="T1" fmla="*/ 146 h 151"/>
                <a:gd name="T2" fmla="*/ 2 w 890"/>
                <a:gd name="T3" fmla="*/ 146 h 151"/>
                <a:gd name="T4" fmla="*/ 31 w 890"/>
                <a:gd name="T5" fmla="*/ 148 h 151"/>
                <a:gd name="T6" fmla="*/ 61 w 890"/>
                <a:gd name="T7" fmla="*/ 148 h 151"/>
                <a:gd name="T8" fmla="*/ 63 w 890"/>
                <a:gd name="T9" fmla="*/ 148 h 151"/>
                <a:gd name="T10" fmla="*/ 93 w 890"/>
                <a:gd name="T11" fmla="*/ 148 h 151"/>
                <a:gd name="T12" fmla="*/ 122 w 890"/>
                <a:gd name="T13" fmla="*/ 148 h 151"/>
                <a:gd name="T14" fmla="*/ 125 w 890"/>
                <a:gd name="T15" fmla="*/ 148 h 151"/>
                <a:gd name="T16" fmla="*/ 154 w 890"/>
                <a:gd name="T17" fmla="*/ 149 h 151"/>
                <a:gd name="T18" fmla="*/ 156 w 890"/>
                <a:gd name="T19" fmla="*/ 149 h 151"/>
                <a:gd name="T20" fmla="*/ 184 w 890"/>
                <a:gd name="T21" fmla="*/ 149 h 151"/>
                <a:gd name="T22" fmla="*/ 186 w 890"/>
                <a:gd name="T23" fmla="*/ 149 h 151"/>
                <a:gd name="T24" fmla="*/ 215 w 890"/>
                <a:gd name="T25" fmla="*/ 149 h 151"/>
                <a:gd name="T26" fmla="*/ 218 w 890"/>
                <a:gd name="T27" fmla="*/ 149 h 151"/>
                <a:gd name="T28" fmla="*/ 245 w 890"/>
                <a:gd name="T29" fmla="*/ 151 h 151"/>
                <a:gd name="T30" fmla="*/ 250 w 890"/>
                <a:gd name="T31" fmla="*/ 151 h 151"/>
                <a:gd name="T32" fmla="*/ 276 w 890"/>
                <a:gd name="T33" fmla="*/ 151 h 151"/>
                <a:gd name="T34" fmla="*/ 279 w 890"/>
                <a:gd name="T35" fmla="*/ 151 h 151"/>
                <a:gd name="T36" fmla="*/ 306 w 890"/>
                <a:gd name="T37" fmla="*/ 151 h 151"/>
                <a:gd name="T38" fmla="*/ 404 w 890"/>
                <a:gd name="T39" fmla="*/ 151 h 151"/>
                <a:gd name="T40" fmla="*/ 429 w 890"/>
                <a:gd name="T41" fmla="*/ 151 h 151"/>
                <a:gd name="T42" fmla="*/ 436 w 890"/>
                <a:gd name="T43" fmla="*/ 151 h 151"/>
                <a:gd name="T44" fmla="*/ 461 w 890"/>
                <a:gd name="T45" fmla="*/ 149 h 151"/>
                <a:gd name="T46" fmla="*/ 465 w 890"/>
                <a:gd name="T47" fmla="*/ 149 h 151"/>
                <a:gd name="T48" fmla="*/ 493 w 890"/>
                <a:gd name="T49" fmla="*/ 149 h 151"/>
                <a:gd name="T50" fmla="*/ 497 w 890"/>
                <a:gd name="T51" fmla="*/ 148 h 151"/>
                <a:gd name="T52" fmla="*/ 525 w 890"/>
                <a:gd name="T53" fmla="*/ 148 h 151"/>
                <a:gd name="T54" fmla="*/ 527 w 890"/>
                <a:gd name="T55" fmla="*/ 148 h 151"/>
                <a:gd name="T56" fmla="*/ 556 w 890"/>
                <a:gd name="T57" fmla="*/ 146 h 151"/>
                <a:gd name="T58" fmla="*/ 586 w 890"/>
                <a:gd name="T59" fmla="*/ 144 h 151"/>
                <a:gd name="T60" fmla="*/ 589 w 890"/>
                <a:gd name="T61" fmla="*/ 144 h 151"/>
                <a:gd name="T62" fmla="*/ 615 w 890"/>
                <a:gd name="T63" fmla="*/ 141 h 151"/>
                <a:gd name="T64" fmla="*/ 622 w 890"/>
                <a:gd name="T65" fmla="*/ 139 h 151"/>
                <a:gd name="T66" fmla="*/ 645 w 890"/>
                <a:gd name="T67" fmla="*/ 137 h 151"/>
                <a:gd name="T68" fmla="*/ 654 w 890"/>
                <a:gd name="T69" fmla="*/ 136 h 151"/>
                <a:gd name="T70" fmla="*/ 674 w 890"/>
                <a:gd name="T71" fmla="*/ 132 h 151"/>
                <a:gd name="T72" fmla="*/ 689 w 890"/>
                <a:gd name="T73" fmla="*/ 129 h 151"/>
                <a:gd name="T74" fmla="*/ 703 w 890"/>
                <a:gd name="T75" fmla="*/ 127 h 151"/>
                <a:gd name="T76" fmla="*/ 725 w 890"/>
                <a:gd name="T77" fmla="*/ 120 h 151"/>
                <a:gd name="T78" fmla="*/ 728 w 890"/>
                <a:gd name="T79" fmla="*/ 119 h 151"/>
                <a:gd name="T80" fmla="*/ 740 w 890"/>
                <a:gd name="T81" fmla="*/ 117 h 151"/>
                <a:gd name="T82" fmla="*/ 755 w 890"/>
                <a:gd name="T83" fmla="*/ 110 h 151"/>
                <a:gd name="T84" fmla="*/ 762 w 890"/>
                <a:gd name="T85" fmla="*/ 109 h 151"/>
                <a:gd name="T86" fmla="*/ 782 w 890"/>
                <a:gd name="T87" fmla="*/ 102 h 151"/>
                <a:gd name="T88" fmla="*/ 804 w 890"/>
                <a:gd name="T89" fmla="*/ 90 h 151"/>
                <a:gd name="T90" fmla="*/ 806 w 890"/>
                <a:gd name="T91" fmla="*/ 90 h 151"/>
                <a:gd name="T92" fmla="*/ 809 w 890"/>
                <a:gd name="T93" fmla="*/ 88 h 151"/>
                <a:gd name="T94" fmla="*/ 831 w 890"/>
                <a:gd name="T95" fmla="*/ 77 h 151"/>
                <a:gd name="T96" fmla="*/ 849 w 890"/>
                <a:gd name="T97" fmla="*/ 60 h 151"/>
                <a:gd name="T98" fmla="*/ 853 w 890"/>
                <a:gd name="T99" fmla="*/ 58 h 151"/>
                <a:gd name="T100" fmla="*/ 858 w 890"/>
                <a:gd name="T101" fmla="*/ 49 h 151"/>
                <a:gd name="T102" fmla="*/ 871 w 890"/>
                <a:gd name="T103" fmla="*/ 36 h 151"/>
                <a:gd name="T104" fmla="*/ 875 w 890"/>
                <a:gd name="T105" fmla="*/ 31 h 151"/>
                <a:gd name="T106" fmla="*/ 890 w 890"/>
                <a:gd name="T107" fmla="*/ 4 h 151"/>
                <a:gd name="T108" fmla="*/ 890 w 890"/>
                <a:gd name="T109" fmla="*/ 0 h 1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0"/>
                <a:gd name="T166" fmla="*/ 0 h 151"/>
                <a:gd name="T167" fmla="*/ 890 w 890"/>
                <a:gd name="T168" fmla="*/ 151 h 1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0" h="151">
                  <a:moveTo>
                    <a:pt x="0" y="146"/>
                  </a:moveTo>
                  <a:lnTo>
                    <a:pt x="2" y="146"/>
                  </a:lnTo>
                  <a:lnTo>
                    <a:pt x="31" y="148"/>
                  </a:lnTo>
                  <a:lnTo>
                    <a:pt x="61" y="148"/>
                  </a:lnTo>
                  <a:lnTo>
                    <a:pt x="63" y="148"/>
                  </a:lnTo>
                  <a:lnTo>
                    <a:pt x="93" y="148"/>
                  </a:lnTo>
                  <a:lnTo>
                    <a:pt x="122" y="148"/>
                  </a:lnTo>
                  <a:lnTo>
                    <a:pt x="125" y="148"/>
                  </a:lnTo>
                  <a:lnTo>
                    <a:pt x="154" y="149"/>
                  </a:lnTo>
                  <a:lnTo>
                    <a:pt x="156" y="149"/>
                  </a:lnTo>
                  <a:lnTo>
                    <a:pt x="184" y="149"/>
                  </a:lnTo>
                  <a:lnTo>
                    <a:pt x="186" y="149"/>
                  </a:lnTo>
                  <a:lnTo>
                    <a:pt x="215" y="149"/>
                  </a:lnTo>
                  <a:lnTo>
                    <a:pt x="218" y="149"/>
                  </a:lnTo>
                  <a:lnTo>
                    <a:pt x="245" y="151"/>
                  </a:lnTo>
                  <a:lnTo>
                    <a:pt x="250" y="151"/>
                  </a:lnTo>
                  <a:lnTo>
                    <a:pt x="276" y="151"/>
                  </a:lnTo>
                  <a:lnTo>
                    <a:pt x="279" y="151"/>
                  </a:lnTo>
                  <a:lnTo>
                    <a:pt x="306" y="151"/>
                  </a:lnTo>
                  <a:lnTo>
                    <a:pt x="404" y="151"/>
                  </a:lnTo>
                  <a:lnTo>
                    <a:pt x="429" y="151"/>
                  </a:lnTo>
                  <a:lnTo>
                    <a:pt x="436" y="151"/>
                  </a:lnTo>
                  <a:lnTo>
                    <a:pt x="461" y="149"/>
                  </a:lnTo>
                  <a:lnTo>
                    <a:pt x="465" y="149"/>
                  </a:lnTo>
                  <a:lnTo>
                    <a:pt x="493" y="149"/>
                  </a:lnTo>
                  <a:lnTo>
                    <a:pt x="497" y="148"/>
                  </a:lnTo>
                  <a:lnTo>
                    <a:pt x="525" y="148"/>
                  </a:lnTo>
                  <a:lnTo>
                    <a:pt x="527" y="148"/>
                  </a:lnTo>
                  <a:lnTo>
                    <a:pt x="556" y="146"/>
                  </a:lnTo>
                  <a:lnTo>
                    <a:pt x="586" y="144"/>
                  </a:lnTo>
                  <a:lnTo>
                    <a:pt x="589" y="144"/>
                  </a:lnTo>
                  <a:lnTo>
                    <a:pt x="615" y="141"/>
                  </a:lnTo>
                  <a:lnTo>
                    <a:pt x="622" y="139"/>
                  </a:lnTo>
                  <a:lnTo>
                    <a:pt x="645" y="137"/>
                  </a:lnTo>
                  <a:lnTo>
                    <a:pt x="654" y="136"/>
                  </a:lnTo>
                  <a:lnTo>
                    <a:pt x="674" y="132"/>
                  </a:lnTo>
                  <a:lnTo>
                    <a:pt x="689" y="129"/>
                  </a:lnTo>
                  <a:lnTo>
                    <a:pt x="703" y="127"/>
                  </a:lnTo>
                  <a:lnTo>
                    <a:pt x="725" y="120"/>
                  </a:lnTo>
                  <a:lnTo>
                    <a:pt x="728" y="119"/>
                  </a:lnTo>
                  <a:lnTo>
                    <a:pt x="740" y="117"/>
                  </a:lnTo>
                  <a:lnTo>
                    <a:pt x="755" y="110"/>
                  </a:lnTo>
                  <a:lnTo>
                    <a:pt x="762" y="109"/>
                  </a:lnTo>
                  <a:lnTo>
                    <a:pt x="782" y="102"/>
                  </a:lnTo>
                  <a:lnTo>
                    <a:pt x="804" y="90"/>
                  </a:lnTo>
                  <a:lnTo>
                    <a:pt x="806" y="90"/>
                  </a:lnTo>
                  <a:lnTo>
                    <a:pt x="809" y="88"/>
                  </a:lnTo>
                  <a:lnTo>
                    <a:pt x="831" y="77"/>
                  </a:lnTo>
                  <a:lnTo>
                    <a:pt x="849" y="60"/>
                  </a:lnTo>
                  <a:lnTo>
                    <a:pt x="853" y="58"/>
                  </a:lnTo>
                  <a:lnTo>
                    <a:pt x="858" y="49"/>
                  </a:lnTo>
                  <a:lnTo>
                    <a:pt x="871" y="36"/>
                  </a:lnTo>
                  <a:lnTo>
                    <a:pt x="875" y="31"/>
                  </a:lnTo>
                  <a:lnTo>
                    <a:pt x="890" y="4"/>
                  </a:lnTo>
                  <a:lnTo>
                    <a:pt x="890" y="0"/>
                  </a:lnTo>
                </a:path>
              </a:pathLst>
            </a:custGeom>
            <a:noFill/>
            <a:ln w="0">
              <a:solidFill>
                <a:schemeClr val="tx1"/>
              </a:solidFill>
              <a:round/>
              <a:headEnd/>
              <a:tailEnd/>
            </a:ln>
          </p:spPr>
          <p:txBody>
            <a:bodyPr/>
            <a:lstStyle/>
            <a:p>
              <a:endParaRPr lang="en-US"/>
            </a:p>
          </p:txBody>
        </p:sp>
        <p:sp>
          <p:nvSpPr>
            <p:cNvPr id="44108" name="Freeform 1095"/>
            <p:cNvSpPr>
              <a:spLocks/>
            </p:cNvSpPr>
            <p:nvPr/>
          </p:nvSpPr>
          <p:spPr bwMode="auto">
            <a:xfrm>
              <a:off x="590" y="3404"/>
              <a:ext cx="157" cy="1"/>
            </a:xfrm>
            <a:custGeom>
              <a:avLst/>
              <a:gdLst>
                <a:gd name="T0" fmla="*/ 157 w 157"/>
                <a:gd name="T1" fmla="*/ 0 h 1"/>
                <a:gd name="T2" fmla="*/ 126 w 157"/>
                <a:gd name="T3" fmla="*/ 0 h 1"/>
                <a:gd name="T4" fmla="*/ 96 w 157"/>
                <a:gd name="T5" fmla="*/ 0 h 1"/>
                <a:gd name="T6" fmla="*/ 0 w 157"/>
                <a:gd name="T7" fmla="*/ 0 h 1"/>
                <a:gd name="T8" fmla="*/ 0 60000 65536"/>
                <a:gd name="T9" fmla="*/ 0 60000 65536"/>
                <a:gd name="T10" fmla="*/ 0 60000 65536"/>
                <a:gd name="T11" fmla="*/ 0 60000 65536"/>
                <a:gd name="T12" fmla="*/ 0 w 157"/>
                <a:gd name="T13" fmla="*/ 0 h 1"/>
                <a:gd name="T14" fmla="*/ 157 w 157"/>
                <a:gd name="T15" fmla="*/ 1 h 1"/>
              </a:gdLst>
              <a:ahLst/>
              <a:cxnLst>
                <a:cxn ang="T8">
                  <a:pos x="T0" y="T1"/>
                </a:cxn>
                <a:cxn ang="T9">
                  <a:pos x="T2" y="T3"/>
                </a:cxn>
                <a:cxn ang="T10">
                  <a:pos x="T4" y="T5"/>
                </a:cxn>
                <a:cxn ang="T11">
                  <a:pos x="T6" y="T7"/>
                </a:cxn>
              </a:cxnLst>
              <a:rect l="T12" t="T13" r="T14" b="T15"/>
              <a:pathLst>
                <a:path w="157" h="1">
                  <a:moveTo>
                    <a:pt x="157" y="0"/>
                  </a:moveTo>
                  <a:lnTo>
                    <a:pt x="126" y="0"/>
                  </a:lnTo>
                  <a:lnTo>
                    <a:pt x="96" y="0"/>
                  </a:lnTo>
                  <a:lnTo>
                    <a:pt x="0" y="0"/>
                  </a:lnTo>
                </a:path>
              </a:pathLst>
            </a:custGeom>
            <a:noFill/>
            <a:ln w="0">
              <a:solidFill>
                <a:schemeClr val="tx1"/>
              </a:solidFill>
              <a:round/>
              <a:headEnd/>
              <a:tailEnd/>
            </a:ln>
          </p:spPr>
          <p:txBody>
            <a:bodyPr/>
            <a:lstStyle/>
            <a:p>
              <a:endParaRPr lang="en-US"/>
            </a:p>
          </p:txBody>
        </p:sp>
        <p:sp>
          <p:nvSpPr>
            <p:cNvPr id="44109" name="Freeform 1096"/>
            <p:cNvSpPr>
              <a:spLocks/>
            </p:cNvSpPr>
            <p:nvPr/>
          </p:nvSpPr>
          <p:spPr bwMode="auto">
            <a:xfrm>
              <a:off x="777" y="3404"/>
              <a:ext cx="123" cy="1"/>
            </a:xfrm>
            <a:custGeom>
              <a:avLst/>
              <a:gdLst>
                <a:gd name="T0" fmla="*/ 0 w 123"/>
                <a:gd name="T1" fmla="*/ 0 h 1"/>
                <a:gd name="T2" fmla="*/ 32 w 123"/>
                <a:gd name="T3" fmla="*/ 0 h 1"/>
                <a:gd name="T4" fmla="*/ 61 w 123"/>
                <a:gd name="T5" fmla="*/ 0 h 1"/>
                <a:gd name="T6" fmla="*/ 93 w 123"/>
                <a:gd name="T7" fmla="*/ 0 h 1"/>
                <a:gd name="T8" fmla="*/ 96 w 123"/>
                <a:gd name="T9" fmla="*/ 0 h 1"/>
                <a:gd name="T10" fmla="*/ 123 w 123"/>
                <a:gd name="T11" fmla="*/ 0 h 1"/>
                <a:gd name="T12" fmla="*/ 0 60000 65536"/>
                <a:gd name="T13" fmla="*/ 0 60000 65536"/>
                <a:gd name="T14" fmla="*/ 0 60000 65536"/>
                <a:gd name="T15" fmla="*/ 0 60000 65536"/>
                <a:gd name="T16" fmla="*/ 0 60000 65536"/>
                <a:gd name="T17" fmla="*/ 0 60000 65536"/>
                <a:gd name="T18" fmla="*/ 0 w 123"/>
                <a:gd name="T19" fmla="*/ 0 h 1"/>
                <a:gd name="T20" fmla="*/ 123 w 123"/>
                <a:gd name="T21" fmla="*/ 1 h 1"/>
              </a:gdLst>
              <a:ahLst/>
              <a:cxnLst>
                <a:cxn ang="T12">
                  <a:pos x="T0" y="T1"/>
                </a:cxn>
                <a:cxn ang="T13">
                  <a:pos x="T2" y="T3"/>
                </a:cxn>
                <a:cxn ang="T14">
                  <a:pos x="T4" y="T5"/>
                </a:cxn>
                <a:cxn ang="T15">
                  <a:pos x="T6" y="T7"/>
                </a:cxn>
                <a:cxn ang="T16">
                  <a:pos x="T8" y="T9"/>
                </a:cxn>
                <a:cxn ang="T17">
                  <a:pos x="T10" y="T11"/>
                </a:cxn>
              </a:cxnLst>
              <a:rect l="T18" t="T19" r="T20" b="T21"/>
              <a:pathLst>
                <a:path w="123" h="1">
                  <a:moveTo>
                    <a:pt x="0" y="0"/>
                  </a:moveTo>
                  <a:lnTo>
                    <a:pt x="32" y="0"/>
                  </a:lnTo>
                  <a:lnTo>
                    <a:pt x="61" y="0"/>
                  </a:lnTo>
                  <a:lnTo>
                    <a:pt x="93" y="0"/>
                  </a:lnTo>
                  <a:lnTo>
                    <a:pt x="96" y="0"/>
                  </a:lnTo>
                  <a:lnTo>
                    <a:pt x="123" y="0"/>
                  </a:lnTo>
                </a:path>
              </a:pathLst>
            </a:custGeom>
            <a:noFill/>
            <a:ln w="0">
              <a:solidFill>
                <a:schemeClr val="tx1"/>
              </a:solidFill>
              <a:round/>
              <a:headEnd/>
              <a:tailEnd/>
            </a:ln>
          </p:spPr>
          <p:txBody>
            <a:bodyPr/>
            <a:lstStyle/>
            <a:p>
              <a:endParaRPr lang="en-US"/>
            </a:p>
          </p:txBody>
        </p:sp>
        <p:sp>
          <p:nvSpPr>
            <p:cNvPr id="44110" name="Line 1097"/>
            <p:cNvSpPr>
              <a:spLocks noChangeShapeType="1"/>
            </p:cNvSpPr>
            <p:nvPr/>
          </p:nvSpPr>
          <p:spPr bwMode="auto">
            <a:xfrm flipH="1">
              <a:off x="747" y="3404"/>
              <a:ext cx="30" cy="1"/>
            </a:xfrm>
            <a:prstGeom prst="line">
              <a:avLst/>
            </a:prstGeom>
            <a:noFill/>
            <a:ln w="0">
              <a:solidFill>
                <a:schemeClr val="tx1"/>
              </a:solidFill>
              <a:round/>
              <a:headEnd/>
              <a:tailEnd/>
            </a:ln>
          </p:spPr>
          <p:txBody>
            <a:bodyPr/>
            <a:lstStyle/>
            <a:p>
              <a:endParaRPr lang="en-GB"/>
            </a:p>
          </p:txBody>
        </p:sp>
        <p:sp>
          <p:nvSpPr>
            <p:cNvPr id="44111" name="Line 1098"/>
            <p:cNvSpPr>
              <a:spLocks noChangeShapeType="1"/>
            </p:cNvSpPr>
            <p:nvPr/>
          </p:nvSpPr>
          <p:spPr bwMode="auto">
            <a:xfrm>
              <a:off x="777" y="3404"/>
              <a:ext cx="1" cy="1"/>
            </a:xfrm>
            <a:prstGeom prst="line">
              <a:avLst/>
            </a:prstGeom>
            <a:noFill/>
            <a:ln w="0">
              <a:solidFill>
                <a:schemeClr val="tx1"/>
              </a:solidFill>
              <a:round/>
              <a:headEnd/>
              <a:tailEnd/>
            </a:ln>
          </p:spPr>
          <p:txBody>
            <a:bodyPr/>
            <a:lstStyle/>
            <a:p>
              <a:endParaRPr lang="en-GB"/>
            </a:p>
          </p:txBody>
        </p:sp>
        <p:sp>
          <p:nvSpPr>
            <p:cNvPr id="44112" name="Freeform 1099"/>
            <p:cNvSpPr>
              <a:spLocks/>
            </p:cNvSpPr>
            <p:nvPr/>
          </p:nvSpPr>
          <p:spPr bwMode="auto">
            <a:xfrm>
              <a:off x="602" y="3255"/>
              <a:ext cx="1179" cy="139"/>
            </a:xfrm>
            <a:custGeom>
              <a:avLst/>
              <a:gdLst>
                <a:gd name="T0" fmla="*/ 44 w 1179"/>
                <a:gd name="T1" fmla="*/ 134 h 139"/>
                <a:gd name="T2" fmla="*/ 104 w 1179"/>
                <a:gd name="T3" fmla="*/ 134 h 139"/>
                <a:gd name="T4" fmla="*/ 153 w 1179"/>
                <a:gd name="T5" fmla="*/ 134 h 139"/>
                <a:gd name="T6" fmla="*/ 185 w 1179"/>
                <a:gd name="T7" fmla="*/ 134 h 139"/>
                <a:gd name="T8" fmla="*/ 214 w 1179"/>
                <a:gd name="T9" fmla="*/ 134 h 139"/>
                <a:gd name="T10" fmla="*/ 246 w 1179"/>
                <a:gd name="T11" fmla="*/ 134 h 139"/>
                <a:gd name="T12" fmla="*/ 277 w 1179"/>
                <a:gd name="T13" fmla="*/ 134 h 139"/>
                <a:gd name="T14" fmla="*/ 307 w 1179"/>
                <a:gd name="T15" fmla="*/ 134 h 139"/>
                <a:gd name="T16" fmla="*/ 337 w 1179"/>
                <a:gd name="T17" fmla="*/ 134 h 139"/>
                <a:gd name="T18" fmla="*/ 369 w 1179"/>
                <a:gd name="T19" fmla="*/ 135 h 139"/>
                <a:gd name="T20" fmla="*/ 400 w 1179"/>
                <a:gd name="T21" fmla="*/ 135 h 139"/>
                <a:gd name="T22" fmla="*/ 430 w 1179"/>
                <a:gd name="T23" fmla="*/ 135 h 139"/>
                <a:gd name="T24" fmla="*/ 460 w 1179"/>
                <a:gd name="T25" fmla="*/ 135 h 139"/>
                <a:gd name="T26" fmla="*/ 491 w 1179"/>
                <a:gd name="T27" fmla="*/ 137 h 139"/>
                <a:gd name="T28" fmla="*/ 521 w 1179"/>
                <a:gd name="T29" fmla="*/ 137 h 139"/>
                <a:gd name="T30" fmla="*/ 552 w 1179"/>
                <a:gd name="T31" fmla="*/ 137 h 139"/>
                <a:gd name="T32" fmla="*/ 584 w 1179"/>
                <a:gd name="T33" fmla="*/ 139 h 139"/>
                <a:gd name="T34" fmla="*/ 633 w 1179"/>
                <a:gd name="T35" fmla="*/ 139 h 139"/>
                <a:gd name="T36" fmla="*/ 705 w 1179"/>
                <a:gd name="T37" fmla="*/ 139 h 139"/>
                <a:gd name="T38" fmla="*/ 737 w 1179"/>
                <a:gd name="T39" fmla="*/ 139 h 139"/>
                <a:gd name="T40" fmla="*/ 768 w 1179"/>
                <a:gd name="T41" fmla="*/ 137 h 139"/>
                <a:gd name="T42" fmla="*/ 800 w 1179"/>
                <a:gd name="T43" fmla="*/ 137 h 139"/>
                <a:gd name="T44" fmla="*/ 832 w 1179"/>
                <a:gd name="T45" fmla="*/ 135 h 139"/>
                <a:gd name="T46" fmla="*/ 862 w 1179"/>
                <a:gd name="T47" fmla="*/ 134 h 139"/>
                <a:gd name="T48" fmla="*/ 896 w 1179"/>
                <a:gd name="T49" fmla="*/ 130 h 139"/>
                <a:gd name="T50" fmla="*/ 928 w 1179"/>
                <a:gd name="T51" fmla="*/ 129 h 139"/>
                <a:gd name="T52" fmla="*/ 962 w 1179"/>
                <a:gd name="T53" fmla="*/ 122 h 139"/>
                <a:gd name="T54" fmla="*/ 974 w 1179"/>
                <a:gd name="T55" fmla="*/ 120 h 139"/>
                <a:gd name="T56" fmla="*/ 997 w 1179"/>
                <a:gd name="T57" fmla="*/ 115 h 139"/>
                <a:gd name="T58" fmla="*/ 1033 w 1179"/>
                <a:gd name="T59" fmla="*/ 107 h 139"/>
                <a:gd name="T60" fmla="*/ 1071 w 1179"/>
                <a:gd name="T61" fmla="*/ 93 h 139"/>
                <a:gd name="T62" fmla="*/ 1075 w 1179"/>
                <a:gd name="T63" fmla="*/ 91 h 139"/>
                <a:gd name="T64" fmla="*/ 1115 w 1179"/>
                <a:gd name="T65" fmla="*/ 71 h 139"/>
                <a:gd name="T66" fmla="*/ 1127 w 1179"/>
                <a:gd name="T67" fmla="*/ 63 h 139"/>
                <a:gd name="T68" fmla="*/ 1158 w 1179"/>
                <a:gd name="T69" fmla="*/ 34 h 139"/>
                <a:gd name="T70" fmla="*/ 1176 w 1179"/>
                <a:gd name="T71" fmla="*/ 5 h 1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79"/>
                <a:gd name="T109" fmla="*/ 0 h 139"/>
                <a:gd name="T110" fmla="*/ 1179 w 1179"/>
                <a:gd name="T111" fmla="*/ 139 h 1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79" h="139">
                  <a:moveTo>
                    <a:pt x="0" y="134"/>
                  </a:moveTo>
                  <a:lnTo>
                    <a:pt x="44" y="134"/>
                  </a:lnTo>
                  <a:lnTo>
                    <a:pt x="62" y="134"/>
                  </a:lnTo>
                  <a:lnTo>
                    <a:pt x="104" y="134"/>
                  </a:lnTo>
                  <a:lnTo>
                    <a:pt x="123" y="134"/>
                  </a:lnTo>
                  <a:lnTo>
                    <a:pt x="153" y="134"/>
                  </a:lnTo>
                  <a:lnTo>
                    <a:pt x="167" y="134"/>
                  </a:lnTo>
                  <a:lnTo>
                    <a:pt x="185" y="134"/>
                  </a:lnTo>
                  <a:lnTo>
                    <a:pt x="197" y="134"/>
                  </a:lnTo>
                  <a:lnTo>
                    <a:pt x="214" y="134"/>
                  </a:lnTo>
                  <a:lnTo>
                    <a:pt x="228" y="134"/>
                  </a:lnTo>
                  <a:lnTo>
                    <a:pt x="246" y="134"/>
                  </a:lnTo>
                  <a:lnTo>
                    <a:pt x="258" y="134"/>
                  </a:lnTo>
                  <a:lnTo>
                    <a:pt x="277" y="134"/>
                  </a:lnTo>
                  <a:lnTo>
                    <a:pt x="290" y="134"/>
                  </a:lnTo>
                  <a:lnTo>
                    <a:pt x="307" y="134"/>
                  </a:lnTo>
                  <a:lnTo>
                    <a:pt x="320" y="134"/>
                  </a:lnTo>
                  <a:lnTo>
                    <a:pt x="337" y="134"/>
                  </a:lnTo>
                  <a:lnTo>
                    <a:pt x="352" y="134"/>
                  </a:lnTo>
                  <a:lnTo>
                    <a:pt x="369" y="135"/>
                  </a:lnTo>
                  <a:lnTo>
                    <a:pt x="385" y="135"/>
                  </a:lnTo>
                  <a:lnTo>
                    <a:pt x="400" y="135"/>
                  </a:lnTo>
                  <a:lnTo>
                    <a:pt x="415" y="135"/>
                  </a:lnTo>
                  <a:lnTo>
                    <a:pt x="430" y="135"/>
                  </a:lnTo>
                  <a:lnTo>
                    <a:pt x="445" y="135"/>
                  </a:lnTo>
                  <a:lnTo>
                    <a:pt x="460" y="135"/>
                  </a:lnTo>
                  <a:lnTo>
                    <a:pt x="477" y="137"/>
                  </a:lnTo>
                  <a:lnTo>
                    <a:pt x="491" y="137"/>
                  </a:lnTo>
                  <a:lnTo>
                    <a:pt x="508" y="137"/>
                  </a:lnTo>
                  <a:lnTo>
                    <a:pt x="521" y="137"/>
                  </a:lnTo>
                  <a:lnTo>
                    <a:pt x="540" y="137"/>
                  </a:lnTo>
                  <a:lnTo>
                    <a:pt x="552" y="137"/>
                  </a:lnTo>
                  <a:lnTo>
                    <a:pt x="570" y="137"/>
                  </a:lnTo>
                  <a:lnTo>
                    <a:pt x="584" y="139"/>
                  </a:lnTo>
                  <a:lnTo>
                    <a:pt x="601" y="139"/>
                  </a:lnTo>
                  <a:lnTo>
                    <a:pt x="633" y="139"/>
                  </a:lnTo>
                  <a:lnTo>
                    <a:pt x="644" y="139"/>
                  </a:lnTo>
                  <a:lnTo>
                    <a:pt x="705" y="139"/>
                  </a:lnTo>
                  <a:lnTo>
                    <a:pt x="725" y="139"/>
                  </a:lnTo>
                  <a:lnTo>
                    <a:pt x="737" y="139"/>
                  </a:lnTo>
                  <a:lnTo>
                    <a:pt x="754" y="137"/>
                  </a:lnTo>
                  <a:lnTo>
                    <a:pt x="768" y="137"/>
                  </a:lnTo>
                  <a:lnTo>
                    <a:pt x="786" y="137"/>
                  </a:lnTo>
                  <a:lnTo>
                    <a:pt x="800" y="137"/>
                  </a:lnTo>
                  <a:lnTo>
                    <a:pt x="817" y="135"/>
                  </a:lnTo>
                  <a:lnTo>
                    <a:pt x="832" y="135"/>
                  </a:lnTo>
                  <a:lnTo>
                    <a:pt x="845" y="134"/>
                  </a:lnTo>
                  <a:lnTo>
                    <a:pt x="862" y="134"/>
                  </a:lnTo>
                  <a:lnTo>
                    <a:pt x="876" y="134"/>
                  </a:lnTo>
                  <a:lnTo>
                    <a:pt x="896" y="130"/>
                  </a:lnTo>
                  <a:lnTo>
                    <a:pt x="906" y="130"/>
                  </a:lnTo>
                  <a:lnTo>
                    <a:pt x="928" y="129"/>
                  </a:lnTo>
                  <a:lnTo>
                    <a:pt x="935" y="127"/>
                  </a:lnTo>
                  <a:lnTo>
                    <a:pt x="962" y="122"/>
                  </a:lnTo>
                  <a:lnTo>
                    <a:pt x="963" y="122"/>
                  </a:lnTo>
                  <a:lnTo>
                    <a:pt x="974" y="120"/>
                  </a:lnTo>
                  <a:lnTo>
                    <a:pt x="992" y="117"/>
                  </a:lnTo>
                  <a:lnTo>
                    <a:pt x="997" y="115"/>
                  </a:lnTo>
                  <a:lnTo>
                    <a:pt x="1021" y="110"/>
                  </a:lnTo>
                  <a:lnTo>
                    <a:pt x="1033" y="107"/>
                  </a:lnTo>
                  <a:lnTo>
                    <a:pt x="1046" y="102"/>
                  </a:lnTo>
                  <a:lnTo>
                    <a:pt x="1071" y="93"/>
                  </a:lnTo>
                  <a:lnTo>
                    <a:pt x="1073" y="93"/>
                  </a:lnTo>
                  <a:lnTo>
                    <a:pt x="1075" y="91"/>
                  </a:lnTo>
                  <a:lnTo>
                    <a:pt x="1098" y="81"/>
                  </a:lnTo>
                  <a:lnTo>
                    <a:pt x="1115" y="71"/>
                  </a:lnTo>
                  <a:lnTo>
                    <a:pt x="1122" y="66"/>
                  </a:lnTo>
                  <a:lnTo>
                    <a:pt x="1127" y="63"/>
                  </a:lnTo>
                  <a:lnTo>
                    <a:pt x="1144" y="51"/>
                  </a:lnTo>
                  <a:lnTo>
                    <a:pt x="1158" y="34"/>
                  </a:lnTo>
                  <a:lnTo>
                    <a:pt x="1164" y="27"/>
                  </a:lnTo>
                  <a:lnTo>
                    <a:pt x="1176" y="5"/>
                  </a:lnTo>
                  <a:lnTo>
                    <a:pt x="1179" y="0"/>
                  </a:lnTo>
                </a:path>
              </a:pathLst>
            </a:custGeom>
            <a:noFill/>
            <a:ln w="0">
              <a:solidFill>
                <a:schemeClr val="tx1"/>
              </a:solidFill>
              <a:round/>
              <a:headEnd/>
              <a:tailEnd/>
            </a:ln>
          </p:spPr>
          <p:txBody>
            <a:bodyPr/>
            <a:lstStyle/>
            <a:p>
              <a:endParaRPr lang="en-US"/>
            </a:p>
          </p:txBody>
        </p:sp>
        <p:sp>
          <p:nvSpPr>
            <p:cNvPr id="44113" name="Line 1100"/>
            <p:cNvSpPr>
              <a:spLocks noChangeShapeType="1"/>
            </p:cNvSpPr>
            <p:nvPr/>
          </p:nvSpPr>
          <p:spPr bwMode="auto">
            <a:xfrm>
              <a:off x="590" y="3389"/>
              <a:ext cx="12" cy="1"/>
            </a:xfrm>
            <a:prstGeom prst="line">
              <a:avLst/>
            </a:prstGeom>
            <a:noFill/>
            <a:ln w="0">
              <a:solidFill>
                <a:schemeClr val="tx1"/>
              </a:solidFill>
              <a:round/>
              <a:headEnd/>
              <a:tailEnd/>
            </a:ln>
          </p:spPr>
          <p:txBody>
            <a:bodyPr/>
            <a:lstStyle/>
            <a:p>
              <a:endParaRPr lang="en-GB"/>
            </a:p>
          </p:txBody>
        </p:sp>
        <p:sp>
          <p:nvSpPr>
            <p:cNvPr id="44114" name="Freeform 1101"/>
            <p:cNvSpPr>
              <a:spLocks/>
            </p:cNvSpPr>
            <p:nvPr/>
          </p:nvSpPr>
          <p:spPr bwMode="auto">
            <a:xfrm>
              <a:off x="1164" y="3252"/>
              <a:ext cx="609" cy="126"/>
            </a:xfrm>
            <a:custGeom>
              <a:avLst/>
              <a:gdLst>
                <a:gd name="T0" fmla="*/ 0 w 609"/>
                <a:gd name="T1" fmla="*/ 125 h 126"/>
                <a:gd name="T2" fmla="*/ 28 w 609"/>
                <a:gd name="T3" fmla="*/ 125 h 126"/>
                <a:gd name="T4" fmla="*/ 30 w 609"/>
                <a:gd name="T5" fmla="*/ 125 h 126"/>
                <a:gd name="T6" fmla="*/ 61 w 609"/>
                <a:gd name="T7" fmla="*/ 125 h 126"/>
                <a:gd name="T8" fmla="*/ 62 w 609"/>
                <a:gd name="T9" fmla="*/ 125 h 126"/>
                <a:gd name="T10" fmla="*/ 91 w 609"/>
                <a:gd name="T11" fmla="*/ 126 h 126"/>
                <a:gd name="T12" fmla="*/ 93 w 609"/>
                <a:gd name="T13" fmla="*/ 126 h 126"/>
                <a:gd name="T14" fmla="*/ 121 w 609"/>
                <a:gd name="T15" fmla="*/ 126 h 126"/>
                <a:gd name="T16" fmla="*/ 123 w 609"/>
                <a:gd name="T17" fmla="*/ 126 h 126"/>
                <a:gd name="T18" fmla="*/ 153 w 609"/>
                <a:gd name="T19" fmla="*/ 126 h 126"/>
                <a:gd name="T20" fmla="*/ 155 w 609"/>
                <a:gd name="T21" fmla="*/ 126 h 126"/>
                <a:gd name="T22" fmla="*/ 184 w 609"/>
                <a:gd name="T23" fmla="*/ 125 h 126"/>
                <a:gd name="T24" fmla="*/ 185 w 609"/>
                <a:gd name="T25" fmla="*/ 125 h 126"/>
                <a:gd name="T26" fmla="*/ 214 w 609"/>
                <a:gd name="T27" fmla="*/ 125 h 126"/>
                <a:gd name="T28" fmla="*/ 216 w 609"/>
                <a:gd name="T29" fmla="*/ 125 h 126"/>
                <a:gd name="T30" fmla="*/ 241 w 609"/>
                <a:gd name="T31" fmla="*/ 123 h 126"/>
                <a:gd name="T32" fmla="*/ 246 w 609"/>
                <a:gd name="T33" fmla="*/ 123 h 126"/>
                <a:gd name="T34" fmla="*/ 277 w 609"/>
                <a:gd name="T35" fmla="*/ 123 h 126"/>
                <a:gd name="T36" fmla="*/ 278 w 609"/>
                <a:gd name="T37" fmla="*/ 123 h 126"/>
                <a:gd name="T38" fmla="*/ 307 w 609"/>
                <a:gd name="T39" fmla="*/ 121 h 126"/>
                <a:gd name="T40" fmla="*/ 310 w 609"/>
                <a:gd name="T41" fmla="*/ 121 h 126"/>
                <a:gd name="T42" fmla="*/ 336 w 609"/>
                <a:gd name="T43" fmla="*/ 118 h 126"/>
                <a:gd name="T44" fmla="*/ 342 w 609"/>
                <a:gd name="T45" fmla="*/ 118 h 126"/>
                <a:gd name="T46" fmla="*/ 366 w 609"/>
                <a:gd name="T47" fmla="*/ 116 h 126"/>
                <a:gd name="T48" fmla="*/ 376 w 609"/>
                <a:gd name="T49" fmla="*/ 115 h 126"/>
                <a:gd name="T50" fmla="*/ 395 w 609"/>
                <a:gd name="T51" fmla="*/ 111 h 126"/>
                <a:gd name="T52" fmla="*/ 410 w 609"/>
                <a:gd name="T53" fmla="*/ 110 h 126"/>
                <a:gd name="T54" fmla="*/ 423 w 609"/>
                <a:gd name="T55" fmla="*/ 106 h 126"/>
                <a:gd name="T56" fmla="*/ 444 w 609"/>
                <a:gd name="T57" fmla="*/ 103 h 126"/>
                <a:gd name="T58" fmla="*/ 452 w 609"/>
                <a:gd name="T59" fmla="*/ 101 h 126"/>
                <a:gd name="T60" fmla="*/ 471 w 609"/>
                <a:gd name="T61" fmla="*/ 96 h 126"/>
                <a:gd name="T62" fmla="*/ 479 w 609"/>
                <a:gd name="T63" fmla="*/ 93 h 126"/>
                <a:gd name="T64" fmla="*/ 482 w 609"/>
                <a:gd name="T65" fmla="*/ 93 h 126"/>
                <a:gd name="T66" fmla="*/ 504 w 609"/>
                <a:gd name="T67" fmla="*/ 84 h 126"/>
                <a:gd name="T68" fmla="*/ 521 w 609"/>
                <a:gd name="T69" fmla="*/ 76 h 126"/>
                <a:gd name="T70" fmla="*/ 530 w 609"/>
                <a:gd name="T71" fmla="*/ 72 h 126"/>
                <a:gd name="T72" fmla="*/ 540 w 609"/>
                <a:gd name="T73" fmla="*/ 67 h 126"/>
                <a:gd name="T74" fmla="*/ 553 w 609"/>
                <a:gd name="T75" fmla="*/ 59 h 126"/>
                <a:gd name="T76" fmla="*/ 569 w 609"/>
                <a:gd name="T77" fmla="*/ 47 h 126"/>
                <a:gd name="T78" fmla="*/ 577 w 609"/>
                <a:gd name="T79" fmla="*/ 42 h 126"/>
                <a:gd name="T80" fmla="*/ 580 w 609"/>
                <a:gd name="T81" fmla="*/ 37 h 126"/>
                <a:gd name="T82" fmla="*/ 597 w 609"/>
                <a:gd name="T83" fmla="*/ 22 h 126"/>
                <a:gd name="T84" fmla="*/ 604 w 609"/>
                <a:gd name="T85" fmla="*/ 8 h 126"/>
                <a:gd name="T86" fmla="*/ 609 w 609"/>
                <a:gd name="T87" fmla="*/ 0 h 1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09"/>
                <a:gd name="T133" fmla="*/ 0 h 126"/>
                <a:gd name="T134" fmla="*/ 609 w 609"/>
                <a:gd name="T135" fmla="*/ 126 h 1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09" h="126">
                  <a:moveTo>
                    <a:pt x="0" y="125"/>
                  </a:moveTo>
                  <a:lnTo>
                    <a:pt x="28" y="125"/>
                  </a:lnTo>
                  <a:lnTo>
                    <a:pt x="30" y="125"/>
                  </a:lnTo>
                  <a:lnTo>
                    <a:pt x="61" y="125"/>
                  </a:lnTo>
                  <a:lnTo>
                    <a:pt x="62" y="125"/>
                  </a:lnTo>
                  <a:lnTo>
                    <a:pt x="91" y="126"/>
                  </a:lnTo>
                  <a:lnTo>
                    <a:pt x="93" y="126"/>
                  </a:lnTo>
                  <a:lnTo>
                    <a:pt x="121" y="126"/>
                  </a:lnTo>
                  <a:lnTo>
                    <a:pt x="123" y="126"/>
                  </a:lnTo>
                  <a:lnTo>
                    <a:pt x="153" y="126"/>
                  </a:lnTo>
                  <a:lnTo>
                    <a:pt x="155" y="126"/>
                  </a:lnTo>
                  <a:lnTo>
                    <a:pt x="184" y="125"/>
                  </a:lnTo>
                  <a:lnTo>
                    <a:pt x="185" y="125"/>
                  </a:lnTo>
                  <a:lnTo>
                    <a:pt x="214" y="125"/>
                  </a:lnTo>
                  <a:lnTo>
                    <a:pt x="216" y="125"/>
                  </a:lnTo>
                  <a:lnTo>
                    <a:pt x="241" y="123"/>
                  </a:lnTo>
                  <a:lnTo>
                    <a:pt x="246" y="123"/>
                  </a:lnTo>
                  <a:lnTo>
                    <a:pt x="277" y="123"/>
                  </a:lnTo>
                  <a:lnTo>
                    <a:pt x="278" y="123"/>
                  </a:lnTo>
                  <a:lnTo>
                    <a:pt x="307" y="121"/>
                  </a:lnTo>
                  <a:lnTo>
                    <a:pt x="310" y="121"/>
                  </a:lnTo>
                  <a:lnTo>
                    <a:pt x="336" y="118"/>
                  </a:lnTo>
                  <a:lnTo>
                    <a:pt x="342" y="118"/>
                  </a:lnTo>
                  <a:lnTo>
                    <a:pt x="366" y="116"/>
                  </a:lnTo>
                  <a:lnTo>
                    <a:pt x="376" y="115"/>
                  </a:lnTo>
                  <a:lnTo>
                    <a:pt x="395" y="111"/>
                  </a:lnTo>
                  <a:lnTo>
                    <a:pt x="410" y="110"/>
                  </a:lnTo>
                  <a:lnTo>
                    <a:pt x="423" y="106"/>
                  </a:lnTo>
                  <a:lnTo>
                    <a:pt x="444" y="103"/>
                  </a:lnTo>
                  <a:lnTo>
                    <a:pt x="452" y="101"/>
                  </a:lnTo>
                  <a:lnTo>
                    <a:pt x="471" y="96"/>
                  </a:lnTo>
                  <a:lnTo>
                    <a:pt x="479" y="93"/>
                  </a:lnTo>
                  <a:lnTo>
                    <a:pt x="482" y="93"/>
                  </a:lnTo>
                  <a:lnTo>
                    <a:pt x="504" y="84"/>
                  </a:lnTo>
                  <a:lnTo>
                    <a:pt x="521" y="76"/>
                  </a:lnTo>
                  <a:lnTo>
                    <a:pt x="530" y="72"/>
                  </a:lnTo>
                  <a:lnTo>
                    <a:pt x="540" y="67"/>
                  </a:lnTo>
                  <a:lnTo>
                    <a:pt x="553" y="59"/>
                  </a:lnTo>
                  <a:lnTo>
                    <a:pt x="569" y="47"/>
                  </a:lnTo>
                  <a:lnTo>
                    <a:pt x="577" y="42"/>
                  </a:lnTo>
                  <a:lnTo>
                    <a:pt x="580" y="37"/>
                  </a:lnTo>
                  <a:lnTo>
                    <a:pt x="597" y="22"/>
                  </a:lnTo>
                  <a:lnTo>
                    <a:pt x="604" y="8"/>
                  </a:lnTo>
                  <a:lnTo>
                    <a:pt x="609" y="0"/>
                  </a:lnTo>
                </a:path>
              </a:pathLst>
            </a:custGeom>
            <a:noFill/>
            <a:ln w="0">
              <a:solidFill>
                <a:schemeClr val="tx1"/>
              </a:solidFill>
              <a:round/>
              <a:headEnd/>
              <a:tailEnd/>
            </a:ln>
          </p:spPr>
          <p:txBody>
            <a:bodyPr/>
            <a:lstStyle/>
            <a:p>
              <a:endParaRPr lang="en-US"/>
            </a:p>
          </p:txBody>
        </p:sp>
        <p:sp>
          <p:nvSpPr>
            <p:cNvPr id="44115" name="Freeform 1102"/>
            <p:cNvSpPr>
              <a:spLocks/>
            </p:cNvSpPr>
            <p:nvPr/>
          </p:nvSpPr>
          <p:spPr bwMode="auto">
            <a:xfrm>
              <a:off x="590" y="3372"/>
              <a:ext cx="52" cy="1"/>
            </a:xfrm>
            <a:custGeom>
              <a:avLst/>
              <a:gdLst>
                <a:gd name="T0" fmla="*/ 52 w 52"/>
                <a:gd name="T1" fmla="*/ 0 h 1"/>
                <a:gd name="T2" fmla="*/ 47 w 52"/>
                <a:gd name="T3" fmla="*/ 0 h 1"/>
                <a:gd name="T4" fmla="*/ 22 w 52"/>
                <a:gd name="T5" fmla="*/ 0 h 1"/>
                <a:gd name="T6" fmla="*/ 0 w 52"/>
                <a:gd name="T7" fmla="*/ 0 h 1"/>
                <a:gd name="T8" fmla="*/ 0 60000 65536"/>
                <a:gd name="T9" fmla="*/ 0 60000 65536"/>
                <a:gd name="T10" fmla="*/ 0 60000 65536"/>
                <a:gd name="T11" fmla="*/ 0 60000 65536"/>
                <a:gd name="T12" fmla="*/ 0 w 52"/>
                <a:gd name="T13" fmla="*/ 0 h 1"/>
                <a:gd name="T14" fmla="*/ 52 w 52"/>
                <a:gd name="T15" fmla="*/ 1 h 1"/>
              </a:gdLst>
              <a:ahLst/>
              <a:cxnLst>
                <a:cxn ang="T8">
                  <a:pos x="T0" y="T1"/>
                </a:cxn>
                <a:cxn ang="T9">
                  <a:pos x="T2" y="T3"/>
                </a:cxn>
                <a:cxn ang="T10">
                  <a:pos x="T4" y="T5"/>
                </a:cxn>
                <a:cxn ang="T11">
                  <a:pos x="T6" y="T7"/>
                </a:cxn>
              </a:cxnLst>
              <a:rect l="T12" t="T13" r="T14" b="T15"/>
              <a:pathLst>
                <a:path w="52" h="1">
                  <a:moveTo>
                    <a:pt x="52" y="0"/>
                  </a:moveTo>
                  <a:lnTo>
                    <a:pt x="47" y="0"/>
                  </a:lnTo>
                  <a:lnTo>
                    <a:pt x="22" y="0"/>
                  </a:lnTo>
                  <a:lnTo>
                    <a:pt x="0" y="0"/>
                  </a:lnTo>
                </a:path>
              </a:pathLst>
            </a:custGeom>
            <a:noFill/>
            <a:ln w="0">
              <a:solidFill>
                <a:schemeClr val="tx1"/>
              </a:solidFill>
              <a:round/>
              <a:headEnd/>
              <a:tailEnd/>
            </a:ln>
          </p:spPr>
          <p:txBody>
            <a:bodyPr/>
            <a:lstStyle/>
            <a:p>
              <a:endParaRPr lang="en-US"/>
            </a:p>
          </p:txBody>
        </p:sp>
        <p:sp>
          <p:nvSpPr>
            <p:cNvPr id="44116" name="Freeform 1103"/>
            <p:cNvSpPr>
              <a:spLocks/>
            </p:cNvSpPr>
            <p:nvPr/>
          </p:nvSpPr>
          <p:spPr bwMode="auto">
            <a:xfrm>
              <a:off x="642" y="3372"/>
              <a:ext cx="123" cy="1"/>
            </a:xfrm>
            <a:custGeom>
              <a:avLst/>
              <a:gdLst>
                <a:gd name="T0" fmla="*/ 123 w 123"/>
                <a:gd name="T1" fmla="*/ 0 h 1"/>
                <a:gd name="T2" fmla="*/ 118 w 123"/>
                <a:gd name="T3" fmla="*/ 0 h 1"/>
                <a:gd name="T4" fmla="*/ 93 w 123"/>
                <a:gd name="T5" fmla="*/ 0 h 1"/>
                <a:gd name="T6" fmla="*/ 61 w 123"/>
                <a:gd name="T7" fmla="*/ 0 h 1"/>
                <a:gd name="T8" fmla="*/ 56 w 123"/>
                <a:gd name="T9" fmla="*/ 0 h 1"/>
                <a:gd name="T10" fmla="*/ 0 w 123"/>
                <a:gd name="T11" fmla="*/ 0 h 1"/>
                <a:gd name="T12" fmla="*/ 0 60000 65536"/>
                <a:gd name="T13" fmla="*/ 0 60000 65536"/>
                <a:gd name="T14" fmla="*/ 0 60000 65536"/>
                <a:gd name="T15" fmla="*/ 0 60000 65536"/>
                <a:gd name="T16" fmla="*/ 0 60000 65536"/>
                <a:gd name="T17" fmla="*/ 0 60000 65536"/>
                <a:gd name="T18" fmla="*/ 0 w 123"/>
                <a:gd name="T19" fmla="*/ 0 h 1"/>
                <a:gd name="T20" fmla="*/ 123 w 123"/>
                <a:gd name="T21" fmla="*/ 1 h 1"/>
              </a:gdLst>
              <a:ahLst/>
              <a:cxnLst>
                <a:cxn ang="T12">
                  <a:pos x="T0" y="T1"/>
                </a:cxn>
                <a:cxn ang="T13">
                  <a:pos x="T2" y="T3"/>
                </a:cxn>
                <a:cxn ang="T14">
                  <a:pos x="T4" y="T5"/>
                </a:cxn>
                <a:cxn ang="T15">
                  <a:pos x="T6" y="T7"/>
                </a:cxn>
                <a:cxn ang="T16">
                  <a:pos x="T8" y="T9"/>
                </a:cxn>
                <a:cxn ang="T17">
                  <a:pos x="T10" y="T11"/>
                </a:cxn>
              </a:cxnLst>
              <a:rect l="T18" t="T19" r="T20" b="T21"/>
              <a:pathLst>
                <a:path w="123" h="1">
                  <a:moveTo>
                    <a:pt x="123" y="0"/>
                  </a:moveTo>
                  <a:lnTo>
                    <a:pt x="118" y="0"/>
                  </a:lnTo>
                  <a:lnTo>
                    <a:pt x="93" y="0"/>
                  </a:lnTo>
                  <a:lnTo>
                    <a:pt x="61" y="0"/>
                  </a:lnTo>
                  <a:lnTo>
                    <a:pt x="56" y="0"/>
                  </a:lnTo>
                  <a:lnTo>
                    <a:pt x="0" y="0"/>
                  </a:lnTo>
                </a:path>
              </a:pathLst>
            </a:custGeom>
            <a:noFill/>
            <a:ln w="0">
              <a:solidFill>
                <a:schemeClr val="tx1"/>
              </a:solidFill>
              <a:round/>
              <a:headEnd/>
              <a:tailEnd/>
            </a:ln>
          </p:spPr>
          <p:txBody>
            <a:bodyPr/>
            <a:lstStyle/>
            <a:p>
              <a:endParaRPr lang="en-US"/>
            </a:p>
          </p:txBody>
        </p:sp>
        <p:sp>
          <p:nvSpPr>
            <p:cNvPr id="44117" name="Freeform 1104"/>
            <p:cNvSpPr>
              <a:spLocks/>
            </p:cNvSpPr>
            <p:nvPr/>
          </p:nvSpPr>
          <p:spPr bwMode="auto">
            <a:xfrm>
              <a:off x="765" y="3372"/>
              <a:ext cx="245" cy="3"/>
            </a:xfrm>
            <a:custGeom>
              <a:avLst/>
              <a:gdLst>
                <a:gd name="T0" fmla="*/ 245 w 245"/>
                <a:gd name="T1" fmla="*/ 3 h 3"/>
                <a:gd name="T2" fmla="*/ 243 w 245"/>
                <a:gd name="T3" fmla="*/ 3 h 3"/>
                <a:gd name="T4" fmla="*/ 215 w 245"/>
                <a:gd name="T5" fmla="*/ 3 h 3"/>
                <a:gd name="T6" fmla="*/ 211 w 245"/>
                <a:gd name="T7" fmla="*/ 3 h 3"/>
                <a:gd name="T8" fmla="*/ 184 w 245"/>
                <a:gd name="T9" fmla="*/ 3 h 3"/>
                <a:gd name="T10" fmla="*/ 179 w 245"/>
                <a:gd name="T11" fmla="*/ 3 h 3"/>
                <a:gd name="T12" fmla="*/ 152 w 245"/>
                <a:gd name="T13" fmla="*/ 3 h 3"/>
                <a:gd name="T14" fmla="*/ 151 w 245"/>
                <a:gd name="T15" fmla="*/ 1 h 3"/>
                <a:gd name="T16" fmla="*/ 122 w 245"/>
                <a:gd name="T17" fmla="*/ 1 h 3"/>
                <a:gd name="T18" fmla="*/ 119 w 245"/>
                <a:gd name="T19" fmla="*/ 1 h 3"/>
                <a:gd name="T20" fmla="*/ 93 w 245"/>
                <a:gd name="T21" fmla="*/ 1 h 3"/>
                <a:gd name="T22" fmla="*/ 88 w 245"/>
                <a:gd name="T23" fmla="*/ 1 h 3"/>
                <a:gd name="T24" fmla="*/ 61 w 245"/>
                <a:gd name="T25" fmla="*/ 1 h 3"/>
                <a:gd name="T26" fmla="*/ 56 w 245"/>
                <a:gd name="T27" fmla="*/ 1 h 3"/>
                <a:gd name="T28" fmla="*/ 31 w 245"/>
                <a:gd name="T29" fmla="*/ 1 h 3"/>
                <a:gd name="T30" fmla="*/ 26 w 245"/>
                <a:gd name="T31" fmla="*/ 1 h 3"/>
                <a:gd name="T32" fmla="*/ 0 w 245"/>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5"/>
                <a:gd name="T52" fmla="*/ 0 h 3"/>
                <a:gd name="T53" fmla="*/ 245 w 245"/>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5" h="3">
                  <a:moveTo>
                    <a:pt x="245" y="3"/>
                  </a:moveTo>
                  <a:lnTo>
                    <a:pt x="243" y="3"/>
                  </a:lnTo>
                  <a:lnTo>
                    <a:pt x="215" y="3"/>
                  </a:lnTo>
                  <a:lnTo>
                    <a:pt x="211" y="3"/>
                  </a:lnTo>
                  <a:lnTo>
                    <a:pt x="184" y="3"/>
                  </a:lnTo>
                  <a:lnTo>
                    <a:pt x="179" y="3"/>
                  </a:lnTo>
                  <a:lnTo>
                    <a:pt x="152" y="3"/>
                  </a:lnTo>
                  <a:lnTo>
                    <a:pt x="151" y="1"/>
                  </a:lnTo>
                  <a:lnTo>
                    <a:pt x="122" y="1"/>
                  </a:lnTo>
                  <a:lnTo>
                    <a:pt x="119" y="1"/>
                  </a:lnTo>
                  <a:lnTo>
                    <a:pt x="93" y="1"/>
                  </a:lnTo>
                  <a:lnTo>
                    <a:pt x="88" y="1"/>
                  </a:lnTo>
                  <a:lnTo>
                    <a:pt x="61" y="1"/>
                  </a:lnTo>
                  <a:lnTo>
                    <a:pt x="56" y="1"/>
                  </a:lnTo>
                  <a:lnTo>
                    <a:pt x="31" y="1"/>
                  </a:lnTo>
                  <a:lnTo>
                    <a:pt x="26" y="1"/>
                  </a:lnTo>
                  <a:lnTo>
                    <a:pt x="0" y="0"/>
                  </a:lnTo>
                </a:path>
              </a:pathLst>
            </a:custGeom>
            <a:noFill/>
            <a:ln w="0">
              <a:solidFill>
                <a:schemeClr val="tx1"/>
              </a:solidFill>
              <a:round/>
              <a:headEnd/>
              <a:tailEnd/>
            </a:ln>
          </p:spPr>
          <p:txBody>
            <a:bodyPr/>
            <a:lstStyle/>
            <a:p>
              <a:endParaRPr lang="en-US"/>
            </a:p>
          </p:txBody>
        </p:sp>
        <p:sp>
          <p:nvSpPr>
            <p:cNvPr id="44118" name="Freeform 1105"/>
            <p:cNvSpPr>
              <a:spLocks/>
            </p:cNvSpPr>
            <p:nvPr/>
          </p:nvSpPr>
          <p:spPr bwMode="auto">
            <a:xfrm>
              <a:off x="1010" y="3375"/>
              <a:ext cx="122" cy="2"/>
            </a:xfrm>
            <a:custGeom>
              <a:avLst/>
              <a:gdLst>
                <a:gd name="T0" fmla="*/ 122 w 122"/>
                <a:gd name="T1" fmla="*/ 2 h 2"/>
                <a:gd name="T2" fmla="*/ 91 w 122"/>
                <a:gd name="T3" fmla="*/ 0 h 2"/>
                <a:gd name="T4" fmla="*/ 90 w 122"/>
                <a:gd name="T5" fmla="*/ 0 h 2"/>
                <a:gd name="T6" fmla="*/ 61 w 122"/>
                <a:gd name="T7" fmla="*/ 0 h 2"/>
                <a:gd name="T8" fmla="*/ 59 w 122"/>
                <a:gd name="T9" fmla="*/ 0 h 2"/>
                <a:gd name="T10" fmla="*/ 31 w 122"/>
                <a:gd name="T11" fmla="*/ 0 h 2"/>
                <a:gd name="T12" fmla="*/ 29 w 122"/>
                <a:gd name="T13" fmla="*/ 0 h 2"/>
                <a:gd name="T14" fmla="*/ 0 w 12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2"/>
                <a:gd name="T26" fmla="*/ 122 w 12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2">
                  <a:moveTo>
                    <a:pt x="122" y="2"/>
                  </a:moveTo>
                  <a:lnTo>
                    <a:pt x="91" y="0"/>
                  </a:lnTo>
                  <a:lnTo>
                    <a:pt x="90" y="0"/>
                  </a:lnTo>
                  <a:lnTo>
                    <a:pt x="61" y="0"/>
                  </a:lnTo>
                  <a:lnTo>
                    <a:pt x="59" y="0"/>
                  </a:lnTo>
                  <a:lnTo>
                    <a:pt x="31" y="0"/>
                  </a:lnTo>
                  <a:lnTo>
                    <a:pt x="29" y="0"/>
                  </a:lnTo>
                  <a:lnTo>
                    <a:pt x="0" y="0"/>
                  </a:lnTo>
                </a:path>
              </a:pathLst>
            </a:custGeom>
            <a:noFill/>
            <a:ln w="0">
              <a:solidFill>
                <a:schemeClr val="tx1"/>
              </a:solidFill>
              <a:round/>
              <a:headEnd/>
              <a:tailEnd/>
            </a:ln>
          </p:spPr>
          <p:txBody>
            <a:bodyPr/>
            <a:lstStyle/>
            <a:p>
              <a:endParaRPr lang="en-US"/>
            </a:p>
          </p:txBody>
        </p:sp>
        <p:sp>
          <p:nvSpPr>
            <p:cNvPr id="44119" name="Line 1106"/>
            <p:cNvSpPr>
              <a:spLocks noChangeShapeType="1"/>
            </p:cNvSpPr>
            <p:nvPr/>
          </p:nvSpPr>
          <p:spPr bwMode="auto">
            <a:xfrm flipH="1">
              <a:off x="1132" y="3377"/>
              <a:ext cx="25" cy="1"/>
            </a:xfrm>
            <a:prstGeom prst="line">
              <a:avLst/>
            </a:prstGeom>
            <a:noFill/>
            <a:ln w="0">
              <a:solidFill>
                <a:schemeClr val="tx1"/>
              </a:solidFill>
              <a:round/>
              <a:headEnd/>
              <a:tailEnd/>
            </a:ln>
          </p:spPr>
          <p:txBody>
            <a:bodyPr/>
            <a:lstStyle/>
            <a:p>
              <a:endParaRPr lang="en-GB"/>
            </a:p>
          </p:txBody>
        </p:sp>
        <p:sp>
          <p:nvSpPr>
            <p:cNvPr id="44120" name="Line 1107"/>
            <p:cNvSpPr>
              <a:spLocks noChangeShapeType="1"/>
            </p:cNvSpPr>
            <p:nvPr/>
          </p:nvSpPr>
          <p:spPr bwMode="auto">
            <a:xfrm>
              <a:off x="1157" y="3377"/>
              <a:ext cx="7" cy="1"/>
            </a:xfrm>
            <a:prstGeom prst="line">
              <a:avLst/>
            </a:prstGeom>
            <a:noFill/>
            <a:ln w="0">
              <a:solidFill>
                <a:schemeClr val="tx1"/>
              </a:solidFill>
              <a:round/>
              <a:headEnd/>
              <a:tailEnd/>
            </a:ln>
          </p:spPr>
          <p:txBody>
            <a:bodyPr/>
            <a:lstStyle/>
            <a:p>
              <a:endParaRPr lang="en-GB"/>
            </a:p>
          </p:txBody>
        </p:sp>
        <p:sp>
          <p:nvSpPr>
            <p:cNvPr id="44121" name="Freeform 1108"/>
            <p:cNvSpPr>
              <a:spLocks/>
            </p:cNvSpPr>
            <p:nvPr/>
          </p:nvSpPr>
          <p:spPr bwMode="auto">
            <a:xfrm>
              <a:off x="590" y="3248"/>
              <a:ext cx="1175" cy="115"/>
            </a:xfrm>
            <a:custGeom>
              <a:avLst/>
              <a:gdLst>
                <a:gd name="T0" fmla="*/ 69 w 1175"/>
                <a:gd name="T1" fmla="*/ 107 h 115"/>
                <a:gd name="T2" fmla="*/ 130 w 1175"/>
                <a:gd name="T3" fmla="*/ 107 h 115"/>
                <a:gd name="T4" fmla="*/ 160 w 1175"/>
                <a:gd name="T5" fmla="*/ 109 h 115"/>
                <a:gd name="T6" fmla="*/ 191 w 1175"/>
                <a:gd name="T7" fmla="*/ 109 h 115"/>
                <a:gd name="T8" fmla="*/ 223 w 1175"/>
                <a:gd name="T9" fmla="*/ 109 h 115"/>
                <a:gd name="T10" fmla="*/ 255 w 1175"/>
                <a:gd name="T11" fmla="*/ 109 h 115"/>
                <a:gd name="T12" fmla="*/ 283 w 1175"/>
                <a:gd name="T13" fmla="*/ 109 h 115"/>
                <a:gd name="T14" fmla="*/ 316 w 1175"/>
                <a:gd name="T15" fmla="*/ 110 h 115"/>
                <a:gd name="T16" fmla="*/ 346 w 1175"/>
                <a:gd name="T17" fmla="*/ 110 h 115"/>
                <a:gd name="T18" fmla="*/ 378 w 1175"/>
                <a:gd name="T19" fmla="*/ 110 h 115"/>
                <a:gd name="T20" fmla="*/ 408 w 1175"/>
                <a:gd name="T21" fmla="*/ 112 h 115"/>
                <a:gd name="T22" fmla="*/ 440 w 1175"/>
                <a:gd name="T23" fmla="*/ 112 h 115"/>
                <a:gd name="T24" fmla="*/ 471 w 1175"/>
                <a:gd name="T25" fmla="*/ 112 h 115"/>
                <a:gd name="T26" fmla="*/ 503 w 1175"/>
                <a:gd name="T27" fmla="*/ 114 h 115"/>
                <a:gd name="T28" fmla="*/ 533 w 1175"/>
                <a:gd name="T29" fmla="*/ 114 h 115"/>
                <a:gd name="T30" fmla="*/ 565 w 1175"/>
                <a:gd name="T31" fmla="*/ 114 h 115"/>
                <a:gd name="T32" fmla="*/ 596 w 1175"/>
                <a:gd name="T33" fmla="*/ 114 h 115"/>
                <a:gd name="T34" fmla="*/ 626 w 1175"/>
                <a:gd name="T35" fmla="*/ 114 h 115"/>
                <a:gd name="T36" fmla="*/ 658 w 1175"/>
                <a:gd name="T37" fmla="*/ 115 h 115"/>
                <a:gd name="T38" fmla="*/ 689 w 1175"/>
                <a:gd name="T39" fmla="*/ 115 h 115"/>
                <a:gd name="T40" fmla="*/ 751 w 1175"/>
                <a:gd name="T41" fmla="*/ 115 h 115"/>
                <a:gd name="T42" fmla="*/ 781 w 1175"/>
                <a:gd name="T43" fmla="*/ 114 h 115"/>
                <a:gd name="T44" fmla="*/ 812 w 1175"/>
                <a:gd name="T45" fmla="*/ 114 h 115"/>
                <a:gd name="T46" fmla="*/ 844 w 1175"/>
                <a:gd name="T47" fmla="*/ 114 h 115"/>
                <a:gd name="T48" fmla="*/ 872 w 1175"/>
                <a:gd name="T49" fmla="*/ 112 h 115"/>
                <a:gd name="T50" fmla="*/ 903 w 1175"/>
                <a:gd name="T51" fmla="*/ 109 h 115"/>
                <a:gd name="T52" fmla="*/ 933 w 1175"/>
                <a:gd name="T53" fmla="*/ 107 h 115"/>
                <a:gd name="T54" fmla="*/ 962 w 1175"/>
                <a:gd name="T55" fmla="*/ 102 h 115"/>
                <a:gd name="T56" fmla="*/ 991 w 1175"/>
                <a:gd name="T57" fmla="*/ 98 h 115"/>
                <a:gd name="T58" fmla="*/ 1019 w 1175"/>
                <a:gd name="T59" fmla="*/ 92 h 115"/>
                <a:gd name="T60" fmla="*/ 1046 w 1175"/>
                <a:gd name="T61" fmla="*/ 87 h 115"/>
                <a:gd name="T62" fmla="*/ 1072 w 1175"/>
                <a:gd name="T63" fmla="*/ 76 h 115"/>
                <a:gd name="T64" fmla="*/ 1099 w 1175"/>
                <a:gd name="T65" fmla="*/ 65 h 115"/>
                <a:gd name="T66" fmla="*/ 1122 w 1175"/>
                <a:gd name="T67" fmla="*/ 51 h 115"/>
                <a:gd name="T68" fmla="*/ 1144 w 1175"/>
                <a:gd name="T69" fmla="*/ 34 h 115"/>
                <a:gd name="T70" fmla="*/ 1164 w 1175"/>
                <a:gd name="T71" fmla="*/ 14 h 1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75"/>
                <a:gd name="T109" fmla="*/ 0 h 115"/>
                <a:gd name="T110" fmla="*/ 1175 w 1175"/>
                <a:gd name="T111" fmla="*/ 115 h 1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75" h="115">
                  <a:moveTo>
                    <a:pt x="0" y="107"/>
                  </a:moveTo>
                  <a:lnTo>
                    <a:pt x="69" y="107"/>
                  </a:lnTo>
                  <a:lnTo>
                    <a:pt x="91" y="107"/>
                  </a:lnTo>
                  <a:lnTo>
                    <a:pt x="130" y="107"/>
                  </a:lnTo>
                  <a:lnTo>
                    <a:pt x="153" y="109"/>
                  </a:lnTo>
                  <a:lnTo>
                    <a:pt x="160" y="109"/>
                  </a:lnTo>
                  <a:lnTo>
                    <a:pt x="186" y="109"/>
                  </a:lnTo>
                  <a:lnTo>
                    <a:pt x="191" y="109"/>
                  </a:lnTo>
                  <a:lnTo>
                    <a:pt x="214" y="109"/>
                  </a:lnTo>
                  <a:lnTo>
                    <a:pt x="223" y="109"/>
                  </a:lnTo>
                  <a:lnTo>
                    <a:pt x="246" y="109"/>
                  </a:lnTo>
                  <a:lnTo>
                    <a:pt x="255" y="109"/>
                  </a:lnTo>
                  <a:lnTo>
                    <a:pt x="277" y="109"/>
                  </a:lnTo>
                  <a:lnTo>
                    <a:pt x="283" y="109"/>
                  </a:lnTo>
                  <a:lnTo>
                    <a:pt x="305" y="110"/>
                  </a:lnTo>
                  <a:lnTo>
                    <a:pt x="316" y="110"/>
                  </a:lnTo>
                  <a:lnTo>
                    <a:pt x="337" y="110"/>
                  </a:lnTo>
                  <a:lnTo>
                    <a:pt x="346" y="110"/>
                  </a:lnTo>
                  <a:lnTo>
                    <a:pt x="368" y="110"/>
                  </a:lnTo>
                  <a:lnTo>
                    <a:pt x="378" y="110"/>
                  </a:lnTo>
                  <a:lnTo>
                    <a:pt x="398" y="112"/>
                  </a:lnTo>
                  <a:lnTo>
                    <a:pt x="408" y="112"/>
                  </a:lnTo>
                  <a:lnTo>
                    <a:pt x="429" y="112"/>
                  </a:lnTo>
                  <a:lnTo>
                    <a:pt x="440" y="112"/>
                  </a:lnTo>
                  <a:lnTo>
                    <a:pt x="461" y="112"/>
                  </a:lnTo>
                  <a:lnTo>
                    <a:pt x="471" y="112"/>
                  </a:lnTo>
                  <a:lnTo>
                    <a:pt x="489" y="114"/>
                  </a:lnTo>
                  <a:lnTo>
                    <a:pt x="503" y="114"/>
                  </a:lnTo>
                  <a:lnTo>
                    <a:pt x="520" y="114"/>
                  </a:lnTo>
                  <a:lnTo>
                    <a:pt x="533" y="114"/>
                  </a:lnTo>
                  <a:lnTo>
                    <a:pt x="552" y="114"/>
                  </a:lnTo>
                  <a:lnTo>
                    <a:pt x="565" y="114"/>
                  </a:lnTo>
                  <a:lnTo>
                    <a:pt x="582" y="114"/>
                  </a:lnTo>
                  <a:lnTo>
                    <a:pt x="596" y="114"/>
                  </a:lnTo>
                  <a:lnTo>
                    <a:pt x="613" y="114"/>
                  </a:lnTo>
                  <a:lnTo>
                    <a:pt x="626" y="114"/>
                  </a:lnTo>
                  <a:lnTo>
                    <a:pt x="643" y="114"/>
                  </a:lnTo>
                  <a:lnTo>
                    <a:pt x="658" y="115"/>
                  </a:lnTo>
                  <a:lnTo>
                    <a:pt x="673" y="115"/>
                  </a:lnTo>
                  <a:lnTo>
                    <a:pt x="689" y="115"/>
                  </a:lnTo>
                  <a:lnTo>
                    <a:pt x="736" y="115"/>
                  </a:lnTo>
                  <a:lnTo>
                    <a:pt x="751" y="115"/>
                  </a:lnTo>
                  <a:lnTo>
                    <a:pt x="766" y="115"/>
                  </a:lnTo>
                  <a:lnTo>
                    <a:pt x="781" y="114"/>
                  </a:lnTo>
                  <a:lnTo>
                    <a:pt x="798" y="114"/>
                  </a:lnTo>
                  <a:lnTo>
                    <a:pt x="812" y="114"/>
                  </a:lnTo>
                  <a:lnTo>
                    <a:pt x="830" y="114"/>
                  </a:lnTo>
                  <a:lnTo>
                    <a:pt x="844" y="114"/>
                  </a:lnTo>
                  <a:lnTo>
                    <a:pt x="861" y="112"/>
                  </a:lnTo>
                  <a:lnTo>
                    <a:pt x="872" y="112"/>
                  </a:lnTo>
                  <a:lnTo>
                    <a:pt x="893" y="110"/>
                  </a:lnTo>
                  <a:lnTo>
                    <a:pt x="903" y="109"/>
                  </a:lnTo>
                  <a:lnTo>
                    <a:pt x="925" y="107"/>
                  </a:lnTo>
                  <a:lnTo>
                    <a:pt x="933" y="107"/>
                  </a:lnTo>
                  <a:lnTo>
                    <a:pt x="959" y="103"/>
                  </a:lnTo>
                  <a:lnTo>
                    <a:pt x="962" y="102"/>
                  </a:lnTo>
                  <a:lnTo>
                    <a:pt x="979" y="100"/>
                  </a:lnTo>
                  <a:lnTo>
                    <a:pt x="991" y="98"/>
                  </a:lnTo>
                  <a:lnTo>
                    <a:pt x="992" y="98"/>
                  </a:lnTo>
                  <a:lnTo>
                    <a:pt x="1019" y="92"/>
                  </a:lnTo>
                  <a:lnTo>
                    <a:pt x="1029" y="90"/>
                  </a:lnTo>
                  <a:lnTo>
                    <a:pt x="1046" y="87"/>
                  </a:lnTo>
                  <a:lnTo>
                    <a:pt x="1065" y="78"/>
                  </a:lnTo>
                  <a:lnTo>
                    <a:pt x="1072" y="76"/>
                  </a:lnTo>
                  <a:lnTo>
                    <a:pt x="1085" y="71"/>
                  </a:lnTo>
                  <a:lnTo>
                    <a:pt x="1099" y="65"/>
                  </a:lnTo>
                  <a:lnTo>
                    <a:pt x="1107" y="61"/>
                  </a:lnTo>
                  <a:lnTo>
                    <a:pt x="1122" y="51"/>
                  </a:lnTo>
                  <a:lnTo>
                    <a:pt x="1136" y="43"/>
                  </a:lnTo>
                  <a:lnTo>
                    <a:pt x="1144" y="34"/>
                  </a:lnTo>
                  <a:lnTo>
                    <a:pt x="1161" y="17"/>
                  </a:lnTo>
                  <a:lnTo>
                    <a:pt x="1164" y="14"/>
                  </a:lnTo>
                  <a:lnTo>
                    <a:pt x="1175" y="0"/>
                  </a:lnTo>
                </a:path>
              </a:pathLst>
            </a:custGeom>
            <a:noFill/>
            <a:ln w="0">
              <a:solidFill>
                <a:schemeClr val="tx1"/>
              </a:solidFill>
              <a:round/>
              <a:headEnd/>
              <a:tailEnd/>
            </a:ln>
          </p:spPr>
          <p:txBody>
            <a:bodyPr/>
            <a:lstStyle/>
            <a:p>
              <a:endParaRPr lang="en-US"/>
            </a:p>
          </p:txBody>
        </p:sp>
        <p:sp>
          <p:nvSpPr>
            <p:cNvPr id="44122" name="Freeform 1109"/>
            <p:cNvSpPr>
              <a:spLocks/>
            </p:cNvSpPr>
            <p:nvPr/>
          </p:nvSpPr>
          <p:spPr bwMode="auto">
            <a:xfrm>
              <a:off x="597" y="3291"/>
              <a:ext cx="1109" cy="57"/>
            </a:xfrm>
            <a:custGeom>
              <a:avLst/>
              <a:gdLst>
                <a:gd name="T0" fmla="*/ 52 w 1109"/>
                <a:gd name="T1" fmla="*/ 49 h 57"/>
                <a:gd name="T2" fmla="*/ 94 w 1109"/>
                <a:gd name="T3" fmla="*/ 49 h 57"/>
                <a:gd name="T4" fmla="*/ 145 w 1109"/>
                <a:gd name="T5" fmla="*/ 49 h 57"/>
                <a:gd name="T6" fmla="*/ 177 w 1109"/>
                <a:gd name="T7" fmla="*/ 49 h 57"/>
                <a:gd name="T8" fmla="*/ 206 w 1109"/>
                <a:gd name="T9" fmla="*/ 49 h 57"/>
                <a:gd name="T10" fmla="*/ 238 w 1109"/>
                <a:gd name="T11" fmla="*/ 50 h 57"/>
                <a:gd name="T12" fmla="*/ 270 w 1109"/>
                <a:gd name="T13" fmla="*/ 50 h 57"/>
                <a:gd name="T14" fmla="*/ 300 w 1109"/>
                <a:gd name="T15" fmla="*/ 50 h 57"/>
                <a:gd name="T16" fmla="*/ 330 w 1109"/>
                <a:gd name="T17" fmla="*/ 50 h 57"/>
                <a:gd name="T18" fmla="*/ 363 w 1109"/>
                <a:gd name="T19" fmla="*/ 52 h 57"/>
                <a:gd name="T20" fmla="*/ 393 w 1109"/>
                <a:gd name="T21" fmla="*/ 52 h 57"/>
                <a:gd name="T22" fmla="*/ 425 w 1109"/>
                <a:gd name="T23" fmla="*/ 54 h 57"/>
                <a:gd name="T24" fmla="*/ 455 w 1109"/>
                <a:gd name="T25" fmla="*/ 54 h 57"/>
                <a:gd name="T26" fmla="*/ 487 w 1109"/>
                <a:gd name="T27" fmla="*/ 54 h 57"/>
                <a:gd name="T28" fmla="*/ 518 w 1109"/>
                <a:gd name="T29" fmla="*/ 55 h 57"/>
                <a:gd name="T30" fmla="*/ 548 w 1109"/>
                <a:gd name="T31" fmla="*/ 55 h 57"/>
                <a:gd name="T32" fmla="*/ 580 w 1109"/>
                <a:gd name="T33" fmla="*/ 55 h 57"/>
                <a:gd name="T34" fmla="*/ 611 w 1109"/>
                <a:gd name="T35" fmla="*/ 57 h 57"/>
                <a:gd name="T36" fmla="*/ 643 w 1109"/>
                <a:gd name="T37" fmla="*/ 57 h 57"/>
                <a:gd name="T38" fmla="*/ 675 w 1109"/>
                <a:gd name="T39" fmla="*/ 57 h 57"/>
                <a:gd name="T40" fmla="*/ 737 w 1109"/>
                <a:gd name="T41" fmla="*/ 57 h 57"/>
                <a:gd name="T42" fmla="*/ 796 w 1109"/>
                <a:gd name="T43" fmla="*/ 57 h 57"/>
                <a:gd name="T44" fmla="*/ 828 w 1109"/>
                <a:gd name="T45" fmla="*/ 55 h 57"/>
                <a:gd name="T46" fmla="*/ 859 w 1109"/>
                <a:gd name="T47" fmla="*/ 54 h 57"/>
                <a:gd name="T48" fmla="*/ 887 w 1109"/>
                <a:gd name="T49" fmla="*/ 52 h 57"/>
                <a:gd name="T50" fmla="*/ 918 w 1109"/>
                <a:gd name="T51" fmla="*/ 49 h 57"/>
                <a:gd name="T52" fmla="*/ 948 w 1109"/>
                <a:gd name="T53" fmla="*/ 47 h 57"/>
                <a:gd name="T54" fmla="*/ 977 w 1109"/>
                <a:gd name="T55" fmla="*/ 44 h 57"/>
                <a:gd name="T56" fmla="*/ 1006 w 1109"/>
                <a:gd name="T57" fmla="*/ 37 h 57"/>
                <a:gd name="T58" fmla="*/ 1033 w 1109"/>
                <a:gd name="T59" fmla="*/ 30 h 57"/>
                <a:gd name="T60" fmla="*/ 1060 w 1109"/>
                <a:gd name="T61" fmla="*/ 22 h 57"/>
                <a:gd name="T62" fmla="*/ 1087 w 1109"/>
                <a:gd name="T63" fmla="*/ 11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9"/>
                <a:gd name="T97" fmla="*/ 0 h 57"/>
                <a:gd name="T98" fmla="*/ 1109 w 1109"/>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9" h="57">
                  <a:moveTo>
                    <a:pt x="0" y="49"/>
                  </a:moveTo>
                  <a:lnTo>
                    <a:pt x="52" y="49"/>
                  </a:lnTo>
                  <a:lnTo>
                    <a:pt x="64" y="49"/>
                  </a:lnTo>
                  <a:lnTo>
                    <a:pt x="94" y="49"/>
                  </a:lnTo>
                  <a:lnTo>
                    <a:pt x="113" y="49"/>
                  </a:lnTo>
                  <a:lnTo>
                    <a:pt x="145" y="49"/>
                  </a:lnTo>
                  <a:lnTo>
                    <a:pt x="155" y="49"/>
                  </a:lnTo>
                  <a:lnTo>
                    <a:pt x="177" y="49"/>
                  </a:lnTo>
                  <a:lnTo>
                    <a:pt x="185" y="49"/>
                  </a:lnTo>
                  <a:lnTo>
                    <a:pt x="206" y="49"/>
                  </a:lnTo>
                  <a:lnTo>
                    <a:pt x="217" y="49"/>
                  </a:lnTo>
                  <a:lnTo>
                    <a:pt x="238" y="50"/>
                  </a:lnTo>
                  <a:lnTo>
                    <a:pt x="248" y="50"/>
                  </a:lnTo>
                  <a:lnTo>
                    <a:pt x="270" y="50"/>
                  </a:lnTo>
                  <a:lnTo>
                    <a:pt x="278" y="50"/>
                  </a:lnTo>
                  <a:lnTo>
                    <a:pt x="300" y="50"/>
                  </a:lnTo>
                  <a:lnTo>
                    <a:pt x="309" y="50"/>
                  </a:lnTo>
                  <a:lnTo>
                    <a:pt x="330" y="50"/>
                  </a:lnTo>
                  <a:lnTo>
                    <a:pt x="339" y="52"/>
                  </a:lnTo>
                  <a:lnTo>
                    <a:pt x="363" y="52"/>
                  </a:lnTo>
                  <a:lnTo>
                    <a:pt x="369" y="52"/>
                  </a:lnTo>
                  <a:lnTo>
                    <a:pt x="393" y="52"/>
                  </a:lnTo>
                  <a:lnTo>
                    <a:pt x="400" y="52"/>
                  </a:lnTo>
                  <a:lnTo>
                    <a:pt x="425" y="54"/>
                  </a:lnTo>
                  <a:lnTo>
                    <a:pt x="432" y="54"/>
                  </a:lnTo>
                  <a:lnTo>
                    <a:pt x="455" y="54"/>
                  </a:lnTo>
                  <a:lnTo>
                    <a:pt x="460" y="54"/>
                  </a:lnTo>
                  <a:lnTo>
                    <a:pt x="487" y="54"/>
                  </a:lnTo>
                  <a:lnTo>
                    <a:pt x="491" y="54"/>
                  </a:lnTo>
                  <a:lnTo>
                    <a:pt x="518" y="55"/>
                  </a:lnTo>
                  <a:lnTo>
                    <a:pt x="523" y="55"/>
                  </a:lnTo>
                  <a:lnTo>
                    <a:pt x="548" y="55"/>
                  </a:lnTo>
                  <a:lnTo>
                    <a:pt x="553" y="55"/>
                  </a:lnTo>
                  <a:lnTo>
                    <a:pt x="580" y="55"/>
                  </a:lnTo>
                  <a:lnTo>
                    <a:pt x="584" y="55"/>
                  </a:lnTo>
                  <a:lnTo>
                    <a:pt x="611" y="57"/>
                  </a:lnTo>
                  <a:lnTo>
                    <a:pt x="614" y="57"/>
                  </a:lnTo>
                  <a:lnTo>
                    <a:pt x="643" y="57"/>
                  </a:lnTo>
                  <a:lnTo>
                    <a:pt x="646" y="57"/>
                  </a:lnTo>
                  <a:lnTo>
                    <a:pt x="675" y="57"/>
                  </a:lnTo>
                  <a:lnTo>
                    <a:pt x="703" y="57"/>
                  </a:lnTo>
                  <a:lnTo>
                    <a:pt x="737" y="57"/>
                  </a:lnTo>
                  <a:lnTo>
                    <a:pt x="768" y="57"/>
                  </a:lnTo>
                  <a:lnTo>
                    <a:pt x="796" y="57"/>
                  </a:lnTo>
                  <a:lnTo>
                    <a:pt x="800" y="57"/>
                  </a:lnTo>
                  <a:lnTo>
                    <a:pt x="828" y="55"/>
                  </a:lnTo>
                  <a:lnTo>
                    <a:pt x="830" y="55"/>
                  </a:lnTo>
                  <a:lnTo>
                    <a:pt x="859" y="54"/>
                  </a:lnTo>
                  <a:lnTo>
                    <a:pt x="862" y="54"/>
                  </a:lnTo>
                  <a:lnTo>
                    <a:pt x="887" y="52"/>
                  </a:lnTo>
                  <a:lnTo>
                    <a:pt x="894" y="52"/>
                  </a:lnTo>
                  <a:lnTo>
                    <a:pt x="918" y="49"/>
                  </a:lnTo>
                  <a:lnTo>
                    <a:pt x="928" y="49"/>
                  </a:lnTo>
                  <a:lnTo>
                    <a:pt x="948" y="47"/>
                  </a:lnTo>
                  <a:lnTo>
                    <a:pt x="960" y="45"/>
                  </a:lnTo>
                  <a:lnTo>
                    <a:pt x="977" y="44"/>
                  </a:lnTo>
                  <a:lnTo>
                    <a:pt x="994" y="38"/>
                  </a:lnTo>
                  <a:lnTo>
                    <a:pt x="1006" y="37"/>
                  </a:lnTo>
                  <a:lnTo>
                    <a:pt x="1029" y="30"/>
                  </a:lnTo>
                  <a:lnTo>
                    <a:pt x="1033" y="30"/>
                  </a:lnTo>
                  <a:lnTo>
                    <a:pt x="1038" y="28"/>
                  </a:lnTo>
                  <a:lnTo>
                    <a:pt x="1060" y="22"/>
                  </a:lnTo>
                  <a:lnTo>
                    <a:pt x="1068" y="18"/>
                  </a:lnTo>
                  <a:lnTo>
                    <a:pt x="1087" y="11"/>
                  </a:lnTo>
                  <a:lnTo>
                    <a:pt x="1109" y="0"/>
                  </a:lnTo>
                </a:path>
              </a:pathLst>
            </a:custGeom>
            <a:noFill/>
            <a:ln w="0">
              <a:solidFill>
                <a:schemeClr val="tx1"/>
              </a:solidFill>
              <a:round/>
              <a:headEnd/>
              <a:tailEnd/>
            </a:ln>
          </p:spPr>
          <p:txBody>
            <a:bodyPr/>
            <a:lstStyle/>
            <a:p>
              <a:endParaRPr lang="en-US"/>
            </a:p>
          </p:txBody>
        </p:sp>
        <p:sp>
          <p:nvSpPr>
            <p:cNvPr id="44123" name="Freeform 1110"/>
            <p:cNvSpPr>
              <a:spLocks/>
            </p:cNvSpPr>
            <p:nvPr/>
          </p:nvSpPr>
          <p:spPr bwMode="auto">
            <a:xfrm>
              <a:off x="1706" y="3243"/>
              <a:ext cx="52" cy="48"/>
            </a:xfrm>
            <a:custGeom>
              <a:avLst/>
              <a:gdLst>
                <a:gd name="T0" fmla="*/ 0 w 52"/>
                <a:gd name="T1" fmla="*/ 48 h 48"/>
                <a:gd name="T2" fmla="*/ 1 w 52"/>
                <a:gd name="T3" fmla="*/ 46 h 48"/>
                <a:gd name="T4" fmla="*/ 3 w 52"/>
                <a:gd name="T5" fmla="*/ 46 h 48"/>
                <a:gd name="T6" fmla="*/ 25 w 52"/>
                <a:gd name="T7" fmla="*/ 31 h 48"/>
                <a:gd name="T8" fmla="*/ 35 w 52"/>
                <a:gd name="T9" fmla="*/ 19 h 48"/>
                <a:gd name="T10" fmla="*/ 45 w 52"/>
                <a:gd name="T11" fmla="*/ 12 h 48"/>
                <a:gd name="T12" fmla="*/ 52 w 52"/>
                <a:gd name="T13" fmla="*/ 0 h 48"/>
                <a:gd name="T14" fmla="*/ 0 60000 65536"/>
                <a:gd name="T15" fmla="*/ 0 60000 65536"/>
                <a:gd name="T16" fmla="*/ 0 60000 65536"/>
                <a:gd name="T17" fmla="*/ 0 60000 65536"/>
                <a:gd name="T18" fmla="*/ 0 60000 65536"/>
                <a:gd name="T19" fmla="*/ 0 60000 65536"/>
                <a:gd name="T20" fmla="*/ 0 60000 65536"/>
                <a:gd name="T21" fmla="*/ 0 w 52"/>
                <a:gd name="T22" fmla="*/ 0 h 48"/>
                <a:gd name="T23" fmla="*/ 52 w 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8">
                  <a:moveTo>
                    <a:pt x="0" y="48"/>
                  </a:moveTo>
                  <a:lnTo>
                    <a:pt x="1" y="46"/>
                  </a:lnTo>
                  <a:lnTo>
                    <a:pt x="3" y="46"/>
                  </a:lnTo>
                  <a:lnTo>
                    <a:pt x="25" y="31"/>
                  </a:lnTo>
                  <a:lnTo>
                    <a:pt x="35" y="19"/>
                  </a:lnTo>
                  <a:lnTo>
                    <a:pt x="45" y="12"/>
                  </a:lnTo>
                  <a:lnTo>
                    <a:pt x="52" y="0"/>
                  </a:lnTo>
                </a:path>
              </a:pathLst>
            </a:custGeom>
            <a:noFill/>
            <a:ln w="0">
              <a:solidFill>
                <a:schemeClr val="tx1"/>
              </a:solidFill>
              <a:round/>
              <a:headEnd/>
              <a:tailEnd/>
            </a:ln>
          </p:spPr>
          <p:txBody>
            <a:bodyPr/>
            <a:lstStyle/>
            <a:p>
              <a:endParaRPr lang="en-US"/>
            </a:p>
          </p:txBody>
        </p:sp>
        <p:sp>
          <p:nvSpPr>
            <p:cNvPr id="44124" name="Line 1111"/>
            <p:cNvSpPr>
              <a:spLocks noChangeShapeType="1"/>
            </p:cNvSpPr>
            <p:nvPr/>
          </p:nvSpPr>
          <p:spPr bwMode="auto">
            <a:xfrm flipH="1">
              <a:off x="590" y="3340"/>
              <a:ext cx="7" cy="1"/>
            </a:xfrm>
            <a:prstGeom prst="line">
              <a:avLst/>
            </a:prstGeom>
            <a:noFill/>
            <a:ln w="0">
              <a:solidFill>
                <a:schemeClr val="tx1"/>
              </a:solidFill>
              <a:round/>
              <a:headEnd/>
              <a:tailEnd/>
            </a:ln>
          </p:spPr>
          <p:txBody>
            <a:bodyPr/>
            <a:lstStyle/>
            <a:p>
              <a:endParaRPr lang="en-GB"/>
            </a:p>
          </p:txBody>
        </p:sp>
        <p:sp>
          <p:nvSpPr>
            <p:cNvPr id="44125" name="Freeform 1112"/>
            <p:cNvSpPr>
              <a:spLocks/>
            </p:cNvSpPr>
            <p:nvPr/>
          </p:nvSpPr>
          <p:spPr bwMode="auto">
            <a:xfrm>
              <a:off x="608" y="3238"/>
              <a:ext cx="1145" cy="95"/>
            </a:xfrm>
            <a:custGeom>
              <a:avLst/>
              <a:gdLst>
                <a:gd name="T0" fmla="*/ 63 w 1145"/>
                <a:gd name="T1" fmla="*/ 86 h 95"/>
                <a:gd name="T2" fmla="*/ 95 w 1145"/>
                <a:gd name="T3" fmla="*/ 86 h 95"/>
                <a:gd name="T4" fmla="*/ 152 w 1145"/>
                <a:gd name="T5" fmla="*/ 86 h 95"/>
                <a:gd name="T6" fmla="*/ 184 w 1145"/>
                <a:gd name="T7" fmla="*/ 86 h 95"/>
                <a:gd name="T8" fmla="*/ 215 w 1145"/>
                <a:gd name="T9" fmla="*/ 88 h 95"/>
                <a:gd name="T10" fmla="*/ 245 w 1145"/>
                <a:gd name="T11" fmla="*/ 88 h 95"/>
                <a:gd name="T12" fmla="*/ 276 w 1145"/>
                <a:gd name="T13" fmla="*/ 88 h 95"/>
                <a:gd name="T14" fmla="*/ 308 w 1145"/>
                <a:gd name="T15" fmla="*/ 88 h 95"/>
                <a:gd name="T16" fmla="*/ 336 w 1145"/>
                <a:gd name="T17" fmla="*/ 88 h 95"/>
                <a:gd name="T18" fmla="*/ 367 w 1145"/>
                <a:gd name="T19" fmla="*/ 88 h 95"/>
                <a:gd name="T20" fmla="*/ 399 w 1145"/>
                <a:gd name="T21" fmla="*/ 90 h 95"/>
                <a:gd name="T22" fmla="*/ 429 w 1145"/>
                <a:gd name="T23" fmla="*/ 90 h 95"/>
                <a:gd name="T24" fmla="*/ 460 w 1145"/>
                <a:gd name="T25" fmla="*/ 91 h 95"/>
                <a:gd name="T26" fmla="*/ 490 w 1145"/>
                <a:gd name="T27" fmla="*/ 91 h 95"/>
                <a:gd name="T28" fmla="*/ 520 w 1145"/>
                <a:gd name="T29" fmla="*/ 93 h 95"/>
                <a:gd name="T30" fmla="*/ 551 w 1145"/>
                <a:gd name="T31" fmla="*/ 93 h 95"/>
                <a:gd name="T32" fmla="*/ 581 w 1145"/>
                <a:gd name="T33" fmla="*/ 93 h 95"/>
                <a:gd name="T34" fmla="*/ 613 w 1145"/>
                <a:gd name="T35" fmla="*/ 95 h 95"/>
                <a:gd name="T36" fmla="*/ 642 w 1145"/>
                <a:gd name="T37" fmla="*/ 95 h 95"/>
                <a:gd name="T38" fmla="*/ 674 w 1145"/>
                <a:gd name="T39" fmla="*/ 95 h 95"/>
                <a:gd name="T40" fmla="*/ 767 w 1145"/>
                <a:gd name="T41" fmla="*/ 95 h 95"/>
                <a:gd name="T42" fmla="*/ 797 w 1145"/>
                <a:gd name="T43" fmla="*/ 95 h 95"/>
                <a:gd name="T44" fmla="*/ 827 w 1145"/>
                <a:gd name="T45" fmla="*/ 93 h 95"/>
                <a:gd name="T46" fmla="*/ 861 w 1145"/>
                <a:gd name="T47" fmla="*/ 91 h 95"/>
                <a:gd name="T48" fmla="*/ 892 w 1145"/>
                <a:gd name="T49" fmla="*/ 90 h 95"/>
                <a:gd name="T50" fmla="*/ 925 w 1145"/>
                <a:gd name="T51" fmla="*/ 86 h 95"/>
                <a:gd name="T52" fmla="*/ 959 w 1145"/>
                <a:gd name="T53" fmla="*/ 81 h 95"/>
                <a:gd name="T54" fmla="*/ 993 w 1145"/>
                <a:gd name="T55" fmla="*/ 76 h 95"/>
                <a:gd name="T56" fmla="*/ 1028 w 1145"/>
                <a:gd name="T57" fmla="*/ 68 h 95"/>
                <a:gd name="T58" fmla="*/ 1067 w 1145"/>
                <a:gd name="T59" fmla="*/ 54 h 95"/>
                <a:gd name="T60" fmla="*/ 1071 w 1145"/>
                <a:gd name="T61" fmla="*/ 53 h 95"/>
                <a:gd name="T62" fmla="*/ 1111 w 1145"/>
                <a:gd name="T63" fmla="*/ 31 h 95"/>
                <a:gd name="T64" fmla="*/ 1121 w 1145"/>
                <a:gd name="T65" fmla="*/ 24 h 95"/>
                <a:gd name="T66" fmla="*/ 1145 w 1145"/>
                <a:gd name="T67" fmla="*/ 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5"/>
                <a:gd name="T103" fmla="*/ 0 h 95"/>
                <a:gd name="T104" fmla="*/ 1145 w 1145"/>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5" h="95">
                  <a:moveTo>
                    <a:pt x="0" y="86"/>
                  </a:moveTo>
                  <a:lnTo>
                    <a:pt x="63" y="86"/>
                  </a:lnTo>
                  <a:lnTo>
                    <a:pt x="92" y="86"/>
                  </a:lnTo>
                  <a:lnTo>
                    <a:pt x="95" y="86"/>
                  </a:lnTo>
                  <a:lnTo>
                    <a:pt x="124" y="86"/>
                  </a:lnTo>
                  <a:lnTo>
                    <a:pt x="152" y="86"/>
                  </a:lnTo>
                  <a:lnTo>
                    <a:pt x="156" y="86"/>
                  </a:lnTo>
                  <a:lnTo>
                    <a:pt x="184" y="86"/>
                  </a:lnTo>
                  <a:lnTo>
                    <a:pt x="188" y="86"/>
                  </a:lnTo>
                  <a:lnTo>
                    <a:pt x="215" y="88"/>
                  </a:lnTo>
                  <a:lnTo>
                    <a:pt x="218" y="88"/>
                  </a:lnTo>
                  <a:lnTo>
                    <a:pt x="245" y="88"/>
                  </a:lnTo>
                  <a:lnTo>
                    <a:pt x="249" y="88"/>
                  </a:lnTo>
                  <a:lnTo>
                    <a:pt x="276" y="88"/>
                  </a:lnTo>
                  <a:lnTo>
                    <a:pt x="279" y="88"/>
                  </a:lnTo>
                  <a:lnTo>
                    <a:pt x="308" y="88"/>
                  </a:lnTo>
                  <a:lnTo>
                    <a:pt x="311" y="88"/>
                  </a:lnTo>
                  <a:lnTo>
                    <a:pt x="336" y="88"/>
                  </a:lnTo>
                  <a:lnTo>
                    <a:pt x="343" y="88"/>
                  </a:lnTo>
                  <a:lnTo>
                    <a:pt x="367" y="88"/>
                  </a:lnTo>
                  <a:lnTo>
                    <a:pt x="373" y="88"/>
                  </a:lnTo>
                  <a:lnTo>
                    <a:pt x="399" y="90"/>
                  </a:lnTo>
                  <a:lnTo>
                    <a:pt x="404" y="90"/>
                  </a:lnTo>
                  <a:lnTo>
                    <a:pt x="429" y="90"/>
                  </a:lnTo>
                  <a:lnTo>
                    <a:pt x="436" y="90"/>
                  </a:lnTo>
                  <a:lnTo>
                    <a:pt x="460" y="91"/>
                  </a:lnTo>
                  <a:lnTo>
                    <a:pt x="466" y="91"/>
                  </a:lnTo>
                  <a:lnTo>
                    <a:pt x="490" y="91"/>
                  </a:lnTo>
                  <a:lnTo>
                    <a:pt x="498" y="91"/>
                  </a:lnTo>
                  <a:lnTo>
                    <a:pt x="520" y="93"/>
                  </a:lnTo>
                  <a:lnTo>
                    <a:pt x="529" y="93"/>
                  </a:lnTo>
                  <a:lnTo>
                    <a:pt x="551" y="93"/>
                  </a:lnTo>
                  <a:lnTo>
                    <a:pt x="561" y="93"/>
                  </a:lnTo>
                  <a:lnTo>
                    <a:pt x="581" y="93"/>
                  </a:lnTo>
                  <a:lnTo>
                    <a:pt x="593" y="93"/>
                  </a:lnTo>
                  <a:lnTo>
                    <a:pt x="613" y="95"/>
                  </a:lnTo>
                  <a:lnTo>
                    <a:pt x="623" y="95"/>
                  </a:lnTo>
                  <a:lnTo>
                    <a:pt x="642" y="95"/>
                  </a:lnTo>
                  <a:lnTo>
                    <a:pt x="655" y="95"/>
                  </a:lnTo>
                  <a:lnTo>
                    <a:pt x="674" y="95"/>
                  </a:lnTo>
                  <a:lnTo>
                    <a:pt x="684" y="95"/>
                  </a:lnTo>
                  <a:lnTo>
                    <a:pt x="767" y="95"/>
                  </a:lnTo>
                  <a:lnTo>
                    <a:pt x="779" y="95"/>
                  </a:lnTo>
                  <a:lnTo>
                    <a:pt x="797" y="95"/>
                  </a:lnTo>
                  <a:lnTo>
                    <a:pt x="809" y="95"/>
                  </a:lnTo>
                  <a:lnTo>
                    <a:pt x="827" y="93"/>
                  </a:lnTo>
                  <a:lnTo>
                    <a:pt x="839" y="93"/>
                  </a:lnTo>
                  <a:lnTo>
                    <a:pt x="861" y="91"/>
                  </a:lnTo>
                  <a:lnTo>
                    <a:pt x="870" y="91"/>
                  </a:lnTo>
                  <a:lnTo>
                    <a:pt x="892" y="90"/>
                  </a:lnTo>
                  <a:lnTo>
                    <a:pt x="900" y="88"/>
                  </a:lnTo>
                  <a:lnTo>
                    <a:pt x="925" y="86"/>
                  </a:lnTo>
                  <a:lnTo>
                    <a:pt x="929" y="86"/>
                  </a:lnTo>
                  <a:lnTo>
                    <a:pt x="959" y="81"/>
                  </a:lnTo>
                  <a:lnTo>
                    <a:pt x="988" y="78"/>
                  </a:lnTo>
                  <a:lnTo>
                    <a:pt x="993" y="76"/>
                  </a:lnTo>
                  <a:lnTo>
                    <a:pt x="1017" y="71"/>
                  </a:lnTo>
                  <a:lnTo>
                    <a:pt x="1028" y="68"/>
                  </a:lnTo>
                  <a:lnTo>
                    <a:pt x="1042" y="64"/>
                  </a:lnTo>
                  <a:lnTo>
                    <a:pt x="1067" y="54"/>
                  </a:lnTo>
                  <a:lnTo>
                    <a:pt x="1069" y="53"/>
                  </a:lnTo>
                  <a:lnTo>
                    <a:pt x="1071" y="53"/>
                  </a:lnTo>
                  <a:lnTo>
                    <a:pt x="1094" y="42"/>
                  </a:lnTo>
                  <a:lnTo>
                    <a:pt x="1111" y="31"/>
                  </a:lnTo>
                  <a:lnTo>
                    <a:pt x="1118" y="25"/>
                  </a:lnTo>
                  <a:lnTo>
                    <a:pt x="1121" y="24"/>
                  </a:lnTo>
                  <a:lnTo>
                    <a:pt x="1140" y="9"/>
                  </a:lnTo>
                  <a:lnTo>
                    <a:pt x="1145" y="0"/>
                  </a:lnTo>
                </a:path>
              </a:pathLst>
            </a:custGeom>
            <a:noFill/>
            <a:ln w="0">
              <a:solidFill>
                <a:schemeClr val="tx1"/>
              </a:solidFill>
              <a:round/>
              <a:headEnd/>
              <a:tailEnd/>
            </a:ln>
          </p:spPr>
          <p:txBody>
            <a:bodyPr/>
            <a:lstStyle/>
            <a:p>
              <a:endParaRPr lang="en-US"/>
            </a:p>
          </p:txBody>
        </p:sp>
        <p:sp>
          <p:nvSpPr>
            <p:cNvPr id="44126" name="Line 1113"/>
            <p:cNvSpPr>
              <a:spLocks noChangeShapeType="1"/>
            </p:cNvSpPr>
            <p:nvPr/>
          </p:nvSpPr>
          <p:spPr bwMode="auto">
            <a:xfrm flipH="1">
              <a:off x="590" y="3324"/>
              <a:ext cx="18" cy="1"/>
            </a:xfrm>
            <a:prstGeom prst="line">
              <a:avLst/>
            </a:prstGeom>
            <a:noFill/>
            <a:ln w="0">
              <a:solidFill>
                <a:schemeClr val="tx1"/>
              </a:solidFill>
              <a:round/>
              <a:headEnd/>
              <a:tailEnd/>
            </a:ln>
          </p:spPr>
          <p:txBody>
            <a:bodyPr/>
            <a:lstStyle/>
            <a:p>
              <a:endParaRPr lang="en-GB"/>
            </a:p>
          </p:txBody>
        </p:sp>
        <p:sp>
          <p:nvSpPr>
            <p:cNvPr id="44127" name="Freeform 1114"/>
            <p:cNvSpPr>
              <a:spLocks/>
            </p:cNvSpPr>
            <p:nvPr/>
          </p:nvSpPr>
          <p:spPr bwMode="auto">
            <a:xfrm>
              <a:off x="590" y="3233"/>
              <a:ext cx="1156" cy="85"/>
            </a:xfrm>
            <a:custGeom>
              <a:avLst/>
              <a:gdLst>
                <a:gd name="T0" fmla="*/ 72 w 1156"/>
                <a:gd name="T1" fmla="*/ 74 h 85"/>
                <a:gd name="T2" fmla="*/ 120 w 1156"/>
                <a:gd name="T3" fmla="*/ 74 h 85"/>
                <a:gd name="T4" fmla="*/ 148 w 1156"/>
                <a:gd name="T5" fmla="*/ 74 h 85"/>
                <a:gd name="T6" fmla="*/ 181 w 1156"/>
                <a:gd name="T7" fmla="*/ 76 h 85"/>
                <a:gd name="T8" fmla="*/ 211 w 1156"/>
                <a:gd name="T9" fmla="*/ 76 h 85"/>
                <a:gd name="T10" fmla="*/ 241 w 1156"/>
                <a:gd name="T11" fmla="*/ 76 h 85"/>
                <a:gd name="T12" fmla="*/ 272 w 1156"/>
                <a:gd name="T13" fmla="*/ 76 h 85"/>
                <a:gd name="T14" fmla="*/ 304 w 1156"/>
                <a:gd name="T15" fmla="*/ 78 h 85"/>
                <a:gd name="T16" fmla="*/ 332 w 1156"/>
                <a:gd name="T17" fmla="*/ 78 h 85"/>
                <a:gd name="T18" fmla="*/ 364 w 1156"/>
                <a:gd name="T19" fmla="*/ 78 h 85"/>
                <a:gd name="T20" fmla="*/ 395 w 1156"/>
                <a:gd name="T21" fmla="*/ 78 h 85"/>
                <a:gd name="T22" fmla="*/ 425 w 1156"/>
                <a:gd name="T23" fmla="*/ 78 h 85"/>
                <a:gd name="T24" fmla="*/ 456 w 1156"/>
                <a:gd name="T25" fmla="*/ 80 h 85"/>
                <a:gd name="T26" fmla="*/ 486 w 1156"/>
                <a:gd name="T27" fmla="*/ 80 h 85"/>
                <a:gd name="T28" fmla="*/ 516 w 1156"/>
                <a:gd name="T29" fmla="*/ 81 h 85"/>
                <a:gd name="T30" fmla="*/ 547 w 1156"/>
                <a:gd name="T31" fmla="*/ 81 h 85"/>
                <a:gd name="T32" fmla="*/ 577 w 1156"/>
                <a:gd name="T33" fmla="*/ 83 h 85"/>
                <a:gd name="T34" fmla="*/ 609 w 1156"/>
                <a:gd name="T35" fmla="*/ 83 h 85"/>
                <a:gd name="T36" fmla="*/ 640 w 1156"/>
                <a:gd name="T37" fmla="*/ 85 h 85"/>
                <a:gd name="T38" fmla="*/ 670 w 1156"/>
                <a:gd name="T39" fmla="*/ 85 h 85"/>
                <a:gd name="T40" fmla="*/ 700 w 1156"/>
                <a:gd name="T41" fmla="*/ 85 h 85"/>
                <a:gd name="T42" fmla="*/ 731 w 1156"/>
                <a:gd name="T43" fmla="*/ 85 h 85"/>
                <a:gd name="T44" fmla="*/ 818 w 1156"/>
                <a:gd name="T45" fmla="*/ 85 h 85"/>
                <a:gd name="T46" fmla="*/ 851 w 1156"/>
                <a:gd name="T47" fmla="*/ 85 h 85"/>
                <a:gd name="T48" fmla="*/ 881 w 1156"/>
                <a:gd name="T49" fmla="*/ 83 h 85"/>
                <a:gd name="T50" fmla="*/ 910 w 1156"/>
                <a:gd name="T51" fmla="*/ 80 h 85"/>
                <a:gd name="T52" fmla="*/ 940 w 1156"/>
                <a:gd name="T53" fmla="*/ 78 h 85"/>
                <a:gd name="T54" fmla="*/ 970 w 1156"/>
                <a:gd name="T55" fmla="*/ 74 h 85"/>
                <a:gd name="T56" fmla="*/ 999 w 1156"/>
                <a:gd name="T57" fmla="*/ 71 h 85"/>
                <a:gd name="T58" fmla="*/ 1028 w 1156"/>
                <a:gd name="T59" fmla="*/ 64 h 85"/>
                <a:gd name="T60" fmla="*/ 1055 w 1156"/>
                <a:gd name="T61" fmla="*/ 58 h 85"/>
                <a:gd name="T62" fmla="*/ 1082 w 1156"/>
                <a:gd name="T63" fmla="*/ 49 h 85"/>
                <a:gd name="T64" fmla="*/ 1107 w 1156"/>
                <a:gd name="T65" fmla="*/ 37 h 85"/>
                <a:gd name="T66" fmla="*/ 1131 w 1156"/>
                <a:gd name="T67" fmla="*/ 22 h 85"/>
                <a:gd name="T68" fmla="*/ 1154 w 1156"/>
                <a:gd name="T69" fmla="*/ 3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6"/>
                <a:gd name="T106" fmla="*/ 0 h 85"/>
                <a:gd name="T107" fmla="*/ 1156 w 1156"/>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6" h="85">
                  <a:moveTo>
                    <a:pt x="0" y="74"/>
                  </a:moveTo>
                  <a:lnTo>
                    <a:pt x="72" y="74"/>
                  </a:lnTo>
                  <a:lnTo>
                    <a:pt x="88" y="74"/>
                  </a:lnTo>
                  <a:lnTo>
                    <a:pt x="120" y="74"/>
                  </a:lnTo>
                  <a:lnTo>
                    <a:pt x="133" y="74"/>
                  </a:lnTo>
                  <a:lnTo>
                    <a:pt x="148" y="74"/>
                  </a:lnTo>
                  <a:lnTo>
                    <a:pt x="164" y="76"/>
                  </a:lnTo>
                  <a:lnTo>
                    <a:pt x="181" y="76"/>
                  </a:lnTo>
                  <a:lnTo>
                    <a:pt x="196" y="76"/>
                  </a:lnTo>
                  <a:lnTo>
                    <a:pt x="211" y="76"/>
                  </a:lnTo>
                  <a:lnTo>
                    <a:pt x="226" y="76"/>
                  </a:lnTo>
                  <a:lnTo>
                    <a:pt x="241" y="76"/>
                  </a:lnTo>
                  <a:lnTo>
                    <a:pt x="258" y="76"/>
                  </a:lnTo>
                  <a:lnTo>
                    <a:pt x="272" y="76"/>
                  </a:lnTo>
                  <a:lnTo>
                    <a:pt x="290" y="78"/>
                  </a:lnTo>
                  <a:lnTo>
                    <a:pt x="304" y="78"/>
                  </a:lnTo>
                  <a:lnTo>
                    <a:pt x="319" y="78"/>
                  </a:lnTo>
                  <a:lnTo>
                    <a:pt x="332" y="78"/>
                  </a:lnTo>
                  <a:lnTo>
                    <a:pt x="351" y="78"/>
                  </a:lnTo>
                  <a:lnTo>
                    <a:pt x="364" y="78"/>
                  </a:lnTo>
                  <a:lnTo>
                    <a:pt x="383" y="78"/>
                  </a:lnTo>
                  <a:lnTo>
                    <a:pt x="395" y="78"/>
                  </a:lnTo>
                  <a:lnTo>
                    <a:pt x="413" y="78"/>
                  </a:lnTo>
                  <a:lnTo>
                    <a:pt x="425" y="78"/>
                  </a:lnTo>
                  <a:lnTo>
                    <a:pt x="445" y="80"/>
                  </a:lnTo>
                  <a:lnTo>
                    <a:pt x="456" y="80"/>
                  </a:lnTo>
                  <a:lnTo>
                    <a:pt x="476" y="80"/>
                  </a:lnTo>
                  <a:lnTo>
                    <a:pt x="486" y="80"/>
                  </a:lnTo>
                  <a:lnTo>
                    <a:pt x="508" y="81"/>
                  </a:lnTo>
                  <a:lnTo>
                    <a:pt x="516" y="81"/>
                  </a:lnTo>
                  <a:lnTo>
                    <a:pt x="538" y="81"/>
                  </a:lnTo>
                  <a:lnTo>
                    <a:pt x="547" y="81"/>
                  </a:lnTo>
                  <a:lnTo>
                    <a:pt x="570" y="83"/>
                  </a:lnTo>
                  <a:lnTo>
                    <a:pt x="577" y="83"/>
                  </a:lnTo>
                  <a:lnTo>
                    <a:pt x="601" y="83"/>
                  </a:lnTo>
                  <a:lnTo>
                    <a:pt x="609" y="83"/>
                  </a:lnTo>
                  <a:lnTo>
                    <a:pt x="631" y="83"/>
                  </a:lnTo>
                  <a:lnTo>
                    <a:pt x="640" y="85"/>
                  </a:lnTo>
                  <a:lnTo>
                    <a:pt x="663" y="85"/>
                  </a:lnTo>
                  <a:lnTo>
                    <a:pt x="670" y="85"/>
                  </a:lnTo>
                  <a:lnTo>
                    <a:pt x="695" y="85"/>
                  </a:lnTo>
                  <a:lnTo>
                    <a:pt x="700" y="85"/>
                  </a:lnTo>
                  <a:lnTo>
                    <a:pt x="726" y="85"/>
                  </a:lnTo>
                  <a:lnTo>
                    <a:pt x="731" y="85"/>
                  </a:lnTo>
                  <a:lnTo>
                    <a:pt x="793" y="85"/>
                  </a:lnTo>
                  <a:lnTo>
                    <a:pt x="818" y="85"/>
                  </a:lnTo>
                  <a:lnTo>
                    <a:pt x="824" y="85"/>
                  </a:lnTo>
                  <a:lnTo>
                    <a:pt x="851" y="85"/>
                  </a:lnTo>
                  <a:lnTo>
                    <a:pt x="856" y="83"/>
                  </a:lnTo>
                  <a:lnTo>
                    <a:pt x="881" y="83"/>
                  </a:lnTo>
                  <a:lnTo>
                    <a:pt x="886" y="83"/>
                  </a:lnTo>
                  <a:lnTo>
                    <a:pt x="910" y="80"/>
                  </a:lnTo>
                  <a:lnTo>
                    <a:pt x="920" y="80"/>
                  </a:lnTo>
                  <a:lnTo>
                    <a:pt x="940" y="78"/>
                  </a:lnTo>
                  <a:lnTo>
                    <a:pt x="952" y="78"/>
                  </a:lnTo>
                  <a:lnTo>
                    <a:pt x="970" y="74"/>
                  </a:lnTo>
                  <a:lnTo>
                    <a:pt x="986" y="73"/>
                  </a:lnTo>
                  <a:lnTo>
                    <a:pt x="999" y="71"/>
                  </a:lnTo>
                  <a:lnTo>
                    <a:pt x="1019" y="66"/>
                  </a:lnTo>
                  <a:lnTo>
                    <a:pt x="1028" y="64"/>
                  </a:lnTo>
                  <a:lnTo>
                    <a:pt x="1050" y="58"/>
                  </a:lnTo>
                  <a:lnTo>
                    <a:pt x="1055" y="58"/>
                  </a:lnTo>
                  <a:lnTo>
                    <a:pt x="1056" y="58"/>
                  </a:lnTo>
                  <a:lnTo>
                    <a:pt x="1082" y="49"/>
                  </a:lnTo>
                  <a:lnTo>
                    <a:pt x="1095" y="44"/>
                  </a:lnTo>
                  <a:lnTo>
                    <a:pt x="1107" y="37"/>
                  </a:lnTo>
                  <a:lnTo>
                    <a:pt x="1121" y="29"/>
                  </a:lnTo>
                  <a:lnTo>
                    <a:pt x="1131" y="22"/>
                  </a:lnTo>
                  <a:lnTo>
                    <a:pt x="1141" y="15"/>
                  </a:lnTo>
                  <a:lnTo>
                    <a:pt x="1154" y="3"/>
                  </a:lnTo>
                  <a:lnTo>
                    <a:pt x="1156" y="0"/>
                  </a:lnTo>
                </a:path>
              </a:pathLst>
            </a:custGeom>
            <a:noFill/>
            <a:ln w="0">
              <a:solidFill>
                <a:schemeClr val="tx1"/>
              </a:solidFill>
              <a:round/>
              <a:headEnd/>
              <a:tailEnd/>
            </a:ln>
          </p:spPr>
          <p:txBody>
            <a:bodyPr/>
            <a:lstStyle/>
            <a:p>
              <a:endParaRPr lang="en-US"/>
            </a:p>
          </p:txBody>
        </p:sp>
        <p:sp>
          <p:nvSpPr>
            <p:cNvPr id="44128" name="Freeform 1115"/>
            <p:cNvSpPr>
              <a:spLocks/>
            </p:cNvSpPr>
            <p:nvPr/>
          </p:nvSpPr>
          <p:spPr bwMode="auto">
            <a:xfrm>
              <a:off x="963" y="3228"/>
              <a:ext cx="778" cy="76"/>
            </a:xfrm>
            <a:custGeom>
              <a:avLst/>
              <a:gdLst>
                <a:gd name="T0" fmla="*/ 0 w 778"/>
                <a:gd name="T1" fmla="*/ 68 h 76"/>
                <a:gd name="T2" fmla="*/ 30 w 778"/>
                <a:gd name="T3" fmla="*/ 68 h 76"/>
                <a:gd name="T4" fmla="*/ 61 w 778"/>
                <a:gd name="T5" fmla="*/ 69 h 76"/>
                <a:gd name="T6" fmla="*/ 62 w 778"/>
                <a:gd name="T7" fmla="*/ 69 h 76"/>
                <a:gd name="T8" fmla="*/ 91 w 778"/>
                <a:gd name="T9" fmla="*/ 69 h 76"/>
                <a:gd name="T10" fmla="*/ 94 w 778"/>
                <a:gd name="T11" fmla="*/ 69 h 76"/>
                <a:gd name="T12" fmla="*/ 123 w 778"/>
                <a:gd name="T13" fmla="*/ 69 h 76"/>
                <a:gd name="T14" fmla="*/ 125 w 778"/>
                <a:gd name="T15" fmla="*/ 69 h 76"/>
                <a:gd name="T16" fmla="*/ 152 w 778"/>
                <a:gd name="T17" fmla="*/ 69 h 76"/>
                <a:gd name="T18" fmla="*/ 157 w 778"/>
                <a:gd name="T19" fmla="*/ 69 h 76"/>
                <a:gd name="T20" fmla="*/ 182 w 778"/>
                <a:gd name="T21" fmla="*/ 71 h 76"/>
                <a:gd name="T22" fmla="*/ 189 w 778"/>
                <a:gd name="T23" fmla="*/ 71 h 76"/>
                <a:gd name="T24" fmla="*/ 214 w 778"/>
                <a:gd name="T25" fmla="*/ 71 h 76"/>
                <a:gd name="T26" fmla="*/ 219 w 778"/>
                <a:gd name="T27" fmla="*/ 71 h 76"/>
                <a:gd name="T28" fmla="*/ 243 w 778"/>
                <a:gd name="T29" fmla="*/ 73 h 76"/>
                <a:gd name="T30" fmla="*/ 251 w 778"/>
                <a:gd name="T31" fmla="*/ 73 h 76"/>
                <a:gd name="T32" fmla="*/ 275 w 778"/>
                <a:gd name="T33" fmla="*/ 73 h 76"/>
                <a:gd name="T34" fmla="*/ 282 w 778"/>
                <a:gd name="T35" fmla="*/ 73 h 76"/>
                <a:gd name="T36" fmla="*/ 305 w 778"/>
                <a:gd name="T37" fmla="*/ 74 h 76"/>
                <a:gd name="T38" fmla="*/ 314 w 778"/>
                <a:gd name="T39" fmla="*/ 74 h 76"/>
                <a:gd name="T40" fmla="*/ 336 w 778"/>
                <a:gd name="T41" fmla="*/ 74 h 76"/>
                <a:gd name="T42" fmla="*/ 344 w 778"/>
                <a:gd name="T43" fmla="*/ 74 h 76"/>
                <a:gd name="T44" fmla="*/ 366 w 778"/>
                <a:gd name="T45" fmla="*/ 74 h 76"/>
                <a:gd name="T46" fmla="*/ 376 w 778"/>
                <a:gd name="T47" fmla="*/ 74 h 76"/>
                <a:gd name="T48" fmla="*/ 398 w 778"/>
                <a:gd name="T49" fmla="*/ 76 h 76"/>
                <a:gd name="T50" fmla="*/ 429 w 778"/>
                <a:gd name="T51" fmla="*/ 76 h 76"/>
                <a:gd name="T52" fmla="*/ 437 w 778"/>
                <a:gd name="T53" fmla="*/ 74 h 76"/>
                <a:gd name="T54" fmla="*/ 459 w 778"/>
                <a:gd name="T55" fmla="*/ 74 h 76"/>
                <a:gd name="T56" fmla="*/ 469 w 778"/>
                <a:gd name="T57" fmla="*/ 74 h 76"/>
                <a:gd name="T58" fmla="*/ 491 w 778"/>
                <a:gd name="T59" fmla="*/ 74 h 76"/>
                <a:gd name="T60" fmla="*/ 499 w 778"/>
                <a:gd name="T61" fmla="*/ 73 h 76"/>
                <a:gd name="T62" fmla="*/ 521 w 778"/>
                <a:gd name="T63" fmla="*/ 73 h 76"/>
                <a:gd name="T64" fmla="*/ 530 w 778"/>
                <a:gd name="T65" fmla="*/ 71 h 76"/>
                <a:gd name="T66" fmla="*/ 555 w 778"/>
                <a:gd name="T67" fmla="*/ 69 h 76"/>
                <a:gd name="T68" fmla="*/ 560 w 778"/>
                <a:gd name="T69" fmla="*/ 69 h 76"/>
                <a:gd name="T70" fmla="*/ 587 w 778"/>
                <a:gd name="T71" fmla="*/ 68 h 76"/>
                <a:gd name="T72" fmla="*/ 591 w 778"/>
                <a:gd name="T73" fmla="*/ 68 h 76"/>
                <a:gd name="T74" fmla="*/ 606 w 778"/>
                <a:gd name="T75" fmla="*/ 64 h 76"/>
                <a:gd name="T76" fmla="*/ 619 w 778"/>
                <a:gd name="T77" fmla="*/ 63 h 76"/>
                <a:gd name="T78" fmla="*/ 648 w 778"/>
                <a:gd name="T79" fmla="*/ 57 h 76"/>
                <a:gd name="T80" fmla="*/ 656 w 778"/>
                <a:gd name="T81" fmla="*/ 56 h 76"/>
                <a:gd name="T82" fmla="*/ 677 w 778"/>
                <a:gd name="T83" fmla="*/ 52 h 76"/>
                <a:gd name="T84" fmla="*/ 692 w 778"/>
                <a:gd name="T85" fmla="*/ 47 h 76"/>
                <a:gd name="T86" fmla="*/ 704 w 778"/>
                <a:gd name="T87" fmla="*/ 42 h 76"/>
                <a:gd name="T88" fmla="*/ 724 w 778"/>
                <a:gd name="T89" fmla="*/ 34 h 76"/>
                <a:gd name="T90" fmla="*/ 729 w 778"/>
                <a:gd name="T91" fmla="*/ 32 h 76"/>
                <a:gd name="T92" fmla="*/ 732 w 778"/>
                <a:gd name="T93" fmla="*/ 32 h 76"/>
                <a:gd name="T94" fmla="*/ 754 w 778"/>
                <a:gd name="T95" fmla="*/ 20 h 76"/>
                <a:gd name="T96" fmla="*/ 778 w 778"/>
                <a:gd name="T97" fmla="*/ 0 h 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8"/>
                <a:gd name="T148" fmla="*/ 0 h 76"/>
                <a:gd name="T149" fmla="*/ 778 w 778"/>
                <a:gd name="T150" fmla="*/ 76 h 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8" h="76">
                  <a:moveTo>
                    <a:pt x="0" y="68"/>
                  </a:moveTo>
                  <a:lnTo>
                    <a:pt x="30" y="68"/>
                  </a:lnTo>
                  <a:lnTo>
                    <a:pt x="61" y="69"/>
                  </a:lnTo>
                  <a:lnTo>
                    <a:pt x="62" y="69"/>
                  </a:lnTo>
                  <a:lnTo>
                    <a:pt x="91" y="69"/>
                  </a:lnTo>
                  <a:lnTo>
                    <a:pt x="94" y="69"/>
                  </a:lnTo>
                  <a:lnTo>
                    <a:pt x="123" y="69"/>
                  </a:lnTo>
                  <a:lnTo>
                    <a:pt x="125" y="69"/>
                  </a:lnTo>
                  <a:lnTo>
                    <a:pt x="152" y="69"/>
                  </a:lnTo>
                  <a:lnTo>
                    <a:pt x="157" y="69"/>
                  </a:lnTo>
                  <a:lnTo>
                    <a:pt x="182" y="71"/>
                  </a:lnTo>
                  <a:lnTo>
                    <a:pt x="189" y="71"/>
                  </a:lnTo>
                  <a:lnTo>
                    <a:pt x="214" y="71"/>
                  </a:lnTo>
                  <a:lnTo>
                    <a:pt x="219" y="71"/>
                  </a:lnTo>
                  <a:lnTo>
                    <a:pt x="243" y="73"/>
                  </a:lnTo>
                  <a:lnTo>
                    <a:pt x="251" y="73"/>
                  </a:lnTo>
                  <a:lnTo>
                    <a:pt x="275" y="73"/>
                  </a:lnTo>
                  <a:lnTo>
                    <a:pt x="282" y="73"/>
                  </a:lnTo>
                  <a:lnTo>
                    <a:pt x="305" y="74"/>
                  </a:lnTo>
                  <a:lnTo>
                    <a:pt x="314" y="74"/>
                  </a:lnTo>
                  <a:lnTo>
                    <a:pt x="336" y="74"/>
                  </a:lnTo>
                  <a:lnTo>
                    <a:pt x="344" y="74"/>
                  </a:lnTo>
                  <a:lnTo>
                    <a:pt x="366" y="74"/>
                  </a:lnTo>
                  <a:lnTo>
                    <a:pt x="376" y="74"/>
                  </a:lnTo>
                  <a:lnTo>
                    <a:pt x="398" y="76"/>
                  </a:lnTo>
                  <a:lnTo>
                    <a:pt x="429" y="76"/>
                  </a:lnTo>
                  <a:lnTo>
                    <a:pt x="437" y="74"/>
                  </a:lnTo>
                  <a:lnTo>
                    <a:pt x="459" y="74"/>
                  </a:lnTo>
                  <a:lnTo>
                    <a:pt x="469" y="74"/>
                  </a:lnTo>
                  <a:lnTo>
                    <a:pt x="491" y="74"/>
                  </a:lnTo>
                  <a:lnTo>
                    <a:pt x="499" y="73"/>
                  </a:lnTo>
                  <a:lnTo>
                    <a:pt x="521" y="73"/>
                  </a:lnTo>
                  <a:lnTo>
                    <a:pt x="530" y="71"/>
                  </a:lnTo>
                  <a:lnTo>
                    <a:pt x="555" y="69"/>
                  </a:lnTo>
                  <a:lnTo>
                    <a:pt x="560" y="69"/>
                  </a:lnTo>
                  <a:lnTo>
                    <a:pt x="587" y="68"/>
                  </a:lnTo>
                  <a:lnTo>
                    <a:pt x="591" y="68"/>
                  </a:lnTo>
                  <a:lnTo>
                    <a:pt x="606" y="64"/>
                  </a:lnTo>
                  <a:lnTo>
                    <a:pt x="619" y="63"/>
                  </a:lnTo>
                  <a:lnTo>
                    <a:pt x="648" y="57"/>
                  </a:lnTo>
                  <a:lnTo>
                    <a:pt x="656" y="56"/>
                  </a:lnTo>
                  <a:lnTo>
                    <a:pt x="677" y="52"/>
                  </a:lnTo>
                  <a:lnTo>
                    <a:pt x="692" y="47"/>
                  </a:lnTo>
                  <a:lnTo>
                    <a:pt x="704" y="42"/>
                  </a:lnTo>
                  <a:lnTo>
                    <a:pt x="724" y="34"/>
                  </a:lnTo>
                  <a:lnTo>
                    <a:pt x="729" y="32"/>
                  </a:lnTo>
                  <a:lnTo>
                    <a:pt x="732" y="32"/>
                  </a:lnTo>
                  <a:lnTo>
                    <a:pt x="754" y="20"/>
                  </a:lnTo>
                  <a:lnTo>
                    <a:pt x="778" y="0"/>
                  </a:lnTo>
                </a:path>
              </a:pathLst>
            </a:custGeom>
            <a:noFill/>
            <a:ln w="0">
              <a:solidFill>
                <a:schemeClr val="tx1"/>
              </a:solidFill>
              <a:round/>
              <a:headEnd/>
              <a:tailEnd/>
            </a:ln>
          </p:spPr>
          <p:txBody>
            <a:bodyPr/>
            <a:lstStyle/>
            <a:p>
              <a:endParaRPr lang="en-US"/>
            </a:p>
          </p:txBody>
        </p:sp>
        <p:sp>
          <p:nvSpPr>
            <p:cNvPr id="44129" name="Freeform 1116"/>
            <p:cNvSpPr>
              <a:spLocks/>
            </p:cNvSpPr>
            <p:nvPr/>
          </p:nvSpPr>
          <p:spPr bwMode="auto">
            <a:xfrm>
              <a:off x="781" y="3292"/>
              <a:ext cx="182" cy="4"/>
            </a:xfrm>
            <a:custGeom>
              <a:avLst/>
              <a:gdLst>
                <a:gd name="T0" fmla="*/ 0 w 182"/>
                <a:gd name="T1" fmla="*/ 0 h 4"/>
                <a:gd name="T2" fmla="*/ 27 w 182"/>
                <a:gd name="T3" fmla="*/ 0 h 4"/>
                <a:gd name="T4" fmla="*/ 28 w 182"/>
                <a:gd name="T5" fmla="*/ 0 h 4"/>
                <a:gd name="T6" fmla="*/ 57 w 182"/>
                <a:gd name="T7" fmla="*/ 0 h 4"/>
                <a:gd name="T8" fmla="*/ 59 w 182"/>
                <a:gd name="T9" fmla="*/ 0 h 4"/>
                <a:gd name="T10" fmla="*/ 89 w 182"/>
                <a:gd name="T11" fmla="*/ 2 h 4"/>
                <a:gd name="T12" fmla="*/ 91 w 182"/>
                <a:gd name="T13" fmla="*/ 2 h 4"/>
                <a:gd name="T14" fmla="*/ 121 w 182"/>
                <a:gd name="T15" fmla="*/ 2 h 4"/>
                <a:gd name="T16" fmla="*/ 152 w 182"/>
                <a:gd name="T17" fmla="*/ 2 h 4"/>
                <a:gd name="T18" fmla="*/ 172 w 182"/>
                <a:gd name="T19" fmla="*/ 4 h 4"/>
                <a:gd name="T20" fmla="*/ 182 w 182"/>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2"/>
                <a:gd name="T34" fmla="*/ 0 h 4"/>
                <a:gd name="T35" fmla="*/ 182 w 18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2" h="4">
                  <a:moveTo>
                    <a:pt x="0" y="0"/>
                  </a:moveTo>
                  <a:lnTo>
                    <a:pt x="27" y="0"/>
                  </a:lnTo>
                  <a:lnTo>
                    <a:pt x="28" y="0"/>
                  </a:lnTo>
                  <a:lnTo>
                    <a:pt x="57" y="0"/>
                  </a:lnTo>
                  <a:lnTo>
                    <a:pt x="59" y="0"/>
                  </a:lnTo>
                  <a:lnTo>
                    <a:pt x="89" y="2"/>
                  </a:lnTo>
                  <a:lnTo>
                    <a:pt x="91" y="2"/>
                  </a:lnTo>
                  <a:lnTo>
                    <a:pt x="121" y="2"/>
                  </a:lnTo>
                  <a:lnTo>
                    <a:pt x="152" y="2"/>
                  </a:lnTo>
                  <a:lnTo>
                    <a:pt x="172" y="4"/>
                  </a:lnTo>
                  <a:lnTo>
                    <a:pt x="182" y="4"/>
                  </a:lnTo>
                </a:path>
              </a:pathLst>
            </a:custGeom>
            <a:noFill/>
            <a:ln w="0">
              <a:solidFill>
                <a:schemeClr val="tx1"/>
              </a:solidFill>
              <a:round/>
              <a:headEnd/>
              <a:tailEnd/>
            </a:ln>
          </p:spPr>
          <p:txBody>
            <a:bodyPr/>
            <a:lstStyle/>
            <a:p>
              <a:endParaRPr lang="en-US"/>
            </a:p>
          </p:txBody>
        </p:sp>
        <p:sp>
          <p:nvSpPr>
            <p:cNvPr id="44130" name="Freeform 1117"/>
            <p:cNvSpPr>
              <a:spLocks/>
            </p:cNvSpPr>
            <p:nvPr/>
          </p:nvSpPr>
          <p:spPr bwMode="auto">
            <a:xfrm>
              <a:off x="590" y="3291"/>
              <a:ext cx="125" cy="1"/>
            </a:xfrm>
            <a:custGeom>
              <a:avLst/>
              <a:gdLst>
                <a:gd name="T0" fmla="*/ 125 w 125"/>
                <a:gd name="T1" fmla="*/ 1 h 1"/>
                <a:gd name="T2" fmla="*/ 98 w 125"/>
                <a:gd name="T3" fmla="*/ 0 h 1"/>
                <a:gd name="T4" fmla="*/ 94 w 125"/>
                <a:gd name="T5" fmla="*/ 0 h 1"/>
                <a:gd name="T6" fmla="*/ 66 w 125"/>
                <a:gd name="T7" fmla="*/ 0 h 1"/>
                <a:gd name="T8" fmla="*/ 0 w 125"/>
                <a:gd name="T9" fmla="*/ 0 h 1"/>
                <a:gd name="T10" fmla="*/ 0 60000 65536"/>
                <a:gd name="T11" fmla="*/ 0 60000 65536"/>
                <a:gd name="T12" fmla="*/ 0 60000 65536"/>
                <a:gd name="T13" fmla="*/ 0 60000 65536"/>
                <a:gd name="T14" fmla="*/ 0 60000 65536"/>
                <a:gd name="T15" fmla="*/ 0 w 125"/>
                <a:gd name="T16" fmla="*/ 0 h 1"/>
                <a:gd name="T17" fmla="*/ 125 w 125"/>
                <a:gd name="T18" fmla="*/ 1 h 1"/>
              </a:gdLst>
              <a:ahLst/>
              <a:cxnLst>
                <a:cxn ang="T10">
                  <a:pos x="T0" y="T1"/>
                </a:cxn>
                <a:cxn ang="T11">
                  <a:pos x="T2" y="T3"/>
                </a:cxn>
                <a:cxn ang="T12">
                  <a:pos x="T4" y="T5"/>
                </a:cxn>
                <a:cxn ang="T13">
                  <a:pos x="T6" y="T7"/>
                </a:cxn>
                <a:cxn ang="T14">
                  <a:pos x="T8" y="T9"/>
                </a:cxn>
              </a:cxnLst>
              <a:rect l="T15" t="T16" r="T17" b="T18"/>
              <a:pathLst>
                <a:path w="125" h="1">
                  <a:moveTo>
                    <a:pt x="125" y="1"/>
                  </a:moveTo>
                  <a:lnTo>
                    <a:pt x="98" y="0"/>
                  </a:lnTo>
                  <a:lnTo>
                    <a:pt x="94" y="0"/>
                  </a:lnTo>
                  <a:lnTo>
                    <a:pt x="66" y="0"/>
                  </a:lnTo>
                  <a:lnTo>
                    <a:pt x="0" y="0"/>
                  </a:lnTo>
                </a:path>
              </a:pathLst>
            </a:custGeom>
            <a:noFill/>
            <a:ln w="0">
              <a:solidFill>
                <a:schemeClr val="tx1"/>
              </a:solidFill>
              <a:round/>
              <a:headEnd/>
              <a:tailEnd/>
            </a:ln>
          </p:spPr>
          <p:txBody>
            <a:bodyPr/>
            <a:lstStyle/>
            <a:p>
              <a:endParaRPr lang="en-US"/>
            </a:p>
          </p:txBody>
        </p:sp>
        <p:sp>
          <p:nvSpPr>
            <p:cNvPr id="44131" name="Freeform 1118"/>
            <p:cNvSpPr>
              <a:spLocks/>
            </p:cNvSpPr>
            <p:nvPr/>
          </p:nvSpPr>
          <p:spPr bwMode="auto">
            <a:xfrm>
              <a:off x="747" y="3292"/>
              <a:ext cx="34" cy="1"/>
            </a:xfrm>
            <a:custGeom>
              <a:avLst/>
              <a:gdLst>
                <a:gd name="T0" fmla="*/ 0 w 34"/>
                <a:gd name="T1" fmla="*/ 0 h 1"/>
                <a:gd name="T2" fmla="*/ 2 w 34"/>
                <a:gd name="T3" fmla="*/ 0 h 1"/>
                <a:gd name="T4" fmla="*/ 30 w 34"/>
                <a:gd name="T5" fmla="*/ 0 h 1"/>
                <a:gd name="T6" fmla="*/ 34 w 34"/>
                <a:gd name="T7" fmla="*/ 0 h 1"/>
                <a:gd name="T8" fmla="*/ 0 60000 65536"/>
                <a:gd name="T9" fmla="*/ 0 60000 65536"/>
                <a:gd name="T10" fmla="*/ 0 60000 65536"/>
                <a:gd name="T11" fmla="*/ 0 60000 65536"/>
                <a:gd name="T12" fmla="*/ 0 w 34"/>
                <a:gd name="T13" fmla="*/ 0 h 1"/>
                <a:gd name="T14" fmla="*/ 34 w 34"/>
                <a:gd name="T15" fmla="*/ 1 h 1"/>
              </a:gdLst>
              <a:ahLst/>
              <a:cxnLst>
                <a:cxn ang="T8">
                  <a:pos x="T0" y="T1"/>
                </a:cxn>
                <a:cxn ang="T9">
                  <a:pos x="T2" y="T3"/>
                </a:cxn>
                <a:cxn ang="T10">
                  <a:pos x="T4" y="T5"/>
                </a:cxn>
                <a:cxn ang="T11">
                  <a:pos x="T6" y="T7"/>
                </a:cxn>
              </a:cxnLst>
              <a:rect l="T12" t="T13" r="T14" b="T15"/>
              <a:pathLst>
                <a:path w="34" h="1">
                  <a:moveTo>
                    <a:pt x="0" y="0"/>
                  </a:moveTo>
                  <a:lnTo>
                    <a:pt x="2" y="0"/>
                  </a:lnTo>
                  <a:lnTo>
                    <a:pt x="30" y="0"/>
                  </a:lnTo>
                  <a:lnTo>
                    <a:pt x="34" y="0"/>
                  </a:lnTo>
                </a:path>
              </a:pathLst>
            </a:custGeom>
            <a:noFill/>
            <a:ln w="0">
              <a:solidFill>
                <a:schemeClr val="tx1"/>
              </a:solidFill>
              <a:round/>
              <a:headEnd/>
              <a:tailEnd/>
            </a:ln>
          </p:spPr>
          <p:txBody>
            <a:bodyPr/>
            <a:lstStyle/>
            <a:p>
              <a:endParaRPr lang="en-US"/>
            </a:p>
          </p:txBody>
        </p:sp>
        <p:sp>
          <p:nvSpPr>
            <p:cNvPr id="44132" name="Freeform 1119"/>
            <p:cNvSpPr>
              <a:spLocks/>
            </p:cNvSpPr>
            <p:nvPr/>
          </p:nvSpPr>
          <p:spPr bwMode="auto">
            <a:xfrm>
              <a:off x="715" y="3292"/>
              <a:ext cx="32" cy="1"/>
            </a:xfrm>
            <a:custGeom>
              <a:avLst/>
              <a:gdLst>
                <a:gd name="T0" fmla="*/ 0 w 32"/>
                <a:gd name="T1" fmla="*/ 0 h 1"/>
                <a:gd name="T2" fmla="*/ 3 w 32"/>
                <a:gd name="T3" fmla="*/ 0 h 1"/>
                <a:gd name="T4" fmla="*/ 32 w 32"/>
                <a:gd name="T5" fmla="*/ 0 h 1"/>
                <a:gd name="T6" fmla="*/ 0 60000 65536"/>
                <a:gd name="T7" fmla="*/ 0 60000 65536"/>
                <a:gd name="T8" fmla="*/ 0 60000 65536"/>
                <a:gd name="T9" fmla="*/ 0 w 32"/>
                <a:gd name="T10" fmla="*/ 0 h 1"/>
                <a:gd name="T11" fmla="*/ 32 w 32"/>
                <a:gd name="T12" fmla="*/ 1 h 1"/>
              </a:gdLst>
              <a:ahLst/>
              <a:cxnLst>
                <a:cxn ang="T6">
                  <a:pos x="T0" y="T1"/>
                </a:cxn>
                <a:cxn ang="T7">
                  <a:pos x="T2" y="T3"/>
                </a:cxn>
                <a:cxn ang="T8">
                  <a:pos x="T4" y="T5"/>
                </a:cxn>
              </a:cxnLst>
              <a:rect l="T9" t="T10" r="T11" b="T12"/>
              <a:pathLst>
                <a:path w="32" h="1">
                  <a:moveTo>
                    <a:pt x="0" y="0"/>
                  </a:moveTo>
                  <a:lnTo>
                    <a:pt x="3" y="0"/>
                  </a:lnTo>
                  <a:lnTo>
                    <a:pt x="32" y="0"/>
                  </a:lnTo>
                </a:path>
              </a:pathLst>
            </a:custGeom>
            <a:noFill/>
            <a:ln w="0">
              <a:solidFill>
                <a:schemeClr val="tx1"/>
              </a:solidFill>
              <a:round/>
              <a:headEnd/>
              <a:tailEnd/>
            </a:ln>
          </p:spPr>
          <p:txBody>
            <a:bodyPr/>
            <a:lstStyle/>
            <a:p>
              <a:endParaRPr lang="en-US"/>
            </a:p>
          </p:txBody>
        </p:sp>
        <p:sp>
          <p:nvSpPr>
            <p:cNvPr id="44133" name="Freeform 1120"/>
            <p:cNvSpPr>
              <a:spLocks/>
            </p:cNvSpPr>
            <p:nvPr/>
          </p:nvSpPr>
          <p:spPr bwMode="auto">
            <a:xfrm>
              <a:off x="603" y="3223"/>
              <a:ext cx="1135" cy="66"/>
            </a:xfrm>
            <a:custGeom>
              <a:avLst/>
              <a:gdLst>
                <a:gd name="T0" fmla="*/ 11 w 1135"/>
                <a:gd name="T1" fmla="*/ 52 h 66"/>
                <a:gd name="T2" fmla="*/ 71 w 1135"/>
                <a:gd name="T3" fmla="*/ 52 h 66"/>
                <a:gd name="T4" fmla="*/ 103 w 1135"/>
                <a:gd name="T5" fmla="*/ 54 h 66"/>
                <a:gd name="T6" fmla="*/ 134 w 1135"/>
                <a:gd name="T7" fmla="*/ 54 h 66"/>
                <a:gd name="T8" fmla="*/ 164 w 1135"/>
                <a:gd name="T9" fmla="*/ 54 h 66"/>
                <a:gd name="T10" fmla="*/ 196 w 1135"/>
                <a:gd name="T11" fmla="*/ 54 h 66"/>
                <a:gd name="T12" fmla="*/ 227 w 1135"/>
                <a:gd name="T13" fmla="*/ 54 h 66"/>
                <a:gd name="T14" fmla="*/ 257 w 1135"/>
                <a:gd name="T15" fmla="*/ 54 h 66"/>
                <a:gd name="T16" fmla="*/ 289 w 1135"/>
                <a:gd name="T17" fmla="*/ 54 h 66"/>
                <a:gd name="T18" fmla="*/ 319 w 1135"/>
                <a:gd name="T19" fmla="*/ 56 h 66"/>
                <a:gd name="T20" fmla="*/ 351 w 1135"/>
                <a:gd name="T21" fmla="*/ 56 h 66"/>
                <a:gd name="T22" fmla="*/ 384 w 1135"/>
                <a:gd name="T23" fmla="*/ 57 h 66"/>
                <a:gd name="T24" fmla="*/ 414 w 1135"/>
                <a:gd name="T25" fmla="*/ 57 h 66"/>
                <a:gd name="T26" fmla="*/ 446 w 1135"/>
                <a:gd name="T27" fmla="*/ 59 h 66"/>
                <a:gd name="T28" fmla="*/ 476 w 1135"/>
                <a:gd name="T29" fmla="*/ 59 h 66"/>
                <a:gd name="T30" fmla="*/ 508 w 1135"/>
                <a:gd name="T31" fmla="*/ 59 h 66"/>
                <a:gd name="T32" fmla="*/ 540 w 1135"/>
                <a:gd name="T33" fmla="*/ 59 h 66"/>
                <a:gd name="T34" fmla="*/ 571 w 1135"/>
                <a:gd name="T35" fmla="*/ 61 h 66"/>
                <a:gd name="T36" fmla="*/ 603 w 1135"/>
                <a:gd name="T37" fmla="*/ 61 h 66"/>
                <a:gd name="T38" fmla="*/ 633 w 1135"/>
                <a:gd name="T39" fmla="*/ 62 h 66"/>
                <a:gd name="T40" fmla="*/ 665 w 1135"/>
                <a:gd name="T41" fmla="*/ 62 h 66"/>
                <a:gd name="T42" fmla="*/ 696 w 1135"/>
                <a:gd name="T43" fmla="*/ 64 h 66"/>
                <a:gd name="T44" fmla="*/ 728 w 1135"/>
                <a:gd name="T45" fmla="*/ 64 h 66"/>
                <a:gd name="T46" fmla="*/ 760 w 1135"/>
                <a:gd name="T47" fmla="*/ 64 h 66"/>
                <a:gd name="T48" fmla="*/ 797 w 1135"/>
                <a:gd name="T49" fmla="*/ 66 h 66"/>
                <a:gd name="T50" fmla="*/ 827 w 1135"/>
                <a:gd name="T51" fmla="*/ 64 h 66"/>
                <a:gd name="T52" fmla="*/ 859 w 1135"/>
                <a:gd name="T53" fmla="*/ 64 h 66"/>
                <a:gd name="T54" fmla="*/ 890 w 1135"/>
                <a:gd name="T55" fmla="*/ 62 h 66"/>
                <a:gd name="T56" fmla="*/ 924 w 1135"/>
                <a:gd name="T57" fmla="*/ 61 h 66"/>
                <a:gd name="T58" fmla="*/ 956 w 1135"/>
                <a:gd name="T59" fmla="*/ 59 h 66"/>
                <a:gd name="T60" fmla="*/ 989 w 1135"/>
                <a:gd name="T61" fmla="*/ 54 h 66"/>
                <a:gd name="T62" fmla="*/ 1023 w 1135"/>
                <a:gd name="T63" fmla="*/ 47 h 66"/>
                <a:gd name="T64" fmla="*/ 1047 w 1135"/>
                <a:gd name="T65" fmla="*/ 40 h 66"/>
                <a:gd name="T66" fmla="*/ 1060 w 1135"/>
                <a:gd name="T67" fmla="*/ 37 h 66"/>
                <a:gd name="T68" fmla="*/ 1101 w 1135"/>
                <a:gd name="T69" fmla="*/ 20 h 66"/>
                <a:gd name="T70" fmla="*/ 1119 w 1135"/>
                <a:gd name="T71" fmla="*/ 8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5"/>
                <a:gd name="T109" fmla="*/ 0 h 66"/>
                <a:gd name="T110" fmla="*/ 1135 w 1135"/>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5" h="66">
                  <a:moveTo>
                    <a:pt x="0" y="52"/>
                  </a:moveTo>
                  <a:lnTo>
                    <a:pt x="11" y="52"/>
                  </a:lnTo>
                  <a:lnTo>
                    <a:pt x="32" y="52"/>
                  </a:lnTo>
                  <a:lnTo>
                    <a:pt x="71" y="52"/>
                  </a:lnTo>
                  <a:lnTo>
                    <a:pt x="93" y="54"/>
                  </a:lnTo>
                  <a:lnTo>
                    <a:pt x="103" y="54"/>
                  </a:lnTo>
                  <a:lnTo>
                    <a:pt x="124" y="54"/>
                  </a:lnTo>
                  <a:lnTo>
                    <a:pt x="134" y="54"/>
                  </a:lnTo>
                  <a:lnTo>
                    <a:pt x="156" y="54"/>
                  </a:lnTo>
                  <a:lnTo>
                    <a:pt x="164" y="54"/>
                  </a:lnTo>
                  <a:lnTo>
                    <a:pt x="186" y="54"/>
                  </a:lnTo>
                  <a:lnTo>
                    <a:pt x="196" y="54"/>
                  </a:lnTo>
                  <a:lnTo>
                    <a:pt x="216" y="54"/>
                  </a:lnTo>
                  <a:lnTo>
                    <a:pt x="227" y="54"/>
                  </a:lnTo>
                  <a:lnTo>
                    <a:pt x="247" y="54"/>
                  </a:lnTo>
                  <a:lnTo>
                    <a:pt x="257" y="54"/>
                  </a:lnTo>
                  <a:lnTo>
                    <a:pt x="279" y="54"/>
                  </a:lnTo>
                  <a:lnTo>
                    <a:pt x="289" y="54"/>
                  </a:lnTo>
                  <a:lnTo>
                    <a:pt x="308" y="56"/>
                  </a:lnTo>
                  <a:lnTo>
                    <a:pt x="319" y="56"/>
                  </a:lnTo>
                  <a:lnTo>
                    <a:pt x="338" y="56"/>
                  </a:lnTo>
                  <a:lnTo>
                    <a:pt x="351" y="56"/>
                  </a:lnTo>
                  <a:lnTo>
                    <a:pt x="370" y="56"/>
                  </a:lnTo>
                  <a:lnTo>
                    <a:pt x="384" y="57"/>
                  </a:lnTo>
                  <a:lnTo>
                    <a:pt x="399" y="57"/>
                  </a:lnTo>
                  <a:lnTo>
                    <a:pt x="414" y="57"/>
                  </a:lnTo>
                  <a:lnTo>
                    <a:pt x="431" y="57"/>
                  </a:lnTo>
                  <a:lnTo>
                    <a:pt x="446" y="59"/>
                  </a:lnTo>
                  <a:lnTo>
                    <a:pt x="461" y="59"/>
                  </a:lnTo>
                  <a:lnTo>
                    <a:pt x="476" y="59"/>
                  </a:lnTo>
                  <a:lnTo>
                    <a:pt x="492" y="59"/>
                  </a:lnTo>
                  <a:lnTo>
                    <a:pt x="508" y="59"/>
                  </a:lnTo>
                  <a:lnTo>
                    <a:pt x="522" y="59"/>
                  </a:lnTo>
                  <a:lnTo>
                    <a:pt x="540" y="59"/>
                  </a:lnTo>
                  <a:lnTo>
                    <a:pt x="552" y="59"/>
                  </a:lnTo>
                  <a:lnTo>
                    <a:pt x="571" y="61"/>
                  </a:lnTo>
                  <a:lnTo>
                    <a:pt x="583" y="61"/>
                  </a:lnTo>
                  <a:lnTo>
                    <a:pt x="603" y="61"/>
                  </a:lnTo>
                  <a:lnTo>
                    <a:pt x="613" y="62"/>
                  </a:lnTo>
                  <a:lnTo>
                    <a:pt x="633" y="62"/>
                  </a:lnTo>
                  <a:lnTo>
                    <a:pt x="643" y="62"/>
                  </a:lnTo>
                  <a:lnTo>
                    <a:pt x="665" y="62"/>
                  </a:lnTo>
                  <a:lnTo>
                    <a:pt x="674" y="64"/>
                  </a:lnTo>
                  <a:lnTo>
                    <a:pt x="696" y="64"/>
                  </a:lnTo>
                  <a:lnTo>
                    <a:pt x="704" y="64"/>
                  </a:lnTo>
                  <a:lnTo>
                    <a:pt x="728" y="64"/>
                  </a:lnTo>
                  <a:lnTo>
                    <a:pt x="735" y="64"/>
                  </a:lnTo>
                  <a:lnTo>
                    <a:pt x="760" y="64"/>
                  </a:lnTo>
                  <a:lnTo>
                    <a:pt x="790" y="64"/>
                  </a:lnTo>
                  <a:lnTo>
                    <a:pt x="797" y="66"/>
                  </a:lnTo>
                  <a:lnTo>
                    <a:pt x="821" y="64"/>
                  </a:lnTo>
                  <a:lnTo>
                    <a:pt x="827" y="64"/>
                  </a:lnTo>
                  <a:lnTo>
                    <a:pt x="853" y="64"/>
                  </a:lnTo>
                  <a:lnTo>
                    <a:pt x="859" y="64"/>
                  </a:lnTo>
                  <a:lnTo>
                    <a:pt x="881" y="62"/>
                  </a:lnTo>
                  <a:lnTo>
                    <a:pt x="890" y="62"/>
                  </a:lnTo>
                  <a:lnTo>
                    <a:pt x="912" y="61"/>
                  </a:lnTo>
                  <a:lnTo>
                    <a:pt x="924" y="61"/>
                  </a:lnTo>
                  <a:lnTo>
                    <a:pt x="944" y="59"/>
                  </a:lnTo>
                  <a:lnTo>
                    <a:pt x="956" y="59"/>
                  </a:lnTo>
                  <a:lnTo>
                    <a:pt x="973" y="56"/>
                  </a:lnTo>
                  <a:lnTo>
                    <a:pt x="989" y="54"/>
                  </a:lnTo>
                  <a:lnTo>
                    <a:pt x="1003" y="52"/>
                  </a:lnTo>
                  <a:lnTo>
                    <a:pt x="1023" y="47"/>
                  </a:lnTo>
                  <a:lnTo>
                    <a:pt x="1030" y="46"/>
                  </a:lnTo>
                  <a:lnTo>
                    <a:pt x="1047" y="40"/>
                  </a:lnTo>
                  <a:lnTo>
                    <a:pt x="1059" y="39"/>
                  </a:lnTo>
                  <a:lnTo>
                    <a:pt x="1060" y="37"/>
                  </a:lnTo>
                  <a:lnTo>
                    <a:pt x="1084" y="29"/>
                  </a:lnTo>
                  <a:lnTo>
                    <a:pt x="1101" y="20"/>
                  </a:lnTo>
                  <a:lnTo>
                    <a:pt x="1109" y="17"/>
                  </a:lnTo>
                  <a:lnTo>
                    <a:pt x="1119" y="8"/>
                  </a:lnTo>
                  <a:lnTo>
                    <a:pt x="1135" y="0"/>
                  </a:lnTo>
                </a:path>
              </a:pathLst>
            </a:custGeom>
            <a:noFill/>
            <a:ln w="0">
              <a:solidFill>
                <a:schemeClr val="tx1"/>
              </a:solidFill>
              <a:round/>
              <a:headEnd/>
              <a:tailEnd/>
            </a:ln>
          </p:spPr>
          <p:txBody>
            <a:bodyPr/>
            <a:lstStyle/>
            <a:p>
              <a:endParaRPr lang="en-US"/>
            </a:p>
          </p:txBody>
        </p:sp>
        <p:sp>
          <p:nvSpPr>
            <p:cNvPr id="44134" name="Line 1121"/>
            <p:cNvSpPr>
              <a:spLocks noChangeShapeType="1"/>
            </p:cNvSpPr>
            <p:nvPr/>
          </p:nvSpPr>
          <p:spPr bwMode="auto">
            <a:xfrm flipH="1">
              <a:off x="590" y="3275"/>
              <a:ext cx="13" cy="1"/>
            </a:xfrm>
            <a:prstGeom prst="line">
              <a:avLst/>
            </a:prstGeom>
            <a:noFill/>
            <a:ln w="0">
              <a:solidFill>
                <a:schemeClr val="tx1"/>
              </a:solidFill>
              <a:round/>
              <a:headEnd/>
              <a:tailEnd/>
            </a:ln>
          </p:spPr>
          <p:txBody>
            <a:bodyPr/>
            <a:lstStyle/>
            <a:p>
              <a:endParaRPr lang="en-GB"/>
            </a:p>
          </p:txBody>
        </p:sp>
        <p:sp>
          <p:nvSpPr>
            <p:cNvPr id="44135" name="Freeform 1122"/>
            <p:cNvSpPr>
              <a:spLocks/>
            </p:cNvSpPr>
            <p:nvPr/>
          </p:nvSpPr>
          <p:spPr bwMode="auto">
            <a:xfrm>
              <a:off x="1164" y="3216"/>
              <a:ext cx="569" cy="58"/>
            </a:xfrm>
            <a:custGeom>
              <a:avLst/>
              <a:gdLst>
                <a:gd name="T0" fmla="*/ 0 w 569"/>
                <a:gd name="T1" fmla="*/ 53 h 58"/>
                <a:gd name="T2" fmla="*/ 30 w 569"/>
                <a:gd name="T3" fmla="*/ 53 h 58"/>
                <a:gd name="T4" fmla="*/ 32 w 569"/>
                <a:gd name="T5" fmla="*/ 53 h 58"/>
                <a:gd name="T6" fmla="*/ 61 w 569"/>
                <a:gd name="T7" fmla="*/ 53 h 58"/>
                <a:gd name="T8" fmla="*/ 64 w 569"/>
                <a:gd name="T9" fmla="*/ 53 h 58"/>
                <a:gd name="T10" fmla="*/ 91 w 569"/>
                <a:gd name="T11" fmla="*/ 54 h 58"/>
                <a:gd name="T12" fmla="*/ 94 w 569"/>
                <a:gd name="T13" fmla="*/ 54 h 58"/>
                <a:gd name="T14" fmla="*/ 121 w 569"/>
                <a:gd name="T15" fmla="*/ 54 h 58"/>
                <a:gd name="T16" fmla="*/ 126 w 569"/>
                <a:gd name="T17" fmla="*/ 54 h 58"/>
                <a:gd name="T18" fmla="*/ 152 w 569"/>
                <a:gd name="T19" fmla="*/ 56 h 58"/>
                <a:gd name="T20" fmla="*/ 157 w 569"/>
                <a:gd name="T21" fmla="*/ 56 h 58"/>
                <a:gd name="T22" fmla="*/ 184 w 569"/>
                <a:gd name="T23" fmla="*/ 56 h 58"/>
                <a:gd name="T24" fmla="*/ 189 w 569"/>
                <a:gd name="T25" fmla="*/ 56 h 58"/>
                <a:gd name="T26" fmla="*/ 214 w 569"/>
                <a:gd name="T27" fmla="*/ 58 h 58"/>
                <a:gd name="T28" fmla="*/ 221 w 569"/>
                <a:gd name="T29" fmla="*/ 58 h 58"/>
                <a:gd name="T30" fmla="*/ 244 w 569"/>
                <a:gd name="T31" fmla="*/ 58 h 58"/>
                <a:gd name="T32" fmla="*/ 277 w 569"/>
                <a:gd name="T33" fmla="*/ 58 h 58"/>
                <a:gd name="T34" fmla="*/ 283 w 569"/>
                <a:gd name="T35" fmla="*/ 58 h 58"/>
                <a:gd name="T36" fmla="*/ 307 w 569"/>
                <a:gd name="T37" fmla="*/ 56 h 58"/>
                <a:gd name="T38" fmla="*/ 314 w 569"/>
                <a:gd name="T39" fmla="*/ 56 h 58"/>
                <a:gd name="T40" fmla="*/ 339 w 569"/>
                <a:gd name="T41" fmla="*/ 56 h 58"/>
                <a:gd name="T42" fmla="*/ 344 w 569"/>
                <a:gd name="T43" fmla="*/ 54 h 58"/>
                <a:gd name="T44" fmla="*/ 369 w 569"/>
                <a:gd name="T45" fmla="*/ 53 h 58"/>
                <a:gd name="T46" fmla="*/ 374 w 569"/>
                <a:gd name="T47" fmla="*/ 53 h 58"/>
                <a:gd name="T48" fmla="*/ 403 w 569"/>
                <a:gd name="T49" fmla="*/ 51 h 58"/>
                <a:gd name="T50" fmla="*/ 405 w 569"/>
                <a:gd name="T51" fmla="*/ 51 h 58"/>
                <a:gd name="T52" fmla="*/ 413 w 569"/>
                <a:gd name="T53" fmla="*/ 49 h 58"/>
                <a:gd name="T54" fmla="*/ 434 w 569"/>
                <a:gd name="T55" fmla="*/ 46 h 58"/>
                <a:gd name="T56" fmla="*/ 437 w 569"/>
                <a:gd name="T57" fmla="*/ 46 h 58"/>
                <a:gd name="T58" fmla="*/ 462 w 569"/>
                <a:gd name="T59" fmla="*/ 42 h 58"/>
                <a:gd name="T60" fmla="*/ 471 w 569"/>
                <a:gd name="T61" fmla="*/ 39 h 58"/>
                <a:gd name="T62" fmla="*/ 491 w 569"/>
                <a:gd name="T63" fmla="*/ 36 h 58"/>
                <a:gd name="T64" fmla="*/ 508 w 569"/>
                <a:gd name="T65" fmla="*/ 31 h 58"/>
                <a:gd name="T66" fmla="*/ 520 w 569"/>
                <a:gd name="T67" fmla="*/ 26 h 58"/>
                <a:gd name="T68" fmla="*/ 536 w 569"/>
                <a:gd name="T69" fmla="*/ 17 h 58"/>
                <a:gd name="T70" fmla="*/ 545 w 569"/>
                <a:gd name="T71" fmla="*/ 15 h 58"/>
                <a:gd name="T72" fmla="*/ 548 w 569"/>
                <a:gd name="T73" fmla="*/ 12 h 58"/>
                <a:gd name="T74" fmla="*/ 569 w 569"/>
                <a:gd name="T75" fmla="*/ 0 h 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9"/>
                <a:gd name="T115" fmla="*/ 0 h 58"/>
                <a:gd name="T116" fmla="*/ 569 w 569"/>
                <a:gd name="T117" fmla="*/ 58 h 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9" h="58">
                  <a:moveTo>
                    <a:pt x="0" y="53"/>
                  </a:moveTo>
                  <a:lnTo>
                    <a:pt x="30" y="53"/>
                  </a:lnTo>
                  <a:lnTo>
                    <a:pt x="32" y="53"/>
                  </a:lnTo>
                  <a:lnTo>
                    <a:pt x="61" y="53"/>
                  </a:lnTo>
                  <a:lnTo>
                    <a:pt x="64" y="53"/>
                  </a:lnTo>
                  <a:lnTo>
                    <a:pt x="91" y="54"/>
                  </a:lnTo>
                  <a:lnTo>
                    <a:pt x="94" y="54"/>
                  </a:lnTo>
                  <a:lnTo>
                    <a:pt x="121" y="54"/>
                  </a:lnTo>
                  <a:lnTo>
                    <a:pt x="126" y="54"/>
                  </a:lnTo>
                  <a:lnTo>
                    <a:pt x="152" y="56"/>
                  </a:lnTo>
                  <a:lnTo>
                    <a:pt x="157" y="56"/>
                  </a:lnTo>
                  <a:lnTo>
                    <a:pt x="184" y="56"/>
                  </a:lnTo>
                  <a:lnTo>
                    <a:pt x="189" y="56"/>
                  </a:lnTo>
                  <a:lnTo>
                    <a:pt x="214" y="58"/>
                  </a:lnTo>
                  <a:lnTo>
                    <a:pt x="221" y="58"/>
                  </a:lnTo>
                  <a:lnTo>
                    <a:pt x="244" y="58"/>
                  </a:lnTo>
                  <a:lnTo>
                    <a:pt x="277" y="58"/>
                  </a:lnTo>
                  <a:lnTo>
                    <a:pt x="283" y="58"/>
                  </a:lnTo>
                  <a:lnTo>
                    <a:pt x="307" y="56"/>
                  </a:lnTo>
                  <a:lnTo>
                    <a:pt x="314" y="56"/>
                  </a:lnTo>
                  <a:lnTo>
                    <a:pt x="339" y="56"/>
                  </a:lnTo>
                  <a:lnTo>
                    <a:pt x="344" y="54"/>
                  </a:lnTo>
                  <a:lnTo>
                    <a:pt x="369" y="53"/>
                  </a:lnTo>
                  <a:lnTo>
                    <a:pt x="374" y="53"/>
                  </a:lnTo>
                  <a:lnTo>
                    <a:pt x="403" y="51"/>
                  </a:lnTo>
                  <a:lnTo>
                    <a:pt x="405" y="51"/>
                  </a:lnTo>
                  <a:lnTo>
                    <a:pt x="413" y="49"/>
                  </a:lnTo>
                  <a:lnTo>
                    <a:pt x="434" y="46"/>
                  </a:lnTo>
                  <a:lnTo>
                    <a:pt x="437" y="46"/>
                  </a:lnTo>
                  <a:lnTo>
                    <a:pt x="462" y="42"/>
                  </a:lnTo>
                  <a:lnTo>
                    <a:pt x="471" y="39"/>
                  </a:lnTo>
                  <a:lnTo>
                    <a:pt x="491" y="36"/>
                  </a:lnTo>
                  <a:lnTo>
                    <a:pt x="508" y="31"/>
                  </a:lnTo>
                  <a:lnTo>
                    <a:pt x="520" y="26"/>
                  </a:lnTo>
                  <a:lnTo>
                    <a:pt x="536" y="17"/>
                  </a:lnTo>
                  <a:lnTo>
                    <a:pt x="545" y="15"/>
                  </a:lnTo>
                  <a:lnTo>
                    <a:pt x="548" y="12"/>
                  </a:lnTo>
                  <a:lnTo>
                    <a:pt x="569" y="0"/>
                  </a:lnTo>
                </a:path>
              </a:pathLst>
            </a:custGeom>
            <a:noFill/>
            <a:ln w="0">
              <a:solidFill>
                <a:schemeClr val="tx1"/>
              </a:solidFill>
              <a:round/>
              <a:headEnd/>
              <a:tailEnd/>
            </a:ln>
          </p:spPr>
          <p:txBody>
            <a:bodyPr/>
            <a:lstStyle/>
            <a:p>
              <a:endParaRPr lang="en-US"/>
            </a:p>
          </p:txBody>
        </p:sp>
        <p:sp>
          <p:nvSpPr>
            <p:cNvPr id="44136" name="Freeform 1123"/>
            <p:cNvSpPr>
              <a:spLocks/>
            </p:cNvSpPr>
            <p:nvPr/>
          </p:nvSpPr>
          <p:spPr bwMode="auto">
            <a:xfrm>
              <a:off x="828" y="3262"/>
              <a:ext cx="336" cy="7"/>
            </a:xfrm>
            <a:custGeom>
              <a:avLst/>
              <a:gdLst>
                <a:gd name="T0" fmla="*/ 0 w 336"/>
                <a:gd name="T1" fmla="*/ 0 h 7"/>
                <a:gd name="T2" fmla="*/ 25 w 336"/>
                <a:gd name="T3" fmla="*/ 0 h 7"/>
                <a:gd name="T4" fmla="*/ 30 w 336"/>
                <a:gd name="T5" fmla="*/ 0 h 7"/>
                <a:gd name="T6" fmla="*/ 54 w 336"/>
                <a:gd name="T7" fmla="*/ 0 h 7"/>
                <a:gd name="T8" fmla="*/ 61 w 336"/>
                <a:gd name="T9" fmla="*/ 0 h 7"/>
                <a:gd name="T10" fmla="*/ 86 w 336"/>
                <a:gd name="T11" fmla="*/ 0 h 7"/>
                <a:gd name="T12" fmla="*/ 93 w 336"/>
                <a:gd name="T13" fmla="*/ 0 h 7"/>
                <a:gd name="T14" fmla="*/ 116 w 336"/>
                <a:gd name="T15" fmla="*/ 0 h 7"/>
                <a:gd name="T16" fmla="*/ 123 w 336"/>
                <a:gd name="T17" fmla="*/ 0 h 7"/>
                <a:gd name="T18" fmla="*/ 148 w 336"/>
                <a:gd name="T19" fmla="*/ 1 h 7"/>
                <a:gd name="T20" fmla="*/ 153 w 336"/>
                <a:gd name="T21" fmla="*/ 1 h 7"/>
                <a:gd name="T22" fmla="*/ 180 w 336"/>
                <a:gd name="T23" fmla="*/ 1 h 7"/>
                <a:gd name="T24" fmla="*/ 184 w 336"/>
                <a:gd name="T25" fmla="*/ 1 h 7"/>
                <a:gd name="T26" fmla="*/ 211 w 336"/>
                <a:gd name="T27" fmla="*/ 3 h 7"/>
                <a:gd name="T28" fmla="*/ 214 w 336"/>
                <a:gd name="T29" fmla="*/ 3 h 7"/>
                <a:gd name="T30" fmla="*/ 243 w 336"/>
                <a:gd name="T31" fmla="*/ 3 h 7"/>
                <a:gd name="T32" fmla="*/ 245 w 336"/>
                <a:gd name="T33" fmla="*/ 3 h 7"/>
                <a:gd name="T34" fmla="*/ 273 w 336"/>
                <a:gd name="T35" fmla="*/ 5 h 7"/>
                <a:gd name="T36" fmla="*/ 275 w 336"/>
                <a:gd name="T37" fmla="*/ 5 h 7"/>
                <a:gd name="T38" fmla="*/ 305 w 336"/>
                <a:gd name="T39" fmla="*/ 5 h 7"/>
                <a:gd name="T40" fmla="*/ 315 w 336"/>
                <a:gd name="T41" fmla="*/ 7 h 7"/>
                <a:gd name="T42" fmla="*/ 336 w 336"/>
                <a:gd name="T43" fmla="*/ 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6"/>
                <a:gd name="T67" fmla="*/ 0 h 7"/>
                <a:gd name="T68" fmla="*/ 336 w 336"/>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6" h="7">
                  <a:moveTo>
                    <a:pt x="0" y="0"/>
                  </a:moveTo>
                  <a:lnTo>
                    <a:pt x="25" y="0"/>
                  </a:lnTo>
                  <a:lnTo>
                    <a:pt x="30" y="0"/>
                  </a:lnTo>
                  <a:lnTo>
                    <a:pt x="54" y="0"/>
                  </a:lnTo>
                  <a:lnTo>
                    <a:pt x="61" y="0"/>
                  </a:lnTo>
                  <a:lnTo>
                    <a:pt x="86" y="0"/>
                  </a:lnTo>
                  <a:lnTo>
                    <a:pt x="93" y="0"/>
                  </a:lnTo>
                  <a:lnTo>
                    <a:pt x="116" y="0"/>
                  </a:lnTo>
                  <a:lnTo>
                    <a:pt x="123" y="0"/>
                  </a:lnTo>
                  <a:lnTo>
                    <a:pt x="148" y="1"/>
                  </a:lnTo>
                  <a:lnTo>
                    <a:pt x="153" y="1"/>
                  </a:lnTo>
                  <a:lnTo>
                    <a:pt x="180" y="1"/>
                  </a:lnTo>
                  <a:lnTo>
                    <a:pt x="184" y="1"/>
                  </a:lnTo>
                  <a:lnTo>
                    <a:pt x="211" y="3"/>
                  </a:lnTo>
                  <a:lnTo>
                    <a:pt x="214" y="3"/>
                  </a:lnTo>
                  <a:lnTo>
                    <a:pt x="243" y="3"/>
                  </a:lnTo>
                  <a:lnTo>
                    <a:pt x="245" y="3"/>
                  </a:lnTo>
                  <a:lnTo>
                    <a:pt x="273" y="5"/>
                  </a:lnTo>
                  <a:lnTo>
                    <a:pt x="275" y="5"/>
                  </a:lnTo>
                  <a:lnTo>
                    <a:pt x="305" y="5"/>
                  </a:lnTo>
                  <a:lnTo>
                    <a:pt x="315" y="7"/>
                  </a:lnTo>
                  <a:lnTo>
                    <a:pt x="336" y="7"/>
                  </a:lnTo>
                </a:path>
              </a:pathLst>
            </a:custGeom>
            <a:noFill/>
            <a:ln w="0">
              <a:solidFill>
                <a:schemeClr val="tx1"/>
              </a:solidFill>
              <a:round/>
              <a:headEnd/>
              <a:tailEnd/>
            </a:ln>
          </p:spPr>
          <p:txBody>
            <a:bodyPr/>
            <a:lstStyle/>
            <a:p>
              <a:endParaRPr lang="en-US"/>
            </a:p>
          </p:txBody>
        </p:sp>
        <p:sp>
          <p:nvSpPr>
            <p:cNvPr id="44137" name="Freeform 1124"/>
            <p:cNvSpPr>
              <a:spLocks/>
            </p:cNvSpPr>
            <p:nvPr/>
          </p:nvSpPr>
          <p:spPr bwMode="auto">
            <a:xfrm>
              <a:off x="674" y="3260"/>
              <a:ext cx="154" cy="2"/>
            </a:xfrm>
            <a:custGeom>
              <a:avLst/>
              <a:gdLst>
                <a:gd name="T0" fmla="*/ 0 w 154"/>
                <a:gd name="T1" fmla="*/ 0 h 2"/>
                <a:gd name="T2" fmla="*/ 22 w 154"/>
                <a:gd name="T3" fmla="*/ 0 h 2"/>
                <a:gd name="T4" fmla="*/ 31 w 154"/>
                <a:gd name="T5" fmla="*/ 0 h 2"/>
                <a:gd name="T6" fmla="*/ 54 w 154"/>
                <a:gd name="T7" fmla="*/ 0 h 2"/>
                <a:gd name="T8" fmla="*/ 63 w 154"/>
                <a:gd name="T9" fmla="*/ 0 h 2"/>
                <a:gd name="T10" fmla="*/ 85 w 154"/>
                <a:gd name="T11" fmla="*/ 0 h 2"/>
                <a:gd name="T12" fmla="*/ 93 w 154"/>
                <a:gd name="T13" fmla="*/ 0 h 2"/>
                <a:gd name="T14" fmla="*/ 115 w 154"/>
                <a:gd name="T15" fmla="*/ 0 h 2"/>
                <a:gd name="T16" fmla="*/ 124 w 154"/>
                <a:gd name="T17" fmla="*/ 0 h 2"/>
                <a:gd name="T18" fmla="*/ 147 w 154"/>
                <a:gd name="T19" fmla="*/ 2 h 2"/>
                <a:gd name="T20" fmla="*/ 154 w 154"/>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4"/>
                <a:gd name="T34" fmla="*/ 0 h 2"/>
                <a:gd name="T35" fmla="*/ 154 w 15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4" h="2">
                  <a:moveTo>
                    <a:pt x="0" y="0"/>
                  </a:moveTo>
                  <a:lnTo>
                    <a:pt x="22" y="0"/>
                  </a:lnTo>
                  <a:lnTo>
                    <a:pt x="31" y="0"/>
                  </a:lnTo>
                  <a:lnTo>
                    <a:pt x="54" y="0"/>
                  </a:lnTo>
                  <a:lnTo>
                    <a:pt x="63" y="0"/>
                  </a:lnTo>
                  <a:lnTo>
                    <a:pt x="85" y="0"/>
                  </a:lnTo>
                  <a:lnTo>
                    <a:pt x="93" y="0"/>
                  </a:lnTo>
                  <a:lnTo>
                    <a:pt x="115" y="0"/>
                  </a:lnTo>
                  <a:lnTo>
                    <a:pt x="124" y="0"/>
                  </a:lnTo>
                  <a:lnTo>
                    <a:pt x="147" y="2"/>
                  </a:lnTo>
                  <a:lnTo>
                    <a:pt x="154" y="2"/>
                  </a:lnTo>
                </a:path>
              </a:pathLst>
            </a:custGeom>
            <a:noFill/>
            <a:ln w="0">
              <a:solidFill>
                <a:schemeClr val="tx1"/>
              </a:solidFill>
              <a:round/>
              <a:headEnd/>
              <a:tailEnd/>
            </a:ln>
          </p:spPr>
          <p:txBody>
            <a:bodyPr/>
            <a:lstStyle/>
            <a:p>
              <a:endParaRPr lang="en-US"/>
            </a:p>
          </p:txBody>
        </p:sp>
        <p:sp>
          <p:nvSpPr>
            <p:cNvPr id="44138" name="Line 1125"/>
            <p:cNvSpPr>
              <a:spLocks noChangeShapeType="1"/>
            </p:cNvSpPr>
            <p:nvPr/>
          </p:nvSpPr>
          <p:spPr bwMode="auto">
            <a:xfrm flipH="1">
              <a:off x="590" y="3258"/>
              <a:ext cx="24" cy="1"/>
            </a:xfrm>
            <a:prstGeom prst="line">
              <a:avLst/>
            </a:prstGeom>
            <a:noFill/>
            <a:ln w="0">
              <a:solidFill>
                <a:schemeClr val="tx1"/>
              </a:solidFill>
              <a:round/>
              <a:headEnd/>
              <a:tailEnd/>
            </a:ln>
          </p:spPr>
          <p:txBody>
            <a:bodyPr/>
            <a:lstStyle/>
            <a:p>
              <a:endParaRPr lang="en-GB"/>
            </a:p>
          </p:txBody>
        </p:sp>
        <p:sp>
          <p:nvSpPr>
            <p:cNvPr id="44139" name="Freeform 1126"/>
            <p:cNvSpPr>
              <a:spLocks/>
            </p:cNvSpPr>
            <p:nvPr/>
          </p:nvSpPr>
          <p:spPr bwMode="auto">
            <a:xfrm>
              <a:off x="614" y="3258"/>
              <a:ext cx="60" cy="2"/>
            </a:xfrm>
            <a:custGeom>
              <a:avLst/>
              <a:gdLst>
                <a:gd name="T0" fmla="*/ 60 w 60"/>
                <a:gd name="T1" fmla="*/ 2 h 2"/>
                <a:gd name="T2" fmla="*/ 21 w 60"/>
                <a:gd name="T3" fmla="*/ 2 h 2"/>
                <a:gd name="T4" fmla="*/ 0 w 60"/>
                <a:gd name="T5" fmla="*/ 0 h 2"/>
                <a:gd name="T6" fmla="*/ 0 60000 65536"/>
                <a:gd name="T7" fmla="*/ 0 60000 65536"/>
                <a:gd name="T8" fmla="*/ 0 60000 65536"/>
                <a:gd name="T9" fmla="*/ 0 w 60"/>
                <a:gd name="T10" fmla="*/ 0 h 2"/>
                <a:gd name="T11" fmla="*/ 60 w 60"/>
                <a:gd name="T12" fmla="*/ 2 h 2"/>
              </a:gdLst>
              <a:ahLst/>
              <a:cxnLst>
                <a:cxn ang="T6">
                  <a:pos x="T0" y="T1"/>
                </a:cxn>
                <a:cxn ang="T7">
                  <a:pos x="T2" y="T3"/>
                </a:cxn>
                <a:cxn ang="T8">
                  <a:pos x="T4" y="T5"/>
                </a:cxn>
              </a:cxnLst>
              <a:rect l="T9" t="T10" r="T11" b="T12"/>
              <a:pathLst>
                <a:path w="60" h="2">
                  <a:moveTo>
                    <a:pt x="60" y="2"/>
                  </a:moveTo>
                  <a:lnTo>
                    <a:pt x="21" y="2"/>
                  </a:lnTo>
                  <a:lnTo>
                    <a:pt x="0" y="0"/>
                  </a:lnTo>
                </a:path>
              </a:pathLst>
            </a:custGeom>
            <a:noFill/>
            <a:ln w="0">
              <a:solidFill>
                <a:schemeClr val="tx1"/>
              </a:solidFill>
              <a:round/>
              <a:headEnd/>
              <a:tailEnd/>
            </a:ln>
          </p:spPr>
          <p:txBody>
            <a:bodyPr/>
            <a:lstStyle/>
            <a:p>
              <a:endParaRPr lang="en-US"/>
            </a:p>
          </p:txBody>
        </p:sp>
        <p:sp>
          <p:nvSpPr>
            <p:cNvPr id="44140" name="Freeform 1127"/>
            <p:cNvSpPr>
              <a:spLocks/>
            </p:cNvSpPr>
            <p:nvPr/>
          </p:nvSpPr>
          <p:spPr bwMode="auto">
            <a:xfrm>
              <a:off x="590" y="3211"/>
              <a:ext cx="1139" cy="47"/>
            </a:xfrm>
            <a:custGeom>
              <a:avLst/>
              <a:gdLst>
                <a:gd name="T0" fmla="*/ 67 w 1139"/>
                <a:gd name="T1" fmla="*/ 32 h 47"/>
                <a:gd name="T2" fmla="*/ 98 w 1139"/>
                <a:gd name="T3" fmla="*/ 32 h 47"/>
                <a:gd name="T4" fmla="*/ 128 w 1139"/>
                <a:gd name="T5" fmla="*/ 32 h 47"/>
                <a:gd name="T6" fmla="*/ 160 w 1139"/>
                <a:gd name="T7" fmla="*/ 32 h 47"/>
                <a:gd name="T8" fmla="*/ 191 w 1139"/>
                <a:gd name="T9" fmla="*/ 32 h 47"/>
                <a:gd name="T10" fmla="*/ 221 w 1139"/>
                <a:gd name="T11" fmla="*/ 34 h 47"/>
                <a:gd name="T12" fmla="*/ 253 w 1139"/>
                <a:gd name="T13" fmla="*/ 34 h 47"/>
                <a:gd name="T14" fmla="*/ 283 w 1139"/>
                <a:gd name="T15" fmla="*/ 34 h 47"/>
                <a:gd name="T16" fmla="*/ 316 w 1139"/>
                <a:gd name="T17" fmla="*/ 36 h 47"/>
                <a:gd name="T18" fmla="*/ 346 w 1139"/>
                <a:gd name="T19" fmla="*/ 36 h 47"/>
                <a:gd name="T20" fmla="*/ 378 w 1139"/>
                <a:gd name="T21" fmla="*/ 37 h 47"/>
                <a:gd name="T22" fmla="*/ 408 w 1139"/>
                <a:gd name="T23" fmla="*/ 37 h 47"/>
                <a:gd name="T24" fmla="*/ 440 w 1139"/>
                <a:gd name="T25" fmla="*/ 37 h 47"/>
                <a:gd name="T26" fmla="*/ 471 w 1139"/>
                <a:gd name="T27" fmla="*/ 37 h 47"/>
                <a:gd name="T28" fmla="*/ 505 w 1139"/>
                <a:gd name="T29" fmla="*/ 39 h 47"/>
                <a:gd name="T30" fmla="*/ 533 w 1139"/>
                <a:gd name="T31" fmla="*/ 41 h 47"/>
                <a:gd name="T32" fmla="*/ 567 w 1139"/>
                <a:gd name="T33" fmla="*/ 41 h 47"/>
                <a:gd name="T34" fmla="*/ 597 w 1139"/>
                <a:gd name="T35" fmla="*/ 42 h 47"/>
                <a:gd name="T36" fmla="*/ 629 w 1139"/>
                <a:gd name="T37" fmla="*/ 44 h 47"/>
                <a:gd name="T38" fmla="*/ 660 w 1139"/>
                <a:gd name="T39" fmla="*/ 44 h 47"/>
                <a:gd name="T40" fmla="*/ 692 w 1139"/>
                <a:gd name="T41" fmla="*/ 44 h 47"/>
                <a:gd name="T42" fmla="*/ 722 w 1139"/>
                <a:gd name="T43" fmla="*/ 46 h 47"/>
                <a:gd name="T44" fmla="*/ 754 w 1139"/>
                <a:gd name="T45" fmla="*/ 46 h 47"/>
                <a:gd name="T46" fmla="*/ 786 w 1139"/>
                <a:gd name="T47" fmla="*/ 47 h 47"/>
                <a:gd name="T48" fmla="*/ 817 w 1139"/>
                <a:gd name="T49" fmla="*/ 47 h 47"/>
                <a:gd name="T50" fmla="*/ 857 w 1139"/>
                <a:gd name="T51" fmla="*/ 47 h 47"/>
                <a:gd name="T52" fmla="*/ 889 w 1139"/>
                <a:gd name="T53" fmla="*/ 47 h 47"/>
                <a:gd name="T54" fmla="*/ 921 w 1139"/>
                <a:gd name="T55" fmla="*/ 46 h 47"/>
                <a:gd name="T56" fmla="*/ 952 w 1139"/>
                <a:gd name="T57" fmla="*/ 44 h 47"/>
                <a:gd name="T58" fmla="*/ 986 w 1139"/>
                <a:gd name="T59" fmla="*/ 42 h 47"/>
                <a:gd name="T60" fmla="*/ 1019 w 1139"/>
                <a:gd name="T61" fmla="*/ 37 h 47"/>
                <a:gd name="T62" fmla="*/ 1053 w 1139"/>
                <a:gd name="T63" fmla="*/ 32 h 47"/>
                <a:gd name="T64" fmla="*/ 1078 w 1139"/>
                <a:gd name="T65" fmla="*/ 24 h 47"/>
                <a:gd name="T66" fmla="*/ 1090 w 1139"/>
                <a:gd name="T67" fmla="*/ 22 h 47"/>
                <a:gd name="T68" fmla="*/ 1129 w 1139"/>
                <a:gd name="T69" fmla="*/ 5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9"/>
                <a:gd name="T106" fmla="*/ 0 h 47"/>
                <a:gd name="T107" fmla="*/ 1139 w 1139"/>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9" h="47">
                  <a:moveTo>
                    <a:pt x="0" y="32"/>
                  </a:moveTo>
                  <a:lnTo>
                    <a:pt x="67" y="32"/>
                  </a:lnTo>
                  <a:lnTo>
                    <a:pt x="94" y="32"/>
                  </a:lnTo>
                  <a:lnTo>
                    <a:pt x="98" y="32"/>
                  </a:lnTo>
                  <a:lnTo>
                    <a:pt x="125" y="32"/>
                  </a:lnTo>
                  <a:lnTo>
                    <a:pt x="128" y="32"/>
                  </a:lnTo>
                  <a:lnTo>
                    <a:pt x="157" y="32"/>
                  </a:lnTo>
                  <a:lnTo>
                    <a:pt x="160" y="32"/>
                  </a:lnTo>
                  <a:lnTo>
                    <a:pt x="186" y="32"/>
                  </a:lnTo>
                  <a:lnTo>
                    <a:pt x="191" y="32"/>
                  </a:lnTo>
                  <a:lnTo>
                    <a:pt x="218" y="34"/>
                  </a:lnTo>
                  <a:lnTo>
                    <a:pt x="221" y="34"/>
                  </a:lnTo>
                  <a:lnTo>
                    <a:pt x="248" y="34"/>
                  </a:lnTo>
                  <a:lnTo>
                    <a:pt x="253" y="34"/>
                  </a:lnTo>
                  <a:lnTo>
                    <a:pt x="278" y="34"/>
                  </a:lnTo>
                  <a:lnTo>
                    <a:pt x="283" y="34"/>
                  </a:lnTo>
                  <a:lnTo>
                    <a:pt x="309" y="36"/>
                  </a:lnTo>
                  <a:lnTo>
                    <a:pt x="316" y="36"/>
                  </a:lnTo>
                  <a:lnTo>
                    <a:pt x="339" y="36"/>
                  </a:lnTo>
                  <a:lnTo>
                    <a:pt x="346" y="36"/>
                  </a:lnTo>
                  <a:lnTo>
                    <a:pt x="370" y="37"/>
                  </a:lnTo>
                  <a:lnTo>
                    <a:pt x="378" y="37"/>
                  </a:lnTo>
                  <a:lnTo>
                    <a:pt x="400" y="37"/>
                  </a:lnTo>
                  <a:lnTo>
                    <a:pt x="408" y="37"/>
                  </a:lnTo>
                  <a:lnTo>
                    <a:pt x="430" y="37"/>
                  </a:lnTo>
                  <a:lnTo>
                    <a:pt x="440" y="37"/>
                  </a:lnTo>
                  <a:lnTo>
                    <a:pt x="461" y="37"/>
                  </a:lnTo>
                  <a:lnTo>
                    <a:pt x="471" y="37"/>
                  </a:lnTo>
                  <a:lnTo>
                    <a:pt x="491" y="39"/>
                  </a:lnTo>
                  <a:lnTo>
                    <a:pt x="505" y="39"/>
                  </a:lnTo>
                  <a:lnTo>
                    <a:pt x="521" y="39"/>
                  </a:lnTo>
                  <a:lnTo>
                    <a:pt x="533" y="41"/>
                  </a:lnTo>
                  <a:lnTo>
                    <a:pt x="553" y="41"/>
                  </a:lnTo>
                  <a:lnTo>
                    <a:pt x="567" y="41"/>
                  </a:lnTo>
                  <a:lnTo>
                    <a:pt x="582" y="42"/>
                  </a:lnTo>
                  <a:lnTo>
                    <a:pt x="597" y="42"/>
                  </a:lnTo>
                  <a:lnTo>
                    <a:pt x="613" y="42"/>
                  </a:lnTo>
                  <a:lnTo>
                    <a:pt x="629" y="44"/>
                  </a:lnTo>
                  <a:lnTo>
                    <a:pt x="645" y="44"/>
                  </a:lnTo>
                  <a:lnTo>
                    <a:pt x="660" y="44"/>
                  </a:lnTo>
                  <a:lnTo>
                    <a:pt x="673" y="44"/>
                  </a:lnTo>
                  <a:lnTo>
                    <a:pt x="692" y="44"/>
                  </a:lnTo>
                  <a:lnTo>
                    <a:pt x="704" y="44"/>
                  </a:lnTo>
                  <a:lnTo>
                    <a:pt x="722" y="46"/>
                  </a:lnTo>
                  <a:lnTo>
                    <a:pt x="736" y="46"/>
                  </a:lnTo>
                  <a:lnTo>
                    <a:pt x="754" y="46"/>
                  </a:lnTo>
                  <a:lnTo>
                    <a:pt x="766" y="46"/>
                  </a:lnTo>
                  <a:lnTo>
                    <a:pt x="786" y="47"/>
                  </a:lnTo>
                  <a:lnTo>
                    <a:pt x="795" y="47"/>
                  </a:lnTo>
                  <a:lnTo>
                    <a:pt x="817" y="47"/>
                  </a:lnTo>
                  <a:lnTo>
                    <a:pt x="827" y="47"/>
                  </a:lnTo>
                  <a:lnTo>
                    <a:pt x="857" y="47"/>
                  </a:lnTo>
                  <a:lnTo>
                    <a:pt x="881" y="47"/>
                  </a:lnTo>
                  <a:lnTo>
                    <a:pt x="889" y="47"/>
                  </a:lnTo>
                  <a:lnTo>
                    <a:pt x="911" y="46"/>
                  </a:lnTo>
                  <a:lnTo>
                    <a:pt x="921" y="46"/>
                  </a:lnTo>
                  <a:lnTo>
                    <a:pt x="942" y="44"/>
                  </a:lnTo>
                  <a:lnTo>
                    <a:pt x="952" y="44"/>
                  </a:lnTo>
                  <a:lnTo>
                    <a:pt x="972" y="44"/>
                  </a:lnTo>
                  <a:lnTo>
                    <a:pt x="986" y="42"/>
                  </a:lnTo>
                  <a:lnTo>
                    <a:pt x="1001" y="41"/>
                  </a:lnTo>
                  <a:lnTo>
                    <a:pt x="1019" y="37"/>
                  </a:lnTo>
                  <a:lnTo>
                    <a:pt x="1031" y="37"/>
                  </a:lnTo>
                  <a:lnTo>
                    <a:pt x="1053" y="32"/>
                  </a:lnTo>
                  <a:lnTo>
                    <a:pt x="1060" y="31"/>
                  </a:lnTo>
                  <a:lnTo>
                    <a:pt x="1078" y="24"/>
                  </a:lnTo>
                  <a:lnTo>
                    <a:pt x="1087" y="22"/>
                  </a:lnTo>
                  <a:lnTo>
                    <a:pt x="1090" y="22"/>
                  </a:lnTo>
                  <a:lnTo>
                    <a:pt x="1114" y="12"/>
                  </a:lnTo>
                  <a:lnTo>
                    <a:pt x="1129" y="5"/>
                  </a:lnTo>
                  <a:lnTo>
                    <a:pt x="1139" y="0"/>
                  </a:lnTo>
                </a:path>
              </a:pathLst>
            </a:custGeom>
            <a:noFill/>
            <a:ln w="0">
              <a:solidFill>
                <a:schemeClr val="tx1"/>
              </a:solidFill>
              <a:round/>
              <a:headEnd/>
              <a:tailEnd/>
            </a:ln>
          </p:spPr>
          <p:txBody>
            <a:bodyPr/>
            <a:lstStyle/>
            <a:p>
              <a:endParaRPr lang="en-US"/>
            </a:p>
          </p:txBody>
        </p:sp>
        <p:sp>
          <p:nvSpPr>
            <p:cNvPr id="44141" name="Freeform 1128"/>
            <p:cNvSpPr>
              <a:spLocks/>
            </p:cNvSpPr>
            <p:nvPr/>
          </p:nvSpPr>
          <p:spPr bwMode="auto">
            <a:xfrm>
              <a:off x="1273" y="3204"/>
              <a:ext cx="453" cy="41"/>
            </a:xfrm>
            <a:custGeom>
              <a:avLst/>
              <a:gdLst>
                <a:gd name="T0" fmla="*/ 0 w 453"/>
                <a:gd name="T1" fmla="*/ 36 h 41"/>
                <a:gd name="T2" fmla="*/ 31 w 453"/>
                <a:gd name="T3" fmla="*/ 38 h 41"/>
                <a:gd name="T4" fmla="*/ 33 w 453"/>
                <a:gd name="T5" fmla="*/ 38 h 41"/>
                <a:gd name="T6" fmla="*/ 61 w 453"/>
                <a:gd name="T7" fmla="*/ 38 h 41"/>
                <a:gd name="T8" fmla="*/ 63 w 453"/>
                <a:gd name="T9" fmla="*/ 38 h 41"/>
                <a:gd name="T10" fmla="*/ 92 w 453"/>
                <a:gd name="T11" fmla="*/ 39 h 41"/>
                <a:gd name="T12" fmla="*/ 95 w 453"/>
                <a:gd name="T13" fmla="*/ 39 h 41"/>
                <a:gd name="T14" fmla="*/ 122 w 453"/>
                <a:gd name="T15" fmla="*/ 39 h 41"/>
                <a:gd name="T16" fmla="*/ 125 w 453"/>
                <a:gd name="T17" fmla="*/ 39 h 41"/>
                <a:gd name="T18" fmla="*/ 152 w 453"/>
                <a:gd name="T19" fmla="*/ 39 h 41"/>
                <a:gd name="T20" fmla="*/ 157 w 453"/>
                <a:gd name="T21" fmla="*/ 39 h 41"/>
                <a:gd name="T22" fmla="*/ 183 w 453"/>
                <a:gd name="T23" fmla="*/ 41 h 41"/>
                <a:gd name="T24" fmla="*/ 189 w 453"/>
                <a:gd name="T25" fmla="*/ 41 h 41"/>
                <a:gd name="T26" fmla="*/ 215 w 453"/>
                <a:gd name="T27" fmla="*/ 39 h 41"/>
                <a:gd name="T28" fmla="*/ 220 w 453"/>
                <a:gd name="T29" fmla="*/ 39 h 41"/>
                <a:gd name="T30" fmla="*/ 247 w 453"/>
                <a:gd name="T31" fmla="*/ 39 h 41"/>
                <a:gd name="T32" fmla="*/ 252 w 453"/>
                <a:gd name="T33" fmla="*/ 39 h 41"/>
                <a:gd name="T34" fmla="*/ 277 w 453"/>
                <a:gd name="T35" fmla="*/ 38 h 41"/>
                <a:gd name="T36" fmla="*/ 281 w 453"/>
                <a:gd name="T37" fmla="*/ 38 h 41"/>
                <a:gd name="T38" fmla="*/ 309 w 453"/>
                <a:gd name="T39" fmla="*/ 36 h 41"/>
                <a:gd name="T40" fmla="*/ 311 w 453"/>
                <a:gd name="T41" fmla="*/ 36 h 41"/>
                <a:gd name="T42" fmla="*/ 325 w 453"/>
                <a:gd name="T43" fmla="*/ 34 h 41"/>
                <a:gd name="T44" fmla="*/ 341 w 453"/>
                <a:gd name="T45" fmla="*/ 31 h 41"/>
                <a:gd name="T46" fmla="*/ 345 w 453"/>
                <a:gd name="T47" fmla="*/ 31 h 41"/>
                <a:gd name="T48" fmla="*/ 372 w 453"/>
                <a:gd name="T49" fmla="*/ 27 h 41"/>
                <a:gd name="T50" fmla="*/ 379 w 453"/>
                <a:gd name="T51" fmla="*/ 26 h 41"/>
                <a:gd name="T52" fmla="*/ 399 w 453"/>
                <a:gd name="T53" fmla="*/ 21 h 41"/>
                <a:gd name="T54" fmla="*/ 416 w 453"/>
                <a:gd name="T55" fmla="*/ 16 h 41"/>
                <a:gd name="T56" fmla="*/ 427 w 453"/>
                <a:gd name="T57" fmla="*/ 12 h 41"/>
                <a:gd name="T58" fmla="*/ 446 w 453"/>
                <a:gd name="T59" fmla="*/ 2 h 41"/>
                <a:gd name="T60" fmla="*/ 453 w 453"/>
                <a:gd name="T61" fmla="*/ 0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53"/>
                <a:gd name="T94" fmla="*/ 0 h 41"/>
                <a:gd name="T95" fmla="*/ 453 w 453"/>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53" h="41">
                  <a:moveTo>
                    <a:pt x="0" y="36"/>
                  </a:moveTo>
                  <a:lnTo>
                    <a:pt x="31" y="38"/>
                  </a:lnTo>
                  <a:lnTo>
                    <a:pt x="33" y="38"/>
                  </a:lnTo>
                  <a:lnTo>
                    <a:pt x="61" y="38"/>
                  </a:lnTo>
                  <a:lnTo>
                    <a:pt x="63" y="38"/>
                  </a:lnTo>
                  <a:lnTo>
                    <a:pt x="92" y="39"/>
                  </a:lnTo>
                  <a:lnTo>
                    <a:pt x="95" y="39"/>
                  </a:lnTo>
                  <a:lnTo>
                    <a:pt x="122" y="39"/>
                  </a:lnTo>
                  <a:lnTo>
                    <a:pt x="125" y="39"/>
                  </a:lnTo>
                  <a:lnTo>
                    <a:pt x="152" y="39"/>
                  </a:lnTo>
                  <a:lnTo>
                    <a:pt x="157" y="39"/>
                  </a:lnTo>
                  <a:lnTo>
                    <a:pt x="183" y="41"/>
                  </a:lnTo>
                  <a:lnTo>
                    <a:pt x="189" y="41"/>
                  </a:lnTo>
                  <a:lnTo>
                    <a:pt x="215" y="39"/>
                  </a:lnTo>
                  <a:lnTo>
                    <a:pt x="220" y="39"/>
                  </a:lnTo>
                  <a:lnTo>
                    <a:pt x="247" y="39"/>
                  </a:lnTo>
                  <a:lnTo>
                    <a:pt x="252" y="39"/>
                  </a:lnTo>
                  <a:lnTo>
                    <a:pt x="277" y="38"/>
                  </a:lnTo>
                  <a:lnTo>
                    <a:pt x="281" y="38"/>
                  </a:lnTo>
                  <a:lnTo>
                    <a:pt x="309" y="36"/>
                  </a:lnTo>
                  <a:lnTo>
                    <a:pt x="311" y="36"/>
                  </a:lnTo>
                  <a:lnTo>
                    <a:pt x="325" y="34"/>
                  </a:lnTo>
                  <a:lnTo>
                    <a:pt x="341" y="31"/>
                  </a:lnTo>
                  <a:lnTo>
                    <a:pt x="345" y="31"/>
                  </a:lnTo>
                  <a:lnTo>
                    <a:pt x="372" y="27"/>
                  </a:lnTo>
                  <a:lnTo>
                    <a:pt x="379" y="26"/>
                  </a:lnTo>
                  <a:lnTo>
                    <a:pt x="399" y="21"/>
                  </a:lnTo>
                  <a:lnTo>
                    <a:pt x="416" y="16"/>
                  </a:lnTo>
                  <a:lnTo>
                    <a:pt x="427" y="12"/>
                  </a:lnTo>
                  <a:lnTo>
                    <a:pt x="446" y="2"/>
                  </a:lnTo>
                  <a:lnTo>
                    <a:pt x="453" y="0"/>
                  </a:lnTo>
                </a:path>
              </a:pathLst>
            </a:custGeom>
            <a:noFill/>
            <a:ln w="0">
              <a:solidFill>
                <a:schemeClr val="tx1"/>
              </a:solidFill>
              <a:round/>
              <a:headEnd/>
              <a:tailEnd/>
            </a:ln>
          </p:spPr>
          <p:txBody>
            <a:bodyPr/>
            <a:lstStyle/>
            <a:p>
              <a:endParaRPr lang="en-US"/>
            </a:p>
          </p:txBody>
        </p:sp>
        <p:sp>
          <p:nvSpPr>
            <p:cNvPr id="44142" name="Freeform 1129"/>
            <p:cNvSpPr>
              <a:spLocks/>
            </p:cNvSpPr>
            <p:nvPr/>
          </p:nvSpPr>
          <p:spPr bwMode="auto">
            <a:xfrm>
              <a:off x="1213" y="3238"/>
              <a:ext cx="60" cy="2"/>
            </a:xfrm>
            <a:custGeom>
              <a:avLst/>
              <a:gdLst>
                <a:gd name="T0" fmla="*/ 0 w 60"/>
                <a:gd name="T1" fmla="*/ 0 h 2"/>
                <a:gd name="T2" fmla="*/ 28 w 60"/>
                <a:gd name="T3" fmla="*/ 2 h 2"/>
                <a:gd name="T4" fmla="*/ 30 w 60"/>
                <a:gd name="T5" fmla="*/ 2 h 2"/>
                <a:gd name="T6" fmla="*/ 59 w 60"/>
                <a:gd name="T7" fmla="*/ 2 h 2"/>
                <a:gd name="T8" fmla="*/ 60 w 60"/>
                <a:gd name="T9" fmla="*/ 2 h 2"/>
                <a:gd name="T10" fmla="*/ 0 60000 65536"/>
                <a:gd name="T11" fmla="*/ 0 60000 65536"/>
                <a:gd name="T12" fmla="*/ 0 60000 65536"/>
                <a:gd name="T13" fmla="*/ 0 60000 65536"/>
                <a:gd name="T14" fmla="*/ 0 60000 65536"/>
                <a:gd name="T15" fmla="*/ 0 w 60"/>
                <a:gd name="T16" fmla="*/ 0 h 2"/>
                <a:gd name="T17" fmla="*/ 60 w 60"/>
                <a:gd name="T18" fmla="*/ 2 h 2"/>
              </a:gdLst>
              <a:ahLst/>
              <a:cxnLst>
                <a:cxn ang="T10">
                  <a:pos x="T0" y="T1"/>
                </a:cxn>
                <a:cxn ang="T11">
                  <a:pos x="T2" y="T3"/>
                </a:cxn>
                <a:cxn ang="T12">
                  <a:pos x="T4" y="T5"/>
                </a:cxn>
                <a:cxn ang="T13">
                  <a:pos x="T6" y="T7"/>
                </a:cxn>
                <a:cxn ang="T14">
                  <a:pos x="T8" y="T9"/>
                </a:cxn>
              </a:cxnLst>
              <a:rect l="T15" t="T16" r="T17" b="T18"/>
              <a:pathLst>
                <a:path w="60" h="2">
                  <a:moveTo>
                    <a:pt x="0" y="0"/>
                  </a:moveTo>
                  <a:lnTo>
                    <a:pt x="28" y="2"/>
                  </a:lnTo>
                  <a:lnTo>
                    <a:pt x="30" y="2"/>
                  </a:lnTo>
                  <a:lnTo>
                    <a:pt x="59" y="2"/>
                  </a:lnTo>
                  <a:lnTo>
                    <a:pt x="60" y="2"/>
                  </a:lnTo>
                </a:path>
              </a:pathLst>
            </a:custGeom>
            <a:noFill/>
            <a:ln w="0">
              <a:solidFill>
                <a:schemeClr val="tx1"/>
              </a:solidFill>
              <a:round/>
              <a:headEnd/>
              <a:tailEnd/>
            </a:ln>
          </p:spPr>
          <p:txBody>
            <a:bodyPr/>
            <a:lstStyle/>
            <a:p>
              <a:endParaRPr lang="en-US"/>
            </a:p>
          </p:txBody>
        </p:sp>
        <p:sp>
          <p:nvSpPr>
            <p:cNvPr id="44143" name="Freeform 1130"/>
            <p:cNvSpPr>
              <a:spLocks/>
            </p:cNvSpPr>
            <p:nvPr/>
          </p:nvSpPr>
          <p:spPr bwMode="auto">
            <a:xfrm>
              <a:off x="632" y="3228"/>
              <a:ext cx="483" cy="7"/>
            </a:xfrm>
            <a:custGeom>
              <a:avLst/>
              <a:gdLst>
                <a:gd name="T0" fmla="*/ 0 w 483"/>
                <a:gd name="T1" fmla="*/ 0 h 7"/>
                <a:gd name="T2" fmla="*/ 47 w 483"/>
                <a:gd name="T3" fmla="*/ 0 h 7"/>
                <a:gd name="T4" fmla="*/ 61 w 483"/>
                <a:gd name="T5" fmla="*/ 0 h 7"/>
                <a:gd name="T6" fmla="*/ 78 w 483"/>
                <a:gd name="T7" fmla="*/ 0 h 7"/>
                <a:gd name="T8" fmla="*/ 91 w 483"/>
                <a:gd name="T9" fmla="*/ 0 h 7"/>
                <a:gd name="T10" fmla="*/ 108 w 483"/>
                <a:gd name="T11" fmla="*/ 0 h 7"/>
                <a:gd name="T12" fmla="*/ 122 w 483"/>
                <a:gd name="T13" fmla="*/ 0 h 7"/>
                <a:gd name="T14" fmla="*/ 140 w 483"/>
                <a:gd name="T15" fmla="*/ 0 h 7"/>
                <a:gd name="T16" fmla="*/ 154 w 483"/>
                <a:gd name="T17" fmla="*/ 0 h 7"/>
                <a:gd name="T18" fmla="*/ 171 w 483"/>
                <a:gd name="T19" fmla="*/ 0 h 7"/>
                <a:gd name="T20" fmla="*/ 184 w 483"/>
                <a:gd name="T21" fmla="*/ 0 h 7"/>
                <a:gd name="T22" fmla="*/ 201 w 483"/>
                <a:gd name="T23" fmla="*/ 0 h 7"/>
                <a:gd name="T24" fmla="*/ 214 w 483"/>
                <a:gd name="T25" fmla="*/ 0 h 7"/>
                <a:gd name="T26" fmla="*/ 233 w 483"/>
                <a:gd name="T27" fmla="*/ 0 h 7"/>
                <a:gd name="T28" fmla="*/ 245 w 483"/>
                <a:gd name="T29" fmla="*/ 0 h 7"/>
                <a:gd name="T30" fmla="*/ 263 w 483"/>
                <a:gd name="T31" fmla="*/ 2 h 7"/>
                <a:gd name="T32" fmla="*/ 277 w 483"/>
                <a:gd name="T33" fmla="*/ 2 h 7"/>
                <a:gd name="T34" fmla="*/ 295 w 483"/>
                <a:gd name="T35" fmla="*/ 2 h 7"/>
                <a:gd name="T36" fmla="*/ 306 w 483"/>
                <a:gd name="T37" fmla="*/ 2 h 7"/>
                <a:gd name="T38" fmla="*/ 328 w 483"/>
                <a:gd name="T39" fmla="*/ 3 h 7"/>
                <a:gd name="T40" fmla="*/ 336 w 483"/>
                <a:gd name="T41" fmla="*/ 3 h 7"/>
                <a:gd name="T42" fmla="*/ 358 w 483"/>
                <a:gd name="T43" fmla="*/ 3 h 7"/>
                <a:gd name="T44" fmla="*/ 368 w 483"/>
                <a:gd name="T45" fmla="*/ 3 h 7"/>
                <a:gd name="T46" fmla="*/ 390 w 483"/>
                <a:gd name="T47" fmla="*/ 5 h 7"/>
                <a:gd name="T48" fmla="*/ 398 w 483"/>
                <a:gd name="T49" fmla="*/ 5 h 7"/>
                <a:gd name="T50" fmla="*/ 420 w 483"/>
                <a:gd name="T51" fmla="*/ 5 h 7"/>
                <a:gd name="T52" fmla="*/ 427 w 483"/>
                <a:gd name="T53" fmla="*/ 5 h 7"/>
                <a:gd name="T54" fmla="*/ 452 w 483"/>
                <a:gd name="T55" fmla="*/ 5 h 7"/>
                <a:gd name="T56" fmla="*/ 459 w 483"/>
                <a:gd name="T57" fmla="*/ 5 h 7"/>
                <a:gd name="T58" fmla="*/ 483 w 483"/>
                <a:gd name="T59" fmla="*/ 7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3"/>
                <a:gd name="T91" fmla="*/ 0 h 7"/>
                <a:gd name="T92" fmla="*/ 483 w 483"/>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3" h="7">
                  <a:moveTo>
                    <a:pt x="0" y="0"/>
                  </a:moveTo>
                  <a:lnTo>
                    <a:pt x="47" y="0"/>
                  </a:lnTo>
                  <a:lnTo>
                    <a:pt x="61" y="0"/>
                  </a:lnTo>
                  <a:lnTo>
                    <a:pt x="78" y="0"/>
                  </a:lnTo>
                  <a:lnTo>
                    <a:pt x="91" y="0"/>
                  </a:lnTo>
                  <a:lnTo>
                    <a:pt x="108" y="0"/>
                  </a:lnTo>
                  <a:lnTo>
                    <a:pt x="122" y="0"/>
                  </a:lnTo>
                  <a:lnTo>
                    <a:pt x="140" y="0"/>
                  </a:lnTo>
                  <a:lnTo>
                    <a:pt x="154" y="0"/>
                  </a:lnTo>
                  <a:lnTo>
                    <a:pt x="171" y="0"/>
                  </a:lnTo>
                  <a:lnTo>
                    <a:pt x="184" y="0"/>
                  </a:lnTo>
                  <a:lnTo>
                    <a:pt x="201" y="0"/>
                  </a:lnTo>
                  <a:lnTo>
                    <a:pt x="214" y="0"/>
                  </a:lnTo>
                  <a:lnTo>
                    <a:pt x="233" y="0"/>
                  </a:lnTo>
                  <a:lnTo>
                    <a:pt x="245" y="0"/>
                  </a:lnTo>
                  <a:lnTo>
                    <a:pt x="263" y="2"/>
                  </a:lnTo>
                  <a:lnTo>
                    <a:pt x="277" y="2"/>
                  </a:lnTo>
                  <a:lnTo>
                    <a:pt x="295" y="2"/>
                  </a:lnTo>
                  <a:lnTo>
                    <a:pt x="306" y="2"/>
                  </a:lnTo>
                  <a:lnTo>
                    <a:pt x="328" y="3"/>
                  </a:lnTo>
                  <a:lnTo>
                    <a:pt x="336" y="3"/>
                  </a:lnTo>
                  <a:lnTo>
                    <a:pt x="358" y="3"/>
                  </a:lnTo>
                  <a:lnTo>
                    <a:pt x="368" y="3"/>
                  </a:lnTo>
                  <a:lnTo>
                    <a:pt x="390" y="5"/>
                  </a:lnTo>
                  <a:lnTo>
                    <a:pt x="398" y="5"/>
                  </a:lnTo>
                  <a:lnTo>
                    <a:pt x="420" y="5"/>
                  </a:lnTo>
                  <a:lnTo>
                    <a:pt x="427" y="5"/>
                  </a:lnTo>
                  <a:lnTo>
                    <a:pt x="452" y="5"/>
                  </a:lnTo>
                  <a:lnTo>
                    <a:pt x="459" y="5"/>
                  </a:lnTo>
                  <a:lnTo>
                    <a:pt x="483" y="7"/>
                  </a:lnTo>
                </a:path>
              </a:pathLst>
            </a:custGeom>
            <a:noFill/>
            <a:ln w="0">
              <a:solidFill>
                <a:schemeClr val="tx1"/>
              </a:solidFill>
              <a:round/>
              <a:headEnd/>
              <a:tailEnd/>
            </a:ln>
          </p:spPr>
          <p:txBody>
            <a:bodyPr/>
            <a:lstStyle/>
            <a:p>
              <a:endParaRPr lang="en-US"/>
            </a:p>
          </p:txBody>
        </p:sp>
        <p:sp>
          <p:nvSpPr>
            <p:cNvPr id="44144" name="Freeform 1131"/>
            <p:cNvSpPr>
              <a:spLocks/>
            </p:cNvSpPr>
            <p:nvPr/>
          </p:nvSpPr>
          <p:spPr bwMode="auto">
            <a:xfrm>
              <a:off x="1115" y="3235"/>
              <a:ext cx="98" cy="3"/>
            </a:xfrm>
            <a:custGeom>
              <a:avLst/>
              <a:gdLst>
                <a:gd name="T0" fmla="*/ 0 w 98"/>
                <a:gd name="T1" fmla="*/ 0 h 3"/>
                <a:gd name="T2" fmla="*/ 7 w 98"/>
                <a:gd name="T3" fmla="*/ 0 h 3"/>
                <a:gd name="T4" fmla="*/ 32 w 98"/>
                <a:gd name="T5" fmla="*/ 0 h 3"/>
                <a:gd name="T6" fmla="*/ 37 w 98"/>
                <a:gd name="T7" fmla="*/ 1 h 3"/>
                <a:gd name="T8" fmla="*/ 62 w 98"/>
                <a:gd name="T9" fmla="*/ 1 h 3"/>
                <a:gd name="T10" fmla="*/ 67 w 98"/>
                <a:gd name="T11" fmla="*/ 1 h 3"/>
                <a:gd name="T12" fmla="*/ 94 w 98"/>
                <a:gd name="T13" fmla="*/ 3 h 3"/>
                <a:gd name="T14" fmla="*/ 98 w 98"/>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3"/>
                <a:gd name="T26" fmla="*/ 98 w 98"/>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3">
                  <a:moveTo>
                    <a:pt x="0" y="0"/>
                  </a:moveTo>
                  <a:lnTo>
                    <a:pt x="7" y="0"/>
                  </a:lnTo>
                  <a:lnTo>
                    <a:pt x="32" y="0"/>
                  </a:lnTo>
                  <a:lnTo>
                    <a:pt x="37" y="1"/>
                  </a:lnTo>
                  <a:lnTo>
                    <a:pt x="62" y="1"/>
                  </a:lnTo>
                  <a:lnTo>
                    <a:pt x="67" y="1"/>
                  </a:lnTo>
                  <a:lnTo>
                    <a:pt x="94" y="3"/>
                  </a:lnTo>
                  <a:lnTo>
                    <a:pt x="98" y="3"/>
                  </a:lnTo>
                </a:path>
              </a:pathLst>
            </a:custGeom>
            <a:noFill/>
            <a:ln w="0">
              <a:solidFill>
                <a:schemeClr val="tx1"/>
              </a:solidFill>
              <a:round/>
              <a:headEnd/>
              <a:tailEnd/>
            </a:ln>
          </p:spPr>
          <p:txBody>
            <a:bodyPr/>
            <a:lstStyle/>
            <a:p>
              <a:endParaRPr lang="en-US"/>
            </a:p>
          </p:txBody>
        </p:sp>
        <p:sp>
          <p:nvSpPr>
            <p:cNvPr id="44145" name="Freeform 1132"/>
            <p:cNvSpPr>
              <a:spLocks/>
            </p:cNvSpPr>
            <p:nvPr/>
          </p:nvSpPr>
          <p:spPr bwMode="auto">
            <a:xfrm>
              <a:off x="590" y="3226"/>
              <a:ext cx="42" cy="2"/>
            </a:xfrm>
            <a:custGeom>
              <a:avLst/>
              <a:gdLst>
                <a:gd name="T0" fmla="*/ 42 w 42"/>
                <a:gd name="T1" fmla="*/ 2 h 2"/>
                <a:gd name="T2" fmla="*/ 27 w 42"/>
                <a:gd name="T3" fmla="*/ 2 h 2"/>
                <a:gd name="T4" fmla="*/ 8 w 42"/>
                <a:gd name="T5" fmla="*/ 0 h 2"/>
                <a:gd name="T6" fmla="*/ 0 w 42"/>
                <a:gd name="T7" fmla="*/ 0 h 2"/>
                <a:gd name="T8" fmla="*/ 0 60000 65536"/>
                <a:gd name="T9" fmla="*/ 0 60000 65536"/>
                <a:gd name="T10" fmla="*/ 0 60000 65536"/>
                <a:gd name="T11" fmla="*/ 0 60000 65536"/>
                <a:gd name="T12" fmla="*/ 0 w 42"/>
                <a:gd name="T13" fmla="*/ 0 h 2"/>
                <a:gd name="T14" fmla="*/ 42 w 42"/>
                <a:gd name="T15" fmla="*/ 2 h 2"/>
              </a:gdLst>
              <a:ahLst/>
              <a:cxnLst>
                <a:cxn ang="T8">
                  <a:pos x="T0" y="T1"/>
                </a:cxn>
                <a:cxn ang="T9">
                  <a:pos x="T2" y="T3"/>
                </a:cxn>
                <a:cxn ang="T10">
                  <a:pos x="T4" y="T5"/>
                </a:cxn>
                <a:cxn ang="T11">
                  <a:pos x="T6" y="T7"/>
                </a:cxn>
              </a:cxnLst>
              <a:rect l="T12" t="T13" r="T14" b="T15"/>
              <a:pathLst>
                <a:path w="42" h="2">
                  <a:moveTo>
                    <a:pt x="42" y="2"/>
                  </a:moveTo>
                  <a:lnTo>
                    <a:pt x="27" y="2"/>
                  </a:lnTo>
                  <a:lnTo>
                    <a:pt x="8" y="0"/>
                  </a:lnTo>
                  <a:lnTo>
                    <a:pt x="0" y="0"/>
                  </a:lnTo>
                </a:path>
              </a:pathLst>
            </a:custGeom>
            <a:noFill/>
            <a:ln w="0">
              <a:solidFill>
                <a:schemeClr val="tx1"/>
              </a:solidFill>
              <a:round/>
              <a:headEnd/>
              <a:tailEnd/>
            </a:ln>
          </p:spPr>
          <p:txBody>
            <a:bodyPr/>
            <a:lstStyle/>
            <a:p>
              <a:endParaRPr lang="en-US"/>
            </a:p>
          </p:txBody>
        </p:sp>
        <p:sp>
          <p:nvSpPr>
            <p:cNvPr id="44146" name="Freeform 1133"/>
            <p:cNvSpPr>
              <a:spLocks/>
            </p:cNvSpPr>
            <p:nvPr/>
          </p:nvSpPr>
          <p:spPr bwMode="auto">
            <a:xfrm>
              <a:off x="887" y="3199"/>
              <a:ext cx="835" cy="31"/>
            </a:xfrm>
            <a:custGeom>
              <a:avLst/>
              <a:gdLst>
                <a:gd name="T0" fmla="*/ 0 w 835"/>
                <a:gd name="T1" fmla="*/ 14 h 31"/>
                <a:gd name="T2" fmla="*/ 30 w 835"/>
                <a:gd name="T3" fmla="*/ 14 h 31"/>
                <a:gd name="T4" fmla="*/ 61 w 835"/>
                <a:gd name="T5" fmla="*/ 14 h 31"/>
                <a:gd name="T6" fmla="*/ 62 w 835"/>
                <a:gd name="T7" fmla="*/ 14 h 31"/>
                <a:gd name="T8" fmla="*/ 91 w 835"/>
                <a:gd name="T9" fmla="*/ 15 h 31"/>
                <a:gd name="T10" fmla="*/ 93 w 835"/>
                <a:gd name="T11" fmla="*/ 15 h 31"/>
                <a:gd name="T12" fmla="*/ 121 w 835"/>
                <a:gd name="T13" fmla="*/ 17 h 31"/>
                <a:gd name="T14" fmla="*/ 125 w 835"/>
                <a:gd name="T15" fmla="*/ 17 h 31"/>
                <a:gd name="T16" fmla="*/ 152 w 835"/>
                <a:gd name="T17" fmla="*/ 17 h 31"/>
                <a:gd name="T18" fmla="*/ 157 w 835"/>
                <a:gd name="T19" fmla="*/ 17 h 31"/>
                <a:gd name="T20" fmla="*/ 182 w 835"/>
                <a:gd name="T21" fmla="*/ 19 h 31"/>
                <a:gd name="T22" fmla="*/ 187 w 835"/>
                <a:gd name="T23" fmla="*/ 19 h 31"/>
                <a:gd name="T24" fmla="*/ 213 w 835"/>
                <a:gd name="T25" fmla="*/ 21 h 31"/>
                <a:gd name="T26" fmla="*/ 219 w 835"/>
                <a:gd name="T27" fmla="*/ 21 h 31"/>
                <a:gd name="T28" fmla="*/ 243 w 835"/>
                <a:gd name="T29" fmla="*/ 21 h 31"/>
                <a:gd name="T30" fmla="*/ 250 w 835"/>
                <a:gd name="T31" fmla="*/ 21 h 31"/>
                <a:gd name="T32" fmla="*/ 273 w 835"/>
                <a:gd name="T33" fmla="*/ 21 h 31"/>
                <a:gd name="T34" fmla="*/ 284 w 835"/>
                <a:gd name="T35" fmla="*/ 21 h 31"/>
                <a:gd name="T36" fmla="*/ 304 w 835"/>
                <a:gd name="T37" fmla="*/ 22 h 31"/>
                <a:gd name="T38" fmla="*/ 314 w 835"/>
                <a:gd name="T39" fmla="*/ 22 h 31"/>
                <a:gd name="T40" fmla="*/ 334 w 835"/>
                <a:gd name="T41" fmla="*/ 24 h 31"/>
                <a:gd name="T42" fmla="*/ 346 w 835"/>
                <a:gd name="T43" fmla="*/ 24 h 31"/>
                <a:gd name="T44" fmla="*/ 365 w 835"/>
                <a:gd name="T45" fmla="*/ 26 h 31"/>
                <a:gd name="T46" fmla="*/ 376 w 835"/>
                <a:gd name="T47" fmla="*/ 26 h 31"/>
                <a:gd name="T48" fmla="*/ 395 w 835"/>
                <a:gd name="T49" fmla="*/ 26 h 31"/>
                <a:gd name="T50" fmla="*/ 408 w 835"/>
                <a:gd name="T51" fmla="*/ 27 h 31"/>
                <a:gd name="T52" fmla="*/ 425 w 835"/>
                <a:gd name="T53" fmla="*/ 27 h 31"/>
                <a:gd name="T54" fmla="*/ 440 w 835"/>
                <a:gd name="T55" fmla="*/ 29 h 31"/>
                <a:gd name="T56" fmla="*/ 454 w 835"/>
                <a:gd name="T57" fmla="*/ 29 h 31"/>
                <a:gd name="T58" fmla="*/ 473 w 835"/>
                <a:gd name="T59" fmla="*/ 29 h 31"/>
                <a:gd name="T60" fmla="*/ 486 w 835"/>
                <a:gd name="T61" fmla="*/ 29 h 31"/>
                <a:gd name="T62" fmla="*/ 505 w 835"/>
                <a:gd name="T63" fmla="*/ 29 h 31"/>
                <a:gd name="T64" fmla="*/ 516 w 835"/>
                <a:gd name="T65" fmla="*/ 29 h 31"/>
                <a:gd name="T66" fmla="*/ 535 w 835"/>
                <a:gd name="T67" fmla="*/ 31 h 31"/>
                <a:gd name="T68" fmla="*/ 547 w 835"/>
                <a:gd name="T69" fmla="*/ 31 h 31"/>
                <a:gd name="T70" fmla="*/ 567 w 835"/>
                <a:gd name="T71" fmla="*/ 31 h 31"/>
                <a:gd name="T72" fmla="*/ 577 w 835"/>
                <a:gd name="T73" fmla="*/ 31 h 31"/>
                <a:gd name="T74" fmla="*/ 609 w 835"/>
                <a:gd name="T75" fmla="*/ 31 h 31"/>
                <a:gd name="T76" fmla="*/ 629 w 835"/>
                <a:gd name="T77" fmla="*/ 31 h 31"/>
                <a:gd name="T78" fmla="*/ 640 w 835"/>
                <a:gd name="T79" fmla="*/ 31 h 31"/>
                <a:gd name="T80" fmla="*/ 662 w 835"/>
                <a:gd name="T81" fmla="*/ 29 h 31"/>
                <a:gd name="T82" fmla="*/ 672 w 835"/>
                <a:gd name="T83" fmla="*/ 29 h 31"/>
                <a:gd name="T84" fmla="*/ 690 w 835"/>
                <a:gd name="T85" fmla="*/ 29 h 31"/>
                <a:gd name="T86" fmla="*/ 704 w 835"/>
                <a:gd name="T87" fmla="*/ 29 h 31"/>
                <a:gd name="T88" fmla="*/ 722 w 835"/>
                <a:gd name="T89" fmla="*/ 26 h 31"/>
                <a:gd name="T90" fmla="*/ 738 w 835"/>
                <a:gd name="T91" fmla="*/ 24 h 31"/>
                <a:gd name="T92" fmla="*/ 751 w 835"/>
                <a:gd name="T93" fmla="*/ 22 h 31"/>
                <a:gd name="T94" fmla="*/ 771 w 835"/>
                <a:gd name="T95" fmla="*/ 19 h 31"/>
                <a:gd name="T96" fmla="*/ 781 w 835"/>
                <a:gd name="T97" fmla="*/ 17 h 31"/>
                <a:gd name="T98" fmla="*/ 810 w 835"/>
                <a:gd name="T99" fmla="*/ 9 h 31"/>
                <a:gd name="T100" fmla="*/ 835 w 835"/>
                <a:gd name="T101" fmla="*/ 0 h 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5"/>
                <a:gd name="T154" fmla="*/ 0 h 31"/>
                <a:gd name="T155" fmla="*/ 835 w 835"/>
                <a:gd name="T156" fmla="*/ 31 h 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5" h="31">
                  <a:moveTo>
                    <a:pt x="0" y="14"/>
                  </a:moveTo>
                  <a:lnTo>
                    <a:pt x="30" y="14"/>
                  </a:lnTo>
                  <a:lnTo>
                    <a:pt x="61" y="14"/>
                  </a:lnTo>
                  <a:lnTo>
                    <a:pt x="62" y="14"/>
                  </a:lnTo>
                  <a:lnTo>
                    <a:pt x="91" y="15"/>
                  </a:lnTo>
                  <a:lnTo>
                    <a:pt x="93" y="15"/>
                  </a:lnTo>
                  <a:lnTo>
                    <a:pt x="121" y="17"/>
                  </a:lnTo>
                  <a:lnTo>
                    <a:pt x="125" y="17"/>
                  </a:lnTo>
                  <a:lnTo>
                    <a:pt x="152" y="17"/>
                  </a:lnTo>
                  <a:lnTo>
                    <a:pt x="157" y="17"/>
                  </a:lnTo>
                  <a:lnTo>
                    <a:pt x="182" y="19"/>
                  </a:lnTo>
                  <a:lnTo>
                    <a:pt x="187" y="19"/>
                  </a:lnTo>
                  <a:lnTo>
                    <a:pt x="213" y="21"/>
                  </a:lnTo>
                  <a:lnTo>
                    <a:pt x="219" y="21"/>
                  </a:lnTo>
                  <a:lnTo>
                    <a:pt x="243" y="21"/>
                  </a:lnTo>
                  <a:lnTo>
                    <a:pt x="250" y="21"/>
                  </a:lnTo>
                  <a:lnTo>
                    <a:pt x="273" y="21"/>
                  </a:lnTo>
                  <a:lnTo>
                    <a:pt x="284" y="21"/>
                  </a:lnTo>
                  <a:lnTo>
                    <a:pt x="304" y="22"/>
                  </a:lnTo>
                  <a:lnTo>
                    <a:pt x="314" y="22"/>
                  </a:lnTo>
                  <a:lnTo>
                    <a:pt x="334" y="24"/>
                  </a:lnTo>
                  <a:lnTo>
                    <a:pt x="346" y="24"/>
                  </a:lnTo>
                  <a:lnTo>
                    <a:pt x="365" y="26"/>
                  </a:lnTo>
                  <a:lnTo>
                    <a:pt x="376" y="26"/>
                  </a:lnTo>
                  <a:lnTo>
                    <a:pt x="395" y="26"/>
                  </a:lnTo>
                  <a:lnTo>
                    <a:pt x="408" y="27"/>
                  </a:lnTo>
                  <a:lnTo>
                    <a:pt x="425" y="27"/>
                  </a:lnTo>
                  <a:lnTo>
                    <a:pt x="440" y="29"/>
                  </a:lnTo>
                  <a:lnTo>
                    <a:pt x="454" y="29"/>
                  </a:lnTo>
                  <a:lnTo>
                    <a:pt x="473" y="29"/>
                  </a:lnTo>
                  <a:lnTo>
                    <a:pt x="486" y="29"/>
                  </a:lnTo>
                  <a:lnTo>
                    <a:pt x="505" y="29"/>
                  </a:lnTo>
                  <a:lnTo>
                    <a:pt x="516" y="29"/>
                  </a:lnTo>
                  <a:lnTo>
                    <a:pt x="535" y="31"/>
                  </a:lnTo>
                  <a:lnTo>
                    <a:pt x="547" y="31"/>
                  </a:lnTo>
                  <a:lnTo>
                    <a:pt x="567" y="31"/>
                  </a:lnTo>
                  <a:lnTo>
                    <a:pt x="577" y="31"/>
                  </a:lnTo>
                  <a:lnTo>
                    <a:pt x="609" y="31"/>
                  </a:lnTo>
                  <a:lnTo>
                    <a:pt x="629" y="31"/>
                  </a:lnTo>
                  <a:lnTo>
                    <a:pt x="640" y="31"/>
                  </a:lnTo>
                  <a:lnTo>
                    <a:pt x="662" y="29"/>
                  </a:lnTo>
                  <a:lnTo>
                    <a:pt x="672" y="29"/>
                  </a:lnTo>
                  <a:lnTo>
                    <a:pt x="690" y="29"/>
                  </a:lnTo>
                  <a:lnTo>
                    <a:pt x="704" y="29"/>
                  </a:lnTo>
                  <a:lnTo>
                    <a:pt x="722" y="26"/>
                  </a:lnTo>
                  <a:lnTo>
                    <a:pt x="738" y="24"/>
                  </a:lnTo>
                  <a:lnTo>
                    <a:pt x="751" y="22"/>
                  </a:lnTo>
                  <a:lnTo>
                    <a:pt x="771" y="19"/>
                  </a:lnTo>
                  <a:lnTo>
                    <a:pt x="781" y="17"/>
                  </a:lnTo>
                  <a:lnTo>
                    <a:pt x="810" y="9"/>
                  </a:lnTo>
                  <a:lnTo>
                    <a:pt x="835" y="0"/>
                  </a:lnTo>
                </a:path>
              </a:pathLst>
            </a:custGeom>
            <a:noFill/>
            <a:ln w="0">
              <a:solidFill>
                <a:schemeClr val="tx1"/>
              </a:solidFill>
              <a:round/>
              <a:headEnd/>
              <a:tailEnd/>
            </a:ln>
          </p:spPr>
          <p:txBody>
            <a:bodyPr/>
            <a:lstStyle/>
            <a:p>
              <a:endParaRPr lang="en-US"/>
            </a:p>
          </p:txBody>
        </p:sp>
        <p:sp>
          <p:nvSpPr>
            <p:cNvPr id="44147" name="Freeform 1134"/>
            <p:cNvSpPr>
              <a:spLocks/>
            </p:cNvSpPr>
            <p:nvPr/>
          </p:nvSpPr>
          <p:spPr bwMode="auto">
            <a:xfrm>
              <a:off x="764" y="3211"/>
              <a:ext cx="123" cy="2"/>
            </a:xfrm>
            <a:custGeom>
              <a:avLst/>
              <a:gdLst>
                <a:gd name="T0" fmla="*/ 0 w 123"/>
                <a:gd name="T1" fmla="*/ 0 h 2"/>
                <a:gd name="T2" fmla="*/ 30 w 123"/>
                <a:gd name="T3" fmla="*/ 0 h 2"/>
                <a:gd name="T4" fmla="*/ 32 w 123"/>
                <a:gd name="T5" fmla="*/ 0 h 2"/>
                <a:gd name="T6" fmla="*/ 61 w 123"/>
                <a:gd name="T7" fmla="*/ 2 h 2"/>
                <a:gd name="T8" fmla="*/ 91 w 123"/>
                <a:gd name="T9" fmla="*/ 2 h 2"/>
                <a:gd name="T10" fmla="*/ 93 w 123"/>
                <a:gd name="T11" fmla="*/ 2 h 2"/>
                <a:gd name="T12" fmla="*/ 115 w 123"/>
                <a:gd name="T13" fmla="*/ 2 h 2"/>
                <a:gd name="T14" fmla="*/ 123 w 12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2"/>
                <a:gd name="T26" fmla="*/ 123 w 12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2">
                  <a:moveTo>
                    <a:pt x="0" y="0"/>
                  </a:moveTo>
                  <a:lnTo>
                    <a:pt x="30" y="0"/>
                  </a:lnTo>
                  <a:lnTo>
                    <a:pt x="32" y="0"/>
                  </a:lnTo>
                  <a:lnTo>
                    <a:pt x="61" y="2"/>
                  </a:lnTo>
                  <a:lnTo>
                    <a:pt x="91" y="2"/>
                  </a:lnTo>
                  <a:lnTo>
                    <a:pt x="93" y="2"/>
                  </a:lnTo>
                  <a:lnTo>
                    <a:pt x="115" y="2"/>
                  </a:lnTo>
                  <a:lnTo>
                    <a:pt x="123" y="2"/>
                  </a:lnTo>
                </a:path>
              </a:pathLst>
            </a:custGeom>
            <a:noFill/>
            <a:ln w="0">
              <a:solidFill>
                <a:schemeClr val="tx1"/>
              </a:solidFill>
              <a:round/>
              <a:headEnd/>
              <a:tailEnd/>
            </a:ln>
          </p:spPr>
          <p:txBody>
            <a:bodyPr/>
            <a:lstStyle/>
            <a:p>
              <a:endParaRPr lang="en-US"/>
            </a:p>
          </p:txBody>
        </p:sp>
        <p:sp>
          <p:nvSpPr>
            <p:cNvPr id="44148" name="Freeform 1135"/>
            <p:cNvSpPr>
              <a:spLocks/>
            </p:cNvSpPr>
            <p:nvPr/>
          </p:nvSpPr>
          <p:spPr bwMode="auto">
            <a:xfrm>
              <a:off x="590" y="3209"/>
              <a:ext cx="110" cy="2"/>
            </a:xfrm>
            <a:custGeom>
              <a:avLst/>
              <a:gdLst>
                <a:gd name="T0" fmla="*/ 110 w 110"/>
                <a:gd name="T1" fmla="*/ 2 h 2"/>
                <a:gd name="T2" fmla="*/ 81 w 110"/>
                <a:gd name="T3" fmla="*/ 2 h 2"/>
                <a:gd name="T4" fmla="*/ 79 w 110"/>
                <a:gd name="T5" fmla="*/ 2 h 2"/>
                <a:gd name="T6" fmla="*/ 51 w 110"/>
                <a:gd name="T7" fmla="*/ 0 h 2"/>
                <a:gd name="T8" fmla="*/ 0 w 110"/>
                <a:gd name="T9" fmla="*/ 0 h 2"/>
                <a:gd name="T10" fmla="*/ 0 60000 65536"/>
                <a:gd name="T11" fmla="*/ 0 60000 65536"/>
                <a:gd name="T12" fmla="*/ 0 60000 65536"/>
                <a:gd name="T13" fmla="*/ 0 60000 65536"/>
                <a:gd name="T14" fmla="*/ 0 60000 65536"/>
                <a:gd name="T15" fmla="*/ 0 w 110"/>
                <a:gd name="T16" fmla="*/ 0 h 2"/>
                <a:gd name="T17" fmla="*/ 110 w 110"/>
                <a:gd name="T18" fmla="*/ 2 h 2"/>
              </a:gdLst>
              <a:ahLst/>
              <a:cxnLst>
                <a:cxn ang="T10">
                  <a:pos x="T0" y="T1"/>
                </a:cxn>
                <a:cxn ang="T11">
                  <a:pos x="T2" y="T3"/>
                </a:cxn>
                <a:cxn ang="T12">
                  <a:pos x="T4" y="T5"/>
                </a:cxn>
                <a:cxn ang="T13">
                  <a:pos x="T6" y="T7"/>
                </a:cxn>
                <a:cxn ang="T14">
                  <a:pos x="T8" y="T9"/>
                </a:cxn>
              </a:cxnLst>
              <a:rect l="T15" t="T16" r="T17" b="T18"/>
              <a:pathLst>
                <a:path w="110" h="2">
                  <a:moveTo>
                    <a:pt x="110" y="2"/>
                  </a:moveTo>
                  <a:lnTo>
                    <a:pt x="81" y="2"/>
                  </a:lnTo>
                  <a:lnTo>
                    <a:pt x="79" y="2"/>
                  </a:lnTo>
                  <a:lnTo>
                    <a:pt x="51" y="0"/>
                  </a:lnTo>
                  <a:lnTo>
                    <a:pt x="0" y="0"/>
                  </a:lnTo>
                </a:path>
              </a:pathLst>
            </a:custGeom>
            <a:noFill/>
            <a:ln w="0">
              <a:solidFill>
                <a:schemeClr val="tx1"/>
              </a:solidFill>
              <a:round/>
              <a:headEnd/>
              <a:tailEnd/>
            </a:ln>
          </p:spPr>
          <p:txBody>
            <a:bodyPr/>
            <a:lstStyle/>
            <a:p>
              <a:endParaRPr lang="en-US"/>
            </a:p>
          </p:txBody>
        </p:sp>
        <p:sp>
          <p:nvSpPr>
            <p:cNvPr id="44149" name="Freeform 1136"/>
            <p:cNvSpPr>
              <a:spLocks/>
            </p:cNvSpPr>
            <p:nvPr/>
          </p:nvSpPr>
          <p:spPr bwMode="auto">
            <a:xfrm>
              <a:off x="700" y="3211"/>
              <a:ext cx="64" cy="1"/>
            </a:xfrm>
            <a:custGeom>
              <a:avLst/>
              <a:gdLst>
                <a:gd name="T0" fmla="*/ 64 w 64"/>
                <a:gd name="T1" fmla="*/ 0 h 1"/>
                <a:gd name="T2" fmla="*/ 62 w 64"/>
                <a:gd name="T3" fmla="*/ 0 h 1"/>
                <a:gd name="T4" fmla="*/ 33 w 64"/>
                <a:gd name="T5" fmla="*/ 0 h 1"/>
                <a:gd name="T6" fmla="*/ 32 w 64"/>
                <a:gd name="T7" fmla="*/ 0 h 1"/>
                <a:gd name="T8" fmla="*/ 3 w 64"/>
                <a:gd name="T9" fmla="*/ 0 h 1"/>
                <a:gd name="T10" fmla="*/ 0 w 64"/>
                <a:gd name="T11" fmla="*/ 0 h 1"/>
                <a:gd name="T12" fmla="*/ 0 60000 65536"/>
                <a:gd name="T13" fmla="*/ 0 60000 65536"/>
                <a:gd name="T14" fmla="*/ 0 60000 65536"/>
                <a:gd name="T15" fmla="*/ 0 60000 65536"/>
                <a:gd name="T16" fmla="*/ 0 60000 65536"/>
                <a:gd name="T17" fmla="*/ 0 60000 65536"/>
                <a:gd name="T18" fmla="*/ 0 w 64"/>
                <a:gd name="T19" fmla="*/ 0 h 1"/>
                <a:gd name="T20" fmla="*/ 64 w 64"/>
                <a:gd name="T21" fmla="*/ 1 h 1"/>
              </a:gdLst>
              <a:ahLst/>
              <a:cxnLst>
                <a:cxn ang="T12">
                  <a:pos x="T0" y="T1"/>
                </a:cxn>
                <a:cxn ang="T13">
                  <a:pos x="T2" y="T3"/>
                </a:cxn>
                <a:cxn ang="T14">
                  <a:pos x="T4" y="T5"/>
                </a:cxn>
                <a:cxn ang="T15">
                  <a:pos x="T6" y="T7"/>
                </a:cxn>
                <a:cxn ang="T16">
                  <a:pos x="T8" y="T9"/>
                </a:cxn>
                <a:cxn ang="T17">
                  <a:pos x="T10" y="T11"/>
                </a:cxn>
              </a:cxnLst>
              <a:rect l="T18" t="T19" r="T20" b="T21"/>
              <a:pathLst>
                <a:path w="64" h="1">
                  <a:moveTo>
                    <a:pt x="64" y="0"/>
                  </a:moveTo>
                  <a:lnTo>
                    <a:pt x="62" y="0"/>
                  </a:lnTo>
                  <a:lnTo>
                    <a:pt x="33" y="0"/>
                  </a:lnTo>
                  <a:lnTo>
                    <a:pt x="32" y="0"/>
                  </a:lnTo>
                  <a:lnTo>
                    <a:pt x="3" y="0"/>
                  </a:lnTo>
                  <a:lnTo>
                    <a:pt x="0" y="0"/>
                  </a:lnTo>
                </a:path>
              </a:pathLst>
            </a:custGeom>
            <a:noFill/>
            <a:ln w="0">
              <a:solidFill>
                <a:schemeClr val="tx1"/>
              </a:solidFill>
              <a:round/>
              <a:headEnd/>
              <a:tailEnd/>
            </a:ln>
          </p:spPr>
          <p:txBody>
            <a:bodyPr/>
            <a:lstStyle/>
            <a:p>
              <a:endParaRPr lang="en-US"/>
            </a:p>
          </p:txBody>
        </p:sp>
        <p:sp>
          <p:nvSpPr>
            <p:cNvPr id="44150" name="Freeform 1137"/>
            <p:cNvSpPr>
              <a:spLocks/>
            </p:cNvSpPr>
            <p:nvPr/>
          </p:nvSpPr>
          <p:spPr bwMode="auto">
            <a:xfrm>
              <a:off x="1381" y="3191"/>
              <a:ext cx="340" cy="25"/>
            </a:xfrm>
            <a:custGeom>
              <a:avLst/>
              <a:gdLst>
                <a:gd name="T0" fmla="*/ 0 w 340"/>
                <a:gd name="T1" fmla="*/ 22 h 25"/>
                <a:gd name="T2" fmla="*/ 2 w 340"/>
                <a:gd name="T3" fmla="*/ 22 h 25"/>
                <a:gd name="T4" fmla="*/ 31 w 340"/>
                <a:gd name="T5" fmla="*/ 23 h 25"/>
                <a:gd name="T6" fmla="*/ 33 w 340"/>
                <a:gd name="T7" fmla="*/ 23 h 25"/>
                <a:gd name="T8" fmla="*/ 61 w 340"/>
                <a:gd name="T9" fmla="*/ 23 h 25"/>
                <a:gd name="T10" fmla="*/ 65 w 340"/>
                <a:gd name="T11" fmla="*/ 23 h 25"/>
                <a:gd name="T12" fmla="*/ 92 w 340"/>
                <a:gd name="T13" fmla="*/ 25 h 25"/>
                <a:gd name="T14" fmla="*/ 97 w 340"/>
                <a:gd name="T15" fmla="*/ 25 h 25"/>
                <a:gd name="T16" fmla="*/ 124 w 340"/>
                <a:gd name="T17" fmla="*/ 25 h 25"/>
                <a:gd name="T18" fmla="*/ 154 w 340"/>
                <a:gd name="T19" fmla="*/ 25 h 25"/>
                <a:gd name="T20" fmla="*/ 159 w 340"/>
                <a:gd name="T21" fmla="*/ 25 h 25"/>
                <a:gd name="T22" fmla="*/ 186 w 340"/>
                <a:gd name="T23" fmla="*/ 23 h 25"/>
                <a:gd name="T24" fmla="*/ 190 w 340"/>
                <a:gd name="T25" fmla="*/ 23 h 25"/>
                <a:gd name="T26" fmla="*/ 217 w 340"/>
                <a:gd name="T27" fmla="*/ 22 h 25"/>
                <a:gd name="T28" fmla="*/ 222 w 340"/>
                <a:gd name="T29" fmla="*/ 22 h 25"/>
                <a:gd name="T30" fmla="*/ 250 w 340"/>
                <a:gd name="T31" fmla="*/ 20 h 25"/>
                <a:gd name="T32" fmla="*/ 252 w 340"/>
                <a:gd name="T33" fmla="*/ 20 h 25"/>
                <a:gd name="T34" fmla="*/ 257 w 340"/>
                <a:gd name="T35" fmla="*/ 18 h 25"/>
                <a:gd name="T36" fmla="*/ 281 w 340"/>
                <a:gd name="T37" fmla="*/ 15 h 25"/>
                <a:gd name="T38" fmla="*/ 286 w 340"/>
                <a:gd name="T39" fmla="*/ 15 h 25"/>
                <a:gd name="T40" fmla="*/ 309 w 340"/>
                <a:gd name="T41" fmla="*/ 8 h 25"/>
                <a:gd name="T42" fmla="*/ 323 w 340"/>
                <a:gd name="T43" fmla="*/ 8 h 25"/>
                <a:gd name="T44" fmla="*/ 340 w 340"/>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0"/>
                <a:gd name="T70" fmla="*/ 0 h 25"/>
                <a:gd name="T71" fmla="*/ 340 w 340"/>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0" h="25">
                  <a:moveTo>
                    <a:pt x="0" y="22"/>
                  </a:moveTo>
                  <a:lnTo>
                    <a:pt x="2" y="22"/>
                  </a:lnTo>
                  <a:lnTo>
                    <a:pt x="31" y="23"/>
                  </a:lnTo>
                  <a:lnTo>
                    <a:pt x="33" y="23"/>
                  </a:lnTo>
                  <a:lnTo>
                    <a:pt x="61" y="23"/>
                  </a:lnTo>
                  <a:lnTo>
                    <a:pt x="65" y="23"/>
                  </a:lnTo>
                  <a:lnTo>
                    <a:pt x="92" y="25"/>
                  </a:lnTo>
                  <a:lnTo>
                    <a:pt x="97" y="25"/>
                  </a:lnTo>
                  <a:lnTo>
                    <a:pt x="124" y="25"/>
                  </a:lnTo>
                  <a:lnTo>
                    <a:pt x="154" y="25"/>
                  </a:lnTo>
                  <a:lnTo>
                    <a:pt x="159" y="25"/>
                  </a:lnTo>
                  <a:lnTo>
                    <a:pt x="186" y="23"/>
                  </a:lnTo>
                  <a:lnTo>
                    <a:pt x="190" y="23"/>
                  </a:lnTo>
                  <a:lnTo>
                    <a:pt x="217" y="22"/>
                  </a:lnTo>
                  <a:lnTo>
                    <a:pt x="222" y="22"/>
                  </a:lnTo>
                  <a:lnTo>
                    <a:pt x="250" y="20"/>
                  </a:lnTo>
                  <a:lnTo>
                    <a:pt x="252" y="20"/>
                  </a:lnTo>
                  <a:lnTo>
                    <a:pt x="257" y="18"/>
                  </a:lnTo>
                  <a:lnTo>
                    <a:pt x="281" y="15"/>
                  </a:lnTo>
                  <a:lnTo>
                    <a:pt x="286" y="15"/>
                  </a:lnTo>
                  <a:lnTo>
                    <a:pt x="309" y="8"/>
                  </a:lnTo>
                  <a:lnTo>
                    <a:pt x="323" y="8"/>
                  </a:lnTo>
                  <a:lnTo>
                    <a:pt x="340" y="0"/>
                  </a:lnTo>
                </a:path>
              </a:pathLst>
            </a:custGeom>
            <a:noFill/>
            <a:ln w="0">
              <a:solidFill>
                <a:schemeClr val="tx1"/>
              </a:solidFill>
              <a:round/>
              <a:headEnd/>
              <a:tailEnd/>
            </a:ln>
          </p:spPr>
          <p:txBody>
            <a:bodyPr/>
            <a:lstStyle/>
            <a:p>
              <a:endParaRPr lang="en-US"/>
            </a:p>
          </p:txBody>
        </p:sp>
        <p:sp>
          <p:nvSpPr>
            <p:cNvPr id="44151" name="Freeform 1138"/>
            <p:cNvSpPr>
              <a:spLocks/>
            </p:cNvSpPr>
            <p:nvPr/>
          </p:nvSpPr>
          <p:spPr bwMode="auto">
            <a:xfrm>
              <a:off x="1017" y="3199"/>
              <a:ext cx="364" cy="14"/>
            </a:xfrm>
            <a:custGeom>
              <a:avLst/>
              <a:gdLst>
                <a:gd name="T0" fmla="*/ 0 w 364"/>
                <a:gd name="T1" fmla="*/ 0 h 14"/>
                <a:gd name="T2" fmla="*/ 17 w 364"/>
                <a:gd name="T3" fmla="*/ 0 h 14"/>
                <a:gd name="T4" fmla="*/ 32 w 364"/>
                <a:gd name="T5" fmla="*/ 2 h 14"/>
                <a:gd name="T6" fmla="*/ 49 w 364"/>
                <a:gd name="T7" fmla="*/ 2 h 14"/>
                <a:gd name="T8" fmla="*/ 62 w 364"/>
                <a:gd name="T9" fmla="*/ 2 h 14"/>
                <a:gd name="T10" fmla="*/ 81 w 364"/>
                <a:gd name="T11" fmla="*/ 4 h 14"/>
                <a:gd name="T12" fmla="*/ 91 w 364"/>
                <a:gd name="T13" fmla="*/ 4 h 14"/>
                <a:gd name="T14" fmla="*/ 111 w 364"/>
                <a:gd name="T15" fmla="*/ 5 h 14"/>
                <a:gd name="T16" fmla="*/ 121 w 364"/>
                <a:gd name="T17" fmla="*/ 5 h 14"/>
                <a:gd name="T18" fmla="*/ 143 w 364"/>
                <a:gd name="T19" fmla="*/ 5 h 14"/>
                <a:gd name="T20" fmla="*/ 154 w 364"/>
                <a:gd name="T21" fmla="*/ 5 h 14"/>
                <a:gd name="T22" fmla="*/ 175 w 364"/>
                <a:gd name="T23" fmla="*/ 5 h 14"/>
                <a:gd name="T24" fmla="*/ 184 w 364"/>
                <a:gd name="T25" fmla="*/ 5 h 14"/>
                <a:gd name="T26" fmla="*/ 206 w 364"/>
                <a:gd name="T27" fmla="*/ 7 h 14"/>
                <a:gd name="T28" fmla="*/ 213 w 364"/>
                <a:gd name="T29" fmla="*/ 7 h 14"/>
                <a:gd name="T30" fmla="*/ 240 w 364"/>
                <a:gd name="T31" fmla="*/ 9 h 14"/>
                <a:gd name="T32" fmla="*/ 243 w 364"/>
                <a:gd name="T33" fmla="*/ 9 h 14"/>
                <a:gd name="T34" fmla="*/ 270 w 364"/>
                <a:gd name="T35" fmla="*/ 10 h 14"/>
                <a:gd name="T36" fmla="*/ 273 w 364"/>
                <a:gd name="T37" fmla="*/ 10 h 14"/>
                <a:gd name="T38" fmla="*/ 302 w 364"/>
                <a:gd name="T39" fmla="*/ 12 h 14"/>
                <a:gd name="T40" fmla="*/ 304 w 364"/>
                <a:gd name="T41" fmla="*/ 12 h 14"/>
                <a:gd name="T42" fmla="*/ 334 w 364"/>
                <a:gd name="T43" fmla="*/ 14 h 14"/>
                <a:gd name="T44" fmla="*/ 343 w 364"/>
                <a:gd name="T45" fmla="*/ 14 h 14"/>
                <a:gd name="T46" fmla="*/ 364 w 364"/>
                <a:gd name="T47" fmla="*/ 14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4"/>
                <a:gd name="T73" fmla="*/ 0 h 14"/>
                <a:gd name="T74" fmla="*/ 364 w 36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4" h="14">
                  <a:moveTo>
                    <a:pt x="0" y="0"/>
                  </a:moveTo>
                  <a:lnTo>
                    <a:pt x="17" y="0"/>
                  </a:lnTo>
                  <a:lnTo>
                    <a:pt x="32" y="2"/>
                  </a:lnTo>
                  <a:lnTo>
                    <a:pt x="49" y="2"/>
                  </a:lnTo>
                  <a:lnTo>
                    <a:pt x="62" y="2"/>
                  </a:lnTo>
                  <a:lnTo>
                    <a:pt x="81" y="4"/>
                  </a:lnTo>
                  <a:lnTo>
                    <a:pt x="91" y="4"/>
                  </a:lnTo>
                  <a:lnTo>
                    <a:pt x="111" y="5"/>
                  </a:lnTo>
                  <a:lnTo>
                    <a:pt x="121" y="5"/>
                  </a:lnTo>
                  <a:lnTo>
                    <a:pt x="143" y="5"/>
                  </a:lnTo>
                  <a:lnTo>
                    <a:pt x="154" y="5"/>
                  </a:lnTo>
                  <a:lnTo>
                    <a:pt x="175" y="5"/>
                  </a:lnTo>
                  <a:lnTo>
                    <a:pt x="184" y="5"/>
                  </a:lnTo>
                  <a:lnTo>
                    <a:pt x="206" y="7"/>
                  </a:lnTo>
                  <a:lnTo>
                    <a:pt x="213" y="7"/>
                  </a:lnTo>
                  <a:lnTo>
                    <a:pt x="240" y="9"/>
                  </a:lnTo>
                  <a:lnTo>
                    <a:pt x="243" y="9"/>
                  </a:lnTo>
                  <a:lnTo>
                    <a:pt x="270" y="10"/>
                  </a:lnTo>
                  <a:lnTo>
                    <a:pt x="273" y="10"/>
                  </a:lnTo>
                  <a:lnTo>
                    <a:pt x="302" y="12"/>
                  </a:lnTo>
                  <a:lnTo>
                    <a:pt x="304" y="12"/>
                  </a:lnTo>
                  <a:lnTo>
                    <a:pt x="334" y="14"/>
                  </a:lnTo>
                  <a:lnTo>
                    <a:pt x="343" y="14"/>
                  </a:lnTo>
                  <a:lnTo>
                    <a:pt x="364" y="14"/>
                  </a:lnTo>
                </a:path>
              </a:pathLst>
            </a:custGeom>
            <a:noFill/>
            <a:ln w="0">
              <a:solidFill>
                <a:schemeClr val="tx1"/>
              </a:solidFill>
              <a:round/>
              <a:headEnd/>
              <a:tailEnd/>
            </a:ln>
          </p:spPr>
          <p:txBody>
            <a:bodyPr/>
            <a:lstStyle/>
            <a:p>
              <a:endParaRPr lang="en-US"/>
            </a:p>
          </p:txBody>
        </p:sp>
        <p:sp>
          <p:nvSpPr>
            <p:cNvPr id="44152" name="Freeform 1139"/>
            <p:cNvSpPr>
              <a:spLocks/>
            </p:cNvSpPr>
            <p:nvPr/>
          </p:nvSpPr>
          <p:spPr bwMode="auto">
            <a:xfrm>
              <a:off x="590" y="3192"/>
              <a:ext cx="412" cy="7"/>
            </a:xfrm>
            <a:custGeom>
              <a:avLst/>
              <a:gdLst>
                <a:gd name="T0" fmla="*/ 412 w 412"/>
                <a:gd name="T1" fmla="*/ 7 h 7"/>
                <a:gd name="T2" fmla="*/ 398 w 412"/>
                <a:gd name="T3" fmla="*/ 7 h 7"/>
                <a:gd name="T4" fmla="*/ 381 w 412"/>
                <a:gd name="T5" fmla="*/ 7 h 7"/>
                <a:gd name="T6" fmla="*/ 368 w 412"/>
                <a:gd name="T7" fmla="*/ 7 h 7"/>
                <a:gd name="T8" fmla="*/ 349 w 412"/>
                <a:gd name="T9" fmla="*/ 6 h 7"/>
                <a:gd name="T10" fmla="*/ 336 w 412"/>
                <a:gd name="T11" fmla="*/ 6 h 7"/>
                <a:gd name="T12" fmla="*/ 319 w 412"/>
                <a:gd name="T13" fmla="*/ 6 h 7"/>
                <a:gd name="T14" fmla="*/ 305 w 412"/>
                <a:gd name="T15" fmla="*/ 6 h 7"/>
                <a:gd name="T16" fmla="*/ 289 w 412"/>
                <a:gd name="T17" fmla="*/ 4 h 7"/>
                <a:gd name="T18" fmla="*/ 275 w 412"/>
                <a:gd name="T19" fmla="*/ 4 h 7"/>
                <a:gd name="T20" fmla="*/ 256 w 412"/>
                <a:gd name="T21" fmla="*/ 4 h 7"/>
                <a:gd name="T22" fmla="*/ 245 w 412"/>
                <a:gd name="T23" fmla="*/ 4 h 7"/>
                <a:gd name="T24" fmla="*/ 226 w 412"/>
                <a:gd name="T25" fmla="*/ 4 h 7"/>
                <a:gd name="T26" fmla="*/ 213 w 412"/>
                <a:gd name="T27" fmla="*/ 4 h 7"/>
                <a:gd name="T28" fmla="*/ 194 w 412"/>
                <a:gd name="T29" fmla="*/ 2 h 7"/>
                <a:gd name="T30" fmla="*/ 184 w 412"/>
                <a:gd name="T31" fmla="*/ 2 h 7"/>
                <a:gd name="T32" fmla="*/ 162 w 412"/>
                <a:gd name="T33" fmla="*/ 2 h 7"/>
                <a:gd name="T34" fmla="*/ 152 w 412"/>
                <a:gd name="T35" fmla="*/ 2 h 7"/>
                <a:gd name="T36" fmla="*/ 132 w 412"/>
                <a:gd name="T37" fmla="*/ 2 h 7"/>
                <a:gd name="T38" fmla="*/ 121 w 412"/>
                <a:gd name="T39" fmla="*/ 2 h 7"/>
                <a:gd name="T40" fmla="*/ 101 w 412"/>
                <a:gd name="T41" fmla="*/ 2 h 7"/>
                <a:gd name="T42" fmla="*/ 91 w 412"/>
                <a:gd name="T43" fmla="*/ 0 h 7"/>
                <a:gd name="T44" fmla="*/ 61 w 412"/>
                <a:gd name="T45" fmla="*/ 0 h 7"/>
                <a:gd name="T46" fmla="*/ 39 w 412"/>
                <a:gd name="T47" fmla="*/ 0 h 7"/>
                <a:gd name="T48" fmla="*/ 0 w 412"/>
                <a:gd name="T49" fmla="*/ 0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2"/>
                <a:gd name="T76" fmla="*/ 0 h 7"/>
                <a:gd name="T77" fmla="*/ 412 w 412"/>
                <a:gd name="T78" fmla="*/ 7 h 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2" h="7">
                  <a:moveTo>
                    <a:pt x="412" y="7"/>
                  </a:moveTo>
                  <a:lnTo>
                    <a:pt x="398" y="7"/>
                  </a:lnTo>
                  <a:lnTo>
                    <a:pt x="381" y="7"/>
                  </a:lnTo>
                  <a:lnTo>
                    <a:pt x="368" y="7"/>
                  </a:lnTo>
                  <a:lnTo>
                    <a:pt x="349" y="6"/>
                  </a:lnTo>
                  <a:lnTo>
                    <a:pt x="336" y="6"/>
                  </a:lnTo>
                  <a:lnTo>
                    <a:pt x="319" y="6"/>
                  </a:lnTo>
                  <a:lnTo>
                    <a:pt x="305" y="6"/>
                  </a:lnTo>
                  <a:lnTo>
                    <a:pt x="289" y="4"/>
                  </a:lnTo>
                  <a:lnTo>
                    <a:pt x="275" y="4"/>
                  </a:lnTo>
                  <a:lnTo>
                    <a:pt x="256" y="4"/>
                  </a:lnTo>
                  <a:lnTo>
                    <a:pt x="245" y="4"/>
                  </a:lnTo>
                  <a:lnTo>
                    <a:pt x="226" y="4"/>
                  </a:lnTo>
                  <a:lnTo>
                    <a:pt x="213" y="4"/>
                  </a:lnTo>
                  <a:lnTo>
                    <a:pt x="194" y="2"/>
                  </a:lnTo>
                  <a:lnTo>
                    <a:pt x="184" y="2"/>
                  </a:lnTo>
                  <a:lnTo>
                    <a:pt x="162" y="2"/>
                  </a:lnTo>
                  <a:lnTo>
                    <a:pt x="152" y="2"/>
                  </a:lnTo>
                  <a:lnTo>
                    <a:pt x="132" y="2"/>
                  </a:lnTo>
                  <a:lnTo>
                    <a:pt x="121" y="2"/>
                  </a:lnTo>
                  <a:lnTo>
                    <a:pt x="101" y="2"/>
                  </a:lnTo>
                  <a:lnTo>
                    <a:pt x="91" y="0"/>
                  </a:lnTo>
                  <a:lnTo>
                    <a:pt x="61" y="0"/>
                  </a:lnTo>
                  <a:lnTo>
                    <a:pt x="39" y="0"/>
                  </a:lnTo>
                  <a:lnTo>
                    <a:pt x="0" y="0"/>
                  </a:lnTo>
                </a:path>
              </a:pathLst>
            </a:custGeom>
            <a:noFill/>
            <a:ln w="0">
              <a:solidFill>
                <a:schemeClr val="tx1"/>
              </a:solidFill>
              <a:round/>
              <a:headEnd/>
              <a:tailEnd/>
            </a:ln>
          </p:spPr>
          <p:txBody>
            <a:bodyPr/>
            <a:lstStyle/>
            <a:p>
              <a:endParaRPr lang="en-US"/>
            </a:p>
          </p:txBody>
        </p:sp>
        <p:sp>
          <p:nvSpPr>
            <p:cNvPr id="44153" name="Line 1140"/>
            <p:cNvSpPr>
              <a:spLocks noChangeShapeType="1"/>
            </p:cNvSpPr>
            <p:nvPr/>
          </p:nvSpPr>
          <p:spPr bwMode="auto">
            <a:xfrm>
              <a:off x="1002" y="3199"/>
              <a:ext cx="15" cy="1"/>
            </a:xfrm>
            <a:prstGeom prst="line">
              <a:avLst/>
            </a:prstGeom>
            <a:noFill/>
            <a:ln w="0">
              <a:solidFill>
                <a:schemeClr val="tx1"/>
              </a:solidFill>
              <a:round/>
              <a:headEnd/>
              <a:tailEnd/>
            </a:ln>
          </p:spPr>
          <p:txBody>
            <a:bodyPr/>
            <a:lstStyle/>
            <a:p>
              <a:endParaRPr lang="en-GB"/>
            </a:p>
          </p:txBody>
        </p:sp>
        <p:sp>
          <p:nvSpPr>
            <p:cNvPr id="44154" name="Freeform 1141"/>
            <p:cNvSpPr>
              <a:spLocks/>
            </p:cNvSpPr>
            <p:nvPr/>
          </p:nvSpPr>
          <p:spPr bwMode="auto">
            <a:xfrm>
              <a:off x="1088" y="3186"/>
              <a:ext cx="629" cy="17"/>
            </a:xfrm>
            <a:custGeom>
              <a:avLst/>
              <a:gdLst>
                <a:gd name="T0" fmla="*/ 0 w 629"/>
                <a:gd name="T1" fmla="*/ 0 h 17"/>
                <a:gd name="T2" fmla="*/ 30 w 629"/>
                <a:gd name="T3" fmla="*/ 0 h 17"/>
                <a:gd name="T4" fmla="*/ 32 w 629"/>
                <a:gd name="T5" fmla="*/ 0 h 17"/>
                <a:gd name="T6" fmla="*/ 61 w 629"/>
                <a:gd name="T7" fmla="*/ 1 h 17"/>
                <a:gd name="T8" fmla="*/ 64 w 629"/>
                <a:gd name="T9" fmla="*/ 1 h 17"/>
                <a:gd name="T10" fmla="*/ 89 w 629"/>
                <a:gd name="T11" fmla="*/ 3 h 17"/>
                <a:gd name="T12" fmla="*/ 96 w 629"/>
                <a:gd name="T13" fmla="*/ 3 h 17"/>
                <a:gd name="T14" fmla="*/ 121 w 629"/>
                <a:gd name="T15" fmla="*/ 5 h 17"/>
                <a:gd name="T16" fmla="*/ 126 w 629"/>
                <a:gd name="T17" fmla="*/ 5 h 17"/>
                <a:gd name="T18" fmla="*/ 152 w 629"/>
                <a:gd name="T19" fmla="*/ 5 h 17"/>
                <a:gd name="T20" fmla="*/ 158 w 629"/>
                <a:gd name="T21" fmla="*/ 5 h 17"/>
                <a:gd name="T22" fmla="*/ 182 w 629"/>
                <a:gd name="T23" fmla="*/ 6 h 17"/>
                <a:gd name="T24" fmla="*/ 191 w 629"/>
                <a:gd name="T25" fmla="*/ 6 h 17"/>
                <a:gd name="T26" fmla="*/ 211 w 629"/>
                <a:gd name="T27" fmla="*/ 8 h 17"/>
                <a:gd name="T28" fmla="*/ 223 w 629"/>
                <a:gd name="T29" fmla="*/ 10 h 17"/>
                <a:gd name="T30" fmla="*/ 241 w 629"/>
                <a:gd name="T31" fmla="*/ 10 h 17"/>
                <a:gd name="T32" fmla="*/ 253 w 629"/>
                <a:gd name="T33" fmla="*/ 12 h 17"/>
                <a:gd name="T34" fmla="*/ 272 w 629"/>
                <a:gd name="T35" fmla="*/ 12 h 17"/>
                <a:gd name="T36" fmla="*/ 287 w 629"/>
                <a:gd name="T37" fmla="*/ 13 h 17"/>
                <a:gd name="T38" fmla="*/ 302 w 629"/>
                <a:gd name="T39" fmla="*/ 13 h 17"/>
                <a:gd name="T40" fmla="*/ 319 w 629"/>
                <a:gd name="T41" fmla="*/ 13 h 17"/>
                <a:gd name="T42" fmla="*/ 332 w 629"/>
                <a:gd name="T43" fmla="*/ 13 h 17"/>
                <a:gd name="T44" fmla="*/ 349 w 629"/>
                <a:gd name="T45" fmla="*/ 13 h 17"/>
                <a:gd name="T46" fmla="*/ 363 w 629"/>
                <a:gd name="T47" fmla="*/ 15 h 17"/>
                <a:gd name="T48" fmla="*/ 383 w 629"/>
                <a:gd name="T49" fmla="*/ 15 h 17"/>
                <a:gd name="T50" fmla="*/ 393 w 629"/>
                <a:gd name="T51" fmla="*/ 17 h 17"/>
                <a:gd name="T52" fmla="*/ 413 w 629"/>
                <a:gd name="T53" fmla="*/ 17 h 17"/>
                <a:gd name="T54" fmla="*/ 425 w 629"/>
                <a:gd name="T55" fmla="*/ 17 h 17"/>
                <a:gd name="T56" fmla="*/ 445 w 629"/>
                <a:gd name="T57" fmla="*/ 17 h 17"/>
                <a:gd name="T58" fmla="*/ 454 w 629"/>
                <a:gd name="T59" fmla="*/ 17 h 17"/>
                <a:gd name="T60" fmla="*/ 476 w 629"/>
                <a:gd name="T61" fmla="*/ 17 h 17"/>
                <a:gd name="T62" fmla="*/ 486 w 629"/>
                <a:gd name="T63" fmla="*/ 17 h 17"/>
                <a:gd name="T64" fmla="*/ 508 w 629"/>
                <a:gd name="T65" fmla="*/ 15 h 17"/>
                <a:gd name="T66" fmla="*/ 518 w 629"/>
                <a:gd name="T67" fmla="*/ 15 h 17"/>
                <a:gd name="T68" fmla="*/ 538 w 629"/>
                <a:gd name="T69" fmla="*/ 13 h 17"/>
                <a:gd name="T70" fmla="*/ 550 w 629"/>
                <a:gd name="T71" fmla="*/ 13 h 17"/>
                <a:gd name="T72" fmla="*/ 569 w 629"/>
                <a:gd name="T73" fmla="*/ 12 h 17"/>
                <a:gd name="T74" fmla="*/ 584 w 629"/>
                <a:gd name="T75" fmla="*/ 10 h 17"/>
                <a:gd name="T76" fmla="*/ 599 w 629"/>
                <a:gd name="T77" fmla="*/ 6 h 17"/>
                <a:gd name="T78" fmla="*/ 624 w 629"/>
                <a:gd name="T79" fmla="*/ 1 h 17"/>
                <a:gd name="T80" fmla="*/ 629 w 629"/>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9"/>
                <a:gd name="T124" fmla="*/ 0 h 17"/>
                <a:gd name="T125" fmla="*/ 629 w 629"/>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9" h="17">
                  <a:moveTo>
                    <a:pt x="0" y="0"/>
                  </a:moveTo>
                  <a:lnTo>
                    <a:pt x="30" y="0"/>
                  </a:lnTo>
                  <a:lnTo>
                    <a:pt x="32" y="0"/>
                  </a:lnTo>
                  <a:lnTo>
                    <a:pt x="61" y="1"/>
                  </a:lnTo>
                  <a:lnTo>
                    <a:pt x="64" y="1"/>
                  </a:lnTo>
                  <a:lnTo>
                    <a:pt x="89" y="3"/>
                  </a:lnTo>
                  <a:lnTo>
                    <a:pt x="96" y="3"/>
                  </a:lnTo>
                  <a:lnTo>
                    <a:pt x="121" y="5"/>
                  </a:lnTo>
                  <a:lnTo>
                    <a:pt x="126" y="5"/>
                  </a:lnTo>
                  <a:lnTo>
                    <a:pt x="152" y="5"/>
                  </a:lnTo>
                  <a:lnTo>
                    <a:pt x="158" y="5"/>
                  </a:lnTo>
                  <a:lnTo>
                    <a:pt x="182" y="6"/>
                  </a:lnTo>
                  <a:lnTo>
                    <a:pt x="191" y="6"/>
                  </a:lnTo>
                  <a:lnTo>
                    <a:pt x="211" y="8"/>
                  </a:lnTo>
                  <a:lnTo>
                    <a:pt x="223" y="10"/>
                  </a:lnTo>
                  <a:lnTo>
                    <a:pt x="241" y="10"/>
                  </a:lnTo>
                  <a:lnTo>
                    <a:pt x="253" y="12"/>
                  </a:lnTo>
                  <a:lnTo>
                    <a:pt x="272" y="12"/>
                  </a:lnTo>
                  <a:lnTo>
                    <a:pt x="287" y="13"/>
                  </a:lnTo>
                  <a:lnTo>
                    <a:pt x="302" y="13"/>
                  </a:lnTo>
                  <a:lnTo>
                    <a:pt x="319" y="13"/>
                  </a:lnTo>
                  <a:lnTo>
                    <a:pt x="332" y="13"/>
                  </a:lnTo>
                  <a:lnTo>
                    <a:pt x="349" y="13"/>
                  </a:lnTo>
                  <a:lnTo>
                    <a:pt x="363" y="15"/>
                  </a:lnTo>
                  <a:lnTo>
                    <a:pt x="383" y="15"/>
                  </a:lnTo>
                  <a:lnTo>
                    <a:pt x="393" y="17"/>
                  </a:lnTo>
                  <a:lnTo>
                    <a:pt x="413" y="17"/>
                  </a:lnTo>
                  <a:lnTo>
                    <a:pt x="425" y="17"/>
                  </a:lnTo>
                  <a:lnTo>
                    <a:pt x="445" y="17"/>
                  </a:lnTo>
                  <a:lnTo>
                    <a:pt x="454" y="17"/>
                  </a:lnTo>
                  <a:lnTo>
                    <a:pt x="476" y="17"/>
                  </a:lnTo>
                  <a:lnTo>
                    <a:pt x="486" y="17"/>
                  </a:lnTo>
                  <a:lnTo>
                    <a:pt x="508" y="15"/>
                  </a:lnTo>
                  <a:lnTo>
                    <a:pt x="518" y="15"/>
                  </a:lnTo>
                  <a:lnTo>
                    <a:pt x="538" y="13"/>
                  </a:lnTo>
                  <a:lnTo>
                    <a:pt x="550" y="13"/>
                  </a:lnTo>
                  <a:lnTo>
                    <a:pt x="569" y="12"/>
                  </a:lnTo>
                  <a:lnTo>
                    <a:pt x="584" y="10"/>
                  </a:lnTo>
                  <a:lnTo>
                    <a:pt x="599" y="6"/>
                  </a:lnTo>
                  <a:lnTo>
                    <a:pt x="624" y="1"/>
                  </a:lnTo>
                  <a:lnTo>
                    <a:pt x="629" y="0"/>
                  </a:lnTo>
                </a:path>
              </a:pathLst>
            </a:custGeom>
            <a:noFill/>
            <a:ln w="0">
              <a:solidFill>
                <a:schemeClr val="tx1"/>
              </a:solidFill>
              <a:round/>
              <a:headEnd/>
              <a:tailEnd/>
            </a:ln>
          </p:spPr>
          <p:txBody>
            <a:bodyPr/>
            <a:lstStyle/>
            <a:p>
              <a:endParaRPr lang="en-US"/>
            </a:p>
          </p:txBody>
        </p:sp>
        <p:sp>
          <p:nvSpPr>
            <p:cNvPr id="44155" name="Freeform 1142"/>
            <p:cNvSpPr>
              <a:spLocks/>
            </p:cNvSpPr>
            <p:nvPr/>
          </p:nvSpPr>
          <p:spPr bwMode="auto">
            <a:xfrm>
              <a:off x="590" y="3176"/>
              <a:ext cx="248" cy="3"/>
            </a:xfrm>
            <a:custGeom>
              <a:avLst/>
              <a:gdLst>
                <a:gd name="T0" fmla="*/ 248 w 248"/>
                <a:gd name="T1" fmla="*/ 3 h 3"/>
                <a:gd name="T2" fmla="*/ 223 w 248"/>
                <a:gd name="T3" fmla="*/ 1 h 3"/>
                <a:gd name="T4" fmla="*/ 216 w 248"/>
                <a:gd name="T5" fmla="*/ 1 h 3"/>
                <a:gd name="T6" fmla="*/ 192 w 248"/>
                <a:gd name="T7" fmla="*/ 1 h 3"/>
                <a:gd name="T8" fmla="*/ 186 w 248"/>
                <a:gd name="T9" fmla="*/ 1 h 3"/>
                <a:gd name="T10" fmla="*/ 162 w 248"/>
                <a:gd name="T11" fmla="*/ 1 h 3"/>
                <a:gd name="T12" fmla="*/ 153 w 248"/>
                <a:gd name="T13" fmla="*/ 1 h 3"/>
                <a:gd name="T14" fmla="*/ 132 w 248"/>
                <a:gd name="T15" fmla="*/ 1 h 3"/>
                <a:gd name="T16" fmla="*/ 121 w 248"/>
                <a:gd name="T17" fmla="*/ 1 h 3"/>
                <a:gd name="T18" fmla="*/ 99 w 248"/>
                <a:gd name="T19" fmla="*/ 0 h 3"/>
                <a:gd name="T20" fmla="*/ 91 w 248"/>
                <a:gd name="T21" fmla="*/ 0 h 3"/>
                <a:gd name="T22" fmla="*/ 71 w 248"/>
                <a:gd name="T23" fmla="*/ 0 h 3"/>
                <a:gd name="T24" fmla="*/ 7 w 248"/>
                <a:gd name="T25" fmla="*/ 0 h 3"/>
                <a:gd name="T26" fmla="*/ 0 w 24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8"/>
                <a:gd name="T43" fmla="*/ 0 h 3"/>
                <a:gd name="T44" fmla="*/ 248 w 248"/>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8" h="3">
                  <a:moveTo>
                    <a:pt x="248" y="3"/>
                  </a:moveTo>
                  <a:lnTo>
                    <a:pt x="223" y="1"/>
                  </a:lnTo>
                  <a:lnTo>
                    <a:pt x="216" y="1"/>
                  </a:lnTo>
                  <a:lnTo>
                    <a:pt x="192" y="1"/>
                  </a:lnTo>
                  <a:lnTo>
                    <a:pt x="186" y="1"/>
                  </a:lnTo>
                  <a:lnTo>
                    <a:pt x="162" y="1"/>
                  </a:lnTo>
                  <a:lnTo>
                    <a:pt x="153" y="1"/>
                  </a:lnTo>
                  <a:lnTo>
                    <a:pt x="132" y="1"/>
                  </a:lnTo>
                  <a:lnTo>
                    <a:pt x="121" y="1"/>
                  </a:lnTo>
                  <a:lnTo>
                    <a:pt x="99" y="0"/>
                  </a:lnTo>
                  <a:lnTo>
                    <a:pt x="91" y="0"/>
                  </a:lnTo>
                  <a:lnTo>
                    <a:pt x="71" y="0"/>
                  </a:lnTo>
                  <a:lnTo>
                    <a:pt x="7" y="0"/>
                  </a:lnTo>
                  <a:lnTo>
                    <a:pt x="0" y="0"/>
                  </a:lnTo>
                </a:path>
              </a:pathLst>
            </a:custGeom>
            <a:noFill/>
            <a:ln w="0">
              <a:solidFill>
                <a:schemeClr val="tx1"/>
              </a:solidFill>
              <a:round/>
              <a:headEnd/>
              <a:tailEnd/>
            </a:ln>
          </p:spPr>
          <p:txBody>
            <a:bodyPr/>
            <a:lstStyle/>
            <a:p>
              <a:endParaRPr lang="en-US"/>
            </a:p>
          </p:txBody>
        </p:sp>
        <p:sp>
          <p:nvSpPr>
            <p:cNvPr id="44156" name="Freeform 1143"/>
            <p:cNvSpPr>
              <a:spLocks/>
            </p:cNvSpPr>
            <p:nvPr/>
          </p:nvSpPr>
          <p:spPr bwMode="auto">
            <a:xfrm>
              <a:off x="838" y="3179"/>
              <a:ext cx="93" cy="2"/>
            </a:xfrm>
            <a:custGeom>
              <a:avLst/>
              <a:gdLst>
                <a:gd name="T0" fmla="*/ 93 w 93"/>
                <a:gd name="T1" fmla="*/ 2 h 2"/>
                <a:gd name="T2" fmla="*/ 68 w 93"/>
                <a:gd name="T3" fmla="*/ 2 h 2"/>
                <a:gd name="T4" fmla="*/ 62 w 93"/>
                <a:gd name="T5" fmla="*/ 2 h 2"/>
                <a:gd name="T6" fmla="*/ 35 w 93"/>
                <a:gd name="T7" fmla="*/ 0 h 2"/>
                <a:gd name="T8" fmla="*/ 30 w 93"/>
                <a:gd name="T9" fmla="*/ 0 h 2"/>
                <a:gd name="T10" fmla="*/ 7 w 93"/>
                <a:gd name="T11" fmla="*/ 0 h 2"/>
                <a:gd name="T12" fmla="*/ 0 w 93"/>
                <a:gd name="T13" fmla="*/ 0 h 2"/>
                <a:gd name="T14" fmla="*/ 0 60000 65536"/>
                <a:gd name="T15" fmla="*/ 0 60000 65536"/>
                <a:gd name="T16" fmla="*/ 0 60000 65536"/>
                <a:gd name="T17" fmla="*/ 0 60000 65536"/>
                <a:gd name="T18" fmla="*/ 0 60000 65536"/>
                <a:gd name="T19" fmla="*/ 0 60000 65536"/>
                <a:gd name="T20" fmla="*/ 0 60000 65536"/>
                <a:gd name="T21" fmla="*/ 0 w 93"/>
                <a:gd name="T22" fmla="*/ 0 h 2"/>
                <a:gd name="T23" fmla="*/ 93 w 9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
                  <a:moveTo>
                    <a:pt x="93" y="2"/>
                  </a:moveTo>
                  <a:lnTo>
                    <a:pt x="68" y="2"/>
                  </a:lnTo>
                  <a:lnTo>
                    <a:pt x="62" y="2"/>
                  </a:lnTo>
                  <a:lnTo>
                    <a:pt x="35" y="0"/>
                  </a:lnTo>
                  <a:lnTo>
                    <a:pt x="30" y="0"/>
                  </a:lnTo>
                  <a:lnTo>
                    <a:pt x="7" y="0"/>
                  </a:lnTo>
                  <a:lnTo>
                    <a:pt x="0" y="0"/>
                  </a:lnTo>
                </a:path>
              </a:pathLst>
            </a:custGeom>
            <a:noFill/>
            <a:ln w="0">
              <a:solidFill>
                <a:schemeClr val="tx1"/>
              </a:solidFill>
              <a:round/>
              <a:headEnd/>
              <a:tailEnd/>
            </a:ln>
          </p:spPr>
          <p:txBody>
            <a:bodyPr/>
            <a:lstStyle/>
            <a:p>
              <a:endParaRPr lang="en-US"/>
            </a:p>
          </p:txBody>
        </p:sp>
        <p:sp>
          <p:nvSpPr>
            <p:cNvPr id="44157" name="Freeform 1144"/>
            <p:cNvSpPr>
              <a:spLocks/>
            </p:cNvSpPr>
            <p:nvPr/>
          </p:nvSpPr>
          <p:spPr bwMode="auto">
            <a:xfrm>
              <a:off x="997" y="3182"/>
              <a:ext cx="91" cy="4"/>
            </a:xfrm>
            <a:custGeom>
              <a:avLst/>
              <a:gdLst>
                <a:gd name="T0" fmla="*/ 0 w 91"/>
                <a:gd name="T1" fmla="*/ 0 h 4"/>
                <a:gd name="T2" fmla="*/ 28 w 91"/>
                <a:gd name="T3" fmla="*/ 2 h 4"/>
                <a:gd name="T4" fmla="*/ 30 w 91"/>
                <a:gd name="T5" fmla="*/ 2 h 4"/>
                <a:gd name="T6" fmla="*/ 60 w 91"/>
                <a:gd name="T7" fmla="*/ 2 h 4"/>
                <a:gd name="T8" fmla="*/ 86 w 91"/>
                <a:gd name="T9" fmla="*/ 2 h 4"/>
                <a:gd name="T10" fmla="*/ 91 w 91"/>
                <a:gd name="T11" fmla="*/ 4 h 4"/>
                <a:gd name="T12" fmla="*/ 0 60000 65536"/>
                <a:gd name="T13" fmla="*/ 0 60000 65536"/>
                <a:gd name="T14" fmla="*/ 0 60000 65536"/>
                <a:gd name="T15" fmla="*/ 0 60000 65536"/>
                <a:gd name="T16" fmla="*/ 0 60000 65536"/>
                <a:gd name="T17" fmla="*/ 0 60000 65536"/>
                <a:gd name="T18" fmla="*/ 0 w 91"/>
                <a:gd name="T19" fmla="*/ 0 h 4"/>
                <a:gd name="T20" fmla="*/ 91 w 91"/>
                <a:gd name="T21" fmla="*/ 4 h 4"/>
              </a:gdLst>
              <a:ahLst/>
              <a:cxnLst>
                <a:cxn ang="T12">
                  <a:pos x="T0" y="T1"/>
                </a:cxn>
                <a:cxn ang="T13">
                  <a:pos x="T2" y="T3"/>
                </a:cxn>
                <a:cxn ang="T14">
                  <a:pos x="T4" y="T5"/>
                </a:cxn>
                <a:cxn ang="T15">
                  <a:pos x="T6" y="T7"/>
                </a:cxn>
                <a:cxn ang="T16">
                  <a:pos x="T8" y="T9"/>
                </a:cxn>
                <a:cxn ang="T17">
                  <a:pos x="T10" y="T11"/>
                </a:cxn>
              </a:cxnLst>
              <a:rect l="T18" t="T19" r="T20" b="T21"/>
              <a:pathLst>
                <a:path w="91" h="4">
                  <a:moveTo>
                    <a:pt x="0" y="0"/>
                  </a:moveTo>
                  <a:lnTo>
                    <a:pt x="28" y="2"/>
                  </a:lnTo>
                  <a:lnTo>
                    <a:pt x="30" y="2"/>
                  </a:lnTo>
                  <a:lnTo>
                    <a:pt x="60" y="2"/>
                  </a:lnTo>
                  <a:lnTo>
                    <a:pt x="86" y="2"/>
                  </a:lnTo>
                  <a:lnTo>
                    <a:pt x="91" y="4"/>
                  </a:lnTo>
                </a:path>
              </a:pathLst>
            </a:custGeom>
            <a:noFill/>
            <a:ln w="0">
              <a:solidFill>
                <a:schemeClr val="tx1"/>
              </a:solidFill>
              <a:round/>
              <a:headEnd/>
              <a:tailEnd/>
            </a:ln>
          </p:spPr>
          <p:txBody>
            <a:bodyPr/>
            <a:lstStyle/>
            <a:p>
              <a:endParaRPr lang="en-US"/>
            </a:p>
          </p:txBody>
        </p:sp>
        <p:sp>
          <p:nvSpPr>
            <p:cNvPr id="44158" name="Freeform 1145"/>
            <p:cNvSpPr>
              <a:spLocks/>
            </p:cNvSpPr>
            <p:nvPr/>
          </p:nvSpPr>
          <p:spPr bwMode="auto">
            <a:xfrm>
              <a:off x="931" y="3181"/>
              <a:ext cx="66" cy="1"/>
            </a:xfrm>
            <a:custGeom>
              <a:avLst/>
              <a:gdLst>
                <a:gd name="T0" fmla="*/ 0 w 66"/>
                <a:gd name="T1" fmla="*/ 0 h 1"/>
                <a:gd name="T2" fmla="*/ 5 w 66"/>
                <a:gd name="T3" fmla="*/ 0 h 1"/>
                <a:gd name="T4" fmla="*/ 32 w 66"/>
                <a:gd name="T5" fmla="*/ 1 h 1"/>
                <a:gd name="T6" fmla="*/ 35 w 66"/>
                <a:gd name="T7" fmla="*/ 1 h 1"/>
                <a:gd name="T8" fmla="*/ 62 w 66"/>
                <a:gd name="T9" fmla="*/ 1 h 1"/>
                <a:gd name="T10" fmla="*/ 66 w 66"/>
                <a:gd name="T11" fmla="*/ 1 h 1"/>
                <a:gd name="T12" fmla="*/ 0 60000 65536"/>
                <a:gd name="T13" fmla="*/ 0 60000 65536"/>
                <a:gd name="T14" fmla="*/ 0 60000 65536"/>
                <a:gd name="T15" fmla="*/ 0 60000 65536"/>
                <a:gd name="T16" fmla="*/ 0 60000 65536"/>
                <a:gd name="T17" fmla="*/ 0 60000 65536"/>
                <a:gd name="T18" fmla="*/ 0 w 66"/>
                <a:gd name="T19" fmla="*/ 0 h 1"/>
                <a:gd name="T20" fmla="*/ 66 w 6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6" h="1">
                  <a:moveTo>
                    <a:pt x="0" y="0"/>
                  </a:moveTo>
                  <a:lnTo>
                    <a:pt x="5" y="0"/>
                  </a:lnTo>
                  <a:lnTo>
                    <a:pt x="32" y="1"/>
                  </a:lnTo>
                  <a:lnTo>
                    <a:pt x="35" y="1"/>
                  </a:lnTo>
                  <a:lnTo>
                    <a:pt x="62" y="1"/>
                  </a:lnTo>
                  <a:lnTo>
                    <a:pt x="66" y="1"/>
                  </a:lnTo>
                </a:path>
              </a:pathLst>
            </a:custGeom>
            <a:noFill/>
            <a:ln w="0">
              <a:solidFill>
                <a:schemeClr val="tx1"/>
              </a:solidFill>
              <a:round/>
              <a:headEnd/>
              <a:tailEnd/>
            </a:ln>
          </p:spPr>
          <p:txBody>
            <a:bodyPr/>
            <a:lstStyle/>
            <a:p>
              <a:endParaRPr lang="en-US"/>
            </a:p>
          </p:txBody>
        </p:sp>
        <p:sp>
          <p:nvSpPr>
            <p:cNvPr id="44159" name="Freeform 1146"/>
            <p:cNvSpPr>
              <a:spLocks/>
            </p:cNvSpPr>
            <p:nvPr/>
          </p:nvSpPr>
          <p:spPr bwMode="auto">
            <a:xfrm>
              <a:off x="1429" y="3179"/>
              <a:ext cx="288" cy="12"/>
            </a:xfrm>
            <a:custGeom>
              <a:avLst/>
              <a:gdLst>
                <a:gd name="T0" fmla="*/ 0 w 288"/>
                <a:gd name="T1" fmla="*/ 5 h 12"/>
                <a:gd name="T2" fmla="*/ 30 w 288"/>
                <a:gd name="T3" fmla="*/ 8 h 12"/>
                <a:gd name="T4" fmla="*/ 33 w 288"/>
                <a:gd name="T5" fmla="*/ 8 h 12"/>
                <a:gd name="T6" fmla="*/ 60 w 288"/>
                <a:gd name="T7" fmla="*/ 8 h 12"/>
                <a:gd name="T8" fmla="*/ 64 w 288"/>
                <a:gd name="T9" fmla="*/ 10 h 12"/>
                <a:gd name="T10" fmla="*/ 91 w 288"/>
                <a:gd name="T11" fmla="*/ 10 h 12"/>
                <a:gd name="T12" fmla="*/ 98 w 288"/>
                <a:gd name="T13" fmla="*/ 10 h 12"/>
                <a:gd name="T14" fmla="*/ 121 w 288"/>
                <a:gd name="T15" fmla="*/ 12 h 12"/>
                <a:gd name="T16" fmla="*/ 128 w 288"/>
                <a:gd name="T17" fmla="*/ 12 h 12"/>
                <a:gd name="T18" fmla="*/ 153 w 288"/>
                <a:gd name="T19" fmla="*/ 12 h 12"/>
                <a:gd name="T20" fmla="*/ 160 w 288"/>
                <a:gd name="T21" fmla="*/ 12 h 12"/>
                <a:gd name="T22" fmla="*/ 184 w 288"/>
                <a:gd name="T23" fmla="*/ 12 h 12"/>
                <a:gd name="T24" fmla="*/ 190 w 288"/>
                <a:gd name="T25" fmla="*/ 10 h 12"/>
                <a:gd name="T26" fmla="*/ 217 w 288"/>
                <a:gd name="T27" fmla="*/ 10 h 12"/>
                <a:gd name="T28" fmla="*/ 223 w 288"/>
                <a:gd name="T29" fmla="*/ 8 h 12"/>
                <a:gd name="T30" fmla="*/ 250 w 288"/>
                <a:gd name="T31" fmla="*/ 5 h 12"/>
                <a:gd name="T32" fmla="*/ 255 w 288"/>
                <a:gd name="T33" fmla="*/ 5 h 12"/>
                <a:gd name="T34" fmla="*/ 268 w 288"/>
                <a:gd name="T35" fmla="*/ 3 h 12"/>
                <a:gd name="T36" fmla="*/ 285 w 288"/>
                <a:gd name="T37" fmla="*/ 0 h 12"/>
                <a:gd name="T38" fmla="*/ 288 w 288"/>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8"/>
                <a:gd name="T61" fmla="*/ 0 h 12"/>
                <a:gd name="T62" fmla="*/ 288 w 288"/>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8" h="12">
                  <a:moveTo>
                    <a:pt x="0" y="5"/>
                  </a:moveTo>
                  <a:lnTo>
                    <a:pt x="30" y="8"/>
                  </a:lnTo>
                  <a:lnTo>
                    <a:pt x="33" y="8"/>
                  </a:lnTo>
                  <a:lnTo>
                    <a:pt x="60" y="8"/>
                  </a:lnTo>
                  <a:lnTo>
                    <a:pt x="64" y="10"/>
                  </a:lnTo>
                  <a:lnTo>
                    <a:pt x="91" y="10"/>
                  </a:lnTo>
                  <a:lnTo>
                    <a:pt x="98" y="10"/>
                  </a:lnTo>
                  <a:lnTo>
                    <a:pt x="121" y="12"/>
                  </a:lnTo>
                  <a:lnTo>
                    <a:pt x="128" y="12"/>
                  </a:lnTo>
                  <a:lnTo>
                    <a:pt x="153" y="12"/>
                  </a:lnTo>
                  <a:lnTo>
                    <a:pt x="160" y="12"/>
                  </a:lnTo>
                  <a:lnTo>
                    <a:pt x="184" y="12"/>
                  </a:lnTo>
                  <a:lnTo>
                    <a:pt x="190" y="10"/>
                  </a:lnTo>
                  <a:lnTo>
                    <a:pt x="217" y="10"/>
                  </a:lnTo>
                  <a:lnTo>
                    <a:pt x="223" y="8"/>
                  </a:lnTo>
                  <a:lnTo>
                    <a:pt x="250" y="5"/>
                  </a:lnTo>
                  <a:lnTo>
                    <a:pt x="255" y="5"/>
                  </a:lnTo>
                  <a:lnTo>
                    <a:pt x="268" y="3"/>
                  </a:lnTo>
                  <a:lnTo>
                    <a:pt x="285" y="0"/>
                  </a:lnTo>
                  <a:lnTo>
                    <a:pt x="288" y="0"/>
                  </a:lnTo>
                </a:path>
              </a:pathLst>
            </a:custGeom>
            <a:noFill/>
            <a:ln w="0">
              <a:solidFill>
                <a:schemeClr val="tx1"/>
              </a:solidFill>
              <a:round/>
              <a:headEnd/>
              <a:tailEnd/>
            </a:ln>
          </p:spPr>
          <p:txBody>
            <a:bodyPr/>
            <a:lstStyle/>
            <a:p>
              <a:endParaRPr lang="en-US"/>
            </a:p>
          </p:txBody>
        </p:sp>
        <p:sp>
          <p:nvSpPr>
            <p:cNvPr id="44160" name="Freeform 1147"/>
            <p:cNvSpPr>
              <a:spLocks/>
            </p:cNvSpPr>
            <p:nvPr/>
          </p:nvSpPr>
          <p:spPr bwMode="auto">
            <a:xfrm>
              <a:off x="944" y="3164"/>
              <a:ext cx="485" cy="20"/>
            </a:xfrm>
            <a:custGeom>
              <a:avLst/>
              <a:gdLst>
                <a:gd name="T0" fmla="*/ 0 w 485"/>
                <a:gd name="T1" fmla="*/ 0 h 20"/>
                <a:gd name="T2" fmla="*/ 9 w 485"/>
                <a:gd name="T3" fmla="*/ 0 h 20"/>
                <a:gd name="T4" fmla="*/ 31 w 485"/>
                <a:gd name="T5" fmla="*/ 1 h 20"/>
                <a:gd name="T6" fmla="*/ 41 w 485"/>
                <a:gd name="T7" fmla="*/ 1 h 20"/>
                <a:gd name="T8" fmla="*/ 63 w 485"/>
                <a:gd name="T9" fmla="*/ 3 h 20"/>
                <a:gd name="T10" fmla="*/ 73 w 485"/>
                <a:gd name="T11" fmla="*/ 3 h 20"/>
                <a:gd name="T12" fmla="*/ 93 w 485"/>
                <a:gd name="T13" fmla="*/ 3 h 20"/>
                <a:gd name="T14" fmla="*/ 103 w 485"/>
                <a:gd name="T15" fmla="*/ 5 h 20"/>
                <a:gd name="T16" fmla="*/ 122 w 485"/>
                <a:gd name="T17" fmla="*/ 5 h 20"/>
                <a:gd name="T18" fmla="*/ 135 w 485"/>
                <a:gd name="T19" fmla="*/ 5 h 20"/>
                <a:gd name="T20" fmla="*/ 152 w 485"/>
                <a:gd name="T21" fmla="*/ 6 h 20"/>
                <a:gd name="T22" fmla="*/ 166 w 485"/>
                <a:gd name="T23" fmla="*/ 6 h 20"/>
                <a:gd name="T24" fmla="*/ 184 w 485"/>
                <a:gd name="T25" fmla="*/ 6 h 20"/>
                <a:gd name="T26" fmla="*/ 199 w 485"/>
                <a:gd name="T27" fmla="*/ 6 h 20"/>
                <a:gd name="T28" fmla="*/ 213 w 485"/>
                <a:gd name="T29" fmla="*/ 8 h 20"/>
                <a:gd name="T30" fmla="*/ 230 w 485"/>
                <a:gd name="T31" fmla="*/ 8 h 20"/>
                <a:gd name="T32" fmla="*/ 243 w 485"/>
                <a:gd name="T33" fmla="*/ 10 h 20"/>
                <a:gd name="T34" fmla="*/ 262 w 485"/>
                <a:gd name="T35" fmla="*/ 10 h 20"/>
                <a:gd name="T36" fmla="*/ 274 w 485"/>
                <a:gd name="T37" fmla="*/ 12 h 20"/>
                <a:gd name="T38" fmla="*/ 292 w 485"/>
                <a:gd name="T39" fmla="*/ 12 h 20"/>
                <a:gd name="T40" fmla="*/ 304 w 485"/>
                <a:gd name="T41" fmla="*/ 12 h 20"/>
                <a:gd name="T42" fmla="*/ 326 w 485"/>
                <a:gd name="T43" fmla="*/ 13 h 20"/>
                <a:gd name="T44" fmla="*/ 335 w 485"/>
                <a:gd name="T45" fmla="*/ 13 h 20"/>
                <a:gd name="T46" fmla="*/ 356 w 485"/>
                <a:gd name="T47" fmla="*/ 15 h 20"/>
                <a:gd name="T48" fmla="*/ 363 w 485"/>
                <a:gd name="T49" fmla="*/ 15 h 20"/>
                <a:gd name="T50" fmla="*/ 390 w 485"/>
                <a:gd name="T51" fmla="*/ 17 h 20"/>
                <a:gd name="T52" fmla="*/ 394 w 485"/>
                <a:gd name="T53" fmla="*/ 17 h 20"/>
                <a:gd name="T54" fmla="*/ 421 w 485"/>
                <a:gd name="T55" fmla="*/ 18 h 20"/>
                <a:gd name="T56" fmla="*/ 424 w 485"/>
                <a:gd name="T57" fmla="*/ 18 h 20"/>
                <a:gd name="T58" fmla="*/ 454 w 485"/>
                <a:gd name="T59" fmla="*/ 20 h 20"/>
                <a:gd name="T60" fmla="*/ 475 w 485"/>
                <a:gd name="T61" fmla="*/ 20 h 20"/>
                <a:gd name="T62" fmla="*/ 485 w 485"/>
                <a:gd name="T63" fmla="*/ 20 h 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5"/>
                <a:gd name="T97" fmla="*/ 0 h 20"/>
                <a:gd name="T98" fmla="*/ 485 w 485"/>
                <a:gd name="T99" fmla="*/ 20 h 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5" h="20">
                  <a:moveTo>
                    <a:pt x="0" y="0"/>
                  </a:moveTo>
                  <a:lnTo>
                    <a:pt x="9" y="0"/>
                  </a:lnTo>
                  <a:lnTo>
                    <a:pt x="31" y="1"/>
                  </a:lnTo>
                  <a:lnTo>
                    <a:pt x="41" y="1"/>
                  </a:lnTo>
                  <a:lnTo>
                    <a:pt x="63" y="3"/>
                  </a:lnTo>
                  <a:lnTo>
                    <a:pt x="73" y="3"/>
                  </a:lnTo>
                  <a:lnTo>
                    <a:pt x="93" y="3"/>
                  </a:lnTo>
                  <a:lnTo>
                    <a:pt x="103" y="5"/>
                  </a:lnTo>
                  <a:lnTo>
                    <a:pt x="122" y="5"/>
                  </a:lnTo>
                  <a:lnTo>
                    <a:pt x="135" y="5"/>
                  </a:lnTo>
                  <a:lnTo>
                    <a:pt x="152" y="6"/>
                  </a:lnTo>
                  <a:lnTo>
                    <a:pt x="166" y="6"/>
                  </a:lnTo>
                  <a:lnTo>
                    <a:pt x="184" y="6"/>
                  </a:lnTo>
                  <a:lnTo>
                    <a:pt x="199" y="6"/>
                  </a:lnTo>
                  <a:lnTo>
                    <a:pt x="213" y="8"/>
                  </a:lnTo>
                  <a:lnTo>
                    <a:pt x="230" y="8"/>
                  </a:lnTo>
                  <a:lnTo>
                    <a:pt x="243" y="10"/>
                  </a:lnTo>
                  <a:lnTo>
                    <a:pt x="262" y="10"/>
                  </a:lnTo>
                  <a:lnTo>
                    <a:pt x="274" y="12"/>
                  </a:lnTo>
                  <a:lnTo>
                    <a:pt x="292" y="12"/>
                  </a:lnTo>
                  <a:lnTo>
                    <a:pt x="304" y="12"/>
                  </a:lnTo>
                  <a:lnTo>
                    <a:pt x="326" y="13"/>
                  </a:lnTo>
                  <a:lnTo>
                    <a:pt x="335" y="13"/>
                  </a:lnTo>
                  <a:lnTo>
                    <a:pt x="356" y="15"/>
                  </a:lnTo>
                  <a:lnTo>
                    <a:pt x="363" y="15"/>
                  </a:lnTo>
                  <a:lnTo>
                    <a:pt x="390" y="17"/>
                  </a:lnTo>
                  <a:lnTo>
                    <a:pt x="394" y="17"/>
                  </a:lnTo>
                  <a:lnTo>
                    <a:pt x="421" y="18"/>
                  </a:lnTo>
                  <a:lnTo>
                    <a:pt x="424" y="18"/>
                  </a:lnTo>
                  <a:lnTo>
                    <a:pt x="454" y="20"/>
                  </a:lnTo>
                  <a:lnTo>
                    <a:pt x="475" y="20"/>
                  </a:lnTo>
                  <a:lnTo>
                    <a:pt x="485" y="20"/>
                  </a:lnTo>
                </a:path>
              </a:pathLst>
            </a:custGeom>
            <a:noFill/>
            <a:ln w="0">
              <a:solidFill>
                <a:schemeClr val="tx1"/>
              </a:solidFill>
              <a:round/>
              <a:headEnd/>
              <a:tailEnd/>
            </a:ln>
          </p:spPr>
          <p:txBody>
            <a:bodyPr/>
            <a:lstStyle/>
            <a:p>
              <a:endParaRPr lang="en-US"/>
            </a:p>
          </p:txBody>
        </p:sp>
        <p:sp>
          <p:nvSpPr>
            <p:cNvPr id="44161" name="Freeform 1148"/>
            <p:cNvSpPr>
              <a:spLocks/>
            </p:cNvSpPr>
            <p:nvPr/>
          </p:nvSpPr>
          <p:spPr bwMode="auto">
            <a:xfrm>
              <a:off x="590" y="3160"/>
              <a:ext cx="170" cy="2"/>
            </a:xfrm>
            <a:custGeom>
              <a:avLst/>
              <a:gdLst>
                <a:gd name="T0" fmla="*/ 170 w 170"/>
                <a:gd name="T1" fmla="*/ 2 h 2"/>
                <a:gd name="T2" fmla="*/ 143 w 170"/>
                <a:gd name="T3" fmla="*/ 2 h 2"/>
                <a:gd name="T4" fmla="*/ 142 w 170"/>
                <a:gd name="T5" fmla="*/ 0 h 2"/>
                <a:gd name="T6" fmla="*/ 113 w 170"/>
                <a:gd name="T7" fmla="*/ 0 h 2"/>
                <a:gd name="T8" fmla="*/ 110 w 170"/>
                <a:gd name="T9" fmla="*/ 0 h 2"/>
                <a:gd name="T10" fmla="*/ 83 w 170"/>
                <a:gd name="T11" fmla="*/ 0 h 2"/>
                <a:gd name="T12" fmla="*/ 49 w 170"/>
                <a:gd name="T13" fmla="*/ 0 h 2"/>
                <a:gd name="T14" fmla="*/ 22 w 170"/>
                <a:gd name="T15" fmla="*/ 0 h 2"/>
                <a:gd name="T16" fmla="*/ 0 w 170"/>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2"/>
                <a:gd name="T29" fmla="*/ 170 w 170"/>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2">
                  <a:moveTo>
                    <a:pt x="170" y="2"/>
                  </a:moveTo>
                  <a:lnTo>
                    <a:pt x="143" y="2"/>
                  </a:lnTo>
                  <a:lnTo>
                    <a:pt x="142" y="0"/>
                  </a:lnTo>
                  <a:lnTo>
                    <a:pt x="113" y="0"/>
                  </a:lnTo>
                  <a:lnTo>
                    <a:pt x="110" y="0"/>
                  </a:lnTo>
                  <a:lnTo>
                    <a:pt x="83" y="0"/>
                  </a:lnTo>
                  <a:lnTo>
                    <a:pt x="49" y="0"/>
                  </a:lnTo>
                  <a:lnTo>
                    <a:pt x="22" y="0"/>
                  </a:lnTo>
                  <a:lnTo>
                    <a:pt x="0" y="0"/>
                  </a:lnTo>
                </a:path>
              </a:pathLst>
            </a:custGeom>
            <a:noFill/>
            <a:ln w="0">
              <a:solidFill>
                <a:schemeClr val="tx1"/>
              </a:solidFill>
              <a:round/>
              <a:headEnd/>
              <a:tailEnd/>
            </a:ln>
          </p:spPr>
          <p:txBody>
            <a:bodyPr/>
            <a:lstStyle/>
            <a:p>
              <a:endParaRPr lang="en-US"/>
            </a:p>
          </p:txBody>
        </p:sp>
        <p:sp>
          <p:nvSpPr>
            <p:cNvPr id="44162" name="Freeform 1149"/>
            <p:cNvSpPr>
              <a:spLocks/>
            </p:cNvSpPr>
            <p:nvPr/>
          </p:nvSpPr>
          <p:spPr bwMode="auto">
            <a:xfrm>
              <a:off x="760" y="3162"/>
              <a:ext cx="93" cy="1"/>
            </a:xfrm>
            <a:custGeom>
              <a:avLst/>
              <a:gdLst>
                <a:gd name="T0" fmla="*/ 93 w 93"/>
                <a:gd name="T1" fmla="*/ 0 h 1"/>
                <a:gd name="T2" fmla="*/ 68 w 93"/>
                <a:gd name="T3" fmla="*/ 0 h 1"/>
                <a:gd name="T4" fmla="*/ 63 w 93"/>
                <a:gd name="T5" fmla="*/ 0 h 1"/>
                <a:gd name="T6" fmla="*/ 36 w 93"/>
                <a:gd name="T7" fmla="*/ 0 h 1"/>
                <a:gd name="T8" fmla="*/ 32 w 93"/>
                <a:gd name="T9" fmla="*/ 0 h 1"/>
                <a:gd name="T10" fmla="*/ 5 w 93"/>
                <a:gd name="T11" fmla="*/ 0 h 1"/>
                <a:gd name="T12" fmla="*/ 0 w 93"/>
                <a:gd name="T13" fmla="*/ 0 h 1"/>
                <a:gd name="T14" fmla="*/ 0 60000 65536"/>
                <a:gd name="T15" fmla="*/ 0 60000 65536"/>
                <a:gd name="T16" fmla="*/ 0 60000 65536"/>
                <a:gd name="T17" fmla="*/ 0 60000 65536"/>
                <a:gd name="T18" fmla="*/ 0 60000 65536"/>
                <a:gd name="T19" fmla="*/ 0 60000 65536"/>
                <a:gd name="T20" fmla="*/ 0 60000 65536"/>
                <a:gd name="T21" fmla="*/ 0 w 93"/>
                <a:gd name="T22" fmla="*/ 0 h 1"/>
                <a:gd name="T23" fmla="*/ 93 w 9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
                  <a:moveTo>
                    <a:pt x="93" y="0"/>
                  </a:moveTo>
                  <a:lnTo>
                    <a:pt x="68" y="0"/>
                  </a:lnTo>
                  <a:lnTo>
                    <a:pt x="63" y="0"/>
                  </a:lnTo>
                  <a:lnTo>
                    <a:pt x="36" y="0"/>
                  </a:lnTo>
                  <a:lnTo>
                    <a:pt x="32" y="0"/>
                  </a:lnTo>
                  <a:lnTo>
                    <a:pt x="5" y="0"/>
                  </a:lnTo>
                  <a:lnTo>
                    <a:pt x="0" y="0"/>
                  </a:lnTo>
                </a:path>
              </a:pathLst>
            </a:custGeom>
            <a:noFill/>
            <a:ln w="0">
              <a:solidFill>
                <a:schemeClr val="tx1"/>
              </a:solidFill>
              <a:round/>
              <a:headEnd/>
              <a:tailEnd/>
            </a:ln>
          </p:spPr>
          <p:txBody>
            <a:bodyPr/>
            <a:lstStyle/>
            <a:p>
              <a:endParaRPr lang="en-US"/>
            </a:p>
          </p:txBody>
        </p:sp>
        <p:sp>
          <p:nvSpPr>
            <p:cNvPr id="44163" name="Freeform 1150"/>
            <p:cNvSpPr>
              <a:spLocks/>
            </p:cNvSpPr>
            <p:nvPr/>
          </p:nvSpPr>
          <p:spPr bwMode="auto">
            <a:xfrm>
              <a:off x="853" y="3162"/>
              <a:ext cx="91" cy="2"/>
            </a:xfrm>
            <a:custGeom>
              <a:avLst/>
              <a:gdLst>
                <a:gd name="T0" fmla="*/ 0 w 91"/>
                <a:gd name="T1" fmla="*/ 0 h 2"/>
                <a:gd name="T2" fmla="*/ 5 w 91"/>
                <a:gd name="T3" fmla="*/ 0 h 2"/>
                <a:gd name="T4" fmla="*/ 31 w 91"/>
                <a:gd name="T5" fmla="*/ 0 h 2"/>
                <a:gd name="T6" fmla="*/ 37 w 91"/>
                <a:gd name="T7" fmla="*/ 0 h 2"/>
                <a:gd name="T8" fmla="*/ 63 w 91"/>
                <a:gd name="T9" fmla="*/ 2 h 2"/>
                <a:gd name="T10" fmla="*/ 69 w 91"/>
                <a:gd name="T11" fmla="*/ 2 h 2"/>
                <a:gd name="T12" fmla="*/ 91 w 91"/>
                <a:gd name="T13" fmla="*/ 2 h 2"/>
                <a:gd name="T14" fmla="*/ 0 60000 65536"/>
                <a:gd name="T15" fmla="*/ 0 60000 65536"/>
                <a:gd name="T16" fmla="*/ 0 60000 65536"/>
                <a:gd name="T17" fmla="*/ 0 60000 65536"/>
                <a:gd name="T18" fmla="*/ 0 60000 65536"/>
                <a:gd name="T19" fmla="*/ 0 60000 65536"/>
                <a:gd name="T20" fmla="*/ 0 60000 65536"/>
                <a:gd name="T21" fmla="*/ 0 w 91"/>
                <a:gd name="T22" fmla="*/ 0 h 2"/>
                <a:gd name="T23" fmla="*/ 91 w 9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2">
                  <a:moveTo>
                    <a:pt x="0" y="0"/>
                  </a:moveTo>
                  <a:lnTo>
                    <a:pt x="5" y="0"/>
                  </a:lnTo>
                  <a:lnTo>
                    <a:pt x="31" y="0"/>
                  </a:lnTo>
                  <a:lnTo>
                    <a:pt x="37" y="0"/>
                  </a:lnTo>
                  <a:lnTo>
                    <a:pt x="63" y="2"/>
                  </a:lnTo>
                  <a:lnTo>
                    <a:pt x="69" y="2"/>
                  </a:lnTo>
                  <a:lnTo>
                    <a:pt x="91" y="2"/>
                  </a:lnTo>
                </a:path>
              </a:pathLst>
            </a:custGeom>
            <a:noFill/>
            <a:ln w="0">
              <a:solidFill>
                <a:schemeClr val="tx1"/>
              </a:solidFill>
              <a:round/>
              <a:headEnd/>
              <a:tailEnd/>
            </a:ln>
          </p:spPr>
          <p:txBody>
            <a:bodyPr/>
            <a:lstStyle/>
            <a:p>
              <a:endParaRPr lang="en-US"/>
            </a:p>
          </p:txBody>
        </p:sp>
        <p:sp>
          <p:nvSpPr>
            <p:cNvPr id="44164" name="Freeform 1151"/>
            <p:cNvSpPr>
              <a:spLocks/>
            </p:cNvSpPr>
            <p:nvPr/>
          </p:nvSpPr>
          <p:spPr bwMode="auto">
            <a:xfrm>
              <a:off x="1228" y="3159"/>
              <a:ext cx="488" cy="18"/>
            </a:xfrm>
            <a:custGeom>
              <a:avLst/>
              <a:gdLst>
                <a:gd name="T0" fmla="*/ 0 w 488"/>
                <a:gd name="T1" fmla="*/ 0 h 18"/>
                <a:gd name="T2" fmla="*/ 2 w 488"/>
                <a:gd name="T3" fmla="*/ 0 h 18"/>
                <a:gd name="T4" fmla="*/ 30 w 488"/>
                <a:gd name="T5" fmla="*/ 1 h 18"/>
                <a:gd name="T6" fmla="*/ 32 w 488"/>
                <a:gd name="T7" fmla="*/ 3 h 18"/>
                <a:gd name="T8" fmla="*/ 59 w 488"/>
                <a:gd name="T9" fmla="*/ 3 h 18"/>
                <a:gd name="T10" fmla="*/ 64 w 488"/>
                <a:gd name="T11" fmla="*/ 3 h 18"/>
                <a:gd name="T12" fmla="*/ 89 w 488"/>
                <a:gd name="T13" fmla="*/ 5 h 18"/>
                <a:gd name="T14" fmla="*/ 96 w 488"/>
                <a:gd name="T15" fmla="*/ 5 h 18"/>
                <a:gd name="T16" fmla="*/ 120 w 488"/>
                <a:gd name="T17" fmla="*/ 6 h 18"/>
                <a:gd name="T18" fmla="*/ 128 w 488"/>
                <a:gd name="T19" fmla="*/ 8 h 18"/>
                <a:gd name="T20" fmla="*/ 150 w 488"/>
                <a:gd name="T21" fmla="*/ 8 h 18"/>
                <a:gd name="T22" fmla="*/ 160 w 488"/>
                <a:gd name="T23" fmla="*/ 10 h 18"/>
                <a:gd name="T24" fmla="*/ 179 w 488"/>
                <a:gd name="T25" fmla="*/ 11 h 18"/>
                <a:gd name="T26" fmla="*/ 192 w 488"/>
                <a:gd name="T27" fmla="*/ 11 h 18"/>
                <a:gd name="T28" fmla="*/ 209 w 488"/>
                <a:gd name="T29" fmla="*/ 11 h 18"/>
                <a:gd name="T30" fmla="*/ 226 w 488"/>
                <a:gd name="T31" fmla="*/ 13 h 18"/>
                <a:gd name="T32" fmla="*/ 240 w 488"/>
                <a:gd name="T33" fmla="*/ 13 h 18"/>
                <a:gd name="T34" fmla="*/ 256 w 488"/>
                <a:gd name="T35" fmla="*/ 15 h 18"/>
                <a:gd name="T36" fmla="*/ 270 w 488"/>
                <a:gd name="T37" fmla="*/ 17 h 18"/>
                <a:gd name="T38" fmla="*/ 290 w 488"/>
                <a:gd name="T39" fmla="*/ 17 h 18"/>
                <a:gd name="T40" fmla="*/ 299 w 488"/>
                <a:gd name="T41" fmla="*/ 17 h 18"/>
                <a:gd name="T42" fmla="*/ 321 w 488"/>
                <a:gd name="T43" fmla="*/ 17 h 18"/>
                <a:gd name="T44" fmla="*/ 331 w 488"/>
                <a:gd name="T45" fmla="*/ 17 h 18"/>
                <a:gd name="T46" fmla="*/ 354 w 488"/>
                <a:gd name="T47" fmla="*/ 18 h 18"/>
                <a:gd name="T48" fmla="*/ 361 w 488"/>
                <a:gd name="T49" fmla="*/ 18 h 18"/>
                <a:gd name="T50" fmla="*/ 385 w 488"/>
                <a:gd name="T51" fmla="*/ 18 h 18"/>
                <a:gd name="T52" fmla="*/ 391 w 488"/>
                <a:gd name="T53" fmla="*/ 18 h 18"/>
                <a:gd name="T54" fmla="*/ 418 w 488"/>
                <a:gd name="T55" fmla="*/ 18 h 18"/>
                <a:gd name="T56" fmla="*/ 424 w 488"/>
                <a:gd name="T57" fmla="*/ 18 h 18"/>
                <a:gd name="T58" fmla="*/ 449 w 488"/>
                <a:gd name="T59" fmla="*/ 17 h 18"/>
                <a:gd name="T60" fmla="*/ 456 w 488"/>
                <a:gd name="T61" fmla="*/ 17 h 18"/>
                <a:gd name="T62" fmla="*/ 483 w 488"/>
                <a:gd name="T63" fmla="*/ 13 h 18"/>
                <a:gd name="T64" fmla="*/ 488 w 488"/>
                <a:gd name="T65" fmla="*/ 13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8"/>
                <a:gd name="T100" fmla="*/ 0 h 18"/>
                <a:gd name="T101" fmla="*/ 488 w 488"/>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8" h="18">
                  <a:moveTo>
                    <a:pt x="0" y="0"/>
                  </a:moveTo>
                  <a:lnTo>
                    <a:pt x="2" y="0"/>
                  </a:lnTo>
                  <a:lnTo>
                    <a:pt x="30" y="1"/>
                  </a:lnTo>
                  <a:lnTo>
                    <a:pt x="32" y="3"/>
                  </a:lnTo>
                  <a:lnTo>
                    <a:pt x="59" y="3"/>
                  </a:lnTo>
                  <a:lnTo>
                    <a:pt x="64" y="3"/>
                  </a:lnTo>
                  <a:lnTo>
                    <a:pt x="89" y="5"/>
                  </a:lnTo>
                  <a:lnTo>
                    <a:pt x="96" y="5"/>
                  </a:lnTo>
                  <a:lnTo>
                    <a:pt x="120" y="6"/>
                  </a:lnTo>
                  <a:lnTo>
                    <a:pt x="128" y="8"/>
                  </a:lnTo>
                  <a:lnTo>
                    <a:pt x="150" y="8"/>
                  </a:lnTo>
                  <a:lnTo>
                    <a:pt x="160" y="10"/>
                  </a:lnTo>
                  <a:lnTo>
                    <a:pt x="179" y="11"/>
                  </a:lnTo>
                  <a:lnTo>
                    <a:pt x="192" y="11"/>
                  </a:lnTo>
                  <a:lnTo>
                    <a:pt x="209" y="11"/>
                  </a:lnTo>
                  <a:lnTo>
                    <a:pt x="226" y="13"/>
                  </a:lnTo>
                  <a:lnTo>
                    <a:pt x="240" y="13"/>
                  </a:lnTo>
                  <a:lnTo>
                    <a:pt x="256" y="15"/>
                  </a:lnTo>
                  <a:lnTo>
                    <a:pt x="270" y="17"/>
                  </a:lnTo>
                  <a:lnTo>
                    <a:pt x="290" y="17"/>
                  </a:lnTo>
                  <a:lnTo>
                    <a:pt x="299" y="17"/>
                  </a:lnTo>
                  <a:lnTo>
                    <a:pt x="321" y="17"/>
                  </a:lnTo>
                  <a:lnTo>
                    <a:pt x="331" y="17"/>
                  </a:lnTo>
                  <a:lnTo>
                    <a:pt x="354" y="18"/>
                  </a:lnTo>
                  <a:lnTo>
                    <a:pt x="361" y="18"/>
                  </a:lnTo>
                  <a:lnTo>
                    <a:pt x="385" y="18"/>
                  </a:lnTo>
                  <a:lnTo>
                    <a:pt x="391" y="18"/>
                  </a:lnTo>
                  <a:lnTo>
                    <a:pt x="418" y="18"/>
                  </a:lnTo>
                  <a:lnTo>
                    <a:pt x="424" y="18"/>
                  </a:lnTo>
                  <a:lnTo>
                    <a:pt x="449" y="17"/>
                  </a:lnTo>
                  <a:lnTo>
                    <a:pt x="456" y="17"/>
                  </a:lnTo>
                  <a:lnTo>
                    <a:pt x="483" y="13"/>
                  </a:lnTo>
                  <a:lnTo>
                    <a:pt x="488" y="13"/>
                  </a:lnTo>
                </a:path>
              </a:pathLst>
            </a:custGeom>
            <a:noFill/>
            <a:ln w="0">
              <a:solidFill>
                <a:schemeClr val="tx1"/>
              </a:solidFill>
              <a:round/>
              <a:headEnd/>
              <a:tailEnd/>
            </a:ln>
          </p:spPr>
          <p:txBody>
            <a:bodyPr/>
            <a:lstStyle/>
            <a:p>
              <a:endParaRPr lang="en-US"/>
            </a:p>
          </p:txBody>
        </p:sp>
        <p:sp>
          <p:nvSpPr>
            <p:cNvPr id="44165" name="Freeform 1152"/>
            <p:cNvSpPr>
              <a:spLocks/>
            </p:cNvSpPr>
            <p:nvPr/>
          </p:nvSpPr>
          <p:spPr bwMode="auto">
            <a:xfrm>
              <a:off x="1076" y="3152"/>
              <a:ext cx="152" cy="7"/>
            </a:xfrm>
            <a:custGeom>
              <a:avLst/>
              <a:gdLst>
                <a:gd name="T0" fmla="*/ 0 w 152"/>
                <a:gd name="T1" fmla="*/ 0 h 7"/>
                <a:gd name="T2" fmla="*/ 24 w 152"/>
                <a:gd name="T3" fmla="*/ 2 h 7"/>
                <a:gd name="T4" fmla="*/ 30 w 152"/>
                <a:gd name="T5" fmla="*/ 2 h 7"/>
                <a:gd name="T6" fmla="*/ 57 w 152"/>
                <a:gd name="T7" fmla="*/ 3 h 7"/>
                <a:gd name="T8" fmla="*/ 61 w 152"/>
                <a:gd name="T9" fmla="*/ 3 h 7"/>
                <a:gd name="T10" fmla="*/ 88 w 152"/>
                <a:gd name="T11" fmla="*/ 3 h 7"/>
                <a:gd name="T12" fmla="*/ 89 w 152"/>
                <a:gd name="T13" fmla="*/ 3 h 7"/>
                <a:gd name="T14" fmla="*/ 120 w 152"/>
                <a:gd name="T15" fmla="*/ 5 h 7"/>
                <a:gd name="T16" fmla="*/ 122 w 152"/>
                <a:gd name="T17" fmla="*/ 5 h 7"/>
                <a:gd name="T18" fmla="*/ 128 w 152"/>
                <a:gd name="T19" fmla="*/ 5 h 7"/>
                <a:gd name="T20" fmla="*/ 152 w 152"/>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
                <a:gd name="T34" fmla="*/ 0 h 7"/>
                <a:gd name="T35" fmla="*/ 152 w 152"/>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 h="7">
                  <a:moveTo>
                    <a:pt x="0" y="0"/>
                  </a:moveTo>
                  <a:lnTo>
                    <a:pt x="24" y="2"/>
                  </a:lnTo>
                  <a:lnTo>
                    <a:pt x="30" y="2"/>
                  </a:lnTo>
                  <a:lnTo>
                    <a:pt x="57" y="3"/>
                  </a:lnTo>
                  <a:lnTo>
                    <a:pt x="61" y="3"/>
                  </a:lnTo>
                  <a:lnTo>
                    <a:pt x="88" y="3"/>
                  </a:lnTo>
                  <a:lnTo>
                    <a:pt x="89" y="3"/>
                  </a:lnTo>
                  <a:lnTo>
                    <a:pt x="120" y="5"/>
                  </a:lnTo>
                  <a:lnTo>
                    <a:pt x="122" y="5"/>
                  </a:lnTo>
                  <a:lnTo>
                    <a:pt x="128" y="5"/>
                  </a:lnTo>
                  <a:lnTo>
                    <a:pt x="152" y="7"/>
                  </a:lnTo>
                </a:path>
              </a:pathLst>
            </a:custGeom>
            <a:noFill/>
            <a:ln w="0">
              <a:solidFill>
                <a:schemeClr val="tx1"/>
              </a:solidFill>
              <a:round/>
              <a:headEnd/>
              <a:tailEnd/>
            </a:ln>
          </p:spPr>
          <p:txBody>
            <a:bodyPr/>
            <a:lstStyle/>
            <a:p>
              <a:endParaRPr lang="en-US"/>
            </a:p>
          </p:txBody>
        </p:sp>
        <p:sp>
          <p:nvSpPr>
            <p:cNvPr id="44166" name="Freeform 1153"/>
            <p:cNvSpPr>
              <a:spLocks/>
            </p:cNvSpPr>
            <p:nvPr/>
          </p:nvSpPr>
          <p:spPr bwMode="auto">
            <a:xfrm>
              <a:off x="590" y="3143"/>
              <a:ext cx="72" cy="1"/>
            </a:xfrm>
            <a:custGeom>
              <a:avLst/>
              <a:gdLst>
                <a:gd name="T0" fmla="*/ 72 w 72"/>
                <a:gd name="T1" fmla="*/ 0 h 1"/>
                <a:gd name="T2" fmla="*/ 42 w 72"/>
                <a:gd name="T3" fmla="*/ 0 h 1"/>
                <a:gd name="T4" fmla="*/ 27 w 72"/>
                <a:gd name="T5" fmla="*/ 0 h 1"/>
                <a:gd name="T6" fmla="*/ 0 w 72"/>
                <a:gd name="T7" fmla="*/ 0 h 1"/>
                <a:gd name="T8" fmla="*/ 0 60000 65536"/>
                <a:gd name="T9" fmla="*/ 0 60000 65536"/>
                <a:gd name="T10" fmla="*/ 0 60000 65536"/>
                <a:gd name="T11" fmla="*/ 0 60000 65536"/>
                <a:gd name="T12" fmla="*/ 0 w 72"/>
                <a:gd name="T13" fmla="*/ 0 h 1"/>
                <a:gd name="T14" fmla="*/ 72 w 72"/>
                <a:gd name="T15" fmla="*/ 1 h 1"/>
              </a:gdLst>
              <a:ahLst/>
              <a:cxnLst>
                <a:cxn ang="T8">
                  <a:pos x="T0" y="T1"/>
                </a:cxn>
                <a:cxn ang="T9">
                  <a:pos x="T2" y="T3"/>
                </a:cxn>
                <a:cxn ang="T10">
                  <a:pos x="T4" y="T5"/>
                </a:cxn>
                <a:cxn ang="T11">
                  <a:pos x="T6" y="T7"/>
                </a:cxn>
              </a:cxnLst>
              <a:rect l="T12" t="T13" r="T14" b="T15"/>
              <a:pathLst>
                <a:path w="72" h="1">
                  <a:moveTo>
                    <a:pt x="72" y="0"/>
                  </a:moveTo>
                  <a:lnTo>
                    <a:pt x="42" y="0"/>
                  </a:lnTo>
                  <a:lnTo>
                    <a:pt x="27" y="0"/>
                  </a:lnTo>
                  <a:lnTo>
                    <a:pt x="0" y="0"/>
                  </a:lnTo>
                </a:path>
              </a:pathLst>
            </a:custGeom>
            <a:noFill/>
            <a:ln w="0">
              <a:solidFill>
                <a:schemeClr val="tx1"/>
              </a:solidFill>
              <a:round/>
              <a:headEnd/>
              <a:tailEnd/>
            </a:ln>
          </p:spPr>
          <p:txBody>
            <a:bodyPr/>
            <a:lstStyle/>
            <a:p>
              <a:endParaRPr lang="en-US"/>
            </a:p>
          </p:txBody>
        </p:sp>
        <p:sp>
          <p:nvSpPr>
            <p:cNvPr id="44167" name="Freeform 1154"/>
            <p:cNvSpPr>
              <a:spLocks/>
            </p:cNvSpPr>
            <p:nvPr/>
          </p:nvSpPr>
          <p:spPr bwMode="auto">
            <a:xfrm>
              <a:off x="662" y="3143"/>
              <a:ext cx="33" cy="1"/>
            </a:xfrm>
            <a:custGeom>
              <a:avLst/>
              <a:gdLst>
                <a:gd name="T0" fmla="*/ 33 w 33"/>
                <a:gd name="T1" fmla="*/ 0 h 1"/>
                <a:gd name="T2" fmla="*/ 16 w 33"/>
                <a:gd name="T3" fmla="*/ 0 h 1"/>
                <a:gd name="T4" fmla="*/ 0 w 33"/>
                <a:gd name="T5" fmla="*/ 0 h 1"/>
                <a:gd name="T6" fmla="*/ 0 60000 65536"/>
                <a:gd name="T7" fmla="*/ 0 60000 65536"/>
                <a:gd name="T8" fmla="*/ 0 60000 65536"/>
                <a:gd name="T9" fmla="*/ 0 w 33"/>
                <a:gd name="T10" fmla="*/ 0 h 1"/>
                <a:gd name="T11" fmla="*/ 33 w 33"/>
                <a:gd name="T12" fmla="*/ 1 h 1"/>
              </a:gdLst>
              <a:ahLst/>
              <a:cxnLst>
                <a:cxn ang="T6">
                  <a:pos x="T0" y="T1"/>
                </a:cxn>
                <a:cxn ang="T7">
                  <a:pos x="T2" y="T3"/>
                </a:cxn>
                <a:cxn ang="T8">
                  <a:pos x="T4" y="T5"/>
                </a:cxn>
              </a:cxnLst>
              <a:rect l="T9" t="T10" r="T11" b="T12"/>
              <a:pathLst>
                <a:path w="33" h="1">
                  <a:moveTo>
                    <a:pt x="33" y="0"/>
                  </a:moveTo>
                  <a:lnTo>
                    <a:pt x="16" y="0"/>
                  </a:lnTo>
                  <a:lnTo>
                    <a:pt x="0" y="0"/>
                  </a:lnTo>
                </a:path>
              </a:pathLst>
            </a:custGeom>
            <a:noFill/>
            <a:ln w="0">
              <a:solidFill>
                <a:schemeClr val="tx1"/>
              </a:solidFill>
              <a:round/>
              <a:headEnd/>
              <a:tailEnd/>
            </a:ln>
          </p:spPr>
          <p:txBody>
            <a:bodyPr/>
            <a:lstStyle/>
            <a:p>
              <a:endParaRPr lang="en-US"/>
            </a:p>
          </p:txBody>
        </p:sp>
        <p:sp>
          <p:nvSpPr>
            <p:cNvPr id="44168" name="Freeform 1155"/>
            <p:cNvSpPr>
              <a:spLocks/>
            </p:cNvSpPr>
            <p:nvPr/>
          </p:nvSpPr>
          <p:spPr bwMode="auto">
            <a:xfrm>
              <a:off x="695" y="3143"/>
              <a:ext cx="123" cy="2"/>
            </a:xfrm>
            <a:custGeom>
              <a:avLst/>
              <a:gdLst>
                <a:gd name="T0" fmla="*/ 123 w 123"/>
                <a:gd name="T1" fmla="*/ 2 h 2"/>
                <a:gd name="T2" fmla="*/ 108 w 123"/>
                <a:gd name="T3" fmla="*/ 2 h 2"/>
                <a:gd name="T4" fmla="*/ 92 w 123"/>
                <a:gd name="T5" fmla="*/ 2 h 2"/>
                <a:gd name="T6" fmla="*/ 76 w 123"/>
                <a:gd name="T7" fmla="*/ 0 h 2"/>
                <a:gd name="T8" fmla="*/ 60 w 123"/>
                <a:gd name="T9" fmla="*/ 0 h 2"/>
                <a:gd name="T10" fmla="*/ 45 w 123"/>
                <a:gd name="T11" fmla="*/ 0 h 2"/>
                <a:gd name="T12" fmla="*/ 30 w 123"/>
                <a:gd name="T13" fmla="*/ 0 h 2"/>
                <a:gd name="T14" fmla="*/ 15 w 123"/>
                <a:gd name="T15" fmla="*/ 0 h 2"/>
                <a:gd name="T16" fmla="*/ 0 w 12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2"/>
                <a:gd name="T29" fmla="*/ 123 w 12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2">
                  <a:moveTo>
                    <a:pt x="123" y="2"/>
                  </a:moveTo>
                  <a:lnTo>
                    <a:pt x="108" y="2"/>
                  </a:lnTo>
                  <a:lnTo>
                    <a:pt x="92" y="2"/>
                  </a:lnTo>
                  <a:lnTo>
                    <a:pt x="76" y="0"/>
                  </a:lnTo>
                  <a:lnTo>
                    <a:pt x="60" y="0"/>
                  </a:lnTo>
                  <a:lnTo>
                    <a:pt x="45" y="0"/>
                  </a:lnTo>
                  <a:lnTo>
                    <a:pt x="30" y="0"/>
                  </a:lnTo>
                  <a:lnTo>
                    <a:pt x="15" y="0"/>
                  </a:lnTo>
                  <a:lnTo>
                    <a:pt x="0" y="0"/>
                  </a:lnTo>
                </a:path>
              </a:pathLst>
            </a:custGeom>
            <a:noFill/>
            <a:ln w="0">
              <a:solidFill>
                <a:schemeClr val="tx1"/>
              </a:solidFill>
              <a:round/>
              <a:headEnd/>
              <a:tailEnd/>
            </a:ln>
          </p:spPr>
          <p:txBody>
            <a:bodyPr/>
            <a:lstStyle/>
            <a:p>
              <a:endParaRPr lang="en-US"/>
            </a:p>
          </p:txBody>
        </p:sp>
        <p:sp>
          <p:nvSpPr>
            <p:cNvPr id="44169" name="Freeform 1156"/>
            <p:cNvSpPr>
              <a:spLocks/>
            </p:cNvSpPr>
            <p:nvPr/>
          </p:nvSpPr>
          <p:spPr bwMode="auto">
            <a:xfrm>
              <a:off x="818" y="3145"/>
              <a:ext cx="251" cy="7"/>
            </a:xfrm>
            <a:custGeom>
              <a:avLst/>
              <a:gdLst>
                <a:gd name="T0" fmla="*/ 251 w 251"/>
                <a:gd name="T1" fmla="*/ 7 h 7"/>
                <a:gd name="T2" fmla="*/ 228 w 251"/>
                <a:gd name="T3" fmla="*/ 5 h 7"/>
                <a:gd name="T4" fmla="*/ 219 w 251"/>
                <a:gd name="T5" fmla="*/ 5 h 7"/>
                <a:gd name="T6" fmla="*/ 197 w 251"/>
                <a:gd name="T7" fmla="*/ 5 h 7"/>
                <a:gd name="T8" fmla="*/ 189 w 251"/>
                <a:gd name="T9" fmla="*/ 4 h 7"/>
                <a:gd name="T10" fmla="*/ 167 w 251"/>
                <a:gd name="T11" fmla="*/ 4 h 7"/>
                <a:gd name="T12" fmla="*/ 157 w 251"/>
                <a:gd name="T13" fmla="*/ 4 h 7"/>
                <a:gd name="T14" fmla="*/ 136 w 251"/>
                <a:gd name="T15" fmla="*/ 4 h 7"/>
                <a:gd name="T16" fmla="*/ 126 w 251"/>
                <a:gd name="T17" fmla="*/ 4 h 7"/>
                <a:gd name="T18" fmla="*/ 104 w 251"/>
                <a:gd name="T19" fmla="*/ 4 h 7"/>
                <a:gd name="T20" fmla="*/ 94 w 251"/>
                <a:gd name="T21" fmla="*/ 2 h 7"/>
                <a:gd name="T22" fmla="*/ 76 w 251"/>
                <a:gd name="T23" fmla="*/ 2 h 7"/>
                <a:gd name="T24" fmla="*/ 64 w 251"/>
                <a:gd name="T25" fmla="*/ 2 h 7"/>
                <a:gd name="T26" fmla="*/ 44 w 251"/>
                <a:gd name="T27" fmla="*/ 2 h 7"/>
                <a:gd name="T28" fmla="*/ 32 w 251"/>
                <a:gd name="T29" fmla="*/ 0 h 7"/>
                <a:gd name="T30" fmla="*/ 13 w 251"/>
                <a:gd name="T31" fmla="*/ 0 h 7"/>
                <a:gd name="T32" fmla="*/ 0 w 251"/>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1"/>
                <a:gd name="T52" fmla="*/ 0 h 7"/>
                <a:gd name="T53" fmla="*/ 251 w 251"/>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1" h="7">
                  <a:moveTo>
                    <a:pt x="251" y="7"/>
                  </a:moveTo>
                  <a:lnTo>
                    <a:pt x="228" y="5"/>
                  </a:lnTo>
                  <a:lnTo>
                    <a:pt x="219" y="5"/>
                  </a:lnTo>
                  <a:lnTo>
                    <a:pt x="197" y="5"/>
                  </a:lnTo>
                  <a:lnTo>
                    <a:pt x="189" y="4"/>
                  </a:lnTo>
                  <a:lnTo>
                    <a:pt x="167" y="4"/>
                  </a:lnTo>
                  <a:lnTo>
                    <a:pt x="157" y="4"/>
                  </a:lnTo>
                  <a:lnTo>
                    <a:pt x="136" y="4"/>
                  </a:lnTo>
                  <a:lnTo>
                    <a:pt x="126" y="4"/>
                  </a:lnTo>
                  <a:lnTo>
                    <a:pt x="104" y="4"/>
                  </a:lnTo>
                  <a:lnTo>
                    <a:pt x="94" y="2"/>
                  </a:lnTo>
                  <a:lnTo>
                    <a:pt x="76" y="2"/>
                  </a:lnTo>
                  <a:lnTo>
                    <a:pt x="64" y="2"/>
                  </a:lnTo>
                  <a:lnTo>
                    <a:pt x="44" y="2"/>
                  </a:lnTo>
                  <a:lnTo>
                    <a:pt x="32" y="0"/>
                  </a:lnTo>
                  <a:lnTo>
                    <a:pt x="13" y="0"/>
                  </a:lnTo>
                  <a:lnTo>
                    <a:pt x="0" y="0"/>
                  </a:lnTo>
                </a:path>
              </a:pathLst>
            </a:custGeom>
            <a:noFill/>
            <a:ln w="0">
              <a:solidFill>
                <a:schemeClr val="tx1"/>
              </a:solidFill>
              <a:round/>
              <a:headEnd/>
              <a:tailEnd/>
            </a:ln>
          </p:spPr>
          <p:txBody>
            <a:bodyPr/>
            <a:lstStyle/>
            <a:p>
              <a:endParaRPr lang="en-US"/>
            </a:p>
          </p:txBody>
        </p:sp>
        <p:sp>
          <p:nvSpPr>
            <p:cNvPr id="44170" name="Line 1157"/>
            <p:cNvSpPr>
              <a:spLocks noChangeShapeType="1"/>
            </p:cNvSpPr>
            <p:nvPr/>
          </p:nvSpPr>
          <p:spPr bwMode="auto">
            <a:xfrm flipH="1">
              <a:off x="1069" y="3152"/>
              <a:ext cx="7" cy="1"/>
            </a:xfrm>
            <a:prstGeom prst="line">
              <a:avLst/>
            </a:prstGeom>
            <a:noFill/>
            <a:ln w="0">
              <a:solidFill>
                <a:schemeClr val="tx1"/>
              </a:solidFill>
              <a:round/>
              <a:headEnd/>
              <a:tailEnd/>
            </a:ln>
          </p:spPr>
          <p:txBody>
            <a:bodyPr/>
            <a:lstStyle/>
            <a:p>
              <a:endParaRPr lang="en-GB"/>
            </a:p>
          </p:txBody>
        </p:sp>
        <p:sp>
          <p:nvSpPr>
            <p:cNvPr id="44171" name="Freeform 1158"/>
            <p:cNvSpPr>
              <a:spLocks/>
            </p:cNvSpPr>
            <p:nvPr/>
          </p:nvSpPr>
          <p:spPr bwMode="auto">
            <a:xfrm>
              <a:off x="1476" y="3159"/>
              <a:ext cx="240" cy="10"/>
            </a:xfrm>
            <a:custGeom>
              <a:avLst/>
              <a:gdLst>
                <a:gd name="T0" fmla="*/ 0 w 240"/>
                <a:gd name="T1" fmla="*/ 0 h 10"/>
                <a:gd name="T2" fmla="*/ 29 w 240"/>
                <a:gd name="T3" fmla="*/ 3 h 10"/>
                <a:gd name="T4" fmla="*/ 34 w 240"/>
                <a:gd name="T5" fmla="*/ 3 h 10"/>
                <a:gd name="T6" fmla="*/ 59 w 240"/>
                <a:gd name="T7" fmla="*/ 3 h 10"/>
                <a:gd name="T8" fmla="*/ 66 w 240"/>
                <a:gd name="T9" fmla="*/ 3 h 10"/>
                <a:gd name="T10" fmla="*/ 89 w 240"/>
                <a:gd name="T11" fmla="*/ 5 h 10"/>
                <a:gd name="T12" fmla="*/ 100 w 240"/>
                <a:gd name="T13" fmla="*/ 5 h 10"/>
                <a:gd name="T14" fmla="*/ 120 w 240"/>
                <a:gd name="T15" fmla="*/ 6 h 10"/>
                <a:gd name="T16" fmla="*/ 130 w 240"/>
                <a:gd name="T17" fmla="*/ 6 h 10"/>
                <a:gd name="T18" fmla="*/ 150 w 240"/>
                <a:gd name="T19" fmla="*/ 8 h 10"/>
                <a:gd name="T20" fmla="*/ 164 w 240"/>
                <a:gd name="T21" fmla="*/ 8 h 10"/>
                <a:gd name="T22" fmla="*/ 182 w 240"/>
                <a:gd name="T23" fmla="*/ 10 h 10"/>
                <a:gd name="T24" fmla="*/ 196 w 240"/>
                <a:gd name="T25" fmla="*/ 8 h 10"/>
                <a:gd name="T26" fmla="*/ 213 w 240"/>
                <a:gd name="T27" fmla="*/ 8 h 10"/>
                <a:gd name="T28" fmla="*/ 228 w 240"/>
                <a:gd name="T29" fmla="*/ 6 h 10"/>
                <a:gd name="T30" fmla="*/ 240 w 240"/>
                <a:gd name="T31" fmla="*/ 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0"/>
                <a:gd name="T49" fmla="*/ 0 h 10"/>
                <a:gd name="T50" fmla="*/ 240 w 240"/>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0" h="10">
                  <a:moveTo>
                    <a:pt x="0" y="0"/>
                  </a:moveTo>
                  <a:lnTo>
                    <a:pt x="29" y="3"/>
                  </a:lnTo>
                  <a:lnTo>
                    <a:pt x="34" y="3"/>
                  </a:lnTo>
                  <a:lnTo>
                    <a:pt x="59" y="3"/>
                  </a:lnTo>
                  <a:lnTo>
                    <a:pt x="66" y="3"/>
                  </a:lnTo>
                  <a:lnTo>
                    <a:pt x="89" y="5"/>
                  </a:lnTo>
                  <a:lnTo>
                    <a:pt x="100" y="5"/>
                  </a:lnTo>
                  <a:lnTo>
                    <a:pt x="120" y="6"/>
                  </a:lnTo>
                  <a:lnTo>
                    <a:pt x="130" y="6"/>
                  </a:lnTo>
                  <a:lnTo>
                    <a:pt x="150" y="8"/>
                  </a:lnTo>
                  <a:lnTo>
                    <a:pt x="164" y="8"/>
                  </a:lnTo>
                  <a:lnTo>
                    <a:pt x="182" y="10"/>
                  </a:lnTo>
                  <a:lnTo>
                    <a:pt x="196" y="8"/>
                  </a:lnTo>
                  <a:lnTo>
                    <a:pt x="213" y="8"/>
                  </a:lnTo>
                  <a:lnTo>
                    <a:pt x="228" y="6"/>
                  </a:lnTo>
                  <a:lnTo>
                    <a:pt x="240" y="6"/>
                  </a:lnTo>
                </a:path>
              </a:pathLst>
            </a:custGeom>
            <a:noFill/>
            <a:ln w="0">
              <a:solidFill>
                <a:schemeClr val="tx1"/>
              </a:solidFill>
              <a:round/>
              <a:headEnd/>
              <a:tailEnd/>
            </a:ln>
          </p:spPr>
          <p:txBody>
            <a:bodyPr/>
            <a:lstStyle/>
            <a:p>
              <a:endParaRPr lang="en-US"/>
            </a:p>
          </p:txBody>
        </p:sp>
        <p:sp>
          <p:nvSpPr>
            <p:cNvPr id="44172" name="Freeform 1159"/>
            <p:cNvSpPr>
              <a:spLocks/>
            </p:cNvSpPr>
            <p:nvPr/>
          </p:nvSpPr>
          <p:spPr bwMode="auto">
            <a:xfrm>
              <a:off x="1176" y="3142"/>
              <a:ext cx="300" cy="17"/>
            </a:xfrm>
            <a:custGeom>
              <a:avLst/>
              <a:gdLst>
                <a:gd name="T0" fmla="*/ 0 w 300"/>
                <a:gd name="T1" fmla="*/ 0 h 17"/>
                <a:gd name="T2" fmla="*/ 11 w 300"/>
                <a:gd name="T3" fmla="*/ 0 h 17"/>
                <a:gd name="T4" fmla="*/ 30 w 300"/>
                <a:gd name="T5" fmla="*/ 0 h 17"/>
                <a:gd name="T6" fmla="*/ 43 w 300"/>
                <a:gd name="T7" fmla="*/ 0 h 17"/>
                <a:gd name="T8" fmla="*/ 59 w 300"/>
                <a:gd name="T9" fmla="*/ 1 h 17"/>
                <a:gd name="T10" fmla="*/ 74 w 300"/>
                <a:gd name="T11" fmla="*/ 1 h 17"/>
                <a:gd name="T12" fmla="*/ 89 w 300"/>
                <a:gd name="T13" fmla="*/ 3 h 17"/>
                <a:gd name="T14" fmla="*/ 108 w 300"/>
                <a:gd name="T15" fmla="*/ 5 h 17"/>
                <a:gd name="T16" fmla="*/ 119 w 300"/>
                <a:gd name="T17" fmla="*/ 5 h 17"/>
                <a:gd name="T18" fmla="*/ 140 w 300"/>
                <a:gd name="T19" fmla="*/ 7 h 17"/>
                <a:gd name="T20" fmla="*/ 150 w 300"/>
                <a:gd name="T21" fmla="*/ 7 h 17"/>
                <a:gd name="T22" fmla="*/ 172 w 300"/>
                <a:gd name="T23" fmla="*/ 8 h 17"/>
                <a:gd name="T24" fmla="*/ 180 w 300"/>
                <a:gd name="T25" fmla="*/ 8 h 17"/>
                <a:gd name="T26" fmla="*/ 204 w 300"/>
                <a:gd name="T27" fmla="*/ 10 h 17"/>
                <a:gd name="T28" fmla="*/ 209 w 300"/>
                <a:gd name="T29" fmla="*/ 12 h 17"/>
                <a:gd name="T30" fmla="*/ 238 w 300"/>
                <a:gd name="T31" fmla="*/ 13 h 17"/>
                <a:gd name="T32" fmla="*/ 239 w 300"/>
                <a:gd name="T33" fmla="*/ 13 h 17"/>
                <a:gd name="T34" fmla="*/ 268 w 300"/>
                <a:gd name="T35" fmla="*/ 13 h 17"/>
                <a:gd name="T36" fmla="*/ 270 w 300"/>
                <a:gd name="T37" fmla="*/ 15 h 17"/>
                <a:gd name="T38" fmla="*/ 276 w 300"/>
                <a:gd name="T39" fmla="*/ 15 h 17"/>
                <a:gd name="T40" fmla="*/ 300 w 300"/>
                <a:gd name="T41" fmla="*/ 1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17"/>
                <a:gd name="T65" fmla="*/ 300 w 300"/>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17">
                  <a:moveTo>
                    <a:pt x="0" y="0"/>
                  </a:moveTo>
                  <a:lnTo>
                    <a:pt x="11" y="0"/>
                  </a:lnTo>
                  <a:lnTo>
                    <a:pt x="30" y="0"/>
                  </a:lnTo>
                  <a:lnTo>
                    <a:pt x="43" y="0"/>
                  </a:lnTo>
                  <a:lnTo>
                    <a:pt x="59" y="1"/>
                  </a:lnTo>
                  <a:lnTo>
                    <a:pt x="74" y="1"/>
                  </a:lnTo>
                  <a:lnTo>
                    <a:pt x="89" y="3"/>
                  </a:lnTo>
                  <a:lnTo>
                    <a:pt x="108" y="5"/>
                  </a:lnTo>
                  <a:lnTo>
                    <a:pt x="119" y="5"/>
                  </a:lnTo>
                  <a:lnTo>
                    <a:pt x="140" y="7"/>
                  </a:lnTo>
                  <a:lnTo>
                    <a:pt x="150" y="7"/>
                  </a:lnTo>
                  <a:lnTo>
                    <a:pt x="172" y="8"/>
                  </a:lnTo>
                  <a:lnTo>
                    <a:pt x="180" y="8"/>
                  </a:lnTo>
                  <a:lnTo>
                    <a:pt x="204" y="10"/>
                  </a:lnTo>
                  <a:lnTo>
                    <a:pt x="209" y="12"/>
                  </a:lnTo>
                  <a:lnTo>
                    <a:pt x="238" y="13"/>
                  </a:lnTo>
                  <a:lnTo>
                    <a:pt x="239" y="13"/>
                  </a:lnTo>
                  <a:lnTo>
                    <a:pt x="268" y="13"/>
                  </a:lnTo>
                  <a:lnTo>
                    <a:pt x="270" y="15"/>
                  </a:lnTo>
                  <a:lnTo>
                    <a:pt x="276" y="15"/>
                  </a:lnTo>
                  <a:lnTo>
                    <a:pt x="300" y="17"/>
                  </a:lnTo>
                </a:path>
              </a:pathLst>
            </a:custGeom>
            <a:noFill/>
            <a:ln w="0">
              <a:solidFill>
                <a:schemeClr val="tx1"/>
              </a:solidFill>
              <a:round/>
              <a:headEnd/>
              <a:tailEnd/>
            </a:ln>
          </p:spPr>
          <p:txBody>
            <a:bodyPr/>
            <a:lstStyle/>
            <a:p>
              <a:endParaRPr lang="en-US"/>
            </a:p>
          </p:txBody>
        </p:sp>
        <p:sp>
          <p:nvSpPr>
            <p:cNvPr id="44173" name="Freeform 1160"/>
            <p:cNvSpPr>
              <a:spLocks/>
            </p:cNvSpPr>
            <p:nvPr/>
          </p:nvSpPr>
          <p:spPr bwMode="auto">
            <a:xfrm>
              <a:off x="625" y="3127"/>
              <a:ext cx="551" cy="15"/>
            </a:xfrm>
            <a:custGeom>
              <a:avLst/>
              <a:gdLst>
                <a:gd name="T0" fmla="*/ 0 w 551"/>
                <a:gd name="T1" fmla="*/ 0 h 15"/>
                <a:gd name="T2" fmla="*/ 32 w 551"/>
                <a:gd name="T3" fmla="*/ 0 h 15"/>
                <a:gd name="T4" fmla="*/ 59 w 551"/>
                <a:gd name="T5" fmla="*/ 0 h 15"/>
                <a:gd name="T6" fmla="*/ 63 w 551"/>
                <a:gd name="T7" fmla="*/ 0 h 15"/>
                <a:gd name="T8" fmla="*/ 90 w 551"/>
                <a:gd name="T9" fmla="*/ 0 h 15"/>
                <a:gd name="T10" fmla="*/ 93 w 551"/>
                <a:gd name="T11" fmla="*/ 0 h 15"/>
                <a:gd name="T12" fmla="*/ 122 w 551"/>
                <a:gd name="T13" fmla="*/ 0 h 15"/>
                <a:gd name="T14" fmla="*/ 125 w 551"/>
                <a:gd name="T15" fmla="*/ 0 h 15"/>
                <a:gd name="T16" fmla="*/ 152 w 551"/>
                <a:gd name="T17" fmla="*/ 0 h 15"/>
                <a:gd name="T18" fmla="*/ 156 w 551"/>
                <a:gd name="T19" fmla="*/ 0 h 15"/>
                <a:gd name="T20" fmla="*/ 184 w 551"/>
                <a:gd name="T21" fmla="*/ 1 h 15"/>
                <a:gd name="T22" fmla="*/ 186 w 551"/>
                <a:gd name="T23" fmla="*/ 1 h 15"/>
                <a:gd name="T24" fmla="*/ 215 w 551"/>
                <a:gd name="T25" fmla="*/ 1 h 15"/>
                <a:gd name="T26" fmla="*/ 216 w 551"/>
                <a:gd name="T27" fmla="*/ 1 h 15"/>
                <a:gd name="T28" fmla="*/ 247 w 551"/>
                <a:gd name="T29" fmla="*/ 1 h 15"/>
                <a:gd name="T30" fmla="*/ 248 w 551"/>
                <a:gd name="T31" fmla="*/ 1 h 15"/>
                <a:gd name="T32" fmla="*/ 277 w 551"/>
                <a:gd name="T33" fmla="*/ 3 h 15"/>
                <a:gd name="T34" fmla="*/ 284 w 551"/>
                <a:gd name="T35" fmla="*/ 3 h 15"/>
                <a:gd name="T36" fmla="*/ 308 w 551"/>
                <a:gd name="T37" fmla="*/ 5 h 15"/>
                <a:gd name="T38" fmla="*/ 309 w 551"/>
                <a:gd name="T39" fmla="*/ 5 h 15"/>
                <a:gd name="T40" fmla="*/ 340 w 551"/>
                <a:gd name="T41" fmla="*/ 5 h 15"/>
                <a:gd name="T42" fmla="*/ 368 w 551"/>
                <a:gd name="T43" fmla="*/ 6 h 15"/>
                <a:gd name="T44" fmla="*/ 372 w 551"/>
                <a:gd name="T45" fmla="*/ 6 h 15"/>
                <a:gd name="T46" fmla="*/ 399 w 551"/>
                <a:gd name="T47" fmla="*/ 8 h 15"/>
                <a:gd name="T48" fmla="*/ 404 w 551"/>
                <a:gd name="T49" fmla="*/ 8 h 15"/>
                <a:gd name="T50" fmla="*/ 431 w 551"/>
                <a:gd name="T51" fmla="*/ 8 h 15"/>
                <a:gd name="T52" fmla="*/ 434 w 551"/>
                <a:gd name="T53" fmla="*/ 8 h 15"/>
                <a:gd name="T54" fmla="*/ 461 w 551"/>
                <a:gd name="T55" fmla="*/ 10 h 15"/>
                <a:gd name="T56" fmla="*/ 468 w 551"/>
                <a:gd name="T57" fmla="*/ 10 h 15"/>
                <a:gd name="T58" fmla="*/ 490 w 551"/>
                <a:gd name="T59" fmla="*/ 10 h 15"/>
                <a:gd name="T60" fmla="*/ 498 w 551"/>
                <a:gd name="T61" fmla="*/ 11 h 15"/>
                <a:gd name="T62" fmla="*/ 520 w 551"/>
                <a:gd name="T63" fmla="*/ 11 h 15"/>
                <a:gd name="T64" fmla="*/ 530 w 551"/>
                <a:gd name="T65" fmla="*/ 13 h 15"/>
                <a:gd name="T66" fmla="*/ 551 w 551"/>
                <a:gd name="T67" fmla="*/ 15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1"/>
                <a:gd name="T103" fmla="*/ 0 h 15"/>
                <a:gd name="T104" fmla="*/ 551 w 551"/>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1" h="15">
                  <a:moveTo>
                    <a:pt x="0" y="0"/>
                  </a:moveTo>
                  <a:lnTo>
                    <a:pt x="32" y="0"/>
                  </a:lnTo>
                  <a:lnTo>
                    <a:pt x="59" y="0"/>
                  </a:lnTo>
                  <a:lnTo>
                    <a:pt x="63" y="0"/>
                  </a:lnTo>
                  <a:lnTo>
                    <a:pt x="90" y="0"/>
                  </a:lnTo>
                  <a:lnTo>
                    <a:pt x="93" y="0"/>
                  </a:lnTo>
                  <a:lnTo>
                    <a:pt x="122" y="0"/>
                  </a:lnTo>
                  <a:lnTo>
                    <a:pt x="125" y="0"/>
                  </a:lnTo>
                  <a:lnTo>
                    <a:pt x="152" y="0"/>
                  </a:lnTo>
                  <a:lnTo>
                    <a:pt x="156" y="0"/>
                  </a:lnTo>
                  <a:lnTo>
                    <a:pt x="184" y="1"/>
                  </a:lnTo>
                  <a:lnTo>
                    <a:pt x="186" y="1"/>
                  </a:lnTo>
                  <a:lnTo>
                    <a:pt x="215" y="1"/>
                  </a:lnTo>
                  <a:lnTo>
                    <a:pt x="216" y="1"/>
                  </a:lnTo>
                  <a:lnTo>
                    <a:pt x="247" y="1"/>
                  </a:lnTo>
                  <a:lnTo>
                    <a:pt x="248" y="1"/>
                  </a:lnTo>
                  <a:lnTo>
                    <a:pt x="277" y="3"/>
                  </a:lnTo>
                  <a:lnTo>
                    <a:pt x="284" y="3"/>
                  </a:lnTo>
                  <a:lnTo>
                    <a:pt x="308" y="5"/>
                  </a:lnTo>
                  <a:lnTo>
                    <a:pt x="309" y="5"/>
                  </a:lnTo>
                  <a:lnTo>
                    <a:pt x="340" y="5"/>
                  </a:lnTo>
                  <a:lnTo>
                    <a:pt x="368" y="6"/>
                  </a:lnTo>
                  <a:lnTo>
                    <a:pt x="372" y="6"/>
                  </a:lnTo>
                  <a:lnTo>
                    <a:pt x="399" y="8"/>
                  </a:lnTo>
                  <a:lnTo>
                    <a:pt x="404" y="8"/>
                  </a:lnTo>
                  <a:lnTo>
                    <a:pt x="431" y="8"/>
                  </a:lnTo>
                  <a:lnTo>
                    <a:pt x="434" y="8"/>
                  </a:lnTo>
                  <a:lnTo>
                    <a:pt x="461" y="10"/>
                  </a:lnTo>
                  <a:lnTo>
                    <a:pt x="468" y="10"/>
                  </a:lnTo>
                  <a:lnTo>
                    <a:pt x="490" y="10"/>
                  </a:lnTo>
                  <a:lnTo>
                    <a:pt x="498" y="11"/>
                  </a:lnTo>
                  <a:lnTo>
                    <a:pt x="520" y="11"/>
                  </a:lnTo>
                  <a:lnTo>
                    <a:pt x="530" y="13"/>
                  </a:lnTo>
                  <a:lnTo>
                    <a:pt x="551" y="15"/>
                  </a:lnTo>
                </a:path>
              </a:pathLst>
            </a:custGeom>
            <a:noFill/>
            <a:ln w="0">
              <a:solidFill>
                <a:schemeClr val="tx1"/>
              </a:solidFill>
              <a:round/>
              <a:headEnd/>
              <a:tailEnd/>
            </a:ln>
          </p:spPr>
          <p:txBody>
            <a:bodyPr/>
            <a:lstStyle/>
            <a:p>
              <a:endParaRPr lang="en-US"/>
            </a:p>
          </p:txBody>
        </p:sp>
        <p:sp>
          <p:nvSpPr>
            <p:cNvPr id="44174" name="Freeform 1161"/>
            <p:cNvSpPr>
              <a:spLocks/>
            </p:cNvSpPr>
            <p:nvPr/>
          </p:nvSpPr>
          <p:spPr bwMode="auto">
            <a:xfrm>
              <a:off x="590" y="3127"/>
              <a:ext cx="35" cy="1"/>
            </a:xfrm>
            <a:custGeom>
              <a:avLst/>
              <a:gdLst>
                <a:gd name="T0" fmla="*/ 0 w 35"/>
                <a:gd name="T1" fmla="*/ 0 h 1"/>
                <a:gd name="T2" fmla="*/ 32 w 35"/>
                <a:gd name="T3" fmla="*/ 0 h 1"/>
                <a:gd name="T4" fmla="*/ 35 w 35"/>
                <a:gd name="T5" fmla="*/ 0 h 1"/>
                <a:gd name="T6" fmla="*/ 0 60000 65536"/>
                <a:gd name="T7" fmla="*/ 0 60000 65536"/>
                <a:gd name="T8" fmla="*/ 0 60000 65536"/>
                <a:gd name="T9" fmla="*/ 0 w 35"/>
                <a:gd name="T10" fmla="*/ 0 h 1"/>
                <a:gd name="T11" fmla="*/ 35 w 35"/>
                <a:gd name="T12" fmla="*/ 1 h 1"/>
              </a:gdLst>
              <a:ahLst/>
              <a:cxnLst>
                <a:cxn ang="T6">
                  <a:pos x="T0" y="T1"/>
                </a:cxn>
                <a:cxn ang="T7">
                  <a:pos x="T2" y="T3"/>
                </a:cxn>
                <a:cxn ang="T8">
                  <a:pos x="T4" y="T5"/>
                </a:cxn>
              </a:cxnLst>
              <a:rect l="T9" t="T10" r="T11" b="T12"/>
              <a:pathLst>
                <a:path w="35" h="1">
                  <a:moveTo>
                    <a:pt x="0" y="0"/>
                  </a:moveTo>
                  <a:lnTo>
                    <a:pt x="32" y="0"/>
                  </a:lnTo>
                  <a:lnTo>
                    <a:pt x="35" y="0"/>
                  </a:lnTo>
                </a:path>
              </a:pathLst>
            </a:custGeom>
            <a:noFill/>
            <a:ln w="0">
              <a:solidFill>
                <a:schemeClr val="tx1"/>
              </a:solidFill>
              <a:round/>
              <a:headEnd/>
              <a:tailEnd/>
            </a:ln>
          </p:spPr>
          <p:txBody>
            <a:bodyPr/>
            <a:lstStyle/>
            <a:p>
              <a:endParaRPr lang="en-US"/>
            </a:p>
          </p:txBody>
        </p:sp>
        <p:sp>
          <p:nvSpPr>
            <p:cNvPr id="44175" name="Freeform 1162"/>
            <p:cNvSpPr>
              <a:spLocks/>
            </p:cNvSpPr>
            <p:nvPr/>
          </p:nvSpPr>
          <p:spPr bwMode="auto">
            <a:xfrm>
              <a:off x="728" y="3110"/>
              <a:ext cx="907" cy="45"/>
            </a:xfrm>
            <a:custGeom>
              <a:avLst/>
              <a:gdLst>
                <a:gd name="T0" fmla="*/ 907 w 907"/>
                <a:gd name="T1" fmla="*/ 45 h 45"/>
                <a:gd name="T2" fmla="*/ 905 w 907"/>
                <a:gd name="T3" fmla="*/ 45 h 45"/>
                <a:gd name="T4" fmla="*/ 875 w 907"/>
                <a:gd name="T5" fmla="*/ 45 h 45"/>
                <a:gd name="T6" fmla="*/ 871 w 907"/>
                <a:gd name="T7" fmla="*/ 45 h 45"/>
                <a:gd name="T8" fmla="*/ 844 w 907"/>
                <a:gd name="T9" fmla="*/ 42 h 45"/>
                <a:gd name="T10" fmla="*/ 839 w 907"/>
                <a:gd name="T11" fmla="*/ 42 h 45"/>
                <a:gd name="T12" fmla="*/ 814 w 907"/>
                <a:gd name="T13" fmla="*/ 40 h 45"/>
                <a:gd name="T14" fmla="*/ 805 w 907"/>
                <a:gd name="T15" fmla="*/ 39 h 45"/>
                <a:gd name="T16" fmla="*/ 785 w 907"/>
                <a:gd name="T17" fmla="*/ 39 h 45"/>
                <a:gd name="T18" fmla="*/ 773 w 907"/>
                <a:gd name="T19" fmla="*/ 37 h 45"/>
                <a:gd name="T20" fmla="*/ 756 w 907"/>
                <a:gd name="T21" fmla="*/ 35 h 45"/>
                <a:gd name="T22" fmla="*/ 741 w 907"/>
                <a:gd name="T23" fmla="*/ 33 h 45"/>
                <a:gd name="T24" fmla="*/ 726 w 907"/>
                <a:gd name="T25" fmla="*/ 32 h 45"/>
                <a:gd name="T26" fmla="*/ 707 w 907"/>
                <a:gd name="T27" fmla="*/ 32 h 45"/>
                <a:gd name="T28" fmla="*/ 696 w 907"/>
                <a:gd name="T29" fmla="*/ 32 h 45"/>
                <a:gd name="T30" fmla="*/ 675 w 907"/>
                <a:gd name="T31" fmla="*/ 28 h 45"/>
                <a:gd name="T32" fmla="*/ 665 w 907"/>
                <a:gd name="T33" fmla="*/ 28 h 45"/>
                <a:gd name="T34" fmla="*/ 642 w 907"/>
                <a:gd name="T35" fmla="*/ 27 h 45"/>
                <a:gd name="T36" fmla="*/ 637 w 907"/>
                <a:gd name="T37" fmla="*/ 25 h 45"/>
                <a:gd name="T38" fmla="*/ 611 w 907"/>
                <a:gd name="T39" fmla="*/ 25 h 45"/>
                <a:gd name="T40" fmla="*/ 608 w 907"/>
                <a:gd name="T41" fmla="*/ 25 h 45"/>
                <a:gd name="T42" fmla="*/ 579 w 907"/>
                <a:gd name="T43" fmla="*/ 22 h 45"/>
                <a:gd name="T44" fmla="*/ 578 w 907"/>
                <a:gd name="T45" fmla="*/ 22 h 45"/>
                <a:gd name="T46" fmla="*/ 559 w 907"/>
                <a:gd name="T47" fmla="*/ 20 h 45"/>
                <a:gd name="T48" fmla="*/ 547 w 907"/>
                <a:gd name="T49" fmla="*/ 20 h 45"/>
                <a:gd name="T50" fmla="*/ 545 w 907"/>
                <a:gd name="T51" fmla="*/ 20 h 45"/>
                <a:gd name="T52" fmla="*/ 517 w 907"/>
                <a:gd name="T53" fmla="*/ 17 h 45"/>
                <a:gd name="T54" fmla="*/ 515 w 907"/>
                <a:gd name="T55" fmla="*/ 17 h 45"/>
                <a:gd name="T56" fmla="*/ 486 w 907"/>
                <a:gd name="T57" fmla="*/ 17 h 45"/>
                <a:gd name="T58" fmla="*/ 481 w 907"/>
                <a:gd name="T59" fmla="*/ 17 h 45"/>
                <a:gd name="T60" fmla="*/ 458 w 907"/>
                <a:gd name="T61" fmla="*/ 15 h 45"/>
                <a:gd name="T62" fmla="*/ 449 w 907"/>
                <a:gd name="T63" fmla="*/ 15 h 45"/>
                <a:gd name="T64" fmla="*/ 427 w 907"/>
                <a:gd name="T65" fmla="*/ 13 h 45"/>
                <a:gd name="T66" fmla="*/ 417 w 907"/>
                <a:gd name="T67" fmla="*/ 11 h 45"/>
                <a:gd name="T68" fmla="*/ 397 w 907"/>
                <a:gd name="T69" fmla="*/ 11 h 45"/>
                <a:gd name="T70" fmla="*/ 387 w 907"/>
                <a:gd name="T71" fmla="*/ 11 h 45"/>
                <a:gd name="T72" fmla="*/ 367 w 907"/>
                <a:gd name="T73" fmla="*/ 11 h 45"/>
                <a:gd name="T74" fmla="*/ 355 w 907"/>
                <a:gd name="T75" fmla="*/ 10 h 45"/>
                <a:gd name="T76" fmla="*/ 336 w 907"/>
                <a:gd name="T77" fmla="*/ 10 h 45"/>
                <a:gd name="T78" fmla="*/ 323 w 907"/>
                <a:gd name="T79" fmla="*/ 8 h 45"/>
                <a:gd name="T80" fmla="*/ 306 w 907"/>
                <a:gd name="T81" fmla="*/ 8 h 45"/>
                <a:gd name="T82" fmla="*/ 291 w 907"/>
                <a:gd name="T83" fmla="*/ 6 h 45"/>
                <a:gd name="T84" fmla="*/ 275 w 907"/>
                <a:gd name="T85" fmla="*/ 6 h 45"/>
                <a:gd name="T86" fmla="*/ 260 w 907"/>
                <a:gd name="T87" fmla="*/ 6 h 45"/>
                <a:gd name="T88" fmla="*/ 245 w 907"/>
                <a:gd name="T89" fmla="*/ 5 h 45"/>
                <a:gd name="T90" fmla="*/ 228 w 907"/>
                <a:gd name="T91" fmla="*/ 5 h 45"/>
                <a:gd name="T92" fmla="*/ 215 w 907"/>
                <a:gd name="T93" fmla="*/ 5 h 45"/>
                <a:gd name="T94" fmla="*/ 196 w 907"/>
                <a:gd name="T95" fmla="*/ 3 h 45"/>
                <a:gd name="T96" fmla="*/ 184 w 907"/>
                <a:gd name="T97" fmla="*/ 3 h 45"/>
                <a:gd name="T98" fmla="*/ 166 w 907"/>
                <a:gd name="T99" fmla="*/ 3 h 45"/>
                <a:gd name="T100" fmla="*/ 154 w 907"/>
                <a:gd name="T101" fmla="*/ 3 h 45"/>
                <a:gd name="T102" fmla="*/ 134 w 907"/>
                <a:gd name="T103" fmla="*/ 3 h 45"/>
                <a:gd name="T104" fmla="*/ 124 w 907"/>
                <a:gd name="T105" fmla="*/ 3 h 45"/>
                <a:gd name="T106" fmla="*/ 102 w 907"/>
                <a:gd name="T107" fmla="*/ 1 h 45"/>
                <a:gd name="T108" fmla="*/ 91 w 907"/>
                <a:gd name="T109" fmla="*/ 1 h 45"/>
                <a:gd name="T110" fmla="*/ 71 w 907"/>
                <a:gd name="T111" fmla="*/ 1 h 45"/>
                <a:gd name="T112" fmla="*/ 61 w 907"/>
                <a:gd name="T113" fmla="*/ 1 h 45"/>
                <a:gd name="T114" fmla="*/ 39 w 907"/>
                <a:gd name="T115" fmla="*/ 1 h 45"/>
                <a:gd name="T116" fmla="*/ 31 w 907"/>
                <a:gd name="T117" fmla="*/ 1 h 45"/>
                <a:gd name="T118" fmla="*/ 9 w 907"/>
                <a:gd name="T119" fmla="*/ 0 h 45"/>
                <a:gd name="T120" fmla="*/ 0 w 907"/>
                <a:gd name="T121" fmla="*/ 0 h 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7"/>
                <a:gd name="T184" fmla="*/ 0 h 45"/>
                <a:gd name="T185" fmla="*/ 907 w 907"/>
                <a:gd name="T186" fmla="*/ 45 h 4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7" h="45">
                  <a:moveTo>
                    <a:pt x="907" y="45"/>
                  </a:moveTo>
                  <a:lnTo>
                    <a:pt x="905" y="45"/>
                  </a:lnTo>
                  <a:lnTo>
                    <a:pt x="875" y="45"/>
                  </a:lnTo>
                  <a:lnTo>
                    <a:pt x="871" y="45"/>
                  </a:lnTo>
                  <a:lnTo>
                    <a:pt x="844" y="42"/>
                  </a:lnTo>
                  <a:lnTo>
                    <a:pt x="839" y="42"/>
                  </a:lnTo>
                  <a:lnTo>
                    <a:pt x="814" y="40"/>
                  </a:lnTo>
                  <a:lnTo>
                    <a:pt x="805" y="39"/>
                  </a:lnTo>
                  <a:lnTo>
                    <a:pt x="785" y="39"/>
                  </a:lnTo>
                  <a:lnTo>
                    <a:pt x="773" y="37"/>
                  </a:lnTo>
                  <a:lnTo>
                    <a:pt x="756" y="35"/>
                  </a:lnTo>
                  <a:lnTo>
                    <a:pt x="741" y="33"/>
                  </a:lnTo>
                  <a:lnTo>
                    <a:pt x="726" y="32"/>
                  </a:lnTo>
                  <a:lnTo>
                    <a:pt x="707" y="32"/>
                  </a:lnTo>
                  <a:lnTo>
                    <a:pt x="696" y="32"/>
                  </a:lnTo>
                  <a:lnTo>
                    <a:pt x="675" y="28"/>
                  </a:lnTo>
                  <a:lnTo>
                    <a:pt x="665" y="28"/>
                  </a:lnTo>
                  <a:lnTo>
                    <a:pt x="642" y="27"/>
                  </a:lnTo>
                  <a:lnTo>
                    <a:pt x="637" y="25"/>
                  </a:lnTo>
                  <a:lnTo>
                    <a:pt x="611" y="25"/>
                  </a:lnTo>
                  <a:lnTo>
                    <a:pt x="608" y="25"/>
                  </a:lnTo>
                  <a:lnTo>
                    <a:pt x="579" y="22"/>
                  </a:lnTo>
                  <a:lnTo>
                    <a:pt x="578" y="22"/>
                  </a:lnTo>
                  <a:lnTo>
                    <a:pt x="559" y="20"/>
                  </a:lnTo>
                  <a:lnTo>
                    <a:pt x="547" y="20"/>
                  </a:lnTo>
                  <a:lnTo>
                    <a:pt x="545" y="20"/>
                  </a:lnTo>
                  <a:lnTo>
                    <a:pt x="517" y="17"/>
                  </a:lnTo>
                  <a:lnTo>
                    <a:pt x="515" y="17"/>
                  </a:lnTo>
                  <a:lnTo>
                    <a:pt x="486" y="17"/>
                  </a:lnTo>
                  <a:lnTo>
                    <a:pt x="481" y="17"/>
                  </a:lnTo>
                  <a:lnTo>
                    <a:pt x="458" y="15"/>
                  </a:lnTo>
                  <a:lnTo>
                    <a:pt x="449" y="15"/>
                  </a:lnTo>
                  <a:lnTo>
                    <a:pt x="427" y="13"/>
                  </a:lnTo>
                  <a:lnTo>
                    <a:pt x="417" y="11"/>
                  </a:lnTo>
                  <a:lnTo>
                    <a:pt x="397" y="11"/>
                  </a:lnTo>
                  <a:lnTo>
                    <a:pt x="387" y="11"/>
                  </a:lnTo>
                  <a:lnTo>
                    <a:pt x="367" y="11"/>
                  </a:lnTo>
                  <a:lnTo>
                    <a:pt x="355" y="10"/>
                  </a:lnTo>
                  <a:lnTo>
                    <a:pt x="336" y="10"/>
                  </a:lnTo>
                  <a:lnTo>
                    <a:pt x="323" y="8"/>
                  </a:lnTo>
                  <a:lnTo>
                    <a:pt x="306" y="8"/>
                  </a:lnTo>
                  <a:lnTo>
                    <a:pt x="291" y="6"/>
                  </a:lnTo>
                  <a:lnTo>
                    <a:pt x="275" y="6"/>
                  </a:lnTo>
                  <a:lnTo>
                    <a:pt x="260" y="6"/>
                  </a:lnTo>
                  <a:lnTo>
                    <a:pt x="245" y="5"/>
                  </a:lnTo>
                  <a:lnTo>
                    <a:pt x="228" y="5"/>
                  </a:lnTo>
                  <a:lnTo>
                    <a:pt x="215" y="5"/>
                  </a:lnTo>
                  <a:lnTo>
                    <a:pt x="196" y="3"/>
                  </a:lnTo>
                  <a:lnTo>
                    <a:pt x="184" y="3"/>
                  </a:lnTo>
                  <a:lnTo>
                    <a:pt x="166" y="3"/>
                  </a:lnTo>
                  <a:lnTo>
                    <a:pt x="154" y="3"/>
                  </a:lnTo>
                  <a:lnTo>
                    <a:pt x="134" y="3"/>
                  </a:lnTo>
                  <a:lnTo>
                    <a:pt x="124" y="3"/>
                  </a:lnTo>
                  <a:lnTo>
                    <a:pt x="102" y="1"/>
                  </a:lnTo>
                  <a:lnTo>
                    <a:pt x="91" y="1"/>
                  </a:lnTo>
                  <a:lnTo>
                    <a:pt x="71" y="1"/>
                  </a:lnTo>
                  <a:lnTo>
                    <a:pt x="61" y="1"/>
                  </a:lnTo>
                  <a:lnTo>
                    <a:pt x="39" y="1"/>
                  </a:lnTo>
                  <a:lnTo>
                    <a:pt x="31" y="1"/>
                  </a:lnTo>
                  <a:lnTo>
                    <a:pt x="9" y="0"/>
                  </a:lnTo>
                  <a:lnTo>
                    <a:pt x="0" y="0"/>
                  </a:lnTo>
                </a:path>
              </a:pathLst>
            </a:custGeom>
            <a:noFill/>
            <a:ln w="0">
              <a:solidFill>
                <a:schemeClr val="tx1"/>
              </a:solidFill>
              <a:round/>
              <a:headEnd/>
              <a:tailEnd/>
            </a:ln>
          </p:spPr>
          <p:txBody>
            <a:bodyPr/>
            <a:lstStyle/>
            <a:p>
              <a:endParaRPr lang="en-US"/>
            </a:p>
          </p:txBody>
        </p:sp>
        <p:sp>
          <p:nvSpPr>
            <p:cNvPr id="44176" name="Freeform 1163"/>
            <p:cNvSpPr>
              <a:spLocks/>
            </p:cNvSpPr>
            <p:nvPr/>
          </p:nvSpPr>
          <p:spPr bwMode="auto">
            <a:xfrm>
              <a:off x="590" y="3110"/>
              <a:ext cx="138" cy="1"/>
            </a:xfrm>
            <a:custGeom>
              <a:avLst/>
              <a:gdLst>
                <a:gd name="T0" fmla="*/ 138 w 138"/>
                <a:gd name="T1" fmla="*/ 0 h 1"/>
                <a:gd name="T2" fmla="*/ 116 w 138"/>
                <a:gd name="T3" fmla="*/ 0 h 1"/>
                <a:gd name="T4" fmla="*/ 106 w 138"/>
                <a:gd name="T5" fmla="*/ 0 h 1"/>
                <a:gd name="T6" fmla="*/ 84 w 138"/>
                <a:gd name="T7" fmla="*/ 0 h 1"/>
                <a:gd name="T8" fmla="*/ 78 w 138"/>
                <a:gd name="T9" fmla="*/ 0 h 1"/>
                <a:gd name="T10" fmla="*/ 45 w 138"/>
                <a:gd name="T11" fmla="*/ 0 h 1"/>
                <a:gd name="T12" fmla="*/ 24 w 138"/>
                <a:gd name="T13" fmla="*/ 0 h 1"/>
                <a:gd name="T14" fmla="*/ 0 w 138"/>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38"/>
                <a:gd name="T25" fmla="*/ 0 h 1"/>
                <a:gd name="T26" fmla="*/ 138 w 138"/>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8" h="1">
                  <a:moveTo>
                    <a:pt x="138" y="0"/>
                  </a:moveTo>
                  <a:lnTo>
                    <a:pt x="116" y="0"/>
                  </a:lnTo>
                  <a:lnTo>
                    <a:pt x="106" y="0"/>
                  </a:lnTo>
                  <a:lnTo>
                    <a:pt x="84" y="0"/>
                  </a:lnTo>
                  <a:lnTo>
                    <a:pt x="78" y="0"/>
                  </a:lnTo>
                  <a:lnTo>
                    <a:pt x="45" y="0"/>
                  </a:lnTo>
                  <a:lnTo>
                    <a:pt x="24" y="0"/>
                  </a:lnTo>
                  <a:lnTo>
                    <a:pt x="0" y="0"/>
                  </a:lnTo>
                </a:path>
              </a:pathLst>
            </a:custGeom>
            <a:noFill/>
            <a:ln w="0">
              <a:solidFill>
                <a:schemeClr val="tx1"/>
              </a:solidFill>
              <a:round/>
              <a:headEnd/>
              <a:tailEnd/>
            </a:ln>
          </p:spPr>
          <p:txBody>
            <a:bodyPr/>
            <a:lstStyle/>
            <a:p>
              <a:endParaRPr lang="en-US"/>
            </a:p>
          </p:txBody>
        </p:sp>
        <p:sp>
          <p:nvSpPr>
            <p:cNvPr id="44177" name="Freeform 1164"/>
            <p:cNvSpPr>
              <a:spLocks/>
            </p:cNvSpPr>
            <p:nvPr/>
          </p:nvSpPr>
          <p:spPr bwMode="auto">
            <a:xfrm>
              <a:off x="1635" y="3155"/>
              <a:ext cx="79" cy="4"/>
            </a:xfrm>
            <a:custGeom>
              <a:avLst/>
              <a:gdLst>
                <a:gd name="T0" fmla="*/ 0 w 79"/>
                <a:gd name="T1" fmla="*/ 0 h 4"/>
                <a:gd name="T2" fmla="*/ 28 w 79"/>
                <a:gd name="T3" fmla="*/ 2 h 4"/>
                <a:gd name="T4" fmla="*/ 32 w 79"/>
                <a:gd name="T5" fmla="*/ 2 h 4"/>
                <a:gd name="T6" fmla="*/ 59 w 79"/>
                <a:gd name="T7" fmla="*/ 4 h 4"/>
                <a:gd name="T8" fmla="*/ 62 w 79"/>
                <a:gd name="T9" fmla="*/ 2 h 4"/>
                <a:gd name="T10" fmla="*/ 79 w 79"/>
                <a:gd name="T11" fmla="*/ 4 h 4"/>
                <a:gd name="T12" fmla="*/ 0 60000 65536"/>
                <a:gd name="T13" fmla="*/ 0 60000 65536"/>
                <a:gd name="T14" fmla="*/ 0 60000 65536"/>
                <a:gd name="T15" fmla="*/ 0 60000 65536"/>
                <a:gd name="T16" fmla="*/ 0 60000 65536"/>
                <a:gd name="T17" fmla="*/ 0 60000 65536"/>
                <a:gd name="T18" fmla="*/ 0 w 79"/>
                <a:gd name="T19" fmla="*/ 0 h 4"/>
                <a:gd name="T20" fmla="*/ 79 w 79"/>
                <a:gd name="T21" fmla="*/ 4 h 4"/>
              </a:gdLst>
              <a:ahLst/>
              <a:cxnLst>
                <a:cxn ang="T12">
                  <a:pos x="T0" y="T1"/>
                </a:cxn>
                <a:cxn ang="T13">
                  <a:pos x="T2" y="T3"/>
                </a:cxn>
                <a:cxn ang="T14">
                  <a:pos x="T4" y="T5"/>
                </a:cxn>
                <a:cxn ang="T15">
                  <a:pos x="T6" y="T7"/>
                </a:cxn>
                <a:cxn ang="T16">
                  <a:pos x="T8" y="T9"/>
                </a:cxn>
                <a:cxn ang="T17">
                  <a:pos x="T10" y="T11"/>
                </a:cxn>
              </a:cxnLst>
              <a:rect l="T18" t="T19" r="T20" b="T21"/>
              <a:pathLst>
                <a:path w="79" h="4">
                  <a:moveTo>
                    <a:pt x="0" y="0"/>
                  </a:moveTo>
                  <a:lnTo>
                    <a:pt x="28" y="2"/>
                  </a:lnTo>
                  <a:lnTo>
                    <a:pt x="32" y="2"/>
                  </a:lnTo>
                  <a:lnTo>
                    <a:pt x="59" y="4"/>
                  </a:lnTo>
                  <a:lnTo>
                    <a:pt x="62" y="2"/>
                  </a:lnTo>
                  <a:lnTo>
                    <a:pt x="79" y="4"/>
                  </a:lnTo>
                </a:path>
              </a:pathLst>
            </a:custGeom>
            <a:noFill/>
            <a:ln w="0">
              <a:solidFill>
                <a:schemeClr val="tx1"/>
              </a:solidFill>
              <a:round/>
              <a:headEnd/>
              <a:tailEnd/>
            </a:ln>
          </p:spPr>
          <p:txBody>
            <a:bodyPr/>
            <a:lstStyle/>
            <a:p>
              <a:endParaRPr lang="en-US"/>
            </a:p>
          </p:txBody>
        </p:sp>
        <p:sp>
          <p:nvSpPr>
            <p:cNvPr id="44178" name="Freeform 1165"/>
            <p:cNvSpPr>
              <a:spLocks/>
            </p:cNvSpPr>
            <p:nvPr/>
          </p:nvSpPr>
          <p:spPr bwMode="auto">
            <a:xfrm>
              <a:off x="1491" y="3132"/>
              <a:ext cx="223" cy="20"/>
            </a:xfrm>
            <a:custGeom>
              <a:avLst/>
              <a:gdLst>
                <a:gd name="T0" fmla="*/ 0 w 223"/>
                <a:gd name="T1" fmla="*/ 0 h 20"/>
                <a:gd name="T2" fmla="*/ 2 w 223"/>
                <a:gd name="T3" fmla="*/ 0 h 20"/>
                <a:gd name="T4" fmla="*/ 29 w 223"/>
                <a:gd name="T5" fmla="*/ 3 h 20"/>
                <a:gd name="T6" fmla="*/ 36 w 223"/>
                <a:gd name="T7" fmla="*/ 3 h 20"/>
                <a:gd name="T8" fmla="*/ 59 w 223"/>
                <a:gd name="T9" fmla="*/ 5 h 20"/>
                <a:gd name="T10" fmla="*/ 68 w 223"/>
                <a:gd name="T11" fmla="*/ 6 h 20"/>
                <a:gd name="T12" fmla="*/ 88 w 223"/>
                <a:gd name="T13" fmla="*/ 10 h 20"/>
                <a:gd name="T14" fmla="*/ 101 w 223"/>
                <a:gd name="T15" fmla="*/ 10 h 20"/>
                <a:gd name="T16" fmla="*/ 118 w 223"/>
                <a:gd name="T17" fmla="*/ 11 h 20"/>
                <a:gd name="T18" fmla="*/ 135 w 223"/>
                <a:gd name="T19" fmla="*/ 11 h 20"/>
                <a:gd name="T20" fmla="*/ 149 w 223"/>
                <a:gd name="T21" fmla="*/ 15 h 20"/>
                <a:gd name="T22" fmla="*/ 169 w 223"/>
                <a:gd name="T23" fmla="*/ 17 h 20"/>
                <a:gd name="T24" fmla="*/ 177 w 223"/>
                <a:gd name="T25" fmla="*/ 17 h 20"/>
                <a:gd name="T26" fmla="*/ 201 w 223"/>
                <a:gd name="T27" fmla="*/ 18 h 20"/>
                <a:gd name="T28" fmla="*/ 208 w 223"/>
                <a:gd name="T29" fmla="*/ 20 h 20"/>
                <a:gd name="T30" fmla="*/ 223 w 223"/>
                <a:gd name="T31" fmla="*/ 2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3"/>
                <a:gd name="T49" fmla="*/ 0 h 20"/>
                <a:gd name="T50" fmla="*/ 223 w 223"/>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3" h="20">
                  <a:moveTo>
                    <a:pt x="0" y="0"/>
                  </a:moveTo>
                  <a:lnTo>
                    <a:pt x="2" y="0"/>
                  </a:lnTo>
                  <a:lnTo>
                    <a:pt x="29" y="3"/>
                  </a:lnTo>
                  <a:lnTo>
                    <a:pt x="36" y="3"/>
                  </a:lnTo>
                  <a:lnTo>
                    <a:pt x="59" y="5"/>
                  </a:lnTo>
                  <a:lnTo>
                    <a:pt x="68" y="6"/>
                  </a:lnTo>
                  <a:lnTo>
                    <a:pt x="88" y="10"/>
                  </a:lnTo>
                  <a:lnTo>
                    <a:pt x="101" y="10"/>
                  </a:lnTo>
                  <a:lnTo>
                    <a:pt x="118" y="11"/>
                  </a:lnTo>
                  <a:lnTo>
                    <a:pt x="135" y="11"/>
                  </a:lnTo>
                  <a:lnTo>
                    <a:pt x="149" y="15"/>
                  </a:lnTo>
                  <a:lnTo>
                    <a:pt x="169" y="17"/>
                  </a:lnTo>
                  <a:lnTo>
                    <a:pt x="177" y="17"/>
                  </a:lnTo>
                  <a:lnTo>
                    <a:pt x="201" y="18"/>
                  </a:lnTo>
                  <a:lnTo>
                    <a:pt x="208" y="20"/>
                  </a:lnTo>
                  <a:lnTo>
                    <a:pt x="223" y="20"/>
                  </a:lnTo>
                </a:path>
              </a:pathLst>
            </a:custGeom>
            <a:noFill/>
            <a:ln w="0">
              <a:solidFill>
                <a:schemeClr val="tx1"/>
              </a:solidFill>
              <a:round/>
              <a:headEnd/>
              <a:tailEnd/>
            </a:ln>
          </p:spPr>
          <p:txBody>
            <a:bodyPr/>
            <a:lstStyle/>
            <a:p>
              <a:endParaRPr lang="en-US"/>
            </a:p>
          </p:txBody>
        </p:sp>
        <p:sp>
          <p:nvSpPr>
            <p:cNvPr id="44179" name="Freeform 1166"/>
            <p:cNvSpPr>
              <a:spLocks/>
            </p:cNvSpPr>
            <p:nvPr/>
          </p:nvSpPr>
          <p:spPr bwMode="auto">
            <a:xfrm>
              <a:off x="1312" y="3116"/>
              <a:ext cx="179" cy="16"/>
            </a:xfrm>
            <a:custGeom>
              <a:avLst/>
              <a:gdLst>
                <a:gd name="T0" fmla="*/ 0 w 179"/>
                <a:gd name="T1" fmla="*/ 0 h 16"/>
                <a:gd name="T2" fmla="*/ 17 w 179"/>
                <a:gd name="T3" fmla="*/ 2 h 16"/>
                <a:gd name="T4" fmla="*/ 31 w 179"/>
                <a:gd name="T5" fmla="*/ 4 h 16"/>
                <a:gd name="T6" fmla="*/ 51 w 179"/>
                <a:gd name="T7" fmla="*/ 5 h 16"/>
                <a:gd name="T8" fmla="*/ 61 w 179"/>
                <a:gd name="T9" fmla="*/ 5 h 16"/>
                <a:gd name="T10" fmla="*/ 83 w 179"/>
                <a:gd name="T11" fmla="*/ 7 h 16"/>
                <a:gd name="T12" fmla="*/ 91 w 179"/>
                <a:gd name="T13" fmla="*/ 7 h 16"/>
                <a:gd name="T14" fmla="*/ 115 w 179"/>
                <a:gd name="T15" fmla="*/ 11 h 16"/>
                <a:gd name="T16" fmla="*/ 120 w 179"/>
                <a:gd name="T17" fmla="*/ 11 h 16"/>
                <a:gd name="T18" fmla="*/ 149 w 179"/>
                <a:gd name="T19" fmla="*/ 12 h 16"/>
                <a:gd name="T20" fmla="*/ 150 w 179"/>
                <a:gd name="T21" fmla="*/ 12 h 16"/>
                <a:gd name="T22" fmla="*/ 164 w 179"/>
                <a:gd name="T23" fmla="*/ 14 h 16"/>
                <a:gd name="T24" fmla="*/ 179 w 179"/>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9"/>
                <a:gd name="T40" fmla="*/ 0 h 16"/>
                <a:gd name="T41" fmla="*/ 179 w 17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9" h="16">
                  <a:moveTo>
                    <a:pt x="0" y="0"/>
                  </a:moveTo>
                  <a:lnTo>
                    <a:pt x="17" y="2"/>
                  </a:lnTo>
                  <a:lnTo>
                    <a:pt x="31" y="4"/>
                  </a:lnTo>
                  <a:lnTo>
                    <a:pt x="51" y="5"/>
                  </a:lnTo>
                  <a:lnTo>
                    <a:pt x="61" y="5"/>
                  </a:lnTo>
                  <a:lnTo>
                    <a:pt x="83" y="7"/>
                  </a:lnTo>
                  <a:lnTo>
                    <a:pt x="91" y="7"/>
                  </a:lnTo>
                  <a:lnTo>
                    <a:pt x="115" y="11"/>
                  </a:lnTo>
                  <a:lnTo>
                    <a:pt x="120" y="11"/>
                  </a:lnTo>
                  <a:lnTo>
                    <a:pt x="149" y="12"/>
                  </a:lnTo>
                  <a:lnTo>
                    <a:pt x="150" y="12"/>
                  </a:lnTo>
                  <a:lnTo>
                    <a:pt x="164" y="14"/>
                  </a:lnTo>
                  <a:lnTo>
                    <a:pt x="179" y="16"/>
                  </a:lnTo>
                </a:path>
              </a:pathLst>
            </a:custGeom>
            <a:noFill/>
            <a:ln w="0">
              <a:solidFill>
                <a:schemeClr val="tx1"/>
              </a:solidFill>
              <a:round/>
              <a:headEnd/>
              <a:tailEnd/>
            </a:ln>
          </p:spPr>
          <p:txBody>
            <a:bodyPr/>
            <a:lstStyle/>
            <a:p>
              <a:endParaRPr lang="en-US"/>
            </a:p>
          </p:txBody>
        </p:sp>
        <p:sp>
          <p:nvSpPr>
            <p:cNvPr id="44180" name="Freeform 1167"/>
            <p:cNvSpPr>
              <a:spLocks/>
            </p:cNvSpPr>
            <p:nvPr/>
          </p:nvSpPr>
          <p:spPr bwMode="auto">
            <a:xfrm>
              <a:off x="590" y="3093"/>
              <a:ext cx="611" cy="15"/>
            </a:xfrm>
            <a:custGeom>
              <a:avLst/>
              <a:gdLst>
                <a:gd name="T0" fmla="*/ 611 w 611"/>
                <a:gd name="T1" fmla="*/ 15 h 15"/>
                <a:gd name="T2" fmla="*/ 604 w 611"/>
                <a:gd name="T3" fmla="*/ 15 h 15"/>
                <a:gd name="T4" fmla="*/ 579 w 611"/>
                <a:gd name="T5" fmla="*/ 13 h 15"/>
                <a:gd name="T6" fmla="*/ 574 w 611"/>
                <a:gd name="T7" fmla="*/ 13 h 15"/>
                <a:gd name="T8" fmla="*/ 547 w 611"/>
                <a:gd name="T9" fmla="*/ 13 h 15"/>
                <a:gd name="T10" fmla="*/ 545 w 611"/>
                <a:gd name="T11" fmla="*/ 13 h 15"/>
                <a:gd name="T12" fmla="*/ 515 w 611"/>
                <a:gd name="T13" fmla="*/ 12 h 15"/>
                <a:gd name="T14" fmla="*/ 513 w 611"/>
                <a:gd name="T15" fmla="*/ 12 h 15"/>
                <a:gd name="T16" fmla="*/ 503 w 611"/>
                <a:gd name="T17" fmla="*/ 10 h 15"/>
                <a:gd name="T18" fmla="*/ 483 w 611"/>
                <a:gd name="T19" fmla="*/ 10 h 15"/>
                <a:gd name="T20" fmla="*/ 454 w 611"/>
                <a:gd name="T21" fmla="*/ 8 h 15"/>
                <a:gd name="T22" fmla="*/ 451 w 611"/>
                <a:gd name="T23" fmla="*/ 8 h 15"/>
                <a:gd name="T24" fmla="*/ 424 w 611"/>
                <a:gd name="T25" fmla="*/ 6 h 15"/>
                <a:gd name="T26" fmla="*/ 418 w 611"/>
                <a:gd name="T27" fmla="*/ 6 h 15"/>
                <a:gd name="T28" fmla="*/ 393 w 611"/>
                <a:gd name="T29" fmla="*/ 5 h 15"/>
                <a:gd name="T30" fmla="*/ 388 w 611"/>
                <a:gd name="T31" fmla="*/ 5 h 15"/>
                <a:gd name="T32" fmla="*/ 361 w 611"/>
                <a:gd name="T33" fmla="*/ 5 h 15"/>
                <a:gd name="T34" fmla="*/ 356 w 611"/>
                <a:gd name="T35" fmla="*/ 5 h 15"/>
                <a:gd name="T36" fmla="*/ 332 w 611"/>
                <a:gd name="T37" fmla="*/ 5 h 15"/>
                <a:gd name="T38" fmla="*/ 326 w 611"/>
                <a:gd name="T39" fmla="*/ 3 h 15"/>
                <a:gd name="T40" fmla="*/ 300 w 611"/>
                <a:gd name="T41" fmla="*/ 3 h 15"/>
                <a:gd name="T42" fmla="*/ 294 w 611"/>
                <a:gd name="T43" fmla="*/ 3 h 15"/>
                <a:gd name="T44" fmla="*/ 270 w 611"/>
                <a:gd name="T45" fmla="*/ 3 h 15"/>
                <a:gd name="T46" fmla="*/ 263 w 611"/>
                <a:gd name="T47" fmla="*/ 1 h 15"/>
                <a:gd name="T48" fmla="*/ 240 w 611"/>
                <a:gd name="T49" fmla="*/ 1 h 15"/>
                <a:gd name="T50" fmla="*/ 231 w 611"/>
                <a:gd name="T51" fmla="*/ 1 h 15"/>
                <a:gd name="T52" fmla="*/ 209 w 611"/>
                <a:gd name="T53" fmla="*/ 1 h 15"/>
                <a:gd name="T54" fmla="*/ 199 w 611"/>
                <a:gd name="T55" fmla="*/ 1 h 15"/>
                <a:gd name="T56" fmla="*/ 179 w 611"/>
                <a:gd name="T57" fmla="*/ 0 h 15"/>
                <a:gd name="T58" fmla="*/ 169 w 611"/>
                <a:gd name="T59" fmla="*/ 0 h 15"/>
                <a:gd name="T60" fmla="*/ 148 w 611"/>
                <a:gd name="T61" fmla="*/ 0 h 15"/>
                <a:gd name="T62" fmla="*/ 137 w 611"/>
                <a:gd name="T63" fmla="*/ 0 h 15"/>
                <a:gd name="T64" fmla="*/ 116 w 611"/>
                <a:gd name="T65" fmla="*/ 0 h 15"/>
                <a:gd name="T66" fmla="*/ 105 w 611"/>
                <a:gd name="T67" fmla="*/ 0 h 15"/>
                <a:gd name="T68" fmla="*/ 86 w 611"/>
                <a:gd name="T69" fmla="*/ 0 h 15"/>
                <a:gd name="T70" fmla="*/ 76 w 611"/>
                <a:gd name="T71" fmla="*/ 0 h 15"/>
                <a:gd name="T72" fmla="*/ 56 w 611"/>
                <a:gd name="T73" fmla="*/ 0 h 15"/>
                <a:gd name="T74" fmla="*/ 0 w 611"/>
                <a:gd name="T75" fmla="*/ 0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11"/>
                <a:gd name="T115" fmla="*/ 0 h 15"/>
                <a:gd name="T116" fmla="*/ 611 w 611"/>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11" h="15">
                  <a:moveTo>
                    <a:pt x="611" y="15"/>
                  </a:moveTo>
                  <a:lnTo>
                    <a:pt x="604" y="15"/>
                  </a:lnTo>
                  <a:lnTo>
                    <a:pt x="579" y="13"/>
                  </a:lnTo>
                  <a:lnTo>
                    <a:pt x="574" y="13"/>
                  </a:lnTo>
                  <a:lnTo>
                    <a:pt x="547" y="13"/>
                  </a:lnTo>
                  <a:lnTo>
                    <a:pt x="545" y="13"/>
                  </a:lnTo>
                  <a:lnTo>
                    <a:pt x="515" y="12"/>
                  </a:lnTo>
                  <a:lnTo>
                    <a:pt x="513" y="12"/>
                  </a:lnTo>
                  <a:lnTo>
                    <a:pt x="503" y="10"/>
                  </a:lnTo>
                  <a:lnTo>
                    <a:pt x="483" y="10"/>
                  </a:lnTo>
                  <a:lnTo>
                    <a:pt x="454" y="8"/>
                  </a:lnTo>
                  <a:lnTo>
                    <a:pt x="451" y="8"/>
                  </a:lnTo>
                  <a:lnTo>
                    <a:pt x="424" y="6"/>
                  </a:lnTo>
                  <a:lnTo>
                    <a:pt x="418" y="6"/>
                  </a:lnTo>
                  <a:lnTo>
                    <a:pt x="393" y="5"/>
                  </a:lnTo>
                  <a:lnTo>
                    <a:pt x="388" y="5"/>
                  </a:lnTo>
                  <a:lnTo>
                    <a:pt x="361" y="5"/>
                  </a:lnTo>
                  <a:lnTo>
                    <a:pt x="356" y="5"/>
                  </a:lnTo>
                  <a:lnTo>
                    <a:pt x="332" y="5"/>
                  </a:lnTo>
                  <a:lnTo>
                    <a:pt x="326" y="3"/>
                  </a:lnTo>
                  <a:lnTo>
                    <a:pt x="300" y="3"/>
                  </a:lnTo>
                  <a:lnTo>
                    <a:pt x="294" y="3"/>
                  </a:lnTo>
                  <a:lnTo>
                    <a:pt x="270" y="3"/>
                  </a:lnTo>
                  <a:lnTo>
                    <a:pt x="263" y="1"/>
                  </a:lnTo>
                  <a:lnTo>
                    <a:pt x="240" y="1"/>
                  </a:lnTo>
                  <a:lnTo>
                    <a:pt x="231" y="1"/>
                  </a:lnTo>
                  <a:lnTo>
                    <a:pt x="209" y="1"/>
                  </a:lnTo>
                  <a:lnTo>
                    <a:pt x="199" y="1"/>
                  </a:lnTo>
                  <a:lnTo>
                    <a:pt x="179" y="0"/>
                  </a:lnTo>
                  <a:lnTo>
                    <a:pt x="169" y="0"/>
                  </a:lnTo>
                  <a:lnTo>
                    <a:pt x="148" y="0"/>
                  </a:lnTo>
                  <a:lnTo>
                    <a:pt x="137" y="0"/>
                  </a:lnTo>
                  <a:lnTo>
                    <a:pt x="116" y="0"/>
                  </a:lnTo>
                  <a:lnTo>
                    <a:pt x="105" y="0"/>
                  </a:lnTo>
                  <a:lnTo>
                    <a:pt x="86" y="0"/>
                  </a:lnTo>
                  <a:lnTo>
                    <a:pt x="76" y="0"/>
                  </a:lnTo>
                  <a:lnTo>
                    <a:pt x="56" y="0"/>
                  </a:lnTo>
                  <a:lnTo>
                    <a:pt x="0" y="0"/>
                  </a:lnTo>
                </a:path>
              </a:pathLst>
            </a:custGeom>
            <a:noFill/>
            <a:ln w="0">
              <a:solidFill>
                <a:schemeClr val="tx1"/>
              </a:solidFill>
              <a:round/>
              <a:headEnd/>
              <a:tailEnd/>
            </a:ln>
          </p:spPr>
          <p:txBody>
            <a:bodyPr/>
            <a:lstStyle/>
            <a:p>
              <a:endParaRPr lang="en-US"/>
            </a:p>
          </p:txBody>
        </p:sp>
        <p:sp>
          <p:nvSpPr>
            <p:cNvPr id="44181" name="Freeform 1168"/>
            <p:cNvSpPr>
              <a:spLocks/>
            </p:cNvSpPr>
            <p:nvPr/>
          </p:nvSpPr>
          <p:spPr bwMode="auto">
            <a:xfrm>
              <a:off x="1201" y="3108"/>
              <a:ext cx="32" cy="3"/>
            </a:xfrm>
            <a:custGeom>
              <a:avLst/>
              <a:gdLst>
                <a:gd name="T0" fmla="*/ 32 w 32"/>
                <a:gd name="T1" fmla="*/ 3 h 3"/>
                <a:gd name="T2" fmla="*/ 24 w 32"/>
                <a:gd name="T3" fmla="*/ 2 h 3"/>
                <a:gd name="T4" fmla="*/ 0 w 32"/>
                <a:gd name="T5" fmla="*/ 0 h 3"/>
                <a:gd name="T6" fmla="*/ 0 60000 65536"/>
                <a:gd name="T7" fmla="*/ 0 60000 65536"/>
                <a:gd name="T8" fmla="*/ 0 60000 65536"/>
                <a:gd name="T9" fmla="*/ 0 w 32"/>
                <a:gd name="T10" fmla="*/ 0 h 3"/>
                <a:gd name="T11" fmla="*/ 32 w 32"/>
                <a:gd name="T12" fmla="*/ 3 h 3"/>
              </a:gdLst>
              <a:ahLst/>
              <a:cxnLst>
                <a:cxn ang="T6">
                  <a:pos x="T0" y="T1"/>
                </a:cxn>
                <a:cxn ang="T7">
                  <a:pos x="T2" y="T3"/>
                </a:cxn>
                <a:cxn ang="T8">
                  <a:pos x="T4" y="T5"/>
                </a:cxn>
              </a:cxnLst>
              <a:rect l="T9" t="T10" r="T11" b="T12"/>
              <a:pathLst>
                <a:path w="32" h="3">
                  <a:moveTo>
                    <a:pt x="32" y="3"/>
                  </a:moveTo>
                  <a:lnTo>
                    <a:pt x="24" y="2"/>
                  </a:lnTo>
                  <a:lnTo>
                    <a:pt x="0" y="0"/>
                  </a:lnTo>
                </a:path>
              </a:pathLst>
            </a:custGeom>
            <a:noFill/>
            <a:ln w="0">
              <a:solidFill>
                <a:schemeClr val="tx1"/>
              </a:solidFill>
              <a:round/>
              <a:headEnd/>
              <a:tailEnd/>
            </a:ln>
          </p:spPr>
          <p:txBody>
            <a:bodyPr/>
            <a:lstStyle/>
            <a:p>
              <a:endParaRPr lang="en-US"/>
            </a:p>
          </p:txBody>
        </p:sp>
        <p:sp>
          <p:nvSpPr>
            <p:cNvPr id="44182" name="Freeform 1169"/>
            <p:cNvSpPr>
              <a:spLocks/>
            </p:cNvSpPr>
            <p:nvPr/>
          </p:nvSpPr>
          <p:spPr bwMode="auto">
            <a:xfrm>
              <a:off x="1233" y="3111"/>
              <a:ext cx="79" cy="5"/>
            </a:xfrm>
            <a:custGeom>
              <a:avLst/>
              <a:gdLst>
                <a:gd name="T0" fmla="*/ 0 w 79"/>
                <a:gd name="T1" fmla="*/ 0 h 5"/>
                <a:gd name="T2" fmla="*/ 20 w 79"/>
                <a:gd name="T3" fmla="*/ 2 h 5"/>
                <a:gd name="T4" fmla="*/ 30 w 79"/>
                <a:gd name="T5" fmla="*/ 2 h 5"/>
                <a:gd name="T6" fmla="*/ 51 w 79"/>
                <a:gd name="T7" fmla="*/ 2 h 5"/>
                <a:gd name="T8" fmla="*/ 64 w 79"/>
                <a:gd name="T9" fmla="*/ 4 h 5"/>
                <a:gd name="T10" fmla="*/ 79 w 79"/>
                <a:gd name="T11" fmla="*/ 5 h 5"/>
                <a:gd name="T12" fmla="*/ 0 60000 65536"/>
                <a:gd name="T13" fmla="*/ 0 60000 65536"/>
                <a:gd name="T14" fmla="*/ 0 60000 65536"/>
                <a:gd name="T15" fmla="*/ 0 60000 65536"/>
                <a:gd name="T16" fmla="*/ 0 60000 65536"/>
                <a:gd name="T17" fmla="*/ 0 60000 65536"/>
                <a:gd name="T18" fmla="*/ 0 w 79"/>
                <a:gd name="T19" fmla="*/ 0 h 5"/>
                <a:gd name="T20" fmla="*/ 79 w 79"/>
                <a:gd name="T21" fmla="*/ 5 h 5"/>
              </a:gdLst>
              <a:ahLst/>
              <a:cxnLst>
                <a:cxn ang="T12">
                  <a:pos x="T0" y="T1"/>
                </a:cxn>
                <a:cxn ang="T13">
                  <a:pos x="T2" y="T3"/>
                </a:cxn>
                <a:cxn ang="T14">
                  <a:pos x="T4" y="T5"/>
                </a:cxn>
                <a:cxn ang="T15">
                  <a:pos x="T6" y="T7"/>
                </a:cxn>
                <a:cxn ang="T16">
                  <a:pos x="T8" y="T9"/>
                </a:cxn>
                <a:cxn ang="T17">
                  <a:pos x="T10" y="T11"/>
                </a:cxn>
              </a:cxnLst>
              <a:rect l="T18" t="T19" r="T20" b="T21"/>
              <a:pathLst>
                <a:path w="79" h="5">
                  <a:moveTo>
                    <a:pt x="0" y="0"/>
                  </a:moveTo>
                  <a:lnTo>
                    <a:pt x="20" y="2"/>
                  </a:lnTo>
                  <a:lnTo>
                    <a:pt x="30" y="2"/>
                  </a:lnTo>
                  <a:lnTo>
                    <a:pt x="51" y="2"/>
                  </a:lnTo>
                  <a:lnTo>
                    <a:pt x="64" y="4"/>
                  </a:lnTo>
                  <a:lnTo>
                    <a:pt x="79" y="5"/>
                  </a:lnTo>
                </a:path>
              </a:pathLst>
            </a:custGeom>
            <a:noFill/>
            <a:ln w="0">
              <a:solidFill>
                <a:schemeClr val="tx1"/>
              </a:solidFill>
              <a:round/>
              <a:headEnd/>
              <a:tailEnd/>
            </a:ln>
          </p:spPr>
          <p:txBody>
            <a:bodyPr/>
            <a:lstStyle/>
            <a:p>
              <a:endParaRPr lang="en-US"/>
            </a:p>
          </p:txBody>
        </p:sp>
        <p:sp>
          <p:nvSpPr>
            <p:cNvPr id="44183" name="Freeform 1170"/>
            <p:cNvSpPr>
              <a:spLocks/>
            </p:cNvSpPr>
            <p:nvPr/>
          </p:nvSpPr>
          <p:spPr bwMode="auto">
            <a:xfrm>
              <a:off x="1616" y="3132"/>
              <a:ext cx="100" cy="13"/>
            </a:xfrm>
            <a:custGeom>
              <a:avLst/>
              <a:gdLst>
                <a:gd name="T0" fmla="*/ 0 w 100"/>
                <a:gd name="T1" fmla="*/ 0 h 13"/>
                <a:gd name="T2" fmla="*/ 3 w 100"/>
                <a:gd name="T3" fmla="*/ 1 h 13"/>
                <a:gd name="T4" fmla="*/ 30 w 100"/>
                <a:gd name="T5" fmla="*/ 5 h 13"/>
                <a:gd name="T6" fmla="*/ 39 w 100"/>
                <a:gd name="T7" fmla="*/ 5 h 13"/>
                <a:gd name="T8" fmla="*/ 59 w 100"/>
                <a:gd name="T9" fmla="*/ 8 h 13"/>
                <a:gd name="T10" fmla="*/ 73 w 100"/>
                <a:gd name="T11" fmla="*/ 10 h 13"/>
                <a:gd name="T12" fmla="*/ 88 w 100"/>
                <a:gd name="T13" fmla="*/ 13 h 13"/>
                <a:gd name="T14" fmla="*/ 100 w 100"/>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13"/>
                <a:gd name="T26" fmla="*/ 100 w 100"/>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13">
                  <a:moveTo>
                    <a:pt x="0" y="0"/>
                  </a:moveTo>
                  <a:lnTo>
                    <a:pt x="3" y="1"/>
                  </a:lnTo>
                  <a:lnTo>
                    <a:pt x="30" y="5"/>
                  </a:lnTo>
                  <a:lnTo>
                    <a:pt x="39" y="5"/>
                  </a:lnTo>
                  <a:lnTo>
                    <a:pt x="59" y="8"/>
                  </a:lnTo>
                  <a:lnTo>
                    <a:pt x="73" y="10"/>
                  </a:lnTo>
                  <a:lnTo>
                    <a:pt x="88" y="13"/>
                  </a:lnTo>
                  <a:lnTo>
                    <a:pt x="100" y="13"/>
                  </a:lnTo>
                </a:path>
              </a:pathLst>
            </a:custGeom>
            <a:noFill/>
            <a:ln w="0">
              <a:solidFill>
                <a:schemeClr val="tx1"/>
              </a:solidFill>
              <a:round/>
              <a:headEnd/>
              <a:tailEnd/>
            </a:ln>
          </p:spPr>
          <p:txBody>
            <a:bodyPr/>
            <a:lstStyle/>
            <a:p>
              <a:endParaRPr lang="en-US"/>
            </a:p>
          </p:txBody>
        </p:sp>
        <p:sp>
          <p:nvSpPr>
            <p:cNvPr id="44184" name="Freeform 1171"/>
            <p:cNvSpPr>
              <a:spLocks/>
            </p:cNvSpPr>
            <p:nvPr/>
          </p:nvSpPr>
          <p:spPr bwMode="auto">
            <a:xfrm>
              <a:off x="1441" y="3113"/>
              <a:ext cx="175" cy="19"/>
            </a:xfrm>
            <a:custGeom>
              <a:avLst/>
              <a:gdLst>
                <a:gd name="T0" fmla="*/ 0 w 175"/>
                <a:gd name="T1" fmla="*/ 0 h 19"/>
                <a:gd name="T2" fmla="*/ 10 w 175"/>
                <a:gd name="T3" fmla="*/ 0 h 19"/>
                <a:gd name="T4" fmla="*/ 30 w 175"/>
                <a:gd name="T5" fmla="*/ 2 h 19"/>
                <a:gd name="T6" fmla="*/ 43 w 175"/>
                <a:gd name="T7" fmla="*/ 3 h 19"/>
                <a:gd name="T8" fmla="*/ 59 w 175"/>
                <a:gd name="T9" fmla="*/ 5 h 19"/>
                <a:gd name="T10" fmla="*/ 77 w 175"/>
                <a:gd name="T11" fmla="*/ 8 h 19"/>
                <a:gd name="T12" fmla="*/ 87 w 175"/>
                <a:gd name="T13" fmla="*/ 8 h 19"/>
                <a:gd name="T14" fmla="*/ 111 w 175"/>
                <a:gd name="T15" fmla="*/ 12 h 19"/>
                <a:gd name="T16" fmla="*/ 116 w 175"/>
                <a:gd name="T17" fmla="*/ 12 h 19"/>
                <a:gd name="T18" fmla="*/ 143 w 175"/>
                <a:gd name="T19" fmla="*/ 15 h 19"/>
                <a:gd name="T20" fmla="*/ 146 w 175"/>
                <a:gd name="T21" fmla="*/ 15 h 19"/>
                <a:gd name="T22" fmla="*/ 155 w 175"/>
                <a:gd name="T23" fmla="*/ 17 h 19"/>
                <a:gd name="T24" fmla="*/ 175 w 175"/>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9"/>
                <a:gd name="T41" fmla="*/ 175 w 17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9">
                  <a:moveTo>
                    <a:pt x="0" y="0"/>
                  </a:moveTo>
                  <a:lnTo>
                    <a:pt x="10" y="0"/>
                  </a:lnTo>
                  <a:lnTo>
                    <a:pt x="30" y="2"/>
                  </a:lnTo>
                  <a:lnTo>
                    <a:pt x="43" y="3"/>
                  </a:lnTo>
                  <a:lnTo>
                    <a:pt x="59" y="5"/>
                  </a:lnTo>
                  <a:lnTo>
                    <a:pt x="77" y="8"/>
                  </a:lnTo>
                  <a:lnTo>
                    <a:pt x="87" y="8"/>
                  </a:lnTo>
                  <a:lnTo>
                    <a:pt x="111" y="12"/>
                  </a:lnTo>
                  <a:lnTo>
                    <a:pt x="116" y="12"/>
                  </a:lnTo>
                  <a:lnTo>
                    <a:pt x="143" y="15"/>
                  </a:lnTo>
                  <a:lnTo>
                    <a:pt x="146" y="15"/>
                  </a:lnTo>
                  <a:lnTo>
                    <a:pt x="155" y="17"/>
                  </a:lnTo>
                  <a:lnTo>
                    <a:pt x="175" y="19"/>
                  </a:lnTo>
                </a:path>
              </a:pathLst>
            </a:custGeom>
            <a:noFill/>
            <a:ln w="0">
              <a:solidFill>
                <a:schemeClr val="tx1"/>
              </a:solidFill>
              <a:round/>
              <a:headEnd/>
              <a:tailEnd/>
            </a:ln>
          </p:spPr>
          <p:txBody>
            <a:bodyPr/>
            <a:lstStyle/>
            <a:p>
              <a:endParaRPr lang="en-US"/>
            </a:p>
          </p:txBody>
        </p:sp>
        <p:sp>
          <p:nvSpPr>
            <p:cNvPr id="44185" name="Freeform 1172"/>
            <p:cNvSpPr>
              <a:spLocks/>
            </p:cNvSpPr>
            <p:nvPr/>
          </p:nvSpPr>
          <p:spPr bwMode="auto">
            <a:xfrm>
              <a:off x="654" y="3076"/>
              <a:ext cx="787" cy="37"/>
            </a:xfrm>
            <a:custGeom>
              <a:avLst/>
              <a:gdLst>
                <a:gd name="T0" fmla="*/ 0 w 787"/>
                <a:gd name="T1" fmla="*/ 0 h 37"/>
                <a:gd name="T2" fmla="*/ 2 w 787"/>
                <a:gd name="T3" fmla="*/ 0 h 37"/>
                <a:gd name="T4" fmla="*/ 32 w 787"/>
                <a:gd name="T5" fmla="*/ 0 h 37"/>
                <a:gd name="T6" fmla="*/ 62 w 787"/>
                <a:gd name="T7" fmla="*/ 0 h 37"/>
                <a:gd name="T8" fmla="*/ 64 w 787"/>
                <a:gd name="T9" fmla="*/ 0 h 37"/>
                <a:gd name="T10" fmla="*/ 93 w 787"/>
                <a:gd name="T11" fmla="*/ 0 h 37"/>
                <a:gd name="T12" fmla="*/ 95 w 787"/>
                <a:gd name="T13" fmla="*/ 0 h 37"/>
                <a:gd name="T14" fmla="*/ 125 w 787"/>
                <a:gd name="T15" fmla="*/ 1 h 37"/>
                <a:gd name="T16" fmla="*/ 127 w 787"/>
                <a:gd name="T17" fmla="*/ 1 h 37"/>
                <a:gd name="T18" fmla="*/ 155 w 787"/>
                <a:gd name="T19" fmla="*/ 1 h 37"/>
                <a:gd name="T20" fmla="*/ 157 w 787"/>
                <a:gd name="T21" fmla="*/ 1 h 37"/>
                <a:gd name="T22" fmla="*/ 186 w 787"/>
                <a:gd name="T23" fmla="*/ 1 h 37"/>
                <a:gd name="T24" fmla="*/ 189 w 787"/>
                <a:gd name="T25" fmla="*/ 1 h 37"/>
                <a:gd name="T26" fmla="*/ 216 w 787"/>
                <a:gd name="T27" fmla="*/ 1 h 37"/>
                <a:gd name="T28" fmla="*/ 219 w 787"/>
                <a:gd name="T29" fmla="*/ 1 h 37"/>
                <a:gd name="T30" fmla="*/ 248 w 787"/>
                <a:gd name="T31" fmla="*/ 3 h 37"/>
                <a:gd name="T32" fmla="*/ 252 w 787"/>
                <a:gd name="T33" fmla="*/ 3 h 37"/>
                <a:gd name="T34" fmla="*/ 277 w 787"/>
                <a:gd name="T35" fmla="*/ 3 h 37"/>
                <a:gd name="T36" fmla="*/ 282 w 787"/>
                <a:gd name="T37" fmla="*/ 5 h 37"/>
                <a:gd name="T38" fmla="*/ 307 w 787"/>
                <a:gd name="T39" fmla="*/ 5 h 37"/>
                <a:gd name="T40" fmla="*/ 314 w 787"/>
                <a:gd name="T41" fmla="*/ 5 h 37"/>
                <a:gd name="T42" fmla="*/ 338 w 787"/>
                <a:gd name="T43" fmla="*/ 7 h 37"/>
                <a:gd name="T44" fmla="*/ 346 w 787"/>
                <a:gd name="T45" fmla="*/ 7 h 37"/>
                <a:gd name="T46" fmla="*/ 368 w 787"/>
                <a:gd name="T47" fmla="*/ 8 h 37"/>
                <a:gd name="T48" fmla="*/ 376 w 787"/>
                <a:gd name="T49" fmla="*/ 8 h 37"/>
                <a:gd name="T50" fmla="*/ 398 w 787"/>
                <a:gd name="T51" fmla="*/ 8 h 37"/>
                <a:gd name="T52" fmla="*/ 410 w 787"/>
                <a:gd name="T53" fmla="*/ 8 h 37"/>
                <a:gd name="T54" fmla="*/ 429 w 787"/>
                <a:gd name="T55" fmla="*/ 10 h 37"/>
                <a:gd name="T56" fmla="*/ 441 w 787"/>
                <a:gd name="T57" fmla="*/ 10 h 37"/>
                <a:gd name="T58" fmla="*/ 459 w 787"/>
                <a:gd name="T59" fmla="*/ 12 h 37"/>
                <a:gd name="T60" fmla="*/ 473 w 787"/>
                <a:gd name="T61" fmla="*/ 12 h 37"/>
                <a:gd name="T62" fmla="*/ 489 w 787"/>
                <a:gd name="T63" fmla="*/ 13 h 37"/>
                <a:gd name="T64" fmla="*/ 505 w 787"/>
                <a:gd name="T65" fmla="*/ 15 h 37"/>
                <a:gd name="T66" fmla="*/ 518 w 787"/>
                <a:gd name="T67" fmla="*/ 15 h 37"/>
                <a:gd name="T68" fmla="*/ 537 w 787"/>
                <a:gd name="T69" fmla="*/ 17 h 37"/>
                <a:gd name="T70" fmla="*/ 549 w 787"/>
                <a:gd name="T71" fmla="*/ 17 h 37"/>
                <a:gd name="T72" fmla="*/ 569 w 787"/>
                <a:gd name="T73" fmla="*/ 17 h 37"/>
                <a:gd name="T74" fmla="*/ 579 w 787"/>
                <a:gd name="T75" fmla="*/ 18 h 37"/>
                <a:gd name="T76" fmla="*/ 601 w 787"/>
                <a:gd name="T77" fmla="*/ 20 h 37"/>
                <a:gd name="T78" fmla="*/ 609 w 787"/>
                <a:gd name="T79" fmla="*/ 20 h 37"/>
                <a:gd name="T80" fmla="*/ 633 w 787"/>
                <a:gd name="T81" fmla="*/ 22 h 37"/>
                <a:gd name="T82" fmla="*/ 638 w 787"/>
                <a:gd name="T83" fmla="*/ 22 h 37"/>
                <a:gd name="T84" fmla="*/ 667 w 787"/>
                <a:gd name="T85" fmla="*/ 25 h 37"/>
                <a:gd name="T86" fmla="*/ 668 w 787"/>
                <a:gd name="T87" fmla="*/ 25 h 37"/>
                <a:gd name="T88" fmla="*/ 695 w 787"/>
                <a:gd name="T89" fmla="*/ 27 h 37"/>
                <a:gd name="T90" fmla="*/ 699 w 787"/>
                <a:gd name="T91" fmla="*/ 27 h 37"/>
                <a:gd name="T92" fmla="*/ 699 w 787"/>
                <a:gd name="T93" fmla="*/ 29 h 37"/>
                <a:gd name="T94" fmla="*/ 727 w 787"/>
                <a:gd name="T95" fmla="*/ 30 h 37"/>
                <a:gd name="T96" fmla="*/ 731 w 787"/>
                <a:gd name="T97" fmla="*/ 30 h 37"/>
                <a:gd name="T98" fmla="*/ 758 w 787"/>
                <a:gd name="T99" fmla="*/ 32 h 37"/>
                <a:gd name="T100" fmla="*/ 765 w 787"/>
                <a:gd name="T101" fmla="*/ 34 h 37"/>
                <a:gd name="T102" fmla="*/ 787 w 787"/>
                <a:gd name="T103" fmla="*/ 37 h 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7"/>
                <a:gd name="T157" fmla="*/ 0 h 37"/>
                <a:gd name="T158" fmla="*/ 787 w 787"/>
                <a:gd name="T159" fmla="*/ 37 h 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7" h="37">
                  <a:moveTo>
                    <a:pt x="0" y="0"/>
                  </a:moveTo>
                  <a:lnTo>
                    <a:pt x="2" y="0"/>
                  </a:lnTo>
                  <a:lnTo>
                    <a:pt x="32" y="0"/>
                  </a:lnTo>
                  <a:lnTo>
                    <a:pt x="62" y="0"/>
                  </a:lnTo>
                  <a:lnTo>
                    <a:pt x="64" y="0"/>
                  </a:lnTo>
                  <a:lnTo>
                    <a:pt x="93" y="0"/>
                  </a:lnTo>
                  <a:lnTo>
                    <a:pt x="95" y="0"/>
                  </a:lnTo>
                  <a:lnTo>
                    <a:pt x="125" y="1"/>
                  </a:lnTo>
                  <a:lnTo>
                    <a:pt x="127" y="1"/>
                  </a:lnTo>
                  <a:lnTo>
                    <a:pt x="155" y="1"/>
                  </a:lnTo>
                  <a:lnTo>
                    <a:pt x="157" y="1"/>
                  </a:lnTo>
                  <a:lnTo>
                    <a:pt x="186" y="1"/>
                  </a:lnTo>
                  <a:lnTo>
                    <a:pt x="189" y="1"/>
                  </a:lnTo>
                  <a:lnTo>
                    <a:pt x="216" y="1"/>
                  </a:lnTo>
                  <a:lnTo>
                    <a:pt x="219" y="1"/>
                  </a:lnTo>
                  <a:lnTo>
                    <a:pt x="248" y="3"/>
                  </a:lnTo>
                  <a:lnTo>
                    <a:pt x="252" y="3"/>
                  </a:lnTo>
                  <a:lnTo>
                    <a:pt x="277" y="3"/>
                  </a:lnTo>
                  <a:lnTo>
                    <a:pt x="282" y="5"/>
                  </a:lnTo>
                  <a:lnTo>
                    <a:pt x="307" y="5"/>
                  </a:lnTo>
                  <a:lnTo>
                    <a:pt x="314" y="5"/>
                  </a:lnTo>
                  <a:lnTo>
                    <a:pt x="338" y="7"/>
                  </a:lnTo>
                  <a:lnTo>
                    <a:pt x="346" y="7"/>
                  </a:lnTo>
                  <a:lnTo>
                    <a:pt x="368" y="8"/>
                  </a:lnTo>
                  <a:lnTo>
                    <a:pt x="376" y="8"/>
                  </a:lnTo>
                  <a:lnTo>
                    <a:pt x="398" y="8"/>
                  </a:lnTo>
                  <a:lnTo>
                    <a:pt x="410" y="8"/>
                  </a:lnTo>
                  <a:lnTo>
                    <a:pt x="429" y="10"/>
                  </a:lnTo>
                  <a:lnTo>
                    <a:pt x="441" y="10"/>
                  </a:lnTo>
                  <a:lnTo>
                    <a:pt x="459" y="12"/>
                  </a:lnTo>
                  <a:lnTo>
                    <a:pt x="473" y="12"/>
                  </a:lnTo>
                  <a:lnTo>
                    <a:pt x="489" y="13"/>
                  </a:lnTo>
                  <a:lnTo>
                    <a:pt x="505" y="15"/>
                  </a:lnTo>
                  <a:lnTo>
                    <a:pt x="518" y="15"/>
                  </a:lnTo>
                  <a:lnTo>
                    <a:pt x="537" y="17"/>
                  </a:lnTo>
                  <a:lnTo>
                    <a:pt x="549" y="17"/>
                  </a:lnTo>
                  <a:lnTo>
                    <a:pt x="569" y="17"/>
                  </a:lnTo>
                  <a:lnTo>
                    <a:pt x="579" y="18"/>
                  </a:lnTo>
                  <a:lnTo>
                    <a:pt x="601" y="20"/>
                  </a:lnTo>
                  <a:lnTo>
                    <a:pt x="609" y="20"/>
                  </a:lnTo>
                  <a:lnTo>
                    <a:pt x="633" y="22"/>
                  </a:lnTo>
                  <a:lnTo>
                    <a:pt x="638" y="22"/>
                  </a:lnTo>
                  <a:lnTo>
                    <a:pt x="667" y="25"/>
                  </a:lnTo>
                  <a:lnTo>
                    <a:pt x="668" y="25"/>
                  </a:lnTo>
                  <a:lnTo>
                    <a:pt x="695" y="27"/>
                  </a:lnTo>
                  <a:lnTo>
                    <a:pt x="699" y="27"/>
                  </a:lnTo>
                  <a:lnTo>
                    <a:pt x="699" y="29"/>
                  </a:lnTo>
                  <a:lnTo>
                    <a:pt x="727" y="30"/>
                  </a:lnTo>
                  <a:lnTo>
                    <a:pt x="731" y="30"/>
                  </a:lnTo>
                  <a:lnTo>
                    <a:pt x="758" y="32"/>
                  </a:lnTo>
                  <a:lnTo>
                    <a:pt x="765" y="34"/>
                  </a:lnTo>
                  <a:lnTo>
                    <a:pt x="787" y="37"/>
                  </a:lnTo>
                </a:path>
              </a:pathLst>
            </a:custGeom>
            <a:noFill/>
            <a:ln w="0">
              <a:solidFill>
                <a:schemeClr val="tx1"/>
              </a:solidFill>
              <a:round/>
              <a:headEnd/>
              <a:tailEnd/>
            </a:ln>
          </p:spPr>
          <p:txBody>
            <a:bodyPr/>
            <a:lstStyle/>
            <a:p>
              <a:endParaRPr lang="en-US"/>
            </a:p>
          </p:txBody>
        </p:sp>
        <p:sp>
          <p:nvSpPr>
            <p:cNvPr id="44186" name="Line 1173"/>
            <p:cNvSpPr>
              <a:spLocks noChangeShapeType="1"/>
            </p:cNvSpPr>
            <p:nvPr/>
          </p:nvSpPr>
          <p:spPr bwMode="auto">
            <a:xfrm>
              <a:off x="624" y="3076"/>
              <a:ext cx="30" cy="1"/>
            </a:xfrm>
            <a:prstGeom prst="line">
              <a:avLst/>
            </a:prstGeom>
            <a:noFill/>
            <a:ln w="0">
              <a:solidFill>
                <a:schemeClr val="tx1"/>
              </a:solidFill>
              <a:round/>
              <a:headEnd/>
              <a:tailEnd/>
            </a:ln>
          </p:spPr>
          <p:txBody>
            <a:bodyPr/>
            <a:lstStyle/>
            <a:p>
              <a:endParaRPr lang="en-GB"/>
            </a:p>
          </p:txBody>
        </p:sp>
        <p:sp>
          <p:nvSpPr>
            <p:cNvPr id="44187" name="Line 1174"/>
            <p:cNvSpPr>
              <a:spLocks noChangeShapeType="1"/>
            </p:cNvSpPr>
            <p:nvPr/>
          </p:nvSpPr>
          <p:spPr bwMode="auto">
            <a:xfrm>
              <a:off x="590" y="3076"/>
              <a:ext cx="34" cy="1"/>
            </a:xfrm>
            <a:prstGeom prst="line">
              <a:avLst/>
            </a:prstGeom>
            <a:noFill/>
            <a:ln w="0">
              <a:solidFill>
                <a:schemeClr val="tx1"/>
              </a:solidFill>
              <a:round/>
              <a:headEnd/>
              <a:tailEnd/>
            </a:ln>
          </p:spPr>
          <p:txBody>
            <a:bodyPr/>
            <a:lstStyle/>
            <a:p>
              <a:endParaRPr lang="en-GB"/>
            </a:p>
          </p:txBody>
        </p:sp>
        <p:sp>
          <p:nvSpPr>
            <p:cNvPr id="44188" name="Freeform 1175"/>
            <p:cNvSpPr>
              <a:spLocks/>
            </p:cNvSpPr>
            <p:nvPr/>
          </p:nvSpPr>
          <p:spPr bwMode="auto">
            <a:xfrm>
              <a:off x="1680" y="3132"/>
              <a:ext cx="37" cy="6"/>
            </a:xfrm>
            <a:custGeom>
              <a:avLst/>
              <a:gdLst>
                <a:gd name="T0" fmla="*/ 0 w 37"/>
                <a:gd name="T1" fmla="*/ 0 h 6"/>
                <a:gd name="T2" fmla="*/ 4 w 37"/>
                <a:gd name="T3" fmla="*/ 0 h 6"/>
                <a:gd name="T4" fmla="*/ 31 w 37"/>
                <a:gd name="T5" fmla="*/ 6 h 6"/>
                <a:gd name="T6" fmla="*/ 37 w 37"/>
                <a:gd name="T7" fmla="*/ 6 h 6"/>
                <a:gd name="T8" fmla="*/ 0 60000 65536"/>
                <a:gd name="T9" fmla="*/ 0 60000 65536"/>
                <a:gd name="T10" fmla="*/ 0 60000 65536"/>
                <a:gd name="T11" fmla="*/ 0 60000 65536"/>
                <a:gd name="T12" fmla="*/ 0 w 37"/>
                <a:gd name="T13" fmla="*/ 0 h 6"/>
                <a:gd name="T14" fmla="*/ 37 w 37"/>
                <a:gd name="T15" fmla="*/ 6 h 6"/>
              </a:gdLst>
              <a:ahLst/>
              <a:cxnLst>
                <a:cxn ang="T8">
                  <a:pos x="T0" y="T1"/>
                </a:cxn>
                <a:cxn ang="T9">
                  <a:pos x="T2" y="T3"/>
                </a:cxn>
                <a:cxn ang="T10">
                  <a:pos x="T4" y="T5"/>
                </a:cxn>
                <a:cxn ang="T11">
                  <a:pos x="T6" y="T7"/>
                </a:cxn>
              </a:cxnLst>
              <a:rect l="T12" t="T13" r="T14" b="T15"/>
              <a:pathLst>
                <a:path w="37" h="6">
                  <a:moveTo>
                    <a:pt x="0" y="0"/>
                  </a:moveTo>
                  <a:lnTo>
                    <a:pt x="4" y="0"/>
                  </a:lnTo>
                  <a:lnTo>
                    <a:pt x="31" y="6"/>
                  </a:lnTo>
                  <a:lnTo>
                    <a:pt x="37" y="6"/>
                  </a:lnTo>
                </a:path>
              </a:pathLst>
            </a:custGeom>
            <a:noFill/>
            <a:ln w="0">
              <a:solidFill>
                <a:schemeClr val="tx1"/>
              </a:solidFill>
              <a:round/>
              <a:headEnd/>
              <a:tailEnd/>
            </a:ln>
          </p:spPr>
          <p:txBody>
            <a:bodyPr/>
            <a:lstStyle/>
            <a:p>
              <a:endParaRPr lang="en-US"/>
            </a:p>
          </p:txBody>
        </p:sp>
        <p:sp>
          <p:nvSpPr>
            <p:cNvPr id="44189" name="Freeform 1176"/>
            <p:cNvSpPr>
              <a:spLocks/>
            </p:cNvSpPr>
            <p:nvPr/>
          </p:nvSpPr>
          <p:spPr bwMode="auto">
            <a:xfrm>
              <a:off x="1535" y="3108"/>
              <a:ext cx="145" cy="24"/>
            </a:xfrm>
            <a:custGeom>
              <a:avLst/>
              <a:gdLst>
                <a:gd name="T0" fmla="*/ 0 w 145"/>
                <a:gd name="T1" fmla="*/ 0 h 24"/>
                <a:gd name="T2" fmla="*/ 7 w 145"/>
                <a:gd name="T3" fmla="*/ 2 h 24"/>
                <a:gd name="T4" fmla="*/ 29 w 145"/>
                <a:gd name="T5" fmla="*/ 5 h 24"/>
                <a:gd name="T6" fmla="*/ 42 w 145"/>
                <a:gd name="T7" fmla="*/ 5 h 24"/>
                <a:gd name="T8" fmla="*/ 59 w 145"/>
                <a:gd name="T9" fmla="*/ 8 h 24"/>
                <a:gd name="T10" fmla="*/ 76 w 145"/>
                <a:gd name="T11" fmla="*/ 12 h 24"/>
                <a:gd name="T12" fmla="*/ 88 w 145"/>
                <a:gd name="T13" fmla="*/ 13 h 24"/>
                <a:gd name="T14" fmla="*/ 113 w 145"/>
                <a:gd name="T15" fmla="*/ 17 h 24"/>
                <a:gd name="T16" fmla="*/ 117 w 145"/>
                <a:gd name="T17" fmla="*/ 19 h 24"/>
                <a:gd name="T18" fmla="*/ 133 w 145"/>
                <a:gd name="T19" fmla="*/ 20 h 24"/>
                <a:gd name="T20" fmla="*/ 145 w 145"/>
                <a:gd name="T21" fmla="*/ 24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24"/>
                <a:gd name="T35" fmla="*/ 145 w 145"/>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24">
                  <a:moveTo>
                    <a:pt x="0" y="0"/>
                  </a:moveTo>
                  <a:lnTo>
                    <a:pt x="7" y="2"/>
                  </a:lnTo>
                  <a:lnTo>
                    <a:pt x="29" y="5"/>
                  </a:lnTo>
                  <a:lnTo>
                    <a:pt x="42" y="5"/>
                  </a:lnTo>
                  <a:lnTo>
                    <a:pt x="59" y="8"/>
                  </a:lnTo>
                  <a:lnTo>
                    <a:pt x="76" y="12"/>
                  </a:lnTo>
                  <a:lnTo>
                    <a:pt x="88" y="13"/>
                  </a:lnTo>
                  <a:lnTo>
                    <a:pt x="113" y="17"/>
                  </a:lnTo>
                  <a:lnTo>
                    <a:pt x="117" y="19"/>
                  </a:lnTo>
                  <a:lnTo>
                    <a:pt x="133" y="20"/>
                  </a:lnTo>
                  <a:lnTo>
                    <a:pt x="145" y="24"/>
                  </a:lnTo>
                </a:path>
              </a:pathLst>
            </a:custGeom>
            <a:noFill/>
            <a:ln w="0">
              <a:solidFill>
                <a:schemeClr val="tx1"/>
              </a:solidFill>
              <a:round/>
              <a:headEnd/>
              <a:tailEnd/>
            </a:ln>
          </p:spPr>
          <p:txBody>
            <a:bodyPr/>
            <a:lstStyle/>
            <a:p>
              <a:endParaRPr lang="en-US"/>
            </a:p>
          </p:txBody>
        </p:sp>
        <p:sp>
          <p:nvSpPr>
            <p:cNvPr id="44190" name="Freeform 1177"/>
            <p:cNvSpPr>
              <a:spLocks/>
            </p:cNvSpPr>
            <p:nvPr/>
          </p:nvSpPr>
          <p:spPr bwMode="auto">
            <a:xfrm>
              <a:off x="1302" y="3084"/>
              <a:ext cx="233" cy="24"/>
            </a:xfrm>
            <a:custGeom>
              <a:avLst/>
              <a:gdLst>
                <a:gd name="T0" fmla="*/ 0 w 233"/>
                <a:gd name="T1" fmla="*/ 0 h 24"/>
                <a:gd name="T2" fmla="*/ 9 w 233"/>
                <a:gd name="T3" fmla="*/ 0 h 24"/>
                <a:gd name="T4" fmla="*/ 29 w 233"/>
                <a:gd name="T5" fmla="*/ 0 h 24"/>
                <a:gd name="T6" fmla="*/ 41 w 233"/>
                <a:gd name="T7" fmla="*/ 2 h 24"/>
                <a:gd name="T8" fmla="*/ 59 w 233"/>
                <a:gd name="T9" fmla="*/ 5 h 24"/>
                <a:gd name="T10" fmla="*/ 74 w 233"/>
                <a:gd name="T11" fmla="*/ 7 h 24"/>
                <a:gd name="T12" fmla="*/ 88 w 233"/>
                <a:gd name="T13" fmla="*/ 9 h 24"/>
                <a:gd name="T14" fmla="*/ 106 w 233"/>
                <a:gd name="T15" fmla="*/ 9 h 24"/>
                <a:gd name="T16" fmla="*/ 118 w 233"/>
                <a:gd name="T17" fmla="*/ 10 h 24"/>
                <a:gd name="T18" fmla="*/ 140 w 233"/>
                <a:gd name="T19" fmla="*/ 12 h 24"/>
                <a:gd name="T20" fmla="*/ 145 w 233"/>
                <a:gd name="T21" fmla="*/ 14 h 24"/>
                <a:gd name="T22" fmla="*/ 174 w 233"/>
                <a:gd name="T23" fmla="*/ 15 h 24"/>
                <a:gd name="T24" fmla="*/ 176 w 233"/>
                <a:gd name="T25" fmla="*/ 17 h 24"/>
                <a:gd name="T26" fmla="*/ 191 w 233"/>
                <a:gd name="T27" fmla="*/ 19 h 24"/>
                <a:gd name="T28" fmla="*/ 204 w 233"/>
                <a:gd name="T29" fmla="*/ 21 h 24"/>
                <a:gd name="T30" fmla="*/ 208 w 233"/>
                <a:gd name="T31" fmla="*/ 21 h 24"/>
                <a:gd name="T32" fmla="*/ 233 w 233"/>
                <a:gd name="T33" fmla="*/ 24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3"/>
                <a:gd name="T52" fmla="*/ 0 h 24"/>
                <a:gd name="T53" fmla="*/ 233 w 233"/>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3" h="24">
                  <a:moveTo>
                    <a:pt x="0" y="0"/>
                  </a:moveTo>
                  <a:lnTo>
                    <a:pt x="9" y="0"/>
                  </a:lnTo>
                  <a:lnTo>
                    <a:pt x="29" y="0"/>
                  </a:lnTo>
                  <a:lnTo>
                    <a:pt x="41" y="2"/>
                  </a:lnTo>
                  <a:lnTo>
                    <a:pt x="59" y="5"/>
                  </a:lnTo>
                  <a:lnTo>
                    <a:pt x="74" y="7"/>
                  </a:lnTo>
                  <a:lnTo>
                    <a:pt x="88" y="9"/>
                  </a:lnTo>
                  <a:lnTo>
                    <a:pt x="106" y="9"/>
                  </a:lnTo>
                  <a:lnTo>
                    <a:pt x="118" y="10"/>
                  </a:lnTo>
                  <a:lnTo>
                    <a:pt x="140" y="12"/>
                  </a:lnTo>
                  <a:lnTo>
                    <a:pt x="145" y="14"/>
                  </a:lnTo>
                  <a:lnTo>
                    <a:pt x="174" y="15"/>
                  </a:lnTo>
                  <a:lnTo>
                    <a:pt x="176" y="17"/>
                  </a:lnTo>
                  <a:lnTo>
                    <a:pt x="191" y="19"/>
                  </a:lnTo>
                  <a:lnTo>
                    <a:pt x="204" y="21"/>
                  </a:lnTo>
                  <a:lnTo>
                    <a:pt x="208" y="21"/>
                  </a:lnTo>
                  <a:lnTo>
                    <a:pt x="233" y="24"/>
                  </a:lnTo>
                </a:path>
              </a:pathLst>
            </a:custGeom>
            <a:noFill/>
            <a:ln w="0">
              <a:solidFill>
                <a:schemeClr val="tx1"/>
              </a:solidFill>
              <a:round/>
              <a:headEnd/>
              <a:tailEnd/>
            </a:ln>
          </p:spPr>
          <p:txBody>
            <a:bodyPr/>
            <a:lstStyle/>
            <a:p>
              <a:endParaRPr lang="en-US"/>
            </a:p>
          </p:txBody>
        </p:sp>
        <p:sp>
          <p:nvSpPr>
            <p:cNvPr id="44191" name="Freeform 1178"/>
            <p:cNvSpPr>
              <a:spLocks/>
            </p:cNvSpPr>
            <p:nvPr/>
          </p:nvSpPr>
          <p:spPr bwMode="auto">
            <a:xfrm>
              <a:off x="695" y="3059"/>
              <a:ext cx="607" cy="25"/>
            </a:xfrm>
            <a:custGeom>
              <a:avLst/>
              <a:gdLst>
                <a:gd name="T0" fmla="*/ 0 w 607"/>
                <a:gd name="T1" fmla="*/ 0 h 25"/>
                <a:gd name="T2" fmla="*/ 13 w 607"/>
                <a:gd name="T3" fmla="*/ 0 h 25"/>
                <a:gd name="T4" fmla="*/ 32 w 607"/>
                <a:gd name="T5" fmla="*/ 0 h 25"/>
                <a:gd name="T6" fmla="*/ 43 w 607"/>
                <a:gd name="T7" fmla="*/ 0 h 25"/>
                <a:gd name="T8" fmla="*/ 62 w 607"/>
                <a:gd name="T9" fmla="*/ 0 h 25"/>
                <a:gd name="T10" fmla="*/ 76 w 607"/>
                <a:gd name="T11" fmla="*/ 0 h 25"/>
                <a:gd name="T12" fmla="*/ 94 w 607"/>
                <a:gd name="T13" fmla="*/ 0 h 25"/>
                <a:gd name="T14" fmla="*/ 108 w 607"/>
                <a:gd name="T15" fmla="*/ 2 h 25"/>
                <a:gd name="T16" fmla="*/ 123 w 607"/>
                <a:gd name="T17" fmla="*/ 2 h 25"/>
                <a:gd name="T18" fmla="*/ 138 w 607"/>
                <a:gd name="T19" fmla="*/ 2 h 25"/>
                <a:gd name="T20" fmla="*/ 155 w 607"/>
                <a:gd name="T21" fmla="*/ 2 h 25"/>
                <a:gd name="T22" fmla="*/ 170 w 607"/>
                <a:gd name="T23" fmla="*/ 2 h 25"/>
                <a:gd name="T24" fmla="*/ 185 w 607"/>
                <a:gd name="T25" fmla="*/ 3 h 25"/>
                <a:gd name="T26" fmla="*/ 200 w 607"/>
                <a:gd name="T27" fmla="*/ 3 h 25"/>
                <a:gd name="T28" fmla="*/ 216 w 607"/>
                <a:gd name="T29" fmla="*/ 3 h 25"/>
                <a:gd name="T30" fmla="*/ 232 w 607"/>
                <a:gd name="T31" fmla="*/ 5 h 25"/>
                <a:gd name="T32" fmla="*/ 246 w 607"/>
                <a:gd name="T33" fmla="*/ 5 h 25"/>
                <a:gd name="T34" fmla="*/ 265 w 607"/>
                <a:gd name="T35" fmla="*/ 5 h 25"/>
                <a:gd name="T36" fmla="*/ 276 w 607"/>
                <a:gd name="T37" fmla="*/ 5 h 25"/>
                <a:gd name="T38" fmla="*/ 295 w 607"/>
                <a:gd name="T39" fmla="*/ 5 h 25"/>
                <a:gd name="T40" fmla="*/ 307 w 607"/>
                <a:gd name="T41" fmla="*/ 7 h 25"/>
                <a:gd name="T42" fmla="*/ 327 w 607"/>
                <a:gd name="T43" fmla="*/ 7 h 25"/>
                <a:gd name="T44" fmla="*/ 337 w 607"/>
                <a:gd name="T45" fmla="*/ 8 h 25"/>
                <a:gd name="T46" fmla="*/ 359 w 607"/>
                <a:gd name="T47" fmla="*/ 8 h 25"/>
                <a:gd name="T48" fmla="*/ 367 w 607"/>
                <a:gd name="T49" fmla="*/ 10 h 25"/>
                <a:gd name="T50" fmla="*/ 391 w 607"/>
                <a:gd name="T51" fmla="*/ 10 h 25"/>
                <a:gd name="T52" fmla="*/ 398 w 607"/>
                <a:gd name="T53" fmla="*/ 10 h 25"/>
                <a:gd name="T54" fmla="*/ 421 w 607"/>
                <a:gd name="T55" fmla="*/ 10 h 25"/>
                <a:gd name="T56" fmla="*/ 428 w 607"/>
                <a:gd name="T57" fmla="*/ 12 h 25"/>
                <a:gd name="T58" fmla="*/ 455 w 607"/>
                <a:gd name="T59" fmla="*/ 13 h 25"/>
                <a:gd name="T60" fmla="*/ 457 w 607"/>
                <a:gd name="T61" fmla="*/ 13 h 25"/>
                <a:gd name="T62" fmla="*/ 486 w 607"/>
                <a:gd name="T63" fmla="*/ 15 h 25"/>
                <a:gd name="T64" fmla="*/ 487 w 607"/>
                <a:gd name="T65" fmla="*/ 15 h 25"/>
                <a:gd name="T66" fmla="*/ 509 w 607"/>
                <a:gd name="T67" fmla="*/ 17 h 25"/>
                <a:gd name="T68" fmla="*/ 518 w 607"/>
                <a:gd name="T69" fmla="*/ 18 h 25"/>
                <a:gd name="T70" fmla="*/ 519 w 607"/>
                <a:gd name="T71" fmla="*/ 18 h 25"/>
                <a:gd name="T72" fmla="*/ 548 w 607"/>
                <a:gd name="T73" fmla="*/ 18 h 25"/>
                <a:gd name="T74" fmla="*/ 550 w 607"/>
                <a:gd name="T75" fmla="*/ 18 h 25"/>
                <a:gd name="T76" fmla="*/ 577 w 607"/>
                <a:gd name="T77" fmla="*/ 22 h 25"/>
                <a:gd name="T78" fmla="*/ 584 w 607"/>
                <a:gd name="T79" fmla="*/ 22 h 25"/>
                <a:gd name="T80" fmla="*/ 607 w 607"/>
                <a:gd name="T81" fmla="*/ 25 h 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7"/>
                <a:gd name="T124" fmla="*/ 0 h 25"/>
                <a:gd name="T125" fmla="*/ 607 w 607"/>
                <a:gd name="T126" fmla="*/ 25 h 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7" h="25">
                  <a:moveTo>
                    <a:pt x="0" y="0"/>
                  </a:moveTo>
                  <a:lnTo>
                    <a:pt x="13" y="0"/>
                  </a:lnTo>
                  <a:lnTo>
                    <a:pt x="32" y="0"/>
                  </a:lnTo>
                  <a:lnTo>
                    <a:pt x="43" y="0"/>
                  </a:lnTo>
                  <a:lnTo>
                    <a:pt x="62" y="0"/>
                  </a:lnTo>
                  <a:lnTo>
                    <a:pt x="76" y="0"/>
                  </a:lnTo>
                  <a:lnTo>
                    <a:pt x="94" y="0"/>
                  </a:lnTo>
                  <a:lnTo>
                    <a:pt x="108" y="2"/>
                  </a:lnTo>
                  <a:lnTo>
                    <a:pt x="123" y="2"/>
                  </a:lnTo>
                  <a:lnTo>
                    <a:pt x="138" y="2"/>
                  </a:lnTo>
                  <a:lnTo>
                    <a:pt x="155" y="2"/>
                  </a:lnTo>
                  <a:lnTo>
                    <a:pt x="170" y="2"/>
                  </a:lnTo>
                  <a:lnTo>
                    <a:pt x="185" y="3"/>
                  </a:lnTo>
                  <a:lnTo>
                    <a:pt x="200" y="3"/>
                  </a:lnTo>
                  <a:lnTo>
                    <a:pt x="216" y="3"/>
                  </a:lnTo>
                  <a:lnTo>
                    <a:pt x="232" y="5"/>
                  </a:lnTo>
                  <a:lnTo>
                    <a:pt x="246" y="5"/>
                  </a:lnTo>
                  <a:lnTo>
                    <a:pt x="265" y="5"/>
                  </a:lnTo>
                  <a:lnTo>
                    <a:pt x="276" y="5"/>
                  </a:lnTo>
                  <a:lnTo>
                    <a:pt x="295" y="5"/>
                  </a:lnTo>
                  <a:lnTo>
                    <a:pt x="307" y="7"/>
                  </a:lnTo>
                  <a:lnTo>
                    <a:pt x="327" y="7"/>
                  </a:lnTo>
                  <a:lnTo>
                    <a:pt x="337" y="8"/>
                  </a:lnTo>
                  <a:lnTo>
                    <a:pt x="359" y="8"/>
                  </a:lnTo>
                  <a:lnTo>
                    <a:pt x="367" y="10"/>
                  </a:lnTo>
                  <a:lnTo>
                    <a:pt x="391" y="10"/>
                  </a:lnTo>
                  <a:lnTo>
                    <a:pt x="398" y="10"/>
                  </a:lnTo>
                  <a:lnTo>
                    <a:pt x="421" y="10"/>
                  </a:lnTo>
                  <a:lnTo>
                    <a:pt x="428" y="12"/>
                  </a:lnTo>
                  <a:lnTo>
                    <a:pt x="455" y="13"/>
                  </a:lnTo>
                  <a:lnTo>
                    <a:pt x="457" y="13"/>
                  </a:lnTo>
                  <a:lnTo>
                    <a:pt x="486" y="15"/>
                  </a:lnTo>
                  <a:lnTo>
                    <a:pt x="487" y="15"/>
                  </a:lnTo>
                  <a:lnTo>
                    <a:pt x="509" y="17"/>
                  </a:lnTo>
                  <a:lnTo>
                    <a:pt x="518" y="18"/>
                  </a:lnTo>
                  <a:lnTo>
                    <a:pt x="519" y="18"/>
                  </a:lnTo>
                  <a:lnTo>
                    <a:pt x="548" y="18"/>
                  </a:lnTo>
                  <a:lnTo>
                    <a:pt x="550" y="18"/>
                  </a:lnTo>
                  <a:lnTo>
                    <a:pt x="577" y="22"/>
                  </a:lnTo>
                  <a:lnTo>
                    <a:pt x="584" y="22"/>
                  </a:lnTo>
                  <a:lnTo>
                    <a:pt x="607" y="25"/>
                  </a:lnTo>
                </a:path>
              </a:pathLst>
            </a:custGeom>
            <a:noFill/>
            <a:ln w="0">
              <a:solidFill>
                <a:schemeClr val="tx1"/>
              </a:solidFill>
              <a:round/>
              <a:headEnd/>
              <a:tailEnd/>
            </a:ln>
          </p:spPr>
          <p:txBody>
            <a:bodyPr/>
            <a:lstStyle/>
            <a:p>
              <a:endParaRPr lang="en-US"/>
            </a:p>
          </p:txBody>
        </p:sp>
        <p:sp>
          <p:nvSpPr>
            <p:cNvPr id="44192" name="Freeform 1179"/>
            <p:cNvSpPr>
              <a:spLocks/>
            </p:cNvSpPr>
            <p:nvPr/>
          </p:nvSpPr>
          <p:spPr bwMode="auto">
            <a:xfrm>
              <a:off x="590" y="3057"/>
              <a:ext cx="105" cy="2"/>
            </a:xfrm>
            <a:custGeom>
              <a:avLst/>
              <a:gdLst>
                <a:gd name="T0" fmla="*/ 105 w 105"/>
                <a:gd name="T1" fmla="*/ 2 h 2"/>
                <a:gd name="T2" fmla="*/ 86 w 105"/>
                <a:gd name="T3" fmla="*/ 0 h 2"/>
                <a:gd name="T4" fmla="*/ 74 w 105"/>
                <a:gd name="T5" fmla="*/ 0 h 2"/>
                <a:gd name="T6" fmla="*/ 56 w 105"/>
                <a:gd name="T7" fmla="*/ 0 h 2"/>
                <a:gd name="T8" fmla="*/ 0 w 105"/>
                <a:gd name="T9" fmla="*/ 0 h 2"/>
                <a:gd name="T10" fmla="*/ 0 60000 65536"/>
                <a:gd name="T11" fmla="*/ 0 60000 65536"/>
                <a:gd name="T12" fmla="*/ 0 60000 65536"/>
                <a:gd name="T13" fmla="*/ 0 60000 65536"/>
                <a:gd name="T14" fmla="*/ 0 60000 65536"/>
                <a:gd name="T15" fmla="*/ 0 w 105"/>
                <a:gd name="T16" fmla="*/ 0 h 2"/>
                <a:gd name="T17" fmla="*/ 105 w 105"/>
                <a:gd name="T18" fmla="*/ 2 h 2"/>
              </a:gdLst>
              <a:ahLst/>
              <a:cxnLst>
                <a:cxn ang="T10">
                  <a:pos x="T0" y="T1"/>
                </a:cxn>
                <a:cxn ang="T11">
                  <a:pos x="T2" y="T3"/>
                </a:cxn>
                <a:cxn ang="T12">
                  <a:pos x="T4" y="T5"/>
                </a:cxn>
                <a:cxn ang="T13">
                  <a:pos x="T6" y="T7"/>
                </a:cxn>
                <a:cxn ang="T14">
                  <a:pos x="T8" y="T9"/>
                </a:cxn>
              </a:cxnLst>
              <a:rect l="T15" t="T16" r="T17" b="T18"/>
              <a:pathLst>
                <a:path w="105" h="2">
                  <a:moveTo>
                    <a:pt x="105" y="2"/>
                  </a:moveTo>
                  <a:lnTo>
                    <a:pt x="86" y="0"/>
                  </a:lnTo>
                  <a:lnTo>
                    <a:pt x="74" y="0"/>
                  </a:lnTo>
                  <a:lnTo>
                    <a:pt x="56" y="0"/>
                  </a:lnTo>
                  <a:lnTo>
                    <a:pt x="0" y="0"/>
                  </a:lnTo>
                </a:path>
              </a:pathLst>
            </a:custGeom>
            <a:noFill/>
            <a:ln w="0">
              <a:solidFill>
                <a:schemeClr val="tx1"/>
              </a:solidFill>
              <a:round/>
              <a:headEnd/>
              <a:tailEnd/>
            </a:ln>
          </p:spPr>
          <p:txBody>
            <a:bodyPr/>
            <a:lstStyle/>
            <a:p>
              <a:endParaRPr lang="en-US"/>
            </a:p>
          </p:txBody>
        </p:sp>
        <p:sp>
          <p:nvSpPr>
            <p:cNvPr id="44193" name="Freeform 1180"/>
            <p:cNvSpPr>
              <a:spLocks/>
            </p:cNvSpPr>
            <p:nvPr/>
          </p:nvSpPr>
          <p:spPr bwMode="auto">
            <a:xfrm>
              <a:off x="590" y="3040"/>
              <a:ext cx="1127" cy="92"/>
            </a:xfrm>
            <a:custGeom>
              <a:avLst/>
              <a:gdLst>
                <a:gd name="T0" fmla="*/ 1121 w 1127"/>
                <a:gd name="T1" fmla="*/ 88 h 92"/>
                <a:gd name="T2" fmla="*/ 1085 w 1127"/>
                <a:gd name="T3" fmla="*/ 81 h 92"/>
                <a:gd name="T4" fmla="*/ 1050 w 1127"/>
                <a:gd name="T5" fmla="*/ 73 h 92"/>
                <a:gd name="T6" fmla="*/ 1014 w 1127"/>
                <a:gd name="T7" fmla="*/ 66 h 92"/>
                <a:gd name="T8" fmla="*/ 994 w 1127"/>
                <a:gd name="T9" fmla="*/ 63 h 92"/>
                <a:gd name="T10" fmla="*/ 979 w 1127"/>
                <a:gd name="T11" fmla="*/ 59 h 92"/>
                <a:gd name="T12" fmla="*/ 943 w 1127"/>
                <a:gd name="T13" fmla="*/ 54 h 92"/>
                <a:gd name="T14" fmla="*/ 910 w 1127"/>
                <a:gd name="T15" fmla="*/ 49 h 92"/>
                <a:gd name="T16" fmla="*/ 876 w 1127"/>
                <a:gd name="T17" fmla="*/ 44 h 92"/>
                <a:gd name="T18" fmla="*/ 844 w 1127"/>
                <a:gd name="T19" fmla="*/ 39 h 92"/>
                <a:gd name="T20" fmla="*/ 808 w 1127"/>
                <a:gd name="T21" fmla="*/ 37 h 92"/>
                <a:gd name="T22" fmla="*/ 780 w 1127"/>
                <a:gd name="T23" fmla="*/ 32 h 92"/>
                <a:gd name="T24" fmla="*/ 751 w 1127"/>
                <a:gd name="T25" fmla="*/ 29 h 92"/>
                <a:gd name="T26" fmla="*/ 721 w 1127"/>
                <a:gd name="T27" fmla="*/ 27 h 92"/>
                <a:gd name="T28" fmla="*/ 692 w 1127"/>
                <a:gd name="T29" fmla="*/ 24 h 92"/>
                <a:gd name="T30" fmla="*/ 662 w 1127"/>
                <a:gd name="T31" fmla="*/ 24 h 92"/>
                <a:gd name="T32" fmla="*/ 631 w 1127"/>
                <a:gd name="T33" fmla="*/ 21 h 92"/>
                <a:gd name="T34" fmla="*/ 602 w 1127"/>
                <a:gd name="T35" fmla="*/ 17 h 92"/>
                <a:gd name="T36" fmla="*/ 572 w 1127"/>
                <a:gd name="T37" fmla="*/ 15 h 92"/>
                <a:gd name="T38" fmla="*/ 542 w 1127"/>
                <a:gd name="T39" fmla="*/ 15 h 92"/>
                <a:gd name="T40" fmla="*/ 511 w 1127"/>
                <a:gd name="T41" fmla="*/ 14 h 92"/>
                <a:gd name="T42" fmla="*/ 481 w 1127"/>
                <a:gd name="T43" fmla="*/ 10 h 92"/>
                <a:gd name="T44" fmla="*/ 452 w 1127"/>
                <a:gd name="T45" fmla="*/ 9 h 92"/>
                <a:gd name="T46" fmla="*/ 412 w 1127"/>
                <a:gd name="T47" fmla="*/ 9 h 92"/>
                <a:gd name="T48" fmla="*/ 361 w 1127"/>
                <a:gd name="T49" fmla="*/ 7 h 92"/>
                <a:gd name="T50" fmla="*/ 331 w 1127"/>
                <a:gd name="T51" fmla="*/ 5 h 92"/>
                <a:gd name="T52" fmla="*/ 299 w 1127"/>
                <a:gd name="T53" fmla="*/ 4 h 92"/>
                <a:gd name="T54" fmla="*/ 268 w 1127"/>
                <a:gd name="T55" fmla="*/ 4 h 92"/>
                <a:gd name="T56" fmla="*/ 238 w 1127"/>
                <a:gd name="T57" fmla="*/ 2 h 92"/>
                <a:gd name="T58" fmla="*/ 208 w 1127"/>
                <a:gd name="T59" fmla="*/ 2 h 92"/>
                <a:gd name="T60" fmla="*/ 177 w 1127"/>
                <a:gd name="T61" fmla="*/ 2 h 92"/>
                <a:gd name="T62" fmla="*/ 147 w 1127"/>
                <a:gd name="T63" fmla="*/ 2 h 92"/>
                <a:gd name="T64" fmla="*/ 115 w 1127"/>
                <a:gd name="T65" fmla="*/ 2 h 92"/>
                <a:gd name="T66" fmla="*/ 84 w 1127"/>
                <a:gd name="T67" fmla="*/ 2 h 92"/>
                <a:gd name="T68" fmla="*/ 54 w 1127"/>
                <a:gd name="T69" fmla="*/ 0 h 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7"/>
                <a:gd name="T106" fmla="*/ 0 h 92"/>
                <a:gd name="T107" fmla="*/ 1127 w 1127"/>
                <a:gd name="T108" fmla="*/ 92 h 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7" h="92">
                  <a:moveTo>
                    <a:pt x="1127" y="92"/>
                  </a:moveTo>
                  <a:lnTo>
                    <a:pt x="1121" y="88"/>
                  </a:lnTo>
                  <a:lnTo>
                    <a:pt x="1095" y="83"/>
                  </a:lnTo>
                  <a:lnTo>
                    <a:pt x="1085" y="81"/>
                  </a:lnTo>
                  <a:lnTo>
                    <a:pt x="1067" y="76"/>
                  </a:lnTo>
                  <a:lnTo>
                    <a:pt x="1050" y="73"/>
                  </a:lnTo>
                  <a:lnTo>
                    <a:pt x="1038" y="71"/>
                  </a:lnTo>
                  <a:lnTo>
                    <a:pt x="1014" y="66"/>
                  </a:lnTo>
                  <a:lnTo>
                    <a:pt x="1011" y="66"/>
                  </a:lnTo>
                  <a:lnTo>
                    <a:pt x="994" y="63"/>
                  </a:lnTo>
                  <a:lnTo>
                    <a:pt x="982" y="59"/>
                  </a:lnTo>
                  <a:lnTo>
                    <a:pt x="979" y="59"/>
                  </a:lnTo>
                  <a:lnTo>
                    <a:pt x="954" y="56"/>
                  </a:lnTo>
                  <a:lnTo>
                    <a:pt x="943" y="54"/>
                  </a:lnTo>
                  <a:lnTo>
                    <a:pt x="925" y="53"/>
                  </a:lnTo>
                  <a:lnTo>
                    <a:pt x="910" y="49"/>
                  </a:lnTo>
                  <a:lnTo>
                    <a:pt x="896" y="46"/>
                  </a:lnTo>
                  <a:lnTo>
                    <a:pt x="876" y="44"/>
                  </a:lnTo>
                  <a:lnTo>
                    <a:pt x="866" y="44"/>
                  </a:lnTo>
                  <a:lnTo>
                    <a:pt x="844" y="39"/>
                  </a:lnTo>
                  <a:lnTo>
                    <a:pt x="837" y="39"/>
                  </a:lnTo>
                  <a:lnTo>
                    <a:pt x="808" y="37"/>
                  </a:lnTo>
                  <a:lnTo>
                    <a:pt x="803" y="36"/>
                  </a:lnTo>
                  <a:lnTo>
                    <a:pt x="780" y="32"/>
                  </a:lnTo>
                  <a:lnTo>
                    <a:pt x="776" y="32"/>
                  </a:lnTo>
                  <a:lnTo>
                    <a:pt x="751" y="29"/>
                  </a:lnTo>
                  <a:lnTo>
                    <a:pt x="744" y="29"/>
                  </a:lnTo>
                  <a:lnTo>
                    <a:pt x="721" y="27"/>
                  </a:lnTo>
                  <a:lnTo>
                    <a:pt x="710" y="27"/>
                  </a:lnTo>
                  <a:lnTo>
                    <a:pt x="692" y="24"/>
                  </a:lnTo>
                  <a:lnTo>
                    <a:pt x="678" y="24"/>
                  </a:lnTo>
                  <a:lnTo>
                    <a:pt x="662" y="24"/>
                  </a:lnTo>
                  <a:lnTo>
                    <a:pt x="645" y="22"/>
                  </a:lnTo>
                  <a:lnTo>
                    <a:pt x="631" y="21"/>
                  </a:lnTo>
                  <a:lnTo>
                    <a:pt x="614" y="19"/>
                  </a:lnTo>
                  <a:lnTo>
                    <a:pt x="602" y="17"/>
                  </a:lnTo>
                  <a:lnTo>
                    <a:pt x="582" y="15"/>
                  </a:lnTo>
                  <a:lnTo>
                    <a:pt x="572" y="15"/>
                  </a:lnTo>
                  <a:lnTo>
                    <a:pt x="550" y="15"/>
                  </a:lnTo>
                  <a:lnTo>
                    <a:pt x="542" y="15"/>
                  </a:lnTo>
                  <a:lnTo>
                    <a:pt x="518" y="14"/>
                  </a:lnTo>
                  <a:lnTo>
                    <a:pt x="511" y="14"/>
                  </a:lnTo>
                  <a:lnTo>
                    <a:pt x="486" y="10"/>
                  </a:lnTo>
                  <a:lnTo>
                    <a:pt x="481" y="10"/>
                  </a:lnTo>
                  <a:lnTo>
                    <a:pt x="454" y="9"/>
                  </a:lnTo>
                  <a:lnTo>
                    <a:pt x="452" y="9"/>
                  </a:lnTo>
                  <a:lnTo>
                    <a:pt x="422" y="9"/>
                  </a:lnTo>
                  <a:lnTo>
                    <a:pt x="412" y="9"/>
                  </a:lnTo>
                  <a:lnTo>
                    <a:pt x="390" y="7"/>
                  </a:lnTo>
                  <a:lnTo>
                    <a:pt x="361" y="7"/>
                  </a:lnTo>
                  <a:lnTo>
                    <a:pt x="359" y="7"/>
                  </a:lnTo>
                  <a:lnTo>
                    <a:pt x="331" y="5"/>
                  </a:lnTo>
                  <a:lnTo>
                    <a:pt x="327" y="5"/>
                  </a:lnTo>
                  <a:lnTo>
                    <a:pt x="299" y="4"/>
                  </a:lnTo>
                  <a:lnTo>
                    <a:pt x="295" y="4"/>
                  </a:lnTo>
                  <a:lnTo>
                    <a:pt x="268" y="4"/>
                  </a:lnTo>
                  <a:lnTo>
                    <a:pt x="263" y="4"/>
                  </a:lnTo>
                  <a:lnTo>
                    <a:pt x="238" y="2"/>
                  </a:lnTo>
                  <a:lnTo>
                    <a:pt x="233" y="2"/>
                  </a:lnTo>
                  <a:lnTo>
                    <a:pt x="208" y="2"/>
                  </a:lnTo>
                  <a:lnTo>
                    <a:pt x="202" y="2"/>
                  </a:lnTo>
                  <a:lnTo>
                    <a:pt x="177" y="2"/>
                  </a:lnTo>
                  <a:lnTo>
                    <a:pt x="170" y="2"/>
                  </a:lnTo>
                  <a:lnTo>
                    <a:pt x="147" y="2"/>
                  </a:lnTo>
                  <a:lnTo>
                    <a:pt x="140" y="2"/>
                  </a:lnTo>
                  <a:lnTo>
                    <a:pt x="115" y="2"/>
                  </a:lnTo>
                  <a:lnTo>
                    <a:pt x="108" y="2"/>
                  </a:lnTo>
                  <a:lnTo>
                    <a:pt x="84" y="2"/>
                  </a:lnTo>
                  <a:lnTo>
                    <a:pt x="78" y="2"/>
                  </a:lnTo>
                  <a:lnTo>
                    <a:pt x="54" y="0"/>
                  </a:lnTo>
                  <a:lnTo>
                    <a:pt x="0" y="0"/>
                  </a:lnTo>
                </a:path>
              </a:pathLst>
            </a:custGeom>
            <a:noFill/>
            <a:ln w="0">
              <a:solidFill>
                <a:schemeClr val="tx1"/>
              </a:solidFill>
              <a:round/>
              <a:headEnd/>
              <a:tailEnd/>
            </a:ln>
          </p:spPr>
          <p:txBody>
            <a:bodyPr/>
            <a:lstStyle/>
            <a:p>
              <a:endParaRPr lang="en-US"/>
            </a:p>
          </p:txBody>
        </p:sp>
        <p:sp>
          <p:nvSpPr>
            <p:cNvPr id="44194" name="Freeform 1181"/>
            <p:cNvSpPr>
              <a:spLocks/>
            </p:cNvSpPr>
            <p:nvPr/>
          </p:nvSpPr>
          <p:spPr bwMode="auto">
            <a:xfrm>
              <a:off x="1662" y="3106"/>
              <a:ext cx="57" cy="19"/>
            </a:xfrm>
            <a:custGeom>
              <a:avLst/>
              <a:gdLst>
                <a:gd name="T0" fmla="*/ 0 w 57"/>
                <a:gd name="T1" fmla="*/ 0 h 19"/>
                <a:gd name="T2" fmla="*/ 6 w 57"/>
                <a:gd name="T3" fmla="*/ 2 h 19"/>
                <a:gd name="T4" fmla="*/ 27 w 57"/>
                <a:gd name="T5" fmla="*/ 9 h 19"/>
                <a:gd name="T6" fmla="*/ 50 w 57"/>
                <a:gd name="T7" fmla="*/ 15 h 19"/>
                <a:gd name="T8" fmla="*/ 57 w 57"/>
                <a:gd name="T9" fmla="*/ 19 h 19"/>
                <a:gd name="T10" fmla="*/ 0 60000 65536"/>
                <a:gd name="T11" fmla="*/ 0 60000 65536"/>
                <a:gd name="T12" fmla="*/ 0 60000 65536"/>
                <a:gd name="T13" fmla="*/ 0 60000 65536"/>
                <a:gd name="T14" fmla="*/ 0 60000 65536"/>
                <a:gd name="T15" fmla="*/ 0 w 57"/>
                <a:gd name="T16" fmla="*/ 0 h 19"/>
                <a:gd name="T17" fmla="*/ 57 w 57"/>
                <a:gd name="T18" fmla="*/ 19 h 19"/>
              </a:gdLst>
              <a:ahLst/>
              <a:cxnLst>
                <a:cxn ang="T10">
                  <a:pos x="T0" y="T1"/>
                </a:cxn>
                <a:cxn ang="T11">
                  <a:pos x="T2" y="T3"/>
                </a:cxn>
                <a:cxn ang="T12">
                  <a:pos x="T4" y="T5"/>
                </a:cxn>
                <a:cxn ang="T13">
                  <a:pos x="T6" y="T7"/>
                </a:cxn>
                <a:cxn ang="T14">
                  <a:pos x="T8" y="T9"/>
                </a:cxn>
              </a:cxnLst>
              <a:rect l="T15" t="T16" r="T17" b="T18"/>
              <a:pathLst>
                <a:path w="57" h="19">
                  <a:moveTo>
                    <a:pt x="0" y="0"/>
                  </a:moveTo>
                  <a:lnTo>
                    <a:pt x="6" y="2"/>
                  </a:lnTo>
                  <a:lnTo>
                    <a:pt x="27" y="9"/>
                  </a:lnTo>
                  <a:lnTo>
                    <a:pt x="50" y="15"/>
                  </a:lnTo>
                  <a:lnTo>
                    <a:pt x="57" y="19"/>
                  </a:lnTo>
                </a:path>
              </a:pathLst>
            </a:custGeom>
            <a:noFill/>
            <a:ln w="0">
              <a:solidFill>
                <a:schemeClr val="tx1"/>
              </a:solidFill>
              <a:round/>
              <a:headEnd/>
              <a:tailEnd/>
            </a:ln>
          </p:spPr>
          <p:txBody>
            <a:bodyPr/>
            <a:lstStyle/>
            <a:p>
              <a:endParaRPr lang="en-US"/>
            </a:p>
          </p:txBody>
        </p:sp>
        <p:sp>
          <p:nvSpPr>
            <p:cNvPr id="44195" name="Freeform 1182"/>
            <p:cNvSpPr>
              <a:spLocks/>
            </p:cNvSpPr>
            <p:nvPr/>
          </p:nvSpPr>
          <p:spPr bwMode="auto">
            <a:xfrm>
              <a:off x="1579" y="3088"/>
              <a:ext cx="83" cy="18"/>
            </a:xfrm>
            <a:custGeom>
              <a:avLst/>
              <a:gdLst>
                <a:gd name="T0" fmla="*/ 0 w 83"/>
                <a:gd name="T1" fmla="*/ 0 h 18"/>
                <a:gd name="T2" fmla="*/ 17 w 83"/>
                <a:gd name="T3" fmla="*/ 5 h 18"/>
                <a:gd name="T4" fmla="*/ 27 w 83"/>
                <a:gd name="T5" fmla="*/ 6 h 18"/>
                <a:gd name="T6" fmla="*/ 52 w 83"/>
                <a:gd name="T7" fmla="*/ 10 h 18"/>
                <a:gd name="T8" fmla="*/ 56 w 83"/>
                <a:gd name="T9" fmla="*/ 11 h 18"/>
                <a:gd name="T10" fmla="*/ 66 w 83"/>
                <a:gd name="T11" fmla="*/ 15 h 18"/>
                <a:gd name="T12" fmla="*/ 83 w 83"/>
                <a:gd name="T13" fmla="*/ 18 h 18"/>
                <a:gd name="T14" fmla="*/ 0 60000 65536"/>
                <a:gd name="T15" fmla="*/ 0 60000 65536"/>
                <a:gd name="T16" fmla="*/ 0 60000 65536"/>
                <a:gd name="T17" fmla="*/ 0 60000 65536"/>
                <a:gd name="T18" fmla="*/ 0 60000 65536"/>
                <a:gd name="T19" fmla="*/ 0 60000 65536"/>
                <a:gd name="T20" fmla="*/ 0 60000 65536"/>
                <a:gd name="T21" fmla="*/ 0 w 83"/>
                <a:gd name="T22" fmla="*/ 0 h 18"/>
                <a:gd name="T23" fmla="*/ 83 w 8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18">
                  <a:moveTo>
                    <a:pt x="0" y="0"/>
                  </a:moveTo>
                  <a:lnTo>
                    <a:pt x="17" y="5"/>
                  </a:lnTo>
                  <a:lnTo>
                    <a:pt x="27" y="6"/>
                  </a:lnTo>
                  <a:lnTo>
                    <a:pt x="52" y="10"/>
                  </a:lnTo>
                  <a:lnTo>
                    <a:pt x="56" y="11"/>
                  </a:lnTo>
                  <a:lnTo>
                    <a:pt x="66" y="15"/>
                  </a:lnTo>
                  <a:lnTo>
                    <a:pt x="83" y="18"/>
                  </a:lnTo>
                </a:path>
              </a:pathLst>
            </a:custGeom>
            <a:noFill/>
            <a:ln w="0">
              <a:solidFill>
                <a:schemeClr val="tx1"/>
              </a:solidFill>
              <a:round/>
              <a:headEnd/>
              <a:tailEnd/>
            </a:ln>
          </p:spPr>
          <p:txBody>
            <a:bodyPr/>
            <a:lstStyle/>
            <a:p>
              <a:endParaRPr lang="en-US"/>
            </a:p>
          </p:txBody>
        </p:sp>
        <p:sp>
          <p:nvSpPr>
            <p:cNvPr id="44196" name="Freeform 1183"/>
            <p:cNvSpPr>
              <a:spLocks/>
            </p:cNvSpPr>
            <p:nvPr/>
          </p:nvSpPr>
          <p:spPr bwMode="auto">
            <a:xfrm>
              <a:off x="1290" y="3049"/>
              <a:ext cx="289" cy="39"/>
            </a:xfrm>
            <a:custGeom>
              <a:avLst/>
              <a:gdLst>
                <a:gd name="T0" fmla="*/ 0 w 289"/>
                <a:gd name="T1" fmla="*/ 0 h 39"/>
                <a:gd name="T2" fmla="*/ 2 w 289"/>
                <a:gd name="T3" fmla="*/ 0 h 39"/>
                <a:gd name="T4" fmla="*/ 31 w 289"/>
                <a:gd name="T5" fmla="*/ 3 h 39"/>
                <a:gd name="T6" fmla="*/ 34 w 289"/>
                <a:gd name="T7" fmla="*/ 3 h 39"/>
                <a:gd name="T8" fmla="*/ 59 w 289"/>
                <a:gd name="T9" fmla="*/ 6 h 39"/>
                <a:gd name="T10" fmla="*/ 66 w 289"/>
                <a:gd name="T11" fmla="*/ 6 h 39"/>
                <a:gd name="T12" fmla="*/ 88 w 289"/>
                <a:gd name="T13" fmla="*/ 8 h 39"/>
                <a:gd name="T14" fmla="*/ 100 w 289"/>
                <a:gd name="T15" fmla="*/ 10 h 39"/>
                <a:gd name="T16" fmla="*/ 117 w 289"/>
                <a:gd name="T17" fmla="*/ 13 h 39"/>
                <a:gd name="T18" fmla="*/ 134 w 289"/>
                <a:gd name="T19" fmla="*/ 15 h 39"/>
                <a:gd name="T20" fmla="*/ 145 w 289"/>
                <a:gd name="T21" fmla="*/ 17 h 39"/>
                <a:gd name="T22" fmla="*/ 166 w 289"/>
                <a:gd name="T23" fmla="*/ 18 h 39"/>
                <a:gd name="T24" fmla="*/ 176 w 289"/>
                <a:gd name="T25" fmla="*/ 20 h 39"/>
                <a:gd name="T26" fmla="*/ 201 w 289"/>
                <a:gd name="T27" fmla="*/ 23 h 39"/>
                <a:gd name="T28" fmla="*/ 203 w 289"/>
                <a:gd name="T29" fmla="*/ 23 h 39"/>
                <a:gd name="T30" fmla="*/ 218 w 289"/>
                <a:gd name="T31" fmla="*/ 27 h 39"/>
                <a:gd name="T32" fmla="*/ 232 w 289"/>
                <a:gd name="T33" fmla="*/ 28 h 39"/>
                <a:gd name="T34" fmla="*/ 237 w 289"/>
                <a:gd name="T35" fmla="*/ 28 h 39"/>
                <a:gd name="T36" fmla="*/ 260 w 289"/>
                <a:gd name="T37" fmla="*/ 34 h 39"/>
                <a:gd name="T38" fmla="*/ 270 w 289"/>
                <a:gd name="T39" fmla="*/ 35 h 39"/>
                <a:gd name="T40" fmla="*/ 289 w 289"/>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9"/>
                <a:gd name="T64" fmla="*/ 0 h 39"/>
                <a:gd name="T65" fmla="*/ 289 w 28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9" h="39">
                  <a:moveTo>
                    <a:pt x="0" y="0"/>
                  </a:moveTo>
                  <a:lnTo>
                    <a:pt x="2" y="0"/>
                  </a:lnTo>
                  <a:lnTo>
                    <a:pt x="31" y="3"/>
                  </a:lnTo>
                  <a:lnTo>
                    <a:pt x="34" y="3"/>
                  </a:lnTo>
                  <a:lnTo>
                    <a:pt x="59" y="6"/>
                  </a:lnTo>
                  <a:lnTo>
                    <a:pt x="66" y="6"/>
                  </a:lnTo>
                  <a:lnTo>
                    <a:pt x="88" y="8"/>
                  </a:lnTo>
                  <a:lnTo>
                    <a:pt x="100" y="10"/>
                  </a:lnTo>
                  <a:lnTo>
                    <a:pt x="117" y="13"/>
                  </a:lnTo>
                  <a:lnTo>
                    <a:pt x="134" y="15"/>
                  </a:lnTo>
                  <a:lnTo>
                    <a:pt x="145" y="17"/>
                  </a:lnTo>
                  <a:lnTo>
                    <a:pt x="166" y="18"/>
                  </a:lnTo>
                  <a:lnTo>
                    <a:pt x="176" y="20"/>
                  </a:lnTo>
                  <a:lnTo>
                    <a:pt x="201" y="23"/>
                  </a:lnTo>
                  <a:lnTo>
                    <a:pt x="203" y="23"/>
                  </a:lnTo>
                  <a:lnTo>
                    <a:pt x="218" y="27"/>
                  </a:lnTo>
                  <a:lnTo>
                    <a:pt x="232" y="28"/>
                  </a:lnTo>
                  <a:lnTo>
                    <a:pt x="237" y="28"/>
                  </a:lnTo>
                  <a:lnTo>
                    <a:pt x="260" y="34"/>
                  </a:lnTo>
                  <a:lnTo>
                    <a:pt x="270" y="35"/>
                  </a:lnTo>
                  <a:lnTo>
                    <a:pt x="289" y="39"/>
                  </a:lnTo>
                </a:path>
              </a:pathLst>
            </a:custGeom>
            <a:noFill/>
            <a:ln w="0">
              <a:solidFill>
                <a:schemeClr val="tx1"/>
              </a:solidFill>
              <a:round/>
              <a:headEnd/>
              <a:tailEnd/>
            </a:ln>
          </p:spPr>
          <p:txBody>
            <a:bodyPr/>
            <a:lstStyle/>
            <a:p>
              <a:endParaRPr lang="en-US"/>
            </a:p>
          </p:txBody>
        </p:sp>
        <p:sp>
          <p:nvSpPr>
            <p:cNvPr id="44197" name="Freeform 1184"/>
            <p:cNvSpPr>
              <a:spLocks/>
            </p:cNvSpPr>
            <p:nvPr/>
          </p:nvSpPr>
          <p:spPr bwMode="auto">
            <a:xfrm>
              <a:off x="808" y="3025"/>
              <a:ext cx="482" cy="24"/>
            </a:xfrm>
            <a:custGeom>
              <a:avLst/>
              <a:gdLst>
                <a:gd name="T0" fmla="*/ 0 w 482"/>
                <a:gd name="T1" fmla="*/ 0 h 24"/>
                <a:gd name="T2" fmla="*/ 5 w 482"/>
                <a:gd name="T3" fmla="*/ 0 h 24"/>
                <a:gd name="T4" fmla="*/ 30 w 482"/>
                <a:gd name="T5" fmla="*/ 2 h 24"/>
                <a:gd name="T6" fmla="*/ 37 w 482"/>
                <a:gd name="T7" fmla="*/ 2 h 24"/>
                <a:gd name="T8" fmla="*/ 60 w 482"/>
                <a:gd name="T9" fmla="*/ 2 h 24"/>
                <a:gd name="T10" fmla="*/ 67 w 482"/>
                <a:gd name="T11" fmla="*/ 2 h 24"/>
                <a:gd name="T12" fmla="*/ 92 w 482"/>
                <a:gd name="T13" fmla="*/ 3 h 24"/>
                <a:gd name="T14" fmla="*/ 99 w 482"/>
                <a:gd name="T15" fmla="*/ 3 h 24"/>
                <a:gd name="T16" fmla="*/ 123 w 482"/>
                <a:gd name="T17" fmla="*/ 3 h 24"/>
                <a:gd name="T18" fmla="*/ 130 w 482"/>
                <a:gd name="T19" fmla="*/ 3 h 24"/>
                <a:gd name="T20" fmla="*/ 152 w 482"/>
                <a:gd name="T21" fmla="*/ 3 h 24"/>
                <a:gd name="T22" fmla="*/ 162 w 482"/>
                <a:gd name="T23" fmla="*/ 5 h 24"/>
                <a:gd name="T24" fmla="*/ 182 w 482"/>
                <a:gd name="T25" fmla="*/ 5 h 24"/>
                <a:gd name="T26" fmla="*/ 194 w 482"/>
                <a:gd name="T27" fmla="*/ 5 h 24"/>
                <a:gd name="T28" fmla="*/ 214 w 482"/>
                <a:gd name="T29" fmla="*/ 7 h 24"/>
                <a:gd name="T30" fmla="*/ 226 w 482"/>
                <a:gd name="T31" fmla="*/ 7 h 24"/>
                <a:gd name="T32" fmla="*/ 243 w 482"/>
                <a:gd name="T33" fmla="*/ 9 h 24"/>
                <a:gd name="T34" fmla="*/ 258 w 482"/>
                <a:gd name="T35" fmla="*/ 10 h 24"/>
                <a:gd name="T36" fmla="*/ 273 w 482"/>
                <a:gd name="T37" fmla="*/ 10 h 24"/>
                <a:gd name="T38" fmla="*/ 290 w 482"/>
                <a:gd name="T39" fmla="*/ 10 h 24"/>
                <a:gd name="T40" fmla="*/ 303 w 482"/>
                <a:gd name="T41" fmla="*/ 10 h 24"/>
                <a:gd name="T42" fmla="*/ 320 w 482"/>
                <a:gd name="T43" fmla="*/ 12 h 24"/>
                <a:gd name="T44" fmla="*/ 334 w 482"/>
                <a:gd name="T45" fmla="*/ 14 h 24"/>
                <a:gd name="T46" fmla="*/ 354 w 482"/>
                <a:gd name="T47" fmla="*/ 14 h 24"/>
                <a:gd name="T48" fmla="*/ 364 w 482"/>
                <a:gd name="T49" fmla="*/ 15 h 24"/>
                <a:gd name="T50" fmla="*/ 384 w 482"/>
                <a:gd name="T51" fmla="*/ 17 h 24"/>
                <a:gd name="T52" fmla="*/ 393 w 482"/>
                <a:gd name="T53" fmla="*/ 17 h 24"/>
                <a:gd name="T54" fmla="*/ 418 w 482"/>
                <a:gd name="T55" fmla="*/ 19 h 24"/>
                <a:gd name="T56" fmla="*/ 423 w 482"/>
                <a:gd name="T57" fmla="*/ 19 h 24"/>
                <a:gd name="T58" fmla="*/ 450 w 482"/>
                <a:gd name="T59" fmla="*/ 22 h 24"/>
                <a:gd name="T60" fmla="*/ 454 w 482"/>
                <a:gd name="T61" fmla="*/ 22 h 24"/>
                <a:gd name="T62" fmla="*/ 477 w 482"/>
                <a:gd name="T63" fmla="*/ 24 h 24"/>
                <a:gd name="T64" fmla="*/ 482 w 482"/>
                <a:gd name="T65" fmla="*/ 24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2"/>
                <a:gd name="T100" fmla="*/ 0 h 24"/>
                <a:gd name="T101" fmla="*/ 482 w 482"/>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2" h="24">
                  <a:moveTo>
                    <a:pt x="0" y="0"/>
                  </a:moveTo>
                  <a:lnTo>
                    <a:pt x="5" y="0"/>
                  </a:lnTo>
                  <a:lnTo>
                    <a:pt x="30" y="2"/>
                  </a:lnTo>
                  <a:lnTo>
                    <a:pt x="37" y="2"/>
                  </a:lnTo>
                  <a:lnTo>
                    <a:pt x="60" y="2"/>
                  </a:lnTo>
                  <a:lnTo>
                    <a:pt x="67" y="2"/>
                  </a:lnTo>
                  <a:lnTo>
                    <a:pt x="92" y="3"/>
                  </a:lnTo>
                  <a:lnTo>
                    <a:pt x="99" y="3"/>
                  </a:lnTo>
                  <a:lnTo>
                    <a:pt x="123" y="3"/>
                  </a:lnTo>
                  <a:lnTo>
                    <a:pt x="130" y="3"/>
                  </a:lnTo>
                  <a:lnTo>
                    <a:pt x="152" y="3"/>
                  </a:lnTo>
                  <a:lnTo>
                    <a:pt x="162" y="5"/>
                  </a:lnTo>
                  <a:lnTo>
                    <a:pt x="182" y="5"/>
                  </a:lnTo>
                  <a:lnTo>
                    <a:pt x="194" y="5"/>
                  </a:lnTo>
                  <a:lnTo>
                    <a:pt x="214" y="7"/>
                  </a:lnTo>
                  <a:lnTo>
                    <a:pt x="226" y="7"/>
                  </a:lnTo>
                  <a:lnTo>
                    <a:pt x="243" y="9"/>
                  </a:lnTo>
                  <a:lnTo>
                    <a:pt x="258" y="10"/>
                  </a:lnTo>
                  <a:lnTo>
                    <a:pt x="273" y="10"/>
                  </a:lnTo>
                  <a:lnTo>
                    <a:pt x="290" y="10"/>
                  </a:lnTo>
                  <a:lnTo>
                    <a:pt x="303" y="10"/>
                  </a:lnTo>
                  <a:lnTo>
                    <a:pt x="320" y="12"/>
                  </a:lnTo>
                  <a:lnTo>
                    <a:pt x="334" y="14"/>
                  </a:lnTo>
                  <a:lnTo>
                    <a:pt x="354" y="14"/>
                  </a:lnTo>
                  <a:lnTo>
                    <a:pt x="364" y="15"/>
                  </a:lnTo>
                  <a:lnTo>
                    <a:pt x="384" y="17"/>
                  </a:lnTo>
                  <a:lnTo>
                    <a:pt x="393" y="17"/>
                  </a:lnTo>
                  <a:lnTo>
                    <a:pt x="418" y="19"/>
                  </a:lnTo>
                  <a:lnTo>
                    <a:pt x="423" y="19"/>
                  </a:lnTo>
                  <a:lnTo>
                    <a:pt x="450" y="22"/>
                  </a:lnTo>
                  <a:lnTo>
                    <a:pt x="454" y="22"/>
                  </a:lnTo>
                  <a:lnTo>
                    <a:pt x="477" y="24"/>
                  </a:lnTo>
                  <a:lnTo>
                    <a:pt x="482" y="24"/>
                  </a:lnTo>
                </a:path>
              </a:pathLst>
            </a:custGeom>
            <a:noFill/>
            <a:ln w="0">
              <a:solidFill>
                <a:schemeClr val="tx1"/>
              </a:solidFill>
              <a:round/>
              <a:headEnd/>
              <a:tailEnd/>
            </a:ln>
          </p:spPr>
          <p:txBody>
            <a:bodyPr/>
            <a:lstStyle/>
            <a:p>
              <a:endParaRPr lang="en-US"/>
            </a:p>
          </p:txBody>
        </p:sp>
        <p:sp>
          <p:nvSpPr>
            <p:cNvPr id="44198" name="Line 1185"/>
            <p:cNvSpPr>
              <a:spLocks noChangeShapeType="1"/>
            </p:cNvSpPr>
            <p:nvPr/>
          </p:nvSpPr>
          <p:spPr bwMode="auto">
            <a:xfrm flipH="1">
              <a:off x="590" y="3023"/>
              <a:ext cx="32" cy="1"/>
            </a:xfrm>
            <a:prstGeom prst="line">
              <a:avLst/>
            </a:prstGeom>
            <a:noFill/>
            <a:ln w="0">
              <a:solidFill>
                <a:schemeClr val="tx1"/>
              </a:solidFill>
              <a:round/>
              <a:headEnd/>
              <a:tailEnd/>
            </a:ln>
          </p:spPr>
          <p:txBody>
            <a:bodyPr/>
            <a:lstStyle/>
            <a:p>
              <a:endParaRPr lang="en-GB"/>
            </a:p>
          </p:txBody>
        </p:sp>
        <p:sp>
          <p:nvSpPr>
            <p:cNvPr id="44199" name="Freeform 1186"/>
            <p:cNvSpPr>
              <a:spLocks/>
            </p:cNvSpPr>
            <p:nvPr/>
          </p:nvSpPr>
          <p:spPr bwMode="auto">
            <a:xfrm>
              <a:off x="718" y="3023"/>
              <a:ext cx="90" cy="2"/>
            </a:xfrm>
            <a:custGeom>
              <a:avLst/>
              <a:gdLst>
                <a:gd name="T0" fmla="*/ 0 w 90"/>
                <a:gd name="T1" fmla="*/ 0 h 2"/>
                <a:gd name="T2" fmla="*/ 29 w 90"/>
                <a:gd name="T3" fmla="*/ 0 h 2"/>
                <a:gd name="T4" fmla="*/ 32 w 90"/>
                <a:gd name="T5" fmla="*/ 0 h 2"/>
                <a:gd name="T6" fmla="*/ 59 w 90"/>
                <a:gd name="T7" fmla="*/ 2 h 2"/>
                <a:gd name="T8" fmla="*/ 63 w 90"/>
                <a:gd name="T9" fmla="*/ 2 h 2"/>
                <a:gd name="T10" fmla="*/ 90 w 90"/>
                <a:gd name="T11" fmla="*/ 2 h 2"/>
                <a:gd name="T12" fmla="*/ 0 60000 65536"/>
                <a:gd name="T13" fmla="*/ 0 60000 65536"/>
                <a:gd name="T14" fmla="*/ 0 60000 65536"/>
                <a:gd name="T15" fmla="*/ 0 60000 65536"/>
                <a:gd name="T16" fmla="*/ 0 60000 65536"/>
                <a:gd name="T17" fmla="*/ 0 60000 65536"/>
                <a:gd name="T18" fmla="*/ 0 w 90"/>
                <a:gd name="T19" fmla="*/ 0 h 2"/>
                <a:gd name="T20" fmla="*/ 90 w 90"/>
                <a:gd name="T21" fmla="*/ 2 h 2"/>
              </a:gdLst>
              <a:ahLst/>
              <a:cxnLst>
                <a:cxn ang="T12">
                  <a:pos x="T0" y="T1"/>
                </a:cxn>
                <a:cxn ang="T13">
                  <a:pos x="T2" y="T3"/>
                </a:cxn>
                <a:cxn ang="T14">
                  <a:pos x="T4" y="T5"/>
                </a:cxn>
                <a:cxn ang="T15">
                  <a:pos x="T6" y="T7"/>
                </a:cxn>
                <a:cxn ang="T16">
                  <a:pos x="T8" y="T9"/>
                </a:cxn>
                <a:cxn ang="T17">
                  <a:pos x="T10" y="T11"/>
                </a:cxn>
              </a:cxnLst>
              <a:rect l="T18" t="T19" r="T20" b="T21"/>
              <a:pathLst>
                <a:path w="90" h="2">
                  <a:moveTo>
                    <a:pt x="0" y="0"/>
                  </a:moveTo>
                  <a:lnTo>
                    <a:pt x="29" y="0"/>
                  </a:lnTo>
                  <a:lnTo>
                    <a:pt x="32" y="0"/>
                  </a:lnTo>
                  <a:lnTo>
                    <a:pt x="59" y="2"/>
                  </a:lnTo>
                  <a:lnTo>
                    <a:pt x="63" y="2"/>
                  </a:lnTo>
                  <a:lnTo>
                    <a:pt x="90" y="2"/>
                  </a:lnTo>
                </a:path>
              </a:pathLst>
            </a:custGeom>
            <a:noFill/>
            <a:ln w="0">
              <a:solidFill>
                <a:schemeClr val="tx1"/>
              </a:solidFill>
              <a:round/>
              <a:headEnd/>
              <a:tailEnd/>
            </a:ln>
          </p:spPr>
          <p:txBody>
            <a:bodyPr/>
            <a:lstStyle/>
            <a:p>
              <a:endParaRPr lang="en-US"/>
            </a:p>
          </p:txBody>
        </p:sp>
        <p:sp>
          <p:nvSpPr>
            <p:cNvPr id="44200" name="Freeform 1187"/>
            <p:cNvSpPr>
              <a:spLocks/>
            </p:cNvSpPr>
            <p:nvPr/>
          </p:nvSpPr>
          <p:spPr bwMode="auto">
            <a:xfrm>
              <a:off x="622" y="3023"/>
              <a:ext cx="35" cy="1"/>
            </a:xfrm>
            <a:custGeom>
              <a:avLst/>
              <a:gdLst>
                <a:gd name="T0" fmla="*/ 35 w 35"/>
                <a:gd name="T1" fmla="*/ 0 h 1"/>
                <a:gd name="T2" fmla="*/ 32 w 35"/>
                <a:gd name="T3" fmla="*/ 0 h 1"/>
                <a:gd name="T4" fmla="*/ 3 w 35"/>
                <a:gd name="T5" fmla="*/ 0 h 1"/>
                <a:gd name="T6" fmla="*/ 0 w 35"/>
                <a:gd name="T7" fmla="*/ 0 h 1"/>
                <a:gd name="T8" fmla="*/ 0 60000 65536"/>
                <a:gd name="T9" fmla="*/ 0 60000 65536"/>
                <a:gd name="T10" fmla="*/ 0 60000 65536"/>
                <a:gd name="T11" fmla="*/ 0 60000 65536"/>
                <a:gd name="T12" fmla="*/ 0 w 35"/>
                <a:gd name="T13" fmla="*/ 0 h 1"/>
                <a:gd name="T14" fmla="*/ 35 w 35"/>
                <a:gd name="T15" fmla="*/ 1 h 1"/>
              </a:gdLst>
              <a:ahLst/>
              <a:cxnLst>
                <a:cxn ang="T8">
                  <a:pos x="T0" y="T1"/>
                </a:cxn>
                <a:cxn ang="T9">
                  <a:pos x="T2" y="T3"/>
                </a:cxn>
                <a:cxn ang="T10">
                  <a:pos x="T4" y="T5"/>
                </a:cxn>
                <a:cxn ang="T11">
                  <a:pos x="T6" y="T7"/>
                </a:cxn>
              </a:cxnLst>
              <a:rect l="T12" t="T13" r="T14" b="T15"/>
              <a:pathLst>
                <a:path w="35" h="1">
                  <a:moveTo>
                    <a:pt x="35" y="0"/>
                  </a:moveTo>
                  <a:lnTo>
                    <a:pt x="32" y="0"/>
                  </a:lnTo>
                  <a:lnTo>
                    <a:pt x="3" y="0"/>
                  </a:lnTo>
                  <a:lnTo>
                    <a:pt x="0" y="0"/>
                  </a:lnTo>
                </a:path>
              </a:pathLst>
            </a:custGeom>
            <a:noFill/>
            <a:ln w="0">
              <a:solidFill>
                <a:schemeClr val="tx1"/>
              </a:solidFill>
              <a:round/>
              <a:headEnd/>
              <a:tailEnd/>
            </a:ln>
          </p:spPr>
          <p:txBody>
            <a:bodyPr/>
            <a:lstStyle/>
            <a:p>
              <a:endParaRPr lang="en-US"/>
            </a:p>
          </p:txBody>
        </p:sp>
        <p:sp>
          <p:nvSpPr>
            <p:cNvPr id="44201" name="Freeform 1188"/>
            <p:cNvSpPr>
              <a:spLocks/>
            </p:cNvSpPr>
            <p:nvPr/>
          </p:nvSpPr>
          <p:spPr bwMode="auto">
            <a:xfrm>
              <a:off x="657" y="3023"/>
              <a:ext cx="61" cy="1"/>
            </a:xfrm>
            <a:custGeom>
              <a:avLst/>
              <a:gdLst>
                <a:gd name="T0" fmla="*/ 61 w 61"/>
                <a:gd name="T1" fmla="*/ 0 h 1"/>
                <a:gd name="T2" fmla="*/ 58 w 61"/>
                <a:gd name="T3" fmla="*/ 0 h 1"/>
                <a:gd name="T4" fmla="*/ 32 w 61"/>
                <a:gd name="T5" fmla="*/ 0 h 1"/>
                <a:gd name="T6" fmla="*/ 27 w 61"/>
                <a:gd name="T7" fmla="*/ 0 h 1"/>
                <a:gd name="T8" fmla="*/ 0 w 61"/>
                <a:gd name="T9" fmla="*/ 0 h 1"/>
                <a:gd name="T10" fmla="*/ 0 60000 65536"/>
                <a:gd name="T11" fmla="*/ 0 60000 65536"/>
                <a:gd name="T12" fmla="*/ 0 60000 65536"/>
                <a:gd name="T13" fmla="*/ 0 60000 65536"/>
                <a:gd name="T14" fmla="*/ 0 60000 65536"/>
                <a:gd name="T15" fmla="*/ 0 w 61"/>
                <a:gd name="T16" fmla="*/ 0 h 1"/>
                <a:gd name="T17" fmla="*/ 61 w 61"/>
                <a:gd name="T18" fmla="*/ 1 h 1"/>
              </a:gdLst>
              <a:ahLst/>
              <a:cxnLst>
                <a:cxn ang="T10">
                  <a:pos x="T0" y="T1"/>
                </a:cxn>
                <a:cxn ang="T11">
                  <a:pos x="T2" y="T3"/>
                </a:cxn>
                <a:cxn ang="T12">
                  <a:pos x="T4" y="T5"/>
                </a:cxn>
                <a:cxn ang="T13">
                  <a:pos x="T6" y="T7"/>
                </a:cxn>
                <a:cxn ang="T14">
                  <a:pos x="T8" y="T9"/>
                </a:cxn>
              </a:cxnLst>
              <a:rect l="T15" t="T16" r="T17" b="T18"/>
              <a:pathLst>
                <a:path w="61" h="1">
                  <a:moveTo>
                    <a:pt x="61" y="0"/>
                  </a:moveTo>
                  <a:lnTo>
                    <a:pt x="58" y="0"/>
                  </a:lnTo>
                  <a:lnTo>
                    <a:pt x="32" y="0"/>
                  </a:lnTo>
                  <a:lnTo>
                    <a:pt x="27" y="0"/>
                  </a:lnTo>
                  <a:lnTo>
                    <a:pt x="0" y="0"/>
                  </a:lnTo>
                </a:path>
              </a:pathLst>
            </a:custGeom>
            <a:noFill/>
            <a:ln w="0">
              <a:solidFill>
                <a:schemeClr val="tx1"/>
              </a:solidFill>
              <a:round/>
              <a:headEnd/>
              <a:tailEnd/>
            </a:ln>
          </p:spPr>
          <p:txBody>
            <a:bodyPr/>
            <a:lstStyle/>
            <a:p>
              <a:endParaRPr lang="en-US"/>
            </a:p>
          </p:txBody>
        </p:sp>
        <p:sp>
          <p:nvSpPr>
            <p:cNvPr id="44202" name="Freeform 1189"/>
            <p:cNvSpPr>
              <a:spLocks/>
            </p:cNvSpPr>
            <p:nvPr/>
          </p:nvSpPr>
          <p:spPr bwMode="auto">
            <a:xfrm>
              <a:off x="1695" y="3106"/>
              <a:ext cx="27" cy="12"/>
            </a:xfrm>
            <a:custGeom>
              <a:avLst/>
              <a:gdLst>
                <a:gd name="T0" fmla="*/ 0 w 27"/>
                <a:gd name="T1" fmla="*/ 0 h 12"/>
                <a:gd name="T2" fmla="*/ 7 w 27"/>
                <a:gd name="T3" fmla="*/ 2 h 12"/>
                <a:gd name="T4" fmla="*/ 27 w 27"/>
                <a:gd name="T5" fmla="*/ 12 h 12"/>
                <a:gd name="T6" fmla="*/ 0 60000 65536"/>
                <a:gd name="T7" fmla="*/ 0 60000 65536"/>
                <a:gd name="T8" fmla="*/ 0 60000 65536"/>
                <a:gd name="T9" fmla="*/ 0 w 27"/>
                <a:gd name="T10" fmla="*/ 0 h 12"/>
                <a:gd name="T11" fmla="*/ 27 w 27"/>
                <a:gd name="T12" fmla="*/ 12 h 12"/>
              </a:gdLst>
              <a:ahLst/>
              <a:cxnLst>
                <a:cxn ang="T6">
                  <a:pos x="T0" y="T1"/>
                </a:cxn>
                <a:cxn ang="T7">
                  <a:pos x="T2" y="T3"/>
                </a:cxn>
                <a:cxn ang="T8">
                  <a:pos x="T4" y="T5"/>
                </a:cxn>
              </a:cxnLst>
              <a:rect l="T9" t="T10" r="T11" b="T12"/>
              <a:pathLst>
                <a:path w="27" h="12">
                  <a:moveTo>
                    <a:pt x="0" y="0"/>
                  </a:moveTo>
                  <a:lnTo>
                    <a:pt x="7" y="2"/>
                  </a:lnTo>
                  <a:lnTo>
                    <a:pt x="27" y="12"/>
                  </a:lnTo>
                </a:path>
              </a:pathLst>
            </a:custGeom>
            <a:noFill/>
            <a:ln w="0">
              <a:solidFill>
                <a:schemeClr val="tx1"/>
              </a:solidFill>
              <a:round/>
              <a:headEnd/>
              <a:tailEnd/>
            </a:ln>
          </p:spPr>
          <p:txBody>
            <a:bodyPr/>
            <a:lstStyle/>
            <a:p>
              <a:endParaRPr lang="en-US"/>
            </a:p>
          </p:txBody>
        </p:sp>
        <p:sp>
          <p:nvSpPr>
            <p:cNvPr id="44203" name="Freeform 1190"/>
            <p:cNvSpPr>
              <a:spLocks/>
            </p:cNvSpPr>
            <p:nvPr/>
          </p:nvSpPr>
          <p:spPr bwMode="auto">
            <a:xfrm>
              <a:off x="1613" y="3083"/>
              <a:ext cx="82" cy="23"/>
            </a:xfrm>
            <a:custGeom>
              <a:avLst/>
              <a:gdLst>
                <a:gd name="T0" fmla="*/ 0 w 82"/>
                <a:gd name="T1" fmla="*/ 0 h 23"/>
                <a:gd name="T2" fmla="*/ 10 w 82"/>
                <a:gd name="T3" fmla="*/ 1 h 23"/>
                <a:gd name="T4" fmla="*/ 27 w 82"/>
                <a:gd name="T5" fmla="*/ 8 h 23"/>
                <a:gd name="T6" fmla="*/ 49 w 82"/>
                <a:gd name="T7" fmla="*/ 11 h 23"/>
                <a:gd name="T8" fmla="*/ 55 w 82"/>
                <a:gd name="T9" fmla="*/ 15 h 23"/>
                <a:gd name="T10" fmla="*/ 71 w 82"/>
                <a:gd name="T11" fmla="*/ 20 h 23"/>
                <a:gd name="T12" fmla="*/ 82 w 82"/>
                <a:gd name="T13" fmla="*/ 23 h 23"/>
                <a:gd name="T14" fmla="*/ 0 60000 65536"/>
                <a:gd name="T15" fmla="*/ 0 60000 65536"/>
                <a:gd name="T16" fmla="*/ 0 60000 65536"/>
                <a:gd name="T17" fmla="*/ 0 60000 65536"/>
                <a:gd name="T18" fmla="*/ 0 60000 65536"/>
                <a:gd name="T19" fmla="*/ 0 60000 65536"/>
                <a:gd name="T20" fmla="*/ 0 60000 65536"/>
                <a:gd name="T21" fmla="*/ 0 w 82"/>
                <a:gd name="T22" fmla="*/ 0 h 23"/>
                <a:gd name="T23" fmla="*/ 82 w 8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3">
                  <a:moveTo>
                    <a:pt x="0" y="0"/>
                  </a:moveTo>
                  <a:lnTo>
                    <a:pt x="10" y="1"/>
                  </a:lnTo>
                  <a:lnTo>
                    <a:pt x="27" y="8"/>
                  </a:lnTo>
                  <a:lnTo>
                    <a:pt x="49" y="11"/>
                  </a:lnTo>
                  <a:lnTo>
                    <a:pt x="55" y="15"/>
                  </a:lnTo>
                  <a:lnTo>
                    <a:pt x="71" y="20"/>
                  </a:lnTo>
                  <a:lnTo>
                    <a:pt x="82" y="23"/>
                  </a:lnTo>
                </a:path>
              </a:pathLst>
            </a:custGeom>
            <a:noFill/>
            <a:ln w="0">
              <a:solidFill>
                <a:schemeClr val="tx1"/>
              </a:solidFill>
              <a:round/>
              <a:headEnd/>
              <a:tailEnd/>
            </a:ln>
          </p:spPr>
          <p:txBody>
            <a:bodyPr/>
            <a:lstStyle/>
            <a:p>
              <a:endParaRPr lang="en-US"/>
            </a:p>
          </p:txBody>
        </p:sp>
        <p:sp>
          <p:nvSpPr>
            <p:cNvPr id="44204" name="Freeform 1191"/>
            <p:cNvSpPr>
              <a:spLocks/>
            </p:cNvSpPr>
            <p:nvPr/>
          </p:nvSpPr>
          <p:spPr bwMode="auto">
            <a:xfrm>
              <a:off x="1474" y="3055"/>
              <a:ext cx="139" cy="28"/>
            </a:xfrm>
            <a:custGeom>
              <a:avLst/>
              <a:gdLst>
                <a:gd name="T0" fmla="*/ 0 w 139"/>
                <a:gd name="T1" fmla="*/ 0 h 28"/>
                <a:gd name="T2" fmla="*/ 7 w 139"/>
                <a:gd name="T3" fmla="*/ 0 h 28"/>
                <a:gd name="T4" fmla="*/ 27 w 139"/>
                <a:gd name="T5" fmla="*/ 4 h 28"/>
                <a:gd name="T6" fmla="*/ 42 w 139"/>
                <a:gd name="T7" fmla="*/ 7 h 28"/>
                <a:gd name="T8" fmla="*/ 56 w 139"/>
                <a:gd name="T9" fmla="*/ 9 h 28"/>
                <a:gd name="T10" fmla="*/ 76 w 139"/>
                <a:gd name="T11" fmla="*/ 14 h 28"/>
                <a:gd name="T12" fmla="*/ 85 w 139"/>
                <a:gd name="T13" fmla="*/ 14 h 28"/>
                <a:gd name="T14" fmla="*/ 110 w 139"/>
                <a:gd name="T15" fmla="*/ 21 h 28"/>
                <a:gd name="T16" fmla="*/ 112 w 139"/>
                <a:gd name="T17" fmla="*/ 21 h 28"/>
                <a:gd name="T18" fmla="*/ 113 w 139"/>
                <a:gd name="T19" fmla="*/ 21 h 28"/>
                <a:gd name="T20" fmla="*/ 139 w 139"/>
                <a:gd name="T21" fmla="*/ 28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
                <a:gd name="T34" fmla="*/ 0 h 28"/>
                <a:gd name="T35" fmla="*/ 139 w 1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 h="28">
                  <a:moveTo>
                    <a:pt x="0" y="0"/>
                  </a:moveTo>
                  <a:lnTo>
                    <a:pt x="7" y="0"/>
                  </a:lnTo>
                  <a:lnTo>
                    <a:pt x="27" y="4"/>
                  </a:lnTo>
                  <a:lnTo>
                    <a:pt x="42" y="7"/>
                  </a:lnTo>
                  <a:lnTo>
                    <a:pt x="56" y="9"/>
                  </a:lnTo>
                  <a:lnTo>
                    <a:pt x="76" y="14"/>
                  </a:lnTo>
                  <a:lnTo>
                    <a:pt x="85" y="14"/>
                  </a:lnTo>
                  <a:lnTo>
                    <a:pt x="110" y="21"/>
                  </a:lnTo>
                  <a:lnTo>
                    <a:pt x="112" y="21"/>
                  </a:lnTo>
                  <a:lnTo>
                    <a:pt x="113" y="21"/>
                  </a:lnTo>
                  <a:lnTo>
                    <a:pt x="139" y="28"/>
                  </a:lnTo>
                </a:path>
              </a:pathLst>
            </a:custGeom>
            <a:noFill/>
            <a:ln w="0">
              <a:solidFill>
                <a:schemeClr val="tx1"/>
              </a:solidFill>
              <a:round/>
              <a:headEnd/>
              <a:tailEnd/>
            </a:ln>
          </p:spPr>
          <p:txBody>
            <a:bodyPr/>
            <a:lstStyle/>
            <a:p>
              <a:endParaRPr lang="en-US"/>
            </a:p>
          </p:txBody>
        </p:sp>
        <p:sp>
          <p:nvSpPr>
            <p:cNvPr id="44205" name="Freeform 1192"/>
            <p:cNvSpPr>
              <a:spLocks/>
            </p:cNvSpPr>
            <p:nvPr/>
          </p:nvSpPr>
          <p:spPr bwMode="auto">
            <a:xfrm>
              <a:off x="1211" y="3025"/>
              <a:ext cx="263" cy="30"/>
            </a:xfrm>
            <a:custGeom>
              <a:avLst/>
              <a:gdLst>
                <a:gd name="T0" fmla="*/ 0 w 263"/>
                <a:gd name="T1" fmla="*/ 0 h 30"/>
                <a:gd name="T2" fmla="*/ 5 w 263"/>
                <a:gd name="T3" fmla="*/ 2 h 30"/>
                <a:gd name="T4" fmla="*/ 30 w 263"/>
                <a:gd name="T5" fmla="*/ 3 h 30"/>
                <a:gd name="T6" fmla="*/ 39 w 263"/>
                <a:gd name="T7" fmla="*/ 3 h 30"/>
                <a:gd name="T8" fmla="*/ 59 w 263"/>
                <a:gd name="T9" fmla="*/ 5 h 30"/>
                <a:gd name="T10" fmla="*/ 71 w 263"/>
                <a:gd name="T11" fmla="*/ 7 h 30"/>
                <a:gd name="T12" fmla="*/ 88 w 263"/>
                <a:gd name="T13" fmla="*/ 9 h 30"/>
                <a:gd name="T14" fmla="*/ 103 w 263"/>
                <a:gd name="T15" fmla="*/ 10 h 30"/>
                <a:gd name="T16" fmla="*/ 118 w 263"/>
                <a:gd name="T17" fmla="*/ 10 h 30"/>
                <a:gd name="T18" fmla="*/ 137 w 263"/>
                <a:gd name="T19" fmla="*/ 14 h 30"/>
                <a:gd name="T20" fmla="*/ 147 w 263"/>
                <a:gd name="T21" fmla="*/ 15 h 30"/>
                <a:gd name="T22" fmla="*/ 169 w 263"/>
                <a:gd name="T23" fmla="*/ 17 h 30"/>
                <a:gd name="T24" fmla="*/ 176 w 263"/>
                <a:gd name="T25" fmla="*/ 17 h 30"/>
                <a:gd name="T26" fmla="*/ 203 w 263"/>
                <a:gd name="T27" fmla="*/ 22 h 30"/>
                <a:gd name="T28" fmla="*/ 206 w 263"/>
                <a:gd name="T29" fmla="*/ 22 h 30"/>
                <a:gd name="T30" fmla="*/ 219 w 263"/>
                <a:gd name="T31" fmla="*/ 24 h 30"/>
                <a:gd name="T32" fmla="*/ 235 w 263"/>
                <a:gd name="T33" fmla="*/ 25 h 30"/>
                <a:gd name="T34" fmla="*/ 236 w 263"/>
                <a:gd name="T35" fmla="*/ 25 h 30"/>
                <a:gd name="T36" fmla="*/ 263 w 263"/>
                <a:gd name="T37" fmla="*/ 3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3"/>
                <a:gd name="T58" fmla="*/ 0 h 30"/>
                <a:gd name="T59" fmla="*/ 263 w 263"/>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3" h="30">
                  <a:moveTo>
                    <a:pt x="0" y="0"/>
                  </a:moveTo>
                  <a:lnTo>
                    <a:pt x="5" y="2"/>
                  </a:lnTo>
                  <a:lnTo>
                    <a:pt x="30" y="3"/>
                  </a:lnTo>
                  <a:lnTo>
                    <a:pt x="39" y="3"/>
                  </a:lnTo>
                  <a:lnTo>
                    <a:pt x="59" y="5"/>
                  </a:lnTo>
                  <a:lnTo>
                    <a:pt x="71" y="7"/>
                  </a:lnTo>
                  <a:lnTo>
                    <a:pt x="88" y="9"/>
                  </a:lnTo>
                  <a:lnTo>
                    <a:pt x="103" y="10"/>
                  </a:lnTo>
                  <a:lnTo>
                    <a:pt x="118" y="10"/>
                  </a:lnTo>
                  <a:lnTo>
                    <a:pt x="137" y="14"/>
                  </a:lnTo>
                  <a:lnTo>
                    <a:pt x="147" y="15"/>
                  </a:lnTo>
                  <a:lnTo>
                    <a:pt x="169" y="17"/>
                  </a:lnTo>
                  <a:lnTo>
                    <a:pt x="176" y="17"/>
                  </a:lnTo>
                  <a:lnTo>
                    <a:pt x="203" y="22"/>
                  </a:lnTo>
                  <a:lnTo>
                    <a:pt x="206" y="22"/>
                  </a:lnTo>
                  <a:lnTo>
                    <a:pt x="219" y="24"/>
                  </a:lnTo>
                  <a:lnTo>
                    <a:pt x="235" y="25"/>
                  </a:lnTo>
                  <a:lnTo>
                    <a:pt x="236" y="25"/>
                  </a:lnTo>
                  <a:lnTo>
                    <a:pt x="263" y="30"/>
                  </a:lnTo>
                </a:path>
              </a:pathLst>
            </a:custGeom>
            <a:noFill/>
            <a:ln w="0">
              <a:solidFill>
                <a:schemeClr val="tx1"/>
              </a:solidFill>
              <a:round/>
              <a:headEnd/>
              <a:tailEnd/>
            </a:ln>
          </p:spPr>
          <p:txBody>
            <a:bodyPr/>
            <a:lstStyle/>
            <a:p>
              <a:endParaRPr lang="en-US"/>
            </a:p>
          </p:txBody>
        </p:sp>
        <p:sp>
          <p:nvSpPr>
            <p:cNvPr id="44206" name="Freeform 1193"/>
            <p:cNvSpPr>
              <a:spLocks/>
            </p:cNvSpPr>
            <p:nvPr/>
          </p:nvSpPr>
          <p:spPr bwMode="auto">
            <a:xfrm>
              <a:off x="755" y="3006"/>
              <a:ext cx="456" cy="19"/>
            </a:xfrm>
            <a:custGeom>
              <a:avLst/>
              <a:gdLst>
                <a:gd name="T0" fmla="*/ 0 w 456"/>
                <a:gd name="T1" fmla="*/ 0 h 19"/>
                <a:gd name="T2" fmla="*/ 17 w 456"/>
                <a:gd name="T3" fmla="*/ 0 h 19"/>
                <a:gd name="T4" fmla="*/ 32 w 456"/>
                <a:gd name="T5" fmla="*/ 0 h 19"/>
                <a:gd name="T6" fmla="*/ 48 w 456"/>
                <a:gd name="T7" fmla="*/ 0 h 19"/>
                <a:gd name="T8" fmla="*/ 61 w 456"/>
                <a:gd name="T9" fmla="*/ 2 h 19"/>
                <a:gd name="T10" fmla="*/ 80 w 456"/>
                <a:gd name="T11" fmla="*/ 2 h 19"/>
                <a:gd name="T12" fmla="*/ 93 w 456"/>
                <a:gd name="T13" fmla="*/ 2 h 19"/>
                <a:gd name="T14" fmla="*/ 112 w 456"/>
                <a:gd name="T15" fmla="*/ 2 h 19"/>
                <a:gd name="T16" fmla="*/ 124 w 456"/>
                <a:gd name="T17" fmla="*/ 4 h 19"/>
                <a:gd name="T18" fmla="*/ 142 w 456"/>
                <a:gd name="T19" fmla="*/ 4 h 19"/>
                <a:gd name="T20" fmla="*/ 154 w 456"/>
                <a:gd name="T21" fmla="*/ 4 h 19"/>
                <a:gd name="T22" fmla="*/ 174 w 456"/>
                <a:gd name="T23" fmla="*/ 6 h 19"/>
                <a:gd name="T24" fmla="*/ 184 w 456"/>
                <a:gd name="T25" fmla="*/ 6 h 19"/>
                <a:gd name="T26" fmla="*/ 205 w 456"/>
                <a:gd name="T27" fmla="*/ 6 h 19"/>
                <a:gd name="T28" fmla="*/ 215 w 456"/>
                <a:gd name="T29" fmla="*/ 7 h 19"/>
                <a:gd name="T30" fmla="*/ 237 w 456"/>
                <a:gd name="T31" fmla="*/ 7 h 19"/>
                <a:gd name="T32" fmla="*/ 247 w 456"/>
                <a:gd name="T33" fmla="*/ 9 h 19"/>
                <a:gd name="T34" fmla="*/ 269 w 456"/>
                <a:gd name="T35" fmla="*/ 9 h 19"/>
                <a:gd name="T36" fmla="*/ 275 w 456"/>
                <a:gd name="T37" fmla="*/ 9 h 19"/>
                <a:gd name="T38" fmla="*/ 301 w 456"/>
                <a:gd name="T39" fmla="*/ 9 h 19"/>
                <a:gd name="T40" fmla="*/ 306 w 456"/>
                <a:gd name="T41" fmla="*/ 11 h 19"/>
                <a:gd name="T42" fmla="*/ 331 w 456"/>
                <a:gd name="T43" fmla="*/ 12 h 19"/>
                <a:gd name="T44" fmla="*/ 336 w 456"/>
                <a:gd name="T45" fmla="*/ 12 h 19"/>
                <a:gd name="T46" fmla="*/ 365 w 456"/>
                <a:gd name="T47" fmla="*/ 14 h 19"/>
                <a:gd name="T48" fmla="*/ 367 w 456"/>
                <a:gd name="T49" fmla="*/ 14 h 19"/>
                <a:gd name="T50" fmla="*/ 392 w 456"/>
                <a:gd name="T51" fmla="*/ 14 h 19"/>
                <a:gd name="T52" fmla="*/ 397 w 456"/>
                <a:gd name="T53" fmla="*/ 14 h 19"/>
                <a:gd name="T54" fmla="*/ 426 w 456"/>
                <a:gd name="T55" fmla="*/ 17 h 19"/>
                <a:gd name="T56" fmla="*/ 429 w 456"/>
                <a:gd name="T57" fmla="*/ 17 h 19"/>
                <a:gd name="T58" fmla="*/ 456 w 456"/>
                <a:gd name="T59" fmla="*/ 19 h 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6"/>
                <a:gd name="T91" fmla="*/ 0 h 19"/>
                <a:gd name="T92" fmla="*/ 456 w 456"/>
                <a:gd name="T93" fmla="*/ 19 h 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6" h="19">
                  <a:moveTo>
                    <a:pt x="0" y="0"/>
                  </a:moveTo>
                  <a:lnTo>
                    <a:pt x="17" y="0"/>
                  </a:lnTo>
                  <a:lnTo>
                    <a:pt x="32" y="0"/>
                  </a:lnTo>
                  <a:lnTo>
                    <a:pt x="48" y="0"/>
                  </a:lnTo>
                  <a:lnTo>
                    <a:pt x="61" y="2"/>
                  </a:lnTo>
                  <a:lnTo>
                    <a:pt x="80" y="2"/>
                  </a:lnTo>
                  <a:lnTo>
                    <a:pt x="93" y="2"/>
                  </a:lnTo>
                  <a:lnTo>
                    <a:pt x="112" y="2"/>
                  </a:lnTo>
                  <a:lnTo>
                    <a:pt x="124" y="4"/>
                  </a:lnTo>
                  <a:lnTo>
                    <a:pt x="142" y="4"/>
                  </a:lnTo>
                  <a:lnTo>
                    <a:pt x="154" y="4"/>
                  </a:lnTo>
                  <a:lnTo>
                    <a:pt x="174" y="6"/>
                  </a:lnTo>
                  <a:lnTo>
                    <a:pt x="184" y="6"/>
                  </a:lnTo>
                  <a:lnTo>
                    <a:pt x="205" y="6"/>
                  </a:lnTo>
                  <a:lnTo>
                    <a:pt x="215" y="7"/>
                  </a:lnTo>
                  <a:lnTo>
                    <a:pt x="237" y="7"/>
                  </a:lnTo>
                  <a:lnTo>
                    <a:pt x="247" y="9"/>
                  </a:lnTo>
                  <a:lnTo>
                    <a:pt x="269" y="9"/>
                  </a:lnTo>
                  <a:lnTo>
                    <a:pt x="275" y="9"/>
                  </a:lnTo>
                  <a:lnTo>
                    <a:pt x="301" y="9"/>
                  </a:lnTo>
                  <a:lnTo>
                    <a:pt x="306" y="11"/>
                  </a:lnTo>
                  <a:lnTo>
                    <a:pt x="331" y="12"/>
                  </a:lnTo>
                  <a:lnTo>
                    <a:pt x="336" y="12"/>
                  </a:lnTo>
                  <a:lnTo>
                    <a:pt x="365" y="14"/>
                  </a:lnTo>
                  <a:lnTo>
                    <a:pt x="367" y="14"/>
                  </a:lnTo>
                  <a:lnTo>
                    <a:pt x="392" y="14"/>
                  </a:lnTo>
                  <a:lnTo>
                    <a:pt x="397" y="14"/>
                  </a:lnTo>
                  <a:lnTo>
                    <a:pt x="426" y="17"/>
                  </a:lnTo>
                  <a:lnTo>
                    <a:pt x="429" y="17"/>
                  </a:lnTo>
                  <a:lnTo>
                    <a:pt x="456" y="19"/>
                  </a:lnTo>
                </a:path>
              </a:pathLst>
            </a:custGeom>
            <a:noFill/>
            <a:ln w="0">
              <a:solidFill>
                <a:schemeClr val="tx1"/>
              </a:solidFill>
              <a:round/>
              <a:headEnd/>
              <a:tailEnd/>
            </a:ln>
          </p:spPr>
          <p:txBody>
            <a:bodyPr/>
            <a:lstStyle/>
            <a:p>
              <a:endParaRPr lang="en-US"/>
            </a:p>
          </p:txBody>
        </p:sp>
        <p:sp>
          <p:nvSpPr>
            <p:cNvPr id="44207" name="Line 1194"/>
            <p:cNvSpPr>
              <a:spLocks noChangeShapeType="1"/>
            </p:cNvSpPr>
            <p:nvPr/>
          </p:nvSpPr>
          <p:spPr bwMode="auto">
            <a:xfrm flipH="1">
              <a:off x="590" y="3006"/>
              <a:ext cx="42" cy="1"/>
            </a:xfrm>
            <a:prstGeom prst="line">
              <a:avLst/>
            </a:prstGeom>
            <a:noFill/>
            <a:ln w="0">
              <a:solidFill>
                <a:schemeClr val="tx1"/>
              </a:solidFill>
              <a:round/>
              <a:headEnd/>
              <a:tailEnd/>
            </a:ln>
          </p:spPr>
          <p:txBody>
            <a:bodyPr/>
            <a:lstStyle/>
            <a:p>
              <a:endParaRPr lang="en-GB"/>
            </a:p>
          </p:txBody>
        </p:sp>
        <p:sp>
          <p:nvSpPr>
            <p:cNvPr id="44208" name="Freeform 1195"/>
            <p:cNvSpPr>
              <a:spLocks/>
            </p:cNvSpPr>
            <p:nvPr/>
          </p:nvSpPr>
          <p:spPr bwMode="auto">
            <a:xfrm>
              <a:off x="695" y="3006"/>
              <a:ext cx="60" cy="1"/>
            </a:xfrm>
            <a:custGeom>
              <a:avLst/>
              <a:gdLst>
                <a:gd name="T0" fmla="*/ 0 w 60"/>
                <a:gd name="T1" fmla="*/ 0 h 1"/>
                <a:gd name="T2" fmla="*/ 15 w 60"/>
                <a:gd name="T3" fmla="*/ 0 h 1"/>
                <a:gd name="T4" fmla="*/ 30 w 60"/>
                <a:gd name="T5" fmla="*/ 0 h 1"/>
                <a:gd name="T6" fmla="*/ 45 w 60"/>
                <a:gd name="T7" fmla="*/ 0 h 1"/>
                <a:gd name="T8" fmla="*/ 60 w 60"/>
                <a:gd name="T9" fmla="*/ 0 h 1"/>
                <a:gd name="T10" fmla="*/ 0 60000 65536"/>
                <a:gd name="T11" fmla="*/ 0 60000 65536"/>
                <a:gd name="T12" fmla="*/ 0 60000 65536"/>
                <a:gd name="T13" fmla="*/ 0 60000 65536"/>
                <a:gd name="T14" fmla="*/ 0 60000 65536"/>
                <a:gd name="T15" fmla="*/ 0 w 60"/>
                <a:gd name="T16" fmla="*/ 0 h 1"/>
                <a:gd name="T17" fmla="*/ 60 w 60"/>
                <a:gd name="T18" fmla="*/ 1 h 1"/>
              </a:gdLst>
              <a:ahLst/>
              <a:cxnLst>
                <a:cxn ang="T10">
                  <a:pos x="T0" y="T1"/>
                </a:cxn>
                <a:cxn ang="T11">
                  <a:pos x="T2" y="T3"/>
                </a:cxn>
                <a:cxn ang="T12">
                  <a:pos x="T4" y="T5"/>
                </a:cxn>
                <a:cxn ang="T13">
                  <a:pos x="T6" y="T7"/>
                </a:cxn>
                <a:cxn ang="T14">
                  <a:pos x="T8" y="T9"/>
                </a:cxn>
              </a:cxnLst>
              <a:rect l="T15" t="T16" r="T17" b="T18"/>
              <a:pathLst>
                <a:path w="60" h="1">
                  <a:moveTo>
                    <a:pt x="0" y="0"/>
                  </a:moveTo>
                  <a:lnTo>
                    <a:pt x="15" y="0"/>
                  </a:lnTo>
                  <a:lnTo>
                    <a:pt x="30" y="0"/>
                  </a:lnTo>
                  <a:lnTo>
                    <a:pt x="45" y="0"/>
                  </a:lnTo>
                  <a:lnTo>
                    <a:pt x="60" y="0"/>
                  </a:lnTo>
                </a:path>
              </a:pathLst>
            </a:custGeom>
            <a:noFill/>
            <a:ln w="0">
              <a:solidFill>
                <a:schemeClr val="tx1"/>
              </a:solidFill>
              <a:round/>
              <a:headEnd/>
              <a:tailEnd/>
            </a:ln>
          </p:spPr>
          <p:txBody>
            <a:bodyPr/>
            <a:lstStyle/>
            <a:p>
              <a:endParaRPr lang="en-US"/>
            </a:p>
          </p:txBody>
        </p:sp>
        <p:sp>
          <p:nvSpPr>
            <p:cNvPr id="44209" name="Freeform 1196"/>
            <p:cNvSpPr>
              <a:spLocks/>
            </p:cNvSpPr>
            <p:nvPr/>
          </p:nvSpPr>
          <p:spPr bwMode="auto">
            <a:xfrm>
              <a:off x="662" y="3006"/>
              <a:ext cx="33" cy="1"/>
            </a:xfrm>
            <a:custGeom>
              <a:avLst/>
              <a:gdLst>
                <a:gd name="T0" fmla="*/ 0 w 33"/>
                <a:gd name="T1" fmla="*/ 0 h 1"/>
                <a:gd name="T2" fmla="*/ 16 w 33"/>
                <a:gd name="T3" fmla="*/ 0 h 1"/>
                <a:gd name="T4" fmla="*/ 33 w 33"/>
                <a:gd name="T5" fmla="*/ 0 h 1"/>
                <a:gd name="T6" fmla="*/ 0 60000 65536"/>
                <a:gd name="T7" fmla="*/ 0 60000 65536"/>
                <a:gd name="T8" fmla="*/ 0 60000 65536"/>
                <a:gd name="T9" fmla="*/ 0 w 33"/>
                <a:gd name="T10" fmla="*/ 0 h 1"/>
                <a:gd name="T11" fmla="*/ 33 w 33"/>
                <a:gd name="T12" fmla="*/ 1 h 1"/>
              </a:gdLst>
              <a:ahLst/>
              <a:cxnLst>
                <a:cxn ang="T6">
                  <a:pos x="T0" y="T1"/>
                </a:cxn>
                <a:cxn ang="T7">
                  <a:pos x="T2" y="T3"/>
                </a:cxn>
                <a:cxn ang="T8">
                  <a:pos x="T4" y="T5"/>
                </a:cxn>
              </a:cxnLst>
              <a:rect l="T9" t="T10" r="T11" b="T12"/>
              <a:pathLst>
                <a:path w="33" h="1">
                  <a:moveTo>
                    <a:pt x="0" y="0"/>
                  </a:moveTo>
                  <a:lnTo>
                    <a:pt x="16" y="0"/>
                  </a:lnTo>
                  <a:lnTo>
                    <a:pt x="33" y="0"/>
                  </a:lnTo>
                </a:path>
              </a:pathLst>
            </a:custGeom>
            <a:noFill/>
            <a:ln w="0">
              <a:solidFill>
                <a:schemeClr val="tx1"/>
              </a:solidFill>
              <a:round/>
              <a:headEnd/>
              <a:tailEnd/>
            </a:ln>
          </p:spPr>
          <p:txBody>
            <a:bodyPr/>
            <a:lstStyle/>
            <a:p>
              <a:endParaRPr lang="en-US"/>
            </a:p>
          </p:txBody>
        </p:sp>
        <p:sp>
          <p:nvSpPr>
            <p:cNvPr id="44210" name="Freeform 1197"/>
            <p:cNvSpPr>
              <a:spLocks/>
            </p:cNvSpPr>
            <p:nvPr/>
          </p:nvSpPr>
          <p:spPr bwMode="auto">
            <a:xfrm>
              <a:off x="632" y="3006"/>
              <a:ext cx="30" cy="1"/>
            </a:xfrm>
            <a:custGeom>
              <a:avLst/>
              <a:gdLst>
                <a:gd name="T0" fmla="*/ 0 w 30"/>
                <a:gd name="T1" fmla="*/ 0 h 1"/>
                <a:gd name="T2" fmla="*/ 15 w 30"/>
                <a:gd name="T3" fmla="*/ 0 h 1"/>
                <a:gd name="T4" fmla="*/ 30 w 30"/>
                <a:gd name="T5" fmla="*/ 0 h 1"/>
                <a:gd name="T6" fmla="*/ 0 60000 65536"/>
                <a:gd name="T7" fmla="*/ 0 60000 65536"/>
                <a:gd name="T8" fmla="*/ 0 60000 65536"/>
                <a:gd name="T9" fmla="*/ 0 w 30"/>
                <a:gd name="T10" fmla="*/ 0 h 1"/>
                <a:gd name="T11" fmla="*/ 30 w 30"/>
                <a:gd name="T12" fmla="*/ 1 h 1"/>
              </a:gdLst>
              <a:ahLst/>
              <a:cxnLst>
                <a:cxn ang="T6">
                  <a:pos x="T0" y="T1"/>
                </a:cxn>
                <a:cxn ang="T7">
                  <a:pos x="T2" y="T3"/>
                </a:cxn>
                <a:cxn ang="T8">
                  <a:pos x="T4" y="T5"/>
                </a:cxn>
              </a:cxnLst>
              <a:rect l="T9" t="T10" r="T11" b="T12"/>
              <a:pathLst>
                <a:path w="30" h="1">
                  <a:moveTo>
                    <a:pt x="0" y="0"/>
                  </a:moveTo>
                  <a:lnTo>
                    <a:pt x="15" y="0"/>
                  </a:lnTo>
                  <a:lnTo>
                    <a:pt x="30" y="0"/>
                  </a:lnTo>
                </a:path>
              </a:pathLst>
            </a:custGeom>
            <a:noFill/>
            <a:ln w="0">
              <a:solidFill>
                <a:schemeClr val="tx1"/>
              </a:solidFill>
              <a:round/>
              <a:headEnd/>
              <a:tailEnd/>
            </a:ln>
          </p:spPr>
          <p:txBody>
            <a:bodyPr/>
            <a:lstStyle/>
            <a:p>
              <a:endParaRPr lang="en-US"/>
            </a:p>
          </p:txBody>
        </p:sp>
        <p:sp>
          <p:nvSpPr>
            <p:cNvPr id="44211" name="Freeform 1198"/>
            <p:cNvSpPr>
              <a:spLocks/>
            </p:cNvSpPr>
            <p:nvPr/>
          </p:nvSpPr>
          <p:spPr bwMode="auto">
            <a:xfrm>
              <a:off x="1648" y="3079"/>
              <a:ext cx="78" cy="32"/>
            </a:xfrm>
            <a:custGeom>
              <a:avLst/>
              <a:gdLst>
                <a:gd name="T0" fmla="*/ 0 w 78"/>
                <a:gd name="T1" fmla="*/ 0 h 32"/>
                <a:gd name="T2" fmla="*/ 4 w 78"/>
                <a:gd name="T3" fmla="*/ 2 h 32"/>
                <a:gd name="T4" fmla="*/ 25 w 78"/>
                <a:gd name="T5" fmla="*/ 10 h 32"/>
                <a:gd name="T6" fmla="*/ 44 w 78"/>
                <a:gd name="T7" fmla="*/ 15 h 32"/>
                <a:gd name="T8" fmla="*/ 52 w 78"/>
                <a:gd name="T9" fmla="*/ 19 h 32"/>
                <a:gd name="T10" fmla="*/ 63 w 78"/>
                <a:gd name="T11" fmla="*/ 26 h 32"/>
                <a:gd name="T12" fmla="*/ 78 w 78"/>
                <a:gd name="T13" fmla="*/ 32 h 32"/>
                <a:gd name="T14" fmla="*/ 0 60000 65536"/>
                <a:gd name="T15" fmla="*/ 0 60000 65536"/>
                <a:gd name="T16" fmla="*/ 0 60000 65536"/>
                <a:gd name="T17" fmla="*/ 0 60000 65536"/>
                <a:gd name="T18" fmla="*/ 0 60000 65536"/>
                <a:gd name="T19" fmla="*/ 0 60000 65536"/>
                <a:gd name="T20" fmla="*/ 0 60000 65536"/>
                <a:gd name="T21" fmla="*/ 0 w 78"/>
                <a:gd name="T22" fmla="*/ 0 h 32"/>
                <a:gd name="T23" fmla="*/ 78 w 7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32">
                  <a:moveTo>
                    <a:pt x="0" y="0"/>
                  </a:moveTo>
                  <a:lnTo>
                    <a:pt x="4" y="2"/>
                  </a:lnTo>
                  <a:lnTo>
                    <a:pt x="25" y="10"/>
                  </a:lnTo>
                  <a:lnTo>
                    <a:pt x="44" y="15"/>
                  </a:lnTo>
                  <a:lnTo>
                    <a:pt x="52" y="19"/>
                  </a:lnTo>
                  <a:lnTo>
                    <a:pt x="63" y="26"/>
                  </a:lnTo>
                  <a:lnTo>
                    <a:pt x="78" y="32"/>
                  </a:lnTo>
                </a:path>
              </a:pathLst>
            </a:custGeom>
            <a:noFill/>
            <a:ln w="0">
              <a:solidFill>
                <a:schemeClr val="tx1"/>
              </a:solidFill>
              <a:round/>
              <a:headEnd/>
              <a:tailEnd/>
            </a:ln>
          </p:spPr>
          <p:txBody>
            <a:bodyPr/>
            <a:lstStyle/>
            <a:p>
              <a:endParaRPr lang="en-US"/>
            </a:p>
          </p:txBody>
        </p:sp>
        <p:sp>
          <p:nvSpPr>
            <p:cNvPr id="44212" name="Freeform 1199"/>
            <p:cNvSpPr>
              <a:spLocks/>
            </p:cNvSpPr>
            <p:nvPr/>
          </p:nvSpPr>
          <p:spPr bwMode="auto">
            <a:xfrm>
              <a:off x="1592" y="3064"/>
              <a:ext cx="56" cy="15"/>
            </a:xfrm>
            <a:custGeom>
              <a:avLst/>
              <a:gdLst>
                <a:gd name="T0" fmla="*/ 0 w 56"/>
                <a:gd name="T1" fmla="*/ 0 h 15"/>
                <a:gd name="T2" fmla="*/ 22 w 56"/>
                <a:gd name="T3" fmla="*/ 5 h 15"/>
                <a:gd name="T4" fmla="*/ 27 w 56"/>
                <a:gd name="T5" fmla="*/ 7 h 15"/>
                <a:gd name="T6" fmla="*/ 43 w 56"/>
                <a:gd name="T7" fmla="*/ 12 h 15"/>
                <a:gd name="T8" fmla="*/ 56 w 56"/>
                <a:gd name="T9" fmla="*/ 15 h 15"/>
                <a:gd name="T10" fmla="*/ 0 60000 65536"/>
                <a:gd name="T11" fmla="*/ 0 60000 65536"/>
                <a:gd name="T12" fmla="*/ 0 60000 65536"/>
                <a:gd name="T13" fmla="*/ 0 60000 65536"/>
                <a:gd name="T14" fmla="*/ 0 60000 65536"/>
                <a:gd name="T15" fmla="*/ 0 w 56"/>
                <a:gd name="T16" fmla="*/ 0 h 15"/>
                <a:gd name="T17" fmla="*/ 56 w 56"/>
                <a:gd name="T18" fmla="*/ 15 h 15"/>
              </a:gdLst>
              <a:ahLst/>
              <a:cxnLst>
                <a:cxn ang="T10">
                  <a:pos x="T0" y="T1"/>
                </a:cxn>
                <a:cxn ang="T11">
                  <a:pos x="T2" y="T3"/>
                </a:cxn>
                <a:cxn ang="T12">
                  <a:pos x="T4" y="T5"/>
                </a:cxn>
                <a:cxn ang="T13">
                  <a:pos x="T6" y="T7"/>
                </a:cxn>
                <a:cxn ang="T14">
                  <a:pos x="T8" y="T9"/>
                </a:cxn>
              </a:cxnLst>
              <a:rect l="T15" t="T16" r="T17" b="T18"/>
              <a:pathLst>
                <a:path w="56" h="15">
                  <a:moveTo>
                    <a:pt x="0" y="0"/>
                  </a:moveTo>
                  <a:lnTo>
                    <a:pt x="22" y="5"/>
                  </a:lnTo>
                  <a:lnTo>
                    <a:pt x="27" y="7"/>
                  </a:lnTo>
                  <a:lnTo>
                    <a:pt x="43" y="12"/>
                  </a:lnTo>
                  <a:lnTo>
                    <a:pt x="56" y="15"/>
                  </a:lnTo>
                </a:path>
              </a:pathLst>
            </a:custGeom>
            <a:noFill/>
            <a:ln w="0">
              <a:solidFill>
                <a:schemeClr val="tx1"/>
              </a:solidFill>
              <a:round/>
              <a:headEnd/>
              <a:tailEnd/>
            </a:ln>
          </p:spPr>
          <p:txBody>
            <a:bodyPr/>
            <a:lstStyle/>
            <a:p>
              <a:endParaRPr lang="en-US"/>
            </a:p>
          </p:txBody>
        </p:sp>
        <p:sp>
          <p:nvSpPr>
            <p:cNvPr id="44213" name="Freeform 1200"/>
            <p:cNvSpPr>
              <a:spLocks/>
            </p:cNvSpPr>
            <p:nvPr/>
          </p:nvSpPr>
          <p:spPr bwMode="auto">
            <a:xfrm>
              <a:off x="1565" y="3057"/>
              <a:ext cx="27" cy="7"/>
            </a:xfrm>
            <a:custGeom>
              <a:avLst/>
              <a:gdLst>
                <a:gd name="T0" fmla="*/ 0 w 27"/>
                <a:gd name="T1" fmla="*/ 0 h 7"/>
                <a:gd name="T2" fmla="*/ 12 w 27"/>
                <a:gd name="T3" fmla="*/ 2 h 7"/>
                <a:gd name="T4" fmla="*/ 27 w 27"/>
                <a:gd name="T5" fmla="*/ 7 h 7"/>
                <a:gd name="T6" fmla="*/ 0 60000 65536"/>
                <a:gd name="T7" fmla="*/ 0 60000 65536"/>
                <a:gd name="T8" fmla="*/ 0 60000 65536"/>
                <a:gd name="T9" fmla="*/ 0 w 27"/>
                <a:gd name="T10" fmla="*/ 0 h 7"/>
                <a:gd name="T11" fmla="*/ 27 w 27"/>
                <a:gd name="T12" fmla="*/ 7 h 7"/>
              </a:gdLst>
              <a:ahLst/>
              <a:cxnLst>
                <a:cxn ang="T6">
                  <a:pos x="T0" y="T1"/>
                </a:cxn>
                <a:cxn ang="T7">
                  <a:pos x="T2" y="T3"/>
                </a:cxn>
                <a:cxn ang="T8">
                  <a:pos x="T4" y="T5"/>
                </a:cxn>
              </a:cxnLst>
              <a:rect l="T9" t="T10" r="T11" b="T12"/>
              <a:pathLst>
                <a:path w="27" h="7">
                  <a:moveTo>
                    <a:pt x="0" y="0"/>
                  </a:moveTo>
                  <a:lnTo>
                    <a:pt x="12" y="2"/>
                  </a:lnTo>
                  <a:lnTo>
                    <a:pt x="27" y="7"/>
                  </a:lnTo>
                </a:path>
              </a:pathLst>
            </a:custGeom>
            <a:noFill/>
            <a:ln w="0">
              <a:solidFill>
                <a:schemeClr val="tx1"/>
              </a:solidFill>
              <a:round/>
              <a:headEnd/>
              <a:tailEnd/>
            </a:ln>
          </p:spPr>
          <p:txBody>
            <a:bodyPr/>
            <a:lstStyle/>
            <a:p>
              <a:endParaRPr lang="en-US"/>
            </a:p>
          </p:txBody>
        </p:sp>
        <p:sp>
          <p:nvSpPr>
            <p:cNvPr id="44214" name="Freeform 1201"/>
            <p:cNvSpPr>
              <a:spLocks/>
            </p:cNvSpPr>
            <p:nvPr/>
          </p:nvSpPr>
          <p:spPr bwMode="auto">
            <a:xfrm>
              <a:off x="1397" y="3028"/>
              <a:ext cx="168" cy="29"/>
            </a:xfrm>
            <a:custGeom>
              <a:avLst/>
              <a:gdLst>
                <a:gd name="T0" fmla="*/ 0 w 168"/>
                <a:gd name="T1" fmla="*/ 0 h 29"/>
                <a:gd name="T2" fmla="*/ 8 w 168"/>
                <a:gd name="T3" fmla="*/ 0 h 29"/>
                <a:gd name="T4" fmla="*/ 28 w 168"/>
                <a:gd name="T5" fmla="*/ 4 h 29"/>
                <a:gd name="T6" fmla="*/ 40 w 168"/>
                <a:gd name="T7" fmla="*/ 6 h 29"/>
                <a:gd name="T8" fmla="*/ 57 w 168"/>
                <a:gd name="T9" fmla="*/ 7 h 29"/>
                <a:gd name="T10" fmla="*/ 74 w 168"/>
                <a:gd name="T11" fmla="*/ 11 h 29"/>
                <a:gd name="T12" fmla="*/ 86 w 168"/>
                <a:gd name="T13" fmla="*/ 12 h 29"/>
                <a:gd name="T14" fmla="*/ 109 w 168"/>
                <a:gd name="T15" fmla="*/ 17 h 29"/>
                <a:gd name="T16" fmla="*/ 113 w 168"/>
                <a:gd name="T17" fmla="*/ 17 h 29"/>
                <a:gd name="T18" fmla="*/ 126 w 168"/>
                <a:gd name="T19" fmla="*/ 21 h 29"/>
                <a:gd name="T20" fmla="*/ 141 w 168"/>
                <a:gd name="T21" fmla="*/ 22 h 29"/>
                <a:gd name="T22" fmla="*/ 143 w 168"/>
                <a:gd name="T23" fmla="*/ 24 h 29"/>
                <a:gd name="T24" fmla="*/ 168 w 168"/>
                <a:gd name="T25" fmla="*/ 29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29"/>
                <a:gd name="T41" fmla="*/ 168 w 168"/>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29">
                  <a:moveTo>
                    <a:pt x="0" y="0"/>
                  </a:moveTo>
                  <a:lnTo>
                    <a:pt x="8" y="0"/>
                  </a:lnTo>
                  <a:lnTo>
                    <a:pt x="28" y="4"/>
                  </a:lnTo>
                  <a:lnTo>
                    <a:pt x="40" y="6"/>
                  </a:lnTo>
                  <a:lnTo>
                    <a:pt x="57" y="7"/>
                  </a:lnTo>
                  <a:lnTo>
                    <a:pt x="74" y="11"/>
                  </a:lnTo>
                  <a:lnTo>
                    <a:pt x="86" y="12"/>
                  </a:lnTo>
                  <a:lnTo>
                    <a:pt x="109" y="17"/>
                  </a:lnTo>
                  <a:lnTo>
                    <a:pt x="113" y="17"/>
                  </a:lnTo>
                  <a:lnTo>
                    <a:pt x="126" y="21"/>
                  </a:lnTo>
                  <a:lnTo>
                    <a:pt x="141" y="22"/>
                  </a:lnTo>
                  <a:lnTo>
                    <a:pt x="143" y="24"/>
                  </a:lnTo>
                  <a:lnTo>
                    <a:pt x="168" y="29"/>
                  </a:lnTo>
                </a:path>
              </a:pathLst>
            </a:custGeom>
            <a:noFill/>
            <a:ln w="0">
              <a:solidFill>
                <a:schemeClr val="tx1"/>
              </a:solidFill>
              <a:round/>
              <a:headEnd/>
              <a:tailEnd/>
            </a:ln>
          </p:spPr>
          <p:txBody>
            <a:bodyPr/>
            <a:lstStyle/>
            <a:p>
              <a:endParaRPr lang="en-US"/>
            </a:p>
          </p:txBody>
        </p:sp>
        <p:sp>
          <p:nvSpPr>
            <p:cNvPr id="44215" name="Freeform 1202"/>
            <p:cNvSpPr>
              <a:spLocks/>
            </p:cNvSpPr>
            <p:nvPr/>
          </p:nvSpPr>
          <p:spPr bwMode="auto">
            <a:xfrm>
              <a:off x="1041" y="2998"/>
              <a:ext cx="327" cy="25"/>
            </a:xfrm>
            <a:custGeom>
              <a:avLst/>
              <a:gdLst>
                <a:gd name="T0" fmla="*/ 0 w 327"/>
                <a:gd name="T1" fmla="*/ 0 h 25"/>
                <a:gd name="T2" fmla="*/ 5 w 327"/>
                <a:gd name="T3" fmla="*/ 0 h 25"/>
                <a:gd name="T4" fmla="*/ 30 w 327"/>
                <a:gd name="T5" fmla="*/ 2 h 25"/>
                <a:gd name="T6" fmla="*/ 37 w 327"/>
                <a:gd name="T7" fmla="*/ 2 h 25"/>
                <a:gd name="T8" fmla="*/ 59 w 327"/>
                <a:gd name="T9" fmla="*/ 2 h 25"/>
                <a:gd name="T10" fmla="*/ 69 w 327"/>
                <a:gd name="T11" fmla="*/ 3 h 25"/>
                <a:gd name="T12" fmla="*/ 89 w 327"/>
                <a:gd name="T13" fmla="*/ 5 h 25"/>
                <a:gd name="T14" fmla="*/ 101 w 327"/>
                <a:gd name="T15" fmla="*/ 5 h 25"/>
                <a:gd name="T16" fmla="*/ 119 w 327"/>
                <a:gd name="T17" fmla="*/ 7 h 25"/>
                <a:gd name="T18" fmla="*/ 133 w 327"/>
                <a:gd name="T19" fmla="*/ 8 h 25"/>
                <a:gd name="T20" fmla="*/ 150 w 327"/>
                <a:gd name="T21" fmla="*/ 8 h 25"/>
                <a:gd name="T22" fmla="*/ 165 w 327"/>
                <a:gd name="T23" fmla="*/ 10 h 25"/>
                <a:gd name="T24" fmla="*/ 180 w 327"/>
                <a:gd name="T25" fmla="*/ 12 h 25"/>
                <a:gd name="T26" fmla="*/ 197 w 327"/>
                <a:gd name="T27" fmla="*/ 14 h 25"/>
                <a:gd name="T28" fmla="*/ 209 w 327"/>
                <a:gd name="T29" fmla="*/ 14 h 25"/>
                <a:gd name="T30" fmla="*/ 231 w 327"/>
                <a:gd name="T31" fmla="*/ 17 h 25"/>
                <a:gd name="T32" fmla="*/ 238 w 327"/>
                <a:gd name="T33" fmla="*/ 17 h 25"/>
                <a:gd name="T34" fmla="*/ 263 w 327"/>
                <a:gd name="T35" fmla="*/ 19 h 25"/>
                <a:gd name="T36" fmla="*/ 268 w 327"/>
                <a:gd name="T37" fmla="*/ 20 h 25"/>
                <a:gd name="T38" fmla="*/ 297 w 327"/>
                <a:gd name="T39" fmla="*/ 22 h 25"/>
                <a:gd name="T40" fmla="*/ 303 w 327"/>
                <a:gd name="T41" fmla="*/ 22 h 25"/>
                <a:gd name="T42" fmla="*/ 327 w 327"/>
                <a:gd name="T43" fmla="*/ 25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7"/>
                <a:gd name="T67" fmla="*/ 0 h 25"/>
                <a:gd name="T68" fmla="*/ 327 w 3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7" h="25">
                  <a:moveTo>
                    <a:pt x="0" y="0"/>
                  </a:moveTo>
                  <a:lnTo>
                    <a:pt x="5" y="0"/>
                  </a:lnTo>
                  <a:lnTo>
                    <a:pt x="30" y="2"/>
                  </a:lnTo>
                  <a:lnTo>
                    <a:pt x="37" y="2"/>
                  </a:lnTo>
                  <a:lnTo>
                    <a:pt x="59" y="2"/>
                  </a:lnTo>
                  <a:lnTo>
                    <a:pt x="69" y="3"/>
                  </a:lnTo>
                  <a:lnTo>
                    <a:pt x="89" y="5"/>
                  </a:lnTo>
                  <a:lnTo>
                    <a:pt x="101" y="5"/>
                  </a:lnTo>
                  <a:lnTo>
                    <a:pt x="119" y="7"/>
                  </a:lnTo>
                  <a:lnTo>
                    <a:pt x="133" y="8"/>
                  </a:lnTo>
                  <a:lnTo>
                    <a:pt x="150" y="8"/>
                  </a:lnTo>
                  <a:lnTo>
                    <a:pt x="165" y="10"/>
                  </a:lnTo>
                  <a:lnTo>
                    <a:pt x="180" y="12"/>
                  </a:lnTo>
                  <a:lnTo>
                    <a:pt x="197" y="14"/>
                  </a:lnTo>
                  <a:lnTo>
                    <a:pt x="209" y="14"/>
                  </a:lnTo>
                  <a:lnTo>
                    <a:pt x="231" y="17"/>
                  </a:lnTo>
                  <a:lnTo>
                    <a:pt x="238" y="17"/>
                  </a:lnTo>
                  <a:lnTo>
                    <a:pt x="263" y="19"/>
                  </a:lnTo>
                  <a:lnTo>
                    <a:pt x="268" y="20"/>
                  </a:lnTo>
                  <a:lnTo>
                    <a:pt x="297" y="22"/>
                  </a:lnTo>
                  <a:lnTo>
                    <a:pt x="303" y="22"/>
                  </a:lnTo>
                  <a:lnTo>
                    <a:pt x="327" y="25"/>
                  </a:lnTo>
                </a:path>
              </a:pathLst>
            </a:custGeom>
            <a:noFill/>
            <a:ln w="0">
              <a:solidFill>
                <a:schemeClr val="tx1"/>
              </a:solidFill>
              <a:round/>
              <a:headEnd/>
              <a:tailEnd/>
            </a:ln>
          </p:spPr>
          <p:txBody>
            <a:bodyPr/>
            <a:lstStyle/>
            <a:p>
              <a:endParaRPr lang="en-US"/>
            </a:p>
          </p:txBody>
        </p:sp>
        <p:sp>
          <p:nvSpPr>
            <p:cNvPr id="44216" name="Freeform 1203"/>
            <p:cNvSpPr>
              <a:spLocks/>
            </p:cNvSpPr>
            <p:nvPr/>
          </p:nvSpPr>
          <p:spPr bwMode="auto">
            <a:xfrm>
              <a:off x="1368" y="3023"/>
              <a:ext cx="29" cy="5"/>
            </a:xfrm>
            <a:custGeom>
              <a:avLst/>
              <a:gdLst>
                <a:gd name="T0" fmla="*/ 0 w 29"/>
                <a:gd name="T1" fmla="*/ 0 h 5"/>
                <a:gd name="T2" fmla="*/ 2 w 29"/>
                <a:gd name="T3" fmla="*/ 0 h 5"/>
                <a:gd name="T4" fmla="*/ 29 w 29"/>
                <a:gd name="T5" fmla="*/ 5 h 5"/>
                <a:gd name="T6" fmla="*/ 0 60000 65536"/>
                <a:gd name="T7" fmla="*/ 0 60000 65536"/>
                <a:gd name="T8" fmla="*/ 0 60000 65536"/>
                <a:gd name="T9" fmla="*/ 0 w 29"/>
                <a:gd name="T10" fmla="*/ 0 h 5"/>
                <a:gd name="T11" fmla="*/ 29 w 29"/>
                <a:gd name="T12" fmla="*/ 5 h 5"/>
              </a:gdLst>
              <a:ahLst/>
              <a:cxnLst>
                <a:cxn ang="T6">
                  <a:pos x="T0" y="T1"/>
                </a:cxn>
                <a:cxn ang="T7">
                  <a:pos x="T2" y="T3"/>
                </a:cxn>
                <a:cxn ang="T8">
                  <a:pos x="T4" y="T5"/>
                </a:cxn>
              </a:cxnLst>
              <a:rect l="T9" t="T10" r="T11" b="T12"/>
              <a:pathLst>
                <a:path w="29" h="5">
                  <a:moveTo>
                    <a:pt x="0" y="0"/>
                  </a:moveTo>
                  <a:lnTo>
                    <a:pt x="2" y="0"/>
                  </a:lnTo>
                  <a:lnTo>
                    <a:pt x="29" y="5"/>
                  </a:lnTo>
                </a:path>
              </a:pathLst>
            </a:custGeom>
            <a:noFill/>
            <a:ln w="0">
              <a:solidFill>
                <a:schemeClr val="tx1"/>
              </a:solidFill>
              <a:round/>
              <a:headEnd/>
              <a:tailEnd/>
            </a:ln>
          </p:spPr>
          <p:txBody>
            <a:bodyPr/>
            <a:lstStyle/>
            <a:p>
              <a:endParaRPr lang="en-US"/>
            </a:p>
          </p:txBody>
        </p:sp>
        <p:sp>
          <p:nvSpPr>
            <p:cNvPr id="44217" name="Freeform 1204"/>
            <p:cNvSpPr>
              <a:spLocks/>
            </p:cNvSpPr>
            <p:nvPr/>
          </p:nvSpPr>
          <p:spPr bwMode="auto">
            <a:xfrm>
              <a:off x="796" y="2990"/>
              <a:ext cx="245" cy="8"/>
            </a:xfrm>
            <a:custGeom>
              <a:avLst/>
              <a:gdLst>
                <a:gd name="T0" fmla="*/ 0 w 245"/>
                <a:gd name="T1" fmla="*/ 0 h 8"/>
                <a:gd name="T2" fmla="*/ 29 w 245"/>
                <a:gd name="T3" fmla="*/ 1 h 8"/>
                <a:gd name="T4" fmla="*/ 32 w 245"/>
                <a:gd name="T5" fmla="*/ 1 h 8"/>
                <a:gd name="T6" fmla="*/ 61 w 245"/>
                <a:gd name="T7" fmla="*/ 1 h 8"/>
                <a:gd name="T8" fmla="*/ 62 w 245"/>
                <a:gd name="T9" fmla="*/ 1 h 8"/>
                <a:gd name="T10" fmla="*/ 91 w 245"/>
                <a:gd name="T11" fmla="*/ 1 h 8"/>
                <a:gd name="T12" fmla="*/ 93 w 245"/>
                <a:gd name="T13" fmla="*/ 1 h 8"/>
                <a:gd name="T14" fmla="*/ 123 w 245"/>
                <a:gd name="T15" fmla="*/ 1 h 8"/>
                <a:gd name="T16" fmla="*/ 137 w 245"/>
                <a:gd name="T17" fmla="*/ 3 h 8"/>
                <a:gd name="T18" fmla="*/ 153 w 245"/>
                <a:gd name="T19" fmla="*/ 3 h 8"/>
                <a:gd name="T20" fmla="*/ 155 w 245"/>
                <a:gd name="T21" fmla="*/ 3 h 8"/>
                <a:gd name="T22" fmla="*/ 184 w 245"/>
                <a:gd name="T23" fmla="*/ 5 h 8"/>
                <a:gd name="T24" fmla="*/ 185 w 245"/>
                <a:gd name="T25" fmla="*/ 5 h 8"/>
                <a:gd name="T26" fmla="*/ 214 w 245"/>
                <a:gd name="T27" fmla="*/ 6 h 8"/>
                <a:gd name="T28" fmla="*/ 218 w 245"/>
                <a:gd name="T29" fmla="*/ 6 h 8"/>
                <a:gd name="T30" fmla="*/ 245 w 245"/>
                <a:gd name="T31" fmla="*/ 8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
                <a:gd name="T49" fmla="*/ 0 h 8"/>
                <a:gd name="T50" fmla="*/ 245 w 245"/>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 h="8">
                  <a:moveTo>
                    <a:pt x="0" y="0"/>
                  </a:moveTo>
                  <a:lnTo>
                    <a:pt x="29" y="1"/>
                  </a:lnTo>
                  <a:lnTo>
                    <a:pt x="32" y="1"/>
                  </a:lnTo>
                  <a:lnTo>
                    <a:pt x="61" y="1"/>
                  </a:lnTo>
                  <a:lnTo>
                    <a:pt x="62" y="1"/>
                  </a:lnTo>
                  <a:lnTo>
                    <a:pt x="91" y="1"/>
                  </a:lnTo>
                  <a:lnTo>
                    <a:pt x="93" y="1"/>
                  </a:lnTo>
                  <a:lnTo>
                    <a:pt x="123" y="1"/>
                  </a:lnTo>
                  <a:lnTo>
                    <a:pt x="137" y="3"/>
                  </a:lnTo>
                  <a:lnTo>
                    <a:pt x="153" y="3"/>
                  </a:lnTo>
                  <a:lnTo>
                    <a:pt x="155" y="3"/>
                  </a:lnTo>
                  <a:lnTo>
                    <a:pt x="184" y="5"/>
                  </a:lnTo>
                  <a:lnTo>
                    <a:pt x="185" y="5"/>
                  </a:lnTo>
                  <a:lnTo>
                    <a:pt x="214" y="6"/>
                  </a:lnTo>
                  <a:lnTo>
                    <a:pt x="218" y="6"/>
                  </a:lnTo>
                  <a:lnTo>
                    <a:pt x="245" y="8"/>
                  </a:lnTo>
                </a:path>
              </a:pathLst>
            </a:custGeom>
            <a:noFill/>
            <a:ln w="0">
              <a:solidFill>
                <a:schemeClr val="tx1"/>
              </a:solidFill>
              <a:round/>
              <a:headEnd/>
              <a:tailEnd/>
            </a:ln>
          </p:spPr>
          <p:txBody>
            <a:bodyPr/>
            <a:lstStyle/>
            <a:p>
              <a:endParaRPr lang="en-US"/>
            </a:p>
          </p:txBody>
        </p:sp>
        <p:sp>
          <p:nvSpPr>
            <p:cNvPr id="44218" name="Freeform 1205"/>
            <p:cNvSpPr>
              <a:spLocks/>
            </p:cNvSpPr>
            <p:nvPr/>
          </p:nvSpPr>
          <p:spPr bwMode="auto">
            <a:xfrm>
              <a:off x="590" y="2988"/>
              <a:ext cx="204" cy="2"/>
            </a:xfrm>
            <a:custGeom>
              <a:avLst/>
              <a:gdLst>
                <a:gd name="T0" fmla="*/ 204 w 204"/>
                <a:gd name="T1" fmla="*/ 2 h 2"/>
                <a:gd name="T2" fmla="*/ 177 w 204"/>
                <a:gd name="T3" fmla="*/ 2 h 2"/>
                <a:gd name="T4" fmla="*/ 172 w 204"/>
                <a:gd name="T5" fmla="*/ 2 h 2"/>
                <a:gd name="T6" fmla="*/ 145 w 204"/>
                <a:gd name="T7" fmla="*/ 0 h 2"/>
                <a:gd name="T8" fmla="*/ 142 w 204"/>
                <a:gd name="T9" fmla="*/ 0 h 2"/>
                <a:gd name="T10" fmla="*/ 113 w 204"/>
                <a:gd name="T11" fmla="*/ 0 h 2"/>
                <a:gd name="T12" fmla="*/ 110 w 204"/>
                <a:gd name="T13" fmla="*/ 0 h 2"/>
                <a:gd name="T14" fmla="*/ 84 w 204"/>
                <a:gd name="T15" fmla="*/ 0 h 2"/>
                <a:gd name="T16" fmla="*/ 47 w 204"/>
                <a:gd name="T17" fmla="*/ 0 h 2"/>
                <a:gd name="T18" fmla="*/ 22 w 204"/>
                <a:gd name="T19" fmla="*/ 0 h 2"/>
                <a:gd name="T20" fmla="*/ 0 w 20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2"/>
                <a:gd name="T35" fmla="*/ 204 w 20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2">
                  <a:moveTo>
                    <a:pt x="204" y="2"/>
                  </a:moveTo>
                  <a:lnTo>
                    <a:pt x="177" y="2"/>
                  </a:lnTo>
                  <a:lnTo>
                    <a:pt x="172" y="2"/>
                  </a:lnTo>
                  <a:lnTo>
                    <a:pt x="145" y="0"/>
                  </a:lnTo>
                  <a:lnTo>
                    <a:pt x="142" y="0"/>
                  </a:lnTo>
                  <a:lnTo>
                    <a:pt x="113" y="0"/>
                  </a:lnTo>
                  <a:lnTo>
                    <a:pt x="110" y="0"/>
                  </a:lnTo>
                  <a:lnTo>
                    <a:pt x="84" y="0"/>
                  </a:lnTo>
                  <a:lnTo>
                    <a:pt x="47" y="0"/>
                  </a:lnTo>
                  <a:lnTo>
                    <a:pt x="22" y="0"/>
                  </a:lnTo>
                  <a:lnTo>
                    <a:pt x="0" y="0"/>
                  </a:lnTo>
                </a:path>
              </a:pathLst>
            </a:custGeom>
            <a:noFill/>
            <a:ln w="0">
              <a:solidFill>
                <a:schemeClr val="tx1"/>
              </a:solidFill>
              <a:round/>
              <a:headEnd/>
              <a:tailEnd/>
            </a:ln>
          </p:spPr>
          <p:txBody>
            <a:bodyPr/>
            <a:lstStyle/>
            <a:p>
              <a:endParaRPr lang="en-US"/>
            </a:p>
          </p:txBody>
        </p:sp>
        <p:sp>
          <p:nvSpPr>
            <p:cNvPr id="44219" name="Line 1206"/>
            <p:cNvSpPr>
              <a:spLocks noChangeShapeType="1"/>
            </p:cNvSpPr>
            <p:nvPr/>
          </p:nvSpPr>
          <p:spPr bwMode="auto">
            <a:xfrm flipH="1">
              <a:off x="794" y="2990"/>
              <a:ext cx="2" cy="1"/>
            </a:xfrm>
            <a:prstGeom prst="line">
              <a:avLst/>
            </a:prstGeom>
            <a:noFill/>
            <a:ln w="0">
              <a:solidFill>
                <a:schemeClr val="tx1"/>
              </a:solidFill>
              <a:round/>
              <a:headEnd/>
              <a:tailEnd/>
            </a:ln>
          </p:spPr>
          <p:txBody>
            <a:bodyPr/>
            <a:lstStyle/>
            <a:p>
              <a:endParaRPr lang="en-GB"/>
            </a:p>
          </p:txBody>
        </p:sp>
        <p:sp>
          <p:nvSpPr>
            <p:cNvPr id="44220" name="Freeform 1207"/>
            <p:cNvSpPr>
              <a:spLocks/>
            </p:cNvSpPr>
            <p:nvPr/>
          </p:nvSpPr>
          <p:spPr bwMode="auto">
            <a:xfrm>
              <a:off x="1679" y="3079"/>
              <a:ext cx="48" cy="26"/>
            </a:xfrm>
            <a:custGeom>
              <a:avLst/>
              <a:gdLst>
                <a:gd name="T0" fmla="*/ 0 w 48"/>
                <a:gd name="T1" fmla="*/ 0 h 26"/>
                <a:gd name="T2" fmla="*/ 5 w 48"/>
                <a:gd name="T3" fmla="*/ 2 h 26"/>
                <a:gd name="T4" fmla="*/ 25 w 48"/>
                <a:gd name="T5" fmla="*/ 12 h 26"/>
                <a:gd name="T6" fmla="*/ 47 w 48"/>
                <a:gd name="T7" fmla="*/ 22 h 26"/>
                <a:gd name="T8" fmla="*/ 48 w 48"/>
                <a:gd name="T9" fmla="*/ 26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5" y="2"/>
                  </a:lnTo>
                  <a:lnTo>
                    <a:pt x="25" y="12"/>
                  </a:lnTo>
                  <a:lnTo>
                    <a:pt x="47" y="22"/>
                  </a:lnTo>
                  <a:lnTo>
                    <a:pt x="48" y="26"/>
                  </a:lnTo>
                </a:path>
              </a:pathLst>
            </a:custGeom>
            <a:noFill/>
            <a:ln w="0">
              <a:solidFill>
                <a:schemeClr val="tx1"/>
              </a:solidFill>
              <a:round/>
              <a:headEnd/>
              <a:tailEnd/>
            </a:ln>
          </p:spPr>
          <p:txBody>
            <a:bodyPr/>
            <a:lstStyle/>
            <a:p>
              <a:endParaRPr lang="en-US"/>
            </a:p>
          </p:txBody>
        </p:sp>
        <p:sp>
          <p:nvSpPr>
            <p:cNvPr id="44221" name="Freeform 1208"/>
            <p:cNvSpPr>
              <a:spLocks/>
            </p:cNvSpPr>
            <p:nvPr/>
          </p:nvSpPr>
          <p:spPr bwMode="auto">
            <a:xfrm>
              <a:off x="1653" y="3069"/>
              <a:ext cx="26" cy="10"/>
            </a:xfrm>
            <a:custGeom>
              <a:avLst/>
              <a:gdLst>
                <a:gd name="T0" fmla="*/ 0 w 26"/>
                <a:gd name="T1" fmla="*/ 0 h 10"/>
                <a:gd name="T2" fmla="*/ 19 w 26"/>
                <a:gd name="T3" fmla="*/ 7 h 10"/>
                <a:gd name="T4" fmla="*/ 26 w 26"/>
                <a:gd name="T5" fmla="*/ 10 h 10"/>
                <a:gd name="T6" fmla="*/ 0 60000 65536"/>
                <a:gd name="T7" fmla="*/ 0 60000 65536"/>
                <a:gd name="T8" fmla="*/ 0 60000 65536"/>
                <a:gd name="T9" fmla="*/ 0 w 26"/>
                <a:gd name="T10" fmla="*/ 0 h 10"/>
                <a:gd name="T11" fmla="*/ 26 w 26"/>
                <a:gd name="T12" fmla="*/ 10 h 10"/>
              </a:gdLst>
              <a:ahLst/>
              <a:cxnLst>
                <a:cxn ang="T6">
                  <a:pos x="T0" y="T1"/>
                </a:cxn>
                <a:cxn ang="T7">
                  <a:pos x="T2" y="T3"/>
                </a:cxn>
                <a:cxn ang="T8">
                  <a:pos x="T4" y="T5"/>
                </a:cxn>
              </a:cxnLst>
              <a:rect l="T9" t="T10" r="T11" b="T12"/>
              <a:pathLst>
                <a:path w="26" h="10">
                  <a:moveTo>
                    <a:pt x="0" y="0"/>
                  </a:moveTo>
                  <a:lnTo>
                    <a:pt x="19" y="7"/>
                  </a:lnTo>
                  <a:lnTo>
                    <a:pt x="26" y="10"/>
                  </a:lnTo>
                </a:path>
              </a:pathLst>
            </a:custGeom>
            <a:noFill/>
            <a:ln w="0">
              <a:solidFill>
                <a:schemeClr val="tx1"/>
              </a:solidFill>
              <a:round/>
              <a:headEnd/>
              <a:tailEnd/>
            </a:ln>
          </p:spPr>
          <p:txBody>
            <a:bodyPr/>
            <a:lstStyle/>
            <a:p>
              <a:endParaRPr lang="en-US"/>
            </a:p>
          </p:txBody>
        </p:sp>
        <p:sp>
          <p:nvSpPr>
            <p:cNvPr id="44222" name="Freeform 1209"/>
            <p:cNvSpPr>
              <a:spLocks/>
            </p:cNvSpPr>
            <p:nvPr/>
          </p:nvSpPr>
          <p:spPr bwMode="auto">
            <a:xfrm>
              <a:off x="590" y="2971"/>
              <a:ext cx="1016" cy="83"/>
            </a:xfrm>
            <a:custGeom>
              <a:avLst/>
              <a:gdLst>
                <a:gd name="T0" fmla="*/ 1009 w 1016"/>
                <a:gd name="T1" fmla="*/ 81 h 83"/>
                <a:gd name="T2" fmla="*/ 984 w 1016"/>
                <a:gd name="T3" fmla="*/ 73 h 83"/>
                <a:gd name="T4" fmla="*/ 955 w 1016"/>
                <a:gd name="T5" fmla="*/ 66 h 83"/>
                <a:gd name="T6" fmla="*/ 928 w 1016"/>
                <a:gd name="T7" fmla="*/ 61 h 83"/>
                <a:gd name="T8" fmla="*/ 901 w 1016"/>
                <a:gd name="T9" fmla="*/ 56 h 83"/>
                <a:gd name="T10" fmla="*/ 844 w 1016"/>
                <a:gd name="T11" fmla="*/ 46 h 83"/>
                <a:gd name="T12" fmla="*/ 815 w 1016"/>
                <a:gd name="T13" fmla="*/ 42 h 83"/>
                <a:gd name="T14" fmla="*/ 786 w 1016"/>
                <a:gd name="T15" fmla="*/ 37 h 83"/>
                <a:gd name="T16" fmla="*/ 758 w 1016"/>
                <a:gd name="T17" fmla="*/ 34 h 83"/>
                <a:gd name="T18" fmla="*/ 729 w 1016"/>
                <a:gd name="T19" fmla="*/ 30 h 83"/>
                <a:gd name="T20" fmla="*/ 699 w 1016"/>
                <a:gd name="T21" fmla="*/ 27 h 83"/>
                <a:gd name="T22" fmla="*/ 670 w 1016"/>
                <a:gd name="T23" fmla="*/ 24 h 83"/>
                <a:gd name="T24" fmla="*/ 640 w 1016"/>
                <a:gd name="T25" fmla="*/ 20 h 83"/>
                <a:gd name="T26" fmla="*/ 606 w 1016"/>
                <a:gd name="T27" fmla="*/ 19 h 83"/>
                <a:gd name="T28" fmla="*/ 574 w 1016"/>
                <a:gd name="T29" fmla="*/ 17 h 83"/>
                <a:gd name="T30" fmla="*/ 542 w 1016"/>
                <a:gd name="T31" fmla="*/ 15 h 83"/>
                <a:gd name="T32" fmla="*/ 510 w 1016"/>
                <a:gd name="T33" fmla="*/ 13 h 83"/>
                <a:gd name="T34" fmla="*/ 478 w 1016"/>
                <a:gd name="T35" fmla="*/ 10 h 83"/>
                <a:gd name="T36" fmla="*/ 445 w 1016"/>
                <a:gd name="T37" fmla="*/ 8 h 83"/>
                <a:gd name="T38" fmla="*/ 413 w 1016"/>
                <a:gd name="T39" fmla="*/ 7 h 83"/>
                <a:gd name="T40" fmla="*/ 383 w 1016"/>
                <a:gd name="T41" fmla="*/ 7 h 83"/>
                <a:gd name="T42" fmla="*/ 351 w 1016"/>
                <a:gd name="T43" fmla="*/ 5 h 83"/>
                <a:gd name="T44" fmla="*/ 319 w 1016"/>
                <a:gd name="T45" fmla="*/ 3 h 83"/>
                <a:gd name="T46" fmla="*/ 287 w 1016"/>
                <a:gd name="T47" fmla="*/ 3 h 83"/>
                <a:gd name="T48" fmla="*/ 255 w 1016"/>
                <a:gd name="T49" fmla="*/ 2 h 83"/>
                <a:gd name="T50" fmla="*/ 224 w 1016"/>
                <a:gd name="T51" fmla="*/ 0 h 83"/>
                <a:gd name="T52" fmla="*/ 192 w 1016"/>
                <a:gd name="T53" fmla="*/ 0 h 83"/>
                <a:gd name="T54" fmla="*/ 162 w 1016"/>
                <a:gd name="T55" fmla="*/ 0 h 83"/>
                <a:gd name="T56" fmla="*/ 130 w 1016"/>
                <a:gd name="T57" fmla="*/ 0 h 83"/>
                <a:gd name="T58" fmla="*/ 99 w 1016"/>
                <a:gd name="T59" fmla="*/ 0 h 83"/>
                <a:gd name="T60" fmla="*/ 69 w 1016"/>
                <a:gd name="T61" fmla="*/ 0 h 83"/>
                <a:gd name="T62" fmla="*/ 37 w 1016"/>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6"/>
                <a:gd name="T97" fmla="*/ 0 h 83"/>
                <a:gd name="T98" fmla="*/ 1016 w 1016"/>
                <a:gd name="T99" fmla="*/ 83 h 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6" h="83">
                  <a:moveTo>
                    <a:pt x="1016" y="83"/>
                  </a:moveTo>
                  <a:lnTo>
                    <a:pt x="1009" y="81"/>
                  </a:lnTo>
                  <a:lnTo>
                    <a:pt x="997" y="78"/>
                  </a:lnTo>
                  <a:lnTo>
                    <a:pt x="984" y="73"/>
                  </a:lnTo>
                  <a:lnTo>
                    <a:pt x="979" y="71"/>
                  </a:lnTo>
                  <a:lnTo>
                    <a:pt x="955" y="66"/>
                  </a:lnTo>
                  <a:lnTo>
                    <a:pt x="942" y="64"/>
                  </a:lnTo>
                  <a:lnTo>
                    <a:pt x="928" y="61"/>
                  </a:lnTo>
                  <a:lnTo>
                    <a:pt x="906" y="57"/>
                  </a:lnTo>
                  <a:lnTo>
                    <a:pt x="901" y="56"/>
                  </a:lnTo>
                  <a:lnTo>
                    <a:pt x="872" y="49"/>
                  </a:lnTo>
                  <a:lnTo>
                    <a:pt x="844" y="46"/>
                  </a:lnTo>
                  <a:lnTo>
                    <a:pt x="837" y="44"/>
                  </a:lnTo>
                  <a:lnTo>
                    <a:pt x="815" y="42"/>
                  </a:lnTo>
                  <a:lnTo>
                    <a:pt x="803" y="41"/>
                  </a:lnTo>
                  <a:lnTo>
                    <a:pt x="786" y="37"/>
                  </a:lnTo>
                  <a:lnTo>
                    <a:pt x="771" y="35"/>
                  </a:lnTo>
                  <a:lnTo>
                    <a:pt x="758" y="34"/>
                  </a:lnTo>
                  <a:lnTo>
                    <a:pt x="737" y="30"/>
                  </a:lnTo>
                  <a:lnTo>
                    <a:pt x="729" y="30"/>
                  </a:lnTo>
                  <a:lnTo>
                    <a:pt x="704" y="29"/>
                  </a:lnTo>
                  <a:lnTo>
                    <a:pt x="699" y="27"/>
                  </a:lnTo>
                  <a:lnTo>
                    <a:pt x="672" y="24"/>
                  </a:lnTo>
                  <a:lnTo>
                    <a:pt x="670" y="24"/>
                  </a:lnTo>
                  <a:lnTo>
                    <a:pt x="653" y="22"/>
                  </a:lnTo>
                  <a:lnTo>
                    <a:pt x="640" y="20"/>
                  </a:lnTo>
                  <a:lnTo>
                    <a:pt x="611" y="20"/>
                  </a:lnTo>
                  <a:lnTo>
                    <a:pt x="606" y="19"/>
                  </a:lnTo>
                  <a:lnTo>
                    <a:pt x="581" y="17"/>
                  </a:lnTo>
                  <a:lnTo>
                    <a:pt x="574" y="17"/>
                  </a:lnTo>
                  <a:lnTo>
                    <a:pt x="552" y="15"/>
                  </a:lnTo>
                  <a:lnTo>
                    <a:pt x="542" y="15"/>
                  </a:lnTo>
                  <a:lnTo>
                    <a:pt x="521" y="13"/>
                  </a:lnTo>
                  <a:lnTo>
                    <a:pt x="510" y="13"/>
                  </a:lnTo>
                  <a:lnTo>
                    <a:pt x="489" y="12"/>
                  </a:lnTo>
                  <a:lnTo>
                    <a:pt x="478" y="10"/>
                  </a:lnTo>
                  <a:lnTo>
                    <a:pt x="461" y="8"/>
                  </a:lnTo>
                  <a:lnTo>
                    <a:pt x="445" y="8"/>
                  </a:lnTo>
                  <a:lnTo>
                    <a:pt x="430" y="7"/>
                  </a:lnTo>
                  <a:lnTo>
                    <a:pt x="413" y="7"/>
                  </a:lnTo>
                  <a:lnTo>
                    <a:pt x="400" y="7"/>
                  </a:lnTo>
                  <a:lnTo>
                    <a:pt x="383" y="7"/>
                  </a:lnTo>
                  <a:lnTo>
                    <a:pt x="370" y="7"/>
                  </a:lnTo>
                  <a:lnTo>
                    <a:pt x="351" y="5"/>
                  </a:lnTo>
                  <a:lnTo>
                    <a:pt x="339" y="5"/>
                  </a:lnTo>
                  <a:lnTo>
                    <a:pt x="319" y="3"/>
                  </a:lnTo>
                  <a:lnTo>
                    <a:pt x="309" y="3"/>
                  </a:lnTo>
                  <a:lnTo>
                    <a:pt x="287" y="3"/>
                  </a:lnTo>
                  <a:lnTo>
                    <a:pt x="278" y="2"/>
                  </a:lnTo>
                  <a:lnTo>
                    <a:pt x="255" y="2"/>
                  </a:lnTo>
                  <a:lnTo>
                    <a:pt x="248" y="2"/>
                  </a:lnTo>
                  <a:lnTo>
                    <a:pt x="224" y="0"/>
                  </a:lnTo>
                  <a:lnTo>
                    <a:pt x="218" y="0"/>
                  </a:lnTo>
                  <a:lnTo>
                    <a:pt x="192" y="0"/>
                  </a:lnTo>
                  <a:lnTo>
                    <a:pt x="186" y="0"/>
                  </a:lnTo>
                  <a:lnTo>
                    <a:pt x="162" y="0"/>
                  </a:lnTo>
                  <a:lnTo>
                    <a:pt x="155" y="0"/>
                  </a:lnTo>
                  <a:lnTo>
                    <a:pt x="130" y="0"/>
                  </a:lnTo>
                  <a:lnTo>
                    <a:pt x="125" y="0"/>
                  </a:lnTo>
                  <a:lnTo>
                    <a:pt x="99" y="0"/>
                  </a:lnTo>
                  <a:lnTo>
                    <a:pt x="93" y="0"/>
                  </a:lnTo>
                  <a:lnTo>
                    <a:pt x="69" y="0"/>
                  </a:lnTo>
                  <a:lnTo>
                    <a:pt x="62" y="0"/>
                  </a:lnTo>
                  <a:lnTo>
                    <a:pt x="37" y="0"/>
                  </a:lnTo>
                  <a:lnTo>
                    <a:pt x="0" y="0"/>
                  </a:lnTo>
                </a:path>
              </a:pathLst>
            </a:custGeom>
            <a:noFill/>
            <a:ln w="0">
              <a:solidFill>
                <a:schemeClr val="tx1"/>
              </a:solidFill>
              <a:round/>
              <a:headEnd/>
              <a:tailEnd/>
            </a:ln>
          </p:spPr>
          <p:txBody>
            <a:bodyPr/>
            <a:lstStyle/>
            <a:p>
              <a:endParaRPr lang="en-US"/>
            </a:p>
          </p:txBody>
        </p:sp>
        <p:sp>
          <p:nvSpPr>
            <p:cNvPr id="44223" name="Freeform 1210"/>
            <p:cNvSpPr>
              <a:spLocks/>
            </p:cNvSpPr>
            <p:nvPr/>
          </p:nvSpPr>
          <p:spPr bwMode="auto">
            <a:xfrm>
              <a:off x="1606" y="3054"/>
              <a:ext cx="47" cy="15"/>
            </a:xfrm>
            <a:custGeom>
              <a:avLst/>
              <a:gdLst>
                <a:gd name="T0" fmla="*/ 47 w 47"/>
                <a:gd name="T1" fmla="*/ 15 h 15"/>
                <a:gd name="T2" fmla="*/ 37 w 47"/>
                <a:gd name="T3" fmla="*/ 10 h 15"/>
                <a:gd name="T4" fmla="*/ 20 w 47"/>
                <a:gd name="T5" fmla="*/ 7 h 15"/>
                <a:gd name="T6" fmla="*/ 0 w 47"/>
                <a:gd name="T7" fmla="*/ 0 h 15"/>
                <a:gd name="T8" fmla="*/ 0 60000 65536"/>
                <a:gd name="T9" fmla="*/ 0 60000 65536"/>
                <a:gd name="T10" fmla="*/ 0 60000 65536"/>
                <a:gd name="T11" fmla="*/ 0 60000 65536"/>
                <a:gd name="T12" fmla="*/ 0 w 47"/>
                <a:gd name="T13" fmla="*/ 0 h 15"/>
                <a:gd name="T14" fmla="*/ 47 w 47"/>
                <a:gd name="T15" fmla="*/ 15 h 15"/>
              </a:gdLst>
              <a:ahLst/>
              <a:cxnLst>
                <a:cxn ang="T8">
                  <a:pos x="T0" y="T1"/>
                </a:cxn>
                <a:cxn ang="T9">
                  <a:pos x="T2" y="T3"/>
                </a:cxn>
                <a:cxn ang="T10">
                  <a:pos x="T4" y="T5"/>
                </a:cxn>
                <a:cxn ang="T11">
                  <a:pos x="T6" y="T7"/>
                </a:cxn>
              </a:cxnLst>
              <a:rect l="T12" t="T13" r="T14" b="T15"/>
              <a:pathLst>
                <a:path w="47" h="15">
                  <a:moveTo>
                    <a:pt x="47" y="15"/>
                  </a:moveTo>
                  <a:lnTo>
                    <a:pt x="37" y="10"/>
                  </a:lnTo>
                  <a:lnTo>
                    <a:pt x="20" y="7"/>
                  </a:lnTo>
                  <a:lnTo>
                    <a:pt x="0" y="0"/>
                  </a:lnTo>
                </a:path>
              </a:pathLst>
            </a:custGeom>
            <a:noFill/>
            <a:ln w="0">
              <a:solidFill>
                <a:schemeClr val="tx1"/>
              </a:solidFill>
              <a:round/>
              <a:headEnd/>
              <a:tailEnd/>
            </a:ln>
          </p:spPr>
          <p:txBody>
            <a:bodyPr/>
            <a:lstStyle/>
            <a:p>
              <a:endParaRPr lang="en-US"/>
            </a:p>
          </p:txBody>
        </p:sp>
        <p:sp>
          <p:nvSpPr>
            <p:cNvPr id="44224" name="Freeform 1211"/>
            <p:cNvSpPr>
              <a:spLocks/>
            </p:cNvSpPr>
            <p:nvPr/>
          </p:nvSpPr>
          <p:spPr bwMode="auto">
            <a:xfrm>
              <a:off x="1711" y="3083"/>
              <a:ext cx="22" cy="15"/>
            </a:xfrm>
            <a:custGeom>
              <a:avLst/>
              <a:gdLst>
                <a:gd name="T0" fmla="*/ 0 w 22"/>
                <a:gd name="T1" fmla="*/ 0 h 15"/>
                <a:gd name="T2" fmla="*/ 6 w 22"/>
                <a:gd name="T3" fmla="*/ 3 h 15"/>
                <a:gd name="T4" fmla="*/ 22 w 22"/>
                <a:gd name="T5" fmla="*/ 15 h 15"/>
                <a:gd name="T6" fmla="*/ 0 60000 65536"/>
                <a:gd name="T7" fmla="*/ 0 60000 65536"/>
                <a:gd name="T8" fmla="*/ 0 60000 65536"/>
                <a:gd name="T9" fmla="*/ 0 w 22"/>
                <a:gd name="T10" fmla="*/ 0 h 15"/>
                <a:gd name="T11" fmla="*/ 22 w 22"/>
                <a:gd name="T12" fmla="*/ 15 h 15"/>
              </a:gdLst>
              <a:ahLst/>
              <a:cxnLst>
                <a:cxn ang="T6">
                  <a:pos x="T0" y="T1"/>
                </a:cxn>
                <a:cxn ang="T7">
                  <a:pos x="T2" y="T3"/>
                </a:cxn>
                <a:cxn ang="T8">
                  <a:pos x="T4" y="T5"/>
                </a:cxn>
              </a:cxnLst>
              <a:rect l="T9" t="T10" r="T11" b="T12"/>
              <a:pathLst>
                <a:path w="22" h="15">
                  <a:moveTo>
                    <a:pt x="0" y="0"/>
                  </a:moveTo>
                  <a:lnTo>
                    <a:pt x="6" y="3"/>
                  </a:lnTo>
                  <a:lnTo>
                    <a:pt x="22" y="15"/>
                  </a:lnTo>
                </a:path>
              </a:pathLst>
            </a:custGeom>
            <a:noFill/>
            <a:ln w="0">
              <a:solidFill>
                <a:schemeClr val="tx1"/>
              </a:solidFill>
              <a:round/>
              <a:headEnd/>
              <a:tailEnd/>
            </a:ln>
          </p:spPr>
          <p:txBody>
            <a:bodyPr/>
            <a:lstStyle/>
            <a:p>
              <a:endParaRPr lang="en-US"/>
            </a:p>
          </p:txBody>
        </p:sp>
        <p:sp>
          <p:nvSpPr>
            <p:cNvPr id="44225" name="Freeform 1212"/>
            <p:cNvSpPr>
              <a:spLocks/>
            </p:cNvSpPr>
            <p:nvPr/>
          </p:nvSpPr>
          <p:spPr bwMode="auto">
            <a:xfrm>
              <a:off x="1684" y="3069"/>
              <a:ext cx="27" cy="14"/>
            </a:xfrm>
            <a:custGeom>
              <a:avLst/>
              <a:gdLst>
                <a:gd name="T0" fmla="*/ 0 w 27"/>
                <a:gd name="T1" fmla="*/ 0 h 14"/>
                <a:gd name="T2" fmla="*/ 15 w 27"/>
                <a:gd name="T3" fmla="*/ 8 h 14"/>
                <a:gd name="T4" fmla="*/ 27 w 27"/>
                <a:gd name="T5" fmla="*/ 14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0" y="0"/>
                  </a:moveTo>
                  <a:lnTo>
                    <a:pt x="15" y="8"/>
                  </a:lnTo>
                  <a:lnTo>
                    <a:pt x="27" y="14"/>
                  </a:lnTo>
                </a:path>
              </a:pathLst>
            </a:custGeom>
            <a:noFill/>
            <a:ln w="0">
              <a:solidFill>
                <a:schemeClr val="tx1"/>
              </a:solidFill>
              <a:round/>
              <a:headEnd/>
              <a:tailEnd/>
            </a:ln>
          </p:spPr>
          <p:txBody>
            <a:bodyPr/>
            <a:lstStyle/>
            <a:p>
              <a:endParaRPr lang="en-US"/>
            </a:p>
          </p:txBody>
        </p:sp>
        <p:sp>
          <p:nvSpPr>
            <p:cNvPr id="44226" name="Freeform 1213"/>
            <p:cNvSpPr>
              <a:spLocks/>
            </p:cNvSpPr>
            <p:nvPr/>
          </p:nvSpPr>
          <p:spPr bwMode="auto">
            <a:xfrm>
              <a:off x="590" y="2952"/>
              <a:ext cx="1083" cy="112"/>
            </a:xfrm>
            <a:custGeom>
              <a:avLst/>
              <a:gdLst>
                <a:gd name="T0" fmla="*/ 1070 w 1083"/>
                <a:gd name="T1" fmla="*/ 105 h 112"/>
                <a:gd name="T2" fmla="*/ 1043 w 1083"/>
                <a:gd name="T3" fmla="*/ 97 h 112"/>
                <a:gd name="T4" fmla="*/ 1004 w 1083"/>
                <a:gd name="T5" fmla="*/ 83 h 112"/>
                <a:gd name="T6" fmla="*/ 967 w 1083"/>
                <a:gd name="T7" fmla="*/ 73 h 112"/>
                <a:gd name="T8" fmla="*/ 950 w 1083"/>
                <a:gd name="T9" fmla="*/ 68 h 112"/>
                <a:gd name="T10" fmla="*/ 932 w 1083"/>
                <a:gd name="T11" fmla="*/ 65 h 112"/>
                <a:gd name="T12" fmla="*/ 896 w 1083"/>
                <a:gd name="T13" fmla="*/ 58 h 112"/>
                <a:gd name="T14" fmla="*/ 862 w 1083"/>
                <a:gd name="T15" fmla="*/ 51 h 112"/>
                <a:gd name="T16" fmla="*/ 829 w 1083"/>
                <a:gd name="T17" fmla="*/ 46 h 112"/>
                <a:gd name="T18" fmla="*/ 803 w 1083"/>
                <a:gd name="T19" fmla="*/ 41 h 112"/>
                <a:gd name="T20" fmla="*/ 766 w 1083"/>
                <a:gd name="T21" fmla="*/ 38 h 112"/>
                <a:gd name="T22" fmla="*/ 737 w 1083"/>
                <a:gd name="T23" fmla="*/ 34 h 112"/>
                <a:gd name="T24" fmla="*/ 709 w 1083"/>
                <a:gd name="T25" fmla="*/ 31 h 112"/>
                <a:gd name="T26" fmla="*/ 680 w 1083"/>
                <a:gd name="T27" fmla="*/ 26 h 112"/>
                <a:gd name="T28" fmla="*/ 650 w 1083"/>
                <a:gd name="T29" fmla="*/ 24 h 112"/>
                <a:gd name="T30" fmla="*/ 619 w 1083"/>
                <a:gd name="T31" fmla="*/ 21 h 112"/>
                <a:gd name="T32" fmla="*/ 591 w 1083"/>
                <a:gd name="T33" fmla="*/ 19 h 112"/>
                <a:gd name="T34" fmla="*/ 562 w 1083"/>
                <a:gd name="T35" fmla="*/ 17 h 112"/>
                <a:gd name="T36" fmla="*/ 523 w 1083"/>
                <a:gd name="T37" fmla="*/ 14 h 112"/>
                <a:gd name="T38" fmla="*/ 499 w 1083"/>
                <a:gd name="T39" fmla="*/ 12 h 112"/>
                <a:gd name="T40" fmla="*/ 467 w 1083"/>
                <a:gd name="T41" fmla="*/ 10 h 112"/>
                <a:gd name="T42" fmla="*/ 435 w 1083"/>
                <a:gd name="T43" fmla="*/ 10 h 112"/>
                <a:gd name="T44" fmla="*/ 403 w 1083"/>
                <a:gd name="T45" fmla="*/ 9 h 112"/>
                <a:gd name="T46" fmla="*/ 371 w 1083"/>
                <a:gd name="T47" fmla="*/ 7 h 112"/>
                <a:gd name="T48" fmla="*/ 341 w 1083"/>
                <a:gd name="T49" fmla="*/ 5 h 112"/>
                <a:gd name="T50" fmla="*/ 309 w 1083"/>
                <a:gd name="T51" fmla="*/ 5 h 112"/>
                <a:gd name="T52" fmla="*/ 277 w 1083"/>
                <a:gd name="T53" fmla="*/ 4 h 112"/>
                <a:gd name="T54" fmla="*/ 246 w 1083"/>
                <a:gd name="T55" fmla="*/ 4 h 112"/>
                <a:gd name="T56" fmla="*/ 214 w 1083"/>
                <a:gd name="T57" fmla="*/ 2 h 112"/>
                <a:gd name="T58" fmla="*/ 184 w 1083"/>
                <a:gd name="T59" fmla="*/ 2 h 112"/>
                <a:gd name="T60" fmla="*/ 152 w 1083"/>
                <a:gd name="T61" fmla="*/ 0 h 112"/>
                <a:gd name="T62" fmla="*/ 120 w 1083"/>
                <a:gd name="T63" fmla="*/ 0 h 112"/>
                <a:gd name="T64" fmla="*/ 89 w 1083"/>
                <a:gd name="T65" fmla="*/ 0 h 112"/>
                <a:gd name="T66" fmla="*/ 42 w 1083"/>
                <a:gd name="T67" fmla="*/ 0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83"/>
                <a:gd name="T103" fmla="*/ 0 h 112"/>
                <a:gd name="T104" fmla="*/ 1083 w 1083"/>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83" h="112">
                  <a:moveTo>
                    <a:pt x="1083" y="112"/>
                  </a:moveTo>
                  <a:lnTo>
                    <a:pt x="1070" y="105"/>
                  </a:lnTo>
                  <a:lnTo>
                    <a:pt x="1045" y="97"/>
                  </a:lnTo>
                  <a:lnTo>
                    <a:pt x="1043" y="97"/>
                  </a:lnTo>
                  <a:lnTo>
                    <a:pt x="1018" y="88"/>
                  </a:lnTo>
                  <a:lnTo>
                    <a:pt x="1004" y="83"/>
                  </a:lnTo>
                  <a:lnTo>
                    <a:pt x="991" y="80"/>
                  </a:lnTo>
                  <a:lnTo>
                    <a:pt x="967" y="73"/>
                  </a:lnTo>
                  <a:lnTo>
                    <a:pt x="964" y="73"/>
                  </a:lnTo>
                  <a:lnTo>
                    <a:pt x="950" y="68"/>
                  </a:lnTo>
                  <a:lnTo>
                    <a:pt x="937" y="66"/>
                  </a:lnTo>
                  <a:lnTo>
                    <a:pt x="932" y="65"/>
                  </a:lnTo>
                  <a:lnTo>
                    <a:pt x="910" y="60"/>
                  </a:lnTo>
                  <a:lnTo>
                    <a:pt x="896" y="58"/>
                  </a:lnTo>
                  <a:lnTo>
                    <a:pt x="881" y="54"/>
                  </a:lnTo>
                  <a:lnTo>
                    <a:pt x="862" y="51"/>
                  </a:lnTo>
                  <a:lnTo>
                    <a:pt x="852" y="49"/>
                  </a:lnTo>
                  <a:lnTo>
                    <a:pt x="829" y="46"/>
                  </a:lnTo>
                  <a:lnTo>
                    <a:pt x="824" y="46"/>
                  </a:lnTo>
                  <a:lnTo>
                    <a:pt x="803" y="41"/>
                  </a:lnTo>
                  <a:lnTo>
                    <a:pt x="795" y="39"/>
                  </a:lnTo>
                  <a:lnTo>
                    <a:pt x="766" y="38"/>
                  </a:lnTo>
                  <a:lnTo>
                    <a:pt x="759" y="36"/>
                  </a:lnTo>
                  <a:lnTo>
                    <a:pt x="737" y="34"/>
                  </a:lnTo>
                  <a:lnTo>
                    <a:pt x="727" y="32"/>
                  </a:lnTo>
                  <a:lnTo>
                    <a:pt x="709" y="31"/>
                  </a:lnTo>
                  <a:lnTo>
                    <a:pt x="694" y="27"/>
                  </a:lnTo>
                  <a:lnTo>
                    <a:pt x="680" y="26"/>
                  </a:lnTo>
                  <a:lnTo>
                    <a:pt x="660" y="26"/>
                  </a:lnTo>
                  <a:lnTo>
                    <a:pt x="650" y="24"/>
                  </a:lnTo>
                  <a:lnTo>
                    <a:pt x="628" y="22"/>
                  </a:lnTo>
                  <a:lnTo>
                    <a:pt x="619" y="21"/>
                  </a:lnTo>
                  <a:lnTo>
                    <a:pt x="596" y="19"/>
                  </a:lnTo>
                  <a:lnTo>
                    <a:pt x="591" y="19"/>
                  </a:lnTo>
                  <a:lnTo>
                    <a:pt x="564" y="17"/>
                  </a:lnTo>
                  <a:lnTo>
                    <a:pt x="562" y="17"/>
                  </a:lnTo>
                  <a:lnTo>
                    <a:pt x="532" y="14"/>
                  </a:lnTo>
                  <a:lnTo>
                    <a:pt x="523" y="14"/>
                  </a:lnTo>
                  <a:lnTo>
                    <a:pt x="501" y="12"/>
                  </a:lnTo>
                  <a:lnTo>
                    <a:pt x="499" y="12"/>
                  </a:lnTo>
                  <a:lnTo>
                    <a:pt x="471" y="10"/>
                  </a:lnTo>
                  <a:lnTo>
                    <a:pt x="467" y="10"/>
                  </a:lnTo>
                  <a:lnTo>
                    <a:pt x="440" y="10"/>
                  </a:lnTo>
                  <a:lnTo>
                    <a:pt x="435" y="10"/>
                  </a:lnTo>
                  <a:lnTo>
                    <a:pt x="410" y="9"/>
                  </a:lnTo>
                  <a:lnTo>
                    <a:pt x="403" y="9"/>
                  </a:lnTo>
                  <a:lnTo>
                    <a:pt x="380" y="7"/>
                  </a:lnTo>
                  <a:lnTo>
                    <a:pt x="371" y="7"/>
                  </a:lnTo>
                  <a:lnTo>
                    <a:pt x="349" y="5"/>
                  </a:lnTo>
                  <a:lnTo>
                    <a:pt x="341" y="5"/>
                  </a:lnTo>
                  <a:lnTo>
                    <a:pt x="319" y="5"/>
                  </a:lnTo>
                  <a:lnTo>
                    <a:pt x="309" y="5"/>
                  </a:lnTo>
                  <a:lnTo>
                    <a:pt x="289" y="4"/>
                  </a:lnTo>
                  <a:lnTo>
                    <a:pt x="277" y="4"/>
                  </a:lnTo>
                  <a:lnTo>
                    <a:pt x="256" y="4"/>
                  </a:lnTo>
                  <a:lnTo>
                    <a:pt x="246" y="4"/>
                  </a:lnTo>
                  <a:lnTo>
                    <a:pt x="226" y="2"/>
                  </a:lnTo>
                  <a:lnTo>
                    <a:pt x="214" y="2"/>
                  </a:lnTo>
                  <a:lnTo>
                    <a:pt x="196" y="2"/>
                  </a:lnTo>
                  <a:lnTo>
                    <a:pt x="184" y="2"/>
                  </a:lnTo>
                  <a:lnTo>
                    <a:pt x="165" y="0"/>
                  </a:lnTo>
                  <a:lnTo>
                    <a:pt x="152" y="0"/>
                  </a:lnTo>
                  <a:lnTo>
                    <a:pt x="133" y="0"/>
                  </a:lnTo>
                  <a:lnTo>
                    <a:pt x="120" y="0"/>
                  </a:lnTo>
                  <a:lnTo>
                    <a:pt x="103" y="0"/>
                  </a:lnTo>
                  <a:lnTo>
                    <a:pt x="89" y="0"/>
                  </a:lnTo>
                  <a:lnTo>
                    <a:pt x="57" y="0"/>
                  </a:lnTo>
                  <a:lnTo>
                    <a:pt x="42" y="0"/>
                  </a:lnTo>
                  <a:lnTo>
                    <a:pt x="0" y="0"/>
                  </a:lnTo>
                </a:path>
              </a:pathLst>
            </a:custGeom>
            <a:noFill/>
            <a:ln w="0">
              <a:solidFill>
                <a:schemeClr val="tx1"/>
              </a:solidFill>
              <a:round/>
              <a:headEnd/>
              <a:tailEnd/>
            </a:ln>
          </p:spPr>
          <p:txBody>
            <a:bodyPr/>
            <a:lstStyle/>
            <a:p>
              <a:endParaRPr lang="en-US"/>
            </a:p>
          </p:txBody>
        </p:sp>
        <p:sp>
          <p:nvSpPr>
            <p:cNvPr id="44227" name="Line 1214"/>
            <p:cNvSpPr>
              <a:spLocks noChangeShapeType="1"/>
            </p:cNvSpPr>
            <p:nvPr/>
          </p:nvSpPr>
          <p:spPr bwMode="auto">
            <a:xfrm flipH="1" flipV="1">
              <a:off x="1673" y="3064"/>
              <a:ext cx="11" cy="5"/>
            </a:xfrm>
            <a:prstGeom prst="line">
              <a:avLst/>
            </a:prstGeom>
            <a:noFill/>
            <a:ln w="0">
              <a:solidFill>
                <a:schemeClr val="tx1"/>
              </a:solidFill>
              <a:round/>
              <a:headEnd/>
              <a:tailEnd/>
            </a:ln>
          </p:spPr>
          <p:txBody>
            <a:bodyPr/>
            <a:lstStyle/>
            <a:p>
              <a:endParaRPr lang="en-GB"/>
            </a:p>
          </p:txBody>
        </p:sp>
        <p:sp>
          <p:nvSpPr>
            <p:cNvPr id="44228" name="Freeform 1215"/>
            <p:cNvSpPr>
              <a:spLocks/>
            </p:cNvSpPr>
            <p:nvPr/>
          </p:nvSpPr>
          <p:spPr bwMode="auto">
            <a:xfrm>
              <a:off x="1689" y="3059"/>
              <a:ext cx="49" cy="32"/>
            </a:xfrm>
            <a:custGeom>
              <a:avLst/>
              <a:gdLst>
                <a:gd name="T0" fmla="*/ 0 w 49"/>
                <a:gd name="T1" fmla="*/ 0 h 32"/>
                <a:gd name="T2" fmla="*/ 17 w 49"/>
                <a:gd name="T3" fmla="*/ 10 h 32"/>
                <a:gd name="T4" fmla="*/ 25 w 49"/>
                <a:gd name="T5" fmla="*/ 13 h 32"/>
                <a:gd name="T6" fmla="*/ 32 w 49"/>
                <a:gd name="T7" fmla="*/ 20 h 32"/>
                <a:gd name="T8" fmla="*/ 49 w 49"/>
                <a:gd name="T9" fmla="*/ 32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0"/>
                  </a:moveTo>
                  <a:lnTo>
                    <a:pt x="17" y="10"/>
                  </a:lnTo>
                  <a:lnTo>
                    <a:pt x="25" y="13"/>
                  </a:lnTo>
                  <a:lnTo>
                    <a:pt x="32" y="20"/>
                  </a:lnTo>
                  <a:lnTo>
                    <a:pt x="49" y="32"/>
                  </a:lnTo>
                </a:path>
              </a:pathLst>
            </a:custGeom>
            <a:noFill/>
            <a:ln w="0">
              <a:solidFill>
                <a:schemeClr val="tx1"/>
              </a:solidFill>
              <a:round/>
              <a:headEnd/>
              <a:tailEnd/>
            </a:ln>
          </p:spPr>
          <p:txBody>
            <a:bodyPr/>
            <a:lstStyle/>
            <a:p>
              <a:endParaRPr lang="en-US"/>
            </a:p>
          </p:txBody>
        </p:sp>
        <p:sp>
          <p:nvSpPr>
            <p:cNvPr id="44229" name="Freeform 1216"/>
            <p:cNvSpPr>
              <a:spLocks/>
            </p:cNvSpPr>
            <p:nvPr/>
          </p:nvSpPr>
          <p:spPr bwMode="auto">
            <a:xfrm>
              <a:off x="1640" y="3035"/>
              <a:ext cx="49" cy="24"/>
            </a:xfrm>
            <a:custGeom>
              <a:avLst/>
              <a:gdLst>
                <a:gd name="T0" fmla="*/ 0 w 49"/>
                <a:gd name="T1" fmla="*/ 0 h 24"/>
                <a:gd name="T2" fmla="*/ 22 w 49"/>
                <a:gd name="T3" fmla="*/ 10 h 24"/>
                <a:gd name="T4" fmla="*/ 25 w 49"/>
                <a:gd name="T5" fmla="*/ 12 h 24"/>
                <a:gd name="T6" fmla="*/ 28 w 49"/>
                <a:gd name="T7" fmla="*/ 14 h 24"/>
                <a:gd name="T8" fmla="*/ 49 w 49"/>
                <a:gd name="T9" fmla="*/ 24 h 24"/>
                <a:gd name="T10" fmla="*/ 0 60000 65536"/>
                <a:gd name="T11" fmla="*/ 0 60000 65536"/>
                <a:gd name="T12" fmla="*/ 0 60000 65536"/>
                <a:gd name="T13" fmla="*/ 0 60000 65536"/>
                <a:gd name="T14" fmla="*/ 0 60000 65536"/>
                <a:gd name="T15" fmla="*/ 0 w 49"/>
                <a:gd name="T16" fmla="*/ 0 h 24"/>
                <a:gd name="T17" fmla="*/ 49 w 49"/>
                <a:gd name="T18" fmla="*/ 24 h 24"/>
              </a:gdLst>
              <a:ahLst/>
              <a:cxnLst>
                <a:cxn ang="T10">
                  <a:pos x="T0" y="T1"/>
                </a:cxn>
                <a:cxn ang="T11">
                  <a:pos x="T2" y="T3"/>
                </a:cxn>
                <a:cxn ang="T12">
                  <a:pos x="T4" y="T5"/>
                </a:cxn>
                <a:cxn ang="T13">
                  <a:pos x="T6" y="T7"/>
                </a:cxn>
                <a:cxn ang="T14">
                  <a:pos x="T8" y="T9"/>
                </a:cxn>
              </a:cxnLst>
              <a:rect l="T15" t="T16" r="T17" b="T18"/>
              <a:pathLst>
                <a:path w="49" h="24">
                  <a:moveTo>
                    <a:pt x="0" y="0"/>
                  </a:moveTo>
                  <a:lnTo>
                    <a:pt x="22" y="10"/>
                  </a:lnTo>
                  <a:lnTo>
                    <a:pt x="25" y="12"/>
                  </a:lnTo>
                  <a:lnTo>
                    <a:pt x="28" y="14"/>
                  </a:lnTo>
                  <a:lnTo>
                    <a:pt x="49" y="24"/>
                  </a:lnTo>
                </a:path>
              </a:pathLst>
            </a:custGeom>
            <a:noFill/>
            <a:ln w="0">
              <a:solidFill>
                <a:schemeClr val="tx1"/>
              </a:solidFill>
              <a:round/>
              <a:headEnd/>
              <a:tailEnd/>
            </a:ln>
          </p:spPr>
          <p:txBody>
            <a:bodyPr/>
            <a:lstStyle/>
            <a:p>
              <a:endParaRPr lang="en-US"/>
            </a:p>
          </p:txBody>
        </p:sp>
        <p:sp>
          <p:nvSpPr>
            <p:cNvPr id="44230" name="Freeform 1217"/>
            <p:cNvSpPr>
              <a:spLocks/>
            </p:cNvSpPr>
            <p:nvPr/>
          </p:nvSpPr>
          <p:spPr bwMode="auto">
            <a:xfrm>
              <a:off x="1506" y="2998"/>
              <a:ext cx="134" cy="37"/>
            </a:xfrm>
            <a:custGeom>
              <a:avLst/>
              <a:gdLst>
                <a:gd name="T0" fmla="*/ 0 w 134"/>
                <a:gd name="T1" fmla="*/ 0 h 37"/>
                <a:gd name="T2" fmla="*/ 5 w 134"/>
                <a:gd name="T3" fmla="*/ 2 h 37"/>
                <a:gd name="T4" fmla="*/ 27 w 134"/>
                <a:gd name="T5" fmla="*/ 7 h 37"/>
                <a:gd name="T6" fmla="*/ 43 w 134"/>
                <a:gd name="T7" fmla="*/ 8 h 37"/>
                <a:gd name="T8" fmla="*/ 56 w 134"/>
                <a:gd name="T9" fmla="*/ 14 h 37"/>
                <a:gd name="T10" fmla="*/ 78 w 134"/>
                <a:gd name="T11" fmla="*/ 20 h 37"/>
                <a:gd name="T12" fmla="*/ 81 w 134"/>
                <a:gd name="T13" fmla="*/ 20 h 37"/>
                <a:gd name="T14" fmla="*/ 90 w 134"/>
                <a:gd name="T15" fmla="*/ 22 h 37"/>
                <a:gd name="T16" fmla="*/ 108 w 134"/>
                <a:gd name="T17" fmla="*/ 30 h 37"/>
                <a:gd name="T18" fmla="*/ 117 w 134"/>
                <a:gd name="T19" fmla="*/ 32 h 37"/>
                <a:gd name="T20" fmla="*/ 134 w 134"/>
                <a:gd name="T21" fmla="*/ 37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37"/>
                <a:gd name="T35" fmla="*/ 134 w 1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37">
                  <a:moveTo>
                    <a:pt x="0" y="0"/>
                  </a:moveTo>
                  <a:lnTo>
                    <a:pt x="5" y="2"/>
                  </a:lnTo>
                  <a:lnTo>
                    <a:pt x="27" y="7"/>
                  </a:lnTo>
                  <a:lnTo>
                    <a:pt x="43" y="8"/>
                  </a:lnTo>
                  <a:lnTo>
                    <a:pt x="56" y="14"/>
                  </a:lnTo>
                  <a:lnTo>
                    <a:pt x="78" y="20"/>
                  </a:lnTo>
                  <a:lnTo>
                    <a:pt x="81" y="20"/>
                  </a:lnTo>
                  <a:lnTo>
                    <a:pt x="90" y="22"/>
                  </a:lnTo>
                  <a:lnTo>
                    <a:pt x="108" y="30"/>
                  </a:lnTo>
                  <a:lnTo>
                    <a:pt x="117" y="32"/>
                  </a:lnTo>
                  <a:lnTo>
                    <a:pt x="134" y="37"/>
                  </a:lnTo>
                </a:path>
              </a:pathLst>
            </a:custGeom>
            <a:noFill/>
            <a:ln w="0">
              <a:solidFill>
                <a:schemeClr val="tx1"/>
              </a:solidFill>
              <a:round/>
              <a:headEnd/>
              <a:tailEnd/>
            </a:ln>
          </p:spPr>
          <p:txBody>
            <a:bodyPr/>
            <a:lstStyle/>
            <a:p>
              <a:endParaRPr lang="en-US"/>
            </a:p>
          </p:txBody>
        </p:sp>
        <p:sp>
          <p:nvSpPr>
            <p:cNvPr id="44231" name="Freeform 1218"/>
            <p:cNvSpPr>
              <a:spLocks/>
            </p:cNvSpPr>
            <p:nvPr/>
          </p:nvSpPr>
          <p:spPr bwMode="auto">
            <a:xfrm>
              <a:off x="1422" y="2981"/>
              <a:ext cx="84" cy="17"/>
            </a:xfrm>
            <a:custGeom>
              <a:avLst/>
              <a:gdLst>
                <a:gd name="T0" fmla="*/ 0 w 84"/>
                <a:gd name="T1" fmla="*/ 0 h 17"/>
                <a:gd name="T2" fmla="*/ 20 w 84"/>
                <a:gd name="T3" fmla="*/ 5 h 17"/>
                <a:gd name="T4" fmla="*/ 29 w 84"/>
                <a:gd name="T5" fmla="*/ 5 h 17"/>
                <a:gd name="T6" fmla="*/ 54 w 84"/>
                <a:gd name="T7" fmla="*/ 10 h 17"/>
                <a:gd name="T8" fmla="*/ 57 w 84"/>
                <a:gd name="T9" fmla="*/ 10 h 17"/>
                <a:gd name="T10" fmla="*/ 67 w 84"/>
                <a:gd name="T11" fmla="*/ 12 h 17"/>
                <a:gd name="T12" fmla="*/ 84 w 84"/>
                <a:gd name="T13" fmla="*/ 17 h 17"/>
                <a:gd name="T14" fmla="*/ 0 60000 65536"/>
                <a:gd name="T15" fmla="*/ 0 60000 65536"/>
                <a:gd name="T16" fmla="*/ 0 60000 65536"/>
                <a:gd name="T17" fmla="*/ 0 60000 65536"/>
                <a:gd name="T18" fmla="*/ 0 60000 65536"/>
                <a:gd name="T19" fmla="*/ 0 60000 65536"/>
                <a:gd name="T20" fmla="*/ 0 60000 65536"/>
                <a:gd name="T21" fmla="*/ 0 w 84"/>
                <a:gd name="T22" fmla="*/ 0 h 17"/>
                <a:gd name="T23" fmla="*/ 84 w 8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7">
                  <a:moveTo>
                    <a:pt x="0" y="0"/>
                  </a:moveTo>
                  <a:lnTo>
                    <a:pt x="20" y="5"/>
                  </a:lnTo>
                  <a:lnTo>
                    <a:pt x="29" y="5"/>
                  </a:lnTo>
                  <a:lnTo>
                    <a:pt x="54" y="10"/>
                  </a:lnTo>
                  <a:lnTo>
                    <a:pt x="57" y="10"/>
                  </a:lnTo>
                  <a:lnTo>
                    <a:pt x="67" y="12"/>
                  </a:lnTo>
                  <a:lnTo>
                    <a:pt x="84" y="17"/>
                  </a:lnTo>
                </a:path>
              </a:pathLst>
            </a:custGeom>
            <a:noFill/>
            <a:ln w="0">
              <a:solidFill>
                <a:schemeClr val="tx1"/>
              </a:solidFill>
              <a:round/>
              <a:headEnd/>
              <a:tailEnd/>
            </a:ln>
          </p:spPr>
          <p:txBody>
            <a:bodyPr/>
            <a:lstStyle/>
            <a:p>
              <a:endParaRPr lang="en-US"/>
            </a:p>
          </p:txBody>
        </p:sp>
        <p:sp>
          <p:nvSpPr>
            <p:cNvPr id="44232" name="Freeform 1219"/>
            <p:cNvSpPr>
              <a:spLocks/>
            </p:cNvSpPr>
            <p:nvPr/>
          </p:nvSpPr>
          <p:spPr bwMode="auto">
            <a:xfrm>
              <a:off x="1395" y="2978"/>
              <a:ext cx="27" cy="3"/>
            </a:xfrm>
            <a:custGeom>
              <a:avLst/>
              <a:gdLst>
                <a:gd name="T0" fmla="*/ 0 w 27"/>
                <a:gd name="T1" fmla="*/ 0 h 3"/>
                <a:gd name="T2" fmla="*/ 12 w 27"/>
                <a:gd name="T3" fmla="*/ 0 h 3"/>
                <a:gd name="T4" fmla="*/ 27 w 27"/>
                <a:gd name="T5" fmla="*/ 3 h 3"/>
                <a:gd name="T6" fmla="*/ 0 60000 65536"/>
                <a:gd name="T7" fmla="*/ 0 60000 65536"/>
                <a:gd name="T8" fmla="*/ 0 60000 65536"/>
                <a:gd name="T9" fmla="*/ 0 w 27"/>
                <a:gd name="T10" fmla="*/ 0 h 3"/>
                <a:gd name="T11" fmla="*/ 27 w 27"/>
                <a:gd name="T12" fmla="*/ 3 h 3"/>
              </a:gdLst>
              <a:ahLst/>
              <a:cxnLst>
                <a:cxn ang="T6">
                  <a:pos x="T0" y="T1"/>
                </a:cxn>
                <a:cxn ang="T7">
                  <a:pos x="T2" y="T3"/>
                </a:cxn>
                <a:cxn ang="T8">
                  <a:pos x="T4" y="T5"/>
                </a:cxn>
              </a:cxnLst>
              <a:rect l="T9" t="T10" r="T11" b="T12"/>
              <a:pathLst>
                <a:path w="27" h="3">
                  <a:moveTo>
                    <a:pt x="0" y="0"/>
                  </a:moveTo>
                  <a:lnTo>
                    <a:pt x="12" y="0"/>
                  </a:lnTo>
                  <a:lnTo>
                    <a:pt x="27" y="3"/>
                  </a:lnTo>
                </a:path>
              </a:pathLst>
            </a:custGeom>
            <a:noFill/>
            <a:ln w="0">
              <a:solidFill>
                <a:schemeClr val="tx1"/>
              </a:solidFill>
              <a:round/>
              <a:headEnd/>
              <a:tailEnd/>
            </a:ln>
          </p:spPr>
          <p:txBody>
            <a:bodyPr/>
            <a:lstStyle/>
            <a:p>
              <a:endParaRPr lang="en-US"/>
            </a:p>
          </p:txBody>
        </p:sp>
        <p:sp>
          <p:nvSpPr>
            <p:cNvPr id="44233" name="Freeform 1220"/>
            <p:cNvSpPr>
              <a:spLocks/>
            </p:cNvSpPr>
            <p:nvPr/>
          </p:nvSpPr>
          <p:spPr bwMode="auto">
            <a:xfrm>
              <a:off x="949" y="2941"/>
              <a:ext cx="446" cy="37"/>
            </a:xfrm>
            <a:custGeom>
              <a:avLst/>
              <a:gdLst>
                <a:gd name="T0" fmla="*/ 0 w 446"/>
                <a:gd name="T1" fmla="*/ 0 h 37"/>
                <a:gd name="T2" fmla="*/ 2 w 446"/>
                <a:gd name="T3" fmla="*/ 0 h 37"/>
                <a:gd name="T4" fmla="*/ 31 w 446"/>
                <a:gd name="T5" fmla="*/ 1 h 37"/>
                <a:gd name="T6" fmla="*/ 34 w 446"/>
                <a:gd name="T7" fmla="*/ 1 h 37"/>
                <a:gd name="T8" fmla="*/ 61 w 446"/>
                <a:gd name="T9" fmla="*/ 1 h 37"/>
                <a:gd name="T10" fmla="*/ 66 w 446"/>
                <a:gd name="T11" fmla="*/ 1 h 37"/>
                <a:gd name="T12" fmla="*/ 92 w 446"/>
                <a:gd name="T13" fmla="*/ 3 h 37"/>
                <a:gd name="T14" fmla="*/ 98 w 446"/>
                <a:gd name="T15" fmla="*/ 3 h 37"/>
                <a:gd name="T16" fmla="*/ 122 w 446"/>
                <a:gd name="T17" fmla="*/ 5 h 37"/>
                <a:gd name="T18" fmla="*/ 130 w 446"/>
                <a:gd name="T19" fmla="*/ 6 h 37"/>
                <a:gd name="T20" fmla="*/ 151 w 446"/>
                <a:gd name="T21" fmla="*/ 8 h 37"/>
                <a:gd name="T22" fmla="*/ 162 w 446"/>
                <a:gd name="T23" fmla="*/ 8 h 37"/>
                <a:gd name="T24" fmla="*/ 181 w 446"/>
                <a:gd name="T25" fmla="*/ 8 h 37"/>
                <a:gd name="T26" fmla="*/ 194 w 446"/>
                <a:gd name="T27" fmla="*/ 10 h 37"/>
                <a:gd name="T28" fmla="*/ 211 w 446"/>
                <a:gd name="T29" fmla="*/ 11 h 37"/>
                <a:gd name="T30" fmla="*/ 227 w 446"/>
                <a:gd name="T31" fmla="*/ 11 h 37"/>
                <a:gd name="T32" fmla="*/ 242 w 446"/>
                <a:gd name="T33" fmla="*/ 13 h 37"/>
                <a:gd name="T34" fmla="*/ 259 w 446"/>
                <a:gd name="T35" fmla="*/ 15 h 37"/>
                <a:gd name="T36" fmla="*/ 270 w 446"/>
                <a:gd name="T37" fmla="*/ 16 h 37"/>
                <a:gd name="T38" fmla="*/ 292 w 446"/>
                <a:gd name="T39" fmla="*/ 16 h 37"/>
                <a:gd name="T40" fmla="*/ 301 w 446"/>
                <a:gd name="T41" fmla="*/ 18 h 37"/>
                <a:gd name="T42" fmla="*/ 324 w 446"/>
                <a:gd name="T43" fmla="*/ 21 h 37"/>
                <a:gd name="T44" fmla="*/ 330 w 446"/>
                <a:gd name="T45" fmla="*/ 21 h 37"/>
                <a:gd name="T46" fmla="*/ 358 w 446"/>
                <a:gd name="T47" fmla="*/ 23 h 37"/>
                <a:gd name="T48" fmla="*/ 368 w 446"/>
                <a:gd name="T49" fmla="*/ 25 h 37"/>
                <a:gd name="T50" fmla="*/ 387 w 446"/>
                <a:gd name="T51" fmla="*/ 28 h 37"/>
                <a:gd name="T52" fmla="*/ 392 w 446"/>
                <a:gd name="T53" fmla="*/ 28 h 37"/>
                <a:gd name="T54" fmla="*/ 416 w 446"/>
                <a:gd name="T55" fmla="*/ 32 h 37"/>
                <a:gd name="T56" fmla="*/ 424 w 446"/>
                <a:gd name="T57" fmla="*/ 33 h 37"/>
                <a:gd name="T58" fmla="*/ 446 w 446"/>
                <a:gd name="T59" fmla="*/ 37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46"/>
                <a:gd name="T91" fmla="*/ 0 h 37"/>
                <a:gd name="T92" fmla="*/ 446 w 446"/>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46" h="37">
                  <a:moveTo>
                    <a:pt x="0" y="0"/>
                  </a:moveTo>
                  <a:lnTo>
                    <a:pt x="2" y="0"/>
                  </a:lnTo>
                  <a:lnTo>
                    <a:pt x="31" y="1"/>
                  </a:lnTo>
                  <a:lnTo>
                    <a:pt x="34" y="1"/>
                  </a:lnTo>
                  <a:lnTo>
                    <a:pt x="61" y="1"/>
                  </a:lnTo>
                  <a:lnTo>
                    <a:pt x="66" y="1"/>
                  </a:lnTo>
                  <a:lnTo>
                    <a:pt x="92" y="3"/>
                  </a:lnTo>
                  <a:lnTo>
                    <a:pt x="98" y="3"/>
                  </a:lnTo>
                  <a:lnTo>
                    <a:pt x="122" y="5"/>
                  </a:lnTo>
                  <a:lnTo>
                    <a:pt x="130" y="6"/>
                  </a:lnTo>
                  <a:lnTo>
                    <a:pt x="151" y="8"/>
                  </a:lnTo>
                  <a:lnTo>
                    <a:pt x="162" y="8"/>
                  </a:lnTo>
                  <a:lnTo>
                    <a:pt x="181" y="8"/>
                  </a:lnTo>
                  <a:lnTo>
                    <a:pt x="194" y="10"/>
                  </a:lnTo>
                  <a:lnTo>
                    <a:pt x="211" y="11"/>
                  </a:lnTo>
                  <a:lnTo>
                    <a:pt x="227" y="11"/>
                  </a:lnTo>
                  <a:lnTo>
                    <a:pt x="242" y="13"/>
                  </a:lnTo>
                  <a:lnTo>
                    <a:pt x="259" y="15"/>
                  </a:lnTo>
                  <a:lnTo>
                    <a:pt x="270" y="16"/>
                  </a:lnTo>
                  <a:lnTo>
                    <a:pt x="292" y="16"/>
                  </a:lnTo>
                  <a:lnTo>
                    <a:pt x="301" y="18"/>
                  </a:lnTo>
                  <a:lnTo>
                    <a:pt x="324" y="21"/>
                  </a:lnTo>
                  <a:lnTo>
                    <a:pt x="330" y="21"/>
                  </a:lnTo>
                  <a:lnTo>
                    <a:pt x="358" y="23"/>
                  </a:lnTo>
                  <a:lnTo>
                    <a:pt x="368" y="25"/>
                  </a:lnTo>
                  <a:lnTo>
                    <a:pt x="387" y="28"/>
                  </a:lnTo>
                  <a:lnTo>
                    <a:pt x="392" y="28"/>
                  </a:lnTo>
                  <a:lnTo>
                    <a:pt x="416" y="32"/>
                  </a:lnTo>
                  <a:lnTo>
                    <a:pt x="424" y="33"/>
                  </a:lnTo>
                  <a:lnTo>
                    <a:pt x="446" y="37"/>
                  </a:lnTo>
                </a:path>
              </a:pathLst>
            </a:custGeom>
            <a:noFill/>
            <a:ln w="0">
              <a:solidFill>
                <a:schemeClr val="tx1"/>
              </a:solidFill>
              <a:round/>
              <a:headEnd/>
              <a:tailEnd/>
            </a:ln>
          </p:spPr>
          <p:txBody>
            <a:bodyPr/>
            <a:lstStyle/>
            <a:p>
              <a:endParaRPr lang="en-US"/>
            </a:p>
          </p:txBody>
        </p:sp>
        <p:sp>
          <p:nvSpPr>
            <p:cNvPr id="44234" name="Freeform 1221"/>
            <p:cNvSpPr>
              <a:spLocks/>
            </p:cNvSpPr>
            <p:nvPr/>
          </p:nvSpPr>
          <p:spPr bwMode="auto">
            <a:xfrm>
              <a:off x="590" y="2934"/>
              <a:ext cx="329" cy="5"/>
            </a:xfrm>
            <a:custGeom>
              <a:avLst/>
              <a:gdLst>
                <a:gd name="T0" fmla="*/ 329 w 329"/>
                <a:gd name="T1" fmla="*/ 5 h 5"/>
                <a:gd name="T2" fmla="*/ 305 w 329"/>
                <a:gd name="T3" fmla="*/ 5 h 5"/>
                <a:gd name="T4" fmla="*/ 297 w 329"/>
                <a:gd name="T5" fmla="*/ 3 h 5"/>
                <a:gd name="T6" fmla="*/ 268 w 329"/>
                <a:gd name="T7" fmla="*/ 3 h 5"/>
                <a:gd name="T8" fmla="*/ 267 w 329"/>
                <a:gd name="T9" fmla="*/ 3 h 5"/>
                <a:gd name="T10" fmla="*/ 236 w 329"/>
                <a:gd name="T11" fmla="*/ 1 h 5"/>
                <a:gd name="T12" fmla="*/ 235 w 329"/>
                <a:gd name="T13" fmla="*/ 1 h 5"/>
                <a:gd name="T14" fmla="*/ 206 w 329"/>
                <a:gd name="T15" fmla="*/ 1 h 5"/>
                <a:gd name="T16" fmla="*/ 204 w 329"/>
                <a:gd name="T17" fmla="*/ 1 h 5"/>
                <a:gd name="T18" fmla="*/ 175 w 329"/>
                <a:gd name="T19" fmla="*/ 1 h 5"/>
                <a:gd name="T20" fmla="*/ 172 w 329"/>
                <a:gd name="T21" fmla="*/ 1 h 5"/>
                <a:gd name="T22" fmla="*/ 145 w 329"/>
                <a:gd name="T23" fmla="*/ 1 h 5"/>
                <a:gd name="T24" fmla="*/ 142 w 329"/>
                <a:gd name="T25" fmla="*/ 1 h 5"/>
                <a:gd name="T26" fmla="*/ 113 w 329"/>
                <a:gd name="T27" fmla="*/ 1 h 5"/>
                <a:gd name="T28" fmla="*/ 110 w 329"/>
                <a:gd name="T29" fmla="*/ 1 h 5"/>
                <a:gd name="T30" fmla="*/ 83 w 329"/>
                <a:gd name="T31" fmla="*/ 0 h 5"/>
                <a:gd name="T32" fmla="*/ 78 w 329"/>
                <a:gd name="T33" fmla="*/ 0 h 5"/>
                <a:gd name="T34" fmla="*/ 52 w 329"/>
                <a:gd name="T35" fmla="*/ 0 h 5"/>
                <a:gd name="T36" fmla="*/ 0 w 329"/>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9"/>
                <a:gd name="T58" fmla="*/ 0 h 5"/>
                <a:gd name="T59" fmla="*/ 329 w 329"/>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9" h="5">
                  <a:moveTo>
                    <a:pt x="329" y="5"/>
                  </a:moveTo>
                  <a:lnTo>
                    <a:pt x="305" y="5"/>
                  </a:lnTo>
                  <a:lnTo>
                    <a:pt x="297" y="3"/>
                  </a:lnTo>
                  <a:lnTo>
                    <a:pt x="268" y="3"/>
                  </a:lnTo>
                  <a:lnTo>
                    <a:pt x="267" y="3"/>
                  </a:lnTo>
                  <a:lnTo>
                    <a:pt x="236" y="1"/>
                  </a:lnTo>
                  <a:lnTo>
                    <a:pt x="235" y="1"/>
                  </a:lnTo>
                  <a:lnTo>
                    <a:pt x="206" y="1"/>
                  </a:lnTo>
                  <a:lnTo>
                    <a:pt x="204" y="1"/>
                  </a:lnTo>
                  <a:lnTo>
                    <a:pt x="175" y="1"/>
                  </a:lnTo>
                  <a:lnTo>
                    <a:pt x="172" y="1"/>
                  </a:lnTo>
                  <a:lnTo>
                    <a:pt x="145" y="1"/>
                  </a:lnTo>
                  <a:lnTo>
                    <a:pt x="142" y="1"/>
                  </a:lnTo>
                  <a:lnTo>
                    <a:pt x="113" y="1"/>
                  </a:lnTo>
                  <a:lnTo>
                    <a:pt x="110" y="1"/>
                  </a:lnTo>
                  <a:lnTo>
                    <a:pt x="83" y="0"/>
                  </a:lnTo>
                  <a:lnTo>
                    <a:pt x="78" y="0"/>
                  </a:lnTo>
                  <a:lnTo>
                    <a:pt x="52" y="0"/>
                  </a:lnTo>
                  <a:lnTo>
                    <a:pt x="0" y="0"/>
                  </a:lnTo>
                </a:path>
              </a:pathLst>
            </a:custGeom>
            <a:noFill/>
            <a:ln w="0">
              <a:solidFill>
                <a:schemeClr val="tx1"/>
              </a:solidFill>
              <a:round/>
              <a:headEnd/>
              <a:tailEnd/>
            </a:ln>
          </p:spPr>
          <p:txBody>
            <a:bodyPr/>
            <a:lstStyle/>
            <a:p>
              <a:endParaRPr lang="en-US"/>
            </a:p>
          </p:txBody>
        </p:sp>
        <p:sp>
          <p:nvSpPr>
            <p:cNvPr id="44235" name="Line 1222"/>
            <p:cNvSpPr>
              <a:spLocks noChangeShapeType="1"/>
            </p:cNvSpPr>
            <p:nvPr/>
          </p:nvSpPr>
          <p:spPr bwMode="auto">
            <a:xfrm flipH="1" flipV="1">
              <a:off x="919" y="2939"/>
              <a:ext cx="30" cy="2"/>
            </a:xfrm>
            <a:prstGeom prst="line">
              <a:avLst/>
            </a:prstGeom>
            <a:noFill/>
            <a:ln w="0">
              <a:solidFill>
                <a:schemeClr val="tx1"/>
              </a:solidFill>
              <a:round/>
              <a:headEnd/>
              <a:tailEnd/>
            </a:ln>
          </p:spPr>
          <p:txBody>
            <a:bodyPr/>
            <a:lstStyle/>
            <a:p>
              <a:endParaRPr lang="en-GB"/>
            </a:p>
          </p:txBody>
        </p:sp>
        <p:sp>
          <p:nvSpPr>
            <p:cNvPr id="44236" name="Freeform 1223"/>
            <p:cNvSpPr>
              <a:spLocks/>
            </p:cNvSpPr>
            <p:nvPr/>
          </p:nvSpPr>
          <p:spPr bwMode="auto">
            <a:xfrm>
              <a:off x="1719" y="3064"/>
              <a:ext cx="24" cy="20"/>
            </a:xfrm>
            <a:custGeom>
              <a:avLst/>
              <a:gdLst>
                <a:gd name="T0" fmla="*/ 0 w 24"/>
                <a:gd name="T1" fmla="*/ 0 h 20"/>
                <a:gd name="T2" fmla="*/ 22 w 24"/>
                <a:gd name="T3" fmla="*/ 19 h 20"/>
                <a:gd name="T4" fmla="*/ 24 w 24"/>
                <a:gd name="T5" fmla="*/ 20 h 20"/>
                <a:gd name="T6" fmla="*/ 0 60000 65536"/>
                <a:gd name="T7" fmla="*/ 0 60000 65536"/>
                <a:gd name="T8" fmla="*/ 0 60000 65536"/>
                <a:gd name="T9" fmla="*/ 0 w 24"/>
                <a:gd name="T10" fmla="*/ 0 h 20"/>
                <a:gd name="T11" fmla="*/ 24 w 24"/>
                <a:gd name="T12" fmla="*/ 20 h 20"/>
              </a:gdLst>
              <a:ahLst/>
              <a:cxnLst>
                <a:cxn ang="T6">
                  <a:pos x="T0" y="T1"/>
                </a:cxn>
                <a:cxn ang="T7">
                  <a:pos x="T2" y="T3"/>
                </a:cxn>
                <a:cxn ang="T8">
                  <a:pos x="T4" y="T5"/>
                </a:cxn>
              </a:cxnLst>
              <a:rect l="T9" t="T10" r="T11" b="T12"/>
              <a:pathLst>
                <a:path w="24" h="20">
                  <a:moveTo>
                    <a:pt x="0" y="0"/>
                  </a:moveTo>
                  <a:lnTo>
                    <a:pt x="22" y="19"/>
                  </a:lnTo>
                  <a:lnTo>
                    <a:pt x="24" y="20"/>
                  </a:lnTo>
                </a:path>
              </a:pathLst>
            </a:custGeom>
            <a:noFill/>
            <a:ln w="0">
              <a:solidFill>
                <a:schemeClr val="tx1"/>
              </a:solidFill>
              <a:round/>
              <a:headEnd/>
              <a:tailEnd/>
            </a:ln>
          </p:spPr>
          <p:txBody>
            <a:bodyPr/>
            <a:lstStyle/>
            <a:p>
              <a:endParaRPr lang="en-US"/>
            </a:p>
          </p:txBody>
        </p:sp>
        <p:grpSp>
          <p:nvGrpSpPr>
            <p:cNvPr id="3" name="Group 1224"/>
            <p:cNvGrpSpPr>
              <a:grpSpLocks/>
            </p:cNvGrpSpPr>
            <p:nvPr/>
          </p:nvGrpSpPr>
          <p:grpSpPr bwMode="auto">
            <a:xfrm>
              <a:off x="590" y="1446"/>
              <a:ext cx="1532" cy="1631"/>
              <a:chOff x="590" y="1446"/>
              <a:chExt cx="1532" cy="1631"/>
            </a:xfrm>
          </p:grpSpPr>
          <p:sp>
            <p:nvSpPr>
              <p:cNvPr id="44285" name="Freeform 1225"/>
              <p:cNvSpPr>
                <a:spLocks/>
              </p:cNvSpPr>
              <p:nvPr/>
            </p:nvSpPr>
            <p:spPr bwMode="auto">
              <a:xfrm>
                <a:off x="1648" y="3025"/>
                <a:ext cx="71" cy="39"/>
              </a:xfrm>
              <a:custGeom>
                <a:avLst/>
                <a:gdLst>
                  <a:gd name="T0" fmla="*/ 0 w 71"/>
                  <a:gd name="T1" fmla="*/ 0 h 39"/>
                  <a:gd name="T2" fmla="*/ 4 w 71"/>
                  <a:gd name="T3" fmla="*/ 2 h 39"/>
                  <a:gd name="T4" fmla="*/ 24 w 71"/>
                  <a:gd name="T5" fmla="*/ 10 h 39"/>
                  <a:gd name="T6" fmla="*/ 47 w 71"/>
                  <a:gd name="T7" fmla="*/ 24 h 39"/>
                  <a:gd name="T8" fmla="*/ 49 w 71"/>
                  <a:gd name="T9" fmla="*/ 24 h 39"/>
                  <a:gd name="T10" fmla="*/ 71 w 71"/>
                  <a:gd name="T11" fmla="*/ 39 h 39"/>
                  <a:gd name="T12" fmla="*/ 0 60000 65536"/>
                  <a:gd name="T13" fmla="*/ 0 60000 65536"/>
                  <a:gd name="T14" fmla="*/ 0 60000 65536"/>
                  <a:gd name="T15" fmla="*/ 0 60000 65536"/>
                  <a:gd name="T16" fmla="*/ 0 60000 65536"/>
                  <a:gd name="T17" fmla="*/ 0 60000 65536"/>
                  <a:gd name="T18" fmla="*/ 0 w 71"/>
                  <a:gd name="T19" fmla="*/ 0 h 39"/>
                  <a:gd name="T20" fmla="*/ 71 w 7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71" h="39">
                    <a:moveTo>
                      <a:pt x="0" y="0"/>
                    </a:moveTo>
                    <a:lnTo>
                      <a:pt x="4" y="2"/>
                    </a:lnTo>
                    <a:lnTo>
                      <a:pt x="24" y="10"/>
                    </a:lnTo>
                    <a:lnTo>
                      <a:pt x="47" y="24"/>
                    </a:lnTo>
                    <a:lnTo>
                      <a:pt x="49" y="24"/>
                    </a:lnTo>
                    <a:lnTo>
                      <a:pt x="71" y="39"/>
                    </a:lnTo>
                  </a:path>
                </a:pathLst>
              </a:custGeom>
              <a:noFill/>
              <a:ln w="0">
                <a:solidFill>
                  <a:schemeClr val="tx1"/>
                </a:solidFill>
                <a:round/>
                <a:headEnd/>
                <a:tailEnd/>
              </a:ln>
            </p:spPr>
            <p:txBody>
              <a:bodyPr/>
              <a:lstStyle/>
              <a:p>
                <a:endParaRPr lang="en-US"/>
              </a:p>
            </p:txBody>
          </p:sp>
          <p:sp>
            <p:nvSpPr>
              <p:cNvPr id="44286" name="Freeform 1226"/>
              <p:cNvSpPr>
                <a:spLocks/>
              </p:cNvSpPr>
              <p:nvPr/>
            </p:nvSpPr>
            <p:spPr bwMode="auto">
              <a:xfrm>
                <a:off x="1621" y="3015"/>
                <a:ext cx="27" cy="10"/>
              </a:xfrm>
              <a:custGeom>
                <a:avLst/>
                <a:gdLst>
                  <a:gd name="T0" fmla="*/ 0 w 27"/>
                  <a:gd name="T1" fmla="*/ 0 h 10"/>
                  <a:gd name="T2" fmla="*/ 17 w 27"/>
                  <a:gd name="T3" fmla="*/ 5 h 10"/>
                  <a:gd name="T4" fmla="*/ 27 w 27"/>
                  <a:gd name="T5" fmla="*/ 10 h 10"/>
                  <a:gd name="T6" fmla="*/ 0 60000 65536"/>
                  <a:gd name="T7" fmla="*/ 0 60000 65536"/>
                  <a:gd name="T8" fmla="*/ 0 60000 65536"/>
                  <a:gd name="T9" fmla="*/ 0 w 27"/>
                  <a:gd name="T10" fmla="*/ 0 h 10"/>
                  <a:gd name="T11" fmla="*/ 27 w 27"/>
                  <a:gd name="T12" fmla="*/ 10 h 10"/>
                </a:gdLst>
                <a:ahLst/>
                <a:cxnLst>
                  <a:cxn ang="T6">
                    <a:pos x="T0" y="T1"/>
                  </a:cxn>
                  <a:cxn ang="T7">
                    <a:pos x="T2" y="T3"/>
                  </a:cxn>
                  <a:cxn ang="T8">
                    <a:pos x="T4" y="T5"/>
                  </a:cxn>
                </a:cxnLst>
                <a:rect l="T9" t="T10" r="T11" b="T12"/>
                <a:pathLst>
                  <a:path w="27" h="10">
                    <a:moveTo>
                      <a:pt x="0" y="0"/>
                    </a:moveTo>
                    <a:lnTo>
                      <a:pt x="17" y="5"/>
                    </a:lnTo>
                    <a:lnTo>
                      <a:pt x="27" y="10"/>
                    </a:lnTo>
                  </a:path>
                </a:pathLst>
              </a:custGeom>
              <a:noFill/>
              <a:ln w="0">
                <a:solidFill>
                  <a:schemeClr val="tx1"/>
                </a:solidFill>
                <a:round/>
                <a:headEnd/>
                <a:tailEnd/>
              </a:ln>
            </p:spPr>
            <p:txBody>
              <a:bodyPr/>
              <a:lstStyle/>
              <a:p>
                <a:endParaRPr lang="en-US"/>
              </a:p>
            </p:txBody>
          </p:sp>
          <p:sp>
            <p:nvSpPr>
              <p:cNvPr id="44287" name="Freeform 1227"/>
              <p:cNvSpPr>
                <a:spLocks/>
              </p:cNvSpPr>
              <p:nvPr/>
            </p:nvSpPr>
            <p:spPr bwMode="auto">
              <a:xfrm>
                <a:off x="590" y="2915"/>
                <a:ext cx="984" cy="85"/>
              </a:xfrm>
              <a:custGeom>
                <a:avLst/>
                <a:gdLst>
                  <a:gd name="T0" fmla="*/ 979 w 984"/>
                  <a:gd name="T1" fmla="*/ 83 h 85"/>
                  <a:gd name="T2" fmla="*/ 952 w 984"/>
                  <a:gd name="T3" fmla="*/ 75 h 85"/>
                  <a:gd name="T4" fmla="*/ 925 w 984"/>
                  <a:gd name="T5" fmla="*/ 68 h 85"/>
                  <a:gd name="T6" fmla="*/ 898 w 984"/>
                  <a:gd name="T7" fmla="*/ 63 h 85"/>
                  <a:gd name="T8" fmla="*/ 871 w 984"/>
                  <a:gd name="T9" fmla="*/ 56 h 85"/>
                  <a:gd name="T10" fmla="*/ 842 w 984"/>
                  <a:gd name="T11" fmla="*/ 51 h 85"/>
                  <a:gd name="T12" fmla="*/ 813 w 984"/>
                  <a:gd name="T13" fmla="*/ 46 h 85"/>
                  <a:gd name="T14" fmla="*/ 785 w 984"/>
                  <a:gd name="T15" fmla="*/ 42 h 85"/>
                  <a:gd name="T16" fmla="*/ 756 w 984"/>
                  <a:gd name="T17" fmla="*/ 37 h 85"/>
                  <a:gd name="T18" fmla="*/ 727 w 984"/>
                  <a:gd name="T19" fmla="*/ 34 h 85"/>
                  <a:gd name="T20" fmla="*/ 699 w 984"/>
                  <a:gd name="T21" fmla="*/ 31 h 85"/>
                  <a:gd name="T22" fmla="*/ 668 w 984"/>
                  <a:gd name="T23" fmla="*/ 27 h 85"/>
                  <a:gd name="T24" fmla="*/ 636 w 984"/>
                  <a:gd name="T25" fmla="*/ 24 h 85"/>
                  <a:gd name="T26" fmla="*/ 608 w 984"/>
                  <a:gd name="T27" fmla="*/ 22 h 85"/>
                  <a:gd name="T28" fmla="*/ 574 w 984"/>
                  <a:gd name="T29" fmla="*/ 19 h 85"/>
                  <a:gd name="T30" fmla="*/ 543 w 984"/>
                  <a:gd name="T31" fmla="*/ 17 h 85"/>
                  <a:gd name="T32" fmla="*/ 510 w 984"/>
                  <a:gd name="T33" fmla="*/ 14 h 85"/>
                  <a:gd name="T34" fmla="*/ 478 w 984"/>
                  <a:gd name="T35" fmla="*/ 14 h 85"/>
                  <a:gd name="T36" fmla="*/ 447 w 984"/>
                  <a:gd name="T37" fmla="*/ 12 h 85"/>
                  <a:gd name="T38" fmla="*/ 415 w 984"/>
                  <a:gd name="T39" fmla="*/ 9 h 85"/>
                  <a:gd name="T40" fmla="*/ 383 w 984"/>
                  <a:gd name="T41" fmla="*/ 7 h 85"/>
                  <a:gd name="T42" fmla="*/ 351 w 984"/>
                  <a:gd name="T43" fmla="*/ 7 h 85"/>
                  <a:gd name="T44" fmla="*/ 319 w 984"/>
                  <a:gd name="T45" fmla="*/ 7 h 85"/>
                  <a:gd name="T46" fmla="*/ 289 w 984"/>
                  <a:gd name="T47" fmla="*/ 5 h 85"/>
                  <a:gd name="T48" fmla="*/ 256 w 984"/>
                  <a:gd name="T49" fmla="*/ 4 h 85"/>
                  <a:gd name="T50" fmla="*/ 226 w 984"/>
                  <a:gd name="T51" fmla="*/ 4 h 85"/>
                  <a:gd name="T52" fmla="*/ 194 w 984"/>
                  <a:gd name="T53" fmla="*/ 2 h 85"/>
                  <a:gd name="T54" fmla="*/ 162 w 984"/>
                  <a:gd name="T55" fmla="*/ 2 h 85"/>
                  <a:gd name="T56" fmla="*/ 132 w 984"/>
                  <a:gd name="T57" fmla="*/ 2 h 85"/>
                  <a:gd name="T58" fmla="*/ 99 w 984"/>
                  <a:gd name="T59" fmla="*/ 0 h 85"/>
                  <a:gd name="T60" fmla="*/ 69 w 984"/>
                  <a:gd name="T61" fmla="*/ 0 h 85"/>
                  <a:gd name="T62" fmla="*/ 37 w 984"/>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4"/>
                  <a:gd name="T97" fmla="*/ 0 h 85"/>
                  <a:gd name="T98" fmla="*/ 984 w 984"/>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4" h="85">
                    <a:moveTo>
                      <a:pt x="984" y="85"/>
                    </a:moveTo>
                    <a:lnTo>
                      <a:pt x="979" y="83"/>
                    </a:lnTo>
                    <a:lnTo>
                      <a:pt x="967" y="78"/>
                    </a:lnTo>
                    <a:lnTo>
                      <a:pt x="952" y="75"/>
                    </a:lnTo>
                    <a:lnTo>
                      <a:pt x="947" y="73"/>
                    </a:lnTo>
                    <a:lnTo>
                      <a:pt x="925" y="68"/>
                    </a:lnTo>
                    <a:lnTo>
                      <a:pt x="911" y="64"/>
                    </a:lnTo>
                    <a:lnTo>
                      <a:pt x="898" y="63"/>
                    </a:lnTo>
                    <a:lnTo>
                      <a:pt x="876" y="56"/>
                    </a:lnTo>
                    <a:lnTo>
                      <a:pt x="871" y="56"/>
                    </a:lnTo>
                    <a:lnTo>
                      <a:pt x="845" y="51"/>
                    </a:lnTo>
                    <a:lnTo>
                      <a:pt x="842" y="51"/>
                    </a:lnTo>
                    <a:lnTo>
                      <a:pt x="840" y="51"/>
                    </a:lnTo>
                    <a:lnTo>
                      <a:pt x="813" y="46"/>
                    </a:lnTo>
                    <a:lnTo>
                      <a:pt x="807" y="46"/>
                    </a:lnTo>
                    <a:lnTo>
                      <a:pt x="785" y="42"/>
                    </a:lnTo>
                    <a:lnTo>
                      <a:pt x="773" y="41"/>
                    </a:lnTo>
                    <a:lnTo>
                      <a:pt x="756" y="37"/>
                    </a:lnTo>
                    <a:lnTo>
                      <a:pt x="739" y="36"/>
                    </a:lnTo>
                    <a:lnTo>
                      <a:pt x="727" y="34"/>
                    </a:lnTo>
                    <a:lnTo>
                      <a:pt x="705" y="32"/>
                    </a:lnTo>
                    <a:lnTo>
                      <a:pt x="699" y="31"/>
                    </a:lnTo>
                    <a:lnTo>
                      <a:pt x="673" y="27"/>
                    </a:lnTo>
                    <a:lnTo>
                      <a:pt x="668" y="27"/>
                    </a:lnTo>
                    <a:lnTo>
                      <a:pt x="640" y="26"/>
                    </a:lnTo>
                    <a:lnTo>
                      <a:pt x="636" y="24"/>
                    </a:lnTo>
                    <a:lnTo>
                      <a:pt x="611" y="22"/>
                    </a:lnTo>
                    <a:lnTo>
                      <a:pt x="608" y="22"/>
                    </a:lnTo>
                    <a:lnTo>
                      <a:pt x="581" y="20"/>
                    </a:lnTo>
                    <a:lnTo>
                      <a:pt x="574" y="19"/>
                    </a:lnTo>
                    <a:lnTo>
                      <a:pt x="550" y="17"/>
                    </a:lnTo>
                    <a:lnTo>
                      <a:pt x="543" y="17"/>
                    </a:lnTo>
                    <a:lnTo>
                      <a:pt x="520" y="15"/>
                    </a:lnTo>
                    <a:lnTo>
                      <a:pt x="510" y="14"/>
                    </a:lnTo>
                    <a:lnTo>
                      <a:pt x="489" y="14"/>
                    </a:lnTo>
                    <a:lnTo>
                      <a:pt x="478" y="14"/>
                    </a:lnTo>
                    <a:lnTo>
                      <a:pt x="461" y="12"/>
                    </a:lnTo>
                    <a:lnTo>
                      <a:pt x="447" y="12"/>
                    </a:lnTo>
                    <a:lnTo>
                      <a:pt x="430" y="10"/>
                    </a:lnTo>
                    <a:lnTo>
                      <a:pt x="415" y="9"/>
                    </a:lnTo>
                    <a:lnTo>
                      <a:pt x="400" y="9"/>
                    </a:lnTo>
                    <a:lnTo>
                      <a:pt x="383" y="7"/>
                    </a:lnTo>
                    <a:lnTo>
                      <a:pt x="370" y="7"/>
                    </a:lnTo>
                    <a:lnTo>
                      <a:pt x="351" y="7"/>
                    </a:lnTo>
                    <a:lnTo>
                      <a:pt x="339" y="7"/>
                    </a:lnTo>
                    <a:lnTo>
                      <a:pt x="319" y="7"/>
                    </a:lnTo>
                    <a:lnTo>
                      <a:pt x="309" y="5"/>
                    </a:lnTo>
                    <a:lnTo>
                      <a:pt x="289" y="5"/>
                    </a:lnTo>
                    <a:lnTo>
                      <a:pt x="277" y="5"/>
                    </a:lnTo>
                    <a:lnTo>
                      <a:pt x="256" y="4"/>
                    </a:lnTo>
                    <a:lnTo>
                      <a:pt x="248" y="4"/>
                    </a:lnTo>
                    <a:lnTo>
                      <a:pt x="226" y="4"/>
                    </a:lnTo>
                    <a:lnTo>
                      <a:pt x="216" y="4"/>
                    </a:lnTo>
                    <a:lnTo>
                      <a:pt x="194" y="2"/>
                    </a:lnTo>
                    <a:lnTo>
                      <a:pt x="186" y="2"/>
                    </a:lnTo>
                    <a:lnTo>
                      <a:pt x="162" y="2"/>
                    </a:lnTo>
                    <a:lnTo>
                      <a:pt x="155" y="2"/>
                    </a:lnTo>
                    <a:lnTo>
                      <a:pt x="132" y="2"/>
                    </a:lnTo>
                    <a:lnTo>
                      <a:pt x="125" y="0"/>
                    </a:lnTo>
                    <a:lnTo>
                      <a:pt x="99" y="0"/>
                    </a:lnTo>
                    <a:lnTo>
                      <a:pt x="93" y="0"/>
                    </a:lnTo>
                    <a:lnTo>
                      <a:pt x="69" y="0"/>
                    </a:lnTo>
                    <a:lnTo>
                      <a:pt x="62" y="0"/>
                    </a:lnTo>
                    <a:lnTo>
                      <a:pt x="37" y="0"/>
                    </a:lnTo>
                    <a:lnTo>
                      <a:pt x="0" y="0"/>
                    </a:lnTo>
                  </a:path>
                </a:pathLst>
              </a:custGeom>
              <a:noFill/>
              <a:ln w="0">
                <a:solidFill>
                  <a:schemeClr val="tx1"/>
                </a:solidFill>
                <a:round/>
                <a:headEnd/>
                <a:tailEnd/>
              </a:ln>
            </p:spPr>
            <p:txBody>
              <a:bodyPr/>
              <a:lstStyle/>
              <a:p>
                <a:endParaRPr lang="en-US"/>
              </a:p>
            </p:txBody>
          </p:sp>
          <p:sp>
            <p:nvSpPr>
              <p:cNvPr id="44288" name="Freeform 1228"/>
              <p:cNvSpPr>
                <a:spLocks/>
              </p:cNvSpPr>
              <p:nvPr/>
            </p:nvSpPr>
            <p:spPr bwMode="auto">
              <a:xfrm>
                <a:off x="1574" y="3000"/>
                <a:ext cx="47" cy="15"/>
              </a:xfrm>
              <a:custGeom>
                <a:avLst/>
                <a:gdLst>
                  <a:gd name="T0" fmla="*/ 47 w 47"/>
                  <a:gd name="T1" fmla="*/ 15 h 15"/>
                  <a:gd name="T2" fmla="*/ 37 w 47"/>
                  <a:gd name="T3" fmla="*/ 12 h 15"/>
                  <a:gd name="T4" fmla="*/ 22 w 47"/>
                  <a:gd name="T5" fmla="*/ 6 h 15"/>
                  <a:gd name="T6" fmla="*/ 0 w 47"/>
                  <a:gd name="T7" fmla="*/ 0 h 15"/>
                  <a:gd name="T8" fmla="*/ 0 60000 65536"/>
                  <a:gd name="T9" fmla="*/ 0 60000 65536"/>
                  <a:gd name="T10" fmla="*/ 0 60000 65536"/>
                  <a:gd name="T11" fmla="*/ 0 60000 65536"/>
                  <a:gd name="T12" fmla="*/ 0 w 47"/>
                  <a:gd name="T13" fmla="*/ 0 h 15"/>
                  <a:gd name="T14" fmla="*/ 47 w 47"/>
                  <a:gd name="T15" fmla="*/ 15 h 15"/>
                </a:gdLst>
                <a:ahLst/>
                <a:cxnLst>
                  <a:cxn ang="T8">
                    <a:pos x="T0" y="T1"/>
                  </a:cxn>
                  <a:cxn ang="T9">
                    <a:pos x="T2" y="T3"/>
                  </a:cxn>
                  <a:cxn ang="T10">
                    <a:pos x="T4" y="T5"/>
                  </a:cxn>
                  <a:cxn ang="T11">
                    <a:pos x="T6" y="T7"/>
                  </a:cxn>
                </a:cxnLst>
                <a:rect l="T12" t="T13" r="T14" b="T15"/>
                <a:pathLst>
                  <a:path w="47" h="15">
                    <a:moveTo>
                      <a:pt x="47" y="15"/>
                    </a:moveTo>
                    <a:lnTo>
                      <a:pt x="37" y="12"/>
                    </a:lnTo>
                    <a:lnTo>
                      <a:pt x="22" y="6"/>
                    </a:lnTo>
                    <a:lnTo>
                      <a:pt x="0" y="0"/>
                    </a:lnTo>
                  </a:path>
                </a:pathLst>
              </a:custGeom>
              <a:noFill/>
              <a:ln w="0">
                <a:solidFill>
                  <a:schemeClr val="tx1"/>
                </a:solidFill>
                <a:round/>
                <a:headEnd/>
                <a:tailEnd/>
              </a:ln>
            </p:spPr>
            <p:txBody>
              <a:bodyPr/>
              <a:lstStyle/>
              <a:p>
                <a:endParaRPr lang="en-US"/>
              </a:p>
            </p:txBody>
          </p:sp>
          <p:sp>
            <p:nvSpPr>
              <p:cNvPr id="44289" name="Freeform 1229"/>
              <p:cNvSpPr>
                <a:spLocks/>
              </p:cNvSpPr>
              <p:nvPr/>
            </p:nvSpPr>
            <p:spPr bwMode="auto">
              <a:xfrm>
                <a:off x="1726" y="3054"/>
                <a:ext cx="25" cy="23"/>
              </a:xfrm>
              <a:custGeom>
                <a:avLst/>
                <a:gdLst>
                  <a:gd name="T0" fmla="*/ 0 w 25"/>
                  <a:gd name="T1" fmla="*/ 0 h 23"/>
                  <a:gd name="T2" fmla="*/ 7 w 25"/>
                  <a:gd name="T3" fmla="*/ 5 h 23"/>
                  <a:gd name="T4" fmla="*/ 20 w 25"/>
                  <a:gd name="T5" fmla="*/ 18 h 23"/>
                  <a:gd name="T6" fmla="*/ 25 w 25"/>
                  <a:gd name="T7" fmla="*/ 23 h 23"/>
                  <a:gd name="T8" fmla="*/ 0 60000 65536"/>
                  <a:gd name="T9" fmla="*/ 0 60000 65536"/>
                  <a:gd name="T10" fmla="*/ 0 60000 65536"/>
                  <a:gd name="T11" fmla="*/ 0 60000 65536"/>
                  <a:gd name="T12" fmla="*/ 0 w 25"/>
                  <a:gd name="T13" fmla="*/ 0 h 23"/>
                  <a:gd name="T14" fmla="*/ 25 w 25"/>
                  <a:gd name="T15" fmla="*/ 23 h 23"/>
                </a:gdLst>
                <a:ahLst/>
                <a:cxnLst>
                  <a:cxn ang="T8">
                    <a:pos x="T0" y="T1"/>
                  </a:cxn>
                  <a:cxn ang="T9">
                    <a:pos x="T2" y="T3"/>
                  </a:cxn>
                  <a:cxn ang="T10">
                    <a:pos x="T4" y="T5"/>
                  </a:cxn>
                  <a:cxn ang="T11">
                    <a:pos x="T6" y="T7"/>
                  </a:cxn>
                </a:cxnLst>
                <a:rect l="T12" t="T13" r="T14" b="T15"/>
                <a:pathLst>
                  <a:path w="25" h="23">
                    <a:moveTo>
                      <a:pt x="0" y="0"/>
                    </a:moveTo>
                    <a:lnTo>
                      <a:pt x="7" y="5"/>
                    </a:lnTo>
                    <a:lnTo>
                      <a:pt x="20" y="18"/>
                    </a:lnTo>
                    <a:lnTo>
                      <a:pt x="25" y="23"/>
                    </a:lnTo>
                  </a:path>
                </a:pathLst>
              </a:custGeom>
              <a:noFill/>
              <a:ln w="0">
                <a:solidFill>
                  <a:schemeClr val="tx1"/>
                </a:solidFill>
                <a:round/>
                <a:headEnd/>
                <a:tailEnd/>
              </a:ln>
            </p:spPr>
            <p:txBody>
              <a:bodyPr/>
              <a:lstStyle/>
              <a:p>
                <a:endParaRPr lang="en-US"/>
              </a:p>
            </p:txBody>
          </p:sp>
          <p:sp>
            <p:nvSpPr>
              <p:cNvPr id="44290" name="Freeform 1230"/>
              <p:cNvSpPr>
                <a:spLocks/>
              </p:cNvSpPr>
              <p:nvPr/>
            </p:nvSpPr>
            <p:spPr bwMode="auto">
              <a:xfrm>
                <a:off x="1702" y="3037"/>
                <a:ext cx="24" cy="17"/>
              </a:xfrm>
              <a:custGeom>
                <a:avLst/>
                <a:gdLst>
                  <a:gd name="T0" fmla="*/ 0 w 24"/>
                  <a:gd name="T1" fmla="*/ 0 h 17"/>
                  <a:gd name="T2" fmla="*/ 15 w 24"/>
                  <a:gd name="T3" fmla="*/ 12 h 17"/>
                  <a:gd name="T4" fmla="*/ 24 w 24"/>
                  <a:gd name="T5" fmla="*/ 17 h 17"/>
                  <a:gd name="T6" fmla="*/ 0 60000 65536"/>
                  <a:gd name="T7" fmla="*/ 0 60000 65536"/>
                  <a:gd name="T8" fmla="*/ 0 60000 65536"/>
                  <a:gd name="T9" fmla="*/ 0 w 24"/>
                  <a:gd name="T10" fmla="*/ 0 h 17"/>
                  <a:gd name="T11" fmla="*/ 24 w 24"/>
                  <a:gd name="T12" fmla="*/ 17 h 17"/>
                </a:gdLst>
                <a:ahLst/>
                <a:cxnLst>
                  <a:cxn ang="T6">
                    <a:pos x="T0" y="T1"/>
                  </a:cxn>
                  <a:cxn ang="T7">
                    <a:pos x="T2" y="T3"/>
                  </a:cxn>
                  <a:cxn ang="T8">
                    <a:pos x="T4" y="T5"/>
                  </a:cxn>
                </a:cxnLst>
                <a:rect l="T9" t="T10" r="T11" b="T12"/>
                <a:pathLst>
                  <a:path w="24" h="17">
                    <a:moveTo>
                      <a:pt x="0" y="0"/>
                    </a:moveTo>
                    <a:lnTo>
                      <a:pt x="15" y="12"/>
                    </a:lnTo>
                    <a:lnTo>
                      <a:pt x="24" y="17"/>
                    </a:lnTo>
                  </a:path>
                </a:pathLst>
              </a:custGeom>
              <a:noFill/>
              <a:ln w="0">
                <a:solidFill>
                  <a:schemeClr val="tx1"/>
                </a:solidFill>
                <a:round/>
                <a:headEnd/>
                <a:tailEnd/>
              </a:ln>
            </p:spPr>
            <p:txBody>
              <a:bodyPr/>
              <a:lstStyle/>
              <a:p>
                <a:endParaRPr lang="en-US"/>
              </a:p>
            </p:txBody>
          </p:sp>
          <p:sp>
            <p:nvSpPr>
              <p:cNvPr id="44291" name="Freeform 1231"/>
              <p:cNvSpPr>
                <a:spLocks/>
              </p:cNvSpPr>
              <p:nvPr/>
            </p:nvSpPr>
            <p:spPr bwMode="auto">
              <a:xfrm>
                <a:off x="590" y="2897"/>
                <a:ext cx="1094" cy="130"/>
              </a:xfrm>
              <a:custGeom>
                <a:avLst/>
                <a:gdLst>
                  <a:gd name="T0" fmla="*/ 1089 w 1094"/>
                  <a:gd name="T1" fmla="*/ 128 h 130"/>
                  <a:gd name="T2" fmla="*/ 1065 w 1094"/>
                  <a:gd name="T3" fmla="*/ 116 h 130"/>
                  <a:gd name="T4" fmla="*/ 1038 w 1094"/>
                  <a:gd name="T5" fmla="*/ 104 h 130"/>
                  <a:gd name="T6" fmla="*/ 1014 w 1094"/>
                  <a:gd name="T7" fmla="*/ 94 h 130"/>
                  <a:gd name="T8" fmla="*/ 987 w 1094"/>
                  <a:gd name="T9" fmla="*/ 87 h 130"/>
                  <a:gd name="T10" fmla="*/ 960 w 1094"/>
                  <a:gd name="T11" fmla="*/ 79 h 130"/>
                  <a:gd name="T12" fmla="*/ 933 w 1094"/>
                  <a:gd name="T13" fmla="*/ 71 h 130"/>
                  <a:gd name="T14" fmla="*/ 906 w 1094"/>
                  <a:gd name="T15" fmla="*/ 65 h 130"/>
                  <a:gd name="T16" fmla="*/ 879 w 1094"/>
                  <a:gd name="T17" fmla="*/ 59 h 130"/>
                  <a:gd name="T18" fmla="*/ 852 w 1094"/>
                  <a:gd name="T19" fmla="*/ 52 h 130"/>
                  <a:gd name="T20" fmla="*/ 824 w 1094"/>
                  <a:gd name="T21" fmla="*/ 49 h 130"/>
                  <a:gd name="T22" fmla="*/ 788 w 1094"/>
                  <a:gd name="T23" fmla="*/ 42 h 130"/>
                  <a:gd name="T24" fmla="*/ 761 w 1094"/>
                  <a:gd name="T25" fmla="*/ 38 h 130"/>
                  <a:gd name="T26" fmla="*/ 729 w 1094"/>
                  <a:gd name="T27" fmla="*/ 33 h 130"/>
                  <a:gd name="T28" fmla="*/ 695 w 1094"/>
                  <a:gd name="T29" fmla="*/ 32 h 130"/>
                  <a:gd name="T30" fmla="*/ 662 w 1094"/>
                  <a:gd name="T31" fmla="*/ 27 h 130"/>
                  <a:gd name="T32" fmla="*/ 629 w 1094"/>
                  <a:gd name="T33" fmla="*/ 25 h 130"/>
                  <a:gd name="T34" fmla="*/ 596 w 1094"/>
                  <a:gd name="T35" fmla="*/ 22 h 130"/>
                  <a:gd name="T36" fmla="*/ 565 w 1094"/>
                  <a:gd name="T37" fmla="*/ 18 h 130"/>
                  <a:gd name="T38" fmla="*/ 533 w 1094"/>
                  <a:gd name="T39" fmla="*/ 16 h 130"/>
                  <a:gd name="T40" fmla="*/ 515 w 1094"/>
                  <a:gd name="T41" fmla="*/ 15 h 130"/>
                  <a:gd name="T42" fmla="*/ 499 w 1094"/>
                  <a:gd name="T43" fmla="*/ 13 h 130"/>
                  <a:gd name="T44" fmla="*/ 467 w 1094"/>
                  <a:gd name="T45" fmla="*/ 11 h 130"/>
                  <a:gd name="T46" fmla="*/ 435 w 1094"/>
                  <a:gd name="T47" fmla="*/ 11 h 130"/>
                  <a:gd name="T48" fmla="*/ 403 w 1094"/>
                  <a:gd name="T49" fmla="*/ 10 h 130"/>
                  <a:gd name="T50" fmla="*/ 373 w 1094"/>
                  <a:gd name="T51" fmla="*/ 8 h 130"/>
                  <a:gd name="T52" fmla="*/ 341 w 1094"/>
                  <a:gd name="T53" fmla="*/ 6 h 130"/>
                  <a:gd name="T54" fmla="*/ 309 w 1094"/>
                  <a:gd name="T55" fmla="*/ 5 h 130"/>
                  <a:gd name="T56" fmla="*/ 277 w 1094"/>
                  <a:gd name="T57" fmla="*/ 3 h 130"/>
                  <a:gd name="T58" fmla="*/ 246 w 1094"/>
                  <a:gd name="T59" fmla="*/ 3 h 130"/>
                  <a:gd name="T60" fmla="*/ 214 w 1094"/>
                  <a:gd name="T61" fmla="*/ 3 h 130"/>
                  <a:gd name="T62" fmla="*/ 184 w 1094"/>
                  <a:gd name="T63" fmla="*/ 3 h 130"/>
                  <a:gd name="T64" fmla="*/ 152 w 1094"/>
                  <a:gd name="T65" fmla="*/ 1 h 130"/>
                  <a:gd name="T66" fmla="*/ 120 w 1094"/>
                  <a:gd name="T67" fmla="*/ 1 h 130"/>
                  <a:gd name="T68" fmla="*/ 89 w 1094"/>
                  <a:gd name="T69" fmla="*/ 1 h 130"/>
                  <a:gd name="T70" fmla="*/ 57 w 1094"/>
                  <a:gd name="T71" fmla="*/ 0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94"/>
                  <a:gd name="T109" fmla="*/ 0 h 130"/>
                  <a:gd name="T110" fmla="*/ 1094 w 1094"/>
                  <a:gd name="T111" fmla="*/ 130 h 1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94" h="130">
                    <a:moveTo>
                      <a:pt x="1094" y="130"/>
                    </a:moveTo>
                    <a:lnTo>
                      <a:pt x="1089" y="128"/>
                    </a:lnTo>
                    <a:lnTo>
                      <a:pt x="1082" y="125"/>
                    </a:lnTo>
                    <a:lnTo>
                      <a:pt x="1065" y="116"/>
                    </a:lnTo>
                    <a:lnTo>
                      <a:pt x="1050" y="109"/>
                    </a:lnTo>
                    <a:lnTo>
                      <a:pt x="1038" y="104"/>
                    </a:lnTo>
                    <a:lnTo>
                      <a:pt x="1018" y="96"/>
                    </a:lnTo>
                    <a:lnTo>
                      <a:pt x="1014" y="94"/>
                    </a:lnTo>
                    <a:lnTo>
                      <a:pt x="1011" y="94"/>
                    </a:lnTo>
                    <a:lnTo>
                      <a:pt x="987" y="87"/>
                    </a:lnTo>
                    <a:lnTo>
                      <a:pt x="972" y="81"/>
                    </a:lnTo>
                    <a:lnTo>
                      <a:pt x="960" y="79"/>
                    </a:lnTo>
                    <a:lnTo>
                      <a:pt x="937" y="72"/>
                    </a:lnTo>
                    <a:lnTo>
                      <a:pt x="933" y="71"/>
                    </a:lnTo>
                    <a:lnTo>
                      <a:pt x="928" y="69"/>
                    </a:lnTo>
                    <a:lnTo>
                      <a:pt x="906" y="65"/>
                    </a:lnTo>
                    <a:lnTo>
                      <a:pt x="901" y="64"/>
                    </a:lnTo>
                    <a:lnTo>
                      <a:pt x="879" y="59"/>
                    </a:lnTo>
                    <a:lnTo>
                      <a:pt x="866" y="55"/>
                    </a:lnTo>
                    <a:lnTo>
                      <a:pt x="852" y="52"/>
                    </a:lnTo>
                    <a:lnTo>
                      <a:pt x="830" y="50"/>
                    </a:lnTo>
                    <a:lnTo>
                      <a:pt x="824" y="49"/>
                    </a:lnTo>
                    <a:lnTo>
                      <a:pt x="795" y="44"/>
                    </a:lnTo>
                    <a:lnTo>
                      <a:pt x="788" y="42"/>
                    </a:lnTo>
                    <a:lnTo>
                      <a:pt x="766" y="38"/>
                    </a:lnTo>
                    <a:lnTo>
                      <a:pt x="761" y="38"/>
                    </a:lnTo>
                    <a:lnTo>
                      <a:pt x="737" y="35"/>
                    </a:lnTo>
                    <a:lnTo>
                      <a:pt x="729" y="33"/>
                    </a:lnTo>
                    <a:lnTo>
                      <a:pt x="709" y="32"/>
                    </a:lnTo>
                    <a:lnTo>
                      <a:pt x="695" y="32"/>
                    </a:lnTo>
                    <a:lnTo>
                      <a:pt x="680" y="28"/>
                    </a:lnTo>
                    <a:lnTo>
                      <a:pt x="662" y="27"/>
                    </a:lnTo>
                    <a:lnTo>
                      <a:pt x="650" y="25"/>
                    </a:lnTo>
                    <a:lnTo>
                      <a:pt x="629" y="25"/>
                    </a:lnTo>
                    <a:lnTo>
                      <a:pt x="619" y="23"/>
                    </a:lnTo>
                    <a:lnTo>
                      <a:pt x="596" y="22"/>
                    </a:lnTo>
                    <a:lnTo>
                      <a:pt x="591" y="20"/>
                    </a:lnTo>
                    <a:lnTo>
                      <a:pt x="565" y="18"/>
                    </a:lnTo>
                    <a:lnTo>
                      <a:pt x="562" y="18"/>
                    </a:lnTo>
                    <a:lnTo>
                      <a:pt x="533" y="16"/>
                    </a:lnTo>
                    <a:lnTo>
                      <a:pt x="532" y="16"/>
                    </a:lnTo>
                    <a:lnTo>
                      <a:pt x="515" y="15"/>
                    </a:lnTo>
                    <a:lnTo>
                      <a:pt x="501" y="15"/>
                    </a:lnTo>
                    <a:lnTo>
                      <a:pt x="499" y="13"/>
                    </a:lnTo>
                    <a:lnTo>
                      <a:pt x="471" y="11"/>
                    </a:lnTo>
                    <a:lnTo>
                      <a:pt x="467" y="11"/>
                    </a:lnTo>
                    <a:lnTo>
                      <a:pt x="440" y="11"/>
                    </a:lnTo>
                    <a:lnTo>
                      <a:pt x="435" y="11"/>
                    </a:lnTo>
                    <a:lnTo>
                      <a:pt x="412" y="10"/>
                    </a:lnTo>
                    <a:lnTo>
                      <a:pt x="403" y="10"/>
                    </a:lnTo>
                    <a:lnTo>
                      <a:pt x="380" y="8"/>
                    </a:lnTo>
                    <a:lnTo>
                      <a:pt x="373" y="8"/>
                    </a:lnTo>
                    <a:lnTo>
                      <a:pt x="349" y="6"/>
                    </a:lnTo>
                    <a:lnTo>
                      <a:pt x="341" y="6"/>
                    </a:lnTo>
                    <a:lnTo>
                      <a:pt x="319" y="5"/>
                    </a:lnTo>
                    <a:lnTo>
                      <a:pt x="309" y="5"/>
                    </a:lnTo>
                    <a:lnTo>
                      <a:pt x="289" y="5"/>
                    </a:lnTo>
                    <a:lnTo>
                      <a:pt x="277" y="3"/>
                    </a:lnTo>
                    <a:lnTo>
                      <a:pt x="258" y="3"/>
                    </a:lnTo>
                    <a:lnTo>
                      <a:pt x="246" y="3"/>
                    </a:lnTo>
                    <a:lnTo>
                      <a:pt x="226" y="3"/>
                    </a:lnTo>
                    <a:lnTo>
                      <a:pt x="214" y="3"/>
                    </a:lnTo>
                    <a:lnTo>
                      <a:pt x="197" y="3"/>
                    </a:lnTo>
                    <a:lnTo>
                      <a:pt x="184" y="3"/>
                    </a:lnTo>
                    <a:lnTo>
                      <a:pt x="165" y="1"/>
                    </a:lnTo>
                    <a:lnTo>
                      <a:pt x="152" y="1"/>
                    </a:lnTo>
                    <a:lnTo>
                      <a:pt x="133" y="1"/>
                    </a:lnTo>
                    <a:lnTo>
                      <a:pt x="120" y="1"/>
                    </a:lnTo>
                    <a:lnTo>
                      <a:pt x="105" y="1"/>
                    </a:lnTo>
                    <a:lnTo>
                      <a:pt x="89" y="1"/>
                    </a:lnTo>
                    <a:lnTo>
                      <a:pt x="72" y="1"/>
                    </a:lnTo>
                    <a:lnTo>
                      <a:pt x="57" y="0"/>
                    </a:lnTo>
                    <a:lnTo>
                      <a:pt x="0" y="0"/>
                    </a:lnTo>
                  </a:path>
                </a:pathLst>
              </a:custGeom>
              <a:noFill/>
              <a:ln w="0">
                <a:solidFill>
                  <a:schemeClr val="tx1"/>
                </a:solidFill>
                <a:round/>
                <a:headEnd/>
                <a:tailEnd/>
              </a:ln>
            </p:spPr>
            <p:txBody>
              <a:bodyPr/>
              <a:lstStyle/>
              <a:p>
                <a:endParaRPr lang="en-US"/>
              </a:p>
            </p:txBody>
          </p:sp>
          <p:sp>
            <p:nvSpPr>
              <p:cNvPr id="44292" name="Line 1232"/>
              <p:cNvSpPr>
                <a:spLocks noChangeShapeType="1"/>
              </p:cNvSpPr>
              <p:nvPr/>
            </p:nvSpPr>
            <p:spPr bwMode="auto">
              <a:xfrm>
                <a:off x="1684" y="3027"/>
                <a:ext cx="18" cy="10"/>
              </a:xfrm>
              <a:prstGeom prst="line">
                <a:avLst/>
              </a:prstGeom>
              <a:noFill/>
              <a:ln w="0">
                <a:solidFill>
                  <a:schemeClr val="tx1"/>
                </a:solidFill>
                <a:round/>
                <a:headEnd/>
                <a:tailEnd/>
              </a:ln>
            </p:spPr>
            <p:txBody>
              <a:bodyPr/>
              <a:lstStyle/>
              <a:p>
                <a:endParaRPr lang="en-GB"/>
              </a:p>
            </p:txBody>
          </p:sp>
          <p:sp>
            <p:nvSpPr>
              <p:cNvPr id="44293" name="Freeform 1233"/>
              <p:cNvSpPr>
                <a:spLocks/>
              </p:cNvSpPr>
              <p:nvPr/>
            </p:nvSpPr>
            <p:spPr bwMode="auto">
              <a:xfrm>
                <a:off x="590" y="2880"/>
                <a:ext cx="1168" cy="191"/>
              </a:xfrm>
              <a:custGeom>
                <a:avLst/>
                <a:gdLst>
                  <a:gd name="T0" fmla="*/ 1161 w 1168"/>
                  <a:gd name="T1" fmla="*/ 182 h 191"/>
                  <a:gd name="T2" fmla="*/ 1141 w 1168"/>
                  <a:gd name="T3" fmla="*/ 162 h 191"/>
                  <a:gd name="T4" fmla="*/ 1117 w 1168"/>
                  <a:gd name="T5" fmla="*/ 147 h 191"/>
                  <a:gd name="T6" fmla="*/ 1095 w 1168"/>
                  <a:gd name="T7" fmla="*/ 133 h 191"/>
                  <a:gd name="T8" fmla="*/ 1072 w 1168"/>
                  <a:gd name="T9" fmla="*/ 120 h 191"/>
                  <a:gd name="T10" fmla="*/ 1046 w 1168"/>
                  <a:gd name="T11" fmla="*/ 108 h 191"/>
                  <a:gd name="T12" fmla="*/ 1021 w 1168"/>
                  <a:gd name="T13" fmla="*/ 98 h 191"/>
                  <a:gd name="T14" fmla="*/ 994 w 1168"/>
                  <a:gd name="T15" fmla="*/ 89 h 191"/>
                  <a:gd name="T16" fmla="*/ 969 w 1168"/>
                  <a:gd name="T17" fmla="*/ 81 h 191"/>
                  <a:gd name="T18" fmla="*/ 943 w 1168"/>
                  <a:gd name="T19" fmla="*/ 74 h 191"/>
                  <a:gd name="T20" fmla="*/ 915 w 1168"/>
                  <a:gd name="T21" fmla="*/ 67 h 191"/>
                  <a:gd name="T22" fmla="*/ 884 w 1168"/>
                  <a:gd name="T23" fmla="*/ 59 h 191"/>
                  <a:gd name="T24" fmla="*/ 854 w 1168"/>
                  <a:gd name="T25" fmla="*/ 54 h 191"/>
                  <a:gd name="T26" fmla="*/ 818 w 1168"/>
                  <a:gd name="T27" fmla="*/ 47 h 191"/>
                  <a:gd name="T28" fmla="*/ 785 w 1168"/>
                  <a:gd name="T29" fmla="*/ 42 h 191"/>
                  <a:gd name="T30" fmla="*/ 751 w 1168"/>
                  <a:gd name="T31" fmla="*/ 35 h 191"/>
                  <a:gd name="T32" fmla="*/ 719 w 1168"/>
                  <a:gd name="T33" fmla="*/ 32 h 191"/>
                  <a:gd name="T34" fmla="*/ 689 w 1168"/>
                  <a:gd name="T35" fmla="*/ 28 h 191"/>
                  <a:gd name="T36" fmla="*/ 660 w 1168"/>
                  <a:gd name="T37" fmla="*/ 25 h 191"/>
                  <a:gd name="T38" fmla="*/ 631 w 1168"/>
                  <a:gd name="T39" fmla="*/ 22 h 191"/>
                  <a:gd name="T40" fmla="*/ 601 w 1168"/>
                  <a:gd name="T41" fmla="*/ 20 h 191"/>
                  <a:gd name="T42" fmla="*/ 570 w 1168"/>
                  <a:gd name="T43" fmla="*/ 18 h 191"/>
                  <a:gd name="T44" fmla="*/ 540 w 1168"/>
                  <a:gd name="T45" fmla="*/ 15 h 191"/>
                  <a:gd name="T46" fmla="*/ 510 w 1168"/>
                  <a:gd name="T47" fmla="*/ 13 h 191"/>
                  <a:gd name="T48" fmla="*/ 481 w 1168"/>
                  <a:gd name="T49" fmla="*/ 11 h 191"/>
                  <a:gd name="T50" fmla="*/ 451 w 1168"/>
                  <a:gd name="T51" fmla="*/ 10 h 191"/>
                  <a:gd name="T52" fmla="*/ 420 w 1168"/>
                  <a:gd name="T53" fmla="*/ 8 h 191"/>
                  <a:gd name="T54" fmla="*/ 390 w 1168"/>
                  <a:gd name="T55" fmla="*/ 6 h 191"/>
                  <a:gd name="T56" fmla="*/ 331 w 1168"/>
                  <a:gd name="T57" fmla="*/ 5 h 191"/>
                  <a:gd name="T58" fmla="*/ 316 w 1168"/>
                  <a:gd name="T59" fmla="*/ 3 h 191"/>
                  <a:gd name="T60" fmla="*/ 297 w 1168"/>
                  <a:gd name="T61" fmla="*/ 3 h 191"/>
                  <a:gd name="T62" fmla="*/ 267 w 1168"/>
                  <a:gd name="T63" fmla="*/ 1 h 191"/>
                  <a:gd name="T64" fmla="*/ 235 w 1168"/>
                  <a:gd name="T65" fmla="*/ 1 h 191"/>
                  <a:gd name="T66" fmla="*/ 204 w 1168"/>
                  <a:gd name="T67" fmla="*/ 0 h 191"/>
                  <a:gd name="T68" fmla="*/ 172 w 1168"/>
                  <a:gd name="T69" fmla="*/ 0 h 191"/>
                  <a:gd name="T70" fmla="*/ 142 w 1168"/>
                  <a:gd name="T71" fmla="*/ 0 h 191"/>
                  <a:gd name="T72" fmla="*/ 110 w 1168"/>
                  <a:gd name="T73" fmla="*/ 0 h 191"/>
                  <a:gd name="T74" fmla="*/ 78 w 1168"/>
                  <a:gd name="T75" fmla="*/ 0 h 191"/>
                  <a:gd name="T76" fmla="*/ 0 w 1168"/>
                  <a:gd name="T77" fmla="*/ 0 h 1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68"/>
                  <a:gd name="T118" fmla="*/ 0 h 191"/>
                  <a:gd name="T119" fmla="*/ 1168 w 1168"/>
                  <a:gd name="T120" fmla="*/ 191 h 1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68" h="191">
                    <a:moveTo>
                      <a:pt x="1168" y="191"/>
                    </a:moveTo>
                    <a:lnTo>
                      <a:pt x="1161" y="182"/>
                    </a:lnTo>
                    <a:lnTo>
                      <a:pt x="1146" y="169"/>
                    </a:lnTo>
                    <a:lnTo>
                      <a:pt x="1141" y="162"/>
                    </a:lnTo>
                    <a:lnTo>
                      <a:pt x="1127" y="154"/>
                    </a:lnTo>
                    <a:lnTo>
                      <a:pt x="1117" y="147"/>
                    </a:lnTo>
                    <a:lnTo>
                      <a:pt x="1109" y="142"/>
                    </a:lnTo>
                    <a:lnTo>
                      <a:pt x="1095" y="133"/>
                    </a:lnTo>
                    <a:lnTo>
                      <a:pt x="1078" y="125"/>
                    </a:lnTo>
                    <a:lnTo>
                      <a:pt x="1072" y="120"/>
                    </a:lnTo>
                    <a:lnTo>
                      <a:pt x="1058" y="113"/>
                    </a:lnTo>
                    <a:lnTo>
                      <a:pt x="1046" y="108"/>
                    </a:lnTo>
                    <a:lnTo>
                      <a:pt x="1038" y="106"/>
                    </a:lnTo>
                    <a:lnTo>
                      <a:pt x="1021" y="98"/>
                    </a:lnTo>
                    <a:lnTo>
                      <a:pt x="999" y="91"/>
                    </a:lnTo>
                    <a:lnTo>
                      <a:pt x="994" y="89"/>
                    </a:lnTo>
                    <a:lnTo>
                      <a:pt x="987" y="86"/>
                    </a:lnTo>
                    <a:lnTo>
                      <a:pt x="969" y="81"/>
                    </a:lnTo>
                    <a:lnTo>
                      <a:pt x="960" y="77"/>
                    </a:lnTo>
                    <a:lnTo>
                      <a:pt x="943" y="74"/>
                    </a:lnTo>
                    <a:lnTo>
                      <a:pt x="925" y="69"/>
                    </a:lnTo>
                    <a:lnTo>
                      <a:pt x="915" y="67"/>
                    </a:lnTo>
                    <a:lnTo>
                      <a:pt x="888" y="61"/>
                    </a:lnTo>
                    <a:lnTo>
                      <a:pt x="884" y="59"/>
                    </a:lnTo>
                    <a:lnTo>
                      <a:pt x="859" y="55"/>
                    </a:lnTo>
                    <a:lnTo>
                      <a:pt x="854" y="54"/>
                    </a:lnTo>
                    <a:lnTo>
                      <a:pt x="832" y="49"/>
                    </a:lnTo>
                    <a:lnTo>
                      <a:pt x="818" y="47"/>
                    </a:lnTo>
                    <a:lnTo>
                      <a:pt x="803" y="44"/>
                    </a:lnTo>
                    <a:lnTo>
                      <a:pt x="785" y="42"/>
                    </a:lnTo>
                    <a:lnTo>
                      <a:pt x="775" y="40"/>
                    </a:lnTo>
                    <a:lnTo>
                      <a:pt x="751" y="35"/>
                    </a:lnTo>
                    <a:lnTo>
                      <a:pt x="746" y="35"/>
                    </a:lnTo>
                    <a:lnTo>
                      <a:pt x="719" y="32"/>
                    </a:lnTo>
                    <a:lnTo>
                      <a:pt x="717" y="32"/>
                    </a:lnTo>
                    <a:lnTo>
                      <a:pt x="689" y="28"/>
                    </a:lnTo>
                    <a:lnTo>
                      <a:pt x="685" y="28"/>
                    </a:lnTo>
                    <a:lnTo>
                      <a:pt x="660" y="25"/>
                    </a:lnTo>
                    <a:lnTo>
                      <a:pt x="651" y="25"/>
                    </a:lnTo>
                    <a:lnTo>
                      <a:pt x="631" y="22"/>
                    </a:lnTo>
                    <a:lnTo>
                      <a:pt x="618" y="22"/>
                    </a:lnTo>
                    <a:lnTo>
                      <a:pt x="601" y="20"/>
                    </a:lnTo>
                    <a:lnTo>
                      <a:pt x="586" y="18"/>
                    </a:lnTo>
                    <a:lnTo>
                      <a:pt x="570" y="18"/>
                    </a:lnTo>
                    <a:lnTo>
                      <a:pt x="553" y="17"/>
                    </a:lnTo>
                    <a:lnTo>
                      <a:pt x="540" y="15"/>
                    </a:lnTo>
                    <a:lnTo>
                      <a:pt x="521" y="13"/>
                    </a:lnTo>
                    <a:lnTo>
                      <a:pt x="510" y="13"/>
                    </a:lnTo>
                    <a:lnTo>
                      <a:pt x="489" y="11"/>
                    </a:lnTo>
                    <a:lnTo>
                      <a:pt x="481" y="11"/>
                    </a:lnTo>
                    <a:lnTo>
                      <a:pt x="457" y="10"/>
                    </a:lnTo>
                    <a:lnTo>
                      <a:pt x="451" y="10"/>
                    </a:lnTo>
                    <a:lnTo>
                      <a:pt x="425" y="8"/>
                    </a:lnTo>
                    <a:lnTo>
                      <a:pt x="420" y="8"/>
                    </a:lnTo>
                    <a:lnTo>
                      <a:pt x="393" y="6"/>
                    </a:lnTo>
                    <a:lnTo>
                      <a:pt x="390" y="6"/>
                    </a:lnTo>
                    <a:lnTo>
                      <a:pt x="361" y="5"/>
                    </a:lnTo>
                    <a:lnTo>
                      <a:pt x="331" y="5"/>
                    </a:lnTo>
                    <a:lnTo>
                      <a:pt x="329" y="5"/>
                    </a:lnTo>
                    <a:lnTo>
                      <a:pt x="316" y="3"/>
                    </a:lnTo>
                    <a:lnTo>
                      <a:pt x="299" y="3"/>
                    </a:lnTo>
                    <a:lnTo>
                      <a:pt x="297" y="3"/>
                    </a:lnTo>
                    <a:lnTo>
                      <a:pt x="268" y="1"/>
                    </a:lnTo>
                    <a:lnTo>
                      <a:pt x="267" y="1"/>
                    </a:lnTo>
                    <a:lnTo>
                      <a:pt x="238" y="1"/>
                    </a:lnTo>
                    <a:lnTo>
                      <a:pt x="235" y="1"/>
                    </a:lnTo>
                    <a:lnTo>
                      <a:pt x="206" y="0"/>
                    </a:lnTo>
                    <a:lnTo>
                      <a:pt x="204" y="0"/>
                    </a:lnTo>
                    <a:lnTo>
                      <a:pt x="177" y="0"/>
                    </a:lnTo>
                    <a:lnTo>
                      <a:pt x="172" y="0"/>
                    </a:lnTo>
                    <a:lnTo>
                      <a:pt x="145" y="0"/>
                    </a:lnTo>
                    <a:lnTo>
                      <a:pt x="142" y="0"/>
                    </a:lnTo>
                    <a:lnTo>
                      <a:pt x="113" y="0"/>
                    </a:lnTo>
                    <a:lnTo>
                      <a:pt x="110" y="0"/>
                    </a:lnTo>
                    <a:lnTo>
                      <a:pt x="84" y="0"/>
                    </a:lnTo>
                    <a:lnTo>
                      <a:pt x="78" y="0"/>
                    </a:lnTo>
                    <a:lnTo>
                      <a:pt x="52" y="0"/>
                    </a:lnTo>
                    <a:lnTo>
                      <a:pt x="0" y="0"/>
                    </a:lnTo>
                  </a:path>
                </a:pathLst>
              </a:custGeom>
              <a:noFill/>
              <a:ln w="0">
                <a:solidFill>
                  <a:schemeClr val="tx1"/>
                </a:solidFill>
                <a:round/>
                <a:headEnd/>
                <a:tailEnd/>
              </a:ln>
            </p:spPr>
            <p:txBody>
              <a:bodyPr/>
              <a:lstStyle/>
              <a:p>
                <a:endParaRPr lang="en-US"/>
              </a:p>
            </p:txBody>
          </p:sp>
          <p:sp>
            <p:nvSpPr>
              <p:cNvPr id="44294" name="Freeform 1234"/>
              <p:cNvSpPr>
                <a:spLocks/>
              </p:cNvSpPr>
              <p:nvPr/>
            </p:nvSpPr>
            <p:spPr bwMode="auto">
              <a:xfrm>
                <a:off x="1754" y="3050"/>
                <a:ext cx="12" cy="14"/>
              </a:xfrm>
              <a:custGeom>
                <a:avLst/>
                <a:gdLst>
                  <a:gd name="T0" fmla="*/ 0 w 12"/>
                  <a:gd name="T1" fmla="*/ 0 h 14"/>
                  <a:gd name="T2" fmla="*/ 7 w 12"/>
                  <a:gd name="T3" fmla="*/ 9 h 14"/>
                  <a:gd name="T4" fmla="*/ 12 w 12"/>
                  <a:gd name="T5" fmla="*/ 14 h 14"/>
                  <a:gd name="T6" fmla="*/ 0 60000 65536"/>
                  <a:gd name="T7" fmla="*/ 0 60000 65536"/>
                  <a:gd name="T8" fmla="*/ 0 60000 65536"/>
                  <a:gd name="T9" fmla="*/ 0 w 12"/>
                  <a:gd name="T10" fmla="*/ 0 h 14"/>
                  <a:gd name="T11" fmla="*/ 12 w 12"/>
                  <a:gd name="T12" fmla="*/ 14 h 14"/>
                </a:gdLst>
                <a:ahLst/>
                <a:cxnLst>
                  <a:cxn ang="T6">
                    <a:pos x="T0" y="T1"/>
                  </a:cxn>
                  <a:cxn ang="T7">
                    <a:pos x="T2" y="T3"/>
                  </a:cxn>
                  <a:cxn ang="T8">
                    <a:pos x="T4" y="T5"/>
                  </a:cxn>
                </a:cxnLst>
                <a:rect l="T9" t="T10" r="T11" b="T12"/>
                <a:pathLst>
                  <a:path w="12" h="14">
                    <a:moveTo>
                      <a:pt x="0" y="0"/>
                    </a:moveTo>
                    <a:lnTo>
                      <a:pt x="7" y="9"/>
                    </a:lnTo>
                    <a:lnTo>
                      <a:pt x="12" y="14"/>
                    </a:lnTo>
                  </a:path>
                </a:pathLst>
              </a:custGeom>
              <a:noFill/>
              <a:ln w="0">
                <a:solidFill>
                  <a:schemeClr val="tx1"/>
                </a:solidFill>
                <a:round/>
                <a:headEnd/>
                <a:tailEnd/>
              </a:ln>
            </p:spPr>
            <p:txBody>
              <a:bodyPr/>
              <a:lstStyle/>
              <a:p>
                <a:endParaRPr lang="en-US"/>
              </a:p>
            </p:txBody>
          </p:sp>
          <p:sp>
            <p:nvSpPr>
              <p:cNvPr id="44295" name="Freeform 1235"/>
              <p:cNvSpPr>
                <a:spLocks/>
              </p:cNvSpPr>
              <p:nvPr/>
            </p:nvSpPr>
            <p:spPr bwMode="auto">
              <a:xfrm>
                <a:off x="1714" y="3015"/>
                <a:ext cx="40" cy="35"/>
              </a:xfrm>
              <a:custGeom>
                <a:avLst/>
                <a:gdLst>
                  <a:gd name="T0" fmla="*/ 40 w 40"/>
                  <a:gd name="T1" fmla="*/ 35 h 35"/>
                  <a:gd name="T2" fmla="*/ 39 w 40"/>
                  <a:gd name="T3" fmla="*/ 34 h 35"/>
                  <a:gd name="T4" fmla="*/ 22 w 40"/>
                  <a:gd name="T5" fmla="*/ 17 h 35"/>
                  <a:gd name="T6" fmla="*/ 8 w 40"/>
                  <a:gd name="T7" fmla="*/ 7 h 35"/>
                  <a:gd name="T8" fmla="*/ 0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35"/>
                    </a:moveTo>
                    <a:lnTo>
                      <a:pt x="39" y="34"/>
                    </a:lnTo>
                    <a:lnTo>
                      <a:pt x="22" y="17"/>
                    </a:lnTo>
                    <a:lnTo>
                      <a:pt x="8" y="7"/>
                    </a:lnTo>
                    <a:lnTo>
                      <a:pt x="0" y="0"/>
                    </a:lnTo>
                  </a:path>
                </a:pathLst>
              </a:custGeom>
              <a:noFill/>
              <a:ln w="0">
                <a:solidFill>
                  <a:schemeClr val="tx1"/>
                </a:solidFill>
                <a:round/>
                <a:headEnd/>
                <a:tailEnd/>
              </a:ln>
            </p:spPr>
            <p:txBody>
              <a:bodyPr/>
              <a:lstStyle/>
              <a:p>
                <a:endParaRPr lang="en-US"/>
              </a:p>
            </p:txBody>
          </p:sp>
          <p:sp>
            <p:nvSpPr>
              <p:cNvPr id="44296" name="Freeform 1236"/>
              <p:cNvSpPr>
                <a:spLocks/>
              </p:cNvSpPr>
              <p:nvPr/>
            </p:nvSpPr>
            <p:spPr bwMode="auto">
              <a:xfrm>
                <a:off x="590" y="2859"/>
                <a:ext cx="1124" cy="156"/>
              </a:xfrm>
              <a:custGeom>
                <a:avLst/>
                <a:gdLst>
                  <a:gd name="T0" fmla="*/ 1112 w 1124"/>
                  <a:gd name="T1" fmla="*/ 147 h 156"/>
                  <a:gd name="T2" fmla="*/ 1092 w 1124"/>
                  <a:gd name="T3" fmla="*/ 134 h 156"/>
                  <a:gd name="T4" fmla="*/ 1067 w 1124"/>
                  <a:gd name="T5" fmla="*/ 122 h 156"/>
                  <a:gd name="T6" fmla="*/ 1035 w 1124"/>
                  <a:gd name="T7" fmla="*/ 107 h 156"/>
                  <a:gd name="T8" fmla="*/ 1026 w 1124"/>
                  <a:gd name="T9" fmla="*/ 103 h 156"/>
                  <a:gd name="T10" fmla="*/ 987 w 1124"/>
                  <a:gd name="T11" fmla="*/ 90 h 156"/>
                  <a:gd name="T12" fmla="*/ 955 w 1124"/>
                  <a:gd name="T13" fmla="*/ 80 h 156"/>
                  <a:gd name="T14" fmla="*/ 950 w 1124"/>
                  <a:gd name="T15" fmla="*/ 78 h 156"/>
                  <a:gd name="T16" fmla="*/ 913 w 1124"/>
                  <a:gd name="T17" fmla="*/ 70 h 156"/>
                  <a:gd name="T18" fmla="*/ 878 w 1124"/>
                  <a:gd name="T19" fmla="*/ 61 h 156"/>
                  <a:gd name="T20" fmla="*/ 842 w 1124"/>
                  <a:gd name="T21" fmla="*/ 54 h 156"/>
                  <a:gd name="T22" fmla="*/ 813 w 1124"/>
                  <a:gd name="T23" fmla="*/ 49 h 156"/>
                  <a:gd name="T24" fmla="*/ 785 w 1124"/>
                  <a:gd name="T25" fmla="*/ 44 h 156"/>
                  <a:gd name="T26" fmla="*/ 756 w 1124"/>
                  <a:gd name="T27" fmla="*/ 41 h 156"/>
                  <a:gd name="T28" fmla="*/ 727 w 1124"/>
                  <a:gd name="T29" fmla="*/ 36 h 156"/>
                  <a:gd name="T30" fmla="*/ 699 w 1124"/>
                  <a:gd name="T31" fmla="*/ 32 h 156"/>
                  <a:gd name="T32" fmla="*/ 670 w 1124"/>
                  <a:gd name="T33" fmla="*/ 29 h 156"/>
                  <a:gd name="T34" fmla="*/ 638 w 1124"/>
                  <a:gd name="T35" fmla="*/ 26 h 156"/>
                  <a:gd name="T36" fmla="*/ 608 w 1124"/>
                  <a:gd name="T37" fmla="*/ 22 h 156"/>
                  <a:gd name="T38" fmla="*/ 575 w 1124"/>
                  <a:gd name="T39" fmla="*/ 21 h 156"/>
                  <a:gd name="T40" fmla="*/ 543 w 1124"/>
                  <a:gd name="T41" fmla="*/ 19 h 156"/>
                  <a:gd name="T42" fmla="*/ 510 w 1124"/>
                  <a:gd name="T43" fmla="*/ 16 h 156"/>
                  <a:gd name="T44" fmla="*/ 479 w 1124"/>
                  <a:gd name="T45" fmla="*/ 12 h 156"/>
                  <a:gd name="T46" fmla="*/ 447 w 1124"/>
                  <a:gd name="T47" fmla="*/ 12 h 156"/>
                  <a:gd name="T48" fmla="*/ 415 w 1124"/>
                  <a:gd name="T49" fmla="*/ 10 h 156"/>
                  <a:gd name="T50" fmla="*/ 383 w 1124"/>
                  <a:gd name="T51" fmla="*/ 9 h 156"/>
                  <a:gd name="T52" fmla="*/ 351 w 1124"/>
                  <a:gd name="T53" fmla="*/ 7 h 156"/>
                  <a:gd name="T54" fmla="*/ 319 w 1124"/>
                  <a:gd name="T55" fmla="*/ 5 h 156"/>
                  <a:gd name="T56" fmla="*/ 289 w 1124"/>
                  <a:gd name="T57" fmla="*/ 5 h 156"/>
                  <a:gd name="T58" fmla="*/ 255 w 1124"/>
                  <a:gd name="T59" fmla="*/ 4 h 156"/>
                  <a:gd name="T60" fmla="*/ 224 w 1124"/>
                  <a:gd name="T61" fmla="*/ 4 h 156"/>
                  <a:gd name="T62" fmla="*/ 192 w 1124"/>
                  <a:gd name="T63" fmla="*/ 2 h 156"/>
                  <a:gd name="T64" fmla="*/ 162 w 1124"/>
                  <a:gd name="T65" fmla="*/ 2 h 156"/>
                  <a:gd name="T66" fmla="*/ 130 w 1124"/>
                  <a:gd name="T67" fmla="*/ 2 h 156"/>
                  <a:gd name="T68" fmla="*/ 99 w 1124"/>
                  <a:gd name="T69" fmla="*/ 0 h 156"/>
                  <a:gd name="T70" fmla="*/ 69 w 1124"/>
                  <a:gd name="T71" fmla="*/ 0 h 156"/>
                  <a:gd name="T72" fmla="*/ 37 w 1124"/>
                  <a:gd name="T73" fmla="*/ 0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4"/>
                  <a:gd name="T112" fmla="*/ 0 h 156"/>
                  <a:gd name="T113" fmla="*/ 1124 w 1124"/>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4" h="156">
                    <a:moveTo>
                      <a:pt x="1124" y="156"/>
                    </a:moveTo>
                    <a:lnTo>
                      <a:pt x="1112" y="147"/>
                    </a:lnTo>
                    <a:lnTo>
                      <a:pt x="1100" y="141"/>
                    </a:lnTo>
                    <a:lnTo>
                      <a:pt x="1092" y="134"/>
                    </a:lnTo>
                    <a:lnTo>
                      <a:pt x="1078" y="127"/>
                    </a:lnTo>
                    <a:lnTo>
                      <a:pt x="1067" y="122"/>
                    </a:lnTo>
                    <a:lnTo>
                      <a:pt x="1055" y="115"/>
                    </a:lnTo>
                    <a:lnTo>
                      <a:pt x="1035" y="107"/>
                    </a:lnTo>
                    <a:lnTo>
                      <a:pt x="1029" y="105"/>
                    </a:lnTo>
                    <a:lnTo>
                      <a:pt x="1026" y="103"/>
                    </a:lnTo>
                    <a:lnTo>
                      <a:pt x="1002" y="97"/>
                    </a:lnTo>
                    <a:lnTo>
                      <a:pt x="987" y="90"/>
                    </a:lnTo>
                    <a:lnTo>
                      <a:pt x="977" y="87"/>
                    </a:lnTo>
                    <a:lnTo>
                      <a:pt x="955" y="80"/>
                    </a:lnTo>
                    <a:lnTo>
                      <a:pt x="950" y="80"/>
                    </a:lnTo>
                    <a:lnTo>
                      <a:pt x="950" y="78"/>
                    </a:lnTo>
                    <a:lnTo>
                      <a:pt x="923" y="71"/>
                    </a:lnTo>
                    <a:lnTo>
                      <a:pt x="913" y="70"/>
                    </a:lnTo>
                    <a:lnTo>
                      <a:pt x="896" y="65"/>
                    </a:lnTo>
                    <a:lnTo>
                      <a:pt x="878" y="61"/>
                    </a:lnTo>
                    <a:lnTo>
                      <a:pt x="869" y="60"/>
                    </a:lnTo>
                    <a:lnTo>
                      <a:pt x="842" y="54"/>
                    </a:lnTo>
                    <a:lnTo>
                      <a:pt x="837" y="54"/>
                    </a:lnTo>
                    <a:lnTo>
                      <a:pt x="813" y="49"/>
                    </a:lnTo>
                    <a:lnTo>
                      <a:pt x="808" y="48"/>
                    </a:lnTo>
                    <a:lnTo>
                      <a:pt x="785" y="44"/>
                    </a:lnTo>
                    <a:lnTo>
                      <a:pt x="775" y="43"/>
                    </a:lnTo>
                    <a:lnTo>
                      <a:pt x="756" y="41"/>
                    </a:lnTo>
                    <a:lnTo>
                      <a:pt x="739" y="38"/>
                    </a:lnTo>
                    <a:lnTo>
                      <a:pt x="727" y="36"/>
                    </a:lnTo>
                    <a:lnTo>
                      <a:pt x="707" y="34"/>
                    </a:lnTo>
                    <a:lnTo>
                      <a:pt x="699" y="32"/>
                    </a:lnTo>
                    <a:lnTo>
                      <a:pt x="673" y="29"/>
                    </a:lnTo>
                    <a:lnTo>
                      <a:pt x="670" y="29"/>
                    </a:lnTo>
                    <a:lnTo>
                      <a:pt x="640" y="26"/>
                    </a:lnTo>
                    <a:lnTo>
                      <a:pt x="638" y="26"/>
                    </a:lnTo>
                    <a:lnTo>
                      <a:pt x="611" y="22"/>
                    </a:lnTo>
                    <a:lnTo>
                      <a:pt x="608" y="22"/>
                    </a:lnTo>
                    <a:lnTo>
                      <a:pt x="582" y="21"/>
                    </a:lnTo>
                    <a:lnTo>
                      <a:pt x="575" y="21"/>
                    </a:lnTo>
                    <a:lnTo>
                      <a:pt x="552" y="19"/>
                    </a:lnTo>
                    <a:lnTo>
                      <a:pt x="543" y="19"/>
                    </a:lnTo>
                    <a:lnTo>
                      <a:pt x="521" y="16"/>
                    </a:lnTo>
                    <a:lnTo>
                      <a:pt x="510" y="16"/>
                    </a:lnTo>
                    <a:lnTo>
                      <a:pt x="491" y="14"/>
                    </a:lnTo>
                    <a:lnTo>
                      <a:pt x="479" y="12"/>
                    </a:lnTo>
                    <a:lnTo>
                      <a:pt x="461" y="12"/>
                    </a:lnTo>
                    <a:lnTo>
                      <a:pt x="447" y="12"/>
                    </a:lnTo>
                    <a:lnTo>
                      <a:pt x="432" y="10"/>
                    </a:lnTo>
                    <a:lnTo>
                      <a:pt x="415" y="10"/>
                    </a:lnTo>
                    <a:lnTo>
                      <a:pt x="402" y="9"/>
                    </a:lnTo>
                    <a:lnTo>
                      <a:pt x="383" y="9"/>
                    </a:lnTo>
                    <a:lnTo>
                      <a:pt x="370" y="7"/>
                    </a:lnTo>
                    <a:lnTo>
                      <a:pt x="351" y="7"/>
                    </a:lnTo>
                    <a:lnTo>
                      <a:pt x="341" y="7"/>
                    </a:lnTo>
                    <a:lnTo>
                      <a:pt x="319" y="5"/>
                    </a:lnTo>
                    <a:lnTo>
                      <a:pt x="310" y="5"/>
                    </a:lnTo>
                    <a:lnTo>
                      <a:pt x="289" y="5"/>
                    </a:lnTo>
                    <a:lnTo>
                      <a:pt x="278" y="5"/>
                    </a:lnTo>
                    <a:lnTo>
                      <a:pt x="255" y="4"/>
                    </a:lnTo>
                    <a:lnTo>
                      <a:pt x="248" y="4"/>
                    </a:lnTo>
                    <a:lnTo>
                      <a:pt x="224" y="4"/>
                    </a:lnTo>
                    <a:lnTo>
                      <a:pt x="218" y="4"/>
                    </a:lnTo>
                    <a:lnTo>
                      <a:pt x="192" y="2"/>
                    </a:lnTo>
                    <a:lnTo>
                      <a:pt x="186" y="2"/>
                    </a:lnTo>
                    <a:lnTo>
                      <a:pt x="162" y="2"/>
                    </a:lnTo>
                    <a:lnTo>
                      <a:pt x="157" y="2"/>
                    </a:lnTo>
                    <a:lnTo>
                      <a:pt x="130" y="2"/>
                    </a:lnTo>
                    <a:lnTo>
                      <a:pt x="125" y="2"/>
                    </a:lnTo>
                    <a:lnTo>
                      <a:pt x="99" y="0"/>
                    </a:lnTo>
                    <a:lnTo>
                      <a:pt x="93" y="0"/>
                    </a:lnTo>
                    <a:lnTo>
                      <a:pt x="69" y="0"/>
                    </a:lnTo>
                    <a:lnTo>
                      <a:pt x="64" y="0"/>
                    </a:lnTo>
                    <a:lnTo>
                      <a:pt x="37" y="0"/>
                    </a:lnTo>
                    <a:lnTo>
                      <a:pt x="0" y="0"/>
                    </a:lnTo>
                  </a:path>
                </a:pathLst>
              </a:custGeom>
              <a:noFill/>
              <a:ln w="0">
                <a:solidFill>
                  <a:schemeClr val="tx1"/>
                </a:solidFill>
                <a:round/>
                <a:headEnd/>
                <a:tailEnd/>
              </a:ln>
            </p:spPr>
            <p:txBody>
              <a:bodyPr/>
              <a:lstStyle/>
              <a:p>
                <a:endParaRPr lang="en-US"/>
              </a:p>
            </p:txBody>
          </p:sp>
          <p:sp>
            <p:nvSpPr>
              <p:cNvPr id="44297" name="Freeform 1237"/>
              <p:cNvSpPr>
                <a:spLocks/>
              </p:cNvSpPr>
              <p:nvPr/>
            </p:nvSpPr>
            <p:spPr bwMode="auto">
              <a:xfrm>
                <a:off x="1761" y="3039"/>
                <a:ext cx="15" cy="18"/>
              </a:xfrm>
              <a:custGeom>
                <a:avLst/>
                <a:gdLst>
                  <a:gd name="T0" fmla="*/ 0 w 15"/>
                  <a:gd name="T1" fmla="*/ 0 h 18"/>
                  <a:gd name="T2" fmla="*/ 9 w 15"/>
                  <a:gd name="T3" fmla="*/ 10 h 18"/>
                  <a:gd name="T4" fmla="*/ 15 w 15"/>
                  <a:gd name="T5" fmla="*/ 18 h 18"/>
                  <a:gd name="T6" fmla="*/ 0 60000 65536"/>
                  <a:gd name="T7" fmla="*/ 0 60000 65536"/>
                  <a:gd name="T8" fmla="*/ 0 60000 65536"/>
                  <a:gd name="T9" fmla="*/ 0 w 15"/>
                  <a:gd name="T10" fmla="*/ 0 h 18"/>
                  <a:gd name="T11" fmla="*/ 15 w 15"/>
                  <a:gd name="T12" fmla="*/ 18 h 18"/>
                </a:gdLst>
                <a:ahLst/>
                <a:cxnLst>
                  <a:cxn ang="T6">
                    <a:pos x="T0" y="T1"/>
                  </a:cxn>
                  <a:cxn ang="T7">
                    <a:pos x="T2" y="T3"/>
                  </a:cxn>
                  <a:cxn ang="T8">
                    <a:pos x="T4" y="T5"/>
                  </a:cxn>
                </a:cxnLst>
                <a:rect l="T9" t="T10" r="T11" b="T12"/>
                <a:pathLst>
                  <a:path w="15" h="18">
                    <a:moveTo>
                      <a:pt x="0" y="0"/>
                    </a:moveTo>
                    <a:lnTo>
                      <a:pt x="9" y="10"/>
                    </a:lnTo>
                    <a:lnTo>
                      <a:pt x="15" y="18"/>
                    </a:lnTo>
                  </a:path>
                </a:pathLst>
              </a:custGeom>
              <a:noFill/>
              <a:ln w="0">
                <a:solidFill>
                  <a:schemeClr val="tx1"/>
                </a:solidFill>
                <a:round/>
                <a:headEnd/>
                <a:tailEnd/>
              </a:ln>
            </p:spPr>
            <p:txBody>
              <a:bodyPr/>
              <a:lstStyle/>
              <a:p>
                <a:endParaRPr lang="en-US"/>
              </a:p>
            </p:txBody>
          </p:sp>
          <p:sp>
            <p:nvSpPr>
              <p:cNvPr id="44298" name="Freeform 1238"/>
              <p:cNvSpPr>
                <a:spLocks/>
              </p:cNvSpPr>
              <p:nvPr/>
            </p:nvSpPr>
            <p:spPr bwMode="auto">
              <a:xfrm>
                <a:off x="1721" y="3001"/>
                <a:ext cx="40" cy="38"/>
              </a:xfrm>
              <a:custGeom>
                <a:avLst/>
                <a:gdLst>
                  <a:gd name="T0" fmla="*/ 0 w 40"/>
                  <a:gd name="T1" fmla="*/ 0 h 38"/>
                  <a:gd name="T2" fmla="*/ 17 w 40"/>
                  <a:gd name="T3" fmla="*/ 14 h 38"/>
                  <a:gd name="T4" fmla="*/ 20 w 40"/>
                  <a:gd name="T5" fmla="*/ 19 h 38"/>
                  <a:gd name="T6" fmla="*/ 23 w 40"/>
                  <a:gd name="T7" fmla="*/ 19 h 38"/>
                  <a:gd name="T8" fmla="*/ 40 w 40"/>
                  <a:gd name="T9" fmla="*/ 38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0" y="0"/>
                    </a:moveTo>
                    <a:lnTo>
                      <a:pt x="17" y="14"/>
                    </a:lnTo>
                    <a:lnTo>
                      <a:pt x="20" y="19"/>
                    </a:lnTo>
                    <a:lnTo>
                      <a:pt x="23" y="19"/>
                    </a:lnTo>
                    <a:lnTo>
                      <a:pt x="40" y="38"/>
                    </a:lnTo>
                  </a:path>
                </a:pathLst>
              </a:custGeom>
              <a:noFill/>
              <a:ln w="0">
                <a:solidFill>
                  <a:schemeClr val="tx1"/>
                </a:solidFill>
                <a:round/>
                <a:headEnd/>
                <a:tailEnd/>
              </a:ln>
            </p:spPr>
            <p:txBody>
              <a:bodyPr/>
              <a:lstStyle/>
              <a:p>
                <a:endParaRPr lang="en-US"/>
              </a:p>
            </p:txBody>
          </p:sp>
          <p:sp>
            <p:nvSpPr>
              <p:cNvPr id="44299" name="Freeform 1239"/>
              <p:cNvSpPr>
                <a:spLocks/>
              </p:cNvSpPr>
              <p:nvPr/>
            </p:nvSpPr>
            <p:spPr bwMode="auto">
              <a:xfrm>
                <a:off x="1699" y="2986"/>
                <a:ext cx="22" cy="15"/>
              </a:xfrm>
              <a:custGeom>
                <a:avLst/>
                <a:gdLst>
                  <a:gd name="T0" fmla="*/ 0 w 22"/>
                  <a:gd name="T1" fmla="*/ 0 h 15"/>
                  <a:gd name="T2" fmla="*/ 10 w 22"/>
                  <a:gd name="T3" fmla="*/ 7 h 15"/>
                  <a:gd name="T4" fmla="*/ 22 w 22"/>
                  <a:gd name="T5" fmla="*/ 15 h 15"/>
                  <a:gd name="T6" fmla="*/ 0 60000 65536"/>
                  <a:gd name="T7" fmla="*/ 0 60000 65536"/>
                  <a:gd name="T8" fmla="*/ 0 60000 65536"/>
                  <a:gd name="T9" fmla="*/ 0 w 22"/>
                  <a:gd name="T10" fmla="*/ 0 h 15"/>
                  <a:gd name="T11" fmla="*/ 22 w 22"/>
                  <a:gd name="T12" fmla="*/ 15 h 15"/>
                </a:gdLst>
                <a:ahLst/>
                <a:cxnLst>
                  <a:cxn ang="T6">
                    <a:pos x="T0" y="T1"/>
                  </a:cxn>
                  <a:cxn ang="T7">
                    <a:pos x="T2" y="T3"/>
                  </a:cxn>
                  <a:cxn ang="T8">
                    <a:pos x="T4" y="T5"/>
                  </a:cxn>
                </a:cxnLst>
                <a:rect l="T9" t="T10" r="T11" b="T12"/>
                <a:pathLst>
                  <a:path w="22" h="15">
                    <a:moveTo>
                      <a:pt x="0" y="0"/>
                    </a:moveTo>
                    <a:lnTo>
                      <a:pt x="10" y="7"/>
                    </a:lnTo>
                    <a:lnTo>
                      <a:pt x="22" y="15"/>
                    </a:lnTo>
                  </a:path>
                </a:pathLst>
              </a:custGeom>
              <a:noFill/>
              <a:ln w="0">
                <a:solidFill>
                  <a:schemeClr val="tx1"/>
                </a:solidFill>
                <a:round/>
                <a:headEnd/>
                <a:tailEnd/>
              </a:ln>
            </p:spPr>
            <p:txBody>
              <a:bodyPr/>
              <a:lstStyle/>
              <a:p>
                <a:endParaRPr lang="en-US"/>
              </a:p>
            </p:txBody>
          </p:sp>
          <p:sp>
            <p:nvSpPr>
              <p:cNvPr id="44300" name="Freeform 1240"/>
              <p:cNvSpPr>
                <a:spLocks/>
              </p:cNvSpPr>
              <p:nvPr/>
            </p:nvSpPr>
            <p:spPr bwMode="auto">
              <a:xfrm>
                <a:off x="1675" y="2973"/>
                <a:ext cx="24" cy="13"/>
              </a:xfrm>
              <a:custGeom>
                <a:avLst/>
                <a:gdLst>
                  <a:gd name="T0" fmla="*/ 0 w 24"/>
                  <a:gd name="T1" fmla="*/ 0 h 13"/>
                  <a:gd name="T2" fmla="*/ 12 w 24"/>
                  <a:gd name="T3" fmla="*/ 6 h 13"/>
                  <a:gd name="T4" fmla="*/ 24 w 24"/>
                  <a:gd name="T5" fmla="*/ 13 h 13"/>
                  <a:gd name="T6" fmla="*/ 0 60000 65536"/>
                  <a:gd name="T7" fmla="*/ 0 60000 65536"/>
                  <a:gd name="T8" fmla="*/ 0 60000 65536"/>
                  <a:gd name="T9" fmla="*/ 0 w 24"/>
                  <a:gd name="T10" fmla="*/ 0 h 13"/>
                  <a:gd name="T11" fmla="*/ 24 w 24"/>
                  <a:gd name="T12" fmla="*/ 13 h 13"/>
                </a:gdLst>
                <a:ahLst/>
                <a:cxnLst>
                  <a:cxn ang="T6">
                    <a:pos x="T0" y="T1"/>
                  </a:cxn>
                  <a:cxn ang="T7">
                    <a:pos x="T2" y="T3"/>
                  </a:cxn>
                  <a:cxn ang="T8">
                    <a:pos x="T4" y="T5"/>
                  </a:cxn>
                </a:cxnLst>
                <a:rect l="T9" t="T10" r="T11" b="T12"/>
                <a:pathLst>
                  <a:path w="24" h="13">
                    <a:moveTo>
                      <a:pt x="0" y="0"/>
                    </a:moveTo>
                    <a:lnTo>
                      <a:pt x="12" y="6"/>
                    </a:lnTo>
                    <a:lnTo>
                      <a:pt x="24" y="13"/>
                    </a:lnTo>
                  </a:path>
                </a:pathLst>
              </a:custGeom>
              <a:noFill/>
              <a:ln w="0">
                <a:solidFill>
                  <a:schemeClr val="tx1"/>
                </a:solidFill>
                <a:round/>
                <a:headEnd/>
                <a:tailEnd/>
              </a:ln>
            </p:spPr>
            <p:txBody>
              <a:bodyPr/>
              <a:lstStyle/>
              <a:p>
                <a:endParaRPr lang="en-US"/>
              </a:p>
            </p:txBody>
          </p:sp>
          <p:sp>
            <p:nvSpPr>
              <p:cNvPr id="44301" name="Freeform 1241"/>
              <p:cNvSpPr>
                <a:spLocks/>
              </p:cNvSpPr>
              <p:nvPr/>
            </p:nvSpPr>
            <p:spPr bwMode="auto">
              <a:xfrm>
                <a:off x="1626" y="2949"/>
                <a:ext cx="49" cy="24"/>
              </a:xfrm>
              <a:custGeom>
                <a:avLst/>
                <a:gdLst>
                  <a:gd name="T0" fmla="*/ 0 w 49"/>
                  <a:gd name="T1" fmla="*/ 0 h 24"/>
                  <a:gd name="T2" fmla="*/ 17 w 49"/>
                  <a:gd name="T3" fmla="*/ 8 h 24"/>
                  <a:gd name="T4" fmla="*/ 26 w 49"/>
                  <a:gd name="T5" fmla="*/ 12 h 24"/>
                  <a:gd name="T6" fmla="*/ 36 w 49"/>
                  <a:gd name="T7" fmla="*/ 17 h 24"/>
                  <a:gd name="T8" fmla="*/ 49 w 49"/>
                  <a:gd name="T9" fmla="*/ 24 h 24"/>
                  <a:gd name="T10" fmla="*/ 0 60000 65536"/>
                  <a:gd name="T11" fmla="*/ 0 60000 65536"/>
                  <a:gd name="T12" fmla="*/ 0 60000 65536"/>
                  <a:gd name="T13" fmla="*/ 0 60000 65536"/>
                  <a:gd name="T14" fmla="*/ 0 60000 65536"/>
                  <a:gd name="T15" fmla="*/ 0 w 49"/>
                  <a:gd name="T16" fmla="*/ 0 h 24"/>
                  <a:gd name="T17" fmla="*/ 49 w 49"/>
                  <a:gd name="T18" fmla="*/ 24 h 24"/>
                </a:gdLst>
                <a:ahLst/>
                <a:cxnLst>
                  <a:cxn ang="T10">
                    <a:pos x="T0" y="T1"/>
                  </a:cxn>
                  <a:cxn ang="T11">
                    <a:pos x="T2" y="T3"/>
                  </a:cxn>
                  <a:cxn ang="T12">
                    <a:pos x="T4" y="T5"/>
                  </a:cxn>
                  <a:cxn ang="T13">
                    <a:pos x="T6" y="T7"/>
                  </a:cxn>
                  <a:cxn ang="T14">
                    <a:pos x="T8" y="T9"/>
                  </a:cxn>
                </a:cxnLst>
                <a:rect l="T15" t="T16" r="T17" b="T18"/>
                <a:pathLst>
                  <a:path w="49" h="24">
                    <a:moveTo>
                      <a:pt x="0" y="0"/>
                    </a:moveTo>
                    <a:lnTo>
                      <a:pt x="17" y="8"/>
                    </a:lnTo>
                    <a:lnTo>
                      <a:pt x="26" y="12"/>
                    </a:lnTo>
                    <a:lnTo>
                      <a:pt x="36" y="17"/>
                    </a:lnTo>
                    <a:lnTo>
                      <a:pt x="49" y="24"/>
                    </a:lnTo>
                  </a:path>
                </a:pathLst>
              </a:custGeom>
              <a:noFill/>
              <a:ln w="0">
                <a:solidFill>
                  <a:schemeClr val="tx1"/>
                </a:solidFill>
                <a:round/>
                <a:headEnd/>
                <a:tailEnd/>
              </a:ln>
            </p:spPr>
            <p:txBody>
              <a:bodyPr/>
              <a:lstStyle/>
              <a:p>
                <a:endParaRPr lang="en-US"/>
              </a:p>
            </p:txBody>
          </p:sp>
          <p:sp>
            <p:nvSpPr>
              <p:cNvPr id="44302" name="Freeform 1242"/>
              <p:cNvSpPr>
                <a:spLocks/>
              </p:cNvSpPr>
              <p:nvPr/>
            </p:nvSpPr>
            <p:spPr bwMode="auto">
              <a:xfrm>
                <a:off x="1523" y="2915"/>
                <a:ext cx="103" cy="34"/>
              </a:xfrm>
              <a:custGeom>
                <a:avLst/>
                <a:gdLst>
                  <a:gd name="T0" fmla="*/ 0 w 103"/>
                  <a:gd name="T1" fmla="*/ 0 h 34"/>
                  <a:gd name="T2" fmla="*/ 4 w 103"/>
                  <a:gd name="T3" fmla="*/ 2 h 34"/>
                  <a:gd name="T4" fmla="*/ 27 w 103"/>
                  <a:gd name="T5" fmla="*/ 7 h 34"/>
                  <a:gd name="T6" fmla="*/ 41 w 103"/>
                  <a:gd name="T7" fmla="*/ 14 h 34"/>
                  <a:gd name="T8" fmla="*/ 54 w 103"/>
                  <a:gd name="T9" fmla="*/ 15 h 34"/>
                  <a:gd name="T10" fmla="*/ 76 w 103"/>
                  <a:gd name="T11" fmla="*/ 24 h 34"/>
                  <a:gd name="T12" fmla="*/ 80 w 103"/>
                  <a:gd name="T13" fmla="*/ 26 h 34"/>
                  <a:gd name="T14" fmla="*/ 103 w 103"/>
                  <a:gd name="T15" fmla="*/ 34 h 34"/>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34"/>
                  <a:gd name="T26" fmla="*/ 103 w 103"/>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34">
                    <a:moveTo>
                      <a:pt x="0" y="0"/>
                    </a:moveTo>
                    <a:lnTo>
                      <a:pt x="4" y="2"/>
                    </a:lnTo>
                    <a:lnTo>
                      <a:pt x="27" y="7"/>
                    </a:lnTo>
                    <a:lnTo>
                      <a:pt x="41" y="14"/>
                    </a:lnTo>
                    <a:lnTo>
                      <a:pt x="54" y="15"/>
                    </a:lnTo>
                    <a:lnTo>
                      <a:pt x="76" y="24"/>
                    </a:lnTo>
                    <a:lnTo>
                      <a:pt x="80" y="26"/>
                    </a:lnTo>
                    <a:lnTo>
                      <a:pt x="103" y="34"/>
                    </a:lnTo>
                  </a:path>
                </a:pathLst>
              </a:custGeom>
              <a:noFill/>
              <a:ln w="0">
                <a:solidFill>
                  <a:schemeClr val="tx1"/>
                </a:solidFill>
                <a:round/>
                <a:headEnd/>
                <a:tailEnd/>
              </a:ln>
            </p:spPr>
            <p:txBody>
              <a:bodyPr/>
              <a:lstStyle/>
              <a:p>
                <a:endParaRPr lang="en-US"/>
              </a:p>
            </p:txBody>
          </p:sp>
          <p:sp>
            <p:nvSpPr>
              <p:cNvPr id="44303" name="Freeform 1243"/>
              <p:cNvSpPr>
                <a:spLocks/>
              </p:cNvSpPr>
              <p:nvPr/>
            </p:nvSpPr>
            <p:spPr bwMode="auto">
              <a:xfrm>
                <a:off x="1442" y="2897"/>
                <a:ext cx="81" cy="18"/>
              </a:xfrm>
              <a:custGeom>
                <a:avLst/>
                <a:gdLst>
                  <a:gd name="T0" fmla="*/ 0 w 81"/>
                  <a:gd name="T1" fmla="*/ 0 h 18"/>
                  <a:gd name="T2" fmla="*/ 14 w 81"/>
                  <a:gd name="T3" fmla="*/ 3 h 18"/>
                  <a:gd name="T4" fmla="*/ 27 w 81"/>
                  <a:gd name="T5" fmla="*/ 5 h 18"/>
                  <a:gd name="T6" fmla="*/ 49 w 81"/>
                  <a:gd name="T7" fmla="*/ 11 h 18"/>
                  <a:gd name="T8" fmla="*/ 54 w 81"/>
                  <a:gd name="T9" fmla="*/ 11 h 18"/>
                  <a:gd name="T10" fmla="*/ 69 w 81"/>
                  <a:gd name="T11" fmla="*/ 16 h 18"/>
                  <a:gd name="T12" fmla="*/ 81 w 81"/>
                  <a:gd name="T13" fmla="*/ 18 h 18"/>
                  <a:gd name="T14" fmla="*/ 0 60000 65536"/>
                  <a:gd name="T15" fmla="*/ 0 60000 65536"/>
                  <a:gd name="T16" fmla="*/ 0 60000 65536"/>
                  <a:gd name="T17" fmla="*/ 0 60000 65536"/>
                  <a:gd name="T18" fmla="*/ 0 60000 65536"/>
                  <a:gd name="T19" fmla="*/ 0 60000 65536"/>
                  <a:gd name="T20" fmla="*/ 0 60000 65536"/>
                  <a:gd name="T21" fmla="*/ 0 w 81"/>
                  <a:gd name="T22" fmla="*/ 0 h 18"/>
                  <a:gd name="T23" fmla="*/ 81 w 8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18">
                    <a:moveTo>
                      <a:pt x="0" y="0"/>
                    </a:moveTo>
                    <a:lnTo>
                      <a:pt x="14" y="3"/>
                    </a:lnTo>
                    <a:lnTo>
                      <a:pt x="27" y="5"/>
                    </a:lnTo>
                    <a:lnTo>
                      <a:pt x="49" y="11"/>
                    </a:lnTo>
                    <a:lnTo>
                      <a:pt x="54" y="11"/>
                    </a:lnTo>
                    <a:lnTo>
                      <a:pt x="69" y="16"/>
                    </a:lnTo>
                    <a:lnTo>
                      <a:pt x="81" y="18"/>
                    </a:lnTo>
                  </a:path>
                </a:pathLst>
              </a:custGeom>
              <a:noFill/>
              <a:ln w="0">
                <a:solidFill>
                  <a:schemeClr val="tx1"/>
                </a:solidFill>
                <a:round/>
                <a:headEnd/>
                <a:tailEnd/>
              </a:ln>
            </p:spPr>
            <p:txBody>
              <a:bodyPr/>
              <a:lstStyle/>
              <a:p>
                <a:endParaRPr lang="en-US"/>
              </a:p>
            </p:txBody>
          </p:sp>
          <p:sp>
            <p:nvSpPr>
              <p:cNvPr id="44304" name="Freeform 1244"/>
              <p:cNvSpPr>
                <a:spLocks/>
              </p:cNvSpPr>
              <p:nvPr/>
            </p:nvSpPr>
            <p:spPr bwMode="auto">
              <a:xfrm>
                <a:off x="1152" y="2859"/>
                <a:ext cx="290" cy="38"/>
              </a:xfrm>
              <a:custGeom>
                <a:avLst/>
                <a:gdLst>
                  <a:gd name="T0" fmla="*/ 0 w 290"/>
                  <a:gd name="T1" fmla="*/ 0 h 38"/>
                  <a:gd name="T2" fmla="*/ 2 w 290"/>
                  <a:gd name="T3" fmla="*/ 0 h 38"/>
                  <a:gd name="T4" fmla="*/ 29 w 290"/>
                  <a:gd name="T5" fmla="*/ 2 h 38"/>
                  <a:gd name="T6" fmla="*/ 34 w 290"/>
                  <a:gd name="T7" fmla="*/ 4 h 38"/>
                  <a:gd name="T8" fmla="*/ 59 w 290"/>
                  <a:gd name="T9" fmla="*/ 5 h 38"/>
                  <a:gd name="T10" fmla="*/ 67 w 290"/>
                  <a:gd name="T11" fmla="*/ 5 h 38"/>
                  <a:gd name="T12" fmla="*/ 89 w 290"/>
                  <a:gd name="T13" fmla="*/ 9 h 38"/>
                  <a:gd name="T14" fmla="*/ 101 w 290"/>
                  <a:gd name="T15" fmla="*/ 10 h 38"/>
                  <a:gd name="T16" fmla="*/ 118 w 290"/>
                  <a:gd name="T17" fmla="*/ 12 h 38"/>
                  <a:gd name="T18" fmla="*/ 133 w 290"/>
                  <a:gd name="T19" fmla="*/ 12 h 38"/>
                  <a:gd name="T20" fmla="*/ 147 w 290"/>
                  <a:gd name="T21" fmla="*/ 14 h 38"/>
                  <a:gd name="T22" fmla="*/ 167 w 290"/>
                  <a:gd name="T23" fmla="*/ 17 h 38"/>
                  <a:gd name="T24" fmla="*/ 175 w 290"/>
                  <a:gd name="T25" fmla="*/ 19 h 38"/>
                  <a:gd name="T26" fmla="*/ 201 w 290"/>
                  <a:gd name="T27" fmla="*/ 22 h 38"/>
                  <a:gd name="T28" fmla="*/ 204 w 290"/>
                  <a:gd name="T29" fmla="*/ 22 h 38"/>
                  <a:gd name="T30" fmla="*/ 226 w 290"/>
                  <a:gd name="T31" fmla="*/ 26 h 38"/>
                  <a:gd name="T32" fmla="*/ 233 w 290"/>
                  <a:gd name="T33" fmla="*/ 26 h 38"/>
                  <a:gd name="T34" fmla="*/ 235 w 290"/>
                  <a:gd name="T35" fmla="*/ 27 h 38"/>
                  <a:gd name="T36" fmla="*/ 262 w 290"/>
                  <a:gd name="T37" fmla="*/ 32 h 38"/>
                  <a:gd name="T38" fmla="*/ 268 w 290"/>
                  <a:gd name="T39" fmla="*/ 34 h 38"/>
                  <a:gd name="T40" fmla="*/ 290 w 290"/>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0"/>
                  <a:gd name="T64" fmla="*/ 0 h 38"/>
                  <a:gd name="T65" fmla="*/ 290 w 29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0" h="38">
                    <a:moveTo>
                      <a:pt x="0" y="0"/>
                    </a:moveTo>
                    <a:lnTo>
                      <a:pt x="2" y="0"/>
                    </a:lnTo>
                    <a:lnTo>
                      <a:pt x="29" y="2"/>
                    </a:lnTo>
                    <a:lnTo>
                      <a:pt x="34" y="4"/>
                    </a:lnTo>
                    <a:lnTo>
                      <a:pt x="59" y="5"/>
                    </a:lnTo>
                    <a:lnTo>
                      <a:pt x="67" y="5"/>
                    </a:lnTo>
                    <a:lnTo>
                      <a:pt x="89" y="9"/>
                    </a:lnTo>
                    <a:lnTo>
                      <a:pt x="101" y="10"/>
                    </a:lnTo>
                    <a:lnTo>
                      <a:pt x="118" y="12"/>
                    </a:lnTo>
                    <a:lnTo>
                      <a:pt x="133" y="12"/>
                    </a:lnTo>
                    <a:lnTo>
                      <a:pt x="147" y="14"/>
                    </a:lnTo>
                    <a:lnTo>
                      <a:pt x="167" y="17"/>
                    </a:lnTo>
                    <a:lnTo>
                      <a:pt x="175" y="19"/>
                    </a:lnTo>
                    <a:lnTo>
                      <a:pt x="201" y="22"/>
                    </a:lnTo>
                    <a:lnTo>
                      <a:pt x="204" y="22"/>
                    </a:lnTo>
                    <a:lnTo>
                      <a:pt x="226" y="26"/>
                    </a:lnTo>
                    <a:lnTo>
                      <a:pt x="233" y="26"/>
                    </a:lnTo>
                    <a:lnTo>
                      <a:pt x="235" y="27"/>
                    </a:lnTo>
                    <a:lnTo>
                      <a:pt x="262" y="32"/>
                    </a:lnTo>
                    <a:lnTo>
                      <a:pt x="268" y="34"/>
                    </a:lnTo>
                    <a:lnTo>
                      <a:pt x="290" y="38"/>
                    </a:lnTo>
                  </a:path>
                </a:pathLst>
              </a:custGeom>
              <a:noFill/>
              <a:ln w="0">
                <a:solidFill>
                  <a:schemeClr val="tx1"/>
                </a:solidFill>
                <a:round/>
                <a:headEnd/>
                <a:tailEnd/>
              </a:ln>
            </p:spPr>
            <p:txBody>
              <a:bodyPr/>
              <a:lstStyle/>
              <a:p>
                <a:endParaRPr lang="en-US"/>
              </a:p>
            </p:txBody>
          </p:sp>
          <p:sp>
            <p:nvSpPr>
              <p:cNvPr id="44305" name="Freeform 1245"/>
              <p:cNvSpPr>
                <a:spLocks/>
              </p:cNvSpPr>
              <p:nvPr/>
            </p:nvSpPr>
            <p:spPr bwMode="auto">
              <a:xfrm>
                <a:off x="818" y="2842"/>
                <a:ext cx="334" cy="17"/>
              </a:xfrm>
              <a:custGeom>
                <a:avLst/>
                <a:gdLst>
                  <a:gd name="T0" fmla="*/ 0 w 334"/>
                  <a:gd name="T1" fmla="*/ 0 h 17"/>
                  <a:gd name="T2" fmla="*/ 18 w 334"/>
                  <a:gd name="T3" fmla="*/ 2 h 17"/>
                  <a:gd name="T4" fmla="*/ 30 w 334"/>
                  <a:gd name="T5" fmla="*/ 2 h 17"/>
                  <a:gd name="T6" fmla="*/ 49 w 334"/>
                  <a:gd name="T7" fmla="*/ 2 h 17"/>
                  <a:gd name="T8" fmla="*/ 62 w 334"/>
                  <a:gd name="T9" fmla="*/ 2 h 17"/>
                  <a:gd name="T10" fmla="*/ 81 w 334"/>
                  <a:gd name="T11" fmla="*/ 4 h 17"/>
                  <a:gd name="T12" fmla="*/ 91 w 334"/>
                  <a:gd name="T13" fmla="*/ 4 h 17"/>
                  <a:gd name="T14" fmla="*/ 113 w 334"/>
                  <a:gd name="T15" fmla="*/ 5 h 17"/>
                  <a:gd name="T16" fmla="*/ 123 w 334"/>
                  <a:gd name="T17" fmla="*/ 5 h 17"/>
                  <a:gd name="T18" fmla="*/ 143 w 334"/>
                  <a:gd name="T19" fmla="*/ 7 h 17"/>
                  <a:gd name="T20" fmla="*/ 153 w 334"/>
                  <a:gd name="T21" fmla="*/ 7 h 17"/>
                  <a:gd name="T22" fmla="*/ 175 w 334"/>
                  <a:gd name="T23" fmla="*/ 9 h 17"/>
                  <a:gd name="T24" fmla="*/ 184 w 334"/>
                  <a:gd name="T25" fmla="*/ 9 h 17"/>
                  <a:gd name="T26" fmla="*/ 207 w 334"/>
                  <a:gd name="T27" fmla="*/ 9 h 17"/>
                  <a:gd name="T28" fmla="*/ 214 w 334"/>
                  <a:gd name="T29" fmla="*/ 9 h 17"/>
                  <a:gd name="T30" fmla="*/ 239 w 334"/>
                  <a:gd name="T31" fmla="*/ 11 h 17"/>
                  <a:gd name="T32" fmla="*/ 244 w 334"/>
                  <a:gd name="T33" fmla="*/ 11 h 17"/>
                  <a:gd name="T34" fmla="*/ 271 w 334"/>
                  <a:gd name="T35" fmla="*/ 14 h 17"/>
                  <a:gd name="T36" fmla="*/ 275 w 334"/>
                  <a:gd name="T37" fmla="*/ 14 h 17"/>
                  <a:gd name="T38" fmla="*/ 305 w 334"/>
                  <a:gd name="T39" fmla="*/ 14 h 17"/>
                  <a:gd name="T40" fmla="*/ 334 w 334"/>
                  <a:gd name="T41" fmla="*/ 1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4"/>
                  <a:gd name="T64" fmla="*/ 0 h 17"/>
                  <a:gd name="T65" fmla="*/ 334 w 33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4" h="17">
                    <a:moveTo>
                      <a:pt x="0" y="0"/>
                    </a:moveTo>
                    <a:lnTo>
                      <a:pt x="18" y="2"/>
                    </a:lnTo>
                    <a:lnTo>
                      <a:pt x="30" y="2"/>
                    </a:lnTo>
                    <a:lnTo>
                      <a:pt x="49" y="2"/>
                    </a:lnTo>
                    <a:lnTo>
                      <a:pt x="62" y="2"/>
                    </a:lnTo>
                    <a:lnTo>
                      <a:pt x="81" y="4"/>
                    </a:lnTo>
                    <a:lnTo>
                      <a:pt x="91" y="4"/>
                    </a:lnTo>
                    <a:lnTo>
                      <a:pt x="113" y="5"/>
                    </a:lnTo>
                    <a:lnTo>
                      <a:pt x="123" y="5"/>
                    </a:lnTo>
                    <a:lnTo>
                      <a:pt x="143" y="7"/>
                    </a:lnTo>
                    <a:lnTo>
                      <a:pt x="153" y="7"/>
                    </a:lnTo>
                    <a:lnTo>
                      <a:pt x="175" y="9"/>
                    </a:lnTo>
                    <a:lnTo>
                      <a:pt x="184" y="9"/>
                    </a:lnTo>
                    <a:lnTo>
                      <a:pt x="207" y="9"/>
                    </a:lnTo>
                    <a:lnTo>
                      <a:pt x="214" y="9"/>
                    </a:lnTo>
                    <a:lnTo>
                      <a:pt x="239" y="11"/>
                    </a:lnTo>
                    <a:lnTo>
                      <a:pt x="244" y="11"/>
                    </a:lnTo>
                    <a:lnTo>
                      <a:pt x="271" y="14"/>
                    </a:lnTo>
                    <a:lnTo>
                      <a:pt x="275" y="14"/>
                    </a:lnTo>
                    <a:lnTo>
                      <a:pt x="305" y="14"/>
                    </a:lnTo>
                    <a:lnTo>
                      <a:pt x="334" y="17"/>
                    </a:lnTo>
                  </a:path>
                </a:pathLst>
              </a:custGeom>
              <a:noFill/>
              <a:ln w="0">
                <a:solidFill>
                  <a:schemeClr val="tx1"/>
                </a:solidFill>
                <a:round/>
                <a:headEnd/>
                <a:tailEnd/>
              </a:ln>
            </p:spPr>
            <p:txBody>
              <a:bodyPr/>
              <a:lstStyle/>
              <a:p>
                <a:endParaRPr lang="en-US"/>
              </a:p>
            </p:txBody>
          </p:sp>
          <p:sp>
            <p:nvSpPr>
              <p:cNvPr id="44306" name="Freeform 1246"/>
              <p:cNvSpPr>
                <a:spLocks/>
              </p:cNvSpPr>
              <p:nvPr/>
            </p:nvSpPr>
            <p:spPr bwMode="auto">
              <a:xfrm>
                <a:off x="590" y="2841"/>
                <a:ext cx="105" cy="1"/>
              </a:xfrm>
              <a:custGeom>
                <a:avLst/>
                <a:gdLst>
                  <a:gd name="T0" fmla="*/ 105 w 105"/>
                  <a:gd name="T1" fmla="*/ 1 h 1"/>
                  <a:gd name="T2" fmla="*/ 89 w 105"/>
                  <a:gd name="T3" fmla="*/ 1 h 1"/>
                  <a:gd name="T4" fmla="*/ 72 w 105"/>
                  <a:gd name="T5" fmla="*/ 1 h 1"/>
                  <a:gd name="T6" fmla="*/ 57 w 105"/>
                  <a:gd name="T7" fmla="*/ 0 h 1"/>
                  <a:gd name="T8" fmla="*/ 0 w 105"/>
                  <a:gd name="T9" fmla="*/ 0 h 1"/>
                  <a:gd name="T10" fmla="*/ 0 60000 65536"/>
                  <a:gd name="T11" fmla="*/ 0 60000 65536"/>
                  <a:gd name="T12" fmla="*/ 0 60000 65536"/>
                  <a:gd name="T13" fmla="*/ 0 60000 65536"/>
                  <a:gd name="T14" fmla="*/ 0 60000 65536"/>
                  <a:gd name="T15" fmla="*/ 0 w 105"/>
                  <a:gd name="T16" fmla="*/ 0 h 1"/>
                  <a:gd name="T17" fmla="*/ 105 w 105"/>
                  <a:gd name="T18" fmla="*/ 1 h 1"/>
                </a:gdLst>
                <a:ahLst/>
                <a:cxnLst>
                  <a:cxn ang="T10">
                    <a:pos x="T0" y="T1"/>
                  </a:cxn>
                  <a:cxn ang="T11">
                    <a:pos x="T2" y="T3"/>
                  </a:cxn>
                  <a:cxn ang="T12">
                    <a:pos x="T4" y="T5"/>
                  </a:cxn>
                  <a:cxn ang="T13">
                    <a:pos x="T6" y="T7"/>
                  </a:cxn>
                  <a:cxn ang="T14">
                    <a:pos x="T8" y="T9"/>
                  </a:cxn>
                </a:cxnLst>
                <a:rect l="T15" t="T16" r="T17" b="T18"/>
                <a:pathLst>
                  <a:path w="105" h="1">
                    <a:moveTo>
                      <a:pt x="105" y="1"/>
                    </a:moveTo>
                    <a:lnTo>
                      <a:pt x="89" y="1"/>
                    </a:lnTo>
                    <a:lnTo>
                      <a:pt x="72" y="1"/>
                    </a:lnTo>
                    <a:lnTo>
                      <a:pt x="57" y="0"/>
                    </a:lnTo>
                    <a:lnTo>
                      <a:pt x="0" y="0"/>
                    </a:lnTo>
                  </a:path>
                </a:pathLst>
              </a:custGeom>
              <a:noFill/>
              <a:ln w="0">
                <a:solidFill>
                  <a:schemeClr val="tx1"/>
                </a:solidFill>
                <a:round/>
                <a:headEnd/>
                <a:tailEnd/>
              </a:ln>
            </p:spPr>
            <p:txBody>
              <a:bodyPr/>
              <a:lstStyle/>
              <a:p>
                <a:endParaRPr lang="en-US"/>
              </a:p>
            </p:txBody>
          </p:sp>
          <p:sp>
            <p:nvSpPr>
              <p:cNvPr id="44307" name="Freeform 1247"/>
              <p:cNvSpPr>
                <a:spLocks/>
              </p:cNvSpPr>
              <p:nvPr/>
            </p:nvSpPr>
            <p:spPr bwMode="auto">
              <a:xfrm>
                <a:off x="695" y="2842"/>
                <a:ext cx="123" cy="1"/>
              </a:xfrm>
              <a:custGeom>
                <a:avLst/>
                <a:gdLst>
                  <a:gd name="T0" fmla="*/ 123 w 123"/>
                  <a:gd name="T1" fmla="*/ 0 h 1"/>
                  <a:gd name="T2" fmla="*/ 109 w 123"/>
                  <a:gd name="T3" fmla="*/ 0 h 1"/>
                  <a:gd name="T4" fmla="*/ 92 w 123"/>
                  <a:gd name="T5" fmla="*/ 0 h 1"/>
                  <a:gd name="T6" fmla="*/ 77 w 123"/>
                  <a:gd name="T7" fmla="*/ 0 h 1"/>
                  <a:gd name="T8" fmla="*/ 62 w 123"/>
                  <a:gd name="T9" fmla="*/ 0 h 1"/>
                  <a:gd name="T10" fmla="*/ 47 w 123"/>
                  <a:gd name="T11" fmla="*/ 0 h 1"/>
                  <a:gd name="T12" fmla="*/ 30 w 123"/>
                  <a:gd name="T13" fmla="*/ 0 h 1"/>
                  <a:gd name="T14" fmla="*/ 15 w 123"/>
                  <a:gd name="T15" fmla="*/ 0 h 1"/>
                  <a:gd name="T16" fmla="*/ 0 w 123"/>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1"/>
                  <a:gd name="T29" fmla="*/ 123 w 123"/>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1">
                    <a:moveTo>
                      <a:pt x="123" y="0"/>
                    </a:moveTo>
                    <a:lnTo>
                      <a:pt x="109" y="0"/>
                    </a:lnTo>
                    <a:lnTo>
                      <a:pt x="92" y="0"/>
                    </a:lnTo>
                    <a:lnTo>
                      <a:pt x="77" y="0"/>
                    </a:lnTo>
                    <a:lnTo>
                      <a:pt x="62" y="0"/>
                    </a:lnTo>
                    <a:lnTo>
                      <a:pt x="47" y="0"/>
                    </a:lnTo>
                    <a:lnTo>
                      <a:pt x="30" y="0"/>
                    </a:lnTo>
                    <a:lnTo>
                      <a:pt x="15" y="0"/>
                    </a:lnTo>
                    <a:lnTo>
                      <a:pt x="0" y="0"/>
                    </a:lnTo>
                  </a:path>
                </a:pathLst>
              </a:custGeom>
              <a:noFill/>
              <a:ln w="0">
                <a:solidFill>
                  <a:schemeClr val="tx1"/>
                </a:solidFill>
                <a:round/>
                <a:headEnd/>
                <a:tailEnd/>
              </a:ln>
            </p:spPr>
            <p:txBody>
              <a:bodyPr/>
              <a:lstStyle/>
              <a:p>
                <a:endParaRPr lang="en-US"/>
              </a:p>
            </p:txBody>
          </p:sp>
          <p:sp>
            <p:nvSpPr>
              <p:cNvPr id="44308" name="Line 1248"/>
              <p:cNvSpPr>
                <a:spLocks noChangeShapeType="1"/>
              </p:cNvSpPr>
              <p:nvPr/>
            </p:nvSpPr>
            <p:spPr bwMode="auto">
              <a:xfrm>
                <a:off x="1770" y="3025"/>
                <a:ext cx="18" cy="25"/>
              </a:xfrm>
              <a:prstGeom prst="line">
                <a:avLst/>
              </a:prstGeom>
              <a:noFill/>
              <a:ln w="0">
                <a:solidFill>
                  <a:schemeClr val="tx1"/>
                </a:solidFill>
                <a:round/>
                <a:headEnd/>
                <a:tailEnd/>
              </a:ln>
            </p:spPr>
            <p:txBody>
              <a:bodyPr/>
              <a:lstStyle/>
              <a:p>
                <a:endParaRPr lang="en-GB"/>
              </a:p>
            </p:txBody>
          </p:sp>
          <p:sp>
            <p:nvSpPr>
              <p:cNvPr id="44309" name="Freeform 1249"/>
              <p:cNvSpPr>
                <a:spLocks/>
              </p:cNvSpPr>
              <p:nvPr/>
            </p:nvSpPr>
            <p:spPr bwMode="auto">
              <a:xfrm>
                <a:off x="1749" y="3006"/>
                <a:ext cx="21" cy="19"/>
              </a:xfrm>
              <a:custGeom>
                <a:avLst/>
                <a:gdLst>
                  <a:gd name="T0" fmla="*/ 0 w 21"/>
                  <a:gd name="T1" fmla="*/ 0 h 19"/>
                  <a:gd name="T2" fmla="*/ 14 w 21"/>
                  <a:gd name="T3" fmla="*/ 14 h 19"/>
                  <a:gd name="T4" fmla="*/ 21 w 21"/>
                  <a:gd name="T5" fmla="*/ 19 h 19"/>
                  <a:gd name="T6" fmla="*/ 0 60000 65536"/>
                  <a:gd name="T7" fmla="*/ 0 60000 65536"/>
                  <a:gd name="T8" fmla="*/ 0 60000 65536"/>
                  <a:gd name="T9" fmla="*/ 0 w 21"/>
                  <a:gd name="T10" fmla="*/ 0 h 19"/>
                  <a:gd name="T11" fmla="*/ 21 w 21"/>
                  <a:gd name="T12" fmla="*/ 19 h 19"/>
                </a:gdLst>
                <a:ahLst/>
                <a:cxnLst>
                  <a:cxn ang="T6">
                    <a:pos x="T0" y="T1"/>
                  </a:cxn>
                  <a:cxn ang="T7">
                    <a:pos x="T2" y="T3"/>
                  </a:cxn>
                  <a:cxn ang="T8">
                    <a:pos x="T4" y="T5"/>
                  </a:cxn>
                </a:cxnLst>
                <a:rect l="T9" t="T10" r="T11" b="T12"/>
                <a:pathLst>
                  <a:path w="21" h="19">
                    <a:moveTo>
                      <a:pt x="0" y="0"/>
                    </a:moveTo>
                    <a:lnTo>
                      <a:pt x="14" y="14"/>
                    </a:lnTo>
                    <a:lnTo>
                      <a:pt x="21" y="19"/>
                    </a:lnTo>
                  </a:path>
                </a:pathLst>
              </a:custGeom>
              <a:noFill/>
              <a:ln w="0">
                <a:solidFill>
                  <a:schemeClr val="tx1"/>
                </a:solidFill>
                <a:round/>
                <a:headEnd/>
                <a:tailEnd/>
              </a:ln>
            </p:spPr>
            <p:txBody>
              <a:bodyPr/>
              <a:lstStyle/>
              <a:p>
                <a:endParaRPr lang="en-US"/>
              </a:p>
            </p:txBody>
          </p:sp>
          <p:sp>
            <p:nvSpPr>
              <p:cNvPr id="44310" name="Freeform 1250"/>
              <p:cNvSpPr>
                <a:spLocks/>
              </p:cNvSpPr>
              <p:nvPr/>
            </p:nvSpPr>
            <p:spPr bwMode="auto">
              <a:xfrm>
                <a:off x="1706" y="2973"/>
                <a:ext cx="43" cy="33"/>
              </a:xfrm>
              <a:custGeom>
                <a:avLst/>
                <a:gdLst>
                  <a:gd name="T0" fmla="*/ 0 w 43"/>
                  <a:gd name="T1" fmla="*/ 0 h 33"/>
                  <a:gd name="T2" fmla="*/ 11 w 43"/>
                  <a:gd name="T3" fmla="*/ 8 h 33"/>
                  <a:gd name="T4" fmla="*/ 21 w 43"/>
                  <a:gd name="T5" fmla="*/ 15 h 33"/>
                  <a:gd name="T6" fmla="*/ 28 w 43"/>
                  <a:gd name="T7" fmla="*/ 20 h 33"/>
                  <a:gd name="T8" fmla="*/ 43 w 43"/>
                  <a:gd name="T9" fmla="*/ 33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0" y="0"/>
                    </a:moveTo>
                    <a:lnTo>
                      <a:pt x="11" y="8"/>
                    </a:lnTo>
                    <a:lnTo>
                      <a:pt x="21" y="15"/>
                    </a:lnTo>
                    <a:lnTo>
                      <a:pt x="28" y="20"/>
                    </a:lnTo>
                    <a:lnTo>
                      <a:pt x="43" y="33"/>
                    </a:lnTo>
                  </a:path>
                </a:pathLst>
              </a:custGeom>
              <a:noFill/>
              <a:ln w="0">
                <a:solidFill>
                  <a:schemeClr val="tx1"/>
                </a:solidFill>
                <a:round/>
                <a:headEnd/>
                <a:tailEnd/>
              </a:ln>
            </p:spPr>
            <p:txBody>
              <a:bodyPr/>
              <a:lstStyle/>
              <a:p>
                <a:endParaRPr lang="en-US"/>
              </a:p>
            </p:txBody>
          </p:sp>
          <p:sp>
            <p:nvSpPr>
              <p:cNvPr id="44311" name="Freeform 1251"/>
              <p:cNvSpPr>
                <a:spLocks/>
              </p:cNvSpPr>
              <p:nvPr/>
            </p:nvSpPr>
            <p:spPr bwMode="auto">
              <a:xfrm>
                <a:off x="1684" y="2959"/>
                <a:ext cx="22" cy="14"/>
              </a:xfrm>
              <a:custGeom>
                <a:avLst/>
                <a:gdLst>
                  <a:gd name="T0" fmla="*/ 0 w 22"/>
                  <a:gd name="T1" fmla="*/ 0 h 14"/>
                  <a:gd name="T2" fmla="*/ 11 w 22"/>
                  <a:gd name="T3" fmla="*/ 7 h 14"/>
                  <a:gd name="T4" fmla="*/ 22 w 22"/>
                  <a:gd name="T5" fmla="*/ 14 h 14"/>
                  <a:gd name="T6" fmla="*/ 0 60000 65536"/>
                  <a:gd name="T7" fmla="*/ 0 60000 65536"/>
                  <a:gd name="T8" fmla="*/ 0 60000 65536"/>
                  <a:gd name="T9" fmla="*/ 0 w 22"/>
                  <a:gd name="T10" fmla="*/ 0 h 14"/>
                  <a:gd name="T11" fmla="*/ 22 w 22"/>
                  <a:gd name="T12" fmla="*/ 14 h 14"/>
                </a:gdLst>
                <a:ahLst/>
                <a:cxnLst>
                  <a:cxn ang="T6">
                    <a:pos x="T0" y="T1"/>
                  </a:cxn>
                  <a:cxn ang="T7">
                    <a:pos x="T2" y="T3"/>
                  </a:cxn>
                  <a:cxn ang="T8">
                    <a:pos x="T4" y="T5"/>
                  </a:cxn>
                </a:cxnLst>
                <a:rect l="T9" t="T10" r="T11" b="T12"/>
                <a:pathLst>
                  <a:path w="22" h="14">
                    <a:moveTo>
                      <a:pt x="0" y="0"/>
                    </a:moveTo>
                    <a:lnTo>
                      <a:pt x="11" y="7"/>
                    </a:lnTo>
                    <a:lnTo>
                      <a:pt x="22" y="14"/>
                    </a:lnTo>
                  </a:path>
                </a:pathLst>
              </a:custGeom>
              <a:noFill/>
              <a:ln w="0">
                <a:solidFill>
                  <a:schemeClr val="tx1"/>
                </a:solidFill>
                <a:round/>
                <a:headEnd/>
                <a:tailEnd/>
              </a:ln>
            </p:spPr>
            <p:txBody>
              <a:bodyPr/>
              <a:lstStyle/>
              <a:p>
                <a:endParaRPr lang="en-US"/>
              </a:p>
            </p:txBody>
          </p:sp>
          <p:sp>
            <p:nvSpPr>
              <p:cNvPr id="44312" name="Freeform 1252"/>
              <p:cNvSpPr>
                <a:spLocks/>
              </p:cNvSpPr>
              <p:nvPr/>
            </p:nvSpPr>
            <p:spPr bwMode="auto">
              <a:xfrm>
                <a:off x="1660" y="2947"/>
                <a:ext cx="24" cy="12"/>
              </a:xfrm>
              <a:custGeom>
                <a:avLst/>
                <a:gdLst>
                  <a:gd name="T0" fmla="*/ 0 w 24"/>
                  <a:gd name="T1" fmla="*/ 0 h 12"/>
                  <a:gd name="T2" fmla="*/ 12 w 24"/>
                  <a:gd name="T3" fmla="*/ 5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5"/>
                    </a:lnTo>
                    <a:lnTo>
                      <a:pt x="24" y="12"/>
                    </a:lnTo>
                  </a:path>
                </a:pathLst>
              </a:custGeom>
              <a:noFill/>
              <a:ln w="0">
                <a:solidFill>
                  <a:schemeClr val="tx1"/>
                </a:solidFill>
                <a:round/>
                <a:headEnd/>
                <a:tailEnd/>
              </a:ln>
            </p:spPr>
            <p:txBody>
              <a:bodyPr/>
              <a:lstStyle/>
              <a:p>
                <a:endParaRPr lang="en-US"/>
              </a:p>
            </p:txBody>
          </p:sp>
          <p:sp>
            <p:nvSpPr>
              <p:cNvPr id="44313" name="Freeform 1253"/>
              <p:cNvSpPr>
                <a:spLocks/>
              </p:cNvSpPr>
              <p:nvPr/>
            </p:nvSpPr>
            <p:spPr bwMode="auto">
              <a:xfrm>
                <a:off x="1611" y="2925"/>
                <a:ext cx="49" cy="22"/>
              </a:xfrm>
              <a:custGeom>
                <a:avLst/>
                <a:gdLst>
                  <a:gd name="T0" fmla="*/ 0 w 49"/>
                  <a:gd name="T1" fmla="*/ 0 h 22"/>
                  <a:gd name="T2" fmla="*/ 19 w 49"/>
                  <a:gd name="T3" fmla="*/ 9 h 22"/>
                  <a:gd name="T4" fmla="*/ 24 w 49"/>
                  <a:gd name="T5" fmla="*/ 10 h 22"/>
                  <a:gd name="T6" fmla="*/ 32 w 49"/>
                  <a:gd name="T7" fmla="*/ 14 h 22"/>
                  <a:gd name="T8" fmla="*/ 49 w 49"/>
                  <a:gd name="T9" fmla="*/ 22 h 22"/>
                  <a:gd name="T10" fmla="*/ 0 60000 65536"/>
                  <a:gd name="T11" fmla="*/ 0 60000 65536"/>
                  <a:gd name="T12" fmla="*/ 0 60000 65536"/>
                  <a:gd name="T13" fmla="*/ 0 60000 65536"/>
                  <a:gd name="T14" fmla="*/ 0 60000 65536"/>
                  <a:gd name="T15" fmla="*/ 0 w 49"/>
                  <a:gd name="T16" fmla="*/ 0 h 22"/>
                  <a:gd name="T17" fmla="*/ 49 w 49"/>
                  <a:gd name="T18" fmla="*/ 22 h 22"/>
                </a:gdLst>
                <a:ahLst/>
                <a:cxnLst>
                  <a:cxn ang="T10">
                    <a:pos x="T0" y="T1"/>
                  </a:cxn>
                  <a:cxn ang="T11">
                    <a:pos x="T2" y="T3"/>
                  </a:cxn>
                  <a:cxn ang="T12">
                    <a:pos x="T4" y="T5"/>
                  </a:cxn>
                  <a:cxn ang="T13">
                    <a:pos x="T6" y="T7"/>
                  </a:cxn>
                  <a:cxn ang="T14">
                    <a:pos x="T8" y="T9"/>
                  </a:cxn>
                </a:cxnLst>
                <a:rect l="T15" t="T16" r="T17" b="T18"/>
                <a:pathLst>
                  <a:path w="49" h="22">
                    <a:moveTo>
                      <a:pt x="0" y="0"/>
                    </a:moveTo>
                    <a:lnTo>
                      <a:pt x="19" y="9"/>
                    </a:lnTo>
                    <a:lnTo>
                      <a:pt x="24" y="10"/>
                    </a:lnTo>
                    <a:lnTo>
                      <a:pt x="32" y="14"/>
                    </a:lnTo>
                    <a:lnTo>
                      <a:pt x="49" y="22"/>
                    </a:lnTo>
                  </a:path>
                </a:pathLst>
              </a:custGeom>
              <a:noFill/>
              <a:ln w="0">
                <a:solidFill>
                  <a:schemeClr val="tx1"/>
                </a:solidFill>
                <a:round/>
                <a:headEnd/>
                <a:tailEnd/>
              </a:ln>
            </p:spPr>
            <p:txBody>
              <a:bodyPr/>
              <a:lstStyle/>
              <a:p>
                <a:endParaRPr lang="en-US"/>
              </a:p>
            </p:txBody>
          </p:sp>
          <p:sp>
            <p:nvSpPr>
              <p:cNvPr id="44314" name="Freeform 1254"/>
              <p:cNvSpPr>
                <a:spLocks/>
              </p:cNvSpPr>
              <p:nvPr/>
            </p:nvSpPr>
            <p:spPr bwMode="auto">
              <a:xfrm>
                <a:off x="1478" y="2885"/>
                <a:ext cx="133" cy="40"/>
              </a:xfrm>
              <a:custGeom>
                <a:avLst/>
                <a:gdLst>
                  <a:gd name="T0" fmla="*/ 0 w 133"/>
                  <a:gd name="T1" fmla="*/ 0 h 40"/>
                  <a:gd name="T2" fmla="*/ 1 w 133"/>
                  <a:gd name="T3" fmla="*/ 0 h 40"/>
                  <a:gd name="T4" fmla="*/ 27 w 133"/>
                  <a:gd name="T5" fmla="*/ 8 h 40"/>
                  <a:gd name="T6" fmla="*/ 37 w 133"/>
                  <a:gd name="T7" fmla="*/ 10 h 40"/>
                  <a:gd name="T8" fmla="*/ 55 w 133"/>
                  <a:gd name="T9" fmla="*/ 15 h 40"/>
                  <a:gd name="T10" fmla="*/ 74 w 133"/>
                  <a:gd name="T11" fmla="*/ 20 h 40"/>
                  <a:gd name="T12" fmla="*/ 81 w 133"/>
                  <a:gd name="T13" fmla="*/ 23 h 40"/>
                  <a:gd name="T14" fmla="*/ 96 w 133"/>
                  <a:gd name="T15" fmla="*/ 28 h 40"/>
                  <a:gd name="T16" fmla="*/ 106 w 133"/>
                  <a:gd name="T17" fmla="*/ 30 h 40"/>
                  <a:gd name="T18" fmla="*/ 113 w 133"/>
                  <a:gd name="T19" fmla="*/ 32 h 40"/>
                  <a:gd name="T20" fmla="*/ 133 w 133"/>
                  <a:gd name="T21" fmla="*/ 4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3"/>
                  <a:gd name="T34" fmla="*/ 0 h 40"/>
                  <a:gd name="T35" fmla="*/ 133 w 133"/>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3" h="40">
                    <a:moveTo>
                      <a:pt x="0" y="0"/>
                    </a:moveTo>
                    <a:lnTo>
                      <a:pt x="1" y="0"/>
                    </a:lnTo>
                    <a:lnTo>
                      <a:pt x="27" y="8"/>
                    </a:lnTo>
                    <a:lnTo>
                      <a:pt x="37" y="10"/>
                    </a:lnTo>
                    <a:lnTo>
                      <a:pt x="55" y="15"/>
                    </a:lnTo>
                    <a:lnTo>
                      <a:pt x="74" y="20"/>
                    </a:lnTo>
                    <a:lnTo>
                      <a:pt x="81" y="23"/>
                    </a:lnTo>
                    <a:lnTo>
                      <a:pt x="96" y="28"/>
                    </a:lnTo>
                    <a:lnTo>
                      <a:pt x="106" y="30"/>
                    </a:lnTo>
                    <a:lnTo>
                      <a:pt x="113" y="32"/>
                    </a:lnTo>
                    <a:lnTo>
                      <a:pt x="133" y="40"/>
                    </a:lnTo>
                  </a:path>
                </a:pathLst>
              </a:custGeom>
              <a:noFill/>
              <a:ln w="0">
                <a:solidFill>
                  <a:schemeClr val="tx1"/>
                </a:solidFill>
                <a:round/>
                <a:headEnd/>
                <a:tailEnd/>
              </a:ln>
            </p:spPr>
            <p:txBody>
              <a:bodyPr/>
              <a:lstStyle/>
              <a:p>
                <a:endParaRPr lang="en-US"/>
              </a:p>
            </p:txBody>
          </p:sp>
          <p:sp>
            <p:nvSpPr>
              <p:cNvPr id="44315" name="Freeform 1255"/>
              <p:cNvSpPr>
                <a:spLocks/>
              </p:cNvSpPr>
              <p:nvPr/>
            </p:nvSpPr>
            <p:spPr bwMode="auto">
              <a:xfrm>
                <a:off x="1424" y="2875"/>
                <a:ext cx="54" cy="10"/>
              </a:xfrm>
              <a:custGeom>
                <a:avLst/>
                <a:gdLst>
                  <a:gd name="T0" fmla="*/ 0 w 54"/>
                  <a:gd name="T1" fmla="*/ 0 h 10"/>
                  <a:gd name="T2" fmla="*/ 20 w 54"/>
                  <a:gd name="T3" fmla="*/ 5 h 10"/>
                  <a:gd name="T4" fmla="*/ 27 w 54"/>
                  <a:gd name="T5" fmla="*/ 5 h 10"/>
                  <a:gd name="T6" fmla="*/ 52 w 54"/>
                  <a:gd name="T7" fmla="*/ 10 h 10"/>
                  <a:gd name="T8" fmla="*/ 54 w 54"/>
                  <a:gd name="T9" fmla="*/ 10 h 10"/>
                  <a:gd name="T10" fmla="*/ 0 60000 65536"/>
                  <a:gd name="T11" fmla="*/ 0 60000 65536"/>
                  <a:gd name="T12" fmla="*/ 0 60000 65536"/>
                  <a:gd name="T13" fmla="*/ 0 60000 65536"/>
                  <a:gd name="T14" fmla="*/ 0 60000 65536"/>
                  <a:gd name="T15" fmla="*/ 0 w 54"/>
                  <a:gd name="T16" fmla="*/ 0 h 10"/>
                  <a:gd name="T17" fmla="*/ 54 w 54"/>
                  <a:gd name="T18" fmla="*/ 10 h 10"/>
                </a:gdLst>
                <a:ahLst/>
                <a:cxnLst>
                  <a:cxn ang="T10">
                    <a:pos x="T0" y="T1"/>
                  </a:cxn>
                  <a:cxn ang="T11">
                    <a:pos x="T2" y="T3"/>
                  </a:cxn>
                  <a:cxn ang="T12">
                    <a:pos x="T4" y="T5"/>
                  </a:cxn>
                  <a:cxn ang="T13">
                    <a:pos x="T6" y="T7"/>
                  </a:cxn>
                  <a:cxn ang="T14">
                    <a:pos x="T8" y="T9"/>
                  </a:cxn>
                </a:cxnLst>
                <a:rect l="T15" t="T16" r="T17" b="T18"/>
                <a:pathLst>
                  <a:path w="54" h="10">
                    <a:moveTo>
                      <a:pt x="0" y="0"/>
                    </a:moveTo>
                    <a:lnTo>
                      <a:pt x="20" y="5"/>
                    </a:lnTo>
                    <a:lnTo>
                      <a:pt x="27" y="5"/>
                    </a:lnTo>
                    <a:lnTo>
                      <a:pt x="52" y="10"/>
                    </a:lnTo>
                    <a:lnTo>
                      <a:pt x="54" y="10"/>
                    </a:lnTo>
                  </a:path>
                </a:pathLst>
              </a:custGeom>
              <a:noFill/>
              <a:ln w="0">
                <a:solidFill>
                  <a:schemeClr val="tx1"/>
                </a:solidFill>
                <a:round/>
                <a:headEnd/>
                <a:tailEnd/>
              </a:ln>
            </p:spPr>
            <p:txBody>
              <a:bodyPr/>
              <a:lstStyle/>
              <a:p>
                <a:endParaRPr lang="en-US"/>
              </a:p>
            </p:txBody>
          </p:sp>
          <p:sp>
            <p:nvSpPr>
              <p:cNvPr id="44316" name="Freeform 1256"/>
              <p:cNvSpPr>
                <a:spLocks/>
              </p:cNvSpPr>
              <p:nvPr/>
            </p:nvSpPr>
            <p:spPr bwMode="auto">
              <a:xfrm>
                <a:off x="1366" y="2864"/>
                <a:ext cx="58" cy="11"/>
              </a:xfrm>
              <a:custGeom>
                <a:avLst/>
                <a:gdLst>
                  <a:gd name="T0" fmla="*/ 0 w 58"/>
                  <a:gd name="T1" fmla="*/ 0 h 11"/>
                  <a:gd name="T2" fmla="*/ 9 w 58"/>
                  <a:gd name="T3" fmla="*/ 2 h 11"/>
                  <a:gd name="T4" fmla="*/ 29 w 58"/>
                  <a:gd name="T5" fmla="*/ 5 h 11"/>
                  <a:gd name="T6" fmla="*/ 42 w 58"/>
                  <a:gd name="T7" fmla="*/ 7 h 11"/>
                  <a:gd name="T8" fmla="*/ 58 w 58"/>
                  <a:gd name="T9" fmla="*/ 11 h 11"/>
                  <a:gd name="T10" fmla="*/ 0 60000 65536"/>
                  <a:gd name="T11" fmla="*/ 0 60000 65536"/>
                  <a:gd name="T12" fmla="*/ 0 60000 65536"/>
                  <a:gd name="T13" fmla="*/ 0 60000 65536"/>
                  <a:gd name="T14" fmla="*/ 0 60000 65536"/>
                  <a:gd name="T15" fmla="*/ 0 w 58"/>
                  <a:gd name="T16" fmla="*/ 0 h 11"/>
                  <a:gd name="T17" fmla="*/ 58 w 58"/>
                  <a:gd name="T18" fmla="*/ 11 h 11"/>
                </a:gdLst>
                <a:ahLst/>
                <a:cxnLst>
                  <a:cxn ang="T10">
                    <a:pos x="T0" y="T1"/>
                  </a:cxn>
                  <a:cxn ang="T11">
                    <a:pos x="T2" y="T3"/>
                  </a:cxn>
                  <a:cxn ang="T12">
                    <a:pos x="T4" y="T5"/>
                  </a:cxn>
                  <a:cxn ang="T13">
                    <a:pos x="T6" y="T7"/>
                  </a:cxn>
                  <a:cxn ang="T14">
                    <a:pos x="T8" y="T9"/>
                  </a:cxn>
                </a:cxnLst>
                <a:rect l="T15" t="T16" r="T17" b="T18"/>
                <a:pathLst>
                  <a:path w="58" h="11">
                    <a:moveTo>
                      <a:pt x="0" y="0"/>
                    </a:moveTo>
                    <a:lnTo>
                      <a:pt x="9" y="2"/>
                    </a:lnTo>
                    <a:lnTo>
                      <a:pt x="29" y="5"/>
                    </a:lnTo>
                    <a:lnTo>
                      <a:pt x="42" y="7"/>
                    </a:lnTo>
                    <a:lnTo>
                      <a:pt x="58" y="11"/>
                    </a:lnTo>
                  </a:path>
                </a:pathLst>
              </a:custGeom>
              <a:noFill/>
              <a:ln w="0">
                <a:solidFill>
                  <a:schemeClr val="tx1"/>
                </a:solidFill>
                <a:round/>
                <a:headEnd/>
                <a:tailEnd/>
              </a:ln>
            </p:spPr>
            <p:txBody>
              <a:bodyPr/>
              <a:lstStyle/>
              <a:p>
                <a:endParaRPr lang="en-US"/>
              </a:p>
            </p:txBody>
          </p:sp>
          <p:sp>
            <p:nvSpPr>
              <p:cNvPr id="44317" name="Freeform 1257"/>
              <p:cNvSpPr>
                <a:spLocks/>
              </p:cNvSpPr>
              <p:nvPr/>
            </p:nvSpPr>
            <p:spPr bwMode="auto">
              <a:xfrm>
                <a:off x="1042" y="2834"/>
                <a:ext cx="324" cy="30"/>
              </a:xfrm>
              <a:custGeom>
                <a:avLst/>
                <a:gdLst>
                  <a:gd name="T0" fmla="*/ 0 w 324"/>
                  <a:gd name="T1" fmla="*/ 0 h 30"/>
                  <a:gd name="T2" fmla="*/ 4 w 324"/>
                  <a:gd name="T3" fmla="*/ 0 h 30"/>
                  <a:gd name="T4" fmla="*/ 31 w 324"/>
                  <a:gd name="T5" fmla="*/ 2 h 30"/>
                  <a:gd name="T6" fmla="*/ 37 w 324"/>
                  <a:gd name="T7" fmla="*/ 2 h 30"/>
                  <a:gd name="T8" fmla="*/ 59 w 324"/>
                  <a:gd name="T9" fmla="*/ 2 h 30"/>
                  <a:gd name="T10" fmla="*/ 69 w 324"/>
                  <a:gd name="T11" fmla="*/ 3 h 30"/>
                  <a:gd name="T12" fmla="*/ 90 w 324"/>
                  <a:gd name="T13" fmla="*/ 5 h 30"/>
                  <a:gd name="T14" fmla="*/ 101 w 324"/>
                  <a:gd name="T15" fmla="*/ 5 h 30"/>
                  <a:gd name="T16" fmla="*/ 120 w 324"/>
                  <a:gd name="T17" fmla="*/ 8 h 30"/>
                  <a:gd name="T18" fmla="*/ 134 w 324"/>
                  <a:gd name="T19" fmla="*/ 8 h 30"/>
                  <a:gd name="T20" fmla="*/ 150 w 324"/>
                  <a:gd name="T21" fmla="*/ 8 h 30"/>
                  <a:gd name="T22" fmla="*/ 166 w 324"/>
                  <a:gd name="T23" fmla="*/ 10 h 30"/>
                  <a:gd name="T24" fmla="*/ 179 w 324"/>
                  <a:gd name="T25" fmla="*/ 12 h 30"/>
                  <a:gd name="T26" fmla="*/ 199 w 324"/>
                  <a:gd name="T27" fmla="*/ 15 h 30"/>
                  <a:gd name="T28" fmla="*/ 208 w 324"/>
                  <a:gd name="T29" fmla="*/ 17 h 30"/>
                  <a:gd name="T30" fmla="*/ 233 w 324"/>
                  <a:gd name="T31" fmla="*/ 19 h 30"/>
                  <a:gd name="T32" fmla="*/ 238 w 324"/>
                  <a:gd name="T33" fmla="*/ 19 h 30"/>
                  <a:gd name="T34" fmla="*/ 265 w 324"/>
                  <a:gd name="T35" fmla="*/ 22 h 30"/>
                  <a:gd name="T36" fmla="*/ 267 w 324"/>
                  <a:gd name="T37" fmla="*/ 22 h 30"/>
                  <a:gd name="T38" fmla="*/ 277 w 324"/>
                  <a:gd name="T39" fmla="*/ 24 h 30"/>
                  <a:gd name="T40" fmla="*/ 296 w 324"/>
                  <a:gd name="T41" fmla="*/ 25 h 30"/>
                  <a:gd name="T42" fmla="*/ 299 w 324"/>
                  <a:gd name="T43" fmla="*/ 27 h 30"/>
                  <a:gd name="T44" fmla="*/ 324 w 324"/>
                  <a:gd name="T45" fmla="*/ 3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4"/>
                  <a:gd name="T70" fmla="*/ 0 h 30"/>
                  <a:gd name="T71" fmla="*/ 324 w 324"/>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4" h="30">
                    <a:moveTo>
                      <a:pt x="0" y="0"/>
                    </a:moveTo>
                    <a:lnTo>
                      <a:pt x="4" y="0"/>
                    </a:lnTo>
                    <a:lnTo>
                      <a:pt x="31" y="2"/>
                    </a:lnTo>
                    <a:lnTo>
                      <a:pt x="37" y="2"/>
                    </a:lnTo>
                    <a:lnTo>
                      <a:pt x="59" y="2"/>
                    </a:lnTo>
                    <a:lnTo>
                      <a:pt x="69" y="3"/>
                    </a:lnTo>
                    <a:lnTo>
                      <a:pt x="90" y="5"/>
                    </a:lnTo>
                    <a:lnTo>
                      <a:pt x="101" y="5"/>
                    </a:lnTo>
                    <a:lnTo>
                      <a:pt x="120" y="8"/>
                    </a:lnTo>
                    <a:lnTo>
                      <a:pt x="134" y="8"/>
                    </a:lnTo>
                    <a:lnTo>
                      <a:pt x="150" y="8"/>
                    </a:lnTo>
                    <a:lnTo>
                      <a:pt x="166" y="10"/>
                    </a:lnTo>
                    <a:lnTo>
                      <a:pt x="179" y="12"/>
                    </a:lnTo>
                    <a:lnTo>
                      <a:pt x="199" y="15"/>
                    </a:lnTo>
                    <a:lnTo>
                      <a:pt x="208" y="17"/>
                    </a:lnTo>
                    <a:lnTo>
                      <a:pt x="233" y="19"/>
                    </a:lnTo>
                    <a:lnTo>
                      <a:pt x="238" y="19"/>
                    </a:lnTo>
                    <a:lnTo>
                      <a:pt x="265" y="22"/>
                    </a:lnTo>
                    <a:lnTo>
                      <a:pt x="267" y="22"/>
                    </a:lnTo>
                    <a:lnTo>
                      <a:pt x="277" y="24"/>
                    </a:lnTo>
                    <a:lnTo>
                      <a:pt x="296" y="25"/>
                    </a:lnTo>
                    <a:lnTo>
                      <a:pt x="299" y="27"/>
                    </a:lnTo>
                    <a:lnTo>
                      <a:pt x="324" y="30"/>
                    </a:lnTo>
                  </a:path>
                </a:pathLst>
              </a:custGeom>
              <a:noFill/>
              <a:ln w="0">
                <a:solidFill>
                  <a:schemeClr val="tx1"/>
                </a:solidFill>
                <a:round/>
                <a:headEnd/>
                <a:tailEnd/>
              </a:ln>
            </p:spPr>
            <p:txBody>
              <a:bodyPr/>
              <a:lstStyle/>
              <a:p>
                <a:endParaRPr lang="en-US"/>
              </a:p>
            </p:txBody>
          </p:sp>
          <p:sp>
            <p:nvSpPr>
              <p:cNvPr id="44318" name="Freeform 1258"/>
              <p:cNvSpPr>
                <a:spLocks/>
              </p:cNvSpPr>
              <p:nvPr/>
            </p:nvSpPr>
            <p:spPr bwMode="auto">
              <a:xfrm>
                <a:off x="798" y="2824"/>
                <a:ext cx="244" cy="10"/>
              </a:xfrm>
              <a:custGeom>
                <a:avLst/>
                <a:gdLst>
                  <a:gd name="T0" fmla="*/ 0 w 244"/>
                  <a:gd name="T1" fmla="*/ 0 h 10"/>
                  <a:gd name="T2" fmla="*/ 27 w 244"/>
                  <a:gd name="T3" fmla="*/ 0 h 10"/>
                  <a:gd name="T4" fmla="*/ 32 w 244"/>
                  <a:gd name="T5" fmla="*/ 0 h 10"/>
                  <a:gd name="T6" fmla="*/ 59 w 244"/>
                  <a:gd name="T7" fmla="*/ 2 h 10"/>
                  <a:gd name="T8" fmla="*/ 60 w 244"/>
                  <a:gd name="T9" fmla="*/ 2 h 10"/>
                  <a:gd name="T10" fmla="*/ 89 w 244"/>
                  <a:gd name="T11" fmla="*/ 3 h 10"/>
                  <a:gd name="T12" fmla="*/ 92 w 244"/>
                  <a:gd name="T13" fmla="*/ 3 h 10"/>
                  <a:gd name="T14" fmla="*/ 121 w 244"/>
                  <a:gd name="T15" fmla="*/ 3 h 10"/>
                  <a:gd name="T16" fmla="*/ 123 w 244"/>
                  <a:gd name="T17" fmla="*/ 3 h 10"/>
                  <a:gd name="T18" fmla="*/ 153 w 244"/>
                  <a:gd name="T19" fmla="*/ 5 h 10"/>
                  <a:gd name="T20" fmla="*/ 163 w 244"/>
                  <a:gd name="T21" fmla="*/ 5 h 10"/>
                  <a:gd name="T22" fmla="*/ 183 w 244"/>
                  <a:gd name="T23" fmla="*/ 5 h 10"/>
                  <a:gd name="T24" fmla="*/ 185 w 244"/>
                  <a:gd name="T25" fmla="*/ 5 h 10"/>
                  <a:gd name="T26" fmla="*/ 214 w 244"/>
                  <a:gd name="T27" fmla="*/ 7 h 10"/>
                  <a:gd name="T28" fmla="*/ 217 w 244"/>
                  <a:gd name="T29" fmla="*/ 7 h 10"/>
                  <a:gd name="T30" fmla="*/ 244 w 244"/>
                  <a:gd name="T31" fmla="*/ 1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4"/>
                  <a:gd name="T49" fmla="*/ 0 h 10"/>
                  <a:gd name="T50" fmla="*/ 244 w 244"/>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4" h="10">
                    <a:moveTo>
                      <a:pt x="0" y="0"/>
                    </a:moveTo>
                    <a:lnTo>
                      <a:pt x="27" y="0"/>
                    </a:lnTo>
                    <a:lnTo>
                      <a:pt x="32" y="0"/>
                    </a:lnTo>
                    <a:lnTo>
                      <a:pt x="59" y="2"/>
                    </a:lnTo>
                    <a:lnTo>
                      <a:pt x="60" y="2"/>
                    </a:lnTo>
                    <a:lnTo>
                      <a:pt x="89" y="3"/>
                    </a:lnTo>
                    <a:lnTo>
                      <a:pt x="92" y="3"/>
                    </a:lnTo>
                    <a:lnTo>
                      <a:pt x="121" y="3"/>
                    </a:lnTo>
                    <a:lnTo>
                      <a:pt x="123" y="3"/>
                    </a:lnTo>
                    <a:lnTo>
                      <a:pt x="153" y="5"/>
                    </a:lnTo>
                    <a:lnTo>
                      <a:pt x="163" y="5"/>
                    </a:lnTo>
                    <a:lnTo>
                      <a:pt x="183" y="5"/>
                    </a:lnTo>
                    <a:lnTo>
                      <a:pt x="185" y="5"/>
                    </a:lnTo>
                    <a:lnTo>
                      <a:pt x="214" y="7"/>
                    </a:lnTo>
                    <a:lnTo>
                      <a:pt x="217" y="7"/>
                    </a:lnTo>
                    <a:lnTo>
                      <a:pt x="244" y="10"/>
                    </a:lnTo>
                  </a:path>
                </a:pathLst>
              </a:custGeom>
              <a:noFill/>
              <a:ln w="0">
                <a:solidFill>
                  <a:schemeClr val="tx1"/>
                </a:solidFill>
                <a:round/>
                <a:headEnd/>
                <a:tailEnd/>
              </a:ln>
            </p:spPr>
            <p:txBody>
              <a:bodyPr/>
              <a:lstStyle/>
              <a:p>
                <a:endParaRPr lang="en-US"/>
              </a:p>
            </p:txBody>
          </p:sp>
          <p:sp>
            <p:nvSpPr>
              <p:cNvPr id="44319" name="Freeform 1259"/>
              <p:cNvSpPr>
                <a:spLocks/>
              </p:cNvSpPr>
              <p:nvPr/>
            </p:nvSpPr>
            <p:spPr bwMode="auto">
              <a:xfrm>
                <a:off x="590" y="2822"/>
                <a:ext cx="208" cy="2"/>
              </a:xfrm>
              <a:custGeom>
                <a:avLst/>
                <a:gdLst>
                  <a:gd name="T0" fmla="*/ 0 w 208"/>
                  <a:gd name="T1" fmla="*/ 0 h 2"/>
                  <a:gd name="T2" fmla="*/ 22 w 208"/>
                  <a:gd name="T3" fmla="*/ 0 h 2"/>
                  <a:gd name="T4" fmla="*/ 47 w 208"/>
                  <a:gd name="T5" fmla="*/ 0 h 2"/>
                  <a:gd name="T6" fmla="*/ 52 w 208"/>
                  <a:gd name="T7" fmla="*/ 0 h 2"/>
                  <a:gd name="T8" fmla="*/ 78 w 208"/>
                  <a:gd name="T9" fmla="*/ 0 h 2"/>
                  <a:gd name="T10" fmla="*/ 84 w 208"/>
                  <a:gd name="T11" fmla="*/ 0 h 2"/>
                  <a:gd name="T12" fmla="*/ 110 w 208"/>
                  <a:gd name="T13" fmla="*/ 0 h 2"/>
                  <a:gd name="T14" fmla="*/ 115 w 208"/>
                  <a:gd name="T15" fmla="*/ 0 h 2"/>
                  <a:gd name="T16" fmla="*/ 142 w 208"/>
                  <a:gd name="T17" fmla="*/ 0 h 2"/>
                  <a:gd name="T18" fmla="*/ 147 w 208"/>
                  <a:gd name="T19" fmla="*/ 0 h 2"/>
                  <a:gd name="T20" fmla="*/ 172 w 208"/>
                  <a:gd name="T21" fmla="*/ 0 h 2"/>
                  <a:gd name="T22" fmla="*/ 177 w 208"/>
                  <a:gd name="T23" fmla="*/ 0 h 2"/>
                  <a:gd name="T24" fmla="*/ 204 w 208"/>
                  <a:gd name="T25" fmla="*/ 2 h 2"/>
                  <a:gd name="T26" fmla="*/ 208 w 208"/>
                  <a:gd name="T27" fmla="*/ 2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2"/>
                  <a:gd name="T44" fmla="*/ 208 w 208"/>
                  <a:gd name="T45" fmla="*/ 2 h 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2">
                    <a:moveTo>
                      <a:pt x="0" y="0"/>
                    </a:moveTo>
                    <a:lnTo>
                      <a:pt x="22" y="0"/>
                    </a:lnTo>
                    <a:lnTo>
                      <a:pt x="47" y="0"/>
                    </a:lnTo>
                    <a:lnTo>
                      <a:pt x="52" y="0"/>
                    </a:lnTo>
                    <a:lnTo>
                      <a:pt x="78" y="0"/>
                    </a:lnTo>
                    <a:lnTo>
                      <a:pt x="84" y="0"/>
                    </a:lnTo>
                    <a:lnTo>
                      <a:pt x="110" y="0"/>
                    </a:lnTo>
                    <a:lnTo>
                      <a:pt x="115" y="0"/>
                    </a:lnTo>
                    <a:lnTo>
                      <a:pt x="142" y="0"/>
                    </a:lnTo>
                    <a:lnTo>
                      <a:pt x="147" y="0"/>
                    </a:lnTo>
                    <a:lnTo>
                      <a:pt x="172" y="0"/>
                    </a:lnTo>
                    <a:lnTo>
                      <a:pt x="177" y="0"/>
                    </a:lnTo>
                    <a:lnTo>
                      <a:pt x="204" y="2"/>
                    </a:lnTo>
                    <a:lnTo>
                      <a:pt x="208" y="2"/>
                    </a:lnTo>
                  </a:path>
                </a:pathLst>
              </a:custGeom>
              <a:noFill/>
              <a:ln w="0">
                <a:solidFill>
                  <a:schemeClr val="tx1"/>
                </a:solidFill>
                <a:round/>
                <a:headEnd/>
                <a:tailEnd/>
              </a:ln>
            </p:spPr>
            <p:txBody>
              <a:bodyPr/>
              <a:lstStyle/>
              <a:p>
                <a:endParaRPr lang="en-US"/>
              </a:p>
            </p:txBody>
          </p:sp>
          <p:sp>
            <p:nvSpPr>
              <p:cNvPr id="44320" name="Freeform 1260"/>
              <p:cNvSpPr>
                <a:spLocks/>
              </p:cNvSpPr>
              <p:nvPr/>
            </p:nvSpPr>
            <p:spPr bwMode="auto">
              <a:xfrm>
                <a:off x="590" y="2802"/>
                <a:ext cx="1210" cy="240"/>
              </a:xfrm>
              <a:custGeom>
                <a:avLst/>
                <a:gdLst>
                  <a:gd name="T0" fmla="*/ 1205 w 1210"/>
                  <a:gd name="T1" fmla="*/ 233 h 240"/>
                  <a:gd name="T2" fmla="*/ 1185 w 1210"/>
                  <a:gd name="T3" fmla="*/ 210 h 240"/>
                  <a:gd name="T4" fmla="*/ 1166 w 1210"/>
                  <a:gd name="T5" fmla="*/ 189 h 240"/>
                  <a:gd name="T6" fmla="*/ 1146 w 1210"/>
                  <a:gd name="T7" fmla="*/ 172 h 240"/>
                  <a:gd name="T8" fmla="*/ 1124 w 1210"/>
                  <a:gd name="T9" fmla="*/ 157 h 240"/>
                  <a:gd name="T10" fmla="*/ 1100 w 1210"/>
                  <a:gd name="T11" fmla="*/ 142 h 240"/>
                  <a:gd name="T12" fmla="*/ 1078 w 1210"/>
                  <a:gd name="T13" fmla="*/ 130 h 240"/>
                  <a:gd name="T14" fmla="*/ 1055 w 1210"/>
                  <a:gd name="T15" fmla="*/ 118 h 240"/>
                  <a:gd name="T16" fmla="*/ 1029 w 1210"/>
                  <a:gd name="T17" fmla="*/ 106 h 240"/>
                  <a:gd name="T18" fmla="*/ 1004 w 1210"/>
                  <a:gd name="T19" fmla="*/ 98 h 240"/>
                  <a:gd name="T20" fmla="*/ 979 w 1210"/>
                  <a:gd name="T21" fmla="*/ 89 h 240"/>
                  <a:gd name="T22" fmla="*/ 952 w 1210"/>
                  <a:gd name="T23" fmla="*/ 81 h 240"/>
                  <a:gd name="T24" fmla="*/ 925 w 1210"/>
                  <a:gd name="T25" fmla="*/ 74 h 240"/>
                  <a:gd name="T26" fmla="*/ 898 w 1210"/>
                  <a:gd name="T27" fmla="*/ 67 h 240"/>
                  <a:gd name="T28" fmla="*/ 871 w 1210"/>
                  <a:gd name="T29" fmla="*/ 61 h 240"/>
                  <a:gd name="T30" fmla="*/ 844 w 1210"/>
                  <a:gd name="T31" fmla="*/ 54 h 240"/>
                  <a:gd name="T32" fmla="*/ 815 w 1210"/>
                  <a:gd name="T33" fmla="*/ 49 h 240"/>
                  <a:gd name="T34" fmla="*/ 788 w 1210"/>
                  <a:gd name="T35" fmla="*/ 45 h 240"/>
                  <a:gd name="T36" fmla="*/ 759 w 1210"/>
                  <a:gd name="T37" fmla="*/ 40 h 240"/>
                  <a:gd name="T38" fmla="*/ 729 w 1210"/>
                  <a:gd name="T39" fmla="*/ 37 h 240"/>
                  <a:gd name="T40" fmla="*/ 700 w 1210"/>
                  <a:gd name="T41" fmla="*/ 34 h 240"/>
                  <a:gd name="T42" fmla="*/ 672 w 1210"/>
                  <a:gd name="T43" fmla="*/ 29 h 240"/>
                  <a:gd name="T44" fmla="*/ 641 w 1210"/>
                  <a:gd name="T45" fmla="*/ 27 h 240"/>
                  <a:gd name="T46" fmla="*/ 613 w 1210"/>
                  <a:gd name="T47" fmla="*/ 24 h 240"/>
                  <a:gd name="T48" fmla="*/ 582 w 1210"/>
                  <a:gd name="T49" fmla="*/ 20 h 240"/>
                  <a:gd name="T50" fmla="*/ 553 w 1210"/>
                  <a:gd name="T51" fmla="*/ 18 h 240"/>
                  <a:gd name="T52" fmla="*/ 523 w 1210"/>
                  <a:gd name="T53" fmla="*/ 17 h 240"/>
                  <a:gd name="T54" fmla="*/ 493 w 1210"/>
                  <a:gd name="T55" fmla="*/ 13 h 240"/>
                  <a:gd name="T56" fmla="*/ 462 w 1210"/>
                  <a:gd name="T57" fmla="*/ 13 h 240"/>
                  <a:gd name="T58" fmla="*/ 432 w 1210"/>
                  <a:gd name="T59" fmla="*/ 12 h 240"/>
                  <a:gd name="T60" fmla="*/ 403 w 1210"/>
                  <a:gd name="T61" fmla="*/ 10 h 240"/>
                  <a:gd name="T62" fmla="*/ 373 w 1210"/>
                  <a:gd name="T63" fmla="*/ 8 h 240"/>
                  <a:gd name="T64" fmla="*/ 341 w 1210"/>
                  <a:gd name="T65" fmla="*/ 7 h 240"/>
                  <a:gd name="T66" fmla="*/ 312 w 1210"/>
                  <a:gd name="T67" fmla="*/ 5 h 240"/>
                  <a:gd name="T68" fmla="*/ 280 w 1210"/>
                  <a:gd name="T69" fmla="*/ 5 h 240"/>
                  <a:gd name="T70" fmla="*/ 250 w 1210"/>
                  <a:gd name="T71" fmla="*/ 5 h 240"/>
                  <a:gd name="T72" fmla="*/ 219 w 1210"/>
                  <a:gd name="T73" fmla="*/ 3 h 240"/>
                  <a:gd name="T74" fmla="*/ 187 w 1210"/>
                  <a:gd name="T75" fmla="*/ 3 h 240"/>
                  <a:gd name="T76" fmla="*/ 157 w 1210"/>
                  <a:gd name="T77" fmla="*/ 2 h 240"/>
                  <a:gd name="T78" fmla="*/ 126 w 1210"/>
                  <a:gd name="T79" fmla="*/ 2 h 240"/>
                  <a:gd name="T80" fmla="*/ 94 w 1210"/>
                  <a:gd name="T81" fmla="*/ 0 h 240"/>
                  <a:gd name="T82" fmla="*/ 34 w 1210"/>
                  <a:gd name="T83" fmla="*/ 0 h 240"/>
                  <a:gd name="T84" fmla="*/ 0 w 1210"/>
                  <a:gd name="T85" fmla="*/ 0 h 2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0"/>
                  <a:gd name="T130" fmla="*/ 0 h 240"/>
                  <a:gd name="T131" fmla="*/ 1210 w 1210"/>
                  <a:gd name="T132" fmla="*/ 240 h 2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0" h="240">
                    <a:moveTo>
                      <a:pt x="1210" y="240"/>
                    </a:moveTo>
                    <a:lnTo>
                      <a:pt x="1205" y="233"/>
                    </a:lnTo>
                    <a:lnTo>
                      <a:pt x="1191" y="218"/>
                    </a:lnTo>
                    <a:lnTo>
                      <a:pt x="1185" y="210"/>
                    </a:lnTo>
                    <a:lnTo>
                      <a:pt x="1168" y="191"/>
                    </a:lnTo>
                    <a:lnTo>
                      <a:pt x="1166" y="189"/>
                    </a:lnTo>
                    <a:lnTo>
                      <a:pt x="1164" y="188"/>
                    </a:lnTo>
                    <a:lnTo>
                      <a:pt x="1146" y="172"/>
                    </a:lnTo>
                    <a:lnTo>
                      <a:pt x="1136" y="164"/>
                    </a:lnTo>
                    <a:lnTo>
                      <a:pt x="1124" y="157"/>
                    </a:lnTo>
                    <a:lnTo>
                      <a:pt x="1110" y="147"/>
                    </a:lnTo>
                    <a:lnTo>
                      <a:pt x="1100" y="142"/>
                    </a:lnTo>
                    <a:lnTo>
                      <a:pt x="1092" y="137"/>
                    </a:lnTo>
                    <a:lnTo>
                      <a:pt x="1078" y="130"/>
                    </a:lnTo>
                    <a:lnTo>
                      <a:pt x="1067" y="125"/>
                    </a:lnTo>
                    <a:lnTo>
                      <a:pt x="1055" y="118"/>
                    </a:lnTo>
                    <a:lnTo>
                      <a:pt x="1036" y="110"/>
                    </a:lnTo>
                    <a:lnTo>
                      <a:pt x="1029" y="106"/>
                    </a:lnTo>
                    <a:lnTo>
                      <a:pt x="1026" y="106"/>
                    </a:lnTo>
                    <a:lnTo>
                      <a:pt x="1004" y="98"/>
                    </a:lnTo>
                    <a:lnTo>
                      <a:pt x="987" y="91"/>
                    </a:lnTo>
                    <a:lnTo>
                      <a:pt x="979" y="89"/>
                    </a:lnTo>
                    <a:lnTo>
                      <a:pt x="959" y="83"/>
                    </a:lnTo>
                    <a:lnTo>
                      <a:pt x="952" y="81"/>
                    </a:lnTo>
                    <a:lnTo>
                      <a:pt x="950" y="81"/>
                    </a:lnTo>
                    <a:lnTo>
                      <a:pt x="925" y="74"/>
                    </a:lnTo>
                    <a:lnTo>
                      <a:pt x="913" y="69"/>
                    </a:lnTo>
                    <a:lnTo>
                      <a:pt x="898" y="67"/>
                    </a:lnTo>
                    <a:lnTo>
                      <a:pt x="878" y="62"/>
                    </a:lnTo>
                    <a:lnTo>
                      <a:pt x="871" y="61"/>
                    </a:lnTo>
                    <a:lnTo>
                      <a:pt x="847" y="56"/>
                    </a:lnTo>
                    <a:lnTo>
                      <a:pt x="844" y="54"/>
                    </a:lnTo>
                    <a:lnTo>
                      <a:pt x="842" y="54"/>
                    </a:lnTo>
                    <a:lnTo>
                      <a:pt x="815" y="49"/>
                    </a:lnTo>
                    <a:lnTo>
                      <a:pt x="808" y="49"/>
                    </a:lnTo>
                    <a:lnTo>
                      <a:pt x="788" y="45"/>
                    </a:lnTo>
                    <a:lnTo>
                      <a:pt x="775" y="42"/>
                    </a:lnTo>
                    <a:lnTo>
                      <a:pt x="759" y="40"/>
                    </a:lnTo>
                    <a:lnTo>
                      <a:pt x="739" y="39"/>
                    </a:lnTo>
                    <a:lnTo>
                      <a:pt x="729" y="37"/>
                    </a:lnTo>
                    <a:lnTo>
                      <a:pt x="705" y="34"/>
                    </a:lnTo>
                    <a:lnTo>
                      <a:pt x="700" y="34"/>
                    </a:lnTo>
                    <a:lnTo>
                      <a:pt x="673" y="30"/>
                    </a:lnTo>
                    <a:lnTo>
                      <a:pt x="672" y="29"/>
                    </a:lnTo>
                    <a:lnTo>
                      <a:pt x="660" y="29"/>
                    </a:lnTo>
                    <a:lnTo>
                      <a:pt x="641" y="27"/>
                    </a:lnTo>
                    <a:lnTo>
                      <a:pt x="640" y="27"/>
                    </a:lnTo>
                    <a:lnTo>
                      <a:pt x="613" y="24"/>
                    </a:lnTo>
                    <a:lnTo>
                      <a:pt x="608" y="24"/>
                    </a:lnTo>
                    <a:lnTo>
                      <a:pt x="582" y="20"/>
                    </a:lnTo>
                    <a:lnTo>
                      <a:pt x="574" y="20"/>
                    </a:lnTo>
                    <a:lnTo>
                      <a:pt x="553" y="18"/>
                    </a:lnTo>
                    <a:lnTo>
                      <a:pt x="542" y="18"/>
                    </a:lnTo>
                    <a:lnTo>
                      <a:pt x="523" y="17"/>
                    </a:lnTo>
                    <a:lnTo>
                      <a:pt x="510" y="15"/>
                    </a:lnTo>
                    <a:lnTo>
                      <a:pt x="493" y="13"/>
                    </a:lnTo>
                    <a:lnTo>
                      <a:pt x="478" y="13"/>
                    </a:lnTo>
                    <a:lnTo>
                      <a:pt x="462" y="13"/>
                    </a:lnTo>
                    <a:lnTo>
                      <a:pt x="445" y="12"/>
                    </a:lnTo>
                    <a:lnTo>
                      <a:pt x="432" y="12"/>
                    </a:lnTo>
                    <a:lnTo>
                      <a:pt x="413" y="10"/>
                    </a:lnTo>
                    <a:lnTo>
                      <a:pt x="403" y="10"/>
                    </a:lnTo>
                    <a:lnTo>
                      <a:pt x="381" y="8"/>
                    </a:lnTo>
                    <a:lnTo>
                      <a:pt x="373" y="8"/>
                    </a:lnTo>
                    <a:lnTo>
                      <a:pt x="349" y="7"/>
                    </a:lnTo>
                    <a:lnTo>
                      <a:pt x="341" y="7"/>
                    </a:lnTo>
                    <a:lnTo>
                      <a:pt x="319" y="5"/>
                    </a:lnTo>
                    <a:lnTo>
                      <a:pt x="312" y="5"/>
                    </a:lnTo>
                    <a:lnTo>
                      <a:pt x="287" y="5"/>
                    </a:lnTo>
                    <a:lnTo>
                      <a:pt x="280" y="5"/>
                    </a:lnTo>
                    <a:lnTo>
                      <a:pt x="255" y="5"/>
                    </a:lnTo>
                    <a:lnTo>
                      <a:pt x="250" y="5"/>
                    </a:lnTo>
                    <a:lnTo>
                      <a:pt x="224" y="3"/>
                    </a:lnTo>
                    <a:lnTo>
                      <a:pt x="219" y="3"/>
                    </a:lnTo>
                    <a:lnTo>
                      <a:pt x="192" y="3"/>
                    </a:lnTo>
                    <a:lnTo>
                      <a:pt x="187" y="3"/>
                    </a:lnTo>
                    <a:lnTo>
                      <a:pt x="160" y="2"/>
                    </a:lnTo>
                    <a:lnTo>
                      <a:pt x="157" y="2"/>
                    </a:lnTo>
                    <a:lnTo>
                      <a:pt x="130" y="2"/>
                    </a:lnTo>
                    <a:lnTo>
                      <a:pt x="126" y="2"/>
                    </a:lnTo>
                    <a:lnTo>
                      <a:pt x="99" y="0"/>
                    </a:lnTo>
                    <a:lnTo>
                      <a:pt x="94" y="0"/>
                    </a:lnTo>
                    <a:lnTo>
                      <a:pt x="67" y="0"/>
                    </a:lnTo>
                    <a:lnTo>
                      <a:pt x="34" y="0"/>
                    </a:lnTo>
                    <a:lnTo>
                      <a:pt x="2" y="0"/>
                    </a:lnTo>
                    <a:lnTo>
                      <a:pt x="0" y="0"/>
                    </a:lnTo>
                  </a:path>
                </a:pathLst>
              </a:custGeom>
              <a:noFill/>
              <a:ln w="0">
                <a:solidFill>
                  <a:schemeClr val="tx1"/>
                </a:solidFill>
                <a:round/>
                <a:headEnd/>
                <a:tailEnd/>
              </a:ln>
            </p:spPr>
            <p:txBody>
              <a:bodyPr/>
              <a:lstStyle/>
              <a:p>
                <a:endParaRPr lang="en-US"/>
              </a:p>
            </p:txBody>
          </p:sp>
          <p:sp>
            <p:nvSpPr>
              <p:cNvPr id="44321" name="Freeform 1261"/>
              <p:cNvSpPr>
                <a:spLocks/>
              </p:cNvSpPr>
              <p:nvPr/>
            </p:nvSpPr>
            <p:spPr bwMode="auto">
              <a:xfrm>
                <a:off x="1783" y="2996"/>
                <a:ext cx="29" cy="39"/>
              </a:xfrm>
              <a:custGeom>
                <a:avLst/>
                <a:gdLst>
                  <a:gd name="T0" fmla="*/ 0 w 29"/>
                  <a:gd name="T1" fmla="*/ 0 h 39"/>
                  <a:gd name="T2" fmla="*/ 14 w 29"/>
                  <a:gd name="T3" fmla="*/ 17 h 39"/>
                  <a:gd name="T4" fmla="*/ 19 w 29"/>
                  <a:gd name="T5" fmla="*/ 22 h 39"/>
                  <a:gd name="T6" fmla="*/ 19 w 29"/>
                  <a:gd name="T7" fmla="*/ 24 h 39"/>
                  <a:gd name="T8" fmla="*/ 29 w 29"/>
                  <a:gd name="T9" fmla="*/ 39 h 39"/>
                  <a:gd name="T10" fmla="*/ 0 60000 65536"/>
                  <a:gd name="T11" fmla="*/ 0 60000 65536"/>
                  <a:gd name="T12" fmla="*/ 0 60000 65536"/>
                  <a:gd name="T13" fmla="*/ 0 60000 65536"/>
                  <a:gd name="T14" fmla="*/ 0 60000 65536"/>
                  <a:gd name="T15" fmla="*/ 0 w 29"/>
                  <a:gd name="T16" fmla="*/ 0 h 39"/>
                  <a:gd name="T17" fmla="*/ 29 w 29"/>
                  <a:gd name="T18" fmla="*/ 39 h 39"/>
                </a:gdLst>
                <a:ahLst/>
                <a:cxnLst>
                  <a:cxn ang="T10">
                    <a:pos x="T0" y="T1"/>
                  </a:cxn>
                  <a:cxn ang="T11">
                    <a:pos x="T2" y="T3"/>
                  </a:cxn>
                  <a:cxn ang="T12">
                    <a:pos x="T4" y="T5"/>
                  </a:cxn>
                  <a:cxn ang="T13">
                    <a:pos x="T6" y="T7"/>
                  </a:cxn>
                  <a:cxn ang="T14">
                    <a:pos x="T8" y="T9"/>
                  </a:cxn>
                </a:cxnLst>
                <a:rect l="T15" t="T16" r="T17" b="T18"/>
                <a:pathLst>
                  <a:path w="29" h="39">
                    <a:moveTo>
                      <a:pt x="0" y="0"/>
                    </a:moveTo>
                    <a:lnTo>
                      <a:pt x="14" y="17"/>
                    </a:lnTo>
                    <a:lnTo>
                      <a:pt x="19" y="22"/>
                    </a:lnTo>
                    <a:lnTo>
                      <a:pt x="19" y="24"/>
                    </a:lnTo>
                    <a:lnTo>
                      <a:pt x="29" y="39"/>
                    </a:lnTo>
                  </a:path>
                </a:pathLst>
              </a:custGeom>
              <a:noFill/>
              <a:ln w="0">
                <a:solidFill>
                  <a:schemeClr val="tx1"/>
                </a:solidFill>
                <a:round/>
                <a:headEnd/>
                <a:tailEnd/>
              </a:ln>
            </p:spPr>
            <p:txBody>
              <a:bodyPr/>
              <a:lstStyle/>
              <a:p>
                <a:endParaRPr lang="en-US"/>
              </a:p>
            </p:txBody>
          </p:sp>
          <p:sp>
            <p:nvSpPr>
              <p:cNvPr id="44322" name="Freeform 1262"/>
              <p:cNvSpPr>
                <a:spLocks/>
              </p:cNvSpPr>
              <p:nvPr/>
            </p:nvSpPr>
            <p:spPr bwMode="auto">
              <a:xfrm>
                <a:off x="590" y="2783"/>
                <a:ext cx="1193" cy="213"/>
              </a:xfrm>
              <a:custGeom>
                <a:avLst/>
                <a:gdLst>
                  <a:gd name="T0" fmla="*/ 1190 w 1193"/>
                  <a:gd name="T1" fmla="*/ 208 h 213"/>
                  <a:gd name="T2" fmla="*/ 1163 w 1193"/>
                  <a:gd name="T3" fmla="*/ 183 h 213"/>
                  <a:gd name="T4" fmla="*/ 1143 w 1193"/>
                  <a:gd name="T5" fmla="*/ 166 h 213"/>
                  <a:gd name="T6" fmla="*/ 1126 w 1193"/>
                  <a:gd name="T7" fmla="*/ 156 h 213"/>
                  <a:gd name="T8" fmla="*/ 1094 w 1193"/>
                  <a:gd name="T9" fmla="*/ 137 h 213"/>
                  <a:gd name="T10" fmla="*/ 1078 w 1193"/>
                  <a:gd name="T11" fmla="*/ 129 h 213"/>
                  <a:gd name="T12" fmla="*/ 1051 w 1193"/>
                  <a:gd name="T13" fmla="*/ 117 h 213"/>
                  <a:gd name="T14" fmla="*/ 1016 w 1193"/>
                  <a:gd name="T15" fmla="*/ 102 h 213"/>
                  <a:gd name="T16" fmla="*/ 1011 w 1193"/>
                  <a:gd name="T17" fmla="*/ 100 h 213"/>
                  <a:gd name="T18" fmla="*/ 972 w 1193"/>
                  <a:gd name="T19" fmla="*/ 88 h 213"/>
                  <a:gd name="T20" fmla="*/ 937 w 1193"/>
                  <a:gd name="T21" fmla="*/ 76 h 213"/>
                  <a:gd name="T22" fmla="*/ 930 w 1193"/>
                  <a:gd name="T23" fmla="*/ 75 h 213"/>
                  <a:gd name="T24" fmla="*/ 901 w 1193"/>
                  <a:gd name="T25" fmla="*/ 68 h 213"/>
                  <a:gd name="T26" fmla="*/ 866 w 1193"/>
                  <a:gd name="T27" fmla="*/ 59 h 213"/>
                  <a:gd name="T28" fmla="*/ 830 w 1193"/>
                  <a:gd name="T29" fmla="*/ 53 h 213"/>
                  <a:gd name="T30" fmla="*/ 803 w 1193"/>
                  <a:gd name="T31" fmla="*/ 48 h 213"/>
                  <a:gd name="T32" fmla="*/ 795 w 1193"/>
                  <a:gd name="T33" fmla="*/ 46 h 213"/>
                  <a:gd name="T34" fmla="*/ 761 w 1193"/>
                  <a:gd name="T35" fmla="*/ 41 h 213"/>
                  <a:gd name="T36" fmla="*/ 727 w 1193"/>
                  <a:gd name="T37" fmla="*/ 36 h 213"/>
                  <a:gd name="T38" fmla="*/ 695 w 1193"/>
                  <a:gd name="T39" fmla="*/ 32 h 213"/>
                  <a:gd name="T40" fmla="*/ 662 w 1193"/>
                  <a:gd name="T41" fmla="*/ 27 h 213"/>
                  <a:gd name="T42" fmla="*/ 628 w 1193"/>
                  <a:gd name="T43" fmla="*/ 24 h 213"/>
                  <a:gd name="T44" fmla="*/ 596 w 1193"/>
                  <a:gd name="T45" fmla="*/ 22 h 213"/>
                  <a:gd name="T46" fmla="*/ 574 w 1193"/>
                  <a:gd name="T47" fmla="*/ 19 h 213"/>
                  <a:gd name="T48" fmla="*/ 533 w 1193"/>
                  <a:gd name="T49" fmla="*/ 17 h 213"/>
                  <a:gd name="T50" fmla="*/ 505 w 1193"/>
                  <a:gd name="T51" fmla="*/ 15 h 213"/>
                  <a:gd name="T52" fmla="*/ 474 w 1193"/>
                  <a:gd name="T53" fmla="*/ 12 h 213"/>
                  <a:gd name="T54" fmla="*/ 444 w 1193"/>
                  <a:gd name="T55" fmla="*/ 10 h 213"/>
                  <a:gd name="T56" fmla="*/ 413 w 1193"/>
                  <a:gd name="T57" fmla="*/ 10 h 213"/>
                  <a:gd name="T58" fmla="*/ 383 w 1193"/>
                  <a:gd name="T59" fmla="*/ 9 h 213"/>
                  <a:gd name="T60" fmla="*/ 353 w 1193"/>
                  <a:gd name="T61" fmla="*/ 7 h 213"/>
                  <a:gd name="T62" fmla="*/ 322 w 1193"/>
                  <a:gd name="T63" fmla="*/ 5 h 213"/>
                  <a:gd name="T64" fmla="*/ 292 w 1193"/>
                  <a:gd name="T65" fmla="*/ 4 h 213"/>
                  <a:gd name="T66" fmla="*/ 262 w 1193"/>
                  <a:gd name="T67" fmla="*/ 4 h 213"/>
                  <a:gd name="T68" fmla="*/ 229 w 1193"/>
                  <a:gd name="T69" fmla="*/ 4 h 213"/>
                  <a:gd name="T70" fmla="*/ 199 w 1193"/>
                  <a:gd name="T71" fmla="*/ 2 h 213"/>
                  <a:gd name="T72" fmla="*/ 169 w 1193"/>
                  <a:gd name="T73" fmla="*/ 2 h 213"/>
                  <a:gd name="T74" fmla="*/ 137 w 1193"/>
                  <a:gd name="T75" fmla="*/ 2 h 213"/>
                  <a:gd name="T76" fmla="*/ 105 w 1193"/>
                  <a:gd name="T77" fmla="*/ 0 h 213"/>
                  <a:gd name="T78" fmla="*/ 76 w 1193"/>
                  <a:gd name="T79" fmla="*/ 0 h 213"/>
                  <a:gd name="T80" fmla="*/ 0 w 1193"/>
                  <a:gd name="T81" fmla="*/ 0 h 2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93"/>
                  <a:gd name="T124" fmla="*/ 0 h 213"/>
                  <a:gd name="T125" fmla="*/ 1193 w 1193"/>
                  <a:gd name="T126" fmla="*/ 213 h 2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93" h="213">
                    <a:moveTo>
                      <a:pt x="1193" y="213"/>
                    </a:moveTo>
                    <a:lnTo>
                      <a:pt x="1190" y="208"/>
                    </a:lnTo>
                    <a:lnTo>
                      <a:pt x="1175" y="195"/>
                    </a:lnTo>
                    <a:lnTo>
                      <a:pt x="1163" y="183"/>
                    </a:lnTo>
                    <a:lnTo>
                      <a:pt x="1154" y="176"/>
                    </a:lnTo>
                    <a:lnTo>
                      <a:pt x="1143" y="166"/>
                    </a:lnTo>
                    <a:lnTo>
                      <a:pt x="1132" y="159"/>
                    </a:lnTo>
                    <a:lnTo>
                      <a:pt x="1126" y="156"/>
                    </a:lnTo>
                    <a:lnTo>
                      <a:pt x="1110" y="146"/>
                    </a:lnTo>
                    <a:lnTo>
                      <a:pt x="1094" y="137"/>
                    </a:lnTo>
                    <a:lnTo>
                      <a:pt x="1087" y="132"/>
                    </a:lnTo>
                    <a:lnTo>
                      <a:pt x="1078" y="129"/>
                    </a:lnTo>
                    <a:lnTo>
                      <a:pt x="1063" y="122"/>
                    </a:lnTo>
                    <a:lnTo>
                      <a:pt x="1051" y="117"/>
                    </a:lnTo>
                    <a:lnTo>
                      <a:pt x="1038" y="110"/>
                    </a:lnTo>
                    <a:lnTo>
                      <a:pt x="1016" y="102"/>
                    </a:lnTo>
                    <a:lnTo>
                      <a:pt x="1014" y="102"/>
                    </a:lnTo>
                    <a:lnTo>
                      <a:pt x="1011" y="100"/>
                    </a:lnTo>
                    <a:lnTo>
                      <a:pt x="987" y="92"/>
                    </a:lnTo>
                    <a:lnTo>
                      <a:pt x="972" y="88"/>
                    </a:lnTo>
                    <a:lnTo>
                      <a:pt x="962" y="83"/>
                    </a:lnTo>
                    <a:lnTo>
                      <a:pt x="937" y="76"/>
                    </a:lnTo>
                    <a:lnTo>
                      <a:pt x="935" y="75"/>
                    </a:lnTo>
                    <a:lnTo>
                      <a:pt x="930" y="75"/>
                    </a:lnTo>
                    <a:lnTo>
                      <a:pt x="908" y="68"/>
                    </a:lnTo>
                    <a:lnTo>
                      <a:pt x="901" y="68"/>
                    </a:lnTo>
                    <a:lnTo>
                      <a:pt x="881" y="63"/>
                    </a:lnTo>
                    <a:lnTo>
                      <a:pt x="866" y="59"/>
                    </a:lnTo>
                    <a:lnTo>
                      <a:pt x="852" y="56"/>
                    </a:lnTo>
                    <a:lnTo>
                      <a:pt x="830" y="53"/>
                    </a:lnTo>
                    <a:lnTo>
                      <a:pt x="825" y="51"/>
                    </a:lnTo>
                    <a:lnTo>
                      <a:pt x="803" y="48"/>
                    </a:lnTo>
                    <a:lnTo>
                      <a:pt x="797" y="46"/>
                    </a:lnTo>
                    <a:lnTo>
                      <a:pt x="795" y="46"/>
                    </a:lnTo>
                    <a:lnTo>
                      <a:pt x="768" y="41"/>
                    </a:lnTo>
                    <a:lnTo>
                      <a:pt x="761" y="41"/>
                    </a:lnTo>
                    <a:lnTo>
                      <a:pt x="739" y="37"/>
                    </a:lnTo>
                    <a:lnTo>
                      <a:pt x="727" y="36"/>
                    </a:lnTo>
                    <a:lnTo>
                      <a:pt x="710" y="34"/>
                    </a:lnTo>
                    <a:lnTo>
                      <a:pt x="695" y="32"/>
                    </a:lnTo>
                    <a:lnTo>
                      <a:pt x="682" y="31"/>
                    </a:lnTo>
                    <a:lnTo>
                      <a:pt x="662" y="27"/>
                    </a:lnTo>
                    <a:lnTo>
                      <a:pt x="653" y="27"/>
                    </a:lnTo>
                    <a:lnTo>
                      <a:pt x="628" y="24"/>
                    </a:lnTo>
                    <a:lnTo>
                      <a:pt x="624" y="24"/>
                    </a:lnTo>
                    <a:lnTo>
                      <a:pt x="596" y="22"/>
                    </a:lnTo>
                    <a:lnTo>
                      <a:pt x="594" y="22"/>
                    </a:lnTo>
                    <a:lnTo>
                      <a:pt x="574" y="19"/>
                    </a:lnTo>
                    <a:lnTo>
                      <a:pt x="564" y="19"/>
                    </a:lnTo>
                    <a:lnTo>
                      <a:pt x="533" y="17"/>
                    </a:lnTo>
                    <a:lnTo>
                      <a:pt x="532" y="17"/>
                    </a:lnTo>
                    <a:lnTo>
                      <a:pt x="505" y="15"/>
                    </a:lnTo>
                    <a:lnTo>
                      <a:pt x="498" y="14"/>
                    </a:lnTo>
                    <a:lnTo>
                      <a:pt x="474" y="12"/>
                    </a:lnTo>
                    <a:lnTo>
                      <a:pt x="467" y="12"/>
                    </a:lnTo>
                    <a:lnTo>
                      <a:pt x="444" y="10"/>
                    </a:lnTo>
                    <a:lnTo>
                      <a:pt x="434" y="10"/>
                    </a:lnTo>
                    <a:lnTo>
                      <a:pt x="413" y="10"/>
                    </a:lnTo>
                    <a:lnTo>
                      <a:pt x="403" y="9"/>
                    </a:lnTo>
                    <a:lnTo>
                      <a:pt x="383" y="9"/>
                    </a:lnTo>
                    <a:lnTo>
                      <a:pt x="370" y="7"/>
                    </a:lnTo>
                    <a:lnTo>
                      <a:pt x="353" y="7"/>
                    </a:lnTo>
                    <a:lnTo>
                      <a:pt x="339" y="5"/>
                    </a:lnTo>
                    <a:lnTo>
                      <a:pt x="322" y="5"/>
                    </a:lnTo>
                    <a:lnTo>
                      <a:pt x="307" y="4"/>
                    </a:lnTo>
                    <a:lnTo>
                      <a:pt x="292" y="4"/>
                    </a:lnTo>
                    <a:lnTo>
                      <a:pt x="277" y="4"/>
                    </a:lnTo>
                    <a:lnTo>
                      <a:pt x="262" y="4"/>
                    </a:lnTo>
                    <a:lnTo>
                      <a:pt x="245" y="4"/>
                    </a:lnTo>
                    <a:lnTo>
                      <a:pt x="229" y="4"/>
                    </a:lnTo>
                    <a:lnTo>
                      <a:pt x="213" y="4"/>
                    </a:lnTo>
                    <a:lnTo>
                      <a:pt x="199" y="2"/>
                    </a:lnTo>
                    <a:lnTo>
                      <a:pt x="182" y="2"/>
                    </a:lnTo>
                    <a:lnTo>
                      <a:pt x="169" y="2"/>
                    </a:lnTo>
                    <a:lnTo>
                      <a:pt x="148" y="2"/>
                    </a:lnTo>
                    <a:lnTo>
                      <a:pt x="137" y="2"/>
                    </a:lnTo>
                    <a:lnTo>
                      <a:pt x="118" y="2"/>
                    </a:lnTo>
                    <a:lnTo>
                      <a:pt x="105" y="0"/>
                    </a:lnTo>
                    <a:lnTo>
                      <a:pt x="88" y="0"/>
                    </a:lnTo>
                    <a:lnTo>
                      <a:pt x="76" y="0"/>
                    </a:lnTo>
                    <a:lnTo>
                      <a:pt x="56" y="0"/>
                    </a:lnTo>
                    <a:lnTo>
                      <a:pt x="0" y="0"/>
                    </a:lnTo>
                  </a:path>
                </a:pathLst>
              </a:custGeom>
              <a:noFill/>
              <a:ln w="0">
                <a:solidFill>
                  <a:schemeClr val="tx1"/>
                </a:solidFill>
                <a:round/>
                <a:headEnd/>
                <a:tailEnd/>
              </a:ln>
            </p:spPr>
            <p:txBody>
              <a:bodyPr/>
              <a:lstStyle/>
              <a:p>
                <a:endParaRPr lang="en-US"/>
              </a:p>
            </p:txBody>
          </p:sp>
          <p:sp>
            <p:nvSpPr>
              <p:cNvPr id="44323" name="Freeform 1263"/>
              <p:cNvSpPr>
                <a:spLocks/>
              </p:cNvSpPr>
              <p:nvPr/>
            </p:nvSpPr>
            <p:spPr bwMode="auto">
              <a:xfrm>
                <a:off x="1810" y="3001"/>
                <a:ext cx="17" cy="24"/>
              </a:xfrm>
              <a:custGeom>
                <a:avLst/>
                <a:gdLst>
                  <a:gd name="T0" fmla="*/ 0 w 17"/>
                  <a:gd name="T1" fmla="*/ 0 h 24"/>
                  <a:gd name="T2" fmla="*/ 14 w 17"/>
                  <a:gd name="T3" fmla="*/ 19 h 24"/>
                  <a:gd name="T4" fmla="*/ 17 w 17"/>
                  <a:gd name="T5" fmla="*/ 24 h 24"/>
                  <a:gd name="T6" fmla="*/ 0 60000 65536"/>
                  <a:gd name="T7" fmla="*/ 0 60000 65536"/>
                  <a:gd name="T8" fmla="*/ 0 60000 65536"/>
                  <a:gd name="T9" fmla="*/ 0 w 17"/>
                  <a:gd name="T10" fmla="*/ 0 h 24"/>
                  <a:gd name="T11" fmla="*/ 17 w 17"/>
                  <a:gd name="T12" fmla="*/ 24 h 24"/>
                </a:gdLst>
                <a:ahLst/>
                <a:cxnLst>
                  <a:cxn ang="T6">
                    <a:pos x="T0" y="T1"/>
                  </a:cxn>
                  <a:cxn ang="T7">
                    <a:pos x="T2" y="T3"/>
                  </a:cxn>
                  <a:cxn ang="T8">
                    <a:pos x="T4" y="T5"/>
                  </a:cxn>
                </a:cxnLst>
                <a:rect l="T9" t="T10" r="T11" b="T12"/>
                <a:pathLst>
                  <a:path w="17" h="24">
                    <a:moveTo>
                      <a:pt x="0" y="0"/>
                    </a:moveTo>
                    <a:lnTo>
                      <a:pt x="14" y="19"/>
                    </a:lnTo>
                    <a:lnTo>
                      <a:pt x="17" y="24"/>
                    </a:lnTo>
                  </a:path>
                </a:pathLst>
              </a:custGeom>
              <a:noFill/>
              <a:ln w="0">
                <a:solidFill>
                  <a:schemeClr val="tx1"/>
                </a:solidFill>
                <a:round/>
                <a:headEnd/>
                <a:tailEnd/>
              </a:ln>
            </p:spPr>
            <p:txBody>
              <a:bodyPr/>
              <a:lstStyle/>
              <a:p>
                <a:endParaRPr lang="en-US"/>
              </a:p>
            </p:txBody>
          </p:sp>
          <p:sp>
            <p:nvSpPr>
              <p:cNvPr id="44324" name="Freeform 1264"/>
              <p:cNvSpPr>
                <a:spLocks/>
              </p:cNvSpPr>
              <p:nvPr/>
            </p:nvSpPr>
            <p:spPr bwMode="auto">
              <a:xfrm>
                <a:off x="1793" y="2979"/>
                <a:ext cx="17" cy="22"/>
              </a:xfrm>
              <a:custGeom>
                <a:avLst/>
                <a:gdLst>
                  <a:gd name="T0" fmla="*/ 0 w 17"/>
                  <a:gd name="T1" fmla="*/ 0 h 22"/>
                  <a:gd name="T2" fmla="*/ 10 w 17"/>
                  <a:gd name="T3" fmla="*/ 12 h 22"/>
                  <a:gd name="T4" fmla="*/ 17 w 17"/>
                  <a:gd name="T5" fmla="*/ 22 h 22"/>
                  <a:gd name="T6" fmla="*/ 0 60000 65536"/>
                  <a:gd name="T7" fmla="*/ 0 60000 65536"/>
                  <a:gd name="T8" fmla="*/ 0 60000 65536"/>
                  <a:gd name="T9" fmla="*/ 0 w 17"/>
                  <a:gd name="T10" fmla="*/ 0 h 22"/>
                  <a:gd name="T11" fmla="*/ 17 w 17"/>
                  <a:gd name="T12" fmla="*/ 22 h 22"/>
                </a:gdLst>
                <a:ahLst/>
                <a:cxnLst>
                  <a:cxn ang="T6">
                    <a:pos x="T0" y="T1"/>
                  </a:cxn>
                  <a:cxn ang="T7">
                    <a:pos x="T2" y="T3"/>
                  </a:cxn>
                  <a:cxn ang="T8">
                    <a:pos x="T4" y="T5"/>
                  </a:cxn>
                </a:cxnLst>
                <a:rect l="T9" t="T10" r="T11" b="T12"/>
                <a:pathLst>
                  <a:path w="17" h="22">
                    <a:moveTo>
                      <a:pt x="0" y="0"/>
                    </a:moveTo>
                    <a:lnTo>
                      <a:pt x="10" y="12"/>
                    </a:lnTo>
                    <a:lnTo>
                      <a:pt x="17" y="22"/>
                    </a:lnTo>
                  </a:path>
                </a:pathLst>
              </a:custGeom>
              <a:noFill/>
              <a:ln w="0">
                <a:solidFill>
                  <a:schemeClr val="tx1"/>
                </a:solidFill>
                <a:round/>
                <a:headEnd/>
                <a:tailEnd/>
              </a:ln>
            </p:spPr>
            <p:txBody>
              <a:bodyPr/>
              <a:lstStyle/>
              <a:p>
                <a:endParaRPr lang="en-US"/>
              </a:p>
            </p:txBody>
          </p:sp>
          <p:sp>
            <p:nvSpPr>
              <p:cNvPr id="44325" name="Freeform 1265"/>
              <p:cNvSpPr>
                <a:spLocks/>
              </p:cNvSpPr>
              <p:nvPr/>
            </p:nvSpPr>
            <p:spPr bwMode="auto">
              <a:xfrm>
                <a:off x="1754" y="2942"/>
                <a:ext cx="39" cy="37"/>
              </a:xfrm>
              <a:custGeom>
                <a:avLst/>
                <a:gdLst>
                  <a:gd name="T0" fmla="*/ 0 w 39"/>
                  <a:gd name="T1" fmla="*/ 0 h 37"/>
                  <a:gd name="T2" fmla="*/ 9 w 39"/>
                  <a:gd name="T3" fmla="*/ 10 h 37"/>
                  <a:gd name="T4" fmla="*/ 21 w 39"/>
                  <a:gd name="T5" fmla="*/ 19 h 37"/>
                  <a:gd name="T6" fmla="*/ 24 w 39"/>
                  <a:gd name="T7" fmla="*/ 22 h 37"/>
                  <a:gd name="T8" fmla="*/ 39 w 39"/>
                  <a:gd name="T9" fmla="*/ 37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0" y="0"/>
                    </a:moveTo>
                    <a:lnTo>
                      <a:pt x="9" y="10"/>
                    </a:lnTo>
                    <a:lnTo>
                      <a:pt x="21" y="19"/>
                    </a:lnTo>
                    <a:lnTo>
                      <a:pt x="24" y="22"/>
                    </a:lnTo>
                    <a:lnTo>
                      <a:pt x="39" y="37"/>
                    </a:lnTo>
                  </a:path>
                </a:pathLst>
              </a:custGeom>
              <a:noFill/>
              <a:ln w="0">
                <a:solidFill>
                  <a:schemeClr val="tx1"/>
                </a:solidFill>
                <a:round/>
                <a:headEnd/>
                <a:tailEnd/>
              </a:ln>
            </p:spPr>
            <p:txBody>
              <a:bodyPr/>
              <a:lstStyle/>
              <a:p>
                <a:endParaRPr lang="en-US"/>
              </a:p>
            </p:txBody>
          </p:sp>
          <p:sp>
            <p:nvSpPr>
              <p:cNvPr id="44326" name="Freeform 1266"/>
              <p:cNvSpPr>
                <a:spLocks/>
              </p:cNvSpPr>
              <p:nvPr/>
            </p:nvSpPr>
            <p:spPr bwMode="auto">
              <a:xfrm>
                <a:off x="1733" y="2929"/>
                <a:ext cx="21" cy="13"/>
              </a:xfrm>
              <a:custGeom>
                <a:avLst/>
                <a:gdLst>
                  <a:gd name="T0" fmla="*/ 0 w 21"/>
                  <a:gd name="T1" fmla="*/ 0 h 13"/>
                  <a:gd name="T2" fmla="*/ 13 w 21"/>
                  <a:gd name="T3" fmla="*/ 10 h 13"/>
                  <a:gd name="T4" fmla="*/ 21 w 21"/>
                  <a:gd name="T5" fmla="*/ 13 h 13"/>
                  <a:gd name="T6" fmla="*/ 0 60000 65536"/>
                  <a:gd name="T7" fmla="*/ 0 60000 65536"/>
                  <a:gd name="T8" fmla="*/ 0 60000 65536"/>
                  <a:gd name="T9" fmla="*/ 0 w 21"/>
                  <a:gd name="T10" fmla="*/ 0 h 13"/>
                  <a:gd name="T11" fmla="*/ 21 w 21"/>
                  <a:gd name="T12" fmla="*/ 13 h 13"/>
                </a:gdLst>
                <a:ahLst/>
                <a:cxnLst>
                  <a:cxn ang="T6">
                    <a:pos x="T0" y="T1"/>
                  </a:cxn>
                  <a:cxn ang="T7">
                    <a:pos x="T2" y="T3"/>
                  </a:cxn>
                  <a:cxn ang="T8">
                    <a:pos x="T4" y="T5"/>
                  </a:cxn>
                </a:cxnLst>
                <a:rect l="T9" t="T10" r="T11" b="T12"/>
                <a:pathLst>
                  <a:path w="21" h="13">
                    <a:moveTo>
                      <a:pt x="0" y="0"/>
                    </a:moveTo>
                    <a:lnTo>
                      <a:pt x="13" y="10"/>
                    </a:lnTo>
                    <a:lnTo>
                      <a:pt x="21" y="13"/>
                    </a:lnTo>
                  </a:path>
                </a:pathLst>
              </a:custGeom>
              <a:noFill/>
              <a:ln w="0">
                <a:solidFill>
                  <a:schemeClr val="tx1"/>
                </a:solidFill>
                <a:round/>
                <a:headEnd/>
                <a:tailEnd/>
              </a:ln>
            </p:spPr>
            <p:txBody>
              <a:bodyPr/>
              <a:lstStyle/>
              <a:p>
                <a:endParaRPr lang="en-US"/>
              </a:p>
            </p:txBody>
          </p:sp>
          <p:sp>
            <p:nvSpPr>
              <p:cNvPr id="44327" name="Freeform 1267"/>
              <p:cNvSpPr>
                <a:spLocks/>
              </p:cNvSpPr>
              <p:nvPr/>
            </p:nvSpPr>
            <p:spPr bwMode="auto">
              <a:xfrm>
                <a:off x="1709" y="2913"/>
                <a:ext cx="24" cy="16"/>
              </a:xfrm>
              <a:custGeom>
                <a:avLst/>
                <a:gdLst>
                  <a:gd name="T0" fmla="*/ 0 w 24"/>
                  <a:gd name="T1" fmla="*/ 0 h 16"/>
                  <a:gd name="T2" fmla="*/ 3 w 24"/>
                  <a:gd name="T3" fmla="*/ 2 h 16"/>
                  <a:gd name="T4" fmla="*/ 24 w 24"/>
                  <a:gd name="T5" fmla="*/ 16 h 16"/>
                  <a:gd name="T6" fmla="*/ 0 60000 65536"/>
                  <a:gd name="T7" fmla="*/ 0 60000 65536"/>
                  <a:gd name="T8" fmla="*/ 0 60000 65536"/>
                  <a:gd name="T9" fmla="*/ 0 w 24"/>
                  <a:gd name="T10" fmla="*/ 0 h 16"/>
                  <a:gd name="T11" fmla="*/ 24 w 24"/>
                  <a:gd name="T12" fmla="*/ 16 h 16"/>
                </a:gdLst>
                <a:ahLst/>
                <a:cxnLst>
                  <a:cxn ang="T6">
                    <a:pos x="T0" y="T1"/>
                  </a:cxn>
                  <a:cxn ang="T7">
                    <a:pos x="T2" y="T3"/>
                  </a:cxn>
                  <a:cxn ang="T8">
                    <a:pos x="T4" y="T5"/>
                  </a:cxn>
                </a:cxnLst>
                <a:rect l="T9" t="T10" r="T11" b="T12"/>
                <a:pathLst>
                  <a:path w="24" h="16">
                    <a:moveTo>
                      <a:pt x="0" y="0"/>
                    </a:moveTo>
                    <a:lnTo>
                      <a:pt x="3" y="2"/>
                    </a:lnTo>
                    <a:lnTo>
                      <a:pt x="24" y="16"/>
                    </a:lnTo>
                  </a:path>
                </a:pathLst>
              </a:custGeom>
              <a:noFill/>
              <a:ln w="0">
                <a:solidFill>
                  <a:schemeClr val="tx1"/>
                </a:solidFill>
                <a:round/>
                <a:headEnd/>
                <a:tailEnd/>
              </a:ln>
            </p:spPr>
            <p:txBody>
              <a:bodyPr/>
              <a:lstStyle/>
              <a:p>
                <a:endParaRPr lang="en-US"/>
              </a:p>
            </p:txBody>
          </p:sp>
          <p:sp>
            <p:nvSpPr>
              <p:cNvPr id="44328" name="Freeform 1268"/>
              <p:cNvSpPr>
                <a:spLocks/>
              </p:cNvSpPr>
              <p:nvPr/>
            </p:nvSpPr>
            <p:spPr bwMode="auto">
              <a:xfrm>
                <a:off x="1685" y="2900"/>
                <a:ext cx="24" cy="13"/>
              </a:xfrm>
              <a:custGeom>
                <a:avLst/>
                <a:gdLst>
                  <a:gd name="T0" fmla="*/ 0 w 24"/>
                  <a:gd name="T1" fmla="*/ 0 h 13"/>
                  <a:gd name="T2" fmla="*/ 21 w 24"/>
                  <a:gd name="T3" fmla="*/ 12 h 13"/>
                  <a:gd name="T4" fmla="*/ 24 w 24"/>
                  <a:gd name="T5" fmla="*/ 13 h 13"/>
                  <a:gd name="T6" fmla="*/ 0 60000 65536"/>
                  <a:gd name="T7" fmla="*/ 0 60000 65536"/>
                  <a:gd name="T8" fmla="*/ 0 60000 65536"/>
                  <a:gd name="T9" fmla="*/ 0 w 24"/>
                  <a:gd name="T10" fmla="*/ 0 h 13"/>
                  <a:gd name="T11" fmla="*/ 24 w 24"/>
                  <a:gd name="T12" fmla="*/ 13 h 13"/>
                </a:gdLst>
                <a:ahLst/>
                <a:cxnLst>
                  <a:cxn ang="T6">
                    <a:pos x="T0" y="T1"/>
                  </a:cxn>
                  <a:cxn ang="T7">
                    <a:pos x="T2" y="T3"/>
                  </a:cxn>
                  <a:cxn ang="T8">
                    <a:pos x="T4" y="T5"/>
                  </a:cxn>
                </a:cxnLst>
                <a:rect l="T9" t="T10" r="T11" b="T12"/>
                <a:pathLst>
                  <a:path w="24" h="13">
                    <a:moveTo>
                      <a:pt x="0" y="0"/>
                    </a:moveTo>
                    <a:lnTo>
                      <a:pt x="21" y="12"/>
                    </a:lnTo>
                    <a:lnTo>
                      <a:pt x="24" y="13"/>
                    </a:lnTo>
                  </a:path>
                </a:pathLst>
              </a:custGeom>
              <a:noFill/>
              <a:ln w="0">
                <a:solidFill>
                  <a:schemeClr val="tx1"/>
                </a:solidFill>
                <a:round/>
                <a:headEnd/>
                <a:tailEnd/>
              </a:ln>
            </p:spPr>
            <p:txBody>
              <a:bodyPr/>
              <a:lstStyle/>
              <a:p>
                <a:endParaRPr lang="en-US"/>
              </a:p>
            </p:txBody>
          </p:sp>
          <p:sp>
            <p:nvSpPr>
              <p:cNvPr id="44329" name="Freeform 1269"/>
              <p:cNvSpPr>
                <a:spLocks/>
              </p:cNvSpPr>
              <p:nvPr/>
            </p:nvSpPr>
            <p:spPr bwMode="auto">
              <a:xfrm>
                <a:off x="590" y="2765"/>
                <a:ext cx="1078" cy="126"/>
              </a:xfrm>
              <a:custGeom>
                <a:avLst/>
                <a:gdLst>
                  <a:gd name="T0" fmla="*/ 1072 w 1078"/>
                  <a:gd name="T1" fmla="*/ 123 h 126"/>
                  <a:gd name="T2" fmla="*/ 1048 w 1078"/>
                  <a:gd name="T3" fmla="*/ 113 h 126"/>
                  <a:gd name="T4" fmla="*/ 1023 w 1078"/>
                  <a:gd name="T5" fmla="*/ 101 h 126"/>
                  <a:gd name="T6" fmla="*/ 996 w 1078"/>
                  <a:gd name="T7" fmla="*/ 93 h 126"/>
                  <a:gd name="T8" fmla="*/ 959 w 1078"/>
                  <a:gd name="T9" fmla="*/ 81 h 126"/>
                  <a:gd name="T10" fmla="*/ 923 w 1078"/>
                  <a:gd name="T11" fmla="*/ 71 h 126"/>
                  <a:gd name="T12" fmla="*/ 901 w 1078"/>
                  <a:gd name="T13" fmla="*/ 66 h 126"/>
                  <a:gd name="T14" fmla="*/ 886 w 1078"/>
                  <a:gd name="T15" fmla="*/ 62 h 126"/>
                  <a:gd name="T16" fmla="*/ 852 w 1078"/>
                  <a:gd name="T17" fmla="*/ 55 h 126"/>
                  <a:gd name="T18" fmla="*/ 817 w 1078"/>
                  <a:gd name="T19" fmla="*/ 49 h 126"/>
                  <a:gd name="T20" fmla="*/ 783 w 1078"/>
                  <a:gd name="T21" fmla="*/ 42 h 126"/>
                  <a:gd name="T22" fmla="*/ 756 w 1078"/>
                  <a:gd name="T23" fmla="*/ 39 h 126"/>
                  <a:gd name="T24" fmla="*/ 749 w 1078"/>
                  <a:gd name="T25" fmla="*/ 37 h 126"/>
                  <a:gd name="T26" fmla="*/ 717 w 1078"/>
                  <a:gd name="T27" fmla="*/ 33 h 126"/>
                  <a:gd name="T28" fmla="*/ 682 w 1078"/>
                  <a:gd name="T29" fmla="*/ 28 h 126"/>
                  <a:gd name="T30" fmla="*/ 650 w 1078"/>
                  <a:gd name="T31" fmla="*/ 25 h 126"/>
                  <a:gd name="T32" fmla="*/ 616 w 1078"/>
                  <a:gd name="T33" fmla="*/ 22 h 126"/>
                  <a:gd name="T34" fmla="*/ 584 w 1078"/>
                  <a:gd name="T35" fmla="*/ 20 h 126"/>
                  <a:gd name="T36" fmla="*/ 552 w 1078"/>
                  <a:gd name="T37" fmla="*/ 17 h 126"/>
                  <a:gd name="T38" fmla="*/ 518 w 1078"/>
                  <a:gd name="T39" fmla="*/ 13 h 126"/>
                  <a:gd name="T40" fmla="*/ 488 w 1078"/>
                  <a:gd name="T41" fmla="*/ 11 h 126"/>
                  <a:gd name="T42" fmla="*/ 456 w 1078"/>
                  <a:gd name="T43" fmla="*/ 10 h 126"/>
                  <a:gd name="T44" fmla="*/ 425 w 1078"/>
                  <a:gd name="T45" fmla="*/ 8 h 126"/>
                  <a:gd name="T46" fmla="*/ 395 w 1078"/>
                  <a:gd name="T47" fmla="*/ 8 h 126"/>
                  <a:gd name="T48" fmla="*/ 363 w 1078"/>
                  <a:gd name="T49" fmla="*/ 6 h 126"/>
                  <a:gd name="T50" fmla="*/ 332 w 1078"/>
                  <a:gd name="T51" fmla="*/ 5 h 126"/>
                  <a:gd name="T52" fmla="*/ 304 w 1078"/>
                  <a:gd name="T53" fmla="*/ 3 h 126"/>
                  <a:gd name="T54" fmla="*/ 272 w 1078"/>
                  <a:gd name="T55" fmla="*/ 1 h 126"/>
                  <a:gd name="T56" fmla="*/ 240 w 1078"/>
                  <a:gd name="T57" fmla="*/ 1 h 126"/>
                  <a:gd name="T58" fmla="*/ 211 w 1078"/>
                  <a:gd name="T59" fmla="*/ 0 h 126"/>
                  <a:gd name="T60" fmla="*/ 179 w 1078"/>
                  <a:gd name="T61" fmla="*/ 0 h 126"/>
                  <a:gd name="T62" fmla="*/ 148 w 1078"/>
                  <a:gd name="T63" fmla="*/ 0 h 126"/>
                  <a:gd name="T64" fmla="*/ 118 w 1078"/>
                  <a:gd name="T65" fmla="*/ 0 h 126"/>
                  <a:gd name="T66" fmla="*/ 86 w 1078"/>
                  <a:gd name="T67" fmla="*/ 0 h 126"/>
                  <a:gd name="T68" fmla="*/ 45 w 1078"/>
                  <a:gd name="T69" fmla="*/ 0 h 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8"/>
                  <a:gd name="T106" fmla="*/ 0 h 126"/>
                  <a:gd name="T107" fmla="*/ 1078 w 1078"/>
                  <a:gd name="T108" fmla="*/ 126 h 1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8" h="126">
                    <a:moveTo>
                      <a:pt x="1078" y="126"/>
                    </a:moveTo>
                    <a:lnTo>
                      <a:pt x="1072" y="123"/>
                    </a:lnTo>
                    <a:lnTo>
                      <a:pt x="1065" y="120"/>
                    </a:lnTo>
                    <a:lnTo>
                      <a:pt x="1048" y="113"/>
                    </a:lnTo>
                    <a:lnTo>
                      <a:pt x="1036" y="106"/>
                    </a:lnTo>
                    <a:lnTo>
                      <a:pt x="1023" y="101"/>
                    </a:lnTo>
                    <a:lnTo>
                      <a:pt x="997" y="93"/>
                    </a:lnTo>
                    <a:lnTo>
                      <a:pt x="996" y="93"/>
                    </a:lnTo>
                    <a:lnTo>
                      <a:pt x="972" y="84"/>
                    </a:lnTo>
                    <a:lnTo>
                      <a:pt x="959" y="81"/>
                    </a:lnTo>
                    <a:lnTo>
                      <a:pt x="945" y="77"/>
                    </a:lnTo>
                    <a:lnTo>
                      <a:pt x="923" y="71"/>
                    </a:lnTo>
                    <a:lnTo>
                      <a:pt x="918" y="71"/>
                    </a:lnTo>
                    <a:lnTo>
                      <a:pt x="901" y="66"/>
                    </a:lnTo>
                    <a:lnTo>
                      <a:pt x="891" y="64"/>
                    </a:lnTo>
                    <a:lnTo>
                      <a:pt x="886" y="62"/>
                    </a:lnTo>
                    <a:lnTo>
                      <a:pt x="864" y="57"/>
                    </a:lnTo>
                    <a:lnTo>
                      <a:pt x="852" y="55"/>
                    </a:lnTo>
                    <a:lnTo>
                      <a:pt x="835" y="50"/>
                    </a:lnTo>
                    <a:lnTo>
                      <a:pt x="817" y="49"/>
                    </a:lnTo>
                    <a:lnTo>
                      <a:pt x="808" y="47"/>
                    </a:lnTo>
                    <a:lnTo>
                      <a:pt x="783" y="42"/>
                    </a:lnTo>
                    <a:lnTo>
                      <a:pt x="780" y="42"/>
                    </a:lnTo>
                    <a:lnTo>
                      <a:pt x="756" y="39"/>
                    </a:lnTo>
                    <a:lnTo>
                      <a:pt x="751" y="37"/>
                    </a:lnTo>
                    <a:lnTo>
                      <a:pt x="749" y="37"/>
                    </a:lnTo>
                    <a:lnTo>
                      <a:pt x="722" y="33"/>
                    </a:lnTo>
                    <a:lnTo>
                      <a:pt x="717" y="33"/>
                    </a:lnTo>
                    <a:lnTo>
                      <a:pt x="694" y="30"/>
                    </a:lnTo>
                    <a:lnTo>
                      <a:pt x="682" y="28"/>
                    </a:lnTo>
                    <a:lnTo>
                      <a:pt x="663" y="27"/>
                    </a:lnTo>
                    <a:lnTo>
                      <a:pt x="650" y="25"/>
                    </a:lnTo>
                    <a:lnTo>
                      <a:pt x="635" y="23"/>
                    </a:lnTo>
                    <a:lnTo>
                      <a:pt x="616" y="22"/>
                    </a:lnTo>
                    <a:lnTo>
                      <a:pt x="604" y="22"/>
                    </a:lnTo>
                    <a:lnTo>
                      <a:pt x="584" y="20"/>
                    </a:lnTo>
                    <a:lnTo>
                      <a:pt x="574" y="18"/>
                    </a:lnTo>
                    <a:lnTo>
                      <a:pt x="552" y="17"/>
                    </a:lnTo>
                    <a:lnTo>
                      <a:pt x="545" y="15"/>
                    </a:lnTo>
                    <a:lnTo>
                      <a:pt x="518" y="13"/>
                    </a:lnTo>
                    <a:lnTo>
                      <a:pt x="515" y="13"/>
                    </a:lnTo>
                    <a:lnTo>
                      <a:pt x="488" y="11"/>
                    </a:lnTo>
                    <a:lnTo>
                      <a:pt x="484" y="11"/>
                    </a:lnTo>
                    <a:lnTo>
                      <a:pt x="456" y="10"/>
                    </a:lnTo>
                    <a:lnTo>
                      <a:pt x="454" y="10"/>
                    </a:lnTo>
                    <a:lnTo>
                      <a:pt x="425" y="8"/>
                    </a:lnTo>
                    <a:lnTo>
                      <a:pt x="424" y="8"/>
                    </a:lnTo>
                    <a:lnTo>
                      <a:pt x="395" y="8"/>
                    </a:lnTo>
                    <a:lnTo>
                      <a:pt x="390" y="8"/>
                    </a:lnTo>
                    <a:lnTo>
                      <a:pt x="363" y="6"/>
                    </a:lnTo>
                    <a:lnTo>
                      <a:pt x="359" y="6"/>
                    </a:lnTo>
                    <a:lnTo>
                      <a:pt x="332" y="5"/>
                    </a:lnTo>
                    <a:lnTo>
                      <a:pt x="327" y="5"/>
                    </a:lnTo>
                    <a:lnTo>
                      <a:pt x="304" y="3"/>
                    </a:lnTo>
                    <a:lnTo>
                      <a:pt x="297" y="3"/>
                    </a:lnTo>
                    <a:lnTo>
                      <a:pt x="272" y="1"/>
                    </a:lnTo>
                    <a:lnTo>
                      <a:pt x="263" y="1"/>
                    </a:lnTo>
                    <a:lnTo>
                      <a:pt x="240" y="1"/>
                    </a:lnTo>
                    <a:lnTo>
                      <a:pt x="233" y="1"/>
                    </a:lnTo>
                    <a:lnTo>
                      <a:pt x="211" y="0"/>
                    </a:lnTo>
                    <a:lnTo>
                      <a:pt x="201" y="0"/>
                    </a:lnTo>
                    <a:lnTo>
                      <a:pt x="179" y="0"/>
                    </a:lnTo>
                    <a:lnTo>
                      <a:pt x="170" y="0"/>
                    </a:lnTo>
                    <a:lnTo>
                      <a:pt x="148" y="0"/>
                    </a:lnTo>
                    <a:lnTo>
                      <a:pt x="138" y="0"/>
                    </a:lnTo>
                    <a:lnTo>
                      <a:pt x="118" y="0"/>
                    </a:lnTo>
                    <a:lnTo>
                      <a:pt x="106" y="0"/>
                    </a:lnTo>
                    <a:lnTo>
                      <a:pt x="86" y="0"/>
                    </a:lnTo>
                    <a:lnTo>
                      <a:pt x="56" y="0"/>
                    </a:lnTo>
                    <a:lnTo>
                      <a:pt x="45" y="0"/>
                    </a:lnTo>
                    <a:lnTo>
                      <a:pt x="0" y="0"/>
                    </a:lnTo>
                  </a:path>
                </a:pathLst>
              </a:custGeom>
              <a:noFill/>
              <a:ln w="0">
                <a:solidFill>
                  <a:schemeClr val="tx1"/>
                </a:solidFill>
                <a:round/>
                <a:headEnd/>
                <a:tailEnd/>
              </a:ln>
            </p:spPr>
            <p:txBody>
              <a:bodyPr/>
              <a:lstStyle/>
              <a:p>
                <a:endParaRPr lang="en-US"/>
              </a:p>
            </p:txBody>
          </p:sp>
          <p:sp>
            <p:nvSpPr>
              <p:cNvPr id="44330" name="Line 1270"/>
              <p:cNvSpPr>
                <a:spLocks noChangeShapeType="1"/>
              </p:cNvSpPr>
              <p:nvPr/>
            </p:nvSpPr>
            <p:spPr bwMode="auto">
              <a:xfrm flipH="1" flipV="1">
                <a:off x="1668" y="2891"/>
                <a:ext cx="17" cy="9"/>
              </a:xfrm>
              <a:prstGeom prst="line">
                <a:avLst/>
              </a:prstGeom>
              <a:noFill/>
              <a:ln w="0">
                <a:solidFill>
                  <a:schemeClr val="tx1"/>
                </a:solidFill>
                <a:round/>
                <a:headEnd/>
                <a:tailEnd/>
              </a:ln>
            </p:spPr>
            <p:txBody>
              <a:bodyPr/>
              <a:lstStyle/>
              <a:p>
                <a:endParaRPr lang="en-GB"/>
              </a:p>
            </p:txBody>
          </p:sp>
          <p:sp>
            <p:nvSpPr>
              <p:cNvPr id="44331" name="Line 1271"/>
              <p:cNvSpPr>
                <a:spLocks noChangeShapeType="1"/>
              </p:cNvSpPr>
              <p:nvPr/>
            </p:nvSpPr>
            <p:spPr bwMode="auto">
              <a:xfrm flipH="1" flipV="1">
                <a:off x="1839" y="3006"/>
                <a:ext cx="3" cy="9"/>
              </a:xfrm>
              <a:prstGeom prst="line">
                <a:avLst/>
              </a:prstGeom>
              <a:noFill/>
              <a:ln w="0">
                <a:solidFill>
                  <a:schemeClr val="tx1"/>
                </a:solidFill>
                <a:round/>
                <a:headEnd/>
                <a:tailEnd/>
              </a:ln>
            </p:spPr>
            <p:txBody>
              <a:bodyPr/>
              <a:lstStyle/>
              <a:p>
                <a:endParaRPr lang="en-GB"/>
              </a:p>
            </p:txBody>
          </p:sp>
          <p:sp>
            <p:nvSpPr>
              <p:cNvPr id="44332" name="Freeform 1272"/>
              <p:cNvSpPr>
                <a:spLocks/>
              </p:cNvSpPr>
              <p:nvPr/>
            </p:nvSpPr>
            <p:spPr bwMode="auto">
              <a:xfrm>
                <a:off x="590" y="2744"/>
                <a:ext cx="1249" cy="262"/>
              </a:xfrm>
              <a:custGeom>
                <a:avLst/>
                <a:gdLst>
                  <a:gd name="T0" fmla="*/ 1235 w 1249"/>
                  <a:gd name="T1" fmla="*/ 247 h 262"/>
                  <a:gd name="T2" fmla="*/ 1213 w 1249"/>
                  <a:gd name="T3" fmla="*/ 220 h 262"/>
                  <a:gd name="T4" fmla="*/ 1208 w 1249"/>
                  <a:gd name="T5" fmla="*/ 215 h 262"/>
                  <a:gd name="T6" fmla="*/ 1185 w 1249"/>
                  <a:gd name="T7" fmla="*/ 195 h 262"/>
                  <a:gd name="T8" fmla="*/ 1151 w 1249"/>
                  <a:gd name="T9" fmla="*/ 168 h 262"/>
                  <a:gd name="T10" fmla="*/ 1107 w 1249"/>
                  <a:gd name="T11" fmla="*/ 141 h 262"/>
                  <a:gd name="T12" fmla="*/ 1104 w 1249"/>
                  <a:gd name="T13" fmla="*/ 139 h 262"/>
                  <a:gd name="T14" fmla="*/ 1062 w 1249"/>
                  <a:gd name="T15" fmla="*/ 119 h 262"/>
                  <a:gd name="T16" fmla="*/ 1050 w 1249"/>
                  <a:gd name="T17" fmla="*/ 112 h 262"/>
                  <a:gd name="T18" fmla="*/ 1021 w 1249"/>
                  <a:gd name="T19" fmla="*/ 102 h 262"/>
                  <a:gd name="T20" fmla="*/ 984 w 1249"/>
                  <a:gd name="T21" fmla="*/ 88 h 262"/>
                  <a:gd name="T22" fmla="*/ 977 w 1249"/>
                  <a:gd name="T23" fmla="*/ 87 h 262"/>
                  <a:gd name="T24" fmla="*/ 947 w 1249"/>
                  <a:gd name="T25" fmla="*/ 78 h 262"/>
                  <a:gd name="T26" fmla="*/ 910 w 1249"/>
                  <a:gd name="T27" fmla="*/ 68 h 262"/>
                  <a:gd name="T28" fmla="*/ 874 w 1249"/>
                  <a:gd name="T29" fmla="*/ 60 h 262"/>
                  <a:gd name="T30" fmla="*/ 845 w 1249"/>
                  <a:gd name="T31" fmla="*/ 54 h 262"/>
                  <a:gd name="T32" fmla="*/ 817 w 1249"/>
                  <a:gd name="T33" fmla="*/ 49 h 262"/>
                  <a:gd name="T34" fmla="*/ 790 w 1249"/>
                  <a:gd name="T35" fmla="*/ 44 h 262"/>
                  <a:gd name="T36" fmla="*/ 761 w 1249"/>
                  <a:gd name="T37" fmla="*/ 41 h 262"/>
                  <a:gd name="T38" fmla="*/ 732 w 1249"/>
                  <a:gd name="T39" fmla="*/ 34 h 262"/>
                  <a:gd name="T40" fmla="*/ 702 w 1249"/>
                  <a:gd name="T41" fmla="*/ 32 h 262"/>
                  <a:gd name="T42" fmla="*/ 670 w 1249"/>
                  <a:gd name="T43" fmla="*/ 29 h 262"/>
                  <a:gd name="T44" fmla="*/ 638 w 1249"/>
                  <a:gd name="T45" fmla="*/ 26 h 262"/>
                  <a:gd name="T46" fmla="*/ 604 w 1249"/>
                  <a:gd name="T47" fmla="*/ 21 h 262"/>
                  <a:gd name="T48" fmla="*/ 572 w 1249"/>
                  <a:gd name="T49" fmla="*/ 19 h 262"/>
                  <a:gd name="T50" fmla="*/ 540 w 1249"/>
                  <a:gd name="T51" fmla="*/ 16 h 262"/>
                  <a:gd name="T52" fmla="*/ 508 w 1249"/>
                  <a:gd name="T53" fmla="*/ 14 h 262"/>
                  <a:gd name="T54" fmla="*/ 476 w 1249"/>
                  <a:gd name="T55" fmla="*/ 12 h 262"/>
                  <a:gd name="T56" fmla="*/ 444 w 1249"/>
                  <a:gd name="T57" fmla="*/ 10 h 262"/>
                  <a:gd name="T58" fmla="*/ 412 w 1249"/>
                  <a:gd name="T59" fmla="*/ 9 h 262"/>
                  <a:gd name="T60" fmla="*/ 380 w 1249"/>
                  <a:gd name="T61" fmla="*/ 7 h 262"/>
                  <a:gd name="T62" fmla="*/ 348 w 1249"/>
                  <a:gd name="T63" fmla="*/ 5 h 262"/>
                  <a:gd name="T64" fmla="*/ 316 w 1249"/>
                  <a:gd name="T65" fmla="*/ 5 h 262"/>
                  <a:gd name="T66" fmla="*/ 283 w 1249"/>
                  <a:gd name="T67" fmla="*/ 4 h 262"/>
                  <a:gd name="T68" fmla="*/ 226 w 1249"/>
                  <a:gd name="T69" fmla="*/ 2 h 262"/>
                  <a:gd name="T70" fmla="*/ 191 w 1249"/>
                  <a:gd name="T71" fmla="*/ 0 h 262"/>
                  <a:gd name="T72" fmla="*/ 159 w 1249"/>
                  <a:gd name="T73" fmla="*/ 0 h 262"/>
                  <a:gd name="T74" fmla="*/ 98 w 1249"/>
                  <a:gd name="T75" fmla="*/ 0 h 262"/>
                  <a:gd name="T76" fmla="*/ 66 w 1249"/>
                  <a:gd name="T77" fmla="*/ 0 h 262"/>
                  <a:gd name="T78" fmla="*/ 0 w 1249"/>
                  <a:gd name="T79" fmla="*/ 0 h 2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49"/>
                  <a:gd name="T121" fmla="*/ 0 h 262"/>
                  <a:gd name="T122" fmla="*/ 1249 w 1249"/>
                  <a:gd name="T123" fmla="*/ 262 h 2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49" h="262">
                    <a:moveTo>
                      <a:pt x="1249" y="262"/>
                    </a:moveTo>
                    <a:lnTo>
                      <a:pt x="1235" y="247"/>
                    </a:lnTo>
                    <a:lnTo>
                      <a:pt x="1230" y="240"/>
                    </a:lnTo>
                    <a:lnTo>
                      <a:pt x="1213" y="220"/>
                    </a:lnTo>
                    <a:lnTo>
                      <a:pt x="1212" y="218"/>
                    </a:lnTo>
                    <a:lnTo>
                      <a:pt x="1208" y="215"/>
                    </a:lnTo>
                    <a:lnTo>
                      <a:pt x="1191" y="200"/>
                    </a:lnTo>
                    <a:lnTo>
                      <a:pt x="1185" y="195"/>
                    </a:lnTo>
                    <a:lnTo>
                      <a:pt x="1171" y="183"/>
                    </a:lnTo>
                    <a:lnTo>
                      <a:pt x="1151" y="168"/>
                    </a:lnTo>
                    <a:lnTo>
                      <a:pt x="1127" y="153"/>
                    </a:lnTo>
                    <a:lnTo>
                      <a:pt x="1107" y="141"/>
                    </a:lnTo>
                    <a:lnTo>
                      <a:pt x="1105" y="139"/>
                    </a:lnTo>
                    <a:lnTo>
                      <a:pt x="1104" y="139"/>
                    </a:lnTo>
                    <a:lnTo>
                      <a:pt x="1082" y="127"/>
                    </a:lnTo>
                    <a:lnTo>
                      <a:pt x="1062" y="119"/>
                    </a:lnTo>
                    <a:lnTo>
                      <a:pt x="1058" y="115"/>
                    </a:lnTo>
                    <a:lnTo>
                      <a:pt x="1050" y="112"/>
                    </a:lnTo>
                    <a:lnTo>
                      <a:pt x="1033" y="107"/>
                    </a:lnTo>
                    <a:lnTo>
                      <a:pt x="1021" y="102"/>
                    </a:lnTo>
                    <a:lnTo>
                      <a:pt x="1008" y="97"/>
                    </a:lnTo>
                    <a:lnTo>
                      <a:pt x="984" y="88"/>
                    </a:lnTo>
                    <a:lnTo>
                      <a:pt x="981" y="88"/>
                    </a:lnTo>
                    <a:lnTo>
                      <a:pt x="977" y="87"/>
                    </a:lnTo>
                    <a:lnTo>
                      <a:pt x="955" y="80"/>
                    </a:lnTo>
                    <a:lnTo>
                      <a:pt x="947" y="78"/>
                    </a:lnTo>
                    <a:lnTo>
                      <a:pt x="928" y="73"/>
                    </a:lnTo>
                    <a:lnTo>
                      <a:pt x="910" y="68"/>
                    </a:lnTo>
                    <a:lnTo>
                      <a:pt x="901" y="66"/>
                    </a:lnTo>
                    <a:lnTo>
                      <a:pt x="874" y="60"/>
                    </a:lnTo>
                    <a:lnTo>
                      <a:pt x="872" y="60"/>
                    </a:lnTo>
                    <a:lnTo>
                      <a:pt x="845" y="54"/>
                    </a:lnTo>
                    <a:lnTo>
                      <a:pt x="839" y="53"/>
                    </a:lnTo>
                    <a:lnTo>
                      <a:pt x="817" y="49"/>
                    </a:lnTo>
                    <a:lnTo>
                      <a:pt x="805" y="48"/>
                    </a:lnTo>
                    <a:lnTo>
                      <a:pt x="790" y="44"/>
                    </a:lnTo>
                    <a:lnTo>
                      <a:pt x="771" y="43"/>
                    </a:lnTo>
                    <a:lnTo>
                      <a:pt x="761" y="41"/>
                    </a:lnTo>
                    <a:lnTo>
                      <a:pt x="737" y="36"/>
                    </a:lnTo>
                    <a:lnTo>
                      <a:pt x="732" y="34"/>
                    </a:lnTo>
                    <a:lnTo>
                      <a:pt x="704" y="32"/>
                    </a:lnTo>
                    <a:lnTo>
                      <a:pt x="702" y="32"/>
                    </a:lnTo>
                    <a:lnTo>
                      <a:pt x="673" y="29"/>
                    </a:lnTo>
                    <a:lnTo>
                      <a:pt x="670" y="29"/>
                    </a:lnTo>
                    <a:lnTo>
                      <a:pt x="645" y="26"/>
                    </a:lnTo>
                    <a:lnTo>
                      <a:pt x="638" y="26"/>
                    </a:lnTo>
                    <a:lnTo>
                      <a:pt x="616" y="22"/>
                    </a:lnTo>
                    <a:lnTo>
                      <a:pt x="604" y="21"/>
                    </a:lnTo>
                    <a:lnTo>
                      <a:pt x="586" y="21"/>
                    </a:lnTo>
                    <a:lnTo>
                      <a:pt x="572" y="19"/>
                    </a:lnTo>
                    <a:lnTo>
                      <a:pt x="557" y="17"/>
                    </a:lnTo>
                    <a:lnTo>
                      <a:pt x="540" y="16"/>
                    </a:lnTo>
                    <a:lnTo>
                      <a:pt x="526" y="16"/>
                    </a:lnTo>
                    <a:lnTo>
                      <a:pt x="508" y="14"/>
                    </a:lnTo>
                    <a:lnTo>
                      <a:pt x="496" y="14"/>
                    </a:lnTo>
                    <a:lnTo>
                      <a:pt x="476" y="12"/>
                    </a:lnTo>
                    <a:lnTo>
                      <a:pt x="466" y="12"/>
                    </a:lnTo>
                    <a:lnTo>
                      <a:pt x="444" y="10"/>
                    </a:lnTo>
                    <a:lnTo>
                      <a:pt x="435" y="9"/>
                    </a:lnTo>
                    <a:lnTo>
                      <a:pt x="412" y="9"/>
                    </a:lnTo>
                    <a:lnTo>
                      <a:pt x="405" y="7"/>
                    </a:lnTo>
                    <a:lnTo>
                      <a:pt x="380" y="7"/>
                    </a:lnTo>
                    <a:lnTo>
                      <a:pt x="375" y="5"/>
                    </a:lnTo>
                    <a:lnTo>
                      <a:pt x="348" y="5"/>
                    </a:lnTo>
                    <a:lnTo>
                      <a:pt x="344" y="5"/>
                    </a:lnTo>
                    <a:lnTo>
                      <a:pt x="316" y="5"/>
                    </a:lnTo>
                    <a:lnTo>
                      <a:pt x="314" y="5"/>
                    </a:lnTo>
                    <a:lnTo>
                      <a:pt x="283" y="4"/>
                    </a:lnTo>
                    <a:lnTo>
                      <a:pt x="253" y="2"/>
                    </a:lnTo>
                    <a:lnTo>
                      <a:pt x="226" y="2"/>
                    </a:lnTo>
                    <a:lnTo>
                      <a:pt x="221" y="2"/>
                    </a:lnTo>
                    <a:lnTo>
                      <a:pt x="191" y="0"/>
                    </a:lnTo>
                    <a:lnTo>
                      <a:pt x="160" y="0"/>
                    </a:lnTo>
                    <a:lnTo>
                      <a:pt x="159" y="0"/>
                    </a:lnTo>
                    <a:lnTo>
                      <a:pt x="128" y="0"/>
                    </a:lnTo>
                    <a:lnTo>
                      <a:pt x="98" y="0"/>
                    </a:lnTo>
                    <a:lnTo>
                      <a:pt x="96" y="0"/>
                    </a:lnTo>
                    <a:lnTo>
                      <a:pt x="66" y="0"/>
                    </a:lnTo>
                    <a:lnTo>
                      <a:pt x="34" y="0"/>
                    </a:lnTo>
                    <a:lnTo>
                      <a:pt x="0" y="0"/>
                    </a:lnTo>
                  </a:path>
                </a:pathLst>
              </a:custGeom>
              <a:noFill/>
              <a:ln w="0">
                <a:solidFill>
                  <a:schemeClr val="tx1"/>
                </a:solidFill>
                <a:round/>
                <a:headEnd/>
                <a:tailEnd/>
              </a:ln>
            </p:spPr>
            <p:txBody>
              <a:bodyPr/>
              <a:lstStyle/>
              <a:p>
                <a:endParaRPr lang="en-US"/>
              </a:p>
            </p:txBody>
          </p:sp>
          <p:sp>
            <p:nvSpPr>
              <p:cNvPr id="44333" name="Freeform 1273"/>
              <p:cNvSpPr>
                <a:spLocks/>
              </p:cNvSpPr>
              <p:nvPr/>
            </p:nvSpPr>
            <p:spPr bwMode="auto">
              <a:xfrm>
                <a:off x="1830" y="2964"/>
                <a:ext cx="29" cy="39"/>
              </a:xfrm>
              <a:custGeom>
                <a:avLst/>
                <a:gdLst>
                  <a:gd name="T0" fmla="*/ 0 w 29"/>
                  <a:gd name="T1" fmla="*/ 0 h 39"/>
                  <a:gd name="T2" fmla="*/ 7 w 29"/>
                  <a:gd name="T3" fmla="*/ 9 h 39"/>
                  <a:gd name="T4" fmla="*/ 17 w 29"/>
                  <a:gd name="T5" fmla="*/ 22 h 39"/>
                  <a:gd name="T6" fmla="*/ 19 w 29"/>
                  <a:gd name="T7" fmla="*/ 26 h 39"/>
                  <a:gd name="T8" fmla="*/ 29 w 29"/>
                  <a:gd name="T9" fmla="*/ 39 h 39"/>
                  <a:gd name="T10" fmla="*/ 0 60000 65536"/>
                  <a:gd name="T11" fmla="*/ 0 60000 65536"/>
                  <a:gd name="T12" fmla="*/ 0 60000 65536"/>
                  <a:gd name="T13" fmla="*/ 0 60000 65536"/>
                  <a:gd name="T14" fmla="*/ 0 60000 65536"/>
                  <a:gd name="T15" fmla="*/ 0 w 29"/>
                  <a:gd name="T16" fmla="*/ 0 h 39"/>
                  <a:gd name="T17" fmla="*/ 29 w 29"/>
                  <a:gd name="T18" fmla="*/ 39 h 39"/>
                </a:gdLst>
                <a:ahLst/>
                <a:cxnLst>
                  <a:cxn ang="T10">
                    <a:pos x="T0" y="T1"/>
                  </a:cxn>
                  <a:cxn ang="T11">
                    <a:pos x="T2" y="T3"/>
                  </a:cxn>
                  <a:cxn ang="T12">
                    <a:pos x="T4" y="T5"/>
                  </a:cxn>
                  <a:cxn ang="T13">
                    <a:pos x="T6" y="T7"/>
                  </a:cxn>
                  <a:cxn ang="T14">
                    <a:pos x="T8" y="T9"/>
                  </a:cxn>
                </a:cxnLst>
                <a:rect l="T15" t="T16" r="T17" b="T18"/>
                <a:pathLst>
                  <a:path w="29" h="39">
                    <a:moveTo>
                      <a:pt x="0" y="0"/>
                    </a:moveTo>
                    <a:lnTo>
                      <a:pt x="7" y="9"/>
                    </a:lnTo>
                    <a:lnTo>
                      <a:pt x="17" y="22"/>
                    </a:lnTo>
                    <a:lnTo>
                      <a:pt x="19" y="26"/>
                    </a:lnTo>
                    <a:lnTo>
                      <a:pt x="29" y="39"/>
                    </a:lnTo>
                  </a:path>
                </a:pathLst>
              </a:custGeom>
              <a:noFill/>
              <a:ln w="0">
                <a:solidFill>
                  <a:schemeClr val="tx1"/>
                </a:solidFill>
                <a:round/>
                <a:headEnd/>
                <a:tailEnd/>
              </a:ln>
            </p:spPr>
            <p:txBody>
              <a:bodyPr/>
              <a:lstStyle/>
              <a:p>
                <a:endParaRPr lang="en-US"/>
              </a:p>
            </p:txBody>
          </p:sp>
          <p:sp>
            <p:nvSpPr>
              <p:cNvPr id="44334" name="Freeform 1274"/>
              <p:cNvSpPr>
                <a:spLocks/>
              </p:cNvSpPr>
              <p:nvPr/>
            </p:nvSpPr>
            <p:spPr bwMode="auto">
              <a:xfrm>
                <a:off x="590" y="2722"/>
                <a:ext cx="1240" cy="242"/>
              </a:xfrm>
              <a:custGeom>
                <a:avLst/>
                <a:gdLst>
                  <a:gd name="T0" fmla="*/ 1239 w 1240"/>
                  <a:gd name="T1" fmla="*/ 240 h 242"/>
                  <a:gd name="T2" fmla="*/ 1213 w 1240"/>
                  <a:gd name="T3" fmla="*/ 215 h 242"/>
                  <a:gd name="T4" fmla="*/ 1185 w 1240"/>
                  <a:gd name="T5" fmla="*/ 190 h 242"/>
                  <a:gd name="T6" fmla="*/ 1180 w 1240"/>
                  <a:gd name="T7" fmla="*/ 186 h 242"/>
                  <a:gd name="T8" fmla="*/ 1146 w 1240"/>
                  <a:gd name="T9" fmla="*/ 163 h 242"/>
                  <a:gd name="T10" fmla="*/ 1129 w 1240"/>
                  <a:gd name="T11" fmla="*/ 153 h 242"/>
                  <a:gd name="T12" fmla="*/ 1099 w 1240"/>
                  <a:gd name="T13" fmla="*/ 134 h 242"/>
                  <a:gd name="T14" fmla="*/ 1085 w 1240"/>
                  <a:gd name="T15" fmla="*/ 129 h 242"/>
                  <a:gd name="T16" fmla="*/ 1045 w 1240"/>
                  <a:gd name="T17" fmla="*/ 112 h 242"/>
                  <a:gd name="T18" fmla="*/ 1036 w 1240"/>
                  <a:gd name="T19" fmla="*/ 109 h 242"/>
                  <a:gd name="T20" fmla="*/ 1008 w 1240"/>
                  <a:gd name="T21" fmla="*/ 97 h 242"/>
                  <a:gd name="T22" fmla="*/ 969 w 1240"/>
                  <a:gd name="T23" fmla="*/ 85 h 242"/>
                  <a:gd name="T24" fmla="*/ 955 w 1240"/>
                  <a:gd name="T25" fmla="*/ 82 h 242"/>
                  <a:gd name="T26" fmla="*/ 932 w 1240"/>
                  <a:gd name="T27" fmla="*/ 75 h 242"/>
                  <a:gd name="T28" fmla="*/ 896 w 1240"/>
                  <a:gd name="T29" fmla="*/ 66 h 242"/>
                  <a:gd name="T30" fmla="*/ 861 w 1240"/>
                  <a:gd name="T31" fmla="*/ 58 h 242"/>
                  <a:gd name="T32" fmla="*/ 837 w 1240"/>
                  <a:gd name="T33" fmla="*/ 54 h 242"/>
                  <a:gd name="T34" fmla="*/ 827 w 1240"/>
                  <a:gd name="T35" fmla="*/ 51 h 242"/>
                  <a:gd name="T36" fmla="*/ 793 w 1240"/>
                  <a:gd name="T37" fmla="*/ 46 h 242"/>
                  <a:gd name="T38" fmla="*/ 759 w 1240"/>
                  <a:gd name="T39" fmla="*/ 41 h 242"/>
                  <a:gd name="T40" fmla="*/ 724 w 1240"/>
                  <a:gd name="T41" fmla="*/ 36 h 242"/>
                  <a:gd name="T42" fmla="*/ 692 w 1240"/>
                  <a:gd name="T43" fmla="*/ 32 h 242"/>
                  <a:gd name="T44" fmla="*/ 660 w 1240"/>
                  <a:gd name="T45" fmla="*/ 27 h 242"/>
                  <a:gd name="T46" fmla="*/ 638 w 1240"/>
                  <a:gd name="T47" fmla="*/ 27 h 242"/>
                  <a:gd name="T48" fmla="*/ 597 w 1240"/>
                  <a:gd name="T49" fmla="*/ 22 h 242"/>
                  <a:gd name="T50" fmla="*/ 567 w 1240"/>
                  <a:gd name="T51" fmla="*/ 21 h 242"/>
                  <a:gd name="T52" fmla="*/ 538 w 1240"/>
                  <a:gd name="T53" fmla="*/ 17 h 242"/>
                  <a:gd name="T54" fmla="*/ 508 w 1240"/>
                  <a:gd name="T55" fmla="*/ 16 h 242"/>
                  <a:gd name="T56" fmla="*/ 478 w 1240"/>
                  <a:gd name="T57" fmla="*/ 14 h 242"/>
                  <a:gd name="T58" fmla="*/ 447 w 1240"/>
                  <a:gd name="T59" fmla="*/ 12 h 242"/>
                  <a:gd name="T60" fmla="*/ 417 w 1240"/>
                  <a:gd name="T61" fmla="*/ 11 h 242"/>
                  <a:gd name="T62" fmla="*/ 386 w 1240"/>
                  <a:gd name="T63" fmla="*/ 9 h 242"/>
                  <a:gd name="T64" fmla="*/ 356 w 1240"/>
                  <a:gd name="T65" fmla="*/ 7 h 242"/>
                  <a:gd name="T66" fmla="*/ 326 w 1240"/>
                  <a:gd name="T67" fmla="*/ 7 h 242"/>
                  <a:gd name="T68" fmla="*/ 295 w 1240"/>
                  <a:gd name="T69" fmla="*/ 7 h 242"/>
                  <a:gd name="T70" fmla="*/ 263 w 1240"/>
                  <a:gd name="T71" fmla="*/ 5 h 242"/>
                  <a:gd name="T72" fmla="*/ 233 w 1240"/>
                  <a:gd name="T73" fmla="*/ 4 h 242"/>
                  <a:gd name="T74" fmla="*/ 202 w 1240"/>
                  <a:gd name="T75" fmla="*/ 4 h 242"/>
                  <a:gd name="T76" fmla="*/ 170 w 1240"/>
                  <a:gd name="T77" fmla="*/ 2 h 242"/>
                  <a:gd name="T78" fmla="*/ 140 w 1240"/>
                  <a:gd name="T79" fmla="*/ 2 h 242"/>
                  <a:gd name="T80" fmla="*/ 110 w 1240"/>
                  <a:gd name="T81" fmla="*/ 2 h 242"/>
                  <a:gd name="T82" fmla="*/ 78 w 1240"/>
                  <a:gd name="T83" fmla="*/ 2 h 242"/>
                  <a:gd name="T84" fmla="*/ 0 w 1240"/>
                  <a:gd name="T85" fmla="*/ 0 h 2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0"/>
                  <a:gd name="T130" fmla="*/ 0 h 242"/>
                  <a:gd name="T131" fmla="*/ 1240 w 1240"/>
                  <a:gd name="T132" fmla="*/ 242 h 2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0" h="242">
                    <a:moveTo>
                      <a:pt x="1240" y="242"/>
                    </a:moveTo>
                    <a:lnTo>
                      <a:pt x="1239" y="240"/>
                    </a:lnTo>
                    <a:lnTo>
                      <a:pt x="1222" y="222"/>
                    </a:lnTo>
                    <a:lnTo>
                      <a:pt x="1213" y="215"/>
                    </a:lnTo>
                    <a:lnTo>
                      <a:pt x="1203" y="205"/>
                    </a:lnTo>
                    <a:lnTo>
                      <a:pt x="1185" y="190"/>
                    </a:lnTo>
                    <a:lnTo>
                      <a:pt x="1183" y="186"/>
                    </a:lnTo>
                    <a:lnTo>
                      <a:pt x="1180" y="186"/>
                    </a:lnTo>
                    <a:lnTo>
                      <a:pt x="1161" y="171"/>
                    </a:lnTo>
                    <a:lnTo>
                      <a:pt x="1146" y="163"/>
                    </a:lnTo>
                    <a:lnTo>
                      <a:pt x="1139" y="158"/>
                    </a:lnTo>
                    <a:lnTo>
                      <a:pt x="1129" y="153"/>
                    </a:lnTo>
                    <a:lnTo>
                      <a:pt x="1116" y="144"/>
                    </a:lnTo>
                    <a:lnTo>
                      <a:pt x="1099" y="134"/>
                    </a:lnTo>
                    <a:lnTo>
                      <a:pt x="1092" y="132"/>
                    </a:lnTo>
                    <a:lnTo>
                      <a:pt x="1085" y="129"/>
                    </a:lnTo>
                    <a:lnTo>
                      <a:pt x="1068" y="120"/>
                    </a:lnTo>
                    <a:lnTo>
                      <a:pt x="1045" y="112"/>
                    </a:lnTo>
                    <a:lnTo>
                      <a:pt x="1043" y="110"/>
                    </a:lnTo>
                    <a:lnTo>
                      <a:pt x="1036" y="109"/>
                    </a:lnTo>
                    <a:lnTo>
                      <a:pt x="1018" y="100"/>
                    </a:lnTo>
                    <a:lnTo>
                      <a:pt x="1008" y="97"/>
                    </a:lnTo>
                    <a:lnTo>
                      <a:pt x="992" y="93"/>
                    </a:lnTo>
                    <a:lnTo>
                      <a:pt x="969" y="85"/>
                    </a:lnTo>
                    <a:lnTo>
                      <a:pt x="965" y="85"/>
                    </a:lnTo>
                    <a:lnTo>
                      <a:pt x="955" y="82"/>
                    </a:lnTo>
                    <a:lnTo>
                      <a:pt x="938" y="76"/>
                    </a:lnTo>
                    <a:lnTo>
                      <a:pt x="932" y="75"/>
                    </a:lnTo>
                    <a:lnTo>
                      <a:pt x="911" y="70"/>
                    </a:lnTo>
                    <a:lnTo>
                      <a:pt x="896" y="66"/>
                    </a:lnTo>
                    <a:lnTo>
                      <a:pt x="884" y="65"/>
                    </a:lnTo>
                    <a:lnTo>
                      <a:pt x="861" y="58"/>
                    </a:lnTo>
                    <a:lnTo>
                      <a:pt x="857" y="56"/>
                    </a:lnTo>
                    <a:lnTo>
                      <a:pt x="837" y="54"/>
                    </a:lnTo>
                    <a:lnTo>
                      <a:pt x="830" y="53"/>
                    </a:lnTo>
                    <a:lnTo>
                      <a:pt x="827" y="51"/>
                    </a:lnTo>
                    <a:lnTo>
                      <a:pt x="802" y="48"/>
                    </a:lnTo>
                    <a:lnTo>
                      <a:pt x="793" y="46"/>
                    </a:lnTo>
                    <a:lnTo>
                      <a:pt x="773" y="43"/>
                    </a:lnTo>
                    <a:lnTo>
                      <a:pt x="759" y="41"/>
                    </a:lnTo>
                    <a:lnTo>
                      <a:pt x="744" y="39"/>
                    </a:lnTo>
                    <a:lnTo>
                      <a:pt x="724" y="36"/>
                    </a:lnTo>
                    <a:lnTo>
                      <a:pt x="716" y="36"/>
                    </a:lnTo>
                    <a:lnTo>
                      <a:pt x="692" y="32"/>
                    </a:lnTo>
                    <a:lnTo>
                      <a:pt x="685" y="31"/>
                    </a:lnTo>
                    <a:lnTo>
                      <a:pt x="660" y="27"/>
                    </a:lnTo>
                    <a:lnTo>
                      <a:pt x="656" y="27"/>
                    </a:lnTo>
                    <a:lnTo>
                      <a:pt x="638" y="27"/>
                    </a:lnTo>
                    <a:lnTo>
                      <a:pt x="626" y="26"/>
                    </a:lnTo>
                    <a:lnTo>
                      <a:pt x="597" y="22"/>
                    </a:lnTo>
                    <a:lnTo>
                      <a:pt x="594" y="22"/>
                    </a:lnTo>
                    <a:lnTo>
                      <a:pt x="567" y="21"/>
                    </a:lnTo>
                    <a:lnTo>
                      <a:pt x="562" y="21"/>
                    </a:lnTo>
                    <a:lnTo>
                      <a:pt x="538" y="17"/>
                    </a:lnTo>
                    <a:lnTo>
                      <a:pt x="528" y="17"/>
                    </a:lnTo>
                    <a:lnTo>
                      <a:pt x="508" y="16"/>
                    </a:lnTo>
                    <a:lnTo>
                      <a:pt x="496" y="14"/>
                    </a:lnTo>
                    <a:lnTo>
                      <a:pt x="478" y="14"/>
                    </a:lnTo>
                    <a:lnTo>
                      <a:pt x="464" y="14"/>
                    </a:lnTo>
                    <a:lnTo>
                      <a:pt x="447" y="12"/>
                    </a:lnTo>
                    <a:lnTo>
                      <a:pt x="432" y="12"/>
                    </a:lnTo>
                    <a:lnTo>
                      <a:pt x="417" y="11"/>
                    </a:lnTo>
                    <a:lnTo>
                      <a:pt x="400" y="9"/>
                    </a:lnTo>
                    <a:lnTo>
                      <a:pt x="386" y="9"/>
                    </a:lnTo>
                    <a:lnTo>
                      <a:pt x="370" y="7"/>
                    </a:lnTo>
                    <a:lnTo>
                      <a:pt x="356" y="7"/>
                    </a:lnTo>
                    <a:lnTo>
                      <a:pt x="336" y="7"/>
                    </a:lnTo>
                    <a:lnTo>
                      <a:pt x="326" y="7"/>
                    </a:lnTo>
                    <a:lnTo>
                      <a:pt x="305" y="7"/>
                    </a:lnTo>
                    <a:lnTo>
                      <a:pt x="295" y="7"/>
                    </a:lnTo>
                    <a:lnTo>
                      <a:pt x="273" y="5"/>
                    </a:lnTo>
                    <a:lnTo>
                      <a:pt x="263" y="5"/>
                    </a:lnTo>
                    <a:lnTo>
                      <a:pt x="241" y="4"/>
                    </a:lnTo>
                    <a:lnTo>
                      <a:pt x="233" y="4"/>
                    </a:lnTo>
                    <a:lnTo>
                      <a:pt x="211" y="4"/>
                    </a:lnTo>
                    <a:lnTo>
                      <a:pt x="202" y="4"/>
                    </a:lnTo>
                    <a:lnTo>
                      <a:pt x="179" y="2"/>
                    </a:lnTo>
                    <a:lnTo>
                      <a:pt x="170" y="2"/>
                    </a:lnTo>
                    <a:lnTo>
                      <a:pt x="148" y="2"/>
                    </a:lnTo>
                    <a:lnTo>
                      <a:pt x="140" y="2"/>
                    </a:lnTo>
                    <a:lnTo>
                      <a:pt x="116" y="2"/>
                    </a:lnTo>
                    <a:lnTo>
                      <a:pt x="110" y="2"/>
                    </a:lnTo>
                    <a:lnTo>
                      <a:pt x="84" y="2"/>
                    </a:lnTo>
                    <a:lnTo>
                      <a:pt x="78" y="2"/>
                    </a:lnTo>
                    <a:lnTo>
                      <a:pt x="54" y="0"/>
                    </a:lnTo>
                    <a:lnTo>
                      <a:pt x="0" y="0"/>
                    </a:lnTo>
                  </a:path>
                </a:pathLst>
              </a:custGeom>
              <a:noFill/>
              <a:ln w="0">
                <a:solidFill>
                  <a:schemeClr val="tx1"/>
                </a:solidFill>
                <a:round/>
                <a:headEnd/>
                <a:tailEnd/>
              </a:ln>
            </p:spPr>
            <p:txBody>
              <a:bodyPr/>
              <a:lstStyle/>
              <a:p>
                <a:endParaRPr lang="en-US"/>
              </a:p>
            </p:txBody>
          </p:sp>
          <p:sp>
            <p:nvSpPr>
              <p:cNvPr id="44335" name="Line 1275"/>
              <p:cNvSpPr>
                <a:spLocks noChangeShapeType="1"/>
              </p:cNvSpPr>
              <p:nvPr/>
            </p:nvSpPr>
            <p:spPr bwMode="auto">
              <a:xfrm>
                <a:off x="1859" y="2968"/>
                <a:ext cx="17" cy="23"/>
              </a:xfrm>
              <a:prstGeom prst="line">
                <a:avLst/>
              </a:prstGeom>
              <a:noFill/>
              <a:ln w="0">
                <a:solidFill>
                  <a:schemeClr val="tx1"/>
                </a:solidFill>
                <a:round/>
                <a:headEnd/>
                <a:tailEnd/>
              </a:ln>
            </p:spPr>
            <p:txBody>
              <a:bodyPr/>
              <a:lstStyle/>
              <a:p>
                <a:endParaRPr lang="en-GB"/>
              </a:p>
            </p:txBody>
          </p:sp>
          <p:sp>
            <p:nvSpPr>
              <p:cNvPr id="44336" name="Freeform 1276"/>
              <p:cNvSpPr>
                <a:spLocks/>
              </p:cNvSpPr>
              <p:nvPr/>
            </p:nvSpPr>
            <p:spPr bwMode="auto">
              <a:xfrm>
                <a:off x="1842" y="2946"/>
                <a:ext cx="17" cy="22"/>
              </a:xfrm>
              <a:custGeom>
                <a:avLst/>
                <a:gdLst>
                  <a:gd name="T0" fmla="*/ 0 w 17"/>
                  <a:gd name="T1" fmla="*/ 0 h 22"/>
                  <a:gd name="T2" fmla="*/ 14 w 17"/>
                  <a:gd name="T3" fmla="*/ 16 h 22"/>
                  <a:gd name="T4" fmla="*/ 17 w 17"/>
                  <a:gd name="T5" fmla="*/ 22 h 22"/>
                  <a:gd name="T6" fmla="*/ 0 60000 65536"/>
                  <a:gd name="T7" fmla="*/ 0 60000 65536"/>
                  <a:gd name="T8" fmla="*/ 0 60000 65536"/>
                  <a:gd name="T9" fmla="*/ 0 w 17"/>
                  <a:gd name="T10" fmla="*/ 0 h 22"/>
                  <a:gd name="T11" fmla="*/ 17 w 17"/>
                  <a:gd name="T12" fmla="*/ 22 h 22"/>
                </a:gdLst>
                <a:ahLst/>
                <a:cxnLst>
                  <a:cxn ang="T6">
                    <a:pos x="T0" y="T1"/>
                  </a:cxn>
                  <a:cxn ang="T7">
                    <a:pos x="T2" y="T3"/>
                  </a:cxn>
                  <a:cxn ang="T8">
                    <a:pos x="T4" y="T5"/>
                  </a:cxn>
                </a:cxnLst>
                <a:rect l="T9" t="T10" r="T11" b="T12"/>
                <a:pathLst>
                  <a:path w="17" h="22">
                    <a:moveTo>
                      <a:pt x="0" y="0"/>
                    </a:moveTo>
                    <a:lnTo>
                      <a:pt x="14" y="16"/>
                    </a:lnTo>
                    <a:lnTo>
                      <a:pt x="17" y="22"/>
                    </a:lnTo>
                  </a:path>
                </a:pathLst>
              </a:custGeom>
              <a:noFill/>
              <a:ln w="0">
                <a:solidFill>
                  <a:schemeClr val="tx1"/>
                </a:solidFill>
                <a:round/>
                <a:headEnd/>
                <a:tailEnd/>
              </a:ln>
            </p:spPr>
            <p:txBody>
              <a:bodyPr/>
              <a:lstStyle/>
              <a:p>
                <a:endParaRPr lang="en-US"/>
              </a:p>
            </p:txBody>
          </p:sp>
          <p:sp>
            <p:nvSpPr>
              <p:cNvPr id="44337" name="Freeform 1277"/>
              <p:cNvSpPr>
                <a:spLocks/>
              </p:cNvSpPr>
              <p:nvPr/>
            </p:nvSpPr>
            <p:spPr bwMode="auto">
              <a:xfrm>
                <a:off x="1824" y="2927"/>
                <a:ext cx="18" cy="19"/>
              </a:xfrm>
              <a:custGeom>
                <a:avLst/>
                <a:gdLst>
                  <a:gd name="T0" fmla="*/ 0 w 18"/>
                  <a:gd name="T1" fmla="*/ 0 h 19"/>
                  <a:gd name="T2" fmla="*/ 10 w 18"/>
                  <a:gd name="T3" fmla="*/ 10 h 19"/>
                  <a:gd name="T4" fmla="*/ 18 w 18"/>
                  <a:gd name="T5" fmla="*/ 19 h 19"/>
                  <a:gd name="T6" fmla="*/ 0 60000 65536"/>
                  <a:gd name="T7" fmla="*/ 0 60000 65536"/>
                  <a:gd name="T8" fmla="*/ 0 60000 65536"/>
                  <a:gd name="T9" fmla="*/ 0 w 18"/>
                  <a:gd name="T10" fmla="*/ 0 h 19"/>
                  <a:gd name="T11" fmla="*/ 18 w 18"/>
                  <a:gd name="T12" fmla="*/ 19 h 19"/>
                </a:gdLst>
                <a:ahLst/>
                <a:cxnLst>
                  <a:cxn ang="T6">
                    <a:pos x="T0" y="T1"/>
                  </a:cxn>
                  <a:cxn ang="T7">
                    <a:pos x="T2" y="T3"/>
                  </a:cxn>
                  <a:cxn ang="T8">
                    <a:pos x="T4" y="T5"/>
                  </a:cxn>
                </a:cxnLst>
                <a:rect l="T9" t="T10" r="T11" b="T12"/>
                <a:pathLst>
                  <a:path w="18" h="19">
                    <a:moveTo>
                      <a:pt x="0" y="0"/>
                    </a:moveTo>
                    <a:lnTo>
                      <a:pt x="10" y="10"/>
                    </a:lnTo>
                    <a:lnTo>
                      <a:pt x="18" y="19"/>
                    </a:lnTo>
                  </a:path>
                </a:pathLst>
              </a:custGeom>
              <a:noFill/>
              <a:ln w="0">
                <a:solidFill>
                  <a:schemeClr val="tx1"/>
                </a:solidFill>
                <a:round/>
                <a:headEnd/>
                <a:tailEnd/>
              </a:ln>
            </p:spPr>
            <p:txBody>
              <a:bodyPr/>
              <a:lstStyle/>
              <a:p>
                <a:endParaRPr lang="en-US"/>
              </a:p>
            </p:txBody>
          </p:sp>
          <p:sp>
            <p:nvSpPr>
              <p:cNvPr id="44338" name="Freeform 1278"/>
              <p:cNvSpPr>
                <a:spLocks/>
              </p:cNvSpPr>
              <p:nvPr/>
            </p:nvSpPr>
            <p:spPr bwMode="auto">
              <a:xfrm>
                <a:off x="1781" y="2891"/>
                <a:ext cx="43" cy="36"/>
              </a:xfrm>
              <a:custGeom>
                <a:avLst/>
                <a:gdLst>
                  <a:gd name="T0" fmla="*/ 0 w 43"/>
                  <a:gd name="T1" fmla="*/ 0 h 36"/>
                  <a:gd name="T2" fmla="*/ 16 w 43"/>
                  <a:gd name="T3" fmla="*/ 11 h 36"/>
                  <a:gd name="T4" fmla="*/ 22 w 43"/>
                  <a:gd name="T5" fmla="*/ 17 h 36"/>
                  <a:gd name="T6" fmla="*/ 26 w 43"/>
                  <a:gd name="T7" fmla="*/ 19 h 36"/>
                  <a:gd name="T8" fmla="*/ 43 w 43"/>
                  <a:gd name="T9" fmla="*/ 36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0" y="0"/>
                    </a:moveTo>
                    <a:lnTo>
                      <a:pt x="16" y="11"/>
                    </a:lnTo>
                    <a:lnTo>
                      <a:pt x="22" y="17"/>
                    </a:lnTo>
                    <a:lnTo>
                      <a:pt x="26" y="19"/>
                    </a:lnTo>
                    <a:lnTo>
                      <a:pt x="43" y="36"/>
                    </a:lnTo>
                  </a:path>
                </a:pathLst>
              </a:custGeom>
              <a:noFill/>
              <a:ln w="0">
                <a:solidFill>
                  <a:schemeClr val="tx1"/>
                </a:solidFill>
                <a:round/>
                <a:headEnd/>
                <a:tailEnd/>
              </a:ln>
            </p:spPr>
            <p:txBody>
              <a:bodyPr/>
              <a:lstStyle/>
              <a:p>
                <a:endParaRPr lang="en-US"/>
              </a:p>
            </p:txBody>
          </p:sp>
          <p:sp>
            <p:nvSpPr>
              <p:cNvPr id="44339" name="Freeform 1279"/>
              <p:cNvSpPr>
                <a:spLocks/>
              </p:cNvSpPr>
              <p:nvPr/>
            </p:nvSpPr>
            <p:spPr bwMode="auto">
              <a:xfrm>
                <a:off x="1761" y="2875"/>
                <a:ext cx="20" cy="16"/>
              </a:xfrm>
              <a:custGeom>
                <a:avLst/>
                <a:gdLst>
                  <a:gd name="T0" fmla="*/ 0 w 20"/>
                  <a:gd name="T1" fmla="*/ 0 h 16"/>
                  <a:gd name="T2" fmla="*/ 14 w 20"/>
                  <a:gd name="T3" fmla="*/ 10 h 16"/>
                  <a:gd name="T4" fmla="*/ 20 w 20"/>
                  <a:gd name="T5" fmla="*/ 16 h 16"/>
                  <a:gd name="T6" fmla="*/ 0 60000 65536"/>
                  <a:gd name="T7" fmla="*/ 0 60000 65536"/>
                  <a:gd name="T8" fmla="*/ 0 60000 65536"/>
                  <a:gd name="T9" fmla="*/ 0 w 20"/>
                  <a:gd name="T10" fmla="*/ 0 h 16"/>
                  <a:gd name="T11" fmla="*/ 20 w 20"/>
                  <a:gd name="T12" fmla="*/ 16 h 16"/>
                </a:gdLst>
                <a:ahLst/>
                <a:cxnLst>
                  <a:cxn ang="T6">
                    <a:pos x="T0" y="T1"/>
                  </a:cxn>
                  <a:cxn ang="T7">
                    <a:pos x="T2" y="T3"/>
                  </a:cxn>
                  <a:cxn ang="T8">
                    <a:pos x="T4" y="T5"/>
                  </a:cxn>
                </a:cxnLst>
                <a:rect l="T9" t="T10" r="T11" b="T12"/>
                <a:pathLst>
                  <a:path w="20" h="16">
                    <a:moveTo>
                      <a:pt x="0" y="0"/>
                    </a:moveTo>
                    <a:lnTo>
                      <a:pt x="14" y="10"/>
                    </a:lnTo>
                    <a:lnTo>
                      <a:pt x="20" y="16"/>
                    </a:lnTo>
                  </a:path>
                </a:pathLst>
              </a:custGeom>
              <a:noFill/>
              <a:ln w="0">
                <a:solidFill>
                  <a:schemeClr val="tx1"/>
                </a:solidFill>
                <a:round/>
                <a:headEnd/>
                <a:tailEnd/>
              </a:ln>
            </p:spPr>
            <p:txBody>
              <a:bodyPr/>
              <a:lstStyle/>
              <a:p>
                <a:endParaRPr lang="en-US"/>
              </a:p>
            </p:txBody>
          </p:sp>
          <p:sp>
            <p:nvSpPr>
              <p:cNvPr id="44340" name="Freeform 1280"/>
              <p:cNvSpPr>
                <a:spLocks/>
              </p:cNvSpPr>
              <p:nvPr/>
            </p:nvSpPr>
            <p:spPr bwMode="auto">
              <a:xfrm>
                <a:off x="1739" y="2861"/>
                <a:ext cx="22" cy="14"/>
              </a:xfrm>
              <a:custGeom>
                <a:avLst/>
                <a:gdLst>
                  <a:gd name="T0" fmla="*/ 0 w 22"/>
                  <a:gd name="T1" fmla="*/ 0 h 14"/>
                  <a:gd name="T2" fmla="*/ 7 w 22"/>
                  <a:gd name="T3" fmla="*/ 3 h 14"/>
                  <a:gd name="T4" fmla="*/ 22 w 22"/>
                  <a:gd name="T5" fmla="*/ 14 h 14"/>
                  <a:gd name="T6" fmla="*/ 0 60000 65536"/>
                  <a:gd name="T7" fmla="*/ 0 60000 65536"/>
                  <a:gd name="T8" fmla="*/ 0 60000 65536"/>
                  <a:gd name="T9" fmla="*/ 0 w 22"/>
                  <a:gd name="T10" fmla="*/ 0 h 14"/>
                  <a:gd name="T11" fmla="*/ 22 w 22"/>
                  <a:gd name="T12" fmla="*/ 14 h 14"/>
                </a:gdLst>
                <a:ahLst/>
                <a:cxnLst>
                  <a:cxn ang="T6">
                    <a:pos x="T0" y="T1"/>
                  </a:cxn>
                  <a:cxn ang="T7">
                    <a:pos x="T2" y="T3"/>
                  </a:cxn>
                  <a:cxn ang="T8">
                    <a:pos x="T4" y="T5"/>
                  </a:cxn>
                </a:cxnLst>
                <a:rect l="T9" t="T10" r="T11" b="T12"/>
                <a:pathLst>
                  <a:path w="22" h="14">
                    <a:moveTo>
                      <a:pt x="0" y="0"/>
                    </a:moveTo>
                    <a:lnTo>
                      <a:pt x="7" y="3"/>
                    </a:lnTo>
                    <a:lnTo>
                      <a:pt x="22" y="14"/>
                    </a:lnTo>
                  </a:path>
                </a:pathLst>
              </a:custGeom>
              <a:noFill/>
              <a:ln w="0">
                <a:solidFill>
                  <a:schemeClr val="tx1"/>
                </a:solidFill>
                <a:round/>
                <a:headEnd/>
                <a:tailEnd/>
              </a:ln>
            </p:spPr>
            <p:txBody>
              <a:bodyPr/>
              <a:lstStyle/>
              <a:p>
                <a:endParaRPr lang="en-US"/>
              </a:p>
            </p:txBody>
          </p:sp>
          <p:sp>
            <p:nvSpPr>
              <p:cNvPr id="44341" name="Freeform 1281"/>
              <p:cNvSpPr>
                <a:spLocks/>
              </p:cNvSpPr>
              <p:nvPr/>
            </p:nvSpPr>
            <p:spPr bwMode="auto">
              <a:xfrm>
                <a:off x="1716" y="2847"/>
                <a:ext cx="23" cy="14"/>
              </a:xfrm>
              <a:custGeom>
                <a:avLst/>
                <a:gdLst>
                  <a:gd name="T0" fmla="*/ 0 w 23"/>
                  <a:gd name="T1" fmla="*/ 0 h 14"/>
                  <a:gd name="T2" fmla="*/ 17 w 23"/>
                  <a:gd name="T3" fmla="*/ 9 h 14"/>
                  <a:gd name="T4" fmla="*/ 23 w 23"/>
                  <a:gd name="T5" fmla="*/ 14 h 14"/>
                  <a:gd name="T6" fmla="*/ 0 60000 65536"/>
                  <a:gd name="T7" fmla="*/ 0 60000 65536"/>
                  <a:gd name="T8" fmla="*/ 0 60000 65536"/>
                  <a:gd name="T9" fmla="*/ 0 w 23"/>
                  <a:gd name="T10" fmla="*/ 0 h 14"/>
                  <a:gd name="T11" fmla="*/ 23 w 23"/>
                  <a:gd name="T12" fmla="*/ 14 h 14"/>
                </a:gdLst>
                <a:ahLst/>
                <a:cxnLst>
                  <a:cxn ang="T6">
                    <a:pos x="T0" y="T1"/>
                  </a:cxn>
                  <a:cxn ang="T7">
                    <a:pos x="T2" y="T3"/>
                  </a:cxn>
                  <a:cxn ang="T8">
                    <a:pos x="T4" y="T5"/>
                  </a:cxn>
                </a:cxnLst>
                <a:rect l="T9" t="T10" r="T11" b="T12"/>
                <a:pathLst>
                  <a:path w="23" h="14">
                    <a:moveTo>
                      <a:pt x="0" y="0"/>
                    </a:moveTo>
                    <a:lnTo>
                      <a:pt x="17" y="9"/>
                    </a:lnTo>
                    <a:lnTo>
                      <a:pt x="23" y="14"/>
                    </a:lnTo>
                  </a:path>
                </a:pathLst>
              </a:custGeom>
              <a:noFill/>
              <a:ln w="0">
                <a:solidFill>
                  <a:schemeClr val="tx1"/>
                </a:solidFill>
                <a:round/>
                <a:headEnd/>
                <a:tailEnd/>
              </a:ln>
            </p:spPr>
            <p:txBody>
              <a:bodyPr/>
              <a:lstStyle/>
              <a:p>
                <a:endParaRPr lang="en-US"/>
              </a:p>
            </p:txBody>
          </p:sp>
          <p:sp>
            <p:nvSpPr>
              <p:cNvPr id="44342" name="Freeform 1282"/>
              <p:cNvSpPr>
                <a:spLocks/>
              </p:cNvSpPr>
              <p:nvPr/>
            </p:nvSpPr>
            <p:spPr bwMode="auto">
              <a:xfrm>
                <a:off x="590" y="2702"/>
                <a:ext cx="1110" cy="139"/>
              </a:xfrm>
              <a:custGeom>
                <a:avLst/>
                <a:gdLst>
                  <a:gd name="T0" fmla="*/ 1102 w 1110"/>
                  <a:gd name="T1" fmla="*/ 134 h 139"/>
                  <a:gd name="T2" fmla="*/ 1078 w 1110"/>
                  <a:gd name="T3" fmla="*/ 122 h 139"/>
                  <a:gd name="T4" fmla="*/ 1053 w 1110"/>
                  <a:gd name="T5" fmla="*/ 112 h 139"/>
                  <a:gd name="T6" fmla="*/ 1028 w 1110"/>
                  <a:gd name="T7" fmla="*/ 103 h 139"/>
                  <a:gd name="T8" fmla="*/ 1002 w 1110"/>
                  <a:gd name="T9" fmla="*/ 93 h 139"/>
                  <a:gd name="T10" fmla="*/ 975 w 1110"/>
                  <a:gd name="T11" fmla="*/ 85 h 139"/>
                  <a:gd name="T12" fmla="*/ 950 w 1110"/>
                  <a:gd name="T13" fmla="*/ 78 h 139"/>
                  <a:gd name="T14" fmla="*/ 923 w 1110"/>
                  <a:gd name="T15" fmla="*/ 71 h 139"/>
                  <a:gd name="T16" fmla="*/ 894 w 1110"/>
                  <a:gd name="T17" fmla="*/ 64 h 139"/>
                  <a:gd name="T18" fmla="*/ 867 w 1110"/>
                  <a:gd name="T19" fmla="*/ 59 h 139"/>
                  <a:gd name="T20" fmla="*/ 840 w 1110"/>
                  <a:gd name="T21" fmla="*/ 54 h 139"/>
                  <a:gd name="T22" fmla="*/ 812 w 1110"/>
                  <a:gd name="T23" fmla="*/ 47 h 139"/>
                  <a:gd name="T24" fmla="*/ 783 w 1110"/>
                  <a:gd name="T25" fmla="*/ 44 h 139"/>
                  <a:gd name="T26" fmla="*/ 754 w 1110"/>
                  <a:gd name="T27" fmla="*/ 41 h 139"/>
                  <a:gd name="T28" fmla="*/ 726 w 1110"/>
                  <a:gd name="T29" fmla="*/ 36 h 139"/>
                  <a:gd name="T30" fmla="*/ 697 w 1110"/>
                  <a:gd name="T31" fmla="*/ 32 h 139"/>
                  <a:gd name="T32" fmla="*/ 668 w 1110"/>
                  <a:gd name="T33" fmla="*/ 29 h 139"/>
                  <a:gd name="T34" fmla="*/ 640 w 1110"/>
                  <a:gd name="T35" fmla="*/ 27 h 139"/>
                  <a:gd name="T36" fmla="*/ 609 w 1110"/>
                  <a:gd name="T37" fmla="*/ 24 h 139"/>
                  <a:gd name="T38" fmla="*/ 579 w 1110"/>
                  <a:gd name="T39" fmla="*/ 20 h 139"/>
                  <a:gd name="T40" fmla="*/ 548 w 1110"/>
                  <a:gd name="T41" fmla="*/ 19 h 139"/>
                  <a:gd name="T42" fmla="*/ 516 w 1110"/>
                  <a:gd name="T43" fmla="*/ 15 h 139"/>
                  <a:gd name="T44" fmla="*/ 484 w 1110"/>
                  <a:gd name="T45" fmla="*/ 14 h 139"/>
                  <a:gd name="T46" fmla="*/ 452 w 1110"/>
                  <a:gd name="T47" fmla="*/ 12 h 139"/>
                  <a:gd name="T48" fmla="*/ 420 w 1110"/>
                  <a:gd name="T49" fmla="*/ 10 h 139"/>
                  <a:gd name="T50" fmla="*/ 388 w 1110"/>
                  <a:gd name="T51" fmla="*/ 9 h 139"/>
                  <a:gd name="T52" fmla="*/ 356 w 1110"/>
                  <a:gd name="T53" fmla="*/ 7 h 139"/>
                  <a:gd name="T54" fmla="*/ 326 w 1110"/>
                  <a:gd name="T55" fmla="*/ 7 h 139"/>
                  <a:gd name="T56" fmla="*/ 292 w 1110"/>
                  <a:gd name="T57" fmla="*/ 7 h 139"/>
                  <a:gd name="T58" fmla="*/ 262 w 1110"/>
                  <a:gd name="T59" fmla="*/ 5 h 139"/>
                  <a:gd name="T60" fmla="*/ 229 w 1110"/>
                  <a:gd name="T61" fmla="*/ 3 h 139"/>
                  <a:gd name="T62" fmla="*/ 199 w 1110"/>
                  <a:gd name="T63" fmla="*/ 3 h 139"/>
                  <a:gd name="T64" fmla="*/ 167 w 1110"/>
                  <a:gd name="T65" fmla="*/ 2 h 139"/>
                  <a:gd name="T66" fmla="*/ 135 w 1110"/>
                  <a:gd name="T67" fmla="*/ 2 h 139"/>
                  <a:gd name="T68" fmla="*/ 105 w 1110"/>
                  <a:gd name="T69" fmla="*/ 2 h 139"/>
                  <a:gd name="T70" fmla="*/ 72 w 1110"/>
                  <a:gd name="T71" fmla="*/ 2 h 139"/>
                  <a:gd name="T72" fmla="*/ 10 w 1110"/>
                  <a:gd name="T73" fmla="*/ 0 h 1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0"/>
                  <a:gd name="T112" fmla="*/ 0 h 139"/>
                  <a:gd name="T113" fmla="*/ 1110 w 1110"/>
                  <a:gd name="T114" fmla="*/ 139 h 1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0" h="139">
                    <a:moveTo>
                      <a:pt x="1110" y="139"/>
                    </a:moveTo>
                    <a:lnTo>
                      <a:pt x="1102" y="134"/>
                    </a:lnTo>
                    <a:lnTo>
                      <a:pt x="1090" y="129"/>
                    </a:lnTo>
                    <a:lnTo>
                      <a:pt x="1078" y="122"/>
                    </a:lnTo>
                    <a:lnTo>
                      <a:pt x="1070" y="118"/>
                    </a:lnTo>
                    <a:lnTo>
                      <a:pt x="1053" y="112"/>
                    </a:lnTo>
                    <a:lnTo>
                      <a:pt x="1029" y="103"/>
                    </a:lnTo>
                    <a:lnTo>
                      <a:pt x="1028" y="103"/>
                    </a:lnTo>
                    <a:lnTo>
                      <a:pt x="1024" y="102"/>
                    </a:lnTo>
                    <a:lnTo>
                      <a:pt x="1002" y="93"/>
                    </a:lnTo>
                    <a:lnTo>
                      <a:pt x="992" y="91"/>
                    </a:lnTo>
                    <a:lnTo>
                      <a:pt x="975" y="85"/>
                    </a:lnTo>
                    <a:lnTo>
                      <a:pt x="955" y="80"/>
                    </a:lnTo>
                    <a:lnTo>
                      <a:pt x="950" y="78"/>
                    </a:lnTo>
                    <a:lnTo>
                      <a:pt x="935" y="74"/>
                    </a:lnTo>
                    <a:lnTo>
                      <a:pt x="923" y="71"/>
                    </a:lnTo>
                    <a:lnTo>
                      <a:pt x="918" y="71"/>
                    </a:lnTo>
                    <a:lnTo>
                      <a:pt x="894" y="64"/>
                    </a:lnTo>
                    <a:lnTo>
                      <a:pt x="883" y="63"/>
                    </a:lnTo>
                    <a:lnTo>
                      <a:pt x="867" y="59"/>
                    </a:lnTo>
                    <a:lnTo>
                      <a:pt x="849" y="56"/>
                    </a:lnTo>
                    <a:lnTo>
                      <a:pt x="840" y="54"/>
                    </a:lnTo>
                    <a:lnTo>
                      <a:pt x="813" y="47"/>
                    </a:lnTo>
                    <a:lnTo>
                      <a:pt x="812" y="47"/>
                    </a:lnTo>
                    <a:lnTo>
                      <a:pt x="803" y="47"/>
                    </a:lnTo>
                    <a:lnTo>
                      <a:pt x="783" y="44"/>
                    </a:lnTo>
                    <a:lnTo>
                      <a:pt x="780" y="42"/>
                    </a:lnTo>
                    <a:lnTo>
                      <a:pt x="754" y="41"/>
                    </a:lnTo>
                    <a:lnTo>
                      <a:pt x="746" y="39"/>
                    </a:lnTo>
                    <a:lnTo>
                      <a:pt x="726" y="36"/>
                    </a:lnTo>
                    <a:lnTo>
                      <a:pt x="712" y="34"/>
                    </a:lnTo>
                    <a:lnTo>
                      <a:pt x="697" y="32"/>
                    </a:lnTo>
                    <a:lnTo>
                      <a:pt x="680" y="31"/>
                    </a:lnTo>
                    <a:lnTo>
                      <a:pt x="668" y="29"/>
                    </a:lnTo>
                    <a:lnTo>
                      <a:pt x="646" y="27"/>
                    </a:lnTo>
                    <a:lnTo>
                      <a:pt x="640" y="27"/>
                    </a:lnTo>
                    <a:lnTo>
                      <a:pt x="614" y="24"/>
                    </a:lnTo>
                    <a:lnTo>
                      <a:pt x="609" y="24"/>
                    </a:lnTo>
                    <a:lnTo>
                      <a:pt x="582" y="20"/>
                    </a:lnTo>
                    <a:lnTo>
                      <a:pt x="579" y="20"/>
                    </a:lnTo>
                    <a:lnTo>
                      <a:pt x="555" y="19"/>
                    </a:lnTo>
                    <a:lnTo>
                      <a:pt x="548" y="19"/>
                    </a:lnTo>
                    <a:lnTo>
                      <a:pt x="518" y="15"/>
                    </a:lnTo>
                    <a:lnTo>
                      <a:pt x="516" y="15"/>
                    </a:lnTo>
                    <a:lnTo>
                      <a:pt x="489" y="14"/>
                    </a:lnTo>
                    <a:lnTo>
                      <a:pt x="484" y="14"/>
                    </a:lnTo>
                    <a:lnTo>
                      <a:pt x="459" y="14"/>
                    </a:lnTo>
                    <a:lnTo>
                      <a:pt x="452" y="12"/>
                    </a:lnTo>
                    <a:lnTo>
                      <a:pt x="429" y="12"/>
                    </a:lnTo>
                    <a:lnTo>
                      <a:pt x="420" y="10"/>
                    </a:lnTo>
                    <a:lnTo>
                      <a:pt x="398" y="10"/>
                    </a:lnTo>
                    <a:lnTo>
                      <a:pt x="388" y="9"/>
                    </a:lnTo>
                    <a:lnTo>
                      <a:pt x="368" y="9"/>
                    </a:lnTo>
                    <a:lnTo>
                      <a:pt x="356" y="7"/>
                    </a:lnTo>
                    <a:lnTo>
                      <a:pt x="337" y="7"/>
                    </a:lnTo>
                    <a:lnTo>
                      <a:pt x="326" y="7"/>
                    </a:lnTo>
                    <a:lnTo>
                      <a:pt x="305" y="7"/>
                    </a:lnTo>
                    <a:lnTo>
                      <a:pt x="292" y="7"/>
                    </a:lnTo>
                    <a:lnTo>
                      <a:pt x="277" y="5"/>
                    </a:lnTo>
                    <a:lnTo>
                      <a:pt x="262" y="5"/>
                    </a:lnTo>
                    <a:lnTo>
                      <a:pt x="245" y="5"/>
                    </a:lnTo>
                    <a:lnTo>
                      <a:pt x="229" y="3"/>
                    </a:lnTo>
                    <a:lnTo>
                      <a:pt x="213" y="3"/>
                    </a:lnTo>
                    <a:lnTo>
                      <a:pt x="199" y="3"/>
                    </a:lnTo>
                    <a:lnTo>
                      <a:pt x="182" y="3"/>
                    </a:lnTo>
                    <a:lnTo>
                      <a:pt x="167" y="2"/>
                    </a:lnTo>
                    <a:lnTo>
                      <a:pt x="152" y="2"/>
                    </a:lnTo>
                    <a:lnTo>
                      <a:pt x="135" y="2"/>
                    </a:lnTo>
                    <a:lnTo>
                      <a:pt x="120" y="2"/>
                    </a:lnTo>
                    <a:lnTo>
                      <a:pt x="105" y="2"/>
                    </a:lnTo>
                    <a:lnTo>
                      <a:pt x="89" y="2"/>
                    </a:lnTo>
                    <a:lnTo>
                      <a:pt x="72" y="2"/>
                    </a:lnTo>
                    <a:lnTo>
                      <a:pt x="27" y="2"/>
                    </a:lnTo>
                    <a:lnTo>
                      <a:pt x="10" y="0"/>
                    </a:lnTo>
                    <a:lnTo>
                      <a:pt x="0" y="0"/>
                    </a:lnTo>
                  </a:path>
                </a:pathLst>
              </a:custGeom>
              <a:noFill/>
              <a:ln w="0">
                <a:solidFill>
                  <a:schemeClr val="tx1"/>
                </a:solidFill>
                <a:round/>
                <a:headEnd/>
                <a:tailEnd/>
              </a:ln>
            </p:spPr>
            <p:txBody>
              <a:bodyPr/>
              <a:lstStyle/>
              <a:p>
                <a:endParaRPr lang="en-US"/>
              </a:p>
            </p:txBody>
          </p:sp>
          <p:sp>
            <p:nvSpPr>
              <p:cNvPr id="44343" name="Line 1283"/>
              <p:cNvSpPr>
                <a:spLocks noChangeShapeType="1"/>
              </p:cNvSpPr>
              <p:nvPr/>
            </p:nvSpPr>
            <p:spPr bwMode="auto">
              <a:xfrm>
                <a:off x="1700" y="2841"/>
                <a:ext cx="16" cy="6"/>
              </a:xfrm>
              <a:prstGeom prst="line">
                <a:avLst/>
              </a:prstGeom>
              <a:noFill/>
              <a:ln w="0">
                <a:solidFill>
                  <a:schemeClr val="tx1"/>
                </a:solidFill>
                <a:round/>
                <a:headEnd/>
                <a:tailEnd/>
              </a:ln>
            </p:spPr>
            <p:txBody>
              <a:bodyPr/>
              <a:lstStyle/>
              <a:p>
                <a:endParaRPr lang="en-GB"/>
              </a:p>
            </p:txBody>
          </p:sp>
          <p:sp>
            <p:nvSpPr>
              <p:cNvPr id="44344" name="Freeform 1284"/>
              <p:cNvSpPr>
                <a:spLocks/>
              </p:cNvSpPr>
              <p:nvPr/>
            </p:nvSpPr>
            <p:spPr bwMode="auto">
              <a:xfrm>
                <a:off x="590" y="2682"/>
                <a:ext cx="1306" cy="296"/>
              </a:xfrm>
              <a:custGeom>
                <a:avLst/>
                <a:gdLst>
                  <a:gd name="T0" fmla="*/ 1298 w 1306"/>
                  <a:gd name="T1" fmla="*/ 286 h 296"/>
                  <a:gd name="T2" fmla="*/ 1283 w 1306"/>
                  <a:gd name="T3" fmla="*/ 264 h 296"/>
                  <a:gd name="T4" fmla="*/ 1264 w 1306"/>
                  <a:gd name="T5" fmla="*/ 243 h 296"/>
                  <a:gd name="T6" fmla="*/ 1245 w 1306"/>
                  <a:gd name="T7" fmla="*/ 225 h 296"/>
                  <a:gd name="T8" fmla="*/ 1225 w 1306"/>
                  <a:gd name="T9" fmla="*/ 206 h 296"/>
                  <a:gd name="T10" fmla="*/ 1205 w 1306"/>
                  <a:gd name="T11" fmla="*/ 189 h 296"/>
                  <a:gd name="T12" fmla="*/ 1183 w 1306"/>
                  <a:gd name="T13" fmla="*/ 174 h 296"/>
                  <a:gd name="T14" fmla="*/ 1159 w 1306"/>
                  <a:gd name="T15" fmla="*/ 160 h 296"/>
                  <a:gd name="T16" fmla="*/ 1136 w 1306"/>
                  <a:gd name="T17" fmla="*/ 147 h 296"/>
                  <a:gd name="T18" fmla="*/ 1114 w 1306"/>
                  <a:gd name="T19" fmla="*/ 133 h 296"/>
                  <a:gd name="T20" fmla="*/ 1089 w 1306"/>
                  <a:gd name="T21" fmla="*/ 123 h 296"/>
                  <a:gd name="T22" fmla="*/ 1065 w 1306"/>
                  <a:gd name="T23" fmla="*/ 113 h 296"/>
                  <a:gd name="T24" fmla="*/ 1038 w 1306"/>
                  <a:gd name="T25" fmla="*/ 105 h 296"/>
                  <a:gd name="T26" fmla="*/ 1011 w 1306"/>
                  <a:gd name="T27" fmla="*/ 94 h 296"/>
                  <a:gd name="T28" fmla="*/ 977 w 1306"/>
                  <a:gd name="T29" fmla="*/ 83 h 296"/>
                  <a:gd name="T30" fmla="*/ 940 w 1306"/>
                  <a:gd name="T31" fmla="*/ 74 h 296"/>
                  <a:gd name="T32" fmla="*/ 913 w 1306"/>
                  <a:gd name="T33" fmla="*/ 67 h 296"/>
                  <a:gd name="T34" fmla="*/ 905 w 1306"/>
                  <a:gd name="T35" fmla="*/ 66 h 296"/>
                  <a:gd name="T36" fmla="*/ 869 w 1306"/>
                  <a:gd name="T37" fmla="*/ 57 h 296"/>
                  <a:gd name="T38" fmla="*/ 835 w 1306"/>
                  <a:gd name="T39" fmla="*/ 52 h 296"/>
                  <a:gd name="T40" fmla="*/ 802 w 1306"/>
                  <a:gd name="T41" fmla="*/ 45 h 296"/>
                  <a:gd name="T42" fmla="*/ 766 w 1306"/>
                  <a:gd name="T43" fmla="*/ 40 h 296"/>
                  <a:gd name="T44" fmla="*/ 737 w 1306"/>
                  <a:gd name="T45" fmla="*/ 35 h 296"/>
                  <a:gd name="T46" fmla="*/ 709 w 1306"/>
                  <a:gd name="T47" fmla="*/ 34 h 296"/>
                  <a:gd name="T48" fmla="*/ 680 w 1306"/>
                  <a:gd name="T49" fmla="*/ 29 h 296"/>
                  <a:gd name="T50" fmla="*/ 650 w 1306"/>
                  <a:gd name="T51" fmla="*/ 27 h 296"/>
                  <a:gd name="T52" fmla="*/ 619 w 1306"/>
                  <a:gd name="T53" fmla="*/ 23 h 296"/>
                  <a:gd name="T54" fmla="*/ 591 w 1306"/>
                  <a:gd name="T55" fmla="*/ 20 h 296"/>
                  <a:gd name="T56" fmla="*/ 562 w 1306"/>
                  <a:gd name="T57" fmla="*/ 18 h 296"/>
                  <a:gd name="T58" fmla="*/ 532 w 1306"/>
                  <a:gd name="T59" fmla="*/ 17 h 296"/>
                  <a:gd name="T60" fmla="*/ 501 w 1306"/>
                  <a:gd name="T61" fmla="*/ 13 h 296"/>
                  <a:gd name="T62" fmla="*/ 471 w 1306"/>
                  <a:gd name="T63" fmla="*/ 13 h 296"/>
                  <a:gd name="T64" fmla="*/ 410 w 1306"/>
                  <a:gd name="T65" fmla="*/ 10 h 296"/>
                  <a:gd name="T66" fmla="*/ 380 w 1306"/>
                  <a:gd name="T67" fmla="*/ 8 h 296"/>
                  <a:gd name="T68" fmla="*/ 348 w 1306"/>
                  <a:gd name="T69" fmla="*/ 7 h 296"/>
                  <a:gd name="T70" fmla="*/ 319 w 1306"/>
                  <a:gd name="T71" fmla="*/ 5 h 296"/>
                  <a:gd name="T72" fmla="*/ 287 w 1306"/>
                  <a:gd name="T73" fmla="*/ 5 h 296"/>
                  <a:gd name="T74" fmla="*/ 256 w 1306"/>
                  <a:gd name="T75" fmla="*/ 5 h 296"/>
                  <a:gd name="T76" fmla="*/ 226 w 1306"/>
                  <a:gd name="T77" fmla="*/ 3 h 296"/>
                  <a:gd name="T78" fmla="*/ 194 w 1306"/>
                  <a:gd name="T79" fmla="*/ 3 h 296"/>
                  <a:gd name="T80" fmla="*/ 162 w 1306"/>
                  <a:gd name="T81" fmla="*/ 1 h 296"/>
                  <a:gd name="T82" fmla="*/ 133 w 1306"/>
                  <a:gd name="T83" fmla="*/ 1 h 296"/>
                  <a:gd name="T84" fmla="*/ 101 w 1306"/>
                  <a:gd name="T85" fmla="*/ 1 h 296"/>
                  <a:gd name="T86" fmla="*/ 71 w 1306"/>
                  <a:gd name="T87" fmla="*/ 1 h 296"/>
                  <a:gd name="T88" fmla="*/ 39 w 1306"/>
                  <a:gd name="T89" fmla="*/ 0 h 2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6"/>
                  <a:gd name="T136" fmla="*/ 0 h 296"/>
                  <a:gd name="T137" fmla="*/ 1306 w 1306"/>
                  <a:gd name="T138" fmla="*/ 296 h 2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6" h="296">
                    <a:moveTo>
                      <a:pt x="1306" y="296"/>
                    </a:moveTo>
                    <a:lnTo>
                      <a:pt x="1298" y="286"/>
                    </a:lnTo>
                    <a:lnTo>
                      <a:pt x="1293" y="280"/>
                    </a:lnTo>
                    <a:lnTo>
                      <a:pt x="1283" y="264"/>
                    </a:lnTo>
                    <a:lnTo>
                      <a:pt x="1274" y="255"/>
                    </a:lnTo>
                    <a:lnTo>
                      <a:pt x="1264" y="243"/>
                    </a:lnTo>
                    <a:lnTo>
                      <a:pt x="1249" y="228"/>
                    </a:lnTo>
                    <a:lnTo>
                      <a:pt x="1245" y="225"/>
                    </a:lnTo>
                    <a:lnTo>
                      <a:pt x="1234" y="215"/>
                    </a:lnTo>
                    <a:lnTo>
                      <a:pt x="1225" y="206"/>
                    </a:lnTo>
                    <a:lnTo>
                      <a:pt x="1220" y="203"/>
                    </a:lnTo>
                    <a:lnTo>
                      <a:pt x="1205" y="189"/>
                    </a:lnTo>
                    <a:lnTo>
                      <a:pt x="1185" y="174"/>
                    </a:lnTo>
                    <a:lnTo>
                      <a:pt x="1183" y="174"/>
                    </a:lnTo>
                    <a:lnTo>
                      <a:pt x="1180" y="172"/>
                    </a:lnTo>
                    <a:lnTo>
                      <a:pt x="1159" y="160"/>
                    </a:lnTo>
                    <a:lnTo>
                      <a:pt x="1139" y="147"/>
                    </a:lnTo>
                    <a:lnTo>
                      <a:pt x="1136" y="147"/>
                    </a:lnTo>
                    <a:lnTo>
                      <a:pt x="1136" y="145"/>
                    </a:lnTo>
                    <a:lnTo>
                      <a:pt x="1114" y="133"/>
                    </a:lnTo>
                    <a:lnTo>
                      <a:pt x="1094" y="125"/>
                    </a:lnTo>
                    <a:lnTo>
                      <a:pt x="1089" y="123"/>
                    </a:lnTo>
                    <a:lnTo>
                      <a:pt x="1083" y="122"/>
                    </a:lnTo>
                    <a:lnTo>
                      <a:pt x="1065" y="113"/>
                    </a:lnTo>
                    <a:lnTo>
                      <a:pt x="1051" y="108"/>
                    </a:lnTo>
                    <a:lnTo>
                      <a:pt x="1038" y="105"/>
                    </a:lnTo>
                    <a:lnTo>
                      <a:pt x="1014" y="94"/>
                    </a:lnTo>
                    <a:lnTo>
                      <a:pt x="1011" y="94"/>
                    </a:lnTo>
                    <a:lnTo>
                      <a:pt x="987" y="86"/>
                    </a:lnTo>
                    <a:lnTo>
                      <a:pt x="977" y="83"/>
                    </a:lnTo>
                    <a:lnTo>
                      <a:pt x="960" y="79"/>
                    </a:lnTo>
                    <a:lnTo>
                      <a:pt x="940" y="74"/>
                    </a:lnTo>
                    <a:lnTo>
                      <a:pt x="933" y="72"/>
                    </a:lnTo>
                    <a:lnTo>
                      <a:pt x="913" y="67"/>
                    </a:lnTo>
                    <a:lnTo>
                      <a:pt x="906" y="66"/>
                    </a:lnTo>
                    <a:lnTo>
                      <a:pt x="905" y="66"/>
                    </a:lnTo>
                    <a:lnTo>
                      <a:pt x="879" y="61"/>
                    </a:lnTo>
                    <a:lnTo>
                      <a:pt x="869" y="57"/>
                    </a:lnTo>
                    <a:lnTo>
                      <a:pt x="852" y="54"/>
                    </a:lnTo>
                    <a:lnTo>
                      <a:pt x="835" y="52"/>
                    </a:lnTo>
                    <a:lnTo>
                      <a:pt x="824" y="49"/>
                    </a:lnTo>
                    <a:lnTo>
                      <a:pt x="802" y="45"/>
                    </a:lnTo>
                    <a:lnTo>
                      <a:pt x="795" y="45"/>
                    </a:lnTo>
                    <a:lnTo>
                      <a:pt x="766" y="40"/>
                    </a:lnTo>
                    <a:lnTo>
                      <a:pt x="763" y="40"/>
                    </a:lnTo>
                    <a:lnTo>
                      <a:pt x="737" y="35"/>
                    </a:lnTo>
                    <a:lnTo>
                      <a:pt x="732" y="35"/>
                    </a:lnTo>
                    <a:lnTo>
                      <a:pt x="709" y="34"/>
                    </a:lnTo>
                    <a:lnTo>
                      <a:pt x="700" y="32"/>
                    </a:lnTo>
                    <a:lnTo>
                      <a:pt x="680" y="29"/>
                    </a:lnTo>
                    <a:lnTo>
                      <a:pt x="668" y="27"/>
                    </a:lnTo>
                    <a:lnTo>
                      <a:pt x="650" y="27"/>
                    </a:lnTo>
                    <a:lnTo>
                      <a:pt x="635" y="25"/>
                    </a:lnTo>
                    <a:lnTo>
                      <a:pt x="619" y="23"/>
                    </a:lnTo>
                    <a:lnTo>
                      <a:pt x="602" y="22"/>
                    </a:lnTo>
                    <a:lnTo>
                      <a:pt x="591" y="20"/>
                    </a:lnTo>
                    <a:lnTo>
                      <a:pt x="569" y="18"/>
                    </a:lnTo>
                    <a:lnTo>
                      <a:pt x="562" y="18"/>
                    </a:lnTo>
                    <a:lnTo>
                      <a:pt x="537" y="17"/>
                    </a:lnTo>
                    <a:lnTo>
                      <a:pt x="532" y="17"/>
                    </a:lnTo>
                    <a:lnTo>
                      <a:pt x="505" y="13"/>
                    </a:lnTo>
                    <a:lnTo>
                      <a:pt x="501" y="13"/>
                    </a:lnTo>
                    <a:lnTo>
                      <a:pt x="472" y="13"/>
                    </a:lnTo>
                    <a:lnTo>
                      <a:pt x="471" y="13"/>
                    </a:lnTo>
                    <a:lnTo>
                      <a:pt x="440" y="12"/>
                    </a:lnTo>
                    <a:lnTo>
                      <a:pt x="410" y="10"/>
                    </a:lnTo>
                    <a:lnTo>
                      <a:pt x="408" y="10"/>
                    </a:lnTo>
                    <a:lnTo>
                      <a:pt x="380" y="8"/>
                    </a:lnTo>
                    <a:lnTo>
                      <a:pt x="376" y="8"/>
                    </a:lnTo>
                    <a:lnTo>
                      <a:pt x="348" y="7"/>
                    </a:lnTo>
                    <a:lnTo>
                      <a:pt x="344" y="7"/>
                    </a:lnTo>
                    <a:lnTo>
                      <a:pt x="319" y="5"/>
                    </a:lnTo>
                    <a:lnTo>
                      <a:pt x="312" y="5"/>
                    </a:lnTo>
                    <a:lnTo>
                      <a:pt x="287" y="5"/>
                    </a:lnTo>
                    <a:lnTo>
                      <a:pt x="282" y="5"/>
                    </a:lnTo>
                    <a:lnTo>
                      <a:pt x="256" y="5"/>
                    </a:lnTo>
                    <a:lnTo>
                      <a:pt x="250" y="5"/>
                    </a:lnTo>
                    <a:lnTo>
                      <a:pt x="226" y="3"/>
                    </a:lnTo>
                    <a:lnTo>
                      <a:pt x="219" y="3"/>
                    </a:lnTo>
                    <a:lnTo>
                      <a:pt x="194" y="3"/>
                    </a:lnTo>
                    <a:lnTo>
                      <a:pt x="187" y="3"/>
                    </a:lnTo>
                    <a:lnTo>
                      <a:pt x="162" y="1"/>
                    </a:lnTo>
                    <a:lnTo>
                      <a:pt x="157" y="1"/>
                    </a:lnTo>
                    <a:lnTo>
                      <a:pt x="133" y="1"/>
                    </a:lnTo>
                    <a:lnTo>
                      <a:pt x="125" y="1"/>
                    </a:lnTo>
                    <a:lnTo>
                      <a:pt x="101" y="1"/>
                    </a:lnTo>
                    <a:lnTo>
                      <a:pt x="93" y="1"/>
                    </a:lnTo>
                    <a:lnTo>
                      <a:pt x="71" y="1"/>
                    </a:lnTo>
                    <a:lnTo>
                      <a:pt x="62" y="1"/>
                    </a:lnTo>
                    <a:lnTo>
                      <a:pt x="39" y="0"/>
                    </a:lnTo>
                    <a:lnTo>
                      <a:pt x="0" y="0"/>
                    </a:lnTo>
                  </a:path>
                </a:pathLst>
              </a:custGeom>
              <a:noFill/>
              <a:ln w="0">
                <a:solidFill>
                  <a:schemeClr val="tx1"/>
                </a:solidFill>
                <a:round/>
                <a:headEnd/>
                <a:tailEnd/>
              </a:ln>
            </p:spPr>
            <p:txBody>
              <a:bodyPr/>
              <a:lstStyle/>
              <a:p>
                <a:endParaRPr lang="en-US"/>
              </a:p>
            </p:txBody>
          </p:sp>
          <p:sp>
            <p:nvSpPr>
              <p:cNvPr id="44345" name="Freeform 1285"/>
              <p:cNvSpPr>
                <a:spLocks/>
              </p:cNvSpPr>
              <p:nvPr/>
            </p:nvSpPr>
            <p:spPr bwMode="auto">
              <a:xfrm>
                <a:off x="1903" y="2946"/>
                <a:ext cx="13" cy="18"/>
              </a:xfrm>
              <a:custGeom>
                <a:avLst/>
                <a:gdLst>
                  <a:gd name="T0" fmla="*/ 0 w 13"/>
                  <a:gd name="T1" fmla="*/ 0 h 18"/>
                  <a:gd name="T2" fmla="*/ 10 w 13"/>
                  <a:gd name="T3" fmla="*/ 15 h 18"/>
                  <a:gd name="T4" fmla="*/ 13 w 13"/>
                  <a:gd name="T5" fmla="*/ 18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0"/>
                    </a:moveTo>
                    <a:lnTo>
                      <a:pt x="10" y="15"/>
                    </a:lnTo>
                    <a:lnTo>
                      <a:pt x="13" y="18"/>
                    </a:lnTo>
                  </a:path>
                </a:pathLst>
              </a:custGeom>
              <a:noFill/>
              <a:ln w="0">
                <a:solidFill>
                  <a:schemeClr val="tx1"/>
                </a:solidFill>
                <a:round/>
                <a:headEnd/>
                <a:tailEnd/>
              </a:ln>
            </p:spPr>
            <p:txBody>
              <a:bodyPr/>
              <a:lstStyle/>
              <a:p>
                <a:endParaRPr lang="en-US"/>
              </a:p>
            </p:txBody>
          </p:sp>
          <p:sp>
            <p:nvSpPr>
              <p:cNvPr id="44346" name="Freeform 1286"/>
              <p:cNvSpPr>
                <a:spLocks/>
              </p:cNvSpPr>
              <p:nvPr/>
            </p:nvSpPr>
            <p:spPr bwMode="auto">
              <a:xfrm>
                <a:off x="1886" y="2924"/>
                <a:ext cx="17" cy="22"/>
              </a:xfrm>
              <a:custGeom>
                <a:avLst/>
                <a:gdLst>
                  <a:gd name="T0" fmla="*/ 0 w 17"/>
                  <a:gd name="T1" fmla="*/ 0 h 22"/>
                  <a:gd name="T2" fmla="*/ 10 w 17"/>
                  <a:gd name="T3" fmla="*/ 13 h 22"/>
                  <a:gd name="T4" fmla="*/ 17 w 17"/>
                  <a:gd name="T5" fmla="*/ 22 h 22"/>
                  <a:gd name="T6" fmla="*/ 0 60000 65536"/>
                  <a:gd name="T7" fmla="*/ 0 60000 65536"/>
                  <a:gd name="T8" fmla="*/ 0 60000 65536"/>
                  <a:gd name="T9" fmla="*/ 0 w 17"/>
                  <a:gd name="T10" fmla="*/ 0 h 22"/>
                  <a:gd name="T11" fmla="*/ 17 w 17"/>
                  <a:gd name="T12" fmla="*/ 22 h 22"/>
                </a:gdLst>
                <a:ahLst/>
                <a:cxnLst>
                  <a:cxn ang="T6">
                    <a:pos x="T0" y="T1"/>
                  </a:cxn>
                  <a:cxn ang="T7">
                    <a:pos x="T2" y="T3"/>
                  </a:cxn>
                  <a:cxn ang="T8">
                    <a:pos x="T4" y="T5"/>
                  </a:cxn>
                </a:cxnLst>
                <a:rect l="T9" t="T10" r="T11" b="T12"/>
                <a:pathLst>
                  <a:path w="17" h="22">
                    <a:moveTo>
                      <a:pt x="0" y="0"/>
                    </a:moveTo>
                    <a:lnTo>
                      <a:pt x="10" y="13"/>
                    </a:lnTo>
                    <a:lnTo>
                      <a:pt x="17" y="22"/>
                    </a:lnTo>
                  </a:path>
                </a:pathLst>
              </a:custGeom>
              <a:noFill/>
              <a:ln w="0">
                <a:solidFill>
                  <a:schemeClr val="tx1"/>
                </a:solidFill>
                <a:round/>
                <a:headEnd/>
                <a:tailEnd/>
              </a:ln>
            </p:spPr>
            <p:txBody>
              <a:bodyPr/>
              <a:lstStyle/>
              <a:p>
                <a:endParaRPr lang="en-US"/>
              </a:p>
            </p:txBody>
          </p:sp>
          <p:sp>
            <p:nvSpPr>
              <p:cNvPr id="44347" name="Freeform 1287"/>
              <p:cNvSpPr>
                <a:spLocks/>
              </p:cNvSpPr>
              <p:nvPr/>
            </p:nvSpPr>
            <p:spPr bwMode="auto">
              <a:xfrm>
                <a:off x="1847" y="2885"/>
                <a:ext cx="39" cy="39"/>
              </a:xfrm>
              <a:custGeom>
                <a:avLst/>
                <a:gdLst>
                  <a:gd name="T0" fmla="*/ 0 w 39"/>
                  <a:gd name="T1" fmla="*/ 0 h 39"/>
                  <a:gd name="T2" fmla="*/ 2 w 39"/>
                  <a:gd name="T3" fmla="*/ 0 h 39"/>
                  <a:gd name="T4" fmla="*/ 21 w 39"/>
                  <a:gd name="T5" fmla="*/ 18 h 39"/>
                  <a:gd name="T6" fmla="*/ 27 w 39"/>
                  <a:gd name="T7" fmla="*/ 25 h 39"/>
                  <a:gd name="T8" fmla="*/ 39 w 39"/>
                  <a:gd name="T9" fmla="*/ 39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0" y="0"/>
                    </a:moveTo>
                    <a:lnTo>
                      <a:pt x="2" y="0"/>
                    </a:lnTo>
                    <a:lnTo>
                      <a:pt x="21" y="18"/>
                    </a:lnTo>
                    <a:lnTo>
                      <a:pt x="27" y="25"/>
                    </a:lnTo>
                    <a:lnTo>
                      <a:pt x="39" y="39"/>
                    </a:lnTo>
                  </a:path>
                </a:pathLst>
              </a:custGeom>
              <a:noFill/>
              <a:ln w="0">
                <a:solidFill>
                  <a:schemeClr val="tx1"/>
                </a:solidFill>
                <a:round/>
                <a:headEnd/>
                <a:tailEnd/>
              </a:ln>
            </p:spPr>
            <p:txBody>
              <a:bodyPr/>
              <a:lstStyle/>
              <a:p>
                <a:endParaRPr lang="en-US"/>
              </a:p>
            </p:txBody>
          </p:sp>
          <p:sp>
            <p:nvSpPr>
              <p:cNvPr id="44348" name="Freeform 1288"/>
              <p:cNvSpPr>
                <a:spLocks/>
              </p:cNvSpPr>
              <p:nvPr/>
            </p:nvSpPr>
            <p:spPr bwMode="auto">
              <a:xfrm>
                <a:off x="590" y="2661"/>
                <a:ext cx="1257" cy="224"/>
              </a:xfrm>
              <a:custGeom>
                <a:avLst/>
                <a:gdLst>
                  <a:gd name="T0" fmla="*/ 1257 w 1257"/>
                  <a:gd name="T1" fmla="*/ 222 h 224"/>
                  <a:gd name="T2" fmla="*/ 1225 w 1257"/>
                  <a:gd name="T3" fmla="*/ 195 h 224"/>
                  <a:gd name="T4" fmla="*/ 1205 w 1257"/>
                  <a:gd name="T5" fmla="*/ 181 h 224"/>
                  <a:gd name="T6" fmla="*/ 1185 w 1257"/>
                  <a:gd name="T7" fmla="*/ 168 h 224"/>
                  <a:gd name="T8" fmla="*/ 1158 w 1257"/>
                  <a:gd name="T9" fmla="*/ 153 h 224"/>
                  <a:gd name="T10" fmla="*/ 1136 w 1257"/>
                  <a:gd name="T11" fmla="*/ 141 h 224"/>
                  <a:gd name="T12" fmla="*/ 1114 w 1257"/>
                  <a:gd name="T13" fmla="*/ 132 h 224"/>
                  <a:gd name="T14" fmla="*/ 1077 w 1257"/>
                  <a:gd name="T15" fmla="*/ 115 h 224"/>
                  <a:gd name="T16" fmla="*/ 1050 w 1257"/>
                  <a:gd name="T17" fmla="*/ 104 h 224"/>
                  <a:gd name="T18" fmla="*/ 1024 w 1257"/>
                  <a:gd name="T19" fmla="*/ 97 h 224"/>
                  <a:gd name="T20" fmla="*/ 972 w 1257"/>
                  <a:gd name="T21" fmla="*/ 80 h 224"/>
                  <a:gd name="T22" fmla="*/ 945 w 1257"/>
                  <a:gd name="T23" fmla="*/ 73 h 224"/>
                  <a:gd name="T24" fmla="*/ 918 w 1257"/>
                  <a:gd name="T25" fmla="*/ 68 h 224"/>
                  <a:gd name="T26" fmla="*/ 889 w 1257"/>
                  <a:gd name="T27" fmla="*/ 61 h 224"/>
                  <a:gd name="T28" fmla="*/ 856 w 1257"/>
                  <a:gd name="T29" fmla="*/ 55 h 224"/>
                  <a:gd name="T30" fmla="*/ 822 w 1257"/>
                  <a:gd name="T31" fmla="*/ 48 h 224"/>
                  <a:gd name="T32" fmla="*/ 788 w 1257"/>
                  <a:gd name="T33" fmla="*/ 43 h 224"/>
                  <a:gd name="T34" fmla="*/ 753 w 1257"/>
                  <a:gd name="T35" fmla="*/ 38 h 224"/>
                  <a:gd name="T36" fmla="*/ 721 w 1257"/>
                  <a:gd name="T37" fmla="*/ 34 h 224"/>
                  <a:gd name="T38" fmla="*/ 690 w 1257"/>
                  <a:gd name="T39" fmla="*/ 31 h 224"/>
                  <a:gd name="T40" fmla="*/ 662 w 1257"/>
                  <a:gd name="T41" fmla="*/ 26 h 224"/>
                  <a:gd name="T42" fmla="*/ 631 w 1257"/>
                  <a:gd name="T43" fmla="*/ 24 h 224"/>
                  <a:gd name="T44" fmla="*/ 602 w 1257"/>
                  <a:gd name="T45" fmla="*/ 21 h 224"/>
                  <a:gd name="T46" fmla="*/ 574 w 1257"/>
                  <a:gd name="T47" fmla="*/ 19 h 224"/>
                  <a:gd name="T48" fmla="*/ 543 w 1257"/>
                  <a:gd name="T49" fmla="*/ 17 h 224"/>
                  <a:gd name="T50" fmla="*/ 511 w 1257"/>
                  <a:gd name="T51" fmla="*/ 16 h 224"/>
                  <a:gd name="T52" fmla="*/ 481 w 1257"/>
                  <a:gd name="T53" fmla="*/ 12 h 224"/>
                  <a:gd name="T54" fmla="*/ 452 w 1257"/>
                  <a:gd name="T55" fmla="*/ 11 h 224"/>
                  <a:gd name="T56" fmla="*/ 422 w 1257"/>
                  <a:gd name="T57" fmla="*/ 11 h 224"/>
                  <a:gd name="T58" fmla="*/ 390 w 1257"/>
                  <a:gd name="T59" fmla="*/ 9 h 224"/>
                  <a:gd name="T60" fmla="*/ 361 w 1257"/>
                  <a:gd name="T61" fmla="*/ 7 h 224"/>
                  <a:gd name="T62" fmla="*/ 331 w 1257"/>
                  <a:gd name="T63" fmla="*/ 6 h 224"/>
                  <a:gd name="T64" fmla="*/ 299 w 1257"/>
                  <a:gd name="T65" fmla="*/ 6 h 224"/>
                  <a:gd name="T66" fmla="*/ 238 w 1257"/>
                  <a:gd name="T67" fmla="*/ 4 h 224"/>
                  <a:gd name="T68" fmla="*/ 199 w 1257"/>
                  <a:gd name="T69" fmla="*/ 4 h 224"/>
                  <a:gd name="T70" fmla="*/ 143 w 1257"/>
                  <a:gd name="T71" fmla="*/ 2 h 224"/>
                  <a:gd name="T72" fmla="*/ 83 w 1257"/>
                  <a:gd name="T73" fmla="*/ 0 h 224"/>
                  <a:gd name="T74" fmla="*/ 20 w 1257"/>
                  <a:gd name="T75" fmla="*/ 0 h 2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57"/>
                  <a:gd name="T115" fmla="*/ 0 h 224"/>
                  <a:gd name="T116" fmla="*/ 1257 w 1257"/>
                  <a:gd name="T117" fmla="*/ 224 h 2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7" h="224">
                    <a:moveTo>
                      <a:pt x="1257" y="224"/>
                    </a:moveTo>
                    <a:lnTo>
                      <a:pt x="1257" y="222"/>
                    </a:lnTo>
                    <a:lnTo>
                      <a:pt x="1237" y="205"/>
                    </a:lnTo>
                    <a:lnTo>
                      <a:pt x="1225" y="195"/>
                    </a:lnTo>
                    <a:lnTo>
                      <a:pt x="1215" y="190"/>
                    </a:lnTo>
                    <a:lnTo>
                      <a:pt x="1205" y="181"/>
                    </a:lnTo>
                    <a:lnTo>
                      <a:pt x="1193" y="175"/>
                    </a:lnTo>
                    <a:lnTo>
                      <a:pt x="1185" y="168"/>
                    </a:lnTo>
                    <a:lnTo>
                      <a:pt x="1171" y="161"/>
                    </a:lnTo>
                    <a:lnTo>
                      <a:pt x="1158" y="153"/>
                    </a:lnTo>
                    <a:lnTo>
                      <a:pt x="1149" y="146"/>
                    </a:lnTo>
                    <a:lnTo>
                      <a:pt x="1136" y="141"/>
                    </a:lnTo>
                    <a:lnTo>
                      <a:pt x="1124" y="136"/>
                    </a:lnTo>
                    <a:lnTo>
                      <a:pt x="1114" y="132"/>
                    </a:lnTo>
                    <a:lnTo>
                      <a:pt x="1099" y="126"/>
                    </a:lnTo>
                    <a:lnTo>
                      <a:pt x="1077" y="115"/>
                    </a:lnTo>
                    <a:lnTo>
                      <a:pt x="1075" y="114"/>
                    </a:lnTo>
                    <a:lnTo>
                      <a:pt x="1050" y="104"/>
                    </a:lnTo>
                    <a:lnTo>
                      <a:pt x="1036" y="100"/>
                    </a:lnTo>
                    <a:lnTo>
                      <a:pt x="1024" y="97"/>
                    </a:lnTo>
                    <a:lnTo>
                      <a:pt x="999" y="88"/>
                    </a:lnTo>
                    <a:lnTo>
                      <a:pt x="972" y="80"/>
                    </a:lnTo>
                    <a:lnTo>
                      <a:pt x="962" y="77"/>
                    </a:lnTo>
                    <a:lnTo>
                      <a:pt x="945" y="73"/>
                    </a:lnTo>
                    <a:lnTo>
                      <a:pt x="925" y="68"/>
                    </a:lnTo>
                    <a:lnTo>
                      <a:pt x="918" y="68"/>
                    </a:lnTo>
                    <a:lnTo>
                      <a:pt x="891" y="61"/>
                    </a:lnTo>
                    <a:lnTo>
                      <a:pt x="889" y="61"/>
                    </a:lnTo>
                    <a:lnTo>
                      <a:pt x="862" y="55"/>
                    </a:lnTo>
                    <a:lnTo>
                      <a:pt x="856" y="55"/>
                    </a:lnTo>
                    <a:lnTo>
                      <a:pt x="835" y="50"/>
                    </a:lnTo>
                    <a:lnTo>
                      <a:pt x="822" y="48"/>
                    </a:lnTo>
                    <a:lnTo>
                      <a:pt x="807" y="46"/>
                    </a:lnTo>
                    <a:lnTo>
                      <a:pt x="788" y="43"/>
                    </a:lnTo>
                    <a:lnTo>
                      <a:pt x="778" y="41"/>
                    </a:lnTo>
                    <a:lnTo>
                      <a:pt x="753" y="38"/>
                    </a:lnTo>
                    <a:lnTo>
                      <a:pt x="749" y="38"/>
                    </a:lnTo>
                    <a:lnTo>
                      <a:pt x="721" y="34"/>
                    </a:lnTo>
                    <a:lnTo>
                      <a:pt x="717" y="34"/>
                    </a:lnTo>
                    <a:lnTo>
                      <a:pt x="690" y="31"/>
                    </a:lnTo>
                    <a:lnTo>
                      <a:pt x="689" y="29"/>
                    </a:lnTo>
                    <a:lnTo>
                      <a:pt x="662" y="26"/>
                    </a:lnTo>
                    <a:lnTo>
                      <a:pt x="655" y="26"/>
                    </a:lnTo>
                    <a:lnTo>
                      <a:pt x="631" y="24"/>
                    </a:lnTo>
                    <a:lnTo>
                      <a:pt x="621" y="24"/>
                    </a:lnTo>
                    <a:lnTo>
                      <a:pt x="602" y="21"/>
                    </a:lnTo>
                    <a:lnTo>
                      <a:pt x="589" y="21"/>
                    </a:lnTo>
                    <a:lnTo>
                      <a:pt x="574" y="19"/>
                    </a:lnTo>
                    <a:lnTo>
                      <a:pt x="557" y="19"/>
                    </a:lnTo>
                    <a:lnTo>
                      <a:pt x="543" y="17"/>
                    </a:lnTo>
                    <a:lnTo>
                      <a:pt x="525" y="16"/>
                    </a:lnTo>
                    <a:lnTo>
                      <a:pt x="511" y="16"/>
                    </a:lnTo>
                    <a:lnTo>
                      <a:pt x="491" y="14"/>
                    </a:lnTo>
                    <a:lnTo>
                      <a:pt x="481" y="12"/>
                    </a:lnTo>
                    <a:lnTo>
                      <a:pt x="461" y="11"/>
                    </a:lnTo>
                    <a:lnTo>
                      <a:pt x="452" y="11"/>
                    </a:lnTo>
                    <a:lnTo>
                      <a:pt x="429" y="11"/>
                    </a:lnTo>
                    <a:lnTo>
                      <a:pt x="422" y="11"/>
                    </a:lnTo>
                    <a:lnTo>
                      <a:pt x="397" y="9"/>
                    </a:lnTo>
                    <a:lnTo>
                      <a:pt x="390" y="9"/>
                    </a:lnTo>
                    <a:lnTo>
                      <a:pt x="364" y="7"/>
                    </a:lnTo>
                    <a:lnTo>
                      <a:pt x="361" y="7"/>
                    </a:lnTo>
                    <a:lnTo>
                      <a:pt x="332" y="6"/>
                    </a:lnTo>
                    <a:lnTo>
                      <a:pt x="331" y="6"/>
                    </a:lnTo>
                    <a:lnTo>
                      <a:pt x="300" y="6"/>
                    </a:lnTo>
                    <a:lnTo>
                      <a:pt x="299" y="6"/>
                    </a:lnTo>
                    <a:lnTo>
                      <a:pt x="268" y="6"/>
                    </a:lnTo>
                    <a:lnTo>
                      <a:pt x="238" y="4"/>
                    </a:lnTo>
                    <a:lnTo>
                      <a:pt x="206" y="4"/>
                    </a:lnTo>
                    <a:lnTo>
                      <a:pt x="199" y="4"/>
                    </a:lnTo>
                    <a:lnTo>
                      <a:pt x="175" y="2"/>
                    </a:lnTo>
                    <a:lnTo>
                      <a:pt x="143" y="2"/>
                    </a:lnTo>
                    <a:lnTo>
                      <a:pt x="113" y="2"/>
                    </a:lnTo>
                    <a:lnTo>
                      <a:pt x="83" y="0"/>
                    </a:lnTo>
                    <a:lnTo>
                      <a:pt x="51" y="0"/>
                    </a:lnTo>
                    <a:lnTo>
                      <a:pt x="20" y="0"/>
                    </a:lnTo>
                    <a:lnTo>
                      <a:pt x="0" y="0"/>
                    </a:lnTo>
                  </a:path>
                </a:pathLst>
              </a:custGeom>
              <a:noFill/>
              <a:ln w="0">
                <a:solidFill>
                  <a:schemeClr val="tx1"/>
                </a:solidFill>
                <a:round/>
                <a:headEnd/>
                <a:tailEnd/>
              </a:ln>
            </p:spPr>
            <p:txBody>
              <a:bodyPr/>
              <a:lstStyle/>
              <a:p>
                <a:endParaRPr lang="en-US"/>
              </a:p>
            </p:txBody>
          </p:sp>
          <p:sp>
            <p:nvSpPr>
              <p:cNvPr id="44349" name="Freeform 1289"/>
              <p:cNvSpPr>
                <a:spLocks/>
              </p:cNvSpPr>
              <p:nvPr/>
            </p:nvSpPr>
            <p:spPr bwMode="auto">
              <a:xfrm>
                <a:off x="1920" y="2922"/>
                <a:ext cx="18" cy="27"/>
              </a:xfrm>
              <a:custGeom>
                <a:avLst/>
                <a:gdLst>
                  <a:gd name="T0" fmla="*/ 0 w 18"/>
                  <a:gd name="T1" fmla="*/ 0 h 27"/>
                  <a:gd name="T2" fmla="*/ 15 w 18"/>
                  <a:gd name="T3" fmla="*/ 22 h 27"/>
                  <a:gd name="T4" fmla="*/ 18 w 18"/>
                  <a:gd name="T5" fmla="*/ 27 h 27"/>
                  <a:gd name="T6" fmla="*/ 0 60000 65536"/>
                  <a:gd name="T7" fmla="*/ 0 60000 65536"/>
                  <a:gd name="T8" fmla="*/ 0 60000 65536"/>
                  <a:gd name="T9" fmla="*/ 0 w 18"/>
                  <a:gd name="T10" fmla="*/ 0 h 27"/>
                  <a:gd name="T11" fmla="*/ 18 w 18"/>
                  <a:gd name="T12" fmla="*/ 27 h 27"/>
                </a:gdLst>
                <a:ahLst/>
                <a:cxnLst>
                  <a:cxn ang="T6">
                    <a:pos x="T0" y="T1"/>
                  </a:cxn>
                  <a:cxn ang="T7">
                    <a:pos x="T2" y="T3"/>
                  </a:cxn>
                  <a:cxn ang="T8">
                    <a:pos x="T4" y="T5"/>
                  </a:cxn>
                </a:cxnLst>
                <a:rect l="T9" t="T10" r="T11" b="T12"/>
                <a:pathLst>
                  <a:path w="18" h="27">
                    <a:moveTo>
                      <a:pt x="0" y="0"/>
                    </a:moveTo>
                    <a:lnTo>
                      <a:pt x="15" y="22"/>
                    </a:lnTo>
                    <a:lnTo>
                      <a:pt x="18" y="27"/>
                    </a:lnTo>
                  </a:path>
                </a:pathLst>
              </a:custGeom>
              <a:noFill/>
              <a:ln w="0">
                <a:solidFill>
                  <a:schemeClr val="tx1"/>
                </a:solidFill>
                <a:round/>
                <a:headEnd/>
                <a:tailEnd/>
              </a:ln>
            </p:spPr>
            <p:txBody>
              <a:bodyPr/>
              <a:lstStyle/>
              <a:p>
                <a:endParaRPr lang="en-US"/>
              </a:p>
            </p:txBody>
          </p:sp>
          <p:sp>
            <p:nvSpPr>
              <p:cNvPr id="44350" name="Freeform 1290"/>
              <p:cNvSpPr>
                <a:spLocks/>
              </p:cNvSpPr>
              <p:nvPr/>
            </p:nvSpPr>
            <p:spPr bwMode="auto">
              <a:xfrm>
                <a:off x="1901" y="2900"/>
                <a:ext cx="19" cy="22"/>
              </a:xfrm>
              <a:custGeom>
                <a:avLst/>
                <a:gdLst>
                  <a:gd name="T0" fmla="*/ 0 w 19"/>
                  <a:gd name="T1" fmla="*/ 0 h 22"/>
                  <a:gd name="T2" fmla="*/ 9 w 19"/>
                  <a:gd name="T3" fmla="*/ 12 h 22"/>
                  <a:gd name="T4" fmla="*/ 19 w 19"/>
                  <a:gd name="T5" fmla="*/ 22 h 22"/>
                  <a:gd name="T6" fmla="*/ 0 60000 65536"/>
                  <a:gd name="T7" fmla="*/ 0 60000 65536"/>
                  <a:gd name="T8" fmla="*/ 0 60000 65536"/>
                  <a:gd name="T9" fmla="*/ 0 w 19"/>
                  <a:gd name="T10" fmla="*/ 0 h 22"/>
                  <a:gd name="T11" fmla="*/ 19 w 19"/>
                  <a:gd name="T12" fmla="*/ 22 h 22"/>
                </a:gdLst>
                <a:ahLst/>
                <a:cxnLst>
                  <a:cxn ang="T6">
                    <a:pos x="T0" y="T1"/>
                  </a:cxn>
                  <a:cxn ang="T7">
                    <a:pos x="T2" y="T3"/>
                  </a:cxn>
                  <a:cxn ang="T8">
                    <a:pos x="T4" y="T5"/>
                  </a:cxn>
                </a:cxnLst>
                <a:rect l="T9" t="T10" r="T11" b="T12"/>
                <a:pathLst>
                  <a:path w="19" h="22">
                    <a:moveTo>
                      <a:pt x="0" y="0"/>
                    </a:moveTo>
                    <a:lnTo>
                      <a:pt x="9" y="12"/>
                    </a:lnTo>
                    <a:lnTo>
                      <a:pt x="19" y="22"/>
                    </a:lnTo>
                  </a:path>
                </a:pathLst>
              </a:custGeom>
              <a:noFill/>
              <a:ln w="0">
                <a:solidFill>
                  <a:schemeClr val="tx1"/>
                </a:solidFill>
                <a:round/>
                <a:headEnd/>
                <a:tailEnd/>
              </a:ln>
            </p:spPr>
            <p:txBody>
              <a:bodyPr/>
              <a:lstStyle/>
              <a:p>
                <a:endParaRPr lang="en-US"/>
              </a:p>
            </p:txBody>
          </p:sp>
          <p:sp>
            <p:nvSpPr>
              <p:cNvPr id="44351" name="Freeform 1291"/>
              <p:cNvSpPr>
                <a:spLocks/>
              </p:cNvSpPr>
              <p:nvPr/>
            </p:nvSpPr>
            <p:spPr bwMode="auto">
              <a:xfrm>
                <a:off x="1861" y="2861"/>
                <a:ext cx="40" cy="39"/>
              </a:xfrm>
              <a:custGeom>
                <a:avLst/>
                <a:gdLst>
                  <a:gd name="T0" fmla="*/ 0 w 40"/>
                  <a:gd name="T1" fmla="*/ 0 h 39"/>
                  <a:gd name="T2" fmla="*/ 10 w 40"/>
                  <a:gd name="T3" fmla="*/ 10 h 39"/>
                  <a:gd name="T4" fmla="*/ 20 w 40"/>
                  <a:gd name="T5" fmla="*/ 19 h 39"/>
                  <a:gd name="T6" fmla="*/ 25 w 40"/>
                  <a:gd name="T7" fmla="*/ 24 h 39"/>
                  <a:gd name="T8" fmla="*/ 40 w 40"/>
                  <a:gd name="T9" fmla="*/ 39 h 39"/>
                  <a:gd name="T10" fmla="*/ 0 60000 65536"/>
                  <a:gd name="T11" fmla="*/ 0 60000 65536"/>
                  <a:gd name="T12" fmla="*/ 0 60000 65536"/>
                  <a:gd name="T13" fmla="*/ 0 60000 65536"/>
                  <a:gd name="T14" fmla="*/ 0 60000 65536"/>
                  <a:gd name="T15" fmla="*/ 0 w 40"/>
                  <a:gd name="T16" fmla="*/ 0 h 39"/>
                  <a:gd name="T17" fmla="*/ 40 w 40"/>
                  <a:gd name="T18" fmla="*/ 39 h 39"/>
                </a:gdLst>
                <a:ahLst/>
                <a:cxnLst>
                  <a:cxn ang="T10">
                    <a:pos x="T0" y="T1"/>
                  </a:cxn>
                  <a:cxn ang="T11">
                    <a:pos x="T2" y="T3"/>
                  </a:cxn>
                  <a:cxn ang="T12">
                    <a:pos x="T4" y="T5"/>
                  </a:cxn>
                  <a:cxn ang="T13">
                    <a:pos x="T6" y="T7"/>
                  </a:cxn>
                  <a:cxn ang="T14">
                    <a:pos x="T8" y="T9"/>
                  </a:cxn>
                </a:cxnLst>
                <a:rect l="T15" t="T16" r="T17" b="T18"/>
                <a:pathLst>
                  <a:path w="40" h="39">
                    <a:moveTo>
                      <a:pt x="0" y="0"/>
                    </a:moveTo>
                    <a:lnTo>
                      <a:pt x="10" y="10"/>
                    </a:lnTo>
                    <a:lnTo>
                      <a:pt x="20" y="19"/>
                    </a:lnTo>
                    <a:lnTo>
                      <a:pt x="25" y="24"/>
                    </a:lnTo>
                    <a:lnTo>
                      <a:pt x="40" y="39"/>
                    </a:lnTo>
                  </a:path>
                </a:pathLst>
              </a:custGeom>
              <a:noFill/>
              <a:ln w="0">
                <a:solidFill>
                  <a:schemeClr val="tx1"/>
                </a:solidFill>
                <a:round/>
                <a:headEnd/>
                <a:tailEnd/>
              </a:ln>
            </p:spPr>
            <p:txBody>
              <a:bodyPr/>
              <a:lstStyle/>
              <a:p>
                <a:endParaRPr lang="en-US"/>
              </a:p>
            </p:txBody>
          </p:sp>
          <p:sp>
            <p:nvSpPr>
              <p:cNvPr id="44352" name="Freeform 1292"/>
              <p:cNvSpPr>
                <a:spLocks/>
              </p:cNvSpPr>
              <p:nvPr/>
            </p:nvSpPr>
            <p:spPr bwMode="auto">
              <a:xfrm>
                <a:off x="1432" y="2690"/>
                <a:ext cx="429" cy="171"/>
              </a:xfrm>
              <a:custGeom>
                <a:avLst/>
                <a:gdLst>
                  <a:gd name="T0" fmla="*/ 429 w 429"/>
                  <a:gd name="T1" fmla="*/ 171 h 171"/>
                  <a:gd name="T2" fmla="*/ 424 w 429"/>
                  <a:gd name="T3" fmla="*/ 166 h 171"/>
                  <a:gd name="T4" fmla="*/ 409 w 429"/>
                  <a:gd name="T5" fmla="*/ 152 h 171"/>
                  <a:gd name="T6" fmla="*/ 388 w 429"/>
                  <a:gd name="T7" fmla="*/ 139 h 171"/>
                  <a:gd name="T8" fmla="*/ 387 w 429"/>
                  <a:gd name="T9" fmla="*/ 139 h 171"/>
                  <a:gd name="T10" fmla="*/ 385 w 429"/>
                  <a:gd name="T11" fmla="*/ 137 h 171"/>
                  <a:gd name="T12" fmla="*/ 365 w 429"/>
                  <a:gd name="T13" fmla="*/ 124 h 171"/>
                  <a:gd name="T14" fmla="*/ 346 w 429"/>
                  <a:gd name="T15" fmla="*/ 112 h 171"/>
                  <a:gd name="T16" fmla="*/ 343 w 429"/>
                  <a:gd name="T17" fmla="*/ 110 h 171"/>
                  <a:gd name="T18" fmla="*/ 338 w 429"/>
                  <a:gd name="T19" fmla="*/ 108 h 171"/>
                  <a:gd name="T20" fmla="*/ 319 w 429"/>
                  <a:gd name="T21" fmla="*/ 97 h 171"/>
                  <a:gd name="T22" fmla="*/ 294 w 429"/>
                  <a:gd name="T23" fmla="*/ 86 h 171"/>
                  <a:gd name="T24" fmla="*/ 294 w 429"/>
                  <a:gd name="T25" fmla="*/ 85 h 171"/>
                  <a:gd name="T26" fmla="*/ 270 w 429"/>
                  <a:gd name="T27" fmla="*/ 75 h 171"/>
                  <a:gd name="T28" fmla="*/ 255 w 429"/>
                  <a:gd name="T29" fmla="*/ 68 h 171"/>
                  <a:gd name="T30" fmla="*/ 245 w 429"/>
                  <a:gd name="T31" fmla="*/ 64 h 171"/>
                  <a:gd name="T32" fmla="*/ 230 w 429"/>
                  <a:gd name="T33" fmla="*/ 59 h 171"/>
                  <a:gd name="T34" fmla="*/ 220 w 429"/>
                  <a:gd name="T35" fmla="*/ 54 h 171"/>
                  <a:gd name="T36" fmla="*/ 216 w 429"/>
                  <a:gd name="T37" fmla="*/ 54 h 171"/>
                  <a:gd name="T38" fmla="*/ 194 w 429"/>
                  <a:gd name="T39" fmla="*/ 46 h 171"/>
                  <a:gd name="T40" fmla="*/ 177 w 429"/>
                  <a:gd name="T41" fmla="*/ 41 h 171"/>
                  <a:gd name="T42" fmla="*/ 167 w 429"/>
                  <a:gd name="T43" fmla="*/ 39 h 171"/>
                  <a:gd name="T44" fmla="*/ 145 w 429"/>
                  <a:gd name="T45" fmla="*/ 32 h 171"/>
                  <a:gd name="T46" fmla="*/ 142 w 429"/>
                  <a:gd name="T47" fmla="*/ 32 h 171"/>
                  <a:gd name="T48" fmla="*/ 140 w 429"/>
                  <a:gd name="T49" fmla="*/ 32 h 171"/>
                  <a:gd name="T50" fmla="*/ 115 w 429"/>
                  <a:gd name="T51" fmla="*/ 26 h 171"/>
                  <a:gd name="T52" fmla="*/ 105 w 429"/>
                  <a:gd name="T53" fmla="*/ 22 h 171"/>
                  <a:gd name="T54" fmla="*/ 88 w 429"/>
                  <a:gd name="T55" fmla="*/ 19 h 171"/>
                  <a:gd name="T56" fmla="*/ 69 w 429"/>
                  <a:gd name="T57" fmla="*/ 14 h 171"/>
                  <a:gd name="T58" fmla="*/ 59 w 429"/>
                  <a:gd name="T59" fmla="*/ 10 h 171"/>
                  <a:gd name="T60" fmla="*/ 34 w 429"/>
                  <a:gd name="T61" fmla="*/ 7 h 171"/>
                  <a:gd name="T62" fmla="*/ 32 w 429"/>
                  <a:gd name="T63" fmla="*/ 5 h 171"/>
                  <a:gd name="T64" fmla="*/ 24 w 429"/>
                  <a:gd name="T65" fmla="*/ 5 h 171"/>
                  <a:gd name="T66" fmla="*/ 3 w 429"/>
                  <a:gd name="T67" fmla="*/ 2 h 171"/>
                  <a:gd name="T68" fmla="*/ 0 w 429"/>
                  <a:gd name="T69" fmla="*/ 0 h 1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9"/>
                  <a:gd name="T106" fmla="*/ 0 h 171"/>
                  <a:gd name="T107" fmla="*/ 429 w 429"/>
                  <a:gd name="T108" fmla="*/ 171 h 1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9" h="171">
                    <a:moveTo>
                      <a:pt x="429" y="171"/>
                    </a:moveTo>
                    <a:lnTo>
                      <a:pt x="424" y="166"/>
                    </a:lnTo>
                    <a:lnTo>
                      <a:pt x="409" y="152"/>
                    </a:lnTo>
                    <a:lnTo>
                      <a:pt x="388" y="139"/>
                    </a:lnTo>
                    <a:lnTo>
                      <a:pt x="387" y="139"/>
                    </a:lnTo>
                    <a:lnTo>
                      <a:pt x="385" y="137"/>
                    </a:lnTo>
                    <a:lnTo>
                      <a:pt x="365" y="124"/>
                    </a:lnTo>
                    <a:lnTo>
                      <a:pt x="346" y="112"/>
                    </a:lnTo>
                    <a:lnTo>
                      <a:pt x="343" y="110"/>
                    </a:lnTo>
                    <a:lnTo>
                      <a:pt x="338" y="108"/>
                    </a:lnTo>
                    <a:lnTo>
                      <a:pt x="319" y="97"/>
                    </a:lnTo>
                    <a:lnTo>
                      <a:pt x="294" y="86"/>
                    </a:lnTo>
                    <a:lnTo>
                      <a:pt x="294" y="85"/>
                    </a:lnTo>
                    <a:lnTo>
                      <a:pt x="270" y="75"/>
                    </a:lnTo>
                    <a:lnTo>
                      <a:pt x="255" y="68"/>
                    </a:lnTo>
                    <a:lnTo>
                      <a:pt x="245" y="64"/>
                    </a:lnTo>
                    <a:lnTo>
                      <a:pt x="230" y="59"/>
                    </a:lnTo>
                    <a:lnTo>
                      <a:pt x="220" y="54"/>
                    </a:lnTo>
                    <a:lnTo>
                      <a:pt x="216" y="54"/>
                    </a:lnTo>
                    <a:lnTo>
                      <a:pt x="194" y="46"/>
                    </a:lnTo>
                    <a:lnTo>
                      <a:pt x="177" y="41"/>
                    </a:lnTo>
                    <a:lnTo>
                      <a:pt x="167" y="39"/>
                    </a:lnTo>
                    <a:lnTo>
                      <a:pt x="145" y="32"/>
                    </a:lnTo>
                    <a:lnTo>
                      <a:pt x="142" y="32"/>
                    </a:lnTo>
                    <a:lnTo>
                      <a:pt x="140" y="32"/>
                    </a:lnTo>
                    <a:lnTo>
                      <a:pt x="115" y="26"/>
                    </a:lnTo>
                    <a:lnTo>
                      <a:pt x="105" y="22"/>
                    </a:lnTo>
                    <a:lnTo>
                      <a:pt x="88" y="19"/>
                    </a:lnTo>
                    <a:lnTo>
                      <a:pt x="69" y="14"/>
                    </a:lnTo>
                    <a:lnTo>
                      <a:pt x="59" y="10"/>
                    </a:lnTo>
                    <a:lnTo>
                      <a:pt x="34" y="7"/>
                    </a:lnTo>
                    <a:lnTo>
                      <a:pt x="32" y="5"/>
                    </a:lnTo>
                    <a:lnTo>
                      <a:pt x="24" y="5"/>
                    </a:lnTo>
                    <a:lnTo>
                      <a:pt x="3" y="2"/>
                    </a:lnTo>
                    <a:lnTo>
                      <a:pt x="0" y="0"/>
                    </a:lnTo>
                  </a:path>
                </a:pathLst>
              </a:custGeom>
              <a:noFill/>
              <a:ln w="0">
                <a:solidFill>
                  <a:schemeClr val="tx1"/>
                </a:solidFill>
                <a:round/>
                <a:headEnd/>
                <a:tailEnd/>
              </a:ln>
            </p:spPr>
            <p:txBody>
              <a:bodyPr/>
              <a:lstStyle/>
              <a:p>
                <a:endParaRPr lang="en-US"/>
              </a:p>
            </p:txBody>
          </p:sp>
          <p:sp>
            <p:nvSpPr>
              <p:cNvPr id="44353" name="Freeform 1293"/>
              <p:cNvSpPr>
                <a:spLocks/>
              </p:cNvSpPr>
              <p:nvPr/>
            </p:nvSpPr>
            <p:spPr bwMode="auto">
              <a:xfrm>
                <a:off x="590" y="2641"/>
                <a:ext cx="842" cy="49"/>
              </a:xfrm>
              <a:custGeom>
                <a:avLst/>
                <a:gdLst>
                  <a:gd name="T0" fmla="*/ 842 w 842"/>
                  <a:gd name="T1" fmla="*/ 49 h 49"/>
                  <a:gd name="T2" fmla="*/ 818 w 842"/>
                  <a:gd name="T3" fmla="*/ 46 h 49"/>
                  <a:gd name="T4" fmla="*/ 808 w 842"/>
                  <a:gd name="T5" fmla="*/ 44 h 49"/>
                  <a:gd name="T6" fmla="*/ 790 w 842"/>
                  <a:gd name="T7" fmla="*/ 41 h 49"/>
                  <a:gd name="T8" fmla="*/ 775 w 842"/>
                  <a:gd name="T9" fmla="*/ 39 h 49"/>
                  <a:gd name="T10" fmla="*/ 761 w 842"/>
                  <a:gd name="T11" fmla="*/ 37 h 49"/>
                  <a:gd name="T12" fmla="*/ 741 w 842"/>
                  <a:gd name="T13" fmla="*/ 34 h 49"/>
                  <a:gd name="T14" fmla="*/ 731 w 842"/>
                  <a:gd name="T15" fmla="*/ 32 h 49"/>
                  <a:gd name="T16" fmla="*/ 707 w 842"/>
                  <a:gd name="T17" fmla="*/ 31 h 49"/>
                  <a:gd name="T18" fmla="*/ 702 w 842"/>
                  <a:gd name="T19" fmla="*/ 31 h 49"/>
                  <a:gd name="T20" fmla="*/ 673 w 842"/>
                  <a:gd name="T21" fmla="*/ 27 h 49"/>
                  <a:gd name="T22" fmla="*/ 673 w 842"/>
                  <a:gd name="T23" fmla="*/ 26 h 49"/>
                  <a:gd name="T24" fmla="*/ 667 w 842"/>
                  <a:gd name="T25" fmla="*/ 26 h 49"/>
                  <a:gd name="T26" fmla="*/ 645 w 842"/>
                  <a:gd name="T27" fmla="*/ 24 h 49"/>
                  <a:gd name="T28" fmla="*/ 641 w 842"/>
                  <a:gd name="T29" fmla="*/ 24 h 49"/>
                  <a:gd name="T30" fmla="*/ 614 w 842"/>
                  <a:gd name="T31" fmla="*/ 20 h 49"/>
                  <a:gd name="T32" fmla="*/ 609 w 842"/>
                  <a:gd name="T33" fmla="*/ 20 h 49"/>
                  <a:gd name="T34" fmla="*/ 584 w 842"/>
                  <a:gd name="T35" fmla="*/ 19 h 49"/>
                  <a:gd name="T36" fmla="*/ 575 w 842"/>
                  <a:gd name="T37" fmla="*/ 17 h 49"/>
                  <a:gd name="T38" fmla="*/ 553 w 842"/>
                  <a:gd name="T39" fmla="*/ 17 h 49"/>
                  <a:gd name="T40" fmla="*/ 545 w 842"/>
                  <a:gd name="T41" fmla="*/ 15 h 49"/>
                  <a:gd name="T42" fmla="*/ 525 w 842"/>
                  <a:gd name="T43" fmla="*/ 14 h 49"/>
                  <a:gd name="T44" fmla="*/ 511 w 842"/>
                  <a:gd name="T45" fmla="*/ 14 h 49"/>
                  <a:gd name="T46" fmla="*/ 494 w 842"/>
                  <a:gd name="T47" fmla="*/ 12 h 49"/>
                  <a:gd name="T48" fmla="*/ 481 w 842"/>
                  <a:gd name="T49" fmla="*/ 10 h 49"/>
                  <a:gd name="T50" fmla="*/ 464 w 842"/>
                  <a:gd name="T51" fmla="*/ 10 h 49"/>
                  <a:gd name="T52" fmla="*/ 447 w 842"/>
                  <a:gd name="T53" fmla="*/ 10 h 49"/>
                  <a:gd name="T54" fmla="*/ 434 w 842"/>
                  <a:gd name="T55" fmla="*/ 10 h 49"/>
                  <a:gd name="T56" fmla="*/ 417 w 842"/>
                  <a:gd name="T57" fmla="*/ 9 h 49"/>
                  <a:gd name="T58" fmla="*/ 403 w 842"/>
                  <a:gd name="T59" fmla="*/ 9 h 49"/>
                  <a:gd name="T60" fmla="*/ 383 w 842"/>
                  <a:gd name="T61" fmla="*/ 7 h 49"/>
                  <a:gd name="T62" fmla="*/ 373 w 842"/>
                  <a:gd name="T63" fmla="*/ 7 h 49"/>
                  <a:gd name="T64" fmla="*/ 353 w 842"/>
                  <a:gd name="T65" fmla="*/ 5 h 49"/>
                  <a:gd name="T66" fmla="*/ 341 w 842"/>
                  <a:gd name="T67" fmla="*/ 5 h 49"/>
                  <a:gd name="T68" fmla="*/ 321 w 842"/>
                  <a:gd name="T69" fmla="*/ 4 h 49"/>
                  <a:gd name="T70" fmla="*/ 312 w 842"/>
                  <a:gd name="T71" fmla="*/ 4 h 49"/>
                  <a:gd name="T72" fmla="*/ 290 w 842"/>
                  <a:gd name="T73" fmla="*/ 4 h 49"/>
                  <a:gd name="T74" fmla="*/ 280 w 842"/>
                  <a:gd name="T75" fmla="*/ 2 h 49"/>
                  <a:gd name="T76" fmla="*/ 256 w 842"/>
                  <a:gd name="T77" fmla="*/ 2 h 49"/>
                  <a:gd name="T78" fmla="*/ 248 w 842"/>
                  <a:gd name="T79" fmla="*/ 2 h 49"/>
                  <a:gd name="T80" fmla="*/ 226 w 842"/>
                  <a:gd name="T81" fmla="*/ 2 h 49"/>
                  <a:gd name="T82" fmla="*/ 219 w 842"/>
                  <a:gd name="T83" fmla="*/ 2 h 49"/>
                  <a:gd name="T84" fmla="*/ 194 w 842"/>
                  <a:gd name="T85" fmla="*/ 2 h 49"/>
                  <a:gd name="T86" fmla="*/ 187 w 842"/>
                  <a:gd name="T87" fmla="*/ 2 h 49"/>
                  <a:gd name="T88" fmla="*/ 162 w 842"/>
                  <a:gd name="T89" fmla="*/ 2 h 49"/>
                  <a:gd name="T90" fmla="*/ 157 w 842"/>
                  <a:gd name="T91" fmla="*/ 2 h 49"/>
                  <a:gd name="T92" fmla="*/ 132 w 842"/>
                  <a:gd name="T93" fmla="*/ 0 h 49"/>
                  <a:gd name="T94" fmla="*/ 125 w 842"/>
                  <a:gd name="T95" fmla="*/ 0 h 49"/>
                  <a:gd name="T96" fmla="*/ 99 w 842"/>
                  <a:gd name="T97" fmla="*/ 0 h 49"/>
                  <a:gd name="T98" fmla="*/ 93 w 842"/>
                  <a:gd name="T99" fmla="*/ 0 h 49"/>
                  <a:gd name="T100" fmla="*/ 69 w 842"/>
                  <a:gd name="T101" fmla="*/ 0 h 49"/>
                  <a:gd name="T102" fmla="*/ 30 w 842"/>
                  <a:gd name="T103" fmla="*/ 0 h 49"/>
                  <a:gd name="T104" fmla="*/ 5 w 842"/>
                  <a:gd name="T105" fmla="*/ 0 h 49"/>
                  <a:gd name="T106" fmla="*/ 0 w 842"/>
                  <a:gd name="T107" fmla="*/ 0 h 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2"/>
                  <a:gd name="T163" fmla="*/ 0 h 49"/>
                  <a:gd name="T164" fmla="*/ 842 w 842"/>
                  <a:gd name="T165" fmla="*/ 49 h 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2" h="49">
                    <a:moveTo>
                      <a:pt x="842" y="49"/>
                    </a:moveTo>
                    <a:lnTo>
                      <a:pt x="818" y="46"/>
                    </a:lnTo>
                    <a:lnTo>
                      <a:pt x="808" y="44"/>
                    </a:lnTo>
                    <a:lnTo>
                      <a:pt x="790" y="41"/>
                    </a:lnTo>
                    <a:lnTo>
                      <a:pt x="775" y="39"/>
                    </a:lnTo>
                    <a:lnTo>
                      <a:pt x="761" y="37"/>
                    </a:lnTo>
                    <a:lnTo>
                      <a:pt x="741" y="34"/>
                    </a:lnTo>
                    <a:lnTo>
                      <a:pt x="731" y="32"/>
                    </a:lnTo>
                    <a:lnTo>
                      <a:pt x="707" y="31"/>
                    </a:lnTo>
                    <a:lnTo>
                      <a:pt x="702" y="31"/>
                    </a:lnTo>
                    <a:lnTo>
                      <a:pt x="673" y="27"/>
                    </a:lnTo>
                    <a:lnTo>
                      <a:pt x="673" y="26"/>
                    </a:lnTo>
                    <a:lnTo>
                      <a:pt x="667" y="26"/>
                    </a:lnTo>
                    <a:lnTo>
                      <a:pt x="645" y="24"/>
                    </a:lnTo>
                    <a:lnTo>
                      <a:pt x="641" y="24"/>
                    </a:lnTo>
                    <a:lnTo>
                      <a:pt x="614" y="20"/>
                    </a:lnTo>
                    <a:lnTo>
                      <a:pt x="609" y="20"/>
                    </a:lnTo>
                    <a:lnTo>
                      <a:pt x="584" y="19"/>
                    </a:lnTo>
                    <a:lnTo>
                      <a:pt x="575" y="17"/>
                    </a:lnTo>
                    <a:lnTo>
                      <a:pt x="553" y="17"/>
                    </a:lnTo>
                    <a:lnTo>
                      <a:pt x="545" y="15"/>
                    </a:lnTo>
                    <a:lnTo>
                      <a:pt x="525" y="14"/>
                    </a:lnTo>
                    <a:lnTo>
                      <a:pt x="511" y="14"/>
                    </a:lnTo>
                    <a:lnTo>
                      <a:pt x="494" y="12"/>
                    </a:lnTo>
                    <a:lnTo>
                      <a:pt x="481" y="10"/>
                    </a:lnTo>
                    <a:lnTo>
                      <a:pt x="464" y="10"/>
                    </a:lnTo>
                    <a:lnTo>
                      <a:pt x="447" y="10"/>
                    </a:lnTo>
                    <a:lnTo>
                      <a:pt x="434" y="10"/>
                    </a:lnTo>
                    <a:lnTo>
                      <a:pt x="417" y="9"/>
                    </a:lnTo>
                    <a:lnTo>
                      <a:pt x="403" y="9"/>
                    </a:lnTo>
                    <a:lnTo>
                      <a:pt x="383" y="7"/>
                    </a:lnTo>
                    <a:lnTo>
                      <a:pt x="373" y="7"/>
                    </a:lnTo>
                    <a:lnTo>
                      <a:pt x="353" y="5"/>
                    </a:lnTo>
                    <a:lnTo>
                      <a:pt x="341" y="5"/>
                    </a:lnTo>
                    <a:lnTo>
                      <a:pt x="321" y="4"/>
                    </a:lnTo>
                    <a:lnTo>
                      <a:pt x="312" y="4"/>
                    </a:lnTo>
                    <a:lnTo>
                      <a:pt x="290" y="4"/>
                    </a:lnTo>
                    <a:lnTo>
                      <a:pt x="280" y="2"/>
                    </a:lnTo>
                    <a:lnTo>
                      <a:pt x="256" y="2"/>
                    </a:lnTo>
                    <a:lnTo>
                      <a:pt x="248" y="2"/>
                    </a:lnTo>
                    <a:lnTo>
                      <a:pt x="226" y="2"/>
                    </a:lnTo>
                    <a:lnTo>
                      <a:pt x="219" y="2"/>
                    </a:lnTo>
                    <a:lnTo>
                      <a:pt x="194" y="2"/>
                    </a:lnTo>
                    <a:lnTo>
                      <a:pt x="187" y="2"/>
                    </a:lnTo>
                    <a:lnTo>
                      <a:pt x="162" y="2"/>
                    </a:lnTo>
                    <a:lnTo>
                      <a:pt x="157" y="2"/>
                    </a:lnTo>
                    <a:lnTo>
                      <a:pt x="132" y="0"/>
                    </a:lnTo>
                    <a:lnTo>
                      <a:pt x="125" y="0"/>
                    </a:lnTo>
                    <a:lnTo>
                      <a:pt x="99" y="0"/>
                    </a:lnTo>
                    <a:lnTo>
                      <a:pt x="93" y="0"/>
                    </a:lnTo>
                    <a:lnTo>
                      <a:pt x="69" y="0"/>
                    </a:lnTo>
                    <a:lnTo>
                      <a:pt x="30" y="0"/>
                    </a:lnTo>
                    <a:lnTo>
                      <a:pt x="5" y="0"/>
                    </a:lnTo>
                    <a:lnTo>
                      <a:pt x="0" y="0"/>
                    </a:lnTo>
                  </a:path>
                </a:pathLst>
              </a:custGeom>
              <a:noFill/>
              <a:ln w="0">
                <a:solidFill>
                  <a:schemeClr val="tx1"/>
                </a:solidFill>
                <a:round/>
                <a:headEnd/>
                <a:tailEnd/>
              </a:ln>
            </p:spPr>
            <p:txBody>
              <a:bodyPr/>
              <a:lstStyle/>
              <a:p>
                <a:endParaRPr lang="en-US"/>
              </a:p>
            </p:txBody>
          </p:sp>
          <p:sp>
            <p:nvSpPr>
              <p:cNvPr id="44354" name="Freeform 1294"/>
              <p:cNvSpPr>
                <a:spLocks/>
              </p:cNvSpPr>
              <p:nvPr/>
            </p:nvSpPr>
            <p:spPr bwMode="auto">
              <a:xfrm>
                <a:off x="590" y="2619"/>
                <a:ext cx="1374" cy="315"/>
              </a:xfrm>
              <a:custGeom>
                <a:avLst/>
                <a:gdLst>
                  <a:gd name="T0" fmla="*/ 1364 w 1374"/>
                  <a:gd name="T1" fmla="*/ 300 h 315"/>
                  <a:gd name="T2" fmla="*/ 1345 w 1374"/>
                  <a:gd name="T3" fmla="*/ 274 h 315"/>
                  <a:gd name="T4" fmla="*/ 1326 w 1374"/>
                  <a:gd name="T5" fmla="*/ 252 h 315"/>
                  <a:gd name="T6" fmla="*/ 1306 w 1374"/>
                  <a:gd name="T7" fmla="*/ 234 h 315"/>
                  <a:gd name="T8" fmla="*/ 1286 w 1374"/>
                  <a:gd name="T9" fmla="*/ 217 h 315"/>
                  <a:gd name="T10" fmla="*/ 1264 w 1374"/>
                  <a:gd name="T11" fmla="*/ 200 h 315"/>
                  <a:gd name="T12" fmla="*/ 1242 w 1374"/>
                  <a:gd name="T13" fmla="*/ 186 h 315"/>
                  <a:gd name="T14" fmla="*/ 1220 w 1374"/>
                  <a:gd name="T15" fmla="*/ 171 h 315"/>
                  <a:gd name="T16" fmla="*/ 1197 w 1374"/>
                  <a:gd name="T17" fmla="*/ 159 h 315"/>
                  <a:gd name="T18" fmla="*/ 1173 w 1374"/>
                  <a:gd name="T19" fmla="*/ 146 h 315"/>
                  <a:gd name="T20" fmla="*/ 1149 w 1374"/>
                  <a:gd name="T21" fmla="*/ 134 h 315"/>
                  <a:gd name="T22" fmla="*/ 1124 w 1374"/>
                  <a:gd name="T23" fmla="*/ 125 h 315"/>
                  <a:gd name="T24" fmla="*/ 1099 w 1374"/>
                  <a:gd name="T25" fmla="*/ 115 h 315"/>
                  <a:gd name="T26" fmla="*/ 1073 w 1374"/>
                  <a:gd name="T27" fmla="*/ 105 h 315"/>
                  <a:gd name="T28" fmla="*/ 1050 w 1374"/>
                  <a:gd name="T29" fmla="*/ 97 h 315"/>
                  <a:gd name="T30" fmla="*/ 1021 w 1374"/>
                  <a:gd name="T31" fmla="*/ 90 h 315"/>
                  <a:gd name="T32" fmla="*/ 996 w 1374"/>
                  <a:gd name="T33" fmla="*/ 81 h 315"/>
                  <a:gd name="T34" fmla="*/ 969 w 1374"/>
                  <a:gd name="T35" fmla="*/ 75 h 315"/>
                  <a:gd name="T36" fmla="*/ 942 w 1374"/>
                  <a:gd name="T37" fmla="*/ 68 h 315"/>
                  <a:gd name="T38" fmla="*/ 915 w 1374"/>
                  <a:gd name="T39" fmla="*/ 61 h 315"/>
                  <a:gd name="T40" fmla="*/ 886 w 1374"/>
                  <a:gd name="T41" fmla="*/ 56 h 315"/>
                  <a:gd name="T42" fmla="*/ 857 w 1374"/>
                  <a:gd name="T43" fmla="*/ 51 h 315"/>
                  <a:gd name="T44" fmla="*/ 830 w 1374"/>
                  <a:gd name="T45" fmla="*/ 48 h 315"/>
                  <a:gd name="T46" fmla="*/ 803 w 1374"/>
                  <a:gd name="T47" fmla="*/ 42 h 315"/>
                  <a:gd name="T48" fmla="*/ 775 w 1374"/>
                  <a:gd name="T49" fmla="*/ 39 h 315"/>
                  <a:gd name="T50" fmla="*/ 744 w 1374"/>
                  <a:gd name="T51" fmla="*/ 34 h 315"/>
                  <a:gd name="T52" fmla="*/ 716 w 1374"/>
                  <a:gd name="T53" fmla="*/ 32 h 315"/>
                  <a:gd name="T54" fmla="*/ 685 w 1374"/>
                  <a:gd name="T55" fmla="*/ 27 h 315"/>
                  <a:gd name="T56" fmla="*/ 656 w 1374"/>
                  <a:gd name="T57" fmla="*/ 24 h 315"/>
                  <a:gd name="T58" fmla="*/ 626 w 1374"/>
                  <a:gd name="T59" fmla="*/ 22 h 315"/>
                  <a:gd name="T60" fmla="*/ 596 w 1374"/>
                  <a:gd name="T61" fmla="*/ 19 h 315"/>
                  <a:gd name="T62" fmla="*/ 564 w 1374"/>
                  <a:gd name="T63" fmla="*/ 17 h 315"/>
                  <a:gd name="T64" fmla="*/ 533 w 1374"/>
                  <a:gd name="T65" fmla="*/ 15 h 315"/>
                  <a:gd name="T66" fmla="*/ 499 w 1374"/>
                  <a:gd name="T67" fmla="*/ 12 h 315"/>
                  <a:gd name="T68" fmla="*/ 467 w 1374"/>
                  <a:gd name="T69" fmla="*/ 10 h 315"/>
                  <a:gd name="T70" fmla="*/ 435 w 1374"/>
                  <a:gd name="T71" fmla="*/ 10 h 315"/>
                  <a:gd name="T72" fmla="*/ 403 w 1374"/>
                  <a:gd name="T73" fmla="*/ 9 h 315"/>
                  <a:gd name="T74" fmla="*/ 371 w 1374"/>
                  <a:gd name="T75" fmla="*/ 7 h 315"/>
                  <a:gd name="T76" fmla="*/ 341 w 1374"/>
                  <a:gd name="T77" fmla="*/ 5 h 315"/>
                  <a:gd name="T78" fmla="*/ 309 w 1374"/>
                  <a:gd name="T79" fmla="*/ 4 h 315"/>
                  <a:gd name="T80" fmla="*/ 277 w 1374"/>
                  <a:gd name="T81" fmla="*/ 4 h 315"/>
                  <a:gd name="T82" fmla="*/ 245 w 1374"/>
                  <a:gd name="T83" fmla="*/ 4 h 315"/>
                  <a:gd name="T84" fmla="*/ 213 w 1374"/>
                  <a:gd name="T85" fmla="*/ 4 h 315"/>
                  <a:gd name="T86" fmla="*/ 182 w 1374"/>
                  <a:gd name="T87" fmla="*/ 2 h 315"/>
                  <a:gd name="T88" fmla="*/ 150 w 1374"/>
                  <a:gd name="T89" fmla="*/ 2 h 315"/>
                  <a:gd name="T90" fmla="*/ 120 w 1374"/>
                  <a:gd name="T91" fmla="*/ 2 h 315"/>
                  <a:gd name="T92" fmla="*/ 88 w 1374"/>
                  <a:gd name="T93" fmla="*/ 0 h 315"/>
                  <a:gd name="T94" fmla="*/ 27 w 1374"/>
                  <a:gd name="T95" fmla="*/ 0 h 315"/>
                  <a:gd name="T96" fmla="*/ 0 w 1374"/>
                  <a:gd name="T97" fmla="*/ 0 h 3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4"/>
                  <a:gd name="T148" fmla="*/ 0 h 315"/>
                  <a:gd name="T149" fmla="*/ 1374 w 1374"/>
                  <a:gd name="T150" fmla="*/ 315 h 3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4" h="315">
                    <a:moveTo>
                      <a:pt x="1374" y="315"/>
                    </a:moveTo>
                    <a:lnTo>
                      <a:pt x="1364" y="300"/>
                    </a:lnTo>
                    <a:lnTo>
                      <a:pt x="1360" y="294"/>
                    </a:lnTo>
                    <a:lnTo>
                      <a:pt x="1345" y="274"/>
                    </a:lnTo>
                    <a:lnTo>
                      <a:pt x="1337" y="266"/>
                    </a:lnTo>
                    <a:lnTo>
                      <a:pt x="1326" y="252"/>
                    </a:lnTo>
                    <a:lnTo>
                      <a:pt x="1310" y="237"/>
                    </a:lnTo>
                    <a:lnTo>
                      <a:pt x="1306" y="234"/>
                    </a:lnTo>
                    <a:lnTo>
                      <a:pt x="1299" y="228"/>
                    </a:lnTo>
                    <a:lnTo>
                      <a:pt x="1286" y="217"/>
                    </a:lnTo>
                    <a:lnTo>
                      <a:pt x="1278" y="210"/>
                    </a:lnTo>
                    <a:lnTo>
                      <a:pt x="1264" y="200"/>
                    </a:lnTo>
                    <a:lnTo>
                      <a:pt x="1247" y="188"/>
                    </a:lnTo>
                    <a:lnTo>
                      <a:pt x="1242" y="186"/>
                    </a:lnTo>
                    <a:lnTo>
                      <a:pt x="1239" y="183"/>
                    </a:lnTo>
                    <a:lnTo>
                      <a:pt x="1220" y="171"/>
                    </a:lnTo>
                    <a:lnTo>
                      <a:pt x="1200" y="159"/>
                    </a:lnTo>
                    <a:lnTo>
                      <a:pt x="1197" y="159"/>
                    </a:lnTo>
                    <a:lnTo>
                      <a:pt x="1191" y="156"/>
                    </a:lnTo>
                    <a:lnTo>
                      <a:pt x="1173" y="146"/>
                    </a:lnTo>
                    <a:lnTo>
                      <a:pt x="1158" y="139"/>
                    </a:lnTo>
                    <a:lnTo>
                      <a:pt x="1149" y="134"/>
                    </a:lnTo>
                    <a:lnTo>
                      <a:pt x="1136" y="130"/>
                    </a:lnTo>
                    <a:lnTo>
                      <a:pt x="1124" y="125"/>
                    </a:lnTo>
                    <a:lnTo>
                      <a:pt x="1117" y="122"/>
                    </a:lnTo>
                    <a:lnTo>
                      <a:pt x="1099" y="115"/>
                    </a:lnTo>
                    <a:lnTo>
                      <a:pt x="1078" y="107"/>
                    </a:lnTo>
                    <a:lnTo>
                      <a:pt x="1073" y="105"/>
                    </a:lnTo>
                    <a:lnTo>
                      <a:pt x="1067" y="103"/>
                    </a:lnTo>
                    <a:lnTo>
                      <a:pt x="1050" y="97"/>
                    </a:lnTo>
                    <a:lnTo>
                      <a:pt x="1040" y="95"/>
                    </a:lnTo>
                    <a:lnTo>
                      <a:pt x="1021" y="90"/>
                    </a:lnTo>
                    <a:lnTo>
                      <a:pt x="1002" y="83"/>
                    </a:lnTo>
                    <a:lnTo>
                      <a:pt x="996" y="81"/>
                    </a:lnTo>
                    <a:lnTo>
                      <a:pt x="974" y="76"/>
                    </a:lnTo>
                    <a:lnTo>
                      <a:pt x="969" y="75"/>
                    </a:lnTo>
                    <a:lnTo>
                      <a:pt x="967" y="75"/>
                    </a:lnTo>
                    <a:lnTo>
                      <a:pt x="942" y="68"/>
                    </a:lnTo>
                    <a:lnTo>
                      <a:pt x="932" y="66"/>
                    </a:lnTo>
                    <a:lnTo>
                      <a:pt x="915" y="61"/>
                    </a:lnTo>
                    <a:lnTo>
                      <a:pt x="896" y="59"/>
                    </a:lnTo>
                    <a:lnTo>
                      <a:pt x="886" y="56"/>
                    </a:lnTo>
                    <a:lnTo>
                      <a:pt x="862" y="53"/>
                    </a:lnTo>
                    <a:lnTo>
                      <a:pt x="857" y="51"/>
                    </a:lnTo>
                    <a:lnTo>
                      <a:pt x="842" y="48"/>
                    </a:lnTo>
                    <a:lnTo>
                      <a:pt x="830" y="48"/>
                    </a:lnTo>
                    <a:lnTo>
                      <a:pt x="829" y="48"/>
                    </a:lnTo>
                    <a:lnTo>
                      <a:pt x="803" y="42"/>
                    </a:lnTo>
                    <a:lnTo>
                      <a:pt x="795" y="41"/>
                    </a:lnTo>
                    <a:lnTo>
                      <a:pt x="775" y="39"/>
                    </a:lnTo>
                    <a:lnTo>
                      <a:pt x="761" y="37"/>
                    </a:lnTo>
                    <a:lnTo>
                      <a:pt x="744" y="34"/>
                    </a:lnTo>
                    <a:lnTo>
                      <a:pt x="727" y="32"/>
                    </a:lnTo>
                    <a:lnTo>
                      <a:pt x="716" y="32"/>
                    </a:lnTo>
                    <a:lnTo>
                      <a:pt x="695" y="29"/>
                    </a:lnTo>
                    <a:lnTo>
                      <a:pt x="685" y="27"/>
                    </a:lnTo>
                    <a:lnTo>
                      <a:pt x="662" y="24"/>
                    </a:lnTo>
                    <a:lnTo>
                      <a:pt x="656" y="24"/>
                    </a:lnTo>
                    <a:lnTo>
                      <a:pt x="629" y="22"/>
                    </a:lnTo>
                    <a:lnTo>
                      <a:pt x="626" y="22"/>
                    </a:lnTo>
                    <a:lnTo>
                      <a:pt x="602" y="20"/>
                    </a:lnTo>
                    <a:lnTo>
                      <a:pt x="596" y="19"/>
                    </a:lnTo>
                    <a:lnTo>
                      <a:pt x="567" y="19"/>
                    </a:lnTo>
                    <a:lnTo>
                      <a:pt x="564" y="17"/>
                    </a:lnTo>
                    <a:lnTo>
                      <a:pt x="537" y="15"/>
                    </a:lnTo>
                    <a:lnTo>
                      <a:pt x="533" y="15"/>
                    </a:lnTo>
                    <a:lnTo>
                      <a:pt x="506" y="14"/>
                    </a:lnTo>
                    <a:lnTo>
                      <a:pt x="499" y="12"/>
                    </a:lnTo>
                    <a:lnTo>
                      <a:pt x="476" y="10"/>
                    </a:lnTo>
                    <a:lnTo>
                      <a:pt x="467" y="10"/>
                    </a:lnTo>
                    <a:lnTo>
                      <a:pt x="447" y="10"/>
                    </a:lnTo>
                    <a:lnTo>
                      <a:pt x="435" y="10"/>
                    </a:lnTo>
                    <a:lnTo>
                      <a:pt x="415" y="9"/>
                    </a:lnTo>
                    <a:lnTo>
                      <a:pt x="403" y="9"/>
                    </a:lnTo>
                    <a:lnTo>
                      <a:pt x="385" y="7"/>
                    </a:lnTo>
                    <a:lnTo>
                      <a:pt x="371" y="7"/>
                    </a:lnTo>
                    <a:lnTo>
                      <a:pt x="354" y="5"/>
                    </a:lnTo>
                    <a:lnTo>
                      <a:pt x="341" y="5"/>
                    </a:lnTo>
                    <a:lnTo>
                      <a:pt x="324" y="5"/>
                    </a:lnTo>
                    <a:lnTo>
                      <a:pt x="309" y="4"/>
                    </a:lnTo>
                    <a:lnTo>
                      <a:pt x="292" y="4"/>
                    </a:lnTo>
                    <a:lnTo>
                      <a:pt x="277" y="4"/>
                    </a:lnTo>
                    <a:lnTo>
                      <a:pt x="262" y="4"/>
                    </a:lnTo>
                    <a:lnTo>
                      <a:pt x="245" y="4"/>
                    </a:lnTo>
                    <a:lnTo>
                      <a:pt x="231" y="4"/>
                    </a:lnTo>
                    <a:lnTo>
                      <a:pt x="213" y="4"/>
                    </a:lnTo>
                    <a:lnTo>
                      <a:pt x="199" y="2"/>
                    </a:lnTo>
                    <a:lnTo>
                      <a:pt x="182" y="2"/>
                    </a:lnTo>
                    <a:lnTo>
                      <a:pt x="169" y="2"/>
                    </a:lnTo>
                    <a:lnTo>
                      <a:pt x="150" y="2"/>
                    </a:lnTo>
                    <a:lnTo>
                      <a:pt x="137" y="2"/>
                    </a:lnTo>
                    <a:lnTo>
                      <a:pt x="120" y="2"/>
                    </a:lnTo>
                    <a:lnTo>
                      <a:pt x="105" y="2"/>
                    </a:lnTo>
                    <a:lnTo>
                      <a:pt x="88" y="0"/>
                    </a:lnTo>
                    <a:lnTo>
                      <a:pt x="74" y="0"/>
                    </a:lnTo>
                    <a:lnTo>
                      <a:pt x="27" y="0"/>
                    </a:lnTo>
                    <a:lnTo>
                      <a:pt x="12" y="0"/>
                    </a:lnTo>
                    <a:lnTo>
                      <a:pt x="0" y="0"/>
                    </a:lnTo>
                  </a:path>
                </a:pathLst>
              </a:custGeom>
              <a:noFill/>
              <a:ln w="0">
                <a:solidFill>
                  <a:schemeClr val="tx1"/>
                </a:solidFill>
                <a:round/>
                <a:headEnd/>
                <a:tailEnd/>
              </a:ln>
            </p:spPr>
            <p:txBody>
              <a:bodyPr/>
              <a:lstStyle/>
              <a:p>
                <a:endParaRPr lang="en-US"/>
              </a:p>
            </p:txBody>
          </p:sp>
          <p:sp>
            <p:nvSpPr>
              <p:cNvPr id="44355" name="Freeform 1295"/>
              <p:cNvSpPr>
                <a:spLocks/>
              </p:cNvSpPr>
              <p:nvPr/>
            </p:nvSpPr>
            <p:spPr bwMode="auto">
              <a:xfrm>
                <a:off x="1972" y="2885"/>
                <a:ext cx="20" cy="28"/>
              </a:xfrm>
              <a:custGeom>
                <a:avLst/>
                <a:gdLst>
                  <a:gd name="T0" fmla="*/ 0 w 20"/>
                  <a:gd name="T1" fmla="*/ 0 h 28"/>
                  <a:gd name="T2" fmla="*/ 2 w 20"/>
                  <a:gd name="T3" fmla="*/ 1 h 28"/>
                  <a:gd name="T4" fmla="*/ 19 w 20"/>
                  <a:gd name="T5" fmla="*/ 27 h 28"/>
                  <a:gd name="T6" fmla="*/ 20 w 20"/>
                  <a:gd name="T7" fmla="*/ 28 h 28"/>
                  <a:gd name="T8" fmla="*/ 0 60000 65536"/>
                  <a:gd name="T9" fmla="*/ 0 60000 65536"/>
                  <a:gd name="T10" fmla="*/ 0 60000 65536"/>
                  <a:gd name="T11" fmla="*/ 0 60000 65536"/>
                  <a:gd name="T12" fmla="*/ 0 w 20"/>
                  <a:gd name="T13" fmla="*/ 0 h 28"/>
                  <a:gd name="T14" fmla="*/ 20 w 20"/>
                  <a:gd name="T15" fmla="*/ 28 h 28"/>
                </a:gdLst>
                <a:ahLst/>
                <a:cxnLst>
                  <a:cxn ang="T8">
                    <a:pos x="T0" y="T1"/>
                  </a:cxn>
                  <a:cxn ang="T9">
                    <a:pos x="T2" y="T3"/>
                  </a:cxn>
                  <a:cxn ang="T10">
                    <a:pos x="T4" y="T5"/>
                  </a:cxn>
                  <a:cxn ang="T11">
                    <a:pos x="T6" y="T7"/>
                  </a:cxn>
                </a:cxnLst>
                <a:rect l="T12" t="T13" r="T14" b="T15"/>
                <a:pathLst>
                  <a:path w="20" h="28">
                    <a:moveTo>
                      <a:pt x="0" y="0"/>
                    </a:moveTo>
                    <a:lnTo>
                      <a:pt x="2" y="1"/>
                    </a:lnTo>
                    <a:lnTo>
                      <a:pt x="19" y="27"/>
                    </a:lnTo>
                    <a:lnTo>
                      <a:pt x="20" y="28"/>
                    </a:lnTo>
                  </a:path>
                </a:pathLst>
              </a:custGeom>
              <a:noFill/>
              <a:ln w="0">
                <a:solidFill>
                  <a:schemeClr val="tx1"/>
                </a:solidFill>
                <a:round/>
                <a:headEnd/>
                <a:tailEnd/>
              </a:ln>
            </p:spPr>
            <p:txBody>
              <a:bodyPr/>
              <a:lstStyle/>
              <a:p>
                <a:endParaRPr lang="en-US"/>
              </a:p>
            </p:txBody>
          </p:sp>
          <p:sp>
            <p:nvSpPr>
              <p:cNvPr id="44356" name="Freeform 1296"/>
              <p:cNvSpPr>
                <a:spLocks/>
              </p:cNvSpPr>
              <p:nvPr/>
            </p:nvSpPr>
            <p:spPr bwMode="auto">
              <a:xfrm>
                <a:off x="590" y="2597"/>
                <a:ext cx="1382" cy="288"/>
              </a:xfrm>
              <a:custGeom>
                <a:avLst/>
                <a:gdLst>
                  <a:gd name="T0" fmla="*/ 1381 w 1382"/>
                  <a:gd name="T1" fmla="*/ 288 h 288"/>
                  <a:gd name="T2" fmla="*/ 1355 w 1382"/>
                  <a:gd name="T3" fmla="*/ 259 h 288"/>
                  <a:gd name="T4" fmla="*/ 1326 w 1382"/>
                  <a:gd name="T5" fmla="*/ 232 h 288"/>
                  <a:gd name="T6" fmla="*/ 1315 w 1382"/>
                  <a:gd name="T7" fmla="*/ 223 h 288"/>
                  <a:gd name="T8" fmla="*/ 1291 w 1382"/>
                  <a:gd name="T9" fmla="*/ 205 h 288"/>
                  <a:gd name="T10" fmla="*/ 1264 w 1382"/>
                  <a:gd name="T11" fmla="*/ 188 h 288"/>
                  <a:gd name="T12" fmla="*/ 1249 w 1382"/>
                  <a:gd name="T13" fmla="*/ 178 h 288"/>
                  <a:gd name="T14" fmla="*/ 1220 w 1382"/>
                  <a:gd name="T15" fmla="*/ 161 h 288"/>
                  <a:gd name="T16" fmla="*/ 1200 w 1382"/>
                  <a:gd name="T17" fmla="*/ 151 h 288"/>
                  <a:gd name="T18" fmla="*/ 1178 w 1382"/>
                  <a:gd name="T19" fmla="*/ 141 h 288"/>
                  <a:gd name="T20" fmla="*/ 1139 w 1382"/>
                  <a:gd name="T21" fmla="*/ 125 h 288"/>
                  <a:gd name="T22" fmla="*/ 1136 w 1382"/>
                  <a:gd name="T23" fmla="*/ 124 h 288"/>
                  <a:gd name="T24" fmla="*/ 1099 w 1382"/>
                  <a:gd name="T25" fmla="*/ 110 h 288"/>
                  <a:gd name="T26" fmla="*/ 1063 w 1382"/>
                  <a:gd name="T27" fmla="*/ 98 h 288"/>
                  <a:gd name="T28" fmla="*/ 1060 w 1382"/>
                  <a:gd name="T29" fmla="*/ 97 h 288"/>
                  <a:gd name="T30" fmla="*/ 1023 w 1382"/>
                  <a:gd name="T31" fmla="*/ 86 h 288"/>
                  <a:gd name="T32" fmla="*/ 987 w 1382"/>
                  <a:gd name="T33" fmla="*/ 76 h 288"/>
                  <a:gd name="T34" fmla="*/ 964 w 1382"/>
                  <a:gd name="T35" fmla="*/ 71 h 288"/>
                  <a:gd name="T36" fmla="*/ 950 w 1382"/>
                  <a:gd name="T37" fmla="*/ 70 h 288"/>
                  <a:gd name="T38" fmla="*/ 916 w 1382"/>
                  <a:gd name="T39" fmla="*/ 61 h 288"/>
                  <a:gd name="T40" fmla="*/ 881 w 1382"/>
                  <a:gd name="T41" fmla="*/ 54 h 288"/>
                  <a:gd name="T42" fmla="*/ 847 w 1382"/>
                  <a:gd name="T43" fmla="*/ 48 h 288"/>
                  <a:gd name="T44" fmla="*/ 817 w 1382"/>
                  <a:gd name="T45" fmla="*/ 44 h 288"/>
                  <a:gd name="T46" fmla="*/ 786 w 1382"/>
                  <a:gd name="T47" fmla="*/ 39 h 288"/>
                  <a:gd name="T48" fmla="*/ 758 w 1382"/>
                  <a:gd name="T49" fmla="*/ 36 h 288"/>
                  <a:gd name="T50" fmla="*/ 727 w 1382"/>
                  <a:gd name="T51" fmla="*/ 32 h 288"/>
                  <a:gd name="T52" fmla="*/ 699 w 1382"/>
                  <a:gd name="T53" fmla="*/ 29 h 288"/>
                  <a:gd name="T54" fmla="*/ 668 w 1382"/>
                  <a:gd name="T55" fmla="*/ 26 h 288"/>
                  <a:gd name="T56" fmla="*/ 640 w 1382"/>
                  <a:gd name="T57" fmla="*/ 24 h 288"/>
                  <a:gd name="T58" fmla="*/ 609 w 1382"/>
                  <a:gd name="T59" fmla="*/ 21 h 288"/>
                  <a:gd name="T60" fmla="*/ 579 w 1382"/>
                  <a:gd name="T61" fmla="*/ 19 h 288"/>
                  <a:gd name="T62" fmla="*/ 550 w 1382"/>
                  <a:gd name="T63" fmla="*/ 15 h 288"/>
                  <a:gd name="T64" fmla="*/ 518 w 1382"/>
                  <a:gd name="T65" fmla="*/ 14 h 288"/>
                  <a:gd name="T66" fmla="*/ 488 w 1382"/>
                  <a:gd name="T67" fmla="*/ 12 h 288"/>
                  <a:gd name="T68" fmla="*/ 454 w 1382"/>
                  <a:gd name="T69" fmla="*/ 12 h 288"/>
                  <a:gd name="T70" fmla="*/ 424 w 1382"/>
                  <a:gd name="T71" fmla="*/ 9 h 288"/>
                  <a:gd name="T72" fmla="*/ 390 w 1382"/>
                  <a:gd name="T73" fmla="*/ 9 h 288"/>
                  <a:gd name="T74" fmla="*/ 359 w 1382"/>
                  <a:gd name="T75" fmla="*/ 7 h 288"/>
                  <a:gd name="T76" fmla="*/ 327 w 1382"/>
                  <a:gd name="T77" fmla="*/ 5 h 288"/>
                  <a:gd name="T78" fmla="*/ 297 w 1382"/>
                  <a:gd name="T79" fmla="*/ 5 h 288"/>
                  <a:gd name="T80" fmla="*/ 263 w 1382"/>
                  <a:gd name="T81" fmla="*/ 4 h 288"/>
                  <a:gd name="T82" fmla="*/ 233 w 1382"/>
                  <a:gd name="T83" fmla="*/ 4 h 288"/>
                  <a:gd name="T84" fmla="*/ 201 w 1382"/>
                  <a:gd name="T85" fmla="*/ 4 h 288"/>
                  <a:gd name="T86" fmla="*/ 170 w 1382"/>
                  <a:gd name="T87" fmla="*/ 2 h 288"/>
                  <a:gd name="T88" fmla="*/ 138 w 1382"/>
                  <a:gd name="T89" fmla="*/ 2 h 288"/>
                  <a:gd name="T90" fmla="*/ 106 w 1382"/>
                  <a:gd name="T91" fmla="*/ 2 h 288"/>
                  <a:gd name="T92" fmla="*/ 76 w 1382"/>
                  <a:gd name="T93" fmla="*/ 0 h 288"/>
                  <a:gd name="T94" fmla="*/ 25 w 1382"/>
                  <a:gd name="T95" fmla="*/ 0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2"/>
                  <a:gd name="T145" fmla="*/ 0 h 288"/>
                  <a:gd name="T146" fmla="*/ 1382 w 1382"/>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2" h="288">
                    <a:moveTo>
                      <a:pt x="1382" y="288"/>
                    </a:moveTo>
                    <a:lnTo>
                      <a:pt x="1381" y="288"/>
                    </a:lnTo>
                    <a:lnTo>
                      <a:pt x="1364" y="266"/>
                    </a:lnTo>
                    <a:lnTo>
                      <a:pt x="1355" y="259"/>
                    </a:lnTo>
                    <a:lnTo>
                      <a:pt x="1342" y="245"/>
                    </a:lnTo>
                    <a:lnTo>
                      <a:pt x="1326" y="232"/>
                    </a:lnTo>
                    <a:lnTo>
                      <a:pt x="1321" y="229"/>
                    </a:lnTo>
                    <a:lnTo>
                      <a:pt x="1315" y="223"/>
                    </a:lnTo>
                    <a:lnTo>
                      <a:pt x="1301" y="212"/>
                    </a:lnTo>
                    <a:lnTo>
                      <a:pt x="1291" y="205"/>
                    </a:lnTo>
                    <a:lnTo>
                      <a:pt x="1279" y="196"/>
                    </a:lnTo>
                    <a:lnTo>
                      <a:pt x="1264" y="188"/>
                    </a:lnTo>
                    <a:lnTo>
                      <a:pt x="1257" y="181"/>
                    </a:lnTo>
                    <a:lnTo>
                      <a:pt x="1249" y="178"/>
                    </a:lnTo>
                    <a:lnTo>
                      <a:pt x="1234" y="168"/>
                    </a:lnTo>
                    <a:lnTo>
                      <a:pt x="1220" y="161"/>
                    </a:lnTo>
                    <a:lnTo>
                      <a:pt x="1210" y="156"/>
                    </a:lnTo>
                    <a:lnTo>
                      <a:pt x="1200" y="151"/>
                    </a:lnTo>
                    <a:lnTo>
                      <a:pt x="1186" y="146"/>
                    </a:lnTo>
                    <a:lnTo>
                      <a:pt x="1178" y="141"/>
                    </a:lnTo>
                    <a:lnTo>
                      <a:pt x="1163" y="134"/>
                    </a:lnTo>
                    <a:lnTo>
                      <a:pt x="1139" y="125"/>
                    </a:lnTo>
                    <a:lnTo>
                      <a:pt x="1137" y="124"/>
                    </a:lnTo>
                    <a:lnTo>
                      <a:pt x="1136" y="124"/>
                    </a:lnTo>
                    <a:lnTo>
                      <a:pt x="1112" y="114"/>
                    </a:lnTo>
                    <a:lnTo>
                      <a:pt x="1099" y="110"/>
                    </a:lnTo>
                    <a:lnTo>
                      <a:pt x="1087" y="105"/>
                    </a:lnTo>
                    <a:lnTo>
                      <a:pt x="1063" y="98"/>
                    </a:lnTo>
                    <a:lnTo>
                      <a:pt x="1062" y="98"/>
                    </a:lnTo>
                    <a:lnTo>
                      <a:pt x="1060" y="97"/>
                    </a:lnTo>
                    <a:lnTo>
                      <a:pt x="1035" y="90"/>
                    </a:lnTo>
                    <a:lnTo>
                      <a:pt x="1023" y="86"/>
                    </a:lnTo>
                    <a:lnTo>
                      <a:pt x="1008" y="83"/>
                    </a:lnTo>
                    <a:lnTo>
                      <a:pt x="987" y="76"/>
                    </a:lnTo>
                    <a:lnTo>
                      <a:pt x="981" y="75"/>
                    </a:lnTo>
                    <a:lnTo>
                      <a:pt x="964" y="71"/>
                    </a:lnTo>
                    <a:lnTo>
                      <a:pt x="954" y="70"/>
                    </a:lnTo>
                    <a:lnTo>
                      <a:pt x="950" y="70"/>
                    </a:lnTo>
                    <a:lnTo>
                      <a:pt x="926" y="63"/>
                    </a:lnTo>
                    <a:lnTo>
                      <a:pt x="916" y="61"/>
                    </a:lnTo>
                    <a:lnTo>
                      <a:pt x="899" y="58"/>
                    </a:lnTo>
                    <a:lnTo>
                      <a:pt x="881" y="54"/>
                    </a:lnTo>
                    <a:lnTo>
                      <a:pt x="871" y="53"/>
                    </a:lnTo>
                    <a:lnTo>
                      <a:pt x="847" y="48"/>
                    </a:lnTo>
                    <a:lnTo>
                      <a:pt x="844" y="46"/>
                    </a:lnTo>
                    <a:lnTo>
                      <a:pt x="817" y="44"/>
                    </a:lnTo>
                    <a:lnTo>
                      <a:pt x="815" y="42"/>
                    </a:lnTo>
                    <a:lnTo>
                      <a:pt x="786" y="39"/>
                    </a:lnTo>
                    <a:lnTo>
                      <a:pt x="780" y="39"/>
                    </a:lnTo>
                    <a:lnTo>
                      <a:pt x="758" y="36"/>
                    </a:lnTo>
                    <a:lnTo>
                      <a:pt x="748" y="34"/>
                    </a:lnTo>
                    <a:lnTo>
                      <a:pt x="727" y="32"/>
                    </a:lnTo>
                    <a:lnTo>
                      <a:pt x="714" y="31"/>
                    </a:lnTo>
                    <a:lnTo>
                      <a:pt x="699" y="29"/>
                    </a:lnTo>
                    <a:lnTo>
                      <a:pt x="682" y="26"/>
                    </a:lnTo>
                    <a:lnTo>
                      <a:pt x="668" y="26"/>
                    </a:lnTo>
                    <a:lnTo>
                      <a:pt x="648" y="24"/>
                    </a:lnTo>
                    <a:lnTo>
                      <a:pt x="640" y="24"/>
                    </a:lnTo>
                    <a:lnTo>
                      <a:pt x="616" y="21"/>
                    </a:lnTo>
                    <a:lnTo>
                      <a:pt x="609" y="21"/>
                    </a:lnTo>
                    <a:lnTo>
                      <a:pt x="582" y="19"/>
                    </a:lnTo>
                    <a:lnTo>
                      <a:pt x="579" y="19"/>
                    </a:lnTo>
                    <a:lnTo>
                      <a:pt x="552" y="17"/>
                    </a:lnTo>
                    <a:lnTo>
                      <a:pt x="550" y="15"/>
                    </a:lnTo>
                    <a:lnTo>
                      <a:pt x="523" y="14"/>
                    </a:lnTo>
                    <a:lnTo>
                      <a:pt x="518" y="14"/>
                    </a:lnTo>
                    <a:lnTo>
                      <a:pt x="489" y="12"/>
                    </a:lnTo>
                    <a:lnTo>
                      <a:pt x="488" y="12"/>
                    </a:lnTo>
                    <a:lnTo>
                      <a:pt x="459" y="12"/>
                    </a:lnTo>
                    <a:lnTo>
                      <a:pt x="454" y="12"/>
                    </a:lnTo>
                    <a:lnTo>
                      <a:pt x="427" y="10"/>
                    </a:lnTo>
                    <a:lnTo>
                      <a:pt x="424" y="9"/>
                    </a:lnTo>
                    <a:lnTo>
                      <a:pt x="398" y="9"/>
                    </a:lnTo>
                    <a:lnTo>
                      <a:pt x="390" y="9"/>
                    </a:lnTo>
                    <a:lnTo>
                      <a:pt x="366" y="7"/>
                    </a:lnTo>
                    <a:lnTo>
                      <a:pt x="359" y="7"/>
                    </a:lnTo>
                    <a:lnTo>
                      <a:pt x="336" y="5"/>
                    </a:lnTo>
                    <a:lnTo>
                      <a:pt x="327" y="5"/>
                    </a:lnTo>
                    <a:lnTo>
                      <a:pt x="305" y="5"/>
                    </a:lnTo>
                    <a:lnTo>
                      <a:pt x="297" y="5"/>
                    </a:lnTo>
                    <a:lnTo>
                      <a:pt x="273" y="5"/>
                    </a:lnTo>
                    <a:lnTo>
                      <a:pt x="263" y="4"/>
                    </a:lnTo>
                    <a:lnTo>
                      <a:pt x="243" y="4"/>
                    </a:lnTo>
                    <a:lnTo>
                      <a:pt x="233" y="4"/>
                    </a:lnTo>
                    <a:lnTo>
                      <a:pt x="213" y="4"/>
                    </a:lnTo>
                    <a:lnTo>
                      <a:pt x="201" y="4"/>
                    </a:lnTo>
                    <a:lnTo>
                      <a:pt x="181" y="2"/>
                    </a:lnTo>
                    <a:lnTo>
                      <a:pt x="170" y="2"/>
                    </a:lnTo>
                    <a:lnTo>
                      <a:pt x="148" y="2"/>
                    </a:lnTo>
                    <a:lnTo>
                      <a:pt x="138" y="2"/>
                    </a:lnTo>
                    <a:lnTo>
                      <a:pt x="118" y="2"/>
                    </a:lnTo>
                    <a:lnTo>
                      <a:pt x="106" y="2"/>
                    </a:lnTo>
                    <a:lnTo>
                      <a:pt x="86" y="2"/>
                    </a:lnTo>
                    <a:lnTo>
                      <a:pt x="76" y="0"/>
                    </a:lnTo>
                    <a:lnTo>
                      <a:pt x="44" y="0"/>
                    </a:lnTo>
                    <a:lnTo>
                      <a:pt x="25" y="0"/>
                    </a:lnTo>
                    <a:lnTo>
                      <a:pt x="0" y="0"/>
                    </a:lnTo>
                  </a:path>
                </a:pathLst>
              </a:custGeom>
              <a:noFill/>
              <a:ln w="0">
                <a:solidFill>
                  <a:schemeClr val="tx1"/>
                </a:solidFill>
                <a:round/>
                <a:headEnd/>
                <a:tailEnd/>
              </a:ln>
            </p:spPr>
            <p:txBody>
              <a:bodyPr/>
              <a:lstStyle/>
              <a:p>
                <a:endParaRPr lang="en-US"/>
              </a:p>
            </p:txBody>
          </p:sp>
          <p:sp>
            <p:nvSpPr>
              <p:cNvPr id="44357" name="Freeform 1297"/>
              <p:cNvSpPr>
                <a:spLocks/>
              </p:cNvSpPr>
              <p:nvPr/>
            </p:nvSpPr>
            <p:spPr bwMode="auto">
              <a:xfrm>
                <a:off x="2009" y="2869"/>
                <a:ext cx="16" cy="22"/>
              </a:xfrm>
              <a:custGeom>
                <a:avLst/>
                <a:gdLst>
                  <a:gd name="T0" fmla="*/ 0 w 16"/>
                  <a:gd name="T1" fmla="*/ 0 h 22"/>
                  <a:gd name="T2" fmla="*/ 12 w 16"/>
                  <a:gd name="T3" fmla="*/ 16 h 22"/>
                  <a:gd name="T4" fmla="*/ 16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0" y="0"/>
                    </a:moveTo>
                    <a:lnTo>
                      <a:pt x="12" y="16"/>
                    </a:lnTo>
                    <a:lnTo>
                      <a:pt x="16" y="22"/>
                    </a:lnTo>
                  </a:path>
                </a:pathLst>
              </a:custGeom>
              <a:noFill/>
              <a:ln w="0">
                <a:solidFill>
                  <a:schemeClr val="tx1"/>
                </a:solidFill>
                <a:round/>
                <a:headEnd/>
                <a:tailEnd/>
              </a:ln>
            </p:spPr>
            <p:txBody>
              <a:bodyPr/>
              <a:lstStyle/>
              <a:p>
                <a:endParaRPr lang="en-US"/>
              </a:p>
            </p:txBody>
          </p:sp>
          <p:sp>
            <p:nvSpPr>
              <p:cNvPr id="44358" name="Freeform 1298"/>
              <p:cNvSpPr>
                <a:spLocks/>
              </p:cNvSpPr>
              <p:nvPr/>
            </p:nvSpPr>
            <p:spPr bwMode="auto">
              <a:xfrm>
                <a:off x="1971" y="2829"/>
                <a:ext cx="38" cy="40"/>
              </a:xfrm>
              <a:custGeom>
                <a:avLst/>
                <a:gdLst>
                  <a:gd name="T0" fmla="*/ 0 w 38"/>
                  <a:gd name="T1" fmla="*/ 0 h 40"/>
                  <a:gd name="T2" fmla="*/ 1 w 38"/>
                  <a:gd name="T3" fmla="*/ 0 h 40"/>
                  <a:gd name="T4" fmla="*/ 20 w 38"/>
                  <a:gd name="T5" fmla="*/ 18 h 40"/>
                  <a:gd name="T6" fmla="*/ 27 w 38"/>
                  <a:gd name="T7" fmla="*/ 27 h 40"/>
                  <a:gd name="T8" fmla="*/ 38 w 38"/>
                  <a:gd name="T9" fmla="*/ 4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0"/>
                    </a:moveTo>
                    <a:lnTo>
                      <a:pt x="1" y="0"/>
                    </a:lnTo>
                    <a:lnTo>
                      <a:pt x="20" y="18"/>
                    </a:lnTo>
                    <a:lnTo>
                      <a:pt x="27" y="27"/>
                    </a:lnTo>
                    <a:lnTo>
                      <a:pt x="38" y="40"/>
                    </a:lnTo>
                  </a:path>
                </a:pathLst>
              </a:custGeom>
              <a:noFill/>
              <a:ln w="0">
                <a:solidFill>
                  <a:schemeClr val="tx1"/>
                </a:solidFill>
                <a:round/>
                <a:headEnd/>
                <a:tailEnd/>
              </a:ln>
            </p:spPr>
            <p:txBody>
              <a:bodyPr/>
              <a:lstStyle/>
              <a:p>
                <a:endParaRPr lang="en-US"/>
              </a:p>
            </p:txBody>
          </p:sp>
          <p:sp>
            <p:nvSpPr>
              <p:cNvPr id="44359" name="Freeform 1299"/>
              <p:cNvSpPr>
                <a:spLocks/>
              </p:cNvSpPr>
              <p:nvPr/>
            </p:nvSpPr>
            <p:spPr bwMode="auto">
              <a:xfrm>
                <a:off x="590" y="2575"/>
                <a:ext cx="1381" cy="254"/>
              </a:xfrm>
              <a:custGeom>
                <a:avLst/>
                <a:gdLst>
                  <a:gd name="T0" fmla="*/ 1360 w 1381"/>
                  <a:gd name="T1" fmla="*/ 235 h 254"/>
                  <a:gd name="T2" fmla="*/ 1340 w 1381"/>
                  <a:gd name="T3" fmla="*/ 218 h 254"/>
                  <a:gd name="T4" fmla="*/ 1318 w 1381"/>
                  <a:gd name="T5" fmla="*/ 203 h 254"/>
                  <a:gd name="T6" fmla="*/ 1294 w 1381"/>
                  <a:gd name="T7" fmla="*/ 190 h 254"/>
                  <a:gd name="T8" fmla="*/ 1271 w 1381"/>
                  <a:gd name="T9" fmla="*/ 176 h 254"/>
                  <a:gd name="T10" fmla="*/ 1249 w 1381"/>
                  <a:gd name="T11" fmla="*/ 164 h 254"/>
                  <a:gd name="T12" fmla="*/ 1225 w 1381"/>
                  <a:gd name="T13" fmla="*/ 154 h 254"/>
                  <a:gd name="T14" fmla="*/ 1200 w 1381"/>
                  <a:gd name="T15" fmla="*/ 142 h 254"/>
                  <a:gd name="T16" fmla="*/ 1176 w 1381"/>
                  <a:gd name="T17" fmla="*/ 132 h 254"/>
                  <a:gd name="T18" fmla="*/ 1151 w 1381"/>
                  <a:gd name="T19" fmla="*/ 122 h 254"/>
                  <a:gd name="T20" fmla="*/ 1126 w 1381"/>
                  <a:gd name="T21" fmla="*/ 112 h 254"/>
                  <a:gd name="T22" fmla="*/ 1099 w 1381"/>
                  <a:gd name="T23" fmla="*/ 105 h 254"/>
                  <a:gd name="T24" fmla="*/ 1075 w 1381"/>
                  <a:gd name="T25" fmla="*/ 97 h 254"/>
                  <a:gd name="T26" fmla="*/ 1048 w 1381"/>
                  <a:gd name="T27" fmla="*/ 90 h 254"/>
                  <a:gd name="T28" fmla="*/ 1021 w 1381"/>
                  <a:gd name="T29" fmla="*/ 81 h 254"/>
                  <a:gd name="T30" fmla="*/ 994 w 1381"/>
                  <a:gd name="T31" fmla="*/ 75 h 254"/>
                  <a:gd name="T32" fmla="*/ 967 w 1381"/>
                  <a:gd name="T33" fmla="*/ 68 h 254"/>
                  <a:gd name="T34" fmla="*/ 940 w 1381"/>
                  <a:gd name="T35" fmla="*/ 63 h 254"/>
                  <a:gd name="T36" fmla="*/ 911 w 1381"/>
                  <a:gd name="T37" fmla="*/ 58 h 254"/>
                  <a:gd name="T38" fmla="*/ 884 w 1381"/>
                  <a:gd name="T39" fmla="*/ 53 h 254"/>
                  <a:gd name="T40" fmla="*/ 856 w 1381"/>
                  <a:gd name="T41" fmla="*/ 48 h 254"/>
                  <a:gd name="T42" fmla="*/ 827 w 1381"/>
                  <a:gd name="T43" fmla="*/ 43 h 254"/>
                  <a:gd name="T44" fmla="*/ 798 w 1381"/>
                  <a:gd name="T45" fmla="*/ 41 h 254"/>
                  <a:gd name="T46" fmla="*/ 770 w 1381"/>
                  <a:gd name="T47" fmla="*/ 36 h 254"/>
                  <a:gd name="T48" fmla="*/ 741 w 1381"/>
                  <a:gd name="T49" fmla="*/ 32 h 254"/>
                  <a:gd name="T50" fmla="*/ 710 w 1381"/>
                  <a:gd name="T51" fmla="*/ 29 h 254"/>
                  <a:gd name="T52" fmla="*/ 682 w 1381"/>
                  <a:gd name="T53" fmla="*/ 27 h 254"/>
                  <a:gd name="T54" fmla="*/ 653 w 1381"/>
                  <a:gd name="T55" fmla="*/ 24 h 254"/>
                  <a:gd name="T56" fmla="*/ 623 w 1381"/>
                  <a:gd name="T57" fmla="*/ 21 h 254"/>
                  <a:gd name="T58" fmla="*/ 592 w 1381"/>
                  <a:gd name="T59" fmla="*/ 19 h 254"/>
                  <a:gd name="T60" fmla="*/ 562 w 1381"/>
                  <a:gd name="T61" fmla="*/ 17 h 254"/>
                  <a:gd name="T62" fmla="*/ 533 w 1381"/>
                  <a:gd name="T63" fmla="*/ 14 h 254"/>
                  <a:gd name="T64" fmla="*/ 501 w 1381"/>
                  <a:gd name="T65" fmla="*/ 14 h 254"/>
                  <a:gd name="T66" fmla="*/ 471 w 1381"/>
                  <a:gd name="T67" fmla="*/ 12 h 254"/>
                  <a:gd name="T68" fmla="*/ 440 w 1381"/>
                  <a:gd name="T69" fmla="*/ 10 h 254"/>
                  <a:gd name="T70" fmla="*/ 403 w 1381"/>
                  <a:gd name="T71" fmla="*/ 9 h 254"/>
                  <a:gd name="T72" fmla="*/ 378 w 1381"/>
                  <a:gd name="T73" fmla="*/ 7 h 254"/>
                  <a:gd name="T74" fmla="*/ 346 w 1381"/>
                  <a:gd name="T75" fmla="*/ 5 h 254"/>
                  <a:gd name="T76" fmla="*/ 314 w 1381"/>
                  <a:gd name="T77" fmla="*/ 5 h 254"/>
                  <a:gd name="T78" fmla="*/ 283 w 1381"/>
                  <a:gd name="T79" fmla="*/ 5 h 254"/>
                  <a:gd name="T80" fmla="*/ 251 w 1381"/>
                  <a:gd name="T81" fmla="*/ 4 h 254"/>
                  <a:gd name="T82" fmla="*/ 219 w 1381"/>
                  <a:gd name="T83" fmla="*/ 4 h 254"/>
                  <a:gd name="T84" fmla="*/ 189 w 1381"/>
                  <a:gd name="T85" fmla="*/ 2 h 254"/>
                  <a:gd name="T86" fmla="*/ 157 w 1381"/>
                  <a:gd name="T87" fmla="*/ 2 h 254"/>
                  <a:gd name="T88" fmla="*/ 126 w 1381"/>
                  <a:gd name="T89" fmla="*/ 2 h 254"/>
                  <a:gd name="T90" fmla="*/ 94 w 1381"/>
                  <a:gd name="T91" fmla="*/ 0 h 254"/>
                  <a:gd name="T92" fmla="*/ 0 w 1381"/>
                  <a:gd name="T93" fmla="*/ 0 h 2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81"/>
                  <a:gd name="T142" fmla="*/ 0 h 254"/>
                  <a:gd name="T143" fmla="*/ 1381 w 1381"/>
                  <a:gd name="T144" fmla="*/ 254 h 2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81" h="254">
                    <a:moveTo>
                      <a:pt x="1381" y="254"/>
                    </a:moveTo>
                    <a:lnTo>
                      <a:pt x="1360" y="235"/>
                    </a:lnTo>
                    <a:lnTo>
                      <a:pt x="1348" y="227"/>
                    </a:lnTo>
                    <a:lnTo>
                      <a:pt x="1340" y="218"/>
                    </a:lnTo>
                    <a:lnTo>
                      <a:pt x="1326" y="212"/>
                    </a:lnTo>
                    <a:lnTo>
                      <a:pt x="1318" y="203"/>
                    </a:lnTo>
                    <a:lnTo>
                      <a:pt x="1310" y="200"/>
                    </a:lnTo>
                    <a:lnTo>
                      <a:pt x="1294" y="190"/>
                    </a:lnTo>
                    <a:lnTo>
                      <a:pt x="1281" y="183"/>
                    </a:lnTo>
                    <a:lnTo>
                      <a:pt x="1271" y="176"/>
                    </a:lnTo>
                    <a:lnTo>
                      <a:pt x="1262" y="173"/>
                    </a:lnTo>
                    <a:lnTo>
                      <a:pt x="1249" y="164"/>
                    </a:lnTo>
                    <a:lnTo>
                      <a:pt x="1237" y="159"/>
                    </a:lnTo>
                    <a:lnTo>
                      <a:pt x="1225" y="154"/>
                    </a:lnTo>
                    <a:lnTo>
                      <a:pt x="1208" y="146"/>
                    </a:lnTo>
                    <a:lnTo>
                      <a:pt x="1200" y="142"/>
                    </a:lnTo>
                    <a:lnTo>
                      <a:pt x="1195" y="141"/>
                    </a:lnTo>
                    <a:lnTo>
                      <a:pt x="1176" y="132"/>
                    </a:lnTo>
                    <a:lnTo>
                      <a:pt x="1156" y="124"/>
                    </a:lnTo>
                    <a:lnTo>
                      <a:pt x="1151" y="122"/>
                    </a:lnTo>
                    <a:lnTo>
                      <a:pt x="1143" y="120"/>
                    </a:lnTo>
                    <a:lnTo>
                      <a:pt x="1126" y="112"/>
                    </a:lnTo>
                    <a:lnTo>
                      <a:pt x="1117" y="110"/>
                    </a:lnTo>
                    <a:lnTo>
                      <a:pt x="1099" y="105"/>
                    </a:lnTo>
                    <a:lnTo>
                      <a:pt x="1078" y="97"/>
                    </a:lnTo>
                    <a:lnTo>
                      <a:pt x="1075" y="97"/>
                    </a:lnTo>
                    <a:lnTo>
                      <a:pt x="1062" y="92"/>
                    </a:lnTo>
                    <a:lnTo>
                      <a:pt x="1048" y="90"/>
                    </a:lnTo>
                    <a:lnTo>
                      <a:pt x="1043" y="88"/>
                    </a:lnTo>
                    <a:lnTo>
                      <a:pt x="1021" y="81"/>
                    </a:lnTo>
                    <a:lnTo>
                      <a:pt x="1008" y="78"/>
                    </a:lnTo>
                    <a:lnTo>
                      <a:pt x="994" y="75"/>
                    </a:lnTo>
                    <a:lnTo>
                      <a:pt x="972" y="70"/>
                    </a:lnTo>
                    <a:lnTo>
                      <a:pt x="967" y="68"/>
                    </a:lnTo>
                    <a:lnTo>
                      <a:pt x="954" y="66"/>
                    </a:lnTo>
                    <a:lnTo>
                      <a:pt x="940" y="63"/>
                    </a:lnTo>
                    <a:lnTo>
                      <a:pt x="937" y="63"/>
                    </a:lnTo>
                    <a:lnTo>
                      <a:pt x="911" y="58"/>
                    </a:lnTo>
                    <a:lnTo>
                      <a:pt x="901" y="54"/>
                    </a:lnTo>
                    <a:lnTo>
                      <a:pt x="884" y="53"/>
                    </a:lnTo>
                    <a:lnTo>
                      <a:pt x="867" y="49"/>
                    </a:lnTo>
                    <a:lnTo>
                      <a:pt x="856" y="48"/>
                    </a:lnTo>
                    <a:lnTo>
                      <a:pt x="834" y="44"/>
                    </a:lnTo>
                    <a:lnTo>
                      <a:pt x="827" y="43"/>
                    </a:lnTo>
                    <a:lnTo>
                      <a:pt x="800" y="41"/>
                    </a:lnTo>
                    <a:lnTo>
                      <a:pt x="798" y="41"/>
                    </a:lnTo>
                    <a:lnTo>
                      <a:pt x="788" y="37"/>
                    </a:lnTo>
                    <a:lnTo>
                      <a:pt x="770" y="36"/>
                    </a:lnTo>
                    <a:lnTo>
                      <a:pt x="766" y="34"/>
                    </a:lnTo>
                    <a:lnTo>
                      <a:pt x="741" y="32"/>
                    </a:lnTo>
                    <a:lnTo>
                      <a:pt x="732" y="32"/>
                    </a:lnTo>
                    <a:lnTo>
                      <a:pt x="710" y="29"/>
                    </a:lnTo>
                    <a:lnTo>
                      <a:pt x="700" y="27"/>
                    </a:lnTo>
                    <a:lnTo>
                      <a:pt x="682" y="27"/>
                    </a:lnTo>
                    <a:lnTo>
                      <a:pt x="668" y="26"/>
                    </a:lnTo>
                    <a:lnTo>
                      <a:pt x="653" y="24"/>
                    </a:lnTo>
                    <a:lnTo>
                      <a:pt x="635" y="22"/>
                    </a:lnTo>
                    <a:lnTo>
                      <a:pt x="623" y="21"/>
                    </a:lnTo>
                    <a:lnTo>
                      <a:pt x="602" y="19"/>
                    </a:lnTo>
                    <a:lnTo>
                      <a:pt x="592" y="19"/>
                    </a:lnTo>
                    <a:lnTo>
                      <a:pt x="570" y="17"/>
                    </a:lnTo>
                    <a:lnTo>
                      <a:pt x="562" y="17"/>
                    </a:lnTo>
                    <a:lnTo>
                      <a:pt x="538" y="14"/>
                    </a:lnTo>
                    <a:lnTo>
                      <a:pt x="533" y="14"/>
                    </a:lnTo>
                    <a:lnTo>
                      <a:pt x="506" y="14"/>
                    </a:lnTo>
                    <a:lnTo>
                      <a:pt x="501" y="14"/>
                    </a:lnTo>
                    <a:lnTo>
                      <a:pt x="474" y="12"/>
                    </a:lnTo>
                    <a:lnTo>
                      <a:pt x="471" y="12"/>
                    </a:lnTo>
                    <a:lnTo>
                      <a:pt x="442" y="10"/>
                    </a:lnTo>
                    <a:lnTo>
                      <a:pt x="440" y="10"/>
                    </a:lnTo>
                    <a:lnTo>
                      <a:pt x="410" y="9"/>
                    </a:lnTo>
                    <a:lnTo>
                      <a:pt x="403" y="9"/>
                    </a:lnTo>
                    <a:lnTo>
                      <a:pt x="380" y="7"/>
                    </a:lnTo>
                    <a:lnTo>
                      <a:pt x="378" y="7"/>
                    </a:lnTo>
                    <a:lnTo>
                      <a:pt x="348" y="5"/>
                    </a:lnTo>
                    <a:lnTo>
                      <a:pt x="346" y="5"/>
                    </a:lnTo>
                    <a:lnTo>
                      <a:pt x="317" y="5"/>
                    </a:lnTo>
                    <a:lnTo>
                      <a:pt x="314" y="5"/>
                    </a:lnTo>
                    <a:lnTo>
                      <a:pt x="287" y="5"/>
                    </a:lnTo>
                    <a:lnTo>
                      <a:pt x="283" y="5"/>
                    </a:lnTo>
                    <a:lnTo>
                      <a:pt x="255" y="4"/>
                    </a:lnTo>
                    <a:lnTo>
                      <a:pt x="251" y="4"/>
                    </a:lnTo>
                    <a:lnTo>
                      <a:pt x="224" y="4"/>
                    </a:lnTo>
                    <a:lnTo>
                      <a:pt x="219" y="4"/>
                    </a:lnTo>
                    <a:lnTo>
                      <a:pt x="192" y="2"/>
                    </a:lnTo>
                    <a:lnTo>
                      <a:pt x="189" y="2"/>
                    </a:lnTo>
                    <a:lnTo>
                      <a:pt x="162" y="2"/>
                    </a:lnTo>
                    <a:lnTo>
                      <a:pt x="157" y="2"/>
                    </a:lnTo>
                    <a:lnTo>
                      <a:pt x="132" y="2"/>
                    </a:lnTo>
                    <a:lnTo>
                      <a:pt x="126" y="2"/>
                    </a:lnTo>
                    <a:lnTo>
                      <a:pt x="99" y="0"/>
                    </a:lnTo>
                    <a:lnTo>
                      <a:pt x="94" y="0"/>
                    </a:lnTo>
                    <a:lnTo>
                      <a:pt x="69" y="0"/>
                    </a:lnTo>
                    <a:lnTo>
                      <a:pt x="0" y="0"/>
                    </a:lnTo>
                  </a:path>
                </a:pathLst>
              </a:custGeom>
              <a:noFill/>
              <a:ln w="0">
                <a:solidFill>
                  <a:schemeClr val="tx1"/>
                </a:solidFill>
                <a:round/>
                <a:headEnd/>
                <a:tailEnd/>
              </a:ln>
            </p:spPr>
            <p:txBody>
              <a:bodyPr/>
              <a:lstStyle/>
              <a:p>
                <a:endParaRPr lang="en-US"/>
              </a:p>
            </p:txBody>
          </p:sp>
          <p:sp>
            <p:nvSpPr>
              <p:cNvPr id="44360" name="Freeform 1300"/>
              <p:cNvSpPr>
                <a:spLocks/>
              </p:cNvSpPr>
              <p:nvPr/>
            </p:nvSpPr>
            <p:spPr bwMode="auto">
              <a:xfrm>
                <a:off x="2052" y="2842"/>
                <a:ext cx="15" cy="22"/>
              </a:xfrm>
              <a:custGeom>
                <a:avLst/>
                <a:gdLst>
                  <a:gd name="T0" fmla="*/ 0 w 15"/>
                  <a:gd name="T1" fmla="*/ 0 h 22"/>
                  <a:gd name="T2" fmla="*/ 8 w 15"/>
                  <a:gd name="T3" fmla="*/ 12 h 22"/>
                  <a:gd name="T4" fmla="*/ 15 w 15"/>
                  <a:gd name="T5" fmla="*/ 22 h 22"/>
                  <a:gd name="T6" fmla="*/ 0 60000 65536"/>
                  <a:gd name="T7" fmla="*/ 0 60000 65536"/>
                  <a:gd name="T8" fmla="*/ 0 60000 65536"/>
                  <a:gd name="T9" fmla="*/ 0 w 15"/>
                  <a:gd name="T10" fmla="*/ 0 h 22"/>
                  <a:gd name="T11" fmla="*/ 15 w 15"/>
                  <a:gd name="T12" fmla="*/ 22 h 22"/>
                </a:gdLst>
                <a:ahLst/>
                <a:cxnLst>
                  <a:cxn ang="T6">
                    <a:pos x="T0" y="T1"/>
                  </a:cxn>
                  <a:cxn ang="T7">
                    <a:pos x="T2" y="T3"/>
                  </a:cxn>
                  <a:cxn ang="T8">
                    <a:pos x="T4" y="T5"/>
                  </a:cxn>
                </a:cxnLst>
                <a:rect l="T9" t="T10" r="T11" b="T12"/>
                <a:pathLst>
                  <a:path w="15" h="22">
                    <a:moveTo>
                      <a:pt x="0" y="0"/>
                    </a:moveTo>
                    <a:lnTo>
                      <a:pt x="8" y="12"/>
                    </a:lnTo>
                    <a:lnTo>
                      <a:pt x="15" y="22"/>
                    </a:lnTo>
                  </a:path>
                </a:pathLst>
              </a:custGeom>
              <a:noFill/>
              <a:ln w="0">
                <a:solidFill>
                  <a:schemeClr val="tx1"/>
                </a:solidFill>
                <a:round/>
                <a:headEnd/>
                <a:tailEnd/>
              </a:ln>
            </p:spPr>
            <p:txBody>
              <a:bodyPr/>
              <a:lstStyle/>
              <a:p>
                <a:endParaRPr lang="en-US"/>
              </a:p>
            </p:txBody>
          </p:sp>
          <p:sp>
            <p:nvSpPr>
              <p:cNvPr id="44361" name="Freeform 1301"/>
              <p:cNvSpPr>
                <a:spLocks/>
              </p:cNvSpPr>
              <p:nvPr/>
            </p:nvSpPr>
            <p:spPr bwMode="auto">
              <a:xfrm>
                <a:off x="2013" y="2807"/>
                <a:ext cx="39" cy="35"/>
              </a:xfrm>
              <a:custGeom>
                <a:avLst/>
                <a:gdLst>
                  <a:gd name="T0" fmla="*/ 0 w 39"/>
                  <a:gd name="T1" fmla="*/ 0 h 35"/>
                  <a:gd name="T2" fmla="*/ 13 w 39"/>
                  <a:gd name="T3" fmla="*/ 12 h 35"/>
                  <a:gd name="T4" fmla="*/ 20 w 39"/>
                  <a:gd name="T5" fmla="*/ 17 h 35"/>
                  <a:gd name="T6" fmla="*/ 23 w 39"/>
                  <a:gd name="T7" fmla="*/ 20 h 35"/>
                  <a:gd name="T8" fmla="*/ 39 w 39"/>
                  <a:gd name="T9" fmla="*/ 35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0" y="0"/>
                    </a:moveTo>
                    <a:lnTo>
                      <a:pt x="13" y="12"/>
                    </a:lnTo>
                    <a:lnTo>
                      <a:pt x="20" y="17"/>
                    </a:lnTo>
                    <a:lnTo>
                      <a:pt x="23" y="20"/>
                    </a:lnTo>
                    <a:lnTo>
                      <a:pt x="39" y="35"/>
                    </a:lnTo>
                  </a:path>
                </a:pathLst>
              </a:custGeom>
              <a:noFill/>
              <a:ln w="0">
                <a:solidFill>
                  <a:schemeClr val="tx1"/>
                </a:solidFill>
                <a:round/>
                <a:headEnd/>
                <a:tailEnd/>
              </a:ln>
            </p:spPr>
            <p:txBody>
              <a:bodyPr/>
              <a:lstStyle/>
              <a:p>
                <a:endParaRPr lang="en-US"/>
              </a:p>
            </p:txBody>
          </p:sp>
          <p:sp>
            <p:nvSpPr>
              <p:cNvPr id="44362" name="Freeform 1302"/>
              <p:cNvSpPr>
                <a:spLocks/>
              </p:cNvSpPr>
              <p:nvPr/>
            </p:nvSpPr>
            <p:spPr bwMode="auto">
              <a:xfrm>
                <a:off x="1992" y="2790"/>
                <a:ext cx="21" cy="17"/>
              </a:xfrm>
              <a:custGeom>
                <a:avLst/>
                <a:gdLst>
                  <a:gd name="T0" fmla="*/ 0 w 21"/>
                  <a:gd name="T1" fmla="*/ 0 h 17"/>
                  <a:gd name="T2" fmla="*/ 12 w 21"/>
                  <a:gd name="T3" fmla="*/ 10 h 17"/>
                  <a:gd name="T4" fmla="*/ 21 w 21"/>
                  <a:gd name="T5" fmla="*/ 17 h 17"/>
                  <a:gd name="T6" fmla="*/ 0 60000 65536"/>
                  <a:gd name="T7" fmla="*/ 0 60000 65536"/>
                  <a:gd name="T8" fmla="*/ 0 60000 65536"/>
                  <a:gd name="T9" fmla="*/ 0 w 21"/>
                  <a:gd name="T10" fmla="*/ 0 h 17"/>
                  <a:gd name="T11" fmla="*/ 21 w 21"/>
                  <a:gd name="T12" fmla="*/ 17 h 17"/>
                </a:gdLst>
                <a:ahLst/>
                <a:cxnLst>
                  <a:cxn ang="T6">
                    <a:pos x="T0" y="T1"/>
                  </a:cxn>
                  <a:cxn ang="T7">
                    <a:pos x="T2" y="T3"/>
                  </a:cxn>
                  <a:cxn ang="T8">
                    <a:pos x="T4" y="T5"/>
                  </a:cxn>
                </a:cxnLst>
                <a:rect l="T9" t="T10" r="T11" b="T12"/>
                <a:pathLst>
                  <a:path w="21" h="17">
                    <a:moveTo>
                      <a:pt x="0" y="0"/>
                    </a:moveTo>
                    <a:lnTo>
                      <a:pt x="12" y="10"/>
                    </a:lnTo>
                    <a:lnTo>
                      <a:pt x="21" y="17"/>
                    </a:lnTo>
                  </a:path>
                </a:pathLst>
              </a:custGeom>
              <a:noFill/>
              <a:ln w="0">
                <a:solidFill>
                  <a:schemeClr val="tx1"/>
                </a:solidFill>
                <a:round/>
                <a:headEnd/>
                <a:tailEnd/>
              </a:ln>
            </p:spPr>
            <p:txBody>
              <a:bodyPr/>
              <a:lstStyle/>
              <a:p>
                <a:endParaRPr lang="en-US"/>
              </a:p>
            </p:txBody>
          </p:sp>
          <p:sp>
            <p:nvSpPr>
              <p:cNvPr id="44363" name="Freeform 1303"/>
              <p:cNvSpPr>
                <a:spLocks/>
              </p:cNvSpPr>
              <p:nvPr/>
            </p:nvSpPr>
            <p:spPr bwMode="auto">
              <a:xfrm>
                <a:off x="1971" y="2776"/>
                <a:ext cx="21" cy="14"/>
              </a:xfrm>
              <a:custGeom>
                <a:avLst/>
                <a:gdLst>
                  <a:gd name="T0" fmla="*/ 0 w 21"/>
                  <a:gd name="T1" fmla="*/ 0 h 14"/>
                  <a:gd name="T2" fmla="*/ 3 w 21"/>
                  <a:gd name="T3" fmla="*/ 2 h 14"/>
                  <a:gd name="T4" fmla="*/ 21 w 21"/>
                  <a:gd name="T5" fmla="*/ 14 h 14"/>
                  <a:gd name="T6" fmla="*/ 0 60000 65536"/>
                  <a:gd name="T7" fmla="*/ 0 60000 65536"/>
                  <a:gd name="T8" fmla="*/ 0 60000 65536"/>
                  <a:gd name="T9" fmla="*/ 0 w 21"/>
                  <a:gd name="T10" fmla="*/ 0 h 14"/>
                  <a:gd name="T11" fmla="*/ 21 w 21"/>
                  <a:gd name="T12" fmla="*/ 14 h 14"/>
                </a:gdLst>
                <a:ahLst/>
                <a:cxnLst>
                  <a:cxn ang="T6">
                    <a:pos x="T0" y="T1"/>
                  </a:cxn>
                  <a:cxn ang="T7">
                    <a:pos x="T2" y="T3"/>
                  </a:cxn>
                  <a:cxn ang="T8">
                    <a:pos x="T4" y="T5"/>
                  </a:cxn>
                </a:cxnLst>
                <a:rect l="T9" t="T10" r="T11" b="T12"/>
                <a:pathLst>
                  <a:path w="21" h="14">
                    <a:moveTo>
                      <a:pt x="0" y="0"/>
                    </a:moveTo>
                    <a:lnTo>
                      <a:pt x="3" y="2"/>
                    </a:lnTo>
                    <a:lnTo>
                      <a:pt x="21" y="14"/>
                    </a:lnTo>
                  </a:path>
                </a:pathLst>
              </a:custGeom>
              <a:noFill/>
              <a:ln w="0">
                <a:solidFill>
                  <a:schemeClr val="tx1"/>
                </a:solidFill>
                <a:round/>
                <a:headEnd/>
                <a:tailEnd/>
              </a:ln>
            </p:spPr>
            <p:txBody>
              <a:bodyPr/>
              <a:lstStyle/>
              <a:p>
                <a:endParaRPr lang="en-US"/>
              </a:p>
            </p:txBody>
          </p:sp>
          <p:sp>
            <p:nvSpPr>
              <p:cNvPr id="44364" name="Freeform 1304"/>
              <p:cNvSpPr>
                <a:spLocks/>
              </p:cNvSpPr>
              <p:nvPr/>
            </p:nvSpPr>
            <p:spPr bwMode="auto">
              <a:xfrm>
                <a:off x="1947" y="2761"/>
                <a:ext cx="24" cy="15"/>
              </a:xfrm>
              <a:custGeom>
                <a:avLst/>
                <a:gdLst>
                  <a:gd name="T0" fmla="*/ 0 w 24"/>
                  <a:gd name="T1" fmla="*/ 0 h 15"/>
                  <a:gd name="T2" fmla="*/ 20 w 24"/>
                  <a:gd name="T3" fmla="*/ 12 h 15"/>
                  <a:gd name="T4" fmla="*/ 24 w 24"/>
                  <a:gd name="T5" fmla="*/ 15 h 15"/>
                  <a:gd name="T6" fmla="*/ 0 60000 65536"/>
                  <a:gd name="T7" fmla="*/ 0 60000 65536"/>
                  <a:gd name="T8" fmla="*/ 0 60000 65536"/>
                  <a:gd name="T9" fmla="*/ 0 w 24"/>
                  <a:gd name="T10" fmla="*/ 0 h 15"/>
                  <a:gd name="T11" fmla="*/ 24 w 24"/>
                  <a:gd name="T12" fmla="*/ 15 h 15"/>
                </a:gdLst>
                <a:ahLst/>
                <a:cxnLst>
                  <a:cxn ang="T6">
                    <a:pos x="T0" y="T1"/>
                  </a:cxn>
                  <a:cxn ang="T7">
                    <a:pos x="T2" y="T3"/>
                  </a:cxn>
                  <a:cxn ang="T8">
                    <a:pos x="T4" y="T5"/>
                  </a:cxn>
                </a:cxnLst>
                <a:rect l="T9" t="T10" r="T11" b="T12"/>
                <a:pathLst>
                  <a:path w="24" h="15">
                    <a:moveTo>
                      <a:pt x="0" y="0"/>
                    </a:moveTo>
                    <a:lnTo>
                      <a:pt x="20" y="12"/>
                    </a:lnTo>
                    <a:lnTo>
                      <a:pt x="24" y="15"/>
                    </a:lnTo>
                  </a:path>
                </a:pathLst>
              </a:custGeom>
              <a:noFill/>
              <a:ln w="0">
                <a:solidFill>
                  <a:schemeClr val="tx1"/>
                </a:solidFill>
                <a:round/>
                <a:headEnd/>
                <a:tailEnd/>
              </a:ln>
            </p:spPr>
            <p:txBody>
              <a:bodyPr/>
              <a:lstStyle/>
              <a:p>
                <a:endParaRPr lang="en-US"/>
              </a:p>
            </p:txBody>
          </p:sp>
          <p:sp>
            <p:nvSpPr>
              <p:cNvPr id="44365" name="Freeform 1305"/>
              <p:cNvSpPr>
                <a:spLocks/>
              </p:cNvSpPr>
              <p:nvPr/>
            </p:nvSpPr>
            <p:spPr bwMode="auto">
              <a:xfrm>
                <a:off x="590" y="2553"/>
                <a:ext cx="1338" cy="196"/>
              </a:xfrm>
              <a:custGeom>
                <a:avLst/>
                <a:gdLst>
                  <a:gd name="T0" fmla="*/ 1335 w 1338"/>
                  <a:gd name="T1" fmla="*/ 196 h 196"/>
                  <a:gd name="T2" fmla="*/ 1313 w 1338"/>
                  <a:gd name="T3" fmla="*/ 183 h 196"/>
                  <a:gd name="T4" fmla="*/ 1288 w 1338"/>
                  <a:gd name="T5" fmla="*/ 171 h 196"/>
                  <a:gd name="T6" fmla="*/ 1264 w 1338"/>
                  <a:gd name="T7" fmla="*/ 159 h 196"/>
                  <a:gd name="T8" fmla="*/ 1240 w 1338"/>
                  <a:gd name="T9" fmla="*/ 147 h 196"/>
                  <a:gd name="T10" fmla="*/ 1215 w 1338"/>
                  <a:gd name="T11" fmla="*/ 139 h 196"/>
                  <a:gd name="T12" fmla="*/ 1191 w 1338"/>
                  <a:gd name="T13" fmla="*/ 127 h 196"/>
                  <a:gd name="T14" fmla="*/ 1164 w 1338"/>
                  <a:gd name="T15" fmla="*/ 119 h 196"/>
                  <a:gd name="T16" fmla="*/ 1141 w 1338"/>
                  <a:gd name="T17" fmla="*/ 110 h 196"/>
                  <a:gd name="T18" fmla="*/ 1114 w 1338"/>
                  <a:gd name="T19" fmla="*/ 102 h 196"/>
                  <a:gd name="T20" fmla="*/ 1089 w 1338"/>
                  <a:gd name="T21" fmla="*/ 95 h 196"/>
                  <a:gd name="T22" fmla="*/ 1062 w 1338"/>
                  <a:gd name="T23" fmla="*/ 86 h 196"/>
                  <a:gd name="T24" fmla="*/ 1026 w 1338"/>
                  <a:gd name="T25" fmla="*/ 78 h 196"/>
                  <a:gd name="T26" fmla="*/ 991 w 1338"/>
                  <a:gd name="T27" fmla="*/ 70 h 196"/>
                  <a:gd name="T28" fmla="*/ 955 w 1338"/>
                  <a:gd name="T29" fmla="*/ 63 h 196"/>
                  <a:gd name="T30" fmla="*/ 943 w 1338"/>
                  <a:gd name="T31" fmla="*/ 61 h 196"/>
                  <a:gd name="T32" fmla="*/ 921 w 1338"/>
                  <a:gd name="T33" fmla="*/ 56 h 196"/>
                  <a:gd name="T34" fmla="*/ 886 w 1338"/>
                  <a:gd name="T35" fmla="*/ 49 h 196"/>
                  <a:gd name="T36" fmla="*/ 852 w 1338"/>
                  <a:gd name="T37" fmla="*/ 44 h 196"/>
                  <a:gd name="T38" fmla="*/ 818 w 1338"/>
                  <a:gd name="T39" fmla="*/ 41 h 196"/>
                  <a:gd name="T40" fmla="*/ 786 w 1338"/>
                  <a:gd name="T41" fmla="*/ 36 h 196"/>
                  <a:gd name="T42" fmla="*/ 759 w 1338"/>
                  <a:gd name="T43" fmla="*/ 34 h 196"/>
                  <a:gd name="T44" fmla="*/ 751 w 1338"/>
                  <a:gd name="T45" fmla="*/ 32 h 196"/>
                  <a:gd name="T46" fmla="*/ 719 w 1338"/>
                  <a:gd name="T47" fmla="*/ 27 h 196"/>
                  <a:gd name="T48" fmla="*/ 687 w 1338"/>
                  <a:gd name="T49" fmla="*/ 26 h 196"/>
                  <a:gd name="T50" fmla="*/ 653 w 1338"/>
                  <a:gd name="T51" fmla="*/ 22 h 196"/>
                  <a:gd name="T52" fmla="*/ 621 w 1338"/>
                  <a:gd name="T53" fmla="*/ 21 h 196"/>
                  <a:gd name="T54" fmla="*/ 589 w 1338"/>
                  <a:gd name="T55" fmla="*/ 17 h 196"/>
                  <a:gd name="T56" fmla="*/ 557 w 1338"/>
                  <a:gd name="T57" fmla="*/ 15 h 196"/>
                  <a:gd name="T58" fmla="*/ 525 w 1338"/>
                  <a:gd name="T59" fmla="*/ 12 h 196"/>
                  <a:gd name="T60" fmla="*/ 493 w 1338"/>
                  <a:gd name="T61" fmla="*/ 12 h 196"/>
                  <a:gd name="T62" fmla="*/ 461 w 1338"/>
                  <a:gd name="T63" fmla="*/ 10 h 196"/>
                  <a:gd name="T64" fmla="*/ 429 w 1338"/>
                  <a:gd name="T65" fmla="*/ 9 h 196"/>
                  <a:gd name="T66" fmla="*/ 398 w 1338"/>
                  <a:gd name="T67" fmla="*/ 7 h 196"/>
                  <a:gd name="T68" fmla="*/ 366 w 1338"/>
                  <a:gd name="T69" fmla="*/ 7 h 196"/>
                  <a:gd name="T70" fmla="*/ 332 w 1338"/>
                  <a:gd name="T71" fmla="*/ 5 h 196"/>
                  <a:gd name="T72" fmla="*/ 302 w 1338"/>
                  <a:gd name="T73" fmla="*/ 5 h 196"/>
                  <a:gd name="T74" fmla="*/ 270 w 1338"/>
                  <a:gd name="T75" fmla="*/ 4 h 196"/>
                  <a:gd name="T76" fmla="*/ 240 w 1338"/>
                  <a:gd name="T77" fmla="*/ 4 h 196"/>
                  <a:gd name="T78" fmla="*/ 208 w 1338"/>
                  <a:gd name="T79" fmla="*/ 2 h 196"/>
                  <a:gd name="T80" fmla="*/ 177 w 1338"/>
                  <a:gd name="T81" fmla="*/ 2 h 196"/>
                  <a:gd name="T82" fmla="*/ 145 w 1338"/>
                  <a:gd name="T83" fmla="*/ 0 h 196"/>
                  <a:gd name="T84" fmla="*/ 113 w 1338"/>
                  <a:gd name="T85" fmla="*/ 0 h 196"/>
                  <a:gd name="T86" fmla="*/ 81 w 1338"/>
                  <a:gd name="T87" fmla="*/ 0 h 196"/>
                  <a:gd name="T88" fmla="*/ 0 w 1338"/>
                  <a:gd name="T89" fmla="*/ 0 h 1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38"/>
                  <a:gd name="T136" fmla="*/ 0 h 196"/>
                  <a:gd name="T137" fmla="*/ 1338 w 1338"/>
                  <a:gd name="T138" fmla="*/ 196 h 1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38" h="196">
                    <a:moveTo>
                      <a:pt x="1338" y="196"/>
                    </a:moveTo>
                    <a:lnTo>
                      <a:pt x="1335" y="196"/>
                    </a:lnTo>
                    <a:lnTo>
                      <a:pt x="1332" y="193"/>
                    </a:lnTo>
                    <a:lnTo>
                      <a:pt x="1313" y="183"/>
                    </a:lnTo>
                    <a:lnTo>
                      <a:pt x="1294" y="174"/>
                    </a:lnTo>
                    <a:lnTo>
                      <a:pt x="1288" y="171"/>
                    </a:lnTo>
                    <a:lnTo>
                      <a:pt x="1281" y="168"/>
                    </a:lnTo>
                    <a:lnTo>
                      <a:pt x="1264" y="159"/>
                    </a:lnTo>
                    <a:lnTo>
                      <a:pt x="1252" y="154"/>
                    </a:lnTo>
                    <a:lnTo>
                      <a:pt x="1240" y="147"/>
                    </a:lnTo>
                    <a:lnTo>
                      <a:pt x="1220" y="141"/>
                    </a:lnTo>
                    <a:lnTo>
                      <a:pt x="1215" y="139"/>
                    </a:lnTo>
                    <a:lnTo>
                      <a:pt x="1212" y="137"/>
                    </a:lnTo>
                    <a:lnTo>
                      <a:pt x="1191" y="127"/>
                    </a:lnTo>
                    <a:lnTo>
                      <a:pt x="1173" y="122"/>
                    </a:lnTo>
                    <a:lnTo>
                      <a:pt x="1164" y="119"/>
                    </a:lnTo>
                    <a:lnTo>
                      <a:pt x="1151" y="114"/>
                    </a:lnTo>
                    <a:lnTo>
                      <a:pt x="1141" y="110"/>
                    </a:lnTo>
                    <a:lnTo>
                      <a:pt x="1136" y="108"/>
                    </a:lnTo>
                    <a:lnTo>
                      <a:pt x="1114" y="102"/>
                    </a:lnTo>
                    <a:lnTo>
                      <a:pt x="1099" y="98"/>
                    </a:lnTo>
                    <a:lnTo>
                      <a:pt x="1089" y="95"/>
                    </a:lnTo>
                    <a:lnTo>
                      <a:pt x="1063" y="88"/>
                    </a:lnTo>
                    <a:lnTo>
                      <a:pt x="1062" y="86"/>
                    </a:lnTo>
                    <a:lnTo>
                      <a:pt x="1035" y="80"/>
                    </a:lnTo>
                    <a:lnTo>
                      <a:pt x="1026" y="78"/>
                    </a:lnTo>
                    <a:lnTo>
                      <a:pt x="1008" y="75"/>
                    </a:lnTo>
                    <a:lnTo>
                      <a:pt x="991" y="70"/>
                    </a:lnTo>
                    <a:lnTo>
                      <a:pt x="981" y="68"/>
                    </a:lnTo>
                    <a:lnTo>
                      <a:pt x="955" y="63"/>
                    </a:lnTo>
                    <a:lnTo>
                      <a:pt x="952" y="63"/>
                    </a:lnTo>
                    <a:lnTo>
                      <a:pt x="943" y="61"/>
                    </a:lnTo>
                    <a:lnTo>
                      <a:pt x="925" y="56"/>
                    </a:lnTo>
                    <a:lnTo>
                      <a:pt x="921" y="56"/>
                    </a:lnTo>
                    <a:lnTo>
                      <a:pt x="898" y="53"/>
                    </a:lnTo>
                    <a:lnTo>
                      <a:pt x="886" y="49"/>
                    </a:lnTo>
                    <a:lnTo>
                      <a:pt x="869" y="48"/>
                    </a:lnTo>
                    <a:lnTo>
                      <a:pt x="852" y="44"/>
                    </a:lnTo>
                    <a:lnTo>
                      <a:pt x="840" y="43"/>
                    </a:lnTo>
                    <a:lnTo>
                      <a:pt x="818" y="41"/>
                    </a:lnTo>
                    <a:lnTo>
                      <a:pt x="812" y="39"/>
                    </a:lnTo>
                    <a:lnTo>
                      <a:pt x="786" y="36"/>
                    </a:lnTo>
                    <a:lnTo>
                      <a:pt x="783" y="36"/>
                    </a:lnTo>
                    <a:lnTo>
                      <a:pt x="759" y="34"/>
                    </a:lnTo>
                    <a:lnTo>
                      <a:pt x="753" y="32"/>
                    </a:lnTo>
                    <a:lnTo>
                      <a:pt x="751" y="32"/>
                    </a:lnTo>
                    <a:lnTo>
                      <a:pt x="724" y="29"/>
                    </a:lnTo>
                    <a:lnTo>
                      <a:pt x="719" y="27"/>
                    </a:lnTo>
                    <a:lnTo>
                      <a:pt x="695" y="27"/>
                    </a:lnTo>
                    <a:lnTo>
                      <a:pt x="687" y="26"/>
                    </a:lnTo>
                    <a:lnTo>
                      <a:pt x="665" y="22"/>
                    </a:lnTo>
                    <a:lnTo>
                      <a:pt x="653" y="22"/>
                    </a:lnTo>
                    <a:lnTo>
                      <a:pt x="635" y="21"/>
                    </a:lnTo>
                    <a:lnTo>
                      <a:pt x="621" y="21"/>
                    </a:lnTo>
                    <a:lnTo>
                      <a:pt x="604" y="19"/>
                    </a:lnTo>
                    <a:lnTo>
                      <a:pt x="589" y="17"/>
                    </a:lnTo>
                    <a:lnTo>
                      <a:pt x="574" y="17"/>
                    </a:lnTo>
                    <a:lnTo>
                      <a:pt x="557" y="15"/>
                    </a:lnTo>
                    <a:lnTo>
                      <a:pt x="545" y="14"/>
                    </a:lnTo>
                    <a:lnTo>
                      <a:pt x="525" y="12"/>
                    </a:lnTo>
                    <a:lnTo>
                      <a:pt x="515" y="12"/>
                    </a:lnTo>
                    <a:lnTo>
                      <a:pt x="493" y="12"/>
                    </a:lnTo>
                    <a:lnTo>
                      <a:pt x="484" y="12"/>
                    </a:lnTo>
                    <a:lnTo>
                      <a:pt x="461" y="10"/>
                    </a:lnTo>
                    <a:lnTo>
                      <a:pt x="454" y="10"/>
                    </a:lnTo>
                    <a:lnTo>
                      <a:pt x="429" y="9"/>
                    </a:lnTo>
                    <a:lnTo>
                      <a:pt x="424" y="9"/>
                    </a:lnTo>
                    <a:lnTo>
                      <a:pt x="398" y="7"/>
                    </a:lnTo>
                    <a:lnTo>
                      <a:pt x="391" y="7"/>
                    </a:lnTo>
                    <a:lnTo>
                      <a:pt x="366" y="7"/>
                    </a:lnTo>
                    <a:lnTo>
                      <a:pt x="361" y="7"/>
                    </a:lnTo>
                    <a:lnTo>
                      <a:pt x="332" y="5"/>
                    </a:lnTo>
                    <a:lnTo>
                      <a:pt x="331" y="5"/>
                    </a:lnTo>
                    <a:lnTo>
                      <a:pt x="302" y="5"/>
                    </a:lnTo>
                    <a:lnTo>
                      <a:pt x="299" y="5"/>
                    </a:lnTo>
                    <a:lnTo>
                      <a:pt x="270" y="4"/>
                    </a:lnTo>
                    <a:lnTo>
                      <a:pt x="268" y="4"/>
                    </a:lnTo>
                    <a:lnTo>
                      <a:pt x="240" y="4"/>
                    </a:lnTo>
                    <a:lnTo>
                      <a:pt x="238" y="4"/>
                    </a:lnTo>
                    <a:lnTo>
                      <a:pt x="208" y="2"/>
                    </a:lnTo>
                    <a:lnTo>
                      <a:pt x="206" y="2"/>
                    </a:lnTo>
                    <a:lnTo>
                      <a:pt x="177" y="2"/>
                    </a:lnTo>
                    <a:lnTo>
                      <a:pt x="175" y="2"/>
                    </a:lnTo>
                    <a:lnTo>
                      <a:pt x="145" y="0"/>
                    </a:lnTo>
                    <a:lnTo>
                      <a:pt x="143" y="0"/>
                    </a:lnTo>
                    <a:lnTo>
                      <a:pt x="113" y="0"/>
                    </a:lnTo>
                    <a:lnTo>
                      <a:pt x="83" y="0"/>
                    </a:lnTo>
                    <a:lnTo>
                      <a:pt x="81" y="0"/>
                    </a:lnTo>
                    <a:lnTo>
                      <a:pt x="51" y="0"/>
                    </a:lnTo>
                    <a:lnTo>
                      <a:pt x="0" y="0"/>
                    </a:lnTo>
                  </a:path>
                </a:pathLst>
              </a:custGeom>
              <a:noFill/>
              <a:ln w="0">
                <a:solidFill>
                  <a:schemeClr val="tx1"/>
                </a:solidFill>
                <a:round/>
                <a:headEnd/>
                <a:tailEnd/>
              </a:ln>
            </p:spPr>
            <p:txBody>
              <a:bodyPr/>
              <a:lstStyle/>
              <a:p>
                <a:endParaRPr lang="en-US"/>
              </a:p>
            </p:txBody>
          </p:sp>
          <p:sp>
            <p:nvSpPr>
              <p:cNvPr id="44366" name="Line 1306"/>
              <p:cNvSpPr>
                <a:spLocks noChangeShapeType="1"/>
              </p:cNvSpPr>
              <p:nvPr/>
            </p:nvSpPr>
            <p:spPr bwMode="auto">
              <a:xfrm>
                <a:off x="1928" y="2749"/>
                <a:ext cx="19" cy="12"/>
              </a:xfrm>
              <a:prstGeom prst="line">
                <a:avLst/>
              </a:prstGeom>
              <a:noFill/>
              <a:ln w="0">
                <a:solidFill>
                  <a:schemeClr val="tx1"/>
                </a:solidFill>
                <a:round/>
                <a:headEnd/>
                <a:tailEnd/>
              </a:ln>
            </p:spPr>
            <p:txBody>
              <a:bodyPr/>
              <a:lstStyle/>
              <a:p>
                <a:endParaRPr lang="en-GB"/>
              </a:p>
            </p:txBody>
          </p:sp>
          <p:sp>
            <p:nvSpPr>
              <p:cNvPr id="44367" name="Freeform 1307"/>
              <p:cNvSpPr>
                <a:spLocks/>
              </p:cNvSpPr>
              <p:nvPr/>
            </p:nvSpPr>
            <p:spPr bwMode="auto">
              <a:xfrm>
                <a:off x="2060" y="2773"/>
                <a:ext cx="62" cy="20"/>
              </a:xfrm>
              <a:custGeom>
                <a:avLst/>
                <a:gdLst>
                  <a:gd name="T0" fmla="*/ 0 w 62"/>
                  <a:gd name="T1" fmla="*/ 0 h 20"/>
                  <a:gd name="T2" fmla="*/ 2 w 62"/>
                  <a:gd name="T3" fmla="*/ 0 h 20"/>
                  <a:gd name="T4" fmla="*/ 25 w 62"/>
                  <a:gd name="T5" fmla="*/ 9 h 20"/>
                  <a:gd name="T6" fmla="*/ 39 w 62"/>
                  <a:gd name="T7" fmla="*/ 14 h 20"/>
                  <a:gd name="T8" fmla="*/ 49 w 62"/>
                  <a:gd name="T9" fmla="*/ 17 h 20"/>
                  <a:gd name="T10" fmla="*/ 62 w 62"/>
                  <a:gd name="T11" fmla="*/ 20 h 20"/>
                  <a:gd name="T12" fmla="*/ 0 60000 65536"/>
                  <a:gd name="T13" fmla="*/ 0 60000 65536"/>
                  <a:gd name="T14" fmla="*/ 0 60000 65536"/>
                  <a:gd name="T15" fmla="*/ 0 60000 65536"/>
                  <a:gd name="T16" fmla="*/ 0 60000 65536"/>
                  <a:gd name="T17" fmla="*/ 0 60000 65536"/>
                  <a:gd name="T18" fmla="*/ 0 w 62"/>
                  <a:gd name="T19" fmla="*/ 0 h 20"/>
                  <a:gd name="T20" fmla="*/ 62 w 62"/>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62" h="20">
                    <a:moveTo>
                      <a:pt x="0" y="0"/>
                    </a:moveTo>
                    <a:lnTo>
                      <a:pt x="2" y="0"/>
                    </a:lnTo>
                    <a:lnTo>
                      <a:pt x="25" y="9"/>
                    </a:lnTo>
                    <a:lnTo>
                      <a:pt x="39" y="14"/>
                    </a:lnTo>
                    <a:lnTo>
                      <a:pt x="49" y="17"/>
                    </a:lnTo>
                    <a:lnTo>
                      <a:pt x="62" y="20"/>
                    </a:lnTo>
                  </a:path>
                </a:pathLst>
              </a:custGeom>
              <a:noFill/>
              <a:ln w="0">
                <a:solidFill>
                  <a:schemeClr val="tx1"/>
                </a:solidFill>
                <a:round/>
                <a:headEnd/>
                <a:tailEnd/>
              </a:ln>
            </p:spPr>
            <p:txBody>
              <a:bodyPr/>
              <a:lstStyle/>
              <a:p>
                <a:endParaRPr lang="en-US"/>
              </a:p>
            </p:txBody>
          </p:sp>
          <p:sp>
            <p:nvSpPr>
              <p:cNvPr id="44368" name="Freeform 1308"/>
              <p:cNvSpPr>
                <a:spLocks/>
              </p:cNvSpPr>
              <p:nvPr/>
            </p:nvSpPr>
            <p:spPr bwMode="auto">
              <a:xfrm>
                <a:off x="1584" y="2597"/>
                <a:ext cx="476" cy="176"/>
              </a:xfrm>
              <a:custGeom>
                <a:avLst/>
                <a:gdLst>
                  <a:gd name="T0" fmla="*/ 476 w 476"/>
                  <a:gd name="T1" fmla="*/ 176 h 176"/>
                  <a:gd name="T2" fmla="*/ 476 w 476"/>
                  <a:gd name="T3" fmla="*/ 174 h 176"/>
                  <a:gd name="T4" fmla="*/ 454 w 476"/>
                  <a:gd name="T5" fmla="*/ 163 h 176"/>
                  <a:gd name="T6" fmla="*/ 437 w 476"/>
                  <a:gd name="T7" fmla="*/ 154 h 176"/>
                  <a:gd name="T8" fmla="*/ 430 w 476"/>
                  <a:gd name="T9" fmla="*/ 152 h 176"/>
                  <a:gd name="T10" fmla="*/ 424 w 476"/>
                  <a:gd name="T11" fmla="*/ 147 h 176"/>
                  <a:gd name="T12" fmla="*/ 407 w 476"/>
                  <a:gd name="T13" fmla="*/ 139 h 176"/>
                  <a:gd name="T14" fmla="*/ 395 w 476"/>
                  <a:gd name="T15" fmla="*/ 134 h 176"/>
                  <a:gd name="T16" fmla="*/ 383 w 476"/>
                  <a:gd name="T17" fmla="*/ 129 h 176"/>
                  <a:gd name="T18" fmla="*/ 370 w 476"/>
                  <a:gd name="T19" fmla="*/ 122 h 176"/>
                  <a:gd name="T20" fmla="*/ 361 w 476"/>
                  <a:gd name="T21" fmla="*/ 119 h 176"/>
                  <a:gd name="T22" fmla="*/ 354 w 476"/>
                  <a:gd name="T23" fmla="*/ 115 h 176"/>
                  <a:gd name="T24" fmla="*/ 336 w 476"/>
                  <a:gd name="T25" fmla="*/ 107 h 176"/>
                  <a:gd name="T26" fmla="*/ 312 w 476"/>
                  <a:gd name="T27" fmla="*/ 97 h 176"/>
                  <a:gd name="T28" fmla="*/ 311 w 476"/>
                  <a:gd name="T29" fmla="*/ 97 h 176"/>
                  <a:gd name="T30" fmla="*/ 287 w 476"/>
                  <a:gd name="T31" fmla="*/ 85 h 176"/>
                  <a:gd name="T32" fmla="*/ 273 w 476"/>
                  <a:gd name="T33" fmla="*/ 81 h 176"/>
                  <a:gd name="T34" fmla="*/ 263 w 476"/>
                  <a:gd name="T35" fmla="*/ 75 h 176"/>
                  <a:gd name="T36" fmla="*/ 245 w 476"/>
                  <a:gd name="T37" fmla="*/ 70 h 176"/>
                  <a:gd name="T38" fmla="*/ 238 w 476"/>
                  <a:gd name="T39" fmla="*/ 68 h 176"/>
                  <a:gd name="T40" fmla="*/ 235 w 476"/>
                  <a:gd name="T41" fmla="*/ 66 h 176"/>
                  <a:gd name="T42" fmla="*/ 211 w 476"/>
                  <a:gd name="T43" fmla="*/ 58 h 176"/>
                  <a:gd name="T44" fmla="*/ 196 w 476"/>
                  <a:gd name="T45" fmla="*/ 53 h 176"/>
                  <a:gd name="T46" fmla="*/ 187 w 476"/>
                  <a:gd name="T47" fmla="*/ 49 h 176"/>
                  <a:gd name="T48" fmla="*/ 167 w 476"/>
                  <a:gd name="T49" fmla="*/ 42 h 176"/>
                  <a:gd name="T50" fmla="*/ 162 w 476"/>
                  <a:gd name="T51" fmla="*/ 41 h 176"/>
                  <a:gd name="T52" fmla="*/ 157 w 476"/>
                  <a:gd name="T53" fmla="*/ 41 h 176"/>
                  <a:gd name="T54" fmla="*/ 133 w 476"/>
                  <a:gd name="T55" fmla="*/ 32 h 176"/>
                  <a:gd name="T56" fmla="*/ 122 w 476"/>
                  <a:gd name="T57" fmla="*/ 29 h 176"/>
                  <a:gd name="T58" fmla="*/ 108 w 476"/>
                  <a:gd name="T59" fmla="*/ 26 h 176"/>
                  <a:gd name="T60" fmla="*/ 84 w 476"/>
                  <a:gd name="T61" fmla="*/ 19 h 176"/>
                  <a:gd name="T62" fmla="*/ 83 w 476"/>
                  <a:gd name="T63" fmla="*/ 19 h 176"/>
                  <a:gd name="T64" fmla="*/ 73 w 476"/>
                  <a:gd name="T65" fmla="*/ 17 h 176"/>
                  <a:gd name="T66" fmla="*/ 56 w 476"/>
                  <a:gd name="T67" fmla="*/ 12 h 176"/>
                  <a:gd name="T68" fmla="*/ 51 w 476"/>
                  <a:gd name="T69" fmla="*/ 12 h 176"/>
                  <a:gd name="T70" fmla="*/ 27 w 476"/>
                  <a:gd name="T71" fmla="*/ 5 h 176"/>
                  <a:gd name="T72" fmla="*/ 14 w 476"/>
                  <a:gd name="T73" fmla="*/ 4 h 176"/>
                  <a:gd name="T74" fmla="*/ 0 w 476"/>
                  <a:gd name="T75" fmla="*/ 0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6"/>
                  <a:gd name="T115" fmla="*/ 0 h 176"/>
                  <a:gd name="T116" fmla="*/ 476 w 476"/>
                  <a:gd name="T117" fmla="*/ 176 h 1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6" h="176">
                    <a:moveTo>
                      <a:pt x="476" y="176"/>
                    </a:moveTo>
                    <a:lnTo>
                      <a:pt x="476" y="174"/>
                    </a:lnTo>
                    <a:lnTo>
                      <a:pt x="454" y="163"/>
                    </a:lnTo>
                    <a:lnTo>
                      <a:pt x="437" y="154"/>
                    </a:lnTo>
                    <a:lnTo>
                      <a:pt x="430" y="152"/>
                    </a:lnTo>
                    <a:lnTo>
                      <a:pt x="424" y="147"/>
                    </a:lnTo>
                    <a:lnTo>
                      <a:pt x="407" y="139"/>
                    </a:lnTo>
                    <a:lnTo>
                      <a:pt x="395" y="134"/>
                    </a:lnTo>
                    <a:lnTo>
                      <a:pt x="383" y="129"/>
                    </a:lnTo>
                    <a:lnTo>
                      <a:pt x="370" y="122"/>
                    </a:lnTo>
                    <a:lnTo>
                      <a:pt x="361" y="119"/>
                    </a:lnTo>
                    <a:lnTo>
                      <a:pt x="354" y="115"/>
                    </a:lnTo>
                    <a:lnTo>
                      <a:pt x="336" y="107"/>
                    </a:lnTo>
                    <a:lnTo>
                      <a:pt x="312" y="97"/>
                    </a:lnTo>
                    <a:lnTo>
                      <a:pt x="311" y="97"/>
                    </a:lnTo>
                    <a:lnTo>
                      <a:pt x="287" y="85"/>
                    </a:lnTo>
                    <a:lnTo>
                      <a:pt x="273" y="81"/>
                    </a:lnTo>
                    <a:lnTo>
                      <a:pt x="263" y="75"/>
                    </a:lnTo>
                    <a:lnTo>
                      <a:pt x="245" y="70"/>
                    </a:lnTo>
                    <a:lnTo>
                      <a:pt x="238" y="68"/>
                    </a:lnTo>
                    <a:lnTo>
                      <a:pt x="235" y="66"/>
                    </a:lnTo>
                    <a:lnTo>
                      <a:pt x="211" y="58"/>
                    </a:lnTo>
                    <a:lnTo>
                      <a:pt x="196" y="53"/>
                    </a:lnTo>
                    <a:lnTo>
                      <a:pt x="187" y="49"/>
                    </a:lnTo>
                    <a:lnTo>
                      <a:pt x="167" y="42"/>
                    </a:lnTo>
                    <a:lnTo>
                      <a:pt x="162" y="41"/>
                    </a:lnTo>
                    <a:lnTo>
                      <a:pt x="157" y="41"/>
                    </a:lnTo>
                    <a:lnTo>
                      <a:pt x="133" y="32"/>
                    </a:lnTo>
                    <a:lnTo>
                      <a:pt x="122" y="29"/>
                    </a:lnTo>
                    <a:lnTo>
                      <a:pt x="108" y="26"/>
                    </a:lnTo>
                    <a:lnTo>
                      <a:pt x="84" y="19"/>
                    </a:lnTo>
                    <a:lnTo>
                      <a:pt x="83" y="19"/>
                    </a:lnTo>
                    <a:lnTo>
                      <a:pt x="73" y="17"/>
                    </a:lnTo>
                    <a:lnTo>
                      <a:pt x="56" y="12"/>
                    </a:lnTo>
                    <a:lnTo>
                      <a:pt x="51" y="12"/>
                    </a:lnTo>
                    <a:lnTo>
                      <a:pt x="27" y="5"/>
                    </a:lnTo>
                    <a:lnTo>
                      <a:pt x="14" y="4"/>
                    </a:lnTo>
                    <a:lnTo>
                      <a:pt x="0" y="0"/>
                    </a:lnTo>
                  </a:path>
                </a:pathLst>
              </a:custGeom>
              <a:noFill/>
              <a:ln w="0">
                <a:solidFill>
                  <a:schemeClr val="tx1"/>
                </a:solidFill>
                <a:round/>
                <a:headEnd/>
                <a:tailEnd/>
              </a:ln>
            </p:spPr>
            <p:txBody>
              <a:bodyPr/>
              <a:lstStyle/>
              <a:p>
                <a:endParaRPr lang="en-US"/>
              </a:p>
            </p:txBody>
          </p:sp>
          <p:sp>
            <p:nvSpPr>
              <p:cNvPr id="44369" name="Freeform 1309"/>
              <p:cNvSpPr>
                <a:spLocks/>
              </p:cNvSpPr>
              <p:nvPr/>
            </p:nvSpPr>
            <p:spPr bwMode="auto">
              <a:xfrm>
                <a:off x="590" y="2531"/>
                <a:ext cx="994" cy="66"/>
              </a:xfrm>
              <a:custGeom>
                <a:avLst/>
                <a:gdLst>
                  <a:gd name="T0" fmla="*/ 994 w 994"/>
                  <a:gd name="T1" fmla="*/ 66 h 66"/>
                  <a:gd name="T2" fmla="*/ 972 w 994"/>
                  <a:gd name="T3" fmla="*/ 63 h 66"/>
                  <a:gd name="T4" fmla="*/ 967 w 994"/>
                  <a:gd name="T5" fmla="*/ 61 h 66"/>
                  <a:gd name="T6" fmla="*/ 938 w 994"/>
                  <a:gd name="T7" fmla="*/ 56 h 66"/>
                  <a:gd name="T8" fmla="*/ 910 w 994"/>
                  <a:gd name="T9" fmla="*/ 51 h 66"/>
                  <a:gd name="T10" fmla="*/ 905 w 994"/>
                  <a:gd name="T11" fmla="*/ 49 h 66"/>
                  <a:gd name="T12" fmla="*/ 883 w 994"/>
                  <a:gd name="T13" fmla="*/ 46 h 66"/>
                  <a:gd name="T14" fmla="*/ 871 w 994"/>
                  <a:gd name="T15" fmla="*/ 44 h 66"/>
                  <a:gd name="T16" fmla="*/ 854 w 994"/>
                  <a:gd name="T17" fmla="*/ 43 h 66"/>
                  <a:gd name="T18" fmla="*/ 837 w 994"/>
                  <a:gd name="T19" fmla="*/ 41 h 66"/>
                  <a:gd name="T20" fmla="*/ 825 w 994"/>
                  <a:gd name="T21" fmla="*/ 37 h 66"/>
                  <a:gd name="T22" fmla="*/ 803 w 994"/>
                  <a:gd name="T23" fmla="*/ 34 h 66"/>
                  <a:gd name="T24" fmla="*/ 795 w 994"/>
                  <a:gd name="T25" fmla="*/ 34 h 66"/>
                  <a:gd name="T26" fmla="*/ 771 w 994"/>
                  <a:gd name="T27" fmla="*/ 32 h 66"/>
                  <a:gd name="T28" fmla="*/ 766 w 994"/>
                  <a:gd name="T29" fmla="*/ 31 h 66"/>
                  <a:gd name="T30" fmla="*/ 737 w 994"/>
                  <a:gd name="T31" fmla="*/ 29 h 66"/>
                  <a:gd name="T32" fmla="*/ 731 w 994"/>
                  <a:gd name="T33" fmla="*/ 29 h 66"/>
                  <a:gd name="T34" fmla="*/ 709 w 994"/>
                  <a:gd name="T35" fmla="*/ 26 h 66"/>
                  <a:gd name="T36" fmla="*/ 705 w 994"/>
                  <a:gd name="T37" fmla="*/ 26 h 66"/>
                  <a:gd name="T38" fmla="*/ 678 w 994"/>
                  <a:gd name="T39" fmla="*/ 22 h 66"/>
                  <a:gd name="T40" fmla="*/ 673 w 994"/>
                  <a:gd name="T41" fmla="*/ 22 h 66"/>
                  <a:gd name="T42" fmla="*/ 648 w 994"/>
                  <a:gd name="T43" fmla="*/ 21 h 66"/>
                  <a:gd name="T44" fmla="*/ 640 w 994"/>
                  <a:gd name="T45" fmla="*/ 21 h 66"/>
                  <a:gd name="T46" fmla="*/ 618 w 994"/>
                  <a:gd name="T47" fmla="*/ 19 h 66"/>
                  <a:gd name="T48" fmla="*/ 609 w 994"/>
                  <a:gd name="T49" fmla="*/ 17 h 66"/>
                  <a:gd name="T50" fmla="*/ 587 w 994"/>
                  <a:gd name="T51" fmla="*/ 15 h 66"/>
                  <a:gd name="T52" fmla="*/ 575 w 994"/>
                  <a:gd name="T53" fmla="*/ 15 h 66"/>
                  <a:gd name="T54" fmla="*/ 559 w 994"/>
                  <a:gd name="T55" fmla="*/ 14 h 66"/>
                  <a:gd name="T56" fmla="*/ 543 w 994"/>
                  <a:gd name="T57" fmla="*/ 14 h 66"/>
                  <a:gd name="T58" fmla="*/ 528 w 994"/>
                  <a:gd name="T59" fmla="*/ 12 h 66"/>
                  <a:gd name="T60" fmla="*/ 511 w 994"/>
                  <a:gd name="T61" fmla="*/ 12 h 66"/>
                  <a:gd name="T62" fmla="*/ 496 w 994"/>
                  <a:gd name="T63" fmla="*/ 10 h 66"/>
                  <a:gd name="T64" fmla="*/ 479 w 994"/>
                  <a:gd name="T65" fmla="*/ 10 h 66"/>
                  <a:gd name="T66" fmla="*/ 467 w 994"/>
                  <a:gd name="T67" fmla="*/ 9 h 66"/>
                  <a:gd name="T68" fmla="*/ 447 w 994"/>
                  <a:gd name="T69" fmla="*/ 9 h 66"/>
                  <a:gd name="T70" fmla="*/ 435 w 994"/>
                  <a:gd name="T71" fmla="*/ 7 h 66"/>
                  <a:gd name="T72" fmla="*/ 417 w 994"/>
                  <a:gd name="T73" fmla="*/ 7 h 66"/>
                  <a:gd name="T74" fmla="*/ 405 w 994"/>
                  <a:gd name="T75" fmla="*/ 5 h 66"/>
                  <a:gd name="T76" fmla="*/ 383 w 994"/>
                  <a:gd name="T77" fmla="*/ 5 h 66"/>
                  <a:gd name="T78" fmla="*/ 375 w 994"/>
                  <a:gd name="T79" fmla="*/ 5 h 66"/>
                  <a:gd name="T80" fmla="*/ 353 w 994"/>
                  <a:gd name="T81" fmla="*/ 5 h 66"/>
                  <a:gd name="T82" fmla="*/ 343 w 994"/>
                  <a:gd name="T83" fmla="*/ 5 h 66"/>
                  <a:gd name="T84" fmla="*/ 321 w 994"/>
                  <a:gd name="T85" fmla="*/ 4 h 66"/>
                  <a:gd name="T86" fmla="*/ 312 w 994"/>
                  <a:gd name="T87" fmla="*/ 4 h 66"/>
                  <a:gd name="T88" fmla="*/ 290 w 994"/>
                  <a:gd name="T89" fmla="*/ 4 h 66"/>
                  <a:gd name="T90" fmla="*/ 282 w 994"/>
                  <a:gd name="T91" fmla="*/ 4 h 66"/>
                  <a:gd name="T92" fmla="*/ 258 w 994"/>
                  <a:gd name="T93" fmla="*/ 2 h 66"/>
                  <a:gd name="T94" fmla="*/ 250 w 994"/>
                  <a:gd name="T95" fmla="*/ 2 h 66"/>
                  <a:gd name="T96" fmla="*/ 226 w 994"/>
                  <a:gd name="T97" fmla="*/ 2 h 66"/>
                  <a:gd name="T98" fmla="*/ 219 w 994"/>
                  <a:gd name="T99" fmla="*/ 2 h 66"/>
                  <a:gd name="T100" fmla="*/ 194 w 994"/>
                  <a:gd name="T101" fmla="*/ 0 h 66"/>
                  <a:gd name="T102" fmla="*/ 187 w 994"/>
                  <a:gd name="T103" fmla="*/ 0 h 66"/>
                  <a:gd name="T104" fmla="*/ 162 w 994"/>
                  <a:gd name="T105" fmla="*/ 0 h 66"/>
                  <a:gd name="T106" fmla="*/ 157 w 994"/>
                  <a:gd name="T107" fmla="*/ 0 h 66"/>
                  <a:gd name="T108" fmla="*/ 132 w 994"/>
                  <a:gd name="T109" fmla="*/ 0 h 66"/>
                  <a:gd name="T110" fmla="*/ 126 w 994"/>
                  <a:gd name="T111" fmla="*/ 0 h 66"/>
                  <a:gd name="T112" fmla="*/ 99 w 994"/>
                  <a:gd name="T113" fmla="*/ 0 h 66"/>
                  <a:gd name="T114" fmla="*/ 94 w 994"/>
                  <a:gd name="T115" fmla="*/ 0 h 66"/>
                  <a:gd name="T116" fmla="*/ 69 w 994"/>
                  <a:gd name="T117" fmla="*/ 0 h 66"/>
                  <a:gd name="T118" fmla="*/ 37 w 994"/>
                  <a:gd name="T119" fmla="*/ 0 h 66"/>
                  <a:gd name="T120" fmla="*/ 30 w 994"/>
                  <a:gd name="T121" fmla="*/ 0 h 66"/>
                  <a:gd name="T122" fmla="*/ 0 w 994"/>
                  <a:gd name="T123" fmla="*/ 0 h 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94"/>
                  <a:gd name="T187" fmla="*/ 0 h 66"/>
                  <a:gd name="T188" fmla="*/ 994 w 994"/>
                  <a:gd name="T189" fmla="*/ 66 h 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94" h="66">
                    <a:moveTo>
                      <a:pt x="994" y="66"/>
                    </a:moveTo>
                    <a:lnTo>
                      <a:pt x="972" y="63"/>
                    </a:lnTo>
                    <a:lnTo>
                      <a:pt x="967" y="61"/>
                    </a:lnTo>
                    <a:lnTo>
                      <a:pt x="938" y="56"/>
                    </a:lnTo>
                    <a:lnTo>
                      <a:pt x="910" y="51"/>
                    </a:lnTo>
                    <a:lnTo>
                      <a:pt x="905" y="49"/>
                    </a:lnTo>
                    <a:lnTo>
                      <a:pt x="883" y="46"/>
                    </a:lnTo>
                    <a:lnTo>
                      <a:pt x="871" y="44"/>
                    </a:lnTo>
                    <a:lnTo>
                      <a:pt x="854" y="43"/>
                    </a:lnTo>
                    <a:lnTo>
                      <a:pt x="837" y="41"/>
                    </a:lnTo>
                    <a:lnTo>
                      <a:pt x="825" y="37"/>
                    </a:lnTo>
                    <a:lnTo>
                      <a:pt x="803" y="34"/>
                    </a:lnTo>
                    <a:lnTo>
                      <a:pt x="795" y="34"/>
                    </a:lnTo>
                    <a:lnTo>
                      <a:pt x="771" y="32"/>
                    </a:lnTo>
                    <a:lnTo>
                      <a:pt x="766" y="31"/>
                    </a:lnTo>
                    <a:lnTo>
                      <a:pt x="737" y="29"/>
                    </a:lnTo>
                    <a:lnTo>
                      <a:pt x="731" y="29"/>
                    </a:lnTo>
                    <a:lnTo>
                      <a:pt x="709" y="26"/>
                    </a:lnTo>
                    <a:lnTo>
                      <a:pt x="705" y="26"/>
                    </a:lnTo>
                    <a:lnTo>
                      <a:pt x="678" y="22"/>
                    </a:lnTo>
                    <a:lnTo>
                      <a:pt x="673" y="22"/>
                    </a:lnTo>
                    <a:lnTo>
                      <a:pt x="648" y="21"/>
                    </a:lnTo>
                    <a:lnTo>
                      <a:pt x="640" y="21"/>
                    </a:lnTo>
                    <a:lnTo>
                      <a:pt x="618" y="19"/>
                    </a:lnTo>
                    <a:lnTo>
                      <a:pt x="609" y="17"/>
                    </a:lnTo>
                    <a:lnTo>
                      <a:pt x="587" y="15"/>
                    </a:lnTo>
                    <a:lnTo>
                      <a:pt x="575" y="15"/>
                    </a:lnTo>
                    <a:lnTo>
                      <a:pt x="559" y="14"/>
                    </a:lnTo>
                    <a:lnTo>
                      <a:pt x="543" y="14"/>
                    </a:lnTo>
                    <a:lnTo>
                      <a:pt x="528" y="12"/>
                    </a:lnTo>
                    <a:lnTo>
                      <a:pt x="511" y="12"/>
                    </a:lnTo>
                    <a:lnTo>
                      <a:pt x="496" y="10"/>
                    </a:lnTo>
                    <a:lnTo>
                      <a:pt x="479" y="10"/>
                    </a:lnTo>
                    <a:lnTo>
                      <a:pt x="467" y="9"/>
                    </a:lnTo>
                    <a:lnTo>
                      <a:pt x="447" y="9"/>
                    </a:lnTo>
                    <a:lnTo>
                      <a:pt x="435" y="7"/>
                    </a:lnTo>
                    <a:lnTo>
                      <a:pt x="417" y="7"/>
                    </a:lnTo>
                    <a:lnTo>
                      <a:pt x="405" y="5"/>
                    </a:lnTo>
                    <a:lnTo>
                      <a:pt x="383" y="5"/>
                    </a:lnTo>
                    <a:lnTo>
                      <a:pt x="375" y="5"/>
                    </a:lnTo>
                    <a:lnTo>
                      <a:pt x="353" y="5"/>
                    </a:lnTo>
                    <a:lnTo>
                      <a:pt x="343" y="5"/>
                    </a:lnTo>
                    <a:lnTo>
                      <a:pt x="321" y="4"/>
                    </a:lnTo>
                    <a:lnTo>
                      <a:pt x="312" y="4"/>
                    </a:lnTo>
                    <a:lnTo>
                      <a:pt x="290" y="4"/>
                    </a:lnTo>
                    <a:lnTo>
                      <a:pt x="282" y="4"/>
                    </a:lnTo>
                    <a:lnTo>
                      <a:pt x="258" y="2"/>
                    </a:lnTo>
                    <a:lnTo>
                      <a:pt x="250" y="2"/>
                    </a:lnTo>
                    <a:lnTo>
                      <a:pt x="226" y="2"/>
                    </a:lnTo>
                    <a:lnTo>
                      <a:pt x="219" y="2"/>
                    </a:lnTo>
                    <a:lnTo>
                      <a:pt x="194" y="0"/>
                    </a:lnTo>
                    <a:lnTo>
                      <a:pt x="187" y="0"/>
                    </a:lnTo>
                    <a:lnTo>
                      <a:pt x="162" y="0"/>
                    </a:lnTo>
                    <a:lnTo>
                      <a:pt x="157" y="0"/>
                    </a:lnTo>
                    <a:lnTo>
                      <a:pt x="132" y="0"/>
                    </a:lnTo>
                    <a:lnTo>
                      <a:pt x="126" y="0"/>
                    </a:lnTo>
                    <a:lnTo>
                      <a:pt x="99" y="0"/>
                    </a:lnTo>
                    <a:lnTo>
                      <a:pt x="94" y="0"/>
                    </a:lnTo>
                    <a:lnTo>
                      <a:pt x="69" y="0"/>
                    </a:lnTo>
                    <a:lnTo>
                      <a:pt x="37" y="0"/>
                    </a:lnTo>
                    <a:lnTo>
                      <a:pt x="30" y="0"/>
                    </a:lnTo>
                    <a:lnTo>
                      <a:pt x="0" y="0"/>
                    </a:lnTo>
                  </a:path>
                </a:pathLst>
              </a:custGeom>
              <a:noFill/>
              <a:ln w="0">
                <a:solidFill>
                  <a:schemeClr val="tx1"/>
                </a:solidFill>
                <a:round/>
                <a:headEnd/>
                <a:tailEnd/>
              </a:ln>
            </p:spPr>
            <p:txBody>
              <a:bodyPr/>
              <a:lstStyle/>
              <a:p>
                <a:endParaRPr lang="en-US"/>
              </a:p>
            </p:txBody>
          </p:sp>
          <p:sp>
            <p:nvSpPr>
              <p:cNvPr id="44370" name="Freeform 1310"/>
              <p:cNvSpPr>
                <a:spLocks/>
              </p:cNvSpPr>
              <p:nvPr/>
            </p:nvSpPr>
            <p:spPr bwMode="auto">
              <a:xfrm>
                <a:off x="590" y="2509"/>
                <a:ext cx="1532" cy="208"/>
              </a:xfrm>
              <a:custGeom>
                <a:avLst/>
                <a:gdLst>
                  <a:gd name="T0" fmla="*/ 1531 w 1532"/>
                  <a:gd name="T1" fmla="*/ 207 h 208"/>
                  <a:gd name="T2" fmla="*/ 1502 w 1532"/>
                  <a:gd name="T3" fmla="*/ 207 h 208"/>
                  <a:gd name="T4" fmla="*/ 1468 w 1532"/>
                  <a:gd name="T5" fmla="*/ 200 h 208"/>
                  <a:gd name="T6" fmla="*/ 1433 w 1532"/>
                  <a:gd name="T7" fmla="*/ 190 h 208"/>
                  <a:gd name="T8" fmla="*/ 1411 w 1532"/>
                  <a:gd name="T9" fmla="*/ 181 h 208"/>
                  <a:gd name="T10" fmla="*/ 1394 w 1532"/>
                  <a:gd name="T11" fmla="*/ 176 h 208"/>
                  <a:gd name="T12" fmla="*/ 1355 w 1532"/>
                  <a:gd name="T13" fmla="*/ 163 h 208"/>
                  <a:gd name="T14" fmla="*/ 1338 w 1532"/>
                  <a:gd name="T15" fmla="*/ 156 h 208"/>
                  <a:gd name="T16" fmla="*/ 1318 w 1532"/>
                  <a:gd name="T17" fmla="*/ 149 h 208"/>
                  <a:gd name="T18" fmla="*/ 1279 w 1532"/>
                  <a:gd name="T19" fmla="*/ 136 h 208"/>
                  <a:gd name="T20" fmla="*/ 1262 w 1532"/>
                  <a:gd name="T21" fmla="*/ 130 h 208"/>
                  <a:gd name="T22" fmla="*/ 1242 w 1532"/>
                  <a:gd name="T23" fmla="*/ 124 h 208"/>
                  <a:gd name="T24" fmla="*/ 1205 w 1532"/>
                  <a:gd name="T25" fmla="*/ 112 h 208"/>
                  <a:gd name="T26" fmla="*/ 1178 w 1532"/>
                  <a:gd name="T27" fmla="*/ 103 h 208"/>
                  <a:gd name="T28" fmla="*/ 1168 w 1532"/>
                  <a:gd name="T29" fmla="*/ 100 h 208"/>
                  <a:gd name="T30" fmla="*/ 1132 w 1532"/>
                  <a:gd name="T31" fmla="*/ 92 h 208"/>
                  <a:gd name="T32" fmla="*/ 1095 w 1532"/>
                  <a:gd name="T33" fmla="*/ 83 h 208"/>
                  <a:gd name="T34" fmla="*/ 1073 w 1532"/>
                  <a:gd name="T35" fmla="*/ 78 h 208"/>
                  <a:gd name="T36" fmla="*/ 1060 w 1532"/>
                  <a:gd name="T37" fmla="*/ 75 h 208"/>
                  <a:gd name="T38" fmla="*/ 1026 w 1532"/>
                  <a:gd name="T39" fmla="*/ 66 h 208"/>
                  <a:gd name="T40" fmla="*/ 991 w 1532"/>
                  <a:gd name="T41" fmla="*/ 61 h 208"/>
                  <a:gd name="T42" fmla="*/ 957 w 1532"/>
                  <a:gd name="T43" fmla="*/ 54 h 208"/>
                  <a:gd name="T44" fmla="*/ 935 w 1532"/>
                  <a:gd name="T45" fmla="*/ 51 h 208"/>
                  <a:gd name="T46" fmla="*/ 923 w 1532"/>
                  <a:gd name="T47" fmla="*/ 49 h 208"/>
                  <a:gd name="T48" fmla="*/ 889 w 1532"/>
                  <a:gd name="T49" fmla="*/ 43 h 208"/>
                  <a:gd name="T50" fmla="*/ 856 w 1532"/>
                  <a:gd name="T51" fmla="*/ 39 h 208"/>
                  <a:gd name="T52" fmla="*/ 824 w 1532"/>
                  <a:gd name="T53" fmla="*/ 36 h 208"/>
                  <a:gd name="T54" fmla="*/ 790 w 1532"/>
                  <a:gd name="T55" fmla="*/ 31 h 208"/>
                  <a:gd name="T56" fmla="*/ 756 w 1532"/>
                  <a:gd name="T57" fmla="*/ 27 h 208"/>
                  <a:gd name="T58" fmla="*/ 724 w 1532"/>
                  <a:gd name="T59" fmla="*/ 24 h 208"/>
                  <a:gd name="T60" fmla="*/ 697 w 1532"/>
                  <a:gd name="T61" fmla="*/ 22 h 208"/>
                  <a:gd name="T62" fmla="*/ 662 w 1532"/>
                  <a:gd name="T63" fmla="*/ 19 h 208"/>
                  <a:gd name="T64" fmla="*/ 631 w 1532"/>
                  <a:gd name="T65" fmla="*/ 17 h 208"/>
                  <a:gd name="T66" fmla="*/ 602 w 1532"/>
                  <a:gd name="T67" fmla="*/ 14 h 208"/>
                  <a:gd name="T68" fmla="*/ 572 w 1532"/>
                  <a:gd name="T69" fmla="*/ 14 h 208"/>
                  <a:gd name="T70" fmla="*/ 540 w 1532"/>
                  <a:gd name="T71" fmla="*/ 12 h 208"/>
                  <a:gd name="T72" fmla="*/ 510 w 1532"/>
                  <a:gd name="T73" fmla="*/ 9 h 208"/>
                  <a:gd name="T74" fmla="*/ 481 w 1532"/>
                  <a:gd name="T75" fmla="*/ 7 h 208"/>
                  <a:gd name="T76" fmla="*/ 449 w 1532"/>
                  <a:gd name="T77" fmla="*/ 7 h 208"/>
                  <a:gd name="T78" fmla="*/ 418 w 1532"/>
                  <a:gd name="T79" fmla="*/ 7 h 208"/>
                  <a:gd name="T80" fmla="*/ 388 w 1532"/>
                  <a:gd name="T81" fmla="*/ 5 h 208"/>
                  <a:gd name="T82" fmla="*/ 356 w 1532"/>
                  <a:gd name="T83" fmla="*/ 4 h 208"/>
                  <a:gd name="T84" fmla="*/ 326 w 1532"/>
                  <a:gd name="T85" fmla="*/ 2 h 208"/>
                  <a:gd name="T86" fmla="*/ 295 w 1532"/>
                  <a:gd name="T87" fmla="*/ 2 h 208"/>
                  <a:gd name="T88" fmla="*/ 263 w 1532"/>
                  <a:gd name="T89" fmla="*/ 0 h 208"/>
                  <a:gd name="T90" fmla="*/ 233 w 1532"/>
                  <a:gd name="T91" fmla="*/ 0 h 208"/>
                  <a:gd name="T92" fmla="*/ 201 w 1532"/>
                  <a:gd name="T93" fmla="*/ 0 h 208"/>
                  <a:gd name="T94" fmla="*/ 170 w 1532"/>
                  <a:gd name="T95" fmla="*/ 0 h 208"/>
                  <a:gd name="T96" fmla="*/ 138 w 1532"/>
                  <a:gd name="T97" fmla="*/ 0 h 208"/>
                  <a:gd name="T98" fmla="*/ 106 w 1532"/>
                  <a:gd name="T99" fmla="*/ 0 h 208"/>
                  <a:gd name="T100" fmla="*/ 44 w 1532"/>
                  <a:gd name="T101" fmla="*/ 0 h 208"/>
                  <a:gd name="T102" fmla="*/ 0 w 1532"/>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2"/>
                  <a:gd name="T157" fmla="*/ 0 h 208"/>
                  <a:gd name="T158" fmla="*/ 1532 w 1532"/>
                  <a:gd name="T159" fmla="*/ 208 h 2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2" h="208">
                    <a:moveTo>
                      <a:pt x="1532" y="208"/>
                    </a:moveTo>
                    <a:lnTo>
                      <a:pt x="1531" y="207"/>
                    </a:lnTo>
                    <a:lnTo>
                      <a:pt x="1505" y="207"/>
                    </a:lnTo>
                    <a:lnTo>
                      <a:pt x="1502" y="207"/>
                    </a:lnTo>
                    <a:lnTo>
                      <a:pt x="1475" y="200"/>
                    </a:lnTo>
                    <a:lnTo>
                      <a:pt x="1468" y="200"/>
                    </a:lnTo>
                    <a:lnTo>
                      <a:pt x="1450" y="193"/>
                    </a:lnTo>
                    <a:lnTo>
                      <a:pt x="1433" y="190"/>
                    </a:lnTo>
                    <a:lnTo>
                      <a:pt x="1426" y="186"/>
                    </a:lnTo>
                    <a:lnTo>
                      <a:pt x="1411" y="181"/>
                    </a:lnTo>
                    <a:lnTo>
                      <a:pt x="1399" y="178"/>
                    </a:lnTo>
                    <a:lnTo>
                      <a:pt x="1394" y="176"/>
                    </a:lnTo>
                    <a:lnTo>
                      <a:pt x="1375" y="169"/>
                    </a:lnTo>
                    <a:lnTo>
                      <a:pt x="1355" y="163"/>
                    </a:lnTo>
                    <a:lnTo>
                      <a:pt x="1348" y="159"/>
                    </a:lnTo>
                    <a:lnTo>
                      <a:pt x="1338" y="156"/>
                    </a:lnTo>
                    <a:lnTo>
                      <a:pt x="1325" y="151"/>
                    </a:lnTo>
                    <a:lnTo>
                      <a:pt x="1318" y="149"/>
                    </a:lnTo>
                    <a:lnTo>
                      <a:pt x="1299" y="142"/>
                    </a:lnTo>
                    <a:lnTo>
                      <a:pt x="1279" y="136"/>
                    </a:lnTo>
                    <a:lnTo>
                      <a:pt x="1274" y="134"/>
                    </a:lnTo>
                    <a:lnTo>
                      <a:pt x="1262" y="130"/>
                    </a:lnTo>
                    <a:lnTo>
                      <a:pt x="1249" y="125"/>
                    </a:lnTo>
                    <a:lnTo>
                      <a:pt x="1242" y="124"/>
                    </a:lnTo>
                    <a:lnTo>
                      <a:pt x="1222" y="117"/>
                    </a:lnTo>
                    <a:lnTo>
                      <a:pt x="1205" y="112"/>
                    </a:lnTo>
                    <a:lnTo>
                      <a:pt x="1197" y="109"/>
                    </a:lnTo>
                    <a:lnTo>
                      <a:pt x="1178" y="103"/>
                    </a:lnTo>
                    <a:lnTo>
                      <a:pt x="1171" y="102"/>
                    </a:lnTo>
                    <a:lnTo>
                      <a:pt x="1168" y="100"/>
                    </a:lnTo>
                    <a:lnTo>
                      <a:pt x="1144" y="95"/>
                    </a:lnTo>
                    <a:lnTo>
                      <a:pt x="1132" y="92"/>
                    </a:lnTo>
                    <a:lnTo>
                      <a:pt x="1117" y="88"/>
                    </a:lnTo>
                    <a:lnTo>
                      <a:pt x="1095" y="83"/>
                    </a:lnTo>
                    <a:lnTo>
                      <a:pt x="1092" y="81"/>
                    </a:lnTo>
                    <a:lnTo>
                      <a:pt x="1073" y="78"/>
                    </a:lnTo>
                    <a:lnTo>
                      <a:pt x="1065" y="75"/>
                    </a:lnTo>
                    <a:lnTo>
                      <a:pt x="1060" y="75"/>
                    </a:lnTo>
                    <a:lnTo>
                      <a:pt x="1036" y="70"/>
                    </a:lnTo>
                    <a:lnTo>
                      <a:pt x="1026" y="66"/>
                    </a:lnTo>
                    <a:lnTo>
                      <a:pt x="1009" y="65"/>
                    </a:lnTo>
                    <a:lnTo>
                      <a:pt x="991" y="61"/>
                    </a:lnTo>
                    <a:lnTo>
                      <a:pt x="981" y="58"/>
                    </a:lnTo>
                    <a:lnTo>
                      <a:pt x="957" y="54"/>
                    </a:lnTo>
                    <a:lnTo>
                      <a:pt x="954" y="54"/>
                    </a:lnTo>
                    <a:lnTo>
                      <a:pt x="935" y="51"/>
                    </a:lnTo>
                    <a:lnTo>
                      <a:pt x="925" y="49"/>
                    </a:lnTo>
                    <a:lnTo>
                      <a:pt x="923" y="49"/>
                    </a:lnTo>
                    <a:lnTo>
                      <a:pt x="896" y="44"/>
                    </a:lnTo>
                    <a:lnTo>
                      <a:pt x="889" y="43"/>
                    </a:lnTo>
                    <a:lnTo>
                      <a:pt x="867" y="41"/>
                    </a:lnTo>
                    <a:lnTo>
                      <a:pt x="856" y="39"/>
                    </a:lnTo>
                    <a:lnTo>
                      <a:pt x="839" y="36"/>
                    </a:lnTo>
                    <a:lnTo>
                      <a:pt x="824" y="36"/>
                    </a:lnTo>
                    <a:lnTo>
                      <a:pt x="810" y="34"/>
                    </a:lnTo>
                    <a:lnTo>
                      <a:pt x="790" y="31"/>
                    </a:lnTo>
                    <a:lnTo>
                      <a:pt x="780" y="29"/>
                    </a:lnTo>
                    <a:lnTo>
                      <a:pt x="756" y="27"/>
                    </a:lnTo>
                    <a:lnTo>
                      <a:pt x="751" y="27"/>
                    </a:lnTo>
                    <a:lnTo>
                      <a:pt x="724" y="24"/>
                    </a:lnTo>
                    <a:lnTo>
                      <a:pt x="722" y="24"/>
                    </a:lnTo>
                    <a:lnTo>
                      <a:pt x="697" y="22"/>
                    </a:lnTo>
                    <a:lnTo>
                      <a:pt x="692" y="22"/>
                    </a:lnTo>
                    <a:lnTo>
                      <a:pt x="662" y="19"/>
                    </a:lnTo>
                    <a:lnTo>
                      <a:pt x="660" y="19"/>
                    </a:lnTo>
                    <a:lnTo>
                      <a:pt x="631" y="17"/>
                    </a:lnTo>
                    <a:lnTo>
                      <a:pt x="626" y="16"/>
                    </a:lnTo>
                    <a:lnTo>
                      <a:pt x="602" y="14"/>
                    </a:lnTo>
                    <a:lnTo>
                      <a:pt x="594" y="14"/>
                    </a:lnTo>
                    <a:lnTo>
                      <a:pt x="572" y="14"/>
                    </a:lnTo>
                    <a:lnTo>
                      <a:pt x="562" y="14"/>
                    </a:lnTo>
                    <a:lnTo>
                      <a:pt x="540" y="12"/>
                    </a:lnTo>
                    <a:lnTo>
                      <a:pt x="530" y="10"/>
                    </a:lnTo>
                    <a:lnTo>
                      <a:pt x="510" y="9"/>
                    </a:lnTo>
                    <a:lnTo>
                      <a:pt x="498" y="9"/>
                    </a:lnTo>
                    <a:lnTo>
                      <a:pt x="481" y="7"/>
                    </a:lnTo>
                    <a:lnTo>
                      <a:pt x="466" y="7"/>
                    </a:lnTo>
                    <a:lnTo>
                      <a:pt x="449" y="7"/>
                    </a:lnTo>
                    <a:lnTo>
                      <a:pt x="434" y="7"/>
                    </a:lnTo>
                    <a:lnTo>
                      <a:pt x="418" y="7"/>
                    </a:lnTo>
                    <a:lnTo>
                      <a:pt x="403" y="5"/>
                    </a:lnTo>
                    <a:lnTo>
                      <a:pt x="388" y="5"/>
                    </a:lnTo>
                    <a:lnTo>
                      <a:pt x="371" y="4"/>
                    </a:lnTo>
                    <a:lnTo>
                      <a:pt x="356" y="4"/>
                    </a:lnTo>
                    <a:lnTo>
                      <a:pt x="339" y="4"/>
                    </a:lnTo>
                    <a:lnTo>
                      <a:pt x="326" y="2"/>
                    </a:lnTo>
                    <a:lnTo>
                      <a:pt x="307" y="2"/>
                    </a:lnTo>
                    <a:lnTo>
                      <a:pt x="295" y="2"/>
                    </a:lnTo>
                    <a:lnTo>
                      <a:pt x="277" y="2"/>
                    </a:lnTo>
                    <a:lnTo>
                      <a:pt x="263" y="0"/>
                    </a:lnTo>
                    <a:lnTo>
                      <a:pt x="245" y="0"/>
                    </a:lnTo>
                    <a:lnTo>
                      <a:pt x="233" y="0"/>
                    </a:lnTo>
                    <a:lnTo>
                      <a:pt x="213" y="0"/>
                    </a:lnTo>
                    <a:lnTo>
                      <a:pt x="201" y="0"/>
                    </a:lnTo>
                    <a:lnTo>
                      <a:pt x="182" y="0"/>
                    </a:lnTo>
                    <a:lnTo>
                      <a:pt x="170" y="0"/>
                    </a:lnTo>
                    <a:lnTo>
                      <a:pt x="150" y="0"/>
                    </a:lnTo>
                    <a:lnTo>
                      <a:pt x="138" y="0"/>
                    </a:lnTo>
                    <a:lnTo>
                      <a:pt x="120" y="0"/>
                    </a:lnTo>
                    <a:lnTo>
                      <a:pt x="106" y="0"/>
                    </a:lnTo>
                    <a:lnTo>
                      <a:pt x="88" y="0"/>
                    </a:lnTo>
                    <a:lnTo>
                      <a:pt x="44" y="0"/>
                    </a:lnTo>
                    <a:lnTo>
                      <a:pt x="25" y="0"/>
                    </a:lnTo>
                    <a:lnTo>
                      <a:pt x="0" y="0"/>
                    </a:lnTo>
                  </a:path>
                </a:pathLst>
              </a:custGeom>
              <a:noFill/>
              <a:ln w="0">
                <a:solidFill>
                  <a:schemeClr val="tx1"/>
                </a:solidFill>
                <a:round/>
                <a:headEnd/>
                <a:tailEnd/>
              </a:ln>
            </p:spPr>
            <p:txBody>
              <a:bodyPr/>
              <a:lstStyle/>
              <a:p>
                <a:endParaRPr lang="en-US"/>
              </a:p>
            </p:txBody>
          </p:sp>
          <p:sp>
            <p:nvSpPr>
              <p:cNvPr id="44371" name="Freeform 1311"/>
              <p:cNvSpPr>
                <a:spLocks/>
              </p:cNvSpPr>
              <p:nvPr/>
            </p:nvSpPr>
            <p:spPr bwMode="auto">
              <a:xfrm>
                <a:off x="1987" y="2638"/>
                <a:ext cx="135" cy="20"/>
              </a:xfrm>
              <a:custGeom>
                <a:avLst/>
                <a:gdLst>
                  <a:gd name="T0" fmla="*/ 0 w 135"/>
                  <a:gd name="T1" fmla="*/ 0 h 20"/>
                  <a:gd name="T2" fmla="*/ 4 w 135"/>
                  <a:gd name="T3" fmla="*/ 1 h 20"/>
                  <a:gd name="T4" fmla="*/ 27 w 135"/>
                  <a:gd name="T5" fmla="*/ 7 h 20"/>
                  <a:gd name="T6" fmla="*/ 39 w 135"/>
                  <a:gd name="T7" fmla="*/ 10 h 20"/>
                  <a:gd name="T8" fmla="*/ 54 w 135"/>
                  <a:gd name="T9" fmla="*/ 13 h 20"/>
                  <a:gd name="T10" fmla="*/ 73 w 135"/>
                  <a:gd name="T11" fmla="*/ 15 h 20"/>
                  <a:gd name="T12" fmla="*/ 83 w 135"/>
                  <a:gd name="T13" fmla="*/ 17 h 20"/>
                  <a:gd name="T14" fmla="*/ 107 w 135"/>
                  <a:gd name="T15" fmla="*/ 18 h 20"/>
                  <a:gd name="T16" fmla="*/ 112 w 135"/>
                  <a:gd name="T17" fmla="*/ 18 h 20"/>
                  <a:gd name="T18" fmla="*/ 135 w 135"/>
                  <a:gd name="T19" fmla="*/ 2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20"/>
                  <a:gd name="T32" fmla="*/ 135 w 135"/>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20">
                    <a:moveTo>
                      <a:pt x="0" y="0"/>
                    </a:moveTo>
                    <a:lnTo>
                      <a:pt x="4" y="1"/>
                    </a:lnTo>
                    <a:lnTo>
                      <a:pt x="27" y="7"/>
                    </a:lnTo>
                    <a:lnTo>
                      <a:pt x="39" y="10"/>
                    </a:lnTo>
                    <a:lnTo>
                      <a:pt x="54" y="13"/>
                    </a:lnTo>
                    <a:lnTo>
                      <a:pt x="73" y="15"/>
                    </a:lnTo>
                    <a:lnTo>
                      <a:pt x="83" y="17"/>
                    </a:lnTo>
                    <a:lnTo>
                      <a:pt x="107" y="18"/>
                    </a:lnTo>
                    <a:lnTo>
                      <a:pt x="112" y="18"/>
                    </a:lnTo>
                    <a:lnTo>
                      <a:pt x="135" y="20"/>
                    </a:lnTo>
                  </a:path>
                </a:pathLst>
              </a:custGeom>
              <a:noFill/>
              <a:ln w="0">
                <a:solidFill>
                  <a:schemeClr val="tx1"/>
                </a:solidFill>
                <a:round/>
                <a:headEnd/>
                <a:tailEnd/>
              </a:ln>
            </p:spPr>
            <p:txBody>
              <a:bodyPr/>
              <a:lstStyle/>
              <a:p>
                <a:endParaRPr lang="en-US"/>
              </a:p>
            </p:txBody>
          </p:sp>
          <p:sp>
            <p:nvSpPr>
              <p:cNvPr id="44372" name="Freeform 1312"/>
              <p:cNvSpPr>
                <a:spLocks/>
              </p:cNvSpPr>
              <p:nvPr/>
            </p:nvSpPr>
            <p:spPr bwMode="auto">
              <a:xfrm>
                <a:off x="590" y="2486"/>
                <a:ext cx="1397" cy="152"/>
              </a:xfrm>
              <a:custGeom>
                <a:avLst/>
                <a:gdLst>
                  <a:gd name="T0" fmla="*/ 1391 w 1397"/>
                  <a:gd name="T1" fmla="*/ 152 h 152"/>
                  <a:gd name="T2" fmla="*/ 1364 w 1397"/>
                  <a:gd name="T3" fmla="*/ 143 h 152"/>
                  <a:gd name="T4" fmla="*/ 1326 w 1397"/>
                  <a:gd name="T5" fmla="*/ 135 h 152"/>
                  <a:gd name="T6" fmla="*/ 1296 w 1397"/>
                  <a:gd name="T7" fmla="*/ 125 h 152"/>
                  <a:gd name="T8" fmla="*/ 1291 w 1397"/>
                  <a:gd name="T9" fmla="*/ 123 h 152"/>
                  <a:gd name="T10" fmla="*/ 1256 w 1397"/>
                  <a:gd name="T11" fmla="*/ 115 h 152"/>
                  <a:gd name="T12" fmla="*/ 1218 w 1397"/>
                  <a:gd name="T13" fmla="*/ 104 h 152"/>
                  <a:gd name="T14" fmla="*/ 1200 w 1397"/>
                  <a:gd name="T15" fmla="*/ 99 h 152"/>
                  <a:gd name="T16" fmla="*/ 1183 w 1397"/>
                  <a:gd name="T17" fmla="*/ 94 h 152"/>
                  <a:gd name="T18" fmla="*/ 1148 w 1397"/>
                  <a:gd name="T19" fmla="*/ 88 h 152"/>
                  <a:gd name="T20" fmla="*/ 1112 w 1397"/>
                  <a:gd name="T21" fmla="*/ 79 h 152"/>
                  <a:gd name="T22" fmla="*/ 1085 w 1397"/>
                  <a:gd name="T23" fmla="*/ 74 h 152"/>
                  <a:gd name="T24" fmla="*/ 1051 w 1397"/>
                  <a:gd name="T25" fmla="*/ 66 h 152"/>
                  <a:gd name="T26" fmla="*/ 1024 w 1397"/>
                  <a:gd name="T27" fmla="*/ 60 h 152"/>
                  <a:gd name="T28" fmla="*/ 996 w 1397"/>
                  <a:gd name="T29" fmla="*/ 57 h 152"/>
                  <a:gd name="T30" fmla="*/ 967 w 1397"/>
                  <a:gd name="T31" fmla="*/ 50 h 152"/>
                  <a:gd name="T32" fmla="*/ 933 w 1397"/>
                  <a:gd name="T33" fmla="*/ 47 h 152"/>
                  <a:gd name="T34" fmla="*/ 908 w 1397"/>
                  <a:gd name="T35" fmla="*/ 44 h 152"/>
                  <a:gd name="T36" fmla="*/ 872 w 1397"/>
                  <a:gd name="T37" fmla="*/ 37 h 152"/>
                  <a:gd name="T38" fmla="*/ 840 w 1397"/>
                  <a:gd name="T39" fmla="*/ 35 h 152"/>
                  <a:gd name="T40" fmla="*/ 808 w 1397"/>
                  <a:gd name="T41" fmla="*/ 30 h 152"/>
                  <a:gd name="T42" fmla="*/ 775 w 1397"/>
                  <a:gd name="T43" fmla="*/ 27 h 152"/>
                  <a:gd name="T44" fmla="*/ 743 w 1397"/>
                  <a:gd name="T45" fmla="*/ 23 h 152"/>
                  <a:gd name="T46" fmla="*/ 709 w 1397"/>
                  <a:gd name="T47" fmla="*/ 22 h 152"/>
                  <a:gd name="T48" fmla="*/ 677 w 1397"/>
                  <a:gd name="T49" fmla="*/ 18 h 152"/>
                  <a:gd name="T50" fmla="*/ 663 w 1397"/>
                  <a:gd name="T51" fmla="*/ 17 h 152"/>
                  <a:gd name="T52" fmla="*/ 616 w 1397"/>
                  <a:gd name="T53" fmla="*/ 15 h 152"/>
                  <a:gd name="T54" fmla="*/ 586 w 1397"/>
                  <a:gd name="T55" fmla="*/ 13 h 152"/>
                  <a:gd name="T56" fmla="*/ 555 w 1397"/>
                  <a:gd name="T57" fmla="*/ 11 h 152"/>
                  <a:gd name="T58" fmla="*/ 525 w 1397"/>
                  <a:gd name="T59" fmla="*/ 10 h 152"/>
                  <a:gd name="T60" fmla="*/ 494 w 1397"/>
                  <a:gd name="T61" fmla="*/ 8 h 152"/>
                  <a:gd name="T62" fmla="*/ 462 w 1397"/>
                  <a:gd name="T63" fmla="*/ 6 h 152"/>
                  <a:gd name="T64" fmla="*/ 432 w 1397"/>
                  <a:gd name="T65" fmla="*/ 5 h 152"/>
                  <a:gd name="T66" fmla="*/ 402 w 1397"/>
                  <a:gd name="T67" fmla="*/ 5 h 152"/>
                  <a:gd name="T68" fmla="*/ 370 w 1397"/>
                  <a:gd name="T69" fmla="*/ 3 h 152"/>
                  <a:gd name="T70" fmla="*/ 339 w 1397"/>
                  <a:gd name="T71" fmla="*/ 1 h 152"/>
                  <a:gd name="T72" fmla="*/ 309 w 1397"/>
                  <a:gd name="T73" fmla="*/ 1 h 152"/>
                  <a:gd name="T74" fmla="*/ 277 w 1397"/>
                  <a:gd name="T75" fmla="*/ 1 h 152"/>
                  <a:gd name="T76" fmla="*/ 246 w 1397"/>
                  <a:gd name="T77" fmla="*/ 1 h 152"/>
                  <a:gd name="T78" fmla="*/ 214 w 1397"/>
                  <a:gd name="T79" fmla="*/ 1 h 152"/>
                  <a:gd name="T80" fmla="*/ 184 w 1397"/>
                  <a:gd name="T81" fmla="*/ 0 h 152"/>
                  <a:gd name="T82" fmla="*/ 152 w 1397"/>
                  <a:gd name="T83" fmla="*/ 0 h 152"/>
                  <a:gd name="T84" fmla="*/ 120 w 1397"/>
                  <a:gd name="T85" fmla="*/ 0 h 152"/>
                  <a:gd name="T86" fmla="*/ 89 w 1397"/>
                  <a:gd name="T87" fmla="*/ 0 h 152"/>
                  <a:gd name="T88" fmla="*/ 0 w 1397"/>
                  <a:gd name="T89" fmla="*/ 0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97"/>
                  <a:gd name="T136" fmla="*/ 0 h 152"/>
                  <a:gd name="T137" fmla="*/ 1397 w 1397"/>
                  <a:gd name="T138" fmla="*/ 152 h 1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97" h="152">
                    <a:moveTo>
                      <a:pt x="1397" y="152"/>
                    </a:moveTo>
                    <a:lnTo>
                      <a:pt x="1391" y="152"/>
                    </a:lnTo>
                    <a:lnTo>
                      <a:pt x="1370" y="145"/>
                    </a:lnTo>
                    <a:lnTo>
                      <a:pt x="1364" y="143"/>
                    </a:lnTo>
                    <a:lnTo>
                      <a:pt x="1345" y="138"/>
                    </a:lnTo>
                    <a:lnTo>
                      <a:pt x="1326" y="135"/>
                    </a:lnTo>
                    <a:lnTo>
                      <a:pt x="1320" y="132"/>
                    </a:lnTo>
                    <a:lnTo>
                      <a:pt x="1296" y="125"/>
                    </a:lnTo>
                    <a:lnTo>
                      <a:pt x="1293" y="125"/>
                    </a:lnTo>
                    <a:lnTo>
                      <a:pt x="1291" y="123"/>
                    </a:lnTo>
                    <a:lnTo>
                      <a:pt x="1266" y="116"/>
                    </a:lnTo>
                    <a:lnTo>
                      <a:pt x="1256" y="115"/>
                    </a:lnTo>
                    <a:lnTo>
                      <a:pt x="1240" y="110"/>
                    </a:lnTo>
                    <a:lnTo>
                      <a:pt x="1218" y="104"/>
                    </a:lnTo>
                    <a:lnTo>
                      <a:pt x="1213" y="103"/>
                    </a:lnTo>
                    <a:lnTo>
                      <a:pt x="1200" y="99"/>
                    </a:lnTo>
                    <a:lnTo>
                      <a:pt x="1186" y="96"/>
                    </a:lnTo>
                    <a:lnTo>
                      <a:pt x="1183" y="94"/>
                    </a:lnTo>
                    <a:lnTo>
                      <a:pt x="1161" y="89"/>
                    </a:lnTo>
                    <a:lnTo>
                      <a:pt x="1148" y="88"/>
                    </a:lnTo>
                    <a:lnTo>
                      <a:pt x="1134" y="84"/>
                    </a:lnTo>
                    <a:lnTo>
                      <a:pt x="1112" y="79"/>
                    </a:lnTo>
                    <a:lnTo>
                      <a:pt x="1107" y="77"/>
                    </a:lnTo>
                    <a:lnTo>
                      <a:pt x="1085" y="74"/>
                    </a:lnTo>
                    <a:lnTo>
                      <a:pt x="1078" y="72"/>
                    </a:lnTo>
                    <a:lnTo>
                      <a:pt x="1051" y="66"/>
                    </a:lnTo>
                    <a:lnTo>
                      <a:pt x="1043" y="66"/>
                    </a:lnTo>
                    <a:lnTo>
                      <a:pt x="1024" y="60"/>
                    </a:lnTo>
                    <a:lnTo>
                      <a:pt x="1008" y="59"/>
                    </a:lnTo>
                    <a:lnTo>
                      <a:pt x="996" y="57"/>
                    </a:lnTo>
                    <a:lnTo>
                      <a:pt x="974" y="52"/>
                    </a:lnTo>
                    <a:lnTo>
                      <a:pt x="967" y="50"/>
                    </a:lnTo>
                    <a:lnTo>
                      <a:pt x="940" y="47"/>
                    </a:lnTo>
                    <a:lnTo>
                      <a:pt x="933" y="47"/>
                    </a:lnTo>
                    <a:lnTo>
                      <a:pt x="911" y="44"/>
                    </a:lnTo>
                    <a:lnTo>
                      <a:pt x="908" y="44"/>
                    </a:lnTo>
                    <a:lnTo>
                      <a:pt x="883" y="39"/>
                    </a:lnTo>
                    <a:lnTo>
                      <a:pt x="872" y="37"/>
                    </a:lnTo>
                    <a:lnTo>
                      <a:pt x="852" y="37"/>
                    </a:lnTo>
                    <a:lnTo>
                      <a:pt x="840" y="35"/>
                    </a:lnTo>
                    <a:lnTo>
                      <a:pt x="824" y="32"/>
                    </a:lnTo>
                    <a:lnTo>
                      <a:pt x="808" y="30"/>
                    </a:lnTo>
                    <a:lnTo>
                      <a:pt x="795" y="30"/>
                    </a:lnTo>
                    <a:lnTo>
                      <a:pt x="775" y="27"/>
                    </a:lnTo>
                    <a:lnTo>
                      <a:pt x="766" y="27"/>
                    </a:lnTo>
                    <a:lnTo>
                      <a:pt x="743" y="23"/>
                    </a:lnTo>
                    <a:lnTo>
                      <a:pt x="736" y="23"/>
                    </a:lnTo>
                    <a:lnTo>
                      <a:pt x="709" y="22"/>
                    </a:lnTo>
                    <a:lnTo>
                      <a:pt x="705" y="22"/>
                    </a:lnTo>
                    <a:lnTo>
                      <a:pt x="677" y="18"/>
                    </a:lnTo>
                    <a:lnTo>
                      <a:pt x="675" y="18"/>
                    </a:lnTo>
                    <a:lnTo>
                      <a:pt x="663" y="17"/>
                    </a:lnTo>
                    <a:lnTo>
                      <a:pt x="645" y="17"/>
                    </a:lnTo>
                    <a:lnTo>
                      <a:pt x="616" y="15"/>
                    </a:lnTo>
                    <a:lnTo>
                      <a:pt x="613" y="15"/>
                    </a:lnTo>
                    <a:lnTo>
                      <a:pt x="586" y="13"/>
                    </a:lnTo>
                    <a:lnTo>
                      <a:pt x="581" y="13"/>
                    </a:lnTo>
                    <a:lnTo>
                      <a:pt x="555" y="11"/>
                    </a:lnTo>
                    <a:lnTo>
                      <a:pt x="548" y="10"/>
                    </a:lnTo>
                    <a:lnTo>
                      <a:pt x="525" y="10"/>
                    </a:lnTo>
                    <a:lnTo>
                      <a:pt x="516" y="10"/>
                    </a:lnTo>
                    <a:lnTo>
                      <a:pt x="494" y="8"/>
                    </a:lnTo>
                    <a:lnTo>
                      <a:pt x="484" y="8"/>
                    </a:lnTo>
                    <a:lnTo>
                      <a:pt x="462" y="6"/>
                    </a:lnTo>
                    <a:lnTo>
                      <a:pt x="452" y="6"/>
                    </a:lnTo>
                    <a:lnTo>
                      <a:pt x="432" y="5"/>
                    </a:lnTo>
                    <a:lnTo>
                      <a:pt x="420" y="5"/>
                    </a:lnTo>
                    <a:lnTo>
                      <a:pt x="402" y="5"/>
                    </a:lnTo>
                    <a:lnTo>
                      <a:pt x="390" y="3"/>
                    </a:lnTo>
                    <a:lnTo>
                      <a:pt x="370" y="3"/>
                    </a:lnTo>
                    <a:lnTo>
                      <a:pt x="358" y="3"/>
                    </a:lnTo>
                    <a:lnTo>
                      <a:pt x="339" y="1"/>
                    </a:lnTo>
                    <a:lnTo>
                      <a:pt x="326" y="1"/>
                    </a:lnTo>
                    <a:lnTo>
                      <a:pt x="309" y="1"/>
                    </a:lnTo>
                    <a:lnTo>
                      <a:pt x="294" y="1"/>
                    </a:lnTo>
                    <a:lnTo>
                      <a:pt x="277" y="1"/>
                    </a:lnTo>
                    <a:lnTo>
                      <a:pt x="263" y="1"/>
                    </a:lnTo>
                    <a:lnTo>
                      <a:pt x="246" y="1"/>
                    </a:lnTo>
                    <a:lnTo>
                      <a:pt x="231" y="1"/>
                    </a:lnTo>
                    <a:lnTo>
                      <a:pt x="214" y="1"/>
                    </a:lnTo>
                    <a:lnTo>
                      <a:pt x="199" y="0"/>
                    </a:lnTo>
                    <a:lnTo>
                      <a:pt x="184" y="0"/>
                    </a:lnTo>
                    <a:lnTo>
                      <a:pt x="169" y="0"/>
                    </a:lnTo>
                    <a:lnTo>
                      <a:pt x="152" y="0"/>
                    </a:lnTo>
                    <a:lnTo>
                      <a:pt x="137" y="0"/>
                    </a:lnTo>
                    <a:lnTo>
                      <a:pt x="120" y="0"/>
                    </a:lnTo>
                    <a:lnTo>
                      <a:pt x="105" y="0"/>
                    </a:lnTo>
                    <a:lnTo>
                      <a:pt x="89" y="0"/>
                    </a:lnTo>
                    <a:lnTo>
                      <a:pt x="74" y="0"/>
                    </a:lnTo>
                    <a:lnTo>
                      <a:pt x="0" y="0"/>
                    </a:lnTo>
                  </a:path>
                </a:pathLst>
              </a:custGeom>
              <a:noFill/>
              <a:ln w="0">
                <a:solidFill>
                  <a:schemeClr val="tx1"/>
                </a:solidFill>
                <a:round/>
                <a:headEnd/>
                <a:tailEnd/>
              </a:ln>
            </p:spPr>
            <p:txBody>
              <a:bodyPr/>
              <a:lstStyle/>
              <a:p>
                <a:endParaRPr lang="en-US"/>
              </a:p>
            </p:txBody>
          </p:sp>
          <p:sp>
            <p:nvSpPr>
              <p:cNvPr id="44373" name="Freeform 1313"/>
              <p:cNvSpPr>
                <a:spLocks/>
              </p:cNvSpPr>
              <p:nvPr/>
            </p:nvSpPr>
            <p:spPr bwMode="auto">
              <a:xfrm>
                <a:off x="1957" y="2587"/>
                <a:ext cx="164" cy="15"/>
              </a:xfrm>
              <a:custGeom>
                <a:avLst/>
                <a:gdLst>
                  <a:gd name="T0" fmla="*/ 0 w 164"/>
                  <a:gd name="T1" fmla="*/ 0 h 15"/>
                  <a:gd name="T2" fmla="*/ 3 w 164"/>
                  <a:gd name="T3" fmla="*/ 2 h 15"/>
                  <a:gd name="T4" fmla="*/ 27 w 164"/>
                  <a:gd name="T5" fmla="*/ 5 h 15"/>
                  <a:gd name="T6" fmla="*/ 39 w 164"/>
                  <a:gd name="T7" fmla="*/ 7 h 15"/>
                  <a:gd name="T8" fmla="*/ 54 w 164"/>
                  <a:gd name="T9" fmla="*/ 9 h 15"/>
                  <a:gd name="T10" fmla="*/ 74 w 164"/>
                  <a:gd name="T11" fmla="*/ 12 h 15"/>
                  <a:gd name="T12" fmla="*/ 83 w 164"/>
                  <a:gd name="T13" fmla="*/ 12 h 15"/>
                  <a:gd name="T14" fmla="*/ 106 w 164"/>
                  <a:gd name="T15" fmla="*/ 15 h 15"/>
                  <a:gd name="T16" fmla="*/ 113 w 164"/>
                  <a:gd name="T17" fmla="*/ 15 h 15"/>
                  <a:gd name="T18" fmla="*/ 140 w 164"/>
                  <a:gd name="T19" fmla="*/ 15 h 15"/>
                  <a:gd name="T20" fmla="*/ 145 w 164"/>
                  <a:gd name="T21" fmla="*/ 15 h 15"/>
                  <a:gd name="T22" fmla="*/ 164 w 164"/>
                  <a:gd name="T23" fmla="*/ 15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5"/>
                  <a:gd name="T38" fmla="*/ 164 w 16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5">
                    <a:moveTo>
                      <a:pt x="0" y="0"/>
                    </a:moveTo>
                    <a:lnTo>
                      <a:pt x="3" y="2"/>
                    </a:lnTo>
                    <a:lnTo>
                      <a:pt x="27" y="5"/>
                    </a:lnTo>
                    <a:lnTo>
                      <a:pt x="39" y="7"/>
                    </a:lnTo>
                    <a:lnTo>
                      <a:pt x="54" y="9"/>
                    </a:lnTo>
                    <a:lnTo>
                      <a:pt x="74" y="12"/>
                    </a:lnTo>
                    <a:lnTo>
                      <a:pt x="83" y="12"/>
                    </a:lnTo>
                    <a:lnTo>
                      <a:pt x="106" y="15"/>
                    </a:lnTo>
                    <a:lnTo>
                      <a:pt x="113" y="15"/>
                    </a:lnTo>
                    <a:lnTo>
                      <a:pt x="140" y="15"/>
                    </a:lnTo>
                    <a:lnTo>
                      <a:pt x="145" y="15"/>
                    </a:lnTo>
                    <a:lnTo>
                      <a:pt x="164" y="15"/>
                    </a:lnTo>
                  </a:path>
                </a:pathLst>
              </a:custGeom>
              <a:noFill/>
              <a:ln w="0">
                <a:solidFill>
                  <a:schemeClr val="tx1"/>
                </a:solidFill>
                <a:round/>
                <a:headEnd/>
                <a:tailEnd/>
              </a:ln>
            </p:spPr>
            <p:txBody>
              <a:bodyPr/>
              <a:lstStyle/>
              <a:p>
                <a:endParaRPr lang="en-US"/>
              </a:p>
            </p:txBody>
          </p:sp>
          <p:sp>
            <p:nvSpPr>
              <p:cNvPr id="44374" name="Freeform 1314"/>
              <p:cNvSpPr>
                <a:spLocks/>
              </p:cNvSpPr>
              <p:nvPr/>
            </p:nvSpPr>
            <p:spPr bwMode="auto">
              <a:xfrm>
                <a:off x="590" y="2460"/>
                <a:ext cx="1337" cy="120"/>
              </a:xfrm>
              <a:custGeom>
                <a:avLst/>
                <a:gdLst>
                  <a:gd name="T0" fmla="*/ 1313 w 1337"/>
                  <a:gd name="T1" fmla="*/ 115 h 120"/>
                  <a:gd name="T2" fmla="*/ 1286 w 1337"/>
                  <a:gd name="T3" fmla="*/ 110 h 120"/>
                  <a:gd name="T4" fmla="*/ 1259 w 1337"/>
                  <a:gd name="T5" fmla="*/ 105 h 120"/>
                  <a:gd name="T6" fmla="*/ 1232 w 1337"/>
                  <a:gd name="T7" fmla="*/ 98 h 120"/>
                  <a:gd name="T8" fmla="*/ 1197 w 1337"/>
                  <a:gd name="T9" fmla="*/ 92 h 120"/>
                  <a:gd name="T10" fmla="*/ 1163 w 1337"/>
                  <a:gd name="T11" fmla="*/ 85 h 120"/>
                  <a:gd name="T12" fmla="*/ 1127 w 1337"/>
                  <a:gd name="T13" fmla="*/ 76 h 120"/>
                  <a:gd name="T14" fmla="*/ 1107 w 1337"/>
                  <a:gd name="T15" fmla="*/ 73 h 120"/>
                  <a:gd name="T16" fmla="*/ 1094 w 1337"/>
                  <a:gd name="T17" fmla="*/ 71 h 120"/>
                  <a:gd name="T18" fmla="*/ 1058 w 1337"/>
                  <a:gd name="T19" fmla="*/ 63 h 120"/>
                  <a:gd name="T20" fmla="*/ 1024 w 1337"/>
                  <a:gd name="T21" fmla="*/ 58 h 120"/>
                  <a:gd name="T22" fmla="*/ 991 w 1337"/>
                  <a:gd name="T23" fmla="*/ 53 h 120"/>
                  <a:gd name="T24" fmla="*/ 959 w 1337"/>
                  <a:gd name="T25" fmla="*/ 49 h 120"/>
                  <a:gd name="T26" fmla="*/ 938 w 1337"/>
                  <a:gd name="T27" fmla="*/ 46 h 120"/>
                  <a:gd name="T28" fmla="*/ 923 w 1337"/>
                  <a:gd name="T29" fmla="*/ 43 h 120"/>
                  <a:gd name="T30" fmla="*/ 891 w 1337"/>
                  <a:gd name="T31" fmla="*/ 39 h 120"/>
                  <a:gd name="T32" fmla="*/ 857 w 1337"/>
                  <a:gd name="T33" fmla="*/ 36 h 120"/>
                  <a:gd name="T34" fmla="*/ 825 w 1337"/>
                  <a:gd name="T35" fmla="*/ 32 h 120"/>
                  <a:gd name="T36" fmla="*/ 793 w 1337"/>
                  <a:gd name="T37" fmla="*/ 29 h 120"/>
                  <a:gd name="T38" fmla="*/ 759 w 1337"/>
                  <a:gd name="T39" fmla="*/ 26 h 120"/>
                  <a:gd name="T40" fmla="*/ 727 w 1337"/>
                  <a:gd name="T41" fmla="*/ 22 h 120"/>
                  <a:gd name="T42" fmla="*/ 695 w 1337"/>
                  <a:gd name="T43" fmla="*/ 22 h 120"/>
                  <a:gd name="T44" fmla="*/ 662 w 1337"/>
                  <a:gd name="T45" fmla="*/ 19 h 120"/>
                  <a:gd name="T46" fmla="*/ 631 w 1337"/>
                  <a:gd name="T47" fmla="*/ 15 h 120"/>
                  <a:gd name="T48" fmla="*/ 599 w 1337"/>
                  <a:gd name="T49" fmla="*/ 14 h 120"/>
                  <a:gd name="T50" fmla="*/ 569 w 1337"/>
                  <a:gd name="T51" fmla="*/ 14 h 120"/>
                  <a:gd name="T52" fmla="*/ 538 w 1337"/>
                  <a:gd name="T53" fmla="*/ 12 h 120"/>
                  <a:gd name="T54" fmla="*/ 508 w 1337"/>
                  <a:gd name="T55" fmla="*/ 10 h 120"/>
                  <a:gd name="T56" fmla="*/ 478 w 1337"/>
                  <a:gd name="T57" fmla="*/ 9 h 120"/>
                  <a:gd name="T58" fmla="*/ 447 w 1337"/>
                  <a:gd name="T59" fmla="*/ 7 h 120"/>
                  <a:gd name="T60" fmla="*/ 415 w 1337"/>
                  <a:gd name="T61" fmla="*/ 7 h 120"/>
                  <a:gd name="T62" fmla="*/ 383 w 1337"/>
                  <a:gd name="T63" fmla="*/ 7 h 120"/>
                  <a:gd name="T64" fmla="*/ 354 w 1337"/>
                  <a:gd name="T65" fmla="*/ 5 h 120"/>
                  <a:gd name="T66" fmla="*/ 322 w 1337"/>
                  <a:gd name="T67" fmla="*/ 5 h 120"/>
                  <a:gd name="T68" fmla="*/ 292 w 1337"/>
                  <a:gd name="T69" fmla="*/ 4 h 120"/>
                  <a:gd name="T70" fmla="*/ 260 w 1337"/>
                  <a:gd name="T71" fmla="*/ 4 h 120"/>
                  <a:gd name="T72" fmla="*/ 228 w 1337"/>
                  <a:gd name="T73" fmla="*/ 2 h 120"/>
                  <a:gd name="T74" fmla="*/ 197 w 1337"/>
                  <a:gd name="T75" fmla="*/ 2 h 120"/>
                  <a:gd name="T76" fmla="*/ 165 w 1337"/>
                  <a:gd name="T77" fmla="*/ 2 h 120"/>
                  <a:gd name="T78" fmla="*/ 133 w 1337"/>
                  <a:gd name="T79" fmla="*/ 2 h 120"/>
                  <a:gd name="T80" fmla="*/ 103 w 1337"/>
                  <a:gd name="T81" fmla="*/ 0 h 120"/>
                  <a:gd name="T82" fmla="*/ 61 w 1337"/>
                  <a:gd name="T83" fmla="*/ 0 h 120"/>
                  <a:gd name="T84" fmla="*/ 0 w 1337"/>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7"/>
                  <a:gd name="T130" fmla="*/ 0 h 120"/>
                  <a:gd name="T131" fmla="*/ 1337 w 1337"/>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7" h="120">
                    <a:moveTo>
                      <a:pt x="1337" y="120"/>
                    </a:moveTo>
                    <a:lnTo>
                      <a:pt x="1313" y="115"/>
                    </a:lnTo>
                    <a:lnTo>
                      <a:pt x="1301" y="114"/>
                    </a:lnTo>
                    <a:lnTo>
                      <a:pt x="1286" y="110"/>
                    </a:lnTo>
                    <a:lnTo>
                      <a:pt x="1266" y="105"/>
                    </a:lnTo>
                    <a:lnTo>
                      <a:pt x="1259" y="105"/>
                    </a:lnTo>
                    <a:lnTo>
                      <a:pt x="1232" y="100"/>
                    </a:lnTo>
                    <a:lnTo>
                      <a:pt x="1232" y="98"/>
                    </a:lnTo>
                    <a:lnTo>
                      <a:pt x="1205" y="92"/>
                    </a:lnTo>
                    <a:lnTo>
                      <a:pt x="1197" y="92"/>
                    </a:lnTo>
                    <a:lnTo>
                      <a:pt x="1178" y="86"/>
                    </a:lnTo>
                    <a:lnTo>
                      <a:pt x="1163" y="85"/>
                    </a:lnTo>
                    <a:lnTo>
                      <a:pt x="1151" y="81"/>
                    </a:lnTo>
                    <a:lnTo>
                      <a:pt x="1127" y="76"/>
                    </a:lnTo>
                    <a:lnTo>
                      <a:pt x="1122" y="76"/>
                    </a:lnTo>
                    <a:lnTo>
                      <a:pt x="1107" y="73"/>
                    </a:lnTo>
                    <a:lnTo>
                      <a:pt x="1095" y="71"/>
                    </a:lnTo>
                    <a:lnTo>
                      <a:pt x="1094" y="71"/>
                    </a:lnTo>
                    <a:lnTo>
                      <a:pt x="1068" y="65"/>
                    </a:lnTo>
                    <a:lnTo>
                      <a:pt x="1058" y="63"/>
                    </a:lnTo>
                    <a:lnTo>
                      <a:pt x="1040" y="61"/>
                    </a:lnTo>
                    <a:lnTo>
                      <a:pt x="1024" y="58"/>
                    </a:lnTo>
                    <a:lnTo>
                      <a:pt x="1011" y="56"/>
                    </a:lnTo>
                    <a:lnTo>
                      <a:pt x="991" y="53"/>
                    </a:lnTo>
                    <a:lnTo>
                      <a:pt x="984" y="51"/>
                    </a:lnTo>
                    <a:lnTo>
                      <a:pt x="959" y="49"/>
                    </a:lnTo>
                    <a:lnTo>
                      <a:pt x="955" y="48"/>
                    </a:lnTo>
                    <a:lnTo>
                      <a:pt x="938" y="46"/>
                    </a:lnTo>
                    <a:lnTo>
                      <a:pt x="926" y="43"/>
                    </a:lnTo>
                    <a:lnTo>
                      <a:pt x="923" y="43"/>
                    </a:lnTo>
                    <a:lnTo>
                      <a:pt x="898" y="41"/>
                    </a:lnTo>
                    <a:lnTo>
                      <a:pt x="891" y="39"/>
                    </a:lnTo>
                    <a:lnTo>
                      <a:pt x="867" y="36"/>
                    </a:lnTo>
                    <a:lnTo>
                      <a:pt x="857" y="36"/>
                    </a:lnTo>
                    <a:lnTo>
                      <a:pt x="839" y="34"/>
                    </a:lnTo>
                    <a:lnTo>
                      <a:pt x="825" y="32"/>
                    </a:lnTo>
                    <a:lnTo>
                      <a:pt x="808" y="31"/>
                    </a:lnTo>
                    <a:lnTo>
                      <a:pt x="793" y="29"/>
                    </a:lnTo>
                    <a:lnTo>
                      <a:pt x="780" y="27"/>
                    </a:lnTo>
                    <a:lnTo>
                      <a:pt x="759" y="26"/>
                    </a:lnTo>
                    <a:lnTo>
                      <a:pt x="751" y="26"/>
                    </a:lnTo>
                    <a:lnTo>
                      <a:pt x="727" y="22"/>
                    </a:lnTo>
                    <a:lnTo>
                      <a:pt x="721" y="22"/>
                    </a:lnTo>
                    <a:lnTo>
                      <a:pt x="695" y="22"/>
                    </a:lnTo>
                    <a:lnTo>
                      <a:pt x="690" y="21"/>
                    </a:lnTo>
                    <a:lnTo>
                      <a:pt x="662" y="19"/>
                    </a:lnTo>
                    <a:lnTo>
                      <a:pt x="660" y="19"/>
                    </a:lnTo>
                    <a:lnTo>
                      <a:pt x="631" y="15"/>
                    </a:lnTo>
                    <a:lnTo>
                      <a:pt x="626" y="15"/>
                    </a:lnTo>
                    <a:lnTo>
                      <a:pt x="599" y="14"/>
                    </a:lnTo>
                    <a:lnTo>
                      <a:pt x="597" y="14"/>
                    </a:lnTo>
                    <a:lnTo>
                      <a:pt x="569" y="14"/>
                    </a:lnTo>
                    <a:lnTo>
                      <a:pt x="567" y="14"/>
                    </a:lnTo>
                    <a:lnTo>
                      <a:pt x="538" y="12"/>
                    </a:lnTo>
                    <a:lnTo>
                      <a:pt x="533" y="12"/>
                    </a:lnTo>
                    <a:lnTo>
                      <a:pt x="508" y="10"/>
                    </a:lnTo>
                    <a:lnTo>
                      <a:pt x="503" y="10"/>
                    </a:lnTo>
                    <a:lnTo>
                      <a:pt x="478" y="9"/>
                    </a:lnTo>
                    <a:lnTo>
                      <a:pt x="471" y="9"/>
                    </a:lnTo>
                    <a:lnTo>
                      <a:pt x="447" y="7"/>
                    </a:lnTo>
                    <a:lnTo>
                      <a:pt x="439" y="7"/>
                    </a:lnTo>
                    <a:lnTo>
                      <a:pt x="415" y="7"/>
                    </a:lnTo>
                    <a:lnTo>
                      <a:pt x="407" y="7"/>
                    </a:lnTo>
                    <a:lnTo>
                      <a:pt x="383" y="7"/>
                    </a:lnTo>
                    <a:lnTo>
                      <a:pt x="375" y="5"/>
                    </a:lnTo>
                    <a:lnTo>
                      <a:pt x="354" y="5"/>
                    </a:lnTo>
                    <a:lnTo>
                      <a:pt x="344" y="5"/>
                    </a:lnTo>
                    <a:lnTo>
                      <a:pt x="322" y="5"/>
                    </a:lnTo>
                    <a:lnTo>
                      <a:pt x="312" y="4"/>
                    </a:lnTo>
                    <a:lnTo>
                      <a:pt x="292" y="4"/>
                    </a:lnTo>
                    <a:lnTo>
                      <a:pt x="280" y="4"/>
                    </a:lnTo>
                    <a:lnTo>
                      <a:pt x="260" y="4"/>
                    </a:lnTo>
                    <a:lnTo>
                      <a:pt x="248" y="4"/>
                    </a:lnTo>
                    <a:lnTo>
                      <a:pt x="228" y="2"/>
                    </a:lnTo>
                    <a:lnTo>
                      <a:pt x="218" y="2"/>
                    </a:lnTo>
                    <a:lnTo>
                      <a:pt x="197" y="2"/>
                    </a:lnTo>
                    <a:lnTo>
                      <a:pt x="186" y="2"/>
                    </a:lnTo>
                    <a:lnTo>
                      <a:pt x="165" y="2"/>
                    </a:lnTo>
                    <a:lnTo>
                      <a:pt x="155" y="2"/>
                    </a:lnTo>
                    <a:lnTo>
                      <a:pt x="133" y="2"/>
                    </a:lnTo>
                    <a:lnTo>
                      <a:pt x="123" y="0"/>
                    </a:lnTo>
                    <a:lnTo>
                      <a:pt x="103" y="0"/>
                    </a:lnTo>
                    <a:lnTo>
                      <a:pt x="91" y="0"/>
                    </a:lnTo>
                    <a:lnTo>
                      <a:pt x="61" y="0"/>
                    </a:lnTo>
                    <a:lnTo>
                      <a:pt x="40" y="0"/>
                    </a:lnTo>
                    <a:lnTo>
                      <a:pt x="0" y="0"/>
                    </a:lnTo>
                  </a:path>
                </a:pathLst>
              </a:custGeom>
              <a:noFill/>
              <a:ln w="0">
                <a:solidFill>
                  <a:schemeClr val="tx1"/>
                </a:solidFill>
                <a:round/>
                <a:headEnd/>
                <a:tailEnd/>
              </a:ln>
            </p:spPr>
            <p:txBody>
              <a:bodyPr/>
              <a:lstStyle/>
              <a:p>
                <a:endParaRPr lang="en-US"/>
              </a:p>
            </p:txBody>
          </p:sp>
          <p:sp>
            <p:nvSpPr>
              <p:cNvPr id="44375" name="Freeform 1315"/>
              <p:cNvSpPr>
                <a:spLocks/>
              </p:cNvSpPr>
              <p:nvPr/>
            </p:nvSpPr>
            <p:spPr bwMode="auto">
              <a:xfrm>
                <a:off x="1927" y="2580"/>
                <a:ext cx="30" cy="7"/>
              </a:xfrm>
              <a:custGeom>
                <a:avLst/>
                <a:gdLst>
                  <a:gd name="T0" fmla="*/ 30 w 30"/>
                  <a:gd name="T1" fmla="*/ 7 h 7"/>
                  <a:gd name="T2" fmla="*/ 11 w 30"/>
                  <a:gd name="T3" fmla="*/ 4 h 7"/>
                  <a:gd name="T4" fmla="*/ 3 w 30"/>
                  <a:gd name="T5" fmla="*/ 0 h 7"/>
                  <a:gd name="T6" fmla="*/ 0 w 30"/>
                  <a:gd name="T7" fmla="*/ 0 h 7"/>
                  <a:gd name="T8" fmla="*/ 0 60000 65536"/>
                  <a:gd name="T9" fmla="*/ 0 60000 65536"/>
                  <a:gd name="T10" fmla="*/ 0 60000 65536"/>
                  <a:gd name="T11" fmla="*/ 0 60000 65536"/>
                  <a:gd name="T12" fmla="*/ 0 w 30"/>
                  <a:gd name="T13" fmla="*/ 0 h 7"/>
                  <a:gd name="T14" fmla="*/ 30 w 30"/>
                  <a:gd name="T15" fmla="*/ 7 h 7"/>
                </a:gdLst>
                <a:ahLst/>
                <a:cxnLst>
                  <a:cxn ang="T8">
                    <a:pos x="T0" y="T1"/>
                  </a:cxn>
                  <a:cxn ang="T9">
                    <a:pos x="T2" y="T3"/>
                  </a:cxn>
                  <a:cxn ang="T10">
                    <a:pos x="T4" y="T5"/>
                  </a:cxn>
                  <a:cxn ang="T11">
                    <a:pos x="T6" y="T7"/>
                  </a:cxn>
                </a:cxnLst>
                <a:rect l="T12" t="T13" r="T14" b="T15"/>
                <a:pathLst>
                  <a:path w="30" h="7">
                    <a:moveTo>
                      <a:pt x="30" y="7"/>
                    </a:moveTo>
                    <a:lnTo>
                      <a:pt x="11" y="4"/>
                    </a:lnTo>
                    <a:lnTo>
                      <a:pt x="3" y="0"/>
                    </a:lnTo>
                    <a:lnTo>
                      <a:pt x="0" y="0"/>
                    </a:lnTo>
                  </a:path>
                </a:pathLst>
              </a:custGeom>
              <a:noFill/>
              <a:ln w="0">
                <a:solidFill>
                  <a:schemeClr val="tx1"/>
                </a:solidFill>
                <a:round/>
                <a:headEnd/>
                <a:tailEnd/>
              </a:ln>
            </p:spPr>
            <p:txBody>
              <a:bodyPr/>
              <a:lstStyle/>
              <a:p>
                <a:endParaRPr lang="en-US"/>
              </a:p>
            </p:txBody>
          </p:sp>
          <p:sp>
            <p:nvSpPr>
              <p:cNvPr id="44376" name="Freeform 1316"/>
              <p:cNvSpPr>
                <a:spLocks/>
              </p:cNvSpPr>
              <p:nvPr/>
            </p:nvSpPr>
            <p:spPr bwMode="auto">
              <a:xfrm>
                <a:off x="1896" y="2535"/>
                <a:ext cx="221" cy="17"/>
              </a:xfrm>
              <a:custGeom>
                <a:avLst/>
                <a:gdLst>
                  <a:gd name="T0" fmla="*/ 0 w 221"/>
                  <a:gd name="T1" fmla="*/ 0 h 17"/>
                  <a:gd name="T2" fmla="*/ 5 w 221"/>
                  <a:gd name="T3" fmla="*/ 1 h 17"/>
                  <a:gd name="T4" fmla="*/ 29 w 221"/>
                  <a:gd name="T5" fmla="*/ 3 h 17"/>
                  <a:gd name="T6" fmla="*/ 39 w 221"/>
                  <a:gd name="T7" fmla="*/ 5 h 17"/>
                  <a:gd name="T8" fmla="*/ 56 w 221"/>
                  <a:gd name="T9" fmla="*/ 8 h 17"/>
                  <a:gd name="T10" fmla="*/ 71 w 221"/>
                  <a:gd name="T11" fmla="*/ 10 h 17"/>
                  <a:gd name="T12" fmla="*/ 85 w 221"/>
                  <a:gd name="T13" fmla="*/ 10 h 17"/>
                  <a:gd name="T14" fmla="*/ 105 w 221"/>
                  <a:gd name="T15" fmla="*/ 13 h 17"/>
                  <a:gd name="T16" fmla="*/ 113 w 221"/>
                  <a:gd name="T17" fmla="*/ 13 h 17"/>
                  <a:gd name="T18" fmla="*/ 137 w 221"/>
                  <a:gd name="T19" fmla="*/ 15 h 17"/>
                  <a:gd name="T20" fmla="*/ 142 w 221"/>
                  <a:gd name="T21" fmla="*/ 15 h 17"/>
                  <a:gd name="T22" fmla="*/ 169 w 221"/>
                  <a:gd name="T23" fmla="*/ 17 h 17"/>
                  <a:gd name="T24" fmla="*/ 171 w 221"/>
                  <a:gd name="T25" fmla="*/ 17 h 17"/>
                  <a:gd name="T26" fmla="*/ 198 w 221"/>
                  <a:gd name="T27" fmla="*/ 15 h 17"/>
                  <a:gd name="T28" fmla="*/ 203 w 221"/>
                  <a:gd name="T29" fmla="*/ 15 h 17"/>
                  <a:gd name="T30" fmla="*/ 221 w 221"/>
                  <a:gd name="T31" fmla="*/ 13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17"/>
                  <a:gd name="T50" fmla="*/ 221 w 221"/>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17">
                    <a:moveTo>
                      <a:pt x="0" y="0"/>
                    </a:moveTo>
                    <a:lnTo>
                      <a:pt x="5" y="1"/>
                    </a:lnTo>
                    <a:lnTo>
                      <a:pt x="29" y="3"/>
                    </a:lnTo>
                    <a:lnTo>
                      <a:pt x="39" y="5"/>
                    </a:lnTo>
                    <a:lnTo>
                      <a:pt x="56" y="8"/>
                    </a:lnTo>
                    <a:lnTo>
                      <a:pt x="71" y="10"/>
                    </a:lnTo>
                    <a:lnTo>
                      <a:pt x="85" y="10"/>
                    </a:lnTo>
                    <a:lnTo>
                      <a:pt x="105" y="13"/>
                    </a:lnTo>
                    <a:lnTo>
                      <a:pt x="113" y="13"/>
                    </a:lnTo>
                    <a:lnTo>
                      <a:pt x="137" y="15"/>
                    </a:lnTo>
                    <a:lnTo>
                      <a:pt x="142" y="15"/>
                    </a:lnTo>
                    <a:lnTo>
                      <a:pt x="169" y="17"/>
                    </a:lnTo>
                    <a:lnTo>
                      <a:pt x="171" y="17"/>
                    </a:lnTo>
                    <a:lnTo>
                      <a:pt x="198" y="15"/>
                    </a:lnTo>
                    <a:lnTo>
                      <a:pt x="203" y="15"/>
                    </a:lnTo>
                    <a:lnTo>
                      <a:pt x="221" y="13"/>
                    </a:lnTo>
                  </a:path>
                </a:pathLst>
              </a:custGeom>
              <a:noFill/>
              <a:ln w="0">
                <a:solidFill>
                  <a:schemeClr val="tx1"/>
                </a:solidFill>
                <a:round/>
                <a:headEnd/>
                <a:tailEnd/>
              </a:ln>
            </p:spPr>
            <p:txBody>
              <a:bodyPr/>
              <a:lstStyle/>
              <a:p>
                <a:endParaRPr lang="en-US"/>
              </a:p>
            </p:txBody>
          </p:sp>
          <p:sp>
            <p:nvSpPr>
              <p:cNvPr id="44377" name="Freeform 1317"/>
              <p:cNvSpPr>
                <a:spLocks/>
              </p:cNvSpPr>
              <p:nvPr/>
            </p:nvSpPr>
            <p:spPr bwMode="auto">
              <a:xfrm>
                <a:off x="590" y="2437"/>
                <a:ext cx="1141" cy="69"/>
              </a:xfrm>
              <a:custGeom>
                <a:avLst/>
                <a:gdLst>
                  <a:gd name="T0" fmla="*/ 1136 w 1141"/>
                  <a:gd name="T1" fmla="*/ 69 h 69"/>
                  <a:gd name="T2" fmla="*/ 1107 w 1141"/>
                  <a:gd name="T3" fmla="*/ 64 h 69"/>
                  <a:gd name="T4" fmla="*/ 1073 w 1141"/>
                  <a:gd name="T5" fmla="*/ 59 h 69"/>
                  <a:gd name="T6" fmla="*/ 1040 w 1141"/>
                  <a:gd name="T7" fmla="*/ 54 h 69"/>
                  <a:gd name="T8" fmla="*/ 1008 w 1141"/>
                  <a:gd name="T9" fmla="*/ 49 h 69"/>
                  <a:gd name="T10" fmla="*/ 972 w 1141"/>
                  <a:gd name="T11" fmla="*/ 45 h 69"/>
                  <a:gd name="T12" fmla="*/ 950 w 1141"/>
                  <a:gd name="T13" fmla="*/ 42 h 69"/>
                  <a:gd name="T14" fmla="*/ 940 w 1141"/>
                  <a:gd name="T15" fmla="*/ 40 h 69"/>
                  <a:gd name="T16" fmla="*/ 908 w 1141"/>
                  <a:gd name="T17" fmla="*/ 37 h 69"/>
                  <a:gd name="T18" fmla="*/ 874 w 1141"/>
                  <a:gd name="T19" fmla="*/ 33 h 69"/>
                  <a:gd name="T20" fmla="*/ 842 w 1141"/>
                  <a:gd name="T21" fmla="*/ 30 h 69"/>
                  <a:gd name="T22" fmla="*/ 808 w 1141"/>
                  <a:gd name="T23" fmla="*/ 27 h 69"/>
                  <a:gd name="T24" fmla="*/ 776 w 1141"/>
                  <a:gd name="T25" fmla="*/ 23 h 69"/>
                  <a:gd name="T26" fmla="*/ 744 w 1141"/>
                  <a:gd name="T27" fmla="*/ 22 h 69"/>
                  <a:gd name="T28" fmla="*/ 712 w 1141"/>
                  <a:gd name="T29" fmla="*/ 18 h 69"/>
                  <a:gd name="T30" fmla="*/ 680 w 1141"/>
                  <a:gd name="T31" fmla="*/ 16 h 69"/>
                  <a:gd name="T32" fmla="*/ 648 w 1141"/>
                  <a:gd name="T33" fmla="*/ 15 h 69"/>
                  <a:gd name="T34" fmla="*/ 616 w 1141"/>
                  <a:gd name="T35" fmla="*/ 13 h 69"/>
                  <a:gd name="T36" fmla="*/ 586 w 1141"/>
                  <a:gd name="T37" fmla="*/ 11 h 69"/>
                  <a:gd name="T38" fmla="*/ 553 w 1141"/>
                  <a:gd name="T39" fmla="*/ 10 h 69"/>
                  <a:gd name="T40" fmla="*/ 523 w 1141"/>
                  <a:gd name="T41" fmla="*/ 8 h 69"/>
                  <a:gd name="T42" fmla="*/ 491 w 1141"/>
                  <a:gd name="T43" fmla="*/ 8 h 69"/>
                  <a:gd name="T44" fmla="*/ 461 w 1141"/>
                  <a:gd name="T45" fmla="*/ 6 h 69"/>
                  <a:gd name="T46" fmla="*/ 430 w 1141"/>
                  <a:gd name="T47" fmla="*/ 6 h 69"/>
                  <a:gd name="T48" fmla="*/ 398 w 1141"/>
                  <a:gd name="T49" fmla="*/ 5 h 69"/>
                  <a:gd name="T50" fmla="*/ 368 w 1141"/>
                  <a:gd name="T51" fmla="*/ 3 h 69"/>
                  <a:gd name="T52" fmla="*/ 336 w 1141"/>
                  <a:gd name="T53" fmla="*/ 3 h 69"/>
                  <a:gd name="T54" fmla="*/ 305 w 1141"/>
                  <a:gd name="T55" fmla="*/ 1 h 69"/>
                  <a:gd name="T56" fmla="*/ 273 w 1141"/>
                  <a:gd name="T57" fmla="*/ 1 h 69"/>
                  <a:gd name="T58" fmla="*/ 243 w 1141"/>
                  <a:gd name="T59" fmla="*/ 1 h 69"/>
                  <a:gd name="T60" fmla="*/ 211 w 1141"/>
                  <a:gd name="T61" fmla="*/ 1 h 69"/>
                  <a:gd name="T62" fmla="*/ 181 w 1141"/>
                  <a:gd name="T63" fmla="*/ 1 h 69"/>
                  <a:gd name="T64" fmla="*/ 148 w 1141"/>
                  <a:gd name="T65" fmla="*/ 1 h 69"/>
                  <a:gd name="T66" fmla="*/ 116 w 1141"/>
                  <a:gd name="T67" fmla="*/ 1 h 69"/>
                  <a:gd name="T68" fmla="*/ 78 w 1141"/>
                  <a:gd name="T69" fmla="*/ 1 h 69"/>
                  <a:gd name="T70" fmla="*/ 0 w 1141"/>
                  <a:gd name="T71" fmla="*/ 0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1"/>
                  <a:gd name="T109" fmla="*/ 0 h 69"/>
                  <a:gd name="T110" fmla="*/ 1141 w 1141"/>
                  <a:gd name="T111" fmla="*/ 69 h 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1" h="69">
                    <a:moveTo>
                      <a:pt x="1141" y="69"/>
                    </a:moveTo>
                    <a:lnTo>
                      <a:pt x="1136" y="69"/>
                    </a:lnTo>
                    <a:lnTo>
                      <a:pt x="1112" y="66"/>
                    </a:lnTo>
                    <a:lnTo>
                      <a:pt x="1107" y="64"/>
                    </a:lnTo>
                    <a:lnTo>
                      <a:pt x="1085" y="60"/>
                    </a:lnTo>
                    <a:lnTo>
                      <a:pt x="1073" y="59"/>
                    </a:lnTo>
                    <a:lnTo>
                      <a:pt x="1056" y="55"/>
                    </a:lnTo>
                    <a:lnTo>
                      <a:pt x="1040" y="54"/>
                    </a:lnTo>
                    <a:lnTo>
                      <a:pt x="1028" y="50"/>
                    </a:lnTo>
                    <a:lnTo>
                      <a:pt x="1008" y="49"/>
                    </a:lnTo>
                    <a:lnTo>
                      <a:pt x="999" y="49"/>
                    </a:lnTo>
                    <a:lnTo>
                      <a:pt x="972" y="45"/>
                    </a:lnTo>
                    <a:lnTo>
                      <a:pt x="970" y="45"/>
                    </a:lnTo>
                    <a:lnTo>
                      <a:pt x="950" y="42"/>
                    </a:lnTo>
                    <a:lnTo>
                      <a:pt x="942" y="40"/>
                    </a:lnTo>
                    <a:lnTo>
                      <a:pt x="940" y="40"/>
                    </a:lnTo>
                    <a:lnTo>
                      <a:pt x="913" y="37"/>
                    </a:lnTo>
                    <a:lnTo>
                      <a:pt x="908" y="37"/>
                    </a:lnTo>
                    <a:lnTo>
                      <a:pt x="883" y="33"/>
                    </a:lnTo>
                    <a:lnTo>
                      <a:pt x="874" y="33"/>
                    </a:lnTo>
                    <a:lnTo>
                      <a:pt x="854" y="30"/>
                    </a:lnTo>
                    <a:lnTo>
                      <a:pt x="842" y="30"/>
                    </a:lnTo>
                    <a:lnTo>
                      <a:pt x="824" y="28"/>
                    </a:lnTo>
                    <a:lnTo>
                      <a:pt x="808" y="27"/>
                    </a:lnTo>
                    <a:lnTo>
                      <a:pt x="795" y="25"/>
                    </a:lnTo>
                    <a:lnTo>
                      <a:pt x="776" y="23"/>
                    </a:lnTo>
                    <a:lnTo>
                      <a:pt x="766" y="22"/>
                    </a:lnTo>
                    <a:lnTo>
                      <a:pt x="744" y="22"/>
                    </a:lnTo>
                    <a:lnTo>
                      <a:pt x="736" y="22"/>
                    </a:lnTo>
                    <a:lnTo>
                      <a:pt x="712" y="18"/>
                    </a:lnTo>
                    <a:lnTo>
                      <a:pt x="705" y="18"/>
                    </a:lnTo>
                    <a:lnTo>
                      <a:pt x="680" y="16"/>
                    </a:lnTo>
                    <a:lnTo>
                      <a:pt x="675" y="16"/>
                    </a:lnTo>
                    <a:lnTo>
                      <a:pt x="648" y="15"/>
                    </a:lnTo>
                    <a:lnTo>
                      <a:pt x="645" y="15"/>
                    </a:lnTo>
                    <a:lnTo>
                      <a:pt x="616" y="13"/>
                    </a:lnTo>
                    <a:lnTo>
                      <a:pt x="614" y="13"/>
                    </a:lnTo>
                    <a:lnTo>
                      <a:pt x="586" y="11"/>
                    </a:lnTo>
                    <a:lnTo>
                      <a:pt x="584" y="11"/>
                    </a:lnTo>
                    <a:lnTo>
                      <a:pt x="553" y="10"/>
                    </a:lnTo>
                    <a:lnTo>
                      <a:pt x="552" y="10"/>
                    </a:lnTo>
                    <a:lnTo>
                      <a:pt x="523" y="8"/>
                    </a:lnTo>
                    <a:lnTo>
                      <a:pt x="520" y="8"/>
                    </a:lnTo>
                    <a:lnTo>
                      <a:pt x="491" y="8"/>
                    </a:lnTo>
                    <a:lnTo>
                      <a:pt x="489" y="8"/>
                    </a:lnTo>
                    <a:lnTo>
                      <a:pt x="461" y="6"/>
                    </a:lnTo>
                    <a:lnTo>
                      <a:pt x="456" y="6"/>
                    </a:lnTo>
                    <a:lnTo>
                      <a:pt x="430" y="6"/>
                    </a:lnTo>
                    <a:lnTo>
                      <a:pt x="425" y="5"/>
                    </a:lnTo>
                    <a:lnTo>
                      <a:pt x="398" y="5"/>
                    </a:lnTo>
                    <a:lnTo>
                      <a:pt x="393" y="5"/>
                    </a:lnTo>
                    <a:lnTo>
                      <a:pt x="368" y="3"/>
                    </a:lnTo>
                    <a:lnTo>
                      <a:pt x="361" y="3"/>
                    </a:lnTo>
                    <a:lnTo>
                      <a:pt x="336" y="3"/>
                    </a:lnTo>
                    <a:lnTo>
                      <a:pt x="329" y="3"/>
                    </a:lnTo>
                    <a:lnTo>
                      <a:pt x="305" y="1"/>
                    </a:lnTo>
                    <a:lnTo>
                      <a:pt x="297" y="1"/>
                    </a:lnTo>
                    <a:lnTo>
                      <a:pt x="273" y="1"/>
                    </a:lnTo>
                    <a:lnTo>
                      <a:pt x="267" y="1"/>
                    </a:lnTo>
                    <a:lnTo>
                      <a:pt x="243" y="1"/>
                    </a:lnTo>
                    <a:lnTo>
                      <a:pt x="235" y="1"/>
                    </a:lnTo>
                    <a:lnTo>
                      <a:pt x="211" y="1"/>
                    </a:lnTo>
                    <a:lnTo>
                      <a:pt x="204" y="1"/>
                    </a:lnTo>
                    <a:lnTo>
                      <a:pt x="181" y="1"/>
                    </a:lnTo>
                    <a:lnTo>
                      <a:pt x="172" y="1"/>
                    </a:lnTo>
                    <a:lnTo>
                      <a:pt x="148" y="1"/>
                    </a:lnTo>
                    <a:lnTo>
                      <a:pt x="142" y="1"/>
                    </a:lnTo>
                    <a:lnTo>
                      <a:pt x="116" y="1"/>
                    </a:lnTo>
                    <a:lnTo>
                      <a:pt x="110" y="1"/>
                    </a:lnTo>
                    <a:lnTo>
                      <a:pt x="78" y="1"/>
                    </a:lnTo>
                    <a:lnTo>
                      <a:pt x="54" y="0"/>
                    </a:lnTo>
                    <a:lnTo>
                      <a:pt x="0" y="0"/>
                    </a:lnTo>
                  </a:path>
                </a:pathLst>
              </a:custGeom>
              <a:noFill/>
              <a:ln w="0">
                <a:solidFill>
                  <a:schemeClr val="tx1"/>
                </a:solidFill>
                <a:round/>
                <a:headEnd/>
                <a:tailEnd/>
              </a:ln>
            </p:spPr>
            <p:txBody>
              <a:bodyPr/>
              <a:lstStyle/>
              <a:p>
                <a:endParaRPr lang="en-US"/>
              </a:p>
            </p:txBody>
          </p:sp>
          <p:sp>
            <p:nvSpPr>
              <p:cNvPr id="44378" name="Freeform 1318"/>
              <p:cNvSpPr>
                <a:spLocks/>
              </p:cNvSpPr>
              <p:nvPr/>
            </p:nvSpPr>
            <p:spPr bwMode="auto">
              <a:xfrm>
                <a:off x="1731" y="2506"/>
                <a:ext cx="145" cy="25"/>
              </a:xfrm>
              <a:custGeom>
                <a:avLst/>
                <a:gdLst>
                  <a:gd name="T0" fmla="*/ 145 w 145"/>
                  <a:gd name="T1" fmla="*/ 25 h 25"/>
                  <a:gd name="T2" fmla="*/ 137 w 145"/>
                  <a:gd name="T3" fmla="*/ 25 h 25"/>
                  <a:gd name="T4" fmla="*/ 137 w 145"/>
                  <a:gd name="T5" fmla="*/ 24 h 25"/>
                  <a:gd name="T6" fmla="*/ 110 w 145"/>
                  <a:gd name="T7" fmla="*/ 19 h 25"/>
                  <a:gd name="T8" fmla="*/ 101 w 145"/>
                  <a:gd name="T9" fmla="*/ 17 h 25"/>
                  <a:gd name="T10" fmla="*/ 83 w 145"/>
                  <a:gd name="T11" fmla="*/ 15 h 25"/>
                  <a:gd name="T12" fmla="*/ 67 w 145"/>
                  <a:gd name="T13" fmla="*/ 12 h 25"/>
                  <a:gd name="T14" fmla="*/ 54 w 145"/>
                  <a:gd name="T15" fmla="*/ 10 h 25"/>
                  <a:gd name="T16" fmla="*/ 34 w 145"/>
                  <a:gd name="T17" fmla="*/ 7 h 25"/>
                  <a:gd name="T18" fmla="*/ 27 w 145"/>
                  <a:gd name="T19" fmla="*/ 5 h 25"/>
                  <a:gd name="T20" fmla="*/ 0 w 145"/>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25"/>
                  <a:gd name="T35" fmla="*/ 145 w 145"/>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25">
                    <a:moveTo>
                      <a:pt x="145" y="25"/>
                    </a:moveTo>
                    <a:lnTo>
                      <a:pt x="137" y="25"/>
                    </a:lnTo>
                    <a:lnTo>
                      <a:pt x="137" y="24"/>
                    </a:lnTo>
                    <a:lnTo>
                      <a:pt x="110" y="19"/>
                    </a:lnTo>
                    <a:lnTo>
                      <a:pt x="101" y="17"/>
                    </a:lnTo>
                    <a:lnTo>
                      <a:pt x="83" y="15"/>
                    </a:lnTo>
                    <a:lnTo>
                      <a:pt x="67" y="12"/>
                    </a:lnTo>
                    <a:lnTo>
                      <a:pt x="54" y="10"/>
                    </a:lnTo>
                    <a:lnTo>
                      <a:pt x="34" y="7"/>
                    </a:lnTo>
                    <a:lnTo>
                      <a:pt x="27" y="5"/>
                    </a:lnTo>
                    <a:lnTo>
                      <a:pt x="0" y="0"/>
                    </a:lnTo>
                  </a:path>
                </a:pathLst>
              </a:custGeom>
              <a:noFill/>
              <a:ln w="0">
                <a:solidFill>
                  <a:schemeClr val="tx1"/>
                </a:solidFill>
                <a:round/>
                <a:headEnd/>
                <a:tailEnd/>
              </a:ln>
            </p:spPr>
            <p:txBody>
              <a:bodyPr/>
              <a:lstStyle/>
              <a:p>
                <a:endParaRPr lang="en-US"/>
              </a:p>
            </p:txBody>
          </p:sp>
          <p:sp>
            <p:nvSpPr>
              <p:cNvPr id="44379" name="Line 1319"/>
              <p:cNvSpPr>
                <a:spLocks noChangeShapeType="1"/>
              </p:cNvSpPr>
              <p:nvPr/>
            </p:nvSpPr>
            <p:spPr bwMode="auto">
              <a:xfrm flipH="1" flipV="1">
                <a:off x="1876" y="2531"/>
                <a:ext cx="20" cy="4"/>
              </a:xfrm>
              <a:prstGeom prst="line">
                <a:avLst/>
              </a:prstGeom>
              <a:noFill/>
              <a:ln w="0">
                <a:solidFill>
                  <a:schemeClr val="tx1"/>
                </a:solidFill>
                <a:round/>
                <a:headEnd/>
                <a:tailEnd/>
              </a:ln>
            </p:spPr>
            <p:txBody>
              <a:bodyPr/>
              <a:lstStyle/>
              <a:p>
                <a:endParaRPr lang="en-GB"/>
              </a:p>
            </p:txBody>
          </p:sp>
          <p:sp>
            <p:nvSpPr>
              <p:cNvPr id="44380" name="Freeform 1320"/>
              <p:cNvSpPr>
                <a:spLocks/>
              </p:cNvSpPr>
              <p:nvPr/>
            </p:nvSpPr>
            <p:spPr bwMode="auto">
              <a:xfrm>
                <a:off x="2004" y="2496"/>
                <a:ext cx="105" cy="7"/>
              </a:xfrm>
              <a:custGeom>
                <a:avLst/>
                <a:gdLst>
                  <a:gd name="T0" fmla="*/ 0 w 105"/>
                  <a:gd name="T1" fmla="*/ 7 h 7"/>
                  <a:gd name="T2" fmla="*/ 31 w 105"/>
                  <a:gd name="T3" fmla="*/ 7 h 7"/>
                  <a:gd name="T4" fmla="*/ 32 w 105"/>
                  <a:gd name="T5" fmla="*/ 7 h 7"/>
                  <a:gd name="T6" fmla="*/ 61 w 105"/>
                  <a:gd name="T7" fmla="*/ 5 h 7"/>
                  <a:gd name="T8" fmla="*/ 69 w 105"/>
                  <a:gd name="T9" fmla="*/ 3 h 7"/>
                  <a:gd name="T10" fmla="*/ 88 w 105"/>
                  <a:gd name="T11" fmla="*/ 1 h 7"/>
                  <a:gd name="T12" fmla="*/ 90 w 105"/>
                  <a:gd name="T13" fmla="*/ 1 h 7"/>
                  <a:gd name="T14" fmla="*/ 105 w 10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7"/>
                  <a:gd name="T26" fmla="*/ 105 w 10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7">
                    <a:moveTo>
                      <a:pt x="0" y="7"/>
                    </a:moveTo>
                    <a:lnTo>
                      <a:pt x="31" y="7"/>
                    </a:lnTo>
                    <a:lnTo>
                      <a:pt x="32" y="7"/>
                    </a:lnTo>
                    <a:lnTo>
                      <a:pt x="61" y="5"/>
                    </a:lnTo>
                    <a:lnTo>
                      <a:pt x="69" y="3"/>
                    </a:lnTo>
                    <a:lnTo>
                      <a:pt x="88" y="1"/>
                    </a:lnTo>
                    <a:lnTo>
                      <a:pt x="90" y="1"/>
                    </a:lnTo>
                    <a:lnTo>
                      <a:pt x="105" y="0"/>
                    </a:lnTo>
                  </a:path>
                </a:pathLst>
              </a:custGeom>
              <a:noFill/>
              <a:ln w="0">
                <a:solidFill>
                  <a:schemeClr val="tx1"/>
                </a:solidFill>
                <a:round/>
                <a:headEnd/>
                <a:tailEnd/>
              </a:ln>
            </p:spPr>
            <p:txBody>
              <a:bodyPr/>
              <a:lstStyle/>
              <a:p>
                <a:endParaRPr lang="en-US"/>
              </a:p>
            </p:txBody>
          </p:sp>
          <p:sp>
            <p:nvSpPr>
              <p:cNvPr id="44381" name="Freeform 1321"/>
              <p:cNvSpPr>
                <a:spLocks/>
              </p:cNvSpPr>
              <p:nvPr/>
            </p:nvSpPr>
            <p:spPr bwMode="auto">
              <a:xfrm>
                <a:off x="1947" y="2499"/>
                <a:ext cx="57" cy="4"/>
              </a:xfrm>
              <a:custGeom>
                <a:avLst/>
                <a:gdLst>
                  <a:gd name="T0" fmla="*/ 0 w 57"/>
                  <a:gd name="T1" fmla="*/ 0 h 4"/>
                  <a:gd name="T2" fmla="*/ 27 w 57"/>
                  <a:gd name="T3" fmla="*/ 2 h 4"/>
                  <a:gd name="T4" fmla="*/ 29 w 57"/>
                  <a:gd name="T5" fmla="*/ 2 h 4"/>
                  <a:gd name="T6" fmla="*/ 56 w 57"/>
                  <a:gd name="T7" fmla="*/ 4 h 4"/>
                  <a:gd name="T8" fmla="*/ 57 w 57"/>
                  <a:gd name="T9" fmla="*/ 4 h 4"/>
                  <a:gd name="T10" fmla="*/ 0 60000 65536"/>
                  <a:gd name="T11" fmla="*/ 0 60000 65536"/>
                  <a:gd name="T12" fmla="*/ 0 60000 65536"/>
                  <a:gd name="T13" fmla="*/ 0 60000 65536"/>
                  <a:gd name="T14" fmla="*/ 0 60000 65536"/>
                  <a:gd name="T15" fmla="*/ 0 w 57"/>
                  <a:gd name="T16" fmla="*/ 0 h 4"/>
                  <a:gd name="T17" fmla="*/ 57 w 57"/>
                  <a:gd name="T18" fmla="*/ 4 h 4"/>
                </a:gdLst>
                <a:ahLst/>
                <a:cxnLst>
                  <a:cxn ang="T10">
                    <a:pos x="T0" y="T1"/>
                  </a:cxn>
                  <a:cxn ang="T11">
                    <a:pos x="T2" y="T3"/>
                  </a:cxn>
                  <a:cxn ang="T12">
                    <a:pos x="T4" y="T5"/>
                  </a:cxn>
                  <a:cxn ang="T13">
                    <a:pos x="T6" y="T7"/>
                  </a:cxn>
                  <a:cxn ang="T14">
                    <a:pos x="T8" y="T9"/>
                  </a:cxn>
                </a:cxnLst>
                <a:rect l="T15" t="T16" r="T17" b="T18"/>
                <a:pathLst>
                  <a:path w="57" h="4">
                    <a:moveTo>
                      <a:pt x="0" y="0"/>
                    </a:moveTo>
                    <a:lnTo>
                      <a:pt x="27" y="2"/>
                    </a:lnTo>
                    <a:lnTo>
                      <a:pt x="29" y="2"/>
                    </a:lnTo>
                    <a:lnTo>
                      <a:pt x="56" y="4"/>
                    </a:lnTo>
                    <a:lnTo>
                      <a:pt x="57" y="4"/>
                    </a:lnTo>
                  </a:path>
                </a:pathLst>
              </a:custGeom>
              <a:noFill/>
              <a:ln w="0">
                <a:solidFill>
                  <a:schemeClr val="tx1"/>
                </a:solidFill>
                <a:round/>
                <a:headEnd/>
                <a:tailEnd/>
              </a:ln>
            </p:spPr>
            <p:txBody>
              <a:bodyPr/>
              <a:lstStyle/>
              <a:p>
                <a:endParaRPr lang="en-US"/>
              </a:p>
            </p:txBody>
          </p:sp>
          <p:sp>
            <p:nvSpPr>
              <p:cNvPr id="44382" name="Freeform 1322"/>
              <p:cNvSpPr>
                <a:spLocks/>
              </p:cNvSpPr>
              <p:nvPr/>
            </p:nvSpPr>
            <p:spPr bwMode="auto">
              <a:xfrm>
                <a:off x="1776" y="2479"/>
                <a:ext cx="171" cy="20"/>
              </a:xfrm>
              <a:custGeom>
                <a:avLst/>
                <a:gdLst>
                  <a:gd name="T0" fmla="*/ 0 w 171"/>
                  <a:gd name="T1" fmla="*/ 0 h 20"/>
                  <a:gd name="T2" fmla="*/ 29 w 171"/>
                  <a:gd name="T3" fmla="*/ 3 h 20"/>
                  <a:gd name="T4" fmla="*/ 34 w 171"/>
                  <a:gd name="T5" fmla="*/ 3 h 20"/>
                  <a:gd name="T6" fmla="*/ 56 w 171"/>
                  <a:gd name="T7" fmla="*/ 8 h 20"/>
                  <a:gd name="T8" fmla="*/ 68 w 171"/>
                  <a:gd name="T9" fmla="*/ 8 h 20"/>
                  <a:gd name="T10" fmla="*/ 85 w 171"/>
                  <a:gd name="T11" fmla="*/ 10 h 20"/>
                  <a:gd name="T12" fmla="*/ 100 w 171"/>
                  <a:gd name="T13" fmla="*/ 13 h 20"/>
                  <a:gd name="T14" fmla="*/ 113 w 171"/>
                  <a:gd name="T15" fmla="*/ 15 h 20"/>
                  <a:gd name="T16" fmla="*/ 134 w 171"/>
                  <a:gd name="T17" fmla="*/ 17 h 20"/>
                  <a:gd name="T18" fmla="*/ 142 w 171"/>
                  <a:gd name="T19" fmla="*/ 17 h 20"/>
                  <a:gd name="T20" fmla="*/ 166 w 171"/>
                  <a:gd name="T21" fmla="*/ 18 h 20"/>
                  <a:gd name="T22" fmla="*/ 171 w 171"/>
                  <a:gd name="T23" fmla="*/ 2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1"/>
                  <a:gd name="T37" fmla="*/ 0 h 20"/>
                  <a:gd name="T38" fmla="*/ 171 w 171"/>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1" h="20">
                    <a:moveTo>
                      <a:pt x="0" y="0"/>
                    </a:moveTo>
                    <a:lnTo>
                      <a:pt x="29" y="3"/>
                    </a:lnTo>
                    <a:lnTo>
                      <a:pt x="34" y="3"/>
                    </a:lnTo>
                    <a:lnTo>
                      <a:pt x="56" y="8"/>
                    </a:lnTo>
                    <a:lnTo>
                      <a:pt x="68" y="8"/>
                    </a:lnTo>
                    <a:lnTo>
                      <a:pt x="85" y="10"/>
                    </a:lnTo>
                    <a:lnTo>
                      <a:pt x="100" y="13"/>
                    </a:lnTo>
                    <a:lnTo>
                      <a:pt x="113" y="15"/>
                    </a:lnTo>
                    <a:lnTo>
                      <a:pt x="134" y="17"/>
                    </a:lnTo>
                    <a:lnTo>
                      <a:pt x="142" y="17"/>
                    </a:lnTo>
                    <a:lnTo>
                      <a:pt x="166" y="18"/>
                    </a:lnTo>
                    <a:lnTo>
                      <a:pt x="171" y="20"/>
                    </a:lnTo>
                  </a:path>
                </a:pathLst>
              </a:custGeom>
              <a:noFill/>
              <a:ln w="0">
                <a:solidFill>
                  <a:schemeClr val="tx1"/>
                </a:solidFill>
                <a:round/>
                <a:headEnd/>
                <a:tailEnd/>
              </a:ln>
            </p:spPr>
            <p:txBody>
              <a:bodyPr/>
              <a:lstStyle/>
              <a:p>
                <a:endParaRPr lang="en-US"/>
              </a:p>
            </p:txBody>
          </p:sp>
          <p:sp>
            <p:nvSpPr>
              <p:cNvPr id="44383" name="Freeform 1323"/>
              <p:cNvSpPr>
                <a:spLocks/>
              </p:cNvSpPr>
              <p:nvPr/>
            </p:nvSpPr>
            <p:spPr bwMode="auto">
              <a:xfrm>
                <a:off x="1635" y="2459"/>
                <a:ext cx="86" cy="11"/>
              </a:xfrm>
              <a:custGeom>
                <a:avLst/>
                <a:gdLst>
                  <a:gd name="T0" fmla="*/ 0 w 86"/>
                  <a:gd name="T1" fmla="*/ 0 h 11"/>
                  <a:gd name="T2" fmla="*/ 10 w 86"/>
                  <a:gd name="T3" fmla="*/ 1 h 11"/>
                  <a:gd name="T4" fmla="*/ 28 w 86"/>
                  <a:gd name="T5" fmla="*/ 5 h 11"/>
                  <a:gd name="T6" fmla="*/ 42 w 86"/>
                  <a:gd name="T7" fmla="*/ 8 h 11"/>
                  <a:gd name="T8" fmla="*/ 57 w 86"/>
                  <a:gd name="T9" fmla="*/ 8 h 11"/>
                  <a:gd name="T10" fmla="*/ 77 w 86"/>
                  <a:gd name="T11" fmla="*/ 11 h 11"/>
                  <a:gd name="T12" fmla="*/ 86 w 86"/>
                  <a:gd name="T13" fmla="*/ 11 h 11"/>
                  <a:gd name="T14" fmla="*/ 0 60000 65536"/>
                  <a:gd name="T15" fmla="*/ 0 60000 65536"/>
                  <a:gd name="T16" fmla="*/ 0 60000 65536"/>
                  <a:gd name="T17" fmla="*/ 0 60000 65536"/>
                  <a:gd name="T18" fmla="*/ 0 60000 65536"/>
                  <a:gd name="T19" fmla="*/ 0 60000 65536"/>
                  <a:gd name="T20" fmla="*/ 0 60000 65536"/>
                  <a:gd name="T21" fmla="*/ 0 w 86"/>
                  <a:gd name="T22" fmla="*/ 0 h 11"/>
                  <a:gd name="T23" fmla="*/ 86 w 8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1">
                    <a:moveTo>
                      <a:pt x="0" y="0"/>
                    </a:moveTo>
                    <a:lnTo>
                      <a:pt x="10" y="1"/>
                    </a:lnTo>
                    <a:lnTo>
                      <a:pt x="28" y="5"/>
                    </a:lnTo>
                    <a:lnTo>
                      <a:pt x="42" y="8"/>
                    </a:lnTo>
                    <a:lnTo>
                      <a:pt x="57" y="8"/>
                    </a:lnTo>
                    <a:lnTo>
                      <a:pt x="77" y="11"/>
                    </a:lnTo>
                    <a:lnTo>
                      <a:pt x="86" y="11"/>
                    </a:lnTo>
                  </a:path>
                </a:pathLst>
              </a:custGeom>
              <a:noFill/>
              <a:ln w="0">
                <a:solidFill>
                  <a:schemeClr val="tx1"/>
                </a:solidFill>
                <a:round/>
                <a:headEnd/>
                <a:tailEnd/>
              </a:ln>
            </p:spPr>
            <p:txBody>
              <a:bodyPr/>
              <a:lstStyle/>
              <a:p>
                <a:endParaRPr lang="en-US"/>
              </a:p>
            </p:txBody>
          </p:sp>
          <p:sp>
            <p:nvSpPr>
              <p:cNvPr id="44384" name="Freeform 1324"/>
              <p:cNvSpPr>
                <a:spLocks/>
              </p:cNvSpPr>
              <p:nvPr/>
            </p:nvSpPr>
            <p:spPr bwMode="auto">
              <a:xfrm>
                <a:off x="1721" y="2470"/>
                <a:ext cx="55" cy="9"/>
              </a:xfrm>
              <a:custGeom>
                <a:avLst/>
                <a:gdLst>
                  <a:gd name="T0" fmla="*/ 0 w 55"/>
                  <a:gd name="T1" fmla="*/ 0 h 9"/>
                  <a:gd name="T2" fmla="*/ 23 w 55"/>
                  <a:gd name="T3" fmla="*/ 4 h 9"/>
                  <a:gd name="T4" fmla="*/ 27 w 55"/>
                  <a:gd name="T5" fmla="*/ 4 h 9"/>
                  <a:gd name="T6" fmla="*/ 54 w 55"/>
                  <a:gd name="T7" fmla="*/ 9 h 9"/>
                  <a:gd name="T8" fmla="*/ 55 w 55"/>
                  <a:gd name="T9" fmla="*/ 9 h 9"/>
                  <a:gd name="T10" fmla="*/ 0 60000 65536"/>
                  <a:gd name="T11" fmla="*/ 0 60000 65536"/>
                  <a:gd name="T12" fmla="*/ 0 60000 65536"/>
                  <a:gd name="T13" fmla="*/ 0 60000 65536"/>
                  <a:gd name="T14" fmla="*/ 0 60000 65536"/>
                  <a:gd name="T15" fmla="*/ 0 w 55"/>
                  <a:gd name="T16" fmla="*/ 0 h 9"/>
                  <a:gd name="T17" fmla="*/ 55 w 55"/>
                  <a:gd name="T18" fmla="*/ 9 h 9"/>
                </a:gdLst>
                <a:ahLst/>
                <a:cxnLst>
                  <a:cxn ang="T10">
                    <a:pos x="T0" y="T1"/>
                  </a:cxn>
                  <a:cxn ang="T11">
                    <a:pos x="T2" y="T3"/>
                  </a:cxn>
                  <a:cxn ang="T12">
                    <a:pos x="T4" y="T5"/>
                  </a:cxn>
                  <a:cxn ang="T13">
                    <a:pos x="T6" y="T7"/>
                  </a:cxn>
                  <a:cxn ang="T14">
                    <a:pos x="T8" y="T9"/>
                  </a:cxn>
                </a:cxnLst>
                <a:rect l="T15" t="T16" r="T17" b="T18"/>
                <a:pathLst>
                  <a:path w="55" h="9">
                    <a:moveTo>
                      <a:pt x="0" y="0"/>
                    </a:moveTo>
                    <a:lnTo>
                      <a:pt x="23" y="4"/>
                    </a:lnTo>
                    <a:lnTo>
                      <a:pt x="27" y="4"/>
                    </a:lnTo>
                    <a:lnTo>
                      <a:pt x="54" y="9"/>
                    </a:lnTo>
                    <a:lnTo>
                      <a:pt x="55" y="9"/>
                    </a:lnTo>
                  </a:path>
                </a:pathLst>
              </a:custGeom>
              <a:noFill/>
              <a:ln w="0">
                <a:solidFill>
                  <a:schemeClr val="tx1"/>
                </a:solidFill>
                <a:round/>
                <a:headEnd/>
                <a:tailEnd/>
              </a:ln>
            </p:spPr>
            <p:txBody>
              <a:bodyPr/>
              <a:lstStyle/>
              <a:p>
                <a:endParaRPr lang="en-US"/>
              </a:p>
            </p:txBody>
          </p:sp>
          <p:sp>
            <p:nvSpPr>
              <p:cNvPr id="44385" name="Freeform 1325"/>
              <p:cNvSpPr>
                <a:spLocks/>
              </p:cNvSpPr>
              <p:nvPr/>
            </p:nvSpPr>
            <p:spPr bwMode="auto">
              <a:xfrm>
                <a:off x="1219" y="2425"/>
                <a:ext cx="416" cy="34"/>
              </a:xfrm>
              <a:custGeom>
                <a:avLst/>
                <a:gdLst>
                  <a:gd name="T0" fmla="*/ 0 w 416"/>
                  <a:gd name="T1" fmla="*/ 0 h 34"/>
                  <a:gd name="T2" fmla="*/ 4 w 416"/>
                  <a:gd name="T3" fmla="*/ 0 h 34"/>
                  <a:gd name="T4" fmla="*/ 31 w 416"/>
                  <a:gd name="T5" fmla="*/ 1 h 34"/>
                  <a:gd name="T6" fmla="*/ 36 w 416"/>
                  <a:gd name="T7" fmla="*/ 1 h 34"/>
                  <a:gd name="T8" fmla="*/ 61 w 416"/>
                  <a:gd name="T9" fmla="*/ 3 h 34"/>
                  <a:gd name="T10" fmla="*/ 68 w 416"/>
                  <a:gd name="T11" fmla="*/ 3 h 34"/>
                  <a:gd name="T12" fmla="*/ 92 w 416"/>
                  <a:gd name="T13" fmla="*/ 5 h 34"/>
                  <a:gd name="T14" fmla="*/ 100 w 416"/>
                  <a:gd name="T15" fmla="*/ 5 h 34"/>
                  <a:gd name="T16" fmla="*/ 122 w 416"/>
                  <a:gd name="T17" fmla="*/ 6 h 34"/>
                  <a:gd name="T18" fmla="*/ 132 w 416"/>
                  <a:gd name="T19" fmla="*/ 6 h 34"/>
                  <a:gd name="T20" fmla="*/ 151 w 416"/>
                  <a:gd name="T21" fmla="*/ 8 h 34"/>
                  <a:gd name="T22" fmla="*/ 164 w 416"/>
                  <a:gd name="T23" fmla="*/ 10 h 34"/>
                  <a:gd name="T24" fmla="*/ 181 w 416"/>
                  <a:gd name="T25" fmla="*/ 12 h 34"/>
                  <a:gd name="T26" fmla="*/ 196 w 416"/>
                  <a:gd name="T27" fmla="*/ 13 h 34"/>
                  <a:gd name="T28" fmla="*/ 211 w 416"/>
                  <a:gd name="T29" fmla="*/ 13 h 34"/>
                  <a:gd name="T30" fmla="*/ 228 w 416"/>
                  <a:gd name="T31" fmla="*/ 15 h 34"/>
                  <a:gd name="T32" fmla="*/ 242 w 416"/>
                  <a:gd name="T33" fmla="*/ 17 h 34"/>
                  <a:gd name="T34" fmla="*/ 262 w 416"/>
                  <a:gd name="T35" fmla="*/ 18 h 34"/>
                  <a:gd name="T36" fmla="*/ 270 w 416"/>
                  <a:gd name="T37" fmla="*/ 20 h 34"/>
                  <a:gd name="T38" fmla="*/ 294 w 416"/>
                  <a:gd name="T39" fmla="*/ 20 h 34"/>
                  <a:gd name="T40" fmla="*/ 301 w 416"/>
                  <a:gd name="T41" fmla="*/ 22 h 34"/>
                  <a:gd name="T42" fmla="*/ 328 w 416"/>
                  <a:gd name="T43" fmla="*/ 25 h 34"/>
                  <a:gd name="T44" fmla="*/ 330 w 416"/>
                  <a:gd name="T45" fmla="*/ 25 h 34"/>
                  <a:gd name="T46" fmla="*/ 345 w 416"/>
                  <a:gd name="T47" fmla="*/ 27 h 34"/>
                  <a:gd name="T48" fmla="*/ 358 w 416"/>
                  <a:gd name="T49" fmla="*/ 28 h 34"/>
                  <a:gd name="T50" fmla="*/ 360 w 416"/>
                  <a:gd name="T51" fmla="*/ 28 h 34"/>
                  <a:gd name="T52" fmla="*/ 387 w 416"/>
                  <a:gd name="T53" fmla="*/ 32 h 34"/>
                  <a:gd name="T54" fmla="*/ 392 w 416"/>
                  <a:gd name="T55" fmla="*/ 32 h 34"/>
                  <a:gd name="T56" fmla="*/ 416 w 416"/>
                  <a:gd name="T57" fmla="*/ 34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16"/>
                  <a:gd name="T88" fmla="*/ 0 h 34"/>
                  <a:gd name="T89" fmla="*/ 416 w 416"/>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16" h="34">
                    <a:moveTo>
                      <a:pt x="0" y="0"/>
                    </a:moveTo>
                    <a:lnTo>
                      <a:pt x="4" y="0"/>
                    </a:lnTo>
                    <a:lnTo>
                      <a:pt x="31" y="1"/>
                    </a:lnTo>
                    <a:lnTo>
                      <a:pt x="36" y="1"/>
                    </a:lnTo>
                    <a:lnTo>
                      <a:pt x="61" y="3"/>
                    </a:lnTo>
                    <a:lnTo>
                      <a:pt x="68" y="3"/>
                    </a:lnTo>
                    <a:lnTo>
                      <a:pt x="92" y="5"/>
                    </a:lnTo>
                    <a:lnTo>
                      <a:pt x="100" y="5"/>
                    </a:lnTo>
                    <a:lnTo>
                      <a:pt x="122" y="6"/>
                    </a:lnTo>
                    <a:lnTo>
                      <a:pt x="132" y="6"/>
                    </a:lnTo>
                    <a:lnTo>
                      <a:pt x="151" y="8"/>
                    </a:lnTo>
                    <a:lnTo>
                      <a:pt x="164" y="10"/>
                    </a:lnTo>
                    <a:lnTo>
                      <a:pt x="181" y="12"/>
                    </a:lnTo>
                    <a:lnTo>
                      <a:pt x="196" y="13"/>
                    </a:lnTo>
                    <a:lnTo>
                      <a:pt x="211" y="13"/>
                    </a:lnTo>
                    <a:lnTo>
                      <a:pt x="228" y="15"/>
                    </a:lnTo>
                    <a:lnTo>
                      <a:pt x="242" y="17"/>
                    </a:lnTo>
                    <a:lnTo>
                      <a:pt x="262" y="18"/>
                    </a:lnTo>
                    <a:lnTo>
                      <a:pt x="270" y="20"/>
                    </a:lnTo>
                    <a:lnTo>
                      <a:pt x="294" y="20"/>
                    </a:lnTo>
                    <a:lnTo>
                      <a:pt x="301" y="22"/>
                    </a:lnTo>
                    <a:lnTo>
                      <a:pt x="328" y="25"/>
                    </a:lnTo>
                    <a:lnTo>
                      <a:pt x="330" y="25"/>
                    </a:lnTo>
                    <a:lnTo>
                      <a:pt x="345" y="27"/>
                    </a:lnTo>
                    <a:lnTo>
                      <a:pt x="358" y="28"/>
                    </a:lnTo>
                    <a:lnTo>
                      <a:pt x="360" y="28"/>
                    </a:lnTo>
                    <a:lnTo>
                      <a:pt x="387" y="32"/>
                    </a:lnTo>
                    <a:lnTo>
                      <a:pt x="392" y="32"/>
                    </a:lnTo>
                    <a:lnTo>
                      <a:pt x="416" y="34"/>
                    </a:lnTo>
                  </a:path>
                </a:pathLst>
              </a:custGeom>
              <a:noFill/>
              <a:ln w="0">
                <a:solidFill>
                  <a:schemeClr val="tx1"/>
                </a:solidFill>
                <a:round/>
                <a:headEnd/>
                <a:tailEnd/>
              </a:ln>
            </p:spPr>
            <p:txBody>
              <a:bodyPr/>
              <a:lstStyle/>
              <a:p>
                <a:endParaRPr lang="en-US"/>
              </a:p>
            </p:txBody>
          </p:sp>
          <p:sp>
            <p:nvSpPr>
              <p:cNvPr id="44386" name="Freeform 1326"/>
              <p:cNvSpPr>
                <a:spLocks/>
              </p:cNvSpPr>
              <p:nvPr/>
            </p:nvSpPr>
            <p:spPr bwMode="auto">
              <a:xfrm>
                <a:off x="879" y="2415"/>
                <a:ext cx="340" cy="10"/>
              </a:xfrm>
              <a:custGeom>
                <a:avLst/>
                <a:gdLst>
                  <a:gd name="T0" fmla="*/ 0 w 340"/>
                  <a:gd name="T1" fmla="*/ 0 h 10"/>
                  <a:gd name="T2" fmla="*/ 27 w 340"/>
                  <a:gd name="T3" fmla="*/ 0 h 10"/>
                  <a:gd name="T4" fmla="*/ 30 w 340"/>
                  <a:gd name="T5" fmla="*/ 0 h 10"/>
                  <a:gd name="T6" fmla="*/ 57 w 340"/>
                  <a:gd name="T7" fmla="*/ 1 h 10"/>
                  <a:gd name="T8" fmla="*/ 62 w 340"/>
                  <a:gd name="T9" fmla="*/ 1 h 10"/>
                  <a:gd name="T10" fmla="*/ 89 w 340"/>
                  <a:gd name="T11" fmla="*/ 1 h 10"/>
                  <a:gd name="T12" fmla="*/ 94 w 340"/>
                  <a:gd name="T13" fmla="*/ 1 h 10"/>
                  <a:gd name="T14" fmla="*/ 121 w 340"/>
                  <a:gd name="T15" fmla="*/ 1 h 10"/>
                  <a:gd name="T16" fmla="*/ 124 w 340"/>
                  <a:gd name="T17" fmla="*/ 1 h 10"/>
                  <a:gd name="T18" fmla="*/ 153 w 340"/>
                  <a:gd name="T19" fmla="*/ 1 h 10"/>
                  <a:gd name="T20" fmla="*/ 155 w 340"/>
                  <a:gd name="T21" fmla="*/ 1 h 10"/>
                  <a:gd name="T22" fmla="*/ 185 w 340"/>
                  <a:gd name="T23" fmla="*/ 3 h 10"/>
                  <a:gd name="T24" fmla="*/ 187 w 340"/>
                  <a:gd name="T25" fmla="*/ 3 h 10"/>
                  <a:gd name="T26" fmla="*/ 216 w 340"/>
                  <a:gd name="T27" fmla="*/ 5 h 10"/>
                  <a:gd name="T28" fmla="*/ 217 w 340"/>
                  <a:gd name="T29" fmla="*/ 5 h 10"/>
                  <a:gd name="T30" fmla="*/ 248 w 340"/>
                  <a:gd name="T31" fmla="*/ 6 h 10"/>
                  <a:gd name="T32" fmla="*/ 249 w 340"/>
                  <a:gd name="T33" fmla="*/ 6 h 10"/>
                  <a:gd name="T34" fmla="*/ 278 w 340"/>
                  <a:gd name="T35" fmla="*/ 6 h 10"/>
                  <a:gd name="T36" fmla="*/ 280 w 340"/>
                  <a:gd name="T37" fmla="*/ 8 h 10"/>
                  <a:gd name="T38" fmla="*/ 310 w 340"/>
                  <a:gd name="T39" fmla="*/ 8 h 10"/>
                  <a:gd name="T40" fmla="*/ 312 w 340"/>
                  <a:gd name="T41" fmla="*/ 10 h 10"/>
                  <a:gd name="T42" fmla="*/ 340 w 340"/>
                  <a:gd name="T43" fmla="*/ 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0"/>
                  <a:gd name="T67" fmla="*/ 0 h 10"/>
                  <a:gd name="T68" fmla="*/ 340 w 340"/>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0" h="10">
                    <a:moveTo>
                      <a:pt x="0" y="0"/>
                    </a:moveTo>
                    <a:lnTo>
                      <a:pt x="27" y="0"/>
                    </a:lnTo>
                    <a:lnTo>
                      <a:pt x="30" y="0"/>
                    </a:lnTo>
                    <a:lnTo>
                      <a:pt x="57" y="1"/>
                    </a:lnTo>
                    <a:lnTo>
                      <a:pt x="62" y="1"/>
                    </a:lnTo>
                    <a:lnTo>
                      <a:pt x="89" y="1"/>
                    </a:lnTo>
                    <a:lnTo>
                      <a:pt x="94" y="1"/>
                    </a:lnTo>
                    <a:lnTo>
                      <a:pt x="121" y="1"/>
                    </a:lnTo>
                    <a:lnTo>
                      <a:pt x="124" y="1"/>
                    </a:lnTo>
                    <a:lnTo>
                      <a:pt x="153" y="1"/>
                    </a:lnTo>
                    <a:lnTo>
                      <a:pt x="155" y="1"/>
                    </a:lnTo>
                    <a:lnTo>
                      <a:pt x="185" y="3"/>
                    </a:lnTo>
                    <a:lnTo>
                      <a:pt x="187" y="3"/>
                    </a:lnTo>
                    <a:lnTo>
                      <a:pt x="216" y="5"/>
                    </a:lnTo>
                    <a:lnTo>
                      <a:pt x="217" y="5"/>
                    </a:lnTo>
                    <a:lnTo>
                      <a:pt x="248" y="6"/>
                    </a:lnTo>
                    <a:lnTo>
                      <a:pt x="249" y="6"/>
                    </a:lnTo>
                    <a:lnTo>
                      <a:pt x="278" y="6"/>
                    </a:lnTo>
                    <a:lnTo>
                      <a:pt x="280" y="8"/>
                    </a:lnTo>
                    <a:lnTo>
                      <a:pt x="310" y="8"/>
                    </a:lnTo>
                    <a:lnTo>
                      <a:pt x="312" y="10"/>
                    </a:lnTo>
                    <a:lnTo>
                      <a:pt x="340" y="10"/>
                    </a:lnTo>
                  </a:path>
                </a:pathLst>
              </a:custGeom>
              <a:noFill/>
              <a:ln w="0">
                <a:solidFill>
                  <a:schemeClr val="tx1"/>
                </a:solidFill>
                <a:round/>
                <a:headEnd/>
                <a:tailEnd/>
              </a:ln>
            </p:spPr>
            <p:txBody>
              <a:bodyPr/>
              <a:lstStyle/>
              <a:p>
                <a:endParaRPr lang="en-US"/>
              </a:p>
            </p:txBody>
          </p:sp>
          <p:sp>
            <p:nvSpPr>
              <p:cNvPr id="44387" name="Freeform 1327"/>
              <p:cNvSpPr>
                <a:spLocks/>
              </p:cNvSpPr>
              <p:nvPr/>
            </p:nvSpPr>
            <p:spPr bwMode="auto">
              <a:xfrm>
                <a:off x="659" y="2411"/>
                <a:ext cx="220" cy="4"/>
              </a:xfrm>
              <a:custGeom>
                <a:avLst/>
                <a:gdLst>
                  <a:gd name="T0" fmla="*/ 0 w 220"/>
                  <a:gd name="T1" fmla="*/ 0 h 4"/>
                  <a:gd name="T2" fmla="*/ 27 w 220"/>
                  <a:gd name="T3" fmla="*/ 0 h 4"/>
                  <a:gd name="T4" fmla="*/ 30 w 220"/>
                  <a:gd name="T5" fmla="*/ 0 h 4"/>
                  <a:gd name="T6" fmla="*/ 59 w 220"/>
                  <a:gd name="T7" fmla="*/ 2 h 4"/>
                  <a:gd name="T8" fmla="*/ 63 w 220"/>
                  <a:gd name="T9" fmla="*/ 2 h 4"/>
                  <a:gd name="T10" fmla="*/ 90 w 220"/>
                  <a:gd name="T11" fmla="*/ 2 h 4"/>
                  <a:gd name="T12" fmla="*/ 93 w 220"/>
                  <a:gd name="T13" fmla="*/ 2 h 4"/>
                  <a:gd name="T14" fmla="*/ 122 w 220"/>
                  <a:gd name="T15" fmla="*/ 2 h 4"/>
                  <a:gd name="T16" fmla="*/ 125 w 220"/>
                  <a:gd name="T17" fmla="*/ 2 h 4"/>
                  <a:gd name="T18" fmla="*/ 152 w 220"/>
                  <a:gd name="T19" fmla="*/ 2 h 4"/>
                  <a:gd name="T20" fmla="*/ 157 w 220"/>
                  <a:gd name="T21" fmla="*/ 2 h 4"/>
                  <a:gd name="T22" fmla="*/ 184 w 220"/>
                  <a:gd name="T23" fmla="*/ 4 h 4"/>
                  <a:gd name="T24" fmla="*/ 187 w 220"/>
                  <a:gd name="T25" fmla="*/ 4 h 4"/>
                  <a:gd name="T26" fmla="*/ 214 w 220"/>
                  <a:gd name="T27" fmla="*/ 4 h 4"/>
                  <a:gd name="T28" fmla="*/ 220 w 220"/>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
                  <a:gd name="T46" fmla="*/ 0 h 4"/>
                  <a:gd name="T47" fmla="*/ 220 w 220"/>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 h="4">
                    <a:moveTo>
                      <a:pt x="0" y="0"/>
                    </a:moveTo>
                    <a:lnTo>
                      <a:pt x="27" y="0"/>
                    </a:lnTo>
                    <a:lnTo>
                      <a:pt x="30" y="0"/>
                    </a:lnTo>
                    <a:lnTo>
                      <a:pt x="59" y="2"/>
                    </a:lnTo>
                    <a:lnTo>
                      <a:pt x="63" y="2"/>
                    </a:lnTo>
                    <a:lnTo>
                      <a:pt x="90" y="2"/>
                    </a:lnTo>
                    <a:lnTo>
                      <a:pt x="93" y="2"/>
                    </a:lnTo>
                    <a:lnTo>
                      <a:pt x="122" y="2"/>
                    </a:lnTo>
                    <a:lnTo>
                      <a:pt x="125" y="2"/>
                    </a:lnTo>
                    <a:lnTo>
                      <a:pt x="152" y="2"/>
                    </a:lnTo>
                    <a:lnTo>
                      <a:pt x="157" y="2"/>
                    </a:lnTo>
                    <a:lnTo>
                      <a:pt x="184" y="4"/>
                    </a:lnTo>
                    <a:lnTo>
                      <a:pt x="187" y="4"/>
                    </a:lnTo>
                    <a:lnTo>
                      <a:pt x="214" y="4"/>
                    </a:lnTo>
                    <a:lnTo>
                      <a:pt x="220" y="4"/>
                    </a:lnTo>
                  </a:path>
                </a:pathLst>
              </a:custGeom>
              <a:noFill/>
              <a:ln w="0">
                <a:solidFill>
                  <a:schemeClr val="tx1"/>
                </a:solidFill>
                <a:round/>
                <a:headEnd/>
                <a:tailEnd/>
              </a:ln>
            </p:spPr>
            <p:txBody>
              <a:bodyPr/>
              <a:lstStyle/>
              <a:p>
                <a:endParaRPr lang="en-US"/>
              </a:p>
            </p:txBody>
          </p:sp>
          <p:sp>
            <p:nvSpPr>
              <p:cNvPr id="44388" name="Line 1328"/>
              <p:cNvSpPr>
                <a:spLocks noChangeShapeType="1"/>
              </p:cNvSpPr>
              <p:nvPr/>
            </p:nvSpPr>
            <p:spPr bwMode="auto">
              <a:xfrm flipH="1">
                <a:off x="590" y="2411"/>
                <a:ext cx="64" cy="1"/>
              </a:xfrm>
              <a:prstGeom prst="line">
                <a:avLst/>
              </a:prstGeom>
              <a:noFill/>
              <a:ln w="0">
                <a:solidFill>
                  <a:schemeClr val="tx1"/>
                </a:solidFill>
                <a:round/>
                <a:headEnd/>
                <a:tailEnd/>
              </a:ln>
            </p:spPr>
            <p:txBody>
              <a:bodyPr/>
              <a:lstStyle/>
              <a:p>
                <a:endParaRPr lang="en-GB"/>
              </a:p>
            </p:txBody>
          </p:sp>
          <p:sp>
            <p:nvSpPr>
              <p:cNvPr id="44389" name="Line 1329"/>
              <p:cNvSpPr>
                <a:spLocks noChangeShapeType="1"/>
              </p:cNvSpPr>
              <p:nvPr/>
            </p:nvSpPr>
            <p:spPr bwMode="auto">
              <a:xfrm>
                <a:off x="654" y="2411"/>
                <a:ext cx="5" cy="1"/>
              </a:xfrm>
              <a:prstGeom prst="line">
                <a:avLst/>
              </a:prstGeom>
              <a:noFill/>
              <a:ln w="0">
                <a:solidFill>
                  <a:schemeClr val="tx1"/>
                </a:solidFill>
                <a:round/>
                <a:headEnd/>
                <a:tailEnd/>
              </a:ln>
            </p:spPr>
            <p:txBody>
              <a:bodyPr/>
              <a:lstStyle/>
              <a:p>
                <a:endParaRPr lang="en-GB"/>
              </a:p>
            </p:txBody>
          </p:sp>
          <p:sp>
            <p:nvSpPr>
              <p:cNvPr id="44390" name="Freeform 1330"/>
              <p:cNvSpPr>
                <a:spLocks/>
              </p:cNvSpPr>
              <p:nvPr/>
            </p:nvSpPr>
            <p:spPr bwMode="auto">
              <a:xfrm>
                <a:off x="1883" y="2445"/>
                <a:ext cx="219" cy="10"/>
              </a:xfrm>
              <a:custGeom>
                <a:avLst/>
                <a:gdLst>
                  <a:gd name="T0" fmla="*/ 0 w 219"/>
                  <a:gd name="T1" fmla="*/ 7 h 10"/>
                  <a:gd name="T2" fmla="*/ 1 w 219"/>
                  <a:gd name="T3" fmla="*/ 8 h 10"/>
                  <a:gd name="T4" fmla="*/ 28 w 219"/>
                  <a:gd name="T5" fmla="*/ 8 h 10"/>
                  <a:gd name="T6" fmla="*/ 33 w 219"/>
                  <a:gd name="T7" fmla="*/ 8 h 10"/>
                  <a:gd name="T8" fmla="*/ 59 w 219"/>
                  <a:gd name="T9" fmla="*/ 8 h 10"/>
                  <a:gd name="T10" fmla="*/ 66 w 219"/>
                  <a:gd name="T11" fmla="*/ 10 h 10"/>
                  <a:gd name="T12" fmla="*/ 89 w 219"/>
                  <a:gd name="T13" fmla="*/ 10 h 10"/>
                  <a:gd name="T14" fmla="*/ 96 w 219"/>
                  <a:gd name="T15" fmla="*/ 10 h 10"/>
                  <a:gd name="T16" fmla="*/ 120 w 219"/>
                  <a:gd name="T17" fmla="*/ 8 h 10"/>
                  <a:gd name="T18" fmla="*/ 126 w 219"/>
                  <a:gd name="T19" fmla="*/ 8 h 10"/>
                  <a:gd name="T20" fmla="*/ 148 w 219"/>
                  <a:gd name="T21" fmla="*/ 8 h 10"/>
                  <a:gd name="T22" fmla="*/ 155 w 219"/>
                  <a:gd name="T23" fmla="*/ 8 h 10"/>
                  <a:gd name="T24" fmla="*/ 182 w 219"/>
                  <a:gd name="T25" fmla="*/ 5 h 10"/>
                  <a:gd name="T26" fmla="*/ 185 w 219"/>
                  <a:gd name="T27" fmla="*/ 5 h 10"/>
                  <a:gd name="T28" fmla="*/ 211 w 219"/>
                  <a:gd name="T29" fmla="*/ 0 h 10"/>
                  <a:gd name="T30" fmla="*/ 219 w 219"/>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9"/>
                  <a:gd name="T49" fmla="*/ 0 h 10"/>
                  <a:gd name="T50" fmla="*/ 219 w 219"/>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9" h="10">
                    <a:moveTo>
                      <a:pt x="0" y="7"/>
                    </a:moveTo>
                    <a:lnTo>
                      <a:pt x="1" y="8"/>
                    </a:lnTo>
                    <a:lnTo>
                      <a:pt x="28" y="8"/>
                    </a:lnTo>
                    <a:lnTo>
                      <a:pt x="33" y="8"/>
                    </a:lnTo>
                    <a:lnTo>
                      <a:pt x="59" y="8"/>
                    </a:lnTo>
                    <a:lnTo>
                      <a:pt x="66" y="10"/>
                    </a:lnTo>
                    <a:lnTo>
                      <a:pt x="89" y="10"/>
                    </a:lnTo>
                    <a:lnTo>
                      <a:pt x="96" y="10"/>
                    </a:lnTo>
                    <a:lnTo>
                      <a:pt x="120" y="8"/>
                    </a:lnTo>
                    <a:lnTo>
                      <a:pt x="126" y="8"/>
                    </a:lnTo>
                    <a:lnTo>
                      <a:pt x="148" y="8"/>
                    </a:lnTo>
                    <a:lnTo>
                      <a:pt x="155" y="8"/>
                    </a:lnTo>
                    <a:lnTo>
                      <a:pt x="182" y="5"/>
                    </a:lnTo>
                    <a:lnTo>
                      <a:pt x="185" y="5"/>
                    </a:lnTo>
                    <a:lnTo>
                      <a:pt x="211" y="0"/>
                    </a:lnTo>
                    <a:lnTo>
                      <a:pt x="219" y="0"/>
                    </a:lnTo>
                  </a:path>
                </a:pathLst>
              </a:custGeom>
              <a:noFill/>
              <a:ln w="0">
                <a:solidFill>
                  <a:schemeClr val="tx1"/>
                </a:solidFill>
                <a:round/>
                <a:headEnd/>
                <a:tailEnd/>
              </a:ln>
            </p:spPr>
            <p:txBody>
              <a:bodyPr/>
              <a:lstStyle/>
              <a:p>
                <a:endParaRPr lang="en-US"/>
              </a:p>
            </p:txBody>
          </p:sp>
          <p:sp>
            <p:nvSpPr>
              <p:cNvPr id="44391" name="Freeform 1331"/>
              <p:cNvSpPr>
                <a:spLocks/>
              </p:cNvSpPr>
              <p:nvPr/>
            </p:nvSpPr>
            <p:spPr bwMode="auto">
              <a:xfrm>
                <a:off x="590" y="2388"/>
                <a:ext cx="1293" cy="64"/>
              </a:xfrm>
              <a:custGeom>
                <a:avLst/>
                <a:gdLst>
                  <a:gd name="T0" fmla="*/ 1278 w 1293"/>
                  <a:gd name="T1" fmla="*/ 64 h 64"/>
                  <a:gd name="T2" fmla="*/ 1262 w 1293"/>
                  <a:gd name="T3" fmla="*/ 62 h 64"/>
                  <a:gd name="T4" fmla="*/ 1230 w 1293"/>
                  <a:gd name="T5" fmla="*/ 59 h 64"/>
                  <a:gd name="T6" fmla="*/ 1200 w 1293"/>
                  <a:gd name="T7" fmla="*/ 57 h 64"/>
                  <a:gd name="T8" fmla="*/ 1166 w 1293"/>
                  <a:gd name="T9" fmla="*/ 52 h 64"/>
                  <a:gd name="T10" fmla="*/ 1134 w 1293"/>
                  <a:gd name="T11" fmla="*/ 50 h 64"/>
                  <a:gd name="T12" fmla="*/ 1100 w 1293"/>
                  <a:gd name="T13" fmla="*/ 45 h 64"/>
                  <a:gd name="T14" fmla="*/ 1068 w 1293"/>
                  <a:gd name="T15" fmla="*/ 42 h 64"/>
                  <a:gd name="T16" fmla="*/ 1036 w 1293"/>
                  <a:gd name="T17" fmla="*/ 38 h 64"/>
                  <a:gd name="T18" fmla="*/ 1016 w 1293"/>
                  <a:gd name="T19" fmla="*/ 37 h 64"/>
                  <a:gd name="T20" fmla="*/ 1002 w 1293"/>
                  <a:gd name="T21" fmla="*/ 37 h 64"/>
                  <a:gd name="T22" fmla="*/ 972 w 1293"/>
                  <a:gd name="T23" fmla="*/ 33 h 64"/>
                  <a:gd name="T24" fmla="*/ 938 w 1293"/>
                  <a:gd name="T25" fmla="*/ 30 h 64"/>
                  <a:gd name="T26" fmla="*/ 906 w 1293"/>
                  <a:gd name="T27" fmla="*/ 28 h 64"/>
                  <a:gd name="T28" fmla="*/ 872 w 1293"/>
                  <a:gd name="T29" fmla="*/ 25 h 64"/>
                  <a:gd name="T30" fmla="*/ 842 w 1293"/>
                  <a:gd name="T31" fmla="*/ 22 h 64"/>
                  <a:gd name="T32" fmla="*/ 808 w 1293"/>
                  <a:gd name="T33" fmla="*/ 20 h 64"/>
                  <a:gd name="T34" fmla="*/ 778 w 1293"/>
                  <a:gd name="T35" fmla="*/ 18 h 64"/>
                  <a:gd name="T36" fmla="*/ 746 w 1293"/>
                  <a:gd name="T37" fmla="*/ 16 h 64"/>
                  <a:gd name="T38" fmla="*/ 714 w 1293"/>
                  <a:gd name="T39" fmla="*/ 15 h 64"/>
                  <a:gd name="T40" fmla="*/ 682 w 1293"/>
                  <a:gd name="T41" fmla="*/ 13 h 64"/>
                  <a:gd name="T42" fmla="*/ 650 w 1293"/>
                  <a:gd name="T43" fmla="*/ 11 h 64"/>
                  <a:gd name="T44" fmla="*/ 618 w 1293"/>
                  <a:gd name="T45" fmla="*/ 10 h 64"/>
                  <a:gd name="T46" fmla="*/ 586 w 1293"/>
                  <a:gd name="T47" fmla="*/ 8 h 64"/>
                  <a:gd name="T48" fmla="*/ 553 w 1293"/>
                  <a:gd name="T49" fmla="*/ 8 h 64"/>
                  <a:gd name="T50" fmla="*/ 521 w 1293"/>
                  <a:gd name="T51" fmla="*/ 6 h 64"/>
                  <a:gd name="T52" fmla="*/ 484 w 1293"/>
                  <a:gd name="T53" fmla="*/ 5 h 64"/>
                  <a:gd name="T54" fmla="*/ 459 w 1293"/>
                  <a:gd name="T55" fmla="*/ 5 h 64"/>
                  <a:gd name="T56" fmla="*/ 427 w 1293"/>
                  <a:gd name="T57" fmla="*/ 3 h 64"/>
                  <a:gd name="T58" fmla="*/ 397 w 1293"/>
                  <a:gd name="T59" fmla="*/ 3 h 64"/>
                  <a:gd name="T60" fmla="*/ 364 w 1293"/>
                  <a:gd name="T61" fmla="*/ 1 h 64"/>
                  <a:gd name="T62" fmla="*/ 332 w 1293"/>
                  <a:gd name="T63" fmla="*/ 1 h 64"/>
                  <a:gd name="T64" fmla="*/ 300 w 1293"/>
                  <a:gd name="T65" fmla="*/ 1 h 64"/>
                  <a:gd name="T66" fmla="*/ 268 w 1293"/>
                  <a:gd name="T67" fmla="*/ 1 h 64"/>
                  <a:gd name="T68" fmla="*/ 238 w 1293"/>
                  <a:gd name="T69" fmla="*/ 1 h 64"/>
                  <a:gd name="T70" fmla="*/ 206 w 1293"/>
                  <a:gd name="T71" fmla="*/ 1 h 64"/>
                  <a:gd name="T72" fmla="*/ 175 w 1293"/>
                  <a:gd name="T73" fmla="*/ 0 h 64"/>
                  <a:gd name="T74" fmla="*/ 113 w 1293"/>
                  <a:gd name="T75" fmla="*/ 0 h 64"/>
                  <a:gd name="T76" fmla="*/ 20 w 1293"/>
                  <a:gd name="T77" fmla="*/ 0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93"/>
                  <a:gd name="T118" fmla="*/ 0 h 64"/>
                  <a:gd name="T119" fmla="*/ 1293 w 1293"/>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93" h="64">
                    <a:moveTo>
                      <a:pt x="1293" y="64"/>
                    </a:moveTo>
                    <a:lnTo>
                      <a:pt x="1278" y="64"/>
                    </a:lnTo>
                    <a:lnTo>
                      <a:pt x="1264" y="62"/>
                    </a:lnTo>
                    <a:lnTo>
                      <a:pt x="1262" y="62"/>
                    </a:lnTo>
                    <a:lnTo>
                      <a:pt x="1235" y="59"/>
                    </a:lnTo>
                    <a:lnTo>
                      <a:pt x="1230" y="59"/>
                    </a:lnTo>
                    <a:lnTo>
                      <a:pt x="1207" y="57"/>
                    </a:lnTo>
                    <a:lnTo>
                      <a:pt x="1200" y="57"/>
                    </a:lnTo>
                    <a:lnTo>
                      <a:pt x="1180" y="54"/>
                    </a:lnTo>
                    <a:lnTo>
                      <a:pt x="1166" y="52"/>
                    </a:lnTo>
                    <a:lnTo>
                      <a:pt x="1151" y="50"/>
                    </a:lnTo>
                    <a:lnTo>
                      <a:pt x="1134" y="50"/>
                    </a:lnTo>
                    <a:lnTo>
                      <a:pt x="1122" y="49"/>
                    </a:lnTo>
                    <a:lnTo>
                      <a:pt x="1100" y="45"/>
                    </a:lnTo>
                    <a:lnTo>
                      <a:pt x="1092" y="43"/>
                    </a:lnTo>
                    <a:lnTo>
                      <a:pt x="1068" y="42"/>
                    </a:lnTo>
                    <a:lnTo>
                      <a:pt x="1063" y="42"/>
                    </a:lnTo>
                    <a:lnTo>
                      <a:pt x="1036" y="38"/>
                    </a:lnTo>
                    <a:lnTo>
                      <a:pt x="1035" y="38"/>
                    </a:lnTo>
                    <a:lnTo>
                      <a:pt x="1016" y="37"/>
                    </a:lnTo>
                    <a:lnTo>
                      <a:pt x="1004" y="37"/>
                    </a:lnTo>
                    <a:lnTo>
                      <a:pt x="1002" y="37"/>
                    </a:lnTo>
                    <a:lnTo>
                      <a:pt x="975" y="33"/>
                    </a:lnTo>
                    <a:lnTo>
                      <a:pt x="972" y="33"/>
                    </a:lnTo>
                    <a:lnTo>
                      <a:pt x="945" y="30"/>
                    </a:lnTo>
                    <a:lnTo>
                      <a:pt x="938" y="30"/>
                    </a:lnTo>
                    <a:lnTo>
                      <a:pt x="916" y="28"/>
                    </a:lnTo>
                    <a:lnTo>
                      <a:pt x="906" y="28"/>
                    </a:lnTo>
                    <a:lnTo>
                      <a:pt x="886" y="25"/>
                    </a:lnTo>
                    <a:lnTo>
                      <a:pt x="872" y="25"/>
                    </a:lnTo>
                    <a:lnTo>
                      <a:pt x="857" y="23"/>
                    </a:lnTo>
                    <a:lnTo>
                      <a:pt x="842" y="22"/>
                    </a:lnTo>
                    <a:lnTo>
                      <a:pt x="827" y="22"/>
                    </a:lnTo>
                    <a:lnTo>
                      <a:pt x="808" y="20"/>
                    </a:lnTo>
                    <a:lnTo>
                      <a:pt x="797" y="20"/>
                    </a:lnTo>
                    <a:lnTo>
                      <a:pt x="778" y="18"/>
                    </a:lnTo>
                    <a:lnTo>
                      <a:pt x="766" y="16"/>
                    </a:lnTo>
                    <a:lnTo>
                      <a:pt x="746" y="16"/>
                    </a:lnTo>
                    <a:lnTo>
                      <a:pt x="737" y="16"/>
                    </a:lnTo>
                    <a:lnTo>
                      <a:pt x="714" y="15"/>
                    </a:lnTo>
                    <a:lnTo>
                      <a:pt x="705" y="15"/>
                    </a:lnTo>
                    <a:lnTo>
                      <a:pt x="682" y="13"/>
                    </a:lnTo>
                    <a:lnTo>
                      <a:pt x="675" y="11"/>
                    </a:lnTo>
                    <a:lnTo>
                      <a:pt x="650" y="11"/>
                    </a:lnTo>
                    <a:lnTo>
                      <a:pt x="645" y="10"/>
                    </a:lnTo>
                    <a:lnTo>
                      <a:pt x="618" y="10"/>
                    </a:lnTo>
                    <a:lnTo>
                      <a:pt x="614" y="10"/>
                    </a:lnTo>
                    <a:lnTo>
                      <a:pt x="586" y="8"/>
                    </a:lnTo>
                    <a:lnTo>
                      <a:pt x="582" y="8"/>
                    </a:lnTo>
                    <a:lnTo>
                      <a:pt x="553" y="8"/>
                    </a:lnTo>
                    <a:lnTo>
                      <a:pt x="523" y="6"/>
                    </a:lnTo>
                    <a:lnTo>
                      <a:pt x="521" y="6"/>
                    </a:lnTo>
                    <a:lnTo>
                      <a:pt x="489" y="5"/>
                    </a:lnTo>
                    <a:lnTo>
                      <a:pt x="484" y="5"/>
                    </a:lnTo>
                    <a:lnTo>
                      <a:pt x="461" y="5"/>
                    </a:lnTo>
                    <a:lnTo>
                      <a:pt x="459" y="5"/>
                    </a:lnTo>
                    <a:lnTo>
                      <a:pt x="429" y="3"/>
                    </a:lnTo>
                    <a:lnTo>
                      <a:pt x="427" y="3"/>
                    </a:lnTo>
                    <a:lnTo>
                      <a:pt x="398" y="3"/>
                    </a:lnTo>
                    <a:lnTo>
                      <a:pt x="397" y="3"/>
                    </a:lnTo>
                    <a:lnTo>
                      <a:pt x="366" y="1"/>
                    </a:lnTo>
                    <a:lnTo>
                      <a:pt x="364" y="1"/>
                    </a:lnTo>
                    <a:lnTo>
                      <a:pt x="334" y="1"/>
                    </a:lnTo>
                    <a:lnTo>
                      <a:pt x="332" y="1"/>
                    </a:lnTo>
                    <a:lnTo>
                      <a:pt x="304" y="1"/>
                    </a:lnTo>
                    <a:lnTo>
                      <a:pt x="300" y="1"/>
                    </a:lnTo>
                    <a:lnTo>
                      <a:pt x="272" y="1"/>
                    </a:lnTo>
                    <a:lnTo>
                      <a:pt x="268" y="1"/>
                    </a:lnTo>
                    <a:lnTo>
                      <a:pt x="240" y="1"/>
                    </a:lnTo>
                    <a:lnTo>
                      <a:pt x="238" y="1"/>
                    </a:lnTo>
                    <a:lnTo>
                      <a:pt x="209" y="1"/>
                    </a:lnTo>
                    <a:lnTo>
                      <a:pt x="206" y="1"/>
                    </a:lnTo>
                    <a:lnTo>
                      <a:pt x="177" y="0"/>
                    </a:lnTo>
                    <a:lnTo>
                      <a:pt x="175" y="0"/>
                    </a:lnTo>
                    <a:lnTo>
                      <a:pt x="145" y="0"/>
                    </a:lnTo>
                    <a:lnTo>
                      <a:pt x="113" y="0"/>
                    </a:lnTo>
                    <a:lnTo>
                      <a:pt x="83" y="0"/>
                    </a:lnTo>
                    <a:lnTo>
                      <a:pt x="20" y="0"/>
                    </a:lnTo>
                    <a:lnTo>
                      <a:pt x="0" y="0"/>
                    </a:lnTo>
                  </a:path>
                </a:pathLst>
              </a:custGeom>
              <a:noFill/>
              <a:ln w="0">
                <a:solidFill>
                  <a:schemeClr val="tx1"/>
                </a:solidFill>
                <a:round/>
                <a:headEnd/>
                <a:tailEnd/>
              </a:ln>
            </p:spPr>
            <p:txBody>
              <a:bodyPr/>
              <a:lstStyle/>
              <a:p>
                <a:endParaRPr lang="en-US"/>
              </a:p>
            </p:txBody>
          </p:sp>
          <p:sp>
            <p:nvSpPr>
              <p:cNvPr id="44392" name="Freeform 1332"/>
              <p:cNvSpPr>
                <a:spLocks/>
              </p:cNvSpPr>
              <p:nvPr/>
            </p:nvSpPr>
            <p:spPr bwMode="auto">
              <a:xfrm>
                <a:off x="1702" y="2393"/>
                <a:ext cx="390" cy="17"/>
              </a:xfrm>
              <a:custGeom>
                <a:avLst/>
                <a:gdLst>
                  <a:gd name="T0" fmla="*/ 0 w 390"/>
                  <a:gd name="T1" fmla="*/ 8 h 17"/>
                  <a:gd name="T2" fmla="*/ 2 w 390"/>
                  <a:gd name="T3" fmla="*/ 8 h 17"/>
                  <a:gd name="T4" fmla="*/ 29 w 390"/>
                  <a:gd name="T5" fmla="*/ 10 h 17"/>
                  <a:gd name="T6" fmla="*/ 32 w 390"/>
                  <a:gd name="T7" fmla="*/ 11 h 17"/>
                  <a:gd name="T8" fmla="*/ 59 w 390"/>
                  <a:gd name="T9" fmla="*/ 11 h 17"/>
                  <a:gd name="T10" fmla="*/ 66 w 390"/>
                  <a:gd name="T11" fmla="*/ 11 h 17"/>
                  <a:gd name="T12" fmla="*/ 88 w 390"/>
                  <a:gd name="T13" fmla="*/ 13 h 17"/>
                  <a:gd name="T14" fmla="*/ 96 w 390"/>
                  <a:gd name="T15" fmla="*/ 15 h 17"/>
                  <a:gd name="T16" fmla="*/ 117 w 390"/>
                  <a:gd name="T17" fmla="*/ 15 h 17"/>
                  <a:gd name="T18" fmla="*/ 128 w 390"/>
                  <a:gd name="T19" fmla="*/ 17 h 17"/>
                  <a:gd name="T20" fmla="*/ 145 w 390"/>
                  <a:gd name="T21" fmla="*/ 17 h 17"/>
                  <a:gd name="T22" fmla="*/ 159 w 390"/>
                  <a:gd name="T23" fmla="*/ 17 h 17"/>
                  <a:gd name="T24" fmla="*/ 176 w 390"/>
                  <a:gd name="T25" fmla="*/ 17 h 17"/>
                  <a:gd name="T26" fmla="*/ 191 w 390"/>
                  <a:gd name="T27" fmla="*/ 17 h 17"/>
                  <a:gd name="T28" fmla="*/ 221 w 390"/>
                  <a:gd name="T29" fmla="*/ 17 h 17"/>
                  <a:gd name="T30" fmla="*/ 236 w 390"/>
                  <a:gd name="T31" fmla="*/ 17 h 17"/>
                  <a:gd name="T32" fmla="*/ 252 w 390"/>
                  <a:gd name="T33" fmla="*/ 17 h 17"/>
                  <a:gd name="T34" fmla="*/ 265 w 390"/>
                  <a:gd name="T35" fmla="*/ 17 h 17"/>
                  <a:gd name="T36" fmla="*/ 280 w 390"/>
                  <a:gd name="T37" fmla="*/ 17 h 17"/>
                  <a:gd name="T38" fmla="*/ 297 w 390"/>
                  <a:gd name="T39" fmla="*/ 13 h 17"/>
                  <a:gd name="T40" fmla="*/ 311 w 390"/>
                  <a:gd name="T41" fmla="*/ 13 h 17"/>
                  <a:gd name="T42" fmla="*/ 329 w 390"/>
                  <a:gd name="T43" fmla="*/ 11 h 17"/>
                  <a:gd name="T44" fmla="*/ 338 w 390"/>
                  <a:gd name="T45" fmla="*/ 10 h 17"/>
                  <a:gd name="T46" fmla="*/ 360 w 390"/>
                  <a:gd name="T47" fmla="*/ 5 h 17"/>
                  <a:gd name="T48" fmla="*/ 366 w 390"/>
                  <a:gd name="T49" fmla="*/ 5 h 17"/>
                  <a:gd name="T50" fmla="*/ 390 w 390"/>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0"/>
                  <a:gd name="T79" fmla="*/ 0 h 17"/>
                  <a:gd name="T80" fmla="*/ 390 w 390"/>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0" h="17">
                    <a:moveTo>
                      <a:pt x="0" y="8"/>
                    </a:moveTo>
                    <a:lnTo>
                      <a:pt x="2" y="8"/>
                    </a:lnTo>
                    <a:lnTo>
                      <a:pt x="29" y="10"/>
                    </a:lnTo>
                    <a:lnTo>
                      <a:pt x="32" y="11"/>
                    </a:lnTo>
                    <a:lnTo>
                      <a:pt x="59" y="11"/>
                    </a:lnTo>
                    <a:lnTo>
                      <a:pt x="66" y="11"/>
                    </a:lnTo>
                    <a:lnTo>
                      <a:pt x="88" y="13"/>
                    </a:lnTo>
                    <a:lnTo>
                      <a:pt x="96" y="15"/>
                    </a:lnTo>
                    <a:lnTo>
                      <a:pt x="117" y="15"/>
                    </a:lnTo>
                    <a:lnTo>
                      <a:pt x="128" y="17"/>
                    </a:lnTo>
                    <a:lnTo>
                      <a:pt x="145" y="17"/>
                    </a:lnTo>
                    <a:lnTo>
                      <a:pt x="159" y="17"/>
                    </a:lnTo>
                    <a:lnTo>
                      <a:pt x="176" y="17"/>
                    </a:lnTo>
                    <a:lnTo>
                      <a:pt x="191" y="17"/>
                    </a:lnTo>
                    <a:lnTo>
                      <a:pt x="221" y="17"/>
                    </a:lnTo>
                    <a:lnTo>
                      <a:pt x="236" y="17"/>
                    </a:lnTo>
                    <a:lnTo>
                      <a:pt x="252" y="17"/>
                    </a:lnTo>
                    <a:lnTo>
                      <a:pt x="265" y="17"/>
                    </a:lnTo>
                    <a:lnTo>
                      <a:pt x="280" y="17"/>
                    </a:lnTo>
                    <a:lnTo>
                      <a:pt x="297" y="13"/>
                    </a:lnTo>
                    <a:lnTo>
                      <a:pt x="311" y="13"/>
                    </a:lnTo>
                    <a:lnTo>
                      <a:pt x="329" y="11"/>
                    </a:lnTo>
                    <a:lnTo>
                      <a:pt x="338" y="10"/>
                    </a:lnTo>
                    <a:lnTo>
                      <a:pt x="360" y="5"/>
                    </a:lnTo>
                    <a:lnTo>
                      <a:pt x="366" y="5"/>
                    </a:lnTo>
                    <a:lnTo>
                      <a:pt x="390" y="0"/>
                    </a:lnTo>
                  </a:path>
                </a:pathLst>
              </a:custGeom>
              <a:noFill/>
              <a:ln w="0">
                <a:solidFill>
                  <a:schemeClr val="tx1"/>
                </a:solidFill>
                <a:round/>
                <a:headEnd/>
                <a:tailEnd/>
              </a:ln>
            </p:spPr>
            <p:txBody>
              <a:bodyPr/>
              <a:lstStyle/>
              <a:p>
                <a:endParaRPr lang="en-US"/>
              </a:p>
            </p:txBody>
          </p:sp>
          <p:sp>
            <p:nvSpPr>
              <p:cNvPr id="44393" name="Freeform 1333"/>
              <p:cNvSpPr>
                <a:spLocks/>
              </p:cNvSpPr>
              <p:nvPr/>
            </p:nvSpPr>
            <p:spPr bwMode="auto">
              <a:xfrm>
                <a:off x="1221" y="2371"/>
                <a:ext cx="481" cy="30"/>
              </a:xfrm>
              <a:custGeom>
                <a:avLst/>
                <a:gdLst>
                  <a:gd name="T0" fmla="*/ 0 w 481"/>
                  <a:gd name="T1" fmla="*/ 0 h 30"/>
                  <a:gd name="T2" fmla="*/ 2 w 481"/>
                  <a:gd name="T3" fmla="*/ 0 h 30"/>
                  <a:gd name="T4" fmla="*/ 29 w 481"/>
                  <a:gd name="T5" fmla="*/ 1 h 30"/>
                  <a:gd name="T6" fmla="*/ 36 w 481"/>
                  <a:gd name="T7" fmla="*/ 1 h 30"/>
                  <a:gd name="T8" fmla="*/ 61 w 481"/>
                  <a:gd name="T9" fmla="*/ 3 h 30"/>
                  <a:gd name="T10" fmla="*/ 66 w 481"/>
                  <a:gd name="T11" fmla="*/ 3 h 30"/>
                  <a:gd name="T12" fmla="*/ 91 w 481"/>
                  <a:gd name="T13" fmla="*/ 5 h 30"/>
                  <a:gd name="T14" fmla="*/ 98 w 481"/>
                  <a:gd name="T15" fmla="*/ 5 h 30"/>
                  <a:gd name="T16" fmla="*/ 122 w 481"/>
                  <a:gd name="T17" fmla="*/ 5 h 30"/>
                  <a:gd name="T18" fmla="*/ 130 w 481"/>
                  <a:gd name="T19" fmla="*/ 5 h 30"/>
                  <a:gd name="T20" fmla="*/ 152 w 481"/>
                  <a:gd name="T21" fmla="*/ 6 h 30"/>
                  <a:gd name="T22" fmla="*/ 162 w 481"/>
                  <a:gd name="T23" fmla="*/ 8 h 30"/>
                  <a:gd name="T24" fmla="*/ 182 w 481"/>
                  <a:gd name="T25" fmla="*/ 8 h 30"/>
                  <a:gd name="T26" fmla="*/ 194 w 481"/>
                  <a:gd name="T27" fmla="*/ 10 h 30"/>
                  <a:gd name="T28" fmla="*/ 213 w 481"/>
                  <a:gd name="T29" fmla="*/ 10 h 30"/>
                  <a:gd name="T30" fmla="*/ 226 w 481"/>
                  <a:gd name="T31" fmla="*/ 10 h 30"/>
                  <a:gd name="T32" fmla="*/ 243 w 481"/>
                  <a:gd name="T33" fmla="*/ 11 h 30"/>
                  <a:gd name="T34" fmla="*/ 257 w 481"/>
                  <a:gd name="T35" fmla="*/ 13 h 30"/>
                  <a:gd name="T36" fmla="*/ 274 w 481"/>
                  <a:gd name="T37" fmla="*/ 13 h 30"/>
                  <a:gd name="T38" fmla="*/ 290 w 481"/>
                  <a:gd name="T39" fmla="*/ 15 h 30"/>
                  <a:gd name="T40" fmla="*/ 304 w 481"/>
                  <a:gd name="T41" fmla="*/ 17 h 30"/>
                  <a:gd name="T42" fmla="*/ 321 w 481"/>
                  <a:gd name="T43" fmla="*/ 18 h 30"/>
                  <a:gd name="T44" fmla="*/ 333 w 481"/>
                  <a:gd name="T45" fmla="*/ 18 h 30"/>
                  <a:gd name="T46" fmla="*/ 355 w 481"/>
                  <a:gd name="T47" fmla="*/ 20 h 30"/>
                  <a:gd name="T48" fmla="*/ 361 w 481"/>
                  <a:gd name="T49" fmla="*/ 20 h 30"/>
                  <a:gd name="T50" fmla="*/ 387 w 481"/>
                  <a:gd name="T51" fmla="*/ 22 h 30"/>
                  <a:gd name="T52" fmla="*/ 392 w 481"/>
                  <a:gd name="T53" fmla="*/ 23 h 30"/>
                  <a:gd name="T54" fmla="*/ 419 w 481"/>
                  <a:gd name="T55" fmla="*/ 25 h 30"/>
                  <a:gd name="T56" fmla="*/ 422 w 481"/>
                  <a:gd name="T57" fmla="*/ 25 h 30"/>
                  <a:gd name="T58" fmla="*/ 451 w 481"/>
                  <a:gd name="T59" fmla="*/ 27 h 30"/>
                  <a:gd name="T60" fmla="*/ 459 w 481"/>
                  <a:gd name="T61" fmla="*/ 27 h 30"/>
                  <a:gd name="T62" fmla="*/ 481 w 481"/>
                  <a:gd name="T63" fmla="*/ 3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1"/>
                  <a:gd name="T97" fmla="*/ 0 h 30"/>
                  <a:gd name="T98" fmla="*/ 481 w 48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1" h="30">
                    <a:moveTo>
                      <a:pt x="0" y="0"/>
                    </a:moveTo>
                    <a:lnTo>
                      <a:pt x="2" y="0"/>
                    </a:lnTo>
                    <a:lnTo>
                      <a:pt x="29" y="1"/>
                    </a:lnTo>
                    <a:lnTo>
                      <a:pt x="36" y="1"/>
                    </a:lnTo>
                    <a:lnTo>
                      <a:pt x="61" y="3"/>
                    </a:lnTo>
                    <a:lnTo>
                      <a:pt x="66" y="3"/>
                    </a:lnTo>
                    <a:lnTo>
                      <a:pt x="91" y="5"/>
                    </a:lnTo>
                    <a:lnTo>
                      <a:pt x="98" y="5"/>
                    </a:lnTo>
                    <a:lnTo>
                      <a:pt x="122" y="5"/>
                    </a:lnTo>
                    <a:lnTo>
                      <a:pt x="130" y="5"/>
                    </a:lnTo>
                    <a:lnTo>
                      <a:pt x="152" y="6"/>
                    </a:lnTo>
                    <a:lnTo>
                      <a:pt x="162" y="8"/>
                    </a:lnTo>
                    <a:lnTo>
                      <a:pt x="182" y="8"/>
                    </a:lnTo>
                    <a:lnTo>
                      <a:pt x="194" y="10"/>
                    </a:lnTo>
                    <a:lnTo>
                      <a:pt x="213" y="10"/>
                    </a:lnTo>
                    <a:lnTo>
                      <a:pt x="226" y="10"/>
                    </a:lnTo>
                    <a:lnTo>
                      <a:pt x="243" y="11"/>
                    </a:lnTo>
                    <a:lnTo>
                      <a:pt x="257" y="13"/>
                    </a:lnTo>
                    <a:lnTo>
                      <a:pt x="274" y="13"/>
                    </a:lnTo>
                    <a:lnTo>
                      <a:pt x="290" y="15"/>
                    </a:lnTo>
                    <a:lnTo>
                      <a:pt x="304" y="17"/>
                    </a:lnTo>
                    <a:lnTo>
                      <a:pt x="321" y="18"/>
                    </a:lnTo>
                    <a:lnTo>
                      <a:pt x="333" y="18"/>
                    </a:lnTo>
                    <a:lnTo>
                      <a:pt x="355" y="20"/>
                    </a:lnTo>
                    <a:lnTo>
                      <a:pt x="361" y="20"/>
                    </a:lnTo>
                    <a:lnTo>
                      <a:pt x="387" y="22"/>
                    </a:lnTo>
                    <a:lnTo>
                      <a:pt x="392" y="23"/>
                    </a:lnTo>
                    <a:lnTo>
                      <a:pt x="419" y="25"/>
                    </a:lnTo>
                    <a:lnTo>
                      <a:pt x="422" y="25"/>
                    </a:lnTo>
                    <a:lnTo>
                      <a:pt x="451" y="27"/>
                    </a:lnTo>
                    <a:lnTo>
                      <a:pt x="459" y="27"/>
                    </a:lnTo>
                    <a:lnTo>
                      <a:pt x="481" y="30"/>
                    </a:lnTo>
                  </a:path>
                </a:pathLst>
              </a:custGeom>
              <a:noFill/>
              <a:ln w="0">
                <a:solidFill>
                  <a:schemeClr val="tx1"/>
                </a:solidFill>
                <a:round/>
                <a:headEnd/>
                <a:tailEnd/>
              </a:ln>
            </p:spPr>
            <p:txBody>
              <a:bodyPr/>
              <a:lstStyle/>
              <a:p>
                <a:endParaRPr lang="en-US"/>
              </a:p>
            </p:txBody>
          </p:sp>
          <p:sp>
            <p:nvSpPr>
              <p:cNvPr id="44394" name="Freeform 1334"/>
              <p:cNvSpPr>
                <a:spLocks/>
              </p:cNvSpPr>
              <p:nvPr/>
            </p:nvSpPr>
            <p:spPr bwMode="auto">
              <a:xfrm>
                <a:off x="657" y="2360"/>
                <a:ext cx="564" cy="11"/>
              </a:xfrm>
              <a:custGeom>
                <a:avLst/>
                <a:gdLst>
                  <a:gd name="T0" fmla="*/ 0 w 564"/>
                  <a:gd name="T1" fmla="*/ 0 h 11"/>
                  <a:gd name="T2" fmla="*/ 31 w 564"/>
                  <a:gd name="T3" fmla="*/ 0 h 11"/>
                  <a:gd name="T4" fmla="*/ 61 w 564"/>
                  <a:gd name="T5" fmla="*/ 0 h 11"/>
                  <a:gd name="T6" fmla="*/ 93 w 564"/>
                  <a:gd name="T7" fmla="*/ 0 h 11"/>
                  <a:gd name="T8" fmla="*/ 108 w 564"/>
                  <a:gd name="T9" fmla="*/ 0 h 11"/>
                  <a:gd name="T10" fmla="*/ 125 w 564"/>
                  <a:gd name="T11" fmla="*/ 2 h 11"/>
                  <a:gd name="T12" fmla="*/ 157 w 564"/>
                  <a:gd name="T13" fmla="*/ 2 h 11"/>
                  <a:gd name="T14" fmla="*/ 188 w 564"/>
                  <a:gd name="T15" fmla="*/ 2 h 11"/>
                  <a:gd name="T16" fmla="*/ 220 w 564"/>
                  <a:gd name="T17" fmla="*/ 2 h 11"/>
                  <a:gd name="T18" fmla="*/ 252 w 564"/>
                  <a:gd name="T19" fmla="*/ 2 h 11"/>
                  <a:gd name="T20" fmla="*/ 282 w 564"/>
                  <a:gd name="T21" fmla="*/ 4 h 11"/>
                  <a:gd name="T22" fmla="*/ 314 w 564"/>
                  <a:gd name="T23" fmla="*/ 4 h 11"/>
                  <a:gd name="T24" fmla="*/ 336 w 564"/>
                  <a:gd name="T25" fmla="*/ 4 h 11"/>
                  <a:gd name="T26" fmla="*/ 345 w 564"/>
                  <a:gd name="T27" fmla="*/ 6 h 11"/>
                  <a:gd name="T28" fmla="*/ 377 w 564"/>
                  <a:gd name="T29" fmla="*/ 6 h 11"/>
                  <a:gd name="T30" fmla="*/ 409 w 564"/>
                  <a:gd name="T31" fmla="*/ 7 h 11"/>
                  <a:gd name="T32" fmla="*/ 439 w 564"/>
                  <a:gd name="T33" fmla="*/ 7 h 11"/>
                  <a:gd name="T34" fmla="*/ 441 w 564"/>
                  <a:gd name="T35" fmla="*/ 7 h 11"/>
                  <a:gd name="T36" fmla="*/ 470 w 564"/>
                  <a:gd name="T37" fmla="*/ 7 h 11"/>
                  <a:gd name="T38" fmla="*/ 471 w 564"/>
                  <a:gd name="T39" fmla="*/ 7 h 11"/>
                  <a:gd name="T40" fmla="*/ 500 w 564"/>
                  <a:gd name="T41" fmla="*/ 9 h 11"/>
                  <a:gd name="T42" fmla="*/ 503 w 564"/>
                  <a:gd name="T43" fmla="*/ 9 h 11"/>
                  <a:gd name="T44" fmla="*/ 532 w 564"/>
                  <a:gd name="T45" fmla="*/ 9 h 11"/>
                  <a:gd name="T46" fmla="*/ 535 w 564"/>
                  <a:gd name="T47" fmla="*/ 9 h 11"/>
                  <a:gd name="T48" fmla="*/ 564 w 564"/>
                  <a:gd name="T49" fmla="*/ 11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4"/>
                  <a:gd name="T76" fmla="*/ 0 h 11"/>
                  <a:gd name="T77" fmla="*/ 564 w 564"/>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4" h="11">
                    <a:moveTo>
                      <a:pt x="0" y="0"/>
                    </a:moveTo>
                    <a:lnTo>
                      <a:pt x="31" y="0"/>
                    </a:lnTo>
                    <a:lnTo>
                      <a:pt x="61" y="0"/>
                    </a:lnTo>
                    <a:lnTo>
                      <a:pt x="93" y="0"/>
                    </a:lnTo>
                    <a:lnTo>
                      <a:pt x="108" y="0"/>
                    </a:lnTo>
                    <a:lnTo>
                      <a:pt x="125" y="2"/>
                    </a:lnTo>
                    <a:lnTo>
                      <a:pt x="157" y="2"/>
                    </a:lnTo>
                    <a:lnTo>
                      <a:pt x="188" y="2"/>
                    </a:lnTo>
                    <a:lnTo>
                      <a:pt x="220" y="2"/>
                    </a:lnTo>
                    <a:lnTo>
                      <a:pt x="252" y="2"/>
                    </a:lnTo>
                    <a:lnTo>
                      <a:pt x="282" y="4"/>
                    </a:lnTo>
                    <a:lnTo>
                      <a:pt x="314" y="4"/>
                    </a:lnTo>
                    <a:lnTo>
                      <a:pt x="336" y="4"/>
                    </a:lnTo>
                    <a:lnTo>
                      <a:pt x="345" y="6"/>
                    </a:lnTo>
                    <a:lnTo>
                      <a:pt x="377" y="6"/>
                    </a:lnTo>
                    <a:lnTo>
                      <a:pt x="409" y="7"/>
                    </a:lnTo>
                    <a:lnTo>
                      <a:pt x="439" y="7"/>
                    </a:lnTo>
                    <a:lnTo>
                      <a:pt x="441" y="7"/>
                    </a:lnTo>
                    <a:lnTo>
                      <a:pt x="470" y="7"/>
                    </a:lnTo>
                    <a:lnTo>
                      <a:pt x="471" y="7"/>
                    </a:lnTo>
                    <a:lnTo>
                      <a:pt x="500" y="9"/>
                    </a:lnTo>
                    <a:lnTo>
                      <a:pt x="503" y="9"/>
                    </a:lnTo>
                    <a:lnTo>
                      <a:pt x="532" y="9"/>
                    </a:lnTo>
                    <a:lnTo>
                      <a:pt x="535" y="9"/>
                    </a:lnTo>
                    <a:lnTo>
                      <a:pt x="564" y="11"/>
                    </a:lnTo>
                  </a:path>
                </a:pathLst>
              </a:custGeom>
              <a:noFill/>
              <a:ln w="0">
                <a:solidFill>
                  <a:schemeClr val="tx1"/>
                </a:solidFill>
                <a:round/>
                <a:headEnd/>
                <a:tailEnd/>
              </a:ln>
            </p:spPr>
            <p:txBody>
              <a:bodyPr/>
              <a:lstStyle/>
              <a:p>
                <a:endParaRPr lang="en-US"/>
              </a:p>
            </p:txBody>
          </p:sp>
          <p:sp>
            <p:nvSpPr>
              <p:cNvPr id="44395" name="Line 1335"/>
              <p:cNvSpPr>
                <a:spLocks noChangeShapeType="1"/>
              </p:cNvSpPr>
              <p:nvPr/>
            </p:nvSpPr>
            <p:spPr bwMode="auto">
              <a:xfrm>
                <a:off x="590" y="2360"/>
                <a:ext cx="67" cy="1"/>
              </a:xfrm>
              <a:prstGeom prst="line">
                <a:avLst/>
              </a:prstGeom>
              <a:noFill/>
              <a:ln w="0">
                <a:solidFill>
                  <a:schemeClr val="tx1"/>
                </a:solidFill>
                <a:round/>
                <a:headEnd/>
                <a:tailEnd/>
              </a:ln>
            </p:spPr>
            <p:txBody>
              <a:bodyPr/>
              <a:lstStyle/>
              <a:p>
                <a:endParaRPr lang="en-GB"/>
              </a:p>
            </p:txBody>
          </p:sp>
          <p:sp>
            <p:nvSpPr>
              <p:cNvPr id="44396" name="Line 1336"/>
              <p:cNvSpPr>
                <a:spLocks noChangeShapeType="1"/>
              </p:cNvSpPr>
              <p:nvPr/>
            </p:nvSpPr>
            <p:spPr bwMode="auto">
              <a:xfrm flipH="1">
                <a:off x="590" y="2335"/>
                <a:ext cx="22" cy="1"/>
              </a:xfrm>
              <a:prstGeom prst="line">
                <a:avLst/>
              </a:prstGeom>
              <a:noFill/>
              <a:ln w="0">
                <a:solidFill>
                  <a:schemeClr val="tx1"/>
                </a:solidFill>
                <a:round/>
                <a:headEnd/>
                <a:tailEnd/>
              </a:ln>
            </p:spPr>
            <p:txBody>
              <a:bodyPr/>
              <a:lstStyle/>
              <a:p>
                <a:endParaRPr lang="en-GB"/>
              </a:p>
            </p:txBody>
          </p:sp>
          <p:sp>
            <p:nvSpPr>
              <p:cNvPr id="44397" name="Line 1337"/>
              <p:cNvSpPr>
                <a:spLocks noChangeShapeType="1"/>
              </p:cNvSpPr>
              <p:nvPr/>
            </p:nvSpPr>
            <p:spPr bwMode="auto">
              <a:xfrm flipH="1">
                <a:off x="612" y="2335"/>
                <a:ext cx="62" cy="1"/>
              </a:xfrm>
              <a:prstGeom prst="line">
                <a:avLst/>
              </a:prstGeom>
              <a:noFill/>
              <a:ln w="0">
                <a:solidFill>
                  <a:schemeClr val="tx1"/>
                </a:solidFill>
                <a:round/>
                <a:headEnd/>
                <a:tailEnd/>
              </a:ln>
            </p:spPr>
            <p:txBody>
              <a:bodyPr/>
              <a:lstStyle/>
              <a:p>
                <a:endParaRPr lang="en-GB"/>
              </a:p>
            </p:txBody>
          </p:sp>
          <p:sp>
            <p:nvSpPr>
              <p:cNvPr id="44398" name="Freeform 1338"/>
              <p:cNvSpPr>
                <a:spLocks/>
              </p:cNvSpPr>
              <p:nvPr/>
            </p:nvSpPr>
            <p:spPr bwMode="auto">
              <a:xfrm>
                <a:off x="674" y="2335"/>
                <a:ext cx="125" cy="1"/>
              </a:xfrm>
              <a:custGeom>
                <a:avLst/>
                <a:gdLst>
                  <a:gd name="T0" fmla="*/ 125 w 125"/>
                  <a:gd name="T1" fmla="*/ 0 h 1"/>
                  <a:gd name="T2" fmla="*/ 124 w 125"/>
                  <a:gd name="T3" fmla="*/ 0 h 1"/>
                  <a:gd name="T4" fmla="*/ 93 w 125"/>
                  <a:gd name="T5" fmla="*/ 0 h 1"/>
                  <a:gd name="T6" fmla="*/ 63 w 125"/>
                  <a:gd name="T7" fmla="*/ 0 h 1"/>
                  <a:gd name="T8" fmla="*/ 29 w 125"/>
                  <a:gd name="T9" fmla="*/ 0 h 1"/>
                  <a:gd name="T10" fmla="*/ 0 w 125"/>
                  <a:gd name="T11" fmla="*/ 0 h 1"/>
                  <a:gd name="T12" fmla="*/ 0 60000 65536"/>
                  <a:gd name="T13" fmla="*/ 0 60000 65536"/>
                  <a:gd name="T14" fmla="*/ 0 60000 65536"/>
                  <a:gd name="T15" fmla="*/ 0 60000 65536"/>
                  <a:gd name="T16" fmla="*/ 0 60000 65536"/>
                  <a:gd name="T17" fmla="*/ 0 60000 65536"/>
                  <a:gd name="T18" fmla="*/ 0 w 125"/>
                  <a:gd name="T19" fmla="*/ 0 h 1"/>
                  <a:gd name="T20" fmla="*/ 125 w 125"/>
                  <a:gd name="T21" fmla="*/ 1 h 1"/>
                </a:gdLst>
                <a:ahLst/>
                <a:cxnLst>
                  <a:cxn ang="T12">
                    <a:pos x="T0" y="T1"/>
                  </a:cxn>
                  <a:cxn ang="T13">
                    <a:pos x="T2" y="T3"/>
                  </a:cxn>
                  <a:cxn ang="T14">
                    <a:pos x="T4" y="T5"/>
                  </a:cxn>
                  <a:cxn ang="T15">
                    <a:pos x="T6" y="T7"/>
                  </a:cxn>
                  <a:cxn ang="T16">
                    <a:pos x="T8" y="T9"/>
                  </a:cxn>
                  <a:cxn ang="T17">
                    <a:pos x="T10" y="T11"/>
                  </a:cxn>
                </a:cxnLst>
                <a:rect l="T18" t="T19" r="T20" b="T21"/>
                <a:pathLst>
                  <a:path w="125" h="1">
                    <a:moveTo>
                      <a:pt x="125" y="0"/>
                    </a:moveTo>
                    <a:lnTo>
                      <a:pt x="124" y="0"/>
                    </a:lnTo>
                    <a:lnTo>
                      <a:pt x="93" y="0"/>
                    </a:lnTo>
                    <a:lnTo>
                      <a:pt x="63" y="0"/>
                    </a:lnTo>
                    <a:lnTo>
                      <a:pt x="29" y="0"/>
                    </a:lnTo>
                    <a:lnTo>
                      <a:pt x="0" y="0"/>
                    </a:lnTo>
                  </a:path>
                </a:pathLst>
              </a:custGeom>
              <a:noFill/>
              <a:ln w="0">
                <a:solidFill>
                  <a:schemeClr val="tx1"/>
                </a:solidFill>
                <a:round/>
                <a:headEnd/>
                <a:tailEnd/>
              </a:ln>
            </p:spPr>
            <p:txBody>
              <a:bodyPr/>
              <a:lstStyle/>
              <a:p>
                <a:endParaRPr lang="en-US"/>
              </a:p>
            </p:txBody>
          </p:sp>
          <p:sp>
            <p:nvSpPr>
              <p:cNvPr id="44399" name="Freeform 1339"/>
              <p:cNvSpPr>
                <a:spLocks/>
              </p:cNvSpPr>
              <p:nvPr/>
            </p:nvSpPr>
            <p:spPr bwMode="auto">
              <a:xfrm>
                <a:off x="1051" y="2338"/>
                <a:ext cx="1029" cy="29"/>
              </a:xfrm>
              <a:custGeom>
                <a:avLst/>
                <a:gdLst>
                  <a:gd name="T0" fmla="*/ 28 w 1029"/>
                  <a:gd name="T1" fmla="*/ 0 h 29"/>
                  <a:gd name="T2" fmla="*/ 60 w 1029"/>
                  <a:gd name="T3" fmla="*/ 0 h 29"/>
                  <a:gd name="T4" fmla="*/ 92 w 1029"/>
                  <a:gd name="T5" fmla="*/ 2 h 29"/>
                  <a:gd name="T6" fmla="*/ 126 w 1029"/>
                  <a:gd name="T7" fmla="*/ 2 h 29"/>
                  <a:gd name="T8" fmla="*/ 157 w 1029"/>
                  <a:gd name="T9" fmla="*/ 4 h 29"/>
                  <a:gd name="T10" fmla="*/ 189 w 1029"/>
                  <a:gd name="T11" fmla="*/ 6 h 29"/>
                  <a:gd name="T12" fmla="*/ 221 w 1029"/>
                  <a:gd name="T13" fmla="*/ 7 h 29"/>
                  <a:gd name="T14" fmla="*/ 251 w 1029"/>
                  <a:gd name="T15" fmla="*/ 7 h 29"/>
                  <a:gd name="T16" fmla="*/ 285 w 1029"/>
                  <a:gd name="T17" fmla="*/ 9 h 29"/>
                  <a:gd name="T18" fmla="*/ 315 w 1029"/>
                  <a:gd name="T19" fmla="*/ 9 h 29"/>
                  <a:gd name="T20" fmla="*/ 347 w 1029"/>
                  <a:gd name="T21" fmla="*/ 11 h 29"/>
                  <a:gd name="T22" fmla="*/ 378 w 1029"/>
                  <a:gd name="T23" fmla="*/ 12 h 29"/>
                  <a:gd name="T24" fmla="*/ 411 w 1029"/>
                  <a:gd name="T25" fmla="*/ 14 h 29"/>
                  <a:gd name="T26" fmla="*/ 442 w 1029"/>
                  <a:gd name="T27" fmla="*/ 16 h 29"/>
                  <a:gd name="T28" fmla="*/ 474 w 1029"/>
                  <a:gd name="T29" fmla="*/ 17 h 29"/>
                  <a:gd name="T30" fmla="*/ 506 w 1029"/>
                  <a:gd name="T31" fmla="*/ 19 h 29"/>
                  <a:gd name="T32" fmla="*/ 538 w 1029"/>
                  <a:gd name="T33" fmla="*/ 21 h 29"/>
                  <a:gd name="T34" fmla="*/ 568 w 1029"/>
                  <a:gd name="T35" fmla="*/ 22 h 29"/>
                  <a:gd name="T36" fmla="*/ 601 w 1029"/>
                  <a:gd name="T37" fmla="*/ 24 h 29"/>
                  <a:gd name="T38" fmla="*/ 633 w 1029"/>
                  <a:gd name="T39" fmla="*/ 26 h 29"/>
                  <a:gd name="T40" fmla="*/ 663 w 1029"/>
                  <a:gd name="T41" fmla="*/ 28 h 29"/>
                  <a:gd name="T42" fmla="*/ 695 w 1029"/>
                  <a:gd name="T43" fmla="*/ 29 h 29"/>
                  <a:gd name="T44" fmla="*/ 725 w 1029"/>
                  <a:gd name="T45" fmla="*/ 29 h 29"/>
                  <a:gd name="T46" fmla="*/ 757 w 1029"/>
                  <a:gd name="T47" fmla="*/ 29 h 29"/>
                  <a:gd name="T48" fmla="*/ 788 w 1029"/>
                  <a:gd name="T49" fmla="*/ 29 h 29"/>
                  <a:gd name="T50" fmla="*/ 818 w 1029"/>
                  <a:gd name="T51" fmla="*/ 29 h 29"/>
                  <a:gd name="T52" fmla="*/ 849 w 1029"/>
                  <a:gd name="T53" fmla="*/ 29 h 29"/>
                  <a:gd name="T54" fmla="*/ 877 w 1029"/>
                  <a:gd name="T55" fmla="*/ 28 h 29"/>
                  <a:gd name="T56" fmla="*/ 908 w 1029"/>
                  <a:gd name="T57" fmla="*/ 26 h 29"/>
                  <a:gd name="T58" fmla="*/ 936 w 1029"/>
                  <a:gd name="T59" fmla="*/ 22 h 29"/>
                  <a:gd name="T60" fmla="*/ 963 w 1029"/>
                  <a:gd name="T61" fmla="*/ 17 h 29"/>
                  <a:gd name="T62" fmla="*/ 990 w 1029"/>
                  <a:gd name="T63" fmla="*/ 14 h 29"/>
                  <a:gd name="T64" fmla="*/ 1016 w 1029"/>
                  <a:gd name="T65" fmla="*/ 7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9"/>
                  <a:gd name="T100" fmla="*/ 0 h 29"/>
                  <a:gd name="T101" fmla="*/ 1029 w 1029"/>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9" h="29">
                    <a:moveTo>
                      <a:pt x="0" y="0"/>
                    </a:moveTo>
                    <a:lnTo>
                      <a:pt x="28" y="0"/>
                    </a:lnTo>
                    <a:lnTo>
                      <a:pt x="30" y="0"/>
                    </a:lnTo>
                    <a:lnTo>
                      <a:pt x="60" y="0"/>
                    </a:lnTo>
                    <a:lnTo>
                      <a:pt x="62" y="0"/>
                    </a:lnTo>
                    <a:lnTo>
                      <a:pt x="92" y="2"/>
                    </a:lnTo>
                    <a:lnTo>
                      <a:pt x="123" y="2"/>
                    </a:lnTo>
                    <a:lnTo>
                      <a:pt x="126" y="2"/>
                    </a:lnTo>
                    <a:lnTo>
                      <a:pt x="155" y="4"/>
                    </a:lnTo>
                    <a:lnTo>
                      <a:pt x="157" y="4"/>
                    </a:lnTo>
                    <a:lnTo>
                      <a:pt x="185" y="6"/>
                    </a:lnTo>
                    <a:lnTo>
                      <a:pt x="189" y="6"/>
                    </a:lnTo>
                    <a:lnTo>
                      <a:pt x="217" y="7"/>
                    </a:lnTo>
                    <a:lnTo>
                      <a:pt x="221" y="7"/>
                    </a:lnTo>
                    <a:lnTo>
                      <a:pt x="248" y="7"/>
                    </a:lnTo>
                    <a:lnTo>
                      <a:pt x="251" y="7"/>
                    </a:lnTo>
                    <a:lnTo>
                      <a:pt x="278" y="9"/>
                    </a:lnTo>
                    <a:lnTo>
                      <a:pt x="285" y="9"/>
                    </a:lnTo>
                    <a:lnTo>
                      <a:pt x="309" y="9"/>
                    </a:lnTo>
                    <a:lnTo>
                      <a:pt x="315" y="9"/>
                    </a:lnTo>
                    <a:lnTo>
                      <a:pt x="341" y="11"/>
                    </a:lnTo>
                    <a:lnTo>
                      <a:pt x="347" y="11"/>
                    </a:lnTo>
                    <a:lnTo>
                      <a:pt x="369" y="12"/>
                    </a:lnTo>
                    <a:lnTo>
                      <a:pt x="378" y="12"/>
                    </a:lnTo>
                    <a:lnTo>
                      <a:pt x="400" y="14"/>
                    </a:lnTo>
                    <a:lnTo>
                      <a:pt x="411" y="14"/>
                    </a:lnTo>
                    <a:lnTo>
                      <a:pt x="432" y="14"/>
                    </a:lnTo>
                    <a:lnTo>
                      <a:pt x="442" y="16"/>
                    </a:lnTo>
                    <a:lnTo>
                      <a:pt x="462" y="16"/>
                    </a:lnTo>
                    <a:lnTo>
                      <a:pt x="474" y="17"/>
                    </a:lnTo>
                    <a:lnTo>
                      <a:pt x="491" y="17"/>
                    </a:lnTo>
                    <a:lnTo>
                      <a:pt x="506" y="19"/>
                    </a:lnTo>
                    <a:lnTo>
                      <a:pt x="521" y="21"/>
                    </a:lnTo>
                    <a:lnTo>
                      <a:pt x="538" y="21"/>
                    </a:lnTo>
                    <a:lnTo>
                      <a:pt x="552" y="22"/>
                    </a:lnTo>
                    <a:lnTo>
                      <a:pt x="568" y="22"/>
                    </a:lnTo>
                    <a:lnTo>
                      <a:pt x="582" y="22"/>
                    </a:lnTo>
                    <a:lnTo>
                      <a:pt x="601" y="24"/>
                    </a:lnTo>
                    <a:lnTo>
                      <a:pt x="611" y="24"/>
                    </a:lnTo>
                    <a:lnTo>
                      <a:pt x="633" y="26"/>
                    </a:lnTo>
                    <a:lnTo>
                      <a:pt x="641" y="26"/>
                    </a:lnTo>
                    <a:lnTo>
                      <a:pt x="663" y="28"/>
                    </a:lnTo>
                    <a:lnTo>
                      <a:pt x="671" y="28"/>
                    </a:lnTo>
                    <a:lnTo>
                      <a:pt x="695" y="29"/>
                    </a:lnTo>
                    <a:lnTo>
                      <a:pt x="702" y="29"/>
                    </a:lnTo>
                    <a:lnTo>
                      <a:pt x="725" y="29"/>
                    </a:lnTo>
                    <a:lnTo>
                      <a:pt x="730" y="29"/>
                    </a:lnTo>
                    <a:lnTo>
                      <a:pt x="757" y="29"/>
                    </a:lnTo>
                    <a:lnTo>
                      <a:pt x="761" y="29"/>
                    </a:lnTo>
                    <a:lnTo>
                      <a:pt x="788" y="29"/>
                    </a:lnTo>
                    <a:lnTo>
                      <a:pt x="791" y="29"/>
                    </a:lnTo>
                    <a:lnTo>
                      <a:pt x="818" y="29"/>
                    </a:lnTo>
                    <a:lnTo>
                      <a:pt x="822" y="29"/>
                    </a:lnTo>
                    <a:lnTo>
                      <a:pt x="849" y="29"/>
                    </a:lnTo>
                    <a:lnTo>
                      <a:pt x="852" y="29"/>
                    </a:lnTo>
                    <a:lnTo>
                      <a:pt x="877" y="28"/>
                    </a:lnTo>
                    <a:lnTo>
                      <a:pt x="882" y="28"/>
                    </a:lnTo>
                    <a:lnTo>
                      <a:pt x="908" y="26"/>
                    </a:lnTo>
                    <a:lnTo>
                      <a:pt x="914" y="24"/>
                    </a:lnTo>
                    <a:lnTo>
                      <a:pt x="936" y="22"/>
                    </a:lnTo>
                    <a:lnTo>
                      <a:pt x="945" y="21"/>
                    </a:lnTo>
                    <a:lnTo>
                      <a:pt x="963" y="17"/>
                    </a:lnTo>
                    <a:lnTo>
                      <a:pt x="979" y="14"/>
                    </a:lnTo>
                    <a:lnTo>
                      <a:pt x="990" y="14"/>
                    </a:lnTo>
                    <a:lnTo>
                      <a:pt x="1009" y="9"/>
                    </a:lnTo>
                    <a:lnTo>
                      <a:pt x="1016" y="7"/>
                    </a:lnTo>
                    <a:lnTo>
                      <a:pt x="1029" y="4"/>
                    </a:lnTo>
                  </a:path>
                </a:pathLst>
              </a:custGeom>
              <a:noFill/>
              <a:ln w="0">
                <a:solidFill>
                  <a:schemeClr val="tx1"/>
                </a:solidFill>
                <a:round/>
                <a:headEnd/>
                <a:tailEnd/>
              </a:ln>
            </p:spPr>
            <p:txBody>
              <a:bodyPr/>
              <a:lstStyle/>
              <a:p>
                <a:endParaRPr lang="en-US"/>
              </a:p>
            </p:txBody>
          </p:sp>
          <p:sp>
            <p:nvSpPr>
              <p:cNvPr id="44400" name="Freeform 1340"/>
              <p:cNvSpPr>
                <a:spLocks/>
              </p:cNvSpPr>
              <p:nvPr/>
            </p:nvSpPr>
            <p:spPr bwMode="auto">
              <a:xfrm>
                <a:off x="892" y="2337"/>
                <a:ext cx="159" cy="1"/>
              </a:xfrm>
              <a:custGeom>
                <a:avLst/>
                <a:gdLst>
                  <a:gd name="T0" fmla="*/ 0 w 159"/>
                  <a:gd name="T1" fmla="*/ 0 h 1"/>
                  <a:gd name="T2" fmla="*/ 2 w 159"/>
                  <a:gd name="T3" fmla="*/ 0 h 1"/>
                  <a:gd name="T4" fmla="*/ 30 w 159"/>
                  <a:gd name="T5" fmla="*/ 0 h 1"/>
                  <a:gd name="T6" fmla="*/ 32 w 159"/>
                  <a:gd name="T7" fmla="*/ 0 h 1"/>
                  <a:gd name="T8" fmla="*/ 62 w 159"/>
                  <a:gd name="T9" fmla="*/ 0 h 1"/>
                  <a:gd name="T10" fmla="*/ 64 w 159"/>
                  <a:gd name="T11" fmla="*/ 0 h 1"/>
                  <a:gd name="T12" fmla="*/ 96 w 159"/>
                  <a:gd name="T13" fmla="*/ 1 h 1"/>
                  <a:gd name="T14" fmla="*/ 127 w 159"/>
                  <a:gd name="T15" fmla="*/ 1 h 1"/>
                  <a:gd name="T16" fmla="*/ 159 w 159"/>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
                  <a:gd name="T28" fmla="*/ 0 h 1"/>
                  <a:gd name="T29" fmla="*/ 159 w 159"/>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 h="1">
                    <a:moveTo>
                      <a:pt x="0" y="0"/>
                    </a:moveTo>
                    <a:lnTo>
                      <a:pt x="2" y="0"/>
                    </a:lnTo>
                    <a:lnTo>
                      <a:pt x="30" y="0"/>
                    </a:lnTo>
                    <a:lnTo>
                      <a:pt x="32" y="0"/>
                    </a:lnTo>
                    <a:lnTo>
                      <a:pt x="62" y="0"/>
                    </a:lnTo>
                    <a:lnTo>
                      <a:pt x="64" y="0"/>
                    </a:lnTo>
                    <a:lnTo>
                      <a:pt x="96" y="1"/>
                    </a:lnTo>
                    <a:lnTo>
                      <a:pt x="127" y="1"/>
                    </a:lnTo>
                    <a:lnTo>
                      <a:pt x="159" y="1"/>
                    </a:lnTo>
                  </a:path>
                </a:pathLst>
              </a:custGeom>
              <a:noFill/>
              <a:ln w="0">
                <a:solidFill>
                  <a:schemeClr val="tx1"/>
                </a:solidFill>
                <a:round/>
                <a:headEnd/>
                <a:tailEnd/>
              </a:ln>
            </p:spPr>
            <p:txBody>
              <a:bodyPr/>
              <a:lstStyle/>
              <a:p>
                <a:endParaRPr lang="en-US"/>
              </a:p>
            </p:txBody>
          </p:sp>
          <p:sp>
            <p:nvSpPr>
              <p:cNvPr id="44401" name="Freeform 1341"/>
              <p:cNvSpPr>
                <a:spLocks/>
              </p:cNvSpPr>
              <p:nvPr/>
            </p:nvSpPr>
            <p:spPr bwMode="auto">
              <a:xfrm>
                <a:off x="799" y="2335"/>
                <a:ext cx="61" cy="2"/>
              </a:xfrm>
              <a:custGeom>
                <a:avLst/>
                <a:gdLst>
                  <a:gd name="T0" fmla="*/ 61 w 61"/>
                  <a:gd name="T1" fmla="*/ 2 h 2"/>
                  <a:gd name="T2" fmla="*/ 31 w 61"/>
                  <a:gd name="T3" fmla="*/ 2 h 2"/>
                  <a:gd name="T4" fmla="*/ 31 w 61"/>
                  <a:gd name="T5" fmla="*/ 0 h 2"/>
                  <a:gd name="T6" fmla="*/ 0 w 61"/>
                  <a:gd name="T7" fmla="*/ 0 h 2"/>
                  <a:gd name="T8" fmla="*/ 0 60000 65536"/>
                  <a:gd name="T9" fmla="*/ 0 60000 65536"/>
                  <a:gd name="T10" fmla="*/ 0 60000 65536"/>
                  <a:gd name="T11" fmla="*/ 0 60000 65536"/>
                  <a:gd name="T12" fmla="*/ 0 w 61"/>
                  <a:gd name="T13" fmla="*/ 0 h 2"/>
                  <a:gd name="T14" fmla="*/ 61 w 61"/>
                  <a:gd name="T15" fmla="*/ 2 h 2"/>
                </a:gdLst>
                <a:ahLst/>
                <a:cxnLst>
                  <a:cxn ang="T8">
                    <a:pos x="T0" y="T1"/>
                  </a:cxn>
                  <a:cxn ang="T9">
                    <a:pos x="T2" y="T3"/>
                  </a:cxn>
                  <a:cxn ang="T10">
                    <a:pos x="T4" y="T5"/>
                  </a:cxn>
                  <a:cxn ang="T11">
                    <a:pos x="T6" y="T7"/>
                  </a:cxn>
                </a:cxnLst>
                <a:rect l="T12" t="T13" r="T14" b="T15"/>
                <a:pathLst>
                  <a:path w="61" h="2">
                    <a:moveTo>
                      <a:pt x="61" y="2"/>
                    </a:moveTo>
                    <a:lnTo>
                      <a:pt x="31" y="2"/>
                    </a:lnTo>
                    <a:lnTo>
                      <a:pt x="31" y="0"/>
                    </a:lnTo>
                    <a:lnTo>
                      <a:pt x="0" y="0"/>
                    </a:lnTo>
                  </a:path>
                </a:pathLst>
              </a:custGeom>
              <a:noFill/>
              <a:ln w="0">
                <a:solidFill>
                  <a:schemeClr val="tx1"/>
                </a:solidFill>
                <a:round/>
                <a:headEnd/>
                <a:tailEnd/>
              </a:ln>
            </p:spPr>
            <p:txBody>
              <a:bodyPr/>
              <a:lstStyle/>
              <a:p>
                <a:endParaRPr lang="en-US"/>
              </a:p>
            </p:txBody>
          </p:sp>
          <p:sp>
            <p:nvSpPr>
              <p:cNvPr id="44402" name="Freeform 1342"/>
              <p:cNvSpPr>
                <a:spLocks/>
              </p:cNvSpPr>
              <p:nvPr/>
            </p:nvSpPr>
            <p:spPr bwMode="auto">
              <a:xfrm>
                <a:off x="860" y="2337"/>
                <a:ext cx="32" cy="1"/>
              </a:xfrm>
              <a:custGeom>
                <a:avLst/>
                <a:gdLst>
                  <a:gd name="T0" fmla="*/ 0 w 32"/>
                  <a:gd name="T1" fmla="*/ 0 h 1"/>
                  <a:gd name="T2" fmla="*/ 2 w 32"/>
                  <a:gd name="T3" fmla="*/ 0 h 1"/>
                  <a:gd name="T4" fmla="*/ 32 w 32"/>
                  <a:gd name="T5" fmla="*/ 0 h 1"/>
                  <a:gd name="T6" fmla="*/ 0 60000 65536"/>
                  <a:gd name="T7" fmla="*/ 0 60000 65536"/>
                  <a:gd name="T8" fmla="*/ 0 60000 65536"/>
                  <a:gd name="T9" fmla="*/ 0 w 32"/>
                  <a:gd name="T10" fmla="*/ 0 h 1"/>
                  <a:gd name="T11" fmla="*/ 32 w 32"/>
                  <a:gd name="T12" fmla="*/ 1 h 1"/>
                </a:gdLst>
                <a:ahLst/>
                <a:cxnLst>
                  <a:cxn ang="T6">
                    <a:pos x="T0" y="T1"/>
                  </a:cxn>
                  <a:cxn ang="T7">
                    <a:pos x="T2" y="T3"/>
                  </a:cxn>
                  <a:cxn ang="T8">
                    <a:pos x="T4" y="T5"/>
                  </a:cxn>
                </a:cxnLst>
                <a:rect l="T9" t="T10" r="T11" b="T12"/>
                <a:pathLst>
                  <a:path w="32" h="1">
                    <a:moveTo>
                      <a:pt x="0" y="0"/>
                    </a:moveTo>
                    <a:lnTo>
                      <a:pt x="2" y="0"/>
                    </a:lnTo>
                    <a:lnTo>
                      <a:pt x="32" y="0"/>
                    </a:lnTo>
                  </a:path>
                </a:pathLst>
              </a:custGeom>
              <a:noFill/>
              <a:ln w="0">
                <a:solidFill>
                  <a:schemeClr val="tx1"/>
                </a:solidFill>
                <a:round/>
                <a:headEnd/>
                <a:tailEnd/>
              </a:ln>
            </p:spPr>
            <p:txBody>
              <a:bodyPr/>
              <a:lstStyle/>
              <a:p>
                <a:endParaRPr lang="en-US"/>
              </a:p>
            </p:txBody>
          </p:sp>
          <p:sp>
            <p:nvSpPr>
              <p:cNvPr id="44403" name="Freeform 1343"/>
              <p:cNvSpPr>
                <a:spLocks/>
              </p:cNvSpPr>
              <p:nvPr/>
            </p:nvSpPr>
            <p:spPr bwMode="auto">
              <a:xfrm>
                <a:off x="590" y="2291"/>
                <a:ext cx="1475" cy="37"/>
              </a:xfrm>
              <a:custGeom>
                <a:avLst/>
                <a:gdLst>
                  <a:gd name="T0" fmla="*/ 99 w 1475"/>
                  <a:gd name="T1" fmla="*/ 17 h 37"/>
                  <a:gd name="T2" fmla="*/ 162 w 1475"/>
                  <a:gd name="T3" fmla="*/ 17 h 37"/>
                  <a:gd name="T4" fmla="*/ 224 w 1475"/>
                  <a:gd name="T5" fmla="*/ 19 h 37"/>
                  <a:gd name="T6" fmla="*/ 287 w 1475"/>
                  <a:gd name="T7" fmla="*/ 19 h 37"/>
                  <a:gd name="T8" fmla="*/ 349 w 1475"/>
                  <a:gd name="T9" fmla="*/ 19 h 37"/>
                  <a:gd name="T10" fmla="*/ 381 w 1475"/>
                  <a:gd name="T11" fmla="*/ 20 h 37"/>
                  <a:gd name="T12" fmla="*/ 413 w 1475"/>
                  <a:gd name="T13" fmla="*/ 20 h 37"/>
                  <a:gd name="T14" fmla="*/ 445 w 1475"/>
                  <a:gd name="T15" fmla="*/ 20 h 37"/>
                  <a:gd name="T16" fmla="*/ 508 w 1475"/>
                  <a:gd name="T17" fmla="*/ 20 h 37"/>
                  <a:gd name="T18" fmla="*/ 570 w 1475"/>
                  <a:gd name="T19" fmla="*/ 20 h 37"/>
                  <a:gd name="T20" fmla="*/ 633 w 1475"/>
                  <a:gd name="T21" fmla="*/ 22 h 37"/>
                  <a:gd name="T22" fmla="*/ 665 w 1475"/>
                  <a:gd name="T23" fmla="*/ 24 h 37"/>
                  <a:gd name="T24" fmla="*/ 726 w 1475"/>
                  <a:gd name="T25" fmla="*/ 25 h 37"/>
                  <a:gd name="T26" fmla="*/ 758 w 1475"/>
                  <a:gd name="T27" fmla="*/ 27 h 37"/>
                  <a:gd name="T28" fmla="*/ 788 w 1475"/>
                  <a:gd name="T29" fmla="*/ 27 h 37"/>
                  <a:gd name="T30" fmla="*/ 818 w 1475"/>
                  <a:gd name="T31" fmla="*/ 27 h 37"/>
                  <a:gd name="T32" fmla="*/ 851 w 1475"/>
                  <a:gd name="T33" fmla="*/ 29 h 37"/>
                  <a:gd name="T34" fmla="*/ 881 w 1475"/>
                  <a:gd name="T35" fmla="*/ 31 h 37"/>
                  <a:gd name="T36" fmla="*/ 911 w 1475"/>
                  <a:gd name="T37" fmla="*/ 31 h 37"/>
                  <a:gd name="T38" fmla="*/ 942 w 1475"/>
                  <a:gd name="T39" fmla="*/ 32 h 37"/>
                  <a:gd name="T40" fmla="*/ 972 w 1475"/>
                  <a:gd name="T41" fmla="*/ 32 h 37"/>
                  <a:gd name="T42" fmla="*/ 1002 w 1475"/>
                  <a:gd name="T43" fmla="*/ 32 h 37"/>
                  <a:gd name="T44" fmla="*/ 1033 w 1475"/>
                  <a:gd name="T45" fmla="*/ 34 h 37"/>
                  <a:gd name="T46" fmla="*/ 1065 w 1475"/>
                  <a:gd name="T47" fmla="*/ 36 h 37"/>
                  <a:gd name="T48" fmla="*/ 1094 w 1475"/>
                  <a:gd name="T49" fmla="*/ 36 h 37"/>
                  <a:gd name="T50" fmla="*/ 1124 w 1475"/>
                  <a:gd name="T51" fmla="*/ 36 h 37"/>
                  <a:gd name="T52" fmla="*/ 1156 w 1475"/>
                  <a:gd name="T53" fmla="*/ 37 h 37"/>
                  <a:gd name="T54" fmla="*/ 1185 w 1475"/>
                  <a:gd name="T55" fmla="*/ 37 h 37"/>
                  <a:gd name="T56" fmla="*/ 1217 w 1475"/>
                  <a:gd name="T57" fmla="*/ 36 h 37"/>
                  <a:gd name="T58" fmla="*/ 1247 w 1475"/>
                  <a:gd name="T59" fmla="*/ 34 h 37"/>
                  <a:gd name="T60" fmla="*/ 1278 w 1475"/>
                  <a:gd name="T61" fmla="*/ 32 h 37"/>
                  <a:gd name="T62" fmla="*/ 1310 w 1475"/>
                  <a:gd name="T63" fmla="*/ 32 h 37"/>
                  <a:gd name="T64" fmla="*/ 1340 w 1475"/>
                  <a:gd name="T65" fmla="*/ 27 h 37"/>
                  <a:gd name="T66" fmla="*/ 1359 w 1475"/>
                  <a:gd name="T67" fmla="*/ 25 h 37"/>
                  <a:gd name="T68" fmla="*/ 1374 w 1475"/>
                  <a:gd name="T69" fmla="*/ 24 h 37"/>
                  <a:gd name="T70" fmla="*/ 1406 w 1475"/>
                  <a:gd name="T71" fmla="*/ 19 h 37"/>
                  <a:gd name="T72" fmla="*/ 1441 w 1475"/>
                  <a:gd name="T73" fmla="*/ 10 h 37"/>
                  <a:gd name="T74" fmla="*/ 1472 w 1475"/>
                  <a:gd name="T75" fmla="*/ 2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75"/>
                  <a:gd name="T115" fmla="*/ 0 h 37"/>
                  <a:gd name="T116" fmla="*/ 1475 w 1475"/>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75" h="37">
                    <a:moveTo>
                      <a:pt x="0" y="17"/>
                    </a:moveTo>
                    <a:lnTo>
                      <a:pt x="99" y="17"/>
                    </a:lnTo>
                    <a:lnTo>
                      <a:pt x="128" y="17"/>
                    </a:lnTo>
                    <a:lnTo>
                      <a:pt x="162" y="17"/>
                    </a:lnTo>
                    <a:lnTo>
                      <a:pt x="191" y="19"/>
                    </a:lnTo>
                    <a:lnTo>
                      <a:pt x="224" y="19"/>
                    </a:lnTo>
                    <a:lnTo>
                      <a:pt x="255" y="19"/>
                    </a:lnTo>
                    <a:lnTo>
                      <a:pt x="287" y="19"/>
                    </a:lnTo>
                    <a:lnTo>
                      <a:pt x="319" y="19"/>
                    </a:lnTo>
                    <a:lnTo>
                      <a:pt x="349" y="19"/>
                    </a:lnTo>
                    <a:lnTo>
                      <a:pt x="351" y="19"/>
                    </a:lnTo>
                    <a:lnTo>
                      <a:pt x="381" y="20"/>
                    </a:lnTo>
                    <a:lnTo>
                      <a:pt x="412" y="20"/>
                    </a:lnTo>
                    <a:lnTo>
                      <a:pt x="413" y="20"/>
                    </a:lnTo>
                    <a:lnTo>
                      <a:pt x="444" y="20"/>
                    </a:lnTo>
                    <a:lnTo>
                      <a:pt x="445" y="20"/>
                    </a:lnTo>
                    <a:lnTo>
                      <a:pt x="476" y="20"/>
                    </a:lnTo>
                    <a:lnTo>
                      <a:pt x="508" y="20"/>
                    </a:lnTo>
                    <a:lnTo>
                      <a:pt x="538" y="20"/>
                    </a:lnTo>
                    <a:lnTo>
                      <a:pt x="570" y="20"/>
                    </a:lnTo>
                    <a:lnTo>
                      <a:pt x="602" y="22"/>
                    </a:lnTo>
                    <a:lnTo>
                      <a:pt x="633" y="22"/>
                    </a:lnTo>
                    <a:lnTo>
                      <a:pt x="663" y="24"/>
                    </a:lnTo>
                    <a:lnTo>
                      <a:pt x="665" y="24"/>
                    </a:lnTo>
                    <a:lnTo>
                      <a:pt x="695" y="24"/>
                    </a:lnTo>
                    <a:lnTo>
                      <a:pt x="726" y="25"/>
                    </a:lnTo>
                    <a:lnTo>
                      <a:pt x="727" y="25"/>
                    </a:lnTo>
                    <a:lnTo>
                      <a:pt x="758" y="27"/>
                    </a:lnTo>
                    <a:lnTo>
                      <a:pt x="759" y="27"/>
                    </a:lnTo>
                    <a:lnTo>
                      <a:pt x="788" y="27"/>
                    </a:lnTo>
                    <a:lnTo>
                      <a:pt x="791" y="27"/>
                    </a:lnTo>
                    <a:lnTo>
                      <a:pt x="818" y="27"/>
                    </a:lnTo>
                    <a:lnTo>
                      <a:pt x="824" y="27"/>
                    </a:lnTo>
                    <a:lnTo>
                      <a:pt x="851" y="29"/>
                    </a:lnTo>
                    <a:lnTo>
                      <a:pt x="854" y="29"/>
                    </a:lnTo>
                    <a:lnTo>
                      <a:pt x="881" y="31"/>
                    </a:lnTo>
                    <a:lnTo>
                      <a:pt x="886" y="31"/>
                    </a:lnTo>
                    <a:lnTo>
                      <a:pt x="911" y="31"/>
                    </a:lnTo>
                    <a:lnTo>
                      <a:pt x="916" y="32"/>
                    </a:lnTo>
                    <a:lnTo>
                      <a:pt x="942" y="32"/>
                    </a:lnTo>
                    <a:lnTo>
                      <a:pt x="948" y="32"/>
                    </a:lnTo>
                    <a:lnTo>
                      <a:pt x="972" y="32"/>
                    </a:lnTo>
                    <a:lnTo>
                      <a:pt x="979" y="32"/>
                    </a:lnTo>
                    <a:lnTo>
                      <a:pt x="1002" y="32"/>
                    </a:lnTo>
                    <a:lnTo>
                      <a:pt x="1011" y="34"/>
                    </a:lnTo>
                    <a:lnTo>
                      <a:pt x="1033" y="34"/>
                    </a:lnTo>
                    <a:lnTo>
                      <a:pt x="1043" y="34"/>
                    </a:lnTo>
                    <a:lnTo>
                      <a:pt x="1065" y="36"/>
                    </a:lnTo>
                    <a:lnTo>
                      <a:pt x="1073" y="36"/>
                    </a:lnTo>
                    <a:lnTo>
                      <a:pt x="1094" y="36"/>
                    </a:lnTo>
                    <a:lnTo>
                      <a:pt x="1104" y="36"/>
                    </a:lnTo>
                    <a:lnTo>
                      <a:pt x="1124" y="36"/>
                    </a:lnTo>
                    <a:lnTo>
                      <a:pt x="1136" y="37"/>
                    </a:lnTo>
                    <a:lnTo>
                      <a:pt x="1156" y="37"/>
                    </a:lnTo>
                    <a:lnTo>
                      <a:pt x="1164" y="37"/>
                    </a:lnTo>
                    <a:lnTo>
                      <a:pt x="1185" y="37"/>
                    </a:lnTo>
                    <a:lnTo>
                      <a:pt x="1197" y="37"/>
                    </a:lnTo>
                    <a:lnTo>
                      <a:pt x="1217" y="36"/>
                    </a:lnTo>
                    <a:lnTo>
                      <a:pt x="1227" y="36"/>
                    </a:lnTo>
                    <a:lnTo>
                      <a:pt x="1247" y="34"/>
                    </a:lnTo>
                    <a:lnTo>
                      <a:pt x="1257" y="34"/>
                    </a:lnTo>
                    <a:lnTo>
                      <a:pt x="1278" y="32"/>
                    </a:lnTo>
                    <a:lnTo>
                      <a:pt x="1286" y="32"/>
                    </a:lnTo>
                    <a:lnTo>
                      <a:pt x="1310" y="32"/>
                    </a:lnTo>
                    <a:lnTo>
                      <a:pt x="1315" y="31"/>
                    </a:lnTo>
                    <a:lnTo>
                      <a:pt x="1340" y="27"/>
                    </a:lnTo>
                    <a:lnTo>
                      <a:pt x="1343" y="27"/>
                    </a:lnTo>
                    <a:lnTo>
                      <a:pt x="1359" y="25"/>
                    </a:lnTo>
                    <a:lnTo>
                      <a:pt x="1372" y="24"/>
                    </a:lnTo>
                    <a:lnTo>
                      <a:pt x="1374" y="24"/>
                    </a:lnTo>
                    <a:lnTo>
                      <a:pt x="1399" y="20"/>
                    </a:lnTo>
                    <a:lnTo>
                      <a:pt x="1406" y="19"/>
                    </a:lnTo>
                    <a:lnTo>
                      <a:pt x="1426" y="14"/>
                    </a:lnTo>
                    <a:lnTo>
                      <a:pt x="1441" y="10"/>
                    </a:lnTo>
                    <a:lnTo>
                      <a:pt x="1453" y="7"/>
                    </a:lnTo>
                    <a:lnTo>
                      <a:pt x="1472" y="2"/>
                    </a:lnTo>
                    <a:lnTo>
                      <a:pt x="1475" y="0"/>
                    </a:lnTo>
                  </a:path>
                </a:pathLst>
              </a:custGeom>
              <a:noFill/>
              <a:ln w="0">
                <a:solidFill>
                  <a:schemeClr val="tx1"/>
                </a:solidFill>
                <a:round/>
                <a:headEnd/>
                <a:tailEnd/>
              </a:ln>
            </p:spPr>
            <p:txBody>
              <a:bodyPr/>
              <a:lstStyle/>
              <a:p>
                <a:endParaRPr lang="en-US"/>
              </a:p>
            </p:txBody>
          </p:sp>
          <p:sp>
            <p:nvSpPr>
              <p:cNvPr id="44404" name="Line 1344"/>
              <p:cNvSpPr>
                <a:spLocks noChangeShapeType="1"/>
              </p:cNvSpPr>
              <p:nvPr/>
            </p:nvSpPr>
            <p:spPr bwMode="auto">
              <a:xfrm flipH="1">
                <a:off x="590" y="2281"/>
                <a:ext cx="22" cy="1"/>
              </a:xfrm>
              <a:prstGeom prst="line">
                <a:avLst/>
              </a:prstGeom>
              <a:noFill/>
              <a:ln w="0">
                <a:solidFill>
                  <a:schemeClr val="tx1"/>
                </a:solidFill>
                <a:round/>
                <a:headEnd/>
                <a:tailEnd/>
              </a:ln>
            </p:spPr>
            <p:txBody>
              <a:bodyPr/>
              <a:lstStyle/>
              <a:p>
                <a:endParaRPr lang="en-GB"/>
              </a:p>
            </p:txBody>
          </p:sp>
          <p:sp>
            <p:nvSpPr>
              <p:cNvPr id="44405" name="Freeform 1345"/>
              <p:cNvSpPr>
                <a:spLocks/>
              </p:cNvSpPr>
              <p:nvPr/>
            </p:nvSpPr>
            <p:spPr bwMode="auto">
              <a:xfrm>
                <a:off x="612" y="2281"/>
                <a:ext cx="62" cy="1"/>
              </a:xfrm>
              <a:custGeom>
                <a:avLst/>
                <a:gdLst>
                  <a:gd name="T0" fmla="*/ 62 w 62"/>
                  <a:gd name="T1" fmla="*/ 0 h 1"/>
                  <a:gd name="T2" fmla="*/ 30 w 62"/>
                  <a:gd name="T3" fmla="*/ 0 h 1"/>
                  <a:gd name="T4" fmla="*/ 29 w 62"/>
                  <a:gd name="T5" fmla="*/ 0 h 1"/>
                  <a:gd name="T6" fmla="*/ 0 w 62"/>
                  <a:gd name="T7" fmla="*/ 0 h 1"/>
                  <a:gd name="T8" fmla="*/ 0 60000 65536"/>
                  <a:gd name="T9" fmla="*/ 0 60000 65536"/>
                  <a:gd name="T10" fmla="*/ 0 60000 65536"/>
                  <a:gd name="T11" fmla="*/ 0 60000 65536"/>
                  <a:gd name="T12" fmla="*/ 0 w 62"/>
                  <a:gd name="T13" fmla="*/ 0 h 1"/>
                  <a:gd name="T14" fmla="*/ 62 w 62"/>
                  <a:gd name="T15" fmla="*/ 1 h 1"/>
                </a:gdLst>
                <a:ahLst/>
                <a:cxnLst>
                  <a:cxn ang="T8">
                    <a:pos x="T0" y="T1"/>
                  </a:cxn>
                  <a:cxn ang="T9">
                    <a:pos x="T2" y="T3"/>
                  </a:cxn>
                  <a:cxn ang="T10">
                    <a:pos x="T4" y="T5"/>
                  </a:cxn>
                  <a:cxn ang="T11">
                    <a:pos x="T6" y="T7"/>
                  </a:cxn>
                </a:cxnLst>
                <a:rect l="T12" t="T13" r="T14" b="T15"/>
                <a:pathLst>
                  <a:path w="62" h="1">
                    <a:moveTo>
                      <a:pt x="62" y="0"/>
                    </a:moveTo>
                    <a:lnTo>
                      <a:pt x="30" y="0"/>
                    </a:lnTo>
                    <a:lnTo>
                      <a:pt x="29" y="0"/>
                    </a:lnTo>
                    <a:lnTo>
                      <a:pt x="0" y="0"/>
                    </a:lnTo>
                  </a:path>
                </a:pathLst>
              </a:custGeom>
              <a:noFill/>
              <a:ln w="0">
                <a:solidFill>
                  <a:schemeClr val="tx1"/>
                </a:solidFill>
                <a:round/>
                <a:headEnd/>
                <a:tailEnd/>
              </a:ln>
            </p:spPr>
            <p:txBody>
              <a:bodyPr/>
              <a:lstStyle/>
              <a:p>
                <a:endParaRPr lang="en-US"/>
              </a:p>
            </p:txBody>
          </p:sp>
          <p:sp>
            <p:nvSpPr>
              <p:cNvPr id="44406" name="Freeform 1346"/>
              <p:cNvSpPr>
                <a:spLocks/>
              </p:cNvSpPr>
              <p:nvPr/>
            </p:nvSpPr>
            <p:spPr bwMode="auto">
              <a:xfrm>
                <a:off x="674" y="2281"/>
                <a:ext cx="125" cy="1"/>
              </a:xfrm>
              <a:custGeom>
                <a:avLst/>
                <a:gdLst>
                  <a:gd name="T0" fmla="*/ 125 w 125"/>
                  <a:gd name="T1" fmla="*/ 0 h 1"/>
                  <a:gd name="T2" fmla="*/ 124 w 125"/>
                  <a:gd name="T3" fmla="*/ 0 h 1"/>
                  <a:gd name="T4" fmla="*/ 93 w 125"/>
                  <a:gd name="T5" fmla="*/ 0 h 1"/>
                  <a:gd name="T6" fmla="*/ 0 w 125"/>
                  <a:gd name="T7" fmla="*/ 0 h 1"/>
                  <a:gd name="T8" fmla="*/ 0 60000 65536"/>
                  <a:gd name="T9" fmla="*/ 0 60000 65536"/>
                  <a:gd name="T10" fmla="*/ 0 60000 65536"/>
                  <a:gd name="T11" fmla="*/ 0 60000 65536"/>
                  <a:gd name="T12" fmla="*/ 0 w 125"/>
                  <a:gd name="T13" fmla="*/ 0 h 1"/>
                  <a:gd name="T14" fmla="*/ 125 w 125"/>
                  <a:gd name="T15" fmla="*/ 1 h 1"/>
                </a:gdLst>
                <a:ahLst/>
                <a:cxnLst>
                  <a:cxn ang="T8">
                    <a:pos x="T0" y="T1"/>
                  </a:cxn>
                  <a:cxn ang="T9">
                    <a:pos x="T2" y="T3"/>
                  </a:cxn>
                  <a:cxn ang="T10">
                    <a:pos x="T4" y="T5"/>
                  </a:cxn>
                  <a:cxn ang="T11">
                    <a:pos x="T6" y="T7"/>
                  </a:cxn>
                </a:cxnLst>
                <a:rect l="T12" t="T13" r="T14" b="T15"/>
                <a:pathLst>
                  <a:path w="125" h="1">
                    <a:moveTo>
                      <a:pt x="125" y="0"/>
                    </a:moveTo>
                    <a:lnTo>
                      <a:pt x="124" y="0"/>
                    </a:lnTo>
                    <a:lnTo>
                      <a:pt x="93" y="0"/>
                    </a:lnTo>
                    <a:lnTo>
                      <a:pt x="0" y="0"/>
                    </a:lnTo>
                  </a:path>
                </a:pathLst>
              </a:custGeom>
              <a:noFill/>
              <a:ln w="0">
                <a:solidFill>
                  <a:schemeClr val="tx1"/>
                </a:solidFill>
                <a:round/>
                <a:headEnd/>
                <a:tailEnd/>
              </a:ln>
            </p:spPr>
            <p:txBody>
              <a:bodyPr/>
              <a:lstStyle/>
              <a:p>
                <a:endParaRPr lang="en-US"/>
              </a:p>
            </p:txBody>
          </p:sp>
          <p:sp>
            <p:nvSpPr>
              <p:cNvPr id="44407" name="Freeform 1347"/>
              <p:cNvSpPr>
                <a:spLocks/>
              </p:cNvSpPr>
              <p:nvPr/>
            </p:nvSpPr>
            <p:spPr bwMode="auto">
              <a:xfrm>
                <a:off x="799" y="2281"/>
                <a:ext cx="63" cy="1"/>
              </a:xfrm>
              <a:custGeom>
                <a:avLst/>
                <a:gdLst>
                  <a:gd name="T0" fmla="*/ 63 w 63"/>
                  <a:gd name="T1" fmla="*/ 0 h 1"/>
                  <a:gd name="T2" fmla="*/ 31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63" y="0"/>
                    </a:moveTo>
                    <a:lnTo>
                      <a:pt x="31" y="0"/>
                    </a:lnTo>
                    <a:lnTo>
                      <a:pt x="0" y="0"/>
                    </a:lnTo>
                  </a:path>
                </a:pathLst>
              </a:custGeom>
              <a:noFill/>
              <a:ln w="0">
                <a:solidFill>
                  <a:schemeClr val="tx1"/>
                </a:solidFill>
                <a:round/>
                <a:headEnd/>
                <a:tailEnd/>
              </a:ln>
            </p:spPr>
            <p:txBody>
              <a:bodyPr/>
              <a:lstStyle/>
              <a:p>
                <a:endParaRPr lang="en-US"/>
              </a:p>
            </p:txBody>
          </p:sp>
          <p:sp>
            <p:nvSpPr>
              <p:cNvPr id="44408" name="Line 1348"/>
              <p:cNvSpPr>
                <a:spLocks noChangeShapeType="1"/>
              </p:cNvSpPr>
              <p:nvPr/>
            </p:nvSpPr>
            <p:spPr bwMode="auto">
              <a:xfrm flipH="1">
                <a:off x="862" y="2281"/>
                <a:ext cx="32" cy="1"/>
              </a:xfrm>
              <a:prstGeom prst="line">
                <a:avLst/>
              </a:prstGeom>
              <a:noFill/>
              <a:ln w="0">
                <a:solidFill>
                  <a:schemeClr val="tx1"/>
                </a:solidFill>
                <a:round/>
                <a:headEnd/>
                <a:tailEnd/>
              </a:ln>
            </p:spPr>
            <p:txBody>
              <a:bodyPr/>
              <a:lstStyle/>
              <a:p>
                <a:endParaRPr lang="en-GB"/>
              </a:p>
            </p:txBody>
          </p:sp>
          <p:sp>
            <p:nvSpPr>
              <p:cNvPr id="44409" name="Freeform 1349"/>
              <p:cNvSpPr>
                <a:spLocks/>
              </p:cNvSpPr>
              <p:nvPr/>
            </p:nvSpPr>
            <p:spPr bwMode="auto">
              <a:xfrm>
                <a:off x="894" y="2281"/>
                <a:ext cx="30" cy="2"/>
              </a:xfrm>
              <a:custGeom>
                <a:avLst/>
                <a:gdLst>
                  <a:gd name="T0" fmla="*/ 30 w 30"/>
                  <a:gd name="T1" fmla="*/ 2 h 2"/>
                  <a:gd name="T2" fmla="*/ 8 w 30"/>
                  <a:gd name="T3" fmla="*/ 0 h 2"/>
                  <a:gd name="T4" fmla="*/ 0 w 30"/>
                  <a:gd name="T5" fmla="*/ 0 h 2"/>
                  <a:gd name="T6" fmla="*/ 0 60000 65536"/>
                  <a:gd name="T7" fmla="*/ 0 60000 65536"/>
                  <a:gd name="T8" fmla="*/ 0 60000 65536"/>
                  <a:gd name="T9" fmla="*/ 0 w 30"/>
                  <a:gd name="T10" fmla="*/ 0 h 2"/>
                  <a:gd name="T11" fmla="*/ 30 w 30"/>
                  <a:gd name="T12" fmla="*/ 2 h 2"/>
                </a:gdLst>
                <a:ahLst/>
                <a:cxnLst>
                  <a:cxn ang="T6">
                    <a:pos x="T0" y="T1"/>
                  </a:cxn>
                  <a:cxn ang="T7">
                    <a:pos x="T2" y="T3"/>
                  </a:cxn>
                  <a:cxn ang="T8">
                    <a:pos x="T4" y="T5"/>
                  </a:cxn>
                </a:cxnLst>
                <a:rect l="T9" t="T10" r="T11" b="T12"/>
                <a:pathLst>
                  <a:path w="30" h="2">
                    <a:moveTo>
                      <a:pt x="30" y="2"/>
                    </a:moveTo>
                    <a:lnTo>
                      <a:pt x="8" y="0"/>
                    </a:lnTo>
                    <a:lnTo>
                      <a:pt x="0" y="0"/>
                    </a:lnTo>
                  </a:path>
                </a:pathLst>
              </a:custGeom>
              <a:noFill/>
              <a:ln w="0">
                <a:solidFill>
                  <a:schemeClr val="tx1"/>
                </a:solidFill>
                <a:round/>
                <a:headEnd/>
                <a:tailEnd/>
              </a:ln>
            </p:spPr>
            <p:txBody>
              <a:bodyPr/>
              <a:lstStyle/>
              <a:p>
                <a:endParaRPr lang="en-US"/>
              </a:p>
            </p:txBody>
          </p:sp>
          <p:sp>
            <p:nvSpPr>
              <p:cNvPr id="44410" name="Line 1350"/>
              <p:cNvSpPr>
                <a:spLocks noChangeShapeType="1"/>
              </p:cNvSpPr>
              <p:nvPr/>
            </p:nvSpPr>
            <p:spPr bwMode="auto">
              <a:xfrm flipH="1">
                <a:off x="924" y="2283"/>
                <a:ext cx="32" cy="1"/>
              </a:xfrm>
              <a:prstGeom prst="line">
                <a:avLst/>
              </a:prstGeom>
              <a:noFill/>
              <a:ln w="0">
                <a:solidFill>
                  <a:schemeClr val="tx1"/>
                </a:solidFill>
                <a:round/>
                <a:headEnd/>
                <a:tailEnd/>
              </a:ln>
            </p:spPr>
            <p:txBody>
              <a:bodyPr/>
              <a:lstStyle/>
              <a:p>
                <a:endParaRPr lang="en-GB"/>
              </a:p>
            </p:txBody>
          </p:sp>
          <p:sp>
            <p:nvSpPr>
              <p:cNvPr id="44411" name="Freeform 1351"/>
              <p:cNvSpPr>
                <a:spLocks/>
              </p:cNvSpPr>
              <p:nvPr/>
            </p:nvSpPr>
            <p:spPr bwMode="auto">
              <a:xfrm>
                <a:off x="956" y="2283"/>
                <a:ext cx="63" cy="1"/>
              </a:xfrm>
              <a:custGeom>
                <a:avLst/>
                <a:gdLst>
                  <a:gd name="T0" fmla="*/ 63 w 63"/>
                  <a:gd name="T1" fmla="*/ 0 h 1"/>
                  <a:gd name="T2" fmla="*/ 32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63" y="0"/>
                    </a:moveTo>
                    <a:lnTo>
                      <a:pt x="32" y="0"/>
                    </a:lnTo>
                    <a:lnTo>
                      <a:pt x="0" y="0"/>
                    </a:lnTo>
                  </a:path>
                </a:pathLst>
              </a:custGeom>
              <a:noFill/>
              <a:ln w="0">
                <a:solidFill>
                  <a:schemeClr val="tx1"/>
                </a:solidFill>
                <a:round/>
                <a:headEnd/>
                <a:tailEnd/>
              </a:ln>
            </p:spPr>
            <p:txBody>
              <a:bodyPr/>
              <a:lstStyle/>
              <a:p>
                <a:endParaRPr lang="en-US"/>
              </a:p>
            </p:txBody>
          </p:sp>
          <p:sp>
            <p:nvSpPr>
              <p:cNvPr id="44412" name="Freeform 1352"/>
              <p:cNvSpPr>
                <a:spLocks/>
              </p:cNvSpPr>
              <p:nvPr/>
            </p:nvSpPr>
            <p:spPr bwMode="auto">
              <a:xfrm>
                <a:off x="1019" y="2283"/>
                <a:ext cx="124" cy="1"/>
              </a:xfrm>
              <a:custGeom>
                <a:avLst/>
                <a:gdLst>
                  <a:gd name="T0" fmla="*/ 124 w 124"/>
                  <a:gd name="T1" fmla="*/ 0 h 1"/>
                  <a:gd name="T2" fmla="*/ 96 w 124"/>
                  <a:gd name="T3" fmla="*/ 0 h 1"/>
                  <a:gd name="T4" fmla="*/ 94 w 124"/>
                  <a:gd name="T5" fmla="*/ 0 h 1"/>
                  <a:gd name="T6" fmla="*/ 64 w 124"/>
                  <a:gd name="T7" fmla="*/ 0 h 1"/>
                  <a:gd name="T8" fmla="*/ 62 w 124"/>
                  <a:gd name="T9" fmla="*/ 0 h 1"/>
                  <a:gd name="T10" fmla="*/ 32 w 124"/>
                  <a:gd name="T11" fmla="*/ 0 h 1"/>
                  <a:gd name="T12" fmla="*/ 1 w 124"/>
                  <a:gd name="T13" fmla="*/ 0 h 1"/>
                  <a:gd name="T14" fmla="*/ 0 w 12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1"/>
                  <a:gd name="T26" fmla="*/ 124 w 12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1">
                    <a:moveTo>
                      <a:pt x="124" y="0"/>
                    </a:moveTo>
                    <a:lnTo>
                      <a:pt x="96" y="0"/>
                    </a:lnTo>
                    <a:lnTo>
                      <a:pt x="94" y="0"/>
                    </a:lnTo>
                    <a:lnTo>
                      <a:pt x="64" y="0"/>
                    </a:lnTo>
                    <a:lnTo>
                      <a:pt x="62" y="0"/>
                    </a:lnTo>
                    <a:lnTo>
                      <a:pt x="32" y="0"/>
                    </a:lnTo>
                    <a:lnTo>
                      <a:pt x="1" y="0"/>
                    </a:lnTo>
                    <a:lnTo>
                      <a:pt x="0" y="0"/>
                    </a:lnTo>
                  </a:path>
                </a:pathLst>
              </a:custGeom>
              <a:noFill/>
              <a:ln w="0">
                <a:solidFill>
                  <a:schemeClr val="tx1"/>
                </a:solidFill>
                <a:round/>
                <a:headEnd/>
                <a:tailEnd/>
              </a:ln>
            </p:spPr>
            <p:txBody>
              <a:bodyPr/>
              <a:lstStyle/>
              <a:p>
                <a:endParaRPr lang="en-US"/>
              </a:p>
            </p:txBody>
          </p:sp>
          <p:sp>
            <p:nvSpPr>
              <p:cNvPr id="44413" name="Freeform 1353"/>
              <p:cNvSpPr>
                <a:spLocks/>
              </p:cNvSpPr>
              <p:nvPr/>
            </p:nvSpPr>
            <p:spPr bwMode="auto">
              <a:xfrm>
                <a:off x="1365" y="2266"/>
                <a:ext cx="599" cy="23"/>
              </a:xfrm>
              <a:custGeom>
                <a:avLst/>
                <a:gdLst>
                  <a:gd name="T0" fmla="*/ 0 w 599"/>
                  <a:gd name="T1" fmla="*/ 20 h 23"/>
                  <a:gd name="T2" fmla="*/ 30 w 599"/>
                  <a:gd name="T3" fmla="*/ 22 h 23"/>
                  <a:gd name="T4" fmla="*/ 32 w 599"/>
                  <a:gd name="T5" fmla="*/ 22 h 23"/>
                  <a:gd name="T6" fmla="*/ 62 w 599"/>
                  <a:gd name="T7" fmla="*/ 22 h 23"/>
                  <a:gd name="T8" fmla="*/ 92 w 599"/>
                  <a:gd name="T9" fmla="*/ 22 h 23"/>
                  <a:gd name="T10" fmla="*/ 94 w 599"/>
                  <a:gd name="T11" fmla="*/ 23 h 23"/>
                  <a:gd name="T12" fmla="*/ 124 w 599"/>
                  <a:gd name="T13" fmla="*/ 23 h 23"/>
                  <a:gd name="T14" fmla="*/ 126 w 599"/>
                  <a:gd name="T15" fmla="*/ 23 h 23"/>
                  <a:gd name="T16" fmla="*/ 155 w 599"/>
                  <a:gd name="T17" fmla="*/ 23 h 23"/>
                  <a:gd name="T18" fmla="*/ 185 w 599"/>
                  <a:gd name="T19" fmla="*/ 23 h 23"/>
                  <a:gd name="T20" fmla="*/ 187 w 599"/>
                  <a:gd name="T21" fmla="*/ 23 h 23"/>
                  <a:gd name="T22" fmla="*/ 217 w 599"/>
                  <a:gd name="T23" fmla="*/ 23 h 23"/>
                  <a:gd name="T24" fmla="*/ 246 w 599"/>
                  <a:gd name="T25" fmla="*/ 23 h 23"/>
                  <a:gd name="T26" fmla="*/ 280 w 599"/>
                  <a:gd name="T27" fmla="*/ 23 h 23"/>
                  <a:gd name="T28" fmla="*/ 308 w 599"/>
                  <a:gd name="T29" fmla="*/ 23 h 23"/>
                  <a:gd name="T30" fmla="*/ 310 w 599"/>
                  <a:gd name="T31" fmla="*/ 23 h 23"/>
                  <a:gd name="T32" fmla="*/ 339 w 599"/>
                  <a:gd name="T33" fmla="*/ 23 h 23"/>
                  <a:gd name="T34" fmla="*/ 342 w 599"/>
                  <a:gd name="T35" fmla="*/ 23 h 23"/>
                  <a:gd name="T36" fmla="*/ 369 w 599"/>
                  <a:gd name="T37" fmla="*/ 23 h 23"/>
                  <a:gd name="T38" fmla="*/ 374 w 599"/>
                  <a:gd name="T39" fmla="*/ 23 h 23"/>
                  <a:gd name="T40" fmla="*/ 400 w 599"/>
                  <a:gd name="T41" fmla="*/ 22 h 23"/>
                  <a:gd name="T42" fmla="*/ 405 w 599"/>
                  <a:gd name="T43" fmla="*/ 22 h 23"/>
                  <a:gd name="T44" fmla="*/ 428 w 599"/>
                  <a:gd name="T45" fmla="*/ 20 h 23"/>
                  <a:gd name="T46" fmla="*/ 437 w 599"/>
                  <a:gd name="T47" fmla="*/ 20 h 23"/>
                  <a:gd name="T48" fmla="*/ 459 w 599"/>
                  <a:gd name="T49" fmla="*/ 18 h 23"/>
                  <a:gd name="T50" fmla="*/ 467 w 599"/>
                  <a:gd name="T51" fmla="*/ 17 h 23"/>
                  <a:gd name="T52" fmla="*/ 487 w 599"/>
                  <a:gd name="T53" fmla="*/ 17 h 23"/>
                  <a:gd name="T54" fmla="*/ 499 w 599"/>
                  <a:gd name="T55" fmla="*/ 15 h 23"/>
                  <a:gd name="T56" fmla="*/ 516 w 599"/>
                  <a:gd name="T57" fmla="*/ 13 h 23"/>
                  <a:gd name="T58" fmla="*/ 531 w 599"/>
                  <a:gd name="T59" fmla="*/ 10 h 23"/>
                  <a:gd name="T60" fmla="*/ 545 w 599"/>
                  <a:gd name="T61" fmla="*/ 8 h 23"/>
                  <a:gd name="T62" fmla="*/ 565 w 599"/>
                  <a:gd name="T63" fmla="*/ 5 h 23"/>
                  <a:gd name="T64" fmla="*/ 572 w 599"/>
                  <a:gd name="T65" fmla="*/ 3 h 23"/>
                  <a:gd name="T66" fmla="*/ 599 w 599"/>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9"/>
                  <a:gd name="T103" fmla="*/ 0 h 23"/>
                  <a:gd name="T104" fmla="*/ 599 w 599"/>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9" h="23">
                    <a:moveTo>
                      <a:pt x="0" y="20"/>
                    </a:moveTo>
                    <a:lnTo>
                      <a:pt x="30" y="22"/>
                    </a:lnTo>
                    <a:lnTo>
                      <a:pt x="32" y="22"/>
                    </a:lnTo>
                    <a:lnTo>
                      <a:pt x="62" y="22"/>
                    </a:lnTo>
                    <a:lnTo>
                      <a:pt x="92" y="22"/>
                    </a:lnTo>
                    <a:lnTo>
                      <a:pt x="94" y="23"/>
                    </a:lnTo>
                    <a:lnTo>
                      <a:pt x="124" y="23"/>
                    </a:lnTo>
                    <a:lnTo>
                      <a:pt x="126" y="23"/>
                    </a:lnTo>
                    <a:lnTo>
                      <a:pt x="155" y="23"/>
                    </a:lnTo>
                    <a:lnTo>
                      <a:pt x="185" y="23"/>
                    </a:lnTo>
                    <a:lnTo>
                      <a:pt x="187" y="23"/>
                    </a:lnTo>
                    <a:lnTo>
                      <a:pt x="217" y="23"/>
                    </a:lnTo>
                    <a:lnTo>
                      <a:pt x="246" y="23"/>
                    </a:lnTo>
                    <a:lnTo>
                      <a:pt x="280" y="23"/>
                    </a:lnTo>
                    <a:lnTo>
                      <a:pt x="308" y="23"/>
                    </a:lnTo>
                    <a:lnTo>
                      <a:pt x="310" y="23"/>
                    </a:lnTo>
                    <a:lnTo>
                      <a:pt x="339" y="23"/>
                    </a:lnTo>
                    <a:lnTo>
                      <a:pt x="342" y="23"/>
                    </a:lnTo>
                    <a:lnTo>
                      <a:pt x="369" y="23"/>
                    </a:lnTo>
                    <a:lnTo>
                      <a:pt x="374" y="23"/>
                    </a:lnTo>
                    <a:lnTo>
                      <a:pt x="400" y="22"/>
                    </a:lnTo>
                    <a:lnTo>
                      <a:pt x="405" y="22"/>
                    </a:lnTo>
                    <a:lnTo>
                      <a:pt x="428" y="20"/>
                    </a:lnTo>
                    <a:lnTo>
                      <a:pt x="437" y="20"/>
                    </a:lnTo>
                    <a:lnTo>
                      <a:pt x="459" y="18"/>
                    </a:lnTo>
                    <a:lnTo>
                      <a:pt x="467" y="17"/>
                    </a:lnTo>
                    <a:lnTo>
                      <a:pt x="487" y="17"/>
                    </a:lnTo>
                    <a:lnTo>
                      <a:pt x="499" y="15"/>
                    </a:lnTo>
                    <a:lnTo>
                      <a:pt x="516" y="13"/>
                    </a:lnTo>
                    <a:lnTo>
                      <a:pt x="531" y="10"/>
                    </a:lnTo>
                    <a:lnTo>
                      <a:pt x="545" y="8"/>
                    </a:lnTo>
                    <a:lnTo>
                      <a:pt x="565" y="5"/>
                    </a:lnTo>
                    <a:lnTo>
                      <a:pt x="572" y="3"/>
                    </a:lnTo>
                    <a:lnTo>
                      <a:pt x="599" y="0"/>
                    </a:lnTo>
                  </a:path>
                </a:pathLst>
              </a:custGeom>
              <a:noFill/>
              <a:ln w="0">
                <a:solidFill>
                  <a:schemeClr val="tx1"/>
                </a:solidFill>
                <a:round/>
                <a:headEnd/>
                <a:tailEnd/>
              </a:ln>
            </p:spPr>
            <p:txBody>
              <a:bodyPr/>
              <a:lstStyle/>
              <a:p>
                <a:endParaRPr lang="en-US"/>
              </a:p>
            </p:txBody>
          </p:sp>
          <p:sp>
            <p:nvSpPr>
              <p:cNvPr id="44414" name="Freeform 1354"/>
              <p:cNvSpPr>
                <a:spLocks/>
              </p:cNvSpPr>
              <p:nvPr/>
            </p:nvSpPr>
            <p:spPr bwMode="auto">
              <a:xfrm>
                <a:off x="1964" y="2240"/>
                <a:ext cx="88" cy="26"/>
              </a:xfrm>
              <a:custGeom>
                <a:avLst/>
                <a:gdLst>
                  <a:gd name="T0" fmla="*/ 0 w 88"/>
                  <a:gd name="T1" fmla="*/ 26 h 26"/>
                  <a:gd name="T2" fmla="*/ 1 w 88"/>
                  <a:gd name="T3" fmla="*/ 24 h 26"/>
                  <a:gd name="T4" fmla="*/ 3 w 88"/>
                  <a:gd name="T5" fmla="*/ 24 h 26"/>
                  <a:gd name="T6" fmla="*/ 28 w 88"/>
                  <a:gd name="T7" fmla="*/ 19 h 26"/>
                  <a:gd name="T8" fmla="*/ 35 w 88"/>
                  <a:gd name="T9" fmla="*/ 16 h 26"/>
                  <a:gd name="T10" fmla="*/ 55 w 88"/>
                  <a:gd name="T11" fmla="*/ 11 h 26"/>
                  <a:gd name="T12" fmla="*/ 79 w 88"/>
                  <a:gd name="T13" fmla="*/ 4 h 26"/>
                  <a:gd name="T14" fmla="*/ 88 w 88"/>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26"/>
                  <a:gd name="T26" fmla="*/ 88 w 88"/>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26">
                    <a:moveTo>
                      <a:pt x="0" y="26"/>
                    </a:moveTo>
                    <a:lnTo>
                      <a:pt x="1" y="24"/>
                    </a:lnTo>
                    <a:lnTo>
                      <a:pt x="3" y="24"/>
                    </a:lnTo>
                    <a:lnTo>
                      <a:pt x="28" y="19"/>
                    </a:lnTo>
                    <a:lnTo>
                      <a:pt x="35" y="16"/>
                    </a:lnTo>
                    <a:lnTo>
                      <a:pt x="55" y="11"/>
                    </a:lnTo>
                    <a:lnTo>
                      <a:pt x="79" y="4"/>
                    </a:lnTo>
                    <a:lnTo>
                      <a:pt x="88" y="0"/>
                    </a:lnTo>
                  </a:path>
                </a:pathLst>
              </a:custGeom>
              <a:noFill/>
              <a:ln w="0">
                <a:solidFill>
                  <a:schemeClr val="tx1"/>
                </a:solidFill>
                <a:round/>
                <a:headEnd/>
                <a:tailEnd/>
              </a:ln>
            </p:spPr>
            <p:txBody>
              <a:bodyPr/>
              <a:lstStyle/>
              <a:p>
                <a:endParaRPr lang="en-US"/>
              </a:p>
            </p:txBody>
          </p:sp>
          <p:sp>
            <p:nvSpPr>
              <p:cNvPr id="44415" name="Freeform 1355"/>
              <p:cNvSpPr>
                <a:spLocks/>
              </p:cNvSpPr>
              <p:nvPr/>
            </p:nvSpPr>
            <p:spPr bwMode="auto">
              <a:xfrm>
                <a:off x="1177" y="2283"/>
                <a:ext cx="188" cy="3"/>
              </a:xfrm>
              <a:custGeom>
                <a:avLst/>
                <a:gdLst>
                  <a:gd name="T0" fmla="*/ 0 w 188"/>
                  <a:gd name="T1" fmla="*/ 0 h 3"/>
                  <a:gd name="T2" fmla="*/ 29 w 188"/>
                  <a:gd name="T3" fmla="*/ 1 h 3"/>
                  <a:gd name="T4" fmla="*/ 32 w 188"/>
                  <a:gd name="T5" fmla="*/ 1 h 3"/>
                  <a:gd name="T6" fmla="*/ 61 w 188"/>
                  <a:gd name="T7" fmla="*/ 1 h 3"/>
                  <a:gd name="T8" fmla="*/ 63 w 188"/>
                  <a:gd name="T9" fmla="*/ 1 h 3"/>
                  <a:gd name="T10" fmla="*/ 93 w 188"/>
                  <a:gd name="T11" fmla="*/ 1 h 3"/>
                  <a:gd name="T12" fmla="*/ 95 w 188"/>
                  <a:gd name="T13" fmla="*/ 1 h 3"/>
                  <a:gd name="T14" fmla="*/ 123 w 188"/>
                  <a:gd name="T15" fmla="*/ 3 h 3"/>
                  <a:gd name="T16" fmla="*/ 125 w 188"/>
                  <a:gd name="T17" fmla="*/ 3 h 3"/>
                  <a:gd name="T18" fmla="*/ 156 w 188"/>
                  <a:gd name="T19" fmla="*/ 3 h 3"/>
                  <a:gd name="T20" fmla="*/ 157 w 188"/>
                  <a:gd name="T21" fmla="*/ 3 h 3"/>
                  <a:gd name="T22" fmla="*/ 188 w 188"/>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3"/>
                  <a:gd name="T38" fmla="*/ 188 w 188"/>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3">
                    <a:moveTo>
                      <a:pt x="0" y="0"/>
                    </a:moveTo>
                    <a:lnTo>
                      <a:pt x="29" y="1"/>
                    </a:lnTo>
                    <a:lnTo>
                      <a:pt x="32" y="1"/>
                    </a:lnTo>
                    <a:lnTo>
                      <a:pt x="61" y="1"/>
                    </a:lnTo>
                    <a:lnTo>
                      <a:pt x="63" y="1"/>
                    </a:lnTo>
                    <a:lnTo>
                      <a:pt x="93" y="1"/>
                    </a:lnTo>
                    <a:lnTo>
                      <a:pt x="95" y="1"/>
                    </a:lnTo>
                    <a:lnTo>
                      <a:pt x="123" y="3"/>
                    </a:lnTo>
                    <a:lnTo>
                      <a:pt x="125" y="3"/>
                    </a:lnTo>
                    <a:lnTo>
                      <a:pt x="156" y="3"/>
                    </a:lnTo>
                    <a:lnTo>
                      <a:pt x="157" y="3"/>
                    </a:lnTo>
                    <a:lnTo>
                      <a:pt x="188" y="3"/>
                    </a:lnTo>
                  </a:path>
                </a:pathLst>
              </a:custGeom>
              <a:noFill/>
              <a:ln w="0">
                <a:solidFill>
                  <a:schemeClr val="tx1"/>
                </a:solidFill>
                <a:round/>
                <a:headEnd/>
                <a:tailEnd/>
              </a:ln>
            </p:spPr>
            <p:txBody>
              <a:bodyPr/>
              <a:lstStyle/>
              <a:p>
                <a:endParaRPr lang="en-US"/>
              </a:p>
            </p:txBody>
          </p:sp>
          <p:sp>
            <p:nvSpPr>
              <p:cNvPr id="44416" name="Freeform 1356"/>
              <p:cNvSpPr>
                <a:spLocks/>
              </p:cNvSpPr>
              <p:nvPr/>
            </p:nvSpPr>
            <p:spPr bwMode="auto">
              <a:xfrm>
                <a:off x="1143" y="2283"/>
                <a:ext cx="34" cy="1"/>
              </a:xfrm>
              <a:custGeom>
                <a:avLst/>
                <a:gdLst>
                  <a:gd name="T0" fmla="*/ 34 w 34"/>
                  <a:gd name="T1" fmla="*/ 0 h 1"/>
                  <a:gd name="T2" fmla="*/ 33 w 34"/>
                  <a:gd name="T3" fmla="*/ 0 h 1"/>
                  <a:gd name="T4" fmla="*/ 2 w 34"/>
                  <a:gd name="T5" fmla="*/ 0 h 1"/>
                  <a:gd name="T6" fmla="*/ 0 w 34"/>
                  <a:gd name="T7" fmla="*/ 0 h 1"/>
                  <a:gd name="T8" fmla="*/ 0 60000 65536"/>
                  <a:gd name="T9" fmla="*/ 0 60000 65536"/>
                  <a:gd name="T10" fmla="*/ 0 60000 65536"/>
                  <a:gd name="T11" fmla="*/ 0 60000 65536"/>
                  <a:gd name="T12" fmla="*/ 0 w 34"/>
                  <a:gd name="T13" fmla="*/ 0 h 1"/>
                  <a:gd name="T14" fmla="*/ 34 w 34"/>
                  <a:gd name="T15" fmla="*/ 1 h 1"/>
                </a:gdLst>
                <a:ahLst/>
                <a:cxnLst>
                  <a:cxn ang="T8">
                    <a:pos x="T0" y="T1"/>
                  </a:cxn>
                  <a:cxn ang="T9">
                    <a:pos x="T2" y="T3"/>
                  </a:cxn>
                  <a:cxn ang="T10">
                    <a:pos x="T4" y="T5"/>
                  </a:cxn>
                  <a:cxn ang="T11">
                    <a:pos x="T6" y="T7"/>
                  </a:cxn>
                </a:cxnLst>
                <a:rect l="T12" t="T13" r="T14" b="T15"/>
                <a:pathLst>
                  <a:path w="34" h="1">
                    <a:moveTo>
                      <a:pt x="34" y="0"/>
                    </a:moveTo>
                    <a:lnTo>
                      <a:pt x="33" y="0"/>
                    </a:lnTo>
                    <a:lnTo>
                      <a:pt x="2" y="0"/>
                    </a:lnTo>
                    <a:lnTo>
                      <a:pt x="0" y="0"/>
                    </a:lnTo>
                  </a:path>
                </a:pathLst>
              </a:custGeom>
              <a:noFill/>
              <a:ln w="0">
                <a:solidFill>
                  <a:schemeClr val="tx1"/>
                </a:solidFill>
                <a:round/>
                <a:headEnd/>
                <a:tailEnd/>
              </a:ln>
            </p:spPr>
            <p:txBody>
              <a:bodyPr/>
              <a:lstStyle/>
              <a:p>
                <a:endParaRPr lang="en-US"/>
              </a:p>
            </p:txBody>
          </p:sp>
          <p:sp>
            <p:nvSpPr>
              <p:cNvPr id="44417" name="Freeform 1357"/>
              <p:cNvSpPr>
                <a:spLocks/>
              </p:cNvSpPr>
              <p:nvPr/>
            </p:nvSpPr>
            <p:spPr bwMode="auto">
              <a:xfrm>
                <a:off x="590" y="2190"/>
                <a:ext cx="1443" cy="64"/>
              </a:xfrm>
              <a:custGeom>
                <a:avLst/>
                <a:gdLst>
                  <a:gd name="T0" fmla="*/ 0 w 1443"/>
                  <a:gd name="T1" fmla="*/ 62 h 64"/>
                  <a:gd name="T2" fmla="*/ 289 w 1443"/>
                  <a:gd name="T3" fmla="*/ 62 h 64"/>
                  <a:gd name="T4" fmla="*/ 319 w 1443"/>
                  <a:gd name="T5" fmla="*/ 64 h 64"/>
                  <a:gd name="T6" fmla="*/ 415 w 1443"/>
                  <a:gd name="T7" fmla="*/ 64 h 64"/>
                  <a:gd name="T8" fmla="*/ 444 w 1443"/>
                  <a:gd name="T9" fmla="*/ 64 h 64"/>
                  <a:gd name="T10" fmla="*/ 479 w 1443"/>
                  <a:gd name="T11" fmla="*/ 64 h 64"/>
                  <a:gd name="T12" fmla="*/ 506 w 1443"/>
                  <a:gd name="T13" fmla="*/ 64 h 64"/>
                  <a:gd name="T14" fmla="*/ 542 w 1443"/>
                  <a:gd name="T15" fmla="*/ 64 h 64"/>
                  <a:gd name="T16" fmla="*/ 569 w 1443"/>
                  <a:gd name="T17" fmla="*/ 64 h 64"/>
                  <a:gd name="T18" fmla="*/ 606 w 1443"/>
                  <a:gd name="T19" fmla="*/ 64 h 64"/>
                  <a:gd name="T20" fmla="*/ 631 w 1443"/>
                  <a:gd name="T21" fmla="*/ 64 h 64"/>
                  <a:gd name="T22" fmla="*/ 638 w 1443"/>
                  <a:gd name="T23" fmla="*/ 64 h 64"/>
                  <a:gd name="T24" fmla="*/ 662 w 1443"/>
                  <a:gd name="T25" fmla="*/ 64 h 64"/>
                  <a:gd name="T26" fmla="*/ 700 w 1443"/>
                  <a:gd name="T27" fmla="*/ 64 h 64"/>
                  <a:gd name="T28" fmla="*/ 724 w 1443"/>
                  <a:gd name="T29" fmla="*/ 64 h 64"/>
                  <a:gd name="T30" fmla="*/ 731 w 1443"/>
                  <a:gd name="T31" fmla="*/ 64 h 64"/>
                  <a:gd name="T32" fmla="*/ 756 w 1443"/>
                  <a:gd name="T33" fmla="*/ 64 h 64"/>
                  <a:gd name="T34" fmla="*/ 764 w 1443"/>
                  <a:gd name="T35" fmla="*/ 64 h 64"/>
                  <a:gd name="T36" fmla="*/ 788 w 1443"/>
                  <a:gd name="T37" fmla="*/ 64 h 64"/>
                  <a:gd name="T38" fmla="*/ 795 w 1443"/>
                  <a:gd name="T39" fmla="*/ 64 h 64"/>
                  <a:gd name="T40" fmla="*/ 817 w 1443"/>
                  <a:gd name="T41" fmla="*/ 64 h 64"/>
                  <a:gd name="T42" fmla="*/ 827 w 1443"/>
                  <a:gd name="T43" fmla="*/ 64 h 64"/>
                  <a:gd name="T44" fmla="*/ 849 w 1443"/>
                  <a:gd name="T45" fmla="*/ 64 h 64"/>
                  <a:gd name="T46" fmla="*/ 857 w 1443"/>
                  <a:gd name="T47" fmla="*/ 64 h 64"/>
                  <a:gd name="T48" fmla="*/ 881 w 1443"/>
                  <a:gd name="T49" fmla="*/ 64 h 64"/>
                  <a:gd name="T50" fmla="*/ 889 w 1443"/>
                  <a:gd name="T51" fmla="*/ 64 h 64"/>
                  <a:gd name="T52" fmla="*/ 942 w 1443"/>
                  <a:gd name="T53" fmla="*/ 64 h 64"/>
                  <a:gd name="T54" fmla="*/ 952 w 1443"/>
                  <a:gd name="T55" fmla="*/ 64 h 64"/>
                  <a:gd name="T56" fmla="*/ 972 w 1443"/>
                  <a:gd name="T57" fmla="*/ 64 h 64"/>
                  <a:gd name="T58" fmla="*/ 984 w 1443"/>
                  <a:gd name="T59" fmla="*/ 64 h 64"/>
                  <a:gd name="T60" fmla="*/ 1002 w 1443"/>
                  <a:gd name="T61" fmla="*/ 64 h 64"/>
                  <a:gd name="T62" fmla="*/ 1016 w 1443"/>
                  <a:gd name="T63" fmla="*/ 64 h 64"/>
                  <a:gd name="T64" fmla="*/ 1033 w 1443"/>
                  <a:gd name="T65" fmla="*/ 64 h 64"/>
                  <a:gd name="T66" fmla="*/ 1048 w 1443"/>
                  <a:gd name="T67" fmla="*/ 62 h 64"/>
                  <a:gd name="T68" fmla="*/ 1063 w 1443"/>
                  <a:gd name="T69" fmla="*/ 62 h 64"/>
                  <a:gd name="T70" fmla="*/ 1078 w 1443"/>
                  <a:gd name="T71" fmla="*/ 62 h 64"/>
                  <a:gd name="T72" fmla="*/ 1094 w 1443"/>
                  <a:gd name="T73" fmla="*/ 61 h 64"/>
                  <a:gd name="T74" fmla="*/ 1110 w 1443"/>
                  <a:gd name="T75" fmla="*/ 61 h 64"/>
                  <a:gd name="T76" fmla="*/ 1122 w 1443"/>
                  <a:gd name="T77" fmla="*/ 59 h 64"/>
                  <a:gd name="T78" fmla="*/ 1143 w 1443"/>
                  <a:gd name="T79" fmla="*/ 57 h 64"/>
                  <a:gd name="T80" fmla="*/ 1153 w 1443"/>
                  <a:gd name="T81" fmla="*/ 57 h 64"/>
                  <a:gd name="T82" fmla="*/ 1175 w 1443"/>
                  <a:gd name="T83" fmla="*/ 55 h 64"/>
                  <a:gd name="T84" fmla="*/ 1181 w 1443"/>
                  <a:gd name="T85" fmla="*/ 55 h 64"/>
                  <a:gd name="T86" fmla="*/ 1207 w 1443"/>
                  <a:gd name="T87" fmla="*/ 52 h 64"/>
                  <a:gd name="T88" fmla="*/ 1210 w 1443"/>
                  <a:gd name="T89" fmla="*/ 52 h 64"/>
                  <a:gd name="T90" fmla="*/ 1234 w 1443"/>
                  <a:gd name="T91" fmla="*/ 50 h 64"/>
                  <a:gd name="T92" fmla="*/ 1239 w 1443"/>
                  <a:gd name="T93" fmla="*/ 50 h 64"/>
                  <a:gd name="T94" fmla="*/ 1240 w 1443"/>
                  <a:gd name="T95" fmla="*/ 50 h 64"/>
                  <a:gd name="T96" fmla="*/ 1267 w 1443"/>
                  <a:gd name="T97" fmla="*/ 45 h 64"/>
                  <a:gd name="T98" fmla="*/ 1272 w 1443"/>
                  <a:gd name="T99" fmla="*/ 44 h 64"/>
                  <a:gd name="T100" fmla="*/ 1294 w 1443"/>
                  <a:gd name="T101" fmla="*/ 40 h 64"/>
                  <a:gd name="T102" fmla="*/ 1306 w 1443"/>
                  <a:gd name="T103" fmla="*/ 39 h 64"/>
                  <a:gd name="T104" fmla="*/ 1321 w 1443"/>
                  <a:gd name="T105" fmla="*/ 35 h 64"/>
                  <a:gd name="T106" fmla="*/ 1340 w 1443"/>
                  <a:gd name="T107" fmla="*/ 32 h 64"/>
                  <a:gd name="T108" fmla="*/ 1348 w 1443"/>
                  <a:gd name="T109" fmla="*/ 28 h 64"/>
                  <a:gd name="T110" fmla="*/ 1375 w 1443"/>
                  <a:gd name="T111" fmla="*/ 22 h 64"/>
                  <a:gd name="T112" fmla="*/ 1377 w 1443"/>
                  <a:gd name="T113" fmla="*/ 22 h 64"/>
                  <a:gd name="T114" fmla="*/ 1401 w 1443"/>
                  <a:gd name="T115" fmla="*/ 15 h 64"/>
                  <a:gd name="T116" fmla="*/ 1409 w 1443"/>
                  <a:gd name="T117" fmla="*/ 13 h 64"/>
                  <a:gd name="T118" fmla="*/ 1424 w 1443"/>
                  <a:gd name="T119" fmla="*/ 6 h 64"/>
                  <a:gd name="T120" fmla="*/ 1438 w 1443"/>
                  <a:gd name="T121" fmla="*/ 1 h 64"/>
                  <a:gd name="T122" fmla="*/ 1443 w 1443"/>
                  <a:gd name="T123" fmla="*/ 0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3"/>
                  <a:gd name="T187" fmla="*/ 0 h 64"/>
                  <a:gd name="T188" fmla="*/ 1443 w 1443"/>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3" h="64">
                    <a:moveTo>
                      <a:pt x="0" y="62"/>
                    </a:moveTo>
                    <a:lnTo>
                      <a:pt x="289" y="62"/>
                    </a:lnTo>
                    <a:lnTo>
                      <a:pt x="319" y="64"/>
                    </a:lnTo>
                    <a:lnTo>
                      <a:pt x="415" y="64"/>
                    </a:lnTo>
                    <a:lnTo>
                      <a:pt x="444" y="64"/>
                    </a:lnTo>
                    <a:lnTo>
                      <a:pt x="479" y="64"/>
                    </a:lnTo>
                    <a:lnTo>
                      <a:pt x="506" y="64"/>
                    </a:lnTo>
                    <a:lnTo>
                      <a:pt x="542" y="64"/>
                    </a:lnTo>
                    <a:lnTo>
                      <a:pt x="569" y="64"/>
                    </a:lnTo>
                    <a:lnTo>
                      <a:pt x="606" y="64"/>
                    </a:lnTo>
                    <a:lnTo>
                      <a:pt x="631" y="64"/>
                    </a:lnTo>
                    <a:lnTo>
                      <a:pt x="638" y="64"/>
                    </a:lnTo>
                    <a:lnTo>
                      <a:pt x="662" y="64"/>
                    </a:lnTo>
                    <a:lnTo>
                      <a:pt x="700" y="64"/>
                    </a:lnTo>
                    <a:lnTo>
                      <a:pt x="724" y="64"/>
                    </a:lnTo>
                    <a:lnTo>
                      <a:pt x="731" y="64"/>
                    </a:lnTo>
                    <a:lnTo>
                      <a:pt x="756" y="64"/>
                    </a:lnTo>
                    <a:lnTo>
                      <a:pt x="764" y="64"/>
                    </a:lnTo>
                    <a:lnTo>
                      <a:pt x="788" y="64"/>
                    </a:lnTo>
                    <a:lnTo>
                      <a:pt x="795" y="64"/>
                    </a:lnTo>
                    <a:lnTo>
                      <a:pt x="817" y="64"/>
                    </a:lnTo>
                    <a:lnTo>
                      <a:pt x="827" y="64"/>
                    </a:lnTo>
                    <a:lnTo>
                      <a:pt x="849" y="64"/>
                    </a:lnTo>
                    <a:lnTo>
                      <a:pt x="857" y="64"/>
                    </a:lnTo>
                    <a:lnTo>
                      <a:pt x="881" y="64"/>
                    </a:lnTo>
                    <a:lnTo>
                      <a:pt x="889" y="64"/>
                    </a:lnTo>
                    <a:lnTo>
                      <a:pt x="942" y="64"/>
                    </a:lnTo>
                    <a:lnTo>
                      <a:pt x="952" y="64"/>
                    </a:lnTo>
                    <a:lnTo>
                      <a:pt x="972" y="64"/>
                    </a:lnTo>
                    <a:lnTo>
                      <a:pt x="984" y="64"/>
                    </a:lnTo>
                    <a:lnTo>
                      <a:pt x="1002" y="64"/>
                    </a:lnTo>
                    <a:lnTo>
                      <a:pt x="1016" y="64"/>
                    </a:lnTo>
                    <a:lnTo>
                      <a:pt x="1033" y="64"/>
                    </a:lnTo>
                    <a:lnTo>
                      <a:pt x="1048" y="62"/>
                    </a:lnTo>
                    <a:lnTo>
                      <a:pt x="1063" y="62"/>
                    </a:lnTo>
                    <a:lnTo>
                      <a:pt x="1078" y="62"/>
                    </a:lnTo>
                    <a:lnTo>
                      <a:pt x="1094" y="61"/>
                    </a:lnTo>
                    <a:lnTo>
                      <a:pt x="1110" y="61"/>
                    </a:lnTo>
                    <a:lnTo>
                      <a:pt x="1122" y="59"/>
                    </a:lnTo>
                    <a:lnTo>
                      <a:pt x="1143" y="57"/>
                    </a:lnTo>
                    <a:lnTo>
                      <a:pt x="1153" y="57"/>
                    </a:lnTo>
                    <a:lnTo>
                      <a:pt x="1175" y="55"/>
                    </a:lnTo>
                    <a:lnTo>
                      <a:pt x="1181" y="55"/>
                    </a:lnTo>
                    <a:lnTo>
                      <a:pt x="1207" y="52"/>
                    </a:lnTo>
                    <a:lnTo>
                      <a:pt x="1210" y="52"/>
                    </a:lnTo>
                    <a:lnTo>
                      <a:pt x="1234" y="50"/>
                    </a:lnTo>
                    <a:lnTo>
                      <a:pt x="1239" y="50"/>
                    </a:lnTo>
                    <a:lnTo>
                      <a:pt x="1240" y="50"/>
                    </a:lnTo>
                    <a:lnTo>
                      <a:pt x="1267" y="45"/>
                    </a:lnTo>
                    <a:lnTo>
                      <a:pt x="1272" y="44"/>
                    </a:lnTo>
                    <a:lnTo>
                      <a:pt x="1294" y="40"/>
                    </a:lnTo>
                    <a:lnTo>
                      <a:pt x="1306" y="39"/>
                    </a:lnTo>
                    <a:lnTo>
                      <a:pt x="1321" y="35"/>
                    </a:lnTo>
                    <a:lnTo>
                      <a:pt x="1340" y="32"/>
                    </a:lnTo>
                    <a:lnTo>
                      <a:pt x="1348" y="28"/>
                    </a:lnTo>
                    <a:lnTo>
                      <a:pt x="1375" y="22"/>
                    </a:lnTo>
                    <a:lnTo>
                      <a:pt x="1377" y="22"/>
                    </a:lnTo>
                    <a:lnTo>
                      <a:pt x="1401" y="15"/>
                    </a:lnTo>
                    <a:lnTo>
                      <a:pt x="1409" y="13"/>
                    </a:lnTo>
                    <a:lnTo>
                      <a:pt x="1424" y="6"/>
                    </a:lnTo>
                    <a:lnTo>
                      <a:pt x="1438" y="1"/>
                    </a:lnTo>
                    <a:lnTo>
                      <a:pt x="1443" y="0"/>
                    </a:lnTo>
                  </a:path>
                </a:pathLst>
              </a:custGeom>
              <a:noFill/>
              <a:ln w="0">
                <a:solidFill>
                  <a:schemeClr val="tx1"/>
                </a:solidFill>
                <a:round/>
                <a:headEnd/>
                <a:tailEnd/>
              </a:ln>
            </p:spPr>
            <p:txBody>
              <a:bodyPr/>
              <a:lstStyle/>
              <a:p>
                <a:endParaRPr lang="en-US"/>
              </a:p>
            </p:txBody>
          </p:sp>
          <p:sp>
            <p:nvSpPr>
              <p:cNvPr id="44418" name="Line 1358"/>
              <p:cNvSpPr>
                <a:spLocks noChangeShapeType="1"/>
              </p:cNvSpPr>
              <p:nvPr/>
            </p:nvSpPr>
            <p:spPr bwMode="auto">
              <a:xfrm flipH="1">
                <a:off x="590" y="2223"/>
                <a:ext cx="22" cy="1"/>
              </a:xfrm>
              <a:prstGeom prst="line">
                <a:avLst/>
              </a:prstGeom>
              <a:noFill/>
              <a:ln w="0">
                <a:solidFill>
                  <a:schemeClr val="tx1"/>
                </a:solidFill>
                <a:round/>
                <a:headEnd/>
                <a:tailEnd/>
              </a:ln>
            </p:spPr>
            <p:txBody>
              <a:bodyPr/>
              <a:lstStyle/>
              <a:p>
                <a:endParaRPr lang="en-GB"/>
              </a:p>
            </p:txBody>
          </p:sp>
          <p:sp>
            <p:nvSpPr>
              <p:cNvPr id="44419" name="Freeform 1359"/>
              <p:cNvSpPr>
                <a:spLocks/>
              </p:cNvSpPr>
              <p:nvPr/>
            </p:nvSpPr>
            <p:spPr bwMode="auto">
              <a:xfrm>
                <a:off x="641" y="2139"/>
                <a:ext cx="1372" cy="84"/>
              </a:xfrm>
              <a:custGeom>
                <a:avLst/>
                <a:gdLst>
                  <a:gd name="T0" fmla="*/ 62 w 1372"/>
                  <a:gd name="T1" fmla="*/ 84 h 84"/>
                  <a:gd name="T2" fmla="*/ 222 w 1372"/>
                  <a:gd name="T3" fmla="*/ 84 h 84"/>
                  <a:gd name="T4" fmla="*/ 319 w 1372"/>
                  <a:gd name="T5" fmla="*/ 84 h 84"/>
                  <a:gd name="T6" fmla="*/ 408 w 1372"/>
                  <a:gd name="T7" fmla="*/ 84 h 84"/>
                  <a:gd name="T8" fmla="*/ 479 w 1372"/>
                  <a:gd name="T9" fmla="*/ 83 h 84"/>
                  <a:gd name="T10" fmla="*/ 531 w 1372"/>
                  <a:gd name="T11" fmla="*/ 83 h 84"/>
                  <a:gd name="T12" fmla="*/ 594 w 1372"/>
                  <a:gd name="T13" fmla="*/ 83 h 84"/>
                  <a:gd name="T14" fmla="*/ 624 w 1372"/>
                  <a:gd name="T15" fmla="*/ 83 h 84"/>
                  <a:gd name="T16" fmla="*/ 656 w 1372"/>
                  <a:gd name="T17" fmla="*/ 83 h 84"/>
                  <a:gd name="T18" fmla="*/ 686 w 1372"/>
                  <a:gd name="T19" fmla="*/ 83 h 84"/>
                  <a:gd name="T20" fmla="*/ 717 w 1372"/>
                  <a:gd name="T21" fmla="*/ 81 h 84"/>
                  <a:gd name="T22" fmla="*/ 749 w 1372"/>
                  <a:gd name="T23" fmla="*/ 81 h 84"/>
                  <a:gd name="T24" fmla="*/ 779 w 1372"/>
                  <a:gd name="T25" fmla="*/ 81 h 84"/>
                  <a:gd name="T26" fmla="*/ 810 w 1372"/>
                  <a:gd name="T27" fmla="*/ 79 h 84"/>
                  <a:gd name="T28" fmla="*/ 840 w 1372"/>
                  <a:gd name="T29" fmla="*/ 79 h 84"/>
                  <a:gd name="T30" fmla="*/ 872 w 1372"/>
                  <a:gd name="T31" fmla="*/ 79 h 84"/>
                  <a:gd name="T32" fmla="*/ 901 w 1372"/>
                  <a:gd name="T33" fmla="*/ 78 h 84"/>
                  <a:gd name="T34" fmla="*/ 931 w 1372"/>
                  <a:gd name="T35" fmla="*/ 78 h 84"/>
                  <a:gd name="T36" fmla="*/ 962 w 1372"/>
                  <a:gd name="T37" fmla="*/ 76 h 84"/>
                  <a:gd name="T38" fmla="*/ 992 w 1372"/>
                  <a:gd name="T39" fmla="*/ 74 h 84"/>
                  <a:gd name="T40" fmla="*/ 1021 w 1372"/>
                  <a:gd name="T41" fmla="*/ 73 h 84"/>
                  <a:gd name="T42" fmla="*/ 1054 w 1372"/>
                  <a:gd name="T43" fmla="*/ 71 h 84"/>
                  <a:gd name="T44" fmla="*/ 1086 w 1372"/>
                  <a:gd name="T45" fmla="*/ 66 h 84"/>
                  <a:gd name="T46" fmla="*/ 1120 w 1372"/>
                  <a:gd name="T47" fmla="*/ 64 h 84"/>
                  <a:gd name="T48" fmla="*/ 1154 w 1372"/>
                  <a:gd name="T49" fmla="*/ 57 h 84"/>
                  <a:gd name="T50" fmla="*/ 1188 w 1372"/>
                  <a:gd name="T51" fmla="*/ 54 h 84"/>
                  <a:gd name="T52" fmla="*/ 1213 w 1372"/>
                  <a:gd name="T53" fmla="*/ 49 h 84"/>
                  <a:gd name="T54" fmla="*/ 1221 w 1372"/>
                  <a:gd name="T55" fmla="*/ 47 h 84"/>
                  <a:gd name="T56" fmla="*/ 1257 w 1372"/>
                  <a:gd name="T57" fmla="*/ 39 h 84"/>
                  <a:gd name="T58" fmla="*/ 1292 w 1372"/>
                  <a:gd name="T59" fmla="*/ 29 h 84"/>
                  <a:gd name="T60" fmla="*/ 1314 w 1372"/>
                  <a:gd name="T61" fmla="*/ 22 h 84"/>
                  <a:gd name="T62" fmla="*/ 1328 w 1372"/>
                  <a:gd name="T63" fmla="*/ 17 h 84"/>
                  <a:gd name="T64" fmla="*/ 1365 w 1372"/>
                  <a:gd name="T65" fmla="*/ 2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2"/>
                  <a:gd name="T100" fmla="*/ 0 h 84"/>
                  <a:gd name="T101" fmla="*/ 1372 w 1372"/>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2" h="84">
                    <a:moveTo>
                      <a:pt x="0" y="84"/>
                    </a:moveTo>
                    <a:lnTo>
                      <a:pt x="62" y="84"/>
                    </a:lnTo>
                    <a:lnTo>
                      <a:pt x="94" y="84"/>
                    </a:lnTo>
                    <a:lnTo>
                      <a:pt x="222" y="84"/>
                    </a:lnTo>
                    <a:lnTo>
                      <a:pt x="251" y="84"/>
                    </a:lnTo>
                    <a:lnTo>
                      <a:pt x="319" y="84"/>
                    </a:lnTo>
                    <a:lnTo>
                      <a:pt x="346" y="84"/>
                    </a:lnTo>
                    <a:lnTo>
                      <a:pt x="408" y="84"/>
                    </a:lnTo>
                    <a:lnTo>
                      <a:pt x="415" y="83"/>
                    </a:lnTo>
                    <a:lnTo>
                      <a:pt x="479" y="83"/>
                    </a:lnTo>
                    <a:lnTo>
                      <a:pt x="501" y="83"/>
                    </a:lnTo>
                    <a:lnTo>
                      <a:pt x="531" y="83"/>
                    </a:lnTo>
                    <a:lnTo>
                      <a:pt x="541" y="83"/>
                    </a:lnTo>
                    <a:lnTo>
                      <a:pt x="594" y="83"/>
                    </a:lnTo>
                    <a:lnTo>
                      <a:pt x="605" y="83"/>
                    </a:lnTo>
                    <a:lnTo>
                      <a:pt x="624" y="83"/>
                    </a:lnTo>
                    <a:lnTo>
                      <a:pt x="638" y="83"/>
                    </a:lnTo>
                    <a:lnTo>
                      <a:pt x="656" y="83"/>
                    </a:lnTo>
                    <a:lnTo>
                      <a:pt x="670" y="83"/>
                    </a:lnTo>
                    <a:lnTo>
                      <a:pt x="686" y="83"/>
                    </a:lnTo>
                    <a:lnTo>
                      <a:pt x="700" y="81"/>
                    </a:lnTo>
                    <a:lnTo>
                      <a:pt x="717" y="81"/>
                    </a:lnTo>
                    <a:lnTo>
                      <a:pt x="734" y="81"/>
                    </a:lnTo>
                    <a:lnTo>
                      <a:pt x="749" y="81"/>
                    </a:lnTo>
                    <a:lnTo>
                      <a:pt x="766" y="81"/>
                    </a:lnTo>
                    <a:lnTo>
                      <a:pt x="779" y="81"/>
                    </a:lnTo>
                    <a:lnTo>
                      <a:pt x="796" y="81"/>
                    </a:lnTo>
                    <a:lnTo>
                      <a:pt x="810" y="79"/>
                    </a:lnTo>
                    <a:lnTo>
                      <a:pt x="830" y="79"/>
                    </a:lnTo>
                    <a:lnTo>
                      <a:pt x="840" y="79"/>
                    </a:lnTo>
                    <a:lnTo>
                      <a:pt x="860" y="79"/>
                    </a:lnTo>
                    <a:lnTo>
                      <a:pt x="872" y="79"/>
                    </a:lnTo>
                    <a:lnTo>
                      <a:pt x="892" y="78"/>
                    </a:lnTo>
                    <a:lnTo>
                      <a:pt x="901" y="78"/>
                    </a:lnTo>
                    <a:lnTo>
                      <a:pt x="924" y="78"/>
                    </a:lnTo>
                    <a:lnTo>
                      <a:pt x="931" y="78"/>
                    </a:lnTo>
                    <a:lnTo>
                      <a:pt x="957" y="76"/>
                    </a:lnTo>
                    <a:lnTo>
                      <a:pt x="962" y="76"/>
                    </a:lnTo>
                    <a:lnTo>
                      <a:pt x="989" y="74"/>
                    </a:lnTo>
                    <a:lnTo>
                      <a:pt x="992" y="74"/>
                    </a:lnTo>
                    <a:lnTo>
                      <a:pt x="1014" y="73"/>
                    </a:lnTo>
                    <a:lnTo>
                      <a:pt x="1021" y="73"/>
                    </a:lnTo>
                    <a:lnTo>
                      <a:pt x="1049" y="71"/>
                    </a:lnTo>
                    <a:lnTo>
                      <a:pt x="1054" y="71"/>
                    </a:lnTo>
                    <a:lnTo>
                      <a:pt x="1080" y="68"/>
                    </a:lnTo>
                    <a:lnTo>
                      <a:pt x="1086" y="66"/>
                    </a:lnTo>
                    <a:lnTo>
                      <a:pt x="1108" y="66"/>
                    </a:lnTo>
                    <a:lnTo>
                      <a:pt x="1120" y="64"/>
                    </a:lnTo>
                    <a:lnTo>
                      <a:pt x="1137" y="61"/>
                    </a:lnTo>
                    <a:lnTo>
                      <a:pt x="1154" y="57"/>
                    </a:lnTo>
                    <a:lnTo>
                      <a:pt x="1164" y="57"/>
                    </a:lnTo>
                    <a:lnTo>
                      <a:pt x="1188" y="54"/>
                    </a:lnTo>
                    <a:lnTo>
                      <a:pt x="1193" y="52"/>
                    </a:lnTo>
                    <a:lnTo>
                      <a:pt x="1213" y="49"/>
                    </a:lnTo>
                    <a:lnTo>
                      <a:pt x="1220" y="47"/>
                    </a:lnTo>
                    <a:lnTo>
                      <a:pt x="1221" y="47"/>
                    </a:lnTo>
                    <a:lnTo>
                      <a:pt x="1247" y="42"/>
                    </a:lnTo>
                    <a:lnTo>
                      <a:pt x="1257" y="39"/>
                    </a:lnTo>
                    <a:lnTo>
                      <a:pt x="1274" y="35"/>
                    </a:lnTo>
                    <a:lnTo>
                      <a:pt x="1292" y="29"/>
                    </a:lnTo>
                    <a:lnTo>
                      <a:pt x="1299" y="27"/>
                    </a:lnTo>
                    <a:lnTo>
                      <a:pt x="1314" y="22"/>
                    </a:lnTo>
                    <a:lnTo>
                      <a:pt x="1324" y="19"/>
                    </a:lnTo>
                    <a:lnTo>
                      <a:pt x="1328" y="17"/>
                    </a:lnTo>
                    <a:lnTo>
                      <a:pt x="1348" y="8"/>
                    </a:lnTo>
                    <a:lnTo>
                      <a:pt x="1365" y="2"/>
                    </a:lnTo>
                    <a:lnTo>
                      <a:pt x="1372" y="0"/>
                    </a:lnTo>
                  </a:path>
                </a:pathLst>
              </a:custGeom>
              <a:noFill/>
              <a:ln w="0">
                <a:solidFill>
                  <a:schemeClr val="tx1"/>
                </a:solidFill>
                <a:round/>
                <a:headEnd/>
                <a:tailEnd/>
              </a:ln>
            </p:spPr>
            <p:txBody>
              <a:bodyPr/>
              <a:lstStyle/>
              <a:p>
                <a:endParaRPr lang="en-US"/>
              </a:p>
            </p:txBody>
          </p:sp>
          <p:sp>
            <p:nvSpPr>
              <p:cNvPr id="44420" name="Line 1360"/>
              <p:cNvSpPr>
                <a:spLocks noChangeShapeType="1"/>
              </p:cNvSpPr>
              <p:nvPr/>
            </p:nvSpPr>
            <p:spPr bwMode="auto">
              <a:xfrm>
                <a:off x="612" y="2223"/>
                <a:ext cx="29" cy="1"/>
              </a:xfrm>
              <a:prstGeom prst="line">
                <a:avLst/>
              </a:prstGeom>
              <a:noFill/>
              <a:ln w="0">
                <a:solidFill>
                  <a:schemeClr val="tx1"/>
                </a:solidFill>
                <a:round/>
                <a:headEnd/>
                <a:tailEnd/>
              </a:ln>
            </p:spPr>
            <p:txBody>
              <a:bodyPr/>
              <a:lstStyle/>
              <a:p>
                <a:endParaRPr lang="en-GB"/>
              </a:p>
            </p:txBody>
          </p:sp>
          <p:sp>
            <p:nvSpPr>
              <p:cNvPr id="44421" name="Line 1361"/>
              <p:cNvSpPr>
                <a:spLocks noChangeShapeType="1"/>
              </p:cNvSpPr>
              <p:nvPr/>
            </p:nvSpPr>
            <p:spPr bwMode="auto">
              <a:xfrm flipH="1">
                <a:off x="590" y="2193"/>
                <a:ext cx="34" cy="1"/>
              </a:xfrm>
              <a:prstGeom prst="line">
                <a:avLst/>
              </a:prstGeom>
              <a:noFill/>
              <a:ln w="0">
                <a:solidFill>
                  <a:schemeClr val="tx1"/>
                </a:solidFill>
                <a:round/>
                <a:headEnd/>
                <a:tailEnd/>
              </a:ln>
            </p:spPr>
            <p:txBody>
              <a:bodyPr/>
              <a:lstStyle/>
              <a:p>
                <a:endParaRPr lang="en-GB"/>
              </a:p>
            </p:txBody>
          </p:sp>
          <p:sp>
            <p:nvSpPr>
              <p:cNvPr id="44422" name="Line 1362"/>
              <p:cNvSpPr>
                <a:spLocks noChangeShapeType="1"/>
              </p:cNvSpPr>
              <p:nvPr/>
            </p:nvSpPr>
            <p:spPr bwMode="auto">
              <a:xfrm flipH="1">
                <a:off x="624" y="2193"/>
                <a:ext cx="62" cy="1"/>
              </a:xfrm>
              <a:prstGeom prst="line">
                <a:avLst/>
              </a:prstGeom>
              <a:noFill/>
              <a:ln w="0">
                <a:solidFill>
                  <a:schemeClr val="tx1"/>
                </a:solidFill>
                <a:round/>
                <a:headEnd/>
                <a:tailEnd/>
              </a:ln>
            </p:spPr>
            <p:txBody>
              <a:bodyPr/>
              <a:lstStyle/>
              <a:p>
                <a:endParaRPr lang="en-GB"/>
              </a:p>
            </p:txBody>
          </p:sp>
          <p:sp>
            <p:nvSpPr>
              <p:cNvPr id="44423" name="Freeform 1363"/>
              <p:cNvSpPr>
                <a:spLocks/>
              </p:cNvSpPr>
              <p:nvPr/>
            </p:nvSpPr>
            <p:spPr bwMode="auto">
              <a:xfrm>
                <a:off x="686" y="2193"/>
                <a:ext cx="127" cy="1"/>
              </a:xfrm>
              <a:custGeom>
                <a:avLst/>
                <a:gdLst>
                  <a:gd name="T0" fmla="*/ 127 w 127"/>
                  <a:gd name="T1" fmla="*/ 0 h 1"/>
                  <a:gd name="T2" fmla="*/ 95 w 127"/>
                  <a:gd name="T3" fmla="*/ 0 h 1"/>
                  <a:gd name="T4" fmla="*/ 68 w 127"/>
                  <a:gd name="T5" fmla="*/ 0 h 1"/>
                  <a:gd name="T6" fmla="*/ 32 w 127"/>
                  <a:gd name="T7" fmla="*/ 0 h 1"/>
                  <a:gd name="T8" fmla="*/ 3 w 127"/>
                  <a:gd name="T9" fmla="*/ 0 h 1"/>
                  <a:gd name="T10" fmla="*/ 0 w 127"/>
                  <a:gd name="T11" fmla="*/ 0 h 1"/>
                  <a:gd name="T12" fmla="*/ 0 60000 65536"/>
                  <a:gd name="T13" fmla="*/ 0 60000 65536"/>
                  <a:gd name="T14" fmla="*/ 0 60000 65536"/>
                  <a:gd name="T15" fmla="*/ 0 60000 65536"/>
                  <a:gd name="T16" fmla="*/ 0 60000 65536"/>
                  <a:gd name="T17" fmla="*/ 0 60000 65536"/>
                  <a:gd name="T18" fmla="*/ 0 w 127"/>
                  <a:gd name="T19" fmla="*/ 0 h 1"/>
                  <a:gd name="T20" fmla="*/ 127 w 127"/>
                  <a:gd name="T21" fmla="*/ 1 h 1"/>
                </a:gdLst>
                <a:ahLst/>
                <a:cxnLst>
                  <a:cxn ang="T12">
                    <a:pos x="T0" y="T1"/>
                  </a:cxn>
                  <a:cxn ang="T13">
                    <a:pos x="T2" y="T3"/>
                  </a:cxn>
                  <a:cxn ang="T14">
                    <a:pos x="T4" y="T5"/>
                  </a:cxn>
                  <a:cxn ang="T15">
                    <a:pos x="T6" y="T7"/>
                  </a:cxn>
                  <a:cxn ang="T16">
                    <a:pos x="T8" y="T9"/>
                  </a:cxn>
                  <a:cxn ang="T17">
                    <a:pos x="T10" y="T11"/>
                  </a:cxn>
                </a:cxnLst>
                <a:rect l="T18" t="T19" r="T20" b="T21"/>
                <a:pathLst>
                  <a:path w="127" h="1">
                    <a:moveTo>
                      <a:pt x="127" y="0"/>
                    </a:moveTo>
                    <a:lnTo>
                      <a:pt x="95" y="0"/>
                    </a:lnTo>
                    <a:lnTo>
                      <a:pt x="68" y="0"/>
                    </a:lnTo>
                    <a:lnTo>
                      <a:pt x="32" y="0"/>
                    </a:lnTo>
                    <a:lnTo>
                      <a:pt x="3" y="0"/>
                    </a:lnTo>
                    <a:lnTo>
                      <a:pt x="0" y="0"/>
                    </a:lnTo>
                  </a:path>
                </a:pathLst>
              </a:custGeom>
              <a:noFill/>
              <a:ln w="0">
                <a:solidFill>
                  <a:schemeClr val="tx1"/>
                </a:solidFill>
                <a:round/>
                <a:headEnd/>
                <a:tailEnd/>
              </a:ln>
            </p:spPr>
            <p:txBody>
              <a:bodyPr/>
              <a:lstStyle/>
              <a:p>
                <a:endParaRPr lang="en-US"/>
              </a:p>
            </p:txBody>
          </p:sp>
          <p:sp>
            <p:nvSpPr>
              <p:cNvPr id="44424" name="Freeform 1364"/>
              <p:cNvSpPr>
                <a:spLocks/>
              </p:cNvSpPr>
              <p:nvPr/>
            </p:nvSpPr>
            <p:spPr bwMode="auto">
              <a:xfrm>
                <a:off x="813" y="2191"/>
                <a:ext cx="249" cy="2"/>
              </a:xfrm>
              <a:custGeom>
                <a:avLst/>
                <a:gdLst>
                  <a:gd name="T0" fmla="*/ 249 w 249"/>
                  <a:gd name="T1" fmla="*/ 0 h 2"/>
                  <a:gd name="T2" fmla="*/ 229 w 249"/>
                  <a:gd name="T3" fmla="*/ 0 h 2"/>
                  <a:gd name="T4" fmla="*/ 217 w 249"/>
                  <a:gd name="T5" fmla="*/ 0 h 2"/>
                  <a:gd name="T6" fmla="*/ 197 w 249"/>
                  <a:gd name="T7" fmla="*/ 0 h 2"/>
                  <a:gd name="T8" fmla="*/ 187 w 249"/>
                  <a:gd name="T9" fmla="*/ 0 h 2"/>
                  <a:gd name="T10" fmla="*/ 165 w 249"/>
                  <a:gd name="T11" fmla="*/ 0 h 2"/>
                  <a:gd name="T12" fmla="*/ 155 w 249"/>
                  <a:gd name="T13" fmla="*/ 0 h 2"/>
                  <a:gd name="T14" fmla="*/ 133 w 249"/>
                  <a:gd name="T15" fmla="*/ 0 h 2"/>
                  <a:gd name="T16" fmla="*/ 123 w 249"/>
                  <a:gd name="T17" fmla="*/ 0 h 2"/>
                  <a:gd name="T18" fmla="*/ 101 w 249"/>
                  <a:gd name="T19" fmla="*/ 2 h 2"/>
                  <a:gd name="T20" fmla="*/ 69 w 249"/>
                  <a:gd name="T21" fmla="*/ 2 h 2"/>
                  <a:gd name="T22" fmla="*/ 60 w 249"/>
                  <a:gd name="T23" fmla="*/ 2 h 2"/>
                  <a:gd name="T24" fmla="*/ 30 w 249"/>
                  <a:gd name="T25" fmla="*/ 2 h 2"/>
                  <a:gd name="T26" fmla="*/ 3 w 249"/>
                  <a:gd name="T27" fmla="*/ 2 h 2"/>
                  <a:gd name="T28" fmla="*/ 0 w 249"/>
                  <a:gd name="T29" fmla="*/ 2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9"/>
                  <a:gd name="T46" fmla="*/ 0 h 2"/>
                  <a:gd name="T47" fmla="*/ 249 w 249"/>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9" h="2">
                    <a:moveTo>
                      <a:pt x="249" y="0"/>
                    </a:moveTo>
                    <a:lnTo>
                      <a:pt x="229" y="0"/>
                    </a:lnTo>
                    <a:lnTo>
                      <a:pt x="217" y="0"/>
                    </a:lnTo>
                    <a:lnTo>
                      <a:pt x="197" y="0"/>
                    </a:lnTo>
                    <a:lnTo>
                      <a:pt x="187" y="0"/>
                    </a:lnTo>
                    <a:lnTo>
                      <a:pt x="165" y="0"/>
                    </a:lnTo>
                    <a:lnTo>
                      <a:pt x="155" y="0"/>
                    </a:lnTo>
                    <a:lnTo>
                      <a:pt x="133" y="0"/>
                    </a:lnTo>
                    <a:lnTo>
                      <a:pt x="123" y="0"/>
                    </a:lnTo>
                    <a:lnTo>
                      <a:pt x="101" y="2"/>
                    </a:lnTo>
                    <a:lnTo>
                      <a:pt x="69" y="2"/>
                    </a:lnTo>
                    <a:lnTo>
                      <a:pt x="60" y="2"/>
                    </a:lnTo>
                    <a:lnTo>
                      <a:pt x="30" y="2"/>
                    </a:lnTo>
                    <a:lnTo>
                      <a:pt x="3" y="2"/>
                    </a:lnTo>
                    <a:lnTo>
                      <a:pt x="0" y="2"/>
                    </a:lnTo>
                  </a:path>
                </a:pathLst>
              </a:custGeom>
              <a:noFill/>
              <a:ln w="0">
                <a:solidFill>
                  <a:schemeClr val="tx1"/>
                </a:solidFill>
                <a:round/>
                <a:headEnd/>
                <a:tailEnd/>
              </a:ln>
            </p:spPr>
            <p:txBody>
              <a:bodyPr/>
              <a:lstStyle/>
              <a:p>
                <a:endParaRPr lang="en-US"/>
              </a:p>
            </p:txBody>
          </p:sp>
          <p:sp>
            <p:nvSpPr>
              <p:cNvPr id="44425" name="Freeform 1365"/>
              <p:cNvSpPr>
                <a:spLocks/>
              </p:cNvSpPr>
              <p:nvPr/>
            </p:nvSpPr>
            <p:spPr bwMode="auto">
              <a:xfrm>
                <a:off x="1171" y="2087"/>
                <a:ext cx="818" cy="104"/>
              </a:xfrm>
              <a:custGeom>
                <a:avLst/>
                <a:gdLst>
                  <a:gd name="T0" fmla="*/ 0 w 818"/>
                  <a:gd name="T1" fmla="*/ 104 h 104"/>
                  <a:gd name="T2" fmla="*/ 15 w 818"/>
                  <a:gd name="T3" fmla="*/ 104 h 104"/>
                  <a:gd name="T4" fmla="*/ 32 w 818"/>
                  <a:gd name="T5" fmla="*/ 103 h 104"/>
                  <a:gd name="T6" fmla="*/ 45 w 818"/>
                  <a:gd name="T7" fmla="*/ 103 h 104"/>
                  <a:gd name="T8" fmla="*/ 64 w 818"/>
                  <a:gd name="T9" fmla="*/ 103 h 104"/>
                  <a:gd name="T10" fmla="*/ 77 w 818"/>
                  <a:gd name="T11" fmla="*/ 103 h 104"/>
                  <a:gd name="T12" fmla="*/ 96 w 818"/>
                  <a:gd name="T13" fmla="*/ 103 h 104"/>
                  <a:gd name="T14" fmla="*/ 108 w 818"/>
                  <a:gd name="T15" fmla="*/ 103 h 104"/>
                  <a:gd name="T16" fmla="*/ 128 w 818"/>
                  <a:gd name="T17" fmla="*/ 101 h 104"/>
                  <a:gd name="T18" fmla="*/ 138 w 818"/>
                  <a:gd name="T19" fmla="*/ 101 h 104"/>
                  <a:gd name="T20" fmla="*/ 160 w 818"/>
                  <a:gd name="T21" fmla="*/ 101 h 104"/>
                  <a:gd name="T22" fmla="*/ 170 w 818"/>
                  <a:gd name="T23" fmla="*/ 99 h 104"/>
                  <a:gd name="T24" fmla="*/ 194 w 818"/>
                  <a:gd name="T25" fmla="*/ 99 h 104"/>
                  <a:gd name="T26" fmla="*/ 199 w 818"/>
                  <a:gd name="T27" fmla="*/ 99 h 104"/>
                  <a:gd name="T28" fmla="*/ 224 w 818"/>
                  <a:gd name="T29" fmla="*/ 98 h 104"/>
                  <a:gd name="T30" fmla="*/ 231 w 818"/>
                  <a:gd name="T31" fmla="*/ 98 h 104"/>
                  <a:gd name="T32" fmla="*/ 256 w 818"/>
                  <a:gd name="T33" fmla="*/ 98 h 104"/>
                  <a:gd name="T34" fmla="*/ 261 w 818"/>
                  <a:gd name="T35" fmla="*/ 98 h 104"/>
                  <a:gd name="T36" fmla="*/ 290 w 818"/>
                  <a:gd name="T37" fmla="*/ 96 h 104"/>
                  <a:gd name="T38" fmla="*/ 291 w 818"/>
                  <a:gd name="T39" fmla="*/ 96 h 104"/>
                  <a:gd name="T40" fmla="*/ 313 w 818"/>
                  <a:gd name="T41" fmla="*/ 96 h 104"/>
                  <a:gd name="T42" fmla="*/ 320 w 818"/>
                  <a:gd name="T43" fmla="*/ 96 h 104"/>
                  <a:gd name="T44" fmla="*/ 322 w 818"/>
                  <a:gd name="T45" fmla="*/ 96 h 104"/>
                  <a:gd name="T46" fmla="*/ 351 w 818"/>
                  <a:gd name="T47" fmla="*/ 94 h 104"/>
                  <a:gd name="T48" fmla="*/ 356 w 818"/>
                  <a:gd name="T49" fmla="*/ 94 h 104"/>
                  <a:gd name="T50" fmla="*/ 381 w 818"/>
                  <a:gd name="T51" fmla="*/ 93 h 104"/>
                  <a:gd name="T52" fmla="*/ 388 w 818"/>
                  <a:gd name="T53" fmla="*/ 91 h 104"/>
                  <a:gd name="T54" fmla="*/ 411 w 818"/>
                  <a:gd name="T55" fmla="*/ 89 h 104"/>
                  <a:gd name="T56" fmla="*/ 420 w 818"/>
                  <a:gd name="T57" fmla="*/ 89 h 104"/>
                  <a:gd name="T58" fmla="*/ 440 w 818"/>
                  <a:gd name="T59" fmla="*/ 87 h 104"/>
                  <a:gd name="T60" fmla="*/ 454 w 818"/>
                  <a:gd name="T61" fmla="*/ 87 h 104"/>
                  <a:gd name="T62" fmla="*/ 469 w 818"/>
                  <a:gd name="T63" fmla="*/ 86 h 104"/>
                  <a:gd name="T64" fmla="*/ 487 w 818"/>
                  <a:gd name="T65" fmla="*/ 82 h 104"/>
                  <a:gd name="T66" fmla="*/ 497 w 818"/>
                  <a:gd name="T67" fmla="*/ 82 h 104"/>
                  <a:gd name="T68" fmla="*/ 519 w 818"/>
                  <a:gd name="T69" fmla="*/ 81 h 104"/>
                  <a:gd name="T70" fmla="*/ 526 w 818"/>
                  <a:gd name="T71" fmla="*/ 79 h 104"/>
                  <a:gd name="T72" fmla="*/ 555 w 818"/>
                  <a:gd name="T73" fmla="*/ 76 h 104"/>
                  <a:gd name="T74" fmla="*/ 565 w 818"/>
                  <a:gd name="T75" fmla="*/ 74 h 104"/>
                  <a:gd name="T76" fmla="*/ 583 w 818"/>
                  <a:gd name="T77" fmla="*/ 71 h 104"/>
                  <a:gd name="T78" fmla="*/ 589 w 818"/>
                  <a:gd name="T79" fmla="*/ 71 h 104"/>
                  <a:gd name="T80" fmla="*/ 610 w 818"/>
                  <a:gd name="T81" fmla="*/ 67 h 104"/>
                  <a:gd name="T82" fmla="*/ 624 w 818"/>
                  <a:gd name="T83" fmla="*/ 64 h 104"/>
                  <a:gd name="T84" fmla="*/ 639 w 818"/>
                  <a:gd name="T85" fmla="*/ 60 h 104"/>
                  <a:gd name="T86" fmla="*/ 659 w 818"/>
                  <a:gd name="T87" fmla="*/ 55 h 104"/>
                  <a:gd name="T88" fmla="*/ 666 w 818"/>
                  <a:gd name="T89" fmla="*/ 54 h 104"/>
                  <a:gd name="T90" fmla="*/ 688 w 818"/>
                  <a:gd name="T91" fmla="*/ 49 h 104"/>
                  <a:gd name="T92" fmla="*/ 693 w 818"/>
                  <a:gd name="T93" fmla="*/ 47 h 104"/>
                  <a:gd name="T94" fmla="*/ 695 w 818"/>
                  <a:gd name="T95" fmla="*/ 47 h 104"/>
                  <a:gd name="T96" fmla="*/ 718 w 818"/>
                  <a:gd name="T97" fmla="*/ 38 h 104"/>
                  <a:gd name="T98" fmla="*/ 732 w 818"/>
                  <a:gd name="T99" fmla="*/ 35 h 104"/>
                  <a:gd name="T100" fmla="*/ 745 w 818"/>
                  <a:gd name="T101" fmla="*/ 32 h 104"/>
                  <a:gd name="T102" fmla="*/ 767 w 818"/>
                  <a:gd name="T103" fmla="*/ 23 h 104"/>
                  <a:gd name="T104" fmla="*/ 769 w 818"/>
                  <a:gd name="T105" fmla="*/ 21 h 104"/>
                  <a:gd name="T106" fmla="*/ 771 w 818"/>
                  <a:gd name="T107" fmla="*/ 21 h 104"/>
                  <a:gd name="T108" fmla="*/ 794 w 818"/>
                  <a:gd name="T109" fmla="*/ 11 h 104"/>
                  <a:gd name="T110" fmla="*/ 813 w 818"/>
                  <a:gd name="T111" fmla="*/ 3 h 104"/>
                  <a:gd name="T112" fmla="*/ 818 w 818"/>
                  <a:gd name="T113" fmla="*/ 0 h 1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8"/>
                  <a:gd name="T172" fmla="*/ 0 h 104"/>
                  <a:gd name="T173" fmla="*/ 818 w 818"/>
                  <a:gd name="T174" fmla="*/ 104 h 1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8" h="104">
                    <a:moveTo>
                      <a:pt x="0" y="104"/>
                    </a:moveTo>
                    <a:lnTo>
                      <a:pt x="15" y="104"/>
                    </a:lnTo>
                    <a:lnTo>
                      <a:pt x="32" y="103"/>
                    </a:lnTo>
                    <a:lnTo>
                      <a:pt x="45" y="103"/>
                    </a:lnTo>
                    <a:lnTo>
                      <a:pt x="64" y="103"/>
                    </a:lnTo>
                    <a:lnTo>
                      <a:pt x="77" y="103"/>
                    </a:lnTo>
                    <a:lnTo>
                      <a:pt x="96" y="103"/>
                    </a:lnTo>
                    <a:lnTo>
                      <a:pt x="108" y="103"/>
                    </a:lnTo>
                    <a:lnTo>
                      <a:pt x="128" y="101"/>
                    </a:lnTo>
                    <a:lnTo>
                      <a:pt x="138" y="101"/>
                    </a:lnTo>
                    <a:lnTo>
                      <a:pt x="160" y="101"/>
                    </a:lnTo>
                    <a:lnTo>
                      <a:pt x="170" y="99"/>
                    </a:lnTo>
                    <a:lnTo>
                      <a:pt x="194" y="99"/>
                    </a:lnTo>
                    <a:lnTo>
                      <a:pt x="199" y="99"/>
                    </a:lnTo>
                    <a:lnTo>
                      <a:pt x="224" y="98"/>
                    </a:lnTo>
                    <a:lnTo>
                      <a:pt x="231" y="98"/>
                    </a:lnTo>
                    <a:lnTo>
                      <a:pt x="256" y="98"/>
                    </a:lnTo>
                    <a:lnTo>
                      <a:pt x="261" y="98"/>
                    </a:lnTo>
                    <a:lnTo>
                      <a:pt x="290" y="96"/>
                    </a:lnTo>
                    <a:lnTo>
                      <a:pt x="291" y="96"/>
                    </a:lnTo>
                    <a:lnTo>
                      <a:pt x="313" y="96"/>
                    </a:lnTo>
                    <a:lnTo>
                      <a:pt x="320" y="96"/>
                    </a:lnTo>
                    <a:lnTo>
                      <a:pt x="322" y="96"/>
                    </a:lnTo>
                    <a:lnTo>
                      <a:pt x="351" y="94"/>
                    </a:lnTo>
                    <a:lnTo>
                      <a:pt x="356" y="94"/>
                    </a:lnTo>
                    <a:lnTo>
                      <a:pt x="381" y="93"/>
                    </a:lnTo>
                    <a:lnTo>
                      <a:pt x="388" y="91"/>
                    </a:lnTo>
                    <a:lnTo>
                      <a:pt x="411" y="89"/>
                    </a:lnTo>
                    <a:lnTo>
                      <a:pt x="420" y="89"/>
                    </a:lnTo>
                    <a:lnTo>
                      <a:pt x="440" y="87"/>
                    </a:lnTo>
                    <a:lnTo>
                      <a:pt x="454" y="87"/>
                    </a:lnTo>
                    <a:lnTo>
                      <a:pt x="469" y="86"/>
                    </a:lnTo>
                    <a:lnTo>
                      <a:pt x="487" y="82"/>
                    </a:lnTo>
                    <a:lnTo>
                      <a:pt x="497" y="82"/>
                    </a:lnTo>
                    <a:lnTo>
                      <a:pt x="519" y="81"/>
                    </a:lnTo>
                    <a:lnTo>
                      <a:pt x="526" y="79"/>
                    </a:lnTo>
                    <a:lnTo>
                      <a:pt x="555" y="76"/>
                    </a:lnTo>
                    <a:lnTo>
                      <a:pt x="565" y="74"/>
                    </a:lnTo>
                    <a:lnTo>
                      <a:pt x="583" y="71"/>
                    </a:lnTo>
                    <a:lnTo>
                      <a:pt x="589" y="71"/>
                    </a:lnTo>
                    <a:lnTo>
                      <a:pt x="610" y="67"/>
                    </a:lnTo>
                    <a:lnTo>
                      <a:pt x="624" y="64"/>
                    </a:lnTo>
                    <a:lnTo>
                      <a:pt x="639" y="60"/>
                    </a:lnTo>
                    <a:lnTo>
                      <a:pt x="659" y="55"/>
                    </a:lnTo>
                    <a:lnTo>
                      <a:pt x="666" y="54"/>
                    </a:lnTo>
                    <a:lnTo>
                      <a:pt x="688" y="49"/>
                    </a:lnTo>
                    <a:lnTo>
                      <a:pt x="693" y="47"/>
                    </a:lnTo>
                    <a:lnTo>
                      <a:pt x="695" y="47"/>
                    </a:lnTo>
                    <a:lnTo>
                      <a:pt x="718" y="38"/>
                    </a:lnTo>
                    <a:lnTo>
                      <a:pt x="732" y="35"/>
                    </a:lnTo>
                    <a:lnTo>
                      <a:pt x="745" y="32"/>
                    </a:lnTo>
                    <a:lnTo>
                      <a:pt x="767" y="23"/>
                    </a:lnTo>
                    <a:lnTo>
                      <a:pt x="769" y="21"/>
                    </a:lnTo>
                    <a:lnTo>
                      <a:pt x="771" y="21"/>
                    </a:lnTo>
                    <a:lnTo>
                      <a:pt x="794" y="11"/>
                    </a:lnTo>
                    <a:lnTo>
                      <a:pt x="813" y="3"/>
                    </a:lnTo>
                    <a:lnTo>
                      <a:pt x="818" y="0"/>
                    </a:lnTo>
                  </a:path>
                </a:pathLst>
              </a:custGeom>
              <a:noFill/>
              <a:ln w="0">
                <a:solidFill>
                  <a:schemeClr val="tx1"/>
                </a:solidFill>
                <a:round/>
                <a:headEnd/>
                <a:tailEnd/>
              </a:ln>
            </p:spPr>
            <p:txBody>
              <a:bodyPr/>
              <a:lstStyle/>
              <a:p>
                <a:endParaRPr lang="en-US"/>
              </a:p>
            </p:txBody>
          </p:sp>
          <p:sp>
            <p:nvSpPr>
              <p:cNvPr id="44426" name="Freeform 1366"/>
              <p:cNvSpPr>
                <a:spLocks/>
              </p:cNvSpPr>
              <p:nvPr/>
            </p:nvSpPr>
            <p:spPr bwMode="auto">
              <a:xfrm>
                <a:off x="1062" y="2191"/>
                <a:ext cx="109" cy="1"/>
              </a:xfrm>
              <a:custGeom>
                <a:avLst/>
                <a:gdLst>
                  <a:gd name="T0" fmla="*/ 109 w 109"/>
                  <a:gd name="T1" fmla="*/ 0 h 1"/>
                  <a:gd name="T2" fmla="*/ 93 w 109"/>
                  <a:gd name="T3" fmla="*/ 0 h 1"/>
                  <a:gd name="T4" fmla="*/ 76 w 109"/>
                  <a:gd name="T5" fmla="*/ 0 h 1"/>
                  <a:gd name="T6" fmla="*/ 61 w 109"/>
                  <a:gd name="T7" fmla="*/ 0 h 1"/>
                  <a:gd name="T8" fmla="*/ 44 w 109"/>
                  <a:gd name="T9" fmla="*/ 0 h 1"/>
                  <a:gd name="T10" fmla="*/ 31 w 109"/>
                  <a:gd name="T11" fmla="*/ 0 h 1"/>
                  <a:gd name="T12" fmla="*/ 12 w 109"/>
                  <a:gd name="T13" fmla="*/ 0 h 1"/>
                  <a:gd name="T14" fmla="*/ 0 w 109"/>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1"/>
                  <a:gd name="T26" fmla="*/ 109 w 109"/>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1">
                    <a:moveTo>
                      <a:pt x="109" y="0"/>
                    </a:moveTo>
                    <a:lnTo>
                      <a:pt x="93" y="0"/>
                    </a:lnTo>
                    <a:lnTo>
                      <a:pt x="76" y="0"/>
                    </a:lnTo>
                    <a:lnTo>
                      <a:pt x="61" y="0"/>
                    </a:lnTo>
                    <a:lnTo>
                      <a:pt x="44" y="0"/>
                    </a:lnTo>
                    <a:lnTo>
                      <a:pt x="31" y="0"/>
                    </a:lnTo>
                    <a:lnTo>
                      <a:pt x="12" y="0"/>
                    </a:lnTo>
                    <a:lnTo>
                      <a:pt x="0" y="0"/>
                    </a:lnTo>
                  </a:path>
                </a:pathLst>
              </a:custGeom>
              <a:noFill/>
              <a:ln w="0">
                <a:solidFill>
                  <a:schemeClr val="tx1"/>
                </a:solidFill>
                <a:round/>
                <a:headEnd/>
                <a:tailEnd/>
              </a:ln>
            </p:spPr>
            <p:txBody>
              <a:bodyPr/>
              <a:lstStyle/>
              <a:p>
                <a:endParaRPr lang="en-US"/>
              </a:p>
            </p:txBody>
          </p:sp>
          <p:sp>
            <p:nvSpPr>
              <p:cNvPr id="44427" name="Freeform 1367"/>
              <p:cNvSpPr>
                <a:spLocks/>
              </p:cNvSpPr>
              <p:nvPr/>
            </p:nvSpPr>
            <p:spPr bwMode="auto">
              <a:xfrm>
                <a:off x="590" y="2036"/>
                <a:ext cx="1374" cy="127"/>
              </a:xfrm>
              <a:custGeom>
                <a:avLst/>
                <a:gdLst>
                  <a:gd name="T0" fmla="*/ 86 w 1374"/>
                  <a:gd name="T1" fmla="*/ 127 h 127"/>
                  <a:gd name="T2" fmla="*/ 150 w 1374"/>
                  <a:gd name="T3" fmla="*/ 127 h 127"/>
                  <a:gd name="T4" fmla="*/ 182 w 1374"/>
                  <a:gd name="T5" fmla="*/ 127 h 127"/>
                  <a:gd name="T6" fmla="*/ 214 w 1374"/>
                  <a:gd name="T7" fmla="*/ 127 h 127"/>
                  <a:gd name="T8" fmla="*/ 246 w 1374"/>
                  <a:gd name="T9" fmla="*/ 127 h 127"/>
                  <a:gd name="T10" fmla="*/ 278 w 1374"/>
                  <a:gd name="T11" fmla="*/ 127 h 127"/>
                  <a:gd name="T12" fmla="*/ 310 w 1374"/>
                  <a:gd name="T13" fmla="*/ 125 h 127"/>
                  <a:gd name="T14" fmla="*/ 343 w 1374"/>
                  <a:gd name="T15" fmla="*/ 125 h 127"/>
                  <a:gd name="T16" fmla="*/ 375 w 1374"/>
                  <a:gd name="T17" fmla="*/ 125 h 127"/>
                  <a:gd name="T18" fmla="*/ 407 w 1374"/>
                  <a:gd name="T19" fmla="*/ 125 h 127"/>
                  <a:gd name="T20" fmla="*/ 440 w 1374"/>
                  <a:gd name="T21" fmla="*/ 123 h 127"/>
                  <a:gd name="T22" fmla="*/ 471 w 1374"/>
                  <a:gd name="T23" fmla="*/ 123 h 127"/>
                  <a:gd name="T24" fmla="*/ 505 w 1374"/>
                  <a:gd name="T25" fmla="*/ 122 h 127"/>
                  <a:gd name="T26" fmla="*/ 537 w 1374"/>
                  <a:gd name="T27" fmla="*/ 122 h 127"/>
                  <a:gd name="T28" fmla="*/ 567 w 1374"/>
                  <a:gd name="T29" fmla="*/ 122 h 127"/>
                  <a:gd name="T30" fmla="*/ 601 w 1374"/>
                  <a:gd name="T31" fmla="*/ 120 h 127"/>
                  <a:gd name="T32" fmla="*/ 633 w 1374"/>
                  <a:gd name="T33" fmla="*/ 118 h 127"/>
                  <a:gd name="T34" fmla="*/ 667 w 1374"/>
                  <a:gd name="T35" fmla="*/ 118 h 127"/>
                  <a:gd name="T36" fmla="*/ 699 w 1374"/>
                  <a:gd name="T37" fmla="*/ 118 h 127"/>
                  <a:gd name="T38" fmla="*/ 731 w 1374"/>
                  <a:gd name="T39" fmla="*/ 116 h 127"/>
                  <a:gd name="T40" fmla="*/ 761 w 1374"/>
                  <a:gd name="T41" fmla="*/ 115 h 127"/>
                  <a:gd name="T42" fmla="*/ 791 w 1374"/>
                  <a:gd name="T43" fmla="*/ 113 h 127"/>
                  <a:gd name="T44" fmla="*/ 824 w 1374"/>
                  <a:gd name="T45" fmla="*/ 111 h 127"/>
                  <a:gd name="T46" fmla="*/ 852 w 1374"/>
                  <a:gd name="T47" fmla="*/ 111 h 127"/>
                  <a:gd name="T48" fmla="*/ 881 w 1374"/>
                  <a:gd name="T49" fmla="*/ 110 h 127"/>
                  <a:gd name="T50" fmla="*/ 911 w 1374"/>
                  <a:gd name="T51" fmla="*/ 106 h 127"/>
                  <a:gd name="T52" fmla="*/ 942 w 1374"/>
                  <a:gd name="T53" fmla="*/ 103 h 127"/>
                  <a:gd name="T54" fmla="*/ 972 w 1374"/>
                  <a:gd name="T55" fmla="*/ 103 h 127"/>
                  <a:gd name="T56" fmla="*/ 1001 w 1374"/>
                  <a:gd name="T57" fmla="*/ 98 h 127"/>
                  <a:gd name="T58" fmla="*/ 1029 w 1374"/>
                  <a:gd name="T59" fmla="*/ 96 h 127"/>
                  <a:gd name="T60" fmla="*/ 1065 w 1374"/>
                  <a:gd name="T61" fmla="*/ 91 h 127"/>
                  <a:gd name="T62" fmla="*/ 1099 w 1374"/>
                  <a:gd name="T63" fmla="*/ 86 h 127"/>
                  <a:gd name="T64" fmla="*/ 1134 w 1374"/>
                  <a:gd name="T65" fmla="*/ 79 h 127"/>
                  <a:gd name="T66" fmla="*/ 1170 w 1374"/>
                  <a:gd name="T67" fmla="*/ 72 h 127"/>
                  <a:gd name="T68" fmla="*/ 1205 w 1374"/>
                  <a:gd name="T69" fmla="*/ 64 h 127"/>
                  <a:gd name="T70" fmla="*/ 1244 w 1374"/>
                  <a:gd name="T71" fmla="*/ 54 h 127"/>
                  <a:gd name="T72" fmla="*/ 1259 w 1374"/>
                  <a:gd name="T73" fmla="*/ 49 h 127"/>
                  <a:gd name="T74" fmla="*/ 1284 w 1374"/>
                  <a:gd name="T75" fmla="*/ 40 h 127"/>
                  <a:gd name="T76" fmla="*/ 1325 w 1374"/>
                  <a:gd name="T77" fmla="*/ 25 h 127"/>
                  <a:gd name="T78" fmla="*/ 1326 w 1374"/>
                  <a:gd name="T79" fmla="*/ 23 h 127"/>
                  <a:gd name="T80" fmla="*/ 1372 w 1374"/>
                  <a:gd name="T81" fmla="*/ 0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74"/>
                  <a:gd name="T124" fmla="*/ 0 h 127"/>
                  <a:gd name="T125" fmla="*/ 1374 w 1374"/>
                  <a:gd name="T126" fmla="*/ 127 h 1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74" h="127">
                    <a:moveTo>
                      <a:pt x="0" y="127"/>
                    </a:moveTo>
                    <a:lnTo>
                      <a:pt x="86" y="127"/>
                    </a:lnTo>
                    <a:lnTo>
                      <a:pt x="111" y="127"/>
                    </a:lnTo>
                    <a:lnTo>
                      <a:pt x="150" y="127"/>
                    </a:lnTo>
                    <a:lnTo>
                      <a:pt x="174" y="127"/>
                    </a:lnTo>
                    <a:lnTo>
                      <a:pt x="182" y="127"/>
                    </a:lnTo>
                    <a:lnTo>
                      <a:pt x="206" y="127"/>
                    </a:lnTo>
                    <a:lnTo>
                      <a:pt x="214" y="127"/>
                    </a:lnTo>
                    <a:lnTo>
                      <a:pt x="236" y="127"/>
                    </a:lnTo>
                    <a:lnTo>
                      <a:pt x="246" y="127"/>
                    </a:lnTo>
                    <a:lnTo>
                      <a:pt x="268" y="127"/>
                    </a:lnTo>
                    <a:lnTo>
                      <a:pt x="278" y="127"/>
                    </a:lnTo>
                    <a:lnTo>
                      <a:pt x="297" y="127"/>
                    </a:lnTo>
                    <a:lnTo>
                      <a:pt x="310" y="125"/>
                    </a:lnTo>
                    <a:lnTo>
                      <a:pt x="329" y="125"/>
                    </a:lnTo>
                    <a:lnTo>
                      <a:pt x="343" y="125"/>
                    </a:lnTo>
                    <a:lnTo>
                      <a:pt x="361" y="125"/>
                    </a:lnTo>
                    <a:lnTo>
                      <a:pt x="375" y="125"/>
                    </a:lnTo>
                    <a:lnTo>
                      <a:pt x="391" y="125"/>
                    </a:lnTo>
                    <a:lnTo>
                      <a:pt x="407" y="125"/>
                    </a:lnTo>
                    <a:lnTo>
                      <a:pt x="424" y="123"/>
                    </a:lnTo>
                    <a:lnTo>
                      <a:pt x="440" y="123"/>
                    </a:lnTo>
                    <a:lnTo>
                      <a:pt x="454" y="123"/>
                    </a:lnTo>
                    <a:lnTo>
                      <a:pt x="471" y="123"/>
                    </a:lnTo>
                    <a:lnTo>
                      <a:pt x="484" y="123"/>
                    </a:lnTo>
                    <a:lnTo>
                      <a:pt x="505" y="122"/>
                    </a:lnTo>
                    <a:lnTo>
                      <a:pt x="516" y="122"/>
                    </a:lnTo>
                    <a:lnTo>
                      <a:pt x="537" y="122"/>
                    </a:lnTo>
                    <a:lnTo>
                      <a:pt x="547" y="122"/>
                    </a:lnTo>
                    <a:lnTo>
                      <a:pt x="567" y="122"/>
                    </a:lnTo>
                    <a:lnTo>
                      <a:pt x="577" y="120"/>
                    </a:lnTo>
                    <a:lnTo>
                      <a:pt x="601" y="120"/>
                    </a:lnTo>
                    <a:lnTo>
                      <a:pt x="609" y="120"/>
                    </a:lnTo>
                    <a:lnTo>
                      <a:pt x="633" y="118"/>
                    </a:lnTo>
                    <a:lnTo>
                      <a:pt x="640" y="118"/>
                    </a:lnTo>
                    <a:lnTo>
                      <a:pt x="667" y="118"/>
                    </a:lnTo>
                    <a:lnTo>
                      <a:pt x="670" y="118"/>
                    </a:lnTo>
                    <a:lnTo>
                      <a:pt x="699" y="118"/>
                    </a:lnTo>
                    <a:lnTo>
                      <a:pt x="702" y="118"/>
                    </a:lnTo>
                    <a:lnTo>
                      <a:pt x="731" y="116"/>
                    </a:lnTo>
                    <a:lnTo>
                      <a:pt x="737" y="116"/>
                    </a:lnTo>
                    <a:lnTo>
                      <a:pt x="761" y="115"/>
                    </a:lnTo>
                    <a:lnTo>
                      <a:pt x="763" y="115"/>
                    </a:lnTo>
                    <a:lnTo>
                      <a:pt x="791" y="113"/>
                    </a:lnTo>
                    <a:lnTo>
                      <a:pt x="795" y="113"/>
                    </a:lnTo>
                    <a:lnTo>
                      <a:pt x="824" y="111"/>
                    </a:lnTo>
                    <a:lnTo>
                      <a:pt x="830" y="111"/>
                    </a:lnTo>
                    <a:lnTo>
                      <a:pt x="852" y="111"/>
                    </a:lnTo>
                    <a:lnTo>
                      <a:pt x="862" y="110"/>
                    </a:lnTo>
                    <a:lnTo>
                      <a:pt x="881" y="110"/>
                    </a:lnTo>
                    <a:lnTo>
                      <a:pt x="894" y="108"/>
                    </a:lnTo>
                    <a:lnTo>
                      <a:pt x="911" y="106"/>
                    </a:lnTo>
                    <a:lnTo>
                      <a:pt x="928" y="105"/>
                    </a:lnTo>
                    <a:lnTo>
                      <a:pt x="942" y="103"/>
                    </a:lnTo>
                    <a:lnTo>
                      <a:pt x="962" y="103"/>
                    </a:lnTo>
                    <a:lnTo>
                      <a:pt x="972" y="103"/>
                    </a:lnTo>
                    <a:lnTo>
                      <a:pt x="996" y="100"/>
                    </a:lnTo>
                    <a:lnTo>
                      <a:pt x="1001" y="98"/>
                    </a:lnTo>
                    <a:lnTo>
                      <a:pt x="1028" y="96"/>
                    </a:lnTo>
                    <a:lnTo>
                      <a:pt x="1029" y="96"/>
                    </a:lnTo>
                    <a:lnTo>
                      <a:pt x="1058" y="91"/>
                    </a:lnTo>
                    <a:lnTo>
                      <a:pt x="1065" y="91"/>
                    </a:lnTo>
                    <a:lnTo>
                      <a:pt x="1085" y="88"/>
                    </a:lnTo>
                    <a:lnTo>
                      <a:pt x="1099" y="86"/>
                    </a:lnTo>
                    <a:lnTo>
                      <a:pt x="1114" y="83"/>
                    </a:lnTo>
                    <a:lnTo>
                      <a:pt x="1134" y="79"/>
                    </a:lnTo>
                    <a:lnTo>
                      <a:pt x="1143" y="78"/>
                    </a:lnTo>
                    <a:lnTo>
                      <a:pt x="1170" y="72"/>
                    </a:lnTo>
                    <a:lnTo>
                      <a:pt x="1197" y="67"/>
                    </a:lnTo>
                    <a:lnTo>
                      <a:pt x="1205" y="64"/>
                    </a:lnTo>
                    <a:lnTo>
                      <a:pt x="1222" y="61"/>
                    </a:lnTo>
                    <a:lnTo>
                      <a:pt x="1244" y="54"/>
                    </a:lnTo>
                    <a:lnTo>
                      <a:pt x="1249" y="52"/>
                    </a:lnTo>
                    <a:lnTo>
                      <a:pt x="1259" y="49"/>
                    </a:lnTo>
                    <a:lnTo>
                      <a:pt x="1274" y="44"/>
                    </a:lnTo>
                    <a:lnTo>
                      <a:pt x="1284" y="40"/>
                    </a:lnTo>
                    <a:lnTo>
                      <a:pt x="1299" y="34"/>
                    </a:lnTo>
                    <a:lnTo>
                      <a:pt x="1325" y="25"/>
                    </a:lnTo>
                    <a:lnTo>
                      <a:pt x="1325" y="23"/>
                    </a:lnTo>
                    <a:lnTo>
                      <a:pt x="1326" y="23"/>
                    </a:lnTo>
                    <a:lnTo>
                      <a:pt x="1348" y="12"/>
                    </a:lnTo>
                    <a:lnTo>
                      <a:pt x="1372" y="0"/>
                    </a:lnTo>
                    <a:lnTo>
                      <a:pt x="1374" y="0"/>
                    </a:lnTo>
                  </a:path>
                </a:pathLst>
              </a:custGeom>
              <a:noFill/>
              <a:ln w="0">
                <a:solidFill>
                  <a:schemeClr val="tx1"/>
                </a:solidFill>
                <a:round/>
                <a:headEnd/>
                <a:tailEnd/>
              </a:ln>
            </p:spPr>
            <p:txBody>
              <a:bodyPr/>
              <a:lstStyle/>
              <a:p>
                <a:endParaRPr lang="en-US"/>
              </a:p>
            </p:txBody>
          </p:sp>
          <p:sp>
            <p:nvSpPr>
              <p:cNvPr id="44428" name="Line 1368"/>
              <p:cNvSpPr>
                <a:spLocks noChangeShapeType="1"/>
              </p:cNvSpPr>
              <p:nvPr/>
            </p:nvSpPr>
            <p:spPr bwMode="auto">
              <a:xfrm flipH="1">
                <a:off x="590" y="2130"/>
                <a:ext cx="29" cy="1"/>
              </a:xfrm>
              <a:prstGeom prst="line">
                <a:avLst/>
              </a:prstGeom>
              <a:noFill/>
              <a:ln w="0">
                <a:solidFill>
                  <a:schemeClr val="tx1"/>
                </a:solidFill>
                <a:round/>
                <a:headEnd/>
                <a:tailEnd/>
              </a:ln>
            </p:spPr>
            <p:txBody>
              <a:bodyPr/>
              <a:lstStyle/>
              <a:p>
                <a:endParaRPr lang="en-GB"/>
              </a:p>
            </p:txBody>
          </p:sp>
          <p:sp>
            <p:nvSpPr>
              <p:cNvPr id="44429" name="Freeform 1369"/>
              <p:cNvSpPr>
                <a:spLocks/>
              </p:cNvSpPr>
              <p:nvPr/>
            </p:nvSpPr>
            <p:spPr bwMode="auto">
              <a:xfrm>
                <a:off x="619" y="2130"/>
                <a:ext cx="62" cy="1"/>
              </a:xfrm>
              <a:custGeom>
                <a:avLst/>
                <a:gdLst>
                  <a:gd name="T0" fmla="*/ 62 w 62"/>
                  <a:gd name="T1" fmla="*/ 0 h 1"/>
                  <a:gd name="T2" fmla="*/ 32 w 62"/>
                  <a:gd name="T3" fmla="*/ 0 h 1"/>
                  <a:gd name="T4" fmla="*/ 11 w 62"/>
                  <a:gd name="T5" fmla="*/ 0 h 1"/>
                  <a:gd name="T6" fmla="*/ 0 w 62"/>
                  <a:gd name="T7" fmla="*/ 0 h 1"/>
                  <a:gd name="T8" fmla="*/ 0 60000 65536"/>
                  <a:gd name="T9" fmla="*/ 0 60000 65536"/>
                  <a:gd name="T10" fmla="*/ 0 60000 65536"/>
                  <a:gd name="T11" fmla="*/ 0 60000 65536"/>
                  <a:gd name="T12" fmla="*/ 0 w 62"/>
                  <a:gd name="T13" fmla="*/ 0 h 1"/>
                  <a:gd name="T14" fmla="*/ 62 w 62"/>
                  <a:gd name="T15" fmla="*/ 1 h 1"/>
                </a:gdLst>
                <a:ahLst/>
                <a:cxnLst>
                  <a:cxn ang="T8">
                    <a:pos x="T0" y="T1"/>
                  </a:cxn>
                  <a:cxn ang="T9">
                    <a:pos x="T2" y="T3"/>
                  </a:cxn>
                  <a:cxn ang="T10">
                    <a:pos x="T4" y="T5"/>
                  </a:cxn>
                  <a:cxn ang="T11">
                    <a:pos x="T6" y="T7"/>
                  </a:cxn>
                </a:cxnLst>
                <a:rect l="T12" t="T13" r="T14" b="T15"/>
                <a:pathLst>
                  <a:path w="62" h="1">
                    <a:moveTo>
                      <a:pt x="62" y="0"/>
                    </a:moveTo>
                    <a:lnTo>
                      <a:pt x="32" y="0"/>
                    </a:lnTo>
                    <a:lnTo>
                      <a:pt x="11" y="0"/>
                    </a:lnTo>
                    <a:lnTo>
                      <a:pt x="0" y="0"/>
                    </a:lnTo>
                  </a:path>
                </a:pathLst>
              </a:custGeom>
              <a:noFill/>
              <a:ln w="0">
                <a:solidFill>
                  <a:schemeClr val="tx1"/>
                </a:solidFill>
                <a:round/>
                <a:headEnd/>
                <a:tailEnd/>
              </a:ln>
            </p:spPr>
            <p:txBody>
              <a:bodyPr/>
              <a:lstStyle/>
              <a:p>
                <a:endParaRPr lang="en-US"/>
              </a:p>
            </p:txBody>
          </p:sp>
          <p:sp>
            <p:nvSpPr>
              <p:cNvPr id="44430" name="Freeform 1370"/>
              <p:cNvSpPr>
                <a:spLocks/>
              </p:cNvSpPr>
              <p:nvPr/>
            </p:nvSpPr>
            <p:spPr bwMode="auto">
              <a:xfrm>
                <a:off x="681" y="2130"/>
                <a:ext cx="127" cy="1"/>
              </a:xfrm>
              <a:custGeom>
                <a:avLst/>
                <a:gdLst>
                  <a:gd name="T0" fmla="*/ 127 w 127"/>
                  <a:gd name="T1" fmla="*/ 0 h 1"/>
                  <a:gd name="T2" fmla="*/ 110 w 127"/>
                  <a:gd name="T3" fmla="*/ 0 h 1"/>
                  <a:gd name="T4" fmla="*/ 95 w 127"/>
                  <a:gd name="T5" fmla="*/ 0 h 1"/>
                  <a:gd name="T6" fmla="*/ 78 w 127"/>
                  <a:gd name="T7" fmla="*/ 0 h 1"/>
                  <a:gd name="T8" fmla="*/ 64 w 127"/>
                  <a:gd name="T9" fmla="*/ 0 h 1"/>
                  <a:gd name="T10" fmla="*/ 46 w 127"/>
                  <a:gd name="T11" fmla="*/ 0 h 1"/>
                  <a:gd name="T12" fmla="*/ 32 w 127"/>
                  <a:gd name="T13" fmla="*/ 0 h 1"/>
                  <a:gd name="T14" fmla="*/ 14 w 127"/>
                  <a:gd name="T15" fmla="*/ 0 h 1"/>
                  <a:gd name="T16" fmla="*/ 0 w 127"/>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
                  <a:gd name="T28" fmla="*/ 0 h 1"/>
                  <a:gd name="T29" fmla="*/ 127 w 127"/>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 h="1">
                    <a:moveTo>
                      <a:pt x="127" y="0"/>
                    </a:moveTo>
                    <a:lnTo>
                      <a:pt x="110" y="0"/>
                    </a:lnTo>
                    <a:lnTo>
                      <a:pt x="95" y="0"/>
                    </a:lnTo>
                    <a:lnTo>
                      <a:pt x="78" y="0"/>
                    </a:lnTo>
                    <a:lnTo>
                      <a:pt x="64" y="0"/>
                    </a:lnTo>
                    <a:lnTo>
                      <a:pt x="46" y="0"/>
                    </a:lnTo>
                    <a:lnTo>
                      <a:pt x="32" y="0"/>
                    </a:lnTo>
                    <a:lnTo>
                      <a:pt x="14" y="0"/>
                    </a:lnTo>
                    <a:lnTo>
                      <a:pt x="0" y="0"/>
                    </a:lnTo>
                  </a:path>
                </a:pathLst>
              </a:custGeom>
              <a:noFill/>
              <a:ln w="0">
                <a:solidFill>
                  <a:schemeClr val="tx1"/>
                </a:solidFill>
                <a:round/>
                <a:headEnd/>
                <a:tailEnd/>
              </a:ln>
            </p:spPr>
            <p:txBody>
              <a:bodyPr/>
              <a:lstStyle/>
              <a:p>
                <a:endParaRPr lang="en-US"/>
              </a:p>
            </p:txBody>
          </p:sp>
          <p:sp>
            <p:nvSpPr>
              <p:cNvPr id="44431" name="Freeform 1371"/>
              <p:cNvSpPr>
                <a:spLocks/>
              </p:cNvSpPr>
              <p:nvPr/>
            </p:nvSpPr>
            <p:spPr bwMode="auto">
              <a:xfrm>
                <a:off x="808" y="2125"/>
                <a:ext cx="249" cy="5"/>
              </a:xfrm>
              <a:custGeom>
                <a:avLst/>
                <a:gdLst>
                  <a:gd name="T0" fmla="*/ 249 w 249"/>
                  <a:gd name="T1" fmla="*/ 0 h 5"/>
                  <a:gd name="T2" fmla="*/ 243 w 249"/>
                  <a:gd name="T3" fmla="*/ 0 h 5"/>
                  <a:gd name="T4" fmla="*/ 217 w 249"/>
                  <a:gd name="T5" fmla="*/ 0 h 5"/>
                  <a:gd name="T6" fmla="*/ 209 w 249"/>
                  <a:gd name="T7" fmla="*/ 0 h 5"/>
                  <a:gd name="T8" fmla="*/ 185 w 249"/>
                  <a:gd name="T9" fmla="*/ 0 h 5"/>
                  <a:gd name="T10" fmla="*/ 177 w 249"/>
                  <a:gd name="T11" fmla="*/ 2 h 5"/>
                  <a:gd name="T12" fmla="*/ 157 w 249"/>
                  <a:gd name="T13" fmla="*/ 2 h 5"/>
                  <a:gd name="T14" fmla="*/ 143 w 249"/>
                  <a:gd name="T15" fmla="*/ 2 h 5"/>
                  <a:gd name="T16" fmla="*/ 125 w 249"/>
                  <a:gd name="T17" fmla="*/ 2 h 5"/>
                  <a:gd name="T18" fmla="*/ 113 w 249"/>
                  <a:gd name="T19" fmla="*/ 2 h 5"/>
                  <a:gd name="T20" fmla="*/ 94 w 249"/>
                  <a:gd name="T21" fmla="*/ 4 h 5"/>
                  <a:gd name="T22" fmla="*/ 79 w 249"/>
                  <a:gd name="T23" fmla="*/ 4 h 5"/>
                  <a:gd name="T24" fmla="*/ 62 w 249"/>
                  <a:gd name="T25" fmla="*/ 4 h 5"/>
                  <a:gd name="T26" fmla="*/ 47 w 249"/>
                  <a:gd name="T27" fmla="*/ 4 h 5"/>
                  <a:gd name="T28" fmla="*/ 30 w 249"/>
                  <a:gd name="T29" fmla="*/ 4 h 5"/>
                  <a:gd name="T30" fmla="*/ 17 w 249"/>
                  <a:gd name="T31" fmla="*/ 4 h 5"/>
                  <a:gd name="T32" fmla="*/ 0 w 249"/>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9"/>
                  <a:gd name="T52" fmla="*/ 0 h 5"/>
                  <a:gd name="T53" fmla="*/ 249 w 24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9" h="5">
                    <a:moveTo>
                      <a:pt x="249" y="0"/>
                    </a:moveTo>
                    <a:lnTo>
                      <a:pt x="243" y="0"/>
                    </a:lnTo>
                    <a:lnTo>
                      <a:pt x="217" y="0"/>
                    </a:lnTo>
                    <a:lnTo>
                      <a:pt x="209" y="0"/>
                    </a:lnTo>
                    <a:lnTo>
                      <a:pt x="185" y="0"/>
                    </a:lnTo>
                    <a:lnTo>
                      <a:pt x="177" y="2"/>
                    </a:lnTo>
                    <a:lnTo>
                      <a:pt x="157" y="2"/>
                    </a:lnTo>
                    <a:lnTo>
                      <a:pt x="143" y="2"/>
                    </a:lnTo>
                    <a:lnTo>
                      <a:pt x="125" y="2"/>
                    </a:lnTo>
                    <a:lnTo>
                      <a:pt x="113" y="2"/>
                    </a:lnTo>
                    <a:lnTo>
                      <a:pt x="94" y="4"/>
                    </a:lnTo>
                    <a:lnTo>
                      <a:pt x="79" y="4"/>
                    </a:lnTo>
                    <a:lnTo>
                      <a:pt x="62" y="4"/>
                    </a:lnTo>
                    <a:lnTo>
                      <a:pt x="47" y="4"/>
                    </a:lnTo>
                    <a:lnTo>
                      <a:pt x="30" y="4"/>
                    </a:lnTo>
                    <a:lnTo>
                      <a:pt x="17" y="4"/>
                    </a:lnTo>
                    <a:lnTo>
                      <a:pt x="0" y="5"/>
                    </a:lnTo>
                  </a:path>
                </a:pathLst>
              </a:custGeom>
              <a:noFill/>
              <a:ln w="0">
                <a:solidFill>
                  <a:schemeClr val="tx1"/>
                </a:solidFill>
                <a:round/>
                <a:headEnd/>
                <a:tailEnd/>
              </a:ln>
            </p:spPr>
            <p:txBody>
              <a:bodyPr/>
              <a:lstStyle/>
              <a:p>
                <a:endParaRPr lang="en-US"/>
              </a:p>
            </p:txBody>
          </p:sp>
          <p:sp>
            <p:nvSpPr>
              <p:cNvPr id="44432" name="Freeform 1372"/>
              <p:cNvSpPr>
                <a:spLocks/>
              </p:cNvSpPr>
              <p:nvPr/>
            </p:nvSpPr>
            <p:spPr bwMode="auto">
              <a:xfrm>
                <a:off x="1057" y="2122"/>
                <a:ext cx="122" cy="3"/>
              </a:xfrm>
              <a:custGeom>
                <a:avLst/>
                <a:gdLst>
                  <a:gd name="T0" fmla="*/ 122 w 122"/>
                  <a:gd name="T1" fmla="*/ 0 h 3"/>
                  <a:gd name="T2" fmla="*/ 93 w 122"/>
                  <a:gd name="T3" fmla="*/ 2 h 3"/>
                  <a:gd name="T4" fmla="*/ 90 w 122"/>
                  <a:gd name="T5" fmla="*/ 2 h 3"/>
                  <a:gd name="T6" fmla="*/ 61 w 122"/>
                  <a:gd name="T7" fmla="*/ 2 h 3"/>
                  <a:gd name="T8" fmla="*/ 58 w 122"/>
                  <a:gd name="T9" fmla="*/ 2 h 3"/>
                  <a:gd name="T10" fmla="*/ 29 w 122"/>
                  <a:gd name="T11" fmla="*/ 3 h 3"/>
                  <a:gd name="T12" fmla="*/ 24 w 122"/>
                  <a:gd name="T13" fmla="*/ 3 h 3"/>
                  <a:gd name="T14" fmla="*/ 0 w 12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3"/>
                  <a:gd name="T26" fmla="*/ 122 w 12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3">
                    <a:moveTo>
                      <a:pt x="122" y="0"/>
                    </a:moveTo>
                    <a:lnTo>
                      <a:pt x="93" y="2"/>
                    </a:lnTo>
                    <a:lnTo>
                      <a:pt x="90" y="2"/>
                    </a:lnTo>
                    <a:lnTo>
                      <a:pt x="61" y="2"/>
                    </a:lnTo>
                    <a:lnTo>
                      <a:pt x="58" y="2"/>
                    </a:lnTo>
                    <a:lnTo>
                      <a:pt x="29" y="3"/>
                    </a:lnTo>
                    <a:lnTo>
                      <a:pt x="24" y="3"/>
                    </a:lnTo>
                    <a:lnTo>
                      <a:pt x="0" y="3"/>
                    </a:lnTo>
                  </a:path>
                </a:pathLst>
              </a:custGeom>
              <a:noFill/>
              <a:ln w="0">
                <a:solidFill>
                  <a:schemeClr val="tx1"/>
                </a:solidFill>
                <a:round/>
                <a:headEnd/>
                <a:tailEnd/>
              </a:ln>
            </p:spPr>
            <p:txBody>
              <a:bodyPr/>
              <a:lstStyle/>
              <a:p>
                <a:endParaRPr lang="en-US"/>
              </a:p>
            </p:txBody>
          </p:sp>
          <p:sp>
            <p:nvSpPr>
              <p:cNvPr id="44433" name="Freeform 1373"/>
              <p:cNvSpPr>
                <a:spLocks/>
              </p:cNvSpPr>
              <p:nvPr/>
            </p:nvSpPr>
            <p:spPr bwMode="auto">
              <a:xfrm>
                <a:off x="1179" y="2120"/>
                <a:ext cx="32" cy="2"/>
              </a:xfrm>
              <a:custGeom>
                <a:avLst/>
                <a:gdLst>
                  <a:gd name="T0" fmla="*/ 32 w 32"/>
                  <a:gd name="T1" fmla="*/ 0 h 2"/>
                  <a:gd name="T2" fmla="*/ 3 w 32"/>
                  <a:gd name="T3" fmla="*/ 2 h 2"/>
                  <a:gd name="T4" fmla="*/ 0 w 32"/>
                  <a:gd name="T5" fmla="*/ 2 h 2"/>
                  <a:gd name="T6" fmla="*/ 0 60000 65536"/>
                  <a:gd name="T7" fmla="*/ 0 60000 65536"/>
                  <a:gd name="T8" fmla="*/ 0 60000 65536"/>
                  <a:gd name="T9" fmla="*/ 0 w 32"/>
                  <a:gd name="T10" fmla="*/ 0 h 2"/>
                  <a:gd name="T11" fmla="*/ 32 w 32"/>
                  <a:gd name="T12" fmla="*/ 2 h 2"/>
                </a:gdLst>
                <a:ahLst/>
                <a:cxnLst>
                  <a:cxn ang="T6">
                    <a:pos x="T0" y="T1"/>
                  </a:cxn>
                  <a:cxn ang="T7">
                    <a:pos x="T2" y="T3"/>
                  </a:cxn>
                  <a:cxn ang="T8">
                    <a:pos x="T4" y="T5"/>
                  </a:cxn>
                </a:cxnLst>
                <a:rect l="T9" t="T10" r="T11" b="T12"/>
                <a:pathLst>
                  <a:path w="32" h="2">
                    <a:moveTo>
                      <a:pt x="32" y="0"/>
                    </a:moveTo>
                    <a:lnTo>
                      <a:pt x="3" y="2"/>
                    </a:lnTo>
                    <a:lnTo>
                      <a:pt x="0" y="2"/>
                    </a:lnTo>
                  </a:path>
                </a:pathLst>
              </a:custGeom>
              <a:noFill/>
              <a:ln w="0">
                <a:solidFill>
                  <a:schemeClr val="tx1"/>
                </a:solidFill>
                <a:round/>
                <a:headEnd/>
                <a:tailEnd/>
              </a:ln>
            </p:spPr>
            <p:txBody>
              <a:bodyPr/>
              <a:lstStyle/>
              <a:p>
                <a:endParaRPr lang="en-US"/>
              </a:p>
            </p:txBody>
          </p:sp>
          <p:sp>
            <p:nvSpPr>
              <p:cNvPr id="44434" name="Freeform 1374"/>
              <p:cNvSpPr>
                <a:spLocks/>
              </p:cNvSpPr>
              <p:nvPr/>
            </p:nvSpPr>
            <p:spPr bwMode="auto">
              <a:xfrm>
                <a:off x="1211" y="2119"/>
                <a:ext cx="30" cy="1"/>
              </a:xfrm>
              <a:custGeom>
                <a:avLst/>
                <a:gdLst>
                  <a:gd name="T0" fmla="*/ 30 w 30"/>
                  <a:gd name="T1" fmla="*/ 0 h 1"/>
                  <a:gd name="T2" fmla="*/ 2 w 30"/>
                  <a:gd name="T3" fmla="*/ 1 h 1"/>
                  <a:gd name="T4" fmla="*/ 0 w 30"/>
                  <a:gd name="T5" fmla="*/ 1 h 1"/>
                  <a:gd name="T6" fmla="*/ 0 60000 65536"/>
                  <a:gd name="T7" fmla="*/ 0 60000 65536"/>
                  <a:gd name="T8" fmla="*/ 0 60000 65536"/>
                  <a:gd name="T9" fmla="*/ 0 w 30"/>
                  <a:gd name="T10" fmla="*/ 0 h 1"/>
                  <a:gd name="T11" fmla="*/ 30 w 30"/>
                  <a:gd name="T12" fmla="*/ 1 h 1"/>
                </a:gdLst>
                <a:ahLst/>
                <a:cxnLst>
                  <a:cxn ang="T6">
                    <a:pos x="T0" y="T1"/>
                  </a:cxn>
                  <a:cxn ang="T7">
                    <a:pos x="T2" y="T3"/>
                  </a:cxn>
                  <a:cxn ang="T8">
                    <a:pos x="T4" y="T5"/>
                  </a:cxn>
                </a:cxnLst>
                <a:rect l="T9" t="T10" r="T11" b="T12"/>
                <a:pathLst>
                  <a:path w="30" h="1">
                    <a:moveTo>
                      <a:pt x="30" y="0"/>
                    </a:moveTo>
                    <a:lnTo>
                      <a:pt x="2" y="1"/>
                    </a:lnTo>
                    <a:lnTo>
                      <a:pt x="0" y="1"/>
                    </a:lnTo>
                  </a:path>
                </a:pathLst>
              </a:custGeom>
              <a:noFill/>
              <a:ln w="0">
                <a:solidFill>
                  <a:schemeClr val="tx1"/>
                </a:solidFill>
                <a:round/>
                <a:headEnd/>
                <a:tailEnd/>
              </a:ln>
            </p:spPr>
            <p:txBody>
              <a:bodyPr/>
              <a:lstStyle/>
              <a:p>
                <a:endParaRPr lang="en-US"/>
              </a:p>
            </p:txBody>
          </p:sp>
          <p:sp>
            <p:nvSpPr>
              <p:cNvPr id="44435" name="Freeform 1375"/>
              <p:cNvSpPr>
                <a:spLocks/>
              </p:cNvSpPr>
              <p:nvPr/>
            </p:nvSpPr>
            <p:spPr bwMode="auto">
              <a:xfrm>
                <a:off x="1241" y="2117"/>
                <a:ext cx="61" cy="2"/>
              </a:xfrm>
              <a:custGeom>
                <a:avLst/>
                <a:gdLst>
                  <a:gd name="T0" fmla="*/ 61 w 61"/>
                  <a:gd name="T1" fmla="*/ 0 h 2"/>
                  <a:gd name="T2" fmla="*/ 38 w 61"/>
                  <a:gd name="T3" fmla="*/ 2 h 2"/>
                  <a:gd name="T4" fmla="*/ 31 w 61"/>
                  <a:gd name="T5" fmla="*/ 2 h 2"/>
                  <a:gd name="T6" fmla="*/ 4 w 61"/>
                  <a:gd name="T7" fmla="*/ 2 h 2"/>
                  <a:gd name="T8" fmla="*/ 0 w 61"/>
                  <a:gd name="T9" fmla="*/ 2 h 2"/>
                  <a:gd name="T10" fmla="*/ 0 60000 65536"/>
                  <a:gd name="T11" fmla="*/ 0 60000 65536"/>
                  <a:gd name="T12" fmla="*/ 0 60000 65536"/>
                  <a:gd name="T13" fmla="*/ 0 60000 65536"/>
                  <a:gd name="T14" fmla="*/ 0 60000 65536"/>
                  <a:gd name="T15" fmla="*/ 0 w 61"/>
                  <a:gd name="T16" fmla="*/ 0 h 2"/>
                  <a:gd name="T17" fmla="*/ 61 w 61"/>
                  <a:gd name="T18" fmla="*/ 2 h 2"/>
                </a:gdLst>
                <a:ahLst/>
                <a:cxnLst>
                  <a:cxn ang="T10">
                    <a:pos x="T0" y="T1"/>
                  </a:cxn>
                  <a:cxn ang="T11">
                    <a:pos x="T2" y="T3"/>
                  </a:cxn>
                  <a:cxn ang="T12">
                    <a:pos x="T4" y="T5"/>
                  </a:cxn>
                  <a:cxn ang="T13">
                    <a:pos x="T6" y="T7"/>
                  </a:cxn>
                  <a:cxn ang="T14">
                    <a:pos x="T8" y="T9"/>
                  </a:cxn>
                </a:cxnLst>
                <a:rect l="T15" t="T16" r="T17" b="T18"/>
                <a:pathLst>
                  <a:path w="61" h="2">
                    <a:moveTo>
                      <a:pt x="61" y="0"/>
                    </a:moveTo>
                    <a:lnTo>
                      <a:pt x="38" y="2"/>
                    </a:lnTo>
                    <a:lnTo>
                      <a:pt x="31" y="2"/>
                    </a:lnTo>
                    <a:lnTo>
                      <a:pt x="4" y="2"/>
                    </a:lnTo>
                    <a:lnTo>
                      <a:pt x="0" y="2"/>
                    </a:lnTo>
                  </a:path>
                </a:pathLst>
              </a:custGeom>
              <a:noFill/>
              <a:ln w="0">
                <a:solidFill>
                  <a:schemeClr val="tx1"/>
                </a:solidFill>
                <a:round/>
                <a:headEnd/>
                <a:tailEnd/>
              </a:ln>
            </p:spPr>
            <p:txBody>
              <a:bodyPr/>
              <a:lstStyle/>
              <a:p>
                <a:endParaRPr lang="en-US"/>
              </a:p>
            </p:txBody>
          </p:sp>
          <p:sp>
            <p:nvSpPr>
              <p:cNvPr id="44436" name="Freeform 1376"/>
              <p:cNvSpPr>
                <a:spLocks/>
              </p:cNvSpPr>
              <p:nvPr/>
            </p:nvSpPr>
            <p:spPr bwMode="auto">
              <a:xfrm>
                <a:off x="1302" y="2110"/>
                <a:ext cx="120" cy="7"/>
              </a:xfrm>
              <a:custGeom>
                <a:avLst/>
                <a:gdLst>
                  <a:gd name="T0" fmla="*/ 120 w 120"/>
                  <a:gd name="T1" fmla="*/ 0 h 7"/>
                  <a:gd name="T2" fmla="*/ 110 w 120"/>
                  <a:gd name="T3" fmla="*/ 0 h 7"/>
                  <a:gd name="T4" fmla="*/ 91 w 120"/>
                  <a:gd name="T5" fmla="*/ 2 h 7"/>
                  <a:gd name="T6" fmla="*/ 76 w 120"/>
                  <a:gd name="T7" fmla="*/ 2 h 7"/>
                  <a:gd name="T8" fmla="*/ 61 w 120"/>
                  <a:gd name="T9" fmla="*/ 2 h 7"/>
                  <a:gd name="T10" fmla="*/ 42 w 120"/>
                  <a:gd name="T11" fmla="*/ 4 h 7"/>
                  <a:gd name="T12" fmla="*/ 31 w 120"/>
                  <a:gd name="T13" fmla="*/ 5 h 7"/>
                  <a:gd name="T14" fmla="*/ 10 w 120"/>
                  <a:gd name="T15" fmla="*/ 5 h 7"/>
                  <a:gd name="T16" fmla="*/ 0 w 120"/>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7"/>
                  <a:gd name="T29" fmla="*/ 120 w 12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7">
                    <a:moveTo>
                      <a:pt x="120" y="0"/>
                    </a:moveTo>
                    <a:lnTo>
                      <a:pt x="110" y="0"/>
                    </a:lnTo>
                    <a:lnTo>
                      <a:pt x="91" y="2"/>
                    </a:lnTo>
                    <a:lnTo>
                      <a:pt x="76" y="2"/>
                    </a:lnTo>
                    <a:lnTo>
                      <a:pt x="61" y="2"/>
                    </a:lnTo>
                    <a:lnTo>
                      <a:pt x="42" y="4"/>
                    </a:lnTo>
                    <a:lnTo>
                      <a:pt x="31" y="5"/>
                    </a:lnTo>
                    <a:lnTo>
                      <a:pt x="10" y="5"/>
                    </a:lnTo>
                    <a:lnTo>
                      <a:pt x="0" y="7"/>
                    </a:lnTo>
                  </a:path>
                </a:pathLst>
              </a:custGeom>
              <a:noFill/>
              <a:ln w="0">
                <a:solidFill>
                  <a:schemeClr val="tx1"/>
                </a:solidFill>
                <a:round/>
                <a:headEnd/>
                <a:tailEnd/>
              </a:ln>
            </p:spPr>
            <p:txBody>
              <a:bodyPr/>
              <a:lstStyle/>
              <a:p>
                <a:endParaRPr lang="en-US"/>
              </a:p>
            </p:txBody>
          </p:sp>
          <p:sp>
            <p:nvSpPr>
              <p:cNvPr id="44437" name="Freeform 1377"/>
              <p:cNvSpPr>
                <a:spLocks/>
              </p:cNvSpPr>
              <p:nvPr/>
            </p:nvSpPr>
            <p:spPr bwMode="auto">
              <a:xfrm>
                <a:off x="1478" y="1983"/>
                <a:ext cx="457" cy="122"/>
              </a:xfrm>
              <a:custGeom>
                <a:avLst/>
                <a:gdLst>
                  <a:gd name="T0" fmla="*/ 0 w 457"/>
                  <a:gd name="T1" fmla="*/ 122 h 122"/>
                  <a:gd name="T2" fmla="*/ 3 w 457"/>
                  <a:gd name="T3" fmla="*/ 122 h 122"/>
                  <a:gd name="T4" fmla="*/ 22 w 457"/>
                  <a:gd name="T5" fmla="*/ 119 h 122"/>
                  <a:gd name="T6" fmla="*/ 33 w 457"/>
                  <a:gd name="T7" fmla="*/ 119 h 122"/>
                  <a:gd name="T8" fmla="*/ 35 w 457"/>
                  <a:gd name="T9" fmla="*/ 119 h 122"/>
                  <a:gd name="T10" fmla="*/ 62 w 457"/>
                  <a:gd name="T11" fmla="*/ 115 h 122"/>
                  <a:gd name="T12" fmla="*/ 69 w 457"/>
                  <a:gd name="T13" fmla="*/ 115 h 122"/>
                  <a:gd name="T14" fmla="*/ 91 w 457"/>
                  <a:gd name="T15" fmla="*/ 112 h 122"/>
                  <a:gd name="T16" fmla="*/ 103 w 457"/>
                  <a:gd name="T17" fmla="*/ 109 h 122"/>
                  <a:gd name="T18" fmla="*/ 120 w 457"/>
                  <a:gd name="T19" fmla="*/ 107 h 122"/>
                  <a:gd name="T20" fmla="*/ 138 w 457"/>
                  <a:gd name="T21" fmla="*/ 105 h 122"/>
                  <a:gd name="T22" fmla="*/ 148 w 457"/>
                  <a:gd name="T23" fmla="*/ 104 h 122"/>
                  <a:gd name="T24" fmla="*/ 174 w 457"/>
                  <a:gd name="T25" fmla="*/ 100 h 122"/>
                  <a:gd name="T26" fmla="*/ 177 w 457"/>
                  <a:gd name="T27" fmla="*/ 98 h 122"/>
                  <a:gd name="T28" fmla="*/ 184 w 457"/>
                  <a:gd name="T29" fmla="*/ 97 h 122"/>
                  <a:gd name="T30" fmla="*/ 204 w 457"/>
                  <a:gd name="T31" fmla="*/ 93 h 122"/>
                  <a:gd name="T32" fmla="*/ 211 w 457"/>
                  <a:gd name="T33" fmla="*/ 92 h 122"/>
                  <a:gd name="T34" fmla="*/ 231 w 457"/>
                  <a:gd name="T35" fmla="*/ 87 h 122"/>
                  <a:gd name="T36" fmla="*/ 248 w 457"/>
                  <a:gd name="T37" fmla="*/ 83 h 122"/>
                  <a:gd name="T38" fmla="*/ 258 w 457"/>
                  <a:gd name="T39" fmla="*/ 80 h 122"/>
                  <a:gd name="T40" fmla="*/ 283 w 457"/>
                  <a:gd name="T41" fmla="*/ 73 h 122"/>
                  <a:gd name="T42" fmla="*/ 285 w 457"/>
                  <a:gd name="T43" fmla="*/ 73 h 122"/>
                  <a:gd name="T44" fmla="*/ 310 w 457"/>
                  <a:gd name="T45" fmla="*/ 65 h 122"/>
                  <a:gd name="T46" fmla="*/ 325 w 457"/>
                  <a:gd name="T47" fmla="*/ 61 h 122"/>
                  <a:gd name="T48" fmla="*/ 336 w 457"/>
                  <a:gd name="T49" fmla="*/ 58 h 122"/>
                  <a:gd name="T50" fmla="*/ 354 w 457"/>
                  <a:gd name="T51" fmla="*/ 49 h 122"/>
                  <a:gd name="T52" fmla="*/ 361 w 457"/>
                  <a:gd name="T53" fmla="*/ 48 h 122"/>
                  <a:gd name="T54" fmla="*/ 366 w 457"/>
                  <a:gd name="T55" fmla="*/ 46 h 122"/>
                  <a:gd name="T56" fmla="*/ 386 w 457"/>
                  <a:gd name="T57" fmla="*/ 38 h 122"/>
                  <a:gd name="T58" fmla="*/ 408 w 457"/>
                  <a:gd name="T59" fmla="*/ 27 h 122"/>
                  <a:gd name="T60" fmla="*/ 411 w 457"/>
                  <a:gd name="T61" fmla="*/ 26 h 122"/>
                  <a:gd name="T62" fmla="*/ 433 w 457"/>
                  <a:gd name="T63" fmla="*/ 14 h 122"/>
                  <a:gd name="T64" fmla="*/ 452 w 457"/>
                  <a:gd name="T65" fmla="*/ 4 h 122"/>
                  <a:gd name="T66" fmla="*/ 457 w 457"/>
                  <a:gd name="T67" fmla="*/ 0 h 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7"/>
                  <a:gd name="T103" fmla="*/ 0 h 122"/>
                  <a:gd name="T104" fmla="*/ 457 w 457"/>
                  <a:gd name="T105" fmla="*/ 122 h 1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7" h="122">
                    <a:moveTo>
                      <a:pt x="0" y="122"/>
                    </a:moveTo>
                    <a:lnTo>
                      <a:pt x="3" y="122"/>
                    </a:lnTo>
                    <a:lnTo>
                      <a:pt x="22" y="119"/>
                    </a:lnTo>
                    <a:lnTo>
                      <a:pt x="33" y="119"/>
                    </a:lnTo>
                    <a:lnTo>
                      <a:pt x="35" y="119"/>
                    </a:lnTo>
                    <a:lnTo>
                      <a:pt x="62" y="115"/>
                    </a:lnTo>
                    <a:lnTo>
                      <a:pt x="69" y="115"/>
                    </a:lnTo>
                    <a:lnTo>
                      <a:pt x="91" y="112"/>
                    </a:lnTo>
                    <a:lnTo>
                      <a:pt x="103" y="109"/>
                    </a:lnTo>
                    <a:lnTo>
                      <a:pt x="120" y="107"/>
                    </a:lnTo>
                    <a:lnTo>
                      <a:pt x="138" y="105"/>
                    </a:lnTo>
                    <a:lnTo>
                      <a:pt x="148" y="104"/>
                    </a:lnTo>
                    <a:lnTo>
                      <a:pt x="174" y="100"/>
                    </a:lnTo>
                    <a:lnTo>
                      <a:pt x="177" y="98"/>
                    </a:lnTo>
                    <a:lnTo>
                      <a:pt x="184" y="97"/>
                    </a:lnTo>
                    <a:lnTo>
                      <a:pt x="204" y="93"/>
                    </a:lnTo>
                    <a:lnTo>
                      <a:pt x="211" y="92"/>
                    </a:lnTo>
                    <a:lnTo>
                      <a:pt x="231" y="87"/>
                    </a:lnTo>
                    <a:lnTo>
                      <a:pt x="248" y="83"/>
                    </a:lnTo>
                    <a:lnTo>
                      <a:pt x="258" y="80"/>
                    </a:lnTo>
                    <a:lnTo>
                      <a:pt x="283" y="73"/>
                    </a:lnTo>
                    <a:lnTo>
                      <a:pt x="285" y="73"/>
                    </a:lnTo>
                    <a:lnTo>
                      <a:pt x="310" y="65"/>
                    </a:lnTo>
                    <a:lnTo>
                      <a:pt x="325" y="61"/>
                    </a:lnTo>
                    <a:lnTo>
                      <a:pt x="336" y="58"/>
                    </a:lnTo>
                    <a:lnTo>
                      <a:pt x="354" y="49"/>
                    </a:lnTo>
                    <a:lnTo>
                      <a:pt x="361" y="48"/>
                    </a:lnTo>
                    <a:lnTo>
                      <a:pt x="366" y="46"/>
                    </a:lnTo>
                    <a:lnTo>
                      <a:pt x="386" y="38"/>
                    </a:lnTo>
                    <a:lnTo>
                      <a:pt x="408" y="27"/>
                    </a:lnTo>
                    <a:lnTo>
                      <a:pt x="411" y="26"/>
                    </a:lnTo>
                    <a:lnTo>
                      <a:pt x="433" y="14"/>
                    </a:lnTo>
                    <a:lnTo>
                      <a:pt x="452" y="4"/>
                    </a:lnTo>
                    <a:lnTo>
                      <a:pt x="457" y="0"/>
                    </a:lnTo>
                  </a:path>
                </a:pathLst>
              </a:custGeom>
              <a:noFill/>
              <a:ln w="0">
                <a:solidFill>
                  <a:schemeClr val="tx1"/>
                </a:solidFill>
                <a:round/>
                <a:headEnd/>
                <a:tailEnd/>
              </a:ln>
            </p:spPr>
            <p:txBody>
              <a:bodyPr/>
              <a:lstStyle/>
              <a:p>
                <a:endParaRPr lang="en-US"/>
              </a:p>
            </p:txBody>
          </p:sp>
          <p:sp>
            <p:nvSpPr>
              <p:cNvPr id="44438" name="Freeform 1378"/>
              <p:cNvSpPr>
                <a:spLocks/>
              </p:cNvSpPr>
              <p:nvPr/>
            </p:nvSpPr>
            <p:spPr bwMode="auto">
              <a:xfrm>
                <a:off x="1422" y="2107"/>
                <a:ext cx="29" cy="3"/>
              </a:xfrm>
              <a:custGeom>
                <a:avLst/>
                <a:gdLst>
                  <a:gd name="T0" fmla="*/ 29 w 29"/>
                  <a:gd name="T1" fmla="*/ 0 h 3"/>
                  <a:gd name="T2" fmla="*/ 22 w 29"/>
                  <a:gd name="T3" fmla="*/ 0 h 3"/>
                  <a:gd name="T4" fmla="*/ 0 w 29"/>
                  <a:gd name="T5" fmla="*/ 3 h 3"/>
                  <a:gd name="T6" fmla="*/ 0 60000 65536"/>
                  <a:gd name="T7" fmla="*/ 0 60000 65536"/>
                  <a:gd name="T8" fmla="*/ 0 60000 65536"/>
                  <a:gd name="T9" fmla="*/ 0 w 29"/>
                  <a:gd name="T10" fmla="*/ 0 h 3"/>
                  <a:gd name="T11" fmla="*/ 29 w 29"/>
                  <a:gd name="T12" fmla="*/ 3 h 3"/>
                </a:gdLst>
                <a:ahLst/>
                <a:cxnLst>
                  <a:cxn ang="T6">
                    <a:pos x="T0" y="T1"/>
                  </a:cxn>
                  <a:cxn ang="T7">
                    <a:pos x="T2" y="T3"/>
                  </a:cxn>
                  <a:cxn ang="T8">
                    <a:pos x="T4" y="T5"/>
                  </a:cxn>
                </a:cxnLst>
                <a:rect l="T9" t="T10" r="T11" b="T12"/>
                <a:pathLst>
                  <a:path w="29" h="3">
                    <a:moveTo>
                      <a:pt x="29" y="0"/>
                    </a:moveTo>
                    <a:lnTo>
                      <a:pt x="22" y="0"/>
                    </a:lnTo>
                    <a:lnTo>
                      <a:pt x="0" y="3"/>
                    </a:lnTo>
                  </a:path>
                </a:pathLst>
              </a:custGeom>
              <a:noFill/>
              <a:ln w="0">
                <a:solidFill>
                  <a:schemeClr val="tx1"/>
                </a:solidFill>
                <a:round/>
                <a:headEnd/>
                <a:tailEnd/>
              </a:ln>
            </p:spPr>
            <p:txBody>
              <a:bodyPr/>
              <a:lstStyle/>
              <a:p>
                <a:endParaRPr lang="en-US"/>
              </a:p>
            </p:txBody>
          </p:sp>
          <p:sp>
            <p:nvSpPr>
              <p:cNvPr id="44439" name="Line 1379"/>
              <p:cNvSpPr>
                <a:spLocks noChangeShapeType="1"/>
              </p:cNvSpPr>
              <p:nvPr/>
            </p:nvSpPr>
            <p:spPr bwMode="auto">
              <a:xfrm flipH="1">
                <a:off x="1451" y="2105"/>
                <a:ext cx="27" cy="2"/>
              </a:xfrm>
              <a:prstGeom prst="line">
                <a:avLst/>
              </a:prstGeom>
              <a:noFill/>
              <a:ln w="0">
                <a:solidFill>
                  <a:schemeClr val="tx1"/>
                </a:solidFill>
                <a:round/>
                <a:headEnd/>
                <a:tailEnd/>
              </a:ln>
            </p:spPr>
            <p:txBody>
              <a:bodyPr/>
              <a:lstStyle/>
              <a:p>
                <a:endParaRPr lang="en-GB"/>
              </a:p>
            </p:txBody>
          </p:sp>
          <p:sp>
            <p:nvSpPr>
              <p:cNvPr id="44440" name="Freeform 1380"/>
              <p:cNvSpPr>
                <a:spLocks/>
              </p:cNvSpPr>
              <p:nvPr/>
            </p:nvSpPr>
            <p:spPr bwMode="auto">
              <a:xfrm>
                <a:off x="590" y="1931"/>
                <a:ext cx="1313" cy="167"/>
              </a:xfrm>
              <a:custGeom>
                <a:avLst/>
                <a:gdLst>
                  <a:gd name="T0" fmla="*/ 72 w 1313"/>
                  <a:gd name="T1" fmla="*/ 167 h 167"/>
                  <a:gd name="T2" fmla="*/ 105 w 1313"/>
                  <a:gd name="T3" fmla="*/ 167 h 167"/>
                  <a:gd name="T4" fmla="*/ 137 w 1313"/>
                  <a:gd name="T5" fmla="*/ 167 h 167"/>
                  <a:gd name="T6" fmla="*/ 169 w 1313"/>
                  <a:gd name="T7" fmla="*/ 167 h 167"/>
                  <a:gd name="T8" fmla="*/ 199 w 1313"/>
                  <a:gd name="T9" fmla="*/ 166 h 167"/>
                  <a:gd name="T10" fmla="*/ 229 w 1313"/>
                  <a:gd name="T11" fmla="*/ 166 h 167"/>
                  <a:gd name="T12" fmla="*/ 262 w 1313"/>
                  <a:gd name="T13" fmla="*/ 166 h 167"/>
                  <a:gd name="T14" fmla="*/ 292 w 1313"/>
                  <a:gd name="T15" fmla="*/ 164 h 167"/>
                  <a:gd name="T16" fmla="*/ 324 w 1313"/>
                  <a:gd name="T17" fmla="*/ 164 h 167"/>
                  <a:gd name="T18" fmla="*/ 354 w 1313"/>
                  <a:gd name="T19" fmla="*/ 162 h 167"/>
                  <a:gd name="T20" fmla="*/ 385 w 1313"/>
                  <a:gd name="T21" fmla="*/ 162 h 167"/>
                  <a:gd name="T22" fmla="*/ 417 w 1313"/>
                  <a:gd name="T23" fmla="*/ 161 h 167"/>
                  <a:gd name="T24" fmla="*/ 447 w 1313"/>
                  <a:gd name="T25" fmla="*/ 159 h 167"/>
                  <a:gd name="T26" fmla="*/ 481 w 1313"/>
                  <a:gd name="T27" fmla="*/ 159 h 167"/>
                  <a:gd name="T28" fmla="*/ 513 w 1313"/>
                  <a:gd name="T29" fmla="*/ 159 h 167"/>
                  <a:gd name="T30" fmla="*/ 547 w 1313"/>
                  <a:gd name="T31" fmla="*/ 157 h 167"/>
                  <a:gd name="T32" fmla="*/ 579 w 1313"/>
                  <a:gd name="T33" fmla="*/ 156 h 167"/>
                  <a:gd name="T34" fmla="*/ 613 w 1313"/>
                  <a:gd name="T35" fmla="*/ 154 h 167"/>
                  <a:gd name="T36" fmla="*/ 645 w 1313"/>
                  <a:gd name="T37" fmla="*/ 152 h 167"/>
                  <a:gd name="T38" fmla="*/ 680 w 1313"/>
                  <a:gd name="T39" fmla="*/ 150 h 167"/>
                  <a:gd name="T40" fmla="*/ 712 w 1313"/>
                  <a:gd name="T41" fmla="*/ 147 h 167"/>
                  <a:gd name="T42" fmla="*/ 746 w 1313"/>
                  <a:gd name="T43" fmla="*/ 145 h 167"/>
                  <a:gd name="T44" fmla="*/ 780 w 1313"/>
                  <a:gd name="T45" fmla="*/ 142 h 167"/>
                  <a:gd name="T46" fmla="*/ 795 w 1313"/>
                  <a:gd name="T47" fmla="*/ 140 h 167"/>
                  <a:gd name="T48" fmla="*/ 813 w 1313"/>
                  <a:gd name="T49" fmla="*/ 139 h 167"/>
                  <a:gd name="T50" fmla="*/ 847 w 1313"/>
                  <a:gd name="T51" fmla="*/ 135 h 167"/>
                  <a:gd name="T52" fmla="*/ 883 w 1313"/>
                  <a:gd name="T53" fmla="*/ 132 h 167"/>
                  <a:gd name="T54" fmla="*/ 916 w 1313"/>
                  <a:gd name="T55" fmla="*/ 127 h 167"/>
                  <a:gd name="T56" fmla="*/ 952 w 1313"/>
                  <a:gd name="T57" fmla="*/ 123 h 167"/>
                  <a:gd name="T58" fmla="*/ 972 w 1313"/>
                  <a:gd name="T59" fmla="*/ 120 h 167"/>
                  <a:gd name="T60" fmla="*/ 987 w 1313"/>
                  <a:gd name="T61" fmla="*/ 117 h 167"/>
                  <a:gd name="T62" fmla="*/ 1024 w 1313"/>
                  <a:gd name="T63" fmla="*/ 110 h 167"/>
                  <a:gd name="T64" fmla="*/ 1062 w 1313"/>
                  <a:gd name="T65" fmla="*/ 101 h 167"/>
                  <a:gd name="T66" fmla="*/ 1083 w 1313"/>
                  <a:gd name="T67" fmla="*/ 96 h 167"/>
                  <a:gd name="T68" fmla="*/ 1099 w 1313"/>
                  <a:gd name="T69" fmla="*/ 93 h 167"/>
                  <a:gd name="T70" fmla="*/ 1139 w 1313"/>
                  <a:gd name="T71" fmla="*/ 81 h 167"/>
                  <a:gd name="T72" fmla="*/ 1161 w 1313"/>
                  <a:gd name="T73" fmla="*/ 74 h 167"/>
                  <a:gd name="T74" fmla="*/ 1181 w 1313"/>
                  <a:gd name="T75" fmla="*/ 68 h 167"/>
                  <a:gd name="T76" fmla="*/ 1220 w 1313"/>
                  <a:gd name="T77" fmla="*/ 51 h 167"/>
                  <a:gd name="T78" fmla="*/ 1225 w 1313"/>
                  <a:gd name="T79" fmla="*/ 49 h 167"/>
                  <a:gd name="T80" fmla="*/ 1266 w 1313"/>
                  <a:gd name="T81" fmla="*/ 29 h 167"/>
                  <a:gd name="T82" fmla="*/ 1276 w 1313"/>
                  <a:gd name="T83" fmla="*/ 24 h 167"/>
                  <a:gd name="T84" fmla="*/ 1303 w 1313"/>
                  <a:gd name="T85" fmla="*/ 7 h 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3"/>
                  <a:gd name="T130" fmla="*/ 0 h 167"/>
                  <a:gd name="T131" fmla="*/ 1313 w 1313"/>
                  <a:gd name="T132" fmla="*/ 167 h 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3" h="167">
                    <a:moveTo>
                      <a:pt x="0" y="167"/>
                    </a:moveTo>
                    <a:lnTo>
                      <a:pt x="72" y="167"/>
                    </a:lnTo>
                    <a:lnTo>
                      <a:pt x="91" y="167"/>
                    </a:lnTo>
                    <a:lnTo>
                      <a:pt x="105" y="167"/>
                    </a:lnTo>
                    <a:lnTo>
                      <a:pt x="125" y="167"/>
                    </a:lnTo>
                    <a:lnTo>
                      <a:pt x="137" y="167"/>
                    </a:lnTo>
                    <a:lnTo>
                      <a:pt x="157" y="167"/>
                    </a:lnTo>
                    <a:lnTo>
                      <a:pt x="169" y="167"/>
                    </a:lnTo>
                    <a:lnTo>
                      <a:pt x="189" y="166"/>
                    </a:lnTo>
                    <a:lnTo>
                      <a:pt x="199" y="166"/>
                    </a:lnTo>
                    <a:lnTo>
                      <a:pt x="221" y="166"/>
                    </a:lnTo>
                    <a:lnTo>
                      <a:pt x="229" y="166"/>
                    </a:lnTo>
                    <a:lnTo>
                      <a:pt x="253" y="166"/>
                    </a:lnTo>
                    <a:lnTo>
                      <a:pt x="262" y="166"/>
                    </a:lnTo>
                    <a:lnTo>
                      <a:pt x="285" y="164"/>
                    </a:lnTo>
                    <a:lnTo>
                      <a:pt x="292" y="164"/>
                    </a:lnTo>
                    <a:lnTo>
                      <a:pt x="319" y="164"/>
                    </a:lnTo>
                    <a:lnTo>
                      <a:pt x="324" y="164"/>
                    </a:lnTo>
                    <a:lnTo>
                      <a:pt x="351" y="162"/>
                    </a:lnTo>
                    <a:lnTo>
                      <a:pt x="354" y="162"/>
                    </a:lnTo>
                    <a:lnTo>
                      <a:pt x="383" y="162"/>
                    </a:lnTo>
                    <a:lnTo>
                      <a:pt x="385" y="162"/>
                    </a:lnTo>
                    <a:lnTo>
                      <a:pt x="415" y="161"/>
                    </a:lnTo>
                    <a:lnTo>
                      <a:pt x="417" y="161"/>
                    </a:lnTo>
                    <a:lnTo>
                      <a:pt x="439" y="161"/>
                    </a:lnTo>
                    <a:lnTo>
                      <a:pt x="447" y="159"/>
                    </a:lnTo>
                    <a:lnTo>
                      <a:pt x="478" y="159"/>
                    </a:lnTo>
                    <a:lnTo>
                      <a:pt x="481" y="159"/>
                    </a:lnTo>
                    <a:lnTo>
                      <a:pt x="510" y="159"/>
                    </a:lnTo>
                    <a:lnTo>
                      <a:pt x="513" y="159"/>
                    </a:lnTo>
                    <a:lnTo>
                      <a:pt x="538" y="157"/>
                    </a:lnTo>
                    <a:lnTo>
                      <a:pt x="547" y="157"/>
                    </a:lnTo>
                    <a:lnTo>
                      <a:pt x="570" y="156"/>
                    </a:lnTo>
                    <a:lnTo>
                      <a:pt x="579" y="156"/>
                    </a:lnTo>
                    <a:lnTo>
                      <a:pt x="601" y="154"/>
                    </a:lnTo>
                    <a:lnTo>
                      <a:pt x="613" y="154"/>
                    </a:lnTo>
                    <a:lnTo>
                      <a:pt x="631" y="154"/>
                    </a:lnTo>
                    <a:lnTo>
                      <a:pt x="645" y="152"/>
                    </a:lnTo>
                    <a:lnTo>
                      <a:pt x="662" y="152"/>
                    </a:lnTo>
                    <a:lnTo>
                      <a:pt x="680" y="150"/>
                    </a:lnTo>
                    <a:lnTo>
                      <a:pt x="692" y="149"/>
                    </a:lnTo>
                    <a:lnTo>
                      <a:pt x="712" y="147"/>
                    </a:lnTo>
                    <a:lnTo>
                      <a:pt x="722" y="147"/>
                    </a:lnTo>
                    <a:lnTo>
                      <a:pt x="746" y="145"/>
                    </a:lnTo>
                    <a:lnTo>
                      <a:pt x="751" y="145"/>
                    </a:lnTo>
                    <a:lnTo>
                      <a:pt x="780" y="142"/>
                    </a:lnTo>
                    <a:lnTo>
                      <a:pt x="781" y="142"/>
                    </a:lnTo>
                    <a:lnTo>
                      <a:pt x="795" y="140"/>
                    </a:lnTo>
                    <a:lnTo>
                      <a:pt x="810" y="139"/>
                    </a:lnTo>
                    <a:lnTo>
                      <a:pt x="813" y="139"/>
                    </a:lnTo>
                    <a:lnTo>
                      <a:pt x="840" y="137"/>
                    </a:lnTo>
                    <a:lnTo>
                      <a:pt x="847" y="135"/>
                    </a:lnTo>
                    <a:lnTo>
                      <a:pt x="869" y="134"/>
                    </a:lnTo>
                    <a:lnTo>
                      <a:pt x="883" y="132"/>
                    </a:lnTo>
                    <a:lnTo>
                      <a:pt x="899" y="130"/>
                    </a:lnTo>
                    <a:lnTo>
                      <a:pt x="916" y="127"/>
                    </a:lnTo>
                    <a:lnTo>
                      <a:pt x="928" y="125"/>
                    </a:lnTo>
                    <a:lnTo>
                      <a:pt x="952" y="123"/>
                    </a:lnTo>
                    <a:lnTo>
                      <a:pt x="957" y="122"/>
                    </a:lnTo>
                    <a:lnTo>
                      <a:pt x="972" y="120"/>
                    </a:lnTo>
                    <a:lnTo>
                      <a:pt x="986" y="117"/>
                    </a:lnTo>
                    <a:lnTo>
                      <a:pt x="987" y="117"/>
                    </a:lnTo>
                    <a:lnTo>
                      <a:pt x="1013" y="112"/>
                    </a:lnTo>
                    <a:lnTo>
                      <a:pt x="1024" y="110"/>
                    </a:lnTo>
                    <a:lnTo>
                      <a:pt x="1041" y="106"/>
                    </a:lnTo>
                    <a:lnTo>
                      <a:pt x="1062" y="101"/>
                    </a:lnTo>
                    <a:lnTo>
                      <a:pt x="1068" y="101"/>
                    </a:lnTo>
                    <a:lnTo>
                      <a:pt x="1083" y="96"/>
                    </a:lnTo>
                    <a:lnTo>
                      <a:pt x="1094" y="95"/>
                    </a:lnTo>
                    <a:lnTo>
                      <a:pt x="1099" y="93"/>
                    </a:lnTo>
                    <a:lnTo>
                      <a:pt x="1122" y="86"/>
                    </a:lnTo>
                    <a:lnTo>
                      <a:pt x="1139" y="81"/>
                    </a:lnTo>
                    <a:lnTo>
                      <a:pt x="1148" y="78"/>
                    </a:lnTo>
                    <a:lnTo>
                      <a:pt x="1161" y="74"/>
                    </a:lnTo>
                    <a:lnTo>
                      <a:pt x="1173" y="69"/>
                    </a:lnTo>
                    <a:lnTo>
                      <a:pt x="1181" y="68"/>
                    </a:lnTo>
                    <a:lnTo>
                      <a:pt x="1198" y="61"/>
                    </a:lnTo>
                    <a:lnTo>
                      <a:pt x="1220" y="51"/>
                    </a:lnTo>
                    <a:lnTo>
                      <a:pt x="1222" y="51"/>
                    </a:lnTo>
                    <a:lnTo>
                      <a:pt x="1225" y="49"/>
                    </a:lnTo>
                    <a:lnTo>
                      <a:pt x="1247" y="39"/>
                    </a:lnTo>
                    <a:lnTo>
                      <a:pt x="1266" y="29"/>
                    </a:lnTo>
                    <a:lnTo>
                      <a:pt x="1271" y="27"/>
                    </a:lnTo>
                    <a:lnTo>
                      <a:pt x="1276" y="24"/>
                    </a:lnTo>
                    <a:lnTo>
                      <a:pt x="1291" y="13"/>
                    </a:lnTo>
                    <a:lnTo>
                      <a:pt x="1303" y="7"/>
                    </a:lnTo>
                    <a:lnTo>
                      <a:pt x="1313" y="0"/>
                    </a:lnTo>
                  </a:path>
                </a:pathLst>
              </a:custGeom>
              <a:noFill/>
              <a:ln w="0">
                <a:solidFill>
                  <a:schemeClr val="tx1"/>
                </a:solidFill>
                <a:round/>
                <a:headEnd/>
                <a:tailEnd/>
              </a:ln>
            </p:spPr>
            <p:txBody>
              <a:bodyPr/>
              <a:lstStyle/>
              <a:p>
                <a:endParaRPr lang="en-US"/>
              </a:p>
            </p:txBody>
          </p:sp>
          <p:sp>
            <p:nvSpPr>
              <p:cNvPr id="44441" name="Line 1381"/>
              <p:cNvSpPr>
                <a:spLocks noChangeShapeType="1"/>
              </p:cNvSpPr>
              <p:nvPr/>
            </p:nvSpPr>
            <p:spPr bwMode="auto">
              <a:xfrm flipH="1">
                <a:off x="590" y="2063"/>
                <a:ext cx="24" cy="1"/>
              </a:xfrm>
              <a:prstGeom prst="line">
                <a:avLst/>
              </a:prstGeom>
              <a:noFill/>
              <a:ln w="0">
                <a:solidFill>
                  <a:schemeClr val="tx1"/>
                </a:solidFill>
                <a:round/>
                <a:headEnd/>
                <a:tailEnd/>
              </a:ln>
            </p:spPr>
            <p:txBody>
              <a:bodyPr/>
              <a:lstStyle/>
              <a:p>
                <a:endParaRPr lang="en-GB"/>
              </a:p>
            </p:txBody>
          </p:sp>
          <p:sp>
            <p:nvSpPr>
              <p:cNvPr id="44442" name="Freeform 1382"/>
              <p:cNvSpPr>
                <a:spLocks/>
              </p:cNvSpPr>
              <p:nvPr/>
            </p:nvSpPr>
            <p:spPr bwMode="auto">
              <a:xfrm>
                <a:off x="614" y="2063"/>
                <a:ext cx="60" cy="1"/>
              </a:xfrm>
              <a:custGeom>
                <a:avLst/>
                <a:gdLst>
                  <a:gd name="T0" fmla="*/ 60 w 60"/>
                  <a:gd name="T1" fmla="*/ 0 h 1"/>
                  <a:gd name="T2" fmla="*/ 55 w 60"/>
                  <a:gd name="T3" fmla="*/ 0 h 1"/>
                  <a:gd name="T4" fmla="*/ 30 w 60"/>
                  <a:gd name="T5" fmla="*/ 0 h 1"/>
                  <a:gd name="T6" fmla="*/ 0 w 60"/>
                  <a:gd name="T7" fmla="*/ 0 h 1"/>
                  <a:gd name="T8" fmla="*/ 0 60000 65536"/>
                  <a:gd name="T9" fmla="*/ 0 60000 65536"/>
                  <a:gd name="T10" fmla="*/ 0 60000 65536"/>
                  <a:gd name="T11" fmla="*/ 0 60000 65536"/>
                  <a:gd name="T12" fmla="*/ 0 w 60"/>
                  <a:gd name="T13" fmla="*/ 0 h 1"/>
                  <a:gd name="T14" fmla="*/ 60 w 60"/>
                  <a:gd name="T15" fmla="*/ 1 h 1"/>
                </a:gdLst>
                <a:ahLst/>
                <a:cxnLst>
                  <a:cxn ang="T8">
                    <a:pos x="T0" y="T1"/>
                  </a:cxn>
                  <a:cxn ang="T9">
                    <a:pos x="T2" y="T3"/>
                  </a:cxn>
                  <a:cxn ang="T10">
                    <a:pos x="T4" y="T5"/>
                  </a:cxn>
                  <a:cxn ang="T11">
                    <a:pos x="T6" y="T7"/>
                  </a:cxn>
                </a:cxnLst>
                <a:rect l="T12" t="T13" r="T14" b="T15"/>
                <a:pathLst>
                  <a:path w="60" h="1">
                    <a:moveTo>
                      <a:pt x="60" y="0"/>
                    </a:moveTo>
                    <a:lnTo>
                      <a:pt x="55" y="0"/>
                    </a:lnTo>
                    <a:lnTo>
                      <a:pt x="30" y="0"/>
                    </a:lnTo>
                    <a:lnTo>
                      <a:pt x="0" y="0"/>
                    </a:lnTo>
                  </a:path>
                </a:pathLst>
              </a:custGeom>
              <a:noFill/>
              <a:ln w="0">
                <a:solidFill>
                  <a:schemeClr val="tx1"/>
                </a:solidFill>
                <a:round/>
                <a:headEnd/>
                <a:tailEnd/>
              </a:ln>
            </p:spPr>
            <p:txBody>
              <a:bodyPr/>
              <a:lstStyle/>
              <a:p>
                <a:endParaRPr lang="en-US"/>
              </a:p>
            </p:txBody>
          </p:sp>
          <p:sp>
            <p:nvSpPr>
              <p:cNvPr id="44443" name="Freeform 1383"/>
              <p:cNvSpPr>
                <a:spLocks/>
              </p:cNvSpPr>
              <p:nvPr/>
            </p:nvSpPr>
            <p:spPr bwMode="auto">
              <a:xfrm>
                <a:off x="674" y="2061"/>
                <a:ext cx="127" cy="2"/>
              </a:xfrm>
              <a:custGeom>
                <a:avLst/>
                <a:gdLst>
                  <a:gd name="T0" fmla="*/ 127 w 127"/>
                  <a:gd name="T1" fmla="*/ 0 h 2"/>
                  <a:gd name="T2" fmla="*/ 125 w 127"/>
                  <a:gd name="T3" fmla="*/ 0 h 2"/>
                  <a:gd name="T4" fmla="*/ 95 w 127"/>
                  <a:gd name="T5" fmla="*/ 0 h 2"/>
                  <a:gd name="T6" fmla="*/ 93 w 127"/>
                  <a:gd name="T7" fmla="*/ 0 h 2"/>
                  <a:gd name="T8" fmla="*/ 64 w 127"/>
                  <a:gd name="T9" fmla="*/ 0 h 2"/>
                  <a:gd name="T10" fmla="*/ 61 w 127"/>
                  <a:gd name="T11" fmla="*/ 0 h 2"/>
                  <a:gd name="T12" fmla="*/ 32 w 127"/>
                  <a:gd name="T13" fmla="*/ 2 h 2"/>
                  <a:gd name="T14" fmla="*/ 29 w 127"/>
                  <a:gd name="T15" fmla="*/ 2 h 2"/>
                  <a:gd name="T16" fmla="*/ 0 w 127"/>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
                  <a:gd name="T28" fmla="*/ 0 h 2"/>
                  <a:gd name="T29" fmla="*/ 127 w 127"/>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 h="2">
                    <a:moveTo>
                      <a:pt x="127" y="0"/>
                    </a:moveTo>
                    <a:lnTo>
                      <a:pt x="125" y="0"/>
                    </a:lnTo>
                    <a:lnTo>
                      <a:pt x="95" y="0"/>
                    </a:lnTo>
                    <a:lnTo>
                      <a:pt x="93" y="0"/>
                    </a:lnTo>
                    <a:lnTo>
                      <a:pt x="64" y="0"/>
                    </a:lnTo>
                    <a:lnTo>
                      <a:pt x="61" y="0"/>
                    </a:lnTo>
                    <a:lnTo>
                      <a:pt x="32" y="2"/>
                    </a:lnTo>
                    <a:lnTo>
                      <a:pt x="29" y="2"/>
                    </a:lnTo>
                    <a:lnTo>
                      <a:pt x="0" y="2"/>
                    </a:lnTo>
                  </a:path>
                </a:pathLst>
              </a:custGeom>
              <a:noFill/>
              <a:ln w="0">
                <a:solidFill>
                  <a:schemeClr val="tx1"/>
                </a:solidFill>
                <a:round/>
                <a:headEnd/>
                <a:tailEnd/>
              </a:ln>
            </p:spPr>
            <p:txBody>
              <a:bodyPr/>
              <a:lstStyle/>
              <a:p>
                <a:endParaRPr lang="en-US"/>
              </a:p>
            </p:txBody>
          </p:sp>
          <p:sp>
            <p:nvSpPr>
              <p:cNvPr id="44444" name="Freeform 1384"/>
              <p:cNvSpPr>
                <a:spLocks/>
              </p:cNvSpPr>
              <p:nvPr/>
            </p:nvSpPr>
            <p:spPr bwMode="auto">
              <a:xfrm>
                <a:off x="831" y="1877"/>
                <a:ext cx="1037" cy="184"/>
              </a:xfrm>
              <a:custGeom>
                <a:avLst/>
                <a:gdLst>
                  <a:gd name="T0" fmla="*/ 9 w 1037"/>
                  <a:gd name="T1" fmla="*/ 184 h 184"/>
                  <a:gd name="T2" fmla="*/ 34 w 1037"/>
                  <a:gd name="T3" fmla="*/ 184 h 184"/>
                  <a:gd name="T4" fmla="*/ 93 w 1037"/>
                  <a:gd name="T5" fmla="*/ 182 h 184"/>
                  <a:gd name="T6" fmla="*/ 125 w 1037"/>
                  <a:gd name="T7" fmla="*/ 181 h 184"/>
                  <a:gd name="T8" fmla="*/ 157 w 1037"/>
                  <a:gd name="T9" fmla="*/ 179 h 184"/>
                  <a:gd name="T10" fmla="*/ 186 w 1037"/>
                  <a:gd name="T11" fmla="*/ 179 h 184"/>
                  <a:gd name="T12" fmla="*/ 218 w 1037"/>
                  <a:gd name="T13" fmla="*/ 177 h 184"/>
                  <a:gd name="T14" fmla="*/ 248 w 1037"/>
                  <a:gd name="T15" fmla="*/ 176 h 184"/>
                  <a:gd name="T16" fmla="*/ 279 w 1037"/>
                  <a:gd name="T17" fmla="*/ 174 h 184"/>
                  <a:gd name="T18" fmla="*/ 309 w 1037"/>
                  <a:gd name="T19" fmla="*/ 172 h 184"/>
                  <a:gd name="T20" fmla="*/ 340 w 1037"/>
                  <a:gd name="T21" fmla="*/ 171 h 184"/>
                  <a:gd name="T22" fmla="*/ 370 w 1037"/>
                  <a:gd name="T23" fmla="*/ 171 h 184"/>
                  <a:gd name="T24" fmla="*/ 400 w 1037"/>
                  <a:gd name="T25" fmla="*/ 167 h 184"/>
                  <a:gd name="T26" fmla="*/ 431 w 1037"/>
                  <a:gd name="T27" fmla="*/ 164 h 184"/>
                  <a:gd name="T28" fmla="*/ 461 w 1037"/>
                  <a:gd name="T29" fmla="*/ 164 h 184"/>
                  <a:gd name="T30" fmla="*/ 490 w 1037"/>
                  <a:gd name="T31" fmla="*/ 160 h 184"/>
                  <a:gd name="T32" fmla="*/ 518 w 1037"/>
                  <a:gd name="T33" fmla="*/ 155 h 184"/>
                  <a:gd name="T34" fmla="*/ 549 w 1037"/>
                  <a:gd name="T35" fmla="*/ 154 h 184"/>
                  <a:gd name="T36" fmla="*/ 577 w 1037"/>
                  <a:gd name="T37" fmla="*/ 150 h 184"/>
                  <a:gd name="T38" fmla="*/ 606 w 1037"/>
                  <a:gd name="T39" fmla="*/ 147 h 184"/>
                  <a:gd name="T40" fmla="*/ 637 w 1037"/>
                  <a:gd name="T41" fmla="*/ 142 h 184"/>
                  <a:gd name="T42" fmla="*/ 664 w 1037"/>
                  <a:gd name="T43" fmla="*/ 137 h 184"/>
                  <a:gd name="T44" fmla="*/ 692 w 1037"/>
                  <a:gd name="T45" fmla="*/ 133 h 184"/>
                  <a:gd name="T46" fmla="*/ 721 w 1037"/>
                  <a:gd name="T47" fmla="*/ 128 h 184"/>
                  <a:gd name="T48" fmla="*/ 748 w 1037"/>
                  <a:gd name="T49" fmla="*/ 122 h 184"/>
                  <a:gd name="T50" fmla="*/ 775 w 1037"/>
                  <a:gd name="T51" fmla="*/ 115 h 184"/>
                  <a:gd name="T52" fmla="*/ 804 w 1037"/>
                  <a:gd name="T53" fmla="*/ 108 h 184"/>
                  <a:gd name="T54" fmla="*/ 831 w 1037"/>
                  <a:gd name="T55" fmla="*/ 101 h 184"/>
                  <a:gd name="T56" fmla="*/ 856 w 1037"/>
                  <a:gd name="T57" fmla="*/ 93 h 184"/>
                  <a:gd name="T58" fmla="*/ 881 w 1037"/>
                  <a:gd name="T59" fmla="*/ 84 h 184"/>
                  <a:gd name="T60" fmla="*/ 907 w 1037"/>
                  <a:gd name="T61" fmla="*/ 73 h 184"/>
                  <a:gd name="T62" fmla="*/ 930 w 1037"/>
                  <a:gd name="T63" fmla="*/ 64 h 184"/>
                  <a:gd name="T64" fmla="*/ 956 w 1037"/>
                  <a:gd name="T65" fmla="*/ 51 h 184"/>
                  <a:gd name="T66" fmla="*/ 979 w 1037"/>
                  <a:gd name="T67" fmla="*/ 39 h 184"/>
                  <a:gd name="T68" fmla="*/ 1001 w 1037"/>
                  <a:gd name="T69" fmla="*/ 25 h 184"/>
                  <a:gd name="T70" fmla="*/ 1021 w 1037"/>
                  <a:gd name="T71" fmla="*/ 12 h 184"/>
                  <a:gd name="T72" fmla="*/ 1037 w 1037"/>
                  <a:gd name="T73" fmla="*/ 0 h 1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7"/>
                  <a:gd name="T112" fmla="*/ 0 h 184"/>
                  <a:gd name="T113" fmla="*/ 1037 w 1037"/>
                  <a:gd name="T114" fmla="*/ 184 h 1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7" h="184">
                    <a:moveTo>
                      <a:pt x="0" y="184"/>
                    </a:moveTo>
                    <a:lnTo>
                      <a:pt x="9" y="184"/>
                    </a:lnTo>
                    <a:lnTo>
                      <a:pt x="32" y="184"/>
                    </a:lnTo>
                    <a:lnTo>
                      <a:pt x="34" y="184"/>
                    </a:lnTo>
                    <a:lnTo>
                      <a:pt x="64" y="182"/>
                    </a:lnTo>
                    <a:lnTo>
                      <a:pt x="93" y="182"/>
                    </a:lnTo>
                    <a:lnTo>
                      <a:pt x="98" y="182"/>
                    </a:lnTo>
                    <a:lnTo>
                      <a:pt x="125" y="181"/>
                    </a:lnTo>
                    <a:lnTo>
                      <a:pt x="130" y="181"/>
                    </a:lnTo>
                    <a:lnTo>
                      <a:pt x="157" y="179"/>
                    </a:lnTo>
                    <a:lnTo>
                      <a:pt x="162" y="179"/>
                    </a:lnTo>
                    <a:lnTo>
                      <a:pt x="186" y="179"/>
                    </a:lnTo>
                    <a:lnTo>
                      <a:pt x="198" y="179"/>
                    </a:lnTo>
                    <a:lnTo>
                      <a:pt x="218" y="177"/>
                    </a:lnTo>
                    <a:lnTo>
                      <a:pt x="230" y="177"/>
                    </a:lnTo>
                    <a:lnTo>
                      <a:pt x="248" y="176"/>
                    </a:lnTo>
                    <a:lnTo>
                      <a:pt x="264" y="176"/>
                    </a:lnTo>
                    <a:lnTo>
                      <a:pt x="279" y="174"/>
                    </a:lnTo>
                    <a:lnTo>
                      <a:pt x="296" y="174"/>
                    </a:lnTo>
                    <a:lnTo>
                      <a:pt x="309" y="172"/>
                    </a:lnTo>
                    <a:lnTo>
                      <a:pt x="329" y="171"/>
                    </a:lnTo>
                    <a:lnTo>
                      <a:pt x="340" y="171"/>
                    </a:lnTo>
                    <a:lnTo>
                      <a:pt x="361" y="171"/>
                    </a:lnTo>
                    <a:lnTo>
                      <a:pt x="370" y="171"/>
                    </a:lnTo>
                    <a:lnTo>
                      <a:pt x="397" y="167"/>
                    </a:lnTo>
                    <a:lnTo>
                      <a:pt x="400" y="167"/>
                    </a:lnTo>
                    <a:lnTo>
                      <a:pt x="429" y="164"/>
                    </a:lnTo>
                    <a:lnTo>
                      <a:pt x="431" y="164"/>
                    </a:lnTo>
                    <a:lnTo>
                      <a:pt x="432" y="164"/>
                    </a:lnTo>
                    <a:lnTo>
                      <a:pt x="461" y="164"/>
                    </a:lnTo>
                    <a:lnTo>
                      <a:pt x="463" y="162"/>
                    </a:lnTo>
                    <a:lnTo>
                      <a:pt x="490" y="160"/>
                    </a:lnTo>
                    <a:lnTo>
                      <a:pt x="496" y="159"/>
                    </a:lnTo>
                    <a:lnTo>
                      <a:pt x="518" y="155"/>
                    </a:lnTo>
                    <a:lnTo>
                      <a:pt x="534" y="155"/>
                    </a:lnTo>
                    <a:lnTo>
                      <a:pt x="549" y="154"/>
                    </a:lnTo>
                    <a:lnTo>
                      <a:pt x="567" y="150"/>
                    </a:lnTo>
                    <a:lnTo>
                      <a:pt x="577" y="150"/>
                    </a:lnTo>
                    <a:lnTo>
                      <a:pt x="603" y="147"/>
                    </a:lnTo>
                    <a:lnTo>
                      <a:pt x="606" y="147"/>
                    </a:lnTo>
                    <a:lnTo>
                      <a:pt x="630" y="142"/>
                    </a:lnTo>
                    <a:lnTo>
                      <a:pt x="637" y="142"/>
                    </a:lnTo>
                    <a:lnTo>
                      <a:pt x="638" y="142"/>
                    </a:lnTo>
                    <a:lnTo>
                      <a:pt x="664" y="137"/>
                    </a:lnTo>
                    <a:lnTo>
                      <a:pt x="674" y="135"/>
                    </a:lnTo>
                    <a:lnTo>
                      <a:pt x="692" y="133"/>
                    </a:lnTo>
                    <a:lnTo>
                      <a:pt x="709" y="128"/>
                    </a:lnTo>
                    <a:lnTo>
                      <a:pt x="721" y="128"/>
                    </a:lnTo>
                    <a:lnTo>
                      <a:pt x="746" y="122"/>
                    </a:lnTo>
                    <a:lnTo>
                      <a:pt x="748" y="122"/>
                    </a:lnTo>
                    <a:lnTo>
                      <a:pt x="751" y="122"/>
                    </a:lnTo>
                    <a:lnTo>
                      <a:pt x="775" y="115"/>
                    </a:lnTo>
                    <a:lnTo>
                      <a:pt x="785" y="113"/>
                    </a:lnTo>
                    <a:lnTo>
                      <a:pt x="804" y="108"/>
                    </a:lnTo>
                    <a:lnTo>
                      <a:pt x="824" y="101"/>
                    </a:lnTo>
                    <a:lnTo>
                      <a:pt x="831" y="101"/>
                    </a:lnTo>
                    <a:lnTo>
                      <a:pt x="837" y="98"/>
                    </a:lnTo>
                    <a:lnTo>
                      <a:pt x="856" y="93"/>
                    </a:lnTo>
                    <a:lnTo>
                      <a:pt x="866" y="89"/>
                    </a:lnTo>
                    <a:lnTo>
                      <a:pt x="881" y="84"/>
                    </a:lnTo>
                    <a:lnTo>
                      <a:pt x="903" y="74"/>
                    </a:lnTo>
                    <a:lnTo>
                      <a:pt x="907" y="73"/>
                    </a:lnTo>
                    <a:lnTo>
                      <a:pt x="910" y="73"/>
                    </a:lnTo>
                    <a:lnTo>
                      <a:pt x="930" y="64"/>
                    </a:lnTo>
                    <a:lnTo>
                      <a:pt x="954" y="52"/>
                    </a:lnTo>
                    <a:lnTo>
                      <a:pt x="956" y="51"/>
                    </a:lnTo>
                    <a:lnTo>
                      <a:pt x="957" y="51"/>
                    </a:lnTo>
                    <a:lnTo>
                      <a:pt x="979" y="39"/>
                    </a:lnTo>
                    <a:lnTo>
                      <a:pt x="994" y="29"/>
                    </a:lnTo>
                    <a:lnTo>
                      <a:pt x="1001" y="25"/>
                    </a:lnTo>
                    <a:lnTo>
                      <a:pt x="1013" y="18"/>
                    </a:lnTo>
                    <a:lnTo>
                      <a:pt x="1021" y="12"/>
                    </a:lnTo>
                    <a:lnTo>
                      <a:pt x="1025" y="10"/>
                    </a:lnTo>
                    <a:lnTo>
                      <a:pt x="1037" y="0"/>
                    </a:lnTo>
                  </a:path>
                </a:pathLst>
              </a:custGeom>
              <a:noFill/>
              <a:ln w="0">
                <a:solidFill>
                  <a:schemeClr val="tx1"/>
                </a:solidFill>
                <a:round/>
                <a:headEnd/>
                <a:tailEnd/>
              </a:ln>
            </p:spPr>
            <p:txBody>
              <a:bodyPr/>
              <a:lstStyle/>
              <a:p>
                <a:endParaRPr lang="en-US"/>
              </a:p>
            </p:txBody>
          </p:sp>
          <p:sp>
            <p:nvSpPr>
              <p:cNvPr id="44445" name="Line 1385"/>
              <p:cNvSpPr>
                <a:spLocks noChangeShapeType="1"/>
              </p:cNvSpPr>
              <p:nvPr/>
            </p:nvSpPr>
            <p:spPr bwMode="auto">
              <a:xfrm flipH="1">
                <a:off x="801" y="2061"/>
                <a:ext cx="30" cy="1"/>
              </a:xfrm>
              <a:prstGeom prst="line">
                <a:avLst/>
              </a:prstGeom>
              <a:noFill/>
              <a:ln w="0">
                <a:solidFill>
                  <a:schemeClr val="tx1"/>
                </a:solidFill>
                <a:round/>
                <a:headEnd/>
                <a:tailEnd/>
              </a:ln>
            </p:spPr>
            <p:txBody>
              <a:bodyPr/>
              <a:lstStyle/>
              <a:p>
                <a:endParaRPr lang="en-GB"/>
              </a:p>
            </p:txBody>
          </p:sp>
          <p:sp>
            <p:nvSpPr>
              <p:cNvPr id="44446" name="Line 1386"/>
              <p:cNvSpPr>
                <a:spLocks noChangeShapeType="1"/>
              </p:cNvSpPr>
              <p:nvPr/>
            </p:nvSpPr>
            <p:spPr bwMode="auto">
              <a:xfrm flipH="1">
                <a:off x="590" y="2027"/>
                <a:ext cx="34" cy="1"/>
              </a:xfrm>
              <a:prstGeom prst="line">
                <a:avLst/>
              </a:prstGeom>
              <a:noFill/>
              <a:ln w="0">
                <a:solidFill>
                  <a:schemeClr val="tx1"/>
                </a:solidFill>
                <a:round/>
                <a:headEnd/>
                <a:tailEnd/>
              </a:ln>
            </p:spPr>
            <p:txBody>
              <a:bodyPr/>
              <a:lstStyle/>
              <a:p>
                <a:endParaRPr lang="en-GB"/>
              </a:p>
            </p:txBody>
          </p:sp>
          <p:sp>
            <p:nvSpPr>
              <p:cNvPr id="44447" name="Freeform 1387"/>
              <p:cNvSpPr>
                <a:spLocks/>
              </p:cNvSpPr>
              <p:nvPr/>
            </p:nvSpPr>
            <p:spPr bwMode="auto">
              <a:xfrm>
                <a:off x="624" y="2027"/>
                <a:ext cx="62" cy="1"/>
              </a:xfrm>
              <a:custGeom>
                <a:avLst/>
                <a:gdLst>
                  <a:gd name="T0" fmla="*/ 62 w 62"/>
                  <a:gd name="T1" fmla="*/ 0 h 1"/>
                  <a:gd name="T2" fmla="*/ 35 w 62"/>
                  <a:gd name="T3" fmla="*/ 0 h 1"/>
                  <a:gd name="T4" fmla="*/ 30 w 62"/>
                  <a:gd name="T5" fmla="*/ 0 h 1"/>
                  <a:gd name="T6" fmla="*/ 1 w 62"/>
                  <a:gd name="T7" fmla="*/ 0 h 1"/>
                  <a:gd name="T8" fmla="*/ 0 w 62"/>
                  <a:gd name="T9" fmla="*/ 0 h 1"/>
                  <a:gd name="T10" fmla="*/ 0 60000 65536"/>
                  <a:gd name="T11" fmla="*/ 0 60000 65536"/>
                  <a:gd name="T12" fmla="*/ 0 60000 65536"/>
                  <a:gd name="T13" fmla="*/ 0 60000 65536"/>
                  <a:gd name="T14" fmla="*/ 0 60000 65536"/>
                  <a:gd name="T15" fmla="*/ 0 w 62"/>
                  <a:gd name="T16" fmla="*/ 0 h 1"/>
                  <a:gd name="T17" fmla="*/ 62 w 62"/>
                  <a:gd name="T18" fmla="*/ 1 h 1"/>
                </a:gdLst>
                <a:ahLst/>
                <a:cxnLst>
                  <a:cxn ang="T10">
                    <a:pos x="T0" y="T1"/>
                  </a:cxn>
                  <a:cxn ang="T11">
                    <a:pos x="T2" y="T3"/>
                  </a:cxn>
                  <a:cxn ang="T12">
                    <a:pos x="T4" y="T5"/>
                  </a:cxn>
                  <a:cxn ang="T13">
                    <a:pos x="T6" y="T7"/>
                  </a:cxn>
                  <a:cxn ang="T14">
                    <a:pos x="T8" y="T9"/>
                  </a:cxn>
                </a:cxnLst>
                <a:rect l="T15" t="T16" r="T17" b="T18"/>
                <a:pathLst>
                  <a:path w="62" h="1">
                    <a:moveTo>
                      <a:pt x="62" y="0"/>
                    </a:moveTo>
                    <a:lnTo>
                      <a:pt x="35" y="0"/>
                    </a:lnTo>
                    <a:lnTo>
                      <a:pt x="30" y="0"/>
                    </a:lnTo>
                    <a:lnTo>
                      <a:pt x="1" y="0"/>
                    </a:lnTo>
                    <a:lnTo>
                      <a:pt x="0" y="0"/>
                    </a:lnTo>
                  </a:path>
                </a:pathLst>
              </a:custGeom>
              <a:noFill/>
              <a:ln w="0">
                <a:solidFill>
                  <a:schemeClr val="tx1"/>
                </a:solidFill>
                <a:round/>
                <a:headEnd/>
                <a:tailEnd/>
              </a:ln>
            </p:spPr>
            <p:txBody>
              <a:bodyPr/>
              <a:lstStyle/>
              <a:p>
                <a:endParaRPr lang="en-US"/>
              </a:p>
            </p:txBody>
          </p:sp>
          <p:sp>
            <p:nvSpPr>
              <p:cNvPr id="44448" name="Freeform 1388"/>
              <p:cNvSpPr>
                <a:spLocks/>
              </p:cNvSpPr>
              <p:nvPr/>
            </p:nvSpPr>
            <p:spPr bwMode="auto">
              <a:xfrm>
                <a:off x="686" y="2026"/>
                <a:ext cx="125" cy="1"/>
              </a:xfrm>
              <a:custGeom>
                <a:avLst/>
                <a:gdLst>
                  <a:gd name="T0" fmla="*/ 125 w 125"/>
                  <a:gd name="T1" fmla="*/ 0 h 1"/>
                  <a:gd name="T2" fmla="*/ 103 w 125"/>
                  <a:gd name="T3" fmla="*/ 0 h 1"/>
                  <a:gd name="T4" fmla="*/ 95 w 125"/>
                  <a:gd name="T5" fmla="*/ 0 h 1"/>
                  <a:gd name="T6" fmla="*/ 69 w 125"/>
                  <a:gd name="T7" fmla="*/ 1 h 1"/>
                  <a:gd name="T8" fmla="*/ 63 w 125"/>
                  <a:gd name="T9" fmla="*/ 1 h 1"/>
                  <a:gd name="T10" fmla="*/ 37 w 125"/>
                  <a:gd name="T11" fmla="*/ 1 h 1"/>
                  <a:gd name="T12" fmla="*/ 32 w 125"/>
                  <a:gd name="T13" fmla="*/ 1 h 1"/>
                  <a:gd name="T14" fmla="*/ 5 w 125"/>
                  <a:gd name="T15" fmla="*/ 1 h 1"/>
                  <a:gd name="T16" fmla="*/ 0 w 125"/>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1"/>
                  <a:gd name="T29" fmla="*/ 125 w 125"/>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1">
                    <a:moveTo>
                      <a:pt x="125" y="0"/>
                    </a:moveTo>
                    <a:lnTo>
                      <a:pt x="103" y="0"/>
                    </a:lnTo>
                    <a:lnTo>
                      <a:pt x="95" y="0"/>
                    </a:lnTo>
                    <a:lnTo>
                      <a:pt x="69" y="1"/>
                    </a:lnTo>
                    <a:lnTo>
                      <a:pt x="63" y="1"/>
                    </a:lnTo>
                    <a:lnTo>
                      <a:pt x="37" y="1"/>
                    </a:lnTo>
                    <a:lnTo>
                      <a:pt x="32" y="1"/>
                    </a:lnTo>
                    <a:lnTo>
                      <a:pt x="5" y="1"/>
                    </a:lnTo>
                    <a:lnTo>
                      <a:pt x="0" y="1"/>
                    </a:lnTo>
                  </a:path>
                </a:pathLst>
              </a:custGeom>
              <a:noFill/>
              <a:ln w="0">
                <a:solidFill>
                  <a:schemeClr val="tx1"/>
                </a:solidFill>
                <a:round/>
                <a:headEnd/>
                <a:tailEnd/>
              </a:ln>
            </p:spPr>
            <p:txBody>
              <a:bodyPr/>
              <a:lstStyle/>
              <a:p>
                <a:endParaRPr lang="en-US"/>
              </a:p>
            </p:txBody>
          </p:sp>
          <p:sp>
            <p:nvSpPr>
              <p:cNvPr id="44449" name="Freeform 1389"/>
              <p:cNvSpPr>
                <a:spLocks/>
              </p:cNvSpPr>
              <p:nvPr/>
            </p:nvSpPr>
            <p:spPr bwMode="auto">
              <a:xfrm>
                <a:off x="811" y="2015"/>
                <a:ext cx="246" cy="11"/>
              </a:xfrm>
              <a:custGeom>
                <a:avLst/>
                <a:gdLst>
                  <a:gd name="T0" fmla="*/ 246 w 246"/>
                  <a:gd name="T1" fmla="*/ 0 h 11"/>
                  <a:gd name="T2" fmla="*/ 240 w 246"/>
                  <a:gd name="T3" fmla="*/ 0 h 11"/>
                  <a:gd name="T4" fmla="*/ 218 w 246"/>
                  <a:gd name="T5" fmla="*/ 2 h 11"/>
                  <a:gd name="T6" fmla="*/ 206 w 246"/>
                  <a:gd name="T7" fmla="*/ 4 h 11"/>
                  <a:gd name="T8" fmla="*/ 186 w 246"/>
                  <a:gd name="T9" fmla="*/ 4 h 11"/>
                  <a:gd name="T10" fmla="*/ 174 w 246"/>
                  <a:gd name="T11" fmla="*/ 4 h 11"/>
                  <a:gd name="T12" fmla="*/ 155 w 246"/>
                  <a:gd name="T13" fmla="*/ 4 h 11"/>
                  <a:gd name="T14" fmla="*/ 140 w 246"/>
                  <a:gd name="T15" fmla="*/ 6 h 11"/>
                  <a:gd name="T16" fmla="*/ 125 w 246"/>
                  <a:gd name="T17" fmla="*/ 6 h 11"/>
                  <a:gd name="T18" fmla="*/ 108 w 246"/>
                  <a:gd name="T19" fmla="*/ 7 h 11"/>
                  <a:gd name="T20" fmla="*/ 93 w 246"/>
                  <a:gd name="T21" fmla="*/ 7 h 11"/>
                  <a:gd name="T22" fmla="*/ 76 w 246"/>
                  <a:gd name="T23" fmla="*/ 7 h 11"/>
                  <a:gd name="T24" fmla="*/ 62 w 246"/>
                  <a:gd name="T25" fmla="*/ 9 h 11"/>
                  <a:gd name="T26" fmla="*/ 42 w 246"/>
                  <a:gd name="T27" fmla="*/ 9 h 11"/>
                  <a:gd name="T28" fmla="*/ 32 w 246"/>
                  <a:gd name="T29" fmla="*/ 9 h 11"/>
                  <a:gd name="T30" fmla="*/ 10 w 246"/>
                  <a:gd name="T31" fmla="*/ 11 h 11"/>
                  <a:gd name="T32" fmla="*/ 0 w 246"/>
                  <a:gd name="T33" fmla="*/ 1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6"/>
                  <a:gd name="T52" fmla="*/ 0 h 11"/>
                  <a:gd name="T53" fmla="*/ 246 w 246"/>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6" h="11">
                    <a:moveTo>
                      <a:pt x="246" y="0"/>
                    </a:moveTo>
                    <a:lnTo>
                      <a:pt x="240" y="0"/>
                    </a:lnTo>
                    <a:lnTo>
                      <a:pt x="218" y="2"/>
                    </a:lnTo>
                    <a:lnTo>
                      <a:pt x="206" y="4"/>
                    </a:lnTo>
                    <a:lnTo>
                      <a:pt x="186" y="4"/>
                    </a:lnTo>
                    <a:lnTo>
                      <a:pt x="174" y="4"/>
                    </a:lnTo>
                    <a:lnTo>
                      <a:pt x="155" y="4"/>
                    </a:lnTo>
                    <a:lnTo>
                      <a:pt x="140" y="6"/>
                    </a:lnTo>
                    <a:lnTo>
                      <a:pt x="125" y="6"/>
                    </a:lnTo>
                    <a:lnTo>
                      <a:pt x="108" y="7"/>
                    </a:lnTo>
                    <a:lnTo>
                      <a:pt x="93" y="7"/>
                    </a:lnTo>
                    <a:lnTo>
                      <a:pt x="76" y="7"/>
                    </a:lnTo>
                    <a:lnTo>
                      <a:pt x="62" y="9"/>
                    </a:lnTo>
                    <a:lnTo>
                      <a:pt x="42" y="9"/>
                    </a:lnTo>
                    <a:lnTo>
                      <a:pt x="32" y="9"/>
                    </a:lnTo>
                    <a:lnTo>
                      <a:pt x="10" y="11"/>
                    </a:lnTo>
                    <a:lnTo>
                      <a:pt x="0" y="11"/>
                    </a:lnTo>
                  </a:path>
                </a:pathLst>
              </a:custGeom>
              <a:noFill/>
              <a:ln w="0">
                <a:solidFill>
                  <a:schemeClr val="tx1"/>
                </a:solidFill>
                <a:round/>
                <a:headEnd/>
                <a:tailEnd/>
              </a:ln>
            </p:spPr>
            <p:txBody>
              <a:bodyPr/>
              <a:lstStyle/>
              <a:p>
                <a:endParaRPr lang="en-US"/>
              </a:p>
            </p:txBody>
          </p:sp>
          <p:sp>
            <p:nvSpPr>
              <p:cNvPr id="44450" name="Freeform 1390"/>
              <p:cNvSpPr>
                <a:spLocks/>
              </p:cNvSpPr>
              <p:nvPr/>
            </p:nvSpPr>
            <p:spPr bwMode="auto">
              <a:xfrm>
                <a:off x="1057" y="2012"/>
                <a:ext cx="63" cy="3"/>
              </a:xfrm>
              <a:custGeom>
                <a:avLst/>
                <a:gdLst>
                  <a:gd name="T0" fmla="*/ 63 w 63"/>
                  <a:gd name="T1" fmla="*/ 0 h 3"/>
                  <a:gd name="T2" fmla="*/ 61 w 63"/>
                  <a:gd name="T3" fmla="*/ 0 h 3"/>
                  <a:gd name="T4" fmla="*/ 31 w 63"/>
                  <a:gd name="T5" fmla="*/ 2 h 3"/>
                  <a:gd name="T6" fmla="*/ 27 w 63"/>
                  <a:gd name="T7" fmla="*/ 2 h 3"/>
                  <a:gd name="T8" fmla="*/ 0 w 63"/>
                  <a:gd name="T9" fmla="*/ 3 h 3"/>
                  <a:gd name="T10" fmla="*/ 0 60000 65536"/>
                  <a:gd name="T11" fmla="*/ 0 60000 65536"/>
                  <a:gd name="T12" fmla="*/ 0 60000 65536"/>
                  <a:gd name="T13" fmla="*/ 0 60000 65536"/>
                  <a:gd name="T14" fmla="*/ 0 60000 65536"/>
                  <a:gd name="T15" fmla="*/ 0 w 63"/>
                  <a:gd name="T16" fmla="*/ 0 h 3"/>
                  <a:gd name="T17" fmla="*/ 63 w 63"/>
                  <a:gd name="T18" fmla="*/ 3 h 3"/>
                </a:gdLst>
                <a:ahLst/>
                <a:cxnLst>
                  <a:cxn ang="T10">
                    <a:pos x="T0" y="T1"/>
                  </a:cxn>
                  <a:cxn ang="T11">
                    <a:pos x="T2" y="T3"/>
                  </a:cxn>
                  <a:cxn ang="T12">
                    <a:pos x="T4" y="T5"/>
                  </a:cxn>
                  <a:cxn ang="T13">
                    <a:pos x="T6" y="T7"/>
                  </a:cxn>
                  <a:cxn ang="T14">
                    <a:pos x="T8" y="T9"/>
                  </a:cxn>
                </a:cxnLst>
                <a:rect l="T15" t="T16" r="T17" b="T18"/>
                <a:pathLst>
                  <a:path w="63" h="3">
                    <a:moveTo>
                      <a:pt x="63" y="0"/>
                    </a:moveTo>
                    <a:lnTo>
                      <a:pt x="61" y="0"/>
                    </a:lnTo>
                    <a:lnTo>
                      <a:pt x="31" y="2"/>
                    </a:lnTo>
                    <a:lnTo>
                      <a:pt x="27" y="2"/>
                    </a:lnTo>
                    <a:lnTo>
                      <a:pt x="0" y="3"/>
                    </a:lnTo>
                  </a:path>
                </a:pathLst>
              </a:custGeom>
              <a:noFill/>
              <a:ln w="0">
                <a:solidFill>
                  <a:schemeClr val="tx1"/>
                </a:solidFill>
                <a:round/>
                <a:headEnd/>
                <a:tailEnd/>
              </a:ln>
            </p:spPr>
            <p:txBody>
              <a:bodyPr/>
              <a:lstStyle/>
              <a:p>
                <a:endParaRPr lang="en-US"/>
              </a:p>
            </p:txBody>
          </p:sp>
          <p:sp>
            <p:nvSpPr>
              <p:cNvPr id="44451" name="Freeform 1391"/>
              <p:cNvSpPr>
                <a:spLocks/>
              </p:cNvSpPr>
              <p:nvPr/>
            </p:nvSpPr>
            <p:spPr bwMode="auto">
              <a:xfrm>
                <a:off x="1120" y="2010"/>
                <a:ext cx="30" cy="2"/>
              </a:xfrm>
              <a:custGeom>
                <a:avLst/>
                <a:gdLst>
                  <a:gd name="T0" fmla="*/ 30 w 30"/>
                  <a:gd name="T1" fmla="*/ 0 h 2"/>
                  <a:gd name="T2" fmla="*/ 12 w 30"/>
                  <a:gd name="T3" fmla="*/ 2 h 2"/>
                  <a:gd name="T4" fmla="*/ 0 w 30"/>
                  <a:gd name="T5" fmla="*/ 2 h 2"/>
                  <a:gd name="T6" fmla="*/ 0 60000 65536"/>
                  <a:gd name="T7" fmla="*/ 0 60000 65536"/>
                  <a:gd name="T8" fmla="*/ 0 60000 65536"/>
                  <a:gd name="T9" fmla="*/ 0 w 30"/>
                  <a:gd name="T10" fmla="*/ 0 h 2"/>
                  <a:gd name="T11" fmla="*/ 30 w 30"/>
                  <a:gd name="T12" fmla="*/ 2 h 2"/>
                </a:gdLst>
                <a:ahLst/>
                <a:cxnLst>
                  <a:cxn ang="T6">
                    <a:pos x="T0" y="T1"/>
                  </a:cxn>
                  <a:cxn ang="T7">
                    <a:pos x="T2" y="T3"/>
                  </a:cxn>
                  <a:cxn ang="T8">
                    <a:pos x="T4" y="T5"/>
                  </a:cxn>
                </a:cxnLst>
                <a:rect l="T9" t="T10" r="T11" b="T12"/>
                <a:pathLst>
                  <a:path w="30" h="2">
                    <a:moveTo>
                      <a:pt x="30" y="0"/>
                    </a:moveTo>
                    <a:lnTo>
                      <a:pt x="12" y="2"/>
                    </a:lnTo>
                    <a:lnTo>
                      <a:pt x="0" y="2"/>
                    </a:lnTo>
                  </a:path>
                </a:pathLst>
              </a:custGeom>
              <a:noFill/>
              <a:ln w="0">
                <a:solidFill>
                  <a:schemeClr val="tx1"/>
                </a:solidFill>
                <a:round/>
                <a:headEnd/>
                <a:tailEnd/>
              </a:ln>
            </p:spPr>
            <p:txBody>
              <a:bodyPr/>
              <a:lstStyle/>
              <a:p>
                <a:endParaRPr lang="en-US"/>
              </a:p>
            </p:txBody>
          </p:sp>
          <p:sp>
            <p:nvSpPr>
              <p:cNvPr id="44452" name="Freeform 1392"/>
              <p:cNvSpPr>
                <a:spLocks/>
              </p:cNvSpPr>
              <p:nvPr/>
            </p:nvSpPr>
            <p:spPr bwMode="auto">
              <a:xfrm>
                <a:off x="1150" y="2007"/>
                <a:ext cx="29" cy="3"/>
              </a:xfrm>
              <a:custGeom>
                <a:avLst/>
                <a:gdLst>
                  <a:gd name="T0" fmla="*/ 29 w 29"/>
                  <a:gd name="T1" fmla="*/ 0 h 3"/>
                  <a:gd name="T2" fmla="*/ 2 w 29"/>
                  <a:gd name="T3" fmla="*/ 3 h 3"/>
                  <a:gd name="T4" fmla="*/ 0 w 29"/>
                  <a:gd name="T5" fmla="*/ 3 h 3"/>
                  <a:gd name="T6" fmla="*/ 0 60000 65536"/>
                  <a:gd name="T7" fmla="*/ 0 60000 65536"/>
                  <a:gd name="T8" fmla="*/ 0 60000 65536"/>
                  <a:gd name="T9" fmla="*/ 0 w 29"/>
                  <a:gd name="T10" fmla="*/ 0 h 3"/>
                  <a:gd name="T11" fmla="*/ 29 w 29"/>
                  <a:gd name="T12" fmla="*/ 3 h 3"/>
                </a:gdLst>
                <a:ahLst/>
                <a:cxnLst>
                  <a:cxn ang="T6">
                    <a:pos x="T0" y="T1"/>
                  </a:cxn>
                  <a:cxn ang="T7">
                    <a:pos x="T2" y="T3"/>
                  </a:cxn>
                  <a:cxn ang="T8">
                    <a:pos x="T4" y="T5"/>
                  </a:cxn>
                </a:cxnLst>
                <a:rect l="T9" t="T10" r="T11" b="T12"/>
                <a:pathLst>
                  <a:path w="29" h="3">
                    <a:moveTo>
                      <a:pt x="29" y="0"/>
                    </a:moveTo>
                    <a:lnTo>
                      <a:pt x="2" y="3"/>
                    </a:lnTo>
                    <a:lnTo>
                      <a:pt x="0" y="3"/>
                    </a:lnTo>
                  </a:path>
                </a:pathLst>
              </a:custGeom>
              <a:noFill/>
              <a:ln w="0">
                <a:solidFill>
                  <a:schemeClr val="tx1"/>
                </a:solidFill>
                <a:round/>
                <a:headEnd/>
                <a:tailEnd/>
              </a:ln>
            </p:spPr>
            <p:txBody>
              <a:bodyPr/>
              <a:lstStyle/>
              <a:p>
                <a:endParaRPr lang="en-US"/>
              </a:p>
            </p:txBody>
          </p:sp>
          <p:sp>
            <p:nvSpPr>
              <p:cNvPr id="44453" name="Freeform 1393"/>
              <p:cNvSpPr>
                <a:spLocks/>
              </p:cNvSpPr>
              <p:nvPr/>
            </p:nvSpPr>
            <p:spPr bwMode="auto">
              <a:xfrm>
                <a:off x="1179" y="2002"/>
                <a:ext cx="61" cy="5"/>
              </a:xfrm>
              <a:custGeom>
                <a:avLst/>
                <a:gdLst>
                  <a:gd name="T0" fmla="*/ 61 w 61"/>
                  <a:gd name="T1" fmla="*/ 0 h 5"/>
                  <a:gd name="T2" fmla="*/ 40 w 61"/>
                  <a:gd name="T3" fmla="*/ 3 h 5"/>
                  <a:gd name="T4" fmla="*/ 30 w 61"/>
                  <a:gd name="T5" fmla="*/ 3 h 5"/>
                  <a:gd name="T6" fmla="*/ 7 w 61"/>
                  <a:gd name="T7" fmla="*/ 5 h 5"/>
                  <a:gd name="T8" fmla="*/ 0 w 61"/>
                  <a:gd name="T9" fmla="*/ 5 h 5"/>
                  <a:gd name="T10" fmla="*/ 0 60000 65536"/>
                  <a:gd name="T11" fmla="*/ 0 60000 65536"/>
                  <a:gd name="T12" fmla="*/ 0 60000 65536"/>
                  <a:gd name="T13" fmla="*/ 0 60000 65536"/>
                  <a:gd name="T14" fmla="*/ 0 60000 65536"/>
                  <a:gd name="T15" fmla="*/ 0 w 61"/>
                  <a:gd name="T16" fmla="*/ 0 h 5"/>
                  <a:gd name="T17" fmla="*/ 61 w 61"/>
                  <a:gd name="T18" fmla="*/ 5 h 5"/>
                </a:gdLst>
                <a:ahLst/>
                <a:cxnLst>
                  <a:cxn ang="T10">
                    <a:pos x="T0" y="T1"/>
                  </a:cxn>
                  <a:cxn ang="T11">
                    <a:pos x="T2" y="T3"/>
                  </a:cxn>
                  <a:cxn ang="T12">
                    <a:pos x="T4" y="T5"/>
                  </a:cxn>
                  <a:cxn ang="T13">
                    <a:pos x="T6" y="T7"/>
                  </a:cxn>
                  <a:cxn ang="T14">
                    <a:pos x="T8" y="T9"/>
                  </a:cxn>
                </a:cxnLst>
                <a:rect l="T15" t="T16" r="T17" b="T18"/>
                <a:pathLst>
                  <a:path w="61" h="5">
                    <a:moveTo>
                      <a:pt x="61" y="0"/>
                    </a:moveTo>
                    <a:lnTo>
                      <a:pt x="40" y="3"/>
                    </a:lnTo>
                    <a:lnTo>
                      <a:pt x="30" y="3"/>
                    </a:lnTo>
                    <a:lnTo>
                      <a:pt x="7" y="5"/>
                    </a:lnTo>
                    <a:lnTo>
                      <a:pt x="0" y="5"/>
                    </a:lnTo>
                  </a:path>
                </a:pathLst>
              </a:custGeom>
              <a:noFill/>
              <a:ln w="0">
                <a:solidFill>
                  <a:schemeClr val="tx1"/>
                </a:solidFill>
                <a:round/>
                <a:headEnd/>
                <a:tailEnd/>
              </a:ln>
            </p:spPr>
            <p:txBody>
              <a:bodyPr/>
              <a:lstStyle/>
              <a:p>
                <a:endParaRPr lang="en-US"/>
              </a:p>
            </p:txBody>
          </p:sp>
          <p:sp>
            <p:nvSpPr>
              <p:cNvPr id="44454" name="Freeform 1394"/>
              <p:cNvSpPr>
                <a:spLocks/>
              </p:cNvSpPr>
              <p:nvPr/>
            </p:nvSpPr>
            <p:spPr bwMode="auto">
              <a:xfrm>
                <a:off x="1289" y="1826"/>
                <a:ext cx="540" cy="173"/>
              </a:xfrm>
              <a:custGeom>
                <a:avLst/>
                <a:gdLst>
                  <a:gd name="T0" fmla="*/ 0 w 540"/>
                  <a:gd name="T1" fmla="*/ 173 h 173"/>
                  <a:gd name="T2" fmla="*/ 10 w 540"/>
                  <a:gd name="T3" fmla="*/ 171 h 173"/>
                  <a:gd name="T4" fmla="*/ 33 w 540"/>
                  <a:gd name="T5" fmla="*/ 168 h 173"/>
                  <a:gd name="T6" fmla="*/ 38 w 540"/>
                  <a:gd name="T7" fmla="*/ 168 h 173"/>
                  <a:gd name="T8" fmla="*/ 65 w 540"/>
                  <a:gd name="T9" fmla="*/ 164 h 173"/>
                  <a:gd name="T10" fmla="*/ 67 w 540"/>
                  <a:gd name="T11" fmla="*/ 164 h 173"/>
                  <a:gd name="T12" fmla="*/ 69 w 540"/>
                  <a:gd name="T13" fmla="*/ 164 h 173"/>
                  <a:gd name="T14" fmla="*/ 98 w 540"/>
                  <a:gd name="T15" fmla="*/ 159 h 173"/>
                  <a:gd name="T16" fmla="*/ 104 w 540"/>
                  <a:gd name="T17" fmla="*/ 157 h 173"/>
                  <a:gd name="T18" fmla="*/ 126 w 540"/>
                  <a:gd name="T19" fmla="*/ 156 h 173"/>
                  <a:gd name="T20" fmla="*/ 140 w 540"/>
                  <a:gd name="T21" fmla="*/ 152 h 173"/>
                  <a:gd name="T22" fmla="*/ 155 w 540"/>
                  <a:gd name="T23" fmla="*/ 151 h 173"/>
                  <a:gd name="T24" fmla="*/ 177 w 540"/>
                  <a:gd name="T25" fmla="*/ 146 h 173"/>
                  <a:gd name="T26" fmla="*/ 182 w 540"/>
                  <a:gd name="T27" fmla="*/ 144 h 173"/>
                  <a:gd name="T28" fmla="*/ 202 w 540"/>
                  <a:gd name="T29" fmla="*/ 142 h 173"/>
                  <a:gd name="T30" fmla="*/ 211 w 540"/>
                  <a:gd name="T31" fmla="*/ 139 h 173"/>
                  <a:gd name="T32" fmla="*/ 214 w 540"/>
                  <a:gd name="T33" fmla="*/ 139 h 173"/>
                  <a:gd name="T34" fmla="*/ 238 w 540"/>
                  <a:gd name="T35" fmla="*/ 134 h 173"/>
                  <a:gd name="T36" fmla="*/ 251 w 540"/>
                  <a:gd name="T37" fmla="*/ 129 h 173"/>
                  <a:gd name="T38" fmla="*/ 265 w 540"/>
                  <a:gd name="T39" fmla="*/ 127 h 173"/>
                  <a:gd name="T40" fmla="*/ 292 w 540"/>
                  <a:gd name="T41" fmla="*/ 120 h 173"/>
                  <a:gd name="T42" fmla="*/ 293 w 540"/>
                  <a:gd name="T43" fmla="*/ 120 h 173"/>
                  <a:gd name="T44" fmla="*/ 295 w 540"/>
                  <a:gd name="T45" fmla="*/ 118 h 173"/>
                  <a:gd name="T46" fmla="*/ 320 w 540"/>
                  <a:gd name="T47" fmla="*/ 112 h 173"/>
                  <a:gd name="T48" fmla="*/ 332 w 540"/>
                  <a:gd name="T49" fmla="*/ 108 h 173"/>
                  <a:gd name="T50" fmla="*/ 346 w 540"/>
                  <a:gd name="T51" fmla="*/ 103 h 173"/>
                  <a:gd name="T52" fmla="*/ 366 w 540"/>
                  <a:gd name="T53" fmla="*/ 95 h 173"/>
                  <a:gd name="T54" fmla="*/ 373 w 540"/>
                  <a:gd name="T55" fmla="*/ 95 h 173"/>
                  <a:gd name="T56" fmla="*/ 374 w 540"/>
                  <a:gd name="T57" fmla="*/ 93 h 173"/>
                  <a:gd name="T58" fmla="*/ 398 w 540"/>
                  <a:gd name="T59" fmla="*/ 83 h 173"/>
                  <a:gd name="T60" fmla="*/ 422 w 540"/>
                  <a:gd name="T61" fmla="*/ 73 h 173"/>
                  <a:gd name="T62" fmla="*/ 423 w 540"/>
                  <a:gd name="T63" fmla="*/ 73 h 173"/>
                  <a:gd name="T64" fmla="*/ 447 w 540"/>
                  <a:gd name="T65" fmla="*/ 59 h 173"/>
                  <a:gd name="T66" fmla="*/ 469 w 540"/>
                  <a:gd name="T67" fmla="*/ 47 h 173"/>
                  <a:gd name="T68" fmla="*/ 471 w 540"/>
                  <a:gd name="T69" fmla="*/ 47 h 173"/>
                  <a:gd name="T70" fmla="*/ 472 w 540"/>
                  <a:gd name="T71" fmla="*/ 46 h 173"/>
                  <a:gd name="T72" fmla="*/ 492 w 540"/>
                  <a:gd name="T73" fmla="*/ 32 h 173"/>
                  <a:gd name="T74" fmla="*/ 506 w 540"/>
                  <a:gd name="T75" fmla="*/ 24 h 173"/>
                  <a:gd name="T76" fmla="*/ 516 w 540"/>
                  <a:gd name="T77" fmla="*/ 17 h 173"/>
                  <a:gd name="T78" fmla="*/ 538 w 540"/>
                  <a:gd name="T79" fmla="*/ 0 h 173"/>
                  <a:gd name="T80" fmla="*/ 540 w 540"/>
                  <a:gd name="T81" fmla="*/ 0 h 1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0"/>
                  <a:gd name="T124" fmla="*/ 0 h 173"/>
                  <a:gd name="T125" fmla="*/ 540 w 540"/>
                  <a:gd name="T126" fmla="*/ 173 h 1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0" h="173">
                    <a:moveTo>
                      <a:pt x="0" y="173"/>
                    </a:moveTo>
                    <a:lnTo>
                      <a:pt x="10" y="171"/>
                    </a:lnTo>
                    <a:lnTo>
                      <a:pt x="33" y="168"/>
                    </a:lnTo>
                    <a:lnTo>
                      <a:pt x="38" y="168"/>
                    </a:lnTo>
                    <a:lnTo>
                      <a:pt x="65" y="164"/>
                    </a:lnTo>
                    <a:lnTo>
                      <a:pt x="67" y="164"/>
                    </a:lnTo>
                    <a:lnTo>
                      <a:pt x="69" y="164"/>
                    </a:lnTo>
                    <a:lnTo>
                      <a:pt x="98" y="159"/>
                    </a:lnTo>
                    <a:lnTo>
                      <a:pt x="104" y="157"/>
                    </a:lnTo>
                    <a:lnTo>
                      <a:pt x="126" y="156"/>
                    </a:lnTo>
                    <a:lnTo>
                      <a:pt x="140" y="152"/>
                    </a:lnTo>
                    <a:lnTo>
                      <a:pt x="155" y="151"/>
                    </a:lnTo>
                    <a:lnTo>
                      <a:pt x="177" y="146"/>
                    </a:lnTo>
                    <a:lnTo>
                      <a:pt x="182" y="144"/>
                    </a:lnTo>
                    <a:lnTo>
                      <a:pt x="202" y="142"/>
                    </a:lnTo>
                    <a:lnTo>
                      <a:pt x="211" y="139"/>
                    </a:lnTo>
                    <a:lnTo>
                      <a:pt x="214" y="139"/>
                    </a:lnTo>
                    <a:lnTo>
                      <a:pt x="238" y="134"/>
                    </a:lnTo>
                    <a:lnTo>
                      <a:pt x="251" y="129"/>
                    </a:lnTo>
                    <a:lnTo>
                      <a:pt x="265" y="127"/>
                    </a:lnTo>
                    <a:lnTo>
                      <a:pt x="292" y="120"/>
                    </a:lnTo>
                    <a:lnTo>
                      <a:pt x="293" y="120"/>
                    </a:lnTo>
                    <a:lnTo>
                      <a:pt x="295" y="118"/>
                    </a:lnTo>
                    <a:lnTo>
                      <a:pt x="320" y="112"/>
                    </a:lnTo>
                    <a:lnTo>
                      <a:pt x="332" y="108"/>
                    </a:lnTo>
                    <a:lnTo>
                      <a:pt x="346" y="103"/>
                    </a:lnTo>
                    <a:lnTo>
                      <a:pt x="366" y="95"/>
                    </a:lnTo>
                    <a:lnTo>
                      <a:pt x="373" y="95"/>
                    </a:lnTo>
                    <a:lnTo>
                      <a:pt x="374" y="93"/>
                    </a:lnTo>
                    <a:lnTo>
                      <a:pt x="398" y="83"/>
                    </a:lnTo>
                    <a:lnTo>
                      <a:pt x="422" y="73"/>
                    </a:lnTo>
                    <a:lnTo>
                      <a:pt x="423" y="73"/>
                    </a:lnTo>
                    <a:lnTo>
                      <a:pt x="447" y="59"/>
                    </a:lnTo>
                    <a:lnTo>
                      <a:pt x="469" y="47"/>
                    </a:lnTo>
                    <a:lnTo>
                      <a:pt x="471" y="47"/>
                    </a:lnTo>
                    <a:lnTo>
                      <a:pt x="472" y="46"/>
                    </a:lnTo>
                    <a:lnTo>
                      <a:pt x="492" y="32"/>
                    </a:lnTo>
                    <a:lnTo>
                      <a:pt x="506" y="24"/>
                    </a:lnTo>
                    <a:lnTo>
                      <a:pt x="516" y="17"/>
                    </a:lnTo>
                    <a:lnTo>
                      <a:pt x="538" y="0"/>
                    </a:lnTo>
                    <a:lnTo>
                      <a:pt x="540" y="0"/>
                    </a:lnTo>
                  </a:path>
                </a:pathLst>
              </a:custGeom>
              <a:noFill/>
              <a:ln w="0">
                <a:solidFill>
                  <a:schemeClr val="tx1"/>
                </a:solidFill>
                <a:round/>
                <a:headEnd/>
                <a:tailEnd/>
              </a:ln>
            </p:spPr>
            <p:txBody>
              <a:bodyPr/>
              <a:lstStyle/>
              <a:p>
                <a:endParaRPr lang="en-US"/>
              </a:p>
            </p:txBody>
          </p:sp>
          <p:sp>
            <p:nvSpPr>
              <p:cNvPr id="44455" name="Freeform 1395"/>
              <p:cNvSpPr>
                <a:spLocks/>
              </p:cNvSpPr>
              <p:nvPr/>
            </p:nvSpPr>
            <p:spPr bwMode="auto">
              <a:xfrm>
                <a:off x="1240" y="1999"/>
                <a:ext cx="30" cy="3"/>
              </a:xfrm>
              <a:custGeom>
                <a:avLst/>
                <a:gdLst>
                  <a:gd name="T0" fmla="*/ 30 w 30"/>
                  <a:gd name="T1" fmla="*/ 0 h 3"/>
                  <a:gd name="T2" fmla="*/ 13 w 30"/>
                  <a:gd name="T3" fmla="*/ 1 h 3"/>
                  <a:gd name="T4" fmla="*/ 0 w 30"/>
                  <a:gd name="T5" fmla="*/ 3 h 3"/>
                  <a:gd name="T6" fmla="*/ 0 60000 65536"/>
                  <a:gd name="T7" fmla="*/ 0 60000 65536"/>
                  <a:gd name="T8" fmla="*/ 0 60000 65536"/>
                  <a:gd name="T9" fmla="*/ 0 w 30"/>
                  <a:gd name="T10" fmla="*/ 0 h 3"/>
                  <a:gd name="T11" fmla="*/ 30 w 30"/>
                  <a:gd name="T12" fmla="*/ 3 h 3"/>
                </a:gdLst>
                <a:ahLst/>
                <a:cxnLst>
                  <a:cxn ang="T6">
                    <a:pos x="T0" y="T1"/>
                  </a:cxn>
                  <a:cxn ang="T7">
                    <a:pos x="T2" y="T3"/>
                  </a:cxn>
                  <a:cxn ang="T8">
                    <a:pos x="T4" y="T5"/>
                  </a:cxn>
                </a:cxnLst>
                <a:rect l="T9" t="T10" r="T11" b="T12"/>
                <a:pathLst>
                  <a:path w="30" h="3">
                    <a:moveTo>
                      <a:pt x="30" y="0"/>
                    </a:moveTo>
                    <a:lnTo>
                      <a:pt x="13" y="1"/>
                    </a:lnTo>
                    <a:lnTo>
                      <a:pt x="0" y="3"/>
                    </a:lnTo>
                  </a:path>
                </a:pathLst>
              </a:custGeom>
              <a:noFill/>
              <a:ln w="0">
                <a:solidFill>
                  <a:schemeClr val="tx1"/>
                </a:solidFill>
                <a:round/>
                <a:headEnd/>
                <a:tailEnd/>
              </a:ln>
            </p:spPr>
            <p:txBody>
              <a:bodyPr/>
              <a:lstStyle/>
              <a:p>
                <a:endParaRPr lang="en-US"/>
              </a:p>
            </p:txBody>
          </p:sp>
          <p:sp>
            <p:nvSpPr>
              <p:cNvPr id="44456" name="Line 1396"/>
              <p:cNvSpPr>
                <a:spLocks noChangeShapeType="1"/>
              </p:cNvSpPr>
              <p:nvPr/>
            </p:nvSpPr>
            <p:spPr bwMode="auto">
              <a:xfrm flipH="1">
                <a:off x="1270" y="1999"/>
                <a:ext cx="19" cy="1"/>
              </a:xfrm>
              <a:prstGeom prst="line">
                <a:avLst/>
              </a:prstGeom>
              <a:noFill/>
              <a:ln w="0">
                <a:solidFill>
                  <a:schemeClr val="tx1"/>
                </a:solidFill>
                <a:round/>
                <a:headEnd/>
                <a:tailEnd/>
              </a:ln>
            </p:spPr>
            <p:txBody>
              <a:bodyPr/>
              <a:lstStyle/>
              <a:p>
                <a:endParaRPr lang="en-GB"/>
              </a:p>
            </p:txBody>
          </p:sp>
          <p:sp>
            <p:nvSpPr>
              <p:cNvPr id="44457" name="Freeform 1397"/>
              <p:cNvSpPr>
                <a:spLocks/>
              </p:cNvSpPr>
              <p:nvPr/>
            </p:nvSpPr>
            <p:spPr bwMode="auto">
              <a:xfrm>
                <a:off x="590" y="1770"/>
                <a:ext cx="1193" cy="220"/>
              </a:xfrm>
              <a:custGeom>
                <a:avLst/>
                <a:gdLst>
                  <a:gd name="T0" fmla="*/ 59 w 1193"/>
                  <a:gd name="T1" fmla="*/ 220 h 220"/>
                  <a:gd name="T2" fmla="*/ 91 w 1193"/>
                  <a:gd name="T3" fmla="*/ 220 h 220"/>
                  <a:gd name="T4" fmla="*/ 123 w 1193"/>
                  <a:gd name="T5" fmla="*/ 218 h 220"/>
                  <a:gd name="T6" fmla="*/ 157 w 1193"/>
                  <a:gd name="T7" fmla="*/ 218 h 220"/>
                  <a:gd name="T8" fmla="*/ 189 w 1193"/>
                  <a:gd name="T9" fmla="*/ 218 h 220"/>
                  <a:gd name="T10" fmla="*/ 221 w 1193"/>
                  <a:gd name="T11" fmla="*/ 217 h 220"/>
                  <a:gd name="T12" fmla="*/ 255 w 1193"/>
                  <a:gd name="T13" fmla="*/ 215 h 220"/>
                  <a:gd name="T14" fmla="*/ 287 w 1193"/>
                  <a:gd name="T15" fmla="*/ 213 h 220"/>
                  <a:gd name="T16" fmla="*/ 319 w 1193"/>
                  <a:gd name="T17" fmla="*/ 213 h 220"/>
                  <a:gd name="T18" fmla="*/ 353 w 1193"/>
                  <a:gd name="T19" fmla="*/ 212 h 220"/>
                  <a:gd name="T20" fmla="*/ 381 w 1193"/>
                  <a:gd name="T21" fmla="*/ 210 h 220"/>
                  <a:gd name="T22" fmla="*/ 386 w 1193"/>
                  <a:gd name="T23" fmla="*/ 210 h 220"/>
                  <a:gd name="T24" fmla="*/ 418 w 1193"/>
                  <a:gd name="T25" fmla="*/ 208 h 220"/>
                  <a:gd name="T26" fmla="*/ 454 w 1193"/>
                  <a:gd name="T27" fmla="*/ 207 h 220"/>
                  <a:gd name="T28" fmla="*/ 488 w 1193"/>
                  <a:gd name="T29" fmla="*/ 205 h 220"/>
                  <a:gd name="T30" fmla="*/ 520 w 1193"/>
                  <a:gd name="T31" fmla="*/ 202 h 220"/>
                  <a:gd name="T32" fmla="*/ 553 w 1193"/>
                  <a:gd name="T33" fmla="*/ 200 h 220"/>
                  <a:gd name="T34" fmla="*/ 587 w 1193"/>
                  <a:gd name="T35" fmla="*/ 195 h 220"/>
                  <a:gd name="T36" fmla="*/ 624 w 1193"/>
                  <a:gd name="T37" fmla="*/ 193 h 220"/>
                  <a:gd name="T38" fmla="*/ 650 w 1193"/>
                  <a:gd name="T39" fmla="*/ 190 h 220"/>
                  <a:gd name="T40" fmla="*/ 658 w 1193"/>
                  <a:gd name="T41" fmla="*/ 188 h 220"/>
                  <a:gd name="T42" fmla="*/ 694 w 1193"/>
                  <a:gd name="T43" fmla="*/ 185 h 220"/>
                  <a:gd name="T44" fmla="*/ 729 w 1193"/>
                  <a:gd name="T45" fmla="*/ 180 h 220"/>
                  <a:gd name="T46" fmla="*/ 764 w 1193"/>
                  <a:gd name="T47" fmla="*/ 173 h 220"/>
                  <a:gd name="T48" fmla="*/ 802 w 1193"/>
                  <a:gd name="T49" fmla="*/ 166 h 220"/>
                  <a:gd name="T50" fmla="*/ 830 w 1193"/>
                  <a:gd name="T51" fmla="*/ 161 h 220"/>
                  <a:gd name="T52" fmla="*/ 857 w 1193"/>
                  <a:gd name="T53" fmla="*/ 156 h 220"/>
                  <a:gd name="T54" fmla="*/ 886 w 1193"/>
                  <a:gd name="T55" fmla="*/ 149 h 220"/>
                  <a:gd name="T56" fmla="*/ 913 w 1193"/>
                  <a:gd name="T57" fmla="*/ 142 h 220"/>
                  <a:gd name="T58" fmla="*/ 940 w 1193"/>
                  <a:gd name="T59" fmla="*/ 136 h 220"/>
                  <a:gd name="T60" fmla="*/ 965 w 1193"/>
                  <a:gd name="T61" fmla="*/ 127 h 220"/>
                  <a:gd name="T62" fmla="*/ 992 w 1193"/>
                  <a:gd name="T63" fmla="*/ 117 h 220"/>
                  <a:gd name="T64" fmla="*/ 1018 w 1193"/>
                  <a:gd name="T65" fmla="*/ 107 h 220"/>
                  <a:gd name="T66" fmla="*/ 1068 w 1193"/>
                  <a:gd name="T67" fmla="*/ 87 h 220"/>
                  <a:gd name="T68" fmla="*/ 1117 w 1193"/>
                  <a:gd name="T69" fmla="*/ 59 h 220"/>
                  <a:gd name="T70" fmla="*/ 1141 w 1193"/>
                  <a:gd name="T71" fmla="*/ 44 h 220"/>
                  <a:gd name="T72" fmla="*/ 1164 w 1193"/>
                  <a:gd name="T73" fmla="*/ 27 h 220"/>
                  <a:gd name="T74" fmla="*/ 1188 w 1193"/>
                  <a:gd name="T75" fmla="*/ 7 h 2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93"/>
                  <a:gd name="T115" fmla="*/ 0 h 220"/>
                  <a:gd name="T116" fmla="*/ 1193 w 1193"/>
                  <a:gd name="T117" fmla="*/ 220 h 2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93" h="220">
                    <a:moveTo>
                      <a:pt x="0" y="220"/>
                    </a:moveTo>
                    <a:lnTo>
                      <a:pt x="59" y="220"/>
                    </a:lnTo>
                    <a:lnTo>
                      <a:pt x="74" y="220"/>
                    </a:lnTo>
                    <a:lnTo>
                      <a:pt x="91" y="220"/>
                    </a:lnTo>
                    <a:lnTo>
                      <a:pt x="106" y="220"/>
                    </a:lnTo>
                    <a:lnTo>
                      <a:pt x="123" y="218"/>
                    </a:lnTo>
                    <a:lnTo>
                      <a:pt x="138" y="218"/>
                    </a:lnTo>
                    <a:lnTo>
                      <a:pt x="157" y="218"/>
                    </a:lnTo>
                    <a:lnTo>
                      <a:pt x="169" y="218"/>
                    </a:lnTo>
                    <a:lnTo>
                      <a:pt x="189" y="218"/>
                    </a:lnTo>
                    <a:lnTo>
                      <a:pt x="199" y="217"/>
                    </a:lnTo>
                    <a:lnTo>
                      <a:pt x="221" y="217"/>
                    </a:lnTo>
                    <a:lnTo>
                      <a:pt x="231" y="217"/>
                    </a:lnTo>
                    <a:lnTo>
                      <a:pt x="255" y="215"/>
                    </a:lnTo>
                    <a:lnTo>
                      <a:pt x="263" y="215"/>
                    </a:lnTo>
                    <a:lnTo>
                      <a:pt x="287" y="213"/>
                    </a:lnTo>
                    <a:lnTo>
                      <a:pt x="294" y="213"/>
                    </a:lnTo>
                    <a:lnTo>
                      <a:pt x="319" y="213"/>
                    </a:lnTo>
                    <a:lnTo>
                      <a:pt x="324" y="213"/>
                    </a:lnTo>
                    <a:lnTo>
                      <a:pt x="353" y="212"/>
                    </a:lnTo>
                    <a:lnTo>
                      <a:pt x="354" y="212"/>
                    </a:lnTo>
                    <a:lnTo>
                      <a:pt x="381" y="210"/>
                    </a:lnTo>
                    <a:lnTo>
                      <a:pt x="385" y="210"/>
                    </a:lnTo>
                    <a:lnTo>
                      <a:pt x="386" y="210"/>
                    </a:lnTo>
                    <a:lnTo>
                      <a:pt x="417" y="208"/>
                    </a:lnTo>
                    <a:lnTo>
                      <a:pt x="418" y="208"/>
                    </a:lnTo>
                    <a:lnTo>
                      <a:pt x="447" y="208"/>
                    </a:lnTo>
                    <a:lnTo>
                      <a:pt x="454" y="207"/>
                    </a:lnTo>
                    <a:lnTo>
                      <a:pt x="476" y="205"/>
                    </a:lnTo>
                    <a:lnTo>
                      <a:pt x="488" y="205"/>
                    </a:lnTo>
                    <a:lnTo>
                      <a:pt x="508" y="202"/>
                    </a:lnTo>
                    <a:lnTo>
                      <a:pt x="520" y="202"/>
                    </a:lnTo>
                    <a:lnTo>
                      <a:pt x="538" y="200"/>
                    </a:lnTo>
                    <a:lnTo>
                      <a:pt x="553" y="200"/>
                    </a:lnTo>
                    <a:lnTo>
                      <a:pt x="567" y="198"/>
                    </a:lnTo>
                    <a:lnTo>
                      <a:pt x="587" y="195"/>
                    </a:lnTo>
                    <a:lnTo>
                      <a:pt x="597" y="195"/>
                    </a:lnTo>
                    <a:lnTo>
                      <a:pt x="624" y="193"/>
                    </a:lnTo>
                    <a:lnTo>
                      <a:pt x="626" y="191"/>
                    </a:lnTo>
                    <a:lnTo>
                      <a:pt x="650" y="190"/>
                    </a:lnTo>
                    <a:lnTo>
                      <a:pt x="656" y="188"/>
                    </a:lnTo>
                    <a:lnTo>
                      <a:pt x="658" y="188"/>
                    </a:lnTo>
                    <a:lnTo>
                      <a:pt x="687" y="185"/>
                    </a:lnTo>
                    <a:lnTo>
                      <a:pt x="694" y="185"/>
                    </a:lnTo>
                    <a:lnTo>
                      <a:pt x="716" y="180"/>
                    </a:lnTo>
                    <a:lnTo>
                      <a:pt x="729" y="180"/>
                    </a:lnTo>
                    <a:lnTo>
                      <a:pt x="744" y="176"/>
                    </a:lnTo>
                    <a:lnTo>
                      <a:pt x="764" y="173"/>
                    </a:lnTo>
                    <a:lnTo>
                      <a:pt x="773" y="171"/>
                    </a:lnTo>
                    <a:lnTo>
                      <a:pt x="802" y="166"/>
                    </a:lnTo>
                    <a:lnTo>
                      <a:pt x="803" y="166"/>
                    </a:lnTo>
                    <a:lnTo>
                      <a:pt x="830" y="161"/>
                    </a:lnTo>
                    <a:lnTo>
                      <a:pt x="837" y="159"/>
                    </a:lnTo>
                    <a:lnTo>
                      <a:pt x="857" y="156"/>
                    </a:lnTo>
                    <a:lnTo>
                      <a:pt x="878" y="151"/>
                    </a:lnTo>
                    <a:lnTo>
                      <a:pt x="886" y="149"/>
                    </a:lnTo>
                    <a:lnTo>
                      <a:pt x="906" y="142"/>
                    </a:lnTo>
                    <a:lnTo>
                      <a:pt x="913" y="142"/>
                    </a:lnTo>
                    <a:lnTo>
                      <a:pt x="915" y="141"/>
                    </a:lnTo>
                    <a:lnTo>
                      <a:pt x="940" y="136"/>
                    </a:lnTo>
                    <a:lnTo>
                      <a:pt x="957" y="129"/>
                    </a:lnTo>
                    <a:lnTo>
                      <a:pt x="965" y="127"/>
                    </a:lnTo>
                    <a:lnTo>
                      <a:pt x="984" y="120"/>
                    </a:lnTo>
                    <a:lnTo>
                      <a:pt x="992" y="117"/>
                    </a:lnTo>
                    <a:lnTo>
                      <a:pt x="999" y="115"/>
                    </a:lnTo>
                    <a:lnTo>
                      <a:pt x="1018" y="107"/>
                    </a:lnTo>
                    <a:lnTo>
                      <a:pt x="1045" y="97"/>
                    </a:lnTo>
                    <a:lnTo>
                      <a:pt x="1068" y="87"/>
                    </a:lnTo>
                    <a:lnTo>
                      <a:pt x="1094" y="73"/>
                    </a:lnTo>
                    <a:lnTo>
                      <a:pt x="1117" y="59"/>
                    </a:lnTo>
                    <a:lnTo>
                      <a:pt x="1134" y="49"/>
                    </a:lnTo>
                    <a:lnTo>
                      <a:pt x="1141" y="44"/>
                    </a:lnTo>
                    <a:lnTo>
                      <a:pt x="1153" y="36"/>
                    </a:lnTo>
                    <a:lnTo>
                      <a:pt x="1164" y="27"/>
                    </a:lnTo>
                    <a:lnTo>
                      <a:pt x="1170" y="24"/>
                    </a:lnTo>
                    <a:lnTo>
                      <a:pt x="1188" y="7"/>
                    </a:lnTo>
                    <a:lnTo>
                      <a:pt x="1193" y="0"/>
                    </a:lnTo>
                  </a:path>
                </a:pathLst>
              </a:custGeom>
              <a:noFill/>
              <a:ln w="0">
                <a:solidFill>
                  <a:schemeClr val="tx1"/>
                </a:solidFill>
                <a:round/>
                <a:headEnd/>
                <a:tailEnd/>
              </a:ln>
            </p:spPr>
            <p:txBody>
              <a:bodyPr/>
              <a:lstStyle/>
              <a:p>
                <a:endParaRPr lang="en-US"/>
              </a:p>
            </p:txBody>
          </p:sp>
          <p:sp>
            <p:nvSpPr>
              <p:cNvPr id="44458" name="Line 1398"/>
              <p:cNvSpPr>
                <a:spLocks noChangeShapeType="1"/>
              </p:cNvSpPr>
              <p:nvPr/>
            </p:nvSpPr>
            <p:spPr bwMode="auto">
              <a:xfrm flipH="1">
                <a:off x="590" y="1950"/>
                <a:ext cx="22" cy="1"/>
              </a:xfrm>
              <a:prstGeom prst="line">
                <a:avLst/>
              </a:prstGeom>
              <a:noFill/>
              <a:ln w="0">
                <a:solidFill>
                  <a:schemeClr val="tx1"/>
                </a:solidFill>
                <a:round/>
                <a:headEnd/>
                <a:tailEnd/>
              </a:ln>
            </p:spPr>
            <p:txBody>
              <a:bodyPr/>
              <a:lstStyle/>
              <a:p>
                <a:endParaRPr lang="en-GB"/>
              </a:p>
            </p:txBody>
          </p:sp>
          <p:sp>
            <p:nvSpPr>
              <p:cNvPr id="44459" name="Freeform 1399"/>
              <p:cNvSpPr>
                <a:spLocks/>
              </p:cNvSpPr>
              <p:nvPr/>
            </p:nvSpPr>
            <p:spPr bwMode="auto">
              <a:xfrm>
                <a:off x="612" y="1950"/>
                <a:ext cx="62" cy="1"/>
              </a:xfrm>
              <a:custGeom>
                <a:avLst/>
                <a:gdLst>
                  <a:gd name="T0" fmla="*/ 62 w 62"/>
                  <a:gd name="T1" fmla="*/ 0 h 1"/>
                  <a:gd name="T2" fmla="*/ 61 w 62"/>
                  <a:gd name="T3" fmla="*/ 0 h 1"/>
                  <a:gd name="T4" fmla="*/ 30 w 62"/>
                  <a:gd name="T5" fmla="*/ 0 h 1"/>
                  <a:gd name="T6" fmla="*/ 29 w 62"/>
                  <a:gd name="T7" fmla="*/ 0 h 1"/>
                  <a:gd name="T8" fmla="*/ 0 w 62"/>
                  <a:gd name="T9" fmla="*/ 0 h 1"/>
                  <a:gd name="T10" fmla="*/ 0 60000 65536"/>
                  <a:gd name="T11" fmla="*/ 0 60000 65536"/>
                  <a:gd name="T12" fmla="*/ 0 60000 65536"/>
                  <a:gd name="T13" fmla="*/ 0 60000 65536"/>
                  <a:gd name="T14" fmla="*/ 0 60000 65536"/>
                  <a:gd name="T15" fmla="*/ 0 w 62"/>
                  <a:gd name="T16" fmla="*/ 0 h 1"/>
                  <a:gd name="T17" fmla="*/ 62 w 62"/>
                  <a:gd name="T18" fmla="*/ 1 h 1"/>
                </a:gdLst>
                <a:ahLst/>
                <a:cxnLst>
                  <a:cxn ang="T10">
                    <a:pos x="T0" y="T1"/>
                  </a:cxn>
                  <a:cxn ang="T11">
                    <a:pos x="T2" y="T3"/>
                  </a:cxn>
                  <a:cxn ang="T12">
                    <a:pos x="T4" y="T5"/>
                  </a:cxn>
                  <a:cxn ang="T13">
                    <a:pos x="T6" y="T7"/>
                  </a:cxn>
                  <a:cxn ang="T14">
                    <a:pos x="T8" y="T9"/>
                  </a:cxn>
                </a:cxnLst>
                <a:rect l="T15" t="T16" r="T17" b="T18"/>
                <a:pathLst>
                  <a:path w="62" h="1">
                    <a:moveTo>
                      <a:pt x="62" y="0"/>
                    </a:moveTo>
                    <a:lnTo>
                      <a:pt x="61" y="0"/>
                    </a:lnTo>
                    <a:lnTo>
                      <a:pt x="30" y="0"/>
                    </a:lnTo>
                    <a:lnTo>
                      <a:pt x="29" y="0"/>
                    </a:lnTo>
                    <a:lnTo>
                      <a:pt x="0" y="0"/>
                    </a:lnTo>
                  </a:path>
                </a:pathLst>
              </a:custGeom>
              <a:noFill/>
              <a:ln w="0">
                <a:solidFill>
                  <a:schemeClr val="tx1"/>
                </a:solidFill>
                <a:round/>
                <a:headEnd/>
                <a:tailEnd/>
              </a:ln>
            </p:spPr>
            <p:txBody>
              <a:bodyPr/>
              <a:lstStyle/>
              <a:p>
                <a:endParaRPr lang="en-US"/>
              </a:p>
            </p:txBody>
          </p:sp>
          <p:sp>
            <p:nvSpPr>
              <p:cNvPr id="44460" name="Freeform 1400"/>
              <p:cNvSpPr>
                <a:spLocks/>
              </p:cNvSpPr>
              <p:nvPr/>
            </p:nvSpPr>
            <p:spPr bwMode="auto">
              <a:xfrm>
                <a:off x="705" y="1718"/>
                <a:ext cx="1029" cy="232"/>
              </a:xfrm>
              <a:custGeom>
                <a:avLst/>
                <a:gdLst>
                  <a:gd name="T0" fmla="*/ 10 w 1029"/>
                  <a:gd name="T1" fmla="*/ 232 h 232"/>
                  <a:gd name="T2" fmla="*/ 33 w 1029"/>
                  <a:gd name="T3" fmla="*/ 232 h 232"/>
                  <a:gd name="T4" fmla="*/ 66 w 1029"/>
                  <a:gd name="T5" fmla="*/ 230 h 232"/>
                  <a:gd name="T6" fmla="*/ 98 w 1029"/>
                  <a:gd name="T7" fmla="*/ 230 h 232"/>
                  <a:gd name="T8" fmla="*/ 131 w 1029"/>
                  <a:gd name="T9" fmla="*/ 228 h 232"/>
                  <a:gd name="T10" fmla="*/ 163 w 1029"/>
                  <a:gd name="T11" fmla="*/ 226 h 232"/>
                  <a:gd name="T12" fmla="*/ 197 w 1029"/>
                  <a:gd name="T13" fmla="*/ 225 h 232"/>
                  <a:gd name="T14" fmla="*/ 231 w 1029"/>
                  <a:gd name="T15" fmla="*/ 223 h 232"/>
                  <a:gd name="T16" fmla="*/ 263 w 1029"/>
                  <a:gd name="T17" fmla="*/ 221 h 232"/>
                  <a:gd name="T18" fmla="*/ 297 w 1029"/>
                  <a:gd name="T19" fmla="*/ 218 h 232"/>
                  <a:gd name="T20" fmla="*/ 332 w 1029"/>
                  <a:gd name="T21" fmla="*/ 216 h 232"/>
                  <a:gd name="T22" fmla="*/ 366 w 1029"/>
                  <a:gd name="T23" fmla="*/ 213 h 232"/>
                  <a:gd name="T24" fmla="*/ 400 w 1029"/>
                  <a:gd name="T25" fmla="*/ 210 h 232"/>
                  <a:gd name="T26" fmla="*/ 430 w 1029"/>
                  <a:gd name="T27" fmla="*/ 208 h 232"/>
                  <a:gd name="T28" fmla="*/ 459 w 1029"/>
                  <a:gd name="T29" fmla="*/ 204 h 232"/>
                  <a:gd name="T30" fmla="*/ 487 w 1029"/>
                  <a:gd name="T31" fmla="*/ 201 h 232"/>
                  <a:gd name="T32" fmla="*/ 518 w 1029"/>
                  <a:gd name="T33" fmla="*/ 196 h 232"/>
                  <a:gd name="T34" fmla="*/ 547 w 1029"/>
                  <a:gd name="T35" fmla="*/ 193 h 232"/>
                  <a:gd name="T36" fmla="*/ 579 w 1029"/>
                  <a:gd name="T37" fmla="*/ 188 h 232"/>
                  <a:gd name="T38" fmla="*/ 612 w 1029"/>
                  <a:gd name="T39" fmla="*/ 181 h 232"/>
                  <a:gd name="T40" fmla="*/ 649 w 1029"/>
                  <a:gd name="T41" fmla="*/ 174 h 232"/>
                  <a:gd name="T42" fmla="*/ 688 w 1029"/>
                  <a:gd name="T43" fmla="*/ 167 h 232"/>
                  <a:gd name="T44" fmla="*/ 717 w 1029"/>
                  <a:gd name="T45" fmla="*/ 159 h 232"/>
                  <a:gd name="T46" fmla="*/ 744 w 1029"/>
                  <a:gd name="T47" fmla="*/ 152 h 232"/>
                  <a:gd name="T48" fmla="*/ 771 w 1029"/>
                  <a:gd name="T49" fmla="*/ 145 h 232"/>
                  <a:gd name="T50" fmla="*/ 798 w 1029"/>
                  <a:gd name="T51" fmla="*/ 135 h 232"/>
                  <a:gd name="T52" fmla="*/ 823 w 1029"/>
                  <a:gd name="T53" fmla="*/ 125 h 232"/>
                  <a:gd name="T54" fmla="*/ 849 w 1029"/>
                  <a:gd name="T55" fmla="*/ 117 h 232"/>
                  <a:gd name="T56" fmla="*/ 876 w 1029"/>
                  <a:gd name="T57" fmla="*/ 105 h 232"/>
                  <a:gd name="T58" fmla="*/ 901 w 1029"/>
                  <a:gd name="T59" fmla="*/ 93 h 232"/>
                  <a:gd name="T60" fmla="*/ 943 w 1029"/>
                  <a:gd name="T61" fmla="*/ 69 h 232"/>
                  <a:gd name="T62" fmla="*/ 957 w 1029"/>
                  <a:gd name="T63" fmla="*/ 61 h 232"/>
                  <a:gd name="T64" fmla="*/ 979 w 1029"/>
                  <a:gd name="T65" fmla="*/ 46 h 232"/>
                  <a:gd name="T66" fmla="*/ 1007 w 1029"/>
                  <a:gd name="T67" fmla="*/ 22 h 232"/>
                  <a:gd name="T68" fmla="*/ 1028 w 1029"/>
                  <a:gd name="T69" fmla="*/ 2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9"/>
                  <a:gd name="T106" fmla="*/ 0 h 232"/>
                  <a:gd name="T107" fmla="*/ 1029 w 1029"/>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9" h="232">
                    <a:moveTo>
                      <a:pt x="0" y="232"/>
                    </a:moveTo>
                    <a:lnTo>
                      <a:pt x="10" y="232"/>
                    </a:lnTo>
                    <a:lnTo>
                      <a:pt x="32" y="232"/>
                    </a:lnTo>
                    <a:lnTo>
                      <a:pt x="33" y="232"/>
                    </a:lnTo>
                    <a:lnTo>
                      <a:pt x="62" y="230"/>
                    </a:lnTo>
                    <a:lnTo>
                      <a:pt x="66" y="230"/>
                    </a:lnTo>
                    <a:lnTo>
                      <a:pt x="94" y="230"/>
                    </a:lnTo>
                    <a:lnTo>
                      <a:pt x="98" y="230"/>
                    </a:lnTo>
                    <a:lnTo>
                      <a:pt x="125" y="228"/>
                    </a:lnTo>
                    <a:lnTo>
                      <a:pt x="131" y="228"/>
                    </a:lnTo>
                    <a:lnTo>
                      <a:pt x="155" y="226"/>
                    </a:lnTo>
                    <a:lnTo>
                      <a:pt x="163" y="226"/>
                    </a:lnTo>
                    <a:lnTo>
                      <a:pt x="187" y="225"/>
                    </a:lnTo>
                    <a:lnTo>
                      <a:pt x="197" y="225"/>
                    </a:lnTo>
                    <a:lnTo>
                      <a:pt x="217" y="223"/>
                    </a:lnTo>
                    <a:lnTo>
                      <a:pt x="231" y="223"/>
                    </a:lnTo>
                    <a:lnTo>
                      <a:pt x="248" y="223"/>
                    </a:lnTo>
                    <a:lnTo>
                      <a:pt x="263" y="221"/>
                    </a:lnTo>
                    <a:lnTo>
                      <a:pt x="278" y="220"/>
                    </a:lnTo>
                    <a:lnTo>
                      <a:pt x="297" y="218"/>
                    </a:lnTo>
                    <a:lnTo>
                      <a:pt x="309" y="218"/>
                    </a:lnTo>
                    <a:lnTo>
                      <a:pt x="332" y="216"/>
                    </a:lnTo>
                    <a:lnTo>
                      <a:pt x="339" y="216"/>
                    </a:lnTo>
                    <a:lnTo>
                      <a:pt x="366" y="213"/>
                    </a:lnTo>
                    <a:lnTo>
                      <a:pt x="369" y="213"/>
                    </a:lnTo>
                    <a:lnTo>
                      <a:pt x="400" y="210"/>
                    </a:lnTo>
                    <a:lnTo>
                      <a:pt x="401" y="210"/>
                    </a:lnTo>
                    <a:lnTo>
                      <a:pt x="430" y="208"/>
                    </a:lnTo>
                    <a:lnTo>
                      <a:pt x="433" y="208"/>
                    </a:lnTo>
                    <a:lnTo>
                      <a:pt x="459" y="204"/>
                    </a:lnTo>
                    <a:lnTo>
                      <a:pt x="469" y="203"/>
                    </a:lnTo>
                    <a:lnTo>
                      <a:pt x="487" y="201"/>
                    </a:lnTo>
                    <a:lnTo>
                      <a:pt x="504" y="199"/>
                    </a:lnTo>
                    <a:lnTo>
                      <a:pt x="518" y="196"/>
                    </a:lnTo>
                    <a:lnTo>
                      <a:pt x="540" y="194"/>
                    </a:lnTo>
                    <a:lnTo>
                      <a:pt x="547" y="193"/>
                    </a:lnTo>
                    <a:lnTo>
                      <a:pt x="575" y="188"/>
                    </a:lnTo>
                    <a:lnTo>
                      <a:pt x="579" y="188"/>
                    </a:lnTo>
                    <a:lnTo>
                      <a:pt x="604" y="182"/>
                    </a:lnTo>
                    <a:lnTo>
                      <a:pt x="612" y="181"/>
                    </a:lnTo>
                    <a:lnTo>
                      <a:pt x="633" y="177"/>
                    </a:lnTo>
                    <a:lnTo>
                      <a:pt x="649" y="174"/>
                    </a:lnTo>
                    <a:lnTo>
                      <a:pt x="661" y="172"/>
                    </a:lnTo>
                    <a:lnTo>
                      <a:pt x="688" y="167"/>
                    </a:lnTo>
                    <a:lnTo>
                      <a:pt x="695" y="166"/>
                    </a:lnTo>
                    <a:lnTo>
                      <a:pt x="717" y="159"/>
                    </a:lnTo>
                    <a:lnTo>
                      <a:pt x="725" y="157"/>
                    </a:lnTo>
                    <a:lnTo>
                      <a:pt x="744" y="152"/>
                    </a:lnTo>
                    <a:lnTo>
                      <a:pt x="766" y="145"/>
                    </a:lnTo>
                    <a:lnTo>
                      <a:pt x="771" y="145"/>
                    </a:lnTo>
                    <a:lnTo>
                      <a:pt x="781" y="140"/>
                    </a:lnTo>
                    <a:lnTo>
                      <a:pt x="798" y="135"/>
                    </a:lnTo>
                    <a:lnTo>
                      <a:pt x="808" y="132"/>
                    </a:lnTo>
                    <a:lnTo>
                      <a:pt x="823" y="125"/>
                    </a:lnTo>
                    <a:lnTo>
                      <a:pt x="847" y="117"/>
                    </a:lnTo>
                    <a:lnTo>
                      <a:pt x="849" y="117"/>
                    </a:lnTo>
                    <a:lnTo>
                      <a:pt x="852" y="115"/>
                    </a:lnTo>
                    <a:lnTo>
                      <a:pt x="876" y="105"/>
                    </a:lnTo>
                    <a:lnTo>
                      <a:pt x="901" y="95"/>
                    </a:lnTo>
                    <a:lnTo>
                      <a:pt x="901" y="93"/>
                    </a:lnTo>
                    <a:lnTo>
                      <a:pt x="925" y="81"/>
                    </a:lnTo>
                    <a:lnTo>
                      <a:pt x="943" y="69"/>
                    </a:lnTo>
                    <a:lnTo>
                      <a:pt x="948" y="66"/>
                    </a:lnTo>
                    <a:lnTo>
                      <a:pt x="957" y="61"/>
                    </a:lnTo>
                    <a:lnTo>
                      <a:pt x="970" y="51"/>
                    </a:lnTo>
                    <a:lnTo>
                      <a:pt x="979" y="46"/>
                    </a:lnTo>
                    <a:lnTo>
                      <a:pt x="992" y="34"/>
                    </a:lnTo>
                    <a:lnTo>
                      <a:pt x="1007" y="22"/>
                    </a:lnTo>
                    <a:lnTo>
                      <a:pt x="1012" y="17"/>
                    </a:lnTo>
                    <a:lnTo>
                      <a:pt x="1028" y="2"/>
                    </a:lnTo>
                    <a:lnTo>
                      <a:pt x="1029" y="0"/>
                    </a:lnTo>
                  </a:path>
                </a:pathLst>
              </a:custGeom>
              <a:noFill/>
              <a:ln w="0">
                <a:solidFill>
                  <a:schemeClr val="tx1"/>
                </a:solidFill>
                <a:round/>
                <a:headEnd/>
                <a:tailEnd/>
              </a:ln>
            </p:spPr>
            <p:txBody>
              <a:bodyPr/>
              <a:lstStyle/>
              <a:p>
                <a:endParaRPr lang="en-US"/>
              </a:p>
            </p:txBody>
          </p:sp>
          <p:sp>
            <p:nvSpPr>
              <p:cNvPr id="44461" name="Line 1401"/>
              <p:cNvSpPr>
                <a:spLocks noChangeShapeType="1"/>
              </p:cNvSpPr>
              <p:nvPr/>
            </p:nvSpPr>
            <p:spPr bwMode="auto">
              <a:xfrm>
                <a:off x="674" y="1950"/>
                <a:ext cx="31" cy="1"/>
              </a:xfrm>
              <a:prstGeom prst="line">
                <a:avLst/>
              </a:prstGeom>
              <a:noFill/>
              <a:ln w="0">
                <a:solidFill>
                  <a:schemeClr val="tx1"/>
                </a:solidFill>
                <a:round/>
                <a:headEnd/>
                <a:tailEnd/>
              </a:ln>
            </p:spPr>
            <p:txBody>
              <a:bodyPr/>
              <a:lstStyle/>
              <a:p>
                <a:endParaRPr lang="en-GB"/>
              </a:p>
            </p:txBody>
          </p:sp>
          <p:sp>
            <p:nvSpPr>
              <p:cNvPr id="44462" name="Line 1402"/>
              <p:cNvSpPr>
                <a:spLocks noChangeShapeType="1"/>
              </p:cNvSpPr>
              <p:nvPr/>
            </p:nvSpPr>
            <p:spPr bwMode="auto">
              <a:xfrm flipH="1">
                <a:off x="590" y="1907"/>
                <a:ext cx="29" cy="1"/>
              </a:xfrm>
              <a:prstGeom prst="line">
                <a:avLst/>
              </a:prstGeom>
              <a:noFill/>
              <a:ln w="0">
                <a:solidFill>
                  <a:schemeClr val="tx1"/>
                </a:solidFill>
                <a:round/>
                <a:headEnd/>
                <a:tailEnd/>
              </a:ln>
            </p:spPr>
            <p:txBody>
              <a:bodyPr/>
              <a:lstStyle/>
              <a:p>
                <a:endParaRPr lang="en-GB"/>
              </a:p>
            </p:txBody>
          </p:sp>
          <p:sp>
            <p:nvSpPr>
              <p:cNvPr id="44463" name="Freeform 1403"/>
              <p:cNvSpPr>
                <a:spLocks/>
              </p:cNvSpPr>
              <p:nvPr/>
            </p:nvSpPr>
            <p:spPr bwMode="auto">
              <a:xfrm>
                <a:off x="619" y="1907"/>
                <a:ext cx="62" cy="1"/>
              </a:xfrm>
              <a:custGeom>
                <a:avLst/>
                <a:gdLst>
                  <a:gd name="T0" fmla="*/ 62 w 62"/>
                  <a:gd name="T1" fmla="*/ 0 h 1"/>
                  <a:gd name="T2" fmla="*/ 47 w 62"/>
                  <a:gd name="T3" fmla="*/ 0 h 1"/>
                  <a:gd name="T4" fmla="*/ 30 w 62"/>
                  <a:gd name="T5" fmla="*/ 0 h 1"/>
                  <a:gd name="T6" fmla="*/ 13 w 62"/>
                  <a:gd name="T7" fmla="*/ 0 h 1"/>
                  <a:gd name="T8" fmla="*/ 0 w 62"/>
                  <a:gd name="T9" fmla="*/ 0 h 1"/>
                  <a:gd name="T10" fmla="*/ 0 60000 65536"/>
                  <a:gd name="T11" fmla="*/ 0 60000 65536"/>
                  <a:gd name="T12" fmla="*/ 0 60000 65536"/>
                  <a:gd name="T13" fmla="*/ 0 60000 65536"/>
                  <a:gd name="T14" fmla="*/ 0 60000 65536"/>
                  <a:gd name="T15" fmla="*/ 0 w 62"/>
                  <a:gd name="T16" fmla="*/ 0 h 1"/>
                  <a:gd name="T17" fmla="*/ 62 w 62"/>
                  <a:gd name="T18" fmla="*/ 1 h 1"/>
                </a:gdLst>
                <a:ahLst/>
                <a:cxnLst>
                  <a:cxn ang="T10">
                    <a:pos x="T0" y="T1"/>
                  </a:cxn>
                  <a:cxn ang="T11">
                    <a:pos x="T2" y="T3"/>
                  </a:cxn>
                  <a:cxn ang="T12">
                    <a:pos x="T4" y="T5"/>
                  </a:cxn>
                  <a:cxn ang="T13">
                    <a:pos x="T6" y="T7"/>
                  </a:cxn>
                  <a:cxn ang="T14">
                    <a:pos x="T8" y="T9"/>
                  </a:cxn>
                </a:cxnLst>
                <a:rect l="T15" t="T16" r="T17" b="T18"/>
                <a:pathLst>
                  <a:path w="62" h="1">
                    <a:moveTo>
                      <a:pt x="62" y="0"/>
                    </a:moveTo>
                    <a:lnTo>
                      <a:pt x="47" y="0"/>
                    </a:lnTo>
                    <a:lnTo>
                      <a:pt x="30" y="0"/>
                    </a:lnTo>
                    <a:lnTo>
                      <a:pt x="13" y="0"/>
                    </a:lnTo>
                    <a:lnTo>
                      <a:pt x="0" y="0"/>
                    </a:lnTo>
                  </a:path>
                </a:pathLst>
              </a:custGeom>
              <a:noFill/>
              <a:ln w="0">
                <a:solidFill>
                  <a:schemeClr val="tx1"/>
                </a:solidFill>
                <a:round/>
                <a:headEnd/>
                <a:tailEnd/>
              </a:ln>
            </p:spPr>
            <p:txBody>
              <a:bodyPr/>
              <a:lstStyle/>
              <a:p>
                <a:endParaRPr lang="en-US"/>
              </a:p>
            </p:txBody>
          </p:sp>
          <p:sp>
            <p:nvSpPr>
              <p:cNvPr id="44464" name="Freeform 1404"/>
              <p:cNvSpPr>
                <a:spLocks/>
              </p:cNvSpPr>
              <p:nvPr/>
            </p:nvSpPr>
            <p:spPr bwMode="auto">
              <a:xfrm>
                <a:off x="681" y="1904"/>
                <a:ext cx="125" cy="3"/>
              </a:xfrm>
              <a:custGeom>
                <a:avLst/>
                <a:gdLst>
                  <a:gd name="T0" fmla="*/ 125 w 125"/>
                  <a:gd name="T1" fmla="*/ 0 h 3"/>
                  <a:gd name="T2" fmla="*/ 115 w 125"/>
                  <a:gd name="T3" fmla="*/ 2 h 3"/>
                  <a:gd name="T4" fmla="*/ 95 w 125"/>
                  <a:gd name="T5" fmla="*/ 2 h 3"/>
                  <a:gd name="T6" fmla="*/ 81 w 125"/>
                  <a:gd name="T7" fmla="*/ 2 h 3"/>
                  <a:gd name="T8" fmla="*/ 62 w 125"/>
                  <a:gd name="T9" fmla="*/ 2 h 3"/>
                  <a:gd name="T10" fmla="*/ 49 w 125"/>
                  <a:gd name="T11" fmla="*/ 2 h 3"/>
                  <a:gd name="T12" fmla="*/ 30 w 125"/>
                  <a:gd name="T13" fmla="*/ 2 h 3"/>
                  <a:gd name="T14" fmla="*/ 15 w 125"/>
                  <a:gd name="T15" fmla="*/ 3 h 3"/>
                  <a:gd name="T16" fmla="*/ 0 w 125"/>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3"/>
                  <a:gd name="T29" fmla="*/ 125 w 12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3">
                    <a:moveTo>
                      <a:pt x="125" y="0"/>
                    </a:moveTo>
                    <a:lnTo>
                      <a:pt x="115" y="2"/>
                    </a:lnTo>
                    <a:lnTo>
                      <a:pt x="95" y="2"/>
                    </a:lnTo>
                    <a:lnTo>
                      <a:pt x="81" y="2"/>
                    </a:lnTo>
                    <a:lnTo>
                      <a:pt x="62" y="2"/>
                    </a:lnTo>
                    <a:lnTo>
                      <a:pt x="49" y="2"/>
                    </a:lnTo>
                    <a:lnTo>
                      <a:pt x="30" y="2"/>
                    </a:lnTo>
                    <a:lnTo>
                      <a:pt x="15" y="3"/>
                    </a:lnTo>
                    <a:lnTo>
                      <a:pt x="0" y="3"/>
                    </a:lnTo>
                  </a:path>
                </a:pathLst>
              </a:custGeom>
              <a:noFill/>
              <a:ln w="0">
                <a:solidFill>
                  <a:schemeClr val="tx1"/>
                </a:solidFill>
                <a:round/>
                <a:headEnd/>
                <a:tailEnd/>
              </a:ln>
            </p:spPr>
            <p:txBody>
              <a:bodyPr/>
              <a:lstStyle/>
              <a:p>
                <a:endParaRPr lang="en-US"/>
              </a:p>
            </p:txBody>
          </p:sp>
          <p:sp>
            <p:nvSpPr>
              <p:cNvPr id="44465" name="Freeform 1405"/>
              <p:cNvSpPr>
                <a:spLocks/>
              </p:cNvSpPr>
              <p:nvPr/>
            </p:nvSpPr>
            <p:spPr bwMode="auto">
              <a:xfrm>
                <a:off x="862" y="1664"/>
                <a:ext cx="818" cy="236"/>
              </a:xfrm>
              <a:custGeom>
                <a:avLst/>
                <a:gdLst>
                  <a:gd name="T0" fmla="*/ 0 w 818"/>
                  <a:gd name="T1" fmla="*/ 236 h 236"/>
                  <a:gd name="T2" fmla="*/ 5 w 818"/>
                  <a:gd name="T3" fmla="*/ 236 h 236"/>
                  <a:gd name="T4" fmla="*/ 33 w 818"/>
                  <a:gd name="T5" fmla="*/ 235 h 236"/>
                  <a:gd name="T6" fmla="*/ 37 w 818"/>
                  <a:gd name="T7" fmla="*/ 235 h 236"/>
                  <a:gd name="T8" fmla="*/ 67 w 818"/>
                  <a:gd name="T9" fmla="*/ 235 h 236"/>
                  <a:gd name="T10" fmla="*/ 69 w 818"/>
                  <a:gd name="T11" fmla="*/ 233 h 236"/>
                  <a:gd name="T12" fmla="*/ 98 w 818"/>
                  <a:gd name="T13" fmla="*/ 231 h 236"/>
                  <a:gd name="T14" fmla="*/ 101 w 818"/>
                  <a:gd name="T15" fmla="*/ 231 h 236"/>
                  <a:gd name="T16" fmla="*/ 128 w 818"/>
                  <a:gd name="T17" fmla="*/ 228 h 236"/>
                  <a:gd name="T18" fmla="*/ 135 w 818"/>
                  <a:gd name="T19" fmla="*/ 228 h 236"/>
                  <a:gd name="T20" fmla="*/ 158 w 818"/>
                  <a:gd name="T21" fmla="*/ 226 h 236"/>
                  <a:gd name="T22" fmla="*/ 168 w 818"/>
                  <a:gd name="T23" fmla="*/ 225 h 236"/>
                  <a:gd name="T24" fmla="*/ 189 w 818"/>
                  <a:gd name="T25" fmla="*/ 223 h 236"/>
                  <a:gd name="T26" fmla="*/ 204 w 818"/>
                  <a:gd name="T27" fmla="*/ 221 h 236"/>
                  <a:gd name="T28" fmla="*/ 217 w 818"/>
                  <a:gd name="T29" fmla="*/ 221 h 236"/>
                  <a:gd name="T30" fmla="*/ 238 w 818"/>
                  <a:gd name="T31" fmla="*/ 218 h 236"/>
                  <a:gd name="T32" fmla="*/ 248 w 818"/>
                  <a:gd name="T33" fmla="*/ 216 h 236"/>
                  <a:gd name="T34" fmla="*/ 273 w 818"/>
                  <a:gd name="T35" fmla="*/ 213 h 236"/>
                  <a:gd name="T36" fmla="*/ 276 w 818"/>
                  <a:gd name="T37" fmla="*/ 213 h 236"/>
                  <a:gd name="T38" fmla="*/ 297 w 818"/>
                  <a:gd name="T39" fmla="*/ 211 h 236"/>
                  <a:gd name="T40" fmla="*/ 307 w 818"/>
                  <a:gd name="T41" fmla="*/ 209 h 236"/>
                  <a:gd name="T42" fmla="*/ 309 w 818"/>
                  <a:gd name="T43" fmla="*/ 209 h 236"/>
                  <a:gd name="T44" fmla="*/ 336 w 818"/>
                  <a:gd name="T45" fmla="*/ 206 h 236"/>
                  <a:gd name="T46" fmla="*/ 344 w 818"/>
                  <a:gd name="T47" fmla="*/ 203 h 236"/>
                  <a:gd name="T48" fmla="*/ 366 w 818"/>
                  <a:gd name="T49" fmla="*/ 199 h 236"/>
                  <a:gd name="T50" fmla="*/ 381 w 818"/>
                  <a:gd name="T51" fmla="*/ 198 h 236"/>
                  <a:gd name="T52" fmla="*/ 395 w 818"/>
                  <a:gd name="T53" fmla="*/ 194 h 236"/>
                  <a:gd name="T54" fmla="*/ 418 w 818"/>
                  <a:gd name="T55" fmla="*/ 191 h 236"/>
                  <a:gd name="T56" fmla="*/ 422 w 818"/>
                  <a:gd name="T57" fmla="*/ 189 h 236"/>
                  <a:gd name="T58" fmla="*/ 433 w 818"/>
                  <a:gd name="T59" fmla="*/ 187 h 236"/>
                  <a:gd name="T60" fmla="*/ 450 w 818"/>
                  <a:gd name="T61" fmla="*/ 184 h 236"/>
                  <a:gd name="T62" fmla="*/ 457 w 818"/>
                  <a:gd name="T63" fmla="*/ 182 h 236"/>
                  <a:gd name="T64" fmla="*/ 479 w 818"/>
                  <a:gd name="T65" fmla="*/ 177 h 236"/>
                  <a:gd name="T66" fmla="*/ 494 w 818"/>
                  <a:gd name="T67" fmla="*/ 172 h 236"/>
                  <a:gd name="T68" fmla="*/ 506 w 818"/>
                  <a:gd name="T69" fmla="*/ 171 h 236"/>
                  <a:gd name="T70" fmla="*/ 530 w 818"/>
                  <a:gd name="T71" fmla="*/ 164 h 236"/>
                  <a:gd name="T72" fmla="*/ 533 w 818"/>
                  <a:gd name="T73" fmla="*/ 162 h 236"/>
                  <a:gd name="T74" fmla="*/ 535 w 818"/>
                  <a:gd name="T75" fmla="*/ 162 h 236"/>
                  <a:gd name="T76" fmla="*/ 560 w 818"/>
                  <a:gd name="T77" fmla="*/ 154 h 236"/>
                  <a:gd name="T78" fmla="*/ 577 w 818"/>
                  <a:gd name="T79" fmla="*/ 149 h 236"/>
                  <a:gd name="T80" fmla="*/ 585 w 818"/>
                  <a:gd name="T81" fmla="*/ 145 h 236"/>
                  <a:gd name="T82" fmla="*/ 600 w 818"/>
                  <a:gd name="T83" fmla="*/ 140 h 236"/>
                  <a:gd name="T84" fmla="*/ 612 w 818"/>
                  <a:gd name="T85" fmla="*/ 135 h 236"/>
                  <a:gd name="T86" fmla="*/ 621 w 818"/>
                  <a:gd name="T87" fmla="*/ 132 h 236"/>
                  <a:gd name="T88" fmla="*/ 638 w 818"/>
                  <a:gd name="T89" fmla="*/ 125 h 236"/>
                  <a:gd name="T90" fmla="*/ 658 w 818"/>
                  <a:gd name="T91" fmla="*/ 115 h 236"/>
                  <a:gd name="T92" fmla="*/ 663 w 818"/>
                  <a:gd name="T93" fmla="*/ 113 h 236"/>
                  <a:gd name="T94" fmla="*/ 668 w 818"/>
                  <a:gd name="T95" fmla="*/ 111 h 236"/>
                  <a:gd name="T96" fmla="*/ 687 w 818"/>
                  <a:gd name="T97" fmla="*/ 101 h 236"/>
                  <a:gd name="T98" fmla="*/ 705 w 818"/>
                  <a:gd name="T99" fmla="*/ 91 h 236"/>
                  <a:gd name="T100" fmla="*/ 712 w 818"/>
                  <a:gd name="T101" fmla="*/ 86 h 236"/>
                  <a:gd name="T102" fmla="*/ 720 w 818"/>
                  <a:gd name="T103" fmla="*/ 81 h 236"/>
                  <a:gd name="T104" fmla="*/ 736 w 818"/>
                  <a:gd name="T105" fmla="*/ 72 h 236"/>
                  <a:gd name="T106" fmla="*/ 744 w 818"/>
                  <a:gd name="T107" fmla="*/ 66 h 236"/>
                  <a:gd name="T108" fmla="*/ 757 w 818"/>
                  <a:gd name="T109" fmla="*/ 57 h 236"/>
                  <a:gd name="T110" fmla="*/ 774 w 818"/>
                  <a:gd name="T111" fmla="*/ 44 h 236"/>
                  <a:gd name="T112" fmla="*/ 778 w 818"/>
                  <a:gd name="T113" fmla="*/ 39 h 236"/>
                  <a:gd name="T114" fmla="*/ 795 w 818"/>
                  <a:gd name="T115" fmla="*/ 23 h 236"/>
                  <a:gd name="T116" fmla="*/ 800 w 818"/>
                  <a:gd name="T117" fmla="*/ 20 h 236"/>
                  <a:gd name="T118" fmla="*/ 801 w 818"/>
                  <a:gd name="T119" fmla="*/ 18 h 236"/>
                  <a:gd name="T120" fmla="*/ 818 w 818"/>
                  <a:gd name="T121" fmla="*/ 0 h 2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8"/>
                  <a:gd name="T184" fmla="*/ 0 h 236"/>
                  <a:gd name="T185" fmla="*/ 818 w 818"/>
                  <a:gd name="T186" fmla="*/ 236 h 2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8" h="236">
                    <a:moveTo>
                      <a:pt x="0" y="236"/>
                    </a:moveTo>
                    <a:lnTo>
                      <a:pt x="5" y="236"/>
                    </a:lnTo>
                    <a:lnTo>
                      <a:pt x="33" y="235"/>
                    </a:lnTo>
                    <a:lnTo>
                      <a:pt x="37" y="235"/>
                    </a:lnTo>
                    <a:lnTo>
                      <a:pt x="67" y="235"/>
                    </a:lnTo>
                    <a:lnTo>
                      <a:pt x="69" y="233"/>
                    </a:lnTo>
                    <a:lnTo>
                      <a:pt x="98" y="231"/>
                    </a:lnTo>
                    <a:lnTo>
                      <a:pt x="101" y="231"/>
                    </a:lnTo>
                    <a:lnTo>
                      <a:pt x="128" y="228"/>
                    </a:lnTo>
                    <a:lnTo>
                      <a:pt x="135" y="228"/>
                    </a:lnTo>
                    <a:lnTo>
                      <a:pt x="158" y="226"/>
                    </a:lnTo>
                    <a:lnTo>
                      <a:pt x="168" y="225"/>
                    </a:lnTo>
                    <a:lnTo>
                      <a:pt x="189" y="223"/>
                    </a:lnTo>
                    <a:lnTo>
                      <a:pt x="204" y="221"/>
                    </a:lnTo>
                    <a:lnTo>
                      <a:pt x="217" y="221"/>
                    </a:lnTo>
                    <a:lnTo>
                      <a:pt x="238" y="218"/>
                    </a:lnTo>
                    <a:lnTo>
                      <a:pt x="248" y="216"/>
                    </a:lnTo>
                    <a:lnTo>
                      <a:pt x="273" y="213"/>
                    </a:lnTo>
                    <a:lnTo>
                      <a:pt x="276" y="213"/>
                    </a:lnTo>
                    <a:lnTo>
                      <a:pt x="297" y="211"/>
                    </a:lnTo>
                    <a:lnTo>
                      <a:pt x="307" y="209"/>
                    </a:lnTo>
                    <a:lnTo>
                      <a:pt x="309" y="209"/>
                    </a:lnTo>
                    <a:lnTo>
                      <a:pt x="336" y="206"/>
                    </a:lnTo>
                    <a:lnTo>
                      <a:pt x="344" y="203"/>
                    </a:lnTo>
                    <a:lnTo>
                      <a:pt x="366" y="199"/>
                    </a:lnTo>
                    <a:lnTo>
                      <a:pt x="381" y="198"/>
                    </a:lnTo>
                    <a:lnTo>
                      <a:pt x="395" y="194"/>
                    </a:lnTo>
                    <a:lnTo>
                      <a:pt x="418" y="191"/>
                    </a:lnTo>
                    <a:lnTo>
                      <a:pt x="422" y="189"/>
                    </a:lnTo>
                    <a:lnTo>
                      <a:pt x="433" y="187"/>
                    </a:lnTo>
                    <a:lnTo>
                      <a:pt x="450" y="184"/>
                    </a:lnTo>
                    <a:lnTo>
                      <a:pt x="457" y="182"/>
                    </a:lnTo>
                    <a:lnTo>
                      <a:pt x="479" y="177"/>
                    </a:lnTo>
                    <a:lnTo>
                      <a:pt x="494" y="172"/>
                    </a:lnTo>
                    <a:lnTo>
                      <a:pt x="506" y="171"/>
                    </a:lnTo>
                    <a:lnTo>
                      <a:pt x="530" y="164"/>
                    </a:lnTo>
                    <a:lnTo>
                      <a:pt x="533" y="162"/>
                    </a:lnTo>
                    <a:lnTo>
                      <a:pt x="535" y="162"/>
                    </a:lnTo>
                    <a:lnTo>
                      <a:pt x="560" y="154"/>
                    </a:lnTo>
                    <a:lnTo>
                      <a:pt x="577" y="149"/>
                    </a:lnTo>
                    <a:lnTo>
                      <a:pt x="585" y="145"/>
                    </a:lnTo>
                    <a:lnTo>
                      <a:pt x="600" y="140"/>
                    </a:lnTo>
                    <a:lnTo>
                      <a:pt x="612" y="135"/>
                    </a:lnTo>
                    <a:lnTo>
                      <a:pt x="621" y="132"/>
                    </a:lnTo>
                    <a:lnTo>
                      <a:pt x="638" y="125"/>
                    </a:lnTo>
                    <a:lnTo>
                      <a:pt x="658" y="115"/>
                    </a:lnTo>
                    <a:lnTo>
                      <a:pt x="663" y="113"/>
                    </a:lnTo>
                    <a:lnTo>
                      <a:pt x="668" y="111"/>
                    </a:lnTo>
                    <a:lnTo>
                      <a:pt x="687" y="101"/>
                    </a:lnTo>
                    <a:lnTo>
                      <a:pt x="705" y="91"/>
                    </a:lnTo>
                    <a:lnTo>
                      <a:pt x="712" y="86"/>
                    </a:lnTo>
                    <a:lnTo>
                      <a:pt x="720" y="81"/>
                    </a:lnTo>
                    <a:lnTo>
                      <a:pt x="736" y="72"/>
                    </a:lnTo>
                    <a:lnTo>
                      <a:pt x="744" y="66"/>
                    </a:lnTo>
                    <a:lnTo>
                      <a:pt x="757" y="57"/>
                    </a:lnTo>
                    <a:lnTo>
                      <a:pt x="774" y="44"/>
                    </a:lnTo>
                    <a:lnTo>
                      <a:pt x="778" y="39"/>
                    </a:lnTo>
                    <a:lnTo>
                      <a:pt x="795" y="23"/>
                    </a:lnTo>
                    <a:lnTo>
                      <a:pt x="800" y="20"/>
                    </a:lnTo>
                    <a:lnTo>
                      <a:pt x="801" y="18"/>
                    </a:lnTo>
                    <a:lnTo>
                      <a:pt x="818" y="0"/>
                    </a:lnTo>
                  </a:path>
                </a:pathLst>
              </a:custGeom>
              <a:noFill/>
              <a:ln w="0">
                <a:solidFill>
                  <a:schemeClr val="tx1"/>
                </a:solidFill>
                <a:round/>
                <a:headEnd/>
                <a:tailEnd/>
              </a:ln>
            </p:spPr>
            <p:txBody>
              <a:bodyPr/>
              <a:lstStyle/>
              <a:p>
                <a:endParaRPr lang="en-US"/>
              </a:p>
            </p:txBody>
          </p:sp>
          <p:sp>
            <p:nvSpPr>
              <p:cNvPr id="44466" name="Freeform 1406"/>
              <p:cNvSpPr>
                <a:spLocks/>
              </p:cNvSpPr>
              <p:nvPr/>
            </p:nvSpPr>
            <p:spPr bwMode="auto">
              <a:xfrm>
                <a:off x="806" y="1900"/>
                <a:ext cx="56" cy="4"/>
              </a:xfrm>
              <a:custGeom>
                <a:avLst/>
                <a:gdLst>
                  <a:gd name="T0" fmla="*/ 56 w 56"/>
                  <a:gd name="T1" fmla="*/ 0 h 4"/>
                  <a:gd name="T2" fmla="*/ 32 w 56"/>
                  <a:gd name="T3" fmla="*/ 2 h 4"/>
                  <a:gd name="T4" fmla="*/ 24 w 56"/>
                  <a:gd name="T5" fmla="*/ 2 h 4"/>
                  <a:gd name="T6" fmla="*/ 0 w 56"/>
                  <a:gd name="T7" fmla="*/ 4 h 4"/>
                  <a:gd name="T8" fmla="*/ 0 60000 65536"/>
                  <a:gd name="T9" fmla="*/ 0 60000 65536"/>
                  <a:gd name="T10" fmla="*/ 0 60000 65536"/>
                  <a:gd name="T11" fmla="*/ 0 60000 65536"/>
                  <a:gd name="T12" fmla="*/ 0 w 56"/>
                  <a:gd name="T13" fmla="*/ 0 h 4"/>
                  <a:gd name="T14" fmla="*/ 56 w 56"/>
                  <a:gd name="T15" fmla="*/ 4 h 4"/>
                </a:gdLst>
                <a:ahLst/>
                <a:cxnLst>
                  <a:cxn ang="T8">
                    <a:pos x="T0" y="T1"/>
                  </a:cxn>
                  <a:cxn ang="T9">
                    <a:pos x="T2" y="T3"/>
                  </a:cxn>
                  <a:cxn ang="T10">
                    <a:pos x="T4" y="T5"/>
                  </a:cxn>
                  <a:cxn ang="T11">
                    <a:pos x="T6" y="T7"/>
                  </a:cxn>
                </a:cxnLst>
                <a:rect l="T12" t="T13" r="T14" b="T15"/>
                <a:pathLst>
                  <a:path w="56" h="4">
                    <a:moveTo>
                      <a:pt x="56" y="0"/>
                    </a:moveTo>
                    <a:lnTo>
                      <a:pt x="32" y="2"/>
                    </a:lnTo>
                    <a:lnTo>
                      <a:pt x="24" y="2"/>
                    </a:lnTo>
                    <a:lnTo>
                      <a:pt x="0" y="4"/>
                    </a:lnTo>
                  </a:path>
                </a:pathLst>
              </a:custGeom>
              <a:noFill/>
              <a:ln w="0">
                <a:solidFill>
                  <a:schemeClr val="tx1"/>
                </a:solidFill>
                <a:round/>
                <a:headEnd/>
                <a:tailEnd/>
              </a:ln>
            </p:spPr>
            <p:txBody>
              <a:bodyPr/>
              <a:lstStyle/>
              <a:p>
                <a:endParaRPr lang="en-US"/>
              </a:p>
            </p:txBody>
          </p:sp>
          <p:sp>
            <p:nvSpPr>
              <p:cNvPr id="44467" name="Line 1407"/>
              <p:cNvSpPr>
                <a:spLocks noChangeShapeType="1"/>
              </p:cNvSpPr>
              <p:nvPr/>
            </p:nvSpPr>
            <p:spPr bwMode="auto">
              <a:xfrm flipH="1">
                <a:off x="590" y="1863"/>
                <a:ext cx="34" cy="1"/>
              </a:xfrm>
              <a:prstGeom prst="line">
                <a:avLst/>
              </a:prstGeom>
              <a:noFill/>
              <a:ln w="0">
                <a:solidFill>
                  <a:schemeClr val="tx1"/>
                </a:solidFill>
                <a:round/>
                <a:headEnd/>
                <a:tailEnd/>
              </a:ln>
            </p:spPr>
            <p:txBody>
              <a:bodyPr/>
              <a:lstStyle/>
              <a:p>
                <a:endParaRPr lang="en-GB"/>
              </a:p>
            </p:txBody>
          </p:sp>
          <p:sp>
            <p:nvSpPr>
              <p:cNvPr id="44468" name="Freeform 1408"/>
              <p:cNvSpPr>
                <a:spLocks/>
              </p:cNvSpPr>
              <p:nvPr/>
            </p:nvSpPr>
            <p:spPr bwMode="auto">
              <a:xfrm>
                <a:off x="624" y="1863"/>
                <a:ext cx="64" cy="1"/>
              </a:xfrm>
              <a:custGeom>
                <a:avLst/>
                <a:gdLst>
                  <a:gd name="T0" fmla="*/ 64 w 64"/>
                  <a:gd name="T1" fmla="*/ 0 h 1"/>
                  <a:gd name="T2" fmla="*/ 35 w 64"/>
                  <a:gd name="T3" fmla="*/ 0 h 1"/>
                  <a:gd name="T4" fmla="*/ 32 w 64"/>
                  <a:gd name="T5" fmla="*/ 0 h 1"/>
                  <a:gd name="T6" fmla="*/ 1 w 64"/>
                  <a:gd name="T7" fmla="*/ 0 h 1"/>
                  <a:gd name="T8" fmla="*/ 0 w 64"/>
                  <a:gd name="T9" fmla="*/ 0 h 1"/>
                  <a:gd name="T10" fmla="*/ 0 60000 65536"/>
                  <a:gd name="T11" fmla="*/ 0 60000 65536"/>
                  <a:gd name="T12" fmla="*/ 0 60000 65536"/>
                  <a:gd name="T13" fmla="*/ 0 60000 65536"/>
                  <a:gd name="T14" fmla="*/ 0 60000 65536"/>
                  <a:gd name="T15" fmla="*/ 0 w 64"/>
                  <a:gd name="T16" fmla="*/ 0 h 1"/>
                  <a:gd name="T17" fmla="*/ 64 w 64"/>
                  <a:gd name="T18" fmla="*/ 1 h 1"/>
                </a:gdLst>
                <a:ahLst/>
                <a:cxnLst>
                  <a:cxn ang="T10">
                    <a:pos x="T0" y="T1"/>
                  </a:cxn>
                  <a:cxn ang="T11">
                    <a:pos x="T2" y="T3"/>
                  </a:cxn>
                  <a:cxn ang="T12">
                    <a:pos x="T4" y="T5"/>
                  </a:cxn>
                  <a:cxn ang="T13">
                    <a:pos x="T6" y="T7"/>
                  </a:cxn>
                  <a:cxn ang="T14">
                    <a:pos x="T8" y="T9"/>
                  </a:cxn>
                </a:cxnLst>
                <a:rect l="T15" t="T16" r="T17" b="T18"/>
                <a:pathLst>
                  <a:path w="64" h="1">
                    <a:moveTo>
                      <a:pt x="64" y="0"/>
                    </a:moveTo>
                    <a:lnTo>
                      <a:pt x="35" y="0"/>
                    </a:lnTo>
                    <a:lnTo>
                      <a:pt x="32" y="0"/>
                    </a:lnTo>
                    <a:lnTo>
                      <a:pt x="1" y="0"/>
                    </a:lnTo>
                    <a:lnTo>
                      <a:pt x="0" y="0"/>
                    </a:lnTo>
                  </a:path>
                </a:pathLst>
              </a:custGeom>
              <a:noFill/>
              <a:ln w="0">
                <a:solidFill>
                  <a:schemeClr val="tx1"/>
                </a:solidFill>
                <a:round/>
                <a:headEnd/>
                <a:tailEnd/>
              </a:ln>
            </p:spPr>
            <p:txBody>
              <a:bodyPr/>
              <a:lstStyle/>
              <a:p>
                <a:endParaRPr lang="en-US"/>
              </a:p>
            </p:txBody>
          </p:sp>
          <p:sp>
            <p:nvSpPr>
              <p:cNvPr id="44469" name="Freeform 1409"/>
              <p:cNvSpPr>
                <a:spLocks/>
              </p:cNvSpPr>
              <p:nvPr/>
            </p:nvSpPr>
            <p:spPr bwMode="auto">
              <a:xfrm>
                <a:off x="688" y="1857"/>
                <a:ext cx="123" cy="6"/>
              </a:xfrm>
              <a:custGeom>
                <a:avLst/>
                <a:gdLst>
                  <a:gd name="T0" fmla="*/ 123 w 123"/>
                  <a:gd name="T1" fmla="*/ 0 h 6"/>
                  <a:gd name="T2" fmla="*/ 103 w 123"/>
                  <a:gd name="T3" fmla="*/ 1 h 6"/>
                  <a:gd name="T4" fmla="*/ 93 w 123"/>
                  <a:gd name="T5" fmla="*/ 1 h 6"/>
                  <a:gd name="T6" fmla="*/ 69 w 123"/>
                  <a:gd name="T7" fmla="*/ 3 h 6"/>
                  <a:gd name="T8" fmla="*/ 62 w 123"/>
                  <a:gd name="T9" fmla="*/ 3 h 6"/>
                  <a:gd name="T10" fmla="*/ 35 w 123"/>
                  <a:gd name="T11" fmla="*/ 5 h 6"/>
                  <a:gd name="T12" fmla="*/ 30 w 123"/>
                  <a:gd name="T13" fmla="*/ 5 h 6"/>
                  <a:gd name="T14" fmla="*/ 3 w 123"/>
                  <a:gd name="T15" fmla="*/ 5 h 6"/>
                  <a:gd name="T16" fmla="*/ 0 w 123"/>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6"/>
                  <a:gd name="T29" fmla="*/ 123 w 12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6">
                    <a:moveTo>
                      <a:pt x="123" y="0"/>
                    </a:moveTo>
                    <a:lnTo>
                      <a:pt x="103" y="1"/>
                    </a:lnTo>
                    <a:lnTo>
                      <a:pt x="93" y="1"/>
                    </a:lnTo>
                    <a:lnTo>
                      <a:pt x="69" y="3"/>
                    </a:lnTo>
                    <a:lnTo>
                      <a:pt x="62" y="3"/>
                    </a:lnTo>
                    <a:lnTo>
                      <a:pt x="35" y="5"/>
                    </a:lnTo>
                    <a:lnTo>
                      <a:pt x="30" y="5"/>
                    </a:lnTo>
                    <a:lnTo>
                      <a:pt x="3" y="5"/>
                    </a:lnTo>
                    <a:lnTo>
                      <a:pt x="0" y="6"/>
                    </a:lnTo>
                  </a:path>
                </a:pathLst>
              </a:custGeom>
              <a:noFill/>
              <a:ln w="0">
                <a:solidFill>
                  <a:schemeClr val="tx1"/>
                </a:solidFill>
                <a:round/>
                <a:headEnd/>
                <a:tailEnd/>
              </a:ln>
            </p:spPr>
            <p:txBody>
              <a:bodyPr/>
              <a:lstStyle/>
              <a:p>
                <a:endParaRPr lang="en-US"/>
              </a:p>
            </p:txBody>
          </p:sp>
          <p:sp>
            <p:nvSpPr>
              <p:cNvPr id="44470" name="Freeform 1410"/>
              <p:cNvSpPr>
                <a:spLocks/>
              </p:cNvSpPr>
              <p:nvPr/>
            </p:nvSpPr>
            <p:spPr bwMode="auto">
              <a:xfrm>
                <a:off x="858" y="1610"/>
                <a:ext cx="760" cy="245"/>
              </a:xfrm>
              <a:custGeom>
                <a:avLst/>
                <a:gdLst>
                  <a:gd name="T0" fmla="*/ 0 w 760"/>
                  <a:gd name="T1" fmla="*/ 245 h 245"/>
                  <a:gd name="T2" fmla="*/ 15 w 760"/>
                  <a:gd name="T3" fmla="*/ 245 h 245"/>
                  <a:gd name="T4" fmla="*/ 32 w 760"/>
                  <a:gd name="T5" fmla="*/ 243 h 245"/>
                  <a:gd name="T6" fmla="*/ 44 w 760"/>
                  <a:gd name="T7" fmla="*/ 241 h 245"/>
                  <a:gd name="T8" fmla="*/ 66 w 760"/>
                  <a:gd name="T9" fmla="*/ 240 h 245"/>
                  <a:gd name="T10" fmla="*/ 76 w 760"/>
                  <a:gd name="T11" fmla="*/ 240 h 245"/>
                  <a:gd name="T12" fmla="*/ 102 w 760"/>
                  <a:gd name="T13" fmla="*/ 238 h 245"/>
                  <a:gd name="T14" fmla="*/ 107 w 760"/>
                  <a:gd name="T15" fmla="*/ 238 h 245"/>
                  <a:gd name="T16" fmla="*/ 135 w 760"/>
                  <a:gd name="T17" fmla="*/ 233 h 245"/>
                  <a:gd name="T18" fmla="*/ 144 w 760"/>
                  <a:gd name="T19" fmla="*/ 233 h 245"/>
                  <a:gd name="T20" fmla="*/ 166 w 760"/>
                  <a:gd name="T21" fmla="*/ 231 h 245"/>
                  <a:gd name="T22" fmla="*/ 171 w 760"/>
                  <a:gd name="T23" fmla="*/ 231 h 245"/>
                  <a:gd name="T24" fmla="*/ 196 w 760"/>
                  <a:gd name="T25" fmla="*/ 228 h 245"/>
                  <a:gd name="T26" fmla="*/ 204 w 760"/>
                  <a:gd name="T27" fmla="*/ 226 h 245"/>
                  <a:gd name="T28" fmla="*/ 225 w 760"/>
                  <a:gd name="T29" fmla="*/ 225 h 245"/>
                  <a:gd name="T30" fmla="*/ 242 w 760"/>
                  <a:gd name="T31" fmla="*/ 221 h 245"/>
                  <a:gd name="T32" fmla="*/ 255 w 760"/>
                  <a:gd name="T33" fmla="*/ 219 h 245"/>
                  <a:gd name="T34" fmla="*/ 277 w 760"/>
                  <a:gd name="T35" fmla="*/ 216 h 245"/>
                  <a:gd name="T36" fmla="*/ 284 w 760"/>
                  <a:gd name="T37" fmla="*/ 214 h 245"/>
                  <a:gd name="T38" fmla="*/ 313 w 760"/>
                  <a:gd name="T39" fmla="*/ 209 h 245"/>
                  <a:gd name="T40" fmla="*/ 314 w 760"/>
                  <a:gd name="T41" fmla="*/ 209 h 245"/>
                  <a:gd name="T42" fmla="*/ 343 w 760"/>
                  <a:gd name="T43" fmla="*/ 204 h 245"/>
                  <a:gd name="T44" fmla="*/ 350 w 760"/>
                  <a:gd name="T45" fmla="*/ 204 h 245"/>
                  <a:gd name="T46" fmla="*/ 372 w 760"/>
                  <a:gd name="T47" fmla="*/ 197 h 245"/>
                  <a:gd name="T48" fmla="*/ 387 w 760"/>
                  <a:gd name="T49" fmla="*/ 196 h 245"/>
                  <a:gd name="T50" fmla="*/ 399 w 760"/>
                  <a:gd name="T51" fmla="*/ 192 h 245"/>
                  <a:gd name="T52" fmla="*/ 427 w 760"/>
                  <a:gd name="T53" fmla="*/ 186 h 245"/>
                  <a:gd name="T54" fmla="*/ 454 w 760"/>
                  <a:gd name="T55" fmla="*/ 177 h 245"/>
                  <a:gd name="T56" fmla="*/ 466 w 760"/>
                  <a:gd name="T57" fmla="*/ 176 h 245"/>
                  <a:gd name="T58" fmla="*/ 481 w 760"/>
                  <a:gd name="T59" fmla="*/ 170 h 245"/>
                  <a:gd name="T60" fmla="*/ 507 w 760"/>
                  <a:gd name="T61" fmla="*/ 160 h 245"/>
                  <a:gd name="T62" fmla="*/ 508 w 760"/>
                  <a:gd name="T63" fmla="*/ 160 h 245"/>
                  <a:gd name="T64" fmla="*/ 535 w 760"/>
                  <a:gd name="T65" fmla="*/ 152 h 245"/>
                  <a:gd name="T66" fmla="*/ 550 w 760"/>
                  <a:gd name="T67" fmla="*/ 145 h 245"/>
                  <a:gd name="T68" fmla="*/ 561 w 760"/>
                  <a:gd name="T69" fmla="*/ 142 h 245"/>
                  <a:gd name="T70" fmla="*/ 571 w 760"/>
                  <a:gd name="T71" fmla="*/ 137 h 245"/>
                  <a:gd name="T72" fmla="*/ 586 w 760"/>
                  <a:gd name="T73" fmla="*/ 130 h 245"/>
                  <a:gd name="T74" fmla="*/ 598 w 760"/>
                  <a:gd name="T75" fmla="*/ 125 h 245"/>
                  <a:gd name="T76" fmla="*/ 611 w 760"/>
                  <a:gd name="T77" fmla="*/ 118 h 245"/>
                  <a:gd name="T78" fmla="*/ 623 w 760"/>
                  <a:gd name="T79" fmla="*/ 111 h 245"/>
                  <a:gd name="T80" fmla="*/ 635 w 760"/>
                  <a:gd name="T81" fmla="*/ 104 h 245"/>
                  <a:gd name="T82" fmla="*/ 650 w 760"/>
                  <a:gd name="T83" fmla="*/ 96 h 245"/>
                  <a:gd name="T84" fmla="*/ 658 w 760"/>
                  <a:gd name="T85" fmla="*/ 89 h 245"/>
                  <a:gd name="T86" fmla="*/ 664 w 760"/>
                  <a:gd name="T87" fmla="*/ 88 h 245"/>
                  <a:gd name="T88" fmla="*/ 682 w 760"/>
                  <a:gd name="T89" fmla="*/ 74 h 245"/>
                  <a:gd name="T90" fmla="*/ 697 w 760"/>
                  <a:gd name="T91" fmla="*/ 62 h 245"/>
                  <a:gd name="T92" fmla="*/ 704 w 760"/>
                  <a:gd name="T93" fmla="*/ 57 h 245"/>
                  <a:gd name="T94" fmla="*/ 721 w 760"/>
                  <a:gd name="T95" fmla="*/ 40 h 245"/>
                  <a:gd name="T96" fmla="*/ 724 w 760"/>
                  <a:gd name="T97" fmla="*/ 39 h 245"/>
                  <a:gd name="T98" fmla="*/ 726 w 760"/>
                  <a:gd name="T99" fmla="*/ 37 h 245"/>
                  <a:gd name="T100" fmla="*/ 745 w 760"/>
                  <a:gd name="T101" fmla="*/ 18 h 245"/>
                  <a:gd name="T102" fmla="*/ 750 w 760"/>
                  <a:gd name="T103" fmla="*/ 11 h 245"/>
                  <a:gd name="T104" fmla="*/ 760 w 760"/>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245"/>
                  <a:gd name="T161" fmla="*/ 760 w 760"/>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245">
                    <a:moveTo>
                      <a:pt x="0" y="245"/>
                    </a:moveTo>
                    <a:lnTo>
                      <a:pt x="15" y="245"/>
                    </a:lnTo>
                    <a:lnTo>
                      <a:pt x="32" y="243"/>
                    </a:lnTo>
                    <a:lnTo>
                      <a:pt x="44" y="241"/>
                    </a:lnTo>
                    <a:lnTo>
                      <a:pt x="66" y="240"/>
                    </a:lnTo>
                    <a:lnTo>
                      <a:pt x="76" y="240"/>
                    </a:lnTo>
                    <a:lnTo>
                      <a:pt x="102" y="238"/>
                    </a:lnTo>
                    <a:lnTo>
                      <a:pt x="107" y="238"/>
                    </a:lnTo>
                    <a:lnTo>
                      <a:pt x="135" y="233"/>
                    </a:lnTo>
                    <a:lnTo>
                      <a:pt x="144" y="233"/>
                    </a:lnTo>
                    <a:lnTo>
                      <a:pt x="166" y="231"/>
                    </a:lnTo>
                    <a:lnTo>
                      <a:pt x="171" y="231"/>
                    </a:lnTo>
                    <a:lnTo>
                      <a:pt x="196" y="228"/>
                    </a:lnTo>
                    <a:lnTo>
                      <a:pt x="204" y="226"/>
                    </a:lnTo>
                    <a:lnTo>
                      <a:pt x="225" y="225"/>
                    </a:lnTo>
                    <a:lnTo>
                      <a:pt x="242" y="221"/>
                    </a:lnTo>
                    <a:lnTo>
                      <a:pt x="255" y="219"/>
                    </a:lnTo>
                    <a:lnTo>
                      <a:pt x="277" y="216"/>
                    </a:lnTo>
                    <a:lnTo>
                      <a:pt x="284" y="214"/>
                    </a:lnTo>
                    <a:lnTo>
                      <a:pt x="313" y="209"/>
                    </a:lnTo>
                    <a:lnTo>
                      <a:pt x="314" y="209"/>
                    </a:lnTo>
                    <a:lnTo>
                      <a:pt x="343" y="204"/>
                    </a:lnTo>
                    <a:lnTo>
                      <a:pt x="350" y="204"/>
                    </a:lnTo>
                    <a:lnTo>
                      <a:pt x="372" y="197"/>
                    </a:lnTo>
                    <a:lnTo>
                      <a:pt x="387" y="196"/>
                    </a:lnTo>
                    <a:lnTo>
                      <a:pt x="399" y="192"/>
                    </a:lnTo>
                    <a:lnTo>
                      <a:pt x="427" y="186"/>
                    </a:lnTo>
                    <a:lnTo>
                      <a:pt x="454" y="177"/>
                    </a:lnTo>
                    <a:lnTo>
                      <a:pt x="466" y="176"/>
                    </a:lnTo>
                    <a:lnTo>
                      <a:pt x="481" y="170"/>
                    </a:lnTo>
                    <a:lnTo>
                      <a:pt x="507" y="160"/>
                    </a:lnTo>
                    <a:lnTo>
                      <a:pt x="508" y="160"/>
                    </a:lnTo>
                    <a:lnTo>
                      <a:pt x="535" y="152"/>
                    </a:lnTo>
                    <a:lnTo>
                      <a:pt x="550" y="145"/>
                    </a:lnTo>
                    <a:lnTo>
                      <a:pt x="561" y="142"/>
                    </a:lnTo>
                    <a:lnTo>
                      <a:pt x="571" y="137"/>
                    </a:lnTo>
                    <a:lnTo>
                      <a:pt x="586" y="130"/>
                    </a:lnTo>
                    <a:lnTo>
                      <a:pt x="598" y="125"/>
                    </a:lnTo>
                    <a:lnTo>
                      <a:pt x="611" y="118"/>
                    </a:lnTo>
                    <a:lnTo>
                      <a:pt x="623" y="111"/>
                    </a:lnTo>
                    <a:lnTo>
                      <a:pt x="635" y="104"/>
                    </a:lnTo>
                    <a:lnTo>
                      <a:pt x="650" y="96"/>
                    </a:lnTo>
                    <a:lnTo>
                      <a:pt x="658" y="89"/>
                    </a:lnTo>
                    <a:lnTo>
                      <a:pt x="664" y="88"/>
                    </a:lnTo>
                    <a:lnTo>
                      <a:pt x="682" y="74"/>
                    </a:lnTo>
                    <a:lnTo>
                      <a:pt x="697" y="62"/>
                    </a:lnTo>
                    <a:lnTo>
                      <a:pt x="704" y="57"/>
                    </a:lnTo>
                    <a:lnTo>
                      <a:pt x="721" y="40"/>
                    </a:lnTo>
                    <a:lnTo>
                      <a:pt x="724" y="39"/>
                    </a:lnTo>
                    <a:lnTo>
                      <a:pt x="726" y="37"/>
                    </a:lnTo>
                    <a:lnTo>
                      <a:pt x="745" y="18"/>
                    </a:lnTo>
                    <a:lnTo>
                      <a:pt x="750" y="11"/>
                    </a:lnTo>
                    <a:lnTo>
                      <a:pt x="760" y="0"/>
                    </a:lnTo>
                  </a:path>
                </a:pathLst>
              </a:custGeom>
              <a:noFill/>
              <a:ln w="0">
                <a:solidFill>
                  <a:schemeClr val="tx1"/>
                </a:solidFill>
                <a:round/>
                <a:headEnd/>
                <a:tailEnd/>
              </a:ln>
            </p:spPr>
            <p:txBody>
              <a:bodyPr/>
              <a:lstStyle/>
              <a:p>
                <a:endParaRPr lang="en-US"/>
              </a:p>
            </p:txBody>
          </p:sp>
          <p:sp>
            <p:nvSpPr>
              <p:cNvPr id="44471" name="Freeform 1411"/>
              <p:cNvSpPr>
                <a:spLocks/>
              </p:cNvSpPr>
              <p:nvPr/>
            </p:nvSpPr>
            <p:spPr bwMode="auto">
              <a:xfrm>
                <a:off x="811" y="1855"/>
                <a:ext cx="47" cy="2"/>
              </a:xfrm>
              <a:custGeom>
                <a:avLst/>
                <a:gdLst>
                  <a:gd name="T0" fmla="*/ 47 w 47"/>
                  <a:gd name="T1" fmla="*/ 0 h 2"/>
                  <a:gd name="T2" fmla="*/ 32 w 47"/>
                  <a:gd name="T3" fmla="*/ 2 h 2"/>
                  <a:gd name="T4" fmla="*/ 14 w 47"/>
                  <a:gd name="T5" fmla="*/ 2 h 2"/>
                  <a:gd name="T6" fmla="*/ 0 w 47"/>
                  <a:gd name="T7" fmla="*/ 2 h 2"/>
                  <a:gd name="T8" fmla="*/ 0 60000 65536"/>
                  <a:gd name="T9" fmla="*/ 0 60000 65536"/>
                  <a:gd name="T10" fmla="*/ 0 60000 65536"/>
                  <a:gd name="T11" fmla="*/ 0 60000 65536"/>
                  <a:gd name="T12" fmla="*/ 0 w 47"/>
                  <a:gd name="T13" fmla="*/ 0 h 2"/>
                  <a:gd name="T14" fmla="*/ 47 w 47"/>
                  <a:gd name="T15" fmla="*/ 2 h 2"/>
                </a:gdLst>
                <a:ahLst/>
                <a:cxnLst>
                  <a:cxn ang="T8">
                    <a:pos x="T0" y="T1"/>
                  </a:cxn>
                  <a:cxn ang="T9">
                    <a:pos x="T2" y="T3"/>
                  </a:cxn>
                  <a:cxn ang="T10">
                    <a:pos x="T4" y="T5"/>
                  </a:cxn>
                  <a:cxn ang="T11">
                    <a:pos x="T6" y="T7"/>
                  </a:cxn>
                </a:cxnLst>
                <a:rect l="T12" t="T13" r="T14" b="T15"/>
                <a:pathLst>
                  <a:path w="47" h="2">
                    <a:moveTo>
                      <a:pt x="47" y="0"/>
                    </a:moveTo>
                    <a:lnTo>
                      <a:pt x="32" y="2"/>
                    </a:lnTo>
                    <a:lnTo>
                      <a:pt x="14" y="2"/>
                    </a:lnTo>
                    <a:lnTo>
                      <a:pt x="0" y="2"/>
                    </a:lnTo>
                  </a:path>
                </a:pathLst>
              </a:custGeom>
              <a:noFill/>
              <a:ln w="0">
                <a:solidFill>
                  <a:schemeClr val="tx1"/>
                </a:solidFill>
                <a:round/>
                <a:headEnd/>
                <a:tailEnd/>
              </a:ln>
            </p:spPr>
            <p:txBody>
              <a:bodyPr/>
              <a:lstStyle/>
              <a:p>
                <a:endParaRPr lang="en-US"/>
              </a:p>
            </p:txBody>
          </p:sp>
          <p:sp>
            <p:nvSpPr>
              <p:cNvPr id="44472" name="Freeform 1412"/>
              <p:cNvSpPr>
                <a:spLocks/>
              </p:cNvSpPr>
              <p:nvPr/>
            </p:nvSpPr>
            <p:spPr bwMode="auto">
              <a:xfrm>
                <a:off x="590" y="1806"/>
                <a:ext cx="255" cy="8"/>
              </a:xfrm>
              <a:custGeom>
                <a:avLst/>
                <a:gdLst>
                  <a:gd name="T0" fmla="*/ 0 w 255"/>
                  <a:gd name="T1" fmla="*/ 8 h 8"/>
                  <a:gd name="T2" fmla="*/ 37 w 255"/>
                  <a:gd name="T3" fmla="*/ 8 h 8"/>
                  <a:gd name="T4" fmla="*/ 66 w 255"/>
                  <a:gd name="T5" fmla="*/ 8 h 8"/>
                  <a:gd name="T6" fmla="*/ 69 w 255"/>
                  <a:gd name="T7" fmla="*/ 8 h 8"/>
                  <a:gd name="T8" fmla="*/ 99 w 255"/>
                  <a:gd name="T9" fmla="*/ 8 h 8"/>
                  <a:gd name="T10" fmla="*/ 132 w 255"/>
                  <a:gd name="T11" fmla="*/ 7 h 8"/>
                  <a:gd name="T12" fmla="*/ 140 w 255"/>
                  <a:gd name="T13" fmla="*/ 7 h 8"/>
                  <a:gd name="T14" fmla="*/ 162 w 255"/>
                  <a:gd name="T15" fmla="*/ 5 h 8"/>
                  <a:gd name="T16" fmla="*/ 164 w 255"/>
                  <a:gd name="T17" fmla="*/ 5 h 8"/>
                  <a:gd name="T18" fmla="*/ 194 w 255"/>
                  <a:gd name="T19" fmla="*/ 3 h 8"/>
                  <a:gd name="T20" fmla="*/ 199 w 255"/>
                  <a:gd name="T21" fmla="*/ 3 h 8"/>
                  <a:gd name="T22" fmla="*/ 224 w 255"/>
                  <a:gd name="T23" fmla="*/ 1 h 8"/>
                  <a:gd name="T24" fmla="*/ 231 w 255"/>
                  <a:gd name="T25" fmla="*/ 0 h 8"/>
                  <a:gd name="T26" fmla="*/ 255 w 255"/>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5"/>
                  <a:gd name="T43" fmla="*/ 0 h 8"/>
                  <a:gd name="T44" fmla="*/ 255 w 255"/>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5" h="8">
                    <a:moveTo>
                      <a:pt x="0" y="8"/>
                    </a:moveTo>
                    <a:lnTo>
                      <a:pt x="37" y="8"/>
                    </a:lnTo>
                    <a:lnTo>
                      <a:pt x="66" y="8"/>
                    </a:lnTo>
                    <a:lnTo>
                      <a:pt x="69" y="8"/>
                    </a:lnTo>
                    <a:lnTo>
                      <a:pt x="99" y="8"/>
                    </a:lnTo>
                    <a:lnTo>
                      <a:pt x="132" y="7"/>
                    </a:lnTo>
                    <a:lnTo>
                      <a:pt x="140" y="7"/>
                    </a:lnTo>
                    <a:lnTo>
                      <a:pt x="162" y="5"/>
                    </a:lnTo>
                    <a:lnTo>
                      <a:pt x="164" y="5"/>
                    </a:lnTo>
                    <a:lnTo>
                      <a:pt x="194" y="3"/>
                    </a:lnTo>
                    <a:lnTo>
                      <a:pt x="199" y="3"/>
                    </a:lnTo>
                    <a:lnTo>
                      <a:pt x="224" y="1"/>
                    </a:lnTo>
                    <a:lnTo>
                      <a:pt x="231" y="0"/>
                    </a:lnTo>
                    <a:lnTo>
                      <a:pt x="255" y="0"/>
                    </a:lnTo>
                  </a:path>
                </a:pathLst>
              </a:custGeom>
              <a:noFill/>
              <a:ln w="0">
                <a:solidFill>
                  <a:schemeClr val="tx1"/>
                </a:solidFill>
                <a:round/>
                <a:headEnd/>
                <a:tailEnd/>
              </a:ln>
            </p:spPr>
            <p:txBody>
              <a:bodyPr/>
              <a:lstStyle/>
              <a:p>
                <a:endParaRPr lang="en-US"/>
              </a:p>
            </p:txBody>
          </p:sp>
          <p:sp>
            <p:nvSpPr>
              <p:cNvPr id="44473" name="Freeform 1413"/>
              <p:cNvSpPr>
                <a:spLocks/>
              </p:cNvSpPr>
              <p:nvPr/>
            </p:nvSpPr>
            <p:spPr bwMode="auto">
              <a:xfrm>
                <a:off x="845" y="1556"/>
                <a:ext cx="700" cy="250"/>
              </a:xfrm>
              <a:custGeom>
                <a:avLst/>
                <a:gdLst>
                  <a:gd name="T0" fmla="*/ 0 w 700"/>
                  <a:gd name="T1" fmla="*/ 250 h 250"/>
                  <a:gd name="T2" fmla="*/ 10 w 700"/>
                  <a:gd name="T3" fmla="*/ 250 h 250"/>
                  <a:gd name="T4" fmla="*/ 30 w 700"/>
                  <a:gd name="T5" fmla="*/ 246 h 250"/>
                  <a:gd name="T6" fmla="*/ 44 w 700"/>
                  <a:gd name="T7" fmla="*/ 246 h 250"/>
                  <a:gd name="T8" fmla="*/ 61 w 700"/>
                  <a:gd name="T9" fmla="*/ 245 h 250"/>
                  <a:gd name="T10" fmla="*/ 77 w 700"/>
                  <a:gd name="T11" fmla="*/ 243 h 250"/>
                  <a:gd name="T12" fmla="*/ 91 w 700"/>
                  <a:gd name="T13" fmla="*/ 241 h 250"/>
                  <a:gd name="T14" fmla="*/ 113 w 700"/>
                  <a:gd name="T15" fmla="*/ 240 h 250"/>
                  <a:gd name="T16" fmla="*/ 121 w 700"/>
                  <a:gd name="T17" fmla="*/ 238 h 250"/>
                  <a:gd name="T18" fmla="*/ 148 w 700"/>
                  <a:gd name="T19" fmla="*/ 236 h 250"/>
                  <a:gd name="T20" fmla="*/ 150 w 700"/>
                  <a:gd name="T21" fmla="*/ 235 h 250"/>
                  <a:gd name="T22" fmla="*/ 170 w 700"/>
                  <a:gd name="T23" fmla="*/ 233 h 250"/>
                  <a:gd name="T24" fmla="*/ 180 w 700"/>
                  <a:gd name="T25" fmla="*/ 231 h 250"/>
                  <a:gd name="T26" fmla="*/ 184 w 700"/>
                  <a:gd name="T27" fmla="*/ 230 h 250"/>
                  <a:gd name="T28" fmla="*/ 211 w 700"/>
                  <a:gd name="T29" fmla="*/ 226 h 250"/>
                  <a:gd name="T30" fmla="*/ 219 w 700"/>
                  <a:gd name="T31" fmla="*/ 224 h 250"/>
                  <a:gd name="T32" fmla="*/ 239 w 700"/>
                  <a:gd name="T33" fmla="*/ 223 h 250"/>
                  <a:gd name="T34" fmla="*/ 255 w 700"/>
                  <a:gd name="T35" fmla="*/ 219 h 250"/>
                  <a:gd name="T36" fmla="*/ 268 w 700"/>
                  <a:gd name="T37" fmla="*/ 216 h 250"/>
                  <a:gd name="T38" fmla="*/ 292 w 700"/>
                  <a:gd name="T39" fmla="*/ 213 h 250"/>
                  <a:gd name="T40" fmla="*/ 297 w 700"/>
                  <a:gd name="T41" fmla="*/ 211 h 250"/>
                  <a:gd name="T42" fmla="*/ 312 w 700"/>
                  <a:gd name="T43" fmla="*/ 209 h 250"/>
                  <a:gd name="T44" fmla="*/ 326 w 700"/>
                  <a:gd name="T45" fmla="*/ 206 h 250"/>
                  <a:gd name="T46" fmla="*/ 331 w 700"/>
                  <a:gd name="T47" fmla="*/ 204 h 250"/>
                  <a:gd name="T48" fmla="*/ 354 w 700"/>
                  <a:gd name="T49" fmla="*/ 199 h 250"/>
                  <a:gd name="T50" fmla="*/ 369 w 700"/>
                  <a:gd name="T51" fmla="*/ 194 h 250"/>
                  <a:gd name="T52" fmla="*/ 381 w 700"/>
                  <a:gd name="T53" fmla="*/ 191 h 250"/>
                  <a:gd name="T54" fmla="*/ 408 w 700"/>
                  <a:gd name="T55" fmla="*/ 184 h 250"/>
                  <a:gd name="T56" fmla="*/ 410 w 700"/>
                  <a:gd name="T57" fmla="*/ 184 h 250"/>
                  <a:gd name="T58" fmla="*/ 435 w 700"/>
                  <a:gd name="T59" fmla="*/ 174 h 250"/>
                  <a:gd name="T60" fmla="*/ 450 w 700"/>
                  <a:gd name="T61" fmla="*/ 170 h 250"/>
                  <a:gd name="T62" fmla="*/ 462 w 700"/>
                  <a:gd name="T63" fmla="*/ 165 h 250"/>
                  <a:gd name="T64" fmla="*/ 482 w 700"/>
                  <a:gd name="T65" fmla="*/ 157 h 250"/>
                  <a:gd name="T66" fmla="*/ 489 w 700"/>
                  <a:gd name="T67" fmla="*/ 155 h 250"/>
                  <a:gd name="T68" fmla="*/ 494 w 700"/>
                  <a:gd name="T69" fmla="*/ 153 h 250"/>
                  <a:gd name="T70" fmla="*/ 515 w 700"/>
                  <a:gd name="T71" fmla="*/ 143 h 250"/>
                  <a:gd name="T72" fmla="*/ 540 w 700"/>
                  <a:gd name="T73" fmla="*/ 133 h 250"/>
                  <a:gd name="T74" fmla="*/ 540 w 700"/>
                  <a:gd name="T75" fmla="*/ 131 h 250"/>
                  <a:gd name="T76" fmla="*/ 565 w 700"/>
                  <a:gd name="T77" fmla="*/ 120 h 250"/>
                  <a:gd name="T78" fmla="*/ 584 w 700"/>
                  <a:gd name="T79" fmla="*/ 108 h 250"/>
                  <a:gd name="T80" fmla="*/ 589 w 700"/>
                  <a:gd name="T81" fmla="*/ 104 h 250"/>
                  <a:gd name="T82" fmla="*/ 594 w 700"/>
                  <a:gd name="T83" fmla="*/ 101 h 250"/>
                  <a:gd name="T84" fmla="*/ 611 w 700"/>
                  <a:gd name="T85" fmla="*/ 89 h 250"/>
                  <a:gd name="T86" fmla="*/ 623 w 700"/>
                  <a:gd name="T87" fmla="*/ 81 h 250"/>
                  <a:gd name="T88" fmla="*/ 634 w 700"/>
                  <a:gd name="T89" fmla="*/ 72 h 250"/>
                  <a:gd name="T90" fmla="*/ 655 w 700"/>
                  <a:gd name="T91" fmla="*/ 55 h 250"/>
                  <a:gd name="T92" fmla="*/ 656 w 700"/>
                  <a:gd name="T93" fmla="*/ 50 h 250"/>
                  <a:gd name="T94" fmla="*/ 671 w 700"/>
                  <a:gd name="T95" fmla="*/ 37 h 250"/>
                  <a:gd name="T96" fmla="*/ 678 w 700"/>
                  <a:gd name="T97" fmla="*/ 30 h 250"/>
                  <a:gd name="T98" fmla="*/ 678 w 700"/>
                  <a:gd name="T99" fmla="*/ 28 h 250"/>
                  <a:gd name="T100" fmla="*/ 699 w 700"/>
                  <a:gd name="T101" fmla="*/ 1 h 250"/>
                  <a:gd name="T102" fmla="*/ 700 w 700"/>
                  <a:gd name="T103" fmla="*/ 0 h 2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00"/>
                  <a:gd name="T157" fmla="*/ 0 h 250"/>
                  <a:gd name="T158" fmla="*/ 700 w 700"/>
                  <a:gd name="T159" fmla="*/ 250 h 2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00" h="250">
                    <a:moveTo>
                      <a:pt x="0" y="250"/>
                    </a:moveTo>
                    <a:lnTo>
                      <a:pt x="10" y="250"/>
                    </a:lnTo>
                    <a:lnTo>
                      <a:pt x="30" y="246"/>
                    </a:lnTo>
                    <a:lnTo>
                      <a:pt x="44" y="246"/>
                    </a:lnTo>
                    <a:lnTo>
                      <a:pt x="61" y="245"/>
                    </a:lnTo>
                    <a:lnTo>
                      <a:pt x="77" y="243"/>
                    </a:lnTo>
                    <a:lnTo>
                      <a:pt x="91" y="241"/>
                    </a:lnTo>
                    <a:lnTo>
                      <a:pt x="113" y="240"/>
                    </a:lnTo>
                    <a:lnTo>
                      <a:pt x="121" y="238"/>
                    </a:lnTo>
                    <a:lnTo>
                      <a:pt x="148" y="236"/>
                    </a:lnTo>
                    <a:lnTo>
                      <a:pt x="150" y="235"/>
                    </a:lnTo>
                    <a:lnTo>
                      <a:pt x="170" y="233"/>
                    </a:lnTo>
                    <a:lnTo>
                      <a:pt x="180" y="231"/>
                    </a:lnTo>
                    <a:lnTo>
                      <a:pt x="184" y="230"/>
                    </a:lnTo>
                    <a:lnTo>
                      <a:pt x="211" y="226"/>
                    </a:lnTo>
                    <a:lnTo>
                      <a:pt x="219" y="224"/>
                    </a:lnTo>
                    <a:lnTo>
                      <a:pt x="239" y="223"/>
                    </a:lnTo>
                    <a:lnTo>
                      <a:pt x="255" y="219"/>
                    </a:lnTo>
                    <a:lnTo>
                      <a:pt x="268" y="216"/>
                    </a:lnTo>
                    <a:lnTo>
                      <a:pt x="292" y="213"/>
                    </a:lnTo>
                    <a:lnTo>
                      <a:pt x="297" y="211"/>
                    </a:lnTo>
                    <a:lnTo>
                      <a:pt x="312" y="209"/>
                    </a:lnTo>
                    <a:lnTo>
                      <a:pt x="326" y="206"/>
                    </a:lnTo>
                    <a:lnTo>
                      <a:pt x="331" y="204"/>
                    </a:lnTo>
                    <a:lnTo>
                      <a:pt x="354" y="199"/>
                    </a:lnTo>
                    <a:lnTo>
                      <a:pt x="369" y="194"/>
                    </a:lnTo>
                    <a:lnTo>
                      <a:pt x="381" y="191"/>
                    </a:lnTo>
                    <a:lnTo>
                      <a:pt x="408" y="184"/>
                    </a:lnTo>
                    <a:lnTo>
                      <a:pt x="410" y="184"/>
                    </a:lnTo>
                    <a:lnTo>
                      <a:pt x="435" y="174"/>
                    </a:lnTo>
                    <a:lnTo>
                      <a:pt x="450" y="170"/>
                    </a:lnTo>
                    <a:lnTo>
                      <a:pt x="462" y="165"/>
                    </a:lnTo>
                    <a:lnTo>
                      <a:pt x="482" y="157"/>
                    </a:lnTo>
                    <a:lnTo>
                      <a:pt x="489" y="155"/>
                    </a:lnTo>
                    <a:lnTo>
                      <a:pt x="494" y="153"/>
                    </a:lnTo>
                    <a:lnTo>
                      <a:pt x="515" y="143"/>
                    </a:lnTo>
                    <a:lnTo>
                      <a:pt x="540" y="133"/>
                    </a:lnTo>
                    <a:lnTo>
                      <a:pt x="540" y="131"/>
                    </a:lnTo>
                    <a:lnTo>
                      <a:pt x="565" y="120"/>
                    </a:lnTo>
                    <a:lnTo>
                      <a:pt x="584" y="108"/>
                    </a:lnTo>
                    <a:lnTo>
                      <a:pt x="589" y="104"/>
                    </a:lnTo>
                    <a:lnTo>
                      <a:pt x="594" y="101"/>
                    </a:lnTo>
                    <a:lnTo>
                      <a:pt x="611" y="89"/>
                    </a:lnTo>
                    <a:lnTo>
                      <a:pt x="623" y="81"/>
                    </a:lnTo>
                    <a:lnTo>
                      <a:pt x="634" y="72"/>
                    </a:lnTo>
                    <a:lnTo>
                      <a:pt x="655" y="55"/>
                    </a:lnTo>
                    <a:lnTo>
                      <a:pt x="656" y="50"/>
                    </a:lnTo>
                    <a:lnTo>
                      <a:pt x="671" y="37"/>
                    </a:lnTo>
                    <a:lnTo>
                      <a:pt x="678" y="30"/>
                    </a:lnTo>
                    <a:lnTo>
                      <a:pt x="678" y="28"/>
                    </a:lnTo>
                    <a:lnTo>
                      <a:pt x="699" y="1"/>
                    </a:lnTo>
                    <a:lnTo>
                      <a:pt x="700" y="0"/>
                    </a:lnTo>
                  </a:path>
                </a:pathLst>
              </a:custGeom>
              <a:noFill/>
              <a:ln w="0">
                <a:solidFill>
                  <a:schemeClr val="tx1"/>
                </a:solidFill>
                <a:round/>
                <a:headEnd/>
                <a:tailEnd/>
              </a:ln>
            </p:spPr>
            <p:txBody>
              <a:bodyPr/>
              <a:lstStyle/>
              <a:p>
                <a:endParaRPr lang="en-US"/>
              </a:p>
            </p:txBody>
          </p:sp>
          <p:sp>
            <p:nvSpPr>
              <p:cNvPr id="44474" name="Freeform 1414"/>
              <p:cNvSpPr>
                <a:spLocks/>
              </p:cNvSpPr>
              <p:nvPr/>
            </p:nvSpPr>
            <p:spPr bwMode="auto">
              <a:xfrm>
                <a:off x="590" y="1500"/>
                <a:ext cx="872" cy="260"/>
              </a:xfrm>
              <a:custGeom>
                <a:avLst/>
                <a:gdLst>
                  <a:gd name="T0" fmla="*/ 0 w 872"/>
                  <a:gd name="T1" fmla="*/ 260 h 260"/>
                  <a:gd name="T2" fmla="*/ 32 w 872"/>
                  <a:gd name="T3" fmla="*/ 260 h 260"/>
                  <a:gd name="T4" fmla="*/ 37 w 872"/>
                  <a:gd name="T5" fmla="*/ 260 h 260"/>
                  <a:gd name="T6" fmla="*/ 64 w 872"/>
                  <a:gd name="T7" fmla="*/ 260 h 260"/>
                  <a:gd name="T8" fmla="*/ 71 w 872"/>
                  <a:gd name="T9" fmla="*/ 258 h 260"/>
                  <a:gd name="T10" fmla="*/ 98 w 872"/>
                  <a:gd name="T11" fmla="*/ 258 h 260"/>
                  <a:gd name="T12" fmla="*/ 101 w 872"/>
                  <a:gd name="T13" fmla="*/ 258 h 260"/>
                  <a:gd name="T14" fmla="*/ 132 w 872"/>
                  <a:gd name="T15" fmla="*/ 257 h 260"/>
                  <a:gd name="T16" fmla="*/ 133 w 872"/>
                  <a:gd name="T17" fmla="*/ 257 h 260"/>
                  <a:gd name="T18" fmla="*/ 150 w 872"/>
                  <a:gd name="T19" fmla="*/ 257 h 260"/>
                  <a:gd name="T20" fmla="*/ 162 w 872"/>
                  <a:gd name="T21" fmla="*/ 257 h 260"/>
                  <a:gd name="T22" fmla="*/ 164 w 872"/>
                  <a:gd name="T23" fmla="*/ 257 h 260"/>
                  <a:gd name="T24" fmla="*/ 194 w 872"/>
                  <a:gd name="T25" fmla="*/ 255 h 260"/>
                  <a:gd name="T26" fmla="*/ 199 w 872"/>
                  <a:gd name="T27" fmla="*/ 253 h 260"/>
                  <a:gd name="T28" fmla="*/ 226 w 872"/>
                  <a:gd name="T29" fmla="*/ 252 h 260"/>
                  <a:gd name="T30" fmla="*/ 233 w 872"/>
                  <a:gd name="T31" fmla="*/ 252 h 260"/>
                  <a:gd name="T32" fmla="*/ 255 w 872"/>
                  <a:gd name="T33" fmla="*/ 250 h 260"/>
                  <a:gd name="T34" fmla="*/ 267 w 872"/>
                  <a:gd name="T35" fmla="*/ 248 h 260"/>
                  <a:gd name="T36" fmla="*/ 285 w 872"/>
                  <a:gd name="T37" fmla="*/ 247 h 260"/>
                  <a:gd name="T38" fmla="*/ 300 w 872"/>
                  <a:gd name="T39" fmla="*/ 245 h 260"/>
                  <a:gd name="T40" fmla="*/ 316 w 872"/>
                  <a:gd name="T41" fmla="*/ 243 h 260"/>
                  <a:gd name="T42" fmla="*/ 334 w 872"/>
                  <a:gd name="T43" fmla="*/ 242 h 260"/>
                  <a:gd name="T44" fmla="*/ 346 w 872"/>
                  <a:gd name="T45" fmla="*/ 240 h 260"/>
                  <a:gd name="T46" fmla="*/ 370 w 872"/>
                  <a:gd name="T47" fmla="*/ 236 h 260"/>
                  <a:gd name="T48" fmla="*/ 375 w 872"/>
                  <a:gd name="T49" fmla="*/ 236 h 260"/>
                  <a:gd name="T50" fmla="*/ 398 w 872"/>
                  <a:gd name="T51" fmla="*/ 233 h 260"/>
                  <a:gd name="T52" fmla="*/ 403 w 872"/>
                  <a:gd name="T53" fmla="*/ 231 h 260"/>
                  <a:gd name="T54" fmla="*/ 407 w 872"/>
                  <a:gd name="T55" fmla="*/ 231 h 260"/>
                  <a:gd name="T56" fmla="*/ 434 w 872"/>
                  <a:gd name="T57" fmla="*/ 226 h 260"/>
                  <a:gd name="T58" fmla="*/ 442 w 872"/>
                  <a:gd name="T59" fmla="*/ 225 h 260"/>
                  <a:gd name="T60" fmla="*/ 462 w 872"/>
                  <a:gd name="T61" fmla="*/ 221 h 260"/>
                  <a:gd name="T62" fmla="*/ 479 w 872"/>
                  <a:gd name="T63" fmla="*/ 218 h 260"/>
                  <a:gd name="T64" fmla="*/ 491 w 872"/>
                  <a:gd name="T65" fmla="*/ 214 h 260"/>
                  <a:gd name="T66" fmla="*/ 518 w 872"/>
                  <a:gd name="T67" fmla="*/ 209 h 260"/>
                  <a:gd name="T68" fmla="*/ 520 w 872"/>
                  <a:gd name="T69" fmla="*/ 209 h 260"/>
                  <a:gd name="T70" fmla="*/ 526 w 872"/>
                  <a:gd name="T71" fmla="*/ 208 h 260"/>
                  <a:gd name="T72" fmla="*/ 547 w 872"/>
                  <a:gd name="T73" fmla="*/ 201 h 260"/>
                  <a:gd name="T74" fmla="*/ 555 w 872"/>
                  <a:gd name="T75" fmla="*/ 199 h 260"/>
                  <a:gd name="T76" fmla="*/ 575 w 872"/>
                  <a:gd name="T77" fmla="*/ 194 h 260"/>
                  <a:gd name="T78" fmla="*/ 596 w 872"/>
                  <a:gd name="T79" fmla="*/ 187 h 260"/>
                  <a:gd name="T80" fmla="*/ 602 w 872"/>
                  <a:gd name="T81" fmla="*/ 186 h 260"/>
                  <a:gd name="T82" fmla="*/ 616 w 872"/>
                  <a:gd name="T83" fmla="*/ 182 h 260"/>
                  <a:gd name="T84" fmla="*/ 629 w 872"/>
                  <a:gd name="T85" fmla="*/ 177 h 260"/>
                  <a:gd name="T86" fmla="*/ 640 w 872"/>
                  <a:gd name="T87" fmla="*/ 174 h 260"/>
                  <a:gd name="T88" fmla="*/ 656 w 872"/>
                  <a:gd name="T89" fmla="*/ 165 h 260"/>
                  <a:gd name="T90" fmla="*/ 682 w 872"/>
                  <a:gd name="T91" fmla="*/ 157 h 260"/>
                  <a:gd name="T92" fmla="*/ 707 w 872"/>
                  <a:gd name="T93" fmla="*/ 143 h 260"/>
                  <a:gd name="T94" fmla="*/ 731 w 872"/>
                  <a:gd name="T95" fmla="*/ 132 h 260"/>
                  <a:gd name="T96" fmla="*/ 732 w 872"/>
                  <a:gd name="T97" fmla="*/ 130 h 260"/>
                  <a:gd name="T98" fmla="*/ 734 w 872"/>
                  <a:gd name="T99" fmla="*/ 130 h 260"/>
                  <a:gd name="T100" fmla="*/ 756 w 872"/>
                  <a:gd name="T101" fmla="*/ 116 h 260"/>
                  <a:gd name="T102" fmla="*/ 775 w 872"/>
                  <a:gd name="T103" fmla="*/ 103 h 260"/>
                  <a:gd name="T104" fmla="*/ 780 w 872"/>
                  <a:gd name="T105" fmla="*/ 101 h 260"/>
                  <a:gd name="T106" fmla="*/ 788 w 872"/>
                  <a:gd name="T107" fmla="*/ 93 h 260"/>
                  <a:gd name="T108" fmla="*/ 803 w 872"/>
                  <a:gd name="T109" fmla="*/ 83 h 260"/>
                  <a:gd name="T110" fmla="*/ 808 w 872"/>
                  <a:gd name="T111" fmla="*/ 78 h 260"/>
                  <a:gd name="T112" fmla="*/ 824 w 872"/>
                  <a:gd name="T113" fmla="*/ 62 h 260"/>
                  <a:gd name="T114" fmla="*/ 837 w 872"/>
                  <a:gd name="T115" fmla="*/ 50 h 260"/>
                  <a:gd name="T116" fmla="*/ 844 w 872"/>
                  <a:gd name="T117" fmla="*/ 40 h 260"/>
                  <a:gd name="T118" fmla="*/ 857 w 872"/>
                  <a:gd name="T119" fmla="*/ 23 h 260"/>
                  <a:gd name="T120" fmla="*/ 864 w 872"/>
                  <a:gd name="T121" fmla="*/ 13 h 260"/>
                  <a:gd name="T122" fmla="*/ 872 w 872"/>
                  <a:gd name="T123" fmla="*/ 0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2"/>
                  <a:gd name="T187" fmla="*/ 0 h 260"/>
                  <a:gd name="T188" fmla="*/ 872 w 872"/>
                  <a:gd name="T189" fmla="*/ 260 h 2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2" h="260">
                    <a:moveTo>
                      <a:pt x="0" y="260"/>
                    </a:moveTo>
                    <a:lnTo>
                      <a:pt x="32" y="260"/>
                    </a:lnTo>
                    <a:lnTo>
                      <a:pt x="37" y="260"/>
                    </a:lnTo>
                    <a:lnTo>
                      <a:pt x="64" y="260"/>
                    </a:lnTo>
                    <a:lnTo>
                      <a:pt x="71" y="258"/>
                    </a:lnTo>
                    <a:lnTo>
                      <a:pt x="98" y="258"/>
                    </a:lnTo>
                    <a:lnTo>
                      <a:pt x="101" y="258"/>
                    </a:lnTo>
                    <a:lnTo>
                      <a:pt x="132" y="257"/>
                    </a:lnTo>
                    <a:lnTo>
                      <a:pt x="133" y="257"/>
                    </a:lnTo>
                    <a:lnTo>
                      <a:pt x="150" y="257"/>
                    </a:lnTo>
                    <a:lnTo>
                      <a:pt x="162" y="257"/>
                    </a:lnTo>
                    <a:lnTo>
                      <a:pt x="164" y="257"/>
                    </a:lnTo>
                    <a:lnTo>
                      <a:pt x="194" y="255"/>
                    </a:lnTo>
                    <a:lnTo>
                      <a:pt x="199" y="253"/>
                    </a:lnTo>
                    <a:lnTo>
                      <a:pt x="226" y="252"/>
                    </a:lnTo>
                    <a:lnTo>
                      <a:pt x="233" y="252"/>
                    </a:lnTo>
                    <a:lnTo>
                      <a:pt x="255" y="250"/>
                    </a:lnTo>
                    <a:lnTo>
                      <a:pt x="267" y="248"/>
                    </a:lnTo>
                    <a:lnTo>
                      <a:pt x="285" y="247"/>
                    </a:lnTo>
                    <a:lnTo>
                      <a:pt x="300" y="245"/>
                    </a:lnTo>
                    <a:lnTo>
                      <a:pt x="316" y="243"/>
                    </a:lnTo>
                    <a:lnTo>
                      <a:pt x="334" y="242"/>
                    </a:lnTo>
                    <a:lnTo>
                      <a:pt x="346" y="240"/>
                    </a:lnTo>
                    <a:lnTo>
                      <a:pt x="370" y="236"/>
                    </a:lnTo>
                    <a:lnTo>
                      <a:pt x="375" y="236"/>
                    </a:lnTo>
                    <a:lnTo>
                      <a:pt x="398" y="233"/>
                    </a:lnTo>
                    <a:lnTo>
                      <a:pt x="403" y="231"/>
                    </a:lnTo>
                    <a:lnTo>
                      <a:pt x="407" y="231"/>
                    </a:lnTo>
                    <a:lnTo>
                      <a:pt x="434" y="226"/>
                    </a:lnTo>
                    <a:lnTo>
                      <a:pt x="442" y="225"/>
                    </a:lnTo>
                    <a:lnTo>
                      <a:pt x="462" y="221"/>
                    </a:lnTo>
                    <a:lnTo>
                      <a:pt x="479" y="218"/>
                    </a:lnTo>
                    <a:lnTo>
                      <a:pt x="491" y="214"/>
                    </a:lnTo>
                    <a:lnTo>
                      <a:pt x="518" y="209"/>
                    </a:lnTo>
                    <a:lnTo>
                      <a:pt x="520" y="209"/>
                    </a:lnTo>
                    <a:lnTo>
                      <a:pt x="526" y="208"/>
                    </a:lnTo>
                    <a:lnTo>
                      <a:pt x="547" y="201"/>
                    </a:lnTo>
                    <a:lnTo>
                      <a:pt x="555" y="199"/>
                    </a:lnTo>
                    <a:lnTo>
                      <a:pt x="575" y="194"/>
                    </a:lnTo>
                    <a:lnTo>
                      <a:pt x="596" y="187"/>
                    </a:lnTo>
                    <a:lnTo>
                      <a:pt x="602" y="186"/>
                    </a:lnTo>
                    <a:lnTo>
                      <a:pt x="616" y="182"/>
                    </a:lnTo>
                    <a:lnTo>
                      <a:pt x="629" y="177"/>
                    </a:lnTo>
                    <a:lnTo>
                      <a:pt x="640" y="174"/>
                    </a:lnTo>
                    <a:lnTo>
                      <a:pt x="656" y="165"/>
                    </a:lnTo>
                    <a:lnTo>
                      <a:pt x="682" y="157"/>
                    </a:lnTo>
                    <a:lnTo>
                      <a:pt x="707" y="143"/>
                    </a:lnTo>
                    <a:lnTo>
                      <a:pt x="731" y="132"/>
                    </a:lnTo>
                    <a:lnTo>
                      <a:pt x="732" y="130"/>
                    </a:lnTo>
                    <a:lnTo>
                      <a:pt x="734" y="130"/>
                    </a:lnTo>
                    <a:lnTo>
                      <a:pt x="756" y="116"/>
                    </a:lnTo>
                    <a:lnTo>
                      <a:pt x="775" y="103"/>
                    </a:lnTo>
                    <a:lnTo>
                      <a:pt x="780" y="101"/>
                    </a:lnTo>
                    <a:lnTo>
                      <a:pt x="788" y="93"/>
                    </a:lnTo>
                    <a:lnTo>
                      <a:pt x="803" y="83"/>
                    </a:lnTo>
                    <a:lnTo>
                      <a:pt x="808" y="78"/>
                    </a:lnTo>
                    <a:lnTo>
                      <a:pt x="824" y="62"/>
                    </a:lnTo>
                    <a:lnTo>
                      <a:pt x="837" y="50"/>
                    </a:lnTo>
                    <a:lnTo>
                      <a:pt x="844" y="40"/>
                    </a:lnTo>
                    <a:lnTo>
                      <a:pt x="857" y="23"/>
                    </a:lnTo>
                    <a:lnTo>
                      <a:pt x="864" y="13"/>
                    </a:lnTo>
                    <a:lnTo>
                      <a:pt x="872" y="0"/>
                    </a:lnTo>
                  </a:path>
                </a:pathLst>
              </a:custGeom>
              <a:noFill/>
              <a:ln w="0">
                <a:solidFill>
                  <a:schemeClr val="tx1"/>
                </a:solidFill>
                <a:round/>
                <a:headEnd/>
                <a:tailEnd/>
              </a:ln>
            </p:spPr>
            <p:txBody>
              <a:bodyPr/>
              <a:lstStyle/>
              <a:p>
                <a:endParaRPr lang="en-US"/>
              </a:p>
            </p:txBody>
          </p:sp>
          <p:sp>
            <p:nvSpPr>
              <p:cNvPr id="44475" name="Line 1415"/>
              <p:cNvSpPr>
                <a:spLocks noChangeShapeType="1"/>
              </p:cNvSpPr>
              <p:nvPr/>
            </p:nvSpPr>
            <p:spPr bwMode="auto">
              <a:xfrm flipH="1">
                <a:off x="590" y="1699"/>
                <a:ext cx="35" cy="1"/>
              </a:xfrm>
              <a:prstGeom prst="line">
                <a:avLst/>
              </a:prstGeom>
              <a:noFill/>
              <a:ln w="0">
                <a:solidFill>
                  <a:schemeClr val="tx1"/>
                </a:solidFill>
                <a:round/>
                <a:headEnd/>
                <a:tailEnd/>
              </a:ln>
            </p:spPr>
            <p:txBody>
              <a:bodyPr/>
              <a:lstStyle/>
              <a:p>
                <a:endParaRPr lang="en-GB"/>
              </a:p>
            </p:txBody>
          </p:sp>
          <p:sp>
            <p:nvSpPr>
              <p:cNvPr id="44476" name="Freeform 1416"/>
              <p:cNvSpPr>
                <a:spLocks/>
              </p:cNvSpPr>
              <p:nvPr/>
            </p:nvSpPr>
            <p:spPr bwMode="auto">
              <a:xfrm>
                <a:off x="625" y="1698"/>
                <a:ext cx="63" cy="1"/>
              </a:xfrm>
              <a:custGeom>
                <a:avLst/>
                <a:gdLst>
                  <a:gd name="T0" fmla="*/ 63 w 63"/>
                  <a:gd name="T1" fmla="*/ 0 h 1"/>
                  <a:gd name="T2" fmla="*/ 34 w 63"/>
                  <a:gd name="T3" fmla="*/ 1 h 1"/>
                  <a:gd name="T4" fmla="*/ 31 w 63"/>
                  <a:gd name="T5" fmla="*/ 1 h 1"/>
                  <a:gd name="T6" fmla="*/ 0 w 63"/>
                  <a:gd name="T7" fmla="*/ 1 h 1"/>
                  <a:gd name="T8" fmla="*/ 0 60000 65536"/>
                  <a:gd name="T9" fmla="*/ 0 60000 65536"/>
                  <a:gd name="T10" fmla="*/ 0 60000 65536"/>
                  <a:gd name="T11" fmla="*/ 0 60000 65536"/>
                  <a:gd name="T12" fmla="*/ 0 w 63"/>
                  <a:gd name="T13" fmla="*/ 0 h 1"/>
                  <a:gd name="T14" fmla="*/ 63 w 63"/>
                  <a:gd name="T15" fmla="*/ 1 h 1"/>
                </a:gdLst>
                <a:ahLst/>
                <a:cxnLst>
                  <a:cxn ang="T8">
                    <a:pos x="T0" y="T1"/>
                  </a:cxn>
                  <a:cxn ang="T9">
                    <a:pos x="T2" y="T3"/>
                  </a:cxn>
                  <a:cxn ang="T10">
                    <a:pos x="T4" y="T5"/>
                  </a:cxn>
                  <a:cxn ang="T11">
                    <a:pos x="T6" y="T7"/>
                  </a:cxn>
                </a:cxnLst>
                <a:rect l="T12" t="T13" r="T14" b="T15"/>
                <a:pathLst>
                  <a:path w="63" h="1">
                    <a:moveTo>
                      <a:pt x="63" y="0"/>
                    </a:moveTo>
                    <a:lnTo>
                      <a:pt x="34" y="1"/>
                    </a:lnTo>
                    <a:lnTo>
                      <a:pt x="31" y="1"/>
                    </a:lnTo>
                    <a:lnTo>
                      <a:pt x="0" y="1"/>
                    </a:lnTo>
                  </a:path>
                </a:pathLst>
              </a:custGeom>
              <a:noFill/>
              <a:ln w="0">
                <a:solidFill>
                  <a:schemeClr val="tx1"/>
                </a:solidFill>
                <a:round/>
                <a:headEnd/>
                <a:tailEnd/>
              </a:ln>
            </p:spPr>
            <p:txBody>
              <a:bodyPr/>
              <a:lstStyle/>
              <a:p>
                <a:endParaRPr lang="en-US"/>
              </a:p>
            </p:txBody>
          </p:sp>
          <p:sp>
            <p:nvSpPr>
              <p:cNvPr id="44477" name="Freeform 1417"/>
              <p:cNvSpPr>
                <a:spLocks/>
              </p:cNvSpPr>
              <p:nvPr/>
            </p:nvSpPr>
            <p:spPr bwMode="auto">
              <a:xfrm>
                <a:off x="688" y="1689"/>
                <a:ext cx="123" cy="9"/>
              </a:xfrm>
              <a:custGeom>
                <a:avLst/>
                <a:gdLst>
                  <a:gd name="T0" fmla="*/ 123 w 123"/>
                  <a:gd name="T1" fmla="*/ 0 h 9"/>
                  <a:gd name="T2" fmla="*/ 106 w 123"/>
                  <a:gd name="T3" fmla="*/ 2 h 9"/>
                  <a:gd name="T4" fmla="*/ 93 w 123"/>
                  <a:gd name="T5" fmla="*/ 3 h 9"/>
                  <a:gd name="T6" fmla="*/ 72 w 123"/>
                  <a:gd name="T7" fmla="*/ 3 h 9"/>
                  <a:gd name="T8" fmla="*/ 62 w 123"/>
                  <a:gd name="T9" fmla="*/ 5 h 9"/>
                  <a:gd name="T10" fmla="*/ 37 w 123"/>
                  <a:gd name="T11" fmla="*/ 7 h 9"/>
                  <a:gd name="T12" fmla="*/ 30 w 123"/>
                  <a:gd name="T13" fmla="*/ 7 h 9"/>
                  <a:gd name="T14" fmla="*/ 3 w 123"/>
                  <a:gd name="T15" fmla="*/ 9 h 9"/>
                  <a:gd name="T16" fmla="*/ 0 w 123"/>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9"/>
                  <a:gd name="T29" fmla="*/ 123 w 12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9">
                    <a:moveTo>
                      <a:pt x="123" y="0"/>
                    </a:moveTo>
                    <a:lnTo>
                      <a:pt x="106" y="2"/>
                    </a:lnTo>
                    <a:lnTo>
                      <a:pt x="93" y="3"/>
                    </a:lnTo>
                    <a:lnTo>
                      <a:pt x="72" y="3"/>
                    </a:lnTo>
                    <a:lnTo>
                      <a:pt x="62" y="5"/>
                    </a:lnTo>
                    <a:lnTo>
                      <a:pt x="37" y="7"/>
                    </a:lnTo>
                    <a:lnTo>
                      <a:pt x="30" y="7"/>
                    </a:lnTo>
                    <a:lnTo>
                      <a:pt x="3" y="9"/>
                    </a:lnTo>
                    <a:lnTo>
                      <a:pt x="0" y="9"/>
                    </a:lnTo>
                  </a:path>
                </a:pathLst>
              </a:custGeom>
              <a:noFill/>
              <a:ln w="0">
                <a:solidFill>
                  <a:schemeClr val="tx1"/>
                </a:solidFill>
                <a:round/>
                <a:headEnd/>
                <a:tailEnd/>
              </a:ln>
            </p:spPr>
            <p:txBody>
              <a:bodyPr/>
              <a:lstStyle/>
              <a:p>
                <a:endParaRPr lang="en-US"/>
              </a:p>
            </p:txBody>
          </p:sp>
          <p:sp>
            <p:nvSpPr>
              <p:cNvPr id="44478" name="Freeform 1418"/>
              <p:cNvSpPr>
                <a:spLocks/>
              </p:cNvSpPr>
              <p:nvPr/>
            </p:nvSpPr>
            <p:spPr bwMode="auto">
              <a:xfrm>
                <a:off x="811" y="1682"/>
                <a:ext cx="61" cy="7"/>
              </a:xfrm>
              <a:custGeom>
                <a:avLst/>
                <a:gdLst>
                  <a:gd name="T0" fmla="*/ 61 w 61"/>
                  <a:gd name="T1" fmla="*/ 0 h 7"/>
                  <a:gd name="T2" fmla="*/ 51 w 61"/>
                  <a:gd name="T3" fmla="*/ 2 h 7"/>
                  <a:gd name="T4" fmla="*/ 30 w 61"/>
                  <a:gd name="T5" fmla="*/ 4 h 7"/>
                  <a:gd name="T6" fmla="*/ 17 w 61"/>
                  <a:gd name="T7" fmla="*/ 5 h 7"/>
                  <a:gd name="T8" fmla="*/ 0 w 61"/>
                  <a:gd name="T9" fmla="*/ 7 h 7"/>
                  <a:gd name="T10" fmla="*/ 0 60000 65536"/>
                  <a:gd name="T11" fmla="*/ 0 60000 65536"/>
                  <a:gd name="T12" fmla="*/ 0 60000 65536"/>
                  <a:gd name="T13" fmla="*/ 0 60000 65536"/>
                  <a:gd name="T14" fmla="*/ 0 60000 65536"/>
                  <a:gd name="T15" fmla="*/ 0 w 61"/>
                  <a:gd name="T16" fmla="*/ 0 h 7"/>
                  <a:gd name="T17" fmla="*/ 61 w 61"/>
                  <a:gd name="T18" fmla="*/ 7 h 7"/>
                </a:gdLst>
                <a:ahLst/>
                <a:cxnLst>
                  <a:cxn ang="T10">
                    <a:pos x="T0" y="T1"/>
                  </a:cxn>
                  <a:cxn ang="T11">
                    <a:pos x="T2" y="T3"/>
                  </a:cxn>
                  <a:cxn ang="T12">
                    <a:pos x="T4" y="T5"/>
                  </a:cxn>
                  <a:cxn ang="T13">
                    <a:pos x="T6" y="T7"/>
                  </a:cxn>
                  <a:cxn ang="T14">
                    <a:pos x="T8" y="T9"/>
                  </a:cxn>
                </a:cxnLst>
                <a:rect l="T15" t="T16" r="T17" b="T18"/>
                <a:pathLst>
                  <a:path w="61" h="7">
                    <a:moveTo>
                      <a:pt x="61" y="0"/>
                    </a:moveTo>
                    <a:lnTo>
                      <a:pt x="51" y="2"/>
                    </a:lnTo>
                    <a:lnTo>
                      <a:pt x="30" y="4"/>
                    </a:lnTo>
                    <a:lnTo>
                      <a:pt x="17" y="5"/>
                    </a:lnTo>
                    <a:lnTo>
                      <a:pt x="0" y="7"/>
                    </a:lnTo>
                  </a:path>
                </a:pathLst>
              </a:custGeom>
              <a:noFill/>
              <a:ln w="0">
                <a:solidFill>
                  <a:schemeClr val="tx1"/>
                </a:solidFill>
                <a:round/>
                <a:headEnd/>
                <a:tailEnd/>
              </a:ln>
            </p:spPr>
            <p:txBody>
              <a:bodyPr/>
              <a:lstStyle/>
              <a:p>
                <a:endParaRPr lang="en-US"/>
              </a:p>
            </p:txBody>
          </p:sp>
          <p:sp>
            <p:nvSpPr>
              <p:cNvPr id="44479" name="Freeform 1419"/>
              <p:cNvSpPr>
                <a:spLocks/>
              </p:cNvSpPr>
              <p:nvPr/>
            </p:nvSpPr>
            <p:spPr bwMode="auto">
              <a:xfrm>
                <a:off x="872" y="1679"/>
                <a:ext cx="30" cy="3"/>
              </a:xfrm>
              <a:custGeom>
                <a:avLst/>
                <a:gdLst>
                  <a:gd name="T0" fmla="*/ 30 w 30"/>
                  <a:gd name="T1" fmla="*/ 0 h 3"/>
                  <a:gd name="T2" fmla="*/ 25 w 30"/>
                  <a:gd name="T3" fmla="*/ 0 h 3"/>
                  <a:gd name="T4" fmla="*/ 0 w 30"/>
                  <a:gd name="T5" fmla="*/ 3 h 3"/>
                  <a:gd name="T6" fmla="*/ 0 60000 65536"/>
                  <a:gd name="T7" fmla="*/ 0 60000 65536"/>
                  <a:gd name="T8" fmla="*/ 0 60000 65536"/>
                  <a:gd name="T9" fmla="*/ 0 w 30"/>
                  <a:gd name="T10" fmla="*/ 0 h 3"/>
                  <a:gd name="T11" fmla="*/ 30 w 30"/>
                  <a:gd name="T12" fmla="*/ 3 h 3"/>
                </a:gdLst>
                <a:ahLst/>
                <a:cxnLst>
                  <a:cxn ang="T6">
                    <a:pos x="T0" y="T1"/>
                  </a:cxn>
                  <a:cxn ang="T7">
                    <a:pos x="T2" y="T3"/>
                  </a:cxn>
                  <a:cxn ang="T8">
                    <a:pos x="T4" y="T5"/>
                  </a:cxn>
                </a:cxnLst>
                <a:rect l="T9" t="T10" r="T11" b="T12"/>
                <a:pathLst>
                  <a:path w="30" h="3">
                    <a:moveTo>
                      <a:pt x="30" y="0"/>
                    </a:moveTo>
                    <a:lnTo>
                      <a:pt x="25" y="0"/>
                    </a:lnTo>
                    <a:lnTo>
                      <a:pt x="0" y="3"/>
                    </a:lnTo>
                  </a:path>
                </a:pathLst>
              </a:custGeom>
              <a:noFill/>
              <a:ln w="0">
                <a:solidFill>
                  <a:schemeClr val="tx1"/>
                </a:solidFill>
                <a:round/>
                <a:headEnd/>
                <a:tailEnd/>
              </a:ln>
            </p:spPr>
            <p:txBody>
              <a:bodyPr/>
              <a:lstStyle/>
              <a:p>
                <a:endParaRPr lang="en-US"/>
              </a:p>
            </p:txBody>
          </p:sp>
          <p:sp>
            <p:nvSpPr>
              <p:cNvPr id="44480" name="Freeform 1420"/>
              <p:cNvSpPr>
                <a:spLocks/>
              </p:cNvSpPr>
              <p:nvPr/>
            </p:nvSpPr>
            <p:spPr bwMode="auto">
              <a:xfrm>
                <a:off x="902" y="1674"/>
                <a:ext cx="29" cy="5"/>
              </a:xfrm>
              <a:custGeom>
                <a:avLst/>
                <a:gdLst>
                  <a:gd name="T0" fmla="*/ 29 w 29"/>
                  <a:gd name="T1" fmla="*/ 0 h 5"/>
                  <a:gd name="T2" fmla="*/ 15 w 29"/>
                  <a:gd name="T3" fmla="*/ 2 h 5"/>
                  <a:gd name="T4" fmla="*/ 0 w 29"/>
                  <a:gd name="T5" fmla="*/ 5 h 5"/>
                  <a:gd name="T6" fmla="*/ 0 60000 65536"/>
                  <a:gd name="T7" fmla="*/ 0 60000 65536"/>
                  <a:gd name="T8" fmla="*/ 0 60000 65536"/>
                  <a:gd name="T9" fmla="*/ 0 w 29"/>
                  <a:gd name="T10" fmla="*/ 0 h 5"/>
                  <a:gd name="T11" fmla="*/ 29 w 29"/>
                  <a:gd name="T12" fmla="*/ 5 h 5"/>
                </a:gdLst>
                <a:ahLst/>
                <a:cxnLst>
                  <a:cxn ang="T6">
                    <a:pos x="T0" y="T1"/>
                  </a:cxn>
                  <a:cxn ang="T7">
                    <a:pos x="T2" y="T3"/>
                  </a:cxn>
                  <a:cxn ang="T8">
                    <a:pos x="T4" y="T5"/>
                  </a:cxn>
                </a:cxnLst>
                <a:rect l="T9" t="T10" r="T11" b="T12"/>
                <a:pathLst>
                  <a:path w="29" h="5">
                    <a:moveTo>
                      <a:pt x="29" y="0"/>
                    </a:moveTo>
                    <a:lnTo>
                      <a:pt x="15" y="2"/>
                    </a:lnTo>
                    <a:lnTo>
                      <a:pt x="0" y="5"/>
                    </a:lnTo>
                  </a:path>
                </a:pathLst>
              </a:custGeom>
              <a:noFill/>
              <a:ln w="0">
                <a:solidFill>
                  <a:schemeClr val="tx1"/>
                </a:solidFill>
                <a:round/>
                <a:headEnd/>
                <a:tailEnd/>
              </a:ln>
            </p:spPr>
            <p:txBody>
              <a:bodyPr/>
              <a:lstStyle/>
              <a:p>
                <a:endParaRPr lang="en-US"/>
              </a:p>
            </p:txBody>
          </p:sp>
          <p:sp>
            <p:nvSpPr>
              <p:cNvPr id="44481" name="Freeform 1421"/>
              <p:cNvSpPr>
                <a:spLocks/>
              </p:cNvSpPr>
              <p:nvPr/>
            </p:nvSpPr>
            <p:spPr bwMode="auto">
              <a:xfrm>
                <a:off x="931" y="1669"/>
                <a:ext cx="29" cy="5"/>
              </a:xfrm>
              <a:custGeom>
                <a:avLst/>
                <a:gdLst>
                  <a:gd name="T0" fmla="*/ 29 w 29"/>
                  <a:gd name="T1" fmla="*/ 0 h 5"/>
                  <a:gd name="T2" fmla="*/ 2 w 29"/>
                  <a:gd name="T3" fmla="*/ 5 h 5"/>
                  <a:gd name="T4" fmla="*/ 0 w 29"/>
                  <a:gd name="T5" fmla="*/ 5 h 5"/>
                  <a:gd name="T6" fmla="*/ 0 60000 65536"/>
                  <a:gd name="T7" fmla="*/ 0 60000 65536"/>
                  <a:gd name="T8" fmla="*/ 0 60000 65536"/>
                  <a:gd name="T9" fmla="*/ 0 w 29"/>
                  <a:gd name="T10" fmla="*/ 0 h 5"/>
                  <a:gd name="T11" fmla="*/ 29 w 29"/>
                  <a:gd name="T12" fmla="*/ 5 h 5"/>
                </a:gdLst>
                <a:ahLst/>
                <a:cxnLst>
                  <a:cxn ang="T6">
                    <a:pos x="T0" y="T1"/>
                  </a:cxn>
                  <a:cxn ang="T7">
                    <a:pos x="T2" y="T3"/>
                  </a:cxn>
                  <a:cxn ang="T8">
                    <a:pos x="T4" y="T5"/>
                  </a:cxn>
                </a:cxnLst>
                <a:rect l="T9" t="T10" r="T11" b="T12"/>
                <a:pathLst>
                  <a:path w="29" h="5">
                    <a:moveTo>
                      <a:pt x="29" y="0"/>
                    </a:moveTo>
                    <a:lnTo>
                      <a:pt x="2" y="5"/>
                    </a:lnTo>
                    <a:lnTo>
                      <a:pt x="0" y="5"/>
                    </a:lnTo>
                  </a:path>
                </a:pathLst>
              </a:custGeom>
              <a:noFill/>
              <a:ln w="0">
                <a:solidFill>
                  <a:schemeClr val="tx1"/>
                </a:solidFill>
                <a:round/>
                <a:headEnd/>
                <a:tailEnd/>
              </a:ln>
            </p:spPr>
            <p:txBody>
              <a:bodyPr/>
              <a:lstStyle/>
              <a:p>
                <a:endParaRPr lang="en-US"/>
              </a:p>
            </p:txBody>
          </p:sp>
          <p:sp>
            <p:nvSpPr>
              <p:cNvPr id="44482" name="Freeform 1422"/>
              <p:cNvSpPr>
                <a:spLocks/>
              </p:cNvSpPr>
              <p:nvPr/>
            </p:nvSpPr>
            <p:spPr bwMode="auto">
              <a:xfrm>
                <a:off x="960" y="1659"/>
                <a:ext cx="57" cy="10"/>
              </a:xfrm>
              <a:custGeom>
                <a:avLst/>
                <a:gdLst>
                  <a:gd name="T0" fmla="*/ 57 w 57"/>
                  <a:gd name="T1" fmla="*/ 0 h 10"/>
                  <a:gd name="T2" fmla="*/ 47 w 57"/>
                  <a:gd name="T3" fmla="*/ 0 h 10"/>
                  <a:gd name="T4" fmla="*/ 28 w 57"/>
                  <a:gd name="T5" fmla="*/ 5 h 10"/>
                  <a:gd name="T6" fmla="*/ 10 w 57"/>
                  <a:gd name="T7" fmla="*/ 8 h 10"/>
                  <a:gd name="T8" fmla="*/ 0 w 57"/>
                  <a:gd name="T9" fmla="*/ 10 h 10"/>
                  <a:gd name="T10" fmla="*/ 0 60000 65536"/>
                  <a:gd name="T11" fmla="*/ 0 60000 65536"/>
                  <a:gd name="T12" fmla="*/ 0 60000 65536"/>
                  <a:gd name="T13" fmla="*/ 0 60000 65536"/>
                  <a:gd name="T14" fmla="*/ 0 60000 65536"/>
                  <a:gd name="T15" fmla="*/ 0 w 57"/>
                  <a:gd name="T16" fmla="*/ 0 h 10"/>
                  <a:gd name="T17" fmla="*/ 57 w 57"/>
                  <a:gd name="T18" fmla="*/ 10 h 10"/>
                </a:gdLst>
                <a:ahLst/>
                <a:cxnLst>
                  <a:cxn ang="T10">
                    <a:pos x="T0" y="T1"/>
                  </a:cxn>
                  <a:cxn ang="T11">
                    <a:pos x="T2" y="T3"/>
                  </a:cxn>
                  <a:cxn ang="T12">
                    <a:pos x="T4" y="T5"/>
                  </a:cxn>
                  <a:cxn ang="T13">
                    <a:pos x="T6" y="T7"/>
                  </a:cxn>
                  <a:cxn ang="T14">
                    <a:pos x="T8" y="T9"/>
                  </a:cxn>
                </a:cxnLst>
                <a:rect l="T15" t="T16" r="T17" b="T18"/>
                <a:pathLst>
                  <a:path w="57" h="10">
                    <a:moveTo>
                      <a:pt x="57" y="0"/>
                    </a:moveTo>
                    <a:lnTo>
                      <a:pt x="47" y="0"/>
                    </a:lnTo>
                    <a:lnTo>
                      <a:pt x="28" y="5"/>
                    </a:lnTo>
                    <a:lnTo>
                      <a:pt x="10" y="8"/>
                    </a:lnTo>
                    <a:lnTo>
                      <a:pt x="0" y="10"/>
                    </a:lnTo>
                  </a:path>
                </a:pathLst>
              </a:custGeom>
              <a:noFill/>
              <a:ln w="0">
                <a:solidFill>
                  <a:schemeClr val="tx1"/>
                </a:solidFill>
                <a:round/>
                <a:headEnd/>
                <a:tailEnd/>
              </a:ln>
            </p:spPr>
            <p:txBody>
              <a:bodyPr/>
              <a:lstStyle/>
              <a:p>
                <a:endParaRPr lang="en-US"/>
              </a:p>
            </p:txBody>
          </p:sp>
          <p:sp>
            <p:nvSpPr>
              <p:cNvPr id="44483" name="Freeform 1423"/>
              <p:cNvSpPr>
                <a:spLocks/>
              </p:cNvSpPr>
              <p:nvPr/>
            </p:nvSpPr>
            <p:spPr bwMode="auto">
              <a:xfrm>
                <a:off x="1044" y="1446"/>
                <a:ext cx="319" cy="204"/>
              </a:xfrm>
              <a:custGeom>
                <a:avLst/>
                <a:gdLst>
                  <a:gd name="T0" fmla="*/ 0 w 319"/>
                  <a:gd name="T1" fmla="*/ 204 h 204"/>
                  <a:gd name="T2" fmla="*/ 3 w 319"/>
                  <a:gd name="T3" fmla="*/ 204 h 204"/>
                  <a:gd name="T4" fmla="*/ 29 w 319"/>
                  <a:gd name="T5" fmla="*/ 197 h 204"/>
                  <a:gd name="T6" fmla="*/ 40 w 319"/>
                  <a:gd name="T7" fmla="*/ 194 h 204"/>
                  <a:gd name="T8" fmla="*/ 56 w 319"/>
                  <a:gd name="T9" fmla="*/ 189 h 204"/>
                  <a:gd name="T10" fmla="*/ 81 w 319"/>
                  <a:gd name="T11" fmla="*/ 181 h 204"/>
                  <a:gd name="T12" fmla="*/ 84 w 319"/>
                  <a:gd name="T13" fmla="*/ 181 h 204"/>
                  <a:gd name="T14" fmla="*/ 89 w 319"/>
                  <a:gd name="T15" fmla="*/ 177 h 204"/>
                  <a:gd name="T16" fmla="*/ 110 w 319"/>
                  <a:gd name="T17" fmla="*/ 169 h 204"/>
                  <a:gd name="T18" fmla="*/ 123 w 319"/>
                  <a:gd name="T19" fmla="*/ 164 h 204"/>
                  <a:gd name="T20" fmla="*/ 135 w 319"/>
                  <a:gd name="T21" fmla="*/ 159 h 204"/>
                  <a:gd name="T22" fmla="*/ 152 w 319"/>
                  <a:gd name="T23" fmla="*/ 152 h 204"/>
                  <a:gd name="T24" fmla="*/ 162 w 319"/>
                  <a:gd name="T25" fmla="*/ 147 h 204"/>
                  <a:gd name="T26" fmla="*/ 170 w 319"/>
                  <a:gd name="T27" fmla="*/ 142 h 204"/>
                  <a:gd name="T28" fmla="*/ 186 w 319"/>
                  <a:gd name="T29" fmla="*/ 133 h 204"/>
                  <a:gd name="T30" fmla="*/ 201 w 319"/>
                  <a:gd name="T31" fmla="*/ 125 h 204"/>
                  <a:gd name="T32" fmla="*/ 211 w 319"/>
                  <a:gd name="T33" fmla="*/ 120 h 204"/>
                  <a:gd name="T34" fmla="*/ 224 w 319"/>
                  <a:gd name="T35" fmla="*/ 110 h 204"/>
                  <a:gd name="T36" fmla="*/ 235 w 319"/>
                  <a:gd name="T37" fmla="*/ 103 h 204"/>
                  <a:gd name="T38" fmla="*/ 240 w 319"/>
                  <a:gd name="T39" fmla="*/ 98 h 204"/>
                  <a:gd name="T40" fmla="*/ 255 w 319"/>
                  <a:gd name="T41" fmla="*/ 82 h 204"/>
                  <a:gd name="T42" fmla="*/ 268 w 319"/>
                  <a:gd name="T43" fmla="*/ 71 h 204"/>
                  <a:gd name="T44" fmla="*/ 277 w 319"/>
                  <a:gd name="T45" fmla="*/ 62 h 204"/>
                  <a:gd name="T46" fmla="*/ 292 w 319"/>
                  <a:gd name="T47" fmla="*/ 44 h 204"/>
                  <a:gd name="T48" fmla="*/ 295 w 319"/>
                  <a:gd name="T49" fmla="*/ 40 h 204"/>
                  <a:gd name="T50" fmla="*/ 309 w 319"/>
                  <a:gd name="T51" fmla="*/ 18 h 204"/>
                  <a:gd name="T52" fmla="*/ 312 w 319"/>
                  <a:gd name="T53" fmla="*/ 13 h 204"/>
                  <a:gd name="T54" fmla="*/ 319 w 319"/>
                  <a:gd name="T55" fmla="*/ 0 h 2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9"/>
                  <a:gd name="T85" fmla="*/ 0 h 204"/>
                  <a:gd name="T86" fmla="*/ 319 w 319"/>
                  <a:gd name="T87" fmla="*/ 204 h 2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9" h="204">
                    <a:moveTo>
                      <a:pt x="0" y="204"/>
                    </a:moveTo>
                    <a:lnTo>
                      <a:pt x="3" y="204"/>
                    </a:lnTo>
                    <a:lnTo>
                      <a:pt x="29" y="197"/>
                    </a:lnTo>
                    <a:lnTo>
                      <a:pt x="40" y="194"/>
                    </a:lnTo>
                    <a:lnTo>
                      <a:pt x="56" y="189"/>
                    </a:lnTo>
                    <a:lnTo>
                      <a:pt x="81" y="181"/>
                    </a:lnTo>
                    <a:lnTo>
                      <a:pt x="84" y="181"/>
                    </a:lnTo>
                    <a:lnTo>
                      <a:pt x="89" y="177"/>
                    </a:lnTo>
                    <a:lnTo>
                      <a:pt x="110" y="169"/>
                    </a:lnTo>
                    <a:lnTo>
                      <a:pt x="123" y="164"/>
                    </a:lnTo>
                    <a:lnTo>
                      <a:pt x="135" y="159"/>
                    </a:lnTo>
                    <a:lnTo>
                      <a:pt x="152" y="152"/>
                    </a:lnTo>
                    <a:lnTo>
                      <a:pt x="162" y="147"/>
                    </a:lnTo>
                    <a:lnTo>
                      <a:pt x="170" y="142"/>
                    </a:lnTo>
                    <a:lnTo>
                      <a:pt x="186" y="133"/>
                    </a:lnTo>
                    <a:lnTo>
                      <a:pt x="201" y="125"/>
                    </a:lnTo>
                    <a:lnTo>
                      <a:pt x="211" y="120"/>
                    </a:lnTo>
                    <a:lnTo>
                      <a:pt x="224" y="110"/>
                    </a:lnTo>
                    <a:lnTo>
                      <a:pt x="235" y="103"/>
                    </a:lnTo>
                    <a:lnTo>
                      <a:pt x="240" y="98"/>
                    </a:lnTo>
                    <a:lnTo>
                      <a:pt x="255" y="82"/>
                    </a:lnTo>
                    <a:lnTo>
                      <a:pt x="268" y="71"/>
                    </a:lnTo>
                    <a:lnTo>
                      <a:pt x="277" y="62"/>
                    </a:lnTo>
                    <a:lnTo>
                      <a:pt x="292" y="44"/>
                    </a:lnTo>
                    <a:lnTo>
                      <a:pt x="295" y="40"/>
                    </a:lnTo>
                    <a:lnTo>
                      <a:pt x="309" y="18"/>
                    </a:lnTo>
                    <a:lnTo>
                      <a:pt x="312" y="13"/>
                    </a:lnTo>
                    <a:lnTo>
                      <a:pt x="319" y="0"/>
                    </a:lnTo>
                  </a:path>
                </a:pathLst>
              </a:custGeom>
              <a:noFill/>
              <a:ln w="0">
                <a:solidFill>
                  <a:schemeClr val="tx1"/>
                </a:solidFill>
                <a:round/>
                <a:headEnd/>
                <a:tailEnd/>
              </a:ln>
            </p:spPr>
            <p:txBody>
              <a:bodyPr/>
              <a:lstStyle/>
              <a:p>
                <a:endParaRPr lang="en-US"/>
              </a:p>
            </p:txBody>
          </p:sp>
          <p:sp>
            <p:nvSpPr>
              <p:cNvPr id="44484" name="Line 1424"/>
              <p:cNvSpPr>
                <a:spLocks noChangeShapeType="1"/>
              </p:cNvSpPr>
              <p:nvPr/>
            </p:nvSpPr>
            <p:spPr bwMode="auto">
              <a:xfrm flipV="1">
                <a:off x="1017" y="1650"/>
                <a:ext cx="27" cy="9"/>
              </a:xfrm>
              <a:prstGeom prst="line">
                <a:avLst/>
              </a:prstGeom>
              <a:noFill/>
              <a:ln w="0">
                <a:solidFill>
                  <a:schemeClr val="tx1"/>
                </a:solidFill>
                <a:round/>
                <a:headEnd/>
                <a:tailEnd/>
              </a:ln>
            </p:spPr>
            <p:txBody>
              <a:bodyPr/>
              <a:lstStyle/>
              <a:p>
                <a:endParaRPr lang="en-GB"/>
              </a:p>
            </p:txBody>
          </p:sp>
        </p:grpSp>
        <p:sp>
          <p:nvSpPr>
            <p:cNvPr id="44238" name="Line 1425"/>
            <p:cNvSpPr>
              <a:spLocks noChangeShapeType="1"/>
            </p:cNvSpPr>
            <p:nvPr/>
          </p:nvSpPr>
          <p:spPr bwMode="auto">
            <a:xfrm flipH="1">
              <a:off x="590" y="1628"/>
              <a:ext cx="27" cy="1"/>
            </a:xfrm>
            <a:prstGeom prst="line">
              <a:avLst/>
            </a:prstGeom>
            <a:noFill/>
            <a:ln w="0">
              <a:solidFill>
                <a:schemeClr val="tx1"/>
              </a:solidFill>
              <a:round/>
              <a:headEnd/>
              <a:tailEnd/>
            </a:ln>
          </p:spPr>
          <p:txBody>
            <a:bodyPr/>
            <a:lstStyle/>
            <a:p>
              <a:endParaRPr lang="en-GB"/>
            </a:p>
          </p:txBody>
        </p:sp>
        <p:sp>
          <p:nvSpPr>
            <p:cNvPr id="44239" name="Freeform 1426"/>
            <p:cNvSpPr>
              <a:spLocks/>
            </p:cNvSpPr>
            <p:nvPr/>
          </p:nvSpPr>
          <p:spPr bwMode="auto">
            <a:xfrm>
              <a:off x="617" y="1625"/>
              <a:ext cx="61" cy="3"/>
            </a:xfrm>
            <a:custGeom>
              <a:avLst/>
              <a:gdLst>
                <a:gd name="T0" fmla="*/ 61 w 61"/>
                <a:gd name="T1" fmla="*/ 0 h 3"/>
                <a:gd name="T2" fmla="*/ 52 w 61"/>
                <a:gd name="T3" fmla="*/ 2 h 3"/>
                <a:gd name="T4" fmla="*/ 29 w 61"/>
                <a:gd name="T5" fmla="*/ 2 h 3"/>
                <a:gd name="T6" fmla="*/ 20 w 61"/>
                <a:gd name="T7" fmla="*/ 2 h 3"/>
                <a:gd name="T8" fmla="*/ 0 w 61"/>
                <a:gd name="T9" fmla="*/ 3 h 3"/>
                <a:gd name="T10" fmla="*/ 0 60000 65536"/>
                <a:gd name="T11" fmla="*/ 0 60000 65536"/>
                <a:gd name="T12" fmla="*/ 0 60000 65536"/>
                <a:gd name="T13" fmla="*/ 0 60000 65536"/>
                <a:gd name="T14" fmla="*/ 0 60000 65536"/>
                <a:gd name="T15" fmla="*/ 0 w 61"/>
                <a:gd name="T16" fmla="*/ 0 h 3"/>
                <a:gd name="T17" fmla="*/ 61 w 61"/>
                <a:gd name="T18" fmla="*/ 3 h 3"/>
              </a:gdLst>
              <a:ahLst/>
              <a:cxnLst>
                <a:cxn ang="T10">
                  <a:pos x="T0" y="T1"/>
                </a:cxn>
                <a:cxn ang="T11">
                  <a:pos x="T2" y="T3"/>
                </a:cxn>
                <a:cxn ang="T12">
                  <a:pos x="T4" y="T5"/>
                </a:cxn>
                <a:cxn ang="T13">
                  <a:pos x="T6" y="T7"/>
                </a:cxn>
                <a:cxn ang="T14">
                  <a:pos x="T8" y="T9"/>
                </a:cxn>
              </a:cxnLst>
              <a:rect l="T15" t="T16" r="T17" b="T18"/>
              <a:pathLst>
                <a:path w="61" h="3">
                  <a:moveTo>
                    <a:pt x="61" y="0"/>
                  </a:moveTo>
                  <a:lnTo>
                    <a:pt x="52" y="2"/>
                  </a:lnTo>
                  <a:lnTo>
                    <a:pt x="29" y="2"/>
                  </a:lnTo>
                  <a:lnTo>
                    <a:pt x="20" y="2"/>
                  </a:lnTo>
                  <a:lnTo>
                    <a:pt x="0" y="3"/>
                  </a:lnTo>
                </a:path>
              </a:pathLst>
            </a:custGeom>
            <a:noFill/>
            <a:ln w="0">
              <a:solidFill>
                <a:schemeClr val="tx1"/>
              </a:solidFill>
              <a:round/>
              <a:headEnd/>
              <a:tailEnd/>
            </a:ln>
          </p:spPr>
          <p:txBody>
            <a:bodyPr/>
            <a:lstStyle/>
            <a:p>
              <a:endParaRPr lang="en-US"/>
            </a:p>
          </p:txBody>
        </p:sp>
        <p:sp>
          <p:nvSpPr>
            <p:cNvPr id="44240" name="Freeform 1427"/>
            <p:cNvSpPr>
              <a:spLocks/>
            </p:cNvSpPr>
            <p:nvPr/>
          </p:nvSpPr>
          <p:spPr bwMode="auto">
            <a:xfrm>
              <a:off x="678" y="1621"/>
              <a:ext cx="62" cy="4"/>
            </a:xfrm>
            <a:custGeom>
              <a:avLst/>
              <a:gdLst>
                <a:gd name="T0" fmla="*/ 62 w 62"/>
                <a:gd name="T1" fmla="*/ 0 h 4"/>
                <a:gd name="T2" fmla="*/ 59 w 62"/>
                <a:gd name="T3" fmla="*/ 0 h 4"/>
                <a:gd name="T4" fmla="*/ 32 w 62"/>
                <a:gd name="T5" fmla="*/ 2 h 4"/>
                <a:gd name="T6" fmla="*/ 25 w 62"/>
                <a:gd name="T7" fmla="*/ 2 h 4"/>
                <a:gd name="T8" fmla="*/ 0 w 62"/>
                <a:gd name="T9" fmla="*/ 4 h 4"/>
                <a:gd name="T10" fmla="*/ 0 60000 65536"/>
                <a:gd name="T11" fmla="*/ 0 60000 65536"/>
                <a:gd name="T12" fmla="*/ 0 60000 65536"/>
                <a:gd name="T13" fmla="*/ 0 60000 65536"/>
                <a:gd name="T14" fmla="*/ 0 60000 65536"/>
                <a:gd name="T15" fmla="*/ 0 w 62"/>
                <a:gd name="T16" fmla="*/ 0 h 4"/>
                <a:gd name="T17" fmla="*/ 62 w 62"/>
                <a:gd name="T18" fmla="*/ 4 h 4"/>
              </a:gdLst>
              <a:ahLst/>
              <a:cxnLst>
                <a:cxn ang="T10">
                  <a:pos x="T0" y="T1"/>
                </a:cxn>
                <a:cxn ang="T11">
                  <a:pos x="T2" y="T3"/>
                </a:cxn>
                <a:cxn ang="T12">
                  <a:pos x="T4" y="T5"/>
                </a:cxn>
                <a:cxn ang="T13">
                  <a:pos x="T6" y="T7"/>
                </a:cxn>
                <a:cxn ang="T14">
                  <a:pos x="T8" y="T9"/>
                </a:cxn>
              </a:cxnLst>
              <a:rect l="T15" t="T16" r="T17" b="T18"/>
              <a:pathLst>
                <a:path w="62" h="4">
                  <a:moveTo>
                    <a:pt x="62" y="0"/>
                  </a:moveTo>
                  <a:lnTo>
                    <a:pt x="59" y="0"/>
                  </a:lnTo>
                  <a:lnTo>
                    <a:pt x="32" y="2"/>
                  </a:lnTo>
                  <a:lnTo>
                    <a:pt x="25" y="2"/>
                  </a:lnTo>
                  <a:lnTo>
                    <a:pt x="0" y="4"/>
                  </a:lnTo>
                </a:path>
              </a:pathLst>
            </a:custGeom>
            <a:noFill/>
            <a:ln w="0">
              <a:solidFill>
                <a:schemeClr val="tx1"/>
              </a:solidFill>
              <a:round/>
              <a:headEnd/>
              <a:tailEnd/>
            </a:ln>
          </p:spPr>
          <p:txBody>
            <a:bodyPr/>
            <a:lstStyle/>
            <a:p>
              <a:endParaRPr lang="en-US"/>
            </a:p>
          </p:txBody>
        </p:sp>
        <p:sp>
          <p:nvSpPr>
            <p:cNvPr id="44241" name="Freeform 1428"/>
            <p:cNvSpPr>
              <a:spLocks/>
            </p:cNvSpPr>
            <p:nvPr/>
          </p:nvSpPr>
          <p:spPr bwMode="auto">
            <a:xfrm>
              <a:off x="740" y="1618"/>
              <a:ext cx="31" cy="3"/>
            </a:xfrm>
            <a:custGeom>
              <a:avLst/>
              <a:gdLst>
                <a:gd name="T0" fmla="*/ 31 w 31"/>
                <a:gd name="T1" fmla="*/ 0 h 3"/>
                <a:gd name="T2" fmla="*/ 27 w 31"/>
                <a:gd name="T3" fmla="*/ 2 h 3"/>
                <a:gd name="T4" fmla="*/ 0 w 31"/>
                <a:gd name="T5" fmla="*/ 3 h 3"/>
                <a:gd name="T6" fmla="*/ 0 60000 65536"/>
                <a:gd name="T7" fmla="*/ 0 60000 65536"/>
                <a:gd name="T8" fmla="*/ 0 60000 65536"/>
                <a:gd name="T9" fmla="*/ 0 w 31"/>
                <a:gd name="T10" fmla="*/ 0 h 3"/>
                <a:gd name="T11" fmla="*/ 31 w 31"/>
                <a:gd name="T12" fmla="*/ 3 h 3"/>
              </a:gdLst>
              <a:ahLst/>
              <a:cxnLst>
                <a:cxn ang="T6">
                  <a:pos x="T0" y="T1"/>
                </a:cxn>
                <a:cxn ang="T7">
                  <a:pos x="T2" y="T3"/>
                </a:cxn>
                <a:cxn ang="T8">
                  <a:pos x="T4" y="T5"/>
                </a:cxn>
              </a:cxnLst>
              <a:rect l="T9" t="T10" r="T11" b="T12"/>
              <a:pathLst>
                <a:path w="31" h="3">
                  <a:moveTo>
                    <a:pt x="31" y="0"/>
                  </a:moveTo>
                  <a:lnTo>
                    <a:pt x="27" y="2"/>
                  </a:lnTo>
                  <a:lnTo>
                    <a:pt x="0" y="3"/>
                  </a:lnTo>
                </a:path>
              </a:pathLst>
            </a:custGeom>
            <a:noFill/>
            <a:ln w="0">
              <a:solidFill>
                <a:schemeClr val="tx1"/>
              </a:solidFill>
              <a:round/>
              <a:headEnd/>
              <a:tailEnd/>
            </a:ln>
          </p:spPr>
          <p:txBody>
            <a:bodyPr/>
            <a:lstStyle/>
            <a:p>
              <a:endParaRPr lang="en-US"/>
            </a:p>
          </p:txBody>
        </p:sp>
        <p:sp>
          <p:nvSpPr>
            <p:cNvPr id="44242" name="Line 1429"/>
            <p:cNvSpPr>
              <a:spLocks noChangeShapeType="1"/>
            </p:cNvSpPr>
            <p:nvPr/>
          </p:nvSpPr>
          <p:spPr bwMode="auto">
            <a:xfrm flipH="1">
              <a:off x="771" y="1615"/>
              <a:ext cx="30" cy="3"/>
            </a:xfrm>
            <a:prstGeom prst="line">
              <a:avLst/>
            </a:prstGeom>
            <a:noFill/>
            <a:ln w="0">
              <a:solidFill>
                <a:schemeClr val="tx1"/>
              </a:solidFill>
              <a:round/>
              <a:headEnd/>
              <a:tailEnd/>
            </a:ln>
          </p:spPr>
          <p:txBody>
            <a:bodyPr/>
            <a:lstStyle/>
            <a:p>
              <a:endParaRPr lang="en-GB"/>
            </a:p>
          </p:txBody>
        </p:sp>
        <p:sp>
          <p:nvSpPr>
            <p:cNvPr id="44243" name="Freeform 1430"/>
            <p:cNvSpPr>
              <a:spLocks/>
            </p:cNvSpPr>
            <p:nvPr/>
          </p:nvSpPr>
          <p:spPr bwMode="auto">
            <a:xfrm>
              <a:off x="801" y="1606"/>
              <a:ext cx="57" cy="9"/>
            </a:xfrm>
            <a:custGeom>
              <a:avLst/>
              <a:gdLst>
                <a:gd name="T0" fmla="*/ 57 w 57"/>
                <a:gd name="T1" fmla="*/ 0 h 9"/>
                <a:gd name="T2" fmla="*/ 40 w 57"/>
                <a:gd name="T3" fmla="*/ 4 h 9"/>
                <a:gd name="T4" fmla="*/ 29 w 57"/>
                <a:gd name="T5" fmla="*/ 5 h 9"/>
                <a:gd name="T6" fmla="*/ 5 w 57"/>
                <a:gd name="T7" fmla="*/ 9 h 9"/>
                <a:gd name="T8" fmla="*/ 0 w 57"/>
                <a:gd name="T9" fmla="*/ 9 h 9"/>
                <a:gd name="T10" fmla="*/ 0 60000 65536"/>
                <a:gd name="T11" fmla="*/ 0 60000 65536"/>
                <a:gd name="T12" fmla="*/ 0 60000 65536"/>
                <a:gd name="T13" fmla="*/ 0 60000 65536"/>
                <a:gd name="T14" fmla="*/ 0 60000 65536"/>
                <a:gd name="T15" fmla="*/ 0 w 57"/>
                <a:gd name="T16" fmla="*/ 0 h 9"/>
                <a:gd name="T17" fmla="*/ 57 w 57"/>
                <a:gd name="T18" fmla="*/ 9 h 9"/>
              </a:gdLst>
              <a:ahLst/>
              <a:cxnLst>
                <a:cxn ang="T10">
                  <a:pos x="T0" y="T1"/>
                </a:cxn>
                <a:cxn ang="T11">
                  <a:pos x="T2" y="T3"/>
                </a:cxn>
                <a:cxn ang="T12">
                  <a:pos x="T4" y="T5"/>
                </a:cxn>
                <a:cxn ang="T13">
                  <a:pos x="T6" y="T7"/>
                </a:cxn>
                <a:cxn ang="T14">
                  <a:pos x="T8" y="T9"/>
                </a:cxn>
              </a:cxnLst>
              <a:rect l="T15" t="T16" r="T17" b="T18"/>
              <a:pathLst>
                <a:path w="57" h="9">
                  <a:moveTo>
                    <a:pt x="57" y="0"/>
                  </a:moveTo>
                  <a:lnTo>
                    <a:pt x="40" y="4"/>
                  </a:lnTo>
                  <a:lnTo>
                    <a:pt x="29" y="5"/>
                  </a:lnTo>
                  <a:lnTo>
                    <a:pt x="5" y="9"/>
                  </a:lnTo>
                  <a:lnTo>
                    <a:pt x="0" y="9"/>
                  </a:lnTo>
                </a:path>
              </a:pathLst>
            </a:custGeom>
            <a:noFill/>
            <a:ln w="0">
              <a:solidFill>
                <a:schemeClr val="tx1"/>
              </a:solidFill>
              <a:round/>
              <a:headEnd/>
              <a:tailEnd/>
            </a:ln>
          </p:spPr>
          <p:txBody>
            <a:bodyPr/>
            <a:lstStyle/>
            <a:p>
              <a:endParaRPr lang="en-US"/>
            </a:p>
          </p:txBody>
        </p:sp>
        <p:sp>
          <p:nvSpPr>
            <p:cNvPr id="44244" name="Freeform 1431"/>
            <p:cNvSpPr>
              <a:spLocks/>
            </p:cNvSpPr>
            <p:nvPr/>
          </p:nvSpPr>
          <p:spPr bwMode="auto">
            <a:xfrm>
              <a:off x="858" y="1596"/>
              <a:ext cx="59" cy="10"/>
            </a:xfrm>
            <a:custGeom>
              <a:avLst/>
              <a:gdLst>
                <a:gd name="T0" fmla="*/ 59 w 59"/>
                <a:gd name="T1" fmla="*/ 0 h 10"/>
                <a:gd name="T2" fmla="*/ 56 w 59"/>
                <a:gd name="T3" fmla="*/ 0 h 10"/>
                <a:gd name="T4" fmla="*/ 31 w 59"/>
                <a:gd name="T5" fmla="*/ 5 h 10"/>
                <a:gd name="T6" fmla="*/ 19 w 59"/>
                <a:gd name="T7" fmla="*/ 7 h 10"/>
                <a:gd name="T8" fmla="*/ 0 w 59"/>
                <a:gd name="T9" fmla="*/ 10 h 10"/>
                <a:gd name="T10" fmla="*/ 0 60000 65536"/>
                <a:gd name="T11" fmla="*/ 0 60000 65536"/>
                <a:gd name="T12" fmla="*/ 0 60000 65536"/>
                <a:gd name="T13" fmla="*/ 0 60000 65536"/>
                <a:gd name="T14" fmla="*/ 0 60000 65536"/>
                <a:gd name="T15" fmla="*/ 0 w 59"/>
                <a:gd name="T16" fmla="*/ 0 h 10"/>
                <a:gd name="T17" fmla="*/ 59 w 59"/>
                <a:gd name="T18" fmla="*/ 10 h 10"/>
              </a:gdLst>
              <a:ahLst/>
              <a:cxnLst>
                <a:cxn ang="T10">
                  <a:pos x="T0" y="T1"/>
                </a:cxn>
                <a:cxn ang="T11">
                  <a:pos x="T2" y="T3"/>
                </a:cxn>
                <a:cxn ang="T12">
                  <a:pos x="T4" y="T5"/>
                </a:cxn>
                <a:cxn ang="T13">
                  <a:pos x="T6" y="T7"/>
                </a:cxn>
                <a:cxn ang="T14">
                  <a:pos x="T8" y="T9"/>
                </a:cxn>
              </a:cxnLst>
              <a:rect l="T15" t="T16" r="T17" b="T18"/>
              <a:pathLst>
                <a:path w="59" h="10">
                  <a:moveTo>
                    <a:pt x="59" y="0"/>
                  </a:moveTo>
                  <a:lnTo>
                    <a:pt x="56" y="0"/>
                  </a:lnTo>
                  <a:lnTo>
                    <a:pt x="31" y="5"/>
                  </a:lnTo>
                  <a:lnTo>
                    <a:pt x="19" y="7"/>
                  </a:lnTo>
                  <a:lnTo>
                    <a:pt x="0" y="10"/>
                  </a:lnTo>
                </a:path>
              </a:pathLst>
            </a:custGeom>
            <a:noFill/>
            <a:ln w="0">
              <a:solidFill>
                <a:schemeClr val="tx1"/>
              </a:solidFill>
              <a:round/>
              <a:headEnd/>
              <a:tailEnd/>
            </a:ln>
          </p:spPr>
          <p:txBody>
            <a:bodyPr/>
            <a:lstStyle/>
            <a:p>
              <a:endParaRPr lang="en-US"/>
            </a:p>
          </p:txBody>
        </p:sp>
        <p:sp>
          <p:nvSpPr>
            <p:cNvPr id="44245" name="Freeform 1432"/>
            <p:cNvSpPr>
              <a:spLocks/>
            </p:cNvSpPr>
            <p:nvPr/>
          </p:nvSpPr>
          <p:spPr bwMode="auto">
            <a:xfrm>
              <a:off x="917" y="1589"/>
              <a:ext cx="29" cy="7"/>
            </a:xfrm>
            <a:custGeom>
              <a:avLst/>
              <a:gdLst>
                <a:gd name="T0" fmla="*/ 29 w 29"/>
                <a:gd name="T1" fmla="*/ 0 h 7"/>
                <a:gd name="T2" fmla="*/ 14 w 29"/>
                <a:gd name="T3" fmla="*/ 4 h 7"/>
                <a:gd name="T4" fmla="*/ 0 w 29"/>
                <a:gd name="T5" fmla="*/ 7 h 7"/>
                <a:gd name="T6" fmla="*/ 0 60000 65536"/>
                <a:gd name="T7" fmla="*/ 0 60000 65536"/>
                <a:gd name="T8" fmla="*/ 0 60000 65536"/>
                <a:gd name="T9" fmla="*/ 0 w 29"/>
                <a:gd name="T10" fmla="*/ 0 h 7"/>
                <a:gd name="T11" fmla="*/ 29 w 29"/>
                <a:gd name="T12" fmla="*/ 7 h 7"/>
              </a:gdLst>
              <a:ahLst/>
              <a:cxnLst>
                <a:cxn ang="T6">
                  <a:pos x="T0" y="T1"/>
                </a:cxn>
                <a:cxn ang="T7">
                  <a:pos x="T2" y="T3"/>
                </a:cxn>
                <a:cxn ang="T8">
                  <a:pos x="T4" y="T5"/>
                </a:cxn>
              </a:cxnLst>
              <a:rect l="T9" t="T10" r="T11" b="T12"/>
              <a:pathLst>
                <a:path w="29" h="7">
                  <a:moveTo>
                    <a:pt x="29" y="0"/>
                  </a:moveTo>
                  <a:lnTo>
                    <a:pt x="14" y="4"/>
                  </a:lnTo>
                  <a:lnTo>
                    <a:pt x="0" y="7"/>
                  </a:lnTo>
                </a:path>
              </a:pathLst>
            </a:custGeom>
            <a:noFill/>
            <a:ln w="0">
              <a:solidFill>
                <a:schemeClr val="tx1"/>
              </a:solidFill>
              <a:round/>
              <a:headEnd/>
              <a:tailEnd/>
            </a:ln>
          </p:spPr>
          <p:txBody>
            <a:bodyPr/>
            <a:lstStyle/>
            <a:p>
              <a:endParaRPr lang="en-US"/>
            </a:p>
          </p:txBody>
        </p:sp>
        <p:sp>
          <p:nvSpPr>
            <p:cNvPr id="44246" name="Freeform 1433"/>
            <p:cNvSpPr>
              <a:spLocks/>
            </p:cNvSpPr>
            <p:nvPr/>
          </p:nvSpPr>
          <p:spPr bwMode="auto">
            <a:xfrm>
              <a:off x="946" y="1581"/>
              <a:ext cx="27" cy="8"/>
            </a:xfrm>
            <a:custGeom>
              <a:avLst/>
              <a:gdLst>
                <a:gd name="T0" fmla="*/ 27 w 27"/>
                <a:gd name="T1" fmla="*/ 0 h 8"/>
                <a:gd name="T2" fmla="*/ 5 w 27"/>
                <a:gd name="T3" fmla="*/ 7 h 8"/>
                <a:gd name="T4" fmla="*/ 0 w 27"/>
                <a:gd name="T5" fmla="*/ 8 h 8"/>
                <a:gd name="T6" fmla="*/ 0 60000 65536"/>
                <a:gd name="T7" fmla="*/ 0 60000 65536"/>
                <a:gd name="T8" fmla="*/ 0 60000 65536"/>
                <a:gd name="T9" fmla="*/ 0 w 27"/>
                <a:gd name="T10" fmla="*/ 0 h 8"/>
                <a:gd name="T11" fmla="*/ 27 w 27"/>
                <a:gd name="T12" fmla="*/ 8 h 8"/>
              </a:gdLst>
              <a:ahLst/>
              <a:cxnLst>
                <a:cxn ang="T6">
                  <a:pos x="T0" y="T1"/>
                </a:cxn>
                <a:cxn ang="T7">
                  <a:pos x="T2" y="T3"/>
                </a:cxn>
                <a:cxn ang="T8">
                  <a:pos x="T4" y="T5"/>
                </a:cxn>
              </a:cxnLst>
              <a:rect l="T9" t="T10" r="T11" b="T12"/>
              <a:pathLst>
                <a:path w="27" h="8">
                  <a:moveTo>
                    <a:pt x="27" y="0"/>
                  </a:moveTo>
                  <a:lnTo>
                    <a:pt x="5" y="7"/>
                  </a:lnTo>
                  <a:lnTo>
                    <a:pt x="0" y="8"/>
                  </a:lnTo>
                </a:path>
              </a:pathLst>
            </a:custGeom>
            <a:noFill/>
            <a:ln w="0">
              <a:solidFill>
                <a:schemeClr val="tx1"/>
              </a:solidFill>
              <a:round/>
              <a:headEnd/>
              <a:tailEnd/>
            </a:ln>
          </p:spPr>
          <p:txBody>
            <a:bodyPr/>
            <a:lstStyle/>
            <a:p>
              <a:endParaRPr lang="en-US"/>
            </a:p>
          </p:txBody>
        </p:sp>
        <p:sp>
          <p:nvSpPr>
            <p:cNvPr id="44247" name="Freeform 1434"/>
            <p:cNvSpPr>
              <a:spLocks/>
            </p:cNvSpPr>
            <p:nvPr/>
          </p:nvSpPr>
          <p:spPr bwMode="auto">
            <a:xfrm>
              <a:off x="992" y="1393"/>
              <a:ext cx="246" cy="185"/>
            </a:xfrm>
            <a:custGeom>
              <a:avLst/>
              <a:gdLst>
                <a:gd name="T0" fmla="*/ 0 w 246"/>
                <a:gd name="T1" fmla="*/ 185 h 185"/>
                <a:gd name="T2" fmla="*/ 10 w 246"/>
                <a:gd name="T3" fmla="*/ 179 h 185"/>
                <a:gd name="T4" fmla="*/ 32 w 246"/>
                <a:gd name="T5" fmla="*/ 173 h 185"/>
                <a:gd name="T6" fmla="*/ 37 w 246"/>
                <a:gd name="T7" fmla="*/ 173 h 185"/>
                <a:gd name="T8" fmla="*/ 38 w 246"/>
                <a:gd name="T9" fmla="*/ 171 h 185"/>
                <a:gd name="T10" fmla="*/ 64 w 246"/>
                <a:gd name="T11" fmla="*/ 161 h 185"/>
                <a:gd name="T12" fmla="*/ 82 w 246"/>
                <a:gd name="T13" fmla="*/ 152 h 185"/>
                <a:gd name="T14" fmla="*/ 89 w 246"/>
                <a:gd name="T15" fmla="*/ 151 h 185"/>
                <a:gd name="T16" fmla="*/ 97 w 246"/>
                <a:gd name="T17" fmla="*/ 146 h 185"/>
                <a:gd name="T18" fmla="*/ 114 w 246"/>
                <a:gd name="T19" fmla="*/ 137 h 185"/>
                <a:gd name="T20" fmla="*/ 131 w 246"/>
                <a:gd name="T21" fmla="*/ 129 h 185"/>
                <a:gd name="T22" fmla="*/ 138 w 246"/>
                <a:gd name="T23" fmla="*/ 122 h 185"/>
                <a:gd name="T24" fmla="*/ 145 w 246"/>
                <a:gd name="T25" fmla="*/ 119 h 185"/>
                <a:gd name="T26" fmla="*/ 162 w 246"/>
                <a:gd name="T27" fmla="*/ 107 h 185"/>
                <a:gd name="T28" fmla="*/ 182 w 246"/>
                <a:gd name="T29" fmla="*/ 91 h 185"/>
                <a:gd name="T30" fmla="*/ 185 w 246"/>
                <a:gd name="T31" fmla="*/ 88 h 185"/>
                <a:gd name="T32" fmla="*/ 190 w 246"/>
                <a:gd name="T33" fmla="*/ 83 h 185"/>
                <a:gd name="T34" fmla="*/ 206 w 246"/>
                <a:gd name="T35" fmla="*/ 68 h 185"/>
                <a:gd name="T36" fmla="*/ 211 w 246"/>
                <a:gd name="T37" fmla="*/ 63 h 185"/>
                <a:gd name="T38" fmla="*/ 224 w 246"/>
                <a:gd name="T39" fmla="*/ 42 h 185"/>
                <a:gd name="T40" fmla="*/ 231 w 246"/>
                <a:gd name="T41" fmla="*/ 34 h 185"/>
                <a:gd name="T42" fmla="*/ 243 w 246"/>
                <a:gd name="T43" fmla="*/ 7 h 185"/>
                <a:gd name="T44" fmla="*/ 246 w 246"/>
                <a:gd name="T45" fmla="*/ 0 h 1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6"/>
                <a:gd name="T70" fmla="*/ 0 h 185"/>
                <a:gd name="T71" fmla="*/ 246 w 246"/>
                <a:gd name="T72" fmla="*/ 185 h 1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6" h="185">
                  <a:moveTo>
                    <a:pt x="0" y="185"/>
                  </a:moveTo>
                  <a:lnTo>
                    <a:pt x="10" y="179"/>
                  </a:lnTo>
                  <a:lnTo>
                    <a:pt x="32" y="173"/>
                  </a:lnTo>
                  <a:lnTo>
                    <a:pt x="37" y="173"/>
                  </a:lnTo>
                  <a:lnTo>
                    <a:pt x="38" y="171"/>
                  </a:lnTo>
                  <a:lnTo>
                    <a:pt x="64" y="161"/>
                  </a:lnTo>
                  <a:lnTo>
                    <a:pt x="82" y="152"/>
                  </a:lnTo>
                  <a:lnTo>
                    <a:pt x="89" y="151"/>
                  </a:lnTo>
                  <a:lnTo>
                    <a:pt x="97" y="146"/>
                  </a:lnTo>
                  <a:lnTo>
                    <a:pt x="114" y="137"/>
                  </a:lnTo>
                  <a:lnTo>
                    <a:pt x="131" y="129"/>
                  </a:lnTo>
                  <a:lnTo>
                    <a:pt x="138" y="122"/>
                  </a:lnTo>
                  <a:lnTo>
                    <a:pt x="145" y="119"/>
                  </a:lnTo>
                  <a:lnTo>
                    <a:pt x="162" y="107"/>
                  </a:lnTo>
                  <a:lnTo>
                    <a:pt x="182" y="91"/>
                  </a:lnTo>
                  <a:lnTo>
                    <a:pt x="185" y="88"/>
                  </a:lnTo>
                  <a:lnTo>
                    <a:pt x="190" y="83"/>
                  </a:lnTo>
                  <a:lnTo>
                    <a:pt x="206" y="68"/>
                  </a:lnTo>
                  <a:lnTo>
                    <a:pt x="211" y="63"/>
                  </a:lnTo>
                  <a:lnTo>
                    <a:pt x="224" y="42"/>
                  </a:lnTo>
                  <a:lnTo>
                    <a:pt x="231" y="34"/>
                  </a:lnTo>
                  <a:lnTo>
                    <a:pt x="243" y="7"/>
                  </a:lnTo>
                  <a:lnTo>
                    <a:pt x="246" y="0"/>
                  </a:lnTo>
                </a:path>
              </a:pathLst>
            </a:custGeom>
            <a:noFill/>
            <a:ln w="0">
              <a:solidFill>
                <a:schemeClr val="tx1"/>
              </a:solidFill>
              <a:round/>
              <a:headEnd/>
              <a:tailEnd/>
            </a:ln>
          </p:spPr>
          <p:txBody>
            <a:bodyPr/>
            <a:lstStyle/>
            <a:p>
              <a:endParaRPr lang="en-US"/>
            </a:p>
          </p:txBody>
        </p:sp>
        <p:sp>
          <p:nvSpPr>
            <p:cNvPr id="44248" name="Line 1435"/>
            <p:cNvSpPr>
              <a:spLocks noChangeShapeType="1"/>
            </p:cNvSpPr>
            <p:nvPr/>
          </p:nvSpPr>
          <p:spPr bwMode="auto">
            <a:xfrm flipV="1">
              <a:off x="973" y="1578"/>
              <a:ext cx="19" cy="3"/>
            </a:xfrm>
            <a:prstGeom prst="line">
              <a:avLst/>
            </a:prstGeom>
            <a:noFill/>
            <a:ln w="0">
              <a:solidFill>
                <a:schemeClr val="tx1"/>
              </a:solidFill>
              <a:round/>
              <a:headEnd/>
              <a:tailEnd/>
            </a:ln>
          </p:spPr>
          <p:txBody>
            <a:bodyPr/>
            <a:lstStyle/>
            <a:p>
              <a:endParaRPr lang="en-GB"/>
            </a:p>
          </p:txBody>
        </p:sp>
        <p:sp>
          <p:nvSpPr>
            <p:cNvPr id="44249" name="Freeform 1436"/>
            <p:cNvSpPr>
              <a:spLocks/>
            </p:cNvSpPr>
            <p:nvPr/>
          </p:nvSpPr>
          <p:spPr bwMode="auto">
            <a:xfrm>
              <a:off x="590" y="1344"/>
              <a:ext cx="476" cy="191"/>
            </a:xfrm>
            <a:custGeom>
              <a:avLst/>
              <a:gdLst>
                <a:gd name="T0" fmla="*/ 0 w 476"/>
                <a:gd name="T1" fmla="*/ 191 h 191"/>
                <a:gd name="T2" fmla="*/ 8 w 476"/>
                <a:gd name="T3" fmla="*/ 191 h 191"/>
                <a:gd name="T4" fmla="*/ 35 w 476"/>
                <a:gd name="T5" fmla="*/ 191 h 191"/>
                <a:gd name="T6" fmla="*/ 67 w 476"/>
                <a:gd name="T7" fmla="*/ 190 h 191"/>
                <a:gd name="T8" fmla="*/ 71 w 476"/>
                <a:gd name="T9" fmla="*/ 190 h 191"/>
                <a:gd name="T10" fmla="*/ 98 w 476"/>
                <a:gd name="T11" fmla="*/ 186 h 191"/>
                <a:gd name="T12" fmla="*/ 105 w 476"/>
                <a:gd name="T13" fmla="*/ 186 h 191"/>
                <a:gd name="T14" fmla="*/ 128 w 476"/>
                <a:gd name="T15" fmla="*/ 184 h 191"/>
                <a:gd name="T16" fmla="*/ 138 w 476"/>
                <a:gd name="T17" fmla="*/ 183 h 191"/>
                <a:gd name="T18" fmla="*/ 159 w 476"/>
                <a:gd name="T19" fmla="*/ 179 h 191"/>
                <a:gd name="T20" fmla="*/ 174 w 476"/>
                <a:gd name="T21" fmla="*/ 178 h 191"/>
                <a:gd name="T22" fmla="*/ 187 w 476"/>
                <a:gd name="T23" fmla="*/ 176 h 191"/>
                <a:gd name="T24" fmla="*/ 211 w 476"/>
                <a:gd name="T25" fmla="*/ 171 h 191"/>
                <a:gd name="T26" fmla="*/ 218 w 476"/>
                <a:gd name="T27" fmla="*/ 171 h 191"/>
                <a:gd name="T28" fmla="*/ 240 w 476"/>
                <a:gd name="T29" fmla="*/ 164 h 191"/>
                <a:gd name="T30" fmla="*/ 246 w 476"/>
                <a:gd name="T31" fmla="*/ 164 h 191"/>
                <a:gd name="T32" fmla="*/ 248 w 476"/>
                <a:gd name="T33" fmla="*/ 164 h 191"/>
                <a:gd name="T34" fmla="*/ 273 w 476"/>
                <a:gd name="T35" fmla="*/ 156 h 191"/>
                <a:gd name="T36" fmla="*/ 287 w 476"/>
                <a:gd name="T37" fmla="*/ 152 h 191"/>
                <a:gd name="T38" fmla="*/ 300 w 476"/>
                <a:gd name="T39" fmla="*/ 147 h 191"/>
                <a:gd name="T40" fmla="*/ 326 w 476"/>
                <a:gd name="T41" fmla="*/ 139 h 191"/>
                <a:gd name="T42" fmla="*/ 327 w 476"/>
                <a:gd name="T43" fmla="*/ 137 h 191"/>
                <a:gd name="T44" fmla="*/ 353 w 476"/>
                <a:gd name="T45" fmla="*/ 127 h 191"/>
                <a:gd name="T46" fmla="*/ 371 w 476"/>
                <a:gd name="T47" fmla="*/ 117 h 191"/>
                <a:gd name="T48" fmla="*/ 378 w 476"/>
                <a:gd name="T49" fmla="*/ 115 h 191"/>
                <a:gd name="T50" fmla="*/ 385 w 476"/>
                <a:gd name="T51" fmla="*/ 110 h 191"/>
                <a:gd name="T52" fmla="*/ 402 w 476"/>
                <a:gd name="T53" fmla="*/ 98 h 191"/>
                <a:gd name="T54" fmla="*/ 425 w 476"/>
                <a:gd name="T55" fmla="*/ 81 h 191"/>
                <a:gd name="T56" fmla="*/ 425 w 476"/>
                <a:gd name="T57" fmla="*/ 80 h 191"/>
                <a:gd name="T58" fmla="*/ 445 w 476"/>
                <a:gd name="T59" fmla="*/ 59 h 191"/>
                <a:gd name="T60" fmla="*/ 451 w 476"/>
                <a:gd name="T61" fmla="*/ 53 h 191"/>
                <a:gd name="T62" fmla="*/ 461 w 476"/>
                <a:gd name="T63" fmla="*/ 34 h 191"/>
                <a:gd name="T64" fmla="*/ 467 w 476"/>
                <a:gd name="T65" fmla="*/ 25 h 191"/>
                <a:gd name="T66" fmla="*/ 474 w 476"/>
                <a:gd name="T67" fmla="*/ 4 h 191"/>
                <a:gd name="T68" fmla="*/ 476 w 476"/>
                <a:gd name="T69" fmla="*/ 0 h 1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6"/>
                <a:gd name="T106" fmla="*/ 0 h 191"/>
                <a:gd name="T107" fmla="*/ 476 w 476"/>
                <a:gd name="T108" fmla="*/ 191 h 1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6" h="191">
                  <a:moveTo>
                    <a:pt x="0" y="191"/>
                  </a:moveTo>
                  <a:lnTo>
                    <a:pt x="8" y="191"/>
                  </a:lnTo>
                  <a:lnTo>
                    <a:pt x="35" y="191"/>
                  </a:lnTo>
                  <a:lnTo>
                    <a:pt x="67" y="190"/>
                  </a:lnTo>
                  <a:lnTo>
                    <a:pt x="71" y="190"/>
                  </a:lnTo>
                  <a:lnTo>
                    <a:pt x="98" y="186"/>
                  </a:lnTo>
                  <a:lnTo>
                    <a:pt x="105" y="186"/>
                  </a:lnTo>
                  <a:lnTo>
                    <a:pt x="128" y="184"/>
                  </a:lnTo>
                  <a:lnTo>
                    <a:pt x="138" y="183"/>
                  </a:lnTo>
                  <a:lnTo>
                    <a:pt x="159" y="179"/>
                  </a:lnTo>
                  <a:lnTo>
                    <a:pt x="174" y="178"/>
                  </a:lnTo>
                  <a:lnTo>
                    <a:pt x="187" y="176"/>
                  </a:lnTo>
                  <a:lnTo>
                    <a:pt x="211" y="171"/>
                  </a:lnTo>
                  <a:lnTo>
                    <a:pt x="218" y="171"/>
                  </a:lnTo>
                  <a:lnTo>
                    <a:pt x="240" y="164"/>
                  </a:lnTo>
                  <a:lnTo>
                    <a:pt x="246" y="164"/>
                  </a:lnTo>
                  <a:lnTo>
                    <a:pt x="248" y="164"/>
                  </a:lnTo>
                  <a:lnTo>
                    <a:pt x="273" y="156"/>
                  </a:lnTo>
                  <a:lnTo>
                    <a:pt x="287" y="152"/>
                  </a:lnTo>
                  <a:lnTo>
                    <a:pt x="300" y="147"/>
                  </a:lnTo>
                  <a:lnTo>
                    <a:pt x="326" y="139"/>
                  </a:lnTo>
                  <a:lnTo>
                    <a:pt x="327" y="137"/>
                  </a:lnTo>
                  <a:lnTo>
                    <a:pt x="353" y="127"/>
                  </a:lnTo>
                  <a:lnTo>
                    <a:pt x="371" y="117"/>
                  </a:lnTo>
                  <a:lnTo>
                    <a:pt x="378" y="115"/>
                  </a:lnTo>
                  <a:lnTo>
                    <a:pt x="385" y="110"/>
                  </a:lnTo>
                  <a:lnTo>
                    <a:pt x="402" y="98"/>
                  </a:lnTo>
                  <a:lnTo>
                    <a:pt x="425" y="81"/>
                  </a:lnTo>
                  <a:lnTo>
                    <a:pt x="425" y="80"/>
                  </a:lnTo>
                  <a:lnTo>
                    <a:pt x="445" y="59"/>
                  </a:lnTo>
                  <a:lnTo>
                    <a:pt x="451" y="53"/>
                  </a:lnTo>
                  <a:lnTo>
                    <a:pt x="461" y="34"/>
                  </a:lnTo>
                  <a:lnTo>
                    <a:pt x="467" y="25"/>
                  </a:lnTo>
                  <a:lnTo>
                    <a:pt x="474" y="4"/>
                  </a:lnTo>
                  <a:lnTo>
                    <a:pt x="476" y="0"/>
                  </a:lnTo>
                </a:path>
              </a:pathLst>
            </a:custGeom>
            <a:noFill/>
            <a:ln w="0">
              <a:solidFill>
                <a:schemeClr val="tx1"/>
              </a:solidFill>
              <a:round/>
              <a:headEnd/>
              <a:tailEnd/>
            </a:ln>
          </p:spPr>
          <p:txBody>
            <a:bodyPr/>
            <a:lstStyle/>
            <a:p>
              <a:endParaRPr lang="en-US"/>
            </a:p>
          </p:txBody>
        </p:sp>
        <p:sp>
          <p:nvSpPr>
            <p:cNvPr id="44250" name="Freeform 1437"/>
            <p:cNvSpPr>
              <a:spLocks/>
            </p:cNvSpPr>
            <p:nvPr/>
          </p:nvSpPr>
          <p:spPr bwMode="auto">
            <a:xfrm>
              <a:off x="590" y="1315"/>
              <a:ext cx="3067" cy="2474"/>
            </a:xfrm>
            <a:custGeom>
              <a:avLst/>
              <a:gdLst>
                <a:gd name="T0" fmla="*/ 0 w 3067"/>
                <a:gd name="T1" fmla="*/ 2474 h 2474"/>
                <a:gd name="T2" fmla="*/ 204 w 3067"/>
                <a:gd name="T3" fmla="*/ 0 h 2474"/>
                <a:gd name="T4" fmla="*/ 263 w 3067"/>
                <a:gd name="T5" fmla="*/ 0 h 2474"/>
                <a:gd name="T6" fmla="*/ 324 w 3067"/>
                <a:gd name="T7" fmla="*/ 5 h 2474"/>
                <a:gd name="T8" fmla="*/ 383 w 3067"/>
                <a:gd name="T9" fmla="*/ 12 h 2474"/>
                <a:gd name="T10" fmla="*/ 442 w 3067"/>
                <a:gd name="T11" fmla="*/ 22 h 2474"/>
                <a:gd name="T12" fmla="*/ 501 w 3067"/>
                <a:gd name="T13" fmla="*/ 34 h 2474"/>
                <a:gd name="T14" fmla="*/ 559 w 3067"/>
                <a:gd name="T15" fmla="*/ 49 h 2474"/>
                <a:gd name="T16" fmla="*/ 614 w 3067"/>
                <a:gd name="T17" fmla="*/ 66 h 2474"/>
                <a:gd name="T18" fmla="*/ 670 w 3067"/>
                <a:gd name="T19" fmla="*/ 87 h 2474"/>
                <a:gd name="T20" fmla="*/ 724 w 3067"/>
                <a:gd name="T21" fmla="*/ 109 h 2474"/>
                <a:gd name="T22" fmla="*/ 778 w 3067"/>
                <a:gd name="T23" fmla="*/ 134 h 2474"/>
                <a:gd name="T24" fmla="*/ 830 w 3067"/>
                <a:gd name="T25" fmla="*/ 161 h 2474"/>
                <a:gd name="T26" fmla="*/ 881 w 3067"/>
                <a:gd name="T27" fmla="*/ 190 h 2474"/>
                <a:gd name="T28" fmla="*/ 930 w 3067"/>
                <a:gd name="T29" fmla="*/ 222 h 2474"/>
                <a:gd name="T30" fmla="*/ 975 w 3067"/>
                <a:gd name="T31" fmla="*/ 254 h 2474"/>
                <a:gd name="T32" fmla="*/ 1021 w 3067"/>
                <a:gd name="T33" fmla="*/ 290 h 2474"/>
                <a:gd name="T34" fmla="*/ 1065 w 3067"/>
                <a:gd name="T35" fmla="*/ 327 h 2474"/>
                <a:gd name="T36" fmla="*/ 1107 w 3067"/>
                <a:gd name="T37" fmla="*/ 364 h 2474"/>
                <a:gd name="T38" fmla="*/ 1148 w 3067"/>
                <a:gd name="T39" fmla="*/ 405 h 2474"/>
                <a:gd name="T40" fmla="*/ 1185 w 3067"/>
                <a:gd name="T41" fmla="*/ 447 h 2474"/>
                <a:gd name="T42" fmla="*/ 1220 w 3067"/>
                <a:gd name="T43" fmla="*/ 489 h 2474"/>
                <a:gd name="T44" fmla="*/ 1256 w 3067"/>
                <a:gd name="T45" fmla="*/ 533 h 2474"/>
                <a:gd name="T46" fmla="*/ 1288 w 3067"/>
                <a:gd name="T47" fmla="*/ 577 h 2474"/>
                <a:gd name="T48" fmla="*/ 1320 w 3067"/>
                <a:gd name="T49" fmla="*/ 624 h 2474"/>
                <a:gd name="T50" fmla="*/ 1347 w 3067"/>
                <a:gd name="T51" fmla="*/ 672 h 2474"/>
                <a:gd name="T52" fmla="*/ 1374 w 3067"/>
                <a:gd name="T53" fmla="*/ 719 h 2474"/>
                <a:gd name="T54" fmla="*/ 1397 w 3067"/>
                <a:gd name="T55" fmla="*/ 770 h 2474"/>
                <a:gd name="T56" fmla="*/ 1421 w 3067"/>
                <a:gd name="T57" fmla="*/ 819 h 2474"/>
                <a:gd name="T58" fmla="*/ 1441 w 3067"/>
                <a:gd name="T59" fmla="*/ 868 h 2474"/>
                <a:gd name="T60" fmla="*/ 1460 w 3067"/>
                <a:gd name="T61" fmla="*/ 920 h 2474"/>
                <a:gd name="T62" fmla="*/ 1475 w 3067"/>
                <a:gd name="T63" fmla="*/ 973 h 2474"/>
                <a:gd name="T64" fmla="*/ 1490 w 3067"/>
                <a:gd name="T65" fmla="*/ 1023 h 2474"/>
                <a:gd name="T66" fmla="*/ 1502 w 3067"/>
                <a:gd name="T67" fmla="*/ 1078 h 2474"/>
                <a:gd name="T68" fmla="*/ 1512 w 3067"/>
                <a:gd name="T69" fmla="*/ 1130 h 2474"/>
                <a:gd name="T70" fmla="*/ 1519 w 3067"/>
                <a:gd name="T71" fmla="*/ 1182 h 2474"/>
                <a:gd name="T72" fmla="*/ 1527 w 3067"/>
                <a:gd name="T73" fmla="*/ 1237 h 2474"/>
                <a:gd name="T74" fmla="*/ 1531 w 3067"/>
                <a:gd name="T75" fmla="*/ 1291 h 2474"/>
                <a:gd name="T76" fmla="*/ 1532 w 3067"/>
                <a:gd name="T77" fmla="*/ 1343 h 2474"/>
                <a:gd name="T78" fmla="*/ 1532 w 3067"/>
                <a:gd name="T79" fmla="*/ 1511 h 2474"/>
                <a:gd name="T80" fmla="*/ 1489 w 3067"/>
                <a:gd name="T81" fmla="*/ 1541 h 2474"/>
                <a:gd name="T82" fmla="*/ 1443 w 3067"/>
                <a:gd name="T83" fmla="*/ 1570 h 2474"/>
                <a:gd name="T84" fmla="*/ 1397 w 3067"/>
                <a:gd name="T85" fmla="*/ 1600 h 2474"/>
                <a:gd name="T86" fmla="*/ 1355 w 3067"/>
                <a:gd name="T87" fmla="*/ 1631 h 2474"/>
                <a:gd name="T88" fmla="*/ 1310 w 3067"/>
                <a:gd name="T89" fmla="*/ 1661 h 2474"/>
                <a:gd name="T90" fmla="*/ 1264 w 3067"/>
                <a:gd name="T91" fmla="*/ 1691 h 2474"/>
                <a:gd name="T92" fmla="*/ 1220 w 3067"/>
                <a:gd name="T93" fmla="*/ 1720 h 2474"/>
                <a:gd name="T94" fmla="*/ 1175 w 3067"/>
                <a:gd name="T95" fmla="*/ 1751 h 2474"/>
                <a:gd name="T96" fmla="*/ 1137 w 3067"/>
                <a:gd name="T97" fmla="*/ 1790 h 2474"/>
                <a:gd name="T98" fmla="*/ 1124 w 3067"/>
                <a:gd name="T99" fmla="*/ 1840 h 2474"/>
                <a:gd name="T100" fmla="*/ 1136 w 3067"/>
                <a:gd name="T101" fmla="*/ 1889 h 2474"/>
                <a:gd name="T102" fmla="*/ 1171 w 3067"/>
                <a:gd name="T103" fmla="*/ 1932 h 2474"/>
                <a:gd name="T104" fmla="*/ 1227 w 3067"/>
                <a:gd name="T105" fmla="*/ 1947 h 2474"/>
                <a:gd name="T106" fmla="*/ 3067 w 3067"/>
                <a:gd name="T107" fmla="*/ 2474 h 24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7"/>
                <a:gd name="T163" fmla="*/ 0 h 2474"/>
                <a:gd name="T164" fmla="*/ 3067 w 3067"/>
                <a:gd name="T165" fmla="*/ 2474 h 24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7" h="2474">
                  <a:moveTo>
                    <a:pt x="3067" y="2474"/>
                  </a:moveTo>
                  <a:lnTo>
                    <a:pt x="0" y="2474"/>
                  </a:lnTo>
                  <a:lnTo>
                    <a:pt x="0" y="0"/>
                  </a:lnTo>
                  <a:lnTo>
                    <a:pt x="204" y="0"/>
                  </a:lnTo>
                  <a:lnTo>
                    <a:pt x="235" y="0"/>
                  </a:lnTo>
                  <a:lnTo>
                    <a:pt x="263" y="0"/>
                  </a:lnTo>
                  <a:lnTo>
                    <a:pt x="294" y="2"/>
                  </a:lnTo>
                  <a:lnTo>
                    <a:pt x="324" y="5"/>
                  </a:lnTo>
                  <a:lnTo>
                    <a:pt x="354" y="9"/>
                  </a:lnTo>
                  <a:lnTo>
                    <a:pt x="383" y="12"/>
                  </a:lnTo>
                  <a:lnTo>
                    <a:pt x="412" y="16"/>
                  </a:lnTo>
                  <a:lnTo>
                    <a:pt x="442" y="22"/>
                  </a:lnTo>
                  <a:lnTo>
                    <a:pt x="471" y="27"/>
                  </a:lnTo>
                  <a:lnTo>
                    <a:pt x="501" y="34"/>
                  </a:lnTo>
                  <a:lnTo>
                    <a:pt x="530" y="41"/>
                  </a:lnTo>
                  <a:lnTo>
                    <a:pt x="559" y="49"/>
                  </a:lnTo>
                  <a:lnTo>
                    <a:pt x="587" y="58"/>
                  </a:lnTo>
                  <a:lnTo>
                    <a:pt x="614" y="66"/>
                  </a:lnTo>
                  <a:lnTo>
                    <a:pt x="643" y="76"/>
                  </a:lnTo>
                  <a:lnTo>
                    <a:pt x="670" y="87"/>
                  </a:lnTo>
                  <a:lnTo>
                    <a:pt x="697" y="98"/>
                  </a:lnTo>
                  <a:lnTo>
                    <a:pt x="724" y="109"/>
                  </a:lnTo>
                  <a:lnTo>
                    <a:pt x="751" y="122"/>
                  </a:lnTo>
                  <a:lnTo>
                    <a:pt x="778" y="134"/>
                  </a:lnTo>
                  <a:lnTo>
                    <a:pt x="803" y="148"/>
                  </a:lnTo>
                  <a:lnTo>
                    <a:pt x="830" y="161"/>
                  </a:lnTo>
                  <a:lnTo>
                    <a:pt x="856" y="176"/>
                  </a:lnTo>
                  <a:lnTo>
                    <a:pt x="881" y="190"/>
                  </a:lnTo>
                  <a:lnTo>
                    <a:pt x="905" y="207"/>
                  </a:lnTo>
                  <a:lnTo>
                    <a:pt x="930" y="222"/>
                  </a:lnTo>
                  <a:lnTo>
                    <a:pt x="952" y="237"/>
                  </a:lnTo>
                  <a:lnTo>
                    <a:pt x="975" y="254"/>
                  </a:lnTo>
                  <a:lnTo>
                    <a:pt x="999" y="271"/>
                  </a:lnTo>
                  <a:lnTo>
                    <a:pt x="1021" y="290"/>
                  </a:lnTo>
                  <a:lnTo>
                    <a:pt x="1045" y="306"/>
                  </a:lnTo>
                  <a:lnTo>
                    <a:pt x="1065" y="327"/>
                  </a:lnTo>
                  <a:lnTo>
                    <a:pt x="1085" y="345"/>
                  </a:lnTo>
                  <a:lnTo>
                    <a:pt x="1107" y="364"/>
                  </a:lnTo>
                  <a:lnTo>
                    <a:pt x="1127" y="384"/>
                  </a:lnTo>
                  <a:lnTo>
                    <a:pt x="1148" y="405"/>
                  </a:lnTo>
                  <a:lnTo>
                    <a:pt x="1166" y="425"/>
                  </a:lnTo>
                  <a:lnTo>
                    <a:pt x="1185" y="447"/>
                  </a:lnTo>
                  <a:lnTo>
                    <a:pt x="1203" y="467"/>
                  </a:lnTo>
                  <a:lnTo>
                    <a:pt x="1220" y="489"/>
                  </a:lnTo>
                  <a:lnTo>
                    <a:pt x="1239" y="511"/>
                  </a:lnTo>
                  <a:lnTo>
                    <a:pt x="1256" y="533"/>
                  </a:lnTo>
                  <a:lnTo>
                    <a:pt x="1272" y="557"/>
                  </a:lnTo>
                  <a:lnTo>
                    <a:pt x="1288" y="577"/>
                  </a:lnTo>
                  <a:lnTo>
                    <a:pt x="1305" y="601"/>
                  </a:lnTo>
                  <a:lnTo>
                    <a:pt x="1320" y="624"/>
                  </a:lnTo>
                  <a:lnTo>
                    <a:pt x="1333" y="648"/>
                  </a:lnTo>
                  <a:lnTo>
                    <a:pt x="1347" y="672"/>
                  </a:lnTo>
                  <a:lnTo>
                    <a:pt x="1360" y="695"/>
                  </a:lnTo>
                  <a:lnTo>
                    <a:pt x="1374" y="719"/>
                  </a:lnTo>
                  <a:lnTo>
                    <a:pt x="1386" y="744"/>
                  </a:lnTo>
                  <a:lnTo>
                    <a:pt x="1397" y="770"/>
                  </a:lnTo>
                  <a:lnTo>
                    <a:pt x="1409" y="793"/>
                  </a:lnTo>
                  <a:lnTo>
                    <a:pt x="1421" y="819"/>
                  </a:lnTo>
                  <a:lnTo>
                    <a:pt x="1431" y="844"/>
                  </a:lnTo>
                  <a:lnTo>
                    <a:pt x="1441" y="868"/>
                  </a:lnTo>
                  <a:lnTo>
                    <a:pt x="1450" y="895"/>
                  </a:lnTo>
                  <a:lnTo>
                    <a:pt x="1460" y="920"/>
                  </a:lnTo>
                  <a:lnTo>
                    <a:pt x="1468" y="946"/>
                  </a:lnTo>
                  <a:lnTo>
                    <a:pt x="1475" y="973"/>
                  </a:lnTo>
                  <a:lnTo>
                    <a:pt x="1483" y="998"/>
                  </a:lnTo>
                  <a:lnTo>
                    <a:pt x="1490" y="1023"/>
                  </a:lnTo>
                  <a:lnTo>
                    <a:pt x="1497" y="1051"/>
                  </a:lnTo>
                  <a:lnTo>
                    <a:pt x="1502" y="1078"/>
                  </a:lnTo>
                  <a:lnTo>
                    <a:pt x="1507" y="1103"/>
                  </a:lnTo>
                  <a:lnTo>
                    <a:pt x="1512" y="1130"/>
                  </a:lnTo>
                  <a:lnTo>
                    <a:pt x="1517" y="1157"/>
                  </a:lnTo>
                  <a:lnTo>
                    <a:pt x="1519" y="1182"/>
                  </a:lnTo>
                  <a:lnTo>
                    <a:pt x="1524" y="1210"/>
                  </a:lnTo>
                  <a:lnTo>
                    <a:pt x="1527" y="1237"/>
                  </a:lnTo>
                  <a:lnTo>
                    <a:pt x="1529" y="1264"/>
                  </a:lnTo>
                  <a:lnTo>
                    <a:pt x="1531" y="1291"/>
                  </a:lnTo>
                  <a:lnTo>
                    <a:pt x="1532" y="1316"/>
                  </a:lnTo>
                  <a:lnTo>
                    <a:pt x="1532" y="1343"/>
                  </a:lnTo>
                  <a:lnTo>
                    <a:pt x="1532" y="1372"/>
                  </a:lnTo>
                  <a:lnTo>
                    <a:pt x="1532" y="1511"/>
                  </a:lnTo>
                  <a:lnTo>
                    <a:pt x="1510" y="1526"/>
                  </a:lnTo>
                  <a:lnTo>
                    <a:pt x="1489" y="1541"/>
                  </a:lnTo>
                  <a:lnTo>
                    <a:pt x="1467" y="1556"/>
                  </a:lnTo>
                  <a:lnTo>
                    <a:pt x="1443" y="1570"/>
                  </a:lnTo>
                  <a:lnTo>
                    <a:pt x="1421" y="1585"/>
                  </a:lnTo>
                  <a:lnTo>
                    <a:pt x="1397" y="1600"/>
                  </a:lnTo>
                  <a:lnTo>
                    <a:pt x="1377" y="1615"/>
                  </a:lnTo>
                  <a:lnTo>
                    <a:pt x="1355" y="1631"/>
                  </a:lnTo>
                  <a:lnTo>
                    <a:pt x="1332" y="1646"/>
                  </a:lnTo>
                  <a:lnTo>
                    <a:pt x="1310" y="1661"/>
                  </a:lnTo>
                  <a:lnTo>
                    <a:pt x="1286" y="1676"/>
                  </a:lnTo>
                  <a:lnTo>
                    <a:pt x="1264" y="1691"/>
                  </a:lnTo>
                  <a:lnTo>
                    <a:pt x="1242" y="1705"/>
                  </a:lnTo>
                  <a:lnTo>
                    <a:pt x="1220" y="1720"/>
                  </a:lnTo>
                  <a:lnTo>
                    <a:pt x="1198" y="1735"/>
                  </a:lnTo>
                  <a:lnTo>
                    <a:pt x="1175" y="1751"/>
                  </a:lnTo>
                  <a:lnTo>
                    <a:pt x="1153" y="1768"/>
                  </a:lnTo>
                  <a:lnTo>
                    <a:pt x="1137" y="1790"/>
                  </a:lnTo>
                  <a:lnTo>
                    <a:pt x="1127" y="1813"/>
                  </a:lnTo>
                  <a:lnTo>
                    <a:pt x="1124" y="1840"/>
                  </a:lnTo>
                  <a:lnTo>
                    <a:pt x="1127" y="1866"/>
                  </a:lnTo>
                  <a:lnTo>
                    <a:pt x="1136" y="1889"/>
                  </a:lnTo>
                  <a:lnTo>
                    <a:pt x="1151" y="1913"/>
                  </a:lnTo>
                  <a:lnTo>
                    <a:pt x="1171" y="1932"/>
                  </a:lnTo>
                  <a:lnTo>
                    <a:pt x="1198" y="1943"/>
                  </a:lnTo>
                  <a:lnTo>
                    <a:pt x="1227" y="1947"/>
                  </a:lnTo>
                  <a:lnTo>
                    <a:pt x="3067" y="1947"/>
                  </a:lnTo>
                  <a:lnTo>
                    <a:pt x="3067" y="2474"/>
                  </a:lnTo>
                </a:path>
              </a:pathLst>
            </a:custGeom>
            <a:noFill/>
            <a:ln w="19050">
              <a:solidFill>
                <a:schemeClr val="tx1"/>
              </a:solidFill>
              <a:round/>
              <a:headEnd/>
              <a:tailEnd/>
            </a:ln>
          </p:spPr>
          <p:txBody>
            <a:bodyPr/>
            <a:lstStyle/>
            <a:p>
              <a:endParaRPr lang="en-US"/>
            </a:p>
          </p:txBody>
        </p:sp>
        <p:sp>
          <p:nvSpPr>
            <p:cNvPr id="44251" name="Line 1438"/>
            <p:cNvSpPr>
              <a:spLocks noChangeShapeType="1"/>
            </p:cNvSpPr>
            <p:nvPr/>
          </p:nvSpPr>
          <p:spPr bwMode="auto">
            <a:xfrm>
              <a:off x="590" y="1315"/>
              <a:ext cx="1" cy="1"/>
            </a:xfrm>
            <a:prstGeom prst="line">
              <a:avLst/>
            </a:prstGeom>
            <a:noFill/>
            <a:ln w="0">
              <a:solidFill>
                <a:schemeClr val="tx1"/>
              </a:solidFill>
              <a:round/>
              <a:headEnd/>
              <a:tailEnd/>
            </a:ln>
          </p:spPr>
          <p:txBody>
            <a:bodyPr/>
            <a:lstStyle/>
            <a:p>
              <a:endParaRPr lang="en-GB"/>
            </a:p>
          </p:txBody>
        </p:sp>
        <p:sp>
          <p:nvSpPr>
            <p:cNvPr id="44252" name="Freeform 1439"/>
            <p:cNvSpPr>
              <a:spLocks/>
            </p:cNvSpPr>
            <p:nvPr/>
          </p:nvSpPr>
          <p:spPr bwMode="auto">
            <a:xfrm>
              <a:off x="598" y="1151"/>
              <a:ext cx="32" cy="48"/>
            </a:xfrm>
            <a:custGeom>
              <a:avLst/>
              <a:gdLst>
                <a:gd name="T0" fmla="*/ 0 w 32"/>
                <a:gd name="T1" fmla="*/ 48 h 48"/>
                <a:gd name="T2" fmla="*/ 0 w 32"/>
                <a:gd name="T3" fmla="*/ 0 h 48"/>
                <a:gd name="T4" fmla="*/ 32 w 32"/>
                <a:gd name="T5" fmla="*/ 48 h 48"/>
                <a:gd name="T6" fmla="*/ 32 w 32"/>
                <a:gd name="T7" fmla="*/ 0 h 48"/>
                <a:gd name="T8" fmla="*/ 0 60000 65536"/>
                <a:gd name="T9" fmla="*/ 0 60000 65536"/>
                <a:gd name="T10" fmla="*/ 0 60000 65536"/>
                <a:gd name="T11" fmla="*/ 0 60000 65536"/>
                <a:gd name="T12" fmla="*/ 0 w 32"/>
                <a:gd name="T13" fmla="*/ 0 h 48"/>
                <a:gd name="T14" fmla="*/ 32 w 32"/>
                <a:gd name="T15" fmla="*/ 48 h 48"/>
              </a:gdLst>
              <a:ahLst/>
              <a:cxnLst>
                <a:cxn ang="T8">
                  <a:pos x="T0" y="T1"/>
                </a:cxn>
                <a:cxn ang="T9">
                  <a:pos x="T2" y="T3"/>
                </a:cxn>
                <a:cxn ang="T10">
                  <a:pos x="T4" y="T5"/>
                </a:cxn>
                <a:cxn ang="T11">
                  <a:pos x="T6" y="T7"/>
                </a:cxn>
              </a:cxnLst>
              <a:rect l="T12" t="T13" r="T14" b="T15"/>
              <a:pathLst>
                <a:path w="32" h="48">
                  <a:moveTo>
                    <a:pt x="0" y="48"/>
                  </a:moveTo>
                  <a:lnTo>
                    <a:pt x="0" y="0"/>
                  </a:lnTo>
                  <a:lnTo>
                    <a:pt x="32" y="48"/>
                  </a:lnTo>
                  <a:lnTo>
                    <a:pt x="32" y="0"/>
                  </a:lnTo>
                </a:path>
              </a:pathLst>
            </a:custGeom>
            <a:noFill/>
            <a:ln w="0">
              <a:solidFill>
                <a:schemeClr val="tx1"/>
              </a:solidFill>
              <a:round/>
              <a:headEnd/>
              <a:tailEnd/>
            </a:ln>
          </p:spPr>
          <p:txBody>
            <a:bodyPr/>
            <a:lstStyle/>
            <a:p>
              <a:endParaRPr lang="en-US"/>
            </a:p>
          </p:txBody>
        </p:sp>
        <p:sp>
          <p:nvSpPr>
            <p:cNvPr id="44253" name="Freeform 1440"/>
            <p:cNvSpPr>
              <a:spLocks/>
            </p:cNvSpPr>
            <p:nvPr/>
          </p:nvSpPr>
          <p:spPr bwMode="auto">
            <a:xfrm>
              <a:off x="646" y="1167"/>
              <a:ext cx="28" cy="32"/>
            </a:xfrm>
            <a:custGeom>
              <a:avLst/>
              <a:gdLst>
                <a:gd name="T0" fmla="*/ 11 w 28"/>
                <a:gd name="T1" fmla="*/ 0 h 32"/>
                <a:gd name="T2" fmla="*/ 8 w 28"/>
                <a:gd name="T3" fmla="*/ 1 h 32"/>
                <a:gd name="T4" fmla="*/ 1 w 28"/>
                <a:gd name="T5" fmla="*/ 8 h 32"/>
                <a:gd name="T6" fmla="*/ 0 w 28"/>
                <a:gd name="T7" fmla="*/ 13 h 32"/>
                <a:gd name="T8" fmla="*/ 0 w 28"/>
                <a:gd name="T9" fmla="*/ 18 h 32"/>
                <a:gd name="T10" fmla="*/ 1 w 28"/>
                <a:gd name="T11" fmla="*/ 25 h 32"/>
                <a:gd name="T12" fmla="*/ 8 w 28"/>
                <a:gd name="T13" fmla="*/ 28 h 32"/>
                <a:gd name="T14" fmla="*/ 11 w 28"/>
                <a:gd name="T15" fmla="*/ 32 h 32"/>
                <a:gd name="T16" fmla="*/ 18 w 28"/>
                <a:gd name="T17" fmla="*/ 32 h 32"/>
                <a:gd name="T18" fmla="*/ 22 w 28"/>
                <a:gd name="T19" fmla="*/ 28 h 32"/>
                <a:gd name="T20" fmla="*/ 28 w 28"/>
                <a:gd name="T21" fmla="*/ 25 h 32"/>
                <a:gd name="T22" fmla="*/ 28 w 28"/>
                <a:gd name="T23" fmla="*/ 18 h 32"/>
                <a:gd name="T24" fmla="*/ 28 w 28"/>
                <a:gd name="T25" fmla="*/ 13 h 32"/>
                <a:gd name="T26" fmla="*/ 28 w 28"/>
                <a:gd name="T27" fmla="*/ 8 h 32"/>
                <a:gd name="T28" fmla="*/ 22 w 28"/>
                <a:gd name="T29" fmla="*/ 1 h 32"/>
                <a:gd name="T30" fmla="*/ 18 w 28"/>
                <a:gd name="T31" fmla="*/ 0 h 32"/>
                <a:gd name="T32" fmla="*/ 11 w 28"/>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2"/>
                <a:gd name="T53" fmla="*/ 28 w 28"/>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2">
                  <a:moveTo>
                    <a:pt x="11" y="0"/>
                  </a:moveTo>
                  <a:lnTo>
                    <a:pt x="8" y="1"/>
                  </a:lnTo>
                  <a:lnTo>
                    <a:pt x="1" y="8"/>
                  </a:lnTo>
                  <a:lnTo>
                    <a:pt x="0" y="13"/>
                  </a:lnTo>
                  <a:lnTo>
                    <a:pt x="0" y="18"/>
                  </a:lnTo>
                  <a:lnTo>
                    <a:pt x="1" y="25"/>
                  </a:lnTo>
                  <a:lnTo>
                    <a:pt x="8" y="28"/>
                  </a:lnTo>
                  <a:lnTo>
                    <a:pt x="11" y="32"/>
                  </a:lnTo>
                  <a:lnTo>
                    <a:pt x="18" y="32"/>
                  </a:lnTo>
                  <a:lnTo>
                    <a:pt x="22" y="28"/>
                  </a:lnTo>
                  <a:lnTo>
                    <a:pt x="28" y="25"/>
                  </a:lnTo>
                  <a:lnTo>
                    <a:pt x="28" y="18"/>
                  </a:lnTo>
                  <a:lnTo>
                    <a:pt x="28" y="13"/>
                  </a:lnTo>
                  <a:lnTo>
                    <a:pt x="28" y="8"/>
                  </a:lnTo>
                  <a:lnTo>
                    <a:pt x="22" y="1"/>
                  </a:lnTo>
                  <a:lnTo>
                    <a:pt x="18" y="0"/>
                  </a:lnTo>
                  <a:lnTo>
                    <a:pt x="11" y="0"/>
                  </a:lnTo>
                </a:path>
              </a:pathLst>
            </a:custGeom>
            <a:noFill/>
            <a:ln w="0">
              <a:solidFill>
                <a:schemeClr val="tx1"/>
              </a:solidFill>
              <a:round/>
              <a:headEnd/>
              <a:tailEnd/>
            </a:ln>
          </p:spPr>
          <p:txBody>
            <a:bodyPr/>
            <a:lstStyle/>
            <a:p>
              <a:endParaRPr lang="en-US"/>
            </a:p>
          </p:txBody>
        </p:sp>
        <p:sp>
          <p:nvSpPr>
            <p:cNvPr id="44254" name="Freeform 1441"/>
            <p:cNvSpPr>
              <a:spLocks/>
            </p:cNvSpPr>
            <p:nvPr/>
          </p:nvSpPr>
          <p:spPr bwMode="auto">
            <a:xfrm>
              <a:off x="689" y="1167"/>
              <a:ext cx="24" cy="32"/>
            </a:xfrm>
            <a:custGeom>
              <a:avLst/>
              <a:gdLst>
                <a:gd name="T0" fmla="*/ 24 w 24"/>
                <a:gd name="T1" fmla="*/ 8 h 32"/>
                <a:gd name="T2" fmla="*/ 22 w 24"/>
                <a:gd name="T3" fmla="*/ 1 h 32"/>
                <a:gd name="T4" fmla="*/ 16 w 24"/>
                <a:gd name="T5" fmla="*/ 0 h 32"/>
                <a:gd name="T6" fmla="*/ 9 w 24"/>
                <a:gd name="T7" fmla="*/ 0 h 32"/>
                <a:gd name="T8" fmla="*/ 2 w 24"/>
                <a:gd name="T9" fmla="*/ 1 h 32"/>
                <a:gd name="T10" fmla="*/ 0 w 24"/>
                <a:gd name="T11" fmla="*/ 8 h 32"/>
                <a:gd name="T12" fmla="*/ 2 w 24"/>
                <a:gd name="T13" fmla="*/ 11 h 32"/>
                <a:gd name="T14" fmla="*/ 6 w 24"/>
                <a:gd name="T15" fmla="*/ 13 h 32"/>
                <a:gd name="T16" fmla="*/ 17 w 24"/>
                <a:gd name="T17" fmla="*/ 15 h 32"/>
                <a:gd name="T18" fmla="*/ 22 w 24"/>
                <a:gd name="T19" fmla="*/ 18 h 32"/>
                <a:gd name="T20" fmla="*/ 24 w 24"/>
                <a:gd name="T21" fmla="*/ 22 h 32"/>
                <a:gd name="T22" fmla="*/ 24 w 24"/>
                <a:gd name="T23" fmla="*/ 25 h 32"/>
                <a:gd name="T24" fmla="*/ 22 w 24"/>
                <a:gd name="T25" fmla="*/ 28 h 32"/>
                <a:gd name="T26" fmla="*/ 16 w 24"/>
                <a:gd name="T27" fmla="*/ 32 h 32"/>
                <a:gd name="T28" fmla="*/ 9 w 24"/>
                <a:gd name="T29" fmla="*/ 32 h 32"/>
                <a:gd name="T30" fmla="*/ 2 w 24"/>
                <a:gd name="T31" fmla="*/ 28 h 32"/>
                <a:gd name="T32" fmla="*/ 0 w 24"/>
                <a:gd name="T33" fmla="*/ 25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2"/>
                <a:gd name="T53" fmla="*/ 24 w 24"/>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2">
                  <a:moveTo>
                    <a:pt x="24" y="8"/>
                  </a:moveTo>
                  <a:lnTo>
                    <a:pt x="22" y="1"/>
                  </a:lnTo>
                  <a:lnTo>
                    <a:pt x="16" y="0"/>
                  </a:lnTo>
                  <a:lnTo>
                    <a:pt x="9" y="0"/>
                  </a:lnTo>
                  <a:lnTo>
                    <a:pt x="2" y="1"/>
                  </a:lnTo>
                  <a:lnTo>
                    <a:pt x="0" y="8"/>
                  </a:lnTo>
                  <a:lnTo>
                    <a:pt x="2" y="11"/>
                  </a:lnTo>
                  <a:lnTo>
                    <a:pt x="6" y="13"/>
                  </a:lnTo>
                  <a:lnTo>
                    <a:pt x="17" y="15"/>
                  </a:lnTo>
                  <a:lnTo>
                    <a:pt x="22" y="18"/>
                  </a:lnTo>
                  <a:lnTo>
                    <a:pt x="24" y="22"/>
                  </a:lnTo>
                  <a:lnTo>
                    <a:pt x="24" y="25"/>
                  </a:lnTo>
                  <a:lnTo>
                    <a:pt x="22" y="28"/>
                  </a:lnTo>
                  <a:lnTo>
                    <a:pt x="16" y="32"/>
                  </a:lnTo>
                  <a:lnTo>
                    <a:pt x="9" y="32"/>
                  </a:lnTo>
                  <a:lnTo>
                    <a:pt x="2" y="28"/>
                  </a:lnTo>
                  <a:lnTo>
                    <a:pt x="0" y="25"/>
                  </a:lnTo>
                </a:path>
              </a:pathLst>
            </a:custGeom>
            <a:noFill/>
            <a:ln w="0">
              <a:solidFill>
                <a:schemeClr val="tx1"/>
              </a:solidFill>
              <a:round/>
              <a:headEnd/>
              <a:tailEnd/>
            </a:ln>
          </p:spPr>
          <p:txBody>
            <a:bodyPr/>
            <a:lstStyle/>
            <a:p>
              <a:endParaRPr lang="en-US"/>
            </a:p>
          </p:txBody>
        </p:sp>
        <p:sp>
          <p:nvSpPr>
            <p:cNvPr id="44255" name="Freeform 1442"/>
            <p:cNvSpPr>
              <a:spLocks/>
            </p:cNvSpPr>
            <p:nvPr/>
          </p:nvSpPr>
          <p:spPr bwMode="auto">
            <a:xfrm>
              <a:off x="727" y="1167"/>
              <a:ext cx="27" cy="32"/>
            </a:xfrm>
            <a:custGeom>
              <a:avLst/>
              <a:gdLst>
                <a:gd name="T0" fmla="*/ 0 w 27"/>
                <a:gd name="T1" fmla="*/ 13 h 32"/>
                <a:gd name="T2" fmla="*/ 27 w 27"/>
                <a:gd name="T3" fmla="*/ 13 h 32"/>
                <a:gd name="T4" fmla="*/ 27 w 27"/>
                <a:gd name="T5" fmla="*/ 8 h 32"/>
                <a:gd name="T6" fmla="*/ 25 w 27"/>
                <a:gd name="T7" fmla="*/ 5 h 32"/>
                <a:gd name="T8" fmla="*/ 23 w 27"/>
                <a:gd name="T9" fmla="*/ 1 h 32"/>
                <a:gd name="T10" fmla="*/ 18 w 27"/>
                <a:gd name="T11" fmla="*/ 0 h 32"/>
                <a:gd name="T12" fmla="*/ 11 w 27"/>
                <a:gd name="T13" fmla="*/ 0 h 32"/>
                <a:gd name="T14" fmla="*/ 6 w 27"/>
                <a:gd name="T15" fmla="*/ 1 h 32"/>
                <a:gd name="T16" fmla="*/ 3 w 27"/>
                <a:gd name="T17" fmla="*/ 8 h 32"/>
                <a:gd name="T18" fmla="*/ 0 w 27"/>
                <a:gd name="T19" fmla="*/ 13 h 32"/>
                <a:gd name="T20" fmla="*/ 0 w 27"/>
                <a:gd name="T21" fmla="*/ 18 h 32"/>
                <a:gd name="T22" fmla="*/ 3 w 27"/>
                <a:gd name="T23" fmla="*/ 25 h 32"/>
                <a:gd name="T24" fmla="*/ 6 w 27"/>
                <a:gd name="T25" fmla="*/ 28 h 32"/>
                <a:gd name="T26" fmla="*/ 11 w 27"/>
                <a:gd name="T27" fmla="*/ 32 h 32"/>
                <a:gd name="T28" fmla="*/ 18 w 27"/>
                <a:gd name="T29" fmla="*/ 32 h 32"/>
                <a:gd name="T30" fmla="*/ 25 w 27"/>
                <a:gd name="T31" fmla="*/ 28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32"/>
                <a:gd name="T50" fmla="*/ 27 w 27"/>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32">
                  <a:moveTo>
                    <a:pt x="0" y="13"/>
                  </a:moveTo>
                  <a:lnTo>
                    <a:pt x="27" y="13"/>
                  </a:lnTo>
                  <a:lnTo>
                    <a:pt x="27" y="8"/>
                  </a:lnTo>
                  <a:lnTo>
                    <a:pt x="25" y="5"/>
                  </a:lnTo>
                  <a:lnTo>
                    <a:pt x="23" y="1"/>
                  </a:lnTo>
                  <a:lnTo>
                    <a:pt x="18" y="0"/>
                  </a:lnTo>
                  <a:lnTo>
                    <a:pt x="11" y="0"/>
                  </a:lnTo>
                  <a:lnTo>
                    <a:pt x="6" y="1"/>
                  </a:lnTo>
                  <a:lnTo>
                    <a:pt x="3" y="8"/>
                  </a:lnTo>
                  <a:lnTo>
                    <a:pt x="0" y="13"/>
                  </a:lnTo>
                  <a:lnTo>
                    <a:pt x="0" y="18"/>
                  </a:lnTo>
                  <a:lnTo>
                    <a:pt x="3" y="25"/>
                  </a:lnTo>
                  <a:lnTo>
                    <a:pt x="6" y="28"/>
                  </a:lnTo>
                  <a:lnTo>
                    <a:pt x="11" y="32"/>
                  </a:lnTo>
                  <a:lnTo>
                    <a:pt x="18" y="32"/>
                  </a:lnTo>
                  <a:lnTo>
                    <a:pt x="25" y="28"/>
                  </a:lnTo>
                </a:path>
              </a:pathLst>
            </a:custGeom>
            <a:noFill/>
            <a:ln w="0">
              <a:solidFill>
                <a:schemeClr val="tx1"/>
              </a:solidFill>
              <a:round/>
              <a:headEnd/>
              <a:tailEnd/>
            </a:ln>
          </p:spPr>
          <p:txBody>
            <a:bodyPr/>
            <a:lstStyle/>
            <a:p>
              <a:endParaRPr lang="en-US"/>
            </a:p>
          </p:txBody>
        </p:sp>
        <p:sp>
          <p:nvSpPr>
            <p:cNvPr id="44256" name="Freeform 1443"/>
            <p:cNvSpPr>
              <a:spLocks/>
            </p:cNvSpPr>
            <p:nvPr/>
          </p:nvSpPr>
          <p:spPr bwMode="auto">
            <a:xfrm>
              <a:off x="813" y="1167"/>
              <a:ext cx="27" cy="32"/>
            </a:xfrm>
            <a:custGeom>
              <a:avLst/>
              <a:gdLst>
                <a:gd name="T0" fmla="*/ 22 w 27"/>
                <a:gd name="T1" fmla="*/ 1 h 32"/>
                <a:gd name="T2" fmla="*/ 17 w 27"/>
                <a:gd name="T3" fmla="*/ 0 h 32"/>
                <a:gd name="T4" fmla="*/ 12 w 27"/>
                <a:gd name="T5" fmla="*/ 0 h 32"/>
                <a:gd name="T6" fmla="*/ 6 w 27"/>
                <a:gd name="T7" fmla="*/ 1 h 32"/>
                <a:gd name="T8" fmla="*/ 3 w 27"/>
                <a:gd name="T9" fmla="*/ 8 h 32"/>
                <a:gd name="T10" fmla="*/ 0 w 27"/>
                <a:gd name="T11" fmla="*/ 13 h 32"/>
                <a:gd name="T12" fmla="*/ 0 w 27"/>
                <a:gd name="T13" fmla="*/ 18 h 32"/>
                <a:gd name="T14" fmla="*/ 3 w 27"/>
                <a:gd name="T15" fmla="*/ 25 h 32"/>
                <a:gd name="T16" fmla="*/ 6 w 27"/>
                <a:gd name="T17" fmla="*/ 28 h 32"/>
                <a:gd name="T18" fmla="*/ 12 w 27"/>
                <a:gd name="T19" fmla="*/ 32 h 32"/>
                <a:gd name="T20" fmla="*/ 17 w 27"/>
                <a:gd name="T21" fmla="*/ 32 h 32"/>
                <a:gd name="T22" fmla="*/ 22 w 27"/>
                <a:gd name="T23" fmla="*/ 28 h 32"/>
                <a:gd name="T24" fmla="*/ 27 w 27"/>
                <a:gd name="T25" fmla="*/ 2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32"/>
                <a:gd name="T41" fmla="*/ 27 w 2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32">
                  <a:moveTo>
                    <a:pt x="22" y="1"/>
                  </a:moveTo>
                  <a:lnTo>
                    <a:pt x="17" y="0"/>
                  </a:lnTo>
                  <a:lnTo>
                    <a:pt x="12" y="0"/>
                  </a:lnTo>
                  <a:lnTo>
                    <a:pt x="6" y="1"/>
                  </a:lnTo>
                  <a:lnTo>
                    <a:pt x="3" y="8"/>
                  </a:lnTo>
                  <a:lnTo>
                    <a:pt x="0" y="13"/>
                  </a:lnTo>
                  <a:lnTo>
                    <a:pt x="0" y="18"/>
                  </a:lnTo>
                  <a:lnTo>
                    <a:pt x="3" y="25"/>
                  </a:lnTo>
                  <a:lnTo>
                    <a:pt x="6" y="28"/>
                  </a:lnTo>
                  <a:lnTo>
                    <a:pt x="12" y="32"/>
                  </a:lnTo>
                  <a:lnTo>
                    <a:pt x="17" y="32"/>
                  </a:lnTo>
                  <a:lnTo>
                    <a:pt x="22" y="28"/>
                  </a:lnTo>
                  <a:lnTo>
                    <a:pt x="27" y="25"/>
                  </a:lnTo>
                </a:path>
              </a:pathLst>
            </a:custGeom>
            <a:noFill/>
            <a:ln w="0">
              <a:solidFill>
                <a:schemeClr val="tx1"/>
              </a:solidFill>
              <a:round/>
              <a:headEnd/>
              <a:tailEnd/>
            </a:ln>
          </p:spPr>
          <p:txBody>
            <a:bodyPr/>
            <a:lstStyle/>
            <a:p>
              <a:endParaRPr lang="en-US"/>
            </a:p>
          </p:txBody>
        </p:sp>
        <p:sp>
          <p:nvSpPr>
            <p:cNvPr id="44257" name="Freeform 1444"/>
            <p:cNvSpPr>
              <a:spLocks/>
            </p:cNvSpPr>
            <p:nvPr/>
          </p:nvSpPr>
          <p:spPr bwMode="auto">
            <a:xfrm>
              <a:off x="853" y="1167"/>
              <a:ext cx="29" cy="32"/>
            </a:xfrm>
            <a:custGeom>
              <a:avLst/>
              <a:gdLst>
                <a:gd name="T0" fmla="*/ 12 w 29"/>
                <a:gd name="T1" fmla="*/ 0 h 32"/>
                <a:gd name="T2" fmla="*/ 5 w 29"/>
                <a:gd name="T3" fmla="*/ 1 h 32"/>
                <a:gd name="T4" fmla="*/ 2 w 29"/>
                <a:gd name="T5" fmla="*/ 8 h 32"/>
                <a:gd name="T6" fmla="*/ 0 w 29"/>
                <a:gd name="T7" fmla="*/ 13 h 32"/>
                <a:gd name="T8" fmla="*/ 0 w 29"/>
                <a:gd name="T9" fmla="*/ 18 h 32"/>
                <a:gd name="T10" fmla="*/ 2 w 29"/>
                <a:gd name="T11" fmla="*/ 25 h 32"/>
                <a:gd name="T12" fmla="*/ 5 w 29"/>
                <a:gd name="T13" fmla="*/ 28 h 32"/>
                <a:gd name="T14" fmla="*/ 12 w 29"/>
                <a:gd name="T15" fmla="*/ 32 h 32"/>
                <a:gd name="T16" fmla="*/ 19 w 29"/>
                <a:gd name="T17" fmla="*/ 32 h 32"/>
                <a:gd name="T18" fmla="*/ 22 w 29"/>
                <a:gd name="T19" fmla="*/ 28 h 32"/>
                <a:gd name="T20" fmla="*/ 27 w 29"/>
                <a:gd name="T21" fmla="*/ 25 h 32"/>
                <a:gd name="T22" fmla="*/ 29 w 29"/>
                <a:gd name="T23" fmla="*/ 18 h 32"/>
                <a:gd name="T24" fmla="*/ 29 w 29"/>
                <a:gd name="T25" fmla="*/ 13 h 32"/>
                <a:gd name="T26" fmla="*/ 27 w 29"/>
                <a:gd name="T27" fmla="*/ 8 h 32"/>
                <a:gd name="T28" fmla="*/ 22 w 29"/>
                <a:gd name="T29" fmla="*/ 1 h 32"/>
                <a:gd name="T30" fmla="*/ 19 w 29"/>
                <a:gd name="T31" fmla="*/ 0 h 32"/>
                <a:gd name="T32" fmla="*/ 12 w 29"/>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32"/>
                <a:gd name="T53" fmla="*/ 29 w 29"/>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32">
                  <a:moveTo>
                    <a:pt x="12" y="0"/>
                  </a:moveTo>
                  <a:lnTo>
                    <a:pt x="5" y="1"/>
                  </a:lnTo>
                  <a:lnTo>
                    <a:pt x="2" y="8"/>
                  </a:lnTo>
                  <a:lnTo>
                    <a:pt x="0" y="13"/>
                  </a:lnTo>
                  <a:lnTo>
                    <a:pt x="0" y="18"/>
                  </a:lnTo>
                  <a:lnTo>
                    <a:pt x="2" y="25"/>
                  </a:lnTo>
                  <a:lnTo>
                    <a:pt x="5" y="28"/>
                  </a:lnTo>
                  <a:lnTo>
                    <a:pt x="12" y="32"/>
                  </a:lnTo>
                  <a:lnTo>
                    <a:pt x="19" y="32"/>
                  </a:lnTo>
                  <a:lnTo>
                    <a:pt x="22" y="28"/>
                  </a:lnTo>
                  <a:lnTo>
                    <a:pt x="27" y="25"/>
                  </a:lnTo>
                  <a:lnTo>
                    <a:pt x="29" y="18"/>
                  </a:lnTo>
                  <a:lnTo>
                    <a:pt x="29" y="13"/>
                  </a:lnTo>
                  <a:lnTo>
                    <a:pt x="27" y="8"/>
                  </a:lnTo>
                  <a:lnTo>
                    <a:pt x="22" y="1"/>
                  </a:lnTo>
                  <a:lnTo>
                    <a:pt x="19" y="0"/>
                  </a:lnTo>
                  <a:lnTo>
                    <a:pt x="12" y="0"/>
                  </a:lnTo>
                </a:path>
              </a:pathLst>
            </a:custGeom>
            <a:noFill/>
            <a:ln w="0">
              <a:solidFill>
                <a:schemeClr val="tx1"/>
              </a:solidFill>
              <a:round/>
              <a:headEnd/>
              <a:tailEnd/>
            </a:ln>
          </p:spPr>
          <p:txBody>
            <a:bodyPr/>
            <a:lstStyle/>
            <a:p>
              <a:endParaRPr lang="en-US"/>
            </a:p>
          </p:txBody>
        </p:sp>
        <p:sp>
          <p:nvSpPr>
            <p:cNvPr id="44258" name="Line 1445"/>
            <p:cNvSpPr>
              <a:spLocks noChangeShapeType="1"/>
            </p:cNvSpPr>
            <p:nvPr/>
          </p:nvSpPr>
          <p:spPr bwMode="auto">
            <a:xfrm>
              <a:off x="899" y="1167"/>
              <a:ext cx="1" cy="32"/>
            </a:xfrm>
            <a:prstGeom prst="line">
              <a:avLst/>
            </a:prstGeom>
            <a:noFill/>
            <a:ln w="0">
              <a:solidFill>
                <a:schemeClr val="tx1"/>
              </a:solidFill>
              <a:round/>
              <a:headEnd/>
              <a:tailEnd/>
            </a:ln>
          </p:spPr>
          <p:txBody>
            <a:bodyPr/>
            <a:lstStyle/>
            <a:p>
              <a:endParaRPr lang="en-GB"/>
            </a:p>
          </p:txBody>
        </p:sp>
        <p:sp>
          <p:nvSpPr>
            <p:cNvPr id="44259" name="Freeform 1446"/>
            <p:cNvSpPr>
              <a:spLocks/>
            </p:cNvSpPr>
            <p:nvPr/>
          </p:nvSpPr>
          <p:spPr bwMode="auto">
            <a:xfrm>
              <a:off x="899" y="1167"/>
              <a:ext cx="22" cy="32"/>
            </a:xfrm>
            <a:custGeom>
              <a:avLst/>
              <a:gdLst>
                <a:gd name="T0" fmla="*/ 0 w 22"/>
                <a:gd name="T1" fmla="*/ 8 h 32"/>
                <a:gd name="T2" fmla="*/ 5 w 22"/>
                <a:gd name="T3" fmla="*/ 1 h 32"/>
                <a:gd name="T4" fmla="*/ 10 w 22"/>
                <a:gd name="T5" fmla="*/ 0 h 32"/>
                <a:gd name="T6" fmla="*/ 15 w 22"/>
                <a:gd name="T7" fmla="*/ 0 h 32"/>
                <a:gd name="T8" fmla="*/ 18 w 22"/>
                <a:gd name="T9" fmla="*/ 1 h 32"/>
                <a:gd name="T10" fmla="*/ 22 w 22"/>
                <a:gd name="T11" fmla="*/ 8 h 32"/>
                <a:gd name="T12" fmla="*/ 22 w 22"/>
                <a:gd name="T13" fmla="*/ 32 h 32"/>
                <a:gd name="T14" fmla="*/ 0 60000 65536"/>
                <a:gd name="T15" fmla="*/ 0 60000 65536"/>
                <a:gd name="T16" fmla="*/ 0 60000 65536"/>
                <a:gd name="T17" fmla="*/ 0 60000 65536"/>
                <a:gd name="T18" fmla="*/ 0 60000 65536"/>
                <a:gd name="T19" fmla="*/ 0 60000 65536"/>
                <a:gd name="T20" fmla="*/ 0 60000 65536"/>
                <a:gd name="T21" fmla="*/ 0 w 22"/>
                <a:gd name="T22" fmla="*/ 0 h 32"/>
                <a:gd name="T23" fmla="*/ 22 w 2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2">
                  <a:moveTo>
                    <a:pt x="0" y="8"/>
                  </a:moveTo>
                  <a:lnTo>
                    <a:pt x="5" y="1"/>
                  </a:lnTo>
                  <a:lnTo>
                    <a:pt x="10" y="0"/>
                  </a:lnTo>
                  <a:lnTo>
                    <a:pt x="15" y="0"/>
                  </a:lnTo>
                  <a:lnTo>
                    <a:pt x="18" y="1"/>
                  </a:lnTo>
                  <a:lnTo>
                    <a:pt x="22" y="8"/>
                  </a:lnTo>
                  <a:lnTo>
                    <a:pt x="22" y="32"/>
                  </a:lnTo>
                </a:path>
              </a:pathLst>
            </a:custGeom>
            <a:noFill/>
            <a:ln w="0">
              <a:solidFill>
                <a:schemeClr val="tx1"/>
              </a:solidFill>
              <a:round/>
              <a:headEnd/>
              <a:tailEnd/>
            </a:ln>
          </p:spPr>
          <p:txBody>
            <a:bodyPr/>
            <a:lstStyle/>
            <a:p>
              <a:endParaRPr lang="en-US"/>
            </a:p>
          </p:txBody>
        </p:sp>
        <p:sp>
          <p:nvSpPr>
            <p:cNvPr id="44260" name="Freeform 1447"/>
            <p:cNvSpPr>
              <a:spLocks/>
            </p:cNvSpPr>
            <p:nvPr/>
          </p:nvSpPr>
          <p:spPr bwMode="auto">
            <a:xfrm>
              <a:off x="936" y="1167"/>
              <a:ext cx="27" cy="32"/>
            </a:xfrm>
            <a:custGeom>
              <a:avLst/>
              <a:gdLst>
                <a:gd name="T0" fmla="*/ 0 w 27"/>
                <a:gd name="T1" fmla="*/ 13 h 32"/>
                <a:gd name="T2" fmla="*/ 27 w 27"/>
                <a:gd name="T3" fmla="*/ 13 h 32"/>
                <a:gd name="T4" fmla="*/ 27 w 27"/>
                <a:gd name="T5" fmla="*/ 8 h 32"/>
                <a:gd name="T6" fmla="*/ 25 w 27"/>
                <a:gd name="T7" fmla="*/ 5 h 32"/>
                <a:gd name="T8" fmla="*/ 24 w 27"/>
                <a:gd name="T9" fmla="*/ 1 h 32"/>
                <a:gd name="T10" fmla="*/ 18 w 27"/>
                <a:gd name="T11" fmla="*/ 0 h 32"/>
                <a:gd name="T12" fmla="*/ 12 w 27"/>
                <a:gd name="T13" fmla="*/ 0 h 32"/>
                <a:gd name="T14" fmla="*/ 8 w 27"/>
                <a:gd name="T15" fmla="*/ 1 h 32"/>
                <a:gd name="T16" fmla="*/ 2 w 27"/>
                <a:gd name="T17" fmla="*/ 8 h 32"/>
                <a:gd name="T18" fmla="*/ 0 w 27"/>
                <a:gd name="T19" fmla="*/ 13 h 32"/>
                <a:gd name="T20" fmla="*/ 0 w 27"/>
                <a:gd name="T21" fmla="*/ 18 h 32"/>
                <a:gd name="T22" fmla="*/ 2 w 27"/>
                <a:gd name="T23" fmla="*/ 25 h 32"/>
                <a:gd name="T24" fmla="*/ 8 w 27"/>
                <a:gd name="T25" fmla="*/ 28 h 32"/>
                <a:gd name="T26" fmla="*/ 12 w 27"/>
                <a:gd name="T27" fmla="*/ 32 h 32"/>
                <a:gd name="T28" fmla="*/ 18 w 27"/>
                <a:gd name="T29" fmla="*/ 32 h 32"/>
                <a:gd name="T30" fmla="*/ 25 w 27"/>
                <a:gd name="T31" fmla="*/ 28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32"/>
                <a:gd name="T50" fmla="*/ 27 w 27"/>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32">
                  <a:moveTo>
                    <a:pt x="0" y="13"/>
                  </a:moveTo>
                  <a:lnTo>
                    <a:pt x="27" y="13"/>
                  </a:lnTo>
                  <a:lnTo>
                    <a:pt x="27" y="8"/>
                  </a:lnTo>
                  <a:lnTo>
                    <a:pt x="25" y="5"/>
                  </a:lnTo>
                  <a:lnTo>
                    <a:pt x="24" y="1"/>
                  </a:lnTo>
                  <a:lnTo>
                    <a:pt x="18" y="0"/>
                  </a:lnTo>
                  <a:lnTo>
                    <a:pt x="12" y="0"/>
                  </a:lnTo>
                  <a:lnTo>
                    <a:pt x="8" y="1"/>
                  </a:lnTo>
                  <a:lnTo>
                    <a:pt x="2" y="8"/>
                  </a:lnTo>
                  <a:lnTo>
                    <a:pt x="0" y="13"/>
                  </a:lnTo>
                  <a:lnTo>
                    <a:pt x="0" y="18"/>
                  </a:lnTo>
                  <a:lnTo>
                    <a:pt x="2" y="25"/>
                  </a:lnTo>
                  <a:lnTo>
                    <a:pt x="8" y="28"/>
                  </a:lnTo>
                  <a:lnTo>
                    <a:pt x="12" y="32"/>
                  </a:lnTo>
                  <a:lnTo>
                    <a:pt x="18" y="32"/>
                  </a:lnTo>
                  <a:lnTo>
                    <a:pt x="25" y="28"/>
                  </a:lnTo>
                </a:path>
              </a:pathLst>
            </a:custGeom>
            <a:noFill/>
            <a:ln w="0">
              <a:solidFill>
                <a:schemeClr val="tx1"/>
              </a:solidFill>
              <a:round/>
              <a:headEnd/>
              <a:tailEnd/>
            </a:ln>
          </p:spPr>
          <p:txBody>
            <a:bodyPr/>
            <a:lstStyle/>
            <a:p>
              <a:endParaRPr lang="en-US"/>
            </a:p>
          </p:txBody>
        </p:sp>
        <p:sp>
          <p:nvSpPr>
            <p:cNvPr id="44261" name="Freeform 1448"/>
            <p:cNvSpPr>
              <a:spLocks/>
            </p:cNvSpPr>
            <p:nvPr/>
          </p:nvSpPr>
          <p:spPr bwMode="auto">
            <a:xfrm>
              <a:off x="1022" y="1167"/>
              <a:ext cx="27" cy="32"/>
            </a:xfrm>
            <a:custGeom>
              <a:avLst/>
              <a:gdLst>
                <a:gd name="T0" fmla="*/ 0 w 27"/>
                <a:gd name="T1" fmla="*/ 13 h 32"/>
                <a:gd name="T2" fmla="*/ 27 w 27"/>
                <a:gd name="T3" fmla="*/ 13 h 32"/>
                <a:gd name="T4" fmla="*/ 27 w 27"/>
                <a:gd name="T5" fmla="*/ 8 h 32"/>
                <a:gd name="T6" fmla="*/ 24 w 27"/>
                <a:gd name="T7" fmla="*/ 5 h 32"/>
                <a:gd name="T8" fmla="*/ 22 w 27"/>
                <a:gd name="T9" fmla="*/ 1 h 32"/>
                <a:gd name="T10" fmla="*/ 17 w 27"/>
                <a:gd name="T11" fmla="*/ 0 h 32"/>
                <a:gd name="T12" fmla="*/ 12 w 27"/>
                <a:gd name="T13" fmla="*/ 0 h 32"/>
                <a:gd name="T14" fmla="*/ 7 w 27"/>
                <a:gd name="T15" fmla="*/ 1 h 32"/>
                <a:gd name="T16" fmla="*/ 2 w 27"/>
                <a:gd name="T17" fmla="*/ 8 h 32"/>
                <a:gd name="T18" fmla="*/ 0 w 27"/>
                <a:gd name="T19" fmla="*/ 13 h 32"/>
                <a:gd name="T20" fmla="*/ 0 w 27"/>
                <a:gd name="T21" fmla="*/ 18 h 32"/>
                <a:gd name="T22" fmla="*/ 2 w 27"/>
                <a:gd name="T23" fmla="*/ 25 h 32"/>
                <a:gd name="T24" fmla="*/ 7 w 27"/>
                <a:gd name="T25" fmla="*/ 28 h 32"/>
                <a:gd name="T26" fmla="*/ 12 w 27"/>
                <a:gd name="T27" fmla="*/ 32 h 32"/>
                <a:gd name="T28" fmla="*/ 17 w 27"/>
                <a:gd name="T29" fmla="*/ 32 h 32"/>
                <a:gd name="T30" fmla="*/ 24 w 27"/>
                <a:gd name="T31" fmla="*/ 28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32"/>
                <a:gd name="T50" fmla="*/ 27 w 27"/>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32">
                  <a:moveTo>
                    <a:pt x="0" y="13"/>
                  </a:moveTo>
                  <a:lnTo>
                    <a:pt x="27" y="13"/>
                  </a:lnTo>
                  <a:lnTo>
                    <a:pt x="27" y="8"/>
                  </a:lnTo>
                  <a:lnTo>
                    <a:pt x="24" y="5"/>
                  </a:lnTo>
                  <a:lnTo>
                    <a:pt x="22" y="1"/>
                  </a:lnTo>
                  <a:lnTo>
                    <a:pt x="17" y="0"/>
                  </a:lnTo>
                  <a:lnTo>
                    <a:pt x="12" y="0"/>
                  </a:lnTo>
                  <a:lnTo>
                    <a:pt x="7" y="1"/>
                  </a:lnTo>
                  <a:lnTo>
                    <a:pt x="2" y="8"/>
                  </a:lnTo>
                  <a:lnTo>
                    <a:pt x="0" y="13"/>
                  </a:lnTo>
                  <a:lnTo>
                    <a:pt x="0" y="18"/>
                  </a:lnTo>
                  <a:lnTo>
                    <a:pt x="2" y="25"/>
                  </a:lnTo>
                  <a:lnTo>
                    <a:pt x="7" y="28"/>
                  </a:lnTo>
                  <a:lnTo>
                    <a:pt x="12" y="32"/>
                  </a:lnTo>
                  <a:lnTo>
                    <a:pt x="17" y="32"/>
                  </a:lnTo>
                  <a:lnTo>
                    <a:pt x="24" y="28"/>
                  </a:lnTo>
                </a:path>
              </a:pathLst>
            </a:custGeom>
            <a:noFill/>
            <a:ln w="0">
              <a:solidFill>
                <a:schemeClr val="tx1"/>
              </a:solidFill>
              <a:round/>
              <a:headEnd/>
              <a:tailEnd/>
            </a:ln>
          </p:spPr>
          <p:txBody>
            <a:bodyPr/>
            <a:lstStyle/>
            <a:p>
              <a:endParaRPr lang="en-US"/>
            </a:p>
          </p:txBody>
        </p:sp>
        <p:sp>
          <p:nvSpPr>
            <p:cNvPr id="44262" name="Line 1449"/>
            <p:cNvSpPr>
              <a:spLocks noChangeShapeType="1"/>
            </p:cNvSpPr>
            <p:nvPr/>
          </p:nvSpPr>
          <p:spPr bwMode="auto">
            <a:xfrm>
              <a:off x="1062" y="1167"/>
              <a:ext cx="24" cy="32"/>
            </a:xfrm>
            <a:prstGeom prst="line">
              <a:avLst/>
            </a:prstGeom>
            <a:noFill/>
            <a:ln w="0">
              <a:solidFill>
                <a:schemeClr val="tx1"/>
              </a:solidFill>
              <a:round/>
              <a:headEnd/>
              <a:tailEnd/>
            </a:ln>
          </p:spPr>
          <p:txBody>
            <a:bodyPr/>
            <a:lstStyle/>
            <a:p>
              <a:endParaRPr lang="en-GB"/>
            </a:p>
          </p:txBody>
        </p:sp>
        <p:sp>
          <p:nvSpPr>
            <p:cNvPr id="44263" name="Line 1450"/>
            <p:cNvSpPr>
              <a:spLocks noChangeShapeType="1"/>
            </p:cNvSpPr>
            <p:nvPr/>
          </p:nvSpPr>
          <p:spPr bwMode="auto">
            <a:xfrm flipH="1">
              <a:off x="1062" y="1167"/>
              <a:ext cx="24" cy="32"/>
            </a:xfrm>
            <a:prstGeom prst="line">
              <a:avLst/>
            </a:prstGeom>
            <a:noFill/>
            <a:ln w="0">
              <a:solidFill>
                <a:schemeClr val="tx1"/>
              </a:solidFill>
              <a:round/>
              <a:headEnd/>
              <a:tailEnd/>
            </a:ln>
          </p:spPr>
          <p:txBody>
            <a:bodyPr/>
            <a:lstStyle/>
            <a:p>
              <a:endParaRPr lang="en-GB"/>
            </a:p>
          </p:txBody>
        </p:sp>
        <p:sp>
          <p:nvSpPr>
            <p:cNvPr id="44264" name="Freeform 1451"/>
            <p:cNvSpPr>
              <a:spLocks/>
            </p:cNvSpPr>
            <p:nvPr/>
          </p:nvSpPr>
          <p:spPr bwMode="auto">
            <a:xfrm>
              <a:off x="1100" y="1167"/>
              <a:ext cx="28" cy="32"/>
            </a:xfrm>
            <a:custGeom>
              <a:avLst/>
              <a:gdLst>
                <a:gd name="T0" fmla="*/ 28 w 28"/>
                <a:gd name="T1" fmla="*/ 32 h 32"/>
                <a:gd name="T2" fmla="*/ 28 w 28"/>
                <a:gd name="T3" fmla="*/ 8 h 32"/>
                <a:gd name="T4" fmla="*/ 23 w 28"/>
                <a:gd name="T5" fmla="*/ 1 h 32"/>
                <a:gd name="T6" fmla="*/ 18 w 28"/>
                <a:gd name="T7" fmla="*/ 0 h 32"/>
                <a:gd name="T8" fmla="*/ 11 w 28"/>
                <a:gd name="T9" fmla="*/ 0 h 32"/>
                <a:gd name="T10" fmla="*/ 8 w 28"/>
                <a:gd name="T11" fmla="*/ 1 h 32"/>
                <a:gd name="T12" fmla="*/ 3 w 28"/>
                <a:gd name="T13" fmla="*/ 8 h 32"/>
                <a:gd name="T14" fmla="*/ 0 w 28"/>
                <a:gd name="T15" fmla="*/ 13 h 32"/>
                <a:gd name="T16" fmla="*/ 0 w 28"/>
                <a:gd name="T17" fmla="*/ 18 h 32"/>
                <a:gd name="T18" fmla="*/ 3 w 28"/>
                <a:gd name="T19" fmla="*/ 25 h 32"/>
                <a:gd name="T20" fmla="*/ 8 w 28"/>
                <a:gd name="T21" fmla="*/ 28 h 32"/>
                <a:gd name="T22" fmla="*/ 16 w 28"/>
                <a:gd name="T23" fmla="*/ 32 h 32"/>
                <a:gd name="T24" fmla="*/ 28 w 28"/>
                <a:gd name="T25" fmla="*/ 27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2"/>
                <a:gd name="T41" fmla="*/ 28 w 28"/>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2">
                  <a:moveTo>
                    <a:pt x="28" y="32"/>
                  </a:moveTo>
                  <a:lnTo>
                    <a:pt x="28" y="8"/>
                  </a:lnTo>
                  <a:lnTo>
                    <a:pt x="23" y="1"/>
                  </a:lnTo>
                  <a:lnTo>
                    <a:pt x="18" y="0"/>
                  </a:lnTo>
                  <a:lnTo>
                    <a:pt x="11" y="0"/>
                  </a:lnTo>
                  <a:lnTo>
                    <a:pt x="8" y="1"/>
                  </a:lnTo>
                  <a:lnTo>
                    <a:pt x="3" y="8"/>
                  </a:lnTo>
                  <a:lnTo>
                    <a:pt x="0" y="13"/>
                  </a:lnTo>
                  <a:lnTo>
                    <a:pt x="0" y="18"/>
                  </a:lnTo>
                  <a:lnTo>
                    <a:pt x="3" y="25"/>
                  </a:lnTo>
                  <a:lnTo>
                    <a:pt x="8" y="28"/>
                  </a:lnTo>
                  <a:lnTo>
                    <a:pt x="16" y="32"/>
                  </a:lnTo>
                  <a:lnTo>
                    <a:pt x="28" y="27"/>
                  </a:lnTo>
                </a:path>
              </a:pathLst>
            </a:custGeom>
            <a:noFill/>
            <a:ln w="0">
              <a:solidFill>
                <a:schemeClr val="tx1"/>
              </a:solidFill>
              <a:round/>
              <a:headEnd/>
              <a:tailEnd/>
            </a:ln>
          </p:spPr>
          <p:txBody>
            <a:bodyPr/>
            <a:lstStyle/>
            <a:p>
              <a:endParaRPr lang="en-US"/>
            </a:p>
          </p:txBody>
        </p:sp>
        <p:sp>
          <p:nvSpPr>
            <p:cNvPr id="44265" name="Freeform 1452"/>
            <p:cNvSpPr>
              <a:spLocks/>
            </p:cNvSpPr>
            <p:nvPr/>
          </p:nvSpPr>
          <p:spPr bwMode="auto">
            <a:xfrm>
              <a:off x="1145" y="1167"/>
              <a:ext cx="19" cy="32"/>
            </a:xfrm>
            <a:custGeom>
              <a:avLst/>
              <a:gdLst>
                <a:gd name="T0" fmla="*/ 0 w 19"/>
                <a:gd name="T1" fmla="*/ 32 h 32"/>
                <a:gd name="T2" fmla="*/ 0 w 19"/>
                <a:gd name="T3" fmla="*/ 8 h 32"/>
                <a:gd name="T4" fmla="*/ 5 w 19"/>
                <a:gd name="T5" fmla="*/ 1 h 32"/>
                <a:gd name="T6" fmla="*/ 10 w 19"/>
                <a:gd name="T7" fmla="*/ 0 h 32"/>
                <a:gd name="T8" fmla="*/ 12 w 19"/>
                <a:gd name="T9" fmla="*/ 0 h 32"/>
                <a:gd name="T10" fmla="*/ 17 w 19"/>
                <a:gd name="T11" fmla="*/ 5 h 32"/>
                <a:gd name="T12" fmla="*/ 19 w 19"/>
                <a:gd name="T13" fmla="*/ 8 h 32"/>
                <a:gd name="T14" fmla="*/ 19 w 19"/>
                <a:gd name="T15" fmla="*/ 20 h 3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32"/>
                <a:gd name="T26" fmla="*/ 19 w 1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32">
                  <a:moveTo>
                    <a:pt x="0" y="32"/>
                  </a:moveTo>
                  <a:lnTo>
                    <a:pt x="0" y="8"/>
                  </a:lnTo>
                  <a:lnTo>
                    <a:pt x="5" y="1"/>
                  </a:lnTo>
                  <a:lnTo>
                    <a:pt x="10" y="0"/>
                  </a:lnTo>
                  <a:lnTo>
                    <a:pt x="12" y="0"/>
                  </a:lnTo>
                  <a:lnTo>
                    <a:pt x="17" y="5"/>
                  </a:lnTo>
                  <a:lnTo>
                    <a:pt x="19" y="8"/>
                  </a:lnTo>
                  <a:lnTo>
                    <a:pt x="19" y="20"/>
                  </a:lnTo>
                </a:path>
              </a:pathLst>
            </a:custGeom>
            <a:noFill/>
            <a:ln w="0">
              <a:solidFill>
                <a:schemeClr val="tx1"/>
              </a:solidFill>
              <a:round/>
              <a:headEnd/>
              <a:tailEnd/>
            </a:ln>
          </p:spPr>
          <p:txBody>
            <a:bodyPr/>
            <a:lstStyle/>
            <a:p>
              <a:endParaRPr lang="en-US"/>
            </a:p>
          </p:txBody>
        </p:sp>
        <p:sp>
          <p:nvSpPr>
            <p:cNvPr id="44266" name="Freeform 1453"/>
            <p:cNvSpPr>
              <a:spLocks/>
            </p:cNvSpPr>
            <p:nvPr/>
          </p:nvSpPr>
          <p:spPr bwMode="auto">
            <a:xfrm>
              <a:off x="1164" y="1167"/>
              <a:ext cx="17" cy="32"/>
            </a:xfrm>
            <a:custGeom>
              <a:avLst/>
              <a:gdLst>
                <a:gd name="T0" fmla="*/ 0 w 17"/>
                <a:gd name="T1" fmla="*/ 8 h 32"/>
                <a:gd name="T2" fmla="*/ 1 w 17"/>
                <a:gd name="T3" fmla="*/ 5 h 32"/>
                <a:gd name="T4" fmla="*/ 7 w 17"/>
                <a:gd name="T5" fmla="*/ 0 h 32"/>
                <a:gd name="T6" fmla="*/ 8 w 17"/>
                <a:gd name="T7" fmla="*/ 0 h 32"/>
                <a:gd name="T8" fmla="*/ 13 w 17"/>
                <a:gd name="T9" fmla="*/ 1 h 32"/>
                <a:gd name="T10" fmla="*/ 17 w 17"/>
                <a:gd name="T11" fmla="*/ 8 h 32"/>
                <a:gd name="T12" fmla="*/ 17 w 17"/>
                <a:gd name="T13" fmla="*/ 32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0" y="8"/>
                  </a:moveTo>
                  <a:lnTo>
                    <a:pt x="1" y="5"/>
                  </a:lnTo>
                  <a:lnTo>
                    <a:pt x="7" y="0"/>
                  </a:lnTo>
                  <a:lnTo>
                    <a:pt x="8" y="0"/>
                  </a:lnTo>
                  <a:lnTo>
                    <a:pt x="13" y="1"/>
                  </a:lnTo>
                  <a:lnTo>
                    <a:pt x="17" y="8"/>
                  </a:lnTo>
                  <a:lnTo>
                    <a:pt x="17" y="32"/>
                  </a:lnTo>
                </a:path>
              </a:pathLst>
            </a:custGeom>
            <a:noFill/>
            <a:ln w="0">
              <a:solidFill>
                <a:schemeClr val="tx1"/>
              </a:solidFill>
              <a:round/>
              <a:headEnd/>
              <a:tailEnd/>
            </a:ln>
          </p:spPr>
          <p:txBody>
            <a:bodyPr/>
            <a:lstStyle/>
            <a:p>
              <a:endParaRPr lang="en-US"/>
            </a:p>
          </p:txBody>
        </p:sp>
        <p:sp>
          <p:nvSpPr>
            <p:cNvPr id="44267" name="Freeform 1454"/>
            <p:cNvSpPr>
              <a:spLocks/>
            </p:cNvSpPr>
            <p:nvPr/>
          </p:nvSpPr>
          <p:spPr bwMode="auto">
            <a:xfrm>
              <a:off x="1198" y="1167"/>
              <a:ext cx="27" cy="47"/>
            </a:xfrm>
            <a:custGeom>
              <a:avLst/>
              <a:gdLst>
                <a:gd name="T0" fmla="*/ 0 w 27"/>
                <a:gd name="T1" fmla="*/ 47 h 47"/>
                <a:gd name="T2" fmla="*/ 0 w 27"/>
                <a:gd name="T3" fmla="*/ 8 h 47"/>
                <a:gd name="T4" fmla="*/ 3 w 27"/>
                <a:gd name="T5" fmla="*/ 1 h 47"/>
                <a:gd name="T6" fmla="*/ 8 w 27"/>
                <a:gd name="T7" fmla="*/ 0 h 47"/>
                <a:gd name="T8" fmla="*/ 15 w 27"/>
                <a:gd name="T9" fmla="*/ 0 h 47"/>
                <a:gd name="T10" fmla="*/ 20 w 27"/>
                <a:gd name="T11" fmla="*/ 1 h 47"/>
                <a:gd name="T12" fmla="*/ 23 w 27"/>
                <a:gd name="T13" fmla="*/ 8 h 47"/>
                <a:gd name="T14" fmla="*/ 27 w 27"/>
                <a:gd name="T15" fmla="*/ 13 h 47"/>
                <a:gd name="T16" fmla="*/ 27 w 27"/>
                <a:gd name="T17" fmla="*/ 18 h 47"/>
                <a:gd name="T18" fmla="*/ 23 w 27"/>
                <a:gd name="T19" fmla="*/ 25 h 47"/>
                <a:gd name="T20" fmla="*/ 20 w 27"/>
                <a:gd name="T21" fmla="*/ 28 h 47"/>
                <a:gd name="T22" fmla="*/ 8 w 27"/>
                <a:gd name="T23" fmla="*/ 32 h 47"/>
                <a:gd name="T24" fmla="*/ 0 w 27"/>
                <a:gd name="T25" fmla="*/ 28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7"/>
                <a:gd name="T41" fmla="*/ 27 w 27"/>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7">
                  <a:moveTo>
                    <a:pt x="0" y="47"/>
                  </a:moveTo>
                  <a:lnTo>
                    <a:pt x="0" y="8"/>
                  </a:lnTo>
                  <a:lnTo>
                    <a:pt x="3" y="1"/>
                  </a:lnTo>
                  <a:lnTo>
                    <a:pt x="8" y="0"/>
                  </a:lnTo>
                  <a:lnTo>
                    <a:pt x="15" y="0"/>
                  </a:lnTo>
                  <a:lnTo>
                    <a:pt x="20" y="1"/>
                  </a:lnTo>
                  <a:lnTo>
                    <a:pt x="23" y="8"/>
                  </a:lnTo>
                  <a:lnTo>
                    <a:pt x="27" y="13"/>
                  </a:lnTo>
                  <a:lnTo>
                    <a:pt x="27" y="18"/>
                  </a:lnTo>
                  <a:lnTo>
                    <a:pt x="23" y="25"/>
                  </a:lnTo>
                  <a:lnTo>
                    <a:pt x="20" y="28"/>
                  </a:lnTo>
                  <a:lnTo>
                    <a:pt x="8" y="32"/>
                  </a:lnTo>
                  <a:lnTo>
                    <a:pt x="0" y="28"/>
                  </a:lnTo>
                </a:path>
              </a:pathLst>
            </a:custGeom>
            <a:noFill/>
            <a:ln w="0">
              <a:solidFill>
                <a:schemeClr val="tx1"/>
              </a:solidFill>
              <a:round/>
              <a:headEnd/>
              <a:tailEnd/>
            </a:ln>
          </p:spPr>
          <p:txBody>
            <a:bodyPr/>
            <a:lstStyle/>
            <a:p>
              <a:endParaRPr lang="en-US"/>
            </a:p>
          </p:txBody>
        </p:sp>
        <p:sp>
          <p:nvSpPr>
            <p:cNvPr id="44268" name="Line 1455"/>
            <p:cNvSpPr>
              <a:spLocks noChangeShapeType="1"/>
            </p:cNvSpPr>
            <p:nvPr/>
          </p:nvSpPr>
          <p:spPr bwMode="auto">
            <a:xfrm>
              <a:off x="1240" y="1151"/>
              <a:ext cx="1" cy="48"/>
            </a:xfrm>
            <a:prstGeom prst="line">
              <a:avLst/>
            </a:prstGeom>
            <a:noFill/>
            <a:ln w="0">
              <a:solidFill>
                <a:schemeClr val="tx1"/>
              </a:solidFill>
              <a:round/>
              <a:headEnd/>
              <a:tailEnd/>
            </a:ln>
          </p:spPr>
          <p:txBody>
            <a:bodyPr/>
            <a:lstStyle/>
            <a:p>
              <a:endParaRPr lang="en-GB"/>
            </a:p>
          </p:txBody>
        </p:sp>
        <p:sp>
          <p:nvSpPr>
            <p:cNvPr id="44269" name="Freeform 1456"/>
            <p:cNvSpPr>
              <a:spLocks/>
            </p:cNvSpPr>
            <p:nvPr/>
          </p:nvSpPr>
          <p:spPr bwMode="auto">
            <a:xfrm>
              <a:off x="1257" y="1167"/>
              <a:ext cx="27" cy="32"/>
            </a:xfrm>
            <a:custGeom>
              <a:avLst/>
              <a:gdLst>
                <a:gd name="T0" fmla="*/ 0 w 27"/>
                <a:gd name="T1" fmla="*/ 13 h 32"/>
                <a:gd name="T2" fmla="*/ 27 w 27"/>
                <a:gd name="T3" fmla="*/ 13 h 32"/>
                <a:gd name="T4" fmla="*/ 27 w 27"/>
                <a:gd name="T5" fmla="*/ 8 h 32"/>
                <a:gd name="T6" fmla="*/ 23 w 27"/>
                <a:gd name="T7" fmla="*/ 5 h 32"/>
                <a:gd name="T8" fmla="*/ 22 w 27"/>
                <a:gd name="T9" fmla="*/ 1 h 32"/>
                <a:gd name="T10" fmla="*/ 16 w 27"/>
                <a:gd name="T11" fmla="*/ 0 h 32"/>
                <a:gd name="T12" fmla="*/ 10 w 27"/>
                <a:gd name="T13" fmla="*/ 0 h 32"/>
                <a:gd name="T14" fmla="*/ 6 w 27"/>
                <a:gd name="T15" fmla="*/ 1 h 32"/>
                <a:gd name="T16" fmla="*/ 1 w 27"/>
                <a:gd name="T17" fmla="*/ 8 h 32"/>
                <a:gd name="T18" fmla="*/ 0 w 27"/>
                <a:gd name="T19" fmla="*/ 13 h 32"/>
                <a:gd name="T20" fmla="*/ 0 w 27"/>
                <a:gd name="T21" fmla="*/ 18 h 32"/>
                <a:gd name="T22" fmla="*/ 1 w 27"/>
                <a:gd name="T23" fmla="*/ 25 h 32"/>
                <a:gd name="T24" fmla="*/ 6 w 27"/>
                <a:gd name="T25" fmla="*/ 28 h 32"/>
                <a:gd name="T26" fmla="*/ 10 w 27"/>
                <a:gd name="T27" fmla="*/ 32 h 32"/>
                <a:gd name="T28" fmla="*/ 16 w 27"/>
                <a:gd name="T29" fmla="*/ 32 h 32"/>
                <a:gd name="T30" fmla="*/ 23 w 27"/>
                <a:gd name="T31" fmla="*/ 28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32"/>
                <a:gd name="T50" fmla="*/ 27 w 27"/>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32">
                  <a:moveTo>
                    <a:pt x="0" y="13"/>
                  </a:moveTo>
                  <a:lnTo>
                    <a:pt x="27" y="13"/>
                  </a:lnTo>
                  <a:lnTo>
                    <a:pt x="27" y="8"/>
                  </a:lnTo>
                  <a:lnTo>
                    <a:pt x="23" y="5"/>
                  </a:lnTo>
                  <a:lnTo>
                    <a:pt x="22" y="1"/>
                  </a:lnTo>
                  <a:lnTo>
                    <a:pt x="16" y="0"/>
                  </a:lnTo>
                  <a:lnTo>
                    <a:pt x="10" y="0"/>
                  </a:lnTo>
                  <a:lnTo>
                    <a:pt x="6" y="1"/>
                  </a:lnTo>
                  <a:lnTo>
                    <a:pt x="1" y="8"/>
                  </a:lnTo>
                  <a:lnTo>
                    <a:pt x="0" y="13"/>
                  </a:lnTo>
                  <a:lnTo>
                    <a:pt x="0" y="18"/>
                  </a:lnTo>
                  <a:lnTo>
                    <a:pt x="1" y="25"/>
                  </a:lnTo>
                  <a:lnTo>
                    <a:pt x="6" y="28"/>
                  </a:lnTo>
                  <a:lnTo>
                    <a:pt x="10" y="32"/>
                  </a:lnTo>
                  <a:lnTo>
                    <a:pt x="16" y="32"/>
                  </a:lnTo>
                  <a:lnTo>
                    <a:pt x="23" y="28"/>
                  </a:lnTo>
                </a:path>
              </a:pathLst>
            </a:custGeom>
            <a:noFill/>
            <a:ln w="0">
              <a:solidFill>
                <a:schemeClr val="tx1"/>
              </a:solidFill>
              <a:round/>
              <a:headEnd/>
              <a:tailEnd/>
            </a:ln>
          </p:spPr>
          <p:txBody>
            <a:bodyPr/>
            <a:lstStyle/>
            <a:p>
              <a:endParaRPr lang="en-US"/>
            </a:p>
          </p:txBody>
        </p:sp>
        <p:sp>
          <p:nvSpPr>
            <p:cNvPr id="44270" name="Freeform 1457"/>
            <p:cNvSpPr>
              <a:spLocks/>
            </p:cNvSpPr>
            <p:nvPr/>
          </p:nvSpPr>
          <p:spPr bwMode="auto">
            <a:xfrm>
              <a:off x="1343" y="1151"/>
              <a:ext cx="30" cy="48"/>
            </a:xfrm>
            <a:custGeom>
              <a:avLst/>
              <a:gdLst>
                <a:gd name="T0" fmla="*/ 0 w 30"/>
                <a:gd name="T1" fmla="*/ 48 h 48"/>
                <a:gd name="T2" fmla="*/ 0 w 30"/>
                <a:gd name="T3" fmla="*/ 0 h 48"/>
                <a:gd name="T4" fmla="*/ 30 w 30"/>
                <a:gd name="T5" fmla="*/ 0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0" y="48"/>
                  </a:moveTo>
                  <a:lnTo>
                    <a:pt x="0" y="0"/>
                  </a:lnTo>
                  <a:lnTo>
                    <a:pt x="30" y="0"/>
                  </a:lnTo>
                </a:path>
              </a:pathLst>
            </a:custGeom>
            <a:noFill/>
            <a:ln w="0">
              <a:solidFill>
                <a:schemeClr val="tx1"/>
              </a:solidFill>
              <a:round/>
              <a:headEnd/>
              <a:tailEnd/>
            </a:ln>
          </p:spPr>
          <p:txBody>
            <a:bodyPr/>
            <a:lstStyle/>
            <a:p>
              <a:endParaRPr lang="en-US"/>
            </a:p>
          </p:txBody>
        </p:sp>
        <p:sp>
          <p:nvSpPr>
            <p:cNvPr id="44271" name="Line 1458"/>
            <p:cNvSpPr>
              <a:spLocks noChangeShapeType="1"/>
            </p:cNvSpPr>
            <p:nvPr/>
          </p:nvSpPr>
          <p:spPr bwMode="auto">
            <a:xfrm>
              <a:off x="1343" y="1175"/>
              <a:ext cx="18" cy="1"/>
            </a:xfrm>
            <a:prstGeom prst="line">
              <a:avLst/>
            </a:prstGeom>
            <a:noFill/>
            <a:ln w="0">
              <a:solidFill>
                <a:schemeClr val="tx1"/>
              </a:solidFill>
              <a:round/>
              <a:headEnd/>
              <a:tailEnd/>
            </a:ln>
          </p:spPr>
          <p:txBody>
            <a:bodyPr/>
            <a:lstStyle/>
            <a:p>
              <a:endParaRPr lang="en-GB"/>
            </a:p>
          </p:txBody>
        </p:sp>
        <p:sp>
          <p:nvSpPr>
            <p:cNvPr id="44272" name="Line 1459"/>
            <p:cNvSpPr>
              <a:spLocks noChangeShapeType="1"/>
            </p:cNvSpPr>
            <p:nvPr/>
          </p:nvSpPr>
          <p:spPr bwMode="auto">
            <a:xfrm>
              <a:off x="1385" y="1167"/>
              <a:ext cx="1" cy="32"/>
            </a:xfrm>
            <a:prstGeom prst="line">
              <a:avLst/>
            </a:prstGeom>
            <a:noFill/>
            <a:ln w="0">
              <a:solidFill>
                <a:schemeClr val="tx1"/>
              </a:solidFill>
              <a:round/>
              <a:headEnd/>
              <a:tailEnd/>
            </a:ln>
          </p:spPr>
          <p:txBody>
            <a:bodyPr/>
            <a:lstStyle/>
            <a:p>
              <a:endParaRPr lang="en-GB"/>
            </a:p>
          </p:txBody>
        </p:sp>
        <p:sp>
          <p:nvSpPr>
            <p:cNvPr id="44273" name="Freeform 1460"/>
            <p:cNvSpPr>
              <a:spLocks/>
            </p:cNvSpPr>
            <p:nvPr/>
          </p:nvSpPr>
          <p:spPr bwMode="auto">
            <a:xfrm>
              <a:off x="1385" y="1167"/>
              <a:ext cx="17" cy="13"/>
            </a:xfrm>
            <a:custGeom>
              <a:avLst/>
              <a:gdLst>
                <a:gd name="T0" fmla="*/ 0 w 17"/>
                <a:gd name="T1" fmla="*/ 13 h 13"/>
                <a:gd name="T2" fmla="*/ 0 w 17"/>
                <a:gd name="T3" fmla="*/ 8 h 13"/>
                <a:gd name="T4" fmla="*/ 7 w 17"/>
                <a:gd name="T5" fmla="*/ 1 h 13"/>
                <a:gd name="T6" fmla="*/ 10 w 17"/>
                <a:gd name="T7" fmla="*/ 0 h 13"/>
                <a:gd name="T8" fmla="*/ 17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3"/>
                  </a:moveTo>
                  <a:lnTo>
                    <a:pt x="0" y="8"/>
                  </a:lnTo>
                  <a:lnTo>
                    <a:pt x="7" y="1"/>
                  </a:lnTo>
                  <a:lnTo>
                    <a:pt x="10" y="0"/>
                  </a:lnTo>
                  <a:lnTo>
                    <a:pt x="17" y="0"/>
                  </a:lnTo>
                </a:path>
              </a:pathLst>
            </a:custGeom>
            <a:noFill/>
            <a:ln w="0">
              <a:solidFill>
                <a:schemeClr val="tx1"/>
              </a:solidFill>
              <a:round/>
              <a:headEnd/>
              <a:tailEnd/>
            </a:ln>
          </p:spPr>
          <p:txBody>
            <a:bodyPr/>
            <a:lstStyle/>
            <a:p>
              <a:endParaRPr lang="en-US"/>
            </a:p>
          </p:txBody>
        </p:sp>
        <p:sp>
          <p:nvSpPr>
            <p:cNvPr id="44274" name="Freeform 1461"/>
            <p:cNvSpPr>
              <a:spLocks/>
            </p:cNvSpPr>
            <p:nvPr/>
          </p:nvSpPr>
          <p:spPr bwMode="auto">
            <a:xfrm>
              <a:off x="1412" y="1167"/>
              <a:ext cx="25" cy="32"/>
            </a:xfrm>
            <a:custGeom>
              <a:avLst/>
              <a:gdLst>
                <a:gd name="T0" fmla="*/ 0 w 25"/>
                <a:gd name="T1" fmla="*/ 13 h 32"/>
                <a:gd name="T2" fmla="*/ 25 w 25"/>
                <a:gd name="T3" fmla="*/ 13 h 32"/>
                <a:gd name="T4" fmla="*/ 25 w 25"/>
                <a:gd name="T5" fmla="*/ 8 h 32"/>
                <a:gd name="T6" fmla="*/ 23 w 25"/>
                <a:gd name="T7" fmla="*/ 5 h 32"/>
                <a:gd name="T8" fmla="*/ 22 w 25"/>
                <a:gd name="T9" fmla="*/ 1 h 32"/>
                <a:gd name="T10" fmla="*/ 17 w 25"/>
                <a:gd name="T11" fmla="*/ 0 h 32"/>
                <a:gd name="T12" fmla="*/ 10 w 25"/>
                <a:gd name="T13" fmla="*/ 0 h 32"/>
                <a:gd name="T14" fmla="*/ 7 w 25"/>
                <a:gd name="T15" fmla="*/ 1 h 32"/>
                <a:gd name="T16" fmla="*/ 2 w 25"/>
                <a:gd name="T17" fmla="*/ 8 h 32"/>
                <a:gd name="T18" fmla="*/ 0 w 25"/>
                <a:gd name="T19" fmla="*/ 13 h 32"/>
                <a:gd name="T20" fmla="*/ 0 w 25"/>
                <a:gd name="T21" fmla="*/ 18 h 32"/>
                <a:gd name="T22" fmla="*/ 2 w 25"/>
                <a:gd name="T23" fmla="*/ 25 h 32"/>
                <a:gd name="T24" fmla="*/ 7 w 25"/>
                <a:gd name="T25" fmla="*/ 28 h 32"/>
                <a:gd name="T26" fmla="*/ 10 w 25"/>
                <a:gd name="T27" fmla="*/ 32 h 32"/>
                <a:gd name="T28" fmla="*/ 17 w 25"/>
                <a:gd name="T29" fmla="*/ 32 h 32"/>
                <a:gd name="T30" fmla="*/ 23 w 25"/>
                <a:gd name="T31" fmla="*/ 28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32"/>
                <a:gd name="T50" fmla="*/ 25 w 2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32">
                  <a:moveTo>
                    <a:pt x="0" y="13"/>
                  </a:moveTo>
                  <a:lnTo>
                    <a:pt x="25" y="13"/>
                  </a:lnTo>
                  <a:lnTo>
                    <a:pt x="25" y="8"/>
                  </a:lnTo>
                  <a:lnTo>
                    <a:pt x="23" y="5"/>
                  </a:lnTo>
                  <a:lnTo>
                    <a:pt x="22" y="1"/>
                  </a:lnTo>
                  <a:lnTo>
                    <a:pt x="17" y="0"/>
                  </a:lnTo>
                  <a:lnTo>
                    <a:pt x="10" y="0"/>
                  </a:lnTo>
                  <a:lnTo>
                    <a:pt x="7" y="1"/>
                  </a:lnTo>
                  <a:lnTo>
                    <a:pt x="2" y="8"/>
                  </a:lnTo>
                  <a:lnTo>
                    <a:pt x="0" y="13"/>
                  </a:lnTo>
                  <a:lnTo>
                    <a:pt x="0" y="18"/>
                  </a:lnTo>
                  <a:lnTo>
                    <a:pt x="2" y="25"/>
                  </a:lnTo>
                  <a:lnTo>
                    <a:pt x="7" y="28"/>
                  </a:lnTo>
                  <a:lnTo>
                    <a:pt x="10" y="32"/>
                  </a:lnTo>
                  <a:lnTo>
                    <a:pt x="17" y="32"/>
                  </a:lnTo>
                  <a:lnTo>
                    <a:pt x="23" y="28"/>
                  </a:lnTo>
                </a:path>
              </a:pathLst>
            </a:custGeom>
            <a:noFill/>
            <a:ln w="0">
              <a:solidFill>
                <a:schemeClr val="tx1"/>
              </a:solidFill>
              <a:round/>
              <a:headEnd/>
              <a:tailEnd/>
            </a:ln>
          </p:spPr>
          <p:txBody>
            <a:bodyPr/>
            <a:lstStyle/>
            <a:p>
              <a:endParaRPr lang="en-US"/>
            </a:p>
          </p:txBody>
        </p:sp>
        <p:sp>
          <p:nvSpPr>
            <p:cNvPr id="44275" name="Freeform 1462"/>
            <p:cNvSpPr>
              <a:spLocks/>
            </p:cNvSpPr>
            <p:nvPr/>
          </p:nvSpPr>
          <p:spPr bwMode="auto">
            <a:xfrm>
              <a:off x="1451" y="1167"/>
              <a:ext cx="27" cy="47"/>
            </a:xfrm>
            <a:custGeom>
              <a:avLst/>
              <a:gdLst>
                <a:gd name="T0" fmla="*/ 27 w 27"/>
                <a:gd name="T1" fmla="*/ 28 h 47"/>
                <a:gd name="T2" fmla="*/ 17 w 27"/>
                <a:gd name="T3" fmla="*/ 32 h 47"/>
                <a:gd name="T4" fmla="*/ 6 w 27"/>
                <a:gd name="T5" fmla="*/ 28 h 47"/>
                <a:gd name="T6" fmla="*/ 3 w 27"/>
                <a:gd name="T7" fmla="*/ 25 h 47"/>
                <a:gd name="T8" fmla="*/ 0 w 27"/>
                <a:gd name="T9" fmla="*/ 18 h 47"/>
                <a:gd name="T10" fmla="*/ 0 w 27"/>
                <a:gd name="T11" fmla="*/ 13 h 47"/>
                <a:gd name="T12" fmla="*/ 3 w 27"/>
                <a:gd name="T13" fmla="*/ 8 h 47"/>
                <a:gd name="T14" fmla="*/ 6 w 27"/>
                <a:gd name="T15" fmla="*/ 1 h 47"/>
                <a:gd name="T16" fmla="*/ 11 w 27"/>
                <a:gd name="T17" fmla="*/ 0 h 47"/>
                <a:gd name="T18" fmla="*/ 20 w 27"/>
                <a:gd name="T19" fmla="*/ 0 h 47"/>
                <a:gd name="T20" fmla="*/ 23 w 27"/>
                <a:gd name="T21" fmla="*/ 1 h 47"/>
                <a:gd name="T22" fmla="*/ 27 w 27"/>
                <a:gd name="T23" fmla="*/ 8 h 47"/>
                <a:gd name="T24" fmla="*/ 27 w 27"/>
                <a:gd name="T25" fmla="*/ 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7"/>
                <a:gd name="T41" fmla="*/ 27 w 27"/>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7">
                  <a:moveTo>
                    <a:pt x="27" y="28"/>
                  </a:moveTo>
                  <a:lnTo>
                    <a:pt x="17" y="32"/>
                  </a:lnTo>
                  <a:lnTo>
                    <a:pt x="6" y="28"/>
                  </a:lnTo>
                  <a:lnTo>
                    <a:pt x="3" y="25"/>
                  </a:lnTo>
                  <a:lnTo>
                    <a:pt x="0" y="18"/>
                  </a:lnTo>
                  <a:lnTo>
                    <a:pt x="0" y="13"/>
                  </a:lnTo>
                  <a:lnTo>
                    <a:pt x="3" y="8"/>
                  </a:lnTo>
                  <a:lnTo>
                    <a:pt x="6" y="1"/>
                  </a:lnTo>
                  <a:lnTo>
                    <a:pt x="11" y="0"/>
                  </a:lnTo>
                  <a:lnTo>
                    <a:pt x="20" y="0"/>
                  </a:lnTo>
                  <a:lnTo>
                    <a:pt x="23" y="1"/>
                  </a:lnTo>
                  <a:lnTo>
                    <a:pt x="27" y="8"/>
                  </a:lnTo>
                  <a:lnTo>
                    <a:pt x="27" y="47"/>
                  </a:lnTo>
                </a:path>
              </a:pathLst>
            </a:custGeom>
            <a:noFill/>
            <a:ln w="0">
              <a:solidFill>
                <a:schemeClr val="tx1"/>
              </a:solidFill>
              <a:round/>
              <a:headEnd/>
              <a:tailEnd/>
            </a:ln>
          </p:spPr>
          <p:txBody>
            <a:bodyPr/>
            <a:lstStyle/>
            <a:p>
              <a:endParaRPr lang="en-US"/>
            </a:p>
          </p:txBody>
        </p:sp>
        <p:sp>
          <p:nvSpPr>
            <p:cNvPr id="44276" name="Line 1463"/>
            <p:cNvSpPr>
              <a:spLocks noChangeShapeType="1"/>
            </p:cNvSpPr>
            <p:nvPr/>
          </p:nvSpPr>
          <p:spPr bwMode="auto">
            <a:xfrm>
              <a:off x="1540" y="1172"/>
              <a:ext cx="32" cy="1"/>
            </a:xfrm>
            <a:prstGeom prst="line">
              <a:avLst/>
            </a:prstGeom>
            <a:noFill/>
            <a:ln w="0">
              <a:solidFill>
                <a:schemeClr val="tx1"/>
              </a:solidFill>
              <a:round/>
              <a:headEnd/>
              <a:tailEnd/>
            </a:ln>
          </p:spPr>
          <p:txBody>
            <a:bodyPr/>
            <a:lstStyle/>
            <a:p>
              <a:endParaRPr lang="en-GB"/>
            </a:p>
          </p:txBody>
        </p:sp>
        <p:sp>
          <p:nvSpPr>
            <p:cNvPr id="44277" name="Line 1464"/>
            <p:cNvSpPr>
              <a:spLocks noChangeShapeType="1"/>
            </p:cNvSpPr>
            <p:nvPr/>
          </p:nvSpPr>
          <p:spPr bwMode="auto">
            <a:xfrm>
              <a:off x="1540" y="1185"/>
              <a:ext cx="32" cy="1"/>
            </a:xfrm>
            <a:prstGeom prst="line">
              <a:avLst/>
            </a:prstGeom>
            <a:noFill/>
            <a:ln w="0">
              <a:solidFill>
                <a:schemeClr val="tx1"/>
              </a:solidFill>
              <a:round/>
              <a:headEnd/>
              <a:tailEnd/>
            </a:ln>
          </p:spPr>
          <p:txBody>
            <a:bodyPr/>
            <a:lstStyle/>
            <a:p>
              <a:endParaRPr lang="en-GB"/>
            </a:p>
          </p:txBody>
        </p:sp>
        <p:sp>
          <p:nvSpPr>
            <p:cNvPr id="44278" name="Freeform 1465"/>
            <p:cNvSpPr>
              <a:spLocks/>
            </p:cNvSpPr>
            <p:nvPr/>
          </p:nvSpPr>
          <p:spPr bwMode="auto">
            <a:xfrm>
              <a:off x="1679" y="1151"/>
              <a:ext cx="32" cy="48"/>
            </a:xfrm>
            <a:custGeom>
              <a:avLst/>
              <a:gdLst>
                <a:gd name="T0" fmla="*/ 27 w 32"/>
                <a:gd name="T1" fmla="*/ 0 h 48"/>
                <a:gd name="T2" fmla="*/ 5 w 32"/>
                <a:gd name="T3" fmla="*/ 0 h 48"/>
                <a:gd name="T4" fmla="*/ 3 w 32"/>
                <a:gd name="T5" fmla="*/ 21 h 48"/>
                <a:gd name="T6" fmla="*/ 10 w 32"/>
                <a:gd name="T7" fmla="*/ 16 h 48"/>
                <a:gd name="T8" fmla="*/ 18 w 32"/>
                <a:gd name="T9" fmla="*/ 16 h 48"/>
                <a:gd name="T10" fmla="*/ 25 w 32"/>
                <a:gd name="T11" fmla="*/ 17 h 48"/>
                <a:gd name="T12" fmla="*/ 28 w 32"/>
                <a:gd name="T13" fmla="*/ 24 h 48"/>
                <a:gd name="T14" fmla="*/ 32 w 32"/>
                <a:gd name="T15" fmla="*/ 29 h 48"/>
                <a:gd name="T16" fmla="*/ 32 w 32"/>
                <a:gd name="T17" fmla="*/ 34 h 48"/>
                <a:gd name="T18" fmla="*/ 28 w 32"/>
                <a:gd name="T19" fmla="*/ 41 h 48"/>
                <a:gd name="T20" fmla="*/ 25 w 32"/>
                <a:gd name="T21" fmla="*/ 44 h 48"/>
                <a:gd name="T22" fmla="*/ 18 w 32"/>
                <a:gd name="T23" fmla="*/ 48 h 48"/>
                <a:gd name="T24" fmla="*/ 10 w 32"/>
                <a:gd name="T25" fmla="*/ 48 h 48"/>
                <a:gd name="T26" fmla="*/ 5 w 32"/>
                <a:gd name="T27" fmla="*/ 44 h 48"/>
                <a:gd name="T28" fmla="*/ 0 w 32"/>
                <a:gd name="T29" fmla="*/ 41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8"/>
                <a:gd name="T47" fmla="*/ 32 w 32"/>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8">
                  <a:moveTo>
                    <a:pt x="27" y="0"/>
                  </a:moveTo>
                  <a:lnTo>
                    <a:pt x="5" y="0"/>
                  </a:lnTo>
                  <a:lnTo>
                    <a:pt x="3" y="21"/>
                  </a:lnTo>
                  <a:lnTo>
                    <a:pt x="10" y="16"/>
                  </a:lnTo>
                  <a:lnTo>
                    <a:pt x="18" y="16"/>
                  </a:lnTo>
                  <a:lnTo>
                    <a:pt x="25" y="17"/>
                  </a:lnTo>
                  <a:lnTo>
                    <a:pt x="28" y="24"/>
                  </a:lnTo>
                  <a:lnTo>
                    <a:pt x="32" y="29"/>
                  </a:lnTo>
                  <a:lnTo>
                    <a:pt x="32" y="34"/>
                  </a:lnTo>
                  <a:lnTo>
                    <a:pt x="28" y="41"/>
                  </a:lnTo>
                  <a:lnTo>
                    <a:pt x="25" y="44"/>
                  </a:lnTo>
                  <a:lnTo>
                    <a:pt x="18" y="48"/>
                  </a:lnTo>
                  <a:lnTo>
                    <a:pt x="10" y="48"/>
                  </a:lnTo>
                  <a:lnTo>
                    <a:pt x="5" y="44"/>
                  </a:lnTo>
                  <a:lnTo>
                    <a:pt x="0" y="41"/>
                  </a:lnTo>
                </a:path>
              </a:pathLst>
            </a:custGeom>
            <a:noFill/>
            <a:ln w="0">
              <a:solidFill>
                <a:schemeClr val="tx1"/>
              </a:solidFill>
              <a:round/>
              <a:headEnd/>
              <a:tailEnd/>
            </a:ln>
          </p:spPr>
          <p:txBody>
            <a:bodyPr/>
            <a:lstStyle/>
            <a:p>
              <a:endParaRPr lang="en-US"/>
            </a:p>
          </p:txBody>
        </p:sp>
        <p:sp>
          <p:nvSpPr>
            <p:cNvPr id="44279" name="Freeform 1466"/>
            <p:cNvSpPr>
              <a:spLocks/>
            </p:cNvSpPr>
            <p:nvPr/>
          </p:nvSpPr>
          <p:spPr bwMode="auto">
            <a:xfrm>
              <a:off x="1724" y="1151"/>
              <a:ext cx="30" cy="48"/>
            </a:xfrm>
            <a:custGeom>
              <a:avLst/>
              <a:gdLst>
                <a:gd name="T0" fmla="*/ 14 w 30"/>
                <a:gd name="T1" fmla="*/ 0 h 48"/>
                <a:gd name="T2" fmla="*/ 7 w 30"/>
                <a:gd name="T3" fmla="*/ 2 h 48"/>
                <a:gd name="T4" fmla="*/ 2 w 30"/>
                <a:gd name="T5" fmla="*/ 9 h 48"/>
                <a:gd name="T6" fmla="*/ 0 w 30"/>
                <a:gd name="T7" fmla="*/ 21 h 48"/>
                <a:gd name="T8" fmla="*/ 0 w 30"/>
                <a:gd name="T9" fmla="*/ 27 h 48"/>
                <a:gd name="T10" fmla="*/ 2 w 30"/>
                <a:gd name="T11" fmla="*/ 38 h 48"/>
                <a:gd name="T12" fmla="*/ 7 w 30"/>
                <a:gd name="T13" fmla="*/ 44 h 48"/>
                <a:gd name="T14" fmla="*/ 14 w 30"/>
                <a:gd name="T15" fmla="*/ 48 h 48"/>
                <a:gd name="T16" fmla="*/ 17 w 30"/>
                <a:gd name="T17" fmla="*/ 48 h 48"/>
                <a:gd name="T18" fmla="*/ 24 w 30"/>
                <a:gd name="T19" fmla="*/ 44 h 48"/>
                <a:gd name="T20" fmla="*/ 29 w 30"/>
                <a:gd name="T21" fmla="*/ 38 h 48"/>
                <a:gd name="T22" fmla="*/ 30 w 30"/>
                <a:gd name="T23" fmla="*/ 27 h 48"/>
                <a:gd name="T24" fmla="*/ 30 w 30"/>
                <a:gd name="T25" fmla="*/ 21 h 48"/>
                <a:gd name="T26" fmla="*/ 29 w 30"/>
                <a:gd name="T27" fmla="*/ 9 h 48"/>
                <a:gd name="T28" fmla="*/ 24 w 30"/>
                <a:gd name="T29" fmla="*/ 2 h 48"/>
                <a:gd name="T30" fmla="*/ 17 w 30"/>
                <a:gd name="T31" fmla="*/ 0 h 48"/>
                <a:gd name="T32" fmla="*/ 14 w 30"/>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8"/>
                <a:gd name="T53" fmla="*/ 30 w 3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8">
                  <a:moveTo>
                    <a:pt x="14" y="0"/>
                  </a:moveTo>
                  <a:lnTo>
                    <a:pt x="7" y="2"/>
                  </a:lnTo>
                  <a:lnTo>
                    <a:pt x="2" y="9"/>
                  </a:lnTo>
                  <a:lnTo>
                    <a:pt x="0" y="21"/>
                  </a:lnTo>
                  <a:lnTo>
                    <a:pt x="0" y="27"/>
                  </a:lnTo>
                  <a:lnTo>
                    <a:pt x="2" y="38"/>
                  </a:lnTo>
                  <a:lnTo>
                    <a:pt x="7" y="44"/>
                  </a:lnTo>
                  <a:lnTo>
                    <a:pt x="14" y="48"/>
                  </a:lnTo>
                  <a:lnTo>
                    <a:pt x="17" y="48"/>
                  </a:lnTo>
                  <a:lnTo>
                    <a:pt x="24" y="44"/>
                  </a:lnTo>
                  <a:lnTo>
                    <a:pt x="29" y="38"/>
                  </a:lnTo>
                  <a:lnTo>
                    <a:pt x="30" y="27"/>
                  </a:lnTo>
                  <a:lnTo>
                    <a:pt x="30" y="21"/>
                  </a:lnTo>
                  <a:lnTo>
                    <a:pt x="29" y="9"/>
                  </a:lnTo>
                  <a:lnTo>
                    <a:pt x="24" y="2"/>
                  </a:lnTo>
                  <a:lnTo>
                    <a:pt x="17" y="0"/>
                  </a:lnTo>
                  <a:lnTo>
                    <a:pt x="14" y="0"/>
                  </a:lnTo>
                </a:path>
              </a:pathLst>
            </a:custGeom>
            <a:noFill/>
            <a:ln w="0">
              <a:solidFill>
                <a:schemeClr val="tx1"/>
              </a:solidFill>
              <a:round/>
              <a:headEnd/>
              <a:tailEnd/>
            </a:ln>
          </p:spPr>
          <p:txBody>
            <a:bodyPr/>
            <a:lstStyle/>
            <a:p>
              <a:endParaRPr lang="en-US"/>
            </a:p>
          </p:txBody>
        </p:sp>
        <p:sp>
          <p:nvSpPr>
            <p:cNvPr id="44280" name="Freeform 1467"/>
            <p:cNvSpPr>
              <a:spLocks/>
            </p:cNvSpPr>
            <p:nvPr/>
          </p:nvSpPr>
          <p:spPr bwMode="auto">
            <a:xfrm>
              <a:off x="1770" y="1151"/>
              <a:ext cx="30" cy="48"/>
            </a:xfrm>
            <a:custGeom>
              <a:avLst/>
              <a:gdLst>
                <a:gd name="T0" fmla="*/ 11 w 30"/>
                <a:gd name="T1" fmla="*/ 0 h 48"/>
                <a:gd name="T2" fmla="*/ 5 w 30"/>
                <a:gd name="T3" fmla="*/ 2 h 48"/>
                <a:gd name="T4" fmla="*/ 1 w 30"/>
                <a:gd name="T5" fmla="*/ 9 h 48"/>
                <a:gd name="T6" fmla="*/ 0 w 30"/>
                <a:gd name="T7" fmla="*/ 21 h 48"/>
                <a:gd name="T8" fmla="*/ 0 w 30"/>
                <a:gd name="T9" fmla="*/ 27 h 48"/>
                <a:gd name="T10" fmla="*/ 1 w 30"/>
                <a:gd name="T11" fmla="*/ 38 h 48"/>
                <a:gd name="T12" fmla="*/ 5 w 30"/>
                <a:gd name="T13" fmla="*/ 44 h 48"/>
                <a:gd name="T14" fmla="*/ 11 w 30"/>
                <a:gd name="T15" fmla="*/ 48 h 48"/>
                <a:gd name="T16" fmla="*/ 17 w 30"/>
                <a:gd name="T17" fmla="*/ 48 h 48"/>
                <a:gd name="T18" fmla="*/ 23 w 30"/>
                <a:gd name="T19" fmla="*/ 44 h 48"/>
                <a:gd name="T20" fmla="*/ 27 w 30"/>
                <a:gd name="T21" fmla="*/ 38 h 48"/>
                <a:gd name="T22" fmla="*/ 30 w 30"/>
                <a:gd name="T23" fmla="*/ 27 h 48"/>
                <a:gd name="T24" fmla="*/ 30 w 30"/>
                <a:gd name="T25" fmla="*/ 21 h 48"/>
                <a:gd name="T26" fmla="*/ 27 w 30"/>
                <a:gd name="T27" fmla="*/ 9 h 48"/>
                <a:gd name="T28" fmla="*/ 23 w 30"/>
                <a:gd name="T29" fmla="*/ 2 h 48"/>
                <a:gd name="T30" fmla="*/ 17 w 30"/>
                <a:gd name="T31" fmla="*/ 0 h 48"/>
                <a:gd name="T32" fmla="*/ 11 w 30"/>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8"/>
                <a:gd name="T53" fmla="*/ 30 w 3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8">
                  <a:moveTo>
                    <a:pt x="11" y="0"/>
                  </a:moveTo>
                  <a:lnTo>
                    <a:pt x="5" y="2"/>
                  </a:lnTo>
                  <a:lnTo>
                    <a:pt x="1" y="9"/>
                  </a:lnTo>
                  <a:lnTo>
                    <a:pt x="0" y="21"/>
                  </a:lnTo>
                  <a:lnTo>
                    <a:pt x="0" y="27"/>
                  </a:lnTo>
                  <a:lnTo>
                    <a:pt x="1" y="38"/>
                  </a:lnTo>
                  <a:lnTo>
                    <a:pt x="5" y="44"/>
                  </a:lnTo>
                  <a:lnTo>
                    <a:pt x="11" y="48"/>
                  </a:lnTo>
                  <a:lnTo>
                    <a:pt x="17" y="48"/>
                  </a:lnTo>
                  <a:lnTo>
                    <a:pt x="23" y="44"/>
                  </a:lnTo>
                  <a:lnTo>
                    <a:pt x="27" y="38"/>
                  </a:lnTo>
                  <a:lnTo>
                    <a:pt x="30" y="27"/>
                  </a:lnTo>
                  <a:lnTo>
                    <a:pt x="30" y="21"/>
                  </a:lnTo>
                  <a:lnTo>
                    <a:pt x="27" y="9"/>
                  </a:lnTo>
                  <a:lnTo>
                    <a:pt x="23" y="2"/>
                  </a:lnTo>
                  <a:lnTo>
                    <a:pt x="17" y="0"/>
                  </a:lnTo>
                  <a:lnTo>
                    <a:pt x="11" y="0"/>
                  </a:lnTo>
                </a:path>
              </a:pathLst>
            </a:custGeom>
            <a:noFill/>
            <a:ln w="0">
              <a:solidFill>
                <a:schemeClr val="tx1"/>
              </a:solidFill>
              <a:round/>
              <a:headEnd/>
              <a:tailEnd/>
            </a:ln>
          </p:spPr>
          <p:txBody>
            <a:bodyPr/>
            <a:lstStyle/>
            <a:p>
              <a:endParaRPr lang="en-US"/>
            </a:p>
          </p:txBody>
        </p:sp>
        <p:sp>
          <p:nvSpPr>
            <p:cNvPr id="44281" name="Freeform 1468"/>
            <p:cNvSpPr>
              <a:spLocks/>
            </p:cNvSpPr>
            <p:nvPr/>
          </p:nvSpPr>
          <p:spPr bwMode="auto">
            <a:xfrm>
              <a:off x="1817" y="1194"/>
              <a:ext cx="3" cy="5"/>
            </a:xfrm>
            <a:custGeom>
              <a:avLst/>
              <a:gdLst>
                <a:gd name="T0" fmla="*/ 2 w 3"/>
                <a:gd name="T1" fmla="*/ 0 h 5"/>
                <a:gd name="T2" fmla="*/ 0 w 3"/>
                <a:gd name="T3" fmla="*/ 1 h 5"/>
                <a:gd name="T4" fmla="*/ 2 w 3"/>
                <a:gd name="T5" fmla="*/ 5 h 5"/>
                <a:gd name="T6" fmla="*/ 3 w 3"/>
                <a:gd name="T7" fmla="*/ 1 h 5"/>
                <a:gd name="T8" fmla="*/ 2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0"/>
                  </a:moveTo>
                  <a:lnTo>
                    <a:pt x="0" y="1"/>
                  </a:lnTo>
                  <a:lnTo>
                    <a:pt x="2" y="5"/>
                  </a:lnTo>
                  <a:lnTo>
                    <a:pt x="3" y="1"/>
                  </a:lnTo>
                  <a:lnTo>
                    <a:pt x="2" y="0"/>
                  </a:lnTo>
                </a:path>
              </a:pathLst>
            </a:custGeom>
            <a:noFill/>
            <a:ln w="0">
              <a:solidFill>
                <a:schemeClr val="tx1"/>
              </a:solidFill>
              <a:round/>
              <a:headEnd/>
              <a:tailEnd/>
            </a:ln>
          </p:spPr>
          <p:txBody>
            <a:bodyPr/>
            <a:lstStyle/>
            <a:p>
              <a:endParaRPr lang="en-US"/>
            </a:p>
          </p:txBody>
        </p:sp>
        <p:sp>
          <p:nvSpPr>
            <p:cNvPr id="44282" name="Freeform 1469"/>
            <p:cNvSpPr>
              <a:spLocks/>
            </p:cNvSpPr>
            <p:nvPr/>
          </p:nvSpPr>
          <p:spPr bwMode="auto">
            <a:xfrm>
              <a:off x="1835" y="1151"/>
              <a:ext cx="33" cy="48"/>
            </a:xfrm>
            <a:custGeom>
              <a:avLst/>
              <a:gdLst>
                <a:gd name="T0" fmla="*/ 14 w 33"/>
                <a:gd name="T1" fmla="*/ 0 h 48"/>
                <a:gd name="T2" fmla="*/ 7 w 33"/>
                <a:gd name="T3" fmla="*/ 2 h 48"/>
                <a:gd name="T4" fmla="*/ 4 w 33"/>
                <a:gd name="T5" fmla="*/ 9 h 48"/>
                <a:gd name="T6" fmla="*/ 0 w 33"/>
                <a:gd name="T7" fmla="*/ 21 h 48"/>
                <a:gd name="T8" fmla="*/ 0 w 33"/>
                <a:gd name="T9" fmla="*/ 27 h 48"/>
                <a:gd name="T10" fmla="*/ 4 w 33"/>
                <a:gd name="T11" fmla="*/ 38 h 48"/>
                <a:gd name="T12" fmla="*/ 7 w 33"/>
                <a:gd name="T13" fmla="*/ 44 h 48"/>
                <a:gd name="T14" fmla="*/ 14 w 33"/>
                <a:gd name="T15" fmla="*/ 48 h 48"/>
                <a:gd name="T16" fmla="*/ 19 w 33"/>
                <a:gd name="T17" fmla="*/ 48 h 48"/>
                <a:gd name="T18" fmla="*/ 26 w 33"/>
                <a:gd name="T19" fmla="*/ 44 h 48"/>
                <a:gd name="T20" fmla="*/ 31 w 33"/>
                <a:gd name="T21" fmla="*/ 38 h 48"/>
                <a:gd name="T22" fmla="*/ 33 w 33"/>
                <a:gd name="T23" fmla="*/ 27 h 48"/>
                <a:gd name="T24" fmla="*/ 33 w 33"/>
                <a:gd name="T25" fmla="*/ 21 h 48"/>
                <a:gd name="T26" fmla="*/ 31 w 33"/>
                <a:gd name="T27" fmla="*/ 9 h 48"/>
                <a:gd name="T28" fmla="*/ 26 w 33"/>
                <a:gd name="T29" fmla="*/ 2 h 48"/>
                <a:gd name="T30" fmla="*/ 19 w 33"/>
                <a:gd name="T31" fmla="*/ 0 h 48"/>
                <a:gd name="T32" fmla="*/ 14 w 33"/>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8"/>
                <a:gd name="T53" fmla="*/ 33 w 33"/>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8">
                  <a:moveTo>
                    <a:pt x="14" y="0"/>
                  </a:moveTo>
                  <a:lnTo>
                    <a:pt x="7" y="2"/>
                  </a:lnTo>
                  <a:lnTo>
                    <a:pt x="4" y="9"/>
                  </a:lnTo>
                  <a:lnTo>
                    <a:pt x="0" y="21"/>
                  </a:lnTo>
                  <a:lnTo>
                    <a:pt x="0" y="27"/>
                  </a:lnTo>
                  <a:lnTo>
                    <a:pt x="4" y="38"/>
                  </a:lnTo>
                  <a:lnTo>
                    <a:pt x="7" y="44"/>
                  </a:lnTo>
                  <a:lnTo>
                    <a:pt x="14" y="48"/>
                  </a:lnTo>
                  <a:lnTo>
                    <a:pt x="19" y="48"/>
                  </a:lnTo>
                  <a:lnTo>
                    <a:pt x="26" y="44"/>
                  </a:lnTo>
                  <a:lnTo>
                    <a:pt x="31" y="38"/>
                  </a:lnTo>
                  <a:lnTo>
                    <a:pt x="33" y="27"/>
                  </a:lnTo>
                  <a:lnTo>
                    <a:pt x="33" y="21"/>
                  </a:lnTo>
                  <a:lnTo>
                    <a:pt x="31" y="9"/>
                  </a:lnTo>
                  <a:lnTo>
                    <a:pt x="26" y="2"/>
                  </a:lnTo>
                  <a:lnTo>
                    <a:pt x="19" y="0"/>
                  </a:lnTo>
                  <a:lnTo>
                    <a:pt x="14" y="0"/>
                  </a:lnTo>
                </a:path>
              </a:pathLst>
            </a:custGeom>
            <a:noFill/>
            <a:ln w="0">
              <a:solidFill>
                <a:schemeClr val="tx1"/>
              </a:solidFill>
              <a:round/>
              <a:headEnd/>
              <a:tailEnd/>
            </a:ln>
          </p:spPr>
          <p:txBody>
            <a:bodyPr/>
            <a:lstStyle/>
            <a:p>
              <a:endParaRPr lang="en-US"/>
            </a:p>
          </p:txBody>
        </p:sp>
        <p:sp>
          <p:nvSpPr>
            <p:cNvPr id="44283" name="Freeform 1470"/>
            <p:cNvSpPr>
              <a:spLocks/>
            </p:cNvSpPr>
            <p:nvPr/>
          </p:nvSpPr>
          <p:spPr bwMode="auto">
            <a:xfrm>
              <a:off x="1881" y="1151"/>
              <a:ext cx="30" cy="48"/>
            </a:xfrm>
            <a:custGeom>
              <a:avLst/>
              <a:gdLst>
                <a:gd name="T0" fmla="*/ 14 w 30"/>
                <a:gd name="T1" fmla="*/ 0 h 48"/>
                <a:gd name="T2" fmla="*/ 7 w 30"/>
                <a:gd name="T3" fmla="*/ 2 h 48"/>
                <a:gd name="T4" fmla="*/ 2 w 30"/>
                <a:gd name="T5" fmla="*/ 9 h 48"/>
                <a:gd name="T6" fmla="*/ 0 w 30"/>
                <a:gd name="T7" fmla="*/ 21 h 48"/>
                <a:gd name="T8" fmla="*/ 0 w 30"/>
                <a:gd name="T9" fmla="*/ 27 h 48"/>
                <a:gd name="T10" fmla="*/ 2 w 30"/>
                <a:gd name="T11" fmla="*/ 38 h 48"/>
                <a:gd name="T12" fmla="*/ 7 w 30"/>
                <a:gd name="T13" fmla="*/ 44 h 48"/>
                <a:gd name="T14" fmla="*/ 14 w 30"/>
                <a:gd name="T15" fmla="*/ 48 h 48"/>
                <a:gd name="T16" fmla="*/ 19 w 30"/>
                <a:gd name="T17" fmla="*/ 48 h 48"/>
                <a:gd name="T18" fmla="*/ 25 w 30"/>
                <a:gd name="T19" fmla="*/ 44 h 48"/>
                <a:gd name="T20" fmla="*/ 29 w 30"/>
                <a:gd name="T21" fmla="*/ 38 h 48"/>
                <a:gd name="T22" fmla="*/ 30 w 30"/>
                <a:gd name="T23" fmla="*/ 27 h 48"/>
                <a:gd name="T24" fmla="*/ 30 w 30"/>
                <a:gd name="T25" fmla="*/ 21 h 48"/>
                <a:gd name="T26" fmla="*/ 29 w 30"/>
                <a:gd name="T27" fmla="*/ 9 h 48"/>
                <a:gd name="T28" fmla="*/ 25 w 30"/>
                <a:gd name="T29" fmla="*/ 2 h 48"/>
                <a:gd name="T30" fmla="*/ 19 w 30"/>
                <a:gd name="T31" fmla="*/ 0 h 48"/>
                <a:gd name="T32" fmla="*/ 14 w 30"/>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8"/>
                <a:gd name="T53" fmla="*/ 30 w 3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8">
                  <a:moveTo>
                    <a:pt x="14" y="0"/>
                  </a:moveTo>
                  <a:lnTo>
                    <a:pt x="7" y="2"/>
                  </a:lnTo>
                  <a:lnTo>
                    <a:pt x="2" y="9"/>
                  </a:lnTo>
                  <a:lnTo>
                    <a:pt x="0" y="21"/>
                  </a:lnTo>
                  <a:lnTo>
                    <a:pt x="0" y="27"/>
                  </a:lnTo>
                  <a:lnTo>
                    <a:pt x="2" y="38"/>
                  </a:lnTo>
                  <a:lnTo>
                    <a:pt x="7" y="44"/>
                  </a:lnTo>
                  <a:lnTo>
                    <a:pt x="14" y="48"/>
                  </a:lnTo>
                  <a:lnTo>
                    <a:pt x="19" y="48"/>
                  </a:lnTo>
                  <a:lnTo>
                    <a:pt x="25" y="44"/>
                  </a:lnTo>
                  <a:lnTo>
                    <a:pt x="29" y="38"/>
                  </a:lnTo>
                  <a:lnTo>
                    <a:pt x="30" y="27"/>
                  </a:lnTo>
                  <a:lnTo>
                    <a:pt x="30" y="21"/>
                  </a:lnTo>
                  <a:lnTo>
                    <a:pt x="29" y="9"/>
                  </a:lnTo>
                  <a:lnTo>
                    <a:pt x="25" y="2"/>
                  </a:lnTo>
                  <a:lnTo>
                    <a:pt x="19" y="0"/>
                  </a:lnTo>
                  <a:lnTo>
                    <a:pt x="14" y="0"/>
                  </a:lnTo>
                </a:path>
              </a:pathLst>
            </a:custGeom>
            <a:noFill/>
            <a:ln w="0">
              <a:solidFill>
                <a:schemeClr val="tx1"/>
              </a:solidFill>
              <a:round/>
              <a:headEnd/>
              <a:tailEnd/>
            </a:ln>
          </p:spPr>
          <p:txBody>
            <a:bodyPr/>
            <a:lstStyle/>
            <a:p>
              <a:endParaRPr lang="en-US"/>
            </a:p>
          </p:txBody>
        </p:sp>
        <p:sp>
          <p:nvSpPr>
            <p:cNvPr id="44284" name="Freeform 1471"/>
            <p:cNvSpPr>
              <a:spLocks/>
            </p:cNvSpPr>
            <p:nvPr/>
          </p:nvSpPr>
          <p:spPr bwMode="auto">
            <a:xfrm>
              <a:off x="1928" y="1151"/>
              <a:ext cx="27" cy="48"/>
            </a:xfrm>
            <a:custGeom>
              <a:avLst/>
              <a:gdLst>
                <a:gd name="T0" fmla="*/ 2 w 27"/>
                <a:gd name="T1" fmla="*/ 4 h 48"/>
                <a:gd name="T2" fmla="*/ 10 w 27"/>
                <a:gd name="T3" fmla="*/ 0 h 48"/>
                <a:gd name="T4" fmla="*/ 17 w 27"/>
                <a:gd name="T5" fmla="*/ 0 h 48"/>
                <a:gd name="T6" fmla="*/ 24 w 27"/>
                <a:gd name="T7" fmla="*/ 4 h 48"/>
                <a:gd name="T8" fmla="*/ 26 w 27"/>
                <a:gd name="T9" fmla="*/ 9 h 48"/>
                <a:gd name="T10" fmla="*/ 26 w 27"/>
                <a:gd name="T11" fmla="*/ 16 h 48"/>
                <a:gd name="T12" fmla="*/ 24 w 27"/>
                <a:gd name="T13" fmla="*/ 21 h 48"/>
                <a:gd name="T14" fmla="*/ 17 w 27"/>
                <a:gd name="T15" fmla="*/ 24 h 48"/>
                <a:gd name="T16" fmla="*/ 24 w 27"/>
                <a:gd name="T17" fmla="*/ 24 h 48"/>
                <a:gd name="T18" fmla="*/ 26 w 27"/>
                <a:gd name="T19" fmla="*/ 27 h 48"/>
                <a:gd name="T20" fmla="*/ 27 w 27"/>
                <a:gd name="T21" fmla="*/ 31 h 48"/>
                <a:gd name="T22" fmla="*/ 27 w 27"/>
                <a:gd name="T23" fmla="*/ 36 h 48"/>
                <a:gd name="T24" fmla="*/ 26 w 27"/>
                <a:gd name="T25" fmla="*/ 41 h 48"/>
                <a:gd name="T26" fmla="*/ 21 w 27"/>
                <a:gd name="T27" fmla="*/ 44 h 48"/>
                <a:gd name="T28" fmla="*/ 17 w 27"/>
                <a:gd name="T29" fmla="*/ 48 h 48"/>
                <a:gd name="T30" fmla="*/ 10 w 27"/>
                <a:gd name="T31" fmla="*/ 48 h 48"/>
                <a:gd name="T32" fmla="*/ 0 w 27"/>
                <a:gd name="T33" fmla="*/ 43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48"/>
                <a:gd name="T53" fmla="*/ 27 w 27"/>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48">
                  <a:moveTo>
                    <a:pt x="2" y="4"/>
                  </a:moveTo>
                  <a:lnTo>
                    <a:pt x="10" y="0"/>
                  </a:lnTo>
                  <a:lnTo>
                    <a:pt x="17" y="0"/>
                  </a:lnTo>
                  <a:lnTo>
                    <a:pt x="24" y="4"/>
                  </a:lnTo>
                  <a:lnTo>
                    <a:pt x="26" y="9"/>
                  </a:lnTo>
                  <a:lnTo>
                    <a:pt x="26" y="16"/>
                  </a:lnTo>
                  <a:lnTo>
                    <a:pt x="24" y="21"/>
                  </a:lnTo>
                  <a:lnTo>
                    <a:pt x="17" y="24"/>
                  </a:lnTo>
                  <a:lnTo>
                    <a:pt x="24" y="24"/>
                  </a:lnTo>
                  <a:lnTo>
                    <a:pt x="26" y="27"/>
                  </a:lnTo>
                  <a:lnTo>
                    <a:pt x="27" y="31"/>
                  </a:lnTo>
                  <a:lnTo>
                    <a:pt x="27" y="36"/>
                  </a:lnTo>
                  <a:lnTo>
                    <a:pt x="26" y="41"/>
                  </a:lnTo>
                  <a:lnTo>
                    <a:pt x="21" y="44"/>
                  </a:lnTo>
                  <a:lnTo>
                    <a:pt x="17" y="48"/>
                  </a:lnTo>
                  <a:lnTo>
                    <a:pt x="10" y="48"/>
                  </a:lnTo>
                  <a:lnTo>
                    <a:pt x="0" y="43"/>
                  </a:lnTo>
                </a:path>
              </a:pathLst>
            </a:custGeom>
            <a:noFill/>
            <a:ln w="0">
              <a:solidFill>
                <a:schemeClr val="tx1"/>
              </a:solidFill>
              <a:round/>
              <a:headEnd/>
              <a:tailEnd/>
            </a:ln>
          </p:spPr>
          <p:txBody>
            <a:bodyPr/>
            <a:lstStyle/>
            <a:p>
              <a:endParaRPr lang="en-US"/>
            </a:p>
          </p:txBody>
        </p:sp>
      </p:grpSp>
      <p:sp>
        <p:nvSpPr>
          <p:cNvPr id="44038" name="Text Box 1472"/>
          <p:cNvSpPr txBox="1">
            <a:spLocks noChangeArrowheads="1"/>
          </p:cNvSpPr>
          <p:nvPr/>
        </p:nvSpPr>
        <p:spPr bwMode="auto">
          <a:xfrm>
            <a:off x="3938588" y="2209800"/>
            <a:ext cx="4800600" cy="2739211"/>
          </a:xfrm>
          <a:prstGeom prst="rect">
            <a:avLst/>
          </a:prstGeom>
          <a:noFill/>
          <a:ln w="12700">
            <a:noFill/>
            <a:miter lim="800000"/>
            <a:headEnd type="none" w="sm" len="sm"/>
            <a:tailEnd type="none" w="sm" len="sm"/>
          </a:ln>
        </p:spPr>
        <p:txBody>
          <a:bodyPr>
            <a:spAutoFit/>
          </a:bodyPr>
          <a:lstStyle/>
          <a:p>
            <a:pPr eaLnBrk="0" hangingPunct="0">
              <a:tabLst>
                <a:tab pos="666750" algn="r"/>
                <a:tab pos="1619250" algn="ctr"/>
                <a:tab pos="3524250" algn="ctr"/>
              </a:tabLst>
            </a:pPr>
            <a:r>
              <a:rPr lang="en-US" sz="2400" dirty="0">
                <a:latin typeface="+mn-lt"/>
              </a:rPr>
              <a:t>Example: </a:t>
            </a:r>
            <a:r>
              <a:rPr lang="en-US" sz="1800" dirty="0">
                <a:latin typeface="+mn-lt"/>
              </a:rPr>
              <a:t>KEK photon factory 500 MHz         		-  </a:t>
            </a:r>
            <a:r>
              <a:rPr lang="en-US" sz="2000" i="1" dirty="0">
                <a:latin typeface="+mn-lt"/>
              </a:rPr>
              <a:t>R</a:t>
            </a:r>
            <a:r>
              <a:rPr lang="en-US" sz="1800" dirty="0">
                <a:latin typeface="+mn-lt"/>
              </a:rPr>
              <a:t> </a:t>
            </a:r>
            <a:r>
              <a:rPr lang="en-US" sz="1800" dirty="0" smtClean="0">
                <a:latin typeface="+mn-lt"/>
              </a:rPr>
              <a:t>probably </a:t>
            </a:r>
            <a:r>
              <a:rPr lang="en-US" sz="1800" b="1" i="1" dirty="0" smtClean="0">
                <a:latin typeface="+mn-lt"/>
              </a:rPr>
              <a:t>as </a:t>
            </a:r>
            <a:r>
              <a:rPr lang="en-US" sz="1800" b="1" i="1" dirty="0">
                <a:latin typeface="+mn-lt"/>
              </a:rPr>
              <a:t>good as it gets</a:t>
            </a:r>
            <a:r>
              <a:rPr lang="en-US" sz="1800" b="1" dirty="0">
                <a:latin typeface="+mn-lt"/>
              </a:rPr>
              <a:t>  </a:t>
            </a:r>
            <a:r>
              <a:rPr lang="en-US" sz="1800" dirty="0">
                <a:latin typeface="+mn-lt"/>
              </a:rPr>
              <a:t>-</a:t>
            </a:r>
            <a:endParaRPr lang="en-US" sz="2400" dirty="0">
              <a:latin typeface="+mn-lt"/>
            </a:endParaRPr>
          </a:p>
          <a:p>
            <a:pPr eaLnBrk="0" hangingPunct="0">
              <a:lnSpc>
                <a:spcPct val="130000"/>
              </a:lnSpc>
              <a:tabLst>
                <a:tab pos="666750" algn="r"/>
                <a:tab pos="1619250" algn="ctr"/>
                <a:tab pos="3524250" algn="ctr"/>
              </a:tabLst>
            </a:pPr>
            <a:r>
              <a:rPr lang="en-US" sz="2400" dirty="0">
                <a:latin typeface="+mn-lt"/>
              </a:rPr>
              <a:t>		</a:t>
            </a:r>
            <a:r>
              <a:rPr lang="en-US" sz="2000" dirty="0">
                <a:latin typeface="+mn-lt"/>
              </a:rPr>
              <a:t>this cavity	optimized</a:t>
            </a:r>
          </a:p>
          <a:p>
            <a:pPr eaLnBrk="0" hangingPunct="0">
              <a:tabLst>
                <a:tab pos="666750" algn="r"/>
                <a:tab pos="1619250" algn="ctr"/>
                <a:tab pos="3524250" algn="ctr"/>
              </a:tabLst>
            </a:pPr>
            <a:r>
              <a:rPr lang="en-US" sz="2000" dirty="0">
                <a:latin typeface="+mn-lt"/>
              </a:rPr>
              <a:t>			pillbox</a:t>
            </a:r>
          </a:p>
          <a:p>
            <a:pPr eaLnBrk="0" hangingPunct="0">
              <a:lnSpc>
                <a:spcPct val="120000"/>
              </a:lnSpc>
              <a:tabLst>
                <a:tab pos="666750" algn="r"/>
                <a:tab pos="1619250" algn="ctr"/>
                <a:tab pos="3524250" algn="ctr"/>
              </a:tabLst>
            </a:pPr>
            <a:r>
              <a:rPr lang="en-US" sz="2400" i="1" dirty="0">
                <a:latin typeface="+mn-lt"/>
              </a:rPr>
              <a:t>	R/Q</a:t>
            </a:r>
            <a:r>
              <a:rPr lang="en-US" sz="2400" dirty="0">
                <a:latin typeface="+mn-lt"/>
              </a:rPr>
              <a:t>:	111 </a:t>
            </a:r>
            <a:r>
              <a:rPr lang="el-GR" sz="2400" dirty="0" smtClean="0">
                <a:latin typeface="+mn-lt"/>
              </a:rPr>
              <a:t>Ω</a:t>
            </a:r>
            <a:r>
              <a:rPr lang="en-US" sz="2400" dirty="0">
                <a:latin typeface="+mn-lt"/>
              </a:rPr>
              <a:t>	107.5 </a:t>
            </a:r>
            <a:r>
              <a:rPr lang="el-GR" sz="2400" dirty="0">
                <a:latin typeface="Constantia"/>
              </a:rPr>
              <a:t>Ω</a:t>
            </a:r>
            <a:endParaRPr lang="en-US" sz="2400" dirty="0">
              <a:latin typeface="+mn-lt"/>
            </a:endParaRPr>
          </a:p>
          <a:p>
            <a:pPr eaLnBrk="0" hangingPunct="0">
              <a:tabLst>
                <a:tab pos="666750" algn="r"/>
                <a:tab pos="1619250" algn="ctr"/>
                <a:tab pos="3524250" algn="ctr"/>
              </a:tabLst>
            </a:pPr>
            <a:r>
              <a:rPr lang="en-US" sz="2400" i="1" dirty="0">
                <a:latin typeface="+mn-lt"/>
              </a:rPr>
              <a:t>	Q</a:t>
            </a:r>
            <a:r>
              <a:rPr lang="en-US" sz="2400" dirty="0">
                <a:latin typeface="+mn-lt"/>
              </a:rPr>
              <a:t>:	44270	41630</a:t>
            </a:r>
          </a:p>
          <a:p>
            <a:pPr eaLnBrk="0" hangingPunct="0">
              <a:tabLst>
                <a:tab pos="666750" algn="r"/>
                <a:tab pos="1619250" algn="ctr"/>
                <a:tab pos="3524250" algn="ctr"/>
              </a:tabLst>
            </a:pPr>
            <a:r>
              <a:rPr lang="en-US" sz="2400" i="1" dirty="0">
                <a:latin typeface="+mn-lt"/>
              </a:rPr>
              <a:t>	R:	</a:t>
            </a:r>
            <a:r>
              <a:rPr lang="en-US" sz="2400" dirty="0">
                <a:latin typeface="+mn-lt"/>
              </a:rPr>
              <a:t>4.9 </a:t>
            </a:r>
            <a:r>
              <a:rPr lang="en-US" sz="2400" dirty="0" smtClean="0">
                <a:latin typeface="+mn-lt"/>
              </a:rPr>
              <a:t>M</a:t>
            </a:r>
            <a:r>
              <a:rPr lang="el-GR" sz="2400" dirty="0" smtClean="0">
                <a:latin typeface="Constantia"/>
              </a:rPr>
              <a:t>Ω </a:t>
            </a:r>
            <a:r>
              <a:rPr lang="en-US" sz="2400" dirty="0">
                <a:latin typeface="+mn-lt"/>
              </a:rPr>
              <a:t>	4.47 </a:t>
            </a:r>
            <a:r>
              <a:rPr lang="en-US" sz="2400" dirty="0" smtClean="0">
                <a:latin typeface="+mn-lt"/>
              </a:rPr>
              <a:t>M</a:t>
            </a:r>
            <a:r>
              <a:rPr lang="el-GR" sz="2400" dirty="0" smtClean="0">
                <a:latin typeface="Constantia"/>
              </a:rPr>
              <a:t>Ω</a:t>
            </a:r>
            <a:endParaRPr lang="en-US" sz="2400" dirty="0">
              <a:latin typeface="+mn-lt"/>
            </a:endParaRPr>
          </a:p>
        </p:txBody>
      </p:sp>
      <p:sp>
        <p:nvSpPr>
          <p:cNvPr id="44039" name="Text Box 1475"/>
          <p:cNvSpPr txBox="1">
            <a:spLocks noChangeArrowheads="1"/>
          </p:cNvSpPr>
          <p:nvPr/>
        </p:nvSpPr>
        <p:spPr bwMode="auto">
          <a:xfrm>
            <a:off x="685800" y="1066800"/>
            <a:ext cx="7724775" cy="369332"/>
          </a:xfrm>
          <a:prstGeom prst="rect">
            <a:avLst/>
          </a:prstGeom>
          <a:noFill/>
          <a:ln w="9525">
            <a:noFill/>
            <a:miter lim="800000"/>
            <a:headEnd/>
            <a:tailEnd/>
          </a:ln>
        </p:spPr>
        <p:txBody>
          <a:bodyPr>
            <a:spAutoFit/>
          </a:bodyPr>
          <a:lstStyle/>
          <a:p>
            <a:pPr algn="ctr"/>
            <a:r>
              <a:rPr lang="en-US" sz="1800" dirty="0">
                <a:latin typeface="+mn-lt"/>
              </a:rPr>
              <a:t>Nose cones increase transit time factor,  round outer shape minimizes losses.</a:t>
            </a:r>
          </a:p>
        </p:txBody>
      </p:sp>
      <p:sp>
        <p:nvSpPr>
          <p:cNvPr id="44040" name="Text Box 1476"/>
          <p:cNvSpPr txBox="1">
            <a:spLocks noChangeArrowheads="1"/>
          </p:cNvSpPr>
          <p:nvPr/>
        </p:nvSpPr>
        <p:spPr bwMode="auto">
          <a:xfrm>
            <a:off x="2843042" y="4767530"/>
            <a:ext cx="1034129" cy="338554"/>
          </a:xfrm>
          <a:prstGeom prst="rect">
            <a:avLst/>
          </a:prstGeom>
          <a:noFill/>
          <a:ln w="9525">
            <a:noFill/>
            <a:miter lim="800000"/>
            <a:headEnd/>
            <a:tailEnd/>
          </a:ln>
        </p:spPr>
        <p:txBody>
          <a:bodyPr wrap="none">
            <a:spAutoFit/>
          </a:bodyPr>
          <a:lstStyle/>
          <a:p>
            <a:r>
              <a:rPr lang="en-US" sz="1600" dirty="0">
                <a:latin typeface="+mn-lt"/>
              </a:rPr>
              <a:t>nose cone</a:t>
            </a:r>
          </a:p>
        </p:txBody>
      </p:sp>
      <p:sp>
        <p:nvSpPr>
          <p:cNvPr id="454" name="Date Placeholder 453"/>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2"/>
          <p:cNvSpPr>
            <a:spLocks noGrp="1" noChangeArrowheads="1"/>
          </p:cNvSpPr>
          <p:nvPr>
            <p:ph type="title"/>
          </p:nvPr>
        </p:nvSpPr>
        <p:spPr>
          <a:xfrm>
            <a:off x="423863" y="381000"/>
            <a:ext cx="8154987" cy="457200"/>
          </a:xfrm>
        </p:spPr>
        <p:txBody>
          <a:bodyPr>
            <a:normAutofit fontScale="90000"/>
          </a:bodyPr>
          <a:lstStyle/>
          <a:p>
            <a:pPr eaLnBrk="1" hangingPunct="1"/>
            <a:r>
              <a:rPr lang="en-US" smtClean="0"/>
              <a:t>Loss factor</a:t>
            </a:r>
          </a:p>
        </p:txBody>
      </p:sp>
      <p:sp>
        <p:nvSpPr>
          <p:cNvPr id="1982" name="Footer Placeholder 4"/>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1983" name="Slide Number Placeholder 5"/>
          <p:cNvSpPr>
            <a:spLocks noGrp="1"/>
          </p:cNvSpPr>
          <p:nvPr>
            <p:ph type="sldNum" sz="quarter" idx="12"/>
          </p:nvPr>
        </p:nvSpPr>
        <p:spPr/>
        <p:txBody>
          <a:bodyPr/>
          <a:lstStyle/>
          <a:p>
            <a:pPr>
              <a:defRPr/>
            </a:pPr>
            <a:fld id="{581A12BA-2603-4E45-8CA1-36CD02856506}" type="slidenum">
              <a:rPr lang="en-US">
                <a:solidFill>
                  <a:schemeClr val="tx1"/>
                </a:solidFill>
              </a:rPr>
              <a:pPr>
                <a:defRPr/>
              </a:pPr>
              <a:t>34</a:t>
            </a:fld>
            <a:endParaRPr lang="en-US">
              <a:solidFill>
                <a:schemeClr val="tx1"/>
              </a:solidFill>
            </a:endParaRPr>
          </a:p>
        </p:txBody>
      </p:sp>
      <p:sp>
        <p:nvSpPr>
          <p:cNvPr id="22538" name="Line 4"/>
          <p:cNvSpPr>
            <a:spLocks noChangeShapeType="1"/>
          </p:cNvSpPr>
          <p:nvPr/>
        </p:nvSpPr>
        <p:spPr bwMode="auto">
          <a:xfrm flipV="1">
            <a:off x="2909888" y="5783263"/>
            <a:ext cx="1587" cy="34925"/>
          </a:xfrm>
          <a:prstGeom prst="line">
            <a:avLst/>
          </a:prstGeom>
          <a:noFill/>
          <a:ln w="0">
            <a:solidFill>
              <a:schemeClr val="tx1"/>
            </a:solidFill>
            <a:round/>
            <a:headEnd/>
            <a:tailEnd/>
          </a:ln>
        </p:spPr>
        <p:txBody>
          <a:bodyPr/>
          <a:lstStyle/>
          <a:p>
            <a:endParaRPr lang="en-GB"/>
          </a:p>
        </p:txBody>
      </p:sp>
      <p:sp>
        <p:nvSpPr>
          <p:cNvPr id="22539" name="Rectangle 5"/>
          <p:cNvSpPr>
            <a:spLocks noChangeArrowheads="1"/>
          </p:cNvSpPr>
          <p:nvPr/>
        </p:nvSpPr>
        <p:spPr bwMode="auto">
          <a:xfrm>
            <a:off x="2886075" y="58642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0</a:t>
            </a:r>
            <a:endParaRPr lang="en-US" sz="2400">
              <a:latin typeface="Times New Roman" pitchFamily="18" charset="0"/>
            </a:endParaRPr>
          </a:p>
        </p:txBody>
      </p:sp>
      <p:sp>
        <p:nvSpPr>
          <p:cNvPr id="22540" name="Line 6"/>
          <p:cNvSpPr>
            <a:spLocks noChangeShapeType="1"/>
          </p:cNvSpPr>
          <p:nvPr/>
        </p:nvSpPr>
        <p:spPr bwMode="auto">
          <a:xfrm flipV="1">
            <a:off x="4000500" y="5783263"/>
            <a:ext cx="1588" cy="34925"/>
          </a:xfrm>
          <a:prstGeom prst="line">
            <a:avLst/>
          </a:prstGeom>
          <a:noFill/>
          <a:ln w="0">
            <a:solidFill>
              <a:schemeClr val="tx1"/>
            </a:solidFill>
            <a:round/>
            <a:headEnd/>
            <a:tailEnd/>
          </a:ln>
        </p:spPr>
        <p:txBody>
          <a:bodyPr/>
          <a:lstStyle/>
          <a:p>
            <a:endParaRPr lang="en-GB"/>
          </a:p>
        </p:txBody>
      </p:sp>
      <p:sp>
        <p:nvSpPr>
          <p:cNvPr id="22541" name="Rectangle 7"/>
          <p:cNvSpPr>
            <a:spLocks noChangeArrowheads="1"/>
          </p:cNvSpPr>
          <p:nvPr/>
        </p:nvSpPr>
        <p:spPr bwMode="auto">
          <a:xfrm>
            <a:off x="3976688" y="5861050"/>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5</a:t>
            </a:r>
            <a:endParaRPr lang="en-US" sz="2400">
              <a:latin typeface="Times New Roman" pitchFamily="18" charset="0"/>
            </a:endParaRPr>
          </a:p>
        </p:txBody>
      </p:sp>
      <p:sp>
        <p:nvSpPr>
          <p:cNvPr id="22542" name="Line 8"/>
          <p:cNvSpPr>
            <a:spLocks noChangeShapeType="1"/>
          </p:cNvSpPr>
          <p:nvPr/>
        </p:nvSpPr>
        <p:spPr bwMode="auto">
          <a:xfrm flipV="1">
            <a:off x="5092700" y="5783263"/>
            <a:ext cx="1588" cy="34925"/>
          </a:xfrm>
          <a:prstGeom prst="line">
            <a:avLst/>
          </a:prstGeom>
          <a:noFill/>
          <a:ln w="0">
            <a:solidFill>
              <a:schemeClr val="tx1"/>
            </a:solidFill>
            <a:round/>
            <a:headEnd/>
            <a:tailEnd/>
          </a:ln>
        </p:spPr>
        <p:txBody>
          <a:bodyPr/>
          <a:lstStyle/>
          <a:p>
            <a:endParaRPr lang="en-GB"/>
          </a:p>
        </p:txBody>
      </p:sp>
      <p:sp>
        <p:nvSpPr>
          <p:cNvPr id="22543" name="Rectangle 9"/>
          <p:cNvSpPr>
            <a:spLocks noChangeArrowheads="1"/>
          </p:cNvSpPr>
          <p:nvPr/>
        </p:nvSpPr>
        <p:spPr bwMode="auto">
          <a:xfrm>
            <a:off x="5006975" y="58642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1</a:t>
            </a:r>
            <a:endParaRPr lang="en-US" sz="2400">
              <a:latin typeface="Times New Roman" pitchFamily="18" charset="0"/>
            </a:endParaRPr>
          </a:p>
        </p:txBody>
      </p:sp>
      <p:sp>
        <p:nvSpPr>
          <p:cNvPr id="22544" name="Rectangle 10"/>
          <p:cNvSpPr>
            <a:spLocks noChangeArrowheads="1"/>
          </p:cNvSpPr>
          <p:nvPr/>
        </p:nvSpPr>
        <p:spPr bwMode="auto">
          <a:xfrm>
            <a:off x="5076825" y="58642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0</a:t>
            </a:r>
            <a:endParaRPr lang="en-US" sz="2400">
              <a:latin typeface="Times New Roman" pitchFamily="18" charset="0"/>
            </a:endParaRPr>
          </a:p>
        </p:txBody>
      </p:sp>
      <p:sp>
        <p:nvSpPr>
          <p:cNvPr id="22545" name="Line 11"/>
          <p:cNvSpPr>
            <a:spLocks noChangeShapeType="1"/>
          </p:cNvSpPr>
          <p:nvPr/>
        </p:nvSpPr>
        <p:spPr bwMode="auto">
          <a:xfrm flipV="1">
            <a:off x="6183313" y="5783263"/>
            <a:ext cx="1587" cy="34925"/>
          </a:xfrm>
          <a:prstGeom prst="line">
            <a:avLst/>
          </a:prstGeom>
          <a:noFill/>
          <a:ln w="0">
            <a:solidFill>
              <a:schemeClr val="tx1"/>
            </a:solidFill>
            <a:round/>
            <a:headEnd/>
            <a:tailEnd/>
          </a:ln>
        </p:spPr>
        <p:txBody>
          <a:bodyPr/>
          <a:lstStyle/>
          <a:p>
            <a:endParaRPr lang="en-GB"/>
          </a:p>
        </p:txBody>
      </p:sp>
      <p:sp>
        <p:nvSpPr>
          <p:cNvPr id="22546" name="Rectangle 12"/>
          <p:cNvSpPr>
            <a:spLocks noChangeArrowheads="1"/>
          </p:cNvSpPr>
          <p:nvPr/>
        </p:nvSpPr>
        <p:spPr bwMode="auto">
          <a:xfrm>
            <a:off x="6099175" y="58642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1</a:t>
            </a:r>
            <a:endParaRPr lang="en-US" sz="2400">
              <a:latin typeface="Times New Roman" pitchFamily="18" charset="0"/>
            </a:endParaRPr>
          </a:p>
        </p:txBody>
      </p:sp>
      <p:sp>
        <p:nvSpPr>
          <p:cNvPr id="22547" name="Rectangle 13"/>
          <p:cNvSpPr>
            <a:spLocks noChangeArrowheads="1"/>
          </p:cNvSpPr>
          <p:nvPr/>
        </p:nvSpPr>
        <p:spPr bwMode="auto">
          <a:xfrm>
            <a:off x="6169025" y="58642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5</a:t>
            </a:r>
            <a:endParaRPr lang="en-US" sz="2400">
              <a:latin typeface="Times New Roman" pitchFamily="18" charset="0"/>
            </a:endParaRPr>
          </a:p>
        </p:txBody>
      </p:sp>
      <p:sp>
        <p:nvSpPr>
          <p:cNvPr id="22548" name="Line 14"/>
          <p:cNvSpPr>
            <a:spLocks noChangeShapeType="1"/>
          </p:cNvSpPr>
          <p:nvPr/>
        </p:nvSpPr>
        <p:spPr bwMode="auto">
          <a:xfrm flipV="1">
            <a:off x="7272338" y="5783263"/>
            <a:ext cx="1587" cy="34925"/>
          </a:xfrm>
          <a:prstGeom prst="line">
            <a:avLst/>
          </a:prstGeom>
          <a:noFill/>
          <a:ln w="0">
            <a:solidFill>
              <a:schemeClr val="tx1"/>
            </a:solidFill>
            <a:round/>
            <a:headEnd/>
            <a:tailEnd/>
          </a:ln>
        </p:spPr>
        <p:txBody>
          <a:bodyPr/>
          <a:lstStyle/>
          <a:p>
            <a:endParaRPr lang="en-GB"/>
          </a:p>
        </p:txBody>
      </p:sp>
      <p:sp>
        <p:nvSpPr>
          <p:cNvPr id="22549" name="Rectangle 15"/>
          <p:cNvSpPr>
            <a:spLocks noChangeArrowheads="1"/>
          </p:cNvSpPr>
          <p:nvPr/>
        </p:nvSpPr>
        <p:spPr bwMode="auto">
          <a:xfrm>
            <a:off x="7191375" y="58642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2</a:t>
            </a:r>
            <a:endParaRPr lang="en-US" sz="2400">
              <a:latin typeface="Times New Roman" pitchFamily="18" charset="0"/>
            </a:endParaRPr>
          </a:p>
        </p:txBody>
      </p:sp>
      <p:sp>
        <p:nvSpPr>
          <p:cNvPr id="22550" name="Rectangle 16"/>
          <p:cNvSpPr>
            <a:spLocks noChangeArrowheads="1"/>
          </p:cNvSpPr>
          <p:nvPr/>
        </p:nvSpPr>
        <p:spPr bwMode="auto">
          <a:xfrm>
            <a:off x="7262813" y="58642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0</a:t>
            </a:r>
            <a:endParaRPr lang="en-US" sz="2400">
              <a:latin typeface="Times New Roman" pitchFamily="18" charset="0"/>
            </a:endParaRPr>
          </a:p>
        </p:txBody>
      </p:sp>
      <p:sp>
        <p:nvSpPr>
          <p:cNvPr id="22551" name="Line 17"/>
          <p:cNvSpPr>
            <a:spLocks noChangeShapeType="1"/>
          </p:cNvSpPr>
          <p:nvPr/>
        </p:nvSpPr>
        <p:spPr bwMode="auto">
          <a:xfrm flipV="1">
            <a:off x="3128963" y="5799138"/>
            <a:ext cx="1587" cy="19050"/>
          </a:xfrm>
          <a:prstGeom prst="line">
            <a:avLst/>
          </a:prstGeom>
          <a:noFill/>
          <a:ln w="0">
            <a:solidFill>
              <a:schemeClr val="tx1"/>
            </a:solidFill>
            <a:round/>
            <a:headEnd/>
            <a:tailEnd/>
          </a:ln>
        </p:spPr>
        <p:txBody>
          <a:bodyPr/>
          <a:lstStyle/>
          <a:p>
            <a:endParaRPr lang="en-GB"/>
          </a:p>
        </p:txBody>
      </p:sp>
      <p:sp>
        <p:nvSpPr>
          <p:cNvPr id="22552" name="Line 18"/>
          <p:cNvSpPr>
            <a:spLocks noChangeShapeType="1"/>
          </p:cNvSpPr>
          <p:nvPr/>
        </p:nvSpPr>
        <p:spPr bwMode="auto">
          <a:xfrm flipV="1">
            <a:off x="3346450" y="5799138"/>
            <a:ext cx="1588" cy="19050"/>
          </a:xfrm>
          <a:prstGeom prst="line">
            <a:avLst/>
          </a:prstGeom>
          <a:noFill/>
          <a:ln w="0">
            <a:solidFill>
              <a:schemeClr val="tx1"/>
            </a:solidFill>
            <a:round/>
            <a:headEnd/>
            <a:tailEnd/>
          </a:ln>
        </p:spPr>
        <p:txBody>
          <a:bodyPr/>
          <a:lstStyle/>
          <a:p>
            <a:endParaRPr lang="en-GB"/>
          </a:p>
        </p:txBody>
      </p:sp>
      <p:sp>
        <p:nvSpPr>
          <p:cNvPr id="22553" name="Line 19"/>
          <p:cNvSpPr>
            <a:spLocks noChangeShapeType="1"/>
          </p:cNvSpPr>
          <p:nvPr/>
        </p:nvSpPr>
        <p:spPr bwMode="auto">
          <a:xfrm flipV="1">
            <a:off x="3563938" y="5799138"/>
            <a:ext cx="1587" cy="19050"/>
          </a:xfrm>
          <a:prstGeom prst="line">
            <a:avLst/>
          </a:prstGeom>
          <a:noFill/>
          <a:ln w="0">
            <a:solidFill>
              <a:schemeClr val="tx1"/>
            </a:solidFill>
            <a:round/>
            <a:headEnd/>
            <a:tailEnd/>
          </a:ln>
        </p:spPr>
        <p:txBody>
          <a:bodyPr/>
          <a:lstStyle/>
          <a:p>
            <a:endParaRPr lang="en-GB"/>
          </a:p>
        </p:txBody>
      </p:sp>
      <p:sp>
        <p:nvSpPr>
          <p:cNvPr id="22554" name="Line 20"/>
          <p:cNvSpPr>
            <a:spLocks noChangeShapeType="1"/>
          </p:cNvSpPr>
          <p:nvPr/>
        </p:nvSpPr>
        <p:spPr bwMode="auto">
          <a:xfrm flipV="1">
            <a:off x="3781425" y="5799138"/>
            <a:ext cx="1588" cy="19050"/>
          </a:xfrm>
          <a:prstGeom prst="line">
            <a:avLst/>
          </a:prstGeom>
          <a:noFill/>
          <a:ln w="0">
            <a:solidFill>
              <a:schemeClr val="tx1"/>
            </a:solidFill>
            <a:round/>
            <a:headEnd/>
            <a:tailEnd/>
          </a:ln>
        </p:spPr>
        <p:txBody>
          <a:bodyPr/>
          <a:lstStyle/>
          <a:p>
            <a:endParaRPr lang="en-GB"/>
          </a:p>
        </p:txBody>
      </p:sp>
      <p:sp>
        <p:nvSpPr>
          <p:cNvPr id="22555" name="Line 21"/>
          <p:cNvSpPr>
            <a:spLocks noChangeShapeType="1"/>
          </p:cNvSpPr>
          <p:nvPr/>
        </p:nvSpPr>
        <p:spPr bwMode="auto">
          <a:xfrm flipV="1">
            <a:off x="4217988" y="5799138"/>
            <a:ext cx="1587" cy="19050"/>
          </a:xfrm>
          <a:prstGeom prst="line">
            <a:avLst/>
          </a:prstGeom>
          <a:noFill/>
          <a:ln w="0">
            <a:solidFill>
              <a:schemeClr val="tx1"/>
            </a:solidFill>
            <a:round/>
            <a:headEnd/>
            <a:tailEnd/>
          </a:ln>
        </p:spPr>
        <p:txBody>
          <a:bodyPr/>
          <a:lstStyle/>
          <a:p>
            <a:endParaRPr lang="en-GB"/>
          </a:p>
        </p:txBody>
      </p:sp>
      <p:sp>
        <p:nvSpPr>
          <p:cNvPr id="22556" name="Line 22"/>
          <p:cNvSpPr>
            <a:spLocks noChangeShapeType="1"/>
          </p:cNvSpPr>
          <p:nvPr/>
        </p:nvSpPr>
        <p:spPr bwMode="auto">
          <a:xfrm flipV="1">
            <a:off x="4438650" y="5799138"/>
            <a:ext cx="1588" cy="19050"/>
          </a:xfrm>
          <a:prstGeom prst="line">
            <a:avLst/>
          </a:prstGeom>
          <a:noFill/>
          <a:ln w="0">
            <a:solidFill>
              <a:schemeClr val="tx1"/>
            </a:solidFill>
            <a:round/>
            <a:headEnd/>
            <a:tailEnd/>
          </a:ln>
        </p:spPr>
        <p:txBody>
          <a:bodyPr/>
          <a:lstStyle/>
          <a:p>
            <a:endParaRPr lang="en-GB"/>
          </a:p>
        </p:txBody>
      </p:sp>
      <p:sp>
        <p:nvSpPr>
          <p:cNvPr id="22557" name="Line 23"/>
          <p:cNvSpPr>
            <a:spLocks noChangeShapeType="1"/>
          </p:cNvSpPr>
          <p:nvPr/>
        </p:nvSpPr>
        <p:spPr bwMode="auto">
          <a:xfrm flipV="1">
            <a:off x="4656138" y="5799138"/>
            <a:ext cx="1587" cy="19050"/>
          </a:xfrm>
          <a:prstGeom prst="line">
            <a:avLst/>
          </a:prstGeom>
          <a:noFill/>
          <a:ln w="0">
            <a:solidFill>
              <a:schemeClr val="tx1"/>
            </a:solidFill>
            <a:round/>
            <a:headEnd/>
            <a:tailEnd/>
          </a:ln>
        </p:spPr>
        <p:txBody>
          <a:bodyPr/>
          <a:lstStyle/>
          <a:p>
            <a:endParaRPr lang="en-GB"/>
          </a:p>
        </p:txBody>
      </p:sp>
      <p:sp>
        <p:nvSpPr>
          <p:cNvPr id="22558" name="Line 24"/>
          <p:cNvSpPr>
            <a:spLocks noChangeShapeType="1"/>
          </p:cNvSpPr>
          <p:nvPr/>
        </p:nvSpPr>
        <p:spPr bwMode="auto">
          <a:xfrm flipV="1">
            <a:off x="4873625" y="5799138"/>
            <a:ext cx="1588" cy="19050"/>
          </a:xfrm>
          <a:prstGeom prst="line">
            <a:avLst/>
          </a:prstGeom>
          <a:noFill/>
          <a:ln w="0">
            <a:solidFill>
              <a:schemeClr val="tx1"/>
            </a:solidFill>
            <a:round/>
            <a:headEnd/>
            <a:tailEnd/>
          </a:ln>
        </p:spPr>
        <p:txBody>
          <a:bodyPr/>
          <a:lstStyle/>
          <a:p>
            <a:endParaRPr lang="en-GB"/>
          </a:p>
        </p:txBody>
      </p:sp>
      <p:sp>
        <p:nvSpPr>
          <p:cNvPr id="22559" name="Line 25"/>
          <p:cNvSpPr>
            <a:spLocks noChangeShapeType="1"/>
          </p:cNvSpPr>
          <p:nvPr/>
        </p:nvSpPr>
        <p:spPr bwMode="auto">
          <a:xfrm flipV="1">
            <a:off x="5308600" y="5799138"/>
            <a:ext cx="1588" cy="19050"/>
          </a:xfrm>
          <a:prstGeom prst="line">
            <a:avLst/>
          </a:prstGeom>
          <a:noFill/>
          <a:ln w="0">
            <a:solidFill>
              <a:schemeClr val="tx1"/>
            </a:solidFill>
            <a:round/>
            <a:headEnd/>
            <a:tailEnd/>
          </a:ln>
        </p:spPr>
        <p:txBody>
          <a:bodyPr/>
          <a:lstStyle/>
          <a:p>
            <a:endParaRPr lang="en-GB"/>
          </a:p>
        </p:txBody>
      </p:sp>
      <p:sp>
        <p:nvSpPr>
          <p:cNvPr id="22560" name="Line 26"/>
          <p:cNvSpPr>
            <a:spLocks noChangeShapeType="1"/>
          </p:cNvSpPr>
          <p:nvPr/>
        </p:nvSpPr>
        <p:spPr bwMode="auto">
          <a:xfrm flipV="1">
            <a:off x="5527675" y="5799138"/>
            <a:ext cx="1588" cy="19050"/>
          </a:xfrm>
          <a:prstGeom prst="line">
            <a:avLst/>
          </a:prstGeom>
          <a:noFill/>
          <a:ln w="0">
            <a:solidFill>
              <a:schemeClr val="tx1"/>
            </a:solidFill>
            <a:round/>
            <a:headEnd/>
            <a:tailEnd/>
          </a:ln>
        </p:spPr>
        <p:txBody>
          <a:bodyPr/>
          <a:lstStyle/>
          <a:p>
            <a:endParaRPr lang="en-GB"/>
          </a:p>
        </p:txBody>
      </p:sp>
      <p:sp>
        <p:nvSpPr>
          <p:cNvPr id="22561" name="Line 27"/>
          <p:cNvSpPr>
            <a:spLocks noChangeShapeType="1"/>
          </p:cNvSpPr>
          <p:nvPr/>
        </p:nvSpPr>
        <p:spPr bwMode="auto">
          <a:xfrm flipV="1">
            <a:off x="5745163" y="5799138"/>
            <a:ext cx="1587" cy="19050"/>
          </a:xfrm>
          <a:prstGeom prst="line">
            <a:avLst/>
          </a:prstGeom>
          <a:noFill/>
          <a:ln w="0">
            <a:solidFill>
              <a:schemeClr val="tx1"/>
            </a:solidFill>
            <a:round/>
            <a:headEnd/>
            <a:tailEnd/>
          </a:ln>
        </p:spPr>
        <p:txBody>
          <a:bodyPr/>
          <a:lstStyle/>
          <a:p>
            <a:endParaRPr lang="en-GB"/>
          </a:p>
        </p:txBody>
      </p:sp>
      <p:sp>
        <p:nvSpPr>
          <p:cNvPr id="22562" name="Line 28"/>
          <p:cNvSpPr>
            <a:spLocks noChangeShapeType="1"/>
          </p:cNvSpPr>
          <p:nvPr/>
        </p:nvSpPr>
        <p:spPr bwMode="auto">
          <a:xfrm flipV="1">
            <a:off x="5962650" y="5799138"/>
            <a:ext cx="1588" cy="19050"/>
          </a:xfrm>
          <a:prstGeom prst="line">
            <a:avLst/>
          </a:prstGeom>
          <a:noFill/>
          <a:ln w="0">
            <a:solidFill>
              <a:schemeClr val="tx1"/>
            </a:solidFill>
            <a:round/>
            <a:headEnd/>
            <a:tailEnd/>
          </a:ln>
        </p:spPr>
        <p:txBody>
          <a:bodyPr/>
          <a:lstStyle/>
          <a:p>
            <a:endParaRPr lang="en-GB"/>
          </a:p>
        </p:txBody>
      </p:sp>
      <p:sp>
        <p:nvSpPr>
          <p:cNvPr id="22563" name="Line 29"/>
          <p:cNvSpPr>
            <a:spLocks noChangeShapeType="1"/>
          </p:cNvSpPr>
          <p:nvPr/>
        </p:nvSpPr>
        <p:spPr bwMode="auto">
          <a:xfrm flipV="1">
            <a:off x="6399213" y="5799138"/>
            <a:ext cx="1587" cy="19050"/>
          </a:xfrm>
          <a:prstGeom prst="line">
            <a:avLst/>
          </a:prstGeom>
          <a:noFill/>
          <a:ln w="0">
            <a:solidFill>
              <a:schemeClr val="tx1"/>
            </a:solidFill>
            <a:round/>
            <a:headEnd/>
            <a:tailEnd/>
          </a:ln>
        </p:spPr>
        <p:txBody>
          <a:bodyPr/>
          <a:lstStyle/>
          <a:p>
            <a:endParaRPr lang="en-GB"/>
          </a:p>
        </p:txBody>
      </p:sp>
      <p:sp>
        <p:nvSpPr>
          <p:cNvPr id="22564" name="Line 30"/>
          <p:cNvSpPr>
            <a:spLocks noChangeShapeType="1"/>
          </p:cNvSpPr>
          <p:nvPr/>
        </p:nvSpPr>
        <p:spPr bwMode="auto">
          <a:xfrm flipV="1">
            <a:off x="6616700" y="5799138"/>
            <a:ext cx="1588" cy="19050"/>
          </a:xfrm>
          <a:prstGeom prst="line">
            <a:avLst/>
          </a:prstGeom>
          <a:noFill/>
          <a:ln w="0">
            <a:solidFill>
              <a:schemeClr val="tx1"/>
            </a:solidFill>
            <a:round/>
            <a:headEnd/>
            <a:tailEnd/>
          </a:ln>
        </p:spPr>
        <p:txBody>
          <a:bodyPr/>
          <a:lstStyle/>
          <a:p>
            <a:endParaRPr lang="en-GB"/>
          </a:p>
        </p:txBody>
      </p:sp>
      <p:sp>
        <p:nvSpPr>
          <p:cNvPr id="22565" name="Line 31"/>
          <p:cNvSpPr>
            <a:spLocks noChangeShapeType="1"/>
          </p:cNvSpPr>
          <p:nvPr/>
        </p:nvSpPr>
        <p:spPr bwMode="auto">
          <a:xfrm flipV="1">
            <a:off x="6837363" y="5799138"/>
            <a:ext cx="1587" cy="19050"/>
          </a:xfrm>
          <a:prstGeom prst="line">
            <a:avLst/>
          </a:prstGeom>
          <a:noFill/>
          <a:ln w="0">
            <a:solidFill>
              <a:schemeClr val="tx1"/>
            </a:solidFill>
            <a:round/>
            <a:headEnd/>
            <a:tailEnd/>
          </a:ln>
        </p:spPr>
        <p:txBody>
          <a:bodyPr/>
          <a:lstStyle/>
          <a:p>
            <a:endParaRPr lang="en-GB"/>
          </a:p>
        </p:txBody>
      </p:sp>
      <p:sp>
        <p:nvSpPr>
          <p:cNvPr id="22566" name="Line 32"/>
          <p:cNvSpPr>
            <a:spLocks noChangeShapeType="1"/>
          </p:cNvSpPr>
          <p:nvPr/>
        </p:nvSpPr>
        <p:spPr bwMode="auto">
          <a:xfrm flipV="1">
            <a:off x="7053263" y="5799138"/>
            <a:ext cx="1587" cy="19050"/>
          </a:xfrm>
          <a:prstGeom prst="line">
            <a:avLst/>
          </a:prstGeom>
          <a:noFill/>
          <a:ln w="0">
            <a:solidFill>
              <a:schemeClr val="tx1"/>
            </a:solidFill>
            <a:round/>
            <a:headEnd/>
            <a:tailEnd/>
          </a:ln>
        </p:spPr>
        <p:txBody>
          <a:bodyPr/>
          <a:lstStyle/>
          <a:p>
            <a:endParaRPr lang="en-GB"/>
          </a:p>
        </p:txBody>
      </p:sp>
      <p:sp>
        <p:nvSpPr>
          <p:cNvPr id="22567" name="Line 33"/>
          <p:cNvSpPr>
            <a:spLocks noChangeShapeType="1"/>
          </p:cNvSpPr>
          <p:nvPr/>
        </p:nvSpPr>
        <p:spPr bwMode="auto">
          <a:xfrm>
            <a:off x="2693988" y="5818188"/>
            <a:ext cx="4578350" cy="1587"/>
          </a:xfrm>
          <a:prstGeom prst="line">
            <a:avLst/>
          </a:prstGeom>
          <a:noFill/>
          <a:ln w="0">
            <a:solidFill>
              <a:schemeClr val="tx1"/>
            </a:solidFill>
            <a:round/>
            <a:headEnd/>
            <a:tailEnd/>
          </a:ln>
        </p:spPr>
        <p:txBody>
          <a:bodyPr/>
          <a:lstStyle/>
          <a:p>
            <a:endParaRPr lang="en-GB"/>
          </a:p>
        </p:txBody>
      </p:sp>
      <p:sp>
        <p:nvSpPr>
          <p:cNvPr id="22568" name="Rectangle 34"/>
          <p:cNvSpPr>
            <a:spLocks noChangeArrowheads="1"/>
          </p:cNvSpPr>
          <p:nvPr/>
        </p:nvSpPr>
        <p:spPr bwMode="auto">
          <a:xfrm>
            <a:off x="6542088" y="6019800"/>
            <a:ext cx="349455" cy="369332"/>
          </a:xfrm>
          <a:prstGeom prst="rect">
            <a:avLst/>
          </a:prstGeom>
          <a:noFill/>
          <a:ln w="9525">
            <a:noFill/>
            <a:miter lim="800000"/>
            <a:headEnd/>
            <a:tailEnd/>
          </a:ln>
        </p:spPr>
        <p:txBody>
          <a:bodyPr wrap="none" lIns="0" tIns="0" rIns="0" bIns="0">
            <a:spAutoFit/>
          </a:bodyPr>
          <a:lstStyle/>
          <a:p>
            <a:pPr eaLnBrk="0" hangingPunct="0"/>
            <a:r>
              <a:rPr lang="en-US" sz="2400" i="1">
                <a:latin typeface="Times New Roman" pitchFamily="18" charset="0"/>
              </a:rPr>
              <a:t>t f</a:t>
            </a:r>
            <a:r>
              <a:rPr lang="en-US" sz="2400" i="1" baseline="-25000">
                <a:latin typeface="Times New Roman" pitchFamily="18" charset="0"/>
              </a:rPr>
              <a:t>0</a:t>
            </a:r>
            <a:endParaRPr lang="en-US" sz="4400">
              <a:latin typeface="Times New Roman" pitchFamily="18" charset="0"/>
            </a:endParaRPr>
          </a:p>
        </p:txBody>
      </p:sp>
      <p:sp>
        <p:nvSpPr>
          <p:cNvPr id="22569" name="Line 35"/>
          <p:cNvSpPr>
            <a:spLocks noChangeShapeType="1"/>
          </p:cNvSpPr>
          <p:nvPr/>
        </p:nvSpPr>
        <p:spPr bwMode="auto">
          <a:xfrm>
            <a:off x="2693988" y="5815013"/>
            <a:ext cx="26987" cy="1587"/>
          </a:xfrm>
          <a:prstGeom prst="line">
            <a:avLst/>
          </a:prstGeom>
          <a:noFill/>
          <a:ln w="0">
            <a:solidFill>
              <a:schemeClr val="tx1"/>
            </a:solidFill>
            <a:round/>
            <a:headEnd/>
            <a:tailEnd/>
          </a:ln>
        </p:spPr>
        <p:txBody>
          <a:bodyPr/>
          <a:lstStyle/>
          <a:p>
            <a:endParaRPr lang="en-GB"/>
          </a:p>
        </p:txBody>
      </p:sp>
      <p:sp>
        <p:nvSpPr>
          <p:cNvPr id="22570" name="Rectangle 36"/>
          <p:cNvSpPr>
            <a:spLocks noChangeArrowheads="1"/>
          </p:cNvSpPr>
          <p:nvPr/>
        </p:nvSpPr>
        <p:spPr bwMode="auto">
          <a:xfrm>
            <a:off x="2481263" y="5711825"/>
            <a:ext cx="51296"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a:t>
            </a:r>
            <a:endParaRPr lang="en-US" sz="2400">
              <a:latin typeface="Times New Roman" pitchFamily="18" charset="0"/>
            </a:endParaRPr>
          </a:p>
        </p:txBody>
      </p:sp>
      <p:sp>
        <p:nvSpPr>
          <p:cNvPr id="22571" name="Rectangle 37"/>
          <p:cNvSpPr>
            <a:spLocks noChangeArrowheads="1"/>
          </p:cNvSpPr>
          <p:nvPr/>
        </p:nvSpPr>
        <p:spPr bwMode="auto">
          <a:xfrm>
            <a:off x="2528888" y="57118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1</a:t>
            </a:r>
            <a:endParaRPr lang="en-US" sz="2400">
              <a:latin typeface="Times New Roman" pitchFamily="18" charset="0"/>
            </a:endParaRPr>
          </a:p>
        </p:txBody>
      </p:sp>
      <p:sp>
        <p:nvSpPr>
          <p:cNvPr id="22572" name="Line 38"/>
          <p:cNvSpPr>
            <a:spLocks noChangeShapeType="1"/>
          </p:cNvSpPr>
          <p:nvPr/>
        </p:nvSpPr>
        <p:spPr bwMode="auto">
          <a:xfrm>
            <a:off x="2693988" y="5191125"/>
            <a:ext cx="26987" cy="1588"/>
          </a:xfrm>
          <a:prstGeom prst="line">
            <a:avLst/>
          </a:prstGeom>
          <a:noFill/>
          <a:ln w="0">
            <a:solidFill>
              <a:schemeClr val="tx1"/>
            </a:solidFill>
            <a:round/>
            <a:headEnd/>
            <a:tailEnd/>
          </a:ln>
        </p:spPr>
        <p:txBody>
          <a:bodyPr/>
          <a:lstStyle/>
          <a:p>
            <a:endParaRPr lang="en-GB"/>
          </a:p>
        </p:txBody>
      </p:sp>
      <p:sp>
        <p:nvSpPr>
          <p:cNvPr id="22573" name="Rectangle 39"/>
          <p:cNvSpPr>
            <a:spLocks noChangeArrowheads="1"/>
          </p:cNvSpPr>
          <p:nvPr/>
        </p:nvSpPr>
        <p:spPr bwMode="auto">
          <a:xfrm>
            <a:off x="2540000" y="5114925"/>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0</a:t>
            </a:r>
            <a:endParaRPr lang="en-US" sz="2400">
              <a:latin typeface="Times New Roman" pitchFamily="18" charset="0"/>
            </a:endParaRPr>
          </a:p>
        </p:txBody>
      </p:sp>
      <p:sp>
        <p:nvSpPr>
          <p:cNvPr id="22574" name="Line 40"/>
          <p:cNvSpPr>
            <a:spLocks noChangeShapeType="1"/>
          </p:cNvSpPr>
          <p:nvPr/>
        </p:nvSpPr>
        <p:spPr bwMode="auto">
          <a:xfrm>
            <a:off x="2693988" y="4565650"/>
            <a:ext cx="26987" cy="1588"/>
          </a:xfrm>
          <a:prstGeom prst="line">
            <a:avLst/>
          </a:prstGeom>
          <a:noFill/>
          <a:ln w="0">
            <a:solidFill>
              <a:schemeClr val="tx1"/>
            </a:solidFill>
            <a:round/>
            <a:headEnd/>
            <a:tailEnd/>
          </a:ln>
        </p:spPr>
        <p:txBody>
          <a:bodyPr/>
          <a:lstStyle/>
          <a:p>
            <a:endParaRPr lang="en-GB"/>
          </a:p>
        </p:txBody>
      </p:sp>
      <p:sp>
        <p:nvSpPr>
          <p:cNvPr id="22575" name="Rectangle 41"/>
          <p:cNvSpPr>
            <a:spLocks noChangeArrowheads="1"/>
          </p:cNvSpPr>
          <p:nvPr/>
        </p:nvSpPr>
        <p:spPr bwMode="auto">
          <a:xfrm>
            <a:off x="2538413" y="4494213"/>
            <a:ext cx="76944" cy="184666"/>
          </a:xfrm>
          <a:prstGeom prst="rect">
            <a:avLst/>
          </a:prstGeom>
          <a:noFill/>
          <a:ln w="9525">
            <a:noFill/>
            <a:miter lim="800000"/>
            <a:headEnd/>
            <a:tailEnd/>
          </a:ln>
        </p:spPr>
        <p:txBody>
          <a:bodyPr wrap="none" lIns="0" tIns="0" rIns="0" bIns="0">
            <a:spAutoFit/>
          </a:bodyPr>
          <a:lstStyle/>
          <a:p>
            <a:pPr eaLnBrk="0" hangingPunct="0"/>
            <a:r>
              <a:rPr lang="en-US" sz="1200">
                <a:latin typeface="Times New Roman" pitchFamily="18" charset="0"/>
              </a:rPr>
              <a:t>1</a:t>
            </a:r>
            <a:endParaRPr lang="en-US" sz="2400">
              <a:latin typeface="Times New Roman" pitchFamily="18" charset="0"/>
            </a:endParaRPr>
          </a:p>
        </p:txBody>
      </p:sp>
      <p:sp>
        <p:nvSpPr>
          <p:cNvPr id="22576" name="Line 42"/>
          <p:cNvSpPr>
            <a:spLocks noChangeShapeType="1"/>
          </p:cNvSpPr>
          <p:nvPr/>
        </p:nvSpPr>
        <p:spPr bwMode="auto">
          <a:xfrm flipV="1">
            <a:off x="2693988" y="4565650"/>
            <a:ext cx="1587" cy="1252538"/>
          </a:xfrm>
          <a:prstGeom prst="line">
            <a:avLst/>
          </a:prstGeom>
          <a:noFill/>
          <a:ln w="0">
            <a:solidFill>
              <a:schemeClr val="tx1"/>
            </a:solidFill>
            <a:round/>
            <a:headEnd/>
            <a:tailEnd/>
          </a:ln>
        </p:spPr>
        <p:txBody>
          <a:bodyPr/>
          <a:lstStyle/>
          <a:p>
            <a:endParaRPr lang="en-GB"/>
          </a:p>
        </p:txBody>
      </p:sp>
      <p:sp>
        <p:nvSpPr>
          <p:cNvPr id="22577" name="Line 43"/>
          <p:cNvSpPr>
            <a:spLocks noChangeShapeType="1"/>
          </p:cNvSpPr>
          <p:nvPr/>
        </p:nvSpPr>
        <p:spPr bwMode="auto">
          <a:xfrm flipV="1">
            <a:off x="4000500" y="4565650"/>
            <a:ext cx="1588" cy="31750"/>
          </a:xfrm>
          <a:prstGeom prst="line">
            <a:avLst/>
          </a:prstGeom>
          <a:noFill/>
          <a:ln w="0">
            <a:solidFill>
              <a:schemeClr val="tx1"/>
            </a:solidFill>
            <a:round/>
            <a:headEnd/>
            <a:tailEnd/>
          </a:ln>
        </p:spPr>
        <p:txBody>
          <a:bodyPr/>
          <a:lstStyle/>
          <a:p>
            <a:endParaRPr lang="en-GB"/>
          </a:p>
        </p:txBody>
      </p:sp>
      <p:sp>
        <p:nvSpPr>
          <p:cNvPr id="22578" name="Line 44"/>
          <p:cNvSpPr>
            <a:spLocks noChangeShapeType="1"/>
          </p:cNvSpPr>
          <p:nvPr/>
        </p:nvSpPr>
        <p:spPr bwMode="auto">
          <a:xfrm flipV="1">
            <a:off x="5092700" y="4565650"/>
            <a:ext cx="1588" cy="31750"/>
          </a:xfrm>
          <a:prstGeom prst="line">
            <a:avLst/>
          </a:prstGeom>
          <a:noFill/>
          <a:ln w="0">
            <a:solidFill>
              <a:schemeClr val="tx1"/>
            </a:solidFill>
            <a:round/>
            <a:headEnd/>
            <a:tailEnd/>
          </a:ln>
        </p:spPr>
        <p:txBody>
          <a:bodyPr/>
          <a:lstStyle/>
          <a:p>
            <a:endParaRPr lang="en-GB"/>
          </a:p>
        </p:txBody>
      </p:sp>
      <p:sp>
        <p:nvSpPr>
          <p:cNvPr id="22579" name="Line 45"/>
          <p:cNvSpPr>
            <a:spLocks noChangeShapeType="1"/>
          </p:cNvSpPr>
          <p:nvPr/>
        </p:nvSpPr>
        <p:spPr bwMode="auto">
          <a:xfrm flipV="1">
            <a:off x="6183313" y="4565650"/>
            <a:ext cx="1587" cy="31750"/>
          </a:xfrm>
          <a:prstGeom prst="line">
            <a:avLst/>
          </a:prstGeom>
          <a:noFill/>
          <a:ln w="0">
            <a:solidFill>
              <a:schemeClr val="tx1"/>
            </a:solidFill>
            <a:round/>
            <a:headEnd/>
            <a:tailEnd/>
          </a:ln>
        </p:spPr>
        <p:txBody>
          <a:bodyPr/>
          <a:lstStyle/>
          <a:p>
            <a:endParaRPr lang="en-GB"/>
          </a:p>
        </p:txBody>
      </p:sp>
      <p:sp>
        <p:nvSpPr>
          <p:cNvPr id="22580" name="Line 46"/>
          <p:cNvSpPr>
            <a:spLocks noChangeShapeType="1"/>
          </p:cNvSpPr>
          <p:nvPr/>
        </p:nvSpPr>
        <p:spPr bwMode="auto">
          <a:xfrm flipV="1">
            <a:off x="3128963" y="4565650"/>
            <a:ext cx="1587" cy="19050"/>
          </a:xfrm>
          <a:prstGeom prst="line">
            <a:avLst/>
          </a:prstGeom>
          <a:noFill/>
          <a:ln w="0">
            <a:solidFill>
              <a:schemeClr val="tx1"/>
            </a:solidFill>
            <a:round/>
            <a:headEnd/>
            <a:tailEnd/>
          </a:ln>
        </p:spPr>
        <p:txBody>
          <a:bodyPr/>
          <a:lstStyle/>
          <a:p>
            <a:endParaRPr lang="en-GB"/>
          </a:p>
        </p:txBody>
      </p:sp>
      <p:sp>
        <p:nvSpPr>
          <p:cNvPr id="22581" name="Line 47"/>
          <p:cNvSpPr>
            <a:spLocks noChangeShapeType="1"/>
          </p:cNvSpPr>
          <p:nvPr/>
        </p:nvSpPr>
        <p:spPr bwMode="auto">
          <a:xfrm flipV="1">
            <a:off x="3346450" y="4565650"/>
            <a:ext cx="1588" cy="19050"/>
          </a:xfrm>
          <a:prstGeom prst="line">
            <a:avLst/>
          </a:prstGeom>
          <a:noFill/>
          <a:ln w="0">
            <a:solidFill>
              <a:schemeClr val="tx1"/>
            </a:solidFill>
            <a:round/>
            <a:headEnd/>
            <a:tailEnd/>
          </a:ln>
        </p:spPr>
        <p:txBody>
          <a:bodyPr/>
          <a:lstStyle/>
          <a:p>
            <a:endParaRPr lang="en-GB"/>
          </a:p>
        </p:txBody>
      </p:sp>
      <p:sp>
        <p:nvSpPr>
          <p:cNvPr id="22582" name="Line 48"/>
          <p:cNvSpPr>
            <a:spLocks noChangeShapeType="1"/>
          </p:cNvSpPr>
          <p:nvPr/>
        </p:nvSpPr>
        <p:spPr bwMode="auto">
          <a:xfrm flipV="1">
            <a:off x="3563938" y="4565650"/>
            <a:ext cx="1587" cy="19050"/>
          </a:xfrm>
          <a:prstGeom prst="line">
            <a:avLst/>
          </a:prstGeom>
          <a:noFill/>
          <a:ln w="0">
            <a:solidFill>
              <a:schemeClr val="tx1"/>
            </a:solidFill>
            <a:round/>
            <a:headEnd/>
            <a:tailEnd/>
          </a:ln>
        </p:spPr>
        <p:txBody>
          <a:bodyPr/>
          <a:lstStyle/>
          <a:p>
            <a:endParaRPr lang="en-GB"/>
          </a:p>
        </p:txBody>
      </p:sp>
      <p:sp>
        <p:nvSpPr>
          <p:cNvPr id="22583" name="Line 49"/>
          <p:cNvSpPr>
            <a:spLocks noChangeShapeType="1"/>
          </p:cNvSpPr>
          <p:nvPr/>
        </p:nvSpPr>
        <p:spPr bwMode="auto">
          <a:xfrm flipV="1">
            <a:off x="3781425" y="4565650"/>
            <a:ext cx="1588" cy="19050"/>
          </a:xfrm>
          <a:prstGeom prst="line">
            <a:avLst/>
          </a:prstGeom>
          <a:noFill/>
          <a:ln w="0">
            <a:solidFill>
              <a:schemeClr val="tx1"/>
            </a:solidFill>
            <a:round/>
            <a:headEnd/>
            <a:tailEnd/>
          </a:ln>
        </p:spPr>
        <p:txBody>
          <a:bodyPr/>
          <a:lstStyle/>
          <a:p>
            <a:endParaRPr lang="en-GB"/>
          </a:p>
        </p:txBody>
      </p:sp>
      <p:sp>
        <p:nvSpPr>
          <p:cNvPr id="22584" name="Line 50"/>
          <p:cNvSpPr>
            <a:spLocks noChangeShapeType="1"/>
          </p:cNvSpPr>
          <p:nvPr/>
        </p:nvSpPr>
        <p:spPr bwMode="auto">
          <a:xfrm flipV="1">
            <a:off x="4217988" y="4565650"/>
            <a:ext cx="1587" cy="19050"/>
          </a:xfrm>
          <a:prstGeom prst="line">
            <a:avLst/>
          </a:prstGeom>
          <a:noFill/>
          <a:ln w="0">
            <a:solidFill>
              <a:schemeClr val="tx1"/>
            </a:solidFill>
            <a:round/>
            <a:headEnd/>
            <a:tailEnd/>
          </a:ln>
        </p:spPr>
        <p:txBody>
          <a:bodyPr/>
          <a:lstStyle/>
          <a:p>
            <a:endParaRPr lang="en-GB"/>
          </a:p>
        </p:txBody>
      </p:sp>
      <p:sp>
        <p:nvSpPr>
          <p:cNvPr id="22585" name="Line 51"/>
          <p:cNvSpPr>
            <a:spLocks noChangeShapeType="1"/>
          </p:cNvSpPr>
          <p:nvPr/>
        </p:nvSpPr>
        <p:spPr bwMode="auto">
          <a:xfrm flipV="1">
            <a:off x="4438650" y="4565650"/>
            <a:ext cx="1588" cy="19050"/>
          </a:xfrm>
          <a:prstGeom prst="line">
            <a:avLst/>
          </a:prstGeom>
          <a:noFill/>
          <a:ln w="0">
            <a:solidFill>
              <a:schemeClr val="tx1"/>
            </a:solidFill>
            <a:round/>
            <a:headEnd/>
            <a:tailEnd/>
          </a:ln>
        </p:spPr>
        <p:txBody>
          <a:bodyPr/>
          <a:lstStyle/>
          <a:p>
            <a:endParaRPr lang="en-GB"/>
          </a:p>
        </p:txBody>
      </p:sp>
      <p:sp>
        <p:nvSpPr>
          <p:cNvPr id="22586" name="Line 52"/>
          <p:cNvSpPr>
            <a:spLocks noChangeShapeType="1"/>
          </p:cNvSpPr>
          <p:nvPr/>
        </p:nvSpPr>
        <p:spPr bwMode="auto">
          <a:xfrm flipV="1">
            <a:off x="4656138" y="4565650"/>
            <a:ext cx="1587" cy="19050"/>
          </a:xfrm>
          <a:prstGeom prst="line">
            <a:avLst/>
          </a:prstGeom>
          <a:noFill/>
          <a:ln w="0">
            <a:solidFill>
              <a:schemeClr val="tx1"/>
            </a:solidFill>
            <a:round/>
            <a:headEnd/>
            <a:tailEnd/>
          </a:ln>
        </p:spPr>
        <p:txBody>
          <a:bodyPr/>
          <a:lstStyle/>
          <a:p>
            <a:endParaRPr lang="en-GB"/>
          </a:p>
        </p:txBody>
      </p:sp>
      <p:sp>
        <p:nvSpPr>
          <p:cNvPr id="22587" name="Line 53"/>
          <p:cNvSpPr>
            <a:spLocks noChangeShapeType="1"/>
          </p:cNvSpPr>
          <p:nvPr/>
        </p:nvSpPr>
        <p:spPr bwMode="auto">
          <a:xfrm flipV="1">
            <a:off x="4873625" y="4565650"/>
            <a:ext cx="1588" cy="19050"/>
          </a:xfrm>
          <a:prstGeom prst="line">
            <a:avLst/>
          </a:prstGeom>
          <a:noFill/>
          <a:ln w="0">
            <a:solidFill>
              <a:schemeClr val="tx1"/>
            </a:solidFill>
            <a:round/>
            <a:headEnd/>
            <a:tailEnd/>
          </a:ln>
        </p:spPr>
        <p:txBody>
          <a:bodyPr/>
          <a:lstStyle/>
          <a:p>
            <a:endParaRPr lang="en-GB"/>
          </a:p>
        </p:txBody>
      </p:sp>
      <p:sp>
        <p:nvSpPr>
          <p:cNvPr id="22588" name="Line 54"/>
          <p:cNvSpPr>
            <a:spLocks noChangeShapeType="1"/>
          </p:cNvSpPr>
          <p:nvPr/>
        </p:nvSpPr>
        <p:spPr bwMode="auto">
          <a:xfrm flipV="1">
            <a:off x="5308600" y="4565650"/>
            <a:ext cx="1588" cy="19050"/>
          </a:xfrm>
          <a:prstGeom prst="line">
            <a:avLst/>
          </a:prstGeom>
          <a:noFill/>
          <a:ln w="0">
            <a:solidFill>
              <a:schemeClr val="tx1"/>
            </a:solidFill>
            <a:round/>
            <a:headEnd/>
            <a:tailEnd/>
          </a:ln>
        </p:spPr>
        <p:txBody>
          <a:bodyPr/>
          <a:lstStyle/>
          <a:p>
            <a:endParaRPr lang="en-GB"/>
          </a:p>
        </p:txBody>
      </p:sp>
      <p:sp>
        <p:nvSpPr>
          <p:cNvPr id="22589" name="Line 55"/>
          <p:cNvSpPr>
            <a:spLocks noChangeShapeType="1"/>
          </p:cNvSpPr>
          <p:nvPr/>
        </p:nvSpPr>
        <p:spPr bwMode="auto">
          <a:xfrm flipV="1">
            <a:off x="5527675" y="4565650"/>
            <a:ext cx="1588" cy="19050"/>
          </a:xfrm>
          <a:prstGeom prst="line">
            <a:avLst/>
          </a:prstGeom>
          <a:noFill/>
          <a:ln w="0">
            <a:solidFill>
              <a:schemeClr val="tx1"/>
            </a:solidFill>
            <a:round/>
            <a:headEnd/>
            <a:tailEnd/>
          </a:ln>
        </p:spPr>
        <p:txBody>
          <a:bodyPr/>
          <a:lstStyle/>
          <a:p>
            <a:endParaRPr lang="en-GB"/>
          </a:p>
        </p:txBody>
      </p:sp>
      <p:sp>
        <p:nvSpPr>
          <p:cNvPr id="22590" name="Line 56"/>
          <p:cNvSpPr>
            <a:spLocks noChangeShapeType="1"/>
          </p:cNvSpPr>
          <p:nvPr/>
        </p:nvSpPr>
        <p:spPr bwMode="auto">
          <a:xfrm flipV="1">
            <a:off x="5745163" y="4565650"/>
            <a:ext cx="1587" cy="19050"/>
          </a:xfrm>
          <a:prstGeom prst="line">
            <a:avLst/>
          </a:prstGeom>
          <a:noFill/>
          <a:ln w="0">
            <a:solidFill>
              <a:schemeClr val="tx1"/>
            </a:solidFill>
            <a:round/>
            <a:headEnd/>
            <a:tailEnd/>
          </a:ln>
        </p:spPr>
        <p:txBody>
          <a:bodyPr/>
          <a:lstStyle/>
          <a:p>
            <a:endParaRPr lang="en-GB"/>
          </a:p>
        </p:txBody>
      </p:sp>
      <p:sp>
        <p:nvSpPr>
          <p:cNvPr id="22591" name="Line 57"/>
          <p:cNvSpPr>
            <a:spLocks noChangeShapeType="1"/>
          </p:cNvSpPr>
          <p:nvPr/>
        </p:nvSpPr>
        <p:spPr bwMode="auto">
          <a:xfrm flipV="1">
            <a:off x="5962650" y="4565650"/>
            <a:ext cx="1588" cy="19050"/>
          </a:xfrm>
          <a:prstGeom prst="line">
            <a:avLst/>
          </a:prstGeom>
          <a:noFill/>
          <a:ln w="0">
            <a:solidFill>
              <a:schemeClr val="tx1"/>
            </a:solidFill>
            <a:round/>
            <a:headEnd/>
            <a:tailEnd/>
          </a:ln>
        </p:spPr>
        <p:txBody>
          <a:bodyPr/>
          <a:lstStyle/>
          <a:p>
            <a:endParaRPr lang="en-GB"/>
          </a:p>
        </p:txBody>
      </p:sp>
      <p:sp>
        <p:nvSpPr>
          <p:cNvPr id="22592" name="Line 58"/>
          <p:cNvSpPr>
            <a:spLocks noChangeShapeType="1"/>
          </p:cNvSpPr>
          <p:nvPr/>
        </p:nvSpPr>
        <p:spPr bwMode="auto">
          <a:xfrm flipV="1">
            <a:off x="6399213" y="4565650"/>
            <a:ext cx="1587" cy="19050"/>
          </a:xfrm>
          <a:prstGeom prst="line">
            <a:avLst/>
          </a:prstGeom>
          <a:noFill/>
          <a:ln w="0">
            <a:solidFill>
              <a:schemeClr val="tx1"/>
            </a:solidFill>
            <a:round/>
            <a:headEnd/>
            <a:tailEnd/>
          </a:ln>
        </p:spPr>
        <p:txBody>
          <a:bodyPr/>
          <a:lstStyle/>
          <a:p>
            <a:endParaRPr lang="en-GB"/>
          </a:p>
        </p:txBody>
      </p:sp>
      <p:sp>
        <p:nvSpPr>
          <p:cNvPr id="22593" name="Line 59"/>
          <p:cNvSpPr>
            <a:spLocks noChangeShapeType="1"/>
          </p:cNvSpPr>
          <p:nvPr/>
        </p:nvSpPr>
        <p:spPr bwMode="auto">
          <a:xfrm flipV="1">
            <a:off x="6616700" y="4565650"/>
            <a:ext cx="1588" cy="19050"/>
          </a:xfrm>
          <a:prstGeom prst="line">
            <a:avLst/>
          </a:prstGeom>
          <a:noFill/>
          <a:ln w="0">
            <a:solidFill>
              <a:schemeClr val="tx1"/>
            </a:solidFill>
            <a:round/>
            <a:headEnd/>
            <a:tailEnd/>
          </a:ln>
        </p:spPr>
        <p:txBody>
          <a:bodyPr/>
          <a:lstStyle/>
          <a:p>
            <a:endParaRPr lang="en-GB"/>
          </a:p>
        </p:txBody>
      </p:sp>
      <p:sp>
        <p:nvSpPr>
          <p:cNvPr id="22594" name="Line 60"/>
          <p:cNvSpPr>
            <a:spLocks noChangeShapeType="1"/>
          </p:cNvSpPr>
          <p:nvPr/>
        </p:nvSpPr>
        <p:spPr bwMode="auto">
          <a:xfrm flipV="1">
            <a:off x="6837363" y="4565650"/>
            <a:ext cx="1587" cy="19050"/>
          </a:xfrm>
          <a:prstGeom prst="line">
            <a:avLst/>
          </a:prstGeom>
          <a:noFill/>
          <a:ln w="0">
            <a:solidFill>
              <a:schemeClr val="tx1"/>
            </a:solidFill>
            <a:round/>
            <a:headEnd/>
            <a:tailEnd/>
          </a:ln>
        </p:spPr>
        <p:txBody>
          <a:bodyPr/>
          <a:lstStyle/>
          <a:p>
            <a:endParaRPr lang="en-GB"/>
          </a:p>
        </p:txBody>
      </p:sp>
      <p:sp>
        <p:nvSpPr>
          <p:cNvPr id="22595" name="Line 61"/>
          <p:cNvSpPr>
            <a:spLocks noChangeShapeType="1"/>
          </p:cNvSpPr>
          <p:nvPr/>
        </p:nvSpPr>
        <p:spPr bwMode="auto">
          <a:xfrm flipV="1">
            <a:off x="7053263" y="4565650"/>
            <a:ext cx="1587" cy="19050"/>
          </a:xfrm>
          <a:prstGeom prst="line">
            <a:avLst/>
          </a:prstGeom>
          <a:noFill/>
          <a:ln w="0">
            <a:solidFill>
              <a:schemeClr val="tx1"/>
            </a:solidFill>
            <a:round/>
            <a:headEnd/>
            <a:tailEnd/>
          </a:ln>
        </p:spPr>
        <p:txBody>
          <a:bodyPr/>
          <a:lstStyle/>
          <a:p>
            <a:endParaRPr lang="en-GB"/>
          </a:p>
        </p:txBody>
      </p:sp>
      <p:sp>
        <p:nvSpPr>
          <p:cNvPr id="22596" name="Line 62"/>
          <p:cNvSpPr>
            <a:spLocks noChangeShapeType="1"/>
          </p:cNvSpPr>
          <p:nvPr/>
        </p:nvSpPr>
        <p:spPr bwMode="auto">
          <a:xfrm>
            <a:off x="7245350" y="5815013"/>
            <a:ext cx="26988" cy="1587"/>
          </a:xfrm>
          <a:prstGeom prst="line">
            <a:avLst/>
          </a:prstGeom>
          <a:noFill/>
          <a:ln w="0">
            <a:solidFill>
              <a:schemeClr val="tx1"/>
            </a:solidFill>
            <a:round/>
            <a:headEnd/>
            <a:tailEnd/>
          </a:ln>
        </p:spPr>
        <p:txBody>
          <a:bodyPr/>
          <a:lstStyle/>
          <a:p>
            <a:endParaRPr lang="en-GB"/>
          </a:p>
        </p:txBody>
      </p:sp>
      <p:sp>
        <p:nvSpPr>
          <p:cNvPr id="22597" name="Line 63"/>
          <p:cNvSpPr>
            <a:spLocks noChangeShapeType="1"/>
          </p:cNvSpPr>
          <p:nvPr/>
        </p:nvSpPr>
        <p:spPr bwMode="auto">
          <a:xfrm>
            <a:off x="7245350" y="5191125"/>
            <a:ext cx="26988" cy="1588"/>
          </a:xfrm>
          <a:prstGeom prst="line">
            <a:avLst/>
          </a:prstGeom>
          <a:noFill/>
          <a:ln w="0">
            <a:solidFill>
              <a:schemeClr val="tx1"/>
            </a:solidFill>
            <a:round/>
            <a:headEnd/>
            <a:tailEnd/>
          </a:ln>
        </p:spPr>
        <p:txBody>
          <a:bodyPr/>
          <a:lstStyle/>
          <a:p>
            <a:endParaRPr lang="en-GB"/>
          </a:p>
        </p:txBody>
      </p:sp>
      <p:sp>
        <p:nvSpPr>
          <p:cNvPr id="22598" name="Line 64"/>
          <p:cNvSpPr>
            <a:spLocks noChangeShapeType="1"/>
          </p:cNvSpPr>
          <p:nvPr/>
        </p:nvSpPr>
        <p:spPr bwMode="auto">
          <a:xfrm flipV="1">
            <a:off x="7272338" y="4565650"/>
            <a:ext cx="1587" cy="1252538"/>
          </a:xfrm>
          <a:prstGeom prst="line">
            <a:avLst/>
          </a:prstGeom>
          <a:noFill/>
          <a:ln w="0">
            <a:solidFill>
              <a:schemeClr val="tx1"/>
            </a:solidFill>
            <a:round/>
            <a:headEnd/>
            <a:tailEnd/>
          </a:ln>
        </p:spPr>
        <p:txBody>
          <a:bodyPr/>
          <a:lstStyle/>
          <a:p>
            <a:endParaRPr lang="en-GB"/>
          </a:p>
        </p:txBody>
      </p:sp>
      <p:sp>
        <p:nvSpPr>
          <p:cNvPr id="22599" name="Line 65"/>
          <p:cNvSpPr>
            <a:spLocks noChangeShapeType="1"/>
          </p:cNvSpPr>
          <p:nvPr/>
        </p:nvSpPr>
        <p:spPr bwMode="auto">
          <a:xfrm>
            <a:off x="2693988" y="5191125"/>
            <a:ext cx="4578350" cy="1588"/>
          </a:xfrm>
          <a:prstGeom prst="line">
            <a:avLst/>
          </a:prstGeom>
          <a:noFill/>
          <a:ln w="0">
            <a:solidFill>
              <a:schemeClr val="tx1"/>
            </a:solidFill>
            <a:round/>
            <a:headEnd/>
            <a:tailEnd/>
          </a:ln>
        </p:spPr>
        <p:txBody>
          <a:bodyPr/>
          <a:lstStyle/>
          <a:p>
            <a:endParaRPr lang="en-GB"/>
          </a:p>
        </p:txBody>
      </p:sp>
      <p:sp>
        <p:nvSpPr>
          <p:cNvPr id="22600" name="Rectangle 66"/>
          <p:cNvSpPr>
            <a:spLocks noChangeArrowheads="1"/>
          </p:cNvSpPr>
          <p:nvPr/>
        </p:nvSpPr>
        <p:spPr bwMode="auto">
          <a:xfrm>
            <a:off x="2693988" y="5181600"/>
            <a:ext cx="88900" cy="17463"/>
          </a:xfrm>
          <a:prstGeom prst="rect">
            <a:avLst/>
          </a:prstGeom>
          <a:solidFill>
            <a:schemeClr val="tx1"/>
          </a:solidFill>
          <a:ln w="9525">
            <a:solidFill>
              <a:schemeClr val="tx1"/>
            </a:solidFill>
            <a:miter lim="800000"/>
            <a:headEnd/>
            <a:tailEnd/>
          </a:ln>
        </p:spPr>
        <p:txBody>
          <a:bodyPr/>
          <a:lstStyle/>
          <a:p>
            <a:endParaRPr lang="en-US"/>
          </a:p>
        </p:txBody>
      </p:sp>
      <p:sp>
        <p:nvSpPr>
          <p:cNvPr id="22601" name="Rectangle 67"/>
          <p:cNvSpPr>
            <a:spLocks noChangeArrowheads="1"/>
          </p:cNvSpPr>
          <p:nvPr/>
        </p:nvSpPr>
        <p:spPr bwMode="auto">
          <a:xfrm>
            <a:off x="2782888" y="5181600"/>
            <a:ext cx="46037" cy="17463"/>
          </a:xfrm>
          <a:prstGeom prst="rect">
            <a:avLst/>
          </a:prstGeom>
          <a:solidFill>
            <a:schemeClr val="tx1"/>
          </a:solidFill>
          <a:ln w="9525">
            <a:solidFill>
              <a:schemeClr val="tx1"/>
            </a:solidFill>
            <a:miter lim="800000"/>
            <a:headEnd/>
            <a:tailEnd/>
          </a:ln>
        </p:spPr>
        <p:txBody>
          <a:bodyPr/>
          <a:lstStyle/>
          <a:p>
            <a:endParaRPr lang="en-US"/>
          </a:p>
        </p:txBody>
      </p:sp>
      <p:sp>
        <p:nvSpPr>
          <p:cNvPr id="22602" name="Rectangle 68"/>
          <p:cNvSpPr>
            <a:spLocks noChangeArrowheads="1"/>
          </p:cNvSpPr>
          <p:nvPr/>
        </p:nvSpPr>
        <p:spPr bwMode="auto">
          <a:xfrm>
            <a:off x="2828925" y="5181600"/>
            <a:ext cx="47625" cy="17463"/>
          </a:xfrm>
          <a:prstGeom prst="rect">
            <a:avLst/>
          </a:prstGeom>
          <a:solidFill>
            <a:schemeClr val="tx1"/>
          </a:solidFill>
          <a:ln w="9525">
            <a:solidFill>
              <a:schemeClr val="tx1"/>
            </a:solidFill>
            <a:miter lim="800000"/>
            <a:headEnd/>
            <a:tailEnd/>
          </a:ln>
        </p:spPr>
        <p:txBody>
          <a:bodyPr/>
          <a:lstStyle/>
          <a:p>
            <a:endParaRPr lang="en-US"/>
          </a:p>
        </p:txBody>
      </p:sp>
      <p:sp>
        <p:nvSpPr>
          <p:cNvPr id="22603" name="Rectangle 69"/>
          <p:cNvSpPr>
            <a:spLocks noChangeArrowheads="1"/>
          </p:cNvSpPr>
          <p:nvPr/>
        </p:nvSpPr>
        <p:spPr bwMode="auto">
          <a:xfrm>
            <a:off x="2876550" y="5181600"/>
            <a:ext cx="14288" cy="17463"/>
          </a:xfrm>
          <a:prstGeom prst="rect">
            <a:avLst/>
          </a:prstGeom>
          <a:solidFill>
            <a:schemeClr val="tx1"/>
          </a:solidFill>
          <a:ln w="9525">
            <a:solidFill>
              <a:schemeClr val="tx1"/>
            </a:solidFill>
            <a:miter lim="800000"/>
            <a:headEnd/>
            <a:tailEnd/>
          </a:ln>
        </p:spPr>
        <p:txBody>
          <a:bodyPr/>
          <a:lstStyle/>
          <a:p>
            <a:endParaRPr lang="en-US"/>
          </a:p>
        </p:txBody>
      </p:sp>
      <p:sp>
        <p:nvSpPr>
          <p:cNvPr id="22604" name="Rectangle 70"/>
          <p:cNvSpPr>
            <a:spLocks noChangeArrowheads="1"/>
          </p:cNvSpPr>
          <p:nvPr/>
        </p:nvSpPr>
        <p:spPr bwMode="auto">
          <a:xfrm>
            <a:off x="2890838" y="5181600"/>
            <a:ext cx="9525" cy="17463"/>
          </a:xfrm>
          <a:prstGeom prst="rect">
            <a:avLst/>
          </a:prstGeom>
          <a:solidFill>
            <a:schemeClr val="tx1"/>
          </a:solidFill>
          <a:ln w="9525">
            <a:solidFill>
              <a:schemeClr val="tx1"/>
            </a:solidFill>
            <a:miter lim="800000"/>
            <a:headEnd/>
            <a:tailEnd/>
          </a:ln>
        </p:spPr>
        <p:txBody>
          <a:bodyPr/>
          <a:lstStyle/>
          <a:p>
            <a:endParaRPr lang="en-US"/>
          </a:p>
        </p:txBody>
      </p:sp>
      <p:sp>
        <p:nvSpPr>
          <p:cNvPr id="22605" name="Rectangle 71"/>
          <p:cNvSpPr>
            <a:spLocks noChangeArrowheads="1"/>
          </p:cNvSpPr>
          <p:nvPr/>
        </p:nvSpPr>
        <p:spPr bwMode="auto">
          <a:xfrm>
            <a:off x="2900363" y="5181600"/>
            <a:ext cx="4762" cy="17463"/>
          </a:xfrm>
          <a:prstGeom prst="rect">
            <a:avLst/>
          </a:prstGeom>
          <a:solidFill>
            <a:schemeClr val="tx1"/>
          </a:solidFill>
          <a:ln w="9525">
            <a:solidFill>
              <a:schemeClr val="tx1"/>
            </a:solidFill>
            <a:miter lim="800000"/>
            <a:headEnd/>
            <a:tailEnd/>
          </a:ln>
        </p:spPr>
        <p:txBody>
          <a:bodyPr/>
          <a:lstStyle/>
          <a:p>
            <a:endParaRPr lang="en-US"/>
          </a:p>
        </p:txBody>
      </p:sp>
      <p:sp>
        <p:nvSpPr>
          <p:cNvPr id="22606" name="Freeform 72"/>
          <p:cNvSpPr>
            <a:spLocks/>
          </p:cNvSpPr>
          <p:nvPr/>
        </p:nvSpPr>
        <p:spPr bwMode="auto">
          <a:xfrm>
            <a:off x="2903538" y="5181600"/>
            <a:ext cx="15875" cy="17463"/>
          </a:xfrm>
          <a:custGeom>
            <a:avLst/>
            <a:gdLst>
              <a:gd name="T0" fmla="*/ 0 w 11"/>
              <a:gd name="T1" fmla="*/ 6 h 11"/>
              <a:gd name="T2" fmla="*/ 5 w 11"/>
              <a:gd name="T3" fmla="*/ 0 h 11"/>
              <a:gd name="T4" fmla="*/ 1 w 11"/>
              <a:gd name="T5" fmla="*/ 0 h 11"/>
              <a:gd name="T6" fmla="*/ 1 w 11"/>
              <a:gd name="T7" fmla="*/ 11 h 11"/>
              <a:gd name="T8" fmla="*/ 5 w 11"/>
              <a:gd name="T9" fmla="*/ 11 h 11"/>
              <a:gd name="T10" fmla="*/ 11 w 11"/>
              <a:gd name="T11" fmla="*/ 6 h 11"/>
              <a:gd name="T12" fmla="*/ 5 w 11"/>
              <a:gd name="T13" fmla="*/ 11 h 11"/>
              <a:gd name="T14" fmla="*/ 11 w 11"/>
              <a:gd name="T15" fmla="*/ 11 h 11"/>
              <a:gd name="T16" fmla="*/ 11 w 11"/>
              <a:gd name="T17" fmla="*/ 6 h 11"/>
              <a:gd name="T18" fmla="*/ 0 w 11"/>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0" y="6"/>
                </a:moveTo>
                <a:lnTo>
                  <a:pt x="5" y="0"/>
                </a:lnTo>
                <a:lnTo>
                  <a:pt x="1" y="0"/>
                </a:lnTo>
                <a:lnTo>
                  <a:pt x="1" y="11"/>
                </a:lnTo>
                <a:lnTo>
                  <a:pt x="5" y="11"/>
                </a:lnTo>
                <a:lnTo>
                  <a:pt x="11" y="6"/>
                </a:lnTo>
                <a:lnTo>
                  <a:pt x="5" y="11"/>
                </a:lnTo>
                <a:lnTo>
                  <a:pt x="11" y="11"/>
                </a:lnTo>
                <a:lnTo>
                  <a:pt x="11" y="6"/>
                </a:lnTo>
                <a:lnTo>
                  <a:pt x="0" y="6"/>
                </a:lnTo>
                <a:close/>
              </a:path>
            </a:pathLst>
          </a:custGeom>
          <a:solidFill>
            <a:schemeClr val="tx1"/>
          </a:solidFill>
          <a:ln w="9525">
            <a:solidFill>
              <a:schemeClr val="tx1"/>
            </a:solidFill>
            <a:round/>
            <a:headEnd/>
            <a:tailEnd/>
          </a:ln>
        </p:spPr>
        <p:txBody>
          <a:bodyPr/>
          <a:lstStyle/>
          <a:p>
            <a:endParaRPr lang="en-US"/>
          </a:p>
        </p:txBody>
      </p:sp>
      <p:sp>
        <p:nvSpPr>
          <p:cNvPr id="22607" name="Freeform 73"/>
          <p:cNvSpPr>
            <a:spLocks/>
          </p:cNvSpPr>
          <p:nvPr/>
        </p:nvSpPr>
        <p:spPr bwMode="auto">
          <a:xfrm>
            <a:off x="2903538" y="4513263"/>
            <a:ext cx="20637" cy="677862"/>
          </a:xfrm>
          <a:custGeom>
            <a:avLst/>
            <a:gdLst>
              <a:gd name="T0" fmla="*/ 15 w 15"/>
              <a:gd name="T1" fmla="*/ 39 h 427"/>
              <a:gd name="T2" fmla="*/ 3 w 15"/>
              <a:gd name="T3" fmla="*/ 41 h 427"/>
              <a:gd name="T4" fmla="*/ 0 w 15"/>
              <a:gd name="T5" fmla="*/ 427 h 427"/>
              <a:gd name="T6" fmla="*/ 11 w 15"/>
              <a:gd name="T7" fmla="*/ 427 h 427"/>
              <a:gd name="T8" fmla="*/ 15 w 15"/>
              <a:gd name="T9" fmla="*/ 41 h 427"/>
              <a:gd name="T10" fmla="*/ 3 w 15"/>
              <a:gd name="T11" fmla="*/ 41 h 427"/>
              <a:gd name="T12" fmla="*/ 15 w 15"/>
              <a:gd name="T13" fmla="*/ 39 h 427"/>
              <a:gd name="T14" fmla="*/ 5 w 15"/>
              <a:gd name="T15" fmla="*/ 0 h 427"/>
              <a:gd name="T16" fmla="*/ 3 w 15"/>
              <a:gd name="T17" fmla="*/ 41 h 427"/>
              <a:gd name="T18" fmla="*/ 15 w 15"/>
              <a:gd name="T19" fmla="*/ 39 h 4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427"/>
              <a:gd name="T32" fmla="*/ 15 w 15"/>
              <a:gd name="T33" fmla="*/ 427 h 4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427">
                <a:moveTo>
                  <a:pt x="15" y="39"/>
                </a:moveTo>
                <a:lnTo>
                  <a:pt x="3" y="41"/>
                </a:lnTo>
                <a:lnTo>
                  <a:pt x="0" y="427"/>
                </a:lnTo>
                <a:lnTo>
                  <a:pt x="11" y="427"/>
                </a:lnTo>
                <a:lnTo>
                  <a:pt x="15" y="41"/>
                </a:lnTo>
                <a:lnTo>
                  <a:pt x="3" y="41"/>
                </a:lnTo>
                <a:lnTo>
                  <a:pt x="15" y="39"/>
                </a:lnTo>
                <a:lnTo>
                  <a:pt x="5" y="0"/>
                </a:lnTo>
                <a:lnTo>
                  <a:pt x="3" y="41"/>
                </a:lnTo>
                <a:lnTo>
                  <a:pt x="15" y="39"/>
                </a:lnTo>
                <a:close/>
              </a:path>
            </a:pathLst>
          </a:custGeom>
          <a:solidFill>
            <a:schemeClr val="tx1"/>
          </a:solidFill>
          <a:ln w="9525">
            <a:solidFill>
              <a:schemeClr val="tx1"/>
            </a:solidFill>
            <a:round/>
            <a:headEnd/>
            <a:tailEnd/>
          </a:ln>
        </p:spPr>
        <p:txBody>
          <a:bodyPr/>
          <a:lstStyle/>
          <a:p>
            <a:endParaRPr lang="en-US"/>
          </a:p>
        </p:txBody>
      </p:sp>
      <p:sp>
        <p:nvSpPr>
          <p:cNvPr id="22608" name="Freeform 74"/>
          <p:cNvSpPr>
            <a:spLocks/>
          </p:cNvSpPr>
          <p:nvPr/>
        </p:nvSpPr>
        <p:spPr bwMode="auto">
          <a:xfrm>
            <a:off x="2913063" y="4603750"/>
            <a:ext cx="20637" cy="26988"/>
          </a:xfrm>
          <a:custGeom>
            <a:avLst/>
            <a:gdLst>
              <a:gd name="T0" fmla="*/ 14 w 14"/>
              <a:gd name="T1" fmla="*/ 15 h 17"/>
              <a:gd name="T2" fmla="*/ 12 w 14"/>
              <a:gd name="T3" fmla="*/ 0 h 17"/>
              <a:gd name="T4" fmla="*/ 0 w 14"/>
              <a:gd name="T5" fmla="*/ 2 h 17"/>
              <a:gd name="T6" fmla="*/ 2 w 14"/>
              <a:gd name="T7" fmla="*/ 17 h 17"/>
              <a:gd name="T8" fmla="*/ 2 w 14"/>
              <a:gd name="T9" fmla="*/ 15 h 17"/>
              <a:gd name="T10" fmla="*/ 14 w 14"/>
              <a:gd name="T11" fmla="*/ 15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14" y="15"/>
                </a:moveTo>
                <a:lnTo>
                  <a:pt x="12" y="0"/>
                </a:lnTo>
                <a:lnTo>
                  <a:pt x="0" y="2"/>
                </a:lnTo>
                <a:lnTo>
                  <a:pt x="2" y="17"/>
                </a:lnTo>
                <a:lnTo>
                  <a:pt x="2" y="15"/>
                </a:lnTo>
                <a:lnTo>
                  <a:pt x="14" y="15"/>
                </a:lnTo>
                <a:close/>
              </a:path>
            </a:pathLst>
          </a:custGeom>
          <a:solidFill>
            <a:schemeClr val="tx1"/>
          </a:solidFill>
          <a:ln w="9525">
            <a:solidFill>
              <a:schemeClr val="tx1"/>
            </a:solidFill>
            <a:round/>
            <a:headEnd/>
            <a:tailEnd/>
          </a:ln>
        </p:spPr>
        <p:txBody>
          <a:bodyPr/>
          <a:lstStyle/>
          <a:p>
            <a:endParaRPr lang="en-US"/>
          </a:p>
        </p:txBody>
      </p:sp>
      <p:sp>
        <p:nvSpPr>
          <p:cNvPr id="22609" name="Freeform 75"/>
          <p:cNvSpPr>
            <a:spLocks/>
          </p:cNvSpPr>
          <p:nvPr/>
        </p:nvSpPr>
        <p:spPr bwMode="auto">
          <a:xfrm>
            <a:off x="2916238" y="4627563"/>
            <a:ext cx="20637" cy="28575"/>
          </a:xfrm>
          <a:custGeom>
            <a:avLst/>
            <a:gdLst>
              <a:gd name="T0" fmla="*/ 14 w 14"/>
              <a:gd name="T1" fmla="*/ 18 h 18"/>
              <a:gd name="T2" fmla="*/ 12 w 14"/>
              <a:gd name="T3" fmla="*/ 0 h 18"/>
              <a:gd name="T4" fmla="*/ 0 w 14"/>
              <a:gd name="T5" fmla="*/ 0 h 18"/>
              <a:gd name="T6" fmla="*/ 2 w 14"/>
              <a:gd name="T7" fmla="*/ 18 h 18"/>
              <a:gd name="T8" fmla="*/ 14 w 14"/>
              <a:gd name="T9" fmla="*/ 18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4" y="18"/>
                </a:moveTo>
                <a:lnTo>
                  <a:pt x="12" y="0"/>
                </a:lnTo>
                <a:lnTo>
                  <a:pt x="0" y="0"/>
                </a:lnTo>
                <a:lnTo>
                  <a:pt x="2" y="18"/>
                </a:lnTo>
                <a:lnTo>
                  <a:pt x="14" y="18"/>
                </a:lnTo>
                <a:close/>
              </a:path>
            </a:pathLst>
          </a:custGeom>
          <a:solidFill>
            <a:schemeClr val="tx1"/>
          </a:solidFill>
          <a:ln w="9525">
            <a:solidFill>
              <a:schemeClr val="tx1"/>
            </a:solidFill>
            <a:round/>
            <a:headEnd/>
            <a:tailEnd/>
          </a:ln>
        </p:spPr>
        <p:txBody>
          <a:bodyPr/>
          <a:lstStyle/>
          <a:p>
            <a:endParaRPr lang="en-US"/>
          </a:p>
        </p:txBody>
      </p:sp>
      <p:sp>
        <p:nvSpPr>
          <p:cNvPr id="22610" name="Freeform 76"/>
          <p:cNvSpPr>
            <a:spLocks/>
          </p:cNvSpPr>
          <p:nvPr/>
        </p:nvSpPr>
        <p:spPr bwMode="auto">
          <a:xfrm>
            <a:off x="2919413" y="4656138"/>
            <a:ext cx="26987" cy="134937"/>
          </a:xfrm>
          <a:custGeom>
            <a:avLst/>
            <a:gdLst>
              <a:gd name="T0" fmla="*/ 19 w 19"/>
              <a:gd name="T1" fmla="*/ 83 h 85"/>
              <a:gd name="T2" fmla="*/ 12 w 19"/>
              <a:gd name="T3" fmla="*/ 0 h 85"/>
              <a:gd name="T4" fmla="*/ 0 w 19"/>
              <a:gd name="T5" fmla="*/ 0 h 85"/>
              <a:gd name="T6" fmla="*/ 8 w 19"/>
              <a:gd name="T7" fmla="*/ 85 h 85"/>
              <a:gd name="T8" fmla="*/ 19 w 19"/>
              <a:gd name="T9" fmla="*/ 83 h 85"/>
              <a:gd name="T10" fmla="*/ 0 60000 65536"/>
              <a:gd name="T11" fmla="*/ 0 60000 65536"/>
              <a:gd name="T12" fmla="*/ 0 60000 65536"/>
              <a:gd name="T13" fmla="*/ 0 60000 65536"/>
              <a:gd name="T14" fmla="*/ 0 60000 65536"/>
              <a:gd name="T15" fmla="*/ 0 w 19"/>
              <a:gd name="T16" fmla="*/ 0 h 85"/>
              <a:gd name="T17" fmla="*/ 19 w 19"/>
              <a:gd name="T18" fmla="*/ 85 h 85"/>
            </a:gdLst>
            <a:ahLst/>
            <a:cxnLst>
              <a:cxn ang="T10">
                <a:pos x="T0" y="T1"/>
              </a:cxn>
              <a:cxn ang="T11">
                <a:pos x="T2" y="T3"/>
              </a:cxn>
              <a:cxn ang="T12">
                <a:pos x="T4" y="T5"/>
              </a:cxn>
              <a:cxn ang="T13">
                <a:pos x="T6" y="T7"/>
              </a:cxn>
              <a:cxn ang="T14">
                <a:pos x="T8" y="T9"/>
              </a:cxn>
            </a:cxnLst>
            <a:rect l="T15" t="T16" r="T17" b="T18"/>
            <a:pathLst>
              <a:path w="19" h="85">
                <a:moveTo>
                  <a:pt x="19" y="83"/>
                </a:moveTo>
                <a:lnTo>
                  <a:pt x="12" y="0"/>
                </a:lnTo>
                <a:lnTo>
                  <a:pt x="0" y="0"/>
                </a:lnTo>
                <a:lnTo>
                  <a:pt x="8" y="85"/>
                </a:lnTo>
                <a:lnTo>
                  <a:pt x="19" y="83"/>
                </a:lnTo>
                <a:close/>
              </a:path>
            </a:pathLst>
          </a:custGeom>
          <a:solidFill>
            <a:schemeClr val="tx1"/>
          </a:solidFill>
          <a:ln w="9525">
            <a:solidFill>
              <a:schemeClr val="tx1"/>
            </a:solidFill>
            <a:round/>
            <a:headEnd/>
            <a:tailEnd/>
          </a:ln>
        </p:spPr>
        <p:txBody>
          <a:bodyPr/>
          <a:lstStyle/>
          <a:p>
            <a:endParaRPr lang="en-US"/>
          </a:p>
        </p:txBody>
      </p:sp>
      <p:sp>
        <p:nvSpPr>
          <p:cNvPr id="22611" name="Freeform 77"/>
          <p:cNvSpPr>
            <a:spLocks/>
          </p:cNvSpPr>
          <p:nvPr/>
        </p:nvSpPr>
        <p:spPr bwMode="auto">
          <a:xfrm>
            <a:off x="2930525" y="4787900"/>
            <a:ext cx="28575" cy="165100"/>
          </a:xfrm>
          <a:custGeom>
            <a:avLst/>
            <a:gdLst>
              <a:gd name="T0" fmla="*/ 19 w 19"/>
              <a:gd name="T1" fmla="*/ 102 h 104"/>
              <a:gd name="T2" fmla="*/ 11 w 19"/>
              <a:gd name="T3" fmla="*/ 0 h 104"/>
              <a:gd name="T4" fmla="*/ 0 w 19"/>
              <a:gd name="T5" fmla="*/ 2 h 104"/>
              <a:gd name="T6" fmla="*/ 8 w 19"/>
              <a:gd name="T7" fmla="*/ 104 h 104"/>
              <a:gd name="T8" fmla="*/ 19 w 19"/>
              <a:gd name="T9" fmla="*/ 102 h 104"/>
              <a:gd name="T10" fmla="*/ 0 60000 65536"/>
              <a:gd name="T11" fmla="*/ 0 60000 65536"/>
              <a:gd name="T12" fmla="*/ 0 60000 65536"/>
              <a:gd name="T13" fmla="*/ 0 60000 65536"/>
              <a:gd name="T14" fmla="*/ 0 60000 65536"/>
              <a:gd name="T15" fmla="*/ 0 w 19"/>
              <a:gd name="T16" fmla="*/ 0 h 104"/>
              <a:gd name="T17" fmla="*/ 19 w 19"/>
              <a:gd name="T18" fmla="*/ 104 h 104"/>
            </a:gdLst>
            <a:ahLst/>
            <a:cxnLst>
              <a:cxn ang="T10">
                <a:pos x="T0" y="T1"/>
              </a:cxn>
              <a:cxn ang="T11">
                <a:pos x="T2" y="T3"/>
              </a:cxn>
              <a:cxn ang="T12">
                <a:pos x="T4" y="T5"/>
              </a:cxn>
              <a:cxn ang="T13">
                <a:pos x="T6" y="T7"/>
              </a:cxn>
              <a:cxn ang="T14">
                <a:pos x="T8" y="T9"/>
              </a:cxn>
            </a:cxnLst>
            <a:rect l="T15" t="T16" r="T17" b="T18"/>
            <a:pathLst>
              <a:path w="19" h="104">
                <a:moveTo>
                  <a:pt x="19" y="102"/>
                </a:moveTo>
                <a:lnTo>
                  <a:pt x="11" y="0"/>
                </a:lnTo>
                <a:lnTo>
                  <a:pt x="0" y="2"/>
                </a:lnTo>
                <a:lnTo>
                  <a:pt x="8" y="104"/>
                </a:lnTo>
                <a:lnTo>
                  <a:pt x="19" y="102"/>
                </a:lnTo>
                <a:close/>
              </a:path>
            </a:pathLst>
          </a:custGeom>
          <a:solidFill>
            <a:schemeClr val="tx1"/>
          </a:solidFill>
          <a:ln w="9525">
            <a:solidFill>
              <a:schemeClr val="tx1"/>
            </a:solidFill>
            <a:round/>
            <a:headEnd/>
            <a:tailEnd/>
          </a:ln>
        </p:spPr>
        <p:txBody>
          <a:bodyPr/>
          <a:lstStyle/>
          <a:p>
            <a:endParaRPr lang="en-US"/>
          </a:p>
        </p:txBody>
      </p:sp>
      <p:sp>
        <p:nvSpPr>
          <p:cNvPr id="22612" name="Freeform 78"/>
          <p:cNvSpPr>
            <a:spLocks/>
          </p:cNvSpPr>
          <p:nvPr/>
        </p:nvSpPr>
        <p:spPr bwMode="auto">
          <a:xfrm>
            <a:off x="2943225" y="4949825"/>
            <a:ext cx="41275" cy="407988"/>
          </a:xfrm>
          <a:custGeom>
            <a:avLst/>
            <a:gdLst>
              <a:gd name="T0" fmla="*/ 29 w 29"/>
              <a:gd name="T1" fmla="*/ 255 h 257"/>
              <a:gd name="T2" fmla="*/ 11 w 29"/>
              <a:gd name="T3" fmla="*/ 0 h 257"/>
              <a:gd name="T4" fmla="*/ 0 w 29"/>
              <a:gd name="T5" fmla="*/ 2 h 257"/>
              <a:gd name="T6" fmla="*/ 17 w 29"/>
              <a:gd name="T7" fmla="*/ 257 h 257"/>
              <a:gd name="T8" fmla="*/ 29 w 29"/>
              <a:gd name="T9" fmla="*/ 255 h 257"/>
              <a:gd name="T10" fmla="*/ 0 60000 65536"/>
              <a:gd name="T11" fmla="*/ 0 60000 65536"/>
              <a:gd name="T12" fmla="*/ 0 60000 65536"/>
              <a:gd name="T13" fmla="*/ 0 60000 65536"/>
              <a:gd name="T14" fmla="*/ 0 60000 65536"/>
              <a:gd name="T15" fmla="*/ 0 w 29"/>
              <a:gd name="T16" fmla="*/ 0 h 257"/>
              <a:gd name="T17" fmla="*/ 29 w 29"/>
              <a:gd name="T18" fmla="*/ 257 h 257"/>
            </a:gdLst>
            <a:ahLst/>
            <a:cxnLst>
              <a:cxn ang="T10">
                <a:pos x="T0" y="T1"/>
              </a:cxn>
              <a:cxn ang="T11">
                <a:pos x="T2" y="T3"/>
              </a:cxn>
              <a:cxn ang="T12">
                <a:pos x="T4" y="T5"/>
              </a:cxn>
              <a:cxn ang="T13">
                <a:pos x="T6" y="T7"/>
              </a:cxn>
              <a:cxn ang="T14">
                <a:pos x="T8" y="T9"/>
              </a:cxn>
            </a:cxnLst>
            <a:rect l="T15" t="T16" r="T17" b="T18"/>
            <a:pathLst>
              <a:path w="29" h="257">
                <a:moveTo>
                  <a:pt x="29" y="255"/>
                </a:moveTo>
                <a:lnTo>
                  <a:pt x="11" y="0"/>
                </a:lnTo>
                <a:lnTo>
                  <a:pt x="0" y="2"/>
                </a:lnTo>
                <a:lnTo>
                  <a:pt x="17" y="257"/>
                </a:lnTo>
                <a:lnTo>
                  <a:pt x="29" y="255"/>
                </a:lnTo>
                <a:close/>
              </a:path>
            </a:pathLst>
          </a:custGeom>
          <a:solidFill>
            <a:schemeClr val="tx1"/>
          </a:solidFill>
          <a:ln w="9525">
            <a:solidFill>
              <a:schemeClr val="tx1"/>
            </a:solidFill>
            <a:round/>
            <a:headEnd/>
            <a:tailEnd/>
          </a:ln>
        </p:spPr>
        <p:txBody>
          <a:bodyPr/>
          <a:lstStyle/>
          <a:p>
            <a:endParaRPr lang="en-US"/>
          </a:p>
        </p:txBody>
      </p:sp>
      <p:sp>
        <p:nvSpPr>
          <p:cNvPr id="22613" name="Freeform 79"/>
          <p:cNvSpPr>
            <a:spLocks/>
          </p:cNvSpPr>
          <p:nvPr/>
        </p:nvSpPr>
        <p:spPr bwMode="auto">
          <a:xfrm>
            <a:off x="2967038" y="5354638"/>
            <a:ext cx="28575" cy="185737"/>
          </a:xfrm>
          <a:custGeom>
            <a:avLst/>
            <a:gdLst>
              <a:gd name="T0" fmla="*/ 19 w 19"/>
              <a:gd name="T1" fmla="*/ 117 h 117"/>
              <a:gd name="T2" fmla="*/ 12 w 19"/>
              <a:gd name="T3" fmla="*/ 0 h 117"/>
              <a:gd name="T4" fmla="*/ 0 w 19"/>
              <a:gd name="T5" fmla="*/ 2 h 117"/>
              <a:gd name="T6" fmla="*/ 8 w 19"/>
              <a:gd name="T7" fmla="*/ 117 h 117"/>
              <a:gd name="T8" fmla="*/ 19 w 19"/>
              <a:gd name="T9" fmla="*/ 117 h 117"/>
              <a:gd name="T10" fmla="*/ 0 60000 65536"/>
              <a:gd name="T11" fmla="*/ 0 60000 65536"/>
              <a:gd name="T12" fmla="*/ 0 60000 65536"/>
              <a:gd name="T13" fmla="*/ 0 60000 65536"/>
              <a:gd name="T14" fmla="*/ 0 60000 65536"/>
              <a:gd name="T15" fmla="*/ 0 w 19"/>
              <a:gd name="T16" fmla="*/ 0 h 117"/>
              <a:gd name="T17" fmla="*/ 19 w 19"/>
              <a:gd name="T18" fmla="*/ 117 h 117"/>
            </a:gdLst>
            <a:ahLst/>
            <a:cxnLst>
              <a:cxn ang="T10">
                <a:pos x="T0" y="T1"/>
              </a:cxn>
              <a:cxn ang="T11">
                <a:pos x="T2" y="T3"/>
              </a:cxn>
              <a:cxn ang="T12">
                <a:pos x="T4" y="T5"/>
              </a:cxn>
              <a:cxn ang="T13">
                <a:pos x="T6" y="T7"/>
              </a:cxn>
              <a:cxn ang="T14">
                <a:pos x="T8" y="T9"/>
              </a:cxn>
            </a:cxnLst>
            <a:rect l="T15" t="T16" r="T17" b="T18"/>
            <a:pathLst>
              <a:path w="19" h="117">
                <a:moveTo>
                  <a:pt x="19" y="117"/>
                </a:moveTo>
                <a:lnTo>
                  <a:pt x="12" y="0"/>
                </a:lnTo>
                <a:lnTo>
                  <a:pt x="0" y="2"/>
                </a:lnTo>
                <a:lnTo>
                  <a:pt x="8" y="117"/>
                </a:lnTo>
                <a:lnTo>
                  <a:pt x="19" y="117"/>
                </a:lnTo>
                <a:close/>
              </a:path>
            </a:pathLst>
          </a:custGeom>
          <a:solidFill>
            <a:schemeClr val="tx1"/>
          </a:solidFill>
          <a:ln w="9525">
            <a:solidFill>
              <a:schemeClr val="tx1"/>
            </a:solidFill>
            <a:round/>
            <a:headEnd/>
            <a:tailEnd/>
          </a:ln>
        </p:spPr>
        <p:txBody>
          <a:bodyPr/>
          <a:lstStyle/>
          <a:p>
            <a:endParaRPr lang="en-US"/>
          </a:p>
        </p:txBody>
      </p:sp>
      <p:sp>
        <p:nvSpPr>
          <p:cNvPr id="22614" name="Freeform 80"/>
          <p:cNvSpPr>
            <a:spLocks/>
          </p:cNvSpPr>
          <p:nvPr/>
        </p:nvSpPr>
        <p:spPr bwMode="auto">
          <a:xfrm>
            <a:off x="2979738" y="5540375"/>
            <a:ext cx="23812" cy="82550"/>
          </a:xfrm>
          <a:custGeom>
            <a:avLst/>
            <a:gdLst>
              <a:gd name="T0" fmla="*/ 17 w 17"/>
              <a:gd name="T1" fmla="*/ 50 h 52"/>
              <a:gd name="T2" fmla="*/ 11 w 17"/>
              <a:gd name="T3" fmla="*/ 0 h 52"/>
              <a:gd name="T4" fmla="*/ 0 w 17"/>
              <a:gd name="T5" fmla="*/ 0 h 52"/>
              <a:gd name="T6" fmla="*/ 5 w 17"/>
              <a:gd name="T7" fmla="*/ 52 h 52"/>
              <a:gd name="T8" fmla="*/ 17 w 17"/>
              <a:gd name="T9" fmla="*/ 50 h 52"/>
              <a:gd name="T10" fmla="*/ 0 60000 65536"/>
              <a:gd name="T11" fmla="*/ 0 60000 65536"/>
              <a:gd name="T12" fmla="*/ 0 60000 65536"/>
              <a:gd name="T13" fmla="*/ 0 60000 65536"/>
              <a:gd name="T14" fmla="*/ 0 60000 65536"/>
              <a:gd name="T15" fmla="*/ 0 w 17"/>
              <a:gd name="T16" fmla="*/ 0 h 52"/>
              <a:gd name="T17" fmla="*/ 17 w 17"/>
              <a:gd name="T18" fmla="*/ 52 h 52"/>
            </a:gdLst>
            <a:ahLst/>
            <a:cxnLst>
              <a:cxn ang="T10">
                <a:pos x="T0" y="T1"/>
              </a:cxn>
              <a:cxn ang="T11">
                <a:pos x="T2" y="T3"/>
              </a:cxn>
              <a:cxn ang="T12">
                <a:pos x="T4" y="T5"/>
              </a:cxn>
              <a:cxn ang="T13">
                <a:pos x="T6" y="T7"/>
              </a:cxn>
              <a:cxn ang="T14">
                <a:pos x="T8" y="T9"/>
              </a:cxn>
            </a:cxnLst>
            <a:rect l="T15" t="T16" r="T17" b="T18"/>
            <a:pathLst>
              <a:path w="17" h="52">
                <a:moveTo>
                  <a:pt x="17" y="50"/>
                </a:moveTo>
                <a:lnTo>
                  <a:pt x="11" y="0"/>
                </a:lnTo>
                <a:lnTo>
                  <a:pt x="0" y="0"/>
                </a:lnTo>
                <a:lnTo>
                  <a:pt x="5" y="52"/>
                </a:lnTo>
                <a:lnTo>
                  <a:pt x="17" y="50"/>
                </a:lnTo>
                <a:close/>
              </a:path>
            </a:pathLst>
          </a:custGeom>
          <a:solidFill>
            <a:schemeClr val="tx1"/>
          </a:solidFill>
          <a:ln w="9525">
            <a:solidFill>
              <a:schemeClr val="tx1"/>
            </a:solidFill>
            <a:round/>
            <a:headEnd/>
            <a:tailEnd/>
          </a:ln>
        </p:spPr>
        <p:txBody>
          <a:bodyPr/>
          <a:lstStyle/>
          <a:p>
            <a:endParaRPr lang="en-US"/>
          </a:p>
        </p:txBody>
      </p:sp>
      <p:sp>
        <p:nvSpPr>
          <p:cNvPr id="22615" name="Freeform 81"/>
          <p:cNvSpPr>
            <a:spLocks/>
          </p:cNvSpPr>
          <p:nvPr/>
        </p:nvSpPr>
        <p:spPr bwMode="auto">
          <a:xfrm>
            <a:off x="2986088" y="5619750"/>
            <a:ext cx="23812" cy="65088"/>
          </a:xfrm>
          <a:custGeom>
            <a:avLst/>
            <a:gdLst>
              <a:gd name="T0" fmla="*/ 16 w 16"/>
              <a:gd name="T1" fmla="*/ 39 h 41"/>
              <a:gd name="T2" fmla="*/ 12 w 16"/>
              <a:gd name="T3" fmla="*/ 0 h 41"/>
              <a:gd name="T4" fmla="*/ 0 w 16"/>
              <a:gd name="T5" fmla="*/ 2 h 41"/>
              <a:gd name="T6" fmla="*/ 4 w 16"/>
              <a:gd name="T7" fmla="*/ 39 h 41"/>
              <a:gd name="T8" fmla="*/ 4 w 16"/>
              <a:gd name="T9" fmla="*/ 41 h 41"/>
              <a:gd name="T10" fmla="*/ 4 w 16"/>
              <a:gd name="T11" fmla="*/ 39 h 41"/>
              <a:gd name="T12" fmla="*/ 4 w 16"/>
              <a:gd name="T13" fmla="*/ 41 h 41"/>
              <a:gd name="T14" fmla="*/ 16 w 16"/>
              <a:gd name="T15" fmla="*/ 39 h 4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41"/>
              <a:gd name="T26" fmla="*/ 16 w 16"/>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41">
                <a:moveTo>
                  <a:pt x="16" y="39"/>
                </a:moveTo>
                <a:lnTo>
                  <a:pt x="12" y="0"/>
                </a:lnTo>
                <a:lnTo>
                  <a:pt x="0" y="2"/>
                </a:lnTo>
                <a:lnTo>
                  <a:pt x="4" y="39"/>
                </a:lnTo>
                <a:lnTo>
                  <a:pt x="4" y="41"/>
                </a:lnTo>
                <a:lnTo>
                  <a:pt x="4" y="39"/>
                </a:lnTo>
                <a:lnTo>
                  <a:pt x="4" y="41"/>
                </a:lnTo>
                <a:lnTo>
                  <a:pt x="16" y="39"/>
                </a:lnTo>
                <a:close/>
              </a:path>
            </a:pathLst>
          </a:custGeom>
          <a:solidFill>
            <a:schemeClr val="tx1"/>
          </a:solidFill>
          <a:ln w="9525">
            <a:solidFill>
              <a:schemeClr val="tx1"/>
            </a:solidFill>
            <a:round/>
            <a:headEnd/>
            <a:tailEnd/>
          </a:ln>
        </p:spPr>
        <p:txBody>
          <a:bodyPr/>
          <a:lstStyle/>
          <a:p>
            <a:endParaRPr lang="en-US"/>
          </a:p>
        </p:txBody>
      </p:sp>
      <p:sp>
        <p:nvSpPr>
          <p:cNvPr id="22616" name="Freeform 82"/>
          <p:cNvSpPr>
            <a:spLocks/>
          </p:cNvSpPr>
          <p:nvPr/>
        </p:nvSpPr>
        <p:spPr bwMode="auto">
          <a:xfrm>
            <a:off x="2992438" y="5681663"/>
            <a:ext cx="20637" cy="28575"/>
          </a:xfrm>
          <a:custGeom>
            <a:avLst/>
            <a:gdLst>
              <a:gd name="T0" fmla="*/ 14 w 14"/>
              <a:gd name="T1" fmla="*/ 16 h 18"/>
              <a:gd name="T2" fmla="*/ 12 w 14"/>
              <a:gd name="T3" fmla="*/ 0 h 18"/>
              <a:gd name="T4" fmla="*/ 0 w 14"/>
              <a:gd name="T5" fmla="*/ 2 h 18"/>
              <a:gd name="T6" fmla="*/ 2 w 14"/>
              <a:gd name="T7" fmla="*/ 18 h 18"/>
              <a:gd name="T8" fmla="*/ 14 w 14"/>
              <a:gd name="T9" fmla="*/ 16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4" y="16"/>
                </a:moveTo>
                <a:lnTo>
                  <a:pt x="12" y="0"/>
                </a:lnTo>
                <a:lnTo>
                  <a:pt x="0" y="2"/>
                </a:lnTo>
                <a:lnTo>
                  <a:pt x="2" y="18"/>
                </a:lnTo>
                <a:lnTo>
                  <a:pt x="14" y="16"/>
                </a:lnTo>
                <a:close/>
              </a:path>
            </a:pathLst>
          </a:custGeom>
          <a:solidFill>
            <a:schemeClr val="tx1"/>
          </a:solidFill>
          <a:ln w="9525">
            <a:solidFill>
              <a:schemeClr val="tx1"/>
            </a:solidFill>
            <a:round/>
            <a:headEnd/>
            <a:tailEnd/>
          </a:ln>
        </p:spPr>
        <p:txBody>
          <a:bodyPr/>
          <a:lstStyle/>
          <a:p>
            <a:endParaRPr lang="en-US"/>
          </a:p>
        </p:txBody>
      </p:sp>
      <p:sp>
        <p:nvSpPr>
          <p:cNvPr id="22617" name="Freeform 83"/>
          <p:cNvSpPr>
            <a:spLocks/>
          </p:cNvSpPr>
          <p:nvPr/>
        </p:nvSpPr>
        <p:spPr bwMode="auto">
          <a:xfrm>
            <a:off x="2995613" y="5707063"/>
            <a:ext cx="23812" cy="23812"/>
          </a:xfrm>
          <a:custGeom>
            <a:avLst/>
            <a:gdLst>
              <a:gd name="T0" fmla="*/ 16 w 16"/>
              <a:gd name="T1" fmla="*/ 13 h 15"/>
              <a:gd name="T2" fmla="*/ 12 w 16"/>
              <a:gd name="T3" fmla="*/ 0 h 15"/>
              <a:gd name="T4" fmla="*/ 0 w 16"/>
              <a:gd name="T5" fmla="*/ 2 h 15"/>
              <a:gd name="T6" fmla="*/ 4 w 16"/>
              <a:gd name="T7" fmla="*/ 15 h 15"/>
              <a:gd name="T8" fmla="*/ 16 w 16"/>
              <a:gd name="T9" fmla="*/ 1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6" y="13"/>
                </a:moveTo>
                <a:lnTo>
                  <a:pt x="12" y="0"/>
                </a:lnTo>
                <a:lnTo>
                  <a:pt x="0" y="2"/>
                </a:lnTo>
                <a:lnTo>
                  <a:pt x="4" y="15"/>
                </a:lnTo>
                <a:lnTo>
                  <a:pt x="16" y="13"/>
                </a:lnTo>
                <a:close/>
              </a:path>
            </a:pathLst>
          </a:custGeom>
          <a:solidFill>
            <a:schemeClr val="tx1"/>
          </a:solidFill>
          <a:ln w="9525">
            <a:solidFill>
              <a:schemeClr val="tx1"/>
            </a:solidFill>
            <a:round/>
            <a:headEnd/>
            <a:tailEnd/>
          </a:ln>
        </p:spPr>
        <p:txBody>
          <a:bodyPr/>
          <a:lstStyle/>
          <a:p>
            <a:endParaRPr lang="en-US"/>
          </a:p>
        </p:txBody>
      </p:sp>
      <p:sp>
        <p:nvSpPr>
          <p:cNvPr id="22618" name="Freeform 84"/>
          <p:cNvSpPr>
            <a:spLocks/>
          </p:cNvSpPr>
          <p:nvPr/>
        </p:nvSpPr>
        <p:spPr bwMode="auto">
          <a:xfrm>
            <a:off x="3000375" y="5727700"/>
            <a:ext cx="20638" cy="22225"/>
          </a:xfrm>
          <a:custGeom>
            <a:avLst/>
            <a:gdLst>
              <a:gd name="T0" fmla="*/ 12 w 14"/>
              <a:gd name="T1" fmla="*/ 8 h 14"/>
              <a:gd name="T2" fmla="*/ 14 w 14"/>
              <a:gd name="T3" fmla="*/ 8 h 14"/>
              <a:gd name="T4" fmla="*/ 12 w 14"/>
              <a:gd name="T5" fmla="*/ 0 h 14"/>
              <a:gd name="T6" fmla="*/ 0 w 14"/>
              <a:gd name="T7" fmla="*/ 2 h 14"/>
              <a:gd name="T8" fmla="*/ 2 w 14"/>
              <a:gd name="T9" fmla="*/ 12 h 14"/>
              <a:gd name="T10" fmla="*/ 2 w 14"/>
              <a:gd name="T11" fmla="*/ 14 h 14"/>
              <a:gd name="T12" fmla="*/ 2 w 14"/>
              <a:gd name="T13" fmla="*/ 12 h 14"/>
              <a:gd name="T14" fmla="*/ 2 w 14"/>
              <a:gd name="T15" fmla="*/ 14 h 14"/>
              <a:gd name="T16" fmla="*/ 12 w 14"/>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12" y="8"/>
                </a:moveTo>
                <a:lnTo>
                  <a:pt x="14" y="8"/>
                </a:lnTo>
                <a:lnTo>
                  <a:pt x="12" y="0"/>
                </a:lnTo>
                <a:lnTo>
                  <a:pt x="0" y="2"/>
                </a:lnTo>
                <a:lnTo>
                  <a:pt x="2" y="12"/>
                </a:lnTo>
                <a:lnTo>
                  <a:pt x="2" y="14"/>
                </a:lnTo>
                <a:lnTo>
                  <a:pt x="2" y="12"/>
                </a:lnTo>
                <a:lnTo>
                  <a:pt x="2" y="14"/>
                </a:lnTo>
                <a:lnTo>
                  <a:pt x="12" y="8"/>
                </a:lnTo>
                <a:close/>
              </a:path>
            </a:pathLst>
          </a:custGeom>
          <a:solidFill>
            <a:schemeClr val="tx1"/>
          </a:solidFill>
          <a:ln w="9525">
            <a:solidFill>
              <a:schemeClr val="tx1"/>
            </a:solidFill>
            <a:round/>
            <a:headEnd/>
            <a:tailEnd/>
          </a:ln>
        </p:spPr>
        <p:txBody>
          <a:bodyPr/>
          <a:lstStyle/>
          <a:p>
            <a:endParaRPr lang="en-US"/>
          </a:p>
        </p:txBody>
      </p:sp>
      <p:sp>
        <p:nvSpPr>
          <p:cNvPr id="22619" name="Freeform 85"/>
          <p:cNvSpPr>
            <a:spLocks/>
          </p:cNvSpPr>
          <p:nvPr/>
        </p:nvSpPr>
        <p:spPr bwMode="auto">
          <a:xfrm>
            <a:off x="3003550" y="5740400"/>
            <a:ext cx="20638" cy="19050"/>
          </a:xfrm>
          <a:custGeom>
            <a:avLst/>
            <a:gdLst>
              <a:gd name="T0" fmla="*/ 10 w 14"/>
              <a:gd name="T1" fmla="*/ 2 h 12"/>
              <a:gd name="T2" fmla="*/ 14 w 14"/>
              <a:gd name="T3" fmla="*/ 4 h 12"/>
              <a:gd name="T4" fmla="*/ 10 w 14"/>
              <a:gd name="T5" fmla="*/ 0 h 12"/>
              <a:gd name="T6" fmla="*/ 0 w 14"/>
              <a:gd name="T7" fmla="*/ 6 h 12"/>
              <a:gd name="T8" fmla="*/ 4 w 14"/>
              <a:gd name="T9" fmla="*/ 10 h 12"/>
              <a:gd name="T10" fmla="*/ 6 w 14"/>
              <a:gd name="T11" fmla="*/ 12 h 12"/>
              <a:gd name="T12" fmla="*/ 4 w 14"/>
              <a:gd name="T13" fmla="*/ 10 h 12"/>
              <a:gd name="T14" fmla="*/ 4 w 14"/>
              <a:gd name="T15" fmla="*/ 12 h 12"/>
              <a:gd name="T16" fmla="*/ 6 w 14"/>
              <a:gd name="T17" fmla="*/ 12 h 12"/>
              <a:gd name="T18" fmla="*/ 10 w 14"/>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10" y="2"/>
                </a:moveTo>
                <a:lnTo>
                  <a:pt x="14" y="4"/>
                </a:lnTo>
                <a:lnTo>
                  <a:pt x="10" y="0"/>
                </a:lnTo>
                <a:lnTo>
                  <a:pt x="0" y="6"/>
                </a:lnTo>
                <a:lnTo>
                  <a:pt x="4" y="10"/>
                </a:lnTo>
                <a:lnTo>
                  <a:pt x="6" y="12"/>
                </a:lnTo>
                <a:lnTo>
                  <a:pt x="4" y="10"/>
                </a:lnTo>
                <a:lnTo>
                  <a:pt x="4" y="12"/>
                </a:lnTo>
                <a:lnTo>
                  <a:pt x="6" y="12"/>
                </a:lnTo>
                <a:lnTo>
                  <a:pt x="10" y="2"/>
                </a:lnTo>
                <a:close/>
              </a:path>
            </a:pathLst>
          </a:custGeom>
          <a:solidFill>
            <a:schemeClr val="tx1"/>
          </a:solidFill>
          <a:ln w="9525">
            <a:solidFill>
              <a:schemeClr val="tx1"/>
            </a:solidFill>
            <a:round/>
            <a:headEnd/>
            <a:tailEnd/>
          </a:ln>
        </p:spPr>
        <p:txBody>
          <a:bodyPr/>
          <a:lstStyle/>
          <a:p>
            <a:endParaRPr lang="en-US"/>
          </a:p>
        </p:txBody>
      </p:sp>
      <p:sp>
        <p:nvSpPr>
          <p:cNvPr id="22620" name="Freeform 86"/>
          <p:cNvSpPr>
            <a:spLocks/>
          </p:cNvSpPr>
          <p:nvPr/>
        </p:nvSpPr>
        <p:spPr bwMode="auto">
          <a:xfrm>
            <a:off x="3013075" y="5743575"/>
            <a:ext cx="11113" cy="22225"/>
          </a:xfrm>
          <a:custGeom>
            <a:avLst/>
            <a:gdLst>
              <a:gd name="T0" fmla="*/ 0 w 8"/>
              <a:gd name="T1" fmla="*/ 2 h 14"/>
              <a:gd name="T2" fmla="*/ 6 w 8"/>
              <a:gd name="T3" fmla="*/ 0 h 14"/>
              <a:gd name="T4" fmla="*/ 4 w 8"/>
              <a:gd name="T5" fmla="*/ 0 h 14"/>
              <a:gd name="T6" fmla="*/ 0 w 8"/>
              <a:gd name="T7" fmla="*/ 10 h 14"/>
              <a:gd name="T8" fmla="*/ 2 w 8"/>
              <a:gd name="T9" fmla="*/ 12 h 14"/>
              <a:gd name="T10" fmla="*/ 8 w 8"/>
              <a:gd name="T11" fmla="*/ 10 h 14"/>
              <a:gd name="T12" fmla="*/ 2 w 8"/>
              <a:gd name="T13" fmla="*/ 12 h 14"/>
              <a:gd name="T14" fmla="*/ 6 w 8"/>
              <a:gd name="T15" fmla="*/ 14 h 14"/>
              <a:gd name="T16" fmla="*/ 8 w 8"/>
              <a:gd name="T17" fmla="*/ 10 h 14"/>
              <a:gd name="T18" fmla="*/ 0 w 8"/>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4"/>
              <a:gd name="T32" fmla="*/ 8 w 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4">
                <a:moveTo>
                  <a:pt x="0" y="2"/>
                </a:moveTo>
                <a:lnTo>
                  <a:pt x="6" y="0"/>
                </a:lnTo>
                <a:lnTo>
                  <a:pt x="4" y="0"/>
                </a:lnTo>
                <a:lnTo>
                  <a:pt x="0" y="10"/>
                </a:lnTo>
                <a:lnTo>
                  <a:pt x="2" y="12"/>
                </a:lnTo>
                <a:lnTo>
                  <a:pt x="8" y="10"/>
                </a:lnTo>
                <a:lnTo>
                  <a:pt x="2" y="12"/>
                </a:lnTo>
                <a:lnTo>
                  <a:pt x="6" y="14"/>
                </a:lnTo>
                <a:lnTo>
                  <a:pt x="8" y="10"/>
                </a:lnTo>
                <a:lnTo>
                  <a:pt x="0" y="2"/>
                </a:lnTo>
                <a:close/>
              </a:path>
            </a:pathLst>
          </a:custGeom>
          <a:solidFill>
            <a:schemeClr val="tx1"/>
          </a:solidFill>
          <a:ln w="9525">
            <a:solidFill>
              <a:schemeClr val="tx1"/>
            </a:solidFill>
            <a:round/>
            <a:headEnd/>
            <a:tailEnd/>
          </a:ln>
        </p:spPr>
        <p:txBody>
          <a:bodyPr/>
          <a:lstStyle/>
          <a:p>
            <a:endParaRPr lang="en-US"/>
          </a:p>
        </p:txBody>
      </p:sp>
      <p:sp>
        <p:nvSpPr>
          <p:cNvPr id="22621" name="Freeform 87"/>
          <p:cNvSpPr>
            <a:spLocks/>
          </p:cNvSpPr>
          <p:nvPr/>
        </p:nvSpPr>
        <p:spPr bwMode="auto">
          <a:xfrm>
            <a:off x="3013075" y="5743575"/>
            <a:ext cx="15875" cy="15875"/>
          </a:xfrm>
          <a:custGeom>
            <a:avLst/>
            <a:gdLst>
              <a:gd name="T0" fmla="*/ 0 w 11"/>
              <a:gd name="T1" fmla="*/ 2 h 10"/>
              <a:gd name="T2" fmla="*/ 2 w 11"/>
              <a:gd name="T3" fmla="*/ 0 h 10"/>
              <a:gd name="T4" fmla="*/ 0 w 11"/>
              <a:gd name="T5" fmla="*/ 2 h 10"/>
              <a:gd name="T6" fmla="*/ 8 w 11"/>
              <a:gd name="T7" fmla="*/ 10 h 10"/>
              <a:gd name="T8" fmla="*/ 9 w 11"/>
              <a:gd name="T9" fmla="*/ 8 h 10"/>
              <a:gd name="T10" fmla="*/ 11 w 11"/>
              <a:gd name="T11" fmla="*/ 6 h 10"/>
              <a:gd name="T12" fmla="*/ 9 w 11"/>
              <a:gd name="T13" fmla="*/ 8 h 10"/>
              <a:gd name="T14" fmla="*/ 11 w 11"/>
              <a:gd name="T15" fmla="*/ 8 h 10"/>
              <a:gd name="T16" fmla="*/ 11 w 11"/>
              <a:gd name="T17" fmla="*/ 6 h 10"/>
              <a:gd name="T18" fmla="*/ 0 w 11"/>
              <a:gd name="T19" fmla="*/ 2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0"/>
              <a:gd name="T32" fmla="*/ 11 w 11"/>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0">
                <a:moveTo>
                  <a:pt x="0" y="2"/>
                </a:moveTo>
                <a:lnTo>
                  <a:pt x="2" y="0"/>
                </a:lnTo>
                <a:lnTo>
                  <a:pt x="0" y="2"/>
                </a:lnTo>
                <a:lnTo>
                  <a:pt x="8" y="10"/>
                </a:lnTo>
                <a:lnTo>
                  <a:pt x="9" y="8"/>
                </a:lnTo>
                <a:lnTo>
                  <a:pt x="11" y="6"/>
                </a:lnTo>
                <a:lnTo>
                  <a:pt x="9" y="8"/>
                </a:lnTo>
                <a:lnTo>
                  <a:pt x="11" y="8"/>
                </a:lnTo>
                <a:lnTo>
                  <a:pt x="11" y="6"/>
                </a:lnTo>
                <a:lnTo>
                  <a:pt x="0" y="2"/>
                </a:lnTo>
                <a:close/>
              </a:path>
            </a:pathLst>
          </a:custGeom>
          <a:solidFill>
            <a:schemeClr val="tx1"/>
          </a:solidFill>
          <a:ln w="9525">
            <a:solidFill>
              <a:schemeClr val="tx1"/>
            </a:solidFill>
            <a:round/>
            <a:headEnd/>
            <a:tailEnd/>
          </a:ln>
        </p:spPr>
        <p:txBody>
          <a:bodyPr/>
          <a:lstStyle/>
          <a:p>
            <a:endParaRPr lang="en-US"/>
          </a:p>
        </p:txBody>
      </p:sp>
      <p:sp>
        <p:nvSpPr>
          <p:cNvPr id="22622" name="Freeform 88"/>
          <p:cNvSpPr>
            <a:spLocks/>
          </p:cNvSpPr>
          <p:nvPr/>
        </p:nvSpPr>
        <p:spPr bwMode="auto">
          <a:xfrm>
            <a:off x="3013075" y="5737225"/>
            <a:ext cx="22225" cy="15875"/>
          </a:xfrm>
          <a:custGeom>
            <a:avLst/>
            <a:gdLst>
              <a:gd name="T0" fmla="*/ 4 w 15"/>
              <a:gd name="T1" fmla="*/ 0 h 10"/>
              <a:gd name="T2" fmla="*/ 0 w 15"/>
              <a:gd name="T3" fmla="*/ 6 h 10"/>
              <a:gd name="T4" fmla="*/ 11 w 15"/>
              <a:gd name="T5" fmla="*/ 10 h 10"/>
              <a:gd name="T6" fmla="*/ 13 w 15"/>
              <a:gd name="T7" fmla="*/ 4 h 10"/>
              <a:gd name="T8" fmla="*/ 15 w 15"/>
              <a:gd name="T9" fmla="*/ 4 h 10"/>
              <a:gd name="T10" fmla="*/ 13 w 15"/>
              <a:gd name="T11" fmla="*/ 4 h 10"/>
              <a:gd name="T12" fmla="*/ 15 w 15"/>
              <a:gd name="T13" fmla="*/ 4 h 10"/>
              <a:gd name="T14" fmla="*/ 4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4" y="0"/>
                </a:moveTo>
                <a:lnTo>
                  <a:pt x="0" y="6"/>
                </a:lnTo>
                <a:lnTo>
                  <a:pt x="11" y="10"/>
                </a:lnTo>
                <a:lnTo>
                  <a:pt x="13" y="4"/>
                </a:lnTo>
                <a:lnTo>
                  <a:pt x="15" y="4"/>
                </a:lnTo>
                <a:lnTo>
                  <a:pt x="13" y="4"/>
                </a:lnTo>
                <a:lnTo>
                  <a:pt x="15" y="4"/>
                </a:lnTo>
                <a:lnTo>
                  <a:pt x="4" y="0"/>
                </a:lnTo>
                <a:close/>
              </a:path>
            </a:pathLst>
          </a:custGeom>
          <a:solidFill>
            <a:schemeClr val="tx1"/>
          </a:solidFill>
          <a:ln w="9525">
            <a:solidFill>
              <a:schemeClr val="tx1"/>
            </a:solidFill>
            <a:round/>
            <a:headEnd/>
            <a:tailEnd/>
          </a:ln>
        </p:spPr>
        <p:txBody>
          <a:bodyPr/>
          <a:lstStyle/>
          <a:p>
            <a:endParaRPr lang="en-US"/>
          </a:p>
        </p:txBody>
      </p:sp>
      <p:sp>
        <p:nvSpPr>
          <p:cNvPr id="22623" name="Freeform 89"/>
          <p:cNvSpPr>
            <a:spLocks/>
          </p:cNvSpPr>
          <p:nvPr/>
        </p:nvSpPr>
        <p:spPr bwMode="auto">
          <a:xfrm>
            <a:off x="3019425" y="5724525"/>
            <a:ext cx="19050" cy="19050"/>
          </a:xfrm>
          <a:custGeom>
            <a:avLst/>
            <a:gdLst>
              <a:gd name="T0" fmla="*/ 2 w 13"/>
              <a:gd name="T1" fmla="*/ 0 h 12"/>
              <a:gd name="T2" fmla="*/ 0 w 13"/>
              <a:gd name="T3" fmla="*/ 8 h 12"/>
              <a:gd name="T4" fmla="*/ 11 w 13"/>
              <a:gd name="T5" fmla="*/ 12 h 12"/>
              <a:gd name="T6" fmla="*/ 13 w 13"/>
              <a:gd name="T7" fmla="*/ 2 h 12"/>
              <a:gd name="T8" fmla="*/ 2 w 13"/>
              <a:gd name="T9" fmla="*/ 0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2" y="0"/>
                </a:moveTo>
                <a:lnTo>
                  <a:pt x="0" y="8"/>
                </a:lnTo>
                <a:lnTo>
                  <a:pt x="11" y="12"/>
                </a:lnTo>
                <a:lnTo>
                  <a:pt x="13" y="2"/>
                </a:lnTo>
                <a:lnTo>
                  <a:pt x="2" y="0"/>
                </a:lnTo>
                <a:close/>
              </a:path>
            </a:pathLst>
          </a:custGeom>
          <a:solidFill>
            <a:schemeClr val="tx1"/>
          </a:solidFill>
          <a:ln w="9525">
            <a:solidFill>
              <a:schemeClr val="tx1"/>
            </a:solidFill>
            <a:round/>
            <a:headEnd/>
            <a:tailEnd/>
          </a:ln>
        </p:spPr>
        <p:txBody>
          <a:bodyPr/>
          <a:lstStyle/>
          <a:p>
            <a:endParaRPr lang="en-US"/>
          </a:p>
        </p:txBody>
      </p:sp>
      <p:sp>
        <p:nvSpPr>
          <p:cNvPr id="22624" name="Freeform 90"/>
          <p:cNvSpPr>
            <a:spLocks/>
          </p:cNvSpPr>
          <p:nvPr/>
        </p:nvSpPr>
        <p:spPr bwMode="auto">
          <a:xfrm>
            <a:off x="3021013" y="5707063"/>
            <a:ext cx="19050" cy="20637"/>
          </a:xfrm>
          <a:custGeom>
            <a:avLst/>
            <a:gdLst>
              <a:gd name="T0" fmla="*/ 2 w 13"/>
              <a:gd name="T1" fmla="*/ 0 h 13"/>
              <a:gd name="T2" fmla="*/ 0 w 13"/>
              <a:gd name="T3" fmla="*/ 11 h 13"/>
              <a:gd name="T4" fmla="*/ 11 w 13"/>
              <a:gd name="T5" fmla="*/ 13 h 13"/>
              <a:gd name="T6" fmla="*/ 13 w 13"/>
              <a:gd name="T7" fmla="*/ 2 h 13"/>
              <a:gd name="T8" fmla="*/ 2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2" y="0"/>
                </a:moveTo>
                <a:lnTo>
                  <a:pt x="0" y="11"/>
                </a:lnTo>
                <a:lnTo>
                  <a:pt x="11" y="13"/>
                </a:lnTo>
                <a:lnTo>
                  <a:pt x="13" y="2"/>
                </a:lnTo>
                <a:lnTo>
                  <a:pt x="2" y="0"/>
                </a:lnTo>
                <a:close/>
              </a:path>
            </a:pathLst>
          </a:custGeom>
          <a:solidFill>
            <a:schemeClr val="tx1"/>
          </a:solidFill>
          <a:ln w="9525">
            <a:solidFill>
              <a:schemeClr val="tx1"/>
            </a:solidFill>
            <a:round/>
            <a:headEnd/>
            <a:tailEnd/>
          </a:ln>
        </p:spPr>
        <p:txBody>
          <a:bodyPr/>
          <a:lstStyle/>
          <a:p>
            <a:endParaRPr lang="en-US"/>
          </a:p>
        </p:txBody>
      </p:sp>
      <p:sp>
        <p:nvSpPr>
          <p:cNvPr id="22625" name="Freeform 91"/>
          <p:cNvSpPr>
            <a:spLocks/>
          </p:cNvSpPr>
          <p:nvPr/>
        </p:nvSpPr>
        <p:spPr bwMode="auto">
          <a:xfrm>
            <a:off x="3024188" y="5681663"/>
            <a:ext cx="19050" cy="28575"/>
          </a:xfrm>
          <a:custGeom>
            <a:avLst/>
            <a:gdLst>
              <a:gd name="T0" fmla="*/ 1 w 13"/>
              <a:gd name="T1" fmla="*/ 0 h 18"/>
              <a:gd name="T2" fmla="*/ 0 w 13"/>
              <a:gd name="T3" fmla="*/ 16 h 18"/>
              <a:gd name="T4" fmla="*/ 11 w 13"/>
              <a:gd name="T5" fmla="*/ 18 h 18"/>
              <a:gd name="T6" fmla="*/ 13 w 13"/>
              <a:gd name="T7" fmla="*/ 2 h 18"/>
              <a:gd name="T8" fmla="*/ 1 w 13"/>
              <a:gd name="T9" fmla="*/ 0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1" y="0"/>
                </a:moveTo>
                <a:lnTo>
                  <a:pt x="0" y="16"/>
                </a:lnTo>
                <a:lnTo>
                  <a:pt x="11" y="18"/>
                </a:lnTo>
                <a:lnTo>
                  <a:pt x="13" y="2"/>
                </a:lnTo>
                <a:lnTo>
                  <a:pt x="1" y="0"/>
                </a:lnTo>
                <a:close/>
              </a:path>
            </a:pathLst>
          </a:custGeom>
          <a:solidFill>
            <a:schemeClr val="tx1"/>
          </a:solidFill>
          <a:ln w="9525">
            <a:solidFill>
              <a:schemeClr val="tx1"/>
            </a:solidFill>
            <a:round/>
            <a:headEnd/>
            <a:tailEnd/>
          </a:ln>
        </p:spPr>
        <p:txBody>
          <a:bodyPr/>
          <a:lstStyle/>
          <a:p>
            <a:endParaRPr lang="en-US"/>
          </a:p>
        </p:txBody>
      </p:sp>
      <p:sp>
        <p:nvSpPr>
          <p:cNvPr id="22626" name="Freeform 92"/>
          <p:cNvSpPr>
            <a:spLocks/>
          </p:cNvSpPr>
          <p:nvPr/>
        </p:nvSpPr>
        <p:spPr bwMode="auto">
          <a:xfrm>
            <a:off x="3025775" y="5626100"/>
            <a:ext cx="26988" cy="58738"/>
          </a:xfrm>
          <a:custGeom>
            <a:avLst/>
            <a:gdLst>
              <a:gd name="T0" fmla="*/ 6 w 18"/>
              <a:gd name="T1" fmla="*/ 0 h 37"/>
              <a:gd name="T2" fmla="*/ 0 w 18"/>
              <a:gd name="T3" fmla="*/ 35 h 37"/>
              <a:gd name="T4" fmla="*/ 12 w 18"/>
              <a:gd name="T5" fmla="*/ 37 h 37"/>
              <a:gd name="T6" fmla="*/ 18 w 18"/>
              <a:gd name="T7" fmla="*/ 2 h 37"/>
              <a:gd name="T8" fmla="*/ 6 w 18"/>
              <a:gd name="T9" fmla="*/ 0 h 37"/>
              <a:gd name="T10" fmla="*/ 0 60000 65536"/>
              <a:gd name="T11" fmla="*/ 0 60000 65536"/>
              <a:gd name="T12" fmla="*/ 0 60000 65536"/>
              <a:gd name="T13" fmla="*/ 0 60000 65536"/>
              <a:gd name="T14" fmla="*/ 0 60000 65536"/>
              <a:gd name="T15" fmla="*/ 0 w 18"/>
              <a:gd name="T16" fmla="*/ 0 h 37"/>
              <a:gd name="T17" fmla="*/ 18 w 18"/>
              <a:gd name="T18" fmla="*/ 37 h 37"/>
            </a:gdLst>
            <a:ahLst/>
            <a:cxnLst>
              <a:cxn ang="T10">
                <a:pos x="T0" y="T1"/>
              </a:cxn>
              <a:cxn ang="T11">
                <a:pos x="T2" y="T3"/>
              </a:cxn>
              <a:cxn ang="T12">
                <a:pos x="T4" y="T5"/>
              </a:cxn>
              <a:cxn ang="T13">
                <a:pos x="T6" y="T7"/>
              </a:cxn>
              <a:cxn ang="T14">
                <a:pos x="T8" y="T9"/>
              </a:cxn>
            </a:cxnLst>
            <a:rect l="T15" t="T16" r="T17" b="T18"/>
            <a:pathLst>
              <a:path w="18" h="37">
                <a:moveTo>
                  <a:pt x="6" y="0"/>
                </a:moveTo>
                <a:lnTo>
                  <a:pt x="0" y="35"/>
                </a:lnTo>
                <a:lnTo>
                  <a:pt x="12" y="37"/>
                </a:lnTo>
                <a:lnTo>
                  <a:pt x="18" y="2"/>
                </a:lnTo>
                <a:lnTo>
                  <a:pt x="6" y="0"/>
                </a:lnTo>
                <a:close/>
              </a:path>
            </a:pathLst>
          </a:custGeom>
          <a:solidFill>
            <a:schemeClr val="tx1"/>
          </a:solidFill>
          <a:ln w="9525">
            <a:solidFill>
              <a:schemeClr val="tx1"/>
            </a:solidFill>
            <a:round/>
            <a:headEnd/>
            <a:tailEnd/>
          </a:ln>
        </p:spPr>
        <p:txBody>
          <a:bodyPr/>
          <a:lstStyle/>
          <a:p>
            <a:endParaRPr lang="en-US"/>
          </a:p>
        </p:txBody>
      </p:sp>
      <p:sp>
        <p:nvSpPr>
          <p:cNvPr id="22627" name="Freeform 93"/>
          <p:cNvSpPr>
            <a:spLocks/>
          </p:cNvSpPr>
          <p:nvPr/>
        </p:nvSpPr>
        <p:spPr bwMode="auto">
          <a:xfrm>
            <a:off x="3035300" y="5486400"/>
            <a:ext cx="28575" cy="142875"/>
          </a:xfrm>
          <a:custGeom>
            <a:avLst/>
            <a:gdLst>
              <a:gd name="T0" fmla="*/ 8 w 20"/>
              <a:gd name="T1" fmla="*/ 0 h 90"/>
              <a:gd name="T2" fmla="*/ 0 w 20"/>
              <a:gd name="T3" fmla="*/ 88 h 90"/>
              <a:gd name="T4" fmla="*/ 12 w 20"/>
              <a:gd name="T5" fmla="*/ 90 h 90"/>
              <a:gd name="T6" fmla="*/ 20 w 20"/>
              <a:gd name="T7" fmla="*/ 2 h 90"/>
              <a:gd name="T8" fmla="*/ 8 w 20"/>
              <a:gd name="T9" fmla="*/ 0 h 90"/>
              <a:gd name="T10" fmla="*/ 0 60000 65536"/>
              <a:gd name="T11" fmla="*/ 0 60000 65536"/>
              <a:gd name="T12" fmla="*/ 0 60000 65536"/>
              <a:gd name="T13" fmla="*/ 0 60000 65536"/>
              <a:gd name="T14" fmla="*/ 0 60000 65536"/>
              <a:gd name="T15" fmla="*/ 0 w 20"/>
              <a:gd name="T16" fmla="*/ 0 h 90"/>
              <a:gd name="T17" fmla="*/ 20 w 20"/>
              <a:gd name="T18" fmla="*/ 90 h 90"/>
            </a:gdLst>
            <a:ahLst/>
            <a:cxnLst>
              <a:cxn ang="T10">
                <a:pos x="T0" y="T1"/>
              </a:cxn>
              <a:cxn ang="T11">
                <a:pos x="T2" y="T3"/>
              </a:cxn>
              <a:cxn ang="T12">
                <a:pos x="T4" y="T5"/>
              </a:cxn>
              <a:cxn ang="T13">
                <a:pos x="T6" y="T7"/>
              </a:cxn>
              <a:cxn ang="T14">
                <a:pos x="T8" y="T9"/>
              </a:cxn>
            </a:cxnLst>
            <a:rect l="T15" t="T16" r="T17" b="T18"/>
            <a:pathLst>
              <a:path w="20" h="90">
                <a:moveTo>
                  <a:pt x="8" y="0"/>
                </a:moveTo>
                <a:lnTo>
                  <a:pt x="0" y="88"/>
                </a:lnTo>
                <a:lnTo>
                  <a:pt x="12" y="90"/>
                </a:lnTo>
                <a:lnTo>
                  <a:pt x="20" y="2"/>
                </a:lnTo>
                <a:lnTo>
                  <a:pt x="8" y="0"/>
                </a:lnTo>
                <a:close/>
              </a:path>
            </a:pathLst>
          </a:custGeom>
          <a:solidFill>
            <a:schemeClr val="tx1"/>
          </a:solidFill>
          <a:ln w="9525">
            <a:solidFill>
              <a:schemeClr val="tx1"/>
            </a:solidFill>
            <a:round/>
            <a:headEnd/>
            <a:tailEnd/>
          </a:ln>
        </p:spPr>
        <p:txBody>
          <a:bodyPr/>
          <a:lstStyle/>
          <a:p>
            <a:endParaRPr lang="en-US"/>
          </a:p>
        </p:txBody>
      </p:sp>
      <p:sp>
        <p:nvSpPr>
          <p:cNvPr id="22628" name="Freeform 94"/>
          <p:cNvSpPr>
            <a:spLocks/>
          </p:cNvSpPr>
          <p:nvPr/>
        </p:nvSpPr>
        <p:spPr bwMode="auto">
          <a:xfrm>
            <a:off x="3046413" y="5087938"/>
            <a:ext cx="42862" cy="401637"/>
          </a:xfrm>
          <a:custGeom>
            <a:avLst/>
            <a:gdLst>
              <a:gd name="T0" fmla="*/ 17 w 29"/>
              <a:gd name="T1" fmla="*/ 0 h 253"/>
              <a:gd name="T2" fmla="*/ 0 w 29"/>
              <a:gd name="T3" fmla="*/ 251 h 253"/>
              <a:gd name="T4" fmla="*/ 12 w 29"/>
              <a:gd name="T5" fmla="*/ 253 h 253"/>
              <a:gd name="T6" fmla="*/ 29 w 29"/>
              <a:gd name="T7" fmla="*/ 0 h 253"/>
              <a:gd name="T8" fmla="*/ 17 w 29"/>
              <a:gd name="T9" fmla="*/ 0 h 253"/>
              <a:gd name="T10" fmla="*/ 0 60000 65536"/>
              <a:gd name="T11" fmla="*/ 0 60000 65536"/>
              <a:gd name="T12" fmla="*/ 0 60000 65536"/>
              <a:gd name="T13" fmla="*/ 0 60000 65536"/>
              <a:gd name="T14" fmla="*/ 0 60000 65536"/>
              <a:gd name="T15" fmla="*/ 0 w 29"/>
              <a:gd name="T16" fmla="*/ 0 h 253"/>
              <a:gd name="T17" fmla="*/ 29 w 29"/>
              <a:gd name="T18" fmla="*/ 253 h 253"/>
            </a:gdLst>
            <a:ahLst/>
            <a:cxnLst>
              <a:cxn ang="T10">
                <a:pos x="T0" y="T1"/>
              </a:cxn>
              <a:cxn ang="T11">
                <a:pos x="T2" y="T3"/>
              </a:cxn>
              <a:cxn ang="T12">
                <a:pos x="T4" y="T5"/>
              </a:cxn>
              <a:cxn ang="T13">
                <a:pos x="T6" y="T7"/>
              </a:cxn>
              <a:cxn ang="T14">
                <a:pos x="T8" y="T9"/>
              </a:cxn>
            </a:cxnLst>
            <a:rect l="T15" t="T16" r="T17" b="T18"/>
            <a:pathLst>
              <a:path w="29" h="253">
                <a:moveTo>
                  <a:pt x="17" y="0"/>
                </a:moveTo>
                <a:lnTo>
                  <a:pt x="0" y="251"/>
                </a:lnTo>
                <a:lnTo>
                  <a:pt x="12" y="253"/>
                </a:lnTo>
                <a:lnTo>
                  <a:pt x="29" y="0"/>
                </a:lnTo>
                <a:lnTo>
                  <a:pt x="17" y="0"/>
                </a:lnTo>
                <a:close/>
              </a:path>
            </a:pathLst>
          </a:custGeom>
          <a:solidFill>
            <a:schemeClr val="tx1"/>
          </a:solidFill>
          <a:ln w="9525">
            <a:solidFill>
              <a:schemeClr val="tx1"/>
            </a:solidFill>
            <a:round/>
            <a:headEnd/>
            <a:tailEnd/>
          </a:ln>
        </p:spPr>
        <p:txBody>
          <a:bodyPr/>
          <a:lstStyle/>
          <a:p>
            <a:endParaRPr lang="en-US"/>
          </a:p>
        </p:txBody>
      </p:sp>
      <p:sp>
        <p:nvSpPr>
          <p:cNvPr id="22629" name="Freeform 95"/>
          <p:cNvSpPr>
            <a:spLocks/>
          </p:cNvSpPr>
          <p:nvPr/>
        </p:nvSpPr>
        <p:spPr bwMode="auto">
          <a:xfrm>
            <a:off x="3071813" y="4930775"/>
            <a:ext cx="28575" cy="157163"/>
          </a:xfrm>
          <a:custGeom>
            <a:avLst/>
            <a:gdLst>
              <a:gd name="T0" fmla="*/ 8 w 20"/>
              <a:gd name="T1" fmla="*/ 0 h 99"/>
              <a:gd name="T2" fmla="*/ 0 w 20"/>
              <a:gd name="T3" fmla="*/ 99 h 99"/>
              <a:gd name="T4" fmla="*/ 12 w 20"/>
              <a:gd name="T5" fmla="*/ 99 h 99"/>
              <a:gd name="T6" fmla="*/ 20 w 20"/>
              <a:gd name="T7" fmla="*/ 2 h 99"/>
              <a:gd name="T8" fmla="*/ 8 w 20"/>
              <a:gd name="T9" fmla="*/ 0 h 99"/>
              <a:gd name="T10" fmla="*/ 0 60000 65536"/>
              <a:gd name="T11" fmla="*/ 0 60000 65536"/>
              <a:gd name="T12" fmla="*/ 0 60000 65536"/>
              <a:gd name="T13" fmla="*/ 0 60000 65536"/>
              <a:gd name="T14" fmla="*/ 0 60000 65536"/>
              <a:gd name="T15" fmla="*/ 0 w 20"/>
              <a:gd name="T16" fmla="*/ 0 h 99"/>
              <a:gd name="T17" fmla="*/ 20 w 20"/>
              <a:gd name="T18" fmla="*/ 99 h 99"/>
            </a:gdLst>
            <a:ahLst/>
            <a:cxnLst>
              <a:cxn ang="T10">
                <a:pos x="T0" y="T1"/>
              </a:cxn>
              <a:cxn ang="T11">
                <a:pos x="T2" y="T3"/>
              </a:cxn>
              <a:cxn ang="T12">
                <a:pos x="T4" y="T5"/>
              </a:cxn>
              <a:cxn ang="T13">
                <a:pos x="T6" y="T7"/>
              </a:cxn>
              <a:cxn ang="T14">
                <a:pos x="T8" y="T9"/>
              </a:cxn>
            </a:cxnLst>
            <a:rect l="T15" t="T16" r="T17" b="T18"/>
            <a:pathLst>
              <a:path w="20" h="99">
                <a:moveTo>
                  <a:pt x="8" y="0"/>
                </a:moveTo>
                <a:lnTo>
                  <a:pt x="0" y="99"/>
                </a:lnTo>
                <a:lnTo>
                  <a:pt x="12" y="99"/>
                </a:lnTo>
                <a:lnTo>
                  <a:pt x="20" y="2"/>
                </a:lnTo>
                <a:lnTo>
                  <a:pt x="8" y="0"/>
                </a:lnTo>
                <a:close/>
              </a:path>
            </a:pathLst>
          </a:custGeom>
          <a:solidFill>
            <a:schemeClr val="tx1"/>
          </a:solidFill>
          <a:ln w="9525">
            <a:solidFill>
              <a:schemeClr val="tx1"/>
            </a:solidFill>
            <a:round/>
            <a:headEnd/>
            <a:tailEnd/>
          </a:ln>
        </p:spPr>
        <p:txBody>
          <a:bodyPr/>
          <a:lstStyle/>
          <a:p>
            <a:endParaRPr lang="en-US"/>
          </a:p>
        </p:txBody>
      </p:sp>
      <p:sp>
        <p:nvSpPr>
          <p:cNvPr id="22630" name="Freeform 96"/>
          <p:cNvSpPr>
            <a:spLocks/>
          </p:cNvSpPr>
          <p:nvPr/>
        </p:nvSpPr>
        <p:spPr bwMode="auto">
          <a:xfrm>
            <a:off x="3082925" y="4859338"/>
            <a:ext cx="23813" cy="74612"/>
          </a:xfrm>
          <a:custGeom>
            <a:avLst/>
            <a:gdLst>
              <a:gd name="T0" fmla="*/ 4 w 16"/>
              <a:gd name="T1" fmla="*/ 0 h 47"/>
              <a:gd name="T2" fmla="*/ 0 w 16"/>
              <a:gd name="T3" fmla="*/ 45 h 47"/>
              <a:gd name="T4" fmla="*/ 12 w 16"/>
              <a:gd name="T5" fmla="*/ 47 h 47"/>
              <a:gd name="T6" fmla="*/ 16 w 16"/>
              <a:gd name="T7" fmla="*/ 2 h 47"/>
              <a:gd name="T8" fmla="*/ 4 w 16"/>
              <a:gd name="T9" fmla="*/ 0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4" y="0"/>
                </a:moveTo>
                <a:lnTo>
                  <a:pt x="0" y="45"/>
                </a:lnTo>
                <a:lnTo>
                  <a:pt x="12" y="47"/>
                </a:lnTo>
                <a:lnTo>
                  <a:pt x="16" y="2"/>
                </a:lnTo>
                <a:lnTo>
                  <a:pt x="4" y="0"/>
                </a:lnTo>
                <a:close/>
              </a:path>
            </a:pathLst>
          </a:custGeom>
          <a:solidFill>
            <a:schemeClr val="tx1"/>
          </a:solidFill>
          <a:ln w="9525">
            <a:solidFill>
              <a:schemeClr val="tx1"/>
            </a:solidFill>
            <a:round/>
            <a:headEnd/>
            <a:tailEnd/>
          </a:ln>
        </p:spPr>
        <p:txBody>
          <a:bodyPr/>
          <a:lstStyle/>
          <a:p>
            <a:endParaRPr lang="en-US"/>
          </a:p>
        </p:txBody>
      </p:sp>
      <p:sp>
        <p:nvSpPr>
          <p:cNvPr id="22631" name="Freeform 97"/>
          <p:cNvSpPr>
            <a:spLocks/>
          </p:cNvSpPr>
          <p:nvPr/>
        </p:nvSpPr>
        <p:spPr bwMode="auto">
          <a:xfrm>
            <a:off x="3089275" y="4794250"/>
            <a:ext cx="25400" cy="68263"/>
          </a:xfrm>
          <a:custGeom>
            <a:avLst/>
            <a:gdLst>
              <a:gd name="T0" fmla="*/ 6 w 17"/>
              <a:gd name="T1" fmla="*/ 0 h 43"/>
              <a:gd name="T2" fmla="*/ 0 w 17"/>
              <a:gd name="T3" fmla="*/ 41 h 43"/>
              <a:gd name="T4" fmla="*/ 12 w 17"/>
              <a:gd name="T5" fmla="*/ 43 h 43"/>
              <a:gd name="T6" fmla="*/ 17 w 17"/>
              <a:gd name="T7" fmla="*/ 2 h 43"/>
              <a:gd name="T8" fmla="*/ 6 w 17"/>
              <a:gd name="T9" fmla="*/ 0 h 43"/>
              <a:gd name="T10" fmla="*/ 0 60000 65536"/>
              <a:gd name="T11" fmla="*/ 0 60000 65536"/>
              <a:gd name="T12" fmla="*/ 0 60000 65536"/>
              <a:gd name="T13" fmla="*/ 0 60000 65536"/>
              <a:gd name="T14" fmla="*/ 0 60000 65536"/>
              <a:gd name="T15" fmla="*/ 0 w 17"/>
              <a:gd name="T16" fmla="*/ 0 h 43"/>
              <a:gd name="T17" fmla="*/ 17 w 17"/>
              <a:gd name="T18" fmla="*/ 43 h 43"/>
            </a:gdLst>
            <a:ahLst/>
            <a:cxnLst>
              <a:cxn ang="T10">
                <a:pos x="T0" y="T1"/>
              </a:cxn>
              <a:cxn ang="T11">
                <a:pos x="T2" y="T3"/>
              </a:cxn>
              <a:cxn ang="T12">
                <a:pos x="T4" y="T5"/>
              </a:cxn>
              <a:cxn ang="T13">
                <a:pos x="T6" y="T7"/>
              </a:cxn>
              <a:cxn ang="T14">
                <a:pos x="T8" y="T9"/>
              </a:cxn>
            </a:cxnLst>
            <a:rect l="T15" t="T16" r="T17" b="T18"/>
            <a:pathLst>
              <a:path w="17" h="43">
                <a:moveTo>
                  <a:pt x="6" y="0"/>
                </a:moveTo>
                <a:lnTo>
                  <a:pt x="0" y="41"/>
                </a:lnTo>
                <a:lnTo>
                  <a:pt x="12" y="43"/>
                </a:lnTo>
                <a:lnTo>
                  <a:pt x="17" y="2"/>
                </a:lnTo>
                <a:lnTo>
                  <a:pt x="6" y="0"/>
                </a:lnTo>
                <a:close/>
              </a:path>
            </a:pathLst>
          </a:custGeom>
          <a:solidFill>
            <a:schemeClr val="tx1"/>
          </a:solidFill>
          <a:ln w="9525">
            <a:solidFill>
              <a:schemeClr val="tx1"/>
            </a:solidFill>
            <a:round/>
            <a:headEnd/>
            <a:tailEnd/>
          </a:ln>
        </p:spPr>
        <p:txBody>
          <a:bodyPr/>
          <a:lstStyle/>
          <a:p>
            <a:endParaRPr lang="en-US"/>
          </a:p>
        </p:txBody>
      </p:sp>
      <p:sp>
        <p:nvSpPr>
          <p:cNvPr id="22632" name="Freeform 98"/>
          <p:cNvSpPr>
            <a:spLocks/>
          </p:cNvSpPr>
          <p:nvPr/>
        </p:nvSpPr>
        <p:spPr bwMode="auto">
          <a:xfrm>
            <a:off x="3097213" y="4748213"/>
            <a:ext cx="19050" cy="49212"/>
          </a:xfrm>
          <a:custGeom>
            <a:avLst/>
            <a:gdLst>
              <a:gd name="T0" fmla="*/ 2 w 13"/>
              <a:gd name="T1" fmla="*/ 0 h 31"/>
              <a:gd name="T2" fmla="*/ 2 w 13"/>
              <a:gd name="T3" fmla="*/ 2 h 31"/>
              <a:gd name="T4" fmla="*/ 0 w 13"/>
              <a:gd name="T5" fmla="*/ 29 h 31"/>
              <a:gd name="T6" fmla="*/ 11 w 13"/>
              <a:gd name="T7" fmla="*/ 31 h 31"/>
              <a:gd name="T8" fmla="*/ 13 w 13"/>
              <a:gd name="T9" fmla="*/ 2 h 31"/>
              <a:gd name="T10" fmla="*/ 13 w 13"/>
              <a:gd name="T11" fmla="*/ 4 h 31"/>
              <a:gd name="T12" fmla="*/ 2 w 13"/>
              <a:gd name="T13" fmla="*/ 0 h 31"/>
              <a:gd name="T14" fmla="*/ 2 w 13"/>
              <a:gd name="T15" fmla="*/ 2 h 31"/>
              <a:gd name="T16" fmla="*/ 2 w 13"/>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1"/>
              <a:gd name="T29" fmla="*/ 13 w 13"/>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1">
                <a:moveTo>
                  <a:pt x="2" y="0"/>
                </a:moveTo>
                <a:lnTo>
                  <a:pt x="2" y="2"/>
                </a:lnTo>
                <a:lnTo>
                  <a:pt x="0" y="29"/>
                </a:lnTo>
                <a:lnTo>
                  <a:pt x="11" y="31"/>
                </a:lnTo>
                <a:lnTo>
                  <a:pt x="13" y="2"/>
                </a:lnTo>
                <a:lnTo>
                  <a:pt x="13" y="4"/>
                </a:lnTo>
                <a:lnTo>
                  <a:pt x="2" y="0"/>
                </a:lnTo>
                <a:lnTo>
                  <a:pt x="2" y="2"/>
                </a:lnTo>
                <a:lnTo>
                  <a:pt x="2" y="0"/>
                </a:lnTo>
                <a:close/>
              </a:path>
            </a:pathLst>
          </a:custGeom>
          <a:solidFill>
            <a:schemeClr val="tx1"/>
          </a:solidFill>
          <a:ln w="9525">
            <a:solidFill>
              <a:schemeClr val="tx1"/>
            </a:solidFill>
            <a:round/>
            <a:headEnd/>
            <a:tailEnd/>
          </a:ln>
        </p:spPr>
        <p:txBody>
          <a:bodyPr/>
          <a:lstStyle/>
          <a:p>
            <a:endParaRPr lang="en-US"/>
          </a:p>
        </p:txBody>
      </p:sp>
      <p:sp>
        <p:nvSpPr>
          <p:cNvPr id="22633" name="Freeform 99"/>
          <p:cNvSpPr>
            <a:spLocks/>
          </p:cNvSpPr>
          <p:nvPr/>
        </p:nvSpPr>
        <p:spPr bwMode="auto">
          <a:xfrm>
            <a:off x="3100388" y="4711700"/>
            <a:ext cx="25400" cy="42863"/>
          </a:xfrm>
          <a:custGeom>
            <a:avLst/>
            <a:gdLst>
              <a:gd name="T0" fmla="*/ 5 w 17"/>
              <a:gd name="T1" fmla="*/ 0 h 27"/>
              <a:gd name="T2" fmla="*/ 0 w 17"/>
              <a:gd name="T3" fmla="*/ 23 h 27"/>
              <a:gd name="T4" fmla="*/ 11 w 17"/>
              <a:gd name="T5" fmla="*/ 27 h 27"/>
              <a:gd name="T6" fmla="*/ 17 w 17"/>
              <a:gd name="T7" fmla="*/ 4 h 27"/>
              <a:gd name="T8" fmla="*/ 5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5" y="0"/>
                </a:moveTo>
                <a:lnTo>
                  <a:pt x="0" y="23"/>
                </a:lnTo>
                <a:lnTo>
                  <a:pt x="11" y="27"/>
                </a:lnTo>
                <a:lnTo>
                  <a:pt x="17" y="4"/>
                </a:lnTo>
                <a:lnTo>
                  <a:pt x="5" y="0"/>
                </a:lnTo>
                <a:close/>
              </a:path>
            </a:pathLst>
          </a:custGeom>
          <a:solidFill>
            <a:schemeClr val="tx1"/>
          </a:solidFill>
          <a:ln w="9525">
            <a:solidFill>
              <a:schemeClr val="tx1"/>
            </a:solidFill>
            <a:round/>
            <a:headEnd/>
            <a:tailEnd/>
          </a:ln>
        </p:spPr>
        <p:txBody>
          <a:bodyPr/>
          <a:lstStyle/>
          <a:p>
            <a:endParaRPr lang="en-US"/>
          </a:p>
        </p:txBody>
      </p:sp>
      <p:sp>
        <p:nvSpPr>
          <p:cNvPr id="22634" name="Freeform 100"/>
          <p:cNvSpPr>
            <a:spLocks/>
          </p:cNvSpPr>
          <p:nvPr/>
        </p:nvSpPr>
        <p:spPr bwMode="auto">
          <a:xfrm>
            <a:off x="3108325" y="4686300"/>
            <a:ext cx="20638" cy="31750"/>
          </a:xfrm>
          <a:custGeom>
            <a:avLst/>
            <a:gdLst>
              <a:gd name="T0" fmla="*/ 4 w 14"/>
              <a:gd name="T1" fmla="*/ 0 h 20"/>
              <a:gd name="T2" fmla="*/ 2 w 14"/>
              <a:gd name="T3" fmla="*/ 2 h 20"/>
              <a:gd name="T4" fmla="*/ 0 w 14"/>
              <a:gd name="T5" fmla="*/ 16 h 20"/>
              <a:gd name="T6" fmla="*/ 12 w 14"/>
              <a:gd name="T7" fmla="*/ 20 h 20"/>
              <a:gd name="T8" fmla="*/ 14 w 14"/>
              <a:gd name="T9" fmla="*/ 6 h 20"/>
              <a:gd name="T10" fmla="*/ 14 w 14"/>
              <a:gd name="T11" fmla="*/ 8 h 20"/>
              <a:gd name="T12" fmla="*/ 4 w 14"/>
              <a:gd name="T13" fmla="*/ 0 h 20"/>
              <a:gd name="T14" fmla="*/ 2 w 14"/>
              <a:gd name="T15" fmla="*/ 2 h 20"/>
              <a:gd name="T16" fmla="*/ 4 w 14"/>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0"/>
              <a:gd name="T29" fmla="*/ 14 w 14"/>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0">
                <a:moveTo>
                  <a:pt x="4" y="0"/>
                </a:moveTo>
                <a:lnTo>
                  <a:pt x="2" y="2"/>
                </a:lnTo>
                <a:lnTo>
                  <a:pt x="0" y="16"/>
                </a:lnTo>
                <a:lnTo>
                  <a:pt x="12" y="20"/>
                </a:lnTo>
                <a:lnTo>
                  <a:pt x="14" y="6"/>
                </a:lnTo>
                <a:lnTo>
                  <a:pt x="14" y="8"/>
                </a:lnTo>
                <a:lnTo>
                  <a:pt x="4" y="0"/>
                </a:lnTo>
                <a:lnTo>
                  <a:pt x="2" y="2"/>
                </a:lnTo>
                <a:lnTo>
                  <a:pt x="4" y="0"/>
                </a:lnTo>
                <a:close/>
              </a:path>
            </a:pathLst>
          </a:custGeom>
          <a:solidFill>
            <a:schemeClr val="tx1"/>
          </a:solidFill>
          <a:ln w="9525">
            <a:solidFill>
              <a:schemeClr val="tx1"/>
            </a:solidFill>
            <a:round/>
            <a:headEnd/>
            <a:tailEnd/>
          </a:ln>
        </p:spPr>
        <p:txBody>
          <a:bodyPr/>
          <a:lstStyle/>
          <a:p>
            <a:endParaRPr lang="en-US"/>
          </a:p>
        </p:txBody>
      </p:sp>
      <p:sp>
        <p:nvSpPr>
          <p:cNvPr id="22635" name="Freeform 101"/>
          <p:cNvSpPr>
            <a:spLocks/>
          </p:cNvSpPr>
          <p:nvPr/>
        </p:nvSpPr>
        <p:spPr bwMode="auto">
          <a:xfrm>
            <a:off x="3114675" y="4673600"/>
            <a:ext cx="19050" cy="25400"/>
          </a:xfrm>
          <a:custGeom>
            <a:avLst/>
            <a:gdLst>
              <a:gd name="T0" fmla="*/ 8 w 14"/>
              <a:gd name="T1" fmla="*/ 0 h 16"/>
              <a:gd name="T2" fmla="*/ 4 w 14"/>
              <a:gd name="T3" fmla="*/ 2 h 16"/>
              <a:gd name="T4" fmla="*/ 0 w 14"/>
              <a:gd name="T5" fmla="*/ 8 h 16"/>
              <a:gd name="T6" fmla="*/ 10 w 14"/>
              <a:gd name="T7" fmla="*/ 16 h 16"/>
              <a:gd name="T8" fmla="*/ 14 w 14"/>
              <a:gd name="T9" fmla="*/ 10 h 16"/>
              <a:gd name="T10" fmla="*/ 8 w 14"/>
              <a:gd name="T11" fmla="*/ 12 h 16"/>
              <a:gd name="T12" fmla="*/ 8 w 14"/>
              <a:gd name="T13" fmla="*/ 0 h 16"/>
              <a:gd name="T14" fmla="*/ 4 w 14"/>
              <a:gd name="T15" fmla="*/ 0 h 16"/>
              <a:gd name="T16" fmla="*/ 4 w 14"/>
              <a:gd name="T17" fmla="*/ 2 h 16"/>
              <a:gd name="T18" fmla="*/ 8 w 14"/>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8" y="0"/>
                </a:moveTo>
                <a:lnTo>
                  <a:pt x="4" y="2"/>
                </a:lnTo>
                <a:lnTo>
                  <a:pt x="0" y="8"/>
                </a:lnTo>
                <a:lnTo>
                  <a:pt x="10" y="16"/>
                </a:lnTo>
                <a:lnTo>
                  <a:pt x="14" y="10"/>
                </a:lnTo>
                <a:lnTo>
                  <a:pt x="8" y="12"/>
                </a:lnTo>
                <a:lnTo>
                  <a:pt x="8" y="0"/>
                </a:lnTo>
                <a:lnTo>
                  <a:pt x="4" y="0"/>
                </a:lnTo>
                <a:lnTo>
                  <a:pt x="4" y="2"/>
                </a:lnTo>
                <a:lnTo>
                  <a:pt x="8" y="0"/>
                </a:lnTo>
                <a:close/>
              </a:path>
            </a:pathLst>
          </a:custGeom>
          <a:solidFill>
            <a:schemeClr val="tx1"/>
          </a:solidFill>
          <a:ln w="9525">
            <a:solidFill>
              <a:schemeClr val="tx1"/>
            </a:solidFill>
            <a:round/>
            <a:headEnd/>
            <a:tailEnd/>
          </a:ln>
        </p:spPr>
        <p:txBody>
          <a:bodyPr/>
          <a:lstStyle/>
          <a:p>
            <a:endParaRPr lang="en-US"/>
          </a:p>
        </p:txBody>
      </p:sp>
      <p:sp>
        <p:nvSpPr>
          <p:cNvPr id="22636" name="Freeform 102"/>
          <p:cNvSpPr>
            <a:spLocks/>
          </p:cNvSpPr>
          <p:nvPr/>
        </p:nvSpPr>
        <p:spPr bwMode="auto">
          <a:xfrm>
            <a:off x="3122613" y="4673600"/>
            <a:ext cx="11112" cy="19050"/>
          </a:xfrm>
          <a:custGeom>
            <a:avLst/>
            <a:gdLst>
              <a:gd name="T0" fmla="*/ 8 w 8"/>
              <a:gd name="T1" fmla="*/ 2 h 12"/>
              <a:gd name="T2" fmla="*/ 4 w 8"/>
              <a:gd name="T3" fmla="*/ 0 h 12"/>
              <a:gd name="T4" fmla="*/ 2 w 8"/>
              <a:gd name="T5" fmla="*/ 0 h 12"/>
              <a:gd name="T6" fmla="*/ 2 w 8"/>
              <a:gd name="T7" fmla="*/ 12 h 12"/>
              <a:gd name="T8" fmla="*/ 4 w 8"/>
              <a:gd name="T9" fmla="*/ 12 h 12"/>
              <a:gd name="T10" fmla="*/ 0 w 8"/>
              <a:gd name="T11" fmla="*/ 10 h 12"/>
              <a:gd name="T12" fmla="*/ 8 w 8"/>
              <a:gd name="T13" fmla="*/ 2 h 12"/>
              <a:gd name="T14" fmla="*/ 6 w 8"/>
              <a:gd name="T15" fmla="*/ 0 h 12"/>
              <a:gd name="T16" fmla="*/ 4 w 8"/>
              <a:gd name="T17" fmla="*/ 0 h 12"/>
              <a:gd name="T18" fmla="*/ 8 w 8"/>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8" y="2"/>
                </a:moveTo>
                <a:lnTo>
                  <a:pt x="4" y="0"/>
                </a:lnTo>
                <a:lnTo>
                  <a:pt x="2" y="0"/>
                </a:lnTo>
                <a:lnTo>
                  <a:pt x="2" y="12"/>
                </a:lnTo>
                <a:lnTo>
                  <a:pt x="4" y="12"/>
                </a:lnTo>
                <a:lnTo>
                  <a:pt x="0" y="10"/>
                </a:lnTo>
                <a:lnTo>
                  <a:pt x="8" y="2"/>
                </a:lnTo>
                <a:lnTo>
                  <a:pt x="6" y="0"/>
                </a:lnTo>
                <a:lnTo>
                  <a:pt x="4" y="0"/>
                </a:lnTo>
                <a:lnTo>
                  <a:pt x="8" y="2"/>
                </a:lnTo>
                <a:close/>
              </a:path>
            </a:pathLst>
          </a:custGeom>
          <a:solidFill>
            <a:schemeClr val="tx1"/>
          </a:solidFill>
          <a:ln w="9525">
            <a:solidFill>
              <a:schemeClr val="tx1"/>
            </a:solidFill>
            <a:round/>
            <a:headEnd/>
            <a:tailEnd/>
          </a:ln>
        </p:spPr>
        <p:txBody>
          <a:bodyPr/>
          <a:lstStyle/>
          <a:p>
            <a:endParaRPr lang="en-US"/>
          </a:p>
        </p:txBody>
      </p:sp>
      <p:sp>
        <p:nvSpPr>
          <p:cNvPr id="22637" name="Freeform 103"/>
          <p:cNvSpPr>
            <a:spLocks/>
          </p:cNvSpPr>
          <p:nvPr/>
        </p:nvSpPr>
        <p:spPr bwMode="auto">
          <a:xfrm>
            <a:off x="3122613" y="4676775"/>
            <a:ext cx="17462" cy="19050"/>
          </a:xfrm>
          <a:custGeom>
            <a:avLst/>
            <a:gdLst>
              <a:gd name="T0" fmla="*/ 12 w 12"/>
              <a:gd name="T1" fmla="*/ 6 h 12"/>
              <a:gd name="T2" fmla="*/ 12 w 12"/>
              <a:gd name="T3" fmla="*/ 2 h 12"/>
              <a:gd name="T4" fmla="*/ 8 w 12"/>
              <a:gd name="T5" fmla="*/ 0 h 12"/>
              <a:gd name="T6" fmla="*/ 0 w 12"/>
              <a:gd name="T7" fmla="*/ 8 h 12"/>
              <a:gd name="T8" fmla="*/ 2 w 12"/>
              <a:gd name="T9" fmla="*/ 12 h 12"/>
              <a:gd name="T10" fmla="*/ 2 w 12"/>
              <a:gd name="T11" fmla="*/ 8 h 12"/>
              <a:gd name="T12" fmla="*/ 12 w 12"/>
              <a:gd name="T13" fmla="*/ 6 h 12"/>
              <a:gd name="T14" fmla="*/ 12 w 12"/>
              <a:gd name="T15" fmla="*/ 4 h 12"/>
              <a:gd name="T16" fmla="*/ 12 w 12"/>
              <a:gd name="T17" fmla="*/ 2 h 12"/>
              <a:gd name="T18" fmla="*/ 12 w 12"/>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6"/>
                </a:moveTo>
                <a:lnTo>
                  <a:pt x="12" y="2"/>
                </a:lnTo>
                <a:lnTo>
                  <a:pt x="8" y="0"/>
                </a:lnTo>
                <a:lnTo>
                  <a:pt x="0" y="8"/>
                </a:lnTo>
                <a:lnTo>
                  <a:pt x="2" y="12"/>
                </a:lnTo>
                <a:lnTo>
                  <a:pt x="2" y="8"/>
                </a:lnTo>
                <a:lnTo>
                  <a:pt x="12" y="6"/>
                </a:lnTo>
                <a:lnTo>
                  <a:pt x="12" y="4"/>
                </a:lnTo>
                <a:lnTo>
                  <a:pt x="12" y="2"/>
                </a:lnTo>
                <a:lnTo>
                  <a:pt x="12" y="6"/>
                </a:lnTo>
                <a:close/>
              </a:path>
            </a:pathLst>
          </a:custGeom>
          <a:solidFill>
            <a:schemeClr val="tx1"/>
          </a:solidFill>
          <a:ln w="9525">
            <a:solidFill>
              <a:schemeClr val="tx1"/>
            </a:solidFill>
            <a:round/>
            <a:headEnd/>
            <a:tailEnd/>
          </a:ln>
        </p:spPr>
        <p:txBody>
          <a:bodyPr/>
          <a:lstStyle/>
          <a:p>
            <a:endParaRPr lang="en-US"/>
          </a:p>
        </p:txBody>
      </p:sp>
      <p:sp>
        <p:nvSpPr>
          <p:cNvPr id="22638" name="Freeform 104"/>
          <p:cNvSpPr>
            <a:spLocks/>
          </p:cNvSpPr>
          <p:nvPr/>
        </p:nvSpPr>
        <p:spPr bwMode="auto">
          <a:xfrm>
            <a:off x="3125788" y="4686300"/>
            <a:ext cx="20637" cy="25400"/>
          </a:xfrm>
          <a:custGeom>
            <a:avLst/>
            <a:gdLst>
              <a:gd name="T0" fmla="*/ 14 w 14"/>
              <a:gd name="T1" fmla="*/ 14 h 16"/>
              <a:gd name="T2" fmla="*/ 10 w 14"/>
              <a:gd name="T3" fmla="*/ 0 h 16"/>
              <a:gd name="T4" fmla="*/ 0 w 14"/>
              <a:gd name="T5" fmla="*/ 2 h 16"/>
              <a:gd name="T6" fmla="*/ 4 w 14"/>
              <a:gd name="T7" fmla="*/ 16 h 16"/>
              <a:gd name="T8" fmla="*/ 14 w 14"/>
              <a:gd name="T9" fmla="*/ 14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14" y="14"/>
                </a:moveTo>
                <a:lnTo>
                  <a:pt x="10" y="0"/>
                </a:lnTo>
                <a:lnTo>
                  <a:pt x="0" y="2"/>
                </a:lnTo>
                <a:lnTo>
                  <a:pt x="4" y="16"/>
                </a:lnTo>
                <a:lnTo>
                  <a:pt x="14" y="14"/>
                </a:lnTo>
                <a:close/>
              </a:path>
            </a:pathLst>
          </a:custGeom>
          <a:solidFill>
            <a:schemeClr val="tx1"/>
          </a:solidFill>
          <a:ln w="9525">
            <a:solidFill>
              <a:schemeClr val="tx1"/>
            </a:solidFill>
            <a:round/>
            <a:headEnd/>
            <a:tailEnd/>
          </a:ln>
        </p:spPr>
        <p:txBody>
          <a:bodyPr/>
          <a:lstStyle/>
          <a:p>
            <a:endParaRPr lang="en-US"/>
          </a:p>
        </p:txBody>
      </p:sp>
      <p:sp>
        <p:nvSpPr>
          <p:cNvPr id="22639" name="Freeform 105"/>
          <p:cNvSpPr>
            <a:spLocks/>
          </p:cNvSpPr>
          <p:nvPr/>
        </p:nvSpPr>
        <p:spPr bwMode="auto">
          <a:xfrm>
            <a:off x="3132138" y="4708525"/>
            <a:ext cx="20637" cy="36513"/>
          </a:xfrm>
          <a:custGeom>
            <a:avLst/>
            <a:gdLst>
              <a:gd name="T0" fmla="*/ 15 w 15"/>
              <a:gd name="T1" fmla="*/ 21 h 23"/>
              <a:gd name="T2" fmla="*/ 13 w 15"/>
              <a:gd name="T3" fmla="*/ 21 h 23"/>
              <a:gd name="T4" fmla="*/ 10 w 15"/>
              <a:gd name="T5" fmla="*/ 0 h 23"/>
              <a:gd name="T6" fmla="*/ 0 w 15"/>
              <a:gd name="T7" fmla="*/ 2 h 23"/>
              <a:gd name="T8" fmla="*/ 4 w 15"/>
              <a:gd name="T9" fmla="*/ 23 h 23"/>
              <a:gd name="T10" fmla="*/ 15 w 15"/>
              <a:gd name="T11" fmla="*/ 21 h 23"/>
              <a:gd name="T12" fmla="*/ 13 w 15"/>
              <a:gd name="T13" fmla="*/ 21 h 23"/>
              <a:gd name="T14" fmla="*/ 15 w 15"/>
              <a:gd name="T15" fmla="*/ 21 h 2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3"/>
              <a:gd name="T26" fmla="*/ 15 w 15"/>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3">
                <a:moveTo>
                  <a:pt x="15" y="21"/>
                </a:moveTo>
                <a:lnTo>
                  <a:pt x="13" y="21"/>
                </a:lnTo>
                <a:lnTo>
                  <a:pt x="10" y="0"/>
                </a:lnTo>
                <a:lnTo>
                  <a:pt x="0" y="2"/>
                </a:lnTo>
                <a:lnTo>
                  <a:pt x="4" y="23"/>
                </a:lnTo>
                <a:lnTo>
                  <a:pt x="15" y="21"/>
                </a:lnTo>
                <a:lnTo>
                  <a:pt x="13" y="21"/>
                </a:lnTo>
                <a:lnTo>
                  <a:pt x="15" y="21"/>
                </a:lnTo>
                <a:close/>
              </a:path>
            </a:pathLst>
          </a:custGeom>
          <a:solidFill>
            <a:schemeClr val="tx1"/>
          </a:solidFill>
          <a:ln w="9525">
            <a:solidFill>
              <a:schemeClr val="tx1"/>
            </a:solidFill>
            <a:round/>
            <a:headEnd/>
            <a:tailEnd/>
          </a:ln>
        </p:spPr>
        <p:txBody>
          <a:bodyPr/>
          <a:lstStyle/>
          <a:p>
            <a:endParaRPr lang="en-US"/>
          </a:p>
        </p:txBody>
      </p:sp>
      <p:sp>
        <p:nvSpPr>
          <p:cNvPr id="22640" name="Freeform 106"/>
          <p:cNvSpPr>
            <a:spLocks/>
          </p:cNvSpPr>
          <p:nvPr/>
        </p:nvSpPr>
        <p:spPr bwMode="auto">
          <a:xfrm>
            <a:off x="3136900" y="4741863"/>
            <a:ext cx="22225" cy="42862"/>
          </a:xfrm>
          <a:custGeom>
            <a:avLst/>
            <a:gdLst>
              <a:gd name="T0" fmla="*/ 15 w 15"/>
              <a:gd name="T1" fmla="*/ 27 h 27"/>
              <a:gd name="T2" fmla="*/ 11 w 15"/>
              <a:gd name="T3" fmla="*/ 0 h 27"/>
              <a:gd name="T4" fmla="*/ 0 w 15"/>
              <a:gd name="T5" fmla="*/ 2 h 27"/>
              <a:gd name="T6" fmla="*/ 4 w 15"/>
              <a:gd name="T7" fmla="*/ 27 h 27"/>
              <a:gd name="T8" fmla="*/ 15 w 15"/>
              <a:gd name="T9" fmla="*/ 27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5" y="27"/>
                </a:moveTo>
                <a:lnTo>
                  <a:pt x="11" y="0"/>
                </a:lnTo>
                <a:lnTo>
                  <a:pt x="0" y="2"/>
                </a:lnTo>
                <a:lnTo>
                  <a:pt x="4" y="27"/>
                </a:lnTo>
                <a:lnTo>
                  <a:pt x="15" y="27"/>
                </a:lnTo>
                <a:close/>
              </a:path>
            </a:pathLst>
          </a:custGeom>
          <a:solidFill>
            <a:schemeClr val="tx1"/>
          </a:solidFill>
          <a:ln w="9525">
            <a:solidFill>
              <a:schemeClr val="tx1"/>
            </a:solidFill>
            <a:round/>
            <a:headEnd/>
            <a:tailEnd/>
          </a:ln>
        </p:spPr>
        <p:txBody>
          <a:bodyPr/>
          <a:lstStyle/>
          <a:p>
            <a:endParaRPr lang="en-US"/>
          </a:p>
        </p:txBody>
      </p:sp>
      <p:sp>
        <p:nvSpPr>
          <p:cNvPr id="22641" name="Freeform 107"/>
          <p:cNvSpPr>
            <a:spLocks/>
          </p:cNvSpPr>
          <p:nvPr/>
        </p:nvSpPr>
        <p:spPr bwMode="auto">
          <a:xfrm>
            <a:off x="3143250" y="4784725"/>
            <a:ext cx="28575" cy="133350"/>
          </a:xfrm>
          <a:custGeom>
            <a:avLst/>
            <a:gdLst>
              <a:gd name="T0" fmla="*/ 19 w 19"/>
              <a:gd name="T1" fmla="*/ 82 h 84"/>
              <a:gd name="T2" fmla="*/ 11 w 19"/>
              <a:gd name="T3" fmla="*/ 0 h 84"/>
              <a:gd name="T4" fmla="*/ 0 w 19"/>
              <a:gd name="T5" fmla="*/ 0 h 84"/>
              <a:gd name="T6" fmla="*/ 7 w 19"/>
              <a:gd name="T7" fmla="*/ 84 h 84"/>
              <a:gd name="T8" fmla="*/ 19 w 19"/>
              <a:gd name="T9" fmla="*/ 82 h 84"/>
              <a:gd name="T10" fmla="*/ 0 60000 65536"/>
              <a:gd name="T11" fmla="*/ 0 60000 65536"/>
              <a:gd name="T12" fmla="*/ 0 60000 65536"/>
              <a:gd name="T13" fmla="*/ 0 60000 65536"/>
              <a:gd name="T14" fmla="*/ 0 60000 65536"/>
              <a:gd name="T15" fmla="*/ 0 w 19"/>
              <a:gd name="T16" fmla="*/ 0 h 84"/>
              <a:gd name="T17" fmla="*/ 19 w 19"/>
              <a:gd name="T18" fmla="*/ 84 h 84"/>
            </a:gdLst>
            <a:ahLst/>
            <a:cxnLst>
              <a:cxn ang="T10">
                <a:pos x="T0" y="T1"/>
              </a:cxn>
              <a:cxn ang="T11">
                <a:pos x="T2" y="T3"/>
              </a:cxn>
              <a:cxn ang="T12">
                <a:pos x="T4" y="T5"/>
              </a:cxn>
              <a:cxn ang="T13">
                <a:pos x="T6" y="T7"/>
              </a:cxn>
              <a:cxn ang="T14">
                <a:pos x="T8" y="T9"/>
              </a:cxn>
            </a:cxnLst>
            <a:rect l="T15" t="T16" r="T17" b="T18"/>
            <a:pathLst>
              <a:path w="19" h="84">
                <a:moveTo>
                  <a:pt x="19" y="82"/>
                </a:moveTo>
                <a:lnTo>
                  <a:pt x="11" y="0"/>
                </a:lnTo>
                <a:lnTo>
                  <a:pt x="0" y="0"/>
                </a:lnTo>
                <a:lnTo>
                  <a:pt x="7" y="84"/>
                </a:lnTo>
                <a:lnTo>
                  <a:pt x="19" y="82"/>
                </a:lnTo>
                <a:close/>
              </a:path>
            </a:pathLst>
          </a:custGeom>
          <a:solidFill>
            <a:schemeClr val="tx1"/>
          </a:solidFill>
          <a:ln w="9525">
            <a:solidFill>
              <a:schemeClr val="tx1"/>
            </a:solidFill>
            <a:round/>
            <a:headEnd/>
            <a:tailEnd/>
          </a:ln>
        </p:spPr>
        <p:txBody>
          <a:bodyPr/>
          <a:lstStyle/>
          <a:p>
            <a:endParaRPr lang="en-US"/>
          </a:p>
        </p:txBody>
      </p:sp>
      <p:sp>
        <p:nvSpPr>
          <p:cNvPr id="22642" name="Freeform 108"/>
          <p:cNvSpPr>
            <a:spLocks/>
          </p:cNvSpPr>
          <p:nvPr/>
        </p:nvSpPr>
        <p:spPr bwMode="auto">
          <a:xfrm>
            <a:off x="3152775" y="4914900"/>
            <a:ext cx="33338" cy="173038"/>
          </a:xfrm>
          <a:custGeom>
            <a:avLst/>
            <a:gdLst>
              <a:gd name="T0" fmla="*/ 22 w 22"/>
              <a:gd name="T1" fmla="*/ 109 h 109"/>
              <a:gd name="T2" fmla="*/ 12 w 22"/>
              <a:gd name="T3" fmla="*/ 0 h 109"/>
              <a:gd name="T4" fmla="*/ 0 w 22"/>
              <a:gd name="T5" fmla="*/ 2 h 109"/>
              <a:gd name="T6" fmla="*/ 10 w 22"/>
              <a:gd name="T7" fmla="*/ 109 h 109"/>
              <a:gd name="T8" fmla="*/ 22 w 22"/>
              <a:gd name="T9" fmla="*/ 109 h 109"/>
              <a:gd name="T10" fmla="*/ 0 60000 65536"/>
              <a:gd name="T11" fmla="*/ 0 60000 65536"/>
              <a:gd name="T12" fmla="*/ 0 60000 65536"/>
              <a:gd name="T13" fmla="*/ 0 60000 65536"/>
              <a:gd name="T14" fmla="*/ 0 60000 65536"/>
              <a:gd name="T15" fmla="*/ 0 w 22"/>
              <a:gd name="T16" fmla="*/ 0 h 109"/>
              <a:gd name="T17" fmla="*/ 22 w 22"/>
              <a:gd name="T18" fmla="*/ 109 h 109"/>
            </a:gdLst>
            <a:ahLst/>
            <a:cxnLst>
              <a:cxn ang="T10">
                <a:pos x="T0" y="T1"/>
              </a:cxn>
              <a:cxn ang="T11">
                <a:pos x="T2" y="T3"/>
              </a:cxn>
              <a:cxn ang="T12">
                <a:pos x="T4" y="T5"/>
              </a:cxn>
              <a:cxn ang="T13">
                <a:pos x="T6" y="T7"/>
              </a:cxn>
              <a:cxn ang="T14">
                <a:pos x="T8" y="T9"/>
              </a:cxn>
            </a:cxnLst>
            <a:rect l="T15" t="T16" r="T17" b="T18"/>
            <a:pathLst>
              <a:path w="22" h="109">
                <a:moveTo>
                  <a:pt x="22" y="109"/>
                </a:moveTo>
                <a:lnTo>
                  <a:pt x="12" y="0"/>
                </a:lnTo>
                <a:lnTo>
                  <a:pt x="0" y="2"/>
                </a:lnTo>
                <a:lnTo>
                  <a:pt x="10" y="109"/>
                </a:lnTo>
                <a:lnTo>
                  <a:pt x="22" y="109"/>
                </a:lnTo>
                <a:close/>
              </a:path>
            </a:pathLst>
          </a:custGeom>
          <a:solidFill>
            <a:schemeClr val="tx1"/>
          </a:solidFill>
          <a:ln w="9525">
            <a:solidFill>
              <a:schemeClr val="tx1"/>
            </a:solidFill>
            <a:round/>
            <a:headEnd/>
            <a:tailEnd/>
          </a:ln>
        </p:spPr>
        <p:txBody>
          <a:bodyPr/>
          <a:lstStyle/>
          <a:p>
            <a:endParaRPr lang="en-US"/>
          </a:p>
        </p:txBody>
      </p:sp>
      <p:sp>
        <p:nvSpPr>
          <p:cNvPr id="22643" name="Freeform 109"/>
          <p:cNvSpPr>
            <a:spLocks/>
          </p:cNvSpPr>
          <p:nvPr/>
        </p:nvSpPr>
        <p:spPr bwMode="auto">
          <a:xfrm>
            <a:off x="3168650" y="5087938"/>
            <a:ext cx="39688" cy="312737"/>
          </a:xfrm>
          <a:custGeom>
            <a:avLst/>
            <a:gdLst>
              <a:gd name="T0" fmla="*/ 27 w 27"/>
              <a:gd name="T1" fmla="*/ 195 h 197"/>
              <a:gd name="T2" fmla="*/ 12 w 27"/>
              <a:gd name="T3" fmla="*/ 0 h 197"/>
              <a:gd name="T4" fmla="*/ 0 w 27"/>
              <a:gd name="T5" fmla="*/ 0 h 197"/>
              <a:gd name="T6" fmla="*/ 15 w 27"/>
              <a:gd name="T7" fmla="*/ 197 h 197"/>
              <a:gd name="T8" fmla="*/ 27 w 27"/>
              <a:gd name="T9" fmla="*/ 195 h 197"/>
              <a:gd name="T10" fmla="*/ 0 60000 65536"/>
              <a:gd name="T11" fmla="*/ 0 60000 65536"/>
              <a:gd name="T12" fmla="*/ 0 60000 65536"/>
              <a:gd name="T13" fmla="*/ 0 60000 65536"/>
              <a:gd name="T14" fmla="*/ 0 60000 65536"/>
              <a:gd name="T15" fmla="*/ 0 w 27"/>
              <a:gd name="T16" fmla="*/ 0 h 197"/>
              <a:gd name="T17" fmla="*/ 27 w 27"/>
              <a:gd name="T18" fmla="*/ 197 h 197"/>
            </a:gdLst>
            <a:ahLst/>
            <a:cxnLst>
              <a:cxn ang="T10">
                <a:pos x="T0" y="T1"/>
              </a:cxn>
              <a:cxn ang="T11">
                <a:pos x="T2" y="T3"/>
              </a:cxn>
              <a:cxn ang="T12">
                <a:pos x="T4" y="T5"/>
              </a:cxn>
              <a:cxn ang="T13">
                <a:pos x="T6" y="T7"/>
              </a:cxn>
              <a:cxn ang="T14">
                <a:pos x="T8" y="T9"/>
              </a:cxn>
            </a:cxnLst>
            <a:rect l="T15" t="T16" r="T17" b="T18"/>
            <a:pathLst>
              <a:path w="27" h="197">
                <a:moveTo>
                  <a:pt x="27" y="195"/>
                </a:moveTo>
                <a:lnTo>
                  <a:pt x="12" y="0"/>
                </a:lnTo>
                <a:lnTo>
                  <a:pt x="0" y="0"/>
                </a:lnTo>
                <a:lnTo>
                  <a:pt x="15" y="197"/>
                </a:lnTo>
                <a:lnTo>
                  <a:pt x="27" y="195"/>
                </a:lnTo>
                <a:close/>
              </a:path>
            </a:pathLst>
          </a:custGeom>
          <a:solidFill>
            <a:schemeClr val="tx1"/>
          </a:solidFill>
          <a:ln w="9525">
            <a:solidFill>
              <a:schemeClr val="tx1"/>
            </a:solidFill>
            <a:round/>
            <a:headEnd/>
            <a:tailEnd/>
          </a:ln>
        </p:spPr>
        <p:txBody>
          <a:bodyPr/>
          <a:lstStyle/>
          <a:p>
            <a:endParaRPr lang="en-US"/>
          </a:p>
        </p:txBody>
      </p:sp>
      <p:sp>
        <p:nvSpPr>
          <p:cNvPr id="22644" name="Freeform 110"/>
          <p:cNvSpPr>
            <a:spLocks/>
          </p:cNvSpPr>
          <p:nvPr/>
        </p:nvSpPr>
        <p:spPr bwMode="auto">
          <a:xfrm>
            <a:off x="3190875" y="5397500"/>
            <a:ext cx="22225" cy="77788"/>
          </a:xfrm>
          <a:custGeom>
            <a:avLst/>
            <a:gdLst>
              <a:gd name="T0" fmla="*/ 16 w 16"/>
              <a:gd name="T1" fmla="*/ 49 h 49"/>
              <a:gd name="T2" fmla="*/ 12 w 16"/>
              <a:gd name="T3" fmla="*/ 0 h 49"/>
              <a:gd name="T4" fmla="*/ 0 w 16"/>
              <a:gd name="T5" fmla="*/ 2 h 49"/>
              <a:gd name="T6" fmla="*/ 6 w 16"/>
              <a:gd name="T7" fmla="*/ 49 h 49"/>
              <a:gd name="T8" fmla="*/ 16 w 16"/>
              <a:gd name="T9" fmla="*/ 49 h 49"/>
              <a:gd name="T10" fmla="*/ 0 60000 65536"/>
              <a:gd name="T11" fmla="*/ 0 60000 65536"/>
              <a:gd name="T12" fmla="*/ 0 60000 65536"/>
              <a:gd name="T13" fmla="*/ 0 60000 65536"/>
              <a:gd name="T14" fmla="*/ 0 60000 65536"/>
              <a:gd name="T15" fmla="*/ 0 w 16"/>
              <a:gd name="T16" fmla="*/ 0 h 49"/>
              <a:gd name="T17" fmla="*/ 16 w 16"/>
              <a:gd name="T18" fmla="*/ 49 h 49"/>
            </a:gdLst>
            <a:ahLst/>
            <a:cxnLst>
              <a:cxn ang="T10">
                <a:pos x="T0" y="T1"/>
              </a:cxn>
              <a:cxn ang="T11">
                <a:pos x="T2" y="T3"/>
              </a:cxn>
              <a:cxn ang="T12">
                <a:pos x="T4" y="T5"/>
              </a:cxn>
              <a:cxn ang="T13">
                <a:pos x="T6" y="T7"/>
              </a:cxn>
              <a:cxn ang="T14">
                <a:pos x="T8" y="T9"/>
              </a:cxn>
            </a:cxnLst>
            <a:rect l="T15" t="T16" r="T17" b="T18"/>
            <a:pathLst>
              <a:path w="16" h="49">
                <a:moveTo>
                  <a:pt x="16" y="49"/>
                </a:moveTo>
                <a:lnTo>
                  <a:pt x="12" y="0"/>
                </a:lnTo>
                <a:lnTo>
                  <a:pt x="0" y="2"/>
                </a:lnTo>
                <a:lnTo>
                  <a:pt x="6" y="49"/>
                </a:lnTo>
                <a:lnTo>
                  <a:pt x="16" y="49"/>
                </a:lnTo>
                <a:close/>
              </a:path>
            </a:pathLst>
          </a:custGeom>
          <a:solidFill>
            <a:schemeClr val="tx1"/>
          </a:solidFill>
          <a:ln w="9525">
            <a:solidFill>
              <a:schemeClr val="tx1"/>
            </a:solidFill>
            <a:round/>
            <a:headEnd/>
            <a:tailEnd/>
          </a:ln>
        </p:spPr>
        <p:txBody>
          <a:bodyPr/>
          <a:lstStyle/>
          <a:p>
            <a:endParaRPr lang="en-US"/>
          </a:p>
        </p:txBody>
      </p:sp>
      <p:sp>
        <p:nvSpPr>
          <p:cNvPr id="22645" name="Freeform 111"/>
          <p:cNvSpPr>
            <a:spLocks/>
          </p:cNvSpPr>
          <p:nvPr/>
        </p:nvSpPr>
        <p:spPr bwMode="auto">
          <a:xfrm>
            <a:off x="3198813" y="5475288"/>
            <a:ext cx="20637" cy="61912"/>
          </a:xfrm>
          <a:custGeom>
            <a:avLst/>
            <a:gdLst>
              <a:gd name="T0" fmla="*/ 14 w 14"/>
              <a:gd name="T1" fmla="*/ 37 h 39"/>
              <a:gd name="T2" fmla="*/ 14 w 14"/>
              <a:gd name="T3" fmla="*/ 39 h 39"/>
              <a:gd name="T4" fmla="*/ 10 w 14"/>
              <a:gd name="T5" fmla="*/ 0 h 39"/>
              <a:gd name="T6" fmla="*/ 0 w 14"/>
              <a:gd name="T7" fmla="*/ 0 h 39"/>
              <a:gd name="T8" fmla="*/ 4 w 14"/>
              <a:gd name="T9" fmla="*/ 39 h 39"/>
              <a:gd name="T10" fmla="*/ 14 w 14"/>
              <a:gd name="T11" fmla="*/ 37 h 39"/>
              <a:gd name="T12" fmla="*/ 0 60000 65536"/>
              <a:gd name="T13" fmla="*/ 0 60000 65536"/>
              <a:gd name="T14" fmla="*/ 0 60000 65536"/>
              <a:gd name="T15" fmla="*/ 0 60000 65536"/>
              <a:gd name="T16" fmla="*/ 0 60000 65536"/>
              <a:gd name="T17" fmla="*/ 0 60000 65536"/>
              <a:gd name="T18" fmla="*/ 0 w 14"/>
              <a:gd name="T19" fmla="*/ 0 h 39"/>
              <a:gd name="T20" fmla="*/ 14 w 14"/>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4" h="39">
                <a:moveTo>
                  <a:pt x="14" y="37"/>
                </a:moveTo>
                <a:lnTo>
                  <a:pt x="14" y="39"/>
                </a:lnTo>
                <a:lnTo>
                  <a:pt x="10" y="0"/>
                </a:lnTo>
                <a:lnTo>
                  <a:pt x="0" y="0"/>
                </a:lnTo>
                <a:lnTo>
                  <a:pt x="4" y="39"/>
                </a:lnTo>
                <a:lnTo>
                  <a:pt x="14" y="37"/>
                </a:lnTo>
                <a:close/>
              </a:path>
            </a:pathLst>
          </a:custGeom>
          <a:solidFill>
            <a:schemeClr val="tx1"/>
          </a:solidFill>
          <a:ln w="9525">
            <a:solidFill>
              <a:schemeClr val="tx1"/>
            </a:solidFill>
            <a:round/>
            <a:headEnd/>
            <a:tailEnd/>
          </a:ln>
        </p:spPr>
        <p:txBody>
          <a:bodyPr/>
          <a:lstStyle/>
          <a:p>
            <a:endParaRPr lang="en-US"/>
          </a:p>
        </p:txBody>
      </p:sp>
      <p:sp>
        <p:nvSpPr>
          <p:cNvPr id="22646" name="Freeform 112"/>
          <p:cNvSpPr>
            <a:spLocks/>
          </p:cNvSpPr>
          <p:nvPr/>
        </p:nvSpPr>
        <p:spPr bwMode="auto">
          <a:xfrm>
            <a:off x="3205163" y="5534025"/>
            <a:ext cx="20637" cy="49213"/>
          </a:xfrm>
          <a:custGeom>
            <a:avLst/>
            <a:gdLst>
              <a:gd name="T0" fmla="*/ 14 w 14"/>
              <a:gd name="T1" fmla="*/ 29 h 31"/>
              <a:gd name="T2" fmla="*/ 10 w 14"/>
              <a:gd name="T3" fmla="*/ 0 h 31"/>
              <a:gd name="T4" fmla="*/ 0 w 14"/>
              <a:gd name="T5" fmla="*/ 2 h 31"/>
              <a:gd name="T6" fmla="*/ 4 w 14"/>
              <a:gd name="T7" fmla="*/ 31 h 31"/>
              <a:gd name="T8" fmla="*/ 14 w 14"/>
              <a:gd name="T9" fmla="*/ 29 h 31"/>
              <a:gd name="T10" fmla="*/ 0 60000 65536"/>
              <a:gd name="T11" fmla="*/ 0 60000 65536"/>
              <a:gd name="T12" fmla="*/ 0 60000 65536"/>
              <a:gd name="T13" fmla="*/ 0 60000 65536"/>
              <a:gd name="T14" fmla="*/ 0 60000 65536"/>
              <a:gd name="T15" fmla="*/ 0 w 14"/>
              <a:gd name="T16" fmla="*/ 0 h 31"/>
              <a:gd name="T17" fmla="*/ 14 w 14"/>
              <a:gd name="T18" fmla="*/ 31 h 31"/>
            </a:gdLst>
            <a:ahLst/>
            <a:cxnLst>
              <a:cxn ang="T10">
                <a:pos x="T0" y="T1"/>
              </a:cxn>
              <a:cxn ang="T11">
                <a:pos x="T2" y="T3"/>
              </a:cxn>
              <a:cxn ang="T12">
                <a:pos x="T4" y="T5"/>
              </a:cxn>
              <a:cxn ang="T13">
                <a:pos x="T6" y="T7"/>
              </a:cxn>
              <a:cxn ang="T14">
                <a:pos x="T8" y="T9"/>
              </a:cxn>
            </a:cxnLst>
            <a:rect l="T15" t="T16" r="T17" b="T18"/>
            <a:pathLst>
              <a:path w="14" h="31">
                <a:moveTo>
                  <a:pt x="14" y="29"/>
                </a:moveTo>
                <a:lnTo>
                  <a:pt x="10" y="0"/>
                </a:lnTo>
                <a:lnTo>
                  <a:pt x="0" y="2"/>
                </a:lnTo>
                <a:lnTo>
                  <a:pt x="4" y="31"/>
                </a:lnTo>
                <a:lnTo>
                  <a:pt x="14" y="29"/>
                </a:lnTo>
                <a:close/>
              </a:path>
            </a:pathLst>
          </a:custGeom>
          <a:solidFill>
            <a:schemeClr val="tx1"/>
          </a:solidFill>
          <a:ln w="9525">
            <a:solidFill>
              <a:schemeClr val="tx1"/>
            </a:solidFill>
            <a:round/>
            <a:headEnd/>
            <a:tailEnd/>
          </a:ln>
        </p:spPr>
        <p:txBody>
          <a:bodyPr/>
          <a:lstStyle/>
          <a:p>
            <a:endParaRPr lang="en-US"/>
          </a:p>
        </p:txBody>
      </p:sp>
      <p:sp>
        <p:nvSpPr>
          <p:cNvPr id="22647" name="Freeform 113"/>
          <p:cNvSpPr>
            <a:spLocks/>
          </p:cNvSpPr>
          <p:nvPr/>
        </p:nvSpPr>
        <p:spPr bwMode="auto">
          <a:xfrm>
            <a:off x="3209925" y="5580063"/>
            <a:ext cx="19050" cy="39687"/>
          </a:xfrm>
          <a:custGeom>
            <a:avLst/>
            <a:gdLst>
              <a:gd name="T0" fmla="*/ 4 w 13"/>
              <a:gd name="T1" fmla="*/ 25 h 25"/>
              <a:gd name="T2" fmla="*/ 13 w 13"/>
              <a:gd name="T3" fmla="*/ 23 h 25"/>
              <a:gd name="T4" fmla="*/ 10 w 13"/>
              <a:gd name="T5" fmla="*/ 0 h 25"/>
              <a:gd name="T6" fmla="*/ 0 w 13"/>
              <a:gd name="T7" fmla="*/ 2 h 25"/>
              <a:gd name="T8" fmla="*/ 4 w 13"/>
              <a:gd name="T9" fmla="*/ 25 h 25"/>
              <a:gd name="T10" fmla="*/ 13 w 13"/>
              <a:gd name="T11" fmla="*/ 23 h 25"/>
              <a:gd name="T12" fmla="*/ 4 w 13"/>
              <a:gd name="T13" fmla="*/ 25 h 25"/>
              <a:gd name="T14" fmla="*/ 8 w 13"/>
              <a:gd name="T15" fmla="*/ 23 h 25"/>
              <a:gd name="T16" fmla="*/ 13 w 13"/>
              <a:gd name="T17" fmla="*/ 23 h 25"/>
              <a:gd name="T18" fmla="*/ 4 w 13"/>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4" y="25"/>
                </a:moveTo>
                <a:lnTo>
                  <a:pt x="13" y="23"/>
                </a:lnTo>
                <a:lnTo>
                  <a:pt x="10" y="0"/>
                </a:lnTo>
                <a:lnTo>
                  <a:pt x="0" y="2"/>
                </a:lnTo>
                <a:lnTo>
                  <a:pt x="4" y="25"/>
                </a:lnTo>
                <a:lnTo>
                  <a:pt x="13" y="23"/>
                </a:lnTo>
                <a:lnTo>
                  <a:pt x="4" y="25"/>
                </a:lnTo>
                <a:lnTo>
                  <a:pt x="8" y="23"/>
                </a:lnTo>
                <a:lnTo>
                  <a:pt x="13" y="23"/>
                </a:lnTo>
                <a:lnTo>
                  <a:pt x="4" y="25"/>
                </a:lnTo>
                <a:close/>
              </a:path>
            </a:pathLst>
          </a:custGeom>
          <a:solidFill>
            <a:schemeClr val="tx1"/>
          </a:solidFill>
          <a:ln w="9525">
            <a:solidFill>
              <a:schemeClr val="tx1"/>
            </a:solidFill>
            <a:round/>
            <a:headEnd/>
            <a:tailEnd/>
          </a:ln>
        </p:spPr>
        <p:txBody>
          <a:bodyPr/>
          <a:lstStyle/>
          <a:p>
            <a:endParaRPr lang="en-US"/>
          </a:p>
        </p:txBody>
      </p:sp>
      <p:sp>
        <p:nvSpPr>
          <p:cNvPr id="22648" name="Freeform 114"/>
          <p:cNvSpPr>
            <a:spLocks/>
          </p:cNvSpPr>
          <p:nvPr/>
        </p:nvSpPr>
        <p:spPr bwMode="auto">
          <a:xfrm>
            <a:off x="3209925" y="5580063"/>
            <a:ext cx="19050" cy="39687"/>
          </a:xfrm>
          <a:custGeom>
            <a:avLst/>
            <a:gdLst>
              <a:gd name="T0" fmla="*/ 0 w 13"/>
              <a:gd name="T1" fmla="*/ 2 h 25"/>
              <a:gd name="T2" fmla="*/ 4 w 13"/>
              <a:gd name="T3" fmla="*/ 25 h 25"/>
              <a:gd name="T4" fmla="*/ 13 w 13"/>
              <a:gd name="T5" fmla="*/ 23 h 25"/>
              <a:gd name="T6" fmla="*/ 10 w 13"/>
              <a:gd name="T7" fmla="*/ 0 h 25"/>
              <a:gd name="T8" fmla="*/ 0 w 13"/>
              <a:gd name="T9" fmla="*/ 2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
                </a:moveTo>
                <a:lnTo>
                  <a:pt x="4" y="25"/>
                </a:lnTo>
                <a:lnTo>
                  <a:pt x="13" y="23"/>
                </a:lnTo>
                <a:lnTo>
                  <a:pt x="10" y="0"/>
                </a:lnTo>
                <a:lnTo>
                  <a:pt x="0" y="2"/>
                </a:lnTo>
                <a:close/>
              </a:path>
            </a:pathLst>
          </a:custGeom>
          <a:solidFill>
            <a:schemeClr val="tx1"/>
          </a:solidFill>
          <a:ln w="9525">
            <a:solidFill>
              <a:schemeClr val="tx1"/>
            </a:solidFill>
            <a:round/>
            <a:headEnd/>
            <a:tailEnd/>
          </a:ln>
        </p:spPr>
        <p:txBody>
          <a:bodyPr/>
          <a:lstStyle/>
          <a:p>
            <a:endParaRPr lang="en-US"/>
          </a:p>
        </p:txBody>
      </p:sp>
      <p:sp>
        <p:nvSpPr>
          <p:cNvPr id="22649" name="Freeform 115"/>
          <p:cNvSpPr>
            <a:spLocks/>
          </p:cNvSpPr>
          <p:nvPr/>
        </p:nvSpPr>
        <p:spPr bwMode="auto">
          <a:xfrm>
            <a:off x="3205163" y="5534025"/>
            <a:ext cx="20637" cy="49213"/>
          </a:xfrm>
          <a:custGeom>
            <a:avLst/>
            <a:gdLst>
              <a:gd name="T0" fmla="*/ 0 w 14"/>
              <a:gd name="T1" fmla="*/ 2 h 31"/>
              <a:gd name="T2" fmla="*/ 4 w 14"/>
              <a:gd name="T3" fmla="*/ 31 h 31"/>
              <a:gd name="T4" fmla="*/ 14 w 14"/>
              <a:gd name="T5" fmla="*/ 29 h 31"/>
              <a:gd name="T6" fmla="*/ 10 w 14"/>
              <a:gd name="T7" fmla="*/ 0 h 31"/>
              <a:gd name="T8" fmla="*/ 10 w 14"/>
              <a:gd name="T9" fmla="*/ 2 h 31"/>
              <a:gd name="T10" fmla="*/ 0 w 14"/>
              <a:gd name="T11" fmla="*/ 2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2"/>
                </a:moveTo>
                <a:lnTo>
                  <a:pt x="4" y="31"/>
                </a:lnTo>
                <a:lnTo>
                  <a:pt x="14" y="29"/>
                </a:lnTo>
                <a:lnTo>
                  <a:pt x="10" y="0"/>
                </a:lnTo>
                <a:lnTo>
                  <a:pt x="10" y="2"/>
                </a:lnTo>
                <a:lnTo>
                  <a:pt x="0" y="2"/>
                </a:lnTo>
                <a:close/>
              </a:path>
            </a:pathLst>
          </a:custGeom>
          <a:solidFill>
            <a:schemeClr val="tx1"/>
          </a:solidFill>
          <a:ln w="9525">
            <a:solidFill>
              <a:schemeClr val="tx1"/>
            </a:solidFill>
            <a:round/>
            <a:headEnd/>
            <a:tailEnd/>
          </a:ln>
        </p:spPr>
        <p:txBody>
          <a:bodyPr/>
          <a:lstStyle/>
          <a:p>
            <a:endParaRPr lang="en-US"/>
          </a:p>
        </p:txBody>
      </p:sp>
      <p:sp>
        <p:nvSpPr>
          <p:cNvPr id="22650" name="Freeform 116"/>
          <p:cNvSpPr>
            <a:spLocks/>
          </p:cNvSpPr>
          <p:nvPr/>
        </p:nvSpPr>
        <p:spPr bwMode="auto">
          <a:xfrm>
            <a:off x="3198813" y="5475288"/>
            <a:ext cx="20637" cy="61912"/>
          </a:xfrm>
          <a:custGeom>
            <a:avLst/>
            <a:gdLst>
              <a:gd name="T0" fmla="*/ 0 w 14"/>
              <a:gd name="T1" fmla="*/ 0 h 39"/>
              <a:gd name="T2" fmla="*/ 4 w 14"/>
              <a:gd name="T3" fmla="*/ 39 h 39"/>
              <a:gd name="T4" fmla="*/ 14 w 14"/>
              <a:gd name="T5" fmla="*/ 39 h 39"/>
              <a:gd name="T6" fmla="*/ 10 w 14"/>
              <a:gd name="T7" fmla="*/ 0 h 39"/>
              <a:gd name="T8" fmla="*/ 0 w 14"/>
              <a:gd name="T9" fmla="*/ 0 h 39"/>
              <a:gd name="T10" fmla="*/ 0 60000 65536"/>
              <a:gd name="T11" fmla="*/ 0 60000 65536"/>
              <a:gd name="T12" fmla="*/ 0 60000 65536"/>
              <a:gd name="T13" fmla="*/ 0 60000 65536"/>
              <a:gd name="T14" fmla="*/ 0 60000 65536"/>
              <a:gd name="T15" fmla="*/ 0 w 14"/>
              <a:gd name="T16" fmla="*/ 0 h 39"/>
              <a:gd name="T17" fmla="*/ 14 w 14"/>
              <a:gd name="T18" fmla="*/ 39 h 39"/>
            </a:gdLst>
            <a:ahLst/>
            <a:cxnLst>
              <a:cxn ang="T10">
                <a:pos x="T0" y="T1"/>
              </a:cxn>
              <a:cxn ang="T11">
                <a:pos x="T2" y="T3"/>
              </a:cxn>
              <a:cxn ang="T12">
                <a:pos x="T4" y="T5"/>
              </a:cxn>
              <a:cxn ang="T13">
                <a:pos x="T6" y="T7"/>
              </a:cxn>
              <a:cxn ang="T14">
                <a:pos x="T8" y="T9"/>
              </a:cxn>
            </a:cxnLst>
            <a:rect l="T15" t="T16" r="T17" b="T18"/>
            <a:pathLst>
              <a:path w="14" h="39">
                <a:moveTo>
                  <a:pt x="0" y="0"/>
                </a:moveTo>
                <a:lnTo>
                  <a:pt x="4" y="39"/>
                </a:lnTo>
                <a:lnTo>
                  <a:pt x="14" y="39"/>
                </a:lnTo>
                <a:lnTo>
                  <a:pt x="10" y="0"/>
                </a:lnTo>
                <a:lnTo>
                  <a:pt x="0" y="0"/>
                </a:lnTo>
                <a:close/>
              </a:path>
            </a:pathLst>
          </a:custGeom>
          <a:solidFill>
            <a:schemeClr val="tx1"/>
          </a:solidFill>
          <a:ln w="9525">
            <a:solidFill>
              <a:schemeClr val="tx1"/>
            </a:solidFill>
            <a:round/>
            <a:headEnd/>
            <a:tailEnd/>
          </a:ln>
        </p:spPr>
        <p:txBody>
          <a:bodyPr/>
          <a:lstStyle/>
          <a:p>
            <a:endParaRPr lang="en-US"/>
          </a:p>
        </p:txBody>
      </p:sp>
      <p:sp>
        <p:nvSpPr>
          <p:cNvPr id="22651" name="Freeform 117"/>
          <p:cNvSpPr>
            <a:spLocks/>
          </p:cNvSpPr>
          <p:nvPr/>
        </p:nvSpPr>
        <p:spPr bwMode="auto">
          <a:xfrm>
            <a:off x="3190875" y="5397500"/>
            <a:ext cx="22225" cy="77788"/>
          </a:xfrm>
          <a:custGeom>
            <a:avLst/>
            <a:gdLst>
              <a:gd name="T0" fmla="*/ 0 w 16"/>
              <a:gd name="T1" fmla="*/ 2 h 49"/>
              <a:gd name="T2" fmla="*/ 6 w 16"/>
              <a:gd name="T3" fmla="*/ 49 h 49"/>
              <a:gd name="T4" fmla="*/ 16 w 16"/>
              <a:gd name="T5" fmla="*/ 49 h 49"/>
              <a:gd name="T6" fmla="*/ 12 w 16"/>
              <a:gd name="T7" fmla="*/ 0 h 49"/>
              <a:gd name="T8" fmla="*/ 0 w 16"/>
              <a:gd name="T9" fmla="*/ 2 h 49"/>
              <a:gd name="T10" fmla="*/ 0 60000 65536"/>
              <a:gd name="T11" fmla="*/ 0 60000 65536"/>
              <a:gd name="T12" fmla="*/ 0 60000 65536"/>
              <a:gd name="T13" fmla="*/ 0 60000 65536"/>
              <a:gd name="T14" fmla="*/ 0 60000 65536"/>
              <a:gd name="T15" fmla="*/ 0 w 16"/>
              <a:gd name="T16" fmla="*/ 0 h 49"/>
              <a:gd name="T17" fmla="*/ 16 w 16"/>
              <a:gd name="T18" fmla="*/ 49 h 49"/>
            </a:gdLst>
            <a:ahLst/>
            <a:cxnLst>
              <a:cxn ang="T10">
                <a:pos x="T0" y="T1"/>
              </a:cxn>
              <a:cxn ang="T11">
                <a:pos x="T2" y="T3"/>
              </a:cxn>
              <a:cxn ang="T12">
                <a:pos x="T4" y="T5"/>
              </a:cxn>
              <a:cxn ang="T13">
                <a:pos x="T6" y="T7"/>
              </a:cxn>
              <a:cxn ang="T14">
                <a:pos x="T8" y="T9"/>
              </a:cxn>
            </a:cxnLst>
            <a:rect l="T15" t="T16" r="T17" b="T18"/>
            <a:pathLst>
              <a:path w="16" h="49">
                <a:moveTo>
                  <a:pt x="0" y="2"/>
                </a:moveTo>
                <a:lnTo>
                  <a:pt x="6" y="49"/>
                </a:lnTo>
                <a:lnTo>
                  <a:pt x="16" y="49"/>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52" name="Freeform 118"/>
          <p:cNvSpPr>
            <a:spLocks/>
          </p:cNvSpPr>
          <p:nvPr/>
        </p:nvSpPr>
        <p:spPr bwMode="auto">
          <a:xfrm>
            <a:off x="3168650" y="5087938"/>
            <a:ext cx="39688" cy="312737"/>
          </a:xfrm>
          <a:custGeom>
            <a:avLst/>
            <a:gdLst>
              <a:gd name="T0" fmla="*/ 0 w 27"/>
              <a:gd name="T1" fmla="*/ 0 h 197"/>
              <a:gd name="T2" fmla="*/ 15 w 27"/>
              <a:gd name="T3" fmla="*/ 197 h 197"/>
              <a:gd name="T4" fmla="*/ 27 w 27"/>
              <a:gd name="T5" fmla="*/ 195 h 197"/>
              <a:gd name="T6" fmla="*/ 12 w 27"/>
              <a:gd name="T7" fmla="*/ 0 h 197"/>
              <a:gd name="T8" fmla="*/ 0 w 27"/>
              <a:gd name="T9" fmla="*/ 0 h 197"/>
              <a:gd name="T10" fmla="*/ 0 60000 65536"/>
              <a:gd name="T11" fmla="*/ 0 60000 65536"/>
              <a:gd name="T12" fmla="*/ 0 60000 65536"/>
              <a:gd name="T13" fmla="*/ 0 60000 65536"/>
              <a:gd name="T14" fmla="*/ 0 60000 65536"/>
              <a:gd name="T15" fmla="*/ 0 w 27"/>
              <a:gd name="T16" fmla="*/ 0 h 197"/>
              <a:gd name="T17" fmla="*/ 27 w 27"/>
              <a:gd name="T18" fmla="*/ 197 h 197"/>
            </a:gdLst>
            <a:ahLst/>
            <a:cxnLst>
              <a:cxn ang="T10">
                <a:pos x="T0" y="T1"/>
              </a:cxn>
              <a:cxn ang="T11">
                <a:pos x="T2" y="T3"/>
              </a:cxn>
              <a:cxn ang="T12">
                <a:pos x="T4" y="T5"/>
              </a:cxn>
              <a:cxn ang="T13">
                <a:pos x="T6" y="T7"/>
              </a:cxn>
              <a:cxn ang="T14">
                <a:pos x="T8" y="T9"/>
              </a:cxn>
            </a:cxnLst>
            <a:rect l="T15" t="T16" r="T17" b="T18"/>
            <a:pathLst>
              <a:path w="27" h="197">
                <a:moveTo>
                  <a:pt x="0" y="0"/>
                </a:moveTo>
                <a:lnTo>
                  <a:pt x="15" y="197"/>
                </a:lnTo>
                <a:lnTo>
                  <a:pt x="27" y="195"/>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22653" name="Freeform 119"/>
          <p:cNvSpPr>
            <a:spLocks/>
          </p:cNvSpPr>
          <p:nvPr/>
        </p:nvSpPr>
        <p:spPr bwMode="auto">
          <a:xfrm>
            <a:off x="3152775" y="4914900"/>
            <a:ext cx="33338" cy="173038"/>
          </a:xfrm>
          <a:custGeom>
            <a:avLst/>
            <a:gdLst>
              <a:gd name="T0" fmla="*/ 0 w 22"/>
              <a:gd name="T1" fmla="*/ 2 h 109"/>
              <a:gd name="T2" fmla="*/ 10 w 22"/>
              <a:gd name="T3" fmla="*/ 109 h 109"/>
              <a:gd name="T4" fmla="*/ 22 w 22"/>
              <a:gd name="T5" fmla="*/ 109 h 109"/>
              <a:gd name="T6" fmla="*/ 12 w 22"/>
              <a:gd name="T7" fmla="*/ 0 h 109"/>
              <a:gd name="T8" fmla="*/ 0 w 22"/>
              <a:gd name="T9" fmla="*/ 2 h 109"/>
              <a:gd name="T10" fmla="*/ 0 60000 65536"/>
              <a:gd name="T11" fmla="*/ 0 60000 65536"/>
              <a:gd name="T12" fmla="*/ 0 60000 65536"/>
              <a:gd name="T13" fmla="*/ 0 60000 65536"/>
              <a:gd name="T14" fmla="*/ 0 60000 65536"/>
              <a:gd name="T15" fmla="*/ 0 w 22"/>
              <a:gd name="T16" fmla="*/ 0 h 109"/>
              <a:gd name="T17" fmla="*/ 22 w 22"/>
              <a:gd name="T18" fmla="*/ 109 h 109"/>
            </a:gdLst>
            <a:ahLst/>
            <a:cxnLst>
              <a:cxn ang="T10">
                <a:pos x="T0" y="T1"/>
              </a:cxn>
              <a:cxn ang="T11">
                <a:pos x="T2" y="T3"/>
              </a:cxn>
              <a:cxn ang="T12">
                <a:pos x="T4" y="T5"/>
              </a:cxn>
              <a:cxn ang="T13">
                <a:pos x="T6" y="T7"/>
              </a:cxn>
              <a:cxn ang="T14">
                <a:pos x="T8" y="T9"/>
              </a:cxn>
            </a:cxnLst>
            <a:rect l="T15" t="T16" r="T17" b="T18"/>
            <a:pathLst>
              <a:path w="22" h="109">
                <a:moveTo>
                  <a:pt x="0" y="2"/>
                </a:moveTo>
                <a:lnTo>
                  <a:pt x="10" y="109"/>
                </a:lnTo>
                <a:lnTo>
                  <a:pt x="22" y="109"/>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54" name="Freeform 120"/>
          <p:cNvSpPr>
            <a:spLocks/>
          </p:cNvSpPr>
          <p:nvPr/>
        </p:nvSpPr>
        <p:spPr bwMode="auto">
          <a:xfrm>
            <a:off x="3143250" y="4784725"/>
            <a:ext cx="28575" cy="133350"/>
          </a:xfrm>
          <a:custGeom>
            <a:avLst/>
            <a:gdLst>
              <a:gd name="T0" fmla="*/ 0 w 19"/>
              <a:gd name="T1" fmla="*/ 0 h 84"/>
              <a:gd name="T2" fmla="*/ 7 w 19"/>
              <a:gd name="T3" fmla="*/ 84 h 84"/>
              <a:gd name="T4" fmla="*/ 19 w 19"/>
              <a:gd name="T5" fmla="*/ 82 h 84"/>
              <a:gd name="T6" fmla="*/ 11 w 19"/>
              <a:gd name="T7" fmla="*/ 0 h 84"/>
              <a:gd name="T8" fmla="*/ 0 w 19"/>
              <a:gd name="T9" fmla="*/ 0 h 84"/>
              <a:gd name="T10" fmla="*/ 0 60000 65536"/>
              <a:gd name="T11" fmla="*/ 0 60000 65536"/>
              <a:gd name="T12" fmla="*/ 0 60000 65536"/>
              <a:gd name="T13" fmla="*/ 0 60000 65536"/>
              <a:gd name="T14" fmla="*/ 0 60000 65536"/>
              <a:gd name="T15" fmla="*/ 0 w 19"/>
              <a:gd name="T16" fmla="*/ 0 h 84"/>
              <a:gd name="T17" fmla="*/ 19 w 19"/>
              <a:gd name="T18" fmla="*/ 84 h 84"/>
            </a:gdLst>
            <a:ahLst/>
            <a:cxnLst>
              <a:cxn ang="T10">
                <a:pos x="T0" y="T1"/>
              </a:cxn>
              <a:cxn ang="T11">
                <a:pos x="T2" y="T3"/>
              </a:cxn>
              <a:cxn ang="T12">
                <a:pos x="T4" y="T5"/>
              </a:cxn>
              <a:cxn ang="T13">
                <a:pos x="T6" y="T7"/>
              </a:cxn>
              <a:cxn ang="T14">
                <a:pos x="T8" y="T9"/>
              </a:cxn>
            </a:cxnLst>
            <a:rect l="T15" t="T16" r="T17" b="T18"/>
            <a:pathLst>
              <a:path w="19" h="84">
                <a:moveTo>
                  <a:pt x="0" y="0"/>
                </a:moveTo>
                <a:lnTo>
                  <a:pt x="7" y="84"/>
                </a:lnTo>
                <a:lnTo>
                  <a:pt x="19" y="82"/>
                </a:lnTo>
                <a:lnTo>
                  <a:pt x="11" y="0"/>
                </a:lnTo>
                <a:lnTo>
                  <a:pt x="0" y="0"/>
                </a:lnTo>
                <a:close/>
              </a:path>
            </a:pathLst>
          </a:custGeom>
          <a:solidFill>
            <a:schemeClr val="tx1"/>
          </a:solidFill>
          <a:ln w="9525">
            <a:solidFill>
              <a:schemeClr val="tx1"/>
            </a:solidFill>
            <a:round/>
            <a:headEnd/>
            <a:tailEnd/>
          </a:ln>
        </p:spPr>
        <p:txBody>
          <a:bodyPr/>
          <a:lstStyle/>
          <a:p>
            <a:endParaRPr lang="en-US"/>
          </a:p>
        </p:txBody>
      </p:sp>
      <p:sp>
        <p:nvSpPr>
          <p:cNvPr id="22655" name="Freeform 121"/>
          <p:cNvSpPr>
            <a:spLocks/>
          </p:cNvSpPr>
          <p:nvPr/>
        </p:nvSpPr>
        <p:spPr bwMode="auto">
          <a:xfrm>
            <a:off x="3136900" y="4741863"/>
            <a:ext cx="22225" cy="42862"/>
          </a:xfrm>
          <a:custGeom>
            <a:avLst/>
            <a:gdLst>
              <a:gd name="T0" fmla="*/ 0 w 15"/>
              <a:gd name="T1" fmla="*/ 2 h 27"/>
              <a:gd name="T2" fmla="*/ 4 w 15"/>
              <a:gd name="T3" fmla="*/ 27 h 27"/>
              <a:gd name="T4" fmla="*/ 15 w 15"/>
              <a:gd name="T5" fmla="*/ 27 h 27"/>
              <a:gd name="T6" fmla="*/ 11 w 15"/>
              <a:gd name="T7" fmla="*/ 0 h 27"/>
              <a:gd name="T8" fmla="*/ 9 w 15"/>
              <a:gd name="T9" fmla="*/ 0 h 27"/>
              <a:gd name="T10" fmla="*/ 11 w 15"/>
              <a:gd name="T11" fmla="*/ 0 h 27"/>
              <a:gd name="T12" fmla="*/ 9 w 15"/>
              <a:gd name="T13" fmla="*/ 0 h 27"/>
              <a:gd name="T14" fmla="*/ 0 w 15"/>
              <a:gd name="T15" fmla="*/ 2 h 2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7"/>
              <a:gd name="T26" fmla="*/ 15 w 1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7">
                <a:moveTo>
                  <a:pt x="0" y="2"/>
                </a:moveTo>
                <a:lnTo>
                  <a:pt x="4" y="27"/>
                </a:lnTo>
                <a:lnTo>
                  <a:pt x="15" y="27"/>
                </a:lnTo>
                <a:lnTo>
                  <a:pt x="11" y="0"/>
                </a:lnTo>
                <a:lnTo>
                  <a:pt x="9" y="0"/>
                </a:lnTo>
                <a:lnTo>
                  <a:pt x="11" y="0"/>
                </a:lnTo>
                <a:lnTo>
                  <a:pt x="9" y="0"/>
                </a:lnTo>
                <a:lnTo>
                  <a:pt x="0" y="2"/>
                </a:lnTo>
                <a:close/>
              </a:path>
            </a:pathLst>
          </a:custGeom>
          <a:solidFill>
            <a:schemeClr val="tx1"/>
          </a:solidFill>
          <a:ln w="9525">
            <a:solidFill>
              <a:schemeClr val="tx1"/>
            </a:solidFill>
            <a:round/>
            <a:headEnd/>
            <a:tailEnd/>
          </a:ln>
        </p:spPr>
        <p:txBody>
          <a:bodyPr/>
          <a:lstStyle/>
          <a:p>
            <a:endParaRPr lang="en-US"/>
          </a:p>
        </p:txBody>
      </p:sp>
      <p:sp>
        <p:nvSpPr>
          <p:cNvPr id="22656" name="Freeform 122"/>
          <p:cNvSpPr>
            <a:spLocks/>
          </p:cNvSpPr>
          <p:nvPr/>
        </p:nvSpPr>
        <p:spPr bwMode="auto">
          <a:xfrm>
            <a:off x="3132138" y="4708525"/>
            <a:ext cx="19050" cy="36513"/>
          </a:xfrm>
          <a:custGeom>
            <a:avLst/>
            <a:gdLst>
              <a:gd name="T0" fmla="*/ 0 w 13"/>
              <a:gd name="T1" fmla="*/ 2 h 23"/>
              <a:gd name="T2" fmla="*/ 4 w 13"/>
              <a:gd name="T3" fmla="*/ 23 h 23"/>
              <a:gd name="T4" fmla="*/ 13 w 13"/>
              <a:gd name="T5" fmla="*/ 21 h 23"/>
              <a:gd name="T6" fmla="*/ 10 w 13"/>
              <a:gd name="T7" fmla="*/ 0 h 23"/>
              <a:gd name="T8" fmla="*/ 0 w 13"/>
              <a:gd name="T9" fmla="*/ 2 h 23"/>
              <a:gd name="T10" fmla="*/ 0 60000 65536"/>
              <a:gd name="T11" fmla="*/ 0 60000 65536"/>
              <a:gd name="T12" fmla="*/ 0 60000 65536"/>
              <a:gd name="T13" fmla="*/ 0 60000 65536"/>
              <a:gd name="T14" fmla="*/ 0 60000 65536"/>
              <a:gd name="T15" fmla="*/ 0 w 13"/>
              <a:gd name="T16" fmla="*/ 0 h 23"/>
              <a:gd name="T17" fmla="*/ 13 w 13"/>
              <a:gd name="T18" fmla="*/ 23 h 23"/>
            </a:gdLst>
            <a:ahLst/>
            <a:cxnLst>
              <a:cxn ang="T10">
                <a:pos x="T0" y="T1"/>
              </a:cxn>
              <a:cxn ang="T11">
                <a:pos x="T2" y="T3"/>
              </a:cxn>
              <a:cxn ang="T12">
                <a:pos x="T4" y="T5"/>
              </a:cxn>
              <a:cxn ang="T13">
                <a:pos x="T6" y="T7"/>
              </a:cxn>
              <a:cxn ang="T14">
                <a:pos x="T8" y="T9"/>
              </a:cxn>
            </a:cxnLst>
            <a:rect l="T15" t="T16" r="T17" b="T18"/>
            <a:pathLst>
              <a:path w="13" h="23">
                <a:moveTo>
                  <a:pt x="0" y="2"/>
                </a:moveTo>
                <a:lnTo>
                  <a:pt x="4" y="23"/>
                </a:lnTo>
                <a:lnTo>
                  <a:pt x="13" y="21"/>
                </a:lnTo>
                <a:lnTo>
                  <a:pt x="10" y="0"/>
                </a:lnTo>
                <a:lnTo>
                  <a:pt x="0" y="2"/>
                </a:lnTo>
                <a:close/>
              </a:path>
            </a:pathLst>
          </a:custGeom>
          <a:solidFill>
            <a:schemeClr val="tx1"/>
          </a:solidFill>
          <a:ln w="9525">
            <a:solidFill>
              <a:schemeClr val="tx1"/>
            </a:solidFill>
            <a:round/>
            <a:headEnd/>
            <a:tailEnd/>
          </a:ln>
        </p:spPr>
        <p:txBody>
          <a:bodyPr/>
          <a:lstStyle/>
          <a:p>
            <a:endParaRPr lang="en-US"/>
          </a:p>
        </p:txBody>
      </p:sp>
      <p:sp>
        <p:nvSpPr>
          <p:cNvPr id="22657" name="Freeform 123"/>
          <p:cNvSpPr>
            <a:spLocks/>
          </p:cNvSpPr>
          <p:nvPr/>
        </p:nvSpPr>
        <p:spPr bwMode="auto">
          <a:xfrm>
            <a:off x="3125788" y="4679950"/>
            <a:ext cx="20637" cy="31750"/>
          </a:xfrm>
          <a:custGeom>
            <a:avLst/>
            <a:gdLst>
              <a:gd name="T0" fmla="*/ 0 w 14"/>
              <a:gd name="T1" fmla="*/ 10 h 20"/>
              <a:gd name="T2" fmla="*/ 0 w 14"/>
              <a:gd name="T3" fmla="*/ 6 h 20"/>
              <a:gd name="T4" fmla="*/ 4 w 14"/>
              <a:gd name="T5" fmla="*/ 20 h 20"/>
              <a:gd name="T6" fmla="*/ 14 w 14"/>
              <a:gd name="T7" fmla="*/ 18 h 20"/>
              <a:gd name="T8" fmla="*/ 10 w 14"/>
              <a:gd name="T9" fmla="*/ 4 h 20"/>
              <a:gd name="T10" fmla="*/ 10 w 14"/>
              <a:gd name="T11" fmla="*/ 0 h 20"/>
              <a:gd name="T12" fmla="*/ 10 w 14"/>
              <a:gd name="T13" fmla="*/ 4 h 20"/>
              <a:gd name="T14" fmla="*/ 10 w 14"/>
              <a:gd name="T15" fmla="*/ 2 h 20"/>
              <a:gd name="T16" fmla="*/ 10 w 14"/>
              <a:gd name="T17" fmla="*/ 0 h 20"/>
              <a:gd name="T18" fmla="*/ 0 w 1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20"/>
              <a:gd name="T32" fmla="*/ 14 w 1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20">
                <a:moveTo>
                  <a:pt x="0" y="10"/>
                </a:moveTo>
                <a:lnTo>
                  <a:pt x="0" y="6"/>
                </a:lnTo>
                <a:lnTo>
                  <a:pt x="4" y="20"/>
                </a:lnTo>
                <a:lnTo>
                  <a:pt x="14" y="18"/>
                </a:lnTo>
                <a:lnTo>
                  <a:pt x="10" y="4"/>
                </a:lnTo>
                <a:lnTo>
                  <a:pt x="10" y="0"/>
                </a:lnTo>
                <a:lnTo>
                  <a:pt x="10" y="4"/>
                </a:lnTo>
                <a:lnTo>
                  <a:pt x="10" y="2"/>
                </a:lnTo>
                <a:lnTo>
                  <a:pt x="10" y="0"/>
                </a:lnTo>
                <a:lnTo>
                  <a:pt x="0" y="10"/>
                </a:lnTo>
                <a:close/>
              </a:path>
            </a:pathLst>
          </a:custGeom>
          <a:solidFill>
            <a:schemeClr val="tx1"/>
          </a:solidFill>
          <a:ln w="9525">
            <a:solidFill>
              <a:schemeClr val="tx1"/>
            </a:solidFill>
            <a:round/>
            <a:headEnd/>
            <a:tailEnd/>
          </a:ln>
        </p:spPr>
        <p:txBody>
          <a:bodyPr/>
          <a:lstStyle/>
          <a:p>
            <a:endParaRPr lang="en-US"/>
          </a:p>
        </p:txBody>
      </p:sp>
      <p:sp>
        <p:nvSpPr>
          <p:cNvPr id="22658" name="Freeform 124"/>
          <p:cNvSpPr>
            <a:spLocks/>
          </p:cNvSpPr>
          <p:nvPr/>
        </p:nvSpPr>
        <p:spPr bwMode="auto">
          <a:xfrm>
            <a:off x="3122613" y="4673600"/>
            <a:ext cx="17462" cy="22225"/>
          </a:xfrm>
          <a:custGeom>
            <a:avLst/>
            <a:gdLst>
              <a:gd name="T0" fmla="*/ 4 w 12"/>
              <a:gd name="T1" fmla="*/ 12 h 14"/>
              <a:gd name="T2" fmla="*/ 0 w 12"/>
              <a:gd name="T3" fmla="*/ 10 h 14"/>
              <a:gd name="T4" fmla="*/ 2 w 12"/>
              <a:gd name="T5" fmla="*/ 14 h 14"/>
              <a:gd name="T6" fmla="*/ 12 w 12"/>
              <a:gd name="T7" fmla="*/ 4 h 14"/>
              <a:gd name="T8" fmla="*/ 8 w 12"/>
              <a:gd name="T9" fmla="*/ 2 h 14"/>
              <a:gd name="T10" fmla="*/ 4 w 12"/>
              <a:gd name="T11" fmla="*/ 0 h 14"/>
              <a:gd name="T12" fmla="*/ 8 w 12"/>
              <a:gd name="T13" fmla="*/ 2 h 14"/>
              <a:gd name="T14" fmla="*/ 6 w 12"/>
              <a:gd name="T15" fmla="*/ 0 h 14"/>
              <a:gd name="T16" fmla="*/ 4 w 12"/>
              <a:gd name="T17" fmla="*/ 0 h 14"/>
              <a:gd name="T18" fmla="*/ 4 w 12"/>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4" y="12"/>
                </a:moveTo>
                <a:lnTo>
                  <a:pt x="0" y="10"/>
                </a:lnTo>
                <a:lnTo>
                  <a:pt x="2" y="14"/>
                </a:lnTo>
                <a:lnTo>
                  <a:pt x="12" y="4"/>
                </a:lnTo>
                <a:lnTo>
                  <a:pt x="8" y="2"/>
                </a:lnTo>
                <a:lnTo>
                  <a:pt x="4" y="0"/>
                </a:lnTo>
                <a:lnTo>
                  <a:pt x="8" y="2"/>
                </a:lnTo>
                <a:lnTo>
                  <a:pt x="6" y="0"/>
                </a:lnTo>
                <a:lnTo>
                  <a:pt x="4" y="0"/>
                </a:lnTo>
                <a:lnTo>
                  <a:pt x="4" y="12"/>
                </a:lnTo>
                <a:close/>
              </a:path>
            </a:pathLst>
          </a:custGeom>
          <a:solidFill>
            <a:schemeClr val="tx1"/>
          </a:solidFill>
          <a:ln w="9525">
            <a:solidFill>
              <a:schemeClr val="tx1"/>
            </a:solidFill>
            <a:round/>
            <a:headEnd/>
            <a:tailEnd/>
          </a:ln>
        </p:spPr>
        <p:txBody>
          <a:bodyPr/>
          <a:lstStyle/>
          <a:p>
            <a:endParaRPr lang="en-US"/>
          </a:p>
        </p:txBody>
      </p:sp>
      <p:sp>
        <p:nvSpPr>
          <p:cNvPr id="22659" name="Freeform 125"/>
          <p:cNvSpPr>
            <a:spLocks/>
          </p:cNvSpPr>
          <p:nvPr/>
        </p:nvSpPr>
        <p:spPr bwMode="auto">
          <a:xfrm>
            <a:off x="3119438" y="4673600"/>
            <a:ext cx="14287" cy="19050"/>
          </a:xfrm>
          <a:custGeom>
            <a:avLst/>
            <a:gdLst>
              <a:gd name="T0" fmla="*/ 10 w 10"/>
              <a:gd name="T1" fmla="*/ 10 h 12"/>
              <a:gd name="T2" fmla="*/ 4 w 10"/>
              <a:gd name="T3" fmla="*/ 12 h 12"/>
              <a:gd name="T4" fmla="*/ 6 w 10"/>
              <a:gd name="T5" fmla="*/ 12 h 12"/>
              <a:gd name="T6" fmla="*/ 6 w 10"/>
              <a:gd name="T7" fmla="*/ 0 h 12"/>
              <a:gd name="T8" fmla="*/ 4 w 10"/>
              <a:gd name="T9" fmla="*/ 0 h 12"/>
              <a:gd name="T10" fmla="*/ 0 w 10"/>
              <a:gd name="T11" fmla="*/ 2 h 12"/>
              <a:gd name="T12" fmla="*/ 4 w 10"/>
              <a:gd name="T13" fmla="*/ 0 h 12"/>
              <a:gd name="T14" fmla="*/ 0 w 10"/>
              <a:gd name="T15" fmla="*/ 0 h 12"/>
              <a:gd name="T16" fmla="*/ 0 w 10"/>
              <a:gd name="T17" fmla="*/ 2 h 12"/>
              <a:gd name="T18" fmla="*/ 10 w 10"/>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10" y="10"/>
                </a:moveTo>
                <a:lnTo>
                  <a:pt x="4" y="12"/>
                </a:lnTo>
                <a:lnTo>
                  <a:pt x="6" y="12"/>
                </a:lnTo>
                <a:lnTo>
                  <a:pt x="6" y="0"/>
                </a:lnTo>
                <a:lnTo>
                  <a:pt x="4" y="0"/>
                </a:lnTo>
                <a:lnTo>
                  <a:pt x="0" y="2"/>
                </a:lnTo>
                <a:lnTo>
                  <a:pt x="4" y="0"/>
                </a:lnTo>
                <a:lnTo>
                  <a:pt x="0" y="0"/>
                </a:lnTo>
                <a:lnTo>
                  <a:pt x="0" y="2"/>
                </a:lnTo>
                <a:lnTo>
                  <a:pt x="10" y="10"/>
                </a:lnTo>
                <a:close/>
              </a:path>
            </a:pathLst>
          </a:custGeom>
          <a:solidFill>
            <a:schemeClr val="tx1"/>
          </a:solidFill>
          <a:ln w="9525">
            <a:solidFill>
              <a:schemeClr val="tx1"/>
            </a:solidFill>
            <a:round/>
            <a:headEnd/>
            <a:tailEnd/>
          </a:ln>
        </p:spPr>
        <p:txBody>
          <a:bodyPr/>
          <a:lstStyle/>
          <a:p>
            <a:endParaRPr lang="en-US"/>
          </a:p>
        </p:txBody>
      </p:sp>
      <p:sp>
        <p:nvSpPr>
          <p:cNvPr id="22660" name="Freeform 126"/>
          <p:cNvSpPr>
            <a:spLocks/>
          </p:cNvSpPr>
          <p:nvPr/>
        </p:nvSpPr>
        <p:spPr bwMode="auto">
          <a:xfrm>
            <a:off x="3111500" y="4676775"/>
            <a:ext cx="22225" cy="22225"/>
          </a:xfrm>
          <a:custGeom>
            <a:avLst/>
            <a:gdLst>
              <a:gd name="T0" fmla="*/ 12 w 16"/>
              <a:gd name="T1" fmla="*/ 12 h 14"/>
              <a:gd name="T2" fmla="*/ 12 w 16"/>
              <a:gd name="T3" fmla="*/ 14 h 14"/>
              <a:gd name="T4" fmla="*/ 16 w 16"/>
              <a:gd name="T5" fmla="*/ 8 h 14"/>
              <a:gd name="T6" fmla="*/ 6 w 16"/>
              <a:gd name="T7" fmla="*/ 0 h 14"/>
              <a:gd name="T8" fmla="*/ 2 w 16"/>
              <a:gd name="T9" fmla="*/ 6 h 14"/>
              <a:gd name="T10" fmla="*/ 0 w 16"/>
              <a:gd name="T11" fmla="*/ 8 h 14"/>
              <a:gd name="T12" fmla="*/ 2 w 16"/>
              <a:gd name="T13" fmla="*/ 6 h 14"/>
              <a:gd name="T14" fmla="*/ 0 w 16"/>
              <a:gd name="T15" fmla="*/ 8 h 14"/>
              <a:gd name="T16" fmla="*/ 12 w 16"/>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4"/>
              <a:gd name="T29" fmla="*/ 16 w 16"/>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4">
                <a:moveTo>
                  <a:pt x="12" y="12"/>
                </a:moveTo>
                <a:lnTo>
                  <a:pt x="12" y="14"/>
                </a:lnTo>
                <a:lnTo>
                  <a:pt x="16" y="8"/>
                </a:lnTo>
                <a:lnTo>
                  <a:pt x="6" y="0"/>
                </a:lnTo>
                <a:lnTo>
                  <a:pt x="2" y="6"/>
                </a:lnTo>
                <a:lnTo>
                  <a:pt x="0" y="8"/>
                </a:lnTo>
                <a:lnTo>
                  <a:pt x="2" y="6"/>
                </a:lnTo>
                <a:lnTo>
                  <a:pt x="0" y="8"/>
                </a:lnTo>
                <a:lnTo>
                  <a:pt x="12" y="12"/>
                </a:lnTo>
                <a:close/>
              </a:path>
            </a:pathLst>
          </a:custGeom>
          <a:solidFill>
            <a:schemeClr val="tx1"/>
          </a:solidFill>
          <a:ln w="9525">
            <a:solidFill>
              <a:schemeClr val="tx1"/>
            </a:solidFill>
            <a:round/>
            <a:headEnd/>
            <a:tailEnd/>
          </a:ln>
        </p:spPr>
        <p:txBody>
          <a:bodyPr/>
          <a:lstStyle/>
          <a:p>
            <a:endParaRPr lang="en-US"/>
          </a:p>
        </p:txBody>
      </p:sp>
      <p:sp>
        <p:nvSpPr>
          <p:cNvPr id="22661" name="Freeform 127"/>
          <p:cNvSpPr>
            <a:spLocks/>
          </p:cNvSpPr>
          <p:nvPr/>
        </p:nvSpPr>
        <p:spPr bwMode="auto">
          <a:xfrm>
            <a:off x="3108325" y="4689475"/>
            <a:ext cx="20638" cy="28575"/>
          </a:xfrm>
          <a:custGeom>
            <a:avLst/>
            <a:gdLst>
              <a:gd name="T0" fmla="*/ 12 w 14"/>
              <a:gd name="T1" fmla="*/ 18 h 18"/>
              <a:gd name="T2" fmla="*/ 14 w 14"/>
              <a:gd name="T3" fmla="*/ 4 h 18"/>
              <a:gd name="T4" fmla="*/ 2 w 14"/>
              <a:gd name="T5" fmla="*/ 0 h 18"/>
              <a:gd name="T6" fmla="*/ 0 w 14"/>
              <a:gd name="T7" fmla="*/ 14 h 18"/>
              <a:gd name="T8" fmla="*/ 12 w 14"/>
              <a:gd name="T9" fmla="*/ 18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18"/>
                </a:moveTo>
                <a:lnTo>
                  <a:pt x="14" y="4"/>
                </a:lnTo>
                <a:lnTo>
                  <a:pt x="2" y="0"/>
                </a:lnTo>
                <a:lnTo>
                  <a:pt x="0" y="14"/>
                </a:lnTo>
                <a:lnTo>
                  <a:pt x="12" y="18"/>
                </a:lnTo>
                <a:close/>
              </a:path>
            </a:pathLst>
          </a:custGeom>
          <a:solidFill>
            <a:schemeClr val="tx1"/>
          </a:solidFill>
          <a:ln w="9525">
            <a:solidFill>
              <a:schemeClr val="tx1"/>
            </a:solidFill>
            <a:round/>
            <a:headEnd/>
            <a:tailEnd/>
          </a:ln>
        </p:spPr>
        <p:txBody>
          <a:bodyPr/>
          <a:lstStyle/>
          <a:p>
            <a:endParaRPr lang="en-US"/>
          </a:p>
        </p:txBody>
      </p:sp>
      <p:sp>
        <p:nvSpPr>
          <p:cNvPr id="22662" name="Freeform 128"/>
          <p:cNvSpPr>
            <a:spLocks/>
          </p:cNvSpPr>
          <p:nvPr/>
        </p:nvSpPr>
        <p:spPr bwMode="auto">
          <a:xfrm>
            <a:off x="3100388" y="4711700"/>
            <a:ext cx="25400" cy="42863"/>
          </a:xfrm>
          <a:custGeom>
            <a:avLst/>
            <a:gdLst>
              <a:gd name="T0" fmla="*/ 11 w 17"/>
              <a:gd name="T1" fmla="*/ 25 h 27"/>
              <a:gd name="T2" fmla="*/ 11 w 17"/>
              <a:gd name="T3" fmla="*/ 27 h 27"/>
              <a:gd name="T4" fmla="*/ 17 w 17"/>
              <a:gd name="T5" fmla="*/ 4 h 27"/>
              <a:gd name="T6" fmla="*/ 5 w 17"/>
              <a:gd name="T7" fmla="*/ 0 h 27"/>
              <a:gd name="T8" fmla="*/ 0 w 17"/>
              <a:gd name="T9" fmla="*/ 23 h 27"/>
              <a:gd name="T10" fmla="*/ 0 w 17"/>
              <a:gd name="T11" fmla="*/ 25 h 27"/>
              <a:gd name="T12" fmla="*/ 0 w 17"/>
              <a:gd name="T13" fmla="*/ 23 h 27"/>
              <a:gd name="T14" fmla="*/ 0 w 17"/>
              <a:gd name="T15" fmla="*/ 25 h 27"/>
              <a:gd name="T16" fmla="*/ 11 w 17"/>
              <a:gd name="T17" fmla="*/ 2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7"/>
              <a:gd name="T29" fmla="*/ 17 w 1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7">
                <a:moveTo>
                  <a:pt x="11" y="25"/>
                </a:moveTo>
                <a:lnTo>
                  <a:pt x="11" y="27"/>
                </a:lnTo>
                <a:lnTo>
                  <a:pt x="17" y="4"/>
                </a:lnTo>
                <a:lnTo>
                  <a:pt x="5" y="0"/>
                </a:lnTo>
                <a:lnTo>
                  <a:pt x="0" y="23"/>
                </a:lnTo>
                <a:lnTo>
                  <a:pt x="0" y="25"/>
                </a:lnTo>
                <a:lnTo>
                  <a:pt x="0" y="23"/>
                </a:lnTo>
                <a:lnTo>
                  <a:pt x="0" y="25"/>
                </a:lnTo>
                <a:lnTo>
                  <a:pt x="11" y="25"/>
                </a:lnTo>
                <a:close/>
              </a:path>
            </a:pathLst>
          </a:custGeom>
          <a:solidFill>
            <a:schemeClr val="tx1"/>
          </a:solidFill>
          <a:ln w="9525">
            <a:solidFill>
              <a:schemeClr val="tx1"/>
            </a:solidFill>
            <a:round/>
            <a:headEnd/>
            <a:tailEnd/>
          </a:ln>
        </p:spPr>
        <p:txBody>
          <a:bodyPr/>
          <a:lstStyle/>
          <a:p>
            <a:endParaRPr lang="en-US"/>
          </a:p>
        </p:txBody>
      </p:sp>
      <p:sp>
        <p:nvSpPr>
          <p:cNvPr id="22663" name="Freeform 129"/>
          <p:cNvSpPr>
            <a:spLocks/>
          </p:cNvSpPr>
          <p:nvPr/>
        </p:nvSpPr>
        <p:spPr bwMode="auto">
          <a:xfrm>
            <a:off x="3097213" y="4751388"/>
            <a:ext cx="19050" cy="46037"/>
          </a:xfrm>
          <a:custGeom>
            <a:avLst/>
            <a:gdLst>
              <a:gd name="T0" fmla="*/ 11 w 13"/>
              <a:gd name="T1" fmla="*/ 29 h 29"/>
              <a:gd name="T2" fmla="*/ 13 w 13"/>
              <a:gd name="T3" fmla="*/ 0 h 29"/>
              <a:gd name="T4" fmla="*/ 2 w 13"/>
              <a:gd name="T5" fmla="*/ 0 h 29"/>
              <a:gd name="T6" fmla="*/ 0 w 13"/>
              <a:gd name="T7" fmla="*/ 27 h 29"/>
              <a:gd name="T8" fmla="*/ 11 w 13"/>
              <a:gd name="T9" fmla="*/ 29 h 29"/>
              <a:gd name="T10" fmla="*/ 0 60000 65536"/>
              <a:gd name="T11" fmla="*/ 0 60000 65536"/>
              <a:gd name="T12" fmla="*/ 0 60000 65536"/>
              <a:gd name="T13" fmla="*/ 0 60000 65536"/>
              <a:gd name="T14" fmla="*/ 0 60000 65536"/>
              <a:gd name="T15" fmla="*/ 0 w 13"/>
              <a:gd name="T16" fmla="*/ 0 h 29"/>
              <a:gd name="T17" fmla="*/ 13 w 13"/>
              <a:gd name="T18" fmla="*/ 29 h 29"/>
            </a:gdLst>
            <a:ahLst/>
            <a:cxnLst>
              <a:cxn ang="T10">
                <a:pos x="T0" y="T1"/>
              </a:cxn>
              <a:cxn ang="T11">
                <a:pos x="T2" y="T3"/>
              </a:cxn>
              <a:cxn ang="T12">
                <a:pos x="T4" y="T5"/>
              </a:cxn>
              <a:cxn ang="T13">
                <a:pos x="T6" y="T7"/>
              </a:cxn>
              <a:cxn ang="T14">
                <a:pos x="T8" y="T9"/>
              </a:cxn>
            </a:cxnLst>
            <a:rect l="T15" t="T16" r="T17" b="T18"/>
            <a:pathLst>
              <a:path w="13" h="29">
                <a:moveTo>
                  <a:pt x="11" y="29"/>
                </a:moveTo>
                <a:lnTo>
                  <a:pt x="13" y="0"/>
                </a:lnTo>
                <a:lnTo>
                  <a:pt x="2" y="0"/>
                </a:lnTo>
                <a:lnTo>
                  <a:pt x="0" y="27"/>
                </a:lnTo>
                <a:lnTo>
                  <a:pt x="11" y="29"/>
                </a:lnTo>
                <a:close/>
              </a:path>
            </a:pathLst>
          </a:custGeom>
          <a:solidFill>
            <a:schemeClr val="tx1"/>
          </a:solidFill>
          <a:ln w="9525">
            <a:solidFill>
              <a:schemeClr val="tx1"/>
            </a:solidFill>
            <a:round/>
            <a:headEnd/>
            <a:tailEnd/>
          </a:ln>
        </p:spPr>
        <p:txBody>
          <a:bodyPr/>
          <a:lstStyle/>
          <a:p>
            <a:endParaRPr lang="en-US"/>
          </a:p>
        </p:txBody>
      </p:sp>
      <p:sp>
        <p:nvSpPr>
          <p:cNvPr id="22664" name="Freeform 130"/>
          <p:cNvSpPr>
            <a:spLocks/>
          </p:cNvSpPr>
          <p:nvPr/>
        </p:nvSpPr>
        <p:spPr bwMode="auto">
          <a:xfrm>
            <a:off x="3089275" y="4794250"/>
            <a:ext cx="25400" cy="68263"/>
          </a:xfrm>
          <a:custGeom>
            <a:avLst/>
            <a:gdLst>
              <a:gd name="T0" fmla="*/ 12 w 17"/>
              <a:gd name="T1" fmla="*/ 43 h 43"/>
              <a:gd name="T2" fmla="*/ 17 w 17"/>
              <a:gd name="T3" fmla="*/ 2 h 43"/>
              <a:gd name="T4" fmla="*/ 6 w 17"/>
              <a:gd name="T5" fmla="*/ 0 h 43"/>
              <a:gd name="T6" fmla="*/ 0 w 17"/>
              <a:gd name="T7" fmla="*/ 41 h 43"/>
              <a:gd name="T8" fmla="*/ 12 w 17"/>
              <a:gd name="T9" fmla="*/ 43 h 43"/>
              <a:gd name="T10" fmla="*/ 0 60000 65536"/>
              <a:gd name="T11" fmla="*/ 0 60000 65536"/>
              <a:gd name="T12" fmla="*/ 0 60000 65536"/>
              <a:gd name="T13" fmla="*/ 0 60000 65536"/>
              <a:gd name="T14" fmla="*/ 0 60000 65536"/>
              <a:gd name="T15" fmla="*/ 0 w 17"/>
              <a:gd name="T16" fmla="*/ 0 h 43"/>
              <a:gd name="T17" fmla="*/ 17 w 17"/>
              <a:gd name="T18" fmla="*/ 43 h 43"/>
            </a:gdLst>
            <a:ahLst/>
            <a:cxnLst>
              <a:cxn ang="T10">
                <a:pos x="T0" y="T1"/>
              </a:cxn>
              <a:cxn ang="T11">
                <a:pos x="T2" y="T3"/>
              </a:cxn>
              <a:cxn ang="T12">
                <a:pos x="T4" y="T5"/>
              </a:cxn>
              <a:cxn ang="T13">
                <a:pos x="T6" y="T7"/>
              </a:cxn>
              <a:cxn ang="T14">
                <a:pos x="T8" y="T9"/>
              </a:cxn>
            </a:cxnLst>
            <a:rect l="T15" t="T16" r="T17" b="T18"/>
            <a:pathLst>
              <a:path w="17" h="43">
                <a:moveTo>
                  <a:pt x="12" y="43"/>
                </a:moveTo>
                <a:lnTo>
                  <a:pt x="17" y="2"/>
                </a:lnTo>
                <a:lnTo>
                  <a:pt x="6" y="0"/>
                </a:lnTo>
                <a:lnTo>
                  <a:pt x="0" y="41"/>
                </a:lnTo>
                <a:lnTo>
                  <a:pt x="12" y="43"/>
                </a:lnTo>
                <a:close/>
              </a:path>
            </a:pathLst>
          </a:custGeom>
          <a:solidFill>
            <a:schemeClr val="tx1"/>
          </a:solidFill>
          <a:ln w="9525">
            <a:solidFill>
              <a:schemeClr val="tx1"/>
            </a:solidFill>
            <a:round/>
            <a:headEnd/>
            <a:tailEnd/>
          </a:ln>
        </p:spPr>
        <p:txBody>
          <a:bodyPr/>
          <a:lstStyle/>
          <a:p>
            <a:endParaRPr lang="en-US"/>
          </a:p>
        </p:txBody>
      </p:sp>
      <p:sp>
        <p:nvSpPr>
          <p:cNvPr id="22665" name="Freeform 131"/>
          <p:cNvSpPr>
            <a:spLocks/>
          </p:cNvSpPr>
          <p:nvPr/>
        </p:nvSpPr>
        <p:spPr bwMode="auto">
          <a:xfrm>
            <a:off x="3082925" y="4859338"/>
            <a:ext cx="23813" cy="74612"/>
          </a:xfrm>
          <a:custGeom>
            <a:avLst/>
            <a:gdLst>
              <a:gd name="T0" fmla="*/ 12 w 16"/>
              <a:gd name="T1" fmla="*/ 47 h 47"/>
              <a:gd name="T2" fmla="*/ 16 w 16"/>
              <a:gd name="T3" fmla="*/ 2 h 47"/>
              <a:gd name="T4" fmla="*/ 4 w 16"/>
              <a:gd name="T5" fmla="*/ 0 h 47"/>
              <a:gd name="T6" fmla="*/ 0 w 16"/>
              <a:gd name="T7" fmla="*/ 45 h 47"/>
              <a:gd name="T8" fmla="*/ 12 w 16"/>
              <a:gd name="T9" fmla="*/ 47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12" y="47"/>
                </a:moveTo>
                <a:lnTo>
                  <a:pt x="16" y="2"/>
                </a:lnTo>
                <a:lnTo>
                  <a:pt x="4" y="0"/>
                </a:lnTo>
                <a:lnTo>
                  <a:pt x="0" y="45"/>
                </a:lnTo>
                <a:lnTo>
                  <a:pt x="12" y="47"/>
                </a:lnTo>
                <a:close/>
              </a:path>
            </a:pathLst>
          </a:custGeom>
          <a:solidFill>
            <a:schemeClr val="tx1"/>
          </a:solidFill>
          <a:ln w="9525">
            <a:solidFill>
              <a:schemeClr val="tx1"/>
            </a:solidFill>
            <a:round/>
            <a:headEnd/>
            <a:tailEnd/>
          </a:ln>
        </p:spPr>
        <p:txBody>
          <a:bodyPr/>
          <a:lstStyle/>
          <a:p>
            <a:endParaRPr lang="en-US"/>
          </a:p>
        </p:txBody>
      </p:sp>
      <p:sp>
        <p:nvSpPr>
          <p:cNvPr id="22666" name="Freeform 132"/>
          <p:cNvSpPr>
            <a:spLocks/>
          </p:cNvSpPr>
          <p:nvPr/>
        </p:nvSpPr>
        <p:spPr bwMode="auto">
          <a:xfrm>
            <a:off x="3071813" y="4930775"/>
            <a:ext cx="28575" cy="157163"/>
          </a:xfrm>
          <a:custGeom>
            <a:avLst/>
            <a:gdLst>
              <a:gd name="T0" fmla="*/ 12 w 20"/>
              <a:gd name="T1" fmla="*/ 99 h 99"/>
              <a:gd name="T2" fmla="*/ 20 w 20"/>
              <a:gd name="T3" fmla="*/ 2 h 99"/>
              <a:gd name="T4" fmla="*/ 8 w 20"/>
              <a:gd name="T5" fmla="*/ 0 h 99"/>
              <a:gd name="T6" fmla="*/ 0 w 20"/>
              <a:gd name="T7" fmla="*/ 99 h 99"/>
              <a:gd name="T8" fmla="*/ 12 w 20"/>
              <a:gd name="T9" fmla="*/ 99 h 99"/>
              <a:gd name="T10" fmla="*/ 0 60000 65536"/>
              <a:gd name="T11" fmla="*/ 0 60000 65536"/>
              <a:gd name="T12" fmla="*/ 0 60000 65536"/>
              <a:gd name="T13" fmla="*/ 0 60000 65536"/>
              <a:gd name="T14" fmla="*/ 0 60000 65536"/>
              <a:gd name="T15" fmla="*/ 0 w 20"/>
              <a:gd name="T16" fmla="*/ 0 h 99"/>
              <a:gd name="T17" fmla="*/ 20 w 20"/>
              <a:gd name="T18" fmla="*/ 99 h 99"/>
            </a:gdLst>
            <a:ahLst/>
            <a:cxnLst>
              <a:cxn ang="T10">
                <a:pos x="T0" y="T1"/>
              </a:cxn>
              <a:cxn ang="T11">
                <a:pos x="T2" y="T3"/>
              </a:cxn>
              <a:cxn ang="T12">
                <a:pos x="T4" y="T5"/>
              </a:cxn>
              <a:cxn ang="T13">
                <a:pos x="T6" y="T7"/>
              </a:cxn>
              <a:cxn ang="T14">
                <a:pos x="T8" y="T9"/>
              </a:cxn>
            </a:cxnLst>
            <a:rect l="T15" t="T16" r="T17" b="T18"/>
            <a:pathLst>
              <a:path w="20" h="99">
                <a:moveTo>
                  <a:pt x="12" y="99"/>
                </a:moveTo>
                <a:lnTo>
                  <a:pt x="20" y="2"/>
                </a:lnTo>
                <a:lnTo>
                  <a:pt x="8" y="0"/>
                </a:lnTo>
                <a:lnTo>
                  <a:pt x="0" y="99"/>
                </a:lnTo>
                <a:lnTo>
                  <a:pt x="12" y="99"/>
                </a:lnTo>
                <a:close/>
              </a:path>
            </a:pathLst>
          </a:custGeom>
          <a:solidFill>
            <a:schemeClr val="tx1"/>
          </a:solidFill>
          <a:ln w="9525">
            <a:solidFill>
              <a:schemeClr val="tx1"/>
            </a:solidFill>
            <a:round/>
            <a:headEnd/>
            <a:tailEnd/>
          </a:ln>
        </p:spPr>
        <p:txBody>
          <a:bodyPr/>
          <a:lstStyle/>
          <a:p>
            <a:endParaRPr lang="en-US"/>
          </a:p>
        </p:txBody>
      </p:sp>
      <p:sp>
        <p:nvSpPr>
          <p:cNvPr id="22667" name="Freeform 133"/>
          <p:cNvSpPr>
            <a:spLocks/>
          </p:cNvSpPr>
          <p:nvPr/>
        </p:nvSpPr>
        <p:spPr bwMode="auto">
          <a:xfrm>
            <a:off x="3046413" y="5087938"/>
            <a:ext cx="42862" cy="401637"/>
          </a:xfrm>
          <a:custGeom>
            <a:avLst/>
            <a:gdLst>
              <a:gd name="T0" fmla="*/ 12 w 29"/>
              <a:gd name="T1" fmla="*/ 253 h 253"/>
              <a:gd name="T2" fmla="*/ 29 w 29"/>
              <a:gd name="T3" fmla="*/ 0 h 253"/>
              <a:gd name="T4" fmla="*/ 17 w 29"/>
              <a:gd name="T5" fmla="*/ 0 h 253"/>
              <a:gd name="T6" fmla="*/ 0 w 29"/>
              <a:gd name="T7" fmla="*/ 251 h 253"/>
              <a:gd name="T8" fmla="*/ 12 w 29"/>
              <a:gd name="T9" fmla="*/ 253 h 253"/>
              <a:gd name="T10" fmla="*/ 0 60000 65536"/>
              <a:gd name="T11" fmla="*/ 0 60000 65536"/>
              <a:gd name="T12" fmla="*/ 0 60000 65536"/>
              <a:gd name="T13" fmla="*/ 0 60000 65536"/>
              <a:gd name="T14" fmla="*/ 0 60000 65536"/>
              <a:gd name="T15" fmla="*/ 0 w 29"/>
              <a:gd name="T16" fmla="*/ 0 h 253"/>
              <a:gd name="T17" fmla="*/ 29 w 29"/>
              <a:gd name="T18" fmla="*/ 253 h 253"/>
            </a:gdLst>
            <a:ahLst/>
            <a:cxnLst>
              <a:cxn ang="T10">
                <a:pos x="T0" y="T1"/>
              </a:cxn>
              <a:cxn ang="T11">
                <a:pos x="T2" y="T3"/>
              </a:cxn>
              <a:cxn ang="T12">
                <a:pos x="T4" y="T5"/>
              </a:cxn>
              <a:cxn ang="T13">
                <a:pos x="T6" y="T7"/>
              </a:cxn>
              <a:cxn ang="T14">
                <a:pos x="T8" y="T9"/>
              </a:cxn>
            </a:cxnLst>
            <a:rect l="T15" t="T16" r="T17" b="T18"/>
            <a:pathLst>
              <a:path w="29" h="253">
                <a:moveTo>
                  <a:pt x="12" y="253"/>
                </a:moveTo>
                <a:lnTo>
                  <a:pt x="29" y="0"/>
                </a:lnTo>
                <a:lnTo>
                  <a:pt x="17" y="0"/>
                </a:lnTo>
                <a:lnTo>
                  <a:pt x="0" y="251"/>
                </a:lnTo>
                <a:lnTo>
                  <a:pt x="12" y="253"/>
                </a:lnTo>
                <a:close/>
              </a:path>
            </a:pathLst>
          </a:custGeom>
          <a:solidFill>
            <a:schemeClr val="tx1"/>
          </a:solidFill>
          <a:ln w="9525">
            <a:solidFill>
              <a:schemeClr val="tx1"/>
            </a:solidFill>
            <a:round/>
            <a:headEnd/>
            <a:tailEnd/>
          </a:ln>
        </p:spPr>
        <p:txBody>
          <a:bodyPr/>
          <a:lstStyle/>
          <a:p>
            <a:endParaRPr lang="en-US"/>
          </a:p>
        </p:txBody>
      </p:sp>
      <p:sp>
        <p:nvSpPr>
          <p:cNvPr id="22668" name="Freeform 134"/>
          <p:cNvSpPr>
            <a:spLocks/>
          </p:cNvSpPr>
          <p:nvPr/>
        </p:nvSpPr>
        <p:spPr bwMode="auto">
          <a:xfrm>
            <a:off x="3035300" y="5486400"/>
            <a:ext cx="28575" cy="142875"/>
          </a:xfrm>
          <a:custGeom>
            <a:avLst/>
            <a:gdLst>
              <a:gd name="T0" fmla="*/ 12 w 20"/>
              <a:gd name="T1" fmla="*/ 90 h 90"/>
              <a:gd name="T2" fmla="*/ 20 w 20"/>
              <a:gd name="T3" fmla="*/ 2 h 90"/>
              <a:gd name="T4" fmla="*/ 8 w 20"/>
              <a:gd name="T5" fmla="*/ 0 h 90"/>
              <a:gd name="T6" fmla="*/ 0 w 20"/>
              <a:gd name="T7" fmla="*/ 88 h 90"/>
              <a:gd name="T8" fmla="*/ 12 w 20"/>
              <a:gd name="T9" fmla="*/ 90 h 90"/>
              <a:gd name="T10" fmla="*/ 0 60000 65536"/>
              <a:gd name="T11" fmla="*/ 0 60000 65536"/>
              <a:gd name="T12" fmla="*/ 0 60000 65536"/>
              <a:gd name="T13" fmla="*/ 0 60000 65536"/>
              <a:gd name="T14" fmla="*/ 0 60000 65536"/>
              <a:gd name="T15" fmla="*/ 0 w 20"/>
              <a:gd name="T16" fmla="*/ 0 h 90"/>
              <a:gd name="T17" fmla="*/ 20 w 20"/>
              <a:gd name="T18" fmla="*/ 90 h 90"/>
            </a:gdLst>
            <a:ahLst/>
            <a:cxnLst>
              <a:cxn ang="T10">
                <a:pos x="T0" y="T1"/>
              </a:cxn>
              <a:cxn ang="T11">
                <a:pos x="T2" y="T3"/>
              </a:cxn>
              <a:cxn ang="T12">
                <a:pos x="T4" y="T5"/>
              </a:cxn>
              <a:cxn ang="T13">
                <a:pos x="T6" y="T7"/>
              </a:cxn>
              <a:cxn ang="T14">
                <a:pos x="T8" y="T9"/>
              </a:cxn>
            </a:cxnLst>
            <a:rect l="T15" t="T16" r="T17" b="T18"/>
            <a:pathLst>
              <a:path w="20" h="90">
                <a:moveTo>
                  <a:pt x="12" y="90"/>
                </a:moveTo>
                <a:lnTo>
                  <a:pt x="20" y="2"/>
                </a:lnTo>
                <a:lnTo>
                  <a:pt x="8" y="0"/>
                </a:lnTo>
                <a:lnTo>
                  <a:pt x="0" y="88"/>
                </a:lnTo>
                <a:lnTo>
                  <a:pt x="12" y="90"/>
                </a:lnTo>
                <a:close/>
              </a:path>
            </a:pathLst>
          </a:custGeom>
          <a:solidFill>
            <a:schemeClr val="tx1"/>
          </a:solidFill>
          <a:ln w="9525">
            <a:solidFill>
              <a:schemeClr val="tx1"/>
            </a:solidFill>
            <a:round/>
            <a:headEnd/>
            <a:tailEnd/>
          </a:ln>
        </p:spPr>
        <p:txBody>
          <a:bodyPr/>
          <a:lstStyle/>
          <a:p>
            <a:endParaRPr lang="en-US"/>
          </a:p>
        </p:txBody>
      </p:sp>
      <p:sp>
        <p:nvSpPr>
          <p:cNvPr id="22669" name="Freeform 135"/>
          <p:cNvSpPr>
            <a:spLocks/>
          </p:cNvSpPr>
          <p:nvPr/>
        </p:nvSpPr>
        <p:spPr bwMode="auto">
          <a:xfrm>
            <a:off x="3025775" y="5626100"/>
            <a:ext cx="26988" cy="58738"/>
          </a:xfrm>
          <a:custGeom>
            <a:avLst/>
            <a:gdLst>
              <a:gd name="T0" fmla="*/ 12 w 18"/>
              <a:gd name="T1" fmla="*/ 37 h 37"/>
              <a:gd name="T2" fmla="*/ 18 w 18"/>
              <a:gd name="T3" fmla="*/ 2 h 37"/>
              <a:gd name="T4" fmla="*/ 6 w 18"/>
              <a:gd name="T5" fmla="*/ 0 h 37"/>
              <a:gd name="T6" fmla="*/ 0 w 18"/>
              <a:gd name="T7" fmla="*/ 35 h 37"/>
              <a:gd name="T8" fmla="*/ 12 w 18"/>
              <a:gd name="T9" fmla="*/ 37 h 37"/>
              <a:gd name="T10" fmla="*/ 0 60000 65536"/>
              <a:gd name="T11" fmla="*/ 0 60000 65536"/>
              <a:gd name="T12" fmla="*/ 0 60000 65536"/>
              <a:gd name="T13" fmla="*/ 0 60000 65536"/>
              <a:gd name="T14" fmla="*/ 0 60000 65536"/>
              <a:gd name="T15" fmla="*/ 0 w 18"/>
              <a:gd name="T16" fmla="*/ 0 h 37"/>
              <a:gd name="T17" fmla="*/ 18 w 18"/>
              <a:gd name="T18" fmla="*/ 37 h 37"/>
            </a:gdLst>
            <a:ahLst/>
            <a:cxnLst>
              <a:cxn ang="T10">
                <a:pos x="T0" y="T1"/>
              </a:cxn>
              <a:cxn ang="T11">
                <a:pos x="T2" y="T3"/>
              </a:cxn>
              <a:cxn ang="T12">
                <a:pos x="T4" y="T5"/>
              </a:cxn>
              <a:cxn ang="T13">
                <a:pos x="T6" y="T7"/>
              </a:cxn>
              <a:cxn ang="T14">
                <a:pos x="T8" y="T9"/>
              </a:cxn>
            </a:cxnLst>
            <a:rect l="T15" t="T16" r="T17" b="T18"/>
            <a:pathLst>
              <a:path w="18" h="37">
                <a:moveTo>
                  <a:pt x="12" y="37"/>
                </a:moveTo>
                <a:lnTo>
                  <a:pt x="18" y="2"/>
                </a:lnTo>
                <a:lnTo>
                  <a:pt x="6" y="0"/>
                </a:lnTo>
                <a:lnTo>
                  <a:pt x="0" y="35"/>
                </a:lnTo>
                <a:lnTo>
                  <a:pt x="12" y="37"/>
                </a:lnTo>
                <a:close/>
              </a:path>
            </a:pathLst>
          </a:custGeom>
          <a:solidFill>
            <a:schemeClr val="tx1"/>
          </a:solidFill>
          <a:ln w="9525">
            <a:solidFill>
              <a:schemeClr val="tx1"/>
            </a:solidFill>
            <a:round/>
            <a:headEnd/>
            <a:tailEnd/>
          </a:ln>
        </p:spPr>
        <p:txBody>
          <a:bodyPr/>
          <a:lstStyle/>
          <a:p>
            <a:endParaRPr lang="en-US"/>
          </a:p>
        </p:txBody>
      </p:sp>
      <p:sp>
        <p:nvSpPr>
          <p:cNvPr id="22670" name="Freeform 136"/>
          <p:cNvSpPr>
            <a:spLocks/>
          </p:cNvSpPr>
          <p:nvPr/>
        </p:nvSpPr>
        <p:spPr bwMode="auto">
          <a:xfrm>
            <a:off x="3024188" y="5681663"/>
            <a:ext cx="19050" cy="28575"/>
          </a:xfrm>
          <a:custGeom>
            <a:avLst/>
            <a:gdLst>
              <a:gd name="T0" fmla="*/ 11 w 13"/>
              <a:gd name="T1" fmla="*/ 18 h 18"/>
              <a:gd name="T2" fmla="*/ 13 w 13"/>
              <a:gd name="T3" fmla="*/ 2 h 18"/>
              <a:gd name="T4" fmla="*/ 1 w 13"/>
              <a:gd name="T5" fmla="*/ 0 h 18"/>
              <a:gd name="T6" fmla="*/ 0 w 13"/>
              <a:gd name="T7" fmla="*/ 16 h 18"/>
              <a:gd name="T8" fmla="*/ 11 w 13"/>
              <a:gd name="T9" fmla="*/ 18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11" y="18"/>
                </a:moveTo>
                <a:lnTo>
                  <a:pt x="13" y="2"/>
                </a:lnTo>
                <a:lnTo>
                  <a:pt x="1" y="0"/>
                </a:lnTo>
                <a:lnTo>
                  <a:pt x="0" y="16"/>
                </a:lnTo>
                <a:lnTo>
                  <a:pt x="11" y="18"/>
                </a:lnTo>
                <a:close/>
              </a:path>
            </a:pathLst>
          </a:custGeom>
          <a:solidFill>
            <a:schemeClr val="tx1"/>
          </a:solidFill>
          <a:ln w="9525">
            <a:solidFill>
              <a:schemeClr val="tx1"/>
            </a:solidFill>
            <a:round/>
            <a:headEnd/>
            <a:tailEnd/>
          </a:ln>
        </p:spPr>
        <p:txBody>
          <a:bodyPr/>
          <a:lstStyle/>
          <a:p>
            <a:endParaRPr lang="en-US"/>
          </a:p>
        </p:txBody>
      </p:sp>
      <p:sp>
        <p:nvSpPr>
          <p:cNvPr id="22671" name="Freeform 137"/>
          <p:cNvSpPr>
            <a:spLocks/>
          </p:cNvSpPr>
          <p:nvPr/>
        </p:nvSpPr>
        <p:spPr bwMode="auto">
          <a:xfrm>
            <a:off x="3021013" y="5707063"/>
            <a:ext cx="19050" cy="20637"/>
          </a:xfrm>
          <a:custGeom>
            <a:avLst/>
            <a:gdLst>
              <a:gd name="T0" fmla="*/ 11 w 13"/>
              <a:gd name="T1" fmla="*/ 13 h 13"/>
              <a:gd name="T2" fmla="*/ 13 w 13"/>
              <a:gd name="T3" fmla="*/ 2 h 13"/>
              <a:gd name="T4" fmla="*/ 2 w 13"/>
              <a:gd name="T5" fmla="*/ 0 h 13"/>
              <a:gd name="T6" fmla="*/ 0 w 13"/>
              <a:gd name="T7" fmla="*/ 11 h 13"/>
              <a:gd name="T8" fmla="*/ 11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1" y="13"/>
                </a:moveTo>
                <a:lnTo>
                  <a:pt x="13" y="2"/>
                </a:lnTo>
                <a:lnTo>
                  <a:pt x="2" y="0"/>
                </a:lnTo>
                <a:lnTo>
                  <a:pt x="0" y="11"/>
                </a:lnTo>
                <a:lnTo>
                  <a:pt x="11" y="13"/>
                </a:lnTo>
                <a:close/>
              </a:path>
            </a:pathLst>
          </a:custGeom>
          <a:solidFill>
            <a:schemeClr val="tx1"/>
          </a:solidFill>
          <a:ln w="9525">
            <a:solidFill>
              <a:schemeClr val="tx1"/>
            </a:solidFill>
            <a:round/>
            <a:headEnd/>
            <a:tailEnd/>
          </a:ln>
        </p:spPr>
        <p:txBody>
          <a:bodyPr/>
          <a:lstStyle/>
          <a:p>
            <a:endParaRPr lang="en-US"/>
          </a:p>
        </p:txBody>
      </p:sp>
      <p:sp>
        <p:nvSpPr>
          <p:cNvPr id="22672" name="Freeform 138"/>
          <p:cNvSpPr>
            <a:spLocks/>
          </p:cNvSpPr>
          <p:nvPr/>
        </p:nvSpPr>
        <p:spPr bwMode="auto">
          <a:xfrm>
            <a:off x="3019425" y="5724525"/>
            <a:ext cx="19050" cy="19050"/>
          </a:xfrm>
          <a:custGeom>
            <a:avLst/>
            <a:gdLst>
              <a:gd name="T0" fmla="*/ 9 w 13"/>
              <a:gd name="T1" fmla="*/ 12 h 12"/>
              <a:gd name="T2" fmla="*/ 11 w 13"/>
              <a:gd name="T3" fmla="*/ 12 h 12"/>
              <a:gd name="T4" fmla="*/ 13 w 13"/>
              <a:gd name="T5" fmla="*/ 2 h 12"/>
              <a:gd name="T6" fmla="*/ 2 w 13"/>
              <a:gd name="T7" fmla="*/ 0 h 12"/>
              <a:gd name="T8" fmla="*/ 0 w 13"/>
              <a:gd name="T9" fmla="*/ 8 h 12"/>
              <a:gd name="T10" fmla="*/ 9 w 13"/>
              <a:gd name="T11" fmla="*/ 12 h 12"/>
              <a:gd name="T12" fmla="*/ 11 w 13"/>
              <a:gd name="T13" fmla="*/ 12 h 12"/>
              <a:gd name="T14" fmla="*/ 9 w 13"/>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2"/>
              <a:gd name="T26" fmla="*/ 13 w 13"/>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2">
                <a:moveTo>
                  <a:pt x="9" y="12"/>
                </a:moveTo>
                <a:lnTo>
                  <a:pt x="11" y="12"/>
                </a:lnTo>
                <a:lnTo>
                  <a:pt x="13" y="2"/>
                </a:lnTo>
                <a:lnTo>
                  <a:pt x="2" y="0"/>
                </a:lnTo>
                <a:lnTo>
                  <a:pt x="0" y="8"/>
                </a:lnTo>
                <a:lnTo>
                  <a:pt x="9" y="12"/>
                </a:lnTo>
                <a:lnTo>
                  <a:pt x="11" y="12"/>
                </a:lnTo>
                <a:lnTo>
                  <a:pt x="9" y="12"/>
                </a:lnTo>
                <a:close/>
              </a:path>
            </a:pathLst>
          </a:custGeom>
          <a:solidFill>
            <a:schemeClr val="tx1"/>
          </a:solidFill>
          <a:ln w="9525">
            <a:solidFill>
              <a:schemeClr val="tx1"/>
            </a:solidFill>
            <a:round/>
            <a:headEnd/>
            <a:tailEnd/>
          </a:ln>
        </p:spPr>
        <p:txBody>
          <a:bodyPr/>
          <a:lstStyle/>
          <a:p>
            <a:endParaRPr lang="en-US"/>
          </a:p>
        </p:txBody>
      </p:sp>
      <p:sp>
        <p:nvSpPr>
          <p:cNvPr id="22673" name="Freeform 139"/>
          <p:cNvSpPr>
            <a:spLocks/>
          </p:cNvSpPr>
          <p:nvPr/>
        </p:nvSpPr>
        <p:spPr bwMode="auto">
          <a:xfrm>
            <a:off x="3013075" y="5737225"/>
            <a:ext cx="19050" cy="19050"/>
          </a:xfrm>
          <a:custGeom>
            <a:avLst/>
            <a:gdLst>
              <a:gd name="T0" fmla="*/ 9 w 13"/>
              <a:gd name="T1" fmla="*/ 12 h 12"/>
              <a:gd name="T2" fmla="*/ 11 w 13"/>
              <a:gd name="T3" fmla="*/ 10 h 12"/>
              <a:gd name="T4" fmla="*/ 13 w 13"/>
              <a:gd name="T5" fmla="*/ 4 h 12"/>
              <a:gd name="T6" fmla="*/ 4 w 13"/>
              <a:gd name="T7" fmla="*/ 0 h 12"/>
              <a:gd name="T8" fmla="*/ 0 w 13"/>
              <a:gd name="T9" fmla="*/ 6 h 12"/>
              <a:gd name="T10" fmla="*/ 2 w 13"/>
              <a:gd name="T11" fmla="*/ 4 h 12"/>
              <a:gd name="T12" fmla="*/ 9 w 13"/>
              <a:gd name="T13" fmla="*/ 12 h 12"/>
              <a:gd name="T14" fmla="*/ 11 w 13"/>
              <a:gd name="T15" fmla="*/ 12 h 12"/>
              <a:gd name="T16" fmla="*/ 11 w 13"/>
              <a:gd name="T17" fmla="*/ 10 h 12"/>
              <a:gd name="T18" fmla="*/ 9 w 13"/>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2"/>
              <a:gd name="T32" fmla="*/ 13 w 1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2">
                <a:moveTo>
                  <a:pt x="9" y="12"/>
                </a:moveTo>
                <a:lnTo>
                  <a:pt x="11" y="10"/>
                </a:lnTo>
                <a:lnTo>
                  <a:pt x="13" y="4"/>
                </a:lnTo>
                <a:lnTo>
                  <a:pt x="4" y="0"/>
                </a:lnTo>
                <a:lnTo>
                  <a:pt x="0" y="6"/>
                </a:lnTo>
                <a:lnTo>
                  <a:pt x="2" y="4"/>
                </a:lnTo>
                <a:lnTo>
                  <a:pt x="9" y="12"/>
                </a:lnTo>
                <a:lnTo>
                  <a:pt x="11" y="12"/>
                </a:lnTo>
                <a:lnTo>
                  <a:pt x="11" y="10"/>
                </a:lnTo>
                <a:lnTo>
                  <a:pt x="9" y="12"/>
                </a:lnTo>
                <a:close/>
              </a:path>
            </a:pathLst>
          </a:custGeom>
          <a:solidFill>
            <a:schemeClr val="tx1"/>
          </a:solidFill>
          <a:ln w="9525">
            <a:solidFill>
              <a:schemeClr val="tx1"/>
            </a:solidFill>
            <a:round/>
            <a:headEnd/>
            <a:tailEnd/>
          </a:ln>
        </p:spPr>
        <p:txBody>
          <a:bodyPr/>
          <a:lstStyle/>
          <a:p>
            <a:endParaRPr lang="en-US"/>
          </a:p>
        </p:txBody>
      </p:sp>
      <p:sp>
        <p:nvSpPr>
          <p:cNvPr id="22674" name="Freeform 140"/>
          <p:cNvSpPr>
            <a:spLocks/>
          </p:cNvSpPr>
          <p:nvPr/>
        </p:nvSpPr>
        <p:spPr bwMode="auto">
          <a:xfrm>
            <a:off x="3013075" y="5743575"/>
            <a:ext cx="12700" cy="22225"/>
          </a:xfrm>
          <a:custGeom>
            <a:avLst/>
            <a:gdLst>
              <a:gd name="T0" fmla="*/ 2 w 9"/>
              <a:gd name="T1" fmla="*/ 12 h 14"/>
              <a:gd name="T2" fmla="*/ 8 w 9"/>
              <a:gd name="T3" fmla="*/ 10 h 14"/>
              <a:gd name="T4" fmla="*/ 9 w 9"/>
              <a:gd name="T5" fmla="*/ 8 h 14"/>
              <a:gd name="T6" fmla="*/ 2 w 9"/>
              <a:gd name="T7" fmla="*/ 0 h 14"/>
              <a:gd name="T8" fmla="*/ 0 w 9"/>
              <a:gd name="T9" fmla="*/ 2 h 14"/>
              <a:gd name="T10" fmla="*/ 6 w 9"/>
              <a:gd name="T11" fmla="*/ 0 h 14"/>
              <a:gd name="T12" fmla="*/ 2 w 9"/>
              <a:gd name="T13" fmla="*/ 12 h 14"/>
              <a:gd name="T14" fmla="*/ 6 w 9"/>
              <a:gd name="T15" fmla="*/ 14 h 14"/>
              <a:gd name="T16" fmla="*/ 8 w 9"/>
              <a:gd name="T17" fmla="*/ 10 h 14"/>
              <a:gd name="T18" fmla="*/ 2 w 9"/>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2" y="12"/>
                </a:moveTo>
                <a:lnTo>
                  <a:pt x="8" y="10"/>
                </a:lnTo>
                <a:lnTo>
                  <a:pt x="9" y="8"/>
                </a:lnTo>
                <a:lnTo>
                  <a:pt x="2" y="0"/>
                </a:lnTo>
                <a:lnTo>
                  <a:pt x="0" y="2"/>
                </a:lnTo>
                <a:lnTo>
                  <a:pt x="6" y="0"/>
                </a:lnTo>
                <a:lnTo>
                  <a:pt x="2" y="12"/>
                </a:lnTo>
                <a:lnTo>
                  <a:pt x="6" y="14"/>
                </a:lnTo>
                <a:lnTo>
                  <a:pt x="8" y="10"/>
                </a:lnTo>
                <a:lnTo>
                  <a:pt x="2" y="12"/>
                </a:lnTo>
                <a:close/>
              </a:path>
            </a:pathLst>
          </a:custGeom>
          <a:solidFill>
            <a:schemeClr val="tx1"/>
          </a:solidFill>
          <a:ln w="9525">
            <a:solidFill>
              <a:schemeClr val="tx1"/>
            </a:solidFill>
            <a:round/>
            <a:headEnd/>
            <a:tailEnd/>
          </a:ln>
        </p:spPr>
        <p:txBody>
          <a:bodyPr/>
          <a:lstStyle/>
          <a:p>
            <a:endParaRPr lang="en-US"/>
          </a:p>
        </p:txBody>
      </p:sp>
      <p:sp>
        <p:nvSpPr>
          <p:cNvPr id="22675" name="Freeform 141"/>
          <p:cNvSpPr>
            <a:spLocks/>
          </p:cNvSpPr>
          <p:nvPr/>
        </p:nvSpPr>
        <p:spPr bwMode="auto">
          <a:xfrm>
            <a:off x="3009900" y="5743575"/>
            <a:ext cx="14288" cy="19050"/>
          </a:xfrm>
          <a:custGeom>
            <a:avLst/>
            <a:gdLst>
              <a:gd name="T0" fmla="*/ 0 w 10"/>
              <a:gd name="T1" fmla="*/ 8 h 12"/>
              <a:gd name="T2" fmla="*/ 2 w 10"/>
              <a:gd name="T3" fmla="*/ 10 h 12"/>
              <a:gd name="T4" fmla="*/ 4 w 10"/>
              <a:gd name="T5" fmla="*/ 12 h 12"/>
              <a:gd name="T6" fmla="*/ 8 w 10"/>
              <a:gd name="T7" fmla="*/ 0 h 12"/>
              <a:gd name="T8" fmla="*/ 6 w 10"/>
              <a:gd name="T9" fmla="*/ 0 h 12"/>
              <a:gd name="T10" fmla="*/ 10 w 10"/>
              <a:gd name="T11" fmla="*/ 2 h 12"/>
              <a:gd name="T12" fmla="*/ 0 w 10"/>
              <a:gd name="T13" fmla="*/ 8 h 12"/>
              <a:gd name="T14" fmla="*/ 0 w 10"/>
              <a:gd name="T15" fmla="*/ 10 h 12"/>
              <a:gd name="T16" fmla="*/ 2 w 10"/>
              <a:gd name="T17" fmla="*/ 10 h 12"/>
              <a:gd name="T18" fmla="*/ 0 w 10"/>
              <a:gd name="T19" fmla="*/ 8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0" y="8"/>
                </a:moveTo>
                <a:lnTo>
                  <a:pt x="2" y="10"/>
                </a:lnTo>
                <a:lnTo>
                  <a:pt x="4" y="12"/>
                </a:lnTo>
                <a:lnTo>
                  <a:pt x="8" y="0"/>
                </a:lnTo>
                <a:lnTo>
                  <a:pt x="6" y="0"/>
                </a:lnTo>
                <a:lnTo>
                  <a:pt x="10" y="2"/>
                </a:lnTo>
                <a:lnTo>
                  <a:pt x="0" y="8"/>
                </a:lnTo>
                <a:lnTo>
                  <a:pt x="0" y="10"/>
                </a:lnTo>
                <a:lnTo>
                  <a:pt x="2" y="10"/>
                </a:lnTo>
                <a:lnTo>
                  <a:pt x="0" y="8"/>
                </a:lnTo>
                <a:close/>
              </a:path>
            </a:pathLst>
          </a:custGeom>
          <a:solidFill>
            <a:schemeClr val="tx1"/>
          </a:solidFill>
          <a:ln w="9525">
            <a:solidFill>
              <a:schemeClr val="tx1"/>
            </a:solidFill>
            <a:round/>
            <a:headEnd/>
            <a:tailEnd/>
          </a:ln>
        </p:spPr>
        <p:txBody>
          <a:bodyPr/>
          <a:lstStyle/>
          <a:p>
            <a:endParaRPr lang="en-US"/>
          </a:p>
        </p:txBody>
      </p:sp>
      <p:sp>
        <p:nvSpPr>
          <p:cNvPr id="22676" name="Freeform 142"/>
          <p:cNvSpPr>
            <a:spLocks/>
          </p:cNvSpPr>
          <p:nvPr/>
        </p:nvSpPr>
        <p:spPr bwMode="auto">
          <a:xfrm>
            <a:off x="3003550" y="5740400"/>
            <a:ext cx="20638" cy="15875"/>
          </a:xfrm>
          <a:custGeom>
            <a:avLst/>
            <a:gdLst>
              <a:gd name="T0" fmla="*/ 0 w 14"/>
              <a:gd name="T1" fmla="*/ 4 h 10"/>
              <a:gd name="T2" fmla="*/ 0 w 14"/>
              <a:gd name="T3" fmla="*/ 6 h 10"/>
              <a:gd name="T4" fmla="*/ 4 w 14"/>
              <a:gd name="T5" fmla="*/ 10 h 10"/>
              <a:gd name="T6" fmla="*/ 14 w 14"/>
              <a:gd name="T7" fmla="*/ 4 h 10"/>
              <a:gd name="T8" fmla="*/ 10 w 14"/>
              <a:gd name="T9" fmla="*/ 0 h 10"/>
              <a:gd name="T10" fmla="*/ 12 w 14"/>
              <a:gd name="T11" fmla="*/ 0 h 10"/>
              <a:gd name="T12" fmla="*/ 0 w 14"/>
              <a:gd name="T13" fmla="*/ 4 h 10"/>
              <a:gd name="T14" fmla="*/ 0 w 14"/>
              <a:gd name="T15" fmla="*/ 6 h 10"/>
              <a:gd name="T16" fmla="*/ 0 w 14"/>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4"/>
                </a:moveTo>
                <a:lnTo>
                  <a:pt x="0" y="6"/>
                </a:lnTo>
                <a:lnTo>
                  <a:pt x="4" y="10"/>
                </a:lnTo>
                <a:lnTo>
                  <a:pt x="14" y="4"/>
                </a:lnTo>
                <a:lnTo>
                  <a:pt x="10" y="0"/>
                </a:lnTo>
                <a:lnTo>
                  <a:pt x="12" y="0"/>
                </a:lnTo>
                <a:lnTo>
                  <a:pt x="0" y="4"/>
                </a:lnTo>
                <a:lnTo>
                  <a:pt x="0" y="6"/>
                </a:lnTo>
                <a:lnTo>
                  <a:pt x="0" y="4"/>
                </a:lnTo>
                <a:close/>
              </a:path>
            </a:pathLst>
          </a:custGeom>
          <a:solidFill>
            <a:schemeClr val="tx1"/>
          </a:solidFill>
          <a:ln w="9525">
            <a:solidFill>
              <a:schemeClr val="tx1"/>
            </a:solidFill>
            <a:round/>
            <a:headEnd/>
            <a:tailEnd/>
          </a:ln>
        </p:spPr>
        <p:txBody>
          <a:bodyPr/>
          <a:lstStyle/>
          <a:p>
            <a:endParaRPr lang="en-US"/>
          </a:p>
        </p:txBody>
      </p:sp>
      <p:sp>
        <p:nvSpPr>
          <p:cNvPr id="22677" name="Freeform 143"/>
          <p:cNvSpPr>
            <a:spLocks/>
          </p:cNvSpPr>
          <p:nvPr/>
        </p:nvSpPr>
        <p:spPr bwMode="auto">
          <a:xfrm>
            <a:off x="3000375" y="5727700"/>
            <a:ext cx="20638" cy="19050"/>
          </a:xfrm>
          <a:custGeom>
            <a:avLst/>
            <a:gdLst>
              <a:gd name="T0" fmla="*/ 0 w 14"/>
              <a:gd name="T1" fmla="*/ 2 h 12"/>
              <a:gd name="T2" fmla="*/ 2 w 14"/>
              <a:gd name="T3" fmla="*/ 12 h 12"/>
              <a:gd name="T4" fmla="*/ 14 w 14"/>
              <a:gd name="T5" fmla="*/ 8 h 12"/>
              <a:gd name="T6" fmla="*/ 12 w 14"/>
              <a:gd name="T7" fmla="*/ 0 h 12"/>
              <a:gd name="T8" fmla="*/ 0 w 14"/>
              <a:gd name="T9" fmla="*/ 2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2"/>
                </a:moveTo>
                <a:lnTo>
                  <a:pt x="2" y="12"/>
                </a:lnTo>
                <a:lnTo>
                  <a:pt x="14" y="8"/>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78" name="Freeform 144"/>
          <p:cNvSpPr>
            <a:spLocks/>
          </p:cNvSpPr>
          <p:nvPr/>
        </p:nvSpPr>
        <p:spPr bwMode="auto">
          <a:xfrm>
            <a:off x="2995613" y="5707063"/>
            <a:ext cx="23812" cy="23812"/>
          </a:xfrm>
          <a:custGeom>
            <a:avLst/>
            <a:gdLst>
              <a:gd name="T0" fmla="*/ 0 w 16"/>
              <a:gd name="T1" fmla="*/ 2 h 15"/>
              <a:gd name="T2" fmla="*/ 4 w 16"/>
              <a:gd name="T3" fmla="*/ 15 h 15"/>
              <a:gd name="T4" fmla="*/ 16 w 16"/>
              <a:gd name="T5" fmla="*/ 13 h 15"/>
              <a:gd name="T6" fmla="*/ 12 w 16"/>
              <a:gd name="T7" fmla="*/ 0 h 15"/>
              <a:gd name="T8" fmla="*/ 0 w 16"/>
              <a:gd name="T9" fmla="*/ 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2"/>
                </a:moveTo>
                <a:lnTo>
                  <a:pt x="4" y="15"/>
                </a:lnTo>
                <a:lnTo>
                  <a:pt x="16" y="13"/>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79" name="Freeform 145"/>
          <p:cNvSpPr>
            <a:spLocks/>
          </p:cNvSpPr>
          <p:nvPr/>
        </p:nvSpPr>
        <p:spPr bwMode="auto">
          <a:xfrm>
            <a:off x="2992438" y="5681663"/>
            <a:ext cx="20637" cy="28575"/>
          </a:xfrm>
          <a:custGeom>
            <a:avLst/>
            <a:gdLst>
              <a:gd name="T0" fmla="*/ 0 w 14"/>
              <a:gd name="T1" fmla="*/ 0 h 18"/>
              <a:gd name="T2" fmla="*/ 0 w 14"/>
              <a:gd name="T3" fmla="*/ 2 h 18"/>
              <a:gd name="T4" fmla="*/ 2 w 14"/>
              <a:gd name="T5" fmla="*/ 18 h 18"/>
              <a:gd name="T6" fmla="*/ 14 w 14"/>
              <a:gd name="T7" fmla="*/ 16 h 18"/>
              <a:gd name="T8" fmla="*/ 12 w 14"/>
              <a:gd name="T9" fmla="*/ 0 h 18"/>
              <a:gd name="T10" fmla="*/ 0 w 14"/>
              <a:gd name="T11" fmla="*/ 0 h 18"/>
              <a:gd name="T12" fmla="*/ 0 w 14"/>
              <a:gd name="T13" fmla="*/ 2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0" y="2"/>
                </a:lnTo>
                <a:lnTo>
                  <a:pt x="2" y="18"/>
                </a:lnTo>
                <a:lnTo>
                  <a:pt x="14" y="16"/>
                </a:lnTo>
                <a:lnTo>
                  <a:pt x="12" y="0"/>
                </a:lnTo>
                <a:lnTo>
                  <a:pt x="0" y="0"/>
                </a:lnTo>
                <a:lnTo>
                  <a:pt x="0" y="2"/>
                </a:lnTo>
                <a:lnTo>
                  <a:pt x="0" y="0"/>
                </a:lnTo>
                <a:close/>
              </a:path>
            </a:pathLst>
          </a:custGeom>
          <a:solidFill>
            <a:schemeClr val="tx1"/>
          </a:solidFill>
          <a:ln w="9525">
            <a:solidFill>
              <a:schemeClr val="tx1"/>
            </a:solidFill>
            <a:round/>
            <a:headEnd/>
            <a:tailEnd/>
          </a:ln>
        </p:spPr>
        <p:txBody>
          <a:bodyPr/>
          <a:lstStyle/>
          <a:p>
            <a:endParaRPr lang="en-US"/>
          </a:p>
        </p:txBody>
      </p:sp>
      <p:sp>
        <p:nvSpPr>
          <p:cNvPr id="22680" name="Freeform 146"/>
          <p:cNvSpPr>
            <a:spLocks/>
          </p:cNvSpPr>
          <p:nvPr/>
        </p:nvSpPr>
        <p:spPr bwMode="auto">
          <a:xfrm>
            <a:off x="2986088" y="5619750"/>
            <a:ext cx="23812" cy="61913"/>
          </a:xfrm>
          <a:custGeom>
            <a:avLst/>
            <a:gdLst>
              <a:gd name="T0" fmla="*/ 0 w 16"/>
              <a:gd name="T1" fmla="*/ 2 h 39"/>
              <a:gd name="T2" fmla="*/ 4 w 16"/>
              <a:gd name="T3" fmla="*/ 39 h 39"/>
              <a:gd name="T4" fmla="*/ 16 w 16"/>
              <a:gd name="T5" fmla="*/ 39 h 39"/>
              <a:gd name="T6" fmla="*/ 12 w 16"/>
              <a:gd name="T7" fmla="*/ 0 h 39"/>
              <a:gd name="T8" fmla="*/ 0 w 16"/>
              <a:gd name="T9" fmla="*/ 2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0" y="2"/>
                </a:moveTo>
                <a:lnTo>
                  <a:pt x="4" y="39"/>
                </a:lnTo>
                <a:lnTo>
                  <a:pt x="16" y="39"/>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81" name="Freeform 147"/>
          <p:cNvSpPr>
            <a:spLocks/>
          </p:cNvSpPr>
          <p:nvPr/>
        </p:nvSpPr>
        <p:spPr bwMode="auto">
          <a:xfrm>
            <a:off x="2979738" y="5540375"/>
            <a:ext cx="23812" cy="82550"/>
          </a:xfrm>
          <a:custGeom>
            <a:avLst/>
            <a:gdLst>
              <a:gd name="T0" fmla="*/ 0 w 17"/>
              <a:gd name="T1" fmla="*/ 0 h 52"/>
              <a:gd name="T2" fmla="*/ 5 w 17"/>
              <a:gd name="T3" fmla="*/ 52 h 52"/>
              <a:gd name="T4" fmla="*/ 17 w 17"/>
              <a:gd name="T5" fmla="*/ 50 h 52"/>
              <a:gd name="T6" fmla="*/ 11 w 17"/>
              <a:gd name="T7" fmla="*/ 0 h 52"/>
              <a:gd name="T8" fmla="*/ 0 w 17"/>
              <a:gd name="T9" fmla="*/ 0 h 52"/>
              <a:gd name="T10" fmla="*/ 0 60000 65536"/>
              <a:gd name="T11" fmla="*/ 0 60000 65536"/>
              <a:gd name="T12" fmla="*/ 0 60000 65536"/>
              <a:gd name="T13" fmla="*/ 0 60000 65536"/>
              <a:gd name="T14" fmla="*/ 0 60000 65536"/>
              <a:gd name="T15" fmla="*/ 0 w 17"/>
              <a:gd name="T16" fmla="*/ 0 h 52"/>
              <a:gd name="T17" fmla="*/ 17 w 17"/>
              <a:gd name="T18" fmla="*/ 52 h 52"/>
            </a:gdLst>
            <a:ahLst/>
            <a:cxnLst>
              <a:cxn ang="T10">
                <a:pos x="T0" y="T1"/>
              </a:cxn>
              <a:cxn ang="T11">
                <a:pos x="T2" y="T3"/>
              </a:cxn>
              <a:cxn ang="T12">
                <a:pos x="T4" y="T5"/>
              </a:cxn>
              <a:cxn ang="T13">
                <a:pos x="T6" y="T7"/>
              </a:cxn>
              <a:cxn ang="T14">
                <a:pos x="T8" y="T9"/>
              </a:cxn>
            </a:cxnLst>
            <a:rect l="T15" t="T16" r="T17" b="T18"/>
            <a:pathLst>
              <a:path w="17" h="52">
                <a:moveTo>
                  <a:pt x="0" y="0"/>
                </a:moveTo>
                <a:lnTo>
                  <a:pt x="5" y="52"/>
                </a:lnTo>
                <a:lnTo>
                  <a:pt x="17" y="50"/>
                </a:lnTo>
                <a:lnTo>
                  <a:pt x="11" y="0"/>
                </a:lnTo>
                <a:lnTo>
                  <a:pt x="0" y="0"/>
                </a:lnTo>
                <a:close/>
              </a:path>
            </a:pathLst>
          </a:custGeom>
          <a:solidFill>
            <a:schemeClr val="tx1"/>
          </a:solidFill>
          <a:ln w="9525">
            <a:solidFill>
              <a:schemeClr val="tx1"/>
            </a:solidFill>
            <a:round/>
            <a:headEnd/>
            <a:tailEnd/>
          </a:ln>
        </p:spPr>
        <p:txBody>
          <a:bodyPr/>
          <a:lstStyle/>
          <a:p>
            <a:endParaRPr lang="en-US"/>
          </a:p>
        </p:txBody>
      </p:sp>
      <p:sp>
        <p:nvSpPr>
          <p:cNvPr id="22682" name="Freeform 148"/>
          <p:cNvSpPr>
            <a:spLocks/>
          </p:cNvSpPr>
          <p:nvPr/>
        </p:nvSpPr>
        <p:spPr bwMode="auto">
          <a:xfrm>
            <a:off x="2967038" y="5354638"/>
            <a:ext cx="28575" cy="185737"/>
          </a:xfrm>
          <a:custGeom>
            <a:avLst/>
            <a:gdLst>
              <a:gd name="T0" fmla="*/ 0 w 19"/>
              <a:gd name="T1" fmla="*/ 2 h 117"/>
              <a:gd name="T2" fmla="*/ 8 w 19"/>
              <a:gd name="T3" fmla="*/ 117 h 117"/>
              <a:gd name="T4" fmla="*/ 19 w 19"/>
              <a:gd name="T5" fmla="*/ 117 h 117"/>
              <a:gd name="T6" fmla="*/ 12 w 19"/>
              <a:gd name="T7" fmla="*/ 0 h 117"/>
              <a:gd name="T8" fmla="*/ 0 w 19"/>
              <a:gd name="T9" fmla="*/ 2 h 117"/>
              <a:gd name="T10" fmla="*/ 0 60000 65536"/>
              <a:gd name="T11" fmla="*/ 0 60000 65536"/>
              <a:gd name="T12" fmla="*/ 0 60000 65536"/>
              <a:gd name="T13" fmla="*/ 0 60000 65536"/>
              <a:gd name="T14" fmla="*/ 0 60000 65536"/>
              <a:gd name="T15" fmla="*/ 0 w 19"/>
              <a:gd name="T16" fmla="*/ 0 h 117"/>
              <a:gd name="T17" fmla="*/ 19 w 19"/>
              <a:gd name="T18" fmla="*/ 117 h 117"/>
            </a:gdLst>
            <a:ahLst/>
            <a:cxnLst>
              <a:cxn ang="T10">
                <a:pos x="T0" y="T1"/>
              </a:cxn>
              <a:cxn ang="T11">
                <a:pos x="T2" y="T3"/>
              </a:cxn>
              <a:cxn ang="T12">
                <a:pos x="T4" y="T5"/>
              </a:cxn>
              <a:cxn ang="T13">
                <a:pos x="T6" y="T7"/>
              </a:cxn>
              <a:cxn ang="T14">
                <a:pos x="T8" y="T9"/>
              </a:cxn>
            </a:cxnLst>
            <a:rect l="T15" t="T16" r="T17" b="T18"/>
            <a:pathLst>
              <a:path w="19" h="117">
                <a:moveTo>
                  <a:pt x="0" y="2"/>
                </a:moveTo>
                <a:lnTo>
                  <a:pt x="8" y="117"/>
                </a:lnTo>
                <a:lnTo>
                  <a:pt x="19" y="117"/>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83" name="Freeform 149"/>
          <p:cNvSpPr>
            <a:spLocks/>
          </p:cNvSpPr>
          <p:nvPr/>
        </p:nvSpPr>
        <p:spPr bwMode="auto">
          <a:xfrm>
            <a:off x="2943225" y="4949825"/>
            <a:ext cx="41275" cy="407988"/>
          </a:xfrm>
          <a:custGeom>
            <a:avLst/>
            <a:gdLst>
              <a:gd name="T0" fmla="*/ 0 w 29"/>
              <a:gd name="T1" fmla="*/ 2 h 257"/>
              <a:gd name="T2" fmla="*/ 17 w 29"/>
              <a:gd name="T3" fmla="*/ 257 h 257"/>
              <a:gd name="T4" fmla="*/ 29 w 29"/>
              <a:gd name="T5" fmla="*/ 255 h 257"/>
              <a:gd name="T6" fmla="*/ 11 w 29"/>
              <a:gd name="T7" fmla="*/ 0 h 257"/>
              <a:gd name="T8" fmla="*/ 0 w 29"/>
              <a:gd name="T9" fmla="*/ 2 h 257"/>
              <a:gd name="T10" fmla="*/ 0 60000 65536"/>
              <a:gd name="T11" fmla="*/ 0 60000 65536"/>
              <a:gd name="T12" fmla="*/ 0 60000 65536"/>
              <a:gd name="T13" fmla="*/ 0 60000 65536"/>
              <a:gd name="T14" fmla="*/ 0 60000 65536"/>
              <a:gd name="T15" fmla="*/ 0 w 29"/>
              <a:gd name="T16" fmla="*/ 0 h 257"/>
              <a:gd name="T17" fmla="*/ 29 w 29"/>
              <a:gd name="T18" fmla="*/ 257 h 257"/>
            </a:gdLst>
            <a:ahLst/>
            <a:cxnLst>
              <a:cxn ang="T10">
                <a:pos x="T0" y="T1"/>
              </a:cxn>
              <a:cxn ang="T11">
                <a:pos x="T2" y="T3"/>
              </a:cxn>
              <a:cxn ang="T12">
                <a:pos x="T4" y="T5"/>
              </a:cxn>
              <a:cxn ang="T13">
                <a:pos x="T6" y="T7"/>
              </a:cxn>
              <a:cxn ang="T14">
                <a:pos x="T8" y="T9"/>
              </a:cxn>
            </a:cxnLst>
            <a:rect l="T15" t="T16" r="T17" b="T18"/>
            <a:pathLst>
              <a:path w="29" h="257">
                <a:moveTo>
                  <a:pt x="0" y="2"/>
                </a:moveTo>
                <a:lnTo>
                  <a:pt x="17" y="257"/>
                </a:lnTo>
                <a:lnTo>
                  <a:pt x="29" y="255"/>
                </a:lnTo>
                <a:lnTo>
                  <a:pt x="11" y="0"/>
                </a:lnTo>
                <a:lnTo>
                  <a:pt x="0" y="2"/>
                </a:lnTo>
                <a:close/>
              </a:path>
            </a:pathLst>
          </a:custGeom>
          <a:solidFill>
            <a:schemeClr val="tx1"/>
          </a:solidFill>
          <a:ln w="9525">
            <a:solidFill>
              <a:schemeClr val="tx1"/>
            </a:solidFill>
            <a:round/>
            <a:headEnd/>
            <a:tailEnd/>
          </a:ln>
        </p:spPr>
        <p:txBody>
          <a:bodyPr/>
          <a:lstStyle/>
          <a:p>
            <a:endParaRPr lang="en-US"/>
          </a:p>
        </p:txBody>
      </p:sp>
      <p:sp>
        <p:nvSpPr>
          <p:cNvPr id="22684" name="Freeform 150"/>
          <p:cNvSpPr>
            <a:spLocks/>
          </p:cNvSpPr>
          <p:nvPr/>
        </p:nvSpPr>
        <p:spPr bwMode="auto">
          <a:xfrm>
            <a:off x="2930525" y="4787900"/>
            <a:ext cx="28575" cy="165100"/>
          </a:xfrm>
          <a:custGeom>
            <a:avLst/>
            <a:gdLst>
              <a:gd name="T0" fmla="*/ 0 w 19"/>
              <a:gd name="T1" fmla="*/ 2 h 104"/>
              <a:gd name="T2" fmla="*/ 8 w 19"/>
              <a:gd name="T3" fmla="*/ 104 h 104"/>
              <a:gd name="T4" fmla="*/ 19 w 19"/>
              <a:gd name="T5" fmla="*/ 102 h 104"/>
              <a:gd name="T6" fmla="*/ 11 w 19"/>
              <a:gd name="T7" fmla="*/ 0 h 104"/>
              <a:gd name="T8" fmla="*/ 0 w 19"/>
              <a:gd name="T9" fmla="*/ 2 h 104"/>
              <a:gd name="T10" fmla="*/ 0 60000 65536"/>
              <a:gd name="T11" fmla="*/ 0 60000 65536"/>
              <a:gd name="T12" fmla="*/ 0 60000 65536"/>
              <a:gd name="T13" fmla="*/ 0 60000 65536"/>
              <a:gd name="T14" fmla="*/ 0 60000 65536"/>
              <a:gd name="T15" fmla="*/ 0 w 19"/>
              <a:gd name="T16" fmla="*/ 0 h 104"/>
              <a:gd name="T17" fmla="*/ 19 w 19"/>
              <a:gd name="T18" fmla="*/ 104 h 104"/>
            </a:gdLst>
            <a:ahLst/>
            <a:cxnLst>
              <a:cxn ang="T10">
                <a:pos x="T0" y="T1"/>
              </a:cxn>
              <a:cxn ang="T11">
                <a:pos x="T2" y="T3"/>
              </a:cxn>
              <a:cxn ang="T12">
                <a:pos x="T4" y="T5"/>
              </a:cxn>
              <a:cxn ang="T13">
                <a:pos x="T6" y="T7"/>
              </a:cxn>
              <a:cxn ang="T14">
                <a:pos x="T8" y="T9"/>
              </a:cxn>
            </a:cxnLst>
            <a:rect l="T15" t="T16" r="T17" b="T18"/>
            <a:pathLst>
              <a:path w="19" h="104">
                <a:moveTo>
                  <a:pt x="0" y="2"/>
                </a:moveTo>
                <a:lnTo>
                  <a:pt x="8" y="104"/>
                </a:lnTo>
                <a:lnTo>
                  <a:pt x="19" y="102"/>
                </a:lnTo>
                <a:lnTo>
                  <a:pt x="11" y="0"/>
                </a:lnTo>
                <a:lnTo>
                  <a:pt x="0" y="2"/>
                </a:lnTo>
                <a:close/>
              </a:path>
            </a:pathLst>
          </a:custGeom>
          <a:solidFill>
            <a:schemeClr val="tx1"/>
          </a:solidFill>
          <a:ln w="9525">
            <a:solidFill>
              <a:schemeClr val="tx1"/>
            </a:solidFill>
            <a:round/>
            <a:headEnd/>
            <a:tailEnd/>
          </a:ln>
        </p:spPr>
        <p:txBody>
          <a:bodyPr/>
          <a:lstStyle/>
          <a:p>
            <a:endParaRPr lang="en-US"/>
          </a:p>
        </p:txBody>
      </p:sp>
      <p:sp>
        <p:nvSpPr>
          <p:cNvPr id="22685" name="Freeform 151"/>
          <p:cNvSpPr>
            <a:spLocks/>
          </p:cNvSpPr>
          <p:nvPr/>
        </p:nvSpPr>
        <p:spPr bwMode="auto">
          <a:xfrm>
            <a:off x="2919413" y="4656138"/>
            <a:ext cx="26987" cy="134937"/>
          </a:xfrm>
          <a:custGeom>
            <a:avLst/>
            <a:gdLst>
              <a:gd name="T0" fmla="*/ 0 w 19"/>
              <a:gd name="T1" fmla="*/ 0 h 85"/>
              <a:gd name="T2" fmla="*/ 8 w 19"/>
              <a:gd name="T3" fmla="*/ 85 h 85"/>
              <a:gd name="T4" fmla="*/ 19 w 19"/>
              <a:gd name="T5" fmla="*/ 83 h 85"/>
              <a:gd name="T6" fmla="*/ 12 w 19"/>
              <a:gd name="T7" fmla="*/ 0 h 85"/>
              <a:gd name="T8" fmla="*/ 0 w 19"/>
              <a:gd name="T9" fmla="*/ 0 h 85"/>
              <a:gd name="T10" fmla="*/ 0 60000 65536"/>
              <a:gd name="T11" fmla="*/ 0 60000 65536"/>
              <a:gd name="T12" fmla="*/ 0 60000 65536"/>
              <a:gd name="T13" fmla="*/ 0 60000 65536"/>
              <a:gd name="T14" fmla="*/ 0 60000 65536"/>
              <a:gd name="T15" fmla="*/ 0 w 19"/>
              <a:gd name="T16" fmla="*/ 0 h 85"/>
              <a:gd name="T17" fmla="*/ 19 w 19"/>
              <a:gd name="T18" fmla="*/ 85 h 85"/>
            </a:gdLst>
            <a:ahLst/>
            <a:cxnLst>
              <a:cxn ang="T10">
                <a:pos x="T0" y="T1"/>
              </a:cxn>
              <a:cxn ang="T11">
                <a:pos x="T2" y="T3"/>
              </a:cxn>
              <a:cxn ang="T12">
                <a:pos x="T4" y="T5"/>
              </a:cxn>
              <a:cxn ang="T13">
                <a:pos x="T6" y="T7"/>
              </a:cxn>
              <a:cxn ang="T14">
                <a:pos x="T8" y="T9"/>
              </a:cxn>
            </a:cxnLst>
            <a:rect l="T15" t="T16" r="T17" b="T18"/>
            <a:pathLst>
              <a:path w="19" h="85">
                <a:moveTo>
                  <a:pt x="0" y="0"/>
                </a:moveTo>
                <a:lnTo>
                  <a:pt x="8" y="85"/>
                </a:lnTo>
                <a:lnTo>
                  <a:pt x="19" y="83"/>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22686" name="Freeform 152"/>
          <p:cNvSpPr>
            <a:spLocks/>
          </p:cNvSpPr>
          <p:nvPr/>
        </p:nvSpPr>
        <p:spPr bwMode="auto">
          <a:xfrm>
            <a:off x="2916238" y="4627563"/>
            <a:ext cx="20637" cy="28575"/>
          </a:xfrm>
          <a:custGeom>
            <a:avLst/>
            <a:gdLst>
              <a:gd name="T0" fmla="*/ 0 w 14"/>
              <a:gd name="T1" fmla="*/ 2 h 18"/>
              <a:gd name="T2" fmla="*/ 0 w 14"/>
              <a:gd name="T3" fmla="*/ 0 h 18"/>
              <a:gd name="T4" fmla="*/ 2 w 14"/>
              <a:gd name="T5" fmla="*/ 18 h 18"/>
              <a:gd name="T6" fmla="*/ 14 w 14"/>
              <a:gd name="T7" fmla="*/ 18 h 18"/>
              <a:gd name="T8" fmla="*/ 12 w 14"/>
              <a:gd name="T9" fmla="*/ 0 h 18"/>
              <a:gd name="T10" fmla="*/ 0 w 14"/>
              <a:gd name="T11" fmla="*/ 2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2"/>
                </a:moveTo>
                <a:lnTo>
                  <a:pt x="0" y="0"/>
                </a:lnTo>
                <a:lnTo>
                  <a:pt x="2" y="18"/>
                </a:lnTo>
                <a:lnTo>
                  <a:pt x="14" y="18"/>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87" name="Freeform 153"/>
          <p:cNvSpPr>
            <a:spLocks/>
          </p:cNvSpPr>
          <p:nvPr/>
        </p:nvSpPr>
        <p:spPr bwMode="auto">
          <a:xfrm>
            <a:off x="2913063" y="4603750"/>
            <a:ext cx="20637" cy="26988"/>
          </a:xfrm>
          <a:custGeom>
            <a:avLst/>
            <a:gdLst>
              <a:gd name="T0" fmla="*/ 0 w 14"/>
              <a:gd name="T1" fmla="*/ 2 h 17"/>
              <a:gd name="T2" fmla="*/ 2 w 14"/>
              <a:gd name="T3" fmla="*/ 17 h 17"/>
              <a:gd name="T4" fmla="*/ 14 w 14"/>
              <a:gd name="T5" fmla="*/ 15 h 17"/>
              <a:gd name="T6" fmla="*/ 12 w 14"/>
              <a:gd name="T7" fmla="*/ 0 h 17"/>
              <a:gd name="T8" fmla="*/ 0 w 14"/>
              <a:gd name="T9" fmla="*/ 2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2"/>
                </a:moveTo>
                <a:lnTo>
                  <a:pt x="2" y="17"/>
                </a:lnTo>
                <a:lnTo>
                  <a:pt x="14" y="15"/>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22688" name="Freeform 154"/>
          <p:cNvSpPr>
            <a:spLocks/>
          </p:cNvSpPr>
          <p:nvPr/>
        </p:nvSpPr>
        <p:spPr bwMode="auto">
          <a:xfrm>
            <a:off x="2906713" y="4513263"/>
            <a:ext cx="23812" cy="93662"/>
          </a:xfrm>
          <a:custGeom>
            <a:avLst/>
            <a:gdLst>
              <a:gd name="T0" fmla="*/ 12 w 16"/>
              <a:gd name="T1" fmla="*/ 41 h 59"/>
              <a:gd name="T2" fmla="*/ 0 w 16"/>
              <a:gd name="T3" fmla="*/ 41 h 59"/>
              <a:gd name="T4" fmla="*/ 4 w 16"/>
              <a:gd name="T5" fmla="*/ 59 h 59"/>
              <a:gd name="T6" fmla="*/ 16 w 16"/>
              <a:gd name="T7" fmla="*/ 57 h 59"/>
              <a:gd name="T8" fmla="*/ 12 w 16"/>
              <a:gd name="T9" fmla="*/ 39 h 59"/>
              <a:gd name="T10" fmla="*/ 0 w 16"/>
              <a:gd name="T11" fmla="*/ 41 h 59"/>
              <a:gd name="T12" fmla="*/ 12 w 16"/>
              <a:gd name="T13" fmla="*/ 39 h 59"/>
              <a:gd name="T14" fmla="*/ 2 w 16"/>
              <a:gd name="T15" fmla="*/ 0 h 59"/>
              <a:gd name="T16" fmla="*/ 0 w 16"/>
              <a:gd name="T17" fmla="*/ 41 h 59"/>
              <a:gd name="T18" fmla="*/ 12 w 16"/>
              <a:gd name="T19" fmla="*/ 41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59"/>
              <a:gd name="T32" fmla="*/ 16 w 16"/>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59">
                <a:moveTo>
                  <a:pt x="12" y="41"/>
                </a:moveTo>
                <a:lnTo>
                  <a:pt x="0" y="41"/>
                </a:lnTo>
                <a:lnTo>
                  <a:pt x="4" y="59"/>
                </a:lnTo>
                <a:lnTo>
                  <a:pt x="16" y="57"/>
                </a:lnTo>
                <a:lnTo>
                  <a:pt x="12" y="39"/>
                </a:lnTo>
                <a:lnTo>
                  <a:pt x="0" y="41"/>
                </a:lnTo>
                <a:lnTo>
                  <a:pt x="12" y="39"/>
                </a:lnTo>
                <a:lnTo>
                  <a:pt x="2" y="0"/>
                </a:lnTo>
                <a:lnTo>
                  <a:pt x="0" y="41"/>
                </a:lnTo>
                <a:lnTo>
                  <a:pt x="12" y="41"/>
                </a:lnTo>
                <a:close/>
              </a:path>
            </a:pathLst>
          </a:custGeom>
          <a:solidFill>
            <a:schemeClr val="tx1"/>
          </a:solidFill>
          <a:ln w="9525">
            <a:solidFill>
              <a:schemeClr val="tx1"/>
            </a:solidFill>
            <a:round/>
            <a:headEnd/>
            <a:tailEnd/>
          </a:ln>
        </p:spPr>
        <p:txBody>
          <a:bodyPr/>
          <a:lstStyle/>
          <a:p>
            <a:endParaRPr lang="en-US"/>
          </a:p>
        </p:txBody>
      </p:sp>
      <p:sp>
        <p:nvSpPr>
          <p:cNvPr id="22689" name="Freeform 155"/>
          <p:cNvSpPr>
            <a:spLocks/>
          </p:cNvSpPr>
          <p:nvPr/>
        </p:nvSpPr>
        <p:spPr bwMode="auto">
          <a:xfrm>
            <a:off x="2903538" y="4578350"/>
            <a:ext cx="20637" cy="620713"/>
          </a:xfrm>
          <a:custGeom>
            <a:avLst/>
            <a:gdLst>
              <a:gd name="T0" fmla="*/ 5 w 15"/>
              <a:gd name="T1" fmla="*/ 391 h 391"/>
              <a:gd name="T2" fmla="*/ 11 w 15"/>
              <a:gd name="T3" fmla="*/ 386 h 391"/>
              <a:gd name="T4" fmla="*/ 15 w 15"/>
              <a:gd name="T5" fmla="*/ 0 h 391"/>
              <a:gd name="T6" fmla="*/ 3 w 15"/>
              <a:gd name="T7" fmla="*/ 0 h 391"/>
              <a:gd name="T8" fmla="*/ 0 w 15"/>
              <a:gd name="T9" fmla="*/ 386 h 391"/>
              <a:gd name="T10" fmla="*/ 5 w 15"/>
              <a:gd name="T11" fmla="*/ 380 h 391"/>
              <a:gd name="T12" fmla="*/ 5 w 15"/>
              <a:gd name="T13" fmla="*/ 391 h 391"/>
              <a:gd name="T14" fmla="*/ 11 w 15"/>
              <a:gd name="T15" fmla="*/ 391 h 391"/>
              <a:gd name="T16" fmla="*/ 11 w 15"/>
              <a:gd name="T17" fmla="*/ 386 h 391"/>
              <a:gd name="T18" fmla="*/ 5 w 15"/>
              <a:gd name="T19" fmla="*/ 391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391"/>
              <a:gd name="T32" fmla="*/ 15 w 15"/>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391">
                <a:moveTo>
                  <a:pt x="5" y="391"/>
                </a:moveTo>
                <a:lnTo>
                  <a:pt x="11" y="386"/>
                </a:lnTo>
                <a:lnTo>
                  <a:pt x="15" y="0"/>
                </a:lnTo>
                <a:lnTo>
                  <a:pt x="3" y="0"/>
                </a:lnTo>
                <a:lnTo>
                  <a:pt x="0" y="386"/>
                </a:lnTo>
                <a:lnTo>
                  <a:pt x="5" y="380"/>
                </a:lnTo>
                <a:lnTo>
                  <a:pt x="5" y="391"/>
                </a:lnTo>
                <a:lnTo>
                  <a:pt x="11" y="391"/>
                </a:lnTo>
                <a:lnTo>
                  <a:pt x="11" y="386"/>
                </a:lnTo>
                <a:lnTo>
                  <a:pt x="5" y="391"/>
                </a:lnTo>
                <a:close/>
              </a:path>
            </a:pathLst>
          </a:custGeom>
          <a:solidFill>
            <a:schemeClr val="tx1"/>
          </a:solidFill>
          <a:ln w="9525">
            <a:solidFill>
              <a:schemeClr val="tx1"/>
            </a:solidFill>
            <a:round/>
            <a:headEnd/>
            <a:tailEnd/>
          </a:ln>
        </p:spPr>
        <p:txBody>
          <a:bodyPr/>
          <a:lstStyle/>
          <a:p>
            <a:endParaRPr lang="en-US"/>
          </a:p>
        </p:txBody>
      </p:sp>
      <p:sp>
        <p:nvSpPr>
          <p:cNvPr id="22690" name="Rectangle 156"/>
          <p:cNvSpPr>
            <a:spLocks noChangeArrowheads="1"/>
          </p:cNvSpPr>
          <p:nvPr/>
        </p:nvSpPr>
        <p:spPr bwMode="auto">
          <a:xfrm>
            <a:off x="2905125" y="5181600"/>
            <a:ext cx="4763" cy="17463"/>
          </a:xfrm>
          <a:prstGeom prst="rect">
            <a:avLst/>
          </a:prstGeom>
          <a:solidFill>
            <a:schemeClr val="tx1"/>
          </a:solidFill>
          <a:ln w="9525">
            <a:solidFill>
              <a:schemeClr val="tx1"/>
            </a:solidFill>
            <a:miter lim="800000"/>
            <a:headEnd/>
            <a:tailEnd/>
          </a:ln>
        </p:spPr>
        <p:txBody>
          <a:bodyPr/>
          <a:lstStyle/>
          <a:p>
            <a:endParaRPr lang="en-US"/>
          </a:p>
        </p:txBody>
      </p:sp>
      <p:sp>
        <p:nvSpPr>
          <p:cNvPr id="22691" name="Rectangle 157"/>
          <p:cNvSpPr>
            <a:spLocks noChangeArrowheads="1"/>
          </p:cNvSpPr>
          <p:nvPr/>
        </p:nvSpPr>
        <p:spPr bwMode="auto">
          <a:xfrm>
            <a:off x="2900363" y="5181600"/>
            <a:ext cx="4762" cy="17463"/>
          </a:xfrm>
          <a:prstGeom prst="rect">
            <a:avLst/>
          </a:prstGeom>
          <a:solidFill>
            <a:schemeClr val="tx1"/>
          </a:solidFill>
          <a:ln w="9525">
            <a:solidFill>
              <a:schemeClr val="tx1"/>
            </a:solidFill>
            <a:miter lim="800000"/>
            <a:headEnd/>
            <a:tailEnd/>
          </a:ln>
        </p:spPr>
        <p:txBody>
          <a:bodyPr/>
          <a:lstStyle/>
          <a:p>
            <a:endParaRPr lang="en-US"/>
          </a:p>
        </p:txBody>
      </p:sp>
      <p:sp>
        <p:nvSpPr>
          <p:cNvPr id="22692" name="Rectangle 158"/>
          <p:cNvSpPr>
            <a:spLocks noChangeArrowheads="1"/>
          </p:cNvSpPr>
          <p:nvPr/>
        </p:nvSpPr>
        <p:spPr bwMode="auto">
          <a:xfrm>
            <a:off x="2890838" y="5181600"/>
            <a:ext cx="9525" cy="17463"/>
          </a:xfrm>
          <a:prstGeom prst="rect">
            <a:avLst/>
          </a:prstGeom>
          <a:solidFill>
            <a:schemeClr val="tx1"/>
          </a:solidFill>
          <a:ln w="9525">
            <a:solidFill>
              <a:schemeClr val="tx1"/>
            </a:solidFill>
            <a:miter lim="800000"/>
            <a:headEnd/>
            <a:tailEnd/>
          </a:ln>
        </p:spPr>
        <p:txBody>
          <a:bodyPr/>
          <a:lstStyle/>
          <a:p>
            <a:endParaRPr lang="en-US"/>
          </a:p>
        </p:txBody>
      </p:sp>
      <p:sp>
        <p:nvSpPr>
          <p:cNvPr id="22693" name="Rectangle 159"/>
          <p:cNvSpPr>
            <a:spLocks noChangeArrowheads="1"/>
          </p:cNvSpPr>
          <p:nvPr/>
        </p:nvSpPr>
        <p:spPr bwMode="auto">
          <a:xfrm>
            <a:off x="2876550" y="5181600"/>
            <a:ext cx="14288" cy="17463"/>
          </a:xfrm>
          <a:prstGeom prst="rect">
            <a:avLst/>
          </a:prstGeom>
          <a:solidFill>
            <a:schemeClr val="tx1"/>
          </a:solidFill>
          <a:ln w="9525">
            <a:solidFill>
              <a:schemeClr val="tx1"/>
            </a:solidFill>
            <a:miter lim="800000"/>
            <a:headEnd/>
            <a:tailEnd/>
          </a:ln>
        </p:spPr>
        <p:txBody>
          <a:bodyPr/>
          <a:lstStyle/>
          <a:p>
            <a:endParaRPr lang="en-US"/>
          </a:p>
        </p:txBody>
      </p:sp>
      <p:sp>
        <p:nvSpPr>
          <p:cNvPr id="22694" name="Rectangle 160"/>
          <p:cNvSpPr>
            <a:spLocks noChangeArrowheads="1"/>
          </p:cNvSpPr>
          <p:nvPr/>
        </p:nvSpPr>
        <p:spPr bwMode="auto">
          <a:xfrm>
            <a:off x="2828925" y="5181600"/>
            <a:ext cx="47625" cy="17463"/>
          </a:xfrm>
          <a:prstGeom prst="rect">
            <a:avLst/>
          </a:prstGeom>
          <a:solidFill>
            <a:schemeClr val="tx1"/>
          </a:solidFill>
          <a:ln w="9525">
            <a:solidFill>
              <a:schemeClr val="tx1"/>
            </a:solidFill>
            <a:miter lim="800000"/>
            <a:headEnd/>
            <a:tailEnd/>
          </a:ln>
        </p:spPr>
        <p:txBody>
          <a:bodyPr/>
          <a:lstStyle/>
          <a:p>
            <a:endParaRPr lang="en-US"/>
          </a:p>
        </p:txBody>
      </p:sp>
      <p:sp>
        <p:nvSpPr>
          <p:cNvPr id="22695" name="Rectangle 161"/>
          <p:cNvSpPr>
            <a:spLocks noChangeArrowheads="1"/>
          </p:cNvSpPr>
          <p:nvPr/>
        </p:nvSpPr>
        <p:spPr bwMode="auto">
          <a:xfrm>
            <a:off x="2782888" y="5181600"/>
            <a:ext cx="46037" cy="17463"/>
          </a:xfrm>
          <a:prstGeom prst="rect">
            <a:avLst/>
          </a:prstGeom>
          <a:solidFill>
            <a:schemeClr val="tx1"/>
          </a:solidFill>
          <a:ln w="9525">
            <a:solidFill>
              <a:schemeClr val="tx1"/>
            </a:solidFill>
            <a:miter lim="800000"/>
            <a:headEnd/>
            <a:tailEnd/>
          </a:ln>
        </p:spPr>
        <p:txBody>
          <a:bodyPr/>
          <a:lstStyle/>
          <a:p>
            <a:endParaRPr lang="en-US"/>
          </a:p>
        </p:txBody>
      </p:sp>
      <p:sp>
        <p:nvSpPr>
          <p:cNvPr id="22696" name="Freeform 162"/>
          <p:cNvSpPr>
            <a:spLocks/>
          </p:cNvSpPr>
          <p:nvPr/>
        </p:nvSpPr>
        <p:spPr bwMode="auto">
          <a:xfrm>
            <a:off x="2693988" y="5181600"/>
            <a:ext cx="88900" cy="17463"/>
          </a:xfrm>
          <a:custGeom>
            <a:avLst/>
            <a:gdLst>
              <a:gd name="T0" fmla="*/ 0 w 61"/>
              <a:gd name="T1" fmla="*/ 0 h 11"/>
              <a:gd name="T2" fmla="*/ 0 w 61"/>
              <a:gd name="T3" fmla="*/ 11 h 11"/>
              <a:gd name="T4" fmla="*/ 61 w 61"/>
              <a:gd name="T5" fmla="*/ 11 h 11"/>
              <a:gd name="T6" fmla="*/ 61 w 61"/>
              <a:gd name="T7" fmla="*/ 0 h 11"/>
              <a:gd name="T8" fmla="*/ 0 w 61"/>
              <a:gd name="T9" fmla="*/ 0 h 11"/>
              <a:gd name="T10" fmla="*/ 0 w 61"/>
              <a:gd name="T11" fmla="*/ 11 h 11"/>
              <a:gd name="T12" fmla="*/ 0 w 61"/>
              <a:gd name="T13" fmla="*/ 0 h 11"/>
              <a:gd name="T14" fmla="*/ 0 w 61"/>
              <a:gd name="T15" fmla="*/ 6 h 11"/>
              <a:gd name="T16" fmla="*/ 0 w 61"/>
              <a:gd name="T17" fmla="*/ 11 h 11"/>
              <a:gd name="T18" fmla="*/ 0 w 6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1"/>
              <a:gd name="T32" fmla="*/ 61 w 6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1">
                <a:moveTo>
                  <a:pt x="0" y="0"/>
                </a:moveTo>
                <a:lnTo>
                  <a:pt x="0" y="11"/>
                </a:lnTo>
                <a:lnTo>
                  <a:pt x="61" y="11"/>
                </a:lnTo>
                <a:lnTo>
                  <a:pt x="61" y="0"/>
                </a:lnTo>
                <a:lnTo>
                  <a:pt x="0" y="0"/>
                </a:lnTo>
                <a:lnTo>
                  <a:pt x="0" y="11"/>
                </a:lnTo>
                <a:lnTo>
                  <a:pt x="0" y="0"/>
                </a:lnTo>
                <a:lnTo>
                  <a:pt x="0" y="6"/>
                </a:lnTo>
                <a:lnTo>
                  <a:pt x="0" y="11"/>
                </a:lnTo>
                <a:lnTo>
                  <a:pt x="0" y="0"/>
                </a:lnTo>
                <a:close/>
              </a:path>
            </a:pathLst>
          </a:custGeom>
          <a:solidFill>
            <a:schemeClr val="tx1"/>
          </a:solidFill>
          <a:ln w="9525">
            <a:solidFill>
              <a:schemeClr val="tx1"/>
            </a:solidFill>
            <a:round/>
            <a:headEnd/>
            <a:tailEnd/>
          </a:ln>
        </p:spPr>
        <p:txBody>
          <a:bodyPr/>
          <a:lstStyle/>
          <a:p>
            <a:endParaRPr lang="en-US"/>
          </a:p>
        </p:txBody>
      </p:sp>
      <p:sp>
        <p:nvSpPr>
          <p:cNvPr id="22697" name="Freeform 163"/>
          <p:cNvSpPr>
            <a:spLocks/>
          </p:cNvSpPr>
          <p:nvPr/>
        </p:nvSpPr>
        <p:spPr bwMode="auto">
          <a:xfrm>
            <a:off x="3216275" y="5613400"/>
            <a:ext cx="19050" cy="22225"/>
          </a:xfrm>
          <a:custGeom>
            <a:avLst/>
            <a:gdLst>
              <a:gd name="T0" fmla="*/ 13 w 13"/>
              <a:gd name="T1" fmla="*/ 10 h 14"/>
              <a:gd name="T2" fmla="*/ 9 w 13"/>
              <a:gd name="T3" fmla="*/ 0 h 14"/>
              <a:gd name="T4" fmla="*/ 0 w 13"/>
              <a:gd name="T5" fmla="*/ 4 h 14"/>
              <a:gd name="T6" fmla="*/ 2 w 13"/>
              <a:gd name="T7" fmla="*/ 14 h 14"/>
              <a:gd name="T8" fmla="*/ 13 w 13"/>
              <a:gd name="T9" fmla="*/ 1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3" y="10"/>
                </a:moveTo>
                <a:lnTo>
                  <a:pt x="9" y="0"/>
                </a:lnTo>
                <a:lnTo>
                  <a:pt x="0" y="4"/>
                </a:lnTo>
                <a:lnTo>
                  <a:pt x="2" y="14"/>
                </a:lnTo>
                <a:lnTo>
                  <a:pt x="13" y="10"/>
                </a:lnTo>
                <a:close/>
              </a:path>
            </a:pathLst>
          </a:custGeom>
          <a:solidFill>
            <a:schemeClr val="tx1"/>
          </a:solidFill>
          <a:ln w="9525">
            <a:solidFill>
              <a:schemeClr val="tx1"/>
            </a:solidFill>
            <a:round/>
            <a:headEnd/>
            <a:tailEnd/>
          </a:ln>
        </p:spPr>
        <p:txBody>
          <a:bodyPr/>
          <a:lstStyle/>
          <a:p>
            <a:endParaRPr lang="en-US"/>
          </a:p>
        </p:txBody>
      </p:sp>
      <p:sp>
        <p:nvSpPr>
          <p:cNvPr id="22698" name="Freeform 164"/>
          <p:cNvSpPr>
            <a:spLocks/>
          </p:cNvSpPr>
          <p:nvPr/>
        </p:nvSpPr>
        <p:spPr bwMode="auto">
          <a:xfrm>
            <a:off x="3219450" y="5629275"/>
            <a:ext cx="19050" cy="19050"/>
          </a:xfrm>
          <a:custGeom>
            <a:avLst/>
            <a:gdLst>
              <a:gd name="T0" fmla="*/ 11 w 13"/>
              <a:gd name="T1" fmla="*/ 2 h 12"/>
              <a:gd name="T2" fmla="*/ 13 w 13"/>
              <a:gd name="T3" fmla="*/ 6 h 12"/>
              <a:gd name="T4" fmla="*/ 11 w 13"/>
              <a:gd name="T5" fmla="*/ 0 h 12"/>
              <a:gd name="T6" fmla="*/ 0 w 13"/>
              <a:gd name="T7" fmla="*/ 4 h 12"/>
              <a:gd name="T8" fmla="*/ 2 w 13"/>
              <a:gd name="T9" fmla="*/ 10 h 12"/>
              <a:gd name="T10" fmla="*/ 4 w 13"/>
              <a:gd name="T11" fmla="*/ 12 h 12"/>
              <a:gd name="T12" fmla="*/ 2 w 13"/>
              <a:gd name="T13" fmla="*/ 10 h 12"/>
              <a:gd name="T14" fmla="*/ 2 w 13"/>
              <a:gd name="T15" fmla="*/ 12 h 12"/>
              <a:gd name="T16" fmla="*/ 4 w 13"/>
              <a:gd name="T17" fmla="*/ 12 h 12"/>
              <a:gd name="T18" fmla="*/ 11 w 13"/>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2"/>
              <a:gd name="T32" fmla="*/ 13 w 1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2">
                <a:moveTo>
                  <a:pt x="11" y="2"/>
                </a:moveTo>
                <a:lnTo>
                  <a:pt x="13" y="6"/>
                </a:lnTo>
                <a:lnTo>
                  <a:pt x="11" y="0"/>
                </a:lnTo>
                <a:lnTo>
                  <a:pt x="0" y="4"/>
                </a:lnTo>
                <a:lnTo>
                  <a:pt x="2" y="10"/>
                </a:lnTo>
                <a:lnTo>
                  <a:pt x="4" y="12"/>
                </a:lnTo>
                <a:lnTo>
                  <a:pt x="2" y="10"/>
                </a:lnTo>
                <a:lnTo>
                  <a:pt x="2" y="12"/>
                </a:lnTo>
                <a:lnTo>
                  <a:pt x="4" y="12"/>
                </a:lnTo>
                <a:lnTo>
                  <a:pt x="11" y="2"/>
                </a:lnTo>
                <a:close/>
              </a:path>
            </a:pathLst>
          </a:custGeom>
          <a:solidFill>
            <a:schemeClr val="tx1"/>
          </a:solidFill>
          <a:ln w="9525">
            <a:solidFill>
              <a:schemeClr val="tx1"/>
            </a:solidFill>
            <a:round/>
            <a:headEnd/>
            <a:tailEnd/>
          </a:ln>
        </p:spPr>
        <p:txBody>
          <a:bodyPr/>
          <a:lstStyle/>
          <a:p>
            <a:endParaRPr lang="en-US"/>
          </a:p>
        </p:txBody>
      </p:sp>
      <p:sp>
        <p:nvSpPr>
          <p:cNvPr id="22699" name="Freeform 165"/>
          <p:cNvSpPr>
            <a:spLocks/>
          </p:cNvSpPr>
          <p:nvPr/>
        </p:nvSpPr>
        <p:spPr bwMode="auto">
          <a:xfrm>
            <a:off x="3225800" y="5632450"/>
            <a:ext cx="19050" cy="28575"/>
          </a:xfrm>
          <a:custGeom>
            <a:avLst/>
            <a:gdLst>
              <a:gd name="T0" fmla="*/ 3 w 13"/>
              <a:gd name="T1" fmla="*/ 6 h 18"/>
              <a:gd name="T2" fmla="*/ 11 w 13"/>
              <a:gd name="T3" fmla="*/ 4 h 18"/>
              <a:gd name="T4" fmla="*/ 7 w 13"/>
              <a:gd name="T5" fmla="*/ 0 h 18"/>
              <a:gd name="T6" fmla="*/ 0 w 13"/>
              <a:gd name="T7" fmla="*/ 10 h 18"/>
              <a:gd name="T8" fmla="*/ 5 w 13"/>
              <a:gd name="T9" fmla="*/ 14 h 18"/>
              <a:gd name="T10" fmla="*/ 13 w 13"/>
              <a:gd name="T11" fmla="*/ 14 h 18"/>
              <a:gd name="T12" fmla="*/ 5 w 13"/>
              <a:gd name="T13" fmla="*/ 14 h 18"/>
              <a:gd name="T14" fmla="*/ 9 w 13"/>
              <a:gd name="T15" fmla="*/ 18 h 18"/>
              <a:gd name="T16" fmla="*/ 13 w 13"/>
              <a:gd name="T17" fmla="*/ 14 h 18"/>
              <a:gd name="T18" fmla="*/ 3 w 13"/>
              <a:gd name="T19" fmla="*/ 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
              <a:gd name="T32" fmla="*/ 13 w 1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
                <a:moveTo>
                  <a:pt x="3" y="6"/>
                </a:moveTo>
                <a:lnTo>
                  <a:pt x="11" y="4"/>
                </a:lnTo>
                <a:lnTo>
                  <a:pt x="7" y="0"/>
                </a:lnTo>
                <a:lnTo>
                  <a:pt x="0" y="10"/>
                </a:lnTo>
                <a:lnTo>
                  <a:pt x="5" y="14"/>
                </a:lnTo>
                <a:lnTo>
                  <a:pt x="13" y="14"/>
                </a:lnTo>
                <a:lnTo>
                  <a:pt x="5" y="14"/>
                </a:lnTo>
                <a:lnTo>
                  <a:pt x="9" y="18"/>
                </a:lnTo>
                <a:lnTo>
                  <a:pt x="13" y="14"/>
                </a:lnTo>
                <a:lnTo>
                  <a:pt x="3" y="6"/>
                </a:lnTo>
                <a:close/>
              </a:path>
            </a:pathLst>
          </a:custGeom>
          <a:solidFill>
            <a:schemeClr val="tx1"/>
          </a:solidFill>
          <a:ln w="9525">
            <a:solidFill>
              <a:schemeClr val="tx1"/>
            </a:solidFill>
            <a:round/>
            <a:headEnd/>
            <a:tailEnd/>
          </a:ln>
        </p:spPr>
        <p:txBody>
          <a:bodyPr/>
          <a:lstStyle/>
          <a:p>
            <a:endParaRPr lang="en-US"/>
          </a:p>
        </p:txBody>
      </p:sp>
      <p:sp>
        <p:nvSpPr>
          <p:cNvPr id="22700" name="Freeform 166"/>
          <p:cNvSpPr>
            <a:spLocks/>
          </p:cNvSpPr>
          <p:nvPr/>
        </p:nvSpPr>
        <p:spPr bwMode="auto">
          <a:xfrm>
            <a:off x="3228975" y="5638800"/>
            <a:ext cx="19050" cy="15875"/>
          </a:xfrm>
          <a:custGeom>
            <a:avLst/>
            <a:gdLst>
              <a:gd name="T0" fmla="*/ 2 w 12"/>
              <a:gd name="T1" fmla="*/ 0 h 10"/>
              <a:gd name="T2" fmla="*/ 0 w 12"/>
              <a:gd name="T3" fmla="*/ 2 h 10"/>
              <a:gd name="T4" fmla="*/ 10 w 12"/>
              <a:gd name="T5" fmla="*/ 10 h 10"/>
              <a:gd name="T6" fmla="*/ 12 w 12"/>
              <a:gd name="T7" fmla="*/ 8 h 10"/>
              <a:gd name="T8" fmla="*/ 12 w 12"/>
              <a:gd name="T9" fmla="*/ 6 h 10"/>
              <a:gd name="T10" fmla="*/ 12 w 12"/>
              <a:gd name="T11" fmla="*/ 8 h 10"/>
              <a:gd name="T12" fmla="*/ 12 w 12"/>
              <a:gd name="T13" fmla="*/ 6 h 10"/>
              <a:gd name="T14" fmla="*/ 2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2" y="0"/>
                </a:moveTo>
                <a:lnTo>
                  <a:pt x="0" y="2"/>
                </a:lnTo>
                <a:lnTo>
                  <a:pt x="10" y="10"/>
                </a:lnTo>
                <a:lnTo>
                  <a:pt x="12" y="8"/>
                </a:lnTo>
                <a:lnTo>
                  <a:pt x="12" y="6"/>
                </a:lnTo>
                <a:lnTo>
                  <a:pt x="12" y="8"/>
                </a:lnTo>
                <a:lnTo>
                  <a:pt x="12" y="6"/>
                </a:lnTo>
                <a:lnTo>
                  <a:pt x="2" y="0"/>
                </a:lnTo>
                <a:close/>
              </a:path>
            </a:pathLst>
          </a:custGeom>
          <a:solidFill>
            <a:schemeClr val="tx1"/>
          </a:solidFill>
          <a:ln w="9525">
            <a:solidFill>
              <a:schemeClr val="tx1"/>
            </a:solidFill>
            <a:round/>
            <a:headEnd/>
            <a:tailEnd/>
          </a:ln>
        </p:spPr>
        <p:txBody>
          <a:bodyPr/>
          <a:lstStyle/>
          <a:p>
            <a:endParaRPr lang="en-US"/>
          </a:p>
        </p:txBody>
      </p:sp>
      <p:sp>
        <p:nvSpPr>
          <p:cNvPr id="22701" name="Freeform 167"/>
          <p:cNvSpPr>
            <a:spLocks/>
          </p:cNvSpPr>
          <p:nvPr/>
        </p:nvSpPr>
        <p:spPr bwMode="auto">
          <a:xfrm>
            <a:off x="3232150" y="5632450"/>
            <a:ext cx="20638" cy="15875"/>
          </a:xfrm>
          <a:custGeom>
            <a:avLst/>
            <a:gdLst>
              <a:gd name="T0" fmla="*/ 2 w 14"/>
              <a:gd name="T1" fmla="*/ 2 h 10"/>
              <a:gd name="T2" fmla="*/ 2 w 14"/>
              <a:gd name="T3" fmla="*/ 0 h 10"/>
              <a:gd name="T4" fmla="*/ 0 w 14"/>
              <a:gd name="T5" fmla="*/ 4 h 10"/>
              <a:gd name="T6" fmla="*/ 10 w 14"/>
              <a:gd name="T7" fmla="*/ 10 h 10"/>
              <a:gd name="T8" fmla="*/ 14 w 14"/>
              <a:gd name="T9" fmla="*/ 6 h 10"/>
              <a:gd name="T10" fmla="*/ 14 w 14"/>
              <a:gd name="T11" fmla="*/ 4 h 10"/>
              <a:gd name="T12" fmla="*/ 14 w 14"/>
              <a:gd name="T13" fmla="*/ 6 h 10"/>
              <a:gd name="T14" fmla="*/ 14 w 14"/>
              <a:gd name="T15" fmla="*/ 4 h 10"/>
              <a:gd name="T16" fmla="*/ 2 w 14"/>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2" y="2"/>
                </a:moveTo>
                <a:lnTo>
                  <a:pt x="2" y="0"/>
                </a:lnTo>
                <a:lnTo>
                  <a:pt x="0" y="4"/>
                </a:lnTo>
                <a:lnTo>
                  <a:pt x="10" y="10"/>
                </a:lnTo>
                <a:lnTo>
                  <a:pt x="14" y="6"/>
                </a:lnTo>
                <a:lnTo>
                  <a:pt x="14" y="4"/>
                </a:lnTo>
                <a:lnTo>
                  <a:pt x="14" y="6"/>
                </a:lnTo>
                <a:lnTo>
                  <a:pt x="14" y="4"/>
                </a:lnTo>
                <a:lnTo>
                  <a:pt x="2" y="2"/>
                </a:lnTo>
                <a:close/>
              </a:path>
            </a:pathLst>
          </a:custGeom>
          <a:solidFill>
            <a:schemeClr val="tx1"/>
          </a:solidFill>
          <a:ln w="9525">
            <a:solidFill>
              <a:schemeClr val="tx1"/>
            </a:solidFill>
            <a:round/>
            <a:headEnd/>
            <a:tailEnd/>
          </a:ln>
        </p:spPr>
        <p:txBody>
          <a:bodyPr/>
          <a:lstStyle/>
          <a:p>
            <a:endParaRPr lang="en-US"/>
          </a:p>
        </p:txBody>
      </p:sp>
      <p:sp>
        <p:nvSpPr>
          <p:cNvPr id="22702" name="Freeform 168"/>
          <p:cNvSpPr>
            <a:spLocks/>
          </p:cNvSpPr>
          <p:nvPr/>
        </p:nvSpPr>
        <p:spPr bwMode="auto">
          <a:xfrm>
            <a:off x="3235325" y="5619750"/>
            <a:ext cx="20638" cy="19050"/>
          </a:xfrm>
          <a:custGeom>
            <a:avLst/>
            <a:gdLst>
              <a:gd name="T0" fmla="*/ 2 w 14"/>
              <a:gd name="T1" fmla="*/ 0 h 12"/>
              <a:gd name="T2" fmla="*/ 0 w 14"/>
              <a:gd name="T3" fmla="*/ 10 h 12"/>
              <a:gd name="T4" fmla="*/ 12 w 14"/>
              <a:gd name="T5" fmla="*/ 12 h 12"/>
              <a:gd name="T6" fmla="*/ 14 w 14"/>
              <a:gd name="T7" fmla="*/ 2 h 12"/>
              <a:gd name="T8" fmla="*/ 14 w 14"/>
              <a:gd name="T9" fmla="*/ 4 h 12"/>
              <a:gd name="T10" fmla="*/ 2 w 14"/>
              <a:gd name="T11" fmla="*/ 0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2" y="0"/>
                </a:moveTo>
                <a:lnTo>
                  <a:pt x="0" y="10"/>
                </a:lnTo>
                <a:lnTo>
                  <a:pt x="12" y="12"/>
                </a:lnTo>
                <a:lnTo>
                  <a:pt x="14" y="2"/>
                </a:lnTo>
                <a:lnTo>
                  <a:pt x="14" y="4"/>
                </a:lnTo>
                <a:lnTo>
                  <a:pt x="2" y="0"/>
                </a:lnTo>
                <a:close/>
              </a:path>
            </a:pathLst>
          </a:custGeom>
          <a:solidFill>
            <a:schemeClr val="tx1"/>
          </a:solidFill>
          <a:ln w="9525">
            <a:solidFill>
              <a:schemeClr val="tx1"/>
            </a:solidFill>
            <a:round/>
            <a:headEnd/>
            <a:tailEnd/>
          </a:ln>
        </p:spPr>
        <p:txBody>
          <a:bodyPr/>
          <a:lstStyle/>
          <a:p>
            <a:endParaRPr lang="en-US"/>
          </a:p>
        </p:txBody>
      </p:sp>
      <p:sp>
        <p:nvSpPr>
          <p:cNvPr id="22703" name="Freeform 169"/>
          <p:cNvSpPr>
            <a:spLocks/>
          </p:cNvSpPr>
          <p:nvPr/>
        </p:nvSpPr>
        <p:spPr bwMode="auto">
          <a:xfrm>
            <a:off x="3238500" y="5603875"/>
            <a:ext cx="20638" cy="22225"/>
          </a:xfrm>
          <a:custGeom>
            <a:avLst/>
            <a:gdLst>
              <a:gd name="T0" fmla="*/ 4 w 14"/>
              <a:gd name="T1" fmla="*/ 0 h 14"/>
              <a:gd name="T2" fmla="*/ 0 w 14"/>
              <a:gd name="T3" fmla="*/ 10 h 14"/>
              <a:gd name="T4" fmla="*/ 12 w 14"/>
              <a:gd name="T5" fmla="*/ 14 h 14"/>
              <a:gd name="T6" fmla="*/ 14 w 14"/>
              <a:gd name="T7" fmla="*/ 4 h 14"/>
              <a:gd name="T8" fmla="*/ 14 w 14"/>
              <a:gd name="T9" fmla="*/ 2 h 14"/>
              <a:gd name="T10" fmla="*/ 14 w 14"/>
              <a:gd name="T11" fmla="*/ 4 h 14"/>
              <a:gd name="T12" fmla="*/ 14 w 14"/>
              <a:gd name="T13" fmla="*/ 2 h 14"/>
              <a:gd name="T14" fmla="*/ 4 w 1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4" y="0"/>
                </a:moveTo>
                <a:lnTo>
                  <a:pt x="0" y="10"/>
                </a:lnTo>
                <a:lnTo>
                  <a:pt x="12" y="14"/>
                </a:lnTo>
                <a:lnTo>
                  <a:pt x="14" y="4"/>
                </a:lnTo>
                <a:lnTo>
                  <a:pt x="14" y="2"/>
                </a:lnTo>
                <a:lnTo>
                  <a:pt x="14" y="4"/>
                </a:lnTo>
                <a:lnTo>
                  <a:pt x="14" y="2"/>
                </a:lnTo>
                <a:lnTo>
                  <a:pt x="4" y="0"/>
                </a:lnTo>
                <a:close/>
              </a:path>
            </a:pathLst>
          </a:custGeom>
          <a:solidFill>
            <a:schemeClr val="tx1"/>
          </a:solidFill>
          <a:ln w="9525">
            <a:solidFill>
              <a:schemeClr val="tx1"/>
            </a:solidFill>
            <a:round/>
            <a:headEnd/>
            <a:tailEnd/>
          </a:ln>
        </p:spPr>
        <p:txBody>
          <a:bodyPr/>
          <a:lstStyle/>
          <a:p>
            <a:endParaRPr lang="en-US"/>
          </a:p>
        </p:txBody>
      </p:sp>
      <p:sp>
        <p:nvSpPr>
          <p:cNvPr id="22704" name="Freeform 170"/>
          <p:cNvSpPr>
            <a:spLocks/>
          </p:cNvSpPr>
          <p:nvPr/>
        </p:nvSpPr>
        <p:spPr bwMode="auto">
          <a:xfrm>
            <a:off x="3244850" y="5567363"/>
            <a:ext cx="20638" cy="39687"/>
          </a:xfrm>
          <a:custGeom>
            <a:avLst/>
            <a:gdLst>
              <a:gd name="T0" fmla="*/ 4 w 14"/>
              <a:gd name="T1" fmla="*/ 0 h 25"/>
              <a:gd name="T2" fmla="*/ 0 w 14"/>
              <a:gd name="T3" fmla="*/ 23 h 25"/>
              <a:gd name="T4" fmla="*/ 10 w 14"/>
              <a:gd name="T5" fmla="*/ 25 h 25"/>
              <a:gd name="T6" fmla="*/ 14 w 14"/>
              <a:gd name="T7" fmla="*/ 2 h 25"/>
              <a:gd name="T8" fmla="*/ 4 w 14"/>
              <a:gd name="T9" fmla="*/ 0 h 25"/>
              <a:gd name="T10" fmla="*/ 0 60000 65536"/>
              <a:gd name="T11" fmla="*/ 0 60000 65536"/>
              <a:gd name="T12" fmla="*/ 0 60000 65536"/>
              <a:gd name="T13" fmla="*/ 0 60000 65536"/>
              <a:gd name="T14" fmla="*/ 0 60000 65536"/>
              <a:gd name="T15" fmla="*/ 0 w 14"/>
              <a:gd name="T16" fmla="*/ 0 h 25"/>
              <a:gd name="T17" fmla="*/ 14 w 14"/>
              <a:gd name="T18" fmla="*/ 25 h 25"/>
            </a:gdLst>
            <a:ahLst/>
            <a:cxnLst>
              <a:cxn ang="T10">
                <a:pos x="T0" y="T1"/>
              </a:cxn>
              <a:cxn ang="T11">
                <a:pos x="T2" y="T3"/>
              </a:cxn>
              <a:cxn ang="T12">
                <a:pos x="T4" y="T5"/>
              </a:cxn>
              <a:cxn ang="T13">
                <a:pos x="T6" y="T7"/>
              </a:cxn>
              <a:cxn ang="T14">
                <a:pos x="T8" y="T9"/>
              </a:cxn>
            </a:cxnLst>
            <a:rect l="T15" t="T16" r="T17" b="T18"/>
            <a:pathLst>
              <a:path w="14" h="25">
                <a:moveTo>
                  <a:pt x="4" y="0"/>
                </a:moveTo>
                <a:lnTo>
                  <a:pt x="0" y="23"/>
                </a:lnTo>
                <a:lnTo>
                  <a:pt x="10" y="25"/>
                </a:lnTo>
                <a:lnTo>
                  <a:pt x="14" y="2"/>
                </a:lnTo>
                <a:lnTo>
                  <a:pt x="4" y="0"/>
                </a:lnTo>
                <a:close/>
              </a:path>
            </a:pathLst>
          </a:custGeom>
          <a:solidFill>
            <a:schemeClr val="tx1"/>
          </a:solidFill>
          <a:ln w="9525">
            <a:solidFill>
              <a:schemeClr val="tx1"/>
            </a:solidFill>
            <a:round/>
            <a:headEnd/>
            <a:tailEnd/>
          </a:ln>
        </p:spPr>
        <p:txBody>
          <a:bodyPr/>
          <a:lstStyle/>
          <a:p>
            <a:endParaRPr lang="en-US"/>
          </a:p>
        </p:txBody>
      </p:sp>
      <p:sp>
        <p:nvSpPr>
          <p:cNvPr id="22705" name="Freeform 171"/>
          <p:cNvSpPr>
            <a:spLocks/>
          </p:cNvSpPr>
          <p:nvPr/>
        </p:nvSpPr>
        <p:spPr bwMode="auto">
          <a:xfrm>
            <a:off x="3249613" y="5514975"/>
            <a:ext cx="22225" cy="55563"/>
          </a:xfrm>
          <a:custGeom>
            <a:avLst/>
            <a:gdLst>
              <a:gd name="T0" fmla="*/ 4 w 15"/>
              <a:gd name="T1" fmla="*/ 2 h 35"/>
              <a:gd name="T2" fmla="*/ 4 w 15"/>
              <a:gd name="T3" fmla="*/ 0 h 35"/>
              <a:gd name="T4" fmla="*/ 0 w 15"/>
              <a:gd name="T5" fmla="*/ 33 h 35"/>
              <a:gd name="T6" fmla="*/ 10 w 15"/>
              <a:gd name="T7" fmla="*/ 35 h 35"/>
              <a:gd name="T8" fmla="*/ 15 w 15"/>
              <a:gd name="T9" fmla="*/ 2 h 35"/>
              <a:gd name="T10" fmla="*/ 4 w 15"/>
              <a:gd name="T11" fmla="*/ 2 h 35"/>
              <a:gd name="T12" fmla="*/ 0 60000 65536"/>
              <a:gd name="T13" fmla="*/ 0 60000 65536"/>
              <a:gd name="T14" fmla="*/ 0 60000 65536"/>
              <a:gd name="T15" fmla="*/ 0 60000 65536"/>
              <a:gd name="T16" fmla="*/ 0 60000 65536"/>
              <a:gd name="T17" fmla="*/ 0 60000 65536"/>
              <a:gd name="T18" fmla="*/ 0 w 15"/>
              <a:gd name="T19" fmla="*/ 0 h 35"/>
              <a:gd name="T20" fmla="*/ 15 w 15"/>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5" h="35">
                <a:moveTo>
                  <a:pt x="4" y="2"/>
                </a:moveTo>
                <a:lnTo>
                  <a:pt x="4" y="0"/>
                </a:lnTo>
                <a:lnTo>
                  <a:pt x="0" y="33"/>
                </a:lnTo>
                <a:lnTo>
                  <a:pt x="10" y="35"/>
                </a:lnTo>
                <a:lnTo>
                  <a:pt x="15" y="2"/>
                </a:lnTo>
                <a:lnTo>
                  <a:pt x="4" y="2"/>
                </a:lnTo>
                <a:close/>
              </a:path>
            </a:pathLst>
          </a:custGeom>
          <a:solidFill>
            <a:schemeClr val="tx1"/>
          </a:solidFill>
          <a:ln w="9525">
            <a:solidFill>
              <a:schemeClr val="tx1"/>
            </a:solidFill>
            <a:round/>
            <a:headEnd/>
            <a:tailEnd/>
          </a:ln>
        </p:spPr>
        <p:txBody>
          <a:bodyPr/>
          <a:lstStyle/>
          <a:p>
            <a:endParaRPr lang="en-US"/>
          </a:p>
        </p:txBody>
      </p:sp>
      <p:sp>
        <p:nvSpPr>
          <p:cNvPr id="22706" name="Freeform 172"/>
          <p:cNvSpPr>
            <a:spLocks/>
          </p:cNvSpPr>
          <p:nvPr/>
        </p:nvSpPr>
        <p:spPr bwMode="auto">
          <a:xfrm>
            <a:off x="3255963" y="5378450"/>
            <a:ext cx="28575" cy="139700"/>
          </a:xfrm>
          <a:custGeom>
            <a:avLst/>
            <a:gdLst>
              <a:gd name="T0" fmla="*/ 8 w 19"/>
              <a:gd name="T1" fmla="*/ 0 h 88"/>
              <a:gd name="T2" fmla="*/ 0 w 19"/>
              <a:gd name="T3" fmla="*/ 88 h 88"/>
              <a:gd name="T4" fmla="*/ 11 w 19"/>
              <a:gd name="T5" fmla="*/ 88 h 88"/>
              <a:gd name="T6" fmla="*/ 19 w 19"/>
              <a:gd name="T7" fmla="*/ 0 h 88"/>
              <a:gd name="T8" fmla="*/ 8 w 19"/>
              <a:gd name="T9" fmla="*/ 0 h 88"/>
              <a:gd name="T10" fmla="*/ 0 60000 65536"/>
              <a:gd name="T11" fmla="*/ 0 60000 65536"/>
              <a:gd name="T12" fmla="*/ 0 60000 65536"/>
              <a:gd name="T13" fmla="*/ 0 60000 65536"/>
              <a:gd name="T14" fmla="*/ 0 60000 65536"/>
              <a:gd name="T15" fmla="*/ 0 w 19"/>
              <a:gd name="T16" fmla="*/ 0 h 88"/>
              <a:gd name="T17" fmla="*/ 19 w 19"/>
              <a:gd name="T18" fmla="*/ 88 h 88"/>
            </a:gdLst>
            <a:ahLst/>
            <a:cxnLst>
              <a:cxn ang="T10">
                <a:pos x="T0" y="T1"/>
              </a:cxn>
              <a:cxn ang="T11">
                <a:pos x="T2" y="T3"/>
              </a:cxn>
              <a:cxn ang="T12">
                <a:pos x="T4" y="T5"/>
              </a:cxn>
              <a:cxn ang="T13">
                <a:pos x="T6" y="T7"/>
              </a:cxn>
              <a:cxn ang="T14">
                <a:pos x="T8" y="T9"/>
              </a:cxn>
            </a:cxnLst>
            <a:rect l="T15" t="T16" r="T17" b="T18"/>
            <a:pathLst>
              <a:path w="19" h="88">
                <a:moveTo>
                  <a:pt x="8" y="0"/>
                </a:moveTo>
                <a:lnTo>
                  <a:pt x="0" y="88"/>
                </a:lnTo>
                <a:lnTo>
                  <a:pt x="11" y="88"/>
                </a:lnTo>
                <a:lnTo>
                  <a:pt x="19" y="0"/>
                </a:lnTo>
                <a:lnTo>
                  <a:pt x="8" y="0"/>
                </a:lnTo>
                <a:close/>
              </a:path>
            </a:pathLst>
          </a:custGeom>
          <a:solidFill>
            <a:schemeClr val="tx1"/>
          </a:solidFill>
          <a:ln w="9525">
            <a:solidFill>
              <a:schemeClr val="tx1"/>
            </a:solidFill>
            <a:round/>
            <a:headEnd/>
            <a:tailEnd/>
          </a:ln>
        </p:spPr>
        <p:txBody>
          <a:bodyPr/>
          <a:lstStyle/>
          <a:p>
            <a:endParaRPr lang="en-US"/>
          </a:p>
        </p:txBody>
      </p:sp>
      <p:sp>
        <p:nvSpPr>
          <p:cNvPr id="22707" name="Freeform 173"/>
          <p:cNvSpPr>
            <a:spLocks/>
          </p:cNvSpPr>
          <p:nvPr/>
        </p:nvSpPr>
        <p:spPr bwMode="auto">
          <a:xfrm>
            <a:off x="3267075" y="5070475"/>
            <a:ext cx="42863" cy="307975"/>
          </a:xfrm>
          <a:custGeom>
            <a:avLst/>
            <a:gdLst>
              <a:gd name="T0" fmla="*/ 17 w 29"/>
              <a:gd name="T1" fmla="*/ 0 h 194"/>
              <a:gd name="T2" fmla="*/ 0 w 29"/>
              <a:gd name="T3" fmla="*/ 194 h 194"/>
              <a:gd name="T4" fmla="*/ 11 w 29"/>
              <a:gd name="T5" fmla="*/ 194 h 194"/>
              <a:gd name="T6" fmla="*/ 29 w 29"/>
              <a:gd name="T7" fmla="*/ 0 h 194"/>
              <a:gd name="T8" fmla="*/ 29 w 29"/>
              <a:gd name="T9" fmla="*/ 2 h 194"/>
              <a:gd name="T10" fmla="*/ 17 w 29"/>
              <a:gd name="T11" fmla="*/ 0 h 194"/>
              <a:gd name="T12" fmla="*/ 0 60000 65536"/>
              <a:gd name="T13" fmla="*/ 0 60000 65536"/>
              <a:gd name="T14" fmla="*/ 0 60000 65536"/>
              <a:gd name="T15" fmla="*/ 0 60000 65536"/>
              <a:gd name="T16" fmla="*/ 0 60000 65536"/>
              <a:gd name="T17" fmla="*/ 0 60000 65536"/>
              <a:gd name="T18" fmla="*/ 0 w 29"/>
              <a:gd name="T19" fmla="*/ 0 h 194"/>
              <a:gd name="T20" fmla="*/ 29 w 29"/>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29" h="194">
                <a:moveTo>
                  <a:pt x="17" y="0"/>
                </a:moveTo>
                <a:lnTo>
                  <a:pt x="0" y="194"/>
                </a:lnTo>
                <a:lnTo>
                  <a:pt x="11" y="194"/>
                </a:lnTo>
                <a:lnTo>
                  <a:pt x="29" y="0"/>
                </a:lnTo>
                <a:lnTo>
                  <a:pt x="29" y="2"/>
                </a:lnTo>
                <a:lnTo>
                  <a:pt x="17" y="0"/>
                </a:lnTo>
                <a:close/>
              </a:path>
            </a:pathLst>
          </a:custGeom>
          <a:solidFill>
            <a:schemeClr val="tx1"/>
          </a:solidFill>
          <a:ln w="9525">
            <a:solidFill>
              <a:schemeClr val="tx1"/>
            </a:solidFill>
            <a:round/>
            <a:headEnd/>
            <a:tailEnd/>
          </a:ln>
        </p:spPr>
        <p:txBody>
          <a:bodyPr/>
          <a:lstStyle/>
          <a:p>
            <a:endParaRPr lang="en-US"/>
          </a:p>
        </p:txBody>
      </p:sp>
      <p:sp>
        <p:nvSpPr>
          <p:cNvPr id="22708" name="Freeform 174"/>
          <p:cNvSpPr>
            <a:spLocks/>
          </p:cNvSpPr>
          <p:nvPr/>
        </p:nvSpPr>
        <p:spPr bwMode="auto">
          <a:xfrm>
            <a:off x="3292475" y="4933950"/>
            <a:ext cx="31750" cy="139700"/>
          </a:xfrm>
          <a:custGeom>
            <a:avLst/>
            <a:gdLst>
              <a:gd name="T0" fmla="*/ 10 w 21"/>
              <a:gd name="T1" fmla="*/ 0 h 88"/>
              <a:gd name="T2" fmla="*/ 10 w 21"/>
              <a:gd name="T3" fmla="*/ 2 h 88"/>
              <a:gd name="T4" fmla="*/ 0 w 21"/>
              <a:gd name="T5" fmla="*/ 86 h 88"/>
              <a:gd name="T6" fmla="*/ 12 w 21"/>
              <a:gd name="T7" fmla="*/ 88 h 88"/>
              <a:gd name="T8" fmla="*/ 21 w 21"/>
              <a:gd name="T9" fmla="*/ 2 h 88"/>
              <a:gd name="T10" fmla="*/ 10 w 21"/>
              <a:gd name="T11" fmla="*/ 0 h 88"/>
              <a:gd name="T12" fmla="*/ 10 w 21"/>
              <a:gd name="T13" fmla="*/ 2 h 88"/>
              <a:gd name="T14" fmla="*/ 10 w 21"/>
              <a:gd name="T15" fmla="*/ 0 h 8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88"/>
              <a:gd name="T26" fmla="*/ 21 w 2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88">
                <a:moveTo>
                  <a:pt x="10" y="0"/>
                </a:moveTo>
                <a:lnTo>
                  <a:pt x="10" y="2"/>
                </a:lnTo>
                <a:lnTo>
                  <a:pt x="0" y="86"/>
                </a:lnTo>
                <a:lnTo>
                  <a:pt x="12" y="88"/>
                </a:lnTo>
                <a:lnTo>
                  <a:pt x="21" y="2"/>
                </a:lnTo>
                <a:lnTo>
                  <a:pt x="10" y="0"/>
                </a:lnTo>
                <a:lnTo>
                  <a:pt x="10" y="2"/>
                </a:lnTo>
                <a:lnTo>
                  <a:pt x="10" y="0"/>
                </a:lnTo>
                <a:close/>
              </a:path>
            </a:pathLst>
          </a:custGeom>
          <a:solidFill>
            <a:schemeClr val="tx1"/>
          </a:solidFill>
          <a:ln w="9525">
            <a:solidFill>
              <a:schemeClr val="tx1"/>
            </a:solidFill>
            <a:round/>
            <a:headEnd/>
            <a:tailEnd/>
          </a:ln>
        </p:spPr>
        <p:txBody>
          <a:bodyPr/>
          <a:lstStyle/>
          <a:p>
            <a:endParaRPr lang="en-US"/>
          </a:p>
        </p:txBody>
      </p:sp>
      <p:sp>
        <p:nvSpPr>
          <p:cNvPr id="22709" name="Freeform 175"/>
          <p:cNvSpPr>
            <a:spLocks/>
          </p:cNvSpPr>
          <p:nvPr/>
        </p:nvSpPr>
        <p:spPr bwMode="auto">
          <a:xfrm>
            <a:off x="3306763" y="4887913"/>
            <a:ext cx="22225" cy="49212"/>
          </a:xfrm>
          <a:custGeom>
            <a:avLst/>
            <a:gdLst>
              <a:gd name="T0" fmla="*/ 3 w 15"/>
              <a:gd name="T1" fmla="*/ 0 h 31"/>
              <a:gd name="T2" fmla="*/ 0 w 15"/>
              <a:gd name="T3" fmla="*/ 29 h 31"/>
              <a:gd name="T4" fmla="*/ 11 w 15"/>
              <a:gd name="T5" fmla="*/ 31 h 31"/>
              <a:gd name="T6" fmla="*/ 15 w 15"/>
              <a:gd name="T7" fmla="*/ 2 h 31"/>
              <a:gd name="T8" fmla="*/ 3 w 15"/>
              <a:gd name="T9" fmla="*/ 0 h 31"/>
              <a:gd name="T10" fmla="*/ 0 60000 65536"/>
              <a:gd name="T11" fmla="*/ 0 60000 65536"/>
              <a:gd name="T12" fmla="*/ 0 60000 65536"/>
              <a:gd name="T13" fmla="*/ 0 60000 65536"/>
              <a:gd name="T14" fmla="*/ 0 60000 65536"/>
              <a:gd name="T15" fmla="*/ 0 w 15"/>
              <a:gd name="T16" fmla="*/ 0 h 31"/>
              <a:gd name="T17" fmla="*/ 15 w 15"/>
              <a:gd name="T18" fmla="*/ 31 h 31"/>
            </a:gdLst>
            <a:ahLst/>
            <a:cxnLst>
              <a:cxn ang="T10">
                <a:pos x="T0" y="T1"/>
              </a:cxn>
              <a:cxn ang="T11">
                <a:pos x="T2" y="T3"/>
              </a:cxn>
              <a:cxn ang="T12">
                <a:pos x="T4" y="T5"/>
              </a:cxn>
              <a:cxn ang="T13">
                <a:pos x="T6" y="T7"/>
              </a:cxn>
              <a:cxn ang="T14">
                <a:pos x="T8" y="T9"/>
              </a:cxn>
            </a:cxnLst>
            <a:rect l="T15" t="T16" r="T17" b="T18"/>
            <a:pathLst>
              <a:path w="15" h="31">
                <a:moveTo>
                  <a:pt x="3" y="0"/>
                </a:moveTo>
                <a:lnTo>
                  <a:pt x="0" y="29"/>
                </a:lnTo>
                <a:lnTo>
                  <a:pt x="11" y="31"/>
                </a:lnTo>
                <a:lnTo>
                  <a:pt x="15" y="2"/>
                </a:lnTo>
                <a:lnTo>
                  <a:pt x="3" y="0"/>
                </a:lnTo>
                <a:close/>
              </a:path>
            </a:pathLst>
          </a:custGeom>
          <a:solidFill>
            <a:schemeClr val="tx1"/>
          </a:solidFill>
          <a:ln w="9525">
            <a:solidFill>
              <a:schemeClr val="tx1"/>
            </a:solidFill>
            <a:round/>
            <a:headEnd/>
            <a:tailEnd/>
          </a:ln>
        </p:spPr>
        <p:txBody>
          <a:bodyPr/>
          <a:lstStyle/>
          <a:p>
            <a:endParaRPr lang="en-US"/>
          </a:p>
        </p:txBody>
      </p:sp>
      <p:sp>
        <p:nvSpPr>
          <p:cNvPr id="22710" name="Freeform 176"/>
          <p:cNvSpPr>
            <a:spLocks/>
          </p:cNvSpPr>
          <p:nvPr/>
        </p:nvSpPr>
        <p:spPr bwMode="auto">
          <a:xfrm>
            <a:off x="3311525" y="4841875"/>
            <a:ext cx="23813" cy="49213"/>
          </a:xfrm>
          <a:custGeom>
            <a:avLst/>
            <a:gdLst>
              <a:gd name="T0" fmla="*/ 4 w 16"/>
              <a:gd name="T1" fmla="*/ 0 h 31"/>
              <a:gd name="T2" fmla="*/ 4 w 16"/>
              <a:gd name="T3" fmla="*/ 1 h 31"/>
              <a:gd name="T4" fmla="*/ 0 w 16"/>
              <a:gd name="T5" fmla="*/ 29 h 31"/>
              <a:gd name="T6" fmla="*/ 12 w 16"/>
              <a:gd name="T7" fmla="*/ 31 h 31"/>
              <a:gd name="T8" fmla="*/ 16 w 16"/>
              <a:gd name="T9" fmla="*/ 1 h 31"/>
              <a:gd name="T10" fmla="*/ 16 w 16"/>
              <a:gd name="T11" fmla="*/ 3 h 31"/>
              <a:gd name="T12" fmla="*/ 4 w 16"/>
              <a:gd name="T13" fmla="*/ 0 h 31"/>
              <a:gd name="T14" fmla="*/ 4 w 16"/>
              <a:gd name="T15" fmla="*/ 1 h 31"/>
              <a:gd name="T16" fmla="*/ 4 w 16"/>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1"/>
              <a:gd name="T29" fmla="*/ 16 w 16"/>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1">
                <a:moveTo>
                  <a:pt x="4" y="0"/>
                </a:moveTo>
                <a:lnTo>
                  <a:pt x="4" y="1"/>
                </a:lnTo>
                <a:lnTo>
                  <a:pt x="0" y="29"/>
                </a:lnTo>
                <a:lnTo>
                  <a:pt x="12" y="31"/>
                </a:lnTo>
                <a:lnTo>
                  <a:pt x="16" y="1"/>
                </a:lnTo>
                <a:lnTo>
                  <a:pt x="16" y="3"/>
                </a:lnTo>
                <a:lnTo>
                  <a:pt x="4" y="0"/>
                </a:lnTo>
                <a:lnTo>
                  <a:pt x="4" y="1"/>
                </a:lnTo>
                <a:lnTo>
                  <a:pt x="4" y="0"/>
                </a:lnTo>
                <a:close/>
              </a:path>
            </a:pathLst>
          </a:custGeom>
          <a:solidFill>
            <a:schemeClr val="tx1"/>
          </a:solidFill>
          <a:ln w="9525">
            <a:solidFill>
              <a:schemeClr val="tx1"/>
            </a:solidFill>
            <a:round/>
            <a:headEnd/>
            <a:tailEnd/>
          </a:ln>
        </p:spPr>
        <p:txBody>
          <a:bodyPr/>
          <a:lstStyle/>
          <a:p>
            <a:endParaRPr lang="en-US"/>
          </a:p>
        </p:txBody>
      </p:sp>
      <p:sp>
        <p:nvSpPr>
          <p:cNvPr id="22711" name="Freeform 177"/>
          <p:cNvSpPr>
            <a:spLocks/>
          </p:cNvSpPr>
          <p:nvPr/>
        </p:nvSpPr>
        <p:spPr bwMode="auto">
          <a:xfrm>
            <a:off x="3317875" y="4813300"/>
            <a:ext cx="23813" cy="33338"/>
          </a:xfrm>
          <a:custGeom>
            <a:avLst/>
            <a:gdLst>
              <a:gd name="T0" fmla="*/ 4 w 16"/>
              <a:gd name="T1" fmla="*/ 0 h 21"/>
              <a:gd name="T2" fmla="*/ 0 w 16"/>
              <a:gd name="T3" fmla="*/ 18 h 21"/>
              <a:gd name="T4" fmla="*/ 12 w 16"/>
              <a:gd name="T5" fmla="*/ 21 h 21"/>
              <a:gd name="T6" fmla="*/ 16 w 16"/>
              <a:gd name="T7" fmla="*/ 2 h 21"/>
              <a:gd name="T8" fmla="*/ 4 w 16"/>
              <a:gd name="T9" fmla="*/ 0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4" y="0"/>
                </a:moveTo>
                <a:lnTo>
                  <a:pt x="0" y="18"/>
                </a:lnTo>
                <a:lnTo>
                  <a:pt x="12" y="21"/>
                </a:lnTo>
                <a:lnTo>
                  <a:pt x="16" y="2"/>
                </a:lnTo>
                <a:lnTo>
                  <a:pt x="4" y="0"/>
                </a:lnTo>
                <a:close/>
              </a:path>
            </a:pathLst>
          </a:custGeom>
          <a:solidFill>
            <a:schemeClr val="tx1"/>
          </a:solidFill>
          <a:ln w="9525">
            <a:solidFill>
              <a:schemeClr val="tx1"/>
            </a:solidFill>
            <a:round/>
            <a:headEnd/>
            <a:tailEnd/>
          </a:ln>
        </p:spPr>
        <p:txBody>
          <a:bodyPr/>
          <a:lstStyle/>
          <a:p>
            <a:endParaRPr lang="en-US"/>
          </a:p>
        </p:txBody>
      </p:sp>
      <p:sp>
        <p:nvSpPr>
          <p:cNvPr id="22712" name="Freeform 178"/>
          <p:cNvSpPr>
            <a:spLocks/>
          </p:cNvSpPr>
          <p:nvPr/>
        </p:nvSpPr>
        <p:spPr bwMode="auto">
          <a:xfrm>
            <a:off x="3324225" y="4791075"/>
            <a:ext cx="19050" cy="25400"/>
          </a:xfrm>
          <a:custGeom>
            <a:avLst/>
            <a:gdLst>
              <a:gd name="T0" fmla="*/ 4 w 14"/>
              <a:gd name="T1" fmla="*/ 0 h 16"/>
              <a:gd name="T2" fmla="*/ 0 w 14"/>
              <a:gd name="T3" fmla="*/ 14 h 16"/>
              <a:gd name="T4" fmla="*/ 12 w 14"/>
              <a:gd name="T5" fmla="*/ 16 h 16"/>
              <a:gd name="T6" fmla="*/ 14 w 14"/>
              <a:gd name="T7" fmla="*/ 4 h 16"/>
              <a:gd name="T8" fmla="*/ 4 w 14"/>
              <a:gd name="T9" fmla="*/ 0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4" y="0"/>
                </a:moveTo>
                <a:lnTo>
                  <a:pt x="0" y="14"/>
                </a:lnTo>
                <a:lnTo>
                  <a:pt x="12" y="16"/>
                </a:lnTo>
                <a:lnTo>
                  <a:pt x="14" y="4"/>
                </a:lnTo>
                <a:lnTo>
                  <a:pt x="4" y="0"/>
                </a:lnTo>
                <a:close/>
              </a:path>
            </a:pathLst>
          </a:custGeom>
          <a:solidFill>
            <a:schemeClr val="tx1"/>
          </a:solidFill>
          <a:ln w="9525">
            <a:solidFill>
              <a:schemeClr val="tx1"/>
            </a:solidFill>
            <a:round/>
            <a:headEnd/>
            <a:tailEnd/>
          </a:ln>
        </p:spPr>
        <p:txBody>
          <a:bodyPr/>
          <a:lstStyle/>
          <a:p>
            <a:endParaRPr lang="en-US"/>
          </a:p>
        </p:txBody>
      </p:sp>
      <p:sp>
        <p:nvSpPr>
          <p:cNvPr id="22713" name="Freeform 179"/>
          <p:cNvSpPr>
            <a:spLocks/>
          </p:cNvSpPr>
          <p:nvPr/>
        </p:nvSpPr>
        <p:spPr bwMode="auto">
          <a:xfrm>
            <a:off x="3328988" y="4773613"/>
            <a:ext cx="20637" cy="23812"/>
          </a:xfrm>
          <a:custGeom>
            <a:avLst/>
            <a:gdLst>
              <a:gd name="T0" fmla="*/ 8 w 14"/>
              <a:gd name="T1" fmla="*/ 0 h 15"/>
              <a:gd name="T2" fmla="*/ 4 w 14"/>
              <a:gd name="T3" fmla="*/ 4 h 15"/>
              <a:gd name="T4" fmla="*/ 0 w 14"/>
              <a:gd name="T5" fmla="*/ 11 h 15"/>
              <a:gd name="T6" fmla="*/ 10 w 14"/>
              <a:gd name="T7" fmla="*/ 15 h 15"/>
              <a:gd name="T8" fmla="*/ 14 w 14"/>
              <a:gd name="T9" fmla="*/ 7 h 15"/>
              <a:gd name="T10" fmla="*/ 10 w 14"/>
              <a:gd name="T11" fmla="*/ 11 h 15"/>
              <a:gd name="T12" fmla="*/ 8 w 14"/>
              <a:gd name="T13" fmla="*/ 0 h 15"/>
              <a:gd name="T14" fmla="*/ 4 w 14"/>
              <a:gd name="T15" fmla="*/ 0 h 15"/>
              <a:gd name="T16" fmla="*/ 4 w 14"/>
              <a:gd name="T17" fmla="*/ 4 h 15"/>
              <a:gd name="T18" fmla="*/ 8 w 14"/>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5"/>
              <a:gd name="T32" fmla="*/ 14 w 1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5">
                <a:moveTo>
                  <a:pt x="8" y="0"/>
                </a:moveTo>
                <a:lnTo>
                  <a:pt x="4" y="4"/>
                </a:lnTo>
                <a:lnTo>
                  <a:pt x="0" y="11"/>
                </a:lnTo>
                <a:lnTo>
                  <a:pt x="10" y="15"/>
                </a:lnTo>
                <a:lnTo>
                  <a:pt x="14" y="7"/>
                </a:lnTo>
                <a:lnTo>
                  <a:pt x="10" y="11"/>
                </a:lnTo>
                <a:lnTo>
                  <a:pt x="8" y="0"/>
                </a:lnTo>
                <a:lnTo>
                  <a:pt x="4" y="0"/>
                </a:lnTo>
                <a:lnTo>
                  <a:pt x="4" y="4"/>
                </a:lnTo>
                <a:lnTo>
                  <a:pt x="8" y="0"/>
                </a:lnTo>
                <a:close/>
              </a:path>
            </a:pathLst>
          </a:custGeom>
          <a:solidFill>
            <a:schemeClr val="tx1"/>
          </a:solidFill>
          <a:ln w="9525">
            <a:solidFill>
              <a:schemeClr val="tx1"/>
            </a:solidFill>
            <a:round/>
            <a:headEnd/>
            <a:tailEnd/>
          </a:ln>
        </p:spPr>
        <p:txBody>
          <a:bodyPr/>
          <a:lstStyle/>
          <a:p>
            <a:endParaRPr lang="en-US"/>
          </a:p>
        </p:txBody>
      </p:sp>
      <p:sp>
        <p:nvSpPr>
          <p:cNvPr id="22714" name="Freeform 180"/>
          <p:cNvSpPr>
            <a:spLocks/>
          </p:cNvSpPr>
          <p:nvPr/>
        </p:nvSpPr>
        <p:spPr bwMode="auto">
          <a:xfrm>
            <a:off x="3341688" y="4770438"/>
            <a:ext cx="12700" cy="20637"/>
          </a:xfrm>
          <a:custGeom>
            <a:avLst/>
            <a:gdLst>
              <a:gd name="T0" fmla="*/ 9 w 9"/>
              <a:gd name="T1" fmla="*/ 4 h 13"/>
              <a:gd name="T2" fmla="*/ 4 w 9"/>
              <a:gd name="T3" fmla="*/ 2 h 13"/>
              <a:gd name="T4" fmla="*/ 0 w 9"/>
              <a:gd name="T5" fmla="*/ 2 h 13"/>
              <a:gd name="T6" fmla="*/ 2 w 9"/>
              <a:gd name="T7" fmla="*/ 13 h 13"/>
              <a:gd name="T8" fmla="*/ 6 w 9"/>
              <a:gd name="T9" fmla="*/ 11 h 13"/>
              <a:gd name="T10" fmla="*/ 0 w 9"/>
              <a:gd name="T11" fmla="*/ 9 h 13"/>
              <a:gd name="T12" fmla="*/ 9 w 9"/>
              <a:gd name="T13" fmla="*/ 4 h 13"/>
              <a:gd name="T14" fmla="*/ 8 w 9"/>
              <a:gd name="T15" fmla="*/ 0 h 13"/>
              <a:gd name="T16" fmla="*/ 4 w 9"/>
              <a:gd name="T17" fmla="*/ 2 h 13"/>
              <a:gd name="T18" fmla="*/ 9 w 9"/>
              <a:gd name="T19" fmla="*/ 4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9" y="4"/>
                </a:moveTo>
                <a:lnTo>
                  <a:pt x="4" y="2"/>
                </a:lnTo>
                <a:lnTo>
                  <a:pt x="0" y="2"/>
                </a:lnTo>
                <a:lnTo>
                  <a:pt x="2" y="13"/>
                </a:lnTo>
                <a:lnTo>
                  <a:pt x="6" y="11"/>
                </a:lnTo>
                <a:lnTo>
                  <a:pt x="0" y="9"/>
                </a:lnTo>
                <a:lnTo>
                  <a:pt x="9" y="4"/>
                </a:lnTo>
                <a:lnTo>
                  <a:pt x="8" y="0"/>
                </a:lnTo>
                <a:lnTo>
                  <a:pt x="4" y="2"/>
                </a:lnTo>
                <a:lnTo>
                  <a:pt x="9" y="4"/>
                </a:lnTo>
                <a:close/>
              </a:path>
            </a:pathLst>
          </a:custGeom>
          <a:solidFill>
            <a:schemeClr val="tx1"/>
          </a:solidFill>
          <a:ln w="9525">
            <a:solidFill>
              <a:schemeClr val="tx1"/>
            </a:solidFill>
            <a:round/>
            <a:headEnd/>
            <a:tailEnd/>
          </a:ln>
        </p:spPr>
        <p:txBody>
          <a:bodyPr/>
          <a:lstStyle/>
          <a:p>
            <a:endParaRPr lang="en-US"/>
          </a:p>
        </p:txBody>
      </p:sp>
      <p:sp>
        <p:nvSpPr>
          <p:cNvPr id="22715" name="Freeform 181"/>
          <p:cNvSpPr>
            <a:spLocks/>
          </p:cNvSpPr>
          <p:nvPr/>
        </p:nvSpPr>
        <p:spPr bwMode="auto">
          <a:xfrm>
            <a:off x="3341688" y="4776788"/>
            <a:ext cx="19050" cy="17462"/>
          </a:xfrm>
          <a:custGeom>
            <a:avLst/>
            <a:gdLst>
              <a:gd name="T0" fmla="*/ 13 w 13"/>
              <a:gd name="T1" fmla="*/ 7 h 11"/>
              <a:gd name="T2" fmla="*/ 13 w 13"/>
              <a:gd name="T3" fmla="*/ 5 h 11"/>
              <a:gd name="T4" fmla="*/ 9 w 13"/>
              <a:gd name="T5" fmla="*/ 0 h 11"/>
              <a:gd name="T6" fmla="*/ 0 w 13"/>
              <a:gd name="T7" fmla="*/ 5 h 11"/>
              <a:gd name="T8" fmla="*/ 4 w 13"/>
              <a:gd name="T9" fmla="*/ 11 h 11"/>
              <a:gd name="T10" fmla="*/ 4 w 13"/>
              <a:gd name="T11" fmla="*/ 9 h 11"/>
              <a:gd name="T12" fmla="*/ 13 w 13"/>
              <a:gd name="T13" fmla="*/ 7 h 11"/>
              <a:gd name="T14" fmla="*/ 13 w 13"/>
              <a:gd name="T15" fmla="*/ 5 h 11"/>
              <a:gd name="T16" fmla="*/ 13 w 13"/>
              <a:gd name="T17" fmla="*/ 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1"/>
              <a:gd name="T29" fmla="*/ 13 w 1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1">
                <a:moveTo>
                  <a:pt x="13" y="7"/>
                </a:moveTo>
                <a:lnTo>
                  <a:pt x="13" y="5"/>
                </a:lnTo>
                <a:lnTo>
                  <a:pt x="9" y="0"/>
                </a:lnTo>
                <a:lnTo>
                  <a:pt x="0" y="5"/>
                </a:lnTo>
                <a:lnTo>
                  <a:pt x="4" y="11"/>
                </a:lnTo>
                <a:lnTo>
                  <a:pt x="4" y="9"/>
                </a:lnTo>
                <a:lnTo>
                  <a:pt x="13" y="7"/>
                </a:lnTo>
                <a:lnTo>
                  <a:pt x="13" y="5"/>
                </a:lnTo>
                <a:lnTo>
                  <a:pt x="13" y="7"/>
                </a:lnTo>
                <a:close/>
              </a:path>
            </a:pathLst>
          </a:custGeom>
          <a:solidFill>
            <a:schemeClr val="tx1"/>
          </a:solidFill>
          <a:ln w="9525">
            <a:solidFill>
              <a:schemeClr val="tx1"/>
            </a:solidFill>
            <a:round/>
            <a:headEnd/>
            <a:tailEnd/>
          </a:ln>
        </p:spPr>
        <p:txBody>
          <a:bodyPr/>
          <a:lstStyle/>
          <a:p>
            <a:endParaRPr lang="en-US"/>
          </a:p>
        </p:txBody>
      </p:sp>
      <p:grpSp>
        <p:nvGrpSpPr>
          <p:cNvPr id="2" name="Group 182"/>
          <p:cNvGrpSpPr>
            <a:grpSpLocks/>
          </p:cNvGrpSpPr>
          <p:nvPr/>
        </p:nvGrpSpPr>
        <p:grpSpPr bwMode="auto">
          <a:xfrm>
            <a:off x="3216275" y="4770438"/>
            <a:ext cx="912813" cy="890587"/>
            <a:chOff x="2099" y="2957"/>
            <a:chExt cx="623" cy="561"/>
          </a:xfrm>
        </p:grpSpPr>
        <p:sp>
          <p:nvSpPr>
            <p:cNvPr id="45816" name="Freeform 183"/>
            <p:cNvSpPr>
              <a:spLocks/>
            </p:cNvSpPr>
            <p:nvPr/>
          </p:nvSpPr>
          <p:spPr bwMode="auto">
            <a:xfrm>
              <a:off x="2188" y="2968"/>
              <a:ext cx="15" cy="18"/>
            </a:xfrm>
            <a:custGeom>
              <a:avLst/>
              <a:gdLst>
                <a:gd name="T0" fmla="*/ 15 w 15"/>
                <a:gd name="T1" fmla="*/ 14 h 18"/>
                <a:gd name="T2" fmla="*/ 9 w 15"/>
                <a:gd name="T3" fmla="*/ 0 h 18"/>
                <a:gd name="T4" fmla="*/ 0 w 15"/>
                <a:gd name="T5" fmla="*/ 2 h 18"/>
                <a:gd name="T6" fmla="*/ 4 w 15"/>
                <a:gd name="T7" fmla="*/ 18 h 18"/>
                <a:gd name="T8" fmla="*/ 4 w 15"/>
                <a:gd name="T9" fmla="*/ 16 h 18"/>
                <a:gd name="T10" fmla="*/ 15 w 15"/>
                <a:gd name="T11" fmla="*/ 14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14"/>
                  </a:moveTo>
                  <a:lnTo>
                    <a:pt x="9" y="0"/>
                  </a:lnTo>
                  <a:lnTo>
                    <a:pt x="0" y="2"/>
                  </a:lnTo>
                  <a:lnTo>
                    <a:pt x="4" y="18"/>
                  </a:lnTo>
                  <a:lnTo>
                    <a:pt x="4" y="16"/>
                  </a:lnTo>
                  <a:lnTo>
                    <a:pt x="15" y="14"/>
                  </a:lnTo>
                  <a:close/>
                </a:path>
              </a:pathLst>
            </a:custGeom>
            <a:solidFill>
              <a:schemeClr val="tx1"/>
            </a:solidFill>
            <a:ln w="9525">
              <a:solidFill>
                <a:schemeClr val="tx1"/>
              </a:solidFill>
              <a:round/>
              <a:headEnd/>
              <a:tailEnd/>
            </a:ln>
          </p:spPr>
          <p:txBody>
            <a:bodyPr/>
            <a:lstStyle/>
            <a:p>
              <a:endParaRPr lang="en-US"/>
            </a:p>
          </p:txBody>
        </p:sp>
        <p:sp>
          <p:nvSpPr>
            <p:cNvPr id="45817" name="Freeform 184"/>
            <p:cNvSpPr>
              <a:spLocks/>
            </p:cNvSpPr>
            <p:nvPr/>
          </p:nvSpPr>
          <p:spPr bwMode="auto">
            <a:xfrm>
              <a:off x="2192" y="2982"/>
              <a:ext cx="13" cy="21"/>
            </a:xfrm>
            <a:custGeom>
              <a:avLst/>
              <a:gdLst>
                <a:gd name="T0" fmla="*/ 13 w 13"/>
                <a:gd name="T1" fmla="*/ 18 h 21"/>
                <a:gd name="T2" fmla="*/ 11 w 13"/>
                <a:gd name="T3" fmla="*/ 0 h 21"/>
                <a:gd name="T4" fmla="*/ 0 w 13"/>
                <a:gd name="T5" fmla="*/ 2 h 21"/>
                <a:gd name="T6" fmla="*/ 1 w 13"/>
                <a:gd name="T7" fmla="*/ 20 h 21"/>
                <a:gd name="T8" fmla="*/ 1 w 13"/>
                <a:gd name="T9" fmla="*/ 21 h 21"/>
                <a:gd name="T10" fmla="*/ 1 w 13"/>
                <a:gd name="T11" fmla="*/ 20 h 21"/>
                <a:gd name="T12" fmla="*/ 1 w 13"/>
                <a:gd name="T13" fmla="*/ 21 h 21"/>
                <a:gd name="T14" fmla="*/ 13 w 13"/>
                <a:gd name="T15" fmla="*/ 18 h 2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1"/>
                <a:gd name="T26" fmla="*/ 13 w 1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1">
                  <a:moveTo>
                    <a:pt x="13" y="18"/>
                  </a:moveTo>
                  <a:lnTo>
                    <a:pt x="11" y="0"/>
                  </a:lnTo>
                  <a:lnTo>
                    <a:pt x="0" y="2"/>
                  </a:lnTo>
                  <a:lnTo>
                    <a:pt x="1" y="20"/>
                  </a:lnTo>
                  <a:lnTo>
                    <a:pt x="1" y="21"/>
                  </a:lnTo>
                  <a:lnTo>
                    <a:pt x="1" y="20"/>
                  </a:lnTo>
                  <a:lnTo>
                    <a:pt x="1" y="21"/>
                  </a:lnTo>
                  <a:lnTo>
                    <a:pt x="13" y="18"/>
                  </a:lnTo>
                  <a:close/>
                </a:path>
              </a:pathLst>
            </a:custGeom>
            <a:solidFill>
              <a:schemeClr val="tx1"/>
            </a:solidFill>
            <a:ln w="9525">
              <a:solidFill>
                <a:schemeClr val="tx1"/>
              </a:solidFill>
              <a:round/>
              <a:headEnd/>
              <a:tailEnd/>
            </a:ln>
          </p:spPr>
          <p:txBody>
            <a:bodyPr/>
            <a:lstStyle/>
            <a:p>
              <a:endParaRPr lang="en-US"/>
            </a:p>
          </p:txBody>
        </p:sp>
        <p:sp>
          <p:nvSpPr>
            <p:cNvPr id="45818" name="Freeform 185"/>
            <p:cNvSpPr>
              <a:spLocks/>
            </p:cNvSpPr>
            <p:nvPr/>
          </p:nvSpPr>
          <p:spPr bwMode="auto">
            <a:xfrm>
              <a:off x="2193" y="3000"/>
              <a:ext cx="18" cy="27"/>
            </a:xfrm>
            <a:custGeom>
              <a:avLst/>
              <a:gdLst>
                <a:gd name="T0" fmla="*/ 18 w 18"/>
                <a:gd name="T1" fmla="*/ 27 h 27"/>
                <a:gd name="T2" fmla="*/ 18 w 18"/>
                <a:gd name="T3" fmla="*/ 25 h 27"/>
                <a:gd name="T4" fmla="*/ 12 w 18"/>
                <a:gd name="T5" fmla="*/ 0 h 27"/>
                <a:gd name="T6" fmla="*/ 0 w 18"/>
                <a:gd name="T7" fmla="*/ 3 h 27"/>
                <a:gd name="T8" fmla="*/ 6 w 18"/>
                <a:gd name="T9" fmla="*/ 27 h 27"/>
                <a:gd name="T10" fmla="*/ 18 w 18"/>
                <a:gd name="T11" fmla="*/ 27 h 27"/>
                <a:gd name="T12" fmla="*/ 18 w 18"/>
                <a:gd name="T13" fmla="*/ 25 h 27"/>
                <a:gd name="T14" fmla="*/ 18 w 18"/>
                <a:gd name="T15" fmla="*/ 27 h 27"/>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7"/>
                <a:gd name="T26" fmla="*/ 18 w 18"/>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7">
                  <a:moveTo>
                    <a:pt x="18" y="27"/>
                  </a:moveTo>
                  <a:lnTo>
                    <a:pt x="18" y="25"/>
                  </a:lnTo>
                  <a:lnTo>
                    <a:pt x="12" y="0"/>
                  </a:lnTo>
                  <a:lnTo>
                    <a:pt x="0" y="3"/>
                  </a:lnTo>
                  <a:lnTo>
                    <a:pt x="6" y="27"/>
                  </a:lnTo>
                  <a:lnTo>
                    <a:pt x="18" y="27"/>
                  </a:lnTo>
                  <a:lnTo>
                    <a:pt x="18" y="25"/>
                  </a:lnTo>
                  <a:lnTo>
                    <a:pt x="18" y="27"/>
                  </a:lnTo>
                  <a:close/>
                </a:path>
              </a:pathLst>
            </a:custGeom>
            <a:solidFill>
              <a:schemeClr val="tx1"/>
            </a:solidFill>
            <a:ln w="9525">
              <a:solidFill>
                <a:schemeClr val="tx1"/>
              </a:solidFill>
              <a:round/>
              <a:headEnd/>
              <a:tailEnd/>
            </a:ln>
          </p:spPr>
          <p:txBody>
            <a:bodyPr/>
            <a:lstStyle/>
            <a:p>
              <a:endParaRPr lang="en-US"/>
            </a:p>
          </p:txBody>
        </p:sp>
        <p:sp>
          <p:nvSpPr>
            <p:cNvPr id="45819" name="Freeform 186"/>
            <p:cNvSpPr>
              <a:spLocks/>
            </p:cNvSpPr>
            <p:nvPr/>
          </p:nvSpPr>
          <p:spPr bwMode="auto">
            <a:xfrm>
              <a:off x="2199" y="3027"/>
              <a:ext cx="29" cy="171"/>
            </a:xfrm>
            <a:custGeom>
              <a:avLst/>
              <a:gdLst>
                <a:gd name="T0" fmla="*/ 29 w 29"/>
                <a:gd name="T1" fmla="*/ 169 h 171"/>
                <a:gd name="T2" fmla="*/ 12 w 29"/>
                <a:gd name="T3" fmla="*/ 0 h 171"/>
                <a:gd name="T4" fmla="*/ 0 w 29"/>
                <a:gd name="T5" fmla="*/ 0 h 171"/>
                <a:gd name="T6" fmla="*/ 18 w 29"/>
                <a:gd name="T7" fmla="*/ 171 h 171"/>
                <a:gd name="T8" fmla="*/ 29 w 29"/>
                <a:gd name="T9" fmla="*/ 169 h 171"/>
                <a:gd name="T10" fmla="*/ 0 60000 65536"/>
                <a:gd name="T11" fmla="*/ 0 60000 65536"/>
                <a:gd name="T12" fmla="*/ 0 60000 65536"/>
                <a:gd name="T13" fmla="*/ 0 60000 65536"/>
                <a:gd name="T14" fmla="*/ 0 60000 65536"/>
                <a:gd name="T15" fmla="*/ 0 w 29"/>
                <a:gd name="T16" fmla="*/ 0 h 171"/>
                <a:gd name="T17" fmla="*/ 29 w 29"/>
                <a:gd name="T18" fmla="*/ 171 h 171"/>
              </a:gdLst>
              <a:ahLst/>
              <a:cxnLst>
                <a:cxn ang="T10">
                  <a:pos x="T0" y="T1"/>
                </a:cxn>
                <a:cxn ang="T11">
                  <a:pos x="T2" y="T3"/>
                </a:cxn>
                <a:cxn ang="T12">
                  <a:pos x="T4" y="T5"/>
                </a:cxn>
                <a:cxn ang="T13">
                  <a:pos x="T6" y="T7"/>
                </a:cxn>
                <a:cxn ang="T14">
                  <a:pos x="T8" y="T9"/>
                </a:cxn>
              </a:cxnLst>
              <a:rect l="T15" t="T16" r="T17" b="T18"/>
              <a:pathLst>
                <a:path w="29" h="171">
                  <a:moveTo>
                    <a:pt x="29" y="169"/>
                  </a:moveTo>
                  <a:lnTo>
                    <a:pt x="12" y="0"/>
                  </a:lnTo>
                  <a:lnTo>
                    <a:pt x="0" y="0"/>
                  </a:lnTo>
                  <a:lnTo>
                    <a:pt x="18" y="171"/>
                  </a:lnTo>
                  <a:lnTo>
                    <a:pt x="29" y="169"/>
                  </a:lnTo>
                  <a:close/>
                </a:path>
              </a:pathLst>
            </a:custGeom>
            <a:solidFill>
              <a:schemeClr val="tx1"/>
            </a:solidFill>
            <a:ln w="9525">
              <a:solidFill>
                <a:schemeClr val="tx1"/>
              </a:solidFill>
              <a:round/>
              <a:headEnd/>
              <a:tailEnd/>
            </a:ln>
          </p:spPr>
          <p:txBody>
            <a:bodyPr/>
            <a:lstStyle/>
            <a:p>
              <a:endParaRPr lang="en-US"/>
            </a:p>
          </p:txBody>
        </p:sp>
        <p:sp>
          <p:nvSpPr>
            <p:cNvPr id="45820" name="Freeform 187"/>
            <p:cNvSpPr>
              <a:spLocks/>
            </p:cNvSpPr>
            <p:nvPr/>
          </p:nvSpPr>
          <p:spPr bwMode="auto">
            <a:xfrm>
              <a:off x="2217" y="3196"/>
              <a:ext cx="21" cy="96"/>
            </a:xfrm>
            <a:custGeom>
              <a:avLst/>
              <a:gdLst>
                <a:gd name="T0" fmla="*/ 21 w 21"/>
                <a:gd name="T1" fmla="*/ 94 h 96"/>
                <a:gd name="T2" fmla="*/ 11 w 21"/>
                <a:gd name="T3" fmla="*/ 0 h 96"/>
                <a:gd name="T4" fmla="*/ 0 w 21"/>
                <a:gd name="T5" fmla="*/ 2 h 96"/>
                <a:gd name="T6" fmla="*/ 9 w 21"/>
                <a:gd name="T7" fmla="*/ 96 h 96"/>
                <a:gd name="T8" fmla="*/ 21 w 21"/>
                <a:gd name="T9" fmla="*/ 94 h 96"/>
                <a:gd name="T10" fmla="*/ 0 60000 65536"/>
                <a:gd name="T11" fmla="*/ 0 60000 65536"/>
                <a:gd name="T12" fmla="*/ 0 60000 65536"/>
                <a:gd name="T13" fmla="*/ 0 60000 65536"/>
                <a:gd name="T14" fmla="*/ 0 60000 65536"/>
                <a:gd name="T15" fmla="*/ 0 w 21"/>
                <a:gd name="T16" fmla="*/ 0 h 96"/>
                <a:gd name="T17" fmla="*/ 21 w 21"/>
                <a:gd name="T18" fmla="*/ 96 h 96"/>
              </a:gdLst>
              <a:ahLst/>
              <a:cxnLst>
                <a:cxn ang="T10">
                  <a:pos x="T0" y="T1"/>
                </a:cxn>
                <a:cxn ang="T11">
                  <a:pos x="T2" y="T3"/>
                </a:cxn>
                <a:cxn ang="T12">
                  <a:pos x="T4" y="T5"/>
                </a:cxn>
                <a:cxn ang="T13">
                  <a:pos x="T6" y="T7"/>
                </a:cxn>
                <a:cxn ang="T14">
                  <a:pos x="T8" y="T9"/>
                </a:cxn>
              </a:cxnLst>
              <a:rect l="T15" t="T16" r="T17" b="T18"/>
              <a:pathLst>
                <a:path w="21" h="96">
                  <a:moveTo>
                    <a:pt x="21" y="94"/>
                  </a:moveTo>
                  <a:lnTo>
                    <a:pt x="11" y="0"/>
                  </a:lnTo>
                  <a:lnTo>
                    <a:pt x="0" y="2"/>
                  </a:lnTo>
                  <a:lnTo>
                    <a:pt x="9" y="96"/>
                  </a:lnTo>
                  <a:lnTo>
                    <a:pt x="21" y="94"/>
                  </a:lnTo>
                  <a:close/>
                </a:path>
              </a:pathLst>
            </a:custGeom>
            <a:solidFill>
              <a:schemeClr val="tx1"/>
            </a:solidFill>
            <a:ln w="9525">
              <a:solidFill>
                <a:schemeClr val="tx1"/>
              </a:solidFill>
              <a:round/>
              <a:headEnd/>
              <a:tailEnd/>
            </a:ln>
          </p:spPr>
          <p:txBody>
            <a:bodyPr/>
            <a:lstStyle/>
            <a:p>
              <a:endParaRPr lang="en-US"/>
            </a:p>
          </p:txBody>
        </p:sp>
        <p:sp>
          <p:nvSpPr>
            <p:cNvPr id="45821" name="Freeform 188"/>
            <p:cNvSpPr>
              <a:spLocks/>
            </p:cNvSpPr>
            <p:nvPr/>
          </p:nvSpPr>
          <p:spPr bwMode="auto">
            <a:xfrm>
              <a:off x="2226" y="3290"/>
              <a:ext cx="20" cy="76"/>
            </a:xfrm>
            <a:custGeom>
              <a:avLst/>
              <a:gdLst>
                <a:gd name="T0" fmla="*/ 20 w 20"/>
                <a:gd name="T1" fmla="*/ 76 h 76"/>
                <a:gd name="T2" fmla="*/ 12 w 20"/>
                <a:gd name="T3" fmla="*/ 0 h 76"/>
                <a:gd name="T4" fmla="*/ 0 w 20"/>
                <a:gd name="T5" fmla="*/ 2 h 76"/>
                <a:gd name="T6" fmla="*/ 8 w 20"/>
                <a:gd name="T7" fmla="*/ 76 h 76"/>
                <a:gd name="T8" fmla="*/ 20 w 20"/>
                <a:gd name="T9" fmla="*/ 76 h 76"/>
                <a:gd name="T10" fmla="*/ 0 60000 65536"/>
                <a:gd name="T11" fmla="*/ 0 60000 65536"/>
                <a:gd name="T12" fmla="*/ 0 60000 65536"/>
                <a:gd name="T13" fmla="*/ 0 60000 65536"/>
                <a:gd name="T14" fmla="*/ 0 60000 65536"/>
                <a:gd name="T15" fmla="*/ 0 w 20"/>
                <a:gd name="T16" fmla="*/ 0 h 76"/>
                <a:gd name="T17" fmla="*/ 20 w 20"/>
                <a:gd name="T18" fmla="*/ 76 h 76"/>
              </a:gdLst>
              <a:ahLst/>
              <a:cxnLst>
                <a:cxn ang="T10">
                  <a:pos x="T0" y="T1"/>
                </a:cxn>
                <a:cxn ang="T11">
                  <a:pos x="T2" y="T3"/>
                </a:cxn>
                <a:cxn ang="T12">
                  <a:pos x="T4" y="T5"/>
                </a:cxn>
                <a:cxn ang="T13">
                  <a:pos x="T6" y="T7"/>
                </a:cxn>
                <a:cxn ang="T14">
                  <a:pos x="T8" y="T9"/>
                </a:cxn>
              </a:cxnLst>
              <a:rect l="T15" t="T16" r="T17" b="T18"/>
              <a:pathLst>
                <a:path w="20" h="76">
                  <a:moveTo>
                    <a:pt x="20" y="76"/>
                  </a:moveTo>
                  <a:lnTo>
                    <a:pt x="12" y="0"/>
                  </a:lnTo>
                  <a:lnTo>
                    <a:pt x="0" y="2"/>
                  </a:lnTo>
                  <a:lnTo>
                    <a:pt x="8" y="76"/>
                  </a:lnTo>
                  <a:lnTo>
                    <a:pt x="20" y="76"/>
                  </a:lnTo>
                  <a:close/>
                </a:path>
              </a:pathLst>
            </a:custGeom>
            <a:solidFill>
              <a:schemeClr val="tx1"/>
            </a:solidFill>
            <a:ln w="9525">
              <a:solidFill>
                <a:schemeClr val="tx1"/>
              </a:solidFill>
              <a:round/>
              <a:headEnd/>
              <a:tailEnd/>
            </a:ln>
          </p:spPr>
          <p:txBody>
            <a:bodyPr/>
            <a:lstStyle/>
            <a:p>
              <a:endParaRPr lang="en-US"/>
            </a:p>
          </p:txBody>
        </p:sp>
        <p:sp>
          <p:nvSpPr>
            <p:cNvPr id="45822" name="Freeform 189"/>
            <p:cNvSpPr>
              <a:spLocks/>
            </p:cNvSpPr>
            <p:nvPr/>
          </p:nvSpPr>
          <p:spPr bwMode="auto">
            <a:xfrm>
              <a:off x="2234" y="3366"/>
              <a:ext cx="15" cy="29"/>
            </a:xfrm>
            <a:custGeom>
              <a:avLst/>
              <a:gdLst>
                <a:gd name="T0" fmla="*/ 15 w 15"/>
                <a:gd name="T1" fmla="*/ 27 h 29"/>
                <a:gd name="T2" fmla="*/ 12 w 15"/>
                <a:gd name="T3" fmla="*/ 0 h 29"/>
                <a:gd name="T4" fmla="*/ 0 w 15"/>
                <a:gd name="T5" fmla="*/ 0 h 29"/>
                <a:gd name="T6" fmla="*/ 4 w 15"/>
                <a:gd name="T7" fmla="*/ 29 h 29"/>
                <a:gd name="T8" fmla="*/ 15 w 15"/>
                <a:gd name="T9" fmla="*/ 27 h 29"/>
                <a:gd name="T10" fmla="*/ 0 60000 65536"/>
                <a:gd name="T11" fmla="*/ 0 60000 65536"/>
                <a:gd name="T12" fmla="*/ 0 60000 65536"/>
                <a:gd name="T13" fmla="*/ 0 60000 65536"/>
                <a:gd name="T14" fmla="*/ 0 60000 65536"/>
                <a:gd name="T15" fmla="*/ 0 w 15"/>
                <a:gd name="T16" fmla="*/ 0 h 29"/>
                <a:gd name="T17" fmla="*/ 15 w 15"/>
                <a:gd name="T18" fmla="*/ 29 h 29"/>
              </a:gdLst>
              <a:ahLst/>
              <a:cxnLst>
                <a:cxn ang="T10">
                  <a:pos x="T0" y="T1"/>
                </a:cxn>
                <a:cxn ang="T11">
                  <a:pos x="T2" y="T3"/>
                </a:cxn>
                <a:cxn ang="T12">
                  <a:pos x="T4" y="T5"/>
                </a:cxn>
                <a:cxn ang="T13">
                  <a:pos x="T6" y="T7"/>
                </a:cxn>
                <a:cxn ang="T14">
                  <a:pos x="T8" y="T9"/>
                </a:cxn>
              </a:cxnLst>
              <a:rect l="T15" t="T16" r="T17" b="T18"/>
              <a:pathLst>
                <a:path w="15" h="29">
                  <a:moveTo>
                    <a:pt x="15" y="27"/>
                  </a:moveTo>
                  <a:lnTo>
                    <a:pt x="12" y="0"/>
                  </a:lnTo>
                  <a:lnTo>
                    <a:pt x="0" y="0"/>
                  </a:lnTo>
                  <a:lnTo>
                    <a:pt x="4" y="29"/>
                  </a:lnTo>
                  <a:lnTo>
                    <a:pt x="15" y="27"/>
                  </a:lnTo>
                  <a:close/>
                </a:path>
              </a:pathLst>
            </a:custGeom>
            <a:solidFill>
              <a:schemeClr val="tx1"/>
            </a:solidFill>
            <a:ln w="9525">
              <a:solidFill>
                <a:schemeClr val="tx1"/>
              </a:solidFill>
              <a:round/>
              <a:headEnd/>
              <a:tailEnd/>
            </a:ln>
          </p:spPr>
          <p:txBody>
            <a:bodyPr/>
            <a:lstStyle/>
            <a:p>
              <a:endParaRPr lang="en-US"/>
            </a:p>
          </p:txBody>
        </p:sp>
        <p:sp>
          <p:nvSpPr>
            <p:cNvPr id="45823" name="Freeform 190"/>
            <p:cNvSpPr>
              <a:spLocks/>
            </p:cNvSpPr>
            <p:nvPr/>
          </p:nvSpPr>
          <p:spPr bwMode="auto">
            <a:xfrm>
              <a:off x="2238" y="3393"/>
              <a:ext cx="15" cy="25"/>
            </a:xfrm>
            <a:custGeom>
              <a:avLst/>
              <a:gdLst>
                <a:gd name="T0" fmla="*/ 15 w 15"/>
                <a:gd name="T1" fmla="*/ 23 h 25"/>
                <a:gd name="T2" fmla="*/ 11 w 15"/>
                <a:gd name="T3" fmla="*/ 0 h 25"/>
                <a:gd name="T4" fmla="*/ 0 w 15"/>
                <a:gd name="T5" fmla="*/ 2 h 25"/>
                <a:gd name="T6" fmla="*/ 4 w 15"/>
                <a:gd name="T7" fmla="*/ 25 h 25"/>
                <a:gd name="T8" fmla="*/ 15 w 15"/>
                <a:gd name="T9" fmla="*/ 23 h 25"/>
                <a:gd name="T10" fmla="*/ 0 60000 65536"/>
                <a:gd name="T11" fmla="*/ 0 60000 65536"/>
                <a:gd name="T12" fmla="*/ 0 60000 65536"/>
                <a:gd name="T13" fmla="*/ 0 60000 65536"/>
                <a:gd name="T14" fmla="*/ 0 60000 65536"/>
                <a:gd name="T15" fmla="*/ 0 w 15"/>
                <a:gd name="T16" fmla="*/ 0 h 25"/>
                <a:gd name="T17" fmla="*/ 15 w 15"/>
                <a:gd name="T18" fmla="*/ 25 h 25"/>
              </a:gdLst>
              <a:ahLst/>
              <a:cxnLst>
                <a:cxn ang="T10">
                  <a:pos x="T0" y="T1"/>
                </a:cxn>
                <a:cxn ang="T11">
                  <a:pos x="T2" y="T3"/>
                </a:cxn>
                <a:cxn ang="T12">
                  <a:pos x="T4" y="T5"/>
                </a:cxn>
                <a:cxn ang="T13">
                  <a:pos x="T6" y="T7"/>
                </a:cxn>
                <a:cxn ang="T14">
                  <a:pos x="T8" y="T9"/>
                </a:cxn>
              </a:cxnLst>
              <a:rect l="T15" t="T16" r="T17" b="T18"/>
              <a:pathLst>
                <a:path w="15" h="25">
                  <a:moveTo>
                    <a:pt x="15" y="23"/>
                  </a:moveTo>
                  <a:lnTo>
                    <a:pt x="11" y="0"/>
                  </a:lnTo>
                  <a:lnTo>
                    <a:pt x="0" y="2"/>
                  </a:lnTo>
                  <a:lnTo>
                    <a:pt x="4" y="25"/>
                  </a:lnTo>
                  <a:lnTo>
                    <a:pt x="15" y="23"/>
                  </a:lnTo>
                  <a:close/>
                </a:path>
              </a:pathLst>
            </a:custGeom>
            <a:solidFill>
              <a:schemeClr val="tx1"/>
            </a:solidFill>
            <a:ln w="9525">
              <a:solidFill>
                <a:schemeClr val="tx1"/>
              </a:solidFill>
              <a:round/>
              <a:headEnd/>
              <a:tailEnd/>
            </a:ln>
          </p:spPr>
          <p:txBody>
            <a:bodyPr/>
            <a:lstStyle/>
            <a:p>
              <a:endParaRPr lang="en-US"/>
            </a:p>
          </p:txBody>
        </p:sp>
        <p:sp>
          <p:nvSpPr>
            <p:cNvPr id="45824" name="Freeform 191"/>
            <p:cNvSpPr>
              <a:spLocks/>
            </p:cNvSpPr>
            <p:nvPr/>
          </p:nvSpPr>
          <p:spPr bwMode="auto">
            <a:xfrm>
              <a:off x="2242" y="3416"/>
              <a:ext cx="15" cy="22"/>
            </a:xfrm>
            <a:custGeom>
              <a:avLst/>
              <a:gdLst>
                <a:gd name="T0" fmla="*/ 15 w 15"/>
                <a:gd name="T1" fmla="*/ 18 h 22"/>
                <a:gd name="T2" fmla="*/ 11 w 15"/>
                <a:gd name="T3" fmla="*/ 0 h 22"/>
                <a:gd name="T4" fmla="*/ 0 w 15"/>
                <a:gd name="T5" fmla="*/ 2 h 22"/>
                <a:gd name="T6" fmla="*/ 4 w 15"/>
                <a:gd name="T7" fmla="*/ 20 h 22"/>
                <a:gd name="T8" fmla="*/ 4 w 15"/>
                <a:gd name="T9" fmla="*/ 22 h 22"/>
                <a:gd name="T10" fmla="*/ 4 w 15"/>
                <a:gd name="T11" fmla="*/ 20 h 22"/>
                <a:gd name="T12" fmla="*/ 4 w 15"/>
                <a:gd name="T13" fmla="*/ 22 h 22"/>
                <a:gd name="T14" fmla="*/ 15 w 15"/>
                <a:gd name="T15" fmla="*/ 18 h 2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2"/>
                <a:gd name="T26" fmla="*/ 15 w 1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2">
                  <a:moveTo>
                    <a:pt x="15" y="18"/>
                  </a:moveTo>
                  <a:lnTo>
                    <a:pt x="11" y="0"/>
                  </a:lnTo>
                  <a:lnTo>
                    <a:pt x="0" y="2"/>
                  </a:lnTo>
                  <a:lnTo>
                    <a:pt x="4" y="20"/>
                  </a:lnTo>
                  <a:lnTo>
                    <a:pt x="4" y="22"/>
                  </a:lnTo>
                  <a:lnTo>
                    <a:pt x="4" y="20"/>
                  </a:lnTo>
                  <a:lnTo>
                    <a:pt x="4" y="22"/>
                  </a:lnTo>
                  <a:lnTo>
                    <a:pt x="15" y="18"/>
                  </a:lnTo>
                  <a:close/>
                </a:path>
              </a:pathLst>
            </a:custGeom>
            <a:solidFill>
              <a:schemeClr val="tx1"/>
            </a:solidFill>
            <a:ln w="9525">
              <a:solidFill>
                <a:schemeClr val="tx1"/>
              </a:solidFill>
              <a:round/>
              <a:headEnd/>
              <a:tailEnd/>
            </a:ln>
          </p:spPr>
          <p:txBody>
            <a:bodyPr/>
            <a:lstStyle/>
            <a:p>
              <a:endParaRPr lang="en-US"/>
            </a:p>
          </p:txBody>
        </p:sp>
        <p:sp>
          <p:nvSpPr>
            <p:cNvPr id="45825" name="Freeform 192"/>
            <p:cNvSpPr>
              <a:spLocks/>
            </p:cNvSpPr>
            <p:nvPr/>
          </p:nvSpPr>
          <p:spPr bwMode="auto">
            <a:xfrm>
              <a:off x="2246" y="3434"/>
              <a:ext cx="15" cy="19"/>
            </a:xfrm>
            <a:custGeom>
              <a:avLst/>
              <a:gdLst>
                <a:gd name="T0" fmla="*/ 15 w 15"/>
                <a:gd name="T1" fmla="*/ 11 h 19"/>
                <a:gd name="T2" fmla="*/ 15 w 15"/>
                <a:gd name="T3" fmla="*/ 13 h 19"/>
                <a:gd name="T4" fmla="*/ 11 w 15"/>
                <a:gd name="T5" fmla="*/ 0 h 19"/>
                <a:gd name="T6" fmla="*/ 0 w 15"/>
                <a:gd name="T7" fmla="*/ 4 h 19"/>
                <a:gd name="T8" fmla="*/ 3 w 15"/>
                <a:gd name="T9" fmla="*/ 17 h 19"/>
                <a:gd name="T10" fmla="*/ 5 w 15"/>
                <a:gd name="T11" fmla="*/ 19 h 19"/>
                <a:gd name="T12" fmla="*/ 3 w 15"/>
                <a:gd name="T13" fmla="*/ 17 h 19"/>
                <a:gd name="T14" fmla="*/ 5 w 15"/>
                <a:gd name="T15" fmla="*/ 17 h 19"/>
                <a:gd name="T16" fmla="*/ 5 w 15"/>
                <a:gd name="T17" fmla="*/ 19 h 19"/>
                <a:gd name="T18" fmla="*/ 15 w 15"/>
                <a:gd name="T19" fmla="*/ 11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9"/>
                <a:gd name="T32" fmla="*/ 15 w 1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9">
                  <a:moveTo>
                    <a:pt x="15" y="11"/>
                  </a:moveTo>
                  <a:lnTo>
                    <a:pt x="15" y="13"/>
                  </a:lnTo>
                  <a:lnTo>
                    <a:pt x="11" y="0"/>
                  </a:lnTo>
                  <a:lnTo>
                    <a:pt x="0" y="4"/>
                  </a:lnTo>
                  <a:lnTo>
                    <a:pt x="3" y="17"/>
                  </a:lnTo>
                  <a:lnTo>
                    <a:pt x="5" y="19"/>
                  </a:lnTo>
                  <a:lnTo>
                    <a:pt x="3" y="17"/>
                  </a:lnTo>
                  <a:lnTo>
                    <a:pt x="5" y="17"/>
                  </a:lnTo>
                  <a:lnTo>
                    <a:pt x="5" y="19"/>
                  </a:lnTo>
                  <a:lnTo>
                    <a:pt x="15" y="11"/>
                  </a:lnTo>
                  <a:close/>
                </a:path>
              </a:pathLst>
            </a:custGeom>
            <a:solidFill>
              <a:schemeClr val="tx1"/>
            </a:solidFill>
            <a:ln w="9525">
              <a:solidFill>
                <a:schemeClr val="tx1"/>
              </a:solidFill>
              <a:round/>
              <a:headEnd/>
              <a:tailEnd/>
            </a:ln>
          </p:spPr>
          <p:txBody>
            <a:bodyPr/>
            <a:lstStyle/>
            <a:p>
              <a:endParaRPr lang="en-US"/>
            </a:p>
          </p:txBody>
        </p:sp>
        <p:sp>
          <p:nvSpPr>
            <p:cNvPr id="45826" name="Freeform 193"/>
            <p:cNvSpPr>
              <a:spLocks/>
            </p:cNvSpPr>
            <p:nvPr/>
          </p:nvSpPr>
          <p:spPr bwMode="auto">
            <a:xfrm>
              <a:off x="2251" y="3445"/>
              <a:ext cx="14" cy="16"/>
            </a:xfrm>
            <a:custGeom>
              <a:avLst/>
              <a:gdLst>
                <a:gd name="T0" fmla="*/ 8 w 14"/>
                <a:gd name="T1" fmla="*/ 4 h 16"/>
                <a:gd name="T2" fmla="*/ 14 w 14"/>
                <a:gd name="T3" fmla="*/ 6 h 16"/>
                <a:gd name="T4" fmla="*/ 10 w 14"/>
                <a:gd name="T5" fmla="*/ 0 h 16"/>
                <a:gd name="T6" fmla="*/ 0 w 14"/>
                <a:gd name="T7" fmla="*/ 8 h 16"/>
                <a:gd name="T8" fmla="*/ 6 w 14"/>
                <a:gd name="T9" fmla="*/ 14 h 16"/>
                <a:gd name="T10" fmla="*/ 12 w 14"/>
                <a:gd name="T11" fmla="*/ 16 h 16"/>
                <a:gd name="T12" fmla="*/ 6 w 14"/>
                <a:gd name="T13" fmla="*/ 14 h 16"/>
                <a:gd name="T14" fmla="*/ 8 w 14"/>
                <a:gd name="T15" fmla="*/ 16 h 16"/>
                <a:gd name="T16" fmla="*/ 12 w 14"/>
                <a:gd name="T17" fmla="*/ 16 h 16"/>
                <a:gd name="T18" fmla="*/ 8 w 14"/>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8" y="4"/>
                  </a:moveTo>
                  <a:lnTo>
                    <a:pt x="14" y="6"/>
                  </a:lnTo>
                  <a:lnTo>
                    <a:pt x="10" y="0"/>
                  </a:lnTo>
                  <a:lnTo>
                    <a:pt x="0" y="8"/>
                  </a:lnTo>
                  <a:lnTo>
                    <a:pt x="6" y="14"/>
                  </a:lnTo>
                  <a:lnTo>
                    <a:pt x="12" y="16"/>
                  </a:lnTo>
                  <a:lnTo>
                    <a:pt x="6" y="14"/>
                  </a:lnTo>
                  <a:lnTo>
                    <a:pt x="8" y="16"/>
                  </a:lnTo>
                  <a:lnTo>
                    <a:pt x="12" y="16"/>
                  </a:lnTo>
                  <a:lnTo>
                    <a:pt x="8" y="4"/>
                  </a:lnTo>
                  <a:close/>
                </a:path>
              </a:pathLst>
            </a:custGeom>
            <a:solidFill>
              <a:schemeClr val="tx1"/>
            </a:solidFill>
            <a:ln w="9525">
              <a:solidFill>
                <a:schemeClr val="tx1"/>
              </a:solidFill>
              <a:round/>
              <a:headEnd/>
              <a:tailEnd/>
            </a:ln>
          </p:spPr>
          <p:txBody>
            <a:bodyPr/>
            <a:lstStyle/>
            <a:p>
              <a:endParaRPr lang="en-US"/>
            </a:p>
          </p:txBody>
        </p:sp>
        <p:sp>
          <p:nvSpPr>
            <p:cNvPr id="45827" name="Freeform 194"/>
            <p:cNvSpPr>
              <a:spLocks/>
            </p:cNvSpPr>
            <p:nvPr/>
          </p:nvSpPr>
          <p:spPr bwMode="auto">
            <a:xfrm>
              <a:off x="2259" y="3447"/>
              <a:ext cx="12" cy="14"/>
            </a:xfrm>
            <a:custGeom>
              <a:avLst/>
              <a:gdLst>
                <a:gd name="T0" fmla="*/ 0 w 12"/>
                <a:gd name="T1" fmla="*/ 4 h 14"/>
                <a:gd name="T2" fmla="*/ 4 w 12"/>
                <a:gd name="T3" fmla="*/ 0 h 14"/>
                <a:gd name="T4" fmla="*/ 0 w 12"/>
                <a:gd name="T5" fmla="*/ 2 h 14"/>
                <a:gd name="T6" fmla="*/ 4 w 12"/>
                <a:gd name="T7" fmla="*/ 14 h 14"/>
                <a:gd name="T8" fmla="*/ 8 w 12"/>
                <a:gd name="T9" fmla="*/ 12 h 14"/>
                <a:gd name="T10" fmla="*/ 12 w 12"/>
                <a:gd name="T11" fmla="*/ 10 h 14"/>
                <a:gd name="T12" fmla="*/ 8 w 12"/>
                <a:gd name="T13" fmla="*/ 12 h 14"/>
                <a:gd name="T14" fmla="*/ 10 w 12"/>
                <a:gd name="T15" fmla="*/ 12 h 14"/>
                <a:gd name="T16" fmla="*/ 12 w 12"/>
                <a:gd name="T17" fmla="*/ 10 h 14"/>
                <a:gd name="T18" fmla="*/ 0 w 12"/>
                <a:gd name="T19" fmla="*/ 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0" y="4"/>
                  </a:moveTo>
                  <a:lnTo>
                    <a:pt x="4" y="0"/>
                  </a:lnTo>
                  <a:lnTo>
                    <a:pt x="0" y="2"/>
                  </a:lnTo>
                  <a:lnTo>
                    <a:pt x="4" y="14"/>
                  </a:lnTo>
                  <a:lnTo>
                    <a:pt x="8" y="12"/>
                  </a:lnTo>
                  <a:lnTo>
                    <a:pt x="12" y="10"/>
                  </a:lnTo>
                  <a:lnTo>
                    <a:pt x="8" y="12"/>
                  </a:lnTo>
                  <a:lnTo>
                    <a:pt x="10" y="12"/>
                  </a:lnTo>
                  <a:lnTo>
                    <a:pt x="12" y="10"/>
                  </a:lnTo>
                  <a:lnTo>
                    <a:pt x="0" y="4"/>
                  </a:lnTo>
                  <a:close/>
                </a:path>
              </a:pathLst>
            </a:custGeom>
            <a:solidFill>
              <a:schemeClr val="tx1"/>
            </a:solidFill>
            <a:ln w="9525">
              <a:solidFill>
                <a:schemeClr val="tx1"/>
              </a:solidFill>
              <a:round/>
              <a:headEnd/>
              <a:tailEnd/>
            </a:ln>
          </p:spPr>
          <p:txBody>
            <a:bodyPr/>
            <a:lstStyle/>
            <a:p>
              <a:endParaRPr lang="en-US"/>
            </a:p>
          </p:txBody>
        </p:sp>
        <p:sp>
          <p:nvSpPr>
            <p:cNvPr id="45828" name="Freeform 195"/>
            <p:cNvSpPr>
              <a:spLocks/>
            </p:cNvSpPr>
            <p:nvPr/>
          </p:nvSpPr>
          <p:spPr bwMode="auto">
            <a:xfrm>
              <a:off x="2259" y="3447"/>
              <a:ext cx="14" cy="10"/>
            </a:xfrm>
            <a:custGeom>
              <a:avLst/>
              <a:gdLst>
                <a:gd name="T0" fmla="*/ 2 w 14"/>
                <a:gd name="T1" fmla="*/ 0 h 10"/>
                <a:gd name="T2" fmla="*/ 0 w 14"/>
                <a:gd name="T3" fmla="*/ 4 h 10"/>
                <a:gd name="T4" fmla="*/ 12 w 14"/>
                <a:gd name="T5" fmla="*/ 10 h 10"/>
                <a:gd name="T6" fmla="*/ 14 w 14"/>
                <a:gd name="T7" fmla="*/ 6 h 10"/>
                <a:gd name="T8" fmla="*/ 14 w 14"/>
                <a:gd name="T9" fmla="*/ 4 h 10"/>
                <a:gd name="T10" fmla="*/ 14 w 14"/>
                <a:gd name="T11" fmla="*/ 6 h 10"/>
                <a:gd name="T12" fmla="*/ 14 w 14"/>
                <a:gd name="T13" fmla="*/ 4 h 10"/>
                <a:gd name="T14" fmla="*/ 2 w 14"/>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0"/>
                <a:gd name="T26" fmla="*/ 14 w 14"/>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0">
                  <a:moveTo>
                    <a:pt x="2" y="0"/>
                  </a:moveTo>
                  <a:lnTo>
                    <a:pt x="0" y="4"/>
                  </a:lnTo>
                  <a:lnTo>
                    <a:pt x="12" y="10"/>
                  </a:lnTo>
                  <a:lnTo>
                    <a:pt x="14" y="6"/>
                  </a:lnTo>
                  <a:lnTo>
                    <a:pt x="14" y="4"/>
                  </a:lnTo>
                  <a:lnTo>
                    <a:pt x="14" y="6"/>
                  </a:lnTo>
                  <a:lnTo>
                    <a:pt x="14" y="4"/>
                  </a:lnTo>
                  <a:lnTo>
                    <a:pt x="2" y="0"/>
                  </a:lnTo>
                  <a:close/>
                </a:path>
              </a:pathLst>
            </a:custGeom>
            <a:solidFill>
              <a:schemeClr val="tx1"/>
            </a:solidFill>
            <a:ln w="9525">
              <a:solidFill>
                <a:schemeClr val="tx1"/>
              </a:solidFill>
              <a:round/>
              <a:headEnd/>
              <a:tailEnd/>
            </a:ln>
          </p:spPr>
          <p:txBody>
            <a:bodyPr/>
            <a:lstStyle/>
            <a:p>
              <a:endParaRPr lang="en-US"/>
            </a:p>
          </p:txBody>
        </p:sp>
        <p:sp>
          <p:nvSpPr>
            <p:cNvPr id="45829" name="Freeform 196"/>
            <p:cNvSpPr>
              <a:spLocks/>
            </p:cNvSpPr>
            <p:nvPr/>
          </p:nvSpPr>
          <p:spPr bwMode="auto">
            <a:xfrm>
              <a:off x="2261" y="3442"/>
              <a:ext cx="14" cy="9"/>
            </a:xfrm>
            <a:custGeom>
              <a:avLst/>
              <a:gdLst>
                <a:gd name="T0" fmla="*/ 2 w 14"/>
                <a:gd name="T1" fmla="*/ 0 h 9"/>
                <a:gd name="T2" fmla="*/ 0 w 14"/>
                <a:gd name="T3" fmla="*/ 5 h 9"/>
                <a:gd name="T4" fmla="*/ 12 w 14"/>
                <a:gd name="T5" fmla="*/ 9 h 9"/>
                <a:gd name="T6" fmla="*/ 14 w 14"/>
                <a:gd name="T7" fmla="*/ 3 h 9"/>
                <a:gd name="T8" fmla="*/ 2 w 14"/>
                <a:gd name="T9" fmla="*/ 0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2" y="0"/>
                  </a:moveTo>
                  <a:lnTo>
                    <a:pt x="0" y="5"/>
                  </a:lnTo>
                  <a:lnTo>
                    <a:pt x="12" y="9"/>
                  </a:lnTo>
                  <a:lnTo>
                    <a:pt x="14" y="3"/>
                  </a:lnTo>
                  <a:lnTo>
                    <a:pt x="2" y="0"/>
                  </a:lnTo>
                  <a:close/>
                </a:path>
              </a:pathLst>
            </a:custGeom>
            <a:solidFill>
              <a:schemeClr val="tx1"/>
            </a:solidFill>
            <a:ln w="9525">
              <a:solidFill>
                <a:schemeClr val="tx1"/>
              </a:solidFill>
              <a:round/>
              <a:headEnd/>
              <a:tailEnd/>
            </a:ln>
          </p:spPr>
          <p:txBody>
            <a:bodyPr/>
            <a:lstStyle/>
            <a:p>
              <a:endParaRPr lang="en-US"/>
            </a:p>
          </p:txBody>
        </p:sp>
        <p:sp>
          <p:nvSpPr>
            <p:cNvPr id="45830" name="Freeform 197"/>
            <p:cNvSpPr>
              <a:spLocks/>
            </p:cNvSpPr>
            <p:nvPr/>
          </p:nvSpPr>
          <p:spPr bwMode="auto">
            <a:xfrm>
              <a:off x="2263" y="3426"/>
              <a:ext cx="15" cy="19"/>
            </a:xfrm>
            <a:custGeom>
              <a:avLst/>
              <a:gdLst>
                <a:gd name="T0" fmla="*/ 4 w 15"/>
                <a:gd name="T1" fmla="*/ 2 h 19"/>
                <a:gd name="T2" fmla="*/ 4 w 15"/>
                <a:gd name="T3" fmla="*/ 0 h 19"/>
                <a:gd name="T4" fmla="*/ 0 w 15"/>
                <a:gd name="T5" fmla="*/ 16 h 19"/>
                <a:gd name="T6" fmla="*/ 12 w 15"/>
                <a:gd name="T7" fmla="*/ 19 h 19"/>
                <a:gd name="T8" fmla="*/ 15 w 15"/>
                <a:gd name="T9" fmla="*/ 4 h 19"/>
                <a:gd name="T10" fmla="*/ 4 w 15"/>
                <a:gd name="T11" fmla="*/ 2 h 19"/>
                <a:gd name="T12" fmla="*/ 0 60000 65536"/>
                <a:gd name="T13" fmla="*/ 0 60000 65536"/>
                <a:gd name="T14" fmla="*/ 0 60000 65536"/>
                <a:gd name="T15" fmla="*/ 0 60000 65536"/>
                <a:gd name="T16" fmla="*/ 0 60000 65536"/>
                <a:gd name="T17" fmla="*/ 0 60000 65536"/>
                <a:gd name="T18" fmla="*/ 0 w 15"/>
                <a:gd name="T19" fmla="*/ 0 h 19"/>
                <a:gd name="T20" fmla="*/ 15 w 1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5" h="19">
                  <a:moveTo>
                    <a:pt x="4" y="2"/>
                  </a:moveTo>
                  <a:lnTo>
                    <a:pt x="4" y="0"/>
                  </a:lnTo>
                  <a:lnTo>
                    <a:pt x="0" y="16"/>
                  </a:lnTo>
                  <a:lnTo>
                    <a:pt x="12" y="19"/>
                  </a:lnTo>
                  <a:lnTo>
                    <a:pt x="15" y="4"/>
                  </a:lnTo>
                  <a:lnTo>
                    <a:pt x="4" y="2"/>
                  </a:lnTo>
                  <a:close/>
                </a:path>
              </a:pathLst>
            </a:custGeom>
            <a:solidFill>
              <a:schemeClr val="tx1"/>
            </a:solidFill>
            <a:ln w="9525">
              <a:solidFill>
                <a:schemeClr val="tx1"/>
              </a:solidFill>
              <a:round/>
              <a:headEnd/>
              <a:tailEnd/>
            </a:ln>
          </p:spPr>
          <p:txBody>
            <a:bodyPr/>
            <a:lstStyle/>
            <a:p>
              <a:endParaRPr lang="en-US"/>
            </a:p>
          </p:txBody>
        </p:sp>
        <p:sp>
          <p:nvSpPr>
            <p:cNvPr id="45831" name="Freeform 198"/>
            <p:cNvSpPr>
              <a:spLocks/>
            </p:cNvSpPr>
            <p:nvPr/>
          </p:nvSpPr>
          <p:spPr bwMode="auto">
            <a:xfrm>
              <a:off x="2267" y="3407"/>
              <a:ext cx="15" cy="23"/>
            </a:xfrm>
            <a:custGeom>
              <a:avLst/>
              <a:gdLst>
                <a:gd name="T0" fmla="*/ 4 w 15"/>
                <a:gd name="T1" fmla="*/ 0 h 23"/>
                <a:gd name="T2" fmla="*/ 0 w 15"/>
                <a:gd name="T3" fmla="*/ 21 h 23"/>
                <a:gd name="T4" fmla="*/ 11 w 15"/>
                <a:gd name="T5" fmla="*/ 23 h 23"/>
                <a:gd name="T6" fmla="*/ 15 w 15"/>
                <a:gd name="T7" fmla="*/ 1 h 23"/>
                <a:gd name="T8" fmla="*/ 4 w 15"/>
                <a:gd name="T9" fmla="*/ 0 h 23"/>
                <a:gd name="T10" fmla="*/ 0 60000 65536"/>
                <a:gd name="T11" fmla="*/ 0 60000 65536"/>
                <a:gd name="T12" fmla="*/ 0 60000 65536"/>
                <a:gd name="T13" fmla="*/ 0 60000 65536"/>
                <a:gd name="T14" fmla="*/ 0 60000 65536"/>
                <a:gd name="T15" fmla="*/ 0 w 15"/>
                <a:gd name="T16" fmla="*/ 0 h 23"/>
                <a:gd name="T17" fmla="*/ 15 w 15"/>
                <a:gd name="T18" fmla="*/ 23 h 23"/>
              </a:gdLst>
              <a:ahLst/>
              <a:cxnLst>
                <a:cxn ang="T10">
                  <a:pos x="T0" y="T1"/>
                </a:cxn>
                <a:cxn ang="T11">
                  <a:pos x="T2" y="T3"/>
                </a:cxn>
                <a:cxn ang="T12">
                  <a:pos x="T4" y="T5"/>
                </a:cxn>
                <a:cxn ang="T13">
                  <a:pos x="T6" y="T7"/>
                </a:cxn>
                <a:cxn ang="T14">
                  <a:pos x="T8" y="T9"/>
                </a:cxn>
              </a:cxnLst>
              <a:rect l="T15" t="T16" r="T17" b="T18"/>
              <a:pathLst>
                <a:path w="15" h="23">
                  <a:moveTo>
                    <a:pt x="4" y="0"/>
                  </a:moveTo>
                  <a:lnTo>
                    <a:pt x="0" y="21"/>
                  </a:lnTo>
                  <a:lnTo>
                    <a:pt x="11" y="23"/>
                  </a:lnTo>
                  <a:lnTo>
                    <a:pt x="15" y="1"/>
                  </a:lnTo>
                  <a:lnTo>
                    <a:pt x="4" y="0"/>
                  </a:lnTo>
                  <a:close/>
                </a:path>
              </a:pathLst>
            </a:custGeom>
            <a:solidFill>
              <a:schemeClr val="tx1"/>
            </a:solidFill>
            <a:ln w="9525">
              <a:solidFill>
                <a:schemeClr val="tx1"/>
              </a:solidFill>
              <a:round/>
              <a:headEnd/>
              <a:tailEnd/>
            </a:ln>
          </p:spPr>
          <p:txBody>
            <a:bodyPr/>
            <a:lstStyle/>
            <a:p>
              <a:endParaRPr lang="en-US"/>
            </a:p>
          </p:txBody>
        </p:sp>
        <p:sp>
          <p:nvSpPr>
            <p:cNvPr id="45832" name="Freeform 199"/>
            <p:cNvSpPr>
              <a:spLocks/>
            </p:cNvSpPr>
            <p:nvPr/>
          </p:nvSpPr>
          <p:spPr bwMode="auto">
            <a:xfrm>
              <a:off x="2271" y="3383"/>
              <a:ext cx="15" cy="25"/>
            </a:xfrm>
            <a:custGeom>
              <a:avLst/>
              <a:gdLst>
                <a:gd name="T0" fmla="*/ 4 w 15"/>
                <a:gd name="T1" fmla="*/ 0 h 25"/>
                <a:gd name="T2" fmla="*/ 0 w 15"/>
                <a:gd name="T3" fmla="*/ 24 h 25"/>
                <a:gd name="T4" fmla="*/ 11 w 15"/>
                <a:gd name="T5" fmla="*/ 25 h 25"/>
                <a:gd name="T6" fmla="*/ 15 w 15"/>
                <a:gd name="T7" fmla="*/ 2 h 25"/>
                <a:gd name="T8" fmla="*/ 4 w 15"/>
                <a:gd name="T9" fmla="*/ 0 h 25"/>
                <a:gd name="T10" fmla="*/ 0 60000 65536"/>
                <a:gd name="T11" fmla="*/ 0 60000 65536"/>
                <a:gd name="T12" fmla="*/ 0 60000 65536"/>
                <a:gd name="T13" fmla="*/ 0 60000 65536"/>
                <a:gd name="T14" fmla="*/ 0 60000 65536"/>
                <a:gd name="T15" fmla="*/ 0 w 15"/>
                <a:gd name="T16" fmla="*/ 0 h 25"/>
                <a:gd name="T17" fmla="*/ 15 w 15"/>
                <a:gd name="T18" fmla="*/ 25 h 25"/>
              </a:gdLst>
              <a:ahLst/>
              <a:cxnLst>
                <a:cxn ang="T10">
                  <a:pos x="T0" y="T1"/>
                </a:cxn>
                <a:cxn ang="T11">
                  <a:pos x="T2" y="T3"/>
                </a:cxn>
                <a:cxn ang="T12">
                  <a:pos x="T4" y="T5"/>
                </a:cxn>
                <a:cxn ang="T13">
                  <a:pos x="T6" y="T7"/>
                </a:cxn>
                <a:cxn ang="T14">
                  <a:pos x="T8" y="T9"/>
                </a:cxn>
              </a:cxnLst>
              <a:rect l="T15" t="T16" r="T17" b="T18"/>
              <a:pathLst>
                <a:path w="15" h="25">
                  <a:moveTo>
                    <a:pt x="4" y="0"/>
                  </a:moveTo>
                  <a:lnTo>
                    <a:pt x="0" y="24"/>
                  </a:lnTo>
                  <a:lnTo>
                    <a:pt x="11" y="25"/>
                  </a:lnTo>
                  <a:lnTo>
                    <a:pt x="15" y="2"/>
                  </a:lnTo>
                  <a:lnTo>
                    <a:pt x="4" y="0"/>
                  </a:lnTo>
                  <a:close/>
                </a:path>
              </a:pathLst>
            </a:custGeom>
            <a:solidFill>
              <a:schemeClr val="tx1"/>
            </a:solidFill>
            <a:ln w="9525">
              <a:solidFill>
                <a:schemeClr val="tx1"/>
              </a:solidFill>
              <a:round/>
              <a:headEnd/>
              <a:tailEnd/>
            </a:ln>
          </p:spPr>
          <p:txBody>
            <a:bodyPr/>
            <a:lstStyle/>
            <a:p>
              <a:endParaRPr lang="en-US"/>
            </a:p>
          </p:txBody>
        </p:sp>
        <p:sp>
          <p:nvSpPr>
            <p:cNvPr id="45833" name="Freeform 200"/>
            <p:cNvSpPr>
              <a:spLocks/>
            </p:cNvSpPr>
            <p:nvPr/>
          </p:nvSpPr>
          <p:spPr bwMode="auto">
            <a:xfrm>
              <a:off x="2275" y="3317"/>
              <a:ext cx="21" cy="68"/>
            </a:xfrm>
            <a:custGeom>
              <a:avLst/>
              <a:gdLst>
                <a:gd name="T0" fmla="*/ 9 w 21"/>
                <a:gd name="T1" fmla="*/ 0 h 68"/>
                <a:gd name="T2" fmla="*/ 0 w 21"/>
                <a:gd name="T3" fmla="*/ 66 h 68"/>
                <a:gd name="T4" fmla="*/ 11 w 21"/>
                <a:gd name="T5" fmla="*/ 68 h 68"/>
                <a:gd name="T6" fmla="*/ 21 w 21"/>
                <a:gd name="T7" fmla="*/ 0 h 68"/>
                <a:gd name="T8" fmla="*/ 9 w 21"/>
                <a:gd name="T9" fmla="*/ 0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9" y="0"/>
                  </a:moveTo>
                  <a:lnTo>
                    <a:pt x="0" y="66"/>
                  </a:lnTo>
                  <a:lnTo>
                    <a:pt x="11" y="68"/>
                  </a:lnTo>
                  <a:lnTo>
                    <a:pt x="21" y="0"/>
                  </a:lnTo>
                  <a:lnTo>
                    <a:pt x="9" y="0"/>
                  </a:lnTo>
                  <a:close/>
                </a:path>
              </a:pathLst>
            </a:custGeom>
            <a:solidFill>
              <a:schemeClr val="tx1"/>
            </a:solidFill>
            <a:ln w="9525">
              <a:solidFill>
                <a:schemeClr val="tx1"/>
              </a:solidFill>
              <a:round/>
              <a:headEnd/>
              <a:tailEnd/>
            </a:ln>
          </p:spPr>
          <p:txBody>
            <a:bodyPr/>
            <a:lstStyle/>
            <a:p>
              <a:endParaRPr lang="en-US"/>
            </a:p>
          </p:txBody>
        </p:sp>
        <p:sp>
          <p:nvSpPr>
            <p:cNvPr id="45834" name="Freeform 201"/>
            <p:cNvSpPr>
              <a:spLocks/>
            </p:cNvSpPr>
            <p:nvPr/>
          </p:nvSpPr>
          <p:spPr bwMode="auto">
            <a:xfrm>
              <a:off x="2284" y="3159"/>
              <a:ext cx="29" cy="158"/>
            </a:xfrm>
            <a:custGeom>
              <a:avLst/>
              <a:gdLst>
                <a:gd name="T0" fmla="*/ 18 w 29"/>
                <a:gd name="T1" fmla="*/ 0 h 158"/>
                <a:gd name="T2" fmla="*/ 0 w 29"/>
                <a:gd name="T3" fmla="*/ 158 h 158"/>
                <a:gd name="T4" fmla="*/ 12 w 29"/>
                <a:gd name="T5" fmla="*/ 158 h 158"/>
                <a:gd name="T6" fmla="*/ 29 w 29"/>
                <a:gd name="T7" fmla="*/ 2 h 158"/>
                <a:gd name="T8" fmla="*/ 18 w 29"/>
                <a:gd name="T9" fmla="*/ 0 h 158"/>
                <a:gd name="T10" fmla="*/ 0 60000 65536"/>
                <a:gd name="T11" fmla="*/ 0 60000 65536"/>
                <a:gd name="T12" fmla="*/ 0 60000 65536"/>
                <a:gd name="T13" fmla="*/ 0 60000 65536"/>
                <a:gd name="T14" fmla="*/ 0 60000 65536"/>
                <a:gd name="T15" fmla="*/ 0 w 29"/>
                <a:gd name="T16" fmla="*/ 0 h 158"/>
                <a:gd name="T17" fmla="*/ 29 w 29"/>
                <a:gd name="T18" fmla="*/ 158 h 158"/>
              </a:gdLst>
              <a:ahLst/>
              <a:cxnLst>
                <a:cxn ang="T10">
                  <a:pos x="T0" y="T1"/>
                </a:cxn>
                <a:cxn ang="T11">
                  <a:pos x="T2" y="T3"/>
                </a:cxn>
                <a:cxn ang="T12">
                  <a:pos x="T4" y="T5"/>
                </a:cxn>
                <a:cxn ang="T13">
                  <a:pos x="T6" y="T7"/>
                </a:cxn>
                <a:cxn ang="T14">
                  <a:pos x="T8" y="T9"/>
                </a:cxn>
              </a:cxnLst>
              <a:rect l="T15" t="T16" r="T17" b="T18"/>
              <a:pathLst>
                <a:path w="29" h="158">
                  <a:moveTo>
                    <a:pt x="18" y="0"/>
                  </a:moveTo>
                  <a:lnTo>
                    <a:pt x="0" y="158"/>
                  </a:lnTo>
                  <a:lnTo>
                    <a:pt x="12" y="158"/>
                  </a:lnTo>
                  <a:lnTo>
                    <a:pt x="29" y="2"/>
                  </a:lnTo>
                  <a:lnTo>
                    <a:pt x="18" y="0"/>
                  </a:lnTo>
                  <a:close/>
                </a:path>
              </a:pathLst>
            </a:custGeom>
            <a:solidFill>
              <a:schemeClr val="tx1"/>
            </a:solidFill>
            <a:ln w="9525">
              <a:solidFill>
                <a:schemeClr val="tx1"/>
              </a:solidFill>
              <a:round/>
              <a:headEnd/>
              <a:tailEnd/>
            </a:ln>
          </p:spPr>
          <p:txBody>
            <a:bodyPr/>
            <a:lstStyle/>
            <a:p>
              <a:endParaRPr lang="en-US"/>
            </a:p>
          </p:txBody>
        </p:sp>
        <p:sp>
          <p:nvSpPr>
            <p:cNvPr id="45835" name="Freeform 202"/>
            <p:cNvSpPr>
              <a:spLocks/>
            </p:cNvSpPr>
            <p:nvPr/>
          </p:nvSpPr>
          <p:spPr bwMode="auto">
            <a:xfrm>
              <a:off x="2302" y="3099"/>
              <a:ext cx="17" cy="62"/>
            </a:xfrm>
            <a:custGeom>
              <a:avLst/>
              <a:gdLst>
                <a:gd name="T0" fmla="*/ 5 w 17"/>
                <a:gd name="T1" fmla="*/ 0 h 62"/>
                <a:gd name="T2" fmla="*/ 0 w 17"/>
                <a:gd name="T3" fmla="*/ 60 h 62"/>
                <a:gd name="T4" fmla="*/ 11 w 17"/>
                <a:gd name="T5" fmla="*/ 62 h 62"/>
                <a:gd name="T6" fmla="*/ 17 w 17"/>
                <a:gd name="T7" fmla="*/ 2 h 62"/>
                <a:gd name="T8" fmla="*/ 5 w 17"/>
                <a:gd name="T9" fmla="*/ 0 h 62"/>
                <a:gd name="T10" fmla="*/ 0 60000 65536"/>
                <a:gd name="T11" fmla="*/ 0 60000 65536"/>
                <a:gd name="T12" fmla="*/ 0 60000 65536"/>
                <a:gd name="T13" fmla="*/ 0 60000 65536"/>
                <a:gd name="T14" fmla="*/ 0 60000 65536"/>
                <a:gd name="T15" fmla="*/ 0 w 17"/>
                <a:gd name="T16" fmla="*/ 0 h 62"/>
                <a:gd name="T17" fmla="*/ 17 w 17"/>
                <a:gd name="T18" fmla="*/ 62 h 62"/>
              </a:gdLst>
              <a:ahLst/>
              <a:cxnLst>
                <a:cxn ang="T10">
                  <a:pos x="T0" y="T1"/>
                </a:cxn>
                <a:cxn ang="T11">
                  <a:pos x="T2" y="T3"/>
                </a:cxn>
                <a:cxn ang="T12">
                  <a:pos x="T4" y="T5"/>
                </a:cxn>
                <a:cxn ang="T13">
                  <a:pos x="T6" y="T7"/>
                </a:cxn>
                <a:cxn ang="T14">
                  <a:pos x="T8" y="T9"/>
                </a:cxn>
              </a:cxnLst>
              <a:rect l="T15" t="T16" r="T17" b="T18"/>
              <a:pathLst>
                <a:path w="17" h="62">
                  <a:moveTo>
                    <a:pt x="5" y="0"/>
                  </a:moveTo>
                  <a:lnTo>
                    <a:pt x="0" y="60"/>
                  </a:lnTo>
                  <a:lnTo>
                    <a:pt x="11" y="62"/>
                  </a:lnTo>
                  <a:lnTo>
                    <a:pt x="17" y="2"/>
                  </a:lnTo>
                  <a:lnTo>
                    <a:pt x="5" y="0"/>
                  </a:lnTo>
                  <a:close/>
                </a:path>
              </a:pathLst>
            </a:custGeom>
            <a:solidFill>
              <a:schemeClr val="tx1"/>
            </a:solidFill>
            <a:ln w="9525">
              <a:solidFill>
                <a:schemeClr val="tx1"/>
              </a:solidFill>
              <a:round/>
              <a:headEnd/>
              <a:tailEnd/>
            </a:ln>
          </p:spPr>
          <p:txBody>
            <a:bodyPr/>
            <a:lstStyle/>
            <a:p>
              <a:endParaRPr lang="en-US"/>
            </a:p>
          </p:txBody>
        </p:sp>
        <p:sp>
          <p:nvSpPr>
            <p:cNvPr id="45836" name="Freeform 203"/>
            <p:cNvSpPr>
              <a:spLocks/>
            </p:cNvSpPr>
            <p:nvPr/>
          </p:nvSpPr>
          <p:spPr bwMode="auto">
            <a:xfrm>
              <a:off x="2307" y="3050"/>
              <a:ext cx="20" cy="51"/>
            </a:xfrm>
            <a:custGeom>
              <a:avLst/>
              <a:gdLst>
                <a:gd name="T0" fmla="*/ 8 w 20"/>
                <a:gd name="T1" fmla="*/ 0 h 51"/>
                <a:gd name="T2" fmla="*/ 0 w 20"/>
                <a:gd name="T3" fmla="*/ 49 h 51"/>
                <a:gd name="T4" fmla="*/ 12 w 20"/>
                <a:gd name="T5" fmla="*/ 51 h 51"/>
                <a:gd name="T6" fmla="*/ 20 w 20"/>
                <a:gd name="T7" fmla="*/ 2 h 51"/>
                <a:gd name="T8" fmla="*/ 8 w 20"/>
                <a:gd name="T9" fmla="*/ 0 h 51"/>
                <a:gd name="T10" fmla="*/ 0 60000 65536"/>
                <a:gd name="T11" fmla="*/ 0 60000 65536"/>
                <a:gd name="T12" fmla="*/ 0 60000 65536"/>
                <a:gd name="T13" fmla="*/ 0 60000 65536"/>
                <a:gd name="T14" fmla="*/ 0 60000 65536"/>
                <a:gd name="T15" fmla="*/ 0 w 20"/>
                <a:gd name="T16" fmla="*/ 0 h 51"/>
                <a:gd name="T17" fmla="*/ 20 w 20"/>
                <a:gd name="T18" fmla="*/ 51 h 51"/>
              </a:gdLst>
              <a:ahLst/>
              <a:cxnLst>
                <a:cxn ang="T10">
                  <a:pos x="T0" y="T1"/>
                </a:cxn>
                <a:cxn ang="T11">
                  <a:pos x="T2" y="T3"/>
                </a:cxn>
                <a:cxn ang="T12">
                  <a:pos x="T4" y="T5"/>
                </a:cxn>
                <a:cxn ang="T13">
                  <a:pos x="T6" y="T7"/>
                </a:cxn>
                <a:cxn ang="T14">
                  <a:pos x="T8" y="T9"/>
                </a:cxn>
              </a:cxnLst>
              <a:rect l="T15" t="T16" r="T17" b="T18"/>
              <a:pathLst>
                <a:path w="20" h="51">
                  <a:moveTo>
                    <a:pt x="8" y="0"/>
                  </a:moveTo>
                  <a:lnTo>
                    <a:pt x="0" y="49"/>
                  </a:lnTo>
                  <a:lnTo>
                    <a:pt x="12" y="51"/>
                  </a:lnTo>
                  <a:lnTo>
                    <a:pt x="20" y="2"/>
                  </a:lnTo>
                  <a:lnTo>
                    <a:pt x="8" y="0"/>
                  </a:lnTo>
                  <a:close/>
                </a:path>
              </a:pathLst>
            </a:custGeom>
            <a:solidFill>
              <a:schemeClr val="tx1"/>
            </a:solidFill>
            <a:ln w="9525">
              <a:solidFill>
                <a:schemeClr val="tx1"/>
              </a:solidFill>
              <a:round/>
              <a:headEnd/>
              <a:tailEnd/>
            </a:ln>
          </p:spPr>
          <p:txBody>
            <a:bodyPr/>
            <a:lstStyle/>
            <a:p>
              <a:endParaRPr lang="en-US"/>
            </a:p>
          </p:txBody>
        </p:sp>
        <p:sp>
          <p:nvSpPr>
            <p:cNvPr id="45837" name="Freeform 204"/>
            <p:cNvSpPr>
              <a:spLocks/>
            </p:cNvSpPr>
            <p:nvPr/>
          </p:nvSpPr>
          <p:spPr bwMode="auto">
            <a:xfrm>
              <a:off x="2315" y="3031"/>
              <a:ext cx="16" cy="21"/>
            </a:xfrm>
            <a:custGeom>
              <a:avLst/>
              <a:gdLst>
                <a:gd name="T0" fmla="*/ 4 w 16"/>
                <a:gd name="T1" fmla="*/ 0 h 21"/>
                <a:gd name="T2" fmla="*/ 0 w 16"/>
                <a:gd name="T3" fmla="*/ 19 h 21"/>
                <a:gd name="T4" fmla="*/ 12 w 16"/>
                <a:gd name="T5" fmla="*/ 21 h 21"/>
                <a:gd name="T6" fmla="*/ 16 w 16"/>
                <a:gd name="T7" fmla="*/ 4 h 21"/>
                <a:gd name="T8" fmla="*/ 4 w 16"/>
                <a:gd name="T9" fmla="*/ 0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4" y="0"/>
                  </a:moveTo>
                  <a:lnTo>
                    <a:pt x="0" y="19"/>
                  </a:lnTo>
                  <a:lnTo>
                    <a:pt x="12" y="21"/>
                  </a:lnTo>
                  <a:lnTo>
                    <a:pt x="16" y="4"/>
                  </a:lnTo>
                  <a:lnTo>
                    <a:pt x="4" y="0"/>
                  </a:lnTo>
                  <a:close/>
                </a:path>
              </a:pathLst>
            </a:custGeom>
            <a:solidFill>
              <a:schemeClr val="tx1"/>
            </a:solidFill>
            <a:ln w="9525">
              <a:solidFill>
                <a:schemeClr val="tx1"/>
              </a:solidFill>
              <a:round/>
              <a:headEnd/>
              <a:tailEnd/>
            </a:ln>
          </p:spPr>
          <p:txBody>
            <a:bodyPr/>
            <a:lstStyle/>
            <a:p>
              <a:endParaRPr lang="en-US"/>
            </a:p>
          </p:txBody>
        </p:sp>
        <p:sp>
          <p:nvSpPr>
            <p:cNvPr id="45838" name="Freeform 205"/>
            <p:cNvSpPr>
              <a:spLocks/>
            </p:cNvSpPr>
            <p:nvPr/>
          </p:nvSpPr>
          <p:spPr bwMode="auto">
            <a:xfrm>
              <a:off x="2319" y="3023"/>
              <a:ext cx="15" cy="12"/>
            </a:xfrm>
            <a:custGeom>
              <a:avLst/>
              <a:gdLst>
                <a:gd name="T0" fmla="*/ 4 w 15"/>
                <a:gd name="T1" fmla="*/ 0 h 12"/>
                <a:gd name="T2" fmla="*/ 0 w 15"/>
                <a:gd name="T3" fmla="*/ 8 h 12"/>
                <a:gd name="T4" fmla="*/ 12 w 15"/>
                <a:gd name="T5" fmla="*/ 12 h 12"/>
                <a:gd name="T6" fmla="*/ 15 w 15"/>
                <a:gd name="T7" fmla="*/ 4 h 12"/>
                <a:gd name="T8" fmla="*/ 4 w 15"/>
                <a:gd name="T9" fmla="*/ 0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4" y="0"/>
                  </a:moveTo>
                  <a:lnTo>
                    <a:pt x="0" y="8"/>
                  </a:lnTo>
                  <a:lnTo>
                    <a:pt x="12" y="12"/>
                  </a:lnTo>
                  <a:lnTo>
                    <a:pt x="15" y="4"/>
                  </a:lnTo>
                  <a:lnTo>
                    <a:pt x="4" y="0"/>
                  </a:lnTo>
                  <a:close/>
                </a:path>
              </a:pathLst>
            </a:custGeom>
            <a:solidFill>
              <a:schemeClr val="tx1"/>
            </a:solidFill>
            <a:ln w="9525">
              <a:solidFill>
                <a:schemeClr val="tx1"/>
              </a:solidFill>
              <a:round/>
              <a:headEnd/>
              <a:tailEnd/>
            </a:ln>
          </p:spPr>
          <p:txBody>
            <a:bodyPr/>
            <a:lstStyle/>
            <a:p>
              <a:endParaRPr lang="en-US"/>
            </a:p>
          </p:txBody>
        </p:sp>
        <p:sp>
          <p:nvSpPr>
            <p:cNvPr id="45839" name="Freeform 206"/>
            <p:cNvSpPr>
              <a:spLocks/>
            </p:cNvSpPr>
            <p:nvPr/>
          </p:nvSpPr>
          <p:spPr bwMode="auto">
            <a:xfrm>
              <a:off x="2323" y="3015"/>
              <a:ext cx="13" cy="12"/>
            </a:xfrm>
            <a:custGeom>
              <a:avLst/>
              <a:gdLst>
                <a:gd name="T0" fmla="*/ 2 w 13"/>
                <a:gd name="T1" fmla="*/ 0 h 12"/>
                <a:gd name="T2" fmla="*/ 2 w 13"/>
                <a:gd name="T3" fmla="*/ 2 h 12"/>
                <a:gd name="T4" fmla="*/ 0 w 13"/>
                <a:gd name="T5" fmla="*/ 8 h 12"/>
                <a:gd name="T6" fmla="*/ 11 w 13"/>
                <a:gd name="T7" fmla="*/ 12 h 12"/>
                <a:gd name="T8" fmla="*/ 13 w 13"/>
                <a:gd name="T9" fmla="*/ 6 h 12"/>
                <a:gd name="T10" fmla="*/ 11 w 13"/>
                <a:gd name="T11" fmla="*/ 8 h 12"/>
                <a:gd name="T12" fmla="*/ 2 w 13"/>
                <a:gd name="T13" fmla="*/ 0 h 12"/>
                <a:gd name="T14" fmla="*/ 2 w 13"/>
                <a:gd name="T15" fmla="*/ 2 h 12"/>
                <a:gd name="T16" fmla="*/ 2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2" y="0"/>
                  </a:moveTo>
                  <a:lnTo>
                    <a:pt x="2" y="2"/>
                  </a:lnTo>
                  <a:lnTo>
                    <a:pt x="0" y="8"/>
                  </a:lnTo>
                  <a:lnTo>
                    <a:pt x="11" y="12"/>
                  </a:lnTo>
                  <a:lnTo>
                    <a:pt x="13" y="6"/>
                  </a:lnTo>
                  <a:lnTo>
                    <a:pt x="11" y="8"/>
                  </a:lnTo>
                  <a:lnTo>
                    <a:pt x="2" y="0"/>
                  </a:lnTo>
                  <a:lnTo>
                    <a:pt x="2" y="2"/>
                  </a:lnTo>
                  <a:lnTo>
                    <a:pt x="2" y="0"/>
                  </a:lnTo>
                  <a:close/>
                </a:path>
              </a:pathLst>
            </a:custGeom>
            <a:solidFill>
              <a:schemeClr val="tx1"/>
            </a:solidFill>
            <a:ln w="9525">
              <a:solidFill>
                <a:schemeClr val="tx1"/>
              </a:solidFill>
              <a:round/>
              <a:headEnd/>
              <a:tailEnd/>
            </a:ln>
          </p:spPr>
          <p:txBody>
            <a:bodyPr/>
            <a:lstStyle/>
            <a:p>
              <a:endParaRPr lang="en-US"/>
            </a:p>
          </p:txBody>
        </p:sp>
        <p:sp>
          <p:nvSpPr>
            <p:cNvPr id="45840" name="Freeform 207"/>
            <p:cNvSpPr>
              <a:spLocks/>
            </p:cNvSpPr>
            <p:nvPr/>
          </p:nvSpPr>
          <p:spPr bwMode="auto">
            <a:xfrm>
              <a:off x="2325" y="3007"/>
              <a:ext cx="13" cy="16"/>
            </a:xfrm>
            <a:custGeom>
              <a:avLst/>
              <a:gdLst>
                <a:gd name="T0" fmla="*/ 7 w 13"/>
                <a:gd name="T1" fmla="*/ 0 h 16"/>
                <a:gd name="T2" fmla="*/ 4 w 13"/>
                <a:gd name="T3" fmla="*/ 2 h 16"/>
                <a:gd name="T4" fmla="*/ 0 w 13"/>
                <a:gd name="T5" fmla="*/ 8 h 16"/>
                <a:gd name="T6" fmla="*/ 9 w 13"/>
                <a:gd name="T7" fmla="*/ 16 h 16"/>
                <a:gd name="T8" fmla="*/ 13 w 13"/>
                <a:gd name="T9" fmla="*/ 10 h 16"/>
                <a:gd name="T10" fmla="*/ 9 w 13"/>
                <a:gd name="T11" fmla="*/ 12 h 16"/>
                <a:gd name="T12" fmla="*/ 7 w 13"/>
                <a:gd name="T13" fmla="*/ 0 h 16"/>
                <a:gd name="T14" fmla="*/ 6 w 13"/>
                <a:gd name="T15" fmla="*/ 0 h 16"/>
                <a:gd name="T16" fmla="*/ 4 w 13"/>
                <a:gd name="T17" fmla="*/ 2 h 16"/>
                <a:gd name="T18" fmla="*/ 7 w 13"/>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6"/>
                <a:gd name="T32" fmla="*/ 13 w 1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6">
                  <a:moveTo>
                    <a:pt x="7" y="0"/>
                  </a:moveTo>
                  <a:lnTo>
                    <a:pt x="4" y="2"/>
                  </a:lnTo>
                  <a:lnTo>
                    <a:pt x="0" y="8"/>
                  </a:lnTo>
                  <a:lnTo>
                    <a:pt x="9" y="16"/>
                  </a:lnTo>
                  <a:lnTo>
                    <a:pt x="13" y="10"/>
                  </a:lnTo>
                  <a:lnTo>
                    <a:pt x="9" y="12"/>
                  </a:lnTo>
                  <a:lnTo>
                    <a:pt x="7" y="0"/>
                  </a:lnTo>
                  <a:lnTo>
                    <a:pt x="6" y="0"/>
                  </a:lnTo>
                  <a:lnTo>
                    <a:pt x="4" y="2"/>
                  </a:lnTo>
                  <a:lnTo>
                    <a:pt x="7" y="0"/>
                  </a:lnTo>
                  <a:close/>
                </a:path>
              </a:pathLst>
            </a:custGeom>
            <a:solidFill>
              <a:schemeClr val="tx1"/>
            </a:solidFill>
            <a:ln w="9525">
              <a:solidFill>
                <a:schemeClr val="tx1"/>
              </a:solidFill>
              <a:round/>
              <a:headEnd/>
              <a:tailEnd/>
            </a:ln>
          </p:spPr>
          <p:txBody>
            <a:bodyPr/>
            <a:lstStyle/>
            <a:p>
              <a:endParaRPr lang="en-US"/>
            </a:p>
          </p:txBody>
        </p:sp>
        <p:sp>
          <p:nvSpPr>
            <p:cNvPr id="45841" name="Freeform 208"/>
            <p:cNvSpPr>
              <a:spLocks/>
            </p:cNvSpPr>
            <p:nvPr/>
          </p:nvSpPr>
          <p:spPr bwMode="auto">
            <a:xfrm>
              <a:off x="2332" y="3005"/>
              <a:ext cx="10" cy="14"/>
            </a:xfrm>
            <a:custGeom>
              <a:avLst/>
              <a:gdLst>
                <a:gd name="T0" fmla="*/ 10 w 10"/>
                <a:gd name="T1" fmla="*/ 2 h 14"/>
                <a:gd name="T2" fmla="*/ 4 w 10"/>
                <a:gd name="T3" fmla="*/ 2 h 14"/>
                <a:gd name="T4" fmla="*/ 0 w 10"/>
                <a:gd name="T5" fmla="*/ 2 h 14"/>
                <a:gd name="T6" fmla="*/ 2 w 10"/>
                <a:gd name="T7" fmla="*/ 14 h 14"/>
                <a:gd name="T8" fmla="*/ 6 w 10"/>
                <a:gd name="T9" fmla="*/ 12 h 14"/>
                <a:gd name="T10" fmla="*/ 2 w 10"/>
                <a:gd name="T11" fmla="*/ 12 h 14"/>
                <a:gd name="T12" fmla="*/ 10 w 10"/>
                <a:gd name="T13" fmla="*/ 2 h 14"/>
                <a:gd name="T14" fmla="*/ 8 w 10"/>
                <a:gd name="T15" fmla="*/ 0 h 14"/>
                <a:gd name="T16" fmla="*/ 4 w 10"/>
                <a:gd name="T17" fmla="*/ 2 h 14"/>
                <a:gd name="T18" fmla="*/ 10 w 10"/>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10" y="2"/>
                  </a:moveTo>
                  <a:lnTo>
                    <a:pt x="4" y="2"/>
                  </a:lnTo>
                  <a:lnTo>
                    <a:pt x="0" y="2"/>
                  </a:lnTo>
                  <a:lnTo>
                    <a:pt x="2" y="14"/>
                  </a:lnTo>
                  <a:lnTo>
                    <a:pt x="6" y="12"/>
                  </a:lnTo>
                  <a:lnTo>
                    <a:pt x="2" y="12"/>
                  </a:lnTo>
                  <a:lnTo>
                    <a:pt x="10" y="2"/>
                  </a:lnTo>
                  <a:lnTo>
                    <a:pt x="8" y="0"/>
                  </a:lnTo>
                  <a:lnTo>
                    <a:pt x="4" y="2"/>
                  </a:lnTo>
                  <a:lnTo>
                    <a:pt x="10" y="2"/>
                  </a:lnTo>
                  <a:close/>
                </a:path>
              </a:pathLst>
            </a:custGeom>
            <a:solidFill>
              <a:schemeClr val="tx1"/>
            </a:solidFill>
            <a:ln w="9525">
              <a:solidFill>
                <a:schemeClr val="tx1"/>
              </a:solidFill>
              <a:round/>
              <a:headEnd/>
              <a:tailEnd/>
            </a:ln>
          </p:spPr>
          <p:txBody>
            <a:bodyPr/>
            <a:lstStyle/>
            <a:p>
              <a:endParaRPr lang="en-US"/>
            </a:p>
          </p:txBody>
        </p:sp>
        <p:sp>
          <p:nvSpPr>
            <p:cNvPr id="45842" name="Freeform 209"/>
            <p:cNvSpPr>
              <a:spLocks/>
            </p:cNvSpPr>
            <p:nvPr/>
          </p:nvSpPr>
          <p:spPr bwMode="auto">
            <a:xfrm>
              <a:off x="2334" y="3007"/>
              <a:ext cx="10" cy="12"/>
            </a:xfrm>
            <a:custGeom>
              <a:avLst/>
              <a:gdLst>
                <a:gd name="T0" fmla="*/ 10 w 10"/>
                <a:gd name="T1" fmla="*/ 4 h 12"/>
                <a:gd name="T2" fmla="*/ 10 w 10"/>
                <a:gd name="T3" fmla="*/ 2 h 12"/>
                <a:gd name="T4" fmla="*/ 8 w 10"/>
                <a:gd name="T5" fmla="*/ 0 h 12"/>
                <a:gd name="T6" fmla="*/ 0 w 10"/>
                <a:gd name="T7" fmla="*/ 10 h 12"/>
                <a:gd name="T8" fmla="*/ 2 w 10"/>
                <a:gd name="T9" fmla="*/ 12 h 12"/>
                <a:gd name="T10" fmla="*/ 0 w 10"/>
                <a:gd name="T11" fmla="*/ 10 h 12"/>
                <a:gd name="T12" fmla="*/ 10 w 10"/>
                <a:gd name="T13" fmla="*/ 4 h 12"/>
                <a:gd name="T14" fmla="*/ 10 w 10"/>
                <a:gd name="T15" fmla="*/ 2 h 12"/>
                <a:gd name="T16" fmla="*/ 10 w 10"/>
                <a:gd name="T17" fmla="*/ 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10" y="4"/>
                  </a:moveTo>
                  <a:lnTo>
                    <a:pt x="10" y="2"/>
                  </a:lnTo>
                  <a:lnTo>
                    <a:pt x="8" y="0"/>
                  </a:lnTo>
                  <a:lnTo>
                    <a:pt x="0" y="10"/>
                  </a:lnTo>
                  <a:lnTo>
                    <a:pt x="2" y="12"/>
                  </a:lnTo>
                  <a:lnTo>
                    <a:pt x="0" y="10"/>
                  </a:lnTo>
                  <a:lnTo>
                    <a:pt x="10" y="4"/>
                  </a:lnTo>
                  <a:lnTo>
                    <a:pt x="10" y="2"/>
                  </a:lnTo>
                  <a:lnTo>
                    <a:pt x="10" y="4"/>
                  </a:lnTo>
                  <a:close/>
                </a:path>
              </a:pathLst>
            </a:custGeom>
            <a:solidFill>
              <a:schemeClr val="tx1"/>
            </a:solidFill>
            <a:ln w="9525">
              <a:solidFill>
                <a:schemeClr val="tx1"/>
              </a:solidFill>
              <a:round/>
              <a:headEnd/>
              <a:tailEnd/>
            </a:ln>
          </p:spPr>
          <p:txBody>
            <a:bodyPr/>
            <a:lstStyle/>
            <a:p>
              <a:endParaRPr lang="en-US"/>
            </a:p>
          </p:txBody>
        </p:sp>
        <p:sp>
          <p:nvSpPr>
            <p:cNvPr id="45843" name="Freeform 210"/>
            <p:cNvSpPr>
              <a:spLocks/>
            </p:cNvSpPr>
            <p:nvPr/>
          </p:nvSpPr>
          <p:spPr bwMode="auto">
            <a:xfrm>
              <a:off x="2334" y="3011"/>
              <a:ext cx="14" cy="10"/>
            </a:xfrm>
            <a:custGeom>
              <a:avLst/>
              <a:gdLst>
                <a:gd name="T0" fmla="*/ 14 w 14"/>
                <a:gd name="T1" fmla="*/ 6 h 10"/>
                <a:gd name="T2" fmla="*/ 14 w 14"/>
                <a:gd name="T3" fmla="*/ 4 h 10"/>
                <a:gd name="T4" fmla="*/ 10 w 14"/>
                <a:gd name="T5" fmla="*/ 0 h 10"/>
                <a:gd name="T6" fmla="*/ 0 w 14"/>
                <a:gd name="T7" fmla="*/ 6 h 10"/>
                <a:gd name="T8" fmla="*/ 4 w 14"/>
                <a:gd name="T9" fmla="*/ 10 h 10"/>
                <a:gd name="T10" fmla="*/ 2 w 14"/>
                <a:gd name="T11" fmla="*/ 10 h 10"/>
                <a:gd name="T12" fmla="*/ 14 w 14"/>
                <a:gd name="T13" fmla="*/ 6 h 10"/>
                <a:gd name="T14" fmla="*/ 14 w 14"/>
                <a:gd name="T15" fmla="*/ 4 h 10"/>
                <a:gd name="T16" fmla="*/ 14 w 14"/>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14" y="6"/>
                  </a:moveTo>
                  <a:lnTo>
                    <a:pt x="14" y="4"/>
                  </a:lnTo>
                  <a:lnTo>
                    <a:pt x="10" y="0"/>
                  </a:lnTo>
                  <a:lnTo>
                    <a:pt x="0" y="6"/>
                  </a:lnTo>
                  <a:lnTo>
                    <a:pt x="4" y="10"/>
                  </a:lnTo>
                  <a:lnTo>
                    <a:pt x="2" y="10"/>
                  </a:lnTo>
                  <a:lnTo>
                    <a:pt x="14" y="6"/>
                  </a:lnTo>
                  <a:lnTo>
                    <a:pt x="14" y="4"/>
                  </a:lnTo>
                  <a:lnTo>
                    <a:pt x="14" y="6"/>
                  </a:lnTo>
                  <a:close/>
                </a:path>
              </a:pathLst>
            </a:custGeom>
            <a:solidFill>
              <a:schemeClr val="tx1"/>
            </a:solidFill>
            <a:ln w="9525">
              <a:solidFill>
                <a:schemeClr val="tx1"/>
              </a:solidFill>
              <a:round/>
              <a:headEnd/>
              <a:tailEnd/>
            </a:ln>
          </p:spPr>
          <p:txBody>
            <a:bodyPr/>
            <a:lstStyle/>
            <a:p>
              <a:endParaRPr lang="en-US"/>
            </a:p>
          </p:txBody>
        </p:sp>
        <p:sp>
          <p:nvSpPr>
            <p:cNvPr id="45844" name="Freeform 211"/>
            <p:cNvSpPr>
              <a:spLocks/>
            </p:cNvSpPr>
            <p:nvPr/>
          </p:nvSpPr>
          <p:spPr bwMode="auto">
            <a:xfrm>
              <a:off x="2336" y="3017"/>
              <a:ext cx="16" cy="16"/>
            </a:xfrm>
            <a:custGeom>
              <a:avLst/>
              <a:gdLst>
                <a:gd name="T0" fmla="*/ 16 w 16"/>
                <a:gd name="T1" fmla="*/ 14 h 16"/>
                <a:gd name="T2" fmla="*/ 12 w 16"/>
                <a:gd name="T3" fmla="*/ 0 h 16"/>
                <a:gd name="T4" fmla="*/ 0 w 16"/>
                <a:gd name="T5" fmla="*/ 4 h 16"/>
                <a:gd name="T6" fmla="*/ 4 w 16"/>
                <a:gd name="T7" fmla="*/ 16 h 16"/>
                <a:gd name="T8" fmla="*/ 16 w 16"/>
                <a:gd name="T9" fmla="*/ 14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6" y="14"/>
                  </a:moveTo>
                  <a:lnTo>
                    <a:pt x="12" y="0"/>
                  </a:lnTo>
                  <a:lnTo>
                    <a:pt x="0" y="4"/>
                  </a:lnTo>
                  <a:lnTo>
                    <a:pt x="4" y="16"/>
                  </a:lnTo>
                  <a:lnTo>
                    <a:pt x="16" y="14"/>
                  </a:lnTo>
                  <a:close/>
                </a:path>
              </a:pathLst>
            </a:custGeom>
            <a:solidFill>
              <a:schemeClr val="tx1"/>
            </a:solidFill>
            <a:ln w="9525">
              <a:solidFill>
                <a:schemeClr val="tx1"/>
              </a:solidFill>
              <a:round/>
              <a:headEnd/>
              <a:tailEnd/>
            </a:ln>
          </p:spPr>
          <p:txBody>
            <a:bodyPr/>
            <a:lstStyle/>
            <a:p>
              <a:endParaRPr lang="en-US"/>
            </a:p>
          </p:txBody>
        </p:sp>
        <p:sp>
          <p:nvSpPr>
            <p:cNvPr id="45845" name="Freeform 212"/>
            <p:cNvSpPr>
              <a:spLocks/>
            </p:cNvSpPr>
            <p:nvPr/>
          </p:nvSpPr>
          <p:spPr bwMode="auto">
            <a:xfrm>
              <a:off x="2340" y="3031"/>
              <a:ext cx="14" cy="11"/>
            </a:xfrm>
            <a:custGeom>
              <a:avLst/>
              <a:gdLst>
                <a:gd name="T0" fmla="*/ 14 w 14"/>
                <a:gd name="T1" fmla="*/ 9 h 11"/>
                <a:gd name="T2" fmla="*/ 12 w 14"/>
                <a:gd name="T3" fmla="*/ 0 h 11"/>
                <a:gd name="T4" fmla="*/ 0 w 14"/>
                <a:gd name="T5" fmla="*/ 2 h 11"/>
                <a:gd name="T6" fmla="*/ 2 w 14"/>
                <a:gd name="T7" fmla="*/ 11 h 11"/>
                <a:gd name="T8" fmla="*/ 14 w 14"/>
                <a:gd name="T9" fmla="*/ 9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14" y="9"/>
                  </a:moveTo>
                  <a:lnTo>
                    <a:pt x="12" y="0"/>
                  </a:lnTo>
                  <a:lnTo>
                    <a:pt x="0" y="2"/>
                  </a:lnTo>
                  <a:lnTo>
                    <a:pt x="2" y="11"/>
                  </a:lnTo>
                  <a:lnTo>
                    <a:pt x="14" y="9"/>
                  </a:lnTo>
                  <a:close/>
                </a:path>
              </a:pathLst>
            </a:custGeom>
            <a:solidFill>
              <a:schemeClr val="tx1"/>
            </a:solidFill>
            <a:ln w="9525">
              <a:solidFill>
                <a:schemeClr val="tx1"/>
              </a:solidFill>
              <a:round/>
              <a:headEnd/>
              <a:tailEnd/>
            </a:ln>
          </p:spPr>
          <p:txBody>
            <a:bodyPr/>
            <a:lstStyle/>
            <a:p>
              <a:endParaRPr lang="en-US"/>
            </a:p>
          </p:txBody>
        </p:sp>
        <p:sp>
          <p:nvSpPr>
            <p:cNvPr id="45846" name="Freeform 213"/>
            <p:cNvSpPr>
              <a:spLocks/>
            </p:cNvSpPr>
            <p:nvPr/>
          </p:nvSpPr>
          <p:spPr bwMode="auto">
            <a:xfrm>
              <a:off x="2342" y="3040"/>
              <a:ext cx="16" cy="14"/>
            </a:xfrm>
            <a:custGeom>
              <a:avLst/>
              <a:gdLst>
                <a:gd name="T0" fmla="*/ 4 w 16"/>
                <a:gd name="T1" fmla="*/ 14 h 14"/>
                <a:gd name="T2" fmla="*/ 16 w 16"/>
                <a:gd name="T3" fmla="*/ 10 h 14"/>
                <a:gd name="T4" fmla="*/ 12 w 16"/>
                <a:gd name="T5" fmla="*/ 0 h 14"/>
                <a:gd name="T6" fmla="*/ 0 w 16"/>
                <a:gd name="T7" fmla="*/ 2 h 14"/>
                <a:gd name="T8" fmla="*/ 4 w 16"/>
                <a:gd name="T9" fmla="*/ 14 h 14"/>
                <a:gd name="T10" fmla="*/ 16 w 16"/>
                <a:gd name="T11" fmla="*/ 10 h 14"/>
                <a:gd name="T12" fmla="*/ 4 w 16"/>
                <a:gd name="T13" fmla="*/ 14 h 14"/>
                <a:gd name="T14" fmla="*/ 10 w 16"/>
                <a:gd name="T15" fmla="*/ 12 h 14"/>
                <a:gd name="T16" fmla="*/ 16 w 16"/>
                <a:gd name="T17" fmla="*/ 10 h 14"/>
                <a:gd name="T18" fmla="*/ 4 w 16"/>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4"/>
                <a:gd name="T32" fmla="*/ 16 w 16"/>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4">
                  <a:moveTo>
                    <a:pt x="4" y="14"/>
                  </a:moveTo>
                  <a:lnTo>
                    <a:pt x="16" y="10"/>
                  </a:lnTo>
                  <a:lnTo>
                    <a:pt x="12" y="0"/>
                  </a:lnTo>
                  <a:lnTo>
                    <a:pt x="0" y="2"/>
                  </a:lnTo>
                  <a:lnTo>
                    <a:pt x="4" y="14"/>
                  </a:lnTo>
                  <a:lnTo>
                    <a:pt x="16" y="10"/>
                  </a:lnTo>
                  <a:lnTo>
                    <a:pt x="4" y="14"/>
                  </a:lnTo>
                  <a:lnTo>
                    <a:pt x="10" y="12"/>
                  </a:lnTo>
                  <a:lnTo>
                    <a:pt x="16" y="10"/>
                  </a:lnTo>
                  <a:lnTo>
                    <a:pt x="4" y="14"/>
                  </a:lnTo>
                  <a:close/>
                </a:path>
              </a:pathLst>
            </a:custGeom>
            <a:solidFill>
              <a:schemeClr val="tx1"/>
            </a:solidFill>
            <a:ln w="9525">
              <a:solidFill>
                <a:schemeClr val="tx1"/>
              </a:solidFill>
              <a:round/>
              <a:headEnd/>
              <a:tailEnd/>
            </a:ln>
          </p:spPr>
          <p:txBody>
            <a:bodyPr/>
            <a:lstStyle/>
            <a:p>
              <a:endParaRPr lang="en-US"/>
            </a:p>
          </p:txBody>
        </p:sp>
        <p:sp>
          <p:nvSpPr>
            <p:cNvPr id="45847" name="Freeform 214"/>
            <p:cNvSpPr>
              <a:spLocks/>
            </p:cNvSpPr>
            <p:nvPr/>
          </p:nvSpPr>
          <p:spPr bwMode="auto">
            <a:xfrm>
              <a:off x="2342" y="3040"/>
              <a:ext cx="16" cy="14"/>
            </a:xfrm>
            <a:custGeom>
              <a:avLst/>
              <a:gdLst>
                <a:gd name="T0" fmla="*/ 0 w 16"/>
                <a:gd name="T1" fmla="*/ 2 h 14"/>
                <a:gd name="T2" fmla="*/ 4 w 16"/>
                <a:gd name="T3" fmla="*/ 14 h 14"/>
                <a:gd name="T4" fmla="*/ 16 w 16"/>
                <a:gd name="T5" fmla="*/ 10 h 14"/>
                <a:gd name="T6" fmla="*/ 12 w 16"/>
                <a:gd name="T7" fmla="*/ 0 h 14"/>
                <a:gd name="T8" fmla="*/ 0 w 16"/>
                <a:gd name="T9" fmla="*/ 2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2"/>
                  </a:moveTo>
                  <a:lnTo>
                    <a:pt x="4" y="14"/>
                  </a:lnTo>
                  <a:lnTo>
                    <a:pt x="16" y="10"/>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848" name="Freeform 215"/>
            <p:cNvSpPr>
              <a:spLocks/>
            </p:cNvSpPr>
            <p:nvPr/>
          </p:nvSpPr>
          <p:spPr bwMode="auto">
            <a:xfrm>
              <a:off x="2340" y="3031"/>
              <a:ext cx="14" cy="11"/>
            </a:xfrm>
            <a:custGeom>
              <a:avLst/>
              <a:gdLst>
                <a:gd name="T0" fmla="*/ 0 w 14"/>
                <a:gd name="T1" fmla="*/ 2 h 11"/>
                <a:gd name="T2" fmla="*/ 2 w 14"/>
                <a:gd name="T3" fmla="*/ 11 h 11"/>
                <a:gd name="T4" fmla="*/ 14 w 14"/>
                <a:gd name="T5" fmla="*/ 9 h 11"/>
                <a:gd name="T6" fmla="*/ 12 w 14"/>
                <a:gd name="T7" fmla="*/ 0 h 11"/>
                <a:gd name="T8" fmla="*/ 0 w 14"/>
                <a:gd name="T9" fmla="*/ 2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0" y="2"/>
                  </a:moveTo>
                  <a:lnTo>
                    <a:pt x="2" y="11"/>
                  </a:lnTo>
                  <a:lnTo>
                    <a:pt x="14" y="9"/>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849" name="Freeform 216"/>
            <p:cNvSpPr>
              <a:spLocks/>
            </p:cNvSpPr>
            <p:nvPr/>
          </p:nvSpPr>
          <p:spPr bwMode="auto">
            <a:xfrm>
              <a:off x="2336" y="3015"/>
              <a:ext cx="16" cy="18"/>
            </a:xfrm>
            <a:custGeom>
              <a:avLst/>
              <a:gdLst>
                <a:gd name="T0" fmla="*/ 2 w 16"/>
                <a:gd name="T1" fmla="*/ 6 h 18"/>
                <a:gd name="T2" fmla="*/ 0 w 16"/>
                <a:gd name="T3" fmla="*/ 6 h 18"/>
                <a:gd name="T4" fmla="*/ 4 w 16"/>
                <a:gd name="T5" fmla="*/ 18 h 18"/>
                <a:gd name="T6" fmla="*/ 16 w 16"/>
                <a:gd name="T7" fmla="*/ 16 h 18"/>
                <a:gd name="T8" fmla="*/ 12 w 16"/>
                <a:gd name="T9" fmla="*/ 2 h 18"/>
                <a:gd name="T10" fmla="*/ 12 w 16"/>
                <a:gd name="T11" fmla="*/ 0 h 18"/>
                <a:gd name="T12" fmla="*/ 12 w 16"/>
                <a:gd name="T13" fmla="*/ 2 h 18"/>
                <a:gd name="T14" fmla="*/ 12 w 16"/>
                <a:gd name="T15" fmla="*/ 0 h 18"/>
                <a:gd name="T16" fmla="*/ 2 w 16"/>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8"/>
                <a:gd name="T29" fmla="*/ 16 w 1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8">
                  <a:moveTo>
                    <a:pt x="2" y="6"/>
                  </a:moveTo>
                  <a:lnTo>
                    <a:pt x="0" y="6"/>
                  </a:lnTo>
                  <a:lnTo>
                    <a:pt x="4" y="18"/>
                  </a:lnTo>
                  <a:lnTo>
                    <a:pt x="16" y="16"/>
                  </a:lnTo>
                  <a:lnTo>
                    <a:pt x="12" y="2"/>
                  </a:lnTo>
                  <a:lnTo>
                    <a:pt x="12" y="0"/>
                  </a:lnTo>
                  <a:lnTo>
                    <a:pt x="12" y="2"/>
                  </a:lnTo>
                  <a:lnTo>
                    <a:pt x="12" y="0"/>
                  </a:lnTo>
                  <a:lnTo>
                    <a:pt x="2" y="6"/>
                  </a:lnTo>
                  <a:close/>
                </a:path>
              </a:pathLst>
            </a:custGeom>
            <a:solidFill>
              <a:schemeClr val="tx1"/>
            </a:solidFill>
            <a:ln w="9525">
              <a:solidFill>
                <a:schemeClr val="tx1"/>
              </a:solidFill>
              <a:round/>
              <a:headEnd/>
              <a:tailEnd/>
            </a:ln>
          </p:spPr>
          <p:txBody>
            <a:bodyPr/>
            <a:lstStyle/>
            <a:p>
              <a:endParaRPr lang="en-US"/>
            </a:p>
          </p:txBody>
        </p:sp>
        <p:sp>
          <p:nvSpPr>
            <p:cNvPr id="45850" name="Freeform 217"/>
            <p:cNvSpPr>
              <a:spLocks/>
            </p:cNvSpPr>
            <p:nvPr/>
          </p:nvSpPr>
          <p:spPr bwMode="auto">
            <a:xfrm>
              <a:off x="2334" y="3009"/>
              <a:ext cx="14" cy="12"/>
            </a:xfrm>
            <a:custGeom>
              <a:avLst/>
              <a:gdLst>
                <a:gd name="T0" fmla="*/ 2 w 14"/>
                <a:gd name="T1" fmla="*/ 10 h 12"/>
                <a:gd name="T2" fmla="*/ 0 w 14"/>
                <a:gd name="T3" fmla="*/ 8 h 12"/>
                <a:gd name="T4" fmla="*/ 4 w 14"/>
                <a:gd name="T5" fmla="*/ 12 h 12"/>
                <a:gd name="T6" fmla="*/ 14 w 14"/>
                <a:gd name="T7" fmla="*/ 6 h 12"/>
                <a:gd name="T8" fmla="*/ 10 w 14"/>
                <a:gd name="T9" fmla="*/ 2 h 12"/>
                <a:gd name="T10" fmla="*/ 10 w 14"/>
                <a:gd name="T11" fmla="*/ 0 h 12"/>
                <a:gd name="T12" fmla="*/ 10 w 14"/>
                <a:gd name="T13" fmla="*/ 2 h 12"/>
                <a:gd name="T14" fmla="*/ 10 w 14"/>
                <a:gd name="T15" fmla="*/ 0 h 12"/>
                <a:gd name="T16" fmla="*/ 2 w 14"/>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2" y="10"/>
                  </a:moveTo>
                  <a:lnTo>
                    <a:pt x="0" y="8"/>
                  </a:lnTo>
                  <a:lnTo>
                    <a:pt x="4" y="12"/>
                  </a:lnTo>
                  <a:lnTo>
                    <a:pt x="14" y="6"/>
                  </a:lnTo>
                  <a:lnTo>
                    <a:pt x="10" y="2"/>
                  </a:lnTo>
                  <a:lnTo>
                    <a:pt x="10" y="0"/>
                  </a:lnTo>
                  <a:lnTo>
                    <a:pt x="10" y="2"/>
                  </a:lnTo>
                  <a:lnTo>
                    <a:pt x="10" y="0"/>
                  </a:lnTo>
                  <a:lnTo>
                    <a:pt x="2" y="10"/>
                  </a:lnTo>
                  <a:close/>
                </a:path>
              </a:pathLst>
            </a:custGeom>
            <a:solidFill>
              <a:schemeClr val="tx1"/>
            </a:solidFill>
            <a:ln w="9525">
              <a:solidFill>
                <a:schemeClr val="tx1"/>
              </a:solidFill>
              <a:round/>
              <a:headEnd/>
              <a:tailEnd/>
            </a:ln>
          </p:spPr>
          <p:txBody>
            <a:bodyPr/>
            <a:lstStyle/>
            <a:p>
              <a:endParaRPr lang="en-US"/>
            </a:p>
          </p:txBody>
        </p:sp>
        <p:sp>
          <p:nvSpPr>
            <p:cNvPr id="45851" name="Freeform 218"/>
            <p:cNvSpPr>
              <a:spLocks/>
            </p:cNvSpPr>
            <p:nvPr/>
          </p:nvSpPr>
          <p:spPr bwMode="auto">
            <a:xfrm>
              <a:off x="2334" y="3005"/>
              <a:ext cx="10" cy="14"/>
            </a:xfrm>
            <a:custGeom>
              <a:avLst/>
              <a:gdLst>
                <a:gd name="T0" fmla="*/ 4 w 10"/>
                <a:gd name="T1" fmla="*/ 12 h 14"/>
                <a:gd name="T2" fmla="*/ 0 w 10"/>
                <a:gd name="T3" fmla="*/ 12 h 14"/>
                <a:gd name="T4" fmla="*/ 2 w 10"/>
                <a:gd name="T5" fmla="*/ 14 h 14"/>
                <a:gd name="T6" fmla="*/ 10 w 10"/>
                <a:gd name="T7" fmla="*/ 4 h 14"/>
                <a:gd name="T8" fmla="*/ 8 w 10"/>
                <a:gd name="T9" fmla="*/ 2 h 14"/>
                <a:gd name="T10" fmla="*/ 2 w 10"/>
                <a:gd name="T11" fmla="*/ 2 h 14"/>
                <a:gd name="T12" fmla="*/ 8 w 10"/>
                <a:gd name="T13" fmla="*/ 2 h 14"/>
                <a:gd name="T14" fmla="*/ 6 w 10"/>
                <a:gd name="T15" fmla="*/ 0 h 14"/>
                <a:gd name="T16" fmla="*/ 2 w 10"/>
                <a:gd name="T17" fmla="*/ 2 h 14"/>
                <a:gd name="T18" fmla="*/ 4 w 10"/>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4" y="12"/>
                  </a:moveTo>
                  <a:lnTo>
                    <a:pt x="0" y="12"/>
                  </a:lnTo>
                  <a:lnTo>
                    <a:pt x="2" y="14"/>
                  </a:lnTo>
                  <a:lnTo>
                    <a:pt x="10" y="4"/>
                  </a:lnTo>
                  <a:lnTo>
                    <a:pt x="8" y="2"/>
                  </a:lnTo>
                  <a:lnTo>
                    <a:pt x="2" y="2"/>
                  </a:lnTo>
                  <a:lnTo>
                    <a:pt x="8" y="2"/>
                  </a:lnTo>
                  <a:lnTo>
                    <a:pt x="6" y="0"/>
                  </a:lnTo>
                  <a:lnTo>
                    <a:pt x="2" y="2"/>
                  </a:lnTo>
                  <a:lnTo>
                    <a:pt x="4" y="12"/>
                  </a:lnTo>
                  <a:close/>
                </a:path>
              </a:pathLst>
            </a:custGeom>
            <a:solidFill>
              <a:schemeClr val="tx1"/>
            </a:solidFill>
            <a:ln w="9525">
              <a:solidFill>
                <a:schemeClr val="tx1"/>
              </a:solidFill>
              <a:round/>
              <a:headEnd/>
              <a:tailEnd/>
            </a:ln>
          </p:spPr>
          <p:txBody>
            <a:bodyPr/>
            <a:lstStyle/>
            <a:p>
              <a:endParaRPr lang="en-US"/>
            </a:p>
          </p:txBody>
        </p:sp>
        <p:sp>
          <p:nvSpPr>
            <p:cNvPr id="45852" name="Freeform 219"/>
            <p:cNvSpPr>
              <a:spLocks/>
            </p:cNvSpPr>
            <p:nvPr/>
          </p:nvSpPr>
          <p:spPr bwMode="auto">
            <a:xfrm>
              <a:off x="2329" y="3007"/>
              <a:ext cx="9" cy="12"/>
            </a:xfrm>
            <a:custGeom>
              <a:avLst/>
              <a:gdLst>
                <a:gd name="T0" fmla="*/ 9 w 9"/>
                <a:gd name="T1" fmla="*/ 10 h 12"/>
                <a:gd name="T2" fmla="*/ 5 w 9"/>
                <a:gd name="T3" fmla="*/ 12 h 12"/>
                <a:gd name="T4" fmla="*/ 9 w 9"/>
                <a:gd name="T5" fmla="*/ 10 h 12"/>
                <a:gd name="T6" fmla="*/ 7 w 9"/>
                <a:gd name="T7" fmla="*/ 0 h 12"/>
                <a:gd name="T8" fmla="*/ 3 w 9"/>
                <a:gd name="T9" fmla="*/ 0 h 12"/>
                <a:gd name="T10" fmla="*/ 0 w 9"/>
                <a:gd name="T11" fmla="*/ 2 h 12"/>
                <a:gd name="T12" fmla="*/ 3 w 9"/>
                <a:gd name="T13" fmla="*/ 0 h 12"/>
                <a:gd name="T14" fmla="*/ 2 w 9"/>
                <a:gd name="T15" fmla="*/ 0 h 12"/>
                <a:gd name="T16" fmla="*/ 0 w 9"/>
                <a:gd name="T17" fmla="*/ 2 h 12"/>
                <a:gd name="T18" fmla="*/ 9 w 9"/>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9" y="10"/>
                  </a:moveTo>
                  <a:lnTo>
                    <a:pt x="5" y="12"/>
                  </a:lnTo>
                  <a:lnTo>
                    <a:pt x="9" y="10"/>
                  </a:lnTo>
                  <a:lnTo>
                    <a:pt x="7" y="0"/>
                  </a:lnTo>
                  <a:lnTo>
                    <a:pt x="3" y="0"/>
                  </a:lnTo>
                  <a:lnTo>
                    <a:pt x="0" y="2"/>
                  </a:lnTo>
                  <a:lnTo>
                    <a:pt x="3" y="0"/>
                  </a:lnTo>
                  <a:lnTo>
                    <a:pt x="2" y="0"/>
                  </a:lnTo>
                  <a:lnTo>
                    <a:pt x="0" y="2"/>
                  </a:lnTo>
                  <a:lnTo>
                    <a:pt x="9" y="10"/>
                  </a:lnTo>
                  <a:close/>
                </a:path>
              </a:pathLst>
            </a:custGeom>
            <a:solidFill>
              <a:schemeClr val="tx1"/>
            </a:solidFill>
            <a:ln w="9525">
              <a:solidFill>
                <a:schemeClr val="tx1"/>
              </a:solidFill>
              <a:round/>
              <a:headEnd/>
              <a:tailEnd/>
            </a:ln>
          </p:spPr>
          <p:txBody>
            <a:bodyPr/>
            <a:lstStyle/>
            <a:p>
              <a:endParaRPr lang="en-US"/>
            </a:p>
          </p:txBody>
        </p:sp>
        <p:sp>
          <p:nvSpPr>
            <p:cNvPr id="45853" name="Freeform 220"/>
            <p:cNvSpPr>
              <a:spLocks/>
            </p:cNvSpPr>
            <p:nvPr/>
          </p:nvSpPr>
          <p:spPr bwMode="auto">
            <a:xfrm>
              <a:off x="2325" y="3009"/>
              <a:ext cx="13" cy="14"/>
            </a:xfrm>
            <a:custGeom>
              <a:avLst/>
              <a:gdLst>
                <a:gd name="T0" fmla="*/ 11 w 13"/>
                <a:gd name="T1" fmla="*/ 12 h 14"/>
                <a:gd name="T2" fmla="*/ 9 w 13"/>
                <a:gd name="T3" fmla="*/ 14 h 14"/>
                <a:gd name="T4" fmla="*/ 13 w 13"/>
                <a:gd name="T5" fmla="*/ 8 h 14"/>
                <a:gd name="T6" fmla="*/ 4 w 13"/>
                <a:gd name="T7" fmla="*/ 0 h 14"/>
                <a:gd name="T8" fmla="*/ 0 w 13"/>
                <a:gd name="T9" fmla="*/ 6 h 14"/>
                <a:gd name="T10" fmla="*/ 0 w 13"/>
                <a:gd name="T11" fmla="*/ 8 h 14"/>
                <a:gd name="T12" fmla="*/ 0 w 13"/>
                <a:gd name="T13" fmla="*/ 6 h 14"/>
                <a:gd name="T14" fmla="*/ 0 w 13"/>
                <a:gd name="T15" fmla="*/ 8 h 14"/>
                <a:gd name="T16" fmla="*/ 11 w 13"/>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11" y="12"/>
                  </a:moveTo>
                  <a:lnTo>
                    <a:pt x="9" y="14"/>
                  </a:lnTo>
                  <a:lnTo>
                    <a:pt x="13" y="8"/>
                  </a:lnTo>
                  <a:lnTo>
                    <a:pt x="4" y="0"/>
                  </a:lnTo>
                  <a:lnTo>
                    <a:pt x="0" y="6"/>
                  </a:lnTo>
                  <a:lnTo>
                    <a:pt x="0" y="8"/>
                  </a:lnTo>
                  <a:lnTo>
                    <a:pt x="0" y="6"/>
                  </a:lnTo>
                  <a:lnTo>
                    <a:pt x="0" y="8"/>
                  </a:lnTo>
                  <a:lnTo>
                    <a:pt x="11" y="12"/>
                  </a:lnTo>
                  <a:close/>
                </a:path>
              </a:pathLst>
            </a:custGeom>
            <a:solidFill>
              <a:schemeClr val="tx1"/>
            </a:solidFill>
            <a:ln w="9525">
              <a:solidFill>
                <a:schemeClr val="tx1"/>
              </a:solidFill>
              <a:round/>
              <a:headEnd/>
              <a:tailEnd/>
            </a:ln>
          </p:spPr>
          <p:txBody>
            <a:bodyPr/>
            <a:lstStyle/>
            <a:p>
              <a:endParaRPr lang="en-US"/>
            </a:p>
          </p:txBody>
        </p:sp>
        <p:sp>
          <p:nvSpPr>
            <p:cNvPr id="45854" name="Freeform 221"/>
            <p:cNvSpPr>
              <a:spLocks/>
            </p:cNvSpPr>
            <p:nvPr/>
          </p:nvSpPr>
          <p:spPr bwMode="auto">
            <a:xfrm>
              <a:off x="2323" y="3017"/>
              <a:ext cx="13" cy="10"/>
            </a:xfrm>
            <a:custGeom>
              <a:avLst/>
              <a:gdLst>
                <a:gd name="T0" fmla="*/ 11 w 13"/>
                <a:gd name="T1" fmla="*/ 10 h 10"/>
                <a:gd name="T2" fmla="*/ 13 w 13"/>
                <a:gd name="T3" fmla="*/ 4 h 10"/>
                <a:gd name="T4" fmla="*/ 2 w 13"/>
                <a:gd name="T5" fmla="*/ 0 h 10"/>
                <a:gd name="T6" fmla="*/ 0 w 13"/>
                <a:gd name="T7" fmla="*/ 6 h 10"/>
                <a:gd name="T8" fmla="*/ 11 w 13"/>
                <a:gd name="T9" fmla="*/ 10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11" y="10"/>
                  </a:moveTo>
                  <a:lnTo>
                    <a:pt x="13" y="4"/>
                  </a:lnTo>
                  <a:lnTo>
                    <a:pt x="2" y="0"/>
                  </a:lnTo>
                  <a:lnTo>
                    <a:pt x="0" y="6"/>
                  </a:lnTo>
                  <a:lnTo>
                    <a:pt x="11" y="10"/>
                  </a:lnTo>
                  <a:close/>
                </a:path>
              </a:pathLst>
            </a:custGeom>
            <a:solidFill>
              <a:schemeClr val="tx1"/>
            </a:solidFill>
            <a:ln w="9525">
              <a:solidFill>
                <a:schemeClr val="tx1"/>
              </a:solidFill>
              <a:round/>
              <a:headEnd/>
              <a:tailEnd/>
            </a:ln>
          </p:spPr>
          <p:txBody>
            <a:bodyPr/>
            <a:lstStyle/>
            <a:p>
              <a:endParaRPr lang="en-US"/>
            </a:p>
          </p:txBody>
        </p:sp>
        <p:sp>
          <p:nvSpPr>
            <p:cNvPr id="45855" name="Freeform 222"/>
            <p:cNvSpPr>
              <a:spLocks/>
            </p:cNvSpPr>
            <p:nvPr/>
          </p:nvSpPr>
          <p:spPr bwMode="auto">
            <a:xfrm>
              <a:off x="2319" y="3023"/>
              <a:ext cx="15" cy="12"/>
            </a:xfrm>
            <a:custGeom>
              <a:avLst/>
              <a:gdLst>
                <a:gd name="T0" fmla="*/ 12 w 15"/>
                <a:gd name="T1" fmla="*/ 12 h 12"/>
                <a:gd name="T2" fmla="*/ 15 w 15"/>
                <a:gd name="T3" fmla="*/ 4 h 12"/>
                <a:gd name="T4" fmla="*/ 4 w 15"/>
                <a:gd name="T5" fmla="*/ 0 h 12"/>
                <a:gd name="T6" fmla="*/ 0 w 15"/>
                <a:gd name="T7" fmla="*/ 8 h 12"/>
                <a:gd name="T8" fmla="*/ 12 w 15"/>
                <a:gd name="T9" fmla="*/ 12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12" y="12"/>
                  </a:moveTo>
                  <a:lnTo>
                    <a:pt x="15" y="4"/>
                  </a:lnTo>
                  <a:lnTo>
                    <a:pt x="4" y="0"/>
                  </a:lnTo>
                  <a:lnTo>
                    <a:pt x="0" y="8"/>
                  </a:lnTo>
                  <a:lnTo>
                    <a:pt x="12" y="12"/>
                  </a:lnTo>
                  <a:close/>
                </a:path>
              </a:pathLst>
            </a:custGeom>
            <a:solidFill>
              <a:schemeClr val="tx1"/>
            </a:solidFill>
            <a:ln w="9525">
              <a:solidFill>
                <a:schemeClr val="tx1"/>
              </a:solidFill>
              <a:round/>
              <a:headEnd/>
              <a:tailEnd/>
            </a:ln>
          </p:spPr>
          <p:txBody>
            <a:bodyPr/>
            <a:lstStyle/>
            <a:p>
              <a:endParaRPr lang="en-US"/>
            </a:p>
          </p:txBody>
        </p:sp>
        <p:sp>
          <p:nvSpPr>
            <p:cNvPr id="45856" name="Freeform 223"/>
            <p:cNvSpPr>
              <a:spLocks/>
            </p:cNvSpPr>
            <p:nvPr/>
          </p:nvSpPr>
          <p:spPr bwMode="auto">
            <a:xfrm>
              <a:off x="2315" y="3031"/>
              <a:ext cx="16" cy="21"/>
            </a:xfrm>
            <a:custGeom>
              <a:avLst/>
              <a:gdLst>
                <a:gd name="T0" fmla="*/ 12 w 16"/>
                <a:gd name="T1" fmla="*/ 21 h 21"/>
                <a:gd name="T2" fmla="*/ 16 w 16"/>
                <a:gd name="T3" fmla="*/ 4 h 21"/>
                <a:gd name="T4" fmla="*/ 4 w 16"/>
                <a:gd name="T5" fmla="*/ 0 h 21"/>
                <a:gd name="T6" fmla="*/ 0 w 16"/>
                <a:gd name="T7" fmla="*/ 19 h 21"/>
                <a:gd name="T8" fmla="*/ 12 w 16"/>
                <a:gd name="T9" fmla="*/ 21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12" y="21"/>
                  </a:moveTo>
                  <a:lnTo>
                    <a:pt x="16" y="4"/>
                  </a:lnTo>
                  <a:lnTo>
                    <a:pt x="4" y="0"/>
                  </a:lnTo>
                  <a:lnTo>
                    <a:pt x="0" y="19"/>
                  </a:lnTo>
                  <a:lnTo>
                    <a:pt x="12" y="21"/>
                  </a:lnTo>
                  <a:close/>
                </a:path>
              </a:pathLst>
            </a:custGeom>
            <a:solidFill>
              <a:schemeClr val="tx1"/>
            </a:solidFill>
            <a:ln w="9525">
              <a:solidFill>
                <a:schemeClr val="tx1"/>
              </a:solidFill>
              <a:round/>
              <a:headEnd/>
              <a:tailEnd/>
            </a:ln>
          </p:spPr>
          <p:txBody>
            <a:bodyPr/>
            <a:lstStyle/>
            <a:p>
              <a:endParaRPr lang="en-US"/>
            </a:p>
          </p:txBody>
        </p:sp>
        <p:sp>
          <p:nvSpPr>
            <p:cNvPr id="45857" name="Freeform 224"/>
            <p:cNvSpPr>
              <a:spLocks/>
            </p:cNvSpPr>
            <p:nvPr/>
          </p:nvSpPr>
          <p:spPr bwMode="auto">
            <a:xfrm>
              <a:off x="2307" y="3050"/>
              <a:ext cx="20" cy="51"/>
            </a:xfrm>
            <a:custGeom>
              <a:avLst/>
              <a:gdLst>
                <a:gd name="T0" fmla="*/ 12 w 20"/>
                <a:gd name="T1" fmla="*/ 51 h 51"/>
                <a:gd name="T2" fmla="*/ 20 w 20"/>
                <a:gd name="T3" fmla="*/ 2 h 51"/>
                <a:gd name="T4" fmla="*/ 8 w 20"/>
                <a:gd name="T5" fmla="*/ 0 h 51"/>
                <a:gd name="T6" fmla="*/ 0 w 20"/>
                <a:gd name="T7" fmla="*/ 49 h 51"/>
                <a:gd name="T8" fmla="*/ 12 w 20"/>
                <a:gd name="T9" fmla="*/ 51 h 51"/>
                <a:gd name="T10" fmla="*/ 0 60000 65536"/>
                <a:gd name="T11" fmla="*/ 0 60000 65536"/>
                <a:gd name="T12" fmla="*/ 0 60000 65536"/>
                <a:gd name="T13" fmla="*/ 0 60000 65536"/>
                <a:gd name="T14" fmla="*/ 0 60000 65536"/>
                <a:gd name="T15" fmla="*/ 0 w 20"/>
                <a:gd name="T16" fmla="*/ 0 h 51"/>
                <a:gd name="T17" fmla="*/ 20 w 20"/>
                <a:gd name="T18" fmla="*/ 51 h 51"/>
              </a:gdLst>
              <a:ahLst/>
              <a:cxnLst>
                <a:cxn ang="T10">
                  <a:pos x="T0" y="T1"/>
                </a:cxn>
                <a:cxn ang="T11">
                  <a:pos x="T2" y="T3"/>
                </a:cxn>
                <a:cxn ang="T12">
                  <a:pos x="T4" y="T5"/>
                </a:cxn>
                <a:cxn ang="T13">
                  <a:pos x="T6" y="T7"/>
                </a:cxn>
                <a:cxn ang="T14">
                  <a:pos x="T8" y="T9"/>
                </a:cxn>
              </a:cxnLst>
              <a:rect l="T15" t="T16" r="T17" b="T18"/>
              <a:pathLst>
                <a:path w="20" h="51">
                  <a:moveTo>
                    <a:pt x="12" y="51"/>
                  </a:moveTo>
                  <a:lnTo>
                    <a:pt x="20" y="2"/>
                  </a:lnTo>
                  <a:lnTo>
                    <a:pt x="8" y="0"/>
                  </a:lnTo>
                  <a:lnTo>
                    <a:pt x="0" y="49"/>
                  </a:lnTo>
                  <a:lnTo>
                    <a:pt x="12" y="51"/>
                  </a:lnTo>
                  <a:close/>
                </a:path>
              </a:pathLst>
            </a:custGeom>
            <a:solidFill>
              <a:schemeClr val="tx1"/>
            </a:solidFill>
            <a:ln w="9525">
              <a:solidFill>
                <a:schemeClr val="tx1"/>
              </a:solidFill>
              <a:round/>
              <a:headEnd/>
              <a:tailEnd/>
            </a:ln>
          </p:spPr>
          <p:txBody>
            <a:bodyPr/>
            <a:lstStyle/>
            <a:p>
              <a:endParaRPr lang="en-US"/>
            </a:p>
          </p:txBody>
        </p:sp>
        <p:sp>
          <p:nvSpPr>
            <p:cNvPr id="45858" name="Freeform 225"/>
            <p:cNvSpPr>
              <a:spLocks/>
            </p:cNvSpPr>
            <p:nvPr/>
          </p:nvSpPr>
          <p:spPr bwMode="auto">
            <a:xfrm>
              <a:off x="2302" y="3099"/>
              <a:ext cx="17" cy="62"/>
            </a:xfrm>
            <a:custGeom>
              <a:avLst/>
              <a:gdLst>
                <a:gd name="T0" fmla="*/ 11 w 17"/>
                <a:gd name="T1" fmla="*/ 62 h 62"/>
                <a:gd name="T2" fmla="*/ 17 w 17"/>
                <a:gd name="T3" fmla="*/ 2 h 62"/>
                <a:gd name="T4" fmla="*/ 5 w 17"/>
                <a:gd name="T5" fmla="*/ 0 h 62"/>
                <a:gd name="T6" fmla="*/ 0 w 17"/>
                <a:gd name="T7" fmla="*/ 60 h 62"/>
                <a:gd name="T8" fmla="*/ 11 w 17"/>
                <a:gd name="T9" fmla="*/ 62 h 62"/>
                <a:gd name="T10" fmla="*/ 0 60000 65536"/>
                <a:gd name="T11" fmla="*/ 0 60000 65536"/>
                <a:gd name="T12" fmla="*/ 0 60000 65536"/>
                <a:gd name="T13" fmla="*/ 0 60000 65536"/>
                <a:gd name="T14" fmla="*/ 0 60000 65536"/>
                <a:gd name="T15" fmla="*/ 0 w 17"/>
                <a:gd name="T16" fmla="*/ 0 h 62"/>
                <a:gd name="T17" fmla="*/ 17 w 17"/>
                <a:gd name="T18" fmla="*/ 62 h 62"/>
              </a:gdLst>
              <a:ahLst/>
              <a:cxnLst>
                <a:cxn ang="T10">
                  <a:pos x="T0" y="T1"/>
                </a:cxn>
                <a:cxn ang="T11">
                  <a:pos x="T2" y="T3"/>
                </a:cxn>
                <a:cxn ang="T12">
                  <a:pos x="T4" y="T5"/>
                </a:cxn>
                <a:cxn ang="T13">
                  <a:pos x="T6" y="T7"/>
                </a:cxn>
                <a:cxn ang="T14">
                  <a:pos x="T8" y="T9"/>
                </a:cxn>
              </a:cxnLst>
              <a:rect l="T15" t="T16" r="T17" b="T18"/>
              <a:pathLst>
                <a:path w="17" h="62">
                  <a:moveTo>
                    <a:pt x="11" y="62"/>
                  </a:moveTo>
                  <a:lnTo>
                    <a:pt x="17" y="2"/>
                  </a:lnTo>
                  <a:lnTo>
                    <a:pt x="5" y="0"/>
                  </a:lnTo>
                  <a:lnTo>
                    <a:pt x="0" y="60"/>
                  </a:lnTo>
                  <a:lnTo>
                    <a:pt x="11" y="62"/>
                  </a:lnTo>
                  <a:close/>
                </a:path>
              </a:pathLst>
            </a:custGeom>
            <a:solidFill>
              <a:schemeClr val="tx1"/>
            </a:solidFill>
            <a:ln w="9525">
              <a:solidFill>
                <a:schemeClr val="tx1"/>
              </a:solidFill>
              <a:round/>
              <a:headEnd/>
              <a:tailEnd/>
            </a:ln>
          </p:spPr>
          <p:txBody>
            <a:bodyPr/>
            <a:lstStyle/>
            <a:p>
              <a:endParaRPr lang="en-US"/>
            </a:p>
          </p:txBody>
        </p:sp>
        <p:sp>
          <p:nvSpPr>
            <p:cNvPr id="45859" name="Freeform 226"/>
            <p:cNvSpPr>
              <a:spLocks/>
            </p:cNvSpPr>
            <p:nvPr/>
          </p:nvSpPr>
          <p:spPr bwMode="auto">
            <a:xfrm>
              <a:off x="2284" y="3159"/>
              <a:ext cx="29" cy="158"/>
            </a:xfrm>
            <a:custGeom>
              <a:avLst/>
              <a:gdLst>
                <a:gd name="T0" fmla="*/ 12 w 29"/>
                <a:gd name="T1" fmla="*/ 158 h 158"/>
                <a:gd name="T2" fmla="*/ 29 w 29"/>
                <a:gd name="T3" fmla="*/ 2 h 158"/>
                <a:gd name="T4" fmla="*/ 18 w 29"/>
                <a:gd name="T5" fmla="*/ 0 h 158"/>
                <a:gd name="T6" fmla="*/ 0 w 29"/>
                <a:gd name="T7" fmla="*/ 158 h 158"/>
                <a:gd name="T8" fmla="*/ 12 w 29"/>
                <a:gd name="T9" fmla="*/ 158 h 158"/>
                <a:gd name="T10" fmla="*/ 0 60000 65536"/>
                <a:gd name="T11" fmla="*/ 0 60000 65536"/>
                <a:gd name="T12" fmla="*/ 0 60000 65536"/>
                <a:gd name="T13" fmla="*/ 0 60000 65536"/>
                <a:gd name="T14" fmla="*/ 0 60000 65536"/>
                <a:gd name="T15" fmla="*/ 0 w 29"/>
                <a:gd name="T16" fmla="*/ 0 h 158"/>
                <a:gd name="T17" fmla="*/ 29 w 29"/>
                <a:gd name="T18" fmla="*/ 158 h 158"/>
              </a:gdLst>
              <a:ahLst/>
              <a:cxnLst>
                <a:cxn ang="T10">
                  <a:pos x="T0" y="T1"/>
                </a:cxn>
                <a:cxn ang="T11">
                  <a:pos x="T2" y="T3"/>
                </a:cxn>
                <a:cxn ang="T12">
                  <a:pos x="T4" y="T5"/>
                </a:cxn>
                <a:cxn ang="T13">
                  <a:pos x="T6" y="T7"/>
                </a:cxn>
                <a:cxn ang="T14">
                  <a:pos x="T8" y="T9"/>
                </a:cxn>
              </a:cxnLst>
              <a:rect l="T15" t="T16" r="T17" b="T18"/>
              <a:pathLst>
                <a:path w="29" h="158">
                  <a:moveTo>
                    <a:pt x="12" y="158"/>
                  </a:moveTo>
                  <a:lnTo>
                    <a:pt x="29" y="2"/>
                  </a:lnTo>
                  <a:lnTo>
                    <a:pt x="18" y="0"/>
                  </a:lnTo>
                  <a:lnTo>
                    <a:pt x="0" y="158"/>
                  </a:lnTo>
                  <a:lnTo>
                    <a:pt x="12" y="158"/>
                  </a:lnTo>
                  <a:close/>
                </a:path>
              </a:pathLst>
            </a:custGeom>
            <a:solidFill>
              <a:schemeClr val="tx1"/>
            </a:solidFill>
            <a:ln w="9525">
              <a:solidFill>
                <a:schemeClr val="tx1"/>
              </a:solidFill>
              <a:round/>
              <a:headEnd/>
              <a:tailEnd/>
            </a:ln>
          </p:spPr>
          <p:txBody>
            <a:bodyPr/>
            <a:lstStyle/>
            <a:p>
              <a:endParaRPr lang="en-US"/>
            </a:p>
          </p:txBody>
        </p:sp>
        <p:sp>
          <p:nvSpPr>
            <p:cNvPr id="45860" name="Freeform 227"/>
            <p:cNvSpPr>
              <a:spLocks/>
            </p:cNvSpPr>
            <p:nvPr/>
          </p:nvSpPr>
          <p:spPr bwMode="auto">
            <a:xfrm>
              <a:off x="2275" y="3317"/>
              <a:ext cx="21" cy="68"/>
            </a:xfrm>
            <a:custGeom>
              <a:avLst/>
              <a:gdLst>
                <a:gd name="T0" fmla="*/ 11 w 21"/>
                <a:gd name="T1" fmla="*/ 68 h 68"/>
                <a:gd name="T2" fmla="*/ 21 w 21"/>
                <a:gd name="T3" fmla="*/ 0 h 68"/>
                <a:gd name="T4" fmla="*/ 9 w 21"/>
                <a:gd name="T5" fmla="*/ 0 h 68"/>
                <a:gd name="T6" fmla="*/ 0 w 21"/>
                <a:gd name="T7" fmla="*/ 66 h 68"/>
                <a:gd name="T8" fmla="*/ 11 w 21"/>
                <a:gd name="T9" fmla="*/ 68 h 68"/>
                <a:gd name="T10" fmla="*/ 0 60000 65536"/>
                <a:gd name="T11" fmla="*/ 0 60000 65536"/>
                <a:gd name="T12" fmla="*/ 0 60000 65536"/>
                <a:gd name="T13" fmla="*/ 0 60000 65536"/>
                <a:gd name="T14" fmla="*/ 0 60000 65536"/>
                <a:gd name="T15" fmla="*/ 0 w 21"/>
                <a:gd name="T16" fmla="*/ 0 h 68"/>
                <a:gd name="T17" fmla="*/ 21 w 21"/>
                <a:gd name="T18" fmla="*/ 68 h 68"/>
              </a:gdLst>
              <a:ahLst/>
              <a:cxnLst>
                <a:cxn ang="T10">
                  <a:pos x="T0" y="T1"/>
                </a:cxn>
                <a:cxn ang="T11">
                  <a:pos x="T2" y="T3"/>
                </a:cxn>
                <a:cxn ang="T12">
                  <a:pos x="T4" y="T5"/>
                </a:cxn>
                <a:cxn ang="T13">
                  <a:pos x="T6" y="T7"/>
                </a:cxn>
                <a:cxn ang="T14">
                  <a:pos x="T8" y="T9"/>
                </a:cxn>
              </a:cxnLst>
              <a:rect l="T15" t="T16" r="T17" b="T18"/>
              <a:pathLst>
                <a:path w="21" h="68">
                  <a:moveTo>
                    <a:pt x="11" y="68"/>
                  </a:moveTo>
                  <a:lnTo>
                    <a:pt x="21" y="0"/>
                  </a:lnTo>
                  <a:lnTo>
                    <a:pt x="9" y="0"/>
                  </a:lnTo>
                  <a:lnTo>
                    <a:pt x="0" y="66"/>
                  </a:lnTo>
                  <a:lnTo>
                    <a:pt x="11" y="68"/>
                  </a:lnTo>
                  <a:close/>
                </a:path>
              </a:pathLst>
            </a:custGeom>
            <a:solidFill>
              <a:schemeClr val="tx1"/>
            </a:solidFill>
            <a:ln w="9525">
              <a:solidFill>
                <a:schemeClr val="tx1"/>
              </a:solidFill>
              <a:round/>
              <a:headEnd/>
              <a:tailEnd/>
            </a:ln>
          </p:spPr>
          <p:txBody>
            <a:bodyPr/>
            <a:lstStyle/>
            <a:p>
              <a:endParaRPr lang="en-US"/>
            </a:p>
          </p:txBody>
        </p:sp>
        <p:sp>
          <p:nvSpPr>
            <p:cNvPr id="45861" name="Freeform 228"/>
            <p:cNvSpPr>
              <a:spLocks/>
            </p:cNvSpPr>
            <p:nvPr/>
          </p:nvSpPr>
          <p:spPr bwMode="auto">
            <a:xfrm>
              <a:off x="2271" y="3383"/>
              <a:ext cx="15" cy="25"/>
            </a:xfrm>
            <a:custGeom>
              <a:avLst/>
              <a:gdLst>
                <a:gd name="T0" fmla="*/ 11 w 15"/>
                <a:gd name="T1" fmla="*/ 25 h 25"/>
                <a:gd name="T2" fmla="*/ 15 w 15"/>
                <a:gd name="T3" fmla="*/ 2 h 25"/>
                <a:gd name="T4" fmla="*/ 4 w 15"/>
                <a:gd name="T5" fmla="*/ 0 h 25"/>
                <a:gd name="T6" fmla="*/ 0 w 15"/>
                <a:gd name="T7" fmla="*/ 24 h 25"/>
                <a:gd name="T8" fmla="*/ 11 w 15"/>
                <a:gd name="T9" fmla="*/ 25 h 25"/>
                <a:gd name="T10" fmla="*/ 0 60000 65536"/>
                <a:gd name="T11" fmla="*/ 0 60000 65536"/>
                <a:gd name="T12" fmla="*/ 0 60000 65536"/>
                <a:gd name="T13" fmla="*/ 0 60000 65536"/>
                <a:gd name="T14" fmla="*/ 0 60000 65536"/>
                <a:gd name="T15" fmla="*/ 0 w 15"/>
                <a:gd name="T16" fmla="*/ 0 h 25"/>
                <a:gd name="T17" fmla="*/ 15 w 15"/>
                <a:gd name="T18" fmla="*/ 25 h 25"/>
              </a:gdLst>
              <a:ahLst/>
              <a:cxnLst>
                <a:cxn ang="T10">
                  <a:pos x="T0" y="T1"/>
                </a:cxn>
                <a:cxn ang="T11">
                  <a:pos x="T2" y="T3"/>
                </a:cxn>
                <a:cxn ang="T12">
                  <a:pos x="T4" y="T5"/>
                </a:cxn>
                <a:cxn ang="T13">
                  <a:pos x="T6" y="T7"/>
                </a:cxn>
                <a:cxn ang="T14">
                  <a:pos x="T8" y="T9"/>
                </a:cxn>
              </a:cxnLst>
              <a:rect l="T15" t="T16" r="T17" b="T18"/>
              <a:pathLst>
                <a:path w="15" h="25">
                  <a:moveTo>
                    <a:pt x="11" y="25"/>
                  </a:moveTo>
                  <a:lnTo>
                    <a:pt x="15" y="2"/>
                  </a:lnTo>
                  <a:lnTo>
                    <a:pt x="4" y="0"/>
                  </a:lnTo>
                  <a:lnTo>
                    <a:pt x="0" y="24"/>
                  </a:lnTo>
                  <a:lnTo>
                    <a:pt x="11" y="25"/>
                  </a:lnTo>
                  <a:close/>
                </a:path>
              </a:pathLst>
            </a:custGeom>
            <a:solidFill>
              <a:schemeClr val="tx1"/>
            </a:solidFill>
            <a:ln w="9525">
              <a:solidFill>
                <a:schemeClr val="tx1"/>
              </a:solidFill>
              <a:round/>
              <a:headEnd/>
              <a:tailEnd/>
            </a:ln>
          </p:spPr>
          <p:txBody>
            <a:bodyPr/>
            <a:lstStyle/>
            <a:p>
              <a:endParaRPr lang="en-US"/>
            </a:p>
          </p:txBody>
        </p:sp>
        <p:sp>
          <p:nvSpPr>
            <p:cNvPr id="45862" name="Freeform 229"/>
            <p:cNvSpPr>
              <a:spLocks/>
            </p:cNvSpPr>
            <p:nvPr/>
          </p:nvSpPr>
          <p:spPr bwMode="auto">
            <a:xfrm>
              <a:off x="2267" y="3407"/>
              <a:ext cx="15" cy="23"/>
            </a:xfrm>
            <a:custGeom>
              <a:avLst/>
              <a:gdLst>
                <a:gd name="T0" fmla="*/ 11 w 15"/>
                <a:gd name="T1" fmla="*/ 23 h 23"/>
                <a:gd name="T2" fmla="*/ 15 w 15"/>
                <a:gd name="T3" fmla="*/ 1 h 23"/>
                <a:gd name="T4" fmla="*/ 4 w 15"/>
                <a:gd name="T5" fmla="*/ 0 h 23"/>
                <a:gd name="T6" fmla="*/ 0 w 15"/>
                <a:gd name="T7" fmla="*/ 21 h 23"/>
                <a:gd name="T8" fmla="*/ 0 w 15"/>
                <a:gd name="T9" fmla="*/ 19 h 23"/>
                <a:gd name="T10" fmla="*/ 11 w 15"/>
                <a:gd name="T11" fmla="*/ 23 h 23"/>
                <a:gd name="T12" fmla="*/ 0 60000 65536"/>
                <a:gd name="T13" fmla="*/ 0 60000 65536"/>
                <a:gd name="T14" fmla="*/ 0 60000 65536"/>
                <a:gd name="T15" fmla="*/ 0 60000 65536"/>
                <a:gd name="T16" fmla="*/ 0 60000 65536"/>
                <a:gd name="T17" fmla="*/ 0 60000 65536"/>
                <a:gd name="T18" fmla="*/ 0 w 15"/>
                <a:gd name="T19" fmla="*/ 0 h 23"/>
                <a:gd name="T20" fmla="*/ 15 w 15"/>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5" h="23">
                  <a:moveTo>
                    <a:pt x="11" y="23"/>
                  </a:moveTo>
                  <a:lnTo>
                    <a:pt x="15" y="1"/>
                  </a:lnTo>
                  <a:lnTo>
                    <a:pt x="4" y="0"/>
                  </a:lnTo>
                  <a:lnTo>
                    <a:pt x="0" y="21"/>
                  </a:lnTo>
                  <a:lnTo>
                    <a:pt x="0" y="19"/>
                  </a:lnTo>
                  <a:lnTo>
                    <a:pt x="11" y="23"/>
                  </a:lnTo>
                  <a:close/>
                </a:path>
              </a:pathLst>
            </a:custGeom>
            <a:solidFill>
              <a:schemeClr val="tx1"/>
            </a:solidFill>
            <a:ln w="9525">
              <a:solidFill>
                <a:schemeClr val="tx1"/>
              </a:solidFill>
              <a:round/>
              <a:headEnd/>
              <a:tailEnd/>
            </a:ln>
          </p:spPr>
          <p:txBody>
            <a:bodyPr/>
            <a:lstStyle/>
            <a:p>
              <a:endParaRPr lang="en-US"/>
            </a:p>
          </p:txBody>
        </p:sp>
        <p:sp>
          <p:nvSpPr>
            <p:cNvPr id="45863" name="Freeform 230"/>
            <p:cNvSpPr>
              <a:spLocks/>
            </p:cNvSpPr>
            <p:nvPr/>
          </p:nvSpPr>
          <p:spPr bwMode="auto">
            <a:xfrm>
              <a:off x="2263" y="3426"/>
              <a:ext cx="15" cy="19"/>
            </a:xfrm>
            <a:custGeom>
              <a:avLst/>
              <a:gdLst>
                <a:gd name="T0" fmla="*/ 12 w 15"/>
                <a:gd name="T1" fmla="*/ 19 h 19"/>
                <a:gd name="T2" fmla="*/ 15 w 15"/>
                <a:gd name="T3" fmla="*/ 4 h 19"/>
                <a:gd name="T4" fmla="*/ 4 w 15"/>
                <a:gd name="T5" fmla="*/ 0 h 19"/>
                <a:gd name="T6" fmla="*/ 0 w 15"/>
                <a:gd name="T7" fmla="*/ 16 h 19"/>
                <a:gd name="T8" fmla="*/ 12 w 15"/>
                <a:gd name="T9" fmla="*/ 19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12" y="19"/>
                  </a:moveTo>
                  <a:lnTo>
                    <a:pt x="15" y="4"/>
                  </a:lnTo>
                  <a:lnTo>
                    <a:pt x="4" y="0"/>
                  </a:lnTo>
                  <a:lnTo>
                    <a:pt x="0" y="16"/>
                  </a:lnTo>
                  <a:lnTo>
                    <a:pt x="12" y="19"/>
                  </a:lnTo>
                  <a:close/>
                </a:path>
              </a:pathLst>
            </a:custGeom>
            <a:solidFill>
              <a:schemeClr val="tx1"/>
            </a:solidFill>
            <a:ln w="9525">
              <a:solidFill>
                <a:schemeClr val="tx1"/>
              </a:solidFill>
              <a:round/>
              <a:headEnd/>
              <a:tailEnd/>
            </a:ln>
          </p:spPr>
          <p:txBody>
            <a:bodyPr/>
            <a:lstStyle/>
            <a:p>
              <a:endParaRPr lang="en-US"/>
            </a:p>
          </p:txBody>
        </p:sp>
        <p:sp>
          <p:nvSpPr>
            <p:cNvPr id="45864" name="Freeform 231"/>
            <p:cNvSpPr>
              <a:spLocks/>
            </p:cNvSpPr>
            <p:nvPr/>
          </p:nvSpPr>
          <p:spPr bwMode="auto">
            <a:xfrm>
              <a:off x="2261" y="3442"/>
              <a:ext cx="14" cy="11"/>
            </a:xfrm>
            <a:custGeom>
              <a:avLst/>
              <a:gdLst>
                <a:gd name="T0" fmla="*/ 12 w 14"/>
                <a:gd name="T1" fmla="*/ 11 h 11"/>
                <a:gd name="T2" fmla="*/ 12 w 14"/>
                <a:gd name="T3" fmla="*/ 9 h 11"/>
                <a:gd name="T4" fmla="*/ 14 w 14"/>
                <a:gd name="T5" fmla="*/ 3 h 11"/>
                <a:gd name="T6" fmla="*/ 2 w 14"/>
                <a:gd name="T7" fmla="*/ 0 h 11"/>
                <a:gd name="T8" fmla="*/ 0 w 14"/>
                <a:gd name="T9" fmla="*/ 5 h 11"/>
                <a:gd name="T10" fmla="*/ 12 w 14"/>
                <a:gd name="T11" fmla="*/ 11 h 11"/>
                <a:gd name="T12" fmla="*/ 12 w 14"/>
                <a:gd name="T13" fmla="*/ 9 h 11"/>
                <a:gd name="T14" fmla="*/ 12 w 14"/>
                <a:gd name="T15" fmla="*/ 11 h 1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1"/>
                <a:gd name="T26" fmla="*/ 14 w 1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1">
                  <a:moveTo>
                    <a:pt x="12" y="11"/>
                  </a:moveTo>
                  <a:lnTo>
                    <a:pt x="12" y="9"/>
                  </a:lnTo>
                  <a:lnTo>
                    <a:pt x="14" y="3"/>
                  </a:lnTo>
                  <a:lnTo>
                    <a:pt x="2" y="0"/>
                  </a:lnTo>
                  <a:lnTo>
                    <a:pt x="0" y="5"/>
                  </a:lnTo>
                  <a:lnTo>
                    <a:pt x="12" y="11"/>
                  </a:lnTo>
                  <a:lnTo>
                    <a:pt x="12" y="9"/>
                  </a:lnTo>
                  <a:lnTo>
                    <a:pt x="12" y="11"/>
                  </a:lnTo>
                  <a:close/>
                </a:path>
              </a:pathLst>
            </a:custGeom>
            <a:solidFill>
              <a:schemeClr val="tx1"/>
            </a:solidFill>
            <a:ln w="9525">
              <a:solidFill>
                <a:schemeClr val="tx1"/>
              </a:solidFill>
              <a:round/>
              <a:headEnd/>
              <a:tailEnd/>
            </a:ln>
          </p:spPr>
          <p:txBody>
            <a:bodyPr/>
            <a:lstStyle/>
            <a:p>
              <a:endParaRPr lang="en-US"/>
            </a:p>
          </p:txBody>
        </p:sp>
        <p:sp>
          <p:nvSpPr>
            <p:cNvPr id="45865" name="Freeform 232"/>
            <p:cNvSpPr>
              <a:spLocks/>
            </p:cNvSpPr>
            <p:nvPr/>
          </p:nvSpPr>
          <p:spPr bwMode="auto">
            <a:xfrm>
              <a:off x="2259" y="3447"/>
              <a:ext cx="14" cy="12"/>
            </a:xfrm>
            <a:custGeom>
              <a:avLst/>
              <a:gdLst>
                <a:gd name="T0" fmla="*/ 8 w 14"/>
                <a:gd name="T1" fmla="*/ 12 h 12"/>
                <a:gd name="T2" fmla="*/ 12 w 14"/>
                <a:gd name="T3" fmla="*/ 10 h 12"/>
                <a:gd name="T4" fmla="*/ 14 w 14"/>
                <a:gd name="T5" fmla="*/ 6 h 12"/>
                <a:gd name="T6" fmla="*/ 2 w 14"/>
                <a:gd name="T7" fmla="*/ 0 h 12"/>
                <a:gd name="T8" fmla="*/ 0 w 14"/>
                <a:gd name="T9" fmla="*/ 4 h 12"/>
                <a:gd name="T10" fmla="*/ 4 w 14"/>
                <a:gd name="T11" fmla="*/ 0 h 12"/>
                <a:gd name="T12" fmla="*/ 8 w 14"/>
                <a:gd name="T13" fmla="*/ 12 h 12"/>
                <a:gd name="T14" fmla="*/ 10 w 14"/>
                <a:gd name="T15" fmla="*/ 12 h 12"/>
                <a:gd name="T16" fmla="*/ 12 w 14"/>
                <a:gd name="T17" fmla="*/ 10 h 12"/>
                <a:gd name="T18" fmla="*/ 8 w 14"/>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8" y="12"/>
                  </a:moveTo>
                  <a:lnTo>
                    <a:pt x="12" y="10"/>
                  </a:lnTo>
                  <a:lnTo>
                    <a:pt x="14" y="6"/>
                  </a:lnTo>
                  <a:lnTo>
                    <a:pt x="2" y="0"/>
                  </a:lnTo>
                  <a:lnTo>
                    <a:pt x="0" y="4"/>
                  </a:lnTo>
                  <a:lnTo>
                    <a:pt x="4" y="0"/>
                  </a:lnTo>
                  <a:lnTo>
                    <a:pt x="8" y="12"/>
                  </a:lnTo>
                  <a:lnTo>
                    <a:pt x="10" y="12"/>
                  </a:lnTo>
                  <a:lnTo>
                    <a:pt x="12" y="10"/>
                  </a:lnTo>
                  <a:lnTo>
                    <a:pt x="8" y="12"/>
                  </a:lnTo>
                  <a:close/>
                </a:path>
              </a:pathLst>
            </a:custGeom>
            <a:solidFill>
              <a:schemeClr val="tx1"/>
            </a:solidFill>
            <a:ln w="9525">
              <a:solidFill>
                <a:schemeClr val="tx1"/>
              </a:solidFill>
              <a:round/>
              <a:headEnd/>
              <a:tailEnd/>
            </a:ln>
          </p:spPr>
          <p:txBody>
            <a:bodyPr/>
            <a:lstStyle/>
            <a:p>
              <a:endParaRPr lang="en-US"/>
            </a:p>
          </p:txBody>
        </p:sp>
        <p:sp>
          <p:nvSpPr>
            <p:cNvPr id="45866" name="Freeform 233"/>
            <p:cNvSpPr>
              <a:spLocks/>
            </p:cNvSpPr>
            <p:nvPr/>
          </p:nvSpPr>
          <p:spPr bwMode="auto">
            <a:xfrm>
              <a:off x="2257" y="3447"/>
              <a:ext cx="10" cy="14"/>
            </a:xfrm>
            <a:custGeom>
              <a:avLst/>
              <a:gdLst>
                <a:gd name="T0" fmla="*/ 0 w 10"/>
                <a:gd name="T1" fmla="*/ 12 h 14"/>
                <a:gd name="T2" fmla="*/ 6 w 10"/>
                <a:gd name="T3" fmla="*/ 14 h 14"/>
                <a:gd name="T4" fmla="*/ 10 w 10"/>
                <a:gd name="T5" fmla="*/ 12 h 14"/>
                <a:gd name="T6" fmla="*/ 6 w 10"/>
                <a:gd name="T7" fmla="*/ 0 h 14"/>
                <a:gd name="T8" fmla="*/ 2 w 10"/>
                <a:gd name="T9" fmla="*/ 2 h 14"/>
                <a:gd name="T10" fmla="*/ 8 w 10"/>
                <a:gd name="T11" fmla="*/ 4 h 14"/>
                <a:gd name="T12" fmla="*/ 0 w 10"/>
                <a:gd name="T13" fmla="*/ 12 h 14"/>
                <a:gd name="T14" fmla="*/ 2 w 10"/>
                <a:gd name="T15" fmla="*/ 14 h 14"/>
                <a:gd name="T16" fmla="*/ 6 w 10"/>
                <a:gd name="T17" fmla="*/ 14 h 14"/>
                <a:gd name="T18" fmla="*/ 0 w 10"/>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0" y="12"/>
                  </a:moveTo>
                  <a:lnTo>
                    <a:pt x="6" y="14"/>
                  </a:lnTo>
                  <a:lnTo>
                    <a:pt x="10" y="12"/>
                  </a:lnTo>
                  <a:lnTo>
                    <a:pt x="6" y="0"/>
                  </a:lnTo>
                  <a:lnTo>
                    <a:pt x="2" y="2"/>
                  </a:lnTo>
                  <a:lnTo>
                    <a:pt x="8" y="4"/>
                  </a:lnTo>
                  <a:lnTo>
                    <a:pt x="0" y="12"/>
                  </a:lnTo>
                  <a:lnTo>
                    <a:pt x="2" y="14"/>
                  </a:lnTo>
                  <a:lnTo>
                    <a:pt x="6" y="14"/>
                  </a:lnTo>
                  <a:lnTo>
                    <a:pt x="0" y="12"/>
                  </a:lnTo>
                  <a:close/>
                </a:path>
              </a:pathLst>
            </a:custGeom>
            <a:solidFill>
              <a:schemeClr val="tx1"/>
            </a:solidFill>
            <a:ln w="9525">
              <a:solidFill>
                <a:schemeClr val="tx1"/>
              </a:solidFill>
              <a:round/>
              <a:headEnd/>
              <a:tailEnd/>
            </a:ln>
          </p:spPr>
          <p:txBody>
            <a:bodyPr/>
            <a:lstStyle/>
            <a:p>
              <a:endParaRPr lang="en-US"/>
            </a:p>
          </p:txBody>
        </p:sp>
        <p:sp>
          <p:nvSpPr>
            <p:cNvPr id="45867" name="Freeform 234"/>
            <p:cNvSpPr>
              <a:spLocks/>
            </p:cNvSpPr>
            <p:nvPr/>
          </p:nvSpPr>
          <p:spPr bwMode="auto">
            <a:xfrm>
              <a:off x="2249" y="3445"/>
              <a:ext cx="16" cy="14"/>
            </a:xfrm>
            <a:custGeom>
              <a:avLst/>
              <a:gdLst>
                <a:gd name="T0" fmla="*/ 0 w 16"/>
                <a:gd name="T1" fmla="*/ 6 h 14"/>
                <a:gd name="T2" fmla="*/ 2 w 16"/>
                <a:gd name="T3" fmla="*/ 8 h 14"/>
                <a:gd name="T4" fmla="*/ 8 w 16"/>
                <a:gd name="T5" fmla="*/ 14 h 14"/>
                <a:gd name="T6" fmla="*/ 16 w 16"/>
                <a:gd name="T7" fmla="*/ 6 h 14"/>
                <a:gd name="T8" fmla="*/ 12 w 16"/>
                <a:gd name="T9" fmla="*/ 0 h 14"/>
                <a:gd name="T10" fmla="*/ 12 w 16"/>
                <a:gd name="T11" fmla="*/ 2 h 14"/>
                <a:gd name="T12" fmla="*/ 0 w 16"/>
                <a:gd name="T13" fmla="*/ 6 h 14"/>
                <a:gd name="T14" fmla="*/ 2 w 16"/>
                <a:gd name="T15" fmla="*/ 6 h 14"/>
                <a:gd name="T16" fmla="*/ 2 w 16"/>
                <a:gd name="T17" fmla="*/ 8 h 14"/>
                <a:gd name="T18" fmla="*/ 0 w 16"/>
                <a:gd name="T19" fmla="*/ 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4"/>
                <a:gd name="T32" fmla="*/ 16 w 16"/>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4">
                  <a:moveTo>
                    <a:pt x="0" y="6"/>
                  </a:moveTo>
                  <a:lnTo>
                    <a:pt x="2" y="8"/>
                  </a:lnTo>
                  <a:lnTo>
                    <a:pt x="8" y="14"/>
                  </a:lnTo>
                  <a:lnTo>
                    <a:pt x="16" y="6"/>
                  </a:lnTo>
                  <a:lnTo>
                    <a:pt x="12" y="0"/>
                  </a:lnTo>
                  <a:lnTo>
                    <a:pt x="12" y="2"/>
                  </a:lnTo>
                  <a:lnTo>
                    <a:pt x="0" y="6"/>
                  </a:lnTo>
                  <a:lnTo>
                    <a:pt x="2" y="6"/>
                  </a:lnTo>
                  <a:lnTo>
                    <a:pt x="2" y="8"/>
                  </a:lnTo>
                  <a:lnTo>
                    <a:pt x="0" y="6"/>
                  </a:lnTo>
                  <a:close/>
                </a:path>
              </a:pathLst>
            </a:custGeom>
            <a:solidFill>
              <a:schemeClr val="tx1"/>
            </a:solidFill>
            <a:ln w="9525">
              <a:solidFill>
                <a:schemeClr val="tx1"/>
              </a:solidFill>
              <a:round/>
              <a:headEnd/>
              <a:tailEnd/>
            </a:ln>
          </p:spPr>
          <p:txBody>
            <a:bodyPr/>
            <a:lstStyle/>
            <a:p>
              <a:endParaRPr lang="en-US"/>
            </a:p>
          </p:txBody>
        </p:sp>
        <p:sp>
          <p:nvSpPr>
            <p:cNvPr id="45868" name="Freeform 235"/>
            <p:cNvSpPr>
              <a:spLocks/>
            </p:cNvSpPr>
            <p:nvPr/>
          </p:nvSpPr>
          <p:spPr bwMode="auto">
            <a:xfrm>
              <a:off x="2246" y="3434"/>
              <a:ext cx="15" cy="17"/>
            </a:xfrm>
            <a:custGeom>
              <a:avLst/>
              <a:gdLst>
                <a:gd name="T0" fmla="*/ 0 w 15"/>
                <a:gd name="T1" fmla="*/ 2 h 17"/>
                <a:gd name="T2" fmla="*/ 0 w 15"/>
                <a:gd name="T3" fmla="*/ 4 h 17"/>
                <a:gd name="T4" fmla="*/ 3 w 15"/>
                <a:gd name="T5" fmla="*/ 17 h 17"/>
                <a:gd name="T6" fmla="*/ 15 w 15"/>
                <a:gd name="T7" fmla="*/ 13 h 17"/>
                <a:gd name="T8" fmla="*/ 11 w 15"/>
                <a:gd name="T9" fmla="*/ 0 h 17"/>
                <a:gd name="T10" fmla="*/ 0 w 15"/>
                <a:gd name="T11" fmla="*/ 2 h 17"/>
                <a:gd name="T12" fmla="*/ 0 w 15"/>
                <a:gd name="T13" fmla="*/ 4 h 17"/>
                <a:gd name="T14" fmla="*/ 0 w 15"/>
                <a:gd name="T15" fmla="*/ 2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0" y="2"/>
                  </a:moveTo>
                  <a:lnTo>
                    <a:pt x="0" y="4"/>
                  </a:lnTo>
                  <a:lnTo>
                    <a:pt x="3" y="17"/>
                  </a:lnTo>
                  <a:lnTo>
                    <a:pt x="15" y="13"/>
                  </a:lnTo>
                  <a:lnTo>
                    <a:pt x="11" y="0"/>
                  </a:lnTo>
                  <a:lnTo>
                    <a:pt x="0" y="2"/>
                  </a:lnTo>
                  <a:lnTo>
                    <a:pt x="0" y="4"/>
                  </a:lnTo>
                  <a:lnTo>
                    <a:pt x="0" y="2"/>
                  </a:lnTo>
                  <a:close/>
                </a:path>
              </a:pathLst>
            </a:custGeom>
            <a:solidFill>
              <a:schemeClr val="tx1"/>
            </a:solidFill>
            <a:ln w="9525">
              <a:solidFill>
                <a:schemeClr val="tx1"/>
              </a:solidFill>
              <a:round/>
              <a:headEnd/>
              <a:tailEnd/>
            </a:ln>
          </p:spPr>
          <p:txBody>
            <a:bodyPr/>
            <a:lstStyle/>
            <a:p>
              <a:endParaRPr lang="en-US"/>
            </a:p>
          </p:txBody>
        </p:sp>
        <p:sp>
          <p:nvSpPr>
            <p:cNvPr id="45869" name="Freeform 236"/>
            <p:cNvSpPr>
              <a:spLocks/>
            </p:cNvSpPr>
            <p:nvPr/>
          </p:nvSpPr>
          <p:spPr bwMode="auto">
            <a:xfrm>
              <a:off x="2242" y="3416"/>
              <a:ext cx="15" cy="20"/>
            </a:xfrm>
            <a:custGeom>
              <a:avLst/>
              <a:gdLst>
                <a:gd name="T0" fmla="*/ 0 w 15"/>
                <a:gd name="T1" fmla="*/ 2 h 20"/>
                <a:gd name="T2" fmla="*/ 4 w 15"/>
                <a:gd name="T3" fmla="*/ 20 h 20"/>
                <a:gd name="T4" fmla="*/ 15 w 15"/>
                <a:gd name="T5" fmla="*/ 18 h 20"/>
                <a:gd name="T6" fmla="*/ 11 w 15"/>
                <a:gd name="T7" fmla="*/ 0 h 20"/>
                <a:gd name="T8" fmla="*/ 0 w 15"/>
                <a:gd name="T9" fmla="*/ 2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0" y="2"/>
                  </a:moveTo>
                  <a:lnTo>
                    <a:pt x="4" y="20"/>
                  </a:lnTo>
                  <a:lnTo>
                    <a:pt x="15" y="18"/>
                  </a:lnTo>
                  <a:lnTo>
                    <a:pt x="11" y="0"/>
                  </a:lnTo>
                  <a:lnTo>
                    <a:pt x="0" y="2"/>
                  </a:lnTo>
                  <a:close/>
                </a:path>
              </a:pathLst>
            </a:custGeom>
            <a:solidFill>
              <a:schemeClr val="tx1"/>
            </a:solidFill>
            <a:ln w="9525">
              <a:solidFill>
                <a:schemeClr val="tx1"/>
              </a:solidFill>
              <a:round/>
              <a:headEnd/>
              <a:tailEnd/>
            </a:ln>
          </p:spPr>
          <p:txBody>
            <a:bodyPr/>
            <a:lstStyle/>
            <a:p>
              <a:endParaRPr lang="en-US"/>
            </a:p>
          </p:txBody>
        </p:sp>
        <p:sp>
          <p:nvSpPr>
            <p:cNvPr id="45870" name="Freeform 237"/>
            <p:cNvSpPr>
              <a:spLocks/>
            </p:cNvSpPr>
            <p:nvPr/>
          </p:nvSpPr>
          <p:spPr bwMode="auto">
            <a:xfrm>
              <a:off x="2238" y="3393"/>
              <a:ext cx="15" cy="25"/>
            </a:xfrm>
            <a:custGeom>
              <a:avLst/>
              <a:gdLst>
                <a:gd name="T0" fmla="*/ 0 w 15"/>
                <a:gd name="T1" fmla="*/ 2 h 25"/>
                <a:gd name="T2" fmla="*/ 4 w 15"/>
                <a:gd name="T3" fmla="*/ 25 h 25"/>
                <a:gd name="T4" fmla="*/ 15 w 15"/>
                <a:gd name="T5" fmla="*/ 23 h 25"/>
                <a:gd name="T6" fmla="*/ 11 w 15"/>
                <a:gd name="T7" fmla="*/ 0 h 25"/>
                <a:gd name="T8" fmla="*/ 0 w 15"/>
                <a:gd name="T9" fmla="*/ 2 h 25"/>
                <a:gd name="T10" fmla="*/ 0 60000 65536"/>
                <a:gd name="T11" fmla="*/ 0 60000 65536"/>
                <a:gd name="T12" fmla="*/ 0 60000 65536"/>
                <a:gd name="T13" fmla="*/ 0 60000 65536"/>
                <a:gd name="T14" fmla="*/ 0 60000 65536"/>
                <a:gd name="T15" fmla="*/ 0 w 15"/>
                <a:gd name="T16" fmla="*/ 0 h 25"/>
                <a:gd name="T17" fmla="*/ 15 w 15"/>
                <a:gd name="T18" fmla="*/ 25 h 25"/>
              </a:gdLst>
              <a:ahLst/>
              <a:cxnLst>
                <a:cxn ang="T10">
                  <a:pos x="T0" y="T1"/>
                </a:cxn>
                <a:cxn ang="T11">
                  <a:pos x="T2" y="T3"/>
                </a:cxn>
                <a:cxn ang="T12">
                  <a:pos x="T4" y="T5"/>
                </a:cxn>
                <a:cxn ang="T13">
                  <a:pos x="T6" y="T7"/>
                </a:cxn>
                <a:cxn ang="T14">
                  <a:pos x="T8" y="T9"/>
                </a:cxn>
              </a:cxnLst>
              <a:rect l="T15" t="T16" r="T17" b="T18"/>
              <a:pathLst>
                <a:path w="15" h="25">
                  <a:moveTo>
                    <a:pt x="0" y="2"/>
                  </a:moveTo>
                  <a:lnTo>
                    <a:pt x="4" y="25"/>
                  </a:lnTo>
                  <a:lnTo>
                    <a:pt x="15" y="23"/>
                  </a:lnTo>
                  <a:lnTo>
                    <a:pt x="11" y="0"/>
                  </a:lnTo>
                  <a:lnTo>
                    <a:pt x="0" y="2"/>
                  </a:lnTo>
                  <a:close/>
                </a:path>
              </a:pathLst>
            </a:custGeom>
            <a:solidFill>
              <a:schemeClr val="tx1"/>
            </a:solidFill>
            <a:ln w="9525">
              <a:solidFill>
                <a:schemeClr val="tx1"/>
              </a:solidFill>
              <a:round/>
              <a:headEnd/>
              <a:tailEnd/>
            </a:ln>
          </p:spPr>
          <p:txBody>
            <a:bodyPr/>
            <a:lstStyle/>
            <a:p>
              <a:endParaRPr lang="en-US"/>
            </a:p>
          </p:txBody>
        </p:sp>
        <p:sp>
          <p:nvSpPr>
            <p:cNvPr id="45871" name="Freeform 238"/>
            <p:cNvSpPr>
              <a:spLocks/>
            </p:cNvSpPr>
            <p:nvPr/>
          </p:nvSpPr>
          <p:spPr bwMode="auto">
            <a:xfrm>
              <a:off x="2234" y="3366"/>
              <a:ext cx="15" cy="29"/>
            </a:xfrm>
            <a:custGeom>
              <a:avLst/>
              <a:gdLst>
                <a:gd name="T0" fmla="*/ 0 w 15"/>
                <a:gd name="T1" fmla="*/ 0 h 29"/>
                <a:gd name="T2" fmla="*/ 4 w 15"/>
                <a:gd name="T3" fmla="*/ 29 h 29"/>
                <a:gd name="T4" fmla="*/ 15 w 15"/>
                <a:gd name="T5" fmla="*/ 27 h 29"/>
                <a:gd name="T6" fmla="*/ 12 w 15"/>
                <a:gd name="T7" fmla="*/ 0 h 29"/>
                <a:gd name="T8" fmla="*/ 0 w 15"/>
                <a:gd name="T9" fmla="*/ 0 h 29"/>
                <a:gd name="T10" fmla="*/ 0 60000 65536"/>
                <a:gd name="T11" fmla="*/ 0 60000 65536"/>
                <a:gd name="T12" fmla="*/ 0 60000 65536"/>
                <a:gd name="T13" fmla="*/ 0 60000 65536"/>
                <a:gd name="T14" fmla="*/ 0 60000 65536"/>
                <a:gd name="T15" fmla="*/ 0 w 15"/>
                <a:gd name="T16" fmla="*/ 0 h 29"/>
                <a:gd name="T17" fmla="*/ 15 w 15"/>
                <a:gd name="T18" fmla="*/ 29 h 29"/>
              </a:gdLst>
              <a:ahLst/>
              <a:cxnLst>
                <a:cxn ang="T10">
                  <a:pos x="T0" y="T1"/>
                </a:cxn>
                <a:cxn ang="T11">
                  <a:pos x="T2" y="T3"/>
                </a:cxn>
                <a:cxn ang="T12">
                  <a:pos x="T4" y="T5"/>
                </a:cxn>
                <a:cxn ang="T13">
                  <a:pos x="T6" y="T7"/>
                </a:cxn>
                <a:cxn ang="T14">
                  <a:pos x="T8" y="T9"/>
                </a:cxn>
              </a:cxnLst>
              <a:rect l="T15" t="T16" r="T17" b="T18"/>
              <a:pathLst>
                <a:path w="15" h="29">
                  <a:moveTo>
                    <a:pt x="0" y="0"/>
                  </a:moveTo>
                  <a:lnTo>
                    <a:pt x="4" y="29"/>
                  </a:lnTo>
                  <a:lnTo>
                    <a:pt x="15" y="27"/>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45872" name="Freeform 239"/>
            <p:cNvSpPr>
              <a:spLocks/>
            </p:cNvSpPr>
            <p:nvPr/>
          </p:nvSpPr>
          <p:spPr bwMode="auto">
            <a:xfrm>
              <a:off x="2226" y="3290"/>
              <a:ext cx="20" cy="76"/>
            </a:xfrm>
            <a:custGeom>
              <a:avLst/>
              <a:gdLst>
                <a:gd name="T0" fmla="*/ 0 w 20"/>
                <a:gd name="T1" fmla="*/ 2 h 76"/>
                <a:gd name="T2" fmla="*/ 8 w 20"/>
                <a:gd name="T3" fmla="*/ 76 h 76"/>
                <a:gd name="T4" fmla="*/ 20 w 20"/>
                <a:gd name="T5" fmla="*/ 76 h 76"/>
                <a:gd name="T6" fmla="*/ 12 w 20"/>
                <a:gd name="T7" fmla="*/ 0 h 76"/>
                <a:gd name="T8" fmla="*/ 0 w 20"/>
                <a:gd name="T9" fmla="*/ 2 h 76"/>
                <a:gd name="T10" fmla="*/ 0 60000 65536"/>
                <a:gd name="T11" fmla="*/ 0 60000 65536"/>
                <a:gd name="T12" fmla="*/ 0 60000 65536"/>
                <a:gd name="T13" fmla="*/ 0 60000 65536"/>
                <a:gd name="T14" fmla="*/ 0 60000 65536"/>
                <a:gd name="T15" fmla="*/ 0 w 20"/>
                <a:gd name="T16" fmla="*/ 0 h 76"/>
                <a:gd name="T17" fmla="*/ 20 w 20"/>
                <a:gd name="T18" fmla="*/ 76 h 76"/>
              </a:gdLst>
              <a:ahLst/>
              <a:cxnLst>
                <a:cxn ang="T10">
                  <a:pos x="T0" y="T1"/>
                </a:cxn>
                <a:cxn ang="T11">
                  <a:pos x="T2" y="T3"/>
                </a:cxn>
                <a:cxn ang="T12">
                  <a:pos x="T4" y="T5"/>
                </a:cxn>
                <a:cxn ang="T13">
                  <a:pos x="T6" y="T7"/>
                </a:cxn>
                <a:cxn ang="T14">
                  <a:pos x="T8" y="T9"/>
                </a:cxn>
              </a:cxnLst>
              <a:rect l="T15" t="T16" r="T17" b="T18"/>
              <a:pathLst>
                <a:path w="20" h="76">
                  <a:moveTo>
                    <a:pt x="0" y="2"/>
                  </a:moveTo>
                  <a:lnTo>
                    <a:pt x="8" y="76"/>
                  </a:lnTo>
                  <a:lnTo>
                    <a:pt x="20" y="76"/>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873" name="Freeform 240"/>
            <p:cNvSpPr>
              <a:spLocks/>
            </p:cNvSpPr>
            <p:nvPr/>
          </p:nvSpPr>
          <p:spPr bwMode="auto">
            <a:xfrm>
              <a:off x="2217" y="3196"/>
              <a:ext cx="21" cy="96"/>
            </a:xfrm>
            <a:custGeom>
              <a:avLst/>
              <a:gdLst>
                <a:gd name="T0" fmla="*/ 0 w 21"/>
                <a:gd name="T1" fmla="*/ 2 h 96"/>
                <a:gd name="T2" fmla="*/ 9 w 21"/>
                <a:gd name="T3" fmla="*/ 96 h 96"/>
                <a:gd name="T4" fmla="*/ 21 w 21"/>
                <a:gd name="T5" fmla="*/ 94 h 96"/>
                <a:gd name="T6" fmla="*/ 11 w 21"/>
                <a:gd name="T7" fmla="*/ 0 h 96"/>
                <a:gd name="T8" fmla="*/ 0 w 21"/>
                <a:gd name="T9" fmla="*/ 2 h 96"/>
                <a:gd name="T10" fmla="*/ 0 60000 65536"/>
                <a:gd name="T11" fmla="*/ 0 60000 65536"/>
                <a:gd name="T12" fmla="*/ 0 60000 65536"/>
                <a:gd name="T13" fmla="*/ 0 60000 65536"/>
                <a:gd name="T14" fmla="*/ 0 60000 65536"/>
                <a:gd name="T15" fmla="*/ 0 w 21"/>
                <a:gd name="T16" fmla="*/ 0 h 96"/>
                <a:gd name="T17" fmla="*/ 21 w 21"/>
                <a:gd name="T18" fmla="*/ 96 h 96"/>
              </a:gdLst>
              <a:ahLst/>
              <a:cxnLst>
                <a:cxn ang="T10">
                  <a:pos x="T0" y="T1"/>
                </a:cxn>
                <a:cxn ang="T11">
                  <a:pos x="T2" y="T3"/>
                </a:cxn>
                <a:cxn ang="T12">
                  <a:pos x="T4" y="T5"/>
                </a:cxn>
                <a:cxn ang="T13">
                  <a:pos x="T6" y="T7"/>
                </a:cxn>
                <a:cxn ang="T14">
                  <a:pos x="T8" y="T9"/>
                </a:cxn>
              </a:cxnLst>
              <a:rect l="T15" t="T16" r="T17" b="T18"/>
              <a:pathLst>
                <a:path w="21" h="96">
                  <a:moveTo>
                    <a:pt x="0" y="2"/>
                  </a:moveTo>
                  <a:lnTo>
                    <a:pt x="9" y="96"/>
                  </a:lnTo>
                  <a:lnTo>
                    <a:pt x="21" y="94"/>
                  </a:lnTo>
                  <a:lnTo>
                    <a:pt x="11" y="0"/>
                  </a:lnTo>
                  <a:lnTo>
                    <a:pt x="0" y="2"/>
                  </a:lnTo>
                  <a:close/>
                </a:path>
              </a:pathLst>
            </a:custGeom>
            <a:solidFill>
              <a:schemeClr val="tx1"/>
            </a:solidFill>
            <a:ln w="9525">
              <a:solidFill>
                <a:schemeClr val="tx1"/>
              </a:solidFill>
              <a:round/>
              <a:headEnd/>
              <a:tailEnd/>
            </a:ln>
          </p:spPr>
          <p:txBody>
            <a:bodyPr/>
            <a:lstStyle/>
            <a:p>
              <a:endParaRPr lang="en-US"/>
            </a:p>
          </p:txBody>
        </p:sp>
        <p:sp>
          <p:nvSpPr>
            <p:cNvPr id="45874" name="Freeform 241"/>
            <p:cNvSpPr>
              <a:spLocks/>
            </p:cNvSpPr>
            <p:nvPr/>
          </p:nvSpPr>
          <p:spPr bwMode="auto">
            <a:xfrm>
              <a:off x="2199" y="3025"/>
              <a:ext cx="29" cy="173"/>
            </a:xfrm>
            <a:custGeom>
              <a:avLst/>
              <a:gdLst>
                <a:gd name="T0" fmla="*/ 0 w 29"/>
                <a:gd name="T1" fmla="*/ 2 h 173"/>
                <a:gd name="T2" fmla="*/ 18 w 29"/>
                <a:gd name="T3" fmla="*/ 173 h 173"/>
                <a:gd name="T4" fmla="*/ 29 w 29"/>
                <a:gd name="T5" fmla="*/ 171 h 173"/>
                <a:gd name="T6" fmla="*/ 12 w 29"/>
                <a:gd name="T7" fmla="*/ 2 h 173"/>
                <a:gd name="T8" fmla="*/ 12 w 29"/>
                <a:gd name="T9" fmla="*/ 0 h 173"/>
                <a:gd name="T10" fmla="*/ 12 w 29"/>
                <a:gd name="T11" fmla="*/ 2 h 173"/>
                <a:gd name="T12" fmla="*/ 12 w 29"/>
                <a:gd name="T13" fmla="*/ 0 h 173"/>
                <a:gd name="T14" fmla="*/ 0 w 29"/>
                <a:gd name="T15" fmla="*/ 2 h 17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73"/>
                <a:gd name="T26" fmla="*/ 29 w 29"/>
                <a:gd name="T27" fmla="*/ 173 h 1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73">
                  <a:moveTo>
                    <a:pt x="0" y="2"/>
                  </a:moveTo>
                  <a:lnTo>
                    <a:pt x="18" y="173"/>
                  </a:lnTo>
                  <a:lnTo>
                    <a:pt x="29" y="171"/>
                  </a:lnTo>
                  <a:lnTo>
                    <a:pt x="12" y="2"/>
                  </a:lnTo>
                  <a:lnTo>
                    <a:pt x="12" y="0"/>
                  </a:lnTo>
                  <a:lnTo>
                    <a:pt x="12" y="2"/>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875" name="Freeform 242"/>
            <p:cNvSpPr>
              <a:spLocks/>
            </p:cNvSpPr>
            <p:nvPr/>
          </p:nvSpPr>
          <p:spPr bwMode="auto">
            <a:xfrm>
              <a:off x="2193" y="3000"/>
              <a:ext cx="18" cy="27"/>
            </a:xfrm>
            <a:custGeom>
              <a:avLst/>
              <a:gdLst>
                <a:gd name="T0" fmla="*/ 0 w 18"/>
                <a:gd name="T1" fmla="*/ 2 h 27"/>
                <a:gd name="T2" fmla="*/ 0 w 18"/>
                <a:gd name="T3" fmla="*/ 3 h 27"/>
                <a:gd name="T4" fmla="*/ 6 w 18"/>
                <a:gd name="T5" fmla="*/ 27 h 27"/>
                <a:gd name="T6" fmla="*/ 18 w 18"/>
                <a:gd name="T7" fmla="*/ 25 h 27"/>
                <a:gd name="T8" fmla="*/ 12 w 18"/>
                <a:gd name="T9" fmla="*/ 0 h 27"/>
                <a:gd name="T10" fmla="*/ 0 w 18"/>
                <a:gd name="T11" fmla="*/ 2 h 27"/>
                <a:gd name="T12" fmla="*/ 0 w 18"/>
                <a:gd name="T13" fmla="*/ 3 h 27"/>
                <a:gd name="T14" fmla="*/ 0 w 18"/>
                <a:gd name="T15" fmla="*/ 2 h 27"/>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7"/>
                <a:gd name="T26" fmla="*/ 18 w 18"/>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7">
                  <a:moveTo>
                    <a:pt x="0" y="2"/>
                  </a:moveTo>
                  <a:lnTo>
                    <a:pt x="0" y="3"/>
                  </a:lnTo>
                  <a:lnTo>
                    <a:pt x="6" y="27"/>
                  </a:lnTo>
                  <a:lnTo>
                    <a:pt x="18" y="25"/>
                  </a:lnTo>
                  <a:lnTo>
                    <a:pt x="12" y="0"/>
                  </a:lnTo>
                  <a:lnTo>
                    <a:pt x="0" y="2"/>
                  </a:lnTo>
                  <a:lnTo>
                    <a:pt x="0" y="3"/>
                  </a:lnTo>
                  <a:lnTo>
                    <a:pt x="0" y="2"/>
                  </a:lnTo>
                  <a:close/>
                </a:path>
              </a:pathLst>
            </a:custGeom>
            <a:solidFill>
              <a:schemeClr val="tx1"/>
            </a:solidFill>
            <a:ln w="9525">
              <a:solidFill>
                <a:schemeClr val="tx1"/>
              </a:solidFill>
              <a:round/>
              <a:headEnd/>
              <a:tailEnd/>
            </a:ln>
          </p:spPr>
          <p:txBody>
            <a:bodyPr/>
            <a:lstStyle/>
            <a:p>
              <a:endParaRPr lang="en-US"/>
            </a:p>
          </p:txBody>
        </p:sp>
        <p:sp>
          <p:nvSpPr>
            <p:cNvPr id="45876" name="Freeform 243"/>
            <p:cNvSpPr>
              <a:spLocks/>
            </p:cNvSpPr>
            <p:nvPr/>
          </p:nvSpPr>
          <p:spPr bwMode="auto">
            <a:xfrm>
              <a:off x="2192" y="2982"/>
              <a:ext cx="13" cy="20"/>
            </a:xfrm>
            <a:custGeom>
              <a:avLst/>
              <a:gdLst>
                <a:gd name="T0" fmla="*/ 0 w 13"/>
                <a:gd name="T1" fmla="*/ 4 h 20"/>
                <a:gd name="T2" fmla="*/ 0 w 13"/>
                <a:gd name="T3" fmla="*/ 2 h 20"/>
                <a:gd name="T4" fmla="*/ 1 w 13"/>
                <a:gd name="T5" fmla="*/ 20 h 20"/>
                <a:gd name="T6" fmla="*/ 13 w 13"/>
                <a:gd name="T7" fmla="*/ 18 h 20"/>
                <a:gd name="T8" fmla="*/ 11 w 13"/>
                <a:gd name="T9" fmla="*/ 0 h 20"/>
                <a:gd name="T10" fmla="*/ 0 w 13"/>
                <a:gd name="T11" fmla="*/ 4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4"/>
                  </a:moveTo>
                  <a:lnTo>
                    <a:pt x="0" y="2"/>
                  </a:lnTo>
                  <a:lnTo>
                    <a:pt x="1" y="20"/>
                  </a:lnTo>
                  <a:lnTo>
                    <a:pt x="13" y="18"/>
                  </a:lnTo>
                  <a:lnTo>
                    <a:pt x="11" y="0"/>
                  </a:lnTo>
                  <a:lnTo>
                    <a:pt x="0" y="4"/>
                  </a:lnTo>
                  <a:close/>
                </a:path>
              </a:pathLst>
            </a:custGeom>
            <a:solidFill>
              <a:schemeClr val="tx1"/>
            </a:solidFill>
            <a:ln w="9525">
              <a:solidFill>
                <a:schemeClr val="tx1"/>
              </a:solidFill>
              <a:round/>
              <a:headEnd/>
              <a:tailEnd/>
            </a:ln>
          </p:spPr>
          <p:txBody>
            <a:bodyPr/>
            <a:lstStyle/>
            <a:p>
              <a:endParaRPr lang="en-US"/>
            </a:p>
          </p:txBody>
        </p:sp>
        <p:sp>
          <p:nvSpPr>
            <p:cNvPr id="45877" name="Freeform 244"/>
            <p:cNvSpPr>
              <a:spLocks/>
            </p:cNvSpPr>
            <p:nvPr/>
          </p:nvSpPr>
          <p:spPr bwMode="auto">
            <a:xfrm>
              <a:off x="2188" y="2966"/>
              <a:ext cx="15" cy="20"/>
            </a:xfrm>
            <a:custGeom>
              <a:avLst/>
              <a:gdLst>
                <a:gd name="T0" fmla="*/ 0 w 15"/>
                <a:gd name="T1" fmla="*/ 6 h 20"/>
                <a:gd name="T2" fmla="*/ 0 w 15"/>
                <a:gd name="T3" fmla="*/ 4 h 20"/>
                <a:gd name="T4" fmla="*/ 4 w 15"/>
                <a:gd name="T5" fmla="*/ 20 h 20"/>
                <a:gd name="T6" fmla="*/ 15 w 15"/>
                <a:gd name="T7" fmla="*/ 16 h 20"/>
                <a:gd name="T8" fmla="*/ 9 w 15"/>
                <a:gd name="T9" fmla="*/ 2 h 20"/>
                <a:gd name="T10" fmla="*/ 9 w 15"/>
                <a:gd name="T11" fmla="*/ 0 h 20"/>
                <a:gd name="T12" fmla="*/ 9 w 15"/>
                <a:gd name="T13" fmla="*/ 2 h 20"/>
                <a:gd name="T14" fmla="*/ 9 w 15"/>
                <a:gd name="T15" fmla="*/ 0 h 20"/>
                <a:gd name="T16" fmla="*/ 0 w 15"/>
                <a:gd name="T17" fmla="*/ 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0" y="6"/>
                  </a:moveTo>
                  <a:lnTo>
                    <a:pt x="0" y="4"/>
                  </a:lnTo>
                  <a:lnTo>
                    <a:pt x="4" y="20"/>
                  </a:lnTo>
                  <a:lnTo>
                    <a:pt x="15" y="16"/>
                  </a:lnTo>
                  <a:lnTo>
                    <a:pt x="9" y="2"/>
                  </a:lnTo>
                  <a:lnTo>
                    <a:pt x="9" y="0"/>
                  </a:lnTo>
                  <a:lnTo>
                    <a:pt x="9" y="2"/>
                  </a:lnTo>
                  <a:lnTo>
                    <a:pt x="9" y="0"/>
                  </a:lnTo>
                  <a:lnTo>
                    <a:pt x="0" y="6"/>
                  </a:lnTo>
                  <a:close/>
                </a:path>
              </a:pathLst>
            </a:custGeom>
            <a:solidFill>
              <a:schemeClr val="tx1"/>
            </a:solidFill>
            <a:ln w="9525">
              <a:solidFill>
                <a:schemeClr val="tx1"/>
              </a:solidFill>
              <a:round/>
              <a:headEnd/>
              <a:tailEnd/>
            </a:ln>
          </p:spPr>
          <p:txBody>
            <a:bodyPr/>
            <a:lstStyle/>
            <a:p>
              <a:endParaRPr lang="en-US"/>
            </a:p>
          </p:txBody>
        </p:sp>
        <p:sp>
          <p:nvSpPr>
            <p:cNvPr id="45878" name="Freeform 245"/>
            <p:cNvSpPr>
              <a:spLocks/>
            </p:cNvSpPr>
            <p:nvPr/>
          </p:nvSpPr>
          <p:spPr bwMode="auto">
            <a:xfrm>
              <a:off x="2184" y="2957"/>
              <a:ext cx="13" cy="15"/>
            </a:xfrm>
            <a:custGeom>
              <a:avLst/>
              <a:gdLst>
                <a:gd name="T0" fmla="*/ 6 w 13"/>
                <a:gd name="T1" fmla="*/ 11 h 15"/>
                <a:gd name="T2" fmla="*/ 0 w 13"/>
                <a:gd name="T3" fmla="*/ 9 h 15"/>
                <a:gd name="T4" fmla="*/ 4 w 13"/>
                <a:gd name="T5" fmla="*/ 15 h 15"/>
                <a:gd name="T6" fmla="*/ 13 w 13"/>
                <a:gd name="T7" fmla="*/ 9 h 15"/>
                <a:gd name="T8" fmla="*/ 9 w 13"/>
                <a:gd name="T9" fmla="*/ 4 h 15"/>
                <a:gd name="T10" fmla="*/ 4 w 13"/>
                <a:gd name="T11" fmla="*/ 2 h 15"/>
                <a:gd name="T12" fmla="*/ 9 w 13"/>
                <a:gd name="T13" fmla="*/ 4 h 15"/>
                <a:gd name="T14" fmla="*/ 8 w 13"/>
                <a:gd name="T15" fmla="*/ 0 h 15"/>
                <a:gd name="T16" fmla="*/ 4 w 13"/>
                <a:gd name="T17" fmla="*/ 2 h 15"/>
                <a:gd name="T18" fmla="*/ 6 w 13"/>
                <a:gd name="T19" fmla="*/ 11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5"/>
                <a:gd name="T32" fmla="*/ 13 w 13"/>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5">
                  <a:moveTo>
                    <a:pt x="6" y="11"/>
                  </a:moveTo>
                  <a:lnTo>
                    <a:pt x="0" y="9"/>
                  </a:lnTo>
                  <a:lnTo>
                    <a:pt x="4" y="15"/>
                  </a:lnTo>
                  <a:lnTo>
                    <a:pt x="13" y="9"/>
                  </a:lnTo>
                  <a:lnTo>
                    <a:pt x="9" y="4"/>
                  </a:lnTo>
                  <a:lnTo>
                    <a:pt x="4" y="2"/>
                  </a:lnTo>
                  <a:lnTo>
                    <a:pt x="9" y="4"/>
                  </a:lnTo>
                  <a:lnTo>
                    <a:pt x="8" y="0"/>
                  </a:lnTo>
                  <a:lnTo>
                    <a:pt x="4" y="2"/>
                  </a:lnTo>
                  <a:lnTo>
                    <a:pt x="6" y="11"/>
                  </a:lnTo>
                  <a:close/>
                </a:path>
              </a:pathLst>
            </a:custGeom>
            <a:solidFill>
              <a:schemeClr val="tx1"/>
            </a:solidFill>
            <a:ln w="9525">
              <a:solidFill>
                <a:schemeClr val="tx1"/>
              </a:solidFill>
              <a:round/>
              <a:headEnd/>
              <a:tailEnd/>
            </a:ln>
          </p:spPr>
          <p:txBody>
            <a:bodyPr/>
            <a:lstStyle/>
            <a:p>
              <a:endParaRPr lang="en-US"/>
            </a:p>
          </p:txBody>
        </p:sp>
        <p:sp>
          <p:nvSpPr>
            <p:cNvPr id="45879" name="Freeform 246"/>
            <p:cNvSpPr>
              <a:spLocks/>
            </p:cNvSpPr>
            <p:nvPr/>
          </p:nvSpPr>
          <p:spPr bwMode="auto">
            <a:xfrm>
              <a:off x="2180" y="2959"/>
              <a:ext cx="10" cy="11"/>
            </a:xfrm>
            <a:custGeom>
              <a:avLst/>
              <a:gdLst>
                <a:gd name="T0" fmla="*/ 10 w 10"/>
                <a:gd name="T1" fmla="*/ 7 h 11"/>
                <a:gd name="T2" fmla="*/ 6 w 10"/>
                <a:gd name="T3" fmla="*/ 11 h 11"/>
                <a:gd name="T4" fmla="*/ 10 w 10"/>
                <a:gd name="T5" fmla="*/ 9 h 11"/>
                <a:gd name="T6" fmla="*/ 8 w 10"/>
                <a:gd name="T7" fmla="*/ 0 h 11"/>
                <a:gd name="T8" fmla="*/ 4 w 10"/>
                <a:gd name="T9" fmla="*/ 0 h 11"/>
                <a:gd name="T10" fmla="*/ 0 w 10"/>
                <a:gd name="T11" fmla="*/ 4 h 11"/>
                <a:gd name="T12" fmla="*/ 4 w 10"/>
                <a:gd name="T13" fmla="*/ 0 h 11"/>
                <a:gd name="T14" fmla="*/ 0 w 10"/>
                <a:gd name="T15" fmla="*/ 0 h 11"/>
                <a:gd name="T16" fmla="*/ 0 w 10"/>
                <a:gd name="T17" fmla="*/ 4 h 11"/>
                <a:gd name="T18" fmla="*/ 10 w 10"/>
                <a:gd name="T19" fmla="*/ 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10" y="7"/>
                  </a:moveTo>
                  <a:lnTo>
                    <a:pt x="6" y="11"/>
                  </a:lnTo>
                  <a:lnTo>
                    <a:pt x="10" y="9"/>
                  </a:lnTo>
                  <a:lnTo>
                    <a:pt x="8" y="0"/>
                  </a:lnTo>
                  <a:lnTo>
                    <a:pt x="4" y="0"/>
                  </a:lnTo>
                  <a:lnTo>
                    <a:pt x="0" y="4"/>
                  </a:lnTo>
                  <a:lnTo>
                    <a:pt x="4" y="0"/>
                  </a:lnTo>
                  <a:lnTo>
                    <a:pt x="0" y="0"/>
                  </a:lnTo>
                  <a:lnTo>
                    <a:pt x="0" y="4"/>
                  </a:lnTo>
                  <a:lnTo>
                    <a:pt x="10" y="7"/>
                  </a:lnTo>
                  <a:close/>
                </a:path>
              </a:pathLst>
            </a:custGeom>
            <a:solidFill>
              <a:schemeClr val="tx1"/>
            </a:solidFill>
            <a:ln w="9525">
              <a:solidFill>
                <a:schemeClr val="tx1"/>
              </a:solidFill>
              <a:round/>
              <a:headEnd/>
              <a:tailEnd/>
            </a:ln>
          </p:spPr>
          <p:txBody>
            <a:bodyPr/>
            <a:lstStyle/>
            <a:p>
              <a:endParaRPr lang="en-US"/>
            </a:p>
          </p:txBody>
        </p:sp>
        <p:sp>
          <p:nvSpPr>
            <p:cNvPr id="45880" name="Freeform 247"/>
            <p:cNvSpPr>
              <a:spLocks/>
            </p:cNvSpPr>
            <p:nvPr/>
          </p:nvSpPr>
          <p:spPr bwMode="auto">
            <a:xfrm>
              <a:off x="2176" y="2963"/>
              <a:ext cx="14" cy="11"/>
            </a:xfrm>
            <a:custGeom>
              <a:avLst/>
              <a:gdLst>
                <a:gd name="T0" fmla="*/ 10 w 14"/>
                <a:gd name="T1" fmla="*/ 11 h 11"/>
                <a:gd name="T2" fmla="*/ 14 w 14"/>
                <a:gd name="T3" fmla="*/ 3 h 11"/>
                <a:gd name="T4" fmla="*/ 4 w 14"/>
                <a:gd name="T5" fmla="*/ 0 h 11"/>
                <a:gd name="T6" fmla="*/ 0 w 14"/>
                <a:gd name="T7" fmla="*/ 7 h 11"/>
                <a:gd name="T8" fmla="*/ 10 w 14"/>
                <a:gd name="T9" fmla="*/ 11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10" y="11"/>
                  </a:moveTo>
                  <a:lnTo>
                    <a:pt x="14" y="3"/>
                  </a:lnTo>
                  <a:lnTo>
                    <a:pt x="4" y="0"/>
                  </a:lnTo>
                  <a:lnTo>
                    <a:pt x="0" y="7"/>
                  </a:lnTo>
                  <a:lnTo>
                    <a:pt x="10" y="11"/>
                  </a:lnTo>
                  <a:close/>
                </a:path>
              </a:pathLst>
            </a:custGeom>
            <a:solidFill>
              <a:schemeClr val="tx1"/>
            </a:solidFill>
            <a:ln w="9525">
              <a:solidFill>
                <a:schemeClr val="tx1"/>
              </a:solidFill>
              <a:round/>
              <a:headEnd/>
              <a:tailEnd/>
            </a:ln>
          </p:spPr>
          <p:txBody>
            <a:bodyPr/>
            <a:lstStyle/>
            <a:p>
              <a:endParaRPr lang="en-US"/>
            </a:p>
          </p:txBody>
        </p:sp>
        <p:sp>
          <p:nvSpPr>
            <p:cNvPr id="45881" name="Freeform 248"/>
            <p:cNvSpPr>
              <a:spLocks/>
            </p:cNvSpPr>
            <p:nvPr/>
          </p:nvSpPr>
          <p:spPr bwMode="auto">
            <a:xfrm>
              <a:off x="2172" y="2970"/>
              <a:ext cx="14" cy="16"/>
            </a:xfrm>
            <a:custGeom>
              <a:avLst/>
              <a:gdLst>
                <a:gd name="T0" fmla="*/ 12 w 14"/>
                <a:gd name="T1" fmla="*/ 16 h 16"/>
                <a:gd name="T2" fmla="*/ 14 w 14"/>
                <a:gd name="T3" fmla="*/ 4 h 16"/>
                <a:gd name="T4" fmla="*/ 4 w 14"/>
                <a:gd name="T5" fmla="*/ 0 h 16"/>
                <a:gd name="T6" fmla="*/ 0 w 14"/>
                <a:gd name="T7" fmla="*/ 14 h 16"/>
                <a:gd name="T8" fmla="*/ 12 w 14"/>
                <a:gd name="T9" fmla="*/ 16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12" y="16"/>
                  </a:moveTo>
                  <a:lnTo>
                    <a:pt x="14" y="4"/>
                  </a:lnTo>
                  <a:lnTo>
                    <a:pt x="4" y="0"/>
                  </a:lnTo>
                  <a:lnTo>
                    <a:pt x="0" y="14"/>
                  </a:lnTo>
                  <a:lnTo>
                    <a:pt x="12" y="16"/>
                  </a:lnTo>
                  <a:close/>
                </a:path>
              </a:pathLst>
            </a:custGeom>
            <a:solidFill>
              <a:schemeClr val="tx1"/>
            </a:solidFill>
            <a:ln w="9525">
              <a:solidFill>
                <a:schemeClr val="tx1"/>
              </a:solidFill>
              <a:round/>
              <a:headEnd/>
              <a:tailEnd/>
            </a:ln>
          </p:spPr>
          <p:txBody>
            <a:bodyPr/>
            <a:lstStyle/>
            <a:p>
              <a:endParaRPr lang="en-US"/>
            </a:p>
          </p:txBody>
        </p:sp>
        <p:sp>
          <p:nvSpPr>
            <p:cNvPr id="45882" name="Freeform 249"/>
            <p:cNvSpPr>
              <a:spLocks/>
            </p:cNvSpPr>
            <p:nvPr/>
          </p:nvSpPr>
          <p:spPr bwMode="auto">
            <a:xfrm>
              <a:off x="2168" y="2984"/>
              <a:ext cx="16" cy="21"/>
            </a:xfrm>
            <a:custGeom>
              <a:avLst/>
              <a:gdLst>
                <a:gd name="T0" fmla="*/ 12 w 16"/>
                <a:gd name="T1" fmla="*/ 19 h 21"/>
                <a:gd name="T2" fmla="*/ 12 w 16"/>
                <a:gd name="T3" fmla="*/ 21 h 21"/>
                <a:gd name="T4" fmla="*/ 16 w 16"/>
                <a:gd name="T5" fmla="*/ 2 h 21"/>
                <a:gd name="T6" fmla="*/ 4 w 16"/>
                <a:gd name="T7" fmla="*/ 0 h 21"/>
                <a:gd name="T8" fmla="*/ 0 w 16"/>
                <a:gd name="T9" fmla="*/ 18 h 21"/>
                <a:gd name="T10" fmla="*/ 0 w 16"/>
                <a:gd name="T11" fmla="*/ 19 h 21"/>
                <a:gd name="T12" fmla="*/ 0 w 16"/>
                <a:gd name="T13" fmla="*/ 18 h 21"/>
                <a:gd name="T14" fmla="*/ 0 w 16"/>
                <a:gd name="T15" fmla="*/ 19 h 21"/>
                <a:gd name="T16" fmla="*/ 12 w 16"/>
                <a:gd name="T17" fmla="*/ 19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21"/>
                <a:gd name="T29" fmla="*/ 16 w 1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21">
                  <a:moveTo>
                    <a:pt x="12" y="19"/>
                  </a:moveTo>
                  <a:lnTo>
                    <a:pt x="12" y="21"/>
                  </a:lnTo>
                  <a:lnTo>
                    <a:pt x="16" y="2"/>
                  </a:lnTo>
                  <a:lnTo>
                    <a:pt x="4" y="0"/>
                  </a:lnTo>
                  <a:lnTo>
                    <a:pt x="0" y="18"/>
                  </a:lnTo>
                  <a:lnTo>
                    <a:pt x="0" y="19"/>
                  </a:lnTo>
                  <a:lnTo>
                    <a:pt x="0" y="18"/>
                  </a:lnTo>
                  <a:lnTo>
                    <a:pt x="0" y="19"/>
                  </a:lnTo>
                  <a:lnTo>
                    <a:pt x="12" y="19"/>
                  </a:lnTo>
                  <a:close/>
                </a:path>
              </a:pathLst>
            </a:custGeom>
            <a:solidFill>
              <a:schemeClr val="tx1"/>
            </a:solidFill>
            <a:ln w="9525">
              <a:solidFill>
                <a:schemeClr val="tx1"/>
              </a:solidFill>
              <a:round/>
              <a:headEnd/>
              <a:tailEnd/>
            </a:ln>
          </p:spPr>
          <p:txBody>
            <a:bodyPr/>
            <a:lstStyle/>
            <a:p>
              <a:endParaRPr lang="en-US"/>
            </a:p>
          </p:txBody>
        </p:sp>
        <p:sp>
          <p:nvSpPr>
            <p:cNvPr id="45883" name="Freeform 250"/>
            <p:cNvSpPr>
              <a:spLocks/>
            </p:cNvSpPr>
            <p:nvPr/>
          </p:nvSpPr>
          <p:spPr bwMode="auto">
            <a:xfrm>
              <a:off x="2164" y="3003"/>
              <a:ext cx="16" cy="30"/>
            </a:xfrm>
            <a:custGeom>
              <a:avLst/>
              <a:gdLst>
                <a:gd name="T0" fmla="*/ 12 w 16"/>
                <a:gd name="T1" fmla="*/ 30 h 30"/>
                <a:gd name="T2" fmla="*/ 16 w 16"/>
                <a:gd name="T3" fmla="*/ 0 h 30"/>
                <a:gd name="T4" fmla="*/ 4 w 16"/>
                <a:gd name="T5" fmla="*/ 0 h 30"/>
                <a:gd name="T6" fmla="*/ 0 w 16"/>
                <a:gd name="T7" fmla="*/ 28 h 30"/>
                <a:gd name="T8" fmla="*/ 12 w 16"/>
                <a:gd name="T9" fmla="*/ 3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2" y="30"/>
                  </a:moveTo>
                  <a:lnTo>
                    <a:pt x="16" y="0"/>
                  </a:lnTo>
                  <a:lnTo>
                    <a:pt x="4" y="0"/>
                  </a:lnTo>
                  <a:lnTo>
                    <a:pt x="0" y="28"/>
                  </a:lnTo>
                  <a:lnTo>
                    <a:pt x="12" y="30"/>
                  </a:lnTo>
                  <a:close/>
                </a:path>
              </a:pathLst>
            </a:custGeom>
            <a:solidFill>
              <a:schemeClr val="tx1"/>
            </a:solidFill>
            <a:ln w="9525">
              <a:solidFill>
                <a:schemeClr val="tx1"/>
              </a:solidFill>
              <a:round/>
              <a:headEnd/>
              <a:tailEnd/>
            </a:ln>
          </p:spPr>
          <p:txBody>
            <a:bodyPr/>
            <a:lstStyle/>
            <a:p>
              <a:endParaRPr lang="en-US"/>
            </a:p>
          </p:txBody>
        </p:sp>
        <p:sp>
          <p:nvSpPr>
            <p:cNvPr id="45884" name="Freeform 251"/>
            <p:cNvSpPr>
              <a:spLocks/>
            </p:cNvSpPr>
            <p:nvPr/>
          </p:nvSpPr>
          <p:spPr bwMode="auto">
            <a:xfrm>
              <a:off x="2161" y="3031"/>
              <a:ext cx="15" cy="31"/>
            </a:xfrm>
            <a:custGeom>
              <a:avLst/>
              <a:gdLst>
                <a:gd name="T0" fmla="*/ 11 w 15"/>
                <a:gd name="T1" fmla="*/ 31 h 31"/>
                <a:gd name="T2" fmla="*/ 15 w 15"/>
                <a:gd name="T3" fmla="*/ 2 h 31"/>
                <a:gd name="T4" fmla="*/ 3 w 15"/>
                <a:gd name="T5" fmla="*/ 0 h 31"/>
                <a:gd name="T6" fmla="*/ 0 w 15"/>
                <a:gd name="T7" fmla="*/ 29 h 31"/>
                <a:gd name="T8" fmla="*/ 0 w 15"/>
                <a:gd name="T9" fmla="*/ 31 h 31"/>
                <a:gd name="T10" fmla="*/ 0 w 15"/>
                <a:gd name="T11" fmla="*/ 29 h 31"/>
                <a:gd name="T12" fmla="*/ 0 w 15"/>
                <a:gd name="T13" fmla="*/ 31 h 31"/>
                <a:gd name="T14" fmla="*/ 11 w 15"/>
                <a:gd name="T15" fmla="*/ 31 h 3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1"/>
                <a:gd name="T26" fmla="*/ 15 w 1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1">
                  <a:moveTo>
                    <a:pt x="11" y="31"/>
                  </a:moveTo>
                  <a:lnTo>
                    <a:pt x="15" y="2"/>
                  </a:lnTo>
                  <a:lnTo>
                    <a:pt x="3" y="0"/>
                  </a:lnTo>
                  <a:lnTo>
                    <a:pt x="0" y="29"/>
                  </a:lnTo>
                  <a:lnTo>
                    <a:pt x="0" y="31"/>
                  </a:lnTo>
                  <a:lnTo>
                    <a:pt x="0" y="29"/>
                  </a:lnTo>
                  <a:lnTo>
                    <a:pt x="0" y="31"/>
                  </a:lnTo>
                  <a:lnTo>
                    <a:pt x="11" y="31"/>
                  </a:lnTo>
                  <a:close/>
                </a:path>
              </a:pathLst>
            </a:custGeom>
            <a:solidFill>
              <a:schemeClr val="tx1"/>
            </a:solidFill>
            <a:ln w="9525">
              <a:solidFill>
                <a:schemeClr val="tx1"/>
              </a:solidFill>
              <a:round/>
              <a:headEnd/>
              <a:tailEnd/>
            </a:ln>
          </p:spPr>
          <p:txBody>
            <a:bodyPr/>
            <a:lstStyle/>
            <a:p>
              <a:endParaRPr lang="en-US"/>
            </a:p>
          </p:txBody>
        </p:sp>
        <p:sp>
          <p:nvSpPr>
            <p:cNvPr id="45885" name="Freeform 252"/>
            <p:cNvSpPr>
              <a:spLocks/>
            </p:cNvSpPr>
            <p:nvPr/>
          </p:nvSpPr>
          <p:spPr bwMode="auto">
            <a:xfrm>
              <a:off x="2151" y="3062"/>
              <a:ext cx="21" cy="86"/>
            </a:xfrm>
            <a:custGeom>
              <a:avLst/>
              <a:gdLst>
                <a:gd name="T0" fmla="*/ 12 w 21"/>
                <a:gd name="T1" fmla="*/ 84 h 86"/>
                <a:gd name="T2" fmla="*/ 12 w 21"/>
                <a:gd name="T3" fmla="*/ 86 h 86"/>
                <a:gd name="T4" fmla="*/ 21 w 21"/>
                <a:gd name="T5" fmla="*/ 0 h 86"/>
                <a:gd name="T6" fmla="*/ 10 w 21"/>
                <a:gd name="T7" fmla="*/ 0 h 86"/>
                <a:gd name="T8" fmla="*/ 0 w 21"/>
                <a:gd name="T9" fmla="*/ 84 h 86"/>
                <a:gd name="T10" fmla="*/ 12 w 21"/>
                <a:gd name="T11" fmla="*/ 84 h 86"/>
                <a:gd name="T12" fmla="*/ 0 60000 65536"/>
                <a:gd name="T13" fmla="*/ 0 60000 65536"/>
                <a:gd name="T14" fmla="*/ 0 60000 65536"/>
                <a:gd name="T15" fmla="*/ 0 60000 65536"/>
                <a:gd name="T16" fmla="*/ 0 60000 65536"/>
                <a:gd name="T17" fmla="*/ 0 60000 65536"/>
                <a:gd name="T18" fmla="*/ 0 w 21"/>
                <a:gd name="T19" fmla="*/ 0 h 86"/>
                <a:gd name="T20" fmla="*/ 21 w 21"/>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21" h="86">
                  <a:moveTo>
                    <a:pt x="12" y="84"/>
                  </a:moveTo>
                  <a:lnTo>
                    <a:pt x="12" y="86"/>
                  </a:lnTo>
                  <a:lnTo>
                    <a:pt x="21" y="0"/>
                  </a:lnTo>
                  <a:lnTo>
                    <a:pt x="10" y="0"/>
                  </a:lnTo>
                  <a:lnTo>
                    <a:pt x="0" y="84"/>
                  </a:lnTo>
                  <a:lnTo>
                    <a:pt x="12" y="84"/>
                  </a:lnTo>
                  <a:close/>
                </a:path>
              </a:pathLst>
            </a:custGeom>
            <a:solidFill>
              <a:schemeClr val="tx1"/>
            </a:solidFill>
            <a:ln w="9525">
              <a:solidFill>
                <a:schemeClr val="tx1"/>
              </a:solidFill>
              <a:round/>
              <a:headEnd/>
              <a:tailEnd/>
            </a:ln>
          </p:spPr>
          <p:txBody>
            <a:bodyPr/>
            <a:lstStyle/>
            <a:p>
              <a:endParaRPr lang="en-US"/>
            </a:p>
          </p:txBody>
        </p:sp>
        <p:sp>
          <p:nvSpPr>
            <p:cNvPr id="45886" name="Freeform 253"/>
            <p:cNvSpPr>
              <a:spLocks/>
            </p:cNvSpPr>
            <p:nvPr/>
          </p:nvSpPr>
          <p:spPr bwMode="auto">
            <a:xfrm>
              <a:off x="2134" y="3146"/>
              <a:ext cx="29" cy="194"/>
            </a:xfrm>
            <a:custGeom>
              <a:avLst/>
              <a:gdLst>
                <a:gd name="T0" fmla="*/ 11 w 29"/>
                <a:gd name="T1" fmla="*/ 194 h 194"/>
                <a:gd name="T2" fmla="*/ 29 w 29"/>
                <a:gd name="T3" fmla="*/ 0 h 194"/>
                <a:gd name="T4" fmla="*/ 17 w 29"/>
                <a:gd name="T5" fmla="*/ 0 h 194"/>
                <a:gd name="T6" fmla="*/ 0 w 29"/>
                <a:gd name="T7" fmla="*/ 194 h 194"/>
                <a:gd name="T8" fmla="*/ 11 w 29"/>
                <a:gd name="T9" fmla="*/ 194 h 194"/>
                <a:gd name="T10" fmla="*/ 0 60000 65536"/>
                <a:gd name="T11" fmla="*/ 0 60000 65536"/>
                <a:gd name="T12" fmla="*/ 0 60000 65536"/>
                <a:gd name="T13" fmla="*/ 0 60000 65536"/>
                <a:gd name="T14" fmla="*/ 0 60000 65536"/>
                <a:gd name="T15" fmla="*/ 0 w 29"/>
                <a:gd name="T16" fmla="*/ 0 h 194"/>
                <a:gd name="T17" fmla="*/ 29 w 29"/>
                <a:gd name="T18" fmla="*/ 194 h 194"/>
              </a:gdLst>
              <a:ahLst/>
              <a:cxnLst>
                <a:cxn ang="T10">
                  <a:pos x="T0" y="T1"/>
                </a:cxn>
                <a:cxn ang="T11">
                  <a:pos x="T2" y="T3"/>
                </a:cxn>
                <a:cxn ang="T12">
                  <a:pos x="T4" y="T5"/>
                </a:cxn>
                <a:cxn ang="T13">
                  <a:pos x="T6" y="T7"/>
                </a:cxn>
                <a:cxn ang="T14">
                  <a:pos x="T8" y="T9"/>
                </a:cxn>
              </a:cxnLst>
              <a:rect l="T15" t="T16" r="T17" b="T18"/>
              <a:pathLst>
                <a:path w="29" h="194">
                  <a:moveTo>
                    <a:pt x="11" y="194"/>
                  </a:moveTo>
                  <a:lnTo>
                    <a:pt x="29" y="0"/>
                  </a:lnTo>
                  <a:lnTo>
                    <a:pt x="17" y="0"/>
                  </a:lnTo>
                  <a:lnTo>
                    <a:pt x="0" y="194"/>
                  </a:lnTo>
                  <a:lnTo>
                    <a:pt x="11" y="194"/>
                  </a:lnTo>
                  <a:close/>
                </a:path>
              </a:pathLst>
            </a:custGeom>
            <a:solidFill>
              <a:schemeClr val="tx1"/>
            </a:solidFill>
            <a:ln w="9525">
              <a:solidFill>
                <a:schemeClr val="tx1"/>
              </a:solidFill>
              <a:round/>
              <a:headEnd/>
              <a:tailEnd/>
            </a:ln>
          </p:spPr>
          <p:txBody>
            <a:bodyPr/>
            <a:lstStyle/>
            <a:p>
              <a:endParaRPr lang="en-US"/>
            </a:p>
          </p:txBody>
        </p:sp>
        <p:sp>
          <p:nvSpPr>
            <p:cNvPr id="45887" name="Freeform 254"/>
            <p:cNvSpPr>
              <a:spLocks/>
            </p:cNvSpPr>
            <p:nvPr/>
          </p:nvSpPr>
          <p:spPr bwMode="auto">
            <a:xfrm>
              <a:off x="2126" y="3340"/>
              <a:ext cx="19" cy="88"/>
            </a:xfrm>
            <a:custGeom>
              <a:avLst/>
              <a:gdLst>
                <a:gd name="T0" fmla="*/ 11 w 19"/>
                <a:gd name="T1" fmla="*/ 88 h 88"/>
                <a:gd name="T2" fmla="*/ 19 w 19"/>
                <a:gd name="T3" fmla="*/ 0 h 88"/>
                <a:gd name="T4" fmla="*/ 8 w 19"/>
                <a:gd name="T5" fmla="*/ 0 h 88"/>
                <a:gd name="T6" fmla="*/ 0 w 19"/>
                <a:gd name="T7" fmla="*/ 88 h 88"/>
                <a:gd name="T8" fmla="*/ 0 w 19"/>
                <a:gd name="T9" fmla="*/ 86 h 88"/>
                <a:gd name="T10" fmla="*/ 11 w 19"/>
                <a:gd name="T11" fmla="*/ 88 h 88"/>
                <a:gd name="T12" fmla="*/ 0 60000 65536"/>
                <a:gd name="T13" fmla="*/ 0 60000 65536"/>
                <a:gd name="T14" fmla="*/ 0 60000 65536"/>
                <a:gd name="T15" fmla="*/ 0 60000 65536"/>
                <a:gd name="T16" fmla="*/ 0 60000 65536"/>
                <a:gd name="T17" fmla="*/ 0 60000 65536"/>
                <a:gd name="T18" fmla="*/ 0 w 19"/>
                <a:gd name="T19" fmla="*/ 0 h 88"/>
                <a:gd name="T20" fmla="*/ 19 w 1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9" h="88">
                  <a:moveTo>
                    <a:pt x="11" y="88"/>
                  </a:moveTo>
                  <a:lnTo>
                    <a:pt x="19" y="0"/>
                  </a:lnTo>
                  <a:lnTo>
                    <a:pt x="8" y="0"/>
                  </a:lnTo>
                  <a:lnTo>
                    <a:pt x="0" y="88"/>
                  </a:lnTo>
                  <a:lnTo>
                    <a:pt x="0" y="86"/>
                  </a:lnTo>
                  <a:lnTo>
                    <a:pt x="11" y="88"/>
                  </a:lnTo>
                  <a:close/>
                </a:path>
              </a:pathLst>
            </a:custGeom>
            <a:solidFill>
              <a:schemeClr val="tx1"/>
            </a:solidFill>
            <a:ln w="9525">
              <a:solidFill>
                <a:schemeClr val="tx1"/>
              </a:solidFill>
              <a:round/>
              <a:headEnd/>
              <a:tailEnd/>
            </a:ln>
          </p:spPr>
          <p:txBody>
            <a:bodyPr/>
            <a:lstStyle/>
            <a:p>
              <a:endParaRPr lang="en-US"/>
            </a:p>
          </p:txBody>
        </p:sp>
        <p:sp>
          <p:nvSpPr>
            <p:cNvPr id="45888" name="Freeform 255"/>
            <p:cNvSpPr>
              <a:spLocks/>
            </p:cNvSpPr>
            <p:nvPr/>
          </p:nvSpPr>
          <p:spPr bwMode="auto">
            <a:xfrm>
              <a:off x="2122" y="3426"/>
              <a:ext cx="15" cy="35"/>
            </a:xfrm>
            <a:custGeom>
              <a:avLst/>
              <a:gdLst>
                <a:gd name="T0" fmla="*/ 10 w 15"/>
                <a:gd name="T1" fmla="*/ 35 h 35"/>
                <a:gd name="T2" fmla="*/ 15 w 15"/>
                <a:gd name="T3" fmla="*/ 2 h 35"/>
                <a:gd name="T4" fmla="*/ 4 w 15"/>
                <a:gd name="T5" fmla="*/ 0 h 35"/>
                <a:gd name="T6" fmla="*/ 0 w 15"/>
                <a:gd name="T7" fmla="*/ 33 h 35"/>
                <a:gd name="T8" fmla="*/ 10 w 15"/>
                <a:gd name="T9" fmla="*/ 35 h 35"/>
                <a:gd name="T10" fmla="*/ 0 60000 65536"/>
                <a:gd name="T11" fmla="*/ 0 60000 65536"/>
                <a:gd name="T12" fmla="*/ 0 60000 65536"/>
                <a:gd name="T13" fmla="*/ 0 60000 65536"/>
                <a:gd name="T14" fmla="*/ 0 60000 65536"/>
                <a:gd name="T15" fmla="*/ 0 w 15"/>
                <a:gd name="T16" fmla="*/ 0 h 35"/>
                <a:gd name="T17" fmla="*/ 15 w 15"/>
                <a:gd name="T18" fmla="*/ 35 h 35"/>
              </a:gdLst>
              <a:ahLst/>
              <a:cxnLst>
                <a:cxn ang="T10">
                  <a:pos x="T0" y="T1"/>
                </a:cxn>
                <a:cxn ang="T11">
                  <a:pos x="T2" y="T3"/>
                </a:cxn>
                <a:cxn ang="T12">
                  <a:pos x="T4" y="T5"/>
                </a:cxn>
                <a:cxn ang="T13">
                  <a:pos x="T6" y="T7"/>
                </a:cxn>
                <a:cxn ang="T14">
                  <a:pos x="T8" y="T9"/>
                </a:cxn>
              </a:cxnLst>
              <a:rect l="T15" t="T16" r="T17" b="T18"/>
              <a:pathLst>
                <a:path w="15" h="35">
                  <a:moveTo>
                    <a:pt x="10" y="35"/>
                  </a:moveTo>
                  <a:lnTo>
                    <a:pt x="15" y="2"/>
                  </a:lnTo>
                  <a:lnTo>
                    <a:pt x="4" y="0"/>
                  </a:lnTo>
                  <a:lnTo>
                    <a:pt x="0" y="33"/>
                  </a:lnTo>
                  <a:lnTo>
                    <a:pt x="10" y="35"/>
                  </a:lnTo>
                  <a:close/>
                </a:path>
              </a:pathLst>
            </a:custGeom>
            <a:solidFill>
              <a:schemeClr val="tx1"/>
            </a:solidFill>
            <a:ln w="9525">
              <a:solidFill>
                <a:schemeClr val="tx1"/>
              </a:solidFill>
              <a:round/>
              <a:headEnd/>
              <a:tailEnd/>
            </a:ln>
          </p:spPr>
          <p:txBody>
            <a:bodyPr/>
            <a:lstStyle/>
            <a:p>
              <a:endParaRPr lang="en-US"/>
            </a:p>
          </p:txBody>
        </p:sp>
        <p:sp>
          <p:nvSpPr>
            <p:cNvPr id="45889" name="Freeform 256"/>
            <p:cNvSpPr>
              <a:spLocks/>
            </p:cNvSpPr>
            <p:nvPr/>
          </p:nvSpPr>
          <p:spPr bwMode="auto">
            <a:xfrm>
              <a:off x="2118" y="3459"/>
              <a:ext cx="14" cy="27"/>
            </a:xfrm>
            <a:custGeom>
              <a:avLst/>
              <a:gdLst>
                <a:gd name="T0" fmla="*/ 10 w 14"/>
                <a:gd name="T1" fmla="*/ 27 h 27"/>
                <a:gd name="T2" fmla="*/ 10 w 14"/>
                <a:gd name="T3" fmla="*/ 25 h 27"/>
                <a:gd name="T4" fmla="*/ 14 w 14"/>
                <a:gd name="T5" fmla="*/ 2 h 27"/>
                <a:gd name="T6" fmla="*/ 4 w 14"/>
                <a:gd name="T7" fmla="*/ 0 h 27"/>
                <a:gd name="T8" fmla="*/ 0 w 14"/>
                <a:gd name="T9" fmla="*/ 23 h 27"/>
                <a:gd name="T10" fmla="*/ 10 w 14"/>
                <a:gd name="T11" fmla="*/ 27 h 27"/>
                <a:gd name="T12" fmla="*/ 10 w 14"/>
                <a:gd name="T13" fmla="*/ 25 h 27"/>
                <a:gd name="T14" fmla="*/ 10 w 14"/>
                <a:gd name="T15" fmla="*/ 27 h 2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7"/>
                <a:gd name="T26" fmla="*/ 14 w 14"/>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7">
                  <a:moveTo>
                    <a:pt x="10" y="27"/>
                  </a:moveTo>
                  <a:lnTo>
                    <a:pt x="10" y="25"/>
                  </a:lnTo>
                  <a:lnTo>
                    <a:pt x="14" y="2"/>
                  </a:lnTo>
                  <a:lnTo>
                    <a:pt x="4" y="0"/>
                  </a:lnTo>
                  <a:lnTo>
                    <a:pt x="0" y="23"/>
                  </a:lnTo>
                  <a:lnTo>
                    <a:pt x="10" y="27"/>
                  </a:lnTo>
                  <a:lnTo>
                    <a:pt x="10" y="25"/>
                  </a:lnTo>
                  <a:lnTo>
                    <a:pt x="10" y="27"/>
                  </a:lnTo>
                  <a:close/>
                </a:path>
              </a:pathLst>
            </a:custGeom>
            <a:solidFill>
              <a:schemeClr val="tx1"/>
            </a:solidFill>
            <a:ln w="9525">
              <a:solidFill>
                <a:schemeClr val="tx1"/>
              </a:solidFill>
              <a:round/>
              <a:headEnd/>
              <a:tailEnd/>
            </a:ln>
          </p:spPr>
          <p:txBody>
            <a:bodyPr/>
            <a:lstStyle/>
            <a:p>
              <a:endParaRPr lang="en-US"/>
            </a:p>
          </p:txBody>
        </p:sp>
        <p:sp>
          <p:nvSpPr>
            <p:cNvPr id="45890" name="Freeform 257"/>
            <p:cNvSpPr>
              <a:spLocks/>
            </p:cNvSpPr>
            <p:nvPr/>
          </p:nvSpPr>
          <p:spPr bwMode="auto">
            <a:xfrm>
              <a:off x="2114" y="3482"/>
              <a:ext cx="14" cy="14"/>
            </a:xfrm>
            <a:custGeom>
              <a:avLst/>
              <a:gdLst>
                <a:gd name="T0" fmla="*/ 12 w 14"/>
                <a:gd name="T1" fmla="*/ 12 h 14"/>
                <a:gd name="T2" fmla="*/ 12 w 14"/>
                <a:gd name="T3" fmla="*/ 14 h 14"/>
                <a:gd name="T4" fmla="*/ 14 w 14"/>
                <a:gd name="T5" fmla="*/ 4 h 14"/>
                <a:gd name="T6" fmla="*/ 4 w 14"/>
                <a:gd name="T7" fmla="*/ 0 h 14"/>
                <a:gd name="T8" fmla="*/ 0 w 14"/>
                <a:gd name="T9" fmla="*/ 10 h 14"/>
                <a:gd name="T10" fmla="*/ 12 w 14"/>
                <a:gd name="T11" fmla="*/ 12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2" y="12"/>
                  </a:moveTo>
                  <a:lnTo>
                    <a:pt x="12" y="14"/>
                  </a:lnTo>
                  <a:lnTo>
                    <a:pt x="14" y="4"/>
                  </a:lnTo>
                  <a:lnTo>
                    <a:pt x="4" y="0"/>
                  </a:lnTo>
                  <a:lnTo>
                    <a:pt x="0" y="10"/>
                  </a:lnTo>
                  <a:lnTo>
                    <a:pt x="12" y="12"/>
                  </a:lnTo>
                  <a:close/>
                </a:path>
              </a:pathLst>
            </a:custGeom>
            <a:solidFill>
              <a:schemeClr val="tx1"/>
            </a:solidFill>
            <a:ln w="9525">
              <a:solidFill>
                <a:schemeClr val="tx1"/>
              </a:solidFill>
              <a:round/>
              <a:headEnd/>
              <a:tailEnd/>
            </a:ln>
          </p:spPr>
          <p:txBody>
            <a:bodyPr/>
            <a:lstStyle/>
            <a:p>
              <a:endParaRPr lang="en-US"/>
            </a:p>
          </p:txBody>
        </p:sp>
        <p:sp>
          <p:nvSpPr>
            <p:cNvPr id="45891" name="Freeform 258"/>
            <p:cNvSpPr>
              <a:spLocks/>
            </p:cNvSpPr>
            <p:nvPr/>
          </p:nvSpPr>
          <p:spPr bwMode="auto">
            <a:xfrm>
              <a:off x="2112" y="3492"/>
              <a:ext cx="14" cy="14"/>
            </a:xfrm>
            <a:custGeom>
              <a:avLst/>
              <a:gdLst>
                <a:gd name="T0" fmla="*/ 12 w 14"/>
                <a:gd name="T1" fmla="*/ 14 h 14"/>
                <a:gd name="T2" fmla="*/ 12 w 14"/>
                <a:gd name="T3" fmla="*/ 12 h 14"/>
                <a:gd name="T4" fmla="*/ 14 w 14"/>
                <a:gd name="T5" fmla="*/ 2 h 14"/>
                <a:gd name="T6" fmla="*/ 2 w 14"/>
                <a:gd name="T7" fmla="*/ 0 h 14"/>
                <a:gd name="T8" fmla="*/ 0 w 14"/>
                <a:gd name="T9" fmla="*/ 10 h 14"/>
                <a:gd name="T10" fmla="*/ 0 w 14"/>
                <a:gd name="T11" fmla="*/ 8 h 14"/>
                <a:gd name="T12" fmla="*/ 12 w 14"/>
                <a:gd name="T13" fmla="*/ 14 h 14"/>
                <a:gd name="T14" fmla="*/ 12 w 14"/>
                <a:gd name="T15" fmla="*/ 12 h 14"/>
                <a:gd name="T16" fmla="*/ 12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12" y="14"/>
                  </a:moveTo>
                  <a:lnTo>
                    <a:pt x="12" y="12"/>
                  </a:lnTo>
                  <a:lnTo>
                    <a:pt x="14" y="2"/>
                  </a:lnTo>
                  <a:lnTo>
                    <a:pt x="2" y="0"/>
                  </a:lnTo>
                  <a:lnTo>
                    <a:pt x="0" y="10"/>
                  </a:lnTo>
                  <a:lnTo>
                    <a:pt x="0" y="8"/>
                  </a:lnTo>
                  <a:lnTo>
                    <a:pt x="12" y="14"/>
                  </a:lnTo>
                  <a:lnTo>
                    <a:pt x="12" y="12"/>
                  </a:lnTo>
                  <a:lnTo>
                    <a:pt x="12" y="14"/>
                  </a:lnTo>
                  <a:close/>
                </a:path>
              </a:pathLst>
            </a:custGeom>
            <a:solidFill>
              <a:schemeClr val="tx1"/>
            </a:solidFill>
            <a:ln w="9525">
              <a:solidFill>
                <a:schemeClr val="tx1"/>
              </a:solidFill>
              <a:round/>
              <a:headEnd/>
              <a:tailEnd/>
            </a:ln>
          </p:spPr>
          <p:txBody>
            <a:bodyPr/>
            <a:lstStyle/>
            <a:p>
              <a:endParaRPr lang="en-US"/>
            </a:p>
          </p:txBody>
        </p:sp>
        <p:sp>
          <p:nvSpPr>
            <p:cNvPr id="45892" name="Freeform 259"/>
            <p:cNvSpPr>
              <a:spLocks/>
            </p:cNvSpPr>
            <p:nvPr/>
          </p:nvSpPr>
          <p:spPr bwMode="auto">
            <a:xfrm>
              <a:off x="2110" y="3500"/>
              <a:ext cx="14" cy="12"/>
            </a:xfrm>
            <a:custGeom>
              <a:avLst/>
              <a:gdLst>
                <a:gd name="T0" fmla="*/ 10 w 14"/>
                <a:gd name="T1" fmla="*/ 12 h 12"/>
                <a:gd name="T2" fmla="*/ 10 w 14"/>
                <a:gd name="T3" fmla="*/ 10 h 12"/>
                <a:gd name="T4" fmla="*/ 14 w 14"/>
                <a:gd name="T5" fmla="*/ 6 h 12"/>
                <a:gd name="T6" fmla="*/ 2 w 14"/>
                <a:gd name="T7" fmla="*/ 0 h 12"/>
                <a:gd name="T8" fmla="*/ 0 w 14"/>
                <a:gd name="T9" fmla="*/ 4 h 12"/>
                <a:gd name="T10" fmla="*/ 10 w 14"/>
                <a:gd name="T11" fmla="*/ 12 h 12"/>
                <a:gd name="T12" fmla="*/ 10 w 14"/>
                <a:gd name="T13" fmla="*/ 10 h 12"/>
                <a:gd name="T14" fmla="*/ 10 w 14"/>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10" y="12"/>
                  </a:moveTo>
                  <a:lnTo>
                    <a:pt x="10" y="10"/>
                  </a:lnTo>
                  <a:lnTo>
                    <a:pt x="14" y="6"/>
                  </a:lnTo>
                  <a:lnTo>
                    <a:pt x="2" y="0"/>
                  </a:lnTo>
                  <a:lnTo>
                    <a:pt x="0" y="4"/>
                  </a:lnTo>
                  <a:lnTo>
                    <a:pt x="10" y="12"/>
                  </a:lnTo>
                  <a:lnTo>
                    <a:pt x="10" y="10"/>
                  </a:lnTo>
                  <a:lnTo>
                    <a:pt x="10" y="12"/>
                  </a:lnTo>
                  <a:close/>
                </a:path>
              </a:pathLst>
            </a:custGeom>
            <a:solidFill>
              <a:schemeClr val="tx1"/>
            </a:solidFill>
            <a:ln w="9525">
              <a:solidFill>
                <a:schemeClr val="tx1"/>
              </a:solidFill>
              <a:round/>
              <a:headEnd/>
              <a:tailEnd/>
            </a:ln>
          </p:spPr>
          <p:txBody>
            <a:bodyPr/>
            <a:lstStyle/>
            <a:p>
              <a:endParaRPr lang="en-US"/>
            </a:p>
          </p:txBody>
        </p:sp>
        <p:sp>
          <p:nvSpPr>
            <p:cNvPr id="45893" name="Freeform 260"/>
            <p:cNvSpPr>
              <a:spLocks/>
            </p:cNvSpPr>
            <p:nvPr/>
          </p:nvSpPr>
          <p:spPr bwMode="auto">
            <a:xfrm>
              <a:off x="2108" y="3504"/>
              <a:ext cx="12" cy="14"/>
            </a:xfrm>
            <a:custGeom>
              <a:avLst/>
              <a:gdLst>
                <a:gd name="T0" fmla="*/ 2 w 12"/>
                <a:gd name="T1" fmla="*/ 10 h 14"/>
                <a:gd name="T2" fmla="*/ 10 w 12"/>
                <a:gd name="T3" fmla="*/ 10 h 14"/>
                <a:gd name="T4" fmla="*/ 12 w 12"/>
                <a:gd name="T5" fmla="*/ 8 h 14"/>
                <a:gd name="T6" fmla="*/ 2 w 12"/>
                <a:gd name="T7" fmla="*/ 0 h 14"/>
                <a:gd name="T8" fmla="*/ 0 w 12"/>
                <a:gd name="T9" fmla="*/ 2 h 14"/>
                <a:gd name="T10" fmla="*/ 8 w 12"/>
                <a:gd name="T11" fmla="*/ 0 h 14"/>
                <a:gd name="T12" fmla="*/ 2 w 12"/>
                <a:gd name="T13" fmla="*/ 10 h 14"/>
                <a:gd name="T14" fmla="*/ 6 w 12"/>
                <a:gd name="T15" fmla="*/ 14 h 14"/>
                <a:gd name="T16" fmla="*/ 10 w 12"/>
                <a:gd name="T17" fmla="*/ 10 h 14"/>
                <a:gd name="T18" fmla="*/ 2 w 12"/>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2" y="10"/>
                  </a:moveTo>
                  <a:lnTo>
                    <a:pt x="10" y="10"/>
                  </a:lnTo>
                  <a:lnTo>
                    <a:pt x="12" y="8"/>
                  </a:lnTo>
                  <a:lnTo>
                    <a:pt x="2" y="0"/>
                  </a:lnTo>
                  <a:lnTo>
                    <a:pt x="0" y="2"/>
                  </a:lnTo>
                  <a:lnTo>
                    <a:pt x="8" y="0"/>
                  </a:lnTo>
                  <a:lnTo>
                    <a:pt x="2" y="10"/>
                  </a:lnTo>
                  <a:lnTo>
                    <a:pt x="6" y="14"/>
                  </a:lnTo>
                  <a:lnTo>
                    <a:pt x="10" y="10"/>
                  </a:lnTo>
                  <a:lnTo>
                    <a:pt x="2" y="10"/>
                  </a:lnTo>
                  <a:close/>
                </a:path>
              </a:pathLst>
            </a:custGeom>
            <a:solidFill>
              <a:schemeClr val="tx1"/>
            </a:solidFill>
            <a:ln w="9525">
              <a:solidFill>
                <a:schemeClr val="tx1"/>
              </a:solidFill>
              <a:round/>
              <a:headEnd/>
              <a:tailEnd/>
            </a:ln>
          </p:spPr>
          <p:txBody>
            <a:bodyPr/>
            <a:lstStyle/>
            <a:p>
              <a:endParaRPr lang="en-US"/>
            </a:p>
          </p:txBody>
        </p:sp>
        <p:sp>
          <p:nvSpPr>
            <p:cNvPr id="45894" name="Freeform 261"/>
            <p:cNvSpPr>
              <a:spLocks/>
            </p:cNvSpPr>
            <p:nvPr/>
          </p:nvSpPr>
          <p:spPr bwMode="auto">
            <a:xfrm>
              <a:off x="2103" y="3500"/>
              <a:ext cx="13" cy="14"/>
            </a:xfrm>
            <a:custGeom>
              <a:avLst/>
              <a:gdLst>
                <a:gd name="T0" fmla="*/ 0 w 13"/>
                <a:gd name="T1" fmla="*/ 8 h 14"/>
                <a:gd name="T2" fmla="*/ 2 w 13"/>
                <a:gd name="T3" fmla="*/ 10 h 14"/>
                <a:gd name="T4" fmla="*/ 7 w 13"/>
                <a:gd name="T5" fmla="*/ 14 h 14"/>
                <a:gd name="T6" fmla="*/ 13 w 13"/>
                <a:gd name="T7" fmla="*/ 4 h 14"/>
                <a:gd name="T8" fmla="*/ 9 w 13"/>
                <a:gd name="T9" fmla="*/ 0 h 14"/>
                <a:gd name="T10" fmla="*/ 11 w 13"/>
                <a:gd name="T11" fmla="*/ 4 h 14"/>
                <a:gd name="T12" fmla="*/ 0 w 13"/>
                <a:gd name="T13" fmla="*/ 8 h 14"/>
                <a:gd name="T14" fmla="*/ 0 w 13"/>
                <a:gd name="T15" fmla="*/ 10 h 14"/>
                <a:gd name="T16" fmla="*/ 2 w 13"/>
                <a:gd name="T17" fmla="*/ 10 h 14"/>
                <a:gd name="T18" fmla="*/ 0 w 13"/>
                <a:gd name="T19" fmla="*/ 8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4"/>
                <a:gd name="T32" fmla="*/ 13 w 1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4">
                  <a:moveTo>
                    <a:pt x="0" y="8"/>
                  </a:moveTo>
                  <a:lnTo>
                    <a:pt x="2" y="10"/>
                  </a:lnTo>
                  <a:lnTo>
                    <a:pt x="7" y="14"/>
                  </a:lnTo>
                  <a:lnTo>
                    <a:pt x="13" y="4"/>
                  </a:lnTo>
                  <a:lnTo>
                    <a:pt x="9" y="0"/>
                  </a:lnTo>
                  <a:lnTo>
                    <a:pt x="11" y="4"/>
                  </a:lnTo>
                  <a:lnTo>
                    <a:pt x="0" y="8"/>
                  </a:lnTo>
                  <a:lnTo>
                    <a:pt x="0" y="10"/>
                  </a:lnTo>
                  <a:lnTo>
                    <a:pt x="2" y="10"/>
                  </a:lnTo>
                  <a:lnTo>
                    <a:pt x="0" y="8"/>
                  </a:lnTo>
                  <a:close/>
                </a:path>
              </a:pathLst>
            </a:custGeom>
            <a:solidFill>
              <a:schemeClr val="tx1"/>
            </a:solidFill>
            <a:ln w="9525">
              <a:solidFill>
                <a:schemeClr val="tx1"/>
              </a:solidFill>
              <a:round/>
              <a:headEnd/>
              <a:tailEnd/>
            </a:ln>
          </p:spPr>
          <p:txBody>
            <a:bodyPr/>
            <a:lstStyle/>
            <a:p>
              <a:endParaRPr lang="en-US"/>
            </a:p>
          </p:txBody>
        </p:sp>
        <p:sp>
          <p:nvSpPr>
            <p:cNvPr id="45895" name="Freeform 262"/>
            <p:cNvSpPr>
              <a:spLocks/>
            </p:cNvSpPr>
            <p:nvPr/>
          </p:nvSpPr>
          <p:spPr bwMode="auto">
            <a:xfrm>
              <a:off x="2101" y="3498"/>
              <a:ext cx="13" cy="10"/>
            </a:xfrm>
            <a:custGeom>
              <a:avLst/>
              <a:gdLst>
                <a:gd name="T0" fmla="*/ 0 w 13"/>
                <a:gd name="T1" fmla="*/ 4 h 10"/>
                <a:gd name="T2" fmla="*/ 2 w 13"/>
                <a:gd name="T3" fmla="*/ 10 h 10"/>
                <a:gd name="T4" fmla="*/ 13 w 13"/>
                <a:gd name="T5" fmla="*/ 6 h 10"/>
                <a:gd name="T6" fmla="*/ 11 w 13"/>
                <a:gd name="T7" fmla="*/ 0 h 10"/>
                <a:gd name="T8" fmla="*/ 0 w 13"/>
                <a:gd name="T9" fmla="*/ 4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0" y="4"/>
                  </a:moveTo>
                  <a:lnTo>
                    <a:pt x="2" y="10"/>
                  </a:lnTo>
                  <a:lnTo>
                    <a:pt x="13" y="6"/>
                  </a:lnTo>
                  <a:lnTo>
                    <a:pt x="11" y="0"/>
                  </a:lnTo>
                  <a:lnTo>
                    <a:pt x="0" y="4"/>
                  </a:lnTo>
                  <a:close/>
                </a:path>
              </a:pathLst>
            </a:custGeom>
            <a:solidFill>
              <a:schemeClr val="tx1"/>
            </a:solidFill>
            <a:ln w="9525">
              <a:solidFill>
                <a:schemeClr val="tx1"/>
              </a:solidFill>
              <a:round/>
              <a:headEnd/>
              <a:tailEnd/>
            </a:ln>
          </p:spPr>
          <p:txBody>
            <a:bodyPr/>
            <a:lstStyle/>
            <a:p>
              <a:endParaRPr lang="en-US"/>
            </a:p>
          </p:txBody>
        </p:sp>
        <p:sp>
          <p:nvSpPr>
            <p:cNvPr id="45896" name="Freeform 263"/>
            <p:cNvSpPr>
              <a:spLocks/>
            </p:cNvSpPr>
            <p:nvPr/>
          </p:nvSpPr>
          <p:spPr bwMode="auto">
            <a:xfrm>
              <a:off x="2099" y="3488"/>
              <a:ext cx="13" cy="14"/>
            </a:xfrm>
            <a:custGeom>
              <a:avLst/>
              <a:gdLst>
                <a:gd name="T0" fmla="*/ 9 w 13"/>
                <a:gd name="T1" fmla="*/ 0 h 14"/>
                <a:gd name="T2" fmla="*/ 0 w 13"/>
                <a:gd name="T3" fmla="*/ 4 h 14"/>
                <a:gd name="T4" fmla="*/ 2 w 13"/>
                <a:gd name="T5" fmla="*/ 14 h 14"/>
                <a:gd name="T6" fmla="*/ 13 w 13"/>
                <a:gd name="T7" fmla="*/ 10 h 14"/>
                <a:gd name="T8" fmla="*/ 9 w 13"/>
                <a:gd name="T9" fmla="*/ 0 h 14"/>
                <a:gd name="T10" fmla="*/ 0 w 13"/>
                <a:gd name="T11" fmla="*/ 4 h 14"/>
                <a:gd name="T12" fmla="*/ 9 w 13"/>
                <a:gd name="T13" fmla="*/ 0 h 14"/>
                <a:gd name="T14" fmla="*/ 4 w 13"/>
                <a:gd name="T15" fmla="*/ 2 h 14"/>
                <a:gd name="T16" fmla="*/ 0 w 13"/>
                <a:gd name="T17" fmla="*/ 4 h 14"/>
                <a:gd name="T18" fmla="*/ 9 w 13"/>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4"/>
                <a:gd name="T32" fmla="*/ 13 w 1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4">
                  <a:moveTo>
                    <a:pt x="9" y="0"/>
                  </a:moveTo>
                  <a:lnTo>
                    <a:pt x="0" y="4"/>
                  </a:lnTo>
                  <a:lnTo>
                    <a:pt x="2" y="14"/>
                  </a:lnTo>
                  <a:lnTo>
                    <a:pt x="13" y="10"/>
                  </a:lnTo>
                  <a:lnTo>
                    <a:pt x="9" y="0"/>
                  </a:lnTo>
                  <a:lnTo>
                    <a:pt x="0" y="4"/>
                  </a:lnTo>
                  <a:lnTo>
                    <a:pt x="9" y="0"/>
                  </a:lnTo>
                  <a:lnTo>
                    <a:pt x="4" y="2"/>
                  </a:lnTo>
                  <a:lnTo>
                    <a:pt x="0" y="4"/>
                  </a:lnTo>
                  <a:lnTo>
                    <a:pt x="9" y="0"/>
                  </a:lnTo>
                  <a:close/>
                </a:path>
              </a:pathLst>
            </a:custGeom>
            <a:solidFill>
              <a:schemeClr val="tx1"/>
            </a:solidFill>
            <a:ln w="9525">
              <a:solidFill>
                <a:schemeClr val="tx1"/>
              </a:solidFill>
              <a:round/>
              <a:headEnd/>
              <a:tailEnd/>
            </a:ln>
          </p:spPr>
          <p:txBody>
            <a:bodyPr/>
            <a:lstStyle/>
            <a:p>
              <a:endParaRPr lang="en-US"/>
            </a:p>
          </p:txBody>
        </p:sp>
        <p:sp>
          <p:nvSpPr>
            <p:cNvPr id="45897" name="Freeform 264"/>
            <p:cNvSpPr>
              <a:spLocks/>
            </p:cNvSpPr>
            <p:nvPr/>
          </p:nvSpPr>
          <p:spPr bwMode="auto">
            <a:xfrm>
              <a:off x="2346" y="3050"/>
              <a:ext cx="15" cy="31"/>
            </a:xfrm>
            <a:custGeom>
              <a:avLst/>
              <a:gdLst>
                <a:gd name="T0" fmla="*/ 15 w 15"/>
                <a:gd name="T1" fmla="*/ 29 h 31"/>
                <a:gd name="T2" fmla="*/ 12 w 15"/>
                <a:gd name="T3" fmla="*/ 0 h 31"/>
                <a:gd name="T4" fmla="*/ 0 w 15"/>
                <a:gd name="T5" fmla="*/ 2 h 31"/>
                <a:gd name="T6" fmla="*/ 4 w 15"/>
                <a:gd name="T7" fmla="*/ 31 h 31"/>
                <a:gd name="T8" fmla="*/ 15 w 15"/>
                <a:gd name="T9" fmla="*/ 29 h 31"/>
                <a:gd name="T10" fmla="*/ 0 60000 65536"/>
                <a:gd name="T11" fmla="*/ 0 60000 65536"/>
                <a:gd name="T12" fmla="*/ 0 60000 65536"/>
                <a:gd name="T13" fmla="*/ 0 60000 65536"/>
                <a:gd name="T14" fmla="*/ 0 60000 65536"/>
                <a:gd name="T15" fmla="*/ 0 w 15"/>
                <a:gd name="T16" fmla="*/ 0 h 31"/>
                <a:gd name="T17" fmla="*/ 15 w 15"/>
                <a:gd name="T18" fmla="*/ 31 h 31"/>
              </a:gdLst>
              <a:ahLst/>
              <a:cxnLst>
                <a:cxn ang="T10">
                  <a:pos x="T0" y="T1"/>
                </a:cxn>
                <a:cxn ang="T11">
                  <a:pos x="T2" y="T3"/>
                </a:cxn>
                <a:cxn ang="T12">
                  <a:pos x="T4" y="T5"/>
                </a:cxn>
                <a:cxn ang="T13">
                  <a:pos x="T6" y="T7"/>
                </a:cxn>
                <a:cxn ang="T14">
                  <a:pos x="T8" y="T9"/>
                </a:cxn>
              </a:cxnLst>
              <a:rect l="T15" t="T16" r="T17" b="T18"/>
              <a:pathLst>
                <a:path w="15" h="31">
                  <a:moveTo>
                    <a:pt x="15" y="29"/>
                  </a:moveTo>
                  <a:lnTo>
                    <a:pt x="12" y="0"/>
                  </a:lnTo>
                  <a:lnTo>
                    <a:pt x="0" y="2"/>
                  </a:lnTo>
                  <a:lnTo>
                    <a:pt x="4" y="31"/>
                  </a:lnTo>
                  <a:lnTo>
                    <a:pt x="15" y="29"/>
                  </a:lnTo>
                  <a:close/>
                </a:path>
              </a:pathLst>
            </a:custGeom>
            <a:solidFill>
              <a:schemeClr val="tx1"/>
            </a:solidFill>
            <a:ln w="9525">
              <a:solidFill>
                <a:schemeClr val="tx1"/>
              </a:solidFill>
              <a:round/>
              <a:headEnd/>
              <a:tailEnd/>
            </a:ln>
          </p:spPr>
          <p:txBody>
            <a:bodyPr/>
            <a:lstStyle/>
            <a:p>
              <a:endParaRPr lang="en-US"/>
            </a:p>
          </p:txBody>
        </p:sp>
        <p:sp>
          <p:nvSpPr>
            <p:cNvPr id="45898" name="Freeform 265"/>
            <p:cNvSpPr>
              <a:spLocks/>
            </p:cNvSpPr>
            <p:nvPr/>
          </p:nvSpPr>
          <p:spPr bwMode="auto">
            <a:xfrm>
              <a:off x="2350" y="3079"/>
              <a:ext cx="29" cy="139"/>
            </a:xfrm>
            <a:custGeom>
              <a:avLst/>
              <a:gdLst>
                <a:gd name="T0" fmla="*/ 29 w 29"/>
                <a:gd name="T1" fmla="*/ 137 h 139"/>
                <a:gd name="T2" fmla="*/ 11 w 29"/>
                <a:gd name="T3" fmla="*/ 0 h 139"/>
                <a:gd name="T4" fmla="*/ 0 w 29"/>
                <a:gd name="T5" fmla="*/ 2 h 139"/>
                <a:gd name="T6" fmla="*/ 17 w 29"/>
                <a:gd name="T7" fmla="*/ 139 h 139"/>
                <a:gd name="T8" fmla="*/ 29 w 29"/>
                <a:gd name="T9" fmla="*/ 137 h 139"/>
                <a:gd name="T10" fmla="*/ 0 60000 65536"/>
                <a:gd name="T11" fmla="*/ 0 60000 65536"/>
                <a:gd name="T12" fmla="*/ 0 60000 65536"/>
                <a:gd name="T13" fmla="*/ 0 60000 65536"/>
                <a:gd name="T14" fmla="*/ 0 60000 65536"/>
                <a:gd name="T15" fmla="*/ 0 w 29"/>
                <a:gd name="T16" fmla="*/ 0 h 139"/>
                <a:gd name="T17" fmla="*/ 29 w 29"/>
                <a:gd name="T18" fmla="*/ 139 h 139"/>
              </a:gdLst>
              <a:ahLst/>
              <a:cxnLst>
                <a:cxn ang="T10">
                  <a:pos x="T0" y="T1"/>
                </a:cxn>
                <a:cxn ang="T11">
                  <a:pos x="T2" y="T3"/>
                </a:cxn>
                <a:cxn ang="T12">
                  <a:pos x="T4" y="T5"/>
                </a:cxn>
                <a:cxn ang="T13">
                  <a:pos x="T6" y="T7"/>
                </a:cxn>
                <a:cxn ang="T14">
                  <a:pos x="T8" y="T9"/>
                </a:cxn>
              </a:cxnLst>
              <a:rect l="T15" t="T16" r="T17" b="T18"/>
              <a:pathLst>
                <a:path w="29" h="139">
                  <a:moveTo>
                    <a:pt x="29" y="137"/>
                  </a:moveTo>
                  <a:lnTo>
                    <a:pt x="11" y="0"/>
                  </a:lnTo>
                  <a:lnTo>
                    <a:pt x="0" y="2"/>
                  </a:lnTo>
                  <a:lnTo>
                    <a:pt x="17" y="139"/>
                  </a:lnTo>
                  <a:lnTo>
                    <a:pt x="29" y="137"/>
                  </a:lnTo>
                  <a:close/>
                </a:path>
              </a:pathLst>
            </a:custGeom>
            <a:solidFill>
              <a:schemeClr val="tx1"/>
            </a:solidFill>
            <a:ln w="9525">
              <a:solidFill>
                <a:schemeClr val="tx1"/>
              </a:solidFill>
              <a:round/>
              <a:headEnd/>
              <a:tailEnd/>
            </a:ln>
          </p:spPr>
          <p:txBody>
            <a:bodyPr/>
            <a:lstStyle/>
            <a:p>
              <a:endParaRPr lang="en-US"/>
            </a:p>
          </p:txBody>
        </p:sp>
        <p:sp>
          <p:nvSpPr>
            <p:cNvPr id="45899" name="Freeform 266"/>
            <p:cNvSpPr>
              <a:spLocks/>
            </p:cNvSpPr>
            <p:nvPr/>
          </p:nvSpPr>
          <p:spPr bwMode="auto">
            <a:xfrm>
              <a:off x="2367" y="3216"/>
              <a:ext cx="21" cy="70"/>
            </a:xfrm>
            <a:custGeom>
              <a:avLst/>
              <a:gdLst>
                <a:gd name="T0" fmla="*/ 21 w 21"/>
                <a:gd name="T1" fmla="*/ 68 h 70"/>
                <a:gd name="T2" fmla="*/ 12 w 21"/>
                <a:gd name="T3" fmla="*/ 0 h 70"/>
                <a:gd name="T4" fmla="*/ 0 w 21"/>
                <a:gd name="T5" fmla="*/ 2 h 70"/>
                <a:gd name="T6" fmla="*/ 10 w 21"/>
                <a:gd name="T7" fmla="*/ 70 h 70"/>
                <a:gd name="T8" fmla="*/ 21 w 21"/>
                <a:gd name="T9" fmla="*/ 68 h 70"/>
                <a:gd name="T10" fmla="*/ 0 60000 65536"/>
                <a:gd name="T11" fmla="*/ 0 60000 65536"/>
                <a:gd name="T12" fmla="*/ 0 60000 65536"/>
                <a:gd name="T13" fmla="*/ 0 60000 65536"/>
                <a:gd name="T14" fmla="*/ 0 60000 65536"/>
                <a:gd name="T15" fmla="*/ 0 w 21"/>
                <a:gd name="T16" fmla="*/ 0 h 70"/>
                <a:gd name="T17" fmla="*/ 21 w 21"/>
                <a:gd name="T18" fmla="*/ 70 h 70"/>
              </a:gdLst>
              <a:ahLst/>
              <a:cxnLst>
                <a:cxn ang="T10">
                  <a:pos x="T0" y="T1"/>
                </a:cxn>
                <a:cxn ang="T11">
                  <a:pos x="T2" y="T3"/>
                </a:cxn>
                <a:cxn ang="T12">
                  <a:pos x="T4" y="T5"/>
                </a:cxn>
                <a:cxn ang="T13">
                  <a:pos x="T6" y="T7"/>
                </a:cxn>
                <a:cxn ang="T14">
                  <a:pos x="T8" y="T9"/>
                </a:cxn>
              </a:cxnLst>
              <a:rect l="T15" t="T16" r="T17" b="T18"/>
              <a:pathLst>
                <a:path w="21" h="70">
                  <a:moveTo>
                    <a:pt x="21" y="68"/>
                  </a:moveTo>
                  <a:lnTo>
                    <a:pt x="12" y="0"/>
                  </a:lnTo>
                  <a:lnTo>
                    <a:pt x="0" y="2"/>
                  </a:lnTo>
                  <a:lnTo>
                    <a:pt x="10" y="70"/>
                  </a:lnTo>
                  <a:lnTo>
                    <a:pt x="21" y="68"/>
                  </a:lnTo>
                  <a:close/>
                </a:path>
              </a:pathLst>
            </a:custGeom>
            <a:solidFill>
              <a:schemeClr val="tx1"/>
            </a:solidFill>
            <a:ln w="9525">
              <a:solidFill>
                <a:schemeClr val="tx1"/>
              </a:solidFill>
              <a:round/>
              <a:headEnd/>
              <a:tailEnd/>
            </a:ln>
          </p:spPr>
          <p:txBody>
            <a:bodyPr/>
            <a:lstStyle/>
            <a:p>
              <a:endParaRPr lang="en-US"/>
            </a:p>
          </p:txBody>
        </p:sp>
        <p:sp>
          <p:nvSpPr>
            <p:cNvPr id="45900" name="Freeform 267"/>
            <p:cNvSpPr>
              <a:spLocks/>
            </p:cNvSpPr>
            <p:nvPr/>
          </p:nvSpPr>
          <p:spPr bwMode="auto">
            <a:xfrm>
              <a:off x="2377" y="3284"/>
              <a:ext cx="19" cy="62"/>
            </a:xfrm>
            <a:custGeom>
              <a:avLst/>
              <a:gdLst>
                <a:gd name="T0" fmla="*/ 19 w 19"/>
                <a:gd name="T1" fmla="*/ 60 h 62"/>
                <a:gd name="T2" fmla="*/ 19 w 19"/>
                <a:gd name="T3" fmla="*/ 62 h 62"/>
                <a:gd name="T4" fmla="*/ 11 w 19"/>
                <a:gd name="T5" fmla="*/ 0 h 62"/>
                <a:gd name="T6" fmla="*/ 0 w 19"/>
                <a:gd name="T7" fmla="*/ 2 h 62"/>
                <a:gd name="T8" fmla="*/ 8 w 19"/>
                <a:gd name="T9" fmla="*/ 62 h 62"/>
                <a:gd name="T10" fmla="*/ 19 w 19"/>
                <a:gd name="T11" fmla="*/ 60 h 62"/>
                <a:gd name="T12" fmla="*/ 0 60000 65536"/>
                <a:gd name="T13" fmla="*/ 0 60000 65536"/>
                <a:gd name="T14" fmla="*/ 0 60000 65536"/>
                <a:gd name="T15" fmla="*/ 0 60000 65536"/>
                <a:gd name="T16" fmla="*/ 0 60000 65536"/>
                <a:gd name="T17" fmla="*/ 0 60000 65536"/>
                <a:gd name="T18" fmla="*/ 0 w 19"/>
                <a:gd name="T19" fmla="*/ 0 h 62"/>
                <a:gd name="T20" fmla="*/ 19 w 19"/>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19" h="62">
                  <a:moveTo>
                    <a:pt x="19" y="60"/>
                  </a:moveTo>
                  <a:lnTo>
                    <a:pt x="19" y="62"/>
                  </a:lnTo>
                  <a:lnTo>
                    <a:pt x="11" y="0"/>
                  </a:lnTo>
                  <a:lnTo>
                    <a:pt x="0" y="2"/>
                  </a:lnTo>
                  <a:lnTo>
                    <a:pt x="8" y="62"/>
                  </a:lnTo>
                  <a:lnTo>
                    <a:pt x="19" y="60"/>
                  </a:lnTo>
                  <a:close/>
                </a:path>
              </a:pathLst>
            </a:custGeom>
            <a:solidFill>
              <a:schemeClr val="tx1"/>
            </a:solidFill>
            <a:ln w="9525">
              <a:solidFill>
                <a:schemeClr val="tx1"/>
              </a:solidFill>
              <a:round/>
              <a:headEnd/>
              <a:tailEnd/>
            </a:ln>
          </p:spPr>
          <p:txBody>
            <a:bodyPr/>
            <a:lstStyle/>
            <a:p>
              <a:endParaRPr lang="en-US"/>
            </a:p>
          </p:txBody>
        </p:sp>
        <p:sp>
          <p:nvSpPr>
            <p:cNvPr id="45901" name="Freeform 268"/>
            <p:cNvSpPr>
              <a:spLocks/>
            </p:cNvSpPr>
            <p:nvPr/>
          </p:nvSpPr>
          <p:spPr bwMode="auto">
            <a:xfrm>
              <a:off x="2385" y="3344"/>
              <a:ext cx="15" cy="27"/>
            </a:xfrm>
            <a:custGeom>
              <a:avLst/>
              <a:gdLst>
                <a:gd name="T0" fmla="*/ 15 w 15"/>
                <a:gd name="T1" fmla="*/ 26 h 27"/>
                <a:gd name="T2" fmla="*/ 11 w 15"/>
                <a:gd name="T3" fmla="*/ 0 h 27"/>
                <a:gd name="T4" fmla="*/ 0 w 15"/>
                <a:gd name="T5" fmla="*/ 2 h 27"/>
                <a:gd name="T6" fmla="*/ 3 w 15"/>
                <a:gd name="T7" fmla="*/ 27 h 27"/>
                <a:gd name="T8" fmla="*/ 15 w 15"/>
                <a:gd name="T9" fmla="*/ 26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5" y="26"/>
                  </a:moveTo>
                  <a:lnTo>
                    <a:pt x="11" y="0"/>
                  </a:lnTo>
                  <a:lnTo>
                    <a:pt x="0" y="2"/>
                  </a:lnTo>
                  <a:lnTo>
                    <a:pt x="3" y="27"/>
                  </a:lnTo>
                  <a:lnTo>
                    <a:pt x="15" y="26"/>
                  </a:lnTo>
                  <a:close/>
                </a:path>
              </a:pathLst>
            </a:custGeom>
            <a:solidFill>
              <a:schemeClr val="tx1"/>
            </a:solidFill>
            <a:ln w="9525">
              <a:solidFill>
                <a:schemeClr val="tx1"/>
              </a:solidFill>
              <a:round/>
              <a:headEnd/>
              <a:tailEnd/>
            </a:ln>
          </p:spPr>
          <p:txBody>
            <a:bodyPr/>
            <a:lstStyle/>
            <a:p>
              <a:endParaRPr lang="en-US"/>
            </a:p>
          </p:txBody>
        </p:sp>
        <p:sp>
          <p:nvSpPr>
            <p:cNvPr id="45902" name="Freeform 269"/>
            <p:cNvSpPr>
              <a:spLocks/>
            </p:cNvSpPr>
            <p:nvPr/>
          </p:nvSpPr>
          <p:spPr bwMode="auto">
            <a:xfrm>
              <a:off x="2388" y="3370"/>
              <a:ext cx="16" cy="19"/>
            </a:xfrm>
            <a:custGeom>
              <a:avLst/>
              <a:gdLst>
                <a:gd name="T0" fmla="*/ 16 w 16"/>
                <a:gd name="T1" fmla="*/ 15 h 19"/>
                <a:gd name="T2" fmla="*/ 16 w 16"/>
                <a:gd name="T3" fmla="*/ 17 h 19"/>
                <a:gd name="T4" fmla="*/ 12 w 16"/>
                <a:gd name="T5" fmla="*/ 0 h 19"/>
                <a:gd name="T6" fmla="*/ 0 w 16"/>
                <a:gd name="T7" fmla="*/ 1 h 19"/>
                <a:gd name="T8" fmla="*/ 4 w 16"/>
                <a:gd name="T9" fmla="*/ 19 h 19"/>
                <a:gd name="T10" fmla="*/ 16 w 16"/>
                <a:gd name="T11" fmla="*/ 15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16" y="15"/>
                  </a:moveTo>
                  <a:lnTo>
                    <a:pt x="16" y="17"/>
                  </a:lnTo>
                  <a:lnTo>
                    <a:pt x="12" y="0"/>
                  </a:lnTo>
                  <a:lnTo>
                    <a:pt x="0" y="1"/>
                  </a:lnTo>
                  <a:lnTo>
                    <a:pt x="4" y="19"/>
                  </a:lnTo>
                  <a:lnTo>
                    <a:pt x="16" y="15"/>
                  </a:lnTo>
                  <a:close/>
                </a:path>
              </a:pathLst>
            </a:custGeom>
            <a:solidFill>
              <a:schemeClr val="tx1"/>
            </a:solidFill>
            <a:ln w="9525">
              <a:solidFill>
                <a:schemeClr val="tx1"/>
              </a:solidFill>
              <a:round/>
              <a:headEnd/>
              <a:tailEnd/>
            </a:ln>
          </p:spPr>
          <p:txBody>
            <a:bodyPr/>
            <a:lstStyle/>
            <a:p>
              <a:endParaRPr lang="en-US"/>
            </a:p>
          </p:txBody>
        </p:sp>
        <p:sp>
          <p:nvSpPr>
            <p:cNvPr id="45903" name="Freeform 270"/>
            <p:cNvSpPr>
              <a:spLocks/>
            </p:cNvSpPr>
            <p:nvPr/>
          </p:nvSpPr>
          <p:spPr bwMode="auto">
            <a:xfrm>
              <a:off x="2392" y="3385"/>
              <a:ext cx="16" cy="18"/>
            </a:xfrm>
            <a:custGeom>
              <a:avLst/>
              <a:gdLst>
                <a:gd name="T0" fmla="*/ 16 w 16"/>
                <a:gd name="T1" fmla="*/ 12 h 18"/>
                <a:gd name="T2" fmla="*/ 12 w 16"/>
                <a:gd name="T3" fmla="*/ 0 h 18"/>
                <a:gd name="T4" fmla="*/ 0 w 16"/>
                <a:gd name="T5" fmla="*/ 4 h 18"/>
                <a:gd name="T6" fmla="*/ 4 w 16"/>
                <a:gd name="T7" fmla="*/ 16 h 18"/>
                <a:gd name="T8" fmla="*/ 4 w 16"/>
                <a:gd name="T9" fmla="*/ 18 h 18"/>
                <a:gd name="T10" fmla="*/ 4 w 16"/>
                <a:gd name="T11" fmla="*/ 16 h 18"/>
                <a:gd name="T12" fmla="*/ 4 w 16"/>
                <a:gd name="T13" fmla="*/ 18 h 18"/>
                <a:gd name="T14" fmla="*/ 16 w 16"/>
                <a:gd name="T15" fmla="*/ 12 h 18"/>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8"/>
                <a:gd name="T26" fmla="*/ 16 w 1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8">
                  <a:moveTo>
                    <a:pt x="16" y="12"/>
                  </a:moveTo>
                  <a:lnTo>
                    <a:pt x="12" y="0"/>
                  </a:lnTo>
                  <a:lnTo>
                    <a:pt x="0" y="4"/>
                  </a:lnTo>
                  <a:lnTo>
                    <a:pt x="4" y="16"/>
                  </a:lnTo>
                  <a:lnTo>
                    <a:pt x="4" y="18"/>
                  </a:lnTo>
                  <a:lnTo>
                    <a:pt x="4" y="16"/>
                  </a:lnTo>
                  <a:lnTo>
                    <a:pt x="4" y="18"/>
                  </a:lnTo>
                  <a:lnTo>
                    <a:pt x="16" y="12"/>
                  </a:lnTo>
                  <a:close/>
                </a:path>
              </a:pathLst>
            </a:custGeom>
            <a:solidFill>
              <a:schemeClr val="tx1"/>
            </a:solidFill>
            <a:ln w="9525">
              <a:solidFill>
                <a:schemeClr val="tx1"/>
              </a:solidFill>
              <a:round/>
              <a:headEnd/>
              <a:tailEnd/>
            </a:ln>
          </p:spPr>
          <p:txBody>
            <a:bodyPr/>
            <a:lstStyle/>
            <a:p>
              <a:endParaRPr lang="en-US"/>
            </a:p>
          </p:txBody>
        </p:sp>
        <p:sp>
          <p:nvSpPr>
            <p:cNvPr id="45904" name="Freeform 271"/>
            <p:cNvSpPr>
              <a:spLocks/>
            </p:cNvSpPr>
            <p:nvPr/>
          </p:nvSpPr>
          <p:spPr bwMode="auto">
            <a:xfrm>
              <a:off x="2396" y="3397"/>
              <a:ext cx="16" cy="15"/>
            </a:xfrm>
            <a:custGeom>
              <a:avLst/>
              <a:gdLst>
                <a:gd name="T0" fmla="*/ 14 w 16"/>
                <a:gd name="T1" fmla="*/ 6 h 15"/>
                <a:gd name="T2" fmla="*/ 16 w 16"/>
                <a:gd name="T3" fmla="*/ 10 h 15"/>
                <a:gd name="T4" fmla="*/ 12 w 16"/>
                <a:gd name="T5" fmla="*/ 0 h 15"/>
                <a:gd name="T6" fmla="*/ 0 w 16"/>
                <a:gd name="T7" fmla="*/ 6 h 15"/>
                <a:gd name="T8" fmla="*/ 4 w 16"/>
                <a:gd name="T9" fmla="*/ 13 h 15"/>
                <a:gd name="T10" fmla="*/ 6 w 16"/>
                <a:gd name="T11" fmla="*/ 15 h 15"/>
                <a:gd name="T12" fmla="*/ 4 w 16"/>
                <a:gd name="T13" fmla="*/ 13 h 15"/>
                <a:gd name="T14" fmla="*/ 6 w 16"/>
                <a:gd name="T15" fmla="*/ 15 h 15"/>
                <a:gd name="T16" fmla="*/ 14 w 16"/>
                <a:gd name="T17" fmla="*/ 6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5"/>
                <a:gd name="T29" fmla="*/ 16 w 1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5">
                  <a:moveTo>
                    <a:pt x="14" y="6"/>
                  </a:moveTo>
                  <a:lnTo>
                    <a:pt x="16" y="10"/>
                  </a:lnTo>
                  <a:lnTo>
                    <a:pt x="12" y="0"/>
                  </a:lnTo>
                  <a:lnTo>
                    <a:pt x="0" y="6"/>
                  </a:lnTo>
                  <a:lnTo>
                    <a:pt x="4" y="13"/>
                  </a:lnTo>
                  <a:lnTo>
                    <a:pt x="6" y="15"/>
                  </a:lnTo>
                  <a:lnTo>
                    <a:pt x="4" y="13"/>
                  </a:lnTo>
                  <a:lnTo>
                    <a:pt x="6" y="15"/>
                  </a:lnTo>
                  <a:lnTo>
                    <a:pt x="14" y="6"/>
                  </a:lnTo>
                  <a:close/>
                </a:path>
              </a:pathLst>
            </a:custGeom>
            <a:solidFill>
              <a:schemeClr val="tx1"/>
            </a:solidFill>
            <a:ln w="9525">
              <a:solidFill>
                <a:schemeClr val="tx1"/>
              </a:solidFill>
              <a:round/>
              <a:headEnd/>
              <a:tailEnd/>
            </a:ln>
          </p:spPr>
          <p:txBody>
            <a:bodyPr/>
            <a:lstStyle/>
            <a:p>
              <a:endParaRPr lang="en-US"/>
            </a:p>
          </p:txBody>
        </p:sp>
        <p:sp>
          <p:nvSpPr>
            <p:cNvPr id="45905" name="Freeform 272"/>
            <p:cNvSpPr>
              <a:spLocks/>
            </p:cNvSpPr>
            <p:nvPr/>
          </p:nvSpPr>
          <p:spPr bwMode="auto">
            <a:xfrm>
              <a:off x="2402" y="3403"/>
              <a:ext cx="12" cy="15"/>
            </a:xfrm>
            <a:custGeom>
              <a:avLst/>
              <a:gdLst>
                <a:gd name="T0" fmla="*/ 6 w 12"/>
                <a:gd name="T1" fmla="*/ 4 h 15"/>
                <a:gd name="T2" fmla="*/ 12 w 12"/>
                <a:gd name="T3" fmla="*/ 4 h 15"/>
                <a:gd name="T4" fmla="*/ 8 w 12"/>
                <a:gd name="T5" fmla="*/ 0 h 15"/>
                <a:gd name="T6" fmla="*/ 0 w 12"/>
                <a:gd name="T7" fmla="*/ 9 h 15"/>
                <a:gd name="T8" fmla="*/ 4 w 12"/>
                <a:gd name="T9" fmla="*/ 13 h 15"/>
                <a:gd name="T10" fmla="*/ 10 w 12"/>
                <a:gd name="T11" fmla="*/ 13 h 15"/>
                <a:gd name="T12" fmla="*/ 4 w 12"/>
                <a:gd name="T13" fmla="*/ 13 h 15"/>
                <a:gd name="T14" fmla="*/ 8 w 12"/>
                <a:gd name="T15" fmla="*/ 15 h 15"/>
                <a:gd name="T16" fmla="*/ 10 w 12"/>
                <a:gd name="T17" fmla="*/ 13 h 15"/>
                <a:gd name="T18" fmla="*/ 6 w 12"/>
                <a:gd name="T19" fmla="*/ 4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5"/>
                <a:gd name="T32" fmla="*/ 12 w 1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5">
                  <a:moveTo>
                    <a:pt x="6" y="4"/>
                  </a:moveTo>
                  <a:lnTo>
                    <a:pt x="12" y="4"/>
                  </a:lnTo>
                  <a:lnTo>
                    <a:pt x="8" y="0"/>
                  </a:lnTo>
                  <a:lnTo>
                    <a:pt x="0" y="9"/>
                  </a:lnTo>
                  <a:lnTo>
                    <a:pt x="4" y="13"/>
                  </a:lnTo>
                  <a:lnTo>
                    <a:pt x="10" y="13"/>
                  </a:lnTo>
                  <a:lnTo>
                    <a:pt x="4" y="13"/>
                  </a:lnTo>
                  <a:lnTo>
                    <a:pt x="8" y="15"/>
                  </a:lnTo>
                  <a:lnTo>
                    <a:pt x="10" y="13"/>
                  </a:lnTo>
                  <a:lnTo>
                    <a:pt x="6" y="4"/>
                  </a:lnTo>
                  <a:close/>
                </a:path>
              </a:pathLst>
            </a:custGeom>
            <a:solidFill>
              <a:schemeClr val="tx1"/>
            </a:solidFill>
            <a:ln w="9525">
              <a:solidFill>
                <a:schemeClr val="tx1"/>
              </a:solidFill>
              <a:round/>
              <a:headEnd/>
              <a:tailEnd/>
            </a:ln>
          </p:spPr>
          <p:txBody>
            <a:bodyPr/>
            <a:lstStyle/>
            <a:p>
              <a:endParaRPr lang="en-US"/>
            </a:p>
          </p:txBody>
        </p:sp>
        <p:sp>
          <p:nvSpPr>
            <p:cNvPr id="45906" name="Freeform 273"/>
            <p:cNvSpPr>
              <a:spLocks/>
            </p:cNvSpPr>
            <p:nvPr/>
          </p:nvSpPr>
          <p:spPr bwMode="auto">
            <a:xfrm>
              <a:off x="2408" y="3405"/>
              <a:ext cx="9" cy="11"/>
            </a:xfrm>
            <a:custGeom>
              <a:avLst/>
              <a:gdLst>
                <a:gd name="T0" fmla="*/ 2 w 9"/>
                <a:gd name="T1" fmla="*/ 2 h 11"/>
                <a:gd name="T2" fmla="*/ 4 w 9"/>
                <a:gd name="T3" fmla="*/ 0 h 11"/>
                <a:gd name="T4" fmla="*/ 0 w 9"/>
                <a:gd name="T5" fmla="*/ 2 h 11"/>
                <a:gd name="T6" fmla="*/ 4 w 9"/>
                <a:gd name="T7" fmla="*/ 11 h 11"/>
                <a:gd name="T8" fmla="*/ 7 w 9"/>
                <a:gd name="T9" fmla="*/ 11 h 11"/>
                <a:gd name="T10" fmla="*/ 9 w 9"/>
                <a:gd name="T11" fmla="*/ 9 h 11"/>
                <a:gd name="T12" fmla="*/ 7 w 9"/>
                <a:gd name="T13" fmla="*/ 11 h 11"/>
                <a:gd name="T14" fmla="*/ 7 w 9"/>
                <a:gd name="T15" fmla="*/ 9 h 11"/>
                <a:gd name="T16" fmla="*/ 9 w 9"/>
                <a:gd name="T17" fmla="*/ 9 h 11"/>
                <a:gd name="T18" fmla="*/ 2 w 9"/>
                <a:gd name="T19" fmla="*/ 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2" y="2"/>
                  </a:moveTo>
                  <a:lnTo>
                    <a:pt x="4" y="0"/>
                  </a:lnTo>
                  <a:lnTo>
                    <a:pt x="0" y="2"/>
                  </a:lnTo>
                  <a:lnTo>
                    <a:pt x="4" y="11"/>
                  </a:lnTo>
                  <a:lnTo>
                    <a:pt x="7" y="11"/>
                  </a:lnTo>
                  <a:lnTo>
                    <a:pt x="9" y="9"/>
                  </a:lnTo>
                  <a:lnTo>
                    <a:pt x="7" y="11"/>
                  </a:lnTo>
                  <a:lnTo>
                    <a:pt x="7" y="9"/>
                  </a:lnTo>
                  <a:lnTo>
                    <a:pt x="9" y="9"/>
                  </a:lnTo>
                  <a:lnTo>
                    <a:pt x="2" y="2"/>
                  </a:lnTo>
                  <a:close/>
                </a:path>
              </a:pathLst>
            </a:custGeom>
            <a:solidFill>
              <a:schemeClr val="tx1"/>
            </a:solidFill>
            <a:ln w="9525">
              <a:solidFill>
                <a:schemeClr val="tx1"/>
              </a:solidFill>
              <a:round/>
              <a:headEnd/>
              <a:tailEnd/>
            </a:ln>
          </p:spPr>
          <p:txBody>
            <a:bodyPr/>
            <a:lstStyle/>
            <a:p>
              <a:endParaRPr lang="en-US"/>
            </a:p>
          </p:txBody>
        </p:sp>
        <p:sp>
          <p:nvSpPr>
            <p:cNvPr id="45907" name="Freeform 274"/>
            <p:cNvSpPr>
              <a:spLocks/>
            </p:cNvSpPr>
            <p:nvPr/>
          </p:nvSpPr>
          <p:spPr bwMode="auto">
            <a:xfrm>
              <a:off x="2410" y="3405"/>
              <a:ext cx="9" cy="9"/>
            </a:xfrm>
            <a:custGeom>
              <a:avLst/>
              <a:gdLst>
                <a:gd name="T0" fmla="*/ 0 w 9"/>
                <a:gd name="T1" fmla="*/ 2 h 9"/>
                <a:gd name="T2" fmla="*/ 2 w 9"/>
                <a:gd name="T3" fmla="*/ 0 h 9"/>
                <a:gd name="T4" fmla="*/ 0 w 9"/>
                <a:gd name="T5" fmla="*/ 2 h 9"/>
                <a:gd name="T6" fmla="*/ 7 w 9"/>
                <a:gd name="T7" fmla="*/ 9 h 9"/>
                <a:gd name="T8" fmla="*/ 9 w 9"/>
                <a:gd name="T9" fmla="*/ 7 h 9"/>
                <a:gd name="T10" fmla="*/ 9 w 9"/>
                <a:gd name="T11" fmla="*/ 5 h 9"/>
                <a:gd name="T12" fmla="*/ 9 w 9"/>
                <a:gd name="T13" fmla="*/ 7 h 9"/>
                <a:gd name="T14" fmla="*/ 9 w 9"/>
                <a:gd name="T15" fmla="*/ 5 h 9"/>
                <a:gd name="T16" fmla="*/ 0 w 9"/>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0" y="2"/>
                  </a:moveTo>
                  <a:lnTo>
                    <a:pt x="2" y="0"/>
                  </a:lnTo>
                  <a:lnTo>
                    <a:pt x="0" y="2"/>
                  </a:lnTo>
                  <a:lnTo>
                    <a:pt x="7" y="9"/>
                  </a:lnTo>
                  <a:lnTo>
                    <a:pt x="9" y="7"/>
                  </a:lnTo>
                  <a:lnTo>
                    <a:pt x="9" y="5"/>
                  </a:lnTo>
                  <a:lnTo>
                    <a:pt x="9" y="7"/>
                  </a:lnTo>
                  <a:lnTo>
                    <a:pt x="9" y="5"/>
                  </a:lnTo>
                  <a:lnTo>
                    <a:pt x="0" y="2"/>
                  </a:lnTo>
                  <a:close/>
                </a:path>
              </a:pathLst>
            </a:custGeom>
            <a:solidFill>
              <a:schemeClr val="tx1"/>
            </a:solidFill>
            <a:ln w="9525">
              <a:solidFill>
                <a:schemeClr val="tx1"/>
              </a:solidFill>
              <a:round/>
              <a:headEnd/>
              <a:tailEnd/>
            </a:ln>
          </p:spPr>
          <p:txBody>
            <a:bodyPr/>
            <a:lstStyle/>
            <a:p>
              <a:endParaRPr lang="en-US"/>
            </a:p>
          </p:txBody>
        </p:sp>
        <p:sp>
          <p:nvSpPr>
            <p:cNvPr id="45908" name="Freeform 275"/>
            <p:cNvSpPr>
              <a:spLocks/>
            </p:cNvSpPr>
            <p:nvPr/>
          </p:nvSpPr>
          <p:spPr bwMode="auto">
            <a:xfrm>
              <a:off x="2410" y="3397"/>
              <a:ext cx="15" cy="13"/>
            </a:xfrm>
            <a:custGeom>
              <a:avLst/>
              <a:gdLst>
                <a:gd name="T0" fmla="*/ 4 w 15"/>
                <a:gd name="T1" fmla="*/ 2 h 13"/>
                <a:gd name="T2" fmla="*/ 4 w 15"/>
                <a:gd name="T3" fmla="*/ 0 h 13"/>
                <a:gd name="T4" fmla="*/ 0 w 15"/>
                <a:gd name="T5" fmla="*/ 10 h 13"/>
                <a:gd name="T6" fmla="*/ 9 w 15"/>
                <a:gd name="T7" fmla="*/ 13 h 13"/>
                <a:gd name="T8" fmla="*/ 13 w 15"/>
                <a:gd name="T9" fmla="*/ 6 h 13"/>
                <a:gd name="T10" fmla="*/ 15 w 15"/>
                <a:gd name="T11" fmla="*/ 4 h 13"/>
                <a:gd name="T12" fmla="*/ 13 w 15"/>
                <a:gd name="T13" fmla="*/ 6 h 13"/>
                <a:gd name="T14" fmla="*/ 15 w 15"/>
                <a:gd name="T15" fmla="*/ 4 h 13"/>
                <a:gd name="T16" fmla="*/ 4 w 15"/>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4" y="2"/>
                  </a:moveTo>
                  <a:lnTo>
                    <a:pt x="4" y="0"/>
                  </a:lnTo>
                  <a:lnTo>
                    <a:pt x="0" y="10"/>
                  </a:lnTo>
                  <a:lnTo>
                    <a:pt x="9" y="13"/>
                  </a:lnTo>
                  <a:lnTo>
                    <a:pt x="13" y="6"/>
                  </a:lnTo>
                  <a:lnTo>
                    <a:pt x="15" y="4"/>
                  </a:lnTo>
                  <a:lnTo>
                    <a:pt x="13" y="6"/>
                  </a:lnTo>
                  <a:lnTo>
                    <a:pt x="15" y="4"/>
                  </a:lnTo>
                  <a:lnTo>
                    <a:pt x="4" y="2"/>
                  </a:lnTo>
                  <a:close/>
                </a:path>
              </a:pathLst>
            </a:custGeom>
            <a:solidFill>
              <a:schemeClr val="tx1"/>
            </a:solidFill>
            <a:ln w="9525">
              <a:solidFill>
                <a:schemeClr val="tx1"/>
              </a:solidFill>
              <a:round/>
              <a:headEnd/>
              <a:tailEnd/>
            </a:ln>
          </p:spPr>
          <p:txBody>
            <a:bodyPr/>
            <a:lstStyle/>
            <a:p>
              <a:endParaRPr lang="en-US"/>
            </a:p>
          </p:txBody>
        </p:sp>
        <p:sp>
          <p:nvSpPr>
            <p:cNvPr id="45909" name="Freeform 276"/>
            <p:cNvSpPr>
              <a:spLocks/>
            </p:cNvSpPr>
            <p:nvPr/>
          </p:nvSpPr>
          <p:spPr bwMode="auto">
            <a:xfrm>
              <a:off x="2414" y="3385"/>
              <a:ext cx="15" cy="16"/>
            </a:xfrm>
            <a:custGeom>
              <a:avLst/>
              <a:gdLst>
                <a:gd name="T0" fmla="*/ 3 w 15"/>
                <a:gd name="T1" fmla="*/ 0 h 16"/>
                <a:gd name="T2" fmla="*/ 0 w 15"/>
                <a:gd name="T3" fmla="*/ 14 h 16"/>
                <a:gd name="T4" fmla="*/ 11 w 15"/>
                <a:gd name="T5" fmla="*/ 16 h 16"/>
                <a:gd name="T6" fmla="*/ 15 w 15"/>
                <a:gd name="T7" fmla="*/ 4 h 16"/>
                <a:gd name="T8" fmla="*/ 3 w 15"/>
                <a:gd name="T9" fmla="*/ 0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3" y="0"/>
                  </a:moveTo>
                  <a:lnTo>
                    <a:pt x="0" y="14"/>
                  </a:lnTo>
                  <a:lnTo>
                    <a:pt x="11" y="16"/>
                  </a:lnTo>
                  <a:lnTo>
                    <a:pt x="15" y="4"/>
                  </a:lnTo>
                  <a:lnTo>
                    <a:pt x="3" y="0"/>
                  </a:lnTo>
                  <a:close/>
                </a:path>
              </a:pathLst>
            </a:custGeom>
            <a:solidFill>
              <a:schemeClr val="tx1"/>
            </a:solidFill>
            <a:ln w="9525">
              <a:solidFill>
                <a:schemeClr val="tx1"/>
              </a:solidFill>
              <a:round/>
              <a:headEnd/>
              <a:tailEnd/>
            </a:ln>
          </p:spPr>
          <p:txBody>
            <a:bodyPr/>
            <a:lstStyle/>
            <a:p>
              <a:endParaRPr lang="en-US"/>
            </a:p>
          </p:txBody>
        </p:sp>
        <p:sp>
          <p:nvSpPr>
            <p:cNvPr id="45910" name="Freeform 277"/>
            <p:cNvSpPr>
              <a:spLocks/>
            </p:cNvSpPr>
            <p:nvPr/>
          </p:nvSpPr>
          <p:spPr bwMode="auto">
            <a:xfrm>
              <a:off x="2417" y="3366"/>
              <a:ext cx="16" cy="23"/>
            </a:xfrm>
            <a:custGeom>
              <a:avLst/>
              <a:gdLst>
                <a:gd name="T0" fmla="*/ 4 w 16"/>
                <a:gd name="T1" fmla="*/ 0 h 23"/>
                <a:gd name="T2" fmla="*/ 0 w 16"/>
                <a:gd name="T3" fmla="*/ 19 h 23"/>
                <a:gd name="T4" fmla="*/ 12 w 16"/>
                <a:gd name="T5" fmla="*/ 23 h 23"/>
                <a:gd name="T6" fmla="*/ 16 w 16"/>
                <a:gd name="T7" fmla="*/ 4 h 23"/>
                <a:gd name="T8" fmla="*/ 16 w 16"/>
                <a:gd name="T9" fmla="*/ 2 h 23"/>
                <a:gd name="T10" fmla="*/ 16 w 16"/>
                <a:gd name="T11" fmla="*/ 4 h 23"/>
                <a:gd name="T12" fmla="*/ 16 w 16"/>
                <a:gd name="T13" fmla="*/ 2 h 23"/>
                <a:gd name="T14" fmla="*/ 4 w 16"/>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3"/>
                <a:gd name="T26" fmla="*/ 16 w 16"/>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3">
                  <a:moveTo>
                    <a:pt x="4" y="0"/>
                  </a:moveTo>
                  <a:lnTo>
                    <a:pt x="0" y="19"/>
                  </a:lnTo>
                  <a:lnTo>
                    <a:pt x="12" y="23"/>
                  </a:lnTo>
                  <a:lnTo>
                    <a:pt x="16" y="4"/>
                  </a:lnTo>
                  <a:lnTo>
                    <a:pt x="16" y="2"/>
                  </a:lnTo>
                  <a:lnTo>
                    <a:pt x="16" y="4"/>
                  </a:lnTo>
                  <a:lnTo>
                    <a:pt x="16" y="2"/>
                  </a:lnTo>
                  <a:lnTo>
                    <a:pt x="4" y="0"/>
                  </a:lnTo>
                  <a:close/>
                </a:path>
              </a:pathLst>
            </a:custGeom>
            <a:solidFill>
              <a:schemeClr val="tx1"/>
            </a:solidFill>
            <a:ln w="9525">
              <a:solidFill>
                <a:schemeClr val="tx1"/>
              </a:solidFill>
              <a:round/>
              <a:headEnd/>
              <a:tailEnd/>
            </a:ln>
          </p:spPr>
          <p:txBody>
            <a:bodyPr/>
            <a:lstStyle/>
            <a:p>
              <a:endParaRPr lang="en-US"/>
            </a:p>
          </p:txBody>
        </p:sp>
        <p:sp>
          <p:nvSpPr>
            <p:cNvPr id="45911" name="Freeform 278"/>
            <p:cNvSpPr>
              <a:spLocks/>
            </p:cNvSpPr>
            <p:nvPr/>
          </p:nvSpPr>
          <p:spPr bwMode="auto">
            <a:xfrm>
              <a:off x="2421" y="3342"/>
              <a:ext cx="16" cy="26"/>
            </a:xfrm>
            <a:custGeom>
              <a:avLst/>
              <a:gdLst>
                <a:gd name="T0" fmla="*/ 4 w 16"/>
                <a:gd name="T1" fmla="*/ 0 h 26"/>
                <a:gd name="T2" fmla="*/ 0 w 16"/>
                <a:gd name="T3" fmla="*/ 24 h 26"/>
                <a:gd name="T4" fmla="*/ 12 w 16"/>
                <a:gd name="T5" fmla="*/ 26 h 26"/>
                <a:gd name="T6" fmla="*/ 16 w 16"/>
                <a:gd name="T7" fmla="*/ 2 h 26"/>
                <a:gd name="T8" fmla="*/ 4 w 16"/>
                <a:gd name="T9" fmla="*/ 0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4" y="0"/>
                  </a:moveTo>
                  <a:lnTo>
                    <a:pt x="0" y="24"/>
                  </a:lnTo>
                  <a:lnTo>
                    <a:pt x="12" y="26"/>
                  </a:lnTo>
                  <a:lnTo>
                    <a:pt x="16" y="2"/>
                  </a:lnTo>
                  <a:lnTo>
                    <a:pt x="4" y="0"/>
                  </a:lnTo>
                  <a:close/>
                </a:path>
              </a:pathLst>
            </a:custGeom>
            <a:solidFill>
              <a:schemeClr val="tx1"/>
            </a:solidFill>
            <a:ln w="9525">
              <a:solidFill>
                <a:schemeClr val="tx1"/>
              </a:solidFill>
              <a:round/>
              <a:headEnd/>
              <a:tailEnd/>
            </a:ln>
          </p:spPr>
          <p:txBody>
            <a:bodyPr/>
            <a:lstStyle/>
            <a:p>
              <a:endParaRPr lang="en-US"/>
            </a:p>
          </p:txBody>
        </p:sp>
        <p:sp>
          <p:nvSpPr>
            <p:cNvPr id="45912" name="Freeform 279"/>
            <p:cNvSpPr>
              <a:spLocks/>
            </p:cNvSpPr>
            <p:nvPr/>
          </p:nvSpPr>
          <p:spPr bwMode="auto">
            <a:xfrm>
              <a:off x="2425" y="3282"/>
              <a:ext cx="21" cy="62"/>
            </a:xfrm>
            <a:custGeom>
              <a:avLst/>
              <a:gdLst>
                <a:gd name="T0" fmla="*/ 10 w 21"/>
                <a:gd name="T1" fmla="*/ 0 h 62"/>
                <a:gd name="T2" fmla="*/ 0 w 21"/>
                <a:gd name="T3" fmla="*/ 60 h 62"/>
                <a:gd name="T4" fmla="*/ 12 w 21"/>
                <a:gd name="T5" fmla="*/ 62 h 62"/>
                <a:gd name="T6" fmla="*/ 21 w 21"/>
                <a:gd name="T7" fmla="*/ 2 h 62"/>
                <a:gd name="T8" fmla="*/ 10 w 21"/>
                <a:gd name="T9" fmla="*/ 0 h 62"/>
                <a:gd name="T10" fmla="*/ 0 60000 65536"/>
                <a:gd name="T11" fmla="*/ 0 60000 65536"/>
                <a:gd name="T12" fmla="*/ 0 60000 65536"/>
                <a:gd name="T13" fmla="*/ 0 60000 65536"/>
                <a:gd name="T14" fmla="*/ 0 60000 65536"/>
                <a:gd name="T15" fmla="*/ 0 w 21"/>
                <a:gd name="T16" fmla="*/ 0 h 62"/>
                <a:gd name="T17" fmla="*/ 21 w 21"/>
                <a:gd name="T18" fmla="*/ 62 h 62"/>
              </a:gdLst>
              <a:ahLst/>
              <a:cxnLst>
                <a:cxn ang="T10">
                  <a:pos x="T0" y="T1"/>
                </a:cxn>
                <a:cxn ang="T11">
                  <a:pos x="T2" y="T3"/>
                </a:cxn>
                <a:cxn ang="T12">
                  <a:pos x="T4" y="T5"/>
                </a:cxn>
                <a:cxn ang="T13">
                  <a:pos x="T6" y="T7"/>
                </a:cxn>
                <a:cxn ang="T14">
                  <a:pos x="T8" y="T9"/>
                </a:cxn>
              </a:cxnLst>
              <a:rect l="T15" t="T16" r="T17" b="T18"/>
              <a:pathLst>
                <a:path w="21" h="62">
                  <a:moveTo>
                    <a:pt x="10" y="0"/>
                  </a:moveTo>
                  <a:lnTo>
                    <a:pt x="0" y="60"/>
                  </a:lnTo>
                  <a:lnTo>
                    <a:pt x="12" y="62"/>
                  </a:lnTo>
                  <a:lnTo>
                    <a:pt x="21" y="2"/>
                  </a:lnTo>
                  <a:lnTo>
                    <a:pt x="10" y="0"/>
                  </a:lnTo>
                  <a:close/>
                </a:path>
              </a:pathLst>
            </a:custGeom>
            <a:solidFill>
              <a:schemeClr val="tx1"/>
            </a:solidFill>
            <a:ln w="9525">
              <a:solidFill>
                <a:schemeClr val="tx1"/>
              </a:solidFill>
              <a:round/>
              <a:headEnd/>
              <a:tailEnd/>
            </a:ln>
          </p:spPr>
          <p:txBody>
            <a:bodyPr/>
            <a:lstStyle/>
            <a:p>
              <a:endParaRPr lang="en-US"/>
            </a:p>
          </p:txBody>
        </p:sp>
        <p:sp>
          <p:nvSpPr>
            <p:cNvPr id="45913" name="Freeform 280"/>
            <p:cNvSpPr>
              <a:spLocks/>
            </p:cNvSpPr>
            <p:nvPr/>
          </p:nvSpPr>
          <p:spPr bwMode="auto">
            <a:xfrm>
              <a:off x="2435" y="3167"/>
              <a:ext cx="27" cy="117"/>
            </a:xfrm>
            <a:custGeom>
              <a:avLst/>
              <a:gdLst>
                <a:gd name="T0" fmla="*/ 15 w 27"/>
                <a:gd name="T1" fmla="*/ 0 h 117"/>
                <a:gd name="T2" fmla="*/ 0 w 27"/>
                <a:gd name="T3" fmla="*/ 115 h 117"/>
                <a:gd name="T4" fmla="*/ 11 w 27"/>
                <a:gd name="T5" fmla="*/ 117 h 117"/>
                <a:gd name="T6" fmla="*/ 27 w 27"/>
                <a:gd name="T7" fmla="*/ 2 h 117"/>
                <a:gd name="T8" fmla="*/ 15 w 27"/>
                <a:gd name="T9" fmla="*/ 0 h 117"/>
                <a:gd name="T10" fmla="*/ 0 60000 65536"/>
                <a:gd name="T11" fmla="*/ 0 60000 65536"/>
                <a:gd name="T12" fmla="*/ 0 60000 65536"/>
                <a:gd name="T13" fmla="*/ 0 60000 65536"/>
                <a:gd name="T14" fmla="*/ 0 60000 65536"/>
                <a:gd name="T15" fmla="*/ 0 w 27"/>
                <a:gd name="T16" fmla="*/ 0 h 117"/>
                <a:gd name="T17" fmla="*/ 27 w 27"/>
                <a:gd name="T18" fmla="*/ 117 h 117"/>
              </a:gdLst>
              <a:ahLst/>
              <a:cxnLst>
                <a:cxn ang="T10">
                  <a:pos x="T0" y="T1"/>
                </a:cxn>
                <a:cxn ang="T11">
                  <a:pos x="T2" y="T3"/>
                </a:cxn>
                <a:cxn ang="T12">
                  <a:pos x="T4" y="T5"/>
                </a:cxn>
                <a:cxn ang="T13">
                  <a:pos x="T6" y="T7"/>
                </a:cxn>
                <a:cxn ang="T14">
                  <a:pos x="T8" y="T9"/>
                </a:cxn>
              </a:cxnLst>
              <a:rect l="T15" t="T16" r="T17" b="T18"/>
              <a:pathLst>
                <a:path w="27" h="117">
                  <a:moveTo>
                    <a:pt x="15" y="0"/>
                  </a:moveTo>
                  <a:lnTo>
                    <a:pt x="0" y="115"/>
                  </a:lnTo>
                  <a:lnTo>
                    <a:pt x="11" y="117"/>
                  </a:lnTo>
                  <a:lnTo>
                    <a:pt x="27" y="2"/>
                  </a:lnTo>
                  <a:lnTo>
                    <a:pt x="15" y="0"/>
                  </a:lnTo>
                  <a:close/>
                </a:path>
              </a:pathLst>
            </a:custGeom>
            <a:solidFill>
              <a:schemeClr val="tx1"/>
            </a:solidFill>
            <a:ln w="9525">
              <a:solidFill>
                <a:schemeClr val="tx1"/>
              </a:solidFill>
              <a:round/>
              <a:headEnd/>
              <a:tailEnd/>
            </a:ln>
          </p:spPr>
          <p:txBody>
            <a:bodyPr/>
            <a:lstStyle/>
            <a:p>
              <a:endParaRPr lang="en-US"/>
            </a:p>
          </p:txBody>
        </p:sp>
        <p:sp>
          <p:nvSpPr>
            <p:cNvPr id="45914" name="Freeform 281"/>
            <p:cNvSpPr>
              <a:spLocks/>
            </p:cNvSpPr>
            <p:nvPr/>
          </p:nvSpPr>
          <p:spPr bwMode="auto">
            <a:xfrm>
              <a:off x="2450" y="3114"/>
              <a:ext cx="20" cy="55"/>
            </a:xfrm>
            <a:custGeom>
              <a:avLst/>
              <a:gdLst>
                <a:gd name="T0" fmla="*/ 8 w 20"/>
                <a:gd name="T1" fmla="*/ 0 h 55"/>
                <a:gd name="T2" fmla="*/ 0 w 20"/>
                <a:gd name="T3" fmla="*/ 53 h 55"/>
                <a:gd name="T4" fmla="*/ 12 w 20"/>
                <a:gd name="T5" fmla="*/ 55 h 55"/>
                <a:gd name="T6" fmla="*/ 20 w 20"/>
                <a:gd name="T7" fmla="*/ 2 h 55"/>
                <a:gd name="T8" fmla="*/ 8 w 20"/>
                <a:gd name="T9" fmla="*/ 0 h 55"/>
                <a:gd name="T10" fmla="*/ 0 60000 65536"/>
                <a:gd name="T11" fmla="*/ 0 60000 65536"/>
                <a:gd name="T12" fmla="*/ 0 60000 65536"/>
                <a:gd name="T13" fmla="*/ 0 60000 65536"/>
                <a:gd name="T14" fmla="*/ 0 60000 65536"/>
                <a:gd name="T15" fmla="*/ 0 w 20"/>
                <a:gd name="T16" fmla="*/ 0 h 55"/>
                <a:gd name="T17" fmla="*/ 20 w 20"/>
                <a:gd name="T18" fmla="*/ 55 h 55"/>
              </a:gdLst>
              <a:ahLst/>
              <a:cxnLst>
                <a:cxn ang="T10">
                  <a:pos x="T0" y="T1"/>
                </a:cxn>
                <a:cxn ang="T11">
                  <a:pos x="T2" y="T3"/>
                </a:cxn>
                <a:cxn ang="T12">
                  <a:pos x="T4" y="T5"/>
                </a:cxn>
                <a:cxn ang="T13">
                  <a:pos x="T6" y="T7"/>
                </a:cxn>
                <a:cxn ang="T14">
                  <a:pos x="T8" y="T9"/>
                </a:cxn>
              </a:cxnLst>
              <a:rect l="T15" t="T16" r="T17" b="T18"/>
              <a:pathLst>
                <a:path w="20" h="55">
                  <a:moveTo>
                    <a:pt x="8" y="0"/>
                  </a:moveTo>
                  <a:lnTo>
                    <a:pt x="0" y="53"/>
                  </a:lnTo>
                  <a:lnTo>
                    <a:pt x="12" y="55"/>
                  </a:lnTo>
                  <a:lnTo>
                    <a:pt x="20" y="2"/>
                  </a:lnTo>
                  <a:lnTo>
                    <a:pt x="8" y="0"/>
                  </a:lnTo>
                  <a:close/>
                </a:path>
              </a:pathLst>
            </a:custGeom>
            <a:solidFill>
              <a:schemeClr val="tx1"/>
            </a:solidFill>
            <a:ln w="9525">
              <a:solidFill>
                <a:schemeClr val="tx1"/>
              </a:solidFill>
              <a:round/>
              <a:headEnd/>
              <a:tailEnd/>
            </a:ln>
          </p:spPr>
          <p:txBody>
            <a:bodyPr/>
            <a:lstStyle/>
            <a:p>
              <a:endParaRPr lang="en-US"/>
            </a:p>
          </p:txBody>
        </p:sp>
        <p:sp>
          <p:nvSpPr>
            <p:cNvPr id="45915" name="Freeform 282"/>
            <p:cNvSpPr>
              <a:spLocks/>
            </p:cNvSpPr>
            <p:nvPr/>
          </p:nvSpPr>
          <p:spPr bwMode="auto">
            <a:xfrm>
              <a:off x="2458" y="3091"/>
              <a:ext cx="17" cy="25"/>
            </a:xfrm>
            <a:custGeom>
              <a:avLst/>
              <a:gdLst>
                <a:gd name="T0" fmla="*/ 6 w 17"/>
                <a:gd name="T1" fmla="*/ 0 h 25"/>
                <a:gd name="T2" fmla="*/ 0 w 17"/>
                <a:gd name="T3" fmla="*/ 23 h 25"/>
                <a:gd name="T4" fmla="*/ 12 w 17"/>
                <a:gd name="T5" fmla="*/ 25 h 25"/>
                <a:gd name="T6" fmla="*/ 17 w 17"/>
                <a:gd name="T7" fmla="*/ 2 h 25"/>
                <a:gd name="T8" fmla="*/ 6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6" y="0"/>
                  </a:moveTo>
                  <a:lnTo>
                    <a:pt x="0" y="23"/>
                  </a:lnTo>
                  <a:lnTo>
                    <a:pt x="12" y="25"/>
                  </a:lnTo>
                  <a:lnTo>
                    <a:pt x="17" y="2"/>
                  </a:lnTo>
                  <a:lnTo>
                    <a:pt x="6" y="0"/>
                  </a:lnTo>
                  <a:close/>
                </a:path>
              </a:pathLst>
            </a:custGeom>
            <a:solidFill>
              <a:schemeClr val="tx1"/>
            </a:solidFill>
            <a:ln w="9525">
              <a:solidFill>
                <a:schemeClr val="tx1"/>
              </a:solidFill>
              <a:round/>
              <a:headEnd/>
              <a:tailEnd/>
            </a:ln>
          </p:spPr>
          <p:txBody>
            <a:bodyPr/>
            <a:lstStyle/>
            <a:p>
              <a:endParaRPr lang="en-US"/>
            </a:p>
          </p:txBody>
        </p:sp>
        <p:sp>
          <p:nvSpPr>
            <p:cNvPr id="45916" name="Freeform 283"/>
            <p:cNvSpPr>
              <a:spLocks/>
            </p:cNvSpPr>
            <p:nvPr/>
          </p:nvSpPr>
          <p:spPr bwMode="auto">
            <a:xfrm>
              <a:off x="2464" y="3072"/>
              <a:ext cx="15" cy="21"/>
            </a:xfrm>
            <a:custGeom>
              <a:avLst/>
              <a:gdLst>
                <a:gd name="T0" fmla="*/ 4 w 15"/>
                <a:gd name="T1" fmla="*/ 0 h 21"/>
                <a:gd name="T2" fmla="*/ 4 w 15"/>
                <a:gd name="T3" fmla="*/ 2 h 21"/>
                <a:gd name="T4" fmla="*/ 0 w 15"/>
                <a:gd name="T5" fmla="*/ 19 h 21"/>
                <a:gd name="T6" fmla="*/ 11 w 15"/>
                <a:gd name="T7" fmla="*/ 21 h 21"/>
                <a:gd name="T8" fmla="*/ 15 w 15"/>
                <a:gd name="T9" fmla="*/ 4 h 21"/>
                <a:gd name="T10" fmla="*/ 13 w 15"/>
                <a:gd name="T11" fmla="*/ 4 h 21"/>
                <a:gd name="T12" fmla="*/ 4 w 15"/>
                <a:gd name="T13" fmla="*/ 0 h 21"/>
                <a:gd name="T14" fmla="*/ 4 w 15"/>
                <a:gd name="T15" fmla="*/ 2 h 21"/>
                <a:gd name="T16" fmla="*/ 4 w 15"/>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1"/>
                <a:gd name="T29" fmla="*/ 15 w 15"/>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1">
                  <a:moveTo>
                    <a:pt x="4" y="0"/>
                  </a:moveTo>
                  <a:lnTo>
                    <a:pt x="4" y="2"/>
                  </a:lnTo>
                  <a:lnTo>
                    <a:pt x="0" y="19"/>
                  </a:lnTo>
                  <a:lnTo>
                    <a:pt x="11" y="21"/>
                  </a:lnTo>
                  <a:lnTo>
                    <a:pt x="15" y="4"/>
                  </a:lnTo>
                  <a:lnTo>
                    <a:pt x="13" y="4"/>
                  </a:lnTo>
                  <a:lnTo>
                    <a:pt x="4" y="0"/>
                  </a:lnTo>
                  <a:lnTo>
                    <a:pt x="4" y="2"/>
                  </a:lnTo>
                  <a:lnTo>
                    <a:pt x="4" y="0"/>
                  </a:lnTo>
                  <a:close/>
                </a:path>
              </a:pathLst>
            </a:custGeom>
            <a:solidFill>
              <a:schemeClr val="tx1"/>
            </a:solidFill>
            <a:ln w="9525">
              <a:solidFill>
                <a:schemeClr val="tx1"/>
              </a:solidFill>
              <a:round/>
              <a:headEnd/>
              <a:tailEnd/>
            </a:ln>
          </p:spPr>
          <p:txBody>
            <a:bodyPr/>
            <a:lstStyle/>
            <a:p>
              <a:endParaRPr lang="en-US"/>
            </a:p>
          </p:txBody>
        </p:sp>
        <p:sp>
          <p:nvSpPr>
            <p:cNvPr id="45917" name="Freeform 284"/>
            <p:cNvSpPr>
              <a:spLocks/>
            </p:cNvSpPr>
            <p:nvPr/>
          </p:nvSpPr>
          <p:spPr bwMode="auto">
            <a:xfrm>
              <a:off x="2468" y="3060"/>
              <a:ext cx="13" cy="16"/>
            </a:xfrm>
            <a:custGeom>
              <a:avLst/>
              <a:gdLst>
                <a:gd name="T0" fmla="*/ 3 w 13"/>
                <a:gd name="T1" fmla="*/ 0 h 16"/>
                <a:gd name="T2" fmla="*/ 0 w 13"/>
                <a:gd name="T3" fmla="*/ 12 h 16"/>
                <a:gd name="T4" fmla="*/ 9 w 13"/>
                <a:gd name="T5" fmla="*/ 16 h 16"/>
                <a:gd name="T6" fmla="*/ 13 w 13"/>
                <a:gd name="T7" fmla="*/ 4 h 16"/>
                <a:gd name="T8" fmla="*/ 13 w 13"/>
                <a:gd name="T9" fmla="*/ 6 h 16"/>
                <a:gd name="T10" fmla="*/ 3 w 13"/>
                <a:gd name="T11" fmla="*/ 0 h 16"/>
                <a:gd name="T12" fmla="*/ 0 60000 65536"/>
                <a:gd name="T13" fmla="*/ 0 60000 65536"/>
                <a:gd name="T14" fmla="*/ 0 60000 65536"/>
                <a:gd name="T15" fmla="*/ 0 60000 65536"/>
                <a:gd name="T16" fmla="*/ 0 60000 65536"/>
                <a:gd name="T17" fmla="*/ 0 60000 65536"/>
                <a:gd name="T18" fmla="*/ 0 w 13"/>
                <a:gd name="T19" fmla="*/ 0 h 16"/>
                <a:gd name="T20" fmla="*/ 13 w 1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3" h="16">
                  <a:moveTo>
                    <a:pt x="3" y="0"/>
                  </a:moveTo>
                  <a:lnTo>
                    <a:pt x="0" y="12"/>
                  </a:lnTo>
                  <a:lnTo>
                    <a:pt x="9" y="16"/>
                  </a:lnTo>
                  <a:lnTo>
                    <a:pt x="13" y="4"/>
                  </a:lnTo>
                  <a:lnTo>
                    <a:pt x="13" y="6"/>
                  </a:lnTo>
                  <a:lnTo>
                    <a:pt x="3" y="0"/>
                  </a:lnTo>
                  <a:close/>
                </a:path>
              </a:pathLst>
            </a:custGeom>
            <a:solidFill>
              <a:schemeClr val="tx1"/>
            </a:solidFill>
            <a:ln w="9525">
              <a:solidFill>
                <a:schemeClr val="tx1"/>
              </a:solidFill>
              <a:round/>
              <a:headEnd/>
              <a:tailEnd/>
            </a:ln>
          </p:spPr>
          <p:txBody>
            <a:bodyPr/>
            <a:lstStyle/>
            <a:p>
              <a:endParaRPr lang="en-US"/>
            </a:p>
          </p:txBody>
        </p:sp>
        <p:sp>
          <p:nvSpPr>
            <p:cNvPr id="45918" name="Freeform 285"/>
            <p:cNvSpPr>
              <a:spLocks/>
            </p:cNvSpPr>
            <p:nvPr/>
          </p:nvSpPr>
          <p:spPr bwMode="auto">
            <a:xfrm>
              <a:off x="2471" y="3052"/>
              <a:ext cx="14" cy="14"/>
            </a:xfrm>
            <a:custGeom>
              <a:avLst/>
              <a:gdLst>
                <a:gd name="T0" fmla="*/ 4 w 14"/>
                <a:gd name="T1" fmla="*/ 0 h 14"/>
                <a:gd name="T2" fmla="*/ 0 w 14"/>
                <a:gd name="T3" fmla="*/ 8 h 14"/>
                <a:gd name="T4" fmla="*/ 10 w 14"/>
                <a:gd name="T5" fmla="*/ 14 h 14"/>
                <a:gd name="T6" fmla="*/ 14 w 14"/>
                <a:gd name="T7" fmla="*/ 6 h 14"/>
                <a:gd name="T8" fmla="*/ 4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4" y="0"/>
                  </a:moveTo>
                  <a:lnTo>
                    <a:pt x="0" y="8"/>
                  </a:lnTo>
                  <a:lnTo>
                    <a:pt x="10" y="14"/>
                  </a:lnTo>
                  <a:lnTo>
                    <a:pt x="14" y="6"/>
                  </a:lnTo>
                  <a:lnTo>
                    <a:pt x="4" y="0"/>
                  </a:lnTo>
                  <a:close/>
                </a:path>
              </a:pathLst>
            </a:custGeom>
            <a:solidFill>
              <a:schemeClr val="tx1"/>
            </a:solidFill>
            <a:ln w="9525">
              <a:solidFill>
                <a:schemeClr val="tx1"/>
              </a:solidFill>
              <a:round/>
              <a:headEnd/>
              <a:tailEnd/>
            </a:ln>
          </p:spPr>
          <p:txBody>
            <a:bodyPr/>
            <a:lstStyle/>
            <a:p>
              <a:endParaRPr lang="en-US"/>
            </a:p>
          </p:txBody>
        </p:sp>
        <p:sp>
          <p:nvSpPr>
            <p:cNvPr id="45919" name="Freeform 286"/>
            <p:cNvSpPr>
              <a:spLocks/>
            </p:cNvSpPr>
            <p:nvPr/>
          </p:nvSpPr>
          <p:spPr bwMode="auto">
            <a:xfrm>
              <a:off x="2475" y="3046"/>
              <a:ext cx="12" cy="12"/>
            </a:xfrm>
            <a:custGeom>
              <a:avLst/>
              <a:gdLst>
                <a:gd name="T0" fmla="*/ 8 w 12"/>
                <a:gd name="T1" fmla="*/ 0 h 12"/>
                <a:gd name="T2" fmla="*/ 2 w 12"/>
                <a:gd name="T3" fmla="*/ 2 h 12"/>
                <a:gd name="T4" fmla="*/ 0 w 12"/>
                <a:gd name="T5" fmla="*/ 6 h 12"/>
                <a:gd name="T6" fmla="*/ 10 w 12"/>
                <a:gd name="T7" fmla="*/ 12 h 12"/>
                <a:gd name="T8" fmla="*/ 12 w 12"/>
                <a:gd name="T9" fmla="*/ 10 h 12"/>
                <a:gd name="T10" fmla="*/ 8 w 12"/>
                <a:gd name="T11" fmla="*/ 12 h 12"/>
                <a:gd name="T12" fmla="*/ 8 w 12"/>
                <a:gd name="T13" fmla="*/ 0 h 12"/>
                <a:gd name="T14" fmla="*/ 4 w 12"/>
                <a:gd name="T15" fmla="*/ 0 h 12"/>
                <a:gd name="T16" fmla="*/ 2 w 12"/>
                <a:gd name="T17" fmla="*/ 2 h 12"/>
                <a:gd name="T18" fmla="*/ 8 w 12"/>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8" y="0"/>
                  </a:moveTo>
                  <a:lnTo>
                    <a:pt x="2" y="2"/>
                  </a:lnTo>
                  <a:lnTo>
                    <a:pt x="0" y="6"/>
                  </a:lnTo>
                  <a:lnTo>
                    <a:pt x="10" y="12"/>
                  </a:lnTo>
                  <a:lnTo>
                    <a:pt x="12" y="10"/>
                  </a:lnTo>
                  <a:lnTo>
                    <a:pt x="8" y="12"/>
                  </a:lnTo>
                  <a:lnTo>
                    <a:pt x="8" y="0"/>
                  </a:lnTo>
                  <a:lnTo>
                    <a:pt x="4" y="0"/>
                  </a:lnTo>
                  <a:lnTo>
                    <a:pt x="2" y="2"/>
                  </a:lnTo>
                  <a:lnTo>
                    <a:pt x="8" y="0"/>
                  </a:lnTo>
                  <a:close/>
                </a:path>
              </a:pathLst>
            </a:custGeom>
            <a:solidFill>
              <a:schemeClr val="tx1"/>
            </a:solidFill>
            <a:ln w="9525">
              <a:solidFill>
                <a:schemeClr val="tx1"/>
              </a:solidFill>
              <a:round/>
              <a:headEnd/>
              <a:tailEnd/>
            </a:ln>
          </p:spPr>
          <p:txBody>
            <a:bodyPr/>
            <a:lstStyle/>
            <a:p>
              <a:endParaRPr lang="en-US"/>
            </a:p>
          </p:txBody>
        </p:sp>
        <p:sp>
          <p:nvSpPr>
            <p:cNvPr id="45920" name="Freeform 287"/>
            <p:cNvSpPr>
              <a:spLocks/>
            </p:cNvSpPr>
            <p:nvPr/>
          </p:nvSpPr>
          <p:spPr bwMode="auto">
            <a:xfrm>
              <a:off x="2483" y="3046"/>
              <a:ext cx="4" cy="12"/>
            </a:xfrm>
            <a:custGeom>
              <a:avLst/>
              <a:gdLst>
                <a:gd name="T0" fmla="*/ 4 w 4"/>
                <a:gd name="T1" fmla="*/ 0 h 12"/>
                <a:gd name="T2" fmla="*/ 2 w 4"/>
                <a:gd name="T3" fmla="*/ 0 h 12"/>
                <a:gd name="T4" fmla="*/ 0 w 4"/>
                <a:gd name="T5" fmla="*/ 0 h 12"/>
                <a:gd name="T6" fmla="*/ 0 w 4"/>
                <a:gd name="T7" fmla="*/ 12 h 12"/>
                <a:gd name="T8" fmla="*/ 2 w 4"/>
                <a:gd name="T9" fmla="*/ 12 h 12"/>
                <a:gd name="T10" fmla="*/ 0 w 4"/>
                <a:gd name="T11" fmla="*/ 12 h 12"/>
                <a:gd name="T12" fmla="*/ 4 w 4"/>
                <a:gd name="T13" fmla="*/ 0 h 12"/>
                <a:gd name="T14" fmla="*/ 2 w 4"/>
                <a:gd name="T15" fmla="*/ 0 h 12"/>
                <a:gd name="T16" fmla="*/ 4 w 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0"/>
                  </a:moveTo>
                  <a:lnTo>
                    <a:pt x="2" y="0"/>
                  </a:lnTo>
                  <a:lnTo>
                    <a:pt x="0" y="0"/>
                  </a:lnTo>
                  <a:lnTo>
                    <a:pt x="0" y="12"/>
                  </a:lnTo>
                  <a:lnTo>
                    <a:pt x="2" y="12"/>
                  </a:lnTo>
                  <a:lnTo>
                    <a:pt x="0"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921" name="Freeform 288"/>
            <p:cNvSpPr>
              <a:spLocks/>
            </p:cNvSpPr>
            <p:nvPr/>
          </p:nvSpPr>
          <p:spPr bwMode="auto">
            <a:xfrm>
              <a:off x="2483" y="3046"/>
              <a:ext cx="12" cy="14"/>
            </a:xfrm>
            <a:custGeom>
              <a:avLst/>
              <a:gdLst>
                <a:gd name="T0" fmla="*/ 12 w 12"/>
                <a:gd name="T1" fmla="*/ 4 h 14"/>
                <a:gd name="T2" fmla="*/ 8 w 12"/>
                <a:gd name="T3" fmla="*/ 2 h 14"/>
                <a:gd name="T4" fmla="*/ 4 w 12"/>
                <a:gd name="T5" fmla="*/ 0 h 14"/>
                <a:gd name="T6" fmla="*/ 0 w 12"/>
                <a:gd name="T7" fmla="*/ 12 h 14"/>
                <a:gd name="T8" fmla="*/ 4 w 12"/>
                <a:gd name="T9" fmla="*/ 14 h 14"/>
                <a:gd name="T10" fmla="*/ 2 w 12"/>
                <a:gd name="T11" fmla="*/ 10 h 14"/>
                <a:gd name="T12" fmla="*/ 12 w 12"/>
                <a:gd name="T13" fmla="*/ 4 h 14"/>
                <a:gd name="T14" fmla="*/ 10 w 12"/>
                <a:gd name="T15" fmla="*/ 4 h 14"/>
                <a:gd name="T16" fmla="*/ 8 w 12"/>
                <a:gd name="T17" fmla="*/ 2 h 14"/>
                <a:gd name="T18" fmla="*/ 12 w 12"/>
                <a:gd name="T19" fmla="*/ 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12" y="4"/>
                  </a:moveTo>
                  <a:lnTo>
                    <a:pt x="8" y="2"/>
                  </a:lnTo>
                  <a:lnTo>
                    <a:pt x="4" y="0"/>
                  </a:lnTo>
                  <a:lnTo>
                    <a:pt x="0" y="12"/>
                  </a:lnTo>
                  <a:lnTo>
                    <a:pt x="4" y="14"/>
                  </a:lnTo>
                  <a:lnTo>
                    <a:pt x="2" y="10"/>
                  </a:lnTo>
                  <a:lnTo>
                    <a:pt x="12" y="4"/>
                  </a:lnTo>
                  <a:lnTo>
                    <a:pt x="10" y="4"/>
                  </a:lnTo>
                  <a:lnTo>
                    <a:pt x="8" y="2"/>
                  </a:lnTo>
                  <a:lnTo>
                    <a:pt x="12" y="4"/>
                  </a:lnTo>
                  <a:close/>
                </a:path>
              </a:pathLst>
            </a:custGeom>
            <a:solidFill>
              <a:schemeClr val="tx1"/>
            </a:solidFill>
            <a:ln w="9525">
              <a:solidFill>
                <a:schemeClr val="tx1"/>
              </a:solidFill>
              <a:round/>
              <a:headEnd/>
              <a:tailEnd/>
            </a:ln>
          </p:spPr>
          <p:txBody>
            <a:bodyPr/>
            <a:lstStyle/>
            <a:p>
              <a:endParaRPr lang="en-US"/>
            </a:p>
          </p:txBody>
        </p:sp>
        <p:sp>
          <p:nvSpPr>
            <p:cNvPr id="45922" name="Freeform 289"/>
            <p:cNvSpPr>
              <a:spLocks/>
            </p:cNvSpPr>
            <p:nvPr/>
          </p:nvSpPr>
          <p:spPr bwMode="auto">
            <a:xfrm>
              <a:off x="2485" y="3050"/>
              <a:ext cx="13" cy="14"/>
            </a:xfrm>
            <a:custGeom>
              <a:avLst/>
              <a:gdLst>
                <a:gd name="T0" fmla="*/ 13 w 13"/>
                <a:gd name="T1" fmla="*/ 10 h 14"/>
                <a:gd name="T2" fmla="*/ 13 w 13"/>
                <a:gd name="T3" fmla="*/ 8 h 14"/>
                <a:gd name="T4" fmla="*/ 10 w 13"/>
                <a:gd name="T5" fmla="*/ 0 h 14"/>
                <a:gd name="T6" fmla="*/ 0 w 13"/>
                <a:gd name="T7" fmla="*/ 6 h 14"/>
                <a:gd name="T8" fmla="*/ 4 w 13"/>
                <a:gd name="T9" fmla="*/ 14 h 14"/>
                <a:gd name="T10" fmla="*/ 2 w 13"/>
                <a:gd name="T11" fmla="*/ 12 h 14"/>
                <a:gd name="T12" fmla="*/ 13 w 13"/>
                <a:gd name="T13" fmla="*/ 10 h 14"/>
                <a:gd name="T14" fmla="*/ 13 w 13"/>
                <a:gd name="T15" fmla="*/ 8 h 14"/>
                <a:gd name="T16" fmla="*/ 13 w 13"/>
                <a:gd name="T17" fmla="*/ 1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13" y="10"/>
                  </a:moveTo>
                  <a:lnTo>
                    <a:pt x="13" y="8"/>
                  </a:lnTo>
                  <a:lnTo>
                    <a:pt x="10" y="0"/>
                  </a:lnTo>
                  <a:lnTo>
                    <a:pt x="0" y="6"/>
                  </a:lnTo>
                  <a:lnTo>
                    <a:pt x="4" y="14"/>
                  </a:lnTo>
                  <a:lnTo>
                    <a:pt x="2" y="12"/>
                  </a:lnTo>
                  <a:lnTo>
                    <a:pt x="13" y="10"/>
                  </a:lnTo>
                  <a:lnTo>
                    <a:pt x="13" y="8"/>
                  </a:lnTo>
                  <a:lnTo>
                    <a:pt x="13" y="10"/>
                  </a:lnTo>
                  <a:close/>
                </a:path>
              </a:pathLst>
            </a:custGeom>
            <a:solidFill>
              <a:schemeClr val="tx1"/>
            </a:solidFill>
            <a:ln w="9525">
              <a:solidFill>
                <a:schemeClr val="tx1"/>
              </a:solidFill>
              <a:round/>
              <a:headEnd/>
              <a:tailEnd/>
            </a:ln>
          </p:spPr>
          <p:txBody>
            <a:bodyPr/>
            <a:lstStyle/>
            <a:p>
              <a:endParaRPr lang="en-US"/>
            </a:p>
          </p:txBody>
        </p:sp>
        <p:sp>
          <p:nvSpPr>
            <p:cNvPr id="45923" name="Freeform 290"/>
            <p:cNvSpPr>
              <a:spLocks/>
            </p:cNvSpPr>
            <p:nvPr/>
          </p:nvSpPr>
          <p:spPr bwMode="auto">
            <a:xfrm>
              <a:off x="2487" y="3060"/>
              <a:ext cx="13" cy="12"/>
            </a:xfrm>
            <a:custGeom>
              <a:avLst/>
              <a:gdLst>
                <a:gd name="T0" fmla="*/ 13 w 13"/>
                <a:gd name="T1" fmla="*/ 10 h 12"/>
                <a:gd name="T2" fmla="*/ 13 w 13"/>
                <a:gd name="T3" fmla="*/ 8 h 12"/>
                <a:gd name="T4" fmla="*/ 11 w 13"/>
                <a:gd name="T5" fmla="*/ 0 h 12"/>
                <a:gd name="T6" fmla="*/ 0 w 13"/>
                <a:gd name="T7" fmla="*/ 2 h 12"/>
                <a:gd name="T8" fmla="*/ 4 w 13"/>
                <a:gd name="T9" fmla="*/ 12 h 12"/>
                <a:gd name="T10" fmla="*/ 13 w 13"/>
                <a:gd name="T11" fmla="*/ 10 h 12"/>
                <a:gd name="T12" fmla="*/ 13 w 13"/>
                <a:gd name="T13" fmla="*/ 8 h 12"/>
                <a:gd name="T14" fmla="*/ 13 w 13"/>
                <a:gd name="T15" fmla="*/ 10 h 12"/>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2"/>
                <a:gd name="T26" fmla="*/ 13 w 13"/>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2">
                  <a:moveTo>
                    <a:pt x="13" y="10"/>
                  </a:moveTo>
                  <a:lnTo>
                    <a:pt x="13" y="8"/>
                  </a:lnTo>
                  <a:lnTo>
                    <a:pt x="11" y="0"/>
                  </a:lnTo>
                  <a:lnTo>
                    <a:pt x="0" y="2"/>
                  </a:lnTo>
                  <a:lnTo>
                    <a:pt x="4" y="12"/>
                  </a:lnTo>
                  <a:lnTo>
                    <a:pt x="13" y="10"/>
                  </a:lnTo>
                  <a:lnTo>
                    <a:pt x="13" y="8"/>
                  </a:lnTo>
                  <a:lnTo>
                    <a:pt x="13" y="10"/>
                  </a:lnTo>
                  <a:close/>
                </a:path>
              </a:pathLst>
            </a:custGeom>
            <a:solidFill>
              <a:schemeClr val="tx1"/>
            </a:solidFill>
            <a:ln w="9525">
              <a:solidFill>
                <a:schemeClr val="tx1"/>
              </a:solidFill>
              <a:round/>
              <a:headEnd/>
              <a:tailEnd/>
            </a:ln>
          </p:spPr>
          <p:txBody>
            <a:bodyPr/>
            <a:lstStyle/>
            <a:p>
              <a:endParaRPr lang="en-US"/>
            </a:p>
          </p:txBody>
        </p:sp>
        <p:sp>
          <p:nvSpPr>
            <p:cNvPr id="45924" name="Freeform 291"/>
            <p:cNvSpPr>
              <a:spLocks/>
            </p:cNvSpPr>
            <p:nvPr/>
          </p:nvSpPr>
          <p:spPr bwMode="auto">
            <a:xfrm>
              <a:off x="2491" y="3070"/>
              <a:ext cx="15" cy="15"/>
            </a:xfrm>
            <a:custGeom>
              <a:avLst/>
              <a:gdLst>
                <a:gd name="T0" fmla="*/ 15 w 15"/>
                <a:gd name="T1" fmla="*/ 13 h 15"/>
                <a:gd name="T2" fmla="*/ 13 w 15"/>
                <a:gd name="T3" fmla="*/ 13 h 15"/>
                <a:gd name="T4" fmla="*/ 9 w 15"/>
                <a:gd name="T5" fmla="*/ 0 h 15"/>
                <a:gd name="T6" fmla="*/ 0 w 15"/>
                <a:gd name="T7" fmla="*/ 2 h 15"/>
                <a:gd name="T8" fmla="*/ 4 w 15"/>
                <a:gd name="T9" fmla="*/ 15 h 15"/>
                <a:gd name="T10" fmla="*/ 15 w 15"/>
                <a:gd name="T11" fmla="*/ 13 h 15"/>
                <a:gd name="T12" fmla="*/ 13 w 15"/>
                <a:gd name="T13" fmla="*/ 13 h 15"/>
                <a:gd name="T14" fmla="*/ 15 w 15"/>
                <a:gd name="T15" fmla="*/ 13 h 15"/>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5"/>
                <a:gd name="T26" fmla="*/ 15 w 1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5">
                  <a:moveTo>
                    <a:pt x="15" y="13"/>
                  </a:moveTo>
                  <a:lnTo>
                    <a:pt x="13" y="13"/>
                  </a:lnTo>
                  <a:lnTo>
                    <a:pt x="9" y="0"/>
                  </a:lnTo>
                  <a:lnTo>
                    <a:pt x="0" y="2"/>
                  </a:lnTo>
                  <a:lnTo>
                    <a:pt x="4" y="15"/>
                  </a:lnTo>
                  <a:lnTo>
                    <a:pt x="15" y="13"/>
                  </a:lnTo>
                  <a:lnTo>
                    <a:pt x="13" y="13"/>
                  </a:lnTo>
                  <a:lnTo>
                    <a:pt x="15" y="13"/>
                  </a:lnTo>
                  <a:close/>
                </a:path>
              </a:pathLst>
            </a:custGeom>
            <a:solidFill>
              <a:schemeClr val="tx1"/>
            </a:solidFill>
            <a:ln w="9525">
              <a:solidFill>
                <a:schemeClr val="tx1"/>
              </a:solidFill>
              <a:round/>
              <a:headEnd/>
              <a:tailEnd/>
            </a:ln>
          </p:spPr>
          <p:txBody>
            <a:bodyPr/>
            <a:lstStyle/>
            <a:p>
              <a:endParaRPr lang="en-US"/>
            </a:p>
          </p:txBody>
        </p:sp>
        <p:sp>
          <p:nvSpPr>
            <p:cNvPr id="45925" name="Freeform 292"/>
            <p:cNvSpPr>
              <a:spLocks/>
            </p:cNvSpPr>
            <p:nvPr/>
          </p:nvSpPr>
          <p:spPr bwMode="auto">
            <a:xfrm>
              <a:off x="2495" y="3083"/>
              <a:ext cx="15" cy="22"/>
            </a:xfrm>
            <a:custGeom>
              <a:avLst/>
              <a:gdLst>
                <a:gd name="T0" fmla="*/ 15 w 15"/>
                <a:gd name="T1" fmla="*/ 18 h 22"/>
                <a:gd name="T2" fmla="*/ 11 w 15"/>
                <a:gd name="T3" fmla="*/ 0 h 22"/>
                <a:gd name="T4" fmla="*/ 0 w 15"/>
                <a:gd name="T5" fmla="*/ 2 h 22"/>
                <a:gd name="T6" fmla="*/ 3 w 15"/>
                <a:gd name="T7" fmla="*/ 22 h 22"/>
                <a:gd name="T8" fmla="*/ 3 w 15"/>
                <a:gd name="T9" fmla="*/ 20 h 22"/>
                <a:gd name="T10" fmla="*/ 15 w 15"/>
                <a:gd name="T11" fmla="*/ 18 h 22"/>
                <a:gd name="T12" fmla="*/ 0 60000 65536"/>
                <a:gd name="T13" fmla="*/ 0 60000 65536"/>
                <a:gd name="T14" fmla="*/ 0 60000 65536"/>
                <a:gd name="T15" fmla="*/ 0 60000 65536"/>
                <a:gd name="T16" fmla="*/ 0 60000 65536"/>
                <a:gd name="T17" fmla="*/ 0 60000 65536"/>
                <a:gd name="T18" fmla="*/ 0 w 15"/>
                <a:gd name="T19" fmla="*/ 0 h 22"/>
                <a:gd name="T20" fmla="*/ 15 w 1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5" h="22">
                  <a:moveTo>
                    <a:pt x="15" y="18"/>
                  </a:moveTo>
                  <a:lnTo>
                    <a:pt x="11" y="0"/>
                  </a:lnTo>
                  <a:lnTo>
                    <a:pt x="0" y="2"/>
                  </a:lnTo>
                  <a:lnTo>
                    <a:pt x="3" y="22"/>
                  </a:lnTo>
                  <a:lnTo>
                    <a:pt x="3" y="20"/>
                  </a:lnTo>
                  <a:lnTo>
                    <a:pt x="15" y="18"/>
                  </a:lnTo>
                  <a:close/>
                </a:path>
              </a:pathLst>
            </a:custGeom>
            <a:solidFill>
              <a:schemeClr val="tx1"/>
            </a:solidFill>
            <a:ln w="9525">
              <a:solidFill>
                <a:schemeClr val="tx1"/>
              </a:solidFill>
              <a:round/>
              <a:headEnd/>
              <a:tailEnd/>
            </a:ln>
          </p:spPr>
          <p:txBody>
            <a:bodyPr/>
            <a:lstStyle/>
            <a:p>
              <a:endParaRPr lang="en-US"/>
            </a:p>
          </p:txBody>
        </p:sp>
        <p:sp>
          <p:nvSpPr>
            <p:cNvPr id="45926" name="Freeform 293"/>
            <p:cNvSpPr>
              <a:spLocks/>
            </p:cNvSpPr>
            <p:nvPr/>
          </p:nvSpPr>
          <p:spPr bwMode="auto">
            <a:xfrm>
              <a:off x="2498" y="3101"/>
              <a:ext cx="26" cy="91"/>
            </a:xfrm>
            <a:custGeom>
              <a:avLst/>
              <a:gdLst>
                <a:gd name="T0" fmla="*/ 26 w 26"/>
                <a:gd name="T1" fmla="*/ 89 h 91"/>
                <a:gd name="T2" fmla="*/ 12 w 26"/>
                <a:gd name="T3" fmla="*/ 0 h 91"/>
                <a:gd name="T4" fmla="*/ 0 w 26"/>
                <a:gd name="T5" fmla="*/ 2 h 91"/>
                <a:gd name="T6" fmla="*/ 14 w 26"/>
                <a:gd name="T7" fmla="*/ 91 h 91"/>
                <a:gd name="T8" fmla="*/ 26 w 26"/>
                <a:gd name="T9" fmla="*/ 89 h 91"/>
                <a:gd name="T10" fmla="*/ 0 60000 65536"/>
                <a:gd name="T11" fmla="*/ 0 60000 65536"/>
                <a:gd name="T12" fmla="*/ 0 60000 65536"/>
                <a:gd name="T13" fmla="*/ 0 60000 65536"/>
                <a:gd name="T14" fmla="*/ 0 60000 65536"/>
                <a:gd name="T15" fmla="*/ 0 w 26"/>
                <a:gd name="T16" fmla="*/ 0 h 91"/>
                <a:gd name="T17" fmla="*/ 26 w 26"/>
                <a:gd name="T18" fmla="*/ 91 h 91"/>
              </a:gdLst>
              <a:ahLst/>
              <a:cxnLst>
                <a:cxn ang="T10">
                  <a:pos x="T0" y="T1"/>
                </a:cxn>
                <a:cxn ang="T11">
                  <a:pos x="T2" y="T3"/>
                </a:cxn>
                <a:cxn ang="T12">
                  <a:pos x="T4" y="T5"/>
                </a:cxn>
                <a:cxn ang="T13">
                  <a:pos x="T6" y="T7"/>
                </a:cxn>
                <a:cxn ang="T14">
                  <a:pos x="T8" y="T9"/>
                </a:cxn>
              </a:cxnLst>
              <a:rect l="T15" t="T16" r="T17" b="T18"/>
              <a:pathLst>
                <a:path w="26" h="91">
                  <a:moveTo>
                    <a:pt x="26" y="89"/>
                  </a:moveTo>
                  <a:lnTo>
                    <a:pt x="12" y="0"/>
                  </a:lnTo>
                  <a:lnTo>
                    <a:pt x="0" y="2"/>
                  </a:lnTo>
                  <a:lnTo>
                    <a:pt x="14" y="91"/>
                  </a:lnTo>
                  <a:lnTo>
                    <a:pt x="26" y="89"/>
                  </a:lnTo>
                  <a:close/>
                </a:path>
              </a:pathLst>
            </a:custGeom>
            <a:solidFill>
              <a:schemeClr val="tx1"/>
            </a:solidFill>
            <a:ln w="9525">
              <a:solidFill>
                <a:schemeClr val="tx1"/>
              </a:solidFill>
              <a:round/>
              <a:headEnd/>
              <a:tailEnd/>
            </a:ln>
          </p:spPr>
          <p:txBody>
            <a:bodyPr/>
            <a:lstStyle/>
            <a:p>
              <a:endParaRPr lang="en-US"/>
            </a:p>
          </p:txBody>
        </p:sp>
        <p:sp>
          <p:nvSpPr>
            <p:cNvPr id="45927" name="Freeform 294"/>
            <p:cNvSpPr>
              <a:spLocks/>
            </p:cNvSpPr>
            <p:nvPr/>
          </p:nvSpPr>
          <p:spPr bwMode="auto">
            <a:xfrm>
              <a:off x="2512" y="3190"/>
              <a:ext cx="27" cy="102"/>
            </a:xfrm>
            <a:custGeom>
              <a:avLst/>
              <a:gdLst>
                <a:gd name="T0" fmla="*/ 27 w 27"/>
                <a:gd name="T1" fmla="*/ 100 h 102"/>
                <a:gd name="T2" fmla="*/ 12 w 27"/>
                <a:gd name="T3" fmla="*/ 0 h 102"/>
                <a:gd name="T4" fmla="*/ 0 w 27"/>
                <a:gd name="T5" fmla="*/ 2 h 102"/>
                <a:gd name="T6" fmla="*/ 15 w 27"/>
                <a:gd name="T7" fmla="*/ 102 h 102"/>
                <a:gd name="T8" fmla="*/ 27 w 27"/>
                <a:gd name="T9" fmla="*/ 100 h 102"/>
                <a:gd name="T10" fmla="*/ 0 60000 65536"/>
                <a:gd name="T11" fmla="*/ 0 60000 65536"/>
                <a:gd name="T12" fmla="*/ 0 60000 65536"/>
                <a:gd name="T13" fmla="*/ 0 60000 65536"/>
                <a:gd name="T14" fmla="*/ 0 60000 65536"/>
                <a:gd name="T15" fmla="*/ 0 w 27"/>
                <a:gd name="T16" fmla="*/ 0 h 102"/>
                <a:gd name="T17" fmla="*/ 27 w 27"/>
                <a:gd name="T18" fmla="*/ 102 h 102"/>
              </a:gdLst>
              <a:ahLst/>
              <a:cxnLst>
                <a:cxn ang="T10">
                  <a:pos x="T0" y="T1"/>
                </a:cxn>
                <a:cxn ang="T11">
                  <a:pos x="T2" y="T3"/>
                </a:cxn>
                <a:cxn ang="T12">
                  <a:pos x="T4" y="T5"/>
                </a:cxn>
                <a:cxn ang="T13">
                  <a:pos x="T6" y="T7"/>
                </a:cxn>
                <a:cxn ang="T14">
                  <a:pos x="T8" y="T9"/>
                </a:cxn>
              </a:cxnLst>
              <a:rect l="T15" t="T16" r="T17" b="T18"/>
              <a:pathLst>
                <a:path w="27" h="102">
                  <a:moveTo>
                    <a:pt x="27" y="100"/>
                  </a:moveTo>
                  <a:lnTo>
                    <a:pt x="12" y="0"/>
                  </a:lnTo>
                  <a:lnTo>
                    <a:pt x="0" y="2"/>
                  </a:lnTo>
                  <a:lnTo>
                    <a:pt x="15" y="102"/>
                  </a:lnTo>
                  <a:lnTo>
                    <a:pt x="27" y="100"/>
                  </a:lnTo>
                  <a:close/>
                </a:path>
              </a:pathLst>
            </a:custGeom>
            <a:solidFill>
              <a:schemeClr val="tx1"/>
            </a:solidFill>
            <a:ln w="9525">
              <a:solidFill>
                <a:schemeClr val="tx1"/>
              </a:solidFill>
              <a:round/>
              <a:headEnd/>
              <a:tailEnd/>
            </a:ln>
          </p:spPr>
          <p:txBody>
            <a:bodyPr/>
            <a:lstStyle/>
            <a:p>
              <a:endParaRPr lang="en-US"/>
            </a:p>
          </p:txBody>
        </p:sp>
        <p:sp>
          <p:nvSpPr>
            <p:cNvPr id="45928" name="Freeform 295"/>
            <p:cNvSpPr>
              <a:spLocks/>
            </p:cNvSpPr>
            <p:nvPr/>
          </p:nvSpPr>
          <p:spPr bwMode="auto">
            <a:xfrm>
              <a:off x="2527" y="3290"/>
              <a:ext cx="22" cy="46"/>
            </a:xfrm>
            <a:custGeom>
              <a:avLst/>
              <a:gdLst>
                <a:gd name="T0" fmla="*/ 20 w 22"/>
                <a:gd name="T1" fmla="*/ 43 h 46"/>
                <a:gd name="T2" fmla="*/ 22 w 22"/>
                <a:gd name="T3" fmla="*/ 43 h 46"/>
                <a:gd name="T4" fmla="*/ 12 w 22"/>
                <a:gd name="T5" fmla="*/ 0 h 46"/>
                <a:gd name="T6" fmla="*/ 0 w 22"/>
                <a:gd name="T7" fmla="*/ 2 h 46"/>
                <a:gd name="T8" fmla="*/ 10 w 22"/>
                <a:gd name="T9" fmla="*/ 46 h 46"/>
                <a:gd name="T10" fmla="*/ 20 w 22"/>
                <a:gd name="T11" fmla="*/ 43 h 46"/>
                <a:gd name="T12" fmla="*/ 0 60000 65536"/>
                <a:gd name="T13" fmla="*/ 0 60000 65536"/>
                <a:gd name="T14" fmla="*/ 0 60000 65536"/>
                <a:gd name="T15" fmla="*/ 0 60000 65536"/>
                <a:gd name="T16" fmla="*/ 0 60000 65536"/>
                <a:gd name="T17" fmla="*/ 0 60000 65536"/>
                <a:gd name="T18" fmla="*/ 0 w 22"/>
                <a:gd name="T19" fmla="*/ 0 h 46"/>
                <a:gd name="T20" fmla="*/ 22 w 22"/>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22" h="46">
                  <a:moveTo>
                    <a:pt x="20" y="43"/>
                  </a:moveTo>
                  <a:lnTo>
                    <a:pt x="22" y="43"/>
                  </a:lnTo>
                  <a:lnTo>
                    <a:pt x="12" y="0"/>
                  </a:lnTo>
                  <a:lnTo>
                    <a:pt x="0" y="2"/>
                  </a:lnTo>
                  <a:lnTo>
                    <a:pt x="10" y="46"/>
                  </a:lnTo>
                  <a:lnTo>
                    <a:pt x="20" y="43"/>
                  </a:lnTo>
                  <a:close/>
                </a:path>
              </a:pathLst>
            </a:custGeom>
            <a:solidFill>
              <a:schemeClr val="tx1"/>
            </a:solidFill>
            <a:ln w="9525">
              <a:solidFill>
                <a:schemeClr val="tx1"/>
              </a:solidFill>
              <a:round/>
              <a:headEnd/>
              <a:tailEnd/>
            </a:ln>
          </p:spPr>
          <p:txBody>
            <a:bodyPr/>
            <a:lstStyle/>
            <a:p>
              <a:endParaRPr lang="en-US"/>
            </a:p>
          </p:txBody>
        </p:sp>
        <p:sp>
          <p:nvSpPr>
            <p:cNvPr id="45929" name="Freeform 296"/>
            <p:cNvSpPr>
              <a:spLocks/>
            </p:cNvSpPr>
            <p:nvPr/>
          </p:nvSpPr>
          <p:spPr bwMode="auto">
            <a:xfrm>
              <a:off x="2537" y="3333"/>
              <a:ext cx="16" cy="21"/>
            </a:xfrm>
            <a:custGeom>
              <a:avLst/>
              <a:gdLst>
                <a:gd name="T0" fmla="*/ 16 w 16"/>
                <a:gd name="T1" fmla="*/ 19 h 21"/>
                <a:gd name="T2" fmla="*/ 10 w 16"/>
                <a:gd name="T3" fmla="*/ 0 h 21"/>
                <a:gd name="T4" fmla="*/ 0 w 16"/>
                <a:gd name="T5" fmla="*/ 3 h 21"/>
                <a:gd name="T6" fmla="*/ 4 w 16"/>
                <a:gd name="T7" fmla="*/ 21 h 21"/>
                <a:gd name="T8" fmla="*/ 16 w 16"/>
                <a:gd name="T9" fmla="*/ 19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16" y="19"/>
                  </a:moveTo>
                  <a:lnTo>
                    <a:pt x="10" y="0"/>
                  </a:lnTo>
                  <a:lnTo>
                    <a:pt x="0" y="3"/>
                  </a:lnTo>
                  <a:lnTo>
                    <a:pt x="4" y="21"/>
                  </a:lnTo>
                  <a:lnTo>
                    <a:pt x="16" y="19"/>
                  </a:lnTo>
                  <a:close/>
                </a:path>
              </a:pathLst>
            </a:custGeom>
            <a:solidFill>
              <a:schemeClr val="tx1"/>
            </a:solidFill>
            <a:ln w="9525">
              <a:solidFill>
                <a:schemeClr val="tx1"/>
              </a:solidFill>
              <a:round/>
              <a:headEnd/>
              <a:tailEnd/>
            </a:ln>
          </p:spPr>
          <p:txBody>
            <a:bodyPr/>
            <a:lstStyle/>
            <a:p>
              <a:endParaRPr lang="en-US"/>
            </a:p>
          </p:txBody>
        </p:sp>
        <p:sp>
          <p:nvSpPr>
            <p:cNvPr id="45930" name="Freeform 297"/>
            <p:cNvSpPr>
              <a:spLocks/>
            </p:cNvSpPr>
            <p:nvPr/>
          </p:nvSpPr>
          <p:spPr bwMode="auto">
            <a:xfrm>
              <a:off x="2541" y="3352"/>
              <a:ext cx="13" cy="12"/>
            </a:xfrm>
            <a:custGeom>
              <a:avLst/>
              <a:gdLst>
                <a:gd name="T0" fmla="*/ 13 w 13"/>
                <a:gd name="T1" fmla="*/ 6 h 12"/>
                <a:gd name="T2" fmla="*/ 13 w 13"/>
                <a:gd name="T3" fmla="*/ 8 h 12"/>
                <a:gd name="T4" fmla="*/ 12 w 13"/>
                <a:gd name="T5" fmla="*/ 0 h 12"/>
                <a:gd name="T6" fmla="*/ 0 w 13"/>
                <a:gd name="T7" fmla="*/ 2 h 12"/>
                <a:gd name="T8" fmla="*/ 2 w 13"/>
                <a:gd name="T9" fmla="*/ 10 h 12"/>
                <a:gd name="T10" fmla="*/ 2 w 13"/>
                <a:gd name="T11" fmla="*/ 12 h 12"/>
                <a:gd name="T12" fmla="*/ 2 w 13"/>
                <a:gd name="T13" fmla="*/ 10 h 12"/>
                <a:gd name="T14" fmla="*/ 2 w 13"/>
                <a:gd name="T15" fmla="*/ 12 h 12"/>
                <a:gd name="T16" fmla="*/ 13 w 13"/>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13" y="6"/>
                  </a:moveTo>
                  <a:lnTo>
                    <a:pt x="13" y="8"/>
                  </a:lnTo>
                  <a:lnTo>
                    <a:pt x="12" y="0"/>
                  </a:lnTo>
                  <a:lnTo>
                    <a:pt x="0" y="2"/>
                  </a:lnTo>
                  <a:lnTo>
                    <a:pt x="2" y="10"/>
                  </a:lnTo>
                  <a:lnTo>
                    <a:pt x="2" y="12"/>
                  </a:lnTo>
                  <a:lnTo>
                    <a:pt x="2" y="10"/>
                  </a:lnTo>
                  <a:lnTo>
                    <a:pt x="2" y="12"/>
                  </a:lnTo>
                  <a:lnTo>
                    <a:pt x="13" y="6"/>
                  </a:lnTo>
                  <a:close/>
                </a:path>
              </a:pathLst>
            </a:custGeom>
            <a:solidFill>
              <a:schemeClr val="tx1"/>
            </a:solidFill>
            <a:ln w="9525">
              <a:solidFill>
                <a:schemeClr val="tx1"/>
              </a:solidFill>
              <a:round/>
              <a:headEnd/>
              <a:tailEnd/>
            </a:ln>
          </p:spPr>
          <p:txBody>
            <a:bodyPr/>
            <a:lstStyle/>
            <a:p>
              <a:endParaRPr lang="en-US"/>
            </a:p>
          </p:txBody>
        </p:sp>
        <p:sp>
          <p:nvSpPr>
            <p:cNvPr id="45931" name="Freeform 298"/>
            <p:cNvSpPr>
              <a:spLocks/>
            </p:cNvSpPr>
            <p:nvPr/>
          </p:nvSpPr>
          <p:spPr bwMode="auto">
            <a:xfrm>
              <a:off x="2543" y="3358"/>
              <a:ext cx="13" cy="12"/>
            </a:xfrm>
            <a:custGeom>
              <a:avLst/>
              <a:gdLst>
                <a:gd name="T0" fmla="*/ 11 w 13"/>
                <a:gd name="T1" fmla="*/ 4 h 12"/>
                <a:gd name="T2" fmla="*/ 13 w 13"/>
                <a:gd name="T3" fmla="*/ 6 h 12"/>
                <a:gd name="T4" fmla="*/ 11 w 13"/>
                <a:gd name="T5" fmla="*/ 0 h 12"/>
                <a:gd name="T6" fmla="*/ 0 w 13"/>
                <a:gd name="T7" fmla="*/ 6 h 12"/>
                <a:gd name="T8" fmla="*/ 2 w 13"/>
                <a:gd name="T9" fmla="*/ 10 h 12"/>
                <a:gd name="T10" fmla="*/ 4 w 13"/>
                <a:gd name="T11" fmla="*/ 12 h 12"/>
                <a:gd name="T12" fmla="*/ 2 w 13"/>
                <a:gd name="T13" fmla="*/ 10 h 12"/>
                <a:gd name="T14" fmla="*/ 4 w 13"/>
                <a:gd name="T15" fmla="*/ 12 h 12"/>
                <a:gd name="T16" fmla="*/ 11 w 13"/>
                <a:gd name="T17" fmla="*/ 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11" y="4"/>
                  </a:moveTo>
                  <a:lnTo>
                    <a:pt x="13" y="6"/>
                  </a:lnTo>
                  <a:lnTo>
                    <a:pt x="11" y="0"/>
                  </a:lnTo>
                  <a:lnTo>
                    <a:pt x="0" y="6"/>
                  </a:lnTo>
                  <a:lnTo>
                    <a:pt x="2" y="10"/>
                  </a:lnTo>
                  <a:lnTo>
                    <a:pt x="4" y="12"/>
                  </a:lnTo>
                  <a:lnTo>
                    <a:pt x="2" y="10"/>
                  </a:lnTo>
                  <a:lnTo>
                    <a:pt x="4" y="12"/>
                  </a:lnTo>
                  <a:lnTo>
                    <a:pt x="11" y="4"/>
                  </a:lnTo>
                  <a:close/>
                </a:path>
              </a:pathLst>
            </a:custGeom>
            <a:solidFill>
              <a:schemeClr val="tx1"/>
            </a:solidFill>
            <a:ln w="9525">
              <a:solidFill>
                <a:schemeClr val="tx1"/>
              </a:solidFill>
              <a:round/>
              <a:headEnd/>
              <a:tailEnd/>
            </a:ln>
          </p:spPr>
          <p:txBody>
            <a:bodyPr/>
            <a:lstStyle/>
            <a:p>
              <a:endParaRPr lang="en-US"/>
            </a:p>
          </p:txBody>
        </p:sp>
        <p:sp>
          <p:nvSpPr>
            <p:cNvPr id="45932" name="Freeform 299"/>
            <p:cNvSpPr>
              <a:spLocks/>
            </p:cNvSpPr>
            <p:nvPr/>
          </p:nvSpPr>
          <p:spPr bwMode="auto">
            <a:xfrm>
              <a:off x="2547" y="3362"/>
              <a:ext cx="13" cy="15"/>
            </a:xfrm>
            <a:custGeom>
              <a:avLst/>
              <a:gdLst>
                <a:gd name="T0" fmla="*/ 11 w 13"/>
                <a:gd name="T1" fmla="*/ 6 h 15"/>
                <a:gd name="T2" fmla="*/ 13 w 13"/>
                <a:gd name="T3" fmla="*/ 8 h 15"/>
                <a:gd name="T4" fmla="*/ 7 w 13"/>
                <a:gd name="T5" fmla="*/ 0 h 15"/>
                <a:gd name="T6" fmla="*/ 0 w 13"/>
                <a:gd name="T7" fmla="*/ 8 h 15"/>
                <a:gd name="T8" fmla="*/ 4 w 13"/>
                <a:gd name="T9" fmla="*/ 13 h 15"/>
                <a:gd name="T10" fmla="*/ 6 w 13"/>
                <a:gd name="T11" fmla="*/ 15 h 15"/>
                <a:gd name="T12" fmla="*/ 4 w 13"/>
                <a:gd name="T13" fmla="*/ 13 h 15"/>
                <a:gd name="T14" fmla="*/ 4 w 13"/>
                <a:gd name="T15" fmla="*/ 15 h 15"/>
                <a:gd name="T16" fmla="*/ 6 w 13"/>
                <a:gd name="T17" fmla="*/ 15 h 15"/>
                <a:gd name="T18" fmla="*/ 11 w 13"/>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5"/>
                <a:gd name="T32" fmla="*/ 13 w 13"/>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5">
                  <a:moveTo>
                    <a:pt x="11" y="6"/>
                  </a:moveTo>
                  <a:lnTo>
                    <a:pt x="13" y="8"/>
                  </a:lnTo>
                  <a:lnTo>
                    <a:pt x="7" y="0"/>
                  </a:lnTo>
                  <a:lnTo>
                    <a:pt x="0" y="8"/>
                  </a:lnTo>
                  <a:lnTo>
                    <a:pt x="4" y="13"/>
                  </a:lnTo>
                  <a:lnTo>
                    <a:pt x="6" y="15"/>
                  </a:lnTo>
                  <a:lnTo>
                    <a:pt x="4" y="13"/>
                  </a:lnTo>
                  <a:lnTo>
                    <a:pt x="4" y="15"/>
                  </a:lnTo>
                  <a:lnTo>
                    <a:pt x="6" y="15"/>
                  </a:lnTo>
                  <a:lnTo>
                    <a:pt x="11" y="6"/>
                  </a:lnTo>
                  <a:close/>
                </a:path>
              </a:pathLst>
            </a:custGeom>
            <a:solidFill>
              <a:schemeClr val="tx1"/>
            </a:solidFill>
            <a:ln w="9525">
              <a:solidFill>
                <a:schemeClr val="tx1"/>
              </a:solidFill>
              <a:round/>
              <a:headEnd/>
              <a:tailEnd/>
            </a:ln>
          </p:spPr>
          <p:txBody>
            <a:bodyPr/>
            <a:lstStyle/>
            <a:p>
              <a:endParaRPr lang="en-US"/>
            </a:p>
          </p:txBody>
        </p:sp>
        <p:sp>
          <p:nvSpPr>
            <p:cNvPr id="45933" name="Freeform 300"/>
            <p:cNvSpPr>
              <a:spLocks/>
            </p:cNvSpPr>
            <p:nvPr/>
          </p:nvSpPr>
          <p:spPr bwMode="auto">
            <a:xfrm>
              <a:off x="2553" y="3368"/>
              <a:ext cx="9" cy="13"/>
            </a:xfrm>
            <a:custGeom>
              <a:avLst/>
              <a:gdLst>
                <a:gd name="T0" fmla="*/ 3 w 9"/>
                <a:gd name="T1" fmla="*/ 2 h 13"/>
                <a:gd name="T2" fmla="*/ 9 w 9"/>
                <a:gd name="T3" fmla="*/ 3 h 13"/>
                <a:gd name="T4" fmla="*/ 5 w 9"/>
                <a:gd name="T5" fmla="*/ 0 h 13"/>
                <a:gd name="T6" fmla="*/ 0 w 9"/>
                <a:gd name="T7" fmla="*/ 9 h 13"/>
                <a:gd name="T8" fmla="*/ 3 w 9"/>
                <a:gd name="T9" fmla="*/ 11 h 13"/>
                <a:gd name="T10" fmla="*/ 9 w 9"/>
                <a:gd name="T11" fmla="*/ 13 h 13"/>
                <a:gd name="T12" fmla="*/ 3 w 9"/>
                <a:gd name="T13" fmla="*/ 11 h 13"/>
                <a:gd name="T14" fmla="*/ 5 w 9"/>
                <a:gd name="T15" fmla="*/ 13 h 13"/>
                <a:gd name="T16" fmla="*/ 9 w 9"/>
                <a:gd name="T17" fmla="*/ 13 h 13"/>
                <a:gd name="T18" fmla="*/ 3 w 9"/>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3" y="2"/>
                  </a:moveTo>
                  <a:lnTo>
                    <a:pt x="9" y="3"/>
                  </a:lnTo>
                  <a:lnTo>
                    <a:pt x="5" y="0"/>
                  </a:lnTo>
                  <a:lnTo>
                    <a:pt x="0" y="9"/>
                  </a:lnTo>
                  <a:lnTo>
                    <a:pt x="3" y="11"/>
                  </a:lnTo>
                  <a:lnTo>
                    <a:pt x="9" y="13"/>
                  </a:lnTo>
                  <a:lnTo>
                    <a:pt x="3" y="11"/>
                  </a:lnTo>
                  <a:lnTo>
                    <a:pt x="5" y="13"/>
                  </a:lnTo>
                  <a:lnTo>
                    <a:pt x="9" y="13"/>
                  </a:lnTo>
                  <a:lnTo>
                    <a:pt x="3" y="2"/>
                  </a:lnTo>
                  <a:close/>
                </a:path>
              </a:pathLst>
            </a:custGeom>
            <a:solidFill>
              <a:schemeClr val="tx1"/>
            </a:solidFill>
            <a:ln w="9525">
              <a:solidFill>
                <a:schemeClr val="tx1"/>
              </a:solidFill>
              <a:round/>
              <a:headEnd/>
              <a:tailEnd/>
            </a:ln>
          </p:spPr>
          <p:txBody>
            <a:bodyPr/>
            <a:lstStyle/>
            <a:p>
              <a:endParaRPr lang="en-US"/>
            </a:p>
          </p:txBody>
        </p:sp>
        <p:sp>
          <p:nvSpPr>
            <p:cNvPr id="45934" name="Freeform 301"/>
            <p:cNvSpPr>
              <a:spLocks/>
            </p:cNvSpPr>
            <p:nvPr/>
          </p:nvSpPr>
          <p:spPr bwMode="auto">
            <a:xfrm>
              <a:off x="2556" y="3368"/>
              <a:ext cx="12" cy="13"/>
            </a:xfrm>
            <a:custGeom>
              <a:avLst/>
              <a:gdLst>
                <a:gd name="T0" fmla="*/ 2 w 12"/>
                <a:gd name="T1" fmla="*/ 2 h 13"/>
                <a:gd name="T2" fmla="*/ 4 w 12"/>
                <a:gd name="T3" fmla="*/ 0 h 13"/>
                <a:gd name="T4" fmla="*/ 0 w 12"/>
                <a:gd name="T5" fmla="*/ 2 h 13"/>
                <a:gd name="T6" fmla="*/ 6 w 12"/>
                <a:gd name="T7" fmla="*/ 13 h 13"/>
                <a:gd name="T8" fmla="*/ 10 w 12"/>
                <a:gd name="T9" fmla="*/ 11 h 13"/>
                <a:gd name="T10" fmla="*/ 12 w 12"/>
                <a:gd name="T11" fmla="*/ 9 h 13"/>
                <a:gd name="T12" fmla="*/ 10 w 12"/>
                <a:gd name="T13" fmla="*/ 11 h 13"/>
                <a:gd name="T14" fmla="*/ 12 w 12"/>
                <a:gd name="T15" fmla="*/ 9 h 13"/>
                <a:gd name="T16" fmla="*/ 2 w 12"/>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2" y="2"/>
                  </a:moveTo>
                  <a:lnTo>
                    <a:pt x="4" y="0"/>
                  </a:lnTo>
                  <a:lnTo>
                    <a:pt x="0" y="2"/>
                  </a:lnTo>
                  <a:lnTo>
                    <a:pt x="6" y="13"/>
                  </a:lnTo>
                  <a:lnTo>
                    <a:pt x="10" y="11"/>
                  </a:lnTo>
                  <a:lnTo>
                    <a:pt x="12" y="9"/>
                  </a:lnTo>
                  <a:lnTo>
                    <a:pt x="10" y="11"/>
                  </a:lnTo>
                  <a:lnTo>
                    <a:pt x="12" y="9"/>
                  </a:lnTo>
                  <a:lnTo>
                    <a:pt x="2" y="2"/>
                  </a:lnTo>
                  <a:close/>
                </a:path>
              </a:pathLst>
            </a:custGeom>
            <a:solidFill>
              <a:schemeClr val="tx1"/>
            </a:solidFill>
            <a:ln w="9525">
              <a:solidFill>
                <a:schemeClr val="tx1"/>
              </a:solidFill>
              <a:round/>
              <a:headEnd/>
              <a:tailEnd/>
            </a:ln>
          </p:spPr>
          <p:txBody>
            <a:bodyPr/>
            <a:lstStyle/>
            <a:p>
              <a:endParaRPr lang="en-US"/>
            </a:p>
          </p:txBody>
        </p:sp>
        <p:sp>
          <p:nvSpPr>
            <p:cNvPr id="45935" name="Freeform 302"/>
            <p:cNvSpPr>
              <a:spLocks/>
            </p:cNvSpPr>
            <p:nvPr/>
          </p:nvSpPr>
          <p:spPr bwMode="auto">
            <a:xfrm>
              <a:off x="2558" y="3368"/>
              <a:ext cx="12" cy="9"/>
            </a:xfrm>
            <a:custGeom>
              <a:avLst/>
              <a:gdLst>
                <a:gd name="T0" fmla="*/ 2 w 12"/>
                <a:gd name="T1" fmla="*/ 0 h 9"/>
                <a:gd name="T2" fmla="*/ 0 w 12"/>
                <a:gd name="T3" fmla="*/ 2 h 9"/>
                <a:gd name="T4" fmla="*/ 10 w 12"/>
                <a:gd name="T5" fmla="*/ 9 h 9"/>
                <a:gd name="T6" fmla="*/ 12 w 12"/>
                <a:gd name="T7" fmla="*/ 5 h 9"/>
                <a:gd name="T8" fmla="*/ 2 w 12"/>
                <a:gd name="T9" fmla="*/ 0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2" y="0"/>
                  </a:moveTo>
                  <a:lnTo>
                    <a:pt x="0" y="2"/>
                  </a:lnTo>
                  <a:lnTo>
                    <a:pt x="10" y="9"/>
                  </a:lnTo>
                  <a:lnTo>
                    <a:pt x="12" y="5"/>
                  </a:lnTo>
                  <a:lnTo>
                    <a:pt x="2" y="0"/>
                  </a:lnTo>
                  <a:close/>
                </a:path>
              </a:pathLst>
            </a:custGeom>
            <a:solidFill>
              <a:schemeClr val="tx1"/>
            </a:solidFill>
            <a:ln w="9525">
              <a:solidFill>
                <a:schemeClr val="tx1"/>
              </a:solidFill>
              <a:round/>
              <a:headEnd/>
              <a:tailEnd/>
            </a:ln>
          </p:spPr>
          <p:txBody>
            <a:bodyPr/>
            <a:lstStyle/>
            <a:p>
              <a:endParaRPr lang="en-US"/>
            </a:p>
          </p:txBody>
        </p:sp>
        <p:sp>
          <p:nvSpPr>
            <p:cNvPr id="45936" name="Freeform 303"/>
            <p:cNvSpPr>
              <a:spLocks/>
            </p:cNvSpPr>
            <p:nvPr/>
          </p:nvSpPr>
          <p:spPr bwMode="auto">
            <a:xfrm>
              <a:off x="2560" y="3364"/>
              <a:ext cx="12" cy="9"/>
            </a:xfrm>
            <a:custGeom>
              <a:avLst/>
              <a:gdLst>
                <a:gd name="T0" fmla="*/ 2 w 12"/>
                <a:gd name="T1" fmla="*/ 0 h 9"/>
                <a:gd name="T2" fmla="*/ 0 w 12"/>
                <a:gd name="T3" fmla="*/ 4 h 9"/>
                <a:gd name="T4" fmla="*/ 10 w 12"/>
                <a:gd name="T5" fmla="*/ 9 h 9"/>
                <a:gd name="T6" fmla="*/ 12 w 12"/>
                <a:gd name="T7" fmla="*/ 6 h 9"/>
                <a:gd name="T8" fmla="*/ 2 w 12"/>
                <a:gd name="T9" fmla="*/ 0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2" y="0"/>
                  </a:moveTo>
                  <a:lnTo>
                    <a:pt x="0" y="4"/>
                  </a:lnTo>
                  <a:lnTo>
                    <a:pt x="10" y="9"/>
                  </a:lnTo>
                  <a:lnTo>
                    <a:pt x="12" y="6"/>
                  </a:lnTo>
                  <a:lnTo>
                    <a:pt x="2" y="0"/>
                  </a:lnTo>
                  <a:close/>
                </a:path>
              </a:pathLst>
            </a:custGeom>
            <a:solidFill>
              <a:schemeClr val="tx1"/>
            </a:solidFill>
            <a:ln w="9525">
              <a:solidFill>
                <a:schemeClr val="tx1"/>
              </a:solidFill>
              <a:round/>
              <a:headEnd/>
              <a:tailEnd/>
            </a:ln>
          </p:spPr>
          <p:txBody>
            <a:bodyPr/>
            <a:lstStyle/>
            <a:p>
              <a:endParaRPr lang="en-US"/>
            </a:p>
          </p:txBody>
        </p:sp>
        <p:sp>
          <p:nvSpPr>
            <p:cNvPr id="45937" name="Freeform 304"/>
            <p:cNvSpPr>
              <a:spLocks/>
            </p:cNvSpPr>
            <p:nvPr/>
          </p:nvSpPr>
          <p:spPr bwMode="auto">
            <a:xfrm>
              <a:off x="2562" y="3358"/>
              <a:ext cx="14" cy="12"/>
            </a:xfrm>
            <a:custGeom>
              <a:avLst/>
              <a:gdLst>
                <a:gd name="T0" fmla="*/ 2 w 14"/>
                <a:gd name="T1" fmla="*/ 2 h 12"/>
                <a:gd name="T2" fmla="*/ 2 w 14"/>
                <a:gd name="T3" fmla="*/ 0 h 12"/>
                <a:gd name="T4" fmla="*/ 0 w 14"/>
                <a:gd name="T5" fmla="*/ 6 h 12"/>
                <a:gd name="T6" fmla="*/ 10 w 14"/>
                <a:gd name="T7" fmla="*/ 12 h 12"/>
                <a:gd name="T8" fmla="*/ 14 w 14"/>
                <a:gd name="T9" fmla="*/ 6 h 12"/>
                <a:gd name="T10" fmla="*/ 2 w 14"/>
                <a:gd name="T11" fmla="*/ 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2" y="2"/>
                  </a:moveTo>
                  <a:lnTo>
                    <a:pt x="2" y="0"/>
                  </a:lnTo>
                  <a:lnTo>
                    <a:pt x="0" y="6"/>
                  </a:lnTo>
                  <a:lnTo>
                    <a:pt x="10" y="12"/>
                  </a:lnTo>
                  <a:lnTo>
                    <a:pt x="14" y="6"/>
                  </a:lnTo>
                  <a:lnTo>
                    <a:pt x="2" y="2"/>
                  </a:lnTo>
                  <a:close/>
                </a:path>
              </a:pathLst>
            </a:custGeom>
            <a:solidFill>
              <a:schemeClr val="tx1"/>
            </a:solidFill>
            <a:ln w="9525">
              <a:solidFill>
                <a:schemeClr val="tx1"/>
              </a:solidFill>
              <a:round/>
              <a:headEnd/>
              <a:tailEnd/>
            </a:ln>
          </p:spPr>
          <p:txBody>
            <a:bodyPr/>
            <a:lstStyle/>
            <a:p>
              <a:endParaRPr lang="en-US"/>
            </a:p>
          </p:txBody>
        </p:sp>
        <p:sp>
          <p:nvSpPr>
            <p:cNvPr id="45938" name="Freeform 305"/>
            <p:cNvSpPr>
              <a:spLocks/>
            </p:cNvSpPr>
            <p:nvPr/>
          </p:nvSpPr>
          <p:spPr bwMode="auto">
            <a:xfrm>
              <a:off x="2564" y="3352"/>
              <a:ext cx="14" cy="12"/>
            </a:xfrm>
            <a:custGeom>
              <a:avLst/>
              <a:gdLst>
                <a:gd name="T0" fmla="*/ 2 w 14"/>
                <a:gd name="T1" fmla="*/ 0 h 12"/>
                <a:gd name="T2" fmla="*/ 0 w 14"/>
                <a:gd name="T3" fmla="*/ 8 h 12"/>
                <a:gd name="T4" fmla="*/ 12 w 14"/>
                <a:gd name="T5" fmla="*/ 12 h 12"/>
                <a:gd name="T6" fmla="*/ 14 w 14"/>
                <a:gd name="T7" fmla="*/ 4 h 12"/>
                <a:gd name="T8" fmla="*/ 2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2" y="0"/>
                  </a:moveTo>
                  <a:lnTo>
                    <a:pt x="0" y="8"/>
                  </a:lnTo>
                  <a:lnTo>
                    <a:pt x="12" y="12"/>
                  </a:lnTo>
                  <a:lnTo>
                    <a:pt x="14" y="4"/>
                  </a:lnTo>
                  <a:lnTo>
                    <a:pt x="2" y="0"/>
                  </a:lnTo>
                  <a:close/>
                </a:path>
              </a:pathLst>
            </a:custGeom>
            <a:solidFill>
              <a:schemeClr val="tx1"/>
            </a:solidFill>
            <a:ln w="9525">
              <a:solidFill>
                <a:schemeClr val="tx1"/>
              </a:solidFill>
              <a:round/>
              <a:headEnd/>
              <a:tailEnd/>
            </a:ln>
          </p:spPr>
          <p:txBody>
            <a:bodyPr/>
            <a:lstStyle/>
            <a:p>
              <a:endParaRPr lang="en-US"/>
            </a:p>
          </p:txBody>
        </p:sp>
        <p:sp>
          <p:nvSpPr>
            <p:cNvPr id="45939" name="Freeform 306"/>
            <p:cNvSpPr>
              <a:spLocks/>
            </p:cNvSpPr>
            <p:nvPr/>
          </p:nvSpPr>
          <p:spPr bwMode="auto">
            <a:xfrm>
              <a:off x="2566" y="3336"/>
              <a:ext cx="15" cy="20"/>
            </a:xfrm>
            <a:custGeom>
              <a:avLst/>
              <a:gdLst>
                <a:gd name="T0" fmla="*/ 6 w 15"/>
                <a:gd name="T1" fmla="*/ 0 h 20"/>
                <a:gd name="T2" fmla="*/ 0 w 15"/>
                <a:gd name="T3" fmla="*/ 16 h 20"/>
                <a:gd name="T4" fmla="*/ 12 w 15"/>
                <a:gd name="T5" fmla="*/ 20 h 20"/>
                <a:gd name="T6" fmla="*/ 15 w 15"/>
                <a:gd name="T7" fmla="*/ 2 h 20"/>
                <a:gd name="T8" fmla="*/ 6 w 15"/>
                <a:gd name="T9" fmla="*/ 0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6" y="0"/>
                  </a:moveTo>
                  <a:lnTo>
                    <a:pt x="0" y="16"/>
                  </a:lnTo>
                  <a:lnTo>
                    <a:pt x="12" y="20"/>
                  </a:lnTo>
                  <a:lnTo>
                    <a:pt x="15" y="2"/>
                  </a:lnTo>
                  <a:lnTo>
                    <a:pt x="6" y="0"/>
                  </a:lnTo>
                  <a:close/>
                </a:path>
              </a:pathLst>
            </a:custGeom>
            <a:solidFill>
              <a:schemeClr val="tx1"/>
            </a:solidFill>
            <a:ln w="9525">
              <a:solidFill>
                <a:schemeClr val="tx1"/>
              </a:solidFill>
              <a:round/>
              <a:headEnd/>
              <a:tailEnd/>
            </a:ln>
          </p:spPr>
          <p:txBody>
            <a:bodyPr/>
            <a:lstStyle/>
            <a:p>
              <a:endParaRPr lang="en-US"/>
            </a:p>
          </p:txBody>
        </p:sp>
        <p:sp>
          <p:nvSpPr>
            <p:cNvPr id="45940" name="Freeform 307"/>
            <p:cNvSpPr>
              <a:spLocks/>
            </p:cNvSpPr>
            <p:nvPr/>
          </p:nvSpPr>
          <p:spPr bwMode="auto">
            <a:xfrm>
              <a:off x="2572" y="3296"/>
              <a:ext cx="19" cy="42"/>
            </a:xfrm>
            <a:custGeom>
              <a:avLst/>
              <a:gdLst>
                <a:gd name="T0" fmla="*/ 8 w 19"/>
                <a:gd name="T1" fmla="*/ 0 h 42"/>
                <a:gd name="T2" fmla="*/ 0 w 19"/>
                <a:gd name="T3" fmla="*/ 40 h 42"/>
                <a:gd name="T4" fmla="*/ 9 w 19"/>
                <a:gd name="T5" fmla="*/ 42 h 42"/>
                <a:gd name="T6" fmla="*/ 19 w 19"/>
                <a:gd name="T7" fmla="*/ 2 h 42"/>
                <a:gd name="T8" fmla="*/ 8 w 19"/>
                <a:gd name="T9" fmla="*/ 0 h 42"/>
                <a:gd name="T10" fmla="*/ 0 60000 65536"/>
                <a:gd name="T11" fmla="*/ 0 60000 65536"/>
                <a:gd name="T12" fmla="*/ 0 60000 65536"/>
                <a:gd name="T13" fmla="*/ 0 60000 65536"/>
                <a:gd name="T14" fmla="*/ 0 60000 65536"/>
                <a:gd name="T15" fmla="*/ 0 w 19"/>
                <a:gd name="T16" fmla="*/ 0 h 42"/>
                <a:gd name="T17" fmla="*/ 19 w 19"/>
                <a:gd name="T18" fmla="*/ 42 h 42"/>
              </a:gdLst>
              <a:ahLst/>
              <a:cxnLst>
                <a:cxn ang="T10">
                  <a:pos x="T0" y="T1"/>
                </a:cxn>
                <a:cxn ang="T11">
                  <a:pos x="T2" y="T3"/>
                </a:cxn>
                <a:cxn ang="T12">
                  <a:pos x="T4" y="T5"/>
                </a:cxn>
                <a:cxn ang="T13">
                  <a:pos x="T6" y="T7"/>
                </a:cxn>
                <a:cxn ang="T14">
                  <a:pos x="T8" y="T9"/>
                </a:cxn>
              </a:cxnLst>
              <a:rect l="T15" t="T16" r="T17" b="T18"/>
              <a:pathLst>
                <a:path w="19" h="42">
                  <a:moveTo>
                    <a:pt x="8" y="0"/>
                  </a:moveTo>
                  <a:lnTo>
                    <a:pt x="0" y="40"/>
                  </a:lnTo>
                  <a:lnTo>
                    <a:pt x="9" y="42"/>
                  </a:lnTo>
                  <a:lnTo>
                    <a:pt x="19" y="2"/>
                  </a:lnTo>
                  <a:lnTo>
                    <a:pt x="8" y="0"/>
                  </a:lnTo>
                  <a:close/>
                </a:path>
              </a:pathLst>
            </a:custGeom>
            <a:solidFill>
              <a:schemeClr val="tx1"/>
            </a:solidFill>
            <a:ln w="9525">
              <a:solidFill>
                <a:schemeClr val="tx1"/>
              </a:solidFill>
              <a:round/>
              <a:headEnd/>
              <a:tailEnd/>
            </a:ln>
          </p:spPr>
          <p:txBody>
            <a:bodyPr/>
            <a:lstStyle/>
            <a:p>
              <a:endParaRPr lang="en-US"/>
            </a:p>
          </p:txBody>
        </p:sp>
        <p:sp>
          <p:nvSpPr>
            <p:cNvPr id="45941" name="Freeform 308"/>
            <p:cNvSpPr>
              <a:spLocks/>
            </p:cNvSpPr>
            <p:nvPr/>
          </p:nvSpPr>
          <p:spPr bwMode="auto">
            <a:xfrm>
              <a:off x="2580" y="3183"/>
              <a:ext cx="29" cy="115"/>
            </a:xfrm>
            <a:custGeom>
              <a:avLst/>
              <a:gdLst>
                <a:gd name="T0" fmla="*/ 19 w 29"/>
                <a:gd name="T1" fmla="*/ 0 h 115"/>
                <a:gd name="T2" fmla="*/ 0 w 29"/>
                <a:gd name="T3" fmla="*/ 113 h 115"/>
                <a:gd name="T4" fmla="*/ 11 w 29"/>
                <a:gd name="T5" fmla="*/ 115 h 115"/>
                <a:gd name="T6" fmla="*/ 29 w 29"/>
                <a:gd name="T7" fmla="*/ 2 h 115"/>
                <a:gd name="T8" fmla="*/ 19 w 29"/>
                <a:gd name="T9" fmla="*/ 0 h 115"/>
                <a:gd name="T10" fmla="*/ 0 60000 65536"/>
                <a:gd name="T11" fmla="*/ 0 60000 65536"/>
                <a:gd name="T12" fmla="*/ 0 60000 65536"/>
                <a:gd name="T13" fmla="*/ 0 60000 65536"/>
                <a:gd name="T14" fmla="*/ 0 60000 65536"/>
                <a:gd name="T15" fmla="*/ 0 w 29"/>
                <a:gd name="T16" fmla="*/ 0 h 115"/>
                <a:gd name="T17" fmla="*/ 29 w 29"/>
                <a:gd name="T18" fmla="*/ 115 h 115"/>
              </a:gdLst>
              <a:ahLst/>
              <a:cxnLst>
                <a:cxn ang="T10">
                  <a:pos x="T0" y="T1"/>
                </a:cxn>
                <a:cxn ang="T11">
                  <a:pos x="T2" y="T3"/>
                </a:cxn>
                <a:cxn ang="T12">
                  <a:pos x="T4" y="T5"/>
                </a:cxn>
                <a:cxn ang="T13">
                  <a:pos x="T6" y="T7"/>
                </a:cxn>
                <a:cxn ang="T14">
                  <a:pos x="T8" y="T9"/>
                </a:cxn>
              </a:cxnLst>
              <a:rect l="T15" t="T16" r="T17" b="T18"/>
              <a:pathLst>
                <a:path w="29" h="115">
                  <a:moveTo>
                    <a:pt x="19" y="0"/>
                  </a:moveTo>
                  <a:lnTo>
                    <a:pt x="0" y="113"/>
                  </a:lnTo>
                  <a:lnTo>
                    <a:pt x="11" y="115"/>
                  </a:lnTo>
                  <a:lnTo>
                    <a:pt x="29" y="2"/>
                  </a:lnTo>
                  <a:lnTo>
                    <a:pt x="19" y="0"/>
                  </a:lnTo>
                  <a:close/>
                </a:path>
              </a:pathLst>
            </a:custGeom>
            <a:solidFill>
              <a:schemeClr val="tx1"/>
            </a:solidFill>
            <a:ln w="9525">
              <a:solidFill>
                <a:schemeClr val="tx1"/>
              </a:solidFill>
              <a:round/>
              <a:headEnd/>
              <a:tailEnd/>
            </a:ln>
          </p:spPr>
          <p:txBody>
            <a:bodyPr/>
            <a:lstStyle/>
            <a:p>
              <a:endParaRPr lang="en-US"/>
            </a:p>
          </p:txBody>
        </p:sp>
        <p:sp>
          <p:nvSpPr>
            <p:cNvPr id="45942" name="Freeform 309"/>
            <p:cNvSpPr>
              <a:spLocks/>
            </p:cNvSpPr>
            <p:nvPr/>
          </p:nvSpPr>
          <p:spPr bwMode="auto">
            <a:xfrm>
              <a:off x="2599" y="3138"/>
              <a:ext cx="19" cy="47"/>
            </a:xfrm>
            <a:custGeom>
              <a:avLst/>
              <a:gdLst>
                <a:gd name="T0" fmla="*/ 8 w 19"/>
                <a:gd name="T1" fmla="*/ 0 h 47"/>
                <a:gd name="T2" fmla="*/ 0 w 19"/>
                <a:gd name="T3" fmla="*/ 45 h 47"/>
                <a:gd name="T4" fmla="*/ 10 w 19"/>
                <a:gd name="T5" fmla="*/ 47 h 47"/>
                <a:gd name="T6" fmla="*/ 19 w 19"/>
                <a:gd name="T7" fmla="*/ 2 h 47"/>
                <a:gd name="T8" fmla="*/ 8 w 19"/>
                <a:gd name="T9" fmla="*/ 0 h 47"/>
                <a:gd name="T10" fmla="*/ 0 60000 65536"/>
                <a:gd name="T11" fmla="*/ 0 60000 65536"/>
                <a:gd name="T12" fmla="*/ 0 60000 65536"/>
                <a:gd name="T13" fmla="*/ 0 60000 65536"/>
                <a:gd name="T14" fmla="*/ 0 60000 65536"/>
                <a:gd name="T15" fmla="*/ 0 w 19"/>
                <a:gd name="T16" fmla="*/ 0 h 47"/>
                <a:gd name="T17" fmla="*/ 19 w 19"/>
                <a:gd name="T18" fmla="*/ 47 h 47"/>
              </a:gdLst>
              <a:ahLst/>
              <a:cxnLst>
                <a:cxn ang="T10">
                  <a:pos x="T0" y="T1"/>
                </a:cxn>
                <a:cxn ang="T11">
                  <a:pos x="T2" y="T3"/>
                </a:cxn>
                <a:cxn ang="T12">
                  <a:pos x="T4" y="T5"/>
                </a:cxn>
                <a:cxn ang="T13">
                  <a:pos x="T6" y="T7"/>
                </a:cxn>
                <a:cxn ang="T14">
                  <a:pos x="T8" y="T9"/>
                </a:cxn>
              </a:cxnLst>
              <a:rect l="T15" t="T16" r="T17" b="T18"/>
              <a:pathLst>
                <a:path w="19" h="47">
                  <a:moveTo>
                    <a:pt x="8" y="0"/>
                  </a:moveTo>
                  <a:lnTo>
                    <a:pt x="0" y="45"/>
                  </a:lnTo>
                  <a:lnTo>
                    <a:pt x="10" y="47"/>
                  </a:lnTo>
                  <a:lnTo>
                    <a:pt x="19" y="2"/>
                  </a:lnTo>
                  <a:lnTo>
                    <a:pt x="8" y="0"/>
                  </a:lnTo>
                  <a:close/>
                </a:path>
              </a:pathLst>
            </a:custGeom>
            <a:solidFill>
              <a:schemeClr val="tx1"/>
            </a:solidFill>
            <a:ln w="9525">
              <a:solidFill>
                <a:schemeClr val="tx1"/>
              </a:solidFill>
              <a:round/>
              <a:headEnd/>
              <a:tailEnd/>
            </a:ln>
          </p:spPr>
          <p:txBody>
            <a:bodyPr/>
            <a:lstStyle/>
            <a:p>
              <a:endParaRPr lang="en-US"/>
            </a:p>
          </p:txBody>
        </p:sp>
        <p:sp>
          <p:nvSpPr>
            <p:cNvPr id="45943" name="Freeform 310"/>
            <p:cNvSpPr>
              <a:spLocks/>
            </p:cNvSpPr>
            <p:nvPr/>
          </p:nvSpPr>
          <p:spPr bwMode="auto">
            <a:xfrm>
              <a:off x="2607" y="3116"/>
              <a:ext cx="15" cy="24"/>
            </a:xfrm>
            <a:custGeom>
              <a:avLst/>
              <a:gdLst>
                <a:gd name="T0" fmla="*/ 3 w 15"/>
                <a:gd name="T1" fmla="*/ 0 h 24"/>
                <a:gd name="T2" fmla="*/ 3 w 15"/>
                <a:gd name="T3" fmla="*/ 2 h 24"/>
                <a:gd name="T4" fmla="*/ 0 w 15"/>
                <a:gd name="T5" fmla="*/ 22 h 24"/>
                <a:gd name="T6" fmla="*/ 11 w 15"/>
                <a:gd name="T7" fmla="*/ 24 h 24"/>
                <a:gd name="T8" fmla="*/ 15 w 15"/>
                <a:gd name="T9" fmla="*/ 4 h 24"/>
                <a:gd name="T10" fmla="*/ 3 w 15"/>
                <a:gd name="T11" fmla="*/ 0 h 24"/>
                <a:gd name="T12" fmla="*/ 3 w 15"/>
                <a:gd name="T13" fmla="*/ 2 h 24"/>
                <a:gd name="T14" fmla="*/ 3 w 15"/>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4"/>
                <a:gd name="T26" fmla="*/ 15 w 15"/>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4">
                  <a:moveTo>
                    <a:pt x="3" y="0"/>
                  </a:moveTo>
                  <a:lnTo>
                    <a:pt x="3" y="2"/>
                  </a:lnTo>
                  <a:lnTo>
                    <a:pt x="0" y="22"/>
                  </a:lnTo>
                  <a:lnTo>
                    <a:pt x="11" y="24"/>
                  </a:lnTo>
                  <a:lnTo>
                    <a:pt x="15" y="4"/>
                  </a:lnTo>
                  <a:lnTo>
                    <a:pt x="3" y="0"/>
                  </a:lnTo>
                  <a:lnTo>
                    <a:pt x="3" y="2"/>
                  </a:lnTo>
                  <a:lnTo>
                    <a:pt x="3" y="0"/>
                  </a:lnTo>
                  <a:close/>
                </a:path>
              </a:pathLst>
            </a:custGeom>
            <a:solidFill>
              <a:schemeClr val="tx1"/>
            </a:solidFill>
            <a:ln w="9525">
              <a:solidFill>
                <a:schemeClr val="tx1"/>
              </a:solidFill>
              <a:round/>
              <a:headEnd/>
              <a:tailEnd/>
            </a:ln>
          </p:spPr>
          <p:txBody>
            <a:bodyPr/>
            <a:lstStyle/>
            <a:p>
              <a:endParaRPr lang="en-US"/>
            </a:p>
          </p:txBody>
        </p:sp>
        <p:sp>
          <p:nvSpPr>
            <p:cNvPr id="45944" name="Freeform 311"/>
            <p:cNvSpPr>
              <a:spLocks/>
            </p:cNvSpPr>
            <p:nvPr/>
          </p:nvSpPr>
          <p:spPr bwMode="auto">
            <a:xfrm>
              <a:off x="2610" y="3103"/>
              <a:ext cx="16" cy="17"/>
            </a:xfrm>
            <a:custGeom>
              <a:avLst/>
              <a:gdLst>
                <a:gd name="T0" fmla="*/ 4 w 16"/>
                <a:gd name="T1" fmla="*/ 0 h 17"/>
                <a:gd name="T2" fmla="*/ 0 w 16"/>
                <a:gd name="T3" fmla="*/ 13 h 17"/>
                <a:gd name="T4" fmla="*/ 12 w 16"/>
                <a:gd name="T5" fmla="*/ 17 h 17"/>
                <a:gd name="T6" fmla="*/ 16 w 16"/>
                <a:gd name="T7" fmla="*/ 4 h 17"/>
                <a:gd name="T8" fmla="*/ 16 w 16"/>
                <a:gd name="T9" fmla="*/ 6 h 17"/>
                <a:gd name="T10" fmla="*/ 4 w 16"/>
                <a:gd name="T11" fmla="*/ 0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4" y="0"/>
                  </a:moveTo>
                  <a:lnTo>
                    <a:pt x="0" y="13"/>
                  </a:lnTo>
                  <a:lnTo>
                    <a:pt x="12" y="17"/>
                  </a:lnTo>
                  <a:lnTo>
                    <a:pt x="16" y="4"/>
                  </a:lnTo>
                  <a:lnTo>
                    <a:pt x="16" y="6"/>
                  </a:lnTo>
                  <a:lnTo>
                    <a:pt x="4" y="0"/>
                  </a:lnTo>
                  <a:close/>
                </a:path>
              </a:pathLst>
            </a:custGeom>
            <a:solidFill>
              <a:schemeClr val="tx1"/>
            </a:solidFill>
            <a:ln w="9525">
              <a:solidFill>
                <a:schemeClr val="tx1"/>
              </a:solidFill>
              <a:round/>
              <a:headEnd/>
              <a:tailEnd/>
            </a:ln>
          </p:spPr>
          <p:txBody>
            <a:bodyPr/>
            <a:lstStyle/>
            <a:p>
              <a:endParaRPr lang="en-US"/>
            </a:p>
          </p:txBody>
        </p:sp>
        <p:sp>
          <p:nvSpPr>
            <p:cNvPr id="45945" name="Freeform 312"/>
            <p:cNvSpPr>
              <a:spLocks/>
            </p:cNvSpPr>
            <p:nvPr/>
          </p:nvSpPr>
          <p:spPr bwMode="auto">
            <a:xfrm>
              <a:off x="2614" y="3093"/>
              <a:ext cx="16" cy="16"/>
            </a:xfrm>
            <a:custGeom>
              <a:avLst/>
              <a:gdLst>
                <a:gd name="T0" fmla="*/ 6 w 16"/>
                <a:gd name="T1" fmla="*/ 0 h 16"/>
                <a:gd name="T2" fmla="*/ 0 w 16"/>
                <a:gd name="T3" fmla="*/ 10 h 16"/>
                <a:gd name="T4" fmla="*/ 12 w 16"/>
                <a:gd name="T5" fmla="*/ 16 h 16"/>
                <a:gd name="T6" fmla="*/ 16 w 16"/>
                <a:gd name="T7" fmla="*/ 4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lnTo>
                    <a:pt x="0" y="10"/>
                  </a:lnTo>
                  <a:lnTo>
                    <a:pt x="12" y="16"/>
                  </a:lnTo>
                  <a:lnTo>
                    <a:pt x="16" y="4"/>
                  </a:lnTo>
                  <a:lnTo>
                    <a:pt x="6" y="0"/>
                  </a:lnTo>
                  <a:close/>
                </a:path>
              </a:pathLst>
            </a:custGeom>
            <a:solidFill>
              <a:schemeClr val="tx1"/>
            </a:solidFill>
            <a:ln w="9525">
              <a:solidFill>
                <a:schemeClr val="tx1"/>
              </a:solidFill>
              <a:round/>
              <a:headEnd/>
              <a:tailEnd/>
            </a:ln>
          </p:spPr>
          <p:txBody>
            <a:bodyPr/>
            <a:lstStyle/>
            <a:p>
              <a:endParaRPr lang="en-US"/>
            </a:p>
          </p:txBody>
        </p:sp>
        <p:sp>
          <p:nvSpPr>
            <p:cNvPr id="45946" name="Freeform 313"/>
            <p:cNvSpPr>
              <a:spLocks/>
            </p:cNvSpPr>
            <p:nvPr/>
          </p:nvSpPr>
          <p:spPr bwMode="auto">
            <a:xfrm>
              <a:off x="2620" y="3087"/>
              <a:ext cx="12" cy="10"/>
            </a:xfrm>
            <a:custGeom>
              <a:avLst/>
              <a:gdLst>
                <a:gd name="T0" fmla="*/ 12 w 12"/>
                <a:gd name="T1" fmla="*/ 4 h 10"/>
                <a:gd name="T2" fmla="*/ 2 w 12"/>
                <a:gd name="T3" fmla="*/ 0 h 10"/>
                <a:gd name="T4" fmla="*/ 0 w 12"/>
                <a:gd name="T5" fmla="*/ 6 h 10"/>
                <a:gd name="T6" fmla="*/ 10 w 12"/>
                <a:gd name="T7" fmla="*/ 10 h 10"/>
                <a:gd name="T8" fmla="*/ 12 w 12"/>
                <a:gd name="T9" fmla="*/ 4 h 10"/>
                <a:gd name="T10" fmla="*/ 2 w 12"/>
                <a:gd name="T11" fmla="*/ 0 h 10"/>
                <a:gd name="T12" fmla="*/ 12 w 12"/>
                <a:gd name="T13" fmla="*/ 4 h 10"/>
                <a:gd name="T14" fmla="*/ 6 w 12"/>
                <a:gd name="T15" fmla="*/ 2 h 10"/>
                <a:gd name="T16" fmla="*/ 2 w 12"/>
                <a:gd name="T17" fmla="*/ 0 h 10"/>
                <a:gd name="T18" fmla="*/ 12 w 12"/>
                <a:gd name="T19" fmla="*/ 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12" y="4"/>
                  </a:moveTo>
                  <a:lnTo>
                    <a:pt x="2" y="0"/>
                  </a:lnTo>
                  <a:lnTo>
                    <a:pt x="0" y="6"/>
                  </a:lnTo>
                  <a:lnTo>
                    <a:pt x="10" y="10"/>
                  </a:lnTo>
                  <a:lnTo>
                    <a:pt x="12" y="4"/>
                  </a:lnTo>
                  <a:lnTo>
                    <a:pt x="2" y="0"/>
                  </a:lnTo>
                  <a:lnTo>
                    <a:pt x="12" y="4"/>
                  </a:lnTo>
                  <a:lnTo>
                    <a:pt x="6" y="2"/>
                  </a:lnTo>
                  <a:lnTo>
                    <a:pt x="2" y="0"/>
                  </a:lnTo>
                  <a:lnTo>
                    <a:pt x="12" y="4"/>
                  </a:lnTo>
                  <a:close/>
                </a:path>
              </a:pathLst>
            </a:custGeom>
            <a:solidFill>
              <a:schemeClr val="tx1"/>
            </a:solidFill>
            <a:ln w="9525">
              <a:solidFill>
                <a:schemeClr val="tx1"/>
              </a:solidFill>
              <a:round/>
              <a:headEnd/>
              <a:tailEnd/>
            </a:ln>
          </p:spPr>
          <p:txBody>
            <a:bodyPr/>
            <a:lstStyle/>
            <a:p>
              <a:endParaRPr lang="en-US"/>
            </a:p>
          </p:txBody>
        </p:sp>
        <p:sp>
          <p:nvSpPr>
            <p:cNvPr id="45947" name="Freeform 314"/>
            <p:cNvSpPr>
              <a:spLocks/>
            </p:cNvSpPr>
            <p:nvPr/>
          </p:nvSpPr>
          <p:spPr bwMode="auto">
            <a:xfrm>
              <a:off x="2620" y="3087"/>
              <a:ext cx="12" cy="10"/>
            </a:xfrm>
            <a:custGeom>
              <a:avLst/>
              <a:gdLst>
                <a:gd name="T0" fmla="*/ 10 w 12"/>
                <a:gd name="T1" fmla="*/ 10 h 10"/>
                <a:gd name="T2" fmla="*/ 12 w 12"/>
                <a:gd name="T3" fmla="*/ 4 h 10"/>
                <a:gd name="T4" fmla="*/ 2 w 12"/>
                <a:gd name="T5" fmla="*/ 0 h 10"/>
                <a:gd name="T6" fmla="*/ 0 w 12"/>
                <a:gd name="T7" fmla="*/ 6 h 10"/>
                <a:gd name="T8" fmla="*/ 10 w 12"/>
                <a:gd name="T9" fmla="*/ 10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0" y="10"/>
                  </a:moveTo>
                  <a:lnTo>
                    <a:pt x="12" y="4"/>
                  </a:lnTo>
                  <a:lnTo>
                    <a:pt x="2" y="0"/>
                  </a:lnTo>
                  <a:lnTo>
                    <a:pt x="0" y="6"/>
                  </a:lnTo>
                  <a:lnTo>
                    <a:pt x="10" y="10"/>
                  </a:lnTo>
                  <a:close/>
                </a:path>
              </a:pathLst>
            </a:custGeom>
            <a:solidFill>
              <a:schemeClr val="tx1"/>
            </a:solidFill>
            <a:ln w="9525">
              <a:solidFill>
                <a:schemeClr val="tx1"/>
              </a:solidFill>
              <a:round/>
              <a:headEnd/>
              <a:tailEnd/>
            </a:ln>
          </p:spPr>
          <p:txBody>
            <a:bodyPr/>
            <a:lstStyle/>
            <a:p>
              <a:endParaRPr lang="en-US"/>
            </a:p>
          </p:txBody>
        </p:sp>
        <p:sp>
          <p:nvSpPr>
            <p:cNvPr id="45948" name="Freeform 315"/>
            <p:cNvSpPr>
              <a:spLocks/>
            </p:cNvSpPr>
            <p:nvPr/>
          </p:nvSpPr>
          <p:spPr bwMode="auto">
            <a:xfrm>
              <a:off x="2614" y="3093"/>
              <a:ext cx="16" cy="16"/>
            </a:xfrm>
            <a:custGeom>
              <a:avLst/>
              <a:gdLst>
                <a:gd name="T0" fmla="*/ 12 w 16"/>
                <a:gd name="T1" fmla="*/ 14 h 16"/>
                <a:gd name="T2" fmla="*/ 12 w 16"/>
                <a:gd name="T3" fmla="*/ 16 h 16"/>
                <a:gd name="T4" fmla="*/ 16 w 16"/>
                <a:gd name="T5" fmla="*/ 4 h 16"/>
                <a:gd name="T6" fmla="*/ 6 w 16"/>
                <a:gd name="T7" fmla="*/ 0 h 16"/>
                <a:gd name="T8" fmla="*/ 0 w 16"/>
                <a:gd name="T9" fmla="*/ 10 h 16"/>
                <a:gd name="T10" fmla="*/ 12 w 16"/>
                <a:gd name="T11" fmla="*/ 14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2" y="14"/>
                  </a:moveTo>
                  <a:lnTo>
                    <a:pt x="12" y="16"/>
                  </a:lnTo>
                  <a:lnTo>
                    <a:pt x="16" y="4"/>
                  </a:lnTo>
                  <a:lnTo>
                    <a:pt x="6" y="0"/>
                  </a:lnTo>
                  <a:lnTo>
                    <a:pt x="0" y="10"/>
                  </a:lnTo>
                  <a:lnTo>
                    <a:pt x="12" y="14"/>
                  </a:lnTo>
                  <a:close/>
                </a:path>
              </a:pathLst>
            </a:custGeom>
            <a:solidFill>
              <a:schemeClr val="tx1"/>
            </a:solidFill>
            <a:ln w="9525">
              <a:solidFill>
                <a:schemeClr val="tx1"/>
              </a:solidFill>
              <a:round/>
              <a:headEnd/>
              <a:tailEnd/>
            </a:ln>
          </p:spPr>
          <p:txBody>
            <a:bodyPr/>
            <a:lstStyle/>
            <a:p>
              <a:endParaRPr lang="en-US"/>
            </a:p>
          </p:txBody>
        </p:sp>
        <p:sp>
          <p:nvSpPr>
            <p:cNvPr id="45949" name="Freeform 316"/>
            <p:cNvSpPr>
              <a:spLocks/>
            </p:cNvSpPr>
            <p:nvPr/>
          </p:nvSpPr>
          <p:spPr bwMode="auto">
            <a:xfrm>
              <a:off x="2610" y="3103"/>
              <a:ext cx="16" cy="17"/>
            </a:xfrm>
            <a:custGeom>
              <a:avLst/>
              <a:gdLst>
                <a:gd name="T0" fmla="*/ 12 w 16"/>
                <a:gd name="T1" fmla="*/ 17 h 17"/>
                <a:gd name="T2" fmla="*/ 16 w 16"/>
                <a:gd name="T3" fmla="*/ 4 h 17"/>
                <a:gd name="T4" fmla="*/ 4 w 16"/>
                <a:gd name="T5" fmla="*/ 0 h 17"/>
                <a:gd name="T6" fmla="*/ 0 w 16"/>
                <a:gd name="T7" fmla="*/ 13 h 17"/>
                <a:gd name="T8" fmla="*/ 0 w 16"/>
                <a:gd name="T9" fmla="*/ 15 h 17"/>
                <a:gd name="T10" fmla="*/ 0 w 16"/>
                <a:gd name="T11" fmla="*/ 13 h 17"/>
                <a:gd name="T12" fmla="*/ 0 w 16"/>
                <a:gd name="T13" fmla="*/ 15 h 17"/>
                <a:gd name="T14" fmla="*/ 12 w 16"/>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2" y="17"/>
                  </a:moveTo>
                  <a:lnTo>
                    <a:pt x="16" y="4"/>
                  </a:lnTo>
                  <a:lnTo>
                    <a:pt x="4" y="0"/>
                  </a:lnTo>
                  <a:lnTo>
                    <a:pt x="0" y="13"/>
                  </a:lnTo>
                  <a:lnTo>
                    <a:pt x="0" y="15"/>
                  </a:lnTo>
                  <a:lnTo>
                    <a:pt x="0" y="13"/>
                  </a:lnTo>
                  <a:lnTo>
                    <a:pt x="0" y="15"/>
                  </a:lnTo>
                  <a:lnTo>
                    <a:pt x="12" y="17"/>
                  </a:lnTo>
                  <a:close/>
                </a:path>
              </a:pathLst>
            </a:custGeom>
            <a:solidFill>
              <a:schemeClr val="tx1"/>
            </a:solidFill>
            <a:ln w="9525">
              <a:solidFill>
                <a:schemeClr val="tx1"/>
              </a:solidFill>
              <a:round/>
              <a:headEnd/>
              <a:tailEnd/>
            </a:ln>
          </p:spPr>
          <p:txBody>
            <a:bodyPr/>
            <a:lstStyle/>
            <a:p>
              <a:endParaRPr lang="en-US"/>
            </a:p>
          </p:txBody>
        </p:sp>
        <p:sp>
          <p:nvSpPr>
            <p:cNvPr id="45950" name="Freeform 317"/>
            <p:cNvSpPr>
              <a:spLocks/>
            </p:cNvSpPr>
            <p:nvPr/>
          </p:nvSpPr>
          <p:spPr bwMode="auto">
            <a:xfrm>
              <a:off x="2607" y="3118"/>
              <a:ext cx="15" cy="22"/>
            </a:xfrm>
            <a:custGeom>
              <a:avLst/>
              <a:gdLst>
                <a:gd name="T0" fmla="*/ 11 w 15"/>
                <a:gd name="T1" fmla="*/ 22 h 22"/>
                <a:gd name="T2" fmla="*/ 15 w 15"/>
                <a:gd name="T3" fmla="*/ 2 h 22"/>
                <a:gd name="T4" fmla="*/ 3 w 15"/>
                <a:gd name="T5" fmla="*/ 0 h 22"/>
                <a:gd name="T6" fmla="*/ 0 w 15"/>
                <a:gd name="T7" fmla="*/ 20 h 22"/>
                <a:gd name="T8" fmla="*/ 11 w 15"/>
                <a:gd name="T9" fmla="*/ 22 h 22"/>
                <a:gd name="T10" fmla="*/ 0 60000 65536"/>
                <a:gd name="T11" fmla="*/ 0 60000 65536"/>
                <a:gd name="T12" fmla="*/ 0 60000 65536"/>
                <a:gd name="T13" fmla="*/ 0 60000 65536"/>
                <a:gd name="T14" fmla="*/ 0 60000 65536"/>
                <a:gd name="T15" fmla="*/ 0 w 15"/>
                <a:gd name="T16" fmla="*/ 0 h 22"/>
                <a:gd name="T17" fmla="*/ 15 w 15"/>
                <a:gd name="T18" fmla="*/ 22 h 22"/>
              </a:gdLst>
              <a:ahLst/>
              <a:cxnLst>
                <a:cxn ang="T10">
                  <a:pos x="T0" y="T1"/>
                </a:cxn>
                <a:cxn ang="T11">
                  <a:pos x="T2" y="T3"/>
                </a:cxn>
                <a:cxn ang="T12">
                  <a:pos x="T4" y="T5"/>
                </a:cxn>
                <a:cxn ang="T13">
                  <a:pos x="T6" y="T7"/>
                </a:cxn>
                <a:cxn ang="T14">
                  <a:pos x="T8" y="T9"/>
                </a:cxn>
              </a:cxnLst>
              <a:rect l="T15" t="T16" r="T17" b="T18"/>
              <a:pathLst>
                <a:path w="15" h="22">
                  <a:moveTo>
                    <a:pt x="11" y="22"/>
                  </a:moveTo>
                  <a:lnTo>
                    <a:pt x="15" y="2"/>
                  </a:lnTo>
                  <a:lnTo>
                    <a:pt x="3" y="0"/>
                  </a:lnTo>
                  <a:lnTo>
                    <a:pt x="0" y="20"/>
                  </a:lnTo>
                  <a:lnTo>
                    <a:pt x="11" y="22"/>
                  </a:lnTo>
                  <a:close/>
                </a:path>
              </a:pathLst>
            </a:custGeom>
            <a:solidFill>
              <a:schemeClr val="tx1"/>
            </a:solidFill>
            <a:ln w="9525">
              <a:solidFill>
                <a:schemeClr val="tx1"/>
              </a:solidFill>
              <a:round/>
              <a:headEnd/>
              <a:tailEnd/>
            </a:ln>
          </p:spPr>
          <p:txBody>
            <a:bodyPr/>
            <a:lstStyle/>
            <a:p>
              <a:endParaRPr lang="en-US"/>
            </a:p>
          </p:txBody>
        </p:sp>
        <p:sp>
          <p:nvSpPr>
            <p:cNvPr id="45951" name="Freeform 318"/>
            <p:cNvSpPr>
              <a:spLocks/>
            </p:cNvSpPr>
            <p:nvPr/>
          </p:nvSpPr>
          <p:spPr bwMode="auto">
            <a:xfrm>
              <a:off x="2599" y="3138"/>
              <a:ext cx="19" cy="47"/>
            </a:xfrm>
            <a:custGeom>
              <a:avLst/>
              <a:gdLst>
                <a:gd name="T0" fmla="*/ 10 w 19"/>
                <a:gd name="T1" fmla="*/ 47 h 47"/>
                <a:gd name="T2" fmla="*/ 19 w 19"/>
                <a:gd name="T3" fmla="*/ 2 h 47"/>
                <a:gd name="T4" fmla="*/ 8 w 19"/>
                <a:gd name="T5" fmla="*/ 0 h 47"/>
                <a:gd name="T6" fmla="*/ 0 w 19"/>
                <a:gd name="T7" fmla="*/ 45 h 47"/>
                <a:gd name="T8" fmla="*/ 10 w 19"/>
                <a:gd name="T9" fmla="*/ 47 h 47"/>
                <a:gd name="T10" fmla="*/ 0 60000 65536"/>
                <a:gd name="T11" fmla="*/ 0 60000 65536"/>
                <a:gd name="T12" fmla="*/ 0 60000 65536"/>
                <a:gd name="T13" fmla="*/ 0 60000 65536"/>
                <a:gd name="T14" fmla="*/ 0 60000 65536"/>
                <a:gd name="T15" fmla="*/ 0 w 19"/>
                <a:gd name="T16" fmla="*/ 0 h 47"/>
                <a:gd name="T17" fmla="*/ 19 w 19"/>
                <a:gd name="T18" fmla="*/ 47 h 47"/>
              </a:gdLst>
              <a:ahLst/>
              <a:cxnLst>
                <a:cxn ang="T10">
                  <a:pos x="T0" y="T1"/>
                </a:cxn>
                <a:cxn ang="T11">
                  <a:pos x="T2" y="T3"/>
                </a:cxn>
                <a:cxn ang="T12">
                  <a:pos x="T4" y="T5"/>
                </a:cxn>
                <a:cxn ang="T13">
                  <a:pos x="T6" y="T7"/>
                </a:cxn>
                <a:cxn ang="T14">
                  <a:pos x="T8" y="T9"/>
                </a:cxn>
              </a:cxnLst>
              <a:rect l="T15" t="T16" r="T17" b="T18"/>
              <a:pathLst>
                <a:path w="19" h="47">
                  <a:moveTo>
                    <a:pt x="10" y="47"/>
                  </a:moveTo>
                  <a:lnTo>
                    <a:pt x="19" y="2"/>
                  </a:lnTo>
                  <a:lnTo>
                    <a:pt x="8" y="0"/>
                  </a:lnTo>
                  <a:lnTo>
                    <a:pt x="0" y="45"/>
                  </a:lnTo>
                  <a:lnTo>
                    <a:pt x="10" y="47"/>
                  </a:lnTo>
                  <a:close/>
                </a:path>
              </a:pathLst>
            </a:custGeom>
            <a:solidFill>
              <a:schemeClr val="tx1"/>
            </a:solidFill>
            <a:ln w="9525">
              <a:solidFill>
                <a:schemeClr val="tx1"/>
              </a:solidFill>
              <a:round/>
              <a:headEnd/>
              <a:tailEnd/>
            </a:ln>
          </p:spPr>
          <p:txBody>
            <a:bodyPr/>
            <a:lstStyle/>
            <a:p>
              <a:endParaRPr lang="en-US"/>
            </a:p>
          </p:txBody>
        </p:sp>
        <p:sp>
          <p:nvSpPr>
            <p:cNvPr id="45952" name="Freeform 319"/>
            <p:cNvSpPr>
              <a:spLocks/>
            </p:cNvSpPr>
            <p:nvPr/>
          </p:nvSpPr>
          <p:spPr bwMode="auto">
            <a:xfrm>
              <a:off x="2580" y="3183"/>
              <a:ext cx="29" cy="115"/>
            </a:xfrm>
            <a:custGeom>
              <a:avLst/>
              <a:gdLst>
                <a:gd name="T0" fmla="*/ 11 w 29"/>
                <a:gd name="T1" fmla="*/ 115 h 115"/>
                <a:gd name="T2" fmla="*/ 29 w 29"/>
                <a:gd name="T3" fmla="*/ 2 h 115"/>
                <a:gd name="T4" fmla="*/ 19 w 29"/>
                <a:gd name="T5" fmla="*/ 0 h 115"/>
                <a:gd name="T6" fmla="*/ 0 w 29"/>
                <a:gd name="T7" fmla="*/ 113 h 115"/>
                <a:gd name="T8" fmla="*/ 11 w 29"/>
                <a:gd name="T9" fmla="*/ 115 h 115"/>
                <a:gd name="T10" fmla="*/ 0 60000 65536"/>
                <a:gd name="T11" fmla="*/ 0 60000 65536"/>
                <a:gd name="T12" fmla="*/ 0 60000 65536"/>
                <a:gd name="T13" fmla="*/ 0 60000 65536"/>
                <a:gd name="T14" fmla="*/ 0 60000 65536"/>
                <a:gd name="T15" fmla="*/ 0 w 29"/>
                <a:gd name="T16" fmla="*/ 0 h 115"/>
                <a:gd name="T17" fmla="*/ 29 w 29"/>
                <a:gd name="T18" fmla="*/ 115 h 115"/>
              </a:gdLst>
              <a:ahLst/>
              <a:cxnLst>
                <a:cxn ang="T10">
                  <a:pos x="T0" y="T1"/>
                </a:cxn>
                <a:cxn ang="T11">
                  <a:pos x="T2" y="T3"/>
                </a:cxn>
                <a:cxn ang="T12">
                  <a:pos x="T4" y="T5"/>
                </a:cxn>
                <a:cxn ang="T13">
                  <a:pos x="T6" y="T7"/>
                </a:cxn>
                <a:cxn ang="T14">
                  <a:pos x="T8" y="T9"/>
                </a:cxn>
              </a:cxnLst>
              <a:rect l="T15" t="T16" r="T17" b="T18"/>
              <a:pathLst>
                <a:path w="29" h="115">
                  <a:moveTo>
                    <a:pt x="11" y="115"/>
                  </a:moveTo>
                  <a:lnTo>
                    <a:pt x="29" y="2"/>
                  </a:lnTo>
                  <a:lnTo>
                    <a:pt x="19" y="0"/>
                  </a:lnTo>
                  <a:lnTo>
                    <a:pt x="0" y="113"/>
                  </a:lnTo>
                  <a:lnTo>
                    <a:pt x="11" y="115"/>
                  </a:lnTo>
                  <a:close/>
                </a:path>
              </a:pathLst>
            </a:custGeom>
            <a:solidFill>
              <a:schemeClr val="tx1"/>
            </a:solidFill>
            <a:ln w="9525">
              <a:solidFill>
                <a:schemeClr val="tx1"/>
              </a:solidFill>
              <a:round/>
              <a:headEnd/>
              <a:tailEnd/>
            </a:ln>
          </p:spPr>
          <p:txBody>
            <a:bodyPr/>
            <a:lstStyle/>
            <a:p>
              <a:endParaRPr lang="en-US"/>
            </a:p>
          </p:txBody>
        </p:sp>
        <p:sp>
          <p:nvSpPr>
            <p:cNvPr id="45953" name="Freeform 320"/>
            <p:cNvSpPr>
              <a:spLocks/>
            </p:cNvSpPr>
            <p:nvPr/>
          </p:nvSpPr>
          <p:spPr bwMode="auto">
            <a:xfrm>
              <a:off x="2572" y="3296"/>
              <a:ext cx="19" cy="42"/>
            </a:xfrm>
            <a:custGeom>
              <a:avLst/>
              <a:gdLst>
                <a:gd name="T0" fmla="*/ 9 w 19"/>
                <a:gd name="T1" fmla="*/ 42 h 42"/>
                <a:gd name="T2" fmla="*/ 19 w 19"/>
                <a:gd name="T3" fmla="*/ 2 h 42"/>
                <a:gd name="T4" fmla="*/ 8 w 19"/>
                <a:gd name="T5" fmla="*/ 0 h 42"/>
                <a:gd name="T6" fmla="*/ 0 w 19"/>
                <a:gd name="T7" fmla="*/ 40 h 42"/>
                <a:gd name="T8" fmla="*/ 9 w 19"/>
                <a:gd name="T9" fmla="*/ 42 h 42"/>
                <a:gd name="T10" fmla="*/ 0 60000 65536"/>
                <a:gd name="T11" fmla="*/ 0 60000 65536"/>
                <a:gd name="T12" fmla="*/ 0 60000 65536"/>
                <a:gd name="T13" fmla="*/ 0 60000 65536"/>
                <a:gd name="T14" fmla="*/ 0 60000 65536"/>
                <a:gd name="T15" fmla="*/ 0 w 19"/>
                <a:gd name="T16" fmla="*/ 0 h 42"/>
                <a:gd name="T17" fmla="*/ 19 w 19"/>
                <a:gd name="T18" fmla="*/ 42 h 42"/>
              </a:gdLst>
              <a:ahLst/>
              <a:cxnLst>
                <a:cxn ang="T10">
                  <a:pos x="T0" y="T1"/>
                </a:cxn>
                <a:cxn ang="T11">
                  <a:pos x="T2" y="T3"/>
                </a:cxn>
                <a:cxn ang="T12">
                  <a:pos x="T4" y="T5"/>
                </a:cxn>
                <a:cxn ang="T13">
                  <a:pos x="T6" y="T7"/>
                </a:cxn>
                <a:cxn ang="T14">
                  <a:pos x="T8" y="T9"/>
                </a:cxn>
              </a:cxnLst>
              <a:rect l="T15" t="T16" r="T17" b="T18"/>
              <a:pathLst>
                <a:path w="19" h="42">
                  <a:moveTo>
                    <a:pt x="9" y="42"/>
                  </a:moveTo>
                  <a:lnTo>
                    <a:pt x="19" y="2"/>
                  </a:lnTo>
                  <a:lnTo>
                    <a:pt x="8" y="0"/>
                  </a:lnTo>
                  <a:lnTo>
                    <a:pt x="0" y="40"/>
                  </a:lnTo>
                  <a:lnTo>
                    <a:pt x="9" y="42"/>
                  </a:lnTo>
                  <a:close/>
                </a:path>
              </a:pathLst>
            </a:custGeom>
            <a:solidFill>
              <a:schemeClr val="tx1"/>
            </a:solidFill>
            <a:ln w="9525">
              <a:solidFill>
                <a:schemeClr val="tx1"/>
              </a:solidFill>
              <a:round/>
              <a:headEnd/>
              <a:tailEnd/>
            </a:ln>
          </p:spPr>
          <p:txBody>
            <a:bodyPr/>
            <a:lstStyle/>
            <a:p>
              <a:endParaRPr lang="en-US"/>
            </a:p>
          </p:txBody>
        </p:sp>
        <p:sp>
          <p:nvSpPr>
            <p:cNvPr id="45954" name="Freeform 321"/>
            <p:cNvSpPr>
              <a:spLocks/>
            </p:cNvSpPr>
            <p:nvPr/>
          </p:nvSpPr>
          <p:spPr bwMode="auto">
            <a:xfrm>
              <a:off x="2566" y="3336"/>
              <a:ext cx="15" cy="20"/>
            </a:xfrm>
            <a:custGeom>
              <a:avLst/>
              <a:gdLst>
                <a:gd name="T0" fmla="*/ 12 w 15"/>
                <a:gd name="T1" fmla="*/ 20 h 20"/>
                <a:gd name="T2" fmla="*/ 15 w 15"/>
                <a:gd name="T3" fmla="*/ 2 h 20"/>
                <a:gd name="T4" fmla="*/ 6 w 15"/>
                <a:gd name="T5" fmla="*/ 0 h 20"/>
                <a:gd name="T6" fmla="*/ 0 w 15"/>
                <a:gd name="T7" fmla="*/ 16 h 20"/>
                <a:gd name="T8" fmla="*/ 12 w 15"/>
                <a:gd name="T9" fmla="*/ 20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12" y="20"/>
                  </a:moveTo>
                  <a:lnTo>
                    <a:pt x="15" y="2"/>
                  </a:lnTo>
                  <a:lnTo>
                    <a:pt x="6" y="0"/>
                  </a:lnTo>
                  <a:lnTo>
                    <a:pt x="0" y="16"/>
                  </a:lnTo>
                  <a:lnTo>
                    <a:pt x="12" y="20"/>
                  </a:lnTo>
                  <a:close/>
                </a:path>
              </a:pathLst>
            </a:custGeom>
            <a:solidFill>
              <a:schemeClr val="tx1"/>
            </a:solidFill>
            <a:ln w="9525">
              <a:solidFill>
                <a:schemeClr val="tx1"/>
              </a:solidFill>
              <a:round/>
              <a:headEnd/>
              <a:tailEnd/>
            </a:ln>
          </p:spPr>
          <p:txBody>
            <a:bodyPr/>
            <a:lstStyle/>
            <a:p>
              <a:endParaRPr lang="en-US"/>
            </a:p>
          </p:txBody>
        </p:sp>
        <p:sp>
          <p:nvSpPr>
            <p:cNvPr id="45955" name="Freeform 322"/>
            <p:cNvSpPr>
              <a:spLocks/>
            </p:cNvSpPr>
            <p:nvPr/>
          </p:nvSpPr>
          <p:spPr bwMode="auto">
            <a:xfrm>
              <a:off x="2564" y="3352"/>
              <a:ext cx="14" cy="12"/>
            </a:xfrm>
            <a:custGeom>
              <a:avLst/>
              <a:gdLst>
                <a:gd name="T0" fmla="*/ 12 w 14"/>
                <a:gd name="T1" fmla="*/ 12 h 12"/>
                <a:gd name="T2" fmla="*/ 14 w 14"/>
                <a:gd name="T3" fmla="*/ 4 h 12"/>
                <a:gd name="T4" fmla="*/ 2 w 14"/>
                <a:gd name="T5" fmla="*/ 0 h 12"/>
                <a:gd name="T6" fmla="*/ 0 w 14"/>
                <a:gd name="T7" fmla="*/ 8 h 12"/>
                <a:gd name="T8" fmla="*/ 0 w 14"/>
                <a:gd name="T9" fmla="*/ 6 h 12"/>
                <a:gd name="T10" fmla="*/ 12 w 14"/>
                <a:gd name="T11" fmla="*/ 1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2" y="12"/>
                  </a:moveTo>
                  <a:lnTo>
                    <a:pt x="14" y="4"/>
                  </a:lnTo>
                  <a:lnTo>
                    <a:pt x="2" y="0"/>
                  </a:lnTo>
                  <a:lnTo>
                    <a:pt x="0" y="8"/>
                  </a:lnTo>
                  <a:lnTo>
                    <a:pt x="0" y="6"/>
                  </a:lnTo>
                  <a:lnTo>
                    <a:pt x="12" y="12"/>
                  </a:lnTo>
                  <a:close/>
                </a:path>
              </a:pathLst>
            </a:custGeom>
            <a:solidFill>
              <a:schemeClr val="tx1"/>
            </a:solidFill>
            <a:ln w="9525">
              <a:solidFill>
                <a:schemeClr val="tx1"/>
              </a:solidFill>
              <a:round/>
              <a:headEnd/>
              <a:tailEnd/>
            </a:ln>
          </p:spPr>
          <p:txBody>
            <a:bodyPr/>
            <a:lstStyle/>
            <a:p>
              <a:endParaRPr lang="en-US"/>
            </a:p>
          </p:txBody>
        </p:sp>
        <p:sp>
          <p:nvSpPr>
            <p:cNvPr id="45956" name="Freeform 323"/>
            <p:cNvSpPr>
              <a:spLocks/>
            </p:cNvSpPr>
            <p:nvPr/>
          </p:nvSpPr>
          <p:spPr bwMode="auto">
            <a:xfrm>
              <a:off x="2562" y="3358"/>
              <a:ext cx="14" cy="12"/>
            </a:xfrm>
            <a:custGeom>
              <a:avLst/>
              <a:gdLst>
                <a:gd name="T0" fmla="*/ 10 w 14"/>
                <a:gd name="T1" fmla="*/ 12 h 12"/>
                <a:gd name="T2" fmla="*/ 14 w 14"/>
                <a:gd name="T3" fmla="*/ 6 h 12"/>
                <a:gd name="T4" fmla="*/ 2 w 14"/>
                <a:gd name="T5" fmla="*/ 0 h 12"/>
                <a:gd name="T6" fmla="*/ 0 w 14"/>
                <a:gd name="T7" fmla="*/ 6 h 12"/>
                <a:gd name="T8" fmla="*/ 10 w 14"/>
                <a:gd name="T9" fmla="*/ 12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0" y="12"/>
                  </a:moveTo>
                  <a:lnTo>
                    <a:pt x="14" y="6"/>
                  </a:lnTo>
                  <a:lnTo>
                    <a:pt x="2" y="0"/>
                  </a:lnTo>
                  <a:lnTo>
                    <a:pt x="0" y="6"/>
                  </a:lnTo>
                  <a:lnTo>
                    <a:pt x="10" y="12"/>
                  </a:lnTo>
                  <a:close/>
                </a:path>
              </a:pathLst>
            </a:custGeom>
            <a:solidFill>
              <a:schemeClr val="tx1"/>
            </a:solidFill>
            <a:ln w="9525">
              <a:solidFill>
                <a:schemeClr val="tx1"/>
              </a:solidFill>
              <a:round/>
              <a:headEnd/>
              <a:tailEnd/>
            </a:ln>
          </p:spPr>
          <p:txBody>
            <a:bodyPr/>
            <a:lstStyle/>
            <a:p>
              <a:endParaRPr lang="en-US"/>
            </a:p>
          </p:txBody>
        </p:sp>
        <p:sp>
          <p:nvSpPr>
            <p:cNvPr id="45957" name="Freeform 324"/>
            <p:cNvSpPr>
              <a:spLocks/>
            </p:cNvSpPr>
            <p:nvPr/>
          </p:nvSpPr>
          <p:spPr bwMode="auto">
            <a:xfrm>
              <a:off x="2560" y="3364"/>
              <a:ext cx="12" cy="9"/>
            </a:xfrm>
            <a:custGeom>
              <a:avLst/>
              <a:gdLst>
                <a:gd name="T0" fmla="*/ 10 w 12"/>
                <a:gd name="T1" fmla="*/ 9 h 9"/>
                <a:gd name="T2" fmla="*/ 12 w 12"/>
                <a:gd name="T3" fmla="*/ 6 h 9"/>
                <a:gd name="T4" fmla="*/ 2 w 12"/>
                <a:gd name="T5" fmla="*/ 0 h 9"/>
                <a:gd name="T6" fmla="*/ 0 w 12"/>
                <a:gd name="T7" fmla="*/ 4 h 9"/>
                <a:gd name="T8" fmla="*/ 10 w 12"/>
                <a:gd name="T9" fmla="*/ 9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10" y="9"/>
                  </a:moveTo>
                  <a:lnTo>
                    <a:pt x="12" y="6"/>
                  </a:lnTo>
                  <a:lnTo>
                    <a:pt x="2" y="0"/>
                  </a:lnTo>
                  <a:lnTo>
                    <a:pt x="0" y="4"/>
                  </a:lnTo>
                  <a:lnTo>
                    <a:pt x="10" y="9"/>
                  </a:lnTo>
                  <a:close/>
                </a:path>
              </a:pathLst>
            </a:custGeom>
            <a:solidFill>
              <a:schemeClr val="tx1"/>
            </a:solidFill>
            <a:ln w="9525">
              <a:solidFill>
                <a:schemeClr val="tx1"/>
              </a:solidFill>
              <a:round/>
              <a:headEnd/>
              <a:tailEnd/>
            </a:ln>
          </p:spPr>
          <p:txBody>
            <a:bodyPr/>
            <a:lstStyle/>
            <a:p>
              <a:endParaRPr lang="en-US"/>
            </a:p>
          </p:txBody>
        </p:sp>
        <p:sp>
          <p:nvSpPr>
            <p:cNvPr id="45958" name="Freeform 325"/>
            <p:cNvSpPr>
              <a:spLocks/>
            </p:cNvSpPr>
            <p:nvPr/>
          </p:nvSpPr>
          <p:spPr bwMode="auto">
            <a:xfrm>
              <a:off x="2558" y="3368"/>
              <a:ext cx="12" cy="11"/>
            </a:xfrm>
            <a:custGeom>
              <a:avLst/>
              <a:gdLst>
                <a:gd name="T0" fmla="*/ 8 w 12"/>
                <a:gd name="T1" fmla="*/ 11 h 11"/>
                <a:gd name="T2" fmla="*/ 10 w 12"/>
                <a:gd name="T3" fmla="*/ 9 h 11"/>
                <a:gd name="T4" fmla="*/ 12 w 12"/>
                <a:gd name="T5" fmla="*/ 5 h 11"/>
                <a:gd name="T6" fmla="*/ 2 w 12"/>
                <a:gd name="T7" fmla="*/ 0 h 11"/>
                <a:gd name="T8" fmla="*/ 0 w 12"/>
                <a:gd name="T9" fmla="*/ 2 h 11"/>
                <a:gd name="T10" fmla="*/ 2 w 12"/>
                <a:gd name="T11" fmla="*/ 0 h 11"/>
                <a:gd name="T12" fmla="*/ 8 w 12"/>
                <a:gd name="T13" fmla="*/ 11 h 11"/>
                <a:gd name="T14" fmla="*/ 10 w 12"/>
                <a:gd name="T15" fmla="*/ 9 h 11"/>
                <a:gd name="T16" fmla="*/ 8 w 12"/>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1"/>
                <a:gd name="T29" fmla="*/ 12 w 1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1">
                  <a:moveTo>
                    <a:pt x="8" y="11"/>
                  </a:moveTo>
                  <a:lnTo>
                    <a:pt x="10" y="9"/>
                  </a:lnTo>
                  <a:lnTo>
                    <a:pt x="12" y="5"/>
                  </a:lnTo>
                  <a:lnTo>
                    <a:pt x="2" y="0"/>
                  </a:lnTo>
                  <a:lnTo>
                    <a:pt x="0" y="2"/>
                  </a:lnTo>
                  <a:lnTo>
                    <a:pt x="2" y="0"/>
                  </a:lnTo>
                  <a:lnTo>
                    <a:pt x="8" y="11"/>
                  </a:lnTo>
                  <a:lnTo>
                    <a:pt x="10" y="9"/>
                  </a:lnTo>
                  <a:lnTo>
                    <a:pt x="8" y="11"/>
                  </a:lnTo>
                  <a:close/>
                </a:path>
              </a:pathLst>
            </a:custGeom>
            <a:solidFill>
              <a:schemeClr val="tx1"/>
            </a:solidFill>
            <a:ln w="9525">
              <a:solidFill>
                <a:schemeClr val="tx1"/>
              </a:solidFill>
              <a:round/>
              <a:headEnd/>
              <a:tailEnd/>
            </a:ln>
          </p:spPr>
          <p:txBody>
            <a:bodyPr/>
            <a:lstStyle/>
            <a:p>
              <a:endParaRPr lang="en-US"/>
            </a:p>
          </p:txBody>
        </p:sp>
        <p:sp>
          <p:nvSpPr>
            <p:cNvPr id="45959" name="Freeform 326"/>
            <p:cNvSpPr>
              <a:spLocks/>
            </p:cNvSpPr>
            <p:nvPr/>
          </p:nvSpPr>
          <p:spPr bwMode="auto">
            <a:xfrm>
              <a:off x="2556" y="3368"/>
              <a:ext cx="10" cy="13"/>
            </a:xfrm>
            <a:custGeom>
              <a:avLst/>
              <a:gdLst>
                <a:gd name="T0" fmla="*/ 0 w 10"/>
                <a:gd name="T1" fmla="*/ 11 h 13"/>
                <a:gd name="T2" fmla="*/ 6 w 10"/>
                <a:gd name="T3" fmla="*/ 13 h 13"/>
                <a:gd name="T4" fmla="*/ 10 w 10"/>
                <a:gd name="T5" fmla="*/ 11 h 13"/>
                <a:gd name="T6" fmla="*/ 4 w 10"/>
                <a:gd name="T7" fmla="*/ 0 h 13"/>
                <a:gd name="T8" fmla="*/ 0 w 10"/>
                <a:gd name="T9" fmla="*/ 2 h 13"/>
                <a:gd name="T10" fmla="*/ 6 w 10"/>
                <a:gd name="T11" fmla="*/ 3 h 13"/>
                <a:gd name="T12" fmla="*/ 0 w 10"/>
                <a:gd name="T13" fmla="*/ 11 h 13"/>
                <a:gd name="T14" fmla="*/ 2 w 10"/>
                <a:gd name="T15" fmla="*/ 13 h 13"/>
                <a:gd name="T16" fmla="*/ 6 w 10"/>
                <a:gd name="T17" fmla="*/ 13 h 13"/>
                <a:gd name="T18" fmla="*/ 0 w 10"/>
                <a:gd name="T19" fmla="*/ 1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3"/>
                <a:gd name="T32" fmla="*/ 10 w 10"/>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3">
                  <a:moveTo>
                    <a:pt x="0" y="11"/>
                  </a:moveTo>
                  <a:lnTo>
                    <a:pt x="6" y="13"/>
                  </a:lnTo>
                  <a:lnTo>
                    <a:pt x="10" y="11"/>
                  </a:lnTo>
                  <a:lnTo>
                    <a:pt x="4" y="0"/>
                  </a:lnTo>
                  <a:lnTo>
                    <a:pt x="0" y="2"/>
                  </a:lnTo>
                  <a:lnTo>
                    <a:pt x="6" y="3"/>
                  </a:lnTo>
                  <a:lnTo>
                    <a:pt x="0" y="11"/>
                  </a:lnTo>
                  <a:lnTo>
                    <a:pt x="2" y="13"/>
                  </a:lnTo>
                  <a:lnTo>
                    <a:pt x="6" y="13"/>
                  </a:lnTo>
                  <a:lnTo>
                    <a:pt x="0" y="11"/>
                  </a:lnTo>
                  <a:close/>
                </a:path>
              </a:pathLst>
            </a:custGeom>
            <a:solidFill>
              <a:schemeClr val="tx1"/>
            </a:solidFill>
            <a:ln w="9525">
              <a:solidFill>
                <a:schemeClr val="tx1"/>
              </a:solidFill>
              <a:round/>
              <a:headEnd/>
              <a:tailEnd/>
            </a:ln>
          </p:spPr>
          <p:txBody>
            <a:bodyPr/>
            <a:lstStyle/>
            <a:p>
              <a:endParaRPr lang="en-US"/>
            </a:p>
          </p:txBody>
        </p:sp>
        <p:sp>
          <p:nvSpPr>
            <p:cNvPr id="45960" name="Freeform 327"/>
            <p:cNvSpPr>
              <a:spLocks/>
            </p:cNvSpPr>
            <p:nvPr/>
          </p:nvSpPr>
          <p:spPr bwMode="auto">
            <a:xfrm>
              <a:off x="2551" y="3368"/>
              <a:ext cx="11" cy="11"/>
            </a:xfrm>
            <a:custGeom>
              <a:avLst/>
              <a:gdLst>
                <a:gd name="T0" fmla="*/ 0 w 11"/>
                <a:gd name="T1" fmla="*/ 7 h 11"/>
                <a:gd name="T2" fmla="*/ 2 w 11"/>
                <a:gd name="T3" fmla="*/ 9 h 11"/>
                <a:gd name="T4" fmla="*/ 5 w 11"/>
                <a:gd name="T5" fmla="*/ 11 h 11"/>
                <a:gd name="T6" fmla="*/ 11 w 11"/>
                <a:gd name="T7" fmla="*/ 3 h 11"/>
                <a:gd name="T8" fmla="*/ 7 w 11"/>
                <a:gd name="T9" fmla="*/ 0 h 11"/>
                <a:gd name="T10" fmla="*/ 9 w 11"/>
                <a:gd name="T11" fmla="*/ 2 h 11"/>
                <a:gd name="T12" fmla="*/ 0 w 11"/>
                <a:gd name="T13" fmla="*/ 7 h 11"/>
                <a:gd name="T14" fmla="*/ 0 w 11"/>
                <a:gd name="T15" fmla="*/ 9 h 11"/>
                <a:gd name="T16" fmla="*/ 2 w 11"/>
                <a:gd name="T17" fmla="*/ 9 h 11"/>
                <a:gd name="T18" fmla="*/ 0 w 11"/>
                <a:gd name="T19" fmla="*/ 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0" y="7"/>
                  </a:moveTo>
                  <a:lnTo>
                    <a:pt x="2" y="9"/>
                  </a:lnTo>
                  <a:lnTo>
                    <a:pt x="5" y="11"/>
                  </a:lnTo>
                  <a:lnTo>
                    <a:pt x="11" y="3"/>
                  </a:lnTo>
                  <a:lnTo>
                    <a:pt x="7" y="0"/>
                  </a:lnTo>
                  <a:lnTo>
                    <a:pt x="9" y="2"/>
                  </a:lnTo>
                  <a:lnTo>
                    <a:pt x="0" y="7"/>
                  </a:lnTo>
                  <a:lnTo>
                    <a:pt x="0" y="9"/>
                  </a:lnTo>
                  <a:lnTo>
                    <a:pt x="2" y="9"/>
                  </a:lnTo>
                  <a:lnTo>
                    <a:pt x="0" y="7"/>
                  </a:lnTo>
                  <a:close/>
                </a:path>
              </a:pathLst>
            </a:custGeom>
            <a:solidFill>
              <a:schemeClr val="tx1"/>
            </a:solidFill>
            <a:ln w="9525">
              <a:solidFill>
                <a:schemeClr val="tx1"/>
              </a:solidFill>
              <a:round/>
              <a:headEnd/>
              <a:tailEnd/>
            </a:ln>
          </p:spPr>
          <p:txBody>
            <a:bodyPr/>
            <a:lstStyle/>
            <a:p>
              <a:endParaRPr lang="en-US"/>
            </a:p>
          </p:txBody>
        </p:sp>
        <p:sp>
          <p:nvSpPr>
            <p:cNvPr id="45961" name="Freeform 328"/>
            <p:cNvSpPr>
              <a:spLocks/>
            </p:cNvSpPr>
            <p:nvPr/>
          </p:nvSpPr>
          <p:spPr bwMode="auto">
            <a:xfrm>
              <a:off x="2545" y="3362"/>
              <a:ext cx="15" cy="13"/>
            </a:xfrm>
            <a:custGeom>
              <a:avLst/>
              <a:gdLst>
                <a:gd name="T0" fmla="*/ 0 w 15"/>
                <a:gd name="T1" fmla="*/ 6 h 13"/>
                <a:gd name="T2" fmla="*/ 2 w 15"/>
                <a:gd name="T3" fmla="*/ 8 h 13"/>
                <a:gd name="T4" fmla="*/ 6 w 15"/>
                <a:gd name="T5" fmla="*/ 13 h 13"/>
                <a:gd name="T6" fmla="*/ 15 w 15"/>
                <a:gd name="T7" fmla="*/ 8 h 13"/>
                <a:gd name="T8" fmla="*/ 9 w 15"/>
                <a:gd name="T9" fmla="*/ 0 h 13"/>
                <a:gd name="T10" fmla="*/ 11 w 15"/>
                <a:gd name="T11" fmla="*/ 2 h 13"/>
                <a:gd name="T12" fmla="*/ 0 w 15"/>
                <a:gd name="T13" fmla="*/ 6 h 13"/>
                <a:gd name="T14" fmla="*/ 2 w 15"/>
                <a:gd name="T15" fmla="*/ 8 h 13"/>
                <a:gd name="T16" fmla="*/ 0 w 15"/>
                <a:gd name="T17" fmla="*/ 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0" y="6"/>
                  </a:moveTo>
                  <a:lnTo>
                    <a:pt x="2" y="8"/>
                  </a:lnTo>
                  <a:lnTo>
                    <a:pt x="6" y="13"/>
                  </a:lnTo>
                  <a:lnTo>
                    <a:pt x="15" y="8"/>
                  </a:lnTo>
                  <a:lnTo>
                    <a:pt x="9" y="0"/>
                  </a:lnTo>
                  <a:lnTo>
                    <a:pt x="11" y="2"/>
                  </a:lnTo>
                  <a:lnTo>
                    <a:pt x="0" y="6"/>
                  </a:lnTo>
                  <a:lnTo>
                    <a:pt x="2" y="8"/>
                  </a:lnTo>
                  <a:lnTo>
                    <a:pt x="0" y="6"/>
                  </a:lnTo>
                  <a:close/>
                </a:path>
              </a:pathLst>
            </a:custGeom>
            <a:solidFill>
              <a:schemeClr val="tx1"/>
            </a:solidFill>
            <a:ln w="9525">
              <a:solidFill>
                <a:schemeClr val="tx1"/>
              </a:solidFill>
              <a:round/>
              <a:headEnd/>
              <a:tailEnd/>
            </a:ln>
          </p:spPr>
          <p:txBody>
            <a:bodyPr/>
            <a:lstStyle/>
            <a:p>
              <a:endParaRPr lang="en-US"/>
            </a:p>
          </p:txBody>
        </p:sp>
        <p:sp>
          <p:nvSpPr>
            <p:cNvPr id="45962" name="Freeform 329"/>
            <p:cNvSpPr>
              <a:spLocks/>
            </p:cNvSpPr>
            <p:nvPr/>
          </p:nvSpPr>
          <p:spPr bwMode="auto">
            <a:xfrm>
              <a:off x="2543" y="3358"/>
              <a:ext cx="13" cy="10"/>
            </a:xfrm>
            <a:custGeom>
              <a:avLst/>
              <a:gdLst>
                <a:gd name="T0" fmla="*/ 0 w 13"/>
                <a:gd name="T1" fmla="*/ 4 h 10"/>
                <a:gd name="T2" fmla="*/ 0 w 13"/>
                <a:gd name="T3" fmla="*/ 6 h 10"/>
                <a:gd name="T4" fmla="*/ 2 w 13"/>
                <a:gd name="T5" fmla="*/ 10 h 10"/>
                <a:gd name="T6" fmla="*/ 13 w 13"/>
                <a:gd name="T7" fmla="*/ 6 h 10"/>
                <a:gd name="T8" fmla="*/ 11 w 13"/>
                <a:gd name="T9" fmla="*/ 0 h 10"/>
                <a:gd name="T10" fmla="*/ 11 w 13"/>
                <a:gd name="T11" fmla="*/ 2 h 10"/>
                <a:gd name="T12" fmla="*/ 0 w 13"/>
                <a:gd name="T13" fmla="*/ 4 h 10"/>
                <a:gd name="T14" fmla="*/ 0 w 13"/>
                <a:gd name="T15" fmla="*/ 6 h 10"/>
                <a:gd name="T16" fmla="*/ 0 w 13"/>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4"/>
                  </a:moveTo>
                  <a:lnTo>
                    <a:pt x="0" y="6"/>
                  </a:lnTo>
                  <a:lnTo>
                    <a:pt x="2" y="10"/>
                  </a:lnTo>
                  <a:lnTo>
                    <a:pt x="13" y="6"/>
                  </a:lnTo>
                  <a:lnTo>
                    <a:pt x="11" y="0"/>
                  </a:lnTo>
                  <a:lnTo>
                    <a:pt x="11" y="2"/>
                  </a:lnTo>
                  <a:lnTo>
                    <a:pt x="0" y="4"/>
                  </a:lnTo>
                  <a:lnTo>
                    <a:pt x="0" y="6"/>
                  </a:lnTo>
                  <a:lnTo>
                    <a:pt x="0" y="4"/>
                  </a:lnTo>
                  <a:close/>
                </a:path>
              </a:pathLst>
            </a:custGeom>
            <a:solidFill>
              <a:schemeClr val="tx1"/>
            </a:solidFill>
            <a:ln w="9525">
              <a:solidFill>
                <a:schemeClr val="tx1"/>
              </a:solidFill>
              <a:round/>
              <a:headEnd/>
              <a:tailEnd/>
            </a:ln>
          </p:spPr>
          <p:txBody>
            <a:bodyPr/>
            <a:lstStyle/>
            <a:p>
              <a:endParaRPr lang="en-US"/>
            </a:p>
          </p:txBody>
        </p:sp>
        <p:sp>
          <p:nvSpPr>
            <p:cNvPr id="45963" name="Freeform 330"/>
            <p:cNvSpPr>
              <a:spLocks/>
            </p:cNvSpPr>
            <p:nvPr/>
          </p:nvSpPr>
          <p:spPr bwMode="auto">
            <a:xfrm>
              <a:off x="2541" y="3352"/>
              <a:ext cx="13" cy="10"/>
            </a:xfrm>
            <a:custGeom>
              <a:avLst/>
              <a:gdLst>
                <a:gd name="T0" fmla="*/ 0 w 13"/>
                <a:gd name="T1" fmla="*/ 2 h 10"/>
                <a:gd name="T2" fmla="*/ 2 w 13"/>
                <a:gd name="T3" fmla="*/ 10 h 10"/>
                <a:gd name="T4" fmla="*/ 13 w 13"/>
                <a:gd name="T5" fmla="*/ 8 h 10"/>
                <a:gd name="T6" fmla="*/ 12 w 13"/>
                <a:gd name="T7" fmla="*/ 0 h 10"/>
                <a:gd name="T8" fmla="*/ 0 w 13"/>
                <a:gd name="T9" fmla="*/ 2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0" y="2"/>
                  </a:moveTo>
                  <a:lnTo>
                    <a:pt x="2" y="10"/>
                  </a:lnTo>
                  <a:lnTo>
                    <a:pt x="13" y="8"/>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964" name="Freeform 331"/>
            <p:cNvSpPr>
              <a:spLocks/>
            </p:cNvSpPr>
            <p:nvPr/>
          </p:nvSpPr>
          <p:spPr bwMode="auto">
            <a:xfrm>
              <a:off x="2537" y="3333"/>
              <a:ext cx="16" cy="21"/>
            </a:xfrm>
            <a:custGeom>
              <a:avLst/>
              <a:gdLst>
                <a:gd name="T0" fmla="*/ 0 w 16"/>
                <a:gd name="T1" fmla="*/ 3 h 21"/>
                <a:gd name="T2" fmla="*/ 4 w 16"/>
                <a:gd name="T3" fmla="*/ 21 h 21"/>
                <a:gd name="T4" fmla="*/ 16 w 16"/>
                <a:gd name="T5" fmla="*/ 19 h 21"/>
                <a:gd name="T6" fmla="*/ 10 w 16"/>
                <a:gd name="T7" fmla="*/ 0 h 21"/>
                <a:gd name="T8" fmla="*/ 12 w 16"/>
                <a:gd name="T9" fmla="*/ 0 h 21"/>
                <a:gd name="T10" fmla="*/ 0 w 16"/>
                <a:gd name="T11" fmla="*/ 3 h 21"/>
                <a:gd name="T12" fmla="*/ 0 60000 65536"/>
                <a:gd name="T13" fmla="*/ 0 60000 65536"/>
                <a:gd name="T14" fmla="*/ 0 60000 65536"/>
                <a:gd name="T15" fmla="*/ 0 60000 65536"/>
                <a:gd name="T16" fmla="*/ 0 60000 65536"/>
                <a:gd name="T17" fmla="*/ 0 60000 65536"/>
                <a:gd name="T18" fmla="*/ 0 w 16"/>
                <a:gd name="T19" fmla="*/ 0 h 21"/>
                <a:gd name="T20" fmla="*/ 16 w 1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6" h="21">
                  <a:moveTo>
                    <a:pt x="0" y="3"/>
                  </a:moveTo>
                  <a:lnTo>
                    <a:pt x="4" y="21"/>
                  </a:lnTo>
                  <a:lnTo>
                    <a:pt x="16" y="19"/>
                  </a:lnTo>
                  <a:lnTo>
                    <a:pt x="10" y="0"/>
                  </a:lnTo>
                  <a:lnTo>
                    <a:pt x="12" y="0"/>
                  </a:lnTo>
                  <a:lnTo>
                    <a:pt x="0" y="3"/>
                  </a:lnTo>
                  <a:close/>
                </a:path>
              </a:pathLst>
            </a:custGeom>
            <a:solidFill>
              <a:schemeClr val="tx1"/>
            </a:solidFill>
            <a:ln w="9525">
              <a:solidFill>
                <a:schemeClr val="tx1"/>
              </a:solidFill>
              <a:round/>
              <a:headEnd/>
              <a:tailEnd/>
            </a:ln>
          </p:spPr>
          <p:txBody>
            <a:bodyPr/>
            <a:lstStyle/>
            <a:p>
              <a:endParaRPr lang="en-US"/>
            </a:p>
          </p:txBody>
        </p:sp>
        <p:sp>
          <p:nvSpPr>
            <p:cNvPr id="45965" name="Freeform 332"/>
            <p:cNvSpPr>
              <a:spLocks/>
            </p:cNvSpPr>
            <p:nvPr/>
          </p:nvSpPr>
          <p:spPr bwMode="auto">
            <a:xfrm>
              <a:off x="2527" y="3290"/>
              <a:ext cx="22" cy="46"/>
            </a:xfrm>
            <a:custGeom>
              <a:avLst/>
              <a:gdLst>
                <a:gd name="T0" fmla="*/ 0 w 22"/>
                <a:gd name="T1" fmla="*/ 2 h 46"/>
                <a:gd name="T2" fmla="*/ 10 w 22"/>
                <a:gd name="T3" fmla="*/ 46 h 46"/>
                <a:gd name="T4" fmla="*/ 22 w 22"/>
                <a:gd name="T5" fmla="*/ 43 h 46"/>
                <a:gd name="T6" fmla="*/ 12 w 22"/>
                <a:gd name="T7" fmla="*/ 0 h 46"/>
                <a:gd name="T8" fmla="*/ 0 w 22"/>
                <a:gd name="T9" fmla="*/ 2 h 46"/>
                <a:gd name="T10" fmla="*/ 0 60000 65536"/>
                <a:gd name="T11" fmla="*/ 0 60000 65536"/>
                <a:gd name="T12" fmla="*/ 0 60000 65536"/>
                <a:gd name="T13" fmla="*/ 0 60000 65536"/>
                <a:gd name="T14" fmla="*/ 0 60000 65536"/>
                <a:gd name="T15" fmla="*/ 0 w 22"/>
                <a:gd name="T16" fmla="*/ 0 h 46"/>
                <a:gd name="T17" fmla="*/ 22 w 22"/>
                <a:gd name="T18" fmla="*/ 46 h 46"/>
              </a:gdLst>
              <a:ahLst/>
              <a:cxnLst>
                <a:cxn ang="T10">
                  <a:pos x="T0" y="T1"/>
                </a:cxn>
                <a:cxn ang="T11">
                  <a:pos x="T2" y="T3"/>
                </a:cxn>
                <a:cxn ang="T12">
                  <a:pos x="T4" y="T5"/>
                </a:cxn>
                <a:cxn ang="T13">
                  <a:pos x="T6" y="T7"/>
                </a:cxn>
                <a:cxn ang="T14">
                  <a:pos x="T8" y="T9"/>
                </a:cxn>
              </a:cxnLst>
              <a:rect l="T15" t="T16" r="T17" b="T18"/>
              <a:pathLst>
                <a:path w="22" h="46">
                  <a:moveTo>
                    <a:pt x="0" y="2"/>
                  </a:moveTo>
                  <a:lnTo>
                    <a:pt x="10" y="46"/>
                  </a:lnTo>
                  <a:lnTo>
                    <a:pt x="22" y="43"/>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966" name="Freeform 333"/>
            <p:cNvSpPr>
              <a:spLocks/>
            </p:cNvSpPr>
            <p:nvPr/>
          </p:nvSpPr>
          <p:spPr bwMode="auto">
            <a:xfrm>
              <a:off x="2512" y="3190"/>
              <a:ext cx="27" cy="102"/>
            </a:xfrm>
            <a:custGeom>
              <a:avLst/>
              <a:gdLst>
                <a:gd name="T0" fmla="*/ 0 w 27"/>
                <a:gd name="T1" fmla="*/ 2 h 102"/>
                <a:gd name="T2" fmla="*/ 15 w 27"/>
                <a:gd name="T3" fmla="*/ 102 h 102"/>
                <a:gd name="T4" fmla="*/ 27 w 27"/>
                <a:gd name="T5" fmla="*/ 100 h 102"/>
                <a:gd name="T6" fmla="*/ 12 w 27"/>
                <a:gd name="T7" fmla="*/ 0 h 102"/>
                <a:gd name="T8" fmla="*/ 0 w 27"/>
                <a:gd name="T9" fmla="*/ 2 h 102"/>
                <a:gd name="T10" fmla="*/ 0 60000 65536"/>
                <a:gd name="T11" fmla="*/ 0 60000 65536"/>
                <a:gd name="T12" fmla="*/ 0 60000 65536"/>
                <a:gd name="T13" fmla="*/ 0 60000 65536"/>
                <a:gd name="T14" fmla="*/ 0 60000 65536"/>
                <a:gd name="T15" fmla="*/ 0 w 27"/>
                <a:gd name="T16" fmla="*/ 0 h 102"/>
                <a:gd name="T17" fmla="*/ 27 w 27"/>
                <a:gd name="T18" fmla="*/ 102 h 102"/>
              </a:gdLst>
              <a:ahLst/>
              <a:cxnLst>
                <a:cxn ang="T10">
                  <a:pos x="T0" y="T1"/>
                </a:cxn>
                <a:cxn ang="T11">
                  <a:pos x="T2" y="T3"/>
                </a:cxn>
                <a:cxn ang="T12">
                  <a:pos x="T4" y="T5"/>
                </a:cxn>
                <a:cxn ang="T13">
                  <a:pos x="T6" y="T7"/>
                </a:cxn>
                <a:cxn ang="T14">
                  <a:pos x="T8" y="T9"/>
                </a:cxn>
              </a:cxnLst>
              <a:rect l="T15" t="T16" r="T17" b="T18"/>
              <a:pathLst>
                <a:path w="27" h="102">
                  <a:moveTo>
                    <a:pt x="0" y="2"/>
                  </a:moveTo>
                  <a:lnTo>
                    <a:pt x="15" y="102"/>
                  </a:lnTo>
                  <a:lnTo>
                    <a:pt x="27" y="100"/>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967" name="Freeform 334"/>
            <p:cNvSpPr>
              <a:spLocks/>
            </p:cNvSpPr>
            <p:nvPr/>
          </p:nvSpPr>
          <p:spPr bwMode="auto">
            <a:xfrm>
              <a:off x="2498" y="3101"/>
              <a:ext cx="26" cy="91"/>
            </a:xfrm>
            <a:custGeom>
              <a:avLst/>
              <a:gdLst>
                <a:gd name="T0" fmla="*/ 0 w 26"/>
                <a:gd name="T1" fmla="*/ 4 h 91"/>
                <a:gd name="T2" fmla="*/ 0 w 26"/>
                <a:gd name="T3" fmla="*/ 2 h 91"/>
                <a:gd name="T4" fmla="*/ 14 w 26"/>
                <a:gd name="T5" fmla="*/ 91 h 91"/>
                <a:gd name="T6" fmla="*/ 26 w 26"/>
                <a:gd name="T7" fmla="*/ 89 h 91"/>
                <a:gd name="T8" fmla="*/ 12 w 26"/>
                <a:gd name="T9" fmla="*/ 0 h 91"/>
                <a:gd name="T10" fmla="*/ 0 w 26"/>
                <a:gd name="T11" fmla="*/ 4 h 91"/>
                <a:gd name="T12" fmla="*/ 0 60000 65536"/>
                <a:gd name="T13" fmla="*/ 0 60000 65536"/>
                <a:gd name="T14" fmla="*/ 0 60000 65536"/>
                <a:gd name="T15" fmla="*/ 0 60000 65536"/>
                <a:gd name="T16" fmla="*/ 0 60000 65536"/>
                <a:gd name="T17" fmla="*/ 0 60000 65536"/>
                <a:gd name="T18" fmla="*/ 0 w 26"/>
                <a:gd name="T19" fmla="*/ 0 h 91"/>
                <a:gd name="T20" fmla="*/ 26 w 26"/>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26" h="91">
                  <a:moveTo>
                    <a:pt x="0" y="4"/>
                  </a:moveTo>
                  <a:lnTo>
                    <a:pt x="0" y="2"/>
                  </a:lnTo>
                  <a:lnTo>
                    <a:pt x="14" y="91"/>
                  </a:lnTo>
                  <a:lnTo>
                    <a:pt x="26" y="89"/>
                  </a:lnTo>
                  <a:lnTo>
                    <a:pt x="12" y="0"/>
                  </a:lnTo>
                  <a:lnTo>
                    <a:pt x="0" y="4"/>
                  </a:lnTo>
                  <a:close/>
                </a:path>
              </a:pathLst>
            </a:custGeom>
            <a:solidFill>
              <a:schemeClr val="tx1"/>
            </a:solidFill>
            <a:ln w="9525">
              <a:solidFill>
                <a:schemeClr val="tx1"/>
              </a:solidFill>
              <a:round/>
              <a:headEnd/>
              <a:tailEnd/>
            </a:ln>
          </p:spPr>
          <p:txBody>
            <a:bodyPr/>
            <a:lstStyle/>
            <a:p>
              <a:endParaRPr lang="en-US"/>
            </a:p>
          </p:txBody>
        </p:sp>
        <p:sp>
          <p:nvSpPr>
            <p:cNvPr id="45968" name="Freeform 335"/>
            <p:cNvSpPr>
              <a:spLocks/>
            </p:cNvSpPr>
            <p:nvPr/>
          </p:nvSpPr>
          <p:spPr bwMode="auto">
            <a:xfrm>
              <a:off x="2495" y="3083"/>
              <a:ext cx="15" cy="22"/>
            </a:xfrm>
            <a:custGeom>
              <a:avLst/>
              <a:gdLst>
                <a:gd name="T0" fmla="*/ 0 w 15"/>
                <a:gd name="T1" fmla="*/ 2 h 22"/>
                <a:gd name="T2" fmla="*/ 3 w 15"/>
                <a:gd name="T3" fmla="*/ 22 h 22"/>
                <a:gd name="T4" fmla="*/ 15 w 15"/>
                <a:gd name="T5" fmla="*/ 18 h 22"/>
                <a:gd name="T6" fmla="*/ 11 w 15"/>
                <a:gd name="T7" fmla="*/ 0 h 22"/>
                <a:gd name="T8" fmla="*/ 9 w 15"/>
                <a:gd name="T9" fmla="*/ 0 h 22"/>
                <a:gd name="T10" fmla="*/ 11 w 15"/>
                <a:gd name="T11" fmla="*/ 0 h 22"/>
                <a:gd name="T12" fmla="*/ 9 w 15"/>
                <a:gd name="T13" fmla="*/ 0 h 22"/>
                <a:gd name="T14" fmla="*/ 0 w 15"/>
                <a:gd name="T15" fmla="*/ 2 h 2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2"/>
                <a:gd name="T26" fmla="*/ 15 w 1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2">
                  <a:moveTo>
                    <a:pt x="0" y="2"/>
                  </a:moveTo>
                  <a:lnTo>
                    <a:pt x="3" y="22"/>
                  </a:lnTo>
                  <a:lnTo>
                    <a:pt x="15" y="18"/>
                  </a:lnTo>
                  <a:lnTo>
                    <a:pt x="11" y="0"/>
                  </a:lnTo>
                  <a:lnTo>
                    <a:pt x="9" y="0"/>
                  </a:lnTo>
                  <a:lnTo>
                    <a:pt x="11" y="0"/>
                  </a:lnTo>
                  <a:lnTo>
                    <a:pt x="9" y="0"/>
                  </a:lnTo>
                  <a:lnTo>
                    <a:pt x="0" y="2"/>
                  </a:lnTo>
                  <a:close/>
                </a:path>
              </a:pathLst>
            </a:custGeom>
            <a:solidFill>
              <a:schemeClr val="tx1"/>
            </a:solidFill>
            <a:ln w="9525">
              <a:solidFill>
                <a:schemeClr val="tx1"/>
              </a:solidFill>
              <a:round/>
              <a:headEnd/>
              <a:tailEnd/>
            </a:ln>
          </p:spPr>
          <p:txBody>
            <a:bodyPr/>
            <a:lstStyle/>
            <a:p>
              <a:endParaRPr lang="en-US"/>
            </a:p>
          </p:txBody>
        </p:sp>
        <p:sp>
          <p:nvSpPr>
            <p:cNvPr id="45969" name="Freeform 336"/>
            <p:cNvSpPr>
              <a:spLocks/>
            </p:cNvSpPr>
            <p:nvPr/>
          </p:nvSpPr>
          <p:spPr bwMode="auto">
            <a:xfrm>
              <a:off x="2491" y="3068"/>
              <a:ext cx="13" cy="17"/>
            </a:xfrm>
            <a:custGeom>
              <a:avLst/>
              <a:gdLst>
                <a:gd name="T0" fmla="*/ 0 w 13"/>
                <a:gd name="T1" fmla="*/ 4 h 17"/>
                <a:gd name="T2" fmla="*/ 4 w 13"/>
                <a:gd name="T3" fmla="*/ 17 h 17"/>
                <a:gd name="T4" fmla="*/ 13 w 13"/>
                <a:gd name="T5" fmla="*/ 15 h 17"/>
                <a:gd name="T6" fmla="*/ 9 w 13"/>
                <a:gd name="T7" fmla="*/ 2 h 17"/>
                <a:gd name="T8" fmla="*/ 9 w 13"/>
                <a:gd name="T9" fmla="*/ 0 h 17"/>
                <a:gd name="T10" fmla="*/ 9 w 13"/>
                <a:gd name="T11" fmla="*/ 2 h 17"/>
                <a:gd name="T12" fmla="*/ 9 w 13"/>
                <a:gd name="T13" fmla="*/ 0 h 17"/>
                <a:gd name="T14" fmla="*/ 0 w 13"/>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7"/>
                <a:gd name="T26" fmla="*/ 13 w 1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7">
                  <a:moveTo>
                    <a:pt x="0" y="4"/>
                  </a:moveTo>
                  <a:lnTo>
                    <a:pt x="4" y="17"/>
                  </a:lnTo>
                  <a:lnTo>
                    <a:pt x="13" y="15"/>
                  </a:lnTo>
                  <a:lnTo>
                    <a:pt x="9" y="2"/>
                  </a:lnTo>
                  <a:lnTo>
                    <a:pt x="9" y="0"/>
                  </a:lnTo>
                  <a:lnTo>
                    <a:pt x="9" y="2"/>
                  </a:lnTo>
                  <a:lnTo>
                    <a:pt x="9" y="0"/>
                  </a:lnTo>
                  <a:lnTo>
                    <a:pt x="0" y="4"/>
                  </a:lnTo>
                  <a:close/>
                </a:path>
              </a:pathLst>
            </a:custGeom>
            <a:solidFill>
              <a:schemeClr val="tx1"/>
            </a:solidFill>
            <a:ln w="9525">
              <a:solidFill>
                <a:schemeClr val="tx1"/>
              </a:solidFill>
              <a:round/>
              <a:headEnd/>
              <a:tailEnd/>
            </a:ln>
          </p:spPr>
          <p:txBody>
            <a:bodyPr/>
            <a:lstStyle/>
            <a:p>
              <a:endParaRPr lang="en-US"/>
            </a:p>
          </p:txBody>
        </p:sp>
        <p:sp>
          <p:nvSpPr>
            <p:cNvPr id="45970" name="Freeform 337"/>
            <p:cNvSpPr>
              <a:spLocks/>
            </p:cNvSpPr>
            <p:nvPr/>
          </p:nvSpPr>
          <p:spPr bwMode="auto">
            <a:xfrm>
              <a:off x="2487" y="3058"/>
              <a:ext cx="13" cy="14"/>
            </a:xfrm>
            <a:custGeom>
              <a:avLst/>
              <a:gdLst>
                <a:gd name="T0" fmla="*/ 2 w 13"/>
                <a:gd name="T1" fmla="*/ 6 h 14"/>
                <a:gd name="T2" fmla="*/ 0 w 13"/>
                <a:gd name="T3" fmla="*/ 4 h 14"/>
                <a:gd name="T4" fmla="*/ 4 w 13"/>
                <a:gd name="T5" fmla="*/ 14 h 14"/>
                <a:gd name="T6" fmla="*/ 13 w 13"/>
                <a:gd name="T7" fmla="*/ 10 h 14"/>
                <a:gd name="T8" fmla="*/ 11 w 13"/>
                <a:gd name="T9" fmla="*/ 2 h 14"/>
                <a:gd name="T10" fmla="*/ 11 w 13"/>
                <a:gd name="T11" fmla="*/ 0 h 14"/>
                <a:gd name="T12" fmla="*/ 11 w 13"/>
                <a:gd name="T13" fmla="*/ 2 h 14"/>
                <a:gd name="T14" fmla="*/ 11 w 13"/>
                <a:gd name="T15" fmla="*/ 0 h 14"/>
                <a:gd name="T16" fmla="*/ 2 w 13"/>
                <a:gd name="T17" fmla="*/ 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2" y="6"/>
                  </a:moveTo>
                  <a:lnTo>
                    <a:pt x="0" y="4"/>
                  </a:lnTo>
                  <a:lnTo>
                    <a:pt x="4" y="14"/>
                  </a:lnTo>
                  <a:lnTo>
                    <a:pt x="13" y="10"/>
                  </a:lnTo>
                  <a:lnTo>
                    <a:pt x="11" y="2"/>
                  </a:lnTo>
                  <a:lnTo>
                    <a:pt x="11" y="0"/>
                  </a:lnTo>
                  <a:lnTo>
                    <a:pt x="11" y="2"/>
                  </a:lnTo>
                  <a:lnTo>
                    <a:pt x="11" y="0"/>
                  </a:lnTo>
                  <a:lnTo>
                    <a:pt x="2" y="6"/>
                  </a:lnTo>
                  <a:close/>
                </a:path>
              </a:pathLst>
            </a:custGeom>
            <a:solidFill>
              <a:schemeClr val="tx1"/>
            </a:solidFill>
            <a:ln w="9525">
              <a:solidFill>
                <a:schemeClr val="tx1"/>
              </a:solidFill>
              <a:round/>
              <a:headEnd/>
              <a:tailEnd/>
            </a:ln>
          </p:spPr>
          <p:txBody>
            <a:bodyPr/>
            <a:lstStyle/>
            <a:p>
              <a:endParaRPr lang="en-US"/>
            </a:p>
          </p:txBody>
        </p:sp>
        <p:sp>
          <p:nvSpPr>
            <p:cNvPr id="45971" name="Freeform 338"/>
            <p:cNvSpPr>
              <a:spLocks/>
            </p:cNvSpPr>
            <p:nvPr/>
          </p:nvSpPr>
          <p:spPr bwMode="auto">
            <a:xfrm>
              <a:off x="2485" y="3048"/>
              <a:ext cx="13" cy="16"/>
            </a:xfrm>
            <a:custGeom>
              <a:avLst/>
              <a:gdLst>
                <a:gd name="T0" fmla="*/ 2 w 13"/>
                <a:gd name="T1" fmla="*/ 12 h 16"/>
                <a:gd name="T2" fmla="*/ 0 w 13"/>
                <a:gd name="T3" fmla="*/ 8 h 16"/>
                <a:gd name="T4" fmla="*/ 4 w 13"/>
                <a:gd name="T5" fmla="*/ 16 h 16"/>
                <a:gd name="T6" fmla="*/ 13 w 13"/>
                <a:gd name="T7" fmla="*/ 10 h 16"/>
                <a:gd name="T8" fmla="*/ 10 w 13"/>
                <a:gd name="T9" fmla="*/ 2 h 16"/>
                <a:gd name="T10" fmla="*/ 6 w 13"/>
                <a:gd name="T11" fmla="*/ 0 h 16"/>
                <a:gd name="T12" fmla="*/ 10 w 13"/>
                <a:gd name="T13" fmla="*/ 2 h 16"/>
                <a:gd name="T14" fmla="*/ 8 w 13"/>
                <a:gd name="T15" fmla="*/ 2 h 16"/>
                <a:gd name="T16" fmla="*/ 6 w 13"/>
                <a:gd name="T17" fmla="*/ 0 h 16"/>
                <a:gd name="T18" fmla="*/ 2 w 13"/>
                <a:gd name="T19" fmla="*/ 1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6"/>
                <a:gd name="T32" fmla="*/ 13 w 1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6">
                  <a:moveTo>
                    <a:pt x="2" y="12"/>
                  </a:moveTo>
                  <a:lnTo>
                    <a:pt x="0" y="8"/>
                  </a:lnTo>
                  <a:lnTo>
                    <a:pt x="4" y="16"/>
                  </a:lnTo>
                  <a:lnTo>
                    <a:pt x="13" y="10"/>
                  </a:lnTo>
                  <a:lnTo>
                    <a:pt x="10" y="2"/>
                  </a:lnTo>
                  <a:lnTo>
                    <a:pt x="6" y="0"/>
                  </a:lnTo>
                  <a:lnTo>
                    <a:pt x="10" y="2"/>
                  </a:lnTo>
                  <a:lnTo>
                    <a:pt x="8" y="2"/>
                  </a:lnTo>
                  <a:lnTo>
                    <a:pt x="6" y="0"/>
                  </a:lnTo>
                  <a:lnTo>
                    <a:pt x="2" y="12"/>
                  </a:lnTo>
                  <a:close/>
                </a:path>
              </a:pathLst>
            </a:custGeom>
            <a:solidFill>
              <a:schemeClr val="tx1"/>
            </a:solidFill>
            <a:ln w="9525">
              <a:solidFill>
                <a:schemeClr val="tx1"/>
              </a:solidFill>
              <a:round/>
              <a:headEnd/>
              <a:tailEnd/>
            </a:ln>
          </p:spPr>
          <p:txBody>
            <a:bodyPr/>
            <a:lstStyle/>
            <a:p>
              <a:endParaRPr lang="en-US"/>
            </a:p>
          </p:txBody>
        </p:sp>
        <p:sp>
          <p:nvSpPr>
            <p:cNvPr id="45972" name="Freeform 339"/>
            <p:cNvSpPr>
              <a:spLocks/>
            </p:cNvSpPr>
            <p:nvPr/>
          </p:nvSpPr>
          <p:spPr bwMode="auto">
            <a:xfrm>
              <a:off x="2483" y="3046"/>
              <a:ext cx="8" cy="14"/>
            </a:xfrm>
            <a:custGeom>
              <a:avLst/>
              <a:gdLst>
                <a:gd name="T0" fmla="*/ 2 w 8"/>
                <a:gd name="T1" fmla="*/ 12 h 14"/>
                <a:gd name="T2" fmla="*/ 0 w 8"/>
                <a:gd name="T3" fmla="*/ 12 h 14"/>
                <a:gd name="T4" fmla="*/ 4 w 8"/>
                <a:gd name="T5" fmla="*/ 14 h 14"/>
                <a:gd name="T6" fmla="*/ 8 w 8"/>
                <a:gd name="T7" fmla="*/ 2 h 14"/>
                <a:gd name="T8" fmla="*/ 4 w 8"/>
                <a:gd name="T9" fmla="*/ 0 h 14"/>
                <a:gd name="T10" fmla="*/ 2 w 8"/>
                <a:gd name="T11" fmla="*/ 0 h 14"/>
                <a:gd name="T12" fmla="*/ 4 w 8"/>
                <a:gd name="T13" fmla="*/ 0 h 14"/>
                <a:gd name="T14" fmla="*/ 2 w 8"/>
                <a:gd name="T15" fmla="*/ 0 h 14"/>
                <a:gd name="T16" fmla="*/ 2 w 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4"/>
                <a:gd name="T29" fmla="*/ 8 w 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4">
                  <a:moveTo>
                    <a:pt x="2" y="12"/>
                  </a:moveTo>
                  <a:lnTo>
                    <a:pt x="0" y="12"/>
                  </a:lnTo>
                  <a:lnTo>
                    <a:pt x="4" y="14"/>
                  </a:lnTo>
                  <a:lnTo>
                    <a:pt x="8" y="2"/>
                  </a:lnTo>
                  <a:lnTo>
                    <a:pt x="4" y="0"/>
                  </a:lnTo>
                  <a:lnTo>
                    <a:pt x="2"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973" name="Freeform 340"/>
            <p:cNvSpPr>
              <a:spLocks/>
            </p:cNvSpPr>
            <p:nvPr/>
          </p:nvSpPr>
          <p:spPr bwMode="auto">
            <a:xfrm>
              <a:off x="2477" y="3046"/>
              <a:ext cx="10" cy="12"/>
            </a:xfrm>
            <a:custGeom>
              <a:avLst/>
              <a:gdLst>
                <a:gd name="T0" fmla="*/ 10 w 10"/>
                <a:gd name="T1" fmla="*/ 10 h 12"/>
                <a:gd name="T2" fmla="*/ 6 w 10"/>
                <a:gd name="T3" fmla="*/ 12 h 12"/>
                <a:gd name="T4" fmla="*/ 8 w 10"/>
                <a:gd name="T5" fmla="*/ 12 h 12"/>
                <a:gd name="T6" fmla="*/ 8 w 10"/>
                <a:gd name="T7" fmla="*/ 0 h 12"/>
                <a:gd name="T8" fmla="*/ 6 w 10"/>
                <a:gd name="T9" fmla="*/ 0 h 12"/>
                <a:gd name="T10" fmla="*/ 0 w 10"/>
                <a:gd name="T11" fmla="*/ 2 h 12"/>
                <a:gd name="T12" fmla="*/ 6 w 10"/>
                <a:gd name="T13" fmla="*/ 0 h 12"/>
                <a:gd name="T14" fmla="*/ 2 w 10"/>
                <a:gd name="T15" fmla="*/ 0 h 12"/>
                <a:gd name="T16" fmla="*/ 0 w 10"/>
                <a:gd name="T17" fmla="*/ 2 h 12"/>
                <a:gd name="T18" fmla="*/ 10 w 10"/>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10" y="10"/>
                  </a:moveTo>
                  <a:lnTo>
                    <a:pt x="6" y="12"/>
                  </a:lnTo>
                  <a:lnTo>
                    <a:pt x="8" y="12"/>
                  </a:lnTo>
                  <a:lnTo>
                    <a:pt x="8" y="0"/>
                  </a:lnTo>
                  <a:lnTo>
                    <a:pt x="6" y="0"/>
                  </a:lnTo>
                  <a:lnTo>
                    <a:pt x="0" y="2"/>
                  </a:lnTo>
                  <a:lnTo>
                    <a:pt x="6" y="0"/>
                  </a:lnTo>
                  <a:lnTo>
                    <a:pt x="2" y="0"/>
                  </a:lnTo>
                  <a:lnTo>
                    <a:pt x="0" y="2"/>
                  </a:lnTo>
                  <a:lnTo>
                    <a:pt x="10" y="10"/>
                  </a:lnTo>
                  <a:close/>
                </a:path>
              </a:pathLst>
            </a:custGeom>
            <a:solidFill>
              <a:schemeClr val="tx1"/>
            </a:solidFill>
            <a:ln w="9525">
              <a:solidFill>
                <a:schemeClr val="tx1"/>
              </a:solidFill>
              <a:round/>
              <a:headEnd/>
              <a:tailEnd/>
            </a:ln>
          </p:spPr>
          <p:txBody>
            <a:bodyPr/>
            <a:lstStyle/>
            <a:p>
              <a:endParaRPr lang="en-US"/>
            </a:p>
          </p:txBody>
        </p:sp>
        <p:sp>
          <p:nvSpPr>
            <p:cNvPr id="45974" name="Freeform 341"/>
            <p:cNvSpPr>
              <a:spLocks/>
            </p:cNvSpPr>
            <p:nvPr/>
          </p:nvSpPr>
          <p:spPr bwMode="auto">
            <a:xfrm>
              <a:off x="2475" y="3048"/>
              <a:ext cx="12" cy="10"/>
            </a:xfrm>
            <a:custGeom>
              <a:avLst/>
              <a:gdLst>
                <a:gd name="T0" fmla="*/ 10 w 12"/>
                <a:gd name="T1" fmla="*/ 10 h 10"/>
                <a:gd name="T2" fmla="*/ 12 w 12"/>
                <a:gd name="T3" fmla="*/ 8 h 10"/>
                <a:gd name="T4" fmla="*/ 2 w 12"/>
                <a:gd name="T5" fmla="*/ 0 h 10"/>
                <a:gd name="T6" fmla="*/ 0 w 12"/>
                <a:gd name="T7" fmla="*/ 4 h 10"/>
                <a:gd name="T8" fmla="*/ 10 w 12"/>
                <a:gd name="T9" fmla="*/ 10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0" y="10"/>
                  </a:moveTo>
                  <a:lnTo>
                    <a:pt x="12" y="8"/>
                  </a:lnTo>
                  <a:lnTo>
                    <a:pt x="2" y="0"/>
                  </a:lnTo>
                  <a:lnTo>
                    <a:pt x="0" y="4"/>
                  </a:lnTo>
                  <a:lnTo>
                    <a:pt x="10" y="10"/>
                  </a:lnTo>
                  <a:close/>
                </a:path>
              </a:pathLst>
            </a:custGeom>
            <a:solidFill>
              <a:schemeClr val="tx1"/>
            </a:solidFill>
            <a:ln w="9525">
              <a:solidFill>
                <a:schemeClr val="tx1"/>
              </a:solidFill>
              <a:round/>
              <a:headEnd/>
              <a:tailEnd/>
            </a:ln>
          </p:spPr>
          <p:txBody>
            <a:bodyPr/>
            <a:lstStyle/>
            <a:p>
              <a:endParaRPr lang="en-US"/>
            </a:p>
          </p:txBody>
        </p:sp>
        <p:sp>
          <p:nvSpPr>
            <p:cNvPr id="45975" name="Freeform 342"/>
            <p:cNvSpPr>
              <a:spLocks/>
            </p:cNvSpPr>
            <p:nvPr/>
          </p:nvSpPr>
          <p:spPr bwMode="auto">
            <a:xfrm>
              <a:off x="2471" y="3052"/>
              <a:ext cx="14" cy="14"/>
            </a:xfrm>
            <a:custGeom>
              <a:avLst/>
              <a:gdLst>
                <a:gd name="T0" fmla="*/ 10 w 14"/>
                <a:gd name="T1" fmla="*/ 12 h 14"/>
                <a:gd name="T2" fmla="*/ 10 w 14"/>
                <a:gd name="T3" fmla="*/ 14 h 14"/>
                <a:gd name="T4" fmla="*/ 14 w 14"/>
                <a:gd name="T5" fmla="*/ 6 h 14"/>
                <a:gd name="T6" fmla="*/ 4 w 14"/>
                <a:gd name="T7" fmla="*/ 0 h 14"/>
                <a:gd name="T8" fmla="*/ 0 w 14"/>
                <a:gd name="T9" fmla="*/ 8 h 14"/>
                <a:gd name="T10" fmla="*/ 10 w 14"/>
                <a:gd name="T11" fmla="*/ 12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0" y="12"/>
                  </a:moveTo>
                  <a:lnTo>
                    <a:pt x="10" y="14"/>
                  </a:lnTo>
                  <a:lnTo>
                    <a:pt x="14" y="6"/>
                  </a:lnTo>
                  <a:lnTo>
                    <a:pt x="4" y="0"/>
                  </a:lnTo>
                  <a:lnTo>
                    <a:pt x="0" y="8"/>
                  </a:lnTo>
                  <a:lnTo>
                    <a:pt x="10" y="12"/>
                  </a:lnTo>
                  <a:close/>
                </a:path>
              </a:pathLst>
            </a:custGeom>
            <a:solidFill>
              <a:schemeClr val="tx1"/>
            </a:solidFill>
            <a:ln w="9525">
              <a:solidFill>
                <a:schemeClr val="tx1"/>
              </a:solidFill>
              <a:round/>
              <a:headEnd/>
              <a:tailEnd/>
            </a:ln>
          </p:spPr>
          <p:txBody>
            <a:bodyPr/>
            <a:lstStyle/>
            <a:p>
              <a:endParaRPr lang="en-US"/>
            </a:p>
          </p:txBody>
        </p:sp>
        <p:sp>
          <p:nvSpPr>
            <p:cNvPr id="45976" name="Freeform 343"/>
            <p:cNvSpPr>
              <a:spLocks/>
            </p:cNvSpPr>
            <p:nvPr/>
          </p:nvSpPr>
          <p:spPr bwMode="auto">
            <a:xfrm>
              <a:off x="2468" y="3060"/>
              <a:ext cx="13" cy="16"/>
            </a:xfrm>
            <a:custGeom>
              <a:avLst/>
              <a:gdLst>
                <a:gd name="T0" fmla="*/ 11 w 13"/>
                <a:gd name="T1" fmla="*/ 16 h 16"/>
                <a:gd name="T2" fmla="*/ 9 w 13"/>
                <a:gd name="T3" fmla="*/ 16 h 16"/>
                <a:gd name="T4" fmla="*/ 13 w 13"/>
                <a:gd name="T5" fmla="*/ 4 h 16"/>
                <a:gd name="T6" fmla="*/ 3 w 13"/>
                <a:gd name="T7" fmla="*/ 0 h 16"/>
                <a:gd name="T8" fmla="*/ 0 w 13"/>
                <a:gd name="T9" fmla="*/ 12 h 16"/>
                <a:gd name="T10" fmla="*/ 0 w 13"/>
                <a:gd name="T11" fmla="*/ 14 h 16"/>
                <a:gd name="T12" fmla="*/ 0 w 13"/>
                <a:gd name="T13" fmla="*/ 12 h 16"/>
                <a:gd name="T14" fmla="*/ 0 w 13"/>
                <a:gd name="T15" fmla="*/ 14 h 16"/>
                <a:gd name="T16" fmla="*/ 11 w 13"/>
                <a:gd name="T17" fmla="*/ 1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6"/>
                <a:gd name="T29" fmla="*/ 13 w 1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6">
                  <a:moveTo>
                    <a:pt x="11" y="16"/>
                  </a:moveTo>
                  <a:lnTo>
                    <a:pt x="9" y="16"/>
                  </a:lnTo>
                  <a:lnTo>
                    <a:pt x="13" y="4"/>
                  </a:lnTo>
                  <a:lnTo>
                    <a:pt x="3" y="0"/>
                  </a:lnTo>
                  <a:lnTo>
                    <a:pt x="0" y="12"/>
                  </a:lnTo>
                  <a:lnTo>
                    <a:pt x="0" y="14"/>
                  </a:lnTo>
                  <a:lnTo>
                    <a:pt x="0" y="12"/>
                  </a:lnTo>
                  <a:lnTo>
                    <a:pt x="0" y="14"/>
                  </a:lnTo>
                  <a:lnTo>
                    <a:pt x="11" y="16"/>
                  </a:lnTo>
                  <a:close/>
                </a:path>
              </a:pathLst>
            </a:custGeom>
            <a:solidFill>
              <a:schemeClr val="tx1"/>
            </a:solidFill>
            <a:ln w="9525">
              <a:solidFill>
                <a:schemeClr val="tx1"/>
              </a:solidFill>
              <a:round/>
              <a:headEnd/>
              <a:tailEnd/>
            </a:ln>
          </p:spPr>
          <p:txBody>
            <a:bodyPr/>
            <a:lstStyle/>
            <a:p>
              <a:endParaRPr lang="en-US"/>
            </a:p>
          </p:txBody>
        </p:sp>
        <p:sp>
          <p:nvSpPr>
            <p:cNvPr id="45977" name="Freeform 344"/>
            <p:cNvSpPr>
              <a:spLocks/>
            </p:cNvSpPr>
            <p:nvPr/>
          </p:nvSpPr>
          <p:spPr bwMode="auto">
            <a:xfrm>
              <a:off x="2464" y="3074"/>
              <a:ext cx="15" cy="19"/>
            </a:xfrm>
            <a:custGeom>
              <a:avLst/>
              <a:gdLst>
                <a:gd name="T0" fmla="*/ 11 w 15"/>
                <a:gd name="T1" fmla="*/ 19 h 19"/>
                <a:gd name="T2" fmla="*/ 15 w 15"/>
                <a:gd name="T3" fmla="*/ 2 h 19"/>
                <a:gd name="T4" fmla="*/ 4 w 15"/>
                <a:gd name="T5" fmla="*/ 0 h 19"/>
                <a:gd name="T6" fmla="*/ 0 w 15"/>
                <a:gd name="T7" fmla="*/ 17 h 19"/>
                <a:gd name="T8" fmla="*/ 11 w 15"/>
                <a:gd name="T9" fmla="*/ 19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11" y="19"/>
                  </a:moveTo>
                  <a:lnTo>
                    <a:pt x="15" y="2"/>
                  </a:lnTo>
                  <a:lnTo>
                    <a:pt x="4" y="0"/>
                  </a:lnTo>
                  <a:lnTo>
                    <a:pt x="0" y="17"/>
                  </a:lnTo>
                  <a:lnTo>
                    <a:pt x="11" y="19"/>
                  </a:lnTo>
                  <a:close/>
                </a:path>
              </a:pathLst>
            </a:custGeom>
            <a:solidFill>
              <a:schemeClr val="tx1"/>
            </a:solidFill>
            <a:ln w="9525">
              <a:solidFill>
                <a:schemeClr val="tx1"/>
              </a:solidFill>
              <a:round/>
              <a:headEnd/>
              <a:tailEnd/>
            </a:ln>
          </p:spPr>
          <p:txBody>
            <a:bodyPr/>
            <a:lstStyle/>
            <a:p>
              <a:endParaRPr lang="en-US"/>
            </a:p>
          </p:txBody>
        </p:sp>
        <p:sp>
          <p:nvSpPr>
            <p:cNvPr id="45978" name="Freeform 345"/>
            <p:cNvSpPr>
              <a:spLocks/>
            </p:cNvSpPr>
            <p:nvPr/>
          </p:nvSpPr>
          <p:spPr bwMode="auto">
            <a:xfrm>
              <a:off x="2458" y="3091"/>
              <a:ext cx="17" cy="25"/>
            </a:xfrm>
            <a:custGeom>
              <a:avLst/>
              <a:gdLst>
                <a:gd name="T0" fmla="*/ 12 w 17"/>
                <a:gd name="T1" fmla="*/ 25 h 25"/>
                <a:gd name="T2" fmla="*/ 17 w 17"/>
                <a:gd name="T3" fmla="*/ 2 h 25"/>
                <a:gd name="T4" fmla="*/ 6 w 17"/>
                <a:gd name="T5" fmla="*/ 0 h 25"/>
                <a:gd name="T6" fmla="*/ 0 w 17"/>
                <a:gd name="T7" fmla="*/ 23 h 25"/>
                <a:gd name="T8" fmla="*/ 12 w 17"/>
                <a:gd name="T9" fmla="*/ 25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2" y="25"/>
                  </a:moveTo>
                  <a:lnTo>
                    <a:pt x="17" y="2"/>
                  </a:lnTo>
                  <a:lnTo>
                    <a:pt x="6" y="0"/>
                  </a:lnTo>
                  <a:lnTo>
                    <a:pt x="0" y="23"/>
                  </a:lnTo>
                  <a:lnTo>
                    <a:pt x="12" y="25"/>
                  </a:lnTo>
                  <a:close/>
                </a:path>
              </a:pathLst>
            </a:custGeom>
            <a:solidFill>
              <a:schemeClr val="tx1"/>
            </a:solidFill>
            <a:ln w="9525">
              <a:solidFill>
                <a:schemeClr val="tx1"/>
              </a:solidFill>
              <a:round/>
              <a:headEnd/>
              <a:tailEnd/>
            </a:ln>
          </p:spPr>
          <p:txBody>
            <a:bodyPr/>
            <a:lstStyle/>
            <a:p>
              <a:endParaRPr lang="en-US"/>
            </a:p>
          </p:txBody>
        </p:sp>
        <p:sp>
          <p:nvSpPr>
            <p:cNvPr id="45979" name="Freeform 346"/>
            <p:cNvSpPr>
              <a:spLocks/>
            </p:cNvSpPr>
            <p:nvPr/>
          </p:nvSpPr>
          <p:spPr bwMode="auto">
            <a:xfrm>
              <a:off x="2450" y="3114"/>
              <a:ext cx="20" cy="55"/>
            </a:xfrm>
            <a:custGeom>
              <a:avLst/>
              <a:gdLst>
                <a:gd name="T0" fmla="*/ 12 w 20"/>
                <a:gd name="T1" fmla="*/ 55 h 55"/>
                <a:gd name="T2" fmla="*/ 20 w 20"/>
                <a:gd name="T3" fmla="*/ 2 h 55"/>
                <a:gd name="T4" fmla="*/ 8 w 20"/>
                <a:gd name="T5" fmla="*/ 0 h 55"/>
                <a:gd name="T6" fmla="*/ 0 w 20"/>
                <a:gd name="T7" fmla="*/ 53 h 55"/>
                <a:gd name="T8" fmla="*/ 12 w 20"/>
                <a:gd name="T9" fmla="*/ 55 h 55"/>
                <a:gd name="T10" fmla="*/ 0 60000 65536"/>
                <a:gd name="T11" fmla="*/ 0 60000 65536"/>
                <a:gd name="T12" fmla="*/ 0 60000 65536"/>
                <a:gd name="T13" fmla="*/ 0 60000 65536"/>
                <a:gd name="T14" fmla="*/ 0 60000 65536"/>
                <a:gd name="T15" fmla="*/ 0 w 20"/>
                <a:gd name="T16" fmla="*/ 0 h 55"/>
                <a:gd name="T17" fmla="*/ 20 w 20"/>
                <a:gd name="T18" fmla="*/ 55 h 55"/>
              </a:gdLst>
              <a:ahLst/>
              <a:cxnLst>
                <a:cxn ang="T10">
                  <a:pos x="T0" y="T1"/>
                </a:cxn>
                <a:cxn ang="T11">
                  <a:pos x="T2" y="T3"/>
                </a:cxn>
                <a:cxn ang="T12">
                  <a:pos x="T4" y="T5"/>
                </a:cxn>
                <a:cxn ang="T13">
                  <a:pos x="T6" y="T7"/>
                </a:cxn>
                <a:cxn ang="T14">
                  <a:pos x="T8" y="T9"/>
                </a:cxn>
              </a:cxnLst>
              <a:rect l="T15" t="T16" r="T17" b="T18"/>
              <a:pathLst>
                <a:path w="20" h="55">
                  <a:moveTo>
                    <a:pt x="12" y="55"/>
                  </a:moveTo>
                  <a:lnTo>
                    <a:pt x="20" y="2"/>
                  </a:lnTo>
                  <a:lnTo>
                    <a:pt x="8" y="0"/>
                  </a:lnTo>
                  <a:lnTo>
                    <a:pt x="0" y="53"/>
                  </a:lnTo>
                  <a:lnTo>
                    <a:pt x="12" y="55"/>
                  </a:lnTo>
                  <a:close/>
                </a:path>
              </a:pathLst>
            </a:custGeom>
            <a:solidFill>
              <a:schemeClr val="tx1"/>
            </a:solidFill>
            <a:ln w="9525">
              <a:solidFill>
                <a:schemeClr val="tx1"/>
              </a:solidFill>
              <a:round/>
              <a:headEnd/>
              <a:tailEnd/>
            </a:ln>
          </p:spPr>
          <p:txBody>
            <a:bodyPr/>
            <a:lstStyle/>
            <a:p>
              <a:endParaRPr lang="en-US"/>
            </a:p>
          </p:txBody>
        </p:sp>
        <p:sp>
          <p:nvSpPr>
            <p:cNvPr id="45980" name="Freeform 347"/>
            <p:cNvSpPr>
              <a:spLocks/>
            </p:cNvSpPr>
            <p:nvPr/>
          </p:nvSpPr>
          <p:spPr bwMode="auto">
            <a:xfrm>
              <a:off x="2435" y="3167"/>
              <a:ext cx="27" cy="117"/>
            </a:xfrm>
            <a:custGeom>
              <a:avLst/>
              <a:gdLst>
                <a:gd name="T0" fmla="*/ 11 w 27"/>
                <a:gd name="T1" fmla="*/ 117 h 117"/>
                <a:gd name="T2" fmla="*/ 27 w 27"/>
                <a:gd name="T3" fmla="*/ 2 h 117"/>
                <a:gd name="T4" fmla="*/ 15 w 27"/>
                <a:gd name="T5" fmla="*/ 0 h 117"/>
                <a:gd name="T6" fmla="*/ 0 w 27"/>
                <a:gd name="T7" fmla="*/ 115 h 117"/>
                <a:gd name="T8" fmla="*/ 11 w 27"/>
                <a:gd name="T9" fmla="*/ 117 h 117"/>
                <a:gd name="T10" fmla="*/ 0 60000 65536"/>
                <a:gd name="T11" fmla="*/ 0 60000 65536"/>
                <a:gd name="T12" fmla="*/ 0 60000 65536"/>
                <a:gd name="T13" fmla="*/ 0 60000 65536"/>
                <a:gd name="T14" fmla="*/ 0 60000 65536"/>
                <a:gd name="T15" fmla="*/ 0 w 27"/>
                <a:gd name="T16" fmla="*/ 0 h 117"/>
                <a:gd name="T17" fmla="*/ 27 w 27"/>
                <a:gd name="T18" fmla="*/ 117 h 117"/>
              </a:gdLst>
              <a:ahLst/>
              <a:cxnLst>
                <a:cxn ang="T10">
                  <a:pos x="T0" y="T1"/>
                </a:cxn>
                <a:cxn ang="T11">
                  <a:pos x="T2" y="T3"/>
                </a:cxn>
                <a:cxn ang="T12">
                  <a:pos x="T4" y="T5"/>
                </a:cxn>
                <a:cxn ang="T13">
                  <a:pos x="T6" y="T7"/>
                </a:cxn>
                <a:cxn ang="T14">
                  <a:pos x="T8" y="T9"/>
                </a:cxn>
              </a:cxnLst>
              <a:rect l="T15" t="T16" r="T17" b="T18"/>
              <a:pathLst>
                <a:path w="27" h="117">
                  <a:moveTo>
                    <a:pt x="11" y="117"/>
                  </a:moveTo>
                  <a:lnTo>
                    <a:pt x="27" y="2"/>
                  </a:lnTo>
                  <a:lnTo>
                    <a:pt x="15" y="0"/>
                  </a:lnTo>
                  <a:lnTo>
                    <a:pt x="0" y="115"/>
                  </a:lnTo>
                  <a:lnTo>
                    <a:pt x="11" y="117"/>
                  </a:lnTo>
                  <a:close/>
                </a:path>
              </a:pathLst>
            </a:custGeom>
            <a:solidFill>
              <a:schemeClr val="tx1"/>
            </a:solidFill>
            <a:ln w="9525">
              <a:solidFill>
                <a:schemeClr val="tx1"/>
              </a:solidFill>
              <a:round/>
              <a:headEnd/>
              <a:tailEnd/>
            </a:ln>
          </p:spPr>
          <p:txBody>
            <a:bodyPr/>
            <a:lstStyle/>
            <a:p>
              <a:endParaRPr lang="en-US"/>
            </a:p>
          </p:txBody>
        </p:sp>
        <p:sp>
          <p:nvSpPr>
            <p:cNvPr id="45981" name="Freeform 348"/>
            <p:cNvSpPr>
              <a:spLocks/>
            </p:cNvSpPr>
            <p:nvPr/>
          </p:nvSpPr>
          <p:spPr bwMode="auto">
            <a:xfrm>
              <a:off x="2425" y="3282"/>
              <a:ext cx="21" cy="62"/>
            </a:xfrm>
            <a:custGeom>
              <a:avLst/>
              <a:gdLst>
                <a:gd name="T0" fmla="*/ 12 w 21"/>
                <a:gd name="T1" fmla="*/ 62 h 62"/>
                <a:gd name="T2" fmla="*/ 21 w 21"/>
                <a:gd name="T3" fmla="*/ 2 h 62"/>
                <a:gd name="T4" fmla="*/ 10 w 21"/>
                <a:gd name="T5" fmla="*/ 0 h 62"/>
                <a:gd name="T6" fmla="*/ 0 w 21"/>
                <a:gd name="T7" fmla="*/ 60 h 62"/>
                <a:gd name="T8" fmla="*/ 12 w 21"/>
                <a:gd name="T9" fmla="*/ 62 h 62"/>
                <a:gd name="T10" fmla="*/ 0 60000 65536"/>
                <a:gd name="T11" fmla="*/ 0 60000 65536"/>
                <a:gd name="T12" fmla="*/ 0 60000 65536"/>
                <a:gd name="T13" fmla="*/ 0 60000 65536"/>
                <a:gd name="T14" fmla="*/ 0 60000 65536"/>
                <a:gd name="T15" fmla="*/ 0 w 21"/>
                <a:gd name="T16" fmla="*/ 0 h 62"/>
                <a:gd name="T17" fmla="*/ 21 w 21"/>
                <a:gd name="T18" fmla="*/ 62 h 62"/>
              </a:gdLst>
              <a:ahLst/>
              <a:cxnLst>
                <a:cxn ang="T10">
                  <a:pos x="T0" y="T1"/>
                </a:cxn>
                <a:cxn ang="T11">
                  <a:pos x="T2" y="T3"/>
                </a:cxn>
                <a:cxn ang="T12">
                  <a:pos x="T4" y="T5"/>
                </a:cxn>
                <a:cxn ang="T13">
                  <a:pos x="T6" y="T7"/>
                </a:cxn>
                <a:cxn ang="T14">
                  <a:pos x="T8" y="T9"/>
                </a:cxn>
              </a:cxnLst>
              <a:rect l="T15" t="T16" r="T17" b="T18"/>
              <a:pathLst>
                <a:path w="21" h="62">
                  <a:moveTo>
                    <a:pt x="12" y="62"/>
                  </a:moveTo>
                  <a:lnTo>
                    <a:pt x="21" y="2"/>
                  </a:lnTo>
                  <a:lnTo>
                    <a:pt x="10" y="0"/>
                  </a:lnTo>
                  <a:lnTo>
                    <a:pt x="0" y="60"/>
                  </a:lnTo>
                  <a:lnTo>
                    <a:pt x="12" y="62"/>
                  </a:lnTo>
                  <a:close/>
                </a:path>
              </a:pathLst>
            </a:custGeom>
            <a:solidFill>
              <a:schemeClr val="tx1"/>
            </a:solidFill>
            <a:ln w="9525">
              <a:solidFill>
                <a:schemeClr val="tx1"/>
              </a:solidFill>
              <a:round/>
              <a:headEnd/>
              <a:tailEnd/>
            </a:ln>
          </p:spPr>
          <p:txBody>
            <a:bodyPr/>
            <a:lstStyle/>
            <a:p>
              <a:endParaRPr lang="en-US"/>
            </a:p>
          </p:txBody>
        </p:sp>
        <p:sp>
          <p:nvSpPr>
            <p:cNvPr id="45982" name="Freeform 349"/>
            <p:cNvSpPr>
              <a:spLocks/>
            </p:cNvSpPr>
            <p:nvPr/>
          </p:nvSpPr>
          <p:spPr bwMode="auto">
            <a:xfrm>
              <a:off x="2421" y="3342"/>
              <a:ext cx="16" cy="28"/>
            </a:xfrm>
            <a:custGeom>
              <a:avLst/>
              <a:gdLst>
                <a:gd name="T0" fmla="*/ 12 w 16"/>
                <a:gd name="T1" fmla="*/ 28 h 28"/>
                <a:gd name="T2" fmla="*/ 12 w 16"/>
                <a:gd name="T3" fmla="*/ 26 h 28"/>
                <a:gd name="T4" fmla="*/ 16 w 16"/>
                <a:gd name="T5" fmla="*/ 2 h 28"/>
                <a:gd name="T6" fmla="*/ 4 w 16"/>
                <a:gd name="T7" fmla="*/ 0 h 28"/>
                <a:gd name="T8" fmla="*/ 0 w 16"/>
                <a:gd name="T9" fmla="*/ 24 h 28"/>
                <a:gd name="T10" fmla="*/ 12 w 16"/>
                <a:gd name="T11" fmla="*/ 28 h 28"/>
                <a:gd name="T12" fmla="*/ 12 w 16"/>
                <a:gd name="T13" fmla="*/ 26 h 28"/>
                <a:gd name="T14" fmla="*/ 12 w 16"/>
                <a:gd name="T15" fmla="*/ 28 h 28"/>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8"/>
                <a:gd name="T26" fmla="*/ 16 w 16"/>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8">
                  <a:moveTo>
                    <a:pt x="12" y="28"/>
                  </a:moveTo>
                  <a:lnTo>
                    <a:pt x="12" y="26"/>
                  </a:lnTo>
                  <a:lnTo>
                    <a:pt x="16" y="2"/>
                  </a:lnTo>
                  <a:lnTo>
                    <a:pt x="4" y="0"/>
                  </a:lnTo>
                  <a:lnTo>
                    <a:pt x="0" y="24"/>
                  </a:lnTo>
                  <a:lnTo>
                    <a:pt x="12" y="28"/>
                  </a:lnTo>
                  <a:lnTo>
                    <a:pt x="12" y="26"/>
                  </a:lnTo>
                  <a:lnTo>
                    <a:pt x="12" y="28"/>
                  </a:lnTo>
                  <a:close/>
                </a:path>
              </a:pathLst>
            </a:custGeom>
            <a:solidFill>
              <a:schemeClr val="tx1"/>
            </a:solidFill>
            <a:ln w="9525">
              <a:solidFill>
                <a:schemeClr val="tx1"/>
              </a:solidFill>
              <a:round/>
              <a:headEnd/>
              <a:tailEnd/>
            </a:ln>
          </p:spPr>
          <p:txBody>
            <a:bodyPr/>
            <a:lstStyle/>
            <a:p>
              <a:endParaRPr lang="en-US"/>
            </a:p>
          </p:txBody>
        </p:sp>
        <p:sp>
          <p:nvSpPr>
            <p:cNvPr id="45983" name="Freeform 350"/>
            <p:cNvSpPr>
              <a:spLocks/>
            </p:cNvSpPr>
            <p:nvPr/>
          </p:nvSpPr>
          <p:spPr bwMode="auto">
            <a:xfrm>
              <a:off x="2417" y="3366"/>
              <a:ext cx="16" cy="23"/>
            </a:xfrm>
            <a:custGeom>
              <a:avLst/>
              <a:gdLst>
                <a:gd name="T0" fmla="*/ 12 w 16"/>
                <a:gd name="T1" fmla="*/ 23 h 23"/>
                <a:gd name="T2" fmla="*/ 16 w 16"/>
                <a:gd name="T3" fmla="*/ 4 h 23"/>
                <a:gd name="T4" fmla="*/ 4 w 16"/>
                <a:gd name="T5" fmla="*/ 0 h 23"/>
                <a:gd name="T6" fmla="*/ 0 w 16"/>
                <a:gd name="T7" fmla="*/ 19 h 23"/>
                <a:gd name="T8" fmla="*/ 12 w 16"/>
                <a:gd name="T9" fmla="*/ 23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2" y="23"/>
                  </a:moveTo>
                  <a:lnTo>
                    <a:pt x="16" y="4"/>
                  </a:lnTo>
                  <a:lnTo>
                    <a:pt x="4" y="0"/>
                  </a:lnTo>
                  <a:lnTo>
                    <a:pt x="0" y="19"/>
                  </a:lnTo>
                  <a:lnTo>
                    <a:pt x="12" y="23"/>
                  </a:lnTo>
                  <a:close/>
                </a:path>
              </a:pathLst>
            </a:custGeom>
            <a:solidFill>
              <a:schemeClr val="tx1"/>
            </a:solidFill>
            <a:ln w="9525">
              <a:solidFill>
                <a:schemeClr val="tx1"/>
              </a:solidFill>
              <a:round/>
              <a:headEnd/>
              <a:tailEnd/>
            </a:ln>
          </p:spPr>
          <p:txBody>
            <a:bodyPr/>
            <a:lstStyle/>
            <a:p>
              <a:endParaRPr lang="en-US"/>
            </a:p>
          </p:txBody>
        </p:sp>
        <p:sp>
          <p:nvSpPr>
            <p:cNvPr id="45984" name="Freeform 351"/>
            <p:cNvSpPr>
              <a:spLocks/>
            </p:cNvSpPr>
            <p:nvPr/>
          </p:nvSpPr>
          <p:spPr bwMode="auto">
            <a:xfrm>
              <a:off x="2414" y="3385"/>
              <a:ext cx="15" cy="18"/>
            </a:xfrm>
            <a:custGeom>
              <a:avLst/>
              <a:gdLst>
                <a:gd name="T0" fmla="*/ 9 w 15"/>
                <a:gd name="T1" fmla="*/ 18 h 18"/>
                <a:gd name="T2" fmla="*/ 11 w 15"/>
                <a:gd name="T3" fmla="*/ 16 h 18"/>
                <a:gd name="T4" fmla="*/ 15 w 15"/>
                <a:gd name="T5" fmla="*/ 4 h 18"/>
                <a:gd name="T6" fmla="*/ 3 w 15"/>
                <a:gd name="T7" fmla="*/ 0 h 18"/>
                <a:gd name="T8" fmla="*/ 0 w 15"/>
                <a:gd name="T9" fmla="*/ 14 h 18"/>
                <a:gd name="T10" fmla="*/ 0 w 15"/>
                <a:gd name="T11" fmla="*/ 12 h 18"/>
                <a:gd name="T12" fmla="*/ 9 w 15"/>
                <a:gd name="T13" fmla="*/ 18 h 18"/>
                <a:gd name="T14" fmla="*/ 11 w 15"/>
                <a:gd name="T15" fmla="*/ 16 h 18"/>
                <a:gd name="T16" fmla="*/ 9 w 15"/>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8"/>
                <a:gd name="T29" fmla="*/ 15 w 15"/>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8">
                  <a:moveTo>
                    <a:pt x="9" y="18"/>
                  </a:moveTo>
                  <a:lnTo>
                    <a:pt x="11" y="16"/>
                  </a:lnTo>
                  <a:lnTo>
                    <a:pt x="15" y="4"/>
                  </a:lnTo>
                  <a:lnTo>
                    <a:pt x="3" y="0"/>
                  </a:lnTo>
                  <a:lnTo>
                    <a:pt x="0" y="14"/>
                  </a:lnTo>
                  <a:lnTo>
                    <a:pt x="0" y="12"/>
                  </a:lnTo>
                  <a:lnTo>
                    <a:pt x="9" y="18"/>
                  </a:lnTo>
                  <a:lnTo>
                    <a:pt x="11" y="16"/>
                  </a:lnTo>
                  <a:lnTo>
                    <a:pt x="9" y="18"/>
                  </a:lnTo>
                  <a:close/>
                </a:path>
              </a:pathLst>
            </a:custGeom>
            <a:solidFill>
              <a:schemeClr val="tx1"/>
            </a:solidFill>
            <a:ln w="9525">
              <a:solidFill>
                <a:schemeClr val="tx1"/>
              </a:solidFill>
              <a:round/>
              <a:headEnd/>
              <a:tailEnd/>
            </a:ln>
          </p:spPr>
          <p:txBody>
            <a:bodyPr/>
            <a:lstStyle/>
            <a:p>
              <a:endParaRPr lang="en-US"/>
            </a:p>
          </p:txBody>
        </p:sp>
        <p:sp>
          <p:nvSpPr>
            <p:cNvPr id="45985" name="Freeform 352"/>
            <p:cNvSpPr>
              <a:spLocks/>
            </p:cNvSpPr>
            <p:nvPr/>
          </p:nvSpPr>
          <p:spPr bwMode="auto">
            <a:xfrm>
              <a:off x="2410" y="3397"/>
              <a:ext cx="13" cy="15"/>
            </a:xfrm>
            <a:custGeom>
              <a:avLst/>
              <a:gdLst>
                <a:gd name="T0" fmla="*/ 9 w 13"/>
                <a:gd name="T1" fmla="*/ 15 h 15"/>
                <a:gd name="T2" fmla="*/ 9 w 13"/>
                <a:gd name="T3" fmla="*/ 13 h 15"/>
                <a:gd name="T4" fmla="*/ 13 w 13"/>
                <a:gd name="T5" fmla="*/ 6 h 15"/>
                <a:gd name="T6" fmla="*/ 4 w 13"/>
                <a:gd name="T7" fmla="*/ 0 h 15"/>
                <a:gd name="T8" fmla="*/ 0 w 13"/>
                <a:gd name="T9" fmla="*/ 10 h 15"/>
                <a:gd name="T10" fmla="*/ 2 w 13"/>
                <a:gd name="T11" fmla="*/ 8 h 15"/>
                <a:gd name="T12" fmla="*/ 9 w 13"/>
                <a:gd name="T13" fmla="*/ 15 h 15"/>
                <a:gd name="T14" fmla="*/ 9 w 13"/>
                <a:gd name="T15" fmla="*/ 13 h 15"/>
                <a:gd name="T16" fmla="*/ 9 w 1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9" y="15"/>
                  </a:moveTo>
                  <a:lnTo>
                    <a:pt x="9" y="13"/>
                  </a:lnTo>
                  <a:lnTo>
                    <a:pt x="13" y="6"/>
                  </a:lnTo>
                  <a:lnTo>
                    <a:pt x="4" y="0"/>
                  </a:lnTo>
                  <a:lnTo>
                    <a:pt x="0" y="10"/>
                  </a:lnTo>
                  <a:lnTo>
                    <a:pt x="2" y="8"/>
                  </a:lnTo>
                  <a:lnTo>
                    <a:pt x="9" y="15"/>
                  </a:lnTo>
                  <a:lnTo>
                    <a:pt x="9" y="13"/>
                  </a:lnTo>
                  <a:lnTo>
                    <a:pt x="9" y="15"/>
                  </a:lnTo>
                  <a:close/>
                </a:path>
              </a:pathLst>
            </a:custGeom>
            <a:solidFill>
              <a:schemeClr val="tx1"/>
            </a:solidFill>
            <a:ln w="9525">
              <a:solidFill>
                <a:schemeClr val="tx1"/>
              </a:solidFill>
              <a:round/>
              <a:headEnd/>
              <a:tailEnd/>
            </a:ln>
          </p:spPr>
          <p:txBody>
            <a:bodyPr/>
            <a:lstStyle/>
            <a:p>
              <a:endParaRPr lang="en-US"/>
            </a:p>
          </p:txBody>
        </p:sp>
        <p:sp>
          <p:nvSpPr>
            <p:cNvPr id="45986" name="Freeform 353"/>
            <p:cNvSpPr>
              <a:spLocks/>
            </p:cNvSpPr>
            <p:nvPr/>
          </p:nvSpPr>
          <p:spPr bwMode="auto">
            <a:xfrm>
              <a:off x="2410" y="3405"/>
              <a:ext cx="9" cy="11"/>
            </a:xfrm>
            <a:custGeom>
              <a:avLst/>
              <a:gdLst>
                <a:gd name="T0" fmla="*/ 5 w 9"/>
                <a:gd name="T1" fmla="*/ 11 h 11"/>
                <a:gd name="T2" fmla="*/ 7 w 9"/>
                <a:gd name="T3" fmla="*/ 9 h 11"/>
                <a:gd name="T4" fmla="*/ 9 w 9"/>
                <a:gd name="T5" fmla="*/ 7 h 11"/>
                <a:gd name="T6" fmla="*/ 2 w 9"/>
                <a:gd name="T7" fmla="*/ 0 h 11"/>
                <a:gd name="T8" fmla="*/ 0 w 9"/>
                <a:gd name="T9" fmla="*/ 2 h 11"/>
                <a:gd name="T10" fmla="*/ 2 w 9"/>
                <a:gd name="T11" fmla="*/ 0 h 11"/>
                <a:gd name="T12" fmla="*/ 5 w 9"/>
                <a:gd name="T13" fmla="*/ 11 h 11"/>
                <a:gd name="T14" fmla="*/ 5 w 9"/>
                <a:gd name="T15" fmla="*/ 9 h 11"/>
                <a:gd name="T16" fmla="*/ 7 w 9"/>
                <a:gd name="T17" fmla="*/ 9 h 11"/>
                <a:gd name="T18" fmla="*/ 5 w 9"/>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5" y="11"/>
                  </a:moveTo>
                  <a:lnTo>
                    <a:pt x="7" y="9"/>
                  </a:lnTo>
                  <a:lnTo>
                    <a:pt x="9" y="7"/>
                  </a:lnTo>
                  <a:lnTo>
                    <a:pt x="2" y="0"/>
                  </a:lnTo>
                  <a:lnTo>
                    <a:pt x="0" y="2"/>
                  </a:lnTo>
                  <a:lnTo>
                    <a:pt x="2" y="0"/>
                  </a:lnTo>
                  <a:lnTo>
                    <a:pt x="5" y="11"/>
                  </a:lnTo>
                  <a:lnTo>
                    <a:pt x="5" y="9"/>
                  </a:lnTo>
                  <a:lnTo>
                    <a:pt x="7" y="9"/>
                  </a:lnTo>
                  <a:lnTo>
                    <a:pt x="5" y="11"/>
                  </a:lnTo>
                  <a:close/>
                </a:path>
              </a:pathLst>
            </a:custGeom>
            <a:solidFill>
              <a:schemeClr val="tx1"/>
            </a:solidFill>
            <a:ln w="9525">
              <a:solidFill>
                <a:schemeClr val="tx1"/>
              </a:solidFill>
              <a:round/>
              <a:headEnd/>
              <a:tailEnd/>
            </a:ln>
          </p:spPr>
          <p:txBody>
            <a:bodyPr/>
            <a:lstStyle/>
            <a:p>
              <a:endParaRPr lang="en-US"/>
            </a:p>
          </p:txBody>
        </p:sp>
        <p:sp>
          <p:nvSpPr>
            <p:cNvPr id="45987" name="Freeform 354"/>
            <p:cNvSpPr>
              <a:spLocks/>
            </p:cNvSpPr>
            <p:nvPr/>
          </p:nvSpPr>
          <p:spPr bwMode="auto">
            <a:xfrm>
              <a:off x="2406" y="3405"/>
              <a:ext cx="9" cy="13"/>
            </a:xfrm>
            <a:custGeom>
              <a:avLst/>
              <a:gdLst>
                <a:gd name="T0" fmla="*/ 0 w 9"/>
                <a:gd name="T1" fmla="*/ 11 h 13"/>
                <a:gd name="T2" fmla="*/ 6 w 9"/>
                <a:gd name="T3" fmla="*/ 11 h 13"/>
                <a:gd name="T4" fmla="*/ 9 w 9"/>
                <a:gd name="T5" fmla="*/ 11 h 13"/>
                <a:gd name="T6" fmla="*/ 6 w 9"/>
                <a:gd name="T7" fmla="*/ 0 h 13"/>
                <a:gd name="T8" fmla="*/ 2 w 9"/>
                <a:gd name="T9" fmla="*/ 2 h 13"/>
                <a:gd name="T10" fmla="*/ 8 w 9"/>
                <a:gd name="T11" fmla="*/ 2 h 13"/>
                <a:gd name="T12" fmla="*/ 0 w 9"/>
                <a:gd name="T13" fmla="*/ 11 h 13"/>
                <a:gd name="T14" fmla="*/ 4 w 9"/>
                <a:gd name="T15" fmla="*/ 13 h 13"/>
                <a:gd name="T16" fmla="*/ 6 w 9"/>
                <a:gd name="T17" fmla="*/ 11 h 13"/>
                <a:gd name="T18" fmla="*/ 0 w 9"/>
                <a:gd name="T19" fmla="*/ 1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0" y="11"/>
                  </a:moveTo>
                  <a:lnTo>
                    <a:pt x="6" y="11"/>
                  </a:lnTo>
                  <a:lnTo>
                    <a:pt x="9" y="11"/>
                  </a:lnTo>
                  <a:lnTo>
                    <a:pt x="6" y="0"/>
                  </a:lnTo>
                  <a:lnTo>
                    <a:pt x="2" y="2"/>
                  </a:lnTo>
                  <a:lnTo>
                    <a:pt x="8" y="2"/>
                  </a:lnTo>
                  <a:lnTo>
                    <a:pt x="0" y="11"/>
                  </a:lnTo>
                  <a:lnTo>
                    <a:pt x="4" y="13"/>
                  </a:lnTo>
                  <a:lnTo>
                    <a:pt x="6" y="11"/>
                  </a:lnTo>
                  <a:lnTo>
                    <a:pt x="0" y="11"/>
                  </a:lnTo>
                  <a:close/>
                </a:path>
              </a:pathLst>
            </a:custGeom>
            <a:solidFill>
              <a:schemeClr val="tx1"/>
            </a:solidFill>
            <a:ln w="9525">
              <a:solidFill>
                <a:schemeClr val="tx1"/>
              </a:solidFill>
              <a:round/>
              <a:headEnd/>
              <a:tailEnd/>
            </a:ln>
          </p:spPr>
          <p:txBody>
            <a:bodyPr/>
            <a:lstStyle/>
            <a:p>
              <a:endParaRPr lang="en-US"/>
            </a:p>
          </p:txBody>
        </p:sp>
        <p:sp>
          <p:nvSpPr>
            <p:cNvPr id="45988" name="Freeform 355"/>
            <p:cNvSpPr>
              <a:spLocks/>
            </p:cNvSpPr>
            <p:nvPr/>
          </p:nvSpPr>
          <p:spPr bwMode="auto">
            <a:xfrm>
              <a:off x="2400" y="3403"/>
              <a:ext cx="14" cy="13"/>
            </a:xfrm>
            <a:custGeom>
              <a:avLst/>
              <a:gdLst>
                <a:gd name="T0" fmla="*/ 0 w 14"/>
                <a:gd name="T1" fmla="*/ 7 h 13"/>
                <a:gd name="T2" fmla="*/ 2 w 14"/>
                <a:gd name="T3" fmla="*/ 9 h 13"/>
                <a:gd name="T4" fmla="*/ 6 w 14"/>
                <a:gd name="T5" fmla="*/ 13 h 13"/>
                <a:gd name="T6" fmla="*/ 14 w 14"/>
                <a:gd name="T7" fmla="*/ 4 h 13"/>
                <a:gd name="T8" fmla="*/ 10 w 14"/>
                <a:gd name="T9" fmla="*/ 0 h 13"/>
                <a:gd name="T10" fmla="*/ 12 w 14"/>
                <a:gd name="T11" fmla="*/ 4 h 13"/>
                <a:gd name="T12" fmla="*/ 0 w 14"/>
                <a:gd name="T13" fmla="*/ 7 h 13"/>
                <a:gd name="T14" fmla="*/ 2 w 14"/>
                <a:gd name="T15" fmla="*/ 9 h 13"/>
                <a:gd name="T16" fmla="*/ 0 w 14"/>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0" y="7"/>
                  </a:moveTo>
                  <a:lnTo>
                    <a:pt x="2" y="9"/>
                  </a:lnTo>
                  <a:lnTo>
                    <a:pt x="6" y="13"/>
                  </a:lnTo>
                  <a:lnTo>
                    <a:pt x="14" y="4"/>
                  </a:lnTo>
                  <a:lnTo>
                    <a:pt x="10" y="0"/>
                  </a:lnTo>
                  <a:lnTo>
                    <a:pt x="12" y="4"/>
                  </a:lnTo>
                  <a:lnTo>
                    <a:pt x="0" y="7"/>
                  </a:lnTo>
                  <a:lnTo>
                    <a:pt x="2" y="9"/>
                  </a:lnTo>
                  <a:lnTo>
                    <a:pt x="0" y="7"/>
                  </a:lnTo>
                  <a:close/>
                </a:path>
              </a:pathLst>
            </a:custGeom>
            <a:solidFill>
              <a:schemeClr val="tx1"/>
            </a:solidFill>
            <a:ln w="9525">
              <a:solidFill>
                <a:schemeClr val="tx1"/>
              </a:solidFill>
              <a:round/>
              <a:headEnd/>
              <a:tailEnd/>
            </a:ln>
          </p:spPr>
          <p:txBody>
            <a:bodyPr/>
            <a:lstStyle/>
            <a:p>
              <a:endParaRPr lang="en-US"/>
            </a:p>
          </p:txBody>
        </p:sp>
        <p:sp>
          <p:nvSpPr>
            <p:cNvPr id="45989" name="Freeform 356"/>
            <p:cNvSpPr>
              <a:spLocks/>
            </p:cNvSpPr>
            <p:nvPr/>
          </p:nvSpPr>
          <p:spPr bwMode="auto">
            <a:xfrm>
              <a:off x="2396" y="3397"/>
              <a:ext cx="16" cy="13"/>
            </a:xfrm>
            <a:custGeom>
              <a:avLst/>
              <a:gdLst>
                <a:gd name="T0" fmla="*/ 0 w 16"/>
                <a:gd name="T1" fmla="*/ 4 h 13"/>
                <a:gd name="T2" fmla="*/ 0 w 16"/>
                <a:gd name="T3" fmla="*/ 6 h 13"/>
                <a:gd name="T4" fmla="*/ 4 w 16"/>
                <a:gd name="T5" fmla="*/ 13 h 13"/>
                <a:gd name="T6" fmla="*/ 16 w 16"/>
                <a:gd name="T7" fmla="*/ 10 h 13"/>
                <a:gd name="T8" fmla="*/ 12 w 16"/>
                <a:gd name="T9" fmla="*/ 0 h 13"/>
                <a:gd name="T10" fmla="*/ 0 w 16"/>
                <a:gd name="T11" fmla="*/ 4 h 13"/>
                <a:gd name="T12" fmla="*/ 0 w 16"/>
                <a:gd name="T13" fmla="*/ 6 h 13"/>
                <a:gd name="T14" fmla="*/ 0 w 16"/>
                <a:gd name="T15" fmla="*/ 4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0" y="4"/>
                  </a:moveTo>
                  <a:lnTo>
                    <a:pt x="0" y="6"/>
                  </a:lnTo>
                  <a:lnTo>
                    <a:pt x="4" y="13"/>
                  </a:lnTo>
                  <a:lnTo>
                    <a:pt x="16" y="10"/>
                  </a:lnTo>
                  <a:lnTo>
                    <a:pt x="12" y="0"/>
                  </a:lnTo>
                  <a:lnTo>
                    <a:pt x="0" y="4"/>
                  </a:lnTo>
                  <a:lnTo>
                    <a:pt x="0" y="6"/>
                  </a:lnTo>
                  <a:lnTo>
                    <a:pt x="0" y="4"/>
                  </a:lnTo>
                  <a:close/>
                </a:path>
              </a:pathLst>
            </a:custGeom>
            <a:solidFill>
              <a:schemeClr val="tx1"/>
            </a:solidFill>
            <a:ln w="9525">
              <a:solidFill>
                <a:schemeClr val="tx1"/>
              </a:solidFill>
              <a:round/>
              <a:headEnd/>
              <a:tailEnd/>
            </a:ln>
          </p:spPr>
          <p:txBody>
            <a:bodyPr/>
            <a:lstStyle/>
            <a:p>
              <a:endParaRPr lang="en-US"/>
            </a:p>
          </p:txBody>
        </p:sp>
        <p:sp>
          <p:nvSpPr>
            <p:cNvPr id="45990" name="Freeform 357"/>
            <p:cNvSpPr>
              <a:spLocks/>
            </p:cNvSpPr>
            <p:nvPr/>
          </p:nvSpPr>
          <p:spPr bwMode="auto">
            <a:xfrm>
              <a:off x="2392" y="3385"/>
              <a:ext cx="16" cy="16"/>
            </a:xfrm>
            <a:custGeom>
              <a:avLst/>
              <a:gdLst>
                <a:gd name="T0" fmla="*/ 0 w 16"/>
                <a:gd name="T1" fmla="*/ 4 h 16"/>
                <a:gd name="T2" fmla="*/ 4 w 16"/>
                <a:gd name="T3" fmla="*/ 16 h 16"/>
                <a:gd name="T4" fmla="*/ 16 w 16"/>
                <a:gd name="T5" fmla="*/ 12 h 16"/>
                <a:gd name="T6" fmla="*/ 12 w 16"/>
                <a:gd name="T7" fmla="*/ 0 h 16"/>
                <a:gd name="T8" fmla="*/ 12 w 16"/>
                <a:gd name="T9" fmla="*/ 2 h 16"/>
                <a:gd name="T10" fmla="*/ 0 w 16"/>
                <a:gd name="T11" fmla="*/ 4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4"/>
                  </a:moveTo>
                  <a:lnTo>
                    <a:pt x="4" y="16"/>
                  </a:lnTo>
                  <a:lnTo>
                    <a:pt x="16" y="12"/>
                  </a:lnTo>
                  <a:lnTo>
                    <a:pt x="12" y="0"/>
                  </a:lnTo>
                  <a:lnTo>
                    <a:pt x="12" y="2"/>
                  </a:lnTo>
                  <a:lnTo>
                    <a:pt x="0" y="4"/>
                  </a:lnTo>
                  <a:close/>
                </a:path>
              </a:pathLst>
            </a:custGeom>
            <a:solidFill>
              <a:schemeClr val="tx1"/>
            </a:solidFill>
            <a:ln w="9525">
              <a:solidFill>
                <a:schemeClr val="tx1"/>
              </a:solidFill>
              <a:round/>
              <a:headEnd/>
              <a:tailEnd/>
            </a:ln>
          </p:spPr>
          <p:txBody>
            <a:bodyPr/>
            <a:lstStyle/>
            <a:p>
              <a:endParaRPr lang="en-US"/>
            </a:p>
          </p:txBody>
        </p:sp>
        <p:sp>
          <p:nvSpPr>
            <p:cNvPr id="45991" name="Freeform 358"/>
            <p:cNvSpPr>
              <a:spLocks/>
            </p:cNvSpPr>
            <p:nvPr/>
          </p:nvSpPr>
          <p:spPr bwMode="auto">
            <a:xfrm>
              <a:off x="2388" y="3370"/>
              <a:ext cx="16" cy="19"/>
            </a:xfrm>
            <a:custGeom>
              <a:avLst/>
              <a:gdLst>
                <a:gd name="T0" fmla="*/ 0 w 16"/>
                <a:gd name="T1" fmla="*/ 1 h 19"/>
                <a:gd name="T2" fmla="*/ 4 w 16"/>
                <a:gd name="T3" fmla="*/ 19 h 19"/>
                <a:gd name="T4" fmla="*/ 16 w 16"/>
                <a:gd name="T5" fmla="*/ 17 h 19"/>
                <a:gd name="T6" fmla="*/ 12 w 16"/>
                <a:gd name="T7" fmla="*/ 0 h 19"/>
                <a:gd name="T8" fmla="*/ 0 w 16"/>
                <a:gd name="T9" fmla="*/ 1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
                  </a:moveTo>
                  <a:lnTo>
                    <a:pt x="4" y="19"/>
                  </a:lnTo>
                  <a:lnTo>
                    <a:pt x="16" y="17"/>
                  </a:lnTo>
                  <a:lnTo>
                    <a:pt x="12" y="0"/>
                  </a:lnTo>
                  <a:lnTo>
                    <a:pt x="0" y="1"/>
                  </a:lnTo>
                  <a:close/>
                </a:path>
              </a:pathLst>
            </a:custGeom>
            <a:solidFill>
              <a:schemeClr val="tx1"/>
            </a:solidFill>
            <a:ln w="9525">
              <a:solidFill>
                <a:schemeClr val="tx1"/>
              </a:solidFill>
              <a:round/>
              <a:headEnd/>
              <a:tailEnd/>
            </a:ln>
          </p:spPr>
          <p:txBody>
            <a:bodyPr/>
            <a:lstStyle/>
            <a:p>
              <a:endParaRPr lang="en-US"/>
            </a:p>
          </p:txBody>
        </p:sp>
        <p:sp>
          <p:nvSpPr>
            <p:cNvPr id="45992" name="Freeform 359"/>
            <p:cNvSpPr>
              <a:spLocks/>
            </p:cNvSpPr>
            <p:nvPr/>
          </p:nvSpPr>
          <p:spPr bwMode="auto">
            <a:xfrm>
              <a:off x="2385" y="3344"/>
              <a:ext cx="15" cy="27"/>
            </a:xfrm>
            <a:custGeom>
              <a:avLst/>
              <a:gdLst>
                <a:gd name="T0" fmla="*/ 0 w 15"/>
                <a:gd name="T1" fmla="*/ 2 h 27"/>
                <a:gd name="T2" fmla="*/ 3 w 15"/>
                <a:gd name="T3" fmla="*/ 27 h 27"/>
                <a:gd name="T4" fmla="*/ 15 w 15"/>
                <a:gd name="T5" fmla="*/ 26 h 27"/>
                <a:gd name="T6" fmla="*/ 11 w 15"/>
                <a:gd name="T7" fmla="*/ 0 h 27"/>
                <a:gd name="T8" fmla="*/ 11 w 15"/>
                <a:gd name="T9" fmla="*/ 2 h 27"/>
                <a:gd name="T10" fmla="*/ 0 w 15"/>
                <a:gd name="T11" fmla="*/ 2 h 27"/>
                <a:gd name="T12" fmla="*/ 0 60000 65536"/>
                <a:gd name="T13" fmla="*/ 0 60000 65536"/>
                <a:gd name="T14" fmla="*/ 0 60000 65536"/>
                <a:gd name="T15" fmla="*/ 0 60000 65536"/>
                <a:gd name="T16" fmla="*/ 0 60000 65536"/>
                <a:gd name="T17" fmla="*/ 0 60000 65536"/>
                <a:gd name="T18" fmla="*/ 0 w 15"/>
                <a:gd name="T19" fmla="*/ 0 h 27"/>
                <a:gd name="T20" fmla="*/ 15 w 1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5" h="27">
                  <a:moveTo>
                    <a:pt x="0" y="2"/>
                  </a:moveTo>
                  <a:lnTo>
                    <a:pt x="3" y="27"/>
                  </a:lnTo>
                  <a:lnTo>
                    <a:pt x="15" y="26"/>
                  </a:lnTo>
                  <a:lnTo>
                    <a:pt x="11" y="0"/>
                  </a:lnTo>
                  <a:lnTo>
                    <a:pt x="11" y="2"/>
                  </a:lnTo>
                  <a:lnTo>
                    <a:pt x="0" y="2"/>
                  </a:lnTo>
                  <a:close/>
                </a:path>
              </a:pathLst>
            </a:custGeom>
            <a:solidFill>
              <a:schemeClr val="tx1"/>
            </a:solidFill>
            <a:ln w="9525">
              <a:solidFill>
                <a:schemeClr val="tx1"/>
              </a:solidFill>
              <a:round/>
              <a:headEnd/>
              <a:tailEnd/>
            </a:ln>
          </p:spPr>
          <p:txBody>
            <a:bodyPr/>
            <a:lstStyle/>
            <a:p>
              <a:endParaRPr lang="en-US"/>
            </a:p>
          </p:txBody>
        </p:sp>
        <p:sp>
          <p:nvSpPr>
            <p:cNvPr id="45993" name="Freeform 360"/>
            <p:cNvSpPr>
              <a:spLocks/>
            </p:cNvSpPr>
            <p:nvPr/>
          </p:nvSpPr>
          <p:spPr bwMode="auto">
            <a:xfrm>
              <a:off x="2377" y="3284"/>
              <a:ext cx="19" cy="62"/>
            </a:xfrm>
            <a:custGeom>
              <a:avLst/>
              <a:gdLst>
                <a:gd name="T0" fmla="*/ 0 w 19"/>
                <a:gd name="T1" fmla="*/ 2 h 62"/>
                <a:gd name="T2" fmla="*/ 8 w 19"/>
                <a:gd name="T3" fmla="*/ 62 h 62"/>
                <a:gd name="T4" fmla="*/ 19 w 19"/>
                <a:gd name="T5" fmla="*/ 62 h 62"/>
                <a:gd name="T6" fmla="*/ 11 w 19"/>
                <a:gd name="T7" fmla="*/ 0 h 62"/>
                <a:gd name="T8" fmla="*/ 0 w 19"/>
                <a:gd name="T9" fmla="*/ 2 h 62"/>
                <a:gd name="T10" fmla="*/ 0 60000 65536"/>
                <a:gd name="T11" fmla="*/ 0 60000 65536"/>
                <a:gd name="T12" fmla="*/ 0 60000 65536"/>
                <a:gd name="T13" fmla="*/ 0 60000 65536"/>
                <a:gd name="T14" fmla="*/ 0 60000 65536"/>
                <a:gd name="T15" fmla="*/ 0 w 19"/>
                <a:gd name="T16" fmla="*/ 0 h 62"/>
                <a:gd name="T17" fmla="*/ 19 w 19"/>
                <a:gd name="T18" fmla="*/ 62 h 62"/>
              </a:gdLst>
              <a:ahLst/>
              <a:cxnLst>
                <a:cxn ang="T10">
                  <a:pos x="T0" y="T1"/>
                </a:cxn>
                <a:cxn ang="T11">
                  <a:pos x="T2" y="T3"/>
                </a:cxn>
                <a:cxn ang="T12">
                  <a:pos x="T4" y="T5"/>
                </a:cxn>
                <a:cxn ang="T13">
                  <a:pos x="T6" y="T7"/>
                </a:cxn>
                <a:cxn ang="T14">
                  <a:pos x="T8" y="T9"/>
                </a:cxn>
              </a:cxnLst>
              <a:rect l="T15" t="T16" r="T17" b="T18"/>
              <a:pathLst>
                <a:path w="19" h="62">
                  <a:moveTo>
                    <a:pt x="0" y="2"/>
                  </a:moveTo>
                  <a:lnTo>
                    <a:pt x="8" y="62"/>
                  </a:lnTo>
                  <a:lnTo>
                    <a:pt x="19" y="62"/>
                  </a:lnTo>
                  <a:lnTo>
                    <a:pt x="11" y="0"/>
                  </a:lnTo>
                  <a:lnTo>
                    <a:pt x="0" y="2"/>
                  </a:lnTo>
                  <a:close/>
                </a:path>
              </a:pathLst>
            </a:custGeom>
            <a:solidFill>
              <a:schemeClr val="tx1"/>
            </a:solidFill>
            <a:ln w="9525">
              <a:solidFill>
                <a:schemeClr val="tx1"/>
              </a:solidFill>
              <a:round/>
              <a:headEnd/>
              <a:tailEnd/>
            </a:ln>
          </p:spPr>
          <p:txBody>
            <a:bodyPr/>
            <a:lstStyle/>
            <a:p>
              <a:endParaRPr lang="en-US"/>
            </a:p>
          </p:txBody>
        </p:sp>
        <p:sp>
          <p:nvSpPr>
            <p:cNvPr id="45994" name="Freeform 361"/>
            <p:cNvSpPr>
              <a:spLocks/>
            </p:cNvSpPr>
            <p:nvPr/>
          </p:nvSpPr>
          <p:spPr bwMode="auto">
            <a:xfrm>
              <a:off x="2367" y="3216"/>
              <a:ext cx="21" cy="70"/>
            </a:xfrm>
            <a:custGeom>
              <a:avLst/>
              <a:gdLst>
                <a:gd name="T0" fmla="*/ 0 w 21"/>
                <a:gd name="T1" fmla="*/ 2 h 70"/>
                <a:gd name="T2" fmla="*/ 10 w 21"/>
                <a:gd name="T3" fmla="*/ 70 h 70"/>
                <a:gd name="T4" fmla="*/ 21 w 21"/>
                <a:gd name="T5" fmla="*/ 68 h 70"/>
                <a:gd name="T6" fmla="*/ 12 w 21"/>
                <a:gd name="T7" fmla="*/ 0 h 70"/>
                <a:gd name="T8" fmla="*/ 0 w 21"/>
                <a:gd name="T9" fmla="*/ 2 h 70"/>
                <a:gd name="T10" fmla="*/ 0 60000 65536"/>
                <a:gd name="T11" fmla="*/ 0 60000 65536"/>
                <a:gd name="T12" fmla="*/ 0 60000 65536"/>
                <a:gd name="T13" fmla="*/ 0 60000 65536"/>
                <a:gd name="T14" fmla="*/ 0 60000 65536"/>
                <a:gd name="T15" fmla="*/ 0 w 21"/>
                <a:gd name="T16" fmla="*/ 0 h 70"/>
                <a:gd name="T17" fmla="*/ 21 w 21"/>
                <a:gd name="T18" fmla="*/ 70 h 70"/>
              </a:gdLst>
              <a:ahLst/>
              <a:cxnLst>
                <a:cxn ang="T10">
                  <a:pos x="T0" y="T1"/>
                </a:cxn>
                <a:cxn ang="T11">
                  <a:pos x="T2" y="T3"/>
                </a:cxn>
                <a:cxn ang="T12">
                  <a:pos x="T4" y="T5"/>
                </a:cxn>
                <a:cxn ang="T13">
                  <a:pos x="T6" y="T7"/>
                </a:cxn>
                <a:cxn ang="T14">
                  <a:pos x="T8" y="T9"/>
                </a:cxn>
              </a:cxnLst>
              <a:rect l="T15" t="T16" r="T17" b="T18"/>
              <a:pathLst>
                <a:path w="21" h="70">
                  <a:moveTo>
                    <a:pt x="0" y="2"/>
                  </a:moveTo>
                  <a:lnTo>
                    <a:pt x="10" y="70"/>
                  </a:lnTo>
                  <a:lnTo>
                    <a:pt x="21" y="68"/>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995" name="Freeform 362"/>
            <p:cNvSpPr>
              <a:spLocks/>
            </p:cNvSpPr>
            <p:nvPr/>
          </p:nvSpPr>
          <p:spPr bwMode="auto">
            <a:xfrm>
              <a:off x="2350" y="3079"/>
              <a:ext cx="29" cy="139"/>
            </a:xfrm>
            <a:custGeom>
              <a:avLst/>
              <a:gdLst>
                <a:gd name="T0" fmla="*/ 0 w 29"/>
                <a:gd name="T1" fmla="*/ 2 h 139"/>
                <a:gd name="T2" fmla="*/ 17 w 29"/>
                <a:gd name="T3" fmla="*/ 139 h 139"/>
                <a:gd name="T4" fmla="*/ 29 w 29"/>
                <a:gd name="T5" fmla="*/ 137 h 139"/>
                <a:gd name="T6" fmla="*/ 11 w 29"/>
                <a:gd name="T7" fmla="*/ 0 h 139"/>
                <a:gd name="T8" fmla="*/ 0 w 29"/>
                <a:gd name="T9" fmla="*/ 2 h 139"/>
                <a:gd name="T10" fmla="*/ 0 60000 65536"/>
                <a:gd name="T11" fmla="*/ 0 60000 65536"/>
                <a:gd name="T12" fmla="*/ 0 60000 65536"/>
                <a:gd name="T13" fmla="*/ 0 60000 65536"/>
                <a:gd name="T14" fmla="*/ 0 60000 65536"/>
                <a:gd name="T15" fmla="*/ 0 w 29"/>
                <a:gd name="T16" fmla="*/ 0 h 139"/>
                <a:gd name="T17" fmla="*/ 29 w 29"/>
                <a:gd name="T18" fmla="*/ 139 h 139"/>
              </a:gdLst>
              <a:ahLst/>
              <a:cxnLst>
                <a:cxn ang="T10">
                  <a:pos x="T0" y="T1"/>
                </a:cxn>
                <a:cxn ang="T11">
                  <a:pos x="T2" y="T3"/>
                </a:cxn>
                <a:cxn ang="T12">
                  <a:pos x="T4" y="T5"/>
                </a:cxn>
                <a:cxn ang="T13">
                  <a:pos x="T6" y="T7"/>
                </a:cxn>
                <a:cxn ang="T14">
                  <a:pos x="T8" y="T9"/>
                </a:cxn>
              </a:cxnLst>
              <a:rect l="T15" t="T16" r="T17" b="T18"/>
              <a:pathLst>
                <a:path w="29" h="139">
                  <a:moveTo>
                    <a:pt x="0" y="2"/>
                  </a:moveTo>
                  <a:lnTo>
                    <a:pt x="17" y="139"/>
                  </a:lnTo>
                  <a:lnTo>
                    <a:pt x="29" y="137"/>
                  </a:lnTo>
                  <a:lnTo>
                    <a:pt x="11" y="0"/>
                  </a:lnTo>
                  <a:lnTo>
                    <a:pt x="0" y="2"/>
                  </a:lnTo>
                  <a:close/>
                </a:path>
              </a:pathLst>
            </a:custGeom>
            <a:solidFill>
              <a:schemeClr val="tx1"/>
            </a:solidFill>
            <a:ln w="9525">
              <a:solidFill>
                <a:schemeClr val="tx1"/>
              </a:solidFill>
              <a:round/>
              <a:headEnd/>
              <a:tailEnd/>
            </a:ln>
          </p:spPr>
          <p:txBody>
            <a:bodyPr/>
            <a:lstStyle/>
            <a:p>
              <a:endParaRPr lang="en-US"/>
            </a:p>
          </p:txBody>
        </p:sp>
        <p:sp>
          <p:nvSpPr>
            <p:cNvPr id="45996" name="Freeform 363"/>
            <p:cNvSpPr>
              <a:spLocks/>
            </p:cNvSpPr>
            <p:nvPr/>
          </p:nvSpPr>
          <p:spPr bwMode="auto">
            <a:xfrm>
              <a:off x="2346" y="3050"/>
              <a:ext cx="15" cy="31"/>
            </a:xfrm>
            <a:custGeom>
              <a:avLst/>
              <a:gdLst>
                <a:gd name="T0" fmla="*/ 12 w 15"/>
                <a:gd name="T1" fmla="*/ 0 h 31"/>
                <a:gd name="T2" fmla="*/ 0 w 15"/>
                <a:gd name="T3" fmla="*/ 2 h 31"/>
                <a:gd name="T4" fmla="*/ 4 w 15"/>
                <a:gd name="T5" fmla="*/ 31 h 31"/>
                <a:gd name="T6" fmla="*/ 15 w 15"/>
                <a:gd name="T7" fmla="*/ 29 h 31"/>
                <a:gd name="T8" fmla="*/ 12 w 15"/>
                <a:gd name="T9" fmla="*/ 0 h 31"/>
                <a:gd name="T10" fmla="*/ 0 w 15"/>
                <a:gd name="T11" fmla="*/ 2 h 31"/>
                <a:gd name="T12" fmla="*/ 12 w 15"/>
                <a:gd name="T13" fmla="*/ 0 h 31"/>
                <a:gd name="T14" fmla="*/ 6 w 15"/>
                <a:gd name="T15" fmla="*/ 2 h 31"/>
                <a:gd name="T16" fmla="*/ 0 w 15"/>
                <a:gd name="T17" fmla="*/ 2 h 31"/>
                <a:gd name="T18" fmla="*/ 12 w 1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31"/>
                <a:gd name="T32" fmla="*/ 15 w 1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31">
                  <a:moveTo>
                    <a:pt x="12" y="0"/>
                  </a:moveTo>
                  <a:lnTo>
                    <a:pt x="0" y="2"/>
                  </a:lnTo>
                  <a:lnTo>
                    <a:pt x="4" y="31"/>
                  </a:lnTo>
                  <a:lnTo>
                    <a:pt x="15" y="29"/>
                  </a:lnTo>
                  <a:lnTo>
                    <a:pt x="12" y="0"/>
                  </a:lnTo>
                  <a:lnTo>
                    <a:pt x="0" y="2"/>
                  </a:lnTo>
                  <a:lnTo>
                    <a:pt x="12" y="0"/>
                  </a:lnTo>
                  <a:lnTo>
                    <a:pt x="6" y="2"/>
                  </a:lnTo>
                  <a:lnTo>
                    <a:pt x="0" y="2"/>
                  </a:lnTo>
                  <a:lnTo>
                    <a:pt x="12" y="0"/>
                  </a:lnTo>
                  <a:close/>
                </a:path>
              </a:pathLst>
            </a:custGeom>
            <a:solidFill>
              <a:schemeClr val="tx1"/>
            </a:solidFill>
            <a:ln w="9525">
              <a:solidFill>
                <a:schemeClr val="tx1"/>
              </a:solidFill>
              <a:round/>
              <a:headEnd/>
              <a:tailEnd/>
            </a:ln>
          </p:spPr>
          <p:txBody>
            <a:bodyPr/>
            <a:lstStyle/>
            <a:p>
              <a:endParaRPr lang="en-US"/>
            </a:p>
          </p:txBody>
        </p:sp>
        <p:sp>
          <p:nvSpPr>
            <p:cNvPr id="45997" name="Freeform 364"/>
            <p:cNvSpPr>
              <a:spLocks/>
            </p:cNvSpPr>
            <p:nvPr/>
          </p:nvSpPr>
          <p:spPr bwMode="auto">
            <a:xfrm>
              <a:off x="2622" y="3081"/>
              <a:ext cx="12" cy="12"/>
            </a:xfrm>
            <a:custGeom>
              <a:avLst/>
              <a:gdLst>
                <a:gd name="T0" fmla="*/ 4 w 12"/>
                <a:gd name="T1" fmla="*/ 0 h 12"/>
                <a:gd name="T2" fmla="*/ 2 w 12"/>
                <a:gd name="T3" fmla="*/ 2 h 12"/>
                <a:gd name="T4" fmla="*/ 0 w 12"/>
                <a:gd name="T5" fmla="*/ 6 h 12"/>
                <a:gd name="T6" fmla="*/ 10 w 12"/>
                <a:gd name="T7" fmla="*/ 12 h 12"/>
                <a:gd name="T8" fmla="*/ 12 w 12"/>
                <a:gd name="T9" fmla="*/ 8 h 12"/>
                <a:gd name="T10" fmla="*/ 10 w 12"/>
                <a:gd name="T11" fmla="*/ 10 h 12"/>
                <a:gd name="T12" fmla="*/ 4 w 12"/>
                <a:gd name="T13" fmla="*/ 0 h 12"/>
                <a:gd name="T14" fmla="*/ 2 w 12"/>
                <a:gd name="T15" fmla="*/ 2 h 12"/>
                <a:gd name="T16" fmla="*/ 4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4" y="0"/>
                  </a:moveTo>
                  <a:lnTo>
                    <a:pt x="2" y="2"/>
                  </a:lnTo>
                  <a:lnTo>
                    <a:pt x="0" y="6"/>
                  </a:lnTo>
                  <a:lnTo>
                    <a:pt x="10" y="12"/>
                  </a:lnTo>
                  <a:lnTo>
                    <a:pt x="12" y="8"/>
                  </a:lnTo>
                  <a:lnTo>
                    <a:pt x="10" y="10"/>
                  </a:lnTo>
                  <a:lnTo>
                    <a:pt x="4" y="0"/>
                  </a:lnTo>
                  <a:lnTo>
                    <a:pt x="2" y="2"/>
                  </a:lnTo>
                  <a:lnTo>
                    <a:pt x="4" y="0"/>
                  </a:lnTo>
                  <a:close/>
                </a:path>
              </a:pathLst>
            </a:custGeom>
            <a:solidFill>
              <a:schemeClr val="tx1"/>
            </a:solidFill>
            <a:ln w="9525">
              <a:solidFill>
                <a:schemeClr val="tx1"/>
              </a:solidFill>
              <a:round/>
              <a:headEnd/>
              <a:tailEnd/>
            </a:ln>
          </p:spPr>
          <p:txBody>
            <a:bodyPr/>
            <a:lstStyle/>
            <a:p>
              <a:endParaRPr lang="en-US"/>
            </a:p>
          </p:txBody>
        </p:sp>
        <p:sp>
          <p:nvSpPr>
            <p:cNvPr id="45998" name="Freeform 365"/>
            <p:cNvSpPr>
              <a:spLocks/>
            </p:cNvSpPr>
            <p:nvPr/>
          </p:nvSpPr>
          <p:spPr bwMode="auto">
            <a:xfrm>
              <a:off x="2626" y="3079"/>
              <a:ext cx="10" cy="12"/>
            </a:xfrm>
            <a:custGeom>
              <a:avLst/>
              <a:gdLst>
                <a:gd name="T0" fmla="*/ 4 w 10"/>
                <a:gd name="T1" fmla="*/ 0 h 12"/>
                <a:gd name="T2" fmla="*/ 2 w 10"/>
                <a:gd name="T3" fmla="*/ 0 h 12"/>
                <a:gd name="T4" fmla="*/ 0 w 10"/>
                <a:gd name="T5" fmla="*/ 2 h 12"/>
                <a:gd name="T6" fmla="*/ 6 w 10"/>
                <a:gd name="T7" fmla="*/ 12 h 12"/>
                <a:gd name="T8" fmla="*/ 10 w 10"/>
                <a:gd name="T9" fmla="*/ 10 h 12"/>
                <a:gd name="T10" fmla="*/ 8 w 10"/>
                <a:gd name="T11" fmla="*/ 12 h 12"/>
                <a:gd name="T12" fmla="*/ 4 w 10"/>
                <a:gd name="T13" fmla="*/ 0 h 12"/>
                <a:gd name="T14" fmla="*/ 2 w 10"/>
                <a:gd name="T15" fmla="*/ 0 h 12"/>
                <a:gd name="T16" fmla="*/ 4 w 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4" y="0"/>
                  </a:moveTo>
                  <a:lnTo>
                    <a:pt x="2" y="0"/>
                  </a:lnTo>
                  <a:lnTo>
                    <a:pt x="0" y="2"/>
                  </a:lnTo>
                  <a:lnTo>
                    <a:pt x="6" y="12"/>
                  </a:lnTo>
                  <a:lnTo>
                    <a:pt x="10" y="10"/>
                  </a:lnTo>
                  <a:lnTo>
                    <a:pt x="8"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999" name="Freeform 366"/>
            <p:cNvSpPr>
              <a:spLocks/>
            </p:cNvSpPr>
            <p:nvPr/>
          </p:nvSpPr>
          <p:spPr bwMode="auto">
            <a:xfrm>
              <a:off x="2630" y="3077"/>
              <a:ext cx="6" cy="14"/>
            </a:xfrm>
            <a:custGeom>
              <a:avLst/>
              <a:gdLst>
                <a:gd name="T0" fmla="*/ 4 w 6"/>
                <a:gd name="T1" fmla="*/ 0 h 14"/>
                <a:gd name="T2" fmla="*/ 2 w 6"/>
                <a:gd name="T3" fmla="*/ 2 h 14"/>
                <a:gd name="T4" fmla="*/ 0 w 6"/>
                <a:gd name="T5" fmla="*/ 2 h 14"/>
                <a:gd name="T6" fmla="*/ 4 w 6"/>
                <a:gd name="T7" fmla="*/ 14 h 14"/>
                <a:gd name="T8" fmla="*/ 6 w 6"/>
                <a:gd name="T9" fmla="*/ 12 h 14"/>
                <a:gd name="T10" fmla="*/ 4 w 6"/>
                <a:gd name="T11" fmla="*/ 12 h 14"/>
                <a:gd name="T12" fmla="*/ 4 w 6"/>
                <a:gd name="T13" fmla="*/ 0 h 14"/>
                <a:gd name="T14" fmla="*/ 2 w 6"/>
                <a:gd name="T15" fmla="*/ 0 h 14"/>
                <a:gd name="T16" fmla="*/ 2 w 6"/>
                <a:gd name="T17" fmla="*/ 2 h 14"/>
                <a:gd name="T18" fmla="*/ 4 w 6"/>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4"/>
                <a:gd name="T32" fmla="*/ 6 w 6"/>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4">
                  <a:moveTo>
                    <a:pt x="4" y="0"/>
                  </a:moveTo>
                  <a:lnTo>
                    <a:pt x="2" y="2"/>
                  </a:lnTo>
                  <a:lnTo>
                    <a:pt x="0" y="2"/>
                  </a:lnTo>
                  <a:lnTo>
                    <a:pt x="4" y="14"/>
                  </a:lnTo>
                  <a:lnTo>
                    <a:pt x="6" y="12"/>
                  </a:lnTo>
                  <a:lnTo>
                    <a:pt x="4" y="12"/>
                  </a:lnTo>
                  <a:lnTo>
                    <a:pt x="4" y="0"/>
                  </a:lnTo>
                  <a:lnTo>
                    <a:pt x="2" y="0"/>
                  </a:lnTo>
                  <a:lnTo>
                    <a:pt x="2" y="2"/>
                  </a:lnTo>
                  <a:lnTo>
                    <a:pt x="4" y="0"/>
                  </a:lnTo>
                  <a:close/>
                </a:path>
              </a:pathLst>
            </a:custGeom>
            <a:solidFill>
              <a:schemeClr val="tx1"/>
            </a:solidFill>
            <a:ln w="9525">
              <a:solidFill>
                <a:schemeClr val="tx1"/>
              </a:solidFill>
              <a:round/>
              <a:headEnd/>
              <a:tailEnd/>
            </a:ln>
          </p:spPr>
          <p:txBody>
            <a:bodyPr/>
            <a:lstStyle/>
            <a:p>
              <a:endParaRPr lang="en-US"/>
            </a:p>
          </p:txBody>
        </p:sp>
        <p:sp>
          <p:nvSpPr>
            <p:cNvPr id="46000" name="Freeform 367"/>
            <p:cNvSpPr>
              <a:spLocks/>
            </p:cNvSpPr>
            <p:nvPr/>
          </p:nvSpPr>
          <p:spPr bwMode="auto">
            <a:xfrm>
              <a:off x="2632" y="3077"/>
              <a:ext cx="7" cy="12"/>
            </a:xfrm>
            <a:custGeom>
              <a:avLst/>
              <a:gdLst>
                <a:gd name="T0" fmla="*/ 7 w 7"/>
                <a:gd name="T1" fmla="*/ 2 h 12"/>
                <a:gd name="T2" fmla="*/ 4 w 7"/>
                <a:gd name="T3" fmla="*/ 0 h 12"/>
                <a:gd name="T4" fmla="*/ 2 w 7"/>
                <a:gd name="T5" fmla="*/ 0 h 12"/>
                <a:gd name="T6" fmla="*/ 2 w 7"/>
                <a:gd name="T7" fmla="*/ 12 h 12"/>
                <a:gd name="T8" fmla="*/ 4 w 7"/>
                <a:gd name="T9" fmla="*/ 12 h 12"/>
                <a:gd name="T10" fmla="*/ 0 w 7"/>
                <a:gd name="T11" fmla="*/ 12 h 12"/>
                <a:gd name="T12" fmla="*/ 7 w 7"/>
                <a:gd name="T13" fmla="*/ 2 h 12"/>
                <a:gd name="T14" fmla="*/ 5 w 7"/>
                <a:gd name="T15" fmla="*/ 0 h 12"/>
                <a:gd name="T16" fmla="*/ 4 w 7"/>
                <a:gd name="T17" fmla="*/ 0 h 12"/>
                <a:gd name="T18" fmla="*/ 7 w 7"/>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7" y="2"/>
                  </a:moveTo>
                  <a:lnTo>
                    <a:pt x="4" y="0"/>
                  </a:lnTo>
                  <a:lnTo>
                    <a:pt x="2" y="0"/>
                  </a:lnTo>
                  <a:lnTo>
                    <a:pt x="2" y="12"/>
                  </a:lnTo>
                  <a:lnTo>
                    <a:pt x="4" y="12"/>
                  </a:lnTo>
                  <a:lnTo>
                    <a:pt x="0" y="12"/>
                  </a:lnTo>
                  <a:lnTo>
                    <a:pt x="7" y="2"/>
                  </a:lnTo>
                  <a:lnTo>
                    <a:pt x="5" y="0"/>
                  </a:lnTo>
                  <a:lnTo>
                    <a:pt x="4" y="0"/>
                  </a:lnTo>
                  <a:lnTo>
                    <a:pt x="7" y="2"/>
                  </a:lnTo>
                  <a:close/>
                </a:path>
              </a:pathLst>
            </a:custGeom>
            <a:solidFill>
              <a:schemeClr val="tx1"/>
            </a:solidFill>
            <a:ln w="9525">
              <a:solidFill>
                <a:schemeClr val="tx1"/>
              </a:solidFill>
              <a:round/>
              <a:headEnd/>
              <a:tailEnd/>
            </a:ln>
          </p:spPr>
          <p:txBody>
            <a:bodyPr/>
            <a:lstStyle/>
            <a:p>
              <a:endParaRPr lang="en-US"/>
            </a:p>
          </p:txBody>
        </p:sp>
        <p:sp>
          <p:nvSpPr>
            <p:cNvPr id="46001" name="Freeform 368"/>
            <p:cNvSpPr>
              <a:spLocks/>
            </p:cNvSpPr>
            <p:nvPr/>
          </p:nvSpPr>
          <p:spPr bwMode="auto">
            <a:xfrm>
              <a:off x="2632" y="3079"/>
              <a:ext cx="11" cy="12"/>
            </a:xfrm>
            <a:custGeom>
              <a:avLst/>
              <a:gdLst>
                <a:gd name="T0" fmla="*/ 11 w 11"/>
                <a:gd name="T1" fmla="*/ 4 h 12"/>
                <a:gd name="T2" fmla="*/ 9 w 11"/>
                <a:gd name="T3" fmla="*/ 2 h 12"/>
                <a:gd name="T4" fmla="*/ 7 w 11"/>
                <a:gd name="T5" fmla="*/ 0 h 12"/>
                <a:gd name="T6" fmla="*/ 0 w 11"/>
                <a:gd name="T7" fmla="*/ 10 h 12"/>
                <a:gd name="T8" fmla="*/ 4 w 11"/>
                <a:gd name="T9" fmla="*/ 12 h 12"/>
                <a:gd name="T10" fmla="*/ 2 w 11"/>
                <a:gd name="T11" fmla="*/ 10 h 12"/>
                <a:gd name="T12" fmla="*/ 11 w 11"/>
                <a:gd name="T13" fmla="*/ 4 h 12"/>
                <a:gd name="T14" fmla="*/ 11 w 11"/>
                <a:gd name="T15" fmla="*/ 2 h 12"/>
                <a:gd name="T16" fmla="*/ 9 w 11"/>
                <a:gd name="T17" fmla="*/ 2 h 12"/>
                <a:gd name="T18" fmla="*/ 11 w 11"/>
                <a:gd name="T19" fmla="*/ 4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11" y="4"/>
                  </a:moveTo>
                  <a:lnTo>
                    <a:pt x="9" y="2"/>
                  </a:lnTo>
                  <a:lnTo>
                    <a:pt x="7" y="0"/>
                  </a:lnTo>
                  <a:lnTo>
                    <a:pt x="0" y="10"/>
                  </a:lnTo>
                  <a:lnTo>
                    <a:pt x="4" y="12"/>
                  </a:lnTo>
                  <a:lnTo>
                    <a:pt x="2" y="10"/>
                  </a:lnTo>
                  <a:lnTo>
                    <a:pt x="11" y="4"/>
                  </a:lnTo>
                  <a:lnTo>
                    <a:pt x="11" y="2"/>
                  </a:lnTo>
                  <a:lnTo>
                    <a:pt x="9" y="2"/>
                  </a:lnTo>
                  <a:lnTo>
                    <a:pt x="11" y="4"/>
                  </a:lnTo>
                  <a:close/>
                </a:path>
              </a:pathLst>
            </a:custGeom>
            <a:solidFill>
              <a:schemeClr val="tx1"/>
            </a:solidFill>
            <a:ln w="9525">
              <a:solidFill>
                <a:schemeClr val="tx1"/>
              </a:solidFill>
              <a:round/>
              <a:headEnd/>
              <a:tailEnd/>
            </a:ln>
          </p:spPr>
          <p:txBody>
            <a:bodyPr/>
            <a:lstStyle/>
            <a:p>
              <a:endParaRPr lang="en-US"/>
            </a:p>
          </p:txBody>
        </p:sp>
        <p:sp>
          <p:nvSpPr>
            <p:cNvPr id="46002" name="Freeform 369"/>
            <p:cNvSpPr>
              <a:spLocks/>
            </p:cNvSpPr>
            <p:nvPr/>
          </p:nvSpPr>
          <p:spPr bwMode="auto">
            <a:xfrm>
              <a:off x="2634" y="3083"/>
              <a:ext cx="13" cy="12"/>
            </a:xfrm>
            <a:custGeom>
              <a:avLst/>
              <a:gdLst>
                <a:gd name="T0" fmla="*/ 13 w 13"/>
                <a:gd name="T1" fmla="*/ 6 h 12"/>
                <a:gd name="T2" fmla="*/ 9 w 13"/>
                <a:gd name="T3" fmla="*/ 0 h 12"/>
                <a:gd name="T4" fmla="*/ 0 w 13"/>
                <a:gd name="T5" fmla="*/ 6 h 12"/>
                <a:gd name="T6" fmla="*/ 3 w 13"/>
                <a:gd name="T7" fmla="*/ 12 h 12"/>
                <a:gd name="T8" fmla="*/ 3 w 13"/>
                <a:gd name="T9" fmla="*/ 10 h 12"/>
                <a:gd name="T10" fmla="*/ 13 w 13"/>
                <a:gd name="T11" fmla="*/ 6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13" y="6"/>
                  </a:moveTo>
                  <a:lnTo>
                    <a:pt x="9" y="0"/>
                  </a:lnTo>
                  <a:lnTo>
                    <a:pt x="0" y="6"/>
                  </a:lnTo>
                  <a:lnTo>
                    <a:pt x="3" y="12"/>
                  </a:lnTo>
                  <a:lnTo>
                    <a:pt x="3" y="10"/>
                  </a:lnTo>
                  <a:lnTo>
                    <a:pt x="13" y="6"/>
                  </a:lnTo>
                  <a:close/>
                </a:path>
              </a:pathLst>
            </a:custGeom>
            <a:solidFill>
              <a:schemeClr val="tx1"/>
            </a:solidFill>
            <a:ln w="9525">
              <a:solidFill>
                <a:schemeClr val="tx1"/>
              </a:solidFill>
              <a:round/>
              <a:headEnd/>
              <a:tailEnd/>
            </a:ln>
          </p:spPr>
          <p:txBody>
            <a:bodyPr/>
            <a:lstStyle/>
            <a:p>
              <a:endParaRPr lang="en-US"/>
            </a:p>
          </p:txBody>
        </p:sp>
        <p:sp>
          <p:nvSpPr>
            <p:cNvPr id="46003" name="Freeform 370"/>
            <p:cNvSpPr>
              <a:spLocks/>
            </p:cNvSpPr>
            <p:nvPr/>
          </p:nvSpPr>
          <p:spPr bwMode="auto">
            <a:xfrm>
              <a:off x="2637" y="3089"/>
              <a:ext cx="14" cy="14"/>
            </a:xfrm>
            <a:custGeom>
              <a:avLst/>
              <a:gdLst>
                <a:gd name="T0" fmla="*/ 14 w 14"/>
                <a:gd name="T1" fmla="*/ 10 h 14"/>
                <a:gd name="T2" fmla="*/ 10 w 14"/>
                <a:gd name="T3" fmla="*/ 0 h 14"/>
                <a:gd name="T4" fmla="*/ 0 w 14"/>
                <a:gd name="T5" fmla="*/ 4 h 14"/>
                <a:gd name="T6" fmla="*/ 4 w 14"/>
                <a:gd name="T7" fmla="*/ 14 h 14"/>
                <a:gd name="T8" fmla="*/ 14 w 14"/>
                <a:gd name="T9" fmla="*/ 1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0"/>
                  </a:moveTo>
                  <a:lnTo>
                    <a:pt x="10" y="0"/>
                  </a:lnTo>
                  <a:lnTo>
                    <a:pt x="0" y="4"/>
                  </a:lnTo>
                  <a:lnTo>
                    <a:pt x="4" y="14"/>
                  </a:lnTo>
                  <a:lnTo>
                    <a:pt x="14" y="10"/>
                  </a:lnTo>
                  <a:close/>
                </a:path>
              </a:pathLst>
            </a:custGeom>
            <a:solidFill>
              <a:schemeClr val="tx1"/>
            </a:solidFill>
            <a:ln w="9525">
              <a:solidFill>
                <a:schemeClr val="tx1"/>
              </a:solidFill>
              <a:round/>
              <a:headEnd/>
              <a:tailEnd/>
            </a:ln>
          </p:spPr>
          <p:txBody>
            <a:bodyPr/>
            <a:lstStyle/>
            <a:p>
              <a:endParaRPr lang="en-US"/>
            </a:p>
          </p:txBody>
        </p:sp>
        <p:sp>
          <p:nvSpPr>
            <p:cNvPr id="46004" name="Freeform 371"/>
            <p:cNvSpPr>
              <a:spLocks/>
            </p:cNvSpPr>
            <p:nvPr/>
          </p:nvSpPr>
          <p:spPr bwMode="auto">
            <a:xfrm>
              <a:off x="2641" y="3099"/>
              <a:ext cx="14" cy="15"/>
            </a:xfrm>
            <a:custGeom>
              <a:avLst/>
              <a:gdLst>
                <a:gd name="T0" fmla="*/ 14 w 14"/>
                <a:gd name="T1" fmla="*/ 14 h 15"/>
                <a:gd name="T2" fmla="*/ 14 w 14"/>
                <a:gd name="T3" fmla="*/ 12 h 15"/>
                <a:gd name="T4" fmla="*/ 10 w 14"/>
                <a:gd name="T5" fmla="*/ 0 h 15"/>
                <a:gd name="T6" fmla="*/ 0 w 14"/>
                <a:gd name="T7" fmla="*/ 4 h 15"/>
                <a:gd name="T8" fmla="*/ 4 w 14"/>
                <a:gd name="T9" fmla="*/ 15 h 15"/>
                <a:gd name="T10" fmla="*/ 14 w 14"/>
                <a:gd name="T11" fmla="*/ 14 h 15"/>
                <a:gd name="T12" fmla="*/ 14 w 14"/>
                <a:gd name="T13" fmla="*/ 12 h 15"/>
                <a:gd name="T14" fmla="*/ 14 w 14"/>
                <a:gd name="T15" fmla="*/ 14 h 15"/>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5"/>
                <a:gd name="T26" fmla="*/ 14 w 14"/>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5">
                  <a:moveTo>
                    <a:pt x="14" y="14"/>
                  </a:moveTo>
                  <a:lnTo>
                    <a:pt x="14" y="12"/>
                  </a:lnTo>
                  <a:lnTo>
                    <a:pt x="10" y="0"/>
                  </a:lnTo>
                  <a:lnTo>
                    <a:pt x="0" y="4"/>
                  </a:lnTo>
                  <a:lnTo>
                    <a:pt x="4" y="15"/>
                  </a:lnTo>
                  <a:lnTo>
                    <a:pt x="14" y="14"/>
                  </a:lnTo>
                  <a:lnTo>
                    <a:pt x="14" y="12"/>
                  </a:lnTo>
                  <a:lnTo>
                    <a:pt x="14" y="14"/>
                  </a:lnTo>
                  <a:close/>
                </a:path>
              </a:pathLst>
            </a:custGeom>
            <a:solidFill>
              <a:schemeClr val="tx1"/>
            </a:solidFill>
            <a:ln w="9525">
              <a:solidFill>
                <a:schemeClr val="tx1"/>
              </a:solidFill>
              <a:round/>
              <a:headEnd/>
              <a:tailEnd/>
            </a:ln>
          </p:spPr>
          <p:txBody>
            <a:bodyPr/>
            <a:lstStyle/>
            <a:p>
              <a:endParaRPr lang="en-US"/>
            </a:p>
          </p:txBody>
        </p:sp>
        <p:sp>
          <p:nvSpPr>
            <p:cNvPr id="46005" name="Freeform 372"/>
            <p:cNvSpPr>
              <a:spLocks/>
            </p:cNvSpPr>
            <p:nvPr/>
          </p:nvSpPr>
          <p:spPr bwMode="auto">
            <a:xfrm>
              <a:off x="2645" y="3113"/>
              <a:ext cx="14" cy="15"/>
            </a:xfrm>
            <a:custGeom>
              <a:avLst/>
              <a:gdLst>
                <a:gd name="T0" fmla="*/ 14 w 14"/>
                <a:gd name="T1" fmla="*/ 13 h 15"/>
                <a:gd name="T2" fmla="*/ 10 w 14"/>
                <a:gd name="T3" fmla="*/ 0 h 15"/>
                <a:gd name="T4" fmla="*/ 0 w 14"/>
                <a:gd name="T5" fmla="*/ 1 h 15"/>
                <a:gd name="T6" fmla="*/ 2 w 14"/>
                <a:gd name="T7" fmla="*/ 15 h 15"/>
                <a:gd name="T8" fmla="*/ 14 w 14"/>
                <a:gd name="T9" fmla="*/ 13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14" y="13"/>
                  </a:moveTo>
                  <a:lnTo>
                    <a:pt x="10" y="0"/>
                  </a:lnTo>
                  <a:lnTo>
                    <a:pt x="0" y="1"/>
                  </a:lnTo>
                  <a:lnTo>
                    <a:pt x="2" y="15"/>
                  </a:lnTo>
                  <a:lnTo>
                    <a:pt x="14" y="13"/>
                  </a:lnTo>
                  <a:close/>
                </a:path>
              </a:pathLst>
            </a:custGeom>
            <a:solidFill>
              <a:schemeClr val="tx1"/>
            </a:solidFill>
            <a:ln w="9525">
              <a:solidFill>
                <a:schemeClr val="tx1"/>
              </a:solidFill>
              <a:round/>
              <a:headEnd/>
              <a:tailEnd/>
            </a:ln>
          </p:spPr>
          <p:txBody>
            <a:bodyPr/>
            <a:lstStyle/>
            <a:p>
              <a:endParaRPr lang="en-US"/>
            </a:p>
          </p:txBody>
        </p:sp>
        <p:sp>
          <p:nvSpPr>
            <p:cNvPr id="46006" name="Freeform 373"/>
            <p:cNvSpPr>
              <a:spLocks/>
            </p:cNvSpPr>
            <p:nvPr/>
          </p:nvSpPr>
          <p:spPr bwMode="auto">
            <a:xfrm>
              <a:off x="2647" y="3126"/>
              <a:ext cx="29" cy="86"/>
            </a:xfrm>
            <a:custGeom>
              <a:avLst/>
              <a:gdLst>
                <a:gd name="T0" fmla="*/ 29 w 29"/>
                <a:gd name="T1" fmla="*/ 84 h 86"/>
                <a:gd name="T2" fmla="*/ 12 w 29"/>
                <a:gd name="T3" fmla="*/ 0 h 86"/>
                <a:gd name="T4" fmla="*/ 0 w 29"/>
                <a:gd name="T5" fmla="*/ 2 h 86"/>
                <a:gd name="T6" fmla="*/ 17 w 29"/>
                <a:gd name="T7" fmla="*/ 86 h 86"/>
                <a:gd name="T8" fmla="*/ 29 w 29"/>
                <a:gd name="T9" fmla="*/ 84 h 86"/>
                <a:gd name="T10" fmla="*/ 0 60000 65536"/>
                <a:gd name="T11" fmla="*/ 0 60000 65536"/>
                <a:gd name="T12" fmla="*/ 0 60000 65536"/>
                <a:gd name="T13" fmla="*/ 0 60000 65536"/>
                <a:gd name="T14" fmla="*/ 0 60000 65536"/>
                <a:gd name="T15" fmla="*/ 0 w 29"/>
                <a:gd name="T16" fmla="*/ 0 h 86"/>
                <a:gd name="T17" fmla="*/ 29 w 29"/>
                <a:gd name="T18" fmla="*/ 86 h 86"/>
              </a:gdLst>
              <a:ahLst/>
              <a:cxnLst>
                <a:cxn ang="T10">
                  <a:pos x="T0" y="T1"/>
                </a:cxn>
                <a:cxn ang="T11">
                  <a:pos x="T2" y="T3"/>
                </a:cxn>
                <a:cxn ang="T12">
                  <a:pos x="T4" y="T5"/>
                </a:cxn>
                <a:cxn ang="T13">
                  <a:pos x="T6" y="T7"/>
                </a:cxn>
                <a:cxn ang="T14">
                  <a:pos x="T8" y="T9"/>
                </a:cxn>
              </a:cxnLst>
              <a:rect l="T15" t="T16" r="T17" b="T18"/>
              <a:pathLst>
                <a:path w="29" h="86">
                  <a:moveTo>
                    <a:pt x="29" y="84"/>
                  </a:moveTo>
                  <a:lnTo>
                    <a:pt x="12" y="0"/>
                  </a:lnTo>
                  <a:lnTo>
                    <a:pt x="0" y="2"/>
                  </a:lnTo>
                  <a:lnTo>
                    <a:pt x="17" y="86"/>
                  </a:lnTo>
                  <a:lnTo>
                    <a:pt x="29" y="84"/>
                  </a:lnTo>
                  <a:close/>
                </a:path>
              </a:pathLst>
            </a:custGeom>
            <a:solidFill>
              <a:schemeClr val="tx1"/>
            </a:solidFill>
            <a:ln w="9525">
              <a:solidFill>
                <a:schemeClr val="tx1"/>
              </a:solidFill>
              <a:round/>
              <a:headEnd/>
              <a:tailEnd/>
            </a:ln>
          </p:spPr>
          <p:txBody>
            <a:bodyPr/>
            <a:lstStyle/>
            <a:p>
              <a:endParaRPr lang="en-US"/>
            </a:p>
          </p:txBody>
        </p:sp>
        <p:sp>
          <p:nvSpPr>
            <p:cNvPr id="46007" name="Freeform 374"/>
            <p:cNvSpPr>
              <a:spLocks/>
            </p:cNvSpPr>
            <p:nvPr/>
          </p:nvSpPr>
          <p:spPr bwMode="auto">
            <a:xfrm>
              <a:off x="2664" y="3210"/>
              <a:ext cx="28" cy="84"/>
            </a:xfrm>
            <a:custGeom>
              <a:avLst/>
              <a:gdLst>
                <a:gd name="T0" fmla="*/ 28 w 28"/>
                <a:gd name="T1" fmla="*/ 80 h 84"/>
                <a:gd name="T2" fmla="*/ 12 w 28"/>
                <a:gd name="T3" fmla="*/ 0 h 84"/>
                <a:gd name="T4" fmla="*/ 0 w 28"/>
                <a:gd name="T5" fmla="*/ 2 h 84"/>
                <a:gd name="T6" fmla="*/ 16 w 28"/>
                <a:gd name="T7" fmla="*/ 84 h 84"/>
                <a:gd name="T8" fmla="*/ 28 w 28"/>
                <a:gd name="T9" fmla="*/ 80 h 84"/>
                <a:gd name="T10" fmla="*/ 0 60000 65536"/>
                <a:gd name="T11" fmla="*/ 0 60000 65536"/>
                <a:gd name="T12" fmla="*/ 0 60000 65536"/>
                <a:gd name="T13" fmla="*/ 0 60000 65536"/>
                <a:gd name="T14" fmla="*/ 0 60000 65536"/>
                <a:gd name="T15" fmla="*/ 0 w 28"/>
                <a:gd name="T16" fmla="*/ 0 h 84"/>
                <a:gd name="T17" fmla="*/ 28 w 28"/>
                <a:gd name="T18" fmla="*/ 84 h 84"/>
              </a:gdLst>
              <a:ahLst/>
              <a:cxnLst>
                <a:cxn ang="T10">
                  <a:pos x="T0" y="T1"/>
                </a:cxn>
                <a:cxn ang="T11">
                  <a:pos x="T2" y="T3"/>
                </a:cxn>
                <a:cxn ang="T12">
                  <a:pos x="T4" y="T5"/>
                </a:cxn>
                <a:cxn ang="T13">
                  <a:pos x="T6" y="T7"/>
                </a:cxn>
                <a:cxn ang="T14">
                  <a:pos x="T8" y="T9"/>
                </a:cxn>
              </a:cxnLst>
              <a:rect l="T15" t="T16" r="T17" b="T18"/>
              <a:pathLst>
                <a:path w="28" h="84">
                  <a:moveTo>
                    <a:pt x="28" y="80"/>
                  </a:moveTo>
                  <a:lnTo>
                    <a:pt x="12" y="0"/>
                  </a:lnTo>
                  <a:lnTo>
                    <a:pt x="0" y="2"/>
                  </a:lnTo>
                  <a:lnTo>
                    <a:pt x="16" y="84"/>
                  </a:lnTo>
                  <a:lnTo>
                    <a:pt x="28" y="80"/>
                  </a:lnTo>
                  <a:close/>
                </a:path>
              </a:pathLst>
            </a:custGeom>
            <a:solidFill>
              <a:schemeClr val="tx1"/>
            </a:solidFill>
            <a:ln w="9525">
              <a:solidFill>
                <a:schemeClr val="tx1"/>
              </a:solidFill>
              <a:round/>
              <a:headEnd/>
              <a:tailEnd/>
            </a:ln>
          </p:spPr>
          <p:txBody>
            <a:bodyPr/>
            <a:lstStyle/>
            <a:p>
              <a:endParaRPr lang="en-US"/>
            </a:p>
          </p:txBody>
        </p:sp>
        <p:sp>
          <p:nvSpPr>
            <p:cNvPr id="46008" name="Freeform 375"/>
            <p:cNvSpPr>
              <a:spLocks/>
            </p:cNvSpPr>
            <p:nvPr/>
          </p:nvSpPr>
          <p:spPr bwMode="auto">
            <a:xfrm>
              <a:off x="2680" y="3290"/>
              <a:ext cx="15" cy="21"/>
            </a:xfrm>
            <a:custGeom>
              <a:avLst/>
              <a:gdLst>
                <a:gd name="T0" fmla="*/ 15 w 15"/>
                <a:gd name="T1" fmla="*/ 19 h 21"/>
                <a:gd name="T2" fmla="*/ 12 w 15"/>
                <a:gd name="T3" fmla="*/ 0 h 21"/>
                <a:gd name="T4" fmla="*/ 0 w 15"/>
                <a:gd name="T5" fmla="*/ 4 h 21"/>
                <a:gd name="T6" fmla="*/ 6 w 15"/>
                <a:gd name="T7" fmla="*/ 21 h 21"/>
                <a:gd name="T8" fmla="*/ 15 w 15"/>
                <a:gd name="T9" fmla="*/ 19 h 21"/>
                <a:gd name="T10" fmla="*/ 0 60000 65536"/>
                <a:gd name="T11" fmla="*/ 0 60000 65536"/>
                <a:gd name="T12" fmla="*/ 0 60000 65536"/>
                <a:gd name="T13" fmla="*/ 0 60000 65536"/>
                <a:gd name="T14" fmla="*/ 0 60000 65536"/>
                <a:gd name="T15" fmla="*/ 0 w 15"/>
                <a:gd name="T16" fmla="*/ 0 h 21"/>
                <a:gd name="T17" fmla="*/ 15 w 15"/>
                <a:gd name="T18" fmla="*/ 21 h 21"/>
              </a:gdLst>
              <a:ahLst/>
              <a:cxnLst>
                <a:cxn ang="T10">
                  <a:pos x="T0" y="T1"/>
                </a:cxn>
                <a:cxn ang="T11">
                  <a:pos x="T2" y="T3"/>
                </a:cxn>
                <a:cxn ang="T12">
                  <a:pos x="T4" y="T5"/>
                </a:cxn>
                <a:cxn ang="T13">
                  <a:pos x="T6" y="T7"/>
                </a:cxn>
                <a:cxn ang="T14">
                  <a:pos x="T8" y="T9"/>
                </a:cxn>
              </a:cxnLst>
              <a:rect l="T15" t="T16" r="T17" b="T18"/>
              <a:pathLst>
                <a:path w="15" h="21">
                  <a:moveTo>
                    <a:pt x="15" y="19"/>
                  </a:moveTo>
                  <a:lnTo>
                    <a:pt x="12" y="0"/>
                  </a:lnTo>
                  <a:lnTo>
                    <a:pt x="0" y="4"/>
                  </a:lnTo>
                  <a:lnTo>
                    <a:pt x="6" y="21"/>
                  </a:lnTo>
                  <a:lnTo>
                    <a:pt x="15" y="19"/>
                  </a:lnTo>
                  <a:close/>
                </a:path>
              </a:pathLst>
            </a:custGeom>
            <a:solidFill>
              <a:schemeClr val="tx1"/>
            </a:solidFill>
            <a:ln w="9525">
              <a:solidFill>
                <a:schemeClr val="tx1"/>
              </a:solidFill>
              <a:round/>
              <a:headEnd/>
              <a:tailEnd/>
            </a:ln>
          </p:spPr>
          <p:txBody>
            <a:bodyPr/>
            <a:lstStyle/>
            <a:p>
              <a:endParaRPr lang="en-US"/>
            </a:p>
          </p:txBody>
        </p:sp>
        <p:sp>
          <p:nvSpPr>
            <p:cNvPr id="46009" name="Freeform 376"/>
            <p:cNvSpPr>
              <a:spLocks/>
            </p:cNvSpPr>
            <p:nvPr/>
          </p:nvSpPr>
          <p:spPr bwMode="auto">
            <a:xfrm>
              <a:off x="2686" y="3309"/>
              <a:ext cx="13" cy="18"/>
            </a:xfrm>
            <a:custGeom>
              <a:avLst/>
              <a:gdLst>
                <a:gd name="T0" fmla="*/ 13 w 13"/>
                <a:gd name="T1" fmla="*/ 14 h 18"/>
                <a:gd name="T2" fmla="*/ 9 w 13"/>
                <a:gd name="T3" fmla="*/ 0 h 18"/>
                <a:gd name="T4" fmla="*/ 0 w 13"/>
                <a:gd name="T5" fmla="*/ 2 h 18"/>
                <a:gd name="T6" fmla="*/ 4 w 13"/>
                <a:gd name="T7" fmla="*/ 18 h 18"/>
                <a:gd name="T8" fmla="*/ 13 w 13"/>
                <a:gd name="T9" fmla="*/ 14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13" y="14"/>
                  </a:moveTo>
                  <a:lnTo>
                    <a:pt x="9" y="0"/>
                  </a:lnTo>
                  <a:lnTo>
                    <a:pt x="0" y="2"/>
                  </a:lnTo>
                  <a:lnTo>
                    <a:pt x="4" y="18"/>
                  </a:lnTo>
                  <a:lnTo>
                    <a:pt x="13" y="14"/>
                  </a:lnTo>
                  <a:close/>
                </a:path>
              </a:pathLst>
            </a:custGeom>
            <a:solidFill>
              <a:schemeClr val="tx1"/>
            </a:solidFill>
            <a:ln w="9525">
              <a:solidFill>
                <a:schemeClr val="tx1"/>
              </a:solidFill>
              <a:round/>
              <a:headEnd/>
              <a:tailEnd/>
            </a:ln>
          </p:spPr>
          <p:txBody>
            <a:bodyPr/>
            <a:lstStyle/>
            <a:p>
              <a:endParaRPr lang="en-US"/>
            </a:p>
          </p:txBody>
        </p:sp>
        <p:sp>
          <p:nvSpPr>
            <p:cNvPr id="46010" name="Freeform 377"/>
            <p:cNvSpPr>
              <a:spLocks/>
            </p:cNvSpPr>
            <p:nvPr/>
          </p:nvSpPr>
          <p:spPr bwMode="auto">
            <a:xfrm>
              <a:off x="2690" y="3323"/>
              <a:ext cx="13" cy="13"/>
            </a:xfrm>
            <a:custGeom>
              <a:avLst/>
              <a:gdLst>
                <a:gd name="T0" fmla="*/ 13 w 13"/>
                <a:gd name="T1" fmla="*/ 10 h 13"/>
                <a:gd name="T2" fmla="*/ 9 w 13"/>
                <a:gd name="T3" fmla="*/ 0 h 13"/>
                <a:gd name="T4" fmla="*/ 0 w 13"/>
                <a:gd name="T5" fmla="*/ 4 h 13"/>
                <a:gd name="T6" fmla="*/ 3 w 13"/>
                <a:gd name="T7" fmla="*/ 13 h 13"/>
                <a:gd name="T8" fmla="*/ 13 w 13"/>
                <a:gd name="T9" fmla="*/ 1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0"/>
                  </a:moveTo>
                  <a:lnTo>
                    <a:pt x="9" y="0"/>
                  </a:lnTo>
                  <a:lnTo>
                    <a:pt x="0" y="4"/>
                  </a:lnTo>
                  <a:lnTo>
                    <a:pt x="3" y="13"/>
                  </a:lnTo>
                  <a:lnTo>
                    <a:pt x="13" y="10"/>
                  </a:lnTo>
                  <a:close/>
                </a:path>
              </a:pathLst>
            </a:custGeom>
            <a:solidFill>
              <a:schemeClr val="tx1"/>
            </a:solidFill>
            <a:ln w="9525">
              <a:solidFill>
                <a:schemeClr val="tx1"/>
              </a:solidFill>
              <a:round/>
              <a:headEnd/>
              <a:tailEnd/>
            </a:ln>
          </p:spPr>
          <p:txBody>
            <a:bodyPr/>
            <a:lstStyle/>
            <a:p>
              <a:endParaRPr lang="en-US"/>
            </a:p>
          </p:txBody>
        </p:sp>
        <p:sp>
          <p:nvSpPr>
            <p:cNvPr id="46011" name="Freeform 378"/>
            <p:cNvSpPr>
              <a:spLocks/>
            </p:cNvSpPr>
            <p:nvPr/>
          </p:nvSpPr>
          <p:spPr bwMode="auto">
            <a:xfrm>
              <a:off x="2693" y="3333"/>
              <a:ext cx="14" cy="13"/>
            </a:xfrm>
            <a:custGeom>
              <a:avLst/>
              <a:gdLst>
                <a:gd name="T0" fmla="*/ 12 w 14"/>
                <a:gd name="T1" fmla="*/ 5 h 13"/>
                <a:gd name="T2" fmla="*/ 14 w 14"/>
                <a:gd name="T3" fmla="*/ 7 h 13"/>
                <a:gd name="T4" fmla="*/ 10 w 14"/>
                <a:gd name="T5" fmla="*/ 0 h 13"/>
                <a:gd name="T6" fmla="*/ 0 w 14"/>
                <a:gd name="T7" fmla="*/ 3 h 13"/>
                <a:gd name="T8" fmla="*/ 4 w 14"/>
                <a:gd name="T9" fmla="*/ 11 h 13"/>
                <a:gd name="T10" fmla="*/ 6 w 14"/>
                <a:gd name="T11" fmla="*/ 13 h 13"/>
                <a:gd name="T12" fmla="*/ 4 w 14"/>
                <a:gd name="T13" fmla="*/ 11 h 13"/>
                <a:gd name="T14" fmla="*/ 4 w 14"/>
                <a:gd name="T15" fmla="*/ 13 h 13"/>
                <a:gd name="T16" fmla="*/ 6 w 14"/>
                <a:gd name="T17" fmla="*/ 13 h 13"/>
                <a:gd name="T18" fmla="*/ 12 w 14"/>
                <a:gd name="T19" fmla="*/ 5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3"/>
                <a:gd name="T32" fmla="*/ 14 w 1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3">
                  <a:moveTo>
                    <a:pt x="12" y="5"/>
                  </a:moveTo>
                  <a:lnTo>
                    <a:pt x="14" y="7"/>
                  </a:lnTo>
                  <a:lnTo>
                    <a:pt x="10" y="0"/>
                  </a:lnTo>
                  <a:lnTo>
                    <a:pt x="0" y="3"/>
                  </a:lnTo>
                  <a:lnTo>
                    <a:pt x="4" y="11"/>
                  </a:lnTo>
                  <a:lnTo>
                    <a:pt x="6" y="13"/>
                  </a:lnTo>
                  <a:lnTo>
                    <a:pt x="4" y="11"/>
                  </a:lnTo>
                  <a:lnTo>
                    <a:pt x="4" y="13"/>
                  </a:lnTo>
                  <a:lnTo>
                    <a:pt x="6" y="13"/>
                  </a:lnTo>
                  <a:lnTo>
                    <a:pt x="12" y="5"/>
                  </a:lnTo>
                  <a:close/>
                </a:path>
              </a:pathLst>
            </a:custGeom>
            <a:solidFill>
              <a:schemeClr val="tx1"/>
            </a:solidFill>
            <a:ln w="9525">
              <a:solidFill>
                <a:schemeClr val="tx1"/>
              </a:solidFill>
              <a:round/>
              <a:headEnd/>
              <a:tailEnd/>
            </a:ln>
          </p:spPr>
          <p:txBody>
            <a:bodyPr/>
            <a:lstStyle/>
            <a:p>
              <a:endParaRPr lang="en-US"/>
            </a:p>
          </p:txBody>
        </p:sp>
        <p:sp>
          <p:nvSpPr>
            <p:cNvPr id="46012" name="Freeform 379"/>
            <p:cNvSpPr>
              <a:spLocks/>
            </p:cNvSpPr>
            <p:nvPr/>
          </p:nvSpPr>
          <p:spPr bwMode="auto">
            <a:xfrm>
              <a:off x="2699" y="3338"/>
              <a:ext cx="10" cy="12"/>
            </a:xfrm>
            <a:custGeom>
              <a:avLst/>
              <a:gdLst>
                <a:gd name="T0" fmla="*/ 8 w 10"/>
                <a:gd name="T1" fmla="*/ 2 h 12"/>
                <a:gd name="T2" fmla="*/ 10 w 10"/>
                <a:gd name="T3" fmla="*/ 2 h 12"/>
                <a:gd name="T4" fmla="*/ 6 w 10"/>
                <a:gd name="T5" fmla="*/ 0 h 12"/>
                <a:gd name="T6" fmla="*/ 0 w 10"/>
                <a:gd name="T7" fmla="*/ 8 h 12"/>
                <a:gd name="T8" fmla="*/ 4 w 10"/>
                <a:gd name="T9" fmla="*/ 12 h 12"/>
                <a:gd name="T10" fmla="*/ 6 w 10"/>
                <a:gd name="T11" fmla="*/ 12 h 12"/>
                <a:gd name="T12" fmla="*/ 4 w 10"/>
                <a:gd name="T13" fmla="*/ 12 h 12"/>
                <a:gd name="T14" fmla="*/ 6 w 10"/>
                <a:gd name="T15" fmla="*/ 12 h 12"/>
                <a:gd name="T16" fmla="*/ 8 w 10"/>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8" y="2"/>
                  </a:moveTo>
                  <a:lnTo>
                    <a:pt x="10" y="2"/>
                  </a:lnTo>
                  <a:lnTo>
                    <a:pt x="6" y="0"/>
                  </a:lnTo>
                  <a:lnTo>
                    <a:pt x="0" y="8"/>
                  </a:lnTo>
                  <a:lnTo>
                    <a:pt x="4" y="12"/>
                  </a:lnTo>
                  <a:lnTo>
                    <a:pt x="6" y="12"/>
                  </a:lnTo>
                  <a:lnTo>
                    <a:pt x="4" y="12"/>
                  </a:lnTo>
                  <a:lnTo>
                    <a:pt x="6" y="12"/>
                  </a:lnTo>
                  <a:lnTo>
                    <a:pt x="8" y="2"/>
                  </a:lnTo>
                  <a:close/>
                </a:path>
              </a:pathLst>
            </a:custGeom>
            <a:solidFill>
              <a:schemeClr val="tx1"/>
            </a:solidFill>
            <a:ln w="9525">
              <a:solidFill>
                <a:schemeClr val="tx1"/>
              </a:solidFill>
              <a:round/>
              <a:headEnd/>
              <a:tailEnd/>
            </a:ln>
          </p:spPr>
          <p:txBody>
            <a:bodyPr/>
            <a:lstStyle/>
            <a:p>
              <a:endParaRPr lang="en-US"/>
            </a:p>
          </p:txBody>
        </p:sp>
        <p:sp>
          <p:nvSpPr>
            <p:cNvPr id="46013" name="Freeform 380"/>
            <p:cNvSpPr>
              <a:spLocks/>
            </p:cNvSpPr>
            <p:nvPr/>
          </p:nvSpPr>
          <p:spPr bwMode="auto">
            <a:xfrm>
              <a:off x="2705" y="3340"/>
              <a:ext cx="8" cy="12"/>
            </a:xfrm>
            <a:custGeom>
              <a:avLst/>
              <a:gdLst>
                <a:gd name="T0" fmla="*/ 2 w 8"/>
                <a:gd name="T1" fmla="*/ 2 h 12"/>
                <a:gd name="T2" fmla="*/ 6 w 8"/>
                <a:gd name="T3" fmla="*/ 0 h 12"/>
                <a:gd name="T4" fmla="*/ 2 w 8"/>
                <a:gd name="T5" fmla="*/ 0 h 12"/>
                <a:gd name="T6" fmla="*/ 0 w 8"/>
                <a:gd name="T7" fmla="*/ 10 h 12"/>
                <a:gd name="T8" fmla="*/ 4 w 8"/>
                <a:gd name="T9" fmla="*/ 12 h 12"/>
                <a:gd name="T10" fmla="*/ 8 w 8"/>
                <a:gd name="T11" fmla="*/ 10 h 12"/>
                <a:gd name="T12" fmla="*/ 4 w 8"/>
                <a:gd name="T13" fmla="*/ 12 h 12"/>
                <a:gd name="T14" fmla="*/ 6 w 8"/>
                <a:gd name="T15" fmla="*/ 12 h 12"/>
                <a:gd name="T16" fmla="*/ 8 w 8"/>
                <a:gd name="T17" fmla="*/ 10 h 12"/>
                <a:gd name="T18" fmla="*/ 2 w 8"/>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2" y="2"/>
                  </a:moveTo>
                  <a:lnTo>
                    <a:pt x="6" y="0"/>
                  </a:lnTo>
                  <a:lnTo>
                    <a:pt x="2" y="0"/>
                  </a:lnTo>
                  <a:lnTo>
                    <a:pt x="0" y="10"/>
                  </a:lnTo>
                  <a:lnTo>
                    <a:pt x="4" y="12"/>
                  </a:lnTo>
                  <a:lnTo>
                    <a:pt x="8" y="10"/>
                  </a:lnTo>
                  <a:lnTo>
                    <a:pt x="4" y="12"/>
                  </a:lnTo>
                  <a:lnTo>
                    <a:pt x="6" y="12"/>
                  </a:lnTo>
                  <a:lnTo>
                    <a:pt x="8" y="10"/>
                  </a:lnTo>
                  <a:lnTo>
                    <a:pt x="2" y="2"/>
                  </a:lnTo>
                  <a:close/>
                </a:path>
              </a:pathLst>
            </a:custGeom>
            <a:solidFill>
              <a:schemeClr val="tx1"/>
            </a:solidFill>
            <a:ln w="9525">
              <a:solidFill>
                <a:schemeClr val="tx1"/>
              </a:solidFill>
              <a:round/>
              <a:headEnd/>
              <a:tailEnd/>
            </a:ln>
          </p:spPr>
          <p:txBody>
            <a:bodyPr/>
            <a:lstStyle/>
            <a:p>
              <a:endParaRPr lang="en-US"/>
            </a:p>
          </p:txBody>
        </p:sp>
        <p:sp>
          <p:nvSpPr>
            <p:cNvPr id="46014" name="Freeform 381"/>
            <p:cNvSpPr>
              <a:spLocks/>
            </p:cNvSpPr>
            <p:nvPr/>
          </p:nvSpPr>
          <p:spPr bwMode="auto">
            <a:xfrm>
              <a:off x="2707" y="3338"/>
              <a:ext cx="12" cy="12"/>
            </a:xfrm>
            <a:custGeom>
              <a:avLst/>
              <a:gdLst>
                <a:gd name="T0" fmla="*/ 2 w 12"/>
                <a:gd name="T1" fmla="*/ 2 h 12"/>
                <a:gd name="T2" fmla="*/ 4 w 12"/>
                <a:gd name="T3" fmla="*/ 0 h 12"/>
                <a:gd name="T4" fmla="*/ 0 w 12"/>
                <a:gd name="T5" fmla="*/ 4 h 12"/>
                <a:gd name="T6" fmla="*/ 6 w 12"/>
                <a:gd name="T7" fmla="*/ 12 h 12"/>
                <a:gd name="T8" fmla="*/ 10 w 12"/>
                <a:gd name="T9" fmla="*/ 10 h 12"/>
                <a:gd name="T10" fmla="*/ 12 w 12"/>
                <a:gd name="T11" fmla="*/ 8 h 12"/>
                <a:gd name="T12" fmla="*/ 10 w 12"/>
                <a:gd name="T13" fmla="*/ 10 h 12"/>
                <a:gd name="T14" fmla="*/ 12 w 12"/>
                <a:gd name="T15" fmla="*/ 8 h 12"/>
                <a:gd name="T16" fmla="*/ 2 w 12"/>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2" y="2"/>
                  </a:moveTo>
                  <a:lnTo>
                    <a:pt x="4" y="0"/>
                  </a:lnTo>
                  <a:lnTo>
                    <a:pt x="0" y="4"/>
                  </a:lnTo>
                  <a:lnTo>
                    <a:pt x="6" y="12"/>
                  </a:lnTo>
                  <a:lnTo>
                    <a:pt x="10" y="10"/>
                  </a:lnTo>
                  <a:lnTo>
                    <a:pt x="12" y="8"/>
                  </a:lnTo>
                  <a:lnTo>
                    <a:pt x="10" y="10"/>
                  </a:lnTo>
                  <a:lnTo>
                    <a:pt x="12" y="8"/>
                  </a:lnTo>
                  <a:lnTo>
                    <a:pt x="2" y="2"/>
                  </a:lnTo>
                  <a:close/>
                </a:path>
              </a:pathLst>
            </a:custGeom>
            <a:solidFill>
              <a:schemeClr val="tx1"/>
            </a:solidFill>
            <a:ln w="9525">
              <a:solidFill>
                <a:schemeClr val="tx1"/>
              </a:solidFill>
              <a:round/>
              <a:headEnd/>
              <a:tailEnd/>
            </a:ln>
          </p:spPr>
          <p:txBody>
            <a:bodyPr/>
            <a:lstStyle/>
            <a:p>
              <a:endParaRPr lang="en-US"/>
            </a:p>
          </p:txBody>
        </p:sp>
        <p:sp>
          <p:nvSpPr>
            <p:cNvPr id="46015" name="Freeform 382"/>
            <p:cNvSpPr>
              <a:spLocks/>
            </p:cNvSpPr>
            <p:nvPr/>
          </p:nvSpPr>
          <p:spPr bwMode="auto">
            <a:xfrm>
              <a:off x="2709" y="3333"/>
              <a:ext cx="13" cy="13"/>
            </a:xfrm>
            <a:custGeom>
              <a:avLst/>
              <a:gdLst>
                <a:gd name="T0" fmla="*/ 4 w 13"/>
                <a:gd name="T1" fmla="*/ 1 h 13"/>
                <a:gd name="T2" fmla="*/ 4 w 13"/>
                <a:gd name="T3" fmla="*/ 0 h 13"/>
                <a:gd name="T4" fmla="*/ 0 w 13"/>
                <a:gd name="T5" fmla="*/ 7 h 13"/>
                <a:gd name="T6" fmla="*/ 10 w 13"/>
                <a:gd name="T7" fmla="*/ 13 h 13"/>
                <a:gd name="T8" fmla="*/ 13 w 13"/>
                <a:gd name="T9" fmla="*/ 5 h 13"/>
                <a:gd name="T10" fmla="*/ 4 w 13"/>
                <a:gd name="T11" fmla="*/ 1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4" y="1"/>
                  </a:moveTo>
                  <a:lnTo>
                    <a:pt x="4" y="0"/>
                  </a:lnTo>
                  <a:lnTo>
                    <a:pt x="0" y="7"/>
                  </a:lnTo>
                  <a:lnTo>
                    <a:pt x="10" y="13"/>
                  </a:lnTo>
                  <a:lnTo>
                    <a:pt x="13" y="5"/>
                  </a:lnTo>
                  <a:lnTo>
                    <a:pt x="4" y="1"/>
                  </a:lnTo>
                  <a:close/>
                </a:path>
              </a:pathLst>
            </a:custGeom>
            <a:solidFill>
              <a:schemeClr val="tx1"/>
            </a:solidFill>
            <a:ln w="9525">
              <a:solidFill>
                <a:schemeClr val="tx1"/>
              </a:solidFill>
              <a:round/>
              <a:headEnd/>
              <a:tailEnd/>
            </a:ln>
          </p:spPr>
          <p:txBody>
            <a:bodyPr/>
            <a:lstStyle/>
            <a:p>
              <a:endParaRPr lang="en-US"/>
            </a:p>
          </p:txBody>
        </p:sp>
      </p:grpSp>
      <p:grpSp>
        <p:nvGrpSpPr>
          <p:cNvPr id="3" name="Group 383"/>
          <p:cNvGrpSpPr>
            <a:grpSpLocks/>
          </p:cNvGrpSpPr>
          <p:nvPr/>
        </p:nvGrpSpPr>
        <p:grpSpPr bwMode="auto">
          <a:xfrm>
            <a:off x="3983038" y="4960938"/>
            <a:ext cx="922337" cy="436562"/>
            <a:chOff x="2622" y="3077"/>
            <a:chExt cx="629" cy="275"/>
          </a:xfrm>
        </p:grpSpPr>
        <p:sp>
          <p:nvSpPr>
            <p:cNvPr id="45616" name="Freeform 384"/>
            <p:cNvSpPr>
              <a:spLocks/>
            </p:cNvSpPr>
            <p:nvPr/>
          </p:nvSpPr>
          <p:spPr bwMode="auto">
            <a:xfrm>
              <a:off x="2713" y="3325"/>
              <a:ext cx="13" cy="13"/>
            </a:xfrm>
            <a:custGeom>
              <a:avLst/>
              <a:gdLst>
                <a:gd name="T0" fmla="*/ 4 w 13"/>
                <a:gd name="T1" fmla="*/ 0 h 13"/>
                <a:gd name="T2" fmla="*/ 0 w 13"/>
                <a:gd name="T3" fmla="*/ 9 h 13"/>
                <a:gd name="T4" fmla="*/ 9 w 13"/>
                <a:gd name="T5" fmla="*/ 13 h 13"/>
                <a:gd name="T6" fmla="*/ 13 w 13"/>
                <a:gd name="T7" fmla="*/ 6 h 13"/>
                <a:gd name="T8" fmla="*/ 4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4" y="0"/>
                  </a:moveTo>
                  <a:lnTo>
                    <a:pt x="0" y="9"/>
                  </a:lnTo>
                  <a:lnTo>
                    <a:pt x="9" y="13"/>
                  </a:lnTo>
                  <a:lnTo>
                    <a:pt x="13" y="6"/>
                  </a:lnTo>
                  <a:lnTo>
                    <a:pt x="4" y="0"/>
                  </a:lnTo>
                  <a:close/>
                </a:path>
              </a:pathLst>
            </a:custGeom>
            <a:solidFill>
              <a:schemeClr val="tx1"/>
            </a:solidFill>
            <a:ln w="9525">
              <a:solidFill>
                <a:schemeClr val="tx1"/>
              </a:solidFill>
              <a:round/>
              <a:headEnd/>
              <a:tailEnd/>
            </a:ln>
          </p:spPr>
          <p:txBody>
            <a:bodyPr/>
            <a:lstStyle/>
            <a:p>
              <a:endParaRPr lang="en-US"/>
            </a:p>
          </p:txBody>
        </p:sp>
        <p:sp>
          <p:nvSpPr>
            <p:cNvPr id="45617" name="Freeform 385"/>
            <p:cNvSpPr>
              <a:spLocks/>
            </p:cNvSpPr>
            <p:nvPr/>
          </p:nvSpPr>
          <p:spPr bwMode="auto">
            <a:xfrm>
              <a:off x="2717" y="3315"/>
              <a:ext cx="13" cy="16"/>
            </a:xfrm>
            <a:custGeom>
              <a:avLst/>
              <a:gdLst>
                <a:gd name="T0" fmla="*/ 2 w 13"/>
                <a:gd name="T1" fmla="*/ 2 h 16"/>
                <a:gd name="T2" fmla="*/ 3 w 13"/>
                <a:gd name="T3" fmla="*/ 0 h 16"/>
                <a:gd name="T4" fmla="*/ 0 w 13"/>
                <a:gd name="T5" fmla="*/ 10 h 16"/>
                <a:gd name="T6" fmla="*/ 9 w 13"/>
                <a:gd name="T7" fmla="*/ 16 h 16"/>
                <a:gd name="T8" fmla="*/ 13 w 13"/>
                <a:gd name="T9" fmla="*/ 6 h 16"/>
                <a:gd name="T10" fmla="*/ 13 w 13"/>
                <a:gd name="T11" fmla="*/ 4 h 16"/>
                <a:gd name="T12" fmla="*/ 13 w 13"/>
                <a:gd name="T13" fmla="*/ 6 h 16"/>
                <a:gd name="T14" fmla="*/ 13 w 13"/>
                <a:gd name="T15" fmla="*/ 4 h 16"/>
                <a:gd name="T16" fmla="*/ 2 w 13"/>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6"/>
                <a:gd name="T29" fmla="*/ 13 w 1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6">
                  <a:moveTo>
                    <a:pt x="2" y="2"/>
                  </a:moveTo>
                  <a:lnTo>
                    <a:pt x="3" y="0"/>
                  </a:lnTo>
                  <a:lnTo>
                    <a:pt x="0" y="10"/>
                  </a:lnTo>
                  <a:lnTo>
                    <a:pt x="9" y="16"/>
                  </a:lnTo>
                  <a:lnTo>
                    <a:pt x="13" y="6"/>
                  </a:lnTo>
                  <a:lnTo>
                    <a:pt x="13" y="4"/>
                  </a:lnTo>
                  <a:lnTo>
                    <a:pt x="13" y="6"/>
                  </a:lnTo>
                  <a:lnTo>
                    <a:pt x="13" y="4"/>
                  </a:lnTo>
                  <a:lnTo>
                    <a:pt x="2" y="2"/>
                  </a:lnTo>
                  <a:close/>
                </a:path>
              </a:pathLst>
            </a:custGeom>
            <a:solidFill>
              <a:schemeClr val="tx1"/>
            </a:solidFill>
            <a:ln w="9525">
              <a:solidFill>
                <a:schemeClr val="tx1"/>
              </a:solidFill>
              <a:round/>
              <a:headEnd/>
              <a:tailEnd/>
            </a:ln>
          </p:spPr>
          <p:txBody>
            <a:bodyPr/>
            <a:lstStyle/>
            <a:p>
              <a:endParaRPr lang="en-US"/>
            </a:p>
          </p:txBody>
        </p:sp>
        <p:sp>
          <p:nvSpPr>
            <p:cNvPr id="45618" name="Freeform 386"/>
            <p:cNvSpPr>
              <a:spLocks/>
            </p:cNvSpPr>
            <p:nvPr/>
          </p:nvSpPr>
          <p:spPr bwMode="auto">
            <a:xfrm>
              <a:off x="2719" y="3288"/>
              <a:ext cx="19" cy="31"/>
            </a:xfrm>
            <a:custGeom>
              <a:avLst/>
              <a:gdLst>
                <a:gd name="T0" fmla="*/ 7 w 19"/>
                <a:gd name="T1" fmla="*/ 0 h 31"/>
                <a:gd name="T2" fmla="*/ 0 w 19"/>
                <a:gd name="T3" fmla="*/ 29 h 31"/>
                <a:gd name="T4" fmla="*/ 11 w 19"/>
                <a:gd name="T5" fmla="*/ 31 h 31"/>
                <a:gd name="T6" fmla="*/ 19 w 19"/>
                <a:gd name="T7" fmla="*/ 4 h 31"/>
                <a:gd name="T8" fmla="*/ 7 w 19"/>
                <a:gd name="T9" fmla="*/ 0 h 31"/>
                <a:gd name="T10" fmla="*/ 0 60000 65536"/>
                <a:gd name="T11" fmla="*/ 0 60000 65536"/>
                <a:gd name="T12" fmla="*/ 0 60000 65536"/>
                <a:gd name="T13" fmla="*/ 0 60000 65536"/>
                <a:gd name="T14" fmla="*/ 0 60000 65536"/>
                <a:gd name="T15" fmla="*/ 0 w 19"/>
                <a:gd name="T16" fmla="*/ 0 h 31"/>
                <a:gd name="T17" fmla="*/ 19 w 19"/>
                <a:gd name="T18" fmla="*/ 31 h 31"/>
              </a:gdLst>
              <a:ahLst/>
              <a:cxnLst>
                <a:cxn ang="T10">
                  <a:pos x="T0" y="T1"/>
                </a:cxn>
                <a:cxn ang="T11">
                  <a:pos x="T2" y="T3"/>
                </a:cxn>
                <a:cxn ang="T12">
                  <a:pos x="T4" y="T5"/>
                </a:cxn>
                <a:cxn ang="T13">
                  <a:pos x="T6" y="T7"/>
                </a:cxn>
                <a:cxn ang="T14">
                  <a:pos x="T8" y="T9"/>
                </a:cxn>
              </a:cxnLst>
              <a:rect l="T15" t="T16" r="T17" b="T18"/>
              <a:pathLst>
                <a:path w="19" h="31">
                  <a:moveTo>
                    <a:pt x="7" y="0"/>
                  </a:moveTo>
                  <a:lnTo>
                    <a:pt x="0" y="29"/>
                  </a:lnTo>
                  <a:lnTo>
                    <a:pt x="11" y="31"/>
                  </a:lnTo>
                  <a:lnTo>
                    <a:pt x="19" y="4"/>
                  </a:lnTo>
                  <a:lnTo>
                    <a:pt x="7" y="0"/>
                  </a:lnTo>
                  <a:close/>
                </a:path>
              </a:pathLst>
            </a:custGeom>
            <a:solidFill>
              <a:schemeClr val="tx1"/>
            </a:solidFill>
            <a:ln w="9525">
              <a:solidFill>
                <a:schemeClr val="tx1"/>
              </a:solidFill>
              <a:round/>
              <a:headEnd/>
              <a:tailEnd/>
            </a:ln>
          </p:spPr>
          <p:txBody>
            <a:bodyPr/>
            <a:lstStyle/>
            <a:p>
              <a:endParaRPr lang="en-US"/>
            </a:p>
          </p:txBody>
        </p:sp>
        <p:sp>
          <p:nvSpPr>
            <p:cNvPr id="45619" name="Freeform 387"/>
            <p:cNvSpPr>
              <a:spLocks/>
            </p:cNvSpPr>
            <p:nvPr/>
          </p:nvSpPr>
          <p:spPr bwMode="auto">
            <a:xfrm>
              <a:off x="2726" y="3208"/>
              <a:ext cx="29" cy="84"/>
            </a:xfrm>
            <a:custGeom>
              <a:avLst/>
              <a:gdLst>
                <a:gd name="T0" fmla="*/ 18 w 29"/>
                <a:gd name="T1" fmla="*/ 0 h 84"/>
                <a:gd name="T2" fmla="*/ 0 w 29"/>
                <a:gd name="T3" fmla="*/ 80 h 84"/>
                <a:gd name="T4" fmla="*/ 12 w 29"/>
                <a:gd name="T5" fmla="*/ 84 h 84"/>
                <a:gd name="T6" fmla="*/ 29 w 29"/>
                <a:gd name="T7" fmla="*/ 2 h 84"/>
                <a:gd name="T8" fmla="*/ 18 w 29"/>
                <a:gd name="T9" fmla="*/ 0 h 84"/>
                <a:gd name="T10" fmla="*/ 0 60000 65536"/>
                <a:gd name="T11" fmla="*/ 0 60000 65536"/>
                <a:gd name="T12" fmla="*/ 0 60000 65536"/>
                <a:gd name="T13" fmla="*/ 0 60000 65536"/>
                <a:gd name="T14" fmla="*/ 0 60000 65536"/>
                <a:gd name="T15" fmla="*/ 0 w 29"/>
                <a:gd name="T16" fmla="*/ 0 h 84"/>
                <a:gd name="T17" fmla="*/ 29 w 29"/>
                <a:gd name="T18" fmla="*/ 84 h 84"/>
              </a:gdLst>
              <a:ahLst/>
              <a:cxnLst>
                <a:cxn ang="T10">
                  <a:pos x="T0" y="T1"/>
                </a:cxn>
                <a:cxn ang="T11">
                  <a:pos x="T2" y="T3"/>
                </a:cxn>
                <a:cxn ang="T12">
                  <a:pos x="T4" y="T5"/>
                </a:cxn>
                <a:cxn ang="T13">
                  <a:pos x="T6" y="T7"/>
                </a:cxn>
                <a:cxn ang="T14">
                  <a:pos x="T8" y="T9"/>
                </a:cxn>
              </a:cxnLst>
              <a:rect l="T15" t="T16" r="T17" b="T18"/>
              <a:pathLst>
                <a:path w="29" h="84">
                  <a:moveTo>
                    <a:pt x="18" y="0"/>
                  </a:moveTo>
                  <a:lnTo>
                    <a:pt x="0" y="80"/>
                  </a:lnTo>
                  <a:lnTo>
                    <a:pt x="12" y="84"/>
                  </a:lnTo>
                  <a:lnTo>
                    <a:pt x="29" y="2"/>
                  </a:lnTo>
                  <a:lnTo>
                    <a:pt x="18" y="0"/>
                  </a:lnTo>
                  <a:close/>
                </a:path>
              </a:pathLst>
            </a:custGeom>
            <a:solidFill>
              <a:schemeClr val="tx1"/>
            </a:solidFill>
            <a:ln w="9525">
              <a:solidFill>
                <a:schemeClr val="tx1"/>
              </a:solidFill>
              <a:round/>
              <a:headEnd/>
              <a:tailEnd/>
            </a:ln>
          </p:spPr>
          <p:txBody>
            <a:bodyPr/>
            <a:lstStyle/>
            <a:p>
              <a:endParaRPr lang="en-US"/>
            </a:p>
          </p:txBody>
        </p:sp>
        <p:sp>
          <p:nvSpPr>
            <p:cNvPr id="45620" name="Freeform 388"/>
            <p:cNvSpPr>
              <a:spLocks/>
            </p:cNvSpPr>
            <p:nvPr/>
          </p:nvSpPr>
          <p:spPr bwMode="auto">
            <a:xfrm>
              <a:off x="2744" y="3167"/>
              <a:ext cx="19" cy="43"/>
            </a:xfrm>
            <a:custGeom>
              <a:avLst/>
              <a:gdLst>
                <a:gd name="T0" fmla="*/ 7 w 19"/>
                <a:gd name="T1" fmla="*/ 0 h 43"/>
                <a:gd name="T2" fmla="*/ 0 w 19"/>
                <a:gd name="T3" fmla="*/ 41 h 43"/>
                <a:gd name="T4" fmla="*/ 11 w 19"/>
                <a:gd name="T5" fmla="*/ 43 h 43"/>
                <a:gd name="T6" fmla="*/ 19 w 19"/>
                <a:gd name="T7" fmla="*/ 2 h 43"/>
                <a:gd name="T8" fmla="*/ 7 w 19"/>
                <a:gd name="T9" fmla="*/ 0 h 43"/>
                <a:gd name="T10" fmla="*/ 0 60000 65536"/>
                <a:gd name="T11" fmla="*/ 0 60000 65536"/>
                <a:gd name="T12" fmla="*/ 0 60000 65536"/>
                <a:gd name="T13" fmla="*/ 0 60000 65536"/>
                <a:gd name="T14" fmla="*/ 0 60000 65536"/>
                <a:gd name="T15" fmla="*/ 0 w 19"/>
                <a:gd name="T16" fmla="*/ 0 h 43"/>
                <a:gd name="T17" fmla="*/ 19 w 19"/>
                <a:gd name="T18" fmla="*/ 43 h 43"/>
              </a:gdLst>
              <a:ahLst/>
              <a:cxnLst>
                <a:cxn ang="T10">
                  <a:pos x="T0" y="T1"/>
                </a:cxn>
                <a:cxn ang="T11">
                  <a:pos x="T2" y="T3"/>
                </a:cxn>
                <a:cxn ang="T12">
                  <a:pos x="T4" y="T5"/>
                </a:cxn>
                <a:cxn ang="T13">
                  <a:pos x="T6" y="T7"/>
                </a:cxn>
                <a:cxn ang="T14">
                  <a:pos x="T8" y="T9"/>
                </a:cxn>
              </a:cxnLst>
              <a:rect l="T15" t="T16" r="T17" b="T18"/>
              <a:pathLst>
                <a:path w="19" h="43">
                  <a:moveTo>
                    <a:pt x="7" y="0"/>
                  </a:moveTo>
                  <a:lnTo>
                    <a:pt x="0" y="41"/>
                  </a:lnTo>
                  <a:lnTo>
                    <a:pt x="11" y="43"/>
                  </a:lnTo>
                  <a:lnTo>
                    <a:pt x="19" y="2"/>
                  </a:lnTo>
                  <a:lnTo>
                    <a:pt x="7" y="0"/>
                  </a:lnTo>
                  <a:close/>
                </a:path>
              </a:pathLst>
            </a:custGeom>
            <a:solidFill>
              <a:schemeClr val="tx1"/>
            </a:solidFill>
            <a:ln w="9525">
              <a:solidFill>
                <a:schemeClr val="tx1"/>
              </a:solidFill>
              <a:round/>
              <a:headEnd/>
              <a:tailEnd/>
            </a:ln>
          </p:spPr>
          <p:txBody>
            <a:bodyPr/>
            <a:lstStyle/>
            <a:p>
              <a:endParaRPr lang="en-US"/>
            </a:p>
          </p:txBody>
        </p:sp>
        <p:sp>
          <p:nvSpPr>
            <p:cNvPr id="45621" name="Freeform 389"/>
            <p:cNvSpPr>
              <a:spLocks/>
            </p:cNvSpPr>
            <p:nvPr/>
          </p:nvSpPr>
          <p:spPr bwMode="auto">
            <a:xfrm>
              <a:off x="2751" y="3148"/>
              <a:ext cx="18" cy="21"/>
            </a:xfrm>
            <a:custGeom>
              <a:avLst/>
              <a:gdLst>
                <a:gd name="T0" fmla="*/ 6 w 18"/>
                <a:gd name="T1" fmla="*/ 0 h 21"/>
                <a:gd name="T2" fmla="*/ 0 w 18"/>
                <a:gd name="T3" fmla="*/ 19 h 21"/>
                <a:gd name="T4" fmla="*/ 12 w 18"/>
                <a:gd name="T5" fmla="*/ 21 h 21"/>
                <a:gd name="T6" fmla="*/ 18 w 18"/>
                <a:gd name="T7" fmla="*/ 2 h 21"/>
                <a:gd name="T8" fmla="*/ 18 w 18"/>
                <a:gd name="T9" fmla="*/ 3 h 21"/>
                <a:gd name="T10" fmla="*/ 6 w 18"/>
                <a:gd name="T11" fmla="*/ 0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6" y="0"/>
                  </a:moveTo>
                  <a:lnTo>
                    <a:pt x="0" y="19"/>
                  </a:lnTo>
                  <a:lnTo>
                    <a:pt x="12" y="21"/>
                  </a:lnTo>
                  <a:lnTo>
                    <a:pt x="18" y="2"/>
                  </a:lnTo>
                  <a:lnTo>
                    <a:pt x="18" y="3"/>
                  </a:lnTo>
                  <a:lnTo>
                    <a:pt x="6" y="0"/>
                  </a:lnTo>
                  <a:close/>
                </a:path>
              </a:pathLst>
            </a:custGeom>
            <a:solidFill>
              <a:schemeClr val="tx1"/>
            </a:solidFill>
            <a:ln w="9525">
              <a:solidFill>
                <a:schemeClr val="tx1"/>
              </a:solidFill>
              <a:round/>
              <a:headEnd/>
              <a:tailEnd/>
            </a:ln>
          </p:spPr>
          <p:txBody>
            <a:bodyPr/>
            <a:lstStyle/>
            <a:p>
              <a:endParaRPr lang="en-US"/>
            </a:p>
          </p:txBody>
        </p:sp>
        <p:sp>
          <p:nvSpPr>
            <p:cNvPr id="45622" name="Freeform 390"/>
            <p:cNvSpPr>
              <a:spLocks/>
            </p:cNvSpPr>
            <p:nvPr/>
          </p:nvSpPr>
          <p:spPr bwMode="auto">
            <a:xfrm>
              <a:off x="2757" y="3132"/>
              <a:ext cx="16" cy="19"/>
            </a:xfrm>
            <a:custGeom>
              <a:avLst/>
              <a:gdLst>
                <a:gd name="T0" fmla="*/ 6 w 16"/>
                <a:gd name="T1" fmla="*/ 0 h 19"/>
                <a:gd name="T2" fmla="*/ 0 w 16"/>
                <a:gd name="T3" fmla="*/ 16 h 19"/>
                <a:gd name="T4" fmla="*/ 12 w 16"/>
                <a:gd name="T5" fmla="*/ 19 h 19"/>
                <a:gd name="T6" fmla="*/ 16 w 16"/>
                <a:gd name="T7" fmla="*/ 4 h 19"/>
                <a:gd name="T8" fmla="*/ 6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6" y="0"/>
                  </a:moveTo>
                  <a:lnTo>
                    <a:pt x="0" y="16"/>
                  </a:lnTo>
                  <a:lnTo>
                    <a:pt x="12" y="19"/>
                  </a:lnTo>
                  <a:lnTo>
                    <a:pt x="16" y="4"/>
                  </a:lnTo>
                  <a:lnTo>
                    <a:pt x="6" y="0"/>
                  </a:lnTo>
                  <a:close/>
                </a:path>
              </a:pathLst>
            </a:custGeom>
            <a:solidFill>
              <a:schemeClr val="tx1"/>
            </a:solidFill>
            <a:ln w="9525">
              <a:solidFill>
                <a:schemeClr val="tx1"/>
              </a:solidFill>
              <a:round/>
              <a:headEnd/>
              <a:tailEnd/>
            </a:ln>
          </p:spPr>
          <p:txBody>
            <a:bodyPr/>
            <a:lstStyle/>
            <a:p>
              <a:endParaRPr lang="en-US"/>
            </a:p>
          </p:txBody>
        </p:sp>
        <p:sp>
          <p:nvSpPr>
            <p:cNvPr id="45623" name="Freeform 391"/>
            <p:cNvSpPr>
              <a:spLocks/>
            </p:cNvSpPr>
            <p:nvPr/>
          </p:nvSpPr>
          <p:spPr bwMode="auto">
            <a:xfrm>
              <a:off x="2763" y="3120"/>
              <a:ext cx="13" cy="16"/>
            </a:xfrm>
            <a:custGeom>
              <a:avLst/>
              <a:gdLst>
                <a:gd name="T0" fmla="*/ 4 w 13"/>
                <a:gd name="T1" fmla="*/ 0 h 16"/>
                <a:gd name="T2" fmla="*/ 4 w 13"/>
                <a:gd name="T3" fmla="*/ 2 h 16"/>
                <a:gd name="T4" fmla="*/ 0 w 13"/>
                <a:gd name="T5" fmla="*/ 12 h 16"/>
                <a:gd name="T6" fmla="*/ 10 w 13"/>
                <a:gd name="T7" fmla="*/ 16 h 16"/>
                <a:gd name="T8" fmla="*/ 13 w 13"/>
                <a:gd name="T9" fmla="*/ 6 h 16"/>
                <a:gd name="T10" fmla="*/ 4 w 13"/>
                <a:gd name="T11" fmla="*/ 0 h 16"/>
                <a:gd name="T12" fmla="*/ 4 w 13"/>
                <a:gd name="T13" fmla="*/ 2 h 16"/>
                <a:gd name="T14" fmla="*/ 4 w 1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6"/>
                <a:gd name="T26" fmla="*/ 13 w 1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6">
                  <a:moveTo>
                    <a:pt x="4" y="0"/>
                  </a:moveTo>
                  <a:lnTo>
                    <a:pt x="4" y="2"/>
                  </a:lnTo>
                  <a:lnTo>
                    <a:pt x="0" y="12"/>
                  </a:lnTo>
                  <a:lnTo>
                    <a:pt x="10" y="16"/>
                  </a:lnTo>
                  <a:lnTo>
                    <a:pt x="13" y="6"/>
                  </a:lnTo>
                  <a:lnTo>
                    <a:pt x="4" y="0"/>
                  </a:lnTo>
                  <a:lnTo>
                    <a:pt x="4" y="2"/>
                  </a:lnTo>
                  <a:lnTo>
                    <a:pt x="4" y="0"/>
                  </a:lnTo>
                  <a:close/>
                </a:path>
              </a:pathLst>
            </a:custGeom>
            <a:solidFill>
              <a:schemeClr val="tx1"/>
            </a:solidFill>
            <a:ln w="9525">
              <a:solidFill>
                <a:schemeClr val="tx1"/>
              </a:solidFill>
              <a:round/>
              <a:headEnd/>
              <a:tailEnd/>
            </a:ln>
          </p:spPr>
          <p:txBody>
            <a:bodyPr/>
            <a:lstStyle/>
            <a:p>
              <a:endParaRPr lang="en-US"/>
            </a:p>
          </p:txBody>
        </p:sp>
        <p:sp>
          <p:nvSpPr>
            <p:cNvPr id="45624" name="Freeform 392"/>
            <p:cNvSpPr>
              <a:spLocks/>
            </p:cNvSpPr>
            <p:nvPr/>
          </p:nvSpPr>
          <p:spPr bwMode="auto">
            <a:xfrm>
              <a:off x="2767" y="3113"/>
              <a:ext cx="13" cy="13"/>
            </a:xfrm>
            <a:custGeom>
              <a:avLst/>
              <a:gdLst>
                <a:gd name="T0" fmla="*/ 4 w 13"/>
                <a:gd name="T1" fmla="*/ 0 h 13"/>
                <a:gd name="T2" fmla="*/ 0 w 13"/>
                <a:gd name="T3" fmla="*/ 7 h 13"/>
                <a:gd name="T4" fmla="*/ 9 w 13"/>
                <a:gd name="T5" fmla="*/ 13 h 13"/>
                <a:gd name="T6" fmla="*/ 13 w 13"/>
                <a:gd name="T7" fmla="*/ 5 h 13"/>
                <a:gd name="T8" fmla="*/ 4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4" y="0"/>
                  </a:moveTo>
                  <a:lnTo>
                    <a:pt x="0" y="7"/>
                  </a:lnTo>
                  <a:lnTo>
                    <a:pt x="9" y="13"/>
                  </a:lnTo>
                  <a:lnTo>
                    <a:pt x="13" y="5"/>
                  </a:lnTo>
                  <a:lnTo>
                    <a:pt x="4" y="0"/>
                  </a:lnTo>
                  <a:close/>
                </a:path>
              </a:pathLst>
            </a:custGeom>
            <a:solidFill>
              <a:schemeClr val="tx1"/>
            </a:solidFill>
            <a:ln w="9525">
              <a:solidFill>
                <a:schemeClr val="tx1"/>
              </a:solidFill>
              <a:round/>
              <a:headEnd/>
              <a:tailEnd/>
            </a:ln>
          </p:spPr>
          <p:txBody>
            <a:bodyPr/>
            <a:lstStyle/>
            <a:p>
              <a:endParaRPr lang="en-US"/>
            </a:p>
          </p:txBody>
        </p:sp>
        <p:sp>
          <p:nvSpPr>
            <p:cNvPr id="45625" name="Freeform 393"/>
            <p:cNvSpPr>
              <a:spLocks/>
            </p:cNvSpPr>
            <p:nvPr/>
          </p:nvSpPr>
          <p:spPr bwMode="auto">
            <a:xfrm>
              <a:off x="2771" y="3109"/>
              <a:ext cx="11" cy="9"/>
            </a:xfrm>
            <a:custGeom>
              <a:avLst/>
              <a:gdLst>
                <a:gd name="T0" fmla="*/ 4 w 11"/>
                <a:gd name="T1" fmla="*/ 0 h 9"/>
                <a:gd name="T2" fmla="*/ 2 w 11"/>
                <a:gd name="T3" fmla="*/ 2 h 9"/>
                <a:gd name="T4" fmla="*/ 0 w 11"/>
                <a:gd name="T5" fmla="*/ 4 h 9"/>
                <a:gd name="T6" fmla="*/ 9 w 11"/>
                <a:gd name="T7" fmla="*/ 9 h 9"/>
                <a:gd name="T8" fmla="*/ 11 w 11"/>
                <a:gd name="T9" fmla="*/ 7 h 9"/>
                <a:gd name="T10" fmla="*/ 9 w 11"/>
                <a:gd name="T11" fmla="*/ 9 h 9"/>
                <a:gd name="T12" fmla="*/ 4 w 11"/>
                <a:gd name="T13" fmla="*/ 0 h 9"/>
                <a:gd name="T14" fmla="*/ 2 w 11"/>
                <a:gd name="T15" fmla="*/ 0 h 9"/>
                <a:gd name="T16" fmla="*/ 2 w 11"/>
                <a:gd name="T17" fmla="*/ 2 h 9"/>
                <a:gd name="T18" fmla="*/ 4 w 11"/>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4" y="0"/>
                  </a:moveTo>
                  <a:lnTo>
                    <a:pt x="2" y="2"/>
                  </a:lnTo>
                  <a:lnTo>
                    <a:pt x="0" y="4"/>
                  </a:lnTo>
                  <a:lnTo>
                    <a:pt x="9" y="9"/>
                  </a:lnTo>
                  <a:lnTo>
                    <a:pt x="11" y="7"/>
                  </a:lnTo>
                  <a:lnTo>
                    <a:pt x="9" y="9"/>
                  </a:lnTo>
                  <a:lnTo>
                    <a:pt x="4" y="0"/>
                  </a:lnTo>
                  <a:lnTo>
                    <a:pt x="2" y="0"/>
                  </a:lnTo>
                  <a:lnTo>
                    <a:pt x="2" y="2"/>
                  </a:lnTo>
                  <a:lnTo>
                    <a:pt x="4" y="0"/>
                  </a:lnTo>
                  <a:close/>
                </a:path>
              </a:pathLst>
            </a:custGeom>
            <a:solidFill>
              <a:schemeClr val="tx1"/>
            </a:solidFill>
            <a:ln w="9525">
              <a:solidFill>
                <a:schemeClr val="tx1"/>
              </a:solidFill>
              <a:round/>
              <a:headEnd/>
              <a:tailEnd/>
            </a:ln>
          </p:spPr>
          <p:txBody>
            <a:bodyPr/>
            <a:lstStyle/>
            <a:p>
              <a:endParaRPr lang="en-US"/>
            </a:p>
          </p:txBody>
        </p:sp>
        <p:sp>
          <p:nvSpPr>
            <p:cNvPr id="45626" name="Freeform 394"/>
            <p:cNvSpPr>
              <a:spLocks/>
            </p:cNvSpPr>
            <p:nvPr/>
          </p:nvSpPr>
          <p:spPr bwMode="auto">
            <a:xfrm>
              <a:off x="2775" y="3105"/>
              <a:ext cx="7" cy="13"/>
            </a:xfrm>
            <a:custGeom>
              <a:avLst/>
              <a:gdLst>
                <a:gd name="T0" fmla="*/ 3 w 7"/>
                <a:gd name="T1" fmla="*/ 0 h 13"/>
                <a:gd name="T2" fmla="*/ 1 w 7"/>
                <a:gd name="T3" fmla="*/ 2 h 13"/>
                <a:gd name="T4" fmla="*/ 0 w 7"/>
                <a:gd name="T5" fmla="*/ 4 h 13"/>
                <a:gd name="T6" fmla="*/ 5 w 7"/>
                <a:gd name="T7" fmla="*/ 13 h 13"/>
                <a:gd name="T8" fmla="*/ 7 w 7"/>
                <a:gd name="T9" fmla="*/ 11 h 13"/>
                <a:gd name="T10" fmla="*/ 3 w 7"/>
                <a:gd name="T11" fmla="*/ 0 h 13"/>
                <a:gd name="T12" fmla="*/ 3 w 7"/>
                <a:gd name="T13" fmla="*/ 2 h 13"/>
                <a:gd name="T14" fmla="*/ 1 w 7"/>
                <a:gd name="T15" fmla="*/ 2 h 13"/>
                <a:gd name="T16" fmla="*/ 3 w 7"/>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3" y="0"/>
                  </a:moveTo>
                  <a:lnTo>
                    <a:pt x="1" y="2"/>
                  </a:lnTo>
                  <a:lnTo>
                    <a:pt x="0" y="4"/>
                  </a:lnTo>
                  <a:lnTo>
                    <a:pt x="5" y="13"/>
                  </a:lnTo>
                  <a:lnTo>
                    <a:pt x="7" y="11"/>
                  </a:lnTo>
                  <a:lnTo>
                    <a:pt x="3" y="0"/>
                  </a:lnTo>
                  <a:lnTo>
                    <a:pt x="3" y="2"/>
                  </a:lnTo>
                  <a:lnTo>
                    <a:pt x="1" y="2"/>
                  </a:lnTo>
                  <a:lnTo>
                    <a:pt x="3" y="0"/>
                  </a:lnTo>
                  <a:close/>
                </a:path>
              </a:pathLst>
            </a:custGeom>
            <a:solidFill>
              <a:schemeClr val="tx1"/>
            </a:solidFill>
            <a:ln w="9525">
              <a:solidFill>
                <a:schemeClr val="tx1"/>
              </a:solidFill>
              <a:round/>
              <a:headEnd/>
              <a:tailEnd/>
            </a:ln>
          </p:spPr>
          <p:txBody>
            <a:bodyPr/>
            <a:lstStyle/>
            <a:p>
              <a:endParaRPr lang="en-US"/>
            </a:p>
          </p:txBody>
        </p:sp>
        <p:sp>
          <p:nvSpPr>
            <p:cNvPr id="45627" name="Freeform 395"/>
            <p:cNvSpPr>
              <a:spLocks/>
            </p:cNvSpPr>
            <p:nvPr/>
          </p:nvSpPr>
          <p:spPr bwMode="auto">
            <a:xfrm>
              <a:off x="2778" y="3105"/>
              <a:ext cx="10" cy="11"/>
            </a:xfrm>
            <a:custGeom>
              <a:avLst/>
              <a:gdLst>
                <a:gd name="T0" fmla="*/ 10 w 10"/>
                <a:gd name="T1" fmla="*/ 0 h 11"/>
                <a:gd name="T2" fmla="*/ 4 w 10"/>
                <a:gd name="T3" fmla="*/ 0 h 11"/>
                <a:gd name="T4" fmla="*/ 0 w 10"/>
                <a:gd name="T5" fmla="*/ 0 h 11"/>
                <a:gd name="T6" fmla="*/ 4 w 10"/>
                <a:gd name="T7" fmla="*/ 11 h 11"/>
                <a:gd name="T8" fmla="*/ 8 w 10"/>
                <a:gd name="T9" fmla="*/ 11 h 11"/>
                <a:gd name="T10" fmla="*/ 2 w 10"/>
                <a:gd name="T11" fmla="*/ 9 h 11"/>
                <a:gd name="T12" fmla="*/ 10 w 10"/>
                <a:gd name="T13" fmla="*/ 0 h 11"/>
                <a:gd name="T14" fmla="*/ 6 w 10"/>
                <a:gd name="T15" fmla="*/ 0 h 11"/>
                <a:gd name="T16" fmla="*/ 4 w 10"/>
                <a:gd name="T17" fmla="*/ 0 h 11"/>
                <a:gd name="T18" fmla="*/ 10 w 10"/>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10" y="0"/>
                  </a:moveTo>
                  <a:lnTo>
                    <a:pt x="4" y="0"/>
                  </a:lnTo>
                  <a:lnTo>
                    <a:pt x="0" y="0"/>
                  </a:lnTo>
                  <a:lnTo>
                    <a:pt x="4" y="11"/>
                  </a:lnTo>
                  <a:lnTo>
                    <a:pt x="8" y="11"/>
                  </a:lnTo>
                  <a:lnTo>
                    <a:pt x="2" y="9"/>
                  </a:lnTo>
                  <a:lnTo>
                    <a:pt x="10" y="0"/>
                  </a:lnTo>
                  <a:lnTo>
                    <a:pt x="6" y="0"/>
                  </a:lnTo>
                  <a:lnTo>
                    <a:pt x="4" y="0"/>
                  </a:lnTo>
                  <a:lnTo>
                    <a:pt x="10" y="0"/>
                  </a:lnTo>
                  <a:close/>
                </a:path>
              </a:pathLst>
            </a:custGeom>
            <a:solidFill>
              <a:schemeClr val="tx1"/>
            </a:solidFill>
            <a:ln w="9525">
              <a:solidFill>
                <a:schemeClr val="tx1"/>
              </a:solidFill>
              <a:round/>
              <a:headEnd/>
              <a:tailEnd/>
            </a:ln>
          </p:spPr>
          <p:txBody>
            <a:bodyPr/>
            <a:lstStyle/>
            <a:p>
              <a:endParaRPr lang="en-US"/>
            </a:p>
          </p:txBody>
        </p:sp>
        <p:sp>
          <p:nvSpPr>
            <p:cNvPr id="45628" name="Freeform 396"/>
            <p:cNvSpPr>
              <a:spLocks/>
            </p:cNvSpPr>
            <p:nvPr/>
          </p:nvSpPr>
          <p:spPr bwMode="auto">
            <a:xfrm>
              <a:off x="2780" y="3105"/>
              <a:ext cx="12" cy="13"/>
            </a:xfrm>
            <a:custGeom>
              <a:avLst/>
              <a:gdLst>
                <a:gd name="T0" fmla="*/ 12 w 12"/>
                <a:gd name="T1" fmla="*/ 4 h 13"/>
                <a:gd name="T2" fmla="*/ 8 w 12"/>
                <a:gd name="T3" fmla="*/ 0 h 13"/>
                <a:gd name="T4" fmla="*/ 0 w 12"/>
                <a:gd name="T5" fmla="*/ 9 h 13"/>
                <a:gd name="T6" fmla="*/ 4 w 12"/>
                <a:gd name="T7" fmla="*/ 13 h 13"/>
                <a:gd name="T8" fmla="*/ 2 w 12"/>
                <a:gd name="T9" fmla="*/ 11 h 13"/>
                <a:gd name="T10" fmla="*/ 12 w 12"/>
                <a:gd name="T11" fmla="*/ 4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2" y="4"/>
                  </a:moveTo>
                  <a:lnTo>
                    <a:pt x="8" y="0"/>
                  </a:lnTo>
                  <a:lnTo>
                    <a:pt x="0" y="9"/>
                  </a:lnTo>
                  <a:lnTo>
                    <a:pt x="4" y="13"/>
                  </a:lnTo>
                  <a:lnTo>
                    <a:pt x="2" y="11"/>
                  </a:lnTo>
                  <a:lnTo>
                    <a:pt x="12" y="4"/>
                  </a:lnTo>
                  <a:close/>
                </a:path>
              </a:pathLst>
            </a:custGeom>
            <a:solidFill>
              <a:schemeClr val="tx1"/>
            </a:solidFill>
            <a:ln w="9525">
              <a:solidFill>
                <a:schemeClr val="tx1"/>
              </a:solidFill>
              <a:round/>
              <a:headEnd/>
              <a:tailEnd/>
            </a:ln>
          </p:spPr>
          <p:txBody>
            <a:bodyPr/>
            <a:lstStyle/>
            <a:p>
              <a:endParaRPr lang="en-US"/>
            </a:p>
          </p:txBody>
        </p:sp>
        <p:sp>
          <p:nvSpPr>
            <p:cNvPr id="45629" name="Freeform 397"/>
            <p:cNvSpPr>
              <a:spLocks/>
            </p:cNvSpPr>
            <p:nvPr/>
          </p:nvSpPr>
          <p:spPr bwMode="auto">
            <a:xfrm>
              <a:off x="2782" y="3109"/>
              <a:ext cx="16" cy="13"/>
            </a:xfrm>
            <a:custGeom>
              <a:avLst/>
              <a:gdLst>
                <a:gd name="T0" fmla="*/ 16 w 16"/>
                <a:gd name="T1" fmla="*/ 5 h 13"/>
                <a:gd name="T2" fmla="*/ 14 w 16"/>
                <a:gd name="T3" fmla="*/ 5 h 13"/>
                <a:gd name="T4" fmla="*/ 10 w 16"/>
                <a:gd name="T5" fmla="*/ 0 h 13"/>
                <a:gd name="T6" fmla="*/ 0 w 16"/>
                <a:gd name="T7" fmla="*/ 7 h 13"/>
                <a:gd name="T8" fmla="*/ 4 w 16"/>
                <a:gd name="T9" fmla="*/ 13 h 13"/>
                <a:gd name="T10" fmla="*/ 4 w 16"/>
                <a:gd name="T11" fmla="*/ 11 h 13"/>
                <a:gd name="T12" fmla="*/ 16 w 16"/>
                <a:gd name="T13" fmla="*/ 5 h 13"/>
                <a:gd name="T14" fmla="*/ 14 w 16"/>
                <a:gd name="T15" fmla="*/ 5 h 13"/>
                <a:gd name="T16" fmla="*/ 16 w 16"/>
                <a:gd name="T17" fmla="*/ 5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3"/>
                <a:gd name="T29" fmla="*/ 16 w 16"/>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3">
                  <a:moveTo>
                    <a:pt x="16" y="5"/>
                  </a:moveTo>
                  <a:lnTo>
                    <a:pt x="14" y="5"/>
                  </a:lnTo>
                  <a:lnTo>
                    <a:pt x="10" y="0"/>
                  </a:lnTo>
                  <a:lnTo>
                    <a:pt x="0" y="7"/>
                  </a:lnTo>
                  <a:lnTo>
                    <a:pt x="4" y="13"/>
                  </a:lnTo>
                  <a:lnTo>
                    <a:pt x="4" y="11"/>
                  </a:lnTo>
                  <a:lnTo>
                    <a:pt x="16" y="5"/>
                  </a:lnTo>
                  <a:lnTo>
                    <a:pt x="14" y="5"/>
                  </a:lnTo>
                  <a:lnTo>
                    <a:pt x="16" y="5"/>
                  </a:lnTo>
                  <a:close/>
                </a:path>
              </a:pathLst>
            </a:custGeom>
            <a:solidFill>
              <a:schemeClr val="tx1"/>
            </a:solidFill>
            <a:ln w="9525">
              <a:solidFill>
                <a:schemeClr val="tx1"/>
              </a:solidFill>
              <a:round/>
              <a:headEnd/>
              <a:tailEnd/>
            </a:ln>
          </p:spPr>
          <p:txBody>
            <a:bodyPr/>
            <a:lstStyle/>
            <a:p>
              <a:endParaRPr lang="en-US"/>
            </a:p>
          </p:txBody>
        </p:sp>
        <p:sp>
          <p:nvSpPr>
            <p:cNvPr id="45630" name="Freeform 398"/>
            <p:cNvSpPr>
              <a:spLocks/>
            </p:cNvSpPr>
            <p:nvPr/>
          </p:nvSpPr>
          <p:spPr bwMode="auto">
            <a:xfrm>
              <a:off x="2786" y="3114"/>
              <a:ext cx="16" cy="14"/>
            </a:xfrm>
            <a:custGeom>
              <a:avLst/>
              <a:gdLst>
                <a:gd name="T0" fmla="*/ 16 w 16"/>
                <a:gd name="T1" fmla="*/ 10 h 14"/>
                <a:gd name="T2" fmla="*/ 16 w 16"/>
                <a:gd name="T3" fmla="*/ 8 h 14"/>
                <a:gd name="T4" fmla="*/ 12 w 16"/>
                <a:gd name="T5" fmla="*/ 0 h 14"/>
                <a:gd name="T6" fmla="*/ 0 w 16"/>
                <a:gd name="T7" fmla="*/ 6 h 14"/>
                <a:gd name="T8" fmla="*/ 4 w 16"/>
                <a:gd name="T9" fmla="*/ 14 h 14"/>
                <a:gd name="T10" fmla="*/ 16 w 16"/>
                <a:gd name="T11" fmla="*/ 10 h 14"/>
                <a:gd name="T12" fmla="*/ 16 w 16"/>
                <a:gd name="T13" fmla="*/ 8 h 14"/>
                <a:gd name="T14" fmla="*/ 16 w 16"/>
                <a:gd name="T15" fmla="*/ 10 h 1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4"/>
                <a:gd name="T26" fmla="*/ 16 w 1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4">
                  <a:moveTo>
                    <a:pt x="16" y="10"/>
                  </a:moveTo>
                  <a:lnTo>
                    <a:pt x="16" y="8"/>
                  </a:lnTo>
                  <a:lnTo>
                    <a:pt x="12" y="0"/>
                  </a:lnTo>
                  <a:lnTo>
                    <a:pt x="0" y="6"/>
                  </a:lnTo>
                  <a:lnTo>
                    <a:pt x="4" y="14"/>
                  </a:lnTo>
                  <a:lnTo>
                    <a:pt x="16" y="10"/>
                  </a:lnTo>
                  <a:lnTo>
                    <a:pt x="16" y="8"/>
                  </a:lnTo>
                  <a:lnTo>
                    <a:pt x="16" y="10"/>
                  </a:lnTo>
                  <a:close/>
                </a:path>
              </a:pathLst>
            </a:custGeom>
            <a:solidFill>
              <a:schemeClr val="tx1"/>
            </a:solidFill>
            <a:ln w="9525">
              <a:solidFill>
                <a:schemeClr val="tx1"/>
              </a:solidFill>
              <a:round/>
              <a:headEnd/>
              <a:tailEnd/>
            </a:ln>
          </p:spPr>
          <p:txBody>
            <a:bodyPr/>
            <a:lstStyle/>
            <a:p>
              <a:endParaRPr lang="en-US"/>
            </a:p>
          </p:txBody>
        </p:sp>
        <p:sp>
          <p:nvSpPr>
            <p:cNvPr id="45631" name="Freeform 399"/>
            <p:cNvSpPr>
              <a:spLocks/>
            </p:cNvSpPr>
            <p:nvPr/>
          </p:nvSpPr>
          <p:spPr bwMode="auto">
            <a:xfrm>
              <a:off x="2790" y="3124"/>
              <a:ext cx="15" cy="16"/>
            </a:xfrm>
            <a:custGeom>
              <a:avLst/>
              <a:gdLst>
                <a:gd name="T0" fmla="*/ 15 w 15"/>
                <a:gd name="T1" fmla="*/ 14 h 16"/>
                <a:gd name="T2" fmla="*/ 15 w 15"/>
                <a:gd name="T3" fmla="*/ 12 h 16"/>
                <a:gd name="T4" fmla="*/ 12 w 15"/>
                <a:gd name="T5" fmla="*/ 0 h 16"/>
                <a:gd name="T6" fmla="*/ 0 w 15"/>
                <a:gd name="T7" fmla="*/ 4 h 16"/>
                <a:gd name="T8" fmla="*/ 6 w 15"/>
                <a:gd name="T9" fmla="*/ 16 h 16"/>
                <a:gd name="T10" fmla="*/ 4 w 15"/>
                <a:gd name="T11" fmla="*/ 16 h 16"/>
                <a:gd name="T12" fmla="*/ 15 w 15"/>
                <a:gd name="T13" fmla="*/ 14 h 16"/>
                <a:gd name="T14" fmla="*/ 15 w 15"/>
                <a:gd name="T15" fmla="*/ 12 h 16"/>
                <a:gd name="T16" fmla="*/ 15 w 15"/>
                <a:gd name="T17" fmla="*/ 14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15" y="14"/>
                  </a:moveTo>
                  <a:lnTo>
                    <a:pt x="15" y="12"/>
                  </a:lnTo>
                  <a:lnTo>
                    <a:pt x="12" y="0"/>
                  </a:lnTo>
                  <a:lnTo>
                    <a:pt x="0" y="4"/>
                  </a:lnTo>
                  <a:lnTo>
                    <a:pt x="6" y="16"/>
                  </a:lnTo>
                  <a:lnTo>
                    <a:pt x="4" y="16"/>
                  </a:lnTo>
                  <a:lnTo>
                    <a:pt x="15" y="14"/>
                  </a:lnTo>
                  <a:lnTo>
                    <a:pt x="15" y="12"/>
                  </a:lnTo>
                  <a:lnTo>
                    <a:pt x="15" y="14"/>
                  </a:lnTo>
                  <a:close/>
                </a:path>
              </a:pathLst>
            </a:custGeom>
            <a:solidFill>
              <a:schemeClr val="tx1"/>
            </a:solidFill>
            <a:ln w="9525">
              <a:solidFill>
                <a:schemeClr val="tx1"/>
              </a:solidFill>
              <a:round/>
              <a:headEnd/>
              <a:tailEnd/>
            </a:ln>
          </p:spPr>
          <p:txBody>
            <a:bodyPr/>
            <a:lstStyle/>
            <a:p>
              <a:endParaRPr lang="en-US"/>
            </a:p>
          </p:txBody>
        </p:sp>
        <p:sp>
          <p:nvSpPr>
            <p:cNvPr id="45632" name="Freeform 400"/>
            <p:cNvSpPr>
              <a:spLocks/>
            </p:cNvSpPr>
            <p:nvPr/>
          </p:nvSpPr>
          <p:spPr bwMode="auto">
            <a:xfrm>
              <a:off x="2794" y="3138"/>
              <a:ext cx="29" cy="66"/>
            </a:xfrm>
            <a:custGeom>
              <a:avLst/>
              <a:gdLst>
                <a:gd name="T0" fmla="*/ 29 w 29"/>
                <a:gd name="T1" fmla="*/ 62 h 66"/>
                <a:gd name="T2" fmla="*/ 11 w 29"/>
                <a:gd name="T3" fmla="*/ 0 h 66"/>
                <a:gd name="T4" fmla="*/ 0 w 29"/>
                <a:gd name="T5" fmla="*/ 2 h 66"/>
                <a:gd name="T6" fmla="*/ 17 w 29"/>
                <a:gd name="T7" fmla="*/ 66 h 66"/>
                <a:gd name="T8" fmla="*/ 29 w 29"/>
                <a:gd name="T9" fmla="*/ 62 h 66"/>
                <a:gd name="T10" fmla="*/ 0 60000 65536"/>
                <a:gd name="T11" fmla="*/ 0 60000 65536"/>
                <a:gd name="T12" fmla="*/ 0 60000 65536"/>
                <a:gd name="T13" fmla="*/ 0 60000 65536"/>
                <a:gd name="T14" fmla="*/ 0 60000 65536"/>
                <a:gd name="T15" fmla="*/ 0 w 29"/>
                <a:gd name="T16" fmla="*/ 0 h 66"/>
                <a:gd name="T17" fmla="*/ 29 w 29"/>
                <a:gd name="T18" fmla="*/ 66 h 66"/>
              </a:gdLst>
              <a:ahLst/>
              <a:cxnLst>
                <a:cxn ang="T10">
                  <a:pos x="T0" y="T1"/>
                </a:cxn>
                <a:cxn ang="T11">
                  <a:pos x="T2" y="T3"/>
                </a:cxn>
                <a:cxn ang="T12">
                  <a:pos x="T4" y="T5"/>
                </a:cxn>
                <a:cxn ang="T13">
                  <a:pos x="T6" y="T7"/>
                </a:cxn>
                <a:cxn ang="T14">
                  <a:pos x="T8" y="T9"/>
                </a:cxn>
              </a:cxnLst>
              <a:rect l="T15" t="T16" r="T17" b="T18"/>
              <a:pathLst>
                <a:path w="29" h="66">
                  <a:moveTo>
                    <a:pt x="29" y="62"/>
                  </a:moveTo>
                  <a:lnTo>
                    <a:pt x="11" y="0"/>
                  </a:lnTo>
                  <a:lnTo>
                    <a:pt x="0" y="2"/>
                  </a:lnTo>
                  <a:lnTo>
                    <a:pt x="17" y="66"/>
                  </a:lnTo>
                  <a:lnTo>
                    <a:pt x="29" y="62"/>
                  </a:lnTo>
                  <a:close/>
                </a:path>
              </a:pathLst>
            </a:custGeom>
            <a:solidFill>
              <a:schemeClr val="tx1"/>
            </a:solidFill>
            <a:ln w="9525">
              <a:solidFill>
                <a:schemeClr val="tx1"/>
              </a:solidFill>
              <a:round/>
              <a:headEnd/>
              <a:tailEnd/>
            </a:ln>
          </p:spPr>
          <p:txBody>
            <a:bodyPr/>
            <a:lstStyle/>
            <a:p>
              <a:endParaRPr lang="en-US"/>
            </a:p>
          </p:txBody>
        </p:sp>
        <p:sp>
          <p:nvSpPr>
            <p:cNvPr id="45633" name="Freeform 401"/>
            <p:cNvSpPr>
              <a:spLocks/>
            </p:cNvSpPr>
            <p:nvPr/>
          </p:nvSpPr>
          <p:spPr bwMode="auto">
            <a:xfrm>
              <a:off x="2811" y="3200"/>
              <a:ext cx="29" cy="78"/>
            </a:xfrm>
            <a:custGeom>
              <a:avLst/>
              <a:gdLst>
                <a:gd name="T0" fmla="*/ 29 w 29"/>
                <a:gd name="T1" fmla="*/ 74 h 78"/>
                <a:gd name="T2" fmla="*/ 12 w 29"/>
                <a:gd name="T3" fmla="*/ 0 h 78"/>
                <a:gd name="T4" fmla="*/ 0 w 29"/>
                <a:gd name="T5" fmla="*/ 4 h 78"/>
                <a:gd name="T6" fmla="*/ 18 w 29"/>
                <a:gd name="T7" fmla="*/ 78 h 78"/>
                <a:gd name="T8" fmla="*/ 29 w 29"/>
                <a:gd name="T9" fmla="*/ 74 h 78"/>
                <a:gd name="T10" fmla="*/ 0 60000 65536"/>
                <a:gd name="T11" fmla="*/ 0 60000 65536"/>
                <a:gd name="T12" fmla="*/ 0 60000 65536"/>
                <a:gd name="T13" fmla="*/ 0 60000 65536"/>
                <a:gd name="T14" fmla="*/ 0 60000 65536"/>
                <a:gd name="T15" fmla="*/ 0 w 29"/>
                <a:gd name="T16" fmla="*/ 0 h 78"/>
                <a:gd name="T17" fmla="*/ 29 w 29"/>
                <a:gd name="T18" fmla="*/ 78 h 78"/>
              </a:gdLst>
              <a:ahLst/>
              <a:cxnLst>
                <a:cxn ang="T10">
                  <a:pos x="T0" y="T1"/>
                </a:cxn>
                <a:cxn ang="T11">
                  <a:pos x="T2" y="T3"/>
                </a:cxn>
                <a:cxn ang="T12">
                  <a:pos x="T4" y="T5"/>
                </a:cxn>
                <a:cxn ang="T13">
                  <a:pos x="T6" y="T7"/>
                </a:cxn>
                <a:cxn ang="T14">
                  <a:pos x="T8" y="T9"/>
                </a:cxn>
              </a:cxnLst>
              <a:rect l="T15" t="T16" r="T17" b="T18"/>
              <a:pathLst>
                <a:path w="29" h="78">
                  <a:moveTo>
                    <a:pt x="29" y="74"/>
                  </a:moveTo>
                  <a:lnTo>
                    <a:pt x="12" y="0"/>
                  </a:lnTo>
                  <a:lnTo>
                    <a:pt x="0" y="4"/>
                  </a:lnTo>
                  <a:lnTo>
                    <a:pt x="18" y="78"/>
                  </a:lnTo>
                  <a:lnTo>
                    <a:pt x="29" y="74"/>
                  </a:lnTo>
                  <a:close/>
                </a:path>
              </a:pathLst>
            </a:custGeom>
            <a:solidFill>
              <a:schemeClr val="tx1"/>
            </a:solidFill>
            <a:ln w="9525">
              <a:solidFill>
                <a:schemeClr val="tx1"/>
              </a:solidFill>
              <a:round/>
              <a:headEnd/>
              <a:tailEnd/>
            </a:ln>
          </p:spPr>
          <p:txBody>
            <a:bodyPr/>
            <a:lstStyle/>
            <a:p>
              <a:endParaRPr lang="en-US"/>
            </a:p>
          </p:txBody>
        </p:sp>
        <p:sp>
          <p:nvSpPr>
            <p:cNvPr id="45634" name="Freeform 402"/>
            <p:cNvSpPr>
              <a:spLocks/>
            </p:cNvSpPr>
            <p:nvPr/>
          </p:nvSpPr>
          <p:spPr bwMode="auto">
            <a:xfrm>
              <a:off x="2829" y="3274"/>
              <a:ext cx="15" cy="20"/>
            </a:xfrm>
            <a:custGeom>
              <a:avLst/>
              <a:gdLst>
                <a:gd name="T0" fmla="*/ 15 w 15"/>
                <a:gd name="T1" fmla="*/ 16 h 20"/>
                <a:gd name="T2" fmla="*/ 11 w 15"/>
                <a:gd name="T3" fmla="*/ 0 h 20"/>
                <a:gd name="T4" fmla="*/ 0 w 15"/>
                <a:gd name="T5" fmla="*/ 4 h 20"/>
                <a:gd name="T6" fmla="*/ 3 w 15"/>
                <a:gd name="T7" fmla="*/ 18 h 20"/>
                <a:gd name="T8" fmla="*/ 3 w 15"/>
                <a:gd name="T9" fmla="*/ 20 h 20"/>
                <a:gd name="T10" fmla="*/ 3 w 15"/>
                <a:gd name="T11" fmla="*/ 18 h 20"/>
                <a:gd name="T12" fmla="*/ 3 w 15"/>
                <a:gd name="T13" fmla="*/ 20 h 20"/>
                <a:gd name="T14" fmla="*/ 15 w 15"/>
                <a:gd name="T15" fmla="*/ 16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15" y="16"/>
                  </a:moveTo>
                  <a:lnTo>
                    <a:pt x="11" y="0"/>
                  </a:lnTo>
                  <a:lnTo>
                    <a:pt x="0" y="4"/>
                  </a:lnTo>
                  <a:lnTo>
                    <a:pt x="3" y="18"/>
                  </a:lnTo>
                  <a:lnTo>
                    <a:pt x="3" y="20"/>
                  </a:lnTo>
                  <a:lnTo>
                    <a:pt x="3" y="18"/>
                  </a:lnTo>
                  <a:lnTo>
                    <a:pt x="3" y="20"/>
                  </a:lnTo>
                  <a:lnTo>
                    <a:pt x="15" y="16"/>
                  </a:lnTo>
                  <a:close/>
                </a:path>
              </a:pathLst>
            </a:custGeom>
            <a:solidFill>
              <a:schemeClr val="tx1"/>
            </a:solidFill>
            <a:ln w="9525">
              <a:solidFill>
                <a:schemeClr val="tx1"/>
              </a:solidFill>
              <a:round/>
              <a:headEnd/>
              <a:tailEnd/>
            </a:ln>
          </p:spPr>
          <p:txBody>
            <a:bodyPr/>
            <a:lstStyle/>
            <a:p>
              <a:endParaRPr lang="en-US"/>
            </a:p>
          </p:txBody>
        </p:sp>
        <p:sp>
          <p:nvSpPr>
            <p:cNvPr id="45635" name="Freeform 403"/>
            <p:cNvSpPr>
              <a:spLocks/>
            </p:cNvSpPr>
            <p:nvPr/>
          </p:nvSpPr>
          <p:spPr bwMode="auto">
            <a:xfrm>
              <a:off x="2832" y="3290"/>
              <a:ext cx="16" cy="17"/>
            </a:xfrm>
            <a:custGeom>
              <a:avLst/>
              <a:gdLst>
                <a:gd name="T0" fmla="*/ 16 w 16"/>
                <a:gd name="T1" fmla="*/ 11 h 17"/>
                <a:gd name="T2" fmla="*/ 16 w 16"/>
                <a:gd name="T3" fmla="*/ 13 h 17"/>
                <a:gd name="T4" fmla="*/ 12 w 16"/>
                <a:gd name="T5" fmla="*/ 0 h 17"/>
                <a:gd name="T6" fmla="*/ 0 w 16"/>
                <a:gd name="T7" fmla="*/ 4 h 17"/>
                <a:gd name="T8" fmla="*/ 4 w 16"/>
                <a:gd name="T9" fmla="*/ 17 h 17"/>
                <a:gd name="T10" fmla="*/ 6 w 16"/>
                <a:gd name="T11" fmla="*/ 17 h 17"/>
                <a:gd name="T12" fmla="*/ 4 w 16"/>
                <a:gd name="T13" fmla="*/ 17 h 17"/>
                <a:gd name="T14" fmla="*/ 6 w 16"/>
                <a:gd name="T15" fmla="*/ 17 h 17"/>
                <a:gd name="T16" fmla="*/ 16 w 16"/>
                <a:gd name="T17" fmla="*/ 1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7"/>
                <a:gd name="T29" fmla="*/ 16 w 16"/>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7">
                  <a:moveTo>
                    <a:pt x="16" y="11"/>
                  </a:moveTo>
                  <a:lnTo>
                    <a:pt x="16" y="13"/>
                  </a:lnTo>
                  <a:lnTo>
                    <a:pt x="12" y="0"/>
                  </a:lnTo>
                  <a:lnTo>
                    <a:pt x="0" y="4"/>
                  </a:lnTo>
                  <a:lnTo>
                    <a:pt x="4" y="17"/>
                  </a:lnTo>
                  <a:lnTo>
                    <a:pt x="6" y="17"/>
                  </a:lnTo>
                  <a:lnTo>
                    <a:pt x="4" y="17"/>
                  </a:lnTo>
                  <a:lnTo>
                    <a:pt x="6" y="17"/>
                  </a:lnTo>
                  <a:lnTo>
                    <a:pt x="16" y="11"/>
                  </a:lnTo>
                  <a:close/>
                </a:path>
              </a:pathLst>
            </a:custGeom>
            <a:solidFill>
              <a:schemeClr val="tx1"/>
            </a:solidFill>
            <a:ln w="9525">
              <a:solidFill>
                <a:schemeClr val="tx1"/>
              </a:solidFill>
              <a:round/>
              <a:headEnd/>
              <a:tailEnd/>
            </a:ln>
          </p:spPr>
          <p:txBody>
            <a:bodyPr/>
            <a:lstStyle/>
            <a:p>
              <a:endParaRPr lang="en-US"/>
            </a:p>
          </p:txBody>
        </p:sp>
        <p:sp>
          <p:nvSpPr>
            <p:cNvPr id="45636" name="Freeform 404"/>
            <p:cNvSpPr>
              <a:spLocks/>
            </p:cNvSpPr>
            <p:nvPr/>
          </p:nvSpPr>
          <p:spPr bwMode="auto">
            <a:xfrm>
              <a:off x="2838" y="3301"/>
              <a:ext cx="14" cy="12"/>
            </a:xfrm>
            <a:custGeom>
              <a:avLst/>
              <a:gdLst>
                <a:gd name="T0" fmla="*/ 14 w 14"/>
                <a:gd name="T1" fmla="*/ 6 h 12"/>
                <a:gd name="T2" fmla="*/ 12 w 14"/>
                <a:gd name="T3" fmla="*/ 6 h 12"/>
                <a:gd name="T4" fmla="*/ 10 w 14"/>
                <a:gd name="T5" fmla="*/ 0 h 12"/>
                <a:gd name="T6" fmla="*/ 0 w 14"/>
                <a:gd name="T7" fmla="*/ 6 h 12"/>
                <a:gd name="T8" fmla="*/ 2 w 14"/>
                <a:gd name="T9" fmla="*/ 12 h 12"/>
                <a:gd name="T10" fmla="*/ 14 w 14"/>
                <a:gd name="T11" fmla="*/ 6 h 12"/>
                <a:gd name="T12" fmla="*/ 12 w 14"/>
                <a:gd name="T13" fmla="*/ 6 h 12"/>
                <a:gd name="T14" fmla="*/ 14 w 14"/>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14" y="6"/>
                  </a:moveTo>
                  <a:lnTo>
                    <a:pt x="12" y="6"/>
                  </a:lnTo>
                  <a:lnTo>
                    <a:pt x="10" y="0"/>
                  </a:lnTo>
                  <a:lnTo>
                    <a:pt x="0" y="6"/>
                  </a:lnTo>
                  <a:lnTo>
                    <a:pt x="2" y="12"/>
                  </a:lnTo>
                  <a:lnTo>
                    <a:pt x="14" y="6"/>
                  </a:lnTo>
                  <a:lnTo>
                    <a:pt x="12" y="6"/>
                  </a:lnTo>
                  <a:lnTo>
                    <a:pt x="14" y="6"/>
                  </a:lnTo>
                  <a:close/>
                </a:path>
              </a:pathLst>
            </a:custGeom>
            <a:solidFill>
              <a:schemeClr val="tx1"/>
            </a:solidFill>
            <a:ln w="9525">
              <a:solidFill>
                <a:schemeClr val="tx1"/>
              </a:solidFill>
              <a:round/>
              <a:headEnd/>
              <a:tailEnd/>
            </a:ln>
          </p:spPr>
          <p:txBody>
            <a:bodyPr/>
            <a:lstStyle/>
            <a:p>
              <a:endParaRPr lang="en-US"/>
            </a:p>
          </p:txBody>
        </p:sp>
        <p:sp>
          <p:nvSpPr>
            <p:cNvPr id="45637" name="Freeform 405"/>
            <p:cNvSpPr>
              <a:spLocks/>
            </p:cNvSpPr>
            <p:nvPr/>
          </p:nvSpPr>
          <p:spPr bwMode="auto">
            <a:xfrm>
              <a:off x="2840" y="3307"/>
              <a:ext cx="14" cy="12"/>
            </a:xfrm>
            <a:custGeom>
              <a:avLst/>
              <a:gdLst>
                <a:gd name="T0" fmla="*/ 12 w 14"/>
                <a:gd name="T1" fmla="*/ 4 h 12"/>
                <a:gd name="T2" fmla="*/ 14 w 14"/>
                <a:gd name="T3" fmla="*/ 6 h 12"/>
                <a:gd name="T4" fmla="*/ 12 w 14"/>
                <a:gd name="T5" fmla="*/ 0 h 12"/>
                <a:gd name="T6" fmla="*/ 0 w 14"/>
                <a:gd name="T7" fmla="*/ 6 h 12"/>
                <a:gd name="T8" fmla="*/ 2 w 14"/>
                <a:gd name="T9" fmla="*/ 10 h 12"/>
                <a:gd name="T10" fmla="*/ 4 w 14"/>
                <a:gd name="T11" fmla="*/ 12 h 12"/>
                <a:gd name="T12" fmla="*/ 2 w 14"/>
                <a:gd name="T13" fmla="*/ 10 h 12"/>
                <a:gd name="T14" fmla="*/ 2 w 14"/>
                <a:gd name="T15" fmla="*/ 12 h 12"/>
                <a:gd name="T16" fmla="*/ 4 w 14"/>
                <a:gd name="T17" fmla="*/ 12 h 12"/>
                <a:gd name="T18" fmla="*/ 12 w 14"/>
                <a:gd name="T19" fmla="*/ 4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12" y="4"/>
                  </a:moveTo>
                  <a:lnTo>
                    <a:pt x="14" y="6"/>
                  </a:lnTo>
                  <a:lnTo>
                    <a:pt x="12" y="0"/>
                  </a:lnTo>
                  <a:lnTo>
                    <a:pt x="0" y="6"/>
                  </a:lnTo>
                  <a:lnTo>
                    <a:pt x="2" y="10"/>
                  </a:lnTo>
                  <a:lnTo>
                    <a:pt x="4" y="12"/>
                  </a:lnTo>
                  <a:lnTo>
                    <a:pt x="2" y="10"/>
                  </a:lnTo>
                  <a:lnTo>
                    <a:pt x="2" y="12"/>
                  </a:lnTo>
                  <a:lnTo>
                    <a:pt x="4" y="12"/>
                  </a:lnTo>
                  <a:lnTo>
                    <a:pt x="12" y="4"/>
                  </a:lnTo>
                  <a:close/>
                </a:path>
              </a:pathLst>
            </a:custGeom>
            <a:solidFill>
              <a:schemeClr val="tx1"/>
            </a:solidFill>
            <a:ln w="9525">
              <a:solidFill>
                <a:schemeClr val="tx1"/>
              </a:solidFill>
              <a:round/>
              <a:headEnd/>
              <a:tailEnd/>
            </a:ln>
          </p:spPr>
          <p:txBody>
            <a:bodyPr/>
            <a:lstStyle/>
            <a:p>
              <a:endParaRPr lang="en-US"/>
            </a:p>
          </p:txBody>
        </p:sp>
        <p:sp>
          <p:nvSpPr>
            <p:cNvPr id="45638" name="Freeform 406"/>
            <p:cNvSpPr>
              <a:spLocks/>
            </p:cNvSpPr>
            <p:nvPr/>
          </p:nvSpPr>
          <p:spPr bwMode="auto">
            <a:xfrm>
              <a:off x="2844" y="3311"/>
              <a:ext cx="12" cy="12"/>
            </a:xfrm>
            <a:custGeom>
              <a:avLst/>
              <a:gdLst>
                <a:gd name="T0" fmla="*/ 12 w 12"/>
                <a:gd name="T1" fmla="*/ 4 h 12"/>
                <a:gd name="T2" fmla="*/ 10 w 12"/>
                <a:gd name="T3" fmla="*/ 2 h 12"/>
                <a:gd name="T4" fmla="*/ 8 w 12"/>
                <a:gd name="T5" fmla="*/ 0 h 12"/>
                <a:gd name="T6" fmla="*/ 0 w 12"/>
                <a:gd name="T7" fmla="*/ 8 h 12"/>
                <a:gd name="T8" fmla="*/ 2 w 12"/>
                <a:gd name="T9" fmla="*/ 12 h 12"/>
                <a:gd name="T10" fmla="*/ 2 w 12"/>
                <a:gd name="T11" fmla="*/ 10 h 12"/>
                <a:gd name="T12" fmla="*/ 12 w 12"/>
                <a:gd name="T13" fmla="*/ 4 h 12"/>
                <a:gd name="T14" fmla="*/ 10 w 12"/>
                <a:gd name="T15" fmla="*/ 2 h 12"/>
                <a:gd name="T16" fmla="*/ 12 w 12"/>
                <a:gd name="T17" fmla="*/ 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4"/>
                  </a:moveTo>
                  <a:lnTo>
                    <a:pt x="10" y="2"/>
                  </a:lnTo>
                  <a:lnTo>
                    <a:pt x="8" y="0"/>
                  </a:lnTo>
                  <a:lnTo>
                    <a:pt x="0" y="8"/>
                  </a:lnTo>
                  <a:lnTo>
                    <a:pt x="2" y="12"/>
                  </a:lnTo>
                  <a:lnTo>
                    <a:pt x="2" y="10"/>
                  </a:lnTo>
                  <a:lnTo>
                    <a:pt x="12" y="4"/>
                  </a:lnTo>
                  <a:lnTo>
                    <a:pt x="10" y="2"/>
                  </a:lnTo>
                  <a:lnTo>
                    <a:pt x="12" y="4"/>
                  </a:lnTo>
                  <a:close/>
                </a:path>
              </a:pathLst>
            </a:custGeom>
            <a:solidFill>
              <a:schemeClr val="tx1"/>
            </a:solidFill>
            <a:ln w="9525">
              <a:solidFill>
                <a:schemeClr val="tx1"/>
              </a:solidFill>
              <a:round/>
              <a:headEnd/>
              <a:tailEnd/>
            </a:ln>
          </p:spPr>
          <p:txBody>
            <a:bodyPr/>
            <a:lstStyle/>
            <a:p>
              <a:endParaRPr lang="en-US"/>
            </a:p>
          </p:txBody>
        </p:sp>
        <p:sp>
          <p:nvSpPr>
            <p:cNvPr id="45639" name="Freeform 407"/>
            <p:cNvSpPr>
              <a:spLocks/>
            </p:cNvSpPr>
            <p:nvPr/>
          </p:nvSpPr>
          <p:spPr bwMode="auto">
            <a:xfrm>
              <a:off x="2846" y="3315"/>
              <a:ext cx="12" cy="12"/>
            </a:xfrm>
            <a:custGeom>
              <a:avLst/>
              <a:gdLst>
                <a:gd name="T0" fmla="*/ 8 w 12"/>
                <a:gd name="T1" fmla="*/ 0 h 12"/>
                <a:gd name="T2" fmla="*/ 12 w 12"/>
                <a:gd name="T3" fmla="*/ 2 h 12"/>
                <a:gd name="T4" fmla="*/ 10 w 12"/>
                <a:gd name="T5" fmla="*/ 0 h 12"/>
                <a:gd name="T6" fmla="*/ 0 w 12"/>
                <a:gd name="T7" fmla="*/ 6 h 12"/>
                <a:gd name="T8" fmla="*/ 2 w 12"/>
                <a:gd name="T9" fmla="*/ 10 h 12"/>
                <a:gd name="T10" fmla="*/ 4 w 12"/>
                <a:gd name="T11" fmla="*/ 12 h 12"/>
                <a:gd name="T12" fmla="*/ 2 w 12"/>
                <a:gd name="T13" fmla="*/ 10 h 12"/>
                <a:gd name="T14" fmla="*/ 4 w 12"/>
                <a:gd name="T15" fmla="*/ 12 h 12"/>
                <a:gd name="T16" fmla="*/ 8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8" y="0"/>
                  </a:moveTo>
                  <a:lnTo>
                    <a:pt x="12" y="2"/>
                  </a:lnTo>
                  <a:lnTo>
                    <a:pt x="10" y="0"/>
                  </a:lnTo>
                  <a:lnTo>
                    <a:pt x="0" y="6"/>
                  </a:lnTo>
                  <a:lnTo>
                    <a:pt x="2" y="10"/>
                  </a:lnTo>
                  <a:lnTo>
                    <a:pt x="4" y="12"/>
                  </a:lnTo>
                  <a:lnTo>
                    <a:pt x="2" y="10"/>
                  </a:lnTo>
                  <a:lnTo>
                    <a:pt x="4" y="12"/>
                  </a:lnTo>
                  <a:lnTo>
                    <a:pt x="8" y="0"/>
                  </a:lnTo>
                  <a:close/>
                </a:path>
              </a:pathLst>
            </a:custGeom>
            <a:solidFill>
              <a:schemeClr val="tx1"/>
            </a:solidFill>
            <a:ln w="9525">
              <a:solidFill>
                <a:schemeClr val="tx1"/>
              </a:solidFill>
              <a:round/>
              <a:headEnd/>
              <a:tailEnd/>
            </a:ln>
          </p:spPr>
          <p:txBody>
            <a:bodyPr/>
            <a:lstStyle/>
            <a:p>
              <a:endParaRPr lang="en-US"/>
            </a:p>
          </p:txBody>
        </p:sp>
        <p:sp>
          <p:nvSpPr>
            <p:cNvPr id="45640" name="Freeform 408"/>
            <p:cNvSpPr>
              <a:spLocks/>
            </p:cNvSpPr>
            <p:nvPr/>
          </p:nvSpPr>
          <p:spPr bwMode="auto">
            <a:xfrm>
              <a:off x="2850" y="3315"/>
              <a:ext cx="9" cy="14"/>
            </a:xfrm>
            <a:custGeom>
              <a:avLst/>
              <a:gdLst>
                <a:gd name="T0" fmla="*/ 6 w 9"/>
                <a:gd name="T1" fmla="*/ 2 h 14"/>
                <a:gd name="T2" fmla="*/ 9 w 9"/>
                <a:gd name="T3" fmla="*/ 2 h 14"/>
                <a:gd name="T4" fmla="*/ 4 w 9"/>
                <a:gd name="T5" fmla="*/ 0 h 14"/>
                <a:gd name="T6" fmla="*/ 0 w 9"/>
                <a:gd name="T7" fmla="*/ 12 h 14"/>
                <a:gd name="T8" fmla="*/ 6 w 9"/>
                <a:gd name="T9" fmla="*/ 14 h 14"/>
                <a:gd name="T10" fmla="*/ 8 w 9"/>
                <a:gd name="T11" fmla="*/ 14 h 14"/>
                <a:gd name="T12" fmla="*/ 6 w 9"/>
                <a:gd name="T13" fmla="*/ 14 h 14"/>
                <a:gd name="T14" fmla="*/ 8 w 9"/>
                <a:gd name="T15" fmla="*/ 14 h 14"/>
                <a:gd name="T16" fmla="*/ 6 w 9"/>
                <a:gd name="T17" fmla="*/ 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6" y="2"/>
                  </a:moveTo>
                  <a:lnTo>
                    <a:pt x="9" y="2"/>
                  </a:lnTo>
                  <a:lnTo>
                    <a:pt x="4" y="0"/>
                  </a:lnTo>
                  <a:lnTo>
                    <a:pt x="0" y="12"/>
                  </a:lnTo>
                  <a:lnTo>
                    <a:pt x="6" y="14"/>
                  </a:lnTo>
                  <a:lnTo>
                    <a:pt x="8" y="14"/>
                  </a:lnTo>
                  <a:lnTo>
                    <a:pt x="6" y="14"/>
                  </a:lnTo>
                  <a:lnTo>
                    <a:pt x="8" y="14"/>
                  </a:lnTo>
                  <a:lnTo>
                    <a:pt x="6" y="2"/>
                  </a:lnTo>
                  <a:close/>
                </a:path>
              </a:pathLst>
            </a:custGeom>
            <a:solidFill>
              <a:schemeClr val="tx1"/>
            </a:solidFill>
            <a:ln w="9525">
              <a:solidFill>
                <a:schemeClr val="tx1"/>
              </a:solidFill>
              <a:round/>
              <a:headEnd/>
              <a:tailEnd/>
            </a:ln>
          </p:spPr>
          <p:txBody>
            <a:bodyPr/>
            <a:lstStyle/>
            <a:p>
              <a:endParaRPr lang="en-US"/>
            </a:p>
          </p:txBody>
        </p:sp>
        <p:sp>
          <p:nvSpPr>
            <p:cNvPr id="45641" name="Freeform 409"/>
            <p:cNvSpPr>
              <a:spLocks/>
            </p:cNvSpPr>
            <p:nvPr/>
          </p:nvSpPr>
          <p:spPr bwMode="auto">
            <a:xfrm>
              <a:off x="2856" y="3317"/>
              <a:ext cx="9" cy="12"/>
            </a:xfrm>
            <a:custGeom>
              <a:avLst/>
              <a:gdLst>
                <a:gd name="T0" fmla="*/ 2 w 9"/>
                <a:gd name="T1" fmla="*/ 0 h 12"/>
                <a:gd name="T2" fmla="*/ 3 w 9"/>
                <a:gd name="T3" fmla="*/ 0 h 12"/>
                <a:gd name="T4" fmla="*/ 0 w 9"/>
                <a:gd name="T5" fmla="*/ 0 h 12"/>
                <a:gd name="T6" fmla="*/ 2 w 9"/>
                <a:gd name="T7" fmla="*/ 12 h 12"/>
                <a:gd name="T8" fmla="*/ 5 w 9"/>
                <a:gd name="T9" fmla="*/ 10 h 12"/>
                <a:gd name="T10" fmla="*/ 9 w 9"/>
                <a:gd name="T11" fmla="*/ 10 h 12"/>
                <a:gd name="T12" fmla="*/ 5 w 9"/>
                <a:gd name="T13" fmla="*/ 10 h 12"/>
                <a:gd name="T14" fmla="*/ 7 w 9"/>
                <a:gd name="T15" fmla="*/ 10 h 12"/>
                <a:gd name="T16" fmla="*/ 9 w 9"/>
                <a:gd name="T17" fmla="*/ 10 h 12"/>
                <a:gd name="T18" fmla="*/ 2 w 9"/>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2" y="0"/>
                  </a:moveTo>
                  <a:lnTo>
                    <a:pt x="3" y="0"/>
                  </a:lnTo>
                  <a:lnTo>
                    <a:pt x="0" y="0"/>
                  </a:lnTo>
                  <a:lnTo>
                    <a:pt x="2" y="12"/>
                  </a:lnTo>
                  <a:lnTo>
                    <a:pt x="5" y="10"/>
                  </a:lnTo>
                  <a:lnTo>
                    <a:pt x="9" y="10"/>
                  </a:lnTo>
                  <a:lnTo>
                    <a:pt x="5" y="10"/>
                  </a:lnTo>
                  <a:lnTo>
                    <a:pt x="7" y="10"/>
                  </a:lnTo>
                  <a:lnTo>
                    <a:pt x="9" y="10"/>
                  </a:lnTo>
                  <a:lnTo>
                    <a:pt x="2" y="0"/>
                  </a:lnTo>
                  <a:close/>
                </a:path>
              </a:pathLst>
            </a:custGeom>
            <a:solidFill>
              <a:schemeClr val="tx1"/>
            </a:solidFill>
            <a:ln w="9525">
              <a:solidFill>
                <a:schemeClr val="tx1"/>
              </a:solidFill>
              <a:round/>
              <a:headEnd/>
              <a:tailEnd/>
            </a:ln>
          </p:spPr>
          <p:txBody>
            <a:bodyPr/>
            <a:lstStyle/>
            <a:p>
              <a:endParaRPr lang="en-US"/>
            </a:p>
          </p:txBody>
        </p:sp>
        <p:sp>
          <p:nvSpPr>
            <p:cNvPr id="45642" name="Freeform 410"/>
            <p:cNvSpPr>
              <a:spLocks/>
            </p:cNvSpPr>
            <p:nvPr/>
          </p:nvSpPr>
          <p:spPr bwMode="auto">
            <a:xfrm>
              <a:off x="2858" y="3315"/>
              <a:ext cx="9" cy="12"/>
            </a:xfrm>
            <a:custGeom>
              <a:avLst/>
              <a:gdLst>
                <a:gd name="T0" fmla="*/ 1 w 9"/>
                <a:gd name="T1" fmla="*/ 0 h 12"/>
                <a:gd name="T2" fmla="*/ 0 w 9"/>
                <a:gd name="T3" fmla="*/ 2 h 12"/>
                <a:gd name="T4" fmla="*/ 7 w 9"/>
                <a:gd name="T5" fmla="*/ 12 h 12"/>
                <a:gd name="T6" fmla="*/ 9 w 9"/>
                <a:gd name="T7" fmla="*/ 8 h 12"/>
                <a:gd name="T8" fmla="*/ 1 w 9"/>
                <a:gd name="T9" fmla="*/ 0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1" y="0"/>
                  </a:moveTo>
                  <a:lnTo>
                    <a:pt x="0" y="2"/>
                  </a:lnTo>
                  <a:lnTo>
                    <a:pt x="7" y="12"/>
                  </a:lnTo>
                  <a:lnTo>
                    <a:pt x="9" y="8"/>
                  </a:lnTo>
                  <a:lnTo>
                    <a:pt x="1" y="0"/>
                  </a:lnTo>
                  <a:close/>
                </a:path>
              </a:pathLst>
            </a:custGeom>
            <a:solidFill>
              <a:schemeClr val="tx1"/>
            </a:solidFill>
            <a:ln w="9525">
              <a:solidFill>
                <a:schemeClr val="tx1"/>
              </a:solidFill>
              <a:round/>
              <a:headEnd/>
              <a:tailEnd/>
            </a:ln>
          </p:spPr>
          <p:txBody>
            <a:bodyPr/>
            <a:lstStyle/>
            <a:p>
              <a:endParaRPr lang="en-US"/>
            </a:p>
          </p:txBody>
        </p:sp>
        <p:sp>
          <p:nvSpPr>
            <p:cNvPr id="45643" name="Freeform 411"/>
            <p:cNvSpPr>
              <a:spLocks/>
            </p:cNvSpPr>
            <p:nvPr/>
          </p:nvSpPr>
          <p:spPr bwMode="auto">
            <a:xfrm>
              <a:off x="2859" y="3313"/>
              <a:ext cx="12" cy="10"/>
            </a:xfrm>
            <a:custGeom>
              <a:avLst/>
              <a:gdLst>
                <a:gd name="T0" fmla="*/ 2 w 12"/>
                <a:gd name="T1" fmla="*/ 2 h 10"/>
                <a:gd name="T2" fmla="*/ 2 w 12"/>
                <a:gd name="T3" fmla="*/ 0 h 10"/>
                <a:gd name="T4" fmla="*/ 0 w 12"/>
                <a:gd name="T5" fmla="*/ 2 h 10"/>
                <a:gd name="T6" fmla="*/ 8 w 12"/>
                <a:gd name="T7" fmla="*/ 10 h 10"/>
                <a:gd name="T8" fmla="*/ 10 w 12"/>
                <a:gd name="T9" fmla="*/ 8 h 10"/>
                <a:gd name="T10" fmla="*/ 12 w 12"/>
                <a:gd name="T11" fmla="*/ 6 h 10"/>
                <a:gd name="T12" fmla="*/ 10 w 12"/>
                <a:gd name="T13" fmla="*/ 8 h 10"/>
                <a:gd name="T14" fmla="*/ 12 w 12"/>
                <a:gd name="T15" fmla="*/ 8 h 10"/>
                <a:gd name="T16" fmla="*/ 12 w 12"/>
                <a:gd name="T17" fmla="*/ 6 h 10"/>
                <a:gd name="T18" fmla="*/ 2 w 12"/>
                <a:gd name="T19" fmla="*/ 2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2" y="2"/>
                  </a:moveTo>
                  <a:lnTo>
                    <a:pt x="2" y="0"/>
                  </a:lnTo>
                  <a:lnTo>
                    <a:pt x="0" y="2"/>
                  </a:lnTo>
                  <a:lnTo>
                    <a:pt x="8" y="10"/>
                  </a:lnTo>
                  <a:lnTo>
                    <a:pt x="10" y="8"/>
                  </a:lnTo>
                  <a:lnTo>
                    <a:pt x="12" y="6"/>
                  </a:lnTo>
                  <a:lnTo>
                    <a:pt x="10" y="8"/>
                  </a:lnTo>
                  <a:lnTo>
                    <a:pt x="12" y="8"/>
                  </a:lnTo>
                  <a:lnTo>
                    <a:pt x="12" y="6"/>
                  </a:lnTo>
                  <a:lnTo>
                    <a:pt x="2" y="2"/>
                  </a:lnTo>
                  <a:close/>
                </a:path>
              </a:pathLst>
            </a:custGeom>
            <a:solidFill>
              <a:schemeClr val="tx1"/>
            </a:solidFill>
            <a:ln w="9525">
              <a:solidFill>
                <a:schemeClr val="tx1"/>
              </a:solidFill>
              <a:round/>
              <a:headEnd/>
              <a:tailEnd/>
            </a:ln>
          </p:spPr>
          <p:txBody>
            <a:bodyPr/>
            <a:lstStyle/>
            <a:p>
              <a:endParaRPr lang="en-US"/>
            </a:p>
          </p:txBody>
        </p:sp>
        <p:sp>
          <p:nvSpPr>
            <p:cNvPr id="45644" name="Freeform 412"/>
            <p:cNvSpPr>
              <a:spLocks/>
            </p:cNvSpPr>
            <p:nvPr/>
          </p:nvSpPr>
          <p:spPr bwMode="auto">
            <a:xfrm>
              <a:off x="2861" y="3309"/>
              <a:ext cx="12" cy="10"/>
            </a:xfrm>
            <a:custGeom>
              <a:avLst/>
              <a:gdLst>
                <a:gd name="T0" fmla="*/ 2 w 12"/>
                <a:gd name="T1" fmla="*/ 0 h 10"/>
                <a:gd name="T2" fmla="*/ 2 w 12"/>
                <a:gd name="T3" fmla="*/ 2 h 10"/>
                <a:gd name="T4" fmla="*/ 0 w 12"/>
                <a:gd name="T5" fmla="*/ 6 h 10"/>
                <a:gd name="T6" fmla="*/ 10 w 12"/>
                <a:gd name="T7" fmla="*/ 10 h 10"/>
                <a:gd name="T8" fmla="*/ 12 w 12"/>
                <a:gd name="T9" fmla="*/ 6 h 10"/>
                <a:gd name="T10" fmla="*/ 12 w 12"/>
                <a:gd name="T11" fmla="*/ 8 h 10"/>
                <a:gd name="T12" fmla="*/ 2 w 12"/>
                <a:gd name="T13" fmla="*/ 0 h 10"/>
                <a:gd name="T14" fmla="*/ 2 w 12"/>
                <a:gd name="T15" fmla="*/ 2 h 10"/>
                <a:gd name="T16" fmla="*/ 2 w 12"/>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2" y="0"/>
                  </a:moveTo>
                  <a:lnTo>
                    <a:pt x="2" y="2"/>
                  </a:lnTo>
                  <a:lnTo>
                    <a:pt x="0" y="6"/>
                  </a:lnTo>
                  <a:lnTo>
                    <a:pt x="10" y="10"/>
                  </a:lnTo>
                  <a:lnTo>
                    <a:pt x="12" y="6"/>
                  </a:lnTo>
                  <a:lnTo>
                    <a:pt x="12" y="8"/>
                  </a:lnTo>
                  <a:lnTo>
                    <a:pt x="2" y="0"/>
                  </a:lnTo>
                  <a:lnTo>
                    <a:pt x="2" y="2"/>
                  </a:lnTo>
                  <a:lnTo>
                    <a:pt x="2" y="0"/>
                  </a:lnTo>
                  <a:close/>
                </a:path>
              </a:pathLst>
            </a:custGeom>
            <a:solidFill>
              <a:schemeClr val="tx1"/>
            </a:solidFill>
            <a:ln w="9525">
              <a:solidFill>
                <a:schemeClr val="tx1"/>
              </a:solidFill>
              <a:round/>
              <a:headEnd/>
              <a:tailEnd/>
            </a:ln>
          </p:spPr>
          <p:txBody>
            <a:bodyPr/>
            <a:lstStyle/>
            <a:p>
              <a:endParaRPr lang="en-US"/>
            </a:p>
          </p:txBody>
        </p:sp>
        <p:sp>
          <p:nvSpPr>
            <p:cNvPr id="45645" name="Freeform 413"/>
            <p:cNvSpPr>
              <a:spLocks/>
            </p:cNvSpPr>
            <p:nvPr/>
          </p:nvSpPr>
          <p:spPr bwMode="auto">
            <a:xfrm>
              <a:off x="2863" y="3305"/>
              <a:ext cx="14" cy="12"/>
            </a:xfrm>
            <a:custGeom>
              <a:avLst/>
              <a:gdLst>
                <a:gd name="T0" fmla="*/ 2 w 14"/>
                <a:gd name="T1" fmla="*/ 2 h 12"/>
                <a:gd name="T2" fmla="*/ 2 w 14"/>
                <a:gd name="T3" fmla="*/ 0 h 12"/>
                <a:gd name="T4" fmla="*/ 0 w 14"/>
                <a:gd name="T5" fmla="*/ 4 h 12"/>
                <a:gd name="T6" fmla="*/ 10 w 14"/>
                <a:gd name="T7" fmla="*/ 12 h 12"/>
                <a:gd name="T8" fmla="*/ 12 w 14"/>
                <a:gd name="T9" fmla="*/ 6 h 12"/>
                <a:gd name="T10" fmla="*/ 14 w 14"/>
                <a:gd name="T11" fmla="*/ 4 h 12"/>
                <a:gd name="T12" fmla="*/ 12 w 14"/>
                <a:gd name="T13" fmla="*/ 6 h 12"/>
                <a:gd name="T14" fmla="*/ 14 w 14"/>
                <a:gd name="T15" fmla="*/ 6 h 12"/>
                <a:gd name="T16" fmla="*/ 14 w 14"/>
                <a:gd name="T17" fmla="*/ 4 h 12"/>
                <a:gd name="T18" fmla="*/ 2 w 14"/>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2" y="2"/>
                  </a:moveTo>
                  <a:lnTo>
                    <a:pt x="2" y="0"/>
                  </a:lnTo>
                  <a:lnTo>
                    <a:pt x="0" y="4"/>
                  </a:lnTo>
                  <a:lnTo>
                    <a:pt x="10" y="12"/>
                  </a:lnTo>
                  <a:lnTo>
                    <a:pt x="12" y="6"/>
                  </a:lnTo>
                  <a:lnTo>
                    <a:pt x="14" y="4"/>
                  </a:lnTo>
                  <a:lnTo>
                    <a:pt x="12" y="6"/>
                  </a:lnTo>
                  <a:lnTo>
                    <a:pt x="14" y="6"/>
                  </a:lnTo>
                  <a:lnTo>
                    <a:pt x="14" y="4"/>
                  </a:lnTo>
                  <a:lnTo>
                    <a:pt x="2" y="2"/>
                  </a:lnTo>
                  <a:close/>
                </a:path>
              </a:pathLst>
            </a:custGeom>
            <a:solidFill>
              <a:schemeClr val="tx1"/>
            </a:solidFill>
            <a:ln w="9525">
              <a:solidFill>
                <a:schemeClr val="tx1"/>
              </a:solidFill>
              <a:round/>
              <a:headEnd/>
              <a:tailEnd/>
            </a:ln>
          </p:spPr>
          <p:txBody>
            <a:bodyPr/>
            <a:lstStyle/>
            <a:p>
              <a:endParaRPr lang="en-US"/>
            </a:p>
          </p:txBody>
        </p:sp>
        <p:sp>
          <p:nvSpPr>
            <p:cNvPr id="45646" name="Freeform 414"/>
            <p:cNvSpPr>
              <a:spLocks/>
            </p:cNvSpPr>
            <p:nvPr/>
          </p:nvSpPr>
          <p:spPr bwMode="auto">
            <a:xfrm>
              <a:off x="2865" y="3192"/>
              <a:ext cx="43" cy="117"/>
            </a:xfrm>
            <a:custGeom>
              <a:avLst/>
              <a:gdLst>
                <a:gd name="T0" fmla="*/ 43 w 43"/>
                <a:gd name="T1" fmla="*/ 2 h 117"/>
                <a:gd name="T2" fmla="*/ 31 w 43"/>
                <a:gd name="T3" fmla="*/ 0 h 117"/>
                <a:gd name="T4" fmla="*/ 0 w 43"/>
                <a:gd name="T5" fmla="*/ 115 h 117"/>
                <a:gd name="T6" fmla="*/ 12 w 43"/>
                <a:gd name="T7" fmla="*/ 117 h 117"/>
                <a:gd name="T8" fmla="*/ 43 w 43"/>
                <a:gd name="T9" fmla="*/ 2 h 117"/>
                <a:gd name="T10" fmla="*/ 31 w 43"/>
                <a:gd name="T11" fmla="*/ 0 h 117"/>
                <a:gd name="T12" fmla="*/ 43 w 43"/>
                <a:gd name="T13" fmla="*/ 2 h 117"/>
                <a:gd name="T14" fmla="*/ 37 w 43"/>
                <a:gd name="T15" fmla="*/ 2 h 117"/>
                <a:gd name="T16" fmla="*/ 31 w 43"/>
                <a:gd name="T17" fmla="*/ 0 h 117"/>
                <a:gd name="T18" fmla="*/ 43 w 43"/>
                <a:gd name="T19" fmla="*/ 2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17"/>
                <a:gd name="T32" fmla="*/ 43 w 43"/>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17">
                  <a:moveTo>
                    <a:pt x="43" y="2"/>
                  </a:moveTo>
                  <a:lnTo>
                    <a:pt x="31" y="0"/>
                  </a:lnTo>
                  <a:lnTo>
                    <a:pt x="0" y="115"/>
                  </a:lnTo>
                  <a:lnTo>
                    <a:pt x="12" y="117"/>
                  </a:lnTo>
                  <a:lnTo>
                    <a:pt x="43" y="2"/>
                  </a:lnTo>
                  <a:lnTo>
                    <a:pt x="31" y="0"/>
                  </a:lnTo>
                  <a:lnTo>
                    <a:pt x="43" y="2"/>
                  </a:lnTo>
                  <a:lnTo>
                    <a:pt x="37" y="2"/>
                  </a:lnTo>
                  <a:lnTo>
                    <a:pt x="31" y="0"/>
                  </a:lnTo>
                  <a:lnTo>
                    <a:pt x="43" y="2"/>
                  </a:lnTo>
                  <a:close/>
                </a:path>
              </a:pathLst>
            </a:custGeom>
            <a:solidFill>
              <a:schemeClr val="tx1"/>
            </a:solidFill>
            <a:ln w="9525">
              <a:solidFill>
                <a:schemeClr val="tx1"/>
              </a:solidFill>
              <a:round/>
              <a:headEnd/>
              <a:tailEnd/>
            </a:ln>
          </p:spPr>
          <p:txBody>
            <a:bodyPr/>
            <a:lstStyle/>
            <a:p>
              <a:endParaRPr lang="en-US"/>
            </a:p>
          </p:txBody>
        </p:sp>
        <p:sp>
          <p:nvSpPr>
            <p:cNvPr id="45647" name="Freeform 415"/>
            <p:cNvSpPr>
              <a:spLocks/>
            </p:cNvSpPr>
            <p:nvPr/>
          </p:nvSpPr>
          <p:spPr bwMode="auto">
            <a:xfrm>
              <a:off x="2865" y="3192"/>
              <a:ext cx="43" cy="119"/>
            </a:xfrm>
            <a:custGeom>
              <a:avLst/>
              <a:gdLst>
                <a:gd name="T0" fmla="*/ 10 w 43"/>
                <a:gd name="T1" fmla="*/ 119 h 119"/>
                <a:gd name="T2" fmla="*/ 12 w 43"/>
                <a:gd name="T3" fmla="*/ 117 h 119"/>
                <a:gd name="T4" fmla="*/ 43 w 43"/>
                <a:gd name="T5" fmla="*/ 2 h 119"/>
                <a:gd name="T6" fmla="*/ 31 w 43"/>
                <a:gd name="T7" fmla="*/ 0 h 119"/>
                <a:gd name="T8" fmla="*/ 0 w 43"/>
                <a:gd name="T9" fmla="*/ 115 h 119"/>
                <a:gd name="T10" fmla="*/ 0 w 43"/>
                <a:gd name="T11" fmla="*/ 113 h 119"/>
                <a:gd name="T12" fmla="*/ 10 w 43"/>
                <a:gd name="T13" fmla="*/ 119 h 119"/>
                <a:gd name="T14" fmla="*/ 12 w 43"/>
                <a:gd name="T15" fmla="*/ 119 h 119"/>
                <a:gd name="T16" fmla="*/ 12 w 43"/>
                <a:gd name="T17" fmla="*/ 117 h 119"/>
                <a:gd name="T18" fmla="*/ 10 w 43"/>
                <a:gd name="T19" fmla="*/ 119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19"/>
                <a:gd name="T32" fmla="*/ 43 w 43"/>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19">
                  <a:moveTo>
                    <a:pt x="10" y="119"/>
                  </a:moveTo>
                  <a:lnTo>
                    <a:pt x="12" y="117"/>
                  </a:lnTo>
                  <a:lnTo>
                    <a:pt x="43" y="2"/>
                  </a:lnTo>
                  <a:lnTo>
                    <a:pt x="31" y="0"/>
                  </a:lnTo>
                  <a:lnTo>
                    <a:pt x="0" y="115"/>
                  </a:lnTo>
                  <a:lnTo>
                    <a:pt x="0" y="113"/>
                  </a:lnTo>
                  <a:lnTo>
                    <a:pt x="10" y="119"/>
                  </a:lnTo>
                  <a:lnTo>
                    <a:pt x="12" y="119"/>
                  </a:lnTo>
                  <a:lnTo>
                    <a:pt x="12" y="117"/>
                  </a:lnTo>
                  <a:lnTo>
                    <a:pt x="10" y="119"/>
                  </a:lnTo>
                  <a:close/>
                </a:path>
              </a:pathLst>
            </a:custGeom>
            <a:solidFill>
              <a:schemeClr val="tx1"/>
            </a:solidFill>
            <a:ln w="9525">
              <a:solidFill>
                <a:schemeClr val="tx1"/>
              </a:solidFill>
              <a:round/>
              <a:headEnd/>
              <a:tailEnd/>
            </a:ln>
          </p:spPr>
          <p:txBody>
            <a:bodyPr/>
            <a:lstStyle/>
            <a:p>
              <a:endParaRPr lang="en-US"/>
            </a:p>
          </p:txBody>
        </p:sp>
        <p:sp>
          <p:nvSpPr>
            <p:cNvPr id="45648" name="Freeform 416"/>
            <p:cNvSpPr>
              <a:spLocks/>
            </p:cNvSpPr>
            <p:nvPr/>
          </p:nvSpPr>
          <p:spPr bwMode="auto">
            <a:xfrm>
              <a:off x="2863" y="3305"/>
              <a:ext cx="12" cy="12"/>
            </a:xfrm>
            <a:custGeom>
              <a:avLst/>
              <a:gdLst>
                <a:gd name="T0" fmla="*/ 10 w 12"/>
                <a:gd name="T1" fmla="*/ 10 h 12"/>
                <a:gd name="T2" fmla="*/ 10 w 12"/>
                <a:gd name="T3" fmla="*/ 12 h 12"/>
                <a:gd name="T4" fmla="*/ 12 w 12"/>
                <a:gd name="T5" fmla="*/ 6 h 12"/>
                <a:gd name="T6" fmla="*/ 2 w 12"/>
                <a:gd name="T7" fmla="*/ 0 h 12"/>
                <a:gd name="T8" fmla="*/ 0 w 12"/>
                <a:gd name="T9" fmla="*/ 4 h 12"/>
                <a:gd name="T10" fmla="*/ 0 w 12"/>
                <a:gd name="T11" fmla="*/ 6 h 12"/>
                <a:gd name="T12" fmla="*/ 0 w 12"/>
                <a:gd name="T13" fmla="*/ 4 h 12"/>
                <a:gd name="T14" fmla="*/ 0 w 12"/>
                <a:gd name="T15" fmla="*/ 6 h 12"/>
                <a:gd name="T16" fmla="*/ 10 w 12"/>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0" y="10"/>
                  </a:moveTo>
                  <a:lnTo>
                    <a:pt x="10" y="12"/>
                  </a:lnTo>
                  <a:lnTo>
                    <a:pt x="12" y="6"/>
                  </a:lnTo>
                  <a:lnTo>
                    <a:pt x="2" y="0"/>
                  </a:lnTo>
                  <a:lnTo>
                    <a:pt x="0" y="4"/>
                  </a:lnTo>
                  <a:lnTo>
                    <a:pt x="0" y="6"/>
                  </a:lnTo>
                  <a:lnTo>
                    <a:pt x="0" y="4"/>
                  </a:lnTo>
                  <a:lnTo>
                    <a:pt x="0" y="6"/>
                  </a:lnTo>
                  <a:lnTo>
                    <a:pt x="10" y="10"/>
                  </a:lnTo>
                  <a:close/>
                </a:path>
              </a:pathLst>
            </a:custGeom>
            <a:solidFill>
              <a:schemeClr val="tx1"/>
            </a:solidFill>
            <a:ln w="9525">
              <a:solidFill>
                <a:schemeClr val="tx1"/>
              </a:solidFill>
              <a:round/>
              <a:headEnd/>
              <a:tailEnd/>
            </a:ln>
          </p:spPr>
          <p:txBody>
            <a:bodyPr/>
            <a:lstStyle/>
            <a:p>
              <a:endParaRPr lang="en-US"/>
            </a:p>
          </p:txBody>
        </p:sp>
        <p:sp>
          <p:nvSpPr>
            <p:cNvPr id="45649" name="Freeform 417"/>
            <p:cNvSpPr>
              <a:spLocks/>
            </p:cNvSpPr>
            <p:nvPr/>
          </p:nvSpPr>
          <p:spPr bwMode="auto">
            <a:xfrm>
              <a:off x="2861" y="3311"/>
              <a:ext cx="12" cy="10"/>
            </a:xfrm>
            <a:custGeom>
              <a:avLst/>
              <a:gdLst>
                <a:gd name="T0" fmla="*/ 8 w 12"/>
                <a:gd name="T1" fmla="*/ 10 h 10"/>
                <a:gd name="T2" fmla="*/ 10 w 12"/>
                <a:gd name="T3" fmla="*/ 8 h 10"/>
                <a:gd name="T4" fmla="*/ 12 w 12"/>
                <a:gd name="T5" fmla="*/ 4 h 10"/>
                <a:gd name="T6" fmla="*/ 2 w 12"/>
                <a:gd name="T7" fmla="*/ 0 h 10"/>
                <a:gd name="T8" fmla="*/ 0 w 12"/>
                <a:gd name="T9" fmla="*/ 4 h 10"/>
                <a:gd name="T10" fmla="*/ 0 w 12"/>
                <a:gd name="T11" fmla="*/ 2 h 10"/>
                <a:gd name="T12" fmla="*/ 8 w 12"/>
                <a:gd name="T13" fmla="*/ 10 h 10"/>
                <a:gd name="T14" fmla="*/ 10 w 12"/>
                <a:gd name="T15" fmla="*/ 10 h 10"/>
                <a:gd name="T16" fmla="*/ 10 w 12"/>
                <a:gd name="T17" fmla="*/ 8 h 10"/>
                <a:gd name="T18" fmla="*/ 8 w 12"/>
                <a:gd name="T19" fmla="*/ 1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8" y="10"/>
                  </a:moveTo>
                  <a:lnTo>
                    <a:pt x="10" y="8"/>
                  </a:lnTo>
                  <a:lnTo>
                    <a:pt x="12" y="4"/>
                  </a:lnTo>
                  <a:lnTo>
                    <a:pt x="2" y="0"/>
                  </a:lnTo>
                  <a:lnTo>
                    <a:pt x="0" y="4"/>
                  </a:lnTo>
                  <a:lnTo>
                    <a:pt x="0" y="2"/>
                  </a:lnTo>
                  <a:lnTo>
                    <a:pt x="8" y="10"/>
                  </a:lnTo>
                  <a:lnTo>
                    <a:pt x="10" y="10"/>
                  </a:lnTo>
                  <a:lnTo>
                    <a:pt x="10" y="8"/>
                  </a:lnTo>
                  <a:lnTo>
                    <a:pt x="8" y="10"/>
                  </a:lnTo>
                  <a:close/>
                </a:path>
              </a:pathLst>
            </a:custGeom>
            <a:solidFill>
              <a:schemeClr val="tx1"/>
            </a:solidFill>
            <a:ln w="9525">
              <a:solidFill>
                <a:schemeClr val="tx1"/>
              </a:solidFill>
              <a:round/>
              <a:headEnd/>
              <a:tailEnd/>
            </a:ln>
          </p:spPr>
          <p:txBody>
            <a:bodyPr/>
            <a:lstStyle/>
            <a:p>
              <a:endParaRPr lang="en-US"/>
            </a:p>
          </p:txBody>
        </p:sp>
        <p:sp>
          <p:nvSpPr>
            <p:cNvPr id="45650" name="Freeform 418"/>
            <p:cNvSpPr>
              <a:spLocks/>
            </p:cNvSpPr>
            <p:nvPr/>
          </p:nvSpPr>
          <p:spPr bwMode="auto">
            <a:xfrm>
              <a:off x="2859" y="3313"/>
              <a:ext cx="10" cy="10"/>
            </a:xfrm>
            <a:custGeom>
              <a:avLst/>
              <a:gdLst>
                <a:gd name="T0" fmla="*/ 8 w 10"/>
                <a:gd name="T1" fmla="*/ 10 h 10"/>
                <a:gd name="T2" fmla="*/ 10 w 10"/>
                <a:gd name="T3" fmla="*/ 8 h 10"/>
                <a:gd name="T4" fmla="*/ 2 w 10"/>
                <a:gd name="T5" fmla="*/ 0 h 10"/>
                <a:gd name="T6" fmla="*/ 0 w 10"/>
                <a:gd name="T7" fmla="*/ 2 h 10"/>
                <a:gd name="T8" fmla="*/ 8 w 10"/>
                <a:gd name="T9" fmla="*/ 10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8" y="10"/>
                  </a:moveTo>
                  <a:lnTo>
                    <a:pt x="10" y="8"/>
                  </a:lnTo>
                  <a:lnTo>
                    <a:pt x="2" y="0"/>
                  </a:lnTo>
                  <a:lnTo>
                    <a:pt x="0" y="2"/>
                  </a:lnTo>
                  <a:lnTo>
                    <a:pt x="8" y="10"/>
                  </a:lnTo>
                  <a:close/>
                </a:path>
              </a:pathLst>
            </a:custGeom>
            <a:solidFill>
              <a:schemeClr val="tx1"/>
            </a:solidFill>
            <a:ln w="9525">
              <a:solidFill>
                <a:schemeClr val="tx1"/>
              </a:solidFill>
              <a:round/>
              <a:headEnd/>
              <a:tailEnd/>
            </a:ln>
          </p:spPr>
          <p:txBody>
            <a:bodyPr/>
            <a:lstStyle/>
            <a:p>
              <a:endParaRPr lang="en-US"/>
            </a:p>
          </p:txBody>
        </p:sp>
        <p:sp>
          <p:nvSpPr>
            <p:cNvPr id="45651" name="Freeform 419"/>
            <p:cNvSpPr>
              <a:spLocks/>
            </p:cNvSpPr>
            <p:nvPr/>
          </p:nvSpPr>
          <p:spPr bwMode="auto">
            <a:xfrm>
              <a:off x="2858" y="3315"/>
              <a:ext cx="9" cy="12"/>
            </a:xfrm>
            <a:custGeom>
              <a:avLst/>
              <a:gdLst>
                <a:gd name="T0" fmla="*/ 3 w 9"/>
                <a:gd name="T1" fmla="*/ 12 h 12"/>
                <a:gd name="T2" fmla="*/ 7 w 9"/>
                <a:gd name="T3" fmla="*/ 12 h 12"/>
                <a:gd name="T4" fmla="*/ 9 w 9"/>
                <a:gd name="T5" fmla="*/ 8 h 12"/>
                <a:gd name="T6" fmla="*/ 1 w 9"/>
                <a:gd name="T7" fmla="*/ 0 h 12"/>
                <a:gd name="T8" fmla="*/ 0 w 9"/>
                <a:gd name="T9" fmla="*/ 2 h 12"/>
                <a:gd name="T10" fmla="*/ 1 w 9"/>
                <a:gd name="T11" fmla="*/ 2 h 12"/>
                <a:gd name="T12" fmla="*/ 3 w 9"/>
                <a:gd name="T13" fmla="*/ 12 h 12"/>
                <a:gd name="T14" fmla="*/ 5 w 9"/>
                <a:gd name="T15" fmla="*/ 12 h 12"/>
                <a:gd name="T16" fmla="*/ 7 w 9"/>
                <a:gd name="T17" fmla="*/ 12 h 12"/>
                <a:gd name="T18" fmla="*/ 3 w 9"/>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3" y="12"/>
                  </a:moveTo>
                  <a:lnTo>
                    <a:pt x="7" y="12"/>
                  </a:lnTo>
                  <a:lnTo>
                    <a:pt x="9" y="8"/>
                  </a:lnTo>
                  <a:lnTo>
                    <a:pt x="1" y="0"/>
                  </a:lnTo>
                  <a:lnTo>
                    <a:pt x="0" y="2"/>
                  </a:lnTo>
                  <a:lnTo>
                    <a:pt x="1" y="2"/>
                  </a:lnTo>
                  <a:lnTo>
                    <a:pt x="3" y="12"/>
                  </a:lnTo>
                  <a:lnTo>
                    <a:pt x="5" y="12"/>
                  </a:lnTo>
                  <a:lnTo>
                    <a:pt x="7" y="12"/>
                  </a:lnTo>
                  <a:lnTo>
                    <a:pt x="3" y="12"/>
                  </a:lnTo>
                  <a:close/>
                </a:path>
              </a:pathLst>
            </a:custGeom>
            <a:solidFill>
              <a:schemeClr val="tx1"/>
            </a:solidFill>
            <a:ln w="9525">
              <a:solidFill>
                <a:schemeClr val="tx1"/>
              </a:solidFill>
              <a:round/>
              <a:headEnd/>
              <a:tailEnd/>
            </a:ln>
          </p:spPr>
          <p:txBody>
            <a:bodyPr/>
            <a:lstStyle/>
            <a:p>
              <a:endParaRPr lang="en-US"/>
            </a:p>
          </p:txBody>
        </p:sp>
        <p:sp>
          <p:nvSpPr>
            <p:cNvPr id="45652" name="Freeform 420"/>
            <p:cNvSpPr>
              <a:spLocks/>
            </p:cNvSpPr>
            <p:nvPr/>
          </p:nvSpPr>
          <p:spPr bwMode="auto">
            <a:xfrm>
              <a:off x="2856" y="3317"/>
              <a:ext cx="5" cy="12"/>
            </a:xfrm>
            <a:custGeom>
              <a:avLst/>
              <a:gdLst>
                <a:gd name="T0" fmla="*/ 0 w 5"/>
                <a:gd name="T1" fmla="*/ 12 h 12"/>
                <a:gd name="T2" fmla="*/ 2 w 5"/>
                <a:gd name="T3" fmla="*/ 12 h 12"/>
                <a:gd name="T4" fmla="*/ 5 w 5"/>
                <a:gd name="T5" fmla="*/ 10 h 12"/>
                <a:gd name="T6" fmla="*/ 3 w 5"/>
                <a:gd name="T7" fmla="*/ 0 h 12"/>
                <a:gd name="T8" fmla="*/ 0 w 5"/>
                <a:gd name="T9" fmla="*/ 0 h 12"/>
                <a:gd name="T10" fmla="*/ 3 w 5"/>
                <a:gd name="T11" fmla="*/ 0 h 12"/>
                <a:gd name="T12" fmla="*/ 0 w 5"/>
                <a:gd name="T13" fmla="*/ 12 h 12"/>
                <a:gd name="T14" fmla="*/ 2 w 5"/>
                <a:gd name="T15" fmla="*/ 12 h 12"/>
                <a:gd name="T16" fmla="*/ 0 w 5"/>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2"/>
                <a:gd name="T29" fmla="*/ 5 w 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2">
                  <a:moveTo>
                    <a:pt x="0" y="12"/>
                  </a:moveTo>
                  <a:lnTo>
                    <a:pt x="2" y="12"/>
                  </a:lnTo>
                  <a:lnTo>
                    <a:pt x="5" y="10"/>
                  </a:lnTo>
                  <a:lnTo>
                    <a:pt x="3" y="0"/>
                  </a:lnTo>
                  <a:lnTo>
                    <a:pt x="0" y="0"/>
                  </a:lnTo>
                  <a:lnTo>
                    <a:pt x="3"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653" name="Freeform 421"/>
            <p:cNvSpPr>
              <a:spLocks/>
            </p:cNvSpPr>
            <p:nvPr/>
          </p:nvSpPr>
          <p:spPr bwMode="auto">
            <a:xfrm>
              <a:off x="2848" y="3315"/>
              <a:ext cx="11" cy="14"/>
            </a:xfrm>
            <a:custGeom>
              <a:avLst/>
              <a:gdLst>
                <a:gd name="T0" fmla="*/ 0 w 11"/>
                <a:gd name="T1" fmla="*/ 10 h 14"/>
                <a:gd name="T2" fmla="*/ 2 w 11"/>
                <a:gd name="T3" fmla="*/ 12 h 14"/>
                <a:gd name="T4" fmla="*/ 8 w 11"/>
                <a:gd name="T5" fmla="*/ 14 h 14"/>
                <a:gd name="T6" fmla="*/ 11 w 11"/>
                <a:gd name="T7" fmla="*/ 2 h 14"/>
                <a:gd name="T8" fmla="*/ 6 w 11"/>
                <a:gd name="T9" fmla="*/ 0 h 14"/>
                <a:gd name="T10" fmla="*/ 10 w 11"/>
                <a:gd name="T11" fmla="*/ 2 h 14"/>
                <a:gd name="T12" fmla="*/ 0 w 11"/>
                <a:gd name="T13" fmla="*/ 10 h 14"/>
                <a:gd name="T14" fmla="*/ 2 w 11"/>
                <a:gd name="T15" fmla="*/ 12 h 14"/>
                <a:gd name="T16" fmla="*/ 0 w 11"/>
                <a:gd name="T17" fmla="*/ 1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0" y="10"/>
                  </a:moveTo>
                  <a:lnTo>
                    <a:pt x="2" y="12"/>
                  </a:lnTo>
                  <a:lnTo>
                    <a:pt x="8" y="14"/>
                  </a:lnTo>
                  <a:lnTo>
                    <a:pt x="11" y="2"/>
                  </a:lnTo>
                  <a:lnTo>
                    <a:pt x="6" y="0"/>
                  </a:lnTo>
                  <a:lnTo>
                    <a:pt x="10" y="2"/>
                  </a:lnTo>
                  <a:lnTo>
                    <a:pt x="0" y="10"/>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654" name="Freeform 422"/>
            <p:cNvSpPr>
              <a:spLocks/>
            </p:cNvSpPr>
            <p:nvPr/>
          </p:nvSpPr>
          <p:spPr bwMode="auto">
            <a:xfrm>
              <a:off x="2846" y="3313"/>
              <a:ext cx="12" cy="12"/>
            </a:xfrm>
            <a:custGeom>
              <a:avLst/>
              <a:gdLst>
                <a:gd name="T0" fmla="*/ 0 w 12"/>
                <a:gd name="T1" fmla="*/ 10 h 12"/>
                <a:gd name="T2" fmla="*/ 0 w 12"/>
                <a:gd name="T3" fmla="*/ 8 h 12"/>
                <a:gd name="T4" fmla="*/ 2 w 12"/>
                <a:gd name="T5" fmla="*/ 12 h 12"/>
                <a:gd name="T6" fmla="*/ 12 w 12"/>
                <a:gd name="T7" fmla="*/ 4 h 12"/>
                <a:gd name="T8" fmla="*/ 10 w 12"/>
                <a:gd name="T9" fmla="*/ 2 h 12"/>
                <a:gd name="T10" fmla="*/ 8 w 12"/>
                <a:gd name="T11" fmla="*/ 0 h 12"/>
                <a:gd name="T12" fmla="*/ 10 w 12"/>
                <a:gd name="T13" fmla="*/ 2 h 12"/>
                <a:gd name="T14" fmla="*/ 8 w 12"/>
                <a:gd name="T15" fmla="*/ 0 h 12"/>
                <a:gd name="T16" fmla="*/ 0 w 12"/>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10"/>
                  </a:moveTo>
                  <a:lnTo>
                    <a:pt x="0" y="8"/>
                  </a:lnTo>
                  <a:lnTo>
                    <a:pt x="2" y="12"/>
                  </a:lnTo>
                  <a:lnTo>
                    <a:pt x="12" y="4"/>
                  </a:lnTo>
                  <a:lnTo>
                    <a:pt x="10" y="2"/>
                  </a:lnTo>
                  <a:lnTo>
                    <a:pt x="8" y="0"/>
                  </a:lnTo>
                  <a:lnTo>
                    <a:pt x="10" y="2"/>
                  </a:lnTo>
                  <a:lnTo>
                    <a:pt x="8" y="0"/>
                  </a:lnTo>
                  <a:lnTo>
                    <a:pt x="0" y="10"/>
                  </a:lnTo>
                  <a:close/>
                </a:path>
              </a:pathLst>
            </a:custGeom>
            <a:solidFill>
              <a:schemeClr val="tx1"/>
            </a:solidFill>
            <a:ln w="9525">
              <a:solidFill>
                <a:schemeClr val="tx1"/>
              </a:solidFill>
              <a:round/>
              <a:headEnd/>
              <a:tailEnd/>
            </a:ln>
          </p:spPr>
          <p:txBody>
            <a:bodyPr/>
            <a:lstStyle/>
            <a:p>
              <a:endParaRPr lang="en-US"/>
            </a:p>
          </p:txBody>
        </p:sp>
        <p:sp>
          <p:nvSpPr>
            <p:cNvPr id="45655" name="Freeform 423"/>
            <p:cNvSpPr>
              <a:spLocks/>
            </p:cNvSpPr>
            <p:nvPr/>
          </p:nvSpPr>
          <p:spPr bwMode="auto">
            <a:xfrm>
              <a:off x="2842" y="3311"/>
              <a:ext cx="12" cy="12"/>
            </a:xfrm>
            <a:custGeom>
              <a:avLst/>
              <a:gdLst>
                <a:gd name="T0" fmla="*/ 0 w 12"/>
                <a:gd name="T1" fmla="*/ 6 h 12"/>
                <a:gd name="T2" fmla="*/ 2 w 12"/>
                <a:gd name="T3" fmla="*/ 8 h 12"/>
                <a:gd name="T4" fmla="*/ 4 w 12"/>
                <a:gd name="T5" fmla="*/ 12 h 12"/>
                <a:gd name="T6" fmla="*/ 12 w 12"/>
                <a:gd name="T7" fmla="*/ 2 h 12"/>
                <a:gd name="T8" fmla="*/ 10 w 12"/>
                <a:gd name="T9" fmla="*/ 0 h 12"/>
                <a:gd name="T10" fmla="*/ 12 w 12"/>
                <a:gd name="T11" fmla="*/ 2 h 12"/>
                <a:gd name="T12" fmla="*/ 0 w 12"/>
                <a:gd name="T13" fmla="*/ 6 h 12"/>
                <a:gd name="T14" fmla="*/ 0 w 12"/>
                <a:gd name="T15" fmla="*/ 8 h 12"/>
                <a:gd name="T16" fmla="*/ 2 w 12"/>
                <a:gd name="T17" fmla="*/ 8 h 12"/>
                <a:gd name="T18" fmla="*/ 0 w 12"/>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0" y="6"/>
                  </a:moveTo>
                  <a:lnTo>
                    <a:pt x="2" y="8"/>
                  </a:lnTo>
                  <a:lnTo>
                    <a:pt x="4" y="12"/>
                  </a:lnTo>
                  <a:lnTo>
                    <a:pt x="12" y="2"/>
                  </a:lnTo>
                  <a:lnTo>
                    <a:pt x="10" y="0"/>
                  </a:lnTo>
                  <a:lnTo>
                    <a:pt x="12" y="2"/>
                  </a:lnTo>
                  <a:lnTo>
                    <a:pt x="0" y="6"/>
                  </a:lnTo>
                  <a:lnTo>
                    <a:pt x="0" y="8"/>
                  </a:lnTo>
                  <a:lnTo>
                    <a:pt x="2" y="8"/>
                  </a:lnTo>
                  <a:lnTo>
                    <a:pt x="0" y="6"/>
                  </a:lnTo>
                  <a:close/>
                </a:path>
              </a:pathLst>
            </a:custGeom>
            <a:solidFill>
              <a:schemeClr val="tx1"/>
            </a:solidFill>
            <a:ln w="9525">
              <a:solidFill>
                <a:schemeClr val="tx1"/>
              </a:solidFill>
              <a:round/>
              <a:headEnd/>
              <a:tailEnd/>
            </a:ln>
          </p:spPr>
          <p:txBody>
            <a:bodyPr/>
            <a:lstStyle/>
            <a:p>
              <a:endParaRPr lang="en-US"/>
            </a:p>
          </p:txBody>
        </p:sp>
        <p:sp>
          <p:nvSpPr>
            <p:cNvPr id="45656" name="Freeform 424"/>
            <p:cNvSpPr>
              <a:spLocks/>
            </p:cNvSpPr>
            <p:nvPr/>
          </p:nvSpPr>
          <p:spPr bwMode="auto">
            <a:xfrm>
              <a:off x="2840" y="3307"/>
              <a:ext cx="14" cy="10"/>
            </a:xfrm>
            <a:custGeom>
              <a:avLst/>
              <a:gdLst>
                <a:gd name="T0" fmla="*/ 0 w 14"/>
                <a:gd name="T1" fmla="*/ 6 h 10"/>
                <a:gd name="T2" fmla="*/ 2 w 14"/>
                <a:gd name="T3" fmla="*/ 10 h 10"/>
                <a:gd name="T4" fmla="*/ 14 w 14"/>
                <a:gd name="T5" fmla="*/ 6 h 10"/>
                <a:gd name="T6" fmla="*/ 12 w 14"/>
                <a:gd name="T7" fmla="*/ 0 h 10"/>
                <a:gd name="T8" fmla="*/ 10 w 14"/>
                <a:gd name="T9" fmla="*/ 0 h 10"/>
                <a:gd name="T10" fmla="*/ 12 w 14"/>
                <a:gd name="T11" fmla="*/ 0 h 10"/>
                <a:gd name="T12" fmla="*/ 10 w 14"/>
                <a:gd name="T13" fmla="*/ 0 h 10"/>
                <a:gd name="T14" fmla="*/ 0 w 14"/>
                <a:gd name="T15" fmla="*/ 6 h 10"/>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0"/>
                <a:gd name="T26" fmla="*/ 14 w 14"/>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0">
                  <a:moveTo>
                    <a:pt x="0" y="6"/>
                  </a:moveTo>
                  <a:lnTo>
                    <a:pt x="2" y="10"/>
                  </a:lnTo>
                  <a:lnTo>
                    <a:pt x="14" y="6"/>
                  </a:lnTo>
                  <a:lnTo>
                    <a:pt x="12" y="0"/>
                  </a:lnTo>
                  <a:lnTo>
                    <a:pt x="10" y="0"/>
                  </a:lnTo>
                  <a:lnTo>
                    <a:pt x="12" y="0"/>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657" name="Freeform 425"/>
            <p:cNvSpPr>
              <a:spLocks/>
            </p:cNvSpPr>
            <p:nvPr/>
          </p:nvSpPr>
          <p:spPr bwMode="auto">
            <a:xfrm>
              <a:off x="2836" y="3301"/>
              <a:ext cx="14" cy="12"/>
            </a:xfrm>
            <a:custGeom>
              <a:avLst/>
              <a:gdLst>
                <a:gd name="T0" fmla="*/ 0 w 14"/>
                <a:gd name="T1" fmla="*/ 6 h 12"/>
                <a:gd name="T2" fmla="*/ 2 w 14"/>
                <a:gd name="T3" fmla="*/ 6 h 12"/>
                <a:gd name="T4" fmla="*/ 4 w 14"/>
                <a:gd name="T5" fmla="*/ 12 h 12"/>
                <a:gd name="T6" fmla="*/ 14 w 14"/>
                <a:gd name="T7" fmla="*/ 6 h 12"/>
                <a:gd name="T8" fmla="*/ 12 w 14"/>
                <a:gd name="T9" fmla="*/ 0 h 12"/>
                <a:gd name="T10" fmla="*/ 12 w 14"/>
                <a:gd name="T11" fmla="*/ 2 h 12"/>
                <a:gd name="T12" fmla="*/ 0 w 14"/>
                <a:gd name="T13" fmla="*/ 6 h 12"/>
                <a:gd name="T14" fmla="*/ 2 w 14"/>
                <a:gd name="T15" fmla="*/ 6 h 12"/>
                <a:gd name="T16" fmla="*/ 0 w 14"/>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0" y="6"/>
                  </a:moveTo>
                  <a:lnTo>
                    <a:pt x="2" y="6"/>
                  </a:lnTo>
                  <a:lnTo>
                    <a:pt x="4" y="12"/>
                  </a:lnTo>
                  <a:lnTo>
                    <a:pt x="14" y="6"/>
                  </a:lnTo>
                  <a:lnTo>
                    <a:pt x="12" y="0"/>
                  </a:lnTo>
                  <a:lnTo>
                    <a:pt x="12" y="2"/>
                  </a:lnTo>
                  <a:lnTo>
                    <a:pt x="0" y="6"/>
                  </a:lnTo>
                  <a:lnTo>
                    <a:pt x="2" y="6"/>
                  </a:lnTo>
                  <a:lnTo>
                    <a:pt x="0" y="6"/>
                  </a:lnTo>
                  <a:close/>
                </a:path>
              </a:pathLst>
            </a:custGeom>
            <a:solidFill>
              <a:schemeClr val="tx1"/>
            </a:solidFill>
            <a:ln w="9525">
              <a:solidFill>
                <a:schemeClr val="tx1"/>
              </a:solidFill>
              <a:round/>
              <a:headEnd/>
              <a:tailEnd/>
            </a:ln>
          </p:spPr>
          <p:txBody>
            <a:bodyPr/>
            <a:lstStyle/>
            <a:p>
              <a:endParaRPr lang="en-US"/>
            </a:p>
          </p:txBody>
        </p:sp>
        <p:sp>
          <p:nvSpPr>
            <p:cNvPr id="45658" name="Freeform 426"/>
            <p:cNvSpPr>
              <a:spLocks/>
            </p:cNvSpPr>
            <p:nvPr/>
          </p:nvSpPr>
          <p:spPr bwMode="auto">
            <a:xfrm>
              <a:off x="2832" y="3290"/>
              <a:ext cx="16" cy="17"/>
            </a:xfrm>
            <a:custGeom>
              <a:avLst/>
              <a:gdLst>
                <a:gd name="T0" fmla="*/ 0 w 16"/>
                <a:gd name="T1" fmla="*/ 2 h 17"/>
                <a:gd name="T2" fmla="*/ 0 w 16"/>
                <a:gd name="T3" fmla="*/ 4 h 17"/>
                <a:gd name="T4" fmla="*/ 4 w 16"/>
                <a:gd name="T5" fmla="*/ 17 h 17"/>
                <a:gd name="T6" fmla="*/ 16 w 16"/>
                <a:gd name="T7" fmla="*/ 13 h 17"/>
                <a:gd name="T8" fmla="*/ 12 w 16"/>
                <a:gd name="T9" fmla="*/ 0 h 17"/>
                <a:gd name="T10" fmla="*/ 0 w 16"/>
                <a:gd name="T11" fmla="*/ 2 h 17"/>
                <a:gd name="T12" fmla="*/ 0 w 16"/>
                <a:gd name="T13" fmla="*/ 4 h 17"/>
                <a:gd name="T14" fmla="*/ 0 w 16"/>
                <a:gd name="T15" fmla="*/ 2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0" y="2"/>
                  </a:moveTo>
                  <a:lnTo>
                    <a:pt x="0" y="4"/>
                  </a:lnTo>
                  <a:lnTo>
                    <a:pt x="4" y="17"/>
                  </a:lnTo>
                  <a:lnTo>
                    <a:pt x="16" y="13"/>
                  </a:lnTo>
                  <a:lnTo>
                    <a:pt x="12" y="0"/>
                  </a:lnTo>
                  <a:lnTo>
                    <a:pt x="0" y="2"/>
                  </a:lnTo>
                  <a:lnTo>
                    <a:pt x="0" y="4"/>
                  </a:lnTo>
                  <a:lnTo>
                    <a:pt x="0" y="2"/>
                  </a:lnTo>
                  <a:close/>
                </a:path>
              </a:pathLst>
            </a:custGeom>
            <a:solidFill>
              <a:schemeClr val="tx1"/>
            </a:solidFill>
            <a:ln w="9525">
              <a:solidFill>
                <a:schemeClr val="tx1"/>
              </a:solidFill>
              <a:round/>
              <a:headEnd/>
              <a:tailEnd/>
            </a:ln>
          </p:spPr>
          <p:txBody>
            <a:bodyPr/>
            <a:lstStyle/>
            <a:p>
              <a:endParaRPr lang="en-US"/>
            </a:p>
          </p:txBody>
        </p:sp>
        <p:sp>
          <p:nvSpPr>
            <p:cNvPr id="45659" name="Freeform 427"/>
            <p:cNvSpPr>
              <a:spLocks/>
            </p:cNvSpPr>
            <p:nvPr/>
          </p:nvSpPr>
          <p:spPr bwMode="auto">
            <a:xfrm>
              <a:off x="2829" y="3274"/>
              <a:ext cx="15" cy="18"/>
            </a:xfrm>
            <a:custGeom>
              <a:avLst/>
              <a:gdLst>
                <a:gd name="T0" fmla="*/ 0 w 15"/>
                <a:gd name="T1" fmla="*/ 4 h 18"/>
                <a:gd name="T2" fmla="*/ 3 w 15"/>
                <a:gd name="T3" fmla="*/ 18 h 18"/>
                <a:gd name="T4" fmla="*/ 15 w 15"/>
                <a:gd name="T5" fmla="*/ 16 h 18"/>
                <a:gd name="T6" fmla="*/ 11 w 15"/>
                <a:gd name="T7" fmla="*/ 0 h 18"/>
                <a:gd name="T8" fmla="*/ 0 w 15"/>
                <a:gd name="T9" fmla="*/ 4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0" y="4"/>
                  </a:moveTo>
                  <a:lnTo>
                    <a:pt x="3" y="18"/>
                  </a:lnTo>
                  <a:lnTo>
                    <a:pt x="15" y="16"/>
                  </a:lnTo>
                  <a:lnTo>
                    <a:pt x="11" y="0"/>
                  </a:lnTo>
                  <a:lnTo>
                    <a:pt x="0" y="4"/>
                  </a:lnTo>
                  <a:close/>
                </a:path>
              </a:pathLst>
            </a:custGeom>
            <a:solidFill>
              <a:schemeClr val="tx1"/>
            </a:solidFill>
            <a:ln w="9525">
              <a:solidFill>
                <a:schemeClr val="tx1"/>
              </a:solidFill>
              <a:round/>
              <a:headEnd/>
              <a:tailEnd/>
            </a:ln>
          </p:spPr>
          <p:txBody>
            <a:bodyPr/>
            <a:lstStyle/>
            <a:p>
              <a:endParaRPr lang="en-US"/>
            </a:p>
          </p:txBody>
        </p:sp>
        <p:sp>
          <p:nvSpPr>
            <p:cNvPr id="45660" name="Freeform 428"/>
            <p:cNvSpPr>
              <a:spLocks/>
            </p:cNvSpPr>
            <p:nvPr/>
          </p:nvSpPr>
          <p:spPr bwMode="auto">
            <a:xfrm>
              <a:off x="2811" y="3200"/>
              <a:ext cx="29" cy="78"/>
            </a:xfrm>
            <a:custGeom>
              <a:avLst/>
              <a:gdLst>
                <a:gd name="T0" fmla="*/ 0 w 29"/>
                <a:gd name="T1" fmla="*/ 4 h 78"/>
                <a:gd name="T2" fmla="*/ 18 w 29"/>
                <a:gd name="T3" fmla="*/ 78 h 78"/>
                <a:gd name="T4" fmla="*/ 29 w 29"/>
                <a:gd name="T5" fmla="*/ 74 h 78"/>
                <a:gd name="T6" fmla="*/ 12 w 29"/>
                <a:gd name="T7" fmla="*/ 0 h 78"/>
                <a:gd name="T8" fmla="*/ 0 w 29"/>
                <a:gd name="T9" fmla="*/ 4 h 78"/>
                <a:gd name="T10" fmla="*/ 0 60000 65536"/>
                <a:gd name="T11" fmla="*/ 0 60000 65536"/>
                <a:gd name="T12" fmla="*/ 0 60000 65536"/>
                <a:gd name="T13" fmla="*/ 0 60000 65536"/>
                <a:gd name="T14" fmla="*/ 0 60000 65536"/>
                <a:gd name="T15" fmla="*/ 0 w 29"/>
                <a:gd name="T16" fmla="*/ 0 h 78"/>
                <a:gd name="T17" fmla="*/ 29 w 29"/>
                <a:gd name="T18" fmla="*/ 78 h 78"/>
              </a:gdLst>
              <a:ahLst/>
              <a:cxnLst>
                <a:cxn ang="T10">
                  <a:pos x="T0" y="T1"/>
                </a:cxn>
                <a:cxn ang="T11">
                  <a:pos x="T2" y="T3"/>
                </a:cxn>
                <a:cxn ang="T12">
                  <a:pos x="T4" y="T5"/>
                </a:cxn>
                <a:cxn ang="T13">
                  <a:pos x="T6" y="T7"/>
                </a:cxn>
                <a:cxn ang="T14">
                  <a:pos x="T8" y="T9"/>
                </a:cxn>
              </a:cxnLst>
              <a:rect l="T15" t="T16" r="T17" b="T18"/>
              <a:pathLst>
                <a:path w="29" h="78">
                  <a:moveTo>
                    <a:pt x="0" y="4"/>
                  </a:moveTo>
                  <a:lnTo>
                    <a:pt x="18" y="78"/>
                  </a:lnTo>
                  <a:lnTo>
                    <a:pt x="29" y="74"/>
                  </a:lnTo>
                  <a:lnTo>
                    <a:pt x="12" y="0"/>
                  </a:lnTo>
                  <a:lnTo>
                    <a:pt x="0" y="4"/>
                  </a:lnTo>
                  <a:close/>
                </a:path>
              </a:pathLst>
            </a:custGeom>
            <a:solidFill>
              <a:schemeClr val="tx1"/>
            </a:solidFill>
            <a:ln w="9525">
              <a:solidFill>
                <a:schemeClr val="tx1"/>
              </a:solidFill>
              <a:round/>
              <a:headEnd/>
              <a:tailEnd/>
            </a:ln>
          </p:spPr>
          <p:txBody>
            <a:bodyPr/>
            <a:lstStyle/>
            <a:p>
              <a:endParaRPr lang="en-US"/>
            </a:p>
          </p:txBody>
        </p:sp>
        <p:sp>
          <p:nvSpPr>
            <p:cNvPr id="45661" name="Freeform 429"/>
            <p:cNvSpPr>
              <a:spLocks/>
            </p:cNvSpPr>
            <p:nvPr/>
          </p:nvSpPr>
          <p:spPr bwMode="auto">
            <a:xfrm>
              <a:off x="2794" y="3136"/>
              <a:ext cx="29" cy="68"/>
            </a:xfrm>
            <a:custGeom>
              <a:avLst/>
              <a:gdLst>
                <a:gd name="T0" fmla="*/ 2 w 29"/>
                <a:gd name="T1" fmla="*/ 4 h 68"/>
                <a:gd name="T2" fmla="*/ 0 w 29"/>
                <a:gd name="T3" fmla="*/ 4 h 68"/>
                <a:gd name="T4" fmla="*/ 17 w 29"/>
                <a:gd name="T5" fmla="*/ 68 h 68"/>
                <a:gd name="T6" fmla="*/ 29 w 29"/>
                <a:gd name="T7" fmla="*/ 64 h 68"/>
                <a:gd name="T8" fmla="*/ 11 w 29"/>
                <a:gd name="T9" fmla="*/ 2 h 68"/>
                <a:gd name="T10" fmla="*/ 11 w 29"/>
                <a:gd name="T11" fmla="*/ 0 h 68"/>
                <a:gd name="T12" fmla="*/ 11 w 29"/>
                <a:gd name="T13" fmla="*/ 2 h 68"/>
                <a:gd name="T14" fmla="*/ 11 w 29"/>
                <a:gd name="T15" fmla="*/ 0 h 68"/>
                <a:gd name="T16" fmla="*/ 2 w 29"/>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68"/>
                <a:gd name="T29" fmla="*/ 29 w 29"/>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68">
                  <a:moveTo>
                    <a:pt x="2" y="4"/>
                  </a:moveTo>
                  <a:lnTo>
                    <a:pt x="0" y="4"/>
                  </a:lnTo>
                  <a:lnTo>
                    <a:pt x="17" y="68"/>
                  </a:lnTo>
                  <a:lnTo>
                    <a:pt x="29" y="64"/>
                  </a:lnTo>
                  <a:lnTo>
                    <a:pt x="11" y="2"/>
                  </a:lnTo>
                  <a:lnTo>
                    <a:pt x="11" y="0"/>
                  </a:lnTo>
                  <a:lnTo>
                    <a:pt x="11" y="2"/>
                  </a:lnTo>
                  <a:lnTo>
                    <a:pt x="11" y="0"/>
                  </a:lnTo>
                  <a:lnTo>
                    <a:pt x="2" y="4"/>
                  </a:lnTo>
                  <a:close/>
                </a:path>
              </a:pathLst>
            </a:custGeom>
            <a:solidFill>
              <a:schemeClr val="tx1"/>
            </a:solidFill>
            <a:ln w="9525">
              <a:solidFill>
                <a:schemeClr val="tx1"/>
              </a:solidFill>
              <a:round/>
              <a:headEnd/>
              <a:tailEnd/>
            </a:ln>
          </p:spPr>
          <p:txBody>
            <a:bodyPr/>
            <a:lstStyle/>
            <a:p>
              <a:endParaRPr lang="en-US"/>
            </a:p>
          </p:txBody>
        </p:sp>
        <p:sp>
          <p:nvSpPr>
            <p:cNvPr id="45662" name="Freeform 430"/>
            <p:cNvSpPr>
              <a:spLocks/>
            </p:cNvSpPr>
            <p:nvPr/>
          </p:nvSpPr>
          <p:spPr bwMode="auto">
            <a:xfrm>
              <a:off x="2790" y="3122"/>
              <a:ext cx="15" cy="18"/>
            </a:xfrm>
            <a:custGeom>
              <a:avLst/>
              <a:gdLst>
                <a:gd name="T0" fmla="*/ 0 w 15"/>
                <a:gd name="T1" fmla="*/ 6 h 18"/>
                <a:gd name="T2" fmla="*/ 6 w 15"/>
                <a:gd name="T3" fmla="*/ 18 h 18"/>
                <a:gd name="T4" fmla="*/ 15 w 15"/>
                <a:gd name="T5" fmla="*/ 14 h 18"/>
                <a:gd name="T6" fmla="*/ 12 w 15"/>
                <a:gd name="T7" fmla="*/ 2 h 18"/>
                <a:gd name="T8" fmla="*/ 12 w 15"/>
                <a:gd name="T9" fmla="*/ 0 h 18"/>
                <a:gd name="T10" fmla="*/ 12 w 15"/>
                <a:gd name="T11" fmla="*/ 2 h 18"/>
                <a:gd name="T12" fmla="*/ 12 w 15"/>
                <a:gd name="T13" fmla="*/ 0 h 18"/>
                <a:gd name="T14" fmla="*/ 0 w 15"/>
                <a:gd name="T15" fmla="*/ 6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0" y="6"/>
                  </a:moveTo>
                  <a:lnTo>
                    <a:pt x="6" y="18"/>
                  </a:lnTo>
                  <a:lnTo>
                    <a:pt x="15" y="14"/>
                  </a:lnTo>
                  <a:lnTo>
                    <a:pt x="12" y="2"/>
                  </a:lnTo>
                  <a:lnTo>
                    <a:pt x="12" y="0"/>
                  </a:lnTo>
                  <a:lnTo>
                    <a:pt x="12" y="2"/>
                  </a:lnTo>
                  <a:lnTo>
                    <a:pt x="12" y="0"/>
                  </a:lnTo>
                  <a:lnTo>
                    <a:pt x="0" y="6"/>
                  </a:lnTo>
                  <a:close/>
                </a:path>
              </a:pathLst>
            </a:custGeom>
            <a:solidFill>
              <a:schemeClr val="tx1"/>
            </a:solidFill>
            <a:ln w="9525">
              <a:solidFill>
                <a:schemeClr val="tx1"/>
              </a:solidFill>
              <a:round/>
              <a:headEnd/>
              <a:tailEnd/>
            </a:ln>
          </p:spPr>
          <p:txBody>
            <a:bodyPr/>
            <a:lstStyle/>
            <a:p>
              <a:endParaRPr lang="en-US"/>
            </a:p>
          </p:txBody>
        </p:sp>
        <p:sp>
          <p:nvSpPr>
            <p:cNvPr id="45663" name="Freeform 431"/>
            <p:cNvSpPr>
              <a:spLocks/>
            </p:cNvSpPr>
            <p:nvPr/>
          </p:nvSpPr>
          <p:spPr bwMode="auto">
            <a:xfrm>
              <a:off x="2786" y="3114"/>
              <a:ext cx="16" cy="14"/>
            </a:xfrm>
            <a:custGeom>
              <a:avLst/>
              <a:gdLst>
                <a:gd name="T0" fmla="*/ 0 w 16"/>
                <a:gd name="T1" fmla="*/ 8 h 14"/>
                <a:gd name="T2" fmla="*/ 0 w 16"/>
                <a:gd name="T3" fmla="*/ 6 h 14"/>
                <a:gd name="T4" fmla="*/ 4 w 16"/>
                <a:gd name="T5" fmla="*/ 14 h 14"/>
                <a:gd name="T6" fmla="*/ 16 w 16"/>
                <a:gd name="T7" fmla="*/ 8 h 14"/>
                <a:gd name="T8" fmla="*/ 12 w 16"/>
                <a:gd name="T9" fmla="*/ 0 h 14"/>
                <a:gd name="T10" fmla="*/ 10 w 16"/>
                <a:gd name="T11" fmla="*/ 0 h 14"/>
                <a:gd name="T12" fmla="*/ 12 w 16"/>
                <a:gd name="T13" fmla="*/ 0 h 14"/>
                <a:gd name="T14" fmla="*/ 10 w 16"/>
                <a:gd name="T15" fmla="*/ 0 h 14"/>
                <a:gd name="T16" fmla="*/ 0 w 16"/>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4"/>
                <a:gd name="T29" fmla="*/ 16 w 16"/>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4">
                  <a:moveTo>
                    <a:pt x="0" y="8"/>
                  </a:moveTo>
                  <a:lnTo>
                    <a:pt x="0" y="6"/>
                  </a:lnTo>
                  <a:lnTo>
                    <a:pt x="4" y="14"/>
                  </a:lnTo>
                  <a:lnTo>
                    <a:pt x="16" y="8"/>
                  </a:lnTo>
                  <a:lnTo>
                    <a:pt x="12" y="0"/>
                  </a:lnTo>
                  <a:lnTo>
                    <a:pt x="10" y="0"/>
                  </a:lnTo>
                  <a:lnTo>
                    <a:pt x="12" y="0"/>
                  </a:lnTo>
                  <a:lnTo>
                    <a:pt x="10" y="0"/>
                  </a:lnTo>
                  <a:lnTo>
                    <a:pt x="0" y="8"/>
                  </a:lnTo>
                  <a:close/>
                </a:path>
              </a:pathLst>
            </a:custGeom>
            <a:solidFill>
              <a:schemeClr val="tx1"/>
            </a:solidFill>
            <a:ln w="9525">
              <a:solidFill>
                <a:schemeClr val="tx1"/>
              </a:solidFill>
              <a:round/>
              <a:headEnd/>
              <a:tailEnd/>
            </a:ln>
          </p:spPr>
          <p:txBody>
            <a:bodyPr/>
            <a:lstStyle/>
            <a:p>
              <a:endParaRPr lang="en-US"/>
            </a:p>
          </p:txBody>
        </p:sp>
        <p:sp>
          <p:nvSpPr>
            <p:cNvPr id="45664" name="Freeform 432"/>
            <p:cNvSpPr>
              <a:spLocks/>
            </p:cNvSpPr>
            <p:nvPr/>
          </p:nvSpPr>
          <p:spPr bwMode="auto">
            <a:xfrm>
              <a:off x="2782" y="3109"/>
              <a:ext cx="14" cy="13"/>
            </a:xfrm>
            <a:custGeom>
              <a:avLst/>
              <a:gdLst>
                <a:gd name="T0" fmla="*/ 2 w 14"/>
                <a:gd name="T1" fmla="*/ 9 h 13"/>
                <a:gd name="T2" fmla="*/ 0 w 14"/>
                <a:gd name="T3" fmla="*/ 7 h 13"/>
                <a:gd name="T4" fmla="*/ 4 w 14"/>
                <a:gd name="T5" fmla="*/ 13 h 13"/>
                <a:gd name="T6" fmla="*/ 14 w 14"/>
                <a:gd name="T7" fmla="*/ 5 h 13"/>
                <a:gd name="T8" fmla="*/ 10 w 14"/>
                <a:gd name="T9" fmla="*/ 0 h 13"/>
                <a:gd name="T10" fmla="*/ 2 w 14"/>
                <a:gd name="T11" fmla="*/ 9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2" y="9"/>
                  </a:moveTo>
                  <a:lnTo>
                    <a:pt x="0" y="7"/>
                  </a:lnTo>
                  <a:lnTo>
                    <a:pt x="4" y="13"/>
                  </a:lnTo>
                  <a:lnTo>
                    <a:pt x="14" y="5"/>
                  </a:lnTo>
                  <a:lnTo>
                    <a:pt x="10" y="0"/>
                  </a:lnTo>
                  <a:lnTo>
                    <a:pt x="2" y="9"/>
                  </a:lnTo>
                  <a:close/>
                </a:path>
              </a:pathLst>
            </a:custGeom>
            <a:solidFill>
              <a:schemeClr val="tx1"/>
            </a:solidFill>
            <a:ln w="9525">
              <a:solidFill>
                <a:schemeClr val="tx1"/>
              </a:solidFill>
              <a:round/>
              <a:headEnd/>
              <a:tailEnd/>
            </a:ln>
          </p:spPr>
          <p:txBody>
            <a:bodyPr/>
            <a:lstStyle/>
            <a:p>
              <a:endParaRPr lang="en-US"/>
            </a:p>
          </p:txBody>
        </p:sp>
        <p:sp>
          <p:nvSpPr>
            <p:cNvPr id="45665" name="Freeform 433"/>
            <p:cNvSpPr>
              <a:spLocks/>
            </p:cNvSpPr>
            <p:nvPr/>
          </p:nvSpPr>
          <p:spPr bwMode="auto">
            <a:xfrm>
              <a:off x="2780" y="3105"/>
              <a:ext cx="12" cy="13"/>
            </a:xfrm>
            <a:custGeom>
              <a:avLst/>
              <a:gdLst>
                <a:gd name="T0" fmla="*/ 6 w 12"/>
                <a:gd name="T1" fmla="*/ 11 h 13"/>
                <a:gd name="T2" fmla="*/ 0 w 12"/>
                <a:gd name="T3" fmla="*/ 9 h 13"/>
                <a:gd name="T4" fmla="*/ 4 w 12"/>
                <a:gd name="T5" fmla="*/ 13 h 13"/>
                <a:gd name="T6" fmla="*/ 12 w 12"/>
                <a:gd name="T7" fmla="*/ 4 h 13"/>
                <a:gd name="T8" fmla="*/ 8 w 12"/>
                <a:gd name="T9" fmla="*/ 0 h 13"/>
                <a:gd name="T10" fmla="*/ 2 w 12"/>
                <a:gd name="T11" fmla="*/ 0 h 13"/>
                <a:gd name="T12" fmla="*/ 8 w 12"/>
                <a:gd name="T13" fmla="*/ 0 h 13"/>
                <a:gd name="T14" fmla="*/ 4 w 12"/>
                <a:gd name="T15" fmla="*/ 0 h 13"/>
                <a:gd name="T16" fmla="*/ 2 w 12"/>
                <a:gd name="T17" fmla="*/ 0 h 13"/>
                <a:gd name="T18" fmla="*/ 6 w 12"/>
                <a:gd name="T19" fmla="*/ 1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6" y="11"/>
                  </a:moveTo>
                  <a:lnTo>
                    <a:pt x="0" y="9"/>
                  </a:lnTo>
                  <a:lnTo>
                    <a:pt x="4" y="13"/>
                  </a:lnTo>
                  <a:lnTo>
                    <a:pt x="12" y="4"/>
                  </a:lnTo>
                  <a:lnTo>
                    <a:pt x="8" y="0"/>
                  </a:lnTo>
                  <a:lnTo>
                    <a:pt x="2" y="0"/>
                  </a:lnTo>
                  <a:lnTo>
                    <a:pt x="8" y="0"/>
                  </a:lnTo>
                  <a:lnTo>
                    <a:pt x="4" y="0"/>
                  </a:lnTo>
                  <a:lnTo>
                    <a:pt x="2" y="0"/>
                  </a:lnTo>
                  <a:lnTo>
                    <a:pt x="6" y="11"/>
                  </a:lnTo>
                  <a:close/>
                </a:path>
              </a:pathLst>
            </a:custGeom>
            <a:solidFill>
              <a:schemeClr val="tx1"/>
            </a:solidFill>
            <a:ln w="9525">
              <a:solidFill>
                <a:schemeClr val="tx1"/>
              </a:solidFill>
              <a:round/>
              <a:headEnd/>
              <a:tailEnd/>
            </a:ln>
          </p:spPr>
          <p:txBody>
            <a:bodyPr/>
            <a:lstStyle/>
            <a:p>
              <a:endParaRPr lang="en-US"/>
            </a:p>
          </p:txBody>
        </p:sp>
        <p:sp>
          <p:nvSpPr>
            <p:cNvPr id="45666" name="Freeform 434"/>
            <p:cNvSpPr>
              <a:spLocks/>
            </p:cNvSpPr>
            <p:nvPr/>
          </p:nvSpPr>
          <p:spPr bwMode="auto">
            <a:xfrm>
              <a:off x="2776" y="3105"/>
              <a:ext cx="10" cy="11"/>
            </a:xfrm>
            <a:custGeom>
              <a:avLst/>
              <a:gdLst>
                <a:gd name="T0" fmla="*/ 6 w 10"/>
                <a:gd name="T1" fmla="*/ 11 h 11"/>
                <a:gd name="T2" fmla="*/ 10 w 10"/>
                <a:gd name="T3" fmla="*/ 11 h 11"/>
                <a:gd name="T4" fmla="*/ 6 w 10"/>
                <a:gd name="T5" fmla="*/ 0 h 11"/>
                <a:gd name="T6" fmla="*/ 2 w 10"/>
                <a:gd name="T7" fmla="*/ 0 h 11"/>
                <a:gd name="T8" fmla="*/ 0 w 10"/>
                <a:gd name="T9" fmla="*/ 2 h 11"/>
                <a:gd name="T10" fmla="*/ 2 w 10"/>
                <a:gd name="T11" fmla="*/ 0 h 11"/>
                <a:gd name="T12" fmla="*/ 2 w 10"/>
                <a:gd name="T13" fmla="*/ 2 h 11"/>
                <a:gd name="T14" fmla="*/ 0 w 10"/>
                <a:gd name="T15" fmla="*/ 2 h 11"/>
                <a:gd name="T16" fmla="*/ 6 w 10"/>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6" y="11"/>
                  </a:moveTo>
                  <a:lnTo>
                    <a:pt x="10" y="11"/>
                  </a:lnTo>
                  <a:lnTo>
                    <a:pt x="6" y="0"/>
                  </a:lnTo>
                  <a:lnTo>
                    <a:pt x="2" y="0"/>
                  </a:lnTo>
                  <a:lnTo>
                    <a:pt x="0" y="2"/>
                  </a:lnTo>
                  <a:lnTo>
                    <a:pt x="2" y="0"/>
                  </a:lnTo>
                  <a:lnTo>
                    <a:pt x="2" y="2"/>
                  </a:lnTo>
                  <a:lnTo>
                    <a:pt x="0" y="2"/>
                  </a:lnTo>
                  <a:lnTo>
                    <a:pt x="6" y="11"/>
                  </a:lnTo>
                  <a:close/>
                </a:path>
              </a:pathLst>
            </a:custGeom>
            <a:solidFill>
              <a:schemeClr val="tx1"/>
            </a:solidFill>
            <a:ln w="9525">
              <a:solidFill>
                <a:schemeClr val="tx1"/>
              </a:solidFill>
              <a:round/>
              <a:headEnd/>
              <a:tailEnd/>
            </a:ln>
          </p:spPr>
          <p:txBody>
            <a:bodyPr/>
            <a:lstStyle/>
            <a:p>
              <a:endParaRPr lang="en-US"/>
            </a:p>
          </p:txBody>
        </p:sp>
        <p:sp>
          <p:nvSpPr>
            <p:cNvPr id="45667" name="Freeform 435"/>
            <p:cNvSpPr>
              <a:spLocks/>
            </p:cNvSpPr>
            <p:nvPr/>
          </p:nvSpPr>
          <p:spPr bwMode="auto">
            <a:xfrm>
              <a:off x="2773" y="3107"/>
              <a:ext cx="9" cy="11"/>
            </a:xfrm>
            <a:custGeom>
              <a:avLst/>
              <a:gdLst>
                <a:gd name="T0" fmla="*/ 9 w 9"/>
                <a:gd name="T1" fmla="*/ 9 h 11"/>
                <a:gd name="T2" fmla="*/ 7 w 9"/>
                <a:gd name="T3" fmla="*/ 11 h 11"/>
                <a:gd name="T4" fmla="*/ 9 w 9"/>
                <a:gd name="T5" fmla="*/ 9 h 11"/>
                <a:gd name="T6" fmla="*/ 3 w 9"/>
                <a:gd name="T7" fmla="*/ 0 h 11"/>
                <a:gd name="T8" fmla="*/ 2 w 9"/>
                <a:gd name="T9" fmla="*/ 2 h 11"/>
                <a:gd name="T10" fmla="*/ 0 w 9"/>
                <a:gd name="T11" fmla="*/ 4 h 11"/>
                <a:gd name="T12" fmla="*/ 2 w 9"/>
                <a:gd name="T13" fmla="*/ 2 h 11"/>
                <a:gd name="T14" fmla="*/ 0 w 9"/>
                <a:gd name="T15" fmla="*/ 2 h 11"/>
                <a:gd name="T16" fmla="*/ 0 w 9"/>
                <a:gd name="T17" fmla="*/ 4 h 11"/>
                <a:gd name="T18" fmla="*/ 9 w 9"/>
                <a:gd name="T19" fmla="*/ 9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9" y="9"/>
                  </a:moveTo>
                  <a:lnTo>
                    <a:pt x="7" y="11"/>
                  </a:lnTo>
                  <a:lnTo>
                    <a:pt x="9" y="9"/>
                  </a:lnTo>
                  <a:lnTo>
                    <a:pt x="3" y="0"/>
                  </a:lnTo>
                  <a:lnTo>
                    <a:pt x="2" y="2"/>
                  </a:lnTo>
                  <a:lnTo>
                    <a:pt x="0" y="4"/>
                  </a:lnTo>
                  <a:lnTo>
                    <a:pt x="2" y="2"/>
                  </a:lnTo>
                  <a:lnTo>
                    <a:pt x="0" y="2"/>
                  </a:lnTo>
                  <a:lnTo>
                    <a:pt x="0" y="4"/>
                  </a:lnTo>
                  <a:lnTo>
                    <a:pt x="9" y="9"/>
                  </a:lnTo>
                  <a:close/>
                </a:path>
              </a:pathLst>
            </a:custGeom>
            <a:solidFill>
              <a:schemeClr val="tx1"/>
            </a:solidFill>
            <a:ln w="9525">
              <a:solidFill>
                <a:schemeClr val="tx1"/>
              </a:solidFill>
              <a:round/>
              <a:headEnd/>
              <a:tailEnd/>
            </a:ln>
          </p:spPr>
          <p:txBody>
            <a:bodyPr/>
            <a:lstStyle/>
            <a:p>
              <a:endParaRPr lang="en-US"/>
            </a:p>
          </p:txBody>
        </p:sp>
        <p:sp>
          <p:nvSpPr>
            <p:cNvPr id="45668" name="Freeform 436"/>
            <p:cNvSpPr>
              <a:spLocks/>
            </p:cNvSpPr>
            <p:nvPr/>
          </p:nvSpPr>
          <p:spPr bwMode="auto">
            <a:xfrm>
              <a:off x="2771" y="3111"/>
              <a:ext cx="11" cy="7"/>
            </a:xfrm>
            <a:custGeom>
              <a:avLst/>
              <a:gdLst>
                <a:gd name="T0" fmla="*/ 9 w 11"/>
                <a:gd name="T1" fmla="*/ 7 h 7"/>
                <a:gd name="T2" fmla="*/ 11 w 11"/>
                <a:gd name="T3" fmla="*/ 5 h 7"/>
                <a:gd name="T4" fmla="*/ 2 w 11"/>
                <a:gd name="T5" fmla="*/ 0 h 7"/>
                <a:gd name="T6" fmla="*/ 0 w 11"/>
                <a:gd name="T7" fmla="*/ 2 h 7"/>
                <a:gd name="T8" fmla="*/ 9 w 11"/>
                <a:gd name="T9" fmla="*/ 7 h 7"/>
                <a:gd name="T10" fmla="*/ 0 60000 65536"/>
                <a:gd name="T11" fmla="*/ 0 60000 65536"/>
                <a:gd name="T12" fmla="*/ 0 60000 65536"/>
                <a:gd name="T13" fmla="*/ 0 60000 65536"/>
                <a:gd name="T14" fmla="*/ 0 60000 65536"/>
                <a:gd name="T15" fmla="*/ 0 w 11"/>
                <a:gd name="T16" fmla="*/ 0 h 7"/>
                <a:gd name="T17" fmla="*/ 11 w 11"/>
                <a:gd name="T18" fmla="*/ 7 h 7"/>
              </a:gdLst>
              <a:ahLst/>
              <a:cxnLst>
                <a:cxn ang="T10">
                  <a:pos x="T0" y="T1"/>
                </a:cxn>
                <a:cxn ang="T11">
                  <a:pos x="T2" y="T3"/>
                </a:cxn>
                <a:cxn ang="T12">
                  <a:pos x="T4" y="T5"/>
                </a:cxn>
                <a:cxn ang="T13">
                  <a:pos x="T6" y="T7"/>
                </a:cxn>
                <a:cxn ang="T14">
                  <a:pos x="T8" y="T9"/>
                </a:cxn>
              </a:cxnLst>
              <a:rect l="T15" t="T16" r="T17" b="T18"/>
              <a:pathLst>
                <a:path w="11" h="7">
                  <a:moveTo>
                    <a:pt x="9" y="7"/>
                  </a:moveTo>
                  <a:lnTo>
                    <a:pt x="11" y="5"/>
                  </a:lnTo>
                  <a:lnTo>
                    <a:pt x="2" y="0"/>
                  </a:lnTo>
                  <a:lnTo>
                    <a:pt x="0" y="2"/>
                  </a:lnTo>
                  <a:lnTo>
                    <a:pt x="9" y="7"/>
                  </a:lnTo>
                  <a:close/>
                </a:path>
              </a:pathLst>
            </a:custGeom>
            <a:solidFill>
              <a:schemeClr val="tx1"/>
            </a:solidFill>
            <a:ln w="9525">
              <a:solidFill>
                <a:schemeClr val="tx1"/>
              </a:solidFill>
              <a:round/>
              <a:headEnd/>
              <a:tailEnd/>
            </a:ln>
          </p:spPr>
          <p:txBody>
            <a:bodyPr/>
            <a:lstStyle/>
            <a:p>
              <a:endParaRPr lang="en-US"/>
            </a:p>
          </p:txBody>
        </p:sp>
        <p:sp>
          <p:nvSpPr>
            <p:cNvPr id="45669" name="Freeform 437"/>
            <p:cNvSpPr>
              <a:spLocks/>
            </p:cNvSpPr>
            <p:nvPr/>
          </p:nvSpPr>
          <p:spPr bwMode="auto">
            <a:xfrm>
              <a:off x="2767" y="3113"/>
              <a:ext cx="13" cy="13"/>
            </a:xfrm>
            <a:custGeom>
              <a:avLst/>
              <a:gdLst>
                <a:gd name="T0" fmla="*/ 9 w 13"/>
                <a:gd name="T1" fmla="*/ 13 h 13"/>
                <a:gd name="T2" fmla="*/ 13 w 13"/>
                <a:gd name="T3" fmla="*/ 5 h 13"/>
                <a:gd name="T4" fmla="*/ 4 w 13"/>
                <a:gd name="T5" fmla="*/ 0 h 13"/>
                <a:gd name="T6" fmla="*/ 0 w 13"/>
                <a:gd name="T7" fmla="*/ 7 h 13"/>
                <a:gd name="T8" fmla="*/ 0 w 13"/>
                <a:gd name="T9" fmla="*/ 9 h 13"/>
                <a:gd name="T10" fmla="*/ 0 w 13"/>
                <a:gd name="T11" fmla="*/ 7 h 13"/>
                <a:gd name="T12" fmla="*/ 0 w 13"/>
                <a:gd name="T13" fmla="*/ 9 h 13"/>
                <a:gd name="T14" fmla="*/ 9 w 13"/>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3"/>
                <a:gd name="T26" fmla="*/ 13 w 1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3">
                  <a:moveTo>
                    <a:pt x="9" y="13"/>
                  </a:moveTo>
                  <a:lnTo>
                    <a:pt x="13" y="5"/>
                  </a:lnTo>
                  <a:lnTo>
                    <a:pt x="4" y="0"/>
                  </a:lnTo>
                  <a:lnTo>
                    <a:pt x="0" y="7"/>
                  </a:lnTo>
                  <a:lnTo>
                    <a:pt x="0" y="9"/>
                  </a:lnTo>
                  <a:lnTo>
                    <a:pt x="0" y="7"/>
                  </a:lnTo>
                  <a:lnTo>
                    <a:pt x="0" y="9"/>
                  </a:lnTo>
                  <a:lnTo>
                    <a:pt x="9" y="13"/>
                  </a:lnTo>
                  <a:close/>
                </a:path>
              </a:pathLst>
            </a:custGeom>
            <a:solidFill>
              <a:schemeClr val="tx1"/>
            </a:solidFill>
            <a:ln w="9525">
              <a:solidFill>
                <a:schemeClr val="tx1"/>
              </a:solidFill>
              <a:round/>
              <a:headEnd/>
              <a:tailEnd/>
            </a:ln>
          </p:spPr>
          <p:txBody>
            <a:bodyPr/>
            <a:lstStyle/>
            <a:p>
              <a:endParaRPr lang="en-US"/>
            </a:p>
          </p:txBody>
        </p:sp>
        <p:sp>
          <p:nvSpPr>
            <p:cNvPr id="45670" name="Freeform 438"/>
            <p:cNvSpPr>
              <a:spLocks/>
            </p:cNvSpPr>
            <p:nvPr/>
          </p:nvSpPr>
          <p:spPr bwMode="auto">
            <a:xfrm>
              <a:off x="2763" y="3122"/>
              <a:ext cx="13" cy="14"/>
            </a:xfrm>
            <a:custGeom>
              <a:avLst/>
              <a:gdLst>
                <a:gd name="T0" fmla="*/ 10 w 13"/>
                <a:gd name="T1" fmla="*/ 14 h 14"/>
                <a:gd name="T2" fmla="*/ 13 w 13"/>
                <a:gd name="T3" fmla="*/ 4 h 14"/>
                <a:gd name="T4" fmla="*/ 4 w 13"/>
                <a:gd name="T5" fmla="*/ 0 h 14"/>
                <a:gd name="T6" fmla="*/ 0 w 13"/>
                <a:gd name="T7" fmla="*/ 10 h 14"/>
                <a:gd name="T8" fmla="*/ 10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0" y="14"/>
                  </a:moveTo>
                  <a:lnTo>
                    <a:pt x="13" y="4"/>
                  </a:lnTo>
                  <a:lnTo>
                    <a:pt x="4" y="0"/>
                  </a:lnTo>
                  <a:lnTo>
                    <a:pt x="0" y="10"/>
                  </a:lnTo>
                  <a:lnTo>
                    <a:pt x="10" y="14"/>
                  </a:lnTo>
                  <a:close/>
                </a:path>
              </a:pathLst>
            </a:custGeom>
            <a:solidFill>
              <a:schemeClr val="tx1"/>
            </a:solidFill>
            <a:ln w="9525">
              <a:solidFill>
                <a:schemeClr val="tx1"/>
              </a:solidFill>
              <a:round/>
              <a:headEnd/>
              <a:tailEnd/>
            </a:ln>
          </p:spPr>
          <p:txBody>
            <a:bodyPr/>
            <a:lstStyle/>
            <a:p>
              <a:endParaRPr lang="en-US"/>
            </a:p>
          </p:txBody>
        </p:sp>
        <p:sp>
          <p:nvSpPr>
            <p:cNvPr id="45671" name="Freeform 439"/>
            <p:cNvSpPr>
              <a:spLocks/>
            </p:cNvSpPr>
            <p:nvPr/>
          </p:nvSpPr>
          <p:spPr bwMode="auto">
            <a:xfrm>
              <a:off x="2757" y="3132"/>
              <a:ext cx="16" cy="19"/>
            </a:xfrm>
            <a:custGeom>
              <a:avLst/>
              <a:gdLst>
                <a:gd name="T0" fmla="*/ 12 w 16"/>
                <a:gd name="T1" fmla="*/ 18 h 19"/>
                <a:gd name="T2" fmla="*/ 12 w 16"/>
                <a:gd name="T3" fmla="*/ 19 h 19"/>
                <a:gd name="T4" fmla="*/ 16 w 16"/>
                <a:gd name="T5" fmla="*/ 4 h 19"/>
                <a:gd name="T6" fmla="*/ 6 w 16"/>
                <a:gd name="T7" fmla="*/ 0 h 19"/>
                <a:gd name="T8" fmla="*/ 0 w 16"/>
                <a:gd name="T9" fmla="*/ 16 h 19"/>
                <a:gd name="T10" fmla="*/ 12 w 16"/>
                <a:gd name="T11" fmla="*/ 18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12" y="18"/>
                  </a:moveTo>
                  <a:lnTo>
                    <a:pt x="12" y="19"/>
                  </a:lnTo>
                  <a:lnTo>
                    <a:pt x="16" y="4"/>
                  </a:lnTo>
                  <a:lnTo>
                    <a:pt x="6" y="0"/>
                  </a:lnTo>
                  <a:lnTo>
                    <a:pt x="0" y="16"/>
                  </a:lnTo>
                  <a:lnTo>
                    <a:pt x="12" y="18"/>
                  </a:lnTo>
                  <a:close/>
                </a:path>
              </a:pathLst>
            </a:custGeom>
            <a:solidFill>
              <a:schemeClr val="tx1"/>
            </a:solidFill>
            <a:ln w="9525">
              <a:solidFill>
                <a:schemeClr val="tx1"/>
              </a:solidFill>
              <a:round/>
              <a:headEnd/>
              <a:tailEnd/>
            </a:ln>
          </p:spPr>
          <p:txBody>
            <a:bodyPr/>
            <a:lstStyle/>
            <a:p>
              <a:endParaRPr lang="en-US"/>
            </a:p>
          </p:txBody>
        </p:sp>
        <p:sp>
          <p:nvSpPr>
            <p:cNvPr id="45672" name="Freeform 440"/>
            <p:cNvSpPr>
              <a:spLocks/>
            </p:cNvSpPr>
            <p:nvPr/>
          </p:nvSpPr>
          <p:spPr bwMode="auto">
            <a:xfrm>
              <a:off x="2751" y="3148"/>
              <a:ext cx="18" cy="21"/>
            </a:xfrm>
            <a:custGeom>
              <a:avLst/>
              <a:gdLst>
                <a:gd name="T0" fmla="*/ 12 w 18"/>
                <a:gd name="T1" fmla="*/ 21 h 21"/>
                <a:gd name="T2" fmla="*/ 18 w 18"/>
                <a:gd name="T3" fmla="*/ 2 h 21"/>
                <a:gd name="T4" fmla="*/ 6 w 18"/>
                <a:gd name="T5" fmla="*/ 0 h 21"/>
                <a:gd name="T6" fmla="*/ 0 w 18"/>
                <a:gd name="T7" fmla="*/ 19 h 21"/>
                <a:gd name="T8" fmla="*/ 12 w 18"/>
                <a:gd name="T9" fmla="*/ 21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12" y="21"/>
                  </a:moveTo>
                  <a:lnTo>
                    <a:pt x="18" y="2"/>
                  </a:lnTo>
                  <a:lnTo>
                    <a:pt x="6" y="0"/>
                  </a:lnTo>
                  <a:lnTo>
                    <a:pt x="0" y="19"/>
                  </a:lnTo>
                  <a:lnTo>
                    <a:pt x="12" y="21"/>
                  </a:lnTo>
                  <a:close/>
                </a:path>
              </a:pathLst>
            </a:custGeom>
            <a:solidFill>
              <a:schemeClr val="tx1"/>
            </a:solidFill>
            <a:ln w="9525">
              <a:solidFill>
                <a:schemeClr val="tx1"/>
              </a:solidFill>
              <a:round/>
              <a:headEnd/>
              <a:tailEnd/>
            </a:ln>
          </p:spPr>
          <p:txBody>
            <a:bodyPr/>
            <a:lstStyle/>
            <a:p>
              <a:endParaRPr lang="en-US"/>
            </a:p>
          </p:txBody>
        </p:sp>
        <p:sp>
          <p:nvSpPr>
            <p:cNvPr id="45673" name="Freeform 441"/>
            <p:cNvSpPr>
              <a:spLocks/>
            </p:cNvSpPr>
            <p:nvPr/>
          </p:nvSpPr>
          <p:spPr bwMode="auto">
            <a:xfrm>
              <a:off x="2744" y="3167"/>
              <a:ext cx="19" cy="43"/>
            </a:xfrm>
            <a:custGeom>
              <a:avLst/>
              <a:gdLst>
                <a:gd name="T0" fmla="*/ 11 w 19"/>
                <a:gd name="T1" fmla="*/ 43 h 43"/>
                <a:gd name="T2" fmla="*/ 19 w 19"/>
                <a:gd name="T3" fmla="*/ 2 h 43"/>
                <a:gd name="T4" fmla="*/ 7 w 19"/>
                <a:gd name="T5" fmla="*/ 0 h 43"/>
                <a:gd name="T6" fmla="*/ 0 w 19"/>
                <a:gd name="T7" fmla="*/ 41 h 43"/>
                <a:gd name="T8" fmla="*/ 11 w 19"/>
                <a:gd name="T9" fmla="*/ 43 h 43"/>
                <a:gd name="T10" fmla="*/ 0 60000 65536"/>
                <a:gd name="T11" fmla="*/ 0 60000 65536"/>
                <a:gd name="T12" fmla="*/ 0 60000 65536"/>
                <a:gd name="T13" fmla="*/ 0 60000 65536"/>
                <a:gd name="T14" fmla="*/ 0 60000 65536"/>
                <a:gd name="T15" fmla="*/ 0 w 19"/>
                <a:gd name="T16" fmla="*/ 0 h 43"/>
                <a:gd name="T17" fmla="*/ 19 w 19"/>
                <a:gd name="T18" fmla="*/ 43 h 43"/>
              </a:gdLst>
              <a:ahLst/>
              <a:cxnLst>
                <a:cxn ang="T10">
                  <a:pos x="T0" y="T1"/>
                </a:cxn>
                <a:cxn ang="T11">
                  <a:pos x="T2" y="T3"/>
                </a:cxn>
                <a:cxn ang="T12">
                  <a:pos x="T4" y="T5"/>
                </a:cxn>
                <a:cxn ang="T13">
                  <a:pos x="T6" y="T7"/>
                </a:cxn>
                <a:cxn ang="T14">
                  <a:pos x="T8" y="T9"/>
                </a:cxn>
              </a:cxnLst>
              <a:rect l="T15" t="T16" r="T17" b="T18"/>
              <a:pathLst>
                <a:path w="19" h="43">
                  <a:moveTo>
                    <a:pt x="11" y="43"/>
                  </a:moveTo>
                  <a:lnTo>
                    <a:pt x="19" y="2"/>
                  </a:lnTo>
                  <a:lnTo>
                    <a:pt x="7" y="0"/>
                  </a:lnTo>
                  <a:lnTo>
                    <a:pt x="0" y="41"/>
                  </a:lnTo>
                  <a:lnTo>
                    <a:pt x="11" y="43"/>
                  </a:lnTo>
                  <a:close/>
                </a:path>
              </a:pathLst>
            </a:custGeom>
            <a:solidFill>
              <a:schemeClr val="tx1"/>
            </a:solidFill>
            <a:ln w="9525">
              <a:solidFill>
                <a:schemeClr val="tx1"/>
              </a:solidFill>
              <a:round/>
              <a:headEnd/>
              <a:tailEnd/>
            </a:ln>
          </p:spPr>
          <p:txBody>
            <a:bodyPr/>
            <a:lstStyle/>
            <a:p>
              <a:endParaRPr lang="en-US"/>
            </a:p>
          </p:txBody>
        </p:sp>
        <p:sp>
          <p:nvSpPr>
            <p:cNvPr id="45674" name="Freeform 442"/>
            <p:cNvSpPr>
              <a:spLocks/>
            </p:cNvSpPr>
            <p:nvPr/>
          </p:nvSpPr>
          <p:spPr bwMode="auto">
            <a:xfrm>
              <a:off x="2726" y="3208"/>
              <a:ext cx="29" cy="84"/>
            </a:xfrm>
            <a:custGeom>
              <a:avLst/>
              <a:gdLst>
                <a:gd name="T0" fmla="*/ 12 w 29"/>
                <a:gd name="T1" fmla="*/ 84 h 84"/>
                <a:gd name="T2" fmla="*/ 29 w 29"/>
                <a:gd name="T3" fmla="*/ 2 h 84"/>
                <a:gd name="T4" fmla="*/ 18 w 29"/>
                <a:gd name="T5" fmla="*/ 0 h 84"/>
                <a:gd name="T6" fmla="*/ 0 w 29"/>
                <a:gd name="T7" fmla="*/ 80 h 84"/>
                <a:gd name="T8" fmla="*/ 12 w 29"/>
                <a:gd name="T9" fmla="*/ 84 h 84"/>
                <a:gd name="T10" fmla="*/ 0 60000 65536"/>
                <a:gd name="T11" fmla="*/ 0 60000 65536"/>
                <a:gd name="T12" fmla="*/ 0 60000 65536"/>
                <a:gd name="T13" fmla="*/ 0 60000 65536"/>
                <a:gd name="T14" fmla="*/ 0 60000 65536"/>
                <a:gd name="T15" fmla="*/ 0 w 29"/>
                <a:gd name="T16" fmla="*/ 0 h 84"/>
                <a:gd name="T17" fmla="*/ 29 w 29"/>
                <a:gd name="T18" fmla="*/ 84 h 84"/>
              </a:gdLst>
              <a:ahLst/>
              <a:cxnLst>
                <a:cxn ang="T10">
                  <a:pos x="T0" y="T1"/>
                </a:cxn>
                <a:cxn ang="T11">
                  <a:pos x="T2" y="T3"/>
                </a:cxn>
                <a:cxn ang="T12">
                  <a:pos x="T4" y="T5"/>
                </a:cxn>
                <a:cxn ang="T13">
                  <a:pos x="T6" y="T7"/>
                </a:cxn>
                <a:cxn ang="T14">
                  <a:pos x="T8" y="T9"/>
                </a:cxn>
              </a:cxnLst>
              <a:rect l="T15" t="T16" r="T17" b="T18"/>
              <a:pathLst>
                <a:path w="29" h="84">
                  <a:moveTo>
                    <a:pt x="12" y="84"/>
                  </a:moveTo>
                  <a:lnTo>
                    <a:pt x="29" y="2"/>
                  </a:lnTo>
                  <a:lnTo>
                    <a:pt x="18" y="0"/>
                  </a:lnTo>
                  <a:lnTo>
                    <a:pt x="0" y="80"/>
                  </a:lnTo>
                  <a:lnTo>
                    <a:pt x="12" y="84"/>
                  </a:lnTo>
                  <a:close/>
                </a:path>
              </a:pathLst>
            </a:custGeom>
            <a:solidFill>
              <a:schemeClr val="tx1"/>
            </a:solidFill>
            <a:ln w="9525">
              <a:solidFill>
                <a:schemeClr val="tx1"/>
              </a:solidFill>
              <a:round/>
              <a:headEnd/>
              <a:tailEnd/>
            </a:ln>
          </p:spPr>
          <p:txBody>
            <a:bodyPr/>
            <a:lstStyle/>
            <a:p>
              <a:endParaRPr lang="en-US"/>
            </a:p>
          </p:txBody>
        </p:sp>
        <p:sp>
          <p:nvSpPr>
            <p:cNvPr id="45675" name="Freeform 443"/>
            <p:cNvSpPr>
              <a:spLocks/>
            </p:cNvSpPr>
            <p:nvPr/>
          </p:nvSpPr>
          <p:spPr bwMode="auto">
            <a:xfrm>
              <a:off x="2719" y="3288"/>
              <a:ext cx="19" cy="33"/>
            </a:xfrm>
            <a:custGeom>
              <a:avLst/>
              <a:gdLst>
                <a:gd name="T0" fmla="*/ 11 w 19"/>
                <a:gd name="T1" fmla="*/ 33 h 33"/>
                <a:gd name="T2" fmla="*/ 11 w 19"/>
                <a:gd name="T3" fmla="*/ 31 h 33"/>
                <a:gd name="T4" fmla="*/ 19 w 19"/>
                <a:gd name="T5" fmla="*/ 4 h 33"/>
                <a:gd name="T6" fmla="*/ 7 w 19"/>
                <a:gd name="T7" fmla="*/ 0 h 33"/>
                <a:gd name="T8" fmla="*/ 0 w 19"/>
                <a:gd name="T9" fmla="*/ 29 h 33"/>
                <a:gd name="T10" fmla="*/ 1 w 19"/>
                <a:gd name="T11" fmla="*/ 27 h 33"/>
                <a:gd name="T12" fmla="*/ 11 w 19"/>
                <a:gd name="T13" fmla="*/ 33 h 33"/>
                <a:gd name="T14" fmla="*/ 11 w 19"/>
                <a:gd name="T15" fmla="*/ 31 h 33"/>
                <a:gd name="T16" fmla="*/ 11 w 19"/>
                <a:gd name="T17" fmla="*/ 33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3"/>
                <a:gd name="T29" fmla="*/ 19 w 19"/>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3">
                  <a:moveTo>
                    <a:pt x="11" y="33"/>
                  </a:moveTo>
                  <a:lnTo>
                    <a:pt x="11" y="31"/>
                  </a:lnTo>
                  <a:lnTo>
                    <a:pt x="19" y="4"/>
                  </a:lnTo>
                  <a:lnTo>
                    <a:pt x="7" y="0"/>
                  </a:lnTo>
                  <a:lnTo>
                    <a:pt x="0" y="29"/>
                  </a:lnTo>
                  <a:lnTo>
                    <a:pt x="1" y="27"/>
                  </a:lnTo>
                  <a:lnTo>
                    <a:pt x="11" y="33"/>
                  </a:lnTo>
                  <a:lnTo>
                    <a:pt x="11" y="31"/>
                  </a:lnTo>
                  <a:lnTo>
                    <a:pt x="11" y="33"/>
                  </a:lnTo>
                  <a:close/>
                </a:path>
              </a:pathLst>
            </a:custGeom>
            <a:solidFill>
              <a:schemeClr val="tx1"/>
            </a:solidFill>
            <a:ln w="9525">
              <a:solidFill>
                <a:schemeClr val="tx1"/>
              </a:solidFill>
              <a:round/>
              <a:headEnd/>
              <a:tailEnd/>
            </a:ln>
          </p:spPr>
          <p:txBody>
            <a:bodyPr/>
            <a:lstStyle/>
            <a:p>
              <a:endParaRPr lang="en-US"/>
            </a:p>
          </p:txBody>
        </p:sp>
        <p:sp>
          <p:nvSpPr>
            <p:cNvPr id="45676" name="Freeform 444"/>
            <p:cNvSpPr>
              <a:spLocks/>
            </p:cNvSpPr>
            <p:nvPr/>
          </p:nvSpPr>
          <p:spPr bwMode="auto">
            <a:xfrm>
              <a:off x="2717" y="3315"/>
              <a:ext cx="13" cy="16"/>
            </a:xfrm>
            <a:custGeom>
              <a:avLst/>
              <a:gdLst>
                <a:gd name="T0" fmla="*/ 9 w 13"/>
                <a:gd name="T1" fmla="*/ 16 h 16"/>
                <a:gd name="T2" fmla="*/ 13 w 13"/>
                <a:gd name="T3" fmla="*/ 6 h 16"/>
                <a:gd name="T4" fmla="*/ 3 w 13"/>
                <a:gd name="T5" fmla="*/ 0 h 16"/>
                <a:gd name="T6" fmla="*/ 0 w 13"/>
                <a:gd name="T7" fmla="*/ 10 h 16"/>
                <a:gd name="T8" fmla="*/ 9 w 13"/>
                <a:gd name="T9" fmla="*/ 16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9" y="16"/>
                  </a:moveTo>
                  <a:lnTo>
                    <a:pt x="13" y="6"/>
                  </a:lnTo>
                  <a:lnTo>
                    <a:pt x="3" y="0"/>
                  </a:lnTo>
                  <a:lnTo>
                    <a:pt x="0" y="10"/>
                  </a:lnTo>
                  <a:lnTo>
                    <a:pt x="9" y="16"/>
                  </a:lnTo>
                  <a:close/>
                </a:path>
              </a:pathLst>
            </a:custGeom>
            <a:solidFill>
              <a:schemeClr val="tx1"/>
            </a:solidFill>
            <a:ln w="9525">
              <a:solidFill>
                <a:schemeClr val="tx1"/>
              </a:solidFill>
              <a:round/>
              <a:headEnd/>
              <a:tailEnd/>
            </a:ln>
          </p:spPr>
          <p:txBody>
            <a:bodyPr/>
            <a:lstStyle/>
            <a:p>
              <a:endParaRPr lang="en-US"/>
            </a:p>
          </p:txBody>
        </p:sp>
        <p:sp>
          <p:nvSpPr>
            <p:cNvPr id="45677" name="Freeform 445"/>
            <p:cNvSpPr>
              <a:spLocks/>
            </p:cNvSpPr>
            <p:nvPr/>
          </p:nvSpPr>
          <p:spPr bwMode="auto">
            <a:xfrm>
              <a:off x="2713" y="3325"/>
              <a:ext cx="13" cy="13"/>
            </a:xfrm>
            <a:custGeom>
              <a:avLst/>
              <a:gdLst>
                <a:gd name="T0" fmla="*/ 9 w 13"/>
                <a:gd name="T1" fmla="*/ 13 h 13"/>
                <a:gd name="T2" fmla="*/ 13 w 13"/>
                <a:gd name="T3" fmla="*/ 6 h 13"/>
                <a:gd name="T4" fmla="*/ 4 w 13"/>
                <a:gd name="T5" fmla="*/ 0 h 13"/>
                <a:gd name="T6" fmla="*/ 0 w 13"/>
                <a:gd name="T7" fmla="*/ 9 h 13"/>
                <a:gd name="T8" fmla="*/ 0 w 13"/>
                <a:gd name="T9" fmla="*/ 8 h 13"/>
                <a:gd name="T10" fmla="*/ 9 w 13"/>
                <a:gd name="T11" fmla="*/ 1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9" y="13"/>
                  </a:moveTo>
                  <a:lnTo>
                    <a:pt x="13" y="6"/>
                  </a:lnTo>
                  <a:lnTo>
                    <a:pt x="4" y="0"/>
                  </a:lnTo>
                  <a:lnTo>
                    <a:pt x="0" y="9"/>
                  </a:lnTo>
                  <a:lnTo>
                    <a:pt x="0" y="8"/>
                  </a:lnTo>
                  <a:lnTo>
                    <a:pt x="9" y="13"/>
                  </a:lnTo>
                  <a:close/>
                </a:path>
              </a:pathLst>
            </a:custGeom>
            <a:solidFill>
              <a:schemeClr val="tx1"/>
            </a:solidFill>
            <a:ln w="9525">
              <a:solidFill>
                <a:schemeClr val="tx1"/>
              </a:solidFill>
              <a:round/>
              <a:headEnd/>
              <a:tailEnd/>
            </a:ln>
          </p:spPr>
          <p:txBody>
            <a:bodyPr/>
            <a:lstStyle/>
            <a:p>
              <a:endParaRPr lang="en-US"/>
            </a:p>
          </p:txBody>
        </p:sp>
        <p:sp>
          <p:nvSpPr>
            <p:cNvPr id="45678" name="Freeform 446"/>
            <p:cNvSpPr>
              <a:spLocks/>
            </p:cNvSpPr>
            <p:nvPr/>
          </p:nvSpPr>
          <p:spPr bwMode="auto">
            <a:xfrm>
              <a:off x="2709" y="3333"/>
              <a:ext cx="13" cy="15"/>
            </a:xfrm>
            <a:custGeom>
              <a:avLst/>
              <a:gdLst>
                <a:gd name="T0" fmla="*/ 8 w 13"/>
                <a:gd name="T1" fmla="*/ 15 h 15"/>
                <a:gd name="T2" fmla="*/ 10 w 13"/>
                <a:gd name="T3" fmla="*/ 13 h 15"/>
                <a:gd name="T4" fmla="*/ 13 w 13"/>
                <a:gd name="T5" fmla="*/ 5 h 15"/>
                <a:gd name="T6" fmla="*/ 4 w 13"/>
                <a:gd name="T7" fmla="*/ 0 h 15"/>
                <a:gd name="T8" fmla="*/ 0 w 13"/>
                <a:gd name="T9" fmla="*/ 7 h 15"/>
                <a:gd name="T10" fmla="*/ 2 w 13"/>
                <a:gd name="T11" fmla="*/ 5 h 15"/>
                <a:gd name="T12" fmla="*/ 8 w 13"/>
                <a:gd name="T13" fmla="*/ 15 h 15"/>
                <a:gd name="T14" fmla="*/ 10 w 13"/>
                <a:gd name="T15" fmla="*/ 13 h 15"/>
                <a:gd name="T16" fmla="*/ 8 w 1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8" y="15"/>
                  </a:moveTo>
                  <a:lnTo>
                    <a:pt x="10" y="13"/>
                  </a:lnTo>
                  <a:lnTo>
                    <a:pt x="13" y="5"/>
                  </a:lnTo>
                  <a:lnTo>
                    <a:pt x="4" y="0"/>
                  </a:lnTo>
                  <a:lnTo>
                    <a:pt x="0" y="7"/>
                  </a:lnTo>
                  <a:lnTo>
                    <a:pt x="2" y="5"/>
                  </a:lnTo>
                  <a:lnTo>
                    <a:pt x="8" y="15"/>
                  </a:lnTo>
                  <a:lnTo>
                    <a:pt x="10" y="13"/>
                  </a:lnTo>
                  <a:lnTo>
                    <a:pt x="8" y="15"/>
                  </a:lnTo>
                  <a:close/>
                </a:path>
              </a:pathLst>
            </a:custGeom>
            <a:solidFill>
              <a:schemeClr val="tx1"/>
            </a:solidFill>
            <a:ln w="9525">
              <a:solidFill>
                <a:schemeClr val="tx1"/>
              </a:solidFill>
              <a:round/>
              <a:headEnd/>
              <a:tailEnd/>
            </a:ln>
          </p:spPr>
          <p:txBody>
            <a:bodyPr/>
            <a:lstStyle/>
            <a:p>
              <a:endParaRPr lang="en-US"/>
            </a:p>
          </p:txBody>
        </p:sp>
        <p:sp>
          <p:nvSpPr>
            <p:cNvPr id="45679" name="Freeform 447"/>
            <p:cNvSpPr>
              <a:spLocks/>
            </p:cNvSpPr>
            <p:nvPr/>
          </p:nvSpPr>
          <p:spPr bwMode="auto">
            <a:xfrm>
              <a:off x="2707" y="3338"/>
              <a:ext cx="10" cy="14"/>
            </a:xfrm>
            <a:custGeom>
              <a:avLst/>
              <a:gdLst>
                <a:gd name="T0" fmla="*/ 2 w 10"/>
                <a:gd name="T1" fmla="*/ 14 h 14"/>
                <a:gd name="T2" fmla="*/ 6 w 10"/>
                <a:gd name="T3" fmla="*/ 12 h 14"/>
                <a:gd name="T4" fmla="*/ 10 w 10"/>
                <a:gd name="T5" fmla="*/ 10 h 14"/>
                <a:gd name="T6" fmla="*/ 4 w 10"/>
                <a:gd name="T7" fmla="*/ 0 h 14"/>
                <a:gd name="T8" fmla="*/ 0 w 10"/>
                <a:gd name="T9" fmla="*/ 4 h 14"/>
                <a:gd name="T10" fmla="*/ 4 w 10"/>
                <a:gd name="T11" fmla="*/ 2 h 14"/>
                <a:gd name="T12" fmla="*/ 2 w 10"/>
                <a:gd name="T13" fmla="*/ 14 h 14"/>
                <a:gd name="T14" fmla="*/ 4 w 10"/>
                <a:gd name="T15" fmla="*/ 14 h 14"/>
                <a:gd name="T16" fmla="*/ 6 w 10"/>
                <a:gd name="T17" fmla="*/ 12 h 14"/>
                <a:gd name="T18" fmla="*/ 2 w 10"/>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2" y="14"/>
                  </a:moveTo>
                  <a:lnTo>
                    <a:pt x="6" y="12"/>
                  </a:lnTo>
                  <a:lnTo>
                    <a:pt x="10" y="10"/>
                  </a:lnTo>
                  <a:lnTo>
                    <a:pt x="4" y="0"/>
                  </a:lnTo>
                  <a:lnTo>
                    <a:pt x="0" y="4"/>
                  </a:lnTo>
                  <a:lnTo>
                    <a:pt x="4" y="2"/>
                  </a:lnTo>
                  <a:lnTo>
                    <a:pt x="2" y="14"/>
                  </a:lnTo>
                  <a:lnTo>
                    <a:pt x="4" y="14"/>
                  </a:lnTo>
                  <a:lnTo>
                    <a:pt x="6" y="12"/>
                  </a:lnTo>
                  <a:lnTo>
                    <a:pt x="2" y="14"/>
                  </a:lnTo>
                  <a:close/>
                </a:path>
              </a:pathLst>
            </a:custGeom>
            <a:solidFill>
              <a:schemeClr val="tx1"/>
            </a:solidFill>
            <a:ln w="9525">
              <a:solidFill>
                <a:schemeClr val="tx1"/>
              </a:solidFill>
              <a:round/>
              <a:headEnd/>
              <a:tailEnd/>
            </a:ln>
          </p:spPr>
          <p:txBody>
            <a:bodyPr/>
            <a:lstStyle/>
            <a:p>
              <a:endParaRPr lang="en-US"/>
            </a:p>
          </p:txBody>
        </p:sp>
        <p:sp>
          <p:nvSpPr>
            <p:cNvPr id="45680" name="Freeform 448"/>
            <p:cNvSpPr>
              <a:spLocks/>
            </p:cNvSpPr>
            <p:nvPr/>
          </p:nvSpPr>
          <p:spPr bwMode="auto">
            <a:xfrm>
              <a:off x="2703" y="3340"/>
              <a:ext cx="8" cy="12"/>
            </a:xfrm>
            <a:custGeom>
              <a:avLst/>
              <a:gdLst>
                <a:gd name="T0" fmla="*/ 0 w 8"/>
                <a:gd name="T1" fmla="*/ 10 h 12"/>
                <a:gd name="T2" fmla="*/ 2 w 8"/>
                <a:gd name="T3" fmla="*/ 10 h 12"/>
                <a:gd name="T4" fmla="*/ 6 w 8"/>
                <a:gd name="T5" fmla="*/ 12 h 12"/>
                <a:gd name="T6" fmla="*/ 8 w 8"/>
                <a:gd name="T7" fmla="*/ 0 h 12"/>
                <a:gd name="T8" fmla="*/ 4 w 8"/>
                <a:gd name="T9" fmla="*/ 0 h 12"/>
                <a:gd name="T10" fmla="*/ 6 w 8"/>
                <a:gd name="T11" fmla="*/ 0 h 12"/>
                <a:gd name="T12" fmla="*/ 0 w 8"/>
                <a:gd name="T13" fmla="*/ 10 h 12"/>
                <a:gd name="T14" fmla="*/ 2 w 8"/>
                <a:gd name="T15" fmla="*/ 10 h 12"/>
                <a:gd name="T16" fmla="*/ 0 w 8"/>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0" y="10"/>
                  </a:moveTo>
                  <a:lnTo>
                    <a:pt x="2" y="10"/>
                  </a:lnTo>
                  <a:lnTo>
                    <a:pt x="6" y="12"/>
                  </a:lnTo>
                  <a:lnTo>
                    <a:pt x="8" y="0"/>
                  </a:lnTo>
                  <a:lnTo>
                    <a:pt x="4" y="0"/>
                  </a:lnTo>
                  <a:lnTo>
                    <a:pt x="6" y="0"/>
                  </a:lnTo>
                  <a:lnTo>
                    <a:pt x="0" y="10"/>
                  </a:lnTo>
                  <a:lnTo>
                    <a:pt x="2" y="10"/>
                  </a:lnTo>
                  <a:lnTo>
                    <a:pt x="0" y="10"/>
                  </a:lnTo>
                  <a:close/>
                </a:path>
              </a:pathLst>
            </a:custGeom>
            <a:solidFill>
              <a:schemeClr val="tx1"/>
            </a:solidFill>
            <a:ln w="9525">
              <a:solidFill>
                <a:schemeClr val="tx1"/>
              </a:solidFill>
              <a:round/>
              <a:headEnd/>
              <a:tailEnd/>
            </a:ln>
          </p:spPr>
          <p:txBody>
            <a:bodyPr/>
            <a:lstStyle/>
            <a:p>
              <a:endParaRPr lang="en-US"/>
            </a:p>
          </p:txBody>
        </p:sp>
        <p:sp>
          <p:nvSpPr>
            <p:cNvPr id="45681" name="Freeform 449"/>
            <p:cNvSpPr>
              <a:spLocks/>
            </p:cNvSpPr>
            <p:nvPr/>
          </p:nvSpPr>
          <p:spPr bwMode="auto">
            <a:xfrm>
              <a:off x="2697" y="3338"/>
              <a:ext cx="12" cy="12"/>
            </a:xfrm>
            <a:custGeom>
              <a:avLst/>
              <a:gdLst>
                <a:gd name="T0" fmla="*/ 0 w 12"/>
                <a:gd name="T1" fmla="*/ 6 h 12"/>
                <a:gd name="T2" fmla="*/ 2 w 12"/>
                <a:gd name="T3" fmla="*/ 8 h 12"/>
                <a:gd name="T4" fmla="*/ 6 w 12"/>
                <a:gd name="T5" fmla="*/ 12 h 12"/>
                <a:gd name="T6" fmla="*/ 12 w 12"/>
                <a:gd name="T7" fmla="*/ 2 h 12"/>
                <a:gd name="T8" fmla="*/ 8 w 12"/>
                <a:gd name="T9" fmla="*/ 0 h 12"/>
                <a:gd name="T10" fmla="*/ 10 w 12"/>
                <a:gd name="T11" fmla="*/ 2 h 12"/>
                <a:gd name="T12" fmla="*/ 0 w 12"/>
                <a:gd name="T13" fmla="*/ 6 h 12"/>
                <a:gd name="T14" fmla="*/ 0 w 12"/>
                <a:gd name="T15" fmla="*/ 8 h 12"/>
                <a:gd name="T16" fmla="*/ 2 w 12"/>
                <a:gd name="T17" fmla="*/ 8 h 12"/>
                <a:gd name="T18" fmla="*/ 0 w 12"/>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0" y="6"/>
                  </a:moveTo>
                  <a:lnTo>
                    <a:pt x="2" y="8"/>
                  </a:lnTo>
                  <a:lnTo>
                    <a:pt x="6" y="12"/>
                  </a:lnTo>
                  <a:lnTo>
                    <a:pt x="12" y="2"/>
                  </a:lnTo>
                  <a:lnTo>
                    <a:pt x="8" y="0"/>
                  </a:lnTo>
                  <a:lnTo>
                    <a:pt x="10" y="2"/>
                  </a:lnTo>
                  <a:lnTo>
                    <a:pt x="0" y="6"/>
                  </a:lnTo>
                  <a:lnTo>
                    <a:pt x="0" y="8"/>
                  </a:lnTo>
                  <a:lnTo>
                    <a:pt x="2" y="8"/>
                  </a:lnTo>
                  <a:lnTo>
                    <a:pt x="0" y="6"/>
                  </a:lnTo>
                  <a:close/>
                </a:path>
              </a:pathLst>
            </a:custGeom>
            <a:solidFill>
              <a:schemeClr val="tx1"/>
            </a:solidFill>
            <a:ln w="9525">
              <a:solidFill>
                <a:schemeClr val="tx1"/>
              </a:solidFill>
              <a:round/>
              <a:headEnd/>
              <a:tailEnd/>
            </a:ln>
          </p:spPr>
          <p:txBody>
            <a:bodyPr/>
            <a:lstStyle/>
            <a:p>
              <a:endParaRPr lang="en-US"/>
            </a:p>
          </p:txBody>
        </p:sp>
        <p:sp>
          <p:nvSpPr>
            <p:cNvPr id="45682" name="Freeform 450"/>
            <p:cNvSpPr>
              <a:spLocks/>
            </p:cNvSpPr>
            <p:nvPr/>
          </p:nvSpPr>
          <p:spPr bwMode="auto">
            <a:xfrm>
              <a:off x="2693" y="3333"/>
              <a:ext cx="14" cy="11"/>
            </a:xfrm>
            <a:custGeom>
              <a:avLst/>
              <a:gdLst>
                <a:gd name="T0" fmla="*/ 0 w 14"/>
                <a:gd name="T1" fmla="*/ 3 h 11"/>
                <a:gd name="T2" fmla="*/ 4 w 14"/>
                <a:gd name="T3" fmla="*/ 11 h 11"/>
                <a:gd name="T4" fmla="*/ 14 w 14"/>
                <a:gd name="T5" fmla="*/ 7 h 11"/>
                <a:gd name="T6" fmla="*/ 10 w 14"/>
                <a:gd name="T7" fmla="*/ 0 h 11"/>
                <a:gd name="T8" fmla="*/ 0 w 14"/>
                <a:gd name="T9" fmla="*/ 3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0" y="3"/>
                  </a:moveTo>
                  <a:lnTo>
                    <a:pt x="4" y="11"/>
                  </a:lnTo>
                  <a:lnTo>
                    <a:pt x="14" y="7"/>
                  </a:lnTo>
                  <a:lnTo>
                    <a:pt x="10" y="0"/>
                  </a:lnTo>
                  <a:lnTo>
                    <a:pt x="0" y="3"/>
                  </a:lnTo>
                  <a:close/>
                </a:path>
              </a:pathLst>
            </a:custGeom>
            <a:solidFill>
              <a:schemeClr val="tx1"/>
            </a:solidFill>
            <a:ln w="9525">
              <a:solidFill>
                <a:schemeClr val="tx1"/>
              </a:solidFill>
              <a:round/>
              <a:headEnd/>
              <a:tailEnd/>
            </a:ln>
          </p:spPr>
          <p:txBody>
            <a:bodyPr/>
            <a:lstStyle/>
            <a:p>
              <a:endParaRPr lang="en-US"/>
            </a:p>
          </p:txBody>
        </p:sp>
        <p:sp>
          <p:nvSpPr>
            <p:cNvPr id="45683" name="Freeform 451"/>
            <p:cNvSpPr>
              <a:spLocks/>
            </p:cNvSpPr>
            <p:nvPr/>
          </p:nvSpPr>
          <p:spPr bwMode="auto">
            <a:xfrm>
              <a:off x="2690" y="3323"/>
              <a:ext cx="13" cy="13"/>
            </a:xfrm>
            <a:custGeom>
              <a:avLst/>
              <a:gdLst>
                <a:gd name="T0" fmla="*/ 0 w 13"/>
                <a:gd name="T1" fmla="*/ 4 h 13"/>
                <a:gd name="T2" fmla="*/ 3 w 13"/>
                <a:gd name="T3" fmla="*/ 13 h 13"/>
                <a:gd name="T4" fmla="*/ 13 w 13"/>
                <a:gd name="T5" fmla="*/ 10 h 13"/>
                <a:gd name="T6" fmla="*/ 9 w 13"/>
                <a:gd name="T7" fmla="*/ 0 h 13"/>
                <a:gd name="T8" fmla="*/ 0 w 13"/>
                <a:gd name="T9" fmla="*/ 4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4"/>
                  </a:moveTo>
                  <a:lnTo>
                    <a:pt x="3" y="13"/>
                  </a:lnTo>
                  <a:lnTo>
                    <a:pt x="13" y="10"/>
                  </a:lnTo>
                  <a:lnTo>
                    <a:pt x="9" y="0"/>
                  </a:lnTo>
                  <a:lnTo>
                    <a:pt x="0" y="4"/>
                  </a:lnTo>
                  <a:close/>
                </a:path>
              </a:pathLst>
            </a:custGeom>
            <a:solidFill>
              <a:schemeClr val="tx1"/>
            </a:solidFill>
            <a:ln w="9525">
              <a:solidFill>
                <a:schemeClr val="tx1"/>
              </a:solidFill>
              <a:round/>
              <a:headEnd/>
              <a:tailEnd/>
            </a:ln>
          </p:spPr>
          <p:txBody>
            <a:bodyPr/>
            <a:lstStyle/>
            <a:p>
              <a:endParaRPr lang="en-US"/>
            </a:p>
          </p:txBody>
        </p:sp>
        <p:sp>
          <p:nvSpPr>
            <p:cNvPr id="45684" name="Freeform 452"/>
            <p:cNvSpPr>
              <a:spLocks/>
            </p:cNvSpPr>
            <p:nvPr/>
          </p:nvSpPr>
          <p:spPr bwMode="auto">
            <a:xfrm>
              <a:off x="2686" y="3309"/>
              <a:ext cx="13" cy="18"/>
            </a:xfrm>
            <a:custGeom>
              <a:avLst/>
              <a:gdLst>
                <a:gd name="T0" fmla="*/ 0 w 13"/>
                <a:gd name="T1" fmla="*/ 2 h 18"/>
                <a:gd name="T2" fmla="*/ 4 w 13"/>
                <a:gd name="T3" fmla="*/ 18 h 18"/>
                <a:gd name="T4" fmla="*/ 13 w 13"/>
                <a:gd name="T5" fmla="*/ 14 h 18"/>
                <a:gd name="T6" fmla="*/ 9 w 13"/>
                <a:gd name="T7" fmla="*/ 0 h 18"/>
                <a:gd name="T8" fmla="*/ 0 w 13"/>
                <a:gd name="T9" fmla="*/ 2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0" y="2"/>
                  </a:moveTo>
                  <a:lnTo>
                    <a:pt x="4" y="18"/>
                  </a:lnTo>
                  <a:lnTo>
                    <a:pt x="13" y="14"/>
                  </a:lnTo>
                  <a:lnTo>
                    <a:pt x="9" y="0"/>
                  </a:lnTo>
                  <a:lnTo>
                    <a:pt x="0" y="2"/>
                  </a:lnTo>
                  <a:close/>
                </a:path>
              </a:pathLst>
            </a:custGeom>
            <a:solidFill>
              <a:schemeClr val="tx1"/>
            </a:solidFill>
            <a:ln w="9525">
              <a:solidFill>
                <a:schemeClr val="tx1"/>
              </a:solidFill>
              <a:round/>
              <a:headEnd/>
              <a:tailEnd/>
            </a:ln>
          </p:spPr>
          <p:txBody>
            <a:bodyPr/>
            <a:lstStyle/>
            <a:p>
              <a:endParaRPr lang="en-US"/>
            </a:p>
          </p:txBody>
        </p:sp>
        <p:sp>
          <p:nvSpPr>
            <p:cNvPr id="45685" name="Freeform 453"/>
            <p:cNvSpPr>
              <a:spLocks/>
            </p:cNvSpPr>
            <p:nvPr/>
          </p:nvSpPr>
          <p:spPr bwMode="auto">
            <a:xfrm>
              <a:off x="2680" y="3290"/>
              <a:ext cx="15" cy="21"/>
            </a:xfrm>
            <a:custGeom>
              <a:avLst/>
              <a:gdLst>
                <a:gd name="T0" fmla="*/ 0 w 15"/>
                <a:gd name="T1" fmla="*/ 4 h 21"/>
                <a:gd name="T2" fmla="*/ 6 w 15"/>
                <a:gd name="T3" fmla="*/ 21 h 21"/>
                <a:gd name="T4" fmla="*/ 15 w 15"/>
                <a:gd name="T5" fmla="*/ 19 h 21"/>
                <a:gd name="T6" fmla="*/ 12 w 15"/>
                <a:gd name="T7" fmla="*/ 0 h 21"/>
                <a:gd name="T8" fmla="*/ 0 w 15"/>
                <a:gd name="T9" fmla="*/ 4 h 21"/>
                <a:gd name="T10" fmla="*/ 0 60000 65536"/>
                <a:gd name="T11" fmla="*/ 0 60000 65536"/>
                <a:gd name="T12" fmla="*/ 0 60000 65536"/>
                <a:gd name="T13" fmla="*/ 0 60000 65536"/>
                <a:gd name="T14" fmla="*/ 0 60000 65536"/>
                <a:gd name="T15" fmla="*/ 0 w 15"/>
                <a:gd name="T16" fmla="*/ 0 h 21"/>
                <a:gd name="T17" fmla="*/ 15 w 15"/>
                <a:gd name="T18" fmla="*/ 21 h 21"/>
              </a:gdLst>
              <a:ahLst/>
              <a:cxnLst>
                <a:cxn ang="T10">
                  <a:pos x="T0" y="T1"/>
                </a:cxn>
                <a:cxn ang="T11">
                  <a:pos x="T2" y="T3"/>
                </a:cxn>
                <a:cxn ang="T12">
                  <a:pos x="T4" y="T5"/>
                </a:cxn>
                <a:cxn ang="T13">
                  <a:pos x="T6" y="T7"/>
                </a:cxn>
                <a:cxn ang="T14">
                  <a:pos x="T8" y="T9"/>
                </a:cxn>
              </a:cxnLst>
              <a:rect l="T15" t="T16" r="T17" b="T18"/>
              <a:pathLst>
                <a:path w="15" h="21">
                  <a:moveTo>
                    <a:pt x="0" y="4"/>
                  </a:moveTo>
                  <a:lnTo>
                    <a:pt x="6" y="21"/>
                  </a:lnTo>
                  <a:lnTo>
                    <a:pt x="15" y="19"/>
                  </a:lnTo>
                  <a:lnTo>
                    <a:pt x="12" y="0"/>
                  </a:lnTo>
                  <a:lnTo>
                    <a:pt x="0" y="4"/>
                  </a:lnTo>
                  <a:close/>
                </a:path>
              </a:pathLst>
            </a:custGeom>
            <a:solidFill>
              <a:schemeClr val="tx1"/>
            </a:solidFill>
            <a:ln w="9525">
              <a:solidFill>
                <a:schemeClr val="tx1"/>
              </a:solidFill>
              <a:round/>
              <a:headEnd/>
              <a:tailEnd/>
            </a:ln>
          </p:spPr>
          <p:txBody>
            <a:bodyPr/>
            <a:lstStyle/>
            <a:p>
              <a:endParaRPr lang="en-US"/>
            </a:p>
          </p:txBody>
        </p:sp>
        <p:sp>
          <p:nvSpPr>
            <p:cNvPr id="45686" name="Freeform 454"/>
            <p:cNvSpPr>
              <a:spLocks/>
            </p:cNvSpPr>
            <p:nvPr/>
          </p:nvSpPr>
          <p:spPr bwMode="auto">
            <a:xfrm>
              <a:off x="2664" y="3210"/>
              <a:ext cx="28" cy="84"/>
            </a:xfrm>
            <a:custGeom>
              <a:avLst/>
              <a:gdLst>
                <a:gd name="T0" fmla="*/ 0 w 28"/>
                <a:gd name="T1" fmla="*/ 2 h 84"/>
                <a:gd name="T2" fmla="*/ 16 w 28"/>
                <a:gd name="T3" fmla="*/ 84 h 84"/>
                <a:gd name="T4" fmla="*/ 28 w 28"/>
                <a:gd name="T5" fmla="*/ 80 h 84"/>
                <a:gd name="T6" fmla="*/ 12 w 28"/>
                <a:gd name="T7" fmla="*/ 0 h 84"/>
                <a:gd name="T8" fmla="*/ 0 w 28"/>
                <a:gd name="T9" fmla="*/ 2 h 84"/>
                <a:gd name="T10" fmla="*/ 0 60000 65536"/>
                <a:gd name="T11" fmla="*/ 0 60000 65536"/>
                <a:gd name="T12" fmla="*/ 0 60000 65536"/>
                <a:gd name="T13" fmla="*/ 0 60000 65536"/>
                <a:gd name="T14" fmla="*/ 0 60000 65536"/>
                <a:gd name="T15" fmla="*/ 0 w 28"/>
                <a:gd name="T16" fmla="*/ 0 h 84"/>
                <a:gd name="T17" fmla="*/ 28 w 28"/>
                <a:gd name="T18" fmla="*/ 84 h 84"/>
              </a:gdLst>
              <a:ahLst/>
              <a:cxnLst>
                <a:cxn ang="T10">
                  <a:pos x="T0" y="T1"/>
                </a:cxn>
                <a:cxn ang="T11">
                  <a:pos x="T2" y="T3"/>
                </a:cxn>
                <a:cxn ang="T12">
                  <a:pos x="T4" y="T5"/>
                </a:cxn>
                <a:cxn ang="T13">
                  <a:pos x="T6" y="T7"/>
                </a:cxn>
                <a:cxn ang="T14">
                  <a:pos x="T8" y="T9"/>
                </a:cxn>
              </a:cxnLst>
              <a:rect l="T15" t="T16" r="T17" b="T18"/>
              <a:pathLst>
                <a:path w="28" h="84">
                  <a:moveTo>
                    <a:pt x="0" y="2"/>
                  </a:moveTo>
                  <a:lnTo>
                    <a:pt x="16" y="84"/>
                  </a:lnTo>
                  <a:lnTo>
                    <a:pt x="28" y="80"/>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687" name="Freeform 455"/>
            <p:cNvSpPr>
              <a:spLocks/>
            </p:cNvSpPr>
            <p:nvPr/>
          </p:nvSpPr>
          <p:spPr bwMode="auto">
            <a:xfrm>
              <a:off x="2647" y="3126"/>
              <a:ext cx="29" cy="86"/>
            </a:xfrm>
            <a:custGeom>
              <a:avLst/>
              <a:gdLst>
                <a:gd name="T0" fmla="*/ 0 w 29"/>
                <a:gd name="T1" fmla="*/ 2 h 86"/>
                <a:gd name="T2" fmla="*/ 17 w 29"/>
                <a:gd name="T3" fmla="*/ 86 h 86"/>
                <a:gd name="T4" fmla="*/ 29 w 29"/>
                <a:gd name="T5" fmla="*/ 84 h 86"/>
                <a:gd name="T6" fmla="*/ 12 w 29"/>
                <a:gd name="T7" fmla="*/ 0 h 86"/>
                <a:gd name="T8" fmla="*/ 0 w 29"/>
                <a:gd name="T9" fmla="*/ 2 h 86"/>
                <a:gd name="T10" fmla="*/ 0 60000 65536"/>
                <a:gd name="T11" fmla="*/ 0 60000 65536"/>
                <a:gd name="T12" fmla="*/ 0 60000 65536"/>
                <a:gd name="T13" fmla="*/ 0 60000 65536"/>
                <a:gd name="T14" fmla="*/ 0 60000 65536"/>
                <a:gd name="T15" fmla="*/ 0 w 29"/>
                <a:gd name="T16" fmla="*/ 0 h 86"/>
                <a:gd name="T17" fmla="*/ 29 w 29"/>
                <a:gd name="T18" fmla="*/ 86 h 86"/>
              </a:gdLst>
              <a:ahLst/>
              <a:cxnLst>
                <a:cxn ang="T10">
                  <a:pos x="T0" y="T1"/>
                </a:cxn>
                <a:cxn ang="T11">
                  <a:pos x="T2" y="T3"/>
                </a:cxn>
                <a:cxn ang="T12">
                  <a:pos x="T4" y="T5"/>
                </a:cxn>
                <a:cxn ang="T13">
                  <a:pos x="T6" y="T7"/>
                </a:cxn>
                <a:cxn ang="T14">
                  <a:pos x="T8" y="T9"/>
                </a:cxn>
              </a:cxnLst>
              <a:rect l="T15" t="T16" r="T17" b="T18"/>
              <a:pathLst>
                <a:path w="29" h="86">
                  <a:moveTo>
                    <a:pt x="0" y="2"/>
                  </a:moveTo>
                  <a:lnTo>
                    <a:pt x="17" y="86"/>
                  </a:lnTo>
                  <a:lnTo>
                    <a:pt x="29" y="84"/>
                  </a:lnTo>
                  <a:lnTo>
                    <a:pt x="12" y="0"/>
                  </a:lnTo>
                  <a:lnTo>
                    <a:pt x="0" y="2"/>
                  </a:lnTo>
                  <a:close/>
                </a:path>
              </a:pathLst>
            </a:custGeom>
            <a:solidFill>
              <a:schemeClr val="tx1"/>
            </a:solidFill>
            <a:ln w="9525">
              <a:solidFill>
                <a:schemeClr val="tx1"/>
              </a:solidFill>
              <a:round/>
              <a:headEnd/>
              <a:tailEnd/>
            </a:ln>
          </p:spPr>
          <p:txBody>
            <a:bodyPr/>
            <a:lstStyle/>
            <a:p>
              <a:endParaRPr lang="en-US"/>
            </a:p>
          </p:txBody>
        </p:sp>
        <p:sp>
          <p:nvSpPr>
            <p:cNvPr id="45688" name="Freeform 456"/>
            <p:cNvSpPr>
              <a:spLocks/>
            </p:cNvSpPr>
            <p:nvPr/>
          </p:nvSpPr>
          <p:spPr bwMode="auto">
            <a:xfrm>
              <a:off x="2645" y="3111"/>
              <a:ext cx="14" cy="17"/>
            </a:xfrm>
            <a:custGeom>
              <a:avLst/>
              <a:gdLst>
                <a:gd name="T0" fmla="*/ 0 w 14"/>
                <a:gd name="T1" fmla="*/ 3 h 17"/>
                <a:gd name="T2" fmla="*/ 2 w 14"/>
                <a:gd name="T3" fmla="*/ 17 h 17"/>
                <a:gd name="T4" fmla="*/ 14 w 14"/>
                <a:gd name="T5" fmla="*/ 15 h 17"/>
                <a:gd name="T6" fmla="*/ 10 w 14"/>
                <a:gd name="T7" fmla="*/ 2 h 17"/>
                <a:gd name="T8" fmla="*/ 10 w 14"/>
                <a:gd name="T9" fmla="*/ 0 h 17"/>
                <a:gd name="T10" fmla="*/ 10 w 14"/>
                <a:gd name="T11" fmla="*/ 2 h 17"/>
                <a:gd name="T12" fmla="*/ 10 w 14"/>
                <a:gd name="T13" fmla="*/ 0 h 17"/>
                <a:gd name="T14" fmla="*/ 0 w 14"/>
                <a:gd name="T15" fmla="*/ 3 h 1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7"/>
                <a:gd name="T26" fmla="*/ 14 w 1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7">
                  <a:moveTo>
                    <a:pt x="0" y="3"/>
                  </a:moveTo>
                  <a:lnTo>
                    <a:pt x="2" y="17"/>
                  </a:lnTo>
                  <a:lnTo>
                    <a:pt x="14" y="15"/>
                  </a:lnTo>
                  <a:lnTo>
                    <a:pt x="10" y="2"/>
                  </a:lnTo>
                  <a:lnTo>
                    <a:pt x="10" y="0"/>
                  </a:lnTo>
                  <a:lnTo>
                    <a:pt x="10" y="2"/>
                  </a:lnTo>
                  <a:lnTo>
                    <a:pt x="10" y="0"/>
                  </a:lnTo>
                  <a:lnTo>
                    <a:pt x="0" y="3"/>
                  </a:lnTo>
                  <a:close/>
                </a:path>
              </a:pathLst>
            </a:custGeom>
            <a:solidFill>
              <a:schemeClr val="tx1"/>
            </a:solidFill>
            <a:ln w="9525">
              <a:solidFill>
                <a:schemeClr val="tx1"/>
              </a:solidFill>
              <a:round/>
              <a:headEnd/>
              <a:tailEnd/>
            </a:ln>
          </p:spPr>
          <p:txBody>
            <a:bodyPr/>
            <a:lstStyle/>
            <a:p>
              <a:endParaRPr lang="en-US"/>
            </a:p>
          </p:txBody>
        </p:sp>
        <p:sp>
          <p:nvSpPr>
            <p:cNvPr id="45689" name="Freeform 457"/>
            <p:cNvSpPr>
              <a:spLocks/>
            </p:cNvSpPr>
            <p:nvPr/>
          </p:nvSpPr>
          <p:spPr bwMode="auto">
            <a:xfrm>
              <a:off x="2641" y="3099"/>
              <a:ext cx="14" cy="15"/>
            </a:xfrm>
            <a:custGeom>
              <a:avLst/>
              <a:gdLst>
                <a:gd name="T0" fmla="*/ 0 w 14"/>
                <a:gd name="T1" fmla="*/ 4 h 15"/>
                <a:gd name="T2" fmla="*/ 4 w 14"/>
                <a:gd name="T3" fmla="*/ 15 h 15"/>
                <a:gd name="T4" fmla="*/ 14 w 14"/>
                <a:gd name="T5" fmla="*/ 12 h 15"/>
                <a:gd name="T6" fmla="*/ 10 w 14"/>
                <a:gd name="T7" fmla="*/ 0 h 15"/>
                <a:gd name="T8" fmla="*/ 0 w 14"/>
                <a:gd name="T9" fmla="*/ 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4"/>
                  </a:moveTo>
                  <a:lnTo>
                    <a:pt x="4" y="15"/>
                  </a:lnTo>
                  <a:lnTo>
                    <a:pt x="14" y="12"/>
                  </a:lnTo>
                  <a:lnTo>
                    <a:pt x="10" y="0"/>
                  </a:lnTo>
                  <a:lnTo>
                    <a:pt x="0" y="4"/>
                  </a:lnTo>
                  <a:close/>
                </a:path>
              </a:pathLst>
            </a:custGeom>
            <a:solidFill>
              <a:schemeClr val="tx1"/>
            </a:solidFill>
            <a:ln w="9525">
              <a:solidFill>
                <a:schemeClr val="tx1"/>
              </a:solidFill>
              <a:round/>
              <a:headEnd/>
              <a:tailEnd/>
            </a:ln>
          </p:spPr>
          <p:txBody>
            <a:bodyPr/>
            <a:lstStyle/>
            <a:p>
              <a:endParaRPr lang="en-US"/>
            </a:p>
          </p:txBody>
        </p:sp>
        <p:sp>
          <p:nvSpPr>
            <p:cNvPr id="45690" name="Freeform 458"/>
            <p:cNvSpPr>
              <a:spLocks/>
            </p:cNvSpPr>
            <p:nvPr/>
          </p:nvSpPr>
          <p:spPr bwMode="auto">
            <a:xfrm>
              <a:off x="2637" y="3089"/>
              <a:ext cx="14" cy="14"/>
            </a:xfrm>
            <a:custGeom>
              <a:avLst/>
              <a:gdLst>
                <a:gd name="T0" fmla="*/ 0 w 14"/>
                <a:gd name="T1" fmla="*/ 6 h 14"/>
                <a:gd name="T2" fmla="*/ 0 w 14"/>
                <a:gd name="T3" fmla="*/ 4 h 14"/>
                <a:gd name="T4" fmla="*/ 4 w 14"/>
                <a:gd name="T5" fmla="*/ 14 h 14"/>
                <a:gd name="T6" fmla="*/ 14 w 14"/>
                <a:gd name="T7" fmla="*/ 10 h 14"/>
                <a:gd name="T8" fmla="*/ 10 w 14"/>
                <a:gd name="T9" fmla="*/ 0 h 14"/>
                <a:gd name="T10" fmla="*/ 0 w 14"/>
                <a:gd name="T11" fmla="*/ 6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6"/>
                  </a:moveTo>
                  <a:lnTo>
                    <a:pt x="0" y="4"/>
                  </a:lnTo>
                  <a:lnTo>
                    <a:pt x="4" y="14"/>
                  </a:lnTo>
                  <a:lnTo>
                    <a:pt x="14" y="10"/>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691" name="Freeform 459"/>
            <p:cNvSpPr>
              <a:spLocks/>
            </p:cNvSpPr>
            <p:nvPr/>
          </p:nvSpPr>
          <p:spPr bwMode="auto">
            <a:xfrm>
              <a:off x="2634" y="3081"/>
              <a:ext cx="13" cy="14"/>
            </a:xfrm>
            <a:custGeom>
              <a:avLst/>
              <a:gdLst>
                <a:gd name="T0" fmla="*/ 2 w 13"/>
                <a:gd name="T1" fmla="*/ 10 h 14"/>
                <a:gd name="T2" fmla="*/ 0 w 13"/>
                <a:gd name="T3" fmla="*/ 8 h 14"/>
                <a:gd name="T4" fmla="*/ 3 w 13"/>
                <a:gd name="T5" fmla="*/ 14 h 14"/>
                <a:gd name="T6" fmla="*/ 13 w 13"/>
                <a:gd name="T7" fmla="*/ 8 h 14"/>
                <a:gd name="T8" fmla="*/ 9 w 13"/>
                <a:gd name="T9" fmla="*/ 2 h 14"/>
                <a:gd name="T10" fmla="*/ 7 w 13"/>
                <a:gd name="T11" fmla="*/ 0 h 14"/>
                <a:gd name="T12" fmla="*/ 9 w 13"/>
                <a:gd name="T13" fmla="*/ 2 h 14"/>
                <a:gd name="T14" fmla="*/ 9 w 13"/>
                <a:gd name="T15" fmla="*/ 0 h 14"/>
                <a:gd name="T16" fmla="*/ 7 w 13"/>
                <a:gd name="T17" fmla="*/ 0 h 14"/>
                <a:gd name="T18" fmla="*/ 2 w 13"/>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4"/>
                <a:gd name="T32" fmla="*/ 13 w 1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4">
                  <a:moveTo>
                    <a:pt x="2" y="10"/>
                  </a:moveTo>
                  <a:lnTo>
                    <a:pt x="0" y="8"/>
                  </a:lnTo>
                  <a:lnTo>
                    <a:pt x="3" y="14"/>
                  </a:lnTo>
                  <a:lnTo>
                    <a:pt x="13" y="8"/>
                  </a:lnTo>
                  <a:lnTo>
                    <a:pt x="9" y="2"/>
                  </a:lnTo>
                  <a:lnTo>
                    <a:pt x="7" y="0"/>
                  </a:lnTo>
                  <a:lnTo>
                    <a:pt x="9" y="2"/>
                  </a:lnTo>
                  <a:lnTo>
                    <a:pt x="9" y="0"/>
                  </a:lnTo>
                  <a:lnTo>
                    <a:pt x="7" y="0"/>
                  </a:lnTo>
                  <a:lnTo>
                    <a:pt x="2" y="10"/>
                  </a:lnTo>
                  <a:close/>
                </a:path>
              </a:pathLst>
            </a:custGeom>
            <a:solidFill>
              <a:schemeClr val="tx1"/>
            </a:solidFill>
            <a:ln w="9525">
              <a:solidFill>
                <a:schemeClr val="tx1"/>
              </a:solidFill>
              <a:round/>
              <a:headEnd/>
              <a:tailEnd/>
            </a:ln>
          </p:spPr>
          <p:txBody>
            <a:bodyPr/>
            <a:lstStyle/>
            <a:p>
              <a:endParaRPr lang="en-US"/>
            </a:p>
          </p:txBody>
        </p:sp>
        <p:sp>
          <p:nvSpPr>
            <p:cNvPr id="45692" name="Freeform 460"/>
            <p:cNvSpPr>
              <a:spLocks/>
            </p:cNvSpPr>
            <p:nvPr/>
          </p:nvSpPr>
          <p:spPr bwMode="auto">
            <a:xfrm>
              <a:off x="2632" y="3077"/>
              <a:ext cx="9" cy="14"/>
            </a:xfrm>
            <a:custGeom>
              <a:avLst/>
              <a:gdLst>
                <a:gd name="T0" fmla="*/ 4 w 9"/>
                <a:gd name="T1" fmla="*/ 12 h 14"/>
                <a:gd name="T2" fmla="*/ 0 w 9"/>
                <a:gd name="T3" fmla="*/ 12 h 14"/>
                <a:gd name="T4" fmla="*/ 4 w 9"/>
                <a:gd name="T5" fmla="*/ 14 h 14"/>
                <a:gd name="T6" fmla="*/ 9 w 9"/>
                <a:gd name="T7" fmla="*/ 4 h 14"/>
                <a:gd name="T8" fmla="*/ 7 w 9"/>
                <a:gd name="T9" fmla="*/ 2 h 14"/>
                <a:gd name="T10" fmla="*/ 4 w 9"/>
                <a:gd name="T11" fmla="*/ 0 h 14"/>
                <a:gd name="T12" fmla="*/ 7 w 9"/>
                <a:gd name="T13" fmla="*/ 2 h 14"/>
                <a:gd name="T14" fmla="*/ 5 w 9"/>
                <a:gd name="T15" fmla="*/ 0 h 14"/>
                <a:gd name="T16" fmla="*/ 4 w 9"/>
                <a:gd name="T17" fmla="*/ 0 h 14"/>
                <a:gd name="T18" fmla="*/ 4 w 9"/>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4" y="12"/>
                  </a:moveTo>
                  <a:lnTo>
                    <a:pt x="0" y="12"/>
                  </a:lnTo>
                  <a:lnTo>
                    <a:pt x="4" y="14"/>
                  </a:lnTo>
                  <a:lnTo>
                    <a:pt x="9" y="4"/>
                  </a:lnTo>
                  <a:lnTo>
                    <a:pt x="7" y="2"/>
                  </a:lnTo>
                  <a:lnTo>
                    <a:pt x="4" y="0"/>
                  </a:lnTo>
                  <a:lnTo>
                    <a:pt x="7" y="2"/>
                  </a:lnTo>
                  <a:lnTo>
                    <a:pt x="5" y="0"/>
                  </a:lnTo>
                  <a:lnTo>
                    <a:pt x="4" y="0"/>
                  </a:lnTo>
                  <a:lnTo>
                    <a:pt x="4" y="12"/>
                  </a:lnTo>
                  <a:close/>
                </a:path>
              </a:pathLst>
            </a:custGeom>
            <a:solidFill>
              <a:schemeClr val="tx1"/>
            </a:solidFill>
            <a:ln w="9525">
              <a:solidFill>
                <a:schemeClr val="tx1"/>
              </a:solidFill>
              <a:round/>
              <a:headEnd/>
              <a:tailEnd/>
            </a:ln>
          </p:spPr>
          <p:txBody>
            <a:bodyPr/>
            <a:lstStyle/>
            <a:p>
              <a:endParaRPr lang="en-US"/>
            </a:p>
          </p:txBody>
        </p:sp>
        <p:sp>
          <p:nvSpPr>
            <p:cNvPr id="45693" name="Freeform 461"/>
            <p:cNvSpPr>
              <a:spLocks/>
            </p:cNvSpPr>
            <p:nvPr/>
          </p:nvSpPr>
          <p:spPr bwMode="auto">
            <a:xfrm>
              <a:off x="2632" y="3077"/>
              <a:ext cx="4" cy="12"/>
            </a:xfrm>
            <a:custGeom>
              <a:avLst/>
              <a:gdLst>
                <a:gd name="T0" fmla="*/ 4 w 4"/>
                <a:gd name="T1" fmla="*/ 12 h 12"/>
                <a:gd name="T2" fmla="*/ 2 w 4"/>
                <a:gd name="T3" fmla="*/ 12 h 12"/>
                <a:gd name="T4" fmla="*/ 4 w 4"/>
                <a:gd name="T5" fmla="*/ 12 h 12"/>
                <a:gd name="T6" fmla="*/ 4 w 4"/>
                <a:gd name="T7" fmla="*/ 0 h 12"/>
                <a:gd name="T8" fmla="*/ 2 w 4"/>
                <a:gd name="T9" fmla="*/ 0 h 12"/>
                <a:gd name="T10" fmla="*/ 0 w 4"/>
                <a:gd name="T11" fmla="*/ 2 h 12"/>
                <a:gd name="T12" fmla="*/ 2 w 4"/>
                <a:gd name="T13" fmla="*/ 0 h 12"/>
                <a:gd name="T14" fmla="*/ 0 w 4"/>
                <a:gd name="T15" fmla="*/ 0 h 12"/>
                <a:gd name="T16" fmla="*/ 0 w 4"/>
                <a:gd name="T17" fmla="*/ 2 h 12"/>
                <a:gd name="T18" fmla="*/ 4 w 4"/>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4" y="12"/>
                  </a:moveTo>
                  <a:lnTo>
                    <a:pt x="2" y="12"/>
                  </a:lnTo>
                  <a:lnTo>
                    <a:pt x="4" y="12"/>
                  </a:lnTo>
                  <a:lnTo>
                    <a:pt x="4" y="0"/>
                  </a:lnTo>
                  <a:lnTo>
                    <a:pt x="2" y="0"/>
                  </a:lnTo>
                  <a:lnTo>
                    <a:pt x="0" y="2"/>
                  </a:lnTo>
                  <a:lnTo>
                    <a:pt x="2" y="0"/>
                  </a:lnTo>
                  <a:lnTo>
                    <a:pt x="0" y="0"/>
                  </a:lnTo>
                  <a:lnTo>
                    <a:pt x="0" y="2"/>
                  </a:lnTo>
                  <a:lnTo>
                    <a:pt x="4" y="12"/>
                  </a:lnTo>
                  <a:close/>
                </a:path>
              </a:pathLst>
            </a:custGeom>
            <a:solidFill>
              <a:schemeClr val="tx1"/>
            </a:solidFill>
            <a:ln w="9525">
              <a:solidFill>
                <a:schemeClr val="tx1"/>
              </a:solidFill>
              <a:round/>
              <a:headEnd/>
              <a:tailEnd/>
            </a:ln>
          </p:spPr>
          <p:txBody>
            <a:bodyPr/>
            <a:lstStyle/>
            <a:p>
              <a:endParaRPr lang="en-US"/>
            </a:p>
          </p:txBody>
        </p:sp>
        <p:sp>
          <p:nvSpPr>
            <p:cNvPr id="45694" name="Freeform 462"/>
            <p:cNvSpPr>
              <a:spLocks/>
            </p:cNvSpPr>
            <p:nvPr/>
          </p:nvSpPr>
          <p:spPr bwMode="auto">
            <a:xfrm>
              <a:off x="2628" y="3079"/>
              <a:ext cx="8" cy="12"/>
            </a:xfrm>
            <a:custGeom>
              <a:avLst/>
              <a:gdLst>
                <a:gd name="T0" fmla="*/ 8 w 8"/>
                <a:gd name="T1" fmla="*/ 10 h 12"/>
                <a:gd name="T2" fmla="*/ 6 w 8"/>
                <a:gd name="T3" fmla="*/ 12 h 12"/>
                <a:gd name="T4" fmla="*/ 8 w 8"/>
                <a:gd name="T5" fmla="*/ 10 h 12"/>
                <a:gd name="T6" fmla="*/ 4 w 8"/>
                <a:gd name="T7" fmla="*/ 0 h 12"/>
                <a:gd name="T8" fmla="*/ 2 w 8"/>
                <a:gd name="T9" fmla="*/ 0 h 12"/>
                <a:gd name="T10" fmla="*/ 0 w 8"/>
                <a:gd name="T11" fmla="*/ 0 h 12"/>
                <a:gd name="T12" fmla="*/ 2 w 8"/>
                <a:gd name="T13" fmla="*/ 0 h 12"/>
                <a:gd name="T14" fmla="*/ 0 w 8"/>
                <a:gd name="T15" fmla="*/ 0 h 12"/>
                <a:gd name="T16" fmla="*/ 8 w 8"/>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8" y="10"/>
                  </a:moveTo>
                  <a:lnTo>
                    <a:pt x="6" y="12"/>
                  </a:lnTo>
                  <a:lnTo>
                    <a:pt x="8" y="10"/>
                  </a:lnTo>
                  <a:lnTo>
                    <a:pt x="4" y="0"/>
                  </a:lnTo>
                  <a:lnTo>
                    <a:pt x="2" y="0"/>
                  </a:lnTo>
                  <a:lnTo>
                    <a:pt x="0" y="0"/>
                  </a:lnTo>
                  <a:lnTo>
                    <a:pt x="2" y="0"/>
                  </a:lnTo>
                  <a:lnTo>
                    <a:pt x="0" y="0"/>
                  </a:lnTo>
                  <a:lnTo>
                    <a:pt x="8" y="10"/>
                  </a:lnTo>
                  <a:close/>
                </a:path>
              </a:pathLst>
            </a:custGeom>
            <a:solidFill>
              <a:schemeClr val="tx1"/>
            </a:solidFill>
            <a:ln w="9525">
              <a:solidFill>
                <a:schemeClr val="tx1"/>
              </a:solidFill>
              <a:round/>
              <a:headEnd/>
              <a:tailEnd/>
            </a:ln>
          </p:spPr>
          <p:txBody>
            <a:bodyPr/>
            <a:lstStyle/>
            <a:p>
              <a:endParaRPr lang="en-US"/>
            </a:p>
          </p:txBody>
        </p:sp>
        <p:sp>
          <p:nvSpPr>
            <p:cNvPr id="45695" name="Freeform 463"/>
            <p:cNvSpPr>
              <a:spLocks/>
            </p:cNvSpPr>
            <p:nvPr/>
          </p:nvSpPr>
          <p:spPr bwMode="auto">
            <a:xfrm>
              <a:off x="2624" y="3079"/>
              <a:ext cx="12" cy="12"/>
            </a:xfrm>
            <a:custGeom>
              <a:avLst/>
              <a:gdLst>
                <a:gd name="T0" fmla="*/ 10 w 12"/>
                <a:gd name="T1" fmla="*/ 10 h 12"/>
                <a:gd name="T2" fmla="*/ 8 w 12"/>
                <a:gd name="T3" fmla="*/ 12 h 12"/>
                <a:gd name="T4" fmla="*/ 12 w 12"/>
                <a:gd name="T5" fmla="*/ 10 h 12"/>
                <a:gd name="T6" fmla="*/ 4 w 12"/>
                <a:gd name="T7" fmla="*/ 0 h 12"/>
                <a:gd name="T8" fmla="*/ 2 w 12"/>
                <a:gd name="T9" fmla="*/ 2 h 12"/>
                <a:gd name="T10" fmla="*/ 0 w 12"/>
                <a:gd name="T11" fmla="*/ 4 h 12"/>
                <a:gd name="T12" fmla="*/ 2 w 12"/>
                <a:gd name="T13" fmla="*/ 2 h 12"/>
                <a:gd name="T14" fmla="*/ 0 w 12"/>
                <a:gd name="T15" fmla="*/ 4 h 12"/>
                <a:gd name="T16" fmla="*/ 10 w 12"/>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0" y="10"/>
                  </a:moveTo>
                  <a:lnTo>
                    <a:pt x="8" y="12"/>
                  </a:lnTo>
                  <a:lnTo>
                    <a:pt x="12" y="10"/>
                  </a:lnTo>
                  <a:lnTo>
                    <a:pt x="4" y="0"/>
                  </a:lnTo>
                  <a:lnTo>
                    <a:pt x="2" y="2"/>
                  </a:lnTo>
                  <a:lnTo>
                    <a:pt x="0" y="4"/>
                  </a:lnTo>
                  <a:lnTo>
                    <a:pt x="2" y="2"/>
                  </a:lnTo>
                  <a:lnTo>
                    <a:pt x="0" y="4"/>
                  </a:lnTo>
                  <a:lnTo>
                    <a:pt x="10" y="10"/>
                  </a:lnTo>
                  <a:close/>
                </a:path>
              </a:pathLst>
            </a:custGeom>
            <a:solidFill>
              <a:schemeClr val="tx1"/>
            </a:solidFill>
            <a:ln w="9525">
              <a:solidFill>
                <a:schemeClr val="tx1"/>
              </a:solidFill>
              <a:round/>
              <a:headEnd/>
              <a:tailEnd/>
            </a:ln>
          </p:spPr>
          <p:txBody>
            <a:bodyPr/>
            <a:lstStyle/>
            <a:p>
              <a:endParaRPr lang="en-US"/>
            </a:p>
          </p:txBody>
        </p:sp>
        <p:sp>
          <p:nvSpPr>
            <p:cNvPr id="45696" name="Freeform 464"/>
            <p:cNvSpPr>
              <a:spLocks/>
            </p:cNvSpPr>
            <p:nvPr/>
          </p:nvSpPr>
          <p:spPr bwMode="auto">
            <a:xfrm>
              <a:off x="2622" y="3083"/>
              <a:ext cx="12" cy="10"/>
            </a:xfrm>
            <a:custGeom>
              <a:avLst/>
              <a:gdLst>
                <a:gd name="T0" fmla="*/ 0 w 12"/>
                <a:gd name="T1" fmla="*/ 4 h 10"/>
                <a:gd name="T2" fmla="*/ 10 w 12"/>
                <a:gd name="T3" fmla="*/ 10 h 10"/>
                <a:gd name="T4" fmla="*/ 12 w 12"/>
                <a:gd name="T5" fmla="*/ 6 h 10"/>
                <a:gd name="T6" fmla="*/ 2 w 12"/>
                <a:gd name="T7" fmla="*/ 0 h 10"/>
                <a:gd name="T8" fmla="*/ 0 w 12"/>
                <a:gd name="T9" fmla="*/ 4 h 10"/>
                <a:gd name="T10" fmla="*/ 10 w 12"/>
                <a:gd name="T11" fmla="*/ 10 h 10"/>
                <a:gd name="T12" fmla="*/ 0 w 12"/>
                <a:gd name="T13" fmla="*/ 4 h 10"/>
                <a:gd name="T14" fmla="*/ 4 w 12"/>
                <a:gd name="T15" fmla="*/ 6 h 10"/>
                <a:gd name="T16" fmla="*/ 10 w 12"/>
                <a:gd name="T17" fmla="*/ 10 h 10"/>
                <a:gd name="T18" fmla="*/ 0 w 12"/>
                <a:gd name="T19" fmla="*/ 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0" y="4"/>
                  </a:moveTo>
                  <a:lnTo>
                    <a:pt x="10" y="10"/>
                  </a:lnTo>
                  <a:lnTo>
                    <a:pt x="12" y="6"/>
                  </a:lnTo>
                  <a:lnTo>
                    <a:pt x="2" y="0"/>
                  </a:lnTo>
                  <a:lnTo>
                    <a:pt x="0" y="4"/>
                  </a:lnTo>
                  <a:lnTo>
                    <a:pt x="10" y="10"/>
                  </a:lnTo>
                  <a:lnTo>
                    <a:pt x="0" y="4"/>
                  </a:lnTo>
                  <a:lnTo>
                    <a:pt x="4" y="6"/>
                  </a:lnTo>
                  <a:lnTo>
                    <a:pt x="10" y="10"/>
                  </a:lnTo>
                  <a:lnTo>
                    <a:pt x="0" y="4"/>
                  </a:lnTo>
                  <a:close/>
                </a:path>
              </a:pathLst>
            </a:custGeom>
            <a:solidFill>
              <a:schemeClr val="tx1"/>
            </a:solidFill>
            <a:ln w="9525">
              <a:solidFill>
                <a:schemeClr val="tx1"/>
              </a:solidFill>
              <a:round/>
              <a:headEnd/>
              <a:tailEnd/>
            </a:ln>
          </p:spPr>
          <p:txBody>
            <a:bodyPr/>
            <a:lstStyle/>
            <a:p>
              <a:endParaRPr lang="en-US"/>
            </a:p>
          </p:txBody>
        </p:sp>
        <p:sp>
          <p:nvSpPr>
            <p:cNvPr id="45697" name="Freeform 465"/>
            <p:cNvSpPr>
              <a:spLocks/>
            </p:cNvSpPr>
            <p:nvPr/>
          </p:nvSpPr>
          <p:spPr bwMode="auto">
            <a:xfrm>
              <a:off x="2896" y="3165"/>
              <a:ext cx="19" cy="29"/>
            </a:xfrm>
            <a:custGeom>
              <a:avLst/>
              <a:gdLst>
                <a:gd name="T0" fmla="*/ 8 w 19"/>
                <a:gd name="T1" fmla="*/ 0 h 29"/>
                <a:gd name="T2" fmla="*/ 0 w 19"/>
                <a:gd name="T3" fmla="*/ 27 h 29"/>
                <a:gd name="T4" fmla="*/ 12 w 19"/>
                <a:gd name="T5" fmla="*/ 29 h 29"/>
                <a:gd name="T6" fmla="*/ 19 w 19"/>
                <a:gd name="T7" fmla="*/ 4 h 29"/>
                <a:gd name="T8" fmla="*/ 8 w 19"/>
                <a:gd name="T9" fmla="*/ 0 h 29"/>
                <a:gd name="T10" fmla="*/ 0 60000 65536"/>
                <a:gd name="T11" fmla="*/ 0 60000 65536"/>
                <a:gd name="T12" fmla="*/ 0 60000 65536"/>
                <a:gd name="T13" fmla="*/ 0 60000 65536"/>
                <a:gd name="T14" fmla="*/ 0 60000 65536"/>
                <a:gd name="T15" fmla="*/ 0 w 19"/>
                <a:gd name="T16" fmla="*/ 0 h 29"/>
                <a:gd name="T17" fmla="*/ 19 w 19"/>
                <a:gd name="T18" fmla="*/ 29 h 29"/>
              </a:gdLst>
              <a:ahLst/>
              <a:cxnLst>
                <a:cxn ang="T10">
                  <a:pos x="T0" y="T1"/>
                </a:cxn>
                <a:cxn ang="T11">
                  <a:pos x="T2" y="T3"/>
                </a:cxn>
                <a:cxn ang="T12">
                  <a:pos x="T4" y="T5"/>
                </a:cxn>
                <a:cxn ang="T13">
                  <a:pos x="T6" y="T7"/>
                </a:cxn>
                <a:cxn ang="T14">
                  <a:pos x="T8" y="T9"/>
                </a:cxn>
              </a:cxnLst>
              <a:rect l="T15" t="T16" r="T17" b="T18"/>
              <a:pathLst>
                <a:path w="19" h="29">
                  <a:moveTo>
                    <a:pt x="8" y="0"/>
                  </a:moveTo>
                  <a:lnTo>
                    <a:pt x="0" y="27"/>
                  </a:lnTo>
                  <a:lnTo>
                    <a:pt x="12" y="29"/>
                  </a:lnTo>
                  <a:lnTo>
                    <a:pt x="19" y="4"/>
                  </a:lnTo>
                  <a:lnTo>
                    <a:pt x="8" y="0"/>
                  </a:lnTo>
                  <a:close/>
                </a:path>
              </a:pathLst>
            </a:custGeom>
            <a:solidFill>
              <a:schemeClr val="tx1"/>
            </a:solidFill>
            <a:ln w="9525">
              <a:solidFill>
                <a:schemeClr val="tx1"/>
              </a:solidFill>
              <a:round/>
              <a:headEnd/>
              <a:tailEnd/>
            </a:ln>
          </p:spPr>
          <p:txBody>
            <a:bodyPr/>
            <a:lstStyle/>
            <a:p>
              <a:endParaRPr lang="en-US"/>
            </a:p>
          </p:txBody>
        </p:sp>
        <p:sp>
          <p:nvSpPr>
            <p:cNvPr id="45698" name="Freeform 466"/>
            <p:cNvSpPr>
              <a:spLocks/>
            </p:cNvSpPr>
            <p:nvPr/>
          </p:nvSpPr>
          <p:spPr bwMode="auto">
            <a:xfrm>
              <a:off x="2904" y="3153"/>
              <a:ext cx="15" cy="16"/>
            </a:xfrm>
            <a:custGeom>
              <a:avLst/>
              <a:gdLst>
                <a:gd name="T0" fmla="*/ 6 w 15"/>
                <a:gd name="T1" fmla="*/ 0 h 16"/>
                <a:gd name="T2" fmla="*/ 0 w 15"/>
                <a:gd name="T3" fmla="*/ 12 h 16"/>
                <a:gd name="T4" fmla="*/ 11 w 15"/>
                <a:gd name="T5" fmla="*/ 16 h 16"/>
                <a:gd name="T6" fmla="*/ 15 w 15"/>
                <a:gd name="T7" fmla="*/ 4 h 16"/>
                <a:gd name="T8" fmla="*/ 6 w 15"/>
                <a:gd name="T9" fmla="*/ 0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6" y="0"/>
                  </a:moveTo>
                  <a:lnTo>
                    <a:pt x="0" y="12"/>
                  </a:lnTo>
                  <a:lnTo>
                    <a:pt x="11" y="16"/>
                  </a:lnTo>
                  <a:lnTo>
                    <a:pt x="15" y="4"/>
                  </a:lnTo>
                  <a:lnTo>
                    <a:pt x="6" y="0"/>
                  </a:lnTo>
                  <a:close/>
                </a:path>
              </a:pathLst>
            </a:custGeom>
            <a:solidFill>
              <a:schemeClr val="tx1"/>
            </a:solidFill>
            <a:ln w="9525">
              <a:solidFill>
                <a:schemeClr val="tx1"/>
              </a:solidFill>
              <a:round/>
              <a:headEnd/>
              <a:tailEnd/>
            </a:ln>
          </p:spPr>
          <p:txBody>
            <a:bodyPr/>
            <a:lstStyle/>
            <a:p>
              <a:endParaRPr lang="en-US"/>
            </a:p>
          </p:txBody>
        </p:sp>
        <p:sp>
          <p:nvSpPr>
            <p:cNvPr id="45699" name="Freeform 467"/>
            <p:cNvSpPr>
              <a:spLocks/>
            </p:cNvSpPr>
            <p:nvPr/>
          </p:nvSpPr>
          <p:spPr bwMode="auto">
            <a:xfrm>
              <a:off x="2910" y="3144"/>
              <a:ext cx="13" cy="13"/>
            </a:xfrm>
            <a:custGeom>
              <a:avLst/>
              <a:gdLst>
                <a:gd name="T0" fmla="*/ 4 w 13"/>
                <a:gd name="T1" fmla="*/ 0 h 13"/>
                <a:gd name="T2" fmla="*/ 0 w 13"/>
                <a:gd name="T3" fmla="*/ 9 h 13"/>
                <a:gd name="T4" fmla="*/ 9 w 13"/>
                <a:gd name="T5" fmla="*/ 13 h 13"/>
                <a:gd name="T6" fmla="*/ 13 w 13"/>
                <a:gd name="T7" fmla="*/ 4 h 13"/>
                <a:gd name="T8" fmla="*/ 4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4" y="0"/>
                  </a:moveTo>
                  <a:lnTo>
                    <a:pt x="0" y="9"/>
                  </a:lnTo>
                  <a:lnTo>
                    <a:pt x="9" y="13"/>
                  </a:lnTo>
                  <a:lnTo>
                    <a:pt x="13" y="4"/>
                  </a:lnTo>
                  <a:lnTo>
                    <a:pt x="4" y="0"/>
                  </a:lnTo>
                  <a:close/>
                </a:path>
              </a:pathLst>
            </a:custGeom>
            <a:solidFill>
              <a:schemeClr val="tx1"/>
            </a:solidFill>
            <a:ln w="9525">
              <a:solidFill>
                <a:schemeClr val="tx1"/>
              </a:solidFill>
              <a:round/>
              <a:headEnd/>
              <a:tailEnd/>
            </a:ln>
          </p:spPr>
          <p:txBody>
            <a:bodyPr/>
            <a:lstStyle/>
            <a:p>
              <a:endParaRPr lang="en-US"/>
            </a:p>
          </p:txBody>
        </p:sp>
        <p:sp>
          <p:nvSpPr>
            <p:cNvPr id="45700" name="Freeform 468"/>
            <p:cNvSpPr>
              <a:spLocks/>
            </p:cNvSpPr>
            <p:nvPr/>
          </p:nvSpPr>
          <p:spPr bwMode="auto">
            <a:xfrm>
              <a:off x="2914" y="3136"/>
              <a:ext cx="11" cy="12"/>
            </a:xfrm>
            <a:custGeom>
              <a:avLst/>
              <a:gdLst>
                <a:gd name="T0" fmla="*/ 1 w 11"/>
                <a:gd name="T1" fmla="*/ 0 h 12"/>
                <a:gd name="T2" fmla="*/ 1 w 11"/>
                <a:gd name="T3" fmla="*/ 2 h 12"/>
                <a:gd name="T4" fmla="*/ 0 w 11"/>
                <a:gd name="T5" fmla="*/ 8 h 12"/>
                <a:gd name="T6" fmla="*/ 9 w 11"/>
                <a:gd name="T7" fmla="*/ 12 h 12"/>
                <a:gd name="T8" fmla="*/ 11 w 11"/>
                <a:gd name="T9" fmla="*/ 6 h 12"/>
                <a:gd name="T10" fmla="*/ 11 w 11"/>
                <a:gd name="T11" fmla="*/ 8 h 12"/>
                <a:gd name="T12" fmla="*/ 1 w 11"/>
                <a:gd name="T13" fmla="*/ 0 h 12"/>
                <a:gd name="T14" fmla="*/ 1 w 11"/>
                <a:gd name="T15" fmla="*/ 2 h 12"/>
                <a:gd name="T16" fmla="*/ 1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1" y="0"/>
                  </a:moveTo>
                  <a:lnTo>
                    <a:pt x="1" y="2"/>
                  </a:lnTo>
                  <a:lnTo>
                    <a:pt x="0" y="8"/>
                  </a:lnTo>
                  <a:lnTo>
                    <a:pt x="9" y="12"/>
                  </a:lnTo>
                  <a:lnTo>
                    <a:pt x="11" y="6"/>
                  </a:lnTo>
                  <a:lnTo>
                    <a:pt x="11" y="8"/>
                  </a:lnTo>
                  <a:lnTo>
                    <a:pt x="1" y="0"/>
                  </a:lnTo>
                  <a:lnTo>
                    <a:pt x="1" y="2"/>
                  </a:lnTo>
                  <a:lnTo>
                    <a:pt x="1" y="0"/>
                  </a:lnTo>
                  <a:close/>
                </a:path>
              </a:pathLst>
            </a:custGeom>
            <a:solidFill>
              <a:schemeClr val="tx1"/>
            </a:solidFill>
            <a:ln w="9525">
              <a:solidFill>
                <a:schemeClr val="tx1"/>
              </a:solidFill>
              <a:round/>
              <a:headEnd/>
              <a:tailEnd/>
            </a:ln>
          </p:spPr>
          <p:txBody>
            <a:bodyPr/>
            <a:lstStyle/>
            <a:p>
              <a:endParaRPr lang="en-US"/>
            </a:p>
          </p:txBody>
        </p:sp>
        <p:sp>
          <p:nvSpPr>
            <p:cNvPr id="45701" name="Freeform 469"/>
            <p:cNvSpPr>
              <a:spLocks/>
            </p:cNvSpPr>
            <p:nvPr/>
          </p:nvSpPr>
          <p:spPr bwMode="auto">
            <a:xfrm>
              <a:off x="2915" y="3132"/>
              <a:ext cx="14" cy="12"/>
            </a:xfrm>
            <a:custGeom>
              <a:avLst/>
              <a:gdLst>
                <a:gd name="T0" fmla="*/ 4 w 14"/>
                <a:gd name="T1" fmla="*/ 0 h 12"/>
                <a:gd name="T2" fmla="*/ 0 w 14"/>
                <a:gd name="T3" fmla="*/ 4 h 12"/>
                <a:gd name="T4" fmla="*/ 10 w 14"/>
                <a:gd name="T5" fmla="*/ 12 h 12"/>
                <a:gd name="T6" fmla="*/ 14 w 14"/>
                <a:gd name="T7" fmla="*/ 8 h 12"/>
                <a:gd name="T8" fmla="*/ 12 w 14"/>
                <a:gd name="T9" fmla="*/ 8 h 12"/>
                <a:gd name="T10" fmla="*/ 4 w 14"/>
                <a:gd name="T11" fmla="*/ 0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4" y="0"/>
                  </a:moveTo>
                  <a:lnTo>
                    <a:pt x="0" y="4"/>
                  </a:lnTo>
                  <a:lnTo>
                    <a:pt x="10" y="12"/>
                  </a:lnTo>
                  <a:lnTo>
                    <a:pt x="14" y="8"/>
                  </a:lnTo>
                  <a:lnTo>
                    <a:pt x="12" y="8"/>
                  </a:lnTo>
                  <a:lnTo>
                    <a:pt x="4" y="0"/>
                  </a:lnTo>
                  <a:close/>
                </a:path>
              </a:pathLst>
            </a:custGeom>
            <a:solidFill>
              <a:schemeClr val="tx1"/>
            </a:solidFill>
            <a:ln w="9525">
              <a:solidFill>
                <a:schemeClr val="tx1"/>
              </a:solidFill>
              <a:round/>
              <a:headEnd/>
              <a:tailEnd/>
            </a:ln>
          </p:spPr>
          <p:txBody>
            <a:bodyPr/>
            <a:lstStyle/>
            <a:p>
              <a:endParaRPr lang="en-US"/>
            </a:p>
          </p:txBody>
        </p:sp>
        <p:sp>
          <p:nvSpPr>
            <p:cNvPr id="45702" name="Freeform 470"/>
            <p:cNvSpPr>
              <a:spLocks/>
            </p:cNvSpPr>
            <p:nvPr/>
          </p:nvSpPr>
          <p:spPr bwMode="auto">
            <a:xfrm>
              <a:off x="2919" y="3130"/>
              <a:ext cx="10" cy="10"/>
            </a:xfrm>
            <a:custGeom>
              <a:avLst/>
              <a:gdLst>
                <a:gd name="T0" fmla="*/ 2 w 10"/>
                <a:gd name="T1" fmla="*/ 0 h 10"/>
                <a:gd name="T2" fmla="*/ 0 w 10"/>
                <a:gd name="T3" fmla="*/ 2 h 10"/>
                <a:gd name="T4" fmla="*/ 8 w 10"/>
                <a:gd name="T5" fmla="*/ 10 h 10"/>
                <a:gd name="T6" fmla="*/ 10 w 10"/>
                <a:gd name="T7" fmla="*/ 8 h 10"/>
                <a:gd name="T8" fmla="*/ 2 w 10"/>
                <a:gd name="T9" fmla="*/ 0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2" y="0"/>
                  </a:moveTo>
                  <a:lnTo>
                    <a:pt x="0" y="2"/>
                  </a:lnTo>
                  <a:lnTo>
                    <a:pt x="8" y="10"/>
                  </a:lnTo>
                  <a:lnTo>
                    <a:pt x="10" y="8"/>
                  </a:lnTo>
                  <a:lnTo>
                    <a:pt x="2" y="0"/>
                  </a:lnTo>
                  <a:close/>
                </a:path>
              </a:pathLst>
            </a:custGeom>
            <a:solidFill>
              <a:schemeClr val="tx1"/>
            </a:solidFill>
            <a:ln w="9525">
              <a:solidFill>
                <a:schemeClr val="tx1"/>
              </a:solidFill>
              <a:round/>
              <a:headEnd/>
              <a:tailEnd/>
            </a:ln>
          </p:spPr>
          <p:txBody>
            <a:bodyPr/>
            <a:lstStyle/>
            <a:p>
              <a:endParaRPr lang="en-US"/>
            </a:p>
          </p:txBody>
        </p:sp>
        <p:sp>
          <p:nvSpPr>
            <p:cNvPr id="45703" name="Freeform 471"/>
            <p:cNvSpPr>
              <a:spLocks/>
            </p:cNvSpPr>
            <p:nvPr/>
          </p:nvSpPr>
          <p:spPr bwMode="auto">
            <a:xfrm>
              <a:off x="2921" y="3126"/>
              <a:ext cx="10" cy="12"/>
            </a:xfrm>
            <a:custGeom>
              <a:avLst/>
              <a:gdLst>
                <a:gd name="T0" fmla="*/ 4 w 10"/>
                <a:gd name="T1" fmla="*/ 0 h 12"/>
                <a:gd name="T2" fmla="*/ 2 w 10"/>
                <a:gd name="T3" fmla="*/ 2 h 12"/>
                <a:gd name="T4" fmla="*/ 0 w 10"/>
                <a:gd name="T5" fmla="*/ 4 h 12"/>
                <a:gd name="T6" fmla="*/ 8 w 10"/>
                <a:gd name="T7" fmla="*/ 12 h 12"/>
                <a:gd name="T8" fmla="*/ 10 w 10"/>
                <a:gd name="T9" fmla="*/ 10 h 12"/>
                <a:gd name="T10" fmla="*/ 8 w 10"/>
                <a:gd name="T11" fmla="*/ 12 h 12"/>
                <a:gd name="T12" fmla="*/ 4 w 10"/>
                <a:gd name="T13" fmla="*/ 0 h 12"/>
                <a:gd name="T14" fmla="*/ 4 w 10"/>
                <a:gd name="T15" fmla="*/ 2 h 12"/>
                <a:gd name="T16" fmla="*/ 2 w 10"/>
                <a:gd name="T17" fmla="*/ 2 h 12"/>
                <a:gd name="T18" fmla="*/ 4 w 10"/>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4" y="0"/>
                  </a:moveTo>
                  <a:lnTo>
                    <a:pt x="2" y="2"/>
                  </a:lnTo>
                  <a:lnTo>
                    <a:pt x="0" y="4"/>
                  </a:lnTo>
                  <a:lnTo>
                    <a:pt x="8" y="12"/>
                  </a:lnTo>
                  <a:lnTo>
                    <a:pt x="10" y="10"/>
                  </a:lnTo>
                  <a:lnTo>
                    <a:pt x="8" y="12"/>
                  </a:lnTo>
                  <a:lnTo>
                    <a:pt x="4" y="0"/>
                  </a:lnTo>
                  <a:lnTo>
                    <a:pt x="4" y="2"/>
                  </a:lnTo>
                  <a:lnTo>
                    <a:pt x="2" y="2"/>
                  </a:lnTo>
                  <a:lnTo>
                    <a:pt x="4" y="0"/>
                  </a:lnTo>
                  <a:close/>
                </a:path>
              </a:pathLst>
            </a:custGeom>
            <a:solidFill>
              <a:schemeClr val="tx1"/>
            </a:solidFill>
            <a:ln w="9525">
              <a:solidFill>
                <a:schemeClr val="tx1"/>
              </a:solidFill>
              <a:round/>
              <a:headEnd/>
              <a:tailEnd/>
            </a:ln>
          </p:spPr>
          <p:txBody>
            <a:bodyPr/>
            <a:lstStyle/>
            <a:p>
              <a:endParaRPr lang="en-US"/>
            </a:p>
          </p:txBody>
        </p:sp>
        <p:sp>
          <p:nvSpPr>
            <p:cNvPr id="45704" name="Freeform 472"/>
            <p:cNvSpPr>
              <a:spLocks/>
            </p:cNvSpPr>
            <p:nvPr/>
          </p:nvSpPr>
          <p:spPr bwMode="auto">
            <a:xfrm>
              <a:off x="2925" y="3124"/>
              <a:ext cx="10" cy="14"/>
            </a:xfrm>
            <a:custGeom>
              <a:avLst/>
              <a:gdLst>
                <a:gd name="T0" fmla="*/ 10 w 10"/>
                <a:gd name="T1" fmla="*/ 2 h 14"/>
                <a:gd name="T2" fmla="*/ 6 w 10"/>
                <a:gd name="T3" fmla="*/ 0 h 14"/>
                <a:gd name="T4" fmla="*/ 0 w 10"/>
                <a:gd name="T5" fmla="*/ 2 h 14"/>
                <a:gd name="T6" fmla="*/ 4 w 10"/>
                <a:gd name="T7" fmla="*/ 14 h 14"/>
                <a:gd name="T8" fmla="*/ 10 w 10"/>
                <a:gd name="T9" fmla="*/ 12 h 14"/>
                <a:gd name="T10" fmla="*/ 4 w 10"/>
                <a:gd name="T11" fmla="*/ 12 h 14"/>
                <a:gd name="T12" fmla="*/ 10 w 10"/>
                <a:gd name="T13" fmla="*/ 2 h 14"/>
                <a:gd name="T14" fmla="*/ 8 w 10"/>
                <a:gd name="T15" fmla="*/ 0 h 14"/>
                <a:gd name="T16" fmla="*/ 6 w 10"/>
                <a:gd name="T17" fmla="*/ 0 h 14"/>
                <a:gd name="T18" fmla="*/ 10 w 10"/>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10" y="2"/>
                  </a:moveTo>
                  <a:lnTo>
                    <a:pt x="6" y="0"/>
                  </a:lnTo>
                  <a:lnTo>
                    <a:pt x="0" y="2"/>
                  </a:lnTo>
                  <a:lnTo>
                    <a:pt x="4" y="14"/>
                  </a:lnTo>
                  <a:lnTo>
                    <a:pt x="10" y="12"/>
                  </a:lnTo>
                  <a:lnTo>
                    <a:pt x="4" y="12"/>
                  </a:lnTo>
                  <a:lnTo>
                    <a:pt x="10" y="2"/>
                  </a:lnTo>
                  <a:lnTo>
                    <a:pt x="8" y="0"/>
                  </a:lnTo>
                  <a:lnTo>
                    <a:pt x="6" y="0"/>
                  </a:lnTo>
                  <a:lnTo>
                    <a:pt x="10" y="2"/>
                  </a:lnTo>
                  <a:close/>
                </a:path>
              </a:pathLst>
            </a:custGeom>
            <a:solidFill>
              <a:schemeClr val="tx1"/>
            </a:solidFill>
            <a:ln w="9525">
              <a:solidFill>
                <a:schemeClr val="tx1"/>
              </a:solidFill>
              <a:round/>
              <a:headEnd/>
              <a:tailEnd/>
            </a:ln>
          </p:spPr>
          <p:txBody>
            <a:bodyPr/>
            <a:lstStyle/>
            <a:p>
              <a:endParaRPr lang="en-US"/>
            </a:p>
          </p:txBody>
        </p:sp>
        <p:sp>
          <p:nvSpPr>
            <p:cNvPr id="45705" name="Freeform 473"/>
            <p:cNvSpPr>
              <a:spLocks/>
            </p:cNvSpPr>
            <p:nvPr/>
          </p:nvSpPr>
          <p:spPr bwMode="auto">
            <a:xfrm>
              <a:off x="2929" y="3126"/>
              <a:ext cx="8" cy="10"/>
            </a:xfrm>
            <a:custGeom>
              <a:avLst/>
              <a:gdLst>
                <a:gd name="T0" fmla="*/ 8 w 8"/>
                <a:gd name="T1" fmla="*/ 0 h 10"/>
                <a:gd name="T2" fmla="*/ 6 w 8"/>
                <a:gd name="T3" fmla="*/ 0 h 10"/>
                <a:gd name="T4" fmla="*/ 0 w 8"/>
                <a:gd name="T5" fmla="*/ 10 h 10"/>
                <a:gd name="T6" fmla="*/ 2 w 8"/>
                <a:gd name="T7" fmla="*/ 10 h 10"/>
                <a:gd name="T8" fmla="*/ 8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8" y="0"/>
                  </a:moveTo>
                  <a:lnTo>
                    <a:pt x="6" y="0"/>
                  </a:lnTo>
                  <a:lnTo>
                    <a:pt x="0" y="10"/>
                  </a:lnTo>
                  <a:lnTo>
                    <a:pt x="2" y="10"/>
                  </a:lnTo>
                  <a:lnTo>
                    <a:pt x="8" y="0"/>
                  </a:lnTo>
                  <a:close/>
                </a:path>
              </a:pathLst>
            </a:custGeom>
            <a:solidFill>
              <a:schemeClr val="tx1"/>
            </a:solidFill>
            <a:ln w="9525">
              <a:solidFill>
                <a:schemeClr val="tx1"/>
              </a:solidFill>
              <a:round/>
              <a:headEnd/>
              <a:tailEnd/>
            </a:ln>
          </p:spPr>
          <p:txBody>
            <a:bodyPr/>
            <a:lstStyle/>
            <a:p>
              <a:endParaRPr lang="en-US"/>
            </a:p>
          </p:txBody>
        </p:sp>
        <p:sp>
          <p:nvSpPr>
            <p:cNvPr id="45706" name="Freeform 474"/>
            <p:cNvSpPr>
              <a:spLocks/>
            </p:cNvSpPr>
            <p:nvPr/>
          </p:nvSpPr>
          <p:spPr bwMode="auto">
            <a:xfrm>
              <a:off x="2931" y="3126"/>
              <a:ext cx="10" cy="12"/>
            </a:xfrm>
            <a:custGeom>
              <a:avLst/>
              <a:gdLst>
                <a:gd name="T0" fmla="*/ 10 w 10"/>
                <a:gd name="T1" fmla="*/ 2 h 12"/>
                <a:gd name="T2" fmla="*/ 8 w 10"/>
                <a:gd name="T3" fmla="*/ 2 h 12"/>
                <a:gd name="T4" fmla="*/ 6 w 10"/>
                <a:gd name="T5" fmla="*/ 0 h 12"/>
                <a:gd name="T6" fmla="*/ 0 w 10"/>
                <a:gd name="T7" fmla="*/ 10 h 12"/>
                <a:gd name="T8" fmla="*/ 2 w 10"/>
                <a:gd name="T9" fmla="*/ 12 h 12"/>
                <a:gd name="T10" fmla="*/ 2 w 10"/>
                <a:gd name="T11" fmla="*/ 10 h 12"/>
                <a:gd name="T12" fmla="*/ 10 w 10"/>
                <a:gd name="T13" fmla="*/ 2 h 12"/>
                <a:gd name="T14" fmla="*/ 8 w 10"/>
                <a:gd name="T15" fmla="*/ 2 h 12"/>
                <a:gd name="T16" fmla="*/ 10 w 10"/>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10" y="2"/>
                  </a:moveTo>
                  <a:lnTo>
                    <a:pt x="8" y="2"/>
                  </a:lnTo>
                  <a:lnTo>
                    <a:pt x="6" y="0"/>
                  </a:lnTo>
                  <a:lnTo>
                    <a:pt x="0" y="10"/>
                  </a:lnTo>
                  <a:lnTo>
                    <a:pt x="2" y="12"/>
                  </a:lnTo>
                  <a:lnTo>
                    <a:pt x="2" y="10"/>
                  </a:lnTo>
                  <a:lnTo>
                    <a:pt x="10" y="2"/>
                  </a:lnTo>
                  <a:lnTo>
                    <a:pt x="8" y="2"/>
                  </a:lnTo>
                  <a:lnTo>
                    <a:pt x="10" y="2"/>
                  </a:lnTo>
                  <a:close/>
                </a:path>
              </a:pathLst>
            </a:custGeom>
            <a:solidFill>
              <a:schemeClr val="tx1"/>
            </a:solidFill>
            <a:ln w="9525">
              <a:solidFill>
                <a:schemeClr val="tx1"/>
              </a:solidFill>
              <a:round/>
              <a:headEnd/>
              <a:tailEnd/>
            </a:ln>
          </p:spPr>
          <p:txBody>
            <a:bodyPr/>
            <a:lstStyle/>
            <a:p>
              <a:endParaRPr lang="en-US"/>
            </a:p>
          </p:txBody>
        </p:sp>
        <p:sp>
          <p:nvSpPr>
            <p:cNvPr id="45707" name="Freeform 475"/>
            <p:cNvSpPr>
              <a:spLocks/>
            </p:cNvSpPr>
            <p:nvPr/>
          </p:nvSpPr>
          <p:spPr bwMode="auto">
            <a:xfrm>
              <a:off x="2933" y="3128"/>
              <a:ext cx="13" cy="14"/>
            </a:xfrm>
            <a:custGeom>
              <a:avLst/>
              <a:gdLst>
                <a:gd name="T0" fmla="*/ 13 w 13"/>
                <a:gd name="T1" fmla="*/ 6 h 14"/>
                <a:gd name="T2" fmla="*/ 11 w 13"/>
                <a:gd name="T3" fmla="*/ 6 h 14"/>
                <a:gd name="T4" fmla="*/ 8 w 13"/>
                <a:gd name="T5" fmla="*/ 0 h 14"/>
                <a:gd name="T6" fmla="*/ 0 w 13"/>
                <a:gd name="T7" fmla="*/ 8 h 14"/>
                <a:gd name="T8" fmla="*/ 4 w 13"/>
                <a:gd name="T9" fmla="*/ 14 h 14"/>
                <a:gd name="T10" fmla="*/ 4 w 13"/>
                <a:gd name="T11" fmla="*/ 12 h 14"/>
                <a:gd name="T12" fmla="*/ 13 w 13"/>
                <a:gd name="T13" fmla="*/ 6 h 14"/>
                <a:gd name="T14" fmla="*/ 11 w 13"/>
                <a:gd name="T15" fmla="*/ 6 h 14"/>
                <a:gd name="T16" fmla="*/ 13 w 13"/>
                <a:gd name="T17" fmla="*/ 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13" y="6"/>
                  </a:moveTo>
                  <a:lnTo>
                    <a:pt x="11" y="6"/>
                  </a:lnTo>
                  <a:lnTo>
                    <a:pt x="8" y="0"/>
                  </a:lnTo>
                  <a:lnTo>
                    <a:pt x="0" y="8"/>
                  </a:lnTo>
                  <a:lnTo>
                    <a:pt x="4" y="14"/>
                  </a:lnTo>
                  <a:lnTo>
                    <a:pt x="4" y="12"/>
                  </a:lnTo>
                  <a:lnTo>
                    <a:pt x="13" y="6"/>
                  </a:lnTo>
                  <a:lnTo>
                    <a:pt x="11" y="6"/>
                  </a:lnTo>
                  <a:lnTo>
                    <a:pt x="13" y="6"/>
                  </a:lnTo>
                  <a:close/>
                </a:path>
              </a:pathLst>
            </a:custGeom>
            <a:solidFill>
              <a:schemeClr val="tx1"/>
            </a:solidFill>
            <a:ln w="9525">
              <a:solidFill>
                <a:schemeClr val="tx1"/>
              </a:solidFill>
              <a:round/>
              <a:headEnd/>
              <a:tailEnd/>
            </a:ln>
          </p:spPr>
          <p:txBody>
            <a:bodyPr/>
            <a:lstStyle/>
            <a:p>
              <a:endParaRPr lang="en-US"/>
            </a:p>
          </p:txBody>
        </p:sp>
        <p:sp>
          <p:nvSpPr>
            <p:cNvPr id="45708" name="Freeform 476"/>
            <p:cNvSpPr>
              <a:spLocks/>
            </p:cNvSpPr>
            <p:nvPr/>
          </p:nvSpPr>
          <p:spPr bwMode="auto">
            <a:xfrm>
              <a:off x="2937" y="3134"/>
              <a:ext cx="11" cy="10"/>
            </a:xfrm>
            <a:custGeom>
              <a:avLst/>
              <a:gdLst>
                <a:gd name="T0" fmla="*/ 11 w 11"/>
                <a:gd name="T1" fmla="*/ 4 h 10"/>
                <a:gd name="T2" fmla="*/ 9 w 11"/>
                <a:gd name="T3" fmla="*/ 0 h 10"/>
                <a:gd name="T4" fmla="*/ 0 w 11"/>
                <a:gd name="T5" fmla="*/ 6 h 10"/>
                <a:gd name="T6" fmla="*/ 2 w 11"/>
                <a:gd name="T7" fmla="*/ 10 h 10"/>
                <a:gd name="T8" fmla="*/ 0 w 11"/>
                <a:gd name="T9" fmla="*/ 10 h 10"/>
                <a:gd name="T10" fmla="*/ 11 w 11"/>
                <a:gd name="T11" fmla="*/ 4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4"/>
                  </a:moveTo>
                  <a:lnTo>
                    <a:pt x="9" y="0"/>
                  </a:lnTo>
                  <a:lnTo>
                    <a:pt x="0" y="6"/>
                  </a:lnTo>
                  <a:lnTo>
                    <a:pt x="2" y="10"/>
                  </a:lnTo>
                  <a:lnTo>
                    <a:pt x="0" y="10"/>
                  </a:lnTo>
                  <a:lnTo>
                    <a:pt x="11" y="4"/>
                  </a:lnTo>
                  <a:close/>
                </a:path>
              </a:pathLst>
            </a:custGeom>
            <a:solidFill>
              <a:schemeClr val="tx1"/>
            </a:solidFill>
            <a:ln w="9525">
              <a:solidFill>
                <a:schemeClr val="tx1"/>
              </a:solidFill>
              <a:round/>
              <a:headEnd/>
              <a:tailEnd/>
            </a:ln>
          </p:spPr>
          <p:txBody>
            <a:bodyPr/>
            <a:lstStyle/>
            <a:p>
              <a:endParaRPr lang="en-US"/>
            </a:p>
          </p:txBody>
        </p:sp>
        <p:sp>
          <p:nvSpPr>
            <p:cNvPr id="45709" name="Freeform 477"/>
            <p:cNvSpPr>
              <a:spLocks/>
            </p:cNvSpPr>
            <p:nvPr/>
          </p:nvSpPr>
          <p:spPr bwMode="auto">
            <a:xfrm>
              <a:off x="2937" y="3138"/>
              <a:ext cx="13" cy="10"/>
            </a:xfrm>
            <a:custGeom>
              <a:avLst/>
              <a:gdLst>
                <a:gd name="T0" fmla="*/ 13 w 13"/>
                <a:gd name="T1" fmla="*/ 4 h 10"/>
                <a:gd name="T2" fmla="*/ 11 w 13"/>
                <a:gd name="T3" fmla="*/ 0 h 10"/>
                <a:gd name="T4" fmla="*/ 0 w 13"/>
                <a:gd name="T5" fmla="*/ 6 h 10"/>
                <a:gd name="T6" fmla="*/ 2 w 13"/>
                <a:gd name="T7" fmla="*/ 10 h 10"/>
                <a:gd name="T8" fmla="*/ 2 w 13"/>
                <a:gd name="T9" fmla="*/ 8 h 10"/>
                <a:gd name="T10" fmla="*/ 13 w 13"/>
                <a:gd name="T11" fmla="*/ 4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4"/>
                  </a:moveTo>
                  <a:lnTo>
                    <a:pt x="11" y="0"/>
                  </a:lnTo>
                  <a:lnTo>
                    <a:pt x="0" y="6"/>
                  </a:lnTo>
                  <a:lnTo>
                    <a:pt x="2" y="10"/>
                  </a:lnTo>
                  <a:lnTo>
                    <a:pt x="2" y="8"/>
                  </a:lnTo>
                  <a:lnTo>
                    <a:pt x="13" y="4"/>
                  </a:lnTo>
                  <a:close/>
                </a:path>
              </a:pathLst>
            </a:custGeom>
            <a:solidFill>
              <a:schemeClr val="tx1"/>
            </a:solidFill>
            <a:ln w="9525">
              <a:solidFill>
                <a:schemeClr val="tx1"/>
              </a:solidFill>
              <a:round/>
              <a:headEnd/>
              <a:tailEnd/>
            </a:ln>
          </p:spPr>
          <p:txBody>
            <a:bodyPr/>
            <a:lstStyle/>
            <a:p>
              <a:endParaRPr lang="en-US"/>
            </a:p>
          </p:txBody>
        </p:sp>
        <p:sp>
          <p:nvSpPr>
            <p:cNvPr id="45710" name="Freeform 478"/>
            <p:cNvSpPr>
              <a:spLocks/>
            </p:cNvSpPr>
            <p:nvPr/>
          </p:nvSpPr>
          <p:spPr bwMode="auto">
            <a:xfrm>
              <a:off x="2939" y="3142"/>
              <a:ext cx="19" cy="23"/>
            </a:xfrm>
            <a:custGeom>
              <a:avLst/>
              <a:gdLst>
                <a:gd name="T0" fmla="*/ 19 w 19"/>
                <a:gd name="T1" fmla="*/ 19 h 23"/>
                <a:gd name="T2" fmla="*/ 11 w 19"/>
                <a:gd name="T3" fmla="*/ 0 h 23"/>
                <a:gd name="T4" fmla="*/ 0 w 19"/>
                <a:gd name="T5" fmla="*/ 4 h 23"/>
                <a:gd name="T6" fmla="*/ 7 w 19"/>
                <a:gd name="T7" fmla="*/ 23 h 23"/>
                <a:gd name="T8" fmla="*/ 19 w 19"/>
                <a:gd name="T9" fmla="*/ 19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19" y="19"/>
                  </a:moveTo>
                  <a:lnTo>
                    <a:pt x="11" y="0"/>
                  </a:lnTo>
                  <a:lnTo>
                    <a:pt x="0" y="4"/>
                  </a:lnTo>
                  <a:lnTo>
                    <a:pt x="7" y="23"/>
                  </a:lnTo>
                  <a:lnTo>
                    <a:pt x="19" y="19"/>
                  </a:lnTo>
                  <a:close/>
                </a:path>
              </a:pathLst>
            </a:custGeom>
            <a:solidFill>
              <a:schemeClr val="tx1"/>
            </a:solidFill>
            <a:ln w="9525">
              <a:solidFill>
                <a:schemeClr val="tx1"/>
              </a:solidFill>
              <a:round/>
              <a:headEnd/>
              <a:tailEnd/>
            </a:ln>
          </p:spPr>
          <p:txBody>
            <a:bodyPr/>
            <a:lstStyle/>
            <a:p>
              <a:endParaRPr lang="en-US"/>
            </a:p>
          </p:txBody>
        </p:sp>
        <p:sp>
          <p:nvSpPr>
            <p:cNvPr id="45711" name="Freeform 479"/>
            <p:cNvSpPr>
              <a:spLocks/>
            </p:cNvSpPr>
            <p:nvPr/>
          </p:nvSpPr>
          <p:spPr bwMode="auto">
            <a:xfrm>
              <a:off x="2946" y="3161"/>
              <a:ext cx="31" cy="64"/>
            </a:xfrm>
            <a:custGeom>
              <a:avLst/>
              <a:gdLst>
                <a:gd name="T0" fmla="*/ 31 w 31"/>
                <a:gd name="T1" fmla="*/ 61 h 64"/>
                <a:gd name="T2" fmla="*/ 12 w 31"/>
                <a:gd name="T3" fmla="*/ 0 h 64"/>
                <a:gd name="T4" fmla="*/ 0 w 31"/>
                <a:gd name="T5" fmla="*/ 4 h 64"/>
                <a:gd name="T6" fmla="*/ 20 w 31"/>
                <a:gd name="T7" fmla="*/ 64 h 64"/>
                <a:gd name="T8" fmla="*/ 31 w 31"/>
                <a:gd name="T9" fmla="*/ 61 h 64"/>
                <a:gd name="T10" fmla="*/ 0 60000 65536"/>
                <a:gd name="T11" fmla="*/ 0 60000 65536"/>
                <a:gd name="T12" fmla="*/ 0 60000 65536"/>
                <a:gd name="T13" fmla="*/ 0 60000 65536"/>
                <a:gd name="T14" fmla="*/ 0 60000 65536"/>
                <a:gd name="T15" fmla="*/ 0 w 31"/>
                <a:gd name="T16" fmla="*/ 0 h 64"/>
                <a:gd name="T17" fmla="*/ 31 w 31"/>
                <a:gd name="T18" fmla="*/ 64 h 64"/>
              </a:gdLst>
              <a:ahLst/>
              <a:cxnLst>
                <a:cxn ang="T10">
                  <a:pos x="T0" y="T1"/>
                </a:cxn>
                <a:cxn ang="T11">
                  <a:pos x="T2" y="T3"/>
                </a:cxn>
                <a:cxn ang="T12">
                  <a:pos x="T4" y="T5"/>
                </a:cxn>
                <a:cxn ang="T13">
                  <a:pos x="T6" y="T7"/>
                </a:cxn>
                <a:cxn ang="T14">
                  <a:pos x="T8" y="T9"/>
                </a:cxn>
              </a:cxnLst>
              <a:rect l="T15" t="T16" r="T17" b="T18"/>
              <a:pathLst>
                <a:path w="31" h="64">
                  <a:moveTo>
                    <a:pt x="31" y="61"/>
                  </a:moveTo>
                  <a:lnTo>
                    <a:pt x="12" y="0"/>
                  </a:lnTo>
                  <a:lnTo>
                    <a:pt x="0" y="4"/>
                  </a:lnTo>
                  <a:lnTo>
                    <a:pt x="20" y="64"/>
                  </a:lnTo>
                  <a:lnTo>
                    <a:pt x="31" y="61"/>
                  </a:lnTo>
                  <a:close/>
                </a:path>
              </a:pathLst>
            </a:custGeom>
            <a:solidFill>
              <a:schemeClr val="tx1"/>
            </a:solidFill>
            <a:ln w="9525">
              <a:solidFill>
                <a:schemeClr val="tx1"/>
              </a:solidFill>
              <a:round/>
              <a:headEnd/>
              <a:tailEnd/>
            </a:ln>
          </p:spPr>
          <p:txBody>
            <a:bodyPr/>
            <a:lstStyle/>
            <a:p>
              <a:endParaRPr lang="en-US"/>
            </a:p>
          </p:txBody>
        </p:sp>
        <p:sp>
          <p:nvSpPr>
            <p:cNvPr id="45712" name="Freeform 480"/>
            <p:cNvSpPr>
              <a:spLocks/>
            </p:cNvSpPr>
            <p:nvPr/>
          </p:nvSpPr>
          <p:spPr bwMode="auto">
            <a:xfrm>
              <a:off x="2966" y="3222"/>
              <a:ext cx="19" cy="33"/>
            </a:xfrm>
            <a:custGeom>
              <a:avLst/>
              <a:gdLst>
                <a:gd name="T0" fmla="*/ 17 w 19"/>
                <a:gd name="T1" fmla="*/ 29 h 33"/>
                <a:gd name="T2" fmla="*/ 19 w 19"/>
                <a:gd name="T3" fmla="*/ 29 h 33"/>
                <a:gd name="T4" fmla="*/ 11 w 19"/>
                <a:gd name="T5" fmla="*/ 0 h 33"/>
                <a:gd name="T6" fmla="*/ 0 w 19"/>
                <a:gd name="T7" fmla="*/ 3 h 33"/>
                <a:gd name="T8" fmla="*/ 7 w 19"/>
                <a:gd name="T9" fmla="*/ 31 h 33"/>
                <a:gd name="T10" fmla="*/ 7 w 19"/>
                <a:gd name="T11" fmla="*/ 33 h 33"/>
                <a:gd name="T12" fmla="*/ 7 w 19"/>
                <a:gd name="T13" fmla="*/ 31 h 33"/>
                <a:gd name="T14" fmla="*/ 7 w 19"/>
                <a:gd name="T15" fmla="*/ 33 h 33"/>
                <a:gd name="T16" fmla="*/ 17 w 19"/>
                <a:gd name="T17" fmla="*/ 29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3"/>
                <a:gd name="T29" fmla="*/ 19 w 19"/>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3">
                  <a:moveTo>
                    <a:pt x="17" y="29"/>
                  </a:moveTo>
                  <a:lnTo>
                    <a:pt x="19" y="29"/>
                  </a:lnTo>
                  <a:lnTo>
                    <a:pt x="11" y="0"/>
                  </a:lnTo>
                  <a:lnTo>
                    <a:pt x="0" y="3"/>
                  </a:lnTo>
                  <a:lnTo>
                    <a:pt x="7" y="31"/>
                  </a:lnTo>
                  <a:lnTo>
                    <a:pt x="7" y="33"/>
                  </a:lnTo>
                  <a:lnTo>
                    <a:pt x="7" y="31"/>
                  </a:lnTo>
                  <a:lnTo>
                    <a:pt x="7" y="33"/>
                  </a:lnTo>
                  <a:lnTo>
                    <a:pt x="17" y="29"/>
                  </a:lnTo>
                  <a:close/>
                </a:path>
              </a:pathLst>
            </a:custGeom>
            <a:solidFill>
              <a:schemeClr val="tx1"/>
            </a:solidFill>
            <a:ln w="9525">
              <a:solidFill>
                <a:schemeClr val="tx1"/>
              </a:solidFill>
              <a:round/>
              <a:headEnd/>
              <a:tailEnd/>
            </a:ln>
          </p:spPr>
          <p:txBody>
            <a:bodyPr/>
            <a:lstStyle/>
            <a:p>
              <a:endParaRPr lang="en-US"/>
            </a:p>
          </p:txBody>
        </p:sp>
        <p:sp>
          <p:nvSpPr>
            <p:cNvPr id="45713" name="Freeform 481"/>
            <p:cNvSpPr>
              <a:spLocks/>
            </p:cNvSpPr>
            <p:nvPr/>
          </p:nvSpPr>
          <p:spPr bwMode="auto">
            <a:xfrm>
              <a:off x="2973" y="3251"/>
              <a:ext cx="18" cy="25"/>
            </a:xfrm>
            <a:custGeom>
              <a:avLst/>
              <a:gdLst>
                <a:gd name="T0" fmla="*/ 18 w 18"/>
                <a:gd name="T1" fmla="*/ 21 h 25"/>
                <a:gd name="T2" fmla="*/ 10 w 18"/>
                <a:gd name="T3" fmla="*/ 0 h 25"/>
                <a:gd name="T4" fmla="*/ 0 w 18"/>
                <a:gd name="T5" fmla="*/ 4 h 25"/>
                <a:gd name="T6" fmla="*/ 8 w 18"/>
                <a:gd name="T7" fmla="*/ 25 h 25"/>
                <a:gd name="T8" fmla="*/ 18 w 18"/>
                <a:gd name="T9" fmla="*/ 21 h 25"/>
                <a:gd name="T10" fmla="*/ 0 60000 65536"/>
                <a:gd name="T11" fmla="*/ 0 60000 65536"/>
                <a:gd name="T12" fmla="*/ 0 60000 65536"/>
                <a:gd name="T13" fmla="*/ 0 60000 65536"/>
                <a:gd name="T14" fmla="*/ 0 60000 65536"/>
                <a:gd name="T15" fmla="*/ 0 w 18"/>
                <a:gd name="T16" fmla="*/ 0 h 25"/>
                <a:gd name="T17" fmla="*/ 18 w 18"/>
                <a:gd name="T18" fmla="*/ 25 h 25"/>
              </a:gdLst>
              <a:ahLst/>
              <a:cxnLst>
                <a:cxn ang="T10">
                  <a:pos x="T0" y="T1"/>
                </a:cxn>
                <a:cxn ang="T11">
                  <a:pos x="T2" y="T3"/>
                </a:cxn>
                <a:cxn ang="T12">
                  <a:pos x="T4" y="T5"/>
                </a:cxn>
                <a:cxn ang="T13">
                  <a:pos x="T6" y="T7"/>
                </a:cxn>
                <a:cxn ang="T14">
                  <a:pos x="T8" y="T9"/>
                </a:cxn>
              </a:cxnLst>
              <a:rect l="T15" t="T16" r="T17" b="T18"/>
              <a:pathLst>
                <a:path w="18" h="25">
                  <a:moveTo>
                    <a:pt x="18" y="21"/>
                  </a:moveTo>
                  <a:lnTo>
                    <a:pt x="10" y="0"/>
                  </a:lnTo>
                  <a:lnTo>
                    <a:pt x="0" y="4"/>
                  </a:lnTo>
                  <a:lnTo>
                    <a:pt x="8" y="25"/>
                  </a:lnTo>
                  <a:lnTo>
                    <a:pt x="18" y="21"/>
                  </a:lnTo>
                  <a:close/>
                </a:path>
              </a:pathLst>
            </a:custGeom>
            <a:solidFill>
              <a:schemeClr val="tx1"/>
            </a:solidFill>
            <a:ln w="9525">
              <a:solidFill>
                <a:schemeClr val="tx1"/>
              </a:solidFill>
              <a:round/>
              <a:headEnd/>
              <a:tailEnd/>
            </a:ln>
          </p:spPr>
          <p:txBody>
            <a:bodyPr/>
            <a:lstStyle/>
            <a:p>
              <a:endParaRPr lang="en-US"/>
            </a:p>
          </p:txBody>
        </p:sp>
        <p:sp>
          <p:nvSpPr>
            <p:cNvPr id="45714" name="Freeform 482"/>
            <p:cNvSpPr>
              <a:spLocks/>
            </p:cNvSpPr>
            <p:nvPr/>
          </p:nvSpPr>
          <p:spPr bwMode="auto">
            <a:xfrm>
              <a:off x="2981" y="3272"/>
              <a:ext cx="14" cy="16"/>
            </a:xfrm>
            <a:custGeom>
              <a:avLst/>
              <a:gdLst>
                <a:gd name="T0" fmla="*/ 14 w 14"/>
                <a:gd name="T1" fmla="*/ 10 h 16"/>
                <a:gd name="T2" fmla="*/ 14 w 14"/>
                <a:gd name="T3" fmla="*/ 12 h 16"/>
                <a:gd name="T4" fmla="*/ 10 w 14"/>
                <a:gd name="T5" fmla="*/ 0 h 16"/>
                <a:gd name="T6" fmla="*/ 0 w 14"/>
                <a:gd name="T7" fmla="*/ 4 h 16"/>
                <a:gd name="T8" fmla="*/ 4 w 14"/>
                <a:gd name="T9" fmla="*/ 16 h 16"/>
                <a:gd name="T10" fmla="*/ 14 w 14"/>
                <a:gd name="T11" fmla="*/ 10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14" y="10"/>
                  </a:moveTo>
                  <a:lnTo>
                    <a:pt x="14" y="12"/>
                  </a:lnTo>
                  <a:lnTo>
                    <a:pt x="10" y="0"/>
                  </a:lnTo>
                  <a:lnTo>
                    <a:pt x="0" y="4"/>
                  </a:lnTo>
                  <a:lnTo>
                    <a:pt x="4" y="16"/>
                  </a:lnTo>
                  <a:lnTo>
                    <a:pt x="14" y="10"/>
                  </a:lnTo>
                  <a:close/>
                </a:path>
              </a:pathLst>
            </a:custGeom>
            <a:solidFill>
              <a:schemeClr val="tx1"/>
            </a:solidFill>
            <a:ln w="9525">
              <a:solidFill>
                <a:schemeClr val="tx1"/>
              </a:solidFill>
              <a:round/>
              <a:headEnd/>
              <a:tailEnd/>
            </a:ln>
          </p:spPr>
          <p:txBody>
            <a:bodyPr/>
            <a:lstStyle/>
            <a:p>
              <a:endParaRPr lang="en-US"/>
            </a:p>
          </p:txBody>
        </p:sp>
        <p:sp>
          <p:nvSpPr>
            <p:cNvPr id="45715" name="Freeform 483"/>
            <p:cNvSpPr>
              <a:spLocks/>
            </p:cNvSpPr>
            <p:nvPr/>
          </p:nvSpPr>
          <p:spPr bwMode="auto">
            <a:xfrm>
              <a:off x="2985" y="3282"/>
              <a:ext cx="15" cy="16"/>
            </a:xfrm>
            <a:custGeom>
              <a:avLst/>
              <a:gdLst>
                <a:gd name="T0" fmla="*/ 15 w 15"/>
                <a:gd name="T1" fmla="*/ 8 h 16"/>
                <a:gd name="T2" fmla="*/ 15 w 15"/>
                <a:gd name="T3" fmla="*/ 10 h 16"/>
                <a:gd name="T4" fmla="*/ 10 w 15"/>
                <a:gd name="T5" fmla="*/ 0 h 16"/>
                <a:gd name="T6" fmla="*/ 0 w 15"/>
                <a:gd name="T7" fmla="*/ 6 h 16"/>
                <a:gd name="T8" fmla="*/ 6 w 15"/>
                <a:gd name="T9" fmla="*/ 14 h 16"/>
                <a:gd name="T10" fmla="*/ 6 w 15"/>
                <a:gd name="T11" fmla="*/ 16 h 16"/>
                <a:gd name="T12" fmla="*/ 6 w 15"/>
                <a:gd name="T13" fmla="*/ 14 h 16"/>
                <a:gd name="T14" fmla="*/ 6 w 15"/>
                <a:gd name="T15" fmla="*/ 16 h 16"/>
                <a:gd name="T16" fmla="*/ 15 w 15"/>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15" y="8"/>
                  </a:moveTo>
                  <a:lnTo>
                    <a:pt x="15" y="10"/>
                  </a:lnTo>
                  <a:lnTo>
                    <a:pt x="10" y="0"/>
                  </a:lnTo>
                  <a:lnTo>
                    <a:pt x="0" y="6"/>
                  </a:lnTo>
                  <a:lnTo>
                    <a:pt x="6" y="14"/>
                  </a:lnTo>
                  <a:lnTo>
                    <a:pt x="6" y="16"/>
                  </a:lnTo>
                  <a:lnTo>
                    <a:pt x="6" y="14"/>
                  </a:lnTo>
                  <a:lnTo>
                    <a:pt x="6" y="16"/>
                  </a:lnTo>
                  <a:lnTo>
                    <a:pt x="15" y="8"/>
                  </a:lnTo>
                  <a:close/>
                </a:path>
              </a:pathLst>
            </a:custGeom>
            <a:solidFill>
              <a:schemeClr val="tx1"/>
            </a:solidFill>
            <a:ln w="9525">
              <a:solidFill>
                <a:schemeClr val="tx1"/>
              </a:solidFill>
              <a:round/>
              <a:headEnd/>
              <a:tailEnd/>
            </a:ln>
          </p:spPr>
          <p:txBody>
            <a:bodyPr/>
            <a:lstStyle/>
            <a:p>
              <a:endParaRPr lang="en-US"/>
            </a:p>
          </p:txBody>
        </p:sp>
        <p:sp>
          <p:nvSpPr>
            <p:cNvPr id="45716" name="Freeform 484"/>
            <p:cNvSpPr>
              <a:spLocks/>
            </p:cNvSpPr>
            <p:nvPr/>
          </p:nvSpPr>
          <p:spPr bwMode="auto">
            <a:xfrm>
              <a:off x="2991" y="3290"/>
              <a:ext cx="13" cy="13"/>
            </a:xfrm>
            <a:custGeom>
              <a:avLst/>
              <a:gdLst>
                <a:gd name="T0" fmla="*/ 11 w 13"/>
                <a:gd name="T1" fmla="*/ 6 h 13"/>
                <a:gd name="T2" fmla="*/ 13 w 13"/>
                <a:gd name="T3" fmla="*/ 6 h 13"/>
                <a:gd name="T4" fmla="*/ 9 w 13"/>
                <a:gd name="T5" fmla="*/ 0 h 13"/>
                <a:gd name="T6" fmla="*/ 0 w 13"/>
                <a:gd name="T7" fmla="*/ 8 h 13"/>
                <a:gd name="T8" fmla="*/ 4 w 13"/>
                <a:gd name="T9" fmla="*/ 13 h 13"/>
                <a:gd name="T10" fmla="*/ 11 w 13"/>
                <a:gd name="T11" fmla="*/ 6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1" y="6"/>
                  </a:moveTo>
                  <a:lnTo>
                    <a:pt x="13" y="6"/>
                  </a:lnTo>
                  <a:lnTo>
                    <a:pt x="9" y="0"/>
                  </a:lnTo>
                  <a:lnTo>
                    <a:pt x="0" y="8"/>
                  </a:lnTo>
                  <a:lnTo>
                    <a:pt x="4" y="13"/>
                  </a:lnTo>
                  <a:lnTo>
                    <a:pt x="11" y="6"/>
                  </a:lnTo>
                  <a:close/>
                </a:path>
              </a:pathLst>
            </a:custGeom>
            <a:solidFill>
              <a:schemeClr val="tx1"/>
            </a:solidFill>
            <a:ln w="9525">
              <a:solidFill>
                <a:schemeClr val="tx1"/>
              </a:solidFill>
              <a:round/>
              <a:headEnd/>
              <a:tailEnd/>
            </a:ln>
          </p:spPr>
          <p:txBody>
            <a:bodyPr/>
            <a:lstStyle/>
            <a:p>
              <a:endParaRPr lang="en-US"/>
            </a:p>
          </p:txBody>
        </p:sp>
        <p:sp>
          <p:nvSpPr>
            <p:cNvPr id="45717" name="Freeform 485"/>
            <p:cNvSpPr>
              <a:spLocks/>
            </p:cNvSpPr>
            <p:nvPr/>
          </p:nvSpPr>
          <p:spPr bwMode="auto">
            <a:xfrm>
              <a:off x="2995" y="3296"/>
              <a:ext cx="11" cy="11"/>
            </a:xfrm>
            <a:custGeom>
              <a:avLst/>
              <a:gdLst>
                <a:gd name="T0" fmla="*/ 9 w 11"/>
                <a:gd name="T1" fmla="*/ 2 h 11"/>
                <a:gd name="T2" fmla="*/ 11 w 11"/>
                <a:gd name="T3" fmla="*/ 2 h 11"/>
                <a:gd name="T4" fmla="*/ 7 w 11"/>
                <a:gd name="T5" fmla="*/ 0 h 11"/>
                <a:gd name="T6" fmla="*/ 0 w 11"/>
                <a:gd name="T7" fmla="*/ 7 h 11"/>
                <a:gd name="T8" fmla="*/ 3 w 11"/>
                <a:gd name="T9" fmla="*/ 11 h 11"/>
                <a:gd name="T10" fmla="*/ 5 w 11"/>
                <a:gd name="T11" fmla="*/ 11 h 11"/>
                <a:gd name="T12" fmla="*/ 3 w 11"/>
                <a:gd name="T13" fmla="*/ 11 h 11"/>
                <a:gd name="T14" fmla="*/ 5 w 11"/>
                <a:gd name="T15" fmla="*/ 11 h 11"/>
                <a:gd name="T16" fmla="*/ 9 w 11"/>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9" y="2"/>
                  </a:moveTo>
                  <a:lnTo>
                    <a:pt x="11" y="2"/>
                  </a:lnTo>
                  <a:lnTo>
                    <a:pt x="7" y="0"/>
                  </a:lnTo>
                  <a:lnTo>
                    <a:pt x="0" y="7"/>
                  </a:lnTo>
                  <a:lnTo>
                    <a:pt x="3" y="11"/>
                  </a:lnTo>
                  <a:lnTo>
                    <a:pt x="5" y="11"/>
                  </a:lnTo>
                  <a:lnTo>
                    <a:pt x="3" y="11"/>
                  </a:lnTo>
                  <a:lnTo>
                    <a:pt x="5" y="11"/>
                  </a:lnTo>
                  <a:lnTo>
                    <a:pt x="9" y="2"/>
                  </a:lnTo>
                  <a:close/>
                </a:path>
              </a:pathLst>
            </a:custGeom>
            <a:solidFill>
              <a:schemeClr val="tx1"/>
            </a:solidFill>
            <a:ln w="9525">
              <a:solidFill>
                <a:schemeClr val="tx1"/>
              </a:solidFill>
              <a:round/>
              <a:headEnd/>
              <a:tailEnd/>
            </a:ln>
          </p:spPr>
          <p:txBody>
            <a:bodyPr/>
            <a:lstStyle/>
            <a:p>
              <a:endParaRPr lang="en-US"/>
            </a:p>
          </p:txBody>
        </p:sp>
        <p:sp>
          <p:nvSpPr>
            <p:cNvPr id="45718" name="Freeform 486"/>
            <p:cNvSpPr>
              <a:spLocks/>
            </p:cNvSpPr>
            <p:nvPr/>
          </p:nvSpPr>
          <p:spPr bwMode="auto">
            <a:xfrm>
              <a:off x="3000" y="3298"/>
              <a:ext cx="8" cy="11"/>
            </a:xfrm>
            <a:custGeom>
              <a:avLst/>
              <a:gdLst>
                <a:gd name="T0" fmla="*/ 4 w 8"/>
                <a:gd name="T1" fmla="*/ 0 h 11"/>
                <a:gd name="T2" fmla="*/ 8 w 8"/>
                <a:gd name="T3" fmla="*/ 0 h 11"/>
                <a:gd name="T4" fmla="*/ 4 w 8"/>
                <a:gd name="T5" fmla="*/ 0 h 11"/>
                <a:gd name="T6" fmla="*/ 0 w 8"/>
                <a:gd name="T7" fmla="*/ 9 h 11"/>
                <a:gd name="T8" fmla="*/ 4 w 8"/>
                <a:gd name="T9" fmla="*/ 11 h 11"/>
                <a:gd name="T10" fmla="*/ 8 w 8"/>
                <a:gd name="T11" fmla="*/ 11 h 11"/>
                <a:gd name="T12" fmla="*/ 4 w 8"/>
                <a:gd name="T13" fmla="*/ 11 h 11"/>
                <a:gd name="T14" fmla="*/ 6 w 8"/>
                <a:gd name="T15" fmla="*/ 11 h 11"/>
                <a:gd name="T16" fmla="*/ 8 w 8"/>
                <a:gd name="T17" fmla="*/ 11 h 11"/>
                <a:gd name="T18" fmla="*/ 4 w 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
                <a:gd name="T32" fmla="*/ 8 w 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
                  <a:moveTo>
                    <a:pt x="4" y="0"/>
                  </a:moveTo>
                  <a:lnTo>
                    <a:pt x="8" y="0"/>
                  </a:lnTo>
                  <a:lnTo>
                    <a:pt x="4" y="0"/>
                  </a:lnTo>
                  <a:lnTo>
                    <a:pt x="0" y="9"/>
                  </a:lnTo>
                  <a:lnTo>
                    <a:pt x="4" y="11"/>
                  </a:lnTo>
                  <a:lnTo>
                    <a:pt x="8" y="11"/>
                  </a:lnTo>
                  <a:lnTo>
                    <a:pt x="4" y="11"/>
                  </a:lnTo>
                  <a:lnTo>
                    <a:pt x="6" y="11"/>
                  </a:lnTo>
                  <a:lnTo>
                    <a:pt x="8" y="11"/>
                  </a:lnTo>
                  <a:lnTo>
                    <a:pt x="4" y="0"/>
                  </a:lnTo>
                  <a:close/>
                </a:path>
              </a:pathLst>
            </a:custGeom>
            <a:solidFill>
              <a:schemeClr val="tx1"/>
            </a:solidFill>
            <a:ln w="9525">
              <a:solidFill>
                <a:schemeClr val="tx1"/>
              </a:solidFill>
              <a:round/>
              <a:headEnd/>
              <a:tailEnd/>
            </a:ln>
          </p:spPr>
          <p:txBody>
            <a:bodyPr/>
            <a:lstStyle/>
            <a:p>
              <a:endParaRPr lang="en-US"/>
            </a:p>
          </p:txBody>
        </p:sp>
        <p:sp>
          <p:nvSpPr>
            <p:cNvPr id="45719" name="Freeform 487"/>
            <p:cNvSpPr>
              <a:spLocks/>
            </p:cNvSpPr>
            <p:nvPr/>
          </p:nvSpPr>
          <p:spPr bwMode="auto">
            <a:xfrm>
              <a:off x="3004" y="3298"/>
              <a:ext cx="8" cy="11"/>
            </a:xfrm>
            <a:custGeom>
              <a:avLst/>
              <a:gdLst>
                <a:gd name="T0" fmla="*/ 2 w 8"/>
                <a:gd name="T1" fmla="*/ 0 h 11"/>
                <a:gd name="T2" fmla="*/ 4 w 8"/>
                <a:gd name="T3" fmla="*/ 0 h 11"/>
                <a:gd name="T4" fmla="*/ 0 w 8"/>
                <a:gd name="T5" fmla="*/ 0 h 11"/>
                <a:gd name="T6" fmla="*/ 4 w 8"/>
                <a:gd name="T7" fmla="*/ 11 h 11"/>
                <a:gd name="T8" fmla="*/ 8 w 8"/>
                <a:gd name="T9" fmla="*/ 9 h 11"/>
                <a:gd name="T10" fmla="*/ 2 w 8"/>
                <a:gd name="T11" fmla="*/ 0 h 11"/>
                <a:gd name="T12" fmla="*/ 0 60000 65536"/>
                <a:gd name="T13" fmla="*/ 0 60000 65536"/>
                <a:gd name="T14" fmla="*/ 0 60000 65536"/>
                <a:gd name="T15" fmla="*/ 0 60000 65536"/>
                <a:gd name="T16" fmla="*/ 0 60000 65536"/>
                <a:gd name="T17" fmla="*/ 0 60000 65536"/>
                <a:gd name="T18" fmla="*/ 0 w 8"/>
                <a:gd name="T19" fmla="*/ 0 h 11"/>
                <a:gd name="T20" fmla="*/ 8 w 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8" h="11">
                  <a:moveTo>
                    <a:pt x="2" y="0"/>
                  </a:moveTo>
                  <a:lnTo>
                    <a:pt x="4" y="0"/>
                  </a:lnTo>
                  <a:lnTo>
                    <a:pt x="0" y="0"/>
                  </a:lnTo>
                  <a:lnTo>
                    <a:pt x="4" y="11"/>
                  </a:lnTo>
                  <a:lnTo>
                    <a:pt x="8" y="9"/>
                  </a:lnTo>
                  <a:lnTo>
                    <a:pt x="2" y="0"/>
                  </a:lnTo>
                  <a:close/>
                </a:path>
              </a:pathLst>
            </a:custGeom>
            <a:solidFill>
              <a:schemeClr val="tx1"/>
            </a:solidFill>
            <a:ln w="9525">
              <a:solidFill>
                <a:schemeClr val="tx1"/>
              </a:solidFill>
              <a:round/>
              <a:headEnd/>
              <a:tailEnd/>
            </a:ln>
          </p:spPr>
          <p:txBody>
            <a:bodyPr/>
            <a:lstStyle/>
            <a:p>
              <a:endParaRPr lang="en-US"/>
            </a:p>
          </p:txBody>
        </p:sp>
        <p:sp>
          <p:nvSpPr>
            <p:cNvPr id="45720" name="Freeform 488"/>
            <p:cNvSpPr>
              <a:spLocks/>
            </p:cNvSpPr>
            <p:nvPr/>
          </p:nvSpPr>
          <p:spPr bwMode="auto">
            <a:xfrm>
              <a:off x="3006" y="3296"/>
              <a:ext cx="12" cy="11"/>
            </a:xfrm>
            <a:custGeom>
              <a:avLst/>
              <a:gdLst>
                <a:gd name="T0" fmla="*/ 2 w 12"/>
                <a:gd name="T1" fmla="*/ 0 h 11"/>
                <a:gd name="T2" fmla="*/ 4 w 12"/>
                <a:gd name="T3" fmla="*/ 0 h 11"/>
                <a:gd name="T4" fmla="*/ 0 w 12"/>
                <a:gd name="T5" fmla="*/ 2 h 11"/>
                <a:gd name="T6" fmla="*/ 6 w 12"/>
                <a:gd name="T7" fmla="*/ 11 h 11"/>
                <a:gd name="T8" fmla="*/ 10 w 12"/>
                <a:gd name="T9" fmla="*/ 7 h 11"/>
                <a:gd name="T10" fmla="*/ 12 w 12"/>
                <a:gd name="T11" fmla="*/ 7 h 11"/>
                <a:gd name="T12" fmla="*/ 10 w 12"/>
                <a:gd name="T13" fmla="*/ 7 h 11"/>
                <a:gd name="T14" fmla="*/ 12 w 12"/>
                <a:gd name="T15" fmla="*/ 7 h 11"/>
                <a:gd name="T16" fmla="*/ 2 w 1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1"/>
                <a:gd name="T29" fmla="*/ 12 w 1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1">
                  <a:moveTo>
                    <a:pt x="2" y="0"/>
                  </a:moveTo>
                  <a:lnTo>
                    <a:pt x="4" y="0"/>
                  </a:lnTo>
                  <a:lnTo>
                    <a:pt x="0" y="2"/>
                  </a:lnTo>
                  <a:lnTo>
                    <a:pt x="6" y="11"/>
                  </a:lnTo>
                  <a:lnTo>
                    <a:pt x="10" y="7"/>
                  </a:lnTo>
                  <a:lnTo>
                    <a:pt x="12" y="7"/>
                  </a:lnTo>
                  <a:lnTo>
                    <a:pt x="10" y="7"/>
                  </a:lnTo>
                  <a:lnTo>
                    <a:pt x="12" y="7"/>
                  </a:lnTo>
                  <a:lnTo>
                    <a:pt x="2" y="0"/>
                  </a:lnTo>
                  <a:close/>
                </a:path>
              </a:pathLst>
            </a:custGeom>
            <a:solidFill>
              <a:schemeClr val="tx1"/>
            </a:solidFill>
            <a:ln w="9525">
              <a:solidFill>
                <a:schemeClr val="tx1"/>
              </a:solidFill>
              <a:round/>
              <a:headEnd/>
              <a:tailEnd/>
            </a:ln>
          </p:spPr>
          <p:txBody>
            <a:bodyPr/>
            <a:lstStyle/>
            <a:p>
              <a:endParaRPr lang="en-US"/>
            </a:p>
          </p:txBody>
        </p:sp>
        <p:sp>
          <p:nvSpPr>
            <p:cNvPr id="45721" name="Freeform 489"/>
            <p:cNvSpPr>
              <a:spLocks/>
            </p:cNvSpPr>
            <p:nvPr/>
          </p:nvSpPr>
          <p:spPr bwMode="auto">
            <a:xfrm>
              <a:off x="3008" y="3290"/>
              <a:ext cx="16" cy="13"/>
            </a:xfrm>
            <a:custGeom>
              <a:avLst/>
              <a:gdLst>
                <a:gd name="T0" fmla="*/ 4 w 16"/>
                <a:gd name="T1" fmla="*/ 2 h 13"/>
                <a:gd name="T2" fmla="*/ 6 w 16"/>
                <a:gd name="T3" fmla="*/ 0 h 13"/>
                <a:gd name="T4" fmla="*/ 0 w 16"/>
                <a:gd name="T5" fmla="*/ 6 h 13"/>
                <a:gd name="T6" fmla="*/ 10 w 16"/>
                <a:gd name="T7" fmla="*/ 13 h 13"/>
                <a:gd name="T8" fmla="*/ 14 w 16"/>
                <a:gd name="T9" fmla="*/ 9 h 13"/>
                <a:gd name="T10" fmla="*/ 16 w 16"/>
                <a:gd name="T11" fmla="*/ 8 h 13"/>
                <a:gd name="T12" fmla="*/ 14 w 16"/>
                <a:gd name="T13" fmla="*/ 9 h 13"/>
                <a:gd name="T14" fmla="*/ 16 w 16"/>
                <a:gd name="T15" fmla="*/ 8 h 13"/>
                <a:gd name="T16" fmla="*/ 4 w 16"/>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3"/>
                <a:gd name="T29" fmla="*/ 16 w 16"/>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3">
                  <a:moveTo>
                    <a:pt x="4" y="2"/>
                  </a:moveTo>
                  <a:lnTo>
                    <a:pt x="6" y="0"/>
                  </a:lnTo>
                  <a:lnTo>
                    <a:pt x="0" y="6"/>
                  </a:lnTo>
                  <a:lnTo>
                    <a:pt x="10" y="13"/>
                  </a:lnTo>
                  <a:lnTo>
                    <a:pt x="14" y="9"/>
                  </a:lnTo>
                  <a:lnTo>
                    <a:pt x="16" y="8"/>
                  </a:lnTo>
                  <a:lnTo>
                    <a:pt x="14" y="9"/>
                  </a:lnTo>
                  <a:lnTo>
                    <a:pt x="16" y="8"/>
                  </a:lnTo>
                  <a:lnTo>
                    <a:pt x="4" y="2"/>
                  </a:lnTo>
                  <a:close/>
                </a:path>
              </a:pathLst>
            </a:custGeom>
            <a:solidFill>
              <a:schemeClr val="tx1"/>
            </a:solidFill>
            <a:ln w="9525">
              <a:solidFill>
                <a:schemeClr val="tx1"/>
              </a:solidFill>
              <a:round/>
              <a:headEnd/>
              <a:tailEnd/>
            </a:ln>
          </p:spPr>
          <p:txBody>
            <a:bodyPr/>
            <a:lstStyle/>
            <a:p>
              <a:endParaRPr lang="en-US"/>
            </a:p>
          </p:txBody>
        </p:sp>
        <p:sp>
          <p:nvSpPr>
            <p:cNvPr id="45722" name="Freeform 490"/>
            <p:cNvSpPr>
              <a:spLocks/>
            </p:cNvSpPr>
            <p:nvPr/>
          </p:nvSpPr>
          <p:spPr bwMode="auto">
            <a:xfrm>
              <a:off x="3012" y="3284"/>
              <a:ext cx="15" cy="14"/>
            </a:xfrm>
            <a:custGeom>
              <a:avLst/>
              <a:gdLst>
                <a:gd name="T0" fmla="*/ 4 w 15"/>
                <a:gd name="T1" fmla="*/ 0 h 14"/>
                <a:gd name="T2" fmla="*/ 0 w 15"/>
                <a:gd name="T3" fmla="*/ 8 h 14"/>
                <a:gd name="T4" fmla="*/ 12 w 15"/>
                <a:gd name="T5" fmla="*/ 14 h 14"/>
                <a:gd name="T6" fmla="*/ 15 w 15"/>
                <a:gd name="T7" fmla="*/ 6 h 14"/>
                <a:gd name="T8" fmla="*/ 4 w 15"/>
                <a:gd name="T9" fmla="*/ 0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4" y="0"/>
                  </a:moveTo>
                  <a:lnTo>
                    <a:pt x="0" y="8"/>
                  </a:lnTo>
                  <a:lnTo>
                    <a:pt x="12" y="14"/>
                  </a:lnTo>
                  <a:lnTo>
                    <a:pt x="15" y="6"/>
                  </a:lnTo>
                  <a:lnTo>
                    <a:pt x="4" y="0"/>
                  </a:lnTo>
                  <a:close/>
                </a:path>
              </a:pathLst>
            </a:custGeom>
            <a:solidFill>
              <a:schemeClr val="tx1"/>
            </a:solidFill>
            <a:ln w="9525">
              <a:solidFill>
                <a:schemeClr val="tx1"/>
              </a:solidFill>
              <a:round/>
              <a:headEnd/>
              <a:tailEnd/>
            </a:ln>
          </p:spPr>
          <p:txBody>
            <a:bodyPr/>
            <a:lstStyle/>
            <a:p>
              <a:endParaRPr lang="en-US"/>
            </a:p>
          </p:txBody>
        </p:sp>
        <p:sp>
          <p:nvSpPr>
            <p:cNvPr id="45723" name="Freeform 491"/>
            <p:cNvSpPr>
              <a:spLocks/>
            </p:cNvSpPr>
            <p:nvPr/>
          </p:nvSpPr>
          <p:spPr bwMode="auto">
            <a:xfrm>
              <a:off x="3016" y="3274"/>
              <a:ext cx="15" cy="16"/>
            </a:xfrm>
            <a:custGeom>
              <a:avLst/>
              <a:gdLst>
                <a:gd name="T0" fmla="*/ 4 w 15"/>
                <a:gd name="T1" fmla="*/ 2 h 16"/>
                <a:gd name="T2" fmla="*/ 4 w 15"/>
                <a:gd name="T3" fmla="*/ 0 h 16"/>
                <a:gd name="T4" fmla="*/ 0 w 15"/>
                <a:gd name="T5" fmla="*/ 10 h 16"/>
                <a:gd name="T6" fmla="*/ 11 w 15"/>
                <a:gd name="T7" fmla="*/ 16 h 16"/>
                <a:gd name="T8" fmla="*/ 15 w 15"/>
                <a:gd name="T9" fmla="*/ 6 h 16"/>
                <a:gd name="T10" fmla="*/ 4 w 15"/>
                <a:gd name="T11" fmla="*/ 2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4" y="2"/>
                  </a:moveTo>
                  <a:lnTo>
                    <a:pt x="4" y="0"/>
                  </a:lnTo>
                  <a:lnTo>
                    <a:pt x="0" y="10"/>
                  </a:lnTo>
                  <a:lnTo>
                    <a:pt x="11" y="16"/>
                  </a:lnTo>
                  <a:lnTo>
                    <a:pt x="15" y="6"/>
                  </a:lnTo>
                  <a:lnTo>
                    <a:pt x="4" y="2"/>
                  </a:lnTo>
                  <a:close/>
                </a:path>
              </a:pathLst>
            </a:custGeom>
            <a:solidFill>
              <a:schemeClr val="tx1"/>
            </a:solidFill>
            <a:ln w="9525">
              <a:solidFill>
                <a:schemeClr val="tx1"/>
              </a:solidFill>
              <a:round/>
              <a:headEnd/>
              <a:tailEnd/>
            </a:ln>
          </p:spPr>
          <p:txBody>
            <a:bodyPr/>
            <a:lstStyle/>
            <a:p>
              <a:endParaRPr lang="en-US"/>
            </a:p>
          </p:txBody>
        </p:sp>
        <p:sp>
          <p:nvSpPr>
            <p:cNvPr id="45724" name="Freeform 492"/>
            <p:cNvSpPr>
              <a:spLocks/>
            </p:cNvSpPr>
            <p:nvPr/>
          </p:nvSpPr>
          <p:spPr bwMode="auto">
            <a:xfrm>
              <a:off x="3020" y="3255"/>
              <a:ext cx="19" cy="25"/>
            </a:xfrm>
            <a:custGeom>
              <a:avLst/>
              <a:gdLst>
                <a:gd name="T0" fmla="*/ 7 w 19"/>
                <a:gd name="T1" fmla="*/ 0 h 25"/>
                <a:gd name="T2" fmla="*/ 0 w 19"/>
                <a:gd name="T3" fmla="*/ 21 h 25"/>
                <a:gd name="T4" fmla="*/ 11 w 19"/>
                <a:gd name="T5" fmla="*/ 25 h 25"/>
                <a:gd name="T6" fmla="*/ 19 w 19"/>
                <a:gd name="T7" fmla="*/ 4 h 25"/>
                <a:gd name="T8" fmla="*/ 19 w 19"/>
                <a:gd name="T9" fmla="*/ 2 h 25"/>
                <a:gd name="T10" fmla="*/ 19 w 19"/>
                <a:gd name="T11" fmla="*/ 4 h 25"/>
                <a:gd name="T12" fmla="*/ 19 w 19"/>
                <a:gd name="T13" fmla="*/ 2 h 25"/>
                <a:gd name="T14" fmla="*/ 7 w 19"/>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5"/>
                <a:gd name="T26" fmla="*/ 19 w 1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5">
                  <a:moveTo>
                    <a:pt x="7" y="0"/>
                  </a:moveTo>
                  <a:lnTo>
                    <a:pt x="0" y="21"/>
                  </a:lnTo>
                  <a:lnTo>
                    <a:pt x="11" y="25"/>
                  </a:lnTo>
                  <a:lnTo>
                    <a:pt x="19" y="4"/>
                  </a:lnTo>
                  <a:lnTo>
                    <a:pt x="19" y="2"/>
                  </a:lnTo>
                  <a:lnTo>
                    <a:pt x="19" y="4"/>
                  </a:lnTo>
                  <a:lnTo>
                    <a:pt x="19" y="2"/>
                  </a:lnTo>
                  <a:lnTo>
                    <a:pt x="7" y="0"/>
                  </a:lnTo>
                  <a:close/>
                </a:path>
              </a:pathLst>
            </a:custGeom>
            <a:solidFill>
              <a:schemeClr val="tx1"/>
            </a:solidFill>
            <a:ln w="9525">
              <a:solidFill>
                <a:schemeClr val="tx1"/>
              </a:solidFill>
              <a:round/>
              <a:headEnd/>
              <a:tailEnd/>
            </a:ln>
          </p:spPr>
          <p:txBody>
            <a:bodyPr/>
            <a:lstStyle/>
            <a:p>
              <a:endParaRPr lang="en-US"/>
            </a:p>
          </p:txBody>
        </p:sp>
        <p:sp>
          <p:nvSpPr>
            <p:cNvPr id="45725" name="Freeform 493"/>
            <p:cNvSpPr>
              <a:spLocks/>
            </p:cNvSpPr>
            <p:nvPr/>
          </p:nvSpPr>
          <p:spPr bwMode="auto">
            <a:xfrm>
              <a:off x="3027" y="3206"/>
              <a:ext cx="27" cy="51"/>
            </a:xfrm>
            <a:custGeom>
              <a:avLst/>
              <a:gdLst>
                <a:gd name="T0" fmla="*/ 16 w 27"/>
                <a:gd name="T1" fmla="*/ 0 h 51"/>
                <a:gd name="T2" fmla="*/ 0 w 27"/>
                <a:gd name="T3" fmla="*/ 49 h 51"/>
                <a:gd name="T4" fmla="*/ 12 w 27"/>
                <a:gd name="T5" fmla="*/ 51 h 51"/>
                <a:gd name="T6" fmla="*/ 27 w 27"/>
                <a:gd name="T7" fmla="*/ 4 h 51"/>
                <a:gd name="T8" fmla="*/ 16 w 27"/>
                <a:gd name="T9" fmla="*/ 0 h 51"/>
                <a:gd name="T10" fmla="*/ 0 60000 65536"/>
                <a:gd name="T11" fmla="*/ 0 60000 65536"/>
                <a:gd name="T12" fmla="*/ 0 60000 65536"/>
                <a:gd name="T13" fmla="*/ 0 60000 65536"/>
                <a:gd name="T14" fmla="*/ 0 60000 65536"/>
                <a:gd name="T15" fmla="*/ 0 w 27"/>
                <a:gd name="T16" fmla="*/ 0 h 51"/>
                <a:gd name="T17" fmla="*/ 27 w 27"/>
                <a:gd name="T18" fmla="*/ 51 h 51"/>
              </a:gdLst>
              <a:ahLst/>
              <a:cxnLst>
                <a:cxn ang="T10">
                  <a:pos x="T0" y="T1"/>
                </a:cxn>
                <a:cxn ang="T11">
                  <a:pos x="T2" y="T3"/>
                </a:cxn>
                <a:cxn ang="T12">
                  <a:pos x="T4" y="T5"/>
                </a:cxn>
                <a:cxn ang="T13">
                  <a:pos x="T6" y="T7"/>
                </a:cxn>
                <a:cxn ang="T14">
                  <a:pos x="T8" y="T9"/>
                </a:cxn>
              </a:cxnLst>
              <a:rect l="T15" t="T16" r="T17" b="T18"/>
              <a:pathLst>
                <a:path w="27" h="51">
                  <a:moveTo>
                    <a:pt x="16" y="0"/>
                  </a:moveTo>
                  <a:lnTo>
                    <a:pt x="0" y="49"/>
                  </a:lnTo>
                  <a:lnTo>
                    <a:pt x="12" y="51"/>
                  </a:lnTo>
                  <a:lnTo>
                    <a:pt x="27" y="4"/>
                  </a:lnTo>
                  <a:lnTo>
                    <a:pt x="16" y="0"/>
                  </a:lnTo>
                  <a:close/>
                </a:path>
              </a:pathLst>
            </a:custGeom>
            <a:solidFill>
              <a:schemeClr val="tx1"/>
            </a:solidFill>
            <a:ln w="9525">
              <a:solidFill>
                <a:schemeClr val="tx1"/>
              </a:solidFill>
              <a:round/>
              <a:headEnd/>
              <a:tailEnd/>
            </a:ln>
          </p:spPr>
          <p:txBody>
            <a:bodyPr/>
            <a:lstStyle/>
            <a:p>
              <a:endParaRPr lang="en-US"/>
            </a:p>
          </p:txBody>
        </p:sp>
        <p:sp>
          <p:nvSpPr>
            <p:cNvPr id="45726" name="Freeform 494"/>
            <p:cNvSpPr>
              <a:spLocks/>
            </p:cNvSpPr>
            <p:nvPr/>
          </p:nvSpPr>
          <p:spPr bwMode="auto">
            <a:xfrm>
              <a:off x="3043" y="3183"/>
              <a:ext cx="19" cy="27"/>
            </a:xfrm>
            <a:custGeom>
              <a:avLst/>
              <a:gdLst>
                <a:gd name="T0" fmla="*/ 8 w 19"/>
                <a:gd name="T1" fmla="*/ 0 h 27"/>
                <a:gd name="T2" fmla="*/ 0 w 19"/>
                <a:gd name="T3" fmla="*/ 23 h 27"/>
                <a:gd name="T4" fmla="*/ 11 w 19"/>
                <a:gd name="T5" fmla="*/ 27 h 27"/>
                <a:gd name="T6" fmla="*/ 19 w 19"/>
                <a:gd name="T7" fmla="*/ 4 h 27"/>
                <a:gd name="T8" fmla="*/ 8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8" y="0"/>
                  </a:moveTo>
                  <a:lnTo>
                    <a:pt x="0" y="23"/>
                  </a:lnTo>
                  <a:lnTo>
                    <a:pt x="11" y="27"/>
                  </a:lnTo>
                  <a:lnTo>
                    <a:pt x="19" y="4"/>
                  </a:lnTo>
                  <a:lnTo>
                    <a:pt x="8" y="0"/>
                  </a:lnTo>
                  <a:close/>
                </a:path>
              </a:pathLst>
            </a:custGeom>
            <a:solidFill>
              <a:schemeClr val="tx1"/>
            </a:solidFill>
            <a:ln w="9525">
              <a:solidFill>
                <a:schemeClr val="tx1"/>
              </a:solidFill>
              <a:round/>
              <a:headEnd/>
              <a:tailEnd/>
            </a:ln>
          </p:spPr>
          <p:txBody>
            <a:bodyPr/>
            <a:lstStyle/>
            <a:p>
              <a:endParaRPr lang="en-US"/>
            </a:p>
          </p:txBody>
        </p:sp>
        <p:sp>
          <p:nvSpPr>
            <p:cNvPr id="45727" name="Freeform 495"/>
            <p:cNvSpPr>
              <a:spLocks/>
            </p:cNvSpPr>
            <p:nvPr/>
          </p:nvSpPr>
          <p:spPr bwMode="auto">
            <a:xfrm>
              <a:off x="3051" y="3167"/>
              <a:ext cx="17" cy="20"/>
            </a:xfrm>
            <a:custGeom>
              <a:avLst/>
              <a:gdLst>
                <a:gd name="T0" fmla="*/ 7 w 17"/>
                <a:gd name="T1" fmla="*/ 0 h 20"/>
                <a:gd name="T2" fmla="*/ 0 w 17"/>
                <a:gd name="T3" fmla="*/ 16 h 20"/>
                <a:gd name="T4" fmla="*/ 11 w 17"/>
                <a:gd name="T5" fmla="*/ 20 h 20"/>
                <a:gd name="T6" fmla="*/ 17 w 17"/>
                <a:gd name="T7" fmla="*/ 4 h 20"/>
                <a:gd name="T8" fmla="*/ 7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7" y="0"/>
                  </a:moveTo>
                  <a:lnTo>
                    <a:pt x="0" y="16"/>
                  </a:lnTo>
                  <a:lnTo>
                    <a:pt x="11" y="20"/>
                  </a:lnTo>
                  <a:lnTo>
                    <a:pt x="17" y="4"/>
                  </a:lnTo>
                  <a:lnTo>
                    <a:pt x="7" y="0"/>
                  </a:lnTo>
                  <a:close/>
                </a:path>
              </a:pathLst>
            </a:custGeom>
            <a:solidFill>
              <a:schemeClr val="tx1"/>
            </a:solidFill>
            <a:ln w="9525">
              <a:solidFill>
                <a:schemeClr val="tx1"/>
              </a:solidFill>
              <a:round/>
              <a:headEnd/>
              <a:tailEnd/>
            </a:ln>
          </p:spPr>
          <p:txBody>
            <a:bodyPr/>
            <a:lstStyle/>
            <a:p>
              <a:endParaRPr lang="en-US"/>
            </a:p>
          </p:txBody>
        </p:sp>
        <p:sp>
          <p:nvSpPr>
            <p:cNvPr id="45728" name="Freeform 496"/>
            <p:cNvSpPr>
              <a:spLocks/>
            </p:cNvSpPr>
            <p:nvPr/>
          </p:nvSpPr>
          <p:spPr bwMode="auto">
            <a:xfrm>
              <a:off x="3058" y="3159"/>
              <a:ext cx="14" cy="12"/>
            </a:xfrm>
            <a:custGeom>
              <a:avLst/>
              <a:gdLst>
                <a:gd name="T0" fmla="*/ 4 w 14"/>
                <a:gd name="T1" fmla="*/ 0 h 12"/>
                <a:gd name="T2" fmla="*/ 2 w 14"/>
                <a:gd name="T3" fmla="*/ 0 h 12"/>
                <a:gd name="T4" fmla="*/ 0 w 14"/>
                <a:gd name="T5" fmla="*/ 8 h 12"/>
                <a:gd name="T6" fmla="*/ 10 w 14"/>
                <a:gd name="T7" fmla="*/ 12 h 12"/>
                <a:gd name="T8" fmla="*/ 14 w 14"/>
                <a:gd name="T9" fmla="*/ 4 h 12"/>
                <a:gd name="T10" fmla="*/ 14 w 14"/>
                <a:gd name="T11" fmla="*/ 6 h 12"/>
                <a:gd name="T12" fmla="*/ 4 w 14"/>
                <a:gd name="T13" fmla="*/ 0 h 12"/>
                <a:gd name="T14" fmla="*/ 2 w 14"/>
                <a:gd name="T15" fmla="*/ 0 h 12"/>
                <a:gd name="T16" fmla="*/ 4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4" y="0"/>
                  </a:moveTo>
                  <a:lnTo>
                    <a:pt x="2" y="0"/>
                  </a:lnTo>
                  <a:lnTo>
                    <a:pt x="0" y="8"/>
                  </a:lnTo>
                  <a:lnTo>
                    <a:pt x="10" y="12"/>
                  </a:lnTo>
                  <a:lnTo>
                    <a:pt x="14" y="4"/>
                  </a:lnTo>
                  <a:lnTo>
                    <a:pt x="14" y="6"/>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729" name="Freeform 497"/>
            <p:cNvSpPr>
              <a:spLocks/>
            </p:cNvSpPr>
            <p:nvPr/>
          </p:nvSpPr>
          <p:spPr bwMode="auto">
            <a:xfrm>
              <a:off x="3062" y="3151"/>
              <a:ext cx="14" cy="14"/>
            </a:xfrm>
            <a:custGeom>
              <a:avLst/>
              <a:gdLst>
                <a:gd name="T0" fmla="*/ 4 w 14"/>
                <a:gd name="T1" fmla="*/ 0 h 14"/>
                <a:gd name="T2" fmla="*/ 4 w 14"/>
                <a:gd name="T3" fmla="*/ 2 h 14"/>
                <a:gd name="T4" fmla="*/ 0 w 14"/>
                <a:gd name="T5" fmla="*/ 8 h 14"/>
                <a:gd name="T6" fmla="*/ 10 w 14"/>
                <a:gd name="T7" fmla="*/ 14 h 14"/>
                <a:gd name="T8" fmla="*/ 14 w 14"/>
                <a:gd name="T9" fmla="*/ 8 h 14"/>
                <a:gd name="T10" fmla="*/ 12 w 14"/>
                <a:gd name="T11" fmla="*/ 8 h 14"/>
                <a:gd name="T12" fmla="*/ 4 w 14"/>
                <a:gd name="T13" fmla="*/ 0 h 14"/>
                <a:gd name="T14" fmla="*/ 4 w 14"/>
                <a:gd name="T15" fmla="*/ 2 h 14"/>
                <a:gd name="T16" fmla="*/ 4 w 1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4" y="0"/>
                  </a:moveTo>
                  <a:lnTo>
                    <a:pt x="4" y="2"/>
                  </a:lnTo>
                  <a:lnTo>
                    <a:pt x="0" y="8"/>
                  </a:lnTo>
                  <a:lnTo>
                    <a:pt x="10" y="14"/>
                  </a:lnTo>
                  <a:lnTo>
                    <a:pt x="14" y="8"/>
                  </a:lnTo>
                  <a:lnTo>
                    <a:pt x="12" y="8"/>
                  </a:lnTo>
                  <a:lnTo>
                    <a:pt x="4" y="0"/>
                  </a:lnTo>
                  <a:lnTo>
                    <a:pt x="4" y="2"/>
                  </a:lnTo>
                  <a:lnTo>
                    <a:pt x="4" y="0"/>
                  </a:lnTo>
                  <a:close/>
                </a:path>
              </a:pathLst>
            </a:custGeom>
            <a:solidFill>
              <a:schemeClr val="tx1"/>
            </a:solidFill>
            <a:ln w="9525">
              <a:solidFill>
                <a:schemeClr val="tx1"/>
              </a:solidFill>
              <a:round/>
              <a:headEnd/>
              <a:tailEnd/>
            </a:ln>
          </p:spPr>
          <p:txBody>
            <a:bodyPr/>
            <a:lstStyle/>
            <a:p>
              <a:endParaRPr lang="en-US"/>
            </a:p>
          </p:txBody>
        </p:sp>
        <p:sp>
          <p:nvSpPr>
            <p:cNvPr id="45730" name="Freeform 498"/>
            <p:cNvSpPr>
              <a:spLocks/>
            </p:cNvSpPr>
            <p:nvPr/>
          </p:nvSpPr>
          <p:spPr bwMode="auto">
            <a:xfrm>
              <a:off x="3066" y="3146"/>
              <a:ext cx="12" cy="13"/>
            </a:xfrm>
            <a:custGeom>
              <a:avLst/>
              <a:gdLst>
                <a:gd name="T0" fmla="*/ 6 w 12"/>
                <a:gd name="T1" fmla="*/ 0 h 13"/>
                <a:gd name="T2" fmla="*/ 4 w 12"/>
                <a:gd name="T3" fmla="*/ 2 h 13"/>
                <a:gd name="T4" fmla="*/ 0 w 12"/>
                <a:gd name="T5" fmla="*/ 5 h 13"/>
                <a:gd name="T6" fmla="*/ 8 w 12"/>
                <a:gd name="T7" fmla="*/ 13 h 13"/>
                <a:gd name="T8" fmla="*/ 12 w 12"/>
                <a:gd name="T9" fmla="*/ 9 h 13"/>
                <a:gd name="T10" fmla="*/ 10 w 12"/>
                <a:gd name="T11" fmla="*/ 9 h 13"/>
                <a:gd name="T12" fmla="*/ 6 w 12"/>
                <a:gd name="T13" fmla="*/ 0 h 13"/>
                <a:gd name="T14" fmla="*/ 4 w 12"/>
                <a:gd name="T15" fmla="*/ 0 h 13"/>
                <a:gd name="T16" fmla="*/ 4 w 12"/>
                <a:gd name="T17" fmla="*/ 2 h 13"/>
                <a:gd name="T18" fmla="*/ 6 w 12"/>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6" y="0"/>
                  </a:moveTo>
                  <a:lnTo>
                    <a:pt x="4" y="2"/>
                  </a:lnTo>
                  <a:lnTo>
                    <a:pt x="0" y="5"/>
                  </a:lnTo>
                  <a:lnTo>
                    <a:pt x="8" y="13"/>
                  </a:lnTo>
                  <a:lnTo>
                    <a:pt x="12" y="9"/>
                  </a:lnTo>
                  <a:lnTo>
                    <a:pt x="10" y="9"/>
                  </a:lnTo>
                  <a:lnTo>
                    <a:pt x="6" y="0"/>
                  </a:lnTo>
                  <a:lnTo>
                    <a:pt x="4" y="0"/>
                  </a:lnTo>
                  <a:lnTo>
                    <a:pt x="4" y="2"/>
                  </a:lnTo>
                  <a:lnTo>
                    <a:pt x="6" y="0"/>
                  </a:lnTo>
                  <a:close/>
                </a:path>
              </a:pathLst>
            </a:custGeom>
            <a:solidFill>
              <a:schemeClr val="tx1"/>
            </a:solidFill>
            <a:ln w="9525">
              <a:solidFill>
                <a:schemeClr val="tx1"/>
              </a:solidFill>
              <a:round/>
              <a:headEnd/>
              <a:tailEnd/>
            </a:ln>
          </p:spPr>
          <p:txBody>
            <a:bodyPr/>
            <a:lstStyle/>
            <a:p>
              <a:endParaRPr lang="en-US"/>
            </a:p>
          </p:txBody>
        </p:sp>
        <p:sp>
          <p:nvSpPr>
            <p:cNvPr id="45731" name="Freeform 499"/>
            <p:cNvSpPr>
              <a:spLocks/>
            </p:cNvSpPr>
            <p:nvPr/>
          </p:nvSpPr>
          <p:spPr bwMode="auto">
            <a:xfrm>
              <a:off x="3072" y="3144"/>
              <a:ext cx="8" cy="11"/>
            </a:xfrm>
            <a:custGeom>
              <a:avLst/>
              <a:gdLst>
                <a:gd name="T0" fmla="*/ 4 w 8"/>
                <a:gd name="T1" fmla="*/ 0 h 11"/>
                <a:gd name="T2" fmla="*/ 0 w 8"/>
                <a:gd name="T3" fmla="*/ 2 h 11"/>
                <a:gd name="T4" fmla="*/ 4 w 8"/>
                <a:gd name="T5" fmla="*/ 11 h 11"/>
                <a:gd name="T6" fmla="*/ 8 w 8"/>
                <a:gd name="T7" fmla="*/ 9 h 11"/>
                <a:gd name="T8" fmla="*/ 8 w 8"/>
                <a:gd name="T9" fmla="*/ 11 h 11"/>
                <a:gd name="T10" fmla="*/ 4 w 8"/>
                <a:gd name="T11" fmla="*/ 0 h 11"/>
                <a:gd name="T12" fmla="*/ 0 60000 65536"/>
                <a:gd name="T13" fmla="*/ 0 60000 65536"/>
                <a:gd name="T14" fmla="*/ 0 60000 65536"/>
                <a:gd name="T15" fmla="*/ 0 60000 65536"/>
                <a:gd name="T16" fmla="*/ 0 60000 65536"/>
                <a:gd name="T17" fmla="*/ 0 60000 65536"/>
                <a:gd name="T18" fmla="*/ 0 w 8"/>
                <a:gd name="T19" fmla="*/ 0 h 11"/>
                <a:gd name="T20" fmla="*/ 8 w 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8" h="11">
                  <a:moveTo>
                    <a:pt x="4" y="0"/>
                  </a:moveTo>
                  <a:lnTo>
                    <a:pt x="0" y="2"/>
                  </a:lnTo>
                  <a:lnTo>
                    <a:pt x="4" y="11"/>
                  </a:lnTo>
                  <a:lnTo>
                    <a:pt x="8" y="9"/>
                  </a:lnTo>
                  <a:lnTo>
                    <a:pt x="8" y="11"/>
                  </a:lnTo>
                  <a:lnTo>
                    <a:pt x="4" y="0"/>
                  </a:lnTo>
                  <a:close/>
                </a:path>
              </a:pathLst>
            </a:custGeom>
            <a:solidFill>
              <a:schemeClr val="tx1"/>
            </a:solidFill>
            <a:ln w="9525">
              <a:solidFill>
                <a:schemeClr val="tx1"/>
              </a:solidFill>
              <a:round/>
              <a:headEnd/>
              <a:tailEnd/>
            </a:ln>
          </p:spPr>
          <p:txBody>
            <a:bodyPr/>
            <a:lstStyle/>
            <a:p>
              <a:endParaRPr lang="en-US"/>
            </a:p>
          </p:txBody>
        </p:sp>
        <p:sp>
          <p:nvSpPr>
            <p:cNvPr id="45732" name="Freeform 500"/>
            <p:cNvSpPr>
              <a:spLocks/>
            </p:cNvSpPr>
            <p:nvPr/>
          </p:nvSpPr>
          <p:spPr bwMode="auto">
            <a:xfrm>
              <a:off x="3076" y="3142"/>
              <a:ext cx="9" cy="13"/>
            </a:xfrm>
            <a:custGeom>
              <a:avLst/>
              <a:gdLst>
                <a:gd name="T0" fmla="*/ 9 w 9"/>
                <a:gd name="T1" fmla="*/ 2 h 13"/>
                <a:gd name="T2" fmla="*/ 5 w 9"/>
                <a:gd name="T3" fmla="*/ 0 h 13"/>
                <a:gd name="T4" fmla="*/ 0 w 9"/>
                <a:gd name="T5" fmla="*/ 2 h 13"/>
                <a:gd name="T6" fmla="*/ 4 w 9"/>
                <a:gd name="T7" fmla="*/ 13 h 13"/>
                <a:gd name="T8" fmla="*/ 7 w 9"/>
                <a:gd name="T9" fmla="*/ 11 h 13"/>
                <a:gd name="T10" fmla="*/ 4 w 9"/>
                <a:gd name="T11" fmla="*/ 11 h 13"/>
                <a:gd name="T12" fmla="*/ 9 w 9"/>
                <a:gd name="T13" fmla="*/ 2 h 13"/>
                <a:gd name="T14" fmla="*/ 7 w 9"/>
                <a:gd name="T15" fmla="*/ 0 h 13"/>
                <a:gd name="T16" fmla="*/ 5 w 9"/>
                <a:gd name="T17" fmla="*/ 0 h 13"/>
                <a:gd name="T18" fmla="*/ 9 w 9"/>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9" y="2"/>
                  </a:moveTo>
                  <a:lnTo>
                    <a:pt x="5" y="0"/>
                  </a:lnTo>
                  <a:lnTo>
                    <a:pt x="0" y="2"/>
                  </a:lnTo>
                  <a:lnTo>
                    <a:pt x="4" y="13"/>
                  </a:lnTo>
                  <a:lnTo>
                    <a:pt x="7" y="11"/>
                  </a:lnTo>
                  <a:lnTo>
                    <a:pt x="4" y="11"/>
                  </a:lnTo>
                  <a:lnTo>
                    <a:pt x="9" y="2"/>
                  </a:lnTo>
                  <a:lnTo>
                    <a:pt x="7" y="0"/>
                  </a:lnTo>
                  <a:lnTo>
                    <a:pt x="5" y="0"/>
                  </a:lnTo>
                  <a:lnTo>
                    <a:pt x="9" y="2"/>
                  </a:lnTo>
                  <a:close/>
                </a:path>
              </a:pathLst>
            </a:custGeom>
            <a:solidFill>
              <a:schemeClr val="tx1"/>
            </a:solidFill>
            <a:ln w="9525">
              <a:solidFill>
                <a:schemeClr val="tx1"/>
              </a:solidFill>
              <a:round/>
              <a:headEnd/>
              <a:tailEnd/>
            </a:ln>
          </p:spPr>
          <p:txBody>
            <a:bodyPr/>
            <a:lstStyle/>
            <a:p>
              <a:endParaRPr lang="en-US"/>
            </a:p>
          </p:txBody>
        </p:sp>
        <p:sp>
          <p:nvSpPr>
            <p:cNvPr id="45733" name="Freeform 501"/>
            <p:cNvSpPr>
              <a:spLocks/>
            </p:cNvSpPr>
            <p:nvPr/>
          </p:nvSpPr>
          <p:spPr bwMode="auto">
            <a:xfrm>
              <a:off x="3080" y="3144"/>
              <a:ext cx="7" cy="9"/>
            </a:xfrm>
            <a:custGeom>
              <a:avLst/>
              <a:gdLst>
                <a:gd name="T0" fmla="*/ 7 w 7"/>
                <a:gd name="T1" fmla="*/ 0 h 9"/>
                <a:gd name="T2" fmla="*/ 5 w 7"/>
                <a:gd name="T3" fmla="*/ 0 h 9"/>
                <a:gd name="T4" fmla="*/ 0 w 7"/>
                <a:gd name="T5" fmla="*/ 9 h 9"/>
                <a:gd name="T6" fmla="*/ 1 w 7"/>
                <a:gd name="T7" fmla="*/ 9 h 9"/>
                <a:gd name="T8" fmla="*/ 7 w 7"/>
                <a:gd name="T9" fmla="*/ 0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0"/>
                  </a:moveTo>
                  <a:lnTo>
                    <a:pt x="5" y="0"/>
                  </a:lnTo>
                  <a:lnTo>
                    <a:pt x="0" y="9"/>
                  </a:lnTo>
                  <a:lnTo>
                    <a:pt x="1" y="9"/>
                  </a:lnTo>
                  <a:lnTo>
                    <a:pt x="7" y="0"/>
                  </a:lnTo>
                  <a:close/>
                </a:path>
              </a:pathLst>
            </a:custGeom>
            <a:solidFill>
              <a:schemeClr val="tx1"/>
            </a:solidFill>
            <a:ln w="9525">
              <a:solidFill>
                <a:schemeClr val="tx1"/>
              </a:solidFill>
              <a:round/>
              <a:headEnd/>
              <a:tailEnd/>
            </a:ln>
          </p:spPr>
          <p:txBody>
            <a:bodyPr/>
            <a:lstStyle/>
            <a:p>
              <a:endParaRPr lang="en-US"/>
            </a:p>
          </p:txBody>
        </p:sp>
        <p:sp>
          <p:nvSpPr>
            <p:cNvPr id="45734" name="Freeform 502"/>
            <p:cNvSpPr>
              <a:spLocks/>
            </p:cNvSpPr>
            <p:nvPr/>
          </p:nvSpPr>
          <p:spPr bwMode="auto">
            <a:xfrm>
              <a:off x="3081" y="3144"/>
              <a:ext cx="10" cy="11"/>
            </a:xfrm>
            <a:custGeom>
              <a:avLst/>
              <a:gdLst>
                <a:gd name="T0" fmla="*/ 10 w 10"/>
                <a:gd name="T1" fmla="*/ 2 h 11"/>
                <a:gd name="T2" fmla="*/ 8 w 10"/>
                <a:gd name="T3" fmla="*/ 2 h 11"/>
                <a:gd name="T4" fmla="*/ 6 w 10"/>
                <a:gd name="T5" fmla="*/ 0 h 11"/>
                <a:gd name="T6" fmla="*/ 0 w 10"/>
                <a:gd name="T7" fmla="*/ 9 h 11"/>
                <a:gd name="T8" fmla="*/ 2 w 10"/>
                <a:gd name="T9" fmla="*/ 11 h 11"/>
                <a:gd name="T10" fmla="*/ 0 w 10"/>
                <a:gd name="T11" fmla="*/ 9 h 11"/>
                <a:gd name="T12" fmla="*/ 10 w 10"/>
                <a:gd name="T13" fmla="*/ 2 h 11"/>
                <a:gd name="T14" fmla="*/ 8 w 10"/>
                <a:gd name="T15" fmla="*/ 2 h 11"/>
                <a:gd name="T16" fmla="*/ 10 w 10"/>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10" y="2"/>
                  </a:moveTo>
                  <a:lnTo>
                    <a:pt x="8" y="2"/>
                  </a:lnTo>
                  <a:lnTo>
                    <a:pt x="6" y="0"/>
                  </a:lnTo>
                  <a:lnTo>
                    <a:pt x="0" y="9"/>
                  </a:lnTo>
                  <a:lnTo>
                    <a:pt x="2" y="11"/>
                  </a:lnTo>
                  <a:lnTo>
                    <a:pt x="0" y="9"/>
                  </a:lnTo>
                  <a:lnTo>
                    <a:pt x="10" y="2"/>
                  </a:lnTo>
                  <a:lnTo>
                    <a:pt x="8" y="2"/>
                  </a:lnTo>
                  <a:lnTo>
                    <a:pt x="10" y="2"/>
                  </a:lnTo>
                  <a:close/>
                </a:path>
              </a:pathLst>
            </a:custGeom>
            <a:solidFill>
              <a:schemeClr val="tx1"/>
            </a:solidFill>
            <a:ln w="9525">
              <a:solidFill>
                <a:schemeClr val="tx1"/>
              </a:solidFill>
              <a:round/>
              <a:headEnd/>
              <a:tailEnd/>
            </a:ln>
          </p:spPr>
          <p:txBody>
            <a:bodyPr/>
            <a:lstStyle/>
            <a:p>
              <a:endParaRPr lang="en-US"/>
            </a:p>
          </p:txBody>
        </p:sp>
        <p:sp>
          <p:nvSpPr>
            <p:cNvPr id="45735" name="Freeform 503"/>
            <p:cNvSpPr>
              <a:spLocks/>
            </p:cNvSpPr>
            <p:nvPr/>
          </p:nvSpPr>
          <p:spPr bwMode="auto">
            <a:xfrm>
              <a:off x="3081" y="3146"/>
              <a:ext cx="14" cy="13"/>
            </a:xfrm>
            <a:custGeom>
              <a:avLst/>
              <a:gdLst>
                <a:gd name="T0" fmla="*/ 14 w 14"/>
                <a:gd name="T1" fmla="*/ 5 h 13"/>
                <a:gd name="T2" fmla="*/ 10 w 14"/>
                <a:gd name="T3" fmla="*/ 0 h 13"/>
                <a:gd name="T4" fmla="*/ 0 w 14"/>
                <a:gd name="T5" fmla="*/ 7 h 13"/>
                <a:gd name="T6" fmla="*/ 4 w 14"/>
                <a:gd name="T7" fmla="*/ 13 h 13"/>
                <a:gd name="T8" fmla="*/ 4 w 14"/>
                <a:gd name="T9" fmla="*/ 11 h 13"/>
                <a:gd name="T10" fmla="*/ 14 w 14"/>
                <a:gd name="T11" fmla="*/ 5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14" y="5"/>
                  </a:moveTo>
                  <a:lnTo>
                    <a:pt x="10" y="0"/>
                  </a:lnTo>
                  <a:lnTo>
                    <a:pt x="0" y="7"/>
                  </a:lnTo>
                  <a:lnTo>
                    <a:pt x="4" y="13"/>
                  </a:lnTo>
                  <a:lnTo>
                    <a:pt x="4" y="11"/>
                  </a:lnTo>
                  <a:lnTo>
                    <a:pt x="14" y="5"/>
                  </a:lnTo>
                  <a:close/>
                </a:path>
              </a:pathLst>
            </a:custGeom>
            <a:solidFill>
              <a:schemeClr val="tx1"/>
            </a:solidFill>
            <a:ln w="9525">
              <a:solidFill>
                <a:schemeClr val="tx1"/>
              </a:solidFill>
              <a:round/>
              <a:headEnd/>
              <a:tailEnd/>
            </a:ln>
          </p:spPr>
          <p:txBody>
            <a:bodyPr/>
            <a:lstStyle/>
            <a:p>
              <a:endParaRPr lang="en-US"/>
            </a:p>
          </p:txBody>
        </p:sp>
        <p:sp>
          <p:nvSpPr>
            <p:cNvPr id="45736" name="Freeform 504"/>
            <p:cNvSpPr>
              <a:spLocks/>
            </p:cNvSpPr>
            <p:nvPr/>
          </p:nvSpPr>
          <p:spPr bwMode="auto">
            <a:xfrm>
              <a:off x="3085" y="3151"/>
              <a:ext cx="14" cy="12"/>
            </a:xfrm>
            <a:custGeom>
              <a:avLst/>
              <a:gdLst>
                <a:gd name="T0" fmla="*/ 14 w 14"/>
                <a:gd name="T1" fmla="*/ 6 h 12"/>
                <a:gd name="T2" fmla="*/ 10 w 14"/>
                <a:gd name="T3" fmla="*/ 0 h 12"/>
                <a:gd name="T4" fmla="*/ 0 w 14"/>
                <a:gd name="T5" fmla="*/ 6 h 12"/>
                <a:gd name="T6" fmla="*/ 4 w 14"/>
                <a:gd name="T7" fmla="*/ 12 h 12"/>
                <a:gd name="T8" fmla="*/ 14 w 14"/>
                <a:gd name="T9" fmla="*/ 6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4" y="6"/>
                  </a:moveTo>
                  <a:lnTo>
                    <a:pt x="10" y="0"/>
                  </a:lnTo>
                  <a:lnTo>
                    <a:pt x="0" y="6"/>
                  </a:lnTo>
                  <a:lnTo>
                    <a:pt x="4" y="12"/>
                  </a:lnTo>
                  <a:lnTo>
                    <a:pt x="14" y="6"/>
                  </a:lnTo>
                  <a:close/>
                </a:path>
              </a:pathLst>
            </a:custGeom>
            <a:solidFill>
              <a:schemeClr val="tx1"/>
            </a:solidFill>
            <a:ln w="9525">
              <a:solidFill>
                <a:schemeClr val="tx1"/>
              </a:solidFill>
              <a:round/>
              <a:headEnd/>
              <a:tailEnd/>
            </a:ln>
          </p:spPr>
          <p:txBody>
            <a:bodyPr/>
            <a:lstStyle/>
            <a:p>
              <a:endParaRPr lang="en-US"/>
            </a:p>
          </p:txBody>
        </p:sp>
        <p:sp>
          <p:nvSpPr>
            <p:cNvPr id="45737" name="Freeform 505"/>
            <p:cNvSpPr>
              <a:spLocks/>
            </p:cNvSpPr>
            <p:nvPr/>
          </p:nvSpPr>
          <p:spPr bwMode="auto">
            <a:xfrm>
              <a:off x="3089" y="3157"/>
              <a:ext cx="20" cy="24"/>
            </a:xfrm>
            <a:custGeom>
              <a:avLst/>
              <a:gdLst>
                <a:gd name="T0" fmla="*/ 20 w 20"/>
                <a:gd name="T1" fmla="*/ 20 h 24"/>
                <a:gd name="T2" fmla="*/ 20 w 20"/>
                <a:gd name="T3" fmla="*/ 18 h 24"/>
                <a:gd name="T4" fmla="*/ 10 w 20"/>
                <a:gd name="T5" fmla="*/ 0 h 24"/>
                <a:gd name="T6" fmla="*/ 0 w 20"/>
                <a:gd name="T7" fmla="*/ 6 h 24"/>
                <a:gd name="T8" fmla="*/ 8 w 20"/>
                <a:gd name="T9" fmla="*/ 24 h 24"/>
                <a:gd name="T10" fmla="*/ 20 w 20"/>
                <a:gd name="T11" fmla="*/ 20 h 24"/>
                <a:gd name="T12" fmla="*/ 20 w 20"/>
                <a:gd name="T13" fmla="*/ 18 h 24"/>
                <a:gd name="T14" fmla="*/ 20 w 20"/>
                <a:gd name="T15" fmla="*/ 20 h 2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4"/>
                <a:gd name="T26" fmla="*/ 20 w 20"/>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4">
                  <a:moveTo>
                    <a:pt x="20" y="20"/>
                  </a:moveTo>
                  <a:lnTo>
                    <a:pt x="20" y="18"/>
                  </a:lnTo>
                  <a:lnTo>
                    <a:pt x="10" y="0"/>
                  </a:lnTo>
                  <a:lnTo>
                    <a:pt x="0" y="6"/>
                  </a:lnTo>
                  <a:lnTo>
                    <a:pt x="8" y="24"/>
                  </a:lnTo>
                  <a:lnTo>
                    <a:pt x="20" y="20"/>
                  </a:lnTo>
                  <a:lnTo>
                    <a:pt x="20" y="18"/>
                  </a:lnTo>
                  <a:lnTo>
                    <a:pt x="20" y="20"/>
                  </a:lnTo>
                  <a:close/>
                </a:path>
              </a:pathLst>
            </a:custGeom>
            <a:solidFill>
              <a:schemeClr val="tx1"/>
            </a:solidFill>
            <a:ln w="9525">
              <a:solidFill>
                <a:schemeClr val="tx1"/>
              </a:solidFill>
              <a:round/>
              <a:headEnd/>
              <a:tailEnd/>
            </a:ln>
          </p:spPr>
          <p:txBody>
            <a:bodyPr/>
            <a:lstStyle/>
            <a:p>
              <a:endParaRPr lang="en-US"/>
            </a:p>
          </p:txBody>
        </p:sp>
        <p:sp>
          <p:nvSpPr>
            <p:cNvPr id="45738" name="Freeform 506"/>
            <p:cNvSpPr>
              <a:spLocks/>
            </p:cNvSpPr>
            <p:nvPr/>
          </p:nvSpPr>
          <p:spPr bwMode="auto">
            <a:xfrm>
              <a:off x="3097" y="3177"/>
              <a:ext cx="19" cy="23"/>
            </a:xfrm>
            <a:custGeom>
              <a:avLst/>
              <a:gdLst>
                <a:gd name="T0" fmla="*/ 19 w 19"/>
                <a:gd name="T1" fmla="*/ 19 h 23"/>
                <a:gd name="T2" fmla="*/ 12 w 19"/>
                <a:gd name="T3" fmla="*/ 0 h 23"/>
                <a:gd name="T4" fmla="*/ 0 w 19"/>
                <a:gd name="T5" fmla="*/ 4 h 23"/>
                <a:gd name="T6" fmla="*/ 8 w 19"/>
                <a:gd name="T7" fmla="*/ 23 h 23"/>
                <a:gd name="T8" fmla="*/ 19 w 19"/>
                <a:gd name="T9" fmla="*/ 19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19" y="19"/>
                  </a:moveTo>
                  <a:lnTo>
                    <a:pt x="12" y="0"/>
                  </a:lnTo>
                  <a:lnTo>
                    <a:pt x="0" y="4"/>
                  </a:lnTo>
                  <a:lnTo>
                    <a:pt x="8" y="23"/>
                  </a:lnTo>
                  <a:lnTo>
                    <a:pt x="19" y="19"/>
                  </a:lnTo>
                  <a:close/>
                </a:path>
              </a:pathLst>
            </a:custGeom>
            <a:solidFill>
              <a:schemeClr val="tx1"/>
            </a:solidFill>
            <a:ln w="9525">
              <a:solidFill>
                <a:schemeClr val="tx1"/>
              </a:solidFill>
              <a:round/>
              <a:headEnd/>
              <a:tailEnd/>
            </a:ln>
          </p:spPr>
          <p:txBody>
            <a:bodyPr/>
            <a:lstStyle/>
            <a:p>
              <a:endParaRPr lang="en-US"/>
            </a:p>
          </p:txBody>
        </p:sp>
        <p:sp>
          <p:nvSpPr>
            <p:cNvPr id="45739" name="Freeform 507"/>
            <p:cNvSpPr>
              <a:spLocks/>
            </p:cNvSpPr>
            <p:nvPr/>
          </p:nvSpPr>
          <p:spPr bwMode="auto">
            <a:xfrm>
              <a:off x="3105" y="3196"/>
              <a:ext cx="29" cy="55"/>
            </a:xfrm>
            <a:custGeom>
              <a:avLst/>
              <a:gdLst>
                <a:gd name="T0" fmla="*/ 29 w 29"/>
                <a:gd name="T1" fmla="*/ 51 h 55"/>
                <a:gd name="T2" fmla="*/ 11 w 29"/>
                <a:gd name="T3" fmla="*/ 0 h 55"/>
                <a:gd name="T4" fmla="*/ 0 w 29"/>
                <a:gd name="T5" fmla="*/ 4 h 55"/>
                <a:gd name="T6" fmla="*/ 17 w 29"/>
                <a:gd name="T7" fmla="*/ 55 h 55"/>
                <a:gd name="T8" fmla="*/ 29 w 29"/>
                <a:gd name="T9" fmla="*/ 51 h 55"/>
                <a:gd name="T10" fmla="*/ 0 60000 65536"/>
                <a:gd name="T11" fmla="*/ 0 60000 65536"/>
                <a:gd name="T12" fmla="*/ 0 60000 65536"/>
                <a:gd name="T13" fmla="*/ 0 60000 65536"/>
                <a:gd name="T14" fmla="*/ 0 60000 65536"/>
                <a:gd name="T15" fmla="*/ 0 w 29"/>
                <a:gd name="T16" fmla="*/ 0 h 55"/>
                <a:gd name="T17" fmla="*/ 29 w 29"/>
                <a:gd name="T18" fmla="*/ 55 h 55"/>
              </a:gdLst>
              <a:ahLst/>
              <a:cxnLst>
                <a:cxn ang="T10">
                  <a:pos x="T0" y="T1"/>
                </a:cxn>
                <a:cxn ang="T11">
                  <a:pos x="T2" y="T3"/>
                </a:cxn>
                <a:cxn ang="T12">
                  <a:pos x="T4" y="T5"/>
                </a:cxn>
                <a:cxn ang="T13">
                  <a:pos x="T6" y="T7"/>
                </a:cxn>
                <a:cxn ang="T14">
                  <a:pos x="T8" y="T9"/>
                </a:cxn>
              </a:cxnLst>
              <a:rect l="T15" t="T16" r="T17" b="T18"/>
              <a:pathLst>
                <a:path w="29" h="55">
                  <a:moveTo>
                    <a:pt x="29" y="51"/>
                  </a:moveTo>
                  <a:lnTo>
                    <a:pt x="11" y="0"/>
                  </a:lnTo>
                  <a:lnTo>
                    <a:pt x="0" y="4"/>
                  </a:lnTo>
                  <a:lnTo>
                    <a:pt x="17" y="55"/>
                  </a:lnTo>
                  <a:lnTo>
                    <a:pt x="29" y="51"/>
                  </a:lnTo>
                  <a:close/>
                </a:path>
              </a:pathLst>
            </a:custGeom>
            <a:solidFill>
              <a:schemeClr val="tx1"/>
            </a:solidFill>
            <a:ln w="9525">
              <a:solidFill>
                <a:schemeClr val="tx1"/>
              </a:solidFill>
              <a:round/>
              <a:headEnd/>
              <a:tailEnd/>
            </a:ln>
          </p:spPr>
          <p:txBody>
            <a:bodyPr/>
            <a:lstStyle/>
            <a:p>
              <a:endParaRPr lang="en-US"/>
            </a:p>
          </p:txBody>
        </p:sp>
        <p:sp>
          <p:nvSpPr>
            <p:cNvPr id="45740" name="Freeform 508"/>
            <p:cNvSpPr>
              <a:spLocks/>
            </p:cNvSpPr>
            <p:nvPr/>
          </p:nvSpPr>
          <p:spPr bwMode="auto">
            <a:xfrm>
              <a:off x="3122" y="3247"/>
              <a:ext cx="17" cy="19"/>
            </a:xfrm>
            <a:custGeom>
              <a:avLst/>
              <a:gdLst>
                <a:gd name="T0" fmla="*/ 17 w 17"/>
                <a:gd name="T1" fmla="*/ 15 h 19"/>
                <a:gd name="T2" fmla="*/ 12 w 17"/>
                <a:gd name="T3" fmla="*/ 0 h 19"/>
                <a:gd name="T4" fmla="*/ 0 w 17"/>
                <a:gd name="T5" fmla="*/ 4 h 19"/>
                <a:gd name="T6" fmla="*/ 8 w 17"/>
                <a:gd name="T7" fmla="*/ 19 h 19"/>
                <a:gd name="T8" fmla="*/ 17 w 17"/>
                <a:gd name="T9" fmla="*/ 15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7" y="15"/>
                  </a:moveTo>
                  <a:lnTo>
                    <a:pt x="12" y="0"/>
                  </a:lnTo>
                  <a:lnTo>
                    <a:pt x="0" y="4"/>
                  </a:lnTo>
                  <a:lnTo>
                    <a:pt x="8" y="19"/>
                  </a:lnTo>
                  <a:lnTo>
                    <a:pt x="17" y="15"/>
                  </a:lnTo>
                  <a:close/>
                </a:path>
              </a:pathLst>
            </a:custGeom>
            <a:solidFill>
              <a:schemeClr val="tx1"/>
            </a:solidFill>
            <a:ln w="9525">
              <a:solidFill>
                <a:schemeClr val="tx1"/>
              </a:solidFill>
              <a:round/>
              <a:headEnd/>
              <a:tailEnd/>
            </a:ln>
          </p:spPr>
          <p:txBody>
            <a:bodyPr/>
            <a:lstStyle/>
            <a:p>
              <a:endParaRPr lang="en-US"/>
            </a:p>
          </p:txBody>
        </p:sp>
        <p:sp>
          <p:nvSpPr>
            <p:cNvPr id="45741" name="Freeform 509"/>
            <p:cNvSpPr>
              <a:spLocks/>
            </p:cNvSpPr>
            <p:nvPr/>
          </p:nvSpPr>
          <p:spPr bwMode="auto">
            <a:xfrm>
              <a:off x="3130" y="3262"/>
              <a:ext cx="13" cy="14"/>
            </a:xfrm>
            <a:custGeom>
              <a:avLst/>
              <a:gdLst>
                <a:gd name="T0" fmla="*/ 13 w 13"/>
                <a:gd name="T1" fmla="*/ 6 h 14"/>
                <a:gd name="T2" fmla="*/ 13 w 13"/>
                <a:gd name="T3" fmla="*/ 8 h 14"/>
                <a:gd name="T4" fmla="*/ 9 w 13"/>
                <a:gd name="T5" fmla="*/ 0 h 14"/>
                <a:gd name="T6" fmla="*/ 0 w 13"/>
                <a:gd name="T7" fmla="*/ 4 h 14"/>
                <a:gd name="T8" fmla="*/ 4 w 13"/>
                <a:gd name="T9" fmla="*/ 12 h 14"/>
                <a:gd name="T10" fmla="*/ 4 w 13"/>
                <a:gd name="T11" fmla="*/ 14 h 14"/>
                <a:gd name="T12" fmla="*/ 4 w 13"/>
                <a:gd name="T13" fmla="*/ 12 h 14"/>
                <a:gd name="T14" fmla="*/ 4 w 13"/>
                <a:gd name="T15" fmla="*/ 14 h 14"/>
                <a:gd name="T16" fmla="*/ 13 w 13"/>
                <a:gd name="T17" fmla="*/ 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13" y="6"/>
                  </a:moveTo>
                  <a:lnTo>
                    <a:pt x="13" y="8"/>
                  </a:lnTo>
                  <a:lnTo>
                    <a:pt x="9" y="0"/>
                  </a:lnTo>
                  <a:lnTo>
                    <a:pt x="0" y="4"/>
                  </a:lnTo>
                  <a:lnTo>
                    <a:pt x="4" y="12"/>
                  </a:lnTo>
                  <a:lnTo>
                    <a:pt x="4" y="14"/>
                  </a:lnTo>
                  <a:lnTo>
                    <a:pt x="4" y="12"/>
                  </a:lnTo>
                  <a:lnTo>
                    <a:pt x="4" y="14"/>
                  </a:lnTo>
                  <a:lnTo>
                    <a:pt x="13" y="6"/>
                  </a:lnTo>
                  <a:close/>
                </a:path>
              </a:pathLst>
            </a:custGeom>
            <a:solidFill>
              <a:schemeClr val="tx1"/>
            </a:solidFill>
            <a:ln w="9525">
              <a:solidFill>
                <a:schemeClr val="tx1"/>
              </a:solidFill>
              <a:round/>
              <a:headEnd/>
              <a:tailEnd/>
            </a:ln>
          </p:spPr>
          <p:txBody>
            <a:bodyPr/>
            <a:lstStyle/>
            <a:p>
              <a:endParaRPr lang="en-US"/>
            </a:p>
          </p:txBody>
        </p:sp>
        <p:sp>
          <p:nvSpPr>
            <p:cNvPr id="45742" name="Freeform 510"/>
            <p:cNvSpPr>
              <a:spLocks/>
            </p:cNvSpPr>
            <p:nvPr/>
          </p:nvSpPr>
          <p:spPr bwMode="auto">
            <a:xfrm>
              <a:off x="3134" y="3268"/>
              <a:ext cx="13" cy="14"/>
            </a:xfrm>
            <a:custGeom>
              <a:avLst/>
              <a:gdLst>
                <a:gd name="T0" fmla="*/ 13 w 13"/>
                <a:gd name="T1" fmla="*/ 6 h 14"/>
                <a:gd name="T2" fmla="*/ 9 w 13"/>
                <a:gd name="T3" fmla="*/ 0 h 14"/>
                <a:gd name="T4" fmla="*/ 0 w 13"/>
                <a:gd name="T5" fmla="*/ 8 h 14"/>
                <a:gd name="T6" fmla="*/ 3 w 13"/>
                <a:gd name="T7" fmla="*/ 14 h 14"/>
                <a:gd name="T8" fmla="*/ 13 w 13"/>
                <a:gd name="T9" fmla="*/ 6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3" y="6"/>
                  </a:moveTo>
                  <a:lnTo>
                    <a:pt x="9" y="0"/>
                  </a:lnTo>
                  <a:lnTo>
                    <a:pt x="0" y="8"/>
                  </a:lnTo>
                  <a:lnTo>
                    <a:pt x="3" y="14"/>
                  </a:lnTo>
                  <a:lnTo>
                    <a:pt x="13" y="6"/>
                  </a:lnTo>
                  <a:close/>
                </a:path>
              </a:pathLst>
            </a:custGeom>
            <a:solidFill>
              <a:schemeClr val="tx1"/>
            </a:solidFill>
            <a:ln w="9525">
              <a:solidFill>
                <a:schemeClr val="tx1"/>
              </a:solidFill>
              <a:round/>
              <a:headEnd/>
              <a:tailEnd/>
            </a:ln>
          </p:spPr>
          <p:txBody>
            <a:bodyPr/>
            <a:lstStyle/>
            <a:p>
              <a:endParaRPr lang="en-US"/>
            </a:p>
          </p:txBody>
        </p:sp>
        <p:sp>
          <p:nvSpPr>
            <p:cNvPr id="45743" name="Freeform 511"/>
            <p:cNvSpPr>
              <a:spLocks/>
            </p:cNvSpPr>
            <p:nvPr/>
          </p:nvSpPr>
          <p:spPr bwMode="auto">
            <a:xfrm>
              <a:off x="3137" y="3274"/>
              <a:ext cx="14" cy="14"/>
            </a:xfrm>
            <a:custGeom>
              <a:avLst/>
              <a:gdLst>
                <a:gd name="T0" fmla="*/ 12 w 14"/>
                <a:gd name="T1" fmla="*/ 6 h 14"/>
                <a:gd name="T2" fmla="*/ 14 w 14"/>
                <a:gd name="T3" fmla="*/ 6 h 14"/>
                <a:gd name="T4" fmla="*/ 10 w 14"/>
                <a:gd name="T5" fmla="*/ 0 h 14"/>
                <a:gd name="T6" fmla="*/ 0 w 14"/>
                <a:gd name="T7" fmla="*/ 8 h 14"/>
                <a:gd name="T8" fmla="*/ 4 w 14"/>
                <a:gd name="T9" fmla="*/ 14 h 14"/>
                <a:gd name="T10" fmla="*/ 6 w 14"/>
                <a:gd name="T11" fmla="*/ 14 h 14"/>
                <a:gd name="T12" fmla="*/ 4 w 14"/>
                <a:gd name="T13" fmla="*/ 14 h 14"/>
                <a:gd name="T14" fmla="*/ 6 w 14"/>
                <a:gd name="T15" fmla="*/ 14 h 14"/>
                <a:gd name="T16" fmla="*/ 12 w 14"/>
                <a:gd name="T17" fmla="*/ 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12" y="6"/>
                  </a:moveTo>
                  <a:lnTo>
                    <a:pt x="14" y="6"/>
                  </a:lnTo>
                  <a:lnTo>
                    <a:pt x="10" y="0"/>
                  </a:lnTo>
                  <a:lnTo>
                    <a:pt x="0" y="8"/>
                  </a:lnTo>
                  <a:lnTo>
                    <a:pt x="4" y="14"/>
                  </a:lnTo>
                  <a:lnTo>
                    <a:pt x="6" y="14"/>
                  </a:lnTo>
                  <a:lnTo>
                    <a:pt x="4" y="14"/>
                  </a:lnTo>
                  <a:lnTo>
                    <a:pt x="6" y="14"/>
                  </a:lnTo>
                  <a:lnTo>
                    <a:pt x="12" y="6"/>
                  </a:lnTo>
                  <a:close/>
                </a:path>
              </a:pathLst>
            </a:custGeom>
            <a:solidFill>
              <a:schemeClr val="tx1"/>
            </a:solidFill>
            <a:ln w="9525">
              <a:solidFill>
                <a:schemeClr val="tx1"/>
              </a:solidFill>
              <a:round/>
              <a:headEnd/>
              <a:tailEnd/>
            </a:ln>
          </p:spPr>
          <p:txBody>
            <a:bodyPr/>
            <a:lstStyle/>
            <a:p>
              <a:endParaRPr lang="en-US"/>
            </a:p>
          </p:txBody>
        </p:sp>
        <p:sp>
          <p:nvSpPr>
            <p:cNvPr id="45744" name="Freeform 512"/>
            <p:cNvSpPr>
              <a:spLocks/>
            </p:cNvSpPr>
            <p:nvPr/>
          </p:nvSpPr>
          <p:spPr bwMode="auto">
            <a:xfrm>
              <a:off x="3143" y="3280"/>
              <a:ext cx="10" cy="12"/>
            </a:xfrm>
            <a:custGeom>
              <a:avLst/>
              <a:gdLst>
                <a:gd name="T0" fmla="*/ 8 w 10"/>
                <a:gd name="T1" fmla="*/ 2 h 12"/>
                <a:gd name="T2" fmla="*/ 10 w 10"/>
                <a:gd name="T3" fmla="*/ 2 h 12"/>
                <a:gd name="T4" fmla="*/ 6 w 10"/>
                <a:gd name="T5" fmla="*/ 0 h 12"/>
                <a:gd name="T6" fmla="*/ 0 w 10"/>
                <a:gd name="T7" fmla="*/ 8 h 12"/>
                <a:gd name="T8" fmla="*/ 4 w 10"/>
                <a:gd name="T9" fmla="*/ 12 h 12"/>
                <a:gd name="T10" fmla="*/ 6 w 10"/>
                <a:gd name="T11" fmla="*/ 12 h 12"/>
                <a:gd name="T12" fmla="*/ 4 w 10"/>
                <a:gd name="T13" fmla="*/ 12 h 12"/>
                <a:gd name="T14" fmla="*/ 6 w 10"/>
                <a:gd name="T15" fmla="*/ 12 h 12"/>
                <a:gd name="T16" fmla="*/ 8 w 10"/>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8" y="2"/>
                  </a:moveTo>
                  <a:lnTo>
                    <a:pt x="10" y="2"/>
                  </a:lnTo>
                  <a:lnTo>
                    <a:pt x="6" y="0"/>
                  </a:lnTo>
                  <a:lnTo>
                    <a:pt x="0" y="8"/>
                  </a:lnTo>
                  <a:lnTo>
                    <a:pt x="4" y="12"/>
                  </a:lnTo>
                  <a:lnTo>
                    <a:pt x="6" y="12"/>
                  </a:lnTo>
                  <a:lnTo>
                    <a:pt x="4" y="12"/>
                  </a:lnTo>
                  <a:lnTo>
                    <a:pt x="6" y="12"/>
                  </a:lnTo>
                  <a:lnTo>
                    <a:pt x="8" y="2"/>
                  </a:lnTo>
                  <a:close/>
                </a:path>
              </a:pathLst>
            </a:custGeom>
            <a:solidFill>
              <a:schemeClr val="tx1"/>
            </a:solidFill>
            <a:ln w="9525">
              <a:solidFill>
                <a:schemeClr val="tx1"/>
              </a:solidFill>
              <a:round/>
              <a:headEnd/>
              <a:tailEnd/>
            </a:ln>
          </p:spPr>
          <p:txBody>
            <a:bodyPr/>
            <a:lstStyle/>
            <a:p>
              <a:endParaRPr lang="en-US"/>
            </a:p>
          </p:txBody>
        </p:sp>
        <p:sp>
          <p:nvSpPr>
            <p:cNvPr id="45745" name="Freeform 513"/>
            <p:cNvSpPr>
              <a:spLocks/>
            </p:cNvSpPr>
            <p:nvPr/>
          </p:nvSpPr>
          <p:spPr bwMode="auto">
            <a:xfrm>
              <a:off x="3149" y="3282"/>
              <a:ext cx="6" cy="12"/>
            </a:xfrm>
            <a:custGeom>
              <a:avLst/>
              <a:gdLst>
                <a:gd name="T0" fmla="*/ 4 w 6"/>
                <a:gd name="T1" fmla="*/ 0 h 12"/>
                <a:gd name="T2" fmla="*/ 6 w 6"/>
                <a:gd name="T3" fmla="*/ 0 h 12"/>
                <a:gd name="T4" fmla="*/ 2 w 6"/>
                <a:gd name="T5" fmla="*/ 0 h 12"/>
                <a:gd name="T6" fmla="*/ 0 w 6"/>
                <a:gd name="T7" fmla="*/ 10 h 12"/>
                <a:gd name="T8" fmla="*/ 4 w 6"/>
                <a:gd name="T9" fmla="*/ 12 h 12"/>
                <a:gd name="T10" fmla="*/ 4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4" y="0"/>
                  </a:moveTo>
                  <a:lnTo>
                    <a:pt x="6" y="0"/>
                  </a:lnTo>
                  <a:lnTo>
                    <a:pt x="2" y="0"/>
                  </a:lnTo>
                  <a:lnTo>
                    <a:pt x="0" y="10"/>
                  </a:lnTo>
                  <a:lnTo>
                    <a:pt x="4" y="12"/>
                  </a:lnTo>
                  <a:lnTo>
                    <a:pt x="4" y="0"/>
                  </a:lnTo>
                  <a:close/>
                </a:path>
              </a:pathLst>
            </a:custGeom>
            <a:solidFill>
              <a:schemeClr val="tx1"/>
            </a:solidFill>
            <a:ln w="9525">
              <a:solidFill>
                <a:schemeClr val="tx1"/>
              </a:solidFill>
              <a:round/>
              <a:headEnd/>
              <a:tailEnd/>
            </a:ln>
          </p:spPr>
          <p:txBody>
            <a:bodyPr/>
            <a:lstStyle/>
            <a:p>
              <a:endParaRPr lang="en-US"/>
            </a:p>
          </p:txBody>
        </p:sp>
        <p:sp>
          <p:nvSpPr>
            <p:cNvPr id="45746" name="Freeform 514"/>
            <p:cNvSpPr>
              <a:spLocks/>
            </p:cNvSpPr>
            <p:nvPr/>
          </p:nvSpPr>
          <p:spPr bwMode="auto">
            <a:xfrm>
              <a:off x="3153" y="3282"/>
              <a:ext cx="4" cy="12"/>
            </a:xfrm>
            <a:custGeom>
              <a:avLst/>
              <a:gdLst>
                <a:gd name="T0" fmla="*/ 4 w 4"/>
                <a:gd name="T1" fmla="*/ 12 h 12"/>
                <a:gd name="T2" fmla="*/ 4 w 4"/>
                <a:gd name="T3" fmla="*/ 0 h 12"/>
                <a:gd name="T4" fmla="*/ 0 w 4"/>
                <a:gd name="T5" fmla="*/ 0 h 12"/>
                <a:gd name="T6" fmla="*/ 0 w 4"/>
                <a:gd name="T7" fmla="*/ 12 h 12"/>
                <a:gd name="T8" fmla="*/ 4 w 4"/>
                <a:gd name="T9" fmla="*/ 12 h 12"/>
                <a:gd name="T10" fmla="*/ 4 w 4"/>
                <a:gd name="T11" fmla="*/ 0 h 12"/>
                <a:gd name="T12" fmla="*/ 4 w 4"/>
                <a:gd name="T13" fmla="*/ 12 h 12"/>
                <a:gd name="T14" fmla="*/ 4 w 4"/>
                <a:gd name="T15" fmla="*/ 6 h 12"/>
                <a:gd name="T16" fmla="*/ 4 w 4"/>
                <a:gd name="T17" fmla="*/ 0 h 12"/>
                <a:gd name="T18" fmla="*/ 4 w 4"/>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4" y="12"/>
                  </a:moveTo>
                  <a:lnTo>
                    <a:pt x="4" y="0"/>
                  </a:lnTo>
                  <a:lnTo>
                    <a:pt x="0" y="0"/>
                  </a:lnTo>
                  <a:lnTo>
                    <a:pt x="0" y="12"/>
                  </a:lnTo>
                  <a:lnTo>
                    <a:pt x="4" y="12"/>
                  </a:lnTo>
                  <a:lnTo>
                    <a:pt x="4" y="0"/>
                  </a:lnTo>
                  <a:lnTo>
                    <a:pt x="4" y="12"/>
                  </a:lnTo>
                  <a:lnTo>
                    <a:pt x="4" y="6"/>
                  </a:lnTo>
                  <a:lnTo>
                    <a:pt x="4" y="0"/>
                  </a:lnTo>
                  <a:lnTo>
                    <a:pt x="4" y="12"/>
                  </a:lnTo>
                  <a:close/>
                </a:path>
              </a:pathLst>
            </a:custGeom>
            <a:solidFill>
              <a:schemeClr val="tx1"/>
            </a:solidFill>
            <a:ln w="9525">
              <a:solidFill>
                <a:schemeClr val="tx1"/>
              </a:solidFill>
              <a:round/>
              <a:headEnd/>
              <a:tailEnd/>
            </a:ln>
          </p:spPr>
          <p:txBody>
            <a:bodyPr/>
            <a:lstStyle/>
            <a:p>
              <a:endParaRPr lang="en-US"/>
            </a:p>
          </p:txBody>
        </p:sp>
        <p:sp>
          <p:nvSpPr>
            <p:cNvPr id="45747" name="Freeform 515"/>
            <p:cNvSpPr>
              <a:spLocks/>
            </p:cNvSpPr>
            <p:nvPr/>
          </p:nvSpPr>
          <p:spPr bwMode="auto">
            <a:xfrm>
              <a:off x="3153" y="3282"/>
              <a:ext cx="4" cy="12"/>
            </a:xfrm>
            <a:custGeom>
              <a:avLst/>
              <a:gdLst>
                <a:gd name="T0" fmla="*/ 0 w 4"/>
                <a:gd name="T1" fmla="*/ 12 h 12"/>
                <a:gd name="T2" fmla="*/ 4 w 4"/>
                <a:gd name="T3" fmla="*/ 12 h 12"/>
                <a:gd name="T4" fmla="*/ 4 w 4"/>
                <a:gd name="T5" fmla="*/ 0 h 12"/>
                <a:gd name="T6" fmla="*/ 0 w 4"/>
                <a:gd name="T7" fmla="*/ 0 h 12"/>
                <a:gd name="T8" fmla="*/ 2 w 4"/>
                <a:gd name="T9" fmla="*/ 0 h 12"/>
                <a:gd name="T10" fmla="*/ 0 w 4"/>
                <a:gd name="T11" fmla="*/ 12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12"/>
                  </a:moveTo>
                  <a:lnTo>
                    <a:pt x="4" y="12"/>
                  </a:lnTo>
                  <a:lnTo>
                    <a:pt x="4" y="0"/>
                  </a:lnTo>
                  <a:lnTo>
                    <a:pt x="0" y="0"/>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748" name="Freeform 516"/>
            <p:cNvSpPr>
              <a:spLocks/>
            </p:cNvSpPr>
            <p:nvPr/>
          </p:nvSpPr>
          <p:spPr bwMode="auto">
            <a:xfrm>
              <a:off x="3147" y="3282"/>
              <a:ext cx="8" cy="12"/>
            </a:xfrm>
            <a:custGeom>
              <a:avLst/>
              <a:gdLst>
                <a:gd name="T0" fmla="*/ 0 w 8"/>
                <a:gd name="T1" fmla="*/ 10 h 12"/>
                <a:gd name="T2" fmla="*/ 2 w 8"/>
                <a:gd name="T3" fmla="*/ 10 h 12"/>
                <a:gd name="T4" fmla="*/ 6 w 8"/>
                <a:gd name="T5" fmla="*/ 12 h 12"/>
                <a:gd name="T6" fmla="*/ 8 w 8"/>
                <a:gd name="T7" fmla="*/ 0 h 12"/>
                <a:gd name="T8" fmla="*/ 4 w 8"/>
                <a:gd name="T9" fmla="*/ 0 h 12"/>
                <a:gd name="T10" fmla="*/ 6 w 8"/>
                <a:gd name="T11" fmla="*/ 0 h 12"/>
                <a:gd name="T12" fmla="*/ 0 w 8"/>
                <a:gd name="T13" fmla="*/ 10 h 12"/>
                <a:gd name="T14" fmla="*/ 2 w 8"/>
                <a:gd name="T15" fmla="*/ 10 h 12"/>
                <a:gd name="T16" fmla="*/ 0 w 8"/>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0" y="10"/>
                  </a:moveTo>
                  <a:lnTo>
                    <a:pt x="2" y="10"/>
                  </a:lnTo>
                  <a:lnTo>
                    <a:pt x="6" y="12"/>
                  </a:lnTo>
                  <a:lnTo>
                    <a:pt x="8" y="0"/>
                  </a:lnTo>
                  <a:lnTo>
                    <a:pt x="4" y="0"/>
                  </a:lnTo>
                  <a:lnTo>
                    <a:pt x="6" y="0"/>
                  </a:lnTo>
                  <a:lnTo>
                    <a:pt x="0" y="10"/>
                  </a:lnTo>
                  <a:lnTo>
                    <a:pt x="2" y="10"/>
                  </a:lnTo>
                  <a:lnTo>
                    <a:pt x="0" y="10"/>
                  </a:lnTo>
                  <a:close/>
                </a:path>
              </a:pathLst>
            </a:custGeom>
            <a:solidFill>
              <a:schemeClr val="tx1"/>
            </a:solidFill>
            <a:ln w="9525">
              <a:solidFill>
                <a:schemeClr val="tx1"/>
              </a:solidFill>
              <a:round/>
              <a:headEnd/>
              <a:tailEnd/>
            </a:ln>
          </p:spPr>
          <p:txBody>
            <a:bodyPr/>
            <a:lstStyle/>
            <a:p>
              <a:endParaRPr lang="en-US"/>
            </a:p>
          </p:txBody>
        </p:sp>
        <p:sp>
          <p:nvSpPr>
            <p:cNvPr id="45749" name="Freeform 517"/>
            <p:cNvSpPr>
              <a:spLocks/>
            </p:cNvSpPr>
            <p:nvPr/>
          </p:nvSpPr>
          <p:spPr bwMode="auto">
            <a:xfrm>
              <a:off x="3141" y="3280"/>
              <a:ext cx="12" cy="12"/>
            </a:xfrm>
            <a:custGeom>
              <a:avLst/>
              <a:gdLst>
                <a:gd name="T0" fmla="*/ 0 w 12"/>
                <a:gd name="T1" fmla="*/ 8 h 12"/>
                <a:gd name="T2" fmla="*/ 2 w 12"/>
                <a:gd name="T3" fmla="*/ 8 h 12"/>
                <a:gd name="T4" fmla="*/ 6 w 12"/>
                <a:gd name="T5" fmla="*/ 12 h 12"/>
                <a:gd name="T6" fmla="*/ 12 w 12"/>
                <a:gd name="T7" fmla="*/ 2 h 12"/>
                <a:gd name="T8" fmla="*/ 8 w 12"/>
                <a:gd name="T9" fmla="*/ 0 h 12"/>
                <a:gd name="T10" fmla="*/ 10 w 12"/>
                <a:gd name="T11" fmla="*/ 0 h 12"/>
                <a:gd name="T12" fmla="*/ 0 w 12"/>
                <a:gd name="T13" fmla="*/ 8 h 12"/>
                <a:gd name="T14" fmla="*/ 2 w 12"/>
                <a:gd name="T15" fmla="*/ 8 h 12"/>
                <a:gd name="T16" fmla="*/ 0 w 12"/>
                <a:gd name="T17" fmla="*/ 8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8"/>
                  </a:moveTo>
                  <a:lnTo>
                    <a:pt x="2" y="8"/>
                  </a:lnTo>
                  <a:lnTo>
                    <a:pt x="6" y="12"/>
                  </a:lnTo>
                  <a:lnTo>
                    <a:pt x="12" y="2"/>
                  </a:lnTo>
                  <a:lnTo>
                    <a:pt x="8" y="0"/>
                  </a:lnTo>
                  <a:lnTo>
                    <a:pt x="10" y="0"/>
                  </a:lnTo>
                  <a:lnTo>
                    <a:pt x="0" y="8"/>
                  </a:lnTo>
                  <a:lnTo>
                    <a:pt x="2" y="8"/>
                  </a:lnTo>
                  <a:lnTo>
                    <a:pt x="0" y="8"/>
                  </a:lnTo>
                  <a:close/>
                </a:path>
              </a:pathLst>
            </a:custGeom>
            <a:solidFill>
              <a:schemeClr val="tx1"/>
            </a:solidFill>
            <a:ln w="9525">
              <a:solidFill>
                <a:schemeClr val="tx1"/>
              </a:solidFill>
              <a:round/>
              <a:headEnd/>
              <a:tailEnd/>
            </a:ln>
          </p:spPr>
          <p:txBody>
            <a:bodyPr/>
            <a:lstStyle/>
            <a:p>
              <a:endParaRPr lang="en-US"/>
            </a:p>
          </p:txBody>
        </p:sp>
        <p:sp>
          <p:nvSpPr>
            <p:cNvPr id="45750" name="Freeform 518"/>
            <p:cNvSpPr>
              <a:spLocks/>
            </p:cNvSpPr>
            <p:nvPr/>
          </p:nvSpPr>
          <p:spPr bwMode="auto">
            <a:xfrm>
              <a:off x="3137" y="3274"/>
              <a:ext cx="14" cy="14"/>
            </a:xfrm>
            <a:custGeom>
              <a:avLst/>
              <a:gdLst>
                <a:gd name="T0" fmla="*/ 0 w 14"/>
                <a:gd name="T1" fmla="*/ 8 h 14"/>
                <a:gd name="T2" fmla="*/ 4 w 14"/>
                <a:gd name="T3" fmla="*/ 14 h 14"/>
                <a:gd name="T4" fmla="*/ 14 w 14"/>
                <a:gd name="T5" fmla="*/ 6 h 14"/>
                <a:gd name="T6" fmla="*/ 10 w 14"/>
                <a:gd name="T7" fmla="*/ 0 h 14"/>
                <a:gd name="T8" fmla="*/ 0 w 14"/>
                <a:gd name="T9" fmla="*/ 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8"/>
                  </a:moveTo>
                  <a:lnTo>
                    <a:pt x="4" y="14"/>
                  </a:lnTo>
                  <a:lnTo>
                    <a:pt x="14" y="6"/>
                  </a:lnTo>
                  <a:lnTo>
                    <a:pt x="10" y="0"/>
                  </a:lnTo>
                  <a:lnTo>
                    <a:pt x="0" y="8"/>
                  </a:lnTo>
                  <a:close/>
                </a:path>
              </a:pathLst>
            </a:custGeom>
            <a:solidFill>
              <a:schemeClr val="tx1"/>
            </a:solidFill>
            <a:ln w="9525">
              <a:solidFill>
                <a:schemeClr val="tx1"/>
              </a:solidFill>
              <a:round/>
              <a:headEnd/>
              <a:tailEnd/>
            </a:ln>
          </p:spPr>
          <p:txBody>
            <a:bodyPr/>
            <a:lstStyle/>
            <a:p>
              <a:endParaRPr lang="en-US"/>
            </a:p>
          </p:txBody>
        </p:sp>
        <p:sp>
          <p:nvSpPr>
            <p:cNvPr id="45751" name="Freeform 519"/>
            <p:cNvSpPr>
              <a:spLocks/>
            </p:cNvSpPr>
            <p:nvPr/>
          </p:nvSpPr>
          <p:spPr bwMode="auto">
            <a:xfrm>
              <a:off x="3134" y="3268"/>
              <a:ext cx="13" cy="14"/>
            </a:xfrm>
            <a:custGeom>
              <a:avLst/>
              <a:gdLst>
                <a:gd name="T0" fmla="*/ 0 w 13"/>
                <a:gd name="T1" fmla="*/ 6 h 14"/>
                <a:gd name="T2" fmla="*/ 0 w 13"/>
                <a:gd name="T3" fmla="*/ 8 h 14"/>
                <a:gd name="T4" fmla="*/ 3 w 13"/>
                <a:gd name="T5" fmla="*/ 14 h 14"/>
                <a:gd name="T6" fmla="*/ 13 w 13"/>
                <a:gd name="T7" fmla="*/ 6 h 14"/>
                <a:gd name="T8" fmla="*/ 9 w 13"/>
                <a:gd name="T9" fmla="*/ 0 h 14"/>
                <a:gd name="T10" fmla="*/ 9 w 13"/>
                <a:gd name="T11" fmla="*/ 2 h 14"/>
                <a:gd name="T12" fmla="*/ 0 w 13"/>
                <a:gd name="T13" fmla="*/ 6 h 14"/>
                <a:gd name="T14" fmla="*/ 0 w 13"/>
                <a:gd name="T15" fmla="*/ 8 h 14"/>
                <a:gd name="T16" fmla="*/ 0 w 13"/>
                <a:gd name="T17" fmla="*/ 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0" y="6"/>
                  </a:moveTo>
                  <a:lnTo>
                    <a:pt x="0" y="8"/>
                  </a:lnTo>
                  <a:lnTo>
                    <a:pt x="3" y="14"/>
                  </a:lnTo>
                  <a:lnTo>
                    <a:pt x="13" y="6"/>
                  </a:lnTo>
                  <a:lnTo>
                    <a:pt x="9" y="0"/>
                  </a:lnTo>
                  <a:lnTo>
                    <a:pt x="9" y="2"/>
                  </a:lnTo>
                  <a:lnTo>
                    <a:pt x="0" y="6"/>
                  </a:lnTo>
                  <a:lnTo>
                    <a:pt x="0" y="8"/>
                  </a:lnTo>
                  <a:lnTo>
                    <a:pt x="0" y="6"/>
                  </a:lnTo>
                  <a:close/>
                </a:path>
              </a:pathLst>
            </a:custGeom>
            <a:solidFill>
              <a:schemeClr val="tx1"/>
            </a:solidFill>
            <a:ln w="9525">
              <a:solidFill>
                <a:schemeClr val="tx1"/>
              </a:solidFill>
              <a:round/>
              <a:headEnd/>
              <a:tailEnd/>
            </a:ln>
          </p:spPr>
          <p:txBody>
            <a:bodyPr/>
            <a:lstStyle/>
            <a:p>
              <a:endParaRPr lang="en-US"/>
            </a:p>
          </p:txBody>
        </p:sp>
        <p:sp>
          <p:nvSpPr>
            <p:cNvPr id="45752" name="Freeform 520"/>
            <p:cNvSpPr>
              <a:spLocks/>
            </p:cNvSpPr>
            <p:nvPr/>
          </p:nvSpPr>
          <p:spPr bwMode="auto">
            <a:xfrm>
              <a:off x="3130" y="3262"/>
              <a:ext cx="13" cy="12"/>
            </a:xfrm>
            <a:custGeom>
              <a:avLst/>
              <a:gdLst>
                <a:gd name="T0" fmla="*/ 0 w 13"/>
                <a:gd name="T1" fmla="*/ 4 h 12"/>
                <a:gd name="T2" fmla="*/ 4 w 13"/>
                <a:gd name="T3" fmla="*/ 12 h 12"/>
                <a:gd name="T4" fmla="*/ 13 w 13"/>
                <a:gd name="T5" fmla="*/ 8 h 12"/>
                <a:gd name="T6" fmla="*/ 9 w 13"/>
                <a:gd name="T7" fmla="*/ 0 h 12"/>
                <a:gd name="T8" fmla="*/ 0 w 13"/>
                <a:gd name="T9" fmla="*/ 4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0" y="4"/>
                  </a:moveTo>
                  <a:lnTo>
                    <a:pt x="4" y="12"/>
                  </a:lnTo>
                  <a:lnTo>
                    <a:pt x="13" y="8"/>
                  </a:lnTo>
                  <a:lnTo>
                    <a:pt x="9" y="0"/>
                  </a:lnTo>
                  <a:lnTo>
                    <a:pt x="0" y="4"/>
                  </a:lnTo>
                  <a:close/>
                </a:path>
              </a:pathLst>
            </a:custGeom>
            <a:solidFill>
              <a:schemeClr val="tx1"/>
            </a:solidFill>
            <a:ln w="9525">
              <a:solidFill>
                <a:schemeClr val="tx1"/>
              </a:solidFill>
              <a:round/>
              <a:headEnd/>
              <a:tailEnd/>
            </a:ln>
          </p:spPr>
          <p:txBody>
            <a:bodyPr/>
            <a:lstStyle/>
            <a:p>
              <a:endParaRPr lang="en-US"/>
            </a:p>
          </p:txBody>
        </p:sp>
        <p:sp>
          <p:nvSpPr>
            <p:cNvPr id="45753" name="Freeform 521"/>
            <p:cNvSpPr>
              <a:spLocks/>
            </p:cNvSpPr>
            <p:nvPr/>
          </p:nvSpPr>
          <p:spPr bwMode="auto">
            <a:xfrm>
              <a:off x="3122" y="3247"/>
              <a:ext cx="17" cy="19"/>
            </a:xfrm>
            <a:custGeom>
              <a:avLst/>
              <a:gdLst>
                <a:gd name="T0" fmla="*/ 0 w 17"/>
                <a:gd name="T1" fmla="*/ 4 h 19"/>
                <a:gd name="T2" fmla="*/ 8 w 17"/>
                <a:gd name="T3" fmla="*/ 19 h 19"/>
                <a:gd name="T4" fmla="*/ 17 w 17"/>
                <a:gd name="T5" fmla="*/ 15 h 19"/>
                <a:gd name="T6" fmla="*/ 12 w 17"/>
                <a:gd name="T7" fmla="*/ 0 h 19"/>
                <a:gd name="T8" fmla="*/ 0 w 17"/>
                <a:gd name="T9" fmla="*/ 4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4"/>
                  </a:moveTo>
                  <a:lnTo>
                    <a:pt x="8" y="19"/>
                  </a:lnTo>
                  <a:lnTo>
                    <a:pt x="17" y="15"/>
                  </a:lnTo>
                  <a:lnTo>
                    <a:pt x="12" y="0"/>
                  </a:lnTo>
                  <a:lnTo>
                    <a:pt x="0" y="4"/>
                  </a:lnTo>
                  <a:close/>
                </a:path>
              </a:pathLst>
            </a:custGeom>
            <a:solidFill>
              <a:schemeClr val="tx1"/>
            </a:solidFill>
            <a:ln w="9525">
              <a:solidFill>
                <a:schemeClr val="tx1"/>
              </a:solidFill>
              <a:round/>
              <a:headEnd/>
              <a:tailEnd/>
            </a:ln>
          </p:spPr>
          <p:txBody>
            <a:bodyPr/>
            <a:lstStyle/>
            <a:p>
              <a:endParaRPr lang="en-US"/>
            </a:p>
          </p:txBody>
        </p:sp>
        <p:sp>
          <p:nvSpPr>
            <p:cNvPr id="45754" name="Freeform 522"/>
            <p:cNvSpPr>
              <a:spLocks/>
            </p:cNvSpPr>
            <p:nvPr/>
          </p:nvSpPr>
          <p:spPr bwMode="auto">
            <a:xfrm>
              <a:off x="3105" y="3196"/>
              <a:ext cx="29" cy="55"/>
            </a:xfrm>
            <a:custGeom>
              <a:avLst/>
              <a:gdLst>
                <a:gd name="T0" fmla="*/ 0 w 29"/>
                <a:gd name="T1" fmla="*/ 4 h 55"/>
                <a:gd name="T2" fmla="*/ 17 w 29"/>
                <a:gd name="T3" fmla="*/ 55 h 55"/>
                <a:gd name="T4" fmla="*/ 29 w 29"/>
                <a:gd name="T5" fmla="*/ 51 h 55"/>
                <a:gd name="T6" fmla="*/ 11 w 29"/>
                <a:gd name="T7" fmla="*/ 0 h 55"/>
                <a:gd name="T8" fmla="*/ 0 w 29"/>
                <a:gd name="T9" fmla="*/ 4 h 55"/>
                <a:gd name="T10" fmla="*/ 0 60000 65536"/>
                <a:gd name="T11" fmla="*/ 0 60000 65536"/>
                <a:gd name="T12" fmla="*/ 0 60000 65536"/>
                <a:gd name="T13" fmla="*/ 0 60000 65536"/>
                <a:gd name="T14" fmla="*/ 0 60000 65536"/>
                <a:gd name="T15" fmla="*/ 0 w 29"/>
                <a:gd name="T16" fmla="*/ 0 h 55"/>
                <a:gd name="T17" fmla="*/ 29 w 29"/>
                <a:gd name="T18" fmla="*/ 55 h 55"/>
              </a:gdLst>
              <a:ahLst/>
              <a:cxnLst>
                <a:cxn ang="T10">
                  <a:pos x="T0" y="T1"/>
                </a:cxn>
                <a:cxn ang="T11">
                  <a:pos x="T2" y="T3"/>
                </a:cxn>
                <a:cxn ang="T12">
                  <a:pos x="T4" y="T5"/>
                </a:cxn>
                <a:cxn ang="T13">
                  <a:pos x="T6" y="T7"/>
                </a:cxn>
                <a:cxn ang="T14">
                  <a:pos x="T8" y="T9"/>
                </a:cxn>
              </a:cxnLst>
              <a:rect l="T15" t="T16" r="T17" b="T18"/>
              <a:pathLst>
                <a:path w="29" h="55">
                  <a:moveTo>
                    <a:pt x="0" y="4"/>
                  </a:moveTo>
                  <a:lnTo>
                    <a:pt x="17" y="55"/>
                  </a:lnTo>
                  <a:lnTo>
                    <a:pt x="29" y="51"/>
                  </a:lnTo>
                  <a:lnTo>
                    <a:pt x="11" y="0"/>
                  </a:lnTo>
                  <a:lnTo>
                    <a:pt x="0" y="4"/>
                  </a:lnTo>
                  <a:close/>
                </a:path>
              </a:pathLst>
            </a:custGeom>
            <a:solidFill>
              <a:schemeClr val="tx1"/>
            </a:solidFill>
            <a:ln w="9525">
              <a:solidFill>
                <a:schemeClr val="tx1"/>
              </a:solidFill>
              <a:round/>
              <a:headEnd/>
              <a:tailEnd/>
            </a:ln>
          </p:spPr>
          <p:txBody>
            <a:bodyPr/>
            <a:lstStyle/>
            <a:p>
              <a:endParaRPr lang="en-US"/>
            </a:p>
          </p:txBody>
        </p:sp>
        <p:sp>
          <p:nvSpPr>
            <p:cNvPr id="45755" name="Freeform 523"/>
            <p:cNvSpPr>
              <a:spLocks/>
            </p:cNvSpPr>
            <p:nvPr/>
          </p:nvSpPr>
          <p:spPr bwMode="auto">
            <a:xfrm>
              <a:off x="3097" y="3175"/>
              <a:ext cx="19" cy="25"/>
            </a:xfrm>
            <a:custGeom>
              <a:avLst/>
              <a:gdLst>
                <a:gd name="T0" fmla="*/ 0 w 19"/>
                <a:gd name="T1" fmla="*/ 6 h 25"/>
                <a:gd name="T2" fmla="*/ 8 w 19"/>
                <a:gd name="T3" fmla="*/ 25 h 25"/>
                <a:gd name="T4" fmla="*/ 19 w 19"/>
                <a:gd name="T5" fmla="*/ 21 h 25"/>
                <a:gd name="T6" fmla="*/ 12 w 19"/>
                <a:gd name="T7" fmla="*/ 2 h 25"/>
                <a:gd name="T8" fmla="*/ 12 w 19"/>
                <a:gd name="T9" fmla="*/ 0 h 25"/>
                <a:gd name="T10" fmla="*/ 12 w 19"/>
                <a:gd name="T11" fmla="*/ 2 h 25"/>
                <a:gd name="T12" fmla="*/ 12 w 19"/>
                <a:gd name="T13" fmla="*/ 0 h 25"/>
                <a:gd name="T14" fmla="*/ 0 w 19"/>
                <a:gd name="T15" fmla="*/ 6 h 2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5"/>
                <a:gd name="T26" fmla="*/ 19 w 1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5">
                  <a:moveTo>
                    <a:pt x="0" y="6"/>
                  </a:moveTo>
                  <a:lnTo>
                    <a:pt x="8" y="25"/>
                  </a:lnTo>
                  <a:lnTo>
                    <a:pt x="19" y="21"/>
                  </a:lnTo>
                  <a:lnTo>
                    <a:pt x="12" y="2"/>
                  </a:lnTo>
                  <a:lnTo>
                    <a:pt x="12" y="0"/>
                  </a:lnTo>
                  <a:lnTo>
                    <a:pt x="12" y="2"/>
                  </a:lnTo>
                  <a:lnTo>
                    <a:pt x="12" y="0"/>
                  </a:lnTo>
                  <a:lnTo>
                    <a:pt x="0" y="6"/>
                  </a:lnTo>
                  <a:close/>
                </a:path>
              </a:pathLst>
            </a:custGeom>
            <a:solidFill>
              <a:schemeClr val="tx1"/>
            </a:solidFill>
            <a:ln w="9525">
              <a:solidFill>
                <a:schemeClr val="tx1"/>
              </a:solidFill>
              <a:round/>
              <a:headEnd/>
              <a:tailEnd/>
            </a:ln>
          </p:spPr>
          <p:txBody>
            <a:bodyPr/>
            <a:lstStyle/>
            <a:p>
              <a:endParaRPr lang="en-US"/>
            </a:p>
          </p:txBody>
        </p:sp>
        <p:sp>
          <p:nvSpPr>
            <p:cNvPr id="45756" name="Freeform 524"/>
            <p:cNvSpPr>
              <a:spLocks/>
            </p:cNvSpPr>
            <p:nvPr/>
          </p:nvSpPr>
          <p:spPr bwMode="auto">
            <a:xfrm>
              <a:off x="3089" y="3157"/>
              <a:ext cx="20" cy="24"/>
            </a:xfrm>
            <a:custGeom>
              <a:avLst/>
              <a:gdLst>
                <a:gd name="T0" fmla="*/ 0 w 20"/>
                <a:gd name="T1" fmla="*/ 6 h 24"/>
                <a:gd name="T2" fmla="*/ 8 w 20"/>
                <a:gd name="T3" fmla="*/ 24 h 24"/>
                <a:gd name="T4" fmla="*/ 20 w 20"/>
                <a:gd name="T5" fmla="*/ 18 h 24"/>
                <a:gd name="T6" fmla="*/ 10 w 20"/>
                <a:gd name="T7" fmla="*/ 0 h 24"/>
                <a:gd name="T8" fmla="*/ 0 w 20"/>
                <a:gd name="T9" fmla="*/ 6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6"/>
                  </a:moveTo>
                  <a:lnTo>
                    <a:pt x="8" y="24"/>
                  </a:lnTo>
                  <a:lnTo>
                    <a:pt x="20" y="18"/>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757" name="Freeform 525"/>
            <p:cNvSpPr>
              <a:spLocks/>
            </p:cNvSpPr>
            <p:nvPr/>
          </p:nvSpPr>
          <p:spPr bwMode="auto">
            <a:xfrm>
              <a:off x="3085" y="3151"/>
              <a:ext cx="14" cy="12"/>
            </a:xfrm>
            <a:custGeom>
              <a:avLst/>
              <a:gdLst>
                <a:gd name="T0" fmla="*/ 0 w 14"/>
                <a:gd name="T1" fmla="*/ 8 h 12"/>
                <a:gd name="T2" fmla="*/ 0 w 14"/>
                <a:gd name="T3" fmla="*/ 6 h 12"/>
                <a:gd name="T4" fmla="*/ 4 w 14"/>
                <a:gd name="T5" fmla="*/ 12 h 12"/>
                <a:gd name="T6" fmla="*/ 14 w 14"/>
                <a:gd name="T7" fmla="*/ 6 h 12"/>
                <a:gd name="T8" fmla="*/ 10 w 14"/>
                <a:gd name="T9" fmla="*/ 0 h 12"/>
                <a:gd name="T10" fmla="*/ 0 w 14"/>
                <a:gd name="T11" fmla="*/ 8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0" y="8"/>
                  </a:moveTo>
                  <a:lnTo>
                    <a:pt x="0" y="6"/>
                  </a:lnTo>
                  <a:lnTo>
                    <a:pt x="4" y="12"/>
                  </a:lnTo>
                  <a:lnTo>
                    <a:pt x="14" y="6"/>
                  </a:lnTo>
                  <a:lnTo>
                    <a:pt x="10" y="0"/>
                  </a:lnTo>
                  <a:lnTo>
                    <a:pt x="0" y="8"/>
                  </a:lnTo>
                  <a:close/>
                </a:path>
              </a:pathLst>
            </a:custGeom>
            <a:solidFill>
              <a:schemeClr val="tx1"/>
            </a:solidFill>
            <a:ln w="9525">
              <a:solidFill>
                <a:schemeClr val="tx1"/>
              </a:solidFill>
              <a:round/>
              <a:headEnd/>
              <a:tailEnd/>
            </a:ln>
          </p:spPr>
          <p:txBody>
            <a:bodyPr/>
            <a:lstStyle/>
            <a:p>
              <a:endParaRPr lang="en-US"/>
            </a:p>
          </p:txBody>
        </p:sp>
        <p:sp>
          <p:nvSpPr>
            <p:cNvPr id="45758" name="Freeform 526"/>
            <p:cNvSpPr>
              <a:spLocks/>
            </p:cNvSpPr>
            <p:nvPr/>
          </p:nvSpPr>
          <p:spPr bwMode="auto">
            <a:xfrm>
              <a:off x="3081" y="3146"/>
              <a:ext cx="14" cy="13"/>
            </a:xfrm>
            <a:custGeom>
              <a:avLst/>
              <a:gdLst>
                <a:gd name="T0" fmla="*/ 2 w 14"/>
                <a:gd name="T1" fmla="*/ 9 h 13"/>
                <a:gd name="T2" fmla="*/ 0 w 14"/>
                <a:gd name="T3" fmla="*/ 7 h 13"/>
                <a:gd name="T4" fmla="*/ 4 w 14"/>
                <a:gd name="T5" fmla="*/ 13 h 13"/>
                <a:gd name="T6" fmla="*/ 14 w 14"/>
                <a:gd name="T7" fmla="*/ 5 h 13"/>
                <a:gd name="T8" fmla="*/ 10 w 14"/>
                <a:gd name="T9" fmla="*/ 0 h 13"/>
                <a:gd name="T10" fmla="*/ 8 w 14"/>
                <a:gd name="T11" fmla="*/ 0 h 13"/>
                <a:gd name="T12" fmla="*/ 10 w 14"/>
                <a:gd name="T13" fmla="*/ 0 h 13"/>
                <a:gd name="T14" fmla="*/ 8 w 14"/>
                <a:gd name="T15" fmla="*/ 0 h 13"/>
                <a:gd name="T16" fmla="*/ 2 w 14"/>
                <a:gd name="T17" fmla="*/ 9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2" y="9"/>
                  </a:moveTo>
                  <a:lnTo>
                    <a:pt x="0" y="7"/>
                  </a:lnTo>
                  <a:lnTo>
                    <a:pt x="4" y="13"/>
                  </a:lnTo>
                  <a:lnTo>
                    <a:pt x="14" y="5"/>
                  </a:lnTo>
                  <a:lnTo>
                    <a:pt x="10" y="0"/>
                  </a:lnTo>
                  <a:lnTo>
                    <a:pt x="8" y="0"/>
                  </a:lnTo>
                  <a:lnTo>
                    <a:pt x="10" y="0"/>
                  </a:lnTo>
                  <a:lnTo>
                    <a:pt x="8" y="0"/>
                  </a:lnTo>
                  <a:lnTo>
                    <a:pt x="2" y="9"/>
                  </a:lnTo>
                  <a:close/>
                </a:path>
              </a:pathLst>
            </a:custGeom>
            <a:solidFill>
              <a:schemeClr val="tx1"/>
            </a:solidFill>
            <a:ln w="9525">
              <a:solidFill>
                <a:schemeClr val="tx1"/>
              </a:solidFill>
              <a:round/>
              <a:headEnd/>
              <a:tailEnd/>
            </a:ln>
          </p:spPr>
          <p:txBody>
            <a:bodyPr/>
            <a:lstStyle/>
            <a:p>
              <a:endParaRPr lang="en-US"/>
            </a:p>
          </p:txBody>
        </p:sp>
        <p:sp>
          <p:nvSpPr>
            <p:cNvPr id="45759" name="Freeform 527"/>
            <p:cNvSpPr>
              <a:spLocks/>
            </p:cNvSpPr>
            <p:nvPr/>
          </p:nvSpPr>
          <p:spPr bwMode="auto">
            <a:xfrm>
              <a:off x="3081" y="3144"/>
              <a:ext cx="8" cy="11"/>
            </a:xfrm>
            <a:custGeom>
              <a:avLst/>
              <a:gdLst>
                <a:gd name="T0" fmla="*/ 0 w 8"/>
                <a:gd name="T1" fmla="*/ 9 h 11"/>
                <a:gd name="T2" fmla="*/ 2 w 8"/>
                <a:gd name="T3" fmla="*/ 11 h 11"/>
                <a:gd name="T4" fmla="*/ 8 w 8"/>
                <a:gd name="T5" fmla="*/ 2 h 11"/>
                <a:gd name="T6" fmla="*/ 6 w 8"/>
                <a:gd name="T7" fmla="*/ 0 h 11"/>
                <a:gd name="T8" fmla="*/ 0 w 8"/>
                <a:gd name="T9" fmla="*/ 9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9"/>
                  </a:moveTo>
                  <a:lnTo>
                    <a:pt x="2" y="11"/>
                  </a:lnTo>
                  <a:lnTo>
                    <a:pt x="8" y="2"/>
                  </a:lnTo>
                  <a:lnTo>
                    <a:pt x="6" y="0"/>
                  </a:lnTo>
                  <a:lnTo>
                    <a:pt x="0" y="9"/>
                  </a:lnTo>
                  <a:close/>
                </a:path>
              </a:pathLst>
            </a:custGeom>
            <a:solidFill>
              <a:schemeClr val="tx1"/>
            </a:solidFill>
            <a:ln w="9525">
              <a:solidFill>
                <a:schemeClr val="tx1"/>
              </a:solidFill>
              <a:round/>
              <a:headEnd/>
              <a:tailEnd/>
            </a:ln>
          </p:spPr>
          <p:txBody>
            <a:bodyPr/>
            <a:lstStyle/>
            <a:p>
              <a:endParaRPr lang="en-US"/>
            </a:p>
          </p:txBody>
        </p:sp>
        <p:sp>
          <p:nvSpPr>
            <p:cNvPr id="45760" name="Freeform 528"/>
            <p:cNvSpPr>
              <a:spLocks/>
            </p:cNvSpPr>
            <p:nvPr/>
          </p:nvSpPr>
          <p:spPr bwMode="auto">
            <a:xfrm>
              <a:off x="3080" y="3142"/>
              <a:ext cx="7" cy="11"/>
            </a:xfrm>
            <a:custGeom>
              <a:avLst/>
              <a:gdLst>
                <a:gd name="T0" fmla="*/ 3 w 7"/>
                <a:gd name="T1" fmla="*/ 11 h 11"/>
                <a:gd name="T2" fmla="*/ 0 w 7"/>
                <a:gd name="T3" fmla="*/ 11 h 11"/>
                <a:gd name="T4" fmla="*/ 1 w 7"/>
                <a:gd name="T5" fmla="*/ 11 h 11"/>
                <a:gd name="T6" fmla="*/ 7 w 7"/>
                <a:gd name="T7" fmla="*/ 2 h 11"/>
                <a:gd name="T8" fmla="*/ 5 w 7"/>
                <a:gd name="T9" fmla="*/ 2 h 11"/>
                <a:gd name="T10" fmla="*/ 1 w 7"/>
                <a:gd name="T11" fmla="*/ 0 h 11"/>
                <a:gd name="T12" fmla="*/ 5 w 7"/>
                <a:gd name="T13" fmla="*/ 2 h 11"/>
                <a:gd name="T14" fmla="*/ 3 w 7"/>
                <a:gd name="T15" fmla="*/ 0 h 11"/>
                <a:gd name="T16" fmla="*/ 1 w 7"/>
                <a:gd name="T17" fmla="*/ 0 h 11"/>
                <a:gd name="T18" fmla="*/ 3 w 7"/>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
                <a:gd name="T32" fmla="*/ 7 w 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
                  <a:moveTo>
                    <a:pt x="3" y="11"/>
                  </a:moveTo>
                  <a:lnTo>
                    <a:pt x="0" y="11"/>
                  </a:lnTo>
                  <a:lnTo>
                    <a:pt x="1" y="11"/>
                  </a:lnTo>
                  <a:lnTo>
                    <a:pt x="7" y="2"/>
                  </a:lnTo>
                  <a:lnTo>
                    <a:pt x="5" y="2"/>
                  </a:lnTo>
                  <a:lnTo>
                    <a:pt x="1" y="0"/>
                  </a:lnTo>
                  <a:lnTo>
                    <a:pt x="5" y="2"/>
                  </a:lnTo>
                  <a:lnTo>
                    <a:pt x="3" y="0"/>
                  </a:lnTo>
                  <a:lnTo>
                    <a:pt x="1" y="0"/>
                  </a:lnTo>
                  <a:lnTo>
                    <a:pt x="3" y="11"/>
                  </a:lnTo>
                  <a:close/>
                </a:path>
              </a:pathLst>
            </a:custGeom>
            <a:solidFill>
              <a:schemeClr val="tx1"/>
            </a:solidFill>
            <a:ln w="9525">
              <a:solidFill>
                <a:schemeClr val="tx1"/>
              </a:solidFill>
              <a:round/>
              <a:headEnd/>
              <a:tailEnd/>
            </a:ln>
          </p:spPr>
          <p:txBody>
            <a:bodyPr/>
            <a:lstStyle/>
            <a:p>
              <a:endParaRPr lang="en-US"/>
            </a:p>
          </p:txBody>
        </p:sp>
        <p:sp>
          <p:nvSpPr>
            <p:cNvPr id="45761" name="Freeform 529"/>
            <p:cNvSpPr>
              <a:spLocks/>
            </p:cNvSpPr>
            <p:nvPr/>
          </p:nvSpPr>
          <p:spPr bwMode="auto">
            <a:xfrm>
              <a:off x="3076" y="3142"/>
              <a:ext cx="7" cy="13"/>
            </a:xfrm>
            <a:custGeom>
              <a:avLst/>
              <a:gdLst>
                <a:gd name="T0" fmla="*/ 4 w 7"/>
                <a:gd name="T1" fmla="*/ 11 h 13"/>
                <a:gd name="T2" fmla="*/ 4 w 7"/>
                <a:gd name="T3" fmla="*/ 13 h 13"/>
                <a:gd name="T4" fmla="*/ 7 w 7"/>
                <a:gd name="T5" fmla="*/ 11 h 13"/>
                <a:gd name="T6" fmla="*/ 5 w 7"/>
                <a:gd name="T7" fmla="*/ 0 h 13"/>
                <a:gd name="T8" fmla="*/ 0 w 7"/>
                <a:gd name="T9" fmla="*/ 2 h 13"/>
                <a:gd name="T10" fmla="*/ 4 w 7"/>
                <a:gd name="T11" fmla="*/ 11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4" y="11"/>
                  </a:moveTo>
                  <a:lnTo>
                    <a:pt x="4" y="13"/>
                  </a:lnTo>
                  <a:lnTo>
                    <a:pt x="7" y="11"/>
                  </a:lnTo>
                  <a:lnTo>
                    <a:pt x="5" y="0"/>
                  </a:lnTo>
                  <a:lnTo>
                    <a:pt x="0" y="2"/>
                  </a:lnTo>
                  <a:lnTo>
                    <a:pt x="4" y="11"/>
                  </a:lnTo>
                  <a:close/>
                </a:path>
              </a:pathLst>
            </a:custGeom>
            <a:solidFill>
              <a:schemeClr val="tx1"/>
            </a:solidFill>
            <a:ln w="9525">
              <a:solidFill>
                <a:schemeClr val="tx1"/>
              </a:solidFill>
              <a:round/>
              <a:headEnd/>
              <a:tailEnd/>
            </a:ln>
          </p:spPr>
          <p:txBody>
            <a:bodyPr/>
            <a:lstStyle/>
            <a:p>
              <a:endParaRPr lang="en-US"/>
            </a:p>
          </p:txBody>
        </p:sp>
        <p:sp>
          <p:nvSpPr>
            <p:cNvPr id="45762" name="Freeform 530"/>
            <p:cNvSpPr>
              <a:spLocks/>
            </p:cNvSpPr>
            <p:nvPr/>
          </p:nvSpPr>
          <p:spPr bwMode="auto">
            <a:xfrm>
              <a:off x="3070" y="3144"/>
              <a:ext cx="10" cy="11"/>
            </a:xfrm>
            <a:custGeom>
              <a:avLst/>
              <a:gdLst>
                <a:gd name="T0" fmla="*/ 8 w 10"/>
                <a:gd name="T1" fmla="*/ 11 h 11"/>
                <a:gd name="T2" fmla="*/ 6 w 10"/>
                <a:gd name="T3" fmla="*/ 11 h 11"/>
                <a:gd name="T4" fmla="*/ 10 w 10"/>
                <a:gd name="T5" fmla="*/ 9 h 11"/>
                <a:gd name="T6" fmla="*/ 6 w 10"/>
                <a:gd name="T7" fmla="*/ 0 h 11"/>
                <a:gd name="T8" fmla="*/ 2 w 10"/>
                <a:gd name="T9" fmla="*/ 2 h 11"/>
                <a:gd name="T10" fmla="*/ 0 w 10"/>
                <a:gd name="T11" fmla="*/ 4 h 11"/>
                <a:gd name="T12" fmla="*/ 2 w 10"/>
                <a:gd name="T13" fmla="*/ 2 h 11"/>
                <a:gd name="T14" fmla="*/ 0 w 10"/>
                <a:gd name="T15" fmla="*/ 2 h 11"/>
                <a:gd name="T16" fmla="*/ 0 w 10"/>
                <a:gd name="T17" fmla="*/ 4 h 11"/>
                <a:gd name="T18" fmla="*/ 8 w 10"/>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8" y="11"/>
                  </a:moveTo>
                  <a:lnTo>
                    <a:pt x="6" y="11"/>
                  </a:lnTo>
                  <a:lnTo>
                    <a:pt x="10" y="9"/>
                  </a:lnTo>
                  <a:lnTo>
                    <a:pt x="6" y="0"/>
                  </a:lnTo>
                  <a:lnTo>
                    <a:pt x="2" y="2"/>
                  </a:lnTo>
                  <a:lnTo>
                    <a:pt x="0" y="4"/>
                  </a:lnTo>
                  <a:lnTo>
                    <a:pt x="2" y="2"/>
                  </a:lnTo>
                  <a:lnTo>
                    <a:pt x="0" y="2"/>
                  </a:lnTo>
                  <a:lnTo>
                    <a:pt x="0" y="4"/>
                  </a:lnTo>
                  <a:lnTo>
                    <a:pt x="8" y="11"/>
                  </a:lnTo>
                  <a:close/>
                </a:path>
              </a:pathLst>
            </a:custGeom>
            <a:solidFill>
              <a:schemeClr val="tx1"/>
            </a:solidFill>
            <a:ln w="9525">
              <a:solidFill>
                <a:schemeClr val="tx1"/>
              </a:solidFill>
              <a:round/>
              <a:headEnd/>
              <a:tailEnd/>
            </a:ln>
          </p:spPr>
          <p:txBody>
            <a:bodyPr/>
            <a:lstStyle/>
            <a:p>
              <a:endParaRPr lang="en-US"/>
            </a:p>
          </p:txBody>
        </p:sp>
        <p:sp>
          <p:nvSpPr>
            <p:cNvPr id="45763" name="Freeform 531"/>
            <p:cNvSpPr>
              <a:spLocks/>
            </p:cNvSpPr>
            <p:nvPr/>
          </p:nvSpPr>
          <p:spPr bwMode="auto">
            <a:xfrm>
              <a:off x="3066" y="3148"/>
              <a:ext cx="12" cy="11"/>
            </a:xfrm>
            <a:custGeom>
              <a:avLst/>
              <a:gdLst>
                <a:gd name="T0" fmla="*/ 10 w 12"/>
                <a:gd name="T1" fmla="*/ 11 h 11"/>
                <a:gd name="T2" fmla="*/ 8 w 12"/>
                <a:gd name="T3" fmla="*/ 11 h 11"/>
                <a:gd name="T4" fmla="*/ 12 w 12"/>
                <a:gd name="T5" fmla="*/ 7 h 11"/>
                <a:gd name="T6" fmla="*/ 4 w 12"/>
                <a:gd name="T7" fmla="*/ 0 h 11"/>
                <a:gd name="T8" fmla="*/ 0 w 12"/>
                <a:gd name="T9" fmla="*/ 3 h 11"/>
                <a:gd name="T10" fmla="*/ 0 w 12"/>
                <a:gd name="T11" fmla="*/ 5 h 11"/>
                <a:gd name="T12" fmla="*/ 0 w 12"/>
                <a:gd name="T13" fmla="*/ 3 h 11"/>
                <a:gd name="T14" fmla="*/ 0 w 12"/>
                <a:gd name="T15" fmla="*/ 5 h 11"/>
                <a:gd name="T16" fmla="*/ 10 w 12"/>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1"/>
                <a:gd name="T29" fmla="*/ 12 w 1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1">
                  <a:moveTo>
                    <a:pt x="10" y="11"/>
                  </a:moveTo>
                  <a:lnTo>
                    <a:pt x="8" y="11"/>
                  </a:lnTo>
                  <a:lnTo>
                    <a:pt x="12" y="7"/>
                  </a:lnTo>
                  <a:lnTo>
                    <a:pt x="4" y="0"/>
                  </a:lnTo>
                  <a:lnTo>
                    <a:pt x="0" y="3"/>
                  </a:lnTo>
                  <a:lnTo>
                    <a:pt x="0" y="5"/>
                  </a:lnTo>
                  <a:lnTo>
                    <a:pt x="0" y="3"/>
                  </a:lnTo>
                  <a:lnTo>
                    <a:pt x="0" y="5"/>
                  </a:lnTo>
                  <a:lnTo>
                    <a:pt x="10" y="11"/>
                  </a:lnTo>
                  <a:close/>
                </a:path>
              </a:pathLst>
            </a:custGeom>
            <a:solidFill>
              <a:schemeClr val="tx1"/>
            </a:solidFill>
            <a:ln w="9525">
              <a:solidFill>
                <a:schemeClr val="tx1"/>
              </a:solidFill>
              <a:round/>
              <a:headEnd/>
              <a:tailEnd/>
            </a:ln>
          </p:spPr>
          <p:txBody>
            <a:bodyPr/>
            <a:lstStyle/>
            <a:p>
              <a:endParaRPr lang="en-US"/>
            </a:p>
          </p:txBody>
        </p:sp>
        <p:sp>
          <p:nvSpPr>
            <p:cNvPr id="45764" name="Freeform 532"/>
            <p:cNvSpPr>
              <a:spLocks/>
            </p:cNvSpPr>
            <p:nvPr/>
          </p:nvSpPr>
          <p:spPr bwMode="auto">
            <a:xfrm>
              <a:off x="3060" y="3153"/>
              <a:ext cx="16" cy="12"/>
            </a:xfrm>
            <a:custGeom>
              <a:avLst/>
              <a:gdLst>
                <a:gd name="T0" fmla="*/ 12 w 16"/>
                <a:gd name="T1" fmla="*/ 10 h 12"/>
                <a:gd name="T2" fmla="*/ 12 w 16"/>
                <a:gd name="T3" fmla="*/ 12 h 12"/>
                <a:gd name="T4" fmla="*/ 16 w 16"/>
                <a:gd name="T5" fmla="*/ 6 h 12"/>
                <a:gd name="T6" fmla="*/ 6 w 16"/>
                <a:gd name="T7" fmla="*/ 0 h 12"/>
                <a:gd name="T8" fmla="*/ 2 w 16"/>
                <a:gd name="T9" fmla="*/ 6 h 12"/>
                <a:gd name="T10" fmla="*/ 0 w 16"/>
                <a:gd name="T11" fmla="*/ 6 h 12"/>
                <a:gd name="T12" fmla="*/ 2 w 16"/>
                <a:gd name="T13" fmla="*/ 6 h 12"/>
                <a:gd name="T14" fmla="*/ 0 w 16"/>
                <a:gd name="T15" fmla="*/ 6 h 12"/>
                <a:gd name="T16" fmla="*/ 12 w 16"/>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2" y="10"/>
                  </a:moveTo>
                  <a:lnTo>
                    <a:pt x="12" y="12"/>
                  </a:lnTo>
                  <a:lnTo>
                    <a:pt x="16" y="6"/>
                  </a:lnTo>
                  <a:lnTo>
                    <a:pt x="6" y="0"/>
                  </a:lnTo>
                  <a:lnTo>
                    <a:pt x="2" y="6"/>
                  </a:lnTo>
                  <a:lnTo>
                    <a:pt x="0" y="6"/>
                  </a:lnTo>
                  <a:lnTo>
                    <a:pt x="2" y="6"/>
                  </a:lnTo>
                  <a:lnTo>
                    <a:pt x="0" y="6"/>
                  </a:lnTo>
                  <a:lnTo>
                    <a:pt x="12" y="10"/>
                  </a:lnTo>
                  <a:close/>
                </a:path>
              </a:pathLst>
            </a:custGeom>
            <a:solidFill>
              <a:schemeClr val="tx1"/>
            </a:solidFill>
            <a:ln w="9525">
              <a:solidFill>
                <a:schemeClr val="tx1"/>
              </a:solidFill>
              <a:round/>
              <a:headEnd/>
              <a:tailEnd/>
            </a:ln>
          </p:spPr>
          <p:txBody>
            <a:bodyPr/>
            <a:lstStyle/>
            <a:p>
              <a:endParaRPr lang="en-US"/>
            </a:p>
          </p:txBody>
        </p:sp>
        <p:sp>
          <p:nvSpPr>
            <p:cNvPr id="45765" name="Freeform 533"/>
            <p:cNvSpPr>
              <a:spLocks/>
            </p:cNvSpPr>
            <p:nvPr/>
          </p:nvSpPr>
          <p:spPr bwMode="auto">
            <a:xfrm>
              <a:off x="3058" y="3159"/>
              <a:ext cx="14" cy="12"/>
            </a:xfrm>
            <a:custGeom>
              <a:avLst/>
              <a:gdLst>
                <a:gd name="T0" fmla="*/ 10 w 14"/>
                <a:gd name="T1" fmla="*/ 12 h 12"/>
                <a:gd name="T2" fmla="*/ 14 w 14"/>
                <a:gd name="T3" fmla="*/ 4 h 12"/>
                <a:gd name="T4" fmla="*/ 2 w 14"/>
                <a:gd name="T5" fmla="*/ 0 h 12"/>
                <a:gd name="T6" fmla="*/ 0 w 14"/>
                <a:gd name="T7" fmla="*/ 8 h 12"/>
                <a:gd name="T8" fmla="*/ 10 w 14"/>
                <a:gd name="T9" fmla="*/ 12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0" y="12"/>
                  </a:moveTo>
                  <a:lnTo>
                    <a:pt x="14" y="4"/>
                  </a:lnTo>
                  <a:lnTo>
                    <a:pt x="2" y="0"/>
                  </a:lnTo>
                  <a:lnTo>
                    <a:pt x="0" y="8"/>
                  </a:lnTo>
                  <a:lnTo>
                    <a:pt x="10" y="12"/>
                  </a:lnTo>
                  <a:close/>
                </a:path>
              </a:pathLst>
            </a:custGeom>
            <a:solidFill>
              <a:schemeClr val="tx1"/>
            </a:solidFill>
            <a:ln w="9525">
              <a:solidFill>
                <a:schemeClr val="tx1"/>
              </a:solidFill>
              <a:round/>
              <a:headEnd/>
              <a:tailEnd/>
            </a:ln>
          </p:spPr>
          <p:txBody>
            <a:bodyPr/>
            <a:lstStyle/>
            <a:p>
              <a:endParaRPr lang="en-US"/>
            </a:p>
          </p:txBody>
        </p:sp>
        <p:sp>
          <p:nvSpPr>
            <p:cNvPr id="45766" name="Freeform 534"/>
            <p:cNvSpPr>
              <a:spLocks/>
            </p:cNvSpPr>
            <p:nvPr/>
          </p:nvSpPr>
          <p:spPr bwMode="auto">
            <a:xfrm>
              <a:off x="3051" y="3167"/>
              <a:ext cx="17" cy="20"/>
            </a:xfrm>
            <a:custGeom>
              <a:avLst/>
              <a:gdLst>
                <a:gd name="T0" fmla="*/ 11 w 17"/>
                <a:gd name="T1" fmla="*/ 20 h 20"/>
                <a:gd name="T2" fmla="*/ 17 w 17"/>
                <a:gd name="T3" fmla="*/ 4 h 20"/>
                <a:gd name="T4" fmla="*/ 7 w 17"/>
                <a:gd name="T5" fmla="*/ 0 h 20"/>
                <a:gd name="T6" fmla="*/ 0 w 17"/>
                <a:gd name="T7" fmla="*/ 16 h 20"/>
                <a:gd name="T8" fmla="*/ 11 w 17"/>
                <a:gd name="T9" fmla="*/ 2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11" y="20"/>
                  </a:moveTo>
                  <a:lnTo>
                    <a:pt x="17" y="4"/>
                  </a:lnTo>
                  <a:lnTo>
                    <a:pt x="7" y="0"/>
                  </a:lnTo>
                  <a:lnTo>
                    <a:pt x="0" y="16"/>
                  </a:lnTo>
                  <a:lnTo>
                    <a:pt x="11" y="20"/>
                  </a:lnTo>
                  <a:close/>
                </a:path>
              </a:pathLst>
            </a:custGeom>
            <a:solidFill>
              <a:schemeClr val="tx1"/>
            </a:solidFill>
            <a:ln w="9525">
              <a:solidFill>
                <a:schemeClr val="tx1"/>
              </a:solidFill>
              <a:round/>
              <a:headEnd/>
              <a:tailEnd/>
            </a:ln>
          </p:spPr>
          <p:txBody>
            <a:bodyPr/>
            <a:lstStyle/>
            <a:p>
              <a:endParaRPr lang="en-US"/>
            </a:p>
          </p:txBody>
        </p:sp>
        <p:sp>
          <p:nvSpPr>
            <p:cNvPr id="45767" name="Freeform 535"/>
            <p:cNvSpPr>
              <a:spLocks/>
            </p:cNvSpPr>
            <p:nvPr/>
          </p:nvSpPr>
          <p:spPr bwMode="auto">
            <a:xfrm>
              <a:off x="3043" y="3183"/>
              <a:ext cx="19" cy="27"/>
            </a:xfrm>
            <a:custGeom>
              <a:avLst/>
              <a:gdLst>
                <a:gd name="T0" fmla="*/ 11 w 19"/>
                <a:gd name="T1" fmla="*/ 27 h 27"/>
                <a:gd name="T2" fmla="*/ 19 w 19"/>
                <a:gd name="T3" fmla="*/ 4 h 27"/>
                <a:gd name="T4" fmla="*/ 8 w 19"/>
                <a:gd name="T5" fmla="*/ 0 h 27"/>
                <a:gd name="T6" fmla="*/ 0 w 19"/>
                <a:gd name="T7" fmla="*/ 23 h 27"/>
                <a:gd name="T8" fmla="*/ 11 w 19"/>
                <a:gd name="T9" fmla="*/ 27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1" y="27"/>
                  </a:moveTo>
                  <a:lnTo>
                    <a:pt x="19" y="4"/>
                  </a:lnTo>
                  <a:lnTo>
                    <a:pt x="8" y="0"/>
                  </a:lnTo>
                  <a:lnTo>
                    <a:pt x="0" y="23"/>
                  </a:lnTo>
                  <a:lnTo>
                    <a:pt x="11" y="27"/>
                  </a:lnTo>
                  <a:close/>
                </a:path>
              </a:pathLst>
            </a:custGeom>
            <a:solidFill>
              <a:schemeClr val="tx1"/>
            </a:solidFill>
            <a:ln w="9525">
              <a:solidFill>
                <a:schemeClr val="tx1"/>
              </a:solidFill>
              <a:round/>
              <a:headEnd/>
              <a:tailEnd/>
            </a:ln>
          </p:spPr>
          <p:txBody>
            <a:bodyPr/>
            <a:lstStyle/>
            <a:p>
              <a:endParaRPr lang="en-US"/>
            </a:p>
          </p:txBody>
        </p:sp>
        <p:sp>
          <p:nvSpPr>
            <p:cNvPr id="45768" name="Freeform 536"/>
            <p:cNvSpPr>
              <a:spLocks/>
            </p:cNvSpPr>
            <p:nvPr/>
          </p:nvSpPr>
          <p:spPr bwMode="auto">
            <a:xfrm>
              <a:off x="3027" y="3206"/>
              <a:ext cx="27" cy="53"/>
            </a:xfrm>
            <a:custGeom>
              <a:avLst/>
              <a:gdLst>
                <a:gd name="T0" fmla="*/ 12 w 27"/>
                <a:gd name="T1" fmla="*/ 53 h 53"/>
                <a:gd name="T2" fmla="*/ 12 w 27"/>
                <a:gd name="T3" fmla="*/ 51 h 53"/>
                <a:gd name="T4" fmla="*/ 27 w 27"/>
                <a:gd name="T5" fmla="*/ 4 h 53"/>
                <a:gd name="T6" fmla="*/ 16 w 27"/>
                <a:gd name="T7" fmla="*/ 0 h 53"/>
                <a:gd name="T8" fmla="*/ 0 w 27"/>
                <a:gd name="T9" fmla="*/ 49 h 53"/>
                <a:gd name="T10" fmla="*/ 12 w 27"/>
                <a:gd name="T11" fmla="*/ 53 h 53"/>
                <a:gd name="T12" fmla="*/ 12 w 27"/>
                <a:gd name="T13" fmla="*/ 51 h 53"/>
                <a:gd name="T14" fmla="*/ 12 w 27"/>
                <a:gd name="T15" fmla="*/ 53 h 53"/>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53"/>
                <a:gd name="T26" fmla="*/ 27 w 27"/>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53">
                  <a:moveTo>
                    <a:pt x="12" y="53"/>
                  </a:moveTo>
                  <a:lnTo>
                    <a:pt x="12" y="51"/>
                  </a:lnTo>
                  <a:lnTo>
                    <a:pt x="27" y="4"/>
                  </a:lnTo>
                  <a:lnTo>
                    <a:pt x="16" y="0"/>
                  </a:lnTo>
                  <a:lnTo>
                    <a:pt x="0" y="49"/>
                  </a:lnTo>
                  <a:lnTo>
                    <a:pt x="12" y="53"/>
                  </a:lnTo>
                  <a:lnTo>
                    <a:pt x="12" y="51"/>
                  </a:lnTo>
                  <a:lnTo>
                    <a:pt x="12" y="53"/>
                  </a:lnTo>
                  <a:close/>
                </a:path>
              </a:pathLst>
            </a:custGeom>
            <a:solidFill>
              <a:schemeClr val="tx1"/>
            </a:solidFill>
            <a:ln w="9525">
              <a:solidFill>
                <a:schemeClr val="tx1"/>
              </a:solidFill>
              <a:round/>
              <a:headEnd/>
              <a:tailEnd/>
            </a:ln>
          </p:spPr>
          <p:txBody>
            <a:bodyPr/>
            <a:lstStyle/>
            <a:p>
              <a:endParaRPr lang="en-US"/>
            </a:p>
          </p:txBody>
        </p:sp>
        <p:sp>
          <p:nvSpPr>
            <p:cNvPr id="45769" name="Freeform 537"/>
            <p:cNvSpPr>
              <a:spLocks/>
            </p:cNvSpPr>
            <p:nvPr/>
          </p:nvSpPr>
          <p:spPr bwMode="auto">
            <a:xfrm>
              <a:off x="3020" y="3255"/>
              <a:ext cx="19" cy="25"/>
            </a:xfrm>
            <a:custGeom>
              <a:avLst/>
              <a:gdLst>
                <a:gd name="T0" fmla="*/ 11 w 19"/>
                <a:gd name="T1" fmla="*/ 25 h 25"/>
                <a:gd name="T2" fmla="*/ 19 w 19"/>
                <a:gd name="T3" fmla="*/ 4 h 25"/>
                <a:gd name="T4" fmla="*/ 7 w 19"/>
                <a:gd name="T5" fmla="*/ 0 h 25"/>
                <a:gd name="T6" fmla="*/ 0 w 19"/>
                <a:gd name="T7" fmla="*/ 21 h 25"/>
                <a:gd name="T8" fmla="*/ 0 w 19"/>
                <a:gd name="T9" fmla="*/ 19 h 25"/>
                <a:gd name="T10" fmla="*/ 11 w 19"/>
                <a:gd name="T11" fmla="*/ 25 h 25"/>
                <a:gd name="T12" fmla="*/ 0 60000 65536"/>
                <a:gd name="T13" fmla="*/ 0 60000 65536"/>
                <a:gd name="T14" fmla="*/ 0 60000 65536"/>
                <a:gd name="T15" fmla="*/ 0 60000 65536"/>
                <a:gd name="T16" fmla="*/ 0 60000 65536"/>
                <a:gd name="T17" fmla="*/ 0 60000 65536"/>
                <a:gd name="T18" fmla="*/ 0 w 19"/>
                <a:gd name="T19" fmla="*/ 0 h 25"/>
                <a:gd name="T20" fmla="*/ 19 w 1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9" h="25">
                  <a:moveTo>
                    <a:pt x="11" y="25"/>
                  </a:moveTo>
                  <a:lnTo>
                    <a:pt x="19" y="4"/>
                  </a:lnTo>
                  <a:lnTo>
                    <a:pt x="7" y="0"/>
                  </a:lnTo>
                  <a:lnTo>
                    <a:pt x="0" y="21"/>
                  </a:lnTo>
                  <a:lnTo>
                    <a:pt x="0" y="19"/>
                  </a:lnTo>
                  <a:lnTo>
                    <a:pt x="11" y="25"/>
                  </a:lnTo>
                  <a:close/>
                </a:path>
              </a:pathLst>
            </a:custGeom>
            <a:solidFill>
              <a:schemeClr val="tx1"/>
            </a:solidFill>
            <a:ln w="9525">
              <a:solidFill>
                <a:schemeClr val="tx1"/>
              </a:solidFill>
              <a:round/>
              <a:headEnd/>
              <a:tailEnd/>
            </a:ln>
          </p:spPr>
          <p:txBody>
            <a:bodyPr/>
            <a:lstStyle/>
            <a:p>
              <a:endParaRPr lang="en-US"/>
            </a:p>
          </p:txBody>
        </p:sp>
        <p:sp>
          <p:nvSpPr>
            <p:cNvPr id="45770" name="Freeform 538"/>
            <p:cNvSpPr>
              <a:spLocks/>
            </p:cNvSpPr>
            <p:nvPr/>
          </p:nvSpPr>
          <p:spPr bwMode="auto">
            <a:xfrm>
              <a:off x="3016" y="3274"/>
              <a:ext cx="15" cy="16"/>
            </a:xfrm>
            <a:custGeom>
              <a:avLst/>
              <a:gdLst>
                <a:gd name="T0" fmla="*/ 11 w 15"/>
                <a:gd name="T1" fmla="*/ 16 h 16"/>
                <a:gd name="T2" fmla="*/ 15 w 15"/>
                <a:gd name="T3" fmla="*/ 6 h 16"/>
                <a:gd name="T4" fmla="*/ 4 w 15"/>
                <a:gd name="T5" fmla="*/ 0 h 16"/>
                <a:gd name="T6" fmla="*/ 0 w 15"/>
                <a:gd name="T7" fmla="*/ 10 h 16"/>
                <a:gd name="T8" fmla="*/ 11 w 15"/>
                <a:gd name="T9" fmla="*/ 16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11" y="16"/>
                  </a:moveTo>
                  <a:lnTo>
                    <a:pt x="15" y="6"/>
                  </a:lnTo>
                  <a:lnTo>
                    <a:pt x="4" y="0"/>
                  </a:lnTo>
                  <a:lnTo>
                    <a:pt x="0" y="10"/>
                  </a:lnTo>
                  <a:lnTo>
                    <a:pt x="11" y="16"/>
                  </a:lnTo>
                  <a:close/>
                </a:path>
              </a:pathLst>
            </a:custGeom>
            <a:solidFill>
              <a:schemeClr val="tx1"/>
            </a:solidFill>
            <a:ln w="9525">
              <a:solidFill>
                <a:schemeClr val="tx1"/>
              </a:solidFill>
              <a:round/>
              <a:headEnd/>
              <a:tailEnd/>
            </a:ln>
          </p:spPr>
          <p:txBody>
            <a:bodyPr/>
            <a:lstStyle/>
            <a:p>
              <a:endParaRPr lang="en-US"/>
            </a:p>
          </p:txBody>
        </p:sp>
        <p:sp>
          <p:nvSpPr>
            <p:cNvPr id="45771" name="Freeform 539"/>
            <p:cNvSpPr>
              <a:spLocks/>
            </p:cNvSpPr>
            <p:nvPr/>
          </p:nvSpPr>
          <p:spPr bwMode="auto">
            <a:xfrm>
              <a:off x="3012" y="3284"/>
              <a:ext cx="15" cy="15"/>
            </a:xfrm>
            <a:custGeom>
              <a:avLst/>
              <a:gdLst>
                <a:gd name="T0" fmla="*/ 10 w 15"/>
                <a:gd name="T1" fmla="*/ 15 h 15"/>
                <a:gd name="T2" fmla="*/ 12 w 15"/>
                <a:gd name="T3" fmla="*/ 14 h 15"/>
                <a:gd name="T4" fmla="*/ 15 w 15"/>
                <a:gd name="T5" fmla="*/ 6 h 15"/>
                <a:gd name="T6" fmla="*/ 4 w 15"/>
                <a:gd name="T7" fmla="*/ 0 h 15"/>
                <a:gd name="T8" fmla="*/ 0 w 15"/>
                <a:gd name="T9" fmla="*/ 8 h 15"/>
                <a:gd name="T10" fmla="*/ 2 w 15"/>
                <a:gd name="T11" fmla="*/ 6 h 15"/>
                <a:gd name="T12" fmla="*/ 10 w 15"/>
                <a:gd name="T13" fmla="*/ 15 h 15"/>
                <a:gd name="T14" fmla="*/ 12 w 15"/>
                <a:gd name="T15" fmla="*/ 14 h 15"/>
                <a:gd name="T16" fmla="*/ 10 w 15"/>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10" y="15"/>
                  </a:moveTo>
                  <a:lnTo>
                    <a:pt x="12" y="14"/>
                  </a:lnTo>
                  <a:lnTo>
                    <a:pt x="15" y="6"/>
                  </a:lnTo>
                  <a:lnTo>
                    <a:pt x="4" y="0"/>
                  </a:lnTo>
                  <a:lnTo>
                    <a:pt x="0" y="8"/>
                  </a:lnTo>
                  <a:lnTo>
                    <a:pt x="2" y="6"/>
                  </a:lnTo>
                  <a:lnTo>
                    <a:pt x="10" y="15"/>
                  </a:lnTo>
                  <a:lnTo>
                    <a:pt x="12" y="14"/>
                  </a:lnTo>
                  <a:lnTo>
                    <a:pt x="10" y="15"/>
                  </a:lnTo>
                  <a:close/>
                </a:path>
              </a:pathLst>
            </a:custGeom>
            <a:solidFill>
              <a:schemeClr val="tx1"/>
            </a:solidFill>
            <a:ln w="9525">
              <a:solidFill>
                <a:schemeClr val="tx1"/>
              </a:solidFill>
              <a:round/>
              <a:headEnd/>
              <a:tailEnd/>
            </a:ln>
          </p:spPr>
          <p:txBody>
            <a:bodyPr/>
            <a:lstStyle/>
            <a:p>
              <a:endParaRPr lang="en-US"/>
            </a:p>
          </p:txBody>
        </p:sp>
        <p:sp>
          <p:nvSpPr>
            <p:cNvPr id="45772" name="Freeform 540"/>
            <p:cNvSpPr>
              <a:spLocks/>
            </p:cNvSpPr>
            <p:nvPr/>
          </p:nvSpPr>
          <p:spPr bwMode="auto">
            <a:xfrm>
              <a:off x="3008" y="3290"/>
              <a:ext cx="14" cy="13"/>
            </a:xfrm>
            <a:custGeom>
              <a:avLst/>
              <a:gdLst>
                <a:gd name="T0" fmla="*/ 8 w 14"/>
                <a:gd name="T1" fmla="*/ 13 h 13"/>
                <a:gd name="T2" fmla="*/ 10 w 14"/>
                <a:gd name="T3" fmla="*/ 13 h 13"/>
                <a:gd name="T4" fmla="*/ 14 w 14"/>
                <a:gd name="T5" fmla="*/ 9 h 13"/>
                <a:gd name="T6" fmla="*/ 6 w 14"/>
                <a:gd name="T7" fmla="*/ 0 h 13"/>
                <a:gd name="T8" fmla="*/ 0 w 14"/>
                <a:gd name="T9" fmla="*/ 6 h 13"/>
                <a:gd name="T10" fmla="*/ 2 w 14"/>
                <a:gd name="T11" fmla="*/ 6 h 13"/>
                <a:gd name="T12" fmla="*/ 8 w 14"/>
                <a:gd name="T13" fmla="*/ 13 h 13"/>
                <a:gd name="T14" fmla="*/ 10 w 14"/>
                <a:gd name="T15" fmla="*/ 13 h 13"/>
                <a:gd name="T16" fmla="*/ 8 w 14"/>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8" y="13"/>
                  </a:moveTo>
                  <a:lnTo>
                    <a:pt x="10" y="13"/>
                  </a:lnTo>
                  <a:lnTo>
                    <a:pt x="14" y="9"/>
                  </a:lnTo>
                  <a:lnTo>
                    <a:pt x="6" y="0"/>
                  </a:lnTo>
                  <a:lnTo>
                    <a:pt x="0" y="6"/>
                  </a:lnTo>
                  <a:lnTo>
                    <a:pt x="2" y="6"/>
                  </a:lnTo>
                  <a:lnTo>
                    <a:pt x="8" y="13"/>
                  </a:lnTo>
                  <a:lnTo>
                    <a:pt x="10" y="13"/>
                  </a:lnTo>
                  <a:lnTo>
                    <a:pt x="8" y="13"/>
                  </a:lnTo>
                  <a:close/>
                </a:path>
              </a:pathLst>
            </a:custGeom>
            <a:solidFill>
              <a:schemeClr val="tx1"/>
            </a:solidFill>
            <a:ln w="9525">
              <a:solidFill>
                <a:schemeClr val="tx1"/>
              </a:solidFill>
              <a:round/>
              <a:headEnd/>
              <a:tailEnd/>
            </a:ln>
          </p:spPr>
          <p:txBody>
            <a:bodyPr/>
            <a:lstStyle/>
            <a:p>
              <a:endParaRPr lang="en-US"/>
            </a:p>
          </p:txBody>
        </p:sp>
        <p:sp>
          <p:nvSpPr>
            <p:cNvPr id="45773" name="Freeform 541"/>
            <p:cNvSpPr>
              <a:spLocks/>
            </p:cNvSpPr>
            <p:nvPr/>
          </p:nvSpPr>
          <p:spPr bwMode="auto">
            <a:xfrm>
              <a:off x="3006" y="3296"/>
              <a:ext cx="10" cy="11"/>
            </a:xfrm>
            <a:custGeom>
              <a:avLst/>
              <a:gdLst>
                <a:gd name="T0" fmla="*/ 6 w 10"/>
                <a:gd name="T1" fmla="*/ 11 h 11"/>
                <a:gd name="T2" fmla="*/ 10 w 10"/>
                <a:gd name="T3" fmla="*/ 7 h 11"/>
                <a:gd name="T4" fmla="*/ 4 w 10"/>
                <a:gd name="T5" fmla="*/ 0 h 11"/>
                <a:gd name="T6" fmla="*/ 0 w 10"/>
                <a:gd name="T7" fmla="*/ 2 h 11"/>
                <a:gd name="T8" fmla="*/ 2 w 10"/>
                <a:gd name="T9" fmla="*/ 2 h 11"/>
                <a:gd name="T10" fmla="*/ 6 w 10"/>
                <a:gd name="T11" fmla="*/ 11 h 11"/>
                <a:gd name="T12" fmla="*/ 0 60000 65536"/>
                <a:gd name="T13" fmla="*/ 0 60000 65536"/>
                <a:gd name="T14" fmla="*/ 0 60000 65536"/>
                <a:gd name="T15" fmla="*/ 0 60000 65536"/>
                <a:gd name="T16" fmla="*/ 0 60000 65536"/>
                <a:gd name="T17" fmla="*/ 0 60000 65536"/>
                <a:gd name="T18" fmla="*/ 0 w 10"/>
                <a:gd name="T19" fmla="*/ 0 h 11"/>
                <a:gd name="T20" fmla="*/ 10 w 1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0" h="11">
                  <a:moveTo>
                    <a:pt x="6" y="11"/>
                  </a:moveTo>
                  <a:lnTo>
                    <a:pt x="10" y="7"/>
                  </a:lnTo>
                  <a:lnTo>
                    <a:pt x="4" y="0"/>
                  </a:lnTo>
                  <a:lnTo>
                    <a:pt x="0" y="2"/>
                  </a:lnTo>
                  <a:lnTo>
                    <a:pt x="2" y="2"/>
                  </a:lnTo>
                  <a:lnTo>
                    <a:pt x="6" y="11"/>
                  </a:lnTo>
                  <a:close/>
                </a:path>
              </a:pathLst>
            </a:custGeom>
            <a:solidFill>
              <a:schemeClr val="tx1"/>
            </a:solidFill>
            <a:ln w="9525">
              <a:solidFill>
                <a:schemeClr val="tx1"/>
              </a:solidFill>
              <a:round/>
              <a:headEnd/>
              <a:tailEnd/>
            </a:ln>
          </p:spPr>
          <p:txBody>
            <a:bodyPr/>
            <a:lstStyle/>
            <a:p>
              <a:endParaRPr lang="en-US"/>
            </a:p>
          </p:txBody>
        </p:sp>
        <p:sp>
          <p:nvSpPr>
            <p:cNvPr id="45774" name="Freeform 542"/>
            <p:cNvSpPr>
              <a:spLocks/>
            </p:cNvSpPr>
            <p:nvPr/>
          </p:nvSpPr>
          <p:spPr bwMode="auto">
            <a:xfrm>
              <a:off x="3004" y="3298"/>
              <a:ext cx="8" cy="11"/>
            </a:xfrm>
            <a:custGeom>
              <a:avLst/>
              <a:gdLst>
                <a:gd name="T0" fmla="*/ 0 w 8"/>
                <a:gd name="T1" fmla="*/ 11 h 11"/>
                <a:gd name="T2" fmla="*/ 4 w 8"/>
                <a:gd name="T3" fmla="*/ 11 h 11"/>
                <a:gd name="T4" fmla="*/ 8 w 8"/>
                <a:gd name="T5" fmla="*/ 9 h 11"/>
                <a:gd name="T6" fmla="*/ 4 w 8"/>
                <a:gd name="T7" fmla="*/ 0 h 11"/>
                <a:gd name="T8" fmla="*/ 0 w 8"/>
                <a:gd name="T9" fmla="*/ 0 h 11"/>
                <a:gd name="T10" fmla="*/ 4 w 8"/>
                <a:gd name="T11" fmla="*/ 0 h 11"/>
                <a:gd name="T12" fmla="*/ 0 w 8"/>
                <a:gd name="T13" fmla="*/ 11 h 11"/>
                <a:gd name="T14" fmla="*/ 2 w 8"/>
                <a:gd name="T15" fmla="*/ 11 h 11"/>
                <a:gd name="T16" fmla="*/ 4 w 8"/>
                <a:gd name="T17" fmla="*/ 11 h 11"/>
                <a:gd name="T18" fmla="*/ 0 w 8"/>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
                <a:gd name="T32" fmla="*/ 8 w 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
                  <a:moveTo>
                    <a:pt x="0" y="11"/>
                  </a:moveTo>
                  <a:lnTo>
                    <a:pt x="4" y="11"/>
                  </a:lnTo>
                  <a:lnTo>
                    <a:pt x="8" y="9"/>
                  </a:lnTo>
                  <a:lnTo>
                    <a:pt x="4" y="0"/>
                  </a:lnTo>
                  <a:lnTo>
                    <a:pt x="0" y="0"/>
                  </a:lnTo>
                  <a:lnTo>
                    <a:pt x="4" y="0"/>
                  </a:lnTo>
                  <a:lnTo>
                    <a:pt x="0" y="11"/>
                  </a:lnTo>
                  <a:lnTo>
                    <a:pt x="2" y="11"/>
                  </a:lnTo>
                  <a:lnTo>
                    <a:pt x="4" y="11"/>
                  </a:lnTo>
                  <a:lnTo>
                    <a:pt x="0" y="11"/>
                  </a:lnTo>
                  <a:close/>
                </a:path>
              </a:pathLst>
            </a:custGeom>
            <a:solidFill>
              <a:schemeClr val="tx1"/>
            </a:solidFill>
            <a:ln w="9525">
              <a:solidFill>
                <a:schemeClr val="tx1"/>
              </a:solidFill>
              <a:round/>
              <a:headEnd/>
              <a:tailEnd/>
            </a:ln>
          </p:spPr>
          <p:txBody>
            <a:bodyPr/>
            <a:lstStyle/>
            <a:p>
              <a:endParaRPr lang="en-US"/>
            </a:p>
          </p:txBody>
        </p:sp>
        <p:sp>
          <p:nvSpPr>
            <p:cNvPr id="45775" name="Freeform 543"/>
            <p:cNvSpPr>
              <a:spLocks/>
            </p:cNvSpPr>
            <p:nvPr/>
          </p:nvSpPr>
          <p:spPr bwMode="auto">
            <a:xfrm>
              <a:off x="2998" y="3298"/>
              <a:ext cx="10" cy="11"/>
            </a:xfrm>
            <a:custGeom>
              <a:avLst/>
              <a:gdLst>
                <a:gd name="T0" fmla="*/ 0 w 10"/>
                <a:gd name="T1" fmla="*/ 9 h 11"/>
                <a:gd name="T2" fmla="*/ 2 w 10"/>
                <a:gd name="T3" fmla="*/ 9 h 11"/>
                <a:gd name="T4" fmla="*/ 6 w 10"/>
                <a:gd name="T5" fmla="*/ 11 h 11"/>
                <a:gd name="T6" fmla="*/ 10 w 10"/>
                <a:gd name="T7" fmla="*/ 0 h 11"/>
                <a:gd name="T8" fmla="*/ 6 w 10"/>
                <a:gd name="T9" fmla="*/ 0 h 11"/>
                <a:gd name="T10" fmla="*/ 8 w 10"/>
                <a:gd name="T11" fmla="*/ 0 h 11"/>
                <a:gd name="T12" fmla="*/ 0 w 10"/>
                <a:gd name="T13" fmla="*/ 9 h 11"/>
                <a:gd name="T14" fmla="*/ 2 w 10"/>
                <a:gd name="T15" fmla="*/ 9 h 11"/>
                <a:gd name="T16" fmla="*/ 0 w 10"/>
                <a:gd name="T17" fmla="*/ 9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9"/>
                  </a:moveTo>
                  <a:lnTo>
                    <a:pt x="2" y="9"/>
                  </a:lnTo>
                  <a:lnTo>
                    <a:pt x="6" y="11"/>
                  </a:lnTo>
                  <a:lnTo>
                    <a:pt x="10" y="0"/>
                  </a:lnTo>
                  <a:lnTo>
                    <a:pt x="6" y="0"/>
                  </a:lnTo>
                  <a:lnTo>
                    <a:pt x="8" y="0"/>
                  </a:lnTo>
                  <a:lnTo>
                    <a:pt x="0" y="9"/>
                  </a:lnTo>
                  <a:lnTo>
                    <a:pt x="2" y="9"/>
                  </a:lnTo>
                  <a:lnTo>
                    <a:pt x="0" y="9"/>
                  </a:lnTo>
                  <a:close/>
                </a:path>
              </a:pathLst>
            </a:custGeom>
            <a:solidFill>
              <a:schemeClr val="tx1"/>
            </a:solidFill>
            <a:ln w="9525">
              <a:solidFill>
                <a:schemeClr val="tx1"/>
              </a:solidFill>
              <a:round/>
              <a:headEnd/>
              <a:tailEnd/>
            </a:ln>
          </p:spPr>
          <p:txBody>
            <a:bodyPr/>
            <a:lstStyle/>
            <a:p>
              <a:endParaRPr lang="en-US"/>
            </a:p>
          </p:txBody>
        </p:sp>
        <p:sp>
          <p:nvSpPr>
            <p:cNvPr id="45776" name="Freeform 544"/>
            <p:cNvSpPr>
              <a:spLocks/>
            </p:cNvSpPr>
            <p:nvPr/>
          </p:nvSpPr>
          <p:spPr bwMode="auto">
            <a:xfrm>
              <a:off x="2995" y="3296"/>
              <a:ext cx="11" cy="11"/>
            </a:xfrm>
            <a:custGeom>
              <a:avLst/>
              <a:gdLst>
                <a:gd name="T0" fmla="*/ 0 w 11"/>
                <a:gd name="T1" fmla="*/ 7 h 11"/>
                <a:gd name="T2" fmla="*/ 3 w 11"/>
                <a:gd name="T3" fmla="*/ 11 h 11"/>
                <a:gd name="T4" fmla="*/ 11 w 11"/>
                <a:gd name="T5" fmla="*/ 2 h 11"/>
                <a:gd name="T6" fmla="*/ 7 w 11"/>
                <a:gd name="T7" fmla="*/ 0 h 11"/>
                <a:gd name="T8" fmla="*/ 9 w 11"/>
                <a:gd name="T9" fmla="*/ 0 h 11"/>
                <a:gd name="T10" fmla="*/ 0 w 11"/>
                <a:gd name="T11" fmla="*/ 7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7"/>
                  </a:moveTo>
                  <a:lnTo>
                    <a:pt x="3" y="11"/>
                  </a:lnTo>
                  <a:lnTo>
                    <a:pt x="11" y="2"/>
                  </a:lnTo>
                  <a:lnTo>
                    <a:pt x="7" y="0"/>
                  </a:lnTo>
                  <a:lnTo>
                    <a:pt x="9" y="0"/>
                  </a:lnTo>
                  <a:lnTo>
                    <a:pt x="0" y="7"/>
                  </a:lnTo>
                  <a:close/>
                </a:path>
              </a:pathLst>
            </a:custGeom>
            <a:solidFill>
              <a:schemeClr val="tx1"/>
            </a:solidFill>
            <a:ln w="9525">
              <a:solidFill>
                <a:schemeClr val="tx1"/>
              </a:solidFill>
              <a:round/>
              <a:headEnd/>
              <a:tailEnd/>
            </a:ln>
          </p:spPr>
          <p:txBody>
            <a:bodyPr/>
            <a:lstStyle/>
            <a:p>
              <a:endParaRPr lang="en-US"/>
            </a:p>
          </p:txBody>
        </p:sp>
        <p:sp>
          <p:nvSpPr>
            <p:cNvPr id="45777" name="Freeform 545"/>
            <p:cNvSpPr>
              <a:spLocks/>
            </p:cNvSpPr>
            <p:nvPr/>
          </p:nvSpPr>
          <p:spPr bwMode="auto">
            <a:xfrm>
              <a:off x="2991" y="3290"/>
              <a:ext cx="13" cy="13"/>
            </a:xfrm>
            <a:custGeom>
              <a:avLst/>
              <a:gdLst>
                <a:gd name="T0" fmla="*/ 0 w 13"/>
                <a:gd name="T1" fmla="*/ 6 h 13"/>
                <a:gd name="T2" fmla="*/ 0 w 13"/>
                <a:gd name="T3" fmla="*/ 8 h 13"/>
                <a:gd name="T4" fmla="*/ 4 w 13"/>
                <a:gd name="T5" fmla="*/ 13 h 13"/>
                <a:gd name="T6" fmla="*/ 13 w 13"/>
                <a:gd name="T7" fmla="*/ 6 h 13"/>
                <a:gd name="T8" fmla="*/ 9 w 13"/>
                <a:gd name="T9" fmla="*/ 0 h 13"/>
                <a:gd name="T10" fmla="*/ 9 w 13"/>
                <a:gd name="T11" fmla="*/ 2 h 13"/>
                <a:gd name="T12" fmla="*/ 0 w 13"/>
                <a:gd name="T13" fmla="*/ 6 h 13"/>
                <a:gd name="T14" fmla="*/ 0 w 13"/>
                <a:gd name="T15" fmla="*/ 8 h 13"/>
                <a:gd name="T16" fmla="*/ 0 w 13"/>
                <a:gd name="T17" fmla="*/ 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0" y="6"/>
                  </a:moveTo>
                  <a:lnTo>
                    <a:pt x="0" y="8"/>
                  </a:lnTo>
                  <a:lnTo>
                    <a:pt x="4" y="13"/>
                  </a:lnTo>
                  <a:lnTo>
                    <a:pt x="13" y="6"/>
                  </a:lnTo>
                  <a:lnTo>
                    <a:pt x="9" y="0"/>
                  </a:lnTo>
                  <a:lnTo>
                    <a:pt x="9" y="2"/>
                  </a:lnTo>
                  <a:lnTo>
                    <a:pt x="0" y="6"/>
                  </a:lnTo>
                  <a:lnTo>
                    <a:pt x="0" y="8"/>
                  </a:lnTo>
                  <a:lnTo>
                    <a:pt x="0" y="6"/>
                  </a:lnTo>
                  <a:close/>
                </a:path>
              </a:pathLst>
            </a:custGeom>
            <a:solidFill>
              <a:schemeClr val="tx1"/>
            </a:solidFill>
            <a:ln w="9525">
              <a:solidFill>
                <a:schemeClr val="tx1"/>
              </a:solidFill>
              <a:round/>
              <a:headEnd/>
              <a:tailEnd/>
            </a:ln>
          </p:spPr>
          <p:txBody>
            <a:bodyPr/>
            <a:lstStyle/>
            <a:p>
              <a:endParaRPr lang="en-US"/>
            </a:p>
          </p:txBody>
        </p:sp>
        <p:sp>
          <p:nvSpPr>
            <p:cNvPr id="45778" name="Freeform 546"/>
            <p:cNvSpPr>
              <a:spLocks/>
            </p:cNvSpPr>
            <p:nvPr/>
          </p:nvSpPr>
          <p:spPr bwMode="auto">
            <a:xfrm>
              <a:off x="2985" y="3282"/>
              <a:ext cx="15" cy="14"/>
            </a:xfrm>
            <a:custGeom>
              <a:avLst/>
              <a:gdLst>
                <a:gd name="T0" fmla="*/ 0 w 15"/>
                <a:gd name="T1" fmla="*/ 6 h 14"/>
                <a:gd name="T2" fmla="*/ 6 w 15"/>
                <a:gd name="T3" fmla="*/ 14 h 14"/>
                <a:gd name="T4" fmla="*/ 15 w 15"/>
                <a:gd name="T5" fmla="*/ 10 h 14"/>
                <a:gd name="T6" fmla="*/ 10 w 15"/>
                <a:gd name="T7" fmla="*/ 0 h 14"/>
                <a:gd name="T8" fmla="*/ 10 w 15"/>
                <a:gd name="T9" fmla="*/ 2 h 14"/>
                <a:gd name="T10" fmla="*/ 0 w 15"/>
                <a:gd name="T11" fmla="*/ 6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0" y="6"/>
                  </a:moveTo>
                  <a:lnTo>
                    <a:pt x="6" y="14"/>
                  </a:lnTo>
                  <a:lnTo>
                    <a:pt x="15" y="10"/>
                  </a:lnTo>
                  <a:lnTo>
                    <a:pt x="10" y="0"/>
                  </a:lnTo>
                  <a:lnTo>
                    <a:pt x="10" y="2"/>
                  </a:lnTo>
                  <a:lnTo>
                    <a:pt x="0" y="6"/>
                  </a:lnTo>
                  <a:close/>
                </a:path>
              </a:pathLst>
            </a:custGeom>
            <a:solidFill>
              <a:schemeClr val="tx1"/>
            </a:solidFill>
            <a:ln w="9525">
              <a:solidFill>
                <a:schemeClr val="tx1"/>
              </a:solidFill>
              <a:round/>
              <a:headEnd/>
              <a:tailEnd/>
            </a:ln>
          </p:spPr>
          <p:txBody>
            <a:bodyPr/>
            <a:lstStyle/>
            <a:p>
              <a:endParaRPr lang="en-US"/>
            </a:p>
          </p:txBody>
        </p:sp>
        <p:sp>
          <p:nvSpPr>
            <p:cNvPr id="45779" name="Freeform 547"/>
            <p:cNvSpPr>
              <a:spLocks/>
            </p:cNvSpPr>
            <p:nvPr/>
          </p:nvSpPr>
          <p:spPr bwMode="auto">
            <a:xfrm>
              <a:off x="2981" y="3272"/>
              <a:ext cx="14" cy="16"/>
            </a:xfrm>
            <a:custGeom>
              <a:avLst/>
              <a:gdLst>
                <a:gd name="T0" fmla="*/ 0 w 14"/>
                <a:gd name="T1" fmla="*/ 4 h 16"/>
                <a:gd name="T2" fmla="*/ 4 w 14"/>
                <a:gd name="T3" fmla="*/ 16 h 16"/>
                <a:gd name="T4" fmla="*/ 14 w 14"/>
                <a:gd name="T5" fmla="*/ 12 h 16"/>
                <a:gd name="T6" fmla="*/ 10 w 14"/>
                <a:gd name="T7" fmla="*/ 0 h 16"/>
                <a:gd name="T8" fmla="*/ 0 w 14"/>
                <a:gd name="T9" fmla="*/ 4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4"/>
                  </a:moveTo>
                  <a:lnTo>
                    <a:pt x="4" y="16"/>
                  </a:lnTo>
                  <a:lnTo>
                    <a:pt x="14" y="12"/>
                  </a:lnTo>
                  <a:lnTo>
                    <a:pt x="10" y="0"/>
                  </a:lnTo>
                  <a:lnTo>
                    <a:pt x="0" y="4"/>
                  </a:lnTo>
                  <a:close/>
                </a:path>
              </a:pathLst>
            </a:custGeom>
            <a:solidFill>
              <a:schemeClr val="tx1"/>
            </a:solidFill>
            <a:ln w="9525">
              <a:solidFill>
                <a:schemeClr val="tx1"/>
              </a:solidFill>
              <a:round/>
              <a:headEnd/>
              <a:tailEnd/>
            </a:ln>
          </p:spPr>
          <p:txBody>
            <a:bodyPr/>
            <a:lstStyle/>
            <a:p>
              <a:endParaRPr lang="en-US"/>
            </a:p>
          </p:txBody>
        </p:sp>
        <p:sp>
          <p:nvSpPr>
            <p:cNvPr id="45780" name="Freeform 548"/>
            <p:cNvSpPr>
              <a:spLocks/>
            </p:cNvSpPr>
            <p:nvPr/>
          </p:nvSpPr>
          <p:spPr bwMode="auto">
            <a:xfrm>
              <a:off x="2973" y="3251"/>
              <a:ext cx="18" cy="25"/>
            </a:xfrm>
            <a:custGeom>
              <a:avLst/>
              <a:gdLst>
                <a:gd name="T0" fmla="*/ 0 w 18"/>
                <a:gd name="T1" fmla="*/ 2 h 25"/>
                <a:gd name="T2" fmla="*/ 0 w 18"/>
                <a:gd name="T3" fmla="*/ 4 h 25"/>
                <a:gd name="T4" fmla="*/ 8 w 18"/>
                <a:gd name="T5" fmla="*/ 25 h 25"/>
                <a:gd name="T6" fmla="*/ 18 w 18"/>
                <a:gd name="T7" fmla="*/ 21 h 25"/>
                <a:gd name="T8" fmla="*/ 10 w 18"/>
                <a:gd name="T9" fmla="*/ 0 h 25"/>
                <a:gd name="T10" fmla="*/ 12 w 18"/>
                <a:gd name="T11" fmla="*/ 0 h 25"/>
                <a:gd name="T12" fmla="*/ 0 w 18"/>
                <a:gd name="T13" fmla="*/ 2 h 25"/>
                <a:gd name="T14" fmla="*/ 0 w 18"/>
                <a:gd name="T15" fmla="*/ 4 h 25"/>
                <a:gd name="T16" fmla="*/ 0 w 18"/>
                <a:gd name="T17" fmla="*/ 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5"/>
                <a:gd name="T29" fmla="*/ 18 w 18"/>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5">
                  <a:moveTo>
                    <a:pt x="0" y="2"/>
                  </a:moveTo>
                  <a:lnTo>
                    <a:pt x="0" y="4"/>
                  </a:lnTo>
                  <a:lnTo>
                    <a:pt x="8" y="25"/>
                  </a:lnTo>
                  <a:lnTo>
                    <a:pt x="18" y="21"/>
                  </a:lnTo>
                  <a:lnTo>
                    <a:pt x="10" y="0"/>
                  </a:lnTo>
                  <a:lnTo>
                    <a:pt x="12" y="0"/>
                  </a:lnTo>
                  <a:lnTo>
                    <a:pt x="0" y="2"/>
                  </a:lnTo>
                  <a:lnTo>
                    <a:pt x="0" y="4"/>
                  </a:lnTo>
                  <a:lnTo>
                    <a:pt x="0" y="2"/>
                  </a:lnTo>
                  <a:close/>
                </a:path>
              </a:pathLst>
            </a:custGeom>
            <a:solidFill>
              <a:schemeClr val="tx1"/>
            </a:solidFill>
            <a:ln w="9525">
              <a:solidFill>
                <a:schemeClr val="tx1"/>
              </a:solidFill>
              <a:round/>
              <a:headEnd/>
              <a:tailEnd/>
            </a:ln>
          </p:spPr>
          <p:txBody>
            <a:bodyPr/>
            <a:lstStyle/>
            <a:p>
              <a:endParaRPr lang="en-US"/>
            </a:p>
          </p:txBody>
        </p:sp>
        <p:sp>
          <p:nvSpPr>
            <p:cNvPr id="45781" name="Freeform 549"/>
            <p:cNvSpPr>
              <a:spLocks/>
            </p:cNvSpPr>
            <p:nvPr/>
          </p:nvSpPr>
          <p:spPr bwMode="auto">
            <a:xfrm>
              <a:off x="2966" y="3222"/>
              <a:ext cx="19" cy="31"/>
            </a:xfrm>
            <a:custGeom>
              <a:avLst/>
              <a:gdLst>
                <a:gd name="T0" fmla="*/ 0 w 19"/>
                <a:gd name="T1" fmla="*/ 3 h 31"/>
                <a:gd name="T2" fmla="*/ 7 w 19"/>
                <a:gd name="T3" fmla="*/ 31 h 31"/>
                <a:gd name="T4" fmla="*/ 19 w 19"/>
                <a:gd name="T5" fmla="*/ 29 h 31"/>
                <a:gd name="T6" fmla="*/ 11 w 19"/>
                <a:gd name="T7" fmla="*/ 0 h 31"/>
                <a:gd name="T8" fmla="*/ 0 w 19"/>
                <a:gd name="T9" fmla="*/ 3 h 31"/>
                <a:gd name="T10" fmla="*/ 0 60000 65536"/>
                <a:gd name="T11" fmla="*/ 0 60000 65536"/>
                <a:gd name="T12" fmla="*/ 0 60000 65536"/>
                <a:gd name="T13" fmla="*/ 0 60000 65536"/>
                <a:gd name="T14" fmla="*/ 0 60000 65536"/>
                <a:gd name="T15" fmla="*/ 0 w 19"/>
                <a:gd name="T16" fmla="*/ 0 h 31"/>
                <a:gd name="T17" fmla="*/ 19 w 19"/>
                <a:gd name="T18" fmla="*/ 31 h 31"/>
              </a:gdLst>
              <a:ahLst/>
              <a:cxnLst>
                <a:cxn ang="T10">
                  <a:pos x="T0" y="T1"/>
                </a:cxn>
                <a:cxn ang="T11">
                  <a:pos x="T2" y="T3"/>
                </a:cxn>
                <a:cxn ang="T12">
                  <a:pos x="T4" y="T5"/>
                </a:cxn>
                <a:cxn ang="T13">
                  <a:pos x="T6" y="T7"/>
                </a:cxn>
                <a:cxn ang="T14">
                  <a:pos x="T8" y="T9"/>
                </a:cxn>
              </a:cxnLst>
              <a:rect l="T15" t="T16" r="T17" b="T18"/>
              <a:pathLst>
                <a:path w="19" h="31">
                  <a:moveTo>
                    <a:pt x="0" y="3"/>
                  </a:moveTo>
                  <a:lnTo>
                    <a:pt x="7" y="31"/>
                  </a:lnTo>
                  <a:lnTo>
                    <a:pt x="19" y="29"/>
                  </a:lnTo>
                  <a:lnTo>
                    <a:pt x="11" y="0"/>
                  </a:lnTo>
                  <a:lnTo>
                    <a:pt x="0" y="3"/>
                  </a:lnTo>
                  <a:close/>
                </a:path>
              </a:pathLst>
            </a:custGeom>
            <a:solidFill>
              <a:schemeClr val="tx1"/>
            </a:solidFill>
            <a:ln w="9525">
              <a:solidFill>
                <a:schemeClr val="tx1"/>
              </a:solidFill>
              <a:round/>
              <a:headEnd/>
              <a:tailEnd/>
            </a:ln>
          </p:spPr>
          <p:txBody>
            <a:bodyPr/>
            <a:lstStyle/>
            <a:p>
              <a:endParaRPr lang="en-US"/>
            </a:p>
          </p:txBody>
        </p:sp>
        <p:sp>
          <p:nvSpPr>
            <p:cNvPr id="45782" name="Freeform 550"/>
            <p:cNvSpPr>
              <a:spLocks/>
            </p:cNvSpPr>
            <p:nvPr/>
          </p:nvSpPr>
          <p:spPr bwMode="auto">
            <a:xfrm>
              <a:off x="2946" y="3161"/>
              <a:ext cx="31" cy="64"/>
            </a:xfrm>
            <a:custGeom>
              <a:avLst/>
              <a:gdLst>
                <a:gd name="T0" fmla="*/ 0 w 31"/>
                <a:gd name="T1" fmla="*/ 4 h 64"/>
                <a:gd name="T2" fmla="*/ 20 w 31"/>
                <a:gd name="T3" fmla="*/ 64 h 64"/>
                <a:gd name="T4" fmla="*/ 31 w 31"/>
                <a:gd name="T5" fmla="*/ 61 h 64"/>
                <a:gd name="T6" fmla="*/ 12 w 31"/>
                <a:gd name="T7" fmla="*/ 0 h 64"/>
                <a:gd name="T8" fmla="*/ 0 w 31"/>
                <a:gd name="T9" fmla="*/ 4 h 64"/>
                <a:gd name="T10" fmla="*/ 0 60000 65536"/>
                <a:gd name="T11" fmla="*/ 0 60000 65536"/>
                <a:gd name="T12" fmla="*/ 0 60000 65536"/>
                <a:gd name="T13" fmla="*/ 0 60000 65536"/>
                <a:gd name="T14" fmla="*/ 0 60000 65536"/>
                <a:gd name="T15" fmla="*/ 0 w 31"/>
                <a:gd name="T16" fmla="*/ 0 h 64"/>
                <a:gd name="T17" fmla="*/ 31 w 31"/>
                <a:gd name="T18" fmla="*/ 64 h 64"/>
              </a:gdLst>
              <a:ahLst/>
              <a:cxnLst>
                <a:cxn ang="T10">
                  <a:pos x="T0" y="T1"/>
                </a:cxn>
                <a:cxn ang="T11">
                  <a:pos x="T2" y="T3"/>
                </a:cxn>
                <a:cxn ang="T12">
                  <a:pos x="T4" y="T5"/>
                </a:cxn>
                <a:cxn ang="T13">
                  <a:pos x="T6" y="T7"/>
                </a:cxn>
                <a:cxn ang="T14">
                  <a:pos x="T8" y="T9"/>
                </a:cxn>
              </a:cxnLst>
              <a:rect l="T15" t="T16" r="T17" b="T18"/>
              <a:pathLst>
                <a:path w="31" h="64">
                  <a:moveTo>
                    <a:pt x="0" y="4"/>
                  </a:moveTo>
                  <a:lnTo>
                    <a:pt x="20" y="64"/>
                  </a:lnTo>
                  <a:lnTo>
                    <a:pt x="31" y="61"/>
                  </a:lnTo>
                  <a:lnTo>
                    <a:pt x="12" y="0"/>
                  </a:lnTo>
                  <a:lnTo>
                    <a:pt x="0" y="4"/>
                  </a:lnTo>
                  <a:close/>
                </a:path>
              </a:pathLst>
            </a:custGeom>
            <a:solidFill>
              <a:schemeClr val="tx1"/>
            </a:solidFill>
            <a:ln w="9525">
              <a:solidFill>
                <a:schemeClr val="tx1"/>
              </a:solidFill>
              <a:round/>
              <a:headEnd/>
              <a:tailEnd/>
            </a:ln>
          </p:spPr>
          <p:txBody>
            <a:bodyPr/>
            <a:lstStyle/>
            <a:p>
              <a:endParaRPr lang="en-US"/>
            </a:p>
          </p:txBody>
        </p:sp>
        <p:sp>
          <p:nvSpPr>
            <p:cNvPr id="45783" name="Freeform 551"/>
            <p:cNvSpPr>
              <a:spLocks/>
            </p:cNvSpPr>
            <p:nvPr/>
          </p:nvSpPr>
          <p:spPr bwMode="auto">
            <a:xfrm>
              <a:off x="2939" y="3142"/>
              <a:ext cx="19" cy="23"/>
            </a:xfrm>
            <a:custGeom>
              <a:avLst/>
              <a:gdLst>
                <a:gd name="T0" fmla="*/ 0 w 19"/>
                <a:gd name="T1" fmla="*/ 6 h 23"/>
                <a:gd name="T2" fmla="*/ 0 w 19"/>
                <a:gd name="T3" fmla="*/ 4 h 23"/>
                <a:gd name="T4" fmla="*/ 7 w 19"/>
                <a:gd name="T5" fmla="*/ 23 h 23"/>
                <a:gd name="T6" fmla="*/ 19 w 19"/>
                <a:gd name="T7" fmla="*/ 19 h 23"/>
                <a:gd name="T8" fmla="*/ 11 w 19"/>
                <a:gd name="T9" fmla="*/ 0 h 23"/>
                <a:gd name="T10" fmla="*/ 0 w 19"/>
                <a:gd name="T11" fmla="*/ 6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0" y="6"/>
                  </a:moveTo>
                  <a:lnTo>
                    <a:pt x="0" y="4"/>
                  </a:lnTo>
                  <a:lnTo>
                    <a:pt x="7" y="23"/>
                  </a:lnTo>
                  <a:lnTo>
                    <a:pt x="19" y="19"/>
                  </a:lnTo>
                  <a:lnTo>
                    <a:pt x="11" y="0"/>
                  </a:lnTo>
                  <a:lnTo>
                    <a:pt x="0" y="6"/>
                  </a:lnTo>
                  <a:close/>
                </a:path>
              </a:pathLst>
            </a:custGeom>
            <a:solidFill>
              <a:schemeClr val="tx1"/>
            </a:solidFill>
            <a:ln w="9525">
              <a:solidFill>
                <a:schemeClr val="tx1"/>
              </a:solidFill>
              <a:round/>
              <a:headEnd/>
              <a:tailEnd/>
            </a:ln>
          </p:spPr>
          <p:txBody>
            <a:bodyPr/>
            <a:lstStyle/>
            <a:p>
              <a:endParaRPr lang="en-US"/>
            </a:p>
          </p:txBody>
        </p:sp>
        <p:sp>
          <p:nvSpPr>
            <p:cNvPr id="45784" name="Freeform 552"/>
            <p:cNvSpPr>
              <a:spLocks/>
            </p:cNvSpPr>
            <p:nvPr/>
          </p:nvSpPr>
          <p:spPr bwMode="auto">
            <a:xfrm>
              <a:off x="2937" y="3138"/>
              <a:ext cx="13" cy="10"/>
            </a:xfrm>
            <a:custGeom>
              <a:avLst/>
              <a:gdLst>
                <a:gd name="T0" fmla="*/ 2 w 13"/>
                <a:gd name="T1" fmla="*/ 6 h 10"/>
                <a:gd name="T2" fmla="*/ 0 w 13"/>
                <a:gd name="T3" fmla="*/ 6 h 10"/>
                <a:gd name="T4" fmla="*/ 2 w 13"/>
                <a:gd name="T5" fmla="*/ 10 h 10"/>
                <a:gd name="T6" fmla="*/ 13 w 13"/>
                <a:gd name="T7" fmla="*/ 4 h 10"/>
                <a:gd name="T8" fmla="*/ 11 w 13"/>
                <a:gd name="T9" fmla="*/ 0 h 10"/>
                <a:gd name="T10" fmla="*/ 2 w 13"/>
                <a:gd name="T11" fmla="*/ 6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2" y="6"/>
                  </a:moveTo>
                  <a:lnTo>
                    <a:pt x="0" y="6"/>
                  </a:lnTo>
                  <a:lnTo>
                    <a:pt x="2" y="10"/>
                  </a:lnTo>
                  <a:lnTo>
                    <a:pt x="13" y="4"/>
                  </a:lnTo>
                  <a:lnTo>
                    <a:pt x="11" y="0"/>
                  </a:lnTo>
                  <a:lnTo>
                    <a:pt x="2" y="6"/>
                  </a:lnTo>
                  <a:close/>
                </a:path>
              </a:pathLst>
            </a:custGeom>
            <a:solidFill>
              <a:schemeClr val="tx1"/>
            </a:solidFill>
            <a:ln w="9525">
              <a:solidFill>
                <a:schemeClr val="tx1"/>
              </a:solidFill>
              <a:round/>
              <a:headEnd/>
              <a:tailEnd/>
            </a:ln>
          </p:spPr>
          <p:txBody>
            <a:bodyPr/>
            <a:lstStyle/>
            <a:p>
              <a:endParaRPr lang="en-US"/>
            </a:p>
          </p:txBody>
        </p:sp>
        <p:sp>
          <p:nvSpPr>
            <p:cNvPr id="45785" name="Freeform 553"/>
            <p:cNvSpPr>
              <a:spLocks/>
            </p:cNvSpPr>
            <p:nvPr/>
          </p:nvSpPr>
          <p:spPr bwMode="auto">
            <a:xfrm>
              <a:off x="2937" y="3134"/>
              <a:ext cx="11" cy="10"/>
            </a:xfrm>
            <a:custGeom>
              <a:avLst/>
              <a:gdLst>
                <a:gd name="T0" fmla="*/ 0 w 11"/>
                <a:gd name="T1" fmla="*/ 8 h 10"/>
                <a:gd name="T2" fmla="*/ 0 w 11"/>
                <a:gd name="T3" fmla="*/ 6 h 10"/>
                <a:gd name="T4" fmla="*/ 2 w 11"/>
                <a:gd name="T5" fmla="*/ 10 h 10"/>
                <a:gd name="T6" fmla="*/ 11 w 11"/>
                <a:gd name="T7" fmla="*/ 4 h 10"/>
                <a:gd name="T8" fmla="*/ 9 w 11"/>
                <a:gd name="T9" fmla="*/ 0 h 10"/>
                <a:gd name="T10" fmla="*/ 7 w 11"/>
                <a:gd name="T11" fmla="*/ 0 h 10"/>
                <a:gd name="T12" fmla="*/ 9 w 11"/>
                <a:gd name="T13" fmla="*/ 0 h 10"/>
                <a:gd name="T14" fmla="*/ 7 w 11"/>
                <a:gd name="T15" fmla="*/ 0 h 10"/>
                <a:gd name="T16" fmla="*/ 0 w 11"/>
                <a:gd name="T17" fmla="*/ 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0" y="8"/>
                  </a:moveTo>
                  <a:lnTo>
                    <a:pt x="0" y="6"/>
                  </a:lnTo>
                  <a:lnTo>
                    <a:pt x="2" y="10"/>
                  </a:lnTo>
                  <a:lnTo>
                    <a:pt x="11" y="4"/>
                  </a:lnTo>
                  <a:lnTo>
                    <a:pt x="9" y="0"/>
                  </a:lnTo>
                  <a:lnTo>
                    <a:pt x="7" y="0"/>
                  </a:lnTo>
                  <a:lnTo>
                    <a:pt x="9" y="0"/>
                  </a:lnTo>
                  <a:lnTo>
                    <a:pt x="7" y="0"/>
                  </a:lnTo>
                  <a:lnTo>
                    <a:pt x="0" y="8"/>
                  </a:lnTo>
                  <a:close/>
                </a:path>
              </a:pathLst>
            </a:custGeom>
            <a:solidFill>
              <a:schemeClr val="tx1"/>
            </a:solidFill>
            <a:ln w="9525">
              <a:solidFill>
                <a:schemeClr val="tx1"/>
              </a:solidFill>
              <a:round/>
              <a:headEnd/>
              <a:tailEnd/>
            </a:ln>
          </p:spPr>
          <p:txBody>
            <a:bodyPr/>
            <a:lstStyle/>
            <a:p>
              <a:endParaRPr lang="en-US"/>
            </a:p>
          </p:txBody>
        </p:sp>
        <p:sp>
          <p:nvSpPr>
            <p:cNvPr id="45786" name="Freeform 554"/>
            <p:cNvSpPr>
              <a:spLocks/>
            </p:cNvSpPr>
            <p:nvPr/>
          </p:nvSpPr>
          <p:spPr bwMode="auto">
            <a:xfrm>
              <a:off x="2933" y="3128"/>
              <a:ext cx="11" cy="14"/>
            </a:xfrm>
            <a:custGeom>
              <a:avLst/>
              <a:gdLst>
                <a:gd name="T0" fmla="*/ 0 w 11"/>
                <a:gd name="T1" fmla="*/ 10 h 14"/>
                <a:gd name="T2" fmla="*/ 0 w 11"/>
                <a:gd name="T3" fmla="*/ 8 h 14"/>
                <a:gd name="T4" fmla="*/ 4 w 11"/>
                <a:gd name="T5" fmla="*/ 14 h 14"/>
                <a:gd name="T6" fmla="*/ 11 w 11"/>
                <a:gd name="T7" fmla="*/ 6 h 14"/>
                <a:gd name="T8" fmla="*/ 8 w 11"/>
                <a:gd name="T9" fmla="*/ 0 h 14"/>
                <a:gd name="T10" fmla="*/ 6 w 11"/>
                <a:gd name="T11" fmla="*/ 0 h 14"/>
                <a:gd name="T12" fmla="*/ 8 w 11"/>
                <a:gd name="T13" fmla="*/ 0 h 14"/>
                <a:gd name="T14" fmla="*/ 6 w 11"/>
                <a:gd name="T15" fmla="*/ 0 h 14"/>
                <a:gd name="T16" fmla="*/ 0 w 11"/>
                <a:gd name="T17" fmla="*/ 1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0" y="10"/>
                  </a:moveTo>
                  <a:lnTo>
                    <a:pt x="0" y="8"/>
                  </a:lnTo>
                  <a:lnTo>
                    <a:pt x="4" y="14"/>
                  </a:lnTo>
                  <a:lnTo>
                    <a:pt x="11" y="6"/>
                  </a:lnTo>
                  <a:lnTo>
                    <a:pt x="8" y="0"/>
                  </a:lnTo>
                  <a:lnTo>
                    <a:pt x="6" y="0"/>
                  </a:lnTo>
                  <a:lnTo>
                    <a:pt x="8" y="0"/>
                  </a:lnTo>
                  <a:lnTo>
                    <a:pt x="6" y="0"/>
                  </a:lnTo>
                  <a:lnTo>
                    <a:pt x="0" y="10"/>
                  </a:lnTo>
                  <a:close/>
                </a:path>
              </a:pathLst>
            </a:custGeom>
            <a:solidFill>
              <a:schemeClr val="tx1"/>
            </a:solidFill>
            <a:ln w="9525">
              <a:solidFill>
                <a:schemeClr val="tx1"/>
              </a:solidFill>
              <a:round/>
              <a:headEnd/>
              <a:tailEnd/>
            </a:ln>
          </p:spPr>
          <p:txBody>
            <a:bodyPr/>
            <a:lstStyle/>
            <a:p>
              <a:endParaRPr lang="en-US"/>
            </a:p>
          </p:txBody>
        </p:sp>
        <p:sp>
          <p:nvSpPr>
            <p:cNvPr id="45787" name="Freeform 555"/>
            <p:cNvSpPr>
              <a:spLocks/>
            </p:cNvSpPr>
            <p:nvPr/>
          </p:nvSpPr>
          <p:spPr bwMode="auto">
            <a:xfrm>
              <a:off x="2931" y="3126"/>
              <a:ext cx="8" cy="12"/>
            </a:xfrm>
            <a:custGeom>
              <a:avLst/>
              <a:gdLst>
                <a:gd name="T0" fmla="*/ 0 w 8"/>
                <a:gd name="T1" fmla="*/ 10 h 12"/>
                <a:gd name="T2" fmla="*/ 2 w 8"/>
                <a:gd name="T3" fmla="*/ 12 h 12"/>
                <a:gd name="T4" fmla="*/ 8 w 8"/>
                <a:gd name="T5" fmla="*/ 2 h 12"/>
                <a:gd name="T6" fmla="*/ 6 w 8"/>
                <a:gd name="T7" fmla="*/ 0 h 12"/>
                <a:gd name="T8" fmla="*/ 0 w 8"/>
                <a:gd name="T9" fmla="*/ 1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0" y="10"/>
                  </a:moveTo>
                  <a:lnTo>
                    <a:pt x="2" y="12"/>
                  </a:lnTo>
                  <a:lnTo>
                    <a:pt x="8" y="2"/>
                  </a:lnTo>
                  <a:lnTo>
                    <a:pt x="6" y="0"/>
                  </a:lnTo>
                  <a:lnTo>
                    <a:pt x="0" y="10"/>
                  </a:lnTo>
                  <a:close/>
                </a:path>
              </a:pathLst>
            </a:custGeom>
            <a:solidFill>
              <a:schemeClr val="tx1"/>
            </a:solidFill>
            <a:ln w="9525">
              <a:solidFill>
                <a:schemeClr val="tx1"/>
              </a:solidFill>
              <a:round/>
              <a:headEnd/>
              <a:tailEnd/>
            </a:ln>
          </p:spPr>
          <p:txBody>
            <a:bodyPr/>
            <a:lstStyle/>
            <a:p>
              <a:endParaRPr lang="en-US"/>
            </a:p>
          </p:txBody>
        </p:sp>
        <p:sp>
          <p:nvSpPr>
            <p:cNvPr id="45788" name="Freeform 556"/>
            <p:cNvSpPr>
              <a:spLocks/>
            </p:cNvSpPr>
            <p:nvPr/>
          </p:nvSpPr>
          <p:spPr bwMode="auto">
            <a:xfrm>
              <a:off x="2929" y="3124"/>
              <a:ext cx="8" cy="12"/>
            </a:xfrm>
            <a:custGeom>
              <a:avLst/>
              <a:gdLst>
                <a:gd name="T0" fmla="*/ 6 w 8"/>
                <a:gd name="T1" fmla="*/ 12 h 12"/>
                <a:gd name="T2" fmla="*/ 0 w 8"/>
                <a:gd name="T3" fmla="*/ 12 h 12"/>
                <a:gd name="T4" fmla="*/ 2 w 8"/>
                <a:gd name="T5" fmla="*/ 12 h 12"/>
                <a:gd name="T6" fmla="*/ 8 w 8"/>
                <a:gd name="T7" fmla="*/ 2 h 12"/>
                <a:gd name="T8" fmla="*/ 6 w 8"/>
                <a:gd name="T9" fmla="*/ 2 h 12"/>
                <a:gd name="T10" fmla="*/ 2 w 8"/>
                <a:gd name="T11" fmla="*/ 0 h 12"/>
                <a:gd name="T12" fmla="*/ 6 w 8"/>
                <a:gd name="T13" fmla="*/ 2 h 12"/>
                <a:gd name="T14" fmla="*/ 4 w 8"/>
                <a:gd name="T15" fmla="*/ 0 h 12"/>
                <a:gd name="T16" fmla="*/ 2 w 8"/>
                <a:gd name="T17" fmla="*/ 0 h 12"/>
                <a:gd name="T18" fmla="*/ 6 w 8"/>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6" y="12"/>
                  </a:moveTo>
                  <a:lnTo>
                    <a:pt x="0" y="12"/>
                  </a:lnTo>
                  <a:lnTo>
                    <a:pt x="2" y="12"/>
                  </a:lnTo>
                  <a:lnTo>
                    <a:pt x="8" y="2"/>
                  </a:lnTo>
                  <a:lnTo>
                    <a:pt x="6" y="2"/>
                  </a:lnTo>
                  <a:lnTo>
                    <a:pt x="2" y="0"/>
                  </a:lnTo>
                  <a:lnTo>
                    <a:pt x="6" y="2"/>
                  </a:lnTo>
                  <a:lnTo>
                    <a:pt x="4" y="0"/>
                  </a:lnTo>
                  <a:lnTo>
                    <a:pt x="2" y="0"/>
                  </a:lnTo>
                  <a:lnTo>
                    <a:pt x="6" y="12"/>
                  </a:lnTo>
                  <a:close/>
                </a:path>
              </a:pathLst>
            </a:custGeom>
            <a:solidFill>
              <a:schemeClr val="tx1"/>
            </a:solidFill>
            <a:ln w="9525">
              <a:solidFill>
                <a:schemeClr val="tx1"/>
              </a:solidFill>
              <a:round/>
              <a:headEnd/>
              <a:tailEnd/>
            </a:ln>
          </p:spPr>
          <p:txBody>
            <a:bodyPr/>
            <a:lstStyle/>
            <a:p>
              <a:endParaRPr lang="en-US"/>
            </a:p>
          </p:txBody>
        </p:sp>
        <p:sp>
          <p:nvSpPr>
            <p:cNvPr id="45789" name="Freeform 557"/>
            <p:cNvSpPr>
              <a:spLocks/>
            </p:cNvSpPr>
            <p:nvPr/>
          </p:nvSpPr>
          <p:spPr bwMode="auto">
            <a:xfrm>
              <a:off x="2923" y="3124"/>
              <a:ext cx="12" cy="14"/>
            </a:xfrm>
            <a:custGeom>
              <a:avLst/>
              <a:gdLst>
                <a:gd name="T0" fmla="*/ 8 w 12"/>
                <a:gd name="T1" fmla="*/ 12 h 14"/>
                <a:gd name="T2" fmla="*/ 6 w 12"/>
                <a:gd name="T3" fmla="*/ 14 h 14"/>
                <a:gd name="T4" fmla="*/ 12 w 12"/>
                <a:gd name="T5" fmla="*/ 12 h 14"/>
                <a:gd name="T6" fmla="*/ 8 w 12"/>
                <a:gd name="T7" fmla="*/ 0 h 14"/>
                <a:gd name="T8" fmla="*/ 2 w 12"/>
                <a:gd name="T9" fmla="*/ 2 h 14"/>
                <a:gd name="T10" fmla="*/ 0 w 12"/>
                <a:gd name="T11" fmla="*/ 4 h 14"/>
                <a:gd name="T12" fmla="*/ 2 w 12"/>
                <a:gd name="T13" fmla="*/ 2 h 14"/>
                <a:gd name="T14" fmla="*/ 2 w 12"/>
                <a:gd name="T15" fmla="*/ 4 h 14"/>
                <a:gd name="T16" fmla="*/ 0 w 12"/>
                <a:gd name="T17" fmla="*/ 4 h 14"/>
                <a:gd name="T18" fmla="*/ 8 w 12"/>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8" y="12"/>
                  </a:moveTo>
                  <a:lnTo>
                    <a:pt x="6" y="14"/>
                  </a:lnTo>
                  <a:lnTo>
                    <a:pt x="12" y="12"/>
                  </a:lnTo>
                  <a:lnTo>
                    <a:pt x="8" y="0"/>
                  </a:lnTo>
                  <a:lnTo>
                    <a:pt x="2" y="2"/>
                  </a:lnTo>
                  <a:lnTo>
                    <a:pt x="0" y="4"/>
                  </a:lnTo>
                  <a:lnTo>
                    <a:pt x="2" y="2"/>
                  </a:lnTo>
                  <a:lnTo>
                    <a:pt x="2" y="4"/>
                  </a:lnTo>
                  <a:lnTo>
                    <a:pt x="0" y="4"/>
                  </a:lnTo>
                  <a:lnTo>
                    <a:pt x="8" y="12"/>
                  </a:lnTo>
                  <a:close/>
                </a:path>
              </a:pathLst>
            </a:custGeom>
            <a:solidFill>
              <a:schemeClr val="tx1"/>
            </a:solidFill>
            <a:ln w="9525">
              <a:solidFill>
                <a:schemeClr val="tx1"/>
              </a:solidFill>
              <a:round/>
              <a:headEnd/>
              <a:tailEnd/>
            </a:ln>
          </p:spPr>
          <p:txBody>
            <a:bodyPr/>
            <a:lstStyle/>
            <a:p>
              <a:endParaRPr lang="en-US"/>
            </a:p>
          </p:txBody>
        </p:sp>
        <p:sp>
          <p:nvSpPr>
            <p:cNvPr id="45790" name="Freeform 558"/>
            <p:cNvSpPr>
              <a:spLocks/>
            </p:cNvSpPr>
            <p:nvPr/>
          </p:nvSpPr>
          <p:spPr bwMode="auto">
            <a:xfrm>
              <a:off x="2921" y="3128"/>
              <a:ext cx="10" cy="10"/>
            </a:xfrm>
            <a:custGeom>
              <a:avLst/>
              <a:gdLst>
                <a:gd name="T0" fmla="*/ 8 w 10"/>
                <a:gd name="T1" fmla="*/ 10 h 10"/>
                <a:gd name="T2" fmla="*/ 10 w 10"/>
                <a:gd name="T3" fmla="*/ 8 h 10"/>
                <a:gd name="T4" fmla="*/ 2 w 10"/>
                <a:gd name="T5" fmla="*/ 0 h 10"/>
                <a:gd name="T6" fmla="*/ 0 w 10"/>
                <a:gd name="T7" fmla="*/ 2 h 10"/>
                <a:gd name="T8" fmla="*/ 8 w 10"/>
                <a:gd name="T9" fmla="*/ 10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8" y="10"/>
                  </a:moveTo>
                  <a:lnTo>
                    <a:pt x="10" y="8"/>
                  </a:lnTo>
                  <a:lnTo>
                    <a:pt x="2" y="0"/>
                  </a:lnTo>
                  <a:lnTo>
                    <a:pt x="0" y="2"/>
                  </a:lnTo>
                  <a:lnTo>
                    <a:pt x="8" y="10"/>
                  </a:lnTo>
                  <a:close/>
                </a:path>
              </a:pathLst>
            </a:custGeom>
            <a:solidFill>
              <a:schemeClr val="tx1"/>
            </a:solidFill>
            <a:ln w="9525">
              <a:solidFill>
                <a:schemeClr val="tx1"/>
              </a:solidFill>
              <a:round/>
              <a:headEnd/>
              <a:tailEnd/>
            </a:ln>
          </p:spPr>
          <p:txBody>
            <a:bodyPr/>
            <a:lstStyle/>
            <a:p>
              <a:endParaRPr lang="en-US"/>
            </a:p>
          </p:txBody>
        </p:sp>
        <p:sp>
          <p:nvSpPr>
            <p:cNvPr id="45791" name="Freeform 559"/>
            <p:cNvSpPr>
              <a:spLocks/>
            </p:cNvSpPr>
            <p:nvPr/>
          </p:nvSpPr>
          <p:spPr bwMode="auto">
            <a:xfrm>
              <a:off x="2919" y="3130"/>
              <a:ext cx="10" cy="10"/>
            </a:xfrm>
            <a:custGeom>
              <a:avLst/>
              <a:gdLst>
                <a:gd name="T0" fmla="*/ 10 w 10"/>
                <a:gd name="T1" fmla="*/ 10 h 10"/>
                <a:gd name="T2" fmla="*/ 8 w 10"/>
                <a:gd name="T3" fmla="*/ 10 h 10"/>
                <a:gd name="T4" fmla="*/ 10 w 10"/>
                <a:gd name="T5" fmla="*/ 8 h 10"/>
                <a:gd name="T6" fmla="*/ 2 w 10"/>
                <a:gd name="T7" fmla="*/ 0 h 10"/>
                <a:gd name="T8" fmla="*/ 0 w 10"/>
                <a:gd name="T9" fmla="*/ 2 h 10"/>
                <a:gd name="T10" fmla="*/ 10 w 10"/>
                <a:gd name="T11" fmla="*/ 10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0" y="10"/>
                  </a:moveTo>
                  <a:lnTo>
                    <a:pt x="8" y="10"/>
                  </a:lnTo>
                  <a:lnTo>
                    <a:pt x="10" y="8"/>
                  </a:lnTo>
                  <a:lnTo>
                    <a:pt x="2" y="0"/>
                  </a:lnTo>
                  <a:lnTo>
                    <a:pt x="0" y="2"/>
                  </a:lnTo>
                  <a:lnTo>
                    <a:pt x="10" y="10"/>
                  </a:lnTo>
                  <a:close/>
                </a:path>
              </a:pathLst>
            </a:custGeom>
            <a:solidFill>
              <a:schemeClr val="tx1"/>
            </a:solidFill>
            <a:ln w="9525">
              <a:solidFill>
                <a:schemeClr val="tx1"/>
              </a:solidFill>
              <a:round/>
              <a:headEnd/>
              <a:tailEnd/>
            </a:ln>
          </p:spPr>
          <p:txBody>
            <a:bodyPr/>
            <a:lstStyle/>
            <a:p>
              <a:endParaRPr lang="en-US"/>
            </a:p>
          </p:txBody>
        </p:sp>
        <p:sp>
          <p:nvSpPr>
            <p:cNvPr id="45792" name="Freeform 560"/>
            <p:cNvSpPr>
              <a:spLocks/>
            </p:cNvSpPr>
            <p:nvPr/>
          </p:nvSpPr>
          <p:spPr bwMode="auto">
            <a:xfrm>
              <a:off x="2915" y="3132"/>
              <a:ext cx="14" cy="12"/>
            </a:xfrm>
            <a:custGeom>
              <a:avLst/>
              <a:gdLst>
                <a:gd name="T0" fmla="*/ 10 w 14"/>
                <a:gd name="T1" fmla="*/ 10 h 12"/>
                <a:gd name="T2" fmla="*/ 10 w 14"/>
                <a:gd name="T3" fmla="*/ 12 h 12"/>
                <a:gd name="T4" fmla="*/ 14 w 14"/>
                <a:gd name="T5" fmla="*/ 8 h 12"/>
                <a:gd name="T6" fmla="*/ 4 w 14"/>
                <a:gd name="T7" fmla="*/ 0 h 12"/>
                <a:gd name="T8" fmla="*/ 0 w 14"/>
                <a:gd name="T9" fmla="*/ 4 h 12"/>
                <a:gd name="T10" fmla="*/ 0 w 14"/>
                <a:gd name="T11" fmla="*/ 6 h 12"/>
                <a:gd name="T12" fmla="*/ 0 w 14"/>
                <a:gd name="T13" fmla="*/ 4 h 12"/>
                <a:gd name="T14" fmla="*/ 0 w 14"/>
                <a:gd name="T15" fmla="*/ 6 h 12"/>
                <a:gd name="T16" fmla="*/ 10 w 14"/>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0" y="10"/>
                  </a:moveTo>
                  <a:lnTo>
                    <a:pt x="10" y="12"/>
                  </a:lnTo>
                  <a:lnTo>
                    <a:pt x="14" y="8"/>
                  </a:lnTo>
                  <a:lnTo>
                    <a:pt x="4" y="0"/>
                  </a:lnTo>
                  <a:lnTo>
                    <a:pt x="0" y="4"/>
                  </a:lnTo>
                  <a:lnTo>
                    <a:pt x="0" y="6"/>
                  </a:lnTo>
                  <a:lnTo>
                    <a:pt x="0" y="4"/>
                  </a:lnTo>
                  <a:lnTo>
                    <a:pt x="0" y="6"/>
                  </a:lnTo>
                  <a:lnTo>
                    <a:pt x="10" y="10"/>
                  </a:lnTo>
                  <a:close/>
                </a:path>
              </a:pathLst>
            </a:custGeom>
            <a:solidFill>
              <a:schemeClr val="tx1"/>
            </a:solidFill>
            <a:ln w="9525">
              <a:solidFill>
                <a:schemeClr val="tx1"/>
              </a:solidFill>
              <a:round/>
              <a:headEnd/>
              <a:tailEnd/>
            </a:ln>
          </p:spPr>
          <p:txBody>
            <a:bodyPr/>
            <a:lstStyle/>
            <a:p>
              <a:endParaRPr lang="en-US"/>
            </a:p>
          </p:txBody>
        </p:sp>
        <p:sp>
          <p:nvSpPr>
            <p:cNvPr id="45793" name="Freeform 561"/>
            <p:cNvSpPr>
              <a:spLocks/>
            </p:cNvSpPr>
            <p:nvPr/>
          </p:nvSpPr>
          <p:spPr bwMode="auto">
            <a:xfrm>
              <a:off x="2914" y="3138"/>
              <a:ext cx="11" cy="10"/>
            </a:xfrm>
            <a:custGeom>
              <a:avLst/>
              <a:gdLst>
                <a:gd name="T0" fmla="*/ 9 w 11"/>
                <a:gd name="T1" fmla="*/ 10 h 10"/>
                <a:gd name="T2" fmla="*/ 11 w 11"/>
                <a:gd name="T3" fmla="*/ 4 h 10"/>
                <a:gd name="T4" fmla="*/ 1 w 11"/>
                <a:gd name="T5" fmla="*/ 0 h 10"/>
                <a:gd name="T6" fmla="*/ 0 w 11"/>
                <a:gd name="T7" fmla="*/ 6 h 10"/>
                <a:gd name="T8" fmla="*/ 9 w 11"/>
                <a:gd name="T9" fmla="*/ 10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9" y="10"/>
                  </a:moveTo>
                  <a:lnTo>
                    <a:pt x="11" y="4"/>
                  </a:lnTo>
                  <a:lnTo>
                    <a:pt x="1" y="0"/>
                  </a:lnTo>
                  <a:lnTo>
                    <a:pt x="0" y="6"/>
                  </a:lnTo>
                  <a:lnTo>
                    <a:pt x="9" y="10"/>
                  </a:lnTo>
                  <a:close/>
                </a:path>
              </a:pathLst>
            </a:custGeom>
            <a:solidFill>
              <a:schemeClr val="tx1"/>
            </a:solidFill>
            <a:ln w="9525">
              <a:solidFill>
                <a:schemeClr val="tx1"/>
              </a:solidFill>
              <a:round/>
              <a:headEnd/>
              <a:tailEnd/>
            </a:ln>
          </p:spPr>
          <p:txBody>
            <a:bodyPr/>
            <a:lstStyle/>
            <a:p>
              <a:endParaRPr lang="en-US"/>
            </a:p>
          </p:txBody>
        </p:sp>
        <p:sp>
          <p:nvSpPr>
            <p:cNvPr id="45794" name="Freeform 562"/>
            <p:cNvSpPr>
              <a:spLocks/>
            </p:cNvSpPr>
            <p:nvPr/>
          </p:nvSpPr>
          <p:spPr bwMode="auto">
            <a:xfrm>
              <a:off x="2910" y="3144"/>
              <a:ext cx="13" cy="13"/>
            </a:xfrm>
            <a:custGeom>
              <a:avLst/>
              <a:gdLst>
                <a:gd name="T0" fmla="*/ 9 w 13"/>
                <a:gd name="T1" fmla="*/ 13 h 13"/>
                <a:gd name="T2" fmla="*/ 13 w 13"/>
                <a:gd name="T3" fmla="*/ 4 h 13"/>
                <a:gd name="T4" fmla="*/ 4 w 13"/>
                <a:gd name="T5" fmla="*/ 0 h 13"/>
                <a:gd name="T6" fmla="*/ 0 w 13"/>
                <a:gd name="T7" fmla="*/ 9 h 13"/>
                <a:gd name="T8" fmla="*/ 9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9" y="13"/>
                  </a:moveTo>
                  <a:lnTo>
                    <a:pt x="13" y="4"/>
                  </a:lnTo>
                  <a:lnTo>
                    <a:pt x="4" y="0"/>
                  </a:lnTo>
                  <a:lnTo>
                    <a:pt x="0" y="9"/>
                  </a:lnTo>
                  <a:lnTo>
                    <a:pt x="9" y="13"/>
                  </a:lnTo>
                  <a:close/>
                </a:path>
              </a:pathLst>
            </a:custGeom>
            <a:solidFill>
              <a:schemeClr val="tx1"/>
            </a:solidFill>
            <a:ln w="9525">
              <a:solidFill>
                <a:schemeClr val="tx1"/>
              </a:solidFill>
              <a:round/>
              <a:headEnd/>
              <a:tailEnd/>
            </a:ln>
          </p:spPr>
          <p:txBody>
            <a:bodyPr/>
            <a:lstStyle/>
            <a:p>
              <a:endParaRPr lang="en-US"/>
            </a:p>
          </p:txBody>
        </p:sp>
        <p:sp>
          <p:nvSpPr>
            <p:cNvPr id="45795" name="Freeform 563"/>
            <p:cNvSpPr>
              <a:spLocks/>
            </p:cNvSpPr>
            <p:nvPr/>
          </p:nvSpPr>
          <p:spPr bwMode="auto">
            <a:xfrm>
              <a:off x="2904" y="3153"/>
              <a:ext cx="15" cy="16"/>
            </a:xfrm>
            <a:custGeom>
              <a:avLst/>
              <a:gdLst>
                <a:gd name="T0" fmla="*/ 11 w 15"/>
                <a:gd name="T1" fmla="*/ 16 h 16"/>
                <a:gd name="T2" fmla="*/ 15 w 15"/>
                <a:gd name="T3" fmla="*/ 4 h 16"/>
                <a:gd name="T4" fmla="*/ 6 w 15"/>
                <a:gd name="T5" fmla="*/ 0 h 16"/>
                <a:gd name="T6" fmla="*/ 0 w 15"/>
                <a:gd name="T7" fmla="*/ 12 h 16"/>
                <a:gd name="T8" fmla="*/ 11 w 15"/>
                <a:gd name="T9" fmla="*/ 16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11" y="16"/>
                  </a:moveTo>
                  <a:lnTo>
                    <a:pt x="15" y="4"/>
                  </a:lnTo>
                  <a:lnTo>
                    <a:pt x="6" y="0"/>
                  </a:lnTo>
                  <a:lnTo>
                    <a:pt x="0" y="12"/>
                  </a:lnTo>
                  <a:lnTo>
                    <a:pt x="11" y="16"/>
                  </a:lnTo>
                  <a:close/>
                </a:path>
              </a:pathLst>
            </a:custGeom>
            <a:solidFill>
              <a:schemeClr val="tx1"/>
            </a:solidFill>
            <a:ln w="9525">
              <a:solidFill>
                <a:schemeClr val="tx1"/>
              </a:solidFill>
              <a:round/>
              <a:headEnd/>
              <a:tailEnd/>
            </a:ln>
          </p:spPr>
          <p:txBody>
            <a:bodyPr/>
            <a:lstStyle/>
            <a:p>
              <a:endParaRPr lang="en-US"/>
            </a:p>
          </p:txBody>
        </p:sp>
        <p:sp>
          <p:nvSpPr>
            <p:cNvPr id="45796" name="Freeform 564"/>
            <p:cNvSpPr>
              <a:spLocks/>
            </p:cNvSpPr>
            <p:nvPr/>
          </p:nvSpPr>
          <p:spPr bwMode="auto">
            <a:xfrm>
              <a:off x="2896" y="3165"/>
              <a:ext cx="19" cy="29"/>
            </a:xfrm>
            <a:custGeom>
              <a:avLst/>
              <a:gdLst>
                <a:gd name="T0" fmla="*/ 0 w 19"/>
                <a:gd name="T1" fmla="*/ 27 h 29"/>
                <a:gd name="T2" fmla="*/ 12 w 19"/>
                <a:gd name="T3" fmla="*/ 29 h 29"/>
                <a:gd name="T4" fmla="*/ 19 w 19"/>
                <a:gd name="T5" fmla="*/ 4 h 29"/>
                <a:gd name="T6" fmla="*/ 8 w 19"/>
                <a:gd name="T7" fmla="*/ 0 h 29"/>
                <a:gd name="T8" fmla="*/ 0 w 19"/>
                <a:gd name="T9" fmla="*/ 27 h 29"/>
                <a:gd name="T10" fmla="*/ 12 w 19"/>
                <a:gd name="T11" fmla="*/ 29 h 29"/>
                <a:gd name="T12" fmla="*/ 0 w 19"/>
                <a:gd name="T13" fmla="*/ 27 h 29"/>
                <a:gd name="T14" fmla="*/ 6 w 19"/>
                <a:gd name="T15" fmla="*/ 29 h 29"/>
                <a:gd name="T16" fmla="*/ 12 w 19"/>
                <a:gd name="T17" fmla="*/ 29 h 29"/>
                <a:gd name="T18" fmla="*/ 0 w 19"/>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9"/>
                <a:gd name="T32" fmla="*/ 19 w 1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9">
                  <a:moveTo>
                    <a:pt x="0" y="27"/>
                  </a:moveTo>
                  <a:lnTo>
                    <a:pt x="12" y="29"/>
                  </a:lnTo>
                  <a:lnTo>
                    <a:pt x="19" y="4"/>
                  </a:lnTo>
                  <a:lnTo>
                    <a:pt x="8" y="0"/>
                  </a:lnTo>
                  <a:lnTo>
                    <a:pt x="0" y="27"/>
                  </a:lnTo>
                  <a:lnTo>
                    <a:pt x="12" y="29"/>
                  </a:lnTo>
                  <a:lnTo>
                    <a:pt x="0" y="27"/>
                  </a:lnTo>
                  <a:lnTo>
                    <a:pt x="6" y="29"/>
                  </a:lnTo>
                  <a:lnTo>
                    <a:pt x="12" y="29"/>
                  </a:lnTo>
                  <a:lnTo>
                    <a:pt x="0" y="27"/>
                  </a:lnTo>
                  <a:close/>
                </a:path>
              </a:pathLst>
            </a:custGeom>
            <a:solidFill>
              <a:schemeClr val="tx1"/>
            </a:solidFill>
            <a:ln w="9525">
              <a:solidFill>
                <a:schemeClr val="tx1"/>
              </a:solidFill>
              <a:round/>
              <a:headEnd/>
              <a:tailEnd/>
            </a:ln>
          </p:spPr>
          <p:txBody>
            <a:bodyPr/>
            <a:lstStyle/>
            <a:p>
              <a:endParaRPr lang="en-US"/>
            </a:p>
          </p:txBody>
        </p:sp>
        <p:sp>
          <p:nvSpPr>
            <p:cNvPr id="45797" name="Freeform 565"/>
            <p:cNvSpPr>
              <a:spLocks/>
            </p:cNvSpPr>
            <p:nvPr/>
          </p:nvSpPr>
          <p:spPr bwMode="auto">
            <a:xfrm>
              <a:off x="3155" y="3280"/>
              <a:ext cx="11" cy="14"/>
            </a:xfrm>
            <a:custGeom>
              <a:avLst/>
              <a:gdLst>
                <a:gd name="T0" fmla="*/ 2 w 11"/>
                <a:gd name="T1" fmla="*/ 2 h 14"/>
                <a:gd name="T2" fmla="*/ 4 w 11"/>
                <a:gd name="T3" fmla="*/ 0 h 14"/>
                <a:gd name="T4" fmla="*/ 0 w 11"/>
                <a:gd name="T5" fmla="*/ 2 h 14"/>
                <a:gd name="T6" fmla="*/ 6 w 11"/>
                <a:gd name="T7" fmla="*/ 14 h 14"/>
                <a:gd name="T8" fmla="*/ 10 w 11"/>
                <a:gd name="T9" fmla="*/ 12 h 14"/>
                <a:gd name="T10" fmla="*/ 11 w 11"/>
                <a:gd name="T11" fmla="*/ 10 h 14"/>
                <a:gd name="T12" fmla="*/ 10 w 11"/>
                <a:gd name="T13" fmla="*/ 12 h 14"/>
                <a:gd name="T14" fmla="*/ 10 w 11"/>
                <a:gd name="T15" fmla="*/ 10 h 14"/>
                <a:gd name="T16" fmla="*/ 11 w 11"/>
                <a:gd name="T17" fmla="*/ 10 h 14"/>
                <a:gd name="T18" fmla="*/ 2 w 11"/>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2" y="2"/>
                  </a:moveTo>
                  <a:lnTo>
                    <a:pt x="4" y="0"/>
                  </a:lnTo>
                  <a:lnTo>
                    <a:pt x="0" y="2"/>
                  </a:lnTo>
                  <a:lnTo>
                    <a:pt x="6" y="14"/>
                  </a:lnTo>
                  <a:lnTo>
                    <a:pt x="10" y="12"/>
                  </a:lnTo>
                  <a:lnTo>
                    <a:pt x="11" y="10"/>
                  </a:lnTo>
                  <a:lnTo>
                    <a:pt x="10" y="12"/>
                  </a:lnTo>
                  <a:lnTo>
                    <a:pt x="10" y="10"/>
                  </a:lnTo>
                  <a:lnTo>
                    <a:pt x="11" y="10"/>
                  </a:lnTo>
                  <a:lnTo>
                    <a:pt x="2" y="2"/>
                  </a:lnTo>
                  <a:close/>
                </a:path>
              </a:pathLst>
            </a:custGeom>
            <a:solidFill>
              <a:schemeClr val="tx1"/>
            </a:solidFill>
            <a:ln w="9525">
              <a:solidFill>
                <a:schemeClr val="tx1"/>
              </a:solidFill>
              <a:round/>
              <a:headEnd/>
              <a:tailEnd/>
            </a:ln>
          </p:spPr>
          <p:txBody>
            <a:bodyPr/>
            <a:lstStyle/>
            <a:p>
              <a:endParaRPr lang="en-US"/>
            </a:p>
          </p:txBody>
        </p:sp>
        <p:sp>
          <p:nvSpPr>
            <p:cNvPr id="45798" name="Freeform 566"/>
            <p:cNvSpPr>
              <a:spLocks/>
            </p:cNvSpPr>
            <p:nvPr/>
          </p:nvSpPr>
          <p:spPr bwMode="auto">
            <a:xfrm>
              <a:off x="3157" y="3278"/>
              <a:ext cx="13" cy="12"/>
            </a:xfrm>
            <a:custGeom>
              <a:avLst/>
              <a:gdLst>
                <a:gd name="T0" fmla="*/ 4 w 13"/>
                <a:gd name="T1" fmla="*/ 0 h 12"/>
                <a:gd name="T2" fmla="*/ 0 w 13"/>
                <a:gd name="T3" fmla="*/ 4 h 12"/>
                <a:gd name="T4" fmla="*/ 9 w 13"/>
                <a:gd name="T5" fmla="*/ 12 h 12"/>
                <a:gd name="T6" fmla="*/ 13 w 13"/>
                <a:gd name="T7" fmla="*/ 8 h 12"/>
                <a:gd name="T8" fmla="*/ 4 w 13"/>
                <a:gd name="T9" fmla="*/ 0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4" y="0"/>
                  </a:moveTo>
                  <a:lnTo>
                    <a:pt x="0" y="4"/>
                  </a:lnTo>
                  <a:lnTo>
                    <a:pt x="9" y="12"/>
                  </a:lnTo>
                  <a:lnTo>
                    <a:pt x="13" y="8"/>
                  </a:lnTo>
                  <a:lnTo>
                    <a:pt x="4" y="0"/>
                  </a:lnTo>
                  <a:close/>
                </a:path>
              </a:pathLst>
            </a:custGeom>
            <a:solidFill>
              <a:schemeClr val="tx1"/>
            </a:solidFill>
            <a:ln w="9525">
              <a:solidFill>
                <a:schemeClr val="tx1"/>
              </a:solidFill>
              <a:round/>
              <a:headEnd/>
              <a:tailEnd/>
            </a:ln>
          </p:spPr>
          <p:txBody>
            <a:bodyPr/>
            <a:lstStyle/>
            <a:p>
              <a:endParaRPr lang="en-US"/>
            </a:p>
          </p:txBody>
        </p:sp>
        <p:sp>
          <p:nvSpPr>
            <p:cNvPr id="45799" name="Freeform 567"/>
            <p:cNvSpPr>
              <a:spLocks/>
            </p:cNvSpPr>
            <p:nvPr/>
          </p:nvSpPr>
          <p:spPr bwMode="auto">
            <a:xfrm>
              <a:off x="3161" y="3272"/>
              <a:ext cx="13" cy="14"/>
            </a:xfrm>
            <a:custGeom>
              <a:avLst/>
              <a:gdLst>
                <a:gd name="T0" fmla="*/ 4 w 13"/>
                <a:gd name="T1" fmla="*/ 0 h 14"/>
                <a:gd name="T2" fmla="*/ 0 w 13"/>
                <a:gd name="T3" fmla="*/ 6 h 14"/>
                <a:gd name="T4" fmla="*/ 9 w 13"/>
                <a:gd name="T5" fmla="*/ 14 h 14"/>
                <a:gd name="T6" fmla="*/ 13 w 13"/>
                <a:gd name="T7" fmla="*/ 8 h 14"/>
                <a:gd name="T8" fmla="*/ 4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4" y="0"/>
                  </a:moveTo>
                  <a:lnTo>
                    <a:pt x="0" y="6"/>
                  </a:lnTo>
                  <a:lnTo>
                    <a:pt x="9" y="14"/>
                  </a:lnTo>
                  <a:lnTo>
                    <a:pt x="13" y="8"/>
                  </a:lnTo>
                  <a:lnTo>
                    <a:pt x="4" y="0"/>
                  </a:lnTo>
                  <a:close/>
                </a:path>
              </a:pathLst>
            </a:custGeom>
            <a:solidFill>
              <a:schemeClr val="tx1"/>
            </a:solidFill>
            <a:ln w="9525">
              <a:solidFill>
                <a:schemeClr val="tx1"/>
              </a:solidFill>
              <a:round/>
              <a:headEnd/>
              <a:tailEnd/>
            </a:ln>
          </p:spPr>
          <p:txBody>
            <a:bodyPr/>
            <a:lstStyle/>
            <a:p>
              <a:endParaRPr lang="en-US"/>
            </a:p>
          </p:txBody>
        </p:sp>
        <p:sp>
          <p:nvSpPr>
            <p:cNvPr id="45800" name="Freeform 568"/>
            <p:cNvSpPr>
              <a:spLocks/>
            </p:cNvSpPr>
            <p:nvPr/>
          </p:nvSpPr>
          <p:spPr bwMode="auto">
            <a:xfrm>
              <a:off x="3165" y="3266"/>
              <a:ext cx="15" cy="14"/>
            </a:xfrm>
            <a:custGeom>
              <a:avLst/>
              <a:gdLst>
                <a:gd name="T0" fmla="*/ 3 w 15"/>
                <a:gd name="T1" fmla="*/ 0 h 14"/>
                <a:gd name="T2" fmla="*/ 5 w 15"/>
                <a:gd name="T3" fmla="*/ 0 h 14"/>
                <a:gd name="T4" fmla="*/ 0 w 15"/>
                <a:gd name="T5" fmla="*/ 6 h 14"/>
                <a:gd name="T6" fmla="*/ 9 w 15"/>
                <a:gd name="T7" fmla="*/ 14 h 14"/>
                <a:gd name="T8" fmla="*/ 13 w 15"/>
                <a:gd name="T9" fmla="*/ 6 h 14"/>
                <a:gd name="T10" fmla="*/ 15 w 15"/>
                <a:gd name="T11" fmla="*/ 6 h 14"/>
                <a:gd name="T12" fmla="*/ 13 w 15"/>
                <a:gd name="T13" fmla="*/ 6 h 14"/>
                <a:gd name="T14" fmla="*/ 15 w 15"/>
                <a:gd name="T15" fmla="*/ 6 h 14"/>
                <a:gd name="T16" fmla="*/ 3 w 15"/>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3" y="0"/>
                  </a:moveTo>
                  <a:lnTo>
                    <a:pt x="5" y="0"/>
                  </a:lnTo>
                  <a:lnTo>
                    <a:pt x="0" y="6"/>
                  </a:lnTo>
                  <a:lnTo>
                    <a:pt x="9" y="14"/>
                  </a:lnTo>
                  <a:lnTo>
                    <a:pt x="13" y="6"/>
                  </a:lnTo>
                  <a:lnTo>
                    <a:pt x="15" y="6"/>
                  </a:lnTo>
                  <a:lnTo>
                    <a:pt x="13" y="6"/>
                  </a:lnTo>
                  <a:lnTo>
                    <a:pt x="15" y="6"/>
                  </a:lnTo>
                  <a:lnTo>
                    <a:pt x="3" y="0"/>
                  </a:lnTo>
                  <a:close/>
                </a:path>
              </a:pathLst>
            </a:custGeom>
            <a:solidFill>
              <a:schemeClr val="tx1"/>
            </a:solidFill>
            <a:ln w="9525">
              <a:solidFill>
                <a:schemeClr val="tx1"/>
              </a:solidFill>
              <a:round/>
              <a:headEnd/>
              <a:tailEnd/>
            </a:ln>
          </p:spPr>
          <p:txBody>
            <a:bodyPr/>
            <a:lstStyle/>
            <a:p>
              <a:endParaRPr lang="en-US"/>
            </a:p>
          </p:txBody>
        </p:sp>
        <p:sp>
          <p:nvSpPr>
            <p:cNvPr id="45801" name="Freeform 569"/>
            <p:cNvSpPr>
              <a:spLocks/>
            </p:cNvSpPr>
            <p:nvPr/>
          </p:nvSpPr>
          <p:spPr bwMode="auto">
            <a:xfrm>
              <a:off x="3168" y="3231"/>
              <a:ext cx="25" cy="41"/>
            </a:xfrm>
            <a:custGeom>
              <a:avLst/>
              <a:gdLst>
                <a:gd name="T0" fmla="*/ 16 w 25"/>
                <a:gd name="T1" fmla="*/ 0 h 41"/>
                <a:gd name="T2" fmla="*/ 0 w 25"/>
                <a:gd name="T3" fmla="*/ 35 h 41"/>
                <a:gd name="T4" fmla="*/ 12 w 25"/>
                <a:gd name="T5" fmla="*/ 41 h 41"/>
                <a:gd name="T6" fmla="*/ 25 w 25"/>
                <a:gd name="T7" fmla="*/ 4 h 41"/>
                <a:gd name="T8" fmla="*/ 16 w 25"/>
                <a:gd name="T9" fmla="*/ 0 h 41"/>
                <a:gd name="T10" fmla="*/ 0 60000 65536"/>
                <a:gd name="T11" fmla="*/ 0 60000 65536"/>
                <a:gd name="T12" fmla="*/ 0 60000 65536"/>
                <a:gd name="T13" fmla="*/ 0 60000 65536"/>
                <a:gd name="T14" fmla="*/ 0 60000 65536"/>
                <a:gd name="T15" fmla="*/ 0 w 25"/>
                <a:gd name="T16" fmla="*/ 0 h 41"/>
                <a:gd name="T17" fmla="*/ 25 w 25"/>
                <a:gd name="T18" fmla="*/ 41 h 41"/>
              </a:gdLst>
              <a:ahLst/>
              <a:cxnLst>
                <a:cxn ang="T10">
                  <a:pos x="T0" y="T1"/>
                </a:cxn>
                <a:cxn ang="T11">
                  <a:pos x="T2" y="T3"/>
                </a:cxn>
                <a:cxn ang="T12">
                  <a:pos x="T4" y="T5"/>
                </a:cxn>
                <a:cxn ang="T13">
                  <a:pos x="T6" y="T7"/>
                </a:cxn>
                <a:cxn ang="T14">
                  <a:pos x="T8" y="T9"/>
                </a:cxn>
              </a:cxnLst>
              <a:rect l="T15" t="T16" r="T17" b="T18"/>
              <a:pathLst>
                <a:path w="25" h="41">
                  <a:moveTo>
                    <a:pt x="16" y="0"/>
                  </a:moveTo>
                  <a:lnTo>
                    <a:pt x="0" y="35"/>
                  </a:lnTo>
                  <a:lnTo>
                    <a:pt x="12" y="41"/>
                  </a:lnTo>
                  <a:lnTo>
                    <a:pt x="25" y="4"/>
                  </a:lnTo>
                  <a:lnTo>
                    <a:pt x="16" y="0"/>
                  </a:lnTo>
                  <a:close/>
                </a:path>
              </a:pathLst>
            </a:custGeom>
            <a:solidFill>
              <a:schemeClr val="tx1"/>
            </a:solidFill>
            <a:ln w="9525">
              <a:solidFill>
                <a:schemeClr val="tx1"/>
              </a:solidFill>
              <a:round/>
              <a:headEnd/>
              <a:tailEnd/>
            </a:ln>
          </p:spPr>
          <p:txBody>
            <a:bodyPr/>
            <a:lstStyle/>
            <a:p>
              <a:endParaRPr lang="en-US"/>
            </a:p>
          </p:txBody>
        </p:sp>
        <p:sp>
          <p:nvSpPr>
            <p:cNvPr id="45802" name="Freeform 570"/>
            <p:cNvSpPr>
              <a:spLocks/>
            </p:cNvSpPr>
            <p:nvPr/>
          </p:nvSpPr>
          <p:spPr bwMode="auto">
            <a:xfrm>
              <a:off x="3184" y="3212"/>
              <a:ext cx="17" cy="23"/>
            </a:xfrm>
            <a:custGeom>
              <a:avLst/>
              <a:gdLst>
                <a:gd name="T0" fmla="*/ 8 w 17"/>
                <a:gd name="T1" fmla="*/ 0 h 23"/>
                <a:gd name="T2" fmla="*/ 0 w 17"/>
                <a:gd name="T3" fmla="*/ 19 h 23"/>
                <a:gd name="T4" fmla="*/ 9 w 17"/>
                <a:gd name="T5" fmla="*/ 23 h 23"/>
                <a:gd name="T6" fmla="*/ 17 w 17"/>
                <a:gd name="T7" fmla="*/ 4 h 23"/>
                <a:gd name="T8" fmla="*/ 8 w 17"/>
                <a:gd name="T9" fmla="*/ 0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8" y="0"/>
                  </a:moveTo>
                  <a:lnTo>
                    <a:pt x="0" y="19"/>
                  </a:lnTo>
                  <a:lnTo>
                    <a:pt x="9" y="23"/>
                  </a:lnTo>
                  <a:lnTo>
                    <a:pt x="17" y="4"/>
                  </a:lnTo>
                  <a:lnTo>
                    <a:pt x="8" y="0"/>
                  </a:lnTo>
                  <a:close/>
                </a:path>
              </a:pathLst>
            </a:custGeom>
            <a:solidFill>
              <a:schemeClr val="tx1"/>
            </a:solidFill>
            <a:ln w="9525">
              <a:solidFill>
                <a:schemeClr val="tx1"/>
              </a:solidFill>
              <a:round/>
              <a:headEnd/>
              <a:tailEnd/>
            </a:ln>
          </p:spPr>
          <p:txBody>
            <a:bodyPr/>
            <a:lstStyle/>
            <a:p>
              <a:endParaRPr lang="en-US"/>
            </a:p>
          </p:txBody>
        </p:sp>
        <p:sp>
          <p:nvSpPr>
            <p:cNvPr id="45803" name="Freeform 571"/>
            <p:cNvSpPr>
              <a:spLocks/>
            </p:cNvSpPr>
            <p:nvPr/>
          </p:nvSpPr>
          <p:spPr bwMode="auto">
            <a:xfrm>
              <a:off x="3192" y="3188"/>
              <a:ext cx="19" cy="28"/>
            </a:xfrm>
            <a:custGeom>
              <a:avLst/>
              <a:gdLst>
                <a:gd name="T0" fmla="*/ 7 w 19"/>
                <a:gd name="T1" fmla="*/ 0 h 28"/>
                <a:gd name="T2" fmla="*/ 7 w 19"/>
                <a:gd name="T3" fmla="*/ 2 h 28"/>
                <a:gd name="T4" fmla="*/ 0 w 19"/>
                <a:gd name="T5" fmla="*/ 24 h 28"/>
                <a:gd name="T6" fmla="*/ 9 w 19"/>
                <a:gd name="T7" fmla="*/ 28 h 28"/>
                <a:gd name="T8" fmla="*/ 19 w 19"/>
                <a:gd name="T9" fmla="*/ 6 h 28"/>
                <a:gd name="T10" fmla="*/ 7 w 19"/>
                <a:gd name="T11" fmla="*/ 0 h 28"/>
                <a:gd name="T12" fmla="*/ 7 w 19"/>
                <a:gd name="T13" fmla="*/ 2 h 28"/>
                <a:gd name="T14" fmla="*/ 7 w 19"/>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8"/>
                <a:gd name="T26" fmla="*/ 19 w 1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8">
                  <a:moveTo>
                    <a:pt x="7" y="0"/>
                  </a:moveTo>
                  <a:lnTo>
                    <a:pt x="7" y="2"/>
                  </a:lnTo>
                  <a:lnTo>
                    <a:pt x="0" y="24"/>
                  </a:lnTo>
                  <a:lnTo>
                    <a:pt x="9" y="28"/>
                  </a:lnTo>
                  <a:lnTo>
                    <a:pt x="19" y="6"/>
                  </a:lnTo>
                  <a:lnTo>
                    <a:pt x="7" y="0"/>
                  </a:lnTo>
                  <a:lnTo>
                    <a:pt x="7" y="2"/>
                  </a:lnTo>
                  <a:lnTo>
                    <a:pt x="7" y="0"/>
                  </a:lnTo>
                  <a:close/>
                </a:path>
              </a:pathLst>
            </a:custGeom>
            <a:solidFill>
              <a:schemeClr val="tx1"/>
            </a:solidFill>
            <a:ln w="9525">
              <a:solidFill>
                <a:schemeClr val="tx1"/>
              </a:solidFill>
              <a:round/>
              <a:headEnd/>
              <a:tailEnd/>
            </a:ln>
          </p:spPr>
          <p:txBody>
            <a:bodyPr/>
            <a:lstStyle/>
            <a:p>
              <a:endParaRPr lang="en-US"/>
            </a:p>
          </p:txBody>
        </p:sp>
        <p:sp>
          <p:nvSpPr>
            <p:cNvPr id="45804" name="Freeform 572"/>
            <p:cNvSpPr>
              <a:spLocks/>
            </p:cNvSpPr>
            <p:nvPr/>
          </p:nvSpPr>
          <p:spPr bwMode="auto">
            <a:xfrm>
              <a:off x="3199" y="3181"/>
              <a:ext cx="16" cy="13"/>
            </a:xfrm>
            <a:custGeom>
              <a:avLst/>
              <a:gdLst>
                <a:gd name="T0" fmla="*/ 6 w 16"/>
                <a:gd name="T1" fmla="*/ 0 h 13"/>
                <a:gd name="T2" fmla="*/ 0 w 16"/>
                <a:gd name="T3" fmla="*/ 7 h 13"/>
                <a:gd name="T4" fmla="*/ 12 w 16"/>
                <a:gd name="T5" fmla="*/ 13 h 13"/>
                <a:gd name="T6" fmla="*/ 16 w 16"/>
                <a:gd name="T7" fmla="*/ 6 h 13"/>
                <a:gd name="T8" fmla="*/ 6 w 16"/>
                <a:gd name="T9" fmla="*/ 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6" y="0"/>
                  </a:moveTo>
                  <a:lnTo>
                    <a:pt x="0" y="7"/>
                  </a:lnTo>
                  <a:lnTo>
                    <a:pt x="12" y="13"/>
                  </a:lnTo>
                  <a:lnTo>
                    <a:pt x="16" y="6"/>
                  </a:lnTo>
                  <a:lnTo>
                    <a:pt x="6" y="0"/>
                  </a:lnTo>
                  <a:close/>
                </a:path>
              </a:pathLst>
            </a:custGeom>
            <a:solidFill>
              <a:schemeClr val="tx1"/>
            </a:solidFill>
            <a:ln w="9525">
              <a:solidFill>
                <a:schemeClr val="tx1"/>
              </a:solidFill>
              <a:round/>
              <a:headEnd/>
              <a:tailEnd/>
            </a:ln>
          </p:spPr>
          <p:txBody>
            <a:bodyPr/>
            <a:lstStyle/>
            <a:p>
              <a:endParaRPr lang="en-US"/>
            </a:p>
          </p:txBody>
        </p:sp>
        <p:sp>
          <p:nvSpPr>
            <p:cNvPr id="45805" name="Freeform 573"/>
            <p:cNvSpPr>
              <a:spLocks/>
            </p:cNvSpPr>
            <p:nvPr/>
          </p:nvSpPr>
          <p:spPr bwMode="auto">
            <a:xfrm>
              <a:off x="3205" y="3173"/>
              <a:ext cx="14" cy="14"/>
            </a:xfrm>
            <a:custGeom>
              <a:avLst/>
              <a:gdLst>
                <a:gd name="T0" fmla="*/ 4 w 14"/>
                <a:gd name="T1" fmla="*/ 0 h 14"/>
                <a:gd name="T2" fmla="*/ 0 w 14"/>
                <a:gd name="T3" fmla="*/ 8 h 14"/>
                <a:gd name="T4" fmla="*/ 10 w 14"/>
                <a:gd name="T5" fmla="*/ 14 h 14"/>
                <a:gd name="T6" fmla="*/ 14 w 14"/>
                <a:gd name="T7" fmla="*/ 6 h 14"/>
                <a:gd name="T8" fmla="*/ 4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4" y="0"/>
                  </a:moveTo>
                  <a:lnTo>
                    <a:pt x="0" y="8"/>
                  </a:lnTo>
                  <a:lnTo>
                    <a:pt x="10" y="14"/>
                  </a:lnTo>
                  <a:lnTo>
                    <a:pt x="14" y="6"/>
                  </a:lnTo>
                  <a:lnTo>
                    <a:pt x="4" y="0"/>
                  </a:lnTo>
                  <a:close/>
                </a:path>
              </a:pathLst>
            </a:custGeom>
            <a:solidFill>
              <a:schemeClr val="tx1"/>
            </a:solidFill>
            <a:ln w="9525">
              <a:solidFill>
                <a:schemeClr val="tx1"/>
              </a:solidFill>
              <a:round/>
              <a:headEnd/>
              <a:tailEnd/>
            </a:ln>
          </p:spPr>
          <p:txBody>
            <a:bodyPr/>
            <a:lstStyle/>
            <a:p>
              <a:endParaRPr lang="en-US"/>
            </a:p>
          </p:txBody>
        </p:sp>
        <p:sp>
          <p:nvSpPr>
            <p:cNvPr id="45806" name="Freeform 574"/>
            <p:cNvSpPr>
              <a:spLocks/>
            </p:cNvSpPr>
            <p:nvPr/>
          </p:nvSpPr>
          <p:spPr bwMode="auto">
            <a:xfrm>
              <a:off x="3209" y="3167"/>
              <a:ext cx="13" cy="12"/>
            </a:xfrm>
            <a:custGeom>
              <a:avLst/>
              <a:gdLst>
                <a:gd name="T0" fmla="*/ 4 w 13"/>
                <a:gd name="T1" fmla="*/ 0 h 12"/>
                <a:gd name="T2" fmla="*/ 2 w 13"/>
                <a:gd name="T3" fmla="*/ 0 h 12"/>
                <a:gd name="T4" fmla="*/ 0 w 13"/>
                <a:gd name="T5" fmla="*/ 6 h 12"/>
                <a:gd name="T6" fmla="*/ 10 w 13"/>
                <a:gd name="T7" fmla="*/ 12 h 12"/>
                <a:gd name="T8" fmla="*/ 13 w 13"/>
                <a:gd name="T9" fmla="*/ 6 h 12"/>
                <a:gd name="T10" fmla="*/ 11 w 13"/>
                <a:gd name="T11" fmla="*/ 8 h 12"/>
                <a:gd name="T12" fmla="*/ 4 w 13"/>
                <a:gd name="T13" fmla="*/ 0 h 12"/>
                <a:gd name="T14" fmla="*/ 2 w 13"/>
                <a:gd name="T15" fmla="*/ 0 h 12"/>
                <a:gd name="T16" fmla="*/ 4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4" y="0"/>
                  </a:moveTo>
                  <a:lnTo>
                    <a:pt x="2" y="0"/>
                  </a:lnTo>
                  <a:lnTo>
                    <a:pt x="0" y="6"/>
                  </a:lnTo>
                  <a:lnTo>
                    <a:pt x="10" y="12"/>
                  </a:lnTo>
                  <a:lnTo>
                    <a:pt x="13" y="6"/>
                  </a:lnTo>
                  <a:lnTo>
                    <a:pt x="11" y="8"/>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807" name="Freeform 575"/>
            <p:cNvSpPr>
              <a:spLocks/>
            </p:cNvSpPr>
            <p:nvPr/>
          </p:nvSpPr>
          <p:spPr bwMode="auto">
            <a:xfrm>
              <a:off x="3213" y="3161"/>
              <a:ext cx="11" cy="14"/>
            </a:xfrm>
            <a:custGeom>
              <a:avLst/>
              <a:gdLst>
                <a:gd name="T0" fmla="*/ 4 w 11"/>
                <a:gd name="T1" fmla="*/ 0 h 14"/>
                <a:gd name="T2" fmla="*/ 4 w 11"/>
                <a:gd name="T3" fmla="*/ 2 h 14"/>
                <a:gd name="T4" fmla="*/ 0 w 11"/>
                <a:gd name="T5" fmla="*/ 6 h 14"/>
                <a:gd name="T6" fmla="*/ 7 w 11"/>
                <a:gd name="T7" fmla="*/ 14 h 14"/>
                <a:gd name="T8" fmla="*/ 11 w 11"/>
                <a:gd name="T9" fmla="*/ 10 h 14"/>
                <a:gd name="T10" fmla="*/ 4 w 11"/>
                <a:gd name="T11" fmla="*/ 0 h 14"/>
                <a:gd name="T12" fmla="*/ 4 w 11"/>
                <a:gd name="T13" fmla="*/ 2 h 14"/>
                <a:gd name="T14" fmla="*/ 4 w 11"/>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4"/>
                <a:gd name="T26" fmla="*/ 11 w 11"/>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4">
                  <a:moveTo>
                    <a:pt x="4" y="0"/>
                  </a:moveTo>
                  <a:lnTo>
                    <a:pt x="4" y="2"/>
                  </a:lnTo>
                  <a:lnTo>
                    <a:pt x="0" y="6"/>
                  </a:lnTo>
                  <a:lnTo>
                    <a:pt x="7" y="14"/>
                  </a:lnTo>
                  <a:lnTo>
                    <a:pt x="11" y="10"/>
                  </a:lnTo>
                  <a:lnTo>
                    <a:pt x="4" y="0"/>
                  </a:lnTo>
                  <a:lnTo>
                    <a:pt x="4" y="2"/>
                  </a:lnTo>
                  <a:lnTo>
                    <a:pt x="4" y="0"/>
                  </a:lnTo>
                  <a:close/>
                </a:path>
              </a:pathLst>
            </a:custGeom>
            <a:solidFill>
              <a:schemeClr val="tx1"/>
            </a:solidFill>
            <a:ln w="9525">
              <a:solidFill>
                <a:schemeClr val="tx1"/>
              </a:solidFill>
              <a:round/>
              <a:headEnd/>
              <a:tailEnd/>
            </a:ln>
          </p:spPr>
          <p:txBody>
            <a:bodyPr/>
            <a:lstStyle/>
            <a:p>
              <a:endParaRPr lang="en-US"/>
            </a:p>
          </p:txBody>
        </p:sp>
        <p:sp>
          <p:nvSpPr>
            <p:cNvPr id="45808" name="Freeform 576"/>
            <p:cNvSpPr>
              <a:spLocks/>
            </p:cNvSpPr>
            <p:nvPr/>
          </p:nvSpPr>
          <p:spPr bwMode="auto">
            <a:xfrm>
              <a:off x="3217" y="3157"/>
              <a:ext cx="11" cy="14"/>
            </a:xfrm>
            <a:custGeom>
              <a:avLst/>
              <a:gdLst>
                <a:gd name="T0" fmla="*/ 5 w 11"/>
                <a:gd name="T1" fmla="*/ 0 h 14"/>
                <a:gd name="T2" fmla="*/ 3 w 11"/>
                <a:gd name="T3" fmla="*/ 2 h 14"/>
                <a:gd name="T4" fmla="*/ 0 w 11"/>
                <a:gd name="T5" fmla="*/ 4 h 14"/>
                <a:gd name="T6" fmla="*/ 7 w 11"/>
                <a:gd name="T7" fmla="*/ 14 h 14"/>
                <a:gd name="T8" fmla="*/ 11 w 11"/>
                <a:gd name="T9" fmla="*/ 12 h 14"/>
                <a:gd name="T10" fmla="*/ 9 w 11"/>
                <a:gd name="T11" fmla="*/ 12 h 14"/>
                <a:gd name="T12" fmla="*/ 5 w 11"/>
                <a:gd name="T13" fmla="*/ 0 h 14"/>
                <a:gd name="T14" fmla="*/ 3 w 11"/>
                <a:gd name="T15" fmla="*/ 2 h 14"/>
                <a:gd name="T16" fmla="*/ 5 w 11"/>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5" y="0"/>
                  </a:moveTo>
                  <a:lnTo>
                    <a:pt x="3" y="2"/>
                  </a:lnTo>
                  <a:lnTo>
                    <a:pt x="0" y="4"/>
                  </a:lnTo>
                  <a:lnTo>
                    <a:pt x="7" y="14"/>
                  </a:lnTo>
                  <a:lnTo>
                    <a:pt x="11" y="12"/>
                  </a:lnTo>
                  <a:lnTo>
                    <a:pt x="9" y="12"/>
                  </a:lnTo>
                  <a:lnTo>
                    <a:pt x="5" y="0"/>
                  </a:lnTo>
                  <a:lnTo>
                    <a:pt x="3" y="2"/>
                  </a:lnTo>
                  <a:lnTo>
                    <a:pt x="5" y="0"/>
                  </a:lnTo>
                  <a:close/>
                </a:path>
              </a:pathLst>
            </a:custGeom>
            <a:solidFill>
              <a:schemeClr val="tx1"/>
            </a:solidFill>
            <a:ln w="9525">
              <a:solidFill>
                <a:schemeClr val="tx1"/>
              </a:solidFill>
              <a:round/>
              <a:headEnd/>
              <a:tailEnd/>
            </a:ln>
          </p:spPr>
          <p:txBody>
            <a:bodyPr/>
            <a:lstStyle/>
            <a:p>
              <a:endParaRPr lang="en-US"/>
            </a:p>
          </p:txBody>
        </p:sp>
        <p:sp>
          <p:nvSpPr>
            <p:cNvPr id="45809" name="Freeform 577"/>
            <p:cNvSpPr>
              <a:spLocks/>
            </p:cNvSpPr>
            <p:nvPr/>
          </p:nvSpPr>
          <p:spPr bwMode="auto">
            <a:xfrm>
              <a:off x="3222" y="3157"/>
              <a:ext cx="8" cy="12"/>
            </a:xfrm>
            <a:custGeom>
              <a:avLst/>
              <a:gdLst>
                <a:gd name="T0" fmla="*/ 6 w 8"/>
                <a:gd name="T1" fmla="*/ 0 h 12"/>
                <a:gd name="T2" fmla="*/ 4 w 8"/>
                <a:gd name="T3" fmla="*/ 0 h 12"/>
                <a:gd name="T4" fmla="*/ 0 w 8"/>
                <a:gd name="T5" fmla="*/ 0 h 12"/>
                <a:gd name="T6" fmla="*/ 4 w 8"/>
                <a:gd name="T7" fmla="*/ 12 h 12"/>
                <a:gd name="T8" fmla="*/ 8 w 8"/>
                <a:gd name="T9" fmla="*/ 12 h 12"/>
                <a:gd name="T10" fmla="*/ 6 w 8"/>
                <a:gd name="T11" fmla="*/ 12 h 12"/>
                <a:gd name="T12" fmla="*/ 6 w 8"/>
                <a:gd name="T13" fmla="*/ 0 h 12"/>
                <a:gd name="T14" fmla="*/ 4 w 8"/>
                <a:gd name="T15" fmla="*/ 0 h 12"/>
                <a:gd name="T16" fmla="*/ 6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0"/>
                  </a:moveTo>
                  <a:lnTo>
                    <a:pt x="4" y="0"/>
                  </a:lnTo>
                  <a:lnTo>
                    <a:pt x="0" y="0"/>
                  </a:lnTo>
                  <a:lnTo>
                    <a:pt x="4" y="12"/>
                  </a:lnTo>
                  <a:lnTo>
                    <a:pt x="8" y="12"/>
                  </a:lnTo>
                  <a:lnTo>
                    <a:pt x="6"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810" name="Freeform 578"/>
            <p:cNvSpPr>
              <a:spLocks/>
            </p:cNvSpPr>
            <p:nvPr/>
          </p:nvSpPr>
          <p:spPr bwMode="auto">
            <a:xfrm>
              <a:off x="3228" y="3157"/>
              <a:ext cx="8" cy="12"/>
            </a:xfrm>
            <a:custGeom>
              <a:avLst/>
              <a:gdLst>
                <a:gd name="T0" fmla="*/ 8 w 8"/>
                <a:gd name="T1" fmla="*/ 0 h 12"/>
                <a:gd name="T2" fmla="*/ 4 w 8"/>
                <a:gd name="T3" fmla="*/ 0 h 12"/>
                <a:gd name="T4" fmla="*/ 0 w 8"/>
                <a:gd name="T5" fmla="*/ 0 h 12"/>
                <a:gd name="T6" fmla="*/ 0 w 8"/>
                <a:gd name="T7" fmla="*/ 12 h 12"/>
                <a:gd name="T8" fmla="*/ 4 w 8"/>
                <a:gd name="T9" fmla="*/ 12 h 12"/>
                <a:gd name="T10" fmla="*/ 2 w 8"/>
                <a:gd name="T11" fmla="*/ 10 h 12"/>
                <a:gd name="T12" fmla="*/ 8 w 8"/>
                <a:gd name="T13" fmla="*/ 0 h 12"/>
                <a:gd name="T14" fmla="*/ 6 w 8"/>
                <a:gd name="T15" fmla="*/ 0 h 12"/>
                <a:gd name="T16" fmla="*/ 4 w 8"/>
                <a:gd name="T17" fmla="*/ 0 h 12"/>
                <a:gd name="T18" fmla="*/ 8 w 8"/>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8" y="0"/>
                  </a:moveTo>
                  <a:lnTo>
                    <a:pt x="4" y="0"/>
                  </a:lnTo>
                  <a:lnTo>
                    <a:pt x="0" y="0"/>
                  </a:lnTo>
                  <a:lnTo>
                    <a:pt x="0" y="12"/>
                  </a:lnTo>
                  <a:lnTo>
                    <a:pt x="4" y="12"/>
                  </a:lnTo>
                  <a:lnTo>
                    <a:pt x="2" y="10"/>
                  </a:lnTo>
                  <a:lnTo>
                    <a:pt x="8" y="0"/>
                  </a:lnTo>
                  <a:lnTo>
                    <a:pt x="6" y="0"/>
                  </a:lnTo>
                  <a:lnTo>
                    <a:pt x="4" y="0"/>
                  </a:lnTo>
                  <a:lnTo>
                    <a:pt x="8" y="0"/>
                  </a:lnTo>
                  <a:close/>
                </a:path>
              </a:pathLst>
            </a:custGeom>
            <a:solidFill>
              <a:schemeClr val="tx1"/>
            </a:solidFill>
            <a:ln w="9525">
              <a:solidFill>
                <a:schemeClr val="tx1"/>
              </a:solidFill>
              <a:round/>
              <a:headEnd/>
              <a:tailEnd/>
            </a:ln>
          </p:spPr>
          <p:txBody>
            <a:bodyPr/>
            <a:lstStyle/>
            <a:p>
              <a:endParaRPr lang="en-US"/>
            </a:p>
          </p:txBody>
        </p:sp>
        <p:sp>
          <p:nvSpPr>
            <p:cNvPr id="45811" name="Freeform 579"/>
            <p:cNvSpPr>
              <a:spLocks/>
            </p:cNvSpPr>
            <p:nvPr/>
          </p:nvSpPr>
          <p:spPr bwMode="auto">
            <a:xfrm>
              <a:off x="3230" y="3157"/>
              <a:ext cx="8" cy="12"/>
            </a:xfrm>
            <a:custGeom>
              <a:avLst/>
              <a:gdLst>
                <a:gd name="T0" fmla="*/ 8 w 8"/>
                <a:gd name="T1" fmla="*/ 2 h 12"/>
                <a:gd name="T2" fmla="*/ 6 w 8"/>
                <a:gd name="T3" fmla="*/ 0 h 12"/>
                <a:gd name="T4" fmla="*/ 0 w 8"/>
                <a:gd name="T5" fmla="*/ 10 h 12"/>
                <a:gd name="T6" fmla="*/ 2 w 8"/>
                <a:gd name="T7" fmla="*/ 12 h 12"/>
                <a:gd name="T8" fmla="*/ 8 w 8"/>
                <a:gd name="T9" fmla="*/ 2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2"/>
                  </a:moveTo>
                  <a:lnTo>
                    <a:pt x="6" y="0"/>
                  </a:lnTo>
                  <a:lnTo>
                    <a:pt x="0" y="10"/>
                  </a:lnTo>
                  <a:lnTo>
                    <a:pt x="2" y="12"/>
                  </a:lnTo>
                  <a:lnTo>
                    <a:pt x="8" y="2"/>
                  </a:lnTo>
                  <a:close/>
                </a:path>
              </a:pathLst>
            </a:custGeom>
            <a:solidFill>
              <a:schemeClr val="tx1"/>
            </a:solidFill>
            <a:ln w="9525">
              <a:solidFill>
                <a:schemeClr val="tx1"/>
              </a:solidFill>
              <a:round/>
              <a:headEnd/>
              <a:tailEnd/>
            </a:ln>
          </p:spPr>
          <p:txBody>
            <a:bodyPr/>
            <a:lstStyle/>
            <a:p>
              <a:endParaRPr lang="en-US"/>
            </a:p>
          </p:txBody>
        </p:sp>
        <p:sp>
          <p:nvSpPr>
            <p:cNvPr id="45812" name="Freeform 580"/>
            <p:cNvSpPr>
              <a:spLocks/>
            </p:cNvSpPr>
            <p:nvPr/>
          </p:nvSpPr>
          <p:spPr bwMode="auto">
            <a:xfrm>
              <a:off x="3232" y="3159"/>
              <a:ext cx="10" cy="10"/>
            </a:xfrm>
            <a:custGeom>
              <a:avLst/>
              <a:gdLst>
                <a:gd name="T0" fmla="*/ 10 w 10"/>
                <a:gd name="T1" fmla="*/ 2 h 10"/>
                <a:gd name="T2" fmla="*/ 8 w 10"/>
                <a:gd name="T3" fmla="*/ 0 h 10"/>
                <a:gd name="T4" fmla="*/ 6 w 10"/>
                <a:gd name="T5" fmla="*/ 0 h 10"/>
                <a:gd name="T6" fmla="*/ 0 w 10"/>
                <a:gd name="T7" fmla="*/ 10 h 10"/>
                <a:gd name="T8" fmla="*/ 2 w 10"/>
                <a:gd name="T9" fmla="*/ 10 h 10"/>
                <a:gd name="T10" fmla="*/ 0 w 10"/>
                <a:gd name="T11" fmla="*/ 10 h 10"/>
                <a:gd name="T12" fmla="*/ 10 w 10"/>
                <a:gd name="T13" fmla="*/ 2 h 10"/>
                <a:gd name="T14" fmla="*/ 8 w 10"/>
                <a:gd name="T15" fmla="*/ 0 h 10"/>
                <a:gd name="T16" fmla="*/ 10 w 10"/>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0" y="2"/>
                  </a:moveTo>
                  <a:lnTo>
                    <a:pt x="8" y="0"/>
                  </a:lnTo>
                  <a:lnTo>
                    <a:pt x="6" y="0"/>
                  </a:lnTo>
                  <a:lnTo>
                    <a:pt x="0" y="10"/>
                  </a:lnTo>
                  <a:lnTo>
                    <a:pt x="2" y="10"/>
                  </a:lnTo>
                  <a:lnTo>
                    <a:pt x="0" y="10"/>
                  </a:lnTo>
                  <a:lnTo>
                    <a:pt x="10" y="2"/>
                  </a:lnTo>
                  <a:lnTo>
                    <a:pt x="8" y="0"/>
                  </a:lnTo>
                  <a:lnTo>
                    <a:pt x="10" y="2"/>
                  </a:lnTo>
                  <a:close/>
                </a:path>
              </a:pathLst>
            </a:custGeom>
            <a:solidFill>
              <a:schemeClr val="tx1"/>
            </a:solidFill>
            <a:ln w="9525">
              <a:solidFill>
                <a:schemeClr val="tx1"/>
              </a:solidFill>
              <a:round/>
              <a:headEnd/>
              <a:tailEnd/>
            </a:ln>
          </p:spPr>
          <p:txBody>
            <a:bodyPr/>
            <a:lstStyle/>
            <a:p>
              <a:endParaRPr lang="en-US"/>
            </a:p>
          </p:txBody>
        </p:sp>
        <p:sp>
          <p:nvSpPr>
            <p:cNvPr id="45813" name="Freeform 581"/>
            <p:cNvSpPr>
              <a:spLocks/>
            </p:cNvSpPr>
            <p:nvPr/>
          </p:nvSpPr>
          <p:spPr bwMode="auto">
            <a:xfrm>
              <a:off x="3232" y="3161"/>
              <a:ext cx="12" cy="10"/>
            </a:xfrm>
            <a:custGeom>
              <a:avLst/>
              <a:gdLst>
                <a:gd name="T0" fmla="*/ 12 w 12"/>
                <a:gd name="T1" fmla="*/ 2 h 10"/>
                <a:gd name="T2" fmla="*/ 10 w 12"/>
                <a:gd name="T3" fmla="*/ 0 h 10"/>
                <a:gd name="T4" fmla="*/ 0 w 12"/>
                <a:gd name="T5" fmla="*/ 8 h 10"/>
                <a:gd name="T6" fmla="*/ 2 w 12"/>
                <a:gd name="T7" fmla="*/ 10 h 10"/>
                <a:gd name="T8" fmla="*/ 12 w 12"/>
                <a:gd name="T9" fmla="*/ 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2"/>
                  </a:moveTo>
                  <a:lnTo>
                    <a:pt x="10" y="0"/>
                  </a:lnTo>
                  <a:lnTo>
                    <a:pt x="0" y="8"/>
                  </a:lnTo>
                  <a:lnTo>
                    <a:pt x="2" y="10"/>
                  </a:lnTo>
                  <a:lnTo>
                    <a:pt x="12" y="2"/>
                  </a:lnTo>
                  <a:close/>
                </a:path>
              </a:pathLst>
            </a:custGeom>
            <a:solidFill>
              <a:schemeClr val="tx1"/>
            </a:solidFill>
            <a:ln w="9525">
              <a:solidFill>
                <a:schemeClr val="tx1"/>
              </a:solidFill>
              <a:round/>
              <a:headEnd/>
              <a:tailEnd/>
            </a:ln>
          </p:spPr>
          <p:txBody>
            <a:bodyPr/>
            <a:lstStyle/>
            <a:p>
              <a:endParaRPr lang="en-US"/>
            </a:p>
          </p:txBody>
        </p:sp>
        <p:sp>
          <p:nvSpPr>
            <p:cNvPr id="45814" name="Freeform 582"/>
            <p:cNvSpPr>
              <a:spLocks/>
            </p:cNvSpPr>
            <p:nvPr/>
          </p:nvSpPr>
          <p:spPr bwMode="auto">
            <a:xfrm>
              <a:off x="3234" y="3163"/>
              <a:ext cx="12" cy="10"/>
            </a:xfrm>
            <a:custGeom>
              <a:avLst/>
              <a:gdLst>
                <a:gd name="T0" fmla="*/ 12 w 12"/>
                <a:gd name="T1" fmla="*/ 2 h 10"/>
                <a:gd name="T2" fmla="*/ 10 w 12"/>
                <a:gd name="T3" fmla="*/ 0 h 10"/>
                <a:gd name="T4" fmla="*/ 0 w 12"/>
                <a:gd name="T5" fmla="*/ 8 h 10"/>
                <a:gd name="T6" fmla="*/ 4 w 12"/>
                <a:gd name="T7" fmla="*/ 10 h 10"/>
                <a:gd name="T8" fmla="*/ 12 w 12"/>
                <a:gd name="T9" fmla="*/ 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2"/>
                  </a:moveTo>
                  <a:lnTo>
                    <a:pt x="10" y="0"/>
                  </a:lnTo>
                  <a:lnTo>
                    <a:pt x="0" y="8"/>
                  </a:lnTo>
                  <a:lnTo>
                    <a:pt x="4" y="10"/>
                  </a:lnTo>
                  <a:lnTo>
                    <a:pt x="12" y="2"/>
                  </a:lnTo>
                  <a:close/>
                </a:path>
              </a:pathLst>
            </a:custGeom>
            <a:solidFill>
              <a:schemeClr val="tx1"/>
            </a:solidFill>
            <a:ln w="9525">
              <a:solidFill>
                <a:schemeClr val="tx1"/>
              </a:solidFill>
              <a:round/>
              <a:headEnd/>
              <a:tailEnd/>
            </a:ln>
          </p:spPr>
          <p:txBody>
            <a:bodyPr/>
            <a:lstStyle/>
            <a:p>
              <a:endParaRPr lang="en-US"/>
            </a:p>
          </p:txBody>
        </p:sp>
        <p:sp>
          <p:nvSpPr>
            <p:cNvPr id="45815" name="Freeform 583"/>
            <p:cNvSpPr>
              <a:spLocks/>
            </p:cNvSpPr>
            <p:nvPr/>
          </p:nvSpPr>
          <p:spPr bwMode="auto">
            <a:xfrm>
              <a:off x="3238" y="3165"/>
              <a:ext cx="13" cy="14"/>
            </a:xfrm>
            <a:custGeom>
              <a:avLst/>
              <a:gdLst>
                <a:gd name="T0" fmla="*/ 13 w 13"/>
                <a:gd name="T1" fmla="*/ 6 h 14"/>
                <a:gd name="T2" fmla="*/ 11 w 13"/>
                <a:gd name="T3" fmla="*/ 6 h 14"/>
                <a:gd name="T4" fmla="*/ 8 w 13"/>
                <a:gd name="T5" fmla="*/ 0 h 14"/>
                <a:gd name="T6" fmla="*/ 0 w 13"/>
                <a:gd name="T7" fmla="*/ 8 h 14"/>
                <a:gd name="T8" fmla="*/ 4 w 13"/>
                <a:gd name="T9" fmla="*/ 14 h 14"/>
                <a:gd name="T10" fmla="*/ 2 w 13"/>
                <a:gd name="T11" fmla="*/ 12 h 14"/>
                <a:gd name="T12" fmla="*/ 13 w 13"/>
                <a:gd name="T13" fmla="*/ 6 h 14"/>
                <a:gd name="T14" fmla="*/ 11 w 13"/>
                <a:gd name="T15" fmla="*/ 6 h 14"/>
                <a:gd name="T16" fmla="*/ 13 w 13"/>
                <a:gd name="T17" fmla="*/ 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13" y="6"/>
                  </a:moveTo>
                  <a:lnTo>
                    <a:pt x="11" y="6"/>
                  </a:lnTo>
                  <a:lnTo>
                    <a:pt x="8" y="0"/>
                  </a:lnTo>
                  <a:lnTo>
                    <a:pt x="0" y="8"/>
                  </a:lnTo>
                  <a:lnTo>
                    <a:pt x="4" y="14"/>
                  </a:lnTo>
                  <a:lnTo>
                    <a:pt x="2" y="12"/>
                  </a:lnTo>
                  <a:lnTo>
                    <a:pt x="13" y="6"/>
                  </a:lnTo>
                  <a:lnTo>
                    <a:pt x="11" y="6"/>
                  </a:lnTo>
                  <a:lnTo>
                    <a:pt x="13" y="6"/>
                  </a:lnTo>
                  <a:close/>
                </a:path>
              </a:pathLst>
            </a:custGeom>
            <a:solidFill>
              <a:schemeClr val="tx1"/>
            </a:solidFill>
            <a:ln w="9525">
              <a:solidFill>
                <a:schemeClr val="tx1"/>
              </a:solidFill>
              <a:round/>
              <a:headEnd/>
              <a:tailEnd/>
            </a:ln>
          </p:spPr>
          <p:txBody>
            <a:bodyPr/>
            <a:lstStyle/>
            <a:p>
              <a:endParaRPr lang="en-US"/>
            </a:p>
          </p:txBody>
        </p:sp>
      </p:grpSp>
      <p:grpSp>
        <p:nvGrpSpPr>
          <p:cNvPr id="4" name="Group 584"/>
          <p:cNvGrpSpPr>
            <a:grpSpLocks/>
          </p:cNvGrpSpPr>
          <p:nvPr/>
        </p:nvGrpSpPr>
        <p:grpSpPr bwMode="auto">
          <a:xfrm>
            <a:off x="4764088" y="5087938"/>
            <a:ext cx="939800" cy="217487"/>
            <a:chOff x="3155" y="3157"/>
            <a:chExt cx="641" cy="137"/>
          </a:xfrm>
        </p:grpSpPr>
        <p:sp>
          <p:nvSpPr>
            <p:cNvPr id="45416" name="Freeform 585"/>
            <p:cNvSpPr>
              <a:spLocks/>
            </p:cNvSpPr>
            <p:nvPr/>
          </p:nvSpPr>
          <p:spPr bwMode="auto">
            <a:xfrm>
              <a:off x="3240" y="3171"/>
              <a:ext cx="19" cy="23"/>
            </a:xfrm>
            <a:custGeom>
              <a:avLst/>
              <a:gdLst>
                <a:gd name="T0" fmla="*/ 19 w 19"/>
                <a:gd name="T1" fmla="*/ 17 h 23"/>
                <a:gd name="T2" fmla="*/ 11 w 19"/>
                <a:gd name="T3" fmla="*/ 0 h 23"/>
                <a:gd name="T4" fmla="*/ 0 w 19"/>
                <a:gd name="T5" fmla="*/ 6 h 23"/>
                <a:gd name="T6" fmla="*/ 9 w 19"/>
                <a:gd name="T7" fmla="*/ 23 h 23"/>
                <a:gd name="T8" fmla="*/ 19 w 19"/>
                <a:gd name="T9" fmla="*/ 17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19" y="17"/>
                  </a:moveTo>
                  <a:lnTo>
                    <a:pt x="11" y="0"/>
                  </a:lnTo>
                  <a:lnTo>
                    <a:pt x="0" y="6"/>
                  </a:lnTo>
                  <a:lnTo>
                    <a:pt x="9" y="23"/>
                  </a:lnTo>
                  <a:lnTo>
                    <a:pt x="19" y="17"/>
                  </a:lnTo>
                  <a:close/>
                </a:path>
              </a:pathLst>
            </a:custGeom>
            <a:solidFill>
              <a:schemeClr val="tx1"/>
            </a:solidFill>
            <a:ln w="9525">
              <a:solidFill>
                <a:schemeClr val="tx1"/>
              </a:solidFill>
              <a:round/>
              <a:headEnd/>
              <a:tailEnd/>
            </a:ln>
          </p:spPr>
          <p:txBody>
            <a:bodyPr/>
            <a:lstStyle/>
            <a:p>
              <a:endParaRPr lang="en-US"/>
            </a:p>
          </p:txBody>
        </p:sp>
        <p:sp>
          <p:nvSpPr>
            <p:cNvPr id="45417" name="Freeform 586"/>
            <p:cNvSpPr>
              <a:spLocks/>
            </p:cNvSpPr>
            <p:nvPr/>
          </p:nvSpPr>
          <p:spPr bwMode="auto">
            <a:xfrm>
              <a:off x="3249" y="3188"/>
              <a:ext cx="26" cy="37"/>
            </a:xfrm>
            <a:custGeom>
              <a:avLst/>
              <a:gdLst>
                <a:gd name="T0" fmla="*/ 26 w 26"/>
                <a:gd name="T1" fmla="*/ 34 h 37"/>
                <a:gd name="T2" fmla="*/ 10 w 26"/>
                <a:gd name="T3" fmla="*/ 0 h 37"/>
                <a:gd name="T4" fmla="*/ 0 w 26"/>
                <a:gd name="T5" fmla="*/ 6 h 37"/>
                <a:gd name="T6" fmla="*/ 14 w 26"/>
                <a:gd name="T7" fmla="*/ 37 h 37"/>
                <a:gd name="T8" fmla="*/ 26 w 26"/>
                <a:gd name="T9" fmla="*/ 34 h 37"/>
                <a:gd name="T10" fmla="*/ 0 60000 65536"/>
                <a:gd name="T11" fmla="*/ 0 60000 65536"/>
                <a:gd name="T12" fmla="*/ 0 60000 65536"/>
                <a:gd name="T13" fmla="*/ 0 60000 65536"/>
                <a:gd name="T14" fmla="*/ 0 60000 65536"/>
                <a:gd name="T15" fmla="*/ 0 w 26"/>
                <a:gd name="T16" fmla="*/ 0 h 37"/>
                <a:gd name="T17" fmla="*/ 26 w 26"/>
                <a:gd name="T18" fmla="*/ 37 h 37"/>
              </a:gdLst>
              <a:ahLst/>
              <a:cxnLst>
                <a:cxn ang="T10">
                  <a:pos x="T0" y="T1"/>
                </a:cxn>
                <a:cxn ang="T11">
                  <a:pos x="T2" y="T3"/>
                </a:cxn>
                <a:cxn ang="T12">
                  <a:pos x="T4" y="T5"/>
                </a:cxn>
                <a:cxn ang="T13">
                  <a:pos x="T6" y="T7"/>
                </a:cxn>
                <a:cxn ang="T14">
                  <a:pos x="T8" y="T9"/>
                </a:cxn>
              </a:cxnLst>
              <a:rect l="T15" t="T16" r="T17" b="T18"/>
              <a:pathLst>
                <a:path w="26" h="37">
                  <a:moveTo>
                    <a:pt x="26" y="34"/>
                  </a:moveTo>
                  <a:lnTo>
                    <a:pt x="10" y="0"/>
                  </a:lnTo>
                  <a:lnTo>
                    <a:pt x="0" y="6"/>
                  </a:lnTo>
                  <a:lnTo>
                    <a:pt x="14" y="37"/>
                  </a:lnTo>
                  <a:lnTo>
                    <a:pt x="26" y="34"/>
                  </a:lnTo>
                  <a:close/>
                </a:path>
              </a:pathLst>
            </a:custGeom>
            <a:solidFill>
              <a:schemeClr val="tx1"/>
            </a:solidFill>
            <a:ln w="9525">
              <a:solidFill>
                <a:schemeClr val="tx1"/>
              </a:solidFill>
              <a:round/>
              <a:headEnd/>
              <a:tailEnd/>
            </a:ln>
          </p:spPr>
          <p:txBody>
            <a:bodyPr/>
            <a:lstStyle/>
            <a:p>
              <a:endParaRPr lang="en-US"/>
            </a:p>
          </p:txBody>
        </p:sp>
        <p:sp>
          <p:nvSpPr>
            <p:cNvPr id="45418" name="Freeform 587"/>
            <p:cNvSpPr>
              <a:spLocks/>
            </p:cNvSpPr>
            <p:nvPr/>
          </p:nvSpPr>
          <p:spPr bwMode="auto">
            <a:xfrm>
              <a:off x="3263" y="3222"/>
              <a:ext cx="19" cy="23"/>
            </a:xfrm>
            <a:custGeom>
              <a:avLst/>
              <a:gdLst>
                <a:gd name="T0" fmla="*/ 17 w 19"/>
                <a:gd name="T1" fmla="*/ 17 h 23"/>
                <a:gd name="T2" fmla="*/ 19 w 19"/>
                <a:gd name="T3" fmla="*/ 17 h 23"/>
                <a:gd name="T4" fmla="*/ 12 w 19"/>
                <a:gd name="T5" fmla="*/ 0 h 23"/>
                <a:gd name="T6" fmla="*/ 0 w 19"/>
                <a:gd name="T7" fmla="*/ 3 h 23"/>
                <a:gd name="T8" fmla="*/ 8 w 19"/>
                <a:gd name="T9" fmla="*/ 21 h 23"/>
                <a:gd name="T10" fmla="*/ 8 w 19"/>
                <a:gd name="T11" fmla="*/ 23 h 23"/>
                <a:gd name="T12" fmla="*/ 8 w 19"/>
                <a:gd name="T13" fmla="*/ 21 h 23"/>
                <a:gd name="T14" fmla="*/ 8 w 19"/>
                <a:gd name="T15" fmla="*/ 23 h 23"/>
                <a:gd name="T16" fmla="*/ 17 w 19"/>
                <a:gd name="T17" fmla="*/ 1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7" y="17"/>
                  </a:moveTo>
                  <a:lnTo>
                    <a:pt x="19" y="17"/>
                  </a:lnTo>
                  <a:lnTo>
                    <a:pt x="12" y="0"/>
                  </a:lnTo>
                  <a:lnTo>
                    <a:pt x="0" y="3"/>
                  </a:lnTo>
                  <a:lnTo>
                    <a:pt x="8" y="21"/>
                  </a:lnTo>
                  <a:lnTo>
                    <a:pt x="8" y="23"/>
                  </a:lnTo>
                  <a:lnTo>
                    <a:pt x="8" y="21"/>
                  </a:lnTo>
                  <a:lnTo>
                    <a:pt x="8" y="23"/>
                  </a:lnTo>
                  <a:lnTo>
                    <a:pt x="17" y="17"/>
                  </a:lnTo>
                  <a:close/>
                </a:path>
              </a:pathLst>
            </a:custGeom>
            <a:solidFill>
              <a:schemeClr val="tx1"/>
            </a:solidFill>
            <a:ln w="9525">
              <a:solidFill>
                <a:schemeClr val="tx1"/>
              </a:solidFill>
              <a:round/>
              <a:headEnd/>
              <a:tailEnd/>
            </a:ln>
          </p:spPr>
          <p:txBody>
            <a:bodyPr/>
            <a:lstStyle/>
            <a:p>
              <a:endParaRPr lang="en-US"/>
            </a:p>
          </p:txBody>
        </p:sp>
        <p:sp>
          <p:nvSpPr>
            <p:cNvPr id="45419" name="Freeform 588"/>
            <p:cNvSpPr>
              <a:spLocks/>
            </p:cNvSpPr>
            <p:nvPr/>
          </p:nvSpPr>
          <p:spPr bwMode="auto">
            <a:xfrm>
              <a:off x="3271" y="3239"/>
              <a:ext cx="17" cy="20"/>
            </a:xfrm>
            <a:custGeom>
              <a:avLst/>
              <a:gdLst>
                <a:gd name="T0" fmla="*/ 17 w 17"/>
                <a:gd name="T1" fmla="*/ 14 h 20"/>
                <a:gd name="T2" fmla="*/ 9 w 17"/>
                <a:gd name="T3" fmla="*/ 0 h 20"/>
                <a:gd name="T4" fmla="*/ 0 w 17"/>
                <a:gd name="T5" fmla="*/ 6 h 20"/>
                <a:gd name="T6" fmla="*/ 7 w 17"/>
                <a:gd name="T7" fmla="*/ 20 h 20"/>
                <a:gd name="T8" fmla="*/ 17 w 17"/>
                <a:gd name="T9" fmla="*/ 1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17" y="14"/>
                  </a:moveTo>
                  <a:lnTo>
                    <a:pt x="9" y="0"/>
                  </a:lnTo>
                  <a:lnTo>
                    <a:pt x="0" y="6"/>
                  </a:lnTo>
                  <a:lnTo>
                    <a:pt x="7" y="20"/>
                  </a:lnTo>
                  <a:lnTo>
                    <a:pt x="17" y="14"/>
                  </a:lnTo>
                  <a:close/>
                </a:path>
              </a:pathLst>
            </a:custGeom>
            <a:solidFill>
              <a:schemeClr val="tx1"/>
            </a:solidFill>
            <a:ln w="9525">
              <a:solidFill>
                <a:schemeClr val="tx1"/>
              </a:solidFill>
              <a:round/>
              <a:headEnd/>
              <a:tailEnd/>
            </a:ln>
          </p:spPr>
          <p:txBody>
            <a:bodyPr/>
            <a:lstStyle/>
            <a:p>
              <a:endParaRPr lang="en-US"/>
            </a:p>
          </p:txBody>
        </p:sp>
        <p:sp>
          <p:nvSpPr>
            <p:cNvPr id="45420" name="Freeform 589"/>
            <p:cNvSpPr>
              <a:spLocks/>
            </p:cNvSpPr>
            <p:nvPr/>
          </p:nvSpPr>
          <p:spPr bwMode="auto">
            <a:xfrm>
              <a:off x="3278" y="3253"/>
              <a:ext cx="14" cy="13"/>
            </a:xfrm>
            <a:custGeom>
              <a:avLst/>
              <a:gdLst>
                <a:gd name="T0" fmla="*/ 14 w 14"/>
                <a:gd name="T1" fmla="*/ 6 h 13"/>
                <a:gd name="T2" fmla="*/ 14 w 14"/>
                <a:gd name="T3" fmla="*/ 8 h 13"/>
                <a:gd name="T4" fmla="*/ 10 w 14"/>
                <a:gd name="T5" fmla="*/ 0 h 13"/>
                <a:gd name="T6" fmla="*/ 0 w 14"/>
                <a:gd name="T7" fmla="*/ 6 h 13"/>
                <a:gd name="T8" fmla="*/ 4 w 14"/>
                <a:gd name="T9" fmla="*/ 13 h 13"/>
                <a:gd name="T10" fmla="*/ 14 w 14"/>
                <a:gd name="T11" fmla="*/ 6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14" y="6"/>
                  </a:moveTo>
                  <a:lnTo>
                    <a:pt x="14" y="8"/>
                  </a:lnTo>
                  <a:lnTo>
                    <a:pt x="10" y="0"/>
                  </a:lnTo>
                  <a:lnTo>
                    <a:pt x="0" y="6"/>
                  </a:lnTo>
                  <a:lnTo>
                    <a:pt x="4" y="13"/>
                  </a:lnTo>
                  <a:lnTo>
                    <a:pt x="14" y="6"/>
                  </a:lnTo>
                  <a:close/>
                </a:path>
              </a:pathLst>
            </a:custGeom>
            <a:solidFill>
              <a:schemeClr val="tx1"/>
            </a:solidFill>
            <a:ln w="9525">
              <a:solidFill>
                <a:schemeClr val="tx1"/>
              </a:solidFill>
              <a:round/>
              <a:headEnd/>
              <a:tailEnd/>
            </a:ln>
          </p:spPr>
          <p:txBody>
            <a:bodyPr/>
            <a:lstStyle/>
            <a:p>
              <a:endParaRPr lang="en-US"/>
            </a:p>
          </p:txBody>
        </p:sp>
        <p:sp>
          <p:nvSpPr>
            <p:cNvPr id="45421" name="Freeform 590"/>
            <p:cNvSpPr>
              <a:spLocks/>
            </p:cNvSpPr>
            <p:nvPr/>
          </p:nvSpPr>
          <p:spPr bwMode="auto">
            <a:xfrm>
              <a:off x="3282" y="3259"/>
              <a:ext cx="14" cy="13"/>
            </a:xfrm>
            <a:custGeom>
              <a:avLst/>
              <a:gdLst>
                <a:gd name="T0" fmla="*/ 14 w 14"/>
                <a:gd name="T1" fmla="*/ 5 h 13"/>
                <a:gd name="T2" fmla="*/ 10 w 14"/>
                <a:gd name="T3" fmla="*/ 0 h 13"/>
                <a:gd name="T4" fmla="*/ 0 w 14"/>
                <a:gd name="T5" fmla="*/ 7 h 13"/>
                <a:gd name="T6" fmla="*/ 4 w 14"/>
                <a:gd name="T7" fmla="*/ 13 h 13"/>
                <a:gd name="T8" fmla="*/ 6 w 14"/>
                <a:gd name="T9" fmla="*/ 13 h 13"/>
                <a:gd name="T10" fmla="*/ 4 w 14"/>
                <a:gd name="T11" fmla="*/ 13 h 13"/>
                <a:gd name="T12" fmla="*/ 6 w 14"/>
                <a:gd name="T13" fmla="*/ 13 h 13"/>
                <a:gd name="T14" fmla="*/ 14 w 14"/>
                <a:gd name="T15" fmla="*/ 5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4" y="5"/>
                  </a:moveTo>
                  <a:lnTo>
                    <a:pt x="10" y="0"/>
                  </a:lnTo>
                  <a:lnTo>
                    <a:pt x="0" y="7"/>
                  </a:lnTo>
                  <a:lnTo>
                    <a:pt x="4" y="13"/>
                  </a:lnTo>
                  <a:lnTo>
                    <a:pt x="6" y="13"/>
                  </a:lnTo>
                  <a:lnTo>
                    <a:pt x="4" y="13"/>
                  </a:lnTo>
                  <a:lnTo>
                    <a:pt x="6" y="13"/>
                  </a:lnTo>
                  <a:lnTo>
                    <a:pt x="14" y="5"/>
                  </a:lnTo>
                  <a:close/>
                </a:path>
              </a:pathLst>
            </a:custGeom>
            <a:solidFill>
              <a:schemeClr val="tx1"/>
            </a:solidFill>
            <a:ln w="9525">
              <a:solidFill>
                <a:schemeClr val="tx1"/>
              </a:solidFill>
              <a:round/>
              <a:headEnd/>
              <a:tailEnd/>
            </a:ln>
          </p:spPr>
          <p:txBody>
            <a:bodyPr/>
            <a:lstStyle/>
            <a:p>
              <a:endParaRPr lang="en-US"/>
            </a:p>
          </p:txBody>
        </p:sp>
        <p:sp>
          <p:nvSpPr>
            <p:cNvPr id="45422" name="Freeform 591"/>
            <p:cNvSpPr>
              <a:spLocks/>
            </p:cNvSpPr>
            <p:nvPr/>
          </p:nvSpPr>
          <p:spPr bwMode="auto">
            <a:xfrm>
              <a:off x="3288" y="3264"/>
              <a:ext cx="12" cy="12"/>
            </a:xfrm>
            <a:custGeom>
              <a:avLst/>
              <a:gdLst>
                <a:gd name="T0" fmla="*/ 12 w 12"/>
                <a:gd name="T1" fmla="*/ 4 h 12"/>
                <a:gd name="T2" fmla="*/ 8 w 12"/>
                <a:gd name="T3" fmla="*/ 0 h 12"/>
                <a:gd name="T4" fmla="*/ 0 w 12"/>
                <a:gd name="T5" fmla="*/ 8 h 12"/>
                <a:gd name="T6" fmla="*/ 4 w 12"/>
                <a:gd name="T7" fmla="*/ 12 h 12"/>
                <a:gd name="T8" fmla="*/ 6 w 12"/>
                <a:gd name="T9" fmla="*/ 12 h 12"/>
                <a:gd name="T10" fmla="*/ 4 w 12"/>
                <a:gd name="T11" fmla="*/ 12 h 12"/>
                <a:gd name="T12" fmla="*/ 6 w 12"/>
                <a:gd name="T13" fmla="*/ 12 h 12"/>
                <a:gd name="T14" fmla="*/ 12 w 12"/>
                <a:gd name="T15" fmla="*/ 4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12" y="4"/>
                  </a:moveTo>
                  <a:lnTo>
                    <a:pt x="8" y="0"/>
                  </a:lnTo>
                  <a:lnTo>
                    <a:pt x="0" y="8"/>
                  </a:lnTo>
                  <a:lnTo>
                    <a:pt x="4" y="12"/>
                  </a:lnTo>
                  <a:lnTo>
                    <a:pt x="6" y="12"/>
                  </a:lnTo>
                  <a:lnTo>
                    <a:pt x="4" y="12"/>
                  </a:lnTo>
                  <a:lnTo>
                    <a:pt x="6" y="12"/>
                  </a:lnTo>
                  <a:lnTo>
                    <a:pt x="12" y="4"/>
                  </a:lnTo>
                  <a:close/>
                </a:path>
              </a:pathLst>
            </a:custGeom>
            <a:solidFill>
              <a:schemeClr val="tx1"/>
            </a:solidFill>
            <a:ln w="9525">
              <a:solidFill>
                <a:schemeClr val="tx1"/>
              </a:solidFill>
              <a:round/>
              <a:headEnd/>
              <a:tailEnd/>
            </a:ln>
          </p:spPr>
          <p:txBody>
            <a:bodyPr/>
            <a:lstStyle/>
            <a:p>
              <a:endParaRPr lang="en-US"/>
            </a:p>
          </p:txBody>
        </p:sp>
        <p:sp>
          <p:nvSpPr>
            <p:cNvPr id="45423" name="Freeform 592"/>
            <p:cNvSpPr>
              <a:spLocks/>
            </p:cNvSpPr>
            <p:nvPr/>
          </p:nvSpPr>
          <p:spPr bwMode="auto">
            <a:xfrm>
              <a:off x="3294" y="3268"/>
              <a:ext cx="10" cy="14"/>
            </a:xfrm>
            <a:custGeom>
              <a:avLst/>
              <a:gdLst>
                <a:gd name="T0" fmla="*/ 6 w 10"/>
                <a:gd name="T1" fmla="*/ 2 h 14"/>
                <a:gd name="T2" fmla="*/ 10 w 10"/>
                <a:gd name="T3" fmla="*/ 2 h 14"/>
                <a:gd name="T4" fmla="*/ 6 w 10"/>
                <a:gd name="T5" fmla="*/ 0 h 14"/>
                <a:gd name="T6" fmla="*/ 0 w 10"/>
                <a:gd name="T7" fmla="*/ 8 h 14"/>
                <a:gd name="T8" fmla="*/ 4 w 10"/>
                <a:gd name="T9" fmla="*/ 12 h 14"/>
                <a:gd name="T10" fmla="*/ 6 w 10"/>
                <a:gd name="T11" fmla="*/ 14 h 14"/>
                <a:gd name="T12" fmla="*/ 4 w 10"/>
                <a:gd name="T13" fmla="*/ 12 h 14"/>
                <a:gd name="T14" fmla="*/ 4 w 10"/>
                <a:gd name="T15" fmla="*/ 14 h 14"/>
                <a:gd name="T16" fmla="*/ 6 w 10"/>
                <a:gd name="T17" fmla="*/ 14 h 14"/>
                <a:gd name="T18" fmla="*/ 6 w 10"/>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6" y="2"/>
                  </a:moveTo>
                  <a:lnTo>
                    <a:pt x="10" y="2"/>
                  </a:lnTo>
                  <a:lnTo>
                    <a:pt x="6" y="0"/>
                  </a:lnTo>
                  <a:lnTo>
                    <a:pt x="0" y="8"/>
                  </a:lnTo>
                  <a:lnTo>
                    <a:pt x="4" y="12"/>
                  </a:lnTo>
                  <a:lnTo>
                    <a:pt x="6" y="14"/>
                  </a:lnTo>
                  <a:lnTo>
                    <a:pt x="4" y="12"/>
                  </a:lnTo>
                  <a:lnTo>
                    <a:pt x="4" y="14"/>
                  </a:lnTo>
                  <a:lnTo>
                    <a:pt x="6" y="14"/>
                  </a:lnTo>
                  <a:lnTo>
                    <a:pt x="6" y="2"/>
                  </a:lnTo>
                  <a:close/>
                </a:path>
              </a:pathLst>
            </a:custGeom>
            <a:solidFill>
              <a:schemeClr val="tx1"/>
            </a:solidFill>
            <a:ln w="9525">
              <a:solidFill>
                <a:schemeClr val="tx1"/>
              </a:solidFill>
              <a:round/>
              <a:headEnd/>
              <a:tailEnd/>
            </a:ln>
          </p:spPr>
          <p:txBody>
            <a:bodyPr/>
            <a:lstStyle/>
            <a:p>
              <a:endParaRPr lang="en-US"/>
            </a:p>
          </p:txBody>
        </p:sp>
        <p:sp>
          <p:nvSpPr>
            <p:cNvPr id="45424" name="Rectangle 593"/>
            <p:cNvSpPr>
              <a:spLocks noChangeArrowheads="1"/>
            </p:cNvSpPr>
            <p:nvPr/>
          </p:nvSpPr>
          <p:spPr bwMode="auto">
            <a:xfrm>
              <a:off x="3300" y="3270"/>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425" name="Freeform 594"/>
            <p:cNvSpPr>
              <a:spLocks/>
            </p:cNvSpPr>
            <p:nvPr/>
          </p:nvSpPr>
          <p:spPr bwMode="auto">
            <a:xfrm>
              <a:off x="3304" y="3270"/>
              <a:ext cx="5" cy="12"/>
            </a:xfrm>
            <a:custGeom>
              <a:avLst/>
              <a:gdLst>
                <a:gd name="T0" fmla="*/ 0 w 5"/>
                <a:gd name="T1" fmla="*/ 0 h 12"/>
                <a:gd name="T2" fmla="*/ 3 w 5"/>
                <a:gd name="T3" fmla="*/ 0 h 12"/>
                <a:gd name="T4" fmla="*/ 0 w 5"/>
                <a:gd name="T5" fmla="*/ 0 h 12"/>
                <a:gd name="T6" fmla="*/ 0 w 5"/>
                <a:gd name="T7" fmla="*/ 12 h 12"/>
                <a:gd name="T8" fmla="*/ 3 w 5"/>
                <a:gd name="T9" fmla="*/ 12 h 12"/>
                <a:gd name="T10" fmla="*/ 5 w 5"/>
                <a:gd name="T11" fmla="*/ 10 h 12"/>
                <a:gd name="T12" fmla="*/ 3 w 5"/>
                <a:gd name="T13" fmla="*/ 12 h 12"/>
                <a:gd name="T14" fmla="*/ 5 w 5"/>
                <a:gd name="T15" fmla="*/ 12 h 12"/>
                <a:gd name="T16" fmla="*/ 5 w 5"/>
                <a:gd name="T17" fmla="*/ 10 h 12"/>
                <a:gd name="T18" fmla="*/ 0 w 5"/>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2"/>
                <a:gd name="T32" fmla="*/ 5 w 5"/>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2">
                  <a:moveTo>
                    <a:pt x="0" y="0"/>
                  </a:moveTo>
                  <a:lnTo>
                    <a:pt x="3" y="0"/>
                  </a:lnTo>
                  <a:lnTo>
                    <a:pt x="0" y="0"/>
                  </a:lnTo>
                  <a:lnTo>
                    <a:pt x="0" y="12"/>
                  </a:lnTo>
                  <a:lnTo>
                    <a:pt x="3" y="12"/>
                  </a:lnTo>
                  <a:lnTo>
                    <a:pt x="5" y="10"/>
                  </a:lnTo>
                  <a:lnTo>
                    <a:pt x="3" y="12"/>
                  </a:lnTo>
                  <a:lnTo>
                    <a:pt x="5" y="12"/>
                  </a:lnTo>
                  <a:lnTo>
                    <a:pt x="5" y="10"/>
                  </a:lnTo>
                  <a:lnTo>
                    <a:pt x="0" y="0"/>
                  </a:lnTo>
                  <a:close/>
                </a:path>
              </a:pathLst>
            </a:custGeom>
            <a:solidFill>
              <a:schemeClr val="tx1"/>
            </a:solidFill>
            <a:ln w="9525">
              <a:solidFill>
                <a:schemeClr val="tx1"/>
              </a:solidFill>
              <a:round/>
              <a:headEnd/>
              <a:tailEnd/>
            </a:ln>
          </p:spPr>
          <p:txBody>
            <a:bodyPr/>
            <a:lstStyle/>
            <a:p>
              <a:endParaRPr lang="en-US"/>
            </a:p>
          </p:txBody>
        </p:sp>
        <p:sp>
          <p:nvSpPr>
            <p:cNvPr id="45426" name="Freeform 595"/>
            <p:cNvSpPr>
              <a:spLocks/>
            </p:cNvSpPr>
            <p:nvPr/>
          </p:nvSpPr>
          <p:spPr bwMode="auto">
            <a:xfrm>
              <a:off x="3304" y="3268"/>
              <a:ext cx="11" cy="12"/>
            </a:xfrm>
            <a:custGeom>
              <a:avLst/>
              <a:gdLst>
                <a:gd name="T0" fmla="*/ 3 w 11"/>
                <a:gd name="T1" fmla="*/ 0 h 12"/>
                <a:gd name="T2" fmla="*/ 0 w 11"/>
                <a:gd name="T3" fmla="*/ 2 h 12"/>
                <a:gd name="T4" fmla="*/ 5 w 11"/>
                <a:gd name="T5" fmla="*/ 12 h 12"/>
                <a:gd name="T6" fmla="*/ 9 w 11"/>
                <a:gd name="T7" fmla="*/ 10 h 12"/>
                <a:gd name="T8" fmla="*/ 11 w 11"/>
                <a:gd name="T9" fmla="*/ 10 h 12"/>
                <a:gd name="T10" fmla="*/ 9 w 11"/>
                <a:gd name="T11" fmla="*/ 10 h 12"/>
                <a:gd name="T12" fmla="*/ 11 w 11"/>
                <a:gd name="T13" fmla="*/ 10 h 12"/>
                <a:gd name="T14" fmla="*/ 3 w 11"/>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3" y="0"/>
                  </a:moveTo>
                  <a:lnTo>
                    <a:pt x="0" y="2"/>
                  </a:lnTo>
                  <a:lnTo>
                    <a:pt x="5" y="12"/>
                  </a:lnTo>
                  <a:lnTo>
                    <a:pt x="9" y="10"/>
                  </a:lnTo>
                  <a:lnTo>
                    <a:pt x="11" y="10"/>
                  </a:lnTo>
                  <a:lnTo>
                    <a:pt x="9" y="10"/>
                  </a:lnTo>
                  <a:lnTo>
                    <a:pt x="11" y="10"/>
                  </a:lnTo>
                  <a:lnTo>
                    <a:pt x="3" y="0"/>
                  </a:lnTo>
                  <a:close/>
                </a:path>
              </a:pathLst>
            </a:custGeom>
            <a:solidFill>
              <a:schemeClr val="tx1"/>
            </a:solidFill>
            <a:ln w="9525">
              <a:solidFill>
                <a:schemeClr val="tx1"/>
              </a:solidFill>
              <a:round/>
              <a:headEnd/>
              <a:tailEnd/>
            </a:ln>
          </p:spPr>
          <p:txBody>
            <a:bodyPr/>
            <a:lstStyle/>
            <a:p>
              <a:endParaRPr lang="en-US"/>
            </a:p>
          </p:txBody>
        </p:sp>
        <p:sp>
          <p:nvSpPr>
            <p:cNvPr id="45427" name="Freeform 596"/>
            <p:cNvSpPr>
              <a:spLocks/>
            </p:cNvSpPr>
            <p:nvPr/>
          </p:nvSpPr>
          <p:spPr bwMode="auto">
            <a:xfrm>
              <a:off x="3307" y="3266"/>
              <a:ext cx="12" cy="12"/>
            </a:xfrm>
            <a:custGeom>
              <a:avLst/>
              <a:gdLst>
                <a:gd name="T0" fmla="*/ 4 w 12"/>
                <a:gd name="T1" fmla="*/ 0 h 12"/>
                <a:gd name="T2" fmla="*/ 0 w 12"/>
                <a:gd name="T3" fmla="*/ 2 h 12"/>
                <a:gd name="T4" fmla="*/ 8 w 12"/>
                <a:gd name="T5" fmla="*/ 12 h 12"/>
                <a:gd name="T6" fmla="*/ 12 w 12"/>
                <a:gd name="T7" fmla="*/ 8 h 12"/>
                <a:gd name="T8" fmla="*/ 4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4" y="0"/>
                  </a:moveTo>
                  <a:lnTo>
                    <a:pt x="0" y="2"/>
                  </a:lnTo>
                  <a:lnTo>
                    <a:pt x="8" y="12"/>
                  </a:lnTo>
                  <a:lnTo>
                    <a:pt x="12" y="8"/>
                  </a:lnTo>
                  <a:lnTo>
                    <a:pt x="4" y="0"/>
                  </a:lnTo>
                  <a:close/>
                </a:path>
              </a:pathLst>
            </a:custGeom>
            <a:solidFill>
              <a:schemeClr val="tx1"/>
            </a:solidFill>
            <a:ln w="9525">
              <a:solidFill>
                <a:schemeClr val="tx1"/>
              </a:solidFill>
              <a:round/>
              <a:headEnd/>
              <a:tailEnd/>
            </a:ln>
          </p:spPr>
          <p:txBody>
            <a:bodyPr/>
            <a:lstStyle/>
            <a:p>
              <a:endParaRPr lang="en-US"/>
            </a:p>
          </p:txBody>
        </p:sp>
        <p:sp>
          <p:nvSpPr>
            <p:cNvPr id="45428" name="Freeform 597"/>
            <p:cNvSpPr>
              <a:spLocks/>
            </p:cNvSpPr>
            <p:nvPr/>
          </p:nvSpPr>
          <p:spPr bwMode="auto">
            <a:xfrm>
              <a:off x="3311" y="3261"/>
              <a:ext cx="14" cy="13"/>
            </a:xfrm>
            <a:custGeom>
              <a:avLst/>
              <a:gdLst>
                <a:gd name="T0" fmla="*/ 4 w 14"/>
                <a:gd name="T1" fmla="*/ 1 h 13"/>
                <a:gd name="T2" fmla="*/ 4 w 14"/>
                <a:gd name="T3" fmla="*/ 0 h 13"/>
                <a:gd name="T4" fmla="*/ 0 w 14"/>
                <a:gd name="T5" fmla="*/ 5 h 13"/>
                <a:gd name="T6" fmla="*/ 8 w 14"/>
                <a:gd name="T7" fmla="*/ 13 h 13"/>
                <a:gd name="T8" fmla="*/ 12 w 14"/>
                <a:gd name="T9" fmla="*/ 9 h 13"/>
                <a:gd name="T10" fmla="*/ 14 w 14"/>
                <a:gd name="T11" fmla="*/ 7 h 13"/>
                <a:gd name="T12" fmla="*/ 12 w 14"/>
                <a:gd name="T13" fmla="*/ 9 h 13"/>
                <a:gd name="T14" fmla="*/ 14 w 14"/>
                <a:gd name="T15" fmla="*/ 7 h 13"/>
                <a:gd name="T16" fmla="*/ 4 w 14"/>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4" y="1"/>
                  </a:moveTo>
                  <a:lnTo>
                    <a:pt x="4" y="0"/>
                  </a:lnTo>
                  <a:lnTo>
                    <a:pt x="0" y="5"/>
                  </a:lnTo>
                  <a:lnTo>
                    <a:pt x="8" y="13"/>
                  </a:lnTo>
                  <a:lnTo>
                    <a:pt x="12" y="9"/>
                  </a:lnTo>
                  <a:lnTo>
                    <a:pt x="14" y="7"/>
                  </a:lnTo>
                  <a:lnTo>
                    <a:pt x="12" y="9"/>
                  </a:lnTo>
                  <a:lnTo>
                    <a:pt x="14" y="7"/>
                  </a:lnTo>
                  <a:lnTo>
                    <a:pt x="4" y="1"/>
                  </a:lnTo>
                  <a:close/>
                </a:path>
              </a:pathLst>
            </a:custGeom>
            <a:solidFill>
              <a:schemeClr val="tx1"/>
            </a:solidFill>
            <a:ln w="9525">
              <a:solidFill>
                <a:schemeClr val="tx1"/>
              </a:solidFill>
              <a:round/>
              <a:headEnd/>
              <a:tailEnd/>
            </a:ln>
          </p:spPr>
          <p:txBody>
            <a:bodyPr/>
            <a:lstStyle/>
            <a:p>
              <a:endParaRPr lang="en-US"/>
            </a:p>
          </p:txBody>
        </p:sp>
        <p:sp>
          <p:nvSpPr>
            <p:cNvPr id="45429" name="Freeform 598"/>
            <p:cNvSpPr>
              <a:spLocks/>
            </p:cNvSpPr>
            <p:nvPr/>
          </p:nvSpPr>
          <p:spPr bwMode="auto">
            <a:xfrm>
              <a:off x="3315" y="3257"/>
              <a:ext cx="14" cy="11"/>
            </a:xfrm>
            <a:custGeom>
              <a:avLst/>
              <a:gdLst>
                <a:gd name="T0" fmla="*/ 4 w 14"/>
                <a:gd name="T1" fmla="*/ 0 h 11"/>
                <a:gd name="T2" fmla="*/ 0 w 14"/>
                <a:gd name="T3" fmla="*/ 5 h 11"/>
                <a:gd name="T4" fmla="*/ 10 w 14"/>
                <a:gd name="T5" fmla="*/ 11 h 11"/>
                <a:gd name="T6" fmla="*/ 14 w 14"/>
                <a:gd name="T7" fmla="*/ 5 h 11"/>
                <a:gd name="T8" fmla="*/ 14 w 14"/>
                <a:gd name="T9" fmla="*/ 4 h 11"/>
                <a:gd name="T10" fmla="*/ 14 w 14"/>
                <a:gd name="T11" fmla="*/ 5 h 11"/>
                <a:gd name="T12" fmla="*/ 14 w 14"/>
                <a:gd name="T13" fmla="*/ 4 h 11"/>
                <a:gd name="T14" fmla="*/ 4 w 14"/>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1"/>
                <a:gd name="T26" fmla="*/ 14 w 1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1">
                  <a:moveTo>
                    <a:pt x="4" y="0"/>
                  </a:moveTo>
                  <a:lnTo>
                    <a:pt x="0" y="5"/>
                  </a:lnTo>
                  <a:lnTo>
                    <a:pt x="10" y="11"/>
                  </a:lnTo>
                  <a:lnTo>
                    <a:pt x="14" y="5"/>
                  </a:lnTo>
                  <a:lnTo>
                    <a:pt x="14" y="4"/>
                  </a:lnTo>
                  <a:lnTo>
                    <a:pt x="14" y="5"/>
                  </a:lnTo>
                  <a:lnTo>
                    <a:pt x="14" y="4"/>
                  </a:lnTo>
                  <a:lnTo>
                    <a:pt x="4" y="0"/>
                  </a:lnTo>
                  <a:close/>
                </a:path>
              </a:pathLst>
            </a:custGeom>
            <a:solidFill>
              <a:schemeClr val="tx1"/>
            </a:solidFill>
            <a:ln w="9525">
              <a:solidFill>
                <a:schemeClr val="tx1"/>
              </a:solidFill>
              <a:round/>
              <a:headEnd/>
              <a:tailEnd/>
            </a:ln>
          </p:spPr>
          <p:txBody>
            <a:bodyPr/>
            <a:lstStyle/>
            <a:p>
              <a:endParaRPr lang="en-US"/>
            </a:p>
          </p:txBody>
        </p:sp>
        <p:sp>
          <p:nvSpPr>
            <p:cNvPr id="45430" name="Freeform 599"/>
            <p:cNvSpPr>
              <a:spLocks/>
            </p:cNvSpPr>
            <p:nvPr/>
          </p:nvSpPr>
          <p:spPr bwMode="auto">
            <a:xfrm>
              <a:off x="3319" y="3241"/>
              <a:ext cx="17" cy="20"/>
            </a:xfrm>
            <a:custGeom>
              <a:avLst/>
              <a:gdLst>
                <a:gd name="T0" fmla="*/ 8 w 17"/>
                <a:gd name="T1" fmla="*/ 0 h 20"/>
                <a:gd name="T2" fmla="*/ 0 w 17"/>
                <a:gd name="T3" fmla="*/ 16 h 20"/>
                <a:gd name="T4" fmla="*/ 10 w 17"/>
                <a:gd name="T5" fmla="*/ 20 h 20"/>
                <a:gd name="T6" fmla="*/ 17 w 17"/>
                <a:gd name="T7" fmla="*/ 6 h 20"/>
                <a:gd name="T8" fmla="*/ 8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8" y="0"/>
                  </a:moveTo>
                  <a:lnTo>
                    <a:pt x="0" y="16"/>
                  </a:lnTo>
                  <a:lnTo>
                    <a:pt x="10" y="20"/>
                  </a:lnTo>
                  <a:lnTo>
                    <a:pt x="17" y="6"/>
                  </a:lnTo>
                  <a:lnTo>
                    <a:pt x="8" y="0"/>
                  </a:lnTo>
                  <a:close/>
                </a:path>
              </a:pathLst>
            </a:custGeom>
            <a:solidFill>
              <a:schemeClr val="tx1"/>
            </a:solidFill>
            <a:ln w="9525">
              <a:solidFill>
                <a:schemeClr val="tx1"/>
              </a:solidFill>
              <a:round/>
              <a:headEnd/>
              <a:tailEnd/>
            </a:ln>
          </p:spPr>
          <p:txBody>
            <a:bodyPr/>
            <a:lstStyle/>
            <a:p>
              <a:endParaRPr lang="en-US"/>
            </a:p>
          </p:txBody>
        </p:sp>
        <p:sp>
          <p:nvSpPr>
            <p:cNvPr id="45431" name="Freeform 600"/>
            <p:cNvSpPr>
              <a:spLocks/>
            </p:cNvSpPr>
            <p:nvPr/>
          </p:nvSpPr>
          <p:spPr bwMode="auto">
            <a:xfrm>
              <a:off x="3327" y="3204"/>
              <a:ext cx="27" cy="43"/>
            </a:xfrm>
            <a:custGeom>
              <a:avLst/>
              <a:gdLst>
                <a:gd name="T0" fmla="*/ 17 w 27"/>
                <a:gd name="T1" fmla="*/ 0 h 43"/>
                <a:gd name="T2" fmla="*/ 0 w 27"/>
                <a:gd name="T3" fmla="*/ 37 h 43"/>
                <a:gd name="T4" fmla="*/ 9 w 27"/>
                <a:gd name="T5" fmla="*/ 43 h 43"/>
                <a:gd name="T6" fmla="*/ 27 w 27"/>
                <a:gd name="T7" fmla="*/ 4 h 43"/>
                <a:gd name="T8" fmla="*/ 27 w 27"/>
                <a:gd name="T9" fmla="*/ 6 h 43"/>
                <a:gd name="T10" fmla="*/ 17 w 27"/>
                <a:gd name="T11" fmla="*/ 0 h 43"/>
                <a:gd name="T12" fmla="*/ 0 60000 65536"/>
                <a:gd name="T13" fmla="*/ 0 60000 65536"/>
                <a:gd name="T14" fmla="*/ 0 60000 65536"/>
                <a:gd name="T15" fmla="*/ 0 60000 65536"/>
                <a:gd name="T16" fmla="*/ 0 60000 65536"/>
                <a:gd name="T17" fmla="*/ 0 60000 65536"/>
                <a:gd name="T18" fmla="*/ 0 w 27"/>
                <a:gd name="T19" fmla="*/ 0 h 43"/>
                <a:gd name="T20" fmla="*/ 27 w 2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7" h="43">
                  <a:moveTo>
                    <a:pt x="17" y="0"/>
                  </a:moveTo>
                  <a:lnTo>
                    <a:pt x="0" y="37"/>
                  </a:lnTo>
                  <a:lnTo>
                    <a:pt x="9" y="43"/>
                  </a:lnTo>
                  <a:lnTo>
                    <a:pt x="27" y="4"/>
                  </a:lnTo>
                  <a:lnTo>
                    <a:pt x="27" y="6"/>
                  </a:lnTo>
                  <a:lnTo>
                    <a:pt x="17" y="0"/>
                  </a:lnTo>
                  <a:close/>
                </a:path>
              </a:pathLst>
            </a:custGeom>
            <a:solidFill>
              <a:schemeClr val="tx1"/>
            </a:solidFill>
            <a:ln w="9525">
              <a:solidFill>
                <a:schemeClr val="tx1"/>
              </a:solidFill>
              <a:round/>
              <a:headEnd/>
              <a:tailEnd/>
            </a:ln>
          </p:spPr>
          <p:txBody>
            <a:bodyPr/>
            <a:lstStyle/>
            <a:p>
              <a:endParaRPr lang="en-US"/>
            </a:p>
          </p:txBody>
        </p:sp>
        <p:sp>
          <p:nvSpPr>
            <p:cNvPr id="45432" name="Freeform 601"/>
            <p:cNvSpPr>
              <a:spLocks/>
            </p:cNvSpPr>
            <p:nvPr/>
          </p:nvSpPr>
          <p:spPr bwMode="auto">
            <a:xfrm>
              <a:off x="3344" y="3188"/>
              <a:ext cx="19" cy="22"/>
            </a:xfrm>
            <a:custGeom>
              <a:avLst/>
              <a:gdLst>
                <a:gd name="T0" fmla="*/ 10 w 19"/>
                <a:gd name="T1" fmla="*/ 0 h 22"/>
                <a:gd name="T2" fmla="*/ 0 w 19"/>
                <a:gd name="T3" fmla="*/ 16 h 22"/>
                <a:gd name="T4" fmla="*/ 10 w 19"/>
                <a:gd name="T5" fmla="*/ 22 h 22"/>
                <a:gd name="T6" fmla="*/ 19 w 19"/>
                <a:gd name="T7" fmla="*/ 6 h 22"/>
                <a:gd name="T8" fmla="*/ 10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0" y="0"/>
                  </a:moveTo>
                  <a:lnTo>
                    <a:pt x="0" y="16"/>
                  </a:lnTo>
                  <a:lnTo>
                    <a:pt x="10" y="22"/>
                  </a:lnTo>
                  <a:lnTo>
                    <a:pt x="19" y="6"/>
                  </a:lnTo>
                  <a:lnTo>
                    <a:pt x="10" y="0"/>
                  </a:lnTo>
                  <a:close/>
                </a:path>
              </a:pathLst>
            </a:custGeom>
            <a:solidFill>
              <a:schemeClr val="tx1"/>
            </a:solidFill>
            <a:ln w="9525">
              <a:solidFill>
                <a:schemeClr val="tx1"/>
              </a:solidFill>
              <a:round/>
              <a:headEnd/>
              <a:tailEnd/>
            </a:ln>
          </p:spPr>
          <p:txBody>
            <a:bodyPr/>
            <a:lstStyle/>
            <a:p>
              <a:endParaRPr lang="en-US"/>
            </a:p>
          </p:txBody>
        </p:sp>
        <p:sp>
          <p:nvSpPr>
            <p:cNvPr id="45433" name="Freeform 602"/>
            <p:cNvSpPr>
              <a:spLocks/>
            </p:cNvSpPr>
            <p:nvPr/>
          </p:nvSpPr>
          <p:spPr bwMode="auto">
            <a:xfrm>
              <a:off x="3354" y="3179"/>
              <a:ext cx="13" cy="15"/>
            </a:xfrm>
            <a:custGeom>
              <a:avLst/>
              <a:gdLst>
                <a:gd name="T0" fmla="*/ 4 w 13"/>
                <a:gd name="T1" fmla="*/ 0 h 15"/>
                <a:gd name="T2" fmla="*/ 4 w 13"/>
                <a:gd name="T3" fmla="*/ 2 h 15"/>
                <a:gd name="T4" fmla="*/ 0 w 13"/>
                <a:gd name="T5" fmla="*/ 9 h 15"/>
                <a:gd name="T6" fmla="*/ 9 w 13"/>
                <a:gd name="T7" fmla="*/ 15 h 15"/>
                <a:gd name="T8" fmla="*/ 13 w 13"/>
                <a:gd name="T9" fmla="*/ 8 h 15"/>
                <a:gd name="T10" fmla="*/ 11 w 13"/>
                <a:gd name="T11" fmla="*/ 9 h 15"/>
                <a:gd name="T12" fmla="*/ 4 w 13"/>
                <a:gd name="T13" fmla="*/ 0 h 15"/>
                <a:gd name="T14" fmla="*/ 4 w 13"/>
                <a:gd name="T15" fmla="*/ 2 h 15"/>
                <a:gd name="T16" fmla="*/ 4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4" y="0"/>
                  </a:moveTo>
                  <a:lnTo>
                    <a:pt x="4" y="2"/>
                  </a:lnTo>
                  <a:lnTo>
                    <a:pt x="0" y="9"/>
                  </a:lnTo>
                  <a:lnTo>
                    <a:pt x="9" y="15"/>
                  </a:lnTo>
                  <a:lnTo>
                    <a:pt x="13" y="8"/>
                  </a:lnTo>
                  <a:lnTo>
                    <a:pt x="11" y="9"/>
                  </a:lnTo>
                  <a:lnTo>
                    <a:pt x="4" y="0"/>
                  </a:lnTo>
                  <a:lnTo>
                    <a:pt x="4" y="2"/>
                  </a:lnTo>
                  <a:lnTo>
                    <a:pt x="4" y="0"/>
                  </a:lnTo>
                  <a:close/>
                </a:path>
              </a:pathLst>
            </a:custGeom>
            <a:solidFill>
              <a:schemeClr val="tx1"/>
            </a:solidFill>
            <a:ln w="9525">
              <a:solidFill>
                <a:schemeClr val="tx1"/>
              </a:solidFill>
              <a:round/>
              <a:headEnd/>
              <a:tailEnd/>
            </a:ln>
          </p:spPr>
          <p:txBody>
            <a:bodyPr/>
            <a:lstStyle/>
            <a:p>
              <a:endParaRPr lang="en-US"/>
            </a:p>
          </p:txBody>
        </p:sp>
        <p:sp>
          <p:nvSpPr>
            <p:cNvPr id="45434" name="Freeform 603"/>
            <p:cNvSpPr>
              <a:spLocks/>
            </p:cNvSpPr>
            <p:nvPr/>
          </p:nvSpPr>
          <p:spPr bwMode="auto">
            <a:xfrm>
              <a:off x="3358" y="3175"/>
              <a:ext cx="13" cy="13"/>
            </a:xfrm>
            <a:custGeom>
              <a:avLst/>
              <a:gdLst>
                <a:gd name="T0" fmla="*/ 3 w 13"/>
                <a:gd name="T1" fmla="*/ 2 h 13"/>
                <a:gd name="T2" fmla="*/ 5 w 13"/>
                <a:gd name="T3" fmla="*/ 0 h 13"/>
                <a:gd name="T4" fmla="*/ 0 w 13"/>
                <a:gd name="T5" fmla="*/ 4 h 13"/>
                <a:gd name="T6" fmla="*/ 7 w 13"/>
                <a:gd name="T7" fmla="*/ 13 h 13"/>
                <a:gd name="T8" fmla="*/ 13 w 13"/>
                <a:gd name="T9" fmla="*/ 10 h 13"/>
                <a:gd name="T10" fmla="*/ 13 w 13"/>
                <a:gd name="T11" fmla="*/ 8 h 13"/>
                <a:gd name="T12" fmla="*/ 13 w 13"/>
                <a:gd name="T13" fmla="*/ 10 h 13"/>
                <a:gd name="T14" fmla="*/ 13 w 13"/>
                <a:gd name="T15" fmla="*/ 8 h 13"/>
                <a:gd name="T16" fmla="*/ 3 w 13"/>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3" y="2"/>
                  </a:moveTo>
                  <a:lnTo>
                    <a:pt x="5" y="0"/>
                  </a:lnTo>
                  <a:lnTo>
                    <a:pt x="0" y="4"/>
                  </a:lnTo>
                  <a:lnTo>
                    <a:pt x="7" y="13"/>
                  </a:lnTo>
                  <a:lnTo>
                    <a:pt x="13" y="10"/>
                  </a:lnTo>
                  <a:lnTo>
                    <a:pt x="13" y="8"/>
                  </a:lnTo>
                  <a:lnTo>
                    <a:pt x="13" y="10"/>
                  </a:lnTo>
                  <a:lnTo>
                    <a:pt x="13" y="8"/>
                  </a:lnTo>
                  <a:lnTo>
                    <a:pt x="3" y="2"/>
                  </a:lnTo>
                  <a:close/>
                </a:path>
              </a:pathLst>
            </a:custGeom>
            <a:solidFill>
              <a:schemeClr val="tx1"/>
            </a:solidFill>
            <a:ln w="9525">
              <a:solidFill>
                <a:schemeClr val="tx1"/>
              </a:solidFill>
              <a:round/>
              <a:headEnd/>
              <a:tailEnd/>
            </a:ln>
          </p:spPr>
          <p:txBody>
            <a:bodyPr/>
            <a:lstStyle/>
            <a:p>
              <a:endParaRPr lang="en-US"/>
            </a:p>
          </p:txBody>
        </p:sp>
        <p:sp>
          <p:nvSpPr>
            <p:cNvPr id="45435" name="Freeform 604"/>
            <p:cNvSpPr>
              <a:spLocks/>
            </p:cNvSpPr>
            <p:nvPr/>
          </p:nvSpPr>
          <p:spPr bwMode="auto">
            <a:xfrm>
              <a:off x="3361" y="3171"/>
              <a:ext cx="14" cy="12"/>
            </a:xfrm>
            <a:custGeom>
              <a:avLst/>
              <a:gdLst>
                <a:gd name="T0" fmla="*/ 6 w 14"/>
                <a:gd name="T1" fmla="*/ 0 h 12"/>
                <a:gd name="T2" fmla="*/ 4 w 14"/>
                <a:gd name="T3" fmla="*/ 2 h 12"/>
                <a:gd name="T4" fmla="*/ 0 w 14"/>
                <a:gd name="T5" fmla="*/ 6 h 12"/>
                <a:gd name="T6" fmla="*/ 10 w 14"/>
                <a:gd name="T7" fmla="*/ 12 h 12"/>
                <a:gd name="T8" fmla="*/ 14 w 14"/>
                <a:gd name="T9" fmla="*/ 8 h 12"/>
                <a:gd name="T10" fmla="*/ 12 w 14"/>
                <a:gd name="T11" fmla="*/ 10 h 12"/>
                <a:gd name="T12" fmla="*/ 6 w 14"/>
                <a:gd name="T13" fmla="*/ 0 h 12"/>
                <a:gd name="T14" fmla="*/ 4 w 14"/>
                <a:gd name="T15" fmla="*/ 0 h 12"/>
                <a:gd name="T16" fmla="*/ 4 w 14"/>
                <a:gd name="T17" fmla="*/ 2 h 12"/>
                <a:gd name="T18" fmla="*/ 6 w 1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6" y="0"/>
                  </a:moveTo>
                  <a:lnTo>
                    <a:pt x="4" y="2"/>
                  </a:lnTo>
                  <a:lnTo>
                    <a:pt x="0" y="6"/>
                  </a:lnTo>
                  <a:lnTo>
                    <a:pt x="10" y="12"/>
                  </a:lnTo>
                  <a:lnTo>
                    <a:pt x="14" y="8"/>
                  </a:lnTo>
                  <a:lnTo>
                    <a:pt x="12" y="10"/>
                  </a:lnTo>
                  <a:lnTo>
                    <a:pt x="6" y="0"/>
                  </a:lnTo>
                  <a:lnTo>
                    <a:pt x="4" y="0"/>
                  </a:lnTo>
                  <a:lnTo>
                    <a:pt x="4" y="2"/>
                  </a:lnTo>
                  <a:lnTo>
                    <a:pt x="6" y="0"/>
                  </a:lnTo>
                  <a:close/>
                </a:path>
              </a:pathLst>
            </a:custGeom>
            <a:solidFill>
              <a:schemeClr val="tx1"/>
            </a:solidFill>
            <a:ln w="9525">
              <a:solidFill>
                <a:schemeClr val="tx1"/>
              </a:solidFill>
              <a:round/>
              <a:headEnd/>
              <a:tailEnd/>
            </a:ln>
          </p:spPr>
          <p:txBody>
            <a:bodyPr/>
            <a:lstStyle/>
            <a:p>
              <a:endParaRPr lang="en-US"/>
            </a:p>
          </p:txBody>
        </p:sp>
        <p:sp>
          <p:nvSpPr>
            <p:cNvPr id="45436" name="Freeform 605"/>
            <p:cNvSpPr>
              <a:spLocks/>
            </p:cNvSpPr>
            <p:nvPr/>
          </p:nvSpPr>
          <p:spPr bwMode="auto">
            <a:xfrm>
              <a:off x="3367" y="3169"/>
              <a:ext cx="10" cy="12"/>
            </a:xfrm>
            <a:custGeom>
              <a:avLst/>
              <a:gdLst>
                <a:gd name="T0" fmla="*/ 6 w 10"/>
                <a:gd name="T1" fmla="*/ 0 h 12"/>
                <a:gd name="T2" fmla="*/ 4 w 10"/>
                <a:gd name="T3" fmla="*/ 0 h 12"/>
                <a:gd name="T4" fmla="*/ 0 w 10"/>
                <a:gd name="T5" fmla="*/ 2 h 12"/>
                <a:gd name="T6" fmla="*/ 6 w 10"/>
                <a:gd name="T7" fmla="*/ 12 h 12"/>
                <a:gd name="T8" fmla="*/ 10 w 10"/>
                <a:gd name="T9" fmla="*/ 10 h 12"/>
                <a:gd name="T10" fmla="*/ 8 w 10"/>
                <a:gd name="T11" fmla="*/ 12 h 12"/>
                <a:gd name="T12" fmla="*/ 6 w 10"/>
                <a:gd name="T13" fmla="*/ 0 h 12"/>
                <a:gd name="T14" fmla="*/ 4 w 10"/>
                <a:gd name="T15" fmla="*/ 0 h 12"/>
                <a:gd name="T16" fmla="*/ 6 w 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6" y="0"/>
                  </a:moveTo>
                  <a:lnTo>
                    <a:pt x="4" y="0"/>
                  </a:lnTo>
                  <a:lnTo>
                    <a:pt x="0" y="2"/>
                  </a:lnTo>
                  <a:lnTo>
                    <a:pt x="6" y="12"/>
                  </a:lnTo>
                  <a:lnTo>
                    <a:pt x="10" y="10"/>
                  </a:lnTo>
                  <a:lnTo>
                    <a:pt x="8"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437" name="Freeform 606"/>
            <p:cNvSpPr>
              <a:spLocks/>
            </p:cNvSpPr>
            <p:nvPr/>
          </p:nvSpPr>
          <p:spPr bwMode="auto">
            <a:xfrm>
              <a:off x="3373" y="3167"/>
              <a:ext cx="6" cy="14"/>
            </a:xfrm>
            <a:custGeom>
              <a:avLst/>
              <a:gdLst>
                <a:gd name="T0" fmla="*/ 6 w 6"/>
                <a:gd name="T1" fmla="*/ 0 h 14"/>
                <a:gd name="T2" fmla="*/ 4 w 6"/>
                <a:gd name="T3" fmla="*/ 0 h 14"/>
                <a:gd name="T4" fmla="*/ 0 w 6"/>
                <a:gd name="T5" fmla="*/ 2 h 14"/>
                <a:gd name="T6" fmla="*/ 2 w 6"/>
                <a:gd name="T7" fmla="*/ 14 h 14"/>
                <a:gd name="T8" fmla="*/ 6 w 6"/>
                <a:gd name="T9" fmla="*/ 12 h 14"/>
                <a:gd name="T10" fmla="*/ 4 w 6"/>
                <a:gd name="T11" fmla="*/ 12 h 14"/>
                <a:gd name="T12" fmla="*/ 6 w 6"/>
                <a:gd name="T13" fmla="*/ 0 h 14"/>
                <a:gd name="T14" fmla="*/ 4 w 6"/>
                <a:gd name="T15" fmla="*/ 0 h 14"/>
                <a:gd name="T16" fmla="*/ 6 w 6"/>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4"/>
                <a:gd name="T29" fmla="*/ 6 w 6"/>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4">
                  <a:moveTo>
                    <a:pt x="6" y="0"/>
                  </a:moveTo>
                  <a:lnTo>
                    <a:pt x="4" y="0"/>
                  </a:lnTo>
                  <a:lnTo>
                    <a:pt x="0" y="2"/>
                  </a:lnTo>
                  <a:lnTo>
                    <a:pt x="2" y="14"/>
                  </a:lnTo>
                  <a:lnTo>
                    <a:pt x="6" y="12"/>
                  </a:lnTo>
                  <a:lnTo>
                    <a:pt x="4"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438" name="Freeform 607"/>
            <p:cNvSpPr>
              <a:spLocks/>
            </p:cNvSpPr>
            <p:nvPr/>
          </p:nvSpPr>
          <p:spPr bwMode="auto">
            <a:xfrm>
              <a:off x="3377" y="3167"/>
              <a:ext cx="6" cy="14"/>
            </a:xfrm>
            <a:custGeom>
              <a:avLst/>
              <a:gdLst>
                <a:gd name="T0" fmla="*/ 6 w 6"/>
                <a:gd name="T1" fmla="*/ 2 h 14"/>
                <a:gd name="T2" fmla="*/ 2 w 6"/>
                <a:gd name="T3" fmla="*/ 0 h 14"/>
                <a:gd name="T4" fmla="*/ 0 w 6"/>
                <a:gd name="T5" fmla="*/ 12 h 14"/>
                <a:gd name="T6" fmla="*/ 4 w 6"/>
                <a:gd name="T7" fmla="*/ 14 h 14"/>
                <a:gd name="T8" fmla="*/ 6 w 6"/>
                <a:gd name="T9" fmla="*/ 2 h 14"/>
                <a:gd name="T10" fmla="*/ 0 60000 65536"/>
                <a:gd name="T11" fmla="*/ 0 60000 65536"/>
                <a:gd name="T12" fmla="*/ 0 60000 65536"/>
                <a:gd name="T13" fmla="*/ 0 60000 65536"/>
                <a:gd name="T14" fmla="*/ 0 60000 65536"/>
                <a:gd name="T15" fmla="*/ 0 w 6"/>
                <a:gd name="T16" fmla="*/ 0 h 14"/>
                <a:gd name="T17" fmla="*/ 6 w 6"/>
                <a:gd name="T18" fmla="*/ 14 h 14"/>
              </a:gdLst>
              <a:ahLst/>
              <a:cxnLst>
                <a:cxn ang="T10">
                  <a:pos x="T0" y="T1"/>
                </a:cxn>
                <a:cxn ang="T11">
                  <a:pos x="T2" y="T3"/>
                </a:cxn>
                <a:cxn ang="T12">
                  <a:pos x="T4" y="T5"/>
                </a:cxn>
                <a:cxn ang="T13">
                  <a:pos x="T6" y="T7"/>
                </a:cxn>
                <a:cxn ang="T14">
                  <a:pos x="T8" y="T9"/>
                </a:cxn>
              </a:cxnLst>
              <a:rect l="T15" t="T16" r="T17" b="T18"/>
              <a:pathLst>
                <a:path w="6" h="14">
                  <a:moveTo>
                    <a:pt x="6" y="2"/>
                  </a:moveTo>
                  <a:lnTo>
                    <a:pt x="2" y="0"/>
                  </a:lnTo>
                  <a:lnTo>
                    <a:pt x="0" y="12"/>
                  </a:lnTo>
                  <a:lnTo>
                    <a:pt x="4" y="14"/>
                  </a:lnTo>
                  <a:lnTo>
                    <a:pt x="6" y="2"/>
                  </a:lnTo>
                  <a:close/>
                </a:path>
              </a:pathLst>
            </a:custGeom>
            <a:solidFill>
              <a:schemeClr val="tx1"/>
            </a:solidFill>
            <a:ln w="9525">
              <a:solidFill>
                <a:schemeClr val="tx1"/>
              </a:solidFill>
              <a:round/>
              <a:headEnd/>
              <a:tailEnd/>
            </a:ln>
          </p:spPr>
          <p:txBody>
            <a:bodyPr/>
            <a:lstStyle/>
            <a:p>
              <a:endParaRPr lang="en-US"/>
            </a:p>
          </p:txBody>
        </p:sp>
        <p:sp>
          <p:nvSpPr>
            <p:cNvPr id="45439" name="Freeform 608"/>
            <p:cNvSpPr>
              <a:spLocks/>
            </p:cNvSpPr>
            <p:nvPr/>
          </p:nvSpPr>
          <p:spPr bwMode="auto">
            <a:xfrm>
              <a:off x="3381" y="3169"/>
              <a:ext cx="9" cy="12"/>
            </a:xfrm>
            <a:custGeom>
              <a:avLst/>
              <a:gdLst>
                <a:gd name="T0" fmla="*/ 9 w 9"/>
                <a:gd name="T1" fmla="*/ 2 h 12"/>
                <a:gd name="T2" fmla="*/ 6 w 9"/>
                <a:gd name="T3" fmla="*/ 0 h 12"/>
                <a:gd name="T4" fmla="*/ 2 w 9"/>
                <a:gd name="T5" fmla="*/ 0 h 12"/>
                <a:gd name="T6" fmla="*/ 0 w 9"/>
                <a:gd name="T7" fmla="*/ 12 h 12"/>
                <a:gd name="T8" fmla="*/ 4 w 9"/>
                <a:gd name="T9" fmla="*/ 12 h 12"/>
                <a:gd name="T10" fmla="*/ 2 w 9"/>
                <a:gd name="T11" fmla="*/ 10 h 12"/>
                <a:gd name="T12" fmla="*/ 9 w 9"/>
                <a:gd name="T13" fmla="*/ 2 h 12"/>
                <a:gd name="T14" fmla="*/ 7 w 9"/>
                <a:gd name="T15" fmla="*/ 0 h 12"/>
                <a:gd name="T16" fmla="*/ 6 w 9"/>
                <a:gd name="T17" fmla="*/ 0 h 12"/>
                <a:gd name="T18" fmla="*/ 9 w 9"/>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9" y="2"/>
                  </a:moveTo>
                  <a:lnTo>
                    <a:pt x="6" y="0"/>
                  </a:lnTo>
                  <a:lnTo>
                    <a:pt x="2" y="0"/>
                  </a:lnTo>
                  <a:lnTo>
                    <a:pt x="0" y="12"/>
                  </a:lnTo>
                  <a:lnTo>
                    <a:pt x="4" y="12"/>
                  </a:lnTo>
                  <a:lnTo>
                    <a:pt x="2" y="10"/>
                  </a:lnTo>
                  <a:lnTo>
                    <a:pt x="9" y="2"/>
                  </a:lnTo>
                  <a:lnTo>
                    <a:pt x="7" y="0"/>
                  </a:lnTo>
                  <a:lnTo>
                    <a:pt x="6" y="0"/>
                  </a:lnTo>
                  <a:lnTo>
                    <a:pt x="9" y="2"/>
                  </a:lnTo>
                  <a:close/>
                </a:path>
              </a:pathLst>
            </a:custGeom>
            <a:solidFill>
              <a:schemeClr val="tx1"/>
            </a:solidFill>
            <a:ln w="9525">
              <a:solidFill>
                <a:schemeClr val="tx1"/>
              </a:solidFill>
              <a:round/>
              <a:headEnd/>
              <a:tailEnd/>
            </a:ln>
          </p:spPr>
          <p:txBody>
            <a:bodyPr/>
            <a:lstStyle/>
            <a:p>
              <a:endParaRPr lang="en-US"/>
            </a:p>
          </p:txBody>
        </p:sp>
        <p:sp>
          <p:nvSpPr>
            <p:cNvPr id="45440" name="Freeform 609"/>
            <p:cNvSpPr>
              <a:spLocks/>
            </p:cNvSpPr>
            <p:nvPr/>
          </p:nvSpPr>
          <p:spPr bwMode="auto">
            <a:xfrm>
              <a:off x="3383" y="3171"/>
              <a:ext cx="11" cy="12"/>
            </a:xfrm>
            <a:custGeom>
              <a:avLst/>
              <a:gdLst>
                <a:gd name="T0" fmla="*/ 11 w 11"/>
                <a:gd name="T1" fmla="*/ 4 h 12"/>
                <a:gd name="T2" fmla="*/ 7 w 11"/>
                <a:gd name="T3" fmla="*/ 0 h 12"/>
                <a:gd name="T4" fmla="*/ 0 w 11"/>
                <a:gd name="T5" fmla="*/ 8 h 12"/>
                <a:gd name="T6" fmla="*/ 4 w 11"/>
                <a:gd name="T7" fmla="*/ 12 h 12"/>
                <a:gd name="T8" fmla="*/ 11 w 11"/>
                <a:gd name="T9" fmla="*/ 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4"/>
                  </a:moveTo>
                  <a:lnTo>
                    <a:pt x="7" y="0"/>
                  </a:lnTo>
                  <a:lnTo>
                    <a:pt x="0" y="8"/>
                  </a:lnTo>
                  <a:lnTo>
                    <a:pt x="4" y="12"/>
                  </a:lnTo>
                  <a:lnTo>
                    <a:pt x="11" y="4"/>
                  </a:lnTo>
                  <a:close/>
                </a:path>
              </a:pathLst>
            </a:custGeom>
            <a:solidFill>
              <a:schemeClr val="tx1"/>
            </a:solidFill>
            <a:ln w="9525">
              <a:solidFill>
                <a:schemeClr val="tx1"/>
              </a:solidFill>
              <a:round/>
              <a:headEnd/>
              <a:tailEnd/>
            </a:ln>
          </p:spPr>
          <p:txBody>
            <a:bodyPr/>
            <a:lstStyle/>
            <a:p>
              <a:endParaRPr lang="en-US"/>
            </a:p>
          </p:txBody>
        </p:sp>
        <p:sp>
          <p:nvSpPr>
            <p:cNvPr id="45441" name="Freeform 610"/>
            <p:cNvSpPr>
              <a:spLocks/>
            </p:cNvSpPr>
            <p:nvPr/>
          </p:nvSpPr>
          <p:spPr bwMode="auto">
            <a:xfrm>
              <a:off x="3387" y="3175"/>
              <a:ext cx="11" cy="12"/>
            </a:xfrm>
            <a:custGeom>
              <a:avLst/>
              <a:gdLst>
                <a:gd name="T0" fmla="*/ 11 w 11"/>
                <a:gd name="T1" fmla="*/ 4 h 12"/>
                <a:gd name="T2" fmla="*/ 9 w 11"/>
                <a:gd name="T3" fmla="*/ 4 h 12"/>
                <a:gd name="T4" fmla="*/ 7 w 11"/>
                <a:gd name="T5" fmla="*/ 0 h 12"/>
                <a:gd name="T6" fmla="*/ 0 w 11"/>
                <a:gd name="T7" fmla="*/ 8 h 12"/>
                <a:gd name="T8" fmla="*/ 1 w 11"/>
                <a:gd name="T9" fmla="*/ 12 h 12"/>
                <a:gd name="T10" fmla="*/ 11 w 11"/>
                <a:gd name="T11" fmla="*/ 4 h 12"/>
                <a:gd name="T12" fmla="*/ 9 w 11"/>
                <a:gd name="T13" fmla="*/ 4 h 12"/>
                <a:gd name="T14" fmla="*/ 11 w 11"/>
                <a:gd name="T15" fmla="*/ 4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11" y="4"/>
                  </a:moveTo>
                  <a:lnTo>
                    <a:pt x="9" y="4"/>
                  </a:lnTo>
                  <a:lnTo>
                    <a:pt x="7" y="0"/>
                  </a:lnTo>
                  <a:lnTo>
                    <a:pt x="0" y="8"/>
                  </a:lnTo>
                  <a:lnTo>
                    <a:pt x="1" y="12"/>
                  </a:lnTo>
                  <a:lnTo>
                    <a:pt x="11" y="4"/>
                  </a:lnTo>
                  <a:lnTo>
                    <a:pt x="9" y="4"/>
                  </a:lnTo>
                  <a:lnTo>
                    <a:pt x="11" y="4"/>
                  </a:lnTo>
                  <a:close/>
                </a:path>
              </a:pathLst>
            </a:custGeom>
            <a:solidFill>
              <a:schemeClr val="tx1"/>
            </a:solidFill>
            <a:ln w="9525">
              <a:solidFill>
                <a:schemeClr val="tx1"/>
              </a:solidFill>
              <a:round/>
              <a:headEnd/>
              <a:tailEnd/>
            </a:ln>
          </p:spPr>
          <p:txBody>
            <a:bodyPr/>
            <a:lstStyle/>
            <a:p>
              <a:endParaRPr lang="en-US"/>
            </a:p>
          </p:txBody>
        </p:sp>
        <p:sp>
          <p:nvSpPr>
            <p:cNvPr id="45442" name="Freeform 611"/>
            <p:cNvSpPr>
              <a:spLocks/>
            </p:cNvSpPr>
            <p:nvPr/>
          </p:nvSpPr>
          <p:spPr bwMode="auto">
            <a:xfrm>
              <a:off x="3388" y="3179"/>
              <a:ext cx="14" cy="11"/>
            </a:xfrm>
            <a:custGeom>
              <a:avLst/>
              <a:gdLst>
                <a:gd name="T0" fmla="*/ 14 w 14"/>
                <a:gd name="T1" fmla="*/ 6 h 11"/>
                <a:gd name="T2" fmla="*/ 14 w 14"/>
                <a:gd name="T3" fmla="*/ 4 h 11"/>
                <a:gd name="T4" fmla="*/ 10 w 14"/>
                <a:gd name="T5" fmla="*/ 0 h 11"/>
                <a:gd name="T6" fmla="*/ 0 w 14"/>
                <a:gd name="T7" fmla="*/ 8 h 11"/>
                <a:gd name="T8" fmla="*/ 4 w 14"/>
                <a:gd name="T9" fmla="*/ 11 h 11"/>
                <a:gd name="T10" fmla="*/ 14 w 14"/>
                <a:gd name="T11" fmla="*/ 6 h 11"/>
                <a:gd name="T12" fmla="*/ 14 w 14"/>
                <a:gd name="T13" fmla="*/ 4 h 11"/>
                <a:gd name="T14" fmla="*/ 14 w 14"/>
                <a:gd name="T15" fmla="*/ 6 h 1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1"/>
                <a:gd name="T26" fmla="*/ 14 w 1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1">
                  <a:moveTo>
                    <a:pt x="14" y="6"/>
                  </a:moveTo>
                  <a:lnTo>
                    <a:pt x="14" y="4"/>
                  </a:lnTo>
                  <a:lnTo>
                    <a:pt x="10" y="0"/>
                  </a:lnTo>
                  <a:lnTo>
                    <a:pt x="0" y="8"/>
                  </a:lnTo>
                  <a:lnTo>
                    <a:pt x="4" y="11"/>
                  </a:lnTo>
                  <a:lnTo>
                    <a:pt x="14" y="6"/>
                  </a:lnTo>
                  <a:lnTo>
                    <a:pt x="14" y="4"/>
                  </a:lnTo>
                  <a:lnTo>
                    <a:pt x="14" y="6"/>
                  </a:lnTo>
                  <a:close/>
                </a:path>
              </a:pathLst>
            </a:custGeom>
            <a:solidFill>
              <a:schemeClr val="tx1"/>
            </a:solidFill>
            <a:ln w="9525">
              <a:solidFill>
                <a:schemeClr val="tx1"/>
              </a:solidFill>
              <a:round/>
              <a:headEnd/>
              <a:tailEnd/>
            </a:ln>
          </p:spPr>
          <p:txBody>
            <a:bodyPr/>
            <a:lstStyle/>
            <a:p>
              <a:endParaRPr lang="en-US"/>
            </a:p>
          </p:txBody>
        </p:sp>
        <p:sp>
          <p:nvSpPr>
            <p:cNvPr id="45443" name="Freeform 612"/>
            <p:cNvSpPr>
              <a:spLocks/>
            </p:cNvSpPr>
            <p:nvPr/>
          </p:nvSpPr>
          <p:spPr bwMode="auto">
            <a:xfrm>
              <a:off x="3392" y="3185"/>
              <a:ext cx="25" cy="33"/>
            </a:xfrm>
            <a:custGeom>
              <a:avLst/>
              <a:gdLst>
                <a:gd name="T0" fmla="*/ 25 w 25"/>
                <a:gd name="T1" fmla="*/ 27 h 33"/>
                <a:gd name="T2" fmla="*/ 10 w 25"/>
                <a:gd name="T3" fmla="*/ 0 h 33"/>
                <a:gd name="T4" fmla="*/ 0 w 25"/>
                <a:gd name="T5" fmla="*/ 5 h 33"/>
                <a:gd name="T6" fmla="*/ 16 w 25"/>
                <a:gd name="T7" fmla="*/ 33 h 33"/>
                <a:gd name="T8" fmla="*/ 25 w 25"/>
                <a:gd name="T9" fmla="*/ 27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25" y="27"/>
                  </a:moveTo>
                  <a:lnTo>
                    <a:pt x="10" y="0"/>
                  </a:lnTo>
                  <a:lnTo>
                    <a:pt x="0" y="5"/>
                  </a:lnTo>
                  <a:lnTo>
                    <a:pt x="16" y="33"/>
                  </a:lnTo>
                  <a:lnTo>
                    <a:pt x="25" y="27"/>
                  </a:lnTo>
                  <a:close/>
                </a:path>
              </a:pathLst>
            </a:custGeom>
            <a:solidFill>
              <a:schemeClr val="tx1"/>
            </a:solidFill>
            <a:ln w="9525">
              <a:solidFill>
                <a:schemeClr val="tx1"/>
              </a:solidFill>
              <a:round/>
              <a:headEnd/>
              <a:tailEnd/>
            </a:ln>
          </p:spPr>
          <p:txBody>
            <a:bodyPr/>
            <a:lstStyle/>
            <a:p>
              <a:endParaRPr lang="en-US"/>
            </a:p>
          </p:txBody>
        </p:sp>
        <p:sp>
          <p:nvSpPr>
            <p:cNvPr id="45444" name="Freeform 613"/>
            <p:cNvSpPr>
              <a:spLocks/>
            </p:cNvSpPr>
            <p:nvPr/>
          </p:nvSpPr>
          <p:spPr bwMode="auto">
            <a:xfrm>
              <a:off x="3408" y="3212"/>
              <a:ext cx="25" cy="33"/>
            </a:xfrm>
            <a:custGeom>
              <a:avLst/>
              <a:gdLst>
                <a:gd name="T0" fmla="*/ 25 w 25"/>
                <a:gd name="T1" fmla="*/ 27 h 33"/>
                <a:gd name="T2" fmla="*/ 9 w 25"/>
                <a:gd name="T3" fmla="*/ 0 h 33"/>
                <a:gd name="T4" fmla="*/ 0 w 25"/>
                <a:gd name="T5" fmla="*/ 6 h 33"/>
                <a:gd name="T6" fmla="*/ 15 w 25"/>
                <a:gd name="T7" fmla="*/ 33 h 33"/>
                <a:gd name="T8" fmla="*/ 25 w 25"/>
                <a:gd name="T9" fmla="*/ 27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25" y="27"/>
                  </a:moveTo>
                  <a:lnTo>
                    <a:pt x="9" y="0"/>
                  </a:lnTo>
                  <a:lnTo>
                    <a:pt x="0" y="6"/>
                  </a:lnTo>
                  <a:lnTo>
                    <a:pt x="15" y="33"/>
                  </a:lnTo>
                  <a:lnTo>
                    <a:pt x="25" y="27"/>
                  </a:lnTo>
                  <a:close/>
                </a:path>
              </a:pathLst>
            </a:custGeom>
            <a:solidFill>
              <a:schemeClr val="tx1"/>
            </a:solidFill>
            <a:ln w="9525">
              <a:solidFill>
                <a:schemeClr val="tx1"/>
              </a:solidFill>
              <a:round/>
              <a:headEnd/>
              <a:tailEnd/>
            </a:ln>
          </p:spPr>
          <p:txBody>
            <a:bodyPr/>
            <a:lstStyle/>
            <a:p>
              <a:endParaRPr lang="en-US"/>
            </a:p>
          </p:txBody>
        </p:sp>
        <p:sp>
          <p:nvSpPr>
            <p:cNvPr id="45445" name="Freeform 614"/>
            <p:cNvSpPr>
              <a:spLocks/>
            </p:cNvSpPr>
            <p:nvPr/>
          </p:nvSpPr>
          <p:spPr bwMode="auto">
            <a:xfrm>
              <a:off x="3423" y="3239"/>
              <a:ext cx="14" cy="12"/>
            </a:xfrm>
            <a:custGeom>
              <a:avLst/>
              <a:gdLst>
                <a:gd name="T0" fmla="*/ 14 w 14"/>
                <a:gd name="T1" fmla="*/ 6 h 12"/>
                <a:gd name="T2" fmla="*/ 10 w 14"/>
                <a:gd name="T3" fmla="*/ 0 h 12"/>
                <a:gd name="T4" fmla="*/ 0 w 14"/>
                <a:gd name="T5" fmla="*/ 6 h 12"/>
                <a:gd name="T6" fmla="*/ 4 w 14"/>
                <a:gd name="T7" fmla="*/ 12 h 12"/>
                <a:gd name="T8" fmla="*/ 14 w 14"/>
                <a:gd name="T9" fmla="*/ 6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4" y="6"/>
                  </a:moveTo>
                  <a:lnTo>
                    <a:pt x="10" y="0"/>
                  </a:lnTo>
                  <a:lnTo>
                    <a:pt x="0" y="6"/>
                  </a:lnTo>
                  <a:lnTo>
                    <a:pt x="4" y="12"/>
                  </a:lnTo>
                  <a:lnTo>
                    <a:pt x="14" y="6"/>
                  </a:lnTo>
                  <a:close/>
                </a:path>
              </a:pathLst>
            </a:custGeom>
            <a:solidFill>
              <a:schemeClr val="tx1"/>
            </a:solidFill>
            <a:ln w="9525">
              <a:solidFill>
                <a:schemeClr val="tx1"/>
              </a:solidFill>
              <a:round/>
              <a:headEnd/>
              <a:tailEnd/>
            </a:ln>
          </p:spPr>
          <p:txBody>
            <a:bodyPr/>
            <a:lstStyle/>
            <a:p>
              <a:endParaRPr lang="en-US"/>
            </a:p>
          </p:txBody>
        </p:sp>
        <p:sp>
          <p:nvSpPr>
            <p:cNvPr id="45446" name="Freeform 615"/>
            <p:cNvSpPr>
              <a:spLocks/>
            </p:cNvSpPr>
            <p:nvPr/>
          </p:nvSpPr>
          <p:spPr bwMode="auto">
            <a:xfrm>
              <a:off x="3427" y="3245"/>
              <a:ext cx="14" cy="12"/>
            </a:xfrm>
            <a:custGeom>
              <a:avLst/>
              <a:gdLst>
                <a:gd name="T0" fmla="*/ 4 w 14"/>
                <a:gd name="T1" fmla="*/ 12 h 12"/>
                <a:gd name="T2" fmla="*/ 14 w 14"/>
                <a:gd name="T3" fmla="*/ 6 h 12"/>
                <a:gd name="T4" fmla="*/ 10 w 14"/>
                <a:gd name="T5" fmla="*/ 0 h 12"/>
                <a:gd name="T6" fmla="*/ 0 w 14"/>
                <a:gd name="T7" fmla="*/ 6 h 12"/>
                <a:gd name="T8" fmla="*/ 4 w 14"/>
                <a:gd name="T9" fmla="*/ 12 h 12"/>
                <a:gd name="T10" fmla="*/ 14 w 14"/>
                <a:gd name="T11" fmla="*/ 6 h 12"/>
                <a:gd name="T12" fmla="*/ 4 w 14"/>
                <a:gd name="T13" fmla="*/ 12 h 12"/>
                <a:gd name="T14" fmla="*/ 8 w 14"/>
                <a:gd name="T15" fmla="*/ 10 h 12"/>
                <a:gd name="T16" fmla="*/ 14 w 14"/>
                <a:gd name="T17" fmla="*/ 6 h 12"/>
                <a:gd name="T18" fmla="*/ 4 w 14"/>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4" y="12"/>
                  </a:moveTo>
                  <a:lnTo>
                    <a:pt x="14" y="6"/>
                  </a:lnTo>
                  <a:lnTo>
                    <a:pt x="10" y="0"/>
                  </a:lnTo>
                  <a:lnTo>
                    <a:pt x="0" y="6"/>
                  </a:lnTo>
                  <a:lnTo>
                    <a:pt x="4" y="12"/>
                  </a:lnTo>
                  <a:lnTo>
                    <a:pt x="14" y="6"/>
                  </a:lnTo>
                  <a:lnTo>
                    <a:pt x="4" y="12"/>
                  </a:lnTo>
                  <a:lnTo>
                    <a:pt x="8" y="10"/>
                  </a:lnTo>
                  <a:lnTo>
                    <a:pt x="14" y="6"/>
                  </a:lnTo>
                  <a:lnTo>
                    <a:pt x="4" y="12"/>
                  </a:lnTo>
                  <a:close/>
                </a:path>
              </a:pathLst>
            </a:custGeom>
            <a:solidFill>
              <a:schemeClr val="tx1"/>
            </a:solidFill>
            <a:ln w="9525">
              <a:solidFill>
                <a:schemeClr val="tx1"/>
              </a:solidFill>
              <a:round/>
              <a:headEnd/>
              <a:tailEnd/>
            </a:ln>
          </p:spPr>
          <p:txBody>
            <a:bodyPr/>
            <a:lstStyle/>
            <a:p>
              <a:endParaRPr lang="en-US"/>
            </a:p>
          </p:txBody>
        </p:sp>
        <p:sp>
          <p:nvSpPr>
            <p:cNvPr id="45447" name="Freeform 616"/>
            <p:cNvSpPr>
              <a:spLocks/>
            </p:cNvSpPr>
            <p:nvPr/>
          </p:nvSpPr>
          <p:spPr bwMode="auto">
            <a:xfrm>
              <a:off x="3427" y="3245"/>
              <a:ext cx="14" cy="12"/>
            </a:xfrm>
            <a:custGeom>
              <a:avLst/>
              <a:gdLst>
                <a:gd name="T0" fmla="*/ 0 w 14"/>
                <a:gd name="T1" fmla="*/ 6 h 12"/>
                <a:gd name="T2" fmla="*/ 4 w 14"/>
                <a:gd name="T3" fmla="*/ 12 h 12"/>
                <a:gd name="T4" fmla="*/ 14 w 14"/>
                <a:gd name="T5" fmla="*/ 6 h 12"/>
                <a:gd name="T6" fmla="*/ 10 w 14"/>
                <a:gd name="T7" fmla="*/ 0 h 12"/>
                <a:gd name="T8" fmla="*/ 0 w 14"/>
                <a:gd name="T9" fmla="*/ 6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6"/>
                  </a:moveTo>
                  <a:lnTo>
                    <a:pt x="4" y="12"/>
                  </a:lnTo>
                  <a:lnTo>
                    <a:pt x="14" y="6"/>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448" name="Freeform 617"/>
            <p:cNvSpPr>
              <a:spLocks/>
            </p:cNvSpPr>
            <p:nvPr/>
          </p:nvSpPr>
          <p:spPr bwMode="auto">
            <a:xfrm>
              <a:off x="3423" y="3239"/>
              <a:ext cx="14" cy="12"/>
            </a:xfrm>
            <a:custGeom>
              <a:avLst/>
              <a:gdLst>
                <a:gd name="T0" fmla="*/ 0 w 14"/>
                <a:gd name="T1" fmla="*/ 6 h 12"/>
                <a:gd name="T2" fmla="*/ 4 w 14"/>
                <a:gd name="T3" fmla="*/ 12 h 12"/>
                <a:gd name="T4" fmla="*/ 14 w 14"/>
                <a:gd name="T5" fmla="*/ 6 h 12"/>
                <a:gd name="T6" fmla="*/ 10 w 14"/>
                <a:gd name="T7" fmla="*/ 0 h 12"/>
                <a:gd name="T8" fmla="*/ 0 w 14"/>
                <a:gd name="T9" fmla="*/ 6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6"/>
                  </a:moveTo>
                  <a:lnTo>
                    <a:pt x="4" y="12"/>
                  </a:lnTo>
                  <a:lnTo>
                    <a:pt x="14" y="6"/>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449" name="Freeform 618"/>
            <p:cNvSpPr>
              <a:spLocks/>
            </p:cNvSpPr>
            <p:nvPr/>
          </p:nvSpPr>
          <p:spPr bwMode="auto">
            <a:xfrm>
              <a:off x="3408" y="3212"/>
              <a:ext cx="25" cy="33"/>
            </a:xfrm>
            <a:custGeom>
              <a:avLst/>
              <a:gdLst>
                <a:gd name="T0" fmla="*/ 0 w 25"/>
                <a:gd name="T1" fmla="*/ 6 h 33"/>
                <a:gd name="T2" fmla="*/ 15 w 25"/>
                <a:gd name="T3" fmla="*/ 33 h 33"/>
                <a:gd name="T4" fmla="*/ 25 w 25"/>
                <a:gd name="T5" fmla="*/ 27 h 33"/>
                <a:gd name="T6" fmla="*/ 9 w 25"/>
                <a:gd name="T7" fmla="*/ 0 h 33"/>
                <a:gd name="T8" fmla="*/ 0 w 25"/>
                <a:gd name="T9" fmla="*/ 6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0" y="6"/>
                  </a:moveTo>
                  <a:lnTo>
                    <a:pt x="15" y="33"/>
                  </a:lnTo>
                  <a:lnTo>
                    <a:pt x="25" y="27"/>
                  </a:lnTo>
                  <a:lnTo>
                    <a:pt x="9" y="0"/>
                  </a:lnTo>
                  <a:lnTo>
                    <a:pt x="0" y="6"/>
                  </a:lnTo>
                  <a:close/>
                </a:path>
              </a:pathLst>
            </a:custGeom>
            <a:solidFill>
              <a:schemeClr val="tx1"/>
            </a:solidFill>
            <a:ln w="9525">
              <a:solidFill>
                <a:schemeClr val="tx1"/>
              </a:solidFill>
              <a:round/>
              <a:headEnd/>
              <a:tailEnd/>
            </a:ln>
          </p:spPr>
          <p:txBody>
            <a:bodyPr/>
            <a:lstStyle/>
            <a:p>
              <a:endParaRPr lang="en-US"/>
            </a:p>
          </p:txBody>
        </p:sp>
        <p:sp>
          <p:nvSpPr>
            <p:cNvPr id="45450" name="Freeform 619"/>
            <p:cNvSpPr>
              <a:spLocks/>
            </p:cNvSpPr>
            <p:nvPr/>
          </p:nvSpPr>
          <p:spPr bwMode="auto">
            <a:xfrm>
              <a:off x="3392" y="3183"/>
              <a:ext cx="25" cy="35"/>
            </a:xfrm>
            <a:custGeom>
              <a:avLst/>
              <a:gdLst>
                <a:gd name="T0" fmla="*/ 0 w 25"/>
                <a:gd name="T1" fmla="*/ 7 h 35"/>
                <a:gd name="T2" fmla="*/ 16 w 25"/>
                <a:gd name="T3" fmla="*/ 35 h 35"/>
                <a:gd name="T4" fmla="*/ 25 w 25"/>
                <a:gd name="T5" fmla="*/ 29 h 35"/>
                <a:gd name="T6" fmla="*/ 10 w 25"/>
                <a:gd name="T7" fmla="*/ 2 h 35"/>
                <a:gd name="T8" fmla="*/ 10 w 25"/>
                <a:gd name="T9" fmla="*/ 0 h 35"/>
                <a:gd name="T10" fmla="*/ 10 w 25"/>
                <a:gd name="T11" fmla="*/ 2 h 35"/>
                <a:gd name="T12" fmla="*/ 10 w 25"/>
                <a:gd name="T13" fmla="*/ 0 h 35"/>
                <a:gd name="T14" fmla="*/ 0 w 25"/>
                <a:gd name="T15" fmla="*/ 7 h 3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5"/>
                <a:gd name="T26" fmla="*/ 25 w 25"/>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5">
                  <a:moveTo>
                    <a:pt x="0" y="7"/>
                  </a:moveTo>
                  <a:lnTo>
                    <a:pt x="16" y="35"/>
                  </a:lnTo>
                  <a:lnTo>
                    <a:pt x="25" y="29"/>
                  </a:lnTo>
                  <a:lnTo>
                    <a:pt x="10" y="2"/>
                  </a:lnTo>
                  <a:lnTo>
                    <a:pt x="10" y="0"/>
                  </a:lnTo>
                  <a:lnTo>
                    <a:pt x="10" y="2"/>
                  </a:lnTo>
                  <a:lnTo>
                    <a:pt x="10" y="0"/>
                  </a:lnTo>
                  <a:lnTo>
                    <a:pt x="0" y="7"/>
                  </a:lnTo>
                  <a:close/>
                </a:path>
              </a:pathLst>
            </a:custGeom>
            <a:solidFill>
              <a:schemeClr val="tx1"/>
            </a:solidFill>
            <a:ln w="9525">
              <a:solidFill>
                <a:schemeClr val="tx1"/>
              </a:solidFill>
              <a:round/>
              <a:headEnd/>
              <a:tailEnd/>
            </a:ln>
          </p:spPr>
          <p:txBody>
            <a:bodyPr/>
            <a:lstStyle/>
            <a:p>
              <a:endParaRPr lang="en-US"/>
            </a:p>
          </p:txBody>
        </p:sp>
        <p:sp>
          <p:nvSpPr>
            <p:cNvPr id="45451" name="Freeform 620"/>
            <p:cNvSpPr>
              <a:spLocks/>
            </p:cNvSpPr>
            <p:nvPr/>
          </p:nvSpPr>
          <p:spPr bwMode="auto">
            <a:xfrm>
              <a:off x="3388" y="3179"/>
              <a:ext cx="14" cy="11"/>
            </a:xfrm>
            <a:custGeom>
              <a:avLst/>
              <a:gdLst>
                <a:gd name="T0" fmla="*/ 0 w 14"/>
                <a:gd name="T1" fmla="*/ 8 h 11"/>
                <a:gd name="T2" fmla="*/ 4 w 14"/>
                <a:gd name="T3" fmla="*/ 11 h 11"/>
                <a:gd name="T4" fmla="*/ 14 w 14"/>
                <a:gd name="T5" fmla="*/ 4 h 11"/>
                <a:gd name="T6" fmla="*/ 10 w 14"/>
                <a:gd name="T7" fmla="*/ 0 h 11"/>
                <a:gd name="T8" fmla="*/ 8 w 14"/>
                <a:gd name="T9" fmla="*/ 0 h 11"/>
                <a:gd name="T10" fmla="*/ 10 w 14"/>
                <a:gd name="T11" fmla="*/ 0 h 11"/>
                <a:gd name="T12" fmla="*/ 8 w 14"/>
                <a:gd name="T13" fmla="*/ 0 h 11"/>
                <a:gd name="T14" fmla="*/ 0 w 14"/>
                <a:gd name="T15" fmla="*/ 8 h 1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1"/>
                <a:gd name="T26" fmla="*/ 14 w 1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1">
                  <a:moveTo>
                    <a:pt x="0" y="8"/>
                  </a:moveTo>
                  <a:lnTo>
                    <a:pt x="4" y="11"/>
                  </a:lnTo>
                  <a:lnTo>
                    <a:pt x="14" y="4"/>
                  </a:lnTo>
                  <a:lnTo>
                    <a:pt x="10" y="0"/>
                  </a:lnTo>
                  <a:lnTo>
                    <a:pt x="8" y="0"/>
                  </a:lnTo>
                  <a:lnTo>
                    <a:pt x="10" y="0"/>
                  </a:lnTo>
                  <a:lnTo>
                    <a:pt x="8" y="0"/>
                  </a:lnTo>
                  <a:lnTo>
                    <a:pt x="0" y="8"/>
                  </a:lnTo>
                  <a:close/>
                </a:path>
              </a:pathLst>
            </a:custGeom>
            <a:solidFill>
              <a:schemeClr val="tx1"/>
            </a:solidFill>
            <a:ln w="9525">
              <a:solidFill>
                <a:schemeClr val="tx1"/>
              </a:solidFill>
              <a:round/>
              <a:headEnd/>
              <a:tailEnd/>
            </a:ln>
          </p:spPr>
          <p:txBody>
            <a:bodyPr/>
            <a:lstStyle/>
            <a:p>
              <a:endParaRPr lang="en-US"/>
            </a:p>
          </p:txBody>
        </p:sp>
        <p:sp>
          <p:nvSpPr>
            <p:cNvPr id="45452" name="Freeform 621"/>
            <p:cNvSpPr>
              <a:spLocks/>
            </p:cNvSpPr>
            <p:nvPr/>
          </p:nvSpPr>
          <p:spPr bwMode="auto">
            <a:xfrm>
              <a:off x="3387" y="3175"/>
              <a:ext cx="9" cy="12"/>
            </a:xfrm>
            <a:custGeom>
              <a:avLst/>
              <a:gdLst>
                <a:gd name="T0" fmla="*/ 0 w 9"/>
                <a:gd name="T1" fmla="*/ 8 h 12"/>
                <a:gd name="T2" fmla="*/ 1 w 9"/>
                <a:gd name="T3" fmla="*/ 12 h 12"/>
                <a:gd name="T4" fmla="*/ 9 w 9"/>
                <a:gd name="T5" fmla="*/ 4 h 12"/>
                <a:gd name="T6" fmla="*/ 7 w 9"/>
                <a:gd name="T7" fmla="*/ 0 h 12"/>
                <a:gd name="T8" fmla="*/ 0 w 9"/>
                <a:gd name="T9" fmla="*/ 8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0" y="8"/>
                  </a:moveTo>
                  <a:lnTo>
                    <a:pt x="1" y="12"/>
                  </a:lnTo>
                  <a:lnTo>
                    <a:pt x="9" y="4"/>
                  </a:lnTo>
                  <a:lnTo>
                    <a:pt x="7" y="0"/>
                  </a:lnTo>
                  <a:lnTo>
                    <a:pt x="0" y="8"/>
                  </a:lnTo>
                  <a:close/>
                </a:path>
              </a:pathLst>
            </a:custGeom>
            <a:solidFill>
              <a:schemeClr val="tx1"/>
            </a:solidFill>
            <a:ln w="9525">
              <a:solidFill>
                <a:schemeClr val="tx1"/>
              </a:solidFill>
              <a:round/>
              <a:headEnd/>
              <a:tailEnd/>
            </a:ln>
          </p:spPr>
          <p:txBody>
            <a:bodyPr/>
            <a:lstStyle/>
            <a:p>
              <a:endParaRPr lang="en-US"/>
            </a:p>
          </p:txBody>
        </p:sp>
        <p:sp>
          <p:nvSpPr>
            <p:cNvPr id="45453" name="Freeform 622"/>
            <p:cNvSpPr>
              <a:spLocks/>
            </p:cNvSpPr>
            <p:nvPr/>
          </p:nvSpPr>
          <p:spPr bwMode="auto">
            <a:xfrm>
              <a:off x="3383" y="3169"/>
              <a:ext cx="11" cy="14"/>
            </a:xfrm>
            <a:custGeom>
              <a:avLst/>
              <a:gdLst>
                <a:gd name="T0" fmla="*/ 2 w 11"/>
                <a:gd name="T1" fmla="*/ 12 h 14"/>
                <a:gd name="T2" fmla="*/ 0 w 11"/>
                <a:gd name="T3" fmla="*/ 10 h 14"/>
                <a:gd name="T4" fmla="*/ 4 w 11"/>
                <a:gd name="T5" fmla="*/ 14 h 14"/>
                <a:gd name="T6" fmla="*/ 11 w 11"/>
                <a:gd name="T7" fmla="*/ 6 h 14"/>
                <a:gd name="T8" fmla="*/ 7 w 11"/>
                <a:gd name="T9" fmla="*/ 2 h 14"/>
                <a:gd name="T10" fmla="*/ 4 w 11"/>
                <a:gd name="T11" fmla="*/ 0 h 14"/>
                <a:gd name="T12" fmla="*/ 7 w 11"/>
                <a:gd name="T13" fmla="*/ 2 h 14"/>
                <a:gd name="T14" fmla="*/ 5 w 11"/>
                <a:gd name="T15" fmla="*/ 0 h 14"/>
                <a:gd name="T16" fmla="*/ 4 w 11"/>
                <a:gd name="T17" fmla="*/ 0 h 14"/>
                <a:gd name="T18" fmla="*/ 2 w 11"/>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2" y="12"/>
                  </a:moveTo>
                  <a:lnTo>
                    <a:pt x="0" y="10"/>
                  </a:lnTo>
                  <a:lnTo>
                    <a:pt x="4" y="14"/>
                  </a:lnTo>
                  <a:lnTo>
                    <a:pt x="11" y="6"/>
                  </a:lnTo>
                  <a:lnTo>
                    <a:pt x="7" y="2"/>
                  </a:lnTo>
                  <a:lnTo>
                    <a:pt x="4" y="0"/>
                  </a:lnTo>
                  <a:lnTo>
                    <a:pt x="7" y="2"/>
                  </a:lnTo>
                  <a:lnTo>
                    <a:pt x="5" y="0"/>
                  </a:lnTo>
                  <a:lnTo>
                    <a:pt x="4" y="0"/>
                  </a:lnTo>
                  <a:lnTo>
                    <a:pt x="2" y="12"/>
                  </a:lnTo>
                  <a:close/>
                </a:path>
              </a:pathLst>
            </a:custGeom>
            <a:solidFill>
              <a:schemeClr val="tx1"/>
            </a:solidFill>
            <a:ln w="9525">
              <a:solidFill>
                <a:schemeClr val="tx1"/>
              </a:solidFill>
              <a:round/>
              <a:headEnd/>
              <a:tailEnd/>
            </a:ln>
          </p:spPr>
          <p:txBody>
            <a:bodyPr/>
            <a:lstStyle/>
            <a:p>
              <a:endParaRPr lang="en-US"/>
            </a:p>
          </p:txBody>
        </p:sp>
        <p:sp>
          <p:nvSpPr>
            <p:cNvPr id="45454" name="Freeform 623"/>
            <p:cNvSpPr>
              <a:spLocks/>
            </p:cNvSpPr>
            <p:nvPr/>
          </p:nvSpPr>
          <p:spPr bwMode="auto">
            <a:xfrm>
              <a:off x="3381" y="3169"/>
              <a:ext cx="6" cy="12"/>
            </a:xfrm>
            <a:custGeom>
              <a:avLst/>
              <a:gdLst>
                <a:gd name="T0" fmla="*/ 0 w 6"/>
                <a:gd name="T1" fmla="*/ 12 h 12"/>
                <a:gd name="T2" fmla="*/ 4 w 6"/>
                <a:gd name="T3" fmla="*/ 12 h 12"/>
                <a:gd name="T4" fmla="*/ 6 w 6"/>
                <a:gd name="T5" fmla="*/ 0 h 12"/>
                <a:gd name="T6" fmla="*/ 2 w 6"/>
                <a:gd name="T7" fmla="*/ 0 h 12"/>
                <a:gd name="T8" fmla="*/ 0 w 6"/>
                <a:gd name="T9" fmla="*/ 1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0" y="12"/>
                  </a:moveTo>
                  <a:lnTo>
                    <a:pt x="4" y="12"/>
                  </a:lnTo>
                  <a:lnTo>
                    <a:pt x="6" y="0"/>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455" name="Freeform 624"/>
            <p:cNvSpPr>
              <a:spLocks/>
            </p:cNvSpPr>
            <p:nvPr/>
          </p:nvSpPr>
          <p:spPr bwMode="auto">
            <a:xfrm>
              <a:off x="3377" y="3167"/>
              <a:ext cx="6" cy="14"/>
            </a:xfrm>
            <a:custGeom>
              <a:avLst/>
              <a:gdLst>
                <a:gd name="T0" fmla="*/ 2 w 6"/>
                <a:gd name="T1" fmla="*/ 12 h 14"/>
                <a:gd name="T2" fmla="*/ 0 w 6"/>
                <a:gd name="T3" fmla="*/ 12 h 14"/>
                <a:gd name="T4" fmla="*/ 4 w 6"/>
                <a:gd name="T5" fmla="*/ 14 h 14"/>
                <a:gd name="T6" fmla="*/ 6 w 6"/>
                <a:gd name="T7" fmla="*/ 2 h 14"/>
                <a:gd name="T8" fmla="*/ 2 w 6"/>
                <a:gd name="T9" fmla="*/ 0 h 14"/>
                <a:gd name="T10" fmla="*/ 0 w 6"/>
                <a:gd name="T11" fmla="*/ 0 h 14"/>
                <a:gd name="T12" fmla="*/ 2 w 6"/>
                <a:gd name="T13" fmla="*/ 0 h 14"/>
                <a:gd name="T14" fmla="*/ 0 w 6"/>
                <a:gd name="T15" fmla="*/ 0 h 14"/>
                <a:gd name="T16" fmla="*/ 2 w 6"/>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4"/>
                <a:gd name="T29" fmla="*/ 6 w 6"/>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4">
                  <a:moveTo>
                    <a:pt x="2" y="12"/>
                  </a:moveTo>
                  <a:lnTo>
                    <a:pt x="0" y="12"/>
                  </a:lnTo>
                  <a:lnTo>
                    <a:pt x="4" y="14"/>
                  </a:lnTo>
                  <a:lnTo>
                    <a:pt x="6" y="2"/>
                  </a:lnTo>
                  <a:lnTo>
                    <a:pt x="2" y="0"/>
                  </a:lnTo>
                  <a:lnTo>
                    <a:pt x="0" y="0"/>
                  </a:lnTo>
                  <a:lnTo>
                    <a:pt x="2" y="0"/>
                  </a:lnTo>
                  <a:lnTo>
                    <a:pt x="0" y="0"/>
                  </a:lnTo>
                  <a:lnTo>
                    <a:pt x="2" y="12"/>
                  </a:lnTo>
                  <a:close/>
                </a:path>
              </a:pathLst>
            </a:custGeom>
            <a:solidFill>
              <a:schemeClr val="tx1"/>
            </a:solidFill>
            <a:ln w="9525">
              <a:solidFill>
                <a:schemeClr val="tx1"/>
              </a:solidFill>
              <a:round/>
              <a:headEnd/>
              <a:tailEnd/>
            </a:ln>
          </p:spPr>
          <p:txBody>
            <a:bodyPr/>
            <a:lstStyle/>
            <a:p>
              <a:endParaRPr lang="en-US"/>
            </a:p>
          </p:txBody>
        </p:sp>
        <p:sp>
          <p:nvSpPr>
            <p:cNvPr id="45456" name="Freeform 625"/>
            <p:cNvSpPr>
              <a:spLocks/>
            </p:cNvSpPr>
            <p:nvPr/>
          </p:nvSpPr>
          <p:spPr bwMode="auto">
            <a:xfrm>
              <a:off x="3371" y="3167"/>
              <a:ext cx="8" cy="14"/>
            </a:xfrm>
            <a:custGeom>
              <a:avLst/>
              <a:gdLst>
                <a:gd name="T0" fmla="*/ 6 w 8"/>
                <a:gd name="T1" fmla="*/ 12 h 14"/>
                <a:gd name="T2" fmla="*/ 4 w 8"/>
                <a:gd name="T3" fmla="*/ 14 h 14"/>
                <a:gd name="T4" fmla="*/ 8 w 8"/>
                <a:gd name="T5" fmla="*/ 12 h 14"/>
                <a:gd name="T6" fmla="*/ 6 w 8"/>
                <a:gd name="T7" fmla="*/ 0 h 14"/>
                <a:gd name="T8" fmla="*/ 2 w 8"/>
                <a:gd name="T9" fmla="*/ 2 h 14"/>
                <a:gd name="T10" fmla="*/ 0 w 8"/>
                <a:gd name="T11" fmla="*/ 2 h 14"/>
                <a:gd name="T12" fmla="*/ 2 w 8"/>
                <a:gd name="T13" fmla="*/ 2 h 14"/>
                <a:gd name="T14" fmla="*/ 0 w 8"/>
                <a:gd name="T15" fmla="*/ 2 h 14"/>
                <a:gd name="T16" fmla="*/ 6 w 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4"/>
                <a:gd name="T29" fmla="*/ 8 w 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4">
                  <a:moveTo>
                    <a:pt x="6" y="12"/>
                  </a:moveTo>
                  <a:lnTo>
                    <a:pt x="4" y="14"/>
                  </a:lnTo>
                  <a:lnTo>
                    <a:pt x="8" y="12"/>
                  </a:lnTo>
                  <a:lnTo>
                    <a:pt x="6" y="0"/>
                  </a:lnTo>
                  <a:lnTo>
                    <a:pt x="2" y="2"/>
                  </a:lnTo>
                  <a:lnTo>
                    <a:pt x="0" y="2"/>
                  </a:lnTo>
                  <a:lnTo>
                    <a:pt x="2" y="2"/>
                  </a:lnTo>
                  <a:lnTo>
                    <a:pt x="0" y="2"/>
                  </a:lnTo>
                  <a:lnTo>
                    <a:pt x="6" y="12"/>
                  </a:lnTo>
                  <a:close/>
                </a:path>
              </a:pathLst>
            </a:custGeom>
            <a:solidFill>
              <a:schemeClr val="tx1"/>
            </a:solidFill>
            <a:ln w="9525">
              <a:solidFill>
                <a:schemeClr val="tx1"/>
              </a:solidFill>
              <a:round/>
              <a:headEnd/>
              <a:tailEnd/>
            </a:ln>
          </p:spPr>
          <p:txBody>
            <a:bodyPr/>
            <a:lstStyle/>
            <a:p>
              <a:endParaRPr lang="en-US"/>
            </a:p>
          </p:txBody>
        </p:sp>
        <p:sp>
          <p:nvSpPr>
            <p:cNvPr id="45457" name="Freeform 626"/>
            <p:cNvSpPr>
              <a:spLocks/>
            </p:cNvSpPr>
            <p:nvPr/>
          </p:nvSpPr>
          <p:spPr bwMode="auto">
            <a:xfrm>
              <a:off x="3365" y="3169"/>
              <a:ext cx="12" cy="12"/>
            </a:xfrm>
            <a:custGeom>
              <a:avLst/>
              <a:gdLst>
                <a:gd name="T0" fmla="*/ 10 w 12"/>
                <a:gd name="T1" fmla="*/ 10 h 12"/>
                <a:gd name="T2" fmla="*/ 8 w 12"/>
                <a:gd name="T3" fmla="*/ 12 h 12"/>
                <a:gd name="T4" fmla="*/ 12 w 12"/>
                <a:gd name="T5" fmla="*/ 10 h 12"/>
                <a:gd name="T6" fmla="*/ 6 w 12"/>
                <a:gd name="T7" fmla="*/ 0 h 12"/>
                <a:gd name="T8" fmla="*/ 2 w 12"/>
                <a:gd name="T9" fmla="*/ 2 h 12"/>
                <a:gd name="T10" fmla="*/ 0 w 12"/>
                <a:gd name="T11" fmla="*/ 4 h 12"/>
                <a:gd name="T12" fmla="*/ 2 w 12"/>
                <a:gd name="T13" fmla="*/ 2 h 12"/>
                <a:gd name="T14" fmla="*/ 0 w 12"/>
                <a:gd name="T15" fmla="*/ 2 h 12"/>
                <a:gd name="T16" fmla="*/ 0 w 12"/>
                <a:gd name="T17" fmla="*/ 4 h 12"/>
                <a:gd name="T18" fmla="*/ 10 w 12"/>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0" y="10"/>
                  </a:moveTo>
                  <a:lnTo>
                    <a:pt x="8" y="12"/>
                  </a:lnTo>
                  <a:lnTo>
                    <a:pt x="12" y="10"/>
                  </a:lnTo>
                  <a:lnTo>
                    <a:pt x="6" y="0"/>
                  </a:lnTo>
                  <a:lnTo>
                    <a:pt x="2" y="2"/>
                  </a:lnTo>
                  <a:lnTo>
                    <a:pt x="0" y="4"/>
                  </a:lnTo>
                  <a:lnTo>
                    <a:pt x="2" y="2"/>
                  </a:lnTo>
                  <a:lnTo>
                    <a:pt x="0" y="2"/>
                  </a:lnTo>
                  <a:lnTo>
                    <a:pt x="0" y="4"/>
                  </a:lnTo>
                  <a:lnTo>
                    <a:pt x="10" y="10"/>
                  </a:lnTo>
                  <a:close/>
                </a:path>
              </a:pathLst>
            </a:custGeom>
            <a:solidFill>
              <a:schemeClr val="tx1"/>
            </a:solidFill>
            <a:ln w="9525">
              <a:solidFill>
                <a:schemeClr val="tx1"/>
              </a:solidFill>
              <a:round/>
              <a:headEnd/>
              <a:tailEnd/>
            </a:ln>
          </p:spPr>
          <p:txBody>
            <a:bodyPr/>
            <a:lstStyle/>
            <a:p>
              <a:endParaRPr lang="en-US"/>
            </a:p>
          </p:txBody>
        </p:sp>
        <p:sp>
          <p:nvSpPr>
            <p:cNvPr id="45458" name="Freeform 627"/>
            <p:cNvSpPr>
              <a:spLocks/>
            </p:cNvSpPr>
            <p:nvPr/>
          </p:nvSpPr>
          <p:spPr bwMode="auto">
            <a:xfrm>
              <a:off x="3361" y="3173"/>
              <a:ext cx="14" cy="12"/>
            </a:xfrm>
            <a:custGeom>
              <a:avLst/>
              <a:gdLst>
                <a:gd name="T0" fmla="*/ 10 w 14"/>
                <a:gd name="T1" fmla="*/ 12 h 12"/>
                <a:gd name="T2" fmla="*/ 10 w 14"/>
                <a:gd name="T3" fmla="*/ 10 h 12"/>
                <a:gd name="T4" fmla="*/ 14 w 14"/>
                <a:gd name="T5" fmla="*/ 6 h 12"/>
                <a:gd name="T6" fmla="*/ 4 w 14"/>
                <a:gd name="T7" fmla="*/ 0 h 12"/>
                <a:gd name="T8" fmla="*/ 0 w 14"/>
                <a:gd name="T9" fmla="*/ 4 h 12"/>
                <a:gd name="T10" fmla="*/ 2 w 14"/>
                <a:gd name="T11" fmla="*/ 2 h 12"/>
                <a:gd name="T12" fmla="*/ 10 w 14"/>
                <a:gd name="T13" fmla="*/ 12 h 12"/>
                <a:gd name="T14" fmla="*/ 10 w 14"/>
                <a:gd name="T15" fmla="*/ 10 h 12"/>
                <a:gd name="T16" fmla="*/ 10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0" y="12"/>
                  </a:moveTo>
                  <a:lnTo>
                    <a:pt x="10" y="10"/>
                  </a:lnTo>
                  <a:lnTo>
                    <a:pt x="14" y="6"/>
                  </a:lnTo>
                  <a:lnTo>
                    <a:pt x="4" y="0"/>
                  </a:lnTo>
                  <a:lnTo>
                    <a:pt x="0" y="4"/>
                  </a:lnTo>
                  <a:lnTo>
                    <a:pt x="2" y="2"/>
                  </a:lnTo>
                  <a:lnTo>
                    <a:pt x="10" y="12"/>
                  </a:lnTo>
                  <a:lnTo>
                    <a:pt x="10" y="10"/>
                  </a:lnTo>
                  <a:lnTo>
                    <a:pt x="10" y="12"/>
                  </a:lnTo>
                  <a:close/>
                </a:path>
              </a:pathLst>
            </a:custGeom>
            <a:solidFill>
              <a:schemeClr val="tx1"/>
            </a:solidFill>
            <a:ln w="9525">
              <a:solidFill>
                <a:schemeClr val="tx1"/>
              </a:solidFill>
              <a:round/>
              <a:headEnd/>
              <a:tailEnd/>
            </a:ln>
          </p:spPr>
          <p:txBody>
            <a:bodyPr/>
            <a:lstStyle/>
            <a:p>
              <a:endParaRPr lang="en-US"/>
            </a:p>
          </p:txBody>
        </p:sp>
        <p:sp>
          <p:nvSpPr>
            <p:cNvPr id="45459" name="Freeform 628"/>
            <p:cNvSpPr>
              <a:spLocks/>
            </p:cNvSpPr>
            <p:nvPr/>
          </p:nvSpPr>
          <p:spPr bwMode="auto">
            <a:xfrm>
              <a:off x="3358" y="3175"/>
              <a:ext cx="13" cy="13"/>
            </a:xfrm>
            <a:custGeom>
              <a:avLst/>
              <a:gdLst>
                <a:gd name="T0" fmla="*/ 9 w 13"/>
                <a:gd name="T1" fmla="*/ 12 h 13"/>
                <a:gd name="T2" fmla="*/ 7 w 13"/>
                <a:gd name="T3" fmla="*/ 13 h 13"/>
                <a:gd name="T4" fmla="*/ 13 w 13"/>
                <a:gd name="T5" fmla="*/ 10 h 13"/>
                <a:gd name="T6" fmla="*/ 5 w 13"/>
                <a:gd name="T7" fmla="*/ 0 h 13"/>
                <a:gd name="T8" fmla="*/ 0 w 13"/>
                <a:gd name="T9" fmla="*/ 4 h 13"/>
                <a:gd name="T10" fmla="*/ 0 w 13"/>
                <a:gd name="T11" fmla="*/ 6 h 13"/>
                <a:gd name="T12" fmla="*/ 0 w 13"/>
                <a:gd name="T13" fmla="*/ 4 h 13"/>
                <a:gd name="T14" fmla="*/ 0 w 13"/>
                <a:gd name="T15" fmla="*/ 6 h 13"/>
                <a:gd name="T16" fmla="*/ 9 w 13"/>
                <a:gd name="T17" fmla="*/ 1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9" y="12"/>
                  </a:moveTo>
                  <a:lnTo>
                    <a:pt x="7" y="13"/>
                  </a:lnTo>
                  <a:lnTo>
                    <a:pt x="13" y="10"/>
                  </a:lnTo>
                  <a:lnTo>
                    <a:pt x="5" y="0"/>
                  </a:lnTo>
                  <a:lnTo>
                    <a:pt x="0" y="4"/>
                  </a:lnTo>
                  <a:lnTo>
                    <a:pt x="0" y="6"/>
                  </a:lnTo>
                  <a:lnTo>
                    <a:pt x="0" y="4"/>
                  </a:lnTo>
                  <a:lnTo>
                    <a:pt x="0" y="6"/>
                  </a:lnTo>
                  <a:lnTo>
                    <a:pt x="9" y="12"/>
                  </a:lnTo>
                  <a:close/>
                </a:path>
              </a:pathLst>
            </a:custGeom>
            <a:solidFill>
              <a:schemeClr val="tx1"/>
            </a:solidFill>
            <a:ln w="9525">
              <a:solidFill>
                <a:schemeClr val="tx1"/>
              </a:solidFill>
              <a:round/>
              <a:headEnd/>
              <a:tailEnd/>
            </a:ln>
          </p:spPr>
          <p:txBody>
            <a:bodyPr/>
            <a:lstStyle/>
            <a:p>
              <a:endParaRPr lang="en-US"/>
            </a:p>
          </p:txBody>
        </p:sp>
        <p:sp>
          <p:nvSpPr>
            <p:cNvPr id="45460" name="Freeform 629"/>
            <p:cNvSpPr>
              <a:spLocks/>
            </p:cNvSpPr>
            <p:nvPr/>
          </p:nvSpPr>
          <p:spPr bwMode="auto">
            <a:xfrm>
              <a:off x="3354" y="3181"/>
              <a:ext cx="13" cy="13"/>
            </a:xfrm>
            <a:custGeom>
              <a:avLst/>
              <a:gdLst>
                <a:gd name="T0" fmla="*/ 9 w 13"/>
                <a:gd name="T1" fmla="*/ 13 h 13"/>
                <a:gd name="T2" fmla="*/ 13 w 13"/>
                <a:gd name="T3" fmla="*/ 6 h 13"/>
                <a:gd name="T4" fmla="*/ 4 w 13"/>
                <a:gd name="T5" fmla="*/ 0 h 13"/>
                <a:gd name="T6" fmla="*/ 0 w 13"/>
                <a:gd name="T7" fmla="*/ 7 h 13"/>
                <a:gd name="T8" fmla="*/ 9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9" y="13"/>
                  </a:moveTo>
                  <a:lnTo>
                    <a:pt x="13" y="6"/>
                  </a:lnTo>
                  <a:lnTo>
                    <a:pt x="4" y="0"/>
                  </a:lnTo>
                  <a:lnTo>
                    <a:pt x="0" y="7"/>
                  </a:lnTo>
                  <a:lnTo>
                    <a:pt x="9" y="13"/>
                  </a:lnTo>
                  <a:close/>
                </a:path>
              </a:pathLst>
            </a:custGeom>
            <a:solidFill>
              <a:schemeClr val="tx1"/>
            </a:solidFill>
            <a:ln w="9525">
              <a:solidFill>
                <a:schemeClr val="tx1"/>
              </a:solidFill>
              <a:round/>
              <a:headEnd/>
              <a:tailEnd/>
            </a:ln>
          </p:spPr>
          <p:txBody>
            <a:bodyPr/>
            <a:lstStyle/>
            <a:p>
              <a:endParaRPr lang="en-US"/>
            </a:p>
          </p:txBody>
        </p:sp>
        <p:sp>
          <p:nvSpPr>
            <p:cNvPr id="45461" name="Freeform 630"/>
            <p:cNvSpPr>
              <a:spLocks/>
            </p:cNvSpPr>
            <p:nvPr/>
          </p:nvSpPr>
          <p:spPr bwMode="auto">
            <a:xfrm>
              <a:off x="3344" y="3188"/>
              <a:ext cx="19" cy="22"/>
            </a:xfrm>
            <a:custGeom>
              <a:avLst/>
              <a:gdLst>
                <a:gd name="T0" fmla="*/ 10 w 19"/>
                <a:gd name="T1" fmla="*/ 20 h 22"/>
                <a:gd name="T2" fmla="*/ 10 w 19"/>
                <a:gd name="T3" fmla="*/ 22 h 22"/>
                <a:gd name="T4" fmla="*/ 19 w 19"/>
                <a:gd name="T5" fmla="*/ 6 h 22"/>
                <a:gd name="T6" fmla="*/ 10 w 19"/>
                <a:gd name="T7" fmla="*/ 0 h 22"/>
                <a:gd name="T8" fmla="*/ 0 w 19"/>
                <a:gd name="T9" fmla="*/ 16 h 22"/>
                <a:gd name="T10" fmla="*/ 10 w 19"/>
                <a:gd name="T11" fmla="*/ 20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0" y="20"/>
                  </a:moveTo>
                  <a:lnTo>
                    <a:pt x="10" y="22"/>
                  </a:lnTo>
                  <a:lnTo>
                    <a:pt x="19" y="6"/>
                  </a:lnTo>
                  <a:lnTo>
                    <a:pt x="10" y="0"/>
                  </a:lnTo>
                  <a:lnTo>
                    <a:pt x="0" y="16"/>
                  </a:lnTo>
                  <a:lnTo>
                    <a:pt x="10" y="20"/>
                  </a:lnTo>
                  <a:close/>
                </a:path>
              </a:pathLst>
            </a:custGeom>
            <a:solidFill>
              <a:schemeClr val="tx1"/>
            </a:solidFill>
            <a:ln w="9525">
              <a:solidFill>
                <a:schemeClr val="tx1"/>
              </a:solidFill>
              <a:round/>
              <a:headEnd/>
              <a:tailEnd/>
            </a:ln>
          </p:spPr>
          <p:txBody>
            <a:bodyPr/>
            <a:lstStyle/>
            <a:p>
              <a:endParaRPr lang="en-US"/>
            </a:p>
          </p:txBody>
        </p:sp>
        <p:sp>
          <p:nvSpPr>
            <p:cNvPr id="45462" name="Freeform 631"/>
            <p:cNvSpPr>
              <a:spLocks/>
            </p:cNvSpPr>
            <p:nvPr/>
          </p:nvSpPr>
          <p:spPr bwMode="auto">
            <a:xfrm>
              <a:off x="3327" y="3204"/>
              <a:ext cx="27" cy="43"/>
            </a:xfrm>
            <a:custGeom>
              <a:avLst/>
              <a:gdLst>
                <a:gd name="T0" fmla="*/ 9 w 27"/>
                <a:gd name="T1" fmla="*/ 43 h 43"/>
                <a:gd name="T2" fmla="*/ 27 w 27"/>
                <a:gd name="T3" fmla="*/ 4 h 43"/>
                <a:gd name="T4" fmla="*/ 17 w 27"/>
                <a:gd name="T5" fmla="*/ 0 h 43"/>
                <a:gd name="T6" fmla="*/ 0 w 27"/>
                <a:gd name="T7" fmla="*/ 37 h 43"/>
                <a:gd name="T8" fmla="*/ 9 w 27"/>
                <a:gd name="T9" fmla="*/ 43 h 43"/>
                <a:gd name="T10" fmla="*/ 0 60000 65536"/>
                <a:gd name="T11" fmla="*/ 0 60000 65536"/>
                <a:gd name="T12" fmla="*/ 0 60000 65536"/>
                <a:gd name="T13" fmla="*/ 0 60000 65536"/>
                <a:gd name="T14" fmla="*/ 0 60000 65536"/>
                <a:gd name="T15" fmla="*/ 0 w 27"/>
                <a:gd name="T16" fmla="*/ 0 h 43"/>
                <a:gd name="T17" fmla="*/ 27 w 27"/>
                <a:gd name="T18" fmla="*/ 43 h 43"/>
              </a:gdLst>
              <a:ahLst/>
              <a:cxnLst>
                <a:cxn ang="T10">
                  <a:pos x="T0" y="T1"/>
                </a:cxn>
                <a:cxn ang="T11">
                  <a:pos x="T2" y="T3"/>
                </a:cxn>
                <a:cxn ang="T12">
                  <a:pos x="T4" y="T5"/>
                </a:cxn>
                <a:cxn ang="T13">
                  <a:pos x="T6" y="T7"/>
                </a:cxn>
                <a:cxn ang="T14">
                  <a:pos x="T8" y="T9"/>
                </a:cxn>
              </a:cxnLst>
              <a:rect l="T15" t="T16" r="T17" b="T18"/>
              <a:pathLst>
                <a:path w="27" h="43">
                  <a:moveTo>
                    <a:pt x="9" y="43"/>
                  </a:moveTo>
                  <a:lnTo>
                    <a:pt x="27" y="4"/>
                  </a:lnTo>
                  <a:lnTo>
                    <a:pt x="17" y="0"/>
                  </a:lnTo>
                  <a:lnTo>
                    <a:pt x="0" y="37"/>
                  </a:lnTo>
                  <a:lnTo>
                    <a:pt x="9" y="43"/>
                  </a:lnTo>
                  <a:close/>
                </a:path>
              </a:pathLst>
            </a:custGeom>
            <a:solidFill>
              <a:schemeClr val="tx1"/>
            </a:solidFill>
            <a:ln w="9525">
              <a:solidFill>
                <a:schemeClr val="tx1"/>
              </a:solidFill>
              <a:round/>
              <a:headEnd/>
              <a:tailEnd/>
            </a:ln>
          </p:spPr>
          <p:txBody>
            <a:bodyPr/>
            <a:lstStyle/>
            <a:p>
              <a:endParaRPr lang="en-US"/>
            </a:p>
          </p:txBody>
        </p:sp>
        <p:sp>
          <p:nvSpPr>
            <p:cNvPr id="45463" name="Freeform 632"/>
            <p:cNvSpPr>
              <a:spLocks/>
            </p:cNvSpPr>
            <p:nvPr/>
          </p:nvSpPr>
          <p:spPr bwMode="auto">
            <a:xfrm>
              <a:off x="3319" y="3241"/>
              <a:ext cx="17" cy="21"/>
            </a:xfrm>
            <a:custGeom>
              <a:avLst/>
              <a:gdLst>
                <a:gd name="T0" fmla="*/ 10 w 17"/>
                <a:gd name="T1" fmla="*/ 21 h 21"/>
                <a:gd name="T2" fmla="*/ 10 w 17"/>
                <a:gd name="T3" fmla="*/ 20 h 21"/>
                <a:gd name="T4" fmla="*/ 17 w 17"/>
                <a:gd name="T5" fmla="*/ 6 h 21"/>
                <a:gd name="T6" fmla="*/ 8 w 17"/>
                <a:gd name="T7" fmla="*/ 0 h 21"/>
                <a:gd name="T8" fmla="*/ 0 w 17"/>
                <a:gd name="T9" fmla="*/ 16 h 21"/>
                <a:gd name="T10" fmla="*/ 10 w 17"/>
                <a:gd name="T11" fmla="*/ 21 h 21"/>
                <a:gd name="T12" fmla="*/ 10 w 17"/>
                <a:gd name="T13" fmla="*/ 20 h 21"/>
                <a:gd name="T14" fmla="*/ 10 w 17"/>
                <a:gd name="T15" fmla="*/ 21 h 2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1"/>
                <a:gd name="T26" fmla="*/ 17 w 17"/>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1">
                  <a:moveTo>
                    <a:pt x="10" y="21"/>
                  </a:moveTo>
                  <a:lnTo>
                    <a:pt x="10" y="20"/>
                  </a:lnTo>
                  <a:lnTo>
                    <a:pt x="17" y="6"/>
                  </a:lnTo>
                  <a:lnTo>
                    <a:pt x="8" y="0"/>
                  </a:lnTo>
                  <a:lnTo>
                    <a:pt x="0" y="16"/>
                  </a:lnTo>
                  <a:lnTo>
                    <a:pt x="10" y="21"/>
                  </a:lnTo>
                  <a:lnTo>
                    <a:pt x="10" y="20"/>
                  </a:lnTo>
                  <a:lnTo>
                    <a:pt x="10" y="21"/>
                  </a:lnTo>
                  <a:close/>
                </a:path>
              </a:pathLst>
            </a:custGeom>
            <a:solidFill>
              <a:schemeClr val="tx1"/>
            </a:solidFill>
            <a:ln w="9525">
              <a:solidFill>
                <a:schemeClr val="tx1"/>
              </a:solidFill>
              <a:round/>
              <a:headEnd/>
              <a:tailEnd/>
            </a:ln>
          </p:spPr>
          <p:txBody>
            <a:bodyPr/>
            <a:lstStyle/>
            <a:p>
              <a:endParaRPr lang="en-US"/>
            </a:p>
          </p:txBody>
        </p:sp>
        <p:sp>
          <p:nvSpPr>
            <p:cNvPr id="45464" name="Freeform 633"/>
            <p:cNvSpPr>
              <a:spLocks/>
            </p:cNvSpPr>
            <p:nvPr/>
          </p:nvSpPr>
          <p:spPr bwMode="auto">
            <a:xfrm>
              <a:off x="3315" y="3257"/>
              <a:ext cx="14" cy="13"/>
            </a:xfrm>
            <a:custGeom>
              <a:avLst/>
              <a:gdLst>
                <a:gd name="T0" fmla="*/ 8 w 14"/>
                <a:gd name="T1" fmla="*/ 13 h 13"/>
                <a:gd name="T2" fmla="*/ 10 w 14"/>
                <a:gd name="T3" fmla="*/ 11 h 13"/>
                <a:gd name="T4" fmla="*/ 14 w 14"/>
                <a:gd name="T5" fmla="*/ 5 h 13"/>
                <a:gd name="T6" fmla="*/ 4 w 14"/>
                <a:gd name="T7" fmla="*/ 0 h 13"/>
                <a:gd name="T8" fmla="*/ 0 w 14"/>
                <a:gd name="T9" fmla="*/ 5 h 13"/>
                <a:gd name="T10" fmla="*/ 0 w 14"/>
                <a:gd name="T11" fmla="*/ 4 h 13"/>
                <a:gd name="T12" fmla="*/ 8 w 14"/>
                <a:gd name="T13" fmla="*/ 13 h 13"/>
                <a:gd name="T14" fmla="*/ 10 w 14"/>
                <a:gd name="T15" fmla="*/ 11 h 13"/>
                <a:gd name="T16" fmla="*/ 8 w 14"/>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8" y="13"/>
                  </a:moveTo>
                  <a:lnTo>
                    <a:pt x="10" y="11"/>
                  </a:lnTo>
                  <a:lnTo>
                    <a:pt x="14" y="5"/>
                  </a:lnTo>
                  <a:lnTo>
                    <a:pt x="4" y="0"/>
                  </a:lnTo>
                  <a:lnTo>
                    <a:pt x="0" y="5"/>
                  </a:lnTo>
                  <a:lnTo>
                    <a:pt x="0" y="4"/>
                  </a:lnTo>
                  <a:lnTo>
                    <a:pt x="8" y="13"/>
                  </a:lnTo>
                  <a:lnTo>
                    <a:pt x="10" y="11"/>
                  </a:lnTo>
                  <a:lnTo>
                    <a:pt x="8" y="13"/>
                  </a:lnTo>
                  <a:close/>
                </a:path>
              </a:pathLst>
            </a:custGeom>
            <a:solidFill>
              <a:schemeClr val="tx1"/>
            </a:solidFill>
            <a:ln w="9525">
              <a:solidFill>
                <a:schemeClr val="tx1"/>
              </a:solidFill>
              <a:round/>
              <a:headEnd/>
              <a:tailEnd/>
            </a:ln>
          </p:spPr>
          <p:txBody>
            <a:bodyPr/>
            <a:lstStyle/>
            <a:p>
              <a:endParaRPr lang="en-US"/>
            </a:p>
          </p:txBody>
        </p:sp>
        <p:sp>
          <p:nvSpPr>
            <p:cNvPr id="45465" name="Freeform 634"/>
            <p:cNvSpPr>
              <a:spLocks/>
            </p:cNvSpPr>
            <p:nvPr/>
          </p:nvSpPr>
          <p:spPr bwMode="auto">
            <a:xfrm>
              <a:off x="3311" y="3261"/>
              <a:ext cx="12" cy="13"/>
            </a:xfrm>
            <a:custGeom>
              <a:avLst/>
              <a:gdLst>
                <a:gd name="T0" fmla="*/ 8 w 12"/>
                <a:gd name="T1" fmla="*/ 13 h 13"/>
                <a:gd name="T2" fmla="*/ 12 w 12"/>
                <a:gd name="T3" fmla="*/ 9 h 13"/>
                <a:gd name="T4" fmla="*/ 4 w 12"/>
                <a:gd name="T5" fmla="*/ 0 h 13"/>
                <a:gd name="T6" fmla="*/ 0 w 12"/>
                <a:gd name="T7" fmla="*/ 5 h 13"/>
                <a:gd name="T8" fmla="*/ 8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8" y="13"/>
                  </a:moveTo>
                  <a:lnTo>
                    <a:pt x="12" y="9"/>
                  </a:lnTo>
                  <a:lnTo>
                    <a:pt x="4" y="0"/>
                  </a:lnTo>
                  <a:lnTo>
                    <a:pt x="0" y="5"/>
                  </a:lnTo>
                  <a:lnTo>
                    <a:pt x="8" y="13"/>
                  </a:lnTo>
                  <a:close/>
                </a:path>
              </a:pathLst>
            </a:custGeom>
            <a:solidFill>
              <a:schemeClr val="tx1"/>
            </a:solidFill>
            <a:ln w="9525">
              <a:solidFill>
                <a:schemeClr val="tx1"/>
              </a:solidFill>
              <a:round/>
              <a:headEnd/>
              <a:tailEnd/>
            </a:ln>
          </p:spPr>
          <p:txBody>
            <a:bodyPr/>
            <a:lstStyle/>
            <a:p>
              <a:endParaRPr lang="en-US"/>
            </a:p>
          </p:txBody>
        </p:sp>
        <p:sp>
          <p:nvSpPr>
            <p:cNvPr id="45466" name="Freeform 635"/>
            <p:cNvSpPr>
              <a:spLocks/>
            </p:cNvSpPr>
            <p:nvPr/>
          </p:nvSpPr>
          <p:spPr bwMode="auto">
            <a:xfrm>
              <a:off x="3307" y="3266"/>
              <a:ext cx="12" cy="12"/>
            </a:xfrm>
            <a:custGeom>
              <a:avLst/>
              <a:gdLst>
                <a:gd name="T0" fmla="*/ 6 w 12"/>
                <a:gd name="T1" fmla="*/ 12 h 12"/>
                <a:gd name="T2" fmla="*/ 8 w 12"/>
                <a:gd name="T3" fmla="*/ 12 h 12"/>
                <a:gd name="T4" fmla="*/ 12 w 12"/>
                <a:gd name="T5" fmla="*/ 8 h 12"/>
                <a:gd name="T6" fmla="*/ 4 w 12"/>
                <a:gd name="T7" fmla="*/ 0 h 12"/>
                <a:gd name="T8" fmla="*/ 0 w 12"/>
                <a:gd name="T9" fmla="*/ 2 h 12"/>
                <a:gd name="T10" fmla="*/ 6 w 12"/>
                <a:gd name="T11" fmla="*/ 12 h 12"/>
                <a:gd name="T12" fmla="*/ 8 w 12"/>
                <a:gd name="T13" fmla="*/ 12 h 12"/>
                <a:gd name="T14" fmla="*/ 6 w 12"/>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6" y="12"/>
                  </a:moveTo>
                  <a:lnTo>
                    <a:pt x="8" y="12"/>
                  </a:lnTo>
                  <a:lnTo>
                    <a:pt x="12" y="8"/>
                  </a:lnTo>
                  <a:lnTo>
                    <a:pt x="4" y="0"/>
                  </a:lnTo>
                  <a:lnTo>
                    <a:pt x="0" y="2"/>
                  </a:lnTo>
                  <a:lnTo>
                    <a:pt x="6" y="12"/>
                  </a:lnTo>
                  <a:lnTo>
                    <a:pt x="8" y="12"/>
                  </a:lnTo>
                  <a:lnTo>
                    <a:pt x="6" y="12"/>
                  </a:lnTo>
                  <a:close/>
                </a:path>
              </a:pathLst>
            </a:custGeom>
            <a:solidFill>
              <a:schemeClr val="tx1"/>
            </a:solidFill>
            <a:ln w="9525">
              <a:solidFill>
                <a:schemeClr val="tx1"/>
              </a:solidFill>
              <a:round/>
              <a:headEnd/>
              <a:tailEnd/>
            </a:ln>
          </p:spPr>
          <p:txBody>
            <a:bodyPr/>
            <a:lstStyle/>
            <a:p>
              <a:endParaRPr lang="en-US"/>
            </a:p>
          </p:txBody>
        </p:sp>
        <p:sp>
          <p:nvSpPr>
            <p:cNvPr id="45467" name="Freeform 636"/>
            <p:cNvSpPr>
              <a:spLocks/>
            </p:cNvSpPr>
            <p:nvPr/>
          </p:nvSpPr>
          <p:spPr bwMode="auto">
            <a:xfrm>
              <a:off x="3304" y="3268"/>
              <a:ext cx="9" cy="14"/>
            </a:xfrm>
            <a:custGeom>
              <a:avLst/>
              <a:gdLst>
                <a:gd name="T0" fmla="*/ 3 w 9"/>
                <a:gd name="T1" fmla="*/ 14 h 14"/>
                <a:gd name="T2" fmla="*/ 5 w 9"/>
                <a:gd name="T3" fmla="*/ 12 h 14"/>
                <a:gd name="T4" fmla="*/ 9 w 9"/>
                <a:gd name="T5" fmla="*/ 10 h 14"/>
                <a:gd name="T6" fmla="*/ 3 w 9"/>
                <a:gd name="T7" fmla="*/ 0 h 14"/>
                <a:gd name="T8" fmla="*/ 0 w 9"/>
                <a:gd name="T9" fmla="*/ 2 h 14"/>
                <a:gd name="T10" fmla="*/ 3 w 9"/>
                <a:gd name="T11" fmla="*/ 2 h 14"/>
                <a:gd name="T12" fmla="*/ 3 w 9"/>
                <a:gd name="T13" fmla="*/ 14 h 14"/>
                <a:gd name="T14" fmla="*/ 5 w 9"/>
                <a:gd name="T15" fmla="*/ 14 h 14"/>
                <a:gd name="T16" fmla="*/ 5 w 9"/>
                <a:gd name="T17" fmla="*/ 12 h 14"/>
                <a:gd name="T18" fmla="*/ 3 w 9"/>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3" y="14"/>
                  </a:moveTo>
                  <a:lnTo>
                    <a:pt x="5" y="12"/>
                  </a:lnTo>
                  <a:lnTo>
                    <a:pt x="9" y="10"/>
                  </a:lnTo>
                  <a:lnTo>
                    <a:pt x="3" y="0"/>
                  </a:lnTo>
                  <a:lnTo>
                    <a:pt x="0" y="2"/>
                  </a:lnTo>
                  <a:lnTo>
                    <a:pt x="3" y="2"/>
                  </a:lnTo>
                  <a:lnTo>
                    <a:pt x="3" y="14"/>
                  </a:lnTo>
                  <a:lnTo>
                    <a:pt x="5" y="14"/>
                  </a:lnTo>
                  <a:lnTo>
                    <a:pt x="5" y="12"/>
                  </a:lnTo>
                  <a:lnTo>
                    <a:pt x="3" y="14"/>
                  </a:lnTo>
                  <a:close/>
                </a:path>
              </a:pathLst>
            </a:custGeom>
            <a:solidFill>
              <a:schemeClr val="tx1"/>
            </a:solidFill>
            <a:ln w="9525">
              <a:solidFill>
                <a:schemeClr val="tx1"/>
              </a:solidFill>
              <a:round/>
              <a:headEnd/>
              <a:tailEnd/>
            </a:ln>
          </p:spPr>
          <p:txBody>
            <a:bodyPr/>
            <a:lstStyle/>
            <a:p>
              <a:endParaRPr lang="en-US"/>
            </a:p>
          </p:txBody>
        </p:sp>
        <p:sp>
          <p:nvSpPr>
            <p:cNvPr id="45468" name="Rectangle 637"/>
            <p:cNvSpPr>
              <a:spLocks noChangeArrowheads="1"/>
            </p:cNvSpPr>
            <p:nvPr/>
          </p:nvSpPr>
          <p:spPr bwMode="auto">
            <a:xfrm>
              <a:off x="3304" y="3270"/>
              <a:ext cx="3" cy="12"/>
            </a:xfrm>
            <a:prstGeom prst="rect">
              <a:avLst/>
            </a:prstGeom>
            <a:solidFill>
              <a:schemeClr val="tx1"/>
            </a:solidFill>
            <a:ln w="9525">
              <a:solidFill>
                <a:schemeClr val="tx1"/>
              </a:solidFill>
              <a:miter lim="800000"/>
              <a:headEnd/>
              <a:tailEnd/>
            </a:ln>
          </p:spPr>
          <p:txBody>
            <a:bodyPr/>
            <a:lstStyle/>
            <a:p>
              <a:endParaRPr lang="en-US"/>
            </a:p>
          </p:txBody>
        </p:sp>
        <p:sp>
          <p:nvSpPr>
            <p:cNvPr id="45469" name="Freeform 638"/>
            <p:cNvSpPr>
              <a:spLocks/>
            </p:cNvSpPr>
            <p:nvPr/>
          </p:nvSpPr>
          <p:spPr bwMode="auto">
            <a:xfrm>
              <a:off x="3298" y="3270"/>
              <a:ext cx="6" cy="12"/>
            </a:xfrm>
            <a:custGeom>
              <a:avLst/>
              <a:gdLst>
                <a:gd name="T0" fmla="*/ 0 w 6"/>
                <a:gd name="T1" fmla="*/ 10 h 12"/>
                <a:gd name="T2" fmla="*/ 2 w 6"/>
                <a:gd name="T3" fmla="*/ 12 h 12"/>
                <a:gd name="T4" fmla="*/ 6 w 6"/>
                <a:gd name="T5" fmla="*/ 12 h 12"/>
                <a:gd name="T6" fmla="*/ 6 w 6"/>
                <a:gd name="T7" fmla="*/ 0 h 12"/>
                <a:gd name="T8" fmla="*/ 2 w 6"/>
                <a:gd name="T9" fmla="*/ 0 h 12"/>
                <a:gd name="T10" fmla="*/ 6 w 6"/>
                <a:gd name="T11" fmla="*/ 0 h 12"/>
                <a:gd name="T12" fmla="*/ 0 w 6"/>
                <a:gd name="T13" fmla="*/ 10 h 12"/>
                <a:gd name="T14" fmla="*/ 0 w 6"/>
                <a:gd name="T15" fmla="*/ 12 h 12"/>
                <a:gd name="T16" fmla="*/ 2 w 6"/>
                <a:gd name="T17" fmla="*/ 12 h 12"/>
                <a:gd name="T18" fmla="*/ 0 w 6"/>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0" y="10"/>
                  </a:moveTo>
                  <a:lnTo>
                    <a:pt x="2" y="12"/>
                  </a:lnTo>
                  <a:lnTo>
                    <a:pt x="6" y="12"/>
                  </a:lnTo>
                  <a:lnTo>
                    <a:pt x="6" y="0"/>
                  </a:lnTo>
                  <a:lnTo>
                    <a:pt x="2" y="0"/>
                  </a:lnTo>
                  <a:lnTo>
                    <a:pt x="6" y="0"/>
                  </a:lnTo>
                  <a:lnTo>
                    <a:pt x="0" y="10"/>
                  </a:lnTo>
                  <a:lnTo>
                    <a:pt x="0" y="12"/>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470" name="Freeform 639"/>
            <p:cNvSpPr>
              <a:spLocks/>
            </p:cNvSpPr>
            <p:nvPr/>
          </p:nvSpPr>
          <p:spPr bwMode="auto">
            <a:xfrm>
              <a:off x="3292" y="3268"/>
              <a:ext cx="12" cy="12"/>
            </a:xfrm>
            <a:custGeom>
              <a:avLst/>
              <a:gdLst>
                <a:gd name="T0" fmla="*/ 0 w 12"/>
                <a:gd name="T1" fmla="*/ 8 h 12"/>
                <a:gd name="T2" fmla="*/ 2 w 12"/>
                <a:gd name="T3" fmla="*/ 8 h 12"/>
                <a:gd name="T4" fmla="*/ 6 w 12"/>
                <a:gd name="T5" fmla="*/ 12 h 12"/>
                <a:gd name="T6" fmla="*/ 12 w 12"/>
                <a:gd name="T7" fmla="*/ 2 h 12"/>
                <a:gd name="T8" fmla="*/ 8 w 12"/>
                <a:gd name="T9" fmla="*/ 0 h 12"/>
                <a:gd name="T10" fmla="*/ 0 w 12"/>
                <a:gd name="T11" fmla="*/ 8 h 12"/>
                <a:gd name="T12" fmla="*/ 2 w 12"/>
                <a:gd name="T13" fmla="*/ 8 h 12"/>
                <a:gd name="T14" fmla="*/ 0 w 12"/>
                <a:gd name="T15" fmla="*/ 8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8"/>
                  </a:moveTo>
                  <a:lnTo>
                    <a:pt x="2" y="8"/>
                  </a:lnTo>
                  <a:lnTo>
                    <a:pt x="6" y="12"/>
                  </a:lnTo>
                  <a:lnTo>
                    <a:pt x="12" y="2"/>
                  </a:lnTo>
                  <a:lnTo>
                    <a:pt x="8" y="0"/>
                  </a:lnTo>
                  <a:lnTo>
                    <a:pt x="0" y="8"/>
                  </a:lnTo>
                  <a:lnTo>
                    <a:pt x="2" y="8"/>
                  </a:lnTo>
                  <a:lnTo>
                    <a:pt x="0" y="8"/>
                  </a:lnTo>
                  <a:close/>
                </a:path>
              </a:pathLst>
            </a:custGeom>
            <a:solidFill>
              <a:schemeClr val="tx1"/>
            </a:solidFill>
            <a:ln w="9525">
              <a:solidFill>
                <a:schemeClr val="tx1"/>
              </a:solidFill>
              <a:round/>
              <a:headEnd/>
              <a:tailEnd/>
            </a:ln>
          </p:spPr>
          <p:txBody>
            <a:bodyPr/>
            <a:lstStyle/>
            <a:p>
              <a:endParaRPr lang="en-US"/>
            </a:p>
          </p:txBody>
        </p:sp>
        <p:sp>
          <p:nvSpPr>
            <p:cNvPr id="45471" name="Freeform 640"/>
            <p:cNvSpPr>
              <a:spLocks/>
            </p:cNvSpPr>
            <p:nvPr/>
          </p:nvSpPr>
          <p:spPr bwMode="auto">
            <a:xfrm>
              <a:off x="3286" y="3264"/>
              <a:ext cx="14" cy="12"/>
            </a:xfrm>
            <a:custGeom>
              <a:avLst/>
              <a:gdLst>
                <a:gd name="T0" fmla="*/ 0 w 14"/>
                <a:gd name="T1" fmla="*/ 8 h 12"/>
                <a:gd name="T2" fmla="*/ 2 w 14"/>
                <a:gd name="T3" fmla="*/ 8 h 12"/>
                <a:gd name="T4" fmla="*/ 6 w 14"/>
                <a:gd name="T5" fmla="*/ 12 h 12"/>
                <a:gd name="T6" fmla="*/ 14 w 14"/>
                <a:gd name="T7" fmla="*/ 4 h 12"/>
                <a:gd name="T8" fmla="*/ 10 w 14"/>
                <a:gd name="T9" fmla="*/ 0 h 12"/>
                <a:gd name="T10" fmla="*/ 0 w 14"/>
                <a:gd name="T11" fmla="*/ 8 h 12"/>
                <a:gd name="T12" fmla="*/ 2 w 14"/>
                <a:gd name="T13" fmla="*/ 8 h 12"/>
                <a:gd name="T14" fmla="*/ 0 w 14"/>
                <a:gd name="T15" fmla="*/ 8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0" y="8"/>
                  </a:moveTo>
                  <a:lnTo>
                    <a:pt x="2" y="8"/>
                  </a:lnTo>
                  <a:lnTo>
                    <a:pt x="6" y="12"/>
                  </a:lnTo>
                  <a:lnTo>
                    <a:pt x="14" y="4"/>
                  </a:lnTo>
                  <a:lnTo>
                    <a:pt x="10" y="0"/>
                  </a:lnTo>
                  <a:lnTo>
                    <a:pt x="0" y="8"/>
                  </a:lnTo>
                  <a:lnTo>
                    <a:pt x="2" y="8"/>
                  </a:lnTo>
                  <a:lnTo>
                    <a:pt x="0" y="8"/>
                  </a:lnTo>
                  <a:close/>
                </a:path>
              </a:pathLst>
            </a:custGeom>
            <a:solidFill>
              <a:schemeClr val="tx1"/>
            </a:solidFill>
            <a:ln w="9525">
              <a:solidFill>
                <a:schemeClr val="tx1"/>
              </a:solidFill>
              <a:round/>
              <a:headEnd/>
              <a:tailEnd/>
            </a:ln>
          </p:spPr>
          <p:txBody>
            <a:bodyPr/>
            <a:lstStyle/>
            <a:p>
              <a:endParaRPr lang="en-US"/>
            </a:p>
          </p:txBody>
        </p:sp>
        <p:sp>
          <p:nvSpPr>
            <p:cNvPr id="45472" name="Freeform 641"/>
            <p:cNvSpPr>
              <a:spLocks/>
            </p:cNvSpPr>
            <p:nvPr/>
          </p:nvSpPr>
          <p:spPr bwMode="auto">
            <a:xfrm>
              <a:off x="3282" y="3259"/>
              <a:ext cx="14" cy="13"/>
            </a:xfrm>
            <a:custGeom>
              <a:avLst/>
              <a:gdLst>
                <a:gd name="T0" fmla="*/ 0 w 14"/>
                <a:gd name="T1" fmla="*/ 7 h 13"/>
                <a:gd name="T2" fmla="*/ 4 w 14"/>
                <a:gd name="T3" fmla="*/ 13 h 13"/>
                <a:gd name="T4" fmla="*/ 14 w 14"/>
                <a:gd name="T5" fmla="*/ 5 h 13"/>
                <a:gd name="T6" fmla="*/ 10 w 14"/>
                <a:gd name="T7" fmla="*/ 0 h 13"/>
                <a:gd name="T8" fmla="*/ 10 w 14"/>
                <a:gd name="T9" fmla="*/ 2 h 13"/>
                <a:gd name="T10" fmla="*/ 0 w 14"/>
                <a:gd name="T11" fmla="*/ 7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0" y="7"/>
                  </a:moveTo>
                  <a:lnTo>
                    <a:pt x="4" y="13"/>
                  </a:lnTo>
                  <a:lnTo>
                    <a:pt x="14" y="5"/>
                  </a:lnTo>
                  <a:lnTo>
                    <a:pt x="10" y="0"/>
                  </a:lnTo>
                  <a:lnTo>
                    <a:pt x="10" y="2"/>
                  </a:lnTo>
                  <a:lnTo>
                    <a:pt x="0" y="7"/>
                  </a:lnTo>
                  <a:close/>
                </a:path>
              </a:pathLst>
            </a:custGeom>
            <a:solidFill>
              <a:schemeClr val="tx1"/>
            </a:solidFill>
            <a:ln w="9525">
              <a:solidFill>
                <a:schemeClr val="tx1"/>
              </a:solidFill>
              <a:round/>
              <a:headEnd/>
              <a:tailEnd/>
            </a:ln>
          </p:spPr>
          <p:txBody>
            <a:bodyPr/>
            <a:lstStyle/>
            <a:p>
              <a:endParaRPr lang="en-US"/>
            </a:p>
          </p:txBody>
        </p:sp>
        <p:sp>
          <p:nvSpPr>
            <p:cNvPr id="45473" name="Freeform 642"/>
            <p:cNvSpPr>
              <a:spLocks/>
            </p:cNvSpPr>
            <p:nvPr/>
          </p:nvSpPr>
          <p:spPr bwMode="auto">
            <a:xfrm>
              <a:off x="3278" y="3253"/>
              <a:ext cx="14" cy="13"/>
            </a:xfrm>
            <a:custGeom>
              <a:avLst/>
              <a:gdLst>
                <a:gd name="T0" fmla="*/ 0 w 14"/>
                <a:gd name="T1" fmla="*/ 6 h 13"/>
                <a:gd name="T2" fmla="*/ 4 w 14"/>
                <a:gd name="T3" fmla="*/ 13 h 13"/>
                <a:gd name="T4" fmla="*/ 14 w 14"/>
                <a:gd name="T5" fmla="*/ 8 h 13"/>
                <a:gd name="T6" fmla="*/ 10 w 14"/>
                <a:gd name="T7" fmla="*/ 0 h 13"/>
                <a:gd name="T8" fmla="*/ 0 w 14"/>
                <a:gd name="T9" fmla="*/ 6 h 13"/>
                <a:gd name="T10" fmla="*/ 0 60000 65536"/>
                <a:gd name="T11" fmla="*/ 0 60000 65536"/>
                <a:gd name="T12" fmla="*/ 0 60000 65536"/>
                <a:gd name="T13" fmla="*/ 0 60000 65536"/>
                <a:gd name="T14" fmla="*/ 0 60000 65536"/>
                <a:gd name="T15" fmla="*/ 0 w 14"/>
                <a:gd name="T16" fmla="*/ 0 h 13"/>
                <a:gd name="T17" fmla="*/ 14 w 14"/>
                <a:gd name="T18" fmla="*/ 13 h 13"/>
              </a:gdLst>
              <a:ahLst/>
              <a:cxnLst>
                <a:cxn ang="T10">
                  <a:pos x="T0" y="T1"/>
                </a:cxn>
                <a:cxn ang="T11">
                  <a:pos x="T2" y="T3"/>
                </a:cxn>
                <a:cxn ang="T12">
                  <a:pos x="T4" y="T5"/>
                </a:cxn>
                <a:cxn ang="T13">
                  <a:pos x="T6" y="T7"/>
                </a:cxn>
                <a:cxn ang="T14">
                  <a:pos x="T8" y="T9"/>
                </a:cxn>
              </a:cxnLst>
              <a:rect l="T15" t="T16" r="T17" b="T18"/>
              <a:pathLst>
                <a:path w="14" h="13">
                  <a:moveTo>
                    <a:pt x="0" y="6"/>
                  </a:moveTo>
                  <a:lnTo>
                    <a:pt x="4" y="13"/>
                  </a:lnTo>
                  <a:lnTo>
                    <a:pt x="14" y="8"/>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474" name="Freeform 643"/>
            <p:cNvSpPr>
              <a:spLocks/>
            </p:cNvSpPr>
            <p:nvPr/>
          </p:nvSpPr>
          <p:spPr bwMode="auto">
            <a:xfrm>
              <a:off x="3271" y="3239"/>
              <a:ext cx="17" cy="20"/>
            </a:xfrm>
            <a:custGeom>
              <a:avLst/>
              <a:gdLst>
                <a:gd name="T0" fmla="*/ 0 w 17"/>
                <a:gd name="T1" fmla="*/ 4 h 20"/>
                <a:gd name="T2" fmla="*/ 0 w 17"/>
                <a:gd name="T3" fmla="*/ 6 h 20"/>
                <a:gd name="T4" fmla="*/ 7 w 17"/>
                <a:gd name="T5" fmla="*/ 20 h 20"/>
                <a:gd name="T6" fmla="*/ 17 w 17"/>
                <a:gd name="T7" fmla="*/ 14 h 20"/>
                <a:gd name="T8" fmla="*/ 9 w 17"/>
                <a:gd name="T9" fmla="*/ 0 h 20"/>
                <a:gd name="T10" fmla="*/ 11 w 17"/>
                <a:gd name="T11" fmla="*/ 0 h 20"/>
                <a:gd name="T12" fmla="*/ 0 w 17"/>
                <a:gd name="T13" fmla="*/ 4 h 20"/>
                <a:gd name="T14" fmla="*/ 0 w 17"/>
                <a:gd name="T15" fmla="*/ 6 h 20"/>
                <a:gd name="T16" fmla="*/ 0 w 17"/>
                <a:gd name="T17" fmla="*/ 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0"/>
                <a:gd name="T29" fmla="*/ 17 w 17"/>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0">
                  <a:moveTo>
                    <a:pt x="0" y="4"/>
                  </a:moveTo>
                  <a:lnTo>
                    <a:pt x="0" y="6"/>
                  </a:lnTo>
                  <a:lnTo>
                    <a:pt x="7" y="20"/>
                  </a:lnTo>
                  <a:lnTo>
                    <a:pt x="17" y="14"/>
                  </a:lnTo>
                  <a:lnTo>
                    <a:pt x="9" y="0"/>
                  </a:lnTo>
                  <a:lnTo>
                    <a:pt x="11" y="0"/>
                  </a:lnTo>
                  <a:lnTo>
                    <a:pt x="0" y="4"/>
                  </a:lnTo>
                  <a:lnTo>
                    <a:pt x="0" y="6"/>
                  </a:lnTo>
                  <a:lnTo>
                    <a:pt x="0" y="4"/>
                  </a:lnTo>
                  <a:close/>
                </a:path>
              </a:pathLst>
            </a:custGeom>
            <a:solidFill>
              <a:schemeClr val="tx1"/>
            </a:solidFill>
            <a:ln w="9525">
              <a:solidFill>
                <a:schemeClr val="tx1"/>
              </a:solidFill>
              <a:round/>
              <a:headEnd/>
              <a:tailEnd/>
            </a:ln>
          </p:spPr>
          <p:txBody>
            <a:bodyPr/>
            <a:lstStyle/>
            <a:p>
              <a:endParaRPr lang="en-US"/>
            </a:p>
          </p:txBody>
        </p:sp>
        <p:sp>
          <p:nvSpPr>
            <p:cNvPr id="45475" name="Freeform 644"/>
            <p:cNvSpPr>
              <a:spLocks/>
            </p:cNvSpPr>
            <p:nvPr/>
          </p:nvSpPr>
          <p:spPr bwMode="auto">
            <a:xfrm>
              <a:off x="3263" y="3222"/>
              <a:ext cx="19" cy="21"/>
            </a:xfrm>
            <a:custGeom>
              <a:avLst/>
              <a:gdLst>
                <a:gd name="T0" fmla="*/ 0 w 19"/>
                <a:gd name="T1" fmla="*/ 3 h 21"/>
                <a:gd name="T2" fmla="*/ 8 w 19"/>
                <a:gd name="T3" fmla="*/ 21 h 21"/>
                <a:gd name="T4" fmla="*/ 19 w 19"/>
                <a:gd name="T5" fmla="*/ 17 h 21"/>
                <a:gd name="T6" fmla="*/ 12 w 19"/>
                <a:gd name="T7" fmla="*/ 0 h 21"/>
                <a:gd name="T8" fmla="*/ 0 w 19"/>
                <a:gd name="T9" fmla="*/ 3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3"/>
                  </a:moveTo>
                  <a:lnTo>
                    <a:pt x="8" y="21"/>
                  </a:lnTo>
                  <a:lnTo>
                    <a:pt x="19" y="17"/>
                  </a:lnTo>
                  <a:lnTo>
                    <a:pt x="12" y="0"/>
                  </a:lnTo>
                  <a:lnTo>
                    <a:pt x="0" y="3"/>
                  </a:lnTo>
                  <a:close/>
                </a:path>
              </a:pathLst>
            </a:custGeom>
            <a:solidFill>
              <a:schemeClr val="tx1"/>
            </a:solidFill>
            <a:ln w="9525">
              <a:solidFill>
                <a:schemeClr val="tx1"/>
              </a:solidFill>
              <a:round/>
              <a:headEnd/>
              <a:tailEnd/>
            </a:ln>
          </p:spPr>
          <p:txBody>
            <a:bodyPr/>
            <a:lstStyle/>
            <a:p>
              <a:endParaRPr lang="en-US"/>
            </a:p>
          </p:txBody>
        </p:sp>
        <p:sp>
          <p:nvSpPr>
            <p:cNvPr id="45476" name="Freeform 645"/>
            <p:cNvSpPr>
              <a:spLocks/>
            </p:cNvSpPr>
            <p:nvPr/>
          </p:nvSpPr>
          <p:spPr bwMode="auto">
            <a:xfrm>
              <a:off x="3249" y="3188"/>
              <a:ext cx="26" cy="37"/>
            </a:xfrm>
            <a:custGeom>
              <a:avLst/>
              <a:gdLst>
                <a:gd name="T0" fmla="*/ 0 w 26"/>
                <a:gd name="T1" fmla="*/ 6 h 37"/>
                <a:gd name="T2" fmla="*/ 14 w 26"/>
                <a:gd name="T3" fmla="*/ 37 h 37"/>
                <a:gd name="T4" fmla="*/ 26 w 26"/>
                <a:gd name="T5" fmla="*/ 34 h 37"/>
                <a:gd name="T6" fmla="*/ 10 w 26"/>
                <a:gd name="T7" fmla="*/ 0 h 37"/>
                <a:gd name="T8" fmla="*/ 0 w 26"/>
                <a:gd name="T9" fmla="*/ 6 h 37"/>
                <a:gd name="T10" fmla="*/ 0 60000 65536"/>
                <a:gd name="T11" fmla="*/ 0 60000 65536"/>
                <a:gd name="T12" fmla="*/ 0 60000 65536"/>
                <a:gd name="T13" fmla="*/ 0 60000 65536"/>
                <a:gd name="T14" fmla="*/ 0 60000 65536"/>
                <a:gd name="T15" fmla="*/ 0 w 26"/>
                <a:gd name="T16" fmla="*/ 0 h 37"/>
                <a:gd name="T17" fmla="*/ 26 w 26"/>
                <a:gd name="T18" fmla="*/ 37 h 37"/>
              </a:gdLst>
              <a:ahLst/>
              <a:cxnLst>
                <a:cxn ang="T10">
                  <a:pos x="T0" y="T1"/>
                </a:cxn>
                <a:cxn ang="T11">
                  <a:pos x="T2" y="T3"/>
                </a:cxn>
                <a:cxn ang="T12">
                  <a:pos x="T4" y="T5"/>
                </a:cxn>
                <a:cxn ang="T13">
                  <a:pos x="T6" y="T7"/>
                </a:cxn>
                <a:cxn ang="T14">
                  <a:pos x="T8" y="T9"/>
                </a:cxn>
              </a:cxnLst>
              <a:rect l="T15" t="T16" r="T17" b="T18"/>
              <a:pathLst>
                <a:path w="26" h="37">
                  <a:moveTo>
                    <a:pt x="0" y="6"/>
                  </a:moveTo>
                  <a:lnTo>
                    <a:pt x="14" y="37"/>
                  </a:lnTo>
                  <a:lnTo>
                    <a:pt x="26" y="34"/>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477" name="Freeform 646"/>
            <p:cNvSpPr>
              <a:spLocks/>
            </p:cNvSpPr>
            <p:nvPr/>
          </p:nvSpPr>
          <p:spPr bwMode="auto">
            <a:xfrm>
              <a:off x="3240" y="3171"/>
              <a:ext cx="19" cy="23"/>
            </a:xfrm>
            <a:custGeom>
              <a:avLst/>
              <a:gdLst>
                <a:gd name="T0" fmla="*/ 2 w 19"/>
                <a:gd name="T1" fmla="*/ 8 h 23"/>
                <a:gd name="T2" fmla="*/ 0 w 19"/>
                <a:gd name="T3" fmla="*/ 6 h 23"/>
                <a:gd name="T4" fmla="*/ 9 w 19"/>
                <a:gd name="T5" fmla="*/ 23 h 23"/>
                <a:gd name="T6" fmla="*/ 19 w 19"/>
                <a:gd name="T7" fmla="*/ 17 h 23"/>
                <a:gd name="T8" fmla="*/ 11 w 19"/>
                <a:gd name="T9" fmla="*/ 0 h 23"/>
                <a:gd name="T10" fmla="*/ 9 w 19"/>
                <a:gd name="T11" fmla="*/ 0 h 23"/>
                <a:gd name="T12" fmla="*/ 11 w 19"/>
                <a:gd name="T13" fmla="*/ 0 h 23"/>
                <a:gd name="T14" fmla="*/ 9 w 19"/>
                <a:gd name="T15" fmla="*/ 0 h 23"/>
                <a:gd name="T16" fmla="*/ 2 w 19"/>
                <a:gd name="T17" fmla="*/ 8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2" y="8"/>
                  </a:moveTo>
                  <a:lnTo>
                    <a:pt x="0" y="6"/>
                  </a:lnTo>
                  <a:lnTo>
                    <a:pt x="9" y="23"/>
                  </a:lnTo>
                  <a:lnTo>
                    <a:pt x="19" y="17"/>
                  </a:lnTo>
                  <a:lnTo>
                    <a:pt x="11" y="0"/>
                  </a:lnTo>
                  <a:lnTo>
                    <a:pt x="9" y="0"/>
                  </a:lnTo>
                  <a:lnTo>
                    <a:pt x="11" y="0"/>
                  </a:lnTo>
                  <a:lnTo>
                    <a:pt x="9" y="0"/>
                  </a:lnTo>
                  <a:lnTo>
                    <a:pt x="2" y="8"/>
                  </a:lnTo>
                  <a:close/>
                </a:path>
              </a:pathLst>
            </a:custGeom>
            <a:solidFill>
              <a:schemeClr val="tx1"/>
            </a:solidFill>
            <a:ln w="9525">
              <a:solidFill>
                <a:schemeClr val="tx1"/>
              </a:solidFill>
              <a:round/>
              <a:headEnd/>
              <a:tailEnd/>
            </a:ln>
          </p:spPr>
          <p:txBody>
            <a:bodyPr/>
            <a:lstStyle/>
            <a:p>
              <a:endParaRPr lang="en-US"/>
            </a:p>
          </p:txBody>
        </p:sp>
        <p:sp>
          <p:nvSpPr>
            <p:cNvPr id="45478" name="Freeform 647"/>
            <p:cNvSpPr>
              <a:spLocks/>
            </p:cNvSpPr>
            <p:nvPr/>
          </p:nvSpPr>
          <p:spPr bwMode="auto">
            <a:xfrm>
              <a:off x="3238" y="3165"/>
              <a:ext cx="11" cy="14"/>
            </a:xfrm>
            <a:custGeom>
              <a:avLst/>
              <a:gdLst>
                <a:gd name="T0" fmla="*/ 0 w 11"/>
                <a:gd name="T1" fmla="*/ 8 h 14"/>
                <a:gd name="T2" fmla="*/ 4 w 11"/>
                <a:gd name="T3" fmla="*/ 14 h 14"/>
                <a:gd name="T4" fmla="*/ 11 w 11"/>
                <a:gd name="T5" fmla="*/ 6 h 14"/>
                <a:gd name="T6" fmla="*/ 8 w 11"/>
                <a:gd name="T7" fmla="*/ 0 h 14"/>
                <a:gd name="T8" fmla="*/ 0 w 11"/>
                <a:gd name="T9" fmla="*/ 8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0" y="8"/>
                  </a:moveTo>
                  <a:lnTo>
                    <a:pt x="4" y="14"/>
                  </a:lnTo>
                  <a:lnTo>
                    <a:pt x="11" y="6"/>
                  </a:lnTo>
                  <a:lnTo>
                    <a:pt x="8" y="0"/>
                  </a:lnTo>
                  <a:lnTo>
                    <a:pt x="0" y="8"/>
                  </a:lnTo>
                  <a:close/>
                </a:path>
              </a:pathLst>
            </a:custGeom>
            <a:solidFill>
              <a:schemeClr val="tx1"/>
            </a:solidFill>
            <a:ln w="9525">
              <a:solidFill>
                <a:schemeClr val="tx1"/>
              </a:solidFill>
              <a:round/>
              <a:headEnd/>
              <a:tailEnd/>
            </a:ln>
          </p:spPr>
          <p:txBody>
            <a:bodyPr/>
            <a:lstStyle/>
            <a:p>
              <a:endParaRPr lang="en-US"/>
            </a:p>
          </p:txBody>
        </p:sp>
        <p:sp>
          <p:nvSpPr>
            <p:cNvPr id="45479" name="Freeform 648"/>
            <p:cNvSpPr>
              <a:spLocks/>
            </p:cNvSpPr>
            <p:nvPr/>
          </p:nvSpPr>
          <p:spPr bwMode="auto">
            <a:xfrm>
              <a:off x="3234" y="3163"/>
              <a:ext cx="12" cy="10"/>
            </a:xfrm>
            <a:custGeom>
              <a:avLst/>
              <a:gdLst>
                <a:gd name="T0" fmla="*/ 0 w 12"/>
                <a:gd name="T1" fmla="*/ 8 h 10"/>
                <a:gd name="T2" fmla="*/ 4 w 12"/>
                <a:gd name="T3" fmla="*/ 10 h 10"/>
                <a:gd name="T4" fmla="*/ 12 w 12"/>
                <a:gd name="T5" fmla="*/ 2 h 10"/>
                <a:gd name="T6" fmla="*/ 10 w 12"/>
                <a:gd name="T7" fmla="*/ 0 h 10"/>
                <a:gd name="T8" fmla="*/ 0 w 12"/>
                <a:gd name="T9" fmla="*/ 8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lnTo>
                    <a:pt x="4" y="10"/>
                  </a:lnTo>
                  <a:lnTo>
                    <a:pt x="12" y="2"/>
                  </a:lnTo>
                  <a:lnTo>
                    <a:pt x="10" y="0"/>
                  </a:lnTo>
                  <a:lnTo>
                    <a:pt x="0" y="8"/>
                  </a:lnTo>
                  <a:close/>
                </a:path>
              </a:pathLst>
            </a:custGeom>
            <a:solidFill>
              <a:schemeClr val="tx1"/>
            </a:solidFill>
            <a:ln w="9525">
              <a:solidFill>
                <a:schemeClr val="tx1"/>
              </a:solidFill>
              <a:round/>
              <a:headEnd/>
              <a:tailEnd/>
            </a:ln>
          </p:spPr>
          <p:txBody>
            <a:bodyPr/>
            <a:lstStyle/>
            <a:p>
              <a:endParaRPr lang="en-US"/>
            </a:p>
          </p:txBody>
        </p:sp>
        <p:sp>
          <p:nvSpPr>
            <p:cNvPr id="45480" name="Freeform 649"/>
            <p:cNvSpPr>
              <a:spLocks/>
            </p:cNvSpPr>
            <p:nvPr/>
          </p:nvSpPr>
          <p:spPr bwMode="auto">
            <a:xfrm>
              <a:off x="3232" y="3159"/>
              <a:ext cx="12" cy="12"/>
            </a:xfrm>
            <a:custGeom>
              <a:avLst/>
              <a:gdLst>
                <a:gd name="T0" fmla="*/ 2 w 12"/>
                <a:gd name="T1" fmla="*/ 10 h 12"/>
                <a:gd name="T2" fmla="*/ 0 w 12"/>
                <a:gd name="T3" fmla="*/ 10 h 12"/>
                <a:gd name="T4" fmla="*/ 2 w 12"/>
                <a:gd name="T5" fmla="*/ 12 h 12"/>
                <a:gd name="T6" fmla="*/ 12 w 12"/>
                <a:gd name="T7" fmla="*/ 4 h 12"/>
                <a:gd name="T8" fmla="*/ 10 w 12"/>
                <a:gd name="T9" fmla="*/ 2 h 12"/>
                <a:gd name="T10" fmla="*/ 8 w 12"/>
                <a:gd name="T11" fmla="*/ 0 h 12"/>
                <a:gd name="T12" fmla="*/ 10 w 12"/>
                <a:gd name="T13" fmla="*/ 2 h 12"/>
                <a:gd name="T14" fmla="*/ 8 w 12"/>
                <a:gd name="T15" fmla="*/ 0 h 12"/>
                <a:gd name="T16" fmla="*/ 2 w 12"/>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2" y="10"/>
                  </a:moveTo>
                  <a:lnTo>
                    <a:pt x="0" y="10"/>
                  </a:lnTo>
                  <a:lnTo>
                    <a:pt x="2" y="12"/>
                  </a:lnTo>
                  <a:lnTo>
                    <a:pt x="12" y="4"/>
                  </a:lnTo>
                  <a:lnTo>
                    <a:pt x="10" y="2"/>
                  </a:lnTo>
                  <a:lnTo>
                    <a:pt x="8" y="0"/>
                  </a:lnTo>
                  <a:lnTo>
                    <a:pt x="10" y="2"/>
                  </a:lnTo>
                  <a:lnTo>
                    <a:pt x="8" y="0"/>
                  </a:lnTo>
                  <a:lnTo>
                    <a:pt x="2" y="10"/>
                  </a:lnTo>
                  <a:close/>
                </a:path>
              </a:pathLst>
            </a:custGeom>
            <a:solidFill>
              <a:schemeClr val="tx1"/>
            </a:solidFill>
            <a:ln w="9525">
              <a:solidFill>
                <a:schemeClr val="tx1"/>
              </a:solidFill>
              <a:round/>
              <a:headEnd/>
              <a:tailEnd/>
            </a:ln>
          </p:spPr>
          <p:txBody>
            <a:bodyPr/>
            <a:lstStyle/>
            <a:p>
              <a:endParaRPr lang="en-US"/>
            </a:p>
          </p:txBody>
        </p:sp>
        <p:sp>
          <p:nvSpPr>
            <p:cNvPr id="45481" name="Freeform 650"/>
            <p:cNvSpPr>
              <a:spLocks/>
            </p:cNvSpPr>
            <p:nvPr/>
          </p:nvSpPr>
          <p:spPr bwMode="auto">
            <a:xfrm>
              <a:off x="3232" y="3159"/>
              <a:ext cx="8" cy="10"/>
            </a:xfrm>
            <a:custGeom>
              <a:avLst/>
              <a:gdLst>
                <a:gd name="T0" fmla="*/ 0 w 8"/>
                <a:gd name="T1" fmla="*/ 10 h 10"/>
                <a:gd name="T2" fmla="*/ 2 w 8"/>
                <a:gd name="T3" fmla="*/ 10 h 10"/>
                <a:gd name="T4" fmla="*/ 8 w 8"/>
                <a:gd name="T5" fmla="*/ 0 h 10"/>
                <a:gd name="T6" fmla="*/ 6 w 8"/>
                <a:gd name="T7" fmla="*/ 0 h 10"/>
                <a:gd name="T8" fmla="*/ 0 w 8"/>
                <a:gd name="T9" fmla="*/ 1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0" y="10"/>
                  </a:moveTo>
                  <a:lnTo>
                    <a:pt x="2" y="10"/>
                  </a:lnTo>
                  <a:lnTo>
                    <a:pt x="8" y="0"/>
                  </a:lnTo>
                  <a:lnTo>
                    <a:pt x="6" y="0"/>
                  </a:lnTo>
                  <a:lnTo>
                    <a:pt x="0" y="10"/>
                  </a:lnTo>
                  <a:close/>
                </a:path>
              </a:pathLst>
            </a:custGeom>
            <a:solidFill>
              <a:schemeClr val="tx1"/>
            </a:solidFill>
            <a:ln w="9525">
              <a:solidFill>
                <a:schemeClr val="tx1"/>
              </a:solidFill>
              <a:round/>
              <a:headEnd/>
              <a:tailEnd/>
            </a:ln>
          </p:spPr>
          <p:txBody>
            <a:bodyPr/>
            <a:lstStyle/>
            <a:p>
              <a:endParaRPr lang="en-US"/>
            </a:p>
          </p:txBody>
        </p:sp>
        <p:sp>
          <p:nvSpPr>
            <p:cNvPr id="45482" name="Freeform 651"/>
            <p:cNvSpPr>
              <a:spLocks/>
            </p:cNvSpPr>
            <p:nvPr/>
          </p:nvSpPr>
          <p:spPr bwMode="auto">
            <a:xfrm>
              <a:off x="3230" y="3157"/>
              <a:ext cx="8" cy="12"/>
            </a:xfrm>
            <a:custGeom>
              <a:avLst/>
              <a:gdLst>
                <a:gd name="T0" fmla="*/ 2 w 8"/>
                <a:gd name="T1" fmla="*/ 12 h 12"/>
                <a:gd name="T2" fmla="*/ 0 w 8"/>
                <a:gd name="T3" fmla="*/ 10 h 12"/>
                <a:gd name="T4" fmla="*/ 2 w 8"/>
                <a:gd name="T5" fmla="*/ 12 h 12"/>
                <a:gd name="T6" fmla="*/ 8 w 8"/>
                <a:gd name="T7" fmla="*/ 2 h 12"/>
                <a:gd name="T8" fmla="*/ 6 w 8"/>
                <a:gd name="T9" fmla="*/ 0 h 12"/>
                <a:gd name="T10" fmla="*/ 2 w 8"/>
                <a:gd name="T11" fmla="*/ 0 h 12"/>
                <a:gd name="T12" fmla="*/ 6 w 8"/>
                <a:gd name="T13" fmla="*/ 0 h 12"/>
                <a:gd name="T14" fmla="*/ 4 w 8"/>
                <a:gd name="T15" fmla="*/ 0 h 12"/>
                <a:gd name="T16" fmla="*/ 2 w 8"/>
                <a:gd name="T17" fmla="*/ 0 h 12"/>
                <a:gd name="T18" fmla="*/ 2 w 8"/>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2" y="12"/>
                  </a:moveTo>
                  <a:lnTo>
                    <a:pt x="0" y="10"/>
                  </a:lnTo>
                  <a:lnTo>
                    <a:pt x="2" y="12"/>
                  </a:lnTo>
                  <a:lnTo>
                    <a:pt x="8" y="2"/>
                  </a:lnTo>
                  <a:lnTo>
                    <a:pt x="6" y="0"/>
                  </a:lnTo>
                  <a:lnTo>
                    <a:pt x="2" y="0"/>
                  </a:lnTo>
                  <a:lnTo>
                    <a:pt x="6"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483" name="Freeform 652"/>
            <p:cNvSpPr>
              <a:spLocks/>
            </p:cNvSpPr>
            <p:nvPr/>
          </p:nvSpPr>
          <p:spPr bwMode="auto">
            <a:xfrm>
              <a:off x="3226" y="3157"/>
              <a:ext cx="6" cy="12"/>
            </a:xfrm>
            <a:custGeom>
              <a:avLst/>
              <a:gdLst>
                <a:gd name="T0" fmla="*/ 4 w 6"/>
                <a:gd name="T1" fmla="*/ 12 h 12"/>
                <a:gd name="T2" fmla="*/ 2 w 6"/>
                <a:gd name="T3" fmla="*/ 12 h 12"/>
                <a:gd name="T4" fmla="*/ 6 w 6"/>
                <a:gd name="T5" fmla="*/ 12 h 12"/>
                <a:gd name="T6" fmla="*/ 6 w 6"/>
                <a:gd name="T7" fmla="*/ 0 h 12"/>
                <a:gd name="T8" fmla="*/ 2 w 6"/>
                <a:gd name="T9" fmla="*/ 0 h 12"/>
                <a:gd name="T10" fmla="*/ 0 w 6"/>
                <a:gd name="T11" fmla="*/ 0 h 12"/>
                <a:gd name="T12" fmla="*/ 2 w 6"/>
                <a:gd name="T13" fmla="*/ 0 h 12"/>
                <a:gd name="T14" fmla="*/ 0 w 6"/>
                <a:gd name="T15" fmla="*/ 0 h 12"/>
                <a:gd name="T16" fmla="*/ 4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12"/>
                  </a:moveTo>
                  <a:lnTo>
                    <a:pt x="2" y="12"/>
                  </a:lnTo>
                  <a:lnTo>
                    <a:pt x="6" y="12"/>
                  </a:lnTo>
                  <a:lnTo>
                    <a:pt x="6" y="0"/>
                  </a:lnTo>
                  <a:lnTo>
                    <a:pt x="2" y="0"/>
                  </a:lnTo>
                  <a:lnTo>
                    <a:pt x="0" y="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484" name="Freeform 653"/>
            <p:cNvSpPr>
              <a:spLocks/>
            </p:cNvSpPr>
            <p:nvPr/>
          </p:nvSpPr>
          <p:spPr bwMode="auto">
            <a:xfrm>
              <a:off x="3220" y="3157"/>
              <a:ext cx="10" cy="12"/>
            </a:xfrm>
            <a:custGeom>
              <a:avLst/>
              <a:gdLst>
                <a:gd name="T0" fmla="*/ 8 w 10"/>
                <a:gd name="T1" fmla="*/ 12 h 12"/>
                <a:gd name="T2" fmla="*/ 6 w 10"/>
                <a:gd name="T3" fmla="*/ 12 h 12"/>
                <a:gd name="T4" fmla="*/ 10 w 10"/>
                <a:gd name="T5" fmla="*/ 12 h 12"/>
                <a:gd name="T6" fmla="*/ 6 w 10"/>
                <a:gd name="T7" fmla="*/ 0 h 12"/>
                <a:gd name="T8" fmla="*/ 2 w 10"/>
                <a:gd name="T9" fmla="*/ 0 h 12"/>
                <a:gd name="T10" fmla="*/ 0 w 10"/>
                <a:gd name="T11" fmla="*/ 2 h 12"/>
                <a:gd name="T12" fmla="*/ 2 w 10"/>
                <a:gd name="T13" fmla="*/ 0 h 12"/>
                <a:gd name="T14" fmla="*/ 0 w 10"/>
                <a:gd name="T15" fmla="*/ 2 h 12"/>
                <a:gd name="T16" fmla="*/ 8 w 1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8" y="12"/>
                  </a:moveTo>
                  <a:lnTo>
                    <a:pt x="6" y="12"/>
                  </a:lnTo>
                  <a:lnTo>
                    <a:pt x="10" y="12"/>
                  </a:lnTo>
                  <a:lnTo>
                    <a:pt x="6" y="0"/>
                  </a:lnTo>
                  <a:lnTo>
                    <a:pt x="2" y="0"/>
                  </a:lnTo>
                  <a:lnTo>
                    <a:pt x="0" y="2"/>
                  </a:lnTo>
                  <a:lnTo>
                    <a:pt x="2" y="0"/>
                  </a:lnTo>
                  <a:lnTo>
                    <a:pt x="0" y="2"/>
                  </a:lnTo>
                  <a:lnTo>
                    <a:pt x="8" y="12"/>
                  </a:lnTo>
                  <a:close/>
                </a:path>
              </a:pathLst>
            </a:custGeom>
            <a:solidFill>
              <a:schemeClr val="tx1"/>
            </a:solidFill>
            <a:ln w="9525">
              <a:solidFill>
                <a:schemeClr val="tx1"/>
              </a:solidFill>
              <a:round/>
              <a:headEnd/>
              <a:tailEnd/>
            </a:ln>
          </p:spPr>
          <p:txBody>
            <a:bodyPr/>
            <a:lstStyle/>
            <a:p>
              <a:endParaRPr lang="en-US"/>
            </a:p>
          </p:txBody>
        </p:sp>
        <p:sp>
          <p:nvSpPr>
            <p:cNvPr id="45485" name="Freeform 654"/>
            <p:cNvSpPr>
              <a:spLocks/>
            </p:cNvSpPr>
            <p:nvPr/>
          </p:nvSpPr>
          <p:spPr bwMode="auto">
            <a:xfrm>
              <a:off x="3217" y="3159"/>
              <a:ext cx="11" cy="12"/>
            </a:xfrm>
            <a:custGeom>
              <a:avLst/>
              <a:gdLst>
                <a:gd name="T0" fmla="*/ 7 w 11"/>
                <a:gd name="T1" fmla="*/ 12 h 12"/>
                <a:gd name="T2" fmla="*/ 11 w 11"/>
                <a:gd name="T3" fmla="*/ 10 h 12"/>
                <a:gd name="T4" fmla="*/ 3 w 11"/>
                <a:gd name="T5" fmla="*/ 0 h 12"/>
                <a:gd name="T6" fmla="*/ 0 w 11"/>
                <a:gd name="T7" fmla="*/ 2 h 12"/>
                <a:gd name="T8" fmla="*/ 0 w 11"/>
                <a:gd name="T9" fmla="*/ 4 h 12"/>
                <a:gd name="T10" fmla="*/ 0 w 11"/>
                <a:gd name="T11" fmla="*/ 2 h 12"/>
                <a:gd name="T12" fmla="*/ 0 w 11"/>
                <a:gd name="T13" fmla="*/ 4 h 12"/>
                <a:gd name="T14" fmla="*/ 7 w 11"/>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7" y="12"/>
                  </a:moveTo>
                  <a:lnTo>
                    <a:pt x="11" y="10"/>
                  </a:lnTo>
                  <a:lnTo>
                    <a:pt x="3" y="0"/>
                  </a:lnTo>
                  <a:lnTo>
                    <a:pt x="0" y="2"/>
                  </a:lnTo>
                  <a:lnTo>
                    <a:pt x="0" y="4"/>
                  </a:lnTo>
                  <a:lnTo>
                    <a:pt x="0" y="2"/>
                  </a:lnTo>
                  <a:lnTo>
                    <a:pt x="0" y="4"/>
                  </a:lnTo>
                  <a:lnTo>
                    <a:pt x="7" y="12"/>
                  </a:lnTo>
                  <a:close/>
                </a:path>
              </a:pathLst>
            </a:custGeom>
            <a:solidFill>
              <a:schemeClr val="tx1"/>
            </a:solidFill>
            <a:ln w="9525">
              <a:solidFill>
                <a:schemeClr val="tx1"/>
              </a:solidFill>
              <a:round/>
              <a:headEnd/>
              <a:tailEnd/>
            </a:ln>
          </p:spPr>
          <p:txBody>
            <a:bodyPr/>
            <a:lstStyle/>
            <a:p>
              <a:endParaRPr lang="en-US"/>
            </a:p>
          </p:txBody>
        </p:sp>
        <p:sp>
          <p:nvSpPr>
            <p:cNvPr id="45486" name="Freeform 655"/>
            <p:cNvSpPr>
              <a:spLocks/>
            </p:cNvSpPr>
            <p:nvPr/>
          </p:nvSpPr>
          <p:spPr bwMode="auto">
            <a:xfrm>
              <a:off x="3211" y="3163"/>
              <a:ext cx="13" cy="12"/>
            </a:xfrm>
            <a:custGeom>
              <a:avLst/>
              <a:gdLst>
                <a:gd name="T0" fmla="*/ 11 w 13"/>
                <a:gd name="T1" fmla="*/ 10 h 12"/>
                <a:gd name="T2" fmla="*/ 9 w 13"/>
                <a:gd name="T3" fmla="*/ 12 h 12"/>
                <a:gd name="T4" fmla="*/ 13 w 13"/>
                <a:gd name="T5" fmla="*/ 8 h 12"/>
                <a:gd name="T6" fmla="*/ 6 w 13"/>
                <a:gd name="T7" fmla="*/ 0 h 12"/>
                <a:gd name="T8" fmla="*/ 2 w 13"/>
                <a:gd name="T9" fmla="*/ 4 h 12"/>
                <a:gd name="T10" fmla="*/ 0 w 13"/>
                <a:gd name="T11" fmla="*/ 4 h 12"/>
                <a:gd name="T12" fmla="*/ 2 w 13"/>
                <a:gd name="T13" fmla="*/ 4 h 12"/>
                <a:gd name="T14" fmla="*/ 0 w 13"/>
                <a:gd name="T15" fmla="*/ 4 h 12"/>
                <a:gd name="T16" fmla="*/ 11 w 13"/>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11" y="10"/>
                  </a:moveTo>
                  <a:lnTo>
                    <a:pt x="9" y="12"/>
                  </a:lnTo>
                  <a:lnTo>
                    <a:pt x="13" y="8"/>
                  </a:lnTo>
                  <a:lnTo>
                    <a:pt x="6" y="0"/>
                  </a:lnTo>
                  <a:lnTo>
                    <a:pt x="2" y="4"/>
                  </a:lnTo>
                  <a:lnTo>
                    <a:pt x="0" y="4"/>
                  </a:lnTo>
                  <a:lnTo>
                    <a:pt x="2" y="4"/>
                  </a:lnTo>
                  <a:lnTo>
                    <a:pt x="0" y="4"/>
                  </a:lnTo>
                  <a:lnTo>
                    <a:pt x="11" y="10"/>
                  </a:lnTo>
                  <a:close/>
                </a:path>
              </a:pathLst>
            </a:custGeom>
            <a:solidFill>
              <a:schemeClr val="tx1"/>
            </a:solidFill>
            <a:ln w="9525">
              <a:solidFill>
                <a:schemeClr val="tx1"/>
              </a:solidFill>
              <a:round/>
              <a:headEnd/>
              <a:tailEnd/>
            </a:ln>
          </p:spPr>
          <p:txBody>
            <a:bodyPr/>
            <a:lstStyle/>
            <a:p>
              <a:endParaRPr lang="en-US"/>
            </a:p>
          </p:txBody>
        </p:sp>
        <p:sp>
          <p:nvSpPr>
            <p:cNvPr id="45487" name="Freeform 656"/>
            <p:cNvSpPr>
              <a:spLocks/>
            </p:cNvSpPr>
            <p:nvPr/>
          </p:nvSpPr>
          <p:spPr bwMode="auto">
            <a:xfrm>
              <a:off x="3209" y="3167"/>
              <a:ext cx="13" cy="12"/>
            </a:xfrm>
            <a:custGeom>
              <a:avLst/>
              <a:gdLst>
                <a:gd name="T0" fmla="*/ 10 w 13"/>
                <a:gd name="T1" fmla="*/ 12 h 12"/>
                <a:gd name="T2" fmla="*/ 13 w 13"/>
                <a:gd name="T3" fmla="*/ 6 h 12"/>
                <a:gd name="T4" fmla="*/ 2 w 13"/>
                <a:gd name="T5" fmla="*/ 0 h 12"/>
                <a:gd name="T6" fmla="*/ 0 w 13"/>
                <a:gd name="T7" fmla="*/ 6 h 12"/>
                <a:gd name="T8" fmla="*/ 10 w 13"/>
                <a:gd name="T9" fmla="*/ 12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0" y="12"/>
                  </a:moveTo>
                  <a:lnTo>
                    <a:pt x="13" y="6"/>
                  </a:lnTo>
                  <a:lnTo>
                    <a:pt x="2" y="0"/>
                  </a:lnTo>
                  <a:lnTo>
                    <a:pt x="0" y="6"/>
                  </a:lnTo>
                  <a:lnTo>
                    <a:pt x="10" y="12"/>
                  </a:lnTo>
                  <a:close/>
                </a:path>
              </a:pathLst>
            </a:custGeom>
            <a:solidFill>
              <a:schemeClr val="tx1"/>
            </a:solidFill>
            <a:ln w="9525">
              <a:solidFill>
                <a:schemeClr val="tx1"/>
              </a:solidFill>
              <a:round/>
              <a:headEnd/>
              <a:tailEnd/>
            </a:ln>
          </p:spPr>
          <p:txBody>
            <a:bodyPr/>
            <a:lstStyle/>
            <a:p>
              <a:endParaRPr lang="en-US"/>
            </a:p>
          </p:txBody>
        </p:sp>
        <p:sp>
          <p:nvSpPr>
            <p:cNvPr id="45488" name="Freeform 657"/>
            <p:cNvSpPr>
              <a:spLocks/>
            </p:cNvSpPr>
            <p:nvPr/>
          </p:nvSpPr>
          <p:spPr bwMode="auto">
            <a:xfrm>
              <a:off x="3205" y="3173"/>
              <a:ext cx="14" cy="14"/>
            </a:xfrm>
            <a:custGeom>
              <a:avLst/>
              <a:gdLst>
                <a:gd name="T0" fmla="*/ 10 w 14"/>
                <a:gd name="T1" fmla="*/ 14 h 14"/>
                <a:gd name="T2" fmla="*/ 14 w 14"/>
                <a:gd name="T3" fmla="*/ 6 h 14"/>
                <a:gd name="T4" fmla="*/ 4 w 14"/>
                <a:gd name="T5" fmla="*/ 0 h 14"/>
                <a:gd name="T6" fmla="*/ 0 w 14"/>
                <a:gd name="T7" fmla="*/ 8 h 14"/>
                <a:gd name="T8" fmla="*/ 10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0" y="14"/>
                  </a:moveTo>
                  <a:lnTo>
                    <a:pt x="14" y="6"/>
                  </a:lnTo>
                  <a:lnTo>
                    <a:pt x="4" y="0"/>
                  </a:lnTo>
                  <a:lnTo>
                    <a:pt x="0" y="8"/>
                  </a:lnTo>
                  <a:lnTo>
                    <a:pt x="10" y="14"/>
                  </a:lnTo>
                  <a:close/>
                </a:path>
              </a:pathLst>
            </a:custGeom>
            <a:solidFill>
              <a:schemeClr val="tx1"/>
            </a:solidFill>
            <a:ln w="9525">
              <a:solidFill>
                <a:schemeClr val="tx1"/>
              </a:solidFill>
              <a:round/>
              <a:headEnd/>
              <a:tailEnd/>
            </a:ln>
          </p:spPr>
          <p:txBody>
            <a:bodyPr/>
            <a:lstStyle/>
            <a:p>
              <a:endParaRPr lang="en-US"/>
            </a:p>
          </p:txBody>
        </p:sp>
        <p:sp>
          <p:nvSpPr>
            <p:cNvPr id="45489" name="Freeform 658"/>
            <p:cNvSpPr>
              <a:spLocks/>
            </p:cNvSpPr>
            <p:nvPr/>
          </p:nvSpPr>
          <p:spPr bwMode="auto">
            <a:xfrm>
              <a:off x="3199" y="3181"/>
              <a:ext cx="16" cy="13"/>
            </a:xfrm>
            <a:custGeom>
              <a:avLst/>
              <a:gdLst>
                <a:gd name="T0" fmla="*/ 12 w 16"/>
                <a:gd name="T1" fmla="*/ 13 h 13"/>
                <a:gd name="T2" fmla="*/ 16 w 16"/>
                <a:gd name="T3" fmla="*/ 6 h 13"/>
                <a:gd name="T4" fmla="*/ 6 w 16"/>
                <a:gd name="T5" fmla="*/ 0 h 13"/>
                <a:gd name="T6" fmla="*/ 0 w 16"/>
                <a:gd name="T7" fmla="*/ 7 h 13"/>
                <a:gd name="T8" fmla="*/ 0 w 16"/>
                <a:gd name="T9" fmla="*/ 9 h 13"/>
                <a:gd name="T10" fmla="*/ 0 w 16"/>
                <a:gd name="T11" fmla="*/ 7 h 13"/>
                <a:gd name="T12" fmla="*/ 0 w 16"/>
                <a:gd name="T13" fmla="*/ 9 h 13"/>
                <a:gd name="T14" fmla="*/ 12 w 16"/>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12" y="13"/>
                  </a:moveTo>
                  <a:lnTo>
                    <a:pt x="16" y="6"/>
                  </a:lnTo>
                  <a:lnTo>
                    <a:pt x="6" y="0"/>
                  </a:lnTo>
                  <a:lnTo>
                    <a:pt x="0" y="7"/>
                  </a:lnTo>
                  <a:lnTo>
                    <a:pt x="0" y="9"/>
                  </a:lnTo>
                  <a:lnTo>
                    <a:pt x="0" y="7"/>
                  </a:lnTo>
                  <a:lnTo>
                    <a:pt x="0" y="9"/>
                  </a:lnTo>
                  <a:lnTo>
                    <a:pt x="12" y="13"/>
                  </a:lnTo>
                  <a:close/>
                </a:path>
              </a:pathLst>
            </a:custGeom>
            <a:solidFill>
              <a:schemeClr val="tx1"/>
            </a:solidFill>
            <a:ln w="9525">
              <a:solidFill>
                <a:schemeClr val="tx1"/>
              </a:solidFill>
              <a:round/>
              <a:headEnd/>
              <a:tailEnd/>
            </a:ln>
          </p:spPr>
          <p:txBody>
            <a:bodyPr/>
            <a:lstStyle/>
            <a:p>
              <a:endParaRPr lang="en-US"/>
            </a:p>
          </p:txBody>
        </p:sp>
        <p:sp>
          <p:nvSpPr>
            <p:cNvPr id="45490" name="Freeform 659"/>
            <p:cNvSpPr>
              <a:spLocks/>
            </p:cNvSpPr>
            <p:nvPr/>
          </p:nvSpPr>
          <p:spPr bwMode="auto">
            <a:xfrm>
              <a:off x="3192" y="3190"/>
              <a:ext cx="19" cy="26"/>
            </a:xfrm>
            <a:custGeom>
              <a:avLst/>
              <a:gdLst>
                <a:gd name="T0" fmla="*/ 9 w 19"/>
                <a:gd name="T1" fmla="*/ 26 h 26"/>
                <a:gd name="T2" fmla="*/ 19 w 19"/>
                <a:gd name="T3" fmla="*/ 4 h 26"/>
                <a:gd name="T4" fmla="*/ 7 w 19"/>
                <a:gd name="T5" fmla="*/ 0 h 26"/>
                <a:gd name="T6" fmla="*/ 0 w 19"/>
                <a:gd name="T7" fmla="*/ 22 h 26"/>
                <a:gd name="T8" fmla="*/ 9 w 19"/>
                <a:gd name="T9" fmla="*/ 26 h 26"/>
                <a:gd name="T10" fmla="*/ 0 60000 65536"/>
                <a:gd name="T11" fmla="*/ 0 60000 65536"/>
                <a:gd name="T12" fmla="*/ 0 60000 65536"/>
                <a:gd name="T13" fmla="*/ 0 60000 65536"/>
                <a:gd name="T14" fmla="*/ 0 60000 65536"/>
                <a:gd name="T15" fmla="*/ 0 w 19"/>
                <a:gd name="T16" fmla="*/ 0 h 26"/>
                <a:gd name="T17" fmla="*/ 19 w 19"/>
                <a:gd name="T18" fmla="*/ 26 h 26"/>
              </a:gdLst>
              <a:ahLst/>
              <a:cxnLst>
                <a:cxn ang="T10">
                  <a:pos x="T0" y="T1"/>
                </a:cxn>
                <a:cxn ang="T11">
                  <a:pos x="T2" y="T3"/>
                </a:cxn>
                <a:cxn ang="T12">
                  <a:pos x="T4" y="T5"/>
                </a:cxn>
                <a:cxn ang="T13">
                  <a:pos x="T6" y="T7"/>
                </a:cxn>
                <a:cxn ang="T14">
                  <a:pos x="T8" y="T9"/>
                </a:cxn>
              </a:cxnLst>
              <a:rect l="T15" t="T16" r="T17" b="T18"/>
              <a:pathLst>
                <a:path w="19" h="26">
                  <a:moveTo>
                    <a:pt x="9" y="26"/>
                  </a:moveTo>
                  <a:lnTo>
                    <a:pt x="19" y="4"/>
                  </a:lnTo>
                  <a:lnTo>
                    <a:pt x="7" y="0"/>
                  </a:lnTo>
                  <a:lnTo>
                    <a:pt x="0" y="22"/>
                  </a:lnTo>
                  <a:lnTo>
                    <a:pt x="9" y="26"/>
                  </a:lnTo>
                  <a:close/>
                </a:path>
              </a:pathLst>
            </a:custGeom>
            <a:solidFill>
              <a:schemeClr val="tx1"/>
            </a:solidFill>
            <a:ln w="9525">
              <a:solidFill>
                <a:schemeClr val="tx1"/>
              </a:solidFill>
              <a:round/>
              <a:headEnd/>
              <a:tailEnd/>
            </a:ln>
          </p:spPr>
          <p:txBody>
            <a:bodyPr/>
            <a:lstStyle/>
            <a:p>
              <a:endParaRPr lang="en-US"/>
            </a:p>
          </p:txBody>
        </p:sp>
        <p:sp>
          <p:nvSpPr>
            <p:cNvPr id="45491" name="Freeform 660"/>
            <p:cNvSpPr>
              <a:spLocks/>
            </p:cNvSpPr>
            <p:nvPr/>
          </p:nvSpPr>
          <p:spPr bwMode="auto">
            <a:xfrm>
              <a:off x="3184" y="3212"/>
              <a:ext cx="17" cy="23"/>
            </a:xfrm>
            <a:custGeom>
              <a:avLst/>
              <a:gdLst>
                <a:gd name="T0" fmla="*/ 9 w 17"/>
                <a:gd name="T1" fmla="*/ 23 h 23"/>
                <a:gd name="T2" fmla="*/ 17 w 17"/>
                <a:gd name="T3" fmla="*/ 4 h 23"/>
                <a:gd name="T4" fmla="*/ 8 w 17"/>
                <a:gd name="T5" fmla="*/ 0 h 23"/>
                <a:gd name="T6" fmla="*/ 0 w 17"/>
                <a:gd name="T7" fmla="*/ 19 h 23"/>
                <a:gd name="T8" fmla="*/ 9 w 17"/>
                <a:gd name="T9" fmla="*/ 23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9" y="23"/>
                  </a:moveTo>
                  <a:lnTo>
                    <a:pt x="17" y="4"/>
                  </a:lnTo>
                  <a:lnTo>
                    <a:pt x="8" y="0"/>
                  </a:lnTo>
                  <a:lnTo>
                    <a:pt x="0" y="19"/>
                  </a:lnTo>
                  <a:lnTo>
                    <a:pt x="9" y="23"/>
                  </a:lnTo>
                  <a:close/>
                </a:path>
              </a:pathLst>
            </a:custGeom>
            <a:solidFill>
              <a:schemeClr val="tx1"/>
            </a:solidFill>
            <a:ln w="9525">
              <a:solidFill>
                <a:schemeClr val="tx1"/>
              </a:solidFill>
              <a:round/>
              <a:headEnd/>
              <a:tailEnd/>
            </a:ln>
          </p:spPr>
          <p:txBody>
            <a:bodyPr/>
            <a:lstStyle/>
            <a:p>
              <a:endParaRPr lang="en-US"/>
            </a:p>
          </p:txBody>
        </p:sp>
        <p:sp>
          <p:nvSpPr>
            <p:cNvPr id="45492" name="Freeform 661"/>
            <p:cNvSpPr>
              <a:spLocks/>
            </p:cNvSpPr>
            <p:nvPr/>
          </p:nvSpPr>
          <p:spPr bwMode="auto">
            <a:xfrm>
              <a:off x="3168" y="3231"/>
              <a:ext cx="25" cy="41"/>
            </a:xfrm>
            <a:custGeom>
              <a:avLst/>
              <a:gdLst>
                <a:gd name="T0" fmla="*/ 10 w 25"/>
                <a:gd name="T1" fmla="*/ 41 h 41"/>
                <a:gd name="T2" fmla="*/ 12 w 25"/>
                <a:gd name="T3" fmla="*/ 41 h 41"/>
                <a:gd name="T4" fmla="*/ 25 w 25"/>
                <a:gd name="T5" fmla="*/ 4 h 41"/>
                <a:gd name="T6" fmla="*/ 16 w 25"/>
                <a:gd name="T7" fmla="*/ 0 h 41"/>
                <a:gd name="T8" fmla="*/ 0 w 25"/>
                <a:gd name="T9" fmla="*/ 35 h 41"/>
                <a:gd name="T10" fmla="*/ 2 w 25"/>
                <a:gd name="T11" fmla="*/ 35 h 41"/>
                <a:gd name="T12" fmla="*/ 10 w 25"/>
                <a:gd name="T13" fmla="*/ 41 h 41"/>
                <a:gd name="T14" fmla="*/ 12 w 25"/>
                <a:gd name="T15" fmla="*/ 41 h 41"/>
                <a:gd name="T16" fmla="*/ 10 w 25"/>
                <a:gd name="T17" fmla="*/ 41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1"/>
                <a:gd name="T29" fmla="*/ 25 w 25"/>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1">
                  <a:moveTo>
                    <a:pt x="10" y="41"/>
                  </a:moveTo>
                  <a:lnTo>
                    <a:pt x="12" y="41"/>
                  </a:lnTo>
                  <a:lnTo>
                    <a:pt x="25" y="4"/>
                  </a:lnTo>
                  <a:lnTo>
                    <a:pt x="16" y="0"/>
                  </a:lnTo>
                  <a:lnTo>
                    <a:pt x="0" y="35"/>
                  </a:lnTo>
                  <a:lnTo>
                    <a:pt x="2" y="35"/>
                  </a:lnTo>
                  <a:lnTo>
                    <a:pt x="10" y="41"/>
                  </a:lnTo>
                  <a:lnTo>
                    <a:pt x="12" y="41"/>
                  </a:lnTo>
                  <a:lnTo>
                    <a:pt x="10" y="41"/>
                  </a:lnTo>
                  <a:close/>
                </a:path>
              </a:pathLst>
            </a:custGeom>
            <a:solidFill>
              <a:schemeClr val="tx1"/>
            </a:solidFill>
            <a:ln w="9525">
              <a:solidFill>
                <a:schemeClr val="tx1"/>
              </a:solidFill>
              <a:round/>
              <a:headEnd/>
              <a:tailEnd/>
            </a:ln>
          </p:spPr>
          <p:txBody>
            <a:bodyPr/>
            <a:lstStyle/>
            <a:p>
              <a:endParaRPr lang="en-US"/>
            </a:p>
          </p:txBody>
        </p:sp>
        <p:sp>
          <p:nvSpPr>
            <p:cNvPr id="45493" name="Freeform 662"/>
            <p:cNvSpPr>
              <a:spLocks/>
            </p:cNvSpPr>
            <p:nvPr/>
          </p:nvSpPr>
          <p:spPr bwMode="auto">
            <a:xfrm>
              <a:off x="3165" y="3266"/>
              <a:ext cx="13" cy="14"/>
            </a:xfrm>
            <a:custGeom>
              <a:avLst/>
              <a:gdLst>
                <a:gd name="T0" fmla="*/ 9 w 13"/>
                <a:gd name="T1" fmla="*/ 14 h 14"/>
                <a:gd name="T2" fmla="*/ 13 w 13"/>
                <a:gd name="T3" fmla="*/ 6 h 14"/>
                <a:gd name="T4" fmla="*/ 5 w 13"/>
                <a:gd name="T5" fmla="*/ 0 h 14"/>
                <a:gd name="T6" fmla="*/ 0 w 13"/>
                <a:gd name="T7" fmla="*/ 6 h 14"/>
                <a:gd name="T8" fmla="*/ 9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9" y="14"/>
                  </a:moveTo>
                  <a:lnTo>
                    <a:pt x="13" y="6"/>
                  </a:lnTo>
                  <a:lnTo>
                    <a:pt x="5" y="0"/>
                  </a:lnTo>
                  <a:lnTo>
                    <a:pt x="0" y="6"/>
                  </a:lnTo>
                  <a:lnTo>
                    <a:pt x="9" y="14"/>
                  </a:lnTo>
                  <a:close/>
                </a:path>
              </a:pathLst>
            </a:custGeom>
            <a:solidFill>
              <a:schemeClr val="tx1"/>
            </a:solidFill>
            <a:ln w="9525">
              <a:solidFill>
                <a:schemeClr val="tx1"/>
              </a:solidFill>
              <a:round/>
              <a:headEnd/>
              <a:tailEnd/>
            </a:ln>
          </p:spPr>
          <p:txBody>
            <a:bodyPr/>
            <a:lstStyle/>
            <a:p>
              <a:endParaRPr lang="en-US"/>
            </a:p>
          </p:txBody>
        </p:sp>
        <p:sp>
          <p:nvSpPr>
            <p:cNvPr id="45494" name="Freeform 663"/>
            <p:cNvSpPr>
              <a:spLocks/>
            </p:cNvSpPr>
            <p:nvPr/>
          </p:nvSpPr>
          <p:spPr bwMode="auto">
            <a:xfrm>
              <a:off x="3161" y="3272"/>
              <a:ext cx="13" cy="14"/>
            </a:xfrm>
            <a:custGeom>
              <a:avLst/>
              <a:gdLst>
                <a:gd name="T0" fmla="*/ 9 w 13"/>
                <a:gd name="T1" fmla="*/ 14 h 14"/>
                <a:gd name="T2" fmla="*/ 13 w 13"/>
                <a:gd name="T3" fmla="*/ 8 h 14"/>
                <a:gd name="T4" fmla="*/ 4 w 13"/>
                <a:gd name="T5" fmla="*/ 0 h 14"/>
                <a:gd name="T6" fmla="*/ 0 w 13"/>
                <a:gd name="T7" fmla="*/ 6 h 14"/>
                <a:gd name="T8" fmla="*/ 9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9" y="14"/>
                  </a:moveTo>
                  <a:lnTo>
                    <a:pt x="13" y="8"/>
                  </a:lnTo>
                  <a:lnTo>
                    <a:pt x="4" y="0"/>
                  </a:lnTo>
                  <a:lnTo>
                    <a:pt x="0" y="6"/>
                  </a:lnTo>
                  <a:lnTo>
                    <a:pt x="9" y="14"/>
                  </a:lnTo>
                  <a:close/>
                </a:path>
              </a:pathLst>
            </a:custGeom>
            <a:solidFill>
              <a:schemeClr val="tx1"/>
            </a:solidFill>
            <a:ln w="9525">
              <a:solidFill>
                <a:schemeClr val="tx1"/>
              </a:solidFill>
              <a:round/>
              <a:headEnd/>
              <a:tailEnd/>
            </a:ln>
          </p:spPr>
          <p:txBody>
            <a:bodyPr/>
            <a:lstStyle/>
            <a:p>
              <a:endParaRPr lang="en-US"/>
            </a:p>
          </p:txBody>
        </p:sp>
        <p:sp>
          <p:nvSpPr>
            <p:cNvPr id="45495" name="Freeform 664"/>
            <p:cNvSpPr>
              <a:spLocks/>
            </p:cNvSpPr>
            <p:nvPr/>
          </p:nvSpPr>
          <p:spPr bwMode="auto">
            <a:xfrm>
              <a:off x="3157" y="3278"/>
              <a:ext cx="13" cy="14"/>
            </a:xfrm>
            <a:custGeom>
              <a:avLst/>
              <a:gdLst>
                <a:gd name="T0" fmla="*/ 8 w 13"/>
                <a:gd name="T1" fmla="*/ 14 h 14"/>
                <a:gd name="T2" fmla="*/ 9 w 13"/>
                <a:gd name="T3" fmla="*/ 12 h 14"/>
                <a:gd name="T4" fmla="*/ 13 w 13"/>
                <a:gd name="T5" fmla="*/ 8 h 14"/>
                <a:gd name="T6" fmla="*/ 4 w 13"/>
                <a:gd name="T7" fmla="*/ 0 h 14"/>
                <a:gd name="T8" fmla="*/ 0 w 13"/>
                <a:gd name="T9" fmla="*/ 4 h 14"/>
                <a:gd name="T10" fmla="*/ 2 w 13"/>
                <a:gd name="T11" fmla="*/ 2 h 14"/>
                <a:gd name="T12" fmla="*/ 8 w 13"/>
                <a:gd name="T13" fmla="*/ 14 h 14"/>
                <a:gd name="T14" fmla="*/ 8 w 13"/>
                <a:gd name="T15" fmla="*/ 12 h 14"/>
                <a:gd name="T16" fmla="*/ 9 w 13"/>
                <a:gd name="T17" fmla="*/ 12 h 14"/>
                <a:gd name="T18" fmla="*/ 8 w 13"/>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4"/>
                <a:gd name="T32" fmla="*/ 13 w 1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4">
                  <a:moveTo>
                    <a:pt x="8" y="14"/>
                  </a:moveTo>
                  <a:lnTo>
                    <a:pt x="9" y="12"/>
                  </a:lnTo>
                  <a:lnTo>
                    <a:pt x="13" y="8"/>
                  </a:lnTo>
                  <a:lnTo>
                    <a:pt x="4" y="0"/>
                  </a:lnTo>
                  <a:lnTo>
                    <a:pt x="0" y="4"/>
                  </a:lnTo>
                  <a:lnTo>
                    <a:pt x="2" y="2"/>
                  </a:lnTo>
                  <a:lnTo>
                    <a:pt x="8" y="14"/>
                  </a:lnTo>
                  <a:lnTo>
                    <a:pt x="8" y="12"/>
                  </a:lnTo>
                  <a:lnTo>
                    <a:pt x="9" y="12"/>
                  </a:lnTo>
                  <a:lnTo>
                    <a:pt x="8" y="14"/>
                  </a:lnTo>
                  <a:close/>
                </a:path>
              </a:pathLst>
            </a:custGeom>
            <a:solidFill>
              <a:schemeClr val="tx1"/>
            </a:solidFill>
            <a:ln w="9525">
              <a:solidFill>
                <a:schemeClr val="tx1"/>
              </a:solidFill>
              <a:round/>
              <a:headEnd/>
              <a:tailEnd/>
            </a:ln>
          </p:spPr>
          <p:txBody>
            <a:bodyPr/>
            <a:lstStyle/>
            <a:p>
              <a:endParaRPr lang="en-US"/>
            </a:p>
          </p:txBody>
        </p:sp>
        <p:sp>
          <p:nvSpPr>
            <p:cNvPr id="45496" name="Freeform 665"/>
            <p:cNvSpPr>
              <a:spLocks/>
            </p:cNvSpPr>
            <p:nvPr/>
          </p:nvSpPr>
          <p:spPr bwMode="auto">
            <a:xfrm>
              <a:off x="3155" y="3280"/>
              <a:ext cx="10" cy="14"/>
            </a:xfrm>
            <a:custGeom>
              <a:avLst/>
              <a:gdLst>
                <a:gd name="T0" fmla="*/ 0 w 10"/>
                <a:gd name="T1" fmla="*/ 2 h 14"/>
                <a:gd name="T2" fmla="*/ 6 w 10"/>
                <a:gd name="T3" fmla="*/ 14 h 14"/>
                <a:gd name="T4" fmla="*/ 10 w 10"/>
                <a:gd name="T5" fmla="*/ 12 h 14"/>
                <a:gd name="T6" fmla="*/ 4 w 10"/>
                <a:gd name="T7" fmla="*/ 0 h 14"/>
                <a:gd name="T8" fmla="*/ 0 w 10"/>
                <a:gd name="T9" fmla="*/ 2 h 14"/>
                <a:gd name="T10" fmla="*/ 6 w 10"/>
                <a:gd name="T11" fmla="*/ 14 h 14"/>
                <a:gd name="T12" fmla="*/ 0 w 10"/>
                <a:gd name="T13" fmla="*/ 2 h 14"/>
                <a:gd name="T14" fmla="*/ 2 w 10"/>
                <a:gd name="T15" fmla="*/ 8 h 14"/>
                <a:gd name="T16" fmla="*/ 6 w 10"/>
                <a:gd name="T17" fmla="*/ 14 h 14"/>
                <a:gd name="T18" fmla="*/ 0 w 10"/>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0" y="2"/>
                  </a:moveTo>
                  <a:lnTo>
                    <a:pt x="6" y="14"/>
                  </a:lnTo>
                  <a:lnTo>
                    <a:pt x="10" y="12"/>
                  </a:lnTo>
                  <a:lnTo>
                    <a:pt x="4" y="0"/>
                  </a:lnTo>
                  <a:lnTo>
                    <a:pt x="0" y="2"/>
                  </a:lnTo>
                  <a:lnTo>
                    <a:pt x="6" y="14"/>
                  </a:lnTo>
                  <a:lnTo>
                    <a:pt x="0" y="2"/>
                  </a:lnTo>
                  <a:lnTo>
                    <a:pt x="2" y="8"/>
                  </a:lnTo>
                  <a:lnTo>
                    <a:pt x="6" y="14"/>
                  </a:lnTo>
                  <a:lnTo>
                    <a:pt x="0" y="2"/>
                  </a:lnTo>
                  <a:close/>
                </a:path>
              </a:pathLst>
            </a:custGeom>
            <a:solidFill>
              <a:schemeClr val="tx1"/>
            </a:solidFill>
            <a:ln w="9525">
              <a:solidFill>
                <a:schemeClr val="tx1"/>
              </a:solidFill>
              <a:round/>
              <a:headEnd/>
              <a:tailEnd/>
            </a:ln>
          </p:spPr>
          <p:txBody>
            <a:bodyPr/>
            <a:lstStyle/>
            <a:p>
              <a:endParaRPr lang="en-US"/>
            </a:p>
          </p:txBody>
        </p:sp>
        <p:sp>
          <p:nvSpPr>
            <p:cNvPr id="45497" name="Freeform 666"/>
            <p:cNvSpPr>
              <a:spLocks/>
            </p:cNvSpPr>
            <p:nvPr/>
          </p:nvSpPr>
          <p:spPr bwMode="auto">
            <a:xfrm>
              <a:off x="3431" y="3249"/>
              <a:ext cx="12" cy="13"/>
            </a:xfrm>
            <a:custGeom>
              <a:avLst/>
              <a:gdLst>
                <a:gd name="T0" fmla="*/ 12 w 12"/>
                <a:gd name="T1" fmla="*/ 4 h 13"/>
                <a:gd name="T2" fmla="*/ 8 w 12"/>
                <a:gd name="T3" fmla="*/ 0 h 13"/>
                <a:gd name="T4" fmla="*/ 0 w 12"/>
                <a:gd name="T5" fmla="*/ 10 h 13"/>
                <a:gd name="T6" fmla="*/ 4 w 12"/>
                <a:gd name="T7" fmla="*/ 13 h 13"/>
                <a:gd name="T8" fmla="*/ 12 w 12"/>
                <a:gd name="T9" fmla="*/ 4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4"/>
                  </a:moveTo>
                  <a:lnTo>
                    <a:pt x="8" y="0"/>
                  </a:lnTo>
                  <a:lnTo>
                    <a:pt x="0" y="10"/>
                  </a:lnTo>
                  <a:lnTo>
                    <a:pt x="4" y="13"/>
                  </a:lnTo>
                  <a:lnTo>
                    <a:pt x="12" y="4"/>
                  </a:lnTo>
                  <a:close/>
                </a:path>
              </a:pathLst>
            </a:custGeom>
            <a:solidFill>
              <a:schemeClr val="tx1"/>
            </a:solidFill>
            <a:ln w="9525">
              <a:solidFill>
                <a:schemeClr val="tx1"/>
              </a:solidFill>
              <a:round/>
              <a:headEnd/>
              <a:tailEnd/>
            </a:ln>
          </p:spPr>
          <p:txBody>
            <a:bodyPr/>
            <a:lstStyle/>
            <a:p>
              <a:endParaRPr lang="en-US"/>
            </a:p>
          </p:txBody>
        </p:sp>
        <p:sp>
          <p:nvSpPr>
            <p:cNvPr id="45498" name="Freeform 667"/>
            <p:cNvSpPr>
              <a:spLocks/>
            </p:cNvSpPr>
            <p:nvPr/>
          </p:nvSpPr>
          <p:spPr bwMode="auto">
            <a:xfrm>
              <a:off x="3435" y="3253"/>
              <a:ext cx="11" cy="13"/>
            </a:xfrm>
            <a:custGeom>
              <a:avLst/>
              <a:gdLst>
                <a:gd name="T0" fmla="*/ 11 w 11"/>
                <a:gd name="T1" fmla="*/ 4 h 13"/>
                <a:gd name="T2" fmla="*/ 8 w 11"/>
                <a:gd name="T3" fmla="*/ 0 h 13"/>
                <a:gd name="T4" fmla="*/ 0 w 11"/>
                <a:gd name="T5" fmla="*/ 9 h 13"/>
                <a:gd name="T6" fmla="*/ 4 w 11"/>
                <a:gd name="T7" fmla="*/ 13 h 13"/>
                <a:gd name="T8" fmla="*/ 6 w 11"/>
                <a:gd name="T9" fmla="*/ 13 h 13"/>
                <a:gd name="T10" fmla="*/ 4 w 11"/>
                <a:gd name="T11" fmla="*/ 13 h 13"/>
                <a:gd name="T12" fmla="*/ 6 w 11"/>
                <a:gd name="T13" fmla="*/ 13 h 13"/>
                <a:gd name="T14" fmla="*/ 11 w 11"/>
                <a:gd name="T15" fmla="*/ 4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11" y="4"/>
                  </a:moveTo>
                  <a:lnTo>
                    <a:pt x="8" y="0"/>
                  </a:lnTo>
                  <a:lnTo>
                    <a:pt x="0" y="9"/>
                  </a:lnTo>
                  <a:lnTo>
                    <a:pt x="4" y="13"/>
                  </a:lnTo>
                  <a:lnTo>
                    <a:pt x="6" y="13"/>
                  </a:lnTo>
                  <a:lnTo>
                    <a:pt x="4" y="13"/>
                  </a:lnTo>
                  <a:lnTo>
                    <a:pt x="6" y="13"/>
                  </a:lnTo>
                  <a:lnTo>
                    <a:pt x="11" y="4"/>
                  </a:lnTo>
                  <a:close/>
                </a:path>
              </a:pathLst>
            </a:custGeom>
            <a:solidFill>
              <a:schemeClr val="tx1"/>
            </a:solidFill>
            <a:ln w="9525">
              <a:solidFill>
                <a:schemeClr val="tx1"/>
              </a:solidFill>
              <a:round/>
              <a:headEnd/>
              <a:tailEnd/>
            </a:ln>
          </p:spPr>
          <p:txBody>
            <a:bodyPr/>
            <a:lstStyle/>
            <a:p>
              <a:endParaRPr lang="en-US"/>
            </a:p>
          </p:txBody>
        </p:sp>
        <p:sp>
          <p:nvSpPr>
            <p:cNvPr id="45499" name="Freeform 668"/>
            <p:cNvSpPr>
              <a:spLocks/>
            </p:cNvSpPr>
            <p:nvPr/>
          </p:nvSpPr>
          <p:spPr bwMode="auto">
            <a:xfrm>
              <a:off x="3441" y="3257"/>
              <a:ext cx="9" cy="11"/>
            </a:xfrm>
            <a:custGeom>
              <a:avLst/>
              <a:gdLst>
                <a:gd name="T0" fmla="*/ 9 w 9"/>
                <a:gd name="T1" fmla="*/ 2 h 11"/>
                <a:gd name="T2" fmla="*/ 5 w 9"/>
                <a:gd name="T3" fmla="*/ 0 h 11"/>
                <a:gd name="T4" fmla="*/ 0 w 9"/>
                <a:gd name="T5" fmla="*/ 9 h 11"/>
                <a:gd name="T6" fmla="*/ 3 w 9"/>
                <a:gd name="T7" fmla="*/ 11 h 11"/>
                <a:gd name="T8" fmla="*/ 9 w 9"/>
                <a:gd name="T9" fmla="*/ 2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2"/>
                  </a:moveTo>
                  <a:lnTo>
                    <a:pt x="5" y="0"/>
                  </a:lnTo>
                  <a:lnTo>
                    <a:pt x="0" y="9"/>
                  </a:lnTo>
                  <a:lnTo>
                    <a:pt x="3" y="11"/>
                  </a:lnTo>
                  <a:lnTo>
                    <a:pt x="9" y="2"/>
                  </a:lnTo>
                  <a:close/>
                </a:path>
              </a:pathLst>
            </a:custGeom>
            <a:solidFill>
              <a:schemeClr val="tx1"/>
            </a:solidFill>
            <a:ln w="9525">
              <a:solidFill>
                <a:schemeClr val="tx1"/>
              </a:solidFill>
              <a:round/>
              <a:headEnd/>
              <a:tailEnd/>
            </a:ln>
          </p:spPr>
          <p:txBody>
            <a:bodyPr/>
            <a:lstStyle/>
            <a:p>
              <a:endParaRPr lang="en-US"/>
            </a:p>
          </p:txBody>
        </p:sp>
        <p:sp>
          <p:nvSpPr>
            <p:cNvPr id="45500" name="Freeform 669"/>
            <p:cNvSpPr>
              <a:spLocks/>
            </p:cNvSpPr>
            <p:nvPr/>
          </p:nvSpPr>
          <p:spPr bwMode="auto">
            <a:xfrm>
              <a:off x="3444" y="3259"/>
              <a:ext cx="10" cy="13"/>
            </a:xfrm>
            <a:custGeom>
              <a:avLst/>
              <a:gdLst>
                <a:gd name="T0" fmla="*/ 6 w 10"/>
                <a:gd name="T1" fmla="*/ 2 h 13"/>
                <a:gd name="T2" fmla="*/ 10 w 10"/>
                <a:gd name="T3" fmla="*/ 2 h 13"/>
                <a:gd name="T4" fmla="*/ 6 w 10"/>
                <a:gd name="T5" fmla="*/ 0 h 13"/>
                <a:gd name="T6" fmla="*/ 0 w 10"/>
                <a:gd name="T7" fmla="*/ 9 h 13"/>
                <a:gd name="T8" fmla="*/ 4 w 10"/>
                <a:gd name="T9" fmla="*/ 11 h 13"/>
                <a:gd name="T10" fmla="*/ 6 w 10"/>
                <a:gd name="T11" fmla="*/ 13 h 13"/>
                <a:gd name="T12" fmla="*/ 4 w 10"/>
                <a:gd name="T13" fmla="*/ 11 h 13"/>
                <a:gd name="T14" fmla="*/ 4 w 10"/>
                <a:gd name="T15" fmla="*/ 13 h 13"/>
                <a:gd name="T16" fmla="*/ 6 w 10"/>
                <a:gd name="T17" fmla="*/ 13 h 13"/>
                <a:gd name="T18" fmla="*/ 6 w 10"/>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3"/>
                <a:gd name="T32" fmla="*/ 10 w 10"/>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3">
                  <a:moveTo>
                    <a:pt x="6" y="2"/>
                  </a:moveTo>
                  <a:lnTo>
                    <a:pt x="10" y="2"/>
                  </a:lnTo>
                  <a:lnTo>
                    <a:pt x="6" y="0"/>
                  </a:lnTo>
                  <a:lnTo>
                    <a:pt x="0" y="9"/>
                  </a:lnTo>
                  <a:lnTo>
                    <a:pt x="4" y="11"/>
                  </a:lnTo>
                  <a:lnTo>
                    <a:pt x="6" y="13"/>
                  </a:lnTo>
                  <a:lnTo>
                    <a:pt x="4" y="11"/>
                  </a:lnTo>
                  <a:lnTo>
                    <a:pt x="4" y="13"/>
                  </a:lnTo>
                  <a:lnTo>
                    <a:pt x="6" y="13"/>
                  </a:lnTo>
                  <a:lnTo>
                    <a:pt x="6" y="2"/>
                  </a:lnTo>
                  <a:close/>
                </a:path>
              </a:pathLst>
            </a:custGeom>
            <a:solidFill>
              <a:schemeClr val="tx1"/>
            </a:solidFill>
            <a:ln w="9525">
              <a:solidFill>
                <a:schemeClr val="tx1"/>
              </a:solidFill>
              <a:round/>
              <a:headEnd/>
              <a:tailEnd/>
            </a:ln>
          </p:spPr>
          <p:txBody>
            <a:bodyPr/>
            <a:lstStyle/>
            <a:p>
              <a:endParaRPr lang="en-US"/>
            </a:p>
          </p:txBody>
        </p:sp>
        <p:sp>
          <p:nvSpPr>
            <p:cNvPr id="45501" name="Rectangle 670"/>
            <p:cNvSpPr>
              <a:spLocks noChangeArrowheads="1"/>
            </p:cNvSpPr>
            <p:nvPr/>
          </p:nvSpPr>
          <p:spPr bwMode="auto">
            <a:xfrm>
              <a:off x="3450" y="3261"/>
              <a:ext cx="2" cy="11"/>
            </a:xfrm>
            <a:prstGeom prst="rect">
              <a:avLst/>
            </a:prstGeom>
            <a:solidFill>
              <a:schemeClr val="tx1"/>
            </a:solidFill>
            <a:ln w="9525">
              <a:solidFill>
                <a:schemeClr val="tx1"/>
              </a:solidFill>
              <a:miter lim="800000"/>
              <a:headEnd/>
              <a:tailEnd/>
            </a:ln>
          </p:spPr>
          <p:txBody>
            <a:bodyPr/>
            <a:lstStyle/>
            <a:p>
              <a:endParaRPr lang="en-US"/>
            </a:p>
          </p:txBody>
        </p:sp>
        <p:sp>
          <p:nvSpPr>
            <p:cNvPr id="45502" name="Freeform 671"/>
            <p:cNvSpPr>
              <a:spLocks/>
            </p:cNvSpPr>
            <p:nvPr/>
          </p:nvSpPr>
          <p:spPr bwMode="auto">
            <a:xfrm>
              <a:off x="3452" y="3261"/>
              <a:ext cx="4" cy="11"/>
            </a:xfrm>
            <a:custGeom>
              <a:avLst/>
              <a:gdLst>
                <a:gd name="T0" fmla="*/ 0 w 4"/>
                <a:gd name="T1" fmla="*/ 0 h 11"/>
                <a:gd name="T2" fmla="*/ 2 w 4"/>
                <a:gd name="T3" fmla="*/ 0 h 11"/>
                <a:gd name="T4" fmla="*/ 0 w 4"/>
                <a:gd name="T5" fmla="*/ 0 h 11"/>
                <a:gd name="T6" fmla="*/ 0 w 4"/>
                <a:gd name="T7" fmla="*/ 11 h 11"/>
                <a:gd name="T8" fmla="*/ 2 w 4"/>
                <a:gd name="T9" fmla="*/ 11 h 11"/>
                <a:gd name="T10" fmla="*/ 4 w 4"/>
                <a:gd name="T11" fmla="*/ 9 h 11"/>
                <a:gd name="T12" fmla="*/ 2 w 4"/>
                <a:gd name="T13" fmla="*/ 11 h 11"/>
                <a:gd name="T14" fmla="*/ 4 w 4"/>
                <a:gd name="T15" fmla="*/ 11 h 11"/>
                <a:gd name="T16" fmla="*/ 4 w 4"/>
                <a:gd name="T17" fmla="*/ 9 h 11"/>
                <a:gd name="T18" fmla="*/ 0 w 4"/>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1"/>
                <a:gd name="T32" fmla="*/ 4 w 4"/>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1">
                  <a:moveTo>
                    <a:pt x="0" y="0"/>
                  </a:moveTo>
                  <a:lnTo>
                    <a:pt x="2" y="0"/>
                  </a:lnTo>
                  <a:lnTo>
                    <a:pt x="0" y="0"/>
                  </a:lnTo>
                  <a:lnTo>
                    <a:pt x="0" y="11"/>
                  </a:lnTo>
                  <a:lnTo>
                    <a:pt x="2" y="11"/>
                  </a:lnTo>
                  <a:lnTo>
                    <a:pt x="4" y="9"/>
                  </a:lnTo>
                  <a:lnTo>
                    <a:pt x="2" y="11"/>
                  </a:lnTo>
                  <a:lnTo>
                    <a:pt x="4" y="11"/>
                  </a:lnTo>
                  <a:lnTo>
                    <a:pt x="4" y="9"/>
                  </a:lnTo>
                  <a:lnTo>
                    <a:pt x="0" y="0"/>
                  </a:lnTo>
                  <a:close/>
                </a:path>
              </a:pathLst>
            </a:custGeom>
            <a:solidFill>
              <a:schemeClr val="tx1"/>
            </a:solidFill>
            <a:ln w="9525">
              <a:solidFill>
                <a:schemeClr val="tx1"/>
              </a:solidFill>
              <a:round/>
              <a:headEnd/>
              <a:tailEnd/>
            </a:ln>
          </p:spPr>
          <p:txBody>
            <a:bodyPr/>
            <a:lstStyle/>
            <a:p>
              <a:endParaRPr lang="en-US"/>
            </a:p>
          </p:txBody>
        </p:sp>
        <p:sp>
          <p:nvSpPr>
            <p:cNvPr id="45503" name="Freeform 672"/>
            <p:cNvSpPr>
              <a:spLocks/>
            </p:cNvSpPr>
            <p:nvPr/>
          </p:nvSpPr>
          <p:spPr bwMode="auto">
            <a:xfrm>
              <a:off x="3452" y="3259"/>
              <a:ext cx="10" cy="11"/>
            </a:xfrm>
            <a:custGeom>
              <a:avLst/>
              <a:gdLst>
                <a:gd name="T0" fmla="*/ 4 w 10"/>
                <a:gd name="T1" fmla="*/ 0 h 11"/>
                <a:gd name="T2" fmla="*/ 0 w 10"/>
                <a:gd name="T3" fmla="*/ 2 h 11"/>
                <a:gd name="T4" fmla="*/ 4 w 10"/>
                <a:gd name="T5" fmla="*/ 11 h 11"/>
                <a:gd name="T6" fmla="*/ 8 w 10"/>
                <a:gd name="T7" fmla="*/ 11 h 11"/>
                <a:gd name="T8" fmla="*/ 10 w 10"/>
                <a:gd name="T9" fmla="*/ 11 h 11"/>
                <a:gd name="T10" fmla="*/ 8 w 10"/>
                <a:gd name="T11" fmla="*/ 11 h 11"/>
                <a:gd name="T12" fmla="*/ 10 w 10"/>
                <a:gd name="T13" fmla="*/ 11 h 11"/>
                <a:gd name="T14" fmla="*/ 4 w 10"/>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1"/>
                <a:gd name="T26" fmla="*/ 10 w 10"/>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1">
                  <a:moveTo>
                    <a:pt x="4" y="0"/>
                  </a:moveTo>
                  <a:lnTo>
                    <a:pt x="0" y="2"/>
                  </a:lnTo>
                  <a:lnTo>
                    <a:pt x="4" y="11"/>
                  </a:lnTo>
                  <a:lnTo>
                    <a:pt x="8" y="11"/>
                  </a:lnTo>
                  <a:lnTo>
                    <a:pt x="10" y="11"/>
                  </a:lnTo>
                  <a:lnTo>
                    <a:pt x="8" y="11"/>
                  </a:lnTo>
                  <a:lnTo>
                    <a:pt x="10" y="11"/>
                  </a:lnTo>
                  <a:lnTo>
                    <a:pt x="4" y="0"/>
                  </a:lnTo>
                  <a:close/>
                </a:path>
              </a:pathLst>
            </a:custGeom>
            <a:solidFill>
              <a:schemeClr val="tx1"/>
            </a:solidFill>
            <a:ln w="9525">
              <a:solidFill>
                <a:schemeClr val="tx1"/>
              </a:solidFill>
              <a:round/>
              <a:headEnd/>
              <a:tailEnd/>
            </a:ln>
          </p:spPr>
          <p:txBody>
            <a:bodyPr/>
            <a:lstStyle/>
            <a:p>
              <a:endParaRPr lang="en-US"/>
            </a:p>
          </p:txBody>
        </p:sp>
        <p:sp>
          <p:nvSpPr>
            <p:cNvPr id="45504" name="Freeform 673"/>
            <p:cNvSpPr>
              <a:spLocks/>
            </p:cNvSpPr>
            <p:nvPr/>
          </p:nvSpPr>
          <p:spPr bwMode="auto">
            <a:xfrm>
              <a:off x="3456" y="3257"/>
              <a:ext cx="10" cy="13"/>
            </a:xfrm>
            <a:custGeom>
              <a:avLst/>
              <a:gdLst>
                <a:gd name="T0" fmla="*/ 2 w 10"/>
                <a:gd name="T1" fmla="*/ 2 h 13"/>
                <a:gd name="T2" fmla="*/ 4 w 10"/>
                <a:gd name="T3" fmla="*/ 0 h 13"/>
                <a:gd name="T4" fmla="*/ 0 w 10"/>
                <a:gd name="T5" fmla="*/ 2 h 13"/>
                <a:gd name="T6" fmla="*/ 6 w 10"/>
                <a:gd name="T7" fmla="*/ 13 h 13"/>
                <a:gd name="T8" fmla="*/ 10 w 10"/>
                <a:gd name="T9" fmla="*/ 11 h 13"/>
                <a:gd name="T10" fmla="*/ 10 w 10"/>
                <a:gd name="T11" fmla="*/ 9 h 13"/>
                <a:gd name="T12" fmla="*/ 10 w 10"/>
                <a:gd name="T13" fmla="*/ 11 h 13"/>
                <a:gd name="T14" fmla="*/ 10 w 10"/>
                <a:gd name="T15" fmla="*/ 9 h 13"/>
                <a:gd name="T16" fmla="*/ 2 w 10"/>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2" y="2"/>
                  </a:moveTo>
                  <a:lnTo>
                    <a:pt x="4" y="0"/>
                  </a:lnTo>
                  <a:lnTo>
                    <a:pt x="0" y="2"/>
                  </a:lnTo>
                  <a:lnTo>
                    <a:pt x="6" y="13"/>
                  </a:lnTo>
                  <a:lnTo>
                    <a:pt x="10" y="11"/>
                  </a:lnTo>
                  <a:lnTo>
                    <a:pt x="10" y="9"/>
                  </a:lnTo>
                  <a:lnTo>
                    <a:pt x="10" y="11"/>
                  </a:lnTo>
                  <a:lnTo>
                    <a:pt x="10" y="9"/>
                  </a:lnTo>
                  <a:lnTo>
                    <a:pt x="2" y="2"/>
                  </a:lnTo>
                  <a:close/>
                </a:path>
              </a:pathLst>
            </a:custGeom>
            <a:solidFill>
              <a:schemeClr val="tx1"/>
            </a:solidFill>
            <a:ln w="9525">
              <a:solidFill>
                <a:schemeClr val="tx1"/>
              </a:solidFill>
              <a:round/>
              <a:headEnd/>
              <a:tailEnd/>
            </a:ln>
          </p:spPr>
          <p:txBody>
            <a:bodyPr/>
            <a:lstStyle/>
            <a:p>
              <a:endParaRPr lang="en-US"/>
            </a:p>
          </p:txBody>
        </p:sp>
        <p:sp>
          <p:nvSpPr>
            <p:cNvPr id="45505" name="Freeform 674"/>
            <p:cNvSpPr>
              <a:spLocks/>
            </p:cNvSpPr>
            <p:nvPr/>
          </p:nvSpPr>
          <p:spPr bwMode="auto">
            <a:xfrm>
              <a:off x="3458" y="3255"/>
              <a:ext cx="12" cy="11"/>
            </a:xfrm>
            <a:custGeom>
              <a:avLst/>
              <a:gdLst>
                <a:gd name="T0" fmla="*/ 4 w 12"/>
                <a:gd name="T1" fmla="*/ 0 h 11"/>
                <a:gd name="T2" fmla="*/ 0 w 12"/>
                <a:gd name="T3" fmla="*/ 4 h 11"/>
                <a:gd name="T4" fmla="*/ 8 w 12"/>
                <a:gd name="T5" fmla="*/ 11 h 11"/>
                <a:gd name="T6" fmla="*/ 12 w 12"/>
                <a:gd name="T7" fmla="*/ 9 h 11"/>
                <a:gd name="T8" fmla="*/ 4 w 12"/>
                <a:gd name="T9" fmla="*/ 0 h 11"/>
                <a:gd name="T10" fmla="*/ 0 60000 65536"/>
                <a:gd name="T11" fmla="*/ 0 60000 65536"/>
                <a:gd name="T12" fmla="*/ 0 60000 65536"/>
                <a:gd name="T13" fmla="*/ 0 60000 65536"/>
                <a:gd name="T14" fmla="*/ 0 60000 65536"/>
                <a:gd name="T15" fmla="*/ 0 w 12"/>
                <a:gd name="T16" fmla="*/ 0 h 11"/>
                <a:gd name="T17" fmla="*/ 12 w 12"/>
                <a:gd name="T18" fmla="*/ 11 h 11"/>
              </a:gdLst>
              <a:ahLst/>
              <a:cxnLst>
                <a:cxn ang="T10">
                  <a:pos x="T0" y="T1"/>
                </a:cxn>
                <a:cxn ang="T11">
                  <a:pos x="T2" y="T3"/>
                </a:cxn>
                <a:cxn ang="T12">
                  <a:pos x="T4" y="T5"/>
                </a:cxn>
                <a:cxn ang="T13">
                  <a:pos x="T6" y="T7"/>
                </a:cxn>
                <a:cxn ang="T14">
                  <a:pos x="T8" y="T9"/>
                </a:cxn>
              </a:cxnLst>
              <a:rect l="T15" t="T16" r="T17" b="T18"/>
              <a:pathLst>
                <a:path w="12" h="11">
                  <a:moveTo>
                    <a:pt x="4" y="0"/>
                  </a:moveTo>
                  <a:lnTo>
                    <a:pt x="0" y="4"/>
                  </a:lnTo>
                  <a:lnTo>
                    <a:pt x="8" y="11"/>
                  </a:lnTo>
                  <a:lnTo>
                    <a:pt x="12" y="9"/>
                  </a:lnTo>
                  <a:lnTo>
                    <a:pt x="4" y="0"/>
                  </a:lnTo>
                  <a:close/>
                </a:path>
              </a:pathLst>
            </a:custGeom>
            <a:solidFill>
              <a:schemeClr val="tx1"/>
            </a:solidFill>
            <a:ln w="9525">
              <a:solidFill>
                <a:schemeClr val="tx1"/>
              </a:solidFill>
              <a:round/>
              <a:headEnd/>
              <a:tailEnd/>
            </a:ln>
          </p:spPr>
          <p:txBody>
            <a:bodyPr/>
            <a:lstStyle/>
            <a:p>
              <a:endParaRPr lang="en-US"/>
            </a:p>
          </p:txBody>
        </p:sp>
        <p:sp>
          <p:nvSpPr>
            <p:cNvPr id="45506" name="Freeform 675"/>
            <p:cNvSpPr>
              <a:spLocks/>
            </p:cNvSpPr>
            <p:nvPr/>
          </p:nvSpPr>
          <p:spPr bwMode="auto">
            <a:xfrm>
              <a:off x="3462" y="3251"/>
              <a:ext cx="13" cy="13"/>
            </a:xfrm>
            <a:custGeom>
              <a:avLst/>
              <a:gdLst>
                <a:gd name="T0" fmla="*/ 4 w 13"/>
                <a:gd name="T1" fmla="*/ 2 h 13"/>
                <a:gd name="T2" fmla="*/ 4 w 13"/>
                <a:gd name="T3" fmla="*/ 0 h 13"/>
                <a:gd name="T4" fmla="*/ 0 w 13"/>
                <a:gd name="T5" fmla="*/ 4 h 13"/>
                <a:gd name="T6" fmla="*/ 8 w 13"/>
                <a:gd name="T7" fmla="*/ 13 h 13"/>
                <a:gd name="T8" fmla="*/ 11 w 13"/>
                <a:gd name="T9" fmla="*/ 10 h 13"/>
                <a:gd name="T10" fmla="*/ 13 w 13"/>
                <a:gd name="T11" fmla="*/ 8 h 13"/>
                <a:gd name="T12" fmla="*/ 11 w 13"/>
                <a:gd name="T13" fmla="*/ 10 h 13"/>
                <a:gd name="T14" fmla="*/ 11 w 13"/>
                <a:gd name="T15" fmla="*/ 8 h 13"/>
                <a:gd name="T16" fmla="*/ 13 w 13"/>
                <a:gd name="T17" fmla="*/ 8 h 13"/>
                <a:gd name="T18" fmla="*/ 4 w 13"/>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4" y="2"/>
                  </a:moveTo>
                  <a:lnTo>
                    <a:pt x="4" y="0"/>
                  </a:lnTo>
                  <a:lnTo>
                    <a:pt x="0" y="4"/>
                  </a:lnTo>
                  <a:lnTo>
                    <a:pt x="8" y="13"/>
                  </a:lnTo>
                  <a:lnTo>
                    <a:pt x="11" y="10"/>
                  </a:lnTo>
                  <a:lnTo>
                    <a:pt x="13" y="8"/>
                  </a:lnTo>
                  <a:lnTo>
                    <a:pt x="11" y="10"/>
                  </a:lnTo>
                  <a:lnTo>
                    <a:pt x="11" y="8"/>
                  </a:lnTo>
                  <a:lnTo>
                    <a:pt x="13" y="8"/>
                  </a:lnTo>
                  <a:lnTo>
                    <a:pt x="4" y="2"/>
                  </a:lnTo>
                  <a:close/>
                </a:path>
              </a:pathLst>
            </a:custGeom>
            <a:solidFill>
              <a:schemeClr val="tx1"/>
            </a:solidFill>
            <a:ln w="9525">
              <a:solidFill>
                <a:schemeClr val="tx1"/>
              </a:solidFill>
              <a:round/>
              <a:headEnd/>
              <a:tailEnd/>
            </a:ln>
          </p:spPr>
          <p:txBody>
            <a:bodyPr/>
            <a:lstStyle/>
            <a:p>
              <a:endParaRPr lang="en-US"/>
            </a:p>
          </p:txBody>
        </p:sp>
        <p:sp>
          <p:nvSpPr>
            <p:cNvPr id="45507" name="Freeform 676"/>
            <p:cNvSpPr>
              <a:spLocks/>
            </p:cNvSpPr>
            <p:nvPr/>
          </p:nvSpPr>
          <p:spPr bwMode="auto">
            <a:xfrm>
              <a:off x="3466" y="3247"/>
              <a:ext cx="13" cy="12"/>
            </a:xfrm>
            <a:custGeom>
              <a:avLst/>
              <a:gdLst>
                <a:gd name="T0" fmla="*/ 4 w 13"/>
                <a:gd name="T1" fmla="*/ 0 h 12"/>
                <a:gd name="T2" fmla="*/ 0 w 13"/>
                <a:gd name="T3" fmla="*/ 6 h 12"/>
                <a:gd name="T4" fmla="*/ 9 w 13"/>
                <a:gd name="T5" fmla="*/ 12 h 12"/>
                <a:gd name="T6" fmla="*/ 13 w 13"/>
                <a:gd name="T7" fmla="*/ 6 h 12"/>
                <a:gd name="T8" fmla="*/ 4 w 13"/>
                <a:gd name="T9" fmla="*/ 0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4" y="0"/>
                  </a:moveTo>
                  <a:lnTo>
                    <a:pt x="0" y="6"/>
                  </a:lnTo>
                  <a:lnTo>
                    <a:pt x="9" y="12"/>
                  </a:lnTo>
                  <a:lnTo>
                    <a:pt x="13" y="6"/>
                  </a:lnTo>
                  <a:lnTo>
                    <a:pt x="4" y="0"/>
                  </a:lnTo>
                  <a:close/>
                </a:path>
              </a:pathLst>
            </a:custGeom>
            <a:solidFill>
              <a:schemeClr val="tx1"/>
            </a:solidFill>
            <a:ln w="9525">
              <a:solidFill>
                <a:schemeClr val="tx1"/>
              </a:solidFill>
              <a:round/>
              <a:headEnd/>
              <a:tailEnd/>
            </a:ln>
          </p:spPr>
          <p:txBody>
            <a:bodyPr/>
            <a:lstStyle/>
            <a:p>
              <a:endParaRPr lang="en-US"/>
            </a:p>
          </p:txBody>
        </p:sp>
        <p:sp>
          <p:nvSpPr>
            <p:cNvPr id="45508" name="Freeform 677"/>
            <p:cNvSpPr>
              <a:spLocks/>
            </p:cNvSpPr>
            <p:nvPr/>
          </p:nvSpPr>
          <p:spPr bwMode="auto">
            <a:xfrm>
              <a:off x="3470" y="3220"/>
              <a:ext cx="27" cy="33"/>
            </a:xfrm>
            <a:custGeom>
              <a:avLst/>
              <a:gdLst>
                <a:gd name="T0" fmla="*/ 17 w 27"/>
                <a:gd name="T1" fmla="*/ 0 h 33"/>
                <a:gd name="T2" fmla="*/ 0 w 27"/>
                <a:gd name="T3" fmla="*/ 27 h 33"/>
                <a:gd name="T4" fmla="*/ 9 w 27"/>
                <a:gd name="T5" fmla="*/ 33 h 33"/>
                <a:gd name="T6" fmla="*/ 27 w 27"/>
                <a:gd name="T7" fmla="*/ 5 h 33"/>
                <a:gd name="T8" fmla="*/ 17 w 27"/>
                <a:gd name="T9" fmla="*/ 0 h 33"/>
                <a:gd name="T10" fmla="*/ 0 60000 65536"/>
                <a:gd name="T11" fmla="*/ 0 60000 65536"/>
                <a:gd name="T12" fmla="*/ 0 60000 65536"/>
                <a:gd name="T13" fmla="*/ 0 60000 65536"/>
                <a:gd name="T14" fmla="*/ 0 60000 65536"/>
                <a:gd name="T15" fmla="*/ 0 w 27"/>
                <a:gd name="T16" fmla="*/ 0 h 33"/>
                <a:gd name="T17" fmla="*/ 27 w 27"/>
                <a:gd name="T18" fmla="*/ 33 h 33"/>
              </a:gdLst>
              <a:ahLst/>
              <a:cxnLst>
                <a:cxn ang="T10">
                  <a:pos x="T0" y="T1"/>
                </a:cxn>
                <a:cxn ang="T11">
                  <a:pos x="T2" y="T3"/>
                </a:cxn>
                <a:cxn ang="T12">
                  <a:pos x="T4" y="T5"/>
                </a:cxn>
                <a:cxn ang="T13">
                  <a:pos x="T6" y="T7"/>
                </a:cxn>
                <a:cxn ang="T14">
                  <a:pos x="T8" y="T9"/>
                </a:cxn>
              </a:cxnLst>
              <a:rect l="T15" t="T16" r="T17" b="T18"/>
              <a:pathLst>
                <a:path w="27" h="33">
                  <a:moveTo>
                    <a:pt x="17" y="0"/>
                  </a:moveTo>
                  <a:lnTo>
                    <a:pt x="0" y="27"/>
                  </a:lnTo>
                  <a:lnTo>
                    <a:pt x="9" y="33"/>
                  </a:lnTo>
                  <a:lnTo>
                    <a:pt x="27" y="5"/>
                  </a:lnTo>
                  <a:lnTo>
                    <a:pt x="17" y="0"/>
                  </a:lnTo>
                  <a:close/>
                </a:path>
              </a:pathLst>
            </a:custGeom>
            <a:solidFill>
              <a:schemeClr val="tx1"/>
            </a:solidFill>
            <a:ln w="9525">
              <a:solidFill>
                <a:schemeClr val="tx1"/>
              </a:solidFill>
              <a:round/>
              <a:headEnd/>
              <a:tailEnd/>
            </a:ln>
          </p:spPr>
          <p:txBody>
            <a:bodyPr/>
            <a:lstStyle/>
            <a:p>
              <a:endParaRPr lang="en-US"/>
            </a:p>
          </p:txBody>
        </p:sp>
        <p:sp>
          <p:nvSpPr>
            <p:cNvPr id="45509" name="Freeform 678"/>
            <p:cNvSpPr>
              <a:spLocks/>
            </p:cNvSpPr>
            <p:nvPr/>
          </p:nvSpPr>
          <p:spPr bwMode="auto">
            <a:xfrm>
              <a:off x="3487" y="3204"/>
              <a:ext cx="17" cy="21"/>
            </a:xfrm>
            <a:custGeom>
              <a:avLst/>
              <a:gdLst>
                <a:gd name="T0" fmla="*/ 8 w 17"/>
                <a:gd name="T1" fmla="*/ 0 h 21"/>
                <a:gd name="T2" fmla="*/ 0 w 17"/>
                <a:gd name="T3" fmla="*/ 16 h 21"/>
                <a:gd name="T4" fmla="*/ 10 w 17"/>
                <a:gd name="T5" fmla="*/ 21 h 21"/>
                <a:gd name="T6" fmla="*/ 17 w 17"/>
                <a:gd name="T7" fmla="*/ 6 h 21"/>
                <a:gd name="T8" fmla="*/ 8 w 17"/>
                <a:gd name="T9" fmla="*/ 0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8" y="0"/>
                  </a:moveTo>
                  <a:lnTo>
                    <a:pt x="0" y="16"/>
                  </a:lnTo>
                  <a:lnTo>
                    <a:pt x="10" y="21"/>
                  </a:lnTo>
                  <a:lnTo>
                    <a:pt x="17" y="6"/>
                  </a:lnTo>
                  <a:lnTo>
                    <a:pt x="8" y="0"/>
                  </a:lnTo>
                  <a:close/>
                </a:path>
              </a:pathLst>
            </a:custGeom>
            <a:solidFill>
              <a:schemeClr val="tx1"/>
            </a:solidFill>
            <a:ln w="9525">
              <a:solidFill>
                <a:schemeClr val="tx1"/>
              </a:solidFill>
              <a:round/>
              <a:headEnd/>
              <a:tailEnd/>
            </a:ln>
          </p:spPr>
          <p:txBody>
            <a:bodyPr/>
            <a:lstStyle/>
            <a:p>
              <a:endParaRPr lang="en-US"/>
            </a:p>
          </p:txBody>
        </p:sp>
        <p:sp>
          <p:nvSpPr>
            <p:cNvPr id="45510" name="Freeform 679"/>
            <p:cNvSpPr>
              <a:spLocks/>
            </p:cNvSpPr>
            <p:nvPr/>
          </p:nvSpPr>
          <p:spPr bwMode="auto">
            <a:xfrm>
              <a:off x="3495" y="3192"/>
              <a:ext cx="17" cy="18"/>
            </a:xfrm>
            <a:custGeom>
              <a:avLst/>
              <a:gdLst>
                <a:gd name="T0" fmla="*/ 7 w 17"/>
                <a:gd name="T1" fmla="*/ 0 h 18"/>
                <a:gd name="T2" fmla="*/ 0 w 17"/>
                <a:gd name="T3" fmla="*/ 12 h 18"/>
                <a:gd name="T4" fmla="*/ 9 w 17"/>
                <a:gd name="T5" fmla="*/ 18 h 18"/>
                <a:gd name="T6" fmla="*/ 17 w 17"/>
                <a:gd name="T7" fmla="*/ 6 h 18"/>
                <a:gd name="T8" fmla="*/ 17 w 17"/>
                <a:gd name="T9" fmla="*/ 8 h 18"/>
                <a:gd name="T10" fmla="*/ 7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7" y="0"/>
                  </a:moveTo>
                  <a:lnTo>
                    <a:pt x="0" y="12"/>
                  </a:lnTo>
                  <a:lnTo>
                    <a:pt x="9" y="18"/>
                  </a:lnTo>
                  <a:lnTo>
                    <a:pt x="17" y="6"/>
                  </a:lnTo>
                  <a:lnTo>
                    <a:pt x="17" y="8"/>
                  </a:lnTo>
                  <a:lnTo>
                    <a:pt x="7" y="0"/>
                  </a:lnTo>
                  <a:close/>
                </a:path>
              </a:pathLst>
            </a:custGeom>
            <a:solidFill>
              <a:schemeClr val="tx1"/>
            </a:solidFill>
            <a:ln w="9525">
              <a:solidFill>
                <a:schemeClr val="tx1"/>
              </a:solidFill>
              <a:round/>
              <a:headEnd/>
              <a:tailEnd/>
            </a:ln>
          </p:spPr>
          <p:txBody>
            <a:bodyPr/>
            <a:lstStyle/>
            <a:p>
              <a:endParaRPr lang="en-US"/>
            </a:p>
          </p:txBody>
        </p:sp>
        <p:sp>
          <p:nvSpPr>
            <p:cNvPr id="45511" name="Freeform 680"/>
            <p:cNvSpPr>
              <a:spLocks/>
            </p:cNvSpPr>
            <p:nvPr/>
          </p:nvSpPr>
          <p:spPr bwMode="auto">
            <a:xfrm>
              <a:off x="3502" y="3187"/>
              <a:ext cx="14" cy="13"/>
            </a:xfrm>
            <a:custGeom>
              <a:avLst/>
              <a:gdLst>
                <a:gd name="T0" fmla="*/ 6 w 14"/>
                <a:gd name="T1" fmla="*/ 0 h 13"/>
                <a:gd name="T2" fmla="*/ 4 w 14"/>
                <a:gd name="T3" fmla="*/ 0 h 13"/>
                <a:gd name="T4" fmla="*/ 0 w 14"/>
                <a:gd name="T5" fmla="*/ 5 h 13"/>
                <a:gd name="T6" fmla="*/ 10 w 14"/>
                <a:gd name="T7" fmla="*/ 13 h 13"/>
                <a:gd name="T8" fmla="*/ 14 w 14"/>
                <a:gd name="T9" fmla="*/ 7 h 13"/>
                <a:gd name="T10" fmla="*/ 12 w 14"/>
                <a:gd name="T11" fmla="*/ 9 h 13"/>
                <a:gd name="T12" fmla="*/ 6 w 14"/>
                <a:gd name="T13" fmla="*/ 0 h 13"/>
                <a:gd name="T14" fmla="*/ 4 w 14"/>
                <a:gd name="T15" fmla="*/ 0 h 13"/>
                <a:gd name="T16" fmla="*/ 6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6" y="0"/>
                  </a:moveTo>
                  <a:lnTo>
                    <a:pt x="4" y="0"/>
                  </a:lnTo>
                  <a:lnTo>
                    <a:pt x="0" y="5"/>
                  </a:lnTo>
                  <a:lnTo>
                    <a:pt x="10" y="13"/>
                  </a:lnTo>
                  <a:lnTo>
                    <a:pt x="14" y="7"/>
                  </a:lnTo>
                  <a:lnTo>
                    <a:pt x="12" y="9"/>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512" name="Freeform 681"/>
            <p:cNvSpPr>
              <a:spLocks/>
            </p:cNvSpPr>
            <p:nvPr/>
          </p:nvSpPr>
          <p:spPr bwMode="auto">
            <a:xfrm>
              <a:off x="3508" y="3181"/>
              <a:ext cx="12" cy="15"/>
            </a:xfrm>
            <a:custGeom>
              <a:avLst/>
              <a:gdLst>
                <a:gd name="T0" fmla="*/ 6 w 12"/>
                <a:gd name="T1" fmla="*/ 0 h 15"/>
                <a:gd name="T2" fmla="*/ 4 w 12"/>
                <a:gd name="T3" fmla="*/ 2 h 15"/>
                <a:gd name="T4" fmla="*/ 0 w 12"/>
                <a:gd name="T5" fmla="*/ 6 h 15"/>
                <a:gd name="T6" fmla="*/ 6 w 12"/>
                <a:gd name="T7" fmla="*/ 15 h 15"/>
                <a:gd name="T8" fmla="*/ 12 w 12"/>
                <a:gd name="T9" fmla="*/ 11 h 15"/>
                <a:gd name="T10" fmla="*/ 10 w 12"/>
                <a:gd name="T11" fmla="*/ 11 h 15"/>
                <a:gd name="T12" fmla="*/ 6 w 12"/>
                <a:gd name="T13" fmla="*/ 0 h 15"/>
                <a:gd name="T14" fmla="*/ 4 w 12"/>
                <a:gd name="T15" fmla="*/ 2 h 15"/>
                <a:gd name="T16" fmla="*/ 6 w 1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5"/>
                <a:gd name="T29" fmla="*/ 12 w 12"/>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5">
                  <a:moveTo>
                    <a:pt x="6" y="0"/>
                  </a:moveTo>
                  <a:lnTo>
                    <a:pt x="4" y="2"/>
                  </a:lnTo>
                  <a:lnTo>
                    <a:pt x="0" y="6"/>
                  </a:lnTo>
                  <a:lnTo>
                    <a:pt x="6" y="15"/>
                  </a:lnTo>
                  <a:lnTo>
                    <a:pt x="12" y="11"/>
                  </a:lnTo>
                  <a:lnTo>
                    <a:pt x="10" y="11"/>
                  </a:lnTo>
                  <a:lnTo>
                    <a:pt x="6" y="0"/>
                  </a:lnTo>
                  <a:lnTo>
                    <a:pt x="4" y="2"/>
                  </a:lnTo>
                  <a:lnTo>
                    <a:pt x="6" y="0"/>
                  </a:lnTo>
                  <a:close/>
                </a:path>
              </a:pathLst>
            </a:custGeom>
            <a:solidFill>
              <a:schemeClr val="tx1"/>
            </a:solidFill>
            <a:ln w="9525">
              <a:solidFill>
                <a:schemeClr val="tx1"/>
              </a:solidFill>
              <a:round/>
              <a:headEnd/>
              <a:tailEnd/>
            </a:ln>
          </p:spPr>
          <p:txBody>
            <a:bodyPr/>
            <a:lstStyle/>
            <a:p>
              <a:endParaRPr lang="en-US"/>
            </a:p>
          </p:txBody>
        </p:sp>
        <p:sp>
          <p:nvSpPr>
            <p:cNvPr id="45513" name="Freeform 682"/>
            <p:cNvSpPr>
              <a:spLocks/>
            </p:cNvSpPr>
            <p:nvPr/>
          </p:nvSpPr>
          <p:spPr bwMode="auto">
            <a:xfrm>
              <a:off x="3514" y="3181"/>
              <a:ext cx="8" cy="11"/>
            </a:xfrm>
            <a:custGeom>
              <a:avLst/>
              <a:gdLst>
                <a:gd name="T0" fmla="*/ 4 w 8"/>
                <a:gd name="T1" fmla="*/ 0 h 11"/>
                <a:gd name="T2" fmla="*/ 0 w 8"/>
                <a:gd name="T3" fmla="*/ 0 h 11"/>
                <a:gd name="T4" fmla="*/ 4 w 8"/>
                <a:gd name="T5" fmla="*/ 11 h 11"/>
                <a:gd name="T6" fmla="*/ 8 w 8"/>
                <a:gd name="T7" fmla="*/ 9 h 11"/>
                <a:gd name="T8" fmla="*/ 4 w 8"/>
                <a:gd name="T9" fmla="*/ 0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4" y="0"/>
                  </a:moveTo>
                  <a:lnTo>
                    <a:pt x="0" y="0"/>
                  </a:lnTo>
                  <a:lnTo>
                    <a:pt x="4" y="11"/>
                  </a:lnTo>
                  <a:lnTo>
                    <a:pt x="8" y="9"/>
                  </a:lnTo>
                  <a:lnTo>
                    <a:pt x="4" y="0"/>
                  </a:lnTo>
                  <a:close/>
                </a:path>
              </a:pathLst>
            </a:custGeom>
            <a:solidFill>
              <a:schemeClr val="tx1"/>
            </a:solidFill>
            <a:ln w="9525">
              <a:solidFill>
                <a:schemeClr val="tx1"/>
              </a:solidFill>
              <a:round/>
              <a:headEnd/>
              <a:tailEnd/>
            </a:ln>
          </p:spPr>
          <p:txBody>
            <a:bodyPr/>
            <a:lstStyle/>
            <a:p>
              <a:endParaRPr lang="en-US"/>
            </a:p>
          </p:txBody>
        </p:sp>
        <p:sp>
          <p:nvSpPr>
            <p:cNvPr id="45514" name="Freeform 683"/>
            <p:cNvSpPr>
              <a:spLocks/>
            </p:cNvSpPr>
            <p:nvPr/>
          </p:nvSpPr>
          <p:spPr bwMode="auto">
            <a:xfrm>
              <a:off x="3518" y="3177"/>
              <a:ext cx="8" cy="13"/>
            </a:xfrm>
            <a:custGeom>
              <a:avLst/>
              <a:gdLst>
                <a:gd name="T0" fmla="*/ 6 w 8"/>
                <a:gd name="T1" fmla="*/ 0 h 13"/>
                <a:gd name="T2" fmla="*/ 4 w 8"/>
                <a:gd name="T3" fmla="*/ 2 h 13"/>
                <a:gd name="T4" fmla="*/ 0 w 8"/>
                <a:gd name="T5" fmla="*/ 4 h 13"/>
                <a:gd name="T6" fmla="*/ 4 w 8"/>
                <a:gd name="T7" fmla="*/ 13 h 13"/>
                <a:gd name="T8" fmla="*/ 8 w 8"/>
                <a:gd name="T9" fmla="*/ 11 h 13"/>
                <a:gd name="T10" fmla="*/ 6 w 8"/>
                <a:gd name="T11" fmla="*/ 11 h 13"/>
                <a:gd name="T12" fmla="*/ 6 w 8"/>
                <a:gd name="T13" fmla="*/ 0 h 13"/>
                <a:gd name="T14" fmla="*/ 4 w 8"/>
                <a:gd name="T15" fmla="*/ 0 h 13"/>
                <a:gd name="T16" fmla="*/ 4 w 8"/>
                <a:gd name="T17" fmla="*/ 2 h 13"/>
                <a:gd name="T18" fmla="*/ 6 w 8"/>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3"/>
                <a:gd name="T32" fmla="*/ 8 w 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3">
                  <a:moveTo>
                    <a:pt x="6" y="0"/>
                  </a:moveTo>
                  <a:lnTo>
                    <a:pt x="4" y="2"/>
                  </a:lnTo>
                  <a:lnTo>
                    <a:pt x="0" y="4"/>
                  </a:lnTo>
                  <a:lnTo>
                    <a:pt x="4" y="13"/>
                  </a:lnTo>
                  <a:lnTo>
                    <a:pt x="8" y="11"/>
                  </a:lnTo>
                  <a:lnTo>
                    <a:pt x="6" y="11"/>
                  </a:lnTo>
                  <a:lnTo>
                    <a:pt x="6" y="0"/>
                  </a:lnTo>
                  <a:lnTo>
                    <a:pt x="4" y="0"/>
                  </a:lnTo>
                  <a:lnTo>
                    <a:pt x="4" y="2"/>
                  </a:lnTo>
                  <a:lnTo>
                    <a:pt x="6" y="0"/>
                  </a:lnTo>
                  <a:close/>
                </a:path>
              </a:pathLst>
            </a:custGeom>
            <a:solidFill>
              <a:schemeClr val="tx1"/>
            </a:solidFill>
            <a:ln w="9525">
              <a:solidFill>
                <a:schemeClr val="tx1"/>
              </a:solidFill>
              <a:round/>
              <a:headEnd/>
              <a:tailEnd/>
            </a:ln>
          </p:spPr>
          <p:txBody>
            <a:bodyPr/>
            <a:lstStyle/>
            <a:p>
              <a:endParaRPr lang="en-US"/>
            </a:p>
          </p:txBody>
        </p:sp>
        <p:sp>
          <p:nvSpPr>
            <p:cNvPr id="45515" name="Rectangle 684"/>
            <p:cNvSpPr>
              <a:spLocks noChangeArrowheads="1"/>
            </p:cNvSpPr>
            <p:nvPr/>
          </p:nvSpPr>
          <p:spPr bwMode="auto">
            <a:xfrm>
              <a:off x="3524" y="3177"/>
              <a:ext cx="3" cy="11"/>
            </a:xfrm>
            <a:prstGeom prst="rect">
              <a:avLst/>
            </a:prstGeom>
            <a:solidFill>
              <a:schemeClr val="tx1"/>
            </a:solidFill>
            <a:ln w="9525">
              <a:solidFill>
                <a:schemeClr val="tx1"/>
              </a:solidFill>
              <a:miter lim="800000"/>
              <a:headEnd/>
              <a:tailEnd/>
            </a:ln>
          </p:spPr>
          <p:txBody>
            <a:bodyPr/>
            <a:lstStyle/>
            <a:p>
              <a:endParaRPr lang="en-US"/>
            </a:p>
          </p:txBody>
        </p:sp>
        <p:sp>
          <p:nvSpPr>
            <p:cNvPr id="45516" name="Freeform 685"/>
            <p:cNvSpPr>
              <a:spLocks/>
            </p:cNvSpPr>
            <p:nvPr/>
          </p:nvSpPr>
          <p:spPr bwMode="auto">
            <a:xfrm>
              <a:off x="3527" y="3177"/>
              <a:ext cx="6" cy="11"/>
            </a:xfrm>
            <a:custGeom>
              <a:avLst/>
              <a:gdLst>
                <a:gd name="T0" fmla="*/ 6 w 6"/>
                <a:gd name="T1" fmla="*/ 2 h 11"/>
                <a:gd name="T2" fmla="*/ 4 w 6"/>
                <a:gd name="T3" fmla="*/ 0 h 11"/>
                <a:gd name="T4" fmla="*/ 0 w 6"/>
                <a:gd name="T5" fmla="*/ 0 h 11"/>
                <a:gd name="T6" fmla="*/ 0 w 6"/>
                <a:gd name="T7" fmla="*/ 11 h 11"/>
                <a:gd name="T8" fmla="*/ 4 w 6"/>
                <a:gd name="T9" fmla="*/ 11 h 11"/>
                <a:gd name="T10" fmla="*/ 2 w 6"/>
                <a:gd name="T11" fmla="*/ 11 h 11"/>
                <a:gd name="T12" fmla="*/ 6 w 6"/>
                <a:gd name="T13" fmla="*/ 2 h 11"/>
                <a:gd name="T14" fmla="*/ 6 w 6"/>
                <a:gd name="T15" fmla="*/ 0 h 11"/>
                <a:gd name="T16" fmla="*/ 4 w 6"/>
                <a:gd name="T17" fmla="*/ 0 h 11"/>
                <a:gd name="T18" fmla="*/ 6 w 6"/>
                <a:gd name="T19" fmla="*/ 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1"/>
                <a:gd name="T32" fmla="*/ 6 w 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1">
                  <a:moveTo>
                    <a:pt x="6" y="2"/>
                  </a:moveTo>
                  <a:lnTo>
                    <a:pt x="4" y="0"/>
                  </a:lnTo>
                  <a:lnTo>
                    <a:pt x="0" y="0"/>
                  </a:lnTo>
                  <a:lnTo>
                    <a:pt x="0" y="11"/>
                  </a:lnTo>
                  <a:lnTo>
                    <a:pt x="4" y="11"/>
                  </a:lnTo>
                  <a:lnTo>
                    <a:pt x="2" y="11"/>
                  </a:lnTo>
                  <a:lnTo>
                    <a:pt x="6" y="2"/>
                  </a:lnTo>
                  <a:lnTo>
                    <a:pt x="6" y="0"/>
                  </a:lnTo>
                  <a:lnTo>
                    <a:pt x="4" y="0"/>
                  </a:lnTo>
                  <a:lnTo>
                    <a:pt x="6" y="2"/>
                  </a:lnTo>
                  <a:close/>
                </a:path>
              </a:pathLst>
            </a:custGeom>
            <a:solidFill>
              <a:schemeClr val="tx1"/>
            </a:solidFill>
            <a:ln w="9525">
              <a:solidFill>
                <a:schemeClr val="tx1"/>
              </a:solidFill>
              <a:round/>
              <a:headEnd/>
              <a:tailEnd/>
            </a:ln>
          </p:spPr>
          <p:txBody>
            <a:bodyPr/>
            <a:lstStyle/>
            <a:p>
              <a:endParaRPr lang="en-US"/>
            </a:p>
          </p:txBody>
        </p:sp>
        <p:sp>
          <p:nvSpPr>
            <p:cNvPr id="45517" name="Freeform 686"/>
            <p:cNvSpPr>
              <a:spLocks/>
            </p:cNvSpPr>
            <p:nvPr/>
          </p:nvSpPr>
          <p:spPr bwMode="auto">
            <a:xfrm>
              <a:off x="3529" y="3179"/>
              <a:ext cx="6" cy="11"/>
            </a:xfrm>
            <a:custGeom>
              <a:avLst/>
              <a:gdLst>
                <a:gd name="T0" fmla="*/ 6 w 6"/>
                <a:gd name="T1" fmla="*/ 0 h 11"/>
                <a:gd name="T2" fmla="*/ 4 w 6"/>
                <a:gd name="T3" fmla="*/ 0 h 11"/>
                <a:gd name="T4" fmla="*/ 0 w 6"/>
                <a:gd name="T5" fmla="*/ 9 h 11"/>
                <a:gd name="T6" fmla="*/ 2 w 6"/>
                <a:gd name="T7" fmla="*/ 9 h 11"/>
                <a:gd name="T8" fmla="*/ 2 w 6"/>
                <a:gd name="T9" fmla="*/ 11 h 11"/>
                <a:gd name="T10" fmla="*/ 2 w 6"/>
                <a:gd name="T11" fmla="*/ 9 h 11"/>
                <a:gd name="T12" fmla="*/ 2 w 6"/>
                <a:gd name="T13" fmla="*/ 11 h 11"/>
                <a:gd name="T14" fmla="*/ 6 w 6"/>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1"/>
                <a:gd name="T26" fmla="*/ 6 w 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1">
                  <a:moveTo>
                    <a:pt x="6" y="0"/>
                  </a:moveTo>
                  <a:lnTo>
                    <a:pt x="4" y="0"/>
                  </a:lnTo>
                  <a:lnTo>
                    <a:pt x="0" y="9"/>
                  </a:lnTo>
                  <a:lnTo>
                    <a:pt x="2" y="9"/>
                  </a:lnTo>
                  <a:lnTo>
                    <a:pt x="2" y="11"/>
                  </a:lnTo>
                  <a:lnTo>
                    <a:pt x="2" y="9"/>
                  </a:lnTo>
                  <a:lnTo>
                    <a:pt x="2" y="11"/>
                  </a:lnTo>
                  <a:lnTo>
                    <a:pt x="6" y="0"/>
                  </a:lnTo>
                  <a:close/>
                </a:path>
              </a:pathLst>
            </a:custGeom>
            <a:solidFill>
              <a:schemeClr val="tx1"/>
            </a:solidFill>
            <a:ln w="9525">
              <a:solidFill>
                <a:schemeClr val="tx1"/>
              </a:solidFill>
              <a:round/>
              <a:headEnd/>
              <a:tailEnd/>
            </a:ln>
          </p:spPr>
          <p:txBody>
            <a:bodyPr/>
            <a:lstStyle/>
            <a:p>
              <a:endParaRPr lang="en-US"/>
            </a:p>
          </p:txBody>
        </p:sp>
        <p:sp>
          <p:nvSpPr>
            <p:cNvPr id="45518" name="Freeform 687"/>
            <p:cNvSpPr>
              <a:spLocks/>
            </p:cNvSpPr>
            <p:nvPr/>
          </p:nvSpPr>
          <p:spPr bwMode="auto">
            <a:xfrm>
              <a:off x="3531" y="3179"/>
              <a:ext cx="8" cy="11"/>
            </a:xfrm>
            <a:custGeom>
              <a:avLst/>
              <a:gdLst>
                <a:gd name="T0" fmla="*/ 8 w 8"/>
                <a:gd name="T1" fmla="*/ 2 h 11"/>
                <a:gd name="T2" fmla="*/ 8 w 8"/>
                <a:gd name="T3" fmla="*/ 0 h 11"/>
                <a:gd name="T4" fmla="*/ 4 w 8"/>
                <a:gd name="T5" fmla="*/ 0 h 11"/>
                <a:gd name="T6" fmla="*/ 0 w 8"/>
                <a:gd name="T7" fmla="*/ 11 h 11"/>
                <a:gd name="T8" fmla="*/ 4 w 8"/>
                <a:gd name="T9" fmla="*/ 11 h 11"/>
                <a:gd name="T10" fmla="*/ 2 w 8"/>
                <a:gd name="T11" fmla="*/ 11 h 11"/>
                <a:gd name="T12" fmla="*/ 8 w 8"/>
                <a:gd name="T13" fmla="*/ 2 h 11"/>
                <a:gd name="T14" fmla="*/ 8 w 8"/>
                <a:gd name="T15" fmla="*/ 0 h 11"/>
                <a:gd name="T16" fmla="*/ 8 w 8"/>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8" y="2"/>
                  </a:moveTo>
                  <a:lnTo>
                    <a:pt x="8" y="0"/>
                  </a:lnTo>
                  <a:lnTo>
                    <a:pt x="4" y="0"/>
                  </a:lnTo>
                  <a:lnTo>
                    <a:pt x="0" y="11"/>
                  </a:lnTo>
                  <a:lnTo>
                    <a:pt x="4" y="11"/>
                  </a:lnTo>
                  <a:lnTo>
                    <a:pt x="2" y="11"/>
                  </a:lnTo>
                  <a:lnTo>
                    <a:pt x="8" y="2"/>
                  </a:lnTo>
                  <a:lnTo>
                    <a:pt x="8" y="0"/>
                  </a:lnTo>
                  <a:lnTo>
                    <a:pt x="8" y="2"/>
                  </a:lnTo>
                  <a:close/>
                </a:path>
              </a:pathLst>
            </a:custGeom>
            <a:solidFill>
              <a:schemeClr val="tx1"/>
            </a:solidFill>
            <a:ln w="9525">
              <a:solidFill>
                <a:schemeClr val="tx1"/>
              </a:solidFill>
              <a:round/>
              <a:headEnd/>
              <a:tailEnd/>
            </a:ln>
          </p:spPr>
          <p:txBody>
            <a:bodyPr/>
            <a:lstStyle/>
            <a:p>
              <a:endParaRPr lang="en-US"/>
            </a:p>
          </p:txBody>
        </p:sp>
        <p:sp>
          <p:nvSpPr>
            <p:cNvPr id="45519" name="Freeform 688"/>
            <p:cNvSpPr>
              <a:spLocks/>
            </p:cNvSpPr>
            <p:nvPr/>
          </p:nvSpPr>
          <p:spPr bwMode="auto">
            <a:xfrm>
              <a:off x="3533" y="3181"/>
              <a:ext cx="12" cy="11"/>
            </a:xfrm>
            <a:custGeom>
              <a:avLst/>
              <a:gdLst>
                <a:gd name="T0" fmla="*/ 12 w 12"/>
                <a:gd name="T1" fmla="*/ 4 h 11"/>
                <a:gd name="T2" fmla="*/ 10 w 12"/>
                <a:gd name="T3" fmla="*/ 2 h 11"/>
                <a:gd name="T4" fmla="*/ 6 w 12"/>
                <a:gd name="T5" fmla="*/ 0 h 11"/>
                <a:gd name="T6" fmla="*/ 0 w 12"/>
                <a:gd name="T7" fmla="*/ 9 h 11"/>
                <a:gd name="T8" fmla="*/ 4 w 12"/>
                <a:gd name="T9" fmla="*/ 11 h 11"/>
                <a:gd name="T10" fmla="*/ 2 w 12"/>
                <a:gd name="T11" fmla="*/ 11 h 11"/>
                <a:gd name="T12" fmla="*/ 12 w 12"/>
                <a:gd name="T13" fmla="*/ 4 h 11"/>
                <a:gd name="T14" fmla="*/ 12 w 12"/>
                <a:gd name="T15" fmla="*/ 2 h 11"/>
                <a:gd name="T16" fmla="*/ 10 w 12"/>
                <a:gd name="T17" fmla="*/ 2 h 11"/>
                <a:gd name="T18" fmla="*/ 12 w 12"/>
                <a:gd name="T19" fmla="*/ 4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1"/>
                <a:gd name="T32" fmla="*/ 12 w 1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1">
                  <a:moveTo>
                    <a:pt x="12" y="4"/>
                  </a:moveTo>
                  <a:lnTo>
                    <a:pt x="10" y="2"/>
                  </a:lnTo>
                  <a:lnTo>
                    <a:pt x="6" y="0"/>
                  </a:lnTo>
                  <a:lnTo>
                    <a:pt x="0" y="9"/>
                  </a:lnTo>
                  <a:lnTo>
                    <a:pt x="4" y="11"/>
                  </a:lnTo>
                  <a:lnTo>
                    <a:pt x="2" y="11"/>
                  </a:lnTo>
                  <a:lnTo>
                    <a:pt x="12" y="4"/>
                  </a:lnTo>
                  <a:lnTo>
                    <a:pt x="12" y="2"/>
                  </a:lnTo>
                  <a:lnTo>
                    <a:pt x="10" y="2"/>
                  </a:lnTo>
                  <a:lnTo>
                    <a:pt x="12" y="4"/>
                  </a:lnTo>
                  <a:close/>
                </a:path>
              </a:pathLst>
            </a:custGeom>
            <a:solidFill>
              <a:schemeClr val="tx1"/>
            </a:solidFill>
            <a:ln w="9525">
              <a:solidFill>
                <a:schemeClr val="tx1"/>
              </a:solidFill>
              <a:round/>
              <a:headEnd/>
              <a:tailEnd/>
            </a:ln>
          </p:spPr>
          <p:txBody>
            <a:bodyPr/>
            <a:lstStyle/>
            <a:p>
              <a:endParaRPr lang="en-US"/>
            </a:p>
          </p:txBody>
        </p:sp>
        <p:sp>
          <p:nvSpPr>
            <p:cNvPr id="45520" name="Freeform 689"/>
            <p:cNvSpPr>
              <a:spLocks/>
            </p:cNvSpPr>
            <p:nvPr/>
          </p:nvSpPr>
          <p:spPr bwMode="auto">
            <a:xfrm>
              <a:off x="3535" y="3185"/>
              <a:ext cx="14" cy="11"/>
            </a:xfrm>
            <a:custGeom>
              <a:avLst/>
              <a:gdLst>
                <a:gd name="T0" fmla="*/ 14 w 14"/>
                <a:gd name="T1" fmla="*/ 3 h 11"/>
                <a:gd name="T2" fmla="*/ 10 w 14"/>
                <a:gd name="T3" fmla="*/ 0 h 11"/>
                <a:gd name="T4" fmla="*/ 0 w 14"/>
                <a:gd name="T5" fmla="*/ 7 h 11"/>
                <a:gd name="T6" fmla="*/ 6 w 14"/>
                <a:gd name="T7" fmla="*/ 11 h 11"/>
                <a:gd name="T8" fmla="*/ 14 w 14"/>
                <a:gd name="T9" fmla="*/ 3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14" y="3"/>
                  </a:moveTo>
                  <a:lnTo>
                    <a:pt x="10" y="0"/>
                  </a:lnTo>
                  <a:lnTo>
                    <a:pt x="0" y="7"/>
                  </a:lnTo>
                  <a:lnTo>
                    <a:pt x="6" y="11"/>
                  </a:lnTo>
                  <a:lnTo>
                    <a:pt x="14" y="3"/>
                  </a:lnTo>
                  <a:close/>
                </a:path>
              </a:pathLst>
            </a:custGeom>
            <a:solidFill>
              <a:schemeClr val="tx1"/>
            </a:solidFill>
            <a:ln w="9525">
              <a:solidFill>
                <a:schemeClr val="tx1"/>
              </a:solidFill>
              <a:round/>
              <a:headEnd/>
              <a:tailEnd/>
            </a:ln>
          </p:spPr>
          <p:txBody>
            <a:bodyPr/>
            <a:lstStyle/>
            <a:p>
              <a:endParaRPr lang="en-US"/>
            </a:p>
          </p:txBody>
        </p:sp>
        <p:sp>
          <p:nvSpPr>
            <p:cNvPr id="45521" name="Freeform 690"/>
            <p:cNvSpPr>
              <a:spLocks/>
            </p:cNvSpPr>
            <p:nvPr/>
          </p:nvSpPr>
          <p:spPr bwMode="auto">
            <a:xfrm>
              <a:off x="3541" y="3188"/>
              <a:ext cx="13" cy="14"/>
            </a:xfrm>
            <a:custGeom>
              <a:avLst/>
              <a:gdLst>
                <a:gd name="T0" fmla="*/ 13 w 13"/>
                <a:gd name="T1" fmla="*/ 6 h 14"/>
                <a:gd name="T2" fmla="*/ 8 w 13"/>
                <a:gd name="T3" fmla="*/ 0 h 14"/>
                <a:gd name="T4" fmla="*/ 0 w 13"/>
                <a:gd name="T5" fmla="*/ 8 h 14"/>
                <a:gd name="T6" fmla="*/ 4 w 13"/>
                <a:gd name="T7" fmla="*/ 14 h 14"/>
                <a:gd name="T8" fmla="*/ 13 w 13"/>
                <a:gd name="T9" fmla="*/ 6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3" y="6"/>
                  </a:moveTo>
                  <a:lnTo>
                    <a:pt x="8" y="0"/>
                  </a:lnTo>
                  <a:lnTo>
                    <a:pt x="0" y="8"/>
                  </a:lnTo>
                  <a:lnTo>
                    <a:pt x="4" y="14"/>
                  </a:lnTo>
                  <a:lnTo>
                    <a:pt x="13" y="6"/>
                  </a:lnTo>
                  <a:close/>
                </a:path>
              </a:pathLst>
            </a:custGeom>
            <a:solidFill>
              <a:schemeClr val="tx1"/>
            </a:solidFill>
            <a:ln w="9525">
              <a:solidFill>
                <a:schemeClr val="tx1"/>
              </a:solidFill>
              <a:round/>
              <a:headEnd/>
              <a:tailEnd/>
            </a:ln>
          </p:spPr>
          <p:txBody>
            <a:bodyPr/>
            <a:lstStyle/>
            <a:p>
              <a:endParaRPr lang="en-US"/>
            </a:p>
          </p:txBody>
        </p:sp>
        <p:sp>
          <p:nvSpPr>
            <p:cNvPr id="45522" name="Freeform 691"/>
            <p:cNvSpPr>
              <a:spLocks/>
            </p:cNvSpPr>
            <p:nvPr/>
          </p:nvSpPr>
          <p:spPr bwMode="auto">
            <a:xfrm>
              <a:off x="3545" y="3194"/>
              <a:ext cx="19" cy="22"/>
            </a:xfrm>
            <a:custGeom>
              <a:avLst/>
              <a:gdLst>
                <a:gd name="T0" fmla="*/ 19 w 19"/>
                <a:gd name="T1" fmla="*/ 14 h 22"/>
                <a:gd name="T2" fmla="*/ 9 w 19"/>
                <a:gd name="T3" fmla="*/ 0 h 22"/>
                <a:gd name="T4" fmla="*/ 0 w 19"/>
                <a:gd name="T5" fmla="*/ 8 h 22"/>
                <a:gd name="T6" fmla="*/ 9 w 19"/>
                <a:gd name="T7" fmla="*/ 22 h 22"/>
                <a:gd name="T8" fmla="*/ 19 w 19"/>
                <a:gd name="T9" fmla="*/ 14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14"/>
                  </a:moveTo>
                  <a:lnTo>
                    <a:pt x="9" y="0"/>
                  </a:lnTo>
                  <a:lnTo>
                    <a:pt x="0" y="8"/>
                  </a:lnTo>
                  <a:lnTo>
                    <a:pt x="9" y="22"/>
                  </a:lnTo>
                  <a:lnTo>
                    <a:pt x="19" y="14"/>
                  </a:lnTo>
                  <a:close/>
                </a:path>
              </a:pathLst>
            </a:custGeom>
            <a:solidFill>
              <a:schemeClr val="tx1"/>
            </a:solidFill>
            <a:ln w="9525">
              <a:solidFill>
                <a:schemeClr val="tx1"/>
              </a:solidFill>
              <a:round/>
              <a:headEnd/>
              <a:tailEnd/>
            </a:ln>
          </p:spPr>
          <p:txBody>
            <a:bodyPr/>
            <a:lstStyle/>
            <a:p>
              <a:endParaRPr lang="en-US"/>
            </a:p>
          </p:txBody>
        </p:sp>
        <p:sp>
          <p:nvSpPr>
            <p:cNvPr id="45523" name="Freeform 692"/>
            <p:cNvSpPr>
              <a:spLocks/>
            </p:cNvSpPr>
            <p:nvPr/>
          </p:nvSpPr>
          <p:spPr bwMode="auto">
            <a:xfrm>
              <a:off x="3554" y="3208"/>
              <a:ext cx="28" cy="33"/>
            </a:xfrm>
            <a:custGeom>
              <a:avLst/>
              <a:gdLst>
                <a:gd name="T0" fmla="*/ 28 w 28"/>
                <a:gd name="T1" fmla="*/ 27 h 33"/>
                <a:gd name="T2" fmla="*/ 10 w 28"/>
                <a:gd name="T3" fmla="*/ 0 h 33"/>
                <a:gd name="T4" fmla="*/ 0 w 28"/>
                <a:gd name="T5" fmla="*/ 8 h 33"/>
                <a:gd name="T6" fmla="*/ 18 w 28"/>
                <a:gd name="T7" fmla="*/ 33 h 33"/>
                <a:gd name="T8" fmla="*/ 28 w 28"/>
                <a:gd name="T9" fmla="*/ 27 h 33"/>
                <a:gd name="T10" fmla="*/ 0 60000 65536"/>
                <a:gd name="T11" fmla="*/ 0 60000 65536"/>
                <a:gd name="T12" fmla="*/ 0 60000 65536"/>
                <a:gd name="T13" fmla="*/ 0 60000 65536"/>
                <a:gd name="T14" fmla="*/ 0 60000 65536"/>
                <a:gd name="T15" fmla="*/ 0 w 28"/>
                <a:gd name="T16" fmla="*/ 0 h 33"/>
                <a:gd name="T17" fmla="*/ 28 w 28"/>
                <a:gd name="T18" fmla="*/ 33 h 33"/>
              </a:gdLst>
              <a:ahLst/>
              <a:cxnLst>
                <a:cxn ang="T10">
                  <a:pos x="T0" y="T1"/>
                </a:cxn>
                <a:cxn ang="T11">
                  <a:pos x="T2" y="T3"/>
                </a:cxn>
                <a:cxn ang="T12">
                  <a:pos x="T4" y="T5"/>
                </a:cxn>
                <a:cxn ang="T13">
                  <a:pos x="T6" y="T7"/>
                </a:cxn>
                <a:cxn ang="T14">
                  <a:pos x="T8" y="T9"/>
                </a:cxn>
              </a:cxnLst>
              <a:rect l="T15" t="T16" r="T17" b="T18"/>
              <a:pathLst>
                <a:path w="28" h="33">
                  <a:moveTo>
                    <a:pt x="28" y="27"/>
                  </a:moveTo>
                  <a:lnTo>
                    <a:pt x="10" y="0"/>
                  </a:lnTo>
                  <a:lnTo>
                    <a:pt x="0" y="8"/>
                  </a:lnTo>
                  <a:lnTo>
                    <a:pt x="18" y="33"/>
                  </a:lnTo>
                  <a:lnTo>
                    <a:pt x="28" y="27"/>
                  </a:lnTo>
                  <a:close/>
                </a:path>
              </a:pathLst>
            </a:custGeom>
            <a:solidFill>
              <a:schemeClr val="tx1"/>
            </a:solidFill>
            <a:ln w="9525">
              <a:solidFill>
                <a:schemeClr val="tx1"/>
              </a:solidFill>
              <a:round/>
              <a:headEnd/>
              <a:tailEnd/>
            </a:ln>
          </p:spPr>
          <p:txBody>
            <a:bodyPr/>
            <a:lstStyle/>
            <a:p>
              <a:endParaRPr lang="en-US"/>
            </a:p>
          </p:txBody>
        </p:sp>
        <p:sp>
          <p:nvSpPr>
            <p:cNvPr id="45524" name="Freeform 693"/>
            <p:cNvSpPr>
              <a:spLocks/>
            </p:cNvSpPr>
            <p:nvPr/>
          </p:nvSpPr>
          <p:spPr bwMode="auto">
            <a:xfrm>
              <a:off x="3572" y="3235"/>
              <a:ext cx="17" cy="18"/>
            </a:xfrm>
            <a:custGeom>
              <a:avLst/>
              <a:gdLst>
                <a:gd name="T0" fmla="*/ 17 w 17"/>
                <a:gd name="T1" fmla="*/ 8 h 18"/>
                <a:gd name="T2" fmla="*/ 17 w 17"/>
                <a:gd name="T3" fmla="*/ 10 h 18"/>
                <a:gd name="T4" fmla="*/ 10 w 17"/>
                <a:gd name="T5" fmla="*/ 0 h 18"/>
                <a:gd name="T6" fmla="*/ 0 w 17"/>
                <a:gd name="T7" fmla="*/ 6 h 18"/>
                <a:gd name="T8" fmla="*/ 8 w 17"/>
                <a:gd name="T9" fmla="*/ 16 h 18"/>
                <a:gd name="T10" fmla="*/ 8 w 17"/>
                <a:gd name="T11" fmla="*/ 18 h 18"/>
                <a:gd name="T12" fmla="*/ 8 w 17"/>
                <a:gd name="T13" fmla="*/ 16 h 18"/>
                <a:gd name="T14" fmla="*/ 8 w 17"/>
                <a:gd name="T15" fmla="*/ 18 h 18"/>
                <a:gd name="T16" fmla="*/ 17 w 17"/>
                <a:gd name="T17" fmla="*/ 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8"/>
                <a:gd name="T29" fmla="*/ 17 w 1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8">
                  <a:moveTo>
                    <a:pt x="17" y="8"/>
                  </a:moveTo>
                  <a:lnTo>
                    <a:pt x="17" y="10"/>
                  </a:lnTo>
                  <a:lnTo>
                    <a:pt x="10" y="0"/>
                  </a:lnTo>
                  <a:lnTo>
                    <a:pt x="0" y="6"/>
                  </a:lnTo>
                  <a:lnTo>
                    <a:pt x="8" y="16"/>
                  </a:lnTo>
                  <a:lnTo>
                    <a:pt x="8" y="18"/>
                  </a:lnTo>
                  <a:lnTo>
                    <a:pt x="8" y="16"/>
                  </a:lnTo>
                  <a:lnTo>
                    <a:pt x="8" y="18"/>
                  </a:lnTo>
                  <a:lnTo>
                    <a:pt x="17" y="8"/>
                  </a:lnTo>
                  <a:close/>
                </a:path>
              </a:pathLst>
            </a:custGeom>
            <a:solidFill>
              <a:schemeClr val="tx1"/>
            </a:solidFill>
            <a:ln w="9525">
              <a:solidFill>
                <a:schemeClr val="tx1"/>
              </a:solidFill>
              <a:round/>
              <a:headEnd/>
              <a:tailEnd/>
            </a:ln>
          </p:spPr>
          <p:txBody>
            <a:bodyPr/>
            <a:lstStyle/>
            <a:p>
              <a:endParaRPr lang="en-US"/>
            </a:p>
          </p:txBody>
        </p:sp>
        <p:sp>
          <p:nvSpPr>
            <p:cNvPr id="45525" name="Freeform 694"/>
            <p:cNvSpPr>
              <a:spLocks/>
            </p:cNvSpPr>
            <p:nvPr/>
          </p:nvSpPr>
          <p:spPr bwMode="auto">
            <a:xfrm>
              <a:off x="3580" y="3243"/>
              <a:ext cx="13" cy="16"/>
            </a:xfrm>
            <a:custGeom>
              <a:avLst/>
              <a:gdLst>
                <a:gd name="T0" fmla="*/ 11 w 13"/>
                <a:gd name="T1" fmla="*/ 4 h 16"/>
                <a:gd name="T2" fmla="*/ 13 w 13"/>
                <a:gd name="T3" fmla="*/ 6 h 16"/>
                <a:gd name="T4" fmla="*/ 9 w 13"/>
                <a:gd name="T5" fmla="*/ 0 h 16"/>
                <a:gd name="T6" fmla="*/ 0 w 13"/>
                <a:gd name="T7" fmla="*/ 10 h 16"/>
                <a:gd name="T8" fmla="*/ 5 w 13"/>
                <a:gd name="T9" fmla="*/ 14 h 16"/>
                <a:gd name="T10" fmla="*/ 7 w 13"/>
                <a:gd name="T11" fmla="*/ 16 h 16"/>
                <a:gd name="T12" fmla="*/ 5 w 13"/>
                <a:gd name="T13" fmla="*/ 14 h 16"/>
                <a:gd name="T14" fmla="*/ 5 w 13"/>
                <a:gd name="T15" fmla="*/ 16 h 16"/>
                <a:gd name="T16" fmla="*/ 7 w 13"/>
                <a:gd name="T17" fmla="*/ 16 h 16"/>
                <a:gd name="T18" fmla="*/ 11 w 13"/>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6"/>
                <a:gd name="T32" fmla="*/ 13 w 1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6">
                  <a:moveTo>
                    <a:pt x="11" y="4"/>
                  </a:moveTo>
                  <a:lnTo>
                    <a:pt x="13" y="6"/>
                  </a:lnTo>
                  <a:lnTo>
                    <a:pt x="9" y="0"/>
                  </a:lnTo>
                  <a:lnTo>
                    <a:pt x="0" y="10"/>
                  </a:lnTo>
                  <a:lnTo>
                    <a:pt x="5" y="14"/>
                  </a:lnTo>
                  <a:lnTo>
                    <a:pt x="7" y="16"/>
                  </a:lnTo>
                  <a:lnTo>
                    <a:pt x="5" y="14"/>
                  </a:lnTo>
                  <a:lnTo>
                    <a:pt x="5" y="16"/>
                  </a:lnTo>
                  <a:lnTo>
                    <a:pt x="7" y="16"/>
                  </a:lnTo>
                  <a:lnTo>
                    <a:pt x="11" y="4"/>
                  </a:lnTo>
                  <a:close/>
                </a:path>
              </a:pathLst>
            </a:custGeom>
            <a:solidFill>
              <a:schemeClr val="tx1"/>
            </a:solidFill>
            <a:ln w="9525">
              <a:solidFill>
                <a:schemeClr val="tx1"/>
              </a:solidFill>
              <a:round/>
              <a:headEnd/>
              <a:tailEnd/>
            </a:ln>
          </p:spPr>
          <p:txBody>
            <a:bodyPr/>
            <a:lstStyle/>
            <a:p>
              <a:endParaRPr lang="en-US"/>
            </a:p>
          </p:txBody>
        </p:sp>
        <p:sp>
          <p:nvSpPr>
            <p:cNvPr id="45526" name="Freeform 695"/>
            <p:cNvSpPr>
              <a:spLocks/>
            </p:cNvSpPr>
            <p:nvPr/>
          </p:nvSpPr>
          <p:spPr bwMode="auto">
            <a:xfrm>
              <a:off x="3587" y="3247"/>
              <a:ext cx="10" cy="14"/>
            </a:xfrm>
            <a:custGeom>
              <a:avLst/>
              <a:gdLst>
                <a:gd name="T0" fmla="*/ 10 w 10"/>
                <a:gd name="T1" fmla="*/ 2 h 14"/>
                <a:gd name="T2" fmla="*/ 4 w 10"/>
                <a:gd name="T3" fmla="*/ 0 h 14"/>
                <a:gd name="T4" fmla="*/ 0 w 10"/>
                <a:gd name="T5" fmla="*/ 12 h 14"/>
                <a:gd name="T6" fmla="*/ 4 w 10"/>
                <a:gd name="T7" fmla="*/ 14 h 14"/>
                <a:gd name="T8" fmla="*/ 10 w 10"/>
                <a:gd name="T9" fmla="*/ 2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10" y="2"/>
                  </a:moveTo>
                  <a:lnTo>
                    <a:pt x="4" y="0"/>
                  </a:lnTo>
                  <a:lnTo>
                    <a:pt x="0" y="12"/>
                  </a:lnTo>
                  <a:lnTo>
                    <a:pt x="4" y="14"/>
                  </a:lnTo>
                  <a:lnTo>
                    <a:pt x="10" y="2"/>
                  </a:lnTo>
                  <a:close/>
                </a:path>
              </a:pathLst>
            </a:custGeom>
            <a:solidFill>
              <a:schemeClr val="tx1"/>
            </a:solidFill>
            <a:ln w="9525">
              <a:solidFill>
                <a:schemeClr val="tx1"/>
              </a:solidFill>
              <a:round/>
              <a:headEnd/>
              <a:tailEnd/>
            </a:ln>
          </p:spPr>
          <p:txBody>
            <a:bodyPr/>
            <a:lstStyle/>
            <a:p>
              <a:endParaRPr lang="en-US"/>
            </a:p>
          </p:txBody>
        </p:sp>
        <p:sp>
          <p:nvSpPr>
            <p:cNvPr id="45527" name="Freeform 696"/>
            <p:cNvSpPr>
              <a:spLocks/>
            </p:cNvSpPr>
            <p:nvPr/>
          </p:nvSpPr>
          <p:spPr bwMode="auto">
            <a:xfrm>
              <a:off x="3591" y="3249"/>
              <a:ext cx="10" cy="13"/>
            </a:xfrm>
            <a:custGeom>
              <a:avLst/>
              <a:gdLst>
                <a:gd name="T0" fmla="*/ 8 w 10"/>
                <a:gd name="T1" fmla="*/ 2 h 13"/>
                <a:gd name="T2" fmla="*/ 10 w 10"/>
                <a:gd name="T3" fmla="*/ 2 h 13"/>
                <a:gd name="T4" fmla="*/ 6 w 10"/>
                <a:gd name="T5" fmla="*/ 0 h 13"/>
                <a:gd name="T6" fmla="*/ 0 w 10"/>
                <a:gd name="T7" fmla="*/ 12 h 13"/>
                <a:gd name="T8" fmla="*/ 4 w 10"/>
                <a:gd name="T9" fmla="*/ 13 h 13"/>
                <a:gd name="T10" fmla="*/ 8 w 10"/>
                <a:gd name="T11" fmla="*/ 13 h 13"/>
                <a:gd name="T12" fmla="*/ 4 w 10"/>
                <a:gd name="T13" fmla="*/ 13 h 13"/>
                <a:gd name="T14" fmla="*/ 6 w 10"/>
                <a:gd name="T15" fmla="*/ 13 h 13"/>
                <a:gd name="T16" fmla="*/ 8 w 10"/>
                <a:gd name="T17" fmla="*/ 13 h 13"/>
                <a:gd name="T18" fmla="*/ 8 w 10"/>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3"/>
                <a:gd name="T32" fmla="*/ 10 w 10"/>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3">
                  <a:moveTo>
                    <a:pt x="8" y="2"/>
                  </a:moveTo>
                  <a:lnTo>
                    <a:pt x="10" y="2"/>
                  </a:lnTo>
                  <a:lnTo>
                    <a:pt x="6" y="0"/>
                  </a:lnTo>
                  <a:lnTo>
                    <a:pt x="0" y="12"/>
                  </a:lnTo>
                  <a:lnTo>
                    <a:pt x="4" y="13"/>
                  </a:lnTo>
                  <a:lnTo>
                    <a:pt x="8" y="13"/>
                  </a:lnTo>
                  <a:lnTo>
                    <a:pt x="4" y="13"/>
                  </a:lnTo>
                  <a:lnTo>
                    <a:pt x="6" y="13"/>
                  </a:lnTo>
                  <a:lnTo>
                    <a:pt x="8" y="13"/>
                  </a:lnTo>
                  <a:lnTo>
                    <a:pt x="8" y="2"/>
                  </a:lnTo>
                  <a:close/>
                </a:path>
              </a:pathLst>
            </a:custGeom>
            <a:solidFill>
              <a:schemeClr val="tx1"/>
            </a:solidFill>
            <a:ln w="9525">
              <a:solidFill>
                <a:schemeClr val="tx1"/>
              </a:solidFill>
              <a:round/>
              <a:headEnd/>
              <a:tailEnd/>
            </a:ln>
          </p:spPr>
          <p:txBody>
            <a:bodyPr/>
            <a:lstStyle/>
            <a:p>
              <a:endParaRPr lang="en-US"/>
            </a:p>
          </p:txBody>
        </p:sp>
        <p:sp>
          <p:nvSpPr>
            <p:cNvPr id="45528" name="Rectangle 697"/>
            <p:cNvSpPr>
              <a:spLocks noChangeArrowheads="1"/>
            </p:cNvSpPr>
            <p:nvPr/>
          </p:nvSpPr>
          <p:spPr bwMode="auto">
            <a:xfrm>
              <a:off x="3599" y="3251"/>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529" name="Rectangle 698"/>
            <p:cNvSpPr>
              <a:spLocks noChangeArrowheads="1"/>
            </p:cNvSpPr>
            <p:nvPr/>
          </p:nvSpPr>
          <p:spPr bwMode="auto">
            <a:xfrm>
              <a:off x="3603" y="3251"/>
              <a:ext cx="2" cy="11"/>
            </a:xfrm>
            <a:prstGeom prst="rect">
              <a:avLst/>
            </a:prstGeom>
            <a:solidFill>
              <a:schemeClr val="tx1"/>
            </a:solidFill>
            <a:ln w="9525">
              <a:solidFill>
                <a:schemeClr val="tx1"/>
              </a:solidFill>
              <a:miter lim="800000"/>
              <a:headEnd/>
              <a:tailEnd/>
            </a:ln>
          </p:spPr>
          <p:txBody>
            <a:bodyPr/>
            <a:lstStyle/>
            <a:p>
              <a:endParaRPr lang="en-US"/>
            </a:p>
          </p:txBody>
        </p:sp>
        <p:sp>
          <p:nvSpPr>
            <p:cNvPr id="45530" name="Freeform 699"/>
            <p:cNvSpPr>
              <a:spLocks/>
            </p:cNvSpPr>
            <p:nvPr/>
          </p:nvSpPr>
          <p:spPr bwMode="auto">
            <a:xfrm>
              <a:off x="3605" y="3251"/>
              <a:ext cx="4" cy="11"/>
            </a:xfrm>
            <a:custGeom>
              <a:avLst/>
              <a:gdLst>
                <a:gd name="T0" fmla="*/ 0 w 4"/>
                <a:gd name="T1" fmla="*/ 0 h 11"/>
                <a:gd name="T2" fmla="*/ 2 w 4"/>
                <a:gd name="T3" fmla="*/ 0 h 11"/>
                <a:gd name="T4" fmla="*/ 0 w 4"/>
                <a:gd name="T5" fmla="*/ 0 h 11"/>
                <a:gd name="T6" fmla="*/ 0 w 4"/>
                <a:gd name="T7" fmla="*/ 11 h 11"/>
                <a:gd name="T8" fmla="*/ 2 w 4"/>
                <a:gd name="T9" fmla="*/ 11 h 11"/>
                <a:gd name="T10" fmla="*/ 4 w 4"/>
                <a:gd name="T11" fmla="*/ 11 h 11"/>
                <a:gd name="T12" fmla="*/ 2 w 4"/>
                <a:gd name="T13" fmla="*/ 11 h 11"/>
                <a:gd name="T14" fmla="*/ 4 w 4"/>
                <a:gd name="T15" fmla="*/ 11 h 11"/>
                <a:gd name="T16" fmla="*/ 0 w 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1"/>
                <a:gd name="T29" fmla="*/ 4 w 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1">
                  <a:moveTo>
                    <a:pt x="0" y="0"/>
                  </a:moveTo>
                  <a:lnTo>
                    <a:pt x="2" y="0"/>
                  </a:lnTo>
                  <a:lnTo>
                    <a:pt x="0" y="0"/>
                  </a:lnTo>
                  <a:lnTo>
                    <a:pt x="0" y="11"/>
                  </a:lnTo>
                  <a:lnTo>
                    <a:pt x="2" y="11"/>
                  </a:lnTo>
                  <a:lnTo>
                    <a:pt x="4" y="11"/>
                  </a:lnTo>
                  <a:lnTo>
                    <a:pt x="2" y="11"/>
                  </a:lnTo>
                  <a:lnTo>
                    <a:pt x="4" y="11"/>
                  </a:lnTo>
                  <a:lnTo>
                    <a:pt x="0" y="0"/>
                  </a:lnTo>
                  <a:close/>
                </a:path>
              </a:pathLst>
            </a:custGeom>
            <a:solidFill>
              <a:schemeClr val="tx1"/>
            </a:solidFill>
            <a:ln w="9525">
              <a:solidFill>
                <a:schemeClr val="tx1"/>
              </a:solidFill>
              <a:round/>
              <a:headEnd/>
              <a:tailEnd/>
            </a:ln>
          </p:spPr>
          <p:txBody>
            <a:bodyPr/>
            <a:lstStyle/>
            <a:p>
              <a:endParaRPr lang="en-US"/>
            </a:p>
          </p:txBody>
        </p:sp>
        <p:sp>
          <p:nvSpPr>
            <p:cNvPr id="45531" name="Freeform 700"/>
            <p:cNvSpPr>
              <a:spLocks/>
            </p:cNvSpPr>
            <p:nvPr/>
          </p:nvSpPr>
          <p:spPr bwMode="auto">
            <a:xfrm>
              <a:off x="3605" y="3249"/>
              <a:ext cx="7" cy="13"/>
            </a:xfrm>
            <a:custGeom>
              <a:avLst/>
              <a:gdLst>
                <a:gd name="T0" fmla="*/ 4 w 7"/>
                <a:gd name="T1" fmla="*/ 0 h 13"/>
                <a:gd name="T2" fmla="*/ 0 w 7"/>
                <a:gd name="T3" fmla="*/ 2 h 13"/>
                <a:gd name="T4" fmla="*/ 4 w 7"/>
                <a:gd name="T5" fmla="*/ 13 h 13"/>
                <a:gd name="T6" fmla="*/ 7 w 7"/>
                <a:gd name="T7" fmla="*/ 12 h 13"/>
                <a:gd name="T8" fmla="*/ 4 w 7"/>
                <a:gd name="T9" fmla="*/ 0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4" y="0"/>
                  </a:moveTo>
                  <a:lnTo>
                    <a:pt x="0" y="2"/>
                  </a:lnTo>
                  <a:lnTo>
                    <a:pt x="4" y="13"/>
                  </a:lnTo>
                  <a:lnTo>
                    <a:pt x="7" y="12"/>
                  </a:lnTo>
                  <a:lnTo>
                    <a:pt x="4" y="0"/>
                  </a:lnTo>
                  <a:close/>
                </a:path>
              </a:pathLst>
            </a:custGeom>
            <a:solidFill>
              <a:schemeClr val="tx1"/>
            </a:solidFill>
            <a:ln w="9525">
              <a:solidFill>
                <a:schemeClr val="tx1"/>
              </a:solidFill>
              <a:round/>
              <a:headEnd/>
              <a:tailEnd/>
            </a:ln>
          </p:spPr>
          <p:txBody>
            <a:bodyPr/>
            <a:lstStyle/>
            <a:p>
              <a:endParaRPr lang="en-US"/>
            </a:p>
          </p:txBody>
        </p:sp>
        <p:sp>
          <p:nvSpPr>
            <p:cNvPr id="45532" name="Freeform 701"/>
            <p:cNvSpPr>
              <a:spLocks/>
            </p:cNvSpPr>
            <p:nvPr/>
          </p:nvSpPr>
          <p:spPr bwMode="auto">
            <a:xfrm>
              <a:off x="3609" y="3247"/>
              <a:ext cx="9" cy="14"/>
            </a:xfrm>
            <a:custGeom>
              <a:avLst/>
              <a:gdLst>
                <a:gd name="T0" fmla="*/ 1 w 9"/>
                <a:gd name="T1" fmla="*/ 2 h 14"/>
                <a:gd name="T2" fmla="*/ 3 w 9"/>
                <a:gd name="T3" fmla="*/ 0 h 14"/>
                <a:gd name="T4" fmla="*/ 0 w 9"/>
                <a:gd name="T5" fmla="*/ 2 h 14"/>
                <a:gd name="T6" fmla="*/ 3 w 9"/>
                <a:gd name="T7" fmla="*/ 14 h 14"/>
                <a:gd name="T8" fmla="*/ 7 w 9"/>
                <a:gd name="T9" fmla="*/ 12 h 14"/>
                <a:gd name="T10" fmla="*/ 9 w 9"/>
                <a:gd name="T11" fmla="*/ 10 h 14"/>
                <a:gd name="T12" fmla="*/ 7 w 9"/>
                <a:gd name="T13" fmla="*/ 12 h 14"/>
                <a:gd name="T14" fmla="*/ 9 w 9"/>
                <a:gd name="T15" fmla="*/ 12 h 14"/>
                <a:gd name="T16" fmla="*/ 9 w 9"/>
                <a:gd name="T17" fmla="*/ 10 h 14"/>
                <a:gd name="T18" fmla="*/ 1 w 9"/>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1" y="2"/>
                  </a:moveTo>
                  <a:lnTo>
                    <a:pt x="3" y="0"/>
                  </a:lnTo>
                  <a:lnTo>
                    <a:pt x="0" y="2"/>
                  </a:lnTo>
                  <a:lnTo>
                    <a:pt x="3" y="14"/>
                  </a:lnTo>
                  <a:lnTo>
                    <a:pt x="7" y="12"/>
                  </a:lnTo>
                  <a:lnTo>
                    <a:pt x="9" y="10"/>
                  </a:lnTo>
                  <a:lnTo>
                    <a:pt x="7" y="12"/>
                  </a:lnTo>
                  <a:lnTo>
                    <a:pt x="9" y="12"/>
                  </a:lnTo>
                  <a:lnTo>
                    <a:pt x="9" y="10"/>
                  </a:lnTo>
                  <a:lnTo>
                    <a:pt x="1" y="2"/>
                  </a:lnTo>
                  <a:close/>
                </a:path>
              </a:pathLst>
            </a:custGeom>
            <a:solidFill>
              <a:schemeClr val="tx1"/>
            </a:solidFill>
            <a:ln w="9525">
              <a:solidFill>
                <a:schemeClr val="tx1"/>
              </a:solidFill>
              <a:round/>
              <a:headEnd/>
              <a:tailEnd/>
            </a:ln>
          </p:spPr>
          <p:txBody>
            <a:bodyPr/>
            <a:lstStyle/>
            <a:p>
              <a:endParaRPr lang="en-US"/>
            </a:p>
          </p:txBody>
        </p:sp>
        <p:sp>
          <p:nvSpPr>
            <p:cNvPr id="45533" name="Freeform 702"/>
            <p:cNvSpPr>
              <a:spLocks/>
            </p:cNvSpPr>
            <p:nvPr/>
          </p:nvSpPr>
          <p:spPr bwMode="auto">
            <a:xfrm>
              <a:off x="3610" y="3245"/>
              <a:ext cx="12" cy="12"/>
            </a:xfrm>
            <a:custGeom>
              <a:avLst/>
              <a:gdLst>
                <a:gd name="T0" fmla="*/ 4 w 12"/>
                <a:gd name="T1" fmla="*/ 0 h 12"/>
                <a:gd name="T2" fmla="*/ 0 w 12"/>
                <a:gd name="T3" fmla="*/ 4 h 12"/>
                <a:gd name="T4" fmla="*/ 8 w 12"/>
                <a:gd name="T5" fmla="*/ 12 h 12"/>
                <a:gd name="T6" fmla="*/ 12 w 12"/>
                <a:gd name="T7" fmla="*/ 8 h 12"/>
                <a:gd name="T8" fmla="*/ 4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4" y="0"/>
                  </a:moveTo>
                  <a:lnTo>
                    <a:pt x="0" y="4"/>
                  </a:lnTo>
                  <a:lnTo>
                    <a:pt x="8" y="12"/>
                  </a:lnTo>
                  <a:lnTo>
                    <a:pt x="12" y="8"/>
                  </a:lnTo>
                  <a:lnTo>
                    <a:pt x="4" y="0"/>
                  </a:lnTo>
                  <a:close/>
                </a:path>
              </a:pathLst>
            </a:custGeom>
            <a:solidFill>
              <a:schemeClr val="tx1"/>
            </a:solidFill>
            <a:ln w="9525">
              <a:solidFill>
                <a:schemeClr val="tx1"/>
              </a:solidFill>
              <a:round/>
              <a:headEnd/>
              <a:tailEnd/>
            </a:ln>
          </p:spPr>
          <p:txBody>
            <a:bodyPr/>
            <a:lstStyle/>
            <a:p>
              <a:endParaRPr lang="en-US"/>
            </a:p>
          </p:txBody>
        </p:sp>
        <p:sp>
          <p:nvSpPr>
            <p:cNvPr id="45534" name="Freeform 703"/>
            <p:cNvSpPr>
              <a:spLocks/>
            </p:cNvSpPr>
            <p:nvPr/>
          </p:nvSpPr>
          <p:spPr bwMode="auto">
            <a:xfrm>
              <a:off x="3614" y="3237"/>
              <a:ext cx="16" cy="16"/>
            </a:xfrm>
            <a:custGeom>
              <a:avLst/>
              <a:gdLst>
                <a:gd name="T0" fmla="*/ 8 w 16"/>
                <a:gd name="T1" fmla="*/ 0 h 16"/>
                <a:gd name="T2" fmla="*/ 0 w 16"/>
                <a:gd name="T3" fmla="*/ 8 h 16"/>
                <a:gd name="T4" fmla="*/ 8 w 16"/>
                <a:gd name="T5" fmla="*/ 16 h 16"/>
                <a:gd name="T6" fmla="*/ 16 w 16"/>
                <a:gd name="T7" fmla="*/ 8 h 16"/>
                <a:gd name="T8" fmla="*/ 16 w 16"/>
                <a:gd name="T9" fmla="*/ 6 h 16"/>
                <a:gd name="T10" fmla="*/ 16 w 16"/>
                <a:gd name="T11" fmla="*/ 8 h 16"/>
                <a:gd name="T12" fmla="*/ 16 w 16"/>
                <a:gd name="T13" fmla="*/ 6 h 16"/>
                <a:gd name="T14" fmla="*/ 8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8" y="0"/>
                  </a:moveTo>
                  <a:lnTo>
                    <a:pt x="0" y="8"/>
                  </a:lnTo>
                  <a:lnTo>
                    <a:pt x="8" y="16"/>
                  </a:lnTo>
                  <a:lnTo>
                    <a:pt x="16" y="8"/>
                  </a:lnTo>
                  <a:lnTo>
                    <a:pt x="16" y="6"/>
                  </a:lnTo>
                  <a:lnTo>
                    <a:pt x="16" y="8"/>
                  </a:lnTo>
                  <a:lnTo>
                    <a:pt x="16" y="6"/>
                  </a:lnTo>
                  <a:lnTo>
                    <a:pt x="8" y="0"/>
                  </a:lnTo>
                  <a:close/>
                </a:path>
              </a:pathLst>
            </a:custGeom>
            <a:solidFill>
              <a:schemeClr val="tx1"/>
            </a:solidFill>
            <a:ln w="9525">
              <a:solidFill>
                <a:schemeClr val="tx1"/>
              </a:solidFill>
              <a:round/>
              <a:headEnd/>
              <a:tailEnd/>
            </a:ln>
          </p:spPr>
          <p:txBody>
            <a:bodyPr/>
            <a:lstStyle/>
            <a:p>
              <a:endParaRPr lang="en-US"/>
            </a:p>
          </p:txBody>
        </p:sp>
        <p:sp>
          <p:nvSpPr>
            <p:cNvPr id="45535" name="Freeform 704"/>
            <p:cNvSpPr>
              <a:spLocks/>
            </p:cNvSpPr>
            <p:nvPr/>
          </p:nvSpPr>
          <p:spPr bwMode="auto">
            <a:xfrm>
              <a:off x="3622" y="3218"/>
              <a:ext cx="23" cy="25"/>
            </a:xfrm>
            <a:custGeom>
              <a:avLst/>
              <a:gdLst>
                <a:gd name="T0" fmla="*/ 15 w 23"/>
                <a:gd name="T1" fmla="*/ 0 h 25"/>
                <a:gd name="T2" fmla="*/ 0 w 23"/>
                <a:gd name="T3" fmla="*/ 19 h 25"/>
                <a:gd name="T4" fmla="*/ 8 w 23"/>
                <a:gd name="T5" fmla="*/ 25 h 25"/>
                <a:gd name="T6" fmla="*/ 23 w 23"/>
                <a:gd name="T7" fmla="*/ 7 h 25"/>
                <a:gd name="T8" fmla="*/ 23 w 23"/>
                <a:gd name="T9" fmla="*/ 6 h 25"/>
                <a:gd name="T10" fmla="*/ 15 w 23"/>
                <a:gd name="T11" fmla="*/ 0 h 25"/>
                <a:gd name="T12" fmla="*/ 0 60000 65536"/>
                <a:gd name="T13" fmla="*/ 0 60000 65536"/>
                <a:gd name="T14" fmla="*/ 0 60000 65536"/>
                <a:gd name="T15" fmla="*/ 0 60000 65536"/>
                <a:gd name="T16" fmla="*/ 0 60000 65536"/>
                <a:gd name="T17" fmla="*/ 0 60000 65536"/>
                <a:gd name="T18" fmla="*/ 0 w 23"/>
                <a:gd name="T19" fmla="*/ 0 h 25"/>
                <a:gd name="T20" fmla="*/ 23 w 2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3" h="25">
                  <a:moveTo>
                    <a:pt x="15" y="0"/>
                  </a:moveTo>
                  <a:lnTo>
                    <a:pt x="0" y="19"/>
                  </a:lnTo>
                  <a:lnTo>
                    <a:pt x="8" y="25"/>
                  </a:lnTo>
                  <a:lnTo>
                    <a:pt x="23" y="7"/>
                  </a:lnTo>
                  <a:lnTo>
                    <a:pt x="23" y="6"/>
                  </a:lnTo>
                  <a:lnTo>
                    <a:pt x="15" y="0"/>
                  </a:lnTo>
                  <a:close/>
                </a:path>
              </a:pathLst>
            </a:custGeom>
            <a:solidFill>
              <a:schemeClr val="tx1"/>
            </a:solidFill>
            <a:ln w="9525">
              <a:solidFill>
                <a:schemeClr val="tx1"/>
              </a:solidFill>
              <a:round/>
              <a:headEnd/>
              <a:tailEnd/>
            </a:ln>
          </p:spPr>
          <p:txBody>
            <a:bodyPr/>
            <a:lstStyle/>
            <a:p>
              <a:endParaRPr lang="en-US"/>
            </a:p>
          </p:txBody>
        </p:sp>
        <p:sp>
          <p:nvSpPr>
            <p:cNvPr id="45536" name="Freeform 705"/>
            <p:cNvSpPr>
              <a:spLocks/>
            </p:cNvSpPr>
            <p:nvPr/>
          </p:nvSpPr>
          <p:spPr bwMode="auto">
            <a:xfrm>
              <a:off x="3637" y="3204"/>
              <a:ext cx="18" cy="20"/>
            </a:xfrm>
            <a:custGeom>
              <a:avLst/>
              <a:gdLst>
                <a:gd name="T0" fmla="*/ 8 w 18"/>
                <a:gd name="T1" fmla="*/ 0 h 20"/>
                <a:gd name="T2" fmla="*/ 0 w 18"/>
                <a:gd name="T3" fmla="*/ 14 h 20"/>
                <a:gd name="T4" fmla="*/ 8 w 18"/>
                <a:gd name="T5" fmla="*/ 20 h 20"/>
                <a:gd name="T6" fmla="*/ 18 w 18"/>
                <a:gd name="T7" fmla="*/ 8 h 20"/>
                <a:gd name="T8" fmla="*/ 8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8" y="0"/>
                  </a:moveTo>
                  <a:lnTo>
                    <a:pt x="0" y="14"/>
                  </a:lnTo>
                  <a:lnTo>
                    <a:pt x="8" y="20"/>
                  </a:lnTo>
                  <a:lnTo>
                    <a:pt x="18" y="8"/>
                  </a:lnTo>
                  <a:lnTo>
                    <a:pt x="8" y="0"/>
                  </a:lnTo>
                  <a:close/>
                </a:path>
              </a:pathLst>
            </a:custGeom>
            <a:solidFill>
              <a:schemeClr val="tx1"/>
            </a:solidFill>
            <a:ln w="9525">
              <a:solidFill>
                <a:schemeClr val="tx1"/>
              </a:solidFill>
              <a:round/>
              <a:headEnd/>
              <a:tailEnd/>
            </a:ln>
          </p:spPr>
          <p:txBody>
            <a:bodyPr/>
            <a:lstStyle/>
            <a:p>
              <a:endParaRPr lang="en-US"/>
            </a:p>
          </p:txBody>
        </p:sp>
        <p:sp>
          <p:nvSpPr>
            <p:cNvPr id="45537" name="Freeform 706"/>
            <p:cNvSpPr>
              <a:spLocks/>
            </p:cNvSpPr>
            <p:nvPr/>
          </p:nvSpPr>
          <p:spPr bwMode="auto">
            <a:xfrm>
              <a:off x="3645" y="3196"/>
              <a:ext cx="18" cy="16"/>
            </a:xfrm>
            <a:custGeom>
              <a:avLst/>
              <a:gdLst>
                <a:gd name="T0" fmla="*/ 8 w 18"/>
                <a:gd name="T1" fmla="*/ 0 h 16"/>
                <a:gd name="T2" fmla="*/ 0 w 18"/>
                <a:gd name="T3" fmla="*/ 8 h 16"/>
                <a:gd name="T4" fmla="*/ 10 w 18"/>
                <a:gd name="T5" fmla="*/ 16 h 16"/>
                <a:gd name="T6" fmla="*/ 18 w 18"/>
                <a:gd name="T7" fmla="*/ 8 h 16"/>
                <a:gd name="T8" fmla="*/ 8 w 18"/>
                <a:gd name="T9" fmla="*/ 0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8" y="0"/>
                  </a:moveTo>
                  <a:lnTo>
                    <a:pt x="0" y="8"/>
                  </a:lnTo>
                  <a:lnTo>
                    <a:pt x="10" y="16"/>
                  </a:lnTo>
                  <a:lnTo>
                    <a:pt x="18" y="8"/>
                  </a:lnTo>
                  <a:lnTo>
                    <a:pt x="8" y="0"/>
                  </a:lnTo>
                  <a:close/>
                </a:path>
              </a:pathLst>
            </a:custGeom>
            <a:solidFill>
              <a:schemeClr val="tx1"/>
            </a:solidFill>
            <a:ln w="9525">
              <a:solidFill>
                <a:schemeClr val="tx1"/>
              </a:solidFill>
              <a:round/>
              <a:headEnd/>
              <a:tailEnd/>
            </a:ln>
          </p:spPr>
          <p:txBody>
            <a:bodyPr/>
            <a:lstStyle/>
            <a:p>
              <a:endParaRPr lang="en-US"/>
            </a:p>
          </p:txBody>
        </p:sp>
        <p:sp>
          <p:nvSpPr>
            <p:cNvPr id="45538" name="Freeform 707"/>
            <p:cNvSpPr>
              <a:spLocks/>
            </p:cNvSpPr>
            <p:nvPr/>
          </p:nvSpPr>
          <p:spPr bwMode="auto">
            <a:xfrm>
              <a:off x="3653" y="3188"/>
              <a:ext cx="13" cy="16"/>
            </a:xfrm>
            <a:custGeom>
              <a:avLst/>
              <a:gdLst>
                <a:gd name="T0" fmla="*/ 8 w 13"/>
                <a:gd name="T1" fmla="*/ 0 h 16"/>
                <a:gd name="T2" fmla="*/ 6 w 13"/>
                <a:gd name="T3" fmla="*/ 2 h 16"/>
                <a:gd name="T4" fmla="*/ 0 w 13"/>
                <a:gd name="T5" fmla="*/ 8 h 16"/>
                <a:gd name="T6" fmla="*/ 10 w 13"/>
                <a:gd name="T7" fmla="*/ 16 h 16"/>
                <a:gd name="T8" fmla="*/ 13 w 13"/>
                <a:gd name="T9" fmla="*/ 10 h 16"/>
                <a:gd name="T10" fmla="*/ 12 w 13"/>
                <a:gd name="T11" fmla="*/ 12 h 16"/>
                <a:gd name="T12" fmla="*/ 8 w 13"/>
                <a:gd name="T13" fmla="*/ 0 h 16"/>
                <a:gd name="T14" fmla="*/ 6 w 13"/>
                <a:gd name="T15" fmla="*/ 2 h 16"/>
                <a:gd name="T16" fmla="*/ 8 w 13"/>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6"/>
                <a:gd name="T29" fmla="*/ 13 w 1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6">
                  <a:moveTo>
                    <a:pt x="8" y="0"/>
                  </a:moveTo>
                  <a:lnTo>
                    <a:pt x="6" y="2"/>
                  </a:lnTo>
                  <a:lnTo>
                    <a:pt x="0" y="8"/>
                  </a:lnTo>
                  <a:lnTo>
                    <a:pt x="10" y="16"/>
                  </a:lnTo>
                  <a:lnTo>
                    <a:pt x="13" y="10"/>
                  </a:lnTo>
                  <a:lnTo>
                    <a:pt x="12" y="12"/>
                  </a:lnTo>
                  <a:lnTo>
                    <a:pt x="8" y="0"/>
                  </a:lnTo>
                  <a:lnTo>
                    <a:pt x="6" y="2"/>
                  </a:lnTo>
                  <a:lnTo>
                    <a:pt x="8" y="0"/>
                  </a:lnTo>
                  <a:close/>
                </a:path>
              </a:pathLst>
            </a:custGeom>
            <a:solidFill>
              <a:schemeClr val="tx1"/>
            </a:solidFill>
            <a:ln w="9525">
              <a:solidFill>
                <a:schemeClr val="tx1"/>
              </a:solidFill>
              <a:round/>
              <a:headEnd/>
              <a:tailEnd/>
            </a:ln>
          </p:spPr>
          <p:txBody>
            <a:bodyPr/>
            <a:lstStyle/>
            <a:p>
              <a:endParaRPr lang="en-US"/>
            </a:p>
          </p:txBody>
        </p:sp>
        <p:sp>
          <p:nvSpPr>
            <p:cNvPr id="45539" name="Freeform 708"/>
            <p:cNvSpPr>
              <a:spLocks/>
            </p:cNvSpPr>
            <p:nvPr/>
          </p:nvSpPr>
          <p:spPr bwMode="auto">
            <a:xfrm>
              <a:off x="3661" y="3188"/>
              <a:ext cx="9" cy="12"/>
            </a:xfrm>
            <a:custGeom>
              <a:avLst/>
              <a:gdLst>
                <a:gd name="T0" fmla="*/ 0 w 9"/>
                <a:gd name="T1" fmla="*/ 2 h 12"/>
                <a:gd name="T2" fmla="*/ 4 w 9"/>
                <a:gd name="T3" fmla="*/ 0 h 12"/>
                <a:gd name="T4" fmla="*/ 0 w 9"/>
                <a:gd name="T5" fmla="*/ 0 h 12"/>
                <a:gd name="T6" fmla="*/ 4 w 9"/>
                <a:gd name="T7" fmla="*/ 12 h 12"/>
                <a:gd name="T8" fmla="*/ 5 w 9"/>
                <a:gd name="T9" fmla="*/ 12 h 12"/>
                <a:gd name="T10" fmla="*/ 9 w 9"/>
                <a:gd name="T11" fmla="*/ 10 h 12"/>
                <a:gd name="T12" fmla="*/ 5 w 9"/>
                <a:gd name="T13" fmla="*/ 12 h 12"/>
                <a:gd name="T14" fmla="*/ 7 w 9"/>
                <a:gd name="T15" fmla="*/ 10 h 12"/>
                <a:gd name="T16" fmla="*/ 9 w 9"/>
                <a:gd name="T17" fmla="*/ 10 h 12"/>
                <a:gd name="T18" fmla="*/ 0 w 9"/>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0" y="2"/>
                  </a:moveTo>
                  <a:lnTo>
                    <a:pt x="4" y="0"/>
                  </a:lnTo>
                  <a:lnTo>
                    <a:pt x="0" y="0"/>
                  </a:lnTo>
                  <a:lnTo>
                    <a:pt x="4" y="12"/>
                  </a:lnTo>
                  <a:lnTo>
                    <a:pt x="5" y="12"/>
                  </a:lnTo>
                  <a:lnTo>
                    <a:pt x="9" y="10"/>
                  </a:lnTo>
                  <a:lnTo>
                    <a:pt x="5" y="12"/>
                  </a:lnTo>
                  <a:lnTo>
                    <a:pt x="7" y="10"/>
                  </a:lnTo>
                  <a:lnTo>
                    <a:pt x="9" y="10"/>
                  </a:lnTo>
                  <a:lnTo>
                    <a:pt x="0" y="2"/>
                  </a:lnTo>
                  <a:close/>
                </a:path>
              </a:pathLst>
            </a:custGeom>
            <a:solidFill>
              <a:schemeClr val="tx1"/>
            </a:solidFill>
            <a:ln w="9525">
              <a:solidFill>
                <a:schemeClr val="tx1"/>
              </a:solidFill>
              <a:round/>
              <a:headEnd/>
              <a:tailEnd/>
            </a:ln>
          </p:spPr>
          <p:txBody>
            <a:bodyPr/>
            <a:lstStyle/>
            <a:p>
              <a:endParaRPr lang="en-US"/>
            </a:p>
          </p:txBody>
        </p:sp>
        <p:sp>
          <p:nvSpPr>
            <p:cNvPr id="45540" name="Freeform 709"/>
            <p:cNvSpPr>
              <a:spLocks/>
            </p:cNvSpPr>
            <p:nvPr/>
          </p:nvSpPr>
          <p:spPr bwMode="auto">
            <a:xfrm>
              <a:off x="3661" y="3187"/>
              <a:ext cx="11" cy="11"/>
            </a:xfrm>
            <a:custGeom>
              <a:avLst/>
              <a:gdLst>
                <a:gd name="T0" fmla="*/ 5 w 11"/>
                <a:gd name="T1" fmla="*/ 0 h 11"/>
                <a:gd name="T2" fmla="*/ 2 w 11"/>
                <a:gd name="T3" fmla="*/ 1 h 11"/>
                <a:gd name="T4" fmla="*/ 0 w 11"/>
                <a:gd name="T5" fmla="*/ 3 h 11"/>
                <a:gd name="T6" fmla="*/ 9 w 11"/>
                <a:gd name="T7" fmla="*/ 11 h 11"/>
                <a:gd name="T8" fmla="*/ 11 w 11"/>
                <a:gd name="T9" fmla="*/ 9 h 11"/>
                <a:gd name="T10" fmla="*/ 7 w 11"/>
                <a:gd name="T11" fmla="*/ 11 h 11"/>
                <a:gd name="T12" fmla="*/ 5 w 11"/>
                <a:gd name="T13" fmla="*/ 0 h 11"/>
                <a:gd name="T14" fmla="*/ 4 w 11"/>
                <a:gd name="T15" fmla="*/ 0 h 11"/>
                <a:gd name="T16" fmla="*/ 2 w 11"/>
                <a:gd name="T17" fmla="*/ 1 h 11"/>
                <a:gd name="T18" fmla="*/ 5 w 1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0"/>
                  </a:moveTo>
                  <a:lnTo>
                    <a:pt x="2" y="1"/>
                  </a:lnTo>
                  <a:lnTo>
                    <a:pt x="0" y="3"/>
                  </a:lnTo>
                  <a:lnTo>
                    <a:pt x="9" y="11"/>
                  </a:lnTo>
                  <a:lnTo>
                    <a:pt x="11" y="9"/>
                  </a:lnTo>
                  <a:lnTo>
                    <a:pt x="7" y="11"/>
                  </a:lnTo>
                  <a:lnTo>
                    <a:pt x="5" y="0"/>
                  </a:lnTo>
                  <a:lnTo>
                    <a:pt x="4" y="0"/>
                  </a:lnTo>
                  <a:lnTo>
                    <a:pt x="2" y="1"/>
                  </a:lnTo>
                  <a:lnTo>
                    <a:pt x="5" y="0"/>
                  </a:lnTo>
                  <a:close/>
                </a:path>
              </a:pathLst>
            </a:custGeom>
            <a:solidFill>
              <a:schemeClr val="tx1"/>
            </a:solidFill>
            <a:ln w="9525">
              <a:solidFill>
                <a:schemeClr val="tx1"/>
              </a:solidFill>
              <a:round/>
              <a:headEnd/>
              <a:tailEnd/>
            </a:ln>
          </p:spPr>
          <p:txBody>
            <a:bodyPr/>
            <a:lstStyle/>
            <a:p>
              <a:endParaRPr lang="en-US"/>
            </a:p>
          </p:txBody>
        </p:sp>
        <p:sp>
          <p:nvSpPr>
            <p:cNvPr id="45541" name="Freeform 710"/>
            <p:cNvSpPr>
              <a:spLocks/>
            </p:cNvSpPr>
            <p:nvPr/>
          </p:nvSpPr>
          <p:spPr bwMode="auto">
            <a:xfrm>
              <a:off x="3666" y="3185"/>
              <a:ext cx="6" cy="13"/>
            </a:xfrm>
            <a:custGeom>
              <a:avLst/>
              <a:gdLst>
                <a:gd name="T0" fmla="*/ 4 w 6"/>
                <a:gd name="T1" fmla="*/ 0 h 13"/>
                <a:gd name="T2" fmla="*/ 2 w 6"/>
                <a:gd name="T3" fmla="*/ 0 h 13"/>
                <a:gd name="T4" fmla="*/ 0 w 6"/>
                <a:gd name="T5" fmla="*/ 2 h 13"/>
                <a:gd name="T6" fmla="*/ 2 w 6"/>
                <a:gd name="T7" fmla="*/ 13 h 13"/>
                <a:gd name="T8" fmla="*/ 6 w 6"/>
                <a:gd name="T9" fmla="*/ 11 h 13"/>
                <a:gd name="T10" fmla="*/ 4 w 6"/>
                <a:gd name="T11" fmla="*/ 11 h 13"/>
                <a:gd name="T12" fmla="*/ 4 w 6"/>
                <a:gd name="T13" fmla="*/ 0 h 13"/>
                <a:gd name="T14" fmla="*/ 2 w 6"/>
                <a:gd name="T15" fmla="*/ 0 h 13"/>
                <a:gd name="T16" fmla="*/ 4 w 6"/>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3"/>
                <a:gd name="T29" fmla="*/ 6 w 6"/>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3">
                  <a:moveTo>
                    <a:pt x="4" y="0"/>
                  </a:moveTo>
                  <a:lnTo>
                    <a:pt x="2" y="0"/>
                  </a:lnTo>
                  <a:lnTo>
                    <a:pt x="0" y="2"/>
                  </a:lnTo>
                  <a:lnTo>
                    <a:pt x="2" y="13"/>
                  </a:lnTo>
                  <a:lnTo>
                    <a:pt x="6" y="11"/>
                  </a:lnTo>
                  <a:lnTo>
                    <a:pt x="4" y="11"/>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542" name="Freeform 711"/>
            <p:cNvSpPr>
              <a:spLocks/>
            </p:cNvSpPr>
            <p:nvPr/>
          </p:nvSpPr>
          <p:spPr bwMode="auto">
            <a:xfrm>
              <a:off x="3670" y="3185"/>
              <a:ext cx="4" cy="11"/>
            </a:xfrm>
            <a:custGeom>
              <a:avLst/>
              <a:gdLst>
                <a:gd name="T0" fmla="*/ 0 w 4"/>
                <a:gd name="T1" fmla="*/ 0 h 11"/>
                <a:gd name="T2" fmla="*/ 2 w 4"/>
                <a:gd name="T3" fmla="*/ 0 h 11"/>
                <a:gd name="T4" fmla="*/ 0 w 4"/>
                <a:gd name="T5" fmla="*/ 0 h 11"/>
                <a:gd name="T6" fmla="*/ 0 w 4"/>
                <a:gd name="T7" fmla="*/ 11 h 11"/>
                <a:gd name="T8" fmla="*/ 2 w 4"/>
                <a:gd name="T9" fmla="*/ 11 h 11"/>
                <a:gd name="T10" fmla="*/ 4 w 4"/>
                <a:gd name="T11" fmla="*/ 11 h 11"/>
                <a:gd name="T12" fmla="*/ 2 w 4"/>
                <a:gd name="T13" fmla="*/ 11 h 11"/>
                <a:gd name="T14" fmla="*/ 4 w 4"/>
                <a:gd name="T15" fmla="*/ 11 h 11"/>
                <a:gd name="T16" fmla="*/ 0 w 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1"/>
                <a:gd name="T29" fmla="*/ 4 w 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1">
                  <a:moveTo>
                    <a:pt x="0" y="0"/>
                  </a:moveTo>
                  <a:lnTo>
                    <a:pt x="2" y="0"/>
                  </a:lnTo>
                  <a:lnTo>
                    <a:pt x="0" y="0"/>
                  </a:lnTo>
                  <a:lnTo>
                    <a:pt x="0" y="11"/>
                  </a:lnTo>
                  <a:lnTo>
                    <a:pt x="2" y="11"/>
                  </a:lnTo>
                  <a:lnTo>
                    <a:pt x="4" y="11"/>
                  </a:lnTo>
                  <a:lnTo>
                    <a:pt x="2" y="11"/>
                  </a:lnTo>
                  <a:lnTo>
                    <a:pt x="4" y="11"/>
                  </a:lnTo>
                  <a:lnTo>
                    <a:pt x="0" y="0"/>
                  </a:lnTo>
                  <a:close/>
                </a:path>
              </a:pathLst>
            </a:custGeom>
            <a:solidFill>
              <a:schemeClr val="tx1"/>
            </a:solidFill>
            <a:ln w="9525">
              <a:solidFill>
                <a:schemeClr val="tx1"/>
              </a:solidFill>
              <a:round/>
              <a:headEnd/>
              <a:tailEnd/>
            </a:ln>
          </p:spPr>
          <p:txBody>
            <a:bodyPr/>
            <a:lstStyle/>
            <a:p>
              <a:endParaRPr lang="en-US"/>
            </a:p>
          </p:txBody>
        </p:sp>
        <p:sp>
          <p:nvSpPr>
            <p:cNvPr id="45543" name="Freeform 712"/>
            <p:cNvSpPr>
              <a:spLocks/>
            </p:cNvSpPr>
            <p:nvPr/>
          </p:nvSpPr>
          <p:spPr bwMode="auto">
            <a:xfrm>
              <a:off x="3670" y="3185"/>
              <a:ext cx="8" cy="11"/>
            </a:xfrm>
            <a:custGeom>
              <a:avLst/>
              <a:gdLst>
                <a:gd name="T0" fmla="*/ 8 w 8"/>
                <a:gd name="T1" fmla="*/ 0 h 11"/>
                <a:gd name="T2" fmla="*/ 6 w 8"/>
                <a:gd name="T3" fmla="*/ 0 h 11"/>
                <a:gd name="T4" fmla="*/ 0 w 8"/>
                <a:gd name="T5" fmla="*/ 0 h 11"/>
                <a:gd name="T6" fmla="*/ 4 w 8"/>
                <a:gd name="T7" fmla="*/ 11 h 11"/>
                <a:gd name="T8" fmla="*/ 8 w 8"/>
                <a:gd name="T9" fmla="*/ 11 h 11"/>
                <a:gd name="T10" fmla="*/ 6 w 8"/>
                <a:gd name="T11" fmla="*/ 11 h 11"/>
                <a:gd name="T12" fmla="*/ 8 w 8"/>
                <a:gd name="T13" fmla="*/ 0 h 11"/>
                <a:gd name="T14" fmla="*/ 6 w 8"/>
                <a:gd name="T15" fmla="*/ 0 h 11"/>
                <a:gd name="T16" fmla="*/ 8 w 8"/>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8" y="0"/>
                  </a:moveTo>
                  <a:lnTo>
                    <a:pt x="6" y="0"/>
                  </a:lnTo>
                  <a:lnTo>
                    <a:pt x="0" y="0"/>
                  </a:lnTo>
                  <a:lnTo>
                    <a:pt x="4" y="11"/>
                  </a:lnTo>
                  <a:lnTo>
                    <a:pt x="8" y="11"/>
                  </a:lnTo>
                  <a:lnTo>
                    <a:pt x="6" y="11"/>
                  </a:lnTo>
                  <a:lnTo>
                    <a:pt x="8" y="0"/>
                  </a:lnTo>
                  <a:lnTo>
                    <a:pt x="6" y="0"/>
                  </a:lnTo>
                  <a:lnTo>
                    <a:pt x="8" y="0"/>
                  </a:lnTo>
                  <a:close/>
                </a:path>
              </a:pathLst>
            </a:custGeom>
            <a:solidFill>
              <a:schemeClr val="tx1"/>
            </a:solidFill>
            <a:ln w="9525">
              <a:solidFill>
                <a:schemeClr val="tx1"/>
              </a:solidFill>
              <a:round/>
              <a:headEnd/>
              <a:tailEnd/>
            </a:ln>
          </p:spPr>
          <p:txBody>
            <a:bodyPr/>
            <a:lstStyle/>
            <a:p>
              <a:endParaRPr lang="en-US"/>
            </a:p>
          </p:txBody>
        </p:sp>
        <p:sp>
          <p:nvSpPr>
            <p:cNvPr id="45544" name="Freeform 713"/>
            <p:cNvSpPr>
              <a:spLocks/>
            </p:cNvSpPr>
            <p:nvPr/>
          </p:nvSpPr>
          <p:spPr bwMode="auto">
            <a:xfrm>
              <a:off x="3676" y="3185"/>
              <a:ext cx="6" cy="11"/>
            </a:xfrm>
            <a:custGeom>
              <a:avLst/>
              <a:gdLst>
                <a:gd name="T0" fmla="*/ 6 w 6"/>
                <a:gd name="T1" fmla="*/ 0 h 11"/>
                <a:gd name="T2" fmla="*/ 2 w 6"/>
                <a:gd name="T3" fmla="*/ 0 h 11"/>
                <a:gd name="T4" fmla="*/ 0 w 6"/>
                <a:gd name="T5" fmla="*/ 11 h 11"/>
                <a:gd name="T6" fmla="*/ 4 w 6"/>
                <a:gd name="T7" fmla="*/ 11 h 11"/>
                <a:gd name="T8" fmla="*/ 6 w 6"/>
                <a:gd name="T9" fmla="*/ 0 h 11"/>
                <a:gd name="T10" fmla="*/ 0 60000 65536"/>
                <a:gd name="T11" fmla="*/ 0 60000 65536"/>
                <a:gd name="T12" fmla="*/ 0 60000 65536"/>
                <a:gd name="T13" fmla="*/ 0 60000 65536"/>
                <a:gd name="T14" fmla="*/ 0 60000 65536"/>
                <a:gd name="T15" fmla="*/ 0 w 6"/>
                <a:gd name="T16" fmla="*/ 0 h 11"/>
                <a:gd name="T17" fmla="*/ 6 w 6"/>
                <a:gd name="T18" fmla="*/ 11 h 11"/>
              </a:gdLst>
              <a:ahLst/>
              <a:cxnLst>
                <a:cxn ang="T10">
                  <a:pos x="T0" y="T1"/>
                </a:cxn>
                <a:cxn ang="T11">
                  <a:pos x="T2" y="T3"/>
                </a:cxn>
                <a:cxn ang="T12">
                  <a:pos x="T4" y="T5"/>
                </a:cxn>
                <a:cxn ang="T13">
                  <a:pos x="T6" y="T7"/>
                </a:cxn>
                <a:cxn ang="T14">
                  <a:pos x="T8" y="T9"/>
                </a:cxn>
              </a:cxnLst>
              <a:rect l="T15" t="T16" r="T17" b="T18"/>
              <a:pathLst>
                <a:path w="6" h="11">
                  <a:moveTo>
                    <a:pt x="6" y="0"/>
                  </a:moveTo>
                  <a:lnTo>
                    <a:pt x="2" y="0"/>
                  </a:lnTo>
                  <a:lnTo>
                    <a:pt x="0" y="11"/>
                  </a:lnTo>
                  <a:lnTo>
                    <a:pt x="4" y="11"/>
                  </a:lnTo>
                  <a:lnTo>
                    <a:pt x="6" y="0"/>
                  </a:lnTo>
                  <a:close/>
                </a:path>
              </a:pathLst>
            </a:custGeom>
            <a:solidFill>
              <a:schemeClr val="tx1"/>
            </a:solidFill>
            <a:ln w="9525">
              <a:solidFill>
                <a:schemeClr val="tx1"/>
              </a:solidFill>
              <a:round/>
              <a:headEnd/>
              <a:tailEnd/>
            </a:ln>
          </p:spPr>
          <p:txBody>
            <a:bodyPr/>
            <a:lstStyle/>
            <a:p>
              <a:endParaRPr lang="en-US"/>
            </a:p>
          </p:txBody>
        </p:sp>
        <p:sp>
          <p:nvSpPr>
            <p:cNvPr id="45545" name="Freeform 714"/>
            <p:cNvSpPr>
              <a:spLocks/>
            </p:cNvSpPr>
            <p:nvPr/>
          </p:nvSpPr>
          <p:spPr bwMode="auto">
            <a:xfrm>
              <a:off x="3680" y="3185"/>
              <a:ext cx="8" cy="13"/>
            </a:xfrm>
            <a:custGeom>
              <a:avLst/>
              <a:gdLst>
                <a:gd name="T0" fmla="*/ 8 w 8"/>
                <a:gd name="T1" fmla="*/ 2 h 13"/>
                <a:gd name="T2" fmla="*/ 6 w 8"/>
                <a:gd name="T3" fmla="*/ 2 h 13"/>
                <a:gd name="T4" fmla="*/ 2 w 8"/>
                <a:gd name="T5" fmla="*/ 0 h 13"/>
                <a:gd name="T6" fmla="*/ 0 w 8"/>
                <a:gd name="T7" fmla="*/ 11 h 13"/>
                <a:gd name="T8" fmla="*/ 4 w 8"/>
                <a:gd name="T9" fmla="*/ 13 h 13"/>
                <a:gd name="T10" fmla="*/ 2 w 8"/>
                <a:gd name="T11" fmla="*/ 11 h 13"/>
                <a:gd name="T12" fmla="*/ 8 w 8"/>
                <a:gd name="T13" fmla="*/ 2 h 13"/>
                <a:gd name="T14" fmla="*/ 6 w 8"/>
                <a:gd name="T15" fmla="*/ 2 h 13"/>
                <a:gd name="T16" fmla="*/ 8 w 8"/>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3"/>
                <a:gd name="T29" fmla="*/ 8 w 8"/>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3">
                  <a:moveTo>
                    <a:pt x="8" y="2"/>
                  </a:moveTo>
                  <a:lnTo>
                    <a:pt x="6" y="2"/>
                  </a:lnTo>
                  <a:lnTo>
                    <a:pt x="2" y="0"/>
                  </a:lnTo>
                  <a:lnTo>
                    <a:pt x="0" y="11"/>
                  </a:lnTo>
                  <a:lnTo>
                    <a:pt x="4" y="13"/>
                  </a:lnTo>
                  <a:lnTo>
                    <a:pt x="2" y="11"/>
                  </a:lnTo>
                  <a:lnTo>
                    <a:pt x="8" y="2"/>
                  </a:lnTo>
                  <a:lnTo>
                    <a:pt x="6" y="2"/>
                  </a:lnTo>
                  <a:lnTo>
                    <a:pt x="8" y="2"/>
                  </a:lnTo>
                  <a:close/>
                </a:path>
              </a:pathLst>
            </a:custGeom>
            <a:solidFill>
              <a:schemeClr val="tx1"/>
            </a:solidFill>
            <a:ln w="9525">
              <a:solidFill>
                <a:schemeClr val="tx1"/>
              </a:solidFill>
              <a:round/>
              <a:headEnd/>
              <a:tailEnd/>
            </a:ln>
          </p:spPr>
          <p:txBody>
            <a:bodyPr/>
            <a:lstStyle/>
            <a:p>
              <a:endParaRPr lang="en-US"/>
            </a:p>
          </p:txBody>
        </p:sp>
        <p:sp>
          <p:nvSpPr>
            <p:cNvPr id="45546" name="Freeform 715"/>
            <p:cNvSpPr>
              <a:spLocks/>
            </p:cNvSpPr>
            <p:nvPr/>
          </p:nvSpPr>
          <p:spPr bwMode="auto">
            <a:xfrm>
              <a:off x="3682" y="3187"/>
              <a:ext cx="8" cy="11"/>
            </a:xfrm>
            <a:custGeom>
              <a:avLst/>
              <a:gdLst>
                <a:gd name="T0" fmla="*/ 2 w 8"/>
                <a:gd name="T1" fmla="*/ 11 h 11"/>
                <a:gd name="T2" fmla="*/ 8 w 8"/>
                <a:gd name="T3" fmla="*/ 0 h 11"/>
                <a:gd name="T4" fmla="*/ 6 w 8"/>
                <a:gd name="T5" fmla="*/ 0 h 11"/>
                <a:gd name="T6" fmla="*/ 0 w 8"/>
                <a:gd name="T7" fmla="*/ 9 h 11"/>
                <a:gd name="T8" fmla="*/ 2 w 8"/>
                <a:gd name="T9" fmla="*/ 11 h 11"/>
                <a:gd name="T10" fmla="*/ 8 w 8"/>
                <a:gd name="T11" fmla="*/ 0 h 11"/>
                <a:gd name="T12" fmla="*/ 2 w 8"/>
                <a:gd name="T13" fmla="*/ 11 h 11"/>
                <a:gd name="T14" fmla="*/ 4 w 8"/>
                <a:gd name="T15" fmla="*/ 5 h 11"/>
                <a:gd name="T16" fmla="*/ 8 w 8"/>
                <a:gd name="T17" fmla="*/ 0 h 11"/>
                <a:gd name="T18" fmla="*/ 2 w 8"/>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
                <a:gd name="T32" fmla="*/ 8 w 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
                  <a:moveTo>
                    <a:pt x="2" y="11"/>
                  </a:moveTo>
                  <a:lnTo>
                    <a:pt x="8" y="0"/>
                  </a:lnTo>
                  <a:lnTo>
                    <a:pt x="6" y="0"/>
                  </a:lnTo>
                  <a:lnTo>
                    <a:pt x="0" y="9"/>
                  </a:lnTo>
                  <a:lnTo>
                    <a:pt x="2" y="11"/>
                  </a:lnTo>
                  <a:lnTo>
                    <a:pt x="8" y="0"/>
                  </a:lnTo>
                  <a:lnTo>
                    <a:pt x="2" y="11"/>
                  </a:lnTo>
                  <a:lnTo>
                    <a:pt x="4" y="5"/>
                  </a:lnTo>
                  <a:lnTo>
                    <a:pt x="8" y="0"/>
                  </a:lnTo>
                  <a:lnTo>
                    <a:pt x="2" y="11"/>
                  </a:lnTo>
                  <a:close/>
                </a:path>
              </a:pathLst>
            </a:custGeom>
            <a:solidFill>
              <a:schemeClr val="tx1"/>
            </a:solidFill>
            <a:ln w="9525">
              <a:solidFill>
                <a:schemeClr val="tx1"/>
              </a:solidFill>
              <a:round/>
              <a:headEnd/>
              <a:tailEnd/>
            </a:ln>
          </p:spPr>
          <p:txBody>
            <a:bodyPr/>
            <a:lstStyle/>
            <a:p>
              <a:endParaRPr lang="en-US"/>
            </a:p>
          </p:txBody>
        </p:sp>
        <p:sp>
          <p:nvSpPr>
            <p:cNvPr id="45547" name="Freeform 716"/>
            <p:cNvSpPr>
              <a:spLocks/>
            </p:cNvSpPr>
            <p:nvPr/>
          </p:nvSpPr>
          <p:spPr bwMode="auto">
            <a:xfrm>
              <a:off x="3682" y="3187"/>
              <a:ext cx="8" cy="11"/>
            </a:xfrm>
            <a:custGeom>
              <a:avLst/>
              <a:gdLst>
                <a:gd name="T0" fmla="*/ 2 w 8"/>
                <a:gd name="T1" fmla="*/ 11 h 11"/>
                <a:gd name="T2" fmla="*/ 0 w 8"/>
                <a:gd name="T3" fmla="*/ 9 h 11"/>
                <a:gd name="T4" fmla="*/ 2 w 8"/>
                <a:gd name="T5" fmla="*/ 11 h 11"/>
                <a:gd name="T6" fmla="*/ 8 w 8"/>
                <a:gd name="T7" fmla="*/ 0 h 11"/>
                <a:gd name="T8" fmla="*/ 6 w 8"/>
                <a:gd name="T9" fmla="*/ 0 h 11"/>
                <a:gd name="T10" fmla="*/ 4 w 8"/>
                <a:gd name="T11" fmla="*/ 0 h 11"/>
                <a:gd name="T12" fmla="*/ 6 w 8"/>
                <a:gd name="T13" fmla="*/ 0 h 11"/>
                <a:gd name="T14" fmla="*/ 4 w 8"/>
                <a:gd name="T15" fmla="*/ 0 h 11"/>
                <a:gd name="T16" fmla="*/ 2 w 8"/>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2" y="11"/>
                  </a:moveTo>
                  <a:lnTo>
                    <a:pt x="0" y="9"/>
                  </a:lnTo>
                  <a:lnTo>
                    <a:pt x="2" y="11"/>
                  </a:lnTo>
                  <a:lnTo>
                    <a:pt x="8" y="0"/>
                  </a:lnTo>
                  <a:lnTo>
                    <a:pt x="6" y="0"/>
                  </a:lnTo>
                  <a:lnTo>
                    <a:pt x="4" y="0"/>
                  </a:lnTo>
                  <a:lnTo>
                    <a:pt x="6" y="0"/>
                  </a:lnTo>
                  <a:lnTo>
                    <a:pt x="4" y="0"/>
                  </a:lnTo>
                  <a:lnTo>
                    <a:pt x="2" y="11"/>
                  </a:lnTo>
                  <a:close/>
                </a:path>
              </a:pathLst>
            </a:custGeom>
            <a:solidFill>
              <a:schemeClr val="tx1"/>
            </a:solidFill>
            <a:ln w="9525">
              <a:solidFill>
                <a:schemeClr val="tx1"/>
              </a:solidFill>
              <a:round/>
              <a:headEnd/>
              <a:tailEnd/>
            </a:ln>
          </p:spPr>
          <p:txBody>
            <a:bodyPr/>
            <a:lstStyle/>
            <a:p>
              <a:endParaRPr lang="en-US"/>
            </a:p>
          </p:txBody>
        </p:sp>
        <p:sp>
          <p:nvSpPr>
            <p:cNvPr id="45548" name="Freeform 717"/>
            <p:cNvSpPr>
              <a:spLocks/>
            </p:cNvSpPr>
            <p:nvPr/>
          </p:nvSpPr>
          <p:spPr bwMode="auto">
            <a:xfrm>
              <a:off x="3680" y="3185"/>
              <a:ext cx="6" cy="13"/>
            </a:xfrm>
            <a:custGeom>
              <a:avLst/>
              <a:gdLst>
                <a:gd name="T0" fmla="*/ 0 w 6"/>
                <a:gd name="T1" fmla="*/ 11 h 13"/>
                <a:gd name="T2" fmla="*/ 4 w 6"/>
                <a:gd name="T3" fmla="*/ 13 h 13"/>
                <a:gd name="T4" fmla="*/ 6 w 6"/>
                <a:gd name="T5" fmla="*/ 2 h 13"/>
                <a:gd name="T6" fmla="*/ 2 w 6"/>
                <a:gd name="T7" fmla="*/ 0 h 13"/>
                <a:gd name="T8" fmla="*/ 0 w 6"/>
                <a:gd name="T9" fmla="*/ 11 h 13"/>
                <a:gd name="T10" fmla="*/ 0 60000 65536"/>
                <a:gd name="T11" fmla="*/ 0 60000 65536"/>
                <a:gd name="T12" fmla="*/ 0 60000 65536"/>
                <a:gd name="T13" fmla="*/ 0 60000 65536"/>
                <a:gd name="T14" fmla="*/ 0 60000 65536"/>
                <a:gd name="T15" fmla="*/ 0 w 6"/>
                <a:gd name="T16" fmla="*/ 0 h 13"/>
                <a:gd name="T17" fmla="*/ 6 w 6"/>
                <a:gd name="T18" fmla="*/ 13 h 13"/>
              </a:gdLst>
              <a:ahLst/>
              <a:cxnLst>
                <a:cxn ang="T10">
                  <a:pos x="T0" y="T1"/>
                </a:cxn>
                <a:cxn ang="T11">
                  <a:pos x="T2" y="T3"/>
                </a:cxn>
                <a:cxn ang="T12">
                  <a:pos x="T4" y="T5"/>
                </a:cxn>
                <a:cxn ang="T13">
                  <a:pos x="T6" y="T7"/>
                </a:cxn>
                <a:cxn ang="T14">
                  <a:pos x="T8" y="T9"/>
                </a:cxn>
              </a:cxnLst>
              <a:rect l="T15" t="T16" r="T17" b="T18"/>
              <a:pathLst>
                <a:path w="6" h="13">
                  <a:moveTo>
                    <a:pt x="0" y="11"/>
                  </a:moveTo>
                  <a:lnTo>
                    <a:pt x="4" y="13"/>
                  </a:lnTo>
                  <a:lnTo>
                    <a:pt x="6" y="2"/>
                  </a:lnTo>
                  <a:lnTo>
                    <a:pt x="2" y="0"/>
                  </a:lnTo>
                  <a:lnTo>
                    <a:pt x="0" y="11"/>
                  </a:lnTo>
                  <a:close/>
                </a:path>
              </a:pathLst>
            </a:custGeom>
            <a:solidFill>
              <a:schemeClr val="tx1"/>
            </a:solidFill>
            <a:ln w="9525">
              <a:solidFill>
                <a:schemeClr val="tx1"/>
              </a:solidFill>
              <a:round/>
              <a:headEnd/>
              <a:tailEnd/>
            </a:ln>
          </p:spPr>
          <p:txBody>
            <a:bodyPr/>
            <a:lstStyle/>
            <a:p>
              <a:endParaRPr lang="en-US"/>
            </a:p>
          </p:txBody>
        </p:sp>
        <p:sp>
          <p:nvSpPr>
            <p:cNvPr id="45549" name="Freeform 718"/>
            <p:cNvSpPr>
              <a:spLocks/>
            </p:cNvSpPr>
            <p:nvPr/>
          </p:nvSpPr>
          <p:spPr bwMode="auto">
            <a:xfrm>
              <a:off x="3676" y="3185"/>
              <a:ext cx="6" cy="11"/>
            </a:xfrm>
            <a:custGeom>
              <a:avLst/>
              <a:gdLst>
                <a:gd name="T0" fmla="*/ 2 w 6"/>
                <a:gd name="T1" fmla="*/ 11 h 11"/>
                <a:gd name="T2" fmla="*/ 0 w 6"/>
                <a:gd name="T3" fmla="*/ 11 h 11"/>
                <a:gd name="T4" fmla="*/ 4 w 6"/>
                <a:gd name="T5" fmla="*/ 11 h 11"/>
                <a:gd name="T6" fmla="*/ 6 w 6"/>
                <a:gd name="T7" fmla="*/ 0 h 11"/>
                <a:gd name="T8" fmla="*/ 2 w 6"/>
                <a:gd name="T9" fmla="*/ 0 h 11"/>
                <a:gd name="T10" fmla="*/ 0 w 6"/>
                <a:gd name="T11" fmla="*/ 0 h 11"/>
                <a:gd name="T12" fmla="*/ 2 w 6"/>
                <a:gd name="T13" fmla="*/ 0 h 11"/>
                <a:gd name="T14" fmla="*/ 0 w 6"/>
                <a:gd name="T15" fmla="*/ 0 h 11"/>
                <a:gd name="T16" fmla="*/ 2 w 6"/>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2" y="11"/>
                  </a:moveTo>
                  <a:lnTo>
                    <a:pt x="0" y="11"/>
                  </a:lnTo>
                  <a:lnTo>
                    <a:pt x="4" y="11"/>
                  </a:lnTo>
                  <a:lnTo>
                    <a:pt x="6" y="0"/>
                  </a:lnTo>
                  <a:lnTo>
                    <a:pt x="2" y="0"/>
                  </a:lnTo>
                  <a:lnTo>
                    <a:pt x="0" y="0"/>
                  </a:lnTo>
                  <a:lnTo>
                    <a:pt x="2" y="0"/>
                  </a:lnTo>
                  <a:lnTo>
                    <a:pt x="0" y="0"/>
                  </a:lnTo>
                  <a:lnTo>
                    <a:pt x="2" y="11"/>
                  </a:lnTo>
                  <a:close/>
                </a:path>
              </a:pathLst>
            </a:custGeom>
            <a:solidFill>
              <a:schemeClr val="tx1"/>
            </a:solidFill>
            <a:ln w="9525">
              <a:solidFill>
                <a:schemeClr val="tx1"/>
              </a:solidFill>
              <a:round/>
              <a:headEnd/>
              <a:tailEnd/>
            </a:ln>
          </p:spPr>
          <p:txBody>
            <a:bodyPr/>
            <a:lstStyle/>
            <a:p>
              <a:endParaRPr lang="en-US"/>
            </a:p>
          </p:txBody>
        </p:sp>
        <p:sp>
          <p:nvSpPr>
            <p:cNvPr id="45550" name="Freeform 719"/>
            <p:cNvSpPr>
              <a:spLocks/>
            </p:cNvSpPr>
            <p:nvPr/>
          </p:nvSpPr>
          <p:spPr bwMode="auto">
            <a:xfrm>
              <a:off x="3670" y="3185"/>
              <a:ext cx="8" cy="11"/>
            </a:xfrm>
            <a:custGeom>
              <a:avLst/>
              <a:gdLst>
                <a:gd name="T0" fmla="*/ 2 w 8"/>
                <a:gd name="T1" fmla="*/ 11 h 11"/>
                <a:gd name="T2" fmla="*/ 4 w 8"/>
                <a:gd name="T3" fmla="*/ 11 h 11"/>
                <a:gd name="T4" fmla="*/ 8 w 8"/>
                <a:gd name="T5" fmla="*/ 11 h 11"/>
                <a:gd name="T6" fmla="*/ 6 w 8"/>
                <a:gd name="T7" fmla="*/ 0 h 11"/>
                <a:gd name="T8" fmla="*/ 0 w 8"/>
                <a:gd name="T9" fmla="*/ 0 h 11"/>
                <a:gd name="T10" fmla="*/ 2 w 8"/>
                <a:gd name="T11" fmla="*/ 0 h 11"/>
                <a:gd name="T12" fmla="*/ 2 w 8"/>
                <a:gd name="T13" fmla="*/ 11 h 11"/>
                <a:gd name="T14" fmla="*/ 4 w 8"/>
                <a:gd name="T15" fmla="*/ 11 h 11"/>
                <a:gd name="T16" fmla="*/ 2 w 8"/>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2" y="11"/>
                  </a:moveTo>
                  <a:lnTo>
                    <a:pt x="4" y="11"/>
                  </a:lnTo>
                  <a:lnTo>
                    <a:pt x="8" y="11"/>
                  </a:lnTo>
                  <a:lnTo>
                    <a:pt x="6" y="0"/>
                  </a:lnTo>
                  <a:lnTo>
                    <a:pt x="0" y="0"/>
                  </a:lnTo>
                  <a:lnTo>
                    <a:pt x="2" y="0"/>
                  </a:lnTo>
                  <a:lnTo>
                    <a:pt x="2" y="11"/>
                  </a:lnTo>
                  <a:lnTo>
                    <a:pt x="4" y="11"/>
                  </a:lnTo>
                  <a:lnTo>
                    <a:pt x="2" y="11"/>
                  </a:lnTo>
                  <a:close/>
                </a:path>
              </a:pathLst>
            </a:custGeom>
            <a:solidFill>
              <a:schemeClr val="tx1"/>
            </a:solidFill>
            <a:ln w="9525">
              <a:solidFill>
                <a:schemeClr val="tx1"/>
              </a:solidFill>
              <a:round/>
              <a:headEnd/>
              <a:tailEnd/>
            </a:ln>
          </p:spPr>
          <p:txBody>
            <a:bodyPr/>
            <a:lstStyle/>
            <a:p>
              <a:endParaRPr lang="en-US"/>
            </a:p>
          </p:txBody>
        </p:sp>
        <p:sp>
          <p:nvSpPr>
            <p:cNvPr id="45551" name="Freeform 720"/>
            <p:cNvSpPr>
              <a:spLocks/>
            </p:cNvSpPr>
            <p:nvPr/>
          </p:nvSpPr>
          <p:spPr bwMode="auto">
            <a:xfrm>
              <a:off x="3668" y="3185"/>
              <a:ext cx="4" cy="11"/>
            </a:xfrm>
            <a:custGeom>
              <a:avLst/>
              <a:gdLst>
                <a:gd name="T0" fmla="*/ 4 w 4"/>
                <a:gd name="T1" fmla="*/ 11 h 11"/>
                <a:gd name="T2" fmla="*/ 2 w 4"/>
                <a:gd name="T3" fmla="*/ 11 h 11"/>
                <a:gd name="T4" fmla="*/ 4 w 4"/>
                <a:gd name="T5" fmla="*/ 11 h 11"/>
                <a:gd name="T6" fmla="*/ 4 w 4"/>
                <a:gd name="T7" fmla="*/ 0 h 11"/>
                <a:gd name="T8" fmla="*/ 2 w 4"/>
                <a:gd name="T9" fmla="*/ 0 h 11"/>
                <a:gd name="T10" fmla="*/ 0 w 4"/>
                <a:gd name="T11" fmla="*/ 0 h 11"/>
                <a:gd name="T12" fmla="*/ 2 w 4"/>
                <a:gd name="T13" fmla="*/ 0 h 11"/>
                <a:gd name="T14" fmla="*/ 0 w 4"/>
                <a:gd name="T15" fmla="*/ 0 h 11"/>
                <a:gd name="T16" fmla="*/ 4 w 4"/>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1"/>
                <a:gd name="T29" fmla="*/ 4 w 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1">
                  <a:moveTo>
                    <a:pt x="4" y="11"/>
                  </a:moveTo>
                  <a:lnTo>
                    <a:pt x="2" y="11"/>
                  </a:lnTo>
                  <a:lnTo>
                    <a:pt x="4" y="11"/>
                  </a:lnTo>
                  <a:lnTo>
                    <a:pt x="4" y="0"/>
                  </a:lnTo>
                  <a:lnTo>
                    <a:pt x="2" y="0"/>
                  </a:lnTo>
                  <a:lnTo>
                    <a:pt x="0" y="0"/>
                  </a:lnTo>
                  <a:lnTo>
                    <a:pt x="2" y="0"/>
                  </a:lnTo>
                  <a:lnTo>
                    <a:pt x="0" y="0"/>
                  </a:lnTo>
                  <a:lnTo>
                    <a:pt x="4" y="11"/>
                  </a:lnTo>
                  <a:close/>
                </a:path>
              </a:pathLst>
            </a:custGeom>
            <a:solidFill>
              <a:schemeClr val="tx1"/>
            </a:solidFill>
            <a:ln w="9525">
              <a:solidFill>
                <a:schemeClr val="tx1"/>
              </a:solidFill>
              <a:round/>
              <a:headEnd/>
              <a:tailEnd/>
            </a:ln>
          </p:spPr>
          <p:txBody>
            <a:bodyPr/>
            <a:lstStyle/>
            <a:p>
              <a:endParaRPr lang="en-US"/>
            </a:p>
          </p:txBody>
        </p:sp>
        <p:sp>
          <p:nvSpPr>
            <p:cNvPr id="45552" name="Freeform 721"/>
            <p:cNvSpPr>
              <a:spLocks/>
            </p:cNvSpPr>
            <p:nvPr/>
          </p:nvSpPr>
          <p:spPr bwMode="auto">
            <a:xfrm>
              <a:off x="3663" y="3185"/>
              <a:ext cx="9" cy="13"/>
            </a:xfrm>
            <a:custGeom>
              <a:avLst/>
              <a:gdLst>
                <a:gd name="T0" fmla="*/ 9 w 9"/>
                <a:gd name="T1" fmla="*/ 11 h 13"/>
                <a:gd name="T2" fmla="*/ 5 w 9"/>
                <a:gd name="T3" fmla="*/ 13 h 13"/>
                <a:gd name="T4" fmla="*/ 9 w 9"/>
                <a:gd name="T5" fmla="*/ 11 h 13"/>
                <a:gd name="T6" fmla="*/ 5 w 9"/>
                <a:gd name="T7" fmla="*/ 0 h 13"/>
                <a:gd name="T8" fmla="*/ 3 w 9"/>
                <a:gd name="T9" fmla="*/ 2 h 13"/>
                <a:gd name="T10" fmla="*/ 0 w 9"/>
                <a:gd name="T11" fmla="*/ 3 h 13"/>
                <a:gd name="T12" fmla="*/ 3 w 9"/>
                <a:gd name="T13" fmla="*/ 2 h 13"/>
                <a:gd name="T14" fmla="*/ 2 w 9"/>
                <a:gd name="T15" fmla="*/ 2 h 13"/>
                <a:gd name="T16" fmla="*/ 0 w 9"/>
                <a:gd name="T17" fmla="*/ 3 h 13"/>
                <a:gd name="T18" fmla="*/ 9 w 9"/>
                <a:gd name="T19" fmla="*/ 1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9" y="11"/>
                  </a:moveTo>
                  <a:lnTo>
                    <a:pt x="5" y="13"/>
                  </a:lnTo>
                  <a:lnTo>
                    <a:pt x="9" y="11"/>
                  </a:lnTo>
                  <a:lnTo>
                    <a:pt x="5" y="0"/>
                  </a:lnTo>
                  <a:lnTo>
                    <a:pt x="3" y="2"/>
                  </a:lnTo>
                  <a:lnTo>
                    <a:pt x="0" y="3"/>
                  </a:lnTo>
                  <a:lnTo>
                    <a:pt x="3" y="2"/>
                  </a:lnTo>
                  <a:lnTo>
                    <a:pt x="2" y="2"/>
                  </a:lnTo>
                  <a:lnTo>
                    <a:pt x="0" y="3"/>
                  </a:lnTo>
                  <a:lnTo>
                    <a:pt x="9" y="11"/>
                  </a:lnTo>
                  <a:close/>
                </a:path>
              </a:pathLst>
            </a:custGeom>
            <a:solidFill>
              <a:schemeClr val="tx1"/>
            </a:solidFill>
            <a:ln w="9525">
              <a:solidFill>
                <a:schemeClr val="tx1"/>
              </a:solidFill>
              <a:round/>
              <a:headEnd/>
              <a:tailEnd/>
            </a:ln>
          </p:spPr>
          <p:txBody>
            <a:bodyPr/>
            <a:lstStyle/>
            <a:p>
              <a:endParaRPr lang="en-US"/>
            </a:p>
          </p:txBody>
        </p:sp>
        <p:sp>
          <p:nvSpPr>
            <p:cNvPr id="45553" name="Freeform 722"/>
            <p:cNvSpPr>
              <a:spLocks/>
            </p:cNvSpPr>
            <p:nvPr/>
          </p:nvSpPr>
          <p:spPr bwMode="auto">
            <a:xfrm>
              <a:off x="3661" y="3188"/>
              <a:ext cx="11" cy="12"/>
            </a:xfrm>
            <a:custGeom>
              <a:avLst/>
              <a:gdLst>
                <a:gd name="T0" fmla="*/ 5 w 11"/>
                <a:gd name="T1" fmla="*/ 12 h 12"/>
                <a:gd name="T2" fmla="*/ 9 w 11"/>
                <a:gd name="T3" fmla="*/ 10 h 12"/>
                <a:gd name="T4" fmla="*/ 11 w 11"/>
                <a:gd name="T5" fmla="*/ 8 h 12"/>
                <a:gd name="T6" fmla="*/ 2 w 11"/>
                <a:gd name="T7" fmla="*/ 0 h 12"/>
                <a:gd name="T8" fmla="*/ 0 w 11"/>
                <a:gd name="T9" fmla="*/ 2 h 12"/>
                <a:gd name="T10" fmla="*/ 4 w 11"/>
                <a:gd name="T11" fmla="*/ 0 h 12"/>
                <a:gd name="T12" fmla="*/ 5 w 11"/>
                <a:gd name="T13" fmla="*/ 12 h 12"/>
                <a:gd name="T14" fmla="*/ 7 w 11"/>
                <a:gd name="T15" fmla="*/ 10 h 12"/>
                <a:gd name="T16" fmla="*/ 9 w 11"/>
                <a:gd name="T17" fmla="*/ 10 h 12"/>
                <a:gd name="T18" fmla="*/ 5 w 11"/>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5" y="12"/>
                  </a:moveTo>
                  <a:lnTo>
                    <a:pt x="9" y="10"/>
                  </a:lnTo>
                  <a:lnTo>
                    <a:pt x="11" y="8"/>
                  </a:lnTo>
                  <a:lnTo>
                    <a:pt x="2" y="0"/>
                  </a:lnTo>
                  <a:lnTo>
                    <a:pt x="0" y="2"/>
                  </a:lnTo>
                  <a:lnTo>
                    <a:pt x="4" y="0"/>
                  </a:lnTo>
                  <a:lnTo>
                    <a:pt x="5" y="12"/>
                  </a:lnTo>
                  <a:lnTo>
                    <a:pt x="7" y="10"/>
                  </a:lnTo>
                  <a:lnTo>
                    <a:pt x="9" y="10"/>
                  </a:lnTo>
                  <a:lnTo>
                    <a:pt x="5" y="12"/>
                  </a:lnTo>
                  <a:close/>
                </a:path>
              </a:pathLst>
            </a:custGeom>
            <a:solidFill>
              <a:schemeClr val="tx1"/>
            </a:solidFill>
            <a:ln w="9525">
              <a:solidFill>
                <a:schemeClr val="tx1"/>
              </a:solidFill>
              <a:round/>
              <a:headEnd/>
              <a:tailEnd/>
            </a:ln>
          </p:spPr>
          <p:txBody>
            <a:bodyPr/>
            <a:lstStyle/>
            <a:p>
              <a:endParaRPr lang="en-US"/>
            </a:p>
          </p:txBody>
        </p:sp>
        <p:sp>
          <p:nvSpPr>
            <p:cNvPr id="45554" name="Freeform 723"/>
            <p:cNvSpPr>
              <a:spLocks/>
            </p:cNvSpPr>
            <p:nvPr/>
          </p:nvSpPr>
          <p:spPr bwMode="auto">
            <a:xfrm>
              <a:off x="3659" y="3188"/>
              <a:ext cx="7" cy="12"/>
            </a:xfrm>
            <a:custGeom>
              <a:avLst/>
              <a:gdLst>
                <a:gd name="T0" fmla="*/ 7 w 7"/>
                <a:gd name="T1" fmla="*/ 10 h 12"/>
                <a:gd name="T2" fmla="*/ 6 w 7"/>
                <a:gd name="T3" fmla="*/ 12 h 12"/>
                <a:gd name="T4" fmla="*/ 7 w 7"/>
                <a:gd name="T5" fmla="*/ 12 h 12"/>
                <a:gd name="T6" fmla="*/ 6 w 7"/>
                <a:gd name="T7" fmla="*/ 0 h 12"/>
                <a:gd name="T8" fmla="*/ 2 w 7"/>
                <a:gd name="T9" fmla="*/ 0 h 12"/>
                <a:gd name="T10" fmla="*/ 0 w 7"/>
                <a:gd name="T11" fmla="*/ 2 h 12"/>
                <a:gd name="T12" fmla="*/ 2 w 7"/>
                <a:gd name="T13" fmla="*/ 0 h 12"/>
                <a:gd name="T14" fmla="*/ 0 w 7"/>
                <a:gd name="T15" fmla="*/ 2 h 12"/>
                <a:gd name="T16" fmla="*/ 7 w 7"/>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7" y="10"/>
                  </a:moveTo>
                  <a:lnTo>
                    <a:pt x="6" y="12"/>
                  </a:lnTo>
                  <a:lnTo>
                    <a:pt x="7" y="12"/>
                  </a:lnTo>
                  <a:lnTo>
                    <a:pt x="6" y="0"/>
                  </a:lnTo>
                  <a:lnTo>
                    <a:pt x="2" y="0"/>
                  </a:lnTo>
                  <a:lnTo>
                    <a:pt x="0" y="2"/>
                  </a:lnTo>
                  <a:lnTo>
                    <a:pt x="2" y="0"/>
                  </a:lnTo>
                  <a:lnTo>
                    <a:pt x="0" y="2"/>
                  </a:lnTo>
                  <a:lnTo>
                    <a:pt x="7" y="10"/>
                  </a:lnTo>
                  <a:close/>
                </a:path>
              </a:pathLst>
            </a:custGeom>
            <a:solidFill>
              <a:schemeClr val="tx1"/>
            </a:solidFill>
            <a:ln w="9525">
              <a:solidFill>
                <a:schemeClr val="tx1"/>
              </a:solidFill>
              <a:round/>
              <a:headEnd/>
              <a:tailEnd/>
            </a:ln>
          </p:spPr>
          <p:txBody>
            <a:bodyPr/>
            <a:lstStyle/>
            <a:p>
              <a:endParaRPr lang="en-US"/>
            </a:p>
          </p:txBody>
        </p:sp>
        <p:sp>
          <p:nvSpPr>
            <p:cNvPr id="45555" name="Freeform 724"/>
            <p:cNvSpPr>
              <a:spLocks/>
            </p:cNvSpPr>
            <p:nvPr/>
          </p:nvSpPr>
          <p:spPr bwMode="auto">
            <a:xfrm>
              <a:off x="3653" y="3190"/>
              <a:ext cx="13" cy="14"/>
            </a:xfrm>
            <a:custGeom>
              <a:avLst/>
              <a:gdLst>
                <a:gd name="T0" fmla="*/ 10 w 13"/>
                <a:gd name="T1" fmla="*/ 14 h 14"/>
                <a:gd name="T2" fmla="*/ 13 w 13"/>
                <a:gd name="T3" fmla="*/ 8 h 14"/>
                <a:gd name="T4" fmla="*/ 6 w 13"/>
                <a:gd name="T5" fmla="*/ 0 h 14"/>
                <a:gd name="T6" fmla="*/ 0 w 13"/>
                <a:gd name="T7" fmla="*/ 6 h 14"/>
                <a:gd name="T8" fmla="*/ 10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0" y="14"/>
                  </a:moveTo>
                  <a:lnTo>
                    <a:pt x="13" y="8"/>
                  </a:lnTo>
                  <a:lnTo>
                    <a:pt x="6" y="0"/>
                  </a:lnTo>
                  <a:lnTo>
                    <a:pt x="0" y="6"/>
                  </a:lnTo>
                  <a:lnTo>
                    <a:pt x="10" y="14"/>
                  </a:lnTo>
                  <a:close/>
                </a:path>
              </a:pathLst>
            </a:custGeom>
            <a:solidFill>
              <a:schemeClr val="tx1"/>
            </a:solidFill>
            <a:ln w="9525">
              <a:solidFill>
                <a:schemeClr val="tx1"/>
              </a:solidFill>
              <a:round/>
              <a:headEnd/>
              <a:tailEnd/>
            </a:ln>
          </p:spPr>
          <p:txBody>
            <a:bodyPr/>
            <a:lstStyle/>
            <a:p>
              <a:endParaRPr lang="en-US"/>
            </a:p>
          </p:txBody>
        </p:sp>
        <p:sp>
          <p:nvSpPr>
            <p:cNvPr id="45556" name="Freeform 725"/>
            <p:cNvSpPr>
              <a:spLocks/>
            </p:cNvSpPr>
            <p:nvPr/>
          </p:nvSpPr>
          <p:spPr bwMode="auto">
            <a:xfrm>
              <a:off x="3645" y="3196"/>
              <a:ext cx="18" cy="16"/>
            </a:xfrm>
            <a:custGeom>
              <a:avLst/>
              <a:gdLst>
                <a:gd name="T0" fmla="*/ 10 w 18"/>
                <a:gd name="T1" fmla="*/ 16 h 16"/>
                <a:gd name="T2" fmla="*/ 18 w 18"/>
                <a:gd name="T3" fmla="*/ 8 h 16"/>
                <a:gd name="T4" fmla="*/ 8 w 18"/>
                <a:gd name="T5" fmla="*/ 0 h 16"/>
                <a:gd name="T6" fmla="*/ 0 w 18"/>
                <a:gd name="T7" fmla="*/ 8 h 16"/>
                <a:gd name="T8" fmla="*/ 10 w 18"/>
                <a:gd name="T9" fmla="*/ 16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0" y="16"/>
                  </a:moveTo>
                  <a:lnTo>
                    <a:pt x="18" y="8"/>
                  </a:lnTo>
                  <a:lnTo>
                    <a:pt x="8" y="0"/>
                  </a:lnTo>
                  <a:lnTo>
                    <a:pt x="0" y="8"/>
                  </a:lnTo>
                  <a:lnTo>
                    <a:pt x="10" y="16"/>
                  </a:lnTo>
                  <a:close/>
                </a:path>
              </a:pathLst>
            </a:custGeom>
            <a:solidFill>
              <a:schemeClr val="tx1"/>
            </a:solidFill>
            <a:ln w="9525">
              <a:solidFill>
                <a:schemeClr val="tx1"/>
              </a:solidFill>
              <a:round/>
              <a:headEnd/>
              <a:tailEnd/>
            </a:ln>
          </p:spPr>
          <p:txBody>
            <a:bodyPr/>
            <a:lstStyle/>
            <a:p>
              <a:endParaRPr lang="en-US"/>
            </a:p>
          </p:txBody>
        </p:sp>
        <p:sp>
          <p:nvSpPr>
            <p:cNvPr id="45557" name="Freeform 726"/>
            <p:cNvSpPr>
              <a:spLocks/>
            </p:cNvSpPr>
            <p:nvPr/>
          </p:nvSpPr>
          <p:spPr bwMode="auto">
            <a:xfrm>
              <a:off x="3637" y="3204"/>
              <a:ext cx="18" cy="21"/>
            </a:xfrm>
            <a:custGeom>
              <a:avLst/>
              <a:gdLst>
                <a:gd name="T0" fmla="*/ 8 w 18"/>
                <a:gd name="T1" fmla="*/ 21 h 21"/>
                <a:gd name="T2" fmla="*/ 8 w 18"/>
                <a:gd name="T3" fmla="*/ 20 h 21"/>
                <a:gd name="T4" fmla="*/ 18 w 18"/>
                <a:gd name="T5" fmla="*/ 8 h 21"/>
                <a:gd name="T6" fmla="*/ 8 w 18"/>
                <a:gd name="T7" fmla="*/ 0 h 21"/>
                <a:gd name="T8" fmla="*/ 0 w 18"/>
                <a:gd name="T9" fmla="*/ 14 h 21"/>
                <a:gd name="T10" fmla="*/ 8 w 18"/>
                <a:gd name="T11" fmla="*/ 20 h 21"/>
                <a:gd name="T12" fmla="*/ 8 w 18"/>
                <a:gd name="T13" fmla="*/ 21 h 21"/>
                <a:gd name="T14" fmla="*/ 0 60000 65536"/>
                <a:gd name="T15" fmla="*/ 0 60000 65536"/>
                <a:gd name="T16" fmla="*/ 0 60000 65536"/>
                <a:gd name="T17" fmla="*/ 0 60000 65536"/>
                <a:gd name="T18" fmla="*/ 0 60000 65536"/>
                <a:gd name="T19" fmla="*/ 0 60000 65536"/>
                <a:gd name="T20" fmla="*/ 0 60000 65536"/>
                <a:gd name="T21" fmla="*/ 0 w 18"/>
                <a:gd name="T22" fmla="*/ 0 h 21"/>
                <a:gd name="T23" fmla="*/ 18 w 18"/>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1">
                  <a:moveTo>
                    <a:pt x="8" y="21"/>
                  </a:moveTo>
                  <a:lnTo>
                    <a:pt x="8" y="20"/>
                  </a:lnTo>
                  <a:lnTo>
                    <a:pt x="18" y="8"/>
                  </a:lnTo>
                  <a:lnTo>
                    <a:pt x="8" y="0"/>
                  </a:lnTo>
                  <a:lnTo>
                    <a:pt x="0" y="14"/>
                  </a:lnTo>
                  <a:lnTo>
                    <a:pt x="8" y="20"/>
                  </a:lnTo>
                  <a:lnTo>
                    <a:pt x="8" y="21"/>
                  </a:lnTo>
                  <a:close/>
                </a:path>
              </a:pathLst>
            </a:custGeom>
            <a:solidFill>
              <a:schemeClr val="tx1"/>
            </a:solidFill>
            <a:ln w="9525">
              <a:solidFill>
                <a:schemeClr val="tx1"/>
              </a:solidFill>
              <a:round/>
              <a:headEnd/>
              <a:tailEnd/>
            </a:ln>
          </p:spPr>
          <p:txBody>
            <a:bodyPr/>
            <a:lstStyle/>
            <a:p>
              <a:endParaRPr lang="en-US"/>
            </a:p>
          </p:txBody>
        </p:sp>
        <p:sp>
          <p:nvSpPr>
            <p:cNvPr id="45558" name="Freeform 727"/>
            <p:cNvSpPr>
              <a:spLocks/>
            </p:cNvSpPr>
            <p:nvPr/>
          </p:nvSpPr>
          <p:spPr bwMode="auto">
            <a:xfrm>
              <a:off x="3622" y="3218"/>
              <a:ext cx="23" cy="27"/>
            </a:xfrm>
            <a:custGeom>
              <a:avLst/>
              <a:gdLst>
                <a:gd name="T0" fmla="*/ 8 w 23"/>
                <a:gd name="T1" fmla="*/ 27 h 27"/>
                <a:gd name="T2" fmla="*/ 8 w 23"/>
                <a:gd name="T3" fmla="*/ 25 h 27"/>
                <a:gd name="T4" fmla="*/ 23 w 23"/>
                <a:gd name="T5" fmla="*/ 7 h 27"/>
                <a:gd name="T6" fmla="*/ 15 w 23"/>
                <a:gd name="T7" fmla="*/ 0 h 27"/>
                <a:gd name="T8" fmla="*/ 0 w 23"/>
                <a:gd name="T9" fmla="*/ 19 h 27"/>
                <a:gd name="T10" fmla="*/ 8 w 23"/>
                <a:gd name="T11" fmla="*/ 27 h 27"/>
                <a:gd name="T12" fmla="*/ 8 w 23"/>
                <a:gd name="T13" fmla="*/ 25 h 27"/>
                <a:gd name="T14" fmla="*/ 8 w 23"/>
                <a:gd name="T15" fmla="*/ 27 h 2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27"/>
                <a:gd name="T26" fmla="*/ 23 w 23"/>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27">
                  <a:moveTo>
                    <a:pt x="8" y="27"/>
                  </a:moveTo>
                  <a:lnTo>
                    <a:pt x="8" y="25"/>
                  </a:lnTo>
                  <a:lnTo>
                    <a:pt x="23" y="7"/>
                  </a:lnTo>
                  <a:lnTo>
                    <a:pt x="15" y="0"/>
                  </a:lnTo>
                  <a:lnTo>
                    <a:pt x="0" y="19"/>
                  </a:lnTo>
                  <a:lnTo>
                    <a:pt x="8" y="27"/>
                  </a:lnTo>
                  <a:lnTo>
                    <a:pt x="8" y="25"/>
                  </a:lnTo>
                  <a:lnTo>
                    <a:pt x="8" y="27"/>
                  </a:lnTo>
                  <a:close/>
                </a:path>
              </a:pathLst>
            </a:custGeom>
            <a:solidFill>
              <a:schemeClr val="tx1"/>
            </a:solidFill>
            <a:ln w="9525">
              <a:solidFill>
                <a:schemeClr val="tx1"/>
              </a:solidFill>
              <a:round/>
              <a:headEnd/>
              <a:tailEnd/>
            </a:ln>
          </p:spPr>
          <p:txBody>
            <a:bodyPr/>
            <a:lstStyle/>
            <a:p>
              <a:endParaRPr lang="en-US"/>
            </a:p>
          </p:txBody>
        </p:sp>
        <p:sp>
          <p:nvSpPr>
            <p:cNvPr id="45559" name="Freeform 728"/>
            <p:cNvSpPr>
              <a:spLocks/>
            </p:cNvSpPr>
            <p:nvPr/>
          </p:nvSpPr>
          <p:spPr bwMode="auto">
            <a:xfrm>
              <a:off x="3614" y="3237"/>
              <a:ext cx="16" cy="16"/>
            </a:xfrm>
            <a:custGeom>
              <a:avLst/>
              <a:gdLst>
                <a:gd name="T0" fmla="*/ 8 w 16"/>
                <a:gd name="T1" fmla="*/ 16 h 16"/>
                <a:gd name="T2" fmla="*/ 16 w 16"/>
                <a:gd name="T3" fmla="*/ 8 h 16"/>
                <a:gd name="T4" fmla="*/ 8 w 16"/>
                <a:gd name="T5" fmla="*/ 0 h 16"/>
                <a:gd name="T6" fmla="*/ 0 w 16"/>
                <a:gd name="T7" fmla="*/ 8 h 16"/>
                <a:gd name="T8" fmla="*/ 8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8" y="16"/>
                  </a:moveTo>
                  <a:lnTo>
                    <a:pt x="16" y="8"/>
                  </a:lnTo>
                  <a:lnTo>
                    <a:pt x="8" y="0"/>
                  </a:lnTo>
                  <a:lnTo>
                    <a:pt x="0" y="8"/>
                  </a:lnTo>
                  <a:lnTo>
                    <a:pt x="8" y="16"/>
                  </a:lnTo>
                  <a:close/>
                </a:path>
              </a:pathLst>
            </a:custGeom>
            <a:solidFill>
              <a:schemeClr val="tx1"/>
            </a:solidFill>
            <a:ln w="9525">
              <a:solidFill>
                <a:schemeClr val="tx1"/>
              </a:solidFill>
              <a:round/>
              <a:headEnd/>
              <a:tailEnd/>
            </a:ln>
          </p:spPr>
          <p:txBody>
            <a:bodyPr/>
            <a:lstStyle/>
            <a:p>
              <a:endParaRPr lang="en-US"/>
            </a:p>
          </p:txBody>
        </p:sp>
        <p:sp>
          <p:nvSpPr>
            <p:cNvPr id="45560" name="Freeform 729"/>
            <p:cNvSpPr>
              <a:spLocks/>
            </p:cNvSpPr>
            <p:nvPr/>
          </p:nvSpPr>
          <p:spPr bwMode="auto">
            <a:xfrm>
              <a:off x="3610" y="3245"/>
              <a:ext cx="12" cy="14"/>
            </a:xfrm>
            <a:custGeom>
              <a:avLst/>
              <a:gdLst>
                <a:gd name="T0" fmla="*/ 6 w 12"/>
                <a:gd name="T1" fmla="*/ 14 h 14"/>
                <a:gd name="T2" fmla="*/ 8 w 12"/>
                <a:gd name="T3" fmla="*/ 12 h 14"/>
                <a:gd name="T4" fmla="*/ 12 w 12"/>
                <a:gd name="T5" fmla="*/ 8 h 14"/>
                <a:gd name="T6" fmla="*/ 4 w 12"/>
                <a:gd name="T7" fmla="*/ 0 h 14"/>
                <a:gd name="T8" fmla="*/ 0 w 12"/>
                <a:gd name="T9" fmla="*/ 4 h 14"/>
                <a:gd name="T10" fmla="*/ 2 w 12"/>
                <a:gd name="T11" fmla="*/ 2 h 14"/>
                <a:gd name="T12" fmla="*/ 6 w 12"/>
                <a:gd name="T13" fmla="*/ 14 h 14"/>
                <a:gd name="T14" fmla="*/ 8 w 12"/>
                <a:gd name="T15" fmla="*/ 14 h 14"/>
                <a:gd name="T16" fmla="*/ 8 w 12"/>
                <a:gd name="T17" fmla="*/ 12 h 14"/>
                <a:gd name="T18" fmla="*/ 6 w 12"/>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6" y="14"/>
                  </a:moveTo>
                  <a:lnTo>
                    <a:pt x="8" y="12"/>
                  </a:lnTo>
                  <a:lnTo>
                    <a:pt x="12" y="8"/>
                  </a:lnTo>
                  <a:lnTo>
                    <a:pt x="4" y="0"/>
                  </a:lnTo>
                  <a:lnTo>
                    <a:pt x="0" y="4"/>
                  </a:lnTo>
                  <a:lnTo>
                    <a:pt x="2" y="2"/>
                  </a:lnTo>
                  <a:lnTo>
                    <a:pt x="6" y="14"/>
                  </a:lnTo>
                  <a:lnTo>
                    <a:pt x="8" y="14"/>
                  </a:lnTo>
                  <a:lnTo>
                    <a:pt x="8" y="12"/>
                  </a:lnTo>
                  <a:lnTo>
                    <a:pt x="6" y="14"/>
                  </a:lnTo>
                  <a:close/>
                </a:path>
              </a:pathLst>
            </a:custGeom>
            <a:solidFill>
              <a:schemeClr val="tx1"/>
            </a:solidFill>
            <a:ln w="9525">
              <a:solidFill>
                <a:schemeClr val="tx1"/>
              </a:solidFill>
              <a:round/>
              <a:headEnd/>
              <a:tailEnd/>
            </a:ln>
          </p:spPr>
          <p:txBody>
            <a:bodyPr/>
            <a:lstStyle/>
            <a:p>
              <a:endParaRPr lang="en-US"/>
            </a:p>
          </p:txBody>
        </p:sp>
        <p:sp>
          <p:nvSpPr>
            <p:cNvPr id="45561" name="Freeform 730"/>
            <p:cNvSpPr>
              <a:spLocks/>
            </p:cNvSpPr>
            <p:nvPr/>
          </p:nvSpPr>
          <p:spPr bwMode="auto">
            <a:xfrm>
              <a:off x="3609" y="3247"/>
              <a:ext cx="7" cy="14"/>
            </a:xfrm>
            <a:custGeom>
              <a:avLst/>
              <a:gdLst>
                <a:gd name="T0" fmla="*/ 3 w 7"/>
                <a:gd name="T1" fmla="*/ 14 h 14"/>
                <a:gd name="T2" fmla="*/ 7 w 7"/>
                <a:gd name="T3" fmla="*/ 12 h 14"/>
                <a:gd name="T4" fmla="*/ 3 w 7"/>
                <a:gd name="T5" fmla="*/ 0 h 14"/>
                <a:gd name="T6" fmla="*/ 0 w 7"/>
                <a:gd name="T7" fmla="*/ 2 h 14"/>
                <a:gd name="T8" fmla="*/ 3 w 7"/>
                <a:gd name="T9" fmla="*/ 14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3" y="14"/>
                  </a:moveTo>
                  <a:lnTo>
                    <a:pt x="7" y="12"/>
                  </a:lnTo>
                  <a:lnTo>
                    <a:pt x="3" y="0"/>
                  </a:lnTo>
                  <a:lnTo>
                    <a:pt x="0" y="2"/>
                  </a:lnTo>
                  <a:lnTo>
                    <a:pt x="3" y="14"/>
                  </a:lnTo>
                  <a:close/>
                </a:path>
              </a:pathLst>
            </a:custGeom>
            <a:solidFill>
              <a:schemeClr val="tx1"/>
            </a:solidFill>
            <a:ln w="9525">
              <a:solidFill>
                <a:schemeClr val="tx1"/>
              </a:solidFill>
              <a:round/>
              <a:headEnd/>
              <a:tailEnd/>
            </a:ln>
          </p:spPr>
          <p:txBody>
            <a:bodyPr/>
            <a:lstStyle/>
            <a:p>
              <a:endParaRPr lang="en-US"/>
            </a:p>
          </p:txBody>
        </p:sp>
        <p:sp>
          <p:nvSpPr>
            <p:cNvPr id="45562" name="Freeform 731"/>
            <p:cNvSpPr>
              <a:spLocks/>
            </p:cNvSpPr>
            <p:nvPr/>
          </p:nvSpPr>
          <p:spPr bwMode="auto">
            <a:xfrm>
              <a:off x="3605" y="3249"/>
              <a:ext cx="7" cy="13"/>
            </a:xfrm>
            <a:custGeom>
              <a:avLst/>
              <a:gdLst>
                <a:gd name="T0" fmla="*/ 2 w 7"/>
                <a:gd name="T1" fmla="*/ 13 h 13"/>
                <a:gd name="T2" fmla="*/ 4 w 7"/>
                <a:gd name="T3" fmla="*/ 13 h 13"/>
                <a:gd name="T4" fmla="*/ 7 w 7"/>
                <a:gd name="T5" fmla="*/ 12 h 13"/>
                <a:gd name="T6" fmla="*/ 4 w 7"/>
                <a:gd name="T7" fmla="*/ 0 h 13"/>
                <a:gd name="T8" fmla="*/ 0 w 7"/>
                <a:gd name="T9" fmla="*/ 2 h 13"/>
                <a:gd name="T10" fmla="*/ 2 w 7"/>
                <a:gd name="T11" fmla="*/ 2 h 13"/>
                <a:gd name="T12" fmla="*/ 2 w 7"/>
                <a:gd name="T13" fmla="*/ 13 h 13"/>
                <a:gd name="T14" fmla="*/ 4 w 7"/>
                <a:gd name="T15" fmla="*/ 13 h 13"/>
                <a:gd name="T16" fmla="*/ 2 w 7"/>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2" y="13"/>
                  </a:moveTo>
                  <a:lnTo>
                    <a:pt x="4" y="13"/>
                  </a:lnTo>
                  <a:lnTo>
                    <a:pt x="7" y="12"/>
                  </a:lnTo>
                  <a:lnTo>
                    <a:pt x="4" y="0"/>
                  </a:lnTo>
                  <a:lnTo>
                    <a:pt x="0" y="2"/>
                  </a:lnTo>
                  <a:lnTo>
                    <a:pt x="2" y="2"/>
                  </a:lnTo>
                  <a:lnTo>
                    <a:pt x="2" y="13"/>
                  </a:lnTo>
                  <a:lnTo>
                    <a:pt x="4" y="13"/>
                  </a:lnTo>
                  <a:lnTo>
                    <a:pt x="2" y="13"/>
                  </a:lnTo>
                  <a:close/>
                </a:path>
              </a:pathLst>
            </a:custGeom>
            <a:solidFill>
              <a:schemeClr val="tx1"/>
            </a:solidFill>
            <a:ln w="9525">
              <a:solidFill>
                <a:schemeClr val="tx1"/>
              </a:solidFill>
              <a:round/>
              <a:headEnd/>
              <a:tailEnd/>
            </a:ln>
          </p:spPr>
          <p:txBody>
            <a:bodyPr/>
            <a:lstStyle/>
            <a:p>
              <a:endParaRPr lang="en-US"/>
            </a:p>
          </p:txBody>
        </p:sp>
        <p:sp>
          <p:nvSpPr>
            <p:cNvPr id="45563" name="Rectangle 732"/>
            <p:cNvSpPr>
              <a:spLocks noChangeArrowheads="1"/>
            </p:cNvSpPr>
            <p:nvPr/>
          </p:nvSpPr>
          <p:spPr bwMode="auto">
            <a:xfrm>
              <a:off x="3605" y="3251"/>
              <a:ext cx="2" cy="11"/>
            </a:xfrm>
            <a:prstGeom prst="rect">
              <a:avLst/>
            </a:prstGeom>
            <a:solidFill>
              <a:schemeClr val="tx1"/>
            </a:solidFill>
            <a:ln w="9525">
              <a:solidFill>
                <a:schemeClr val="tx1"/>
              </a:solidFill>
              <a:miter lim="800000"/>
              <a:headEnd/>
              <a:tailEnd/>
            </a:ln>
          </p:spPr>
          <p:txBody>
            <a:bodyPr/>
            <a:lstStyle/>
            <a:p>
              <a:endParaRPr lang="en-US"/>
            </a:p>
          </p:txBody>
        </p:sp>
        <p:sp>
          <p:nvSpPr>
            <p:cNvPr id="45564" name="Rectangle 733"/>
            <p:cNvSpPr>
              <a:spLocks noChangeArrowheads="1"/>
            </p:cNvSpPr>
            <p:nvPr/>
          </p:nvSpPr>
          <p:spPr bwMode="auto">
            <a:xfrm>
              <a:off x="3603" y="3251"/>
              <a:ext cx="2" cy="11"/>
            </a:xfrm>
            <a:prstGeom prst="rect">
              <a:avLst/>
            </a:prstGeom>
            <a:solidFill>
              <a:schemeClr val="tx1"/>
            </a:solidFill>
            <a:ln w="9525">
              <a:solidFill>
                <a:schemeClr val="tx1"/>
              </a:solidFill>
              <a:miter lim="800000"/>
              <a:headEnd/>
              <a:tailEnd/>
            </a:ln>
          </p:spPr>
          <p:txBody>
            <a:bodyPr/>
            <a:lstStyle/>
            <a:p>
              <a:endParaRPr lang="en-US"/>
            </a:p>
          </p:txBody>
        </p:sp>
        <p:sp>
          <p:nvSpPr>
            <p:cNvPr id="45565" name="Freeform 734"/>
            <p:cNvSpPr>
              <a:spLocks/>
            </p:cNvSpPr>
            <p:nvPr/>
          </p:nvSpPr>
          <p:spPr bwMode="auto">
            <a:xfrm>
              <a:off x="3595" y="3251"/>
              <a:ext cx="8" cy="11"/>
            </a:xfrm>
            <a:custGeom>
              <a:avLst/>
              <a:gdLst>
                <a:gd name="T0" fmla="*/ 0 w 8"/>
                <a:gd name="T1" fmla="*/ 11 h 11"/>
                <a:gd name="T2" fmla="*/ 4 w 8"/>
                <a:gd name="T3" fmla="*/ 11 h 11"/>
                <a:gd name="T4" fmla="*/ 8 w 8"/>
                <a:gd name="T5" fmla="*/ 11 h 11"/>
                <a:gd name="T6" fmla="*/ 8 w 8"/>
                <a:gd name="T7" fmla="*/ 0 h 11"/>
                <a:gd name="T8" fmla="*/ 4 w 8"/>
                <a:gd name="T9" fmla="*/ 0 h 11"/>
                <a:gd name="T10" fmla="*/ 6 w 8"/>
                <a:gd name="T11" fmla="*/ 0 h 11"/>
                <a:gd name="T12" fmla="*/ 0 w 8"/>
                <a:gd name="T13" fmla="*/ 11 h 11"/>
                <a:gd name="T14" fmla="*/ 2 w 8"/>
                <a:gd name="T15" fmla="*/ 11 h 11"/>
                <a:gd name="T16" fmla="*/ 4 w 8"/>
                <a:gd name="T17" fmla="*/ 11 h 11"/>
                <a:gd name="T18" fmla="*/ 0 w 8"/>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
                <a:gd name="T32" fmla="*/ 8 w 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
                  <a:moveTo>
                    <a:pt x="0" y="11"/>
                  </a:moveTo>
                  <a:lnTo>
                    <a:pt x="4" y="11"/>
                  </a:lnTo>
                  <a:lnTo>
                    <a:pt x="8" y="11"/>
                  </a:lnTo>
                  <a:lnTo>
                    <a:pt x="8" y="0"/>
                  </a:lnTo>
                  <a:lnTo>
                    <a:pt x="4" y="0"/>
                  </a:lnTo>
                  <a:lnTo>
                    <a:pt x="6" y="0"/>
                  </a:lnTo>
                  <a:lnTo>
                    <a:pt x="0" y="11"/>
                  </a:lnTo>
                  <a:lnTo>
                    <a:pt x="2" y="11"/>
                  </a:lnTo>
                  <a:lnTo>
                    <a:pt x="4" y="11"/>
                  </a:lnTo>
                  <a:lnTo>
                    <a:pt x="0" y="11"/>
                  </a:lnTo>
                  <a:close/>
                </a:path>
              </a:pathLst>
            </a:custGeom>
            <a:solidFill>
              <a:schemeClr val="tx1"/>
            </a:solidFill>
            <a:ln w="9525">
              <a:solidFill>
                <a:schemeClr val="tx1"/>
              </a:solidFill>
              <a:round/>
              <a:headEnd/>
              <a:tailEnd/>
            </a:ln>
          </p:spPr>
          <p:txBody>
            <a:bodyPr/>
            <a:lstStyle/>
            <a:p>
              <a:endParaRPr lang="en-US"/>
            </a:p>
          </p:txBody>
        </p:sp>
        <p:sp>
          <p:nvSpPr>
            <p:cNvPr id="45566" name="Freeform 735"/>
            <p:cNvSpPr>
              <a:spLocks/>
            </p:cNvSpPr>
            <p:nvPr/>
          </p:nvSpPr>
          <p:spPr bwMode="auto">
            <a:xfrm>
              <a:off x="3591" y="3249"/>
              <a:ext cx="10" cy="13"/>
            </a:xfrm>
            <a:custGeom>
              <a:avLst/>
              <a:gdLst>
                <a:gd name="T0" fmla="*/ 0 w 10"/>
                <a:gd name="T1" fmla="*/ 12 h 13"/>
                <a:gd name="T2" fmla="*/ 4 w 10"/>
                <a:gd name="T3" fmla="*/ 13 h 13"/>
                <a:gd name="T4" fmla="*/ 10 w 10"/>
                <a:gd name="T5" fmla="*/ 2 h 13"/>
                <a:gd name="T6" fmla="*/ 6 w 10"/>
                <a:gd name="T7" fmla="*/ 0 h 13"/>
                <a:gd name="T8" fmla="*/ 0 w 10"/>
                <a:gd name="T9" fmla="*/ 12 h 13"/>
                <a:gd name="T10" fmla="*/ 0 60000 65536"/>
                <a:gd name="T11" fmla="*/ 0 60000 65536"/>
                <a:gd name="T12" fmla="*/ 0 60000 65536"/>
                <a:gd name="T13" fmla="*/ 0 60000 65536"/>
                <a:gd name="T14" fmla="*/ 0 60000 65536"/>
                <a:gd name="T15" fmla="*/ 0 w 10"/>
                <a:gd name="T16" fmla="*/ 0 h 13"/>
                <a:gd name="T17" fmla="*/ 10 w 10"/>
                <a:gd name="T18" fmla="*/ 13 h 13"/>
              </a:gdLst>
              <a:ahLst/>
              <a:cxnLst>
                <a:cxn ang="T10">
                  <a:pos x="T0" y="T1"/>
                </a:cxn>
                <a:cxn ang="T11">
                  <a:pos x="T2" y="T3"/>
                </a:cxn>
                <a:cxn ang="T12">
                  <a:pos x="T4" y="T5"/>
                </a:cxn>
                <a:cxn ang="T13">
                  <a:pos x="T6" y="T7"/>
                </a:cxn>
                <a:cxn ang="T14">
                  <a:pos x="T8" y="T9"/>
                </a:cxn>
              </a:cxnLst>
              <a:rect l="T15" t="T16" r="T17" b="T18"/>
              <a:pathLst>
                <a:path w="10" h="13">
                  <a:moveTo>
                    <a:pt x="0" y="12"/>
                  </a:moveTo>
                  <a:lnTo>
                    <a:pt x="4" y="13"/>
                  </a:lnTo>
                  <a:lnTo>
                    <a:pt x="10" y="2"/>
                  </a:lnTo>
                  <a:lnTo>
                    <a:pt x="6" y="0"/>
                  </a:lnTo>
                  <a:lnTo>
                    <a:pt x="0" y="12"/>
                  </a:lnTo>
                  <a:close/>
                </a:path>
              </a:pathLst>
            </a:custGeom>
            <a:solidFill>
              <a:schemeClr val="tx1"/>
            </a:solidFill>
            <a:ln w="9525">
              <a:solidFill>
                <a:schemeClr val="tx1"/>
              </a:solidFill>
              <a:round/>
              <a:headEnd/>
              <a:tailEnd/>
            </a:ln>
          </p:spPr>
          <p:txBody>
            <a:bodyPr/>
            <a:lstStyle/>
            <a:p>
              <a:endParaRPr lang="en-US"/>
            </a:p>
          </p:txBody>
        </p:sp>
        <p:sp>
          <p:nvSpPr>
            <p:cNvPr id="45567" name="Freeform 736"/>
            <p:cNvSpPr>
              <a:spLocks/>
            </p:cNvSpPr>
            <p:nvPr/>
          </p:nvSpPr>
          <p:spPr bwMode="auto">
            <a:xfrm>
              <a:off x="3585" y="3247"/>
              <a:ext cx="12" cy="14"/>
            </a:xfrm>
            <a:custGeom>
              <a:avLst/>
              <a:gdLst>
                <a:gd name="T0" fmla="*/ 0 w 12"/>
                <a:gd name="T1" fmla="*/ 10 h 14"/>
                <a:gd name="T2" fmla="*/ 2 w 12"/>
                <a:gd name="T3" fmla="*/ 12 h 14"/>
                <a:gd name="T4" fmla="*/ 6 w 12"/>
                <a:gd name="T5" fmla="*/ 14 h 14"/>
                <a:gd name="T6" fmla="*/ 12 w 12"/>
                <a:gd name="T7" fmla="*/ 2 h 14"/>
                <a:gd name="T8" fmla="*/ 6 w 12"/>
                <a:gd name="T9" fmla="*/ 0 h 14"/>
                <a:gd name="T10" fmla="*/ 8 w 12"/>
                <a:gd name="T11" fmla="*/ 2 h 14"/>
                <a:gd name="T12" fmla="*/ 0 w 12"/>
                <a:gd name="T13" fmla="*/ 10 h 14"/>
                <a:gd name="T14" fmla="*/ 0 w 12"/>
                <a:gd name="T15" fmla="*/ 12 h 14"/>
                <a:gd name="T16" fmla="*/ 2 w 12"/>
                <a:gd name="T17" fmla="*/ 12 h 14"/>
                <a:gd name="T18" fmla="*/ 0 w 12"/>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0" y="10"/>
                  </a:moveTo>
                  <a:lnTo>
                    <a:pt x="2" y="12"/>
                  </a:lnTo>
                  <a:lnTo>
                    <a:pt x="6" y="14"/>
                  </a:lnTo>
                  <a:lnTo>
                    <a:pt x="12" y="2"/>
                  </a:lnTo>
                  <a:lnTo>
                    <a:pt x="6" y="0"/>
                  </a:lnTo>
                  <a:lnTo>
                    <a:pt x="8" y="2"/>
                  </a:lnTo>
                  <a:lnTo>
                    <a:pt x="0" y="10"/>
                  </a:lnTo>
                  <a:lnTo>
                    <a:pt x="0" y="12"/>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568" name="Freeform 737"/>
            <p:cNvSpPr>
              <a:spLocks/>
            </p:cNvSpPr>
            <p:nvPr/>
          </p:nvSpPr>
          <p:spPr bwMode="auto">
            <a:xfrm>
              <a:off x="3580" y="3243"/>
              <a:ext cx="13" cy="14"/>
            </a:xfrm>
            <a:custGeom>
              <a:avLst/>
              <a:gdLst>
                <a:gd name="T0" fmla="*/ 0 w 13"/>
                <a:gd name="T1" fmla="*/ 8 h 14"/>
                <a:gd name="T2" fmla="*/ 0 w 13"/>
                <a:gd name="T3" fmla="*/ 10 h 14"/>
                <a:gd name="T4" fmla="*/ 5 w 13"/>
                <a:gd name="T5" fmla="*/ 14 h 14"/>
                <a:gd name="T6" fmla="*/ 13 w 13"/>
                <a:gd name="T7" fmla="*/ 6 h 14"/>
                <a:gd name="T8" fmla="*/ 9 w 13"/>
                <a:gd name="T9" fmla="*/ 0 h 14"/>
                <a:gd name="T10" fmla="*/ 9 w 13"/>
                <a:gd name="T11" fmla="*/ 2 h 14"/>
                <a:gd name="T12" fmla="*/ 0 w 13"/>
                <a:gd name="T13" fmla="*/ 8 h 14"/>
                <a:gd name="T14" fmla="*/ 0 w 13"/>
                <a:gd name="T15" fmla="*/ 10 h 14"/>
                <a:gd name="T16" fmla="*/ 0 w 13"/>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0" y="8"/>
                  </a:moveTo>
                  <a:lnTo>
                    <a:pt x="0" y="10"/>
                  </a:lnTo>
                  <a:lnTo>
                    <a:pt x="5" y="14"/>
                  </a:lnTo>
                  <a:lnTo>
                    <a:pt x="13" y="6"/>
                  </a:lnTo>
                  <a:lnTo>
                    <a:pt x="9" y="0"/>
                  </a:lnTo>
                  <a:lnTo>
                    <a:pt x="9" y="2"/>
                  </a:lnTo>
                  <a:lnTo>
                    <a:pt x="0" y="8"/>
                  </a:lnTo>
                  <a:lnTo>
                    <a:pt x="0" y="10"/>
                  </a:lnTo>
                  <a:lnTo>
                    <a:pt x="0" y="8"/>
                  </a:lnTo>
                  <a:close/>
                </a:path>
              </a:pathLst>
            </a:custGeom>
            <a:solidFill>
              <a:schemeClr val="tx1"/>
            </a:solidFill>
            <a:ln w="9525">
              <a:solidFill>
                <a:schemeClr val="tx1"/>
              </a:solidFill>
              <a:round/>
              <a:headEnd/>
              <a:tailEnd/>
            </a:ln>
          </p:spPr>
          <p:txBody>
            <a:bodyPr/>
            <a:lstStyle/>
            <a:p>
              <a:endParaRPr lang="en-US"/>
            </a:p>
          </p:txBody>
        </p:sp>
        <p:sp>
          <p:nvSpPr>
            <p:cNvPr id="45569" name="Freeform 738"/>
            <p:cNvSpPr>
              <a:spLocks/>
            </p:cNvSpPr>
            <p:nvPr/>
          </p:nvSpPr>
          <p:spPr bwMode="auto">
            <a:xfrm>
              <a:off x="3572" y="3235"/>
              <a:ext cx="17" cy="16"/>
            </a:xfrm>
            <a:custGeom>
              <a:avLst/>
              <a:gdLst>
                <a:gd name="T0" fmla="*/ 0 w 17"/>
                <a:gd name="T1" fmla="*/ 6 h 16"/>
                <a:gd name="T2" fmla="*/ 8 w 17"/>
                <a:gd name="T3" fmla="*/ 16 h 16"/>
                <a:gd name="T4" fmla="*/ 17 w 17"/>
                <a:gd name="T5" fmla="*/ 10 h 16"/>
                <a:gd name="T6" fmla="*/ 10 w 17"/>
                <a:gd name="T7" fmla="*/ 0 h 16"/>
                <a:gd name="T8" fmla="*/ 0 w 17"/>
                <a:gd name="T9" fmla="*/ 6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6"/>
                  </a:moveTo>
                  <a:lnTo>
                    <a:pt x="8" y="16"/>
                  </a:lnTo>
                  <a:lnTo>
                    <a:pt x="17" y="10"/>
                  </a:lnTo>
                  <a:lnTo>
                    <a:pt x="10" y="0"/>
                  </a:lnTo>
                  <a:lnTo>
                    <a:pt x="0" y="6"/>
                  </a:lnTo>
                  <a:close/>
                </a:path>
              </a:pathLst>
            </a:custGeom>
            <a:solidFill>
              <a:schemeClr val="tx1"/>
            </a:solidFill>
            <a:ln w="9525">
              <a:solidFill>
                <a:schemeClr val="tx1"/>
              </a:solidFill>
              <a:round/>
              <a:headEnd/>
              <a:tailEnd/>
            </a:ln>
          </p:spPr>
          <p:txBody>
            <a:bodyPr/>
            <a:lstStyle/>
            <a:p>
              <a:endParaRPr lang="en-US"/>
            </a:p>
          </p:txBody>
        </p:sp>
        <p:sp>
          <p:nvSpPr>
            <p:cNvPr id="45570" name="Freeform 739"/>
            <p:cNvSpPr>
              <a:spLocks/>
            </p:cNvSpPr>
            <p:nvPr/>
          </p:nvSpPr>
          <p:spPr bwMode="auto">
            <a:xfrm>
              <a:off x="3554" y="3208"/>
              <a:ext cx="28" cy="33"/>
            </a:xfrm>
            <a:custGeom>
              <a:avLst/>
              <a:gdLst>
                <a:gd name="T0" fmla="*/ 0 w 28"/>
                <a:gd name="T1" fmla="*/ 8 h 33"/>
                <a:gd name="T2" fmla="*/ 18 w 28"/>
                <a:gd name="T3" fmla="*/ 33 h 33"/>
                <a:gd name="T4" fmla="*/ 28 w 28"/>
                <a:gd name="T5" fmla="*/ 27 h 33"/>
                <a:gd name="T6" fmla="*/ 10 w 28"/>
                <a:gd name="T7" fmla="*/ 0 h 33"/>
                <a:gd name="T8" fmla="*/ 0 w 28"/>
                <a:gd name="T9" fmla="*/ 8 h 33"/>
                <a:gd name="T10" fmla="*/ 0 60000 65536"/>
                <a:gd name="T11" fmla="*/ 0 60000 65536"/>
                <a:gd name="T12" fmla="*/ 0 60000 65536"/>
                <a:gd name="T13" fmla="*/ 0 60000 65536"/>
                <a:gd name="T14" fmla="*/ 0 60000 65536"/>
                <a:gd name="T15" fmla="*/ 0 w 28"/>
                <a:gd name="T16" fmla="*/ 0 h 33"/>
                <a:gd name="T17" fmla="*/ 28 w 28"/>
                <a:gd name="T18" fmla="*/ 33 h 33"/>
              </a:gdLst>
              <a:ahLst/>
              <a:cxnLst>
                <a:cxn ang="T10">
                  <a:pos x="T0" y="T1"/>
                </a:cxn>
                <a:cxn ang="T11">
                  <a:pos x="T2" y="T3"/>
                </a:cxn>
                <a:cxn ang="T12">
                  <a:pos x="T4" y="T5"/>
                </a:cxn>
                <a:cxn ang="T13">
                  <a:pos x="T6" y="T7"/>
                </a:cxn>
                <a:cxn ang="T14">
                  <a:pos x="T8" y="T9"/>
                </a:cxn>
              </a:cxnLst>
              <a:rect l="T15" t="T16" r="T17" b="T18"/>
              <a:pathLst>
                <a:path w="28" h="33">
                  <a:moveTo>
                    <a:pt x="0" y="8"/>
                  </a:moveTo>
                  <a:lnTo>
                    <a:pt x="18" y="33"/>
                  </a:lnTo>
                  <a:lnTo>
                    <a:pt x="28" y="27"/>
                  </a:lnTo>
                  <a:lnTo>
                    <a:pt x="10" y="0"/>
                  </a:lnTo>
                  <a:lnTo>
                    <a:pt x="0" y="8"/>
                  </a:lnTo>
                  <a:close/>
                </a:path>
              </a:pathLst>
            </a:custGeom>
            <a:solidFill>
              <a:schemeClr val="tx1"/>
            </a:solidFill>
            <a:ln w="9525">
              <a:solidFill>
                <a:schemeClr val="tx1"/>
              </a:solidFill>
              <a:round/>
              <a:headEnd/>
              <a:tailEnd/>
            </a:ln>
          </p:spPr>
          <p:txBody>
            <a:bodyPr/>
            <a:lstStyle/>
            <a:p>
              <a:endParaRPr lang="en-US"/>
            </a:p>
          </p:txBody>
        </p:sp>
        <p:sp>
          <p:nvSpPr>
            <p:cNvPr id="45571" name="Freeform 740"/>
            <p:cNvSpPr>
              <a:spLocks/>
            </p:cNvSpPr>
            <p:nvPr/>
          </p:nvSpPr>
          <p:spPr bwMode="auto">
            <a:xfrm>
              <a:off x="3545" y="3194"/>
              <a:ext cx="19" cy="22"/>
            </a:xfrm>
            <a:custGeom>
              <a:avLst/>
              <a:gdLst>
                <a:gd name="T0" fmla="*/ 0 w 19"/>
                <a:gd name="T1" fmla="*/ 8 h 22"/>
                <a:gd name="T2" fmla="*/ 9 w 19"/>
                <a:gd name="T3" fmla="*/ 22 h 22"/>
                <a:gd name="T4" fmla="*/ 19 w 19"/>
                <a:gd name="T5" fmla="*/ 14 h 22"/>
                <a:gd name="T6" fmla="*/ 9 w 19"/>
                <a:gd name="T7" fmla="*/ 0 h 22"/>
                <a:gd name="T8" fmla="*/ 0 w 19"/>
                <a:gd name="T9" fmla="*/ 8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8"/>
                  </a:moveTo>
                  <a:lnTo>
                    <a:pt x="9" y="22"/>
                  </a:lnTo>
                  <a:lnTo>
                    <a:pt x="19" y="14"/>
                  </a:lnTo>
                  <a:lnTo>
                    <a:pt x="9" y="0"/>
                  </a:lnTo>
                  <a:lnTo>
                    <a:pt x="0" y="8"/>
                  </a:lnTo>
                  <a:close/>
                </a:path>
              </a:pathLst>
            </a:custGeom>
            <a:solidFill>
              <a:schemeClr val="tx1"/>
            </a:solidFill>
            <a:ln w="9525">
              <a:solidFill>
                <a:schemeClr val="tx1"/>
              </a:solidFill>
              <a:round/>
              <a:headEnd/>
              <a:tailEnd/>
            </a:ln>
          </p:spPr>
          <p:txBody>
            <a:bodyPr/>
            <a:lstStyle/>
            <a:p>
              <a:endParaRPr lang="en-US"/>
            </a:p>
          </p:txBody>
        </p:sp>
        <p:sp>
          <p:nvSpPr>
            <p:cNvPr id="45572" name="Freeform 741"/>
            <p:cNvSpPr>
              <a:spLocks/>
            </p:cNvSpPr>
            <p:nvPr/>
          </p:nvSpPr>
          <p:spPr bwMode="auto">
            <a:xfrm>
              <a:off x="3541" y="3188"/>
              <a:ext cx="13" cy="14"/>
            </a:xfrm>
            <a:custGeom>
              <a:avLst/>
              <a:gdLst>
                <a:gd name="T0" fmla="*/ 0 w 13"/>
                <a:gd name="T1" fmla="*/ 8 h 14"/>
                <a:gd name="T2" fmla="*/ 4 w 13"/>
                <a:gd name="T3" fmla="*/ 14 h 14"/>
                <a:gd name="T4" fmla="*/ 13 w 13"/>
                <a:gd name="T5" fmla="*/ 6 h 14"/>
                <a:gd name="T6" fmla="*/ 8 w 13"/>
                <a:gd name="T7" fmla="*/ 0 h 14"/>
                <a:gd name="T8" fmla="*/ 0 w 13"/>
                <a:gd name="T9" fmla="*/ 8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8"/>
                  </a:moveTo>
                  <a:lnTo>
                    <a:pt x="4" y="14"/>
                  </a:lnTo>
                  <a:lnTo>
                    <a:pt x="13" y="6"/>
                  </a:lnTo>
                  <a:lnTo>
                    <a:pt x="8" y="0"/>
                  </a:lnTo>
                  <a:lnTo>
                    <a:pt x="0" y="8"/>
                  </a:lnTo>
                  <a:close/>
                </a:path>
              </a:pathLst>
            </a:custGeom>
            <a:solidFill>
              <a:schemeClr val="tx1"/>
            </a:solidFill>
            <a:ln w="9525">
              <a:solidFill>
                <a:schemeClr val="tx1"/>
              </a:solidFill>
              <a:round/>
              <a:headEnd/>
              <a:tailEnd/>
            </a:ln>
          </p:spPr>
          <p:txBody>
            <a:bodyPr/>
            <a:lstStyle/>
            <a:p>
              <a:endParaRPr lang="en-US"/>
            </a:p>
          </p:txBody>
        </p:sp>
        <p:sp>
          <p:nvSpPr>
            <p:cNvPr id="45573" name="Freeform 742"/>
            <p:cNvSpPr>
              <a:spLocks/>
            </p:cNvSpPr>
            <p:nvPr/>
          </p:nvSpPr>
          <p:spPr bwMode="auto">
            <a:xfrm>
              <a:off x="3535" y="3183"/>
              <a:ext cx="14" cy="13"/>
            </a:xfrm>
            <a:custGeom>
              <a:avLst/>
              <a:gdLst>
                <a:gd name="T0" fmla="*/ 2 w 14"/>
                <a:gd name="T1" fmla="*/ 9 h 13"/>
                <a:gd name="T2" fmla="*/ 0 w 14"/>
                <a:gd name="T3" fmla="*/ 9 h 13"/>
                <a:gd name="T4" fmla="*/ 6 w 14"/>
                <a:gd name="T5" fmla="*/ 13 h 13"/>
                <a:gd name="T6" fmla="*/ 14 w 14"/>
                <a:gd name="T7" fmla="*/ 5 h 13"/>
                <a:gd name="T8" fmla="*/ 10 w 14"/>
                <a:gd name="T9" fmla="*/ 2 h 13"/>
                <a:gd name="T10" fmla="*/ 8 w 14"/>
                <a:gd name="T11" fmla="*/ 0 h 13"/>
                <a:gd name="T12" fmla="*/ 10 w 14"/>
                <a:gd name="T13" fmla="*/ 2 h 13"/>
                <a:gd name="T14" fmla="*/ 10 w 14"/>
                <a:gd name="T15" fmla="*/ 0 h 13"/>
                <a:gd name="T16" fmla="*/ 8 w 14"/>
                <a:gd name="T17" fmla="*/ 0 h 13"/>
                <a:gd name="T18" fmla="*/ 2 w 14"/>
                <a:gd name="T19" fmla="*/ 9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3"/>
                <a:gd name="T32" fmla="*/ 14 w 1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3">
                  <a:moveTo>
                    <a:pt x="2" y="9"/>
                  </a:moveTo>
                  <a:lnTo>
                    <a:pt x="0" y="9"/>
                  </a:lnTo>
                  <a:lnTo>
                    <a:pt x="6" y="13"/>
                  </a:lnTo>
                  <a:lnTo>
                    <a:pt x="14" y="5"/>
                  </a:lnTo>
                  <a:lnTo>
                    <a:pt x="10" y="2"/>
                  </a:lnTo>
                  <a:lnTo>
                    <a:pt x="8" y="0"/>
                  </a:lnTo>
                  <a:lnTo>
                    <a:pt x="10" y="2"/>
                  </a:lnTo>
                  <a:lnTo>
                    <a:pt x="10" y="0"/>
                  </a:lnTo>
                  <a:lnTo>
                    <a:pt x="8" y="0"/>
                  </a:lnTo>
                  <a:lnTo>
                    <a:pt x="2" y="9"/>
                  </a:lnTo>
                  <a:close/>
                </a:path>
              </a:pathLst>
            </a:custGeom>
            <a:solidFill>
              <a:schemeClr val="tx1"/>
            </a:solidFill>
            <a:ln w="9525">
              <a:solidFill>
                <a:schemeClr val="tx1"/>
              </a:solidFill>
              <a:round/>
              <a:headEnd/>
              <a:tailEnd/>
            </a:ln>
          </p:spPr>
          <p:txBody>
            <a:bodyPr/>
            <a:lstStyle/>
            <a:p>
              <a:endParaRPr lang="en-US"/>
            </a:p>
          </p:txBody>
        </p:sp>
        <p:sp>
          <p:nvSpPr>
            <p:cNvPr id="45574" name="Freeform 743"/>
            <p:cNvSpPr>
              <a:spLocks/>
            </p:cNvSpPr>
            <p:nvPr/>
          </p:nvSpPr>
          <p:spPr bwMode="auto">
            <a:xfrm>
              <a:off x="3533" y="3179"/>
              <a:ext cx="10" cy="13"/>
            </a:xfrm>
            <a:custGeom>
              <a:avLst/>
              <a:gdLst>
                <a:gd name="T0" fmla="*/ 2 w 10"/>
                <a:gd name="T1" fmla="*/ 11 h 13"/>
                <a:gd name="T2" fmla="*/ 0 w 10"/>
                <a:gd name="T3" fmla="*/ 11 h 13"/>
                <a:gd name="T4" fmla="*/ 4 w 10"/>
                <a:gd name="T5" fmla="*/ 13 h 13"/>
                <a:gd name="T6" fmla="*/ 10 w 10"/>
                <a:gd name="T7" fmla="*/ 4 h 13"/>
                <a:gd name="T8" fmla="*/ 6 w 10"/>
                <a:gd name="T9" fmla="*/ 2 h 13"/>
                <a:gd name="T10" fmla="*/ 6 w 10"/>
                <a:gd name="T11" fmla="*/ 0 h 13"/>
                <a:gd name="T12" fmla="*/ 6 w 10"/>
                <a:gd name="T13" fmla="*/ 2 h 13"/>
                <a:gd name="T14" fmla="*/ 6 w 10"/>
                <a:gd name="T15" fmla="*/ 0 h 13"/>
                <a:gd name="T16" fmla="*/ 2 w 10"/>
                <a:gd name="T17" fmla="*/ 1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2" y="11"/>
                  </a:moveTo>
                  <a:lnTo>
                    <a:pt x="0" y="11"/>
                  </a:lnTo>
                  <a:lnTo>
                    <a:pt x="4" y="13"/>
                  </a:lnTo>
                  <a:lnTo>
                    <a:pt x="10" y="4"/>
                  </a:lnTo>
                  <a:lnTo>
                    <a:pt x="6" y="2"/>
                  </a:lnTo>
                  <a:lnTo>
                    <a:pt x="6" y="0"/>
                  </a:lnTo>
                  <a:lnTo>
                    <a:pt x="6" y="2"/>
                  </a:lnTo>
                  <a:lnTo>
                    <a:pt x="6" y="0"/>
                  </a:lnTo>
                  <a:lnTo>
                    <a:pt x="2" y="11"/>
                  </a:lnTo>
                  <a:close/>
                </a:path>
              </a:pathLst>
            </a:custGeom>
            <a:solidFill>
              <a:schemeClr val="tx1"/>
            </a:solidFill>
            <a:ln w="9525">
              <a:solidFill>
                <a:schemeClr val="tx1"/>
              </a:solidFill>
              <a:round/>
              <a:headEnd/>
              <a:tailEnd/>
            </a:ln>
          </p:spPr>
          <p:txBody>
            <a:bodyPr/>
            <a:lstStyle/>
            <a:p>
              <a:endParaRPr lang="en-US"/>
            </a:p>
          </p:txBody>
        </p:sp>
        <p:sp>
          <p:nvSpPr>
            <p:cNvPr id="45575" name="Freeform 744"/>
            <p:cNvSpPr>
              <a:spLocks/>
            </p:cNvSpPr>
            <p:nvPr/>
          </p:nvSpPr>
          <p:spPr bwMode="auto">
            <a:xfrm>
              <a:off x="3531" y="3179"/>
              <a:ext cx="8" cy="11"/>
            </a:xfrm>
            <a:custGeom>
              <a:avLst/>
              <a:gdLst>
                <a:gd name="T0" fmla="*/ 0 w 8"/>
                <a:gd name="T1" fmla="*/ 9 h 11"/>
                <a:gd name="T2" fmla="*/ 0 w 8"/>
                <a:gd name="T3" fmla="*/ 11 h 11"/>
                <a:gd name="T4" fmla="*/ 4 w 8"/>
                <a:gd name="T5" fmla="*/ 11 h 11"/>
                <a:gd name="T6" fmla="*/ 8 w 8"/>
                <a:gd name="T7" fmla="*/ 0 h 11"/>
                <a:gd name="T8" fmla="*/ 4 w 8"/>
                <a:gd name="T9" fmla="*/ 0 h 11"/>
                <a:gd name="T10" fmla="*/ 0 w 8"/>
                <a:gd name="T11" fmla="*/ 9 h 11"/>
                <a:gd name="T12" fmla="*/ 0 w 8"/>
                <a:gd name="T13" fmla="*/ 11 h 11"/>
                <a:gd name="T14" fmla="*/ 0 w 8"/>
                <a:gd name="T15" fmla="*/ 9 h 11"/>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1"/>
                <a:gd name="T26" fmla="*/ 8 w 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1">
                  <a:moveTo>
                    <a:pt x="0" y="9"/>
                  </a:moveTo>
                  <a:lnTo>
                    <a:pt x="0" y="11"/>
                  </a:lnTo>
                  <a:lnTo>
                    <a:pt x="4" y="11"/>
                  </a:lnTo>
                  <a:lnTo>
                    <a:pt x="8" y="0"/>
                  </a:lnTo>
                  <a:lnTo>
                    <a:pt x="4" y="0"/>
                  </a:lnTo>
                  <a:lnTo>
                    <a:pt x="0" y="9"/>
                  </a:lnTo>
                  <a:lnTo>
                    <a:pt x="0" y="11"/>
                  </a:lnTo>
                  <a:lnTo>
                    <a:pt x="0" y="9"/>
                  </a:lnTo>
                  <a:close/>
                </a:path>
              </a:pathLst>
            </a:custGeom>
            <a:solidFill>
              <a:schemeClr val="tx1"/>
            </a:solidFill>
            <a:ln w="9525">
              <a:solidFill>
                <a:schemeClr val="tx1"/>
              </a:solidFill>
              <a:round/>
              <a:headEnd/>
              <a:tailEnd/>
            </a:ln>
          </p:spPr>
          <p:txBody>
            <a:bodyPr/>
            <a:lstStyle/>
            <a:p>
              <a:endParaRPr lang="en-US"/>
            </a:p>
          </p:txBody>
        </p:sp>
        <p:sp>
          <p:nvSpPr>
            <p:cNvPr id="45576" name="Freeform 745"/>
            <p:cNvSpPr>
              <a:spLocks/>
            </p:cNvSpPr>
            <p:nvPr/>
          </p:nvSpPr>
          <p:spPr bwMode="auto">
            <a:xfrm>
              <a:off x="3529" y="3177"/>
              <a:ext cx="6" cy="11"/>
            </a:xfrm>
            <a:custGeom>
              <a:avLst/>
              <a:gdLst>
                <a:gd name="T0" fmla="*/ 2 w 6"/>
                <a:gd name="T1" fmla="*/ 11 h 11"/>
                <a:gd name="T2" fmla="*/ 0 w 6"/>
                <a:gd name="T3" fmla="*/ 11 h 11"/>
                <a:gd name="T4" fmla="*/ 2 w 6"/>
                <a:gd name="T5" fmla="*/ 11 h 11"/>
                <a:gd name="T6" fmla="*/ 6 w 6"/>
                <a:gd name="T7" fmla="*/ 2 h 11"/>
                <a:gd name="T8" fmla="*/ 4 w 6"/>
                <a:gd name="T9" fmla="*/ 2 h 11"/>
                <a:gd name="T10" fmla="*/ 2 w 6"/>
                <a:gd name="T11" fmla="*/ 0 h 11"/>
                <a:gd name="T12" fmla="*/ 4 w 6"/>
                <a:gd name="T13" fmla="*/ 2 h 11"/>
                <a:gd name="T14" fmla="*/ 4 w 6"/>
                <a:gd name="T15" fmla="*/ 0 h 11"/>
                <a:gd name="T16" fmla="*/ 2 w 6"/>
                <a:gd name="T17" fmla="*/ 0 h 11"/>
                <a:gd name="T18" fmla="*/ 2 w 6"/>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1"/>
                <a:gd name="T32" fmla="*/ 6 w 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1">
                  <a:moveTo>
                    <a:pt x="2" y="11"/>
                  </a:moveTo>
                  <a:lnTo>
                    <a:pt x="0" y="11"/>
                  </a:lnTo>
                  <a:lnTo>
                    <a:pt x="2" y="11"/>
                  </a:lnTo>
                  <a:lnTo>
                    <a:pt x="6" y="2"/>
                  </a:lnTo>
                  <a:lnTo>
                    <a:pt x="4" y="2"/>
                  </a:lnTo>
                  <a:lnTo>
                    <a:pt x="2" y="0"/>
                  </a:lnTo>
                  <a:lnTo>
                    <a:pt x="4" y="2"/>
                  </a:lnTo>
                  <a:lnTo>
                    <a:pt x="4" y="0"/>
                  </a:lnTo>
                  <a:lnTo>
                    <a:pt x="2" y="0"/>
                  </a:lnTo>
                  <a:lnTo>
                    <a:pt x="2" y="11"/>
                  </a:lnTo>
                  <a:close/>
                </a:path>
              </a:pathLst>
            </a:custGeom>
            <a:solidFill>
              <a:schemeClr val="tx1"/>
            </a:solidFill>
            <a:ln w="9525">
              <a:solidFill>
                <a:schemeClr val="tx1"/>
              </a:solidFill>
              <a:round/>
              <a:headEnd/>
              <a:tailEnd/>
            </a:ln>
          </p:spPr>
          <p:txBody>
            <a:bodyPr/>
            <a:lstStyle/>
            <a:p>
              <a:endParaRPr lang="en-US"/>
            </a:p>
          </p:txBody>
        </p:sp>
        <p:sp>
          <p:nvSpPr>
            <p:cNvPr id="45577" name="Rectangle 746"/>
            <p:cNvSpPr>
              <a:spLocks noChangeArrowheads="1"/>
            </p:cNvSpPr>
            <p:nvPr/>
          </p:nvSpPr>
          <p:spPr bwMode="auto">
            <a:xfrm>
              <a:off x="3527" y="3177"/>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578" name="Freeform 747"/>
            <p:cNvSpPr>
              <a:spLocks/>
            </p:cNvSpPr>
            <p:nvPr/>
          </p:nvSpPr>
          <p:spPr bwMode="auto">
            <a:xfrm>
              <a:off x="3522" y="3177"/>
              <a:ext cx="5" cy="11"/>
            </a:xfrm>
            <a:custGeom>
              <a:avLst/>
              <a:gdLst>
                <a:gd name="T0" fmla="*/ 4 w 5"/>
                <a:gd name="T1" fmla="*/ 11 h 11"/>
                <a:gd name="T2" fmla="*/ 2 w 5"/>
                <a:gd name="T3" fmla="*/ 11 h 11"/>
                <a:gd name="T4" fmla="*/ 5 w 5"/>
                <a:gd name="T5" fmla="*/ 11 h 11"/>
                <a:gd name="T6" fmla="*/ 5 w 5"/>
                <a:gd name="T7" fmla="*/ 0 h 11"/>
                <a:gd name="T8" fmla="*/ 2 w 5"/>
                <a:gd name="T9" fmla="*/ 0 h 11"/>
                <a:gd name="T10" fmla="*/ 0 w 5"/>
                <a:gd name="T11" fmla="*/ 2 h 11"/>
                <a:gd name="T12" fmla="*/ 2 w 5"/>
                <a:gd name="T13" fmla="*/ 0 h 11"/>
                <a:gd name="T14" fmla="*/ 0 w 5"/>
                <a:gd name="T15" fmla="*/ 0 h 11"/>
                <a:gd name="T16" fmla="*/ 0 w 5"/>
                <a:gd name="T17" fmla="*/ 2 h 11"/>
                <a:gd name="T18" fmla="*/ 4 w 5"/>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4" y="11"/>
                  </a:moveTo>
                  <a:lnTo>
                    <a:pt x="2" y="11"/>
                  </a:lnTo>
                  <a:lnTo>
                    <a:pt x="5" y="11"/>
                  </a:lnTo>
                  <a:lnTo>
                    <a:pt x="5" y="0"/>
                  </a:lnTo>
                  <a:lnTo>
                    <a:pt x="2" y="0"/>
                  </a:lnTo>
                  <a:lnTo>
                    <a:pt x="0" y="2"/>
                  </a:lnTo>
                  <a:lnTo>
                    <a:pt x="2" y="0"/>
                  </a:lnTo>
                  <a:lnTo>
                    <a:pt x="0" y="0"/>
                  </a:lnTo>
                  <a:lnTo>
                    <a:pt x="0" y="2"/>
                  </a:lnTo>
                  <a:lnTo>
                    <a:pt x="4" y="11"/>
                  </a:lnTo>
                  <a:close/>
                </a:path>
              </a:pathLst>
            </a:custGeom>
            <a:solidFill>
              <a:schemeClr val="tx1"/>
            </a:solidFill>
            <a:ln w="9525">
              <a:solidFill>
                <a:schemeClr val="tx1"/>
              </a:solidFill>
              <a:round/>
              <a:headEnd/>
              <a:tailEnd/>
            </a:ln>
          </p:spPr>
          <p:txBody>
            <a:bodyPr/>
            <a:lstStyle/>
            <a:p>
              <a:endParaRPr lang="en-US"/>
            </a:p>
          </p:txBody>
        </p:sp>
        <p:sp>
          <p:nvSpPr>
            <p:cNvPr id="45579" name="Freeform 748"/>
            <p:cNvSpPr>
              <a:spLocks/>
            </p:cNvSpPr>
            <p:nvPr/>
          </p:nvSpPr>
          <p:spPr bwMode="auto">
            <a:xfrm>
              <a:off x="3518" y="3179"/>
              <a:ext cx="8" cy="11"/>
            </a:xfrm>
            <a:custGeom>
              <a:avLst/>
              <a:gdLst>
                <a:gd name="T0" fmla="*/ 4 w 8"/>
                <a:gd name="T1" fmla="*/ 11 h 11"/>
                <a:gd name="T2" fmla="*/ 8 w 8"/>
                <a:gd name="T3" fmla="*/ 9 h 11"/>
                <a:gd name="T4" fmla="*/ 4 w 8"/>
                <a:gd name="T5" fmla="*/ 0 h 11"/>
                <a:gd name="T6" fmla="*/ 0 w 8"/>
                <a:gd name="T7" fmla="*/ 2 h 11"/>
                <a:gd name="T8" fmla="*/ 4 w 8"/>
                <a:gd name="T9" fmla="*/ 11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4" y="11"/>
                  </a:moveTo>
                  <a:lnTo>
                    <a:pt x="8" y="9"/>
                  </a:lnTo>
                  <a:lnTo>
                    <a:pt x="4" y="0"/>
                  </a:lnTo>
                  <a:lnTo>
                    <a:pt x="0" y="2"/>
                  </a:lnTo>
                  <a:lnTo>
                    <a:pt x="4" y="11"/>
                  </a:lnTo>
                  <a:close/>
                </a:path>
              </a:pathLst>
            </a:custGeom>
            <a:solidFill>
              <a:schemeClr val="tx1"/>
            </a:solidFill>
            <a:ln w="9525">
              <a:solidFill>
                <a:schemeClr val="tx1"/>
              </a:solidFill>
              <a:round/>
              <a:headEnd/>
              <a:tailEnd/>
            </a:ln>
          </p:spPr>
          <p:txBody>
            <a:bodyPr/>
            <a:lstStyle/>
            <a:p>
              <a:endParaRPr lang="en-US"/>
            </a:p>
          </p:txBody>
        </p:sp>
        <p:sp>
          <p:nvSpPr>
            <p:cNvPr id="45580" name="Freeform 749"/>
            <p:cNvSpPr>
              <a:spLocks/>
            </p:cNvSpPr>
            <p:nvPr/>
          </p:nvSpPr>
          <p:spPr bwMode="auto">
            <a:xfrm>
              <a:off x="3512" y="3181"/>
              <a:ext cx="10" cy="11"/>
            </a:xfrm>
            <a:custGeom>
              <a:avLst/>
              <a:gdLst>
                <a:gd name="T0" fmla="*/ 8 w 10"/>
                <a:gd name="T1" fmla="*/ 11 h 11"/>
                <a:gd name="T2" fmla="*/ 6 w 10"/>
                <a:gd name="T3" fmla="*/ 11 h 11"/>
                <a:gd name="T4" fmla="*/ 10 w 10"/>
                <a:gd name="T5" fmla="*/ 9 h 11"/>
                <a:gd name="T6" fmla="*/ 6 w 10"/>
                <a:gd name="T7" fmla="*/ 0 h 11"/>
                <a:gd name="T8" fmla="*/ 2 w 10"/>
                <a:gd name="T9" fmla="*/ 0 h 11"/>
                <a:gd name="T10" fmla="*/ 0 w 10"/>
                <a:gd name="T11" fmla="*/ 2 h 11"/>
                <a:gd name="T12" fmla="*/ 2 w 10"/>
                <a:gd name="T13" fmla="*/ 0 h 11"/>
                <a:gd name="T14" fmla="*/ 0 w 10"/>
                <a:gd name="T15" fmla="*/ 2 h 11"/>
                <a:gd name="T16" fmla="*/ 8 w 10"/>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8" y="11"/>
                  </a:moveTo>
                  <a:lnTo>
                    <a:pt x="6" y="11"/>
                  </a:lnTo>
                  <a:lnTo>
                    <a:pt x="10" y="9"/>
                  </a:lnTo>
                  <a:lnTo>
                    <a:pt x="6" y="0"/>
                  </a:lnTo>
                  <a:lnTo>
                    <a:pt x="2" y="0"/>
                  </a:lnTo>
                  <a:lnTo>
                    <a:pt x="0" y="2"/>
                  </a:lnTo>
                  <a:lnTo>
                    <a:pt x="2" y="0"/>
                  </a:lnTo>
                  <a:lnTo>
                    <a:pt x="0" y="2"/>
                  </a:lnTo>
                  <a:lnTo>
                    <a:pt x="8" y="11"/>
                  </a:lnTo>
                  <a:close/>
                </a:path>
              </a:pathLst>
            </a:custGeom>
            <a:solidFill>
              <a:schemeClr val="tx1"/>
            </a:solidFill>
            <a:ln w="9525">
              <a:solidFill>
                <a:schemeClr val="tx1"/>
              </a:solidFill>
              <a:round/>
              <a:headEnd/>
              <a:tailEnd/>
            </a:ln>
          </p:spPr>
          <p:txBody>
            <a:bodyPr/>
            <a:lstStyle/>
            <a:p>
              <a:endParaRPr lang="en-US"/>
            </a:p>
          </p:txBody>
        </p:sp>
        <p:sp>
          <p:nvSpPr>
            <p:cNvPr id="45581" name="Freeform 750"/>
            <p:cNvSpPr>
              <a:spLocks/>
            </p:cNvSpPr>
            <p:nvPr/>
          </p:nvSpPr>
          <p:spPr bwMode="auto">
            <a:xfrm>
              <a:off x="3506" y="3183"/>
              <a:ext cx="14" cy="13"/>
            </a:xfrm>
            <a:custGeom>
              <a:avLst/>
              <a:gdLst>
                <a:gd name="T0" fmla="*/ 10 w 14"/>
                <a:gd name="T1" fmla="*/ 11 h 13"/>
                <a:gd name="T2" fmla="*/ 8 w 14"/>
                <a:gd name="T3" fmla="*/ 13 h 13"/>
                <a:gd name="T4" fmla="*/ 14 w 14"/>
                <a:gd name="T5" fmla="*/ 9 h 13"/>
                <a:gd name="T6" fmla="*/ 6 w 14"/>
                <a:gd name="T7" fmla="*/ 0 h 13"/>
                <a:gd name="T8" fmla="*/ 2 w 14"/>
                <a:gd name="T9" fmla="*/ 4 h 13"/>
                <a:gd name="T10" fmla="*/ 0 w 14"/>
                <a:gd name="T11" fmla="*/ 4 h 13"/>
                <a:gd name="T12" fmla="*/ 2 w 14"/>
                <a:gd name="T13" fmla="*/ 4 h 13"/>
                <a:gd name="T14" fmla="*/ 0 w 14"/>
                <a:gd name="T15" fmla="*/ 4 h 13"/>
                <a:gd name="T16" fmla="*/ 10 w 14"/>
                <a:gd name="T17" fmla="*/ 1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0" y="11"/>
                  </a:moveTo>
                  <a:lnTo>
                    <a:pt x="8" y="13"/>
                  </a:lnTo>
                  <a:lnTo>
                    <a:pt x="14" y="9"/>
                  </a:lnTo>
                  <a:lnTo>
                    <a:pt x="6" y="0"/>
                  </a:lnTo>
                  <a:lnTo>
                    <a:pt x="2" y="4"/>
                  </a:lnTo>
                  <a:lnTo>
                    <a:pt x="0" y="4"/>
                  </a:lnTo>
                  <a:lnTo>
                    <a:pt x="2" y="4"/>
                  </a:lnTo>
                  <a:lnTo>
                    <a:pt x="0" y="4"/>
                  </a:lnTo>
                  <a:lnTo>
                    <a:pt x="10" y="11"/>
                  </a:lnTo>
                  <a:close/>
                </a:path>
              </a:pathLst>
            </a:custGeom>
            <a:solidFill>
              <a:schemeClr val="tx1"/>
            </a:solidFill>
            <a:ln w="9525">
              <a:solidFill>
                <a:schemeClr val="tx1"/>
              </a:solidFill>
              <a:round/>
              <a:headEnd/>
              <a:tailEnd/>
            </a:ln>
          </p:spPr>
          <p:txBody>
            <a:bodyPr/>
            <a:lstStyle/>
            <a:p>
              <a:endParaRPr lang="en-US"/>
            </a:p>
          </p:txBody>
        </p:sp>
        <p:sp>
          <p:nvSpPr>
            <p:cNvPr id="45582" name="Freeform 751"/>
            <p:cNvSpPr>
              <a:spLocks/>
            </p:cNvSpPr>
            <p:nvPr/>
          </p:nvSpPr>
          <p:spPr bwMode="auto">
            <a:xfrm>
              <a:off x="3502" y="3187"/>
              <a:ext cx="14" cy="13"/>
            </a:xfrm>
            <a:custGeom>
              <a:avLst/>
              <a:gdLst>
                <a:gd name="T0" fmla="*/ 10 w 14"/>
                <a:gd name="T1" fmla="*/ 11 h 13"/>
                <a:gd name="T2" fmla="*/ 10 w 14"/>
                <a:gd name="T3" fmla="*/ 13 h 13"/>
                <a:gd name="T4" fmla="*/ 14 w 14"/>
                <a:gd name="T5" fmla="*/ 7 h 13"/>
                <a:gd name="T6" fmla="*/ 4 w 14"/>
                <a:gd name="T7" fmla="*/ 0 h 13"/>
                <a:gd name="T8" fmla="*/ 0 w 14"/>
                <a:gd name="T9" fmla="*/ 5 h 13"/>
                <a:gd name="T10" fmla="*/ 10 w 14"/>
                <a:gd name="T11" fmla="*/ 11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10" y="11"/>
                  </a:moveTo>
                  <a:lnTo>
                    <a:pt x="10" y="13"/>
                  </a:lnTo>
                  <a:lnTo>
                    <a:pt x="14" y="7"/>
                  </a:lnTo>
                  <a:lnTo>
                    <a:pt x="4" y="0"/>
                  </a:lnTo>
                  <a:lnTo>
                    <a:pt x="0" y="5"/>
                  </a:lnTo>
                  <a:lnTo>
                    <a:pt x="10" y="11"/>
                  </a:lnTo>
                  <a:close/>
                </a:path>
              </a:pathLst>
            </a:custGeom>
            <a:solidFill>
              <a:schemeClr val="tx1"/>
            </a:solidFill>
            <a:ln w="9525">
              <a:solidFill>
                <a:schemeClr val="tx1"/>
              </a:solidFill>
              <a:round/>
              <a:headEnd/>
              <a:tailEnd/>
            </a:ln>
          </p:spPr>
          <p:txBody>
            <a:bodyPr/>
            <a:lstStyle/>
            <a:p>
              <a:endParaRPr lang="en-US"/>
            </a:p>
          </p:txBody>
        </p:sp>
        <p:sp>
          <p:nvSpPr>
            <p:cNvPr id="45583" name="Freeform 752"/>
            <p:cNvSpPr>
              <a:spLocks/>
            </p:cNvSpPr>
            <p:nvPr/>
          </p:nvSpPr>
          <p:spPr bwMode="auto">
            <a:xfrm>
              <a:off x="3495" y="3192"/>
              <a:ext cx="17" cy="18"/>
            </a:xfrm>
            <a:custGeom>
              <a:avLst/>
              <a:gdLst>
                <a:gd name="T0" fmla="*/ 9 w 17"/>
                <a:gd name="T1" fmla="*/ 18 h 18"/>
                <a:gd name="T2" fmla="*/ 17 w 17"/>
                <a:gd name="T3" fmla="*/ 6 h 18"/>
                <a:gd name="T4" fmla="*/ 7 w 17"/>
                <a:gd name="T5" fmla="*/ 0 h 18"/>
                <a:gd name="T6" fmla="*/ 0 w 17"/>
                <a:gd name="T7" fmla="*/ 12 h 18"/>
                <a:gd name="T8" fmla="*/ 9 w 17"/>
                <a:gd name="T9" fmla="*/ 18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9" y="18"/>
                  </a:moveTo>
                  <a:lnTo>
                    <a:pt x="17" y="6"/>
                  </a:lnTo>
                  <a:lnTo>
                    <a:pt x="7" y="0"/>
                  </a:lnTo>
                  <a:lnTo>
                    <a:pt x="0" y="12"/>
                  </a:lnTo>
                  <a:lnTo>
                    <a:pt x="9" y="18"/>
                  </a:lnTo>
                  <a:close/>
                </a:path>
              </a:pathLst>
            </a:custGeom>
            <a:solidFill>
              <a:schemeClr val="tx1"/>
            </a:solidFill>
            <a:ln w="9525">
              <a:solidFill>
                <a:schemeClr val="tx1"/>
              </a:solidFill>
              <a:round/>
              <a:headEnd/>
              <a:tailEnd/>
            </a:ln>
          </p:spPr>
          <p:txBody>
            <a:bodyPr/>
            <a:lstStyle/>
            <a:p>
              <a:endParaRPr lang="en-US"/>
            </a:p>
          </p:txBody>
        </p:sp>
        <p:sp>
          <p:nvSpPr>
            <p:cNvPr id="45584" name="Freeform 753"/>
            <p:cNvSpPr>
              <a:spLocks/>
            </p:cNvSpPr>
            <p:nvPr/>
          </p:nvSpPr>
          <p:spPr bwMode="auto">
            <a:xfrm>
              <a:off x="3487" y="3204"/>
              <a:ext cx="17" cy="21"/>
            </a:xfrm>
            <a:custGeom>
              <a:avLst/>
              <a:gdLst>
                <a:gd name="T0" fmla="*/ 10 w 17"/>
                <a:gd name="T1" fmla="*/ 21 h 21"/>
                <a:gd name="T2" fmla="*/ 17 w 17"/>
                <a:gd name="T3" fmla="*/ 6 h 21"/>
                <a:gd name="T4" fmla="*/ 8 w 17"/>
                <a:gd name="T5" fmla="*/ 0 h 21"/>
                <a:gd name="T6" fmla="*/ 0 w 17"/>
                <a:gd name="T7" fmla="*/ 16 h 21"/>
                <a:gd name="T8" fmla="*/ 10 w 17"/>
                <a:gd name="T9" fmla="*/ 21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10" y="21"/>
                  </a:moveTo>
                  <a:lnTo>
                    <a:pt x="17" y="6"/>
                  </a:lnTo>
                  <a:lnTo>
                    <a:pt x="8" y="0"/>
                  </a:lnTo>
                  <a:lnTo>
                    <a:pt x="0" y="16"/>
                  </a:lnTo>
                  <a:lnTo>
                    <a:pt x="10" y="21"/>
                  </a:lnTo>
                  <a:close/>
                </a:path>
              </a:pathLst>
            </a:custGeom>
            <a:solidFill>
              <a:schemeClr val="tx1"/>
            </a:solidFill>
            <a:ln w="9525">
              <a:solidFill>
                <a:schemeClr val="tx1"/>
              </a:solidFill>
              <a:round/>
              <a:headEnd/>
              <a:tailEnd/>
            </a:ln>
          </p:spPr>
          <p:txBody>
            <a:bodyPr/>
            <a:lstStyle/>
            <a:p>
              <a:endParaRPr lang="en-US"/>
            </a:p>
          </p:txBody>
        </p:sp>
        <p:sp>
          <p:nvSpPr>
            <p:cNvPr id="45585" name="Freeform 754"/>
            <p:cNvSpPr>
              <a:spLocks/>
            </p:cNvSpPr>
            <p:nvPr/>
          </p:nvSpPr>
          <p:spPr bwMode="auto">
            <a:xfrm>
              <a:off x="3470" y="3220"/>
              <a:ext cx="27" cy="33"/>
            </a:xfrm>
            <a:custGeom>
              <a:avLst/>
              <a:gdLst>
                <a:gd name="T0" fmla="*/ 9 w 27"/>
                <a:gd name="T1" fmla="*/ 33 h 33"/>
                <a:gd name="T2" fmla="*/ 27 w 27"/>
                <a:gd name="T3" fmla="*/ 5 h 33"/>
                <a:gd name="T4" fmla="*/ 17 w 27"/>
                <a:gd name="T5" fmla="*/ 0 h 33"/>
                <a:gd name="T6" fmla="*/ 0 w 27"/>
                <a:gd name="T7" fmla="*/ 27 h 33"/>
                <a:gd name="T8" fmla="*/ 9 w 27"/>
                <a:gd name="T9" fmla="*/ 33 h 33"/>
                <a:gd name="T10" fmla="*/ 0 60000 65536"/>
                <a:gd name="T11" fmla="*/ 0 60000 65536"/>
                <a:gd name="T12" fmla="*/ 0 60000 65536"/>
                <a:gd name="T13" fmla="*/ 0 60000 65536"/>
                <a:gd name="T14" fmla="*/ 0 60000 65536"/>
                <a:gd name="T15" fmla="*/ 0 w 27"/>
                <a:gd name="T16" fmla="*/ 0 h 33"/>
                <a:gd name="T17" fmla="*/ 27 w 27"/>
                <a:gd name="T18" fmla="*/ 33 h 33"/>
              </a:gdLst>
              <a:ahLst/>
              <a:cxnLst>
                <a:cxn ang="T10">
                  <a:pos x="T0" y="T1"/>
                </a:cxn>
                <a:cxn ang="T11">
                  <a:pos x="T2" y="T3"/>
                </a:cxn>
                <a:cxn ang="T12">
                  <a:pos x="T4" y="T5"/>
                </a:cxn>
                <a:cxn ang="T13">
                  <a:pos x="T6" y="T7"/>
                </a:cxn>
                <a:cxn ang="T14">
                  <a:pos x="T8" y="T9"/>
                </a:cxn>
              </a:cxnLst>
              <a:rect l="T15" t="T16" r="T17" b="T18"/>
              <a:pathLst>
                <a:path w="27" h="33">
                  <a:moveTo>
                    <a:pt x="9" y="33"/>
                  </a:moveTo>
                  <a:lnTo>
                    <a:pt x="27" y="5"/>
                  </a:lnTo>
                  <a:lnTo>
                    <a:pt x="17" y="0"/>
                  </a:lnTo>
                  <a:lnTo>
                    <a:pt x="0" y="27"/>
                  </a:lnTo>
                  <a:lnTo>
                    <a:pt x="9" y="33"/>
                  </a:lnTo>
                  <a:close/>
                </a:path>
              </a:pathLst>
            </a:custGeom>
            <a:solidFill>
              <a:schemeClr val="tx1"/>
            </a:solidFill>
            <a:ln w="9525">
              <a:solidFill>
                <a:schemeClr val="tx1"/>
              </a:solidFill>
              <a:round/>
              <a:headEnd/>
              <a:tailEnd/>
            </a:ln>
          </p:spPr>
          <p:txBody>
            <a:bodyPr/>
            <a:lstStyle/>
            <a:p>
              <a:endParaRPr lang="en-US"/>
            </a:p>
          </p:txBody>
        </p:sp>
        <p:sp>
          <p:nvSpPr>
            <p:cNvPr id="45586" name="Freeform 755"/>
            <p:cNvSpPr>
              <a:spLocks/>
            </p:cNvSpPr>
            <p:nvPr/>
          </p:nvSpPr>
          <p:spPr bwMode="auto">
            <a:xfrm>
              <a:off x="3466" y="3247"/>
              <a:ext cx="13" cy="14"/>
            </a:xfrm>
            <a:custGeom>
              <a:avLst/>
              <a:gdLst>
                <a:gd name="T0" fmla="*/ 7 w 13"/>
                <a:gd name="T1" fmla="*/ 14 h 14"/>
                <a:gd name="T2" fmla="*/ 9 w 13"/>
                <a:gd name="T3" fmla="*/ 12 h 14"/>
                <a:gd name="T4" fmla="*/ 13 w 13"/>
                <a:gd name="T5" fmla="*/ 6 h 14"/>
                <a:gd name="T6" fmla="*/ 4 w 13"/>
                <a:gd name="T7" fmla="*/ 0 h 14"/>
                <a:gd name="T8" fmla="*/ 0 w 13"/>
                <a:gd name="T9" fmla="*/ 6 h 14"/>
                <a:gd name="T10" fmla="*/ 0 w 13"/>
                <a:gd name="T11" fmla="*/ 4 h 14"/>
                <a:gd name="T12" fmla="*/ 7 w 13"/>
                <a:gd name="T13" fmla="*/ 14 h 14"/>
                <a:gd name="T14" fmla="*/ 7 w 13"/>
                <a:gd name="T15" fmla="*/ 12 h 14"/>
                <a:gd name="T16" fmla="*/ 9 w 13"/>
                <a:gd name="T17" fmla="*/ 12 h 14"/>
                <a:gd name="T18" fmla="*/ 7 w 13"/>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4"/>
                <a:gd name="T32" fmla="*/ 13 w 1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4">
                  <a:moveTo>
                    <a:pt x="7" y="14"/>
                  </a:moveTo>
                  <a:lnTo>
                    <a:pt x="9" y="12"/>
                  </a:lnTo>
                  <a:lnTo>
                    <a:pt x="13" y="6"/>
                  </a:lnTo>
                  <a:lnTo>
                    <a:pt x="4" y="0"/>
                  </a:lnTo>
                  <a:lnTo>
                    <a:pt x="0" y="6"/>
                  </a:lnTo>
                  <a:lnTo>
                    <a:pt x="0" y="4"/>
                  </a:lnTo>
                  <a:lnTo>
                    <a:pt x="7" y="14"/>
                  </a:lnTo>
                  <a:lnTo>
                    <a:pt x="7" y="12"/>
                  </a:lnTo>
                  <a:lnTo>
                    <a:pt x="9" y="12"/>
                  </a:lnTo>
                  <a:lnTo>
                    <a:pt x="7" y="14"/>
                  </a:lnTo>
                  <a:close/>
                </a:path>
              </a:pathLst>
            </a:custGeom>
            <a:solidFill>
              <a:schemeClr val="tx1"/>
            </a:solidFill>
            <a:ln w="9525">
              <a:solidFill>
                <a:schemeClr val="tx1"/>
              </a:solidFill>
              <a:round/>
              <a:headEnd/>
              <a:tailEnd/>
            </a:ln>
          </p:spPr>
          <p:txBody>
            <a:bodyPr/>
            <a:lstStyle/>
            <a:p>
              <a:endParaRPr lang="en-US"/>
            </a:p>
          </p:txBody>
        </p:sp>
        <p:sp>
          <p:nvSpPr>
            <p:cNvPr id="45587" name="Freeform 756"/>
            <p:cNvSpPr>
              <a:spLocks/>
            </p:cNvSpPr>
            <p:nvPr/>
          </p:nvSpPr>
          <p:spPr bwMode="auto">
            <a:xfrm>
              <a:off x="3462" y="3251"/>
              <a:ext cx="11" cy="13"/>
            </a:xfrm>
            <a:custGeom>
              <a:avLst/>
              <a:gdLst>
                <a:gd name="T0" fmla="*/ 8 w 11"/>
                <a:gd name="T1" fmla="*/ 13 h 13"/>
                <a:gd name="T2" fmla="*/ 11 w 11"/>
                <a:gd name="T3" fmla="*/ 10 h 13"/>
                <a:gd name="T4" fmla="*/ 4 w 11"/>
                <a:gd name="T5" fmla="*/ 0 h 13"/>
                <a:gd name="T6" fmla="*/ 0 w 11"/>
                <a:gd name="T7" fmla="*/ 4 h 13"/>
                <a:gd name="T8" fmla="*/ 8 w 11"/>
                <a:gd name="T9" fmla="*/ 13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8" y="13"/>
                  </a:moveTo>
                  <a:lnTo>
                    <a:pt x="11" y="10"/>
                  </a:lnTo>
                  <a:lnTo>
                    <a:pt x="4" y="0"/>
                  </a:lnTo>
                  <a:lnTo>
                    <a:pt x="0" y="4"/>
                  </a:lnTo>
                  <a:lnTo>
                    <a:pt x="8" y="13"/>
                  </a:lnTo>
                  <a:close/>
                </a:path>
              </a:pathLst>
            </a:custGeom>
            <a:solidFill>
              <a:schemeClr val="tx1"/>
            </a:solidFill>
            <a:ln w="9525">
              <a:solidFill>
                <a:schemeClr val="tx1"/>
              </a:solidFill>
              <a:round/>
              <a:headEnd/>
              <a:tailEnd/>
            </a:ln>
          </p:spPr>
          <p:txBody>
            <a:bodyPr/>
            <a:lstStyle/>
            <a:p>
              <a:endParaRPr lang="en-US"/>
            </a:p>
          </p:txBody>
        </p:sp>
        <p:sp>
          <p:nvSpPr>
            <p:cNvPr id="45588" name="Freeform 757"/>
            <p:cNvSpPr>
              <a:spLocks/>
            </p:cNvSpPr>
            <p:nvPr/>
          </p:nvSpPr>
          <p:spPr bwMode="auto">
            <a:xfrm>
              <a:off x="3458" y="3255"/>
              <a:ext cx="12" cy="13"/>
            </a:xfrm>
            <a:custGeom>
              <a:avLst/>
              <a:gdLst>
                <a:gd name="T0" fmla="*/ 8 w 12"/>
                <a:gd name="T1" fmla="*/ 13 h 13"/>
                <a:gd name="T2" fmla="*/ 8 w 12"/>
                <a:gd name="T3" fmla="*/ 11 h 13"/>
                <a:gd name="T4" fmla="*/ 12 w 12"/>
                <a:gd name="T5" fmla="*/ 9 h 13"/>
                <a:gd name="T6" fmla="*/ 4 w 12"/>
                <a:gd name="T7" fmla="*/ 0 h 13"/>
                <a:gd name="T8" fmla="*/ 0 w 12"/>
                <a:gd name="T9" fmla="*/ 4 h 13"/>
                <a:gd name="T10" fmla="*/ 2 w 12"/>
                <a:gd name="T11" fmla="*/ 2 h 13"/>
                <a:gd name="T12" fmla="*/ 8 w 12"/>
                <a:gd name="T13" fmla="*/ 13 h 13"/>
                <a:gd name="T14" fmla="*/ 8 w 12"/>
                <a:gd name="T15" fmla="*/ 11 h 13"/>
                <a:gd name="T16" fmla="*/ 8 w 1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8" y="13"/>
                  </a:moveTo>
                  <a:lnTo>
                    <a:pt x="8" y="11"/>
                  </a:lnTo>
                  <a:lnTo>
                    <a:pt x="12" y="9"/>
                  </a:lnTo>
                  <a:lnTo>
                    <a:pt x="4" y="0"/>
                  </a:lnTo>
                  <a:lnTo>
                    <a:pt x="0" y="4"/>
                  </a:lnTo>
                  <a:lnTo>
                    <a:pt x="2" y="2"/>
                  </a:lnTo>
                  <a:lnTo>
                    <a:pt x="8" y="13"/>
                  </a:lnTo>
                  <a:lnTo>
                    <a:pt x="8" y="11"/>
                  </a:lnTo>
                  <a:lnTo>
                    <a:pt x="8" y="13"/>
                  </a:lnTo>
                  <a:close/>
                </a:path>
              </a:pathLst>
            </a:custGeom>
            <a:solidFill>
              <a:schemeClr val="tx1"/>
            </a:solidFill>
            <a:ln w="9525">
              <a:solidFill>
                <a:schemeClr val="tx1"/>
              </a:solidFill>
              <a:round/>
              <a:headEnd/>
              <a:tailEnd/>
            </a:ln>
          </p:spPr>
          <p:txBody>
            <a:bodyPr/>
            <a:lstStyle/>
            <a:p>
              <a:endParaRPr lang="en-US"/>
            </a:p>
          </p:txBody>
        </p:sp>
        <p:sp>
          <p:nvSpPr>
            <p:cNvPr id="45589" name="Freeform 758"/>
            <p:cNvSpPr>
              <a:spLocks/>
            </p:cNvSpPr>
            <p:nvPr/>
          </p:nvSpPr>
          <p:spPr bwMode="auto">
            <a:xfrm>
              <a:off x="3456" y="3257"/>
              <a:ext cx="10" cy="13"/>
            </a:xfrm>
            <a:custGeom>
              <a:avLst/>
              <a:gdLst>
                <a:gd name="T0" fmla="*/ 4 w 10"/>
                <a:gd name="T1" fmla="*/ 13 h 13"/>
                <a:gd name="T2" fmla="*/ 6 w 10"/>
                <a:gd name="T3" fmla="*/ 13 h 13"/>
                <a:gd name="T4" fmla="*/ 10 w 10"/>
                <a:gd name="T5" fmla="*/ 11 h 13"/>
                <a:gd name="T6" fmla="*/ 4 w 10"/>
                <a:gd name="T7" fmla="*/ 0 h 13"/>
                <a:gd name="T8" fmla="*/ 0 w 10"/>
                <a:gd name="T9" fmla="*/ 2 h 13"/>
                <a:gd name="T10" fmla="*/ 4 w 10"/>
                <a:gd name="T11" fmla="*/ 13 h 13"/>
                <a:gd name="T12" fmla="*/ 6 w 10"/>
                <a:gd name="T13" fmla="*/ 13 h 13"/>
                <a:gd name="T14" fmla="*/ 4 w 10"/>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3"/>
                <a:gd name="T26" fmla="*/ 10 w 10"/>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3">
                  <a:moveTo>
                    <a:pt x="4" y="13"/>
                  </a:moveTo>
                  <a:lnTo>
                    <a:pt x="6" y="13"/>
                  </a:lnTo>
                  <a:lnTo>
                    <a:pt x="10" y="11"/>
                  </a:lnTo>
                  <a:lnTo>
                    <a:pt x="4" y="0"/>
                  </a:lnTo>
                  <a:lnTo>
                    <a:pt x="0" y="2"/>
                  </a:lnTo>
                  <a:lnTo>
                    <a:pt x="4" y="13"/>
                  </a:lnTo>
                  <a:lnTo>
                    <a:pt x="6" y="13"/>
                  </a:lnTo>
                  <a:lnTo>
                    <a:pt x="4" y="13"/>
                  </a:lnTo>
                  <a:close/>
                </a:path>
              </a:pathLst>
            </a:custGeom>
            <a:solidFill>
              <a:schemeClr val="tx1"/>
            </a:solidFill>
            <a:ln w="9525">
              <a:solidFill>
                <a:schemeClr val="tx1"/>
              </a:solidFill>
              <a:round/>
              <a:headEnd/>
              <a:tailEnd/>
            </a:ln>
          </p:spPr>
          <p:txBody>
            <a:bodyPr/>
            <a:lstStyle/>
            <a:p>
              <a:endParaRPr lang="en-US"/>
            </a:p>
          </p:txBody>
        </p:sp>
        <p:sp>
          <p:nvSpPr>
            <p:cNvPr id="45590" name="Freeform 759"/>
            <p:cNvSpPr>
              <a:spLocks/>
            </p:cNvSpPr>
            <p:nvPr/>
          </p:nvSpPr>
          <p:spPr bwMode="auto">
            <a:xfrm>
              <a:off x="3452" y="3259"/>
              <a:ext cx="8" cy="13"/>
            </a:xfrm>
            <a:custGeom>
              <a:avLst/>
              <a:gdLst>
                <a:gd name="T0" fmla="*/ 2 w 8"/>
                <a:gd name="T1" fmla="*/ 13 h 13"/>
                <a:gd name="T2" fmla="*/ 4 w 8"/>
                <a:gd name="T3" fmla="*/ 11 h 13"/>
                <a:gd name="T4" fmla="*/ 8 w 8"/>
                <a:gd name="T5" fmla="*/ 11 h 13"/>
                <a:gd name="T6" fmla="*/ 4 w 8"/>
                <a:gd name="T7" fmla="*/ 0 h 13"/>
                <a:gd name="T8" fmla="*/ 0 w 8"/>
                <a:gd name="T9" fmla="*/ 2 h 13"/>
                <a:gd name="T10" fmla="*/ 2 w 8"/>
                <a:gd name="T11" fmla="*/ 2 h 13"/>
                <a:gd name="T12" fmla="*/ 2 w 8"/>
                <a:gd name="T13" fmla="*/ 13 h 13"/>
                <a:gd name="T14" fmla="*/ 4 w 8"/>
                <a:gd name="T15" fmla="*/ 13 h 13"/>
                <a:gd name="T16" fmla="*/ 4 w 8"/>
                <a:gd name="T17" fmla="*/ 11 h 13"/>
                <a:gd name="T18" fmla="*/ 2 w 8"/>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3"/>
                <a:gd name="T32" fmla="*/ 8 w 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3">
                  <a:moveTo>
                    <a:pt x="2" y="13"/>
                  </a:moveTo>
                  <a:lnTo>
                    <a:pt x="4" y="11"/>
                  </a:lnTo>
                  <a:lnTo>
                    <a:pt x="8" y="11"/>
                  </a:lnTo>
                  <a:lnTo>
                    <a:pt x="4" y="0"/>
                  </a:lnTo>
                  <a:lnTo>
                    <a:pt x="0" y="2"/>
                  </a:lnTo>
                  <a:lnTo>
                    <a:pt x="2" y="2"/>
                  </a:lnTo>
                  <a:lnTo>
                    <a:pt x="2" y="13"/>
                  </a:lnTo>
                  <a:lnTo>
                    <a:pt x="4" y="13"/>
                  </a:lnTo>
                  <a:lnTo>
                    <a:pt x="4" y="11"/>
                  </a:lnTo>
                  <a:lnTo>
                    <a:pt x="2" y="13"/>
                  </a:lnTo>
                  <a:close/>
                </a:path>
              </a:pathLst>
            </a:custGeom>
            <a:solidFill>
              <a:schemeClr val="tx1"/>
            </a:solidFill>
            <a:ln w="9525">
              <a:solidFill>
                <a:schemeClr val="tx1"/>
              </a:solidFill>
              <a:round/>
              <a:headEnd/>
              <a:tailEnd/>
            </a:ln>
          </p:spPr>
          <p:txBody>
            <a:bodyPr/>
            <a:lstStyle/>
            <a:p>
              <a:endParaRPr lang="en-US"/>
            </a:p>
          </p:txBody>
        </p:sp>
        <p:sp>
          <p:nvSpPr>
            <p:cNvPr id="45591" name="Rectangle 760"/>
            <p:cNvSpPr>
              <a:spLocks noChangeArrowheads="1"/>
            </p:cNvSpPr>
            <p:nvPr/>
          </p:nvSpPr>
          <p:spPr bwMode="auto">
            <a:xfrm>
              <a:off x="3452" y="3261"/>
              <a:ext cx="2" cy="11"/>
            </a:xfrm>
            <a:prstGeom prst="rect">
              <a:avLst/>
            </a:prstGeom>
            <a:solidFill>
              <a:schemeClr val="tx1"/>
            </a:solidFill>
            <a:ln w="9525">
              <a:solidFill>
                <a:schemeClr val="tx1"/>
              </a:solidFill>
              <a:miter lim="800000"/>
              <a:headEnd/>
              <a:tailEnd/>
            </a:ln>
          </p:spPr>
          <p:txBody>
            <a:bodyPr/>
            <a:lstStyle/>
            <a:p>
              <a:endParaRPr lang="en-US"/>
            </a:p>
          </p:txBody>
        </p:sp>
        <p:sp>
          <p:nvSpPr>
            <p:cNvPr id="45592" name="Freeform 761"/>
            <p:cNvSpPr>
              <a:spLocks/>
            </p:cNvSpPr>
            <p:nvPr/>
          </p:nvSpPr>
          <p:spPr bwMode="auto">
            <a:xfrm>
              <a:off x="3448" y="3261"/>
              <a:ext cx="6" cy="11"/>
            </a:xfrm>
            <a:custGeom>
              <a:avLst/>
              <a:gdLst>
                <a:gd name="T0" fmla="*/ 0 w 6"/>
                <a:gd name="T1" fmla="*/ 9 h 11"/>
                <a:gd name="T2" fmla="*/ 2 w 6"/>
                <a:gd name="T3" fmla="*/ 11 h 11"/>
                <a:gd name="T4" fmla="*/ 4 w 6"/>
                <a:gd name="T5" fmla="*/ 11 h 11"/>
                <a:gd name="T6" fmla="*/ 4 w 6"/>
                <a:gd name="T7" fmla="*/ 0 h 11"/>
                <a:gd name="T8" fmla="*/ 2 w 6"/>
                <a:gd name="T9" fmla="*/ 0 h 11"/>
                <a:gd name="T10" fmla="*/ 6 w 6"/>
                <a:gd name="T11" fmla="*/ 0 h 11"/>
                <a:gd name="T12" fmla="*/ 0 w 6"/>
                <a:gd name="T13" fmla="*/ 9 h 11"/>
                <a:gd name="T14" fmla="*/ 0 w 6"/>
                <a:gd name="T15" fmla="*/ 11 h 11"/>
                <a:gd name="T16" fmla="*/ 2 w 6"/>
                <a:gd name="T17" fmla="*/ 11 h 11"/>
                <a:gd name="T18" fmla="*/ 0 w 6"/>
                <a:gd name="T19" fmla="*/ 9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1"/>
                <a:gd name="T32" fmla="*/ 6 w 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1">
                  <a:moveTo>
                    <a:pt x="0" y="9"/>
                  </a:moveTo>
                  <a:lnTo>
                    <a:pt x="2" y="11"/>
                  </a:lnTo>
                  <a:lnTo>
                    <a:pt x="4" y="11"/>
                  </a:lnTo>
                  <a:lnTo>
                    <a:pt x="4" y="0"/>
                  </a:lnTo>
                  <a:lnTo>
                    <a:pt x="2" y="0"/>
                  </a:lnTo>
                  <a:lnTo>
                    <a:pt x="6" y="0"/>
                  </a:lnTo>
                  <a:lnTo>
                    <a:pt x="0" y="9"/>
                  </a:lnTo>
                  <a:lnTo>
                    <a:pt x="0" y="11"/>
                  </a:lnTo>
                  <a:lnTo>
                    <a:pt x="2" y="11"/>
                  </a:lnTo>
                  <a:lnTo>
                    <a:pt x="0" y="9"/>
                  </a:lnTo>
                  <a:close/>
                </a:path>
              </a:pathLst>
            </a:custGeom>
            <a:solidFill>
              <a:schemeClr val="tx1"/>
            </a:solidFill>
            <a:ln w="9525">
              <a:solidFill>
                <a:schemeClr val="tx1"/>
              </a:solidFill>
              <a:round/>
              <a:headEnd/>
              <a:tailEnd/>
            </a:ln>
          </p:spPr>
          <p:txBody>
            <a:bodyPr/>
            <a:lstStyle/>
            <a:p>
              <a:endParaRPr lang="en-US"/>
            </a:p>
          </p:txBody>
        </p:sp>
        <p:sp>
          <p:nvSpPr>
            <p:cNvPr id="45593" name="Freeform 762"/>
            <p:cNvSpPr>
              <a:spLocks/>
            </p:cNvSpPr>
            <p:nvPr/>
          </p:nvSpPr>
          <p:spPr bwMode="auto">
            <a:xfrm>
              <a:off x="3444" y="3259"/>
              <a:ext cx="10" cy="11"/>
            </a:xfrm>
            <a:custGeom>
              <a:avLst/>
              <a:gdLst>
                <a:gd name="T0" fmla="*/ 0 w 10"/>
                <a:gd name="T1" fmla="*/ 9 h 11"/>
                <a:gd name="T2" fmla="*/ 4 w 10"/>
                <a:gd name="T3" fmla="*/ 11 h 11"/>
                <a:gd name="T4" fmla="*/ 10 w 10"/>
                <a:gd name="T5" fmla="*/ 2 h 11"/>
                <a:gd name="T6" fmla="*/ 6 w 10"/>
                <a:gd name="T7" fmla="*/ 0 h 11"/>
                <a:gd name="T8" fmla="*/ 0 w 10"/>
                <a:gd name="T9" fmla="*/ 9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9"/>
                  </a:moveTo>
                  <a:lnTo>
                    <a:pt x="4" y="11"/>
                  </a:lnTo>
                  <a:lnTo>
                    <a:pt x="10" y="2"/>
                  </a:lnTo>
                  <a:lnTo>
                    <a:pt x="6" y="0"/>
                  </a:lnTo>
                  <a:lnTo>
                    <a:pt x="0" y="9"/>
                  </a:lnTo>
                  <a:close/>
                </a:path>
              </a:pathLst>
            </a:custGeom>
            <a:solidFill>
              <a:schemeClr val="tx1"/>
            </a:solidFill>
            <a:ln w="9525">
              <a:solidFill>
                <a:schemeClr val="tx1"/>
              </a:solidFill>
              <a:round/>
              <a:headEnd/>
              <a:tailEnd/>
            </a:ln>
          </p:spPr>
          <p:txBody>
            <a:bodyPr/>
            <a:lstStyle/>
            <a:p>
              <a:endParaRPr lang="en-US"/>
            </a:p>
          </p:txBody>
        </p:sp>
        <p:sp>
          <p:nvSpPr>
            <p:cNvPr id="45594" name="Freeform 763"/>
            <p:cNvSpPr>
              <a:spLocks/>
            </p:cNvSpPr>
            <p:nvPr/>
          </p:nvSpPr>
          <p:spPr bwMode="auto">
            <a:xfrm>
              <a:off x="3439" y="3257"/>
              <a:ext cx="11" cy="11"/>
            </a:xfrm>
            <a:custGeom>
              <a:avLst/>
              <a:gdLst>
                <a:gd name="T0" fmla="*/ 0 w 11"/>
                <a:gd name="T1" fmla="*/ 9 h 11"/>
                <a:gd name="T2" fmla="*/ 2 w 11"/>
                <a:gd name="T3" fmla="*/ 9 h 11"/>
                <a:gd name="T4" fmla="*/ 5 w 11"/>
                <a:gd name="T5" fmla="*/ 11 h 11"/>
                <a:gd name="T6" fmla="*/ 11 w 11"/>
                <a:gd name="T7" fmla="*/ 2 h 11"/>
                <a:gd name="T8" fmla="*/ 7 w 11"/>
                <a:gd name="T9" fmla="*/ 0 h 11"/>
                <a:gd name="T10" fmla="*/ 0 w 11"/>
                <a:gd name="T11" fmla="*/ 9 h 11"/>
                <a:gd name="T12" fmla="*/ 2 w 11"/>
                <a:gd name="T13" fmla="*/ 9 h 11"/>
                <a:gd name="T14" fmla="*/ 0 w 11"/>
                <a:gd name="T15" fmla="*/ 9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0" y="9"/>
                  </a:moveTo>
                  <a:lnTo>
                    <a:pt x="2" y="9"/>
                  </a:lnTo>
                  <a:lnTo>
                    <a:pt x="5" y="11"/>
                  </a:lnTo>
                  <a:lnTo>
                    <a:pt x="11" y="2"/>
                  </a:lnTo>
                  <a:lnTo>
                    <a:pt x="7" y="0"/>
                  </a:lnTo>
                  <a:lnTo>
                    <a:pt x="0" y="9"/>
                  </a:lnTo>
                  <a:lnTo>
                    <a:pt x="2" y="9"/>
                  </a:lnTo>
                  <a:lnTo>
                    <a:pt x="0" y="9"/>
                  </a:lnTo>
                  <a:close/>
                </a:path>
              </a:pathLst>
            </a:custGeom>
            <a:solidFill>
              <a:schemeClr val="tx1"/>
            </a:solidFill>
            <a:ln w="9525">
              <a:solidFill>
                <a:schemeClr val="tx1"/>
              </a:solidFill>
              <a:round/>
              <a:headEnd/>
              <a:tailEnd/>
            </a:ln>
          </p:spPr>
          <p:txBody>
            <a:bodyPr/>
            <a:lstStyle/>
            <a:p>
              <a:endParaRPr lang="en-US"/>
            </a:p>
          </p:txBody>
        </p:sp>
        <p:sp>
          <p:nvSpPr>
            <p:cNvPr id="45595" name="Freeform 764"/>
            <p:cNvSpPr>
              <a:spLocks/>
            </p:cNvSpPr>
            <p:nvPr/>
          </p:nvSpPr>
          <p:spPr bwMode="auto">
            <a:xfrm>
              <a:off x="3435" y="3253"/>
              <a:ext cx="11" cy="13"/>
            </a:xfrm>
            <a:custGeom>
              <a:avLst/>
              <a:gdLst>
                <a:gd name="T0" fmla="*/ 0 w 11"/>
                <a:gd name="T1" fmla="*/ 9 h 13"/>
                <a:gd name="T2" fmla="*/ 4 w 11"/>
                <a:gd name="T3" fmla="*/ 13 h 13"/>
                <a:gd name="T4" fmla="*/ 11 w 11"/>
                <a:gd name="T5" fmla="*/ 4 h 13"/>
                <a:gd name="T6" fmla="*/ 8 w 11"/>
                <a:gd name="T7" fmla="*/ 0 h 13"/>
                <a:gd name="T8" fmla="*/ 0 w 11"/>
                <a:gd name="T9" fmla="*/ 9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0" y="9"/>
                  </a:moveTo>
                  <a:lnTo>
                    <a:pt x="4" y="13"/>
                  </a:lnTo>
                  <a:lnTo>
                    <a:pt x="11" y="4"/>
                  </a:lnTo>
                  <a:lnTo>
                    <a:pt x="8" y="0"/>
                  </a:lnTo>
                  <a:lnTo>
                    <a:pt x="0" y="9"/>
                  </a:lnTo>
                  <a:close/>
                </a:path>
              </a:pathLst>
            </a:custGeom>
            <a:solidFill>
              <a:schemeClr val="tx1"/>
            </a:solidFill>
            <a:ln w="9525">
              <a:solidFill>
                <a:schemeClr val="tx1"/>
              </a:solidFill>
              <a:round/>
              <a:headEnd/>
              <a:tailEnd/>
            </a:ln>
          </p:spPr>
          <p:txBody>
            <a:bodyPr/>
            <a:lstStyle/>
            <a:p>
              <a:endParaRPr lang="en-US"/>
            </a:p>
          </p:txBody>
        </p:sp>
        <p:sp>
          <p:nvSpPr>
            <p:cNvPr id="45596" name="Freeform 765"/>
            <p:cNvSpPr>
              <a:spLocks/>
            </p:cNvSpPr>
            <p:nvPr/>
          </p:nvSpPr>
          <p:spPr bwMode="auto">
            <a:xfrm>
              <a:off x="3431" y="3249"/>
              <a:ext cx="12" cy="13"/>
            </a:xfrm>
            <a:custGeom>
              <a:avLst/>
              <a:gdLst>
                <a:gd name="T0" fmla="*/ 8 w 12"/>
                <a:gd name="T1" fmla="*/ 0 h 13"/>
                <a:gd name="T2" fmla="*/ 0 w 12"/>
                <a:gd name="T3" fmla="*/ 10 h 13"/>
                <a:gd name="T4" fmla="*/ 4 w 12"/>
                <a:gd name="T5" fmla="*/ 13 h 13"/>
                <a:gd name="T6" fmla="*/ 12 w 12"/>
                <a:gd name="T7" fmla="*/ 4 h 13"/>
                <a:gd name="T8" fmla="*/ 8 w 12"/>
                <a:gd name="T9" fmla="*/ 0 h 13"/>
                <a:gd name="T10" fmla="*/ 0 w 12"/>
                <a:gd name="T11" fmla="*/ 10 h 13"/>
                <a:gd name="T12" fmla="*/ 8 w 12"/>
                <a:gd name="T13" fmla="*/ 0 h 13"/>
                <a:gd name="T14" fmla="*/ 4 w 12"/>
                <a:gd name="T15" fmla="*/ 6 h 13"/>
                <a:gd name="T16" fmla="*/ 0 w 12"/>
                <a:gd name="T17" fmla="*/ 10 h 13"/>
                <a:gd name="T18" fmla="*/ 8 w 12"/>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8" y="0"/>
                  </a:moveTo>
                  <a:lnTo>
                    <a:pt x="0" y="10"/>
                  </a:lnTo>
                  <a:lnTo>
                    <a:pt x="4" y="13"/>
                  </a:lnTo>
                  <a:lnTo>
                    <a:pt x="12" y="4"/>
                  </a:lnTo>
                  <a:lnTo>
                    <a:pt x="8" y="0"/>
                  </a:lnTo>
                  <a:lnTo>
                    <a:pt x="0" y="10"/>
                  </a:lnTo>
                  <a:lnTo>
                    <a:pt x="8" y="0"/>
                  </a:lnTo>
                  <a:lnTo>
                    <a:pt x="4" y="6"/>
                  </a:lnTo>
                  <a:lnTo>
                    <a:pt x="0" y="10"/>
                  </a:lnTo>
                  <a:lnTo>
                    <a:pt x="8" y="0"/>
                  </a:lnTo>
                  <a:close/>
                </a:path>
              </a:pathLst>
            </a:custGeom>
            <a:solidFill>
              <a:schemeClr val="tx1"/>
            </a:solidFill>
            <a:ln w="9525">
              <a:solidFill>
                <a:schemeClr val="tx1"/>
              </a:solidFill>
              <a:round/>
              <a:headEnd/>
              <a:tailEnd/>
            </a:ln>
          </p:spPr>
          <p:txBody>
            <a:bodyPr/>
            <a:lstStyle/>
            <a:p>
              <a:endParaRPr lang="en-US"/>
            </a:p>
          </p:txBody>
        </p:sp>
        <p:sp>
          <p:nvSpPr>
            <p:cNvPr id="45597" name="Freeform 766"/>
            <p:cNvSpPr>
              <a:spLocks/>
            </p:cNvSpPr>
            <p:nvPr/>
          </p:nvSpPr>
          <p:spPr bwMode="auto">
            <a:xfrm>
              <a:off x="3684" y="3188"/>
              <a:ext cx="9" cy="12"/>
            </a:xfrm>
            <a:custGeom>
              <a:avLst/>
              <a:gdLst>
                <a:gd name="T0" fmla="*/ 9 w 9"/>
                <a:gd name="T1" fmla="*/ 2 h 12"/>
                <a:gd name="T2" fmla="*/ 6 w 9"/>
                <a:gd name="T3" fmla="*/ 0 h 12"/>
                <a:gd name="T4" fmla="*/ 0 w 9"/>
                <a:gd name="T5" fmla="*/ 10 h 12"/>
                <a:gd name="T6" fmla="*/ 2 w 9"/>
                <a:gd name="T7" fmla="*/ 12 h 12"/>
                <a:gd name="T8" fmla="*/ 9 w 9"/>
                <a:gd name="T9" fmla="*/ 2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2"/>
                  </a:moveTo>
                  <a:lnTo>
                    <a:pt x="6" y="0"/>
                  </a:lnTo>
                  <a:lnTo>
                    <a:pt x="0" y="10"/>
                  </a:lnTo>
                  <a:lnTo>
                    <a:pt x="2" y="12"/>
                  </a:lnTo>
                  <a:lnTo>
                    <a:pt x="9" y="2"/>
                  </a:lnTo>
                  <a:close/>
                </a:path>
              </a:pathLst>
            </a:custGeom>
            <a:solidFill>
              <a:schemeClr val="tx1"/>
            </a:solidFill>
            <a:ln w="9525">
              <a:solidFill>
                <a:schemeClr val="tx1"/>
              </a:solidFill>
              <a:round/>
              <a:headEnd/>
              <a:tailEnd/>
            </a:ln>
          </p:spPr>
          <p:txBody>
            <a:bodyPr/>
            <a:lstStyle/>
            <a:p>
              <a:endParaRPr lang="en-US"/>
            </a:p>
          </p:txBody>
        </p:sp>
        <p:sp>
          <p:nvSpPr>
            <p:cNvPr id="45598" name="Freeform 767"/>
            <p:cNvSpPr>
              <a:spLocks/>
            </p:cNvSpPr>
            <p:nvPr/>
          </p:nvSpPr>
          <p:spPr bwMode="auto">
            <a:xfrm>
              <a:off x="3686" y="3190"/>
              <a:ext cx="11" cy="12"/>
            </a:xfrm>
            <a:custGeom>
              <a:avLst/>
              <a:gdLst>
                <a:gd name="T0" fmla="*/ 11 w 11"/>
                <a:gd name="T1" fmla="*/ 4 h 12"/>
                <a:gd name="T2" fmla="*/ 11 w 11"/>
                <a:gd name="T3" fmla="*/ 2 h 12"/>
                <a:gd name="T4" fmla="*/ 7 w 11"/>
                <a:gd name="T5" fmla="*/ 0 h 12"/>
                <a:gd name="T6" fmla="*/ 0 w 11"/>
                <a:gd name="T7" fmla="*/ 10 h 12"/>
                <a:gd name="T8" fmla="*/ 4 w 11"/>
                <a:gd name="T9" fmla="*/ 12 h 12"/>
                <a:gd name="T10" fmla="*/ 11 w 11"/>
                <a:gd name="T11" fmla="*/ 4 h 12"/>
                <a:gd name="T12" fmla="*/ 11 w 11"/>
                <a:gd name="T13" fmla="*/ 2 h 12"/>
                <a:gd name="T14" fmla="*/ 11 w 11"/>
                <a:gd name="T15" fmla="*/ 4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11" y="4"/>
                  </a:moveTo>
                  <a:lnTo>
                    <a:pt x="11" y="2"/>
                  </a:lnTo>
                  <a:lnTo>
                    <a:pt x="7" y="0"/>
                  </a:lnTo>
                  <a:lnTo>
                    <a:pt x="0" y="10"/>
                  </a:lnTo>
                  <a:lnTo>
                    <a:pt x="4" y="12"/>
                  </a:lnTo>
                  <a:lnTo>
                    <a:pt x="11" y="4"/>
                  </a:lnTo>
                  <a:lnTo>
                    <a:pt x="11" y="2"/>
                  </a:lnTo>
                  <a:lnTo>
                    <a:pt x="11" y="4"/>
                  </a:lnTo>
                  <a:close/>
                </a:path>
              </a:pathLst>
            </a:custGeom>
            <a:solidFill>
              <a:schemeClr val="tx1"/>
            </a:solidFill>
            <a:ln w="9525">
              <a:solidFill>
                <a:schemeClr val="tx1"/>
              </a:solidFill>
              <a:round/>
              <a:headEnd/>
              <a:tailEnd/>
            </a:ln>
          </p:spPr>
          <p:txBody>
            <a:bodyPr/>
            <a:lstStyle/>
            <a:p>
              <a:endParaRPr lang="en-US"/>
            </a:p>
          </p:txBody>
        </p:sp>
        <p:sp>
          <p:nvSpPr>
            <p:cNvPr id="45599" name="Freeform 768"/>
            <p:cNvSpPr>
              <a:spLocks/>
            </p:cNvSpPr>
            <p:nvPr/>
          </p:nvSpPr>
          <p:spPr bwMode="auto">
            <a:xfrm>
              <a:off x="3690" y="3194"/>
              <a:ext cx="25" cy="26"/>
            </a:xfrm>
            <a:custGeom>
              <a:avLst/>
              <a:gdLst>
                <a:gd name="T0" fmla="*/ 25 w 25"/>
                <a:gd name="T1" fmla="*/ 18 h 26"/>
                <a:gd name="T2" fmla="*/ 7 w 25"/>
                <a:gd name="T3" fmla="*/ 0 h 26"/>
                <a:gd name="T4" fmla="*/ 0 w 25"/>
                <a:gd name="T5" fmla="*/ 8 h 26"/>
                <a:gd name="T6" fmla="*/ 15 w 25"/>
                <a:gd name="T7" fmla="*/ 26 h 26"/>
                <a:gd name="T8" fmla="*/ 25 w 25"/>
                <a:gd name="T9" fmla="*/ 18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25" y="18"/>
                  </a:moveTo>
                  <a:lnTo>
                    <a:pt x="7" y="0"/>
                  </a:lnTo>
                  <a:lnTo>
                    <a:pt x="0" y="8"/>
                  </a:lnTo>
                  <a:lnTo>
                    <a:pt x="15" y="26"/>
                  </a:lnTo>
                  <a:lnTo>
                    <a:pt x="25" y="18"/>
                  </a:lnTo>
                  <a:close/>
                </a:path>
              </a:pathLst>
            </a:custGeom>
            <a:solidFill>
              <a:schemeClr val="tx1"/>
            </a:solidFill>
            <a:ln w="9525">
              <a:solidFill>
                <a:schemeClr val="tx1"/>
              </a:solidFill>
              <a:round/>
              <a:headEnd/>
              <a:tailEnd/>
            </a:ln>
          </p:spPr>
          <p:txBody>
            <a:bodyPr/>
            <a:lstStyle/>
            <a:p>
              <a:endParaRPr lang="en-US"/>
            </a:p>
          </p:txBody>
        </p:sp>
        <p:sp>
          <p:nvSpPr>
            <p:cNvPr id="45600" name="Freeform 769"/>
            <p:cNvSpPr>
              <a:spLocks/>
            </p:cNvSpPr>
            <p:nvPr/>
          </p:nvSpPr>
          <p:spPr bwMode="auto">
            <a:xfrm>
              <a:off x="3705" y="3212"/>
              <a:ext cx="23" cy="27"/>
            </a:xfrm>
            <a:custGeom>
              <a:avLst/>
              <a:gdLst>
                <a:gd name="T0" fmla="*/ 23 w 23"/>
                <a:gd name="T1" fmla="*/ 17 h 27"/>
                <a:gd name="T2" fmla="*/ 23 w 23"/>
                <a:gd name="T3" fmla="*/ 19 h 27"/>
                <a:gd name="T4" fmla="*/ 10 w 23"/>
                <a:gd name="T5" fmla="*/ 0 h 27"/>
                <a:gd name="T6" fmla="*/ 0 w 23"/>
                <a:gd name="T7" fmla="*/ 8 h 27"/>
                <a:gd name="T8" fmla="*/ 16 w 23"/>
                <a:gd name="T9" fmla="*/ 25 h 27"/>
                <a:gd name="T10" fmla="*/ 16 w 23"/>
                <a:gd name="T11" fmla="*/ 27 h 27"/>
                <a:gd name="T12" fmla="*/ 16 w 23"/>
                <a:gd name="T13" fmla="*/ 25 h 27"/>
                <a:gd name="T14" fmla="*/ 16 w 23"/>
                <a:gd name="T15" fmla="*/ 27 h 27"/>
                <a:gd name="T16" fmla="*/ 23 w 23"/>
                <a:gd name="T17" fmla="*/ 1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7"/>
                <a:gd name="T29" fmla="*/ 23 w 2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7">
                  <a:moveTo>
                    <a:pt x="23" y="17"/>
                  </a:moveTo>
                  <a:lnTo>
                    <a:pt x="23" y="19"/>
                  </a:lnTo>
                  <a:lnTo>
                    <a:pt x="10" y="0"/>
                  </a:lnTo>
                  <a:lnTo>
                    <a:pt x="0" y="8"/>
                  </a:lnTo>
                  <a:lnTo>
                    <a:pt x="16" y="25"/>
                  </a:lnTo>
                  <a:lnTo>
                    <a:pt x="16" y="27"/>
                  </a:lnTo>
                  <a:lnTo>
                    <a:pt x="16" y="25"/>
                  </a:lnTo>
                  <a:lnTo>
                    <a:pt x="16" y="27"/>
                  </a:lnTo>
                  <a:lnTo>
                    <a:pt x="23" y="17"/>
                  </a:lnTo>
                  <a:close/>
                </a:path>
              </a:pathLst>
            </a:custGeom>
            <a:solidFill>
              <a:schemeClr val="tx1"/>
            </a:solidFill>
            <a:ln w="9525">
              <a:solidFill>
                <a:schemeClr val="tx1"/>
              </a:solidFill>
              <a:round/>
              <a:headEnd/>
              <a:tailEnd/>
            </a:ln>
          </p:spPr>
          <p:txBody>
            <a:bodyPr/>
            <a:lstStyle/>
            <a:p>
              <a:endParaRPr lang="en-US"/>
            </a:p>
          </p:txBody>
        </p:sp>
        <p:sp>
          <p:nvSpPr>
            <p:cNvPr id="45601" name="Freeform 770"/>
            <p:cNvSpPr>
              <a:spLocks/>
            </p:cNvSpPr>
            <p:nvPr/>
          </p:nvSpPr>
          <p:spPr bwMode="auto">
            <a:xfrm>
              <a:off x="3721" y="3229"/>
              <a:ext cx="13" cy="14"/>
            </a:xfrm>
            <a:custGeom>
              <a:avLst/>
              <a:gdLst>
                <a:gd name="T0" fmla="*/ 13 w 13"/>
                <a:gd name="T1" fmla="*/ 4 h 14"/>
                <a:gd name="T2" fmla="*/ 11 w 13"/>
                <a:gd name="T3" fmla="*/ 4 h 14"/>
                <a:gd name="T4" fmla="*/ 7 w 13"/>
                <a:gd name="T5" fmla="*/ 0 h 14"/>
                <a:gd name="T6" fmla="*/ 0 w 13"/>
                <a:gd name="T7" fmla="*/ 10 h 14"/>
                <a:gd name="T8" fmla="*/ 5 w 13"/>
                <a:gd name="T9" fmla="*/ 14 h 14"/>
                <a:gd name="T10" fmla="*/ 3 w 13"/>
                <a:gd name="T11" fmla="*/ 14 h 14"/>
                <a:gd name="T12" fmla="*/ 13 w 13"/>
                <a:gd name="T13" fmla="*/ 4 h 14"/>
                <a:gd name="T14" fmla="*/ 11 w 13"/>
                <a:gd name="T15" fmla="*/ 4 h 14"/>
                <a:gd name="T16" fmla="*/ 13 w 13"/>
                <a:gd name="T17" fmla="*/ 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4"/>
                <a:gd name="T29" fmla="*/ 13 w 1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4">
                  <a:moveTo>
                    <a:pt x="13" y="4"/>
                  </a:moveTo>
                  <a:lnTo>
                    <a:pt x="11" y="4"/>
                  </a:lnTo>
                  <a:lnTo>
                    <a:pt x="7" y="0"/>
                  </a:lnTo>
                  <a:lnTo>
                    <a:pt x="0" y="10"/>
                  </a:lnTo>
                  <a:lnTo>
                    <a:pt x="5" y="14"/>
                  </a:lnTo>
                  <a:lnTo>
                    <a:pt x="3" y="14"/>
                  </a:lnTo>
                  <a:lnTo>
                    <a:pt x="13" y="4"/>
                  </a:lnTo>
                  <a:lnTo>
                    <a:pt x="11" y="4"/>
                  </a:lnTo>
                  <a:lnTo>
                    <a:pt x="13" y="4"/>
                  </a:lnTo>
                  <a:close/>
                </a:path>
              </a:pathLst>
            </a:custGeom>
            <a:solidFill>
              <a:schemeClr val="tx1"/>
            </a:solidFill>
            <a:ln w="9525">
              <a:solidFill>
                <a:schemeClr val="tx1"/>
              </a:solidFill>
              <a:round/>
              <a:headEnd/>
              <a:tailEnd/>
            </a:ln>
          </p:spPr>
          <p:txBody>
            <a:bodyPr/>
            <a:lstStyle/>
            <a:p>
              <a:endParaRPr lang="en-US"/>
            </a:p>
          </p:txBody>
        </p:sp>
        <p:sp>
          <p:nvSpPr>
            <p:cNvPr id="45602" name="Freeform 771"/>
            <p:cNvSpPr>
              <a:spLocks/>
            </p:cNvSpPr>
            <p:nvPr/>
          </p:nvSpPr>
          <p:spPr bwMode="auto">
            <a:xfrm>
              <a:off x="3724" y="3233"/>
              <a:ext cx="14" cy="14"/>
            </a:xfrm>
            <a:custGeom>
              <a:avLst/>
              <a:gdLst>
                <a:gd name="T0" fmla="*/ 12 w 14"/>
                <a:gd name="T1" fmla="*/ 4 h 14"/>
                <a:gd name="T2" fmla="*/ 14 w 14"/>
                <a:gd name="T3" fmla="*/ 4 h 14"/>
                <a:gd name="T4" fmla="*/ 10 w 14"/>
                <a:gd name="T5" fmla="*/ 0 h 14"/>
                <a:gd name="T6" fmla="*/ 0 w 14"/>
                <a:gd name="T7" fmla="*/ 10 h 14"/>
                <a:gd name="T8" fmla="*/ 4 w 14"/>
                <a:gd name="T9" fmla="*/ 14 h 14"/>
                <a:gd name="T10" fmla="*/ 6 w 14"/>
                <a:gd name="T11" fmla="*/ 14 h 14"/>
                <a:gd name="T12" fmla="*/ 4 w 14"/>
                <a:gd name="T13" fmla="*/ 14 h 14"/>
                <a:gd name="T14" fmla="*/ 6 w 14"/>
                <a:gd name="T15" fmla="*/ 14 h 14"/>
                <a:gd name="T16" fmla="*/ 12 w 14"/>
                <a:gd name="T17" fmla="*/ 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12" y="4"/>
                  </a:moveTo>
                  <a:lnTo>
                    <a:pt x="14" y="4"/>
                  </a:lnTo>
                  <a:lnTo>
                    <a:pt x="10" y="0"/>
                  </a:lnTo>
                  <a:lnTo>
                    <a:pt x="0" y="10"/>
                  </a:lnTo>
                  <a:lnTo>
                    <a:pt x="4" y="14"/>
                  </a:lnTo>
                  <a:lnTo>
                    <a:pt x="6" y="14"/>
                  </a:lnTo>
                  <a:lnTo>
                    <a:pt x="4" y="14"/>
                  </a:lnTo>
                  <a:lnTo>
                    <a:pt x="6" y="14"/>
                  </a:lnTo>
                  <a:lnTo>
                    <a:pt x="12" y="4"/>
                  </a:lnTo>
                  <a:close/>
                </a:path>
              </a:pathLst>
            </a:custGeom>
            <a:solidFill>
              <a:schemeClr val="tx1"/>
            </a:solidFill>
            <a:ln w="9525">
              <a:solidFill>
                <a:schemeClr val="tx1"/>
              </a:solidFill>
              <a:round/>
              <a:headEnd/>
              <a:tailEnd/>
            </a:ln>
          </p:spPr>
          <p:txBody>
            <a:bodyPr/>
            <a:lstStyle/>
            <a:p>
              <a:endParaRPr lang="en-US"/>
            </a:p>
          </p:txBody>
        </p:sp>
        <p:sp>
          <p:nvSpPr>
            <p:cNvPr id="45603" name="Freeform 772"/>
            <p:cNvSpPr>
              <a:spLocks/>
            </p:cNvSpPr>
            <p:nvPr/>
          </p:nvSpPr>
          <p:spPr bwMode="auto">
            <a:xfrm>
              <a:off x="3730" y="3237"/>
              <a:ext cx="10" cy="12"/>
            </a:xfrm>
            <a:custGeom>
              <a:avLst/>
              <a:gdLst>
                <a:gd name="T0" fmla="*/ 10 w 10"/>
                <a:gd name="T1" fmla="*/ 4 h 12"/>
                <a:gd name="T2" fmla="*/ 6 w 10"/>
                <a:gd name="T3" fmla="*/ 0 h 12"/>
                <a:gd name="T4" fmla="*/ 0 w 10"/>
                <a:gd name="T5" fmla="*/ 10 h 12"/>
                <a:gd name="T6" fmla="*/ 4 w 10"/>
                <a:gd name="T7" fmla="*/ 12 h 12"/>
                <a:gd name="T8" fmla="*/ 10 w 10"/>
                <a:gd name="T9" fmla="*/ 4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4"/>
                  </a:moveTo>
                  <a:lnTo>
                    <a:pt x="6" y="0"/>
                  </a:lnTo>
                  <a:lnTo>
                    <a:pt x="0" y="10"/>
                  </a:lnTo>
                  <a:lnTo>
                    <a:pt x="4" y="12"/>
                  </a:lnTo>
                  <a:lnTo>
                    <a:pt x="10" y="4"/>
                  </a:lnTo>
                  <a:close/>
                </a:path>
              </a:pathLst>
            </a:custGeom>
            <a:solidFill>
              <a:schemeClr val="tx1"/>
            </a:solidFill>
            <a:ln w="9525">
              <a:solidFill>
                <a:schemeClr val="tx1"/>
              </a:solidFill>
              <a:round/>
              <a:headEnd/>
              <a:tailEnd/>
            </a:ln>
          </p:spPr>
          <p:txBody>
            <a:bodyPr/>
            <a:lstStyle/>
            <a:p>
              <a:endParaRPr lang="en-US"/>
            </a:p>
          </p:txBody>
        </p:sp>
        <p:sp>
          <p:nvSpPr>
            <p:cNvPr id="45604" name="Freeform 773"/>
            <p:cNvSpPr>
              <a:spLocks/>
            </p:cNvSpPr>
            <p:nvPr/>
          </p:nvSpPr>
          <p:spPr bwMode="auto">
            <a:xfrm>
              <a:off x="3734" y="3241"/>
              <a:ext cx="10" cy="12"/>
            </a:xfrm>
            <a:custGeom>
              <a:avLst/>
              <a:gdLst>
                <a:gd name="T0" fmla="*/ 10 w 10"/>
                <a:gd name="T1" fmla="*/ 2 h 12"/>
                <a:gd name="T2" fmla="*/ 6 w 10"/>
                <a:gd name="T3" fmla="*/ 0 h 12"/>
                <a:gd name="T4" fmla="*/ 0 w 10"/>
                <a:gd name="T5" fmla="*/ 8 h 12"/>
                <a:gd name="T6" fmla="*/ 4 w 10"/>
                <a:gd name="T7" fmla="*/ 12 h 12"/>
                <a:gd name="T8" fmla="*/ 10 w 10"/>
                <a:gd name="T9" fmla="*/ 2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2"/>
                  </a:moveTo>
                  <a:lnTo>
                    <a:pt x="6" y="0"/>
                  </a:lnTo>
                  <a:lnTo>
                    <a:pt x="0" y="8"/>
                  </a:lnTo>
                  <a:lnTo>
                    <a:pt x="4" y="12"/>
                  </a:lnTo>
                  <a:lnTo>
                    <a:pt x="10" y="2"/>
                  </a:lnTo>
                  <a:close/>
                </a:path>
              </a:pathLst>
            </a:custGeom>
            <a:solidFill>
              <a:schemeClr val="tx1"/>
            </a:solidFill>
            <a:ln w="9525">
              <a:solidFill>
                <a:schemeClr val="tx1"/>
              </a:solidFill>
              <a:round/>
              <a:headEnd/>
              <a:tailEnd/>
            </a:ln>
          </p:spPr>
          <p:txBody>
            <a:bodyPr/>
            <a:lstStyle/>
            <a:p>
              <a:endParaRPr lang="en-US"/>
            </a:p>
          </p:txBody>
        </p:sp>
        <p:sp>
          <p:nvSpPr>
            <p:cNvPr id="45605" name="Freeform 774"/>
            <p:cNvSpPr>
              <a:spLocks/>
            </p:cNvSpPr>
            <p:nvPr/>
          </p:nvSpPr>
          <p:spPr bwMode="auto">
            <a:xfrm>
              <a:off x="3738" y="3243"/>
              <a:ext cx="8" cy="12"/>
            </a:xfrm>
            <a:custGeom>
              <a:avLst/>
              <a:gdLst>
                <a:gd name="T0" fmla="*/ 8 w 8"/>
                <a:gd name="T1" fmla="*/ 0 h 12"/>
                <a:gd name="T2" fmla="*/ 6 w 8"/>
                <a:gd name="T3" fmla="*/ 0 h 12"/>
                <a:gd name="T4" fmla="*/ 0 w 8"/>
                <a:gd name="T5" fmla="*/ 10 h 12"/>
                <a:gd name="T6" fmla="*/ 2 w 8"/>
                <a:gd name="T7" fmla="*/ 12 h 12"/>
                <a:gd name="T8" fmla="*/ 8 w 8"/>
                <a:gd name="T9" fmla="*/ 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0"/>
                  </a:moveTo>
                  <a:lnTo>
                    <a:pt x="6" y="0"/>
                  </a:lnTo>
                  <a:lnTo>
                    <a:pt x="0" y="10"/>
                  </a:lnTo>
                  <a:lnTo>
                    <a:pt x="2" y="12"/>
                  </a:lnTo>
                  <a:lnTo>
                    <a:pt x="8" y="0"/>
                  </a:lnTo>
                  <a:close/>
                </a:path>
              </a:pathLst>
            </a:custGeom>
            <a:solidFill>
              <a:schemeClr val="tx1"/>
            </a:solidFill>
            <a:ln w="9525">
              <a:solidFill>
                <a:schemeClr val="tx1"/>
              </a:solidFill>
              <a:round/>
              <a:headEnd/>
              <a:tailEnd/>
            </a:ln>
          </p:spPr>
          <p:txBody>
            <a:bodyPr/>
            <a:lstStyle/>
            <a:p>
              <a:endParaRPr lang="en-US"/>
            </a:p>
          </p:txBody>
        </p:sp>
        <p:sp>
          <p:nvSpPr>
            <p:cNvPr id="45606" name="Freeform 775"/>
            <p:cNvSpPr>
              <a:spLocks/>
            </p:cNvSpPr>
            <p:nvPr/>
          </p:nvSpPr>
          <p:spPr bwMode="auto">
            <a:xfrm>
              <a:off x="3740" y="3243"/>
              <a:ext cx="8" cy="14"/>
            </a:xfrm>
            <a:custGeom>
              <a:avLst/>
              <a:gdLst>
                <a:gd name="T0" fmla="*/ 4 w 8"/>
                <a:gd name="T1" fmla="*/ 2 h 14"/>
                <a:gd name="T2" fmla="*/ 8 w 8"/>
                <a:gd name="T3" fmla="*/ 2 h 14"/>
                <a:gd name="T4" fmla="*/ 6 w 8"/>
                <a:gd name="T5" fmla="*/ 0 h 14"/>
                <a:gd name="T6" fmla="*/ 0 w 8"/>
                <a:gd name="T7" fmla="*/ 12 h 14"/>
                <a:gd name="T8" fmla="*/ 2 w 8"/>
                <a:gd name="T9" fmla="*/ 12 h 14"/>
                <a:gd name="T10" fmla="*/ 4 w 8"/>
                <a:gd name="T11" fmla="*/ 14 h 14"/>
                <a:gd name="T12" fmla="*/ 2 w 8"/>
                <a:gd name="T13" fmla="*/ 12 h 14"/>
                <a:gd name="T14" fmla="*/ 4 w 8"/>
                <a:gd name="T15" fmla="*/ 14 h 14"/>
                <a:gd name="T16" fmla="*/ 4 w 8"/>
                <a:gd name="T17" fmla="*/ 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4"/>
                <a:gd name="T29" fmla="*/ 8 w 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4">
                  <a:moveTo>
                    <a:pt x="4" y="2"/>
                  </a:moveTo>
                  <a:lnTo>
                    <a:pt x="8" y="2"/>
                  </a:lnTo>
                  <a:lnTo>
                    <a:pt x="6" y="0"/>
                  </a:lnTo>
                  <a:lnTo>
                    <a:pt x="0" y="12"/>
                  </a:lnTo>
                  <a:lnTo>
                    <a:pt x="2" y="12"/>
                  </a:lnTo>
                  <a:lnTo>
                    <a:pt x="4" y="14"/>
                  </a:lnTo>
                  <a:lnTo>
                    <a:pt x="2" y="12"/>
                  </a:lnTo>
                  <a:lnTo>
                    <a:pt x="4" y="14"/>
                  </a:lnTo>
                  <a:lnTo>
                    <a:pt x="4" y="2"/>
                  </a:lnTo>
                  <a:close/>
                </a:path>
              </a:pathLst>
            </a:custGeom>
            <a:solidFill>
              <a:schemeClr val="tx1"/>
            </a:solidFill>
            <a:ln w="9525">
              <a:solidFill>
                <a:schemeClr val="tx1"/>
              </a:solidFill>
              <a:round/>
              <a:headEnd/>
              <a:tailEnd/>
            </a:ln>
          </p:spPr>
          <p:txBody>
            <a:bodyPr/>
            <a:lstStyle/>
            <a:p>
              <a:endParaRPr lang="en-US"/>
            </a:p>
          </p:txBody>
        </p:sp>
        <p:sp>
          <p:nvSpPr>
            <p:cNvPr id="45607" name="Freeform 776"/>
            <p:cNvSpPr>
              <a:spLocks/>
            </p:cNvSpPr>
            <p:nvPr/>
          </p:nvSpPr>
          <p:spPr bwMode="auto">
            <a:xfrm>
              <a:off x="3744" y="3245"/>
              <a:ext cx="7" cy="12"/>
            </a:xfrm>
            <a:custGeom>
              <a:avLst/>
              <a:gdLst>
                <a:gd name="T0" fmla="*/ 7 w 7"/>
                <a:gd name="T1" fmla="*/ 0 h 12"/>
                <a:gd name="T2" fmla="*/ 5 w 7"/>
                <a:gd name="T3" fmla="*/ 0 h 12"/>
                <a:gd name="T4" fmla="*/ 0 w 7"/>
                <a:gd name="T5" fmla="*/ 0 h 12"/>
                <a:gd name="T6" fmla="*/ 0 w 7"/>
                <a:gd name="T7" fmla="*/ 12 h 12"/>
                <a:gd name="T8" fmla="*/ 5 w 7"/>
                <a:gd name="T9" fmla="*/ 12 h 12"/>
                <a:gd name="T10" fmla="*/ 4 w 7"/>
                <a:gd name="T11" fmla="*/ 10 h 12"/>
                <a:gd name="T12" fmla="*/ 7 w 7"/>
                <a:gd name="T13" fmla="*/ 0 h 12"/>
                <a:gd name="T14" fmla="*/ 5 w 7"/>
                <a:gd name="T15" fmla="*/ 0 h 12"/>
                <a:gd name="T16" fmla="*/ 7 w 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7" y="0"/>
                  </a:moveTo>
                  <a:lnTo>
                    <a:pt x="5" y="0"/>
                  </a:lnTo>
                  <a:lnTo>
                    <a:pt x="0" y="0"/>
                  </a:lnTo>
                  <a:lnTo>
                    <a:pt x="0" y="12"/>
                  </a:lnTo>
                  <a:lnTo>
                    <a:pt x="5" y="12"/>
                  </a:lnTo>
                  <a:lnTo>
                    <a:pt x="4" y="10"/>
                  </a:lnTo>
                  <a:lnTo>
                    <a:pt x="7" y="0"/>
                  </a:lnTo>
                  <a:lnTo>
                    <a:pt x="5" y="0"/>
                  </a:lnTo>
                  <a:lnTo>
                    <a:pt x="7" y="0"/>
                  </a:lnTo>
                  <a:close/>
                </a:path>
              </a:pathLst>
            </a:custGeom>
            <a:solidFill>
              <a:schemeClr val="tx1"/>
            </a:solidFill>
            <a:ln w="9525">
              <a:solidFill>
                <a:schemeClr val="tx1"/>
              </a:solidFill>
              <a:round/>
              <a:headEnd/>
              <a:tailEnd/>
            </a:ln>
          </p:spPr>
          <p:txBody>
            <a:bodyPr/>
            <a:lstStyle/>
            <a:p>
              <a:endParaRPr lang="en-US"/>
            </a:p>
          </p:txBody>
        </p:sp>
        <p:sp>
          <p:nvSpPr>
            <p:cNvPr id="45608" name="Freeform 777"/>
            <p:cNvSpPr>
              <a:spLocks/>
            </p:cNvSpPr>
            <p:nvPr/>
          </p:nvSpPr>
          <p:spPr bwMode="auto">
            <a:xfrm>
              <a:off x="3748" y="3245"/>
              <a:ext cx="5" cy="12"/>
            </a:xfrm>
            <a:custGeom>
              <a:avLst/>
              <a:gdLst>
                <a:gd name="T0" fmla="*/ 1 w 5"/>
                <a:gd name="T1" fmla="*/ 0 h 12"/>
                <a:gd name="T2" fmla="*/ 5 w 5"/>
                <a:gd name="T3" fmla="*/ 0 h 12"/>
                <a:gd name="T4" fmla="*/ 3 w 5"/>
                <a:gd name="T5" fmla="*/ 0 h 12"/>
                <a:gd name="T6" fmla="*/ 0 w 5"/>
                <a:gd name="T7" fmla="*/ 10 h 12"/>
                <a:gd name="T8" fmla="*/ 1 w 5"/>
                <a:gd name="T9" fmla="*/ 12 h 12"/>
                <a:gd name="T10" fmla="*/ 5 w 5"/>
                <a:gd name="T11" fmla="*/ 12 h 12"/>
                <a:gd name="T12" fmla="*/ 1 w 5"/>
                <a:gd name="T13" fmla="*/ 12 h 12"/>
                <a:gd name="T14" fmla="*/ 3 w 5"/>
                <a:gd name="T15" fmla="*/ 12 h 12"/>
                <a:gd name="T16" fmla="*/ 5 w 5"/>
                <a:gd name="T17" fmla="*/ 12 h 12"/>
                <a:gd name="T18" fmla="*/ 1 w 5"/>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2"/>
                <a:gd name="T32" fmla="*/ 5 w 5"/>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2">
                  <a:moveTo>
                    <a:pt x="1" y="0"/>
                  </a:moveTo>
                  <a:lnTo>
                    <a:pt x="5" y="0"/>
                  </a:lnTo>
                  <a:lnTo>
                    <a:pt x="3" y="0"/>
                  </a:lnTo>
                  <a:lnTo>
                    <a:pt x="0" y="10"/>
                  </a:lnTo>
                  <a:lnTo>
                    <a:pt x="1" y="12"/>
                  </a:lnTo>
                  <a:lnTo>
                    <a:pt x="5" y="12"/>
                  </a:lnTo>
                  <a:lnTo>
                    <a:pt x="1" y="12"/>
                  </a:lnTo>
                  <a:lnTo>
                    <a:pt x="3" y="12"/>
                  </a:lnTo>
                  <a:lnTo>
                    <a:pt x="5" y="12"/>
                  </a:lnTo>
                  <a:lnTo>
                    <a:pt x="1" y="0"/>
                  </a:lnTo>
                  <a:close/>
                </a:path>
              </a:pathLst>
            </a:custGeom>
            <a:solidFill>
              <a:schemeClr val="tx1"/>
            </a:solidFill>
            <a:ln w="9525">
              <a:solidFill>
                <a:schemeClr val="tx1"/>
              </a:solidFill>
              <a:round/>
              <a:headEnd/>
              <a:tailEnd/>
            </a:ln>
          </p:spPr>
          <p:txBody>
            <a:bodyPr/>
            <a:lstStyle/>
            <a:p>
              <a:endParaRPr lang="en-US"/>
            </a:p>
          </p:txBody>
        </p:sp>
        <p:sp>
          <p:nvSpPr>
            <p:cNvPr id="45609" name="Freeform 778"/>
            <p:cNvSpPr>
              <a:spLocks/>
            </p:cNvSpPr>
            <p:nvPr/>
          </p:nvSpPr>
          <p:spPr bwMode="auto">
            <a:xfrm>
              <a:off x="3749" y="3245"/>
              <a:ext cx="6" cy="12"/>
            </a:xfrm>
            <a:custGeom>
              <a:avLst/>
              <a:gdLst>
                <a:gd name="T0" fmla="*/ 4 w 6"/>
                <a:gd name="T1" fmla="*/ 0 h 12"/>
                <a:gd name="T2" fmla="*/ 2 w 6"/>
                <a:gd name="T3" fmla="*/ 0 h 12"/>
                <a:gd name="T4" fmla="*/ 0 w 6"/>
                <a:gd name="T5" fmla="*/ 0 h 12"/>
                <a:gd name="T6" fmla="*/ 4 w 6"/>
                <a:gd name="T7" fmla="*/ 12 h 12"/>
                <a:gd name="T8" fmla="*/ 6 w 6"/>
                <a:gd name="T9" fmla="*/ 10 h 12"/>
                <a:gd name="T10" fmla="*/ 4 w 6"/>
                <a:gd name="T11" fmla="*/ 12 h 12"/>
                <a:gd name="T12" fmla="*/ 4 w 6"/>
                <a:gd name="T13" fmla="*/ 0 h 12"/>
                <a:gd name="T14" fmla="*/ 2 w 6"/>
                <a:gd name="T15" fmla="*/ 0 h 12"/>
                <a:gd name="T16" fmla="*/ 4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0"/>
                  </a:moveTo>
                  <a:lnTo>
                    <a:pt x="2" y="0"/>
                  </a:lnTo>
                  <a:lnTo>
                    <a:pt x="0" y="0"/>
                  </a:lnTo>
                  <a:lnTo>
                    <a:pt x="4" y="12"/>
                  </a:lnTo>
                  <a:lnTo>
                    <a:pt x="6" y="10"/>
                  </a:lnTo>
                  <a:lnTo>
                    <a:pt x="4"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610" name="Freeform 779"/>
            <p:cNvSpPr>
              <a:spLocks/>
            </p:cNvSpPr>
            <p:nvPr/>
          </p:nvSpPr>
          <p:spPr bwMode="auto">
            <a:xfrm>
              <a:off x="3753" y="3245"/>
              <a:ext cx="6" cy="12"/>
            </a:xfrm>
            <a:custGeom>
              <a:avLst/>
              <a:gdLst>
                <a:gd name="T0" fmla="*/ 0 w 6"/>
                <a:gd name="T1" fmla="*/ 0 h 12"/>
                <a:gd name="T2" fmla="*/ 2 w 6"/>
                <a:gd name="T3" fmla="*/ 0 h 12"/>
                <a:gd name="T4" fmla="*/ 0 w 6"/>
                <a:gd name="T5" fmla="*/ 0 h 12"/>
                <a:gd name="T6" fmla="*/ 0 w 6"/>
                <a:gd name="T7" fmla="*/ 12 h 12"/>
                <a:gd name="T8" fmla="*/ 2 w 6"/>
                <a:gd name="T9" fmla="*/ 12 h 12"/>
                <a:gd name="T10" fmla="*/ 6 w 6"/>
                <a:gd name="T11" fmla="*/ 10 h 12"/>
                <a:gd name="T12" fmla="*/ 2 w 6"/>
                <a:gd name="T13" fmla="*/ 12 h 12"/>
                <a:gd name="T14" fmla="*/ 4 w 6"/>
                <a:gd name="T15" fmla="*/ 12 h 12"/>
                <a:gd name="T16" fmla="*/ 6 w 6"/>
                <a:gd name="T17" fmla="*/ 10 h 12"/>
                <a:gd name="T18" fmla="*/ 0 w 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0" y="0"/>
                  </a:moveTo>
                  <a:lnTo>
                    <a:pt x="2" y="0"/>
                  </a:lnTo>
                  <a:lnTo>
                    <a:pt x="0" y="0"/>
                  </a:lnTo>
                  <a:lnTo>
                    <a:pt x="0" y="12"/>
                  </a:lnTo>
                  <a:lnTo>
                    <a:pt x="2" y="12"/>
                  </a:lnTo>
                  <a:lnTo>
                    <a:pt x="6" y="10"/>
                  </a:lnTo>
                  <a:lnTo>
                    <a:pt x="2" y="12"/>
                  </a:lnTo>
                  <a:lnTo>
                    <a:pt x="4" y="12"/>
                  </a:lnTo>
                  <a:lnTo>
                    <a:pt x="6" y="10"/>
                  </a:lnTo>
                  <a:lnTo>
                    <a:pt x="0" y="0"/>
                  </a:lnTo>
                  <a:close/>
                </a:path>
              </a:pathLst>
            </a:custGeom>
            <a:solidFill>
              <a:schemeClr val="tx1"/>
            </a:solidFill>
            <a:ln w="9525">
              <a:solidFill>
                <a:schemeClr val="tx1"/>
              </a:solidFill>
              <a:round/>
              <a:headEnd/>
              <a:tailEnd/>
            </a:ln>
          </p:spPr>
          <p:txBody>
            <a:bodyPr/>
            <a:lstStyle/>
            <a:p>
              <a:endParaRPr lang="en-US"/>
            </a:p>
          </p:txBody>
        </p:sp>
        <p:sp>
          <p:nvSpPr>
            <p:cNvPr id="45611" name="Freeform 780"/>
            <p:cNvSpPr>
              <a:spLocks/>
            </p:cNvSpPr>
            <p:nvPr/>
          </p:nvSpPr>
          <p:spPr bwMode="auto">
            <a:xfrm>
              <a:off x="3753" y="3243"/>
              <a:ext cx="8" cy="12"/>
            </a:xfrm>
            <a:custGeom>
              <a:avLst/>
              <a:gdLst>
                <a:gd name="T0" fmla="*/ 2 w 8"/>
                <a:gd name="T1" fmla="*/ 0 h 12"/>
                <a:gd name="T2" fmla="*/ 0 w 8"/>
                <a:gd name="T3" fmla="*/ 2 h 12"/>
                <a:gd name="T4" fmla="*/ 6 w 8"/>
                <a:gd name="T5" fmla="*/ 12 h 12"/>
                <a:gd name="T6" fmla="*/ 8 w 8"/>
                <a:gd name="T7" fmla="*/ 12 h 12"/>
                <a:gd name="T8" fmla="*/ 2 w 8"/>
                <a:gd name="T9" fmla="*/ 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2" y="0"/>
                  </a:moveTo>
                  <a:lnTo>
                    <a:pt x="0" y="2"/>
                  </a:lnTo>
                  <a:lnTo>
                    <a:pt x="6" y="12"/>
                  </a:lnTo>
                  <a:lnTo>
                    <a:pt x="8" y="12"/>
                  </a:lnTo>
                  <a:lnTo>
                    <a:pt x="2" y="0"/>
                  </a:lnTo>
                  <a:close/>
                </a:path>
              </a:pathLst>
            </a:custGeom>
            <a:solidFill>
              <a:schemeClr val="tx1"/>
            </a:solidFill>
            <a:ln w="9525">
              <a:solidFill>
                <a:schemeClr val="tx1"/>
              </a:solidFill>
              <a:round/>
              <a:headEnd/>
              <a:tailEnd/>
            </a:ln>
          </p:spPr>
          <p:txBody>
            <a:bodyPr/>
            <a:lstStyle/>
            <a:p>
              <a:endParaRPr lang="en-US"/>
            </a:p>
          </p:txBody>
        </p:sp>
        <p:sp>
          <p:nvSpPr>
            <p:cNvPr id="45612" name="Freeform 781"/>
            <p:cNvSpPr>
              <a:spLocks/>
            </p:cNvSpPr>
            <p:nvPr/>
          </p:nvSpPr>
          <p:spPr bwMode="auto">
            <a:xfrm>
              <a:off x="3755" y="3241"/>
              <a:ext cx="10" cy="14"/>
            </a:xfrm>
            <a:custGeom>
              <a:avLst/>
              <a:gdLst>
                <a:gd name="T0" fmla="*/ 4 w 10"/>
                <a:gd name="T1" fmla="*/ 0 h 14"/>
                <a:gd name="T2" fmla="*/ 0 w 10"/>
                <a:gd name="T3" fmla="*/ 2 h 14"/>
                <a:gd name="T4" fmla="*/ 6 w 10"/>
                <a:gd name="T5" fmla="*/ 14 h 14"/>
                <a:gd name="T6" fmla="*/ 10 w 10"/>
                <a:gd name="T7" fmla="*/ 12 h 14"/>
                <a:gd name="T8" fmla="*/ 4 w 10"/>
                <a:gd name="T9" fmla="*/ 0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4" y="0"/>
                  </a:moveTo>
                  <a:lnTo>
                    <a:pt x="0" y="2"/>
                  </a:lnTo>
                  <a:lnTo>
                    <a:pt x="6" y="14"/>
                  </a:lnTo>
                  <a:lnTo>
                    <a:pt x="10" y="12"/>
                  </a:lnTo>
                  <a:lnTo>
                    <a:pt x="4" y="0"/>
                  </a:lnTo>
                  <a:close/>
                </a:path>
              </a:pathLst>
            </a:custGeom>
            <a:solidFill>
              <a:schemeClr val="tx1"/>
            </a:solidFill>
            <a:ln w="9525">
              <a:solidFill>
                <a:schemeClr val="tx1"/>
              </a:solidFill>
              <a:round/>
              <a:headEnd/>
              <a:tailEnd/>
            </a:ln>
          </p:spPr>
          <p:txBody>
            <a:bodyPr/>
            <a:lstStyle/>
            <a:p>
              <a:endParaRPr lang="en-US"/>
            </a:p>
          </p:txBody>
        </p:sp>
        <p:sp>
          <p:nvSpPr>
            <p:cNvPr id="45613" name="Freeform 782"/>
            <p:cNvSpPr>
              <a:spLocks/>
            </p:cNvSpPr>
            <p:nvPr/>
          </p:nvSpPr>
          <p:spPr bwMode="auto">
            <a:xfrm>
              <a:off x="3759" y="3239"/>
              <a:ext cx="10" cy="14"/>
            </a:xfrm>
            <a:custGeom>
              <a:avLst/>
              <a:gdLst>
                <a:gd name="T0" fmla="*/ 2 w 10"/>
                <a:gd name="T1" fmla="*/ 2 h 14"/>
                <a:gd name="T2" fmla="*/ 4 w 10"/>
                <a:gd name="T3" fmla="*/ 0 h 14"/>
                <a:gd name="T4" fmla="*/ 0 w 10"/>
                <a:gd name="T5" fmla="*/ 2 h 14"/>
                <a:gd name="T6" fmla="*/ 6 w 10"/>
                <a:gd name="T7" fmla="*/ 14 h 14"/>
                <a:gd name="T8" fmla="*/ 10 w 10"/>
                <a:gd name="T9" fmla="*/ 12 h 14"/>
                <a:gd name="T10" fmla="*/ 10 w 10"/>
                <a:gd name="T11" fmla="*/ 10 h 14"/>
                <a:gd name="T12" fmla="*/ 10 w 10"/>
                <a:gd name="T13" fmla="*/ 12 h 14"/>
                <a:gd name="T14" fmla="*/ 10 w 10"/>
                <a:gd name="T15" fmla="*/ 10 h 14"/>
                <a:gd name="T16" fmla="*/ 2 w 10"/>
                <a:gd name="T17" fmla="*/ 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2" y="2"/>
                  </a:moveTo>
                  <a:lnTo>
                    <a:pt x="4" y="0"/>
                  </a:lnTo>
                  <a:lnTo>
                    <a:pt x="0" y="2"/>
                  </a:lnTo>
                  <a:lnTo>
                    <a:pt x="6" y="14"/>
                  </a:lnTo>
                  <a:lnTo>
                    <a:pt x="10" y="12"/>
                  </a:lnTo>
                  <a:lnTo>
                    <a:pt x="10" y="10"/>
                  </a:lnTo>
                  <a:lnTo>
                    <a:pt x="10" y="12"/>
                  </a:lnTo>
                  <a:lnTo>
                    <a:pt x="10" y="10"/>
                  </a:lnTo>
                  <a:lnTo>
                    <a:pt x="2" y="2"/>
                  </a:lnTo>
                  <a:close/>
                </a:path>
              </a:pathLst>
            </a:custGeom>
            <a:solidFill>
              <a:schemeClr val="tx1"/>
            </a:solidFill>
            <a:ln w="9525">
              <a:solidFill>
                <a:schemeClr val="tx1"/>
              </a:solidFill>
              <a:round/>
              <a:headEnd/>
              <a:tailEnd/>
            </a:ln>
          </p:spPr>
          <p:txBody>
            <a:bodyPr/>
            <a:lstStyle/>
            <a:p>
              <a:endParaRPr lang="en-US"/>
            </a:p>
          </p:txBody>
        </p:sp>
        <p:sp>
          <p:nvSpPr>
            <p:cNvPr id="45614" name="Freeform 783"/>
            <p:cNvSpPr>
              <a:spLocks/>
            </p:cNvSpPr>
            <p:nvPr/>
          </p:nvSpPr>
          <p:spPr bwMode="auto">
            <a:xfrm>
              <a:off x="3761" y="3233"/>
              <a:ext cx="17" cy="16"/>
            </a:xfrm>
            <a:custGeom>
              <a:avLst/>
              <a:gdLst>
                <a:gd name="T0" fmla="*/ 10 w 17"/>
                <a:gd name="T1" fmla="*/ 0 h 16"/>
                <a:gd name="T2" fmla="*/ 0 w 17"/>
                <a:gd name="T3" fmla="*/ 8 h 16"/>
                <a:gd name="T4" fmla="*/ 8 w 17"/>
                <a:gd name="T5" fmla="*/ 16 h 16"/>
                <a:gd name="T6" fmla="*/ 17 w 17"/>
                <a:gd name="T7" fmla="*/ 8 h 16"/>
                <a:gd name="T8" fmla="*/ 10 w 17"/>
                <a:gd name="T9" fmla="*/ 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0" y="0"/>
                  </a:moveTo>
                  <a:lnTo>
                    <a:pt x="0" y="8"/>
                  </a:lnTo>
                  <a:lnTo>
                    <a:pt x="8" y="16"/>
                  </a:lnTo>
                  <a:lnTo>
                    <a:pt x="17" y="8"/>
                  </a:lnTo>
                  <a:lnTo>
                    <a:pt x="10" y="0"/>
                  </a:lnTo>
                  <a:close/>
                </a:path>
              </a:pathLst>
            </a:custGeom>
            <a:solidFill>
              <a:schemeClr val="tx1"/>
            </a:solidFill>
            <a:ln w="9525">
              <a:solidFill>
                <a:schemeClr val="tx1"/>
              </a:solidFill>
              <a:round/>
              <a:headEnd/>
              <a:tailEnd/>
            </a:ln>
          </p:spPr>
          <p:txBody>
            <a:bodyPr/>
            <a:lstStyle/>
            <a:p>
              <a:endParaRPr lang="en-US"/>
            </a:p>
          </p:txBody>
        </p:sp>
        <p:sp>
          <p:nvSpPr>
            <p:cNvPr id="45615" name="Freeform 784"/>
            <p:cNvSpPr>
              <a:spLocks/>
            </p:cNvSpPr>
            <p:nvPr/>
          </p:nvSpPr>
          <p:spPr bwMode="auto">
            <a:xfrm>
              <a:off x="3771" y="3214"/>
              <a:ext cx="25" cy="27"/>
            </a:xfrm>
            <a:custGeom>
              <a:avLst/>
              <a:gdLst>
                <a:gd name="T0" fmla="*/ 17 w 25"/>
                <a:gd name="T1" fmla="*/ 0 h 27"/>
                <a:gd name="T2" fmla="*/ 0 w 25"/>
                <a:gd name="T3" fmla="*/ 19 h 27"/>
                <a:gd name="T4" fmla="*/ 7 w 25"/>
                <a:gd name="T5" fmla="*/ 27 h 27"/>
                <a:gd name="T6" fmla="*/ 25 w 25"/>
                <a:gd name="T7" fmla="*/ 8 h 27"/>
                <a:gd name="T8" fmla="*/ 17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7" y="0"/>
                  </a:moveTo>
                  <a:lnTo>
                    <a:pt x="0" y="19"/>
                  </a:lnTo>
                  <a:lnTo>
                    <a:pt x="7" y="27"/>
                  </a:lnTo>
                  <a:lnTo>
                    <a:pt x="25" y="8"/>
                  </a:lnTo>
                  <a:lnTo>
                    <a:pt x="17" y="0"/>
                  </a:lnTo>
                  <a:close/>
                </a:path>
              </a:pathLst>
            </a:custGeom>
            <a:solidFill>
              <a:schemeClr val="tx1"/>
            </a:solidFill>
            <a:ln w="9525">
              <a:solidFill>
                <a:schemeClr val="tx1"/>
              </a:solidFill>
              <a:round/>
              <a:headEnd/>
              <a:tailEnd/>
            </a:ln>
          </p:spPr>
          <p:txBody>
            <a:bodyPr/>
            <a:lstStyle/>
            <a:p>
              <a:endParaRPr lang="en-US"/>
            </a:p>
          </p:txBody>
        </p:sp>
      </p:grpSp>
      <p:grpSp>
        <p:nvGrpSpPr>
          <p:cNvPr id="5" name="Group 785"/>
          <p:cNvGrpSpPr>
            <a:grpSpLocks/>
          </p:cNvGrpSpPr>
          <p:nvPr/>
        </p:nvGrpSpPr>
        <p:grpSpPr bwMode="auto">
          <a:xfrm>
            <a:off x="5538788" y="5137150"/>
            <a:ext cx="930275" cy="109538"/>
            <a:chOff x="3684" y="3188"/>
            <a:chExt cx="635" cy="69"/>
          </a:xfrm>
        </p:grpSpPr>
        <p:sp>
          <p:nvSpPr>
            <p:cNvPr id="45216" name="Freeform 786"/>
            <p:cNvSpPr>
              <a:spLocks/>
            </p:cNvSpPr>
            <p:nvPr/>
          </p:nvSpPr>
          <p:spPr bwMode="auto">
            <a:xfrm>
              <a:off x="3788" y="3204"/>
              <a:ext cx="17" cy="18"/>
            </a:xfrm>
            <a:custGeom>
              <a:avLst/>
              <a:gdLst>
                <a:gd name="T0" fmla="*/ 10 w 17"/>
                <a:gd name="T1" fmla="*/ 0 h 18"/>
                <a:gd name="T2" fmla="*/ 0 w 17"/>
                <a:gd name="T3" fmla="*/ 10 h 18"/>
                <a:gd name="T4" fmla="*/ 8 w 17"/>
                <a:gd name="T5" fmla="*/ 18 h 18"/>
                <a:gd name="T6" fmla="*/ 17 w 17"/>
                <a:gd name="T7" fmla="*/ 8 h 18"/>
                <a:gd name="T8" fmla="*/ 1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0" y="0"/>
                  </a:moveTo>
                  <a:lnTo>
                    <a:pt x="0" y="10"/>
                  </a:lnTo>
                  <a:lnTo>
                    <a:pt x="8" y="18"/>
                  </a:lnTo>
                  <a:lnTo>
                    <a:pt x="17" y="8"/>
                  </a:lnTo>
                  <a:lnTo>
                    <a:pt x="10" y="0"/>
                  </a:lnTo>
                  <a:close/>
                </a:path>
              </a:pathLst>
            </a:custGeom>
            <a:solidFill>
              <a:schemeClr val="tx1"/>
            </a:solidFill>
            <a:ln w="9525">
              <a:solidFill>
                <a:schemeClr val="tx1"/>
              </a:solidFill>
              <a:round/>
              <a:headEnd/>
              <a:tailEnd/>
            </a:ln>
          </p:spPr>
          <p:txBody>
            <a:bodyPr/>
            <a:lstStyle/>
            <a:p>
              <a:endParaRPr lang="en-US"/>
            </a:p>
          </p:txBody>
        </p:sp>
        <p:sp>
          <p:nvSpPr>
            <p:cNvPr id="45217" name="Freeform 787"/>
            <p:cNvSpPr>
              <a:spLocks/>
            </p:cNvSpPr>
            <p:nvPr/>
          </p:nvSpPr>
          <p:spPr bwMode="auto">
            <a:xfrm>
              <a:off x="3798" y="3200"/>
              <a:ext cx="11" cy="12"/>
            </a:xfrm>
            <a:custGeom>
              <a:avLst/>
              <a:gdLst>
                <a:gd name="T0" fmla="*/ 6 w 11"/>
                <a:gd name="T1" fmla="*/ 0 h 12"/>
                <a:gd name="T2" fmla="*/ 4 w 11"/>
                <a:gd name="T3" fmla="*/ 0 h 12"/>
                <a:gd name="T4" fmla="*/ 0 w 11"/>
                <a:gd name="T5" fmla="*/ 4 h 12"/>
                <a:gd name="T6" fmla="*/ 7 w 11"/>
                <a:gd name="T7" fmla="*/ 12 h 12"/>
                <a:gd name="T8" fmla="*/ 11 w 11"/>
                <a:gd name="T9" fmla="*/ 8 h 12"/>
                <a:gd name="T10" fmla="*/ 11 w 11"/>
                <a:gd name="T11" fmla="*/ 10 h 12"/>
                <a:gd name="T12" fmla="*/ 6 w 11"/>
                <a:gd name="T13" fmla="*/ 0 h 12"/>
                <a:gd name="T14" fmla="*/ 4 w 11"/>
                <a:gd name="T15" fmla="*/ 0 h 12"/>
                <a:gd name="T16" fmla="*/ 6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6" y="0"/>
                  </a:moveTo>
                  <a:lnTo>
                    <a:pt x="4" y="0"/>
                  </a:lnTo>
                  <a:lnTo>
                    <a:pt x="0" y="4"/>
                  </a:lnTo>
                  <a:lnTo>
                    <a:pt x="7" y="12"/>
                  </a:lnTo>
                  <a:lnTo>
                    <a:pt x="11" y="8"/>
                  </a:lnTo>
                  <a:lnTo>
                    <a:pt x="11" y="10"/>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218" name="Freeform 788"/>
            <p:cNvSpPr>
              <a:spLocks/>
            </p:cNvSpPr>
            <p:nvPr/>
          </p:nvSpPr>
          <p:spPr bwMode="auto">
            <a:xfrm>
              <a:off x="3804" y="3196"/>
              <a:ext cx="9" cy="14"/>
            </a:xfrm>
            <a:custGeom>
              <a:avLst/>
              <a:gdLst>
                <a:gd name="T0" fmla="*/ 3 w 9"/>
                <a:gd name="T1" fmla="*/ 0 h 14"/>
                <a:gd name="T2" fmla="*/ 0 w 9"/>
                <a:gd name="T3" fmla="*/ 4 h 14"/>
                <a:gd name="T4" fmla="*/ 5 w 9"/>
                <a:gd name="T5" fmla="*/ 14 h 14"/>
                <a:gd name="T6" fmla="*/ 9 w 9"/>
                <a:gd name="T7" fmla="*/ 10 h 14"/>
                <a:gd name="T8" fmla="*/ 3 w 9"/>
                <a:gd name="T9" fmla="*/ 0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3" y="0"/>
                  </a:moveTo>
                  <a:lnTo>
                    <a:pt x="0" y="4"/>
                  </a:lnTo>
                  <a:lnTo>
                    <a:pt x="5" y="14"/>
                  </a:lnTo>
                  <a:lnTo>
                    <a:pt x="9" y="10"/>
                  </a:lnTo>
                  <a:lnTo>
                    <a:pt x="3" y="0"/>
                  </a:lnTo>
                  <a:close/>
                </a:path>
              </a:pathLst>
            </a:custGeom>
            <a:solidFill>
              <a:schemeClr val="tx1"/>
            </a:solidFill>
            <a:ln w="9525">
              <a:solidFill>
                <a:schemeClr val="tx1"/>
              </a:solidFill>
              <a:round/>
              <a:headEnd/>
              <a:tailEnd/>
            </a:ln>
          </p:spPr>
          <p:txBody>
            <a:bodyPr/>
            <a:lstStyle/>
            <a:p>
              <a:endParaRPr lang="en-US"/>
            </a:p>
          </p:txBody>
        </p:sp>
        <p:sp>
          <p:nvSpPr>
            <p:cNvPr id="45219" name="Freeform 789"/>
            <p:cNvSpPr>
              <a:spLocks/>
            </p:cNvSpPr>
            <p:nvPr/>
          </p:nvSpPr>
          <p:spPr bwMode="auto">
            <a:xfrm>
              <a:off x="3807" y="3192"/>
              <a:ext cx="10" cy="14"/>
            </a:xfrm>
            <a:custGeom>
              <a:avLst/>
              <a:gdLst>
                <a:gd name="T0" fmla="*/ 4 w 10"/>
                <a:gd name="T1" fmla="*/ 0 h 14"/>
                <a:gd name="T2" fmla="*/ 4 w 10"/>
                <a:gd name="T3" fmla="*/ 2 h 14"/>
                <a:gd name="T4" fmla="*/ 0 w 10"/>
                <a:gd name="T5" fmla="*/ 4 h 14"/>
                <a:gd name="T6" fmla="*/ 6 w 10"/>
                <a:gd name="T7" fmla="*/ 14 h 14"/>
                <a:gd name="T8" fmla="*/ 10 w 10"/>
                <a:gd name="T9" fmla="*/ 12 h 14"/>
                <a:gd name="T10" fmla="*/ 8 w 10"/>
                <a:gd name="T11" fmla="*/ 12 h 14"/>
                <a:gd name="T12" fmla="*/ 4 w 10"/>
                <a:gd name="T13" fmla="*/ 0 h 14"/>
                <a:gd name="T14" fmla="*/ 4 w 10"/>
                <a:gd name="T15" fmla="*/ 2 h 14"/>
                <a:gd name="T16" fmla="*/ 4 w 10"/>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4" y="0"/>
                  </a:moveTo>
                  <a:lnTo>
                    <a:pt x="4" y="2"/>
                  </a:lnTo>
                  <a:lnTo>
                    <a:pt x="0" y="4"/>
                  </a:lnTo>
                  <a:lnTo>
                    <a:pt x="6" y="14"/>
                  </a:lnTo>
                  <a:lnTo>
                    <a:pt x="10" y="12"/>
                  </a:lnTo>
                  <a:lnTo>
                    <a:pt x="8" y="12"/>
                  </a:lnTo>
                  <a:lnTo>
                    <a:pt x="4" y="0"/>
                  </a:lnTo>
                  <a:lnTo>
                    <a:pt x="4" y="2"/>
                  </a:lnTo>
                  <a:lnTo>
                    <a:pt x="4" y="0"/>
                  </a:lnTo>
                  <a:close/>
                </a:path>
              </a:pathLst>
            </a:custGeom>
            <a:solidFill>
              <a:schemeClr val="tx1"/>
            </a:solidFill>
            <a:ln w="9525">
              <a:solidFill>
                <a:schemeClr val="tx1"/>
              </a:solidFill>
              <a:round/>
              <a:headEnd/>
              <a:tailEnd/>
            </a:ln>
          </p:spPr>
          <p:txBody>
            <a:bodyPr/>
            <a:lstStyle/>
            <a:p>
              <a:endParaRPr lang="en-US"/>
            </a:p>
          </p:txBody>
        </p:sp>
        <p:sp>
          <p:nvSpPr>
            <p:cNvPr id="45220" name="Freeform 790"/>
            <p:cNvSpPr>
              <a:spLocks/>
            </p:cNvSpPr>
            <p:nvPr/>
          </p:nvSpPr>
          <p:spPr bwMode="auto">
            <a:xfrm>
              <a:off x="3811" y="3190"/>
              <a:ext cx="10" cy="14"/>
            </a:xfrm>
            <a:custGeom>
              <a:avLst/>
              <a:gdLst>
                <a:gd name="T0" fmla="*/ 8 w 10"/>
                <a:gd name="T1" fmla="*/ 0 h 14"/>
                <a:gd name="T2" fmla="*/ 6 w 10"/>
                <a:gd name="T3" fmla="*/ 0 h 14"/>
                <a:gd name="T4" fmla="*/ 0 w 10"/>
                <a:gd name="T5" fmla="*/ 2 h 14"/>
                <a:gd name="T6" fmla="*/ 4 w 10"/>
                <a:gd name="T7" fmla="*/ 14 h 14"/>
                <a:gd name="T8" fmla="*/ 10 w 10"/>
                <a:gd name="T9" fmla="*/ 12 h 14"/>
                <a:gd name="T10" fmla="*/ 8 w 10"/>
                <a:gd name="T11" fmla="*/ 12 h 14"/>
                <a:gd name="T12" fmla="*/ 8 w 10"/>
                <a:gd name="T13" fmla="*/ 0 h 14"/>
                <a:gd name="T14" fmla="*/ 6 w 10"/>
                <a:gd name="T15" fmla="*/ 0 h 14"/>
                <a:gd name="T16" fmla="*/ 8 w 10"/>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8" y="0"/>
                  </a:moveTo>
                  <a:lnTo>
                    <a:pt x="6" y="0"/>
                  </a:lnTo>
                  <a:lnTo>
                    <a:pt x="0" y="2"/>
                  </a:lnTo>
                  <a:lnTo>
                    <a:pt x="4" y="14"/>
                  </a:lnTo>
                  <a:lnTo>
                    <a:pt x="10" y="12"/>
                  </a:lnTo>
                  <a:lnTo>
                    <a:pt x="8" y="12"/>
                  </a:lnTo>
                  <a:lnTo>
                    <a:pt x="8" y="0"/>
                  </a:lnTo>
                  <a:lnTo>
                    <a:pt x="6" y="0"/>
                  </a:lnTo>
                  <a:lnTo>
                    <a:pt x="8" y="0"/>
                  </a:lnTo>
                  <a:close/>
                </a:path>
              </a:pathLst>
            </a:custGeom>
            <a:solidFill>
              <a:schemeClr val="tx1"/>
            </a:solidFill>
            <a:ln w="9525">
              <a:solidFill>
                <a:schemeClr val="tx1"/>
              </a:solidFill>
              <a:round/>
              <a:headEnd/>
              <a:tailEnd/>
            </a:ln>
          </p:spPr>
          <p:txBody>
            <a:bodyPr/>
            <a:lstStyle/>
            <a:p>
              <a:endParaRPr lang="en-US"/>
            </a:p>
          </p:txBody>
        </p:sp>
        <p:sp>
          <p:nvSpPr>
            <p:cNvPr id="45221" name="Freeform 791"/>
            <p:cNvSpPr>
              <a:spLocks/>
            </p:cNvSpPr>
            <p:nvPr/>
          </p:nvSpPr>
          <p:spPr bwMode="auto">
            <a:xfrm>
              <a:off x="3819" y="3190"/>
              <a:ext cx="4" cy="12"/>
            </a:xfrm>
            <a:custGeom>
              <a:avLst/>
              <a:gdLst>
                <a:gd name="T0" fmla="*/ 0 w 4"/>
                <a:gd name="T1" fmla="*/ 0 h 12"/>
                <a:gd name="T2" fmla="*/ 2 w 4"/>
                <a:gd name="T3" fmla="*/ 0 h 12"/>
                <a:gd name="T4" fmla="*/ 0 w 4"/>
                <a:gd name="T5" fmla="*/ 0 h 12"/>
                <a:gd name="T6" fmla="*/ 0 w 4"/>
                <a:gd name="T7" fmla="*/ 12 h 12"/>
                <a:gd name="T8" fmla="*/ 2 w 4"/>
                <a:gd name="T9" fmla="*/ 12 h 12"/>
                <a:gd name="T10" fmla="*/ 4 w 4"/>
                <a:gd name="T11" fmla="*/ 12 h 12"/>
                <a:gd name="T12" fmla="*/ 2 w 4"/>
                <a:gd name="T13" fmla="*/ 12 h 12"/>
                <a:gd name="T14" fmla="*/ 4 w 4"/>
                <a:gd name="T15" fmla="*/ 12 h 12"/>
                <a:gd name="T16" fmla="*/ 0 w 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0" y="0"/>
                  </a:moveTo>
                  <a:lnTo>
                    <a:pt x="2" y="0"/>
                  </a:lnTo>
                  <a:lnTo>
                    <a:pt x="0" y="0"/>
                  </a:lnTo>
                  <a:lnTo>
                    <a:pt x="0" y="12"/>
                  </a:lnTo>
                  <a:lnTo>
                    <a:pt x="2" y="12"/>
                  </a:lnTo>
                  <a:lnTo>
                    <a:pt x="4" y="12"/>
                  </a:lnTo>
                  <a:lnTo>
                    <a:pt x="2" y="12"/>
                  </a:lnTo>
                  <a:lnTo>
                    <a:pt x="4" y="12"/>
                  </a:lnTo>
                  <a:lnTo>
                    <a:pt x="0" y="0"/>
                  </a:lnTo>
                  <a:close/>
                </a:path>
              </a:pathLst>
            </a:custGeom>
            <a:solidFill>
              <a:schemeClr val="tx1"/>
            </a:solidFill>
            <a:ln w="9525">
              <a:solidFill>
                <a:schemeClr val="tx1"/>
              </a:solidFill>
              <a:round/>
              <a:headEnd/>
              <a:tailEnd/>
            </a:ln>
          </p:spPr>
          <p:txBody>
            <a:bodyPr/>
            <a:lstStyle/>
            <a:p>
              <a:endParaRPr lang="en-US"/>
            </a:p>
          </p:txBody>
        </p:sp>
        <p:sp>
          <p:nvSpPr>
            <p:cNvPr id="45222" name="Freeform 792"/>
            <p:cNvSpPr>
              <a:spLocks/>
            </p:cNvSpPr>
            <p:nvPr/>
          </p:nvSpPr>
          <p:spPr bwMode="auto">
            <a:xfrm>
              <a:off x="3819" y="3190"/>
              <a:ext cx="6" cy="12"/>
            </a:xfrm>
            <a:custGeom>
              <a:avLst/>
              <a:gdLst>
                <a:gd name="T0" fmla="*/ 6 w 6"/>
                <a:gd name="T1" fmla="*/ 0 h 12"/>
                <a:gd name="T2" fmla="*/ 2 w 6"/>
                <a:gd name="T3" fmla="*/ 0 h 12"/>
                <a:gd name="T4" fmla="*/ 0 w 6"/>
                <a:gd name="T5" fmla="*/ 0 h 12"/>
                <a:gd name="T6" fmla="*/ 4 w 6"/>
                <a:gd name="T7" fmla="*/ 12 h 12"/>
                <a:gd name="T8" fmla="*/ 6 w 6"/>
                <a:gd name="T9" fmla="*/ 12 h 12"/>
                <a:gd name="T10" fmla="*/ 4 w 6"/>
                <a:gd name="T11" fmla="*/ 12 h 12"/>
                <a:gd name="T12" fmla="*/ 6 w 6"/>
                <a:gd name="T13" fmla="*/ 0 h 12"/>
                <a:gd name="T14" fmla="*/ 4 w 6"/>
                <a:gd name="T15" fmla="*/ 0 h 12"/>
                <a:gd name="T16" fmla="*/ 2 w 6"/>
                <a:gd name="T17" fmla="*/ 0 h 12"/>
                <a:gd name="T18" fmla="*/ 6 w 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6" y="0"/>
                  </a:moveTo>
                  <a:lnTo>
                    <a:pt x="2" y="0"/>
                  </a:lnTo>
                  <a:lnTo>
                    <a:pt x="0" y="0"/>
                  </a:lnTo>
                  <a:lnTo>
                    <a:pt x="4" y="12"/>
                  </a:lnTo>
                  <a:lnTo>
                    <a:pt x="6" y="12"/>
                  </a:lnTo>
                  <a:lnTo>
                    <a:pt x="4" y="12"/>
                  </a:lnTo>
                  <a:lnTo>
                    <a:pt x="6" y="0"/>
                  </a:lnTo>
                  <a:lnTo>
                    <a:pt x="4" y="0"/>
                  </a:lnTo>
                  <a:lnTo>
                    <a:pt x="2" y="0"/>
                  </a:lnTo>
                  <a:lnTo>
                    <a:pt x="6" y="0"/>
                  </a:lnTo>
                  <a:close/>
                </a:path>
              </a:pathLst>
            </a:custGeom>
            <a:solidFill>
              <a:schemeClr val="tx1"/>
            </a:solidFill>
            <a:ln w="9525">
              <a:solidFill>
                <a:schemeClr val="tx1"/>
              </a:solidFill>
              <a:round/>
              <a:headEnd/>
              <a:tailEnd/>
            </a:ln>
          </p:spPr>
          <p:txBody>
            <a:bodyPr/>
            <a:lstStyle/>
            <a:p>
              <a:endParaRPr lang="en-US"/>
            </a:p>
          </p:txBody>
        </p:sp>
        <p:sp>
          <p:nvSpPr>
            <p:cNvPr id="45223" name="Freeform 793"/>
            <p:cNvSpPr>
              <a:spLocks/>
            </p:cNvSpPr>
            <p:nvPr/>
          </p:nvSpPr>
          <p:spPr bwMode="auto">
            <a:xfrm>
              <a:off x="3823" y="3190"/>
              <a:ext cx="6" cy="12"/>
            </a:xfrm>
            <a:custGeom>
              <a:avLst/>
              <a:gdLst>
                <a:gd name="T0" fmla="*/ 4 w 6"/>
                <a:gd name="T1" fmla="*/ 0 h 12"/>
                <a:gd name="T2" fmla="*/ 6 w 6"/>
                <a:gd name="T3" fmla="*/ 0 h 12"/>
                <a:gd name="T4" fmla="*/ 2 w 6"/>
                <a:gd name="T5" fmla="*/ 0 h 12"/>
                <a:gd name="T6" fmla="*/ 0 w 6"/>
                <a:gd name="T7" fmla="*/ 12 h 12"/>
                <a:gd name="T8" fmla="*/ 4 w 6"/>
                <a:gd name="T9" fmla="*/ 12 h 12"/>
                <a:gd name="T10" fmla="*/ 4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4" y="0"/>
                  </a:moveTo>
                  <a:lnTo>
                    <a:pt x="6" y="0"/>
                  </a:lnTo>
                  <a:lnTo>
                    <a:pt x="2" y="0"/>
                  </a:lnTo>
                  <a:lnTo>
                    <a:pt x="0" y="12"/>
                  </a:lnTo>
                  <a:lnTo>
                    <a:pt x="4" y="12"/>
                  </a:lnTo>
                  <a:lnTo>
                    <a:pt x="4" y="0"/>
                  </a:lnTo>
                  <a:close/>
                </a:path>
              </a:pathLst>
            </a:custGeom>
            <a:solidFill>
              <a:schemeClr val="tx1"/>
            </a:solidFill>
            <a:ln w="9525">
              <a:solidFill>
                <a:schemeClr val="tx1"/>
              </a:solidFill>
              <a:round/>
              <a:headEnd/>
              <a:tailEnd/>
            </a:ln>
          </p:spPr>
          <p:txBody>
            <a:bodyPr/>
            <a:lstStyle/>
            <a:p>
              <a:endParaRPr lang="en-US"/>
            </a:p>
          </p:txBody>
        </p:sp>
        <p:sp>
          <p:nvSpPr>
            <p:cNvPr id="45224" name="Freeform 794"/>
            <p:cNvSpPr>
              <a:spLocks/>
            </p:cNvSpPr>
            <p:nvPr/>
          </p:nvSpPr>
          <p:spPr bwMode="auto">
            <a:xfrm>
              <a:off x="3827" y="3190"/>
              <a:ext cx="7" cy="12"/>
            </a:xfrm>
            <a:custGeom>
              <a:avLst/>
              <a:gdLst>
                <a:gd name="T0" fmla="*/ 7 w 7"/>
                <a:gd name="T1" fmla="*/ 0 h 12"/>
                <a:gd name="T2" fmla="*/ 4 w 7"/>
                <a:gd name="T3" fmla="*/ 0 h 12"/>
                <a:gd name="T4" fmla="*/ 0 w 7"/>
                <a:gd name="T5" fmla="*/ 0 h 12"/>
                <a:gd name="T6" fmla="*/ 0 w 7"/>
                <a:gd name="T7" fmla="*/ 12 h 12"/>
                <a:gd name="T8" fmla="*/ 4 w 7"/>
                <a:gd name="T9" fmla="*/ 12 h 12"/>
                <a:gd name="T10" fmla="*/ 2 w 7"/>
                <a:gd name="T11" fmla="*/ 12 h 12"/>
                <a:gd name="T12" fmla="*/ 7 w 7"/>
                <a:gd name="T13" fmla="*/ 0 h 12"/>
                <a:gd name="T14" fmla="*/ 5 w 7"/>
                <a:gd name="T15" fmla="*/ 0 h 12"/>
                <a:gd name="T16" fmla="*/ 4 w 7"/>
                <a:gd name="T17" fmla="*/ 0 h 12"/>
                <a:gd name="T18" fmla="*/ 7 w 7"/>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7" y="0"/>
                  </a:moveTo>
                  <a:lnTo>
                    <a:pt x="4" y="0"/>
                  </a:lnTo>
                  <a:lnTo>
                    <a:pt x="0" y="0"/>
                  </a:lnTo>
                  <a:lnTo>
                    <a:pt x="0" y="12"/>
                  </a:lnTo>
                  <a:lnTo>
                    <a:pt x="4" y="12"/>
                  </a:lnTo>
                  <a:lnTo>
                    <a:pt x="2" y="12"/>
                  </a:lnTo>
                  <a:lnTo>
                    <a:pt x="7" y="0"/>
                  </a:lnTo>
                  <a:lnTo>
                    <a:pt x="5" y="0"/>
                  </a:lnTo>
                  <a:lnTo>
                    <a:pt x="4" y="0"/>
                  </a:lnTo>
                  <a:lnTo>
                    <a:pt x="7" y="0"/>
                  </a:lnTo>
                  <a:close/>
                </a:path>
              </a:pathLst>
            </a:custGeom>
            <a:solidFill>
              <a:schemeClr val="tx1"/>
            </a:solidFill>
            <a:ln w="9525">
              <a:solidFill>
                <a:schemeClr val="tx1"/>
              </a:solidFill>
              <a:round/>
              <a:headEnd/>
              <a:tailEnd/>
            </a:ln>
          </p:spPr>
          <p:txBody>
            <a:bodyPr/>
            <a:lstStyle/>
            <a:p>
              <a:endParaRPr lang="en-US"/>
            </a:p>
          </p:txBody>
        </p:sp>
        <p:sp>
          <p:nvSpPr>
            <p:cNvPr id="45225" name="Freeform 795"/>
            <p:cNvSpPr>
              <a:spLocks/>
            </p:cNvSpPr>
            <p:nvPr/>
          </p:nvSpPr>
          <p:spPr bwMode="auto">
            <a:xfrm>
              <a:off x="3829" y="3190"/>
              <a:ext cx="9" cy="14"/>
            </a:xfrm>
            <a:custGeom>
              <a:avLst/>
              <a:gdLst>
                <a:gd name="T0" fmla="*/ 9 w 9"/>
                <a:gd name="T1" fmla="*/ 2 h 14"/>
                <a:gd name="T2" fmla="*/ 5 w 9"/>
                <a:gd name="T3" fmla="*/ 0 h 14"/>
                <a:gd name="T4" fmla="*/ 0 w 9"/>
                <a:gd name="T5" fmla="*/ 12 h 14"/>
                <a:gd name="T6" fmla="*/ 3 w 9"/>
                <a:gd name="T7" fmla="*/ 14 h 14"/>
                <a:gd name="T8" fmla="*/ 9 w 9"/>
                <a:gd name="T9" fmla="*/ 2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9" y="2"/>
                  </a:moveTo>
                  <a:lnTo>
                    <a:pt x="5" y="0"/>
                  </a:lnTo>
                  <a:lnTo>
                    <a:pt x="0" y="12"/>
                  </a:lnTo>
                  <a:lnTo>
                    <a:pt x="3" y="14"/>
                  </a:lnTo>
                  <a:lnTo>
                    <a:pt x="9" y="2"/>
                  </a:lnTo>
                  <a:close/>
                </a:path>
              </a:pathLst>
            </a:custGeom>
            <a:solidFill>
              <a:schemeClr val="tx1"/>
            </a:solidFill>
            <a:ln w="9525">
              <a:solidFill>
                <a:schemeClr val="tx1"/>
              </a:solidFill>
              <a:round/>
              <a:headEnd/>
              <a:tailEnd/>
            </a:ln>
          </p:spPr>
          <p:txBody>
            <a:bodyPr/>
            <a:lstStyle/>
            <a:p>
              <a:endParaRPr lang="en-US"/>
            </a:p>
          </p:txBody>
        </p:sp>
        <p:sp>
          <p:nvSpPr>
            <p:cNvPr id="45226" name="Freeform 796"/>
            <p:cNvSpPr>
              <a:spLocks/>
            </p:cNvSpPr>
            <p:nvPr/>
          </p:nvSpPr>
          <p:spPr bwMode="auto">
            <a:xfrm>
              <a:off x="3832" y="3192"/>
              <a:ext cx="10" cy="14"/>
            </a:xfrm>
            <a:custGeom>
              <a:avLst/>
              <a:gdLst>
                <a:gd name="T0" fmla="*/ 10 w 10"/>
                <a:gd name="T1" fmla="*/ 4 h 14"/>
                <a:gd name="T2" fmla="*/ 10 w 10"/>
                <a:gd name="T3" fmla="*/ 2 h 14"/>
                <a:gd name="T4" fmla="*/ 6 w 10"/>
                <a:gd name="T5" fmla="*/ 0 h 14"/>
                <a:gd name="T6" fmla="*/ 0 w 10"/>
                <a:gd name="T7" fmla="*/ 12 h 14"/>
                <a:gd name="T8" fmla="*/ 4 w 10"/>
                <a:gd name="T9" fmla="*/ 14 h 14"/>
                <a:gd name="T10" fmla="*/ 10 w 10"/>
                <a:gd name="T11" fmla="*/ 4 h 14"/>
                <a:gd name="T12" fmla="*/ 10 w 10"/>
                <a:gd name="T13" fmla="*/ 2 h 14"/>
                <a:gd name="T14" fmla="*/ 10 w 10"/>
                <a:gd name="T15" fmla="*/ 4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10" y="4"/>
                  </a:moveTo>
                  <a:lnTo>
                    <a:pt x="10" y="2"/>
                  </a:lnTo>
                  <a:lnTo>
                    <a:pt x="6" y="0"/>
                  </a:lnTo>
                  <a:lnTo>
                    <a:pt x="0" y="12"/>
                  </a:lnTo>
                  <a:lnTo>
                    <a:pt x="4" y="14"/>
                  </a:lnTo>
                  <a:lnTo>
                    <a:pt x="10" y="4"/>
                  </a:lnTo>
                  <a:lnTo>
                    <a:pt x="10" y="2"/>
                  </a:lnTo>
                  <a:lnTo>
                    <a:pt x="10" y="4"/>
                  </a:lnTo>
                  <a:close/>
                </a:path>
              </a:pathLst>
            </a:custGeom>
            <a:solidFill>
              <a:schemeClr val="tx1"/>
            </a:solidFill>
            <a:ln w="9525">
              <a:solidFill>
                <a:schemeClr val="tx1"/>
              </a:solidFill>
              <a:round/>
              <a:headEnd/>
              <a:tailEnd/>
            </a:ln>
          </p:spPr>
          <p:txBody>
            <a:bodyPr/>
            <a:lstStyle/>
            <a:p>
              <a:endParaRPr lang="en-US"/>
            </a:p>
          </p:txBody>
        </p:sp>
        <p:sp>
          <p:nvSpPr>
            <p:cNvPr id="45227" name="Freeform 797"/>
            <p:cNvSpPr>
              <a:spLocks/>
            </p:cNvSpPr>
            <p:nvPr/>
          </p:nvSpPr>
          <p:spPr bwMode="auto">
            <a:xfrm>
              <a:off x="3836" y="3196"/>
              <a:ext cx="12" cy="12"/>
            </a:xfrm>
            <a:custGeom>
              <a:avLst/>
              <a:gdLst>
                <a:gd name="T0" fmla="*/ 12 w 12"/>
                <a:gd name="T1" fmla="*/ 2 h 12"/>
                <a:gd name="T2" fmla="*/ 10 w 12"/>
                <a:gd name="T3" fmla="*/ 2 h 12"/>
                <a:gd name="T4" fmla="*/ 6 w 12"/>
                <a:gd name="T5" fmla="*/ 0 h 12"/>
                <a:gd name="T6" fmla="*/ 0 w 12"/>
                <a:gd name="T7" fmla="*/ 10 h 12"/>
                <a:gd name="T8" fmla="*/ 4 w 12"/>
                <a:gd name="T9" fmla="*/ 12 h 12"/>
                <a:gd name="T10" fmla="*/ 12 w 12"/>
                <a:gd name="T11" fmla="*/ 2 h 12"/>
                <a:gd name="T12" fmla="*/ 10 w 12"/>
                <a:gd name="T13" fmla="*/ 2 h 12"/>
                <a:gd name="T14" fmla="*/ 12 w 12"/>
                <a:gd name="T15" fmla="*/ 2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12" y="2"/>
                  </a:moveTo>
                  <a:lnTo>
                    <a:pt x="10" y="2"/>
                  </a:lnTo>
                  <a:lnTo>
                    <a:pt x="6" y="0"/>
                  </a:lnTo>
                  <a:lnTo>
                    <a:pt x="0" y="10"/>
                  </a:lnTo>
                  <a:lnTo>
                    <a:pt x="4" y="12"/>
                  </a:lnTo>
                  <a:lnTo>
                    <a:pt x="12" y="2"/>
                  </a:lnTo>
                  <a:lnTo>
                    <a:pt x="10" y="2"/>
                  </a:lnTo>
                  <a:lnTo>
                    <a:pt x="12" y="2"/>
                  </a:lnTo>
                  <a:close/>
                </a:path>
              </a:pathLst>
            </a:custGeom>
            <a:solidFill>
              <a:schemeClr val="tx1"/>
            </a:solidFill>
            <a:ln w="9525">
              <a:solidFill>
                <a:schemeClr val="tx1"/>
              </a:solidFill>
              <a:round/>
              <a:headEnd/>
              <a:tailEnd/>
            </a:ln>
          </p:spPr>
          <p:txBody>
            <a:bodyPr/>
            <a:lstStyle/>
            <a:p>
              <a:endParaRPr lang="en-US"/>
            </a:p>
          </p:txBody>
        </p:sp>
        <p:sp>
          <p:nvSpPr>
            <p:cNvPr id="45228" name="Freeform 798"/>
            <p:cNvSpPr>
              <a:spLocks/>
            </p:cNvSpPr>
            <p:nvPr/>
          </p:nvSpPr>
          <p:spPr bwMode="auto">
            <a:xfrm>
              <a:off x="3840" y="3198"/>
              <a:ext cx="23" cy="24"/>
            </a:xfrm>
            <a:custGeom>
              <a:avLst/>
              <a:gdLst>
                <a:gd name="T0" fmla="*/ 23 w 23"/>
                <a:gd name="T1" fmla="*/ 16 h 24"/>
                <a:gd name="T2" fmla="*/ 8 w 23"/>
                <a:gd name="T3" fmla="*/ 0 h 24"/>
                <a:gd name="T4" fmla="*/ 0 w 23"/>
                <a:gd name="T5" fmla="*/ 10 h 24"/>
                <a:gd name="T6" fmla="*/ 16 w 23"/>
                <a:gd name="T7" fmla="*/ 24 h 24"/>
                <a:gd name="T8" fmla="*/ 23 w 23"/>
                <a:gd name="T9" fmla="*/ 16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23" y="16"/>
                  </a:moveTo>
                  <a:lnTo>
                    <a:pt x="8" y="0"/>
                  </a:lnTo>
                  <a:lnTo>
                    <a:pt x="0" y="10"/>
                  </a:lnTo>
                  <a:lnTo>
                    <a:pt x="16" y="24"/>
                  </a:lnTo>
                  <a:lnTo>
                    <a:pt x="23" y="16"/>
                  </a:lnTo>
                  <a:close/>
                </a:path>
              </a:pathLst>
            </a:custGeom>
            <a:solidFill>
              <a:schemeClr val="tx1"/>
            </a:solidFill>
            <a:ln w="9525">
              <a:solidFill>
                <a:schemeClr val="tx1"/>
              </a:solidFill>
              <a:round/>
              <a:headEnd/>
              <a:tailEnd/>
            </a:ln>
          </p:spPr>
          <p:txBody>
            <a:bodyPr/>
            <a:lstStyle/>
            <a:p>
              <a:endParaRPr lang="en-US"/>
            </a:p>
          </p:txBody>
        </p:sp>
        <p:sp>
          <p:nvSpPr>
            <p:cNvPr id="45229" name="Freeform 799"/>
            <p:cNvSpPr>
              <a:spLocks/>
            </p:cNvSpPr>
            <p:nvPr/>
          </p:nvSpPr>
          <p:spPr bwMode="auto">
            <a:xfrm>
              <a:off x="3856" y="3214"/>
              <a:ext cx="23" cy="25"/>
            </a:xfrm>
            <a:custGeom>
              <a:avLst/>
              <a:gdLst>
                <a:gd name="T0" fmla="*/ 21 w 23"/>
                <a:gd name="T1" fmla="*/ 15 h 25"/>
                <a:gd name="T2" fmla="*/ 23 w 23"/>
                <a:gd name="T3" fmla="*/ 15 h 25"/>
                <a:gd name="T4" fmla="*/ 7 w 23"/>
                <a:gd name="T5" fmla="*/ 0 h 25"/>
                <a:gd name="T6" fmla="*/ 0 w 23"/>
                <a:gd name="T7" fmla="*/ 8 h 25"/>
                <a:gd name="T8" fmla="*/ 15 w 23"/>
                <a:gd name="T9" fmla="*/ 23 h 25"/>
                <a:gd name="T10" fmla="*/ 15 w 23"/>
                <a:gd name="T11" fmla="*/ 25 h 25"/>
                <a:gd name="T12" fmla="*/ 15 w 23"/>
                <a:gd name="T13" fmla="*/ 23 h 25"/>
                <a:gd name="T14" fmla="*/ 15 w 23"/>
                <a:gd name="T15" fmla="*/ 25 h 25"/>
                <a:gd name="T16" fmla="*/ 21 w 23"/>
                <a:gd name="T17" fmla="*/ 1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21" y="15"/>
                  </a:moveTo>
                  <a:lnTo>
                    <a:pt x="23" y="15"/>
                  </a:lnTo>
                  <a:lnTo>
                    <a:pt x="7" y="0"/>
                  </a:lnTo>
                  <a:lnTo>
                    <a:pt x="0" y="8"/>
                  </a:lnTo>
                  <a:lnTo>
                    <a:pt x="15" y="23"/>
                  </a:lnTo>
                  <a:lnTo>
                    <a:pt x="15" y="25"/>
                  </a:lnTo>
                  <a:lnTo>
                    <a:pt x="15" y="23"/>
                  </a:lnTo>
                  <a:lnTo>
                    <a:pt x="15" y="25"/>
                  </a:lnTo>
                  <a:lnTo>
                    <a:pt x="21" y="15"/>
                  </a:lnTo>
                  <a:close/>
                </a:path>
              </a:pathLst>
            </a:custGeom>
            <a:solidFill>
              <a:schemeClr val="tx1"/>
            </a:solidFill>
            <a:ln w="9525">
              <a:solidFill>
                <a:schemeClr val="tx1"/>
              </a:solidFill>
              <a:round/>
              <a:headEnd/>
              <a:tailEnd/>
            </a:ln>
          </p:spPr>
          <p:txBody>
            <a:bodyPr/>
            <a:lstStyle/>
            <a:p>
              <a:endParaRPr lang="en-US"/>
            </a:p>
          </p:txBody>
        </p:sp>
        <p:sp>
          <p:nvSpPr>
            <p:cNvPr id="45230" name="Freeform 800"/>
            <p:cNvSpPr>
              <a:spLocks/>
            </p:cNvSpPr>
            <p:nvPr/>
          </p:nvSpPr>
          <p:spPr bwMode="auto">
            <a:xfrm>
              <a:off x="3871" y="3229"/>
              <a:ext cx="16" cy="16"/>
            </a:xfrm>
            <a:custGeom>
              <a:avLst/>
              <a:gdLst>
                <a:gd name="T0" fmla="*/ 16 w 16"/>
                <a:gd name="T1" fmla="*/ 6 h 16"/>
                <a:gd name="T2" fmla="*/ 6 w 16"/>
                <a:gd name="T3" fmla="*/ 0 h 16"/>
                <a:gd name="T4" fmla="*/ 0 w 16"/>
                <a:gd name="T5" fmla="*/ 10 h 16"/>
                <a:gd name="T6" fmla="*/ 10 w 16"/>
                <a:gd name="T7" fmla="*/ 16 h 16"/>
                <a:gd name="T8" fmla="*/ 8 w 16"/>
                <a:gd name="T9" fmla="*/ 14 h 16"/>
                <a:gd name="T10" fmla="*/ 16 w 16"/>
                <a:gd name="T11" fmla="*/ 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6"/>
                  </a:moveTo>
                  <a:lnTo>
                    <a:pt x="6" y="0"/>
                  </a:lnTo>
                  <a:lnTo>
                    <a:pt x="0" y="10"/>
                  </a:lnTo>
                  <a:lnTo>
                    <a:pt x="10" y="16"/>
                  </a:lnTo>
                  <a:lnTo>
                    <a:pt x="8" y="14"/>
                  </a:lnTo>
                  <a:lnTo>
                    <a:pt x="16" y="6"/>
                  </a:lnTo>
                  <a:close/>
                </a:path>
              </a:pathLst>
            </a:custGeom>
            <a:solidFill>
              <a:schemeClr val="tx1"/>
            </a:solidFill>
            <a:ln w="9525">
              <a:solidFill>
                <a:schemeClr val="tx1"/>
              </a:solidFill>
              <a:round/>
              <a:headEnd/>
              <a:tailEnd/>
            </a:ln>
          </p:spPr>
          <p:txBody>
            <a:bodyPr/>
            <a:lstStyle/>
            <a:p>
              <a:endParaRPr lang="en-US"/>
            </a:p>
          </p:txBody>
        </p:sp>
        <p:sp>
          <p:nvSpPr>
            <p:cNvPr id="45231" name="Freeform 801"/>
            <p:cNvSpPr>
              <a:spLocks/>
            </p:cNvSpPr>
            <p:nvPr/>
          </p:nvSpPr>
          <p:spPr bwMode="auto">
            <a:xfrm>
              <a:off x="3879" y="3235"/>
              <a:ext cx="9" cy="12"/>
            </a:xfrm>
            <a:custGeom>
              <a:avLst/>
              <a:gdLst>
                <a:gd name="T0" fmla="*/ 8 w 9"/>
                <a:gd name="T1" fmla="*/ 0 h 12"/>
                <a:gd name="T2" fmla="*/ 9 w 9"/>
                <a:gd name="T3" fmla="*/ 2 h 12"/>
                <a:gd name="T4" fmla="*/ 8 w 9"/>
                <a:gd name="T5" fmla="*/ 0 h 12"/>
                <a:gd name="T6" fmla="*/ 0 w 9"/>
                <a:gd name="T7" fmla="*/ 8 h 12"/>
                <a:gd name="T8" fmla="*/ 2 w 9"/>
                <a:gd name="T9" fmla="*/ 10 h 12"/>
                <a:gd name="T10" fmla="*/ 4 w 9"/>
                <a:gd name="T11" fmla="*/ 12 h 12"/>
                <a:gd name="T12" fmla="*/ 2 w 9"/>
                <a:gd name="T13" fmla="*/ 10 h 12"/>
                <a:gd name="T14" fmla="*/ 4 w 9"/>
                <a:gd name="T15" fmla="*/ 12 h 12"/>
                <a:gd name="T16" fmla="*/ 8 w 9"/>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2"/>
                <a:gd name="T29" fmla="*/ 9 w 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2">
                  <a:moveTo>
                    <a:pt x="8" y="0"/>
                  </a:moveTo>
                  <a:lnTo>
                    <a:pt x="9" y="2"/>
                  </a:lnTo>
                  <a:lnTo>
                    <a:pt x="8" y="0"/>
                  </a:lnTo>
                  <a:lnTo>
                    <a:pt x="0" y="8"/>
                  </a:lnTo>
                  <a:lnTo>
                    <a:pt x="2" y="10"/>
                  </a:lnTo>
                  <a:lnTo>
                    <a:pt x="4" y="12"/>
                  </a:lnTo>
                  <a:lnTo>
                    <a:pt x="2" y="10"/>
                  </a:lnTo>
                  <a:lnTo>
                    <a:pt x="4" y="12"/>
                  </a:lnTo>
                  <a:lnTo>
                    <a:pt x="8" y="0"/>
                  </a:lnTo>
                  <a:close/>
                </a:path>
              </a:pathLst>
            </a:custGeom>
            <a:solidFill>
              <a:schemeClr val="tx1"/>
            </a:solidFill>
            <a:ln w="9525">
              <a:solidFill>
                <a:schemeClr val="tx1"/>
              </a:solidFill>
              <a:round/>
              <a:headEnd/>
              <a:tailEnd/>
            </a:ln>
          </p:spPr>
          <p:txBody>
            <a:bodyPr/>
            <a:lstStyle/>
            <a:p>
              <a:endParaRPr lang="en-US"/>
            </a:p>
          </p:txBody>
        </p:sp>
        <p:sp>
          <p:nvSpPr>
            <p:cNvPr id="45232" name="Freeform 802"/>
            <p:cNvSpPr>
              <a:spLocks/>
            </p:cNvSpPr>
            <p:nvPr/>
          </p:nvSpPr>
          <p:spPr bwMode="auto">
            <a:xfrm>
              <a:off x="3883" y="3235"/>
              <a:ext cx="7" cy="12"/>
            </a:xfrm>
            <a:custGeom>
              <a:avLst/>
              <a:gdLst>
                <a:gd name="T0" fmla="*/ 7 w 7"/>
                <a:gd name="T1" fmla="*/ 2 h 12"/>
                <a:gd name="T2" fmla="*/ 4 w 7"/>
                <a:gd name="T3" fmla="*/ 0 h 12"/>
                <a:gd name="T4" fmla="*/ 0 w 7"/>
                <a:gd name="T5" fmla="*/ 12 h 12"/>
                <a:gd name="T6" fmla="*/ 4 w 7"/>
                <a:gd name="T7" fmla="*/ 12 h 12"/>
                <a:gd name="T8" fmla="*/ 2 w 7"/>
                <a:gd name="T9" fmla="*/ 12 h 12"/>
                <a:gd name="T10" fmla="*/ 7 w 7"/>
                <a:gd name="T11" fmla="*/ 2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7" y="2"/>
                  </a:moveTo>
                  <a:lnTo>
                    <a:pt x="4" y="0"/>
                  </a:lnTo>
                  <a:lnTo>
                    <a:pt x="0" y="12"/>
                  </a:lnTo>
                  <a:lnTo>
                    <a:pt x="4" y="12"/>
                  </a:lnTo>
                  <a:lnTo>
                    <a:pt x="2" y="12"/>
                  </a:lnTo>
                  <a:lnTo>
                    <a:pt x="7" y="2"/>
                  </a:lnTo>
                  <a:close/>
                </a:path>
              </a:pathLst>
            </a:custGeom>
            <a:solidFill>
              <a:schemeClr val="tx1"/>
            </a:solidFill>
            <a:ln w="9525">
              <a:solidFill>
                <a:schemeClr val="tx1"/>
              </a:solidFill>
              <a:round/>
              <a:headEnd/>
              <a:tailEnd/>
            </a:ln>
          </p:spPr>
          <p:txBody>
            <a:bodyPr/>
            <a:lstStyle/>
            <a:p>
              <a:endParaRPr lang="en-US"/>
            </a:p>
          </p:txBody>
        </p:sp>
        <p:sp>
          <p:nvSpPr>
            <p:cNvPr id="45233" name="Freeform 803"/>
            <p:cNvSpPr>
              <a:spLocks/>
            </p:cNvSpPr>
            <p:nvPr/>
          </p:nvSpPr>
          <p:spPr bwMode="auto">
            <a:xfrm>
              <a:off x="3885" y="3237"/>
              <a:ext cx="7" cy="12"/>
            </a:xfrm>
            <a:custGeom>
              <a:avLst/>
              <a:gdLst>
                <a:gd name="T0" fmla="*/ 7 w 7"/>
                <a:gd name="T1" fmla="*/ 0 h 12"/>
                <a:gd name="T2" fmla="*/ 5 w 7"/>
                <a:gd name="T3" fmla="*/ 0 h 12"/>
                <a:gd name="T4" fmla="*/ 0 w 7"/>
                <a:gd name="T5" fmla="*/ 10 h 12"/>
                <a:gd name="T6" fmla="*/ 2 w 7"/>
                <a:gd name="T7" fmla="*/ 12 h 12"/>
                <a:gd name="T8" fmla="*/ 7 w 7"/>
                <a:gd name="T9" fmla="*/ 0 h 12"/>
                <a:gd name="T10" fmla="*/ 0 60000 65536"/>
                <a:gd name="T11" fmla="*/ 0 60000 65536"/>
                <a:gd name="T12" fmla="*/ 0 60000 65536"/>
                <a:gd name="T13" fmla="*/ 0 60000 65536"/>
                <a:gd name="T14" fmla="*/ 0 60000 65536"/>
                <a:gd name="T15" fmla="*/ 0 w 7"/>
                <a:gd name="T16" fmla="*/ 0 h 12"/>
                <a:gd name="T17" fmla="*/ 7 w 7"/>
                <a:gd name="T18" fmla="*/ 12 h 12"/>
              </a:gdLst>
              <a:ahLst/>
              <a:cxnLst>
                <a:cxn ang="T10">
                  <a:pos x="T0" y="T1"/>
                </a:cxn>
                <a:cxn ang="T11">
                  <a:pos x="T2" y="T3"/>
                </a:cxn>
                <a:cxn ang="T12">
                  <a:pos x="T4" y="T5"/>
                </a:cxn>
                <a:cxn ang="T13">
                  <a:pos x="T6" y="T7"/>
                </a:cxn>
                <a:cxn ang="T14">
                  <a:pos x="T8" y="T9"/>
                </a:cxn>
              </a:cxnLst>
              <a:rect l="T15" t="T16" r="T17" b="T18"/>
              <a:pathLst>
                <a:path w="7" h="12">
                  <a:moveTo>
                    <a:pt x="7" y="0"/>
                  </a:moveTo>
                  <a:lnTo>
                    <a:pt x="5" y="0"/>
                  </a:lnTo>
                  <a:lnTo>
                    <a:pt x="0" y="10"/>
                  </a:lnTo>
                  <a:lnTo>
                    <a:pt x="2" y="12"/>
                  </a:lnTo>
                  <a:lnTo>
                    <a:pt x="7" y="0"/>
                  </a:lnTo>
                  <a:close/>
                </a:path>
              </a:pathLst>
            </a:custGeom>
            <a:solidFill>
              <a:schemeClr val="tx1"/>
            </a:solidFill>
            <a:ln w="9525">
              <a:solidFill>
                <a:schemeClr val="tx1"/>
              </a:solidFill>
              <a:round/>
              <a:headEnd/>
              <a:tailEnd/>
            </a:ln>
          </p:spPr>
          <p:txBody>
            <a:bodyPr/>
            <a:lstStyle/>
            <a:p>
              <a:endParaRPr lang="en-US"/>
            </a:p>
          </p:txBody>
        </p:sp>
        <p:sp>
          <p:nvSpPr>
            <p:cNvPr id="45234" name="Freeform 804"/>
            <p:cNvSpPr>
              <a:spLocks/>
            </p:cNvSpPr>
            <p:nvPr/>
          </p:nvSpPr>
          <p:spPr bwMode="auto">
            <a:xfrm>
              <a:off x="3887" y="3237"/>
              <a:ext cx="7" cy="14"/>
            </a:xfrm>
            <a:custGeom>
              <a:avLst/>
              <a:gdLst>
                <a:gd name="T0" fmla="*/ 5 w 7"/>
                <a:gd name="T1" fmla="*/ 2 h 14"/>
                <a:gd name="T2" fmla="*/ 7 w 7"/>
                <a:gd name="T3" fmla="*/ 2 h 14"/>
                <a:gd name="T4" fmla="*/ 5 w 7"/>
                <a:gd name="T5" fmla="*/ 0 h 14"/>
                <a:gd name="T6" fmla="*/ 0 w 7"/>
                <a:gd name="T7" fmla="*/ 12 h 14"/>
                <a:gd name="T8" fmla="*/ 1 w 7"/>
                <a:gd name="T9" fmla="*/ 12 h 14"/>
                <a:gd name="T10" fmla="*/ 3 w 7"/>
                <a:gd name="T11" fmla="*/ 14 h 14"/>
                <a:gd name="T12" fmla="*/ 1 w 7"/>
                <a:gd name="T13" fmla="*/ 12 h 14"/>
                <a:gd name="T14" fmla="*/ 3 w 7"/>
                <a:gd name="T15" fmla="*/ 12 h 14"/>
                <a:gd name="T16" fmla="*/ 3 w 7"/>
                <a:gd name="T17" fmla="*/ 14 h 14"/>
                <a:gd name="T18" fmla="*/ 5 w 7"/>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4"/>
                <a:gd name="T32" fmla="*/ 7 w 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4">
                  <a:moveTo>
                    <a:pt x="5" y="2"/>
                  </a:moveTo>
                  <a:lnTo>
                    <a:pt x="7" y="2"/>
                  </a:lnTo>
                  <a:lnTo>
                    <a:pt x="5" y="0"/>
                  </a:lnTo>
                  <a:lnTo>
                    <a:pt x="0" y="12"/>
                  </a:lnTo>
                  <a:lnTo>
                    <a:pt x="1" y="12"/>
                  </a:lnTo>
                  <a:lnTo>
                    <a:pt x="3" y="14"/>
                  </a:lnTo>
                  <a:lnTo>
                    <a:pt x="1" y="12"/>
                  </a:lnTo>
                  <a:lnTo>
                    <a:pt x="3" y="12"/>
                  </a:lnTo>
                  <a:lnTo>
                    <a:pt x="3" y="14"/>
                  </a:lnTo>
                  <a:lnTo>
                    <a:pt x="5" y="2"/>
                  </a:lnTo>
                  <a:close/>
                </a:path>
              </a:pathLst>
            </a:custGeom>
            <a:solidFill>
              <a:schemeClr val="tx1"/>
            </a:solidFill>
            <a:ln w="9525">
              <a:solidFill>
                <a:schemeClr val="tx1"/>
              </a:solidFill>
              <a:round/>
              <a:headEnd/>
              <a:tailEnd/>
            </a:ln>
          </p:spPr>
          <p:txBody>
            <a:bodyPr/>
            <a:lstStyle/>
            <a:p>
              <a:endParaRPr lang="en-US"/>
            </a:p>
          </p:txBody>
        </p:sp>
        <p:sp>
          <p:nvSpPr>
            <p:cNvPr id="45235" name="Freeform 805"/>
            <p:cNvSpPr>
              <a:spLocks/>
            </p:cNvSpPr>
            <p:nvPr/>
          </p:nvSpPr>
          <p:spPr bwMode="auto">
            <a:xfrm>
              <a:off x="3890" y="3239"/>
              <a:ext cx="8" cy="12"/>
            </a:xfrm>
            <a:custGeom>
              <a:avLst/>
              <a:gdLst>
                <a:gd name="T0" fmla="*/ 6 w 8"/>
                <a:gd name="T1" fmla="*/ 0 h 12"/>
                <a:gd name="T2" fmla="*/ 8 w 8"/>
                <a:gd name="T3" fmla="*/ 0 h 12"/>
                <a:gd name="T4" fmla="*/ 2 w 8"/>
                <a:gd name="T5" fmla="*/ 0 h 12"/>
                <a:gd name="T6" fmla="*/ 0 w 8"/>
                <a:gd name="T7" fmla="*/ 12 h 12"/>
                <a:gd name="T8" fmla="*/ 6 w 8"/>
                <a:gd name="T9" fmla="*/ 12 h 12"/>
                <a:gd name="T10" fmla="*/ 6 w 8"/>
                <a:gd name="T11" fmla="*/ 0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6" y="0"/>
                  </a:moveTo>
                  <a:lnTo>
                    <a:pt x="8" y="0"/>
                  </a:lnTo>
                  <a:lnTo>
                    <a:pt x="2" y="0"/>
                  </a:lnTo>
                  <a:lnTo>
                    <a:pt x="0" y="12"/>
                  </a:lnTo>
                  <a:lnTo>
                    <a:pt x="6" y="12"/>
                  </a:lnTo>
                  <a:lnTo>
                    <a:pt x="6" y="0"/>
                  </a:lnTo>
                  <a:close/>
                </a:path>
              </a:pathLst>
            </a:custGeom>
            <a:solidFill>
              <a:schemeClr val="tx1"/>
            </a:solidFill>
            <a:ln w="9525">
              <a:solidFill>
                <a:schemeClr val="tx1"/>
              </a:solidFill>
              <a:round/>
              <a:headEnd/>
              <a:tailEnd/>
            </a:ln>
          </p:spPr>
          <p:txBody>
            <a:bodyPr/>
            <a:lstStyle/>
            <a:p>
              <a:endParaRPr lang="en-US"/>
            </a:p>
          </p:txBody>
        </p:sp>
        <p:sp>
          <p:nvSpPr>
            <p:cNvPr id="45236" name="Rectangle 806"/>
            <p:cNvSpPr>
              <a:spLocks noChangeArrowheads="1"/>
            </p:cNvSpPr>
            <p:nvPr/>
          </p:nvSpPr>
          <p:spPr bwMode="auto">
            <a:xfrm>
              <a:off x="3896" y="3239"/>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237" name="Rectangle 807"/>
            <p:cNvSpPr>
              <a:spLocks noChangeArrowheads="1"/>
            </p:cNvSpPr>
            <p:nvPr/>
          </p:nvSpPr>
          <p:spPr bwMode="auto">
            <a:xfrm>
              <a:off x="3900" y="3239"/>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238" name="Freeform 808"/>
            <p:cNvSpPr>
              <a:spLocks/>
            </p:cNvSpPr>
            <p:nvPr/>
          </p:nvSpPr>
          <p:spPr bwMode="auto">
            <a:xfrm>
              <a:off x="3902" y="3239"/>
              <a:ext cx="6" cy="12"/>
            </a:xfrm>
            <a:custGeom>
              <a:avLst/>
              <a:gdLst>
                <a:gd name="T0" fmla="*/ 0 w 6"/>
                <a:gd name="T1" fmla="*/ 0 h 12"/>
                <a:gd name="T2" fmla="*/ 2 w 6"/>
                <a:gd name="T3" fmla="*/ 0 h 12"/>
                <a:gd name="T4" fmla="*/ 0 w 6"/>
                <a:gd name="T5" fmla="*/ 0 h 12"/>
                <a:gd name="T6" fmla="*/ 0 w 6"/>
                <a:gd name="T7" fmla="*/ 12 h 12"/>
                <a:gd name="T8" fmla="*/ 2 w 6"/>
                <a:gd name="T9" fmla="*/ 12 h 12"/>
                <a:gd name="T10" fmla="*/ 6 w 6"/>
                <a:gd name="T11" fmla="*/ 12 h 12"/>
                <a:gd name="T12" fmla="*/ 2 w 6"/>
                <a:gd name="T13" fmla="*/ 12 h 12"/>
                <a:gd name="T14" fmla="*/ 4 w 6"/>
                <a:gd name="T15" fmla="*/ 12 h 12"/>
                <a:gd name="T16" fmla="*/ 6 w 6"/>
                <a:gd name="T17" fmla="*/ 12 h 12"/>
                <a:gd name="T18" fmla="*/ 0 w 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0" y="0"/>
                  </a:moveTo>
                  <a:lnTo>
                    <a:pt x="2" y="0"/>
                  </a:lnTo>
                  <a:lnTo>
                    <a:pt x="0" y="0"/>
                  </a:lnTo>
                  <a:lnTo>
                    <a:pt x="0" y="12"/>
                  </a:lnTo>
                  <a:lnTo>
                    <a:pt x="2" y="12"/>
                  </a:lnTo>
                  <a:lnTo>
                    <a:pt x="6" y="12"/>
                  </a:lnTo>
                  <a:lnTo>
                    <a:pt x="2" y="12"/>
                  </a:lnTo>
                  <a:lnTo>
                    <a:pt x="4" y="12"/>
                  </a:lnTo>
                  <a:lnTo>
                    <a:pt x="6" y="12"/>
                  </a:lnTo>
                  <a:lnTo>
                    <a:pt x="0" y="0"/>
                  </a:lnTo>
                  <a:close/>
                </a:path>
              </a:pathLst>
            </a:custGeom>
            <a:solidFill>
              <a:schemeClr val="tx1"/>
            </a:solidFill>
            <a:ln w="9525">
              <a:solidFill>
                <a:schemeClr val="tx1"/>
              </a:solidFill>
              <a:round/>
              <a:headEnd/>
              <a:tailEnd/>
            </a:ln>
          </p:spPr>
          <p:txBody>
            <a:bodyPr/>
            <a:lstStyle/>
            <a:p>
              <a:endParaRPr lang="en-US"/>
            </a:p>
          </p:txBody>
        </p:sp>
        <p:sp>
          <p:nvSpPr>
            <p:cNvPr id="45239" name="Freeform 809"/>
            <p:cNvSpPr>
              <a:spLocks/>
            </p:cNvSpPr>
            <p:nvPr/>
          </p:nvSpPr>
          <p:spPr bwMode="auto">
            <a:xfrm>
              <a:off x="3902" y="3237"/>
              <a:ext cx="10" cy="14"/>
            </a:xfrm>
            <a:custGeom>
              <a:avLst/>
              <a:gdLst>
                <a:gd name="T0" fmla="*/ 6 w 10"/>
                <a:gd name="T1" fmla="*/ 0 h 14"/>
                <a:gd name="T2" fmla="*/ 4 w 10"/>
                <a:gd name="T3" fmla="*/ 0 h 14"/>
                <a:gd name="T4" fmla="*/ 0 w 10"/>
                <a:gd name="T5" fmla="*/ 2 h 14"/>
                <a:gd name="T6" fmla="*/ 6 w 10"/>
                <a:gd name="T7" fmla="*/ 14 h 14"/>
                <a:gd name="T8" fmla="*/ 10 w 10"/>
                <a:gd name="T9" fmla="*/ 12 h 14"/>
                <a:gd name="T10" fmla="*/ 8 w 10"/>
                <a:gd name="T11" fmla="*/ 12 h 14"/>
                <a:gd name="T12" fmla="*/ 6 w 10"/>
                <a:gd name="T13" fmla="*/ 0 h 14"/>
                <a:gd name="T14" fmla="*/ 4 w 10"/>
                <a:gd name="T15" fmla="*/ 0 h 14"/>
                <a:gd name="T16" fmla="*/ 6 w 10"/>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6" y="0"/>
                  </a:moveTo>
                  <a:lnTo>
                    <a:pt x="4" y="0"/>
                  </a:lnTo>
                  <a:lnTo>
                    <a:pt x="0" y="2"/>
                  </a:lnTo>
                  <a:lnTo>
                    <a:pt x="6" y="14"/>
                  </a:lnTo>
                  <a:lnTo>
                    <a:pt x="10" y="12"/>
                  </a:lnTo>
                  <a:lnTo>
                    <a:pt x="8"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240" name="Freeform 810"/>
            <p:cNvSpPr>
              <a:spLocks/>
            </p:cNvSpPr>
            <p:nvPr/>
          </p:nvSpPr>
          <p:spPr bwMode="auto">
            <a:xfrm>
              <a:off x="3908" y="3237"/>
              <a:ext cx="7" cy="12"/>
            </a:xfrm>
            <a:custGeom>
              <a:avLst/>
              <a:gdLst>
                <a:gd name="T0" fmla="*/ 2 w 7"/>
                <a:gd name="T1" fmla="*/ 0 h 12"/>
                <a:gd name="T2" fmla="*/ 0 w 7"/>
                <a:gd name="T3" fmla="*/ 0 h 12"/>
                <a:gd name="T4" fmla="*/ 2 w 7"/>
                <a:gd name="T5" fmla="*/ 12 h 12"/>
                <a:gd name="T6" fmla="*/ 6 w 7"/>
                <a:gd name="T7" fmla="*/ 12 h 12"/>
                <a:gd name="T8" fmla="*/ 7 w 7"/>
                <a:gd name="T9" fmla="*/ 10 h 12"/>
                <a:gd name="T10" fmla="*/ 6 w 7"/>
                <a:gd name="T11" fmla="*/ 12 h 12"/>
                <a:gd name="T12" fmla="*/ 6 w 7"/>
                <a:gd name="T13" fmla="*/ 10 h 12"/>
                <a:gd name="T14" fmla="*/ 7 w 7"/>
                <a:gd name="T15" fmla="*/ 10 h 12"/>
                <a:gd name="T16" fmla="*/ 2 w 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2" y="0"/>
                  </a:moveTo>
                  <a:lnTo>
                    <a:pt x="0" y="0"/>
                  </a:lnTo>
                  <a:lnTo>
                    <a:pt x="2" y="12"/>
                  </a:lnTo>
                  <a:lnTo>
                    <a:pt x="6" y="12"/>
                  </a:lnTo>
                  <a:lnTo>
                    <a:pt x="7" y="10"/>
                  </a:lnTo>
                  <a:lnTo>
                    <a:pt x="6" y="12"/>
                  </a:lnTo>
                  <a:lnTo>
                    <a:pt x="6" y="10"/>
                  </a:lnTo>
                  <a:lnTo>
                    <a:pt x="7" y="10"/>
                  </a:lnTo>
                  <a:lnTo>
                    <a:pt x="2" y="0"/>
                  </a:lnTo>
                  <a:close/>
                </a:path>
              </a:pathLst>
            </a:custGeom>
            <a:solidFill>
              <a:schemeClr val="tx1"/>
            </a:solidFill>
            <a:ln w="9525">
              <a:solidFill>
                <a:schemeClr val="tx1"/>
              </a:solidFill>
              <a:round/>
              <a:headEnd/>
              <a:tailEnd/>
            </a:ln>
          </p:spPr>
          <p:txBody>
            <a:bodyPr/>
            <a:lstStyle/>
            <a:p>
              <a:endParaRPr lang="en-US"/>
            </a:p>
          </p:txBody>
        </p:sp>
        <p:sp>
          <p:nvSpPr>
            <p:cNvPr id="45241" name="Freeform 811"/>
            <p:cNvSpPr>
              <a:spLocks/>
            </p:cNvSpPr>
            <p:nvPr/>
          </p:nvSpPr>
          <p:spPr bwMode="auto">
            <a:xfrm>
              <a:off x="3910" y="3235"/>
              <a:ext cx="9" cy="12"/>
            </a:xfrm>
            <a:custGeom>
              <a:avLst/>
              <a:gdLst>
                <a:gd name="T0" fmla="*/ 2 w 9"/>
                <a:gd name="T1" fmla="*/ 0 h 12"/>
                <a:gd name="T2" fmla="*/ 0 w 9"/>
                <a:gd name="T3" fmla="*/ 2 h 12"/>
                <a:gd name="T4" fmla="*/ 5 w 9"/>
                <a:gd name="T5" fmla="*/ 12 h 12"/>
                <a:gd name="T6" fmla="*/ 7 w 9"/>
                <a:gd name="T7" fmla="*/ 10 h 12"/>
                <a:gd name="T8" fmla="*/ 9 w 9"/>
                <a:gd name="T9" fmla="*/ 10 h 12"/>
                <a:gd name="T10" fmla="*/ 7 w 9"/>
                <a:gd name="T11" fmla="*/ 10 h 12"/>
                <a:gd name="T12" fmla="*/ 9 w 9"/>
                <a:gd name="T13" fmla="*/ 10 h 12"/>
                <a:gd name="T14" fmla="*/ 2 w 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2"/>
                <a:gd name="T26" fmla="*/ 9 w 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2">
                  <a:moveTo>
                    <a:pt x="2" y="0"/>
                  </a:moveTo>
                  <a:lnTo>
                    <a:pt x="0" y="2"/>
                  </a:lnTo>
                  <a:lnTo>
                    <a:pt x="5" y="12"/>
                  </a:lnTo>
                  <a:lnTo>
                    <a:pt x="7" y="10"/>
                  </a:lnTo>
                  <a:lnTo>
                    <a:pt x="9" y="10"/>
                  </a:lnTo>
                  <a:lnTo>
                    <a:pt x="7" y="10"/>
                  </a:lnTo>
                  <a:lnTo>
                    <a:pt x="9" y="10"/>
                  </a:lnTo>
                  <a:lnTo>
                    <a:pt x="2" y="0"/>
                  </a:lnTo>
                  <a:close/>
                </a:path>
              </a:pathLst>
            </a:custGeom>
            <a:solidFill>
              <a:schemeClr val="tx1"/>
            </a:solidFill>
            <a:ln w="9525">
              <a:solidFill>
                <a:schemeClr val="tx1"/>
              </a:solidFill>
              <a:round/>
              <a:headEnd/>
              <a:tailEnd/>
            </a:ln>
          </p:spPr>
          <p:txBody>
            <a:bodyPr/>
            <a:lstStyle/>
            <a:p>
              <a:endParaRPr lang="en-US"/>
            </a:p>
          </p:txBody>
        </p:sp>
        <p:sp>
          <p:nvSpPr>
            <p:cNvPr id="45242" name="Freeform 812"/>
            <p:cNvSpPr>
              <a:spLocks/>
            </p:cNvSpPr>
            <p:nvPr/>
          </p:nvSpPr>
          <p:spPr bwMode="auto">
            <a:xfrm>
              <a:off x="3912" y="3229"/>
              <a:ext cx="15" cy="16"/>
            </a:xfrm>
            <a:custGeom>
              <a:avLst/>
              <a:gdLst>
                <a:gd name="T0" fmla="*/ 7 w 15"/>
                <a:gd name="T1" fmla="*/ 0 h 16"/>
                <a:gd name="T2" fmla="*/ 0 w 15"/>
                <a:gd name="T3" fmla="*/ 6 h 16"/>
                <a:gd name="T4" fmla="*/ 7 w 15"/>
                <a:gd name="T5" fmla="*/ 16 h 16"/>
                <a:gd name="T6" fmla="*/ 15 w 15"/>
                <a:gd name="T7" fmla="*/ 10 h 16"/>
                <a:gd name="T8" fmla="*/ 7 w 15"/>
                <a:gd name="T9" fmla="*/ 0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7" y="0"/>
                  </a:moveTo>
                  <a:lnTo>
                    <a:pt x="0" y="6"/>
                  </a:lnTo>
                  <a:lnTo>
                    <a:pt x="7" y="16"/>
                  </a:lnTo>
                  <a:lnTo>
                    <a:pt x="15" y="10"/>
                  </a:lnTo>
                  <a:lnTo>
                    <a:pt x="7" y="0"/>
                  </a:lnTo>
                  <a:close/>
                </a:path>
              </a:pathLst>
            </a:custGeom>
            <a:solidFill>
              <a:schemeClr val="tx1"/>
            </a:solidFill>
            <a:ln w="9525">
              <a:solidFill>
                <a:schemeClr val="tx1"/>
              </a:solidFill>
              <a:round/>
              <a:headEnd/>
              <a:tailEnd/>
            </a:ln>
          </p:spPr>
          <p:txBody>
            <a:bodyPr/>
            <a:lstStyle/>
            <a:p>
              <a:endParaRPr lang="en-US"/>
            </a:p>
          </p:txBody>
        </p:sp>
        <p:sp>
          <p:nvSpPr>
            <p:cNvPr id="45243" name="Freeform 813"/>
            <p:cNvSpPr>
              <a:spLocks/>
            </p:cNvSpPr>
            <p:nvPr/>
          </p:nvSpPr>
          <p:spPr bwMode="auto">
            <a:xfrm>
              <a:off x="3919" y="3218"/>
              <a:ext cx="22" cy="21"/>
            </a:xfrm>
            <a:custGeom>
              <a:avLst/>
              <a:gdLst>
                <a:gd name="T0" fmla="*/ 14 w 22"/>
                <a:gd name="T1" fmla="*/ 0 h 21"/>
                <a:gd name="T2" fmla="*/ 0 w 22"/>
                <a:gd name="T3" fmla="*/ 11 h 21"/>
                <a:gd name="T4" fmla="*/ 8 w 22"/>
                <a:gd name="T5" fmla="*/ 21 h 21"/>
                <a:gd name="T6" fmla="*/ 22 w 22"/>
                <a:gd name="T7" fmla="*/ 9 h 21"/>
                <a:gd name="T8" fmla="*/ 14 w 22"/>
                <a:gd name="T9" fmla="*/ 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14" y="0"/>
                  </a:moveTo>
                  <a:lnTo>
                    <a:pt x="0" y="11"/>
                  </a:lnTo>
                  <a:lnTo>
                    <a:pt x="8" y="21"/>
                  </a:lnTo>
                  <a:lnTo>
                    <a:pt x="22" y="9"/>
                  </a:lnTo>
                  <a:lnTo>
                    <a:pt x="14" y="0"/>
                  </a:lnTo>
                  <a:close/>
                </a:path>
              </a:pathLst>
            </a:custGeom>
            <a:solidFill>
              <a:schemeClr val="tx1"/>
            </a:solidFill>
            <a:ln w="9525">
              <a:solidFill>
                <a:schemeClr val="tx1"/>
              </a:solidFill>
              <a:round/>
              <a:headEnd/>
              <a:tailEnd/>
            </a:ln>
          </p:spPr>
          <p:txBody>
            <a:bodyPr/>
            <a:lstStyle/>
            <a:p>
              <a:endParaRPr lang="en-US"/>
            </a:p>
          </p:txBody>
        </p:sp>
        <p:sp>
          <p:nvSpPr>
            <p:cNvPr id="45244" name="Freeform 814"/>
            <p:cNvSpPr>
              <a:spLocks/>
            </p:cNvSpPr>
            <p:nvPr/>
          </p:nvSpPr>
          <p:spPr bwMode="auto">
            <a:xfrm>
              <a:off x="3933" y="3204"/>
              <a:ext cx="23" cy="23"/>
            </a:xfrm>
            <a:custGeom>
              <a:avLst/>
              <a:gdLst>
                <a:gd name="T0" fmla="*/ 15 w 23"/>
                <a:gd name="T1" fmla="*/ 0 h 23"/>
                <a:gd name="T2" fmla="*/ 0 w 23"/>
                <a:gd name="T3" fmla="*/ 14 h 23"/>
                <a:gd name="T4" fmla="*/ 8 w 23"/>
                <a:gd name="T5" fmla="*/ 23 h 23"/>
                <a:gd name="T6" fmla="*/ 23 w 23"/>
                <a:gd name="T7" fmla="*/ 10 h 23"/>
                <a:gd name="T8" fmla="*/ 21 w 23"/>
                <a:gd name="T9" fmla="*/ 10 h 23"/>
                <a:gd name="T10" fmla="*/ 15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5" y="0"/>
                  </a:moveTo>
                  <a:lnTo>
                    <a:pt x="0" y="14"/>
                  </a:lnTo>
                  <a:lnTo>
                    <a:pt x="8" y="23"/>
                  </a:lnTo>
                  <a:lnTo>
                    <a:pt x="23" y="10"/>
                  </a:lnTo>
                  <a:lnTo>
                    <a:pt x="21" y="10"/>
                  </a:lnTo>
                  <a:lnTo>
                    <a:pt x="15" y="0"/>
                  </a:lnTo>
                  <a:close/>
                </a:path>
              </a:pathLst>
            </a:custGeom>
            <a:solidFill>
              <a:schemeClr val="tx1"/>
            </a:solidFill>
            <a:ln w="9525">
              <a:solidFill>
                <a:schemeClr val="tx1"/>
              </a:solidFill>
              <a:round/>
              <a:headEnd/>
              <a:tailEnd/>
            </a:ln>
          </p:spPr>
          <p:txBody>
            <a:bodyPr/>
            <a:lstStyle/>
            <a:p>
              <a:endParaRPr lang="en-US"/>
            </a:p>
          </p:txBody>
        </p:sp>
        <p:sp>
          <p:nvSpPr>
            <p:cNvPr id="45245" name="Freeform 815"/>
            <p:cNvSpPr>
              <a:spLocks/>
            </p:cNvSpPr>
            <p:nvPr/>
          </p:nvSpPr>
          <p:spPr bwMode="auto">
            <a:xfrm>
              <a:off x="3948" y="3200"/>
              <a:ext cx="12" cy="14"/>
            </a:xfrm>
            <a:custGeom>
              <a:avLst/>
              <a:gdLst>
                <a:gd name="T0" fmla="*/ 6 w 12"/>
                <a:gd name="T1" fmla="*/ 0 h 14"/>
                <a:gd name="T2" fmla="*/ 6 w 12"/>
                <a:gd name="T3" fmla="*/ 2 h 14"/>
                <a:gd name="T4" fmla="*/ 0 w 12"/>
                <a:gd name="T5" fmla="*/ 4 h 14"/>
                <a:gd name="T6" fmla="*/ 6 w 12"/>
                <a:gd name="T7" fmla="*/ 14 h 14"/>
                <a:gd name="T8" fmla="*/ 12 w 12"/>
                <a:gd name="T9" fmla="*/ 12 h 14"/>
                <a:gd name="T10" fmla="*/ 6 w 12"/>
                <a:gd name="T11" fmla="*/ 0 h 14"/>
                <a:gd name="T12" fmla="*/ 6 w 12"/>
                <a:gd name="T13" fmla="*/ 2 h 14"/>
                <a:gd name="T14" fmla="*/ 6 w 12"/>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6" y="0"/>
                  </a:moveTo>
                  <a:lnTo>
                    <a:pt x="6" y="2"/>
                  </a:lnTo>
                  <a:lnTo>
                    <a:pt x="0" y="4"/>
                  </a:lnTo>
                  <a:lnTo>
                    <a:pt x="6" y="14"/>
                  </a:lnTo>
                  <a:lnTo>
                    <a:pt x="12" y="12"/>
                  </a:lnTo>
                  <a:lnTo>
                    <a:pt x="6" y="0"/>
                  </a:lnTo>
                  <a:lnTo>
                    <a:pt x="6" y="2"/>
                  </a:lnTo>
                  <a:lnTo>
                    <a:pt x="6" y="0"/>
                  </a:lnTo>
                  <a:close/>
                </a:path>
              </a:pathLst>
            </a:custGeom>
            <a:solidFill>
              <a:schemeClr val="tx1"/>
            </a:solidFill>
            <a:ln w="9525">
              <a:solidFill>
                <a:schemeClr val="tx1"/>
              </a:solidFill>
              <a:round/>
              <a:headEnd/>
              <a:tailEnd/>
            </a:ln>
          </p:spPr>
          <p:txBody>
            <a:bodyPr/>
            <a:lstStyle/>
            <a:p>
              <a:endParaRPr lang="en-US"/>
            </a:p>
          </p:txBody>
        </p:sp>
        <p:sp>
          <p:nvSpPr>
            <p:cNvPr id="45246" name="Freeform 816"/>
            <p:cNvSpPr>
              <a:spLocks/>
            </p:cNvSpPr>
            <p:nvPr/>
          </p:nvSpPr>
          <p:spPr bwMode="auto">
            <a:xfrm>
              <a:off x="3954" y="3198"/>
              <a:ext cx="10" cy="14"/>
            </a:xfrm>
            <a:custGeom>
              <a:avLst/>
              <a:gdLst>
                <a:gd name="T0" fmla="*/ 10 w 10"/>
                <a:gd name="T1" fmla="*/ 12 h 14"/>
                <a:gd name="T2" fmla="*/ 4 w 10"/>
                <a:gd name="T3" fmla="*/ 0 h 14"/>
                <a:gd name="T4" fmla="*/ 0 w 10"/>
                <a:gd name="T5" fmla="*/ 2 h 14"/>
                <a:gd name="T6" fmla="*/ 6 w 10"/>
                <a:gd name="T7" fmla="*/ 14 h 14"/>
                <a:gd name="T8" fmla="*/ 10 w 10"/>
                <a:gd name="T9" fmla="*/ 12 h 14"/>
                <a:gd name="T10" fmla="*/ 4 w 10"/>
                <a:gd name="T11" fmla="*/ 0 h 14"/>
                <a:gd name="T12" fmla="*/ 10 w 10"/>
                <a:gd name="T13" fmla="*/ 12 h 14"/>
                <a:gd name="T14" fmla="*/ 6 w 10"/>
                <a:gd name="T15" fmla="*/ 6 h 14"/>
                <a:gd name="T16" fmla="*/ 4 w 10"/>
                <a:gd name="T17" fmla="*/ 0 h 14"/>
                <a:gd name="T18" fmla="*/ 10 w 10"/>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10" y="12"/>
                  </a:moveTo>
                  <a:lnTo>
                    <a:pt x="4" y="0"/>
                  </a:lnTo>
                  <a:lnTo>
                    <a:pt x="0" y="2"/>
                  </a:lnTo>
                  <a:lnTo>
                    <a:pt x="6" y="14"/>
                  </a:lnTo>
                  <a:lnTo>
                    <a:pt x="10" y="12"/>
                  </a:lnTo>
                  <a:lnTo>
                    <a:pt x="4" y="0"/>
                  </a:lnTo>
                  <a:lnTo>
                    <a:pt x="10" y="12"/>
                  </a:lnTo>
                  <a:lnTo>
                    <a:pt x="6" y="6"/>
                  </a:lnTo>
                  <a:lnTo>
                    <a:pt x="4" y="0"/>
                  </a:lnTo>
                  <a:lnTo>
                    <a:pt x="10" y="12"/>
                  </a:lnTo>
                  <a:close/>
                </a:path>
              </a:pathLst>
            </a:custGeom>
            <a:solidFill>
              <a:schemeClr val="tx1"/>
            </a:solidFill>
            <a:ln w="9525">
              <a:solidFill>
                <a:schemeClr val="tx1"/>
              </a:solidFill>
              <a:round/>
              <a:headEnd/>
              <a:tailEnd/>
            </a:ln>
          </p:spPr>
          <p:txBody>
            <a:bodyPr/>
            <a:lstStyle/>
            <a:p>
              <a:endParaRPr lang="en-US"/>
            </a:p>
          </p:txBody>
        </p:sp>
        <p:sp>
          <p:nvSpPr>
            <p:cNvPr id="45247" name="Freeform 817"/>
            <p:cNvSpPr>
              <a:spLocks/>
            </p:cNvSpPr>
            <p:nvPr/>
          </p:nvSpPr>
          <p:spPr bwMode="auto">
            <a:xfrm>
              <a:off x="3954" y="3198"/>
              <a:ext cx="10" cy="14"/>
            </a:xfrm>
            <a:custGeom>
              <a:avLst/>
              <a:gdLst>
                <a:gd name="T0" fmla="*/ 6 w 10"/>
                <a:gd name="T1" fmla="*/ 14 h 14"/>
                <a:gd name="T2" fmla="*/ 10 w 10"/>
                <a:gd name="T3" fmla="*/ 12 h 14"/>
                <a:gd name="T4" fmla="*/ 4 w 10"/>
                <a:gd name="T5" fmla="*/ 0 h 14"/>
                <a:gd name="T6" fmla="*/ 0 w 10"/>
                <a:gd name="T7" fmla="*/ 2 h 14"/>
                <a:gd name="T8" fmla="*/ 0 w 10"/>
                <a:gd name="T9" fmla="*/ 4 h 14"/>
                <a:gd name="T10" fmla="*/ 0 w 10"/>
                <a:gd name="T11" fmla="*/ 2 h 14"/>
                <a:gd name="T12" fmla="*/ 0 w 10"/>
                <a:gd name="T13" fmla="*/ 4 h 14"/>
                <a:gd name="T14" fmla="*/ 6 w 10"/>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6" y="14"/>
                  </a:moveTo>
                  <a:lnTo>
                    <a:pt x="10" y="12"/>
                  </a:lnTo>
                  <a:lnTo>
                    <a:pt x="4" y="0"/>
                  </a:lnTo>
                  <a:lnTo>
                    <a:pt x="0" y="2"/>
                  </a:lnTo>
                  <a:lnTo>
                    <a:pt x="0" y="4"/>
                  </a:lnTo>
                  <a:lnTo>
                    <a:pt x="0" y="2"/>
                  </a:lnTo>
                  <a:lnTo>
                    <a:pt x="0" y="4"/>
                  </a:lnTo>
                  <a:lnTo>
                    <a:pt x="6" y="14"/>
                  </a:lnTo>
                  <a:close/>
                </a:path>
              </a:pathLst>
            </a:custGeom>
            <a:solidFill>
              <a:schemeClr val="tx1"/>
            </a:solidFill>
            <a:ln w="9525">
              <a:solidFill>
                <a:schemeClr val="tx1"/>
              </a:solidFill>
              <a:round/>
              <a:headEnd/>
              <a:tailEnd/>
            </a:ln>
          </p:spPr>
          <p:txBody>
            <a:bodyPr/>
            <a:lstStyle/>
            <a:p>
              <a:endParaRPr lang="en-US"/>
            </a:p>
          </p:txBody>
        </p:sp>
        <p:sp>
          <p:nvSpPr>
            <p:cNvPr id="45248" name="Freeform 818"/>
            <p:cNvSpPr>
              <a:spLocks/>
            </p:cNvSpPr>
            <p:nvPr/>
          </p:nvSpPr>
          <p:spPr bwMode="auto">
            <a:xfrm>
              <a:off x="3948" y="3202"/>
              <a:ext cx="12" cy="12"/>
            </a:xfrm>
            <a:custGeom>
              <a:avLst/>
              <a:gdLst>
                <a:gd name="T0" fmla="*/ 8 w 12"/>
                <a:gd name="T1" fmla="*/ 12 h 12"/>
                <a:gd name="T2" fmla="*/ 6 w 12"/>
                <a:gd name="T3" fmla="*/ 12 h 12"/>
                <a:gd name="T4" fmla="*/ 12 w 12"/>
                <a:gd name="T5" fmla="*/ 10 h 12"/>
                <a:gd name="T6" fmla="*/ 6 w 12"/>
                <a:gd name="T7" fmla="*/ 0 h 12"/>
                <a:gd name="T8" fmla="*/ 0 w 12"/>
                <a:gd name="T9" fmla="*/ 2 h 12"/>
                <a:gd name="T10" fmla="*/ 8 w 12"/>
                <a:gd name="T11" fmla="*/ 12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8" y="12"/>
                  </a:moveTo>
                  <a:lnTo>
                    <a:pt x="6" y="12"/>
                  </a:lnTo>
                  <a:lnTo>
                    <a:pt x="12" y="10"/>
                  </a:lnTo>
                  <a:lnTo>
                    <a:pt x="6" y="0"/>
                  </a:lnTo>
                  <a:lnTo>
                    <a:pt x="0" y="2"/>
                  </a:lnTo>
                  <a:lnTo>
                    <a:pt x="8" y="12"/>
                  </a:lnTo>
                  <a:close/>
                </a:path>
              </a:pathLst>
            </a:custGeom>
            <a:solidFill>
              <a:schemeClr val="tx1"/>
            </a:solidFill>
            <a:ln w="9525">
              <a:solidFill>
                <a:schemeClr val="tx1"/>
              </a:solidFill>
              <a:round/>
              <a:headEnd/>
              <a:tailEnd/>
            </a:ln>
          </p:spPr>
          <p:txBody>
            <a:bodyPr/>
            <a:lstStyle/>
            <a:p>
              <a:endParaRPr lang="en-US"/>
            </a:p>
          </p:txBody>
        </p:sp>
        <p:sp>
          <p:nvSpPr>
            <p:cNvPr id="45249" name="Freeform 819"/>
            <p:cNvSpPr>
              <a:spLocks/>
            </p:cNvSpPr>
            <p:nvPr/>
          </p:nvSpPr>
          <p:spPr bwMode="auto">
            <a:xfrm>
              <a:off x="3933" y="3204"/>
              <a:ext cx="23" cy="23"/>
            </a:xfrm>
            <a:custGeom>
              <a:avLst/>
              <a:gdLst>
                <a:gd name="T0" fmla="*/ 8 w 23"/>
                <a:gd name="T1" fmla="*/ 23 h 23"/>
                <a:gd name="T2" fmla="*/ 23 w 23"/>
                <a:gd name="T3" fmla="*/ 10 h 23"/>
                <a:gd name="T4" fmla="*/ 15 w 23"/>
                <a:gd name="T5" fmla="*/ 0 h 23"/>
                <a:gd name="T6" fmla="*/ 0 w 23"/>
                <a:gd name="T7" fmla="*/ 14 h 23"/>
                <a:gd name="T8" fmla="*/ 8 w 23"/>
                <a:gd name="T9" fmla="*/ 23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8" y="23"/>
                  </a:moveTo>
                  <a:lnTo>
                    <a:pt x="23" y="10"/>
                  </a:lnTo>
                  <a:lnTo>
                    <a:pt x="15" y="0"/>
                  </a:lnTo>
                  <a:lnTo>
                    <a:pt x="0" y="14"/>
                  </a:lnTo>
                  <a:lnTo>
                    <a:pt x="8" y="23"/>
                  </a:lnTo>
                  <a:close/>
                </a:path>
              </a:pathLst>
            </a:custGeom>
            <a:solidFill>
              <a:schemeClr val="tx1"/>
            </a:solidFill>
            <a:ln w="9525">
              <a:solidFill>
                <a:schemeClr val="tx1"/>
              </a:solidFill>
              <a:round/>
              <a:headEnd/>
              <a:tailEnd/>
            </a:ln>
          </p:spPr>
          <p:txBody>
            <a:bodyPr/>
            <a:lstStyle/>
            <a:p>
              <a:endParaRPr lang="en-US"/>
            </a:p>
          </p:txBody>
        </p:sp>
        <p:sp>
          <p:nvSpPr>
            <p:cNvPr id="45250" name="Freeform 820"/>
            <p:cNvSpPr>
              <a:spLocks/>
            </p:cNvSpPr>
            <p:nvPr/>
          </p:nvSpPr>
          <p:spPr bwMode="auto">
            <a:xfrm>
              <a:off x="3919" y="3218"/>
              <a:ext cx="22" cy="21"/>
            </a:xfrm>
            <a:custGeom>
              <a:avLst/>
              <a:gdLst>
                <a:gd name="T0" fmla="*/ 8 w 22"/>
                <a:gd name="T1" fmla="*/ 21 h 21"/>
                <a:gd name="T2" fmla="*/ 22 w 22"/>
                <a:gd name="T3" fmla="*/ 9 h 21"/>
                <a:gd name="T4" fmla="*/ 14 w 22"/>
                <a:gd name="T5" fmla="*/ 0 h 21"/>
                <a:gd name="T6" fmla="*/ 0 w 22"/>
                <a:gd name="T7" fmla="*/ 11 h 21"/>
                <a:gd name="T8" fmla="*/ 8 w 22"/>
                <a:gd name="T9" fmla="*/ 21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8" y="21"/>
                  </a:moveTo>
                  <a:lnTo>
                    <a:pt x="22" y="9"/>
                  </a:lnTo>
                  <a:lnTo>
                    <a:pt x="14" y="0"/>
                  </a:lnTo>
                  <a:lnTo>
                    <a:pt x="0" y="11"/>
                  </a:lnTo>
                  <a:lnTo>
                    <a:pt x="8" y="21"/>
                  </a:lnTo>
                  <a:close/>
                </a:path>
              </a:pathLst>
            </a:custGeom>
            <a:solidFill>
              <a:schemeClr val="tx1"/>
            </a:solidFill>
            <a:ln w="9525">
              <a:solidFill>
                <a:schemeClr val="tx1"/>
              </a:solidFill>
              <a:round/>
              <a:headEnd/>
              <a:tailEnd/>
            </a:ln>
          </p:spPr>
          <p:txBody>
            <a:bodyPr/>
            <a:lstStyle/>
            <a:p>
              <a:endParaRPr lang="en-US"/>
            </a:p>
          </p:txBody>
        </p:sp>
        <p:sp>
          <p:nvSpPr>
            <p:cNvPr id="45251" name="Freeform 821"/>
            <p:cNvSpPr>
              <a:spLocks/>
            </p:cNvSpPr>
            <p:nvPr/>
          </p:nvSpPr>
          <p:spPr bwMode="auto">
            <a:xfrm>
              <a:off x="3912" y="3229"/>
              <a:ext cx="15" cy="16"/>
            </a:xfrm>
            <a:custGeom>
              <a:avLst/>
              <a:gdLst>
                <a:gd name="T0" fmla="*/ 5 w 15"/>
                <a:gd name="T1" fmla="*/ 16 h 16"/>
                <a:gd name="T2" fmla="*/ 7 w 15"/>
                <a:gd name="T3" fmla="*/ 16 h 16"/>
                <a:gd name="T4" fmla="*/ 15 w 15"/>
                <a:gd name="T5" fmla="*/ 10 h 16"/>
                <a:gd name="T6" fmla="*/ 7 w 15"/>
                <a:gd name="T7" fmla="*/ 0 h 16"/>
                <a:gd name="T8" fmla="*/ 0 w 15"/>
                <a:gd name="T9" fmla="*/ 6 h 16"/>
                <a:gd name="T10" fmla="*/ 5 w 15"/>
                <a:gd name="T11" fmla="*/ 16 h 16"/>
                <a:gd name="T12" fmla="*/ 7 w 15"/>
                <a:gd name="T13" fmla="*/ 16 h 16"/>
                <a:gd name="T14" fmla="*/ 5 w 15"/>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6"/>
                <a:gd name="T26" fmla="*/ 15 w 1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6">
                  <a:moveTo>
                    <a:pt x="5" y="16"/>
                  </a:moveTo>
                  <a:lnTo>
                    <a:pt x="7" y="16"/>
                  </a:lnTo>
                  <a:lnTo>
                    <a:pt x="15" y="10"/>
                  </a:lnTo>
                  <a:lnTo>
                    <a:pt x="7" y="0"/>
                  </a:lnTo>
                  <a:lnTo>
                    <a:pt x="0" y="6"/>
                  </a:lnTo>
                  <a:lnTo>
                    <a:pt x="5" y="16"/>
                  </a:lnTo>
                  <a:lnTo>
                    <a:pt x="7" y="16"/>
                  </a:lnTo>
                  <a:lnTo>
                    <a:pt x="5" y="16"/>
                  </a:lnTo>
                  <a:close/>
                </a:path>
              </a:pathLst>
            </a:custGeom>
            <a:solidFill>
              <a:schemeClr val="tx1"/>
            </a:solidFill>
            <a:ln w="9525">
              <a:solidFill>
                <a:schemeClr val="tx1"/>
              </a:solidFill>
              <a:round/>
              <a:headEnd/>
              <a:tailEnd/>
            </a:ln>
          </p:spPr>
          <p:txBody>
            <a:bodyPr/>
            <a:lstStyle/>
            <a:p>
              <a:endParaRPr lang="en-US"/>
            </a:p>
          </p:txBody>
        </p:sp>
        <p:sp>
          <p:nvSpPr>
            <p:cNvPr id="45252" name="Freeform 822"/>
            <p:cNvSpPr>
              <a:spLocks/>
            </p:cNvSpPr>
            <p:nvPr/>
          </p:nvSpPr>
          <p:spPr bwMode="auto">
            <a:xfrm>
              <a:off x="3910" y="3235"/>
              <a:ext cx="7" cy="14"/>
            </a:xfrm>
            <a:custGeom>
              <a:avLst/>
              <a:gdLst>
                <a:gd name="T0" fmla="*/ 4 w 7"/>
                <a:gd name="T1" fmla="*/ 14 h 14"/>
                <a:gd name="T2" fmla="*/ 5 w 7"/>
                <a:gd name="T3" fmla="*/ 12 h 14"/>
                <a:gd name="T4" fmla="*/ 7 w 7"/>
                <a:gd name="T5" fmla="*/ 10 h 14"/>
                <a:gd name="T6" fmla="*/ 2 w 7"/>
                <a:gd name="T7" fmla="*/ 0 h 14"/>
                <a:gd name="T8" fmla="*/ 0 w 7"/>
                <a:gd name="T9" fmla="*/ 2 h 14"/>
                <a:gd name="T10" fmla="*/ 4 w 7"/>
                <a:gd name="T11" fmla="*/ 14 h 14"/>
                <a:gd name="T12" fmla="*/ 4 w 7"/>
                <a:gd name="T13" fmla="*/ 12 h 14"/>
                <a:gd name="T14" fmla="*/ 5 w 7"/>
                <a:gd name="T15" fmla="*/ 12 h 14"/>
                <a:gd name="T16" fmla="*/ 4 w 7"/>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4" y="14"/>
                  </a:moveTo>
                  <a:lnTo>
                    <a:pt x="5" y="12"/>
                  </a:lnTo>
                  <a:lnTo>
                    <a:pt x="7" y="10"/>
                  </a:lnTo>
                  <a:lnTo>
                    <a:pt x="2" y="0"/>
                  </a:lnTo>
                  <a:lnTo>
                    <a:pt x="0" y="2"/>
                  </a:lnTo>
                  <a:lnTo>
                    <a:pt x="4" y="14"/>
                  </a:lnTo>
                  <a:lnTo>
                    <a:pt x="4" y="12"/>
                  </a:lnTo>
                  <a:lnTo>
                    <a:pt x="5" y="12"/>
                  </a:lnTo>
                  <a:lnTo>
                    <a:pt x="4" y="14"/>
                  </a:lnTo>
                  <a:close/>
                </a:path>
              </a:pathLst>
            </a:custGeom>
            <a:solidFill>
              <a:schemeClr val="tx1"/>
            </a:solidFill>
            <a:ln w="9525">
              <a:solidFill>
                <a:schemeClr val="tx1"/>
              </a:solidFill>
              <a:round/>
              <a:headEnd/>
              <a:tailEnd/>
            </a:ln>
          </p:spPr>
          <p:txBody>
            <a:bodyPr/>
            <a:lstStyle/>
            <a:p>
              <a:endParaRPr lang="en-US"/>
            </a:p>
          </p:txBody>
        </p:sp>
        <p:sp>
          <p:nvSpPr>
            <p:cNvPr id="45253" name="Freeform 823"/>
            <p:cNvSpPr>
              <a:spLocks/>
            </p:cNvSpPr>
            <p:nvPr/>
          </p:nvSpPr>
          <p:spPr bwMode="auto">
            <a:xfrm>
              <a:off x="3906" y="3237"/>
              <a:ext cx="8" cy="12"/>
            </a:xfrm>
            <a:custGeom>
              <a:avLst/>
              <a:gdLst>
                <a:gd name="T0" fmla="*/ 6 w 8"/>
                <a:gd name="T1" fmla="*/ 12 h 12"/>
                <a:gd name="T2" fmla="*/ 4 w 8"/>
                <a:gd name="T3" fmla="*/ 12 h 12"/>
                <a:gd name="T4" fmla="*/ 8 w 8"/>
                <a:gd name="T5" fmla="*/ 12 h 12"/>
                <a:gd name="T6" fmla="*/ 4 w 8"/>
                <a:gd name="T7" fmla="*/ 0 h 12"/>
                <a:gd name="T8" fmla="*/ 2 w 8"/>
                <a:gd name="T9" fmla="*/ 0 h 12"/>
                <a:gd name="T10" fmla="*/ 0 w 8"/>
                <a:gd name="T11" fmla="*/ 0 h 12"/>
                <a:gd name="T12" fmla="*/ 2 w 8"/>
                <a:gd name="T13" fmla="*/ 0 h 12"/>
                <a:gd name="T14" fmla="*/ 0 w 8"/>
                <a:gd name="T15" fmla="*/ 0 h 12"/>
                <a:gd name="T16" fmla="*/ 6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12"/>
                  </a:moveTo>
                  <a:lnTo>
                    <a:pt x="4" y="12"/>
                  </a:lnTo>
                  <a:lnTo>
                    <a:pt x="8" y="12"/>
                  </a:lnTo>
                  <a:lnTo>
                    <a:pt x="4" y="0"/>
                  </a:lnTo>
                  <a:lnTo>
                    <a:pt x="2" y="0"/>
                  </a:lnTo>
                  <a:lnTo>
                    <a:pt x="0" y="0"/>
                  </a:lnTo>
                  <a:lnTo>
                    <a:pt x="2" y="0"/>
                  </a:lnTo>
                  <a:lnTo>
                    <a:pt x="0" y="0"/>
                  </a:lnTo>
                  <a:lnTo>
                    <a:pt x="6" y="12"/>
                  </a:lnTo>
                  <a:close/>
                </a:path>
              </a:pathLst>
            </a:custGeom>
            <a:solidFill>
              <a:schemeClr val="tx1"/>
            </a:solidFill>
            <a:ln w="9525">
              <a:solidFill>
                <a:schemeClr val="tx1"/>
              </a:solidFill>
              <a:round/>
              <a:headEnd/>
              <a:tailEnd/>
            </a:ln>
          </p:spPr>
          <p:txBody>
            <a:bodyPr/>
            <a:lstStyle/>
            <a:p>
              <a:endParaRPr lang="en-US"/>
            </a:p>
          </p:txBody>
        </p:sp>
        <p:sp>
          <p:nvSpPr>
            <p:cNvPr id="45254" name="Freeform 824"/>
            <p:cNvSpPr>
              <a:spLocks/>
            </p:cNvSpPr>
            <p:nvPr/>
          </p:nvSpPr>
          <p:spPr bwMode="auto">
            <a:xfrm>
              <a:off x="3902" y="3237"/>
              <a:ext cx="10" cy="14"/>
            </a:xfrm>
            <a:custGeom>
              <a:avLst/>
              <a:gdLst>
                <a:gd name="T0" fmla="*/ 2 w 10"/>
                <a:gd name="T1" fmla="*/ 14 h 14"/>
                <a:gd name="T2" fmla="*/ 6 w 10"/>
                <a:gd name="T3" fmla="*/ 14 h 14"/>
                <a:gd name="T4" fmla="*/ 10 w 10"/>
                <a:gd name="T5" fmla="*/ 12 h 14"/>
                <a:gd name="T6" fmla="*/ 4 w 10"/>
                <a:gd name="T7" fmla="*/ 0 h 14"/>
                <a:gd name="T8" fmla="*/ 0 w 10"/>
                <a:gd name="T9" fmla="*/ 2 h 14"/>
                <a:gd name="T10" fmla="*/ 2 w 10"/>
                <a:gd name="T11" fmla="*/ 2 h 14"/>
                <a:gd name="T12" fmla="*/ 2 w 10"/>
                <a:gd name="T13" fmla="*/ 14 h 14"/>
                <a:gd name="T14" fmla="*/ 4 w 10"/>
                <a:gd name="T15" fmla="*/ 14 h 14"/>
                <a:gd name="T16" fmla="*/ 6 w 10"/>
                <a:gd name="T17" fmla="*/ 14 h 14"/>
                <a:gd name="T18" fmla="*/ 2 w 10"/>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2" y="14"/>
                  </a:moveTo>
                  <a:lnTo>
                    <a:pt x="6" y="14"/>
                  </a:lnTo>
                  <a:lnTo>
                    <a:pt x="10" y="12"/>
                  </a:lnTo>
                  <a:lnTo>
                    <a:pt x="4" y="0"/>
                  </a:lnTo>
                  <a:lnTo>
                    <a:pt x="0" y="2"/>
                  </a:lnTo>
                  <a:lnTo>
                    <a:pt x="2" y="2"/>
                  </a:lnTo>
                  <a:lnTo>
                    <a:pt x="2" y="14"/>
                  </a:lnTo>
                  <a:lnTo>
                    <a:pt x="4" y="14"/>
                  </a:lnTo>
                  <a:lnTo>
                    <a:pt x="6" y="14"/>
                  </a:lnTo>
                  <a:lnTo>
                    <a:pt x="2" y="14"/>
                  </a:lnTo>
                  <a:close/>
                </a:path>
              </a:pathLst>
            </a:custGeom>
            <a:solidFill>
              <a:schemeClr val="tx1"/>
            </a:solidFill>
            <a:ln w="9525">
              <a:solidFill>
                <a:schemeClr val="tx1"/>
              </a:solidFill>
              <a:round/>
              <a:headEnd/>
              <a:tailEnd/>
            </a:ln>
          </p:spPr>
          <p:txBody>
            <a:bodyPr/>
            <a:lstStyle/>
            <a:p>
              <a:endParaRPr lang="en-US"/>
            </a:p>
          </p:txBody>
        </p:sp>
        <p:sp>
          <p:nvSpPr>
            <p:cNvPr id="45255" name="Rectangle 825"/>
            <p:cNvSpPr>
              <a:spLocks noChangeArrowheads="1"/>
            </p:cNvSpPr>
            <p:nvPr/>
          </p:nvSpPr>
          <p:spPr bwMode="auto">
            <a:xfrm>
              <a:off x="3902" y="3239"/>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256" name="Rectangle 826"/>
            <p:cNvSpPr>
              <a:spLocks noChangeArrowheads="1"/>
            </p:cNvSpPr>
            <p:nvPr/>
          </p:nvSpPr>
          <p:spPr bwMode="auto">
            <a:xfrm>
              <a:off x="3900" y="3239"/>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257" name="Freeform 827"/>
            <p:cNvSpPr>
              <a:spLocks/>
            </p:cNvSpPr>
            <p:nvPr/>
          </p:nvSpPr>
          <p:spPr bwMode="auto">
            <a:xfrm>
              <a:off x="3896" y="3239"/>
              <a:ext cx="4" cy="12"/>
            </a:xfrm>
            <a:custGeom>
              <a:avLst/>
              <a:gdLst>
                <a:gd name="T0" fmla="*/ 0 w 4"/>
                <a:gd name="T1" fmla="*/ 12 h 12"/>
                <a:gd name="T2" fmla="*/ 4 w 4"/>
                <a:gd name="T3" fmla="*/ 12 h 12"/>
                <a:gd name="T4" fmla="*/ 4 w 4"/>
                <a:gd name="T5" fmla="*/ 0 h 12"/>
                <a:gd name="T6" fmla="*/ 0 w 4"/>
                <a:gd name="T7" fmla="*/ 0 h 12"/>
                <a:gd name="T8" fmla="*/ 2 w 4"/>
                <a:gd name="T9" fmla="*/ 0 h 12"/>
                <a:gd name="T10" fmla="*/ 0 w 4"/>
                <a:gd name="T11" fmla="*/ 12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12"/>
                  </a:moveTo>
                  <a:lnTo>
                    <a:pt x="4" y="12"/>
                  </a:lnTo>
                  <a:lnTo>
                    <a:pt x="4" y="0"/>
                  </a:lnTo>
                  <a:lnTo>
                    <a:pt x="0" y="0"/>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258" name="Freeform 828"/>
            <p:cNvSpPr>
              <a:spLocks/>
            </p:cNvSpPr>
            <p:nvPr/>
          </p:nvSpPr>
          <p:spPr bwMode="auto">
            <a:xfrm>
              <a:off x="3888" y="3239"/>
              <a:ext cx="10" cy="12"/>
            </a:xfrm>
            <a:custGeom>
              <a:avLst/>
              <a:gdLst>
                <a:gd name="T0" fmla="*/ 0 w 10"/>
                <a:gd name="T1" fmla="*/ 10 h 12"/>
                <a:gd name="T2" fmla="*/ 2 w 10"/>
                <a:gd name="T3" fmla="*/ 12 h 12"/>
                <a:gd name="T4" fmla="*/ 8 w 10"/>
                <a:gd name="T5" fmla="*/ 12 h 12"/>
                <a:gd name="T6" fmla="*/ 10 w 10"/>
                <a:gd name="T7" fmla="*/ 0 h 12"/>
                <a:gd name="T8" fmla="*/ 4 w 10"/>
                <a:gd name="T9" fmla="*/ 0 h 12"/>
                <a:gd name="T10" fmla="*/ 6 w 10"/>
                <a:gd name="T11" fmla="*/ 0 h 12"/>
                <a:gd name="T12" fmla="*/ 0 w 10"/>
                <a:gd name="T13" fmla="*/ 10 h 12"/>
                <a:gd name="T14" fmla="*/ 2 w 10"/>
                <a:gd name="T15" fmla="*/ 10 h 12"/>
                <a:gd name="T16" fmla="*/ 2 w 10"/>
                <a:gd name="T17" fmla="*/ 12 h 12"/>
                <a:gd name="T18" fmla="*/ 0 w 10"/>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0" y="10"/>
                  </a:moveTo>
                  <a:lnTo>
                    <a:pt x="2" y="12"/>
                  </a:lnTo>
                  <a:lnTo>
                    <a:pt x="8" y="12"/>
                  </a:lnTo>
                  <a:lnTo>
                    <a:pt x="10" y="0"/>
                  </a:lnTo>
                  <a:lnTo>
                    <a:pt x="4" y="0"/>
                  </a:lnTo>
                  <a:lnTo>
                    <a:pt x="6" y="0"/>
                  </a:lnTo>
                  <a:lnTo>
                    <a:pt x="0" y="10"/>
                  </a:lnTo>
                  <a:lnTo>
                    <a:pt x="2" y="10"/>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259" name="Freeform 829"/>
            <p:cNvSpPr>
              <a:spLocks/>
            </p:cNvSpPr>
            <p:nvPr/>
          </p:nvSpPr>
          <p:spPr bwMode="auto">
            <a:xfrm>
              <a:off x="3887" y="3237"/>
              <a:ext cx="7" cy="12"/>
            </a:xfrm>
            <a:custGeom>
              <a:avLst/>
              <a:gdLst>
                <a:gd name="T0" fmla="*/ 0 w 7"/>
                <a:gd name="T1" fmla="*/ 12 h 12"/>
                <a:gd name="T2" fmla="*/ 1 w 7"/>
                <a:gd name="T3" fmla="*/ 12 h 12"/>
                <a:gd name="T4" fmla="*/ 7 w 7"/>
                <a:gd name="T5" fmla="*/ 2 h 12"/>
                <a:gd name="T6" fmla="*/ 5 w 7"/>
                <a:gd name="T7" fmla="*/ 0 h 12"/>
                <a:gd name="T8" fmla="*/ 0 w 7"/>
                <a:gd name="T9" fmla="*/ 12 h 12"/>
                <a:gd name="T10" fmla="*/ 0 60000 65536"/>
                <a:gd name="T11" fmla="*/ 0 60000 65536"/>
                <a:gd name="T12" fmla="*/ 0 60000 65536"/>
                <a:gd name="T13" fmla="*/ 0 60000 65536"/>
                <a:gd name="T14" fmla="*/ 0 60000 65536"/>
                <a:gd name="T15" fmla="*/ 0 w 7"/>
                <a:gd name="T16" fmla="*/ 0 h 12"/>
                <a:gd name="T17" fmla="*/ 7 w 7"/>
                <a:gd name="T18" fmla="*/ 12 h 12"/>
              </a:gdLst>
              <a:ahLst/>
              <a:cxnLst>
                <a:cxn ang="T10">
                  <a:pos x="T0" y="T1"/>
                </a:cxn>
                <a:cxn ang="T11">
                  <a:pos x="T2" y="T3"/>
                </a:cxn>
                <a:cxn ang="T12">
                  <a:pos x="T4" y="T5"/>
                </a:cxn>
                <a:cxn ang="T13">
                  <a:pos x="T6" y="T7"/>
                </a:cxn>
                <a:cxn ang="T14">
                  <a:pos x="T8" y="T9"/>
                </a:cxn>
              </a:cxnLst>
              <a:rect l="T15" t="T16" r="T17" b="T18"/>
              <a:pathLst>
                <a:path w="7" h="12">
                  <a:moveTo>
                    <a:pt x="0" y="12"/>
                  </a:moveTo>
                  <a:lnTo>
                    <a:pt x="1" y="12"/>
                  </a:lnTo>
                  <a:lnTo>
                    <a:pt x="7" y="2"/>
                  </a:lnTo>
                  <a:lnTo>
                    <a:pt x="5" y="0"/>
                  </a:lnTo>
                  <a:lnTo>
                    <a:pt x="0" y="12"/>
                  </a:lnTo>
                  <a:close/>
                </a:path>
              </a:pathLst>
            </a:custGeom>
            <a:solidFill>
              <a:schemeClr val="tx1"/>
            </a:solidFill>
            <a:ln w="9525">
              <a:solidFill>
                <a:schemeClr val="tx1"/>
              </a:solidFill>
              <a:round/>
              <a:headEnd/>
              <a:tailEnd/>
            </a:ln>
          </p:spPr>
          <p:txBody>
            <a:bodyPr/>
            <a:lstStyle/>
            <a:p>
              <a:endParaRPr lang="en-US"/>
            </a:p>
          </p:txBody>
        </p:sp>
        <p:sp>
          <p:nvSpPr>
            <p:cNvPr id="45260" name="Freeform 830"/>
            <p:cNvSpPr>
              <a:spLocks/>
            </p:cNvSpPr>
            <p:nvPr/>
          </p:nvSpPr>
          <p:spPr bwMode="auto">
            <a:xfrm>
              <a:off x="3885" y="3237"/>
              <a:ext cx="7" cy="12"/>
            </a:xfrm>
            <a:custGeom>
              <a:avLst/>
              <a:gdLst>
                <a:gd name="T0" fmla="*/ 2 w 7"/>
                <a:gd name="T1" fmla="*/ 10 h 12"/>
                <a:gd name="T2" fmla="*/ 0 w 7"/>
                <a:gd name="T3" fmla="*/ 10 h 12"/>
                <a:gd name="T4" fmla="*/ 2 w 7"/>
                <a:gd name="T5" fmla="*/ 12 h 12"/>
                <a:gd name="T6" fmla="*/ 7 w 7"/>
                <a:gd name="T7" fmla="*/ 0 h 12"/>
                <a:gd name="T8" fmla="*/ 5 w 7"/>
                <a:gd name="T9" fmla="*/ 0 h 12"/>
                <a:gd name="T10" fmla="*/ 2 w 7"/>
                <a:gd name="T11" fmla="*/ 1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2" y="10"/>
                  </a:moveTo>
                  <a:lnTo>
                    <a:pt x="0" y="10"/>
                  </a:lnTo>
                  <a:lnTo>
                    <a:pt x="2" y="12"/>
                  </a:lnTo>
                  <a:lnTo>
                    <a:pt x="7" y="0"/>
                  </a:lnTo>
                  <a:lnTo>
                    <a:pt x="5" y="0"/>
                  </a:lnTo>
                  <a:lnTo>
                    <a:pt x="2" y="10"/>
                  </a:lnTo>
                  <a:close/>
                </a:path>
              </a:pathLst>
            </a:custGeom>
            <a:solidFill>
              <a:schemeClr val="tx1"/>
            </a:solidFill>
            <a:ln w="9525">
              <a:solidFill>
                <a:schemeClr val="tx1"/>
              </a:solidFill>
              <a:round/>
              <a:headEnd/>
              <a:tailEnd/>
            </a:ln>
          </p:spPr>
          <p:txBody>
            <a:bodyPr/>
            <a:lstStyle/>
            <a:p>
              <a:endParaRPr lang="en-US"/>
            </a:p>
          </p:txBody>
        </p:sp>
        <p:sp>
          <p:nvSpPr>
            <p:cNvPr id="45261" name="Freeform 831"/>
            <p:cNvSpPr>
              <a:spLocks/>
            </p:cNvSpPr>
            <p:nvPr/>
          </p:nvSpPr>
          <p:spPr bwMode="auto">
            <a:xfrm>
              <a:off x="3881" y="3235"/>
              <a:ext cx="9" cy="12"/>
            </a:xfrm>
            <a:custGeom>
              <a:avLst/>
              <a:gdLst>
                <a:gd name="T0" fmla="*/ 0 w 9"/>
                <a:gd name="T1" fmla="*/ 10 h 12"/>
                <a:gd name="T2" fmla="*/ 2 w 9"/>
                <a:gd name="T3" fmla="*/ 12 h 12"/>
                <a:gd name="T4" fmla="*/ 6 w 9"/>
                <a:gd name="T5" fmla="*/ 12 h 12"/>
                <a:gd name="T6" fmla="*/ 9 w 9"/>
                <a:gd name="T7" fmla="*/ 2 h 12"/>
                <a:gd name="T8" fmla="*/ 6 w 9"/>
                <a:gd name="T9" fmla="*/ 0 h 12"/>
                <a:gd name="T10" fmla="*/ 7 w 9"/>
                <a:gd name="T11" fmla="*/ 2 h 12"/>
                <a:gd name="T12" fmla="*/ 0 w 9"/>
                <a:gd name="T13" fmla="*/ 10 h 12"/>
                <a:gd name="T14" fmla="*/ 2 w 9"/>
                <a:gd name="T15" fmla="*/ 12 h 12"/>
                <a:gd name="T16" fmla="*/ 0 w 9"/>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2"/>
                <a:gd name="T29" fmla="*/ 9 w 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2">
                  <a:moveTo>
                    <a:pt x="0" y="10"/>
                  </a:moveTo>
                  <a:lnTo>
                    <a:pt x="2" y="12"/>
                  </a:lnTo>
                  <a:lnTo>
                    <a:pt x="6" y="12"/>
                  </a:lnTo>
                  <a:lnTo>
                    <a:pt x="9" y="2"/>
                  </a:lnTo>
                  <a:lnTo>
                    <a:pt x="6" y="0"/>
                  </a:lnTo>
                  <a:lnTo>
                    <a:pt x="7" y="2"/>
                  </a:lnTo>
                  <a:lnTo>
                    <a:pt x="0" y="10"/>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262" name="Freeform 832"/>
            <p:cNvSpPr>
              <a:spLocks/>
            </p:cNvSpPr>
            <p:nvPr/>
          </p:nvSpPr>
          <p:spPr bwMode="auto">
            <a:xfrm>
              <a:off x="3879" y="3235"/>
              <a:ext cx="9" cy="10"/>
            </a:xfrm>
            <a:custGeom>
              <a:avLst/>
              <a:gdLst>
                <a:gd name="T0" fmla="*/ 2 w 9"/>
                <a:gd name="T1" fmla="*/ 10 h 10"/>
                <a:gd name="T2" fmla="*/ 0 w 9"/>
                <a:gd name="T3" fmla="*/ 8 h 10"/>
                <a:gd name="T4" fmla="*/ 2 w 9"/>
                <a:gd name="T5" fmla="*/ 10 h 10"/>
                <a:gd name="T6" fmla="*/ 9 w 9"/>
                <a:gd name="T7" fmla="*/ 2 h 10"/>
                <a:gd name="T8" fmla="*/ 8 w 9"/>
                <a:gd name="T9" fmla="*/ 0 h 10"/>
                <a:gd name="T10" fmla="*/ 2 w 9"/>
                <a:gd name="T11" fmla="*/ 10 h 10"/>
                <a:gd name="T12" fmla="*/ 0 60000 65536"/>
                <a:gd name="T13" fmla="*/ 0 60000 65536"/>
                <a:gd name="T14" fmla="*/ 0 60000 65536"/>
                <a:gd name="T15" fmla="*/ 0 60000 65536"/>
                <a:gd name="T16" fmla="*/ 0 60000 65536"/>
                <a:gd name="T17" fmla="*/ 0 60000 65536"/>
                <a:gd name="T18" fmla="*/ 0 w 9"/>
                <a:gd name="T19" fmla="*/ 0 h 10"/>
                <a:gd name="T20" fmla="*/ 9 w 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9" h="10">
                  <a:moveTo>
                    <a:pt x="2" y="10"/>
                  </a:moveTo>
                  <a:lnTo>
                    <a:pt x="0" y="8"/>
                  </a:lnTo>
                  <a:lnTo>
                    <a:pt x="2" y="10"/>
                  </a:lnTo>
                  <a:lnTo>
                    <a:pt x="9" y="2"/>
                  </a:lnTo>
                  <a:lnTo>
                    <a:pt x="8" y="0"/>
                  </a:lnTo>
                  <a:lnTo>
                    <a:pt x="2" y="10"/>
                  </a:lnTo>
                  <a:close/>
                </a:path>
              </a:pathLst>
            </a:custGeom>
            <a:solidFill>
              <a:schemeClr val="tx1"/>
            </a:solidFill>
            <a:ln w="9525">
              <a:solidFill>
                <a:schemeClr val="tx1"/>
              </a:solidFill>
              <a:round/>
              <a:headEnd/>
              <a:tailEnd/>
            </a:ln>
          </p:spPr>
          <p:txBody>
            <a:bodyPr/>
            <a:lstStyle/>
            <a:p>
              <a:endParaRPr lang="en-US"/>
            </a:p>
          </p:txBody>
        </p:sp>
        <p:sp>
          <p:nvSpPr>
            <p:cNvPr id="45263" name="Freeform 833"/>
            <p:cNvSpPr>
              <a:spLocks/>
            </p:cNvSpPr>
            <p:nvPr/>
          </p:nvSpPr>
          <p:spPr bwMode="auto">
            <a:xfrm>
              <a:off x="3871" y="3229"/>
              <a:ext cx="16" cy="16"/>
            </a:xfrm>
            <a:custGeom>
              <a:avLst/>
              <a:gdLst>
                <a:gd name="T0" fmla="*/ 0 w 16"/>
                <a:gd name="T1" fmla="*/ 8 h 16"/>
                <a:gd name="T2" fmla="*/ 0 w 16"/>
                <a:gd name="T3" fmla="*/ 10 h 16"/>
                <a:gd name="T4" fmla="*/ 10 w 16"/>
                <a:gd name="T5" fmla="*/ 16 h 16"/>
                <a:gd name="T6" fmla="*/ 16 w 16"/>
                <a:gd name="T7" fmla="*/ 6 h 16"/>
                <a:gd name="T8" fmla="*/ 6 w 16"/>
                <a:gd name="T9" fmla="*/ 0 h 16"/>
                <a:gd name="T10" fmla="*/ 8 w 16"/>
                <a:gd name="T11" fmla="*/ 0 h 16"/>
                <a:gd name="T12" fmla="*/ 0 w 16"/>
                <a:gd name="T13" fmla="*/ 8 h 16"/>
                <a:gd name="T14" fmla="*/ 0 w 16"/>
                <a:gd name="T15" fmla="*/ 10 h 16"/>
                <a:gd name="T16" fmla="*/ 0 w 16"/>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6"/>
                <a:gd name="T29" fmla="*/ 16 w 16"/>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6">
                  <a:moveTo>
                    <a:pt x="0" y="8"/>
                  </a:moveTo>
                  <a:lnTo>
                    <a:pt x="0" y="10"/>
                  </a:lnTo>
                  <a:lnTo>
                    <a:pt x="10" y="16"/>
                  </a:lnTo>
                  <a:lnTo>
                    <a:pt x="16" y="6"/>
                  </a:lnTo>
                  <a:lnTo>
                    <a:pt x="6" y="0"/>
                  </a:lnTo>
                  <a:lnTo>
                    <a:pt x="8" y="0"/>
                  </a:lnTo>
                  <a:lnTo>
                    <a:pt x="0" y="8"/>
                  </a:lnTo>
                  <a:lnTo>
                    <a:pt x="0" y="10"/>
                  </a:lnTo>
                  <a:lnTo>
                    <a:pt x="0" y="8"/>
                  </a:lnTo>
                  <a:close/>
                </a:path>
              </a:pathLst>
            </a:custGeom>
            <a:solidFill>
              <a:schemeClr val="tx1"/>
            </a:solidFill>
            <a:ln w="9525">
              <a:solidFill>
                <a:schemeClr val="tx1"/>
              </a:solidFill>
              <a:round/>
              <a:headEnd/>
              <a:tailEnd/>
            </a:ln>
          </p:spPr>
          <p:txBody>
            <a:bodyPr/>
            <a:lstStyle/>
            <a:p>
              <a:endParaRPr lang="en-US"/>
            </a:p>
          </p:txBody>
        </p:sp>
        <p:sp>
          <p:nvSpPr>
            <p:cNvPr id="45264" name="Freeform 834"/>
            <p:cNvSpPr>
              <a:spLocks/>
            </p:cNvSpPr>
            <p:nvPr/>
          </p:nvSpPr>
          <p:spPr bwMode="auto">
            <a:xfrm>
              <a:off x="3856" y="3214"/>
              <a:ext cx="23" cy="23"/>
            </a:xfrm>
            <a:custGeom>
              <a:avLst/>
              <a:gdLst>
                <a:gd name="T0" fmla="*/ 0 w 23"/>
                <a:gd name="T1" fmla="*/ 8 h 23"/>
                <a:gd name="T2" fmla="*/ 15 w 23"/>
                <a:gd name="T3" fmla="*/ 23 h 23"/>
                <a:gd name="T4" fmla="*/ 23 w 23"/>
                <a:gd name="T5" fmla="*/ 15 h 23"/>
                <a:gd name="T6" fmla="*/ 7 w 23"/>
                <a:gd name="T7" fmla="*/ 0 h 23"/>
                <a:gd name="T8" fmla="*/ 0 w 23"/>
                <a:gd name="T9" fmla="*/ 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8"/>
                  </a:moveTo>
                  <a:lnTo>
                    <a:pt x="15" y="23"/>
                  </a:lnTo>
                  <a:lnTo>
                    <a:pt x="23" y="15"/>
                  </a:lnTo>
                  <a:lnTo>
                    <a:pt x="7" y="0"/>
                  </a:lnTo>
                  <a:lnTo>
                    <a:pt x="0" y="8"/>
                  </a:lnTo>
                  <a:close/>
                </a:path>
              </a:pathLst>
            </a:custGeom>
            <a:solidFill>
              <a:schemeClr val="tx1"/>
            </a:solidFill>
            <a:ln w="9525">
              <a:solidFill>
                <a:schemeClr val="tx1"/>
              </a:solidFill>
              <a:round/>
              <a:headEnd/>
              <a:tailEnd/>
            </a:ln>
          </p:spPr>
          <p:txBody>
            <a:bodyPr/>
            <a:lstStyle/>
            <a:p>
              <a:endParaRPr lang="en-US"/>
            </a:p>
          </p:txBody>
        </p:sp>
        <p:sp>
          <p:nvSpPr>
            <p:cNvPr id="45265" name="Freeform 835"/>
            <p:cNvSpPr>
              <a:spLocks/>
            </p:cNvSpPr>
            <p:nvPr/>
          </p:nvSpPr>
          <p:spPr bwMode="auto">
            <a:xfrm>
              <a:off x="3840" y="3198"/>
              <a:ext cx="23" cy="24"/>
            </a:xfrm>
            <a:custGeom>
              <a:avLst/>
              <a:gdLst>
                <a:gd name="T0" fmla="*/ 0 w 23"/>
                <a:gd name="T1" fmla="*/ 10 h 24"/>
                <a:gd name="T2" fmla="*/ 16 w 23"/>
                <a:gd name="T3" fmla="*/ 24 h 24"/>
                <a:gd name="T4" fmla="*/ 23 w 23"/>
                <a:gd name="T5" fmla="*/ 16 h 24"/>
                <a:gd name="T6" fmla="*/ 8 w 23"/>
                <a:gd name="T7" fmla="*/ 0 h 24"/>
                <a:gd name="T8" fmla="*/ 6 w 23"/>
                <a:gd name="T9" fmla="*/ 0 h 24"/>
                <a:gd name="T10" fmla="*/ 8 w 23"/>
                <a:gd name="T11" fmla="*/ 0 h 24"/>
                <a:gd name="T12" fmla="*/ 6 w 23"/>
                <a:gd name="T13" fmla="*/ 0 h 24"/>
                <a:gd name="T14" fmla="*/ 0 w 23"/>
                <a:gd name="T15" fmla="*/ 10 h 24"/>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24"/>
                <a:gd name="T26" fmla="*/ 23 w 23"/>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24">
                  <a:moveTo>
                    <a:pt x="0" y="10"/>
                  </a:moveTo>
                  <a:lnTo>
                    <a:pt x="16" y="24"/>
                  </a:lnTo>
                  <a:lnTo>
                    <a:pt x="23" y="16"/>
                  </a:lnTo>
                  <a:lnTo>
                    <a:pt x="8" y="0"/>
                  </a:lnTo>
                  <a:lnTo>
                    <a:pt x="6" y="0"/>
                  </a:lnTo>
                  <a:lnTo>
                    <a:pt x="8" y="0"/>
                  </a:lnTo>
                  <a:lnTo>
                    <a:pt x="6" y="0"/>
                  </a:lnTo>
                  <a:lnTo>
                    <a:pt x="0" y="10"/>
                  </a:lnTo>
                  <a:close/>
                </a:path>
              </a:pathLst>
            </a:custGeom>
            <a:solidFill>
              <a:schemeClr val="tx1"/>
            </a:solidFill>
            <a:ln w="9525">
              <a:solidFill>
                <a:schemeClr val="tx1"/>
              </a:solidFill>
              <a:round/>
              <a:headEnd/>
              <a:tailEnd/>
            </a:ln>
          </p:spPr>
          <p:txBody>
            <a:bodyPr/>
            <a:lstStyle/>
            <a:p>
              <a:endParaRPr lang="en-US"/>
            </a:p>
          </p:txBody>
        </p:sp>
        <p:sp>
          <p:nvSpPr>
            <p:cNvPr id="45266" name="Freeform 836"/>
            <p:cNvSpPr>
              <a:spLocks/>
            </p:cNvSpPr>
            <p:nvPr/>
          </p:nvSpPr>
          <p:spPr bwMode="auto">
            <a:xfrm>
              <a:off x="3836" y="3194"/>
              <a:ext cx="10" cy="14"/>
            </a:xfrm>
            <a:custGeom>
              <a:avLst/>
              <a:gdLst>
                <a:gd name="T0" fmla="*/ 0 w 10"/>
                <a:gd name="T1" fmla="*/ 12 h 14"/>
                <a:gd name="T2" fmla="*/ 4 w 10"/>
                <a:gd name="T3" fmla="*/ 14 h 14"/>
                <a:gd name="T4" fmla="*/ 10 w 10"/>
                <a:gd name="T5" fmla="*/ 4 h 14"/>
                <a:gd name="T6" fmla="*/ 6 w 10"/>
                <a:gd name="T7" fmla="*/ 2 h 14"/>
                <a:gd name="T8" fmla="*/ 6 w 10"/>
                <a:gd name="T9" fmla="*/ 0 h 14"/>
                <a:gd name="T10" fmla="*/ 6 w 10"/>
                <a:gd name="T11" fmla="*/ 2 h 14"/>
                <a:gd name="T12" fmla="*/ 6 w 10"/>
                <a:gd name="T13" fmla="*/ 0 h 14"/>
                <a:gd name="T14" fmla="*/ 0 w 10"/>
                <a:gd name="T15" fmla="*/ 12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0" y="12"/>
                  </a:moveTo>
                  <a:lnTo>
                    <a:pt x="4" y="14"/>
                  </a:lnTo>
                  <a:lnTo>
                    <a:pt x="10" y="4"/>
                  </a:lnTo>
                  <a:lnTo>
                    <a:pt x="6" y="2"/>
                  </a:lnTo>
                  <a:lnTo>
                    <a:pt x="6" y="0"/>
                  </a:lnTo>
                  <a:lnTo>
                    <a:pt x="6" y="2"/>
                  </a:lnTo>
                  <a:lnTo>
                    <a:pt x="6" y="0"/>
                  </a:lnTo>
                  <a:lnTo>
                    <a:pt x="0" y="12"/>
                  </a:lnTo>
                  <a:close/>
                </a:path>
              </a:pathLst>
            </a:custGeom>
            <a:solidFill>
              <a:schemeClr val="tx1"/>
            </a:solidFill>
            <a:ln w="9525">
              <a:solidFill>
                <a:schemeClr val="tx1"/>
              </a:solidFill>
              <a:round/>
              <a:headEnd/>
              <a:tailEnd/>
            </a:ln>
          </p:spPr>
          <p:txBody>
            <a:bodyPr/>
            <a:lstStyle/>
            <a:p>
              <a:endParaRPr lang="en-US"/>
            </a:p>
          </p:txBody>
        </p:sp>
        <p:sp>
          <p:nvSpPr>
            <p:cNvPr id="45267" name="Freeform 837"/>
            <p:cNvSpPr>
              <a:spLocks/>
            </p:cNvSpPr>
            <p:nvPr/>
          </p:nvSpPr>
          <p:spPr bwMode="auto">
            <a:xfrm>
              <a:off x="3832" y="3192"/>
              <a:ext cx="10" cy="14"/>
            </a:xfrm>
            <a:custGeom>
              <a:avLst/>
              <a:gdLst>
                <a:gd name="T0" fmla="*/ 0 w 10"/>
                <a:gd name="T1" fmla="*/ 12 h 14"/>
                <a:gd name="T2" fmla="*/ 4 w 10"/>
                <a:gd name="T3" fmla="*/ 14 h 14"/>
                <a:gd name="T4" fmla="*/ 10 w 10"/>
                <a:gd name="T5" fmla="*/ 2 h 14"/>
                <a:gd name="T6" fmla="*/ 6 w 10"/>
                <a:gd name="T7" fmla="*/ 0 h 14"/>
                <a:gd name="T8" fmla="*/ 0 w 10"/>
                <a:gd name="T9" fmla="*/ 12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0" y="12"/>
                  </a:moveTo>
                  <a:lnTo>
                    <a:pt x="4" y="14"/>
                  </a:lnTo>
                  <a:lnTo>
                    <a:pt x="10" y="2"/>
                  </a:lnTo>
                  <a:lnTo>
                    <a:pt x="6" y="0"/>
                  </a:lnTo>
                  <a:lnTo>
                    <a:pt x="0" y="12"/>
                  </a:lnTo>
                  <a:close/>
                </a:path>
              </a:pathLst>
            </a:custGeom>
            <a:solidFill>
              <a:schemeClr val="tx1"/>
            </a:solidFill>
            <a:ln w="9525">
              <a:solidFill>
                <a:schemeClr val="tx1"/>
              </a:solidFill>
              <a:round/>
              <a:headEnd/>
              <a:tailEnd/>
            </a:ln>
          </p:spPr>
          <p:txBody>
            <a:bodyPr/>
            <a:lstStyle/>
            <a:p>
              <a:endParaRPr lang="en-US"/>
            </a:p>
          </p:txBody>
        </p:sp>
        <p:sp>
          <p:nvSpPr>
            <p:cNvPr id="45268" name="Freeform 838"/>
            <p:cNvSpPr>
              <a:spLocks/>
            </p:cNvSpPr>
            <p:nvPr/>
          </p:nvSpPr>
          <p:spPr bwMode="auto">
            <a:xfrm>
              <a:off x="3829" y="3190"/>
              <a:ext cx="9" cy="14"/>
            </a:xfrm>
            <a:custGeom>
              <a:avLst/>
              <a:gdLst>
                <a:gd name="T0" fmla="*/ 2 w 9"/>
                <a:gd name="T1" fmla="*/ 12 h 14"/>
                <a:gd name="T2" fmla="*/ 0 w 9"/>
                <a:gd name="T3" fmla="*/ 12 h 14"/>
                <a:gd name="T4" fmla="*/ 3 w 9"/>
                <a:gd name="T5" fmla="*/ 14 h 14"/>
                <a:gd name="T6" fmla="*/ 9 w 9"/>
                <a:gd name="T7" fmla="*/ 2 h 14"/>
                <a:gd name="T8" fmla="*/ 5 w 9"/>
                <a:gd name="T9" fmla="*/ 0 h 14"/>
                <a:gd name="T10" fmla="*/ 2 w 9"/>
                <a:gd name="T11" fmla="*/ 0 h 14"/>
                <a:gd name="T12" fmla="*/ 5 w 9"/>
                <a:gd name="T13" fmla="*/ 0 h 14"/>
                <a:gd name="T14" fmla="*/ 3 w 9"/>
                <a:gd name="T15" fmla="*/ 0 h 14"/>
                <a:gd name="T16" fmla="*/ 2 w 9"/>
                <a:gd name="T17" fmla="*/ 0 h 14"/>
                <a:gd name="T18" fmla="*/ 2 w 9"/>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2" y="12"/>
                  </a:moveTo>
                  <a:lnTo>
                    <a:pt x="0" y="12"/>
                  </a:lnTo>
                  <a:lnTo>
                    <a:pt x="3" y="14"/>
                  </a:lnTo>
                  <a:lnTo>
                    <a:pt x="9" y="2"/>
                  </a:lnTo>
                  <a:lnTo>
                    <a:pt x="5" y="0"/>
                  </a:lnTo>
                  <a:lnTo>
                    <a:pt x="2" y="0"/>
                  </a:lnTo>
                  <a:lnTo>
                    <a:pt x="5" y="0"/>
                  </a:lnTo>
                  <a:lnTo>
                    <a:pt x="3"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269" name="Freeform 839"/>
            <p:cNvSpPr>
              <a:spLocks/>
            </p:cNvSpPr>
            <p:nvPr/>
          </p:nvSpPr>
          <p:spPr bwMode="auto">
            <a:xfrm>
              <a:off x="3827" y="3190"/>
              <a:ext cx="4" cy="12"/>
            </a:xfrm>
            <a:custGeom>
              <a:avLst/>
              <a:gdLst>
                <a:gd name="T0" fmla="*/ 0 w 4"/>
                <a:gd name="T1" fmla="*/ 12 h 12"/>
                <a:gd name="T2" fmla="*/ 4 w 4"/>
                <a:gd name="T3" fmla="*/ 12 h 12"/>
                <a:gd name="T4" fmla="*/ 4 w 4"/>
                <a:gd name="T5" fmla="*/ 0 h 12"/>
                <a:gd name="T6" fmla="*/ 0 w 4"/>
                <a:gd name="T7" fmla="*/ 0 h 12"/>
                <a:gd name="T8" fmla="*/ 2 w 4"/>
                <a:gd name="T9" fmla="*/ 0 h 12"/>
                <a:gd name="T10" fmla="*/ 0 w 4"/>
                <a:gd name="T11" fmla="*/ 12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12"/>
                  </a:moveTo>
                  <a:lnTo>
                    <a:pt x="4" y="12"/>
                  </a:lnTo>
                  <a:lnTo>
                    <a:pt x="4" y="0"/>
                  </a:lnTo>
                  <a:lnTo>
                    <a:pt x="0" y="0"/>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270" name="Freeform 840"/>
            <p:cNvSpPr>
              <a:spLocks/>
            </p:cNvSpPr>
            <p:nvPr/>
          </p:nvSpPr>
          <p:spPr bwMode="auto">
            <a:xfrm>
              <a:off x="3821" y="3190"/>
              <a:ext cx="8" cy="12"/>
            </a:xfrm>
            <a:custGeom>
              <a:avLst/>
              <a:gdLst>
                <a:gd name="T0" fmla="*/ 4 w 8"/>
                <a:gd name="T1" fmla="*/ 12 h 12"/>
                <a:gd name="T2" fmla="*/ 2 w 8"/>
                <a:gd name="T3" fmla="*/ 12 h 12"/>
                <a:gd name="T4" fmla="*/ 6 w 8"/>
                <a:gd name="T5" fmla="*/ 12 h 12"/>
                <a:gd name="T6" fmla="*/ 8 w 8"/>
                <a:gd name="T7" fmla="*/ 0 h 12"/>
                <a:gd name="T8" fmla="*/ 4 w 8"/>
                <a:gd name="T9" fmla="*/ 0 h 12"/>
                <a:gd name="T10" fmla="*/ 0 w 8"/>
                <a:gd name="T11" fmla="*/ 0 h 12"/>
                <a:gd name="T12" fmla="*/ 4 w 8"/>
                <a:gd name="T13" fmla="*/ 0 h 12"/>
                <a:gd name="T14" fmla="*/ 2 w 8"/>
                <a:gd name="T15" fmla="*/ 0 h 12"/>
                <a:gd name="T16" fmla="*/ 0 w 8"/>
                <a:gd name="T17" fmla="*/ 0 h 12"/>
                <a:gd name="T18" fmla="*/ 4 w 8"/>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4" y="12"/>
                  </a:moveTo>
                  <a:lnTo>
                    <a:pt x="2" y="12"/>
                  </a:lnTo>
                  <a:lnTo>
                    <a:pt x="6" y="12"/>
                  </a:lnTo>
                  <a:lnTo>
                    <a:pt x="8" y="0"/>
                  </a:lnTo>
                  <a:lnTo>
                    <a:pt x="4" y="0"/>
                  </a:lnTo>
                  <a:lnTo>
                    <a:pt x="0" y="0"/>
                  </a:lnTo>
                  <a:lnTo>
                    <a:pt x="4" y="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271" name="Freeform 841"/>
            <p:cNvSpPr>
              <a:spLocks/>
            </p:cNvSpPr>
            <p:nvPr/>
          </p:nvSpPr>
          <p:spPr bwMode="auto">
            <a:xfrm>
              <a:off x="3819" y="3190"/>
              <a:ext cx="6" cy="12"/>
            </a:xfrm>
            <a:custGeom>
              <a:avLst/>
              <a:gdLst>
                <a:gd name="T0" fmla="*/ 2 w 6"/>
                <a:gd name="T1" fmla="*/ 12 h 12"/>
                <a:gd name="T2" fmla="*/ 4 w 6"/>
                <a:gd name="T3" fmla="*/ 12 h 12"/>
                <a:gd name="T4" fmla="*/ 6 w 6"/>
                <a:gd name="T5" fmla="*/ 12 h 12"/>
                <a:gd name="T6" fmla="*/ 2 w 6"/>
                <a:gd name="T7" fmla="*/ 0 h 12"/>
                <a:gd name="T8" fmla="*/ 0 w 6"/>
                <a:gd name="T9" fmla="*/ 0 h 12"/>
                <a:gd name="T10" fmla="*/ 2 w 6"/>
                <a:gd name="T11" fmla="*/ 0 h 12"/>
                <a:gd name="T12" fmla="*/ 2 w 6"/>
                <a:gd name="T13" fmla="*/ 12 h 12"/>
                <a:gd name="T14" fmla="*/ 4 w 6"/>
                <a:gd name="T15" fmla="*/ 12 h 12"/>
                <a:gd name="T16" fmla="*/ 2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2" y="12"/>
                  </a:moveTo>
                  <a:lnTo>
                    <a:pt x="4" y="12"/>
                  </a:lnTo>
                  <a:lnTo>
                    <a:pt x="6" y="12"/>
                  </a:lnTo>
                  <a:lnTo>
                    <a:pt x="2" y="0"/>
                  </a:lnTo>
                  <a:lnTo>
                    <a:pt x="0" y="0"/>
                  </a:lnTo>
                  <a:lnTo>
                    <a:pt x="2" y="0"/>
                  </a:lnTo>
                  <a:lnTo>
                    <a:pt x="2" y="12"/>
                  </a:lnTo>
                  <a:lnTo>
                    <a:pt x="4" y="12"/>
                  </a:lnTo>
                  <a:lnTo>
                    <a:pt x="2" y="12"/>
                  </a:lnTo>
                  <a:close/>
                </a:path>
              </a:pathLst>
            </a:custGeom>
            <a:solidFill>
              <a:schemeClr val="tx1"/>
            </a:solidFill>
            <a:ln w="9525">
              <a:solidFill>
                <a:schemeClr val="tx1"/>
              </a:solidFill>
              <a:round/>
              <a:headEnd/>
              <a:tailEnd/>
            </a:ln>
          </p:spPr>
          <p:txBody>
            <a:bodyPr/>
            <a:lstStyle/>
            <a:p>
              <a:endParaRPr lang="en-US"/>
            </a:p>
          </p:txBody>
        </p:sp>
        <p:sp>
          <p:nvSpPr>
            <p:cNvPr id="45272" name="Freeform 842"/>
            <p:cNvSpPr>
              <a:spLocks/>
            </p:cNvSpPr>
            <p:nvPr/>
          </p:nvSpPr>
          <p:spPr bwMode="auto">
            <a:xfrm>
              <a:off x="3817" y="3190"/>
              <a:ext cx="4" cy="12"/>
            </a:xfrm>
            <a:custGeom>
              <a:avLst/>
              <a:gdLst>
                <a:gd name="T0" fmla="*/ 4 w 4"/>
                <a:gd name="T1" fmla="*/ 12 h 12"/>
                <a:gd name="T2" fmla="*/ 2 w 4"/>
                <a:gd name="T3" fmla="*/ 12 h 12"/>
                <a:gd name="T4" fmla="*/ 4 w 4"/>
                <a:gd name="T5" fmla="*/ 12 h 12"/>
                <a:gd name="T6" fmla="*/ 4 w 4"/>
                <a:gd name="T7" fmla="*/ 0 h 12"/>
                <a:gd name="T8" fmla="*/ 2 w 4"/>
                <a:gd name="T9" fmla="*/ 0 h 12"/>
                <a:gd name="T10" fmla="*/ 0 w 4"/>
                <a:gd name="T11" fmla="*/ 0 h 12"/>
                <a:gd name="T12" fmla="*/ 2 w 4"/>
                <a:gd name="T13" fmla="*/ 0 h 12"/>
                <a:gd name="T14" fmla="*/ 0 w 4"/>
                <a:gd name="T15" fmla="*/ 0 h 12"/>
                <a:gd name="T16" fmla="*/ 4 w 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12"/>
                  </a:moveTo>
                  <a:lnTo>
                    <a:pt x="2" y="12"/>
                  </a:lnTo>
                  <a:lnTo>
                    <a:pt x="4" y="12"/>
                  </a:lnTo>
                  <a:lnTo>
                    <a:pt x="4" y="0"/>
                  </a:lnTo>
                  <a:lnTo>
                    <a:pt x="2" y="0"/>
                  </a:lnTo>
                  <a:lnTo>
                    <a:pt x="0" y="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273" name="Freeform 843"/>
            <p:cNvSpPr>
              <a:spLocks/>
            </p:cNvSpPr>
            <p:nvPr/>
          </p:nvSpPr>
          <p:spPr bwMode="auto">
            <a:xfrm>
              <a:off x="3811" y="3190"/>
              <a:ext cx="10" cy="14"/>
            </a:xfrm>
            <a:custGeom>
              <a:avLst/>
              <a:gdLst>
                <a:gd name="T0" fmla="*/ 6 w 10"/>
                <a:gd name="T1" fmla="*/ 14 h 14"/>
                <a:gd name="T2" fmla="*/ 4 w 10"/>
                <a:gd name="T3" fmla="*/ 14 h 14"/>
                <a:gd name="T4" fmla="*/ 10 w 10"/>
                <a:gd name="T5" fmla="*/ 12 h 14"/>
                <a:gd name="T6" fmla="*/ 6 w 10"/>
                <a:gd name="T7" fmla="*/ 0 h 14"/>
                <a:gd name="T8" fmla="*/ 0 w 10"/>
                <a:gd name="T9" fmla="*/ 2 h 14"/>
                <a:gd name="T10" fmla="*/ 0 w 10"/>
                <a:gd name="T11" fmla="*/ 4 h 14"/>
                <a:gd name="T12" fmla="*/ 0 w 10"/>
                <a:gd name="T13" fmla="*/ 2 h 14"/>
                <a:gd name="T14" fmla="*/ 0 w 10"/>
                <a:gd name="T15" fmla="*/ 4 h 14"/>
                <a:gd name="T16" fmla="*/ 6 w 10"/>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6" y="14"/>
                  </a:moveTo>
                  <a:lnTo>
                    <a:pt x="4" y="14"/>
                  </a:lnTo>
                  <a:lnTo>
                    <a:pt x="10" y="12"/>
                  </a:lnTo>
                  <a:lnTo>
                    <a:pt x="6" y="0"/>
                  </a:lnTo>
                  <a:lnTo>
                    <a:pt x="0" y="2"/>
                  </a:lnTo>
                  <a:lnTo>
                    <a:pt x="0" y="4"/>
                  </a:lnTo>
                  <a:lnTo>
                    <a:pt x="0" y="2"/>
                  </a:lnTo>
                  <a:lnTo>
                    <a:pt x="0" y="4"/>
                  </a:lnTo>
                  <a:lnTo>
                    <a:pt x="6" y="14"/>
                  </a:lnTo>
                  <a:close/>
                </a:path>
              </a:pathLst>
            </a:custGeom>
            <a:solidFill>
              <a:schemeClr val="tx1"/>
            </a:solidFill>
            <a:ln w="9525">
              <a:solidFill>
                <a:schemeClr val="tx1"/>
              </a:solidFill>
              <a:round/>
              <a:headEnd/>
              <a:tailEnd/>
            </a:ln>
          </p:spPr>
          <p:txBody>
            <a:bodyPr/>
            <a:lstStyle/>
            <a:p>
              <a:endParaRPr lang="en-US"/>
            </a:p>
          </p:txBody>
        </p:sp>
        <p:sp>
          <p:nvSpPr>
            <p:cNvPr id="45274" name="Freeform 844"/>
            <p:cNvSpPr>
              <a:spLocks/>
            </p:cNvSpPr>
            <p:nvPr/>
          </p:nvSpPr>
          <p:spPr bwMode="auto">
            <a:xfrm>
              <a:off x="3807" y="3194"/>
              <a:ext cx="10" cy="12"/>
            </a:xfrm>
            <a:custGeom>
              <a:avLst/>
              <a:gdLst>
                <a:gd name="T0" fmla="*/ 6 w 10"/>
                <a:gd name="T1" fmla="*/ 12 h 12"/>
                <a:gd name="T2" fmla="*/ 10 w 10"/>
                <a:gd name="T3" fmla="*/ 10 h 12"/>
                <a:gd name="T4" fmla="*/ 4 w 10"/>
                <a:gd name="T5" fmla="*/ 0 h 12"/>
                <a:gd name="T6" fmla="*/ 0 w 10"/>
                <a:gd name="T7" fmla="*/ 2 h 12"/>
                <a:gd name="T8" fmla="*/ 6 w 10"/>
                <a:gd name="T9" fmla="*/ 12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6" y="12"/>
                  </a:moveTo>
                  <a:lnTo>
                    <a:pt x="10" y="10"/>
                  </a:lnTo>
                  <a:lnTo>
                    <a:pt x="4" y="0"/>
                  </a:lnTo>
                  <a:lnTo>
                    <a:pt x="0" y="2"/>
                  </a:lnTo>
                  <a:lnTo>
                    <a:pt x="6" y="12"/>
                  </a:lnTo>
                  <a:close/>
                </a:path>
              </a:pathLst>
            </a:custGeom>
            <a:solidFill>
              <a:schemeClr val="tx1"/>
            </a:solidFill>
            <a:ln w="9525">
              <a:solidFill>
                <a:schemeClr val="tx1"/>
              </a:solidFill>
              <a:round/>
              <a:headEnd/>
              <a:tailEnd/>
            </a:ln>
          </p:spPr>
          <p:txBody>
            <a:bodyPr/>
            <a:lstStyle/>
            <a:p>
              <a:endParaRPr lang="en-US"/>
            </a:p>
          </p:txBody>
        </p:sp>
        <p:sp>
          <p:nvSpPr>
            <p:cNvPr id="45275" name="Freeform 845"/>
            <p:cNvSpPr>
              <a:spLocks/>
            </p:cNvSpPr>
            <p:nvPr/>
          </p:nvSpPr>
          <p:spPr bwMode="auto">
            <a:xfrm>
              <a:off x="3802" y="3196"/>
              <a:ext cx="11" cy="14"/>
            </a:xfrm>
            <a:custGeom>
              <a:avLst/>
              <a:gdLst>
                <a:gd name="T0" fmla="*/ 7 w 11"/>
                <a:gd name="T1" fmla="*/ 12 h 14"/>
                <a:gd name="T2" fmla="*/ 7 w 11"/>
                <a:gd name="T3" fmla="*/ 14 h 14"/>
                <a:gd name="T4" fmla="*/ 11 w 11"/>
                <a:gd name="T5" fmla="*/ 10 h 14"/>
                <a:gd name="T6" fmla="*/ 5 w 11"/>
                <a:gd name="T7" fmla="*/ 0 h 14"/>
                <a:gd name="T8" fmla="*/ 2 w 11"/>
                <a:gd name="T9" fmla="*/ 4 h 14"/>
                <a:gd name="T10" fmla="*/ 0 w 11"/>
                <a:gd name="T11" fmla="*/ 4 h 14"/>
                <a:gd name="T12" fmla="*/ 2 w 11"/>
                <a:gd name="T13" fmla="*/ 4 h 14"/>
                <a:gd name="T14" fmla="*/ 0 w 11"/>
                <a:gd name="T15" fmla="*/ 4 h 14"/>
                <a:gd name="T16" fmla="*/ 7 w 11"/>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7" y="12"/>
                  </a:moveTo>
                  <a:lnTo>
                    <a:pt x="7" y="14"/>
                  </a:lnTo>
                  <a:lnTo>
                    <a:pt x="11" y="10"/>
                  </a:lnTo>
                  <a:lnTo>
                    <a:pt x="5" y="0"/>
                  </a:lnTo>
                  <a:lnTo>
                    <a:pt x="2" y="4"/>
                  </a:lnTo>
                  <a:lnTo>
                    <a:pt x="0" y="4"/>
                  </a:lnTo>
                  <a:lnTo>
                    <a:pt x="2" y="4"/>
                  </a:lnTo>
                  <a:lnTo>
                    <a:pt x="0" y="4"/>
                  </a:lnTo>
                  <a:lnTo>
                    <a:pt x="7" y="12"/>
                  </a:lnTo>
                  <a:close/>
                </a:path>
              </a:pathLst>
            </a:custGeom>
            <a:solidFill>
              <a:schemeClr val="tx1"/>
            </a:solidFill>
            <a:ln w="9525">
              <a:solidFill>
                <a:schemeClr val="tx1"/>
              </a:solidFill>
              <a:round/>
              <a:headEnd/>
              <a:tailEnd/>
            </a:ln>
          </p:spPr>
          <p:txBody>
            <a:bodyPr/>
            <a:lstStyle/>
            <a:p>
              <a:endParaRPr lang="en-US"/>
            </a:p>
          </p:txBody>
        </p:sp>
        <p:sp>
          <p:nvSpPr>
            <p:cNvPr id="45276" name="Freeform 846"/>
            <p:cNvSpPr>
              <a:spLocks/>
            </p:cNvSpPr>
            <p:nvPr/>
          </p:nvSpPr>
          <p:spPr bwMode="auto">
            <a:xfrm>
              <a:off x="3798" y="3200"/>
              <a:ext cx="11" cy="12"/>
            </a:xfrm>
            <a:custGeom>
              <a:avLst/>
              <a:gdLst>
                <a:gd name="T0" fmla="*/ 7 w 11"/>
                <a:gd name="T1" fmla="*/ 12 h 12"/>
                <a:gd name="T2" fmla="*/ 11 w 11"/>
                <a:gd name="T3" fmla="*/ 8 h 12"/>
                <a:gd name="T4" fmla="*/ 4 w 11"/>
                <a:gd name="T5" fmla="*/ 0 h 12"/>
                <a:gd name="T6" fmla="*/ 0 w 11"/>
                <a:gd name="T7" fmla="*/ 4 h 12"/>
                <a:gd name="T8" fmla="*/ 7 w 11"/>
                <a:gd name="T9" fmla="*/ 12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7" y="12"/>
                  </a:moveTo>
                  <a:lnTo>
                    <a:pt x="11" y="8"/>
                  </a:lnTo>
                  <a:lnTo>
                    <a:pt x="4" y="0"/>
                  </a:lnTo>
                  <a:lnTo>
                    <a:pt x="0" y="4"/>
                  </a:lnTo>
                  <a:lnTo>
                    <a:pt x="7" y="12"/>
                  </a:lnTo>
                  <a:close/>
                </a:path>
              </a:pathLst>
            </a:custGeom>
            <a:solidFill>
              <a:schemeClr val="tx1"/>
            </a:solidFill>
            <a:ln w="9525">
              <a:solidFill>
                <a:schemeClr val="tx1"/>
              </a:solidFill>
              <a:round/>
              <a:headEnd/>
              <a:tailEnd/>
            </a:ln>
          </p:spPr>
          <p:txBody>
            <a:bodyPr/>
            <a:lstStyle/>
            <a:p>
              <a:endParaRPr lang="en-US"/>
            </a:p>
          </p:txBody>
        </p:sp>
        <p:sp>
          <p:nvSpPr>
            <p:cNvPr id="45277" name="Freeform 847"/>
            <p:cNvSpPr>
              <a:spLocks/>
            </p:cNvSpPr>
            <p:nvPr/>
          </p:nvSpPr>
          <p:spPr bwMode="auto">
            <a:xfrm>
              <a:off x="3788" y="3204"/>
              <a:ext cx="17" cy="18"/>
            </a:xfrm>
            <a:custGeom>
              <a:avLst/>
              <a:gdLst>
                <a:gd name="T0" fmla="*/ 8 w 17"/>
                <a:gd name="T1" fmla="*/ 18 h 18"/>
                <a:gd name="T2" fmla="*/ 17 w 17"/>
                <a:gd name="T3" fmla="*/ 8 h 18"/>
                <a:gd name="T4" fmla="*/ 10 w 17"/>
                <a:gd name="T5" fmla="*/ 0 h 18"/>
                <a:gd name="T6" fmla="*/ 0 w 17"/>
                <a:gd name="T7" fmla="*/ 10 h 18"/>
                <a:gd name="T8" fmla="*/ 8 w 17"/>
                <a:gd name="T9" fmla="*/ 18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8" y="18"/>
                  </a:moveTo>
                  <a:lnTo>
                    <a:pt x="17" y="8"/>
                  </a:lnTo>
                  <a:lnTo>
                    <a:pt x="10" y="0"/>
                  </a:lnTo>
                  <a:lnTo>
                    <a:pt x="0" y="10"/>
                  </a:lnTo>
                  <a:lnTo>
                    <a:pt x="8" y="18"/>
                  </a:lnTo>
                  <a:close/>
                </a:path>
              </a:pathLst>
            </a:custGeom>
            <a:solidFill>
              <a:schemeClr val="tx1"/>
            </a:solidFill>
            <a:ln w="9525">
              <a:solidFill>
                <a:schemeClr val="tx1"/>
              </a:solidFill>
              <a:round/>
              <a:headEnd/>
              <a:tailEnd/>
            </a:ln>
          </p:spPr>
          <p:txBody>
            <a:bodyPr/>
            <a:lstStyle/>
            <a:p>
              <a:endParaRPr lang="en-US"/>
            </a:p>
          </p:txBody>
        </p:sp>
        <p:sp>
          <p:nvSpPr>
            <p:cNvPr id="45278" name="Freeform 848"/>
            <p:cNvSpPr>
              <a:spLocks/>
            </p:cNvSpPr>
            <p:nvPr/>
          </p:nvSpPr>
          <p:spPr bwMode="auto">
            <a:xfrm>
              <a:off x="3771" y="3214"/>
              <a:ext cx="25" cy="27"/>
            </a:xfrm>
            <a:custGeom>
              <a:avLst/>
              <a:gdLst>
                <a:gd name="T0" fmla="*/ 7 w 25"/>
                <a:gd name="T1" fmla="*/ 27 h 27"/>
                <a:gd name="T2" fmla="*/ 25 w 25"/>
                <a:gd name="T3" fmla="*/ 8 h 27"/>
                <a:gd name="T4" fmla="*/ 17 w 25"/>
                <a:gd name="T5" fmla="*/ 0 h 27"/>
                <a:gd name="T6" fmla="*/ 0 w 25"/>
                <a:gd name="T7" fmla="*/ 19 h 27"/>
                <a:gd name="T8" fmla="*/ 7 w 25"/>
                <a:gd name="T9" fmla="*/ 27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7" y="27"/>
                  </a:moveTo>
                  <a:lnTo>
                    <a:pt x="25" y="8"/>
                  </a:lnTo>
                  <a:lnTo>
                    <a:pt x="17" y="0"/>
                  </a:lnTo>
                  <a:lnTo>
                    <a:pt x="0" y="19"/>
                  </a:lnTo>
                  <a:lnTo>
                    <a:pt x="7" y="27"/>
                  </a:lnTo>
                  <a:close/>
                </a:path>
              </a:pathLst>
            </a:custGeom>
            <a:solidFill>
              <a:schemeClr val="tx1"/>
            </a:solidFill>
            <a:ln w="9525">
              <a:solidFill>
                <a:schemeClr val="tx1"/>
              </a:solidFill>
              <a:round/>
              <a:headEnd/>
              <a:tailEnd/>
            </a:ln>
          </p:spPr>
          <p:txBody>
            <a:bodyPr/>
            <a:lstStyle/>
            <a:p>
              <a:endParaRPr lang="en-US"/>
            </a:p>
          </p:txBody>
        </p:sp>
        <p:sp>
          <p:nvSpPr>
            <p:cNvPr id="45279" name="Freeform 849"/>
            <p:cNvSpPr>
              <a:spLocks/>
            </p:cNvSpPr>
            <p:nvPr/>
          </p:nvSpPr>
          <p:spPr bwMode="auto">
            <a:xfrm>
              <a:off x="3761" y="3233"/>
              <a:ext cx="17" cy="18"/>
            </a:xfrm>
            <a:custGeom>
              <a:avLst/>
              <a:gdLst>
                <a:gd name="T0" fmla="*/ 8 w 17"/>
                <a:gd name="T1" fmla="*/ 18 h 18"/>
                <a:gd name="T2" fmla="*/ 8 w 17"/>
                <a:gd name="T3" fmla="*/ 16 h 18"/>
                <a:gd name="T4" fmla="*/ 17 w 17"/>
                <a:gd name="T5" fmla="*/ 8 h 18"/>
                <a:gd name="T6" fmla="*/ 10 w 17"/>
                <a:gd name="T7" fmla="*/ 0 h 18"/>
                <a:gd name="T8" fmla="*/ 0 w 17"/>
                <a:gd name="T9" fmla="*/ 8 h 18"/>
                <a:gd name="T10" fmla="*/ 2 w 17"/>
                <a:gd name="T11" fmla="*/ 6 h 18"/>
                <a:gd name="T12" fmla="*/ 8 w 17"/>
                <a:gd name="T13" fmla="*/ 18 h 18"/>
                <a:gd name="T14" fmla="*/ 8 w 17"/>
                <a:gd name="T15" fmla="*/ 16 h 18"/>
                <a:gd name="T16" fmla="*/ 8 w 17"/>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8"/>
                <a:gd name="T29" fmla="*/ 17 w 1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8">
                  <a:moveTo>
                    <a:pt x="8" y="18"/>
                  </a:moveTo>
                  <a:lnTo>
                    <a:pt x="8" y="16"/>
                  </a:lnTo>
                  <a:lnTo>
                    <a:pt x="17" y="8"/>
                  </a:lnTo>
                  <a:lnTo>
                    <a:pt x="10" y="0"/>
                  </a:lnTo>
                  <a:lnTo>
                    <a:pt x="0" y="8"/>
                  </a:lnTo>
                  <a:lnTo>
                    <a:pt x="2" y="6"/>
                  </a:lnTo>
                  <a:lnTo>
                    <a:pt x="8" y="18"/>
                  </a:lnTo>
                  <a:lnTo>
                    <a:pt x="8" y="16"/>
                  </a:lnTo>
                  <a:lnTo>
                    <a:pt x="8" y="18"/>
                  </a:lnTo>
                  <a:close/>
                </a:path>
              </a:pathLst>
            </a:custGeom>
            <a:solidFill>
              <a:schemeClr val="tx1"/>
            </a:solidFill>
            <a:ln w="9525">
              <a:solidFill>
                <a:schemeClr val="tx1"/>
              </a:solidFill>
              <a:round/>
              <a:headEnd/>
              <a:tailEnd/>
            </a:ln>
          </p:spPr>
          <p:txBody>
            <a:bodyPr/>
            <a:lstStyle/>
            <a:p>
              <a:endParaRPr lang="en-US"/>
            </a:p>
          </p:txBody>
        </p:sp>
        <p:sp>
          <p:nvSpPr>
            <p:cNvPr id="45280" name="Freeform 850"/>
            <p:cNvSpPr>
              <a:spLocks/>
            </p:cNvSpPr>
            <p:nvPr/>
          </p:nvSpPr>
          <p:spPr bwMode="auto">
            <a:xfrm>
              <a:off x="3759" y="3239"/>
              <a:ext cx="10" cy="14"/>
            </a:xfrm>
            <a:custGeom>
              <a:avLst/>
              <a:gdLst>
                <a:gd name="T0" fmla="*/ 6 w 10"/>
                <a:gd name="T1" fmla="*/ 14 h 14"/>
                <a:gd name="T2" fmla="*/ 10 w 10"/>
                <a:gd name="T3" fmla="*/ 12 h 14"/>
                <a:gd name="T4" fmla="*/ 4 w 10"/>
                <a:gd name="T5" fmla="*/ 0 h 14"/>
                <a:gd name="T6" fmla="*/ 0 w 10"/>
                <a:gd name="T7" fmla="*/ 2 h 14"/>
                <a:gd name="T8" fmla="*/ 6 w 10"/>
                <a:gd name="T9" fmla="*/ 14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6" y="14"/>
                  </a:moveTo>
                  <a:lnTo>
                    <a:pt x="10" y="12"/>
                  </a:lnTo>
                  <a:lnTo>
                    <a:pt x="4" y="0"/>
                  </a:lnTo>
                  <a:lnTo>
                    <a:pt x="0" y="2"/>
                  </a:lnTo>
                  <a:lnTo>
                    <a:pt x="6" y="14"/>
                  </a:lnTo>
                  <a:close/>
                </a:path>
              </a:pathLst>
            </a:custGeom>
            <a:solidFill>
              <a:schemeClr val="tx1"/>
            </a:solidFill>
            <a:ln w="9525">
              <a:solidFill>
                <a:schemeClr val="tx1"/>
              </a:solidFill>
              <a:round/>
              <a:headEnd/>
              <a:tailEnd/>
            </a:ln>
          </p:spPr>
          <p:txBody>
            <a:bodyPr/>
            <a:lstStyle/>
            <a:p>
              <a:endParaRPr lang="en-US"/>
            </a:p>
          </p:txBody>
        </p:sp>
        <p:sp>
          <p:nvSpPr>
            <p:cNvPr id="45281" name="Freeform 851"/>
            <p:cNvSpPr>
              <a:spLocks/>
            </p:cNvSpPr>
            <p:nvPr/>
          </p:nvSpPr>
          <p:spPr bwMode="auto">
            <a:xfrm>
              <a:off x="3755" y="3241"/>
              <a:ext cx="10" cy="14"/>
            </a:xfrm>
            <a:custGeom>
              <a:avLst/>
              <a:gdLst>
                <a:gd name="T0" fmla="*/ 6 w 10"/>
                <a:gd name="T1" fmla="*/ 14 h 14"/>
                <a:gd name="T2" fmla="*/ 10 w 10"/>
                <a:gd name="T3" fmla="*/ 12 h 14"/>
                <a:gd name="T4" fmla="*/ 4 w 10"/>
                <a:gd name="T5" fmla="*/ 0 h 14"/>
                <a:gd name="T6" fmla="*/ 0 w 10"/>
                <a:gd name="T7" fmla="*/ 2 h 14"/>
                <a:gd name="T8" fmla="*/ 6 w 10"/>
                <a:gd name="T9" fmla="*/ 14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6" y="14"/>
                  </a:moveTo>
                  <a:lnTo>
                    <a:pt x="10" y="12"/>
                  </a:lnTo>
                  <a:lnTo>
                    <a:pt x="4" y="0"/>
                  </a:lnTo>
                  <a:lnTo>
                    <a:pt x="0" y="2"/>
                  </a:lnTo>
                  <a:lnTo>
                    <a:pt x="6" y="14"/>
                  </a:lnTo>
                  <a:close/>
                </a:path>
              </a:pathLst>
            </a:custGeom>
            <a:solidFill>
              <a:schemeClr val="tx1"/>
            </a:solidFill>
            <a:ln w="9525">
              <a:solidFill>
                <a:schemeClr val="tx1"/>
              </a:solidFill>
              <a:round/>
              <a:headEnd/>
              <a:tailEnd/>
            </a:ln>
          </p:spPr>
          <p:txBody>
            <a:bodyPr/>
            <a:lstStyle/>
            <a:p>
              <a:endParaRPr lang="en-US"/>
            </a:p>
          </p:txBody>
        </p:sp>
        <p:sp>
          <p:nvSpPr>
            <p:cNvPr id="45282" name="Freeform 852"/>
            <p:cNvSpPr>
              <a:spLocks/>
            </p:cNvSpPr>
            <p:nvPr/>
          </p:nvSpPr>
          <p:spPr bwMode="auto">
            <a:xfrm>
              <a:off x="3753" y="3243"/>
              <a:ext cx="8" cy="14"/>
            </a:xfrm>
            <a:custGeom>
              <a:avLst/>
              <a:gdLst>
                <a:gd name="T0" fmla="*/ 2 w 8"/>
                <a:gd name="T1" fmla="*/ 14 h 14"/>
                <a:gd name="T2" fmla="*/ 6 w 8"/>
                <a:gd name="T3" fmla="*/ 12 h 14"/>
                <a:gd name="T4" fmla="*/ 8 w 8"/>
                <a:gd name="T5" fmla="*/ 12 h 14"/>
                <a:gd name="T6" fmla="*/ 2 w 8"/>
                <a:gd name="T7" fmla="*/ 0 h 14"/>
                <a:gd name="T8" fmla="*/ 0 w 8"/>
                <a:gd name="T9" fmla="*/ 2 h 14"/>
                <a:gd name="T10" fmla="*/ 2 w 8"/>
                <a:gd name="T11" fmla="*/ 2 h 14"/>
                <a:gd name="T12" fmla="*/ 2 w 8"/>
                <a:gd name="T13" fmla="*/ 14 h 14"/>
                <a:gd name="T14" fmla="*/ 4 w 8"/>
                <a:gd name="T15" fmla="*/ 14 h 14"/>
                <a:gd name="T16" fmla="*/ 6 w 8"/>
                <a:gd name="T17" fmla="*/ 12 h 14"/>
                <a:gd name="T18" fmla="*/ 2 w 8"/>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4"/>
                <a:gd name="T32" fmla="*/ 8 w 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4">
                  <a:moveTo>
                    <a:pt x="2" y="14"/>
                  </a:moveTo>
                  <a:lnTo>
                    <a:pt x="6" y="12"/>
                  </a:lnTo>
                  <a:lnTo>
                    <a:pt x="8" y="12"/>
                  </a:lnTo>
                  <a:lnTo>
                    <a:pt x="2" y="0"/>
                  </a:lnTo>
                  <a:lnTo>
                    <a:pt x="0" y="2"/>
                  </a:lnTo>
                  <a:lnTo>
                    <a:pt x="2" y="2"/>
                  </a:lnTo>
                  <a:lnTo>
                    <a:pt x="2" y="14"/>
                  </a:lnTo>
                  <a:lnTo>
                    <a:pt x="4" y="14"/>
                  </a:lnTo>
                  <a:lnTo>
                    <a:pt x="6" y="12"/>
                  </a:lnTo>
                  <a:lnTo>
                    <a:pt x="2" y="14"/>
                  </a:lnTo>
                  <a:close/>
                </a:path>
              </a:pathLst>
            </a:custGeom>
            <a:solidFill>
              <a:schemeClr val="tx1"/>
            </a:solidFill>
            <a:ln w="9525">
              <a:solidFill>
                <a:schemeClr val="tx1"/>
              </a:solidFill>
              <a:round/>
              <a:headEnd/>
              <a:tailEnd/>
            </a:ln>
          </p:spPr>
          <p:txBody>
            <a:bodyPr/>
            <a:lstStyle/>
            <a:p>
              <a:endParaRPr lang="en-US"/>
            </a:p>
          </p:txBody>
        </p:sp>
        <p:sp>
          <p:nvSpPr>
            <p:cNvPr id="45283" name="Freeform 853"/>
            <p:cNvSpPr>
              <a:spLocks/>
            </p:cNvSpPr>
            <p:nvPr/>
          </p:nvSpPr>
          <p:spPr bwMode="auto">
            <a:xfrm>
              <a:off x="3751" y="3245"/>
              <a:ext cx="4" cy="12"/>
            </a:xfrm>
            <a:custGeom>
              <a:avLst/>
              <a:gdLst>
                <a:gd name="T0" fmla="*/ 4 w 4"/>
                <a:gd name="T1" fmla="*/ 10 h 12"/>
                <a:gd name="T2" fmla="*/ 2 w 4"/>
                <a:gd name="T3" fmla="*/ 12 h 12"/>
                <a:gd name="T4" fmla="*/ 4 w 4"/>
                <a:gd name="T5" fmla="*/ 12 h 12"/>
                <a:gd name="T6" fmla="*/ 4 w 4"/>
                <a:gd name="T7" fmla="*/ 0 h 12"/>
                <a:gd name="T8" fmla="*/ 2 w 4"/>
                <a:gd name="T9" fmla="*/ 0 h 12"/>
                <a:gd name="T10" fmla="*/ 0 w 4"/>
                <a:gd name="T11" fmla="*/ 0 h 12"/>
                <a:gd name="T12" fmla="*/ 2 w 4"/>
                <a:gd name="T13" fmla="*/ 0 h 12"/>
                <a:gd name="T14" fmla="*/ 0 w 4"/>
                <a:gd name="T15" fmla="*/ 0 h 12"/>
                <a:gd name="T16" fmla="*/ 4 w 4"/>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10"/>
                  </a:moveTo>
                  <a:lnTo>
                    <a:pt x="2" y="12"/>
                  </a:lnTo>
                  <a:lnTo>
                    <a:pt x="4" y="12"/>
                  </a:lnTo>
                  <a:lnTo>
                    <a:pt x="4" y="0"/>
                  </a:lnTo>
                  <a:lnTo>
                    <a:pt x="2" y="0"/>
                  </a:lnTo>
                  <a:lnTo>
                    <a:pt x="0" y="0"/>
                  </a:lnTo>
                  <a:lnTo>
                    <a:pt x="2" y="0"/>
                  </a:lnTo>
                  <a:lnTo>
                    <a:pt x="0" y="0"/>
                  </a:lnTo>
                  <a:lnTo>
                    <a:pt x="4" y="10"/>
                  </a:lnTo>
                  <a:close/>
                </a:path>
              </a:pathLst>
            </a:custGeom>
            <a:solidFill>
              <a:schemeClr val="tx1"/>
            </a:solidFill>
            <a:ln w="9525">
              <a:solidFill>
                <a:schemeClr val="tx1"/>
              </a:solidFill>
              <a:round/>
              <a:headEnd/>
              <a:tailEnd/>
            </a:ln>
          </p:spPr>
          <p:txBody>
            <a:bodyPr/>
            <a:lstStyle/>
            <a:p>
              <a:endParaRPr lang="en-US"/>
            </a:p>
          </p:txBody>
        </p:sp>
        <p:sp>
          <p:nvSpPr>
            <p:cNvPr id="45284" name="Freeform 854"/>
            <p:cNvSpPr>
              <a:spLocks/>
            </p:cNvSpPr>
            <p:nvPr/>
          </p:nvSpPr>
          <p:spPr bwMode="auto">
            <a:xfrm>
              <a:off x="3749" y="3245"/>
              <a:ext cx="6" cy="12"/>
            </a:xfrm>
            <a:custGeom>
              <a:avLst/>
              <a:gdLst>
                <a:gd name="T0" fmla="*/ 0 w 6"/>
                <a:gd name="T1" fmla="*/ 12 h 12"/>
                <a:gd name="T2" fmla="*/ 4 w 6"/>
                <a:gd name="T3" fmla="*/ 12 h 12"/>
                <a:gd name="T4" fmla="*/ 6 w 6"/>
                <a:gd name="T5" fmla="*/ 10 h 12"/>
                <a:gd name="T6" fmla="*/ 2 w 6"/>
                <a:gd name="T7" fmla="*/ 0 h 12"/>
                <a:gd name="T8" fmla="*/ 0 w 6"/>
                <a:gd name="T9" fmla="*/ 0 h 12"/>
                <a:gd name="T10" fmla="*/ 4 w 6"/>
                <a:gd name="T11" fmla="*/ 0 h 12"/>
                <a:gd name="T12" fmla="*/ 0 w 6"/>
                <a:gd name="T13" fmla="*/ 12 h 12"/>
                <a:gd name="T14" fmla="*/ 2 w 6"/>
                <a:gd name="T15" fmla="*/ 12 h 12"/>
                <a:gd name="T16" fmla="*/ 4 w 6"/>
                <a:gd name="T17" fmla="*/ 12 h 12"/>
                <a:gd name="T18" fmla="*/ 0 w 6"/>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0" y="12"/>
                  </a:moveTo>
                  <a:lnTo>
                    <a:pt x="4" y="12"/>
                  </a:lnTo>
                  <a:lnTo>
                    <a:pt x="6" y="10"/>
                  </a:lnTo>
                  <a:lnTo>
                    <a:pt x="2" y="0"/>
                  </a:lnTo>
                  <a:lnTo>
                    <a:pt x="0" y="0"/>
                  </a:lnTo>
                  <a:lnTo>
                    <a:pt x="4" y="0"/>
                  </a:lnTo>
                  <a:lnTo>
                    <a:pt x="0" y="12"/>
                  </a:lnTo>
                  <a:lnTo>
                    <a:pt x="2" y="12"/>
                  </a:lnTo>
                  <a:lnTo>
                    <a:pt x="4" y="12"/>
                  </a:lnTo>
                  <a:lnTo>
                    <a:pt x="0" y="12"/>
                  </a:lnTo>
                  <a:close/>
                </a:path>
              </a:pathLst>
            </a:custGeom>
            <a:solidFill>
              <a:schemeClr val="tx1"/>
            </a:solidFill>
            <a:ln w="9525">
              <a:solidFill>
                <a:schemeClr val="tx1"/>
              </a:solidFill>
              <a:round/>
              <a:headEnd/>
              <a:tailEnd/>
            </a:ln>
          </p:spPr>
          <p:txBody>
            <a:bodyPr/>
            <a:lstStyle/>
            <a:p>
              <a:endParaRPr lang="en-US"/>
            </a:p>
          </p:txBody>
        </p:sp>
        <p:sp>
          <p:nvSpPr>
            <p:cNvPr id="45285" name="Freeform 855"/>
            <p:cNvSpPr>
              <a:spLocks/>
            </p:cNvSpPr>
            <p:nvPr/>
          </p:nvSpPr>
          <p:spPr bwMode="auto">
            <a:xfrm>
              <a:off x="3748" y="3245"/>
              <a:ext cx="5" cy="12"/>
            </a:xfrm>
            <a:custGeom>
              <a:avLst/>
              <a:gdLst>
                <a:gd name="T0" fmla="*/ 1 w 5"/>
                <a:gd name="T1" fmla="*/ 12 h 12"/>
                <a:gd name="T2" fmla="*/ 0 w 5"/>
                <a:gd name="T3" fmla="*/ 10 h 12"/>
                <a:gd name="T4" fmla="*/ 1 w 5"/>
                <a:gd name="T5" fmla="*/ 12 h 12"/>
                <a:gd name="T6" fmla="*/ 5 w 5"/>
                <a:gd name="T7" fmla="*/ 0 h 12"/>
                <a:gd name="T8" fmla="*/ 3 w 5"/>
                <a:gd name="T9" fmla="*/ 0 h 12"/>
                <a:gd name="T10" fmla="*/ 1 w 5"/>
                <a:gd name="T11" fmla="*/ 0 h 12"/>
                <a:gd name="T12" fmla="*/ 3 w 5"/>
                <a:gd name="T13" fmla="*/ 0 h 12"/>
                <a:gd name="T14" fmla="*/ 1 w 5"/>
                <a:gd name="T15" fmla="*/ 0 h 12"/>
                <a:gd name="T16" fmla="*/ 1 w 5"/>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2"/>
                <a:gd name="T29" fmla="*/ 5 w 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2">
                  <a:moveTo>
                    <a:pt x="1" y="12"/>
                  </a:moveTo>
                  <a:lnTo>
                    <a:pt x="0" y="10"/>
                  </a:lnTo>
                  <a:lnTo>
                    <a:pt x="1" y="12"/>
                  </a:lnTo>
                  <a:lnTo>
                    <a:pt x="5" y="0"/>
                  </a:lnTo>
                  <a:lnTo>
                    <a:pt x="3" y="0"/>
                  </a:lnTo>
                  <a:lnTo>
                    <a:pt x="1" y="0"/>
                  </a:lnTo>
                  <a:lnTo>
                    <a:pt x="3" y="0"/>
                  </a:lnTo>
                  <a:lnTo>
                    <a:pt x="1" y="0"/>
                  </a:lnTo>
                  <a:lnTo>
                    <a:pt x="1" y="12"/>
                  </a:lnTo>
                  <a:close/>
                </a:path>
              </a:pathLst>
            </a:custGeom>
            <a:solidFill>
              <a:schemeClr val="tx1"/>
            </a:solidFill>
            <a:ln w="9525">
              <a:solidFill>
                <a:schemeClr val="tx1"/>
              </a:solidFill>
              <a:round/>
              <a:headEnd/>
              <a:tailEnd/>
            </a:ln>
          </p:spPr>
          <p:txBody>
            <a:bodyPr/>
            <a:lstStyle/>
            <a:p>
              <a:endParaRPr lang="en-US"/>
            </a:p>
          </p:txBody>
        </p:sp>
        <p:sp>
          <p:nvSpPr>
            <p:cNvPr id="45286" name="Freeform 856"/>
            <p:cNvSpPr>
              <a:spLocks/>
            </p:cNvSpPr>
            <p:nvPr/>
          </p:nvSpPr>
          <p:spPr bwMode="auto">
            <a:xfrm>
              <a:off x="3742" y="3245"/>
              <a:ext cx="7" cy="12"/>
            </a:xfrm>
            <a:custGeom>
              <a:avLst/>
              <a:gdLst>
                <a:gd name="T0" fmla="*/ 0 w 7"/>
                <a:gd name="T1" fmla="*/ 10 h 12"/>
                <a:gd name="T2" fmla="*/ 2 w 7"/>
                <a:gd name="T3" fmla="*/ 12 h 12"/>
                <a:gd name="T4" fmla="*/ 7 w 7"/>
                <a:gd name="T5" fmla="*/ 12 h 12"/>
                <a:gd name="T6" fmla="*/ 7 w 7"/>
                <a:gd name="T7" fmla="*/ 0 h 12"/>
                <a:gd name="T8" fmla="*/ 2 w 7"/>
                <a:gd name="T9" fmla="*/ 0 h 12"/>
                <a:gd name="T10" fmla="*/ 6 w 7"/>
                <a:gd name="T11" fmla="*/ 0 h 12"/>
                <a:gd name="T12" fmla="*/ 0 w 7"/>
                <a:gd name="T13" fmla="*/ 10 h 12"/>
                <a:gd name="T14" fmla="*/ 2 w 7"/>
                <a:gd name="T15" fmla="*/ 12 h 12"/>
                <a:gd name="T16" fmla="*/ 0 w 7"/>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0" y="10"/>
                  </a:moveTo>
                  <a:lnTo>
                    <a:pt x="2" y="12"/>
                  </a:lnTo>
                  <a:lnTo>
                    <a:pt x="7" y="12"/>
                  </a:lnTo>
                  <a:lnTo>
                    <a:pt x="7" y="0"/>
                  </a:lnTo>
                  <a:lnTo>
                    <a:pt x="2" y="0"/>
                  </a:lnTo>
                  <a:lnTo>
                    <a:pt x="6" y="0"/>
                  </a:lnTo>
                  <a:lnTo>
                    <a:pt x="0" y="10"/>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287" name="Freeform 857"/>
            <p:cNvSpPr>
              <a:spLocks/>
            </p:cNvSpPr>
            <p:nvPr/>
          </p:nvSpPr>
          <p:spPr bwMode="auto">
            <a:xfrm>
              <a:off x="3740" y="3243"/>
              <a:ext cx="8" cy="12"/>
            </a:xfrm>
            <a:custGeom>
              <a:avLst/>
              <a:gdLst>
                <a:gd name="T0" fmla="*/ 0 w 8"/>
                <a:gd name="T1" fmla="*/ 12 h 12"/>
                <a:gd name="T2" fmla="*/ 2 w 8"/>
                <a:gd name="T3" fmla="*/ 12 h 12"/>
                <a:gd name="T4" fmla="*/ 8 w 8"/>
                <a:gd name="T5" fmla="*/ 2 h 12"/>
                <a:gd name="T6" fmla="*/ 6 w 8"/>
                <a:gd name="T7" fmla="*/ 0 h 12"/>
                <a:gd name="T8" fmla="*/ 0 w 8"/>
                <a:gd name="T9" fmla="*/ 12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0" y="12"/>
                  </a:moveTo>
                  <a:lnTo>
                    <a:pt x="2" y="12"/>
                  </a:lnTo>
                  <a:lnTo>
                    <a:pt x="8" y="2"/>
                  </a:lnTo>
                  <a:lnTo>
                    <a:pt x="6" y="0"/>
                  </a:lnTo>
                  <a:lnTo>
                    <a:pt x="0" y="12"/>
                  </a:lnTo>
                  <a:close/>
                </a:path>
              </a:pathLst>
            </a:custGeom>
            <a:solidFill>
              <a:schemeClr val="tx1"/>
            </a:solidFill>
            <a:ln w="9525">
              <a:solidFill>
                <a:schemeClr val="tx1"/>
              </a:solidFill>
              <a:round/>
              <a:headEnd/>
              <a:tailEnd/>
            </a:ln>
          </p:spPr>
          <p:txBody>
            <a:bodyPr/>
            <a:lstStyle/>
            <a:p>
              <a:endParaRPr lang="en-US"/>
            </a:p>
          </p:txBody>
        </p:sp>
        <p:sp>
          <p:nvSpPr>
            <p:cNvPr id="45288" name="Freeform 858"/>
            <p:cNvSpPr>
              <a:spLocks/>
            </p:cNvSpPr>
            <p:nvPr/>
          </p:nvSpPr>
          <p:spPr bwMode="auto">
            <a:xfrm>
              <a:off x="3738" y="3243"/>
              <a:ext cx="8" cy="12"/>
            </a:xfrm>
            <a:custGeom>
              <a:avLst/>
              <a:gdLst>
                <a:gd name="T0" fmla="*/ 0 w 8"/>
                <a:gd name="T1" fmla="*/ 10 h 12"/>
                <a:gd name="T2" fmla="*/ 2 w 8"/>
                <a:gd name="T3" fmla="*/ 12 h 12"/>
                <a:gd name="T4" fmla="*/ 8 w 8"/>
                <a:gd name="T5" fmla="*/ 0 h 12"/>
                <a:gd name="T6" fmla="*/ 6 w 8"/>
                <a:gd name="T7" fmla="*/ 0 h 12"/>
                <a:gd name="T8" fmla="*/ 0 w 8"/>
                <a:gd name="T9" fmla="*/ 1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0" y="10"/>
                  </a:moveTo>
                  <a:lnTo>
                    <a:pt x="2" y="12"/>
                  </a:lnTo>
                  <a:lnTo>
                    <a:pt x="8" y="0"/>
                  </a:lnTo>
                  <a:lnTo>
                    <a:pt x="6" y="0"/>
                  </a:lnTo>
                  <a:lnTo>
                    <a:pt x="0" y="10"/>
                  </a:lnTo>
                  <a:close/>
                </a:path>
              </a:pathLst>
            </a:custGeom>
            <a:solidFill>
              <a:schemeClr val="tx1"/>
            </a:solidFill>
            <a:ln w="9525">
              <a:solidFill>
                <a:schemeClr val="tx1"/>
              </a:solidFill>
              <a:round/>
              <a:headEnd/>
              <a:tailEnd/>
            </a:ln>
          </p:spPr>
          <p:txBody>
            <a:bodyPr/>
            <a:lstStyle/>
            <a:p>
              <a:endParaRPr lang="en-US"/>
            </a:p>
          </p:txBody>
        </p:sp>
        <p:sp>
          <p:nvSpPr>
            <p:cNvPr id="45289" name="Freeform 859"/>
            <p:cNvSpPr>
              <a:spLocks/>
            </p:cNvSpPr>
            <p:nvPr/>
          </p:nvSpPr>
          <p:spPr bwMode="auto">
            <a:xfrm>
              <a:off x="3734" y="3241"/>
              <a:ext cx="10" cy="12"/>
            </a:xfrm>
            <a:custGeom>
              <a:avLst/>
              <a:gdLst>
                <a:gd name="T0" fmla="*/ 0 w 10"/>
                <a:gd name="T1" fmla="*/ 8 h 12"/>
                <a:gd name="T2" fmla="*/ 4 w 10"/>
                <a:gd name="T3" fmla="*/ 12 h 12"/>
                <a:gd name="T4" fmla="*/ 10 w 10"/>
                <a:gd name="T5" fmla="*/ 2 h 12"/>
                <a:gd name="T6" fmla="*/ 6 w 10"/>
                <a:gd name="T7" fmla="*/ 0 h 12"/>
                <a:gd name="T8" fmla="*/ 0 w 10"/>
                <a:gd name="T9" fmla="*/ 8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8"/>
                  </a:moveTo>
                  <a:lnTo>
                    <a:pt x="4" y="12"/>
                  </a:lnTo>
                  <a:lnTo>
                    <a:pt x="10" y="2"/>
                  </a:lnTo>
                  <a:lnTo>
                    <a:pt x="6" y="0"/>
                  </a:lnTo>
                  <a:lnTo>
                    <a:pt x="0" y="8"/>
                  </a:lnTo>
                  <a:close/>
                </a:path>
              </a:pathLst>
            </a:custGeom>
            <a:solidFill>
              <a:schemeClr val="tx1"/>
            </a:solidFill>
            <a:ln w="9525">
              <a:solidFill>
                <a:schemeClr val="tx1"/>
              </a:solidFill>
              <a:round/>
              <a:headEnd/>
              <a:tailEnd/>
            </a:ln>
          </p:spPr>
          <p:txBody>
            <a:bodyPr/>
            <a:lstStyle/>
            <a:p>
              <a:endParaRPr lang="en-US"/>
            </a:p>
          </p:txBody>
        </p:sp>
        <p:sp>
          <p:nvSpPr>
            <p:cNvPr id="45290" name="Freeform 860"/>
            <p:cNvSpPr>
              <a:spLocks/>
            </p:cNvSpPr>
            <p:nvPr/>
          </p:nvSpPr>
          <p:spPr bwMode="auto">
            <a:xfrm>
              <a:off x="3728" y="3237"/>
              <a:ext cx="12" cy="12"/>
            </a:xfrm>
            <a:custGeom>
              <a:avLst/>
              <a:gdLst>
                <a:gd name="T0" fmla="*/ 0 w 12"/>
                <a:gd name="T1" fmla="*/ 10 h 12"/>
                <a:gd name="T2" fmla="*/ 2 w 12"/>
                <a:gd name="T3" fmla="*/ 10 h 12"/>
                <a:gd name="T4" fmla="*/ 6 w 12"/>
                <a:gd name="T5" fmla="*/ 12 h 12"/>
                <a:gd name="T6" fmla="*/ 12 w 12"/>
                <a:gd name="T7" fmla="*/ 4 h 12"/>
                <a:gd name="T8" fmla="*/ 8 w 12"/>
                <a:gd name="T9" fmla="*/ 0 h 12"/>
                <a:gd name="T10" fmla="*/ 10 w 12"/>
                <a:gd name="T11" fmla="*/ 0 h 12"/>
                <a:gd name="T12" fmla="*/ 0 w 12"/>
                <a:gd name="T13" fmla="*/ 10 h 12"/>
                <a:gd name="T14" fmla="*/ 2 w 12"/>
                <a:gd name="T15" fmla="*/ 10 h 12"/>
                <a:gd name="T16" fmla="*/ 0 w 12"/>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10"/>
                  </a:moveTo>
                  <a:lnTo>
                    <a:pt x="2" y="10"/>
                  </a:lnTo>
                  <a:lnTo>
                    <a:pt x="6" y="12"/>
                  </a:lnTo>
                  <a:lnTo>
                    <a:pt x="12" y="4"/>
                  </a:lnTo>
                  <a:lnTo>
                    <a:pt x="8" y="0"/>
                  </a:lnTo>
                  <a:lnTo>
                    <a:pt x="10" y="0"/>
                  </a:lnTo>
                  <a:lnTo>
                    <a:pt x="0" y="10"/>
                  </a:lnTo>
                  <a:lnTo>
                    <a:pt x="2" y="10"/>
                  </a:lnTo>
                  <a:lnTo>
                    <a:pt x="0" y="10"/>
                  </a:lnTo>
                  <a:close/>
                </a:path>
              </a:pathLst>
            </a:custGeom>
            <a:solidFill>
              <a:schemeClr val="tx1"/>
            </a:solidFill>
            <a:ln w="9525">
              <a:solidFill>
                <a:schemeClr val="tx1"/>
              </a:solidFill>
              <a:round/>
              <a:headEnd/>
              <a:tailEnd/>
            </a:ln>
          </p:spPr>
          <p:txBody>
            <a:bodyPr/>
            <a:lstStyle/>
            <a:p>
              <a:endParaRPr lang="en-US"/>
            </a:p>
          </p:txBody>
        </p:sp>
        <p:sp>
          <p:nvSpPr>
            <p:cNvPr id="45291" name="Freeform 861"/>
            <p:cNvSpPr>
              <a:spLocks/>
            </p:cNvSpPr>
            <p:nvPr/>
          </p:nvSpPr>
          <p:spPr bwMode="auto">
            <a:xfrm>
              <a:off x="3724" y="3233"/>
              <a:ext cx="14" cy="14"/>
            </a:xfrm>
            <a:custGeom>
              <a:avLst/>
              <a:gdLst>
                <a:gd name="T0" fmla="*/ 2 w 14"/>
                <a:gd name="T1" fmla="*/ 10 h 14"/>
                <a:gd name="T2" fmla="*/ 0 w 14"/>
                <a:gd name="T3" fmla="*/ 10 h 14"/>
                <a:gd name="T4" fmla="*/ 4 w 14"/>
                <a:gd name="T5" fmla="*/ 14 h 14"/>
                <a:gd name="T6" fmla="*/ 14 w 14"/>
                <a:gd name="T7" fmla="*/ 4 h 14"/>
                <a:gd name="T8" fmla="*/ 10 w 14"/>
                <a:gd name="T9" fmla="*/ 0 h 14"/>
                <a:gd name="T10" fmla="*/ 8 w 14"/>
                <a:gd name="T11" fmla="*/ 0 h 14"/>
                <a:gd name="T12" fmla="*/ 10 w 14"/>
                <a:gd name="T13" fmla="*/ 0 h 14"/>
                <a:gd name="T14" fmla="*/ 8 w 14"/>
                <a:gd name="T15" fmla="*/ 0 h 14"/>
                <a:gd name="T16" fmla="*/ 2 w 14"/>
                <a:gd name="T17" fmla="*/ 1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2" y="10"/>
                  </a:moveTo>
                  <a:lnTo>
                    <a:pt x="0" y="10"/>
                  </a:lnTo>
                  <a:lnTo>
                    <a:pt x="4" y="14"/>
                  </a:lnTo>
                  <a:lnTo>
                    <a:pt x="14" y="4"/>
                  </a:lnTo>
                  <a:lnTo>
                    <a:pt x="10" y="0"/>
                  </a:lnTo>
                  <a:lnTo>
                    <a:pt x="8" y="0"/>
                  </a:lnTo>
                  <a:lnTo>
                    <a:pt x="10" y="0"/>
                  </a:lnTo>
                  <a:lnTo>
                    <a:pt x="8" y="0"/>
                  </a:lnTo>
                  <a:lnTo>
                    <a:pt x="2" y="10"/>
                  </a:lnTo>
                  <a:close/>
                </a:path>
              </a:pathLst>
            </a:custGeom>
            <a:solidFill>
              <a:schemeClr val="tx1"/>
            </a:solidFill>
            <a:ln w="9525">
              <a:solidFill>
                <a:schemeClr val="tx1"/>
              </a:solidFill>
              <a:round/>
              <a:headEnd/>
              <a:tailEnd/>
            </a:ln>
          </p:spPr>
          <p:txBody>
            <a:bodyPr/>
            <a:lstStyle/>
            <a:p>
              <a:endParaRPr lang="en-US"/>
            </a:p>
          </p:txBody>
        </p:sp>
        <p:sp>
          <p:nvSpPr>
            <p:cNvPr id="45292" name="Freeform 862"/>
            <p:cNvSpPr>
              <a:spLocks/>
            </p:cNvSpPr>
            <p:nvPr/>
          </p:nvSpPr>
          <p:spPr bwMode="auto">
            <a:xfrm>
              <a:off x="3721" y="3229"/>
              <a:ext cx="11" cy="14"/>
            </a:xfrm>
            <a:custGeom>
              <a:avLst/>
              <a:gdLst>
                <a:gd name="T0" fmla="*/ 0 w 11"/>
                <a:gd name="T1" fmla="*/ 8 h 14"/>
                <a:gd name="T2" fmla="*/ 0 w 11"/>
                <a:gd name="T3" fmla="*/ 10 h 14"/>
                <a:gd name="T4" fmla="*/ 5 w 11"/>
                <a:gd name="T5" fmla="*/ 14 h 14"/>
                <a:gd name="T6" fmla="*/ 11 w 11"/>
                <a:gd name="T7" fmla="*/ 4 h 14"/>
                <a:gd name="T8" fmla="*/ 7 w 11"/>
                <a:gd name="T9" fmla="*/ 0 h 14"/>
                <a:gd name="T10" fmla="*/ 7 w 11"/>
                <a:gd name="T11" fmla="*/ 2 h 14"/>
                <a:gd name="T12" fmla="*/ 0 w 11"/>
                <a:gd name="T13" fmla="*/ 8 h 14"/>
                <a:gd name="T14" fmla="*/ 0 w 11"/>
                <a:gd name="T15" fmla="*/ 10 h 14"/>
                <a:gd name="T16" fmla="*/ 0 w 11"/>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0" y="8"/>
                  </a:moveTo>
                  <a:lnTo>
                    <a:pt x="0" y="10"/>
                  </a:lnTo>
                  <a:lnTo>
                    <a:pt x="5" y="14"/>
                  </a:lnTo>
                  <a:lnTo>
                    <a:pt x="11" y="4"/>
                  </a:lnTo>
                  <a:lnTo>
                    <a:pt x="7" y="0"/>
                  </a:lnTo>
                  <a:lnTo>
                    <a:pt x="7" y="2"/>
                  </a:lnTo>
                  <a:lnTo>
                    <a:pt x="0" y="8"/>
                  </a:lnTo>
                  <a:lnTo>
                    <a:pt x="0" y="10"/>
                  </a:lnTo>
                  <a:lnTo>
                    <a:pt x="0" y="8"/>
                  </a:lnTo>
                  <a:close/>
                </a:path>
              </a:pathLst>
            </a:custGeom>
            <a:solidFill>
              <a:schemeClr val="tx1"/>
            </a:solidFill>
            <a:ln w="9525">
              <a:solidFill>
                <a:schemeClr val="tx1"/>
              </a:solidFill>
              <a:round/>
              <a:headEnd/>
              <a:tailEnd/>
            </a:ln>
          </p:spPr>
          <p:txBody>
            <a:bodyPr/>
            <a:lstStyle/>
            <a:p>
              <a:endParaRPr lang="en-US"/>
            </a:p>
          </p:txBody>
        </p:sp>
        <p:sp>
          <p:nvSpPr>
            <p:cNvPr id="45293" name="Freeform 863"/>
            <p:cNvSpPr>
              <a:spLocks/>
            </p:cNvSpPr>
            <p:nvPr/>
          </p:nvSpPr>
          <p:spPr bwMode="auto">
            <a:xfrm>
              <a:off x="3705" y="3212"/>
              <a:ext cx="23" cy="25"/>
            </a:xfrm>
            <a:custGeom>
              <a:avLst/>
              <a:gdLst>
                <a:gd name="T0" fmla="*/ 0 w 23"/>
                <a:gd name="T1" fmla="*/ 8 h 25"/>
                <a:gd name="T2" fmla="*/ 16 w 23"/>
                <a:gd name="T3" fmla="*/ 25 h 25"/>
                <a:gd name="T4" fmla="*/ 23 w 23"/>
                <a:gd name="T5" fmla="*/ 19 h 25"/>
                <a:gd name="T6" fmla="*/ 10 w 23"/>
                <a:gd name="T7" fmla="*/ 0 h 25"/>
                <a:gd name="T8" fmla="*/ 0 w 23"/>
                <a:gd name="T9" fmla="*/ 8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8"/>
                  </a:moveTo>
                  <a:lnTo>
                    <a:pt x="16" y="25"/>
                  </a:lnTo>
                  <a:lnTo>
                    <a:pt x="23" y="19"/>
                  </a:lnTo>
                  <a:lnTo>
                    <a:pt x="10" y="0"/>
                  </a:lnTo>
                  <a:lnTo>
                    <a:pt x="0" y="8"/>
                  </a:lnTo>
                  <a:close/>
                </a:path>
              </a:pathLst>
            </a:custGeom>
            <a:solidFill>
              <a:schemeClr val="tx1"/>
            </a:solidFill>
            <a:ln w="9525">
              <a:solidFill>
                <a:schemeClr val="tx1"/>
              </a:solidFill>
              <a:round/>
              <a:headEnd/>
              <a:tailEnd/>
            </a:ln>
          </p:spPr>
          <p:txBody>
            <a:bodyPr/>
            <a:lstStyle/>
            <a:p>
              <a:endParaRPr lang="en-US"/>
            </a:p>
          </p:txBody>
        </p:sp>
        <p:sp>
          <p:nvSpPr>
            <p:cNvPr id="45294" name="Freeform 864"/>
            <p:cNvSpPr>
              <a:spLocks/>
            </p:cNvSpPr>
            <p:nvPr/>
          </p:nvSpPr>
          <p:spPr bwMode="auto">
            <a:xfrm>
              <a:off x="3690" y="3192"/>
              <a:ext cx="25" cy="28"/>
            </a:xfrm>
            <a:custGeom>
              <a:avLst/>
              <a:gdLst>
                <a:gd name="T0" fmla="*/ 0 w 25"/>
                <a:gd name="T1" fmla="*/ 10 h 28"/>
                <a:gd name="T2" fmla="*/ 15 w 25"/>
                <a:gd name="T3" fmla="*/ 28 h 28"/>
                <a:gd name="T4" fmla="*/ 25 w 25"/>
                <a:gd name="T5" fmla="*/ 20 h 28"/>
                <a:gd name="T6" fmla="*/ 7 w 25"/>
                <a:gd name="T7" fmla="*/ 2 h 28"/>
                <a:gd name="T8" fmla="*/ 7 w 25"/>
                <a:gd name="T9" fmla="*/ 0 h 28"/>
                <a:gd name="T10" fmla="*/ 7 w 25"/>
                <a:gd name="T11" fmla="*/ 2 h 28"/>
                <a:gd name="T12" fmla="*/ 7 w 25"/>
                <a:gd name="T13" fmla="*/ 0 h 28"/>
                <a:gd name="T14" fmla="*/ 0 w 25"/>
                <a:gd name="T15" fmla="*/ 10 h 2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8"/>
                <a:gd name="T26" fmla="*/ 25 w 2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8">
                  <a:moveTo>
                    <a:pt x="0" y="10"/>
                  </a:moveTo>
                  <a:lnTo>
                    <a:pt x="15" y="28"/>
                  </a:lnTo>
                  <a:lnTo>
                    <a:pt x="25" y="20"/>
                  </a:lnTo>
                  <a:lnTo>
                    <a:pt x="7" y="2"/>
                  </a:lnTo>
                  <a:lnTo>
                    <a:pt x="7" y="0"/>
                  </a:lnTo>
                  <a:lnTo>
                    <a:pt x="7" y="2"/>
                  </a:lnTo>
                  <a:lnTo>
                    <a:pt x="7" y="0"/>
                  </a:lnTo>
                  <a:lnTo>
                    <a:pt x="0" y="10"/>
                  </a:lnTo>
                  <a:close/>
                </a:path>
              </a:pathLst>
            </a:custGeom>
            <a:solidFill>
              <a:schemeClr val="tx1"/>
            </a:solidFill>
            <a:ln w="9525">
              <a:solidFill>
                <a:schemeClr val="tx1"/>
              </a:solidFill>
              <a:round/>
              <a:headEnd/>
              <a:tailEnd/>
            </a:ln>
          </p:spPr>
          <p:txBody>
            <a:bodyPr/>
            <a:lstStyle/>
            <a:p>
              <a:endParaRPr lang="en-US"/>
            </a:p>
          </p:txBody>
        </p:sp>
        <p:sp>
          <p:nvSpPr>
            <p:cNvPr id="45295" name="Freeform 865"/>
            <p:cNvSpPr>
              <a:spLocks/>
            </p:cNvSpPr>
            <p:nvPr/>
          </p:nvSpPr>
          <p:spPr bwMode="auto">
            <a:xfrm>
              <a:off x="3686" y="3190"/>
              <a:ext cx="11" cy="12"/>
            </a:xfrm>
            <a:custGeom>
              <a:avLst/>
              <a:gdLst>
                <a:gd name="T0" fmla="*/ 0 w 11"/>
                <a:gd name="T1" fmla="*/ 10 h 12"/>
                <a:gd name="T2" fmla="*/ 4 w 11"/>
                <a:gd name="T3" fmla="*/ 12 h 12"/>
                <a:gd name="T4" fmla="*/ 11 w 11"/>
                <a:gd name="T5" fmla="*/ 2 h 12"/>
                <a:gd name="T6" fmla="*/ 7 w 11"/>
                <a:gd name="T7" fmla="*/ 0 h 12"/>
                <a:gd name="T8" fmla="*/ 0 w 11"/>
                <a:gd name="T9" fmla="*/ 1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0" y="10"/>
                  </a:moveTo>
                  <a:lnTo>
                    <a:pt x="4" y="12"/>
                  </a:lnTo>
                  <a:lnTo>
                    <a:pt x="11" y="2"/>
                  </a:lnTo>
                  <a:lnTo>
                    <a:pt x="7" y="0"/>
                  </a:lnTo>
                  <a:lnTo>
                    <a:pt x="0" y="10"/>
                  </a:lnTo>
                  <a:close/>
                </a:path>
              </a:pathLst>
            </a:custGeom>
            <a:solidFill>
              <a:schemeClr val="tx1"/>
            </a:solidFill>
            <a:ln w="9525">
              <a:solidFill>
                <a:schemeClr val="tx1"/>
              </a:solidFill>
              <a:round/>
              <a:headEnd/>
              <a:tailEnd/>
            </a:ln>
          </p:spPr>
          <p:txBody>
            <a:bodyPr/>
            <a:lstStyle/>
            <a:p>
              <a:endParaRPr lang="en-US"/>
            </a:p>
          </p:txBody>
        </p:sp>
        <p:sp>
          <p:nvSpPr>
            <p:cNvPr id="45296" name="Freeform 866"/>
            <p:cNvSpPr>
              <a:spLocks/>
            </p:cNvSpPr>
            <p:nvPr/>
          </p:nvSpPr>
          <p:spPr bwMode="auto">
            <a:xfrm>
              <a:off x="3684" y="3188"/>
              <a:ext cx="9" cy="12"/>
            </a:xfrm>
            <a:custGeom>
              <a:avLst/>
              <a:gdLst>
                <a:gd name="T0" fmla="*/ 6 w 9"/>
                <a:gd name="T1" fmla="*/ 0 h 12"/>
                <a:gd name="T2" fmla="*/ 0 w 9"/>
                <a:gd name="T3" fmla="*/ 10 h 12"/>
                <a:gd name="T4" fmla="*/ 2 w 9"/>
                <a:gd name="T5" fmla="*/ 12 h 12"/>
                <a:gd name="T6" fmla="*/ 9 w 9"/>
                <a:gd name="T7" fmla="*/ 2 h 12"/>
                <a:gd name="T8" fmla="*/ 6 w 9"/>
                <a:gd name="T9" fmla="*/ 0 h 12"/>
                <a:gd name="T10" fmla="*/ 0 w 9"/>
                <a:gd name="T11" fmla="*/ 10 h 12"/>
                <a:gd name="T12" fmla="*/ 6 w 9"/>
                <a:gd name="T13" fmla="*/ 0 h 12"/>
                <a:gd name="T14" fmla="*/ 2 w 9"/>
                <a:gd name="T15" fmla="*/ 4 h 12"/>
                <a:gd name="T16" fmla="*/ 0 w 9"/>
                <a:gd name="T17" fmla="*/ 10 h 12"/>
                <a:gd name="T18" fmla="*/ 6 w 9"/>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6" y="0"/>
                  </a:moveTo>
                  <a:lnTo>
                    <a:pt x="0" y="10"/>
                  </a:lnTo>
                  <a:lnTo>
                    <a:pt x="2" y="12"/>
                  </a:lnTo>
                  <a:lnTo>
                    <a:pt x="9" y="2"/>
                  </a:lnTo>
                  <a:lnTo>
                    <a:pt x="6" y="0"/>
                  </a:lnTo>
                  <a:lnTo>
                    <a:pt x="0" y="10"/>
                  </a:lnTo>
                  <a:lnTo>
                    <a:pt x="6" y="0"/>
                  </a:lnTo>
                  <a:lnTo>
                    <a:pt x="2" y="4"/>
                  </a:lnTo>
                  <a:lnTo>
                    <a:pt x="0" y="10"/>
                  </a:lnTo>
                  <a:lnTo>
                    <a:pt x="6" y="0"/>
                  </a:lnTo>
                  <a:close/>
                </a:path>
              </a:pathLst>
            </a:custGeom>
            <a:solidFill>
              <a:schemeClr val="tx1"/>
            </a:solidFill>
            <a:ln w="9525">
              <a:solidFill>
                <a:schemeClr val="tx1"/>
              </a:solidFill>
              <a:round/>
              <a:headEnd/>
              <a:tailEnd/>
            </a:ln>
          </p:spPr>
          <p:txBody>
            <a:bodyPr/>
            <a:lstStyle/>
            <a:p>
              <a:endParaRPr lang="en-US"/>
            </a:p>
          </p:txBody>
        </p:sp>
        <p:sp>
          <p:nvSpPr>
            <p:cNvPr id="45297" name="Freeform 867"/>
            <p:cNvSpPr>
              <a:spLocks/>
            </p:cNvSpPr>
            <p:nvPr/>
          </p:nvSpPr>
          <p:spPr bwMode="auto">
            <a:xfrm>
              <a:off x="3958" y="3196"/>
              <a:ext cx="10" cy="14"/>
            </a:xfrm>
            <a:custGeom>
              <a:avLst/>
              <a:gdLst>
                <a:gd name="T0" fmla="*/ 6 w 10"/>
                <a:gd name="T1" fmla="*/ 0 h 14"/>
                <a:gd name="T2" fmla="*/ 0 w 10"/>
                <a:gd name="T3" fmla="*/ 2 h 14"/>
                <a:gd name="T4" fmla="*/ 4 w 10"/>
                <a:gd name="T5" fmla="*/ 14 h 14"/>
                <a:gd name="T6" fmla="*/ 10 w 10"/>
                <a:gd name="T7" fmla="*/ 12 h 14"/>
                <a:gd name="T8" fmla="*/ 6 w 10"/>
                <a:gd name="T9" fmla="*/ 0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6" y="0"/>
                  </a:moveTo>
                  <a:lnTo>
                    <a:pt x="0" y="2"/>
                  </a:lnTo>
                  <a:lnTo>
                    <a:pt x="4" y="14"/>
                  </a:lnTo>
                  <a:lnTo>
                    <a:pt x="10" y="12"/>
                  </a:lnTo>
                  <a:lnTo>
                    <a:pt x="6" y="0"/>
                  </a:lnTo>
                  <a:close/>
                </a:path>
              </a:pathLst>
            </a:custGeom>
            <a:solidFill>
              <a:schemeClr val="tx1"/>
            </a:solidFill>
            <a:ln w="9525">
              <a:solidFill>
                <a:schemeClr val="tx1"/>
              </a:solidFill>
              <a:round/>
              <a:headEnd/>
              <a:tailEnd/>
            </a:ln>
          </p:spPr>
          <p:txBody>
            <a:bodyPr/>
            <a:lstStyle/>
            <a:p>
              <a:endParaRPr lang="en-US"/>
            </a:p>
          </p:txBody>
        </p:sp>
        <p:sp>
          <p:nvSpPr>
            <p:cNvPr id="45298" name="Freeform 868"/>
            <p:cNvSpPr>
              <a:spLocks/>
            </p:cNvSpPr>
            <p:nvPr/>
          </p:nvSpPr>
          <p:spPr bwMode="auto">
            <a:xfrm>
              <a:off x="3964" y="3196"/>
              <a:ext cx="6" cy="12"/>
            </a:xfrm>
            <a:custGeom>
              <a:avLst/>
              <a:gdLst>
                <a:gd name="T0" fmla="*/ 4 w 6"/>
                <a:gd name="T1" fmla="*/ 0 h 12"/>
                <a:gd name="T2" fmla="*/ 2 w 6"/>
                <a:gd name="T3" fmla="*/ 0 h 12"/>
                <a:gd name="T4" fmla="*/ 0 w 6"/>
                <a:gd name="T5" fmla="*/ 0 h 12"/>
                <a:gd name="T6" fmla="*/ 4 w 6"/>
                <a:gd name="T7" fmla="*/ 12 h 12"/>
                <a:gd name="T8" fmla="*/ 6 w 6"/>
                <a:gd name="T9" fmla="*/ 10 h 12"/>
                <a:gd name="T10" fmla="*/ 6 w 6"/>
                <a:gd name="T11" fmla="*/ 12 h 12"/>
                <a:gd name="T12" fmla="*/ 4 w 6"/>
                <a:gd name="T13" fmla="*/ 0 h 12"/>
                <a:gd name="T14" fmla="*/ 2 w 6"/>
                <a:gd name="T15" fmla="*/ 0 h 12"/>
                <a:gd name="T16" fmla="*/ 4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0"/>
                  </a:moveTo>
                  <a:lnTo>
                    <a:pt x="2" y="0"/>
                  </a:lnTo>
                  <a:lnTo>
                    <a:pt x="0" y="0"/>
                  </a:lnTo>
                  <a:lnTo>
                    <a:pt x="4" y="12"/>
                  </a:lnTo>
                  <a:lnTo>
                    <a:pt x="6" y="10"/>
                  </a:lnTo>
                  <a:lnTo>
                    <a:pt x="6"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299" name="Freeform 869"/>
            <p:cNvSpPr>
              <a:spLocks/>
            </p:cNvSpPr>
            <p:nvPr/>
          </p:nvSpPr>
          <p:spPr bwMode="auto">
            <a:xfrm>
              <a:off x="3968" y="3194"/>
              <a:ext cx="5" cy="14"/>
            </a:xfrm>
            <a:custGeom>
              <a:avLst/>
              <a:gdLst>
                <a:gd name="T0" fmla="*/ 5 w 5"/>
                <a:gd name="T1" fmla="*/ 0 h 14"/>
                <a:gd name="T2" fmla="*/ 3 w 5"/>
                <a:gd name="T3" fmla="*/ 0 h 14"/>
                <a:gd name="T4" fmla="*/ 0 w 5"/>
                <a:gd name="T5" fmla="*/ 2 h 14"/>
                <a:gd name="T6" fmla="*/ 2 w 5"/>
                <a:gd name="T7" fmla="*/ 14 h 14"/>
                <a:gd name="T8" fmla="*/ 5 w 5"/>
                <a:gd name="T9" fmla="*/ 12 h 14"/>
                <a:gd name="T10" fmla="*/ 3 w 5"/>
                <a:gd name="T11" fmla="*/ 12 h 14"/>
                <a:gd name="T12" fmla="*/ 5 w 5"/>
                <a:gd name="T13" fmla="*/ 0 h 14"/>
                <a:gd name="T14" fmla="*/ 3 w 5"/>
                <a:gd name="T15" fmla="*/ 0 h 14"/>
                <a:gd name="T16" fmla="*/ 5 w 5"/>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5" y="0"/>
                  </a:moveTo>
                  <a:lnTo>
                    <a:pt x="3" y="0"/>
                  </a:lnTo>
                  <a:lnTo>
                    <a:pt x="0" y="2"/>
                  </a:lnTo>
                  <a:lnTo>
                    <a:pt x="2" y="14"/>
                  </a:lnTo>
                  <a:lnTo>
                    <a:pt x="5" y="12"/>
                  </a:lnTo>
                  <a:lnTo>
                    <a:pt x="3" y="12"/>
                  </a:lnTo>
                  <a:lnTo>
                    <a:pt x="5" y="0"/>
                  </a:lnTo>
                  <a:lnTo>
                    <a:pt x="3" y="0"/>
                  </a:lnTo>
                  <a:lnTo>
                    <a:pt x="5" y="0"/>
                  </a:lnTo>
                  <a:close/>
                </a:path>
              </a:pathLst>
            </a:custGeom>
            <a:solidFill>
              <a:schemeClr val="tx1"/>
            </a:solidFill>
            <a:ln w="9525">
              <a:solidFill>
                <a:schemeClr val="tx1"/>
              </a:solidFill>
              <a:round/>
              <a:headEnd/>
              <a:tailEnd/>
            </a:ln>
          </p:spPr>
          <p:txBody>
            <a:bodyPr/>
            <a:lstStyle/>
            <a:p>
              <a:endParaRPr lang="en-US"/>
            </a:p>
          </p:txBody>
        </p:sp>
        <p:sp>
          <p:nvSpPr>
            <p:cNvPr id="45300" name="Freeform 870"/>
            <p:cNvSpPr>
              <a:spLocks/>
            </p:cNvSpPr>
            <p:nvPr/>
          </p:nvSpPr>
          <p:spPr bwMode="auto">
            <a:xfrm>
              <a:off x="3971" y="3194"/>
              <a:ext cx="6" cy="14"/>
            </a:xfrm>
            <a:custGeom>
              <a:avLst/>
              <a:gdLst>
                <a:gd name="T0" fmla="*/ 6 w 6"/>
                <a:gd name="T1" fmla="*/ 2 h 14"/>
                <a:gd name="T2" fmla="*/ 2 w 6"/>
                <a:gd name="T3" fmla="*/ 0 h 14"/>
                <a:gd name="T4" fmla="*/ 0 w 6"/>
                <a:gd name="T5" fmla="*/ 12 h 14"/>
                <a:gd name="T6" fmla="*/ 4 w 6"/>
                <a:gd name="T7" fmla="*/ 14 h 14"/>
                <a:gd name="T8" fmla="*/ 6 w 6"/>
                <a:gd name="T9" fmla="*/ 14 h 14"/>
                <a:gd name="T10" fmla="*/ 4 w 6"/>
                <a:gd name="T11" fmla="*/ 14 h 14"/>
                <a:gd name="T12" fmla="*/ 6 w 6"/>
                <a:gd name="T13" fmla="*/ 14 h 14"/>
                <a:gd name="T14" fmla="*/ 6 w 6"/>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4"/>
                <a:gd name="T26" fmla="*/ 6 w 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4">
                  <a:moveTo>
                    <a:pt x="6" y="2"/>
                  </a:moveTo>
                  <a:lnTo>
                    <a:pt x="2" y="0"/>
                  </a:lnTo>
                  <a:lnTo>
                    <a:pt x="0" y="12"/>
                  </a:lnTo>
                  <a:lnTo>
                    <a:pt x="4" y="14"/>
                  </a:lnTo>
                  <a:lnTo>
                    <a:pt x="6" y="14"/>
                  </a:lnTo>
                  <a:lnTo>
                    <a:pt x="4" y="14"/>
                  </a:lnTo>
                  <a:lnTo>
                    <a:pt x="6" y="14"/>
                  </a:lnTo>
                  <a:lnTo>
                    <a:pt x="6" y="2"/>
                  </a:lnTo>
                  <a:close/>
                </a:path>
              </a:pathLst>
            </a:custGeom>
            <a:solidFill>
              <a:schemeClr val="tx1"/>
            </a:solidFill>
            <a:ln w="9525">
              <a:solidFill>
                <a:schemeClr val="tx1"/>
              </a:solidFill>
              <a:round/>
              <a:headEnd/>
              <a:tailEnd/>
            </a:ln>
          </p:spPr>
          <p:txBody>
            <a:bodyPr/>
            <a:lstStyle/>
            <a:p>
              <a:endParaRPr lang="en-US"/>
            </a:p>
          </p:txBody>
        </p:sp>
        <p:sp>
          <p:nvSpPr>
            <p:cNvPr id="45301" name="Freeform 871"/>
            <p:cNvSpPr>
              <a:spLocks/>
            </p:cNvSpPr>
            <p:nvPr/>
          </p:nvSpPr>
          <p:spPr bwMode="auto">
            <a:xfrm>
              <a:off x="3977" y="3196"/>
              <a:ext cx="4" cy="12"/>
            </a:xfrm>
            <a:custGeom>
              <a:avLst/>
              <a:gdLst>
                <a:gd name="T0" fmla="*/ 4 w 4"/>
                <a:gd name="T1" fmla="*/ 0 h 12"/>
                <a:gd name="T2" fmla="*/ 0 w 4"/>
                <a:gd name="T3" fmla="*/ 0 h 12"/>
                <a:gd name="T4" fmla="*/ 0 w 4"/>
                <a:gd name="T5" fmla="*/ 12 h 12"/>
                <a:gd name="T6" fmla="*/ 4 w 4"/>
                <a:gd name="T7" fmla="*/ 12 h 12"/>
                <a:gd name="T8" fmla="*/ 2 w 4"/>
                <a:gd name="T9" fmla="*/ 12 h 12"/>
                <a:gd name="T10" fmla="*/ 4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4" y="0"/>
                  </a:moveTo>
                  <a:lnTo>
                    <a:pt x="0" y="0"/>
                  </a:lnTo>
                  <a:lnTo>
                    <a:pt x="0" y="12"/>
                  </a:lnTo>
                  <a:lnTo>
                    <a:pt x="4" y="12"/>
                  </a:lnTo>
                  <a:lnTo>
                    <a:pt x="2" y="12"/>
                  </a:lnTo>
                  <a:lnTo>
                    <a:pt x="4" y="0"/>
                  </a:lnTo>
                  <a:close/>
                </a:path>
              </a:pathLst>
            </a:custGeom>
            <a:solidFill>
              <a:schemeClr val="tx1"/>
            </a:solidFill>
            <a:ln w="9525">
              <a:solidFill>
                <a:schemeClr val="tx1"/>
              </a:solidFill>
              <a:round/>
              <a:headEnd/>
              <a:tailEnd/>
            </a:ln>
          </p:spPr>
          <p:txBody>
            <a:bodyPr/>
            <a:lstStyle/>
            <a:p>
              <a:endParaRPr lang="en-US"/>
            </a:p>
          </p:txBody>
        </p:sp>
        <p:sp>
          <p:nvSpPr>
            <p:cNvPr id="45302" name="Freeform 872"/>
            <p:cNvSpPr>
              <a:spLocks/>
            </p:cNvSpPr>
            <p:nvPr/>
          </p:nvSpPr>
          <p:spPr bwMode="auto">
            <a:xfrm>
              <a:off x="3979" y="3196"/>
              <a:ext cx="8" cy="12"/>
            </a:xfrm>
            <a:custGeom>
              <a:avLst/>
              <a:gdLst>
                <a:gd name="T0" fmla="*/ 8 w 8"/>
                <a:gd name="T1" fmla="*/ 0 h 12"/>
                <a:gd name="T2" fmla="*/ 6 w 8"/>
                <a:gd name="T3" fmla="*/ 0 h 12"/>
                <a:gd name="T4" fmla="*/ 2 w 8"/>
                <a:gd name="T5" fmla="*/ 0 h 12"/>
                <a:gd name="T6" fmla="*/ 0 w 8"/>
                <a:gd name="T7" fmla="*/ 12 h 12"/>
                <a:gd name="T8" fmla="*/ 4 w 8"/>
                <a:gd name="T9" fmla="*/ 12 h 12"/>
                <a:gd name="T10" fmla="*/ 2 w 8"/>
                <a:gd name="T11" fmla="*/ 12 h 12"/>
                <a:gd name="T12" fmla="*/ 8 w 8"/>
                <a:gd name="T13" fmla="*/ 0 h 12"/>
                <a:gd name="T14" fmla="*/ 6 w 8"/>
                <a:gd name="T15" fmla="*/ 0 h 12"/>
                <a:gd name="T16" fmla="*/ 8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8" y="0"/>
                  </a:moveTo>
                  <a:lnTo>
                    <a:pt x="6" y="0"/>
                  </a:lnTo>
                  <a:lnTo>
                    <a:pt x="2" y="0"/>
                  </a:lnTo>
                  <a:lnTo>
                    <a:pt x="0" y="12"/>
                  </a:lnTo>
                  <a:lnTo>
                    <a:pt x="4" y="12"/>
                  </a:lnTo>
                  <a:lnTo>
                    <a:pt x="2" y="12"/>
                  </a:lnTo>
                  <a:lnTo>
                    <a:pt x="8" y="0"/>
                  </a:lnTo>
                  <a:lnTo>
                    <a:pt x="6" y="0"/>
                  </a:lnTo>
                  <a:lnTo>
                    <a:pt x="8" y="0"/>
                  </a:lnTo>
                  <a:close/>
                </a:path>
              </a:pathLst>
            </a:custGeom>
            <a:solidFill>
              <a:schemeClr val="tx1"/>
            </a:solidFill>
            <a:ln w="9525">
              <a:solidFill>
                <a:schemeClr val="tx1"/>
              </a:solidFill>
              <a:round/>
              <a:headEnd/>
              <a:tailEnd/>
            </a:ln>
          </p:spPr>
          <p:txBody>
            <a:bodyPr/>
            <a:lstStyle/>
            <a:p>
              <a:endParaRPr lang="en-US"/>
            </a:p>
          </p:txBody>
        </p:sp>
        <p:sp>
          <p:nvSpPr>
            <p:cNvPr id="45303" name="Freeform 873"/>
            <p:cNvSpPr>
              <a:spLocks/>
            </p:cNvSpPr>
            <p:nvPr/>
          </p:nvSpPr>
          <p:spPr bwMode="auto">
            <a:xfrm>
              <a:off x="3981" y="3196"/>
              <a:ext cx="10" cy="14"/>
            </a:xfrm>
            <a:custGeom>
              <a:avLst/>
              <a:gdLst>
                <a:gd name="T0" fmla="*/ 10 w 10"/>
                <a:gd name="T1" fmla="*/ 4 h 14"/>
                <a:gd name="T2" fmla="*/ 10 w 10"/>
                <a:gd name="T3" fmla="*/ 2 h 14"/>
                <a:gd name="T4" fmla="*/ 6 w 10"/>
                <a:gd name="T5" fmla="*/ 0 h 14"/>
                <a:gd name="T6" fmla="*/ 0 w 10"/>
                <a:gd name="T7" fmla="*/ 12 h 14"/>
                <a:gd name="T8" fmla="*/ 4 w 10"/>
                <a:gd name="T9" fmla="*/ 14 h 14"/>
                <a:gd name="T10" fmla="*/ 10 w 10"/>
                <a:gd name="T11" fmla="*/ 4 h 14"/>
                <a:gd name="T12" fmla="*/ 10 w 10"/>
                <a:gd name="T13" fmla="*/ 2 h 14"/>
                <a:gd name="T14" fmla="*/ 10 w 10"/>
                <a:gd name="T15" fmla="*/ 4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10" y="4"/>
                  </a:moveTo>
                  <a:lnTo>
                    <a:pt x="10" y="2"/>
                  </a:lnTo>
                  <a:lnTo>
                    <a:pt x="6" y="0"/>
                  </a:lnTo>
                  <a:lnTo>
                    <a:pt x="0" y="12"/>
                  </a:lnTo>
                  <a:lnTo>
                    <a:pt x="4" y="14"/>
                  </a:lnTo>
                  <a:lnTo>
                    <a:pt x="10" y="4"/>
                  </a:lnTo>
                  <a:lnTo>
                    <a:pt x="10" y="2"/>
                  </a:lnTo>
                  <a:lnTo>
                    <a:pt x="10" y="4"/>
                  </a:lnTo>
                  <a:close/>
                </a:path>
              </a:pathLst>
            </a:custGeom>
            <a:solidFill>
              <a:schemeClr val="tx1"/>
            </a:solidFill>
            <a:ln w="9525">
              <a:solidFill>
                <a:schemeClr val="tx1"/>
              </a:solidFill>
              <a:round/>
              <a:headEnd/>
              <a:tailEnd/>
            </a:ln>
          </p:spPr>
          <p:txBody>
            <a:bodyPr/>
            <a:lstStyle/>
            <a:p>
              <a:endParaRPr lang="en-US"/>
            </a:p>
          </p:txBody>
        </p:sp>
        <p:sp>
          <p:nvSpPr>
            <p:cNvPr id="45304" name="Freeform 874"/>
            <p:cNvSpPr>
              <a:spLocks/>
            </p:cNvSpPr>
            <p:nvPr/>
          </p:nvSpPr>
          <p:spPr bwMode="auto">
            <a:xfrm>
              <a:off x="3985" y="3200"/>
              <a:ext cx="12" cy="12"/>
            </a:xfrm>
            <a:custGeom>
              <a:avLst/>
              <a:gdLst>
                <a:gd name="T0" fmla="*/ 12 w 12"/>
                <a:gd name="T1" fmla="*/ 2 h 12"/>
                <a:gd name="T2" fmla="*/ 6 w 12"/>
                <a:gd name="T3" fmla="*/ 0 h 12"/>
                <a:gd name="T4" fmla="*/ 0 w 12"/>
                <a:gd name="T5" fmla="*/ 10 h 12"/>
                <a:gd name="T6" fmla="*/ 6 w 12"/>
                <a:gd name="T7" fmla="*/ 12 h 12"/>
                <a:gd name="T8" fmla="*/ 4 w 12"/>
                <a:gd name="T9" fmla="*/ 12 h 12"/>
                <a:gd name="T10" fmla="*/ 12 w 12"/>
                <a:gd name="T11" fmla="*/ 2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2"/>
                  </a:moveTo>
                  <a:lnTo>
                    <a:pt x="6" y="0"/>
                  </a:lnTo>
                  <a:lnTo>
                    <a:pt x="0" y="10"/>
                  </a:lnTo>
                  <a:lnTo>
                    <a:pt x="6" y="12"/>
                  </a:lnTo>
                  <a:lnTo>
                    <a:pt x="4" y="12"/>
                  </a:lnTo>
                  <a:lnTo>
                    <a:pt x="12" y="2"/>
                  </a:lnTo>
                  <a:close/>
                </a:path>
              </a:pathLst>
            </a:custGeom>
            <a:solidFill>
              <a:schemeClr val="tx1"/>
            </a:solidFill>
            <a:ln w="9525">
              <a:solidFill>
                <a:schemeClr val="tx1"/>
              </a:solidFill>
              <a:round/>
              <a:headEnd/>
              <a:tailEnd/>
            </a:ln>
          </p:spPr>
          <p:txBody>
            <a:bodyPr/>
            <a:lstStyle/>
            <a:p>
              <a:endParaRPr lang="en-US"/>
            </a:p>
          </p:txBody>
        </p:sp>
        <p:sp>
          <p:nvSpPr>
            <p:cNvPr id="45305" name="Freeform 875"/>
            <p:cNvSpPr>
              <a:spLocks/>
            </p:cNvSpPr>
            <p:nvPr/>
          </p:nvSpPr>
          <p:spPr bwMode="auto">
            <a:xfrm>
              <a:off x="3989" y="3202"/>
              <a:ext cx="17" cy="16"/>
            </a:xfrm>
            <a:custGeom>
              <a:avLst/>
              <a:gdLst>
                <a:gd name="T0" fmla="*/ 17 w 17"/>
                <a:gd name="T1" fmla="*/ 6 h 16"/>
                <a:gd name="T2" fmla="*/ 15 w 17"/>
                <a:gd name="T3" fmla="*/ 6 h 16"/>
                <a:gd name="T4" fmla="*/ 8 w 17"/>
                <a:gd name="T5" fmla="*/ 0 h 16"/>
                <a:gd name="T6" fmla="*/ 0 w 17"/>
                <a:gd name="T7" fmla="*/ 10 h 16"/>
                <a:gd name="T8" fmla="*/ 10 w 17"/>
                <a:gd name="T9" fmla="*/ 16 h 16"/>
                <a:gd name="T10" fmla="*/ 17 w 17"/>
                <a:gd name="T11" fmla="*/ 6 h 16"/>
                <a:gd name="T12" fmla="*/ 15 w 17"/>
                <a:gd name="T13" fmla="*/ 6 h 16"/>
                <a:gd name="T14" fmla="*/ 17 w 17"/>
                <a:gd name="T15" fmla="*/ 6 h 1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6"/>
                <a:gd name="T26" fmla="*/ 17 w 1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6">
                  <a:moveTo>
                    <a:pt x="17" y="6"/>
                  </a:moveTo>
                  <a:lnTo>
                    <a:pt x="15" y="6"/>
                  </a:lnTo>
                  <a:lnTo>
                    <a:pt x="8" y="0"/>
                  </a:lnTo>
                  <a:lnTo>
                    <a:pt x="0" y="10"/>
                  </a:lnTo>
                  <a:lnTo>
                    <a:pt x="10" y="16"/>
                  </a:lnTo>
                  <a:lnTo>
                    <a:pt x="17" y="6"/>
                  </a:lnTo>
                  <a:lnTo>
                    <a:pt x="15" y="6"/>
                  </a:lnTo>
                  <a:lnTo>
                    <a:pt x="17" y="6"/>
                  </a:lnTo>
                  <a:close/>
                </a:path>
              </a:pathLst>
            </a:custGeom>
            <a:solidFill>
              <a:schemeClr val="tx1"/>
            </a:solidFill>
            <a:ln w="9525">
              <a:solidFill>
                <a:schemeClr val="tx1"/>
              </a:solidFill>
              <a:round/>
              <a:headEnd/>
              <a:tailEnd/>
            </a:ln>
          </p:spPr>
          <p:txBody>
            <a:bodyPr/>
            <a:lstStyle/>
            <a:p>
              <a:endParaRPr lang="en-US"/>
            </a:p>
          </p:txBody>
        </p:sp>
        <p:sp>
          <p:nvSpPr>
            <p:cNvPr id="45306" name="Freeform 876"/>
            <p:cNvSpPr>
              <a:spLocks/>
            </p:cNvSpPr>
            <p:nvPr/>
          </p:nvSpPr>
          <p:spPr bwMode="auto">
            <a:xfrm>
              <a:off x="3999" y="3208"/>
              <a:ext cx="23" cy="21"/>
            </a:xfrm>
            <a:custGeom>
              <a:avLst/>
              <a:gdLst>
                <a:gd name="T0" fmla="*/ 23 w 23"/>
                <a:gd name="T1" fmla="*/ 14 h 21"/>
                <a:gd name="T2" fmla="*/ 7 w 23"/>
                <a:gd name="T3" fmla="*/ 0 h 21"/>
                <a:gd name="T4" fmla="*/ 0 w 23"/>
                <a:gd name="T5" fmla="*/ 10 h 21"/>
                <a:gd name="T6" fmla="*/ 15 w 23"/>
                <a:gd name="T7" fmla="*/ 21 h 21"/>
                <a:gd name="T8" fmla="*/ 23 w 23"/>
                <a:gd name="T9" fmla="*/ 14 h 21"/>
                <a:gd name="T10" fmla="*/ 0 60000 65536"/>
                <a:gd name="T11" fmla="*/ 0 60000 65536"/>
                <a:gd name="T12" fmla="*/ 0 60000 65536"/>
                <a:gd name="T13" fmla="*/ 0 60000 65536"/>
                <a:gd name="T14" fmla="*/ 0 60000 65536"/>
                <a:gd name="T15" fmla="*/ 0 w 23"/>
                <a:gd name="T16" fmla="*/ 0 h 21"/>
                <a:gd name="T17" fmla="*/ 23 w 23"/>
                <a:gd name="T18" fmla="*/ 21 h 21"/>
              </a:gdLst>
              <a:ahLst/>
              <a:cxnLst>
                <a:cxn ang="T10">
                  <a:pos x="T0" y="T1"/>
                </a:cxn>
                <a:cxn ang="T11">
                  <a:pos x="T2" y="T3"/>
                </a:cxn>
                <a:cxn ang="T12">
                  <a:pos x="T4" y="T5"/>
                </a:cxn>
                <a:cxn ang="T13">
                  <a:pos x="T6" y="T7"/>
                </a:cxn>
                <a:cxn ang="T14">
                  <a:pos x="T8" y="T9"/>
                </a:cxn>
              </a:cxnLst>
              <a:rect l="T15" t="T16" r="T17" b="T18"/>
              <a:pathLst>
                <a:path w="23" h="21">
                  <a:moveTo>
                    <a:pt x="23" y="14"/>
                  </a:moveTo>
                  <a:lnTo>
                    <a:pt x="7" y="0"/>
                  </a:lnTo>
                  <a:lnTo>
                    <a:pt x="0" y="10"/>
                  </a:lnTo>
                  <a:lnTo>
                    <a:pt x="15" y="21"/>
                  </a:lnTo>
                  <a:lnTo>
                    <a:pt x="23" y="14"/>
                  </a:lnTo>
                  <a:close/>
                </a:path>
              </a:pathLst>
            </a:custGeom>
            <a:solidFill>
              <a:schemeClr val="tx1"/>
            </a:solidFill>
            <a:ln w="9525">
              <a:solidFill>
                <a:schemeClr val="tx1"/>
              </a:solidFill>
              <a:round/>
              <a:headEnd/>
              <a:tailEnd/>
            </a:ln>
          </p:spPr>
          <p:txBody>
            <a:bodyPr/>
            <a:lstStyle/>
            <a:p>
              <a:endParaRPr lang="en-US"/>
            </a:p>
          </p:txBody>
        </p:sp>
        <p:sp>
          <p:nvSpPr>
            <p:cNvPr id="45307" name="Freeform 877"/>
            <p:cNvSpPr>
              <a:spLocks/>
            </p:cNvSpPr>
            <p:nvPr/>
          </p:nvSpPr>
          <p:spPr bwMode="auto">
            <a:xfrm>
              <a:off x="4014" y="3222"/>
              <a:ext cx="13" cy="15"/>
            </a:xfrm>
            <a:custGeom>
              <a:avLst/>
              <a:gdLst>
                <a:gd name="T0" fmla="*/ 13 w 13"/>
                <a:gd name="T1" fmla="*/ 5 h 15"/>
                <a:gd name="T2" fmla="*/ 8 w 13"/>
                <a:gd name="T3" fmla="*/ 0 h 15"/>
                <a:gd name="T4" fmla="*/ 0 w 13"/>
                <a:gd name="T5" fmla="*/ 7 h 15"/>
                <a:gd name="T6" fmla="*/ 6 w 13"/>
                <a:gd name="T7" fmla="*/ 13 h 15"/>
                <a:gd name="T8" fmla="*/ 8 w 13"/>
                <a:gd name="T9" fmla="*/ 15 h 15"/>
                <a:gd name="T10" fmla="*/ 6 w 13"/>
                <a:gd name="T11" fmla="*/ 13 h 15"/>
                <a:gd name="T12" fmla="*/ 6 w 13"/>
                <a:gd name="T13" fmla="*/ 15 h 15"/>
                <a:gd name="T14" fmla="*/ 8 w 13"/>
                <a:gd name="T15" fmla="*/ 15 h 15"/>
                <a:gd name="T16" fmla="*/ 13 w 13"/>
                <a:gd name="T17" fmla="*/ 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13" y="5"/>
                  </a:moveTo>
                  <a:lnTo>
                    <a:pt x="8" y="0"/>
                  </a:lnTo>
                  <a:lnTo>
                    <a:pt x="0" y="7"/>
                  </a:lnTo>
                  <a:lnTo>
                    <a:pt x="6" y="13"/>
                  </a:lnTo>
                  <a:lnTo>
                    <a:pt x="8" y="15"/>
                  </a:lnTo>
                  <a:lnTo>
                    <a:pt x="6" y="13"/>
                  </a:lnTo>
                  <a:lnTo>
                    <a:pt x="6" y="15"/>
                  </a:lnTo>
                  <a:lnTo>
                    <a:pt x="8" y="15"/>
                  </a:lnTo>
                  <a:lnTo>
                    <a:pt x="13" y="5"/>
                  </a:lnTo>
                  <a:close/>
                </a:path>
              </a:pathLst>
            </a:custGeom>
            <a:solidFill>
              <a:schemeClr val="tx1"/>
            </a:solidFill>
            <a:ln w="9525">
              <a:solidFill>
                <a:schemeClr val="tx1"/>
              </a:solidFill>
              <a:round/>
              <a:headEnd/>
              <a:tailEnd/>
            </a:ln>
          </p:spPr>
          <p:txBody>
            <a:bodyPr/>
            <a:lstStyle/>
            <a:p>
              <a:endParaRPr lang="en-US"/>
            </a:p>
          </p:txBody>
        </p:sp>
        <p:sp>
          <p:nvSpPr>
            <p:cNvPr id="45308" name="Freeform 878"/>
            <p:cNvSpPr>
              <a:spLocks/>
            </p:cNvSpPr>
            <p:nvPr/>
          </p:nvSpPr>
          <p:spPr bwMode="auto">
            <a:xfrm>
              <a:off x="4022" y="3227"/>
              <a:ext cx="13" cy="14"/>
            </a:xfrm>
            <a:custGeom>
              <a:avLst/>
              <a:gdLst>
                <a:gd name="T0" fmla="*/ 11 w 13"/>
                <a:gd name="T1" fmla="*/ 4 h 14"/>
                <a:gd name="T2" fmla="*/ 13 w 13"/>
                <a:gd name="T3" fmla="*/ 4 h 14"/>
                <a:gd name="T4" fmla="*/ 5 w 13"/>
                <a:gd name="T5" fmla="*/ 0 h 14"/>
                <a:gd name="T6" fmla="*/ 0 w 13"/>
                <a:gd name="T7" fmla="*/ 10 h 14"/>
                <a:gd name="T8" fmla="*/ 7 w 13"/>
                <a:gd name="T9" fmla="*/ 14 h 14"/>
                <a:gd name="T10" fmla="*/ 11 w 13"/>
                <a:gd name="T11" fmla="*/ 4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11" y="4"/>
                  </a:moveTo>
                  <a:lnTo>
                    <a:pt x="13" y="4"/>
                  </a:lnTo>
                  <a:lnTo>
                    <a:pt x="5" y="0"/>
                  </a:lnTo>
                  <a:lnTo>
                    <a:pt x="0" y="10"/>
                  </a:lnTo>
                  <a:lnTo>
                    <a:pt x="7" y="14"/>
                  </a:lnTo>
                  <a:lnTo>
                    <a:pt x="11" y="4"/>
                  </a:lnTo>
                  <a:close/>
                </a:path>
              </a:pathLst>
            </a:custGeom>
            <a:solidFill>
              <a:schemeClr val="tx1"/>
            </a:solidFill>
            <a:ln w="9525">
              <a:solidFill>
                <a:schemeClr val="tx1"/>
              </a:solidFill>
              <a:round/>
              <a:headEnd/>
              <a:tailEnd/>
            </a:ln>
          </p:spPr>
          <p:txBody>
            <a:bodyPr/>
            <a:lstStyle/>
            <a:p>
              <a:endParaRPr lang="en-US"/>
            </a:p>
          </p:txBody>
        </p:sp>
        <p:sp>
          <p:nvSpPr>
            <p:cNvPr id="45309" name="Freeform 879"/>
            <p:cNvSpPr>
              <a:spLocks/>
            </p:cNvSpPr>
            <p:nvPr/>
          </p:nvSpPr>
          <p:spPr bwMode="auto">
            <a:xfrm>
              <a:off x="4029" y="3231"/>
              <a:ext cx="8" cy="14"/>
            </a:xfrm>
            <a:custGeom>
              <a:avLst/>
              <a:gdLst>
                <a:gd name="T0" fmla="*/ 8 w 8"/>
                <a:gd name="T1" fmla="*/ 2 h 14"/>
                <a:gd name="T2" fmla="*/ 4 w 8"/>
                <a:gd name="T3" fmla="*/ 0 h 14"/>
                <a:gd name="T4" fmla="*/ 0 w 8"/>
                <a:gd name="T5" fmla="*/ 10 h 14"/>
                <a:gd name="T6" fmla="*/ 4 w 8"/>
                <a:gd name="T7" fmla="*/ 12 h 14"/>
                <a:gd name="T8" fmla="*/ 6 w 8"/>
                <a:gd name="T9" fmla="*/ 14 h 14"/>
                <a:gd name="T10" fmla="*/ 4 w 8"/>
                <a:gd name="T11" fmla="*/ 12 h 14"/>
                <a:gd name="T12" fmla="*/ 6 w 8"/>
                <a:gd name="T13" fmla="*/ 14 h 14"/>
                <a:gd name="T14" fmla="*/ 8 w 8"/>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4"/>
                <a:gd name="T26" fmla="*/ 8 w 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4">
                  <a:moveTo>
                    <a:pt x="8" y="2"/>
                  </a:moveTo>
                  <a:lnTo>
                    <a:pt x="4" y="0"/>
                  </a:lnTo>
                  <a:lnTo>
                    <a:pt x="0" y="10"/>
                  </a:lnTo>
                  <a:lnTo>
                    <a:pt x="4" y="12"/>
                  </a:lnTo>
                  <a:lnTo>
                    <a:pt x="6" y="14"/>
                  </a:lnTo>
                  <a:lnTo>
                    <a:pt x="4" y="12"/>
                  </a:lnTo>
                  <a:lnTo>
                    <a:pt x="6" y="14"/>
                  </a:lnTo>
                  <a:lnTo>
                    <a:pt x="8" y="2"/>
                  </a:lnTo>
                  <a:close/>
                </a:path>
              </a:pathLst>
            </a:custGeom>
            <a:solidFill>
              <a:schemeClr val="tx1"/>
            </a:solidFill>
            <a:ln w="9525">
              <a:solidFill>
                <a:schemeClr val="tx1"/>
              </a:solidFill>
              <a:round/>
              <a:headEnd/>
              <a:tailEnd/>
            </a:ln>
          </p:spPr>
          <p:txBody>
            <a:bodyPr/>
            <a:lstStyle/>
            <a:p>
              <a:endParaRPr lang="en-US"/>
            </a:p>
          </p:txBody>
        </p:sp>
        <p:sp>
          <p:nvSpPr>
            <p:cNvPr id="45310" name="Freeform 880"/>
            <p:cNvSpPr>
              <a:spLocks/>
            </p:cNvSpPr>
            <p:nvPr/>
          </p:nvSpPr>
          <p:spPr bwMode="auto">
            <a:xfrm>
              <a:off x="4035" y="3233"/>
              <a:ext cx="6" cy="12"/>
            </a:xfrm>
            <a:custGeom>
              <a:avLst/>
              <a:gdLst>
                <a:gd name="T0" fmla="*/ 6 w 6"/>
                <a:gd name="T1" fmla="*/ 0 h 12"/>
                <a:gd name="T2" fmla="*/ 2 w 6"/>
                <a:gd name="T3" fmla="*/ 0 h 12"/>
                <a:gd name="T4" fmla="*/ 0 w 6"/>
                <a:gd name="T5" fmla="*/ 12 h 12"/>
                <a:gd name="T6" fmla="*/ 4 w 6"/>
                <a:gd name="T7" fmla="*/ 12 h 12"/>
                <a:gd name="T8" fmla="*/ 6 w 6"/>
                <a:gd name="T9" fmla="*/ 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0"/>
                  </a:moveTo>
                  <a:lnTo>
                    <a:pt x="2" y="0"/>
                  </a:lnTo>
                  <a:lnTo>
                    <a:pt x="0" y="12"/>
                  </a:lnTo>
                  <a:lnTo>
                    <a:pt x="4" y="12"/>
                  </a:lnTo>
                  <a:lnTo>
                    <a:pt x="6" y="0"/>
                  </a:lnTo>
                  <a:close/>
                </a:path>
              </a:pathLst>
            </a:custGeom>
            <a:solidFill>
              <a:schemeClr val="tx1"/>
            </a:solidFill>
            <a:ln w="9525">
              <a:solidFill>
                <a:schemeClr val="tx1"/>
              </a:solidFill>
              <a:round/>
              <a:headEnd/>
              <a:tailEnd/>
            </a:ln>
          </p:spPr>
          <p:txBody>
            <a:bodyPr/>
            <a:lstStyle/>
            <a:p>
              <a:endParaRPr lang="en-US"/>
            </a:p>
          </p:txBody>
        </p:sp>
        <p:sp>
          <p:nvSpPr>
            <p:cNvPr id="45311" name="Freeform 881"/>
            <p:cNvSpPr>
              <a:spLocks/>
            </p:cNvSpPr>
            <p:nvPr/>
          </p:nvSpPr>
          <p:spPr bwMode="auto">
            <a:xfrm>
              <a:off x="4039" y="3233"/>
              <a:ext cx="6" cy="14"/>
            </a:xfrm>
            <a:custGeom>
              <a:avLst/>
              <a:gdLst>
                <a:gd name="T0" fmla="*/ 6 w 6"/>
                <a:gd name="T1" fmla="*/ 2 h 14"/>
                <a:gd name="T2" fmla="*/ 2 w 6"/>
                <a:gd name="T3" fmla="*/ 0 h 14"/>
                <a:gd name="T4" fmla="*/ 0 w 6"/>
                <a:gd name="T5" fmla="*/ 12 h 14"/>
                <a:gd name="T6" fmla="*/ 4 w 6"/>
                <a:gd name="T7" fmla="*/ 14 h 14"/>
                <a:gd name="T8" fmla="*/ 6 w 6"/>
                <a:gd name="T9" fmla="*/ 14 h 14"/>
                <a:gd name="T10" fmla="*/ 4 w 6"/>
                <a:gd name="T11" fmla="*/ 14 h 14"/>
                <a:gd name="T12" fmla="*/ 6 w 6"/>
                <a:gd name="T13" fmla="*/ 14 h 14"/>
                <a:gd name="T14" fmla="*/ 6 w 6"/>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4"/>
                <a:gd name="T26" fmla="*/ 6 w 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4">
                  <a:moveTo>
                    <a:pt x="6" y="2"/>
                  </a:moveTo>
                  <a:lnTo>
                    <a:pt x="2" y="0"/>
                  </a:lnTo>
                  <a:lnTo>
                    <a:pt x="0" y="12"/>
                  </a:lnTo>
                  <a:lnTo>
                    <a:pt x="4" y="14"/>
                  </a:lnTo>
                  <a:lnTo>
                    <a:pt x="6" y="14"/>
                  </a:lnTo>
                  <a:lnTo>
                    <a:pt x="4" y="14"/>
                  </a:lnTo>
                  <a:lnTo>
                    <a:pt x="6" y="14"/>
                  </a:lnTo>
                  <a:lnTo>
                    <a:pt x="6" y="2"/>
                  </a:lnTo>
                  <a:close/>
                </a:path>
              </a:pathLst>
            </a:custGeom>
            <a:solidFill>
              <a:schemeClr val="tx1"/>
            </a:solidFill>
            <a:ln w="9525">
              <a:solidFill>
                <a:schemeClr val="tx1"/>
              </a:solidFill>
              <a:round/>
              <a:headEnd/>
              <a:tailEnd/>
            </a:ln>
          </p:spPr>
          <p:txBody>
            <a:bodyPr/>
            <a:lstStyle/>
            <a:p>
              <a:endParaRPr lang="en-US"/>
            </a:p>
          </p:txBody>
        </p:sp>
        <p:sp>
          <p:nvSpPr>
            <p:cNvPr id="45312" name="Rectangle 882"/>
            <p:cNvSpPr>
              <a:spLocks noChangeArrowheads="1"/>
            </p:cNvSpPr>
            <p:nvPr/>
          </p:nvSpPr>
          <p:spPr bwMode="auto">
            <a:xfrm>
              <a:off x="4045" y="3235"/>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13" name="Rectangle 883"/>
            <p:cNvSpPr>
              <a:spLocks noChangeArrowheads="1"/>
            </p:cNvSpPr>
            <p:nvPr/>
          </p:nvSpPr>
          <p:spPr bwMode="auto">
            <a:xfrm>
              <a:off x="4047" y="3235"/>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14" name="Rectangle 884"/>
            <p:cNvSpPr>
              <a:spLocks noChangeArrowheads="1"/>
            </p:cNvSpPr>
            <p:nvPr/>
          </p:nvSpPr>
          <p:spPr bwMode="auto">
            <a:xfrm>
              <a:off x="4049" y="3235"/>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15" name="Rectangle 885"/>
            <p:cNvSpPr>
              <a:spLocks noChangeArrowheads="1"/>
            </p:cNvSpPr>
            <p:nvPr/>
          </p:nvSpPr>
          <p:spPr bwMode="auto">
            <a:xfrm>
              <a:off x="4051" y="3235"/>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16" name="Freeform 886"/>
            <p:cNvSpPr>
              <a:spLocks/>
            </p:cNvSpPr>
            <p:nvPr/>
          </p:nvSpPr>
          <p:spPr bwMode="auto">
            <a:xfrm>
              <a:off x="4053" y="3235"/>
              <a:ext cx="5" cy="12"/>
            </a:xfrm>
            <a:custGeom>
              <a:avLst/>
              <a:gdLst>
                <a:gd name="T0" fmla="*/ 0 w 5"/>
                <a:gd name="T1" fmla="*/ 0 h 12"/>
                <a:gd name="T2" fmla="*/ 3 w 5"/>
                <a:gd name="T3" fmla="*/ 0 h 12"/>
                <a:gd name="T4" fmla="*/ 0 w 5"/>
                <a:gd name="T5" fmla="*/ 0 h 12"/>
                <a:gd name="T6" fmla="*/ 0 w 5"/>
                <a:gd name="T7" fmla="*/ 12 h 12"/>
                <a:gd name="T8" fmla="*/ 3 w 5"/>
                <a:gd name="T9" fmla="*/ 12 h 12"/>
                <a:gd name="T10" fmla="*/ 5 w 5"/>
                <a:gd name="T11" fmla="*/ 10 h 12"/>
                <a:gd name="T12" fmla="*/ 3 w 5"/>
                <a:gd name="T13" fmla="*/ 12 h 12"/>
                <a:gd name="T14" fmla="*/ 5 w 5"/>
                <a:gd name="T15" fmla="*/ 10 h 12"/>
                <a:gd name="T16" fmla="*/ 0 w 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2"/>
                <a:gd name="T29" fmla="*/ 5 w 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2">
                  <a:moveTo>
                    <a:pt x="0" y="0"/>
                  </a:moveTo>
                  <a:lnTo>
                    <a:pt x="3" y="0"/>
                  </a:lnTo>
                  <a:lnTo>
                    <a:pt x="0" y="0"/>
                  </a:lnTo>
                  <a:lnTo>
                    <a:pt x="0" y="12"/>
                  </a:lnTo>
                  <a:lnTo>
                    <a:pt x="3" y="12"/>
                  </a:lnTo>
                  <a:lnTo>
                    <a:pt x="5" y="10"/>
                  </a:lnTo>
                  <a:lnTo>
                    <a:pt x="3" y="12"/>
                  </a:lnTo>
                  <a:lnTo>
                    <a:pt x="5" y="10"/>
                  </a:lnTo>
                  <a:lnTo>
                    <a:pt x="0" y="0"/>
                  </a:lnTo>
                  <a:close/>
                </a:path>
              </a:pathLst>
            </a:custGeom>
            <a:solidFill>
              <a:schemeClr val="tx1"/>
            </a:solidFill>
            <a:ln w="9525">
              <a:solidFill>
                <a:schemeClr val="tx1"/>
              </a:solidFill>
              <a:round/>
              <a:headEnd/>
              <a:tailEnd/>
            </a:ln>
          </p:spPr>
          <p:txBody>
            <a:bodyPr/>
            <a:lstStyle/>
            <a:p>
              <a:endParaRPr lang="en-US"/>
            </a:p>
          </p:txBody>
        </p:sp>
        <p:sp>
          <p:nvSpPr>
            <p:cNvPr id="45317" name="Freeform 887"/>
            <p:cNvSpPr>
              <a:spLocks/>
            </p:cNvSpPr>
            <p:nvPr/>
          </p:nvSpPr>
          <p:spPr bwMode="auto">
            <a:xfrm>
              <a:off x="4053" y="3233"/>
              <a:ext cx="7" cy="12"/>
            </a:xfrm>
            <a:custGeom>
              <a:avLst/>
              <a:gdLst>
                <a:gd name="T0" fmla="*/ 1 w 7"/>
                <a:gd name="T1" fmla="*/ 0 h 12"/>
                <a:gd name="T2" fmla="*/ 0 w 7"/>
                <a:gd name="T3" fmla="*/ 2 h 12"/>
                <a:gd name="T4" fmla="*/ 5 w 7"/>
                <a:gd name="T5" fmla="*/ 12 h 12"/>
                <a:gd name="T6" fmla="*/ 7 w 7"/>
                <a:gd name="T7" fmla="*/ 12 h 12"/>
                <a:gd name="T8" fmla="*/ 1 w 7"/>
                <a:gd name="T9" fmla="*/ 0 h 12"/>
                <a:gd name="T10" fmla="*/ 0 60000 65536"/>
                <a:gd name="T11" fmla="*/ 0 60000 65536"/>
                <a:gd name="T12" fmla="*/ 0 60000 65536"/>
                <a:gd name="T13" fmla="*/ 0 60000 65536"/>
                <a:gd name="T14" fmla="*/ 0 60000 65536"/>
                <a:gd name="T15" fmla="*/ 0 w 7"/>
                <a:gd name="T16" fmla="*/ 0 h 12"/>
                <a:gd name="T17" fmla="*/ 7 w 7"/>
                <a:gd name="T18" fmla="*/ 12 h 12"/>
              </a:gdLst>
              <a:ahLst/>
              <a:cxnLst>
                <a:cxn ang="T10">
                  <a:pos x="T0" y="T1"/>
                </a:cxn>
                <a:cxn ang="T11">
                  <a:pos x="T2" y="T3"/>
                </a:cxn>
                <a:cxn ang="T12">
                  <a:pos x="T4" y="T5"/>
                </a:cxn>
                <a:cxn ang="T13">
                  <a:pos x="T6" y="T7"/>
                </a:cxn>
                <a:cxn ang="T14">
                  <a:pos x="T8" y="T9"/>
                </a:cxn>
              </a:cxnLst>
              <a:rect l="T15" t="T16" r="T17" b="T18"/>
              <a:pathLst>
                <a:path w="7" h="12">
                  <a:moveTo>
                    <a:pt x="1" y="0"/>
                  </a:moveTo>
                  <a:lnTo>
                    <a:pt x="0" y="2"/>
                  </a:lnTo>
                  <a:lnTo>
                    <a:pt x="5" y="12"/>
                  </a:lnTo>
                  <a:lnTo>
                    <a:pt x="7" y="12"/>
                  </a:lnTo>
                  <a:lnTo>
                    <a:pt x="1" y="0"/>
                  </a:lnTo>
                  <a:close/>
                </a:path>
              </a:pathLst>
            </a:custGeom>
            <a:solidFill>
              <a:schemeClr val="tx1"/>
            </a:solidFill>
            <a:ln w="9525">
              <a:solidFill>
                <a:schemeClr val="tx1"/>
              </a:solidFill>
              <a:round/>
              <a:headEnd/>
              <a:tailEnd/>
            </a:ln>
          </p:spPr>
          <p:txBody>
            <a:bodyPr/>
            <a:lstStyle/>
            <a:p>
              <a:endParaRPr lang="en-US"/>
            </a:p>
          </p:txBody>
        </p:sp>
        <p:sp>
          <p:nvSpPr>
            <p:cNvPr id="45318" name="Freeform 888"/>
            <p:cNvSpPr>
              <a:spLocks/>
            </p:cNvSpPr>
            <p:nvPr/>
          </p:nvSpPr>
          <p:spPr bwMode="auto">
            <a:xfrm>
              <a:off x="4054" y="3231"/>
              <a:ext cx="10" cy="14"/>
            </a:xfrm>
            <a:custGeom>
              <a:avLst/>
              <a:gdLst>
                <a:gd name="T0" fmla="*/ 6 w 10"/>
                <a:gd name="T1" fmla="*/ 0 h 14"/>
                <a:gd name="T2" fmla="*/ 0 w 10"/>
                <a:gd name="T3" fmla="*/ 2 h 14"/>
                <a:gd name="T4" fmla="*/ 6 w 10"/>
                <a:gd name="T5" fmla="*/ 14 h 14"/>
                <a:gd name="T6" fmla="*/ 10 w 10"/>
                <a:gd name="T7" fmla="*/ 12 h 14"/>
                <a:gd name="T8" fmla="*/ 6 w 10"/>
                <a:gd name="T9" fmla="*/ 0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6" y="0"/>
                  </a:moveTo>
                  <a:lnTo>
                    <a:pt x="0" y="2"/>
                  </a:lnTo>
                  <a:lnTo>
                    <a:pt x="6" y="14"/>
                  </a:lnTo>
                  <a:lnTo>
                    <a:pt x="10" y="12"/>
                  </a:lnTo>
                  <a:lnTo>
                    <a:pt x="6" y="0"/>
                  </a:lnTo>
                  <a:close/>
                </a:path>
              </a:pathLst>
            </a:custGeom>
            <a:solidFill>
              <a:schemeClr val="tx1"/>
            </a:solidFill>
            <a:ln w="9525">
              <a:solidFill>
                <a:schemeClr val="tx1"/>
              </a:solidFill>
              <a:round/>
              <a:headEnd/>
              <a:tailEnd/>
            </a:ln>
          </p:spPr>
          <p:txBody>
            <a:bodyPr/>
            <a:lstStyle/>
            <a:p>
              <a:endParaRPr lang="en-US"/>
            </a:p>
          </p:txBody>
        </p:sp>
        <p:sp>
          <p:nvSpPr>
            <p:cNvPr id="45319" name="Freeform 889"/>
            <p:cNvSpPr>
              <a:spLocks/>
            </p:cNvSpPr>
            <p:nvPr/>
          </p:nvSpPr>
          <p:spPr bwMode="auto">
            <a:xfrm>
              <a:off x="4060" y="3229"/>
              <a:ext cx="10" cy="14"/>
            </a:xfrm>
            <a:custGeom>
              <a:avLst/>
              <a:gdLst>
                <a:gd name="T0" fmla="*/ 4 w 10"/>
                <a:gd name="T1" fmla="*/ 2 h 14"/>
                <a:gd name="T2" fmla="*/ 4 w 10"/>
                <a:gd name="T3" fmla="*/ 0 h 14"/>
                <a:gd name="T4" fmla="*/ 0 w 10"/>
                <a:gd name="T5" fmla="*/ 2 h 14"/>
                <a:gd name="T6" fmla="*/ 4 w 10"/>
                <a:gd name="T7" fmla="*/ 14 h 14"/>
                <a:gd name="T8" fmla="*/ 10 w 10"/>
                <a:gd name="T9" fmla="*/ 12 h 14"/>
                <a:gd name="T10" fmla="*/ 4 w 10"/>
                <a:gd name="T11" fmla="*/ 2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4" y="2"/>
                  </a:moveTo>
                  <a:lnTo>
                    <a:pt x="4" y="0"/>
                  </a:lnTo>
                  <a:lnTo>
                    <a:pt x="0" y="2"/>
                  </a:lnTo>
                  <a:lnTo>
                    <a:pt x="4" y="14"/>
                  </a:lnTo>
                  <a:lnTo>
                    <a:pt x="10" y="12"/>
                  </a:lnTo>
                  <a:lnTo>
                    <a:pt x="4" y="2"/>
                  </a:lnTo>
                  <a:close/>
                </a:path>
              </a:pathLst>
            </a:custGeom>
            <a:solidFill>
              <a:schemeClr val="tx1"/>
            </a:solidFill>
            <a:ln w="9525">
              <a:solidFill>
                <a:schemeClr val="tx1"/>
              </a:solidFill>
              <a:round/>
              <a:headEnd/>
              <a:tailEnd/>
            </a:ln>
          </p:spPr>
          <p:txBody>
            <a:bodyPr/>
            <a:lstStyle/>
            <a:p>
              <a:endParaRPr lang="en-US"/>
            </a:p>
          </p:txBody>
        </p:sp>
        <p:sp>
          <p:nvSpPr>
            <p:cNvPr id="45320" name="Freeform 890"/>
            <p:cNvSpPr>
              <a:spLocks/>
            </p:cNvSpPr>
            <p:nvPr/>
          </p:nvSpPr>
          <p:spPr bwMode="auto">
            <a:xfrm>
              <a:off x="4064" y="3220"/>
              <a:ext cx="23" cy="21"/>
            </a:xfrm>
            <a:custGeom>
              <a:avLst/>
              <a:gdLst>
                <a:gd name="T0" fmla="*/ 16 w 23"/>
                <a:gd name="T1" fmla="*/ 0 h 21"/>
                <a:gd name="T2" fmla="*/ 0 w 23"/>
                <a:gd name="T3" fmla="*/ 11 h 21"/>
                <a:gd name="T4" fmla="*/ 6 w 23"/>
                <a:gd name="T5" fmla="*/ 21 h 21"/>
                <a:gd name="T6" fmla="*/ 23 w 23"/>
                <a:gd name="T7" fmla="*/ 9 h 21"/>
                <a:gd name="T8" fmla="*/ 16 w 23"/>
                <a:gd name="T9" fmla="*/ 0 h 21"/>
                <a:gd name="T10" fmla="*/ 0 60000 65536"/>
                <a:gd name="T11" fmla="*/ 0 60000 65536"/>
                <a:gd name="T12" fmla="*/ 0 60000 65536"/>
                <a:gd name="T13" fmla="*/ 0 60000 65536"/>
                <a:gd name="T14" fmla="*/ 0 60000 65536"/>
                <a:gd name="T15" fmla="*/ 0 w 23"/>
                <a:gd name="T16" fmla="*/ 0 h 21"/>
                <a:gd name="T17" fmla="*/ 23 w 23"/>
                <a:gd name="T18" fmla="*/ 21 h 21"/>
              </a:gdLst>
              <a:ahLst/>
              <a:cxnLst>
                <a:cxn ang="T10">
                  <a:pos x="T0" y="T1"/>
                </a:cxn>
                <a:cxn ang="T11">
                  <a:pos x="T2" y="T3"/>
                </a:cxn>
                <a:cxn ang="T12">
                  <a:pos x="T4" y="T5"/>
                </a:cxn>
                <a:cxn ang="T13">
                  <a:pos x="T6" y="T7"/>
                </a:cxn>
                <a:cxn ang="T14">
                  <a:pos x="T8" y="T9"/>
                </a:cxn>
              </a:cxnLst>
              <a:rect l="T15" t="T16" r="T17" b="T18"/>
              <a:pathLst>
                <a:path w="23" h="21">
                  <a:moveTo>
                    <a:pt x="16" y="0"/>
                  </a:moveTo>
                  <a:lnTo>
                    <a:pt x="0" y="11"/>
                  </a:lnTo>
                  <a:lnTo>
                    <a:pt x="6" y="21"/>
                  </a:lnTo>
                  <a:lnTo>
                    <a:pt x="23" y="9"/>
                  </a:lnTo>
                  <a:lnTo>
                    <a:pt x="16" y="0"/>
                  </a:lnTo>
                  <a:close/>
                </a:path>
              </a:pathLst>
            </a:custGeom>
            <a:solidFill>
              <a:schemeClr val="tx1"/>
            </a:solidFill>
            <a:ln w="9525">
              <a:solidFill>
                <a:schemeClr val="tx1"/>
              </a:solidFill>
              <a:round/>
              <a:headEnd/>
              <a:tailEnd/>
            </a:ln>
          </p:spPr>
          <p:txBody>
            <a:bodyPr/>
            <a:lstStyle/>
            <a:p>
              <a:endParaRPr lang="en-US"/>
            </a:p>
          </p:txBody>
        </p:sp>
        <p:sp>
          <p:nvSpPr>
            <p:cNvPr id="45321" name="Freeform 891"/>
            <p:cNvSpPr>
              <a:spLocks/>
            </p:cNvSpPr>
            <p:nvPr/>
          </p:nvSpPr>
          <p:spPr bwMode="auto">
            <a:xfrm>
              <a:off x="4080" y="3206"/>
              <a:ext cx="23" cy="23"/>
            </a:xfrm>
            <a:custGeom>
              <a:avLst/>
              <a:gdLst>
                <a:gd name="T0" fmla="*/ 17 w 23"/>
                <a:gd name="T1" fmla="*/ 0 h 23"/>
                <a:gd name="T2" fmla="*/ 17 w 23"/>
                <a:gd name="T3" fmla="*/ 2 h 23"/>
                <a:gd name="T4" fmla="*/ 0 w 23"/>
                <a:gd name="T5" fmla="*/ 14 h 23"/>
                <a:gd name="T6" fmla="*/ 7 w 23"/>
                <a:gd name="T7" fmla="*/ 23 h 23"/>
                <a:gd name="T8" fmla="*/ 23 w 23"/>
                <a:gd name="T9" fmla="*/ 12 h 23"/>
                <a:gd name="T10" fmla="*/ 17 w 23"/>
                <a:gd name="T11" fmla="*/ 0 h 23"/>
                <a:gd name="T12" fmla="*/ 17 w 23"/>
                <a:gd name="T13" fmla="*/ 2 h 23"/>
                <a:gd name="T14" fmla="*/ 17 w 23"/>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23"/>
                <a:gd name="T26" fmla="*/ 23 w 2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23">
                  <a:moveTo>
                    <a:pt x="17" y="0"/>
                  </a:moveTo>
                  <a:lnTo>
                    <a:pt x="17" y="2"/>
                  </a:lnTo>
                  <a:lnTo>
                    <a:pt x="0" y="14"/>
                  </a:lnTo>
                  <a:lnTo>
                    <a:pt x="7" y="23"/>
                  </a:lnTo>
                  <a:lnTo>
                    <a:pt x="23" y="12"/>
                  </a:lnTo>
                  <a:lnTo>
                    <a:pt x="17" y="0"/>
                  </a:lnTo>
                  <a:lnTo>
                    <a:pt x="17" y="2"/>
                  </a:lnTo>
                  <a:lnTo>
                    <a:pt x="17" y="0"/>
                  </a:lnTo>
                  <a:close/>
                </a:path>
              </a:pathLst>
            </a:custGeom>
            <a:solidFill>
              <a:schemeClr val="tx1"/>
            </a:solidFill>
            <a:ln w="9525">
              <a:solidFill>
                <a:schemeClr val="tx1"/>
              </a:solidFill>
              <a:round/>
              <a:headEnd/>
              <a:tailEnd/>
            </a:ln>
          </p:spPr>
          <p:txBody>
            <a:bodyPr/>
            <a:lstStyle/>
            <a:p>
              <a:endParaRPr lang="en-US"/>
            </a:p>
          </p:txBody>
        </p:sp>
        <p:sp>
          <p:nvSpPr>
            <p:cNvPr id="45322" name="Freeform 892"/>
            <p:cNvSpPr>
              <a:spLocks/>
            </p:cNvSpPr>
            <p:nvPr/>
          </p:nvSpPr>
          <p:spPr bwMode="auto">
            <a:xfrm>
              <a:off x="4097" y="3204"/>
              <a:ext cx="10" cy="14"/>
            </a:xfrm>
            <a:custGeom>
              <a:avLst/>
              <a:gdLst>
                <a:gd name="T0" fmla="*/ 4 w 10"/>
                <a:gd name="T1" fmla="*/ 0 h 14"/>
                <a:gd name="T2" fmla="*/ 0 w 10"/>
                <a:gd name="T3" fmla="*/ 2 h 14"/>
                <a:gd name="T4" fmla="*/ 6 w 10"/>
                <a:gd name="T5" fmla="*/ 14 h 14"/>
                <a:gd name="T6" fmla="*/ 10 w 10"/>
                <a:gd name="T7" fmla="*/ 12 h 14"/>
                <a:gd name="T8" fmla="*/ 4 w 10"/>
                <a:gd name="T9" fmla="*/ 0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4" y="0"/>
                  </a:moveTo>
                  <a:lnTo>
                    <a:pt x="0" y="2"/>
                  </a:lnTo>
                  <a:lnTo>
                    <a:pt x="6" y="14"/>
                  </a:lnTo>
                  <a:lnTo>
                    <a:pt x="10" y="12"/>
                  </a:lnTo>
                  <a:lnTo>
                    <a:pt x="4" y="0"/>
                  </a:lnTo>
                  <a:close/>
                </a:path>
              </a:pathLst>
            </a:custGeom>
            <a:solidFill>
              <a:schemeClr val="tx1"/>
            </a:solidFill>
            <a:ln w="9525">
              <a:solidFill>
                <a:schemeClr val="tx1"/>
              </a:solidFill>
              <a:round/>
              <a:headEnd/>
              <a:tailEnd/>
            </a:ln>
          </p:spPr>
          <p:txBody>
            <a:bodyPr/>
            <a:lstStyle/>
            <a:p>
              <a:endParaRPr lang="en-US"/>
            </a:p>
          </p:txBody>
        </p:sp>
        <p:sp>
          <p:nvSpPr>
            <p:cNvPr id="45323" name="Freeform 893"/>
            <p:cNvSpPr>
              <a:spLocks/>
            </p:cNvSpPr>
            <p:nvPr/>
          </p:nvSpPr>
          <p:spPr bwMode="auto">
            <a:xfrm>
              <a:off x="4101" y="3202"/>
              <a:ext cx="9" cy="14"/>
            </a:xfrm>
            <a:custGeom>
              <a:avLst/>
              <a:gdLst>
                <a:gd name="T0" fmla="*/ 6 w 9"/>
                <a:gd name="T1" fmla="*/ 0 h 14"/>
                <a:gd name="T2" fmla="*/ 0 w 9"/>
                <a:gd name="T3" fmla="*/ 2 h 14"/>
                <a:gd name="T4" fmla="*/ 6 w 9"/>
                <a:gd name="T5" fmla="*/ 14 h 14"/>
                <a:gd name="T6" fmla="*/ 9 w 9"/>
                <a:gd name="T7" fmla="*/ 12 h 14"/>
                <a:gd name="T8" fmla="*/ 6 w 9"/>
                <a:gd name="T9" fmla="*/ 0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6" y="0"/>
                  </a:moveTo>
                  <a:lnTo>
                    <a:pt x="0" y="2"/>
                  </a:lnTo>
                  <a:lnTo>
                    <a:pt x="6" y="14"/>
                  </a:lnTo>
                  <a:lnTo>
                    <a:pt x="9" y="12"/>
                  </a:lnTo>
                  <a:lnTo>
                    <a:pt x="6" y="0"/>
                  </a:lnTo>
                  <a:close/>
                </a:path>
              </a:pathLst>
            </a:custGeom>
            <a:solidFill>
              <a:schemeClr val="tx1"/>
            </a:solidFill>
            <a:ln w="9525">
              <a:solidFill>
                <a:schemeClr val="tx1"/>
              </a:solidFill>
              <a:round/>
              <a:headEnd/>
              <a:tailEnd/>
            </a:ln>
          </p:spPr>
          <p:txBody>
            <a:bodyPr/>
            <a:lstStyle/>
            <a:p>
              <a:endParaRPr lang="en-US"/>
            </a:p>
          </p:txBody>
        </p:sp>
        <p:sp>
          <p:nvSpPr>
            <p:cNvPr id="45324" name="Freeform 894"/>
            <p:cNvSpPr>
              <a:spLocks/>
            </p:cNvSpPr>
            <p:nvPr/>
          </p:nvSpPr>
          <p:spPr bwMode="auto">
            <a:xfrm>
              <a:off x="4107" y="3200"/>
              <a:ext cx="7" cy="14"/>
            </a:xfrm>
            <a:custGeom>
              <a:avLst/>
              <a:gdLst>
                <a:gd name="T0" fmla="*/ 3 w 7"/>
                <a:gd name="T1" fmla="*/ 0 h 14"/>
                <a:gd name="T2" fmla="*/ 0 w 7"/>
                <a:gd name="T3" fmla="*/ 2 h 14"/>
                <a:gd name="T4" fmla="*/ 3 w 7"/>
                <a:gd name="T5" fmla="*/ 14 h 14"/>
                <a:gd name="T6" fmla="*/ 7 w 7"/>
                <a:gd name="T7" fmla="*/ 12 h 14"/>
                <a:gd name="T8" fmla="*/ 3 w 7"/>
                <a:gd name="T9" fmla="*/ 0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3" y="0"/>
                  </a:moveTo>
                  <a:lnTo>
                    <a:pt x="0" y="2"/>
                  </a:lnTo>
                  <a:lnTo>
                    <a:pt x="3" y="14"/>
                  </a:lnTo>
                  <a:lnTo>
                    <a:pt x="7" y="12"/>
                  </a:lnTo>
                  <a:lnTo>
                    <a:pt x="3" y="0"/>
                  </a:lnTo>
                  <a:close/>
                </a:path>
              </a:pathLst>
            </a:custGeom>
            <a:solidFill>
              <a:schemeClr val="tx1"/>
            </a:solidFill>
            <a:ln w="9525">
              <a:solidFill>
                <a:schemeClr val="tx1"/>
              </a:solidFill>
              <a:round/>
              <a:headEnd/>
              <a:tailEnd/>
            </a:ln>
          </p:spPr>
          <p:txBody>
            <a:bodyPr/>
            <a:lstStyle/>
            <a:p>
              <a:endParaRPr lang="en-US"/>
            </a:p>
          </p:txBody>
        </p:sp>
        <p:sp>
          <p:nvSpPr>
            <p:cNvPr id="45325" name="Freeform 895"/>
            <p:cNvSpPr>
              <a:spLocks/>
            </p:cNvSpPr>
            <p:nvPr/>
          </p:nvSpPr>
          <p:spPr bwMode="auto">
            <a:xfrm>
              <a:off x="4110" y="3200"/>
              <a:ext cx="8" cy="12"/>
            </a:xfrm>
            <a:custGeom>
              <a:avLst/>
              <a:gdLst>
                <a:gd name="T0" fmla="*/ 6 w 8"/>
                <a:gd name="T1" fmla="*/ 0 h 12"/>
                <a:gd name="T2" fmla="*/ 4 w 8"/>
                <a:gd name="T3" fmla="*/ 0 h 12"/>
                <a:gd name="T4" fmla="*/ 0 w 8"/>
                <a:gd name="T5" fmla="*/ 0 h 12"/>
                <a:gd name="T6" fmla="*/ 4 w 8"/>
                <a:gd name="T7" fmla="*/ 12 h 12"/>
                <a:gd name="T8" fmla="*/ 8 w 8"/>
                <a:gd name="T9" fmla="*/ 12 h 12"/>
                <a:gd name="T10" fmla="*/ 6 w 8"/>
                <a:gd name="T11" fmla="*/ 12 h 12"/>
                <a:gd name="T12" fmla="*/ 6 w 8"/>
                <a:gd name="T13" fmla="*/ 0 h 12"/>
                <a:gd name="T14" fmla="*/ 4 w 8"/>
                <a:gd name="T15" fmla="*/ 0 h 12"/>
                <a:gd name="T16" fmla="*/ 6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0"/>
                  </a:moveTo>
                  <a:lnTo>
                    <a:pt x="4" y="0"/>
                  </a:lnTo>
                  <a:lnTo>
                    <a:pt x="0" y="0"/>
                  </a:lnTo>
                  <a:lnTo>
                    <a:pt x="4" y="12"/>
                  </a:lnTo>
                  <a:lnTo>
                    <a:pt x="8" y="12"/>
                  </a:lnTo>
                  <a:lnTo>
                    <a:pt x="6"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326" name="Rectangle 896"/>
            <p:cNvSpPr>
              <a:spLocks noChangeArrowheads="1"/>
            </p:cNvSpPr>
            <p:nvPr/>
          </p:nvSpPr>
          <p:spPr bwMode="auto">
            <a:xfrm>
              <a:off x="4116" y="3200"/>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27" name="Freeform 897"/>
            <p:cNvSpPr>
              <a:spLocks/>
            </p:cNvSpPr>
            <p:nvPr/>
          </p:nvSpPr>
          <p:spPr bwMode="auto">
            <a:xfrm>
              <a:off x="4118" y="3200"/>
              <a:ext cx="4" cy="12"/>
            </a:xfrm>
            <a:custGeom>
              <a:avLst/>
              <a:gdLst>
                <a:gd name="T0" fmla="*/ 0 w 4"/>
                <a:gd name="T1" fmla="*/ 0 h 12"/>
                <a:gd name="T2" fmla="*/ 2 w 4"/>
                <a:gd name="T3" fmla="*/ 0 h 12"/>
                <a:gd name="T4" fmla="*/ 0 w 4"/>
                <a:gd name="T5" fmla="*/ 0 h 12"/>
                <a:gd name="T6" fmla="*/ 0 w 4"/>
                <a:gd name="T7" fmla="*/ 12 h 12"/>
                <a:gd name="T8" fmla="*/ 2 w 4"/>
                <a:gd name="T9" fmla="*/ 12 h 12"/>
                <a:gd name="T10" fmla="*/ 4 w 4"/>
                <a:gd name="T11" fmla="*/ 10 h 12"/>
                <a:gd name="T12" fmla="*/ 2 w 4"/>
                <a:gd name="T13" fmla="*/ 12 h 12"/>
                <a:gd name="T14" fmla="*/ 4 w 4"/>
                <a:gd name="T15" fmla="*/ 12 h 12"/>
                <a:gd name="T16" fmla="*/ 4 w 4"/>
                <a:gd name="T17" fmla="*/ 10 h 12"/>
                <a:gd name="T18" fmla="*/ 0 w 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0" y="0"/>
                  </a:moveTo>
                  <a:lnTo>
                    <a:pt x="2" y="0"/>
                  </a:lnTo>
                  <a:lnTo>
                    <a:pt x="0" y="0"/>
                  </a:lnTo>
                  <a:lnTo>
                    <a:pt x="0" y="12"/>
                  </a:lnTo>
                  <a:lnTo>
                    <a:pt x="2" y="12"/>
                  </a:lnTo>
                  <a:lnTo>
                    <a:pt x="4" y="10"/>
                  </a:lnTo>
                  <a:lnTo>
                    <a:pt x="2" y="12"/>
                  </a:lnTo>
                  <a:lnTo>
                    <a:pt x="4" y="12"/>
                  </a:lnTo>
                  <a:lnTo>
                    <a:pt x="4" y="10"/>
                  </a:lnTo>
                  <a:lnTo>
                    <a:pt x="0" y="0"/>
                  </a:lnTo>
                  <a:close/>
                </a:path>
              </a:pathLst>
            </a:custGeom>
            <a:solidFill>
              <a:schemeClr val="tx1"/>
            </a:solidFill>
            <a:ln w="9525">
              <a:solidFill>
                <a:schemeClr val="tx1"/>
              </a:solidFill>
              <a:round/>
              <a:headEnd/>
              <a:tailEnd/>
            </a:ln>
          </p:spPr>
          <p:txBody>
            <a:bodyPr/>
            <a:lstStyle/>
            <a:p>
              <a:endParaRPr lang="en-US"/>
            </a:p>
          </p:txBody>
        </p:sp>
        <p:sp>
          <p:nvSpPr>
            <p:cNvPr id="45328" name="Freeform 898"/>
            <p:cNvSpPr>
              <a:spLocks/>
            </p:cNvSpPr>
            <p:nvPr/>
          </p:nvSpPr>
          <p:spPr bwMode="auto">
            <a:xfrm>
              <a:off x="4118" y="3198"/>
              <a:ext cx="8" cy="12"/>
            </a:xfrm>
            <a:custGeom>
              <a:avLst/>
              <a:gdLst>
                <a:gd name="T0" fmla="*/ 8 w 8"/>
                <a:gd name="T1" fmla="*/ 0 h 12"/>
                <a:gd name="T2" fmla="*/ 4 w 8"/>
                <a:gd name="T3" fmla="*/ 0 h 12"/>
                <a:gd name="T4" fmla="*/ 0 w 8"/>
                <a:gd name="T5" fmla="*/ 2 h 12"/>
                <a:gd name="T6" fmla="*/ 4 w 8"/>
                <a:gd name="T7" fmla="*/ 12 h 12"/>
                <a:gd name="T8" fmla="*/ 6 w 8"/>
                <a:gd name="T9" fmla="*/ 12 h 12"/>
                <a:gd name="T10" fmla="*/ 2 w 8"/>
                <a:gd name="T11" fmla="*/ 12 h 12"/>
                <a:gd name="T12" fmla="*/ 8 w 8"/>
                <a:gd name="T13" fmla="*/ 0 h 12"/>
                <a:gd name="T14" fmla="*/ 6 w 8"/>
                <a:gd name="T15" fmla="*/ 0 h 12"/>
                <a:gd name="T16" fmla="*/ 4 w 8"/>
                <a:gd name="T17" fmla="*/ 0 h 12"/>
                <a:gd name="T18" fmla="*/ 8 w 8"/>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8" y="0"/>
                  </a:moveTo>
                  <a:lnTo>
                    <a:pt x="4" y="0"/>
                  </a:lnTo>
                  <a:lnTo>
                    <a:pt x="0" y="2"/>
                  </a:lnTo>
                  <a:lnTo>
                    <a:pt x="4" y="12"/>
                  </a:lnTo>
                  <a:lnTo>
                    <a:pt x="6" y="12"/>
                  </a:lnTo>
                  <a:lnTo>
                    <a:pt x="2" y="12"/>
                  </a:lnTo>
                  <a:lnTo>
                    <a:pt x="8" y="0"/>
                  </a:lnTo>
                  <a:lnTo>
                    <a:pt x="6" y="0"/>
                  </a:lnTo>
                  <a:lnTo>
                    <a:pt x="4" y="0"/>
                  </a:lnTo>
                  <a:lnTo>
                    <a:pt x="8" y="0"/>
                  </a:lnTo>
                  <a:close/>
                </a:path>
              </a:pathLst>
            </a:custGeom>
            <a:solidFill>
              <a:schemeClr val="tx1"/>
            </a:solidFill>
            <a:ln w="9525">
              <a:solidFill>
                <a:schemeClr val="tx1"/>
              </a:solidFill>
              <a:round/>
              <a:headEnd/>
              <a:tailEnd/>
            </a:ln>
          </p:spPr>
          <p:txBody>
            <a:bodyPr/>
            <a:lstStyle/>
            <a:p>
              <a:endParaRPr lang="en-US"/>
            </a:p>
          </p:txBody>
        </p:sp>
        <p:sp>
          <p:nvSpPr>
            <p:cNvPr id="45329" name="Freeform 899"/>
            <p:cNvSpPr>
              <a:spLocks/>
            </p:cNvSpPr>
            <p:nvPr/>
          </p:nvSpPr>
          <p:spPr bwMode="auto">
            <a:xfrm>
              <a:off x="4120" y="3198"/>
              <a:ext cx="8" cy="14"/>
            </a:xfrm>
            <a:custGeom>
              <a:avLst/>
              <a:gdLst>
                <a:gd name="T0" fmla="*/ 6 w 8"/>
                <a:gd name="T1" fmla="*/ 2 h 14"/>
                <a:gd name="T2" fmla="*/ 8 w 8"/>
                <a:gd name="T3" fmla="*/ 2 h 14"/>
                <a:gd name="T4" fmla="*/ 6 w 8"/>
                <a:gd name="T5" fmla="*/ 0 h 14"/>
                <a:gd name="T6" fmla="*/ 0 w 8"/>
                <a:gd name="T7" fmla="*/ 12 h 14"/>
                <a:gd name="T8" fmla="*/ 2 w 8"/>
                <a:gd name="T9" fmla="*/ 12 h 14"/>
                <a:gd name="T10" fmla="*/ 6 w 8"/>
                <a:gd name="T11" fmla="*/ 14 h 14"/>
                <a:gd name="T12" fmla="*/ 2 w 8"/>
                <a:gd name="T13" fmla="*/ 12 h 14"/>
                <a:gd name="T14" fmla="*/ 4 w 8"/>
                <a:gd name="T15" fmla="*/ 14 h 14"/>
                <a:gd name="T16" fmla="*/ 6 w 8"/>
                <a:gd name="T17" fmla="*/ 14 h 14"/>
                <a:gd name="T18" fmla="*/ 6 w 8"/>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4"/>
                <a:gd name="T32" fmla="*/ 8 w 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4">
                  <a:moveTo>
                    <a:pt x="6" y="2"/>
                  </a:moveTo>
                  <a:lnTo>
                    <a:pt x="8" y="2"/>
                  </a:lnTo>
                  <a:lnTo>
                    <a:pt x="6" y="0"/>
                  </a:lnTo>
                  <a:lnTo>
                    <a:pt x="0" y="12"/>
                  </a:lnTo>
                  <a:lnTo>
                    <a:pt x="2" y="12"/>
                  </a:lnTo>
                  <a:lnTo>
                    <a:pt x="6" y="14"/>
                  </a:lnTo>
                  <a:lnTo>
                    <a:pt x="2" y="12"/>
                  </a:lnTo>
                  <a:lnTo>
                    <a:pt x="4" y="14"/>
                  </a:lnTo>
                  <a:lnTo>
                    <a:pt x="6" y="14"/>
                  </a:lnTo>
                  <a:lnTo>
                    <a:pt x="6" y="2"/>
                  </a:lnTo>
                  <a:close/>
                </a:path>
              </a:pathLst>
            </a:custGeom>
            <a:solidFill>
              <a:schemeClr val="tx1"/>
            </a:solidFill>
            <a:ln w="9525">
              <a:solidFill>
                <a:schemeClr val="tx1"/>
              </a:solidFill>
              <a:round/>
              <a:headEnd/>
              <a:tailEnd/>
            </a:ln>
          </p:spPr>
          <p:txBody>
            <a:bodyPr/>
            <a:lstStyle/>
            <a:p>
              <a:endParaRPr lang="en-US"/>
            </a:p>
          </p:txBody>
        </p:sp>
        <p:sp>
          <p:nvSpPr>
            <p:cNvPr id="45330" name="Freeform 900"/>
            <p:cNvSpPr>
              <a:spLocks/>
            </p:cNvSpPr>
            <p:nvPr/>
          </p:nvSpPr>
          <p:spPr bwMode="auto">
            <a:xfrm>
              <a:off x="4126" y="3200"/>
              <a:ext cx="6" cy="12"/>
            </a:xfrm>
            <a:custGeom>
              <a:avLst/>
              <a:gdLst>
                <a:gd name="T0" fmla="*/ 6 w 6"/>
                <a:gd name="T1" fmla="*/ 0 h 12"/>
                <a:gd name="T2" fmla="*/ 4 w 6"/>
                <a:gd name="T3" fmla="*/ 0 h 12"/>
                <a:gd name="T4" fmla="*/ 0 w 6"/>
                <a:gd name="T5" fmla="*/ 0 h 12"/>
                <a:gd name="T6" fmla="*/ 0 w 6"/>
                <a:gd name="T7" fmla="*/ 12 h 12"/>
                <a:gd name="T8" fmla="*/ 4 w 6"/>
                <a:gd name="T9" fmla="*/ 12 h 12"/>
                <a:gd name="T10" fmla="*/ 2 w 6"/>
                <a:gd name="T11" fmla="*/ 10 h 12"/>
                <a:gd name="T12" fmla="*/ 6 w 6"/>
                <a:gd name="T13" fmla="*/ 0 h 12"/>
                <a:gd name="T14" fmla="*/ 4 w 6"/>
                <a:gd name="T15" fmla="*/ 0 h 12"/>
                <a:gd name="T16" fmla="*/ 6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6" y="0"/>
                  </a:moveTo>
                  <a:lnTo>
                    <a:pt x="4" y="0"/>
                  </a:lnTo>
                  <a:lnTo>
                    <a:pt x="0" y="0"/>
                  </a:lnTo>
                  <a:lnTo>
                    <a:pt x="0" y="12"/>
                  </a:lnTo>
                  <a:lnTo>
                    <a:pt x="4" y="12"/>
                  </a:lnTo>
                  <a:lnTo>
                    <a:pt x="2" y="10"/>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331" name="Freeform 901"/>
            <p:cNvSpPr>
              <a:spLocks/>
            </p:cNvSpPr>
            <p:nvPr/>
          </p:nvSpPr>
          <p:spPr bwMode="auto">
            <a:xfrm>
              <a:off x="4128" y="3200"/>
              <a:ext cx="6" cy="12"/>
            </a:xfrm>
            <a:custGeom>
              <a:avLst/>
              <a:gdLst>
                <a:gd name="T0" fmla="*/ 4 w 6"/>
                <a:gd name="T1" fmla="*/ 0 h 12"/>
                <a:gd name="T2" fmla="*/ 6 w 6"/>
                <a:gd name="T3" fmla="*/ 0 h 12"/>
                <a:gd name="T4" fmla="*/ 4 w 6"/>
                <a:gd name="T5" fmla="*/ 0 h 12"/>
                <a:gd name="T6" fmla="*/ 0 w 6"/>
                <a:gd name="T7" fmla="*/ 10 h 12"/>
                <a:gd name="T8" fmla="*/ 2 w 6"/>
                <a:gd name="T9" fmla="*/ 12 h 12"/>
                <a:gd name="T10" fmla="*/ 4 w 6"/>
                <a:gd name="T11" fmla="*/ 12 h 12"/>
                <a:gd name="T12" fmla="*/ 2 w 6"/>
                <a:gd name="T13" fmla="*/ 12 h 12"/>
                <a:gd name="T14" fmla="*/ 4 w 6"/>
                <a:gd name="T15" fmla="*/ 12 h 12"/>
                <a:gd name="T16" fmla="*/ 4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0"/>
                  </a:moveTo>
                  <a:lnTo>
                    <a:pt x="6" y="0"/>
                  </a:lnTo>
                  <a:lnTo>
                    <a:pt x="4" y="0"/>
                  </a:lnTo>
                  <a:lnTo>
                    <a:pt x="0" y="10"/>
                  </a:lnTo>
                  <a:lnTo>
                    <a:pt x="2" y="12"/>
                  </a:lnTo>
                  <a:lnTo>
                    <a:pt x="4" y="12"/>
                  </a:lnTo>
                  <a:lnTo>
                    <a:pt x="2" y="12"/>
                  </a:lnTo>
                  <a:lnTo>
                    <a:pt x="4" y="12"/>
                  </a:lnTo>
                  <a:lnTo>
                    <a:pt x="4" y="0"/>
                  </a:lnTo>
                  <a:close/>
                </a:path>
              </a:pathLst>
            </a:custGeom>
            <a:solidFill>
              <a:schemeClr val="tx1"/>
            </a:solidFill>
            <a:ln w="9525">
              <a:solidFill>
                <a:schemeClr val="tx1"/>
              </a:solidFill>
              <a:round/>
              <a:headEnd/>
              <a:tailEnd/>
            </a:ln>
          </p:spPr>
          <p:txBody>
            <a:bodyPr/>
            <a:lstStyle/>
            <a:p>
              <a:endParaRPr lang="en-US"/>
            </a:p>
          </p:txBody>
        </p:sp>
        <p:sp>
          <p:nvSpPr>
            <p:cNvPr id="45332" name="Freeform 902"/>
            <p:cNvSpPr>
              <a:spLocks/>
            </p:cNvSpPr>
            <p:nvPr/>
          </p:nvSpPr>
          <p:spPr bwMode="auto">
            <a:xfrm>
              <a:off x="4132" y="3200"/>
              <a:ext cx="4" cy="12"/>
            </a:xfrm>
            <a:custGeom>
              <a:avLst/>
              <a:gdLst>
                <a:gd name="T0" fmla="*/ 4 w 4"/>
                <a:gd name="T1" fmla="*/ 0 h 12"/>
                <a:gd name="T2" fmla="*/ 2 w 4"/>
                <a:gd name="T3" fmla="*/ 0 h 12"/>
                <a:gd name="T4" fmla="*/ 0 w 4"/>
                <a:gd name="T5" fmla="*/ 0 h 12"/>
                <a:gd name="T6" fmla="*/ 0 w 4"/>
                <a:gd name="T7" fmla="*/ 12 h 12"/>
                <a:gd name="T8" fmla="*/ 2 w 4"/>
                <a:gd name="T9" fmla="*/ 12 h 12"/>
                <a:gd name="T10" fmla="*/ 0 w 4"/>
                <a:gd name="T11" fmla="*/ 12 h 12"/>
                <a:gd name="T12" fmla="*/ 4 w 4"/>
                <a:gd name="T13" fmla="*/ 0 h 12"/>
                <a:gd name="T14" fmla="*/ 2 w 4"/>
                <a:gd name="T15" fmla="*/ 0 h 12"/>
                <a:gd name="T16" fmla="*/ 4 w 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0"/>
                  </a:moveTo>
                  <a:lnTo>
                    <a:pt x="2" y="0"/>
                  </a:lnTo>
                  <a:lnTo>
                    <a:pt x="0" y="0"/>
                  </a:lnTo>
                  <a:lnTo>
                    <a:pt x="0" y="12"/>
                  </a:lnTo>
                  <a:lnTo>
                    <a:pt x="2" y="12"/>
                  </a:lnTo>
                  <a:lnTo>
                    <a:pt x="0"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333" name="Freeform 903"/>
            <p:cNvSpPr>
              <a:spLocks/>
            </p:cNvSpPr>
            <p:nvPr/>
          </p:nvSpPr>
          <p:spPr bwMode="auto">
            <a:xfrm>
              <a:off x="4132" y="3200"/>
              <a:ext cx="9" cy="14"/>
            </a:xfrm>
            <a:custGeom>
              <a:avLst/>
              <a:gdLst>
                <a:gd name="T0" fmla="*/ 9 w 9"/>
                <a:gd name="T1" fmla="*/ 2 h 14"/>
                <a:gd name="T2" fmla="*/ 4 w 9"/>
                <a:gd name="T3" fmla="*/ 0 h 14"/>
                <a:gd name="T4" fmla="*/ 0 w 9"/>
                <a:gd name="T5" fmla="*/ 12 h 14"/>
                <a:gd name="T6" fmla="*/ 4 w 9"/>
                <a:gd name="T7" fmla="*/ 14 h 14"/>
                <a:gd name="T8" fmla="*/ 9 w 9"/>
                <a:gd name="T9" fmla="*/ 2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9" y="2"/>
                  </a:moveTo>
                  <a:lnTo>
                    <a:pt x="4" y="0"/>
                  </a:lnTo>
                  <a:lnTo>
                    <a:pt x="0" y="12"/>
                  </a:lnTo>
                  <a:lnTo>
                    <a:pt x="4" y="14"/>
                  </a:lnTo>
                  <a:lnTo>
                    <a:pt x="9" y="2"/>
                  </a:lnTo>
                  <a:close/>
                </a:path>
              </a:pathLst>
            </a:custGeom>
            <a:solidFill>
              <a:schemeClr val="tx1"/>
            </a:solidFill>
            <a:ln w="9525">
              <a:solidFill>
                <a:schemeClr val="tx1"/>
              </a:solidFill>
              <a:round/>
              <a:headEnd/>
              <a:tailEnd/>
            </a:ln>
          </p:spPr>
          <p:txBody>
            <a:bodyPr/>
            <a:lstStyle/>
            <a:p>
              <a:endParaRPr lang="en-US"/>
            </a:p>
          </p:txBody>
        </p:sp>
        <p:sp>
          <p:nvSpPr>
            <p:cNvPr id="45334" name="Freeform 904"/>
            <p:cNvSpPr>
              <a:spLocks/>
            </p:cNvSpPr>
            <p:nvPr/>
          </p:nvSpPr>
          <p:spPr bwMode="auto">
            <a:xfrm>
              <a:off x="4136" y="3202"/>
              <a:ext cx="9" cy="14"/>
            </a:xfrm>
            <a:custGeom>
              <a:avLst/>
              <a:gdLst>
                <a:gd name="T0" fmla="*/ 9 w 9"/>
                <a:gd name="T1" fmla="*/ 2 h 14"/>
                <a:gd name="T2" fmla="*/ 5 w 9"/>
                <a:gd name="T3" fmla="*/ 0 h 14"/>
                <a:gd name="T4" fmla="*/ 0 w 9"/>
                <a:gd name="T5" fmla="*/ 12 h 14"/>
                <a:gd name="T6" fmla="*/ 3 w 9"/>
                <a:gd name="T7" fmla="*/ 14 h 14"/>
                <a:gd name="T8" fmla="*/ 9 w 9"/>
                <a:gd name="T9" fmla="*/ 2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9" y="2"/>
                  </a:moveTo>
                  <a:lnTo>
                    <a:pt x="5" y="0"/>
                  </a:lnTo>
                  <a:lnTo>
                    <a:pt x="0" y="12"/>
                  </a:lnTo>
                  <a:lnTo>
                    <a:pt x="3" y="14"/>
                  </a:lnTo>
                  <a:lnTo>
                    <a:pt x="9" y="2"/>
                  </a:lnTo>
                  <a:close/>
                </a:path>
              </a:pathLst>
            </a:custGeom>
            <a:solidFill>
              <a:schemeClr val="tx1"/>
            </a:solidFill>
            <a:ln w="9525">
              <a:solidFill>
                <a:schemeClr val="tx1"/>
              </a:solidFill>
              <a:round/>
              <a:headEnd/>
              <a:tailEnd/>
            </a:ln>
          </p:spPr>
          <p:txBody>
            <a:bodyPr/>
            <a:lstStyle/>
            <a:p>
              <a:endParaRPr lang="en-US"/>
            </a:p>
          </p:txBody>
        </p:sp>
        <p:sp>
          <p:nvSpPr>
            <p:cNvPr id="45335" name="Freeform 905"/>
            <p:cNvSpPr>
              <a:spLocks/>
            </p:cNvSpPr>
            <p:nvPr/>
          </p:nvSpPr>
          <p:spPr bwMode="auto">
            <a:xfrm>
              <a:off x="4139" y="3204"/>
              <a:ext cx="14" cy="16"/>
            </a:xfrm>
            <a:custGeom>
              <a:avLst/>
              <a:gdLst>
                <a:gd name="T0" fmla="*/ 14 w 14"/>
                <a:gd name="T1" fmla="*/ 6 h 16"/>
                <a:gd name="T2" fmla="*/ 14 w 14"/>
                <a:gd name="T3" fmla="*/ 4 h 16"/>
                <a:gd name="T4" fmla="*/ 6 w 14"/>
                <a:gd name="T5" fmla="*/ 0 h 16"/>
                <a:gd name="T6" fmla="*/ 0 w 14"/>
                <a:gd name="T7" fmla="*/ 12 h 16"/>
                <a:gd name="T8" fmla="*/ 8 w 14"/>
                <a:gd name="T9" fmla="*/ 16 h 16"/>
                <a:gd name="T10" fmla="*/ 14 w 14"/>
                <a:gd name="T11" fmla="*/ 6 h 16"/>
                <a:gd name="T12" fmla="*/ 14 w 14"/>
                <a:gd name="T13" fmla="*/ 4 h 16"/>
                <a:gd name="T14" fmla="*/ 14 w 14"/>
                <a:gd name="T15" fmla="*/ 6 h 16"/>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6"/>
                <a:gd name="T26" fmla="*/ 14 w 1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6">
                  <a:moveTo>
                    <a:pt x="14" y="6"/>
                  </a:moveTo>
                  <a:lnTo>
                    <a:pt x="14" y="4"/>
                  </a:lnTo>
                  <a:lnTo>
                    <a:pt x="6" y="0"/>
                  </a:lnTo>
                  <a:lnTo>
                    <a:pt x="0" y="12"/>
                  </a:lnTo>
                  <a:lnTo>
                    <a:pt x="8" y="16"/>
                  </a:lnTo>
                  <a:lnTo>
                    <a:pt x="14" y="6"/>
                  </a:lnTo>
                  <a:lnTo>
                    <a:pt x="14" y="4"/>
                  </a:lnTo>
                  <a:lnTo>
                    <a:pt x="14" y="6"/>
                  </a:lnTo>
                  <a:close/>
                </a:path>
              </a:pathLst>
            </a:custGeom>
            <a:solidFill>
              <a:schemeClr val="tx1"/>
            </a:solidFill>
            <a:ln w="9525">
              <a:solidFill>
                <a:schemeClr val="tx1"/>
              </a:solidFill>
              <a:round/>
              <a:headEnd/>
              <a:tailEnd/>
            </a:ln>
          </p:spPr>
          <p:txBody>
            <a:bodyPr/>
            <a:lstStyle/>
            <a:p>
              <a:endParaRPr lang="en-US"/>
            </a:p>
          </p:txBody>
        </p:sp>
        <p:sp>
          <p:nvSpPr>
            <p:cNvPr id="45336" name="Freeform 906"/>
            <p:cNvSpPr>
              <a:spLocks/>
            </p:cNvSpPr>
            <p:nvPr/>
          </p:nvSpPr>
          <p:spPr bwMode="auto">
            <a:xfrm>
              <a:off x="4147" y="3210"/>
              <a:ext cx="23" cy="21"/>
            </a:xfrm>
            <a:custGeom>
              <a:avLst/>
              <a:gdLst>
                <a:gd name="T0" fmla="*/ 21 w 23"/>
                <a:gd name="T1" fmla="*/ 10 h 21"/>
                <a:gd name="T2" fmla="*/ 23 w 23"/>
                <a:gd name="T3" fmla="*/ 12 h 21"/>
                <a:gd name="T4" fmla="*/ 6 w 23"/>
                <a:gd name="T5" fmla="*/ 0 h 21"/>
                <a:gd name="T6" fmla="*/ 0 w 23"/>
                <a:gd name="T7" fmla="*/ 10 h 21"/>
                <a:gd name="T8" fmla="*/ 16 w 23"/>
                <a:gd name="T9" fmla="*/ 21 h 21"/>
                <a:gd name="T10" fmla="*/ 18 w 23"/>
                <a:gd name="T11" fmla="*/ 21 h 21"/>
                <a:gd name="T12" fmla="*/ 16 w 23"/>
                <a:gd name="T13" fmla="*/ 21 h 21"/>
                <a:gd name="T14" fmla="*/ 18 w 23"/>
                <a:gd name="T15" fmla="*/ 21 h 21"/>
                <a:gd name="T16" fmla="*/ 21 w 23"/>
                <a:gd name="T17" fmla="*/ 1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1"/>
                <a:gd name="T29" fmla="*/ 23 w 23"/>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1">
                  <a:moveTo>
                    <a:pt x="21" y="10"/>
                  </a:moveTo>
                  <a:lnTo>
                    <a:pt x="23" y="12"/>
                  </a:lnTo>
                  <a:lnTo>
                    <a:pt x="6" y="0"/>
                  </a:lnTo>
                  <a:lnTo>
                    <a:pt x="0" y="10"/>
                  </a:lnTo>
                  <a:lnTo>
                    <a:pt x="16" y="21"/>
                  </a:lnTo>
                  <a:lnTo>
                    <a:pt x="18" y="21"/>
                  </a:lnTo>
                  <a:lnTo>
                    <a:pt x="16" y="21"/>
                  </a:lnTo>
                  <a:lnTo>
                    <a:pt x="18" y="21"/>
                  </a:lnTo>
                  <a:lnTo>
                    <a:pt x="21" y="10"/>
                  </a:lnTo>
                  <a:close/>
                </a:path>
              </a:pathLst>
            </a:custGeom>
            <a:solidFill>
              <a:schemeClr val="tx1"/>
            </a:solidFill>
            <a:ln w="9525">
              <a:solidFill>
                <a:schemeClr val="tx1"/>
              </a:solidFill>
              <a:round/>
              <a:headEnd/>
              <a:tailEnd/>
            </a:ln>
          </p:spPr>
          <p:txBody>
            <a:bodyPr/>
            <a:lstStyle/>
            <a:p>
              <a:endParaRPr lang="en-US"/>
            </a:p>
          </p:txBody>
        </p:sp>
        <p:sp>
          <p:nvSpPr>
            <p:cNvPr id="45337" name="Freeform 907"/>
            <p:cNvSpPr>
              <a:spLocks/>
            </p:cNvSpPr>
            <p:nvPr/>
          </p:nvSpPr>
          <p:spPr bwMode="auto">
            <a:xfrm>
              <a:off x="4165" y="3220"/>
              <a:ext cx="13" cy="15"/>
            </a:xfrm>
            <a:custGeom>
              <a:avLst/>
              <a:gdLst>
                <a:gd name="T0" fmla="*/ 13 w 13"/>
                <a:gd name="T1" fmla="*/ 5 h 15"/>
                <a:gd name="T2" fmla="*/ 11 w 13"/>
                <a:gd name="T3" fmla="*/ 4 h 15"/>
                <a:gd name="T4" fmla="*/ 3 w 13"/>
                <a:gd name="T5" fmla="*/ 0 h 15"/>
                <a:gd name="T6" fmla="*/ 0 w 13"/>
                <a:gd name="T7" fmla="*/ 11 h 15"/>
                <a:gd name="T8" fmla="*/ 7 w 13"/>
                <a:gd name="T9" fmla="*/ 15 h 15"/>
                <a:gd name="T10" fmla="*/ 5 w 13"/>
                <a:gd name="T11" fmla="*/ 15 h 15"/>
                <a:gd name="T12" fmla="*/ 13 w 13"/>
                <a:gd name="T13" fmla="*/ 5 h 15"/>
                <a:gd name="T14" fmla="*/ 11 w 13"/>
                <a:gd name="T15" fmla="*/ 4 h 15"/>
                <a:gd name="T16" fmla="*/ 13 w 13"/>
                <a:gd name="T17" fmla="*/ 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13" y="5"/>
                  </a:moveTo>
                  <a:lnTo>
                    <a:pt x="11" y="4"/>
                  </a:lnTo>
                  <a:lnTo>
                    <a:pt x="3" y="0"/>
                  </a:lnTo>
                  <a:lnTo>
                    <a:pt x="0" y="11"/>
                  </a:lnTo>
                  <a:lnTo>
                    <a:pt x="7" y="15"/>
                  </a:lnTo>
                  <a:lnTo>
                    <a:pt x="5" y="15"/>
                  </a:lnTo>
                  <a:lnTo>
                    <a:pt x="13" y="5"/>
                  </a:lnTo>
                  <a:lnTo>
                    <a:pt x="11" y="4"/>
                  </a:lnTo>
                  <a:lnTo>
                    <a:pt x="13" y="5"/>
                  </a:lnTo>
                  <a:close/>
                </a:path>
              </a:pathLst>
            </a:custGeom>
            <a:solidFill>
              <a:schemeClr val="tx1"/>
            </a:solidFill>
            <a:ln w="9525">
              <a:solidFill>
                <a:schemeClr val="tx1"/>
              </a:solidFill>
              <a:round/>
              <a:headEnd/>
              <a:tailEnd/>
            </a:ln>
          </p:spPr>
          <p:txBody>
            <a:bodyPr/>
            <a:lstStyle/>
            <a:p>
              <a:endParaRPr lang="en-US"/>
            </a:p>
          </p:txBody>
        </p:sp>
        <p:sp>
          <p:nvSpPr>
            <p:cNvPr id="45338" name="Freeform 908"/>
            <p:cNvSpPr>
              <a:spLocks/>
            </p:cNvSpPr>
            <p:nvPr/>
          </p:nvSpPr>
          <p:spPr bwMode="auto">
            <a:xfrm>
              <a:off x="4170" y="3225"/>
              <a:ext cx="12" cy="14"/>
            </a:xfrm>
            <a:custGeom>
              <a:avLst/>
              <a:gdLst>
                <a:gd name="T0" fmla="*/ 10 w 12"/>
                <a:gd name="T1" fmla="*/ 2 h 14"/>
                <a:gd name="T2" fmla="*/ 12 w 12"/>
                <a:gd name="T3" fmla="*/ 2 h 14"/>
                <a:gd name="T4" fmla="*/ 8 w 12"/>
                <a:gd name="T5" fmla="*/ 0 h 14"/>
                <a:gd name="T6" fmla="*/ 0 w 12"/>
                <a:gd name="T7" fmla="*/ 10 h 14"/>
                <a:gd name="T8" fmla="*/ 4 w 12"/>
                <a:gd name="T9" fmla="*/ 12 h 14"/>
                <a:gd name="T10" fmla="*/ 6 w 12"/>
                <a:gd name="T11" fmla="*/ 14 h 14"/>
                <a:gd name="T12" fmla="*/ 4 w 12"/>
                <a:gd name="T13" fmla="*/ 12 h 14"/>
                <a:gd name="T14" fmla="*/ 6 w 12"/>
                <a:gd name="T15" fmla="*/ 12 h 14"/>
                <a:gd name="T16" fmla="*/ 6 w 12"/>
                <a:gd name="T17" fmla="*/ 14 h 14"/>
                <a:gd name="T18" fmla="*/ 10 w 12"/>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10" y="2"/>
                  </a:moveTo>
                  <a:lnTo>
                    <a:pt x="12" y="2"/>
                  </a:lnTo>
                  <a:lnTo>
                    <a:pt x="8" y="0"/>
                  </a:lnTo>
                  <a:lnTo>
                    <a:pt x="0" y="10"/>
                  </a:lnTo>
                  <a:lnTo>
                    <a:pt x="4" y="12"/>
                  </a:lnTo>
                  <a:lnTo>
                    <a:pt x="6" y="14"/>
                  </a:lnTo>
                  <a:lnTo>
                    <a:pt x="4" y="12"/>
                  </a:lnTo>
                  <a:lnTo>
                    <a:pt x="6" y="12"/>
                  </a:lnTo>
                  <a:lnTo>
                    <a:pt x="6" y="14"/>
                  </a:lnTo>
                  <a:lnTo>
                    <a:pt x="10" y="2"/>
                  </a:lnTo>
                  <a:close/>
                </a:path>
              </a:pathLst>
            </a:custGeom>
            <a:solidFill>
              <a:schemeClr val="tx1"/>
            </a:solidFill>
            <a:ln w="9525">
              <a:solidFill>
                <a:schemeClr val="tx1"/>
              </a:solidFill>
              <a:round/>
              <a:headEnd/>
              <a:tailEnd/>
            </a:ln>
          </p:spPr>
          <p:txBody>
            <a:bodyPr/>
            <a:lstStyle/>
            <a:p>
              <a:endParaRPr lang="en-US"/>
            </a:p>
          </p:txBody>
        </p:sp>
        <p:sp>
          <p:nvSpPr>
            <p:cNvPr id="45339" name="Freeform 909"/>
            <p:cNvSpPr>
              <a:spLocks/>
            </p:cNvSpPr>
            <p:nvPr/>
          </p:nvSpPr>
          <p:spPr bwMode="auto">
            <a:xfrm>
              <a:off x="4176" y="3227"/>
              <a:ext cx="10" cy="12"/>
            </a:xfrm>
            <a:custGeom>
              <a:avLst/>
              <a:gdLst>
                <a:gd name="T0" fmla="*/ 10 w 10"/>
                <a:gd name="T1" fmla="*/ 2 h 12"/>
                <a:gd name="T2" fmla="*/ 8 w 10"/>
                <a:gd name="T3" fmla="*/ 0 h 12"/>
                <a:gd name="T4" fmla="*/ 4 w 10"/>
                <a:gd name="T5" fmla="*/ 0 h 12"/>
                <a:gd name="T6" fmla="*/ 0 w 10"/>
                <a:gd name="T7" fmla="*/ 12 h 12"/>
                <a:gd name="T8" fmla="*/ 4 w 10"/>
                <a:gd name="T9" fmla="*/ 12 h 12"/>
                <a:gd name="T10" fmla="*/ 2 w 10"/>
                <a:gd name="T11" fmla="*/ 12 h 12"/>
                <a:gd name="T12" fmla="*/ 10 w 10"/>
                <a:gd name="T13" fmla="*/ 2 h 12"/>
                <a:gd name="T14" fmla="*/ 8 w 10"/>
                <a:gd name="T15" fmla="*/ 0 h 12"/>
                <a:gd name="T16" fmla="*/ 10 w 10"/>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10" y="2"/>
                  </a:moveTo>
                  <a:lnTo>
                    <a:pt x="8" y="0"/>
                  </a:lnTo>
                  <a:lnTo>
                    <a:pt x="4" y="0"/>
                  </a:lnTo>
                  <a:lnTo>
                    <a:pt x="0" y="12"/>
                  </a:lnTo>
                  <a:lnTo>
                    <a:pt x="4" y="12"/>
                  </a:lnTo>
                  <a:lnTo>
                    <a:pt x="2" y="12"/>
                  </a:lnTo>
                  <a:lnTo>
                    <a:pt x="10" y="2"/>
                  </a:lnTo>
                  <a:lnTo>
                    <a:pt x="8" y="0"/>
                  </a:lnTo>
                  <a:lnTo>
                    <a:pt x="10" y="2"/>
                  </a:lnTo>
                  <a:close/>
                </a:path>
              </a:pathLst>
            </a:custGeom>
            <a:solidFill>
              <a:schemeClr val="tx1"/>
            </a:solidFill>
            <a:ln w="9525">
              <a:solidFill>
                <a:schemeClr val="tx1"/>
              </a:solidFill>
              <a:round/>
              <a:headEnd/>
              <a:tailEnd/>
            </a:ln>
          </p:spPr>
          <p:txBody>
            <a:bodyPr/>
            <a:lstStyle/>
            <a:p>
              <a:endParaRPr lang="en-US"/>
            </a:p>
          </p:txBody>
        </p:sp>
        <p:sp>
          <p:nvSpPr>
            <p:cNvPr id="45340" name="Freeform 910"/>
            <p:cNvSpPr>
              <a:spLocks/>
            </p:cNvSpPr>
            <p:nvPr/>
          </p:nvSpPr>
          <p:spPr bwMode="auto">
            <a:xfrm>
              <a:off x="4178" y="3229"/>
              <a:ext cx="10" cy="12"/>
            </a:xfrm>
            <a:custGeom>
              <a:avLst/>
              <a:gdLst>
                <a:gd name="T0" fmla="*/ 8 w 10"/>
                <a:gd name="T1" fmla="*/ 0 h 12"/>
                <a:gd name="T2" fmla="*/ 10 w 10"/>
                <a:gd name="T3" fmla="*/ 2 h 12"/>
                <a:gd name="T4" fmla="*/ 8 w 10"/>
                <a:gd name="T5" fmla="*/ 0 h 12"/>
                <a:gd name="T6" fmla="*/ 0 w 10"/>
                <a:gd name="T7" fmla="*/ 10 h 12"/>
                <a:gd name="T8" fmla="*/ 4 w 10"/>
                <a:gd name="T9" fmla="*/ 12 h 12"/>
                <a:gd name="T10" fmla="*/ 6 w 10"/>
                <a:gd name="T11" fmla="*/ 12 h 12"/>
                <a:gd name="T12" fmla="*/ 4 w 10"/>
                <a:gd name="T13" fmla="*/ 12 h 12"/>
                <a:gd name="T14" fmla="*/ 6 w 10"/>
                <a:gd name="T15" fmla="*/ 12 h 12"/>
                <a:gd name="T16" fmla="*/ 8 w 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8" y="0"/>
                  </a:moveTo>
                  <a:lnTo>
                    <a:pt x="10" y="2"/>
                  </a:lnTo>
                  <a:lnTo>
                    <a:pt x="8" y="0"/>
                  </a:lnTo>
                  <a:lnTo>
                    <a:pt x="0" y="10"/>
                  </a:lnTo>
                  <a:lnTo>
                    <a:pt x="4" y="12"/>
                  </a:lnTo>
                  <a:lnTo>
                    <a:pt x="6" y="12"/>
                  </a:lnTo>
                  <a:lnTo>
                    <a:pt x="4" y="12"/>
                  </a:lnTo>
                  <a:lnTo>
                    <a:pt x="6" y="12"/>
                  </a:lnTo>
                  <a:lnTo>
                    <a:pt x="8" y="0"/>
                  </a:lnTo>
                  <a:close/>
                </a:path>
              </a:pathLst>
            </a:custGeom>
            <a:solidFill>
              <a:schemeClr val="tx1"/>
            </a:solidFill>
            <a:ln w="9525">
              <a:solidFill>
                <a:schemeClr val="tx1"/>
              </a:solidFill>
              <a:round/>
              <a:headEnd/>
              <a:tailEnd/>
            </a:ln>
          </p:spPr>
          <p:txBody>
            <a:bodyPr/>
            <a:lstStyle/>
            <a:p>
              <a:endParaRPr lang="en-US"/>
            </a:p>
          </p:txBody>
        </p:sp>
        <p:sp>
          <p:nvSpPr>
            <p:cNvPr id="45341" name="Freeform 911"/>
            <p:cNvSpPr>
              <a:spLocks/>
            </p:cNvSpPr>
            <p:nvPr/>
          </p:nvSpPr>
          <p:spPr bwMode="auto">
            <a:xfrm>
              <a:off x="4184" y="3229"/>
              <a:ext cx="6" cy="14"/>
            </a:xfrm>
            <a:custGeom>
              <a:avLst/>
              <a:gdLst>
                <a:gd name="T0" fmla="*/ 4 w 6"/>
                <a:gd name="T1" fmla="*/ 2 h 14"/>
                <a:gd name="T2" fmla="*/ 6 w 6"/>
                <a:gd name="T3" fmla="*/ 2 h 14"/>
                <a:gd name="T4" fmla="*/ 2 w 6"/>
                <a:gd name="T5" fmla="*/ 0 h 14"/>
                <a:gd name="T6" fmla="*/ 0 w 6"/>
                <a:gd name="T7" fmla="*/ 12 h 14"/>
                <a:gd name="T8" fmla="*/ 4 w 6"/>
                <a:gd name="T9" fmla="*/ 14 h 14"/>
                <a:gd name="T10" fmla="*/ 4 w 6"/>
                <a:gd name="T11" fmla="*/ 2 h 14"/>
                <a:gd name="T12" fmla="*/ 0 60000 65536"/>
                <a:gd name="T13" fmla="*/ 0 60000 65536"/>
                <a:gd name="T14" fmla="*/ 0 60000 65536"/>
                <a:gd name="T15" fmla="*/ 0 60000 65536"/>
                <a:gd name="T16" fmla="*/ 0 60000 65536"/>
                <a:gd name="T17" fmla="*/ 0 60000 65536"/>
                <a:gd name="T18" fmla="*/ 0 w 6"/>
                <a:gd name="T19" fmla="*/ 0 h 14"/>
                <a:gd name="T20" fmla="*/ 6 w 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 h="14">
                  <a:moveTo>
                    <a:pt x="4" y="2"/>
                  </a:moveTo>
                  <a:lnTo>
                    <a:pt x="6" y="2"/>
                  </a:lnTo>
                  <a:lnTo>
                    <a:pt x="2" y="0"/>
                  </a:lnTo>
                  <a:lnTo>
                    <a:pt x="0" y="12"/>
                  </a:lnTo>
                  <a:lnTo>
                    <a:pt x="4" y="14"/>
                  </a:lnTo>
                  <a:lnTo>
                    <a:pt x="4" y="2"/>
                  </a:lnTo>
                  <a:close/>
                </a:path>
              </a:pathLst>
            </a:custGeom>
            <a:solidFill>
              <a:schemeClr val="tx1"/>
            </a:solidFill>
            <a:ln w="9525">
              <a:solidFill>
                <a:schemeClr val="tx1"/>
              </a:solidFill>
              <a:round/>
              <a:headEnd/>
              <a:tailEnd/>
            </a:ln>
          </p:spPr>
          <p:txBody>
            <a:bodyPr/>
            <a:lstStyle/>
            <a:p>
              <a:endParaRPr lang="en-US"/>
            </a:p>
          </p:txBody>
        </p:sp>
        <p:sp>
          <p:nvSpPr>
            <p:cNvPr id="45342" name="Freeform 912"/>
            <p:cNvSpPr>
              <a:spLocks/>
            </p:cNvSpPr>
            <p:nvPr/>
          </p:nvSpPr>
          <p:spPr bwMode="auto">
            <a:xfrm>
              <a:off x="4188" y="3231"/>
              <a:ext cx="5" cy="12"/>
            </a:xfrm>
            <a:custGeom>
              <a:avLst/>
              <a:gdLst>
                <a:gd name="T0" fmla="*/ 5 w 5"/>
                <a:gd name="T1" fmla="*/ 0 h 12"/>
                <a:gd name="T2" fmla="*/ 4 w 5"/>
                <a:gd name="T3" fmla="*/ 0 h 12"/>
                <a:gd name="T4" fmla="*/ 0 w 5"/>
                <a:gd name="T5" fmla="*/ 0 h 12"/>
                <a:gd name="T6" fmla="*/ 0 w 5"/>
                <a:gd name="T7" fmla="*/ 12 h 12"/>
                <a:gd name="T8" fmla="*/ 4 w 5"/>
                <a:gd name="T9" fmla="*/ 12 h 12"/>
                <a:gd name="T10" fmla="*/ 2 w 5"/>
                <a:gd name="T11" fmla="*/ 12 h 12"/>
                <a:gd name="T12" fmla="*/ 5 w 5"/>
                <a:gd name="T13" fmla="*/ 0 h 12"/>
                <a:gd name="T14" fmla="*/ 4 w 5"/>
                <a:gd name="T15" fmla="*/ 0 h 12"/>
                <a:gd name="T16" fmla="*/ 5 w 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2"/>
                <a:gd name="T29" fmla="*/ 5 w 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2">
                  <a:moveTo>
                    <a:pt x="5" y="0"/>
                  </a:moveTo>
                  <a:lnTo>
                    <a:pt x="4" y="0"/>
                  </a:lnTo>
                  <a:lnTo>
                    <a:pt x="0" y="0"/>
                  </a:lnTo>
                  <a:lnTo>
                    <a:pt x="0" y="12"/>
                  </a:lnTo>
                  <a:lnTo>
                    <a:pt x="4" y="12"/>
                  </a:lnTo>
                  <a:lnTo>
                    <a:pt x="2" y="12"/>
                  </a:lnTo>
                  <a:lnTo>
                    <a:pt x="5" y="0"/>
                  </a:lnTo>
                  <a:lnTo>
                    <a:pt x="4" y="0"/>
                  </a:lnTo>
                  <a:lnTo>
                    <a:pt x="5" y="0"/>
                  </a:lnTo>
                  <a:close/>
                </a:path>
              </a:pathLst>
            </a:custGeom>
            <a:solidFill>
              <a:schemeClr val="tx1"/>
            </a:solidFill>
            <a:ln w="9525">
              <a:solidFill>
                <a:schemeClr val="tx1"/>
              </a:solidFill>
              <a:round/>
              <a:headEnd/>
              <a:tailEnd/>
            </a:ln>
          </p:spPr>
          <p:txBody>
            <a:bodyPr/>
            <a:lstStyle/>
            <a:p>
              <a:endParaRPr lang="en-US"/>
            </a:p>
          </p:txBody>
        </p:sp>
        <p:sp>
          <p:nvSpPr>
            <p:cNvPr id="45343" name="Freeform 913"/>
            <p:cNvSpPr>
              <a:spLocks/>
            </p:cNvSpPr>
            <p:nvPr/>
          </p:nvSpPr>
          <p:spPr bwMode="auto">
            <a:xfrm>
              <a:off x="4190" y="3231"/>
              <a:ext cx="7" cy="12"/>
            </a:xfrm>
            <a:custGeom>
              <a:avLst/>
              <a:gdLst>
                <a:gd name="T0" fmla="*/ 5 w 7"/>
                <a:gd name="T1" fmla="*/ 0 h 12"/>
                <a:gd name="T2" fmla="*/ 7 w 7"/>
                <a:gd name="T3" fmla="*/ 0 h 12"/>
                <a:gd name="T4" fmla="*/ 3 w 7"/>
                <a:gd name="T5" fmla="*/ 0 h 12"/>
                <a:gd name="T6" fmla="*/ 0 w 7"/>
                <a:gd name="T7" fmla="*/ 12 h 12"/>
                <a:gd name="T8" fmla="*/ 3 w 7"/>
                <a:gd name="T9" fmla="*/ 12 h 12"/>
                <a:gd name="T10" fmla="*/ 5 w 7"/>
                <a:gd name="T11" fmla="*/ 12 h 12"/>
                <a:gd name="T12" fmla="*/ 3 w 7"/>
                <a:gd name="T13" fmla="*/ 12 h 12"/>
                <a:gd name="T14" fmla="*/ 5 w 7"/>
                <a:gd name="T15" fmla="*/ 12 h 12"/>
                <a:gd name="T16" fmla="*/ 5 w 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5" y="0"/>
                  </a:moveTo>
                  <a:lnTo>
                    <a:pt x="7" y="0"/>
                  </a:lnTo>
                  <a:lnTo>
                    <a:pt x="3" y="0"/>
                  </a:lnTo>
                  <a:lnTo>
                    <a:pt x="0" y="12"/>
                  </a:lnTo>
                  <a:lnTo>
                    <a:pt x="3" y="12"/>
                  </a:lnTo>
                  <a:lnTo>
                    <a:pt x="5" y="12"/>
                  </a:lnTo>
                  <a:lnTo>
                    <a:pt x="3" y="12"/>
                  </a:lnTo>
                  <a:lnTo>
                    <a:pt x="5" y="12"/>
                  </a:lnTo>
                  <a:lnTo>
                    <a:pt x="5" y="0"/>
                  </a:lnTo>
                  <a:close/>
                </a:path>
              </a:pathLst>
            </a:custGeom>
            <a:solidFill>
              <a:schemeClr val="tx1"/>
            </a:solidFill>
            <a:ln w="9525">
              <a:solidFill>
                <a:schemeClr val="tx1"/>
              </a:solidFill>
              <a:round/>
              <a:headEnd/>
              <a:tailEnd/>
            </a:ln>
          </p:spPr>
          <p:txBody>
            <a:bodyPr/>
            <a:lstStyle/>
            <a:p>
              <a:endParaRPr lang="en-US"/>
            </a:p>
          </p:txBody>
        </p:sp>
        <p:sp>
          <p:nvSpPr>
            <p:cNvPr id="45344" name="Freeform 914"/>
            <p:cNvSpPr>
              <a:spLocks/>
            </p:cNvSpPr>
            <p:nvPr/>
          </p:nvSpPr>
          <p:spPr bwMode="auto">
            <a:xfrm>
              <a:off x="4195" y="3231"/>
              <a:ext cx="6" cy="12"/>
            </a:xfrm>
            <a:custGeom>
              <a:avLst/>
              <a:gdLst>
                <a:gd name="T0" fmla="*/ 2 w 6"/>
                <a:gd name="T1" fmla="*/ 0 h 12"/>
                <a:gd name="T2" fmla="*/ 4 w 6"/>
                <a:gd name="T3" fmla="*/ 0 h 12"/>
                <a:gd name="T4" fmla="*/ 0 w 6"/>
                <a:gd name="T5" fmla="*/ 0 h 12"/>
                <a:gd name="T6" fmla="*/ 0 w 6"/>
                <a:gd name="T7" fmla="*/ 12 h 12"/>
                <a:gd name="T8" fmla="*/ 4 w 6"/>
                <a:gd name="T9" fmla="*/ 12 h 12"/>
                <a:gd name="T10" fmla="*/ 6 w 6"/>
                <a:gd name="T11" fmla="*/ 12 h 12"/>
                <a:gd name="T12" fmla="*/ 4 w 6"/>
                <a:gd name="T13" fmla="*/ 12 h 12"/>
                <a:gd name="T14" fmla="*/ 6 w 6"/>
                <a:gd name="T15" fmla="*/ 12 h 12"/>
                <a:gd name="T16" fmla="*/ 2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2" y="0"/>
                  </a:moveTo>
                  <a:lnTo>
                    <a:pt x="4" y="0"/>
                  </a:lnTo>
                  <a:lnTo>
                    <a:pt x="0" y="0"/>
                  </a:lnTo>
                  <a:lnTo>
                    <a:pt x="0" y="12"/>
                  </a:lnTo>
                  <a:lnTo>
                    <a:pt x="4" y="12"/>
                  </a:lnTo>
                  <a:lnTo>
                    <a:pt x="6" y="12"/>
                  </a:lnTo>
                  <a:lnTo>
                    <a:pt x="4" y="12"/>
                  </a:lnTo>
                  <a:lnTo>
                    <a:pt x="6" y="12"/>
                  </a:lnTo>
                  <a:lnTo>
                    <a:pt x="2" y="0"/>
                  </a:lnTo>
                  <a:close/>
                </a:path>
              </a:pathLst>
            </a:custGeom>
            <a:solidFill>
              <a:schemeClr val="tx1"/>
            </a:solidFill>
            <a:ln w="9525">
              <a:solidFill>
                <a:schemeClr val="tx1"/>
              </a:solidFill>
              <a:round/>
              <a:headEnd/>
              <a:tailEnd/>
            </a:ln>
          </p:spPr>
          <p:txBody>
            <a:bodyPr/>
            <a:lstStyle/>
            <a:p>
              <a:endParaRPr lang="en-US"/>
            </a:p>
          </p:txBody>
        </p:sp>
        <p:sp>
          <p:nvSpPr>
            <p:cNvPr id="45345" name="Freeform 915"/>
            <p:cNvSpPr>
              <a:spLocks/>
            </p:cNvSpPr>
            <p:nvPr/>
          </p:nvSpPr>
          <p:spPr bwMode="auto">
            <a:xfrm>
              <a:off x="4197" y="3231"/>
              <a:ext cx="8" cy="12"/>
            </a:xfrm>
            <a:custGeom>
              <a:avLst/>
              <a:gdLst>
                <a:gd name="T0" fmla="*/ 6 w 8"/>
                <a:gd name="T1" fmla="*/ 0 h 12"/>
                <a:gd name="T2" fmla="*/ 4 w 8"/>
                <a:gd name="T3" fmla="*/ 0 h 12"/>
                <a:gd name="T4" fmla="*/ 0 w 8"/>
                <a:gd name="T5" fmla="*/ 0 h 12"/>
                <a:gd name="T6" fmla="*/ 4 w 8"/>
                <a:gd name="T7" fmla="*/ 12 h 12"/>
                <a:gd name="T8" fmla="*/ 8 w 8"/>
                <a:gd name="T9" fmla="*/ 12 h 12"/>
                <a:gd name="T10" fmla="*/ 6 w 8"/>
                <a:gd name="T11" fmla="*/ 12 h 12"/>
                <a:gd name="T12" fmla="*/ 6 w 8"/>
                <a:gd name="T13" fmla="*/ 0 h 12"/>
                <a:gd name="T14" fmla="*/ 4 w 8"/>
                <a:gd name="T15" fmla="*/ 0 h 12"/>
                <a:gd name="T16" fmla="*/ 6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0"/>
                  </a:moveTo>
                  <a:lnTo>
                    <a:pt x="4" y="0"/>
                  </a:lnTo>
                  <a:lnTo>
                    <a:pt x="0" y="0"/>
                  </a:lnTo>
                  <a:lnTo>
                    <a:pt x="4" y="12"/>
                  </a:lnTo>
                  <a:lnTo>
                    <a:pt x="8" y="12"/>
                  </a:lnTo>
                  <a:lnTo>
                    <a:pt x="6"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346" name="Freeform 916"/>
            <p:cNvSpPr>
              <a:spLocks/>
            </p:cNvSpPr>
            <p:nvPr/>
          </p:nvSpPr>
          <p:spPr bwMode="auto">
            <a:xfrm>
              <a:off x="4203" y="3231"/>
              <a:ext cx="4" cy="12"/>
            </a:xfrm>
            <a:custGeom>
              <a:avLst/>
              <a:gdLst>
                <a:gd name="T0" fmla="*/ 4 w 4"/>
                <a:gd name="T1" fmla="*/ 12 h 12"/>
                <a:gd name="T2" fmla="*/ 4 w 4"/>
                <a:gd name="T3" fmla="*/ 0 h 12"/>
                <a:gd name="T4" fmla="*/ 0 w 4"/>
                <a:gd name="T5" fmla="*/ 0 h 12"/>
                <a:gd name="T6" fmla="*/ 0 w 4"/>
                <a:gd name="T7" fmla="*/ 12 h 12"/>
                <a:gd name="T8" fmla="*/ 4 w 4"/>
                <a:gd name="T9" fmla="*/ 12 h 12"/>
                <a:gd name="T10" fmla="*/ 4 w 4"/>
                <a:gd name="T11" fmla="*/ 0 h 12"/>
                <a:gd name="T12" fmla="*/ 4 w 4"/>
                <a:gd name="T13" fmla="*/ 12 h 12"/>
                <a:gd name="T14" fmla="*/ 4 w 4"/>
                <a:gd name="T15" fmla="*/ 6 h 12"/>
                <a:gd name="T16" fmla="*/ 4 w 4"/>
                <a:gd name="T17" fmla="*/ 0 h 12"/>
                <a:gd name="T18" fmla="*/ 4 w 4"/>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4" y="12"/>
                  </a:moveTo>
                  <a:lnTo>
                    <a:pt x="4" y="0"/>
                  </a:lnTo>
                  <a:lnTo>
                    <a:pt x="0" y="0"/>
                  </a:lnTo>
                  <a:lnTo>
                    <a:pt x="0" y="12"/>
                  </a:lnTo>
                  <a:lnTo>
                    <a:pt x="4" y="12"/>
                  </a:lnTo>
                  <a:lnTo>
                    <a:pt x="4" y="0"/>
                  </a:lnTo>
                  <a:lnTo>
                    <a:pt x="4" y="12"/>
                  </a:lnTo>
                  <a:lnTo>
                    <a:pt x="4" y="6"/>
                  </a:lnTo>
                  <a:lnTo>
                    <a:pt x="4" y="0"/>
                  </a:lnTo>
                  <a:lnTo>
                    <a:pt x="4" y="12"/>
                  </a:lnTo>
                  <a:close/>
                </a:path>
              </a:pathLst>
            </a:custGeom>
            <a:solidFill>
              <a:schemeClr val="tx1"/>
            </a:solidFill>
            <a:ln w="9525">
              <a:solidFill>
                <a:schemeClr val="tx1"/>
              </a:solidFill>
              <a:round/>
              <a:headEnd/>
              <a:tailEnd/>
            </a:ln>
          </p:spPr>
          <p:txBody>
            <a:bodyPr/>
            <a:lstStyle/>
            <a:p>
              <a:endParaRPr lang="en-US"/>
            </a:p>
          </p:txBody>
        </p:sp>
        <p:sp>
          <p:nvSpPr>
            <p:cNvPr id="45347" name="Freeform 917"/>
            <p:cNvSpPr>
              <a:spLocks/>
            </p:cNvSpPr>
            <p:nvPr/>
          </p:nvSpPr>
          <p:spPr bwMode="auto">
            <a:xfrm>
              <a:off x="4201" y="3231"/>
              <a:ext cx="6" cy="12"/>
            </a:xfrm>
            <a:custGeom>
              <a:avLst/>
              <a:gdLst>
                <a:gd name="T0" fmla="*/ 4 w 6"/>
                <a:gd name="T1" fmla="*/ 12 h 12"/>
                <a:gd name="T2" fmla="*/ 2 w 6"/>
                <a:gd name="T3" fmla="*/ 12 h 12"/>
                <a:gd name="T4" fmla="*/ 6 w 6"/>
                <a:gd name="T5" fmla="*/ 12 h 12"/>
                <a:gd name="T6" fmla="*/ 6 w 6"/>
                <a:gd name="T7" fmla="*/ 0 h 12"/>
                <a:gd name="T8" fmla="*/ 2 w 6"/>
                <a:gd name="T9" fmla="*/ 0 h 12"/>
                <a:gd name="T10" fmla="*/ 0 w 6"/>
                <a:gd name="T11" fmla="*/ 0 h 12"/>
                <a:gd name="T12" fmla="*/ 2 w 6"/>
                <a:gd name="T13" fmla="*/ 0 h 12"/>
                <a:gd name="T14" fmla="*/ 0 w 6"/>
                <a:gd name="T15" fmla="*/ 0 h 12"/>
                <a:gd name="T16" fmla="*/ 4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12"/>
                  </a:moveTo>
                  <a:lnTo>
                    <a:pt x="2" y="12"/>
                  </a:lnTo>
                  <a:lnTo>
                    <a:pt x="6" y="12"/>
                  </a:lnTo>
                  <a:lnTo>
                    <a:pt x="6" y="0"/>
                  </a:lnTo>
                  <a:lnTo>
                    <a:pt x="2" y="0"/>
                  </a:lnTo>
                  <a:lnTo>
                    <a:pt x="0" y="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348" name="Freeform 918"/>
            <p:cNvSpPr>
              <a:spLocks/>
            </p:cNvSpPr>
            <p:nvPr/>
          </p:nvSpPr>
          <p:spPr bwMode="auto">
            <a:xfrm>
              <a:off x="4197" y="3231"/>
              <a:ext cx="8" cy="12"/>
            </a:xfrm>
            <a:custGeom>
              <a:avLst/>
              <a:gdLst>
                <a:gd name="T0" fmla="*/ 2 w 8"/>
                <a:gd name="T1" fmla="*/ 12 h 12"/>
                <a:gd name="T2" fmla="*/ 4 w 8"/>
                <a:gd name="T3" fmla="*/ 12 h 12"/>
                <a:gd name="T4" fmla="*/ 8 w 8"/>
                <a:gd name="T5" fmla="*/ 12 h 12"/>
                <a:gd name="T6" fmla="*/ 4 w 8"/>
                <a:gd name="T7" fmla="*/ 0 h 12"/>
                <a:gd name="T8" fmla="*/ 0 w 8"/>
                <a:gd name="T9" fmla="*/ 0 h 12"/>
                <a:gd name="T10" fmla="*/ 2 w 8"/>
                <a:gd name="T11" fmla="*/ 0 h 12"/>
                <a:gd name="T12" fmla="*/ 2 w 8"/>
                <a:gd name="T13" fmla="*/ 12 h 12"/>
                <a:gd name="T14" fmla="*/ 4 w 8"/>
                <a:gd name="T15" fmla="*/ 12 h 12"/>
                <a:gd name="T16" fmla="*/ 2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2" y="12"/>
                  </a:moveTo>
                  <a:lnTo>
                    <a:pt x="4" y="12"/>
                  </a:lnTo>
                  <a:lnTo>
                    <a:pt x="8" y="12"/>
                  </a:lnTo>
                  <a:lnTo>
                    <a:pt x="4" y="0"/>
                  </a:lnTo>
                  <a:lnTo>
                    <a:pt x="0" y="0"/>
                  </a:lnTo>
                  <a:lnTo>
                    <a:pt x="2" y="0"/>
                  </a:lnTo>
                  <a:lnTo>
                    <a:pt x="2" y="12"/>
                  </a:lnTo>
                  <a:lnTo>
                    <a:pt x="4" y="12"/>
                  </a:lnTo>
                  <a:lnTo>
                    <a:pt x="2" y="12"/>
                  </a:lnTo>
                  <a:close/>
                </a:path>
              </a:pathLst>
            </a:custGeom>
            <a:solidFill>
              <a:schemeClr val="tx1"/>
            </a:solidFill>
            <a:ln w="9525">
              <a:solidFill>
                <a:schemeClr val="tx1"/>
              </a:solidFill>
              <a:round/>
              <a:headEnd/>
              <a:tailEnd/>
            </a:ln>
          </p:spPr>
          <p:txBody>
            <a:bodyPr/>
            <a:lstStyle/>
            <a:p>
              <a:endParaRPr lang="en-US"/>
            </a:p>
          </p:txBody>
        </p:sp>
        <p:sp>
          <p:nvSpPr>
            <p:cNvPr id="45349" name="Freeform 919"/>
            <p:cNvSpPr>
              <a:spLocks/>
            </p:cNvSpPr>
            <p:nvPr/>
          </p:nvSpPr>
          <p:spPr bwMode="auto">
            <a:xfrm>
              <a:off x="4193" y="3231"/>
              <a:ext cx="6" cy="12"/>
            </a:xfrm>
            <a:custGeom>
              <a:avLst/>
              <a:gdLst>
                <a:gd name="T0" fmla="*/ 0 w 6"/>
                <a:gd name="T1" fmla="*/ 12 h 12"/>
                <a:gd name="T2" fmla="*/ 2 w 6"/>
                <a:gd name="T3" fmla="*/ 12 h 12"/>
                <a:gd name="T4" fmla="*/ 6 w 6"/>
                <a:gd name="T5" fmla="*/ 12 h 12"/>
                <a:gd name="T6" fmla="*/ 6 w 6"/>
                <a:gd name="T7" fmla="*/ 0 h 12"/>
                <a:gd name="T8" fmla="*/ 2 w 6"/>
                <a:gd name="T9" fmla="*/ 0 h 12"/>
                <a:gd name="T10" fmla="*/ 4 w 6"/>
                <a:gd name="T11" fmla="*/ 0 h 12"/>
                <a:gd name="T12" fmla="*/ 0 w 6"/>
                <a:gd name="T13" fmla="*/ 12 h 12"/>
                <a:gd name="T14" fmla="*/ 2 w 6"/>
                <a:gd name="T15" fmla="*/ 12 h 12"/>
                <a:gd name="T16" fmla="*/ 0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0" y="12"/>
                  </a:moveTo>
                  <a:lnTo>
                    <a:pt x="2" y="12"/>
                  </a:lnTo>
                  <a:lnTo>
                    <a:pt x="6" y="12"/>
                  </a:lnTo>
                  <a:lnTo>
                    <a:pt x="6" y="0"/>
                  </a:lnTo>
                  <a:lnTo>
                    <a:pt x="2" y="0"/>
                  </a:lnTo>
                  <a:lnTo>
                    <a:pt x="4"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350" name="Freeform 920"/>
            <p:cNvSpPr>
              <a:spLocks/>
            </p:cNvSpPr>
            <p:nvPr/>
          </p:nvSpPr>
          <p:spPr bwMode="auto">
            <a:xfrm>
              <a:off x="4190" y="3231"/>
              <a:ext cx="7" cy="12"/>
            </a:xfrm>
            <a:custGeom>
              <a:avLst/>
              <a:gdLst>
                <a:gd name="T0" fmla="*/ 2 w 7"/>
                <a:gd name="T1" fmla="*/ 12 h 12"/>
                <a:gd name="T2" fmla="*/ 0 w 7"/>
                <a:gd name="T3" fmla="*/ 12 h 12"/>
                <a:gd name="T4" fmla="*/ 3 w 7"/>
                <a:gd name="T5" fmla="*/ 12 h 12"/>
                <a:gd name="T6" fmla="*/ 7 w 7"/>
                <a:gd name="T7" fmla="*/ 0 h 12"/>
                <a:gd name="T8" fmla="*/ 3 w 7"/>
                <a:gd name="T9" fmla="*/ 0 h 12"/>
                <a:gd name="T10" fmla="*/ 2 w 7"/>
                <a:gd name="T11" fmla="*/ 0 h 12"/>
                <a:gd name="T12" fmla="*/ 3 w 7"/>
                <a:gd name="T13" fmla="*/ 0 h 12"/>
                <a:gd name="T14" fmla="*/ 2 w 7"/>
                <a:gd name="T15" fmla="*/ 0 h 12"/>
                <a:gd name="T16" fmla="*/ 2 w 7"/>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2" y="12"/>
                  </a:moveTo>
                  <a:lnTo>
                    <a:pt x="0" y="12"/>
                  </a:lnTo>
                  <a:lnTo>
                    <a:pt x="3" y="12"/>
                  </a:lnTo>
                  <a:lnTo>
                    <a:pt x="7" y="0"/>
                  </a:lnTo>
                  <a:lnTo>
                    <a:pt x="3" y="0"/>
                  </a:lnTo>
                  <a:lnTo>
                    <a:pt x="2" y="0"/>
                  </a:lnTo>
                  <a:lnTo>
                    <a:pt x="3"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351" name="Freeform 921"/>
            <p:cNvSpPr>
              <a:spLocks/>
            </p:cNvSpPr>
            <p:nvPr/>
          </p:nvSpPr>
          <p:spPr bwMode="auto">
            <a:xfrm>
              <a:off x="4188" y="3231"/>
              <a:ext cx="4" cy="12"/>
            </a:xfrm>
            <a:custGeom>
              <a:avLst/>
              <a:gdLst>
                <a:gd name="T0" fmla="*/ 0 w 4"/>
                <a:gd name="T1" fmla="*/ 12 h 12"/>
                <a:gd name="T2" fmla="*/ 4 w 4"/>
                <a:gd name="T3" fmla="*/ 12 h 12"/>
                <a:gd name="T4" fmla="*/ 4 w 4"/>
                <a:gd name="T5" fmla="*/ 0 h 12"/>
                <a:gd name="T6" fmla="*/ 0 w 4"/>
                <a:gd name="T7" fmla="*/ 0 h 12"/>
                <a:gd name="T8" fmla="*/ 2 w 4"/>
                <a:gd name="T9" fmla="*/ 0 h 12"/>
                <a:gd name="T10" fmla="*/ 0 w 4"/>
                <a:gd name="T11" fmla="*/ 12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12"/>
                  </a:moveTo>
                  <a:lnTo>
                    <a:pt x="4" y="12"/>
                  </a:lnTo>
                  <a:lnTo>
                    <a:pt x="4" y="0"/>
                  </a:lnTo>
                  <a:lnTo>
                    <a:pt x="0" y="0"/>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352" name="Freeform 922"/>
            <p:cNvSpPr>
              <a:spLocks/>
            </p:cNvSpPr>
            <p:nvPr/>
          </p:nvSpPr>
          <p:spPr bwMode="auto">
            <a:xfrm>
              <a:off x="4182" y="3229"/>
              <a:ext cx="8" cy="14"/>
            </a:xfrm>
            <a:custGeom>
              <a:avLst/>
              <a:gdLst>
                <a:gd name="T0" fmla="*/ 0 w 8"/>
                <a:gd name="T1" fmla="*/ 12 h 14"/>
                <a:gd name="T2" fmla="*/ 2 w 8"/>
                <a:gd name="T3" fmla="*/ 12 h 14"/>
                <a:gd name="T4" fmla="*/ 6 w 8"/>
                <a:gd name="T5" fmla="*/ 14 h 14"/>
                <a:gd name="T6" fmla="*/ 8 w 8"/>
                <a:gd name="T7" fmla="*/ 2 h 14"/>
                <a:gd name="T8" fmla="*/ 4 w 8"/>
                <a:gd name="T9" fmla="*/ 0 h 14"/>
                <a:gd name="T10" fmla="*/ 6 w 8"/>
                <a:gd name="T11" fmla="*/ 2 h 14"/>
                <a:gd name="T12" fmla="*/ 0 w 8"/>
                <a:gd name="T13" fmla="*/ 12 h 14"/>
                <a:gd name="T14" fmla="*/ 2 w 8"/>
                <a:gd name="T15" fmla="*/ 12 h 14"/>
                <a:gd name="T16" fmla="*/ 0 w 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4"/>
                <a:gd name="T29" fmla="*/ 8 w 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4">
                  <a:moveTo>
                    <a:pt x="0" y="12"/>
                  </a:moveTo>
                  <a:lnTo>
                    <a:pt x="2" y="12"/>
                  </a:lnTo>
                  <a:lnTo>
                    <a:pt x="6" y="14"/>
                  </a:lnTo>
                  <a:lnTo>
                    <a:pt x="8" y="2"/>
                  </a:lnTo>
                  <a:lnTo>
                    <a:pt x="4" y="0"/>
                  </a:lnTo>
                  <a:lnTo>
                    <a:pt x="6" y="2"/>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353" name="Freeform 923"/>
            <p:cNvSpPr>
              <a:spLocks/>
            </p:cNvSpPr>
            <p:nvPr/>
          </p:nvSpPr>
          <p:spPr bwMode="auto">
            <a:xfrm>
              <a:off x="4178" y="3227"/>
              <a:ext cx="10" cy="14"/>
            </a:xfrm>
            <a:custGeom>
              <a:avLst/>
              <a:gdLst>
                <a:gd name="T0" fmla="*/ 2 w 10"/>
                <a:gd name="T1" fmla="*/ 12 h 14"/>
                <a:gd name="T2" fmla="*/ 0 w 10"/>
                <a:gd name="T3" fmla="*/ 12 h 14"/>
                <a:gd name="T4" fmla="*/ 4 w 10"/>
                <a:gd name="T5" fmla="*/ 14 h 14"/>
                <a:gd name="T6" fmla="*/ 10 w 10"/>
                <a:gd name="T7" fmla="*/ 4 h 14"/>
                <a:gd name="T8" fmla="*/ 8 w 10"/>
                <a:gd name="T9" fmla="*/ 2 h 14"/>
                <a:gd name="T10" fmla="*/ 6 w 10"/>
                <a:gd name="T11" fmla="*/ 0 h 14"/>
                <a:gd name="T12" fmla="*/ 8 w 10"/>
                <a:gd name="T13" fmla="*/ 2 h 14"/>
                <a:gd name="T14" fmla="*/ 6 w 10"/>
                <a:gd name="T15" fmla="*/ 0 h 14"/>
                <a:gd name="T16" fmla="*/ 2 w 10"/>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2" y="12"/>
                  </a:moveTo>
                  <a:lnTo>
                    <a:pt x="0" y="12"/>
                  </a:lnTo>
                  <a:lnTo>
                    <a:pt x="4" y="14"/>
                  </a:lnTo>
                  <a:lnTo>
                    <a:pt x="10" y="4"/>
                  </a:lnTo>
                  <a:lnTo>
                    <a:pt x="8" y="2"/>
                  </a:lnTo>
                  <a:lnTo>
                    <a:pt x="6" y="0"/>
                  </a:lnTo>
                  <a:lnTo>
                    <a:pt x="8" y="2"/>
                  </a:lnTo>
                  <a:lnTo>
                    <a:pt x="6" y="0"/>
                  </a:lnTo>
                  <a:lnTo>
                    <a:pt x="2" y="12"/>
                  </a:lnTo>
                  <a:close/>
                </a:path>
              </a:pathLst>
            </a:custGeom>
            <a:solidFill>
              <a:schemeClr val="tx1"/>
            </a:solidFill>
            <a:ln w="9525">
              <a:solidFill>
                <a:schemeClr val="tx1"/>
              </a:solidFill>
              <a:round/>
              <a:headEnd/>
              <a:tailEnd/>
            </a:ln>
          </p:spPr>
          <p:txBody>
            <a:bodyPr/>
            <a:lstStyle/>
            <a:p>
              <a:endParaRPr lang="en-US"/>
            </a:p>
          </p:txBody>
        </p:sp>
        <p:sp>
          <p:nvSpPr>
            <p:cNvPr id="45354" name="Freeform 924"/>
            <p:cNvSpPr>
              <a:spLocks/>
            </p:cNvSpPr>
            <p:nvPr/>
          </p:nvSpPr>
          <p:spPr bwMode="auto">
            <a:xfrm>
              <a:off x="4174" y="3227"/>
              <a:ext cx="10" cy="12"/>
            </a:xfrm>
            <a:custGeom>
              <a:avLst/>
              <a:gdLst>
                <a:gd name="T0" fmla="*/ 0 w 10"/>
                <a:gd name="T1" fmla="*/ 10 h 12"/>
                <a:gd name="T2" fmla="*/ 2 w 10"/>
                <a:gd name="T3" fmla="*/ 12 h 12"/>
                <a:gd name="T4" fmla="*/ 6 w 10"/>
                <a:gd name="T5" fmla="*/ 12 h 12"/>
                <a:gd name="T6" fmla="*/ 10 w 10"/>
                <a:gd name="T7" fmla="*/ 0 h 12"/>
                <a:gd name="T8" fmla="*/ 6 w 10"/>
                <a:gd name="T9" fmla="*/ 0 h 12"/>
                <a:gd name="T10" fmla="*/ 8 w 10"/>
                <a:gd name="T11" fmla="*/ 0 h 12"/>
                <a:gd name="T12" fmla="*/ 0 w 10"/>
                <a:gd name="T13" fmla="*/ 10 h 12"/>
                <a:gd name="T14" fmla="*/ 2 w 10"/>
                <a:gd name="T15" fmla="*/ 10 h 12"/>
                <a:gd name="T16" fmla="*/ 2 w 10"/>
                <a:gd name="T17" fmla="*/ 12 h 12"/>
                <a:gd name="T18" fmla="*/ 0 w 10"/>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0" y="10"/>
                  </a:moveTo>
                  <a:lnTo>
                    <a:pt x="2" y="12"/>
                  </a:lnTo>
                  <a:lnTo>
                    <a:pt x="6" y="12"/>
                  </a:lnTo>
                  <a:lnTo>
                    <a:pt x="10" y="0"/>
                  </a:lnTo>
                  <a:lnTo>
                    <a:pt x="6" y="0"/>
                  </a:lnTo>
                  <a:lnTo>
                    <a:pt x="8" y="0"/>
                  </a:lnTo>
                  <a:lnTo>
                    <a:pt x="0" y="10"/>
                  </a:lnTo>
                  <a:lnTo>
                    <a:pt x="2" y="10"/>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355" name="Freeform 925"/>
            <p:cNvSpPr>
              <a:spLocks/>
            </p:cNvSpPr>
            <p:nvPr/>
          </p:nvSpPr>
          <p:spPr bwMode="auto">
            <a:xfrm>
              <a:off x="4170" y="3224"/>
              <a:ext cx="12" cy="13"/>
            </a:xfrm>
            <a:custGeom>
              <a:avLst/>
              <a:gdLst>
                <a:gd name="T0" fmla="*/ 2 w 12"/>
                <a:gd name="T1" fmla="*/ 11 h 13"/>
                <a:gd name="T2" fmla="*/ 0 w 12"/>
                <a:gd name="T3" fmla="*/ 11 h 13"/>
                <a:gd name="T4" fmla="*/ 4 w 12"/>
                <a:gd name="T5" fmla="*/ 13 h 13"/>
                <a:gd name="T6" fmla="*/ 12 w 12"/>
                <a:gd name="T7" fmla="*/ 3 h 13"/>
                <a:gd name="T8" fmla="*/ 8 w 12"/>
                <a:gd name="T9" fmla="*/ 1 h 13"/>
                <a:gd name="T10" fmla="*/ 6 w 12"/>
                <a:gd name="T11" fmla="*/ 0 h 13"/>
                <a:gd name="T12" fmla="*/ 8 w 12"/>
                <a:gd name="T13" fmla="*/ 1 h 13"/>
                <a:gd name="T14" fmla="*/ 6 w 12"/>
                <a:gd name="T15" fmla="*/ 0 h 13"/>
                <a:gd name="T16" fmla="*/ 2 w 12"/>
                <a:gd name="T17" fmla="*/ 1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2" y="11"/>
                  </a:moveTo>
                  <a:lnTo>
                    <a:pt x="0" y="11"/>
                  </a:lnTo>
                  <a:lnTo>
                    <a:pt x="4" y="13"/>
                  </a:lnTo>
                  <a:lnTo>
                    <a:pt x="12" y="3"/>
                  </a:lnTo>
                  <a:lnTo>
                    <a:pt x="8" y="1"/>
                  </a:lnTo>
                  <a:lnTo>
                    <a:pt x="6" y="0"/>
                  </a:lnTo>
                  <a:lnTo>
                    <a:pt x="8" y="1"/>
                  </a:lnTo>
                  <a:lnTo>
                    <a:pt x="6" y="0"/>
                  </a:lnTo>
                  <a:lnTo>
                    <a:pt x="2" y="11"/>
                  </a:lnTo>
                  <a:close/>
                </a:path>
              </a:pathLst>
            </a:custGeom>
            <a:solidFill>
              <a:schemeClr val="tx1"/>
            </a:solidFill>
            <a:ln w="9525">
              <a:solidFill>
                <a:schemeClr val="tx1"/>
              </a:solidFill>
              <a:round/>
              <a:headEnd/>
              <a:tailEnd/>
            </a:ln>
          </p:spPr>
          <p:txBody>
            <a:bodyPr/>
            <a:lstStyle/>
            <a:p>
              <a:endParaRPr lang="en-US"/>
            </a:p>
          </p:txBody>
        </p:sp>
        <p:sp>
          <p:nvSpPr>
            <p:cNvPr id="45356" name="Freeform 926"/>
            <p:cNvSpPr>
              <a:spLocks/>
            </p:cNvSpPr>
            <p:nvPr/>
          </p:nvSpPr>
          <p:spPr bwMode="auto">
            <a:xfrm>
              <a:off x="4163" y="3220"/>
              <a:ext cx="13" cy="15"/>
            </a:xfrm>
            <a:custGeom>
              <a:avLst/>
              <a:gdLst>
                <a:gd name="T0" fmla="*/ 0 w 13"/>
                <a:gd name="T1" fmla="*/ 11 h 15"/>
                <a:gd name="T2" fmla="*/ 2 w 13"/>
                <a:gd name="T3" fmla="*/ 11 h 15"/>
                <a:gd name="T4" fmla="*/ 9 w 13"/>
                <a:gd name="T5" fmla="*/ 15 h 15"/>
                <a:gd name="T6" fmla="*/ 13 w 13"/>
                <a:gd name="T7" fmla="*/ 4 h 15"/>
                <a:gd name="T8" fmla="*/ 5 w 13"/>
                <a:gd name="T9" fmla="*/ 0 h 15"/>
                <a:gd name="T10" fmla="*/ 7 w 13"/>
                <a:gd name="T11" fmla="*/ 2 h 15"/>
                <a:gd name="T12" fmla="*/ 0 w 13"/>
                <a:gd name="T13" fmla="*/ 11 h 15"/>
                <a:gd name="T14" fmla="*/ 2 w 13"/>
                <a:gd name="T15" fmla="*/ 11 h 15"/>
                <a:gd name="T16" fmla="*/ 0 w 13"/>
                <a:gd name="T17" fmla="*/ 1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11"/>
                  </a:moveTo>
                  <a:lnTo>
                    <a:pt x="2" y="11"/>
                  </a:lnTo>
                  <a:lnTo>
                    <a:pt x="9" y="15"/>
                  </a:lnTo>
                  <a:lnTo>
                    <a:pt x="13" y="4"/>
                  </a:lnTo>
                  <a:lnTo>
                    <a:pt x="5" y="0"/>
                  </a:lnTo>
                  <a:lnTo>
                    <a:pt x="7" y="2"/>
                  </a:lnTo>
                  <a:lnTo>
                    <a:pt x="0" y="11"/>
                  </a:lnTo>
                  <a:lnTo>
                    <a:pt x="2" y="11"/>
                  </a:lnTo>
                  <a:lnTo>
                    <a:pt x="0" y="11"/>
                  </a:lnTo>
                  <a:close/>
                </a:path>
              </a:pathLst>
            </a:custGeom>
            <a:solidFill>
              <a:schemeClr val="tx1"/>
            </a:solidFill>
            <a:ln w="9525">
              <a:solidFill>
                <a:schemeClr val="tx1"/>
              </a:solidFill>
              <a:round/>
              <a:headEnd/>
              <a:tailEnd/>
            </a:ln>
          </p:spPr>
          <p:txBody>
            <a:bodyPr/>
            <a:lstStyle/>
            <a:p>
              <a:endParaRPr lang="en-US"/>
            </a:p>
          </p:txBody>
        </p:sp>
        <p:sp>
          <p:nvSpPr>
            <p:cNvPr id="45357" name="Freeform 927"/>
            <p:cNvSpPr>
              <a:spLocks/>
            </p:cNvSpPr>
            <p:nvPr/>
          </p:nvSpPr>
          <p:spPr bwMode="auto">
            <a:xfrm>
              <a:off x="4147" y="3208"/>
              <a:ext cx="23" cy="23"/>
            </a:xfrm>
            <a:custGeom>
              <a:avLst/>
              <a:gdLst>
                <a:gd name="T0" fmla="*/ 0 w 23"/>
                <a:gd name="T1" fmla="*/ 12 h 23"/>
                <a:gd name="T2" fmla="*/ 16 w 23"/>
                <a:gd name="T3" fmla="*/ 23 h 23"/>
                <a:gd name="T4" fmla="*/ 23 w 23"/>
                <a:gd name="T5" fmla="*/ 14 h 23"/>
                <a:gd name="T6" fmla="*/ 6 w 23"/>
                <a:gd name="T7" fmla="*/ 2 h 23"/>
                <a:gd name="T8" fmla="*/ 6 w 23"/>
                <a:gd name="T9" fmla="*/ 0 h 23"/>
                <a:gd name="T10" fmla="*/ 6 w 23"/>
                <a:gd name="T11" fmla="*/ 2 h 23"/>
                <a:gd name="T12" fmla="*/ 6 w 23"/>
                <a:gd name="T13" fmla="*/ 0 h 23"/>
                <a:gd name="T14" fmla="*/ 0 w 23"/>
                <a:gd name="T15" fmla="*/ 12 h 2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23"/>
                <a:gd name="T26" fmla="*/ 23 w 2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23">
                  <a:moveTo>
                    <a:pt x="0" y="12"/>
                  </a:moveTo>
                  <a:lnTo>
                    <a:pt x="16" y="23"/>
                  </a:lnTo>
                  <a:lnTo>
                    <a:pt x="23" y="14"/>
                  </a:lnTo>
                  <a:lnTo>
                    <a:pt x="6" y="2"/>
                  </a:lnTo>
                  <a:lnTo>
                    <a:pt x="6" y="0"/>
                  </a:lnTo>
                  <a:lnTo>
                    <a:pt x="6" y="2"/>
                  </a:lnTo>
                  <a:lnTo>
                    <a:pt x="6" y="0"/>
                  </a:lnTo>
                  <a:lnTo>
                    <a:pt x="0" y="12"/>
                  </a:lnTo>
                  <a:close/>
                </a:path>
              </a:pathLst>
            </a:custGeom>
            <a:solidFill>
              <a:schemeClr val="tx1"/>
            </a:solidFill>
            <a:ln w="9525">
              <a:solidFill>
                <a:schemeClr val="tx1"/>
              </a:solidFill>
              <a:round/>
              <a:headEnd/>
              <a:tailEnd/>
            </a:ln>
          </p:spPr>
          <p:txBody>
            <a:bodyPr/>
            <a:lstStyle/>
            <a:p>
              <a:endParaRPr lang="en-US"/>
            </a:p>
          </p:txBody>
        </p:sp>
        <p:sp>
          <p:nvSpPr>
            <p:cNvPr id="45358" name="Freeform 928"/>
            <p:cNvSpPr>
              <a:spLocks/>
            </p:cNvSpPr>
            <p:nvPr/>
          </p:nvSpPr>
          <p:spPr bwMode="auto">
            <a:xfrm>
              <a:off x="4139" y="3204"/>
              <a:ext cx="14" cy="16"/>
            </a:xfrm>
            <a:custGeom>
              <a:avLst/>
              <a:gdLst>
                <a:gd name="T0" fmla="*/ 0 w 14"/>
                <a:gd name="T1" fmla="*/ 12 h 16"/>
                <a:gd name="T2" fmla="*/ 8 w 14"/>
                <a:gd name="T3" fmla="*/ 16 h 16"/>
                <a:gd name="T4" fmla="*/ 14 w 14"/>
                <a:gd name="T5" fmla="*/ 4 h 16"/>
                <a:gd name="T6" fmla="*/ 6 w 14"/>
                <a:gd name="T7" fmla="*/ 0 h 16"/>
                <a:gd name="T8" fmla="*/ 0 w 14"/>
                <a:gd name="T9" fmla="*/ 12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2"/>
                  </a:moveTo>
                  <a:lnTo>
                    <a:pt x="8" y="16"/>
                  </a:lnTo>
                  <a:lnTo>
                    <a:pt x="14" y="4"/>
                  </a:lnTo>
                  <a:lnTo>
                    <a:pt x="6" y="0"/>
                  </a:lnTo>
                  <a:lnTo>
                    <a:pt x="0" y="12"/>
                  </a:lnTo>
                  <a:close/>
                </a:path>
              </a:pathLst>
            </a:custGeom>
            <a:solidFill>
              <a:schemeClr val="tx1"/>
            </a:solidFill>
            <a:ln w="9525">
              <a:solidFill>
                <a:schemeClr val="tx1"/>
              </a:solidFill>
              <a:round/>
              <a:headEnd/>
              <a:tailEnd/>
            </a:ln>
          </p:spPr>
          <p:txBody>
            <a:bodyPr/>
            <a:lstStyle/>
            <a:p>
              <a:endParaRPr lang="en-US"/>
            </a:p>
          </p:txBody>
        </p:sp>
        <p:sp>
          <p:nvSpPr>
            <p:cNvPr id="45359" name="Freeform 929"/>
            <p:cNvSpPr>
              <a:spLocks/>
            </p:cNvSpPr>
            <p:nvPr/>
          </p:nvSpPr>
          <p:spPr bwMode="auto">
            <a:xfrm>
              <a:off x="4136" y="3202"/>
              <a:ext cx="9" cy="14"/>
            </a:xfrm>
            <a:custGeom>
              <a:avLst/>
              <a:gdLst>
                <a:gd name="T0" fmla="*/ 0 w 9"/>
                <a:gd name="T1" fmla="*/ 12 h 14"/>
                <a:gd name="T2" fmla="*/ 3 w 9"/>
                <a:gd name="T3" fmla="*/ 14 h 14"/>
                <a:gd name="T4" fmla="*/ 9 w 9"/>
                <a:gd name="T5" fmla="*/ 2 h 14"/>
                <a:gd name="T6" fmla="*/ 5 w 9"/>
                <a:gd name="T7" fmla="*/ 0 h 14"/>
                <a:gd name="T8" fmla="*/ 0 w 9"/>
                <a:gd name="T9" fmla="*/ 12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0" y="12"/>
                  </a:moveTo>
                  <a:lnTo>
                    <a:pt x="3" y="14"/>
                  </a:lnTo>
                  <a:lnTo>
                    <a:pt x="9" y="2"/>
                  </a:lnTo>
                  <a:lnTo>
                    <a:pt x="5" y="0"/>
                  </a:lnTo>
                  <a:lnTo>
                    <a:pt x="0" y="12"/>
                  </a:lnTo>
                  <a:close/>
                </a:path>
              </a:pathLst>
            </a:custGeom>
            <a:solidFill>
              <a:schemeClr val="tx1"/>
            </a:solidFill>
            <a:ln w="9525">
              <a:solidFill>
                <a:schemeClr val="tx1"/>
              </a:solidFill>
              <a:round/>
              <a:headEnd/>
              <a:tailEnd/>
            </a:ln>
          </p:spPr>
          <p:txBody>
            <a:bodyPr/>
            <a:lstStyle/>
            <a:p>
              <a:endParaRPr lang="en-US"/>
            </a:p>
          </p:txBody>
        </p:sp>
        <p:sp>
          <p:nvSpPr>
            <p:cNvPr id="45360" name="Freeform 930"/>
            <p:cNvSpPr>
              <a:spLocks/>
            </p:cNvSpPr>
            <p:nvPr/>
          </p:nvSpPr>
          <p:spPr bwMode="auto">
            <a:xfrm>
              <a:off x="4132" y="3200"/>
              <a:ext cx="9" cy="14"/>
            </a:xfrm>
            <a:custGeom>
              <a:avLst/>
              <a:gdLst>
                <a:gd name="T0" fmla="*/ 2 w 9"/>
                <a:gd name="T1" fmla="*/ 12 h 14"/>
                <a:gd name="T2" fmla="*/ 0 w 9"/>
                <a:gd name="T3" fmla="*/ 12 h 14"/>
                <a:gd name="T4" fmla="*/ 4 w 9"/>
                <a:gd name="T5" fmla="*/ 14 h 14"/>
                <a:gd name="T6" fmla="*/ 9 w 9"/>
                <a:gd name="T7" fmla="*/ 2 h 14"/>
                <a:gd name="T8" fmla="*/ 4 w 9"/>
                <a:gd name="T9" fmla="*/ 0 h 14"/>
                <a:gd name="T10" fmla="*/ 2 w 9"/>
                <a:gd name="T11" fmla="*/ 0 h 14"/>
                <a:gd name="T12" fmla="*/ 4 w 9"/>
                <a:gd name="T13" fmla="*/ 0 h 14"/>
                <a:gd name="T14" fmla="*/ 2 w 9"/>
                <a:gd name="T15" fmla="*/ 0 h 14"/>
                <a:gd name="T16" fmla="*/ 2 w 9"/>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2" y="12"/>
                  </a:moveTo>
                  <a:lnTo>
                    <a:pt x="0" y="12"/>
                  </a:lnTo>
                  <a:lnTo>
                    <a:pt x="4" y="14"/>
                  </a:lnTo>
                  <a:lnTo>
                    <a:pt x="9" y="2"/>
                  </a:lnTo>
                  <a:lnTo>
                    <a:pt x="4" y="0"/>
                  </a:lnTo>
                  <a:lnTo>
                    <a:pt x="2"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361" name="Freeform 931"/>
            <p:cNvSpPr>
              <a:spLocks/>
            </p:cNvSpPr>
            <p:nvPr/>
          </p:nvSpPr>
          <p:spPr bwMode="auto">
            <a:xfrm>
              <a:off x="4130" y="3200"/>
              <a:ext cx="4" cy="12"/>
            </a:xfrm>
            <a:custGeom>
              <a:avLst/>
              <a:gdLst>
                <a:gd name="T0" fmla="*/ 0 w 4"/>
                <a:gd name="T1" fmla="*/ 12 h 12"/>
                <a:gd name="T2" fmla="*/ 2 w 4"/>
                <a:gd name="T3" fmla="*/ 12 h 12"/>
                <a:gd name="T4" fmla="*/ 4 w 4"/>
                <a:gd name="T5" fmla="*/ 12 h 12"/>
                <a:gd name="T6" fmla="*/ 4 w 4"/>
                <a:gd name="T7" fmla="*/ 0 h 12"/>
                <a:gd name="T8" fmla="*/ 2 w 4"/>
                <a:gd name="T9" fmla="*/ 0 h 12"/>
                <a:gd name="T10" fmla="*/ 4 w 4"/>
                <a:gd name="T11" fmla="*/ 0 h 12"/>
                <a:gd name="T12" fmla="*/ 0 w 4"/>
                <a:gd name="T13" fmla="*/ 12 h 12"/>
                <a:gd name="T14" fmla="*/ 2 w 4"/>
                <a:gd name="T15" fmla="*/ 12 h 12"/>
                <a:gd name="T16" fmla="*/ 0 w 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0" y="12"/>
                  </a:moveTo>
                  <a:lnTo>
                    <a:pt x="2" y="12"/>
                  </a:lnTo>
                  <a:lnTo>
                    <a:pt x="4" y="12"/>
                  </a:lnTo>
                  <a:lnTo>
                    <a:pt x="4" y="0"/>
                  </a:lnTo>
                  <a:lnTo>
                    <a:pt x="2" y="0"/>
                  </a:lnTo>
                  <a:lnTo>
                    <a:pt x="4"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362" name="Freeform 932"/>
            <p:cNvSpPr>
              <a:spLocks/>
            </p:cNvSpPr>
            <p:nvPr/>
          </p:nvSpPr>
          <p:spPr bwMode="auto">
            <a:xfrm>
              <a:off x="4128" y="3200"/>
              <a:ext cx="6" cy="12"/>
            </a:xfrm>
            <a:custGeom>
              <a:avLst/>
              <a:gdLst>
                <a:gd name="T0" fmla="*/ 2 w 6"/>
                <a:gd name="T1" fmla="*/ 12 h 12"/>
                <a:gd name="T2" fmla="*/ 0 w 6"/>
                <a:gd name="T3" fmla="*/ 10 h 12"/>
                <a:gd name="T4" fmla="*/ 2 w 6"/>
                <a:gd name="T5" fmla="*/ 12 h 12"/>
                <a:gd name="T6" fmla="*/ 6 w 6"/>
                <a:gd name="T7" fmla="*/ 0 h 12"/>
                <a:gd name="T8" fmla="*/ 4 w 6"/>
                <a:gd name="T9" fmla="*/ 0 h 12"/>
                <a:gd name="T10" fmla="*/ 2 w 6"/>
                <a:gd name="T11" fmla="*/ 0 h 12"/>
                <a:gd name="T12" fmla="*/ 4 w 6"/>
                <a:gd name="T13" fmla="*/ 0 h 12"/>
                <a:gd name="T14" fmla="*/ 2 w 6"/>
                <a:gd name="T15" fmla="*/ 0 h 12"/>
                <a:gd name="T16" fmla="*/ 2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2" y="12"/>
                  </a:moveTo>
                  <a:lnTo>
                    <a:pt x="0" y="10"/>
                  </a:lnTo>
                  <a:lnTo>
                    <a:pt x="2" y="12"/>
                  </a:lnTo>
                  <a:lnTo>
                    <a:pt x="6" y="0"/>
                  </a:lnTo>
                  <a:lnTo>
                    <a:pt x="4" y="0"/>
                  </a:lnTo>
                  <a:lnTo>
                    <a:pt x="2"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363" name="Freeform 933"/>
            <p:cNvSpPr>
              <a:spLocks/>
            </p:cNvSpPr>
            <p:nvPr/>
          </p:nvSpPr>
          <p:spPr bwMode="auto">
            <a:xfrm>
              <a:off x="4122" y="3200"/>
              <a:ext cx="8" cy="12"/>
            </a:xfrm>
            <a:custGeom>
              <a:avLst/>
              <a:gdLst>
                <a:gd name="T0" fmla="*/ 0 w 8"/>
                <a:gd name="T1" fmla="*/ 10 h 12"/>
                <a:gd name="T2" fmla="*/ 4 w 8"/>
                <a:gd name="T3" fmla="*/ 12 h 12"/>
                <a:gd name="T4" fmla="*/ 8 w 8"/>
                <a:gd name="T5" fmla="*/ 12 h 12"/>
                <a:gd name="T6" fmla="*/ 8 w 8"/>
                <a:gd name="T7" fmla="*/ 0 h 12"/>
                <a:gd name="T8" fmla="*/ 4 w 8"/>
                <a:gd name="T9" fmla="*/ 0 h 12"/>
                <a:gd name="T10" fmla="*/ 6 w 8"/>
                <a:gd name="T11" fmla="*/ 0 h 12"/>
                <a:gd name="T12" fmla="*/ 0 w 8"/>
                <a:gd name="T13" fmla="*/ 10 h 12"/>
                <a:gd name="T14" fmla="*/ 2 w 8"/>
                <a:gd name="T15" fmla="*/ 12 h 12"/>
                <a:gd name="T16" fmla="*/ 4 w 8"/>
                <a:gd name="T17" fmla="*/ 12 h 12"/>
                <a:gd name="T18" fmla="*/ 0 w 8"/>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0" y="10"/>
                  </a:moveTo>
                  <a:lnTo>
                    <a:pt x="4" y="12"/>
                  </a:lnTo>
                  <a:lnTo>
                    <a:pt x="8" y="12"/>
                  </a:lnTo>
                  <a:lnTo>
                    <a:pt x="8" y="0"/>
                  </a:lnTo>
                  <a:lnTo>
                    <a:pt x="4" y="0"/>
                  </a:lnTo>
                  <a:lnTo>
                    <a:pt x="6" y="0"/>
                  </a:lnTo>
                  <a:lnTo>
                    <a:pt x="0" y="10"/>
                  </a:lnTo>
                  <a:lnTo>
                    <a:pt x="2" y="12"/>
                  </a:lnTo>
                  <a:lnTo>
                    <a:pt x="4" y="12"/>
                  </a:lnTo>
                  <a:lnTo>
                    <a:pt x="0" y="10"/>
                  </a:lnTo>
                  <a:close/>
                </a:path>
              </a:pathLst>
            </a:custGeom>
            <a:solidFill>
              <a:schemeClr val="tx1"/>
            </a:solidFill>
            <a:ln w="9525">
              <a:solidFill>
                <a:schemeClr val="tx1"/>
              </a:solidFill>
              <a:round/>
              <a:headEnd/>
              <a:tailEnd/>
            </a:ln>
          </p:spPr>
          <p:txBody>
            <a:bodyPr/>
            <a:lstStyle/>
            <a:p>
              <a:endParaRPr lang="en-US"/>
            </a:p>
          </p:txBody>
        </p:sp>
        <p:sp>
          <p:nvSpPr>
            <p:cNvPr id="45364" name="Freeform 934"/>
            <p:cNvSpPr>
              <a:spLocks/>
            </p:cNvSpPr>
            <p:nvPr/>
          </p:nvSpPr>
          <p:spPr bwMode="auto">
            <a:xfrm>
              <a:off x="4120" y="3198"/>
              <a:ext cx="8" cy="12"/>
            </a:xfrm>
            <a:custGeom>
              <a:avLst/>
              <a:gdLst>
                <a:gd name="T0" fmla="*/ 4 w 8"/>
                <a:gd name="T1" fmla="*/ 12 h 12"/>
                <a:gd name="T2" fmla="*/ 0 w 8"/>
                <a:gd name="T3" fmla="*/ 12 h 12"/>
                <a:gd name="T4" fmla="*/ 2 w 8"/>
                <a:gd name="T5" fmla="*/ 12 h 12"/>
                <a:gd name="T6" fmla="*/ 8 w 8"/>
                <a:gd name="T7" fmla="*/ 2 h 12"/>
                <a:gd name="T8" fmla="*/ 6 w 8"/>
                <a:gd name="T9" fmla="*/ 0 h 12"/>
                <a:gd name="T10" fmla="*/ 2 w 8"/>
                <a:gd name="T11" fmla="*/ 0 h 12"/>
                <a:gd name="T12" fmla="*/ 6 w 8"/>
                <a:gd name="T13" fmla="*/ 0 h 12"/>
                <a:gd name="T14" fmla="*/ 4 w 8"/>
                <a:gd name="T15" fmla="*/ 0 h 12"/>
                <a:gd name="T16" fmla="*/ 2 w 8"/>
                <a:gd name="T17" fmla="*/ 0 h 12"/>
                <a:gd name="T18" fmla="*/ 4 w 8"/>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4" y="12"/>
                  </a:moveTo>
                  <a:lnTo>
                    <a:pt x="0" y="12"/>
                  </a:lnTo>
                  <a:lnTo>
                    <a:pt x="2" y="12"/>
                  </a:lnTo>
                  <a:lnTo>
                    <a:pt x="8" y="2"/>
                  </a:lnTo>
                  <a:lnTo>
                    <a:pt x="6" y="0"/>
                  </a:lnTo>
                  <a:lnTo>
                    <a:pt x="2" y="0"/>
                  </a:lnTo>
                  <a:lnTo>
                    <a:pt x="6" y="0"/>
                  </a:lnTo>
                  <a:lnTo>
                    <a:pt x="4" y="0"/>
                  </a:lnTo>
                  <a:lnTo>
                    <a:pt x="2" y="0"/>
                  </a:lnTo>
                  <a:lnTo>
                    <a:pt x="4" y="12"/>
                  </a:lnTo>
                  <a:close/>
                </a:path>
              </a:pathLst>
            </a:custGeom>
            <a:solidFill>
              <a:schemeClr val="tx1"/>
            </a:solidFill>
            <a:ln w="9525">
              <a:solidFill>
                <a:schemeClr val="tx1"/>
              </a:solidFill>
              <a:round/>
              <a:headEnd/>
              <a:tailEnd/>
            </a:ln>
          </p:spPr>
          <p:txBody>
            <a:bodyPr/>
            <a:lstStyle/>
            <a:p>
              <a:endParaRPr lang="en-US"/>
            </a:p>
          </p:txBody>
        </p:sp>
        <p:sp>
          <p:nvSpPr>
            <p:cNvPr id="45365" name="Freeform 935"/>
            <p:cNvSpPr>
              <a:spLocks/>
            </p:cNvSpPr>
            <p:nvPr/>
          </p:nvSpPr>
          <p:spPr bwMode="auto">
            <a:xfrm>
              <a:off x="4118" y="3198"/>
              <a:ext cx="6" cy="14"/>
            </a:xfrm>
            <a:custGeom>
              <a:avLst/>
              <a:gdLst>
                <a:gd name="T0" fmla="*/ 2 w 6"/>
                <a:gd name="T1" fmla="*/ 14 h 14"/>
                <a:gd name="T2" fmla="*/ 4 w 6"/>
                <a:gd name="T3" fmla="*/ 12 h 14"/>
                <a:gd name="T4" fmla="*/ 6 w 6"/>
                <a:gd name="T5" fmla="*/ 12 h 14"/>
                <a:gd name="T6" fmla="*/ 4 w 6"/>
                <a:gd name="T7" fmla="*/ 0 h 14"/>
                <a:gd name="T8" fmla="*/ 0 w 6"/>
                <a:gd name="T9" fmla="*/ 2 h 14"/>
                <a:gd name="T10" fmla="*/ 2 w 6"/>
                <a:gd name="T11" fmla="*/ 2 h 14"/>
                <a:gd name="T12" fmla="*/ 2 w 6"/>
                <a:gd name="T13" fmla="*/ 14 h 14"/>
                <a:gd name="T14" fmla="*/ 4 w 6"/>
                <a:gd name="T15" fmla="*/ 14 h 14"/>
                <a:gd name="T16" fmla="*/ 4 w 6"/>
                <a:gd name="T17" fmla="*/ 12 h 14"/>
                <a:gd name="T18" fmla="*/ 2 w 6"/>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4"/>
                <a:gd name="T32" fmla="*/ 6 w 6"/>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4">
                  <a:moveTo>
                    <a:pt x="2" y="14"/>
                  </a:moveTo>
                  <a:lnTo>
                    <a:pt x="4" y="12"/>
                  </a:lnTo>
                  <a:lnTo>
                    <a:pt x="6" y="12"/>
                  </a:lnTo>
                  <a:lnTo>
                    <a:pt x="4" y="0"/>
                  </a:lnTo>
                  <a:lnTo>
                    <a:pt x="0" y="2"/>
                  </a:lnTo>
                  <a:lnTo>
                    <a:pt x="2" y="2"/>
                  </a:lnTo>
                  <a:lnTo>
                    <a:pt x="2" y="14"/>
                  </a:lnTo>
                  <a:lnTo>
                    <a:pt x="4" y="14"/>
                  </a:lnTo>
                  <a:lnTo>
                    <a:pt x="4" y="12"/>
                  </a:lnTo>
                  <a:lnTo>
                    <a:pt x="2" y="14"/>
                  </a:lnTo>
                  <a:close/>
                </a:path>
              </a:pathLst>
            </a:custGeom>
            <a:solidFill>
              <a:schemeClr val="tx1"/>
            </a:solidFill>
            <a:ln w="9525">
              <a:solidFill>
                <a:schemeClr val="tx1"/>
              </a:solidFill>
              <a:round/>
              <a:headEnd/>
              <a:tailEnd/>
            </a:ln>
          </p:spPr>
          <p:txBody>
            <a:bodyPr/>
            <a:lstStyle/>
            <a:p>
              <a:endParaRPr lang="en-US"/>
            </a:p>
          </p:txBody>
        </p:sp>
        <p:sp>
          <p:nvSpPr>
            <p:cNvPr id="45366" name="Rectangle 936"/>
            <p:cNvSpPr>
              <a:spLocks noChangeArrowheads="1"/>
            </p:cNvSpPr>
            <p:nvPr/>
          </p:nvSpPr>
          <p:spPr bwMode="auto">
            <a:xfrm>
              <a:off x="4118" y="3200"/>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67" name="Freeform 937"/>
            <p:cNvSpPr>
              <a:spLocks/>
            </p:cNvSpPr>
            <p:nvPr/>
          </p:nvSpPr>
          <p:spPr bwMode="auto">
            <a:xfrm>
              <a:off x="4114" y="3200"/>
              <a:ext cx="4" cy="12"/>
            </a:xfrm>
            <a:custGeom>
              <a:avLst/>
              <a:gdLst>
                <a:gd name="T0" fmla="*/ 4 w 4"/>
                <a:gd name="T1" fmla="*/ 12 h 12"/>
                <a:gd name="T2" fmla="*/ 2 w 4"/>
                <a:gd name="T3" fmla="*/ 12 h 12"/>
                <a:gd name="T4" fmla="*/ 4 w 4"/>
                <a:gd name="T5" fmla="*/ 12 h 12"/>
                <a:gd name="T6" fmla="*/ 4 w 4"/>
                <a:gd name="T7" fmla="*/ 0 h 12"/>
                <a:gd name="T8" fmla="*/ 2 w 4"/>
                <a:gd name="T9" fmla="*/ 0 h 12"/>
                <a:gd name="T10" fmla="*/ 0 w 4"/>
                <a:gd name="T11" fmla="*/ 0 h 12"/>
                <a:gd name="T12" fmla="*/ 2 w 4"/>
                <a:gd name="T13" fmla="*/ 0 h 12"/>
                <a:gd name="T14" fmla="*/ 0 w 4"/>
                <a:gd name="T15" fmla="*/ 0 h 12"/>
                <a:gd name="T16" fmla="*/ 4 w 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12"/>
                  </a:moveTo>
                  <a:lnTo>
                    <a:pt x="2" y="12"/>
                  </a:lnTo>
                  <a:lnTo>
                    <a:pt x="4" y="12"/>
                  </a:lnTo>
                  <a:lnTo>
                    <a:pt x="4" y="0"/>
                  </a:lnTo>
                  <a:lnTo>
                    <a:pt x="2" y="0"/>
                  </a:lnTo>
                  <a:lnTo>
                    <a:pt x="0" y="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368" name="Freeform 938"/>
            <p:cNvSpPr>
              <a:spLocks/>
            </p:cNvSpPr>
            <p:nvPr/>
          </p:nvSpPr>
          <p:spPr bwMode="auto">
            <a:xfrm>
              <a:off x="4110" y="3200"/>
              <a:ext cx="8" cy="12"/>
            </a:xfrm>
            <a:custGeom>
              <a:avLst/>
              <a:gdLst>
                <a:gd name="T0" fmla="*/ 4 w 8"/>
                <a:gd name="T1" fmla="*/ 12 h 12"/>
                <a:gd name="T2" fmla="*/ 8 w 8"/>
                <a:gd name="T3" fmla="*/ 12 h 12"/>
                <a:gd name="T4" fmla="*/ 4 w 8"/>
                <a:gd name="T5" fmla="*/ 0 h 12"/>
                <a:gd name="T6" fmla="*/ 0 w 8"/>
                <a:gd name="T7" fmla="*/ 0 h 12"/>
                <a:gd name="T8" fmla="*/ 4 w 8"/>
                <a:gd name="T9" fmla="*/ 12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4" y="12"/>
                  </a:moveTo>
                  <a:lnTo>
                    <a:pt x="8" y="12"/>
                  </a:lnTo>
                  <a:lnTo>
                    <a:pt x="4"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369" name="Freeform 939"/>
            <p:cNvSpPr>
              <a:spLocks/>
            </p:cNvSpPr>
            <p:nvPr/>
          </p:nvSpPr>
          <p:spPr bwMode="auto">
            <a:xfrm>
              <a:off x="4107" y="3200"/>
              <a:ext cx="7" cy="14"/>
            </a:xfrm>
            <a:custGeom>
              <a:avLst/>
              <a:gdLst>
                <a:gd name="T0" fmla="*/ 3 w 7"/>
                <a:gd name="T1" fmla="*/ 14 h 14"/>
                <a:gd name="T2" fmla="*/ 7 w 7"/>
                <a:gd name="T3" fmla="*/ 12 h 14"/>
                <a:gd name="T4" fmla="*/ 3 w 7"/>
                <a:gd name="T5" fmla="*/ 0 h 14"/>
                <a:gd name="T6" fmla="*/ 0 w 7"/>
                <a:gd name="T7" fmla="*/ 2 h 14"/>
                <a:gd name="T8" fmla="*/ 3 w 7"/>
                <a:gd name="T9" fmla="*/ 14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3" y="14"/>
                  </a:moveTo>
                  <a:lnTo>
                    <a:pt x="7" y="12"/>
                  </a:lnTo>
                  <a:lnTo>
                    <a:pt x="3" y="0"/>
                  </a:lnTo>
                  <a:lnTo>
                    <a:pt x="0" y="2"/>
                  </a:lnTo>
                  <a:lnTo>
                    <a:pt x="3" y="14"/>
                  </a:lnTo>
                  <a:close/>
                </a:path>
              </a:pathLst>
            </a:custGeom>
            <a:solidFill>
              <a:schemeClr val="tx1"/>
            </a:solidFill>
            <a:ln w="9525">
              <a:solidFill>
                <a:schemeClr val="tx1"/>
              </a:solidFill>
              <a:round/>
              <a:headEnd/>
              <a:tailEnd/>
            </a:ln>
          </p:spPr>
          <p:txBody>
            <a:bodyPr/>
            <a:lstStyle/>
            <a:p>
              <a:endParaRPr lang="en-US"/>
            </a:p>
          </p:txBody>
        </p:sp>
        <p:sp>
          <p:nvSpPr>
            <p:cNvPr id="45370" name="Freeform 940"/>
            <p:cNvSpPr>
              <a:spLocks/>
            </p:cNvSpPr>
            <p:nvPr/>
          </p:nvSpPr>
          <p:spPr bwMode="auto">
            <a:xfrm>
              <a:off x="4101" y="3202"/>
              <a:ext cx="9" cy="14"/>
            </a:xfrm>
            <a:custGeom>
              <a:avLst/>
              <a:gdLst>
                <a:gd name="T0" fmla="*/ 6 w 9"/>
                <a:gd name="T1" fmla="*/ 14 h 14"/>
                <a:gd name="T2" fmla="*/ 9 w 9"/>
                <a:gd name="T3" fmla="*/ 12 h 14"/>
                <a:gd name="T4" fmla="*/ 6 w 9"/>
                <a:gd name="T5" fmla="*/ 0 h 14"/>
                <a:gd name="T6" fmla="*/ 0 w 9"/>
                <a:gd name="T7" fmla="*/ 2 h 14"/>
                <a:gd name="T8" fmla="*/ 6 w 9"/>
                <a:gd name="T9" fmla="*/ 14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6" y="14"/>
                  </a:moveTo>
                  <a:lnTo>
                    <a:pt x="9" y="12"/>
                  </a:lnTo>
                  <a:lnTo>
                    <a:pt x="6" y="0"/>
                  </a:lnTo>
                  <a:lnTo>
                    <a:pt x="0" y="2"/>
                  </a:lnTo>
                  <a:lnTo>
                    <a:pt x="6" y="14"/>
                  </a:lnTo>
                  <a:close/>
                </a:path>
              </a:pathLst>
            </a:custGeom>
            <a:solidFill>
              <a:schemeClr val="tx1"/>
            </a:solidFill>
            <a:ln w="9525">
              <a:solidFill>
                <a:schemeClr val="tx1"/>
              </a:solidFill>
              <a:round/>
              <a:headEnd/>
              <a:tailEnd/>
            </a:ln>
          </p:spPr>
          <p:txBody>
            <a:bodyPr/>
            <a:lstStyle/>
            <a:p>
              <a:endParaRPr lang="en-US"/>
            </a:p>
          </p:txBody>
        </p:sp>
        <p:sp>
          <p:nvSpPr>
            <p:cNvPr id="45371" name="Freeform 941"/>
            <p:cNvSpPr>
              <a:spLocks/>
            </p:cNvSpPr>
            <p:nvPr/>
          </p:nvSpPr>
          <p:spPr bwMode="auto">
            <a:xfrm>
              <a:off x="4097" y="3204"/>
              <a:ext cx="10" cy="14"/>
            </a:xfrm>
            <a:custGeom>
              <a:avLst/>
              <a:gdLst>
                <a:gd name="T0" fmla="*/ 6 w 10"/>
                <a:gd name="T1" fmla="*/ 14 h 14"/>
                <a:gd name="T2" fmla="*/ 10 w 10"/>
                <a:gd name="T3" fmla="*/ 12 h 14"/>
                <a:gd name="T4" fmla="*/ 4 w 10"/>
                <a:gd name="T5" fmla="*/ 0 h 14"/>
                <a:gd name="T6" fmla="*/ 0 w 10"/>
                <a:gd name="T7" fmla="*/ 2 h 14"/>
                <a:gd name="T8" fmla="*/ 0 w 10"/>
                <a:gd name="T9" fmla="*/ 4 h 14"/>
                <a:gd name="T10" fmla="*/ 0 w 10"/>
                <a:gd name="T11" fmla="*/ 2 h 14"/>
                <a:gd name="T12" fmla="*/ 0 w 10"/>
                <a:gd name="T13" fmla="*/ 4 h 14"/>
                <a:gd name="T14" fmla="*/ 6 w 10"/>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6" y="14"/>
                  </a:moveTo>
                  <a:lnTo>
                    <a:pt x="10" y="12"/>
                  </a:lnTo>
                  <a:lnTo>
                    <a:pt x="4" y="0"/>
                  </a:lnTo>
                  <a:lnTo>
                    <a:pt x="0" y="2"/>
                  </a:lnTo>
                  <a:lnTo>
                    <a:pt x="0" y="4"/>
                  </a:lnTo>
                  <a:lnTo>
                    <a:pt x="0" y="2"/>
                  </a:lnTo>
                  <a:lnTo>
                    <a:pt x="0" y="4"/>
                  </a:lnTo>
                  <a:lnTo>
                    <a:pt x="6" y="14"/>
                  </a:lnTo>
                  <a:close/>
                </a:path>
              </a:pathLst>
            </a:custGeom>
            <a:solidFill>
              <a:schemeClr val="tx1"/>
            </a:solidFill>
            <a:ln w="9525">
              <a:solidFill>
                <a:schemeClr val="tx1"/>
              </a:solidFill>
              <a:round/>
              <a:headEnd/>
              <a:tailEnd/>
            </a:ln>
          </p:spPr>
          <p:txBody>
            <a:bodyPr/>
            <a:lstStyle/>
            <a:p>
              <a:endParaRPr lang="en-US"/>
            </a:p>
          </p:txBody>
        </p:sp>
        <p:sp>
          <p:nvSpPr>
            <p:cNvPr id="45372" name="Freeform 942"/>
            <p:cNvSpPr>
              <a:spLocks/>
            </p:cNvSpPr>
            <p:nvPr/>
          </p:nvSpPr>
          <p:spPr bwMode="auto">
            <a:xfrm>
              <a:off x="4080" y="3208"/>
              <a:ext cx="23" cy="21"/>
            </a:xfrm>
            <a:custGeom>
              <a:avLst/>
              <a:gdLst>
                <a:gd name="T0" fmla="*/ 7 w 23"/>
                <a:gd name="T1" fmla="*/ 21 h 21"/>
                <a:gd name="T2" fmla="*/ 23 w 23"/>
                <a:gd name="T3" fmla="*/ 10 h 21"/>
                <a:gd name="T4" fmla="*/ 17 w 23"/>
                <a:gd name="T5" fmla="*/ 0 h 21"/>
                <a:gd name="T6" fmla="*/ 0 w 23"/>
                <a:gd name="T7" fmla="*/ 12 h 21"/>
                <a:gd name="T8" fmla="*/ 7 w 23"/>
                <a:gd name="T9" fmla="*/ 21 h 21"/>
                <a:gd name="T10" fmla="*/ 0 60000 65536"/>
                <a:gd name="T11" fmla="*/ 0 60000 65536"/>
                <a:gd name="T12" fmla="*/ 0 60000 65536"/>
                <a:gd name="T13" fmla="*/ 0 60000 65536"/>
                <a:gd name="T14" fmla="*/ 0 60000 65536"/>
                <a:gd name="T15" fmla="*/ 0 w 23"/>
                <a:gd name="T16" fmla="*/ 0 h 21"/>
                <a:gd name="T17" fmla="*/ 23 w 23"/>
                <a:gd name="T18" fmla="*/ 21 h 21"/>
              </a:gdLst>
              <a:ahLst/>
              <a:cxnLst>
                <a:cxn ang="T10">
                  <a:pos x="T0" y="T1"/>
                </a:cxn>
                <a:cxn ang="T11">
                  <a:pos x="T2" y="T3"/>
                </a:cxn>
                <a:cxn ang="T12">
                  <a:pos x="T4" y="T5"/>
                </a:cxn>
                <a:cxn ang="T13">
                  <a:pos x="T6" y="T7"/>
                </a:cxn>
                <a:cxn ang="T14">
                  <a:pos x="T8" y="T9"/>
                </a:cxn>
              </a:cxnLst>
              <a:rect l="T15" t="T16" r="T17" b="T18"/>
              <a:pathLst>
                <a:path w="23" h="21">
                  <a:moveTo>
                    <a:pt x="7" y="21"/>
                  </a:moveTo>
                  <a:lnTo>
                    <a:pt x="23" y="10"/>
                  </a:lnTo>
                  <a:lnTo>
                    <a:pt x="17" y="0"/>
                  </a:lnTo>
                  <a:lnTo>
                    <a:pt x="0" y="12"/>
                  </a:lnTo>
                  <a:lnTo>
                    <a:pt x="7" y="21"/>
                  </a:lnTo>
                  <a:close/>
                </a:path>
              </a:pathLst>
            </a:custGeom>
            <a:solidFill>
              <a:schemeClr val="tx1"/>
            </a:solidFill>
            <a:ln w="9525">
              <a:solidFill>
                <a:schemeClr val="tx1"/>
              </a:solidFill>
              <a:round/>
              <a:headEnd/>
              <a:tailEnd/>
            </a:ln>
          </p:spPr>
          <p:txBody>
            <a:bodyPr/>
            <a:lstStyle/>
            <a:p>
              <a:endParaRPr lang="en-US"/>
            </a:p>
          </p:txBody>
        </p:sp>
        <p:sp>
          <p:nvSpPr>
            <p:cNvPr id="45373" name="Freeform 943"/>
            <p:cNvSpPr>
              <a:spLocks/>
            </p:cNvSpPr>
            <p:nvPr/>
          </p:nvSpPr>
          <p:spPr bwMode="auto">
            <a:xfrm>
              <a:off x="4064" y="3220"/>
              <a:ext cx="23" cy="21"/>
            </a:xfrm>
            <a:custGeom>
              <a:avLst/>
              <a:gdLst>
                <a:gd name="T0" fmla="*/ 6 w 23"/>
                <a:gd name="T1" fmla="*/ 21 h 21"/>
                <a:gd name="T2" fmla="*/ 23 w 23"/>
                <a:gd name="T3" fmla="*/ 9 h 21"/>
                <a:gd name="T4" fmla="*/ 16 w 23"/>
                <a:gd name="T5" fmla="*/ 0 h 21"/>
                <a:gd name="T6" fmla="*/ 0 w 23"/>
                <a:gd name="T7" fmla="*/ 11 h 21"/>
                <a:gd name="T8" fmla="*/ 0 w 23"/>
                <a:gd name="T9" fmla="*/ 9 h 21"/>
                <a:gd name="T10" fmla="*/ 6 w 23"/>
                <a:gd name="T11" fmla="*/ 21 h 21"/>
                <a:gd name="T12" fmla="*/ 0 60000 65536"/>
                <a:gd name="T13" fmla="*/ 0 60000 65536"/>
                <a:gd name="T14" fmla="*/ 0 60000 65536"/>
                <a:gd name="T15" fmla="*/ 0 60000 65536"/>
                <a:gd name="T16" fmla="*/ 0 60000 65536"/>
                <a:gd name="T17" fmla="*/ 0 60000 65536"/>
                <a:gd name="T18" fmla="*/ 0 w 23"/>
                <a:gd name="T19" fmla="*/ 0 h 21"/>
                <a:gd name="T20" fmla="*/ 23 w 23"/>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3" h="21">
                  <a:moveTo>
                    <a:pt x="6" y="21"/>
                  </a:moveTo>
                  <a:lnTo>
                    <a:pt x="23" y="9"/>
                  </a:lnTo>
                  <a:lnTo>
                    <a:pt x="16" y="0"/>
                  </a:lnTo>
                  <a:lnTo>
                    <a:pt x="0" y="11"/>
                  </a:lnTo>
                  <a:lnTo>
                    <a:pt x="0" y="9"/>
                  </a:lnTo>
                  <a:lnTo>
                    <a:pt x="6" y="21"/>
                  </a:lnTo>
                  <a:close/>
                </a:path>
              </a:pathLst>
            </a:custGeom>
            <a:solidFill>
              <a:schemeClr val="tx1"/>
            </a:solidFill>
            <a:ln w="9525">
              <a:solidFill>
                <a:schemeClr val="tx1"/>
              </a:solidFill>
              <a:round/>
              <a:headEnd/>
              <a:tailEnd/>
            </a:ln>
          </p:spPr>
          <p:txBody>
            <a:bodyPr/>
            <a:lstStyle/>
            <a:p>
              <a:endParaRPr lang="en-US"/>
            </a:p>
          </p:txBody>
        </p:sp>
        <p:sp>
          <p:nvSpPr>
            <p:cNvPr id="45374" name="Freeform 944"/>
            <p:cNvSpPr>
              <a:spLocks/>
            </p:cNvSpPr>
            <p:nvPr/>
          </p:nvSpPr>
          <p:spPr bwMode="auto">
            <a:xfrm>
              <a:off x="4060" y="3229"/>
              <a:ext cx="10" cy="14"/>
            </a:xfrm>
            <a:custGeom>
              <a:avLst/>
              <a:gdLst>
                <a:gd name="T0" fmla="*/ 4 w 10"/>
                <a:gd name="T1" fmla="*/ 14 h 14"/>
                <a:gd name="T2" fmla="*/ 10 w 10"/>
                <a:gd name="T3" fmla="*/ 12 h 14"/>
                <a:gd name="T4" fmla="*/ 4 w 10"/>
                <a:gd name="T5" fmla="*/ 0 h 14"/>
                <a:gd name="T6" fmla="*/ 0 w 10"/>
                <a:gd name="T7" fmla="*/ 2 h 14"/>
                <a:gd name="T8" fmla="*/ 4 w 10"/>
                <a:gd name="T9" fmla="*/ 14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4" y="14"/>
                  </a:moveTo>
                  <a:lnTo>
                    <a:pt x="10" y="12"/>
                  </a:lnTo>
                  <a:lnTo>
                    <a:pt x="4" y="0"/>
                  </a:lnTo>
                  <a:lnTo>
                    <a:pt x="0" y="2"/>
                  </a:lnTo>
                  <a:lnTo>
                    <a:pt x="4" y="14"/>
                  </a:lnTo>
                  <a:close/>
                </a:path>
              </a:pathLst>
            </a:custGeom>
            <a:solidFill>
              <a:schemeClr val="tx1"/>
            </a:solidFill>
            <a:ln w="9525">
              <a:solidFill>
                <a:schemeClr val="tx1"/>
              </a:solidFill>
              <a:round/>
              <a:headEnd/>
              <a:tailEnd/>
            </a:ln>
          </p:spPr>
          <p:txBody>
            <a:bodyPr/>
            <a:lstStyle/>
            <a:p>
              <a:endParaRPr lang="en-US"/>
            </a:p>
          </p:txBody>
        </p:sp>
        <p:sp>
          <p:nvSpPr>
            <p:cNvPr id="45375" name="Freeform 945"/>
            <p:cNvSpPr>
              <a:spLocks/>
            </p:cNvSpPr>
            <p:nvPr/>
          </p:nvSpPr>
          <p:spPr bwMode="auto">
            <a:xfrm>
              <a:off x="4054" y="3231"/>
              <a:ext cx="10" cy="14"/>
            </a:xfrm>
            <a:custGeom>
              <a:avLst/>
              <a:gdLst>
                <a:gd name="T0" fmla="*/ 6 w 10"/>
                <a:gd name="T1" fmla="*/ 14 h 14"/>
                <a:gd name="T2" fmla="*/ 10 w 10"/>
                <a:gd name="T3" fmla="*/ 12 h 14"/>
                <a:gd name="T4" fmla="*/ 6 w 10"/>
                <a:gd name="T5" fmla="*/ 0 h 14"/>
                <a:gd name="T6" fmla="*/ 0 w 10"/>
                <a:gd name="T7" fmla="*/ 2 h 14"/>
                <a:gd name="T8" fmla="*/ 6 w 10"/>
                <a:gd name="T9" fmla="*/ 14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6" y="14"/>
                  </a:moveTo>
                  <a:lnTo>
                    <a:pt x="10" y="12"/>
                  </a:lnTo>
                  <a:lnTo>
                    <a:pt x="6" y="0"/>
                  </a:lnTo>
                  <a:lnTo>
                    <a:pt x="0" y="2"/>
                  </a:lnTo>
                  <a:lnTo>
                    <a:pt x="6" y="14"/>
                  </a:lnTo>
                  <a:close/>
                </a:path>
              </a:pathLst>
            </a:custGeom>
            <a:solidFill>
              <a:schemeClr val="tx1"/>
            </a:solidFill>
            <a:ln w="9525">
              <a:solidFill>
                <a:schemeClr val="tx1"/>
              </a:solidFill>
              <a:round/>
              <a:headEnd/>
              <a:tailEnd/>
            </a:ln>
          </p:spPr>
          <p:txBody>
            <a:bodyPr/>
            <a:lstStyle/>
            <a:p>
              <a:endParaRPr lang="en-US"/>
            </a:p>
          </p:txBody>
        </p:sp>
        <p:sp>
          <p:nvSpPr>
            <p:cNvPr id="45376" name="Freeform 946"/>
            <p:cNvSpPr>
              <a:spLocks/>
            </p:cNvSpPr>
            <p:nvPr/>
          </p:nvSpPr>
          <p:spPr bwMode="auto">
            <a:xfrm>
              <a:off x="4053" y="3233"/>
              <a:ext cx="7" cy="14"/>
            </a:xfrm>
            <a:custGeom>
              <a:avLst/>
              <a:gdLst>
                <a:gd name="T0" fmla="*/ 3 w 7"/>
                <a:gd name="T1" fmla="*/ 14 h 14"/>
                <a:gd name="T2" fmla="*/ 5 w 7"/>
                <a:gd name="T3" fmla="*/ 12 h 14"/>
                <a:gd name="T4" fmla="*/ 7 w 7"/>
                <a:gd name="T5" fmla="*/ 12 h 14"/>
                <a:gd name="T6" fmla="*/ 1 w 7"/>
                <a:gd name="T7" fmla="*/ 0 h 14"/>
                <a:gd name="T8" fmla="*/ 0 w 7"/>
                <a:gd name="T9" fmla="*/ 2 h 14"/>
                <a:gd name="T10" fmla="*/ 3 w 7"/>
                <a:gd name="T11" fmla="*/ 2 h 14"/>
                <a:gd name="T12" fmla="*/ 3 w 7"/>
                <a:gd name="T13" fmla="*/ 14 h 14"/>
                <a:gd name="T14" fmla="*/ 5 w 7"/>
                <a:gd name="T15" fmla="*/ 12 h 14"/>
                <a:gd name="T16" fmla="*/ 3 w 7"/>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3" y="14"/>
                  </a:moveTo>
                  <a:lnTo>
                    <a:pt x="5" y="12"/>
                  </a:lnTo>
                  <a:lnTo>
                    <a:pt x="7" y="12"/>
                  </a:lnTo>
                  <a:lnTo>
                    <a:pt x="1" y="0"/>
                  </a:lnTo>
                  <a:lnTo>
                    <a:pt x="0" y="2"/>
                  </a:lnTo>
                  <a:lnTo>
                    <a:pt x="3" y="2"/>
                  </a:lnTo>
                  <a:lnTo>
                    <a:pt x="3" y="14"/>
                  </a:lnTo>
                  <a:lnTo>
                    <a:pt x="5" y="12"/>
                  </a:lnTo>
                  <a:lnTo>
                    <a:pt x="3" y="14"/>
                  </a:lnTo>
                  <a:close/>
                </a:path>
              </a:pathLst>
            </a:custGeom>
            <a:solidFill>
              <a:schemeClr val="tx1"/>
            </a:solidFill>
            <a:ln w="9525">
              <a:solidFill>
                <a:schemeClr val="tx1"/>
              </a:solidFill>
              <a:round/>
              <a:headEnd/>
              <a:tailEnd/>
            </a:ln>
          </p:spPr>
          <p:txBody>
            <a:bodyPr/>
            <a:lstStyle/>
            <a:p>
              <a:endParaRPr lang="en-US"/>
            </a:p>
          </p:txBody>
        </p:sp>
        <p:sp>
          <p:nvSpPr>
            <p:cNvPr id="45377" name="Rectangle 947"/>
            <p:cNvSpPr>
              <a:spLocks noChangeArrowheads="1"/>
            </p:cNvSpPr>
            <p:nvPr/>
          </p:nvSpPr>
          <p:spPr bwMode="auto">
            <a:xfrm>
              <a:off x="4053" y="3235"/>
              <a:ext cx="3" cy="12"/>
            </a:xfrm>
            <a:prstGeom prst="rect">
              <a:avLst/>
            </a:prstGeom>
            <a:solidFill>
              <a:schemeClr val="tx1"/>
            </a:solidFill>
            <a:ln w="9525">
              <a:solidFill>
                <a:schemeClr val="tx1"/>
              </a:solidFill>
              <a:miter lim="800000"/>
              <a:headEnd/>
              <a:tailEnd/>
            </a:ln>
          </p:spPr>
          <p:txBody>
            <a:bodyPr/>
            <a:lstStyle/>
            <a:p>
              <a:endParaRPr lang="en-US"/>
            </a:p>
          </p:txBody>
        </p:sp>
        <p:sp>
          <p:nvSpPr>
            <p:cNvPr id="45378" name="Rectangle 948"/>
            <p:cNvSpPr>
              <a:spLocks noChangeArrowheads="1"/>
            </p:cNvSpPr>
            <p:nvPr/>
          </p:nvSpPr>
          <p:spPr bwMode="auto">
            <a:xfrm>
              <a:off x="4051" y="3235"/>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79" name="Rectangle 949"/>
            <p:cNvSpPr>
              <a:spLocks noChangeArrowheads="1"/>
            </p:cNvSpPr>
            <p:nvPr/>
          </p:nvSpPr>
          <p:spPr bwMode="auto">
            <a:xfrm>
              <a:off x="4049" y="3235"/>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80" name="Rectangle 950"/>
            <p:cNvSpPr>
              <a:spLocks noChangeArrowheads="1"/>
            </p:cNvSpPr>
            <p:nvPr/>
          </p:nvSpPr>
          <p:spPr bwMode="auto">
            <a:xfrm>
              <a:off x="4047" y="3235"/>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381" name="Freeform 951"/>
            <p:cNvSpPr>
              <a:spLocks/>
            </p:cNvSpPr>
            <p:nvPr/>
          </p:nvSpPr>
          <p:spPr bwMode="auto">
            <a:xfrm>
              <a:off x="4043" y="3235"/>
              <a:ext cx="4" cy="12"/>
            </a:xfrm>
            <a:custGeom>
              <a:avLst/>
              <a:gdLst>
                <a:gd name="T0" fmla="*/ 0 w 4"/>
                <a:gd name="T1" fmla="*/ 12 h 12"/>
                <a:gd name="T2" fmla="*/ 2 w 4"/>
                <a:gd name="T3" fmla="*/ 12 h 12"/>
                <a:gd name="T4" fmla="*/ 4 w 4"/>
                <a:gd name="T5" fmla="*/ 12 h 12"/>
                <a:gd name="T6" fmla="*/ 4 w 4"/>
                <a:gd name="T7" fmla="*/ 0 h 12"/>
                <a:gd name="T8" fmla="*/ 2 w 4"/>
                <a:gd name="T9" fmla="*/ 0 h 12"/>
                <a:gd name="T10" fmla="*/ 0 w 4"/>
                <a:gd name="T11" fmla="*/ 12 h 12"/>
                <a:gd name="T12" fmla="*/ 2 w 4"/>
                <a:gd name="T13" fmla="*/ 12 h 12"/>
                <a:gd name="T14" fmla="*/ 0 w 4"/>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2"/>
                <a:gd name="T26" fmla="*/ 4 w 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2">
                  <a:moveTo>
                    <a:pt x="0" y="12"/>
                  </a:moveTo>
                  <a:lnTo>
                    <a:pt x="2" y="12"/>
                  </a:lnTo>
                  <a:lnTo>
                    <a:pt x="4" y="12"/>
                  </a:lnTo>
                  <a:lnTo>
                    <a:pt x="4" y="0"/>
                  </a:lnTo>
                  <a:lnTo>
                    <a:pt x="2"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382" name="Freeform 952"/>
            <p:cNvSpPr>
              <a:spLocks/>
            </p:cNvSpPr>
            <p:nvPr/>
          </p:nvSpPr>
          <p:spPr bwMode="auto">
            <a:xfrm>
              <a:off x="4039" y="3233"/>
              <a:ext cx="6" cy="14"/>
            </a:xfrm>
            <a:custGeom>
              <a:avLst/>
              <a:gdLst>
                <a:gd name="T0" fmla="*/ 0 w 6"/>
                <a:gd name="T1" fmla="*/ 12 h 14"/>
                <a:gd name="T2" fmla="*/ 4 w 6"/>
                <a:gd name="T3" fmla="*/ 14 h 14"/>
                <a:gd name="T4" fmla="*/ 6 w 6"/>
                <a:gd name="T5" fmla="*/ 2 h 14"/>
                <a:gd name="T6" fmla="*/ 2 w 6"/>
                <a:gd name="T7" fmla="*/ 0 h 14"/>
                <a:gd name="T8" fmla="*/ 0 w 6"/>
                <a:gd name="T9" fmla="*/ 12 h 14"/>
                <a:gd name="T10" fmla="*/ 0 60000 65536"/>
                <a:gd name="T11" fmla="*/ 0 60000 65536"/>
                <a:gd name="T12" fmla="*/ 0 60000 65536"/>
                <a:gd name="T13" fmla="*/ 0 60000 65536"/>
                <a:gd name="T14" fmla="*/ 0 60000 65536"/>
                <a:gd name="T15" fmla="*/ 0 w 6"/>
                <a:gd name="T16" fmla="*/ 0 h 14"/>
                <a:gd name="T17" fmla="*/ 6 w 6"/>
                <a:gd name="T18" fmla="*/ 14 h 14"/>
              </a:gdLst>
              <a:ahLst/>
              <a:cxnLst>
                <a:cxn ang="T10">
                  <a:pos x="T0" y="T1"/>
                </a:cxn>
                <a:cxn ang="T11">
                  <a:pos x="T2" y="T3"/>
                </a:cxn>
                <a:cxn ang="T12">
                  <a:pos x="T4" y="T5"/>
                </a:cxn>
                <a:cxn ang="T13">
                  <a:pos x="T6" y="T7"/>
                </a:cxn>
                <a:cxn ang="T14">
                  <a:pos x="T8" y="T9"/>
                </a:cxn>
              </a:cxnLst>
              <a:rect l="T15" t="T16" r="T17" b="T18"/>
              <a:pathLst>
                <a:path w="6" h="14">
                  <a:moveTo>
                    <a:pt x="0" y="12"/>
                  </a:moveTo>
                  <a:lnTo>
                    <a:pt x="4" y="14"/>
                  </a:lnTo>
                  <a:lnTo>
                    <a:pt x="6" y="2"/>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383" name="Freeform 953"/>
            <p:cNvSpPr>
              <a:spLocks/>
            </p:cNvSpPr>
            <p:nvPr/>
          </p:nvSpPr>
          <p:spPr bwMode="auto">
            <a:xfrm>
              <a:off x="4033" y="3233"/>
              <a:ext cx="8" cy="12"/>
            </a:xfrm>
            <a:custGeom>
              <a:avLst/>
              <a:gdLst>
                <a:gd name="T0" fmla="*/ 0 w 8"/>
                <a:gd name="T1" fmla="*/ 10 h 12"/>
                <a:gd name="T2" fmla="*/ 2 w 8"/>
                <a:gd name="T3" fmla="*/ 12 h 12"/>
                <a:gd name="T4" fmla="*/ 6 w 8"/>
                <a:gd name="T5" fmla="*/ 12 h 12"/>
                <a:gd name="T6" fmla="*/ 8 w 8"/>
                <a:gd name="T7" fmla="*/ 0 h 12"/>
                <a:gd name="T8" fmla="*/ 4 w 8"/>
                <a:gd name="T9" fmla="*/ 0 h 12"/>
                <a:gd name="T10" fmla="*/ 0 w 8"/>
                <a:gd name="T11" fmla="*/ 10 h 12"/>
                <a:gd name="T12" fmla="*/ 2 w 8"/>
                <a:gd name="T13" fmla="*/ 12 h 12"/>
                <a:gd name="T14" fmla="*/ 0 w 8"/>
                <a:gd name="T15" fmla="*/ 10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0" y="10"/>
                  </a:moveTo>
                  <a:lnTo>
                    <a:pt x="2" y="12"/>
                  </a:lnTo>
                  <a:lnTo>
                    <a:pt x="6" y="12"/>
                  </a:lnTo>
                  <a:lnTo>
                    <a:pt x="8" y="0"/>
                  </a:lnTo>
                  <a:lnTo>
                    <a:pt x="4" y="0"/>
                  </a:lnTo>
                  <a:lnTo>
                    <a:pt x="0" y="10"/>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384" name="Freeform 954"/>
            <p:cNvSpPr>
              <a:spLocks/>
            </p:cNvSpPr>
            <p:nvPr/>
          </p:nvSpPr>
          <p:spPr bwMode="auto">
            <a:xfrm>
              <a:off x="4029" y="3231"/>
              <a:ext cx="8" cy="12"/>
            </a:xfrm>
            <a:custGeom>
              <a:avLst/>
              <a:gdLst>
                <a:gd name="T0" fmla="*/ 0 w 8"/>
                <a:gd name="T1" fmla="*/ 10 h 12"/>
                <a:gd name="T2" fmla="*/ 4 w 8"/>
                <a:gd name="T3" fmla="*/ 12 h 12"/>
                <a:gd name="T4" fmla="*/ 8 w 8"/>
                <a:gd name="T5" fmla="*/ 2 h 12"/>
                <a:gd name="T6" fmla="*/ 4 w 8"/>
                <a:gd name="T7" fmla="*/ 0 h 12"/>
                <a:gd name="T8" fmla="*/ 6 w 8"/>
                <a:gd name="T9" fmla="*/ 0 h 12"/>
                <a:gd name="T10" fmla="*/ 0 w 8"/>
                <a:gd name="T11" fmla="*/ 10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0" y="10"/>
                  </a:moveTo>
                  <a:lnTo>
                    <a:pt x="4" y="12"/>
                  </a:lnTo>
                  <a:lnTo>
                    <a:pt x="8" y="2"/>
                  </a:lnTo>
                  <a:lnTo>
                    <a:pt x="4" y="0"/>
                  </a:lnTo>
                  <a:lnTo>
                    <a:pt x="6" y="0"/>
                  </a:lnTo>
                  <a:lnTo>
                    <a:pt x="0" y="10"/>
                  </a:lnTo>
                  <a:close/>
                </a:path>
              </a:pathLst>
            </a:custGeom>
            <a:solidFill>
              <a:schemeClr val="tx1"/>
            </a:solidFill>
            <a:ln w="9525">
              <a:solidFill>
                <a:schemeClr val="tx1"/>
              </a:solidFill>
              <a:round/>
              <a:headEnd/>
              <a:tailEnd/>
            </a:ln>
          </p:spPr>
          <p:txBody>
            <a:bodyPr/>
            <a:lstStyle/>
            <a:p>
              <a:endParaRPr lang="en-US"/>
            </a:p>
          </p:txBody>
        </p:sp>
        <p:sp>
          <p:nvSpPr>
            <p:cNvPr id="45385" name="Freeform 955"/>
            <p:cNvSpPr>
              <a:spLocks/>
            </p:cNvSpPr>
            <p:nvPr/>
          </p:nvSpPr>
          <p:spPr bwMode="auto">
            <a:xfrm>
              <a:off x="4020" y="3227"/>
              <a:ext cx="15" cy="14"/>
            </a:xfrm>
            <a:custGeom>
              <a:avLst/>
              <a:gdLst>
                <a:gd name="T0" fmla="*/ 0 w 15"/>
                <a:gd name="T1" fmla="*/ 8 h 14"/>
                <a:gd name="T2" fmla="*/ 2 w 15"/>
                <a:gd name="T3" fmla="*/ 10 h 14"/>
                <a:gd name="T4" fmla="*/ 9 w 15"/>
                <a:gd name="T5" fmla="*/ 14 h 14"/>
                <a:gd name="T6" fmla="*/ 15 w 15"/>
                <a:gd name="T7" fmla="*/ 4 h 14"/>
                <a:gd name="T8" fmla="*/ 7 w 15"/>
                <a:gd name="T9" fmla="*/ 0 h 14"/>
                <a:gd name="T10" fmla="*/ 0 w 15"/>
                <a:gd name="T11" fmla="*/ 8 h 14"/>
                <a:gd name="T12" fmla="*/ 0 w 15"/>
                <a:gd name="T13" fmla="*/ 10 h 14"/>
                <a:gd name="T14" fmla="*/ 2 w 15"/>
                <a:gd name="T15" fmla="*/ 10 h 14"/>
                <a:gd name="T16" fmla="*/ 0 w 15"/>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0" y="8"/>
                  </a:moveTo>
                  <a:lnTo>
                    <a:pt x="2" y="10"/>
                  </a:lnTo>
                  <a:lnTo>
                    <a:pt x="9" y="14"/>
                  </a:lnTo>
                  <a:lnTo>
                    <a:pt x="15" y="4"/>
                  </a:lnTo>
                  <a:lnTo>
                    <a:pt x="7" y="0"/>
                  </a:lnTo>
                  <a:lnTo>
                    <a:pt x="0" y="8"/>
                  </a:lnTo>
                  <a:lnTo>
                    <a:pt x="0" y="10"/>
                  </a:lnTo>
                  <a:lnTo>
                    <a:pt x="2" y="10"/>
                  </a:lnTo>
                  <a:lnTo>
                    <a:pt x="0" y="8"/>
                  </a:lnTo>
                  <a:close/>
                </a:path>
              </a:pathLst>
            </a:custGeom>
            <a:solidFill>
              <a:schemeClr val="tx1"/>
            </a:solidFill>
            <a:ln w="9525">
              <a:solidFill>
                <a:schemeClr val="tx1"/>
              </a:solidFill>
              <a:round/>
              <a:headEnd/>
              <a:tailEnd/>
            </a:ln>
          </p:spPr>
          <p:txBody>
            <a:bodyPr/>
            <a:lstStyle/>
            <a:p>
              <a:endParaRPr lang="en-US"/>
            </a:p>
          </p:txBody>
        </p:sp>
        <p:sp>
          <p:nvSpPr>
            <p:cNvPr id="45386" name="Freeform 956"/>
            <p:cNvSpPr>
              <a:spLocks/>
            </p:cNvSpPr>
            <p:nvPr/>
          </p:nvSpPr>
          <p:spPr bwMode="auto">
            <a:xfrm>
              <a:off x="4014" y="3222"/>
              <a:ext cx="13" cy="13"/>
            </a:xfrm>
            <a:custGeom>
              <a:avLst/>
              <a:gdLst>
                <a:gd name="T0" fmla="*/ 0 w 13"/>
                <a:gd name="T1" fmla="*/ 7 h 13"/>
                <a:gd name="T2" fmla="*/ 6 w 13"/>
                <a:gd name="T3" fmla="*/ 13 h 13"/>
                <a:gd name="T4" fmla="*/ 13 w 13"/>
                <a:gd name="T5" fmla="*/ 5 h 13"/>
                <a:gd name="T6" fmla="*/ 8 w 13"/>
                <a:gd name="T7" fmla="*/ 0 h 13"/>
                <a:gd name="T8" fmla="*/ 0 w 13"/>
                <a:gd name="T9" fmla="*/ 7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7"/>
                  </a:moveTo>
                  <a:lnTo>
                    <a:pt x="6" y="13"/>
                  </a:lnTo>
                  <a:lnTo>
                    <a:pt x="13" y="5"/>
                  </a:lnTo>
                  <a:lnTo>
                    <a:pt x="8" y="0"/>
                  </a:lnTo>
                  <a:lnTo>
                    <a:pt x="0" y="7"/>
                  </a:lnTo>
                  <a:close/>
                </a:path>
              </a:pathLst>
            </a:custGeom>
            <a:solidFill>
              <a:schemeClr val="tx1"/>
            </a:solidFill>
            <a:ln w="9525">
              <a:solidFill>
                <a:schemeClr val="tx1"/>
              </a:solidFill>
              <a:round/>
              <a:headEnd/>
              <a:tailEnd/>
            </a:ln>
          </p:spPr>
          <p:txBody>
            <a:bodyPr/>
            <a:lstStyle/>
            <a:p>
              <a:endParaRPr lang="en-US"/>
            </a:p>
          </p:txBody>
        </p:sp>
        <p:sp>
          <p:nvSpPr>
            <p:cNvPr id="45387" name="Freeform 957"/>
            <p:cNvSpPr>
              <a:spLocks/>
            </p:cNvSpPr>
            <p:nvPr/>
          </p:nvSpPr>
          <p:spPr bwMode="auto">
            <a:xfrm>
              <a:off x="3999" y="3208"/>
              <a:ext cx="23" cy="21"/>
            </a:xfrm>
            <a:custGeom>
              <a:avLst/>
              <a:gdLst>
                <a:gd name="T0" fmla="*/ 0 w 23"/>
                <a:gd name="T1" fmla="*/ 10 h 21"/>
                <a:gd name="T2" fmla="*/ 15 w 23"/>
                <a:gd name="T3" fmla="*/ 21 h 21"/>
                <a:gd name="T4" fmla="*/ 23 w 23"/>
                <a:gd name="T5" fmla="*/ 14 h 21"/>
                <a:gd name="T6" fmla="*/ 7 w 23"/>
                <a:gd name="T7" fmla="*/ 0 h 21"/>
                <a:gd name="T8" fmla="*/ 5 w 23"/>
                <a:gd name="T9" fmla="*/ 0 h 21"/>
                <a:gd name="T10" fmla="*/ 7 w 23"/>
                <a:gd name="T11" fmla="*/ 0 h 21"/>
                <a:gd name="T12" fmla="*/ 5 w 23"/>
                <a:gd name="T13" fmla="*/ 0 h 21"/>
                <a:gd name="T14" fmla="*/ 0 w 23"/>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21"/>
                <a:gd name="T26" fmla="*/ 23 w 2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21">
                  <a:moveTo>
                    <a:pt x="0" y="10"/>
                  </a:moveTo>
                  <a:lnTo>
                    <a:pt x="15" y="21"/>
                  </a:lnTo>
                  <a:lnTo>
                    <a:pt x="23" y="14"/>
                  </a:lnTo>
                  <a:lnTo>
                    <a:pt x="7" y="0"/>
                  </a:lnTo>
                  <a:lnTo>
                    <a:pt x="5" y="0"/>
                  </a:lnTo>
                  <a:lnTo>
                    <a:pt x="7" y="0"/>
                  </a:lnTo>
                  <a:lnTo>
                    <a:pt x="5" y="0"/>
                  </a:lnTo>
                  <a:lnTo>
                    <a:pt x="0" y="10"/>
                  </a:lnTo>
                  <a:close/>
                </a:path>
              </a:pathLst>
            </a:custGeom>
            <a:solidFill>
              <a:schemeClr val="tx1"/>
            </a:solidFill>
            <a:ln w="9525">
              <a:solidFill>
                <a:schemeClr val="tx1"/>
              </a:solidFill>
              <a:round/>
              <a:headEnd/>
              <a:tailEnd/>
            </a:ln>
          </p:spPr>
          <p:txBody>
            <a:bodyPr/>
            <a:lstStyle/>
            <a:p>
              <a:endParaRPr lang="en-US"/>
            </a:p>
          </p:txBody>
        </p:sp>
        <p:sp>
          <p:nvSpPr>
            <p:cNvPr id="45388" name="Freeform 958"/>
            <p:cNvSpPr>
              <a:spLocks/>
            </p:cNvSpPr>
            <p:nvPr/>
          </p:nvSpPr>
          <p:spPr bwMode="auto">
            <a:xfrm>
              <a:off x="3989" y="3202"/>
              <a:ext cx="15" cy="16"/>
            </a:xfrm>
            <a:custGeom>
              <a:avLst/>
              <a:gdLst>
                <a:gd name="T0" fmla="*/ 2 w 15"/>
                <a:gd name="T1" fmla="*/ 10 h 16"/>
                <a:gd name="T2" fmla="*/ 0 w 15"/>
                <a:gd name="T3" fmla="*/ 10 h 16"/>
                <a:gd name="T4" fmla="*/ 10 w 15"/>
                <a:gd name="T5" fmla="*/ 16 h 16"/>
                <a:gd name="T6" fmla="*/ 15 w 15"/>
                <a:gd name="T7" fmla="*/ 6 h 16"/>
                <a:gd name="T8" fmla="*/ 8 w 15"/>
                <a:gd name="T9" fmla="*/ 0 h 16"/>
                <a:gd name="T10" fmla="*/ 2 w 15"/>
                <a:gd name="T11" fmla="*/ 10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2" y="10"/>
                  </a:moveTo>
                  <a:lnTo>
                    <a:pt x="0" y="10"/>
                  </a:lnTo>
                  <a:lnTo>
                    <a:pt x="10" y="16"/>
                  </a:lnTo>
                  <a:lnTo>
                    <a:pt x="15" y="6"/>
                  </a:lnTo>
                  <a:lnTo>
                    <a:pt x="8" y="0"/>
                  </a:lnTo>
                  <a:lnTo>
                    <a:pt x="2" y="10"/>
                  </a:lnTo>
                  <a:close/>
                </a:path>
              </a:pathLst>
            </a:custGeom>
            <a:solidFill>
              <a:schemeClr val="tx1"/>
            </a:solidFill>
            <a:ln w="9525">
              <a:solidFill>
                <a:schemeClr val="tx1"/>
              </a:solidFill>
              <a:round/>
              <a:headEnd/>
              <a:tailEnd/>
            </a:ln>
          </p:spPr>
          <p:txBody>
            <a:bodyPr/>
            <a:lstStyle/>
            <a:p>
              <a:endParaRPr lang="en-US"/>
            </a:p>
          </p:txBody>
        </p:sp>
        <p:sp>
          <p:nvSpPr>
            <p:cNvPr id="45389" name="Freeform 959"/>
            <p:cNvSpPr>
              <a:spLocks/>
            </p:cNvSpPr>
            <p:nvPr/>
          </p:nvSpPr>
          <p:spPr bwMode="auto">
            <a:xfrm>
              <a:off x="3985" y="3198"/>
              <a:ext cx="12" cy="14"/>
            </a:xfrm>
            <a:custGeom>
              <a:avLst/>
              <a:gdLst>
                <a:gd name="T0" fmla="*/ 0 w 12"/>
                <a:gd name="T1" fmla="*/ 12 h 14"/>
                <a:gd name="T2" fmla="*/ 6 w 12"/>
                <a:gd name="T3" fmla="*/ 14 h 14"/>
                <a:gd name="T4" fmla="*/ 12 w 12"/>
                <a:gd name="T5" fmla="*/ 4 h 14"/>
                <a:gd name="T6" fmla="*/ 6 w 12"/>
                <a:gd name="T7" fmla="*/ 2 h 14"/>
                <a:gd name="T8" fmla="*/ 6 w 12"/>
                <a:gd name="T9" fmla="*/ 0 h 14"/>
                <a:gd name="T10" fmla="*/ 6 w 12"/>
                <a:gd name="T11" fmla="*/ 2 h 14"/>
                <a:gd name="T12" fmla="*/ 6 w 12"/>
                <a:gd name="T13" fmla="*/ 0 h 14"/>
                <a:gd name="T14" fmla="*/ 0 w 12"/>
                <a:gd name="T15" fmla="*/ 12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12"/>
                  </a:moveTo>
                  <a:lnTo>
                    <a:pt x="6" y="14"/>
                  </a:lnTo>
                  <a:lnTo>
                    <a:pt x="12" y="4"/>
                  </a:lnTo>
                  <a:lnTo>
                    <a:pt x="6" y="2"/>
                  </a:lnTo>
                  <a:lnTo>
                    <a:pt x="6" y="0"/>
                  </a:lnTo>
                  <a:lnTo>
                    <a:pt x="6" y="2"/>
                  </a:lnTo>
                  <a:lnTo>
                    <a:pt x="6" y="0"/>
                  </a:lnTo>
                  <a:lnTo>
                    <a:pt x="0" y="12"/>
                  </a:lnTo>
                  <a:close/>
                </a:path>
              </a:pathLst>
            </a:custGeom>
            <a:solidFill>
              <a:schemeClr val="tx1"/>
            </a:solidFill>
            <a:ln w="9525">
              <a:solidFill>
                <a:schemeClr val="tx1"/>
              </a:solidFill>
              <a:round/>
              <a:headEnd/>
              <a:tailEnd/>
            </a:ln>
          </p:spPr>
          <p:txBody>
            <a:bodyPr/>
            <a:lstStyle/>
            <a:p>
              <a:endParaRPr lang="en-US"/>
            </a:p>
          </p:txBody>
        </p:sp>
        <p:sp>
          <p:nvSpPr>
            <p:cNvPr id="45390" name="Freeform 960"/>
            <p:cNvSpPr>
              <a:spLocks/>
            </p:cNvSpPr>
            <p:nvPr/>
          </p:nvSpPr>
          <p:spPr bwMode="auto">
            <a:xfrm>
              <a:off x="3981" y="3196"/>
              <a:ext cx="10" cy="14"/>
            </a:xfrm>
            <a:custGeom>
              <a:avLst/>
              <a:gdLst>
                <a:gd name="T0" fmla="*/ 2 w 10"/>
                <a:gd name="T1" fmla="*/ 12 h 14"/>
                <a:gd name="T2" fmla="*/ 0 w 10"/>
                <a:gd name="T3" fmla="*/ 12 h 14"/>
                <a:gd name="T4" fmla="*/ 4 w 10"/>
                <a:gd name="T5" fmla="*/ 14 h 14"/>
                <a:gd name="T6" fmla="*/ 10 w 10"/>
                <a:gd name="T7" fmla="*/ 2 h 14"/>
                <a:gd name="T8" fmla="*/ 6 w 10"/>
                <a:gd name="T9" fmla="*/ 0 h 14"/>
                <a:gd name="T10" fmla="*/ 4 w 10"/>
                <a:gd name="T11" fmla="*/ 0 h 14"/>
                <a:gd name="T12" fmla="*/ 6 w 10"/>
                <a:gd name="T13" fmla="*/ 0 h 14"/>
                <a:gd name="T14" fmla="*/ 4 w 10"/>
                <a:gd name="T15" fmla="*/ 0 h 14"/>
                <a:gd name="T16" fmla="*/ 2 w 10"/>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2" y="12"/>
                  </a:moveTo>
                  <a:lnTo>
                    <a:pt x="0" y="12"/>
                  </a:lnTo>
                  <a:lnTo>
                    <a:pt x="4" y="14"/>
                  </a:lnTo>
                  <a:lnTo>
                    <a:pt x="10" y="2"/>
                  </a:lnTo>
                  <a:lnTo>
                    <a:pt x="6" y="0"/>
                  </a:lnTo>
                  <a:lnTo>
                    <a:pt x="4" y="0"/>
                  </a:lnTo>
                  <a:lnTo>
                    <a:pt x="6" y="0"/>
                  </a:lnTo>
                  <a:lnTo>
                    <a:pt x="4" y="0"/>
                  </a:lnTo>
                  <a:lnTo>
                    <a:pt x="2" y="12"/>
                  </a:lnTo>
                  <a:close/>
                </a:path>
              </a:pathLst>
            </a:custGeom>
            <a:solidFill>
              <a:schemeClr val="tx1"/>
            </a:solidFill>
            <a:ln w="9525">
              <a:solidFill>
                <a:schemeClr val="tx1"/>
              </a:solidFill>
              <a:round/>
              <a:headEnd/>
              <a:tailEnd/>
            </a:ln>
          </p:spPr>
          <p:txBody>
            <a:bodyPr/>
            <a:lstStyle/>
            <a:p>
              <a:endParaRPr lang="en-US"/>
            </a:p>
          </p:txBody>
        </p:sp>
        <p:sp>
          <p:nvSpPr>
            <p:cNvPr id="45391" name="Freeform 961"/>
            <p:cNvSpPr>
              <a:spLocks/>
            </p:cNvSpPr>
            <p:nvPr/>
          </p:nvSpPr>
          <p:spPr bwMode="auto">
            <a:xfrm>
              <a:off x="3979" y="3196"/>
              <a:ext cx="6" cy="12"/>
            </a:xfrm>
            <a:custGeom>
              <a:avLst/>
              <a:gdLst>
                <a:gd name="T0" fmla="*/ 2 w 6"/>
                <a:gd name="T1" fmla="*/ 12 h 12"/>
                <a:gd name="T2" fmla="*/ 0 w 6"/>
                <a:gd name="T3" fmla="*/ 12 h 12"/>
                <a:gd name="T4" fmla="*/ 4 w 6"/>
                <a:gd name="T5" fmla="*/ 12 h 12"/>
                <a:gd name="T6" fmla="*/ 6 w 6"/>
                <a:gd name="T7" fmla="*/ 0 h 12"/>
                <a:gd name="T8" fmla="*/ 2 w 6"/>
                <a:gd name="T9" fmla="*/ 0 h 12"/>
                <a:gd name="T10" fmla="*/ 2 w 6"/>
                <a:gd name="T11" fmla="*/ 12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2" y="12"/>
                  </a:moveTo>
                  <a:lnTo>
                    <a:pt x="0" y="12"/>
                  </a:lnTo>
                  <a:lnTo>
                    <a:pt x="4" y="12"/>
                  </a:lnTo>
                  <a:lnTo>
                    <a:pt x="6"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392" name="Freeform 962"/>
            <p:cNvSpPr>
              <a:spLocks/>
            </p:cNvSpPr>
            <p:nvPr/>
          </p:nvSpPr>
          <p:spPr bwMode="auto">
            <a:xfrm>
              <a:off x="3975" y="3196"/>
              <a:ext cx="6" cy="12"/>
            </a:xfrm>
            <a:custGeom>
              <a:avLst/>
              <a:gdLst>
                <a:gd name="T0" fmla="*/ 0 w 6"/>
                <a:gd name="T1" fmla="*/ 12 h 12"/>
                <a:gd name="T2" fmla="*/ 2 w 6"/>
                <a:gd name="T3" fmla="*/ 12 h 12"/>
                <a:gd name="T4" fmla="*/ 6 w 6"/>
                <a:gd name="T5" fmla="*/ 12 h 12"/>
                <a:gd name="T6" fmla="*/ 6 w 6"/>
                <a:gd name="T7" fmla="*/ 0 h 12"/>
                <a:gd name="T8" fmla="*/ 2 w 6"/>
                <a:gd name="T9" fmla="*/ 0 h 12"/>
                <a:gd name="T10" fmla="*/ 0 w 6"/>
                <a:gd name="T11" fmla="*/ 12 h 12"/>
                <a:gd name="T12" fmla="*/ 2 w 6"/>
                <a:gd name="T13" fmla="*/ 12 h 12"/>
                <a:gd name="T14" fmla="*/ 0 w 6"/>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2" y="12"/>
                  </a:lnTo>
                  <a:lnTo>
                    <a:pt x="6" y="12"/>
                  </a:lnTo>
                  <a:lnTo>
                    <a:pt x="6" y="0"/>
                  </a:lnTo>
                  <a:lnTo>
                    <a:pt x="2"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393" name="Freeform 963"/>
            <p:cNvSpPr>
              <a:spLocks/>
            </p:cNvSpPr>
            <p:nvPr/>
          </p:nvSpPr>
          <p:spPr bwMode="auto">
            <a:xfrm>
              <a:off x="3971" y="3194"/>
              <a:ext cx="6" cy="14"/>
            </a:xfrm>
            <a:custGeom>
              <a:avLst/>
              <a:gdLst>
                <a:gd name="T0" fmla="*/ 2 w 6"/>
                <a:gd name="T1" fmla="*/ 12 h 14"/>
                <a:gd name="T2" fmla="*/ 0 w 6"/>
                <a:gd name="T3" fmla="*/ 12 h 14"/>
                <a:gd name="T4" fmla="*/ 4 w 6"/>
                <a:gd name="T5" fmla="*/ 14 h 14"/>
                <a:gd name="T6" fmla="*/ 6 w 6"/>
                <a:gd name="T7" fmla="*/ 2 h 14"/>
                <a:gd name="T8" fmla="*/ 2 w 6"/>
                <a:gd name="T9" fmla="*/ 0 h 14"/>
                <a:gd name="T10" fmla="*/ 0 w 6"/>
                <a:gd name="T11" fmla="*/ 0 h 14"/>
                <a:gd name="T12" fmla="*/ 2 w 6"/>
                <a:gd name="T13" fmla="*/ 0 h 14"/>
                <a:gd name="T14" fmla="*/ 0 w 6"/>
                <a:gd name="T15" fmla="*/ 0 h 14"/>
                <a:gd name="T16" fmla="*/ 2 w 6"/>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4"/>
                <a:gd name="T29" fmla="*/ 6 w 6"/>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4">
                  <a:moveTo>
                    <a:pt x="2" y="12"/>
                  </a:moveTo>
                  <a:lnTo>
                    <a:pt x="0" y="12"/>
                  </a:lnTo>
                  <a:lnTo>
                    <a:pt x="4" y="14"/>
                  </a:lnTo>
                  <a:lnTo>
                    <a:pt x="6" y="2"/>
                  </a:lnTo>
                  <a:lnTo>
                    <a:pt x="2" y="0"/>
                  </a:lnTo>
                  <a:lnTo>
                    <a:pt x="0" y="0"/>
                  </a:lnTo>
                  <a:lnTo>
                    <a:pt x="2" y="0"/>
                  </a:lnTo>
                  <a:lnTo>
                    <a:pt x="0" y="0"/>
                  </a:lnTo>
                  <a:lnTo>
                    <a:pt x="2" y="12"/>
                  </a:lnTo>
                  <a:close/>
                </a:path>
              </a:pathLst>
            </a:custGeom>
            <a:solidFill>
              <a:schemeClr val="tx1"/>
            </a:solidFill>
            <a:ln w="9525">
              <a:solidFill>
                <a:schemeClr val="tx1"/>
              </a:solidFill>
              <a:round/>
              <a:headEnd/>
              <a:tailEnd/>
            </a:ln>
          </p:spPr>
          <p:txBody>
            <a:bodyPr/>
            <a:lstStyle/>
            <a:p>
              <a:endParaRPr lang="en-US"/>
            </a:p>
          </p:txBody>
        </p:sp>
        <p:sp>
          <p:nvSpPr>
            <p:cNvPr id="45394" name="Freeform 964"/>
            <p:cNvSpPr>
              <a:spLocks/>
            </p:cNvSpPr>
            <p:nvPr/>
          </p:nvSpPr>
          <p:spPr bwMode="auto">
            <a:xfrm>
              <a:off x="3966" y="3194"/>
              <a:ext cx="7" cy="14"/>
            </a:xfrm>
            <a:custGeom>
              <a:avLst/>
              <a:gdLst>
                <a:gd name="T0" fmla="*/ 4 w 7"/>
                <a:gd name="T1" fmla="*/ 12 h 14"/>
                <a:gd name="T2" fmla="*/ 4 w 7"/>
                <a:gd name="T3" fmla="*/ 14 h 14"/>
                <a:gd name="T4" fmla="*/ 7 w 7"/>
                <a:gd name="T5" fmla="*/ 12 h 14"/>
                <a:gd name="T6" fmla="*/ 5 w 7"/>
                <a:gd name="T7" fmla="*/ 0 h 14"/>
                <a:gd name="T8" fmla="*/ 2 w 7"/>
                <a:gd name="T9" fmla="*/ 2 h 14"/>
                <a:gd name="T10" fmla="*/ 0 w 7"/>
                <a:gd name="T11" fmla="*/ 2 h 14"/>
                <a:gd name="T12" fmla="*/ 2 w 7"/>
                <a:gd name="T13" fmla="*/ 2 h 14"/>
                <a:gd name="T14" fmla="*/ 0 w 7"/>
                <a:gd name="T15" fmla="*/ 2 h 14"/>
                <a:gd name="T16" fmla="*/ 4 w 7"/>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4" y="12"/>
                  </a:moveTo>
                  <a:lnTo>
                    <a:pt x="4" y="14"/>
                  </a:lnTo>
                  <a:lnTo>
                    <a:pt x="7" y="12"/>
                  </a:lnTo>
                  <a:lnTo>
                    <a:pt x="5" y="0"/>
                  </a:lnTo>
                  <a:lnTo>
                    <a:pt x="2" y="2"/>
                  </a:lnTo>
                  <a:lnTo>
                    <a:pt x="0" y="2"/>
                  </a:lnTo>
                  <a:lnTo>
                    <a:pt x="2" y="2"/>
                  </a:lnTo>
                  <a:lnTo>
                    <a:pt x="0" y="2"/>
                  </a:lnTo>
                  <a:lnTo>
                    <a:pt x="4" y="12"/>
                  </a:lnTo>
                  <a:close/>
                </a:path>
              </a:pathLst>
            </a:custGeom>
            <a:solidFill>
              <a:schemeClr val="tx1"/>
            </a:solidFill>
            <a:ln w="9525">
              <a:solidFill>
                <a:schemeClr val="tx1"/>
              </a:solidFill>
              <a:round/>
              <a:headEnd/>
              <a:tailEnd/>
            </a:ln>
          </p:spPr>
          <p:txBody>
            <a:bodyPr/>
            <a:lstStyle/>
            <a:p>
              <a:endParaRPr lang="en-US"/>
            </a:p>
          </p:txBody>
        </p:sp>
        <p:sp>
          <p:nvSpPr>
            <p:cNvPr id="45395" name="Freeform 965"/>
            <p:cNvSpPr>
              <a:spLocks/>
            </p:cNvSpPr>
            <p:nvPr/>
          </p:nvSpPr>
          <p:spPr bwMode="auto">
            <a:xfrm>
              <a:off x="3964" y="3196"/>
              <a:ext cx="6" cy="12"/>
            </a:xfrm>
            <a:custGeom>
              <a:avLst/>
              <a:gdLst>
                <a:gd name="T0" fmla="*/ 4 w 6"/>
                <a:gd name="T1" fmla="*/ 12 h 12"/>
                <a:gd name="T2" fmla="*/ 6 w 6"/>
                <a:gd name="T3" fmla="*/ 10 h 12"/>
                <a:gd name="T4" fmla="*/ 2 w 6"/>
                <a:gd name="T5" fmla="*/ 0 h 12"/>
                <a:gd name="T6" fmla="*/ 0 w 6"/>
                <a:gd name="T7" fmla="*/ 0 h 12"/>
                <a:gd name="T8" fmla="*/ 4 w 6"/>
                <a:gd name="T9" fmla="*/ 1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4" y="12"/>
                  </a:moveTo>
                  <a:lnTo>
                    <a:pt x="6" y="1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396" name="Freeform 966"/>
            <p:cNvSpPr>
              <a:spLocks/>
            </p:cNvSpPr>
            <p:nvPr/>
          </p:nvSpPr>
          <p:spPr bwMode="auto">
            <a:xfrm>
              <a:off x="3958" y="3196"/>
              <a:ext cx="10" cy="14"/>
            </a:xfrm>
            <a:custGeom>
              <a:avLst/>
              <a:gdLst>
                <a:gd name="T0" fmla="*/ 0 w 10"/>
                <a:gd name="T1" fmla="*/ 2 h 14"/>
                <a:gd name="T2" fmla="*/ 4 w 10"/>
                <a:gd name="T3" fmla="*/ 14 h 14"/>
                <a:gd name="T4" fmla="*/ 10 w 10"/>
                <a:gd name="T5" fmla="*/ 12 h 14"/>
                <a:gd name="T6" fmla="*/ 6 w 10"/>
                <a:gd name="T7" fmla="*/ 0 h 14"/>
                <a:gd name="T8" fmla="*/ 0 w 10"/>
                <a:gd name="T9" fmla="*/ 2 h 14"/>
                <a:gd name="T10" fmla="*/ 4 w 10"/>
                <a:gd name="T11" fmla="*/ 14 h 14"/>
                <a:gd name="T12" fmla="*/ 0 w 10"/>
                <a:gd name="T13" fmla="*/ 2 h 14"/>
                <a:gd name="T14" fmla="*/ 2 w 10"/>
                <a:gd name="T15" fmla="*/ 8 h 14"/>
                <a:gd name="T16" fmla="*/ 4 w 10"/>
                <a:gd name="T17" fmla="*/ 14 h 14"/>
                <a:gd name="T18" fmla="*/ 0 w 10"/>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4"/>
                <a:gd name="T32" fmla="*/ 10 w 1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4">
                  <a:moveTo>
                    <a:pt x="0" y="2"/>
                  </a:moveTo>
                  <a:lnTo>
                    <a:pt x="4" y="14"/>
                  </a:lnTo>
                  <a:lnTo>
                    <a:pt x="10" y="12"/>
                  </a:lnTo>
                  <a:lnTo>
                    <a:pt x="6" y="0"/>
                  </a:lnTo>
                  <a:lnTo>
                    <a:pt x="0" y="2"/>
                  </a:lnTo>
                  <a:lnTo>
                    <a:pt x="4" y="14"/>
                  </a:lnTo>
                  <a:lnTo>
                    <a:pt x="0" y="2"/>
                  </a:lnTo>
                  <a:lnTo>
                    <a:pt x="2" y="8"/>
                  </a:lnTo>
                  <a:lnTo>
                    <a:pt x="4" y="14"/>
                  </a:lnTo>
                  <a:lnTo>
                    <a:pt x="0" y="2"/>
                  </a:lnTo>
                  <a:close/>
                </a:path>
              </a:pathLst>
            </a:custGeom>
            <a:solidFill>
              <a:schemeClr val="tx1"/>
            </a:solidFill>
            <a:ln w="9525">
              <a:solidFill>
                <a:schemeClr val="tx1"/>
              </a:solidFill>
              <a:round/>
              <a:headEnd/>
              <a:tailEnd/>
            </a:ln>
          </p:spPr>
          <p:txBody>
            <a:bodyPr/>
            <a:lstStyle/>
            <a:p>
              <a:endParaRPr lang="en-US"/>
            </a:p>
          </p:txBody>
        </p:sp>
        <p:sp>
          <p:nvSpPr>
            <p:cNvPr id="45397" name="Freeform 967"/>
            <p:cNvSpPr>
              <a:spLocks/>
            </p:cNvSpPr>
            <p:nvPr/>
          </p:nvSpPr>
          <p:spPr bwMode="auto">
            <a:xfrm>
              <a:off x="4205" y="3229"/>
              <a:ext cx="8" cy="12"/>
            </a:xfrm>
            <a:custGeom>
              <a:avLst/>
              <a:gdLst>
                <a:gd name="T0" fmla="*/ 4 w 8"/>
                <a:gd name="T1" fmla="*/ 0 h 12"/>
                <a:gd name="T2" fmla="*/ 0 w 8"/>
                <a:gd name="T3" fmla="*/ 2 h 12"/>
                <a:gd name="T4" fmla="*/ 4 w 8"/>
                <a:gd name="T5" fmla="*/ 12 h 12"/>
                <a:gd name="T6" fmla="*/ 8 w 8"/>
                <a:gd name="T7" fmla="*/ 10 h 12"/>
                <a:gd name="T8" fmla="*/ 8 w 8"/>
                <a:gd name="T9" fmla="*/ 12 h 12"/>
                <a:gd name="T10" fmla="*/ 4 w 8"/>
                <a:gd name="T11" fmla="*/ 0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4" y="0"/>
                  </a:moveTo>
                  <a:lnTo>
                    <a:pt x="0" y="2"/>
                  </a:lnTo>
                  <a:lnTo>
                    <a:pt x="4" y="12"/>
                  </a:lnTo>
                  <a:lnTo>
                    <a:pt x="8" y="10"/>
                  </a:lnTo>
                  <a:lnTo>
                    <a:pt x="8" y="12"/>
                  </a:lnTo>
                  <a:lnTo>
                    <a:pt x="4" y="0"/>
                  </a:lnTo>
                  <a:close/>
                </a:path>
              </a:pathLst>
            </a:custGeom>
            <a:solidFill>
              <a:schemeClr val="tx1"/>
            </a:solidFill>
            <a:ln w="9525">
              <a:solidFill>
                <a:schemeClr val="tx1"/>
              </a:solidFill>
              <a:round/>
              <a:headEnd/>
              <a:tailEnd/>
            </a:ln>
          </p:spPr>
          <p:txBody>
            <a:bodyPr/>
            <a:lstStyle/>
            <a:p>
              <a:endParaRPr lang="en-US"/>
            </a:p>
          </p:txBody>
        </p:sp>
        <p:sp>
          <p:nvSpPr>
            <p:cNvPr id="45398" name="Freeform 968"/>
            <p:cNvSpPr>
              <a:spLocks/>
            </p:cNvSpPr>
            <p:nvPr/>
          </p:nvSpPr>
          <p:spPr bwMode="auto">
            <a:xfrm>
              <a:off x="4209" y="3227"/>
              <a:ext cx="10" cy="14"/>
            </a:xfrm>
            <a:custGeom>
              <a:avLst/>
              <a:gdLst>
                <a:gd name="T0" fmla="*/ 4 w 10"/>
                <a:gd name="T1" fmla="*/ 0 h 14"/>
                <a:gd name="T2" fmla="*/ 6 w 10"/>
                <a:gd name="T3" fmla="*/ 0 h 14"/>
                <a:gd name="T4" fmla="*/ 0 w 10"/>
                <a:gd name="T5" fmla="*/ 2 h 14"/>
                <a:gd name="T6" fmla="*/ 4 w 10"/>
                <a:gd name="T7" fmla="*/ 14 h 14"/>
                <a:gd name="T8" fmla="*/ 8 w 10"/>
                <a:gd name="T9" fmla="*/ 12 h 14"/>
                <a:gd name="T10" fmla="*/ 10 w 10"/>
                <a:gd name="T11" fmla="*/ 12 h 14"/>
                <a:gd name="T12" fmla="*/ 8 w 10"/>
                <a:gd name="T13" fmla="*/ 12 h 14"/>
                <a:gd name="T14" fmla="*/ 10 w 10"/>
                <a:gd name="T15" fmla="*/ 12 h 14"/>
                <a:gd name="T16" fmla="*/ 4 w 10"/>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4" y="0"/>
                  </a:moveTo>
                  <a:lnTo>
                    <a:pt x="6" y="0"/>
                  </a:lnTo>
                  <a:lnTo>
                    <a:pt x="0" y="2"/>
                  </a:lnTo>
                  <a:lnTo>
                    <a:pt x="4" y="14"/>
                  </a:lnTo>
                  <a:lnTo>
                    <a:pt x="8" y="12"/>
                  </a:lnTo>
                  <a:lnTo>
                    <a:pt x="10" y="12"/>
                  </a:lnTo>
                  <a:lnTo>
                    <a:pt x="8" y="12"/>
                  </a:lnTo>
                  <a:lnTo>
                    <a:pt x="10" y="12"/>
                  </a:lnTo>
                  <a:lnTo>
                    <a:pt x="4" y="0"/>
                  </a:lnTo>
                  <a:close/>
                </a:path>
              </a:pathLst>
            </a:custGeom>
            <a:solidFill>
              <a:schemeClr val="tx1"/>
            </a:solidFill>
            <a:ln w="9525">
              <a:solidFill>
                <a:schemeClr val="tx1"/>
              </a:solidFill>
              <a:round/>
              <a:headEnd/>
              <a:tailEnd/>
            </a:ln>
          </p:spPr>
          <p:txBody>
            <a:bodyPr/>
            <a:lstStyle/>
            <a:p>
              <a:endParaRPr lang="en-US"/>
            </a:p>
          </p:txBody>
        </p:sp>
        <p:sp>
          <p:nvSpPr>
            <p:cNvPr id="45399" name="Freeform 969"/>
            <p:cNvSpPr>
              <a:spLocks/>
            </p:cNvSpPr>
            <p:nvPr/>
          </p:nvSpPr>
          <p:spPr bwMode="auto">
            <a:xfrm>
              <a:off x="4213" y="3225"/>
              <a:ext cx="9" cy="14"/>
            </a:xfrm>
            <a:custGeom>
              <a:avLst/>
              <a:gdLst>
                <a:gd name="T0" fmla="*/ 4 w 9"/>
                <a:gd name="T1" fmla="*/ 2 h 14"/>
                <a:gd name="T2" fmla="*/ 4 w 9"/>
                <a:gd name="T3" fmla="*/ 0 h 14"/>
                <a:gd name="T4" fmla="*/ 0 w 9"/>
                <a:gd name="T5" fmla="*/ 2 h 14"/>
                <a:gd name="T6" fmla="*/ 6 w 9"/>
                <a:gd name="T7" fmla="*/ 14 h 14"/>
                <a:gd name="T8" fmla="*/ 9 w 9"/>
                <a:gd name="T9" fmla="*/ 12 h 14"/>
                <a:gd name="T10" fmla="*/ 4 w 9"/>
                <a:gd name="T11" fmla="*/ 2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4" y="2"/>
                  </a:moveTo>
                  <a:lnTo>
                    <a:pt x="4" y="0"/>
                  </a:lnTo>
                  <a:lnTo>
                    <a:pt x="0" y="2"/>
                  </a:lnTo>
                  <a:lnTo>
                    <a:pt x="6" y="14"/>
                  </a:lnTo>
                  <a:lnTo>
                    <a:pt x="9" y="12"/>
                  </a:lnTo>
                  <a:lnTo>
                    <a:pt x="4" y="2"/>
                  </a:lnTo>
                  <a:close/>
                </a:path>
              </a:pathLst>
            </a:custGeom>
            <a:solidFill>
              <a:schemeClr val="tx1"/>
            </a:solidFill>
            <a:ln w="9525">
              <a:solidFill>
                <a:schemeClr val="tx1"/>
              </a:solidFill>
              <a:round/>
              <a:headEnd/>
              <a:tailEnd/>
            </a:ln>
          </p:spPr>
          <p:txBody>
            <a:bodyPr/>
            <a:lstStyle/>
            <a:p>
              <a:endParaRPr lang="en-US"/>
            </a:p>
          </p:txBody>
        </p:sp>
        <p:sp>
          <p:nvSpPr>
            <p:cNvPr id="45400" name="Freeform 970"/>
            <p:cNvSpPr>
              <a:spLocks/>
            </p:cNvSpPr>
            <p:nvPr/>
          </p:nvSpPr>
          <p:spPr bwMode="auto">
            <a:xfrm>
              <a:off x="4217" y="3222"/>
              <a:ext cx="13" cy="15"/>
            </a:xfrm>
            <a:custGeom>
              <a:avLst/>
              <a:gdLst>
                <a:gd name="T0" fmla="*/ 7 w 13"/>
                <a:gd name="T1" fmla="*/ 0 h 15"/>
                <a:gd name="T2" fmla="*/ 0 w 13"/>
                <a:gd name="T3" fmla="*/ 5 h 15"/>
                <a:gd name="T4" fmla="*/ 5 w 13"/>
                <a:gd name="T5" fmla="*/ 15 h 15"/>
                <a:gd name="T6" fmla="*/ 13 w 13"/>
                <a:gd name="T7" fmla="*/ 9 h 15"/>
                <a:gd name="T8" fmla="*/ 7 w 13"/>
                <a:gd name="T9" fmla="*/ 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7" y="0"/>
                  </a:moveTo>
                  <a:lnTo>
                    <a:pt x="0" y="5"/>
                  </a:lnTo>
                  <a:lnTo>
                    <a:pt x="5" y="15"/>
                  </a:lnTo>
                  <a:lnTo>
                    <a:pt x="13" y="9"/>
                  </a:lnTo>
                  <a:lnTo>
                    <a:pt x="7" y="0"/>
                  </a:lnTo>
                  <a:close/>
                </a:path>
              </a:pathLst>
            </a:custGeom>
            <a:solidFill>
              <a:schemeClr val="tx1"/>
            </a:solidFill>
            <a:ln w="9525">
              <a:solidFill>
                <a:schemeClr val="tx1"/>
              </a:solidFill>
              <a:round/>
              <a:headEnd/>
              <a:tailEnd/>
            </a:ln>
          </p:spPr>
          <p:txBody>
            <a:bodyPr/>
            <a:lstStyle/>
            <a:p>
              <a:endParaRPr lang="en-US"/>
            </a:p>
          </p:txBody>
        </p:sp>
        <p:sp>
          <p:nvSpPr>
            <p:cNvPr id="45401" name="Freeform 971"/>
            <p:cNvSpPr>
              <a:spLocks/>
            </p:cNvSpPr>
            <p:nvPr/>
          </p:nvSpPr>
          <p:spPr bwMode="auto">
            <a:xfrm>
              <a:off x="4224" y="3212"/>
              <a:ext cx="22" cy="19"/>
            </a:xfrm>
            <a:custGeom>
              <a:avLst/>
              <a:gdLst>
                <a:gd name="T0" fmla="*/ 18 w 22"/>
                <a:gd name="T1" fmla="*/ 0 h 19"/>
                <a:gd name="T2" fmla="*/ 16 w 22"/>
                <a:gd name="T3" fmla="*/ 0 h 19"/>
                <a:gd name="T4" fmla="*/ 0 w 22"/>
                <a:gd name="T5" fmla="*/ 10 h 19"/>
                <a:gd name="T6" fmla="*/ 6 w 22"/>
                <a:gd name="T7" fmla="*/ 19 h 19"/>
                <a:gd name="T8" fmla="*/ 22 w 22"/>
                <a:gd name="T9" fmla="*/ 10 h 19"/>
                <a:gd name="T10" fmla="*/ 18 w 22"/>
                <a:gd name="T11" fmla="*/ 0 h 19"/>
                <a:gd name="T12" fmla="*/ 16 w 22"/>
                <a:gd name="T13" fmla="*/ 0 h 19"/>
                <a:gd name="T14" fmla="*/ 18 w 22"/>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9"/>
                <a:gd name="T26" fmla="*/ 22 w 22"/>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9">
                  <a:moveTo>
                    <a:pt x="18" y="0"/>
                  </a:moveTo>
                  <a:lnTo>
                    <a:pt x="16" y="0"/>
                  </a:lnTo>
                  <a:lnTo>
                    <a:pt x="0" y="10"/>
                  </a:lnTo>
                  <a:lnTo>
                    <a:pt x="6" y="19"/>
                  </a:lnTo>
                  <a:lnTo>
                    <a:pt x="22" y="10"/>
                  </a:lnTo>
                  <a:lnTo>
                    <a:pt x="18" y="0"/>
                  </a:lnTo>
                  <a:lnTo>
                    <a:pt x="16" y="0"/>
                  </a:lnTo>
                  <a:lnTo>
                    <a:pt x="18" y="0"/>
                  </a:lnTo>
                  <a:close/>
                </a:path>
              </a:pathLst>
            </a:custGeom>
            <a:solidFill>
              <a:schemeClr val="tx1"/>
            </a:solidFill>
            <a:ln w="9525">
              <a:solidFill>
                <a:schemeClr val="tx1"/>
              </a:solidFill>
              <a:round/>
              <a:headEnd/>
              <a:tailEnd/>
            </a:ln>
          </p:spPr>
          <p:txBody>
            <a:bodyPr/>
            <a:lstStyle/>
            <a:p>
              <a:endParaRPr lang="en-US"/>
            </a:p>
          </p:txBody>
        </p:sp>
        <p:sp>
          <p:nvSpPr>
            <p:cNvPr id="45402" name="Freeform 972"/>
            <p:cNvSpPr>
              <a:spLocks/>
            </p:cNvSpPr>
            <p:nvPr/>
          </p:nvSpPr>
          <p:spPr bwMode="auto">
            <a:xfrm>
              <a:off x="4242" y="3208"/>
              <a:ext cx="13" cy="14"/>
            </a:xfrm>
            <a:custGeom>
              <a:avLst/>
              <a:gdLst>
                <a:gd name="T0" fmla="*/ 7 w 13"/>
                <a:gd name="T1" fmla="*/ 0 h 14"/>
                <a:gd name="T2" fmla="*/ 0 w 13"/>
                <a:gd name="T3" fmla="*/ 4 h 14"/>
                <a:gd name="T4" fmla="*/ 4 w 13"/>
                <a:gd name="T5" fmla="*/ 14 h 14"/>
                <a:gd name="T6" fmla="*/ 13 w 13"/>
                <a:gd name="T7" fmla="*/ 10 h 14"/>
                <a:gd name="T8" fmla="*/ 7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7" y="0"/>
                  </a:moveTo>
                  <a:lnTo>
                    <a:pt x="0" y="4"/>
                  </a:lnTo>
                  <a:lnTo>
                    <a:pt x="4" y="14"/>
                  </a:lnTo>
                  <a:lnTo>
                    <a:pt x="13" y="10"/>
                  </a:lnTo>
                  <a:lnTo>
                    <a:pt x="7" y="0"/>
                  </a:lnTo>
                  <a:close/>
                </a:path>
              </a:pathLst>
            </a:custGeom>
            <a:solidFill>
              <a:schemeClr val="tx1"/>
            </a:solidFill>
            <a:ln w="9525">
              <a:solidFill>
                <a:schemeClr val="tx1"/>
              </a:solidFill>
              <a:round/>
              <a:headEnd/>
              <a:tailEnd/>
            </a:ln>
          </p:spPr>
          <p:txBody>
            <a:bodyPr/>
            <a:lstStyle/>
            <a:p>
              <a:endParaRPr lang="en-US"/>
            </a:p>
          </p:txBody>
        </p:sp>
        <p:sp>
          <p:nvSpPr>
            <p:cNvPr id="45403" name="Freeform 973"/>
            <p:cNvSpPr>
              <a:spLocks/>
            </p:cNvSpPr>
            <p:nvPr/>
          </p:nvSpPr>
          <p:spPr bwMode="auto">
            <a:xfrm>
              <a:off x="4249" y="3206"/>
              <a:ext cx="10" cy="12"/>
            </a:xfrm>
            <a:custGeom>
              <a:avLst/>
              <a:gdLst>
                <a:gd name="T0" fmla="*/ 4 w 10"/>
                <a:gd name="T1" fmla="*/ 0 h 12"/>
                <a:gd name="T2" fmla="*/ 2 w 10"/>
                <a:gd name="T3" fmla="*/ 0 h 12"/>
                <a:gd name="T4" fmla="*/ 0 w 10"/>
                <a:gd name="T5" fmla="*/ 2 h 12"/>
                <a:gd name="T6" fmla="*/ 6 w 10"/>
                <a:gd name="T7" fmla="*/ 12 h 12"/>
                <a:gd name="T8" fmla="*/ 10 w 10"/>
                <a:gd name="T9" fmla="*/ 10 h 12"/>
                <a:gd name="T10" fmla="*/ 8 w 10"/>
                <a:gd name="T11" fmla="*/ 12 h 12"/>
                <a:gd name="T12" fmla="*/ 4 w 10"/>
                <a:gd name="T13" fmla="*/ 0 h 12"/>
                <a:gd name="T14" fmla="*/ 2 w 10"/>
                <a:gd name="T15" fmla="*/ 0 h 12"/>
                <a:gd name="T16" fmla="*/ 4 w 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4" y="0"/>
                  </a:moveTo>
                  <a:lnTo>
                    <a:pt x="2" y="0"/>
                  </a:lnTo>
                  <a:lnTo>
                    <a:pt x="0" y="2"/>
                  </a:lnTo>
                  <a:lnTo>
                    <a:pt x="6" y="12"/>
                  </a:lnTo>
                  <a:lnTo>
                    <a:pt x="10" y="10"/>
                  </a:lnTo>
                  <a:lnTo>
                    <a:pt x="8"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404" name="Freeform 974"/>
            <p:cNvSpPr>
              <a:spLocks/>
            </p:cNvSpPr>
            <p:nvPr/>
          </p:nvSpPr>
          <p:spPr bwMode="auto">
            <a:xfrm>
              <a:off x="4253" y="3204"/>
              <a:ext cx="8" cy="14"/>
            </a:xfrm>
            <a:custGeom>
              <a:avLst/>
              <a:gdLst>
                <a:gd name="T0" fmla="*/ 4 w 8"/>
                <a:gd name="T1" fmla="*/ 0 h 14"/>
                <a:gd name="T2" fmla="*/ 0 w 8"/>
                <a:gd name="T3" fmla="*/ 2 h 14"/>
                <a:gd name="T4" fmla="*/ 4 w 8"/>
                <a:gd name="T5" fmla="*/ 14 h 14"/>
                <a:gd name="T6" fmla="*/ 8 w 8"/>
                <a:gd name="T7" fmla="*/ 12 h 14"/>
                <a:gd name="T8" fmla="*/ 4 w 8"/>
                <a:gd name="T9" fmla="*/ 0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4" y="0"/>
                  </a:moveTo>
                  <a:lnTo>
                    <a:pt x="0" y="2"/>
                  </a:lnTo>
                  <a:lnTo>
                    <a:pt x="4" y="14"/>
                  </a:lnTo>
                  <a:lnTo>
                    <a:pt x="8" y="12"/>
                  </a:lnTo>
                  <a:lnTo>
                    <a:pt x="4" y="0"/>
                  </a:lnTo>
                  <a:close/>
                </a:path>
              </a:pathLst>
            </a:custGeom>
            <a:solidFill>
              <a:schemeClr val="tx1"/>
            </a:solidFill>
            <a:ln w="9525">
              <a:solidFill>
                <a:schemeClr val="tx1"/>
              </a:solidFill>
              <a:round/>
              <a:headEnd/>
              <a:tailEnd/>
            </a:ln>
          </p:spPr>
          <p:txBody>
            <a:bodyPr/>
            <a:lstStyle/>
            <a:p>
              <a:endParaRPr lang="en-US"/>
            </a:p>
          </p:txBody>
        </p:sp>
        <p:sp>
          <p:nvSpPr>
            <p:cNvPr id="45405" name="Freeform 975"/>
            <p:cNvSpPr>
              <a:spLocks/>
            </p:cNvSpPr>
            <p:nvPr/>
          </p:nvSpPr>
          <p:spPr bwMode="auto">
            <a:xfrm>
              <a:off x="4257" y="3204"/>
              <a:ext cx="8" cy="12"/>
            </a:xfrm>
            <a:custGeom>
              <a:avLst/>
              <a:gdLst>
                <a:gd name="T0" fmla="*/ 4 w 8"/>
                <a:gd name="T1" fmla="*/ 0 h 12"/>
                <a:gd name="T2" fmla="*/ 0 w 8"/>
                <a:gd name="T3" fmla="*/ 0 h 12"/>
                <a:gd name="T4" fmla="*/ 4 w 8"/>
                <a:gd name="T5" fmla="*/ 12 h 12"/>
                <a:gd name="T6" fmla="*/ 8 w 8"/>
                <a:gd name="T7" fmla="*/ 12 h 12"/>
                <a:gd name="T8" fmla="*/ 4 w 8"/>
                <a:gd name="T9" fmla="*/ 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4" y="0"/>
                  </a:moveTo>
                  <a:lnTo>
                    <a:pt x="0" y="0"/>
                  </a:lnTo>
                  <a:lnTo>
                    <a:pt x="4" y="12"/>
                  </a:lnTo>
                  <a:lnTo>
                    <a:pt x="8" y="12"/>
                  </a:lnTo>
                  <a:lnTo>
                    <a:pt x="4" y="0"/>
                  </a:lnTo>
                  <a:close/>
                </a:path>
              </a:pathLst>
            </a:custGeom>
            <a:solidFill>
              <a:schemeClr val="tx1"/>
            </a:solidFill>
            <a:ln w="9525">
              <a:solidFill>
                <a:schemeClr val="tx1"/>
              </a:solidFill>
              <a:round/>
              <a:headEnd/>
              <a:tailEnd/>
            </a:ln>
          </p:spPr>
          <p:txBody>
            <a:bodyPr/>
            <a:lstStyle/>
            <a:p>
              <a:endParaRPr lang="en-US"/>
            </a:p>
          </p:txBody>
        </p:sp>
        <p:sp>
          <p:nvSpPr>
            <p:cNvPr id="45406" name="Freeform 976"/>
            <p:cNvSpPr>
              <a:spLocks/>
            </p:cNvSpPr>
            <p:nvPr/>
          </p:nvSpPr>
          <p:spPr bwMode="auto">
            <a:xfrm>
              <a:off x="4261" y="3202"/>
              <a:ext cx="8" cy="14"/>
            </a:xfrm>
            <a:custGeom>
              <a:avLst/>
              <a:gdLst>
                <a:gd name="T0" fmla="*/ 6 w 8"/>
                <a:gd name="T1" fmla="*/ 0 h 14"/>
                <a:gd name="T2" fmla="*/ 4 w 8"/>
                <a:gd name="T3" fmla="*/ 0 h 14"/>
                <a:gd name="T4" fmla="*/ 0 w 8"/>
                <a:gd name="T5" fmla="*/ 2 h 14"/>
                <a:gd name="T6" fmla="*/ 4 w 8"/>
                <a:gd name="T7" fmla="*/ 14 h 14"/>
                <a:gd name="T8" fmla="*/ 8 w 8"/>
                <a:gd name="T9" fmla="*/ 12 h 14"/>
                <a:gd name="T10" fmla="*/ 6 w 8"/>
                <a:gd name="T11" fmla="*/ 12 h 14"/>
                <a:gd name="T12" fmla="*/ 6 w 8"/>
                <a:gd name="T13" fmla="*/ 0 h 14"/>
                <a:gd name="T14" fmla="*/ 4 w 8"/>
                <a:gd name="T15" fmla="*/ 0 h 14"/>
                <a:gd name="T16" fmla="*/ 6 w 8"/>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4"/>
                <a:gd name="T29" fmla="*/ 8 w 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4">
                  <a:moveTo>
                    <a:pt x="6" y="0"/>
                  </a:moveTo>
                  <a:lnTo>
                    <a:pt x="4" y="0"/>
                  </a:lnTo>
                  <a:lnTo>
                    <a:pt x="0" y="2"/>
                  </a:lnTo>
                  <a:lnTo>
                    <a:pt x="4" y="14"/>
                  </a:lnTo>
                  <a:lnTo>
                    <a:pt x="8" y="12"/>
                  </a:lnTo>
                  <a:lnTo>
                    <a:pt x="6"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407" name="Rectangle 977"/>
            <p:cNvSpPr>
              <a:spLocks noChangeArrowheads="1"/>
            </p:cNvSpPr>
            <p:nvPr/>
          </p:nvSpPr>
          <p:spPr bwMode="auto">
            <a:xfrm>
              <a:off x="4267" y="3202"/>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408" name="Freeform 978"/>
            <p:cNvSpPr>
              <a:spLocks/>
            </p:cNvSpPr>
            <p:nvPr/>
          </p:nvSpPr>
          <p:spPr bwMode="auto">
            <a:xfrm>
              <a:off x="4271" y="3202"/>
              <a:ext cx="6" cy="12"/>
            </a:xfrm>
            <a:custGeom>
              <a:avLst/>
              <a:gdLst>
                <a:gd name="T0" fmla="*/ 6 w 6"/>
                <a:gd name="T1" fmla="*/ 0 h 12"/>
                <a:gd name="T2" fmla="*/ 4 w 6"/>
                <a:gd name="T3" fmla="*/ 0 h 12"/>
                <a:gd name="T4" fmla="*/ 0 w 6"/>
                <a:gd name="T5" fmla="*/ 0 h 12"/>
                <a:gd name="T6" fmla="*/ 0 w 6"/>
                <a:gd name="T7" fmla="*/ 12 h 12"/>
                <a:gd name="T8" fmla="*/ 4 w 6"/>
                <a:gd name="T9" fmla="*/ 12 h 12"/>
                <a:gd name="T10" fmla="*/ 6 w 6"/>
                <a:gd name="T11" fmla="*/ 0 h 12"/>
                <a:gd name="T12" fmla="*/ 4 w 6"/>
                <a:gd name="T13" fmla="*/ 0 h 12"/>
                <a:gd name="T14" fmla="*/ 6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6" y="0"/>
                  </a:moveTo>
                  <a:lnTo>
                    <a:pt x="4" y="0"/>
                  </a:lnTo>
                  <a:lnTo>
                    <a:pt x="0" y="0"/>
                  </a:lnTo>
                  <a:lnTo>
                    <a:pt x="0" y="12"/>
                  </a:lnTo>
                  <a:lnTo>
                    <a:pt x="4"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409" name="Freeform 979"/>
            <p:cNvSpPr>
              <a:spLocks/>
            </p:cNvSpPr>
            <p:nvPr/>
          </p:nvSpPr>
          <p:spPr bwMode="auto">
            <a:xfrm>
              <a:off x="4275" y="3202"/>
              <a:ext cx="5" cy="14"/>
            </a:xfrm>
            <a:custGeom>
              <a:avLst/>
              <a:gdLst>
                <a:gd name="T0" fmla="*/ 3 w 5"/>
                <a:gd name="T1" fmla="*/ 2 h 14"/>
                <a:gd name="T2" fmla="*/ 5 w 5"/>
                <a:gd name="T3" fmla="*/ 2 h 14"/>
                <a:gd name="T4" fmla="*/ 2 w 5"/>
                <a:gd name="T5" fmla="*/ 0 h 14"/>
                <a:gd name="T6" fmla="*/ 0 w 5"/>
                <a:gd name="T7" fmla="*/ 12 h 14"/>
                <a:gd name="T8" fmla="*/ 3 w 5"/>
                <a:gd name="T9" fmla="*/ 14 h 14"/>
                <a:gd name="T10" fmla="*/ 3 w 5"/>
                <a:gd name="T11" fmla="*/ 2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3" y="2"/>
                  </a:moveTo>
                  <a:lnTo>
                    <a:pt x="5" y="2"/>
                  </a:lnTo>
                  <a:lnTo>
                    <a:pt x="2" y="0"/>
                  </a:lnTo>
                  <a:lnTo>
                    <a:pt x="0" y="12"/>
                  </a:lnTo>
                  <a:lnTo>
                    <a:pt x="3" y="14"/>
                  </a:lnTo>
                  <a:lnTo>
                    <a:pt x="3" y="2"/>
                  </a:lnTo>
                  <a:close/>
                </a:path>
              </a:pathLst>
            </a:custGeom>
            <a:solidFill>
              <a:schemeClr val="tx1"/>
            </a:solidFill>
            <a:ln w="9525">
              <a:solidFill>
                <a:schemeClr val="tx1"/>
              </a:solidFill>
              <a:round/>
              <a:headEnd/>
              <a:tailEnd/>
            </a:ln>
          </p:spPr>
          <p:txBody>
            <a:bodyPr/>
            <a:lstStyle/>
            <a:p>
              <a:endParaRPr lang="en-US"/>
            </a:p>
          </p:txBody>
        </p:sp>
        <p:sp>
          <p:nvSpPr>
            <p:cNvPr id="45410" name="Freeform 980"/>
            <p:cNvSpPr>
              <a:spLocks/>
            </p:cNvSpPr>
            <p:nvPr/>
          </p:nvSpPr>
          <p:spPr bwMode="auto">
            <a:xfrm>
              <a:off x="4278" y="3204"/>
              <a:ext cx="6" cy="12"/>
            </a:xfrm>
            <a:custGeom>
              <a:avLst/>
              <a:gdLst>
                <a:gd name="T0" fmla="*/ 6 w 6"/>
                <a:gd name="T1" fmla="*/ 0 h 12"/>
                <a:gd name="T2" fmla="*/ 4 w 6"/>
                <a:gd name="T3" fmla="*/ 0 h 12"/>
                <a:gd name="T4" fmla="*/ 0 w 6"/>
                <a:gd name="T5" fmla="*/ 0 h 12"/>
                <a:gd name="T6" fmla="*/ 0 w 6"/>
                <a:gd name="T7" fmla="*/ 12 h 12"/>
                <a:gd name="T8" fmla="*/ 4 w 6"/>
                <a:gd name="T9" fmla="*/ 12 h 12"/>
                <a:gd name="T10" fmla="*/ 2 w 6"/>
                <a:gd name="T11" fmla="*/ 10 h 12"/>
                <a:gd name="T12" fmla="*/ 6 w 6"/>
                <a:gd name="T13" fmla="*/ 0 h 12"/>
                <a:gd name="T14" fmla="*/ 4 w 6"/>
                <a:gd name="T15" fmla="*/ 0 h 12"/>
                <a:gd name="T16" fmla="*/ 6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6" y="0"/>
                  </a:moveTo>
                  <a:lnTo>
                    <a:pt x="4" y="0"/>
                  </a:lnTo>
                  <a:lnTo>
                    <a:pt x="0" y="0"/>
                  </a:lnTo>
                  <a:lnTo>
                    <a:pt x="0" y="12"/>
                  </a:lnTo>
                  <a:lnTo>
                    <a:pt x="4" y="12"/>
                  </a:lnTo>
                  <a:lnTo>
                    <a:pt x="2" y="10"/>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411" name="Freeform 981"/>
            <p:cNvSpPr>
              <a:spLocks/>
            </p:cNvSpPr>
            <p:nvPr/>
          </p:nvSpPr>
          <p:spPr bwMode="auto">
            <a:xfrm>
              <a:off x="4280" y="3204"/>
              <a:ext cx="6" cy="12"/>
            </a:xfrm>
            <a:custGeom>
              <a:avLst/>
              <a:gdLst>
                <a:gd name="T0" fmla="*/ 4 w 6"/>
                <a:gd name="T1" fmla="*/ 0 h 12"/>
                <a:gd name="T2" fmla="*/ 6 w 6"/>
                <a:gd name="T3" fmla="*/ 0 h 12"/>
                <a:gd name="T4" fmla="*/ 4 w 6"/>
                <a:gd name="T5" fmla="*/ 0 h 12"/>
                <a:gd name="T6" fmla="*/ 0 w 6"/>
                <a:gd name="T7" fmla="*/ 10 h 12"/>
                <a:gd name="T8" fmla="*/ 2 w 6"/>
                <a:gd name="T9" fmla="*/ 12 h 12"/>
                <a:gd name="T10" fmla="*/ 4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4" y="0"/>
                  </a:moveTo>
                  <a:lnTo>
                    <a:pt x="6" y="0"/>
                  </a:lnTo>
                  <a:lnTo>
                    <a:pt x="4" y="0"/>
                  </a:lnTo>
                  <a:lnTo>
                    <a:pt x="0" y="10"/>
                  </a:lnTo>
                  <a:lnTo>
                    <a:pt x="2" y="12"/>
                  </a:lnTo>
                  <a:lnTo>
                    <a:pt x="4" y="0"/>
                  </a:lnTo>
                  <a:close/>
                </a:path>
              </a:pathLst>
            </a:custGeom>
            <a:solidFill>
              <a:schemeClr val="tx1"/>
            </a:solidFill>
            <a:ln w="9525">
              <a:solidFill>
                <a:schemeClr val="tx1"/>
              </a:solidFill>
              <a:round/>
              <a:headEnd/>
              <a:tailEnd/>
            </a:ln>
          </p:spPr>
          <p:txBody>
            <a:bodyPr/>
            <a:lstStyle/>
            <a:p>
              <a:endParaRPr lang="en-US"/>
            </a:p>
          </p:txBody>
        </p:sp>
        <p:sp>
          <p:nvSpPr>
            <p:cNvPr id="45412" name="Freeform 982"/>
            <p:cNvSpPr>
              <a:spLocks/>
            </p:cNvSpPr>
            <p:nvPr/>
          </p:nvSpPr>
          <p:spPr bwMode="auto">
            <a:xfrm>
              <a:off x="4282" y="3204"/>
              <a:ext cx="10" cy="14"/>
            </a:xfrm>
            <a:custGeom>
              <a:avLst/>
              <a:gdLst>
                <a:gd name="T0" fmla="*/ 10 w 10"/>
                <a:gd name="T1" fmla="*/ 2 h 14"/>
                <a:gd name="T2" fmla="*/ 8 w 10"/>
                <a:gd name="T3" fmla="*/ 2 h 14"/>
                <a:gd name="T4" fmla="*/ 2 w 10"/>
                <a:gd name="T5" fmla="*/ 0 h 14"/>
                <a:gd name="T6" fmla="*/ 0 w 10"/>
                <a:gd name="T7" fmla="*/ 12 h 14"/>
                <a:gd name="T8" fmla="*/ 6 w 10"/>
                <a:gd name="T9" fmla="*/ 14 h 14"/>
                <a:gd name="T10" fmla="*/ 4 w 10"/>
                <a:gd name="T11" fmla="*/ 12 h 14"/>
                <a:gd name="T12" fmla="*/ 10 w 10"/>
                <a:gd name="T13" fmla="*/ 2 h 14"/>
                <a:gd name="T14" fmla="*/ 8 w 10"/>
                <a:gd name="T15" fmla="*/ 2 h 14"/>
                <a:gd name="T16" fmla="*/ 10 w 10"/>
                <a:gd name="T17" fmla="*/ 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2"/>
                  </a:moveTo>
                  <a:lnTo>
                    <a:pt x="8" y="2"/>
                  </a:lnTo>
                  <a:lnTo>
                    <a:pt x="2" y="0"/>
                  </a:lnTo>
                  <a:lnTo>
                    <a:pt x="0" y="12"/>
                  </a:lnTo>
                  <a:lnTo>
                    <a:pt x="6" y="14"/>
                  </a:lnTo>
                  <a:lnTo>
                    <a:pt x="4" y="12"/>
                  </a:lnTo>
                  <a:lnTo>
                    <a:pt x="10" y="2"/>
                  </a:lnTo>
                  <a:lnTo>
                    <a:pt x="8" y="2"/>
                  </a:lnTo>
                  <a:lnTo>
                    <a:pt x="10" y="2"/>
                  </a:lnTo>
                  <a:close/>
                </a:path>
              </a:pathLst>
            </a:custGeom>
            <a:solidFill>
              <a:schemeClr val="tx1"/>
            </a:solidFill>
            <a:ln w="9525">
              <a:solidFill>
                <a:schemeClr val="tx1"/>
              </a:solidFill>
              <a:round/>
              <a:headEnd/>
              <a:tailEnd/>
            </a:ln>
          </p:spPr>
          <p:txBody>
            <a:bodyPr/>
            <a:lstStyle/>
            <a:p>
              <a:endParaRPr lang="en-US"/>
            </a:p>
          </p:txBody>
        </p:sp>
        <p:sp>
          <p:nvSpPr>
            <p:cNvPr id="45413" name="Freeform 983"/>
            <p:cNvSpPr>
              <a:spLocks/>
            </p:cNvSpPr>
            <p:nvPr/>
          </p:nvSpPr>
          <p:spPr bwMode="auto">
            <a:xfrm>
              <a:off x="4286" y="3206"/>
              <a:ext cx="10" cy="12"/>
            </a:xfrm>
            <a:custGeom>
              <a:avLst/>
              <a:gdLst>
                <a:gd name="T0" fmla="*/ 10 w 10"/>
                <a:gd name="T1" fmla="*/ 2 h 12"/>
                <a:gd name="T2" fmla="*/ 6 w 10"/>
                <a:gd name="T3" fmla="*/ 0 h 12"/>
                <a:gd name="T4" fmla="*/ 0 w 10"/>
                <a:gd name="T5" fmla="*/ 10 h 12"/>
                <a:gd name="T6" fmla="*/ 4 w 10"/>
                <a:gd name="T7" fmla="*/ 12 h 12"/>
                <a:gd name="T8" fmla="*/ 10 w 10"/>
                <a:gd name="T9" fmla="*/ 2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2"/>
                  </a:moveTo>
                  <a:lnTo>
                    <a:pt x="6" y="0"/>
                  </a:lnTo>
                  <a:lnTo>
                    <a:pt x="0" y="10"/>
                  </a:lnTo>
                  <a:lnTo>
                    <a:pt x="4" y="12"/>
                  </a:lnTo>
                  <a:lnTo>
                    <a:pt x="10" y="2"/>
                  </a:lnTo>
                  <a:close/>
                </a:path>
              </a:pathLst>
            </a:custGeom>
            <a:solidFill>
              <a:schemeClr val="tx1"/>
            </a:solidFill>
            <a:ln w="9525">
              <a:solidFill>
                <a:schemeClr val="tx1"/>
              </a:solidFill>
              <a:round/>
              <a:headEnd/>
              <a:tailEnd/>
            </a:ln>
          </p:spPr>
          <p:txBody>
            <a:bodyPr/>
            <a:lstStyle/>
            <a:p>
              <a:endParaRPr lang="en-US"/>
            </a:p>
          </p:txBody>
        </p:sp>
        <p:sp>
          <p:nvSpPr>
            <p:cNvPr id="45414" name="Freeform 984"/>
            <p:cNvSpPr>
              <a:spLocks/>
            </p:cNvSpPr>
            <p:nvPr/>
          </p:nvSpPr>
          <p:spPr bwMode="auto">
            <a:xfrm>
              <a:off x="4290" y="3208"/>
              <a:ext cx="21" cy="17"/>
            </a:xfrm>
            <a:custGeom>
              <a:avLst/>
              <a:gdLst>
                <a:gd name="T0" fmla="*/ 21 w 21"/>
                <a:gd name="T1" fmla="*/ 8 h 17"/>
                <a:gd name="T2" fmla="*/ 6 w 21"/>
                <a:gd name="T3" fmla="*/ 0 h 17"/>
                <a:gd name="T4" fmla="*/ 0 w 21"/>
                <a:gd name="T5" fmla="*/ 10 h 17"/>
                <a:gd name="T6" fmla="*/ 15 w 21"/>
                <a:gd name="T7" fmla="*/ 17 h 17"/>
                <a:gd name="T8" fmla="*/ 21 w 21"/>
                <a:gd name="T9" fmla="*/ 8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21" y="8"/>
                  </a:moveTo>
                  <a:lnTo>
                    <a:pt x="6" y="0"/>
                  </a:lnTo>
                  <a:lnTo>
                    <a:pt x="0" y="10"/>
                  </a:lnTo>
                  <a:lnTo>
                    <a:pt x="15" y="17"/>
                  </a:lnTo>
                  <a:lnTo>
                    <a:pt x="21" y="8"/>
                  </a:lnTo>
                  <a:close/>
                </a:path>
              </a:pathLst>
            </a:custGeom>
            <a:solidFill>
              <a:schemeClr val="tx1"/>
            </a:solidFill>
            <a:ln w="9525">
              <a:solidFill>
                <a:schemeClr val="tx1"/>
              </a:solidFill>
              <a:round/>
              <a:headEnd/>
              <a:tailEnd/>
            </a:ln>
          </p:spPr>
          <p:txBody>
            <a:bodyPr/>
            <a:lstStyle/>
            <a:p>
              <a:endParaRPr lang="en-US"/>
            </a:p>
          </p:txBody>
        </p:sp>
        <p:sp>
          <p:nvSpPr>
            <p:cNvPr id="45415" name="Freeform 985"/>
            <p:cNvSpPr>
              <a:spLocks/>
            </p:cNvSpPr>
            <p:nvPr/>
          </p:nvSpPr>
          <p:spPr bwMode="auto">
            <a:xfrm>
              <a:off x="4305" y="3216"/>
              <a:ext cx="14" cy="15"/>
            </a:xfrm>
            <a:custGeom>
              <a:avLst/>
              <a:gdLst>
                <a:gd name="T0" fmla="*/ 14 w 14"/>
                <a:gd name="T1" fmla="*/ 4 h 15"/>
                <a:gd name="T2" fmla="*/ 14 w 14"/>
                <a:gd name="T3" fmla="*/ 6 h 15"/>
                <a:gd name="T4" fmla="*/ 6 w 14"/>
                <a:gd name="T5" fmla="*/ 0 h 15"/>
                <a:gd name="T6" fmla="*/ 0 w 14"/>
                <a:gd name="T7" fmla="*/ 9 h 15"/>
                <a:gd name="T8" fmla="*/ 8 w 14"/>
                <a:gd name="T9" fmla="*/ 15 h 15"/>
                <a:gd name="T10" fmla="*/ 14 w 14"/>
                <a:gd name="T11" fmla="*/ 4 h 15"/>
                <a:gd name="T12" fmla="*/ 0 60000 65536"/>
                <a:gd name="T13" fmla="*/ 0 60000 65536"/>
                <a:gd name="T14" fmla="*/ 0 60000 65536"/>
                <a:gd name="T15" fmla="*/ 0 60000 65536"/>
                <a:gd name="T16" fmla="*/ 0 60000 65536"/>
                <a:gd name="T17" fmla="*/ 0 60000 65536"/>
                <a:gd name="T18" fmla="*/ 0 w 14"/>
                <a:gd name="T19" fmla="*/ 0 h 15"/>
                <a:gd name="T20" fmla="*/ 14 w 1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4" h="15">
                  <a:moveTo>
                    <a:pt x="14" y="4"/>
                  </a:moveTo>
                  <a:lnTo>
                    <a:pt x="14" y="6"/>
                  </a:lnTo>
                  <a:lnTo>
                    <a:pt x="6" y="0"/>
                  </a:lnTo>
                  <a:lnTo>
                    <a:pt x="0" y="9"/>
                  </a:lnTo>
                  <a:lnTo>
                    <a:pt x="8" y="15"/>
                  </a:lnTo>
                  <a:lnTo>
                    <a:pt x="14" y="4"/>
                  </a:lnTo>
                  <a:close/>
                </a:path>
              </a:pathLst>
            </a:custGeom>
            <a:solidFill>
              <a:schemeClr val="tx1"/>
            </a:solidFill>
            <a:ln w="9525">
              <a:solidFill>
                <a:schemeClr val="tx1"/>
              </a:solidFill>
              <a:round/>
              <a:headEnd/>
              <a:tailEnd/>
            </a:ln>
          </p:spPr>
          <p:txBody>
            <a:bodyPr/>
            <a:lstStyle/>
            <a:p>
              <a:endParaRPr lang="en-US"/>
            </a:p>
          </p:txBody>
        </p:sp>
      </p:grpSp>
      <p:grpSp>
        <p:nvGrpSpPr>
          <p:cNvPr id="6" name="Group 986"/>
          <p:cNvGrpSpPr>
            <a:grpSpLocks/>
          </p:cNvGrpSpPr>
          <p:nvPr/>
        </p:nvGrpSpPr>
        <p:grpSpPr bwMode="auto">
          <a:xfrm>
            <a:off x="6302375" y="5159375"/>
            <a:ext cx="962025" cy="61913"/>
            <a:chOff x="4205" y="3202"/>
            <a:chExt cx="656" cy="39"/>
          </a:xfrm>
        </p:grpSpPr>
        <p:sp>
          <p:nvSpPr>
            <p:cNvPr id="23512" name="Freeform 987"/>
            <p:cNvSpPr>
              <a:spLocks/>
            </p:cNvSpPr>
            <p:nvPr/>
          </p:nvSpPr>
          <p:spPr bwMode="auto">
            <a:xfrm>
              <a:off x="4313" y="3220"/>
              <a:ext cx="14" cy="15"/>
            </a:xfrm>
            <a:custGeom>
              <a:avLst/>
              <a:gdLst>
                <a:gd name="T0" fmla="*/ 14 w 14"/>
                <a:gd name="T1" fmla="*/ 4 h 15"/>
                <a:gd name="T2" fmla="*/ 6 w 14"/>
                <a:gd name="T3" fmla="*/ 0 h 15"/>
                <a:gd name="T4" fmla="*/ 0 w 14"/>
                <a:gd name="T5" fmla="*/ 11 h 15"/>
                <a:gd name="T6" fmla="*/ 8 w 14"/>
                <a:gd name="T7" fmla="*/ 15 h 15"/>
                <a:gd name="T8" fmla="*/ 10 w 14"/>
                <a:gd name="T9" fmla="*/ 15 h 15"/>
                <a:gd name="T10" fmla="*/ 8 w 14"/>
                <a:gd name="T11" fmla="*/ 15 h 15"/>
                <a:gd name="T12" fmla="*/ 10 w 14"/>
                <a:gd name="T13" fmla="*/ 15 h 15"/>
                <a:gd name="T14" fmla="*/ 14 w 14"/>
                <a:gd name="T15" fmla="*/ 4 h 15"/>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5"/>
                <a:gd name="T26" fmla="*/ 14 w 14"/>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5">
                  <a:moveTo>
                    <a:pt x="14" y="4"/>
                  </a:moveTo>
                  <a:lnTo>
                    <a:pt x="6" y="0"/>
                  </a:lnTo>
                  <a:lnTo>
                    <a:pt x="0" y="11"/>
                  </a:lnTo>
                  <a:lnTo>
                    <a:pt x="8" y="15"/>
                  </a:lnTo>
                  <a:lnTo>
                    <a:pt x="10" y="15"/>
                  </a:lnTo>
                  <a:lnTo>
                    <a:pt x="8" y="15"/>
                  </a:lnTo>
                  <a:lnTo>
                    <a:pt x="10" y="15"/>
                  </a:lnTo>
                  <a:lnTo>
                    <a:pt x="14" y="4"/>
                  </a:lnTo>
                  <a:close/>
                </a:path>
              </a:pathLst>
            </a:custGeom>
            <a:solidFill>
              <a:schemeClr val="tx1"/>
            </a:solidFill>
            <a:ln w="9525">
              <a:solidFill>
                <a:schemeClr val="tx1"/>
              </a:solidFill>
              <a:round/>
              <a:headEnd/>
              <a:tailEnd/>
            </a:ln>
          </p:spPr>
          <p:txBody>
            <a:bodyPr/>
            <a:lstStyle/>
            <a:p>
              <a:endParaRPr lang="en-US"/>
            </a:p>
          </p:txBody>
        </p:sp>
        <p:sp>
          <p:nvSpPr>
            <p:cNvPr id="23513" name="Freeform 988"/>
            <p:cNvSpPr>
              <a:spLocks/>
            </p:cNvSpPr>
            <p:nvPr/>
          </p:nvSpPr>
          <p:spPr bwMode="auto">
            <a:xfrm>
              <a:off x="4323" y="3224"/>
              <a:ext cx="11" cy="13"/>
            </a:xfrm>
            <a:custGeom>
              <a:avLst/>
              <a:gdLst>
                <a:gd name="T0" fmla="*/ 11 w 11"/>
                <a:gd name="T1" fmla="*/ 1 h 13"/>
                <a:gd name="T2" fmla="*/ 4 w 11"/>
                <a:gd name="T3" fmla="*/ 0 h 13"/>
                <a:gd name="T4" fmla="*/ 0 w 11"/>
                <a:gd name="T5" fmla="*/ 11 h 13"/>
                <a:gd name="T6" fmla="*/ 8 w 11"/>
                <a:gd name="T7" fmla="*/ 13 h 13"/>
                <a:gd name="T8" fmla="*/ 6 w 11"/>
                <a:gd name="T9" fmla="*/ 13 h 13"/>
                <a:gd name="T10" fmla="*/ 11 w 11"/>
                <a:gd name="T11" fmla="*/ 1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11" y="1"/>
                  </a:moveTo>
                  <a:lnTo>
                    <a:pt x="4" y="0"/>
                  </a:lnTo>
                  <a:lnTo>
                    <a:pt x="0" y="11"/>
                  </a:lnTo>
                  <a:lnTo>
                    <a:pt x="8" y="13"/>
                  </a:lnTo>
                  <a:lnTo>
                    <a:pt x="6" y="13"/>
                  </a:lnTo>
                  <a:lnTo>
                    <a:pt x="11" y="1"/>
                  </a:lnTo>
                  <a:close/>
                </a:path>
              </a:pathLst>
            </a:custGeom>
            <a:solidFill>
              <a:schemeClr val="tx1"/>
            </a:solidFill>
            <a:ln w="9525">
              <a:solidFill>
                <a:schemeClr val="tx1"/>
              </a:solidFill>
              <a:round/>
              <a:headEnd/>
              <a:tailEnd/>
            </a:ln>
          </p:spPr>
          <p:txBody>
            <a:bodyPr/>
            <a:lstStyle/>
            <a:p>
              <a:endParaRPr lang="en-US"/>
            </a:p>
          </p:txBody>
        </p:sp>
        <p:sp>
          <p:nvSpPr>
            <p:cNvPr id="23514" name="Freeform 989"/>
            <p:cNvSpPr>
              <a:spLocks/>
            </p:cNvSpPr>
            <p:nvPr/>
          </p:nvSpPr>
          <p:spPr bwMode="auto">
            <a:xfrm>
              <a:off x="4329" y="3225"/>
              <a:ext cx="9" cy="14"/>
            </a:xfrm>
            <a:custGeom>
              <a:avLst/>
              <a:gdLst>
                <a:gd name="T0" fmla="*/ 7 w 9"/>
                <a:gd name="T1" fmla="*/ 2 h 14"/>
                <a:gd name="T2" fmla="*/ 9 w 9"/>
                <a:gd name="T3" fmla="*/ 2 h 14"/>
                <a:gd name="T4" fmla="*/ 5 w 9"/>
                <a:gd name="T5" fmla="*/ 0 h 14"/>
                <a:gd name="T6" fmla="*/ 0 w 9"/>
                <a:gd name="T7" fmla="*/ 12 h 14"/>
                <a:gd name="T8" fmla="*/ 3 w 9"/>
                <a:gd name="T9" fmla="*/ 14 h 14"/>
                <a:gd name="T10" fmla="*/ 7 w 9"/>
                <a:gd name="T11" fmla="*/ 14 h 14"/>
                <a:gd name="T12" fmla="*/ 3 w 9"/>
                <a:gd name="T13" fmla="*/ 14 h 14"/>
                <a:gd name="T14" fmla="*/ 5 w 9"/>
                <a:gd name="T15" fmla="*/ 14 h 14"/>
                <a:gd name="T16" fmla="*/ 7 w 9"/>
                <a:gd name="T17" fmla="*/ 14 h 14"/>
                <a:gd name="T18" fmla="*/ 7 w 9"/>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4"/>
                <a:gd name="T32" fmla="*/ 9 w 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4">
                  <a:moveTo>
                    <a:pt x="7" y="2"/>
                  </a:moveTo>
                  <a:lnTo>
                    <a:pt x="9" y="2"/>
                  </a:lnTo>
                  <a:lnTo>
                    <a:pt x="5" y="0"/>
                  </a:lnTo>
                  <a:lnTo>
                    <a:pt x="0" y="12"/>
                  </a:lnTo>
                  <a:lnTo>
                    <a:pt x="3" y="14"/>
                  </a:lnTo>
                  <a:lnTo>
                    <a:pt x="7" y="14"/>
                  </a:lnTo>
                  <a:lnTo>
                    <a:pt x="3" y="14"/>
                  </a:lnTo>
                  <a:lnTo>
                    <a:pt x="5" y="14"/>
                  </a:lnTo>
                  <a:lnTo>
                    <a:pt x="7" y="14"/>
                  </a:lnTo>
                  <a:lnTo>
                    <a:pt x="7" y="2"/>
                  </a:lnTo>
                  <a:close/>
                </a:path>
              </a:pathLst>
            </a:custGeom>
            <a:solidFill>
              <a:schemeClr val="tx1"/>
            </a:solidFill>
            <a:ln w="9525">
              <a:solidFill>
                <a:schemeClr val="tx1"/>
              </a:solidFill>
              <a:round/>
              <a:headEnd/>
              <a:tailEnd/>
            </a:ln>
          </p:spPr>
          <p:txBody>
            <a:bodyPr/>
            <a:lstStyle/>
            <a:p>
              <a:endParaRPr lang="en-US"/>
            </a:p>
          </p:txBody>
        </p:sp>
        <p:sp>
          <p:nvSpPr>
            <p:cNvPr id="23515" name="Freeform 990"/>
            <p:cNvSpPr>
              <a:spLocks/>
            </p:cNvSpPr>
            <p:nvPr/>
          </p:nvSpPr>
          <p:spPr bwMode="auto">
            <a:xfrm>
              <a:off x="4336" y="3227"/>
              <a:ext cx="6" cy="12"/>
            </a:xfrm>
            <a:custGeom>
              <a:avLst/>
              <a:gdLst>
                <a:gd name="T0" fmla="*/ 6 w 6"/>
                <a:gd name="T1" fmla="*/ 0 h 12"/>
                <a:gd name="T2" fmla="*/ 4 w 6"/>
                <a:gd name="T3" fmla="*/ 0 h 12"/>
                <a:gd name="T4" fmla="*/ 0 w 6"/>
                <a:gd name="T5" fmla="*/ 0 h 12"/>
                <a:gd name="T6" fmla="*/ 0 w 6"/>
                <a:gd name="T7" fmla="*/ 12 h 12"/>
                <a:gd name="T8" fmla="*/ 4 w 6"/>
                <a:gd name="T9" fmla="*/ 12 h 12"/>
                <a:gd name="T10" fmla="*/ 2 w 6"/>
                <a:gd name="T11" fmla="*/ 12 h 12"/>
                <a:gd name="T12" fmla="*/ 6 w 6"/>
                <a:gd name="T13" fmla="*/ 0 h 12"/>
                <a:gd name="T14" fmla="*/ 4 w 6"/>
                <a:gd name="T15" fmla="*/ 0 h 12"/>
                <a:gd name="T16" fmla="*/ 6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6" y="0"/>
                  </a:moveTo>
                  <a:lnTo>
                    <a:pt x="4" y="0"/>
                  </a:lnTo>
                  <a:lnTo>
                    <a:pt x="0" y="0"/>
                  </a:lnTo>
                  <a:lnTo>
                    <a:pt x="0" y="12"/>
                  </a:lnTo>
                  <a:lnTo>
                    <a:pt x="4" y="12"/>
                  </a:lnTo>
                  <a:lnTo>
                    <a:pt x="2"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23516" name="Freeform 991"/>
            <p:cNvSpPr>
              <a:spLocks/>
            </p:cNvSpPr>
            <p:nvPr/>
          </p:nvSpPr>
          <p:spPr bwMode="auto">
            <a:xfrm>
              <a:off x="4338" y="3227"/>
              <a:ext cx="6" cy="14"/>
            </a:xfrm>
            <a:custGeom>
              <a:avLst/>
              <a:gdLst>
                <a:gd name="T0" fmla="*/ 4 w 6"/>
                <a:gd name="T1" fmla="*/ 2 h 14"/>
                <a:gd name="T2" fmla="*/ 6 w 6"/>
                <a:gd name="T3" fmla="*/ 2 h 14"/>
                <a:gd name="T4" fmla="*/ 4 w 6"/>
                <a:gd name="T5" fmla="*/ 0 h 14"/>
                <a:gd name="T6" fmla="*/ 0 w 6"/>
                <a:gd name="T7" fmla="*/ 12 h 14"/>
                <a:gd name="T8" fmla="*/ 2 w 6"/>
                <a:gd name="T9" fmla="*/ 12 h 14"/>
                <a:gd name="T10" fmla="*/ 4 w 6"/>
                <a:gd name="T11" fmla="*/ 14 h 14"/>
                <a:gd name="T12" fmla="*/ 2 w 6"/>
                <a:gd name="T13" fmla="*/ 12 h 14"/>
                <a:gd name="T14" fmla="*/ 4 w 6"/>
                <a:gd name="T15" fmla="*/ 14 h 14"/>
                <a:gd name="T16" fmla="*/ 4 w 6"/>
                <a:gd name="T17" fmla="*/ 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4"/>
                <a:gd name="T29" fmla="*/ 6 w 6"/>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4">
                  <a:moveTo>
                    <a:pt x="4" y="2"/>
                  </a:moveTo>
                  <a:lnTo>
                    <a:pt x="6" y="2"/>
                  </a:lnTo>
                  <a:lnTo>
                    <a:pt x="4" y="0"/>
                  </a:lnTo>
                  <a:lnTo>
                    <a:pt x="0" y="12"/>
                  </a:lnTo>
                  <a:lnTo>
                    <a:pt x="2" y="12"/>
                  </a:lnTo>
                  <a:lnTo>
                    <a:pt x="4" y="14"/>
                  </a:lnTo>
                  <a:lnTo>
                    <a:pt x="2" y="12"/>
                  </a:lnTo>
                  <a:lnTo>
                    <a:pt x="4" y="14"/>
                  </a:lnTo>
                  <a:lnTo>
                    <a:pt x="4" y="2"/>
                  </a:lnTo>
                  <a:close/>
                </a:path>
              </a:pathLst>
            </a:custGeom>
            <a:solidFill>
              <a:schemeClr val="tx1"/>
            </a:solidFill>
            <a:ln w="9525">
              <a:solidFill>
                <a:schemeClr val="tx1"/>
              </a:solidFill>
              <a:round/>
              <a:headEnd/>
              <a:tailEnd/>
            </a:ln>
          </p:spPr>
          <p:txBody>
            <a:bodyPr/>
            <a:lstStyle/>
            <a:p>
              <a:endParaRPr lang="en-US"/>
            </a:p>
          </p:txBody>
        </p:sp>
        <p:sp>
          <p:nvSpPr>
            <p:cNvPr id="23517" name="Rectangle 992"/>
            <p:cNvSpPr>
              <a:spLocks noChangeArrowheads="1"/>
            </p:cNvSpPr>
            <p:nvPr/>
          </p:nvSpPr>
          <p:spPr bwMode="auto">
            <a:xfrm>
              <a:off x="4342" y="3229"/>
              <a:ext cx="4" cy="12"/>
            </a:xfrm>
            <a:prstGeom prst="rect">
              <a:avLst/>
            </a:prstGeom>
            <a:solidFill>
              <a:schemeClr val="tx1"/>
            </a:solidFill>
            <a:ln w="9525">
              <a:solidFill>
                <a:schemeClr val="tx1"/>
              </a:solidFill>
              <a:miter lim="800000"/>
              <a:headEnd/>
              <a:tailEnd/>
            </a:ln>
          </p:spPr>
          <p:txBody>
            <a:bodyPr/>
            <a:lstStyle/>
            <a:p>
              <a:endParaRPr lang="en-US"/>
            </a:p>
          </p:txBody>
        </p:sp>
        <p:sp>
          <p:nvSpPr>
            <p:cNvPr id="23518" name="Freeform 993"/>
            <p:cNvSpPr>
              <a:spLocks/>
            </p:cNvSpPr>
            <p:nvPr/>
          </p:nvSpPr>
          <p:spPr bwMode="auto">
            <a:xfrm>
              <a:off x="4346" y="3229"/>
              <a:ext cx="6" cy="12"/>
            </a:xfrm>
            <a:custGeom>
              <a:avLst/>
              <a:gdLst>
                <a:gd name="T0" fmla="*/ 2 w 6"/>
                <a:gd name="T1" fmla="*/ 0 h 12"/>
                <a:gd name="T2" fmla="*/ 4 w 6"/>
                <a:gd name="T3" fmla="*/ 0 h 12"/>
                <a:gd name="T4" fmla="*/ 0 w 6"/>
                <a:gd name="T5" fmla="*/ 0 h 12"/>
                <a:gd name="T6" fmla="*/ 0 w 6"/>
                <a:gd name="T7" fmla="*/ 12 h 12"/>
                <a:gd name="T8" fmla="*/ 4 w 6"/>
                <a:gd name="T9" fmla="*/ 12 h 12"/>
                <a:gd name="T10" fmla="*/ 6 w 6"/>
                <a:gd name="T11" fmla="*/ 10 h 12"/>
                <a:gd name="T12" fmla="*/ 4 w 6"/>
                <a:gd name="T13" fmla="*/ 12 h 12"/>
                <a:gd name="T14" fmla="*/ 6 w 6"/>
                <a:gd name="T15" fmla="*/ 12 h 12"/>
                <a:gd name="T16" fmla="*/ 6 w 6"/>
                <a:gd name="T17" fmla="*/ 10 h 12"/>
                <a:gd name="T18" fmla="*/ 2 w 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2" y="0"/>
                  </a:moveTo>
                  <a:lnTo>
                    <a:pt x="4" y="0"/>
                  </a:lnTo>
                  <a:lnTo>
                    <a:pt x="0" y="0"/>
                  </a:lnTo>
                  <a:lnTo>
                    <a:pt x="0" y="12"/>
                  </a:lnTo>
                  <a:lnTo>
                    <a:pt x="4" y="12"/>
                  </a:lnTo>
                  <a:lnTo>
                    <a:pt x="6" y="10"/>
                  </a:lnTo>
                  <a:lnTo>
                    <a:pt x="4" y="12"/>
                  </a:lnTo>
                  <a:lnTo>
                    <a:pt x="6" y="12"/>
                  </a:lnTo>
                  <a:lnTo>
                    <a:pt x="6" y="10"/>
                  </a:lnTo>
                  <a:lnTo>
                    <a:pt x="2" y="0"/>
                  </a:lnTo>
                  <a:close/>
                </a:path>
              </a:pathLst>
            </a:custGeom>
            <a:solidFill>
              <a:schemeClr val="tx1"/>
            </a:solidFill>
            <a:ln w="9525">
              <a:solidFill>
                <a:schemeClr val="tx1"/>
              </a:solidFill>
              <a:round/>
              <a:headEnd/>
              <a:tailEnd/>
            </a:ln>
          </p:spPr>
          <p:txBody>
            <a:bodyPr/>
            <a:lstStyle/>
            <a:p>
              <a:endParaRPr lang="en-US"/>
            </a:p>
          </p:txBody>
        </p:sp>
        <p:sp>
          <p:nvSpPr>
            <p:cNvPr id="23519" name="Freeform 994"/>
            <p:cNvSpPr>
              <a:spLocks/>
            </p:cNvSpPr>
            <p:nvPr/>
          </p:nvSpPr>
          <p:spPr bwMode="auto">
            <a:xfrm>
              <a:off x="4348" y="3227"/>
              <a:ext cx="8" cy="12"/>
            </a:xfrm>
            <a:custGeom>
              <a:avLst/>
              <a:gdLst>
                <a:gd name="T0" fmla="*/ 4 w 8"/>
                <a:gd name="T1" fmla="*/ 0 h 12"/>
                <a:gd name="T2" fmla="*/ 0 w 8"/>
                <a:gd name="T3" fmla="*/ 2 h 12"/>
                <a:gd name="T4" fmla="*/ 4 w 8"/>
                <a:gd name="T5" fmla="*/ 12 h 12"/>
                <a:gd name="T6" fmla="*/ 8 w 8"/>
                <a:gd name="T7" fmla="*/ 12 h 12"/>
                <a:gd name="T8" fmla="*/ 6 w 8"/>
                <a:gd name="T9" fmla="*/ 12 h 12"/>
                <a:gd name="T10" fmla="*/ 4 w 8"/>
                <a:gd name="T11" fmla="*/ 0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4" y="0"/>
                  </a:moveTo>
                  <a:lnTo>
                    <a:pt x="0" y="2"/>
                  </a:lnTo>
                  <a:lnTo>
                    <a:pt x="4" y="12"/>
                  </a:lnTo>
                  <a:lnTo>
                    <a:pt x="8" y="12"/>
                  </a:lnTo>
                  <a:lnTo>
                    <a:pt x="6" y="12"/>
                  </a:lnTo>
                  <a:lnTo>
                    <a:pt x="4" y="0"/>
                  </a:lnTo>
                  <a:close/>
                </a:path>
              </a:pathLst>
            </a:custGeom>
            <a:solidFill>
              <a:schemeClr val="tx1"/>
            </a:solidFill>
            <a:ln w="9525">
              <a:solidFill>
                <a:schemeClr val="tx1"/>
              </a:solidFill>
              <a:round/>
              <a:headEnd/>
              <a:tailEnd/>
            </a:ln>
          </p:spPr>
          <p:txBody>
            <a:bodyPr/>
            <a:lstStyle/>
            <a:p>
              <a:endParaRPr lang="en-US"/>
            </a:p>
          </p:txBody>
        </p:sp>
        <p:sp>
          <p:nvSpPr>
            <p:cNvPr id="23520" name="Freeform 995"/>
            <p:cNvSpPr>
              <a:spLocks/>
            </p:cNvSpPr>
            <p:nvPr/>
          </p:nvSpPr>
          <p:spPr bwMode="auto">
            <a:xfrm>
              <a:off x="4352" y="3227"/>
              <a:ext cx="8" cy="12"/>
            </a:xfrm>
            <a:custGeom>
              <a:avLst/>
              <a:gdLst>
                <a:gd name="T0" fmla="*/ 6 w 8"/>
                <a:gd name="T1" fmla="*/ 0 h 12"/>
                <a:gd name="T2" fmla="*/ 0 w 8"/>
                <a:gd name="T3" fmla="*/ 0 h 12"/>
                <a:gd name="T4" fmla="*/ 2 w 8"/>
                <a:gd name="T5" fmla="*/ 12 h 12"/>
                <a:gd name="T6" fmla="*/ 8 w 8"/>
                <a:gd name="T7" fmla="*/ 12 h 12"/>
                <a:gd name="T8" fmla="*/ 6 w 8"/>
                <a:gd name="T9" fmla="*/ 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6" y="0"/>
                  </a:moveTo>
                  <a:lnTo>
                    <a:pt x="0" y="0"/>
                  </a:lnTo>
                  <a:lnTo>
                    <a:pt x="2" y="12"/>
                  </a:lnTo>
                  <a:lnTo>
                    <a:pt x="8" y="12"/>
                  </a:lnTo>
                  <a:lnTo>
                    <a:pt x="6" y="0"/>
                  </a:lnTo>
                  <a:close/>
                </a:path>
              </a:pathLst>
            </a:custGeom>
            <a:solidFill>
              <a:schemeClr val="tx1"/>
            </a:solidFill>
            <a:ln w="9525">
              <a:solidFill>
                <a:schemeClr val="tx1"/>
              </a:solidFill>
              <a:round/>
              <a:headEnd/>
              <a:tailEnd/>
            </a:ln>
          </p:spPr>
          <p:txBody>
            <a:bodyPr/>
            <a:lstStyle/>
            <a:p>
              <a:endParaRPr lang="en-US"/>
            </a:p>
          </p:txBody>
        </p:sp>
        <p:sp>
          <p:nvSpPr>
            <p:cNvPr id="23521" name="Freeform 996"/>
            <p:cNvSpPr>
              <a:spLocks/>
            </p:cNvSpPr>
            <p:nvPr/>
          </p:nvSpPr>
          <p:spPr bwMode="auto">
            <a:xfrm>
              <a:off x="4358" y="3225"/>
              <a:ext cx="5" cy="14"/>
            </a:xfrm>
            <a:custGeom>
              <a:avLst/>
              <a:gdLst>
                <a:gd name="T0" fmla="*/ 2 w 5"/>
                <a:gd name="T1" fmla="*/ 0 h 14"/>
                <a:gd name="T2" fmla="*/ 3 w 5"/>
                <a:gd name="T3" fmla="*/ 0 h 14"/>
                <a:gd name="T4" fmla="*/ 0 w 5"/>
                <a:gd name="T5" fmla="*/ 2 h 14"/>
                <a:gd name="T6" fmla="*/ 2 w 5"/>
                <a:gd name="T7" fmla="*/ 14 h 14"/>
                <a:gd name="T8" fmla="*/ 5 w 5"/>
                <a:gd name="T9" fmla="*/ 12 h 14"/>
                <a:gd name="T10" fmla="*/ 2 w 5"/>
                <a:gd name="T11" fmla="*/ 0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2" y="0"/>
                  </a:moveTo>
                  <a:lnTo>
                    <a:pt x="3" y="0"/>
                  </a:lnTo>
                  <a:lnTo>
                    <a:pt x="0" y="2"/>
                  </a:lnTo>
                  <a:lnTo>
                    <a:pt x="2" y="14"/>
                  </a:lnTo>
                  <a:lnTo>
                    <a:pt x="5" y="12"/>
                  </a:lnTo>
                  <a:lnTo>
                    <a:pt x="2" y="0"/>
                  </a:lnTo>
                  <a:close/>
                </a:path>
              </a:pathLst>
            </a:custGeom>
            <a:solidFill>
              <a:schemeClr val="tx1"/>
            </a:solidFill>
            <a:ln w="9525">
              <a:solidFill>
                <a:schemeClr val="tx1"/>
              </a:solidFill>
              <a:round/>
              <a:headEnd/>
              <a:tailEnd/>
            </a:ln>
          </p:spPr>
          <p:txBody>
            <a:bodyPr/>
            <a:lstStyle/>
            <a:p>
              <a:endParaRPr lang="en-US"/>
            </a:p>
          </p:txBody>
        </p:sp>
        <p:sp>
          <p:nvSpPr>
            <p:cNvPr id="23522" name="Freeform 997"/>
            <p:cNvSpPr>
              <a:spLocks/>
            </p:cNvSpPr>
            <p:nvPr/>
          </p:nvSpPr>
          <p:spPr bwMode="auto">
            <a:xfrm>
              <a:off x="4360" y="3224"/>
              <a:ext cx="11" cy="13"/>
            </a:xfrm>
            <a:custGeom>
              <a:avLst/>
              <a:gdLst>
                <a:gd name="T0" fmla="*/ 5 w 11"/>
                <a:gd name="T1" fmla="*/ 0 h 13"/>
                <a:gd name="T2" fmla="*/ 7 w 11"/>
                <a:gd name="T3" fmla="*/ 0 h 13"/>
                <a:gd name="T4" fmla="*/ 0 w 11"/>
                <a:gd name="T5" fmla="*/ 1 h 13"/>
                <a:gd name="T6" fmla="*/ 3 w 11"/>
                <a:gd name="T7" fmla="*/ 13 h 13"/>
                <a:gd name="T8" fmla="*/ 11 w 11"/>
                <a:gd name="T9" fmla="*/ 11 h 13"/>
                <a:gd name="T10" fmla="*/ 5 w 11"/>
                <a:gd name="T11" fmla="*/ 0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5" y="0"/>
                  </a:moveTo>
                  <a:lnTo>
                    <a:pt x="7" y="0"/>
                  </a:lnTo>
                  <a:lnTo>
                    <a:pt x="0" y="1"/>
                  </a:lnTo>
                  <a:lnTo>
                    <a:pt x="3" y="13"/>
                  </a:lnTo>
                  <a:lnTo>
                    <a:pt x="11" y="11"/>
                  </a:lnTo>
                  <a:lnTo>
                    <a:pt x="5" y="0"/>
                  </a:lnTo>
                  <a:close/>
                </a:path>
              </a:pathLst>
            </a:custGeom>
            <a:solidFill>
              <a:schemeClr val="tx1"/>
            </a:solidFill>
            <a:ln w="9525">
              <a:solidFill>
                <a:schemeClr val="tx1"/>
              </a:solidFill>
              <a:round/>
              <a:headEnd/>
              <a:tailEnd/>
            </a:ln>
          </p:spPr>
          <p:txBody>
            <a:bodyPr/>
            <a:lstStyle/>
            <a:p>
              <a:endParaRPr lang="en-US"/>
            </a:p>
          </p:txBody>
        </p:sp>
        <p:sp>
          <p:nvSpPr>
            <p:cNvPr id="23523" name="Freeform 998"/>
            <p:cNvSpPr>
              <a:spLocks/>
            </p:cNvSpPr>
            <p:nvPr/>
          </p:nvSpPr>
          <p:spPr bwMode="auto">
            <a:xfrm>
              <a:off x="4365" y="3216"/>
              <a:ext cx="23" cy="19"/>
            </a:xfrm>
            <a:custGeom>
              <a:avLst/>
              <a:gdLst>
                <a:gd name="T0" fmla="*/ 18 w 23"/>
                <a:gd name="T1" fmla="*/ 0 h 19"/>
                <a:gd name="T2" fmla="*/ 0 w 23"/>
                <a:gd name="T3" fmla="*/ 8 h 19"/>
                <a:gd name="T4" fmla="*/ 6 w 23"/>
                <a:gd name="T5" fmla="*/ 19 h 19"/>
                <a:gd name="T6" fmla="*/ 23 w 23"/>
                <a:gd name="T7" fmla="*/ 11 h 19"/>
                <a:gd name="T8" fmla="*/ 18 w 23"/>
                <a:gd name="T9" fmla="*/ 0 h 19"/>
                <a:gd name="T10" fmla="*/ 0 60000 65536"/>
                <a:gd name="T11" fmla="*/ 0 60000 65536"/>
                <a:gd name="T12" fmla="*/ 0 60000 65536"/>
                <a:gd name="T13" fmla="*/ 0 60000 65536"/>
                <a:gd name="T14" fmla="*/ 0 60000 65536"/>
                <a:gd name="T15" fmla="*/ 0 w 23"/>
                <a:gd name="T16" fmla="*/ 0 h 19"/>
                <a:gd name="T17" fmla="*/ 23 w 23"/>
                <a:gd name="T18" fmla="*/ 19 h 19"/>
              </a:gdLst>
              <a:ahLst/>
              <a:cxnLst>
                <a:cxn ang="T10">
                  <a:pos x="T0" y="T1"/>
                </a:cxn>
                <a:cxn ang="T11">
                  <a:pos x="T2" y="T3"/>
                </a:cxn>
                <a:cxn ang="T12">
                  <a:pos x="T4" y="T5"/>
                </a:cxn>
                <a:cxn ang="T13">
                  <a:pos x="T6" y="T7"/>
                </a:cxn>
                <a:cxn ang="T14">
                  <a:pos x="T8" y="T9"/>
                </a:cxn>
              </a:cxnLst>
              <a:rect l="T15" t="T16" r="T17" b="T18"/>
              <a:pathLst>
                <a:path w="23" h="19">
                  <a:moveTo>
                    <a:pt x="18" y="0"/>
                  </a:moveTo>
                  <a:lnTo>
                    <a:pt x="0" y="8"/>
                  </a:lnTo>
                  <a:lnTo>
                    <a:pt x="6" y="19"/>
                  </a:lnTo>
                  <a:lnTo>
                    <a:pt x="23" y="11"/>
                  </a:lnTo>
                  <a:lnTo>
                    <a:pt x="18" y="0"/>
                  </a:lnTo>
                  <a:close/>
                </a:path>
              </a:pathLst>
            </a:custGeom>
            <a:solidFill>
              <a:schemeClr val="tx1"/>
            </a:solidFill>
            <a:ln w="9525">
              <a:solidFill>
                <a:schemeClr val="tx1"/>
              </a:solidFill>
              <a:round/>
              <a:headEnd/>
              <a:tailEnd/>
            </a:ln>
          </p:spPr>
          <p:txBody>
            <a:bodyPr/>
            <a:lstStyle/>
            <a:p>
              <a:endParaRPr lang="en-US"/>
            </a:p>
          </p:txBody>
        </p:sp>
        <p:sp>
          <p:nvSpPr>
            <p:cNvPr id="23524" name="Freeform 999"/>
            <p:cNvSpPr>
              <a:spLocks/>
            </p:cNvSpPr>
            <p:nvPr/>
          </p:nvSpPr>
          <p:spPr bwMode="auto">
            <a:xfrm>
              <a:off x="4383" y="3212"/>
              <a:ext cx="13" cy="15"/>
            </a:xfrm>
            <a:custGeom>
              <a:avLst/>
              <a:gdLst>
                <a:gd name="T0" fmla="*/ 7 w 13"/>
                <a:gd name="T1" fmla="*/ 0 h 15"/>
                <a:gd name="T2" fmla="*/ 0 w 13"/>
                <a:gd name="T3" fmla="*/ 4 h 15"/>
                <a:gd name="T4" fmla="*/ 5 w 13"/>
                <a:gd name="T5" fmla="*/ 15 h 15"/>
                <a:gd name="T6" fmla="*/ 13 w 13"/>
                <a:gd name="T7" fmla="*/ 12 h 15"/>
                <a:gd name="T8" fmla="*/ 11 w 13"/>
                <a:gd name="T9" fmla="*/ 12 h 15"/>
                <a:gd name="T10" fmla="*/ 7 w 13"/>
                <a:gd name="T11" fmla="*/ 0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7" y="0"/>
                  </a:moveTo>
                  <a:lnTo>
                    <a:pt x="0" y="4"/>
                  </a:lnTo>
                  <a:lnTo>
                    <a:pt x="5" y="15"/>
                  </a:lnTo>
                  <a:lnTo>
                    <a:pt x="13" y="12"/>
                  </a:lnTo>
                  <a:lnTo>
                    <a:pt x="11" y="12"/>
                  </a:lnTo>
                  <a:lnTo>
                    <a:pt x="7" y="0"/>
                  </a:lnTo>
                  <a:close/>
                </a:path>
              </a:pathLst>
            </a:custGeom>
            <a:solidFill>
              <a:schemeClr val="tx1"/>
            </a:solidFill>
            <a:ln w="9525">
              <a:solidFill>
                <a:schemeClr val="tx1"/>
              </a:solidFill>
              <a:round/>
              <a:headEnd/>
              <a:tailEnd/>
            </a:ln>
          </p:spPr>
          <p:txBody>
            <a:bodyPr/>
            <a:lstStyle/>
            <a:p>
              <a:endParaRPr lang="en-US"/>
            </a:p>
          </p:txBody>
        </p:sp>
        <p:sp>
          <p:nvSpPr>
            <p:cNvPr id="23525" name="Freeform 1000"/>
            <p:cNvSpPr>
              <a:spLocks/>
            </p:cNvSpPr>
            <p:nvPr/>
          </p:nvSpPr>
          <p:spPr bwMode="auto">
            <a:xfrm>
              <a:off x="4390" y="3208"/>
              <a:ext cx="14" cy="16"/>
            </a:xfrm>
            <a:custGeom>
              <a:avLst/>
              <a:gdLst>
                <a:gd name="T0" fmla="*/ 10 w 14"/>
                <a:gd name="T1" fmla="*/ 0 h 16"/>
                <a:gd name="T2" fmla="*/ 0 w 14"/>
                <a:gd name="T3" fmla="*/ 4 h 16"/>
                <a:gd name="T4" fmla="*/ 4 w 14"/>
                <a:gd name="T5" fmla="*/ 16 h 16"/>
                <a:gd name="T6" fmla="*/ 14 w 14"/>
                <a:gd name="T7" fmla="*/ 12 h 16"/>
                <a:gd name="T8" fmla="*/ 12 w 14"/>
                <a:gd name="T9" fmla="*/ 12 h 16"/>
                <a:gd name="T10" fmla="*/ 10 w 14"/>
                <a:gd name="T11" fmla="*/ 0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10" y="0"/>
                  </a:moveTo>
                  <a:lnTo>
                    <a:pt x="0" y="4"/>
                  </a:lnTo>
                  <a:lnTo>
                    <a:pt x="4" y="16"/>
                  </a:lnTo>
                  <a:lnTo>
                    <a:pt x="14" y="12"/>
                  </a:lnTo>
                  <a:lnTo>
                    <a:pt x="12" y="12"/>
                  </a:lnTo>
                  <a:lnTo>
                    <a:pt x="10" y="0"/>
                  </a:lnTo>
                  <a:close/>
                </a:path>
              </a:pathLst>
            </a:custGeom>
            <a:solidFill>
              <a:schemeClr val="tx1"/>
            </a:solidFill>
            <a:ln w="9525">
              <a:solidFill>
                <a:schemeClr val="tx1"/>
              </a:solidFill>
              <a:round/>
              <a:headEnd/>
              <a:tailEnd/>
            </a:ln>
          </p:spPr>
          <p:txBody>
            <a:bodyPr/>
            <a:lstStyle/>
            <a:p>
              <a:endParaRPr lang="en-US"/>
            </a:p>
          </p:txBody>
        </p:sp>
        <p:sp>
          <p:nvSpPr>
            <p:cNvPr id="23526" name="Freeform 1001"/>
            <p:cNvSpPr>
              <a:spLocks/>
            </p:cNvSpPr>
            <p:nvPr/>
          </p:nvSpPr>
          <p:spPr bwMode="auto">
            <a:xfrm>
              <a:off x="4400" y="3208"/>
              <a:ext cx="8" cy="12"/>
            </a:xfrm>
            <a:custGeom>
              <a:avLst/>
              <a:gdLst>
                <a:gd name="T0" fmla="*/ 6 w 8"/>
                <a:gd name="T1" fmla="*/ 0 h 12"/>
                <a:gd name="T2" fmla="*/ 0 w 8"/>
                <a:gd name="T3" fmla="*/ 0 h 12"/>
                <a:gd name="T4" fmla="*/ 2 w 8"/>
                <a:gd name="T5" fmla="*/ 12 h 12"/>
                <a:gd name="T6" fmla="*/ 8 w 8"/>
                <a:gd name="T7" fmla="*/ 12 h 12"/>
                <a:gd name="T8" fmla="*/ 6 w 8"/>
                <a:gd name="T9" fmla="*/ 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6" y="0"/>
                  </a:moveTo>
                  <a:lnTo>
                    <a:pt x="0" y="0"/>
                  </a:lnTo>
                  <a:lnTo>
                    <a:pt x="2" y="12"/>
                  </a:lnTo>
                  <a:lnTo>
                    <a:pt x="8" y="12"/>
                  </a:lnTo>
                  <a:lnTo>
                    <a:pt x="6" y="0"/>
                  </a:lnTo>
                  <a:close/>
                </a:path>
              </a:pathLst>
            </a:custGeom>
            <a:solidFill>
              <a:schemeClr val="tx1"/>
            </a:solidFill>
            <a:ln w="9525">
              <a:solidFill>
                <a:schemeClr val="tx1"/>
              </a:solidFill>
              <a:round/>
              <a:headEnd/>
              <a:tailEnd/>
            </a:ln>
          </p:spPr>
          <p:txBody>
            <a:bodyPr/>
            <a:lstStyle/>
            <a:p>
              <a:endParaRPr lang="en-US"/>
            </a:p>
          </p:txBody>
        </p:sp>
        <p:sp>
          <p:nvSpPr>
            <p:cNvPr id="23527" name="Freeform 1002"/>
            <p:cNvSpPr>
              <a:spLocks/>
            </p:cNvSpPr>
            <p:nvPr/>
          </p:nvSpPr>
          <p:spPr bwMode="auto">
            <a:xfrm>
              <a:off x="4406" y="3206"/>
              <a:ext cx="8" cy="14"/>
            </a:xfrm>
            <a:custGeom>
              <a:avLst/>
              <a:gdLst>
                <a:gd name="T0" fmla="*/ 2 w 8"/>
                <a:gd name="T1" fmla="*/ 0 h 14"/>
                <a:gd name="T2" fmla="*/ 4 w 8"/>
                <a:gd name="T3" fmla="*/ 0 h 14"/>
                <a:gd name="T4" fmla="*/ 0 w 8"/>
                <a:gd name="T5" fmla="*/ 2 h 14"/>
                <a:gd name="T6" fmla="*/ 2 w 8"/>
                <a:gd name="T7" fmla="*/ 14 h 14"/>
                <a:gd name="T8" fmla="*/ 6 w 8"/>
                <a:gd name="T9" fmla="*/ 12 h 14"/>
                <a:gd name="T10" fmla="*/ 8 w 8"/>
                <a:gd name="T11" fmla="*/ 12 h 14"/>
                <a:gd name="T12" fmla="*/ 6 w 8"/>
                <a:gd name="T13" fmla="*/ 12 h 14"/>
                <a:gd name="T14" fmla="*/ 8 w 8"/>
                <a:gd name="T15" fmla="*/ 12 h 14"/>
                <a:gd name="T16" fmla="*/ 2 w 8"/>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4"/>
                <a:gd name="T29" fmla="*/ 8 w 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4">
                  <a:moveTo>
                    <a:pt x="2" y="0"/>
                  </a:moveTo>
                  <a:lnTo>
                    <a:pt x="4" y="0"/>
                  </a:lnTo>
                  <a:lnTo>
                    <a:pt x="0" y="2"/>
                  </a:lnTo>
                  <a:lnTo>
                    <a:pt x="2" y="14"/>
                  </a:lnTo>
                  <a:lnTo>
                    <a:pt x="6" y="12"/>
                  </a:lnTo>
                  <a:lnTo>
                    <a:pt x="8" y="12"/>
                  </a:lnTo>
                  <a:lnTo>
                    <a:pt x="6" y="12"/>
                  </a:lnTo>
                  <a:lnTo>
                    <a:pt x="8" y="12"/>
                  </a:lnTo>
                  <a:lnTo>
                    <a:pt x="2" y="0"/>
                  </a:lnTo>
                  <a:close/>
                </a:path>
              </a:pathLst>
            </a:custGeom>
            <a:solidFill>
              <a:schemeClr val="tx1"/>
            </a:solidFill>
            <a:ln w="9525">
              <a:solidFill>
                <a:schemeClr val="tx1"/>
              </a:solidFill>
              <a:round/>
              <a:headEnd/>
              <a:tailEnd/>
            </a:ln>
          </p:spPr>
          <p:txBody>
            <a:bodyPr/>
            <a:lstStyle/>
            <a:p>
              <a:endParaRPr lang="en-US"/>
            </a:p>
          </p:txBody>
        </p:sp>
        <p:sp>
          <p:nvSpPr>
            <p:cNvPr id="23528" name="Freeform 1003"/>
            <p:cNvSpPr>
              <a:spLocks/>
            </p:cNvSpPr>
            <p:nvPr/>
          </p:nvSpPr>
          <p:spPr bwMode="auto">
            <a:xfrm>
              <a:off x="4408" y="3206"/>
              <a:ext cx="8" cy="12"/>
            </a:xfrm>
            <a:custGeom>
              <a:avLst/>
              <a:gdLst>
                <a:gd name="T0" fmla="*/ 6 w 8"/>
                <a:gd name="T1" fmla="*/ 0 h 12"/>
                <a:gd name="T2" fmla="*/ 2 w 8"/>
                <a:gd name="T3" fmla="*/ 0 h 12"/>
                <a:gd name="T4" fmla="*/ 0 w 8"/>
                <a:gd name="T5" fmla="*/ 0 h 12"/>
                <a:gd name="T6" fmla="*/ 6 w 8"/>
                <a:gd name="T7" fmla="*/ 12 h 12"/>
                <a:gd name="T8" fmla="*/ 8 w 8"/>
                <a:gd name="T9" fmla="*/ 10 h 12"/>
                <a:gd name="T10" fmla="*/ 6 w 8"/>
                <a:gd name="T11" fmla="*/ 12 h 12"/>
                <a:gd name="T12" fmla="*/ 6 w 8"/>
                <a:gd name="T13" fmla="*/ 0 h 12"/>
                <a:gd name="T14" fmla="*/ 4 w 8"/>
                <a:gd name="T15" fmla="*/ 0 h 12"/>
                <a:gd name="T16" fmla="*/ 2 w 8"/>
                <a:gd name="T17" fmla="*/ 0 h 12"/>
                <a:gd name="T18" fmla="*/ 6 w 8"/>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6" y="0"/>
                  </a:moveTo>
                  <a:lnTo>
                    <a:pt x="2" y="0"/>
                  </a:lnTo>
                  <a:lnTo>
                    <a:pt x="0" y="0"/>
                  </a:lnTo>
                  <a:lnTo>
                    <a:pt x="6" y="12"/>
                  </a:lnTo>
                  <a:lnTo>
                    <a:pt x="8" y="10"/>
                  </a:lnTo>
                  <a:lnTo>
                    <a:pt x="6" y="12"/>
                  </a:lnTo>
                  <a:lnTo>
                    <a:pt x="6" y="0"/>
                  </a:lnTo>
                  <a:lnTo>
                    <a:pt x="4" y="0"/>
                  </a:lnTo>
                  <a:lnTo>
                    <a:pt x="2" y="0"/>
                  </a:lnTo>
                  <a:lnTo>
                    <a:pt x="6" y="0"/>
                  </a:lnTo>
                  <a:close/>
                </a:path>
              </a:pathLst>
            </a:custGeom>
            <a:solidFill>
              <a:schemeClr val="tx1"/>
            </a:solidFill>
            <a:ln w="9525">
              <a:solidFill>
                <a:schemeClr val="tx1"/>
              </a:solidFill>
              <a:round/>
              <a:headEnd/>
              <a:tailEnd/>
            </a:ln>
          </p:spPr>
          <p:txBody>
            <a:bodyPr/>
            <a:lstStyle/>
            <a:p>
              <a:endParaRPr lang="en-US"/>
            </a:p>
          </p:txBody>
        </p:sp>
        <p:sp>
          <p:nvSpPr>
            <p:cNvPr id="23529" name="Rectangle 1004"/>
            <p:cNvSpPr>
              <a:spLocks noChangeArrowheads="1"/>
            </p:cNvSpPr>
            <p:nvPr/>
          </p:nvSpPr>
          <p:spPr bwMode="auto">
            <a:xfrm>
              <a:off x="4414" y="3206"/>
              <a:ext cx="2" cy="12"/>
            </a:xfrm>
            <a:prstGeom prst="rect">
              <a:avLst/>
            </a:prstGeom>
            <a:solidFill>
              <a:schemeClr val="tx1"/>
            </a:solidFill>
            <a:ln w="9525">
              <a:solidFill>
                <a:schemeClr val="tx1"/>
              </a:solidFill>
              <a:miter lim="800000"/>
              <a:headEnd/>
              <a:tailEnd/>
            </a:ln>
          </p:spPr>
          <p:txBody>
            <a:bodyPr/>
            <a:lstStyle/>
            <a:p>
              <a:endParaRPr lang="en-US"/>
            </a:p>
          </p:txBody>
        </p:sp>
        <p:sp>
          <p:nvSpPr>
            <p:cNvPr id="23530" name="Rectangle 1005"/>
            <p:cNvSpPr>
              <a:spLocks noChangeArrowheads="1"/>
            </p:cNvSpPr>
            <p:nvPr/>
          </p:nvSpPr>
          <p:spPr bwMode="auto">
            <a:xfrm>
              <a:off x="4416" y="3206"/>
              <a:ext cx="3" cy="12"/>
            </a:xfrm>
            <a:prstGeom prst="rect">
              <a:avLst/>
            </a:prstGeom>
            <a:solidFill>
              <a:schemeClr val="tx1"/>
            </a:solidFill>
            <a:ln w="9525">
              <a:solidFill>
                <a:schemeClr val="tx1"/>
              </a:solidFill>
              <a:miter lim="800000"/>
              <a:headEnd/>
              <a:tailEnd/>
            </a:ln>
          </p:spPr>
          <p:txBody>
            <a:bodyPr/>
            <a:lstStyle/>
            <a:p>
              <a:endParaRPr lang="en-US"/>
            </a:p>
          </p:txBody>
        </p:sp>
        <p:sp>
          <p:nvSpPr>
            <p:cNvPr id="23531" name="Rectangle 1006"/>
            <p:cNvSpPr>
              <a:spLocks noChangeArrowheads="1"/>
            </p:cNvSpPr>
            <p:nvPr/>
          </p:nvSpPr>
          <p:spPr bwMode="auto">
            <a:xfrm>
              <a:off x="4419" y="3206"/>
              <a:ext cx="4" cy="12"/>
            </a:xfrm>
            <a:prstGeom prst="rect">
              <a:avLst/>
            </a:prstGeom>
            <a:solidFill>
              <a:schemeClr val="tx1"/>
            </a:solidFill>
            <a:ln w="9525">
              <a:solidFill>
                <a:schemeClr val="tx1"/>
              </a:solidFill>
              <a:miter lim="800000"/>
              <a:headEnd/>
              <a:tailEnd/>
            </a:ln>
          </p:spPr>
          <p:txBody>
            <a:bodyPr/>
            <a:lstStyle/>
            <a:p>
              <a:endParaRPr lang="en-US"/>
            </a:p>
          </p:txBody>
        </p:sp>
        <p:sp>
          <p:nvSpPr>
            <p:cNvPr id="23532" name="Rectangle 1007"/>
            <p:cNvSpPr>
              <a:spLocks noChangeArrowheads="1"/>
            </p:cNvSpPr>
            <p:nvPr/>
          </p:nvSpPr>
          <p:spPr bwMode="auto">
            <a:xfrm>
              <a:off x="4423" y="3206"/>
              <a:ext cx="4" cy="12"/>
            </a:xfrm>
            <a:prstGeom prst="rect">
              <a:avLst/>
            </a:prstGeom>
            <a:solidFill>
              <a:schemeClr val="tx1"/>
            </a:solidFill>
            <a:ln w="9525">
              <a:solidFill>
                <a:schemeClr val="tx1"/>
              </a:solidFill>
              <a:miter lim="800000"/>
              <a:headEnd/>
              <a:tailEnd/>
            </a:ln>
          </p:spPr>
          <p:txBody>
            <a:bodyPr/>
            <a:lstStyle/>
            <a:p>
              <a:endParaRPr lang="en-US"/>
            </a:p>
          </p:txBody>
        </p:sp>
        <p:sp>
          <p:nvSpPr>
            <p:cNvPr id="23533" name="Freeform 1008"/>
            <p:cNvSpPr>
              <a:spLocks/>
            </p:cNvSpPr>
            <p:nvPr/>
          </p:nvSpPr>
          <p:spPr bwMode="auto">
            <a:xfrm>
              <a:off x="4427" y="3206"/>
              <a:ext cx="6" cy="12"/>
            </a:xfrm>
            <a:custGeom>
              <a:avLst/>
              <a:gdLst>
                <a:gd name="T0" fmla="*/ 6 w 6"/>
                <a:gd name="T1" fmla="*/ 0 h 12"/>
                <a:gd name="T2" fmla="*/ 4 w 6"/>
                <a:gd name="T3" fmla="*/ 0 h 12"/>
                <a:gd name="T4" fmla="*/ 0 w 6"/>
                <a:gd name="T5" fmla="*/ 0 h 12"/>
                <a:gd name="T6" fmla="*/ 0 w 6"/>
                <a:gd name="T7" fmla="*/ 12 h 12"/>
                <a:gd name="T8" fmla="*/ 4 w 6"/>
                <a:gd name="T9" fmla="*/ 12 h 12"/>
                <a:gd name="T10" fmla="*/ 0 w 6"/>
                <a:gd name="T11" fmla="*/ 10 h 12"/>
                <a:gd name="T12" fmla="*/ 6 w 6"/>
                <a:gd name="T13" fmla="*/ 0 h 12"/>
                <a:gd name="T14" fmla="*/ 4 w 6"/>
                <a:gd name="T15" fmla="*/ 0 h 12"/>
                <a:gd name="T16" fmla="*/ 6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6" y="0"/>
                  </a:moveTo>
                  <a:lnTo>
                    <a:pt x="4" y="0"/>
                  </a:lnTo>
                  <a:lnTo>
                    <a:pt x="0" y="0"/>
                  </a:lnTo>
                  <a:lnTo>
                    <a:pt x="0" y="12"/>
                  </a:lnTo>
                  <a:lnTo>
                    <a:pt x="4" y="12"/>
                  </a:lnTo>
                  <a:lnTo>
                    <a:pt x="0" y="10"/>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23534" name="Freeform 1009"/>
            <p:cNvSpPr>
              <a:spLocks/>
            </p:cNvSpPr>
            <p:nvPr/>
          </p:nvSpPr>
          <p:spPr bwMode="auto">
            <a:xfrm>
              <a:off x="4427" y="3206"/>
              <a:ext cx="8" cy="12"/>
            </a:xfrm>
            <a:custGeom>
              <a:avLst/>
              <a:gdLst>
                <a:gd name="T0" fmla="*/ 6 w 8"/>
                <a:gd name="T1" fmla="*/ 0 h 12"/>
                <a:gd name="T2" fmla="*/ 8 w 8"/>
                <a:gd name="T3" fmla="*/ 0 h 12"/>
                <a:gd name="T4" fmla="*/ 6 w 8"/>
                <a:gd name="T5" fmla="*/ 0 h 12"/>
                <a:gd name="T6" fmla="*/ 0 w 8"/>
                <a:gd name="T7" fmla="*/ 10 h 12"/>
                <a:gd name="T8" fmla="*/ 2 w 8"/>
                <a:gd name="T9" fmla="*/ 12 h 12"/>
                <a:gd name="T10" fmla="*/ 4 w 8"/>
                <a:gd name="T11" fmla="*/ 12 h 12"/>
                <a:gd name="T12" fmla="*/ 2 w 8"/>
                <a:gd name="T13" fmla="*/ 12 h 12"/>
                <a:gd name="T14" fmla="*/ 4 w 8"/>
                <a:gd name="T15" fmla="*/ 12 h 12"/>
                <a:gd name="T16" fmla="*/ 6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0"/>
                  </a:moveTo>
                  <a:lnTo>
                    <a:pt x="8" y="0"/>
                  </a:lnTo>
                  <a:lnTo>
                    <a:pt x="6" y="0"/>
                  </a:lnTo>
                  <a:lnTo>
                    <a:pt x="0" y="10"/>
                  </a:lnTo>
                  <a:lnTo>
                    <a:pt x="2" y="12"/>
                  </a:lnTo>
                  <a:lnTo>
                    <a:pt x="4" y="12"/>
                  </a:lnTo>
                  <a:lnTo>
                    <a:pt x="2" y="12"/>
                  </a:lnTo>
                  <a:lnTo>
                    <a:pt x="4" y="12"/>
                  </a:lnTo>
                  <a:lnTo>
                    <a:pt x="6" y="0"/>
                  </a:lnTo>
                  <a:close/>
                </a:path>
              </a:pathLst>
            </a:custGeom>
            <a:solidFill>
              <a:schemeClr val="tx1"/>
            </a:solidFill>
            <a:ln w="9525">
              <a:solidFill>
                <a:schemeClr val="tx1"/>
              </a:solidFill>
              <a:round/>
              <a:headEnd/>
              <a:tailEnd/>
            </a:ln>
          </p:spPr>
          <p:txBody>
            <a:bodyPr/>
            <a:lstStyle/>
            <a:p>
              <a:endParaRPr lang="en-US"/>
            </a:p>
          </p:txBody>
        </p:sp>
        <p:sp>
          <p:nvSpPr>
            <p:cNvPr id="23535" name="Freeform 1010"/>
            <p:cNvSpPr>
              <a:spLocks/>
            </p:cNvSpPr>
            <p:nvPr/>
          </p:nvSpPr>
          <p:spPr bwMode="auto">
            <a:xfrm>
              <a:off x="4431" y="3206"/>
              <a:ext cx="8" cy="14"/>
            </a:xfrm>
            <a:custGeom>
              <a:avLst/>
              <a:gdLst>
                <a:gd name="T0" fmla="*/ 8 w 8"/>
                <a:gd name="T1" fmla="*/ 2 h 14"/>
                <a:gd name="T2" fmla="*/ 2 w 8"/>
                <a:gd name="T3" fmla="*/ 0 h 14"/>
                <a:gd name="T4" fmla="*/ 0 w 8"/>
                <a:gd name="T5" fmla="*/ 12 h 14"/>
                <a:gd name="T6" fmla="*/ 6 w 8"/>
                <a:gd name="T7" fmla="*/ 14 h 14"/>
                <a:gd name="T8" fmla="*/ 4 w 8"/>
                <a:gd name="T9" fmla="*/ 14 h 14"/>
                <a:gd name="T10" fmla="*/ 8 w 8"/>
                <a:gd name="T11" fmla="*/ 2 h 14"/>
                <a:gd name="T12" fmla="*/ 0 60000 65536"/>
                <a:gd name="T13" fmla="*/ 0 60000 65536"/>
                <a:gd name="T14" fmla="*/ 0 60000 65536"/>
                <a:gd name="T15" fmla="*/ 0 60000 65536"/>
                <a:gd name="T16" fmla="*/ 0 60000 65536"/>
                <a:gd name="T17" fmla="*/ 0 60000 65536"/>
                <a:gd name="T18" fmla="*/ 0 w 8"/>
                <a:gd name="T19" fmla="*/ 0 h 14"/>
                <a:gd name="T20" fmla="*/ 8 w 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8" h="14">
                  <a:moveTo>
                    <a:pt x="8" y="2"/>
                  </a:moveTo>
                  <a:lnTo>
                    <a:pt x="2" y="0"/>
                  </a:lnTo>
                  <a:lnTo>
                    <a:pt x="0" y="12"/>
                  </a:lnTo>
                  <a:lnTo>
                    <a:pt x="6" y="14"/>
                  </a:lnTo>
                  <a:lnTo>
                    <a:pt x="4" y="14"/>
                  </a:lnTo>
                  <a:lnTo>
                    <a:pt x="8" y="2"/>
                  </a:lnTo>
                  <a:close/>
                </a:path>
              </a:pathLst>
            </a:custGeom>
            <a:solidFill>
              <a:schemeClr val="tx1"/>
            </a:solidFill>
            <a:ln w="9525">
              <a:solidFill>
                <a:schemeClr val="tx1"/>
              </a:solidFill>
              <a:round/>
              <a:headEnd/>
              <a:tailEnd/>
            </a:ln>
          </p:spPr>
          <p:txBody>
            <a:bodyPr/>
            <a:lstStyle/>
            <a:p>
              <a:endParaRPr lang="en-US"/>
            </a:p>
          </p:txBody>
        </p:sp>
        <p:sp>
          <p:nvSpPr>
            <p:cNvPr id="23536" name="Freeform 1011"/>
            <p:cNvSpPr>
              <a:spLocks/>
            </p:cNvSpPr>
            <p:nvPr/>
          </p:nvSpPr>
          <p:spPr bwMode="auto">
            <a:xfrm>
              <a:off x="4435" y="3208"/>
              <a:ext cx="13" cy="14"/>
            </a:xfrm>
            <a:custGeom>
              <a:avLst/>
              <a:gdLst>
                <a:gd name="T0" fmla="*/ 13 w 13"/>
                <a:gd name="T1" fmla="*/ 2 h 14"/>
                <a:gd name="T2" fmla="*/ 4 w 13"/>
                <a:gd name="T3" fmla="*/ 0 h 14"/>
                <a:gd name="T4" fmla="*/ 0 w 13"/>
                <a:gd name="T5" fmla="*/ 12 h 14"/>
                <a:gd name="T6" fmla="*/ 9 w 13"/>
                <a:gd name="T7" fmla="*/ 14 h 14"/>
                <a:gd name="T8" fmla="*/ 13 w 13"/>
                <a:gd name="T9" fmla="*/ 2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3" y="2"/>
                  </a:moveTo>
                  <a:lnTo>
                    <a:pt x="4" y="0"/>
                  </a:lnTo>
                  <a:lnTo>
                    <a:pt x="0" y="12"/>
                  </a:lnTo>
                  <a:lnTo>
                    <a:pt x="9" y="14"/>
                  </a:lnTo>
                  <a:lnTo>
                    <a:pt x="13" y="2"/>
                  </a:lnTo>
                  <a:close/>
                </a:path>
              </a:pathLst>
            </a:custGeom>
            <a:solidFill>
              <a:schemeClr val="tx1"/>
            </a:solidFill>
            <a:ln w="9525">
              <a:solidFill>
                <a:schemeClr val="tx1"/>
              </a:solidFill>
              <a:round/>
              <a:headEnd/>
              <a:tailEnd/>
            </a:ln>
          </p:spPr>
          <p:txBody>
            <a:bodyPr/>
            <a:lstStyle/>
            <a:p>
              <a:endParaRPr lang="en-US"/>
            </a:p>
          </p:txBody>
        </p:sp>
        <p:sp>
          <p:nvSpPr>
            <p:cNvPr id="23537" name="Freeform 1012"/>
            <p:cNvSpPr>
              <a:spLocks/>
            </p:cNvSpPr>
            <p:nvPr/>
          </p:nvSpPr>
          <p:spPr bwMode="auto">
            <a:xfrm>
              <a:off x="4444" y="3210"/>
              <a:ext cx="14" cy="15"/>
            </a:xfrm>
            <a:custGeom>
              <a:avLst/>
              <a:gdLst>
                <a:gd name="T0" fmla="*/ 14 w 14"/>
                <a:gd name="T1" fmla="*/ 4 h 15"/>
                <a:gd name="T2" fmla="*/ 4 w 14"/>
                <a:gd name="T3" fmla="*/ 0 h 15"/>
                <a:gd name="T4" fmla="*/ 0 w 14"/>
                <a:gd name="T5" fmla="*/ 12 h 15"/>
                <a:gd name="T6" fmla="*/ 8 w 14"/>
                <a:gd name="T7" fmla="*/ 15 h 15"/>
                <a:gd name="T8" fmla="*/ 14 w 14"/>
                <a:gd name="T9" fmla="*/ 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14" y="4"/>
                  </a:moveTo>
                  <a:lnTo>
                    <a:pt x="4" y="0"/>
                  </a:lnTo>
                  <a:lnTo>
                    <a:pt x="0" y="12"/>
                  </a:lnTo>
                  <a:lnTo>
                    <a:pt x="8" y="15"/>
                  </a:lnTo>
                  <a:lnTo>
                    <a:pt x="14" y="4"/>
                  </a:lnTo>
                  <a:close/>
                </a:path>
              </a:pathLst>
            </a:custGeom>
            <a:solidFill>
              <a:schemeClr val="tx1"/>
            </a:solidFill>
            <a:ln w="9525">
              <a:solidFill>
                <a:schemeClr val="tx1"/>
              </a:solidFill>
              <a:round/>
              <a:headEnd/>
              <a:tailEnd/>
            </a:ln>
          </p:spPr>
          <p:txBody>
            <a:bodyPr/>
            <a:lstStyle/>
            <a:p>
              <a:endParaRPr lang="en-US"/>
            </a:p>
          </p:txBody>
        </p:sp>
        <p:sp>
          <p:nvSpPr>
            <p:cNvPr id="23538" name="Freeform 1013"/>
            <p:cNvSpPr>
              <a:spLocks/>
            </p:cNvSpPr>
            <p:nvPr/>
          </p:nvSpPr>
          <p:spPr bwMode="auto">
            <a:xfrm>
              <a:off x="4452" y="3214"/>
              <a:ext cx="21" cy="17"/>
            </a:xfrm>
            <a:custGeom>
              <a:avLst/>
              <a:gdLst>
                <a:gd name="T0" fmla="*/ 21 w 21"/>
                <a:gd name="T1" fmla="*/ 8 h 17"/>
                <a:gd name="T2" fmla="*/ 6 w 21"/>
                <a:gd name="T3" fmla="*/ 0 h 17"/>
                <a:gd name="T4" fmla="*/ 0 w 21"/>
                <a:gd name="T5" fmla="*/ 11 h 17"/>
                <a:gd name="T6" fmla="*/ 16 w 21"/>
                <a:gd name="T7" fmla="*/ 17 h 17"/>
                <a:gd name="T8" fmla="*/ 18 w 21"/>
                <a:gd name="T9" fmla="*/ 17 h 17"/>
                <a:gd name="T10" fmla="*/ 16 w 21"/>
                <a:gd name="T11" fmla="*/ 17 h 17"/>
                <a:gd name="T12" fmla="*/ 18 w 21"/>
                <a:gd name="T13" fmla="*/ 17 h 17"/>
                <a:gd name="T14" fmla="*/ 21 w 21"/>
                <a:gd name="T15" fmla="*/ 8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21" y="8"/>
                  </a:moveTo>
                  <a:lnTo>
                    <a:pt x="6" y="0"/>
                  </a:lnTo>
                  <a:lnTo>
                    <a:pt x="0" y="11"/>
                  </a:lnTo>
                  <a:lnTo>
                    <a:pt x="16" y="17"/>
                  </a:lnTo>
                  <a:lnTo>
                    <a:pt x="18" y="17"/>
                  </a:lnTo>
                  <a:lnTo>
                    <a:pt x="16" y="17"/>
                  </a:lnTo>
                  <a:lnTo>
                    <a:pt x="18" y="17"/>
                  </a:lnTo>
                  <a:lnTo>
                    <a:pt x="21" y="8"/>
                  </a:lnTo>
                  <a:close/>
                </a:path>
              </a:pathLst>
            </a:custGeom>
            <a:solidFill>
              <a:schemeClr val="tx1"/>
            </a:solidFill>
            <a:ln w="9525">
              <a:solidFill>
                <a:schemeClr val="tx1"/>
              </a:solidFill>
              <a:round/>
              <a:headEnd/>
              <a:tailEnd/>
            </a:ln>
          </p:spPr>
          <p:txBody>
            <a:bodyPr/>
            <a:lstStyle/>
            <a:p>
              <a:endParaRPr lang="en-US"/>
            </a:p>
          </p:txBody>
        </p:sp>
        <p:sp>
          <p:nvSpPr>
            <p:cNvPr id="23539" name="Freeform 1014"/>
            <p:cNvSpPr>
              <a:spLocks/>
            </p:cNvSpPr>
            <p:nvPr/>
          </p:nvSpPr>
          <p:spPr bwMode="auto">
            <a:xfrm>
              <a:off x="4470" y="3222"/>
              <a:ext cx="7" cy="13"/>
            </a:xfrm>
            <a:custGeom>
              <a:avLst/>
              <a:gdLst>
                <a:gd name="T0" fmla="*/ 7 w 7"/>
                <a:gd name="T1" fmla="*/ 2 h 13"/>
                <a:gd name="T2" fmla="*/ 3 w 7"/>
                <a:gd name="T3" fmla="*/ 0 h 13"/>
                <a:gd name="T4" fmla="*/ 0 w 7"/>
                <a:gd name="T5" fmla="*/ 9 h 13"/>
                <a:gd name="T6" fmla="*/ 3 w 7"/>
                <a:gd name="T7" fmla="*/ 11 h 13"/>
                <a:gd name="T8" fmla="*/ 5 w 7"/>
                <a:gd name="T9" fmla="*/ 13 h 13"/>
                <a:gd name="T10" fmla="*/ 3 w 7"/>
                <a:gd name="T11" fmla="*/ 11 h 13"/>
                <a:gd name="T12" fmla="*/ 3 w 7"/>
                <a:gd name="T13" fmla="*/ 13 h 13"/>
                <a:gd name="T14" fmla="*/ 5 w 7"/>
                <a:gd name="T15" fmla="*/ 13 h 13"/>
                <a:gd name="T16" fmla="*/ 7 w 7"/>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7" y="2"/>
                  </a:moveTo>
                  <a:lnTo>
                    <a:pt x="3" y="0"/>
                  </a:lnTo>
                  <a:lnTo>
                    <a:pt x="0" y="9"/>
                  </a:lnTo>
                  <a:lnTo>
                    <a:pt x="3" y="11"/>
                  </a:lnTo>
                  <a:lnTo>
                    <a:pt x="5" y="13"/>
                  </a:lnTo>
                  <a:lnTo>
                    <a:pt x="3" y="11"/>
                  </a:lnTo>
                  <a:lnTo>
                    <a:pt x="3" y="13"/>
                  </a:lnTo>
                  <a:lnTo>
                    <a:pt x="5" y="13"/>
                  </a:lnTo>
                  <a:lnTo>
                    <a:pt x="7" y="2"/>
                  </a:lnTo>
                  <a:close/>
                </a:path>
              </a:pathLst>
            </a:custGeom>
            <a:solidFill>
              <a:schemeClr val="tx1"/>
            </a:solidFill>
            <a:ln w="9525">
              <a:solidFill>
                <a:schemeClr val="tx1"/>
              </a:solidFill>
              <a:round/>
              <a:headEnd/>
              <a:tailEnd/>
            </a:ln>
          </p:spPr>
          <p:txBody>
            <a:bodyPr/>
            <a:lstStyle/>
            <a:p>
              <a:endParaRPr lang="en-US"/>
            </a:p>
          </p:txBody>
        </p:sp>
        <p:sp>
          <p:nvSpPr>
            <p:cNvPr id="23540" name="Freeform 1015"/>
            <p:cNvSpPr>
              <a:spLocks/>
            </p:cNvSpPr>
            <p:nvPr/>
          </p:nvSpPr>
          <p:spPr bwMode="auto">
            <a:xfrm>
              <a:off x="4475" y="3224"/>
              <a:ext cx="8" cy="11"/>
            </a:xfrm>
            <a:custGeom>
              <a:avLst/>
              <a:gdLst>
                <a:gd name="T0" fmla="*/ 8 w 8"/>
                <a:gd name="T1" fmla="*/ 0 h 11"/>
                <a:gd name="T2" fmla="*/ 6 w 8"/>
                <a:gd name="T3" fmla="*/ 0 h 11"/>
                <a:gd name="T4" fmla="*/ 2 w 8"/>
                <a:gd name="T5" fmla="*/ 0 h 11"/>
                <a:gd name="T6" fmla="*/ 0 w 8"/>
                <a:gd name="T7" fmla="*/ 11 h 11"/>
                <a:gd name="T8" fmla="*/ 4 w 8"/>
                <a:gd name="T9" fmla="*/ 11 h 11"/>
                <a:gd name="T10" fmla="*/ 2 w 8"/>
                <a:gd name="T11" fmla="*/ 11 h 11"/>
                <a:gd name="T12" fmla="*/ 8 w 8"/>
                <a:gd name="T13" fmla="*/ 0 h 11"/>
                <a:gd name="T14" fmla="*/ 6 w 8"/>
                <a:gd name="T15" fmla="*/ 0 h 11"/>
                <a:gd name="T16" fmla="*/ 8 w 8"/>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8" y="0"/>
                  </a:moveTo>
                  <a:lnTo>
                    <a:pt x="6" y="0"/>
                  </a:lnTo>
                  <a:lnTo>
                    <a:pt x="2" y="0"/>
                  </a:lnTo>
                  <a:lnTo>
                    <a:pt x="0" y="11"/>
                  </a:lnTo>
                  <a:lnTo>
                    <a:pt x="4" y="11"/>
                  </a:lnTo>
                  <a:lnTo>
                    <a:pt x="2" y="11"/>
                  </a:lnTo>
                  <a:lnTo>
                    <a:pt x="8" y="0"/>
                  </a:lnTo>
                  <a:lnTo>
                    <a:pt x="6" y="0"/>
                  </a:lnTo>
                  <a:lnTo>
                    <a:pt x="8" y="0"/>
                  </a:lnTo>
                  <a:close/>
                </a:path>
              </a:pathLst>
            </a:custGeom>
            <a:solidFill>
              <a:schemeClr val="tx1"/>
            </a:solidFill>
            <a:ln w="9525">
              <a:solidFill>
                <a:schemeClr val="tx1"/>
              </a:solidFill>
              <a:round/>
              <a:headEnd/>
              <a:tailEnd/>
            </a:ln>
          </p:spPr>
          <p:txBody>
            <a:bodyPr/>
            <a:lstStyle/>
            <a:p>
              <a:endParaRPr lang="en-US"/>
            </a:p>
          </p:txBody>
        </p:sp>
        <p:sp>
          <p:nvSpPr>
            <p:cNvPr id="23541" name="Freeform 1016"/>
            <p:cNvSpPr>
              <a:spLocks/>
            </p:cNvSpPr>
            <p:nvPr/>
          </p:nvSpPr>
          <p:spPr bwMode="auto">
            <a:xfrm>
              <a:off x="4477" y="3224"/>
              <a:ext cx="8" cy="13"/>
            </a:xfrm>
            <a:custGeom>
              <a:avLst/>
              <a:gdLst>
                <a:gd name="T0" fmla="*/ 6 w 8"/>
                <a:gd name="T1" fmla="*/ 1 h 13"/>
                <a:gd name="T2" fmla="*/ 8 w 8"/>
                <a:gd name="T3" fmla="*/ 1 h 13"/>
                <a:gd name="T4" fmla="*/ 6 w 8"/>
                <a:gd name="T5" fmla="*/ 0 h 13"/>
                <a:gd name="T6" fmla="*/ 0 w 8"/>
                <a:gd name="T7" fmla="*/ 11 h 13"/>
                <a:gd name="T8" fmla="*/ 2 w 8"/>
                <a:gd name="T9" fmla="*/ 11 h 13"/>
                <a:gd name="T10" fmla="*/ 6 w 8"/>
                <a:gd name="T11" fmla="*/ 13 h 13"/>
                <a:gd name="T12" fmla="*/ 2 w 8"/>
                <a:gd name="T13" fmla="*/ 11 h 13"/>
                <a:gd name="T14" fmla="*/ 4 w 8"/>
                <a:gd name="T15" fmla="*/ 13 h 13"/>
                <a:gd name="T16" fmla="*/ 6 w 8"/>
                <a:gd name="T17" fmla="*/ 13 h 13"/>
                <a:gd name="T18" fmla="*/ 6 w 8"/>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3"/>
                <a:gd name="T32" fmla="*/ 8 w 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3">
                  <a:moveTo>
                    <a:pt x="6" y="1"/>
                  </a:moveTo>
                  <a:lnTo>
                    <a:pt x="8" y="1"/>
                  </a:lnTo>
                  <a:lnTo>
                    <a:pt x="6" y="0"/>
                  </a:lnTo>
                  <a:lnTo>
                    <a:pt x="0" y="11"/>
                  </a:lnTo>
                  <a:lnTo>
                    <a:pt x="2" y="11"/>
                  </a:lnTo>
                  <a:lnTo>
                    <a:pt x="6" y="13"/>
                  </a:lnTo>
                  <a:lnTo>
                    <a:pt x="2" y="11"/>
                  </a:lnTo>
                  <a:lnTo>
                    <a:pt x="4" y="13"/>
                  </a:lnTo>
                  <a:lnTo>
                    <a:pt x="6" y="13"/>
                  </a:lnTo>
                  <a:lnTo>
                    <a:pt x="6" y="1"/>
                  </a:lnTo>
                  <a:close/>
                </a:path>
              </a:pathLst>
            </a:custGeom>
            <a:solidFill>
              <a:schemeClr val="tx1"/>
            </a:solidFill>
            <a:ln w="9525">
              <a:solidFill>
                <a:schemeClr val="tx1"/>
              </a:solidFill>
              <a:round/>
              <a:headEnd/>
              <a:tailEnd/>
            </a:ln>
          </p:spPr>
          <p:txBody>
            <a:bodyPr/>
            <a:lstStyle/>
            <a:p>
              <a:endParaRPr lang="en-US"/>
            </a:p>
          </p:txBody>
        </p:sp>
        <p:sp>
          <p:nvSpPr>
            <p:cNvPr id="23542" name="Freeform 1017"/>
            <p:cNvSpPr>
              <a:spLocks/>
            </p:cNvSpPr>
            <p:nvPr/>
          </p:nvSpPr>
          <p:spPr bwMode="auto">
            <a:xfrm>
              <a:off x="4483" y="3225"/>
              <a:ext cx="2" cy="12"/>
            </a:xfrm>
            <a:custGeom>
              <a:avLst/>
              <a:gdLst>
                <a:gd name="T0" fmla="*/ 2 w 2"/>
                <a:gd name="T1" fmla="*/ 12 h 12"/>
                <a:gd name="T2" fmla="*/ 2 w 2"/>
                <a:gd name="T3" fmla="*/ 0 h 12"/>
                <a:gd name="T4" fmla="*/ 0 w 2"/>
                <a:gd name="T5" fmla="*/ 0 h 12"/>
                <a:gd name="T6" fmla="*/ 0 w 2"/>
                <a:gd name="T7" fmla="*/ 12 h 12"/>
                <a:gd name="T8" fmla="*/ 2 w 2"/>
                <a:gd name="T9" fmla="*/ 12 h 12"/>
                <a:gd name="T10" fmla="*/ 2 w 2"/>
                <a:gd name="T11" fmla="*/ 0 h 12"/>
                <a:gd name="T12" fmla="*/ 2 w 2"/>
                <a:gd name="T13" fmla="*/ 12 h 12"/>
                <a:gd name="T14" fmla="*/ 2 w 2"/>
                <a:gd name="T15" fmla="*/ 6 h 12"/>
                <a:gd name="T16" fmla="*/ 2 w 2"/>
                <a:gd name="T17" fmla="*/ 0 h 12"/>
                <a:gd name="T18" fmla="*/ 2 w 2"/>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2"/>
                <a:gd name="T32" fmla="*/ 2 w 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2">
                  <a:moveTo>
                    <a:pt x="2" y="12"/>
                  </a:moveTo>
                  <a:lnTo>
                    <a:pt x="2" y="0"/>
                  </a:lnTo>
                  <a:lnTo>
                    <a:pt x="0" y="0"/>
                  </a:lnTo>
                  <a:lnTo>
                    <a:pt x="0" y="12"/>
                  </a:lnTo>
                  <a:lnTo>
                    <a:pt x="2" y="12"/>
                  </a:lnTo>
                  <a:lnTo>
                    <a:pt x="2" y="0"/>
                  </a:lnTo>
                  <a:lnTo>
                    <a:pt x="2" y="12"/>
                  </a:lnTo>
                  <a:lnTo>
                    <a:pt x="2" y="6"/>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23543" name="Freeform 1018"/>
            <p:cNvSpPr>
              <a:spLocks/>
            </p:cNvSpPr>
            <p:nvPr/>
          </p:nvSpPr>
          <p:spPr bwMode="auto">
            <a:xfrm>
              <a:off x="4479" y="3225"/>
              <a:ext cx="6" cy="12"/>
            </a:xfrm>
            <a:custGeom>
              <a:avLst/>
              <a:gdLst>
                <a:gd name="T0" fmla="*/ 0 w 6"/>
                <a:gd name="T1" fmla="*/ 10 h 12"/>
                <a:gd name="T2" fmla="*/ 4 w 6"/>
                <a:gd name="T3" fmla="*/ 12 h 12"/>
                <a:gd name="T4" fmla="*/ 6 w 6"/>
                <a:gd name="T5" fmla="*/ 12 h 12"/>
                <a:gd name="T6" fmla="*/ 6 w 6"/>
                <a:gd name="T7" fmla="*/ 0 h 12"/>
                <a:gd name="T8" fmla="*/ 4 w 6"/>
                <a:gd name="T9" fmla="*/ 0 h 12"/>
                <a:gd name="T10" fmla="*/ 6 w 6"/>
                <a:gd name="T11" fmla="*/ 0 h 12"/>
                <a:gd name="T12" fmla="*/ 0 w 6"/>
                <a:gd name="T13" fmla="*/ 10 h 12"/>
                <a:gd name="T14" fmla="*/ 2 w 6"/>
                <a:gd name="T15" fmla="*/ 12 h 12"/>
                <a:gd name="T16" fmla="*/ 4 w 6"/>
                <a:gd name="T17" fmla="*/ 12 h 12"/>
                <a:gd name="T18" fmla="*/ 0 w 6"/>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0" y="10"/>
                  </a:moveTo>
                  <a:lnTo>
                    <a:pt x="4" y="12"/>
                  </a:lnTo>
                  <a:lnTo>
                    <a:pt x="6" y="12"/>
                  </a:lnTo>
                  <a:lnTo>
                    <a:pt x="6" y="0"/>
                  </a:lnTo>
                  <a:lnTo>
                    <a:pt x="4" y="0"/>
                  </a:lnTo>
                  <a:lnTo>
                    <a:pt x="6" y="0"/>
                  </a:lnTo>
                  <a:lnTo>
                    <a:pt x="0" y="10"/>
                  </a:lnTo>
                  <a:lnTo>
                    <a:pt x="2" y="12"/>
                  </a:lnTo>
                  <a:lnTo>
                    <a:pt x="4" y="12"/>
                  </a:lnTo>
                  <a:lnTo>
                    <a:pt x="0" y="10"/>
                  </a:lnTo>
                  <a:close/>
                </a:path>
              </a:pathLst>
            </a:custGeom>
            <a:solidFill>
              <a:schemeClr val="tx1"/>
            </a:solidFill>
            <a:ln w="9525">
              <a:solidFill>
                <a:schemeClr val="tx1"/>
              </a:solidFill>
              <a:round/>
              <a:headEnd/>
              <a:tailEnd/>
            </a:ln>
          </p:spPr>
          <p:txBody>
            <a:bodyPr/>
            <a:lstStyle/>
            <a:p>
              <a:endParaRPr lang="en-US"/>
            </a:p>
          </p:txBody>
        </p:sp>
        <p:sp>
          <p:nvSpPr>
            <p:cNvPr id="23544" name="Freeform 1019"/>
            <p:cNvSpPr>
              <a:spLocks/>
            </p:cNvSpPr>
            <p:nvPr/>
          </p:nvSpPr>
          <p:spPr bwMode="auto">
            <a:xfrm>
              <a:off x="4477" y="3224"/>
              <a:ext cx="8" cy="11"/>
            </a:xfrm>
            <a:custGeom>
              <a:avLst/>
              <a:gdLst>
                <a:gd name="T0" fmla="*/ 2 w 8"/>
                <a:gd name="T1" fmla="*/ 11 h 11"/>
                <a:gd name="T2" fmla="*/ 0 w 8"/>
                <a:gd name="T3" fmla="*/ 11 h 11"/>
                <a:gd name="T4" fmla="*/ 2 w 8"/>
                <a:gd name="T5" fmla="*/ 11 h 11"/>
                <a:gd name="T6" fmla="*/ 8 w 8"/>
                <a:gd name="T7" fmla="*/ 1 h 11"/>
                <a:gd name="T8" fmla="*/ 6 w 8"/>
                <a:gd name="T9" fmla="*/ 0 h 11"/>
                <a:gd name="T10" fmla="*/ 4 w 8"/>
                <a:gd name="T11" fmla="*/ 0 h 11"/>
                <a:gd name="T12" fmla="*/ 6 w 8"/>
                <a:gd name="T13" fmla="*/ 0 h 11"/>
                <a:gd name="T14" fmla="*/ 4 w 8"/>
                <a:gd name="T15" fmla="*/ 0 h 11"/>
                <a:gd name="T16" fmla="*/ 2 w 8"/>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2" y="11"/>
                  </a:moveTo>
                  <a:lnTo>
                    <a:pt x="0" y="11"/>
                  </a:lnTo>
                  <a:lnTo>
                    <a:pt x="2" y="11"/>
                  </a:lnTo>
                  <a:lnTo>
                    <a:pt x="8" y="1"/>
                  </a:lnTo>
                  <a:lnTo>
                    <a:pt x="6" y="0"/>
                  </a:lnTo>
                  <a:lnTo>
                    <a:pt x="4" y="0"/>
                  </a:lnTo>
                  <a:lnTo>
                    <a:pt x="6" y="0"/>
                  </a:lnTo>
                  <a:lnTo>
                    <a:pt x="4" y="0"/>
                  </a:lnTo>
                  <a:lnTo>
                    <a:pt x="2" y="11"/>
                  </a:lnTo>
                  <a:close/>
                </a:path>
              </a:pathLst>
            </a:custGeom>
            <a:solidFill>
              <a:schemeClr val="tx1"/>
            </a:solidFill>
            <a:ln w="9525">
              <a:solidFill>
                <a:schemeClr val="tx1"/>
              </a:solidFill>
              <a:round/>
              <a:headEnd/>
              <a:tailEnd/>
            </a:ln>
          </p:spPr>
          <p:txBody>
            <a:bodyPr/>
            <a:lstStyle/>
            <a:p>
              <a:endParaRPr lang="en-US"/>
            </a:p>
          </p:txBody>
        </p:sp>
        <p:sp>
          <p:nvSpPr>
            <p:cNvPr id="23545" name="Freeform 1020"/>
            <p:cNvSpPr>
              <a:spLocks/>
            </p:cNvSpPr>
            <p:nvPr/>
          </p:nvSpPr>
          <p:spPr bwMode="auto">
            <a:xfrm>
              <a:off x="4473" y="3224"/>
              <a:ext cx="8" cy="11"/>
            </a:xfrm>
            <a:custGeom>
              <a:avLst/>
              <a:gdLst>
                <a:gd name="T0" fmla="*/ 0 w 8"/>
                <a:gd name="T1" fmla="*/ 9 h 11"/>
                <a:gd name="T2" fmla="*/ 2 w 8"/>
                <a:gd name="T3" fmla="*/ 11 h 11"/>
                <a:gd name="T4" fmla="*/ 6 w 8"/>
                <a:gd name="T5" fmla="*/ 11 h 11"/>
                <a:gd name="T6" fmla="*/ 8 w 8"/>
                <a:gd name="T7" fmla="*/ 0 h 11"/>
                <a:gd name="T8" fmla="*/ 4 w 8"/>
                <a:gd name="T9" fmla="*/ 0 h 11"/>
                <a:gd name="T10" fmla="*/ 0 w 8"/>
                <a:gd name="T11" fmla="*/ 9 h 11"/>
                <a:gd name="T12" fmla="*/ 0 w 8"/>
                <a:gd name="T13" fmla="*/ 11 h 11"/>
                <a:gd name="T14" fmla="*/ 2 w 8"/>
                <a:gd name="T15" fmla="*/ 11 h 11"/>
                <a:gd name="T16" fmla="*/ 0 w 8"/>
                <a:gd name="T17" fmla="*/ 9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0" y="9"/>
                  </a:moveTo>
                  <a:lnTo>
                    <a:pt x="2" y="11"/>
                  </a:lnTo>
                  <a:lnTo>
                    <a:pt x="6" y="11"/>
                  </a:lnTo>
                  <a:lnTo>
                    <a:pt x="8" y="0"/>
                  </a:lnTo>
                  <a:lnTo>
                    <a:pt x="4" y="0"/>
                  </a:lnTo>
                  <a:lnTo>
                    <a:pt x="0" y="9"/>
                  </a:lnTo>
                  <a:lnTo>
                    <a:pt x="0" y="11"/>
                  </a:lnTo>
                  <a:lnTo>
                    <a:pt x="2" y="11"/>
                  </a:lnTo>
                  <a:lnTo>
                    <a:pt x="0" y="9"/>
                  </a:lnTo>
                  <a:close/>
                </a:path>
              </a:pathLst>
            </a:custGeom>
            <a:solidFill>
              <a:schemeClr val="tx1"/>
            </a:solidFill>
            <a:ln w="9525">
              <a:solidFill>
                <a:schemeClr val="tx1"/>
              </a:solidFill>
              <a:round/>
              <a:headEnd/>
              <a:tailEnd/>
            </a:ln>
          </p:spPr>
          <p:txBody>
            <a:bodyPr/>
            <a:lstStyle/>
            <a:p>
              <a:endParaRPr lang="en-US"/>
            </a:p>
          </p:txBody>
        </p:sp>
        <p:sp>
          <p:nvSpPr>
            <p:cNvPr id="23546" name="Freeform 1021"/>
            <p:cNvSpPr>
              <a:spLocks/>
            </p:cNvSpPr>
            <p:nvPr/>
          </p:nvSpPr>
          <p:spPr bwMode="auto">
            <a:xfrm>
              <a:off x="4468" y="3222"/>
              <a:ext cx="9" cy="11"/>
            </a:xfrm>
            <a:custGeom>
              <a:avLst/>
              <a:gdLst>
                <a:gd name="T0" fmla="*/ 0 w 9"/>
                <a:gd name="T1" fmla="*/ 9 h 11"/>
                <a:gd name="T2" fmla="*/ 2 w 9"/>
                <a:gd name="T3" fmla="*/ 9 h 11"/>
                <a:gd name="T4" fmla="*/ 5 w 9"/>
                <a:gd name="T5" fmla="*/ 11 h 11"/>
                <a:gd name="T6" fmla="*/ 9 w 9"/>
                <a:gd name="T7" fmla="*/ 2 h 11"/>
                <a:gd name="T8" fmla="*/ 5 w 9"/>
                <a:gd name="T9" fmla="*/ 0 h 11"/>
                <a:gd name="T10" fmla="*/ 0 w 9"/>
                <a:gd name="T11" fmla="*/ 9 h 11"/>
                <a:gd name="T12" fmla="*/ 2 w 9"/>
                <a:gd name="T13" fmla="*/ 9 h 11"/>
                <a:gd name="T14" fmla="*/ 0 w 9"/>
                <a:gd name="T15" fmla="*/ 9 h 1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1"/>
                <a:gd name="T26" fmla="*/ 9 w 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1">
                  <a:moveTo>
                    <a:pt x="0" y="9"/>
                  </a:moveTo>
                  <a:lnTo>
                    <a:pt x="2" y="9"/>
                  </a:lnTo>
                  <a:lnTo>
                    <a:pt x="5" y="11"/>
                  </a:lnTo>
                  <a:lnTo>
                    <a:pt x="9" y="2"/>
                  </a:lnTo>
                  <a:lnTo>
                    <a:pt x="5" y="0"/>
                  </a:lnTo>
                  <a:lnTo>
                    <a:pt x="0" y="9"/>
                  </a:lnTo>
                  <a:lnTo>
                    <a:pt x="2" y="9"/>
                  </a:lnTo>
                  <a:lnTo>
                    <a:pt x="0" y="9"/>
                  </a:lnTo>
                  <a:close/>
                </a:path>
              </a:pathLst>
            </a:custGeom>
            <a:solidFill>
              <a:schemeClr val="tx1"/>
            </a:solidFill>
            <a:ln w="9525">
              <a:solidFill>
                <a:schemeClr val="tx1"/>
              </a:solidFill>
              <a:round/>
              <a:headEnd/>
              <a:tailEnd/>
            </a:ln>
          </p:spPr>
          <p:txBody>
            <a:bodyPr/>
            <a:lstStyle/>
            <a:p>
              <a:endParaRPr lang="en-US"/>
            </a:p>
          </p:txBody>
        </p:sp>
        <p:sp>
          <p:nvSpPr>
            <p:cNvPr id="23547" name="Freeform 1022"/>
            <p:cNvSpPr>
              <a:spLocks/>
            </p:cNvSpPr>
            <p:nvPr/>
          </p:nvSpPr>
          <p:spPr bwMode="auto">
            <a:xfrm>
              <a:off x="4452" y="3214"/>
              <a:ext cx="21" cy="17"/>
            </a:xfrm>
            <a:custGeom>
              <a:avLst/>
              <a:gdLst>
                <a:gd name="T0" fmla="*/ 0 w 21"/>
                <a:gd name="T1" fmla="*/ 11 h 17"/>
                <a:gd name="T2" fmla="*/ 16 w 21"/>
                <a:gd name="T3" fmla="*/ 17 h 17"/>
                <a:gd name="T4" fmla="*/ 21 w 21"/>
                <a:gd name="T5" fmla="*/ 8 h 17"/>
                <a:gd name="T6" fmla="*/ 6 w 21"/>
                <a:gd name="T7" fmla="*/ 0 h 17"/>
                <a:gd name="T8" fmla="*/ 0 w 21"/>
                <a:gd name="T9" fmla="*/ 11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11"/>
                  </a:moveTo>
                  <a:lnTo>
                    <a:pt x="16" y="17"/>
                  </a:lnTo>
                  <a:lnTo>
                    <a:pt x="21" y="8"/>
                  </a:lnTo>
                  <a:lnTo>
                    <a:pt x="6" y="0"/>
                  </a:lnTo>
                  <a:lnTo>
                    <a:pt x="0" y="11"/>
                  </a:lnTo>
                  <a:close/>
                </a:path>
              </a:pathLst>
            </a:custGeom>
            <a:solidFill>
              <a:schemeClr val="tx1"/>
            </a:solidFill>
            <a:ln w="9525">
              <a:solidFill>
                <a:schemeClr val="tx1"/>
              </a:solidFill>
              <a:round/>
              <a:headEnd/>
              <a:tailEnd/>
            </a:ln>
          </p:spPr>
          <p:txBody>
            <a:bodyPr/>
            <a:lstStyle/>
            <a:p>
              <a:endParaRPr lang="en-US"/>
            </a:p>
          </p:txBody>
        </p:sp>
        <p:sp>
          <p:nvSpPr>
            <p:cNvPr id="23548" name="Freeform 1023"/>
            <p:cNvSpPr>
              <a:spLocks/>
            </p:cNvSpPr>
            <p:nvPr/>
          </p:nvSpPr>
          <p:spPr bwMode="auto">
            <a:xfrm>
              <a:off x="4444" y="3210"/>
              <a:ext cx="14" cy="15"/>
            </a:xfrm>
            <a:custGeom>
              <a:avLst/>
              <a:gdLst>
                <a:gd name="T0" fmla="*/ 0 w 14"/>
                <a:gd name="T1" fmla="*/ 12 h 15"/>
                <a:gd name="T2" fmla="*/ 8 w 14"/>
                <a:gd name="T3" fmla="*/ 15 h 15"/>
                <a:gd name="T4" fmla="*/ 14 w 14"/>
                <a:gd name="T5" fmla="*/ 4 h 15"/>
                <a:gd name="T6" fmla="*/ 4 w 14"/>
                <a:gd name="T7" fmla="*/ 0 h 15"/>
                <a:gd name="T8" fmla="*/ 0 w 14"/>
                <a:gd name="T9" fmla="*/ 12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2"/>
                  </a:moveTo>
                  <a:lnTo>
                    <a:pt x="8" y="15"/>
                  </a:lnTo>
                  <a:lnTo>
                    <a:pt x="14" y="4"/>
                  </a:lnTo>
                  <a:lnTo>
                    <a:pt x="4" y="0"/>
                  </a:lnTo>
                  <a:lnTo>
                    <a:pt x="0" y="12"/>
                  </a:lnTo>
                  <a:close/>
                </a:path>
              </a:pathLst>
            </a:custGeom>
            <a:solidFill>
              <a:schemeClr val="tx1"/>
            </a:solidFill>
            <a:ln w="9525">
              <a:solidFill>
                <a:schemeClr val="tx1"/>
              </a:solidFill>
              <a:round/>
              <a:headEnd/>
              <a:tailEnd/>
            </a:ln>
          </p:spPr>
          <p:txBody>
            <a:bodyPr/>
            <a:lstStyle/>
            <a:p>
              <a:endParaRPr lang="en-US"/>
            </a:p>
          </p:txBody>
        </p:sp>
        <p:sp>
          <p:nvSpPr>
            <p:cNvPr id="23549" name="Freeform 0"/>
            <p:cNvSpPr>
              <a:spLocks/>
            </p:cNvSpPr>
            <p:nvPr/>
          </p:nvSpPr>
          <p:spPr bwMode="auto">
            <a:xfrm>
              <a:off x="4435" y="3208"/>
              <a:ext cx="13" cy="14"/>
            </a:xfrm>
            <a:custGeom>
              <a:avLst/>
              <a:gdLst>
                <a:gd name="T0" fmla="*/ 2 w 13"/>
                <a:gd name="T1" fmla="*/ 12 h 14"/>
                <a:gd name="T2" fmla="*/ 0 w 13"/>
                <a:gd name="T3" fmla="*/ 12 h 14"/>
                <a:gd name="T4" fmla="*/ 9 w 13"/>
                <a:gd name="T5" fmla="*/ 14 h 14"/>
                <a:gd name="T6" fmla="*/ 13 w 13"/>
                <a:gd name="T7" fmla="*/ 2 h 14"/>
                <a:gd name="T8" fmla="*/ 4 w 13"/>
                <a:gd name="T9" fmla="*/ 0 h 14"/>
                <a:gd name="T10" fmla="*/ 2 w 13"/>
                <a:gd name="T11" fmla="*/ 12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2" y="12"/>
                  </a:moveTo>
                  <a:lnTo>
                    <a:pt x="0" y="12"/>
                  </a:lnTo>
                  <a:lnTo>
                    <a:pt x="9" y="14"/>
                  </a:lnTo>
                  <a:lnTo>
                    <a:pt x="13" y="2"/>
                  </a:lnTo>
                  <a:lnTo>
                    <a:pt x="4" y="0"/>
                  </a:lnTo>
                  <a:lnTo>
                    <a:pt x="2" y="12"/>
                  </a:lnTo>
                  <a:close/>
                </a:path>
              </a:pathLst>
            </a:custGeom>
            <a:solidFill>
              <a:schemeClr val="tx1"/>
            </a:solidFill>
            <a:ln w="9525">
              <a:solidFill>
                <a:schemeClr val="tx1"/>
              </a:solidFill>
              <a:round/>
              <a:headEnd/>
              <a:tailEnd/>
            </a:ln>
          </p:spPr>
          <p:txBody>
            <a:bodyPr/>
            <a:lstStyle/>
            <a:p>
              <a:endParaRPr lang="en-US"/>
            </a:p>
          </p:txBody>
        </p:sp>
        <p:sp>
          <p:nvSpPr>
            <p:cNvPr id="23550" name="Freeform 1"/>
            <p:cNvSpPr>
              <a:spLocks/>
            </p:cNvSpPr>
            <p:nvPr/>
          </p:nvSpPr>
          <p:spPr bwMode="auto">
            <a:xfrm>
              <a:off x="4429" y="3206"/>
              <a:ext cx="10" cy="14"/>
            </a:xfrm>
            <a:custGeom>
              <a:avLst/>
              <a:gdLst>
                <a:gd name="T0" fmla="*/ 0 w 10"/>
                <a:gd name="T1" fmla="*/ 12 h 14"/>
                <a:gd name="T2" fmla="*/ 2 w 10"/>
                <a:gd name="T3" fmla="*/ 12 h 14"/>
                <a:gd name="T4" fmla="*/ 8 w 10"/>
                <a:gd name="T5" fmla="*/ 14 h 14"/>
                <a:gd name="T6" fmla="*/ 10 w 10"/>
                <a:gd name="T7" fmla="*/ 2 h 14"/>
                <a:gd name="T8" fmla="*/ 4 w 10"/>
                <a:gd name="T9" fmla="*/ 0 h 14"/>
                <a:gd name="T10" fmla="*/ 6 w 10"/>
                <a:gd name="T11" fmla="*/ 0 h 14"/>
                <a:gd name="T12" fmla="*/ 0 w 10"/>
                <a:gd name="T13" fmla="*/ 12 h 14"/>
                <a:gd name="T14" fmla="*/ 2 w 10"/>
                <a:gd name="T15" fmla="*/ 12 h 14"/>
                <a:gd name="T16" fmla="*/ 0 w 10"/>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12"/>
                  </a:moveTo>
                  <a:lnTo>
                    <a:pt x="2" y="12"/>
                  </a:lnTo>
                  <a:lnTo>
                    <a:pt x="8" y="14"/>
                  </a:lnTo>
                  <a:lnTo>
                    <a:pt x="10" y="2"/>
                  </a:lnTo>
                  <a:lnTo>
                    <a:pt x="4" y="0"/>
                  </a:lnTo>
                  <a:lnTo>
                    <a:pt x="6"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23551" name="Freeform 2"/>
            <p:cNvSpPr>
              <a:spLocks/>
            </p:cNvSpPr>
            <p:nvPr/>
          </p:nvSpPr>
          <p:spPr bwMode="auto">
            <a:xfrm>
              <a:off x="4427" y="3206"/>
              <a:ext cx="8" cy="12"/>
            </a:xfrm>
            <a:custGeom>
              <a:avLst/>
              <a:gdLst>
                <a:gd name="T0" fmla="*/ 4 w 8"/>
                <a:gd name="T1" fmla="*/ 12 h 12"/>
                <a:gd name="T2" fmla="*/ 0 w 8"/>
                <a:gd name="T3" fmla="*/ 10 h 12"/>
                <a:gd name="T4" fmla="*/ 2 w 8"/>
                <a:gd name="T5" fmla="*/ 12 h 12"/>
                <a:gd name="T6" fmla="*/ 8 w 8"/>
                <a:gd name="T7" fmla="*/ 0 h 12"/>
                <a:gd name="T8" fmla="*/ 6 w 8"/>
                <a:gd name="T9" fmla="*/ 0 h 12"/>
                <a:gd name="T10" fmla="*/ 4 w 8"/>
                <a:gd name="T11" fmla="*/ 0 h 12"/>
                <a:gd name="T12" fmla="*/ 6 w 8"/>
                <a:gd name="T13" fmla="*/ 0 h 12"/>
                <a:gd name="T14" fmla="*/ 4 w 8"/>
                <a:gd name="T15" fmla="*/ 0 h 12"/>
                <a:gd name="T16" fmla="*/ 4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4" y="12"/>
                  </a:moveTo>
                  <a:lnTo>
                    <a:pt x="0" y="10"/>
                  </a:lnTo>
                  <a:lnTo>
                    <a:pt x="2" y="12"/>
                  </a:lnTo>
                  <a:lnTo>
                    <a:pt x="8" y="0"/>
                  </a:lnTo>
                  <a:lnTo>
                    <a:pt x="6" y="0"/>
                  </a:lnTo>
                  <a:lnTo>
                    <a:pt x="4" y="0"/>
                  </a:lnTo>
                  <a:lnTo>
                    <a:pt x="6" y="0"/>
                  </a:lnTo>
                  <a:lnTo>
                    <a:pt x="4" y="0"/>
                  </a:lnTo>
                  <a:lnTo>
                    <a:pt x="4" y="12"/>
                  </a:lnTo>
                  <a:close/>
                </a:path>
              </a:pathLst>
            </a:custGeom>
            <a:solidFill>
              <a:schemeClr val="tx1"/>
            </a:solidFill>
            <a:ln w="9525">
              <a:solidFill>
                <a:schemeClr val="tx1"/>
              </a:solidFill>
              <a:round/>
              <a:headEnd/>
              <a:tailEnd/>
            </a:ln>
          </p:spPr>
          <p:txBody>
            <a:bodyPr/>
            <a:lstStyle/>
            <a:p>
              <a:endParaRPr lang="en-US"/>
            </a:p>
          </p:txBody>
        </p:sp>
        <p:sp>
          <p:nvSpPr>
            <p:cNvPr id="45056" name="Rectangle 3"/>
            <p:cNvSpPr>
              <a:spLocks noChangeArrowheads="1"/>
            </p:cNvSpPr>
            <p:nvPr/>
          </p:nvSpPr>
          <p:spPr bwMode="auto">
            <a:xfrm>
              <a:off x="4427" y="3206"/>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057" name="Rectangle 4"/>
            <p:cNvSpPr>
              <a:spLocks noChangeArrowheads="1"/>
            </p:cNvSpPr>
            <p:nvPr/>
          </p:nvSpPr>
          <p:spPr bwMode="auto">
            <a:xfrm>
              <a:off x="4423" y="3206"/>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058" name="Rectangle 5"/>
            <p:cNvSpPr>
              <a:spLocks noChangeArrowheads="1"/>
            </p:cNvSpPr>
            <p:nvPr/>
          </p:nvSpPr>
          <p:spPr bwMode="auto">
            <a:xfrm>
              <a:off x="4419" y="3206"/>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059" name="Rectangle 6"/>
            <p:cNvSpPr>
              <a:spLocks noChangeArrowheads="1"/>
            </p:cNvSpPr>
            <p:nvPr/>
          </p:nvSpPr>
          <p:spPr bwMode="auto">
            <a:xfrm>
              <a:off x="4416" y="3206"/>
              <a:ext cx="3" cy="12"/>
            </a:xfrm>
            <a:prstGeom prst="rect">
              <a:avLst/>
            </a:prstGeom>
            <a:solidFill>
              <a:schemeClr val="tx1"/>
            </a:solidFill>
            <a:ln w="9525">
              <a:solidFill>
                <a:schemeClr val="tx1"/>
              </a:solidFill>
              <a:miter lim="800000"/>
              <a:headEnd/>
              <a:tailEnd/>
            </a:ln>
          </p:spPr>
          <p:txBody>
            <a:bodyPr/>
            <a:lstStyle/>
            <a:p>
              <a:endParaRPr lang="en-US"/>
            </a:p>
          </p:txBody>
        </p:sp>
        <p:sp>
          <p:nvSpPr>
            <p:cNvPr id="45060" name="Freeform 7"/>
            <p:cNvSpPr>
              <a:spLocks/>
            </p:cNvSpPr>
            <p:nvPr/>
          </p:nvSpPr>
          <p:spPr bwMode="auto">
            <a:xfrm>
              <a:off x="4410" y="3206"/>
              <a:ext cx="6" cy="12"/>
            </a:xfrm>
            <a:custGeom>
              <a:avLst/>
              <a:gdLst>
                <a:gd name="T0" fmla="*/ 6 w 6"/>
                <a:gd name="T1" fmla="*/ 10 h 12"/>
                <a:gd name="T2" fmla="*/ 4 w 6"/>
                <a:gd name="T3" fmla="*/ 12 h 12"/>
                <a:gd name="T4" fmla="*/ 6 w 6"/>
                <a:gd name="T5" fmla="*/ 12 h 12"/>
                <a:gd name="T6" fmla="*/ 6 w 6"/>
                <a:gd name="T7" fmla="*/ 0 h 12"/>
                <a:gd name="T8" fmla="*/ 4 w 6"/>
                <a:gd name="T9" fmla="*/ 0 h 12"/>
                <a:gd name="T10" fmla="*/ 0 w 6"/>
                <a:gd name="T11" fmla="*/ 0 h 12"/>
                <a:gd name="T12" fmla="*/ 4 w 6"/>
                <a:gd name="T13" fmla="*/ 0 h 12"/>
                <a:gd name="T14" fmla="*/ 2 w 6"/>
                <a:gd name="T15" fmla="*/ 0 h 12"/>
                <a:gd name="T16" fmla="*/ 0 w 6"/>
                <a:gd name="T17" fmla="*/ 0 h 12"/>
                <a:gd name="T18" fmla="*/ 6 w 6"/>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6" y="10"/>
                  </a:moveTo>
                  <a:lnTo>
                    <a:pt x="4" y="12"/>
                  </a:lnTo>
                  <a:lnTo>
                    <a:pt x="6" y="12"/>
                  </a:lnTo>
                  <a:lnTo>
                    <a:pt x="6" y="0"/>
                  </a:lnTo>
                  <a:lnTo>
                    <a:pt x="4" y="0"/>
                  </a:lnTo>
                  <a:lnTo>
                    <a:pt x="0" y="0"/>
                  </a:lnTo>
                  <a:lnTo>
                    <a:pt x="4" y="0"/>
                  </a:lnTo>
                  <a:lnTo>
                    <a:pt x="2" y="0"/>
                  </a:lnTo>
                  <a:lnTo>
                    <a:pt x="0" y="0"/>
                  </a:lnTo>
                  <a:lnTo>
                    <a:pt x="6" y="10"/>
                  </a:lnTo>
                  <a:close/>
                </a:path>
              </a:pathLst>
            </a:custGeom>
            <a:solidFill>
              <a:schemeClr val="tx1"/>
            </a:solidFill>
            <a:ln w="9525">
              <a:solidFill>
                <a:schemeClr val="tx1"/>
              </a:solidFill>
              <a:round/>
              <a:headEnd/>
              <a:tailEnd/>
            </a:ln>
          </p:spPr>
          <p:txBody>
            <a:bodyPr/>
            <a:lstStyle/>
            <a:p>
              <a:endParaRPr lang="en-US"/>
            </a:p>
          </p:txBody>
        </p:sp>
        <p:sp>
          <p:nvSpPr>
            <p:cNvPr id="45061" name="Freeform 8"/>
            <p:cNvSpPr>
              <a:spLocks/>
            </p:cNvSpPr>
            <p:nvPr/>
          </p:nvSpPr>
          <p:spPr bwMode="auto">
            <a:xfrm>
              <a:off x="4408" y="3206"/>
              <a:ext cx="8" cy="12"/>
            </a:xfrm>
            <a:custGeom>
              <a:avLst/>
              <a:gdLst>
                <a:gd name="T0" fmla="*/ 4 w 8"/>
                <a:gd name="T1" fmla="*/ 12 h 12"/>
                <a:gd name="T2" fmla="*/ 6 w 8"/>
                <a:gd name="T3" fmla="*/ 12 h 12"/>
                <a:gd name="T4" fmla="*/ 8 w 8"/>
                <a:gd name="T5" fmla="*/ 10 h 12"/>
                <a:gd name="T6" fmla="*/ 2 w 8"/>
                <a:gd name="T7" fmla="*/ 0 h 12"/>
                <a:gd name="T8" fmla="*/ 0 w 8"/>
                <a:gd name="T9" fmla="*/ 0 h 12"/>
                <a:gd name="T10" fmla="*/ 2 w 8"/>
                <a:gd name="T11" fmla="*/ 0 h 12"/>
                <a:gd name="T12" fmla="*/ 4 w 8"/>
                <a:gd name="T13" fmla="*/ 12 h 12"/>
                <a:gd name="T14" fmla="*/ 6 w 8"/>
                <a:gd name="T15" fmla="*/ 12 h 12"/>
                <a:gd name="T16" fmla="*/ 4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4" y="12"/>
                  </a:moveTo>
                  <a:lnTo>
                    <a:pt x="6" y="12"/>
                  </a:lnTo>
                  <a:lnTo>
                    <a:pt x="8" y="10"/>
                  </a:lnTo>
                  <a:lnTo>
                    <a:pt x="2" y="0"/>
                  </a:lnTo>
                  <a:lnTo>
                    <a:pt x="0" y="0"/>
                  </a:lnTo>
                  <a:lnTo>
                    <a:pt x="2" y="0"/>
                  </a:lnTo>
                  <a:lnTo>
                    <a:pt x="4" y="12"/>
                  </a:lnTo>
                  <a:lnTo>
                    <a:pt x="6" y="12"/>
                  </a:lnTo>
                  <a:lnTo>
                    <a:pt x="4" y="12"/>
                  </a:lnTo>
                  <a:close/>
                </a:path>
              </a:pathLst>
            </a:custGeom>
            <a:solidFill>
              <a:schemeClr val="tx1"/>
            </a:solidFill>
            <a:ln w="9525">
              <a:solidFill>
                <a:schemeClr val="tx1"/>
              </a:solidFill>
              <a:round/>
              <a:headEnd/>
              <a:tailEnd/>
            </a:ln>
          </p:spPr>
          <p:txBody>
            <a:bodyPr/>
            <a:lstStyle/>
            <a:p>
              <a:endParaRPr lang="en-US"/>
            </a:p>
          </p:txBody>
        </p:sp>
        <p:sp>
          <p:nvSpPr>
            <p:cNvPr id="45062" name="Freeform 9"/>
            <p:cNvSpPr>
              <a:spLocks/>
            </p:cNvSpPr>
            <p:nvPr/>
          </p:nvSpPr>
          <p:spPr bwMode="auto">
            <a:xfrm>
              <a:off x="4406" y="3206"/>
              <a:ext cx="6" cy="14"/>
            </a:xfrm>
            <a:custGeom>
              <a:avLst/>
              <a:gdLst>
                <a:gd name="T0" fmla="*/ 2 w 6"/>
                <a:gd name="T1" fmla="*/ 14 h 14"/>
                <a:gd name="T2" fmla="*/ 6 w 6"/>
                <a:gd name="T3" fmla="*/ 12 h 14"/>
                <a:gd name="T4" fmla="*/ 4 w 6"/>
                <a:gd name="T5" fmla="*/ 0 h 14"/>
                <a:gd name="T6" fmla="*/ 0 w 6"/>
                <a:gd name="T7" fmla="*/ 2 h 14"/>
                <a:gd name="T8" fmla="*/ 2 w 6"/>
                <a:gd name="T9" fmla="*/ 14 h 14"/>
                <a:gd name="T10" fmla="*/ 0 60000 65536"/>
                <a:gd name="T11" fmla="*/ 0 60000 65536"/>
                <a:gd name="T12" fmla="*/ 0 60000 65536"/>
                <a:gd name="T13" fmla="*/ 0 60000 65536"/>
                <a:gd name="T14" fmla="*/ 0 60000 65536"/>
                <a:gd name="T15" fmla="*/ 0 w 6"/>
                <a:gd name="T16" fmla="*/ 0 h 14"/>
                <a:gd name="T17" fmla="*/ 6 w 6"/>
                <a:gd name="T18" fmla="*/ 14 h 14"/>
              </a:gdLst>
              <a:ahLst/>
              <a:cxnLst>
                <a:cxn ang="T10">
                  <a:pos x="T0" y="T1"/>
                </a:cxn>
                <a:cxn ang="T11">
                  <a:pos x="T2" y="T3"/>
                </a:cxn>
                <a:cxn ang="T12">
                  <a:pos x="T4" y="T5"/>
                </a:cxn>
                <a:cxn ang="T13">
                  <a:pos x="T6" y="T7"/>
                </a:cxn>
                <a:cxn ang="T14">
                  <a:pos x="T8" y="T9"/>
                </a:cxn>
              </a:cxnLst>
              <a:rect l="T15" t="T16" r="T17" b="T18"/>
              <a:pathLst>
                <a:path w="6" h="14">
                  <a:moveTo>
                    <a:pt x="2" y="14"/>
                  </a:moveTo>
                  <a:lnTo>
                    <a:pt x="6" y="12"/>
                  </a:lnTo>
                  <a:lnTo>
                    <a:pt x="4" y="0"/>
                  </a:lnTo>
                  <a:lnTo>
                    <a:pt x="0" y="2"/>
                  </a:lnTo>
                  <a:lnTo>
                    <a:pt x="2" y="14"/>
                  </a:lnTo>
                  <a:close/>
                </a:path>
              </a:pathLst>
            </a:custGeom>
            <a:solidFill>
              <a:schemeClr val="tx1"/>
            </a:solidFill>
            <a:ln w="9525">
              <a:solidFill>
                <a:schemeClr val="tx1"/>
              </a:solidFill>
              <a:round/>
              <a:headEnd/>
              <a:tailEnd/>
            </a:ln>
          </p:spPr>
          <p:txBody>
            <a:bodyPr/>
            <a:lstStyle/>
            <a:p>
              <a:endParaRPr lang="en-US"/>
            </a:p>
          </p:txBody>
        </p:sp>
        <p:sp>
          <p:nvSpPr>
            <p:cNvPr id="45063" name="Freeform 10"/>
            <p:cNvSpPr>
              <a:spLocks/>
            </p:cNvSpPr>
            <p:nvPr/>
          </p:nvSpPr>
          <p:spPr bwMode="auto">
            <a:xfrm>
              <a:off x="4400" y="3208"/>
              <a:ext cx="8" cy="12"/>
            </a:xfrm>
            <a:custGeom>
              <a:avLst/>
              <a:gdLst>
                <a:gd name="T0" fmla="*/ 4 w 8"/>
                <a:gd name="T1" fmla="*/ 12 h 12"/>
                <a:gd name="T2" fmla="*/ 2 w 8"/>
                <a:gd name="T3" fmla="*/ 12 h 12"/>
                <a:gd name="T4" fmla="*/ 8 w 8"/>
                <a:gd name="T5" fmla="*/ 12 h 12"/>
                <a:gd name="T6" fmla="*/ 6 w 8"/>
                <a:gd name="T7" fmla="*/ 0 h 12"/>
                <a:gd name="T8" fmla="*/ 0 w 8"/>
                <a:gd name="T9" fmla="*/ 0 h 12"/>
                <a:gd name="T10" fmla="*/ 4 w 8"/>
                <a:gd name="T11" fmla="*/ 12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4" y="12"/>
                  </a:moveTo>
                  <a:lnTo>
                    <a:pt x="2" y="12"/>
                  </a:lnTo>
                  <a:lnTo>
                    <a:pt x="8" y="12"/>
                  </a:lnTo>
                  <a:lnTo>
                    <a:pt x="6"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064" name="Freeform 11"/>
            <p:cNvSpPr>
              <a:spLocks/>
            </p:cNvSpPr>
            <p:nvPr/>
          </p:nvSpPr>
          <p:spPr bwMode="auto">
            <a:xfrm>
              <a:off x="4390" y="3208"/>
              <a:ext cx="14" cy="16"/>
            </a:xfrm>
            <a:custGeom>
              <a:avLst/>
              <a:gdLst>
                <a:gd name="T0" fmla="*/ 6 w 14"/>
                <a:gd name="T1" fmla="*/ 16 h 16"/>
                <a:gd name="T2" fmla="*/ 4 w 14"/>
                <a:gd name="T3" fmla="*/ 16 h 16"/>
                <a:gd name="T4" fmla="*/ 14 w 14"/>
                <a:gd name="T5" fmla="*/ 12 h 16"/>
                <a:gd name="T6" fmla="*/ 10 w 14"/>
                <a:gd name="T7" fmla="*/ 0 h 16"/>
                <a:gd name="T8" fmla="*/ 0 w 14"/>
                <a:gd name="T9" fmla="*/ 4 h 16"/>
                <a:gd name="T10" fmla="*/ 6 w 14"/>
                <a:gd name="T11" fmla="*/ 16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6" y="16"/>
                  </a:moveTo>
                  <a:lnTo>
                    <a:pt x="4" y="16"/>
                  </a:lnTo>
                  <a:lnTo>
                    <a:pt x="14" y="12"/>
                  </a:lnTo>
                  <a:lnTo>
                    <a:pt x="10" y="0"/>
                  </a:lnTo>
                  <a:lnTo>
                    <a:pt x="0" y="4"/>
                  </a:lnTo>
                  <a:lnTo>
                    <a:pt x="6" y="16"/>
                  </a:lnTo>
                  <a:close/>
                </a:path>
              </a:pathLst>
            </a:custGeom>
            <a:solidFill>
              <a:schemeClr val="tx1"/>
            </a:solidFill>
            <a:ln w="9525">
              <a:solidFill>
                <a:schemeClr val="tx1"/>
              </a:solidFill>
              <a:round/>
              <a:headEnd/>
              <a:tailEnd/>
            </a:ln>
          </p:spPr>
          <p:txBody>
            <a:bodyPr/>
            <a:lstStyle/>
            <a:p>
              <a:endParaRPr lang="en-US"/>
            </a:p>
          </p:txBody>
        </p:sp>
        <p:sp>
          <p:nvSpPr>
            <p:cNvPr id="45065" name="Freeform 12"/>
            <p:cNvSpPr>
              <a:spLocks/>
            </p:cNvSpPr>
            <p:nvPr/>
          </p:nvSpPr>
          <p:spPr bwMode="auto">
            <a:xfrm>
              <a:off x="4383" y="3212"/>
              <a:ext cx="13" cy="15"/>
            </a:xfrm>
            <a:custGeom>
              <a:avLst/>
              <a:gdLst>
                <a:gd name="T0" fmla="*/ 5 w 13"/>
                <a:gd name="T1" fmla="*/ 15 h 15"/>
                <a:gd name="T2" fmla="*/ 13 w 13"/>
                <a:gd name="T3" fmla="*/ 12 h 15"/>
                <a:gd name="T4" fmla="*/ 7 w 13"/>
                <a:gd name="T5" fmla="*/ 0 h 15"/>
                <a:gd name="T6" fmla="*/ 0 w 13"/>
                <a:gd name="T7" fmla="*/ 4 h 15"/>
                <a:gd name="T8" fmla="*/ 5 w 13"/>
                <a:gd name="T9" fmla="*/ 15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5" y="15"/>
                  </a:moveTo>
                  <a:lnTo>
                    <a:pt x="13" y="12"/>
                  </a:lnTo>
                  <a:lnTo>
                    <a:pt x="7" y="0"/>
                  </a:lnTo>
                  <a:lnTo>
                    <a:pt x="0" y="4"/>
                  </a:lnTo>
                  <a:lnTo>
                    <a:pt x="5" y="15"/>
                  </a:lnTo>
                  <a:close/>
                </a:path>
              </a:pathLst>
            </a:custGeom>
            <a:solidFill>
              <a:schemeClr val="tx1"/>
            </a:solidFill>
            <a:ln w="9525">
              <a:solidFill>
                <a:schemeClr val="tx1"/>
              </a:solidFill>
              <a:round/>
              <a:headEnd/>
              <a:tailEnd/>
            </a:ln>
          </p:spPr>
          <p:txBody>
            <a:bodyPr/>
            <a:lstStyle/>
            <a:p>
              <a:endParaRPr lang="en-US"/>
            </a:p>
          </p:txBody>
        </p:sp>
        <p:sp>
          <p:nvSpPr>
            <p:cNvPr id="45066" name="Freeform 13"/>
            <p:cNvSpPr>
              <a:spLocks/>
            </p:cNvSpPr>
            <p:nvPr/>
          </p:nvSpPr>
          <p:spPr bwMode="auto">
            <a:xfrm>
              <a:off x="4365" y="3216"/>
              <a:ext cx="23" cy="19"/>
            </a:xfrm>
            <a:custGeom>
              <a:avLst/>
              <a:gdLst>
                <a:gd name="T0" fmla="*/ 6 w 23"/>
                <a:gd name="T1" fmla="*/ 19 h 19"/>
                <a:gd name="T2" fmla="*/ 23 w 23"/>
                <a:gd name="T3" fmla="*/ 11 h 19"/>
                <a:gd name="T4" fmla="*/ 18 w 23"/>
                <a:gd name="T5" fmla="*/ 0 h 19"/>
                <a:gd name="T6" fmla="*/ 0 w 23"/>
                <a:gd name="T7" fmla="*/ 8 h 19"/>
                <a:gd name="T8" fmla="*/ 2 w 23"/>
                <a:gd name="T9" fmla="*/ 8 h 19"/>
                <a:gd name="T10" fmla="*/ 6 w 23"/>
                <a:gd name="T11" fmla="*/ 19 h 19"/>
                <a:gd name="T12" fmla="*/ 0 60000 65536"/>
                <a:gd name="T13" fmla="*/ 0 60000 65536"/>
                <a:gd name="T14" fmla="*/ 0 60000 65536"/>
                <a:gd name="T15" fmla="*/ 0 60000 65536"/>
                <a:gd name="T16" fmla="*/ 0 60000 65536"/>
                <a:gd name="T17" fmla="*/ 0 60000 65536"/>
                <a:gd name="T18" fmla="*/ 0 w 23"/>
                <a:gd name="T19" fmla="*/ 0 h 19"/>
                <a:gd name="T20" fmla="*/ 23 w 2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3" h="19">
                  <a:moveTo>
                    <a:pt x="6" y="19"/>
                  </a:moveTo>
                  <a:lnTo>
                    <a:pt x="23" y="11"/>
                  </a:lnTo>
                  <a:lnTo>
                    <a:pt x="18" y="0"/>
                  </a:lnTo>
                  <a:lnTo>
                    <a:pt x="0" y="8"/>
                  </a:lnTo>
                  <a:lnTo>
                    <a:pt x="2" y="8"/>
                  </a:lnTo>
                  <a:lnTo>
                    <a:pt x="6" y="19"/>
                  </a:lnTo>
                  <a:close/>
                </a:path>
              </a:pathLst>
            </a:custGeom>
            <a:solidFill>
              <a:schemeClr val="tx1"/>
            </a:solidFill>
            <a:ln w="9525">
              <a:solidFill>
                <a:schemeClr val="tx1"/>
              </a:solidFill>
              <a:round/>
              <a:headEnd/>
              <a:tailEnd/>
            </a:ln>
          </p:spPr>
          <p:txBody>
            <a:bodyPr/>
            <a:lstStyle/>
            <a:p>
              <a:endParaRPr lang="en-US"/>
            </a:p>
          </p:txBody>
        </p:sp>
        <p:sp>
          <p:nvSpPr>
            <p:cNvPr id="45067" name="Freeform 14"/>
            <p:cNvSpPr>
              <a:spLocks/>
            </p:cNvSpPr>
            <p:nvPr/>
          </p:nvSpPr>
          <p:spPr bwMode="auto">
            <a:xfrm>
              <a:off x="4360" y="3224"/>
              <a:ext cx="11" cy="13"/>
            </a:xfrm>
            <a:custGeom>
              <a:avLst/>
              <a:gdLst>
                <a:gd name="T0" fmla="*/ 3 w 11"/>
                <a:gd name="T1" fmla="*/ 13 h 13"/>
                <a:gd name="T2" fmla="*/ 11 w 11"/>
                <a:gd name="T3" fmla="*/ 11 h 13"/>
                <a:gd name="T4" fmla="*/ 7 w 11"/>
                <a:gd name="T5" fmla="*/ 0 h 13"/>
                <a:gd name="T6" fmla="*/ 0 w 11"/>
                <a:gd name="T7" fmla="*/ 1 h 13"/>
                <a:gd name="T8" fmla="*/ 1 w 11"/>
                <a:gd name="T9" fmla="*/ 1 h 13"/>
                <a:gd name="T10" fmla="*/ 3 w 11"/>
                <a:gd name="T11" fmla="*/ 13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3" y="13"/>
                  </a:moveTo>
                  <a:lnTo>
                    <a:pt x="11" y="11"/>
                  </a:lnTo>
                  <a:lnTo>
                    <a:pt x="7" y="0"/>
                  </a:lnTo>
                  <a:lnTo>
                    <a:pt x="0" y="1"/>
                  </a:lnTo>
                  <a:lnTo>
                    <a:pt x="1" y="1"/>
                  </a:lnTo>
                  <a:lnTo>
                    <a:pt x="3" y="13"/>
                  </a:lnTo>
                  <a:close/>
                </a:path>
              </a:pathLst>
            </a:custGeom>
            <a:solidFill>
              <a:schemeClr val="tx1"/>
            </a:solidFill>
            <a:ln w="9525">
              <a:solidFill>
                <a:schemeClr val="tx1"/>
              </a:solidFill>
              <a:round/>
              <a:headEnd/>
              <a:tailEnd/>
            </a:ln>
          </p:spPr>
          <p:txBody>
            <a:bodyPr/>
            <a:lstStyle/>
            <a:p>
              <a:endParaRPr lang="en-US"/>
            </a:p>
          </p:txBody>
        </p:sp>
        <p:sp>
          <p:nvSpPr>
            <p:cNvPr id="45068" name="Freeform 15"/>
            <p:cNvSpPr>
              <a:spLocks/>
            </p:cNvSpPr>
            <p:nvPr/>
          </p:nvSpPr>
          <p:spPr bwMode="auto">
            <a:xfrm>
              <a:off x="4358" y="3225"/>
              <a:ext cx="5" cy="14"/>
            </a:xfrm>
            <a:custGeom>
              <a:avLst/>
              <a:gdLst>
                <a:gd name="T0" fmla="*/ 2 w 5"/>
                <a:gd name="T1" fmla="*/ 14 h 14"/>
                <a:gd name="T2" fmla="*/ 5 w 5"/>
                <a:gd name="T3" fmla="*/ 12 h 14"/>
                <a:gd name="T4" fmla="*/ 3 w 5"/>
                <a:gd name="T5" fmla="*/ 0 h 14"/>
                <a:gd name="T6" fmla="*/ 0 w 5"/>
                <a:gd name="T7" fmla="*/ 2 h 14"/>
                <a:gd name="T8" fmla="*/ 2 w 5"/>
                <a:gd name="T9" fmla="*/ 14 h 14"/>
                <a:gd name="T10" fmla="*/ 0 60000 65536"/>
                <a:gd name="T11" fmla="*/ 0 60000 65536"/>
                <a:gd name="T12" fmla="*/ 0 60000 65536"/>
                <a:gd name="T13" fmla="*/ 0 60000 65536"/>
                <a:gd name="T14" fmla="*/ 0 60000 65536"/>
                <a:gd name="T15" fmla="*/ 0 w 5"/>
                <a:gd name="T16" fmla="*/ 0 h 14"/>
                <a:gd name="T17" fmla="*/ 5 w 5"/>
                <a:gd name="T18" fmla="*/ 14 h 14"/>
              </a:gdLst>
              <a:ahLst/>
              <a:cxnLst>
                <a:cxn ang="T10">
                  <a:pos x="T0" y="T1"/>
                </a:cxn>
                <a:cxn ang="T11">
                  <a:pos x="T2" y="T3"/>
                </a:cxn>
                <a:cxn ang="T12">
                  <a:pos x="T4" y="T5"/>
                </a:cxn>
                <a:cxn ang="T13">
                  <a:pos x="T6" y="T7"/>
                </a:cxn>
                <a:cxn ang="T14">
                  <a:pos x="T8" y="T9"/>
                </a:cxn>
              </a:cxnLst>
              <a:rect l="T15" t="T16" r="T17" b="T18"/>
              <a:pathLst>
                <a:path w="5" h="14">
                  <a:moveTo>
                    <a:pt x="2" y="14"/>
                  </a:moveTo>
                  <a:lnTo>
                    <a:pt x="5" y="12"/>
                  </a:lnTo>
                  <a:lnTo>
                    <a:pt x="3" y="0"/>
                  </a:lnTo>
                  <a:lnTo>
                    <a:pt x="0" y="2"/>
                  </a:lnTo>
                  <a:lnTo>
                    <a:pt x="2" y="14"/>
                  </a:lnTo>
                  <a:close/>
                </a:path>
              </a:pathLst>
            </a:custGeom>
            <a:solidFill>
              <a:schemeClr val="tx1"/>
            </a:solidFill>
            <a:ln w="9525">
              <a:solidFill>
                <a:schemeClr val="tx1"/>
              </a:solidFill>
              <a:round/>
              <a:headEnd/>
              <a:tailEnd/>
            </a:ln>
          </p:spPr>
          <p:txBody>
            <a:bodyPr/>
            <a:lstStyle/>
            <a:p>
              <a:endParaRPr lang="en-US"/>
            </a:p>
          </p:txBody>
        </p:sp>
        <p:sp>
          <p:nvSpPr>
            <p:cNvPr id="45069" name="Freeform 16"/>
            <p:cNvSpPr>
              <a:spLocks/>
            </p:cNvSpPr>
            <p:nvPr/>
          </p:nvSpPr>
          <p:spPr bwMode="auto">
            <a:xfrm>
              <a:off x="4352" y="3227"/>
              <a:ext cx="8" cy="12"/>
            </a:xfrm>
            <a:custGeom>
              <a:avLst/>
              <a:gdLst>
                <a:gd name="T0" fmla="*/ 4 w 8"/>
                <a:gd name="T1" fmla="*/ 12 h 12"/>
                <a:gd name="T2" fmla="*/ 2 w 8"/>
                <a:gd name="T3" fmla="*/ 12 h 12"/>
                <a:gd name="T4" fmla="*/ 8 w 8"/>
                <a:gd name="T5" fmla="*/ 12 h 12"/>
                <a:gd name="T6" fmla="*/ 6 w 8"/>
                <a:gd name="T7" fmla="*/ 0 h 12"/>
                <a:gd name="T8" fmla="*/ 0 w 8"/>
                <a:gd name="T9" fmla="*/ 0 h 12"/>
                <a:gd name="T10" fmla="*/ 4 w 8"/>
                <a:gd name="T11" fmla="*/ 12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4" y="12"/>
                  </a:moveTo>
                  <a:lnTo>
                    <a:pt x="2" y="12"/>
                  </a:lnTo>
                  <a:lnTo>
                    <a:pt x="8" y="12"/>
                  </a:lnTo>
                  <a:lnTo>
                    <a:pt x="6"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070" name="Freeform 17"/>
            <p:cNvSpPr>
              <a:spLocks/>
            </p:cNvSpPr>
            <p:nvPr/>
          </p:nvSpPr>
          <p:spPr bwMode="auto">
            <a:xfrm>
              <a:off x="4348" y="3227"/>
              <a:ext cx="8" cy="14"/>
            </a:xfrm>
            <a:custGeom>
              <a:avLst/>
              <a:gdLst>
                <a:gd name="T0" fmla="*/ 2 w 8"/>
                <a:gd name="T1" fmla="*/ 14 h 14"/>
                <a:gd name="T2" fmla="*/ 4 w 8"/>
                <a:gd name="T3" fmla="*/ 12 h 14"/>
                <a:gd name="T4" fmla="*/ 8 w 8"/>
                <a:gd name="T5" fmla="*/ 12 h 14"/>
                <a:gd name="T6" fmla="*/ 4 w 8"/>
                <a:gd name="T7" fmla="*/ 0 h 14"/>
                <a:gd name="T8" fmla="*/ 0 w 8"/>
                <a:gd name="T9" fmla="*/ 2 h 14"/>
                <a:gd name="T10" fmla="*/ 2 w 8"/>
                <a:gd name="T11" fmla="*/ 2 h 14"/>
                <a:gd name="T12" fmla="*/ 2 w 8"/>
                <a:gd name="T13" fmla="*/ 14 h 14"/>
                <a:gd name="T14" fmla="*/ 4 w 8"/>
                <a:gd name="T15" fmla="*/ 14 h 14"/>
                <a:gd name="T16" fmla="*/ 4 w 8"/>
                <a:gd name="T17" fmla="*/ 12 h 14"/>
                <a:gd name="T18" fmla="*/ 2 w 8"/>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4"/>
                <a:gd name="T32" fmla="*/ 8 w 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4">
                  <a:moveTo>
                    <a:pt x="2" y="14"/>
                  </a:moveTo>
                  <a:lnTo>
                    <a:pt x="4" y="12"/>
                  </a:lnTo>
                  <a:lnTo>
                    <a:pt x="8" y="12"/>
                  </a:lnTo>
                  <a:lnTo>
                    <a:pt x="4" y="0"/>
                  </a:lnTo>
                  <a:lnTo>
                    <a:pt x="0" y="2"/>
                  </a:lnTo>
                  <a:lnTo>
                    <a:pt x="2" y="2"/>
                  </a:lnTo>
                  <a:lnTo>
                    <a:pt x="2" y="14"/>
                  </a:lnTo>
                  <a:lnTo>
                    <a:pt x="4" y="14"/>
                  </a:lnTo>
                  <a:lnTo>
                    <a:pt x="4" y="12"/>
                  </a:lnTo>
                  <a:lnTo>
                    <a:pt x="2" y="14"/>
                  </a:lnTo>
                  <a:close/>
                </a:path>
              </a:pathLst>
            </a:custGeom>
            <a:solidFill>
              <a:schemeClr val="tx1"/>
            </a:solidFill>
            <a:ln w="9525">
              <a:solidFill>
                <a:schemeClr val="tx1"/>
              </a:solidFill>
              <a:round/>
              <a:headEnd/>
              <a:tailEnd/>
            </a:ln>
          </p:spPr>
          <p:txBody>
            <a:bodyPr/>
            <a:lstStyle/>
            <a:p>
              <a:endParaRPr lang="en-US"/>
            </a:p>
          </p:txBody>
        </p:sp>
        <p:sp>
          <p:nvSpPr>
            <p:cNvPr id="45071" name="Rectangle 18"/>
            <p:cNvSpPr>
              <a:spLocks noChangeArrowheads="1"/>
            </p:cNvSpPr>
            <p:nvPr/>
          </p:nvSpPr>
          <p:spPr bwMode="auto">
            <a:xfrm>
              <a:off x="4346" y="3229"/>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072" name="Freeform 19"/>
            <p:cNvSpPr>
              <a:spLocks/>
            </p:cNvSpPr>
            <p:nvPr/>
          </p:nvSpPr>
          <p:spPr bwMode="auto">
            <a:xfrm>
              <a:off x="4340" y="3229"/>
              <a:ext cx="6" cy="12"/>
            </a:xfrm>
            <a:custGeom>
              <a:avLst/>
              <a:gdLst>
                <a:gd name="T0" fmla="*/ 0 w 6"/>
                <a:gd name="T1" fmla="*/ 10 h 12"/>
                <a:gd name="T2" fmla="*/ 2 w 6"/>
                <a:gd name="T3" fmla="*/ 12 h 12"/>
                <a:gd name="T4" fmla="*/ 6 w 6"/>
                <a:gd name="T5" fmla="*/ 12 h 12"/>
                <a:gd name="T6" fmla="*/ 6 w 6"/>
                <a:gd name="T7" fmla="*/ 0 h 12"/>
                <a:gd name="T8" fmla="*/ 2 w 6"/>
                <a:gd name="T9" fmla="*/ 0 h 12"/>
                <a:gd name="T10" fmla="*/ 4 w 6"/>
                <a:gd name="T11" fmla="*/ 0 h 12"/>
                <a:gd name="T12" fmla="*/ 0 w 6"/>
                <a:gd name="T13" fmla="*/ 10 h 12"/>
                <a:gd name="T14" fmla="*/ 2 w 6"/>
                <a:gd name="T15" fmla="*/ 12 h 12"/>
                <a:gd name="T16" fmla="*/ 0 w 6"/>
                <a:gd name="T17" fmla="*/ 1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0" y="10"/>
                  </a:moveTo>
                  <a:lnTo>
                    <a:pt x="2" y="12"/>
                  </a:lnTo>
                  <a:lnTo>
                    <a:pt x="6" y="12"/>
                  </a:lnTo>
                  <a:lnTo>
                    <a:pt x="6" y="0"/>
                  </a:lnTo>
                  <a:lnTo>
                    <a:pt x="2" y="0"/>
                  </a:lnTo>
                  <a:lnTo>
                    <a:pt x="4" y="0"/>
                  </a:lnTo>
                  <a:lnTo>
                    <a:pt x="0" y="10"/>
                  </a:lnTo>
                  <a:lnTo>
                    <a:pt x="2" y="12"/>
                  </a:lnTo>
                  <a:lnTo>
                    <a:pt x="0" y="10"/>
                  </a:lnTo>
                  <a:close/>
                </a:path>
              </a:pathLst>
            </a:custGeom>
            <a:solidFill>
              <a:schemeClr val="tx1"/>
            </a:solidFill>
            <a:ln w="9525">
              <a:solidFill>
                <a:schemeClr val="tx1"/>
              </a:solidFill>
              <a:round/>
              <a:headEnd/>
              <a:tailEnd/>
            </a:ln>
          </p:spPr>
          <p:txBody>
            <a:bodyPr/>
            <a:lstStyle/>
            <a:p>
              <a:endParaRPr lang="en-US"/>
            </a:p>
          </p:txBody>
        </p:sp>
        <p:sp>
          <p:nvSpPr>
            <p:cNvPr id="45073" name="Freeform 20"/>
            <p:cNvSpPr>
              <a:spLocks/>
            </p:cNvSpPr>
            <p:nvPr/>
          </p:nvSpPr>
          <p:spPr bwMode="auto">
            <a:xfrm>
              <a:off x="4338" y="3227"/>
              <a:ext cx="6" cy="12"/>
            </a:xfrm>
            <a:custGeom>
              <a:avLst/>
              <a:gdLst>
                <a:gd name="T0" fmla="*/ 2 w 6"/>
                <a:gd name="T1" fmla="*/ 12 h 12"/>
                <a:gd name="T2" fmla="*/ 0 w 6"/>
                <a:gd name="T3" fmla="*/ 12 h 12"/>
                <a:gd name="T4" fmla="*/ 2 w 6"/>
                <a:gd name="T5" fmla="*/ 12 h 12"/>
                <a:gd name="T6" fmla="*/ 6 w 6"/>
                <a:gd name="T7" fmla="*/ 2 h 12"/>
                <a:gd name="T8" fmla="*/ 4 w 6"/>
                <a:gd name="T9" fmla="*/ 0 h 12"/>
                <a:gd name="T10" fmla="*/ 2 w 6"/>
                <a:gd name="T11" fmla="*/ 0 h 12"/>
                <a:gd name="T12" fmla="*/ 4 w 6"/>
                <a:gd name="T13" fmla="*/ 0 h 12"/>
                <a:gd name="T14" fmla="*/ 2 w 6"/>
                <a:gd name="T15" fmla="*/ 0 h 12"/>
                <a:gd name="T16" fmla="*/ 2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2" y="12"/>
                  </a:moveTo>
                  <a:lnTo>
                    <a:pt x="0" y="12"/>
                  </a:lnTo>
                  <a:lnTo>
                    <a:pt x="2" y="12"/>
                  </a:lnTo>
                  <a:lnTo>
                    <a:pt x="6" y="2"/>
                  </a:lnTo>
                  <a:lnTo>
                    <a:pt x="4" y="0"/>
                  </a:lnTo>
                  <a:lnTo>
                    <a:pt x="2"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074" name="Freeform 21"/>
            <p:cNvSpPr>
              <a:spLocks/>
            </p:cNvSpPr>
            <p:nvPr/>
          </p:nvSpPr>
          <p:spPr bwMode="auto">
            <a:xfrm>
              <a:off x="4332" y="3227"/>
              <a:ext cx="8" cy="12"/>
            </a:xfrm>
            <a:custGeom>
              <a:avLst/>
              <a:gdLst>
                <a:gd name="T0" fmla="*/ 0 w 8"/>
                <a:gd name="T1" fmla="*/ 12 h 12"/>
                <a:gd name="T2" fmla="*/ 4 w 8"/>
                <a:gd name="T3" fmla="*/ 12 h 12"/>
                <a:gd name="T4" fmla="*/ 8 w 8"/>
                <a:gd name="T5" fmla="*/ 12 h 12"/>
                <a:gd name="T6" fmla="*/ 8 w 8"/>
                <a:gd name="T7" fmla="*/ 0 h 12"/>
                <a:gd name="T8" fmla="*/ 4 w 8"/>
                <a:gd name="T9" fmla="*/ 0 h 12"/>
                <a:gd name="T10" fmla="*/ 6 w 8"/>
                <a:gd name="T11" fmla="*/ 0 h 12"/>
                <a:gd name="T12" fmla="*/ 0 w 8"/>
                <a:gd name="T13" fmla="*/ 12 h 12"/>
                <a:gd name="T14" fmla="*/ 2 w 8"/>
                <a:gd name="T15" fmla="*/ 12 h 12"/>
                <a:gd name="T16" fmla="*/ 4 w 8"/>
                <a:gd name="T17" fmla="*/ 12 h 12"/>
                <a:gd name="T18" fmla="*/ 0 w 8"/>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0" y="12"/>
                  </a:moveTo>
                  <a:lnTo>
                    <a:pt x="4" y="12"/>
                  </a:lnTo>
                  <a:lnTo>
                    <a:pt x="8" y="12"/>
                  </a:lnTo>
                  <a:lnTo>
                    <a:pt x="8" y="0"/>
                  </a:lnTo>
                  <a:lnTo>
                    <a:pt x="4" y="0"/>
                  </a:lnTo>
                  <a:lnTo>
                    <a:pt x="6" y="0"/>
                  </a:lnTo>
                  <a:lnTo>
                    <a:pt x="0" y="12"/>
                  </a:lnTo>
                  <a:lnTo>
                    <a:pt x="2" y="12"/>
                  </a:lnTo>
                  <a:lnTo>
                    <a:pt x="4" y="12"/>
                  </a:lnTo>
                  <a:lnTo>
                    <a:pt x="0" y="12"/>
                  </a:lnTo>
                  <a:close/>
                </a:path>
              </a:pathLst>
            </a:custGeom>
            <a:solidFill>
              <a:schemeClr val="tx1"/>
            </a:solidFill>
            <a:ln w="9525">
              <a:solidFill>
                <a:schemeClr val="tx1"/>
              </a:solidFill>
              <a:round/>
              <a:headEnd/>
              <a:tailEnd/>
            </a:ln>
          </p:spPr>
          <p:txBody>
            <a:bodyPr/>
            <a:lstStyle/>
            <a:p>
              <a:endParaRPr lang="en-US"/>
            </a:p>
          </p:txBody>
        </p:sp>
        <p:sp>
          <p:nvSpPr>
            <p:cNvPr id="45075" name="Freeform 22"/>
            <p:cNvSpPr>
              <a:spLocks/>
            </p:cNvSpPr>
            <p:nvPr/>
          </p:nvSpPr>
          <p:spPr bwMode="auto">
            <a:xfrm>
              <a:off x="4329" y="3225"/>
              <a:ext cx="9" cy="14"/>
            </a:xfrm>
            <a:custGeom>
              <a:avLst/>
              <a:gdLst>
                <a:gd name="T0" fmla="*/ 2 w 9"/>
                <a:gd name="T1" fmla="*/ 12 h 14"/>
                <a:gd name="T2" fmla="*/ 0 w 9"/>
                <a:gd name="T3" fmla="*/ 12 h 14"/>
                <a:gd name="T4" fmla="*/ 3 w 9"/>
                <a:gd name="T5" fmla="*/ 14 h 14"/>
                <a:gd name="T6" fmla="*/ 9 w 9"/>
                <a:gd name="T7" fmla="*/ 2 h 14"/>
                <a:gd name="T8" fmla="*/ 5 w 9"/>
                <a:gd name="T9" fmla="*/ 0 h 14"/>
                <a:gd name="T10" fmla="*/ 2 w 9"/>
                <a:gd name="T11" fmla="*/ 12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2" y="12"/>
                  </a:moveTo>
                  <a:lnTo>
                    <a:pt x="0" y="12"/>
                  </a:lnTo>
                  <a:lnTo>
                    <a:pt x="3" y="14"/>
                  </a:lnTo>
                  <a:lnTo>
                    <a:pt x="9" y="2"/>
                  </a:lnTo>
                  <a:lnTo>
                    <a:pt x="5" y="0"/>
                  </a:lnTo>
                  <a:lnTo>
                    <a:pt x="2" y="12"/>
                  </a:lnTo>
                  <a:close/>
                </a:path>
              </a:pathLst>
            </a:custGeom>
            <a:solidFill>
              <a:schemeClr val="tx1"/>
            </a:solidFill>
            <a:ln w="9525">
              <a:solidFill>
                <a:schemeClr val="tx1"/>
              </a:solidFill>
              <a:round/>
              <a:headEnd/>
              <a:tailEnd/>
            </a:ln>
          </p:spPr>
          <p:txBody>
            <a:bodyPr/>
            <a:lstStyle/>
            <a:p>
              <a:endParaRPr lang="en-US"/>
            </a:p>
          </p:txBody>
        </p:sp>
        <p:sp>
          <p:nvSpPr>
            <p:cNvPr id="45076" name="Freeform 23"/>
            <p:cNvSpPr>
              <a:spLocks/>
            </p:cNvSpPr>
            <p:nvPr/>
          </p:nvSpPr>
          <p:spPr bwMode="auto">
            <a:xfrm>
              <a:off x="4321" y="3224"/>
              <a:ext cx="13" cy="13"/>
            </a:xfrm>
            <a:custGeom>
              <a:avLst/>
              <a:gdLst>
                <a:gd name="T0" fmla="*/ 0 w 13"/>
                <a:gd name="T1" fmla="*/ 11 h 13"/>
                <a:gd name="T2" fmla="*/ 2 w 13"/>
                <a:gd name="T3" fmla="*/ 11 h 13"/>
                <a:gd name="T4" fmla="*/ 10 w 13"/>
                <a:gd name="T5" fmla="*/ 13 h 13"/>
                <a:gd name="T6" fmla="*/ 13 w 13"/>
                <a:gd name="T7" fmla="*/ 1 h 13"/>
                <a:gd name="T8" fmla="*/ 6 w 13"/>
                <a:gd name="T9" fmla="*/ 0 h 13"/>
                <a:gd name="T10" fmla="*/ 0 w 13"/>
                <a:gd name="T11" fmla="*/ 11 h 13"/>
                <a:gd name="T12" fmla="*/ 2 w 13"/>
                <a:gd name="T13" fmla="*/ 11 h 13"/>
                <a:gd name="T14" fmla="*/ 0 w 13"/>
                <a:gd name="T15" fmla="*/ 11 h 1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3"/>
                <a:gd name="T26" fmla="*/ 13 w 1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3">
                  <a:moveTo>
                    <a:pt x="0" y="11"/>
                  </a:moveTo>
                  <a:lnTo>
                    <a:pt x="2" y="11"/>
                  </a:lnTo>
                  <a:lnTo>
                    <a:pt x="10" y="13"/>
                  </a:lnTo>
                  <a:lnTo>
                    <a:pt x="13" y="1"/>
                  </a:lnTo>
                  <a:lnTo>
                    <a:pt x="6" y="0"/>
                  </a:lnTo>
                  <a:lnTo>
                    <a:pt x="0" y="11"/>
                  </a:lnTo>
                  <a:lnTo>
                    <a:pt x="2" y="11"/>
                  </a:lnTo>
                  <a:lnTo>
                    <a:pt x="0" y="11"/>
                  </a:lnTo>
                  <a:close/>
                </a:path>
              </a:pathLst>
            </a:custGeom>
            <a:solidFill>
              <a:schemeClr val="tx1"/>
            </a:solidFill>
            <a:ln w="9525">
              <a:solidFill>
                <a:schemeClr val="tx1"/>
              </a:solidFill>
              <a:round/>
              <a:headEnd/>
              <a:tailEnd/>
            </a:ln>
          </p:spPr>
          <p:txBody>
            <a:bodyPr/>
            <a:lstStyle/>
            <a:p>
              <a:endParaRPr lang="en-US"/>
            </a:p>
          </p:txBody>
        </p:sp>
        <p:sp>
          <p:nvSpPr>
            <p:cNvPr id="45077" name="Freeform 24"/>
            <p:cNvSpPr>
              <a:spLocks/>
            </p:cNvSpPr>
            <p:nvPr/>
          </p:nvSpPr>
          <p:spPr bwMode="auto">
            <a:xfrm>
              <a:off x="4313" y="3220"/>
              <a:ext cx="14" cy="15"/>
            </a:xfrm>
            <a:custGeom>
              <a:avLst/>
              <a:gdLst>
                <a:gd name="T0" fmla="*/ 0 w 14"/>
                <a:gd name="T1" fmla="*/ 11 h 15"/>
                <a:gd name="T2" fmla="*/ 8 w 14"/>
                <a:gd name="T3" fmla="*/ 15 h 15"/>
                <a:gd name="T4" fmla="*/ 14 w 14"/>
                <a:gd name="T5" fmla="*/ 4 h 15"/>
                <a:gd name="T6" fmla="*/ 6 w 14"/>
                <a:gd name="T7" fmla="*/ 0 h 15"/>
                <a:gd name="T8" fmla="*/ 6 w 14"/>
                <a:gd name="T9" fmla="*/ 2 h 15"/>
                <a:gd name="T10" fmla="*/ 0 w 14"/>
                <a:gd name="T11" fmla="*/ 11 h 15"/>
                <a:gd name="T12" fmla="*/ 0 60000 65536"/>
                <a:gd name="T13" fmla="*/ 0 60000 65536"/>
                <a:gd name="T14" fmla="*/ 0 60000 65536"/>
                <a:gd name="T15" fmla="*/ 0 60000 65536"/>
                <a:gd name="T16" fmla="*/ 0 60000 65536"/>
                <a:gd name="T17" fmla="*/ 0 60000 65536"/>
                <a:gd name="T18" fmla="*/ 0 w 14"/>
                <a:gd name="T19" fmla="*/ 0 h 15"/>
                <a:gd name="T20" fmla="*/ 14 w 1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4" h="15">
                  <a:moveTo>
                    <a:pt x="0" y="11"/>
                  </a:moveTo>
                  <a:lnTo>
                    <a:pt x="8" y="15"/>
                  </a:lnTo>
                  <a:lnTo>
                    <a:pt x="14" y="4"/>
                  </a:lnTo>
                  <a:lnTo>
                    <a:pt x="6" y="0"/>
                  </a:lnTo>
                  <a:lnTo>
                    <a:pt x="6" y="2"/>
                  </a:lnTo>
                  <a:lnTo>
                    <a:pt x="0" y="11"/>
                  </a:lnTo>
                  <a:close/>
                </a:path>
              </a:pathLst>
            </a:custGeom>
            <a:solidFill>
              <a:schemeClr val="tx1"/>
            </a:solidFill>
            <a:ln w="9525">
              <a:solidFill>
                <a:schemeClr val="tx1"/>
              </a:solidFill>
              <a:round/>
              <a:headEnd/>
              <a:tailEnd/>
            </a:ln>
          </p:spPr>
          <p:txBody>
            <a:bodyPr/>
            <a:lstStyle/>
            <a:p>
              <a:endParaRPr lang="en-US"/>
            </a:p>
          </p:txBody>
        </p:sp>
        <p:sp>
          <p:nvSpPr>
            <p:cNvPr id="45078" name="Freeform 25"/>
            <p:cNvSpPr>
              <a:spLocks/>
            </p:cNvSpPr>
            <p:nvPr/>
          </p:nvSpPr>
          <p:spPr bwMode="auto">
            <a:xfrm>
              <a:off x="4305" y="3216"/>
              <a:ext cx="14" cy="15"/>
            </a:xfrm>
            <a:custGeom>
              <a:avLst/>
              <a:gdLst>
                <a:gd name="T0" fmla="*/ 0 w 14"/>
                <a:gd name="T1" fmla="*/ 9 h 15"/>
                <a:gd name="T2" fmla="*/ 8 w 14"/>
                <a:gd name="T3" fmla="*/ 15 h 15"/>
                <a:gd name="T4" fmla="*/ 14 w 14"/>
                <a:gd name="T5" fmla="*/ 6 h 15"/>
                <a:gd name="T6" fmla="*/ 6 w 14"/>
                <a:gd name="T7" fmla="*/ 0 h 15"/>
                <a:gd name="T8" fmla="*/ 0 w 14"/>
                <a:gd name="T9" fmla="*/ 9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9"/>
                  </a:moveTo>
                  <a:lnTo>
                    <a:pt x="8" y="15"/>
                  </a:lnTo>
                  <a:lnTo>
                    <a:pt x="14" y="6"/>
                  </a:lnTo>
                  <a:lnTo>
                    <a:pt x="6" y="0"/>
                  </a:lnTo>
                  <a:lnTo>
                    <a:pt x="0" y="9"/>
                  </a:lnTo>
                  <a:close/>
                </a:path>
              </a:pathLst>
            </a:custGeom>
            <a:solidFill>
              <a:schemeClr val="tx1"/>
            </a:solidFill>
            <a:ln w="9525">
              <a:solidFill>
                <a:schemeClr val="tx1"/>
              </a:solidFill>
              <a:round/>
              <a:headEnd/>
              <a:tailEnd/>
            </a:ln>
          </p:spPr>
          <p:txBody>
            <a:bodyPr/>
            <a:lstStyle/>
            <a:p>
              <a:endParaRPr lang="en-US"/>
            </a:p>
          </p:txBody>
        </p:sp>
        <p:sp>
          <p:nvSpPr>
            <p:cNvPr id="45079" name="Freeform 26"/>
            <p:cNvSpPr>
              <a:spLocks/>
            </p:cNvSpPr>
            <p:nvPr/>
          </p:nvSpPr>
          <p:spPr bwMode="auto">
            <a:xfrm>
              <a:off x="4290" y="3208"/>
              <a:ext cx="21" cy="17"/>
            </a:xfrm>
            <a:custGeom>
              <a:avLst/>
              <a:gdLst>
                <a:gd name="T0" fmla="*/ 0 w 21"/>
                <a:gd name="T1" fmla="*/ 10 h 17"/>
                <a:gd name="T2" fmla="*/ 15 w 21"/>
                <a:gd name="T3" fmla="*/ 17 h 17"/>
                <a:gd name="T4" fmla="*/ 21 w 21"/>
                <a:gd name="T5" fmla="*/ 8 h 17"/>
                <a:gd name="T6" fmla="*/ 6 w 21"/>
                <a:gd name="T7" fmla="*/ 0 h 17"/>
                <a:gd name="T8" fmla="*/ 0 w 21"/>
                <a:gd name="T9" fmla="*/ 10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10"/>
                  </a:moveTo>
                  <a:lnTo>
                    <a:pt x="15" y="17"/>
                  </a:lnTo>
                  <a:lnTo>
                    <a:pt x="21" y="8"/>
                  </a:lnTo>
                  <a:lnTo>
                    <a:pt x="6" y="0"/>
                  </a:lnTo>
                  <a:lnTo>
                    <a:pt x="0" y="10"/>
                  </a:lnTo>
                  <a:close/>
                </a:path>
              </a:pathLst>
            </a:custGeom>
            <a:solidFill>
              <a:schemeClr val="tx1"/>
            </a:solidFill>
            <a:ln w="9525">
              <a:solidFill>
                <a:schemeClr val="tx1"/>
              </a:solidFill>
              <a:round/>
              <a:headEnd/>
              <a:tailEnd/>
            </a:ln>
          </p:spPr>
          <p:txBody>
            <a:bodyPr/>
            <a:lstStyle/>
            <a:p>
              <a:endParaRPr lang="en-US"/>
            </a:p>
          </p:txBody>
        </p:sp>
        <p:sp>
          <p:nvSpPr>
            <p:cNvPr id="45080" name="Freeform 27"/>
            <p:cNvSpPr>
              <a:spLocks/>
            </p:cNvSpPr>
            <p:nvPr/>
          </p:nvSpPr>
          <p:spPr bwMode="auto">
            <a:xfrm>
              <a:off x="4286" y="3206"/>
              <a:ext cx="10" cy="12"/>
            </a:xfrm>
            <a:custGeom>
              <a:avLst/>
              <a:gdLst>
                <a:gd name="T0" fmla="*/ 2 w 10"/>
                <a:gd name="T1" fmla="*/ 12 h 12"/>
                <a:gd name="T2" fmla="*/ 0 w 10"/>
                <a:gd name="T3" fmla="*/ 10 h 12"/>
                <a:gd name="T4" fmla="*/ 4 w 10"/>
                <a:gd name="T5" fmla="*/ 12 h 12"/>
                <a:gd name="T6" fmla="*/ 10 w 10"/>
                <a:gd name="T7" fmla="*/ 2 h 12"/>
                <a:gd name="T8" fmla="*/ 6 w 10"/>
                <a:gd name="T9" fmla="*/ 0 h 12"/>
                <a:gd name="T10" fmla="*/ 4 w 10"/>
                <a:gd name="T11" fmla="*/ 0 h 12"/>
                <a:gd name="T12" fmla="*/ 6 w 10"/>
                <a:gd name="T13" fmla="*/ 0 h 12"/>
                <a:gd name="T14" fmla="*/ 4 w 10"/>
                <a:gd name="T15" fmla="*/ 0 h 12"/>
                <a:gd name="T16" fmla="*/ 2 w 1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2" y="12"/>
                  </a:moveTo>
                  <a:lnTo>
                    <a:pt x="0" y="10"/>
                  </a:lnTo>
                  <a:lnTo>
                    <a:pt x="4" y="12"/>
                  </a:lnTo>
                  <a:lnTo>
                    <a:pt x="10" y="2"/>
                  </a:lnTo>
                  <a:lnTo>
                    <a:pt x="6" y="0"/>
                  </a:lnTo>
                  <a:lnTo>
                    <a:pt x="4" y="0"/>
                  </a:lnTo>
                  <a:lnTo>
                    <a:pt x="6" y="0"/>
                  </a:lnTo>
                  <a:lnTo>
                    <a:pt x="4" y="0"/>
                  </a:lnTo>
                  <a:lnTo>
                    <a:pt x="2" y="12"/>
                  </a:lnTo>
                  <a:close/>
                </a:path>
              </a:pathLst>
            </a:custGeom>
            <a:solidFill>
              <a:schemeClr val="tx1"/>
            </a:solidFill>
            <a:ln w="9525">
              <a:solidFill>
                <a:schemeClr val="tx1"/>
              </a:solidFill>
              <a:round/>
              <a:headEnd/>
              <a:tailEnd/>
            </a:ln>
          </p:spPr>
          <p:txBody>
            <a:bodyPr/>
            <a:lstStyle/>
            <a:p>
              <a:endParaRPr lang="en-US"/>
            </a:p>
          </p:txBody>
        </p:sp>
        <p:sp>
          <p:nvSpPr>
            <p:cNvPr id="45081" name="Freeform 28"/>
            <p:cNvSpPr>
              <a:spLocks/>
            </p:cNvSpPr>
            <p:nvPr/>
          </p:nvSpPr>
          <p:spPr bwMode="auto">
            <a:xfrm>
              <a:off x="4282" y="3204"/>
              <a:ext cx="8" cy="14"/>
            </a:xfrm>
            <a:custGeom>
              <a:avLst/>
              <a:gdLst>
                <a:gd name="T0" fmla="*/ 0 w 8"/>
                <a:gd name="T1" fmla="*/ 12 h 14"/>
                <a:gd name="T2" fmla="*/ 6 w 8"/>
                <a:gd name="T3" fmla="*/ 14 h 14"/>
                <a:gd name="T4" fmla="*/ 8 w 8"/>
                <a:gd name="T5" fmla="*/ 2 h 14"/>
                <a:gd name="T6" fmla="*/ 2 w 8"/>
                <a:gd name="T7" fmla="*/ 0 h 14"/>
                <a:gd name="T8" fmla="*/ 4 w 8"/>
                <a:gd name="T9" fmla="*/ 0 h 14"/>
                <a:gd name="T10" fmla="*/ 0 w 8"/>
                <a:gd name="T11" fmla="*/ 12 h 14"/>
                <a:gd name="T12" fmla="*/ 0 60000 65536"/>
                <a:gd name="T13" fmla="*/ 0 60000 65536"/>
                <a:gd name="T14" fmla="*/ 0 60000 65536"/>
                <a:gd name="T15" fmla="*/ 0 60000 65536"/>
                <a:gd name="T16" fmla="*/ 0 60000 65536"/>
                <a:gd name="T17" fmla="*/ 0 60000 65536"/>
                <a:gd name="T18" fmla="*/ 0 w 8"/>
                <a:gd name="T19" fmla="*/ 0 h 14"/>
                <a:gd name="T20" fmla="*/ 8 w 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8" h="14">
                  <a:moveTo>
                    <a:pt x="0" y="12"/>
                  </a:moveTo>
                  <a:lnTo>
                    <a:pt x="6" y="14"/>
                  </a:lnTo>
                  <a:lnTo>
                    <a:pt x="8" y="2"/>
                  </a:lnTo>
                  <a:lnTo>
                    <a:pt x="2" y="0"/>
                  </a:lnTo>
                  <a:lnTo>
                    <a:pt x="4" y="0"/>
                  </a:lnTo>
                  <a:lnTo>
                    <a:pt x="0" y="12"/>
                  </a:lnTo>
                  <a:close/>
                </a:path>
              </a:pathLst>
            </a:custGeom>
            <a:solidFill>
              <a:schemeClr val="tx1"/>
            </a:solidFill>
            <a:ln w="9525">
              <a:solidFill>
                <a:schemeClr val="tx1"/>
              </a:solidFill>
              <a:round/>
              <a:headEnd/>
              <a:tailEnd/>
            </a:ln>
          </p:spPr>
          <p:txBody>
            <a:bodyPr/>
            <a:lstStyle/>
            <a:p>
              <a:endParaRPr lang="en-US"/>
            </a:p>
          </p:txBody>
        </p:sp>
        <p:sp>
          <p:nvSpPr>
            <p:cNvPr id="45082" name="Freeform 29"/>
            <p:cNvSpPr>
              <a:spLocks/>
            </p:cNvSpPr>
            <p:nvPr/>
          </p:nvSpPr>
          <p:spPr bwMode="auto">
            <a:xfrm>
              <a:off x="4280" y="3204"/>
              <a:ext cx="6" cy="12"/>
            </a:xfrm>
            <a:custGeom>
              <a:avLst/>
              <a:gdLst>
                <a:gd name="T0" fmla="*/ 2 w 6"/>
                <a:gd name="T1" fmla="*/ 12 h 12"/>
                <a:gd name="T2" fmla="*/ 0 w 6"/>
                <a:gd name="T3" fmla="*/ 10 h 12"/>
                <a:gd name="T4" fmla="*/ 2 w 6"/>
                <a:gd name="T5" fmla="*/ 12 h 12"/>
                <a:gd name="T6" fmla="*/ 6 w 6"/>
                <a:gd name="T7" fmla="*/ 0 h 12"/>
                <a:gd name="T8" fmla="*/ 4 w 6"/>
                <a:gd name="T9" fmla="*/ 0 h 12"/>
                <a:gd name="T10" fmla="*/ 2 w 6"/>
                <a:gd name="T11" fmla="*/ 0 h 12"/>
                <a:gd name="T12" fmla="*/ 4 w 6"/>
                <a:gd name="T13" fmla="*/ 0 h 12"/>
                <a:gd name="T14" fmla="*/ 2 w 6"/>
                <a:gd name="T15" fmla="*/ 0 h 12"/>
                <a:gd name="T16" fmla="*/ 2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2" y="12"/>
                  </a:moveTo>
                  <a:lnTo>
                    <a:pt x="0" y="10"/>
                  </a:lnTo>
                  <a:lnTo>
                    <a:pt x="2" y="12"/>
                  </a:lnTo>
                  <a:lnTo>
                    <a:pt x="6" y="0"/>
                  </a:lnTo>
                  <a:lnTo>
                    <a:pt x="4" y="0"/>
                  </a:lnTo>
                  <a:lnTo>
                    <a:pt x="2"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083" name="Freeform 30"/>
            <p:cNvSpPr>
              <a:spLocks/>
            </p:cNvSpPr>
            <p:nvPr/>
          </p:nvSpPr>
          <p:spPr bwMode="auto">
            <a:xfrm>
              <a:off x="4278" y="3204"/>
              <a:ext cx="4" cy="12"/>
            </a:xfrm>
            <a:custGeom>
              <a:avLst/>
              <a:gdLst>
                <a:gd name="T0" fmla="*/ 0 w 4"/>
                <a:gd name="T1" fmla="*/ 12 h 12"/>
                <a:gd name="T2" fmla="*/ 4 w 4"/>
                <a:gd name="T3" fmla="*/ 12 h 12"/>
                <a:gd name="T4" fmla="*/ 4 w 4"/>
                <a:gd name="T5" fmla="*/ 0 h 12"/>
                <a:gd name="T6" fmla="*/ 0 w 4"/>
                <a:gd name="T7" fmla="*/ 0 h 12"/>
                <a:gd name="T8" fmla="*/ 2 w 4"/>
                <a:gd name="T9" fmla="*/ 0 h 12"/>
                <a:gd name="T10" fmla="*/ 0 w 4"/>
                <a:gd name="T11" fmla="*/ 12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12"/>
                  </a:moveTo>
                  <a:lnTo>
                    <a:pt x="4" y="12"/>
                  </a:lnTo>
                  <a:lnTo>
                    <a:pt x="4" y="0"/>
                  </a:lnTo>
                  <a:lnTo>
                    <a:pt x="0" y="0"/>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084" name="Freeform 31"/>
            <p:cNvSpPr>
              <a:spLocks/>
            </p:cNvSpPr>
            <p:nvPr/>
          </p:nvSpPr>
          <p:spPr bwMode="auto">
            <a:xfrm>
              <a:off x="4275" y="3202"/>
              <a:ext cx="5" cy="14"/>
            </a:xfrm>
            <a:custGeom>
              <a:avLst/>
              <a:gdLst>
                <a:gd name="T0" fmla="*/ 0 w 5"/>
                <a:gd name="T1" fmla="*/ 12 h 14"/>
                <a:gd name="T2" fmla="*/ 3 w 5"/>
                <a:gd name="T3" fmla="*/ 14 h 14"/>
                <a:gd name="T4" fmla="*/ 5 w 5"/>
                <a:gd name="T5" fmla="*/ 2 h 14"/>
                <a:gd name="T6" fmla="*/ 2 w 5"/>
                <a:gd name="T7" fmla="*/ 0 h 14"/>
                <a:gd name="T8" fmla="*/ 0 w 5"/>
                <a:gd name="T9" fmla="*/ 0 h 14"/>
                <a:gd name="T10" fmla="*/ 2 w 5"/>
                <a:gd name="T11" fmla="*/ 0 h 14"/>
                <a:gd name="T12" fmla="*/ 0 w 5"/>
                <a:gd name="T13" fmla="*/ 0 h 14"/>
                <a:gd name="T14" fmla="*/ 0 w 5"/>
                <a:gd name="T15" fmla="*/ 12 h 1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4"/>
                <a:gd name="T26" fmla="*/ 5 w 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4">
                  <a:moveTo>
                    <a:pt x="0" y="12"/>
                  </a:moveTo>
                  <a:lnTo>
                    <a:pt x="3" y="14"/>
                  </a:lnTo>
                  <a:lnTo>
                    <a:pt x="5" y="2"/>
                  </a:lnTo>
                  <a:lnTo>
                    <a:pt x="2" y="0"/>
                  </a:lnTo>
                  <a:lnTo>
                    <a:pt x="0" y="0"/>
                  </a:lnTo>
                  <a:lnTo>
                    <a:pt x="2"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5085" name="Rectangle 32"/>
            <p:cNvSpPr>
              <a:spLocks noChangeArrowheads="1"/>
            </p:cNvSpPr>
            <p:nvPr/>
          </p:nvSpPr>
          <p:spPr bwMode="auto">
            <a:xfrm>
              <a:off x="4271" y="3202"/>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086" name="Freeform 33"/>
            <p:cNvSpPr>
              <a:spLocks/>
            </p:cNvSpPr>
            <p:nvPr/>
          </p:nvSpPr>
          <p:spPr bwMode="auto">
            <a:xfrm>
              <a:off x="4265" y="3202"/>
              <a:ext cx="6" cy="12"/>
            </a:xfrm>
            <a:custGeom>
              <a:avLst/>
              <a:gdLst>
                <a:gd name="T0" fmla="*/ 4 w 6"/>
                <a:gd name="T1" fmla="*/ 12 h 12"/>
                <a:gd name="T2" fmla="*/ 2 w 6"/>
                <a:gd name="T3" fmla="*/ 12 h 12"/>
                <a:gd name="T4" fmla="*/ 6 w 6"/>
                <a:gd name="T5" fmla="*/ 12 h 12"/>
                <a:gd name="T6" fmla="*/ 6 w 6"/>
                <a:gd name="T7" fmla="*/ 0 h 12"/>
                <a:gd name="T8" fmla="*/ 2 w 6"/>
                <a:gd name="T9" fmla="*/ 0 h 12"/>
                <a:gd name="T10" fmla="*/ 0 w 6"/>
                <a:gd name="T11" fmla="*/ 0 h 12"/>
                <a:gd name="T12" fmla="*/ 2 w 6"/>
                <a:gd name="T13" fmla="*/ 0 h 12"/>
                <a:gd name="T14" fmla="*/ 0 w 6"/>
                <a:gd name="T15" fmla="*/ 0 h 12"/>
                <a:gd name="T16" fmla="*/ 4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12"/>
                  </a:moveTo>
                  <a:lnTo>
                    <a:pt x="2" y="12"/>
                  </a:lnTo>
                  <a:lnTo>
                    <a:pt x="6" y="12"/>
                  </a:lnTo>
                  <a:lnTo>
                    <a:pt x="6" y="0"/>
                  </a:lnTo>
                  <a:lnTo>
                    <a:pt x="2" y="0"/>
                  </a:lnTo>
                  <a:lnTo>
                    <a:pt x="0" y="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087" name="Freeform 34"/>
            <p:cNvSpPr>
              <a:spLocks/>
            </p:cNvSpPr>
            <p:nvPr/>
          </p:nvSpPr>
          <p:spPr bwMode="auto">
            <a:xfrm>
              <a:off x="4261" y="3202"/>
              <a:ext cx="8" cy="14"/>
            </a:xfrm>
            <a:custGeom>
              <a:avLst/>
              <a:gdLst>
                <a:gd name="T0" fmla="*/ 4 w 8"/>
                <a:gd name="T1" fmla="*/ 14 h 14"/>
                <a:gd name="T2" fmla="*/ 8 w 8"/>
                <a:gd name="T3" fmla="*/ 12 h 14"/>
                <a:gd name="T4" fmla="*/ 4 w 8"/>
                <a:gd name="T5" fmla="*/ 0 h 14"/>
                <a:gd name="T6" fmla="*/ 0 w 8"/>
                <a:gd name="T7" fmla="*/ 2 h 14"/>
                <a:gd name="T8" fmla="*/ 4 w 8"/>
                <a:gd name="T9" fmla="*/ 14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4" y="14"/>
                  </a:moveTo>
                  <a:lnTo>
                    <a:pt x="8" y="12"/>
                  </a:lnTo>
                  <a:lnTo>
                    <a:pt x="4" y="0"/>
                  </a:lnTo>
                  <a:lnTo>
                    <a:pt x="0" y="2"/>
                  </a:lnTo>
                  <a:lnTo>
                    <a:pt x="4" y="14"/>
                  </a:lnTo>
                  <a:close/>
                </a:path>
              </a:pathLst>
            </a:custGeom>
            <a:solidFill>
              <a:schemeClr val="tx1"/>
            </a:solidFill>
            <a:ln w="9525">
              <a:solidFill>
                <a:schemeClr val="tx1"/>
              </a:solidFill>
              <a:round/>
              <a:headEnd/>
              <a:tailEnd/>
            </a:ln>
          </p:spPr>
          <p:txBody>
            <a:bodyPr/>
            <a:lstStyle/>
            <a:p>
              <a:endParaRPr lang="en-US"/>
            </a:p>
          </p:txBody>
        </p:sp>
        <p:sp>
          <p:nvSpPr>
            <p:cNvPr id="45088" name="Freeform 35"/>
            <p:cNvSpPr>
              <a:spLocks/>
            </p:cNvSpPr>
            <p:nvPr/>
          </p:nvSpPr>
          <p:spPr bwMode="auto">
            <a:xfrm>
              <a:off x="4257" y="3204"/>
              <a:ext cx="8" cy="12"/>
            </a:xfrm>
            <a:custGeom>
              <a:avLst/>
              <a:gdLst>
                <a:gd name="T0" fmla="*/ 4 w 8"/>
                <a:gd name="T1" fmla="*/ 12 h 12"/>
                <a:gd name="T2" fmla="*/ 8 w 8"/>
                <a:gd name="T3" fmla="*/ 12 h 12"/>
                <a:gd name="T4" fmla="*/ 4 w 8"/>
                <a:gd name="T5" fmla="*/ 0 h 12"/>
                <a:gd name="T6" fmla="*/ 0 w 8"/>
                <a:gd name="T7" fmla="*/ 0 h 12"/>
                <a:gd name="T8" fmla="*/ 4 w 8"/>
                <a:gd name="T9" fmla="*/ 12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4" y="12"/>
                  </a:moveTo>
                  <a:lnTo>
                    <a:pt x="8" y="12"/>
                  </a:lnTo>
                  <a:lnTo>
                    <a:pt x="4"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089" name="Freeform 36"/>
            <p:cNvSpPr>
              <a:spLocks/>
            </p:cNvSpPr>
            <p:nvPr/>
          </p:nvSpPr>
          <p:spPr bwMode="auto">
            <a:xfrm>
              <a:off x="4251" y="3204"/>
              <a:ext cx="10" cy="14"/>
            </a:xfrm>
            <a:custGeom>
              <a:avLst/>
              <a:gdLst>
                <a:gd name="T0" fmla="*/ 8 w 10"/>
                <a:gd name="T1" fmla="*/ 12 h 14"/>
                <a:gd name="T2" fmla="*/ 6 w 10"/>
                <a:gd name="T3" fmla="*/ 14 h 14"/>
                <a:gd name="T4" fmla="*/ 10 w 10"/>
                <a:gd name="T5" fmla="*/ 12 h 14"/>
                <a:gd name="T6" fmla="*/ 6 w 10"/>
                <a:gd name="T7" fmla="*/ 0 h 14"/>
                <a:gd name="T8" fmla="*/ 2 w 10"/>
                <a:gd name="T9" fmla="*/ 2 h 14"/>
                <a:gd name="T10" fmla="*/ 0 w 10"/>
                <a:gd name="T11" fmla="*/ 2 h 14"/>
                <a:gd name="T12" fmla="*/ 2 w 10"/>
                <a:gd name="T13" fmla="*/ 2 h 14"/>
                <a:gd name="T14" fmla="*/ 0 w 10"/>
                <a:gd name="T15" fmla="*/ 2 h 14"/>
                <a:gd name="T16" fmla="*/ 8 w 10"/>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8" y="12"/>
                  </a:moveTo>
                  <a:lnTo>
                    <a:pt x="6" y="14"/>
                  </a:lnTo>
                  <a:lnTo>
                    <a:pt x="10" y="12"/>
                  </a:lnTo>
                  <a:lnTo>
                    <a:pt x="6" y="0"/>
                  </a:lnTo>
                  <a:lnTo>
                    <a:pt x="2" y="2"/>
                  </a:lnTo>
                  <a:lnTo>
                    <a:pt x="0" y="2"/>
                  </a:lnTo>
                  <a:lnTo>
                    <a:pt x="2" y="2"/>
                  </a:lnTo>
                  <a:lnTo>
                    <a:pt x="0" y="2"/>
                  </a:lnTo>
                  <a:lnTo>
                    <a:pt x="8" y="12"/>
                  </a:lnTo>
                  <a:close/>
                </a:path>
              </a:pathLst>
            </a:custGeom>
            <a:solidFill>
              <a:schemeClr val="tx1"/>
            </a:solidFill>
            <a:ln w="9525">
              <a:solidFill>
                <a:schemeClr val="tx1"/>
              </a:solidFill>
              <a:round/>
              <a:headEnd/>
              <a:tailEnd/>
            </a:ln>
          </p:spPr>
          <p:txBody>
            <a:bodyPr/>
            <a:lstStyle/>
            <a:p>
              <a:endParaRPr lang="en-US"/>
            </a:p>
          </p:txBody>
        </p:sp>
        <p:sp>
          <p:nvSpPr>
            <p:cNvPr id="45090" name="Freeform 37"/>
            <p:cNvSpPr>
              <a:spLocks/>
            </p:cNvSpPr>
            <p:nvPr/>
          </p:nvSpPr>
          <p:spPr bwMode="auto">
            <a:xfrm>
              <a:off x="4249" y="3206"/>
              <a:ext cx="10" cy="12"/>
            </a:xfrm>
            <a:custGeom>
              <a:avLst/>
              <a:gdLst>
                <a:gd name="T0" fmla="*/ 6 w 10"/>
                <a:gd name="T1" fmla="*/ 12 h 12"/>
                <a:gd name="T2" fmla="*/ 10 w 10"/>
                <a:gd name="T3" fmla="*/ 10 h 12"/>
                <a:gd name="T4" fmla="*/ 2 w 10"/>
                <a:gd name="T5" fmla="*/ 0 h 12"/>
                <a:gd name="T6" fmla="*/ 0 w 10"/>
                <a:gd name="T7" fmla="*/ 2 h 12"/>
                <a:gd name="T8" fmla="*/ 6 w 10"/>
                <a:gd name="T9" fmla="*/ 12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6" y="12"/>
                  </a:moveTo>
                  <a:lnTo>
                    <a:pt x="10" y="10"/>
                  </a:lnTo>
                  <a:lnTo>
                    <a:pt x="2" y="0"/>
                  </a:lnTo>
                  <a:lnTo>
                    <a:pt x="0" y="2"/>
                  </a:lnTo>
                  <a:lnTo>
                    <a:pt x="6" y="12"/>
                  </a:lnTo>
                  <a:close/>
                </a:path>
              </a:pathLst>
            </a:custGeom>
            <a:solidFill>
              <a:schemeClr val="tx1"/>
            </a:solidFill>
            <a:ln w="9525">
              <a:solidFill>
                <a:schemeClr val="tx1"/>
              </a:solidFill>
              <a:round/>
              <a:headEnd/>
              <a:tailEnd/>
            </a:ln>
          </p:spPr>
          <p:txBody>
            <a:bodyPr/>
            <a:lstStyle/>
            <a:p>
              <a:endParaRPr lang="en-US"/>
            </a:p>
          </p:txBody>
        </p:sp>
        <p:sp>
          <p:nvSpPr>
            <p:cNvPr id="45091" name="Freeform 38"/>
            <p:cNvSpPr>
              <a:spLocks/>
            </p:cNvSpPr>
            <p:nvPr/>
          </p:nvSpPr>
          <p:spPr bwMode="auto">
            <a:xfrm>
              <a:off x="4240" y="3208"/>
              <a:ext cx="15" cy="14"/>
            </a:xfrm>
            <a:custGeom>
              <a:avLst/>
              <a:gdLst>
                <a:gd name="T0" fmla="*/ 6 w 15"/>
                <a:gd name="T1" fmla="*/ 14 h 14"/>
                <a:gd name="T2" fmla="*/ 15 w 15"/>
                <a:gd name="T3" fmla="*/ 10 h 14"/>
                <a:gd name="T4" fmla="*/ 9 w 15"/>
                <a:gd name="T5" fmla="*/ 0 h 14"/>
                <a:gd name="T6" fmla="*/ 2 w 15"/>
                <a:gd name="T7" fmla="*/ 4 h 14"/>
                <a:gd name="T8" fmla="*/ 0 w 15"/>
                <a:gd name="T9" fmla="*/ 4 h 14"/>
                <a:gd name="T10" fmla="*/ 2 w 15"/>
                <a:gd name="T11" fmla="*/ 4 h 14"/>
                <a:gd name="T12" fmla="*/ 0 w 15"/>
                <a:gd name="T13" fmla="*/ 4 h 14"/>
                <a:gd name="T14" fmla="*/ 6 w 15"/>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4"/>
                <a:gd name="T26" fmla="*/ 15 w 1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4">
                  <a:moveTo>
                    <a:pt x="6" y="14"/>
                  </a:moveTo>
                  <a:lnTo>
                    <a:pt x="15" y="10"/>
                  </a:lnTo>
                  <a:lnTo>
                    <a:pt x="9" y="0"/>
                  </a:lnTo>
                  <a:lnTo>
                    <a:pt x="2" y="4"/>
                  </a:lnTo>
                  <a:lnTo>
                    <a:pt x="0" y="4"/>
                  </a:lnTo>
                  <a:lnTo>
                    <a:pt x="2" y="4"/>
                  </a:lnTo>
                  <a:lnTo>
                    <a:pt x="0" y="4"/>
                  </a:lnTo>
                  <a:lnTo>
                    <a:pt x="6" y="14"/>
                  </a:lnTo>
                  <a:close/>
                </a:path>
              </a:pathLst>
            </a:custGeom>
            <a:solidFill>
              <a:schemeClr val="tx1"/>
            </a:solidFill>
            <a:ln w="9525">
              <a:solidFill>
                <a:schemeClr val="tx1"/>
              </a:solidFill>
              <a:round/>
              <a:headEnd/>
              <a:tailEnd/>
            </a:ln>
          </p:spPr>
          <p:txBody>
            <a:bodyPr/>
            <a:lstStyle/>
            <a:p>
              <a:endParaRPr lang="en-US"/>
            </a:p>
          </p:txBody>
        </p:sp>
        <p:sp>
          <p:nvSpPr>
            <p:cNvPr id="45092" name="Freeform 39"/>
            <p:cNvSpPr>
              <a:spLocks/>
            </p:cNvSpPr>
            <p:nvPr/>
          </p:nvSpPr>
          <p:spPr bwMode="auto">
            <a:xfrm>
              <a:off x="4224" y="3212"/>
              <a:ext cx="22" cy="19"/>
            </a:xfrm>
            <a:custGeom>
              <a:avLst/>
              <a:gdLst>
                <a:gd name="T0" fmla="*/ 6 w 22"/>
                <a:gd name="T1" fmla="*/ 19 h 19"/>
                <a:gd name="T2" fmla="*/ 22 w 22"/>
                <a:gd name="T3" fmla="*/ 10 h 19"/>
                <a:gd name="T4" fmla="*/ 16 w 22"/>
                <a:gd name="T5" fmla="*/ 0 h 19"/>
                <a:gd name="T6" fmla="*/ 0 w 22"/>
                <a:gd name="T7" fmla="*/ 10 h 19"/>
                <a:gd name="T8" fmla="*/ 6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6" y="19"/>
                  </a:moveTo>
                  <a:lnTo>
                    <a:pt x="22" y="10"/>
                  </a:lnTo>
                  <a:lnTo>
                    <a:pt x="16" y="0"/>
                  </a:lnTo>
                  <a:lnTo>
                    <a:pt x="0" y="10"/>
                  </a:lnTo>
                  <a:lnTo>
                    <a:pt x="6" y="19"/>
                  </a:lnTo>
                  <a:close/>
                </a:path>
              </a:pathLst>
            </a:custGeom>
            <a:solidFill>
              <a:schemeClr val="tx1"/>
            </a:solidFill>
            <a:ln w="9525">
              <a:solidFill>
                <a:schemeClr val="tx1"/>
              </a:solidFill>
              <a:round/>
              <a:headEnd/>
              <a:tailEnd/>
            </a:ln>
          </p:spPr>
          <p:txBody>
            <a:bodyPr/>
            <a:lstStyle/>
            <a:p>
              <a:endParaRPr lang="en-US"/>
            </a:p>
          </p:txBody>
        </p:sp>
        <p:sp>
          <p:nvSpPr>
            <p:cNvPr id="45093" name="Freeform 40"/>
            <p:cNvSpPr>
              <a:spLocks/>
            </p:cNvSpPr>
            <p:nvPr/>
          </p:nvSpPr>
          <p:spPr bwMode="auto">
            <a:xfrm>
              <a:off x="4217" y="3222"/>
              <a:ext cx="13" cy="15"/>
            </a:xfrm>
            <a:custGeom>
              <a:avLst/>
              <a:gdLst>
                <a:gd name="T0" fmla="*/ 5 w 13"/>
                <a:gd name="T1" fmla="*/ 15 h 15"/>
                <a:gd name="T2" fmla="*/ 13 w 13"/>
                <a:gd name="T3" fmla="*/ 9 h 15"/>
                <a:gd name="T4" fmla="*/ 7 w 13"/>
                <a:gd name="T5" fmla="*/ 0 h 15"/>
                <a:gd name="T6" fmla="*/ 0 w 13"/>
                <a:gd name="T7" fmla="*/ 5 h 15"/>
                <a:gd name="T8" fmla="*/ 0 w 13"/>
                <a:gd name="T9" fmla="*/ 3 h 15"/>
                <a:gd name="T10" fmla="*/ 5 w 13"/>
                <a:gd name="T11" fmla="*/ 15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5" y="15"/>
                  </a:moveTo>
                  <a:lnTo>
                    <a:pt x="13" y="9"/>
                  </a:lnTo>
                  <a:lnTo>
                    <a:pt x="7" y="0"/>
                  </a:lnTo>
                  <a:lnTo>
                    <a:pt x="0" y="5"/>
                  </a:lnTo>
                  <a:lnTo>
                    <a:pt x="0" y="3"/>
                  </a:lnTo>
                  <a:lnTo>
                    <a:pt x="5" y="15"/>
                  </a:lnTo>
                  <a:close/>
                </a:path>
              </a:pathLst>
            </a:custGeom>
            <a:solidFill>
              <a:schemeClr val="tx1"/>
            </a:solidFill>
            <a:ln w="9525">
              <a:solidFill>
                <a:schemeClr val="tx1"/>
              </a:solidFill>
              <a:round/>
              <a:headEnd/>
              <a:tailEnd/>
            </a:ln>
          </p:spPr>
          <p:txBody>
            <a:bodyPr/>
            <a:lstStyle/>
            <a:p>
              <a:endParaRPr lang="en-US"/>
            </a:p>
          </p:txBody>
        </p:sp>
        <p:sp>
          <p:nvSpPr>
            <p:cNvPr id="45094" name="Freeform 41"/>
            <p:cNvSpPr>
              <a:spLocks/>
            </p:cNvSpPr>
            <p:nvPr/>
          </p:nvSpPr>
          <p:spPr bwMode="auto">
            <a:xfrm>
              <a:off x="4213" y="3225"/>
              <a:ext cx="9" cy="14"/>
            </a:xfrm>
            <a:custGeom>
              <a:avLst/>
              <a:gdLst>
                <a:gd name="T0" fmla="*/ 4 w 9"/>
                <a:gd name="T1" fmla="*/ 14 h 14"/>
                <a:gd name="T2" fmla="*/ 6 w 9"/>
                <a:gd name="T3" fmla="*/ 14 h 14"/>
                <a:gd name="T4" fmla="*/ 9 w 9"/>
                <a:gd name="T5" fmla="*/ 12 h 14"/>
                <a:gd name="T6" fmla="*/ 4 w 9"/>
                <a:gd name="T7" fmla="*/ 0 h 14"/>
                <a:gd name="T8" fmla="*/ 0 w 9"/>
                <a:gd name="T9" fmla="*/ 2 h 14"/>
                <a:gd name="T10" fmla="*/ 2 w 9"/>
                <a:gd name="T11" fmla="*/ 2 h 14"/>
                <a:gd name="T12" fmla="*/ 4 w 9"/>
                <a:gd name="T13" fmla="*/ 14 h 14"/>
                <a:gd name="T14" fmla="*/ 6 w 9"/>
                <a:gd name="T15" fmla="*/ 14 h 14"/>
                <a:gd name="T16" fmla="*/ 4 w 9"/>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4"/>
                <a:gd name="T29" fmla="*/ 9 w 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4">
                  <a:moveTo>
                    <a:pt x="4" y="14"/>
                  </a:moveTo>
                  <a:lnTo>
                    <a:pt x="6" y="14"/>
                  </a:lnTo>
                  <a:lnTo>
                    <a:pt x="9" y="12"/>
                  </a:lnTo>
                  <a:lnTo>
                    <a:pt x="4" y="0"/>
                  </a:lnTo>
                  <a:lnTo>
                    <a:pt x="0" y="2"/>
                  </a:lnTo>
                  <a:lnTo>
                    <a:pt x="2" y="2"/>
                  </a:lnTo>
                  <a:lnTo>
                    <a:pt x="4" y="14"/>
                  </a:lnTo>
                  <a:lnTo>
                    <a:pt x="6" y="14"/>
                  </a:lnTo>
                  <a:lnTo>
                    <a:pt x="4" y="14"/>
                  </a:lnTo>
                  <a:close/>
                </a:path>
              </a:pathLst>
            </a:custGeom>
            <a:solidFill>
              <a:schemeClr val="tx1"/>
            </a:solidFill>
            <a:ln w="9525">
              <a:solidFill>
                <a:schemeClr val="tx1"/>
              </a:solidFill>
              <a:round/>
              <a:headEnd/>
              <a:tailEnd/>
            </a:ln>
          </p:spPr>
          <p:txBody>
            <a:bodyPr/>
            <a:lstStyle/>
            <a:p>
              <a:endParaRPr lang="en-US"/>
            </a:p>
          </p:txBody>
        </p:sp>
        <p:sp>
          <p:nvSpPr>
            <p:cNvPr id="45095" name="Freeform 42"/>
            <p:cNvSpPr>
              <a:spLocks/>
            </p:cNvSpPr>
            <p:nvPr/>
          </p:nvSpPr>
          <p:spPr bwMode="auto">
            <a:xfrm>
              <a:off x="4209" y="3227"/>
              <a:ext cx="8" cy="14"/>
            </a:xfrm>
            <a:custGeom>
              <a:avLst/>
              <a:gdLst>
                <a:gd name="T0" fmla="*/ 4 w 8"/>
                <a:gd name="T1" fmla="*/ 12 h 14"/>
                <a:gd name="T2" fmla="*/ 4 w 8"/>
                <a:gd name="T3" fmla="*/ 14 h 14"/>
                <a:gd name="T4" fmla="*/ 8 w 8"/>
                <a:gd name="T5" fmla="*/ 12 h 14"/>
                <a:gd name="T6" fmla="*/ 6 w 8"/>
                <a:gd name="T7" fmla="*/ 0 h 14"/>
                <a:gd name="T8" fmla="*/ 0 w 8"/>
                <a:gd name="T9" fmla="*/ 2 h 14"/>
                <a:gd name="T10" fmla="*/ 4 w 8"/>
                <a:gd name="T11" fmla="*/ 12 h 14"/>
                <a:gd name="T12" fmla="*/ 0 60000 65536"/>
                <a:gd name="T13" fmla="*/ 0 60000 65536"/>
                <a:gd name="T14" fmla="*/ 0 60000 65536"/>
                <a:gd name="T15" fmla="*/ 0 60000 65536"/>
                <a:gd name="T16" fmla="*/ 0 60000 65536"/>
                <a:gd name="T17" fmla="*/ 0 60000 65536"/>
                <a:gd name="T18" fmla="*/ 0 w 8"/>
                <a:gd name="T19" fmla="*/ 0 h 14"/>
                <a:gd name="T20" fmla="*/ 8 w 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8" h="14">
                  <a:moveTo>
                    <a:pt x="4" y="12"/>
                  </a:moveTo>
                  <a:lnTo>
                    <a:pt x="4" y="14"/>
                  </a:lnTo>
                  <a:lnTo>
                    <a:pt x="8" y="12"/>
                  </a:lnTo>
                  <a:lnTo>
                    <a:pt x="6" y="0"/>
                  </a:lnTo>
                  <a:lnTo>
                    <a:pt x="0" y="2"/>
                  </a:lnTo>
                  <a:lnTo>
                    <a:pt x="4" y="12"/>
                  </a:lnTo>
                  <a:close/>
                </a:path>
              </a:pathLst>
            </a:custGeom>
            <a:solidFill>
              <a:schemeClr val="tx1"/>
            </a:solidFill>
            <a:ln w="9525">
              <a:solidFill>
                <a:schemeClr val="tx1"/>
              </a:solidFill>
              <a:round/>
              <a:headEnd/>
              <a:tailEnd/>
            </a:ln>
          </p:spPr>
          <p:txBody>
            <a:bodyPr/>
            <a:lstStyle/>
            <a:p>
              <a:endParaRPr lang="en-US"/>
            </a:p>
          </p:txBody>
        </p:sp>
        <p:sp>
          <p:nvSpPr>
            <p:cNvPr id="45096" name="Freeform 43"/>
            <p:cNvSpPr>
              <a:spLocks/>
            </p:cNvSpPr>
            <p:nvPr/>
          </p:nvSpPr>
          <p:spPr bwMode="auto">
            <a:xfrm>
              <a:off x="4205" y="3229"/>
              <a:ext cx="8" cy="12"/>
            </a:xfrm>
            <a:custGeom>
              <a:avLst/>
              <a:gdLst>
                <a:gd name="T0" fmla="*/ 0 w 8"/>
                <a:gd name="T1" fmla="*/ 2 h 12"/>
                <a:gd name="T2" fmla="*/ 4 w 8"/>
                <a:gd name="T3" fmla="*/ 12 h 12"/>
                <a:gd name="T4" fmla="*/ 8 w 8"/>
                <a:gd name="T5" fmla="*/ 10 h 12"/>
                <a:gd name="T6" fmla="*/ 4 w 8"/>
                <a:gd name="T7" fmla="*/ 0 h 12"/>
                <a:gd name="T8" fmla="*/ 0 w 8"/>
                <a:gd name="T9" fmla="*/ 2 h 12"/>
                <a:gd name="T10" fmla="*/ 4 w 8"/>
                <a:gd name="T11" fmla="*/ 12 h 12"/>
                <a:gd name="T12" fmla="*/ 0 w 8"/>
                <a:gd name="T13" fmla="*/ 2 h 12"/>
                <a:gd name="T14" fmla="*/ 2 w 8"/>
                <a:gd name="T15" fmla="*/ 8 h 12"/>
                <a:gd name="T16" fmla="*/ 4 w 8"/>
                <a:gd name="T17" fmla="*/ 12 h 12"/>
                <a:gd name="T18" fmla="*/ 0 w 8"/>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0" y="2"/>
                  </a:moveTo>
                  <a:lnTo>
                    <a:pt x="4" y="12"/>
                  </a:lnTo>
                  <a:lnTo>
                    <a:pt x="8" y="10"/>
                  </a:lnTo>
                  <a:lnTo>
                    <a:pt x="4" y="0"/>
                  </a:lnTo>
                  <a:lnTo>
                    <a:pt x="0" y="2"/>
                  </a:lnTo>
                  <a:lnTo>
                    <a:pt x="4" y="12"/>
                  </a:lnTo>
                  <a:lnTo>
                    <a:pt x="0" y="2"/>
                  </a:lnTo>
                  <a:lnTo>
                    <a:pt x="2" y="8"/>
                  </a:lnTo>
                  <a:lnTo>
                    <a:pt x="4" y="12"/>
                  </a:lnTo>
                  <a:lnTo>
                    <a:pt x="0" y="2"/>
                  </a:lnTo>
                  <a:close/>
                </a:path>
              </a:pathLst>
            </a:custGeom>
            <a:solidFill>
              <a:schemeClr val="tx1"/>
            </a:solidFill>
            <a:ln w="9525">
              <a:solidFill>
                <a:schemeClr val="tx1"/>
              </a:solidFill>
              <a:round/>
              <a:headEnd/>
              <a:tailEnd/>
            </a:ln>
          </p:spPr>
          <p:txBody>
            <a:bodyPr/>
            <a:lstStyle/>
            <a:p>
              <a:endParaRPr lang="en-US"/>
            </a:p>
          </p:txBody>
        </p:sp>
        <p:sp>
          <p:nvSpPr>
            <p:cNvPr id="45097" name="Freeform 44"/>
            <p:cNvSpPr>
              <a:spLocks/>
            </p:cNvSpPr>
            <p:nvPr/>
          </p:nvSpPr>
          <p:spPr bwMode="auto">
            <a:xfrm>
              <a:off x="4483" y="3225"/>
              <a:ext cx="6" cy="12"/>
            </a:xfrm>
            <a:custGeom>
              <a:avLst/>
              <a:gdLst>
                <a:gd name="T0" fmla="*/ 6 w 6"/>
                <a:gd name="T1" fmla="*/ 0 h 12"/>
                <a:gd name="T2" fmla="*/ 2 w 6"/>
                <a:gd name="T3" fmla="*/ 0 h 12"/>
                <a:gd name="T4" fmla="*/ 0 w 6"/>
                <a:gd name="T5" fmla="*/ 12 h 12"/>
                <a:gd name="T6" fmla="*/ 4 w 6"/>
                <a:gd name="T7" fmla="*/ 12 h 12"/>
                <a:gd name="T8" fmla="*/ 6 w 6"/>
                <a:gd name="T9" fmla="*/ 12 h 12"/>
                <a:gd name="T10" fmla="*/ 4 w 6"/>
                <a:gd name="T11" fmla="*/ 12 h 12"/>
                <a:gd name="T12" fmla="*/ 6 w 6"/>
                <a:gd name="T13" fmla="*/ 12 h 12"/>
                <a:gd name="T14" fmla="*/ 6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6" y="0"/>
                  </a:moveTo>
                  <a:lnTo>
                    <a:pt x="2" y="0"/>
                  </a:lnTo>
                  <a:lnTo>
                    <a:pt x="0" y="12"/>
                  </a:lnTo>
                  <a:lnTo>
                    <a:pt x="4" y="12"/>
                  </a:lnTo>
                  <a:lnTo>
                    <a:pt x="6" y="12"/>
                  </a:lnTo>
                  <a:lnTo>
                    <a:pt x="4" y="12"/>
                  </a:lnTo>
                  <a:lnTo>
                    <a:pt x="6" y="12"/>
                  </a:lnTo>
                  <a:lnTo>
                    <a:pt x="6" y="0"/>
                  </a:lnTo>
                  <a:close/>
                </a:path>
              </a:pathLst>
            </a:custGeom>
            <a:solidFill>
              <a:schemeClr val="tx1"/>
            </a:solidFill>
            <a:ln w="9525">
              <a:solidFill>
                <a:schemeClr val="tx1"/>
              </a:solidFill>
              <a:round/>
              <a:headEnd/>
              <a:tailEnd/>
            </a:ln>
          </p:spPr>
          <p:txBody>
            <a:bodyPr/>
            <a:lstStyle/>
            <a:p>
              <a:endParaRPr lang="en-US"/>
            </a:p>
          </p:txBody>
        </p:sp>
        <p:sp>
          <p:nvSpPr>
            <p:cNvPr id="45098" name="Rectangle 45"/>
            <p:cNvSpPr>
              <a:spLocks noChangeArrowheads="1"/>
            </p:cNvSpPr>
            <p:nvPr/>
          </p:nvSpPr>
          <p:spPr bwMode="auto">
            <a:xfrm>
              <a:off x="4489" y="3225"/>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099" name="Rectangle 46"/>
            <p:cNvSpPr>
              <a:spLocks noChangeArrowheads="1"/>
            </p:cNvSpPr>
            <p:nvPr/>
          </p:nvSpPr>
          <p:spPr bwMode="auto">
            <a:xfrm>
              <a:off x="4493" y="3225"/>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00" name="Rectangle 47"/>
            <p:cNvSpPr>
              <a:spLocks noChangeArrowheads="1"/>
            </p:cNvSpPr>
            <p:nvPr/>
          </p:nvSpPr>
          <p:spPr bwMode="auto">
            <a:xfrm>
              <a:off x="4497" y="3225"/>
              <a:ext cx="3" cy="12"/>
            </a:xfrm>
            <a:prstGeom prst="rect">
              <a:avLst/>
            </a:prstGeom>
            <a:solidFill>
              <a:schemeClr val="tx1"/>
            </a:solidFill>
            <a:ln w="9525">
              <a:solidFill>
                <a:schemeClr val="tx1"/>
              </a:solidFill>
              <a:miter lim="800000"/>
              <a:headEnd/>
              <a:tailEnd/>
            </a:ln>
          </p:spPr>
          <p:txBody>
            <a:bodyPr/>
            <a:lstStyle/>
            <a:p>
              <a:endParaRPr lang="en-US"/>
            </a:p>
          </p:txBody>
        </p:sp>
        <p:sp>
          <p:nvSpPr>
            <p:cNvPr id="45101" name="Freeform 48"/>
            <p:cNvSpPr>
              <a:spLocks/>
            </p:cNvSpPr>
            <p:nvPr/>
          </p:nvSpPr>
          <p:spPr bwMode="auto">
            <a:xfrm>
              <a:off x="4500" y="3225"/>
              <a:ext cx="4" cy="12"/>
            </a:xfrm>
            <a:custGeom>
              <a:avLst/>
              <a:gdLst>
                <a:gd name="T0" fmla="*/ 2 w 4"/>
                <a:gd name="T1" fmla="*/ 0 h 12"/>
                <a:gd name="T2" fmla="*/ 4 w 4"/>
                <a:gd name="T3" fmla="*/ 0 h 12"/>
                <a:gd name="T4" fmla="*/ 0 w 4"/>
                <a:gd name="T5" fmla="*/ 0 h 12"/>
                <a:gd name="T6" fmla="*/ 0 w 4"/>
                <a:gd name="T7" fmla="*/ 12 h 12"/>
                <a:gd name="T8" fmla="*/ 4 w 4"/>
                <a:gd name="T9" fmla="*/ 12 h 12"/>
                <a:gd name="T10" fmla="*/ 2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2" y="0"/>
                  </a:moveTo>
                  <a:lnTo>
                    <a:pt x="4" y="0"/>
                  </a:lnTo>
                  <a:lnTo>
                    <a:pt x="0" y="0"/>
                  </a:lnTo>
                  <a:lnTo>
                    <a:pt x="0" y="12"/>
                  </a:lnTo>
                  <a:lnTo>
                    <a:pt x="4" y="12"/>
                  </a:lnTo>
                  <a:lnTo>
                    <a:pt x="2" y="0"/>
                  </a:lnTo>
                  <a:close/>
                </a:path>
              </a:pathLst>
            </a:custGeom>
            <a:solidFill>
              <a:schemeClr val="tx1"/>
            </a:solidFill>
            <a:ln w="9525">
              <a:solidFill>
                <a:schemeClr val="tx1"/>
              </a:solidFill>
              <a:round/>
              <a:headEnd/>
              <a:tailEnd/>
            </a:ln>
          </p:spPr>
          <p:txBody>
            <a:bodyPr/>
            <a:lstStyle/>
            <a:p>
              <a:endParaRPr lang="en-US"/>
            </a:p>
          </p:txBody>
        </p:sp>
        <p:sp>
          <p:nvSpPr>
            <p:cNvPr id="45102" name="Freeform 49"/>
            <p:cNvSpPr>
              <a:spLocks/>
            </p:cNvSpPr>
            <p:nvPr/>
          </p:nvSpPr>
          <p:spPr bwMode="auto">
            <a:xfrm>
              <a:off x="4502" y="3225"/>
              <a:ext cx="6" cy="12"/>
            </a:xfrm>
            <a:custGeom>
              <a:avLst/>
              <a:gdLst>
                <a:gd name="T0" fmla="*/ 4 w 6"/>
                <a:gd name="T1" fmla="*/ 0 h 12"/>
                <a:gd name="T2" fmla="*/ 0 w 6"/>
                <a:gd name="T3" fmla="*/ 0 h 12"/>
                <a:gd name="T4" fmla="*/ 2 w 6"/>
                <a:gd name="T5" fmla="*/ 12 h 12"/>
                <a:gd name="T6" fmla="*/ 6 w 6"/>
                <a:gd name="T7" fmla="*/ 12 h 12"/>
                <a:gd name="T8" fmla="*/ 4 w 6"/>
                <a:gd name="T9" fmla="*/ 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4" y="0"/>
                  </a:moveTo>
                  <a:lnTo>
                    <a:pt x="0" y="0"/>
                  </a:lnTo>
                  <a:lnTo>
                    <a:pt x="2" y="12"/>
                  </a:lnTo>
                  <a:lnTo>
                    <a:pt x="6" y="12"/>
                  </a:lnTo>
                  <a:lnTo>
                    <a:pt x="4" y="0"/>
                  </a:lnTo>
                  <a:close/>
                </a:path>
              </a:pathLst>
            </a:custGeom>
            <a:solidFill>
              <a:schemeClr val="tx1"/>
            </a:solidFill>
            <a:ln w="9525">
              <a:solidFill>
                <a:schemeClr val="tx1"/>
              </a:solidFill>
              <a:round/>
              <a:headEnd/>
              <a:tailEnd/>
            </a:ln>
          </p:spPr>
          <p:txBody>
            <a:bodyPr/>
            <a:lstStyle/>
            <a:p>
              <a:endParaRPr lang="en-US"/>
            </a:p>
          </p:txBody>
        </p:sp>
        <p:sp>
          <p:nvSpPr>
            <p:cNvPr id="45103" name="Freeform 50"/>
            <p:cNvSpPr>
              <a:spLocks/>
            </p:cNvSpPr>
            <p:nvPr/>
          </p:nvSpPr>
          <p:spPr bwMode="auto">
            <a:xfrm>
              <a:off x="4506" y="3224"/>
              <a:ext cx="8" cy="13"/>
            </a:xfrm>
            <a:custGeom>
              <a:avLst/>
              <a:gdLst>
                <a:gd name="T0" fmla="*/ 4 w 8"/>
                <a:gd name="T1" fmla="*/ 0 h 13"/>
                <a:gd name="T2" fmla="*/ 6 w 8"/>
                <a:gd name="T3" fmla="*/ 0 h 13"/>
                <a:gd name="T4" fmla="*/ 0 w 8"/>
                <a:gd name="T5" fmla="*/ 1 h 13"/>
                <a:gd name="T6" fmla="*/ 2 w 8"/>
                <a:gd name="T7" fmla="*/ 13 h 13"/>
                <a:gd name="T8" fmla="*/ 8 w 8"/>
                <a:gd name="T9" fmla="*/ 11 h 13"/>
                <a:gd name="T10" fmla="*/ 4 w 8"/>
                <a:gd name="T11" fmla="*/ 0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4" y="0"/>
                  </a:moveTo>
                  <a:lnTo>
                    <a:pt x="6" y="0"/>
                  </a:lnTo>
                  <a:lnTo>
                    <a:pt x="0" y="1"/>
                  </a:lnTo>
                  <a:lnTo>
                    <a:pt x="2" y="13"/>
                  </a:lnTo>
                  <a:lnTo>
                    <a:pt x="8" y="11"/>
                  </a:lnTo>
                  <a:lnTo>
                    <a:pt x="4" y="0"/>
                  </a:lnTo>
                  <a:close/>
                </a:path>
              </a:pathLst>
            </a:custGeom>
            <a:solidFill>
              <a:schemeClr val="tx1"/>
            </a:solidFill>
            <a:ln w="9525">
              <a:solidFill>
                <a:schemeClr val="tx1"/>
              </a:solidFill>
              <a:round/>
              <a:headEnd/>
              <a:tailEnd/>
            </a:ln>
          </p:spPr>
          <p:txBody>
            <a:bodyPr/>
            <a:lstStyle/>
            <a:p>
              <a:endParaRPr lang="en-US"/>
            </a:p>
          </p:txBody>
        </p:sp>
        <p:sp>
          <p:nvSpPr>
            <p:cNvPr id="45104" name="Freeform 51"/>
            <p:cNvSpPr>
              <a:spLocks/>
            </p:cNvSpPr>
            <p:nvPr/>
          </p:nvSpPr>
          <p:spPr bwMode="auto">
            <a:xfrm>
              <a:off x="4510" y="3222"/>
              <a:ext cx="12" cy="13"/>
            </a:xfrm>
            <a:custGeom>
              <a:avLst/>
              <a:gdLst>
                <a:gd name="T0" fmla="*/ 8 w 12"/>
                <a:gd name="T1" fmla="*/ 0 h 13"/>
                <a:gd name="T2" fmla="*/ 0 w 12"/>
                <a:gd name="T3" fmla="*/ 2 h 13"/>
                <a:gd name="T4" fmla="*/ 4 w 12"/>
                <a:gd name="T5" fmla="*/ 13 h 13"/>
                <a:gd name="T6" fmla="*/ 12 w 12"/>
                <a:gd name="T7" fmla="*/ 9 h 13"/>
                <a:gd name="T8" fmla="*/ 8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8" y="0"/>
                  </a:moveTo>
                  <a:lnTo>
                    <a:pt x="0" y="2"/>
                  </a:lnTo>
                  <a:lnTo>
                    <a:pt x="4" y="13"/>
                  </a:lnTo>
                  <a:lnTo>
                    <a:pt x="12" y="9"/>
                  </a:lnTo>
                  <a:lnTo>
                    <a:pt x="8" y="0"/>
                  </a:lnTo>
                  <a:close/>
                </a:path>
              </a:pathLst>
            </a:custGeom>
            <a:solidFill>
              <a:schemeClr val="tx1"/>
            </a:solidFill>
            <a:ln w="9525">
              <a:solidFill>
                <a:schemeClr val="tx1"/>
              </a:solidFill>
              <a:round/>
              <a:headEnd/>
              <a:tailEnd/>
            </a:ln>
          </p:spPr>
          <p:txBody>
            <a:bodyPr/>
            <a:lstStyle/>
            <a:p>
              <a:endParaRPr lang="en-US"/>
            </a:p>
          </p:txBody>
        </p:sp>
        <p:sp>
          <p:nvSpPr>
            <p:cNvPr id="45105" name="Freeform 52"/>
            <p:cNvSpPr>
              <a:spLocks/>
            </p:cNvSpPr>
            <p:nvPr/>
          </p:nvSpPr>
          <p:spPr bwMode="auto">
            <a:xfrm>
              <a:off x="4518" y="3216"/>
              <a:ext cx="21" cy="15"/>
            </a:xfrm>
            <a:custGeom>
              <a:avLst/>
              <a:gdLst>
                <a:gd name="T0" fmla="*/ 15 w 21"/>
                <a:gd name="T1" fmla="*/ 0 h 15"/>
                <a:gd name="T2" fmla="*/ 17 w 21"/>
                <a:gd name="T3" fmla="*/ 0 h 15"/>
                <a:gd name="T4" fmla="*/ 0 w 21"/>
                <a:gd name="T5" fmla="*/ 6 h 15"/>
                <a:gd name="T6" fmla="*/ 4 w 21"/>
                <a:gd name="T7" fmla="*/ 15 h 15"/>
                <a:gd name="T8" fmla="*/ 21 w 21"/>
                <a:gd name="T9" fmla="*/ 9 h 15"/>
                <a:gd name="T10" fmla="*/ 15 w 21"/>
                <a:gd name="T11" fmla="*/ 0 h 15"/>
                <a:gd name="T12" fmla="*/ 0 60000 65536"/>
                <a:gd name="T13" fmla="*/ 0 60000 65536"/>
                <a:gd name="T14" fmla="*/ 0 60000 65536"/>
                <a:gd name="T15" fmla="*/ 0 60000 65536"/>
                <a:gd name="T16" fmla="*/ 0 60000 65536"/>
                <a:gd name="T17" fmla="*/ 0 60000 65536"/>
                <a:gd name="T18" fmla="*/ 0 w 21"/>
                <a:gd name="T19" fmla="*/ 0 h 15"/>
                <a:gd name="T20" fmla="*/ 21 w 2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1" h="15">
                  <a:moveTo>
                    <a:pt x="15" y="0"/>
                  </a:moveTo>
                  <a:lnTo>
                    <a:pt x="17" y="0"/>
                  </a:lnTo>
                  <a:lnTo>
                    <a:pt x="0" y="6"/>
                  </a:lnTo>
                  <a:lnTo>
                    <a:pt x="4" y="15"/>
                  </a:lnTo>
                  <a:lnTo>
                    <a:pt x="21" y="9"/>
                  </a:lnTo>
                  <a:lnTo>
                    <a:pt x="15" y="0"/>
                  </a:lnTo>
                  <a:close/>
                </a:path>
              </a:pathLst>
            </a:custGeom>
            <a:solidFill>
              <a:schemeClr val="tx1"/>
            </a:solidFill>
            <a:ln w="9525">
              <a:solidFill>
                <a:schemeClr val="tx1"/>
              </a:solidFill>
              <a:round/>
              <a:headEnd/>
              <a:tailEnd/>
            </a:ln>
          </p:spPr>
          <p:txBody>
            <a:bodyPr/>
            <a:lstStyle/>
            <a:p>
              <a:endParaRPr lang="en-US"/>
            </a:p>
          </p:txBody>
        </p:sp>
        <p:sp>
          <p:nvSpPr>
            <p:cNvPr id="45106" name="Freeform 53"/>
            <p:cNvSpPr>
              <a:spLocks/>
            </p:cNvSpPr>
            <p:nvPr/>
          </p:nvSpPr>
          <p:spPr bwMode="auto">
            <a:xfrm>
              <a:off x="4533" y="3212"/>
              <a:ext cx="16" cy="13"/>
            </a:xfrm>
            <a:custGeom>
              <a:avLst/>
              <a:gdLst>
                <a:gd name="T0" fmla="*/ 12 w 16"/>
                <a:gd name="T1" fmla="*/ 0 h 13"/>
                <a:gd name="T2" fmla="*/ 10 w 16"/>
                <a:gd name="T3" fmla="*/ 0 h 13"/>
                <a:gd name="T4" fmla="*/ 0 w 16"/>
                <a:gd name="T5" fmla="*/ 4 h 13"/>
                <a:gd name="T6" fmla="*/ 6 w 16"/>
                <a:gd name="T7" fmla="*/ 13 h 13"/>
                <a:gd name="T8" fmla="*/ 16 w 16"/>
                <a:gd name="T9" fmla="*/ 10 h 13"/>
                <a:gd name="T10" fmla="*/ 14 w 16"/>
                <a:gd name="T11" fmla="*/ 12 h 13"/>
                <a:gd name="T12" fmla="*/ 12 w 16"/>
                <a:gd name="T13" fmla="*/ 0 h 13"/>
                <a:gd name="T14" fmla="*/ 10 w 16"/>
                <a:gd name="T15" fmla="*/ 0 h 13"/>
                <a:gd name="T16" fmla="*/ 12 w 16"/>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3"/>
                <a:gd name="T29" fmla="*/ 16 w 16"/>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3">
                  <a:moveTo>
                    <a:pt x="12" y="0"/>
                  </a:moveTo>
                  <a:lnTo>
                    <a:pt x="10" y="0"/>
                  </a:lnTo>
                  <a:lnTo>
                    <a:pt x="0" y="4"/>
                  </a:lnTo>
                  <a:lnTo>
                    <a:pt x="6" y="13"/>
                  </a:lnTo>
                  <a:lnTo>
                    <a:pt x="16" y="10"/>
                  </a:lnTo>
                  <a:lnTo>
                    <a:pt x="14" y="12"/>
                  </a:lnTo>
                  <a:lnTo>
                    <a:pt x="12" y="0"/>
                  </a:lnTo>
                  <a:lnTo>
                    <a:pt x="10" y="0"/>
                  </a:lnTo>
                  <a:lnTo>
                    <a:pt x="12" y="0"/>
                  </a:lnTo>
                  <a:close/>
                </a:path>
              </a:pathLst>
            </a:custGeom>
            <a:solidFill>
              <a:schemeClr val="tx1"/>
            </a:solidFill>
            <a:ln w="9525">
              <a:solidFill>
                <a:schemeClr val="tx1"/>
              </a:solidFill>
              <a:round/>
              <a:headEnd/>
              <a:tailEnd/>
            </a:ln>
          </p:spPr>
          <p:txBody>
            <a:bodyPr/>
            <a:lstStyle/>
            <a:p>
              <a:endParaRPr lang="en-US"/>
            </a:p>
          </p:txBody>
        </p:sp>
        <p:sp>
          <p:nvSpPr>
            <p:cNvPr id="45107" name="Freeform 54"/>
            <p:cNvSpPr>
              <a:spLocks/>
            </p:cNvSpPr>
            <p:nvPr/>
          </p:nvSpPr>
          <p:spPr bwMode="auto">
            <a:xfrm>
              <a:off x="4545" y="3210"/>
              <a:ext cx="6" cy="14"/>
            </a:xfrm>
            <a:custGeom>
              <a:avLst/>
              <a:gdLst>
                <a:gd name="T0" fmla="*/ 4 w 6"/>
                <a:gd name="T1" fmla="*/ 0 h 14"/>
                <a:gd name="T2" fmla="*/ 0 w 6"/>
                <a:gd name="T3" fmla="*/ 2 h 14"/>
                <a:gd name="T4" fmla="*/ 2 w 6"/>
                <a:gd name="T5" fmla="*/ 14 h 14"/>
                <a:gd name="T6" fmla="*/ 6 w 6"/>
                <a:gd name="T7" fmla="*/ 12 h 14"/>
                <a:gd name="T8" fmla="*/ 4 w 6"/>
                <a:gd name="T9" fmla="*/ 0 h 14"/>
                <a:gd name="T10" fmla="*/ 0 60000 65536"/>
                <a:gd name="T11" fmla="*/ 0 60000 65536"/>
                <a:gd name="T12" fmla="*/ 0 60000 65536"/>
                <a:gd name="T13" fmla="*/ 0 60000 65536"/>
                <a:gd name="T14" fmla="*/ 0 60000 65536"/>
                <a:gd name="T15" fmla="*/ 0 w 6"/>
                <a:gd name="T16" fmla="*/ 0 h 14"/>
                <a:gd name="T17" fmla="*/ 6 w 6"/>
                <a:gd name="T18" fmla="*/ 14 h 14"/>
              </a:gdLst>
              <a:ahLst/>
              <a:cxnLst>
                <a:cxn ang="T10">
                  <a:pos x="T0" y="T1"/>
                </a:cxn>
                <a:cxn ang="T11">
                  <a:pos x="T2" y="T3"/>
                </a:cxn>
                <a:cxn ang="T12">
                  <a:pos x="T4" y="T5"/>
                </a:cxn>
                <a:cxn ang="T13">
                  <a:pos x="T6" y="T7"/>
                </a:cxn>
                <a:cxn ang="T14">
                  <a:pos x="T8" y="T9"/>
                </a:cxn>
              </a:cxnLst>
              <a:rect l="T15" t="T16" r="T17" b="T18"/>
              <a:pathLst>
                <a:path w="6" h="14">
                  <a:moveTo>
                    <a:pt x="4" y="0"/>
                  </a:moveTo>
                  <a:lnTo>
                    <a:pt x="0" y="2"/>
                  </a:lnTo>
                  <a:lnTo>
                    <a:pt x="2" y="14"/>
                  </a:lnTo>
                  <a:lnTo>
                    <a:pt x="6" y="12"/>
                  </a:lnTo>
                  <a:lnTo>
                    <a:pt x="4" y="0"/>
                  </a:lnTo>
                  <a:close/>
                </a:path>
              </a:pathLst>
            </a:custGeom>
            <a:solidFill>
              <a:schemeClr val="tx1"/>
            </a:solidFill>
            <a:ln w="9525">
              <a:solidFill>
                <a:schemeClr val="tx1"/>
              </a:solidFill>
              <a:round/>
              <a:headEnd/>
              <a:tailEnd/>
            </a:ln>
          </p:spPr>
          <p:txBody>
            <a:bodyPr/>
            <a:lstStyle/>
            <a:p>
              <a:endParaRPr lang="en-US"/>
            </a:p>
          </p:txBody>
        </p:sp>
        <p:sp>
          <p:nvSpPr>
            <p:cNvPr id="45108" name="Freeform 55"/>
            <p:cNvSpPr>
              <a:spLocks/>
            </p:cNvSpPr>
            <p:nvPr/>
          </p:nvSpPr>
          <p:spPr bwMode="auto">
            <a:xfrm>
              <a:off x="4549" y="3210"/>
              <a:ext cx="6" cy="12"/>
            </a:xfrm>
            <a:custGeom>
              <a:avLst/>
              <a:gdLst>
                <a:gd name="T0" fmla="*/ 4 w 6"/>
                <a:gd name="T1" fmla="*/ 0 h 12"/>
                <a:gd name="T2" fmla="*/ 0 w 6"/>
                <a:gd name="T3" fmla="*/ 0 h 12"/>
                <a:gd name="T4" fmla="*/ 2 w 6"/>
                <a:gd name="T5" fmla="*/ 12 h 12"/>
                <a:gd name="T6" fmla="*/ 6 w 6"/>
                <a:gd name="T7" fmla="*/ 12 h 12"/>
                <a:gd name="T8" fmla="*/ 4 w 6"/>
                <a:gd name="T9" fmla="*/ 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4" y="0"/>
                  </a:moveTo>
                  <a:lnTo>
                    <a:pt x="0" y="0"/>
                  </a:lnTo>
                  <a:lnTo>
                    <a:pt x="2" y="12"/>
                  </a:lnTo>
                  <a:lnTo>
                    <a:pt x="6" y="12"/>
                  </a:lnTo>
                  <a:lnTo>
                    <a:pt x="4" y="0"/>
                  </a:lnTo>
                  <a:close/>
                </a:path>
              </a:pathLst>
            </a:custGeom>
            <a:solidFill>
              <a:schemeClr val="tx1"/>
            </a:solidFill>
            <a:ln w="9525">
              <a:solidFill>
                <a:schemeClr val="tx1"/>
              </a:solidFill>
              <a:round/>
              <a:headEnd/>
              <a:tailEnd/>
            </a:ln>
          </p:spPr>
          <p:txBody>
            <a:bodyPr/>
            <a:lstStyle/>
            <a:p>
              <a:endParaRPr lang="en-US"/>
            </a:p>
          </p:txBody>
        </p:sp>
        <p:sp>
          <p:nvSpPr>
            <p:cNvPr id="45109" name="Freeform 56"/>
            <p:cNvSpPr>
              <a:spLocks/>
            </p:cNvSpPr>
            <p:nvPr/>
          </p:nvSpPr>
          <p:spPr bwMode="auto">
            <a:xfrm>
              <a:off x="4553" y="3208"/>
              <a:ext cx="5" cy="14"/>
            </a:xfrm>
            <a:custGeom>
              <a:avLst/>
              <a:gdLst>
                <a:gd name="T0" fmla="*/ 3 w 5"/>
                <a:gd name="T1" fmla="*/ 0 h 14"/>
                <a:gd name="T2" fmla="*/ 0 w 5"/>
                <a:gd name="T3" fmla="*/ 2 h 14"/>
                <a:gd name="T4" fmla="*/ 2 w 5"/>
                <a:gd name="T5" fmla="*/ 14 h 14"/>
                <a:gd name="T6" fmla="*/ 5 w 5"/>
                <a:gd name="T7" fmla="*/ 12 h 14"/>
                <a:gd name="T8" fmla="*/ 3 w 5"/>
                <a:gd name="T9" fmla="*/ 0 h 14"/>
                <a:gd name="T10" fmla="*/ 0 60000 65536"/>
                <a:gd name="T11" fmla="*/ 0 60000 65536"/>
                <a:gd name="T12" fmla="*/ 0 60000 65536"/>
                <a:gd name="T13" fmla="*/ 0 60000 65536"/>
                <a:gd name="T14" fmla="*/ 0 60000 65536"/>
                <a:gd name="T15" fmla="*/ 0 w 5"/>
                <a:gd name="T16" fmla="*/ 0 h 14"/>
                <a:gd name="T17" fmla="*/ 5 w 5"/>
                <a:gd name="T18" fmla="*/ 14 h 14"/>
              </a:gdLst>
              <a:ahLst/>
              <a:cxnLst>
                <a:cxn ang="T10">
                  <a:pos x="T0" y="T1"/>
                </a:cxn>
                <a:cxn ang="T11">
                  <a:pos x="T2" y="T3"/>
                </a:cxn>
                <a:cxn ang="T12">
                  <a:pos x="T4" y="T5"/>
                </a:cxn>
                <a:cxn ang="T13">
                  <a:pos x="T6" y="T7"/>
                </a:cxn>
                <a:cxn ang="T14">
                  <a:pos x="T8" y="T9"/>
                </a:cxn>
              </a:cxnLst>
              <a:rect l="T15" t="T16" r="T17" b="T18"/>
              <a:pathLst>
                <a:path w="5" h="14">
                  <a:moveTo>
                    <a:pt x="3" y="0"/>
                  </a:moveTo>
                  <a:lnTo>
                    <a:pt x="0" y="2"/>
                  </a:lnTo>
                  <a:lnTo>
                    <a:pt x="2" y="14"/>
                  </a:lnTo>
                  <a:lnTo>
                    <a:pt x="5" y="12"/>
                  </a:lnTo>
                  <a:lnTo>
                    <a:pt x="3" y="0"/>
                  </a:lnTo>
                  <a:close/>
                </a:path>
              </a:pathLst>
            </a:custGeom>
            <a:solidFill>
              <a:schemeClr val="tx1"/>
            </a:solidFill>
            <a:ln w="9525">
              <a:solidFill>
                <a:schemeClr val="tx1"/>
              </a:solidFill>
              <a:round/>
              <a:headEnd/>
              <a:tailEnd/>
            </a:ln>
          </p:spPr>
          <p:txBody>
            <a:bodyPr/>
            <a:lstStyle/>
            <a:p>
              <a:endParaRPr lang="en-US"/>
            </a:p>
          </p:txBody>
        </p:sp>
        <p:sp>
          <p:nvSpPr>
            <p:cNvPr id="45110" name="Freeform 57"/>
            <p:cNvSpPr>
              <a:spLocks/>
            </p:cNvSpPr>
            <p:nvPr/>
          </p:nvSpPr>
          <p:spPr bwMode="auto">
            <a:xfrm>
              <a:off x="4556" y="3208"/>
              <a:ext cx="6" cy="12"/>
            </a:xfrm>
            <a:custGeom>
              <a:avLst/>
              <a:gdLst>
                <a:gd name="T0" fmla="*/ 6 w 6"/>
                <a:gd name="T1" fmla="*/ 0 h 12"/>
                <a:gd name="T2" fmla="*/ 4 w 6"/>
                <a:gd name="T3" fmla="*/ 0 h 12"/>
                <a:gd name="T4" fmla="*/ 0 w 6"/>
                <a:gd name="T5" fmla="*/ 0 h 12"/>
                <a:gd name="T6" fmla="*/ 2 w 6"/>
                <a:gd name="T7" fmla="*/ 12 h 12"/>
                <a:gd name="T8" fmla="*/ 6 w 6"/>
                <a:gd name="T9" fmla="*/ 12 h 12"/>
                <a:gd name="T10" fmla="*/ 6 w 6"/>
                <a:gd name="T11" fmla="*/ 0 h 12"/>
                <a:gd name="T12" fmla="*/ 4 w 6"/>
                <a:gd name="T13" fmla="*/ 0 h 12"/>
                <a:gd name="T14" fmla="*/ 6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6" y="0"/>
                  </a:moveTo>
                  <a:lnTo>
                    <a:pt x="4" y="0"/>
                  </a:lnTo>
                  <a:lnTo>
                    <a:pt x="0" y="0"/>
                  </a:lnTo>
                  <a:lnTo>
                    <a:pt x="2" y="12"/>
                  </a:lnTo>
                  <a:lnTo>
                    <a:pt x="6"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111" name="Rectangle 58"/>
            <p:cNvSpPr>
              <a:spLocks noChangeArrowheads="1"/>
            </p:cNvSpPr>
            <p:nvPr/>
          </p:nvSpPr>
          <p:spPr bwMode="auto">
            <a:xfrm>
              <a:off x="4562" y="3208"/>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12" name="Rectangle 59"/>
            <p:cNvSpPr>
              <a:spLocks noChangeArrowheads="1"/>
            </p:cNvSpPr>
            <p:nvPr/>
          </p:nvSpPr>
          <p:spPr bwMode="auto">
            <a:xfrm>
              <a:off x="4566" y="3208"/>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13" name="Rectangle 60"/>
            <p:cNvSpPr>
              <a:spLocks noChangeArrowheads="1"/>
            </p:cNvSpPr>
            <p:nvPr/>
          </p:nvSpPr>
          <p:spPr bwMode="auto">
            <a:xfrm>
              <a:off x="4570" y="3208"/>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14" name="Rectangle 61"/>
            <p:cNvSpPr>
              <a:spLocks noChangeArrowheads="1"/>
            </p:cNvSpPr>
            <p:nvPr/>
          </p:nvSpPr>
          <p:spPr bwMode="auto">
            <a:xfrm>
              <a:off x="4574" y="3208"/>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115" name="Freeform 62"/>
            <p:cNvSpPr>
              <a:spLocks/>
            </p:cNvSpPr>
            <p:nvPr/>
          </p:nvSpPr>
          <p:spPr bwMode="auto">
            <a:xfrm>
              <a:off x="4576" y="3208"/>
              <a:ext cx="4" cy="12"/>
            </a:xfrm>
            <a:custGeom>
              <a:avLst/>
              <a:gdLst>
                <a:gd name="T0" fmla="*/ 4 w 4"/>
                <a:gd name="T1" fmla="*/ 0 h 12"/>
                <a:gd name="T2" fmla="*/ 2 w 4"/>
                <a:gd name="T3" fmla="*/ 0 h 12"/>
                <a:gd name="T4" fmla="*/ 0 w 4"/>
                <a:gd name="T5" fmla="*/ 0 h 12"/>
                <a:gd name="T6" fmla="*/ 0 w 4"/>
                <a:gd name="T7" fmla="*/ 12 h 12"/>
                <a:gd name="T8" fmla="*/ 2 w 4"/>
                <a:gd name="T9" fmla="*/ 12 h 12"/>
                <a:gd name="T10" fmla="*/ 0 w 4"/>
                <a:gd name="T11" fmla="*/ 12 h 12"/>
                <a:gd name="T12" fmla="*/ 4 w 4"/>
                <a:gd name="T13" fmla="*/ 0 h 12"/>
                <a:gd name="T14" fmla="*/ 2 w 4"/>
                <a:gd name="T15" fmla="*/ 0 h 12"/>
                <a:gd name="T16" fmla="*/ 4 w 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0"/>
                  </a:moveTo>
                  <a:lnTo>
                    <a:pt x="2" y="0"/>
                  </a:lnTo>
                  <a:lnTo>
                    <a:pt x="0" y="0"/>
                  </a:lnTo>
                  <a:lnTo>
                    <a:pt x="0" y="12"/>
                  </a:lnTo>
                  <a:lnTo>
                    <a:pt x="2" y="12"/>
                  </a:lnTo>
                  <a:lnTo>
                    <a:pt x="0"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116" name="Freeform 63"/>
            <p:cNvSpPr>
              <a:spLocks/>
            </p:cNvSpPr>
            <p:nvPr/>
          </p:nvSpPr>
          <p:spPr bwMode="auto">
            <a:xfrm>
              <a:off x="4576" y="3208"/>
              <a:ext cx="7" cy="12"/>
            </a:xfrm>
            <a:custGeom>
              <a:avLst/>
              <a:gdLst>
                <a:gd name="T0" fmla="*/ 7 w 7"/>
                <a:gd name="T1" fmla="*/ 0 h 12"/>
                <a:gd name="T2" fmla="*/ 4 w 7"/>
                <a:gd name="T3" fmla="*/ 0 h 12"/>
                <a:gd name="T4" fmla="*/ 0 w 7"/>
                <a:gd name="T5" fmla="*/ 12 h 12"/>
                <a:gd name="T6" fmla="*/ 4 w 7"/>
                <a:gd name="T7" fmla="*/ 12 h 12"/>
                <a:gd name="T8" fmla="*/ 7 w 7"/>
                <a:gd name="T9" fmla="*/ 0 h 12"/>
                <a:gd name="T10" fmla="*/ 0 60000 65536"/>
                <a:gd name="T11" fmla="*/ 0 60000 65536"/>
                <a:gd name="T12" fmla="*/ 0 60000 65536"/>
                <a:gd name="T13" fmla="*/ 0 60000 65536"/>
                <a:gd name="T14" fmla="*/ 0 60000 65536"/>
                <a:gd name="T15" fmla="*/ 0 w 7"/>
                <a:gd name="T16" fmla="*/ 0 h 12"/>
                <a:gd name="T17" fmla="*/ 7 w 7"/>
                <a:gd name="T18" fmla="*/ 12 h 12"/>
              </a:gdLst>
              <a:ahLst/>
              <a:cxnLst>
                <a:cxn ang="T10">
                  <a:pos x="T0" y="T1"/>
                </a:cxn>
                <a:cxn ang="T11">
                  <a:pos x="T2" y="T3"/>
                </a:cxn>
                <a:cxn ang="T12">
                  <a:pos x="T4" y="T5"/>
                </a:cxn>
                <a:cxn ang="T13">
                  <a:pos x="T6" y="T7"/>
                </a:cxn>
                <a:cxn ang="T14">
                  <a:pos x="T8" y="T9"/>
                </a:cxn>
              </a:cxnLst>
              <a:rect l="T15" t="T16" r="T17" b="T18"/>
              <a:pathLst>
                <a:path w="7" h="12">
                  <a:moveTo>
                    <a:pt x="7" y="0"/>
                  </a:moveTo>
                  <a:lnTo>
                    <a:pt x="4" y="0"/>
                  </a:lnTo>
                  <a:lnTo>
                    <a:pt x="0" y="12"/>
                  </a:lnTo>
                  <a:lnTo>
                    <a:pt x="4" y="12"/>
                  </a:lnTo>
                  <a:lnTo>
                    <a:pt x="7" y="0"/>
                  </a:lnTo>
                  <a:close/>
                </a:path>
              </a:pathLst>
            </a:custGeom>
            <a:solidFill>
              <a:schemeClr val="tx1"/>
            </a:solidFill>
            <a:ln w="9525">
              <a:solidFill>
                <a:schemeClr val="tx1"/>
              </a:solidFill>
              <a:round/>
              <a:headEnd/>
              <a:tailEnd/>
            </a:ln>
          </p:spPr>
          <p:txBody>
            <a:bodyPr/>
            <a:lstStyle/>
            <a:p>
              <a:endParaRPr lang="en-US"/>
            </a:p>
          </p:txBody>
        </p:sp>
        <p:sp>
          <p:nvSpPr>
            <p:cNvPr id="45117" name="Freeform 64"/>
            <p:cNvSpPr>
              <a:spLocks/>
            </p:cNvSpPr>
            <p:nvPr/>
          </p:nvSpPr>
          <p:spPr bwMode="auto">
            <a:xfrm>
              <a:off x="4580" y="3208"/>
              <a:ext cx="7" cy="14"/>
            </a:xfrm>
            <a:custGeom>
              <a:avLst/>
              <a:gdLst>
                <a:gd name="T0" fmla="*/ 7 w 7"/>
                <a:gd name="T1" fmla="*/ 2 h 14"/>
                <a:gd name="T2" fmla="*/ 3 w 7"/>
                <a:gd name="T3" fmla="*/ 0 h 14"/>
                <a:gd name="T4" fmla="*/ 0 w 7"/>
                <a:gd name="T5" fmla="*/ 12 h 14"/>
                <a:gd name="T6" fmla="*/ 3 w 7"/>
                <a:gd name="T7" fmla="*/ 14 h 14"/>
                <a:gd name="T8" fmla="*/ 7 w 7"/>
                <a:gd name="T9" fmla="*/ 2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2"/>
                  </a:moveTo>
                  <a:lnTo>
                    <a:pt x="3" y="0"/>
                  </a:lnTo>
                  <a:lnTo>
                    <a:pt x="0" y="12"/>
                  </a:lnTo>
                  <a:lnTo>
                    <a:pt x="3" y="14"/>
                  </a:lnTo>
                  <a:lnTo>
                    <a:pt x="7" y="2"/>
                  </a:lnTo>
                  <a:close/>
                </a:path>
              </a:pathLst>
            </a:custGeom>
            <a:solidFill>
              <a:schemeClr val="tx1"/>
            </a:solidFill>
            <a:ln w="9525">
              <a:solidFill>
                <a:schemeClr val="tx1"/>
              </a:solidFill>
              <a:round/>
              <a:headEnd/>
              <a:tailEnd/>
            </a:ln>
          </p:spPr>
          <p:txBody>
            <a:bodyPr/>
            <a:lstStyle/>
            <a:p>
              <a:endParaRPr lang="en-US"/>
            </a:p>
          </p:txBody>
        </p:sp>
        <p:sp>
          <p:nvSpPr>
            <p:cNvPr id="45118" name="Freeform 65"/>
            <p:cNvSpPr>
              <a:spLocks/>
            </p:cNvSpPr>
            <p:nvPr/>
          </p:nvSpPr>
          <p:spPr bwMode="auto">
            <a:xfrm>
              <a:off x="4583" y="3210"/>
              <a:ext cx="10" cy="14"/>
            </a:xfrm>
            <a:custGeom>
              <a:avLst/>
              <a:gdLst>
                <a:gd name="T0" fmla="*/ 10 w 10"/>
                <a:gd name="T1" fmla="*/ 2 h 14"/>
                <a:gd name="T2" fmla="*/ 4 w 10"/>
                <a:gd name="T3" fmla="*/ 0 h 14"/>
                <a:gd name="T4" fmla="*/ 0 w 10"/>
                <a:gd name="T5" fmla="*/ 12 h 14"/>
                <a:gd name="T6" fmla="*/ 8 w 10"/>
                <a:gd name="T7" fmla="*/ 14 h 14"/>
                <a:gd name="T8" fmla="*/ 10 w 10"/>
                <a:gd name="T9" fmla="*/ 2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10" y="2"/>
                  </a:moveTo>
                  <a:lnTo>
                    <a:pt x="4" y="0"/>
                  </a:lnTo>
                  <a:lnTo>
                    <a:pt x="0" y="12"/>
                  </a:lnTo>
                  <a:lnTo>
                    <a:pt x="8" y="14"/>
                  </a:lnTo>
                  <a:lnTo>
                    <a:pt x="10" y="2"/>
                  </a:lnTo>
                  <a:close/>
                </a:path>
              </a:pathLst>
            </a:custGeom>
            <a:solidFill>
              <a:schemeClr val="tx1"/>
            </a:solidFill>
            <a:ln w="9525">
              <a:solidFill>
                <a:schemeClr val="tx1"/>
              </a:solidFill>
              <a:round/>
              <a:headEnd/>
              <a:tailEnd/>
            </a:ln>
          </p:spPr>
          <p:txBody>
            <a:bodyPr/>
            <a:lstStyle/>
            <a:p>
              <a:endParaRPr lang="en-US"/>
            </a:p>
          </p:txBody>
        </p:sp>
        <p:sp>
          <p:nvSpPr>
            <p:cNvPr id="45119" name="Freeform 66"/>
            <p:cNvSpPr>
              <a:spLocks/>
            </p:cNvSpPr>
            <p:nvPr/>
          </p:nvSpPr>
          <p:spPr bwMode="auto">
            <a:xfrm>
              <a:off x="4591" y="3212"/>
              <a:ext cx="10" cy="13"/>
            </a:xfrm>
            <a:custGeom>
              <a:avLst/>
              <a:gdLst>
                <a:gd name="T0" fmla="*/ 10 w 10"/>
                <a:gd name="T1" fmla="*/ 2 h 13"/>
                <a:gd name="T2" fmla="*/ 2 w 10"/>
                <a:gd name="T3" fmla="*/ 0 h 13"/>
                <a:gd name="T4" fmla="*/ 0 w 10"/>
                <a:gd name="T5" fmla="*/ 12 h 13"/>
                <a:gd name="T6" fmla="*/ 6 w 10"/>
                <a:gd name="T7" fmla="*/ 13 h 13"/>
                <a:gd name="T8" fmla="*/ 6 w 10"/>
                <a:gd name="T9" fmla="*/ 12 h 13"/>
                <a:gd name="T10" fmla="*/ 10 w 10"/>
                <a:gd name="T11" fmla="*/ 2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10" y="2"/>
                  </a:moveTo>
                  <a:lnTo>
                    <a:pt x="2" y="0"/>
                  </a:lnTo>
                  <a:lnTo>
                    <a:pt x="0" y="12"/>
                  </a:lnTo>
                  <a:lnTo>
                    <a:pt x="6" y="13"/>
                  </a:lnTo>
                  <a:lnTo>
                    <a:pt x="6" y="12"/>
                  </a:lnTo>
                  <a:lnTo>
                    <a:pt x="10" y="2"/>
                  </a:lnTo>
                  <a:close/>
                </a:path>
              </a:pathLst>
            </a:custGeom>
            <a:solidFill>
              <a:schemeClr val="tx1"/>
            </a:solidFill>
            <a:ln w="9525">
              <a:solidFill>
                <a:schemeClr val="tx1"/>
              </a:solidFill>
              <a:round/>
              <a:headEnd/>
              <a:tailEnd/>
            </a:ln>
          </p:spPr>
          <p:txBody>
            <a:bodyPr/>
            <a:lstStyle/>
            <a:p>
              <a:endParaRPr lang="en-US"/>
            </a:p>
          </p:txBody>
        </p:sp>
        <p:sp>
          <p:nvSpPr>
            <p:cNvPr id="45120" name="Freeform 67"/>
            <p:cNvSpPr>
              <a:spLocks/>
            </p:cNvSpPr>
            <p:nvPr/>
          </p:nvSpPr>
          <p:spPr bwMode="auto">
            <a:xfrm>
              <a:off x="4597" y="3214"/>
              <a:ext cx="19" cy="15"/>
            </a:xfrm>
            <a:custGeom>
              <a:avLst/>
              <a:gdLst>
                <a:gd name="T0" fmla="*/ 19 w 19"/>
                <a:gd name="T1" fmla="*/ 4 h 15"/>
                <a:gd name="T2" fmla="*/ 4 w 19"/>
                <a:gd name="T3" fmla="*/ 0 h 15"/>
                <a:gd name="T4" fmla="*/ 0 w 19"/>
                <a:gd name="T5" fmla="*/ 10 h 15"/>
                <a:gd name="T6" fmla="*/ 15 w 19"/>
                <a:gd name="T7" fmla="*/ 15 h 15"/>
                <a:gd name="T8" fmla="*/ 19 w 19"/>
                <a:gd name="T9" fmla="*/ 4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19" y="4"/>
                  </a:moveTo>
                  <a:lnTo>
                    <a:pt x="4" y="0"/>
                  </a:lnTo>
                  <a:lnTo>
                    <a:pt x="0" y="10"/>
                  </a:lnTo>
                  <a:lnTo>
                    <a:pt x="15" y="15"/>
                  </a:lnTo>
                  <a:lnTo>
                    <a:pt x="19" y="4"/>
                  </a:lnTo>
                  <a:close/>
                </a:path>
              </a:pathLst>
            </a:custGeom>
            <a:solidFill>
              <a:schemeClr val="tx1"/>
            </a:solidFill>
            <a:ln w="9525">
              <a:solidFill>
                <a:schemeClr val="tx1"/>
              </a:solidFill>
              <a:round/>
              <a:headEnd/>
              <a:tailEnd/>
            </a:ln>
          </p:spPr>
          <p:txBody>
            <a:bodyPr/>
            <a:lstStyle/>
            <a:p>
              <a:endParaRPr lang="en-US"/>
            </a:p>
          </p:txBody>
        </p:sp>
        <p:sp>
          <p:nvSpPr>
            <p:cNvPr id="45121" name="Freeform 68"/>
            <p:cNvSpPr>
              <a:spLocks/>
            </p:cNvSpPr>
            <p:nvPr/>
          </p:nvSpPr>
          <p:spPr bwMode="auto">
            <a:xfrm>
              <a:off x="4612" y="3218"/>
              <a:ext cx="12" cy="15"/>
            </a:xfrm>
            <a:custGeom>
              <a:avLst/>
              <a:gdLst>
                <a:gd name="T0" fmla="*/ 12 w 12"/>
                <a:gd name="T1" fmla="*/ 4 h 15"/>
                <a:gd name="T2" fmla="*/ 4 w 12"/>
                <a:gd name="T3" fmla="*/ 0 h 15"/>
                <a:gd name="T4" fmla="*/ 0 w 12"/>
                <a:gd name="T5" fmla="*/ 11 h 15"/>
                <a:gd name="T6" fmla="*/ 8 w 12"/>
                <a:gd name="T7" fmla="*/ 13 h 15"/>
                <a:gd name="T8" fmla="*/ 8 w 12"/>
                <a:gd name="T9" fmla="*/ 15 h 15"/>
                <a:gd name="T10" fmla="*/ 8 w 12"/>
                <a:gd name="T11" fmla="*/ 13 h 15"/>
                <a:gd name="T12" fmla="*/ 8 w 12"/>
                <a:gd name="T13" fmla="*/ 15 h 15"/>
                <a:gd name="T14" fmla="*/ 12 w 12"/>
                <a:gd name="T15" fmla="*/ 4 h 15"/>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5"/>
                <a:gd name="T26" fmla="*/ 12 w 1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5">
                  <a:moveTo>
                    <a:pt x="12" y="4"/>
                  </a:moveTo>
                  <a:lnTo>
                    <a:pt x="4" y="0"/>
                  </a:lnTo>
                  <a:lnTo>
                    <a:pt x="0" y="11"/>
                  </a:lnTo>
                  <a:lnTo>
                    <a:pt x="8" y="13"/>
                  </a:lnTo>
                  <a:lnTo>
                    <a:pt x="8" y="15"/>
                  </a:lnTo>
                  <a:lnTo>
                    <a:pt x="8" y="13"/>
                  </a:lnTo>
                  <a:lnTo>
                    <a:pt x="8" y="15"/>
                  </a:lnTo>
                  <a:lnTo>
                    <a:pt x="12" y="4"/>
                  </a:lnTo>
                  <a:close/>
                </a:path>
              </a:pathLst>
            </a:custGeom>
            <a:solidFill>
              <a:schemeClr val="tx1"/>
            </a:solidFill>
            <a:ln w="9525">
              <a:solidFill>
                <a:schemeClr val="tx1"/>
              </a:solidFill>
              <a:round/>
              <a:headEnd/>
              <a:tailEnd/>
            </a:ln>
          </p:spPr>
          <p:txBody>
            <a:bodyPr/>
            <a:lstStyle/>
            <a:p>
              <a:endParaRPr lang="en-US"/>
            </a:p>
          </p:txBody>
        </p:sp>
        <p:sp>
          <p:nvSpPr>
            <p:cNvPr id="45122" name="Freeform 69"/>
            <p:cNvSpPr>
              <a:spLocks/>
            </p:cNvSpPr>
            <p:nvPr/>
          </p:nvSpPr>
          <p:spPr bwMode="auto">
            <a:xfrm>
              <a:off x="4620" y="3222"/>
              <a:ext cx="12" cy="13"/>
            </a:xfrm>
            <a:custGeom>
              <a:avLst/>
              <a:gdLst>
                <a:gd name="T0" fmla="*/ 12 w 12"/>
                <a:gd name="T1" fmla="*/ 2 h 13"/>
                <a:gd name="T2" fmla="*/ 4 w 12"/>
                <a:gd name="T3" fmla="*/ 0 h 13"/>
                <a:gd name="T4" fmla="*/ 0 w 12"/>
                <a:gd name="T5" fmla="*/ 11 h 13"/>
                <a:gd name="T6" fmla="*/ 8 w 12"/>
                <a:gd name="T7" fmla="*/ 13 h 13"/>
                <a:gd name="T8" fmla="*/ 12 w 12"/>
                <a:gd name="T9" fmla="*/ 2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2"/>
                  </a:moveTo>
                  <a:lnTo>
                    <a:pt x="4" y="0"/>
                  </a:lnTo>
                  <a:lnTo>
                    <a:pt x="0" y="11"/>
                  </a:lnTo>
                  <a:lnTo>
                    <a:pt x="8" y="13"/>
                  </a:lnTo>
                  <a:lnTo>
                    <a:pt x="12" y="2"/>
                  </a:lnTo>
                  <a:close/>
                </a:path>
              </a:pathLst>
            </a:custGeom>
            <a:solidFill>
              <a:schemeClr val="tx1"/>
            </a:solidFill>
            <a:ln w="9525">
              <a:solidFill>
                <a:schemeClr val="tx1"/>
              </a:solidFill>
              <a:round/>
              <a:headEnd/>
              <a:tailEnd/>
            </a:ln>
          </p:spPr>
          <p:txBody>
            <a:bodyPr/>
            <a:lstStyle/>
            <a:p>
              <a:endParaRPr lang="en-US"/>
            </a:p>
          </p:txBody>
        </p:sp>
        <p:sp>
          <p:nvSpPr>
            <p:cNvPr id="45123" name="Freeform 70"/>
            <p:cNvSpPr>
              <a:spLocks/>
            </p:cNvSpPr>
            <p:nvPr/>
          </p:nvSpPr>
          <p:spPr bwMode="auto">
            <a:xfrm>
              <a:off x="4628" y="3224"/>
              <a:ext cx="8" cy="11"/>
            </a:xfrm>
            <a:custGeom>
              <a:avLst/>
              <a:gdLst>
                <a:gd name="T0" fmla="*/ 6 w 8"/>
                <a:gd name="T1" fmla="*/ 0 h 11"/>
                <a:gd name="T2" fmla="*/ 8 w 8"/>
                <a:gd name="T3" fmla="*/ 0 h 11"/>
                <a:gd name="T4" fmla="*/ 4 w 8"/>
                <a:gd name="T5" fmla="*/ 0 h 11"/>
                <a:gd name="T6" fmla="*/ 0 w 8"/>
                <a:gd name="T7" fmla="*/ 11 h 11"/>
                <a:gd name="T8" fmla="*/ 4 w 8"/>
                <a:gd name="T9" fmla="*/ 11 h 11"/>
                <a:gd name="T10" fmla="*/ 6 w 8"/>
                <a:gd name="T11" fmla="*/ 11 h 11"/>
                <a:gd name="T12" fmla="*/ 4 w 8"/>
                <a:gd name="T13" fmla="*/ 11 h 11"/>
                <a:gd name="T14" fmla="*/ 6 w 8"/>
                <a:gd name="T15" fmla="*/ 11 h 11"/>
                <a:gd name="T16" fmla="*/ 6 w 8"/>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6" y="0"/>
                  </a:moveTo>
                  <a:lnTo>
                    <a:pt x="8" y="0"/>
                  </a:lnTo>
                  <a:lnTo>
                    <a:pt x="4" y="0"/>
                  </a:lnTo>
                  <a:lnTo>
                    <a:pt x="0" y="11"/>
                  </a:lnTo>
                  <a:lnTo>
                    <a:pt x="4" y="11"/>
                  </a:lnTo>
                  <a:lnTo>
                    <a:pt x="6" y="11"/>
                  </a:lnTo>
                  <a:lnTo>
                    <a:pt x="4" y="11"/>
                  </a:lnTo>
                  <a:lnTo>
                    <a:pt x="6" y="11"/>
                  </a:lnTo>
                  <a:lnTo>
                    <a:pt x="6" y="0"/>
                  </a:lnTo>
                  <a:close/>
                </a:path>
              </a:pathLst>
            </a:custGeom>
            <a:solidFill>
              <a:schemeClr val="tx1"/>
            </a:solidFill>
            <a:ln w="9525">
              <a:solidFill>
                <a:schemeClr val="tx1"/>
              </a:solidFill>
              <a:round/>
              <a:headEnd/>
              <a:tailEnd/>
            </a:ln>
          </p:spPr>
          <p:txBody>
            <a:bodyPr/>
            <a:lstStyle/>
            <a:p>
              <a:endParaRPr lang="en-US"/>
            </a:p>
          </p:txBody>
        </p:sp>
        <p:sp>
          <p:nvSpPr>
            <p:cNvPr id="45124" name="Rectangle 71"/>
            <p:cNvSpPr>
              <a:spLocks noChangeArrowheads="1"/>
            </p:cNvSpPr>
            <p:nvPr/>
          </p:nvSpPr>
          <p:spPr bwMode="auto">
            <a:xfrm>
              <a:off x="4634"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125" name="Rectangle 72"/>
            <p:cNvSpPr>
              <a:spLocks noChangeArrowheads="1"/>
            </p:cNvSpPr>
            <p:nvPr/>
          </p:nvSpPr>
          <p:spPr bwMode="auto">
            <a:xfrm>
              <a:off x="4638" y="3224"/>
              <a:ext cx="1" cy="11"/>
            </a:xfrm>
            <a:prstGeom prst="rect">
              <a:avLst/>
            </a:prstGeom>
            <a:solidFill>
              <a:schemeClr val="tx1"/>
            </a:solidFill>
            <a:ln w="9525">
              <a:solidFill>
                <a:schemeClr val="tx1"/>
              </a:solidFill>
              <a:miter lim="800000"/>
              <a:headEnd/>
              <a:tailEnd/>
            </a:ln>
          </p:spPr>
          <p:txBody>
            <a:bodyPr/>
            <a:lstStyle/>
            <a:p>
              <a:endParaRPr lang="en-US"/>
            </a:p>
          </p:txBody>
        </p:sp>
        <p:sp>
          <p:nvSpPr>
            <p:cNvPr id="45126" name="Rectangle 73"/>
            <p:cNvSpPr>
              <a:spLocks noChangeArrowheads="1"/>
            </p:cNvSpPr>
            <p:nvPr/>
          </p:nvSpPr>
          <p:spPr bwMode="auto">
            <a:xfrm>
              <a:off x="4639"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127" name="Rectangle 74"/>
            <p:cNvSpPr>
              <a:spLocks noChangeArrowheads="1"/>
            </p:cNvSpPr>
            <p:nvPr/>
          </p:nvSpPr>
          <p:spPr bwMode="auto">
            <a:xfrm>
              <a:off x="4643"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128" name="Rectangle 75"/>
            <p:cNvSpPr>
              <a:spLocks noChangeArrowheads="1"/>
            </p:cNvSpPr>
            <p:nvPr/>
          </p:nvSpPr>
          <p:spPr bwMode="auto">
            <a:xfrm>
              <a:off x="4647"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129" name="Freeform 76"/>
            <p:cNvSpPr>
              <a:spLocks/>
            </p:cNvSpPr>
            <p:nvPr/>
          </p:nvSpPr>
          <p:spPr bwMode="auto">
            <a:xfrm>
              <a:off x="4651" y="3224"/>
              <a:ext cx="4" cy="11"/>
            </a:xfrm>
            <a:custGeom>
              <a:avLst/>
              <a:gdLst>
                <a:gd name="T0" fmla="*/ 2 w 4"/>
                <a:gd name="T1" fmla="*/ 0 h 11"/>
                <a:gd name="T2" fmla="*/ 0 w 4"/>
                <a:gd name="T3" fmla="*/ 0 h 11"/>
                <a:gd name="T4" fmla="*/ 0 w 4"/>
                <a:gd name="T5" fmla="*/ 11 h 11"/>
                <a:gd name="T6" fmla="*/ 2 w 4"/>
                <a:gd name="T7" fmla="*/ 11 h 11"/>
                <a:gd name="T8" fmla="*/ 4 w 4"/>
                <a:gd name="T9" fmla="*/ 11 h 11"/>
                <a:gd name="T10" fmla="*/ 2 w 4"/>
                <a:gd name="T11" fmla="*/ 11 h 11"/>
                <a:gd name="T12" fmla="*/ 4 w 4"/>
                <a:gd name="T13" fmla="*/ 11 h 11"/>
                <a:gd name="T14" fmla="*/ 2 w 4"/>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1"/>
                <a:gd name="T26" fmla="*/ 4 w 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1">
                  <a:moveTo>
                    <a:pt x="2" y="0"/>
                  </a:moveTo>
                  <a:lnTo>
                    <a:pt x="0" y="0"/>
                  </a:lnTo>
                  <a:lnTo>
                    <a:pt x="0" y="11"/>
                  </a:lnTo>
                  <a:lnTo>
                    <a:pt x="2" y="11"/>
                  </a:lnTo>
                  <a:lnTo>
                    <a:pt x="4" y="11"/>
                  </a:lnTo>
                  <a:lnTo>
                    <a:pt x="2" y="11"/>
                  </a:lnTo>
                  <a:lnTo>
                    <a:pt x="4" y="11"/>
                  </a:lnTo>
                  <a:lnTo>
                    <a:pt x="2" y="0"/>
                  </a:lnTo>
                  <a:close/>
                </a:path>
              </a:pathLst>
            </a:custGeom>
            <a:solidFill>
              <a:schemeClr val="tx1"/>
            </a:solidFill>
            <a:ln w="9525">
              <a:solidFill>
                <a:schemeClr val="tx1"/>
              </a:solidFill>
              <a:round/>
              <a:headEnd/>
              <a:tailEnd/>
            </a:ln>
          </p:spPr>
          <p:txBody>
            <a:bodyPr/>
            <a:lstStyle/>
            <a:p>
              <a:endParaRPr lang="en-US"/>
            </a:p>
          </p:txBody>
        </p:sp>
        <p:sp>
          <p:nvSpPr>
            <p:cNvPr id="45130" name="Freeform 77"/>
            <p:cNvSpPr>
              <a:spLocks/>
            </p:cNvSpPr>
            <p:nvPr/>
          </p:nvSpPr>
          <p:spPr bwMode="auto">
            <a:xfrm>
              <a:off x="4653" y="3224"/>
              <a:ext cx="6" cy="11"/>
            </a:xfrm>
            <a:custGeom>
              <a:avLst/>
              <a:gdLst>
                <a:gd name="T0" fmla="*/ 4 w 6"/>
                <a:gd name="T1" fmla="*/ 0 h 11"/>
                <a:gd name="T2" fmla="*/ 0 w 6"/>
                <a:gd name="T3" fmla="*/ 0 h 11"/>
                <a:gd name="T4" fmla="*/ 2 w 6"/>
                <a:gd name="T5" fmla="*/ 11 h 11"/>
                <a:gd name="T6" fmla="*/ 6 w 6"/>
                <a:gd name="T7" fmla="*/ 11 h 11"/>
                <a:gd name="T8" fmla="*/ 6 w 6"/>
                <a:gd name="T9" fmla="*/ 9 h 11"/>
                <a:gd name="T10" fmla="*/ 6 w 6"/>
                <a:gd name="T11" fmla="*/ 11 h 11"/>
                <a:gd name="T12" fmla="*/ 6 w 6"/>
                <a:gd name="T13" fmla="*/ 9 h 11"/>
                <a:gd name="T14" fmla="*/ 4 w 6"/>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1"/>
                <a:gd name="T26" fmla="*/ 6 w 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1">
                  <a:moveTo>
                    <a:pt x="4" y="0"/>
                  </a:moveTo>
                  <a:lnTo>
                    <a:pt x="0" y="0"/>
                  </a:lnTo>
                  <a:lnTo>
                    <a:pt x="2" y="11"/>
                  </a:lnTo>
                  <a:lnTo>
                    <a:pt x="6" y="11"/>
                  </a:lnTo>
                  <a:lnTo>
                    <a:pt x="6" y="9"/>
                  </a:lnTo>
                  <a:lnTo>
                    <a:pt x="6" y="11"/>
                  </a:lnTo>
                  <a:lnTo>
                    <a:pt x="6" y="9"/>
                  </a:lnTo>
                  <a:lnTo>
                    <a:pt x="4" y="0"/>
                  </a:lnTo>
                  <a:close/>
                </a:path>
              </a:pathLst>
            </a:custGeom>
            <a:solidFill>
              <a:schemeClr val="tx1"/>
            </a:solidFill>
            <a:ln w="9525">
              <a:solidFill>
                <a:schemeClr val="tx1"/>
              </a:solidFill>
              <a:round/>
              <a:headEnd/>
              <a:tailEnd/>
            </a:ln>
          </p:spPr>
          <p:txBody>
            <a:bodyPr/>
            <a:lstStyle/>
            <a:p>
              <a:endParaRPr lang="en-US"/>
            </a:p>
          </p:txBody>
        </p:sp>
        <p:sp>
          <p:nvSpPr>
            <p:cNvPr id="45131" name="Freeform 78"/>
            <p:cNvSpPr>
              <a:spLocks/>
            </p:cNvSpPr>
            <p:nvPr/>
          </p:nvSpPr>
          <p:spPr bwMode="auto">
            <a:xfrm>
              <a:off x="4657" y="3222"/>
              <a:ext cx="6" cy="11"/>
            </a:xfrm>
            <a:custGeom>
              <a:avLst/>
              <a:gdLst>
                <a:gd name="T0" fmla="*/ 2 w 6"/>
                <a:gd name="T1" fmla="*/ 0 h 11"/>
                <a:gd name="T2" fmla="*/ 0 w 6"/>
                <a:gd name="T3" fmla="*/ 2 h 11"/>
                <a:gd name="T4" fmla="*/ 2 w 6"/>
                <a:gd name="T5" fmla="*/ 11 h 11"/>
                <a:gd name="T6" fmla="*/ 6 w 6"/>
                <a:gd name="T7" fmla="*/ 11 h 11"/>
                <a:gd name="T8" fmla="*/ 2 w 6"/>
                <a:gd name="T9" fmla="*/ 0 h 11"/>
                <a:gd name="T10" fmla="*/ 0 60000 65536"/>
                <a:gd name="T11" fmla="*/ 0 60000 65536"/>
                <a:gd name="T12" fmla="*/ 0 60000 65536"/>
                <a:gd name="T13" fmla="*/ 0 60000 65536"/>
                <a:gd name="T14" fmla="*/ 0 60000 65536"/>
                <a:gd name="T15" fmla="*/ 0 w 6"/>
                <a:gd name="T16" fmla="*/ 0 h 11"/>
                <a:gd name="T17" fmla="*/ 6 w 6"/>
                <a:gd name="T18" fmla="*/ 11 h 11"/>
              </a:gdLst>
              <a:ahLst/>
              <a:cxnLst>
                <a:cxn ang="T10">
                  <a:pos x="T0" y="T1"/>
                </a:cxn>
                <a:cxn ang="T11">
                  <a:pos x="T2" y="T3"/>
                </a:cxn>
                <a:cxn ang="T12">
                  <a:pos x="T4" y="T5"/>
                </a:cxn>
                <a:cxn ang="T13">
                  <a:pos x="T6" y="T7"/>
                </a:cxn>
                <a:cxn ang="T14">
                  <a:pos x="T8" y="T9"/>
                </a:cxn>
              </a:cxnLst>
              <a:rect l="T15" t="T16" r="T17" b="T18"/>
              <a:pathLst>
                <a:path w="6" h="11">
                  <a:moveTo>
                    <a:pt x="2" y="0"/>
                  </a:moveTo>
                  <a:lnTo>
                    <a:pt x="0" y="2"/>
                  </a:lnTo>
                  <a:lnTo>
                    <a:pt x="2" y="11"/>
                  </a:lnTo>
                  <a:lnTo>
                    <a:pt x="6" y="11"/>
                  </a:lnTo>
                  <a:lnTo>
                    <a:pt x="2" y="0"/>
                  </a:lnTo>
                  <a:close/>
                </a:path>
              </a:pathLst>
            </a:custGeom>
            <a:solidFill>
              <a:schemeClr val="tx1"/>
            </a:solidFill>
            <a:ln w="9525">
              <a:solidFill>
                <a:schemeClr val="tx1"/>
              </a:solidFill>
              <a:round/>
              <a:headEnd/>
              <a:tailEnd/>
            </a:ln>
          </p:spPr>
          <p:txBody>
            <a:bodyPr/>
            <a:lstStyle/>
            <a:p>
              <a:endParaRPr lang="en-US"/>
            </a:p>
          </p:txBody>
        </p:sp>
        <p:sp>
          <p:nvSpPr>
            <p:cNvPr id="45132" name="Freeform 79"/>
            <p:cNvSpPr>
              <a:spLocks/>
            </p:cNvSpPr>
            <p:nvPr/>
          </p:nvSpPr>
          <p:spPr bwMode="auto">
            <a:xfrm>
              <a:off x="4659" y="3218"/>
              <a:ext cx="19" cy="15"/>
            </a:xfrm>
            <a:custGeom>
              <a:avLst/>
              <a:gdLst>
                <a:gd name="T0" fmla="*/ 15 w 19"/>
                <a:gd name="T1" fmla="*/ 0 h 15"/>
                <a:gd name="T2" fmla="*/ 0 w 19"/>
                <a:gd name="T3" fmla="*/ 4 h 15"/>
                <a:gd name="T4" fmla="*/ 4 w 19"/>
                <a:gd name="T5" fmla="*/ 15 h 15"/>
                <a:gd name="T6" fmla="*/ 19 w 19"/>
                <a:gd name="T7" fmla="*/ 11 h 15"/>
                <a:gd name="T8" fmla="*/ 15 w 19"/>
                <a:gd name="T9" fmla="*/ 0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15" y="0"/>
                  </a:moveTo>
                  <a:lnTo>
                    <a:pt x="0" y="4"/>
                  </a:lnTo>
                  <a:lnTo>
                    <a:pt x="4" y="15"/>
                  </a:lnTo>
                  <a:lnTo>
                    <a:pt x="19" y="11"/>
                  </a:lnTo>
                  <a:lnTo>
                    <a:pt x="15" y="0"/>
                  </a:lnTo>
                  <a:close/>
                </a:path>
              </a:pathLst>
            </a:custGeom>
            <a:solidFill>
              <a:schemeClr val="tx1"/>
            </a:solidFill>
            <a:ln w="9525">
              <a:solidFill>
                <a:schemeClr val="tx1"/>
              </a:solidFill>
              <a:round/>
              <a:headEnd/>
              <a:tailEnd/>
            </a:ln>
          </p:spPr>
          <p:txBody>
            <a:bodyPr/>
            <a:lstStyle/>
            <a:p>
              <a:endParaRPr lang="en-US"/>
            </a:p>
          </p:txBody>
        </p:sp>
        <p:sp>
          <p:nvSpPr>
            <p:cNvPr id="45133" name="Freeform 80"/>
            <p:cNvSpPr>
              <a:spLocks/>
            </p:cNvSpPr>
            <p:nvPr/>
          </p:nvSpPr>
          <p:spPr bwMode="auto">
            <a:xfrm>
              <a:off x="4674" y="3214"/>
              <a:ext cx="21" cy="15"/>
            </a:xfrm>
            <a:custGeom>
              <a:avLst/>
              <a:gdLst>
                <a:gd name="T0" fmla="*/ 18 w 21"/>
                <a:gd name="T1" fmla="*/ 0 h 15"/>
                <a:gd name="T2" fmla="*/ 0 w 21"/>
                <a:gd name="T3" fmla="*/ 4 h 15"/>
                <a:gd name="T4" fmla="*/ 4 w 21"/>
                <a:gd name="T5" fmla="*/ 15 h 15"/>
                <a:gd name="T6" fmla="*/ 21 w 21"/>
                <a:gd name="T7" fmla="*/ 11 h 15"/>
                <a:gd name="T8" fmla="*/ 21 w 21"/>
                <a:gd name="T9" fmla="*/ 10 h 15"/>
                <a:gd name="T10" fmla="*/ 21 w 21"/>
                <a:gd name="T11" fmla="*/ 11 h 15"/>
                <a:gd name="T12" fmla="*/ 21 w 21"/>
                <a:gd name="T13" fmla="*/ 10 h 15"/>
                <a:gd name="T14" fmla="*/ 18 w 21"/>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5"/>
                <a:gd name="T26" fmla="*/ 21 w 2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5">
                  <a:moveTo>
                    <a:pt x="18" y="0"/>
                  </a:moveTo>
                  <a:lnTo>
                    <a:pt x="0" y="4"/>
                  </a:lnTo>
                  <a:lnTo>
                    <a:pt x="4" y="15"/>
                  </a:lnTo>
                  <a:lnTo>
                    <a:pt x="21" y="11"/>
                  </a:lnTo>
                  <a:lnTo>
                    <a:pt x="21" y="10"/>
                  </a:lnTo>
                  <a:lnTo>
                    <a:pt x="21" y="11"/>
                  </a:lnTo>
                  <a:lnTo>
                    <a:pt x="21" y="10"/>
                  </a:lnTo>
                  <a:lnTo>
                    <a:pt x="18" y="0"/>
                  </a:lnTo>
                  <a:close/>
                </a:path>
              </a:pathLst>
            </a:custGeom>
            <a:solidFill>
              <a:schemeClr val="tx1"/>
            </a:solidFill>
            <a:ln w="9525">
              <a:solidFill>
                <a:schemeClr val="tx1"/>
              </a:solidFill>
              <a:round/>
              <a:headEnd/>
              <a:tailEnd/>
            </a:ln>
          </p:spPr>
          <p:txBody>
            <a:bodyPr/>
            <a:lstStyle/>
            <a:p>
              <a:endParaRPr lang="en-US"/>
            </a:p>
          </p:txBody>
        </p:sp>
        <p:sp>
          <p:nvSpPr>
            <p:cNvPr id="45134" name="Freeform 81"/>
            <p:cNvSpPr>
              <a:spLocks/>
            </p:cNvSpPr>
            <p:nvPr/>
          </p:nvSpPr>
          <p:spPr bwMode="auto">
            <a:xfrm>
              <a:off x="4692" y="3212"/>
              <a:ext cx="7" cy="12"/>
            </a:xfrm>
            <a:custGeom>
              <a:avLst/>
              <a:gdLst>
                <a:gd name="T0" fmla="*/ 3 w 7"/>
                <a:gd name="T1" fmla="*/ 0 h 12"/>
                <a:gd name="T2" fmla="*/ 0 w 7"/>
                <a:gd name="T3" fmla="*/ 2 h 12"/>
                <a:gd name="T4" fmla="*/ 3 w 7"/>
                <a:gd name="T5" fmla="*/ 12 h 12"/>
                <a:gd name="T6" fmla="*/ 7 w 7"/>
                <a:gd name="T7" fmla="*/ 10 h 12"/>
                <a:gd name="T8" fmla="*/ 7 w 7"/>
                <a:gd name="T9" fmla="*/ 12 h 12"/>
                <a:gd name="T10" fmla="*/ 3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3" y="0"/>
                  </a:moveTo>
                  <a:lnTo>
                    <a:pt x="0" y="2"/>
                  </a:lnTo>
                  <a:lnTo>
                    <a:pt x="3" y="12"/>
                  </a:lnTo>
                  <a:lnTo>
                    <a:pt x="7" y="10"/>
                  </a:lnTo>
                  <a:lnTo>
                    <a:pt x="7" y="12"/>
                  </a:lnTo>
                  <a:lnTo>
                    <a:pt x="3" y="0"/>
                  </a:lnTo>
                  <a:close/>
                </a:path>
              </a:pathLst>
            </a:custGeom>
            <a:solidFill>
              <a:schemeClr val="tx1"/>
            </a:solidFill>
            <a:ln w="9525">
              <a:solidFill>
                <a:schemeClr val="tx1"/>
              </a:solidFill>
              <a:round/>
              <a:headEnd/>
              <a:tailEnd/>
            </a:ln>
          </p:spPr>
          <p:txBody>
            <a:bodyPr/>
            <a:lstStyle/>
            <a:p>
              <a:endParaRPr lang="en-US"/>
            </a:p>
          </p:txBody>
        </p:sp>
        <p:sp>
          <p:nvSpPr>
            <p:cNvPr id="45135" name="Freeform 82"/>
            <p:cNvSpPr>
              <a:spLocks/>
            </p:cNvSpPr>
            <p:nvPr/>
          </p:nvSpPr>
          <p:spPr bwMode="auto">
            <a:xfrm>
              <a:off x="4695" y="3210"/>
              <a:ext cx="8" cy="14"/>
            </a:xfrm>
            <a:custGeom>
              <a:avLst/>
              <a:gdLst>
                <a:gd name="T0" fmla="*/ 6 w 8"/>
                <a:gd name="T1" fmla="*/ 0 h 14"/>
                <a:gd name="T2" fmla="*/ 0 w 8"/>
                <a:gd name="T3" fmla="*/ 2 h 14"/>
                <a:gd name="T4" fmla="*/ 4 w 8"/>
                <a:gd name="T5" fmla="*/ 14 h 14"/>
                <a:gd name="T6" fmla="*/ 8 w 8"/>
                <a:gd name="T7" fmla="*/ 12 h 14"/>
                <a:gd name="T8" fmla="*/ 6 w 8"/>
                <a:gd name="T9" fmla="*/ 0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6" y="0"/>
                  </a:moveTo>
                  <a:lnTo>
                    <a:pt x="0" y="2"/>
                  </a:lnTo>
                  <a:lnTo>
                    <a:pt x="4" y="14"/>
                  </a:lnTo>
                  <a:lnTo>
                    <a:pt x="8" y="12"/>
                  </a:lnTo>
                  <a:lnTo>
                    <a:pt x="6" y="0"/>
                  </a:lnTo>
                  <a:close/>
                </a:path>
              </a:pathLst>
            </a:custGeom>
            <a:solidFill>
              <a:schemeClr val="tx1"/>
            </a:solidFill>
            <a:ln w="9525">
              <a:solidFill>
                <a:schemeClr val="tx1"/>
              </a:solidFill>
              <a:round/>
              <a:headEnd/>
              <a:tailEnd/>
            </a:ln>
          </p:spPr>
          <p:txBody>
            <a:bodyPr/>
            <a:lstStyle/>
            <a:p>
              <a:endParaRPr lang="en-US"/>
            </a:p>
          </p:txBody>
        </p:sp>
        <p:sp>
          <p:nvSpPr>
            <p:cNvPr id="45136" name="Freeform 83"/>
            <p:cNvSpPr>
              <a:spLocks/>
            </p:cNvSpPr>
            <p:nvPr/>
          </p:nvSpPr>
          <p:spPr bwMode="auto">
            <a:xfrm>
              <a:off x="4701" y="3210"/>
              <a:ext cx="8" cy="12"/>
            </a:xfrm>
            <a:custGeom>
              <a:avLst/>
              <a:gdLst>
                <a:gd name="T0" fmla="*/ 6 w 8"/>
                <a:gd name="T1" fmla="*/ 0 h 12"/>
                <a:gd name="T2" fmla="*/ 4 w 8"/>
                <a:gd name="T3" fmla="*/ 0 h 12"/>
                <a:gd name="T4" fmla="*/ 0 w 8"/>
                <a:gd name="T5" fmla="*/ 0 h 12"/>
                <a:gd name="T6" fmla="*/ 2 w 8"/>
                <a:gd name="T7" fmla="*/ 12 h 12"/>
                <a:gd name="T8" fmla="*/ 8 w 8"/>
                <a:gd name="T9" fmla="*/ 12 h 12"/>
                <a:gd name="T10" fmla="*/ 6 w 8"/>
                <a:gd name="T11" fmla="*/ 12 h 12"/>
                <a:gd name="T12" fmla="*/ 6 w 8"/>
                <a:gd name="T13" fmla="*/ 0 h 12"/>
                <a:gd name="T14" fmla="*/ 4 w 8"/>
                <a:gd name="T15" fmla="*/ 0 h 12"/>
                <a:gd name="T16" fmla="*/ 6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0"/>
                  </a:moveTo>
                  <a:lnTo>
                    <a:pt x="4" y="0"/>
                  </a:lnTo>
                  <a:lnTo>
                    <a:pt x="0" y="0"/>
                  </a:lnTo>
                  <a:lnTo>
                    <a:pt x="2" y="12"/>
                  </a:lnTo>
                  <a:lnTo>
                    <a:pt x="8" y="12"/>
                  </a:lnTo>
                  <a:lnTo>
                    <a:pt x="6"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137" name="Rectangle 84"/>
            <p:cNvSpPr>
              <a:spLocks noChangeArrowheads="1"/>
            </p:cNvSpPr>
            <p:nvPr/>
          </p:nvSpPr>
          <p:spPr bwMode="auto">
            <a:xfrm>
              <a:off x="4707" y="3210"/>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38" name="Freeform 85"/>
            <p:cNvSpPr>
              <a:spLocks/>
            </p:cNvSpPr>
            <p:nvPr/>
          </p:nvSpPr>
          <p:spPr bwMode="auto">
            <a:xfrm>
              <a:off x="4711" y="3210"/>
              <a:ext cx="6" cy="12"/>
            </a:xfrm>
            <a:custGeom>
              <a:avLst/>
              <a:gdLst>
                <a:gd name="T0" fmla="*/ 4 w 6"/>
                <a:gd name="T1" fmla="*/ 0 h 12"/>
                <a:gd name="T2" fmla="*/ 0 w 6"/>
                <a:gd name="T3" fmla="*/ 0 h 12"/>
                <a:gd name="T4" fmla="*/ 0 w 6"/>
                <a:gd name="T5" fmla="*/ 12 h 12"/>
                <a:gd name="T6" fmla="*/ 4 w 6"/>
                <a:gd name="T7" fmla="*/ 12 h 12"/>
                <a:gd name="T8" fmla="*/ 6 w 6"/>
                <a:gd name="T9" fmla="*/ 12 h 12"/>
                <a:gd name="T10" fmla="*/ 4 w 6"/>
                <a:gd name="T11" fmla="*/ 12 h 12"/>
                <a:gd name="T12" fmla="*/ 6 w 6"/>
                <a:gd name="T13" fmla="*/ 12 h 12"/>
                <a:gd name="T14" fmla="*/ 4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4" y="0"/>
                  </a:moveTo>
                  <a:lnTo>
                    <a:pt x="0" y="0"/>
                  </a:lnTo>
                  <a:lnTo>
                    <a:pt x="0" y="12"/>
                  </a:lnTo>
                  <a:lnTo>
                    <a:pt x="4" y="12"/>
                  </a:lnTo>
                  <a:lnTo>
                    <a:pt x="6" y="12"/>
                  </a:lnTo>
                  <a:lnTo>
                    <a:pt x="4" y="12"/>
                  </a:lnTo>
                  <a:lnTo>
                    <a:pt x="6" y="12"/>
                  </a:lnTo>
                  <a:lnTo>
                    <a:pt x="4" y="0"/>
                  </a:lnTo>
                  <a:close/>
                </a:path>
              </a:pathLst>
            </a:custGeom>
            <a:solidFill>
              <a:schemeClr val="tx1"/>
            </a:solidFill>
            <a:ln w="9525">
              <a:solidFill>
                <a:schemeClr val="tx1"/>
              </a:solidFill>
              <a:round/>
              <a:headEnd/>
              <a:tailEnd/>
            </a:ln>
          </p:spPr>
          <p:txBody>
            <a:bodyPr/>
            <a:lstStyle/>
            <a:p>
              <a:endParaRPr lang="en-US"/>
            </a:p>
          </p:txBody>
        </p:sp>
        <p:sp>
          <p:nvSpPr>
            <p:cNvPr id="45139" name="Freeform 86"/>
            <p:cNvSpPr>
              <a:spLocks/>
            </p:cNvSpPr>
            <p:nvPr/>
          </p:nvSpPr>
          <p:spPr bwMode="auto">
            <a:xfrm>
              <a:off x="4715" y="3208"/>
              <a:ext cx="6" cy="14"/>
            </a:xfrm>
            <a:custGeom>
              <a:avLst/>
              <a:gdLst>
                <a:gd name="T0" fmla="*/ 6 w 6"/>
                <a:gd name="T1" fmla="*/ 0 h 14"/>
                <a:gd name="T2" fmla="*/ 4 w 6"/>
                <a:gd name="T3" fmla="*/ 0 h 14"/>
                <a:gd name="T4" fmla="*/ 0 w 6"/>
                <a:gd name="T5" fmla="*/ 2 h 14"/>
                <a:gd name="T6" fmla="*/ 2 w 6"/>
                <a:gd name="T7" fmla="*/ 14 h 14"/>
                <a:gd name="T8" fmla="*/ 6 w 6"/>
                <a:gd name="T9" fmla="*/ 12 h 14"/>
                <a:gd name="T10" fmla="*/ 4 w 6"/>
                <a:gd name="T11" fmla="*/ 12 h 14"/>
                <a:gd name="T12" fmla="*/ 6 w 6"/>
                <a:gd name="T13" fmla="*/ 0 h 14"/>
                <a:gd name="T14" fmla="*/ 4 w 6"/>
                <a:gd name="T15" fmla="*/ 0 h 14"/>
                <a:gd name="T16" fmla="*/ 6 w 6"/>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4"/>
                <a:gd name="T29" fmla="*/ 6 w 6"/>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4">
                  <a:moveTo>
                    <a:pt x="6" y="0"/>
                  </a:moveTo>
                  <a:lnTo>
                    <a:pt x="4" y="0"/>
                  </a:lnTo>
                  <a:lnTo>
                    <a:pt x="0" y="2"/>
                  </a:lnTo>
                  <a:lnTo>
                    <a:pt x="2" y="14"/>
                  </a:lnTo>
                  <a:lnTo>
                    <a:pt x="6" y="12"/>
                  </a:lnTo>
                  <a:lnTo>
                    <a:pt x="4"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140" name="Freeform 87"/>
            <p:cNvSpPr>
              <a:spLocks/>
            </p:cNvSpPr>
            <p:nvPr/>
          </p:nvSpPr>
          <p:spPr bwMode="auto">
            <a:xfrm>
              <a:off x="4719" y="3208"/>
              <a:ext cx="5" cy="14"/>
            </a:xfrm>
            <a:custGeom>
              <a:avLst/>
              <a:gdLst>
                <a:gd name="T0" fmla="*/ 3 w 5"/>
                <a:gd name="T1" fmla="*/ 2 h 14"/>
                <a:gd name="T2" fmla="*/ 5 w 5"/>
                <a:gd name="T3" fmla="*/ 2 h 14"/>
                <a:gd name="T4" fmla="*/ 2 w 5"/>
                <a:gd name="T5" fmla="*/ 0 h 14"/>
                <a:gd name="T6" fmla="*/ 0 w 5"/>
                <a:gd name="T7" fmla="*/ 12 h 14"/>
                <a:gd name="T8" fmla="*/ 3 w 5"/>
                <a:gd name="T9" fmla="*/ 14 h 14"/>
                <a:gd name="T10" fmla="*/ 3 w 5"/>
                <a:gd name="T11" fmla="*/ 2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3" y="2"/>
                  </a:moveTo>
                  <a:lnTo>
                    <a:pt x="5" y="2"/>
                  </a:lnTo>
                  <a:lnTo>
                    <a:pt x="2" y="0"/>
                  </a:lnTo>
                  <a:lnTo>
                    <a:pt x="0" y="12"/>
                  </a:lnTo>
                  <a:lnTo>
                    <a:pt x="3" y="14"/>
                  </a:lnTo>
                  <a:lnTo>
                    <a:pt x="3" y="2"/>
                  </a:lnTo>
                  <a:close/>
                </a:path>
              </a:pathLst>
            </a:custGeom>
            <a:solidFill>
              <a:schemeClr val="tx1"/>
            </a:solidFill>
            <a:ln w="9525">
              <a:solidFill>
                <a:schemeClr val="tx1"/>
              </a:solidFill>
              <a:round/>
              <a:headEnd/>
              <a:tailEnd/>
            </a:ln>
          </p:spPr>
          <p:txBody>
            <a:bodyPr/>
            <a:lstStyle/>
            <a:p>
              <a:endParaRPr lang="en-US"/>
            </a:p>
          </p:txBody>
        </p:sp>
        <p:sp>
          <p:nvSpPr>
            <p:cNvPr id="45141" name="Rectangle 88"/>
            <p:cNvSpPr>
              <a:spLocks noChangeArrowheads="1"/>
            </p:cNvSpPr>
            <p:nvPr/>
          </p:nvSpPr>
          <p:spPr bwMode="auto">
            <a:xfrm>
              <a:off x="4722" y="3210"/>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42" name="Freeform 89"/>
            <p:cNvSpPr>
              <a:spLocks/>
            </p:cNvSpPr>
            <p:nvPr/>
          </p:nvSpPr>
          <p:spPr bwMode="auto">
            <a:xfrm>
              <a:off x="4726" y="3210"/>
              <a:ext cx="4" cy="12"/>
            </a:xfrm>
            <a:custGeom>
              <a:avLst/>
              <a:gdLst>
                <a:gd name="T0" fmla="*/ 4 w 4"/>
                <a:gd name="T1" fmla="*/ 0 h 12"/>
                <a:gd name="T2" fmla="*/ 2 w 4"/>
                <a:gd name="T3" fmla="*/ 0 h 12"/>
                <a:gd name="T4" fmla="*/ 0 w 4"/>
                <a:gd name="T5" fmla="*/ 0 h 12"/>
                <a:gd name="T6" fmla="*/ 0 w 4"/>
                <a:gd name="T7" fmla="*/ 12 h 12"/>
                <a:gd name="T8" fmla="*/ 2 w 4"/>
                <a:gd name="T9" fmla="*/ 12 h 12"/>
                <a:gd name="T10" fmla="*/ 0 w 4"/>
                <a:gd name="T11" fmla="*/ 12 h 12"/>
                <a:gd name="T12" fmla="*/ 4 w 4"/>
                <a:gd name="T13" fmla="*/ 0 h 12"/>
                <a:gd name="T14" fmla="*/ 2 w 4"/>
                <a:gd name="T15" fmla="*/ 0 h 12"/>
                <a:gd name="T16" fmla="*/ 4 w 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0"/>
                  </a:moveTo>
                  <a:lnTo>
                    <a:pt x="2" y="0"/>
                  </a:lnTo>
                  <a:lnTo>
                    <a:pt x="0" y="0"/>
                  </a:lnTo>
                  <a:lnTo>
                    <a:pt x="0" y="12"/>
                  </a:lnTo>
                  <a:lnTo>
                    <a:pt x="2" y="12"/>
                  </a:lnTo>
                  <a:lnTo>
                    <a:pt x="0" y="12"/>
                  </a:lnTo>
                  <a:lnTo>
                    <a:pt x="4" y="0"/>
                  </a:lnTo>
                  <a:lnTo>
                    <a:pt x="2" y="0"/>
                  </a:lnTo>
                  <a:lnTo>
                    <a:pt x="4" y="0"/>
                  </a:lnTo>
                  <a:close/>
                </a:path>
              </a:pathLst>
            </a:custGeom>
            <a:solidFill>
              <a:schemeClr val="tx1"/>
            </a:solidFill>
            <a:ln w="9525">
              <a:solidFill>
                <a:schemeClr val="tx1"/>
              </a:solidFill>
              <a:round/>
              <a:headEnd/>
              <a:tailEnd/>
            </a:ln>
          </p:spPr>
          <p:txBody>
            <a:bodyPr/>
            <a:lstStyle/>
            <a:p>
              <a:endParaRPr lang="en-US"/>
            </a:p>
          </p:txBody>
        </p:sp>
        <p:sp>
          <p:nvSpPr>
            <p:cNvPr id="45143" name="Freeform 90"/>
            <p:cNvSpPr>
              <a:spLocks/>
            </p:cNvSpPr>
            <p:nvPr/>
          </p:nvSpPr>
          <p:spPr bwMode="auto">
            <a:xfrm>
              <a:off x="4726" y="3210"/>
              <a:ext cx="8" cy="12"/>
            </a:xfrm>
            <a:custGeom>
              <a:avLst/>
              <a:gdLst>
                <a:gd name="T0" fmla="*/ 6 w 8"/>
                <a:gd name="T1" fmla="*/ 0 h 12"/>
                <a:gd name="T2" fmla="*/ 8 w 8"/>
                <a:gd name="T3" fmla="*/ 0 h 12"/>
                <a:gd name="T4" fmla="*/ 4 w 8"/>
                <a:gd name="T5" fmla="*/ 0 h 12"/>
                <a:gd name="T6" fmla="*/ 0 w 8"/>
                <a:gd name="T7" fmla="*/ 12 h 12"/>
                <a:gd name="T8" fmla="*/ 4 w 8"/>
                <a:gd name="T9" fmla="*/ 12 h 12"/>
                <a:gd name="T10" fmla="*/ 6 w 8"/>
                <a:gd name="T11" fmla="*/ 12 h 12"/>
                <a:gd name="T12" fmla="*/ 4 w 8"/>
                <a:gd name="T13" fmla="*/ 12 h 12"/>
                <a:gd name="T14" fmla="*/ 6 w 8"/>
                <a:gd name="T15" fmla="*/ 12 h 12"/>
                <a:gd name="T16" fmla="*/ 6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0"/>
                  </a:moveTo>
                  <a:lnTo>
                    <a:pt x="8" y="0"/>
                  </a:lnTo>
                  <a:lnTo>
                    <a:pt x="4" y="0"/>
                  </a:lnTo>
                  <a:lnTo>
                    <a:pt x="0" y="12"/>
                  </a:lnTo>
                  <a:lnTo>
                    <a:pt x="4" y="12"/>
                  </a:lnTo>
                  <a:lnTo>
                    <a:pt x="6" y="12"/>
                  </a:lnTo>
                  <a:lnTo>
                    <a:pt x="4" y="12"/>
                  </a:lnTo>
                  <a:lnTo>
                    <a:pt x="6" y="12"/>
                  </a:lnTo>
                  <a:lnTo>
                    <a:pt x="6" y="0"/>
                  </a:lnTo>
                  <a:close/>
                </a:path>
              </a:pathLst>
            </a:custGeom>
            <a:solidFill>
              <a:schemeClr val="tx1"/>
            </a:solidFill>
            <a:ln w="9525">
              <a:solidFill>
                <a:schemeClr val="tx1"/>
              </a:solidFill>
              <a:round/>
              <a:headEnd/>
              <a:tailEnd/>
            </a:ln>
          </p:spPr>
          <p:txBody>
            <a:bodyPr/>
            <a:lstStyle/>
            <a:p>
              <a:endParaRPr lang="en-US"/>
            </a:p>
          </p:txBody>
        </p:sp>
        <p:sp>
          <p:nvSpPr>
            <p:cNvPr id="45144" name="Freeform 91"/>
            <p:cNvSpPr>
              <a:spLocks/>
            </p:cNvSpPr>
            <p:nvPr/>
          </p:nvSpPr>
          <p:spPr bwMode="auto">
            <a:xfrm>
              <a:off x="4732" y="3210"/>
              <a:ext cx="6" cy="12"/>
            </a:xfrm>
            <a:custGeom>
              <a:avLst/>
              <a:gdLst>
                <a:gd name="T0" fmla="*/ 6 w 6"/>
                <a:gd name="T1" fmla="*/ 0 h 12"/>
                <a:gd name="T2" fmla="*/ 4 w 6"/>
                <a:gd name="T3" fmla="*/ 0 h 12"/>
                <a:gd name="T4" fmla="*/ 0 w 6"/>
                <a:gd name="T5" fmla="*/ 0 h 12"/>
                <a:gd name="T6" fmla="*/ 0 w 6"/>
                <a:gd name="T7" fmla="*/ 12 h 12"/>
                <a:gd name="T8" fmla="*/ 4 w 6"/>
                <a:gd name="T9" fmla="*/ 12 h 12"/>
                <a:gd name="T10" fmla="*/ 6 w 6"/>
                <a:gd name="T11" fmla="*/ 0 h 12"/>
                <a:gd name="T12" fmla="*/ 4 w 6"/>
                <a:gd name="T13" fmla="*/ 0 h 12"/>
                <a:gd name="T14" fmla="*/ 6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6" y="0"/>
                  </a:moveTo>
                  <a:lnTo>
                    <a:pt x="4" y="0"/>
                  </a:lnTo>
                  <a:lnTo>
                    <a:pt x="0" y="0"/>
                  </a:lnTo>
                  <a:lnTo>
                    <a:pt x="0" y="12"/>
                  </a:lnTo>
                  <a:lnTo>
                    <a:pt x="4"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145" name="Freeform 92"/>
            <p:cNvSpPr>
              <a:spLocks/>
            </p:cNvSpPr>
            <p:nvPr/>
          </p:nvSpPr>
          <p:spPr bwMode="auto">
            <a:xfrm>
              <a:off x="4736" y="3210"/>
              <a:ext cx="10" cy="14"/>
            </a:xfrm>
            <a:custGeom>
              <a:avLst/>
              <a:gdLst>
                <a:gd name="T0" fmla="*/ 10 w 10"/>
                <a:gd name="T1" fmla="*/ 2 h 14"/>
                <a:gd name="T2" fmla="*/ 2 w 10"/>
                <a:gd name="T3" fmla="*/ 0 h 14"/>
                <a:gd name="T4" fmla="*/ 0 w 10"/>
                <a:gd name="T5" fmla="*/ 12 h 14"/>
                <a:gd name="T6" fmla="*/ 8 w 10"/>
                <a:gd name="T7" fmla="*/ 14 h 14"/>
                <a:gd name="T8" fmla="*/ 6 w 10"/>
                <a:gd name="T9" fmla="*/ 14 h 14"/>
                <a:gd name="T10" fmla="*/ 10 w 10"/>
                <a:gd name="T11" fmla="*/ 2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10" y="2"/>
                  </a:moveTo>
                  <a:lnTo>
                    <a:pt x="2" y="0"/>
                  </a:lnTo>
                  <a:lnTo>
                    <a:pt x="0" y="12"/>
                  </a:lnTo>
                  <a:lnTo>
                    <a:pt x="8" y="14"/>
                  </a:lnTo>
                  <a:lnTo>
                    <a:pt x="6" y="14"/>
                  </a:lnTo>
                  <a:lnTo>
                    <a:pt x="10" y="2"/>
                  </a:lnTo>
                  <a:close/>
                </a:path>
              </a:pathLst>
            </a:custGeom>
            <a:solidFill>
              <a:schemeClr val="tx1"/>
            </a:solidFill>
            <a:ln w="9525">
              <a:solidFill>
                <a:schemeClr val="tx1"/>
              </a:solidFill>
              <a:round/>
              <a:headEnd/>
              <a:tailEnd/>
            </a:ln>
          </p:spPr>
          <p:txBody>
            <a:bodyPr/>
            <a:lstStyle/>
            <a:p>
              <a:endParaRPr lang="en-US"/>
            </a:p>
          </p:txBody>
        </p:sp>
        <p:sp>
          <p:nvSpPr>
            <p:cNvPr id="45146" name="Freeform 93"/>
            <p:cNvSpPr>
              <a:spLocks/>
            </p:cNvSpPr>
            <p:nvPr/>
          </p:nvSpPr>
          <p:spPr bwMode="auto">
            <a:xfrm>
              <a:off x="4742" y="3212"/>
              <a:ext cx="19" cy="15"/>
            </a:xfrm>
            <a:custGeom>
              <a:avLst/>
              <a:gdLst>
                <a:gd name="T0" fmla="*/ 15 w 19"/>
                <a:gd name="T1" fmla="*/ 15 h 15"/>
                <a:gd name="T2" fmla="*/ 19 w 19"/>
                <a:gd name="T3" fmla="*/ 6 h 15"/>
                <a:gd name="T4" fmla="*/ 4 w 19"/>
                <a:gd name="T5" fmla="*/ 0 h 15"/>
                <a:gd name="T6" fmla="*/ 0 w 19"/>
                <a:gd name="T7" fmla="*/ 12 h 15"/>
                <a:gd name="T8" fmla="*/ 15 w 19"/>
                <a:gd name="T9" fmla="*/ 15 h 15"/>
                <a:gd name="T10" fmla="*/ 19 w 19"/>
                <a:gd name="T11" fmla="*/ 6 h 15"/>
                <a:gd name="T12" fmla="*/ 15 w 19"/>
                <a:gd name="T13" fmla="*/ 15 h 15"/>
                <a:gd name="T14" fmla="*/ 17 w 19"/>
                <a:gd name="T15" fmla="*/ 12 h 15"/>
                <a:gd name="T16" fmla="*/ 19 w 19"/>
                <a:gd name="T17" fmla="*/ 6 h 15"/>
                <a:gd name="T18" fmla="*/ 15 w 19"/>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5"/>
                <a:gd name="T32" fmla="*/ 19 w 1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5">
                  <a:moveTo>
                    <a:pt x="15" y="15"/>
                  </a:moveTo>
                  <a:lnTo>
                    <a:pt x="19" y="6"/>
                  </a:lnTo>
                  <a:lnTo>
                    <a:pt x="4" y="0"/>
                  </a:lnTo>
                  <a:lnTo>
                    <a:pt x="0" y="12"/>
                  </a:lnTo>
                  <a:lnTo>
                    <a:pt x="15" y="15"/>
                  </a:lnTo>
                  <a:lnTo>
                    <a:pt x="19" y="6"/>
                  </a:lnTo>
                  <a:lnTo>
                    <a:pt x="15" y="15"/>
                  </a:lnTo>
                  <a:lnTo>
                    <a:pt x="17" y="12"/>
                  </a:lnTo>
                  <a:lnTo>
                    <a:pt x="19" y="6"/>
                  </a:lnTo>
                  <a:lnTo>
                    <a:pt x="15" y="15"/>
                  </a:lnTo>
                  <a:close/>
                </a:path>
              </a:pathLst>
            </a:custGeom>
            <a:solidFill>
              <a:schemeClr val="tx1"/>
            </a:solidFill>
            <a:ln w="9525">
              <a:solidFill>
                <a:schemeClr val="tx1"/>
              </a:solidFill>
              <a:round/>
              <a:headEnd/>
              <a:tailEnd/>
            </a:ln>
          </p:spPr>
          <p:txBody>
            <a:bodyPr/>
            <a:lstStyle/>
            <a:p>
              <a:endParaRPr lang="en-US"/>
            </a:p>
          </p:txBody>
        </p:sp>
        <p:sp>
          <p:nvSpPr>
            <p:cNvPr id="45147" name="Freeform 94"/>
            <p:cNvSpPr>
              <a:spLocks/>
            </p:cNvSpPr>
            <p:nvPr/>
          </p:nvSpPr>
          <p:spPr bwMode="auto">
            <a:xfrm>
              <a:off x="4742" y="3212"/>
              <a:ext cx="19" cy="15"/>
            </a:xfrm>
            <a:custGeom>
              <a:avLst/>
              <a:gdLst>
                <a:gd name="T0" fmla="*/ 2 w 19"/>
                <a:gd name="T1" fmla="*/ 12 h 15"/>
                <a:gd name="T2" fmla="*/ 0 w 19"/>
                <a:gd name="T3" fmla="*/ 12 h 15"/>
                <a:gd name="T4" fmla="*/ 15 w 19"/>
                <a:gd name="T5" fmla="*/ 15 h 15"/>
                <a:gd name="T6" fmla="*/ 19 w 19"/>
                <a:gd name="T7" fmla="*/ 6 h 15"/>
                <a:gd name="T8" fmla="*/ 4 w 19"/>
                <a:gd name="T9" fmla="*/ 0 h 15"/>
                <a:gd name="T10" fmla="*/ 2 w 19"/>
                <a:gd name="T11" fmla="*/ 12 h 15"/>
                <a:gd name="T12" fmla="*/ 0 60000 65536"/>
                <a:gd name="T13" fmla="*/ 0 60000 65536"/>
                <a:gd name="T14" fmla="*/ 0 60000 65536"/>
                <a:gd name="T15" fmla="*/ 0 60000 65536"/>
                <a:gd name="T16" fmla="*/ 0 60000 65536"/>
                <a:gd name="T17" fmla="*/ 0 60000 65536"/>
                <a:gd name="T18" fmla="*/ 0 w 19"/>
                <a:gd name="T19" fmla="*/ 0 h 15"/>
                <a:gd name="T20" fmla="*/ 19 w 1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9" h="15">
                  <a:moveTo>
                    <a:pt x="2" y="12"/>
                  </a:moveTo>
                  <a:lnTo>
                    <a:pt x="0" y="12"/>
                  </a:lnTo>
                  <a:lnTo>
                    <a:pt x="15" y="15"/>
                  </a:lnTo>
                  <a:lnTo>
                    <a:pt x="19" y="6"/>
                  </a:lnTo>
                  <a:lnTo>
                    <a:pt x="4" y="0"/>
                  </a:lnTo>
                  <a:lnTo>
                    <a:pt x="2" y="12"/>
                  </a:lnTo>
                  <a:close/>
                </a:path>
              </a:pathLst>
            </a:custGeom>
            <a:solidFill>
              <a:schemeClr val="tx1"/>
            </a:solidFill>
            <a:ln w="9525">
              <a:solidFill>
                <a:schemeClr val="tx1"/>
              </a:solidFill>
              <a:round/>
              <a:headEnd/>
              <a:tailEnd/>
            </a:ln>
          </p:spPr>
          <p:txBody>
            <a:bodyPr/>
            <a:lstStyle/>
            <a:p>
              <a:endParaRPr lang="en-US"/>
            </a:p>
          </p:txBody>
        </p:sp>
        <p:sp>
          <p:nvSpPr>
            <p:cNvPr id="45148" name="Freeform 95"/>
            <p:cNvSpPr>
              <a:spLocks/>
            </p:cNvSpPr>
            <p:nvPr/>
          </p:nvSpPr>
          <p:spPr bwMode="auto">
            <a:xfrm>
              <a:off x="4736" y="3210"/>
              <a:ext cx="10" cy="14"/>
            </a:xfrm>
            <a:custGeom>
              <a:avLst/>
              <a:gdLst>
                <a:gd name="T0" fmla="*/ 0 w 10"/>
                <a:gd name="T1" fmla="*/ 12 h 14"/>
                <a:gd name="T2" fmla="*/ 8 w 10"/>
                <a:gd name="T3" fmla="*/ 14 h 14"/>
                <a:gd name="T4" fmla="*/ 10 w 10"/>
                <a:gd name="T5" fmla="*/ 2 h 14"/>
                <a:gd name="T6" fmla="*/ 2 w 10"/>
                <a:gd name="T7" fmla="*/ 0 h 14"/>
                <a:gd name="T8" fmla="*/ 0 w 10"/>
                <a:gd name="T9" fmla="*/ 0 h 14"/>
                <a:gd name="T10" fmla="*/ 2 w 10"/>
                <a:gd name="T11" fmla="*/ 0 h 14"/>
                <a:gd name="T12" fmla="*/ 0 w 10"/>
                <a:gd name="T13" fmla="*/ 0 h 14"/>
                <a:gd name="T14" fmla="*/ 0 w 10"/>
                <a:gd name="T15" fmla="*/ 12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0" y="12"/>
                  </a:moveTo>
                  <a:lnTo>
                    <a:pt x="8" y="14"/>
                  </a:lnTo>
                  <a:lnTo>
                    <a:pt x="10" y="2"/>
                  </a:lnTo>
                  <a:lnTo>
                    <a:pt x="2" y="0"/>
                  </a:lnTo>
                  <a:lnTo>
                    <a:pt x="0" y="0"/>
                  </a:lnTo>
                  <a:lnTo>
                    <a:pt x="2"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5149" name="Freeform 96"/>
            <p:cNvSpPr>
              <a:spLocks/>
            </p:cNvSpPr>
            <p:nvPr/>
          </p:nvSpPr>
          <p:spPr bwMode="auto">
            <a:xfrm>
              <a:off x="4730" y="3210"/>
              <a:ext cx="6" cy="12"/>
            </a:xfrm>
            <a:custGeom>
              <a:avLst/>
              <a:gdLst>
                <a:gd name="T0" fmla="*/ 0 w 6"/>
                <a:gd name="T1" fmla="*/ 12 h 12"/>
                <a:gd name="T2" fmla="*/ 2 w 6"/>
                <a:gd name="T3" fmla="*/ 12 h 12"/>
                <a:gd name="T4" fmla="*/ 6 w 6"/>
                <a:gd name="T5" fmla="*/ 12 h 12"/>
                <a:gd name="T6" fmla="*/ 6 w 6"/>
                <a:gd name="T7" fmla="*/ 0 h 12"/>
                <a:gd name="T8" fmla="*/ 2 w 6"/>
                <a:gd name="T9" fmla="*/ 0 h 12"/>
                <a:gd name="T10" fmla="*/ 4 w 6"/>
                <a:gd name="T11" fmla="*/ 0 h 12"/>
                <a:gd name="T12" fmla="*/ 0 w 6"/>
                <a:gd name="T13" fmla="*/ 12 h 12"/>
                <a:gd name="T14" fmla="*/ 2 w 6"/>
                <a:gd name="T15" fmla="*/ 12 h 12"/>
                <a:gd name="T16" fmla="*/ 0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0" y="12"/>
                  </a:moveTo>
                  <a:lnTo>
                    <a:pt x="2" y="12"/>
                  </a:lnTo>
                  <a:lnTo>
                    <a:pt x="6" y="12"/>
                  </a:lnTo>
                  <a:lnTo>
                    <a:pt x="6" y="0"/>
                  </a:lnTo>
                  <a:lnTo>
                    <a:pt x="2" y="0"/>
                  </a:lnTo>
                  <a:lnTo>
                    <a:pt x="4"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150" name="Freeform 97"/>
            <p:cNvSpPr>
              <a:spLocks/>
            </p:cNvSpPr>
            <p:nvPr/>
          </p:nvSpPr>
          <p:spPr bwMode="auto">
            <a:xfrm>
              <a:off x="4726" y="3210"/>
              <a:ext cx="8" cy="12"/>
            </a:xfrm>
            <a:custGeom>
              <a:avLst/>
              <a:gdLst>
                <a:gd name="T0" fmla="*/ 2 w 8"/>
                <a:gd name="T1" fmla="*/ 12 h 12"/>
                <a:gd name="T2" fmla="*/ 0 w 8"/>
                <a:gd name="T3" fmla="*/ 12 h 12"/>
                <a:gd name="T4" fmla="*/ 4 w 8"/>
                <a:gd name="T5" fmla="*/ 12 h 12"/>
                <a:gd name="T6" fmla="*/ 8 w 8"/>
                <a:gd name="T7" fmla="*/ 0 h 12"/>
                <a:gd name="T8" fmla="*/ 4 w 8"/>
                <a:gd name="T9" fmla="*/ 0 h 12"/>
                <a:gd name="T10" fmla="*/ 2 w 8"/>
                <a:gd name="T11" fmla="*/ 0 h 12"/>
                <a:gd name="T12" fmla="*/ 4 w 8"/>
                <a:gd name="T13" fmla="*/ 0 h 12"/>
                <a:gd name="T14" fmla="*/ 2 w 8"/>
                <a:gd name="T15" fmla="*/ 0 h 12"/>
                <a:gd name="T16" fmla="*/ 2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2" y="12"/>
                  </a:moveTo>
                  <a:lnTo>
                    <a:pt x="0" y="12"/>
                  </a:lnTo>
                  <a:lnTo>
                    <a:pt x="4" y="12"/>
                  </a:lnTo>
                  <a:lnTo>
                    <a:pt x="8" y="0"/>
                  </a:lnTo>
                  <a:lnTo>
                    <a:pt x="4" y="0"/>
                  </a:lnTo>
                  <a:lnTo>
                    <a:pt x="2"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151" name="Rectangle 98"/>
            <p:cNvSpPr>
              <a:spLocks noChangeArrowheads="1"/>
            </p:cNvSpPr>
            <p:nvPr/>
          </p:nvSpPr>
          <p:spPr bwMode="auto">
            <a:xfrm>
              <a:off x="4726" y="3210"/>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152" name="Freeform 99"/>
            <p:cNvSpPr>
              <a:spLocks/>
            </p:cNvSpPr>
            <p:nvPr/>
          </p:nvSpPr>
          <p:spPr bwMode="auto">
            <a:xfrm>
              <a:off x="4722" y="3210"/>
              <a:ext cx="4" cy="12"/>
            </a:xfrm>
            <a:custGeom>
              <a:avLst/>
              <a:gdLst>
                <a:gd name="T0" fmla="*/ 0 w 4"/>
                <a:gd name="T1" fmla="*/ 12 h 12"/>
                <a:gd name="T2" fmla="*/ 4 w 4"/>
                <a:gd name="T3" fmla="*/ 12 h 12"/>
                <a:gd name="T4" fmla="*/ 4 w 4"/>
                <a:gd name="T5" fmla="*/ 0 h 12"/>
                <a:gd name="T6" fmla="*/ 0 w 4"/>
                <a:gd name="T7" fmla="*/ 0 h 12"/>
                <a:gd name="T8" fmla="*/ 2 w 4"/>
                <a:gd name="T9" fmla="*/ 0 h 12"/>
                <a:gd name="T10" fmla="*/ 0 w 4"/>
                <a:gd name="T11" fmla="*/ 12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12"/>
                  </a:moveTo>
                  <a:lnTo>
                    <a:pt x="4" y="12"/>
                  </a:lnTo>
                  <a:lnTo>
                    <a:pt x="4" y="0"/>
                  </a:lnTo>
                  <a:lnTo>
                    <a:pt x="0" y="0"/>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153" name="Freeform 100"/>
            <p:cNvSpPr>
              <a:spLocks/>
            </p:cNvSpPr>
            <p:nvPr/>
          </p:nvSpPr>
          <p:spPr bwMode="auto">
            <a:xfrm>
              <a:off x="4719" y="3208"/>
              <a:ext cx="5" cy="14"/>
            </a:xfrm>
            <a:custGeom>
              <a:avLst/>
              <a:gdLst>
                <a:gd name="T0" fmla="*/ 2 w 5"/>
                <a:gd name="T1" fmla="*/ 12 h 14"/>
                <a:gd name="T2" fmla="*/ 0 w 5"/>
                <a:gd name="T3" fmla="*/ 12 h 14"/>
                <a:gd name="T4" fmla="*/ 3 w 5"/>
                <a:gd name="T5" fmla="*/ 14 h 14"/>
                <a:gd name="T6" fmla="*/ 5 w 5"/>
                <a:gd name="T7" fmla="*/ 2 h 14"/>
                <a:gd name="T8" fmla="*/ 2 w 5"/>
                <a:gd name="T9" fmla="*/ 0 h 14"/>
                <a:gd name="T10" fmla="*/ 0 w 5"/>
                <a:gd name="T11" fmla="*/ 0 h 14"/>
                <a:gd name="T12" fmla="*/ 2 w 5"/>
                <a:gd name="T13" fmla="*/ 0 h 14"/>
                <a:gd name="T14" fmla="*/ 0 w 5"/>
                <a:gd name="T15" fmla="*/ 0 h 14"/>
                <a:gd name="T16" fmla="*/ 2 w 5"/>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2" y="12"/>
                  </a:moveTo>
                  <a:lnTo>
                    <a:pt x="0" y="12"/>
                  </a:lnTo>
                  <a:lnTo>
                    <a:pt x="3" y="14"/>
                  </a:lnTo>
                  <a:lnTo>
                    <a:pt x="5" y="2"/>
                  </a:lnTo>
                  <a:lnTo>
                    <a:pt x="2" y="0"/>
                  </a:lnTo>
                  <a:lnTo>
                    <a:pt x="0" y="0"/>
                  </a:lnTo>
                  <a:lnTo>
                    <a:pt x="2" y="0"/>
                  </a:lnTo>
                  <a:lnTo>
                    <a:pt x="0" y="0"/>
                  </a:lnTo>
                  <a:lnTo>
                    <a:pt x="2" y="12"/>
                  </a:lnTo>
                  <a:close/>
                </a:path>
              </a:pathLst>
            </a:custGeom>
            <a:solidFill>
              <a:schemeClr val="tx1"/>
            </a:solidFill>
            <a:ln w="9525">
              <a:solidFill>
                <a:schemeClr val="tx1"/>
              </a:solidFill>
              <a:round/>
              <a:headEnd/>
              <a:tailEnd/>
            </a:ln>
          </p:spPr>
          <p:txBody>
            <a:bodyPr/>
            <a:lstStyle/>
            <a:p>
              <a:endParaRPr lang="en-US"/>
            </a:p>
          </p:txBody>
        </p:sp>
        <p:sp>
          <p:nvSpPr>
            <p:cNvPr id="45154" name="Freeform 101"/>
            <p:cNvSpPr>
              <a:spLocks/>
            </p:cNvSpPr>
            <p:nvPr/>
          </p:nvSpPr>
          <p:spPr bwMode="auto">
            <a:xfrm>
              <a:off x="4715" y="3208"/>
              <a:ext cx="6" cy="14"/>
            </a:xfrm>
            <a:custGeom>
              <a:avLst/>
              <a:gdLst>
                <a:gd name="T0" fmla="*/ 0 w 6"/>
                <a:gd name="T1" fmla="*/ 14 h 14"/>
                <a:gd name="T2" fmla="*/ 2 w 6"/>
                <a:gd name="T3" fmla="*/ 14 h 14"/>
                <a:gd name="T4" fmla="*/ 6 w 6"/>
                <a:gd name="T5" fmla="*/ 12 h 14"/>
                <a:gd name="T6" fmla="*/ 4 w 6"/>
                <a:gd name="T7" fmla="*/ 0 h 14"/>
                <a:gd name="T8" fmla="*/ 0 w 6"/>
                <a:gd name="T9" fmla="*/ 2 h 14"/>
                <a:gd name="T10" fmla="*/ 0 w 6"/>
                <a:gd name="T11" fmla="*/ 14 h 14"/>
                <a:gd name="T12" fmla="*/ 2 w 6"/>
                <a:gd name="T13" fmla="*/ 14 h 14"/>
                <a:gd name="T14" fmla="*/ 0 w 6"/>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4"/>
                <a:gd name="T26" fmla="*/ 6 w 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4">
                  <a:moveTo>
                    <a:pt x="0" y="14"/>
                  </a:moveTo>
                  <a:lnTo>
                    <a:pt x="2" y="14"/>
                  </a:lnTo>
                  <a:lnTo>
                    <a:pt x="6" y="12"/>
                  </a:lnTo>
                  <a:lnTo>
                    <a:pt x="4" y="0"/>
                  </a:lnTo>
                  <a:lnTo>
                    <a:pt x="0" y="2"/>
                  </a:lnTo>
                  <a:lnTo>
                    <a:pt x="0" y="14"/>
                  </a:lnTo>
                  <a:lnTo>
                    <a:pt x="2" y="14"/>
                  </a:lnTo>
                  <a:lnTo>
                    <a:pt x="0" y="14"/>
                  </a:lnTo>
                  <a:close/>
                </a:path>
              </a:pathLst>
            </a:custGeom>
            <a:solidFill>
              <a:schemeClr val="tx1"/>
            </a:solidFill>
            <a:ln w="9525">
              <a:solidFill>
                <a:schemeClr val="tx1"/>
              </a:solidFill>
              <a:round/>
              <a:headEnd/>
              <a:tailEnd/>
            </a:ln>
          </p:spPr>
          <p:txBody>
            <a:bodyPr/>
            <a:lstStyle/>
            <a:p>
              <a:endParaRPr lang="en-US"/>
            </a:p>
          </p:txBody>
        </p:sp>
        <p:sp>
          <p:nvSpPr>
            <p:cNvPr id="45155" name="Rectangle 102"/>
            <p:cNvSpPr>
              <a:spLocks noChangeArrowheads="1"/>
            </p:cNvSpPr>
            <p:nvPr/>
          </p:nvSpPr>
          <p:spPr bwMode="auto">
            <a:xfrm>
              <a:off x="4711" y="3210"/>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56" name="Freeform 103"/>
            <p:cNvSpPr>
              <a:spLocks/>
            </p:cNvSpPr>
            <p:nvPr/>
          </p:nvSpPr>
          <p:spPr bwMode="auto">
            <a:xfrm>
              <a:off x="4705" y="3210"/>
              <a:ext cx="6" cy="12"/>
            </a:xfrm>
            <a:custGeom>
              <a:avLst/>
              <a:gdLst>
                <a:gd name="T0" fmla="*/ 4 w 6"/>
                <a:gd name="T1" fmla="*/ 12 h 12"/>
                <a:gd name="T2" fmla="*/ 2 w 6"/>
                <a:gd name="T3" fmla="*/ 12 h 12"/>
                <a:gd name="T4" fmla="*/ 6 w 6"/>
                <a:gd name="T5" fmla="*/ 12 h 12"/>
                <a:gd name="T6" fmla="*/ 6 w 6"/>
                <a:gd name="T7" fmla="*/ 0 h 12"/>
                <a:gd name="T8" fmla="*/ 2 w 6"/>
                <a:gd name="T9" fmla="*/ 0 h 12"/>
                <a:gd name="T10" fmla="*/ 0 w 6"/>
                <a:gd name="T11" fmla="*/ 0 h 12"/>
                <a:gd name="T12" fmla="*/ 2 w 6"/>
                <a:gd name="T13" fmla="*/ 0 h 12"/>
                <a:gd name="T14" fmla="*/ 0 w 6"/>
                <a:gd name="T15" fmla="*/ 0 h 12"/>
                <a:gd name="T16" fmla="*/ 4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12"/>
                  </a:moveTo>
                  <a:lnTo>
                    <a:pt x="2" y="12"/>
                  </a:lnTo>
                  <a:lnTo>
                    <a:pt x="6" y="12"/>
                  </a:lnTo>
                  <a:lnTo>
                    <a:pt x="6" y="0"/>
                  </a:lnTo>
                  <a:lnTo>
                    <a:pt x="2" y="0"/>
                  </a:lnTo>
                  <a:lnTo>
                    <a:pt x="0" y="0"/>
                  </a:lnTo>
                  <a:lnTo>
                    <a:pt x="2" y="0"/>
                  </a:lnTo>
                  <a:lnTo>
                    <a:pt x="0" y="0"/>
                  </a:lnTo>
                  <a:lnTo>
                    <a:pt x="4" y="12"/>
                  </a:lnTo>
                  <a:close/>
                </a:path>
              </a:pathLst>
            </a:custGeom>
            <a:solidFill>
              <a:schemeClr val="tx1"/>
            </a:solidFill>
            <a:ln w="9525">
              <a:solidFill>
                <a:schemeClr val="tx1"/>
              </a:solidFill>
              <a:round/>
              <a:headEnd/>
              <a:tailEnd/>
            </a:ln>
          </p:spPr>
          <p:txBody>
            <a:bodyPr/>
            <a:lstStyle/>
            <a:p>
              <a:endParaRPr lang="en-US"/>
            </a:p>
          </p:txBody>
        </p:sp>
        <p:sp>
          <p:nvSpPr>
            <p:cNvPr id="45157" name="Freeform 104"/>
            <p:cNvSpPr>
              <a:spLocks/>
            </p:cNvSpPr>
            <p:nvPr/>
          </p:nvSpPr>
          <p:spPr bwMode="auto">
            <a:xfrm>
              <a:off x="4701" y="3210"/>
              <a:ext cx="8" cy="12"/>
            </a:xfrm>
            <a:custGeom>
              <a:avLst/>
              <a:gdLst>
                <a:gd name="T0" fmla="*/ 2 w 8"/>
                <a:gd name="T1" fmla="*/ 12 h 12"/>
                <a:gd name="T2" fmla="*/ 8 w 8"/>
                <a:gd name="T3" fmla="*/ 12 h 12"/>
                <a:gd name="T4" fmla="*/ 4 w 8"/>
                <a:gd name="T5" fmla="*/ 0 h 12"/>
                <a:gd name="T6" fmla="*/ 0 w 8"/>
                <a:gd name="T7" fmla="*/ 0 h 12"/>
                <a:gd name="T8" fmla="*/ 2 w 8"/>
                <a:gd name="T9" fmla="*/ 12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2" y="12"/>
                  </a:moveTo>
                  <a:lnTo>
                    <a:pt x="8" y="12"/>
                  </a:lnTo>
                  <a:lnTo>
                    <a:pt x="4" y="0"/>
                  </a:lnTo>
                  <a:lnTo>
                    <a:pt x="0" y="0"/>
                  </a:lnTo>
                  <a:lnTo>
                    <a:pt x="2" y="12"/>
                  </a:lnTo>
                  <a:close/>
                </a:path>
              </a:pathLst>
            </a:custGeom>
            <a:solidFill>
              <a:schemeClr val="tx1"/>
            </a:solidFill>
            <a:ln w="9525">
              <a:solidFill>
                <a:schemeClr val="tx1"/>
              </a:solidFill>
              <a:round/>
              <a:headEnd/>
              <a:tailEnd/>
            </a:ln>
          </p:spPr>
          <p:txBody>
            <a:bodyPr/>
            <a:lstStyle/>
            <a:p>
              <a:endParaRPr lang="en-US"/>
            </a:p>
          </p:txBody>
        </p:sp>
        <p:sp>
          <p:nvSpPr>
            <p:cNvPr id="45158" name="Freeform 105"/>
            <p:cNvSpPr>
              <a:spLocks/>
            </p:cNvSpPr>
            <p:nvPr/>
          </p:nvSpPr>
          <p:spPr bwMode="auto">
            <a:xfrm>
              <a:off x="4695" y="3210"/>
              <a:ext cx="8" cy="14"/>
            </a:xfrm>
            <a:custGeom>
              <a:avLst/>
              <a:gdLst>
                <a:gd name="T0" fmla="*/ 4 w 8"/>
                <a:gd name="T1" fmla="*/ 12 h 14"/>
                <a:gd name="T2" fmla="*/ 4 w 8"/>
                <a:gd name="T3" fmla="*/ 14 h 14"/>
                <a:gd name="T4" fmla="*/ 8 w 8"/>
                <a:gd name="T5" fmla="*/ 12 h 14"/>
                <a:gd name="T6" fmla="*/ 6 w 8"/>
                <a:gd name="T7" fmla="*/ 0 h 14"/>
                <a:gd name="T8" fmla="*/ 0 w 8"/>
                <a:gd name="T9" fmla="*/ 2 h 14"/>
                <a:gd name="T10" fmla="*/ 4 w 8"/>
                <a:gd name="T11" fmla="*/ 12 h 14"/>
                <a:gd name="T12" fmla="*/ 0 60000 65536"/>
                <a:gd name="T13" fmla="*/ 0 60000 65536"/>
                <a:gd name="T14" fmla="*/ 0 60000 65536"/>
                <a:gd name="T15" fmla="*/ 0 60000 65536"/>
                <a:gd name="T16" fmla="*/ 0 60000 65536"/>
                <a:gd name="T17" fmla="*/ 0 60000 65536"/>
                <a:gd name="T18" fmla="*/ 0 w 8"/>
                <a:gd name="T19" fmla="*/ 0 h 14"/>
                <a:gd name="T20" fmla="*/ 8 w 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8" h="14">
                  <a:moveTo>
                    <a:pt x="4" y="12"/>
                  </a:moveTo>
                  <a:lnTo>
                    <a:pt x="4" y="14"/>
                  </a:lnTo>
                  <a:lnTo>
                    <a:pt x="8" y="12"/>
                  </a:lnTo>
                  <a:lnTo>
                    <a:pt x="6" y="0"/>
                  </a:lnTo>
                  <a:lnTo>
                    <a:pt x="0" y="2"/>
                  </a:lnTo>
                  <a:lnTo>
                    <a:pt x="4" y="12"/>
                  </a:lnTo>
                  <a:close/>
                </a:path>
              </a:pathLst>
            </a:custGeom>
            <a:solidFill>
              <a:schemeClr val="tx1"/>
            </a:solidFill>
            <a:ln w="9525">
              <a:solidFill>
                <a:schemeClr val="tx1"/>
              </a:solidFill>
              <a:round/>
              <a:headEnd/>
              <a:tailEnd/>
            </a:ln>
          </p:spPr>
          <p:txBody>
            <a:bodyPr/>
            <a:lstStyle/>
            <a:p>
              <a:endParaRPr lang="en-US"/>
            </a:p>
          </p:txBody>
        </p:sp>
        <p:sp>
          <p:nvSpPr>
            <p:cNvPr id="45159" name="Freeform 106"/>
            <p:cNvSpPr>
              <a:spLocks/>
            </p:cNvSpPr>
            <p:nvPr/>
          </p:nvSpPr>
          <p:spPr bwMode="auto">
            <a:xfrm>
              <a:off x="4692" y="3212"/>
              <a:ext cx="7" cy="13"/>
            </a:xfrm>
            <a:custGeom>
              <a:avLst/>
              <a:gdLst>
                <a:gd name="T0" fmla="*/ 3 w 7"/>
                <a:gd name="T1" fmla="*/ 13 h 13"/>
                <a:gd name="T2" fmla="*/ 3 w 7"/>
                <a:gd name="T3" fmla="*/ 12 h 13"/>
                <a:gd name="T4" fmla="*/ 7 w 7"/>
                <a:gd name="T5" fmla="*/ 10 h 13"/>
                <a:gd name="T6" fmla="*/ 3 w 7"/>
                <a:gd name="T7" fmla="*/ 0 h 13"/>
                <a:gd name="T8" fmla="*/ 0 w 7"/>
                <a:gd name="T9" fmla="*/ 2 h 13"/>
                <a:gd name="T10" fmla="*/ 3 w 7"/>
                <a:gd name="T11" fmla="*/ 13 h 13"/>
                <a:gd name="T12" fmla="*/ 3 w 7"/>
                <a:gd name="T13" fmla="*/ 12 h 13"/>
                <a:gd name="T14" fmla="*/ 3 w 7"/>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3"/>
                <a:gd name="T26" fmla="*/ 7 w 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3">
                  <a:moveTo>
                    <a:pt x="3" y="13"/>
                  </a:moveTo>
                  <a:lnTo>
                    <a:pt x="3" y="12"/>
                  </a:lnTo>
                  <a:lnTo>
                    <a:pt x="7" y="10"/>
                  </a:lnTo>
                  <a:lnTo>
                    <a:pt x="3" y="0"/>
                  </a:lnTo>
                  <a:lnTo>
                    <a:pt x="0" y="2"/>
                  </a:lnTo>
                  <a:lnTo>
                    <a:pt x="3" y="13"/>
                  </a:lnTo>
                  <a:lnTo>
                    <a:pt x="3" y="12"/>
                  </a:lnTo>
                  <a:lnTo>
                    <a:pt x="3" y="13"/>
                  </a:lnTo>
                  <a:close/>
                </a:path>
              </a:pathLst>
            </a:custGeom>
            <a:solidFill>
              <a:schemeClr val="tx1"/>
            </a:solidFill>
            <a:ln w="9525">
              <a:solidFill>
                <a:schemeClr val="tx1"/>
              </a:solidFill>
              <a:round/>
              <a:headEnd/>
              <a:tailEnd/>
            </a:ln>
          </p:spPr>
          <p:txBody>
            <a:bodyPr/>
            <a:lstStyle/>
            <a:p>
              <a:endParaRPr lang="en-US"/>
            </a:p>
          </p:txBody>
        </p:sp>
        <p:sp>
          <p:nvSpPr>
            <p:cNvPr id="45160" name="Freeform 107"/>
            <p:cNvSpPr>
              <a:spLocks/>
            </p:cNvSpPr>
            <p:nvPr/>
          </p:nvSpPr>
          <p:spPr bwMode="auto">
            <a:xfrm>
              <a:off x="4674" y="3214"/>
              <a:ext cx="21" cy="15"/>
            </a:xfrm>
            <a:custGeom>
              <a:avLst/>
              <a:gdLst>
                <a:gd name="T0" fmla="*/ 4 w 21"/>
                <a:gd name="T1" fmla="*/ 15 h 15"/>
                <a:gd name="T2" fmla="*/ 21 w 21"/>
                <a:gd name="T3" fmla="*/ 11 h 15"/>
                <a:gd name="T4" fmla="*/ 18 w 21"/>
                <a:gd name="T5" fmla="*/ 0 h 15"/>
                <a:gd name="T6" fmla="*/ 0 w 21"/>
                <a:gd name="T7" fmla="*/ 4 h 15"/>
                <a:gd name="T8" fmla="*/ 4 w 21"/>
                <a:gd name="T9" fmla="*/ 15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4" y="15"/>
                  </a:moveTo>
                  <a:lnTo>
                    <a:pt x="21" y="11"/>
                  </a:lnTo>
                  <a:lnTo>
                    <a:pt x="18" y="0"/>
                  </a:lnTo>
                  <a:lnTo>
                    <a:pt x="0" y="4"/>
                  </a:lnTo>
                  <a:lnTo>
                    <a:pt x="4" y="15"/>
                  </a:lnTo>
                  <a:close/>
                </a:path>
              </a:pathLst>
            </a:custGeom>
            <a:solidFill>
              <a:schemeClr val="tx1"/>
            </a:solidFill>
            <a:ln w="9525">
              <a:solidFill>
                <a:schemeClr val="tx1"/>
              </a:solidFill>
              <a:round/>
              <a:headEnd/>
              <a:tailEnd/>
            </a:ln>
          </p:spPr>
          <p:txBody>
            <a:bodyPr/>
            <a:lstStyle/>
            <a:p>
              <a:endParaRPr lang="en-US"/>
            </a:p>
          </p:txBody>
        </p:sp>
        <p:sp>
          <p:nvSpPr>
            <p:cNvPr id="45161" name="Freeform 108"/>
            <p:cNvSpPr>
              <a:spLocks/>
            </p:cNvSpPr>
            <p:nvPr/>
          </p:nvSpPr>
          <p:spPr bwMode="auto">
            <a:xfrm>
              <a:off x="4659" y="3218"/>
              <a:ext cx="19" cy="15"/>
            </a:xfrm>
            <a:custGeom>
              <a:avLst/>
              <a:gdLst>
                <a:gd name="T0" fmla="*/ 4 w 19"/>
                <a:gd name="T1" fmla="*/ 15 h 15"/>
                <a:gd name="T2" fmla="*/ 19 w 19"/>
                <a:gd name="T3" fmla="*/ 11 h 15"/>
                <a:gd name="T4" fmla="*/ 15 w 19"/>
                <a:gd name="T5" fmla="*/ 0 h 15"/>
                <a:gd name="T6" fmla="*/ 0 w 19"/>
                <a:gd name="T7" fmla="*/ 4 h 15"/>
                <a:gd name="T8" fmla="*/ 4 w 19"/>
                <a:gd name="T9" fmla="*/ 15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4" y="15"/>
                  </a:moveTo>
                  <a:lnTo>
                    <a:pt x="19" y="11"/>
                  </a:lnTo>
                  <a:lnTo>
                    <a:pt x="15" y="0"/>
                  </a:lnTo>
                  <a:lnTo>
                    <a:pt x="0" y="4"/>
                  </a:lnTo>
                  <a:lnTo>
                    <a:pt x="4" y="15"/>
                  </a:lnTo>
                  <a:close/>
                </a:path>
              </a:pathLst>
            </a:custGeom>
            <a:solidFill>
              <a:schemeClr val="tx1"/>
            </a:solidFill>
            <a:ln w="9525">
              <a:solidFill>
                <a:schemeClr val="tx1"/>
              </a:solidFill>
              <a:round/>
              <a:headEnd/>
              <a:tailEnd/>
            </a:ln>
          </p:spPr>
          <p:txBody>
            <a:bodyPr/>
            <a:lstStyle/>
            <a:p>
              <a:endParaRPr lang="en-US"/>
            </a:p>
          </p:txBody>
        </p:sp>
        <p:sp>
          <p:nvSpPr>
            <p:cNvPr id="45162" name="Freeform 109"/>
            <p:cNvSpPr>
              <a:spLocks/>
            </p:cNvSpPr>
            <p:nvPr/>
          </p:nvSpPr>
          <p:spPr bwMode="auto">
            <a:xfrm>
              <a:off x="4657" y="3222"/>
              <a:ext cx="6" cy="13"/>
            </a:xfrm>
            <a:custGeom>
              <a:avLst/>
              <a:gdLst>
                <a:gd name="T0" fmla="*/ 2 w 6"/>
                <a:gd name="T1" fmla="*/ 13 h 13"/>
                <a:gd name="T2" fmla="*/ 2 w 6"/>
                <a:gd name="T3" fmla="*/ 11 h 13"/>
                <a:gd name="T4" fmla="*/ 6 w 6"/>
                <a:gd name="T5" fmla="*/ 11 h 13"/>
                <a:gd name="T6" fmla="*/ 2 w 6"/>
                <a:gd name="T7" fmla="*/ 0 h 13"/>
                <a:gd name="T8" fmla="*/ 0 w 6"/>
                <a:gd name="T9" fmla="*/ 2 h 13"/>
                <a:gd name="T10" fmla="*/ 2 w 6"/>
                <a:gd name="T11" fmla="*/ 13 h 13"/>
                <a:gd name="T12" fmla="*/ 2 w 6"/>
                <a:gd name="T13" fmla="*/ 11 h 13"/>
                <a:gd name="T14" fmla="*/ 2 w 6"/>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2" y="13"/>
                  </a:moveTo>
                  <a:lnTo>
                    <a:pt x="2" y="11"/>
                  </a:lnTo>
                  <a:lnTo>
                    <a:pt x="6" y="11"/>
                  </a:lnTo>
                  <a:lnTo>
                    <a:pt x="2" y="0"/>
                  </a:lnTo>
                  <a:lnTo>
                    <a:pt x="0" y="2"/>
                  </a:lnTo>
                  <a:lnTo>
                    <a:pt x="2" y="13"/>
                  </a:lnTo>
                  <a:lnTo>
                    <a:pt x="2" y="11"/>
                  </a:lnTo>
                  <a:lnTo>
                    <a:pt x="2" y="13"/>
                  </a:lnTo>
                  <a:close/>
                </a:path>
              </a:pathLst>
            </a:custGeom>
            <a:solidFill>
              <a:schemeClr val="tx1"/>
            </a:solidFill>
            <a:ln w="9525">
              <a:solidFill>
                <a:schemeClr val="tx1"/>
              </a:solidFill>
              <a:round/>
              <a:headEnd/>
              <a:tailEnd/>
            </a:ln>
          </p:spPr>
          <p:txBody>
            <a:bodyPr/>
            <a:lstStyle/>
            <a:p>
              <a:endParaRPr lang="en-US"/>
            </a:p>
          </p:txBody>
        </p:sp>
        <p:sp>
          <p:nvSpPr>
            <p:cNvPr id="45163" name="Freeform 110"/>
            <p:cNvSpPr>
              <a:spLocks/>
            </p:cNvSpPr>
            <p:nvPr/>
          </p:nvSpPr>
          <p:spPr bwMode="auto">
            <a:xfrm>
              <a:off x="4653" y="3224"/>
              <a:ext cx="6" cy="11"/>
            </a:xfrm>
            <a:custGeom>
              <a:avLst/>
              <a:gdLst>
                <a:gd name="T0" fmla="*/ 0 w 6"/>
                <a:gd name="T1" fmla="*/ 11 h 11"/>
                <a:gd name="T2" fmla="*/ 2 w 6"/>
                <a:gd name="T3" fmla="*/ 11 h 11"/>
                <a:gd name="T4" fmla="*/ 6 w 6"/>
                <a:gd name="T5" fmla="*/ 11 h 11"/>
                <a:gd name="T6" fmla="*/ 4 w 6"/>
                <a:gd name="T7" fmla="*/ 0 h 11"/>
                <a:gd name="T8" fmla="*/ 0 w 6"/>
                <a:gd name="T9" fmla="*/ 0 h 11"/>
                <a:gd name="T10" fmla="*/ 0 w 6"/>
                <a:gd name="T11" fmla="*/ 11 h 11"/>
                <a:gd name="T12" fmla="*/ 2 w 6"/>
                <a:gd name="T13" fmla="*/ 11 h 11"/>
                <a:gd name="T14" fmla="*/ 0 w 6"/>
                <a:gd name="T15" fmla="*/ 11 h 1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1"/>
                <a:gd name="T26" fmla="*/ 6 w 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1">
                  <a:moveTo>
                    <a:pt x="0" y="11"/>
                  </a:moveTo>
                  <a:lnTo>
                    <a:pt x="2" y="11"/>
                  </a:lnTo>
                  <a:lnTo>
                    <a:pt x="6" y="11"/>
                  </a:lnTo>
                  <a:lnTo>
                    <a:pt x="4" y="0"/>
                  </a:lnTo>
                  <a:lnTo>
                    <a:pt x="0" y="0"/>
                  </a:lnTo>
                  <a:lnTo>
                    <a:pt x="0" y="11"/>
                  </a:lnTo>
                  <a:lnTo>
                    <a:pt x="2" y="11"/>
                  </a:lnTo>
                  <a:lnTo>
                    <a:pt x="0" y="11"/>
                  </a:lnTo>
                  <a:close/>
                </a:path>
              </a:pathLst>
            </a:custGeom>
            <a:solidFill>
              <a:schemeClr val="tx1"/>
            </a:solidFill>
            <a:ln w="9525">
              <a:solidFill>
                <a:schemeClr val="tx1"/>
              </a:solidFill>
              <a:round/>
              <a:headEnd/>
              <a:tailEnd/>
            </a:ln>
          </p:spPr>
          <p:txBody>
            <a:bodyPr/>
            <a:lstStyle/>
            <a:p>
              <a:endParaRPr lang="en-US"/>
            </a:p>
          </p:txBody>
        </p:sp>
        <p:sp>
          <p:nvSpPr>
            <p:cNvPr id="45164" name="Rectangle 111"/>
            <p:cNvSpPr>
              <a:spLocks noChangeArrowheads="1"/>
            </p:cNvSpPr>
            <p:nvPr/>
          </p:nvSpPr>
          <p:spPr bwMode="auto">
            <a:xfrm>
              <a:off x="4651" y="3224"/>
              <a:ext cx="2" cy="11"/>
            </a:xfrm>
            <a:prstGeom prst="rect">
              <a:avLst/>
            </a:prstGeom>
            <a:solidFill>
              <a:schemeClr val="tx1"/>
            </a:solidFill>
            <a:ln w="9525">
              <a:solidFill>
                <a:schemeClr val="tx1"/>
              </a:solidFill>
              <a:miter lim="800000"/>
              <a:headEnd/>
              <a:tailEnd/>
            </a:ln>
          </p:spPr>
          <p:txBody>
            <a:bodyPr/>
            <a:lstStyle/>
            <a:p>
              <a:endParaRPr lang="en-US"/>
            </a:p>
          </p:txBody>
        </p:sp>
        <p:sp>
          <p:nvSpPr>
            <p:cNvPr id="45165" name="Rectangle 112"/>
            <p:cNvSpPr>
              <a:spLocks noChangeArrowheads="1"/>
            </p:cNvSpPr>
            <p:nvPr/>
          </p:nvSpPr>
          <p:spPr bwMode="auto">
            <a:xfrm>
              <a:off x="4647"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166" name="Rectangle 113"/>
            <p:cNvSpPr>
              <a:spLocks noChangeArrowheads="1"/>
            </p:cNvSpPr>
            <p:nvPr/>
          </p:nvSpPr>
          <p:spPr bwMode="auto">
            <a:xfrm>
              <a:off x="4643"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167" name="Rectangle 114"/>
            <p:cNvSpPr>
              <a:spLocks noChangeArrowheads="1"/>
            </p:cNvSpPr>
            <p:nvPr/>
          </p:nvSpPr>
          <p:spPr bwMode="auto">
            <a:xfrm>
              <a:off x="4639"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168" name="Rectangle 115"/>
            <p:cNvSpPr>
              <a:spLocks noChangeArrowheads="1"/>
            </p:cNvSpPr>
            <p:nvPr/>
          </p:nvSpPr>
          <p:spPr bwMode="auto">
            <a:xfrm>
              <a:off x="4638" y="3224"/>
              <a:ext cx="1" cy="11"/>
            </a:xfrm>
            <a:prstGeom prst="rect">
              <a:avLst/>
            </a:prstGeom>
            <a:solidFill>
              <a:schemeClr val="tx1"/>
            </a:solidFill>
            <a:ln w="9525">
              <a:solidFill>
                <a:schemeClr val="tx1"/>
              </a:solidFill>
              <a:miter lim="800000"/>
              <a:headEnd/>
              <a:tailEnd/>
            </a:ln>
          </p:spPr>
          <p:txBody>
            <a:bodyPr/>
            <a:lstStyle/>
            <a:p>
              <a:endParaRPr lang="en-US"/>
            </a:p>
          </p:txBody>
        </p:sp>
        <p:sp>
          <p:nvSpPr>
            <p:cNvPr id="45169" name="Freeform 116"/>
            <p:cNvSpPr>
              <a:spLocks/>
            </p:cNvSpPr>
            <p:nvPr/>
          </p:nvSpPr>
          <p:spPr bwMode="auto">
            <a:xfrm>
              <a:off x="4632" y="3224"/>
              <a:ext cx="6" cy="11"/>
            </a:xfrm>
            <a:custGeom>
              <a:avLst/>
              <a:gdLst>
                <a:gd name="T0" fmla="*/ 0 w 6"/>
                <a:gd name="T1" fmla="*/ 11 h 11"/>
                <a:gd name="T2" fmla="*/ 2 w 6"/>
                <a:gd name="T3" fmla="*/ 11 h 11"/>
                <a:gd name="T4" fmla="*/ 6 w 6"/>
                <a:gd name="T5" fmla="*/ 11 h 11"/>
                <a:gd name="T6" fmla="*/ 6 w 6"/>
                <a:gd name="T7" fmla="*/ 0 h 11"/>
                <a:gd name="T8" fmla="*/ 2 w 6"/>
                <a:gd name="T9" fmla="*/ 0 h 11"/>
                <a:gd name="T10" fmla="*/ 4 w 6"/>
                <a:gd name="T11" fmla="*/ 0 h 11"/>
                <a:gd name="T12" fmla="*/ 0 w 6"/>
                <a:gd name="T13" fmla="*/ 11 h 11"/>
                <a:gd name="T14" fmla="*/ 2 w 6"/>
                <a:gd name="T15" fmla="*/ 11 h 11"/>
                <a:gd name="T16" fmla="*/ 0 w 6"/>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0" y="11"/>
                  </a:moveTo>
                  <a:lnTo>
                    <a:pt x="2" y="11"/>
                  </a:lnTo>
                  <a:lnTo>
                    <a:pt x="6" y="11"/>
                  </a:lnTo>
                  <a:lnTo>
                    <a:pt x="6" y="0"/>
                  </a:lnTo>
                  <a:lnTo>
                    <a:pt x="2" y="0"/>
                  </a:lnTo>
                  <a:lnTo>
                    <a:pt x="4" y="0"/>
                  </a:lnTo>
                  <a:lnTo>
                    <a:pt x="0" y="11"/>
                  </a:lnTo>
                  <a:lnTo>
                    <a:pt x="2" y="11"/>
                  </a:lnTo>
                  <a:lnTo>
                    <a:pt x="0" y="11"/>
                  </a:lnTo>
                  <a:close/>
                </a:path>
              </a:pathLst>
            </a:custGeom>
            <a:solidFill>
              <a:schemeClr val="tx1"/>
            </a:solidFill>
            <a:ln w="9525">
              <a:solidFill>
                <a:schemeClr val="tx1"/>
              </a:solidFill>
              <a:round/>
              <a:headEnd/>
              <a:tailEnd/>
            </a:ln>
          </p:spPr>
          <p:txBody>
            <a:bodyPr/>
            <a:lstStyle/>
            <a:p>
              <a:endParaRPr lang="en-US"/>
            </a:p>
          </p:txBody>
        </p:sp>
        <p:sp>
          <p:nvSpPr>
            <p:cNvPr id="45170" name="Freeform 117"/>
            <p:cNvSpPr>
              <a:spLocks/>
            </p:cNvSpPr>
            <p:nvPr/>
          </p:nvSpPr>
          <p:spPr bwMode="auto">
            <a:xfrm>
              <a:off x="4628" y="3224"/>
              <a:ext cx="8" cy="11"/>
            </a:xfrm>
            <a:custGeom>
              <a:avLst/>
              <a:gdLst>
                <a:gd name="T0" fmla="*/ 0 w 8"/>
                <a:gd name="T1" fmla="*/ 11 h 11"/>
                <a:gd name="T2" fmla="*/ 4 w 8"/>
                <a:gd name="T3" fmla="*/ 11 h 11"/>
                <a:gd name="T4" fmla="*/ 8 w 8"/>
                <a:gd name="T5" fmla="*/ 0 h 11"/>
                <a:gd name="T6" fmla="*/ 4 w 8"/>
                <a:gd name="T7" fmla="*/ 0 h 11"/>
                <a:gd name="T8" fmla="*/ 0 w 8"/>
                <a:gd name="T9" fmla="*/ 11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11"/>
                  </a:moveTo>
                  <a:lnTo>
                    <a:pt x="4" y="11"/>
                  </a:lnTo>
                  <a:lnTo>
                    <a:pt x="8" y="0"/>
                  </a:lnTo>
                  <a:lnTo>
                    <a:pt x="4" y="0"/>
                  </a:lnTo>
                  <a:lnTo>
                    <a:pt x="0" y="11"/>
                  </a:lnTo>
                  <a:close/>
                </a:path>
              </a:pathLst>
            </a:custGeom>
            <a:solidFill>
              <a:schemeClr val="tx1"/>
            </a:solidFill>
            <a:ln w="9525">
              <a:solidFill>
                <a:schemeClr val="tx1"/>
              </a:solidFill>
              <a:round/>
              <a:headEnd/>
              <a:tailEnd/>
            </a:ln>
          </p:spPr>
          <p:txBody>
            <a:bodyPr/>
            <a:lstStyle/>
            <a:p>
              <a:endParaRPr lang="en-US"/>
            </a:p>
          </p:txBody>
        </p:sp>
        <p:sp>
          <p:nvSpPr>
            <p:cNvPr id="45171" name="Freeform 118"/>
            <p:cNvSpPr>
              <a:spLocks/>
            </p:cNvSpPr>
            <p:nvPr/>
          </p:nvSpPr>
          <p:spPr bwMode="auto">
            <a:xfrm>
              <a:off x="4620" y="3222"/>
              <a:ext cx="12" cy="13"/>
            </a:xfrm>
            <a:custGeom>
              <a:avLst/>
              <a:gdLst>
                <a:gd name="T0" fmla="*/ 0 w 12"/>
                <a:gd name="T1" fmla="*/ 9 h 13"/>
                <a:gd name="T2" fmla="*/ 0 w 12"/>
                <a:gd name="T3" fmla="*/ 11 h 13"/>
                <a:gd name="T4" fmla="*/ 8 w 12"/>
                <a:gd name="T5" fmla="*/ 13 h 13"/>
                <a:gd name="T6" fmla="*/ 12 w 12"/>
                <a:gd name="T7" fmla="*/ 2 h 13"/>
                <a:gd name="T8" fmla="*/ 4 w 12"/>
                <a:gd name="T9" fmla="*/ 0 h 13"/>
                <a:gd name="T10" fmla="*/ 0 w 12"/>
                <a:gd name="T11" fmla="*/ 9 h 13"/>
                <a:gd name="T12" fmla="*/ 0 w 12"/>
                <a:gd name="T13" fmla="*/ 11 h 13"/>
                <a:gd name="T14" fmla="*/ 0 w 12"/>
                <a:gd name="T15" fmla="*/ 9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0" y="9"/>
                  </a:moveTo>
                  <a:lnTo>
                    <a:pt x="0" y="11"/>
                  </a:lnTo>
                  <a:lnTo>
                    <a:pt x="8" y="13"/>
                  </a:lnTo>
                  <a:lnTo>
                    <a:pt x="12" y="2"/>
                  </a:lnTo>
                  <a:lnTo>
                    <a:pt x="4" y="0"/>
                  </a:lnTo>
                  <a:lnTo>
                    <a:pt x="0" y="9"/>
                  </a:lnTo>
                  <a:lnTo>
                    <a:pt x="0" y="11"/>
                  </a:lnTo>
                  <a:lnTo>
                    <a:pt x="0" y="9"/>
                  </a:lnTo>
                  <a:close/>
                </a:path>
              </a:pathLst>
            </a:custGeom>
            <a:solidFill>
              <a:schemeClr val="tx1"/>
            </a:solidFill>
            <a:ln w="9525">
              <a:solidFill>
                <a:schemeClr val="tx1"/>
              </a:solidFill>
              <a:round/>
              <a:headEnd/>
              <a:tailEnd/>
            </a:ln>
          </p:spPr>
          <p:txBody>
            <a:bodyPr/>
            <a:lstStyle/>
            <a:p>
              <a:endParaRPr lang="en-US"/>
            </a:p>
          </p:txBody>
        </p:sp>
        <p:sp>
          <p:nvSpPr>
            <p:cNvPr id="45172" name="Freeform 119"/>
            <p:cNvSpPr>
              <a:spLocks/>
            </p:cNvSpPr>
            <p:nvPr/>
          </p:nvSpPr>
          <p:spPr bwMode="auto">
            <a:xfrm>
              <a:off x="4612" y="3218"/>
              <a:ext cx="12" cy="13"/>
            </a:xfrm>
            <a:custGeom>
              <a:avLst/>
              <a:gdLst>
                <a:gd name="T0" fmla="*/ 0 w 12"/>
                <a:gd name="T1" fmla="*/ 11 h 13"/>
                <a:gd name="T2" fmla="*/ 8 w 12"/>
                <a:gd name="T3" fmla="*/ 13 h 13"/>
                <a:gd name="T4" fmla="*/ 12 w 12"/>
                <a:gd name="T5" fmla="*/ 4 h 13"/>
                <a:gd name="T6" fmla="*/ 4 w 12"/>
                <a:gd name="T7" fmla="*/ 0 h 13"/>
                <a:gd name="T8" fmla="*/ 0 w 12"/>
                <a:gd name="T9" fmla="*/ 1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1"/>
                  </a:moveTo>
                  <a:lnTo>
                    <a:pt x="8" y="13"/>
                  </a:lnTo>
                  <a:lnTo>
                    <a:pt x="12" y="4"/>
                  </a:lnTo>
                  <a:lnTo>
                    <a:pt x="4" y="0"/>
                  </a:lnTo>
                  <a:lnTo>
                    <a:pt x="0" y="11"/>
                  </a:lnTo>
                  <a:close/>
                </a:path>
              </a:pathLst>
            </a:custGeom>
            <a:solidFill>
              <a:schemeClr val="tx1"/>
            </a:solidFill>
            <a:ln w="9525">
              <a:solidFill>
                <a:schemeClr val="tx1"/>
              </a:solidFill>
              <a:round/>
              <a:headEnd/>
              <a:tailEnd/>
            </a:ln>
          </p:spPr>
          <p:txBody>
            <a:bodyPr/>
            <a:lstStyle/>
            <a:p>
              <a:endParaRPr lang="en-US"/>
            </a:p>
          </p:txBody>
        </p:sp>
        <p:sp>
          <p:nvSpPr>
            <p:cNvPr id="45173" name="Freeform 120"/>
            <p:cNvSpPr>
              <a:spLocks/>
            </p:cNvSpPr>
            <p:nvPr/>
          </p:nvSpPr>
          <p:spPr bwMode="auto">
            <a:xfrm>
              <a:off x="4597" y="3214"/>
              <a:ext cx="19" cy="15"/>
            </a:xfrm>
            <a:custGeom>
              <a:avLst/>
              <a:gdLst>
                <a:gd name="T0" fmla="*/ 0 w 19"/>
                <a:gd name="T1" fmla="*/ 11 h 15"/>
                <a:gd name="T2" fmla="*/ 0 w 19"/>
                <a:gd name="T3" fmla="*/ 10 h 15"/>
                <a:gd name="T4" fmla="*/ 15 w 19"/>
                <a:gd name="T5" fmla="*/ 15 h 15"/>
                <a:gd name="T6" fmla="*/ 19 w 19"/>
                <a:gd name="T7" fmla="*/ 4 h 15"/>
                <a:gd name="T8" fmla="*/ 4 w 19"/>
                <a:gd name="T9" fmla="*/ 0 h 15"/>
                <a:gd name="T10" fmla="*/ 0 w 19"/>
                <a:gd name="T11" fmla="*/ 11 h 15"/>
                <a:gd name="T12" fmla="*/ 0 60000 65536"/>
                <a:gd name="T13" fmla="*/ 0 60000 65536"/>
                <a:gd name="T14" fmla="*/ 0 60000 65536"/>
                <a:gd name="T15" fmla="*/ 0 60000 65536"/>
                <a:gd name="T16" fmla="*/ 0 60000 65536"/>
                <a:gd name="T17" fmla="*/ 0 60000 65536"/>
                <a:gd name="T18" fmla="*/ 0 w 19"/>
                <a:gd name="T19" fmla="*/ 0 h 15"/>
                <a:gd name="T20" fmla="*/ 19 w 1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9" h="15">
                  <a:moveTo>
                    <a:pt x="0" y="11"/>
                  </a:moveTo>
                  <a:lnTo>
                    <a:pt x="0" y="10"/>
                  </a:lnTo>
                  <a:lnTo>
                    <a:pt x="15" y="15"/>
                  </a:lnTo>
                  <a:lnTo>
                    <a:pt x="19" y="4"/>
                  </a:lnTo>
                  <a:lnTo>
                    <a:pt x="4" y="0"/>
                  </a:lnTo>
                  <a:lnTo>
                    <a:pt x="0" y="11"/>
                  </a:lnTo>
                  <a:close/>
                </a:path>
              </a:pathLst>
            </a:custGeom>
            <a:solidFill>
              <a:schemeClr val="tx1"/>
            </a:solidFill>
            <a:ln w="9525">
              <a:solidFill>
                <a:schemeClr val="tx1"/>
              </a:solidFill>
              <a:round/>
              <a:headEnd/>
              <a:tailEnd/>
            </a:ln>
          </p:spPr>
          <p:txBody>
            <a:bodyPr/>
            <a:lstStyle/>
            <a:p>
              <a:endParaRPr lang="en-US"/>
            </a:p>
          </p:txBody>
        </p:sp>
        <p:sp>
          <p:nvSpPr>
            <p:cNvPr id="45174" name="Freeform 121"/>
            <p:cNvSpPr>
              <a:spLocks/>
            </p:cNvSpPr>
            <p:nvPr/>
          </p:nvSpPr>
          <p:spPr bwMode="auto">
            <a:xfrm>
              <a:off x="4591" y="3212"/>
              <a:ext cx="10" cy="13"/>
            </a:xfrm>
            <a:custGeom>
              <a:avLst/>
              <a:gdLst>
                <a:gd name="T0" fmla="*/ 0 w 10"/>
                <a:gd name="T1" fmla="*/ 12 h 13"/>
                <a:gd name="T2" fmla="*/ 6 w 10"/>
                <a:gd name="T3" fmla="*/ 13 h 13"/>
                <a:gd name="T4" fmla="*/ 10 w 10"/>
                <a:gd name="T5" fmla="*/ 2 h 13"/>
                <a:gd name="T6" fmla="*/ 2 w 10"/>
                <a:gd name="T7" fmla="*/ 0 h 13"/>
                <a:gd name="T8" fmla="*/ 0 w 10"/>
                <a:gd name="T9" fmla="*/ 12 h 13"/>
                <a:gd name="T10" fmla="*/ 0 60000 65536"/>
                <a:gd name="T11" fmla="*/ 0 60000 65536"/>
                <a:gd name="T12" fmla="*/ 0 60000 65536"/>
                <a:gd name="T13" fmla="*/ 0 60000 65536"/>
                <a:gd name="T14" fmla="*/ 0 60000 65536"/>
                <a:gd name="T15" fmla="*/ 0 w 10"/>
                <a:gd name="T16" fmla="*/ 0 h 13"/>
                <a:gd name="T17" fmla="*/ 10 w 10"/>
                <a:gd name="T18" fmla="*/ 13 h 13"/>
              </a:gdLst>
              <a:ahLst/>
              <a:cxnLst>
                <a:cxn ang="T10">
                  <a:pos x="T0" y="T1"/>
                </a:cxn>
                <a:cxn ang="T11">
                  <a:pos x="T2" y="T3"/>
                </a:cxn>
                <a:cxn ang="T12">
                  <a:pos x="T4" y="T5"/>
                </a:cxn>
                <a:cxn ang="T13">
                  <a:pos x="T6" y="T7"/>
                </a:cxn>
                <a:cxn ang="T14">
                  <a:pos x="T8" y="T9"/>
                </a:cxn>
              </a:cxnLst>
              <a:rect l="T15" t="T16" r="T17" b="T18"/>
              <a:pathLst>
                <a:path w="10" h="13">
                  <a:moveTo>
                    <a:pt x="0" y="12"/>
                  </a:moveTo>
                  <a:lnTo>
                    <a:pt x="6" y="13"/>
                  </a:lnTo>
                  <a:lnTo>
                    <a:pt x="10" y="2"/>
                  </a:lnTo>
                  <a:lnTo>
                    <a:pt x="2" y="0"/>
                  </a:lnTo>
                  <a:lnTo>
                    <a:pt x="0" y="12"/>
                  </a:lnTo>
                  <a:close/>
                </a:path>
              </a:pathLst>
            </a:custGeom>
            <a:solidFill>
              <a:schemeClr val="tx1"/>
            </a:solidFill>
            <a:ln w="9525">
              <a:solidFill>
                <a:schemeClr val="tx1"/>
              </a:solidFill>
              <a:round/>
              <a:headEnd/>
              <a:tailEnd/>
            </a:ln>
          </p:spPr>
          <p:txBody>
            <a:bodyPr/>
            <a:lstStyle/>
            <a:p>
              <a:endParaRPr lang="en-US"/>
            </a:p>
          </p:txBody>
        </p:sp>
        <p:sp>
          <p:nvSpPr>
            <p:cNvPr id="45175" name="Freeform 122"/>
            <p:cNvSpPr>
              <a:spLocks/>
            </p:cNvSpPr>
            <p:nvPr/>
          </p:nvSpPr>
          <p:spPr bwMode="auto">
            <a:xfrm>
              <a:off x="4583" y="3210"/>
              <a:ext cx="10" cy="14"/>
            </a:xfrm>
            <a:custGeom>
              <a:avLst/>
              <a:gdLst>
                <a:gd name="T0" fmla="*/ 0 w 10"/>
                <a:gd name="T1" fmla="*/ 12 h 14"/>
                <a:gd name="T2" fmla="*/ 8 w 10"/>
                <a:gd name="T3" fmla="*/ 14 h 14"/>
                <a:gd name="T4" fmla="*/ 10 w 10"/>
                <a:gd name="T5" fmla="*/ 2 h 14"/>
                <a:gd name="T6" fmla="*/ 4 w 10"/>
                <a:gd name="T7" fmla="*/ 0 h 14"/>
                <a:gd name="T8" fmla="*/ 0 w 10"/>
                <a:gd name="T9" fmla="*/ 12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0" y="12"/>
                  </a:moveTo>
                  <a:lnTo>
                    <a:pt x="8" y="14"/>
                  </a:lnTo>
                  <a:lnTo>
                    <a:pt x="10" y="2"/>
                  </a:lnTo>
                  <a:lnTo>
                    <a:pt x="4" y="0"/>
                  </a:lnTo>
                  <a:lnTo>
                    <a:pt x="0" y="12"/>
                  </a:lnTo>
                  <a:close/>
                </a:path>
              </a:pathLst>
            </a:custGeom>
            <a:solidFill>
              <a:schemeClr val="tx1"/>
            </a:solidFill>
            <a:ln w="9525">
              <a:solidFill>
                <a:schemeClr val="tx1"/>
              </a:solidFill>
              <a:round/>
              <a:headEnd/>
              <a:tailEnd/>
            </a:ln>
          </p:spPr>
          <p:txBody>
            <a:bodyPr/>
            <a:lstStyle/>
            <a:p>
              <a:endParaRPr lang="en-US"/>
            </a:p>
          </p:txBody>
        </p:sp>
        <p:sp>
          <p:nvSpPr>
            <p:cNvPr id="45176" name="Freeform 123"/>
            <p:cNvSpPr>
              <a:spLocks/>
            </p:cNvSpPr>
            <p:nvPr/>
          </p:nvSpPr>
          <p:spPr bwMode="auto">
            <a:xfrm>
              <a:off x="4580" y="3208"/>
              <a:ext cx="7" cy="14"/>
            </a:xfrm>
            <a:custGeom>
              <a:avLst/>
              <a:gdLst>
                <a:gd name="T0" fmla="*/ 0 w 7"/>
                <a:gd name="T1" fmla="*/ 12 h 14"/>
                <a:gd name="T2" fmla="*/ 3 w 7"/>
                <a:gd name="T3" fmla="*/ 14 h 14"/>
                <a:gd name="T4" fmla="*/ 7 w 7"/>
                <a:gd name="T5" fmla="*/ 2 h 14"/>
                <a:gd name="T6" fmla="*/ 3 w 7"/>
                <a:gd name="T7" fmla="*/ 0 h 14"/>
                <a:gd name="T8" fmla="*/ 0 w 7"/>
                <a:gd name="T9" fmla="*/ 12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0" y="12"/>
                  </a:moveTo>
                  <a:lnTo>
                    <a:pt x="3" y="14"/>
                  </a:lnTo>
                  <a:lnTo>
                    <a:pt x="7" y="2"/>
                  </a:lnTo>
                  <a:lnTo>
                    <a:pt x="3" y="0"/>
                  </a:lnTo>
                  <a:lnTo>
                    <a:pt x="0" y="12"/>
                  </a:lnTo>
                  <a:close/>
                </a:path>
              </a:pathLst>
            </a:custGeom>
            <a:solidFill>
              <a:schemeClr val="tx1"/>
            </a:solidFill>
            <a:ln w="9525">
              <a:solidFill>
                <a:schemeClr val="tx1"/>
              </a:solidFill>
              <a:round/>
              <a:headEnd/>
              <a:tailEnd/>
            </a:ln>
          </p:spPr>
          <p:txBody>
            <a:bodyPr/>
            <a:lstStyle/>
            <a:p>
              <a:endParaRPr lang="en-US"/>
            </a:p>
          </p:txBody>
        </p:sp>
        <p:sp>
          <p:nvSpPr>
            <p:cNvPr id="45177" name="Freeform 124"/>
            <p:cNvSpPr>
              <a:spLocks/>
            </p:cNvSpPr>
            <p:nvPr/>
          </p:nvSpPr>
          <p:spPr bwMode="auto">
            <a:xfrm>
              <a:off x="4576" y="3208"/>
              <a:ext cx="7" cy="12"/>
            </a:xfrm>
            <a:custGeom>
              <a:avLst/>
              <a:gdLst>
                <a:gd name="T0" fmla="*/ 2 w 7"/>
                <a:gd name="T1" fmla="*/ 12 h 12"/>
                <a:gd name="T2" fmla="*/ 0 w 7"/>
                <a:gd name="T3" fmla="*/ 12 h 12"/>
                <a:gd name="T4" fmla="*/ 4 w 7"/>
                <a:gd name="T5" fmla="*/ 12 h 12"/>
                <a:gd name="T6" fmla="*/ 7 w 7"/>
                <a:gd name="T7" fmla="*/ 0 h 12"/>
                <a:gd name="T8" fmla="*/ 4 w 7"/>
                <a:gd name="T9" fmla="*/ 0 h 12"/>
                <a:gd name="T10" fmla="*/ 2 w 7"/>
                <a:gd name="T11" fmla="*/ 0 h 12"/>
                <a:gd name="T12" fmla="*/ 4 w 7"/>
                <a:gd name="T13" fmla="*/ 0 h 12"/>
                <a:gd name="T14" fmla="*/ 2 w 7"/>
                <a:gd name="T15" fmla="*/ 0 h 12"/>
                <a:gd name="T16" fmla="*/ 2 w 7"/>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2" y="12"/>
                  </a:moveTo>
                  <a:lnTo>
                    <a:pt x="0" y="12"/>
                  </a:lnTo>
                  <a:lnTo>
                    <a:pt x="4" y="12"/>
                  </a:lnTo>
                  <a:lnTo>
                    <a:pt x="7" y="0"/>
                  </a:lnTo>
                  <a:lnTo>
                    <a:pt x="4" y="0"/>
                  </a:lnTo>
                  <a:lnTo>
                    <a:pt x="2" y="0"/>
                  </a:lnTo>
                  <a:lnTo>
                    <a:pt x="4"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178" name="Rectangle 125"/>
            <p:cNvSpPr>
              <a:spLocks noChangeArrowheads="1"/>
            </p:cNvSpPr>
            <p:nvPr/>
          </p:nvSpPr>
          <p:spPr bwMode="auto">
            <a:xfrm>
              <a:off x="4576" y="3208"/>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179" name="Rectangle 126"/>
            <p:cNvSpPr>
              <a:spLocks noChangeArrowheads="1"/>
            </p:cNvSpPr>
            <p:nvPr/>
          </p:nvSpPr>
          <p:spPr bwMode="auto">
            <a:xfrm>
              <a:off x="4574" y="3208"/>
              <a:ext cx="2" cy="12"/>
            </a:xfrm>
            <a:prstGeom prst="rect">
              <a:avLst/>
            </a:prstGeom>
            <a:solidFill>
              <a:schemeClr val="tx1"/>
            </a:solidFill>
            <a:ln w="9525">
              <a:solidFill>
                <a:schemeClr val="tx1"/>
              </a:solidFill>
              <a:miter lim="800000"/>
              <a:headEnd/>
              <a:tailEnd/>
            </a:ln>
          </p:spPr>
          <p:txBody>
            <a:bodyPr/>
            <a:lstStyle/>
            <a:p>
              <a:endParaRPr lang="en-US"/>
            </a:p>
          </p:txBody>
        </p:sp>
        <p:sp>
          <p:nvSpPr>
            <p:cNvPr id="45180" name="Rectangle 127"/>
            <p:cNvSpPr>
              <a:spLocks noChangeArrowheads="1"/>
            </p:cNvSpPr>
            <p:nvPr/>
          </p:nvSpPr>
          <p:spPr bwMode="auto">
            <a:xfrm>
              <a:off x="4570" y="3208"/>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81" name="Rectangle 128"/>
            <p:cNvSpPr>
              <a:spLocks noChangeArrowheads="1"/>
            </p:cNvSpPr>
            <p:nvPr/>
          </p:nvSpPr>
          <p:spPr bwMode="auto">
            <a:xfrm>
              <a:off x="4566" y="3208"/>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82" name="Freeform 129"/>
            <p:cNvSpPr>
              <a:spLocks/>
            </p:cNvSpPr>
            <p:nvPr/>
          </p:nvSpPr>
          <p:spPr bwMode="auto">
            <a:xfrm>
              <a:off x="4560" y="3208"/>
              <a:ext cx="6" cy="12"/>
            </a:xfrm>
            <a:custGeom>
              <a:avLst/>
              <a:gdLst>
                <a:gd name="T0" fmla="*/ 2 w 6"/>
                <a:gd name="T1" fmla="*/ 12 h 12"/>
                <a:gd name="T2" fmla="*/ 6 w 6"/>
                <a:gd name="T3" fmla="*/ 12 h 12"/>
                <a:gd name="T4" fmla="*/ 6 w 6"/>
                <a:gd name="T5" fmla="*/ 0 h 12"/>
                <a:gd name="T6" fmla="*/ 2 w 6"/>
                <a:gd name="T7" fmla="*/ 0 h 12"/>
                <a:gd name="T8" fmla="*/ 0 w 6"/>
                <a:gd name="T9" fmla="*/ 0 h 12"/>
                <a:gd name="T10" fmla="*/ 2 w 6"/>
                <a:gd name="T11" fmla="*/ 0 h 12"/>
                <a:gd name="T12" fmla="*/ 0 w 6"/>
                <a:gd name="T13" fmla="*/ 0 h 12"/>
                <a:gd name="T14" fmla="*/ 2 w 6"/>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12"/>
                  </a:moveTo>
                  <a:lnTo>
                    <a:pt x="6" y="12"/>
                  </a:lnTo>
                  <a:lnTo>
                    <a:pt x="6" y="0"/>
                  </a:lnTo>
                  <a:lnTo>
                    <a:pt x="2" y="0"/>
                  </a:lnTo>
                  <a:lnTo>
                    <a:pt x="0" y="0"/>
                  </a:lnTo>
                  <a:lnTo>
                    <a:pt x="2" y="0"/>
                  </a:lnTo>
                  <a:lnTo>
                    <a:pt x="0" y="0"/>
                  </a:lnTo>
                  <a:lnTo>
                    <a:pt x="2" y="12"/>
                  </a:lnTo>
                  <a:close/>
                </a:path>
              </a:pathLst>
            </a:custGeom>
            <a:solidFill>
              <a:schemeClr val="tx1"/>
            </a:solidFill>
            <a:ln w="9525">
              <a:solidFill>
                <a:schemeClr val="tx1"/>
              </a:solidFill>
              <a:round/>
              <a:headEnd/>
              <a:tailEnd/>
            </a:ln>
          </p:spPr>
          <p:txBody>
            <a:bodyPr/>
            <a:lstStyle/>
            <a:p>
              <a:endParaRPr lang="en-US"/>
            </a:p>
          </p:txBody>
        </p:sp>
        <p:sp>
          <p:nvSpPr>
            <p:cNvPr id="45183" name="Freeform 130"/>
            <p:cNvSpPr>
              <a:spLocks/>
            </p:cNvSpPr>
            <p:nvPr/>
          </p:nvSpPr>
          <p:spPr bwMode="auto">
            <a:xfrm>
              <a:off x="4556" y="3208"/>
              <a:ext cx="6" cy="12"/>
            </a:xfrm>
            <a:custGeom>
              <a:avLst/>
              <a:gdLst>
                <a:gd name="T0" fmla="*/ 2 w 6"/>
                <a:gd name="T1" fmla="*/ 12 h 12"/>
                <a:gd name="T2" fmla="*/ 6 w 6"/>
                <a:gd name="T3" fmla="*/ 12 h 12"/>
                <a:gd name="T4" fmla="*/ 4 w 6"/>
                <a:gd name="T5" fmla="*/ 0 h 12"/>
                <a:gd name="T6" fmla="*/ 0 w 6"/>
                <a:gd name="T7" fmla="*/ 0 h 12"/>
                <a:gd name="T8" fmla="*/ 2 w 6"/>
                <a:gd name="T9" fmla="*/ 1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2" y="12"/>
                  </a:moveTo>
                  <a:lnTo>
                    <a:pt x="6" y="12"/>
                  </a:lnTo>
                  <a:lnTo>
                    <a:pt x="4" y="0"/>
                  </a:lnTo>
                  <a:lnTo>
                    <a:pt x="0" y="0"/>
                  </a:lnTo>
                  <a:lnTo>
                    <a:pt x="2" y="12"/>
                  </a:lnTo>
                  <a:close/>
                </a:path>
              </a:pathLst>
            </a:custGeom>
            <a:solidFill>
              <a:schemeClr val="tx1"/>
            </a:solidFill>
            <a:ln w="9525">
              <a:solidFill>
                <a:schemeClr val="tx1"/>
              </a:solidFill>
              <a:round/>
              <a:headEnd/>
              <a:tailEnd/>
            </a:ln>
          </p:spPr>
          <p:txBody>
            <a:bodyPr/>
            <a:lstStyle/>
            <a:p>
              <a:endParaRPr lang="en-US"/>
            </a:p>
          </p:txBody>
        </p:sp>
        <p:sp>
          <p:nvSpPr>
            <p:cNvPr id="45184" name="Freeform 131"/>
            <p:cNvSpPr>
              <a:spLocks/>
            </p:cNvSpPr>
            <p:nvPr/>
          </p:nvSpPr>
          <p:spPr bwMode="auto">
            <a:xfrm>
              <a:off x="4553" y="3208"/>
              <a:ext cx="5" cy="14"/>
            </a:xfrm>
            <a:custGeom>
              <a:avLst/>
              <a:gdLst>
                <a:gd name="T0" fmla="*/ 2 w 5"/>
                <a:gd name="T1" fmla="*/ 14 h 14"/>
                <a:gd name="T2" fmla="*/ 5 w 5"/>
                <a:gd name="T3" fmla="*/ 12 h 14"/>
                <a:gd name="T4" fmla="*/ 3 w 5"/>
                <a:gd name="T5" fmla="*/ 0 h 14"/>
                <a:gd name="T6" fmla="*/ 0 w 5"/>
                <a:gd name="T7" fmla="*/ 2 h 14"/>
                <a:gd name="T8" fmla="*/ 2 w 5"/>
                <a:gd name="T9" fmla="*/ 14 h 14"/>
                <a:gd name="T10" fmla="*/ 0 60000 65536"/>
                <a:gd name="T11" fmla="*/ 0 60000 65536"/>
                <a:gd name="T12" fmla="*/ 0 60000 65536"/>
                <a:gd name="T13" fmla="*/ 0 60000 65536"/>
                <a:gd name="T14" fmla="*/ 0 60000 65536"/>
                <a:gd name="T15" fmla="*/ 0 w 5"/>
                <a:gd name="T16" fmla="*/ 0 h 14"/>
                <a:gd name="T17" fmla="*/ 5 w 5"/>
                <a:gd name="T18" fmla="*/ 14 h 14"/>
              </a:gdLst>
              <a:ahLst/>
              <a:cxnLst>
                <a:cxn ang="T10">
                  <a:pos x="T0" y="T1"/>
                </a:cxn>
                <a:cxn ang="T11">
                  <a:pos x="T2" y="T3"/>
                </a:cxn>
                <a:cxn ang="T12">
                  <a:pos x="T4" y="T5"/>
                </a:cxn>
                <a:cxn ang="T13">
                  <a:pos x="T6" y="T7"/>
                </a:cxn>
                <a:cxn ang="T14">
                  <a:pos x="T8" y="T9"/>
                </a:cxn>
              </a:cxnLst>
              <a:rect l="T15" t="T16" r="T17" b="T18"/>
              <a:pathLst>
                <a:path w="5" h="14">
                  <a:moveTo>
                    <a:pt x="2" y="14"/>
                  </a:moveTo>
                  <a:lnTo>
                    <a:pt x="5" y="12"/>
                  </a:lnTo>
                  <a:lnTo>
                    <a:pt x="3" y="0"/>
                  </a:lnTo>
                  <a:lnTo>
                    <a:pt x="0" y="2"/>
                  </a:lnTo>
                  <a:lnTo>
                    <a:pt x="2" y="14"/>
                  </a:lnTo>
                  <a:close/>
                </a:path>
              </a:pathLst>
            </a:custGeom>
            <a:solidFill>
              <a:schemeClr val="tx1"/>
            </a:solidFill>
            <a:ln w="9525">
              <a:solidFill>
                <a:schemeClr val="tx1"/>
              </a:solidFill>
              <a:round/>
              <a:headEnd/>
              <a:tailEnd/>
            </a:ln>
          </p:spPr>
          <p:txBody>
            <a:bodyPr/>
            <a:lstStyle/>
            <a:p>
              <a:endParaRPr lang="en-US"/>
            </a:p>
          </p:txBody>
        </p:sp>
        <p:sp>
          <p:nvSpPr>
            <p:cNvPr id="45185" name="Freeform 132"/>
            <p:cNvSpPr>
              <a:spLocks/>
            </p:cNvSpPr>
            <p:nvPr/>
          </p:nvSpPr>
          <p:spPr bwMode="auto">
            <a:xfrm>
              <a:off x="4549" y="3210"/>
              <a:ext cx="6" cy="12"/>
            </a:xfrm>
            <a:custGeom>
              <a:avLst/>
              <a:gdLst>
                <a:gd name="T0" fmla="*/ 2 w 6"/>
                <a:gd name="T1" fmla="*/ 12 h 12"/>
                <a:gd name="T2" fmla="*/ 6 w 6"/>
                <a:gd name="T3" fmla="*/ 12 h 12"/>
                <a:gd name="T4" fmla="*/ 4 w 6"/>
                <a:gd name="T5" fmla="*/ 0 h 12"/>
                <a:gd name="T6" fmla="*/ 0 w 6"/>
                <a:gd name="T7" fmla="*/ 0 h 12"/>
                <a:gd name="T8" fmla="*/ 2 w 6"/>
                <a:gd name="T9" fmla="*/ 1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2" y="12"/>
                  </a:moveTo>
                  <a:lnTo>
                    <a:pt x="6" y="12"/>
                  </a:lnTo>
                  <a:lnTo>
                    <a:pt x="4" y="0"/>
                  </a:lnTo>
                  <a:lnTo>
                    <a:pt x="0" y="0"/>
                  </a:lnTo>
                  <a:lnTo>
                    <a:pt x="2" y="12"/>
                  </a:lnTo>
                  <a:close/>
                </a:path>
              </a:pathLst>
            </a:custGeom>
            <a:solidFill>
              <a:schemeClr val="tx1"/>
            </a:solidFill>
            <a:ln w="9525">
              <a:solidFill>
                <a:schemeClr val="tx1"/>
              </a:solidFill>
              <a:round/>
              <a:headEnd/>
              <a:tailEnd/>
            </a:ln>
          </p:spPr>
          <p:txBody>
            <a:bodyPr/>
            <a:lstStyle/>
            <a:p>
              <a:endParaRPr lang="en-US"/>
            </a:p>
          </p:txBody>
        </p:sp>
        <p:sp>
          <p:nvSpPr>
            <p:cNvPr id="45186" name="Freeform 133"/>
            <p:cNvSpPr>
              <a:spLocks/>
            </p:cNvSpPr>
            <p:nvPr/>
          </p:nvSpPr>
          <p:spPr bwMode="auto">
            <a:xfrm>
              <a:off x="4543" y="3210"/>
              <a:ext cx="8" cy="14"/>
            </a:xfrm>
            <a:custGeom>
              <a:avLst/>
              <a:gdLst>
                <a:gd name="T0" fmla="*/ 6 w 8"/>
                <a:gd name="T1" fmla="*/ 12 h 14"/>
                <a:gd name="T2" fmla="*/ 4 w 8"/>
                <a:gd name="T3" fmla="*/ 14 h 14"/>
                <a:gd name="T4" fmla="*/ 8 w 8"/>
                <a:gd name="T5" fmla="*/ 12 h 14"/>
                <a:gd name="T6" fmla="*/ 6 w 8"/>
                <a:gd name="T7" fmla="*/ 0 h 14"/>
                <a:gd name="T8" fmla="*/ 2 w 8"/>
                <a:gd name="T9" fmla="*/ 2 h 14"/>
                <a:gd name="T10" fmla="*/ 0 w 8"/>
                <a:gd name="T11" fmla="*/ 2 h 14"/>
                <a:gd name="T12" fmla="*/ 2 w 8"/>
                <a:gd name="T13" fmla="*/ 2 h 14"/>
                <a:gd name="T14" fmla="*/ 0 w 8"/>
                <a:gd name="T15" fmla="*/ 2 h 14"/>
                <a:gd name="T16" fmla="*/ 6 w 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4"/>
                <a:gd name="T29" fmla="*/ 8 w 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4">
                  <a:moveTo>
                    <a:pt x="6" y="12"/>
                  </a:moveTo>
                  <a:lnTo>
                    <a:pt x="4" y="14"/>
                  </a:lnTo>
                  <a:lnTo>
                    <a:pt x="8" y="12"/>
                  </a:lnTo>
                  <a:lnTo>
                    <a:pt x="6" y="0"/>
                  </a:lnTo>
                  <a:lnTo>
                    <a:pt x="2" y="2"/>
                  </a:lnTo>
                  <a:lnTo>
                    <a:pt x="0" y="2"/>
                  </a:lnTo>
                  <a:lnTo>
                    <a:pt x="2" y="2"/>
                  </a:lnTo>
                  <a:lnTo>
                    <a:pt x="0" y="2"/>
                  </a:lnTo>
                  <a:lnTo>
                    <a:pt x="6" y="12"/>
                  </a:lnTo>
                  <a:close/>
                </a:path>
              </a:pathLst>
            </a:custGeom>
            <a:solidFill>
              <a:schemeClr val="tx1"/>
            </a:solidFill>
            <a:ln w="9525">
              <a:solidFill>
                <a:schemeClr val="tx1"/>
              </a:solidFill>
              <a:round/>
              <a:headEnd/>
              <a:tailEnd/>
            </a:ln>
          </p:spPr>
          <p:txBody>
            <a:bodyPr/>
            <a:lstStyle/>
            <a:p>
              <a:endParaRPr lang="en-US"/>
            </a:p>
          </p:txBody>
        </p:sp>
        <p:sp>
          <p:nvSpPr>
            <p:cNvPr id="45187" name="Freeform 134"/>
            <p:cNvSpPr>
              <a:spLocks/>
            </p:cNvSpPr>
            <p:nvPr/>
          </p:nvSpPr>
          <p:spPr bwMode="auto">
            <a:xfrm>
              <a:off x="4533" y="3212"/>
              <a:ext cx="16" cy="13"/>
            </a:xfrm>
            <a:custGeom>
              <a:avLst/>
              <a:gdLst>
                <a:gd name="T0" fmla="*/ 6 w 16"/>
                <a:gd name="T1" fmla="*/ 13 h 13"/>
                <a:gd name="T2" fmla="*/ 16 w 16"/>
                <a:gd name="T3" fmla="*/ 10 h 13"/>
                <a:gd name="T4" fmla="*/ 10 w 16"/>
                <a:gd name="T5" fmla="*/ 0 h 13"/>
                <a:gd name="T6" fmla="*/ 0 w 16"/>
                <a:gd name="T7" fmla="*/ 4 h 13"/>
                <a:gd name="T8" fmla="*/ 2 w 16"/>
                <a:gd name="T9" fmla="*/ 4 h 13"/>
                <a:gd name="T10" fmla="*/ 6 w 16"/>
                <a:gd name="T11" fmla="*/ 13 h 13"/>
                <a:gd name="T12" fmla="*/ 0 60000 65536"/>
                <a:gd name="T13" fmla="*/ 0 60000 65536"/>
                <a:gd name="T14" fmla="*/ 0 60000 65536"/>
                <a:gd name="T15" fmla="*/ 0 60000 65536"/>
                <a:gd name="T16" fmla="*/ 0 60000 65536"/>
                <a:gd name="T17" fmla="*/ 0 60000 65536"/>
                <a:gd name="T18" fmla="*/ 0 w 16"/>
                <a:gd name="T19" fmla="*/ 0 h 13"/>
                <a:gd name="T20" fmla="*/ 16 w 1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6" h="13">
                  <a:moveTo>
                    <a:pt x="6" y="13"/>
                  </a:moveTo>
                  <a:lnTo>
                    <a:pt x="16" y="10"/>
                  </a:lnTo>
                  <a:lnTo>
                    <a:pt x="10" y="0"/>
                  </a:lnTo>
                  <a:lnTo>
                    <a:pt x="0" y="4"/>
                  </a:lnTo>
                  <a:lnTo>
                    <a:pt x="2" y="4"/>
                  </a:lnTo>
                  <a:lnTo>
                    <a:pt x="6" y="13"/>
                  </a:lnTo>
                  <a:close/>
                </a:path>
              </a:pathLst>
            </a:custGeom>
            <a:solidFill>
              <a:schemeClr val="tx1"/>
            </a:solidFill>
            <a:ln w="9525">
              <a:solidFill>
                <a:schemeClr val="tx1"/>
              </a:solidFill>
              <a:round/>
              <a:headEnd/>
              <a:tailEnd/>
            </a:ln>
          </p:spPr>
          <p:txBody>
            <a:bodyPr/>
            <a:lstStyle/>
            <a:p>
              <a:endParaRPr lang="en-US"/>
            </a:p>
          </p:txBody>
        </p:sp>
        <p:sp>
          <p:nvSpPr>
            <p:cNvPr id="45188" name="Freeform 135"/>
            <p:cNvSpPr>
              <a:spLocks/>
            </p:cNvSpPr>
            <p:nvPr/>
          </p:nvSpPr>
          <p:spPr bwMode="auto">
            <a:xfrm>
              <a:off x="4518" y="3216"/>
              <a:ext cx="21" cy="15"/>
            </a:xfrm>
            <a:custGeom>
              <a:avLst/>
              <a:gdLst>
                <a:gd name="T0" fmla="*/ 4 w 21"/>
                <a:gd name="T1" fmla="*/ 15 h 15"/>
                <a:gd name="T2" fmla="*/ 21 w 21"/>
                <a:gd name="T3" fmla="*/ 9 h 15"/>
                <a:gd name="T4" fmla="*/ 17 w 21"/>
                <a:gd name="T5" fmla="*/ 0 h 15"/>
                <a:gd name="T6" fmla="*/ 0 w 21"/>
                <a:gd name="T7" fmla="*/ 6 h 15"/>
                <a:gd name="T8" fmla="*/ 4 w 21"/>
                <a:gd name="T9" fmla="*/ 15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4" y="15"/>
                  </a:moveTo>
                  <a:lnTo>
                    <a:pt x="21" y="9"/>
                  </a:lnTo>
                  <a:lnTo>
                    <a:pt x="17" y="0"/>
                  </a:lnTo>
                  <a:lnTo>
                    <a:pt x="0" y="6"/>
                  </a:lnTo>
                  <a:lnTo>
                    <a:pt x="4" y="15"/>
                  </a:lnTo>
                  <a:close/>
                </a:path>
              </a:pathLst>
            </a:custGeom>
            <a:solidFill>
              <a:schemeClr val="tx1"/>
            </a:solidFill>
            <a:ln w="9525">
              <a:solidFill>
                <a:schemeClr val="tx1"/>
              </a:solidFill>
              <a:round/>
              <a:headEnd/>
              <a:tailEnd/>
            </a:ln>
          </p:spPr>
          <p:txBody>
            <a:bodyPr/>
            <a:lstStyle/>
            <a:p>
              <a:endParaRPr lang="en-US"/>
            </a:p>
          </p:txBody>
        </p:sp>
        <p:sp>
          <p:nvSpPr>
            <p:cNvPr id="45189" name="Freeform 136"/>
            <p:cNvSpPr>
              <a:spLocks/>
            </p:cNvSpPr>
            <p:nvPr/>
          </p:nvSpPr>
          <p:spPr bwMode="auto">
            <a:xfrm>
              <a:off x="4510" y="3222"/>
              <a:ext cx="12" cy="13"/>
            </a:xfrm>
            <a:custGeom>
              <a:avLst/>
              <a:gdLst>
                <a:gd name="T0" fmla="*/ 4 w 12"/>
                <a:gd name="T1" fmla="*/ 13 h 13"/>
                <a:gd name="T2" fmla="*/ 12 w 12"/>
                <a:gd name="T3" fmla="*/ 9 h 13"/>
                <a:gd name="T4" fmla="*/ 8 w 12"/>
                <a:gd name="T5" fmla="*/ 0 h 13"/>
                <a:gd name="T6" fmla="*/ 0 w 12"/>
                <a:gd name="T7" fmla="*/ 2 h 13"/>
                <a:gd name="T8" fmla="*/ 2 w 12"/>
                <a:gd name="T9" fmla="*/ 2 h 13"/>
                <a:gd name="T10" fmla="*/ 4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4" y="13"/>
                  </a:moveTo>
                  <a:lnTo>
                    <a:pt x="12" y="9"/>
                  </a:lnTo>
                  <a:lnTo>
                    <a:pt x="8" y="0"/>
                  </a:lnTo>
                  <a:lnTo>
                    <a:pt x="0" y="2"/>
                  </a:lnTo>
                  <a:lnTo>
                    <a:pt x="2" y="2"/>
                  </a:lnTo>
                  <a:lnTo>
                    <a:pt x="4" y="13"/>
                  </a:lnTo>
                  <a:close/>
                </a:path>
              </a:pathLst>
            </a:custGeom>
            <a:solidFill>
              <a:schemeClr val="tx1"/>
            </a:solidFill>
            <a:ln w="9525">
              <a:solidFill>
                <a:schemeClr val="tx1"/>
              </a:solidFill>
              <a:round/>
              <a:headEnd/>
              <a:tailEnd/>
            </a:ln>
          </p:spPr>
          <p:txBody>
            <a:bodyPr/>
            <a:lstStyle/>
            <a:p>
              <a:endParaRPr lang="en-US"/>
            </a:p>
          </p:txBody>
        </p:sp>
        <p:sp>
          <p:nvSpPr>
            <p:cNvPr id="45190" name="Freeform 137"/>
            <p:cNvSpPr>
              <a:spLocks/>
            </p:cNvSpPr>
            <p:nvPr/>
          </p:nvSpPr>
          <p:spPr bwMode="auto">
            <a:xfrm>
              <a:off x="4506" y="3224"/>
              <a:ext cx="8" cy="13"/>
            </a:xfrm>
            <a:custGeom>
              <a:avLst/>
              <a:gdLst>
                <a:gd name="T0" fmla="*/ 2 w 8"/>
                <a:gd name="T1" fmla="*/ 13 h 13"/>
                <a:gd name="T2" fmla="*/ 8 w 8"/>
                <a:gd name="T3" fmla="*/ 11 h 13"/>
                <a:gd name="T4" fmla="*/ 6 w 8"/>
                <a:gd name="T5" fmla="*/ 0 h 13"/>
                <a:gd name="T6" fmla="*/ 0 w 8"/>
                <a:gd name="T7" fmla="*/ 1 h 13"/>
                <a:gd name="T8" fmla="*/ 2 w 8"/>
                <a:gd name="T9" fmla="*/ 13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2" y="13"/>
                  </a:moveTo>
                  <a:lnTo>
                    <a:pt x="8" y="11"/>
                  </a:lnTo>
                  <a:lnTo>
                    <a:pt x="6" y="0"/>
                  </a:lnTo>
                  <a:lnTo>
                    <a:pt x="0" y="1"/>
                  </a:lnTo>
                  <a:lnTo>
                    <a:pt x="2" y="13"/>
                  </a:lnTo>
                  <a:close/>
                </a:path>
              </a:pathLst>
            </a:custGeom>
            <a:solidFill>
              <a:schemeClr val="tx1"/>
            </a:solidFill>
            <a:ln w="9525">
              <a:solidFill>
                <a:schemeClr val="tx1"/>
              </a:solidFill>
              <a:round/>
              <a:headEnd/>
              <a:tailEnd/>
            </a:ln>
          </p:spPr>
          <p:txBody>
            <a:bodyPr/>
            <a:lstStyle/>
            <a:p>
              <a:endParaRPr lang="en-US"/>
            </a:p>
          </p:txBody>
        </p:sp>
        <p:sp>
          <p:nvSpPr>
            <p:cNvPr id="45191" name="Freeform 138"/>
            <p:cNvSpPr>
              <a:spLocks/>
            </p:cNvSpPr>
            <p:nvPr/>
          </p:nvSpPr>
          <p:spPr bwMode="auto">
            <a:xfrm>
              <a:off x="4502" y="3225"/>
              <a:ext cx="6" cy="12"/>
            </a:xfrm>
            <a:custGeom>
              <a:avLst/>
              <a:gdLst>
                <a:gd name="T0" fmla="*/ 2 w 6"/>
                <a:gd name="T1" fmla="*/ 12 h 12"/>
                <a:gd name="T2" fmla="*/ 6 w 6"/>
                <a:gd name="T3" fmla="*/ 12 h 12"/>
                <a:gd name="T4" fmla="*/ 4 w 6"/>
                <a:gd name="T5" fmla="*/ 0 h 12"/>
                <a:gd name="T6" fmla="*/ 0 w 6"/>
                <a:gd name="T7" fmla="*/ 0 h 12"/>
                <a:gd name="T8" fmla="*/ 2 w 6"/>
                <a:gd name="T9" fmla="*/ 0 h 12"/>
                <a:gd name="T10" fmla="*/ 2 w 6"/>
                <a:gd name="T11" fmla="*/ 12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2" y="12"/>
                  </a:moveTo>
                  <a:lnTo>
                    <a:pt x="6" y="12"/>
                  </a:lnTo>
                  <a:lnTo>
                    <a:pt x="4" y="0"/>
                  </a:lnTo>
                  <a:lnTo>
                    <a:pt x="0" y="0"/>
                  </a:lnTo>
                  <a:lnTo>
                    <a:pt x="2" y="0"/>
                  </a:lnTo>
                  <a:lnTo>
                    <a:pt x="2" y="12"/>
                  </a:lnTo>
                  <a:close/>
                </a:path>
              </a:pathLst>
            </a:custGeom>
            <a:solidFill>
              <a:schemeClr val="tx1"/>
            </a:solidFill>
            <a:ln w="9525">
              <a:solidFill>
                <a:schemeClr val="tx1"/>
              </a:solidFill>
              <a:round/>
              <a:headEnd/>
              <a:tailEnd/>
            </a:ln>
          </p:spPr>
          <p:txBody>
            <a:bodyPr/>
            <a:lstStyle/>
            <a:p>
              <a:endParaRPr lang="en-US"/>
            </a:p>
          </p:txBody>
        </p:sp>
        <p:sp>
          <p:nvSpPr>
            <p:cNvPr id="45192" name="Rectangle 139"/>
            <p:cNvSpPr>
              <a:spLocks noChangeArrowheads="1"/>
            </p:cNvSpPr>
            <p:nvPr/>
          </p:nvSpPr>
          <p:spPr bwMode="auto">
            <a:xfrm>
              <a:off x="4500" y="3225"/>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93" name="Rectangle 140"/>
            <p:cNvSpPr>
              <a:spLocks noChangeArrowheads="1"/>
            </p:cNvSpPr>
            <p:nvPr/>
          </p:nvSpPr>
          <p:spPr bwMode="auto">
            <a:xfrm>
              <a:off x="4497" y="3225"/>
              <a:ext cx="3" cy="12"/>
            </a:xfrm>
            <a:prstGeom prst="rect">
              <a:avLst/>
            </a:prstGeom>
            <a:solidFill>
              <a:schemeClr val="tx1"/>
            </a:solidFill>
            <a:ln w="9525">
              <a:solidFill>
                <a:schemeClr val="tx1"/>
              </a:solidFill>
              <a:miter lim="800000"/>
              <a:headEnd/>
              <a:tailEnd/>
            </a:ln>
          </p:spPr>
          <p:txBody>
            <a:bodyPr/>
            <a:lstStyle/>
            <a:p>
              <a:endParaRPr lang="en-US"/>
            </a:p>
          </p:txBody>
        </p:sp>
        <p:sp>
          <p:nvSpPr>
            <p:cNvPr id="45194" name="Rectangle 141"/>
            <p:cNvSpPr>
              <a:spLocks noChangeArrowheads="1"/>
            </p:cNvSpPr>
            <p:nvPr/>
          </p:nvSpPr>
          <p:spPr bwMode="auto">
            <a:xfrm>
              <a:off x="4493" y="3225"/>
              <a:ext cx="4" cy="12"/>
            </a:xfrm>
            <a:prstGeom prst="rect">
              <a:avLst/>
            </a:prstGeom>
            <a:solidFill>
              <a:schemeClr val="tx1"/>
            </a:solidFill>
            <a:ln w="9525">
              <a:solidFill>
                <a:schemeClr val="tx1"/>
              </a:solidFill>
              <a:miter lim="800000"/>
              <a:headEnd/>
              <a:tailEnd/>
            </a:ln>
          </p:spPr>
          <p:txBody>
            <a:bodyPr/>
            <a:lstStyle/>
            <a:p>
              <a:endParaRPr lang="en-US"/>
            </a:p>
          </p:txBody>
        </p:sp>
        <p:sp>
          <p:nvSpPr>
            <p:cNvPr id="45195" name="Freeform 142"/>
            <p:cNvSpPr>
              <a:spLocks/>
            </p:cNvSpPr>
            <p:nvPr/>
          </p:nvSpPr>
          <p:spPr bwMode="auto">
            <a:xfrm>
              <a:off x="4487" y="3225"/>
              <a:ext cx="6" cy="12"/>
            </a:xfrm>
            <a:custGeom>
              <a:avLst/>
              <a:gdLst>
                <a:gd name="T0" fmla="*/ 0 w 6"/>
                <a:gd name="T1" fmla="*/ 12 h 12"/>
                <a:gd name="T2" fmla="*/ 2 w 6"/>
                <a:gd name="T3" fmla="*/ 12 h 12"/>
                <a:gd name="T4" fmla="*/ 6 w 6"/>
                <a:gd name="T5" fmla="*/ 12 h 12"/>
                <a:gd name="T6" fmla="*/ 6 w 6"/>
                <a:gd name="T7" fmla="*/ 0 h 12"/>
                <a:gd name="T8" fmla="*/ 2 w 6"/>
                <a:gd name="T9" fmla="*/ 0 h 12"/>
                <a:gd name="T10" fmla="*/ 0 w 6"/>
                <a:gd name="T11" fmla="*/ 12 h 12"/>
                <a:gd name="T12" fmla="*/ 2 w 6"/>
                <a:gd name="T13" fmla="*/ 12 h 12"/>
                <a:gd name="T14" fmla="*/ 0 w 6"/>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2" y="12"/>
                  </a:lnTo>
                  <a:lnTo>
                    <a:pt x="6" y="12"/>
                  </a:lnTo>
                  <a:lnTo>
                    <a:pt x="6" y="0"/>
                  </a:lnTo>
                  <a:lnTo>
                    <a:pt x="2" y="0"/>
                  </a:lnTo>
                  <a:lnTo>
                    <a:pt x="0" y="12"/>
                  </a:lnTo>
                  <a:lnTo>
                    <a:pt x="2" y="12"/>
                  </a:lnTo>
                  <a:lnTo>
                    <a:pt x="0" y="12"/>
                  </a:lnTo>
                  <a:close/>
                </a:path>
              </a:pathLst>
            </a:custGeom>
            <a:solidFill>
              <a:schemeClr val="tx1"/>
            </a:solidFill>
            <a:ln w="9525">
              <a:solidFill>
                <a:schemeClr val="tx1"/>
              </a:solidFill>
              <a:round/>
              <a:headEnd/>
              <a:tailEnd/>
            </a:ln>
          </p:spPr>
          <p:txBody>
            <a:bodyPr/>
            <a:lstStyle/>
            <a:p>
              <a:endParaRPr lang="en-US"/>
            </a:p>
          </p:txBody>
        </p:sp>
        <p:sp>
          <p:nvSpPr>
            <p:cNvPr id="45196" name="Freeform 143"/>
            <p:cNvSpPr>
              <a:spLocks/>
            </p:cNvSpPr>
            <p:nvPr/>
          </p:nvSpPr>
          <p:spPr bwMode="auto">
            <a:xfrm>
              <a:off x="4483" y="3225"/>
              <a:ext cx="6" cy="12"/>
            </a:xfrm>
            <a:custGeom>
              <a:avLst/>
              <a:gdLst>
                <a:gd name="T0" fmla="*/ 2 w 6"/>
                <a:gd name="T1" fmla="*/ 0 h 12"/>
                <a:gd name="T2" fmla="*/ 0 w 6"/>
                <a:gd name="T3" fmla="*/ 12 h 12"/>
                <a:gd name="T4" fmla="*/ 4 w 6"/>
                <a:gd name="T5" fmla="*/ 12 h 12"/>
                <a:gd name="T6" fmla="*/ 6 w 6"/>
                <a:gd name="T7" fmla="*/ 0 h 12"/>
                <a:gd name="T8" fmla="*/ 2 w 6"/>
                <a:gd name="T9" fmla="*/ 0 h 12"/>
                <a:gd name="T10" fmla="*/ 0 w 6"/>
                <a:gd name="T11" fmla="*/ 12 h 12"/>
                <a:gd name="T12" fmla="*/ 2 w 6"/>
                <a:gd name="T13" fmla="*/ 0 h 12"/>
                <a:gd name="T14" fmla="*/ 2 w 6"/>
                <a:gd name="T15" fmla="*/ 6 h 12"/>
                <a:gd name="T16" fmla="*/ 0 w 6"/>
                <a:gd name="T17" fmla="*/ 12 h 12"/>
                <a:gd name="T18" fmla="*/ 2 w 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2" y="0"/>
                  </a:moveTo>
                  <a:lnTo>
                    <a:pt x="0" y="12"/>
                  </a:lnTo>
                  <a:lnTo>
                    <a:pt x="4" y="12"/>
                  </a:lnTo>
                  <a:lnTo>
                    <a:pt x="6" y="0"/>
                  </a:lnTo>
                  <a:lnTo>
                    <a:pt x="2" y="0"/>
                  </a:lnTo>
                  <a:lnTo>
                    <a:pt x="0" y="12"/>
                  </a:lnTo>
                  <a:lnTo>
                    <a:pt x="2" y="0"/>
                  </a:lnTo>
                  <a:lnTo>
                    <a:pt x="2" y="6"/>
                  </a:lnTo>
                  <a:lnTo>
                    <a:pt x="0" y="12"/>
                  </a:lnTo>
                  <a:lnTo>
                    <a:pt x="2" y="0"/>
                  </a:lnTo>
                  <a:close/>
                </a:path>
              </a:pathLst>
            </a:custGeom>
            <a:solidFill>
              <a:schemeClr val="tx1"/>
            </a:solidFill>
            <a:ln w="9525">
              <a:solidFill>
                <a:schemeClr val="tx1"/>
              </a:solidFill>
              <a:round/>
              <a:headEnd/>
              <a:tailEnd/>
            </a:ln>
          </p:spPr>
          <p:txBody>
            <a:bodyPr/>
            <a:lstStyle/>
            <a:p>
              <a:endParaRPr lang="en-US"/>
            </a:p>
          </p:txBody>
        </p:sp>
        <p:sp>
          <p:nvSpPr>
            <p:cNvPr id="45197" name="Freeform 144"/>
            <p:cNvSpPr>
              <a:spLocks/>
            </p:cNvSpPr>
            <p:nvPr/>
          </p:nvSpPr>
          <p:spPr bwMode="auto">
            <a:xfrm>
              <a:off x="4757" y="3218"/>
              <a:ext cx="12" cy="13"/>
            </a:xfrm>
            <a:custGeom>
              <a:avLst/>
              <a:gdLst>
                <a:gd name="T0" fmla="*/ 12 w 12"/>
                <a:gd name="T1" fmla="*/ 2 h 13"/>
                <a:gd name="T2" fmla="*/ 4 w 12"/>
                <a:gd name="T3" fmla="*/ 0 h 13"/>
                <a:gd name="T4" fmla="*/ 0 w 12"/>
                <a:gd name="T5" fmla="*/ 11 h 13"/>
                <a:gd name="T6" fmla="*/ 8 w 12"/>
                <a:gd name="T7" fmla="*/ 13 h 13"/>
                <a:gd name="T8" fmla="*/ 12 w 12"/>
                <a:gd name="T9" fmla="*/ 2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2"/>
                  </a:moveTo>
                  <a:lnTo>
                    <a:pt x="4" y="0"/>
                  </a:lnTo>
                  <a:lnTo>
                    <a:pt x="0" y="11"/>
                  </a:lnTo>
                  <a:lnTo>
                    <a:pt x="8" y="13"/>
                  </a:lnTo>
                  <a:lnTo>
                    <a:pt x="12" y="2"/>
                  </a:lnTo>
                  <a:close/>
                </a:path>
              </a:pathLst>
            </a:custGeom>
            <a:solidFill>
              <a:schemeClr val="tx1"/>
            </a:solidFill>
            <a:ln w="9525">
              <a:solidFill>
                <a:schemeClr val="tx1"/>
              </a:solidFill>
              <a:round/>
              <a:headEnd/>
              <a:tailEnd/>
            </a:ln>
          </p:spPr>
          <p:txBody>
            <a:bodyPr/>
            <a:lstStyle/>
            <a:p>
              <a:endParaRPr lang="en-US"/>
            </a:p>
          </p:txBody>
        </p:sp>
        <p:sp>
          <p:nvSpPr>
            <p:cNvPr id="45198" name="Freeform 145"/>
            <p:cNvSpPr>
              <a:spLocks/>
            </p:cNvSpPr>
            <p:nvPr/>
          </p:nvSpPr>
          <p:spPr bwMode="auto">
            <a:xfrm>
              <a:off x="4765" y="3220"/>
              <a:ext cx="12" cy="13"/>
            </a:xfrm>
            <a:custGeom>
              <a:avLst/>
              <a:gdLst>
                <a:gd name="T0" fmla="*/ 12 w 12"/>
                <a:gd name="T1" fmla="*/ 2 h 13"/>
                <a:gd name="T2" fmla="*/ 4 w 12"/>
                <a:gd name="T3" fmla="*/ 0 h 13"/>
                <a:gd name="T4" fmla="*/ 0 w 12"/>
                <a:gd name="T5" fmla="*/ 11 h 13"/>
                <a:gd name="T6" fmla="*/ 8 w 12"/>
                <a:gd name="T7" fmla="*/ 13 h 13"/>
                <a:gd name="T8" fmla="*/ 12 w 12"/>
                <a:gd name="T9" fmla="*/ 2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2"/>
                  </a:moveTo>
                  <a:lnTo>
                    <a:pt x="4" y="0"/>
                  </a:lnTo>
                  <a:lnTo>
                    <a:pt x="0" y="11"/>
                  </a:lnTo>
                  <a:lnTo>
                    <a:pt x="8" y="13"/>
                  </a:lnTo>
                  <a:lnTo>
                    <a:pt x="12" y="2"/>
                  </a:lnTo>
                  <a:close/>
                </a:path>
              </a:pathLst>
            </a:custGeom>
            <a:solidFill>
              <a:schemeClr val="tx1"/>
            </a:solidFill>
            <a:ln w="9525">
              <a:solidFill>
                <a:schemeClr val="tx1"/>
              </a:solidFill>
              <a:round/>
              <a:headEnd/>
              <a:tailEnd/>
            </a:ln>
          </p:spPr>
          <p:txBody>
            <a:bodyPr/>
            <a:lstStyle/>
            <a:p>
              <a:endParaRPr lang="en-US"/>
            </a:p>
          </p:txBody>
        </p:sp>
        <p:sp>
          <p:nvSpPr>
            <p:cNvPr id="45199" name="Freeform 146"/>
            <p:cNvSpPr>
              <a:spLocks/>
            </p:cNvSpPr>
            <p:nvPr/>
          </p:nvSpPr>
          <p:spPr bwMode="auto">
            <a:xfrm>
              <a:off x="4773" y="3222"/>
              <a:ext cx="7" cy="11"/>
            </a:xfrm>
            <a:custGeom>
              <a:avLst/>
              <a:gdLst>
                <a:gd name="T0" fmla="*/ 5 w 7"/>
                <a:gd name="T1" fmla="*/ 0 h 11"/>
                <a:gd name="T2" fmla="*/ 7 w 7"/>
                <a:gd name="T3" fmla="*/ 0 h 11"/>
                <a:gd name="T4" fmla="*/ 4 w 7"/>
                <a:gd name="T5" fmla="*/ 0 h 11"/>
                <a:gd name="T6" fmla="*/ 0 w 7"/>
                <a:gd name="T7" fmla="*/ 11 h 11"/>
                <a:gd name="T8" fmla="*/ 4 w 7"/>
                <a:gd name="T9" fmla="*/ 11 h 11"/>
                <a:gd name="T10" fmla="*/ 5 w 7"/>
                <a:gd name="T11" fmla="*/ 11 h 11"/>
                <a:gd name="T12" fmla="*/ 4 w 7"/>
                <a:gd name="T13" fmla="*/ 11 h 11"/>
                <a:gd name="T14" fmla="*/ 5 w 7"/>
                <a:gd name="T15" fmla="*/ 11 h 11"/>
                <a:gd name="T16" fmla="*/ 5 w 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5" y="0"/>
                  </a:moveTo>
                  <a:lnTo>
                    <a:pt x="7" y="0"/>
                  </a:lnTo>
                  <a:lnTo>
                    <a:pt x="4" y="0"/>
                  </a:lnTo>
                  <a:lnTo>
                    <a:pt x="0" y="11"/>
                  </a:lnTo>
                  <a:lnTo>
                    <a:pt x="4" y="11"/>
                  </a:lnTo>
                  <a:lnTo>
                    <a:pt x="5" y="11"/>
                  </a:lnTo>
                  <a:lnTo>
                    <a:pt x="4" y="11"/>
                  </a:lnTo>
                  <a:lnTo>
                    <a:pt x="5" y="11"/>
                  </a:lnTo>
                  <a:lnTo>
                    <a:pt x="5" y="0"/>
                  </a:lnTo>
                  <a:close/>
                </a:path>
              </a:pathLst>
            </a:custGeom>
            <a:solidFill>
              <a:schemeClr val="tx1"/>
            </a:solidFill>
            <a:ln w="9525">
              <a:solidFill>
                <a:schemeClr val="tx1"/>
              </a:solidFill>
              <a:round/>
              <a:headEnd/>
              <a:tailEnd/>
            </a:ln>
          </p:spPr>
          <p:txBody>
            <a:bodyPr/>
            <a:lstStyle/>
            <a:p>
              <a:endParaRPr lang="en-US"/>
            </a:p>
          </p:txBody>
        </p:sp>
        <p:sp>
          <p:nvSpPr>
            <p:cNvPr id="45200" name="Freeform 147"/>
            <p:cNvSpPr>
              <a:spLocks/>
            </p:cNvSpPr>
            <p:nvPr/>
          </p:nvSpPr>
          <p:spPr bwMode="auto">
            <a:xfrm>
              <a:off x="4778" y="3222"/>
              <a:ext cx="4" cy="11"/>
            </a:xfrm>
            <a:custGeom>
              <a:avLst/>
              <a:gdLst>
                <a:gd name="T0" fmla="*/ 4 w 4"/>
                <a:gd name="T1" fmla="*/ 0 h 11"/>
                <a:gd name="T2" fmla="*/ 0 w 4"/>
                <a:gd name="T3" fmla="*/ 0 h 11"/>
                <a:gd name="T4" fmla="*/ 0 w 4"/>
                <a:gd name="T5" fmla="*/ 11 h 11"/>
                <a:gd name="T6" fmla="*/ 4 w 4"/>
                <a:gd name="T7" fmla="*/ 11 h 11"/>
                <a:gd name="T8" fmla="*/ 2 w 4"/>
                <a:gd name="T9" fmla="*/ 11 h 11"/>
                <a:gd name="T10" fmla="*/ 4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4" y="0"/>
                  </a:moveTo>
                  <a:lnTo>
                    <a:pt x="0" y="0"/>
                  </a:lnTo>
                  <a:lnTo>
                    <a:pt x="0" y="11"/>
                  </a:lnTo>
                  <a:lnTo>
                    <a:pt x="4" y="11"/>
                  </a:lnTo>
                  <a:lnTo>
                    <a:pt x="2" y="11"/>
                  </a:lnTo>
                  <a:lnTo>
                    <a:pt x="4" y="0"/>
                  </a:lnTo>
                  <a:close/>
                </a:path>
              </a:pathLst>
            </a:custGeom>
            <a:solidFill>
              <a:schemeClr val="tx1"/>
            </a:solidFill>
            <a:ln w="9525">
              <a:solidFill>
                <a:schemeClr val="tx1"/>
              </a:solidFill>
              <a:round/>
              <a:headEnd/>
              <a:tailEnd/>
            </a:ln>
          </p:spPr>
          <p:txBody>
            <a:bodyPr/>
            <a:lstStyle/>
            <a:p>
              <a:endParaRPr lang="en-US"/>
            </a:p>
          </p:txBody>
        </p:sp>
        <p:sp>
          <p:nvSpPr>
            <p:cNvPr id="45201" name="Freeform 148"/>
            <p:cNvSpPr>
              <a:spLocks/>
            </p:cNvSpPr>
            <p:nvPr/>
          </p:nvSpPr>
          <p:spPr bwMode="auto">
            <a:xfrm>
              <a:off x="4780" y="3222"/>
              <a:ext cx="8" cy="13"/>
            </a:xfrm>
            <a:custGeom>
              <a:avLst/>
              <a:gdLst>
                <a:gd name="T0" fmla="*/ 6 w 8"/>
                <a:gd name="T1" fmla="*/ 2 h 13"/>
                <a:gd name="T2" fmla="*/ 8 w 8"/>
                <a:gd name="T3" fmla="*/ 2 h 13"/>
                <a:gd name="T4" fmla="*/ 2 w 8"/>
                <a:gd name="T5" fmla="*/ 0 h 13"/>
                <a:gd name="T6" fmla="*/ 0 w 8"/>
                <a:gd name="T7" fmla="*/ 11 h 13"/>
                <a:gd name="T8" fmla="*/ 6 w 8"/>
                <a:gd name="T9" fmla="*/ 13 h 13"/>
                <a:gd name="T10" fmla="*/ 6 w 8"/>
                <a:gd name="T11" fmla="*/ 2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6" y="2"/>
                  </a:moveTo>
                  <a:lnTo>
                    <a:pt x="8" y="2"/>
                  </a:lnTo>
                  <a:lnTo>
                    <a:pt x="2" y="0"/>
                  </a:lnTo>
                  <a:lnTo>
                    <a:pt x="0" y="11"/>
                  </a:lnTo>
                  <a:lnTo>
                    <a:pt x="6" y="13"/>
                  </a:lnTo>
                  <a:lnTo>
                    <a:pt x="6" y="2"/>
                  </a:lnTo>
                  <a:close/>
                </a:path>
              </a:pathLst>
            </a:custGeom>
            <a:solidFill>
              <a:schemeClr val="tx1"/>
            </a:solidFill>
            <a:ln w="9525">
              <a:solidFill>
                <a:schemeClr val="tx1"/>
              </a:solidFill>
              <a:round/>
              <a:headEnd/>
              <a:tailEnd/>
            </a:ln>
          </p:spPr>
          <p:txBody>
            <a:bodyPr/>
            <a:lstStyle/>
            <a:p>
              <a:endParaRPr lang="en-US"/>
            </a:p>
          </p:txBody>
        </p:sp>
        <p:sp>
          <p:nvSpPr>
            <p:cNvPr id="45202" name="Rectangle 149"/>
            <p:cNvSpPr>
              <a:spLocks noChangeArrowheads="1"/>
            </p:cNvSpPr>
            <p:nvPr/>
          </p:nvSpPr>
          <p:spPr bwMode="auto">
            <a:xfrm>
              <a:off x="4786" y="3224"/>
              <a:ext cx="2" cy="11"/>
            </a:xfrm>
            <a:prstGeom prst="rect">
              <a:avLst/>
            </a:prstGeom>
            <a:solidFill>
              <a:schemeClr val="tx1"/>
            </a:solidFill>
            <a:ln w="9525">
              <a:solidFill>
                <a:schemeClr val="tx1"/>
              </a:solidFill>
              <a:miter lim="800000"/>
              <a:headEnd/>
              <a:tailEnd/>
            </a:ln>
          </p:spPr>
          <p:txBody>
            <a:bodyPr/>
            <a:lstStyle/>
            <a:p>
              <a:endParaRPr lang="en-US"/>
            </a:p>
          </p:txBody>
        </p:sp>
        <p:sp>
          <p:nvSpPr>
            <p:cNvPr id="45203" name="Rectangle 150"/>
            <p:cNvSpPr>
              <a:spLocks noChangeArrowheads="1"/>
            </p:cNvSpPr>
            <p:nvPr/>
          </p:nvSpPr>
          <p:spPr bwMode="auto">
            <a:xfrm>
              <a:off x="4788"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204" name="Rectangle 151"/>
            <p:cNvSpPr>
              <a:spLocks noChangeArrowheads="1"/>
            </p:cNvSpPr>
            <p:nvPr/>
          </p:nvSpPr>
          <p:spPr bwMode="auto">
            <a:xfrm>
              <a:off x="4792" y="3224"/>
              <a:ext cx="4" cy="11"/>
            </a:xfrm>
            <a:prstGeom prst="rect">
              <a:avLst/>
            </a:prstGeom>
            <a:solidFill>
              <a:schemeClr val="tx1"/>
            </a:solidFill>
            <a:ln w="9525">
              <a:solidFill>
                <a:schemeClr val="tx1"/>
              </a:solidFill>
              <a:miter lim="800000"/>
              <a:headEnd/>
              <a:tailEnd/>
            </a:ln>
          </p:spPr>
          <p:txBody>
            <a:bodyPr/>
            <a:lstStyle/>
            <a:p>
              <a:endParaRPr lang="en-US"/>
            </a:p>
          </p:txBody>
        </p:sp>
        <p:sp>
          <p:nvSpPr>
            <p:cNvPr id="45205" name="Freeform 152"/>
            <p:cNvSpPr>
              <a:spLocks/>
            </p:cNvSpPr>
            <p:nvPr/>
          </p:nvSpPr>
          <p:spPr bwMode="auto">
            <a:xfrm>
              <a:off x="4796" y="3224"/>
              <a:ext cx="4" cy="11"/>
            </a:xfrm>
            <a:custGeom>
              <a:avLst/>
              <a:gdLst>
                <a:gd name="T0" fmla="*/ 2 w 4"/>
                <a:gd name="T1" fmla="*/ 0 h 11"/>
                <a:gd name="T2" fmla="*/ 0 w 4"/>
                <a:gd name="T3" fmla="*/ 0 h 11"/>
                <a:gd name="T4" fmla="*/ 0 w 4"/>
                <a:gd name="T5" fmla="*/ 11 h 11"/>
                <a:gd name="T6" fmla="*/ 2 w 4"/>
                <a:gd name="T7" fmla="*/ 11 h 11"/>
                <a:gd name="T8" fmla="*/ 4 w 4"/>
                <a:gd name="T9" fmla="*/ 11 h 11"/>
                <a:gd name="T10" fmla="*/ 2 w 4"/>
                <a:gd name="T11" fmla="*/ 11 h 11"/>
                <a:gd name="T12" fmla="*/ 4 w 4"/>
                <a:gd name="T13" fmla="*/ 11 h 11"/>
                <a:gd name="T14" fmla="*/ 2 w 4"/>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1"/>
                <a:gd name="T26" fmla="*/ 4 w 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1">
                  <a:moveTo>
                    <a:pt x="2" y="0"/>
                  </a:moveTo>
                  <a:lnTo>
                    <a:pt x="0" y="0"/>
                  </a:lnTo>
                  <a:lnTo>
                    <a:pt x="0" y="11"/>
                  </a:lnTo>
                  <a:lnTo>
                    <a:pt x="2" y="11"/>
                  </a:lnTo>
                  <a:lnTo>
                    <a:pt x="4" y="11"/>
                  </a:lnTo>
                  <a:lnTo>
                    <a:pt x="2" y="11"/>
                  </a:lnTo>
                  <a:lnTo>
                    <a:pt x="4" y="11"/>
                  </a:lnTo>
                  <a:lnTo>
                    <a:pt x="2" y="0"/>
                  </a:lnTo>
                  <a:close/>
                </a:path>
              </a:pathLst>
            </a:custGeom>
            <a:solidFill>
              <a:schemeClr val="tx1"/>
            </a:solidFill>
            <a:ln w="9525">
              <a:solidFill>
                <a:schemeClr val="tx1"/>
              </a:solidFill>
              <a:round/>
              <a:headEnd/>
              <a:tailEnd/>
            </a:ln>
          </p:spPr>
          <p:txBody>
            <a:bodyPr/>
            <a:lstStyle/>
            <a:p>
              <a:endParaRPr lang="en-US"/>
            </a:p>
          </p:txBody>
        </p:sp>
        <p:sp>
          <p:nvSpPr>
            <p:cNvPr id="45206" name="Freeform 153"/>
            <p:cNvSpPr>
              <a:spLocks/>
            </p:cNvSpPr>
            <p:nvPr/>
          </p:nvSpPr>
          <p:spPr bwMode="auto">
            <a:xfrm>
              <a:off x="4798" y="3222"/>
              <a:ext cx="6" cy="13"/>
            </a:xfrm>
            <a:custGeom>
              <a:avLst/>
              <a:gdLst>
                <a:gd name="T0" fmla="*/ 6 w 6"/>
                <a:gd name="T1" fmla="*/ 0 h 13"/>
                <a:gd name="T2" fmla="*/ 4 w 6"/>
                <a:gd name="T3" fmla="*/ 0 h 13"/>
                <a:gd name="T4" fmla="*/ 0 w 6"/>
                <a:gd name="T5" fmla="*/ 2 h 13"/>
                <a:gd name="T6" fmla="*/ 2 w 6"/>
                <a:gd name="T7" fmla="*/ 13 h 13"/>
                <a:gd name="T8" fmla="*/ 6 w 6"/>
                <a:gd name="T9" fmla="*/ 11 h 13"/>
                <a:gd name="T10" fmla="*/ 6 w 6"/>
                <a:gd name="T11" fmla="*/ 0 h 13"/>
                <a:gd name="T12" fmla="*/ 4 w 6"/>
                <a:gd name="T13" fmla="*/ 0 h 13"/>
                <a:gd name="T14" fmla="*/ 6 w 6"/>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6" y="0"/>
                  </a:moveTo>
                  <a:lnTo>
                    <a:pt x="4" y="0"/>
                  </a:lnTo>
                  <a:lnTo>
                    <a:pt x="0" y="2"/>
                  </a:lnTo>
                  <a:lnTo>
                    <a:pt x="2" y="13"/>
                  </a:lnTo>
                  <a:lnTo>
                    <a:pt x="6" y="11"/>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207" name="Freeform 154"/>
            <p:cNvSpPr>
              <a:spLocks/>
            </p:cNvSpPr>
            <p:nvPr/>
          </p:nvSpPr>
          <p:spPr bwMode="auto">
            <a:xfrm>
              <a:off x="4804" y="3222"/>
              <a:ext cx="5" cy="11"/>
            </a:xfrm>
            <a:custGeom>
              <a:avLst/>
              <a:gdLst>
                <a:gd name="T0" fmla="*/ 1 w 5"/>
                <a:gd name="T1" fmla="*/ 0 h 11"/>
                <a:gd name="T2" fmla="*/ 3 w 5"/>
                <a:gd name="T3" fmla="*/ 0 h 11"/>
                <a:gd name="T4" fmla="*/ 0 w 5"/>
                <a:gd name="T5" fmla="*/ 0 h 11"/>
                <a:gd name="T6" fmla="*/ 0 w 5"/>
                <a:gd name="T7" fmla="*/ 11 h 11"/>
                <a:gd name="T8" fmla="*/ 3 w 5"/>
                <a:gd name="T9" fmla="*/ 11 h 11"/>
                <a:gd name="T10" fmla="*/ 5 w 5"/>
                <a:gd name="T11" fmla="*/ 11 h 11"/>
                <a:gd name="T12" fmla="*/ 3 w 5"/>
                <a:gd name="T13" fmla="*/ 11 h 11"/>
                <a:gd name="T14" fmla="*/ 5 w 5"/>
                <a:gd name="T15" fmla="*/ 11 h 11"/>
                <a:gd name="T16" fmla="*/ 1 w 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1" y="0"/>
                  </a:moveTo>
                  <a:lnTo>
                    <a:pt x="3" y="0"/>
                  </a:lnTo>
                  <a:lnTo>
                    <a:pt x="0" y="0"/>
                  </a:lnTo>
                  <a:lnTo>
                    <a:pt x="0" y="11"/>
                  </a:lnTo>
                  <a:lnTo>
                    <a:pt x="3" y="11"/>
                  </a:lnTo>
                  <a:lnTo>
                    <a:pt x="5" y="11"/>
                  </a:lnTo>
                  <a:lnTo>
                    <a:pt x="3" y="11"/>
                  </a:lnTo>
                  <a:lnTo>
                    <a:pt x="5" y="11"/>
                  </a:lnTo>
                  <a:lnTo>
                    <a:pt x="1" y="0"/>
                  </a:lnTo>
                  <a:close/>
                </a:path>
              </a:pathLst>
            </a:custGeom>
            <a:solidFill>
              <a:schemeClr val="tx1"/>
            </a:solidFill>
            <a:ln w="9525">
              <a:solidFill>
                <a:schemeClr val="tx1"/>
              </a:solidFill>
              <a:round/>
              <a:headEnd/>
              <a:tailEnd/>
            </a:ln>
          </p:spPr>
          <p:txBody>
            <a:bodyPr/>
            <a:lstStyle/>
            <a:p>
              <a:endParaRPr lang="en-US"/>
            </a:p>
          </p:txBody>
        </p:sp>
        <p:sp>
          <p:nvSpPr>
            <p:cNvPr id="45208" name="Freeform 155"/>
            <p:cNvSpPr>
              <a:spLocks/>
            </p:cNvSpPr>
            <p:nvPr/>
          </p:nvSpPr>
          <p:spPr bwMode="auto">
            <a:xfrm>
              <a:off x="4805" y="3220"/>
              <a:ext cx="12" cy="13"/>
            </a:xfrm>
            <a:custGeom>
              <a:avLst/>
              <a:gdLst>
                <a:gd name="T0" fmla="*/ 8 w 12"/>
                <a:gd name="T1" fmla="*/ 0 h 13"/>
                <a:gd name="T2" fmla="*/ 0 w 12"/>
                <a:gd name="T3" fmla="*/ 2 h 13"/>
                <a:gd name="T4" fmla="*/ 4 w 12"/>
                <a:gd name="T5" fmla="*/ 13 h 13"/>
                <a:gd name="T6" fmla="*/ 12 w 12"/>
                <a:gd name="T7" fmla="*/ 11 h 13"/>
                <a:gd name="T8" fmla="*/ 10 w 12"/>
                <a:gd name="T9" fmla="*/ 11 h 13"/>
                <a:gd name="T10" fmla="*/ 8 w 12"/>
                <a:gd name="T11" fmla="*/ 0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8" y="0"/>
                  </a:moveTo>
                  <a:lnTo>
                    <a:pt x="0" y="2"/>
                  </a:lnTo>
                  <a:lnTo>
                    <a:pt x="4" y="13"/>
                  </a:lnTo>
                  <a:lnTo>
                    <a:pt x="12" y="11"/>
                  </a:lnTo>
                  <a:lnTo>
                    <a:pt x="10" y="11"/>
                  </a:lnTo>
                  <a:lnTo>
                    <a:pt x="8" y="0"/>
                  </a:lnTo>
                  <a:close/>
                </a:path>
              </a:pathLst>
            </a:custGeom>
            <a:solidFill>
              <a:schemeClr val="tx1"/>
            </a:solidFill>
            <a:ln w="9525">
              <a:solidFill>
                <a:schemeClr val="tx1"/>
              </a:solidFill>
              <a:round/>
              <a:headEnd/>
              <a:tailEnd/>
            </a:ln>
          </p:spPr>
          <p:txBody>
            <a:bodyPr/>
            <a:lstStyle/>
            <a:p>
              <a:endParaRPr lang="en-US"/>
            </a:p>
          </p:txBody>
        </p:sp>
        <p:sp>
          <p:nvSpPr>
            <p:cNvPr id="45209" name="Freeform 156"/>
            <p:cNvSpPr>
              <a:spLocks/>
            </p:cNvSpPr>
            <p:nvPr/>
          </p:nvSpPr>
          <p:spPr bwMode="auto">
            <a:xfrm>
              <a:off x="4813" y="3218"/>
              <a:ext cx="12" cy="13"/>
            </a:xfrm>
            <a:custGeom>
              <a:avLst/>
              <a:gdLst>
                <a:gd name="T0" fmla="*/ 10 w 12"/>
                <a:gd name="T1" fmla="*/ 0 h 13"/>
                <a:gd name="T2" fmla="*/ 0 w 12"/>
                <a:gd name="T3" fmla="*/ 2 h 13"/>
                <a:gd name="T4" fmla="*/ 2 w 12"/>
                <a:gd name="T5" fmla="*/ 13 h 13"/>
                <a:gd name="T6" fmla="*/ 12 w 12"/>
                <a:gd name="T7" fmla="*/ 11 h 13"/>
                <a:gd name="T8" fmla="*/ 1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0"/>
                  </a:moveTo>
                  <a:lnTo>
                    <a:pt x="0" y="2"/>
                  </a:lnTo>
                  <a:lnTo>
                    <a:pt x="2" y="13"/>
                  </a:lnTo>
                  <a:lnTo>
                    <a:pt x="12" y="11"/>
                  </a:lnTo>
                  <a:lnTo>
                    <a:pt x="10" y="0"/>
                  </a:lnTo>
                  <a:close/>
                </a:path>
              </a:pathLst>
            </a:custGeom>
            <a:solidFill>
              <a:schemeClr val="tx1"/>
            </a:solidFill>
            <a:ln w="9525">
              <a:solidFill>
                <a:schemeClr val="tx1"/>
              </a:solidFill>
              <a:round/>
              <a:headEnd/>
              <a:tailEnd/>
            </a:ln>
          </p:spPr>
          <p:txBody>
            <a:bodyPr/>
            <a:lstStyle/>
            <a:p>
              <a:endParaRPr lang="en-US"/>
            </a:p>
          </p:txBody>
        </p:sp>
        <p:sp>
          <p:nvSpPr>
            <p:cNvPr id="45210" name="Freeform 157"/>
            <p:cNvSpPr>
              <a:spLocks/>
            </p:cNvSpPr>
            <p:nvPr/>
          </p:nvSpPr>
          <p:spPr bwMode="auto">
            <a:xfrm>
              <a:off x="4823" y="3214"/>
              <a:ext cx="17" cy="15"/>
            </a:xfrm>
            <a:custGeom>
              <a:avLst/>
              <a:gdLst>
                <a:gd name="T0" fmla="*/ 13 w 17"/>
                <a:gd name="T1" fmla="*/ 0 h 15"/>
                <a:gd name="T2" fmla="*/ 0 w 17"/>
                <a:gd name="T3" fmla="*/ 4 h 15"/>
                <a:gd name="T4" fmla="*/ 2 w 17"/>
                <a:gd name="T5" fmla="*/ 15 h 15"/>
                <a:gd name="T6" fmla="*/ 17 w 17"/>
                <a:gd name="T7" fmla="*/ 11 h 15"/>
                <a:gd name="T8" fmla="*/ 13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13" y="0"/>
                  </a:moveTo>
                  <a:lnTo>
                    <a:pt x="0" y="4"/>
                  </a:lnTo>
                  <a:lnTo>
                    <a:pt x="2" y="15"/>
                  </a:lnTo>
                  <a:lnTo>
                    <a:pt x="17" y="11"/>
                  </a:lnTo>
                  <a:lnTo>
                    <a:pt x="13" y="0"/>
                  </a:lnTo>
                  <a:close/>
                </a:path>
              </a:pathLst>
            </a:custGeom>
            <a:solidFill>
              <a:schemeClr val="tx1"/>
            </a:solidFill>
            <a:ln w="9525">
              <a:solidFill>
                <a:schemeClr val="tx1"/>
              </a:solidFill>
              <a:round/>
              <a:headEnd/>
              <a:tailEnd/>
            </a:ln>
          </p:spPr>
          <p:txBody>
            <a:bodyPr/>
            <a:lstStyle/>
            <a:p>
              <a:endParaRPr lang="en-US"/>
            </a:p>
          </p:txBody>
        </p:sp>
        <p:sp>
          <p:nvSpPr>
            <p:cNvPr id="45211" name="Freeform 158"/>
            <p:cNvSpPr>
              <a:spLocks/>
            </p:cNvSpPr>
            <p:nvPr/>
          </p:nvSpPr>
          <p:spPr bwMode="auto">
            <a:xfrm>
              <a:off x="4836" y="3212"/>
              <a:ext cx="12" cy="13"/>
            </a:xfrm>
            <a:custGeom>
              <a:avLst/>
              <a:gdLst>
                <a:gd name="T0" fmla="*/ 10 w 12"/>
                <a:gd name="T1" fmla="*/ 0 h 13"/>
                <a:gd name="T2" fmla="*/ 8 w 12"/>
                <a:gd name="T3" fmla="*/ 0 h 13"/>
                <a:gd name="T4" fmla="*/ 0 w 12"/>
                <a:gd name="T5" fmla="*/ 2 h 13"/>
                <a:gd name="T6" fmla="*/ 4 w 12"/>
                <a:gd name="T7" fmla="*/ 13 h 13"/>
                <a:gd name="T8" fmla="*/ 12 w 12"/>
                <a:gd name="T9" fmla="*/ 12 h 13"/>
                <a:gd name="T10" fmla="*/ 10 w 12"/>
                <a:gd name="T11" fmla="*/ 12 h 13"/>
                <a:gd name="T12" fmla="*/ 10 w 12"/>
                <a:gd name="T13" fmla="*/ 0 h 13"/>
                <a:gd name="T14" fmla="*/ 8 w 12"/>
                <a:gd name="T15" fmla="*/ 0 h 13"/>
                <a:gd name="T16" fmla="*/ 10 w 12"/>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10" y="0"/>
                  </a:moveTo>
                  <a:lnTo>
                    <a:pt x="8" y="0"/>
                  </a:lnTo>
                  <a:lnTo>
                    <a:pt x="0" y="2"/>
                  </a:lnTo>
                  <a:lnTo>
                    <a:pt x="4" y="13"/>
                  </a:lnTo>
                  <a:lnTo>
                    <a:pt x="12" y="12"/>
                  </a:lnTo>
                  <a:lnTo>
                    <a:pt x="10" y="12"/>
                  </a:lnTo>
                  <a:lnTo>
                    <a:pt x="10" y="0"/>
                  </a:lnTo>
                  <a:lnTo>
                    <a:pt x="8" y="0"/>
                  </a:lnTo>
                  <a:lnTo>
                    <a:pt x="10" y="0"/>
                  </a:lnTo>
                  <a:close/>
                </a:path>
              </a:pathLst>
            </a:custGeom>
            <a:solidFill>
              <a:schemeClr val="tx1"/>
            </a:solidFill>
            <a:ln w="9525">
              <a:solidFill>
                <a:schemeClr val="tx1"/>
              </a:solidFill>
              <a:round/>
              <a:headEnd/>
              <a:tailEnd/>
            </a:ln>
          </p:spPr>
          <p:txBody>
            <a:bodyPr/>
            <a:lstStyle/>
            <a:p>
              <a:endParaRPr lang="en-US"/>
            </a:p>
          </p:txBody>
        </p:sp>
        <p:sp>
          <p:nvSpPr>
            <p:cNvPr id="45212" name="Freeform 159"/>
            <p:cNvSpPr>
              <a:spLocks/>
            </p:cNvSpPr>
            <p:nvPr/>
          </p:nvSpPr>
          <p:spPr bwMode="auto">
            <a:xfrm>
              <a:off x="4846" y="3212"/>
              <a:ext cx="6" cy="12"/>
            </a:xfrm>
            <a:custGeom>
              <a:avLst/>
              <a:gdLst>
                <a:gd name="T0" fmla="*/ 2 w 6"/>
                <a:gd name="T1" fmla="*/ 0 h 12"/>
                <a:gd name="T2" fmla="*/ 4 w 6"/>
                <a:gd name="T3" fmla="*/ 0 h 12"/>
                <a:gd name="T4" fmla="*/ 0 w 6"/>
                <a:gd name="T5" fmla="*/ 0 h 12"/>
                <a:gd name="T6" fmla="*/ 0 w 6"/>
                <a:gd name="T7" fmla="*/ 12 h 12"/>
                <a:gd name="T8" fmla="*/ 4 w 6"/>
                <a:gd name="T9" fmla="*/ 12 h 12"/>
                <a:gd name="T10" fmla="*/ 6 w 6"/>
                <a:gd name="T11" fmla="*/ 12 h 12"/>
                <a:gd name="T12" fmla="*/ 4 w 6"/>
                <a:gd name="T13" fmla="*/ 12 h 12"/>
                <a:gd name="T14" fmla="*/ 6 w 6"/>
                <a:gd name="T15" fmla="*/ 12 h 12"/>
                <a:gd name="T16" fmla="*/ 2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2" y="0"/>
                  </a:moveTo>
                  <a:lnTo>
                    <a:pt x="4" y="0"/>
                  </a:lnTo>
                  <a:lnTo>
                    <a:pt x="0" y="0"/>
                  </a:lnTo>
                  <a:lnTo>
                    <a:pt x="0" y="12"/>
                  </a:lnTo>
                  <a:lnTo>
                    <a:pt x="4" y="12"/>
                  </a:lnTo>
                  <a:lnTo>
                    <a:pt x="6" y="12"/>
                  </a:lnTo>
                  <a:lnTo>
                    <a:pt x="4" y="12"/>
                  </a:lnTo>
                  <a:lnTo>
                    <a:pt x="6" y="12"/>
                  </a:lnTo>
                  <a:lnTo>
                    <a:pt x="2" y="0"/>
                  </a:lnTo>
                  <a:close/>
                </a:path>
              </a:pathLst>
            </a:custGeom>
            <a:solidFill>
              <a:schemeClr val="tx1"/>
            </a:solidFill>
            <a:ln w="9525">
              <a:solidFill>
                <a:schemeClr val="tx1"/>
              </a:solidFill>
              <a:round/>
              <a:headEnd/>
              <a:tailEnd/>
            </a:ln>
          </p:spPr>
          <p:txBody>
            <a:bodyPr/>
            <a:lstStyle/>
            <a:p>
              <a:endParaRPr lang="en-US"/>
            </a:p>
          </p:txBody>
        </p:sp>
        <p:sp>
          <p:nvSpPr>
            <p:cNvPr id="45213" name="Freeform 160"/>
            <p:cNvSpPr>
              <a:spLocks/>
            </p:cNvSpPr>
            <p:nvPr/>
          </p:nvSpPr>
          <p:spPr bwMode="auto">
            <a:xfrm>
              <a:off x="4848" y="3212"/>
              <a:ext cx="8" cy="12"/>
            </a:xfrm>
            <a:custGeom>
              <a:avLst/>
              <a:gdLst>
                <a:gd name="T0" fmla="*/ 6 w 8"/>
                <a:gd name="T1" fmla="*/ 0 h 12"/>
                <a:gd name="T2" fmla="*/ 4 w 8"/>
                <a:gd name="T3" fmla="*/ 0 h 12"/>
                <a:gd name="T4" fmla="*/ 0 w 8"/>
                <a:gd name="T5" fmla="*/ 0 h 12"/>
                <a:gd name="T6" fmla="*/ 4 w 8"/>
                <a:gd name="T7" fmla="*/ 12 h 12"/>
                <a:gd name="T8" fmla="*/ 8 w 8"/>
                <a:gd name="T9" fmla="*/ 12 h 12"/>
                <a:gd name="T10" fmla="*/ 6 w 8"/>
                <a:gd name="T11" fmla="*/ 12 h 12"/>
                <a:gd name="T12" fmla="*/ 6 w 8"/>
                <a:gd name="T13" fmla="*/ 0 h 12"/>
                <a:gd name="T14" fmla="*/ 4 w 8"/>
                <a:gd name="T15" fmla="*/ 0 h 12"/>
                <a:gd name="T16" fmla="*/ 6 w 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6" y="0"/>
                  </a:moveTo>
                  <a:lnTo>
                    <a:pt x="4" y="0"/>
                  </a:lnTo>
                  <a:lnTo>
                    <a:pt x="0" y="0"/>
                  </a:lnTo>
                  <a:lnTo>
                    <a:pt x="4" y="12"/>
                  </a:lnTo>
                  <a:lnTo>
                    <a:pt x="8" y="12"/>
                  </a:lnTo>
                  <a:lnTo>
                    <a:pt x="6" y="12"/>
                  </a:lnTo>
                  <a:lnTo>
                    <a:pt x="6" y="0"/>
                  </a:lnTo>
                  <a:lnTo>
                    <a:pt x="4" y="0"/>
                  </a:lnTo>
                  <a:lnTo>
                    <a:pt x="6" y="0"/>
                  </a:lnTo>
                  <a:close/>
                </a:path>
              </a:pathLst>
            </a:custGeom>
            <a:solidFill>
              <a:schemeClr val="tx1"/>
            </a:solidFill>
            <a:ln w="9525">
              <a:solidFill>
                <a:schemeClr val="tx1"/>
              </a:solidFill>
              <a:round/>
              <a:headEnd/>
              <a:tailEnd/>
            </a:ln>
          </p:spPr>
          <p:txBody>
            <a:bodyPr/>
            <a:lstStyle/>
            <a:p>
              <a:endParaRPr lang="en-US"/>
            </a:p>
          </p:txBody>
        </p:sp>
        <p:sp>
          <p:nvSpPr>
            <p:cNvPr id="45214" name="Freeform 161"/>
            <p:cNvSpPr>
              <a:spLocks/>
            </p:cNvSpPr>
            <p:nvPr/>
          </p:nvSpPr>
          <p:spPr bwMode="auto">
            <a:xfrm>
              <a:off x="4854" y="3212"/>
              <a:ext cx="4" cy="12"/>
            </a:xfrm>
            <a:custGeom>
              <a:avLst/>
              <a:gdLst>
                <a:gd name="T0" fmla="*/ 2 w 4"/>
                <a:gd name="T1" fmla="*/ 0 h 12"/>
                <a:gd name="T2" fmla="*/ 0 w 4"/>
                <a:gd name="T3" fmla="*/ 0 h 12"/>
                <a:gd name="T4" fmla="*/ 0 w 4"/>
                <a:gd name="T5" fmla="*/ 12 h 12"/>
                <a:gd name="T6" fmla="*/ 2 w 4"/>
                <a:gd name="T7" fmla="*/ 12 h 12"/>
                <a:gd name="T8" fmla="*/ 4 w 4"/>
                <a:gd name="T9" fmla="*/ 12 h 12"/>
                <a:gd name="T10" fmla="*/ 2 w 4"/>
                <a:gd name="T11" fmla="*/ 12 h 12"/>
                <a:gd name="T12" fmla="*/ 4 w 4"/>
                <a:gd name="T13" fmla="*/ 12 h 12"/>
                <a:gd name="T14" fmla="*/ 2 w 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2"/>
                <a:gd name="T26" fmla="*/ 4 w 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2">
                  <a:moveTo>
                    <a:pt x="2" y="0"/>
                  </a:moveTo>
                  <a:lnTo>
                    <a:pt x="0" y="0"/>
                  </a:lnTo>
                  <a:lnTo>
                    <a:pt x="0" y="12"/>
                  </a:lnTo>
                  <a:lnTo>
                    <a:pt x="2" y="12"/>
                  </a:lnTo>
                  <a:lnTo>
                    <a:pt x="4" y="12"/>
                  </a:lnTo>
                  <a:lnTo>
                    <a:pt x="2" y="12"/>
                  </a:lnTo>
                  <a:lnTo>
                    <a:pt x="4" y="12"/>
                  </a:lnTo>
                  <a:lnTo>
                    <a:pt x="2" y="0"/>
                  </a:lnTo>
                  <a:close/>
                </a:path>
              </a:pathLst>
            </a:custGeom>
            <a:solidFill>
              <a:schemeClr val="tx1"/>
            </a:solidFill>
            <a:ln w="9525">
              <a:solidFill>
                <a:schemeClr val="tx1"/>
              </a:solidFill>
              <a:round/>
              <a:headEnd/>
              <a:tailEnd/>
            </a:ln>
          </p:spPr>
          <p:txBody>
            <a:bodyPr/>
            <a:lstStyle/>
            <a:p>
              <a:endParaRPr lang="en-US"/>
            </a:p>
          </p:txBody>
        </p:sp>
        <p:sp>
          <p:nvSpPr>
            <p:cNvPr id="45215" name="Freeform 162"/>
            <p:cNvSpPr>
              <a:spLocks/>
            </p:cNvSpPr>
            <p:nvPr/>
          </p:nvSpPr>
          <p:spPr bwMode="auto">
            <a:xfrm>
              <a:off x="4856" y="3210"/>
              <a:ext cx="5" cy="14"/>
            </a:xfrm>
            <a:custGeom>
              <a:avLst/>
              <a:gdLst>
                <a:gd name="T0" fmla="*/ 4 w 5"/>
                <a:gd name="T1" fmla="*/ 0 h 14"/>
                <a:gd name="T2" fmla="*/ 0 w 5"/>
                <a:gd name="T3" fmla="*/ 2 h 14"/>
                <a:gd name="T4" fmla="*/ 2 w 5"/>
                <a:gd name="T5" fmla="*/ 14 h 14"/>
                <a:gd name="T6" fmla="*/ 5 w 5"/>
                <a:gd name="T7" fmla="*/ 12 h 14"/>
                <a:gd name="T8" fmla="*/ 4 w 5"/>
                <a:gd name="T9" fmla="*/ 12 h 14"/>
                <a:gd name="T10" fmla="*/ 4 w 5"/>
                <a:gd name="T11" fmla="*/ 0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4" y="0"/>
                  </a:moveTo>
                  <a:lnTo>
                    <a:pt x="0" y="2"/>
                  </a:lnTo>
                  <a:lnTo>
                    <a:pt x="2" y="14"/>
                  </a:lnTo>
                  <a:lnTo>
                    <a:pt x="5" y="12"/>
                  </a:lnTo>
                  <a:lnTo>
                    <a:pt x="4" y="12"/>
                  </a:lnTo>
                  <a:lnTo>
                    <a:pt x="4" y="0"/>
                  </a:lnTo>
                  <a:close/>
                </a:path>
              </a:pathLst>
            </a:custGeom>
            <a:solidFill>
              <a:schemeClr val="tx1"/>
            </a:solidFill>
            <a:ln w="9525">
              <a:solidFill>
                <a:schemeClr val="tx1"/>
              </a:solidFill>
              <a:round/>
              <a:headEnd/>
              <a:tailEnd/>
            </a:ln>
          </p:spPr>
          <p:txBody>
            <a:bodyPr/>
            <a:lstStyle/>
            <a:p>
              <a:endParaRPr lang="en-US"/>
            </a:p>
          </p:txBody>
        </p:sp>
      </p:grpSp>
      <p:grpSp>
        <p:nvGrpSpPr>
          <p:cNvPr id="7" name="Group 163"/>
          <p:cNvGrpSpPr>
            <a:grpSpLocks/>
          </p:cNvGrpSpPr>
          <p:nvPr/>
        </p:nvGrpSpPr>
        <p:grpSpPr bwMode="auto">
          <a:xfrm>
            <a:off x="2913063" y="5172075"/>
            <a:ext cx="4359275" cy="646113"/>
            <a:chOff x="1892" y="3210"/>
            <a:chExt cx="2975" cy="407"/>
          </a:xfrm>
        </p:grpSpPr>
        <p:sp>
          <p:nvSpPr>
            <p:cNvPr id="23312" name="Rectangle 164"/>
            <p:cNvSpPr>
              <a:spLocks noChangeArrowheads="1"/>
            </p:cNvSpPr>
            <p:nvPr/>
          </p:nvSpPr>
          <p:spPr bwMode="auto">
            <a:xfrm>
              <a:off x="4860" y="3210"/>
              <a:ext cx="3" cy="12"/>
            </a:xfrm>
            <a:prstGeom prst="rect">
              <a:avLst/>
            </a:prstGeom>
            <a:solidFill>
              <a:srgbClr val="000000"/>
            </a:solidFill>
            <a:ln w="9525">
              <a:solidFill>
                <a:schemeClr val="tx1"/>
              </a:solidFill>
              <a:miter lim="800000"/>
              <a:headEnd/>
              <a:tailEnd/>
            </a:ln>
          </p:spPr>
          <p:txBody>
            <a:bodyPr/>
            <a:lstStyle/>
            <a:p>
              <a:endParaRPr lang="en-US"/>
            </a:p>
          </p:txBody>
        </p:sp>
        <p:sp>
          <p:nvSpPr>
            <p:cNvPr id="23313" name="Freeform 165"/>
            <p:cNvSpPr>
              <a:spLocks/>
            </p:cNvSpPr>
            <p:nvPr/>
          </p:nvSpPr>
          <p:spPr bwMode="auto">
            <a:xfrm>
              <a:off x="4863" y="3210"/>
              <a:ext cx="4" cy="12"/>
            </a:xfrm>
            <a:custGeom>
              <a:avLst/>
              <a:gdLst>
                <a:gd name="T0" fmla="*/ 4 w 4"/>
                <a:gd name="T1" fmla="*/ 12 h 12"/>
                <a:gd name="T2" fmla="*/ 4 w 4"/>
                <a:gd name="T3" fmla="*/ 0 h 12"/>
                <a:gd name="T4" fmla="*/ 0 w 4"/>
                <a:gd name="T5" fmla="*/ 0 h 12"/>
                <a:gd name="T6" fmla="*/ 0 w 4"/>
                <a:gd name="T7" fmla="*/ 12 h 12"/>
                <a:gd name="T8" fmla="*/ 4 w 4"/>
                <a:gd name="T9" fmla="*/ 12 h 12"/>
                <a:gd name="T10" fmla="*/ 4 w 4"/>
                <a:gd name="T11" fmla="*/ 0 h 12"/>
                <a:gd name="T12" fmla="*/ 4 w 4"/>
                <a:gd name="T13" fmla="*/ 12 h 12"/>
                <a:gd name="T14" fmla="*/ 4 w 4"/>
                <a:gd name="T15" fmla="*/ 6 h 12"/>
                <a:gd name="T16" fmla="*/ 4 w 4"/>
                <a:gd name="T17" fmla="*/ 0 h 12"/>
                <a:gd name="T18" fmla="*/ 4 w 4"/>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4" y="12"/>
                  </a:moveTo>
                  <a:lnTo>
                    <a:pt x="4" y="0"/>
                  </a:lnTo>
                  <a:lnTo>
                    <a:pt x="0" y="0"/>
                  </a:lnTo>
                  <a:lnTo>
                    <a:pt x="0" y="12"/>
                  </a:lnTo>
                  <a:lnTo>
                    <a:pt x="4" y="12"/>
                  </a:lnTo>
                  <a:lnTo>
                    <a:pt x="4" y="0"/>
                  </a:lnTo>
                  <a:lnTo>
                    <a:pt x="4" y="12"/>
                  </a:lnTo>
                  <a:lnTo>
                    <a:pt x="4" y="6"/>
                  </a:lnTo>
                  <a:lnTo>
                    <a:pt x="4" y="0"/>
                  </a:lnTo>
                  <a:lnTo>
                    <a:pt x="4" y="12"/>
                  </a:lnTo>
                  <a:close/>
                </a:path>
              </a:pathLst>
            </a:custGeom>
            <a:solidFill>
              <a:srgbClr val="000000"/>
            </a:solidFill>
            <a:ln w="9525">
              <a:solidFill>
                <a:schemeClr val="tx1"/>
              </a:solidFill>
              <a:round/>
              <a:headEnd/>
              <a:tailEnd/>
            </a:ln>
          </p:spPr>
          <p:txBody>
            <a:bodyPr/>
            <a:lstStyle/>
            <a:p>
              <a:endParaRPr lang="en-US"/>
            </a:p>
          </p:txBody>
        </p:sp>
        <p:sp>
          <p:nvSpPr>
            <p:cNvPr id="23314" name="Rectangle 166"/>
            <p:cNvSpPr>
              <a:spLocks noChangeArrowheads="1"/>
            </p:cNvSpPr>
            <p:nvPr/>
          </p:nvSpPr>
          <p:spPr bwMode="auto">
            <a:xfrm>
              <a:off x="4863" y="3210"/>
              <a:ext cx="4" cy="12"/>
            </a:xfrm>
            <a:prstGeom prst="rect">
              <a:avLst/>
            </a:prstGeom>
            <a:solidFill>
              <a:srgbClr val="000000"/>
            </a:solidFill>
            <a:ln w="9525">
              <a:solidFill>
                <a:schemeClr val="tx1"/>
              </a:solidFill>
              <a:miter lim="800000"/>
              <a:headEnd/>
              <a:tailEnd/>
            </a:ln>
          </p:spPr>
          <p:txBody>
            <a:bodyPr/>
            <a:lstStyle/>
            <a:p>
              <a:endParaRPr lang="en-US"/>
            </a:p>
          </p:txBody>
        </p:sp>
        <p:sp>
          <p:nvSpPr>
            <p:cNvPr id="23315" name="Freeform 167"/>
            <p:cNvSpPr>
              <a:spLocks/>
            </p:cNvSpPr>
            <p:nvPr/>
          </p:nvSpPr>
          <p:spPr bwMode="auto">
            <a:xfrm>
              <a:off x="4860" y="3210"/>
              <a:ext cx="3" cy="12"/>
            </a:xfrm>
            <a:custGeom>
              <a:avLst/>
              <a:gdLst>
                <a:gd name="T0" fmla="*/ 1 w 3"/>
                <a:gd name="T1" fmla="*/ 12 h 12"/>
                <a:gd name="T2" fmla="*/ 0 w 3"/>
                <a:gd name="T3" fmla="*/ 12 h 12"/>
                <a:gd name="T4" fmla="*/ 3 w 3"/>
                <a:gd name="T5" fmla="*/ 12 h 12"/>
                <a:gd name="T6" fmla="*/ 3 w 3"/>
                <a:gd name="T7" fmla="*/ 0 h 12"/>
                <a:gd name="T8" fmla="*/ 0 w 3"/>
                <a:gd name="T9" fmla="*/ 0 h 12"/>
                <a:gd name="T10" fmla="*/ 1 w 3"/>
                <a:gd name="T11" fmla="*/ 12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1" y="12"/>
                  </a:moveTo>
                  <a:lnTo>
                    <a:pt x="0" y="12"/>
                  </a:lnTo>
                  <a:lnTo>
                    <a:pt x="3" y="12"/>
                  </a:lnTo>
                  <a:lnTo>
                    <a:pt x="3" y="0"/>
                  </a:lnTo>
                  <a:lnTo>
                    <a:pt x="0" y="0"/>
                  </a:lnTo>
                  <a:lnTo>
                    <a:pt x="1" y="12"/>
                  </a:lnTo>
                  <a:close/>
                </a:path>
              </a:pathLst>
            </a:custGeom>
            <a:solidFill>
              <a:srgbClr val="000000"/>
            </a:solidFill>
            <a:ln w="9525">
              <a:solidFill>
                <a:schemeClr val="tx1"/>
              </a:solidFill>
              <a:round/>
              <a:headEnd/>
              <a:tailEnd/>
            </a:ln>
          </p:spPr>
          <p:txBody>
            <a:bodyPr/>
            <a:lstStyle/>
            <a:p>
              <a:endParaRPr lang="en-US"/>
            </a:p>
          </p:txBody>
        </p:sp>
        <p:sp>
          <p:nvSpPr>
            <p:cNvPr id="23316" name="Freeform 168"/>
            <p:cNvSpPr>
              <a:spLocks/>
            </p:cNvSpPr>
            <p:nvPr/>
          </p:nvSpPr>
          <p:spPr bwMode="auto">
            <a:xfrm>
              <a:off x="4856" y="3210"/>
              <a:ext cx="5" cy="14"/>
            </a:xfrm>
            <a:custGeom>
              <a:avLst/>
              <a:gdLst>
                <a:gd name="T0" fmla="*/ 0 w 5"/>
                <a:gd name="T1" fmla="*/ 14 h 14"/>
                <a:gd name="T2" fmla="*/ 2 w 5"/>
                <a:gd name="T3" fmla="*/ 14 h 14"/>
                <a:gd name="T4" fmla="*/ 5 w 5"/>
                <a:gd name="T5" fmla="*/ 12 h 14"/>
                <a:gd name="T6" fmla="*/ 4 w 5"/>
                <a:gd name="T7" fmla="*/ 0 h 14"/>
                <a:gd name="T8" fmla="*/ 0 w 5"/>
                <a:gd name="T9" fmla="*/ 2 h 14"/>
                <a:gd name="T10" fmla="*/ 0 w 5"/>
                <a:gd name="T11" fmla="*/ 14 h 14"/>
                <a:gd name="T12" fmla="*/ 2 w 5"/>
                <a:gd name="T13" fmla="*/ 14 h 14"/>
                <a:gd name="T14" fmla="*/ 0 w 5"/>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4"/>
                <a:gd name="T26" fmla="*/ 5 w 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4">
                  <a:moveTo>
                    <a:pt x="0" y="14"/>
                  </a:moveTo>
                  <a:lnTo>
                    <a:pt x="2" y="14"/>
                  </a:lnTo>
                  <a:lnTo>
                    <a:pt x="5" y="12"/>
                  </a:lnTo>
                  <a:lnTo>
                    <a:pt x="4" y="0"/>
                  </a:lnTo>
                  <a:lnTo>
                    <a:pt x="0" y="2"/>
                  </a:lnTo>
                  <a:lnTo>
                    <a:pt x="0" y="14"/>
                  </a:lnTo>
                  <a:lnTo>
                    <a:pt x="2" y="14"/>
                  </a:lnTo>
                  <a:lnTo>
                    <a:pt x="0" y="14"/>
                  </a:lnTo>
                  <a:close/>
                </a:path>
              </a:pathLst>
            </a:custGeom>
            <a:solidFill>
              <a:srgbClr val="000000"/>
            </a:solidFill>
            <a:ln w="9525">
              <a:solidFill>
                <a:schemeClr val="tx1"/>
              </a:solidFill>
              <a:round/>
              <a:headEnd/>
              <a:tailEnd/>
            </a:ln>
          </p:spPr>
          <p:txBody>
            <a:bodyPr/>
            <a:lstStyle/>
            <a:p>
              <a:endParaRPr lang="en-US"/>
            </a:p>
          </p:txBody>
        </p:sp>
        <p:sp>
          <p:nvSpPr>
            <p:cNvPr id="23317" name="Freeform 169"/>
            <p:cNvSpPr>
              <a:spLocks/>
            </p:cNvSpPr>
            <p:nvPr/>
          </p:nvSpPr>
          <p:spPr bwMode="auto">
            <a:xfrm>
              <a:off x="4852" y="3212"/>
              <a:ext cx="4" cy="12"/>
            </a:xfrm>
            <a:custGeom>
              <a:avLst/>
              <a:gdLst>
                <a:gd name="T0" fmla="*/ 4 w 4"/>
                <a:gd name="T1" fmla="*/ 12 h 12"/>
                <a:gd name="T2" fmla="*/ 2 w 4"/>
                <a:gd name="T3" fmla="*/ 12 h 12"/>
                <a:gd name="T4" fmla="*/ 4 w 4"/>
                <a:gd name="T5" fmla="*/ 12 h 12"/>
                <a:gd name="T6" fmla="*/ 4 w 4"/>
                <a:gd name="T7" fmla="*/ 0 h 12"/>
                <a:gd name="T8" fmla="*/ 2 w 4"/>
                <a:gd name="T9" fmla="*/ 0 h 12"/>
                <a:gd name="T10" fmla="*/ 0 w 4"/>
                <a:gd name="T11" fmla="*/ 0 h 12"/>
                <a:gd name="T12" fmla="*/ 2 w 4"/>
                <a:gd name="T13" fmla="*/ 0 h 12"/>
                <a:gd name="T14" fmla="*/ 0 w 4"/>
                <a:gd name="T15" fmla="*/ 0 h 12"/>
                <a:gd name="T16" fmla="*/ 4 w 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12"/>
                  </a:moveTo>
                  <a:lnTo>
                    <a:pt x="2" y="12"/>
                  </a:lnTo>
                  <a:lnTo>
                    <a:pt x="4" y="12"/>
                  </a:lnTo>
                  <a:lnTo>
                    <a:pt x="4" y="0"/>
                  </a:lnTo>
                  <a:lnTo>
                    <a:pt x="2" y="0"/>
                  </a:lnTo>
                  <a:lnTo>
                    <a:pt x="0" y="0"/>
                  </a:lnTo>
                  <a:lnTo>
                    <a:pt x="2" y="0"/>
                  </a:lnTo>
                  <a:lnTo>
                    <a:pt x="0" y="0"/>
                  </a:lnTo>
                  <a:lnTo>
                    <a:pt x="4" y="12"/>
                  </a:lnTo>
                  <a:close/>
                </a:path>
              </a:pathLst>
            </a:custGeom>
            <a:solidFill>
              <a:srgbClr val="000000"/>
            </a:solidFill>
            <a:ln w="9525">
              <a:solidFill>
                <a:schemeClr val="tx1"/>
              </a:solidFill>
              <a:round/>
              <a:headEnd/>
              <a:tailEnd/>
            </a:ln>
          </p:spPr>
          <p:txBody>
            <a:bodyPr/>
            <a:lstStyle/>
            <a:p>
              <a:endParaRPr lang="en-US"/>
            </a:p>
          </p:txBody>
        </p:sp>
        <p:sp>
          <p:nvSpPr>
            <p:cNvPr id="23318" name="Freeform 170"/>
            <p:cNvSpPr>
              <a:spLocks/>
            </p:cNvSpPr>
            <p:nvPr/>
          </p:nvSpPr>
          <p:spPr bwMode="auto">
            <a:xfrm>
              <a:off x="4848" y="3212"/>
              <a:ext cx="8" cy="12"/>
            </a:xfrm>
            <a:custGeom>
              <a:avLst/>
              <a:gdLst>
                <a:gd name="T0" fmla="*/ 2 w 8"/>
                <a:gd name="T1" fmla="*/ 12 h 12"/>
                <a:gd name="T2" fmla="*/ 4 w 8"/>
                <a:gd name="T3" fmla="*/ 12 h 12"/>
                <a:gd name="T4" fmla="*/ 8 w 8"/>
                <a:gd name="T5" fmla="*/ 12 h 12"/>
                <a:gd name="T6" fmla="*/ 4 w 8"/>
                <a:gd name="T7" fmla="*/ 0 h 12"/>
                <a:gd name="T8" fmla="*/ 0 w 8"/>
                <a:gd name="T9" fmla="*/ 0 h 12"/>
                <a:gd name="T10" fmla="*/ 2 w 8"/>
                <a:gd name="T11" fmla="*/ 0 h 12"/>
                <a:gd name="T12" fmla="*/ 2 w 8"/>
                <a:gd name="T13" fmla="*/ 12 h 12"/>
                <a:gd name="T14" fmla="*/ 4 w 8"/>
                <a:gd name="T15" fmla="*/ 12 h 12"/>
                <a:gd name="T16" fmla="*/ 2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2" y="12"/>
                  </a:moveTo>
                  <a:lnTo>
                    <a:pt x="4" y="12"/>
                  </a:lnTo>
                  <a:lnTo>
                    <a:pt x="8" y="12"/>
                  </a:lnTo>
                  <a:lnTo>
                    <a:pt x="4" y="0"/>
                  </a:lnTo>
                  <a:lnTo>
                    <a:pt x="0" y="0"/>
                  </a:lnTo>
                  <a:lnTo>
                    <a:pt x="2" y="0"/>
                  </a:lnTo>
                  <a:lnTo>
                    <a:pt x="2" y="12"/>
                  </a:lnTo>
                  <a:lnTo>
                    <a:pt x="4" y="12"/>
                  </a:lnTo>
                  <a:lnTo>
                    <a:pt x="2" y="12"/>
                  </a:lnTo>
                  <a:close/>
                </a:path>
              </a:pathLst>
            </a:custGeom>
            <a:solidFill>
              <a:srgbClr val="000000"/>
            </a:solidFill>
            <a:ln w="9525">
              <a:solidFill>
                <a:schemeClr val="tx1"/>
              </a:solidFill>
              <a:round/>
              <a:headEnd/>
              <a:tailEnd/>
            </a:ln>
          </p:spPr>
          <p:txBody>
            <a:bodyPr/>
            <a:lstStyle/>
            <a:p>
              <a:endParaRPr lang="en-US"/>
            </a:p>
          </p:txBody>
        </p:sp>
        <p:sp>
          <p:nvSpPr>
            <p:cNvPr id="23319" name="Freeform 171"/>
            <p:cNvSpPr>
              <a:spLocks/>
            </p:cNvSpPr>
            <p:nvPr/>
          </p:nvSpPr>
          <p:spPr bwMode="auto">
            <a:xfrm>
              <a:off x="4844" y="3212"/>
              <a:ext cx="6" cy="12"/>
            </a:xfrm>
            <a:custGeom>
              <a:avLst/>
              <a:gdLst>
                <a:gd name="T0" fmla="*/ 4 w 6"/>
                <a:gd name="T1" fmla="*/ 12 h 12"/>
                <a:gd name="T2" fmla="*/ 2 w 6"/>
                <a:gd name="T3" fmla="*/ 12 h 12"/>
                <a:gd name="T4" fmla="*/ 6 w 6"/>
                <a:gd name="T5" fmla="*/ 12 h 12"/>
                <a:gd name="T6" fmla="*/ 6 w 6"/>
                <a:gd name="T7" fmla="*/ 0 h 12"/>
                <a:gd name="T8" fmla="*/ 2 w 6"/>
                <a:gd name="T9" fmla="*/ 0 h 12"/>
                <a:gd name="T10" fmla="*/ 0 w 6"/>
                <a:gd name="T11" fmla="*/ 0 h 12"/>
                <a:gd name="T12" fmla="*/ 2 w 6"/>
                <a:gd name="T13" fmla="*/ 0 h 12"/>
                <a:gd name="T14" fmla="*/ 0 w 6"/>
                <a:gd name="T15" fmla="*/ 0 h 12"/>
                <a:gd name="T16" fmla="*/ 4 w 6"/>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4" y="12"/>
                  </a:moveTo>
                  <a:lnTo>
                    <a:pt x="2" y="12"/>
                  </a:lnTo>
                  <a:lnTo>
                    <a:pt x="6" y="12"/>
                  </a:lnTo>
                  <a:lnTo>
                    <a:pt x="6" y="0"/>
                  </a:lnTo>
                  <a:lnTo>
                    <a:pt x="2" y="0"/>
                  </a:lnTo>
                  <a:lnTo>
                    <a:pt x="0" y="0"/>
                  </a:lnTo>
                  <a:lnTo>
                    <a:pt x="2" y="0"/>
                  </a:lnTo>
                  <a:lnTo>
                    <a:pt x="0" y="0"/>
                  </a:lnTo>
                  <a:lnTo>
                    <a:pt x="4" y="12"/>
                  </a:lnTo>
                  <a:close/>
                </a:path>
              </a:pathLst>
            </a:custGeom>
            <a:solidFill>
              <a:srgbClr val="000000"/>
            </a:solidFill>
            <a:ln w="9525">
              <a:solidFill>
                <a:schemeClr val="tx1"/>
              </a:solidFill>
              <a:round/>
              <a:headEnd/>
              <a:tailEnd/>
            </a:ln>
          </p:spPr>
          <p:txBody>
            <a:bodyPr/>
            <a:lstStyle/>
            <a:p>
              <a:endParaRPr lang="en-US"/>
            </a:p>
          </p:txBody>
        </p:sp>
        <p:sp>
          <p:nvSpPr>
            <p:cNvPr id="23320" name="Freeform 172"/>
            <p:cNvSpPr>
              <a:spLocks/>
            </p:cNvSpPr>
            <p:nvPr/>
          </p:nvSpPr>
          <p:spPr bwMode="auto">
            <a:xfrm>
              <a:off x="4836" y="3212"/>
              <a:ext cx="12" cy="13"/>
            </a:xfrm>
            <a:custGeom>
              <a:avLst/>
              <a:gdLst>
                <a:gd name="T0" fmla="*/ 4 w 12"/>
                <a:gd name="T1" fmla="*/ 13 h 13"/>
                <a:gd name="T2" fmla="*/ 12 w 12"/>
                <a:gd name="T3" fmla="*/ 12 h 13"/>
                <a:gd name="T4" fmla="*/ 8 w 12"/>
                <a:gd name="T5" fmla="*/ 0 h 13"/>
                <a:gd name="T6" fmla="*/ 0 w 12"/>
                <a:gd name="T7" fmla="*/ 2 h 13"/>
                <a:gd name="T8" fmla="*/ 4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4" y="13"/>
                  </a:moveTo>
                  <a:lnTo>
                    <a:pt x="12" y="12"/>
                  </a:lnTo>
                  <a:lnTo>
                    <a:pt x="8" y="0"/>
                  </a:lnTo>
                  <a:lnTo>
                    <a:pt x="0" y="2"/>
                  </a:lnTo>
                  <a:lnTo>
                    <a:pt x="4" y="13"/>
                  </a:lnTo>
                  <a:close/>
                </a:path>
              </a:pathLst>
            </a:custGeom>
            <a:solidFill>
              <a:srgbClr val="000000"/>
            </a:solidFill>
            <a:ln w="9525">
              <a:solidFill>
                <a:schemeClr val="tx1"/>
              </a:solidFill>
              <a:round/>
              <a:headEnd/>
              <a:tailEnd/>
            </a:ln>
          </p:spPr>
          <p:txBody>
            <a:bodyPr/>
            <a:lstStyle/>
            <a:p>
              <a:endParaRPr lang="en-US"/>
            </a:p>
          </p:txBody>
        </p:sp>
        <p:sp>
          <p:nvSpPr>
            <p:cNvPr id="23321" name="Freeform 173"/>
            <p:cNvSpPr>
              <a:spLocks/>
            </p:cNvSpPr>
            <p:nvPr/>
          </p:nvSpPr>
          <p:spPr bwMode="auto">
            <a:xfrm>
              <a:off x="4823" y="3214"/>
              <a:ext cx="17" cy="15"/>
            </a:xfrm>
            <a:custGeom>
              <a:avLst/>
              <a:gdLst>
                <a:gd name="T0" fmla="*/ 2 w 17"/>
                <a:gd name="T1" fmla="*/ 15 h 15"/>
                <a:gd name="T2" fmla="*/ 17 w 17"/>
                <a:gd name="T3" fmla="*/ 11 h 15"/>
                <a:gd name="T4" fmla="*/ 13 w 17"/>
                <a:gd name="T5" fmla="*/ 0 h 15"/>
                <a:gd name="T6" fmla="*/ 0 w 17"/>
                <a:gd name="T7" fmla="*/ 4 h 15"/>
                <a:gd name="T8" fmla="*/ 2 w 17"/>
                <a:gd name="T9" fmla="*/ 15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2" y="15"/>
                  </a:moveTo>
                  <a:lnTo>
                    <a:pt x="17" y="11"/>
                  </a:lnTo>
                  <a:lnTo>
                    <a:pt x="13" y="0"/>
                  </a:lnTo>
                  <a:lnTo>
                    <a:pt x="0" y="4"/>
                  </a:lnTo>
                  <a:lnTo>
                    <a:pt x="2" y="15"/>
                  </a:lnTo>
                  <a:close/>
                </a:path>
              </a:pathLst>
            </a:custGeom>
            <a:solidFill>
              <a:srgbClr val="000000"/>
            </a:solidFill>
            <a:ln w="9525">
              <a:solidFill>
                <a:schemeClr val="tx1"/>
              </a:solidFill>
              <a:round/>
              <a:headEnd/>
              <a:tailEnd/>
            </a:ln>
          </p:spPr>
          <p:txBody>
            <a:bodyPr/>
            <a:lstStyle/>
            <a:p>
              <a:endParaRPr lang="en-US"/>
            </a:p>
          </p:txBody>
        </p:sp>
        <p:sp>
          <p:nvSpPr>
            <p:cNvPr id="23322" name="Freeform 174"/>
            <p:cNvSpPr>
              <a:spLocks/>
            </p:cNvSpPr>
            <p:nvPr/>
          </p:nvSpPr>
          <p:spPr bwMode="auto">
            <a:xfrm>
              <a:off x="4813" y="3218"/>
              <a:ext cx="12" cy="13"/>
            </a:xfrm>
            <a:custGeom>
              <a:avLst/>
              <a:gdLst>
                <a:gd name="T0" fmla="*/ 4 w 12"/>
                <a:gd name="T1" fmla="*/ 13 h 13"/>
                <a:gd name="T2" fmla="*/ 2 w 12"/>
                <a:gd name="T3" fmla="*/ 13 h 13"/>
                <a:gd name="T4" fmla="*/ 12 w 12"/>
                <a:gd name="T5" fmla="*/ 11 h 13"/>
                <a:gd name="T6" fmla="*/ 10 w 12"/>
                <a:gd name="T7" fmla="*/ 0 h 13"/>
                <a:gd name="T8" fmla="*/ 0 w 12"/>
                <a:gd name="T9" fmla="*/ 2 h 13"/>
                <a:gd name="T10" fmla="*/ 4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4" y="13"/>
                  </a:moveTo>
                  <a:lnTo>
                    <a:pt x="2" y="13"/>
                  </a:lnTo>
                  <a:lnTo>
                    <a:pt x="12" y="11"/>
                  </a:lnTo>
                  <a:lnTo>
                    <a:pt x="10" y="0"/>
                  </a:lnTo>
                  <a:lnTo>
                    <a:pt x="0" y="2"/>
                  </a:lnTo>
                  <a:lnTo>
                    <a:pt x="4" y="13"/>
                  </a:lnTo>
                  <a:close/>
                </a:path>
              </a:pathLst>
            </a:custGeom>
            <a:solidFill>
              <a:srgbClr val="000000"/>
            </a:solidFill>
            <a:ln w="9525">
              <a:solidFill>
                <a:schemeClr val="tx1"/>
              </a:solidFill>
              <a:round/>
              <a:headEnd/>
              <a:tailEnd/>
            </a:ln>
          </p:spPr>
          <p:txBody>
            <a:bodyPr/>
            <a:lstStyle/>
            <a:p>
              <a:endParaRPr lang="en-US"/>
            </a:p>
          </p:txBody>
        </p:sp>
        <p:sp>
          <p:nvSpPr>
            <p:cNvPr id="23323" name="Freeform 175"/>
            <p:cNvSpPr>
              <a:spLocks/>
            </p:cNvSpPr>
            <p:nvPr/>
          </p:nvSpPr>
          <p:spPr bwMode="auto">
            <a:xfrm>
              <a:off x="4805" y="3220"/>
              <a:ext cx="12" cy="13"/>
            </a:xfrm>
            <a:custGeom>
              <a:avLst/>
              <a:gdLst>
                <a:gd name="T0" fmla="*/ 2 w 12"/>
                <a:gd name="T1" fmla="*/ 13 h 13"/>
                <a:gd name="T2" fmla="*/ 4 w 12"/>
                <a:gd name="T3" fmla="*/ 13 h 13"/>
                <a:gd name="T4" fmla="*/ 12 w 12"/>
                <a:gd name="T5" fmla="*/ 11 h 13"/>
                <a:gd name="T6" fmla="*/ 8 w 12"/>
                <a:gd name="T7" fmla="*/ 0 h 13"/>
                <a:gd name="T8" fmla="*/ 0 w 12"/>
                <a:gd name="T9" fmla="*/ 2 h 13"/>
                <a:gd name="T10" fmla="*/ 2 w 12"/>
                <a:gd name="T11" fmla="*/ 2 h 13"/>
                <a:gd name="T12" fmla="*/ 2 w 12"/>
                <a:gd name="T13" fmla="*/ 13 h 13"/>
                <a:gd name="T14" fmla="*/ 4 w 12"/>
                <a:gd name="T15" fmla="*/ 13 h 13"/>
                <a:gd name="T16" fmla="*/ 2 w 1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2" y="13"/>
                  </a:moveTo>
                  <a:lnTo>
                    <a:pt x="4" y="13"/>
                  </a:lnTo>
                  <a:lnTo>
                    <a:pt x="12" y="11"/>
                  </a:lnTo>
                  <a:lnTo>
                    <a:pt x="8" y="0"/>
                  </a:lnTo>
                  <a:lnTo>
                    <a:pt x="0" y="2"/>
                  </a:lnTo>
                  <a:lnTo>
                    <a:pt x="2" y="2"/>
                  </a:lnTo>
                  <a:lnTo>
                    <a:pt x="2" y="13"/>
                  </a:lnTo>
                  <a:lnTo>
                    <a:pt x="4" y="13"/>
                  </a:lnTo>
                  <a:lnTo>
                    <a:pt x="2" y="13"/>
                  </a:lnTo>
                  <a:close/>
                </a:path>
              </a:pathLst>
            </a:custGeom>
            <a:solidFill>
              <a:srgbClr val="000000"/>
            </a:solidFill>
            <a:ln w="9525">
              <a:solidFill>
                <a:schemeClr val="tx1"/>
              </a:solidFill>
              <a:round/>
              <a:headEnd/>
              <a:tailEnd/>
            </a:ln>
          </p:spPr>
          <p:txBody>
            <a:bodyPr/>
            <a:lstStyle/>
            <a:p>
              <a:endParaRPr lang="en-US"/>
            </a:p>
          </p:txBody>
        </p:sp>
        <p:sp>
          <p:nvSpPr>
            <p:cNvPr id="23324" name="Freeform 176"/>
            <p:cNvSpPr>
              <a:spLocks/>
            </p:cNvSpPr>
            <p:nvPr/>
          </p:nvSpPr>
          <p:spPr bwMode="auto">
            <a:xfrm>
              <a:off x="4802" y="3222"/>
              <a:ext cx="5" cy="11"/>
            </a:xfrm>
            <a:custGeom>
              <a:avLst/>
              <a:gdLst>
                <a:gd name="T0" fmla="*/ 2 w 5"/>
                <a:gd name="T1" fmla="*/ 11 h 11"/>
                <a:gd name="T2" fmla="*/ 5 w 5"/>
                <a:gd name="T3" fmla="*/ 11 h 11"/>
                <a:gd name="T4" fmla="*/ 5 w 5"/>
                <a:gd name="T5" fmla="*/ 0 h 11"/>
                <a:gd name="T6" fmla="*/ 2 w 5"/>
                <a:gd name="T7" fmla="*/ 0 h 11"/>
                <a:gd name="T8" fmla="*/ 0 w 5"/>
                <a:gd name="T9" fmla="*/ 0 h 11"/>
                <a:gd name="T10" fmla="*/ 2 w 5"/>
                <a:gd name="T11" fmla="*/ 0 h 11"/>
                <a:gd name="T12" fmla="*/ 0 w 5"/>
                <a:gd name="T13" fmla="*/ 0 h 11"/>
                <a:gd name="T14" fmla="*/ 2 w 5"/>
                <a:gd name="T15" fmla="*/ 11 h 1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1"/>
                <a:gd name="T26" fmla="*/ 5 w 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1">
                  <a:moveTo>
                    <a:pt x="2" y="11"/>
                  </a:moveTo>
                  <a:lnTo>
                    <a:pt x="5" y="11"/>
                  </a:lnTo>
                  <a:lnTo>
                    <a:pt x="5" y="0"/>
                  </a:lnTo>
                  <a:lnTo>
                    <a:pt x="2" y="0"/>
                  </a:lnTo>
                  <a:lnTo>
                    <a:pt x="0" y="0"/>
                  </a:lnTo>
                  <a:lnTo>
                    <a:pt x="2" y="0"/>
                  </a:lnTo>
                  <a:lnTo>
                    <a:pt x="0" y="0"/>
                  </a:lnTo>
                  <a:lnTo>
                    <a:pt x="2" y="11"/>
                  </a:lnTo>
                  <a:close/>
                </a:path>
              </a:pathLst>
            </a:custGeom>
            <a:solidFill>
              <a:srgbClr val="000000"/>
            </a:solidFill>
            <a:ln w="9525">
              <a:solidFill>
                <a:schemeClr val="tx1"/>
              </a:solidFill>
              <a:round/>
              <a:headEnd/>
              <a:tailEnd/>
            </a:ln>
          </p:spPr>
          <p:txBody>
            <a:bodyPr/>
            <a:lstStyle/>
            <a:p>
              <a:endParaRPr lang="en-US"/>
            </a:p>
          </p:txBody>
        </p:sp>
        <p:sp>
          <p:nvSpPr>
            <p:cNvPr id="23325" name="Freeform 177"/>
            <p:cNvSpPr>
              <a:spLocks/>
            </p:cNvSpPr>
            <p:nvPr/>
          </p:nvSpPr>
          <p:spPr bwMode="auto">
            <a:xfrm>
              <a:off x="4798" y="3222"/>
              <a:ext cx="6" cy="13"/>
            </a:xfrm>
            <a:custGeom>
              <a:avLst/>
              <a:gdLst>
                <a:gd name="T0" fmla="*/ 0 w 6"/>
                <a:gd name="T1" fmla="*/ 13 h 13"/>
                <a:gd name="T2" fmla="*/ 2 w 6"/>
                <a:gd name="T3" fmla="*/ 13 h 13"/>
                <a:gd name="T4" fmla="*/ 6 w 6"/>
                <a:gd name="T5" fmla="*/ 11 h 13"/>
                <a:gd name="T6" fmla="*/ 4 w 6"/>
                <a:gd name="T7" fmla="*/ 0 h 13"/>
                <a:gd name="T8" fmla="*/ 0 w 6"/>
                <a:gd name="T9" fmla="*/ 2 h 13"/>
                <a:gd name="T10" fmla="*/ 0 w 6"/>
                <a:gd name="T11" fmla="*/ 13 h 13"/>
                <a:gd name="T12" fmla="*/ 2 w 6"/>
                <a:gd name="T13" fmla="*/ 13 h 13"/>
                <a:gd name="T14" fmla="*/ 0 w 6"/>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0" y="13"/>
                  </a:moveTo>
                  <a:lnTo>
                    <a:pt x="2" y="13"/>
                  </a:lnTo>
                  <a:lnTo>
                    <a:pt x="6" y="11"/>
                  </a:lnTo>
                  <a:lnTo>
                    <a:pt x="4" y="0"/>
                  </a:lnTo>
                  <a:lnTo>
                    <a:pt x="0" y="2"/>
                  </a:lnTo>
                  <a:lnTo>
                    <a:pt x="0" y="13"/>
                  </a:lnTo>
                  <a:lnTo>
                    <a:pt x="2" y="13"/>
                  </a:lnTo>
                  <a:lnTo>
                    <a:pt x="0" y="13"/>
                  </a:lnTo>
                  <a:close/>
                </a:path>
              </a:pathLst>
            </a:custGeom>
            <a:solidFill>
              <a:srgbClr val="000000"/>
            </a:solidFill>
            <a:ln w="9525">
              <a:solidFill>
                <a:schemeClr val="tx1"/>
              </a:solidFill>
              <a:round/>
              <a:headEnd/>
              <a:tailEnd/>
            </a:ln>
          </p:spPr>
          <p:txBody>
            <a:bodyPr/>
            <a:lstStyle/>
            <a:p>
              <a:endParaRPr lang="en-US"/>
            </a:p>
          </p:txBody>
        </p:sp>
        <p:sp>
          <p:nvSpPr>
            <p:cNvPr id="23326" name="Rectangle 178"/>
            <p:cNvSpPr>
              <a:spLocks noChangeArrowheads="1"/>
            </p:cNvSpPr>
            <p:nvPr/>
          </p:nvSpPr>
          <p:spPr bwMode="auto">
            <a:xfrm>
              <a:off x="4796" y="3224"/>
              <a:ext cx="2" cy="11"/>
            </a:xfrm>
            <a:prstGeom prst="rect">
              <a:avLst/>
            </a:prstGeom>
            <a:solidFill>
              <a:srgbClr val="000000"/>
            </a:solidFill>
            <a:ln w="9525">
              <a:solidFill>
                <a:schemeClr val="tx1"/>
              </a:solidFill>
              <a:miter lim="800000"/>
              <a:headEnd/>
              <a:tailEnd/>
            </a:ln>
          </p:spPr>
          <p:txBody>
            <a:bodyPr/>
            <a:lstStyle/>
            <a:p>
              <a:endParaRPr lang="en-US"/>
            </a:p>
          </p:txBody>
        </p:sp>
        <p:sp>
          <p:nvSpPr>
            <p:cNvPr id="23327" name="Rectangle 179"/>
            <p:cNvSpPr>
              <a:spLocks noChangeArrowheads="1"/>
            </p:cNvSpPr>
            <p:nvPr/>
          </p:nvSpPr>
          <p:spPr bwMode="auto">
            <a:xfrm>
              <a:off x="4792" y="3224"/>
              <a:ext cx="4" cy="11"/>
            </a:xfrm>
            <a:prstGeom prst="rect">
              <a:avLst/>
            </a:prstGeom>
            <a:solidFill>
              <a:srgbClr val="000000"/>
            </a:solidFill>
            <a:ln w="9525">
              <a:solidFill>
                <a:schemeClr val="tx1"/>
              </a:solidFill>
              <a:miter lim="800000"/>
              <a:headEnd/>
              <a:tailEnd/>
            </a:ln>
          </p:spPr>
          <p:txBody>
            <a:bodyPr/>
            <a:lstStyle/>
            <a:p>
              <a:endParaRPr lang="en-US"/>
            </a:p>
          </p:txBody>
        </p:sp>
        <p:sp>
          <p:nvSpPr>
            <p:cNvPr id="23328" name="Rectangle 180"/>
            <p:cNvSpPr>
              <a:spLocks noChangeArrowheads="1"/>
            </p:cNvSpPr>
            <p:nvPr/>
          </p:nvSpPr>
          <p:spPr bwMode="auto">
            <a:xfrm>
              <a:off x="4788" y="3224"/>
              <a:ext cx="4" cy="11"/>
            </a:xfrm>
            <a:prstGeom prst="rect">
              <a:avLst/>
            </a:prstGeom>
            <a:solidFill>
              <a:srgbClr val="000000"/>
            </a:solidFill>
            <a:ln w="9525">
              <a:solidFill>
                <a:schemeClr val="tx1"/>
              </a:solidFill>
              <a:miter lim="800000"/>
              <a:headEnd/>
              <a:tailEnd/>
            </a:ln>
          </p:spPr>
          <p:txBody>
            <a:bodyPr/>
            <a:lstStyle/>
            <a:p>
              <a:endParaRPr lang="en-US"/>
            </a:p>
          </p:txBody>
        </p:sp>
        <p:sp>
          <p:nvSpPr>
            <p:cNvPr id="23329" name="Freeform 181"/>
            <p:cNvSpPr>
              <a:spLocks/>
            </p:cNvSpPr>
            <p:nvPr/>
          </p:nvSpPr>
          <p:spPr bwMode="auto">
            <a:xfrm>
              <a:off x="4786" y="3224"/>
              <a:ext cx="2" cy="11"/>
            </a:xfrm>
            <a:custGeom>
              <a:avLst/>
              <a:gdLst>
                <a:gd name="T0" fmla="*/ 0 w 2"/>
                <a:gd name="T1" fmla="*/ 11 h 11"/>
                <a:gd name="T2" fmla="*/ 2 w 2"/>
                <a:gd name="T3" fmla="*/ 11 h 11"/>
                <a:gd name="T4" fmla="*/ 2 w 2"/>
                <a:gd name="T5" fmla="*/ 0 h 11"/>
                <a:gd name="T6" fmla="*/ 0 w 2"/>
                <a:gd name="T7" fmla="*/ 0 h 11"/>
                <a:gd name="T8" fmla="*/ 2 w 2"/>
                <a:gd name="T9" fmla="*/ 0 h 11"/>
                <a:gd name="T10" fmla="*/ 0 w 2"/>
                <a:gd name="T11" fmla="*/ 11 h 11"/>
                <a:gd name="T12" fmla="*/ 0 60000 65536"/>
                <a:gd name="T13" fmla="*/ 0 60000 65536"/>
                <a:gd name="T14" fmla="*/ 0 60000 65536"/>
                <a:gd name="T15" fmla="*/ 0 60000 65536"/>
                <a:gd name="T16" fmla="*/ 0 60000 65536"/>
                <a:gd name="T17" fmla="*/ 0 60000 65536"/>
                <a:gd name="T18" fmla="*/ 0 w 2"/>
                <a:gd name="T19" fmla="*/ 0 h 11"/>
                <a:gd name="T20" fmla="*/ 2 w 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 h="11">
                  <a:moveTo>
                    <a:pt x="0" y="11"/>
                  </a:moveTo>
                  <a:lnTo>
                    <a:pt x="2" y="11"/>
                  </a:lnTo>
                  <a:lnTo>
                    <a:pt x="2" y="0"/>
                  </a:lnTo>
                  <a:lnTo>
                    <a:pt x="0" y="0"/>
                  </a:lnTo>
                  <a:lnTo>
                    <a:pt x="2" y="0"/>
                  </a:lnTo>
                  <a:lnTo>
                    <a:pt x="0" y="11"/>
                  </a:lnTo>
                  <a:close/>
                </a:path>
              </a:pathLst>
            </a:custGeom>
            <a:solidFill>
              <a:srgbClr val="000000"/>
            </a:solidFill>
            <a:ln w="9525">
              <a:solidFill>
                <a:schemeClr val="tx1"/>
              </a:solidFill>
              <a:round/>
              <a:headEnd/>
              <a:tailEnd/>
            </a:ln>
          </p:spPr>
          <p:txBody>
            <a:bodyPr/>
            <a:lstStyle/>
            <a:p>
              <a:endParaRPr lang="en-US"/>
            </a:p>
          </p:txBody>
        </p:sp>
        <p:sp>
          <p:nvSpPr>
            <p:cNvPr id="23330" name="Freeform 182"/>
            <p:cNvSpPr>
              <a:spLocks/>
            </p:cNvSpPr>
            <p:nvPr/>
          </p:nvSpPr>
          <p:spPr bwMode="auto">
            <a:xfrm>
              <a:off x="4780" y="3222"/>
              <a:ext cx="8" cy="13"/>
            </a:xfrm>
            <a:custGeom>
              <a:avLst/>
              <a:gdLst>
                <a:gd name="T0" fmla="*/ 2 w 8"/>
                <a:gd name="T1" fmla="*/ 11 h 13"/>
                <a:gd name="T2" fmla="*/ 0 w 8"/>
                <a:gd name="T3" fmla="*/ 11 h 13"/>
                <a:gd name="T4" fmla="*/ 6 w 8"/>
                <a:gd name="T5" fmla="*/ 13 h 13"/>
                <a:gd name="T6" fmla="*/ 8 w 8"/>
                <a:gd name="T7" fmla="*/ 2 h 13"/>
                <a:gd name="T8" fmla="*/ 2 w 8"/>
                <a:gd name="T9" fmla="*/ 0 h 13"/>
                <a:gd name="T10" fmla="*/ 2 w 8"/>
                <a:gd name="T11" fmla="*/ 11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2" y="11"/>
                  </a:moveTo>
                  <a:lnTo>
                    <a:pt x="0" y="11"/>
                  </a:lnTo>
                  <a:lnTo>
                    <a:pt x="6" y="13"/>
                  </a:lnTo>
                  <a:lnTo>
                    <a:pt x="8" y="2"/>
                  </a:lnTo>
                  <a:lnTo>
                    <a:pt x="2" y="0"/>
                  </a:lnTo>
                  <a:lnTo>
                    <a:pt x="2" y="11"/>
                  </a:lnTo>
                  <a:close/>
                </a:path>
              </a:pathLst>
            </a:custGeom>
            <a:solidFill>
              <a:srgbClr val="000000"/>
            </a:solidFill>
            <a:ln w="9525">
              <a:solidFill>
                <a:schemeClr val="tx1"/>
              </a:solidFill>
              <a:round/>
              <a:headEnd/>
              <a:tailEnd/>
            </a:ln>
          </p:spPr>
          <p:txBody>
            <a:bodyPr/>
            <a:lstStyle/>
            <a:p>
              <a:endParaRPr lang="en-US"/>
            </a:p>
          </p:txBody>
        </p:sp>
        <p:sp>
          <p:nvSpPr>
            <p:cNvPr id="23331" name="Freeform 183"/>
            <p:cNvSpPr>
              <a:spLocks/>
            </p:cNvSpPr>
            <p:nvPr/>
          </p:nvSpPr>
          <p:spPr bwMode="auto">
            <a:xfrm>
              <a:off x="4777" y="3222"/>
              <a:ext cx="5" cy="11"/>
            </a:xfrm>
            <a:custGeom>
              <a:avLst/>
              <a:gdLst>
                <a:gd name="T0" fmla="*/ 0 w 5"/>
                <a:gd name="T1" fmla="*/ 11 h 11"/>
                <a:gd name="T2" fmla="*/ 1 w 5"/>
                <a:gd name="T3" fmla="*/ 11 h 11"/>
                <a:gd name="T4" fmla="*/ 5 w 5"/>
                <a:gd name="T5" fmla="*/ 11 h 11"/>
                <a:gd name="T6" fmla="*/ 5 w 5"/>
                <a:gd name="T7" fmla="*/ 0 h 11"/>
                <a:gd name="T8" fmla="*/ 1 w 5"/>
                <a:gd name="T9" fmla="*/ 0 h 11"/>
                <a:gd name="T10" fmla="*/ 3 w 5"/>
                <a:gd name="T11" fmla="*/ 0 h 11"/>
                <a:gd name="T12" fmla="*/ 0 w 5"/>
                <a:gd name="T13" fmla="*/ 11 h 11"/>
                <a:gd name="T14" fmla="*/ 1 w 5"/>
                <a:gd name="T15" fmla="*/ 11 h 11"/>
                <a:gd name="T16" fmla="*/ 0 w 5"/>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0" y="11"/>
                  </a:moveTo>
                  <a:lnTo>
                    <a:pt x="1" y="11"/>
                  </a:lnTo>
                  <a:lnTo>
                    <a:pt x="5" y="11"/>
                  </a:lnTo>
                  <a:lnTo>
                    <a:pt x="5" y="0"/>
                  </a:lnTo>
                  <a:lnTo>
                    <a:pt x="1" y="0"/>
                  </a:lnTo>
                  <a:lnTo>
                    <a:pt x="3" y="0"/>
                  </a:lnTo>
                  <a:lnTo>
                    <a:pt x="0" y="11"/>
                  </a:lnTo>
                  <a:lnTo>
                    <a:pt x="1" y="11"/>
                  </a:lnTo>
                  <a:lnTo>
                    <a:pt x="0" y="11"/>
                  </a:lnTo>
                  <a:close/>
                </a:path>
              </a:pathLst>
            </a:custGeom>
            <a:solidFill>
              <a:srgbClr val="000000"/>
            </a:solidFill>
            <a:ln w="9525">
              <a:solidFill>
                <a:schemeClr val="tx1"/>
              </a:solidFill>
              <a:round/>
              <a:headEnd/>
              <a:tailEnd/>
            </a:ln>
          </p:spPr>
          <p:txBody>
            <a:bodyPr/>
            <a:lstStyle/>
            <a:p>
              <a:endParaRPr lang="en-US"/>
            </a:p>
          </p:txBody>
        </p:sp>
        <p:sp>
          <p:nvSpPr>
            <p:cNvPr id="23332" name="Freeform 184"/>
            <p:cNvSpPr>
              <a:spLocks/>
            </p:cNvSpPr>
            <p:nvPr/>
          </p:nvSpPr>
          <p:spPr bwMode="auto">
            <a:xfrm>
              <a:off x="4773" y="3222"/>
              <a:ext cx="7" cy="11"/>
            </a:xfrm>
            <a:custGeom>
              <a:avLst/>
              <a:gdLst>
                <a:gd name="T0" fmla="*/ 0 w 7"/>
                <a:gd name="T1" fmla="*/ 11 h 11"/>
                <a:gd name="T2" fmla="*/ 4 w 7"/>
                <a:gd name="T3" fmla="*/ 11 h 11"/>
                <a:gd name="T4" fmla="*/ 7 w 7"/>
                <a:gd name="T5" fmla="*/ 0 h 11"/>
                <a:gd name="T6" fmla="*/ 4 w 7"/>
                <a:gd name="T7" fmla="*/ 0 h 11"/>
                <a:gd name="T8" fmla="*/ 0 w 7"/>
                <a:gd name="T9" fmla="*/ 11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4" y="11"/>
                  </a:lnTo>
                  <a:lnTo>
                    <a:pt x="7" y="0"/>
                  </a:lnTo>
                  <a:lnTo>
                    <a:pt x="4" y="0"/>
                  </a:lnTo>
                  <a:lnTo>
                    <a:pt x="0" y="11"/>
                  </a:lnTo>
                  <a:close/>
                </a:path>
              </a:pathLst>
            </a:custGeom>
            <a:solidFill>
              <a:srgbClr val="000000"/>
            </a:solidFill>
            <a:ln w="9525">
              <a:solidFill>
                <a:schemeClr val="tx1"/>
              </a:solidFill>
              <a:round/>
              <a:headEnd/>
              <a:tailEnd/>
            </a:ln>
          </p:spPr>
          <p:txBody>
            <a:bodyPr/>
            <a:lstStyle/>
            <a:p>
              <a:endParaRPr lang="en-US"/>
            </a:p>
          </p:txBody>
        </p:sp>
        <p:sp>
          <p:nvSpPr>
            <p:cNvPr id="23333" name="Freeform 185"/>
            <p:cNvSpPr>
              <a:spLocks/>
            </p:cNvSpPr>
            <p:nvPr/>
          </p:nvSpPr>
          <p:spPr bwMode="auto">
            <a:xfrm>
              <a:off x="4765" y="3220"/>
              <a:ext cx="12" cy="13"/>
            </a:xfrm>
            <a:custGeom>
              <a:avLst/>
              <a:gdLst>
                <a:gd name="T0" fmla="*/ 0 w 12"/>
                <a:gd name="T1" fmla="*/ 11 h 13"/>
                <a:gd name="T2" fmla="*/ 8 w 12"/>
                <a:gd name="T3" fmla="*/ 13 h 13"/>
                <a:gd name="T4" fmla="*/ 12 w 12"/>
                <a:gd name="T5" fmla="*/ 2 h 13"/>
                <a:gd name="T6" fmla="*/ 4 w 12"/>
                <a:gd name="T7" fmla="*/ 0 h 13"/>
                <a:gd name="T8" fmla="*/ 0 w 12"/>
                <a:gd name="T9" fmla="*/ 1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1"/>
                  </a:moveTo>
                  <a:lnTo>
                    <a:pt x="8" y="13"/>
                  </a:lnTo>
                  <a:lnTo>
                    <a:pt x="12" y="2"/>
                  </a:lnTo>
                  <a:lnTo>
                    <a:pt x="4" y="0"/>
                  </a:lnTo>
                  <a:lnTo>
                    <a:pt x="0" y="11"/>
                  </a:lnTo>
                  <a:close/>
                </a:path>
              </a:pathLst>
            </a:custGeom>
            <a:solidFill>
              <a:srgbClr val="000000"/>
            </a:solidFill>
            <a:ln w="9525">
              <a:solidFill>
                <a:schemeClr val="tx1"/>
              </a:solidFill>
              <a:round/>
              <a:headEnd/>
              <a:tailEnd/>
            </a:ln>
          </p:spPr>
          <p:txBody>
            <a:bodyPr/>
            <a:lstStyle/>
            <a:p>
              <a:endParaRPr lang="en-US"/>
            </a:p>
          </p:txBody>
        </p:sp>
        <p:sp>
          <p:nvSpPr>
            <p:cNvPr id="23334" name="Freeform 186"/>
            <p:cNvSpPr>
              <a:spLocks/>
            </p:cNvSpPr>
            <p:nvPr/>
          </p:nvSpPr>
          <p:spPr bwMode="auto">
            <a:xfrm>
              <a:off x="4757" y="3218"/>
              <a:ext cx="12" cy="13"/>
            </a:xfrm>
            <a:custGeom>
              <a:avLst/>
              <a:gdLst>
                <a:gd name="T0" fmla="*/ 4 w 12"/>
                <a:gd name="T1" fmla="*/ 0 h 13"/>
                <a:gd name="T2" fmla="*/ 0 w 12"/>
                <a:gd name="T3" fmla="*/ 11 h 13"/>
                <a:gd name="T4" fmla="*/ 8 w 12"/>
                <a:gd name="T5" fmla="*/ 13 h 13"/>
                <a:gd name="T6" fmla="*/ 12 w 12"/>
                <a:gd name="T7" fmla="*/ 2 h 13"/>
                <a:gd name="T8" fmla="*/ 4 w 12"/>
                <a:gd name="T9" fmla="*/ 0 h 13"/>
                <a:gd name="T10" fmla="*/ 0 w 12"/>
                <a:gd name="T11" fmla="*/ 11 h 13"/>
                <a:gd name="T12" fmla="*/ 4 w 12"/>
                <a:gd name="T13" fmla="*/ 0 h 13"/>
                <a:gd name="T14" fmla="*/ 2 w 12"/>
                <a:gd name="T15" fmla="*/ 6 h 13"/>
                <a:gd name="T16" fmla="*/ 0 w 12"/>
                <a:gd name="T17" fmla="*/ 11 h 13"/>
                <a:gd name="T18" fmla="*/ 4 w 12"/>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4" y="0"/>
                  </a:moveTo>
                  <a:lnTo>
                    <a:pt x="0" y="11"/>
                  </a:lnTo>
                  <a:lnTo>
                    <a:pt x="8" y="13"/>
                  </a:lnTo>
                  <a:lnTo>
                    <a:pt x="12" y="2"/>
                  </a:lnTo>
                  <a:lnTo>
                    <a:pt x="4" y="0"/>
                  </a:lnTo>
                  <a:lnTo>
                    <a:pt x="0" y="11"/>
                  </a:lnTo>
                  <a:lnTo>
                    <a:pt x="4" y="0"/>
                  </a:lnTo>
                  <a:lnTo>
                    <a:pt x="2" y="6"/>
                  </a:lnTo>
                  <a:lnTo>
                    <a:pt x="0" y="11"/>
                  </a:lnTo>
                  <a:lnTo>
                    <a:pt x="4" y="0"/>
                  </a:lnTo>
                  <a:close/>
                </a:path>
              </a:pathLst>
            </a:custGeom>
            <a:solidFill>
              <a:srgbClr val="000000"/>
            </a:solidFill>
            <a:ln w="9525">
              <a:solidFill>
                <a:schemeClr val="tx1"/>
              </a:solidFill>
              <a:round/>
              <a:headEnd/>
              <a:tailEnd/>
            </a:ln>
          </p:spPr>
          <p:txBody>
            <a:bodyPr/>
            <a:lstStyle/>
            <a:p>
              <a:endParaRPr lang="en-US"/>
            </a:p>
          </p:txBody>
        </p:sp>
        <p:sp>
          <p:nvSpPr>
            <p:cNvPr id="23335" name="Line 187"/>
            <p:cNvSpPr>
              <a:spLocks noChangeShapeType="1"/>
            </p:cNvSpPr>
            <p:nvPr/>
          </p:nvSpPr>
          <p:spPr bwMode="auto">
            <a:xfrm flipV="1">
              <a:off x="1892" y="3611"/>
              <a:ext cx="8" cy="6"/>
            </a:xfrm>
            <a:prstGeom prst="line">
              <a:avLst/>
            </a:prstGeom>
            <a:noFill/>
            <a:ln w="0">
              <a:solidFill>
                <a:schemeClr val="tx1"/>
              </a:solidFill>
              <a:round/>
              <a:headEnd/>
              <a:tailEnd/>
            </a:ln>
          </p:spPr>
          <p:txBody>
            <a:bodyPr/>
            <a:lstStyle/>
            <a:p>
              <a:endParaRPr lang="en-GB"/>
            </a:p>
          </p:txBody>
        </p:sp>
        <p:sp>
          <p:nvSpPr>
            <p:cNvPr id="23336" name="Line 188"/>
            <p:cNvSpPr>
              <a:spLocks noChangeShapeType="1"/>
            </p:cNvSpPr>
            <p:nvPr/>
          </p:nvSpPr>
          <p:spPr bwMode="auto">
            <a:xfrm flipV="1">
              <a:off x="1908" y="3603"/>
              <a:ext cx="7" cy="4"/>
            </a:xfrm>
            <a:prstGeom prst="line">
              <a:avLst/>
            </a:prstGeom>
            <a:noFill/>
            <a:ln w="0">
              <a:solidFill>
                <a:schemeClr val="tx1"/>
              </a:solidFill>
              <a:round/>
              <a:headEnd/>
              <a:tailEnd/>
            </a:ln>
          </p:spPr>
          <p:txBody>
            <a:bodyPr/>
            <a:lstStyle/>
            <a:p>
              <a:endParaRPr lang="en-GB"/>
            </a:p>
          </p:txBody>
        </p:sp>
        <p:sp>
          <p:nvSpPr>
            <p:cNvPr id="23337" name="Line 189"/>
            <p:cNvSpPr>
              <a:spLocks noChangeShapeType="1"/>
            </p:cNvSpPr>
            <p:nvPr/>
          </p:nvSpPr>
          <p:spPr bwMode="auto">
            <a:xfrm flipV="1">
              <a:off x="1923" y="3595"/>
              <a:ext cx="8" cy="4"/>
            </a:xfrm>
            <a:prstGeom prst="line">
              <a:avLst/>
            </a:prstGeom>
            <a:noFill/>
            <a:ln w="0">
              <a:solidFill>
                <a:schemeClr val="tx1"/>
              </a:solidFill>
              <a:round/>
              <a:headEnd/>
              <a:tailEnd/>
            </a:ln>
          </p:spPr>
          <p:txBody>
            <a:bodyPr/>
            <a:lstStyle/>
            <a:p>
              <a:endParaRPr lang="en-GB"/>
            </a:p>
          </p:txBody>
        </p:sp>
        <p:sp>
          <p:nvSpPr>
            <p:cNvPr id="23338" name="Line 190"/>
            <p:cNvSpPr>
              <a:spLocks noChangeShapeType="1"/>
            </p:cNvSpPr>
            <p:nvPr/>
          </p:nvSpPr>
          <p:spPr bwMode="auto">
            <a:xfrm flipV="1">
              <a:off x="1939" y="3588"/>
              <a:ext cx="7" cy="4"/>
            </a:xfrm>
            <a:prstGeom prst="line">
              <a:avLst/>
            </a:prstGeom>
            <a:noFill/>
            <a:ln w="0">
              <a:solidFill>
                <a:schemeClr val="tx1"/>
              </a:solidFill>
              <a:round/>
              <a:headEnd/>
              <a:tailEnd/>
            </a:ln>
          </p:spPr>
          <p:txBody>
            <a:bodyPr/>
            <a:lstStyle/>
            <a:p>
              <a:endParaRPr lang="en-GB"/>
            </a:p>
          </p:txBody>
        </p:sp>
        <p:sp>
          <p:nvSpPr>
            <p:cNvPr id="23339" name="Line 191"/>
            <p:cNvSpPr>
              <a:spLocks noChangeShapeType="1"/>
            </p:cNvSpPr>
            <p:nvPr/>
          </p:nvSpPr>
          <p:spPr bwMode="auto">
            <a:xfrm flipV="1">
              <a:off x="1954" y="3580"/>
              <a:ext cx="8" cy="4"/>
            </a:xfrm>
            <a:prstGeom prst="line">
              <a:avLst/>
            </a:prstGeom>
            <a:noFill/>
            <a:ln w="0">
              <a:solidFill>
                <a:schemeClr val="tx1"/>
              </a:solidFill>
              <a:round/>
              <a:headEnd/>
              <a:tailEnd/>
            </a:ln>
          </p:spPr>
          <p:txBody>
            <a:bodyPr/>
            <a:lstStyle/>
            <a:p>
              <a:endParaRPr lang="en-GB"/>
            </a:p>
          </p:txBody>
        </p:sp>
        <p:sp>
          <p:nvSpPr>
            <p:cNvPr id="23340" name="Line 192"/>
            <p:cNvSpPr>
              <a:spLocks noChangeShapeType="1"/>
            </p:cNvSpPr>
            <p:nvPr/>
          </p:nvSpPr>
          <p:spPr bwMode="auto">
            <a:xfrm flipV="1">
              <a:off x="1969" y="3572"/>
              <a:ext cx="8" cy="4"/>
            </a:xfrm>
            <a:prstGeom prst="line">
              <a:avLst/>
            </a:prstGeom>
            <a:noFill/>
            <a:ln w="0">
              <a:solidFill>
                <a:schemeClr val="tx1"/>
              </a:solidFill>
              <a:round/>
              <a:headEnd/>
              <a:tailEnd/>
            </a:ln>
          </p:spPr>
          <p:txBody>
            <a:bodyPr/>
            <a:lstStyle/>
            <a:p>
              <a:endParaRPr lang="en-GB"/>
            </a:p>
          </p:txBody>
        </p:sp>
        <p:sp>
          <p:nvSpPr>
            <p:cNvPr id="23341" name="Line 193"/>
            <p:cNvSpPr>
              <a:spLocks noChangeShapeType="1"/>
            </p:cNvSpPr>
            <p:nvPr/>
          </p:nvSpPr>
          <p:spPr bwMode="auto">
            <a:xfrm flipV="1">
              <a:off x="1985" y="3564"/>
              <a:ext cx="8" cy="4"/>
            </a:xfrm>
            <a:prstGeom prst="line">
              <a:avLst/>
            </a:prstGeom>
            <a:noFill/>
            <a:ln w="0">
              <a:solidFill>
                <a:schemeClr val="tx1"/>
              </a:solidFill>
              <a:round/>
              <a:headEnd/>
              <a:tailEnd/>
            </a:ln>
          </p:spPr>
          <p:txBody>
            <a:bodyPr/>
            <a:lstStyle/>
            <a:p>
              <a:endParaRPr lang="en-GB"/>
            </a:p>
          </p:txBody>
        </p:sp>
        <p:sp>
          <p:nvSpPr>
            <p:cNvPr id="23342" name="Freeform 194"/>
            <p:cNvSpPr>
              <a:spLocks/>
            </p:cNvSpPr>
            <p:nvPr/>
          </p:nvSpPr>
          <p:spPr bwMode="auto">
            <a:xfrm>
              <a:off x="2000" y="3555"/>
              <a:ext cx="8" cy="3"/>
            </a:xfrm>
            <a:custGeom>
              <a:avLst/>
              <a:gdLst>
                <a:gd name="T0" fmla="*/ 0 w 8"/>
                <a:gd name="T1" fmla="*/ 3 h 3"/>
                <a:gd name="T2" fmla="*/ 6 w 8"/>
                <a:gd name="T3" fmla="*/ 1 h 3"/>
                <a:gd name="T4" fmla="*/ 8 w 8"/>
                <a:gd name="T5" fmla="*/ 0 h 3"/>
                <a:gd name="T6" fmla="*/ 0 60000 65536"/>
                <a:gd name="T7" fmla="*/ 0 60000 65536"/>
                <a:gd name="T8" fmla="*/ 0 60000 65536"/>
                <a:gd name="T9" fmla="*/ 0 w 8"/>
                <a:gd name="T10" fmla="*/ 0 h 3"/>
                <a:gd name="T11" fmla="*/ 8 w 8"/>
                <a:gd name="T12" fmla="*/ 3 h 3"/>
              </a:gdLst>
              <a:ahLst/>
              <a:cxnLst>
                <a:cxn ang="T6">
                  <a:pos x="T0" y="T1"/>
                </a:cxn>
                <a:cxn ang="T7">
                  <a:pos x="T2" y="T3"/>
                </a:cxn>
                <a:cxn ang="T8">
                  <a:pos x="T4" y="T5"/>
                </a:cxn>
              </a:cxnLst>
              <a:rect l="T9" t="T10" r="T11" b="T12"/>
              <a:pathLst>
                <a:path w="8" h="3">
                  <a:moveTo>
                    <a:pt x="0" y="3"/>
                  </a:moveTo>
                  <a:lnTo>
                    <a:pt x="6" y="1"/>
                  </a:lnTo>
                  <a:lnTo>
                    <a:pt x="8" y="0"/>
                  </a:lnTo>
                </a:path>
              </a:pathLst>
            </a:custGeom>
            <a:noFill/>
            <a:ln w="0">
              <a:solidFill>
                <a:schemeClr val="tx1"/>
              </a:solidFill>
              <a:round/>
              <a:headEnd/>
              <a:tailEnd/>
            </a:ln>
          </p:spPr>
          <p:txBody>
            <a:bodyPr/>
            <a:lstStyle/>
            <a:p>
              <a:endParaRPr lang="en-US"/>
            </a:p>
          </p:txBody>
        </p:sp>
        <p:sp>
          <p:nvSpPr>
            <p:cNvPr id="23343" name="Line 195"/>
            <p:cNvSpPr>
              <a:spLocks noChangeShapeType="1"/>
            </p:cNvSpPr>
            <p:nvPr/>
          </p:nvSpPr>
          <p:spPr bwMode="auto">
            <a:xfrm flipV="1">
              <a:off x="2016" y="3549"/>
              <a:ext cx="8" cy="4"/>
            </a:xfrm>
            <a:prstGeom prst="line">
              <a:avLst/>
            </a:prstGeom>
            <a:noFill/>
            <a:ln w="0">
              <a:solidFill>
                <a:schemeClr val="tx1"/>
              </a:solidFill>
              <a:round/>
              <a:headEnd/>
              <a:tailEnd/>
            </a:ln>
          </p:spPr>
          <p:txBody>
            <a:bodyPr/>
            <a:lstStyle/>
            <a:p>
              <a:endParaRPr lang="en-GB"/>
            </a:p>
          </p:txBody>
        </p:sp>
        <p:sp>
          <p:nvSpPr>
            <p:cNvPr id="23344" name="Line 196"/>
            <p:cNvSpPr>
              <a:spLocks noChangeShapeType="1"/>
            </p:cNvSpPr>
            <p:nvPr/>
          </p:nvSpPr>
          <p:spPr bwMode="auto">
            <a:xfrm flipV="1">
              <a:off x="2031" y="3541"/>
              <a:ext cx="8" cy="4"/>
            </a:xfrm>
            <a:prstGeom prst="line">
              <a:avLst/>
            </a:prstGeom>
            <a:noFill/>
            <a:ln w="0">
              <a:solidFill>
                <a:schemeClr val="tx1"/>
              </a:solidFill>
              <a:round/>
              <a:headEnd/>
              <a:tailEnd/>
            </a:ln>
          </p:spPr>
          <p:txBody>
            <a:bodyPr/>
            <a:lstStyle/>
            <a:p>
              <a:endParaRPr lang="en-GB"/>
            </a:p>
          </p:txBody>
        </p:sp>
        <p:sp>
          <p:nvSpPr>
            <p:cNvPr id="23345" name="Line 197"/>
            <p:cNvSpPr>
              <a:spLocks noChangeShapeType="1"/>
            </p:cNvSpPr>
            <p:nvPr/>
          </p:nvSpPr>
          <p:spPr bwMode="auto">
            <a:xfrm flipV="1">
              <a:off x="2047" y="3535"/>
              <a:ext cx="7" cy="4"/>
            </a:xfrm>
            <a:prstGeom prst="line">
              <a:avLst/>
            </a:prstGeom>
            <a:noFill/>
            <a:ln w="0">
              <a:solidFill>
                <a:schemeClr val="tx1"/>
              </a:solidFill>
              <a:round/>
              <a:headEnd/>
              <a:tailEnd/>
            </a:ln>
          </p:spPr>
          <p:txBody>
            <a:bodyPr/>
            <a:lstStyle/>
            <a:p>
              <a:endParaRPr lang="en-GB"/>
            </a:p>
          </p:txBody>
        </p:sp>
        <p:sp>
          <p:nvSpPr>
            <p:cNvPr id="23346" name="Line 198"/>
            <p:cNvSpPr>
              <a:spLocks noChangeShapeType="1"/>
            </p:cNvSpPr>
            <p:nvPr/>
          </p:nvSpPr>
          <p:spPr bwMode="auto">
            <a:xfrm flipV="1">
              <a:off x="2064" y="3527"/>
              <a:ext cx="8" cy="4"/>
            </a:xfrm>
            <a:prstGeom prst="line">
              <a:avLst/>
            </a:prstGeom>
            <a:noFill/>
            <a:ln w="0">
              <a:solidFill>
                <a:schemeClr val="tx1"/>
              </a:solidFill>
              <a:round/>
              <a:headEnd/>
              <a:tailEnd/>
            </a:ln>
          </p:spPr>
          <p:txBody>
            <a:bodyPr/>
            <a:lstStyle/>
            <a:p>
              <a:endParaRPr lang="en-GB"/>
            </a:p>
          </p:txBody>
        </p:sp>
        <p:sp>
          <p:nvSpPr>
            <p:cNvPr id="23347" name="Line 199"/>
            <p:cNvSpPr>
              <a:spLocks noChangeShapeType="1"/>
            </p:cNvSpPr>
            <p:nvPr/>
          </p:nvSpPr>
          <p:spPr bwMode="auto">
            <a:xfrm flipV="1">
              <a:off x="2080" y="3521"/>
              <a:ext cx="7" cy="4"/>
            </a:xfrm>
            <a:prstGeom prst="line">
              <a:avLst/>
            </a:prstGeom>
            <a:noFill/>
            <a:ln w="0">
              <a:solidFill>
                <a:schemeClr val="tx1"/>
              </a:solidFill>
              <a:round/>
              <a:headEnd/>
              <a:tailEnd/>
            </a:ln>
          </p:spPr>
          <p:txBody>
            <a:bodyPr/>
            <a:lstStyle/>
            <a:p>
              <a:endParaRPr lang="en-GB"/>
            </a:p>
          </p:txBody>
        </p:sp>
        <p:sp>
          <p:nvSpPr>
            <p:cNvPr id="23348" name="Line 200"/>
            <p:cNvSpPr>
              <a:spLocks noChangeShapeType="1"/>
            </p:cNvSpPr>
            <p:nvPr/>
          </p:nvSpPr>
          <p:spPr bwMode="auto">
            <a:xfrm flipV="1">
              <a:off x="2095" y="3514"/>
              <a:ext cx="8" cy="4"/>
            </a:xfrm>
            <a:prstGeom prst="line">
              <a:avLst/>
            </a:prstGeom>
            <a:noFill/>
            <a:ln w="0">
              <a:solidFill>
                <a:schemeClr val="tx1"/>
              </a:solidFill>
              <a:round/>
              <a:headEnd/>
              <a:tailEnd/>
            </a:ln>
          </p:spPr>
          <p:txBody>
            <a:bodyPr/>
            <a:lstStyle/>
            <a:p>
              <a:endParaRPr lang="en-GB"/>
            </a:p>
          </p:txBody>
        </p:sp>
        <p:sp>
          <p:nvSpPr>
            <p:cNvPr id="23349" name="Line 201"/>
            <p:cNvSpPr>
              <a:spLocks noChangeShapeType="1"/>
            </p:cNvSpPr>
            <p:nvPr/>
          </p:nvSpPr>
          <p:spPr bwMode="auto">
            <a:xfrm flipV="1">
              <a:off x="2112" y="3508"/>
              <a:ext cx="8" cy="4"/>
            </a:xfrm>
            <a:prstGeom prst="line">
              <a:avLst/>
            </a:prstGeom>
            <a:noFill/>
            <a:ln w="0">
              <a:solidFill>
                <a:schemeClr val="tx1"/>
              </a:solidFill>
              <a:round/>
              <a:headEnd/>
              <a:tailEnd/>
            </a:ln>
          </p:spPr>
          <p:txBody>
            <a:bodyPr/>
            <a:lstStyle/>
            <a:p>
              <a:endParaRPr lang="en-GB"/>
            </a:p>
          </p:txBody>
        </p:sp>
        <p:sp>
          <p:nvSpPr>
            <p:cNvPr id="23350" name="Line 202"/>
            <p:cNvSpPr>
              <a:spLocks noChangeShapeType="1"/>
            </p:cNvSpPr>
            <p:nvPr/>
          </p:nvSpPr>
          <p:spPr bwMode="auto">
            <a:xfrm flipV="1">
              <a:off x="2128" y="3500"/>
              <a:ext cx="8" cy="4"/>
            </a:xfrm>
            <a:prstGeom prst="line">
              <a:avLst/>
            </a:prstGeom>
            <a:noFill/>
            <a:ln w="0">
              <a:solidFill>
                <a:schemeClr val="tx1"/>
              </a:solidFill>
              <a:round/>
              <a:headEnd/>
              <a:tailEnd/>
            </a:ln>
          </p:spPr>
          <p:txBody>
            <a:bodyPr/>
            <a:lstStyle/>
            <a:p>
              <a:endParaRPr lang="en-GB"/>
            </a:p>
          </p:txBody>
        </p:sp>
        <p:sp>
          <p:nvSpPr>
            <p:cNvPr id="23351" name="Line 203"/>
            <p:cNvSpPr>
              <a:spLocks noChangeShapeType="1"/>
            </p:cNvSpPr>
            <p:nvPr/>
          </p:nvSpPr>
          <p:spPr bwMode="auto">
            <a:xfrm flipV="1">
              <a:off x="2143" y="3494"/>
              <a:ext cx="8" cy="4"/>
            </a:xfrm>
            <a:prstGeom prst="line">
              <a:avLst/>
            </a:prstGeom>
            <a:noFill/>
            <a:ln w="0">
              <a:solidFill>
                <a:schemeClr val="tx1"/>
              </a:solidFill>
              <a:round/>
              <a:headEnd/>
              <a:tailEnd/>
            </a:ln>
          </p:spPr>
          <p:txBody>
            <a:bodyPr/>
            <a:lstStyle/>
            <a:p>
              <a:endParaRPr lang="en-GB"/>
            </a:p>
          </p:txBody>
        </p:sp>
        <p:sp>
          <p:nvSpPr>
            <p:cNvPr id="23352" name="Line 204"/>
            <p:cNvSpPr>
              <a:spLocks noChangeShapeType="1"/>
            </p:cNvSpPr>
            <p:nvPr/>
          </p:nvSpPr>
          <p:spPr bwMode="auto">
            <a:xfrm flipV="1">
              <a:off x="2161" y="3488"/>
              <a:ext cx="7" cy="4"/>
            </a:xfrm>
            <a:prstGeom prst="line">
              <a:avLst/>
            </a:prstGeom>
            <a:noFill/>
            <a:ln w="0">
              <a:solidFill>
                <a:schemeClr val="tx1"/>
              </a:solidFill>
              <a:round/>
              <a:headEnd/>
              <a:tailEnd/>
            </a:ln>
          </p:spPr>
          <p:txBody>
            <a:bodyPr/>
            <a:lstStyle/>
            <a:p>
              <a:endParaRPr lang="en-GB"/>
            </a:p>
          </p:txBody>
        </p:sp>
        <p:sp>
          <p:nvSpPr>
            <p:cNvPr id="23353" name="Line 205"/>
            <p:cNvSpPr>
              <a:spLocks noChangeShapeType="1"/>
            </p:cNvSpPr>
            <p:nvPr/>
          </p:nvSpPr>
          <p:spPr bwMode="auto">
            <a:xfrm flipV="1">
              <a:off x="2176" y="3482"/>
              <a:ext cx="8" cy="4"/>
            </a:xfrm>
            <a:prstGeom prst="line">
              <a:avLst/>
            </a:prstGeom>
            <a:noFill/>
            <a:ln w="0">
              <a:solidFill>
                <a:schemeClr val="tx1"/>
              </a:solidFill>
              <a:round/>
              <a:headEnd/>
              <a:tailEnd/>
            </a:ln>
          </p:spPr>
          <p:txBody>
            <a:bodyPr/>
            <a:lstStyle/>
            <a:p>
              <a:endParaRPr lang="en-GB"/>
            </a:p>
          </p:txBody>
        </p:sp>
        <p:sp>
          <p:nvSpPr>
            <p:cNvPr id="23354" name="Line 206"/>
            <p:cNvSpPr>
              <a:spLocks noChangeShapeType="1"/>
            </p:cNvSpPr>
            <p:nvPr/>
          </p:nvSpPr>
          <p:spPr bwMode="auto">
            <a:xfrm flipV="1">
              <a:off x="2193" y="3477"/>
              <a:ext cx="8" cy="4"/>
            </a:xfrm>
            <a:prstGeom prst="line">
              <a:avLst/>
            </a:prstGeom>
            <a:noFill/>
            <a:ln w="0">
              <a:solidFill>
                <a:schemeClr val="tx1"/>
              </a:solidFill>
              <a:round/>
              <a:headEnd/>
              <a:tailEnd/>
            </a:ln>
          </p:spPr>
          <p:txBody>
            <a:bodyPr/>
            <a:lstStyle/>
            <a:p>
              <a:endParaRPr lang="en-GB"/>
            </a:p>
          </p:txBody>
        </p:sp>
        <p:sp>
          <p:nvSpPr>
            <p:cNvPr id="23355" name="Line 207"/>
            <p:cNvSpPr>
              <a:spLocks noChangeShapeType="1"/>
            </p:cNvSpPr>
            <p:nvPr/>
          </p:nvSpPr>
          <p:spPr bwMode="auto">
            <a:xfrm flipV="1">
              <a:off x="2209" y="3471"/>
              <a:ext cx="8" cy="4"/>
            </a:xfrm>
            <a:prstGeom prst="line">
              <a:avLst/>
            </a:prstGeom>
            <a:noFill/>
            <a:ln w="0">
              <a:solidFill>
                <a:schemeClr val="tx1"/>
              </a:solidFill>
              <a:round/>
              <a:headEnd/>
              <a:tailEnd/>
            </a:ln>
          </p:spPr>
          <p:txBody>
            <a:bodyPr/>
            <a:lstStyle/>
            <a:p>
              <a:endParaRPr lang="en-GB"/>
            </a:p>
          </p:txBody>
        </p:sp>
        <p:sp>
          <p:nvSpPr>
            <p:cNvPr id="23356" name="Line 208"/>
            <p:cNvSpPr>
              <a:spLocks noChangeShapeType="1"/>
            </p:cNvSpPr>
            <p:nvPr/>
          </p:nvSpPr>
          <p:spPr bwMode="auto">
            <a:xfrm flipV="1">
              <a:off x="2224" y="3465"/>
              <a:ext cx="10" cy="2"/>
            </a:xfrm>
            <a:prstGeom prst="line">
              <a:avLst/>
            </a:prstGeom>
            <a:noFill/>
            <a:ln w="0">
              <a:solidFill>
                <a:schemeClr val="tx1"/>
              </a:solidFill>
              <a:round/>
              <a:headEnd/>
              <a:tailEnd/>
            </a:ln>
          </p:spPr>
          <p:txBody>
            <a:bodyPr/>
            <a:lstStyle/>
            <a:p>
              <a:endParaRPr lang="en-GB"/>
            </a:p>
          </p:txBody>
        </p:sp>
        <p:sp>
          <p:nvSpPr>
            <p:cNvPr id="23357" name="Line 209"/>
            <p:cNvSpPr>
              <a:spLocks noChangeShapeType="1"/>
            </p:cNvSpPr>
            <p:nvPr/>
          </p:nvSpPr>
          <p:spPr bwMode="auto">
            <a:xfrm flipV="1">
              <a:off x="2242" y="3459"/>
              <a:ext cx="7" cy="2"/>
            </a:xfrm>
            <a:prstGeom prst="line">
              <a:avLst/>
            </a:prstGeom>
            <a:noFill/>
            <a:ln w="0">
              <a:solidFill>
                <a:schemeClr val="tx1"/>
              </a:solidFill>
              <a:round/>
              <a:headEnd/>
              <a:tailEnd/>
            </a:ln>
          </p:spPr>
          <p:txBody>
            <a:bodyPr/>
            <a:lstStyle/>
            <a:p>
              <a:endParaRPr lang="en-GB"/>
            </a:p>
          </p:txBody>
        </p:sp>
        <p:sp>
          <p:nvSpPr>
            <p:cNvPr id="23358" name="Freeform 210"/>
            <p:cNvSpPr>
              <a:spLocks/>
            </p:cNvSpPr>
            <p:nvPr/>
          </p:nvSpPr>
          <p:spPr bwMode="auto">
            <a:xfrm>
              <a:off x="2257" y="3453"/>
              <a:ext cx="10" cy="2"/>
            </a:xfrm>
            <a:custGeom>
              <a:avLst/>
              <a:gdLst>
                <a:gd name="T0" fmla="*/ 0 w 10"/>
                <a:gd name="T1" fmla="*/ 2 h 2"/>
                <a:gd name="T2" fmla="*/ 4 w 10"/>
                <a:gd name="T3" fmla="*/ 2 h 2"/>
                <a:gd name="T4" fmla="*/ 10 w 10"/>
                <a:gd name="T5" fmla="*/ 0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0" y="2"/>
                  </a:moveTo>
                  <a:lnTo>
                    <a:pt x="4" y="2"/>
                  </a:lnTo>
                  <a:lnTo>
                    <a:pt x="10" y="0"/>
                  </a:lnTo>
                </a:path>
              </a:pathLst>
            </a:custGeom>
            <a:noFill/>
            <a:ln w="0">
              <a:solidFill>
                <a:schemeClr val="tx1"/>
              </a:solidFill>
              <a:round/>
              <a:headEnd/>
              <a:tailEnd/>
            </a:ln>
          </p:spPr>
          <p:txBody>
            <a:bodyPr/>
            <a:lstStyle/>
            <a:p>
              <a:endParaRPr lang="en-US"/>
            </a:p>
          </p:txBody>
        </p:sp>
        <p:sp>
          <p:nvSpPr>
            <p:cNvPr id="23359" name="Line 211"/>
            <p:cNvSpPr>
              <a:spLocks noChangeShapeType="1"/>
            </p:cNvSpPr>
            <p:nvPr/>
          </p:nvSpPr>
          <p:spPr bwMode="auto">
            <a:xfrm flipV="1">
              <a:off x="2275" y="3447"/>
              <a:ext cx="7" cy="4"/>
            </a:xfrm>
            <a:prstGeom prst="line">
              <a:avLst/>
            </a:prstGeom>
            <a:noFill/>
            <a:ln w="0">
              <a:solidFill>
                <a:schemeClr val="tx1"/>
              </a:solidFill>
              <a:round/>
              <a:headEnd/>
              <a:tailEnd/>
            </a:ln>
          </p:spPr>
          <p:txBody>
            <a:bodyPr/>
            <a:lstStyle/>
            <a:p>
              <a:endParaRPr lang="en-GB"/>
            </a:p>
          </p:txBody>
        </p:sp>
        <p:sp>
          <p:nvSpPr>
            <p:cNvPr id="23360" name="Line 212"/>
            <p:cNvSpPr>
              <a:spLocks noChangeShapeType="1"/>
            </p:cNvSpPr>
            <p:nvPr/>
          </p:nvSpPr>
          <p:spPr bwMode="auto">
            <a:xfrm flipV="1">
              <a:off x="2292" y="3444"/>
              <a:ext cx="8" cy="1"/>
            </a:xfrm>
            <a:prstGeom prst="line">
              <a:avLst/>
            </a:prstGeom>
            <a:noFill/>
            <a:ln w="0">
              <a:solidFill>
                <a:schemeClr val="tx1"/>
              </a:solidFill>
              <a:round/>
              <a:headEnd/>
              <a:tailEnd/>
            </a:ln>
          </p:spPr>
          <p:txBody>
            <a:bodyPr/>
            <a:lstStyle/>
            <a:p>
              <a:endParaRPr lang="en-GB"/>
            </a:p>
          </p:txBody>
        </p:sp>
        <p:sp>
          <p:nvSpPr>
            <p:cNvPr id="23361" name="Line 213"/>
            <p:cNvSpPr>
              <a:spLocks noChangeShapeType="1"/>
            </p:cNvSpPr>
            <p:nvPr/>
          </p:nvSpPr>
          <p:spPr bwMode="auto">
            <a:xfrm flipV="1">
              <a:off x="2307" y="3438"/>
              <a:ext cx="10" cy="4"/>
            </a:xfrm>
            <a:prstGeom prst="line">
              <a:avLst/>
            </a:prstGeom>
            <a:noFill/>
            <a:ln w="0">
              <a:solidFill>
                <a:schemeClr val="tx1"/>
              </a:solidFill>
              <a:round/>
              <a:headEnd/>
              <a:tailEnd/>
            </a:ln>
          </p:spPr>
          <p:txBody>
            <a:bodyPr/>
            <a:lstStyle/>
            <a:p>
              <a:endParaRPr lang="en-GB"/>
            </a:p>
          </p:txBody>
        </p:sp>
        <p:sp>
          <p:nvSpPr>
            <p:cNvPr id="23362" name="Line 214"/>
            <p:cNvSpPr>
              <a:spLocks noChangeShapeType="1"/>
            </p:cNvSpPr>
            <p:nvPr/>
          </p:nvSpPr>
          <p:spPr bwMode="auto">
            <a:xfrm flipV="1">
              <a:off x="2325" y="3434"/>
              <a:ext cx="7" cy="2"/>
            </a:xfrm>
            <a:prstGeom prst="line">
              <a:avLst/>
            </a:prstGeom>
            <a:noFill/>
            <a:ln w="0">
              <a:solidFill>
                <a:schemeClr val="tx1"/>
              </a:solidFill>
              <a:round/>
              <a:headEnd/>
              <a:tailEnd/>
            </a:ln>
          </p:spPr>
          <p:txBody>
            <a:bodyPr/>
            <a:lstStyle/>
            <a:p>
              <a:endParaRPr lang="en-GB"/>
            </a:p>
          </p:txBody>
        </p:sp>
        <p:sp>
          <p:nvSpPr>
            <p:cNvPr id="23363" name="Line 215"/>
            <p:cNvSpPr>
              <a:spLocks noChangeShapeType="1"/>
            </p:cNvSpPr>
            <p:nvPr/>
          </p:nvSpPr>
          <p:spPr bwMode="auto">
            <a:xfrm flipV="1">
              <a:off x="2342" y="3428"/>
              <a:ext cx="8" cy="2"/>
            </a:xfrm>
            <a:prstGeom prst="line">
              <a:avLst/>
            </a:prstGeom>
            <a:noFill/>
            <a:ln w="0">
              <a:solidFill>
                <a:schemeClr val="tx1"/>
              </a:solidFill>
              <a:round/>
              <a:headEnd/>
              <a:tailEnd/>
            </a:ln>
          </p:spPr>
          <p:txBody>
            <a:bodyPr/>
            <a:lstStyle/>
            <a:p>
              <a:endParaRPr lang="en-GB"/>
            </a:p>
          </p:txBody>
        </p:sp>
        <p:sp>
          <p:nvSpPr>
            <p:cNvPr id="23364" name="Line 216"/>
            <p:cNvSpPr>
              <a:spLocks noChangeShapeType="1"/>
            </p:cNvSpPr>
            <p:nvPr/>
          </p:nvSpPr>
          <p:spPr bwMode="auto">
            <a:xfrm flipV="1">
              <a:off x="2358" y="3424"/>
              <a:ext cx="7" cy="2"/>
            </a:xfrm>
            <a:prstGeom prst="line">
              <a:avLst/>
            </a:prstGeom>
            <a:noFill/>
            <a:ln w="0">
              <a:solidFill>
                <a:schemeClr val="tx1"/>
              </a:solidFill>
              <a:round/>
              <a:headEnd/>
              <a:tailEnd/>
            </a:ln>
          </p:spPr>
          <p:txBody>
            <a:bodyPr/>
            <a:lstStyle/>
            <a:p>
              <a:endParaRPr lang="en-GB"/>
            </a:p>
          </p:txBody>
        </p:sp>
        <p:sp>
          <p:nvSpPr>
            <p:cNvPr id="23365" name="Line 217"/>
            <p:cNvSpPr>
              <a:spLocks noChangeShapeType="1"/>
            </p:cNvSpPr>
            <p:nvPr/>
          </p:nvSpPr>
          <p:spPr bwMode="auto">
            <a:xfrm flipV="1">
              <a:off x="2375" y="3418"/>
              <a:ext cx="8" cy="2"/>
            </a:xfrm>
            <a:prstGeom prst="line">
              <a:avLst/>
            </a:prstGeom>
            <a:noFill/>
            <a:ln w="0">
              <a:solidFill>
                <a:schemeClr val="tx1"/>
              </a:solidFill>
              <a:round/>
              <a:headEnd/>
              <a:tailEnd/>
            </a:ln>
          </p:spPr>
          <p:txBody>
            <a:bodyPr/>
            <a:lstStyle/>
            <a:p>
              <a:endParaRPr lang="en-GB"/>
            </a:p>
          </p:txBody>
        </p:sp>
        <p:sp>
          <p:nvSpPr>
            <p:cNvPr id="23366" name="Freeform 218"/>
            <p:cNvSpPr>
              <a:spLocks/>
            </p:cNvSpPr>
            <p:nvPr/>
          </p:nvSpPr>
          <p:spPr bwMode="auto">
            <a:xfrm>
              <a:off x="2390" y="3414"/>
              <a:ext cx="10" cy="2"/>
            </a:xfrm>
            <a:custGeom>
              <a:avLst/>
              <a:gdLst>
                <a:gd name="T0" fmla="*/ 0 w 10"/>
                <a:gd name="T1" fmla="*/ 2 h 2"/>
                <a:gd name="T2" fmla="*/ 4 w 10"/>
                <a:gd name="T3" fmla="*/ 0 h 2"/>
                <a:gd name="T4" fmla="*/ 10 w 10"/>
                <a:gd name="T5" fmla="*/ 0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0" y="2"/>
                  </a:moveTo>
                  <a:lnTo>
                    <a:pt x="4" y="0"/>
                  </a:lnTo>
                  <a:lnTo>
                    <a:pt x="10" y="0"/>
                  </a:lnTo>
                </a:path>
              </a:pathLst>
            </a:custGeom>
            <a:noFill/>
            <a:ln w="0">
              <a:solidFill>
                <a:schemeClr val="tx1"/>
              </a:solidFill>
              <a:round/>
              <a:headEnd/>
              <a:tailEnd/>
            </a:ln>
          </p:spPr>
          <p:txBody>
            <a:bodyPr/>
            <a:lstStyle/>
            <a:p>
              <a:endParaRPr lang="en-US"/>
            </a:p>
          </p:txBody>
        </p:sp>
        <p:sp>
          <p:nvSpPr>
            <p:cNvPr id="23367" name="Line 219"/>
            <p:cNvSpPr>
              <a:spLocks noChangeShapeType="1"/>
            </p:cNvSpPr>
            <p:nvPr/>
          </p:nvSpPr>
          <p:spPr bwMode="auto">
            <a:xfrm flipV="1">
              <a:off x="2408" y="3410"/>
              <a:ext cx="9" cy="2"/>
            </a:xfrm>
            <a:prstGeom prst="line">
              <a:avLst/>
            </a:prstGeom>
            <a:noFill/>
            <a:ln w="0">
              <a:solidFill>
                <a:schemeClr val="tx1"/>
              </a:solidFill>
              <a:round/>
              <a:headEnd/>
              <a:tailEnd/>
            </a:ln>
          </p:spPr>
          <p:txBody>
            <a:bodyPr/>
            <a:lstStyle/>
            <a:p>
              <a:endParaRPr lang="en-GB"/>
            </a:p>
          </p:txBody>
        </p:sp>
        <p:sp>
          <p:nvSpPr>
            <p:cNvPr id="23368" name="Line 220"/>
            <p:cNvSpPr>
              <a:spLocks noChangeShapeType="1"/>
            </p:cNvSpPr>
            <p:nvPr/>
          </p:nvSpPr>
          <p:spPr bwMode="auto">
            <a:xfrm flipV="1">
              <a:off x="2425" y="3405"/>
              <a:ext cx="8" cy="2"/>
            </a:xfrm>
            <a:prstGeom prst="line">
              <a:avLst/>
            </a:prstGeom>
            <a:noFill/>
            <a:ln w="0">
              <a:solidFill>
                <a:schemeClr val="tx1"/>
              </a:solidFill>
              <a:round/>
              <a:headEnd/>
              <a:tailEnd/>
            </a:ln>
          </p:spPr>
          <p:txBody>
            <a:bodyPr/>
            <a:lstStyle/>
            <a:p>
              <a:endParaRPr lang="en-GB"/>
            </a:p>
          </p:txBody>
        </p:sp>
        <p:sp>
          <p:nvSpPr>
            <p:cNvPr id="23369" name="Line 221"/>
            <p:cNvSpPr>
              <a:spLocks noChangeShapeType="1"/>
            </p:cNvSpPr>
            <p:nvPr/>
          </p:nvSpPr>
          <p:spPr bwMode="auto">
            <a:xfrm flipV="1">
              <a:off x="2442" y="3401"/>
              <a:ext cx="8" cy="2"/>
            </a:xfrm>
            <a:prstGeom prst="line">
              <a:avLst/>
            </a:prstGeom>
            <a:noFill/>
            <a:ln w="0">
              <a:solidFill>
                <a:schemeClr val="tx1"/>
              </a:solidFill>
              <a:round/>
              <a:headEnd/>
              <a:tailEnd/>
            </a:ln>
          </p:spPr>
          <p:txBody>
            <a:bodyPr/>
            <a:lstStyle/>
            <a:p>
              <a:endParaRPr lang="en-GB"/>
            </a:p>
          </p:txBody>
        </p:sp>
        <p:sp>
          <p:nvSpPr>
            <p:cNvPr id="23370" name="Line 222"/>
            <p:cNvSpPr>
              <a:spLocks noChangeShapeType="1"/>
            </p:cNvSpPr>
            <p:nvPr/>
          </p:nvSpPr>
          <p:spPr bwMode="auto">
            <a:xfrm flipV="1">
              <a:off x="2458" y="3397"/>
              <a:ext cx="10" cy="2"/>
            </a:xfrm>
            <a:prstGeom prst="line">
              <a:avLst/>
            </a:prstGeom>
            <a:noFill/>
            <a:ln w="0">
              <a:solidFill>
                <a:schemeClr val="tx1"/>
              </a:solidFill>
              <a:round/>
              <a:headEnd/>
              <a:tailEnd/>
            </a:ln>
          </p:spPr>
          <p:txBody>
            <a:bodyPr/>
            <a:lstStyle/>
            <a:p>
              <a:endParaRPr lang="en-GB"/>
            </a:p>
          </p:txBody>
        </p:sp>
        <p:sp>
          <p:nvSpPr>
            <p:cNvPr id="23371" name="Line 223"/>
            <p:cNvSpPr>
              <a:spLocks noChangeShapeType="1"/>
            </p:cNvSpPr>
            <p:nvPr/>
          </p:nvSpPr>
          <p:spPr bwMode="auto">
            <a:xfrm flipV="1">
              <a:off x="2475" y="3393"/>
              <a:ext cx="10" cy="2"/>
            </a:xfrm>
            <a:prstGeom prst="line">
              <a:avLst/>
            </a:prstGeom>
            <a:noFill/>
            <a:ln w="0">
              <a:solidFill>
                <a:schemeClr val="tx1"/>
              </a:solidFill>
              <a:round/>
              <a:headEnd/>
              <a:tailEnd/>
            </a:ln>
          </p:spPr>
          <p:txBody>
            <a:bodyPr/>
            <a:lstStyle/>
            <a:p>
              <a:endParaRPr lang="en-GB"/>
            </a:p>
          </p:txBody>
        </p:sp>
        <p:sp>
          <p:nvSpPr>
            <p:cNvPr id="23372" name="Line 224"/>
            <p:cNvSpPr>
              <a:spLocks noChangeShapeType="1"/>
            </p:cNvSpPr>
            <p:nvPr/>
          </p:nvSpPr>
          <p:spPr bwMode="auto">
            <a:xfrm flipV="1">
              <a:off x="2493" y="3389"/>
              <a:ext cx="7" cy="2"/>
            </a:xfrm>
            <a:prstGeom prst="line">
              <a:avLst/>
            </a:prstGeom>
            <a:noFill/>
            <a:ln w="0">
              <a:solidFill>
                <a:schemeClr val="tx1"/>
              </a:solidFill>
              <a:round/>
              <a:headEnd/>
              <a:tailEnd/>
            </a:ln>
          </p:spPr>
          <p:txBody>
            <a:bodyPr/>
            <a:lstStyle/>
            <a:p>
              <a:endParaRPr lang="en-GB"/>
            </a:p>
          </p:txBody>
        </p:sp>
        <p:sp>
          <p:nvSpPr>
            <p:cNvPr id="23373" name="Line 225"/>
            <p:cNvSpPr>
              <a:spLocks noChangeShapeType="1"/>
            </p:cNvSpPr>
            <p:nvPr/>
          </p:nvSpPr>
          <p:spPr bwMode="auto">
            <a:xfrm flipV="1">
              <a:off x="2510" y="3385"/>
              <a:ext cx="8" cy="2"/>
            </a:xfrm>
            <a:prstGeom prst="line">
              <a:avLst/>
            </a:prstGeom>
            <a:noFill/>
            <a:ln w="0">
              <a:solidFill>
                <a:schemeClr val="tx1"/>
              </a:solidFill>
              <a:round/>
              <a:headEnd/>
              <a:tailEnd/>
            </a:ln>
          </p:spPr>
          <p:txBody>
            <a:bodyPr/>
            <a:lstStyle/>
            <a:p>
              <a:endParaRPr lang="en-GB"/>
            </a:p>
          </p:txBody>
        </p:sp>
        <p:sp>
          <p:nvSpPr>
            <p:cNvPr id="23374" name="Line 226"/>
            <p:cNvSpPr>
              <a:spLocks noChangeShapeType="1"/>
            </p:cNvSpPr>
            <p:nvPr/>
          </p:nvSpPr>
          <p:spPr bwMode="auto">
            <a:xfrm flipV="1">
              <a:off x="2525" y="3381"/>
              <a:ext cx="10" cy="2"/>
            </a:xfrm>
            <a:prstGeom prst="line">
              <a:avLst/>
            </a:prstGeom>
            <a:noFill/>
            <a:ln w="0">
              <a:solidFill>
                <a:schemeClr val="tx1"/>
              </a:solidFill>
              <a:round/>
              <a:headEnd/>
              <a:tailEnd/>
            </a:ln>
          </p:spPr>
          <p:txBody>
            <a:bodyPr/>
            <a:lstStyle/>
            <a:p>
              <a:endParaRPr lang="en-GB"/>
            </a:p>
          </p:txBody>
        </p:sp>
        <p:sp>
          <p:nvSpPr>
            <p:cNvPr id="23375" name="Line 227"/>
            <p:cNvSpPr>
              <a:spLocks noChangeShapeType="1"/>
            </p:cNvSpPr>
            <p:nvPr/>
          </p:nvSpPr>
          <p:spPr bwMode="auto">
            <a:xfrm flipV="1">
              <a:off x="2543" y="3377"/>
              <a:ext cx="10" cy="2"/>
            </a:xfrm>
            <a:prstGeom prst="line">
              <a:avLst/>
            </a:prstGeom>
            <a:noFill/>
            <a:ln w="0">
              <a:solidFill>
                <a:schemeClr val="tx1"/>
              </a:solidFill>
              <a:round/>
              <a:headEnd/>
              <a:tailEnd/>
            </a:ln>
          </p:spPr>
          <p:txBody>
            <a:bodyPr/>
            <a:lstStyle/>
            <a:p>
              <a:endParaRPr lang="en-GB"/>
            </a:p>
          </p:txBody>
        </p:sp>
        <p:sp>
          <p:nvSpPr>
            <p:cNvPr id="23376" name="Line 228"/>
            <p:cNvSpPr>
              <a:spLocks noChangeShapeType="1"/>
            </p:cNvSpPr>
            <p:nvPr/>
          </p:nvSpPr>
          <p:spPr bwMode="auto">
            <a:xfrm flipV="1">
              <a:off x="2560" y="3373"/>
              <a:ext cx="8" cy="2"/>
            </a:xfrm>
            <a:prstGeom prst="line">
              <a:avLst/>
            </a:prstGeom>
            <a:noFill/>
            <a:ln w="0">
              <a:solidFill>
                <a:schemeClr val="tx1"/>
              </a:solidFill>
              <a:round/>
              <a:headEnd/>
              <a:tailEnd/>
            </a:ln>
          </p:spPr>
          <p:txBody>
            <a:bodyPr/>
            <a:lstStyle/>
            <a:p>
              <a:endParaRPr lang="en-GB"/>
            </a:p>
          </p:txBody>
        </p:sp>
        <p:sp>
          <p:nvSpPr>
            <p:cNvPr id="23377" name="Line 229"/>
            <p:cNvSpPr>
              <a:spLocks noChangeShapeType="1"/>
            </p:cNvSpPr>
            <p:nvPr/>
          </p:nvSpPr>
          <p:spPr bwMode="auto">
            <a:xfrm>
              <a:off x="2578" y="3371"/>
              <a:ext cx="7" cy="1"/>
            </a:xfrm>
            <a:prstGeom prst="line">
              <a:avLst/>
            </a:prstGeom>
            <a:noFill/>
            <a:ln w="0">
              <a:solidFill>
                <a:schemeClr val="tx1"/>
              </a:solidFill>
              <a:round/>
              <a:headEnd/>
              <a:tailEnd/>
            </a:ln>
          </p:spPr>
          <p:txBody>
            <a:bodyPr/>
            <a:lstStyle/>
            <a:p>
              <a:endParaRPr lang="en-GB"/>
            </a:p>
          </p:txBody>
        </p:sp>
        <p:sp>
          <p:nvSpPr>
            <p:cNvPr id="23378" name="Line 230"/>
            <p:cNvSpPr>
              <a:spLocks noChangeShapeType="1"/>
            </p:cNvSpPr>
            <p:nvPr/>
          </p:nvSpPr>
          <p:spPr bwMode="auto">
            <a:xfrm flipV="1">
              <a:off x="2595" y="3368"/>
              <a:ext cx="8" cy="2"/>
            </a:xfrm>
            <a:prstGeom prst="line">
              <a:avLst/>
            </a:prstGeom>
            <a:noFill/>
            <a:ln w="0">
              <a:solidFill>
                <a:schemeClr val="tx1"/>
              </a:solidFill>
              <a:round/>
              <a:headEnd/>
              <a:tailEnd/>
            </a:ln>
          </p:spPr>
          <p:txBody>
            <a:bodyPr/>
            <a:lstStyle/>
            <a:p>
              <a:endParaRPr lang="en-GB"/>
            </a:p>
          </p:txBody>
        </p:sp>
        <p:sp>
          <p:nvSpPr>
            <p:cNvPr id="23379" name="Line 231"/>
            <p:cNvSpPr>
              <a:spLocks noChangeShapeType="1"/>
            </p:cNvSpPr>
            <p:nvPr/>
          </p:nvSpPr>
          <p:spPr bwMode="auto">
            <a:xfrm flipV="1">
              <a:off x="2612" y="3364"/>
              <a:ext cx="8" cy="2"/>
            </a:xfrm>
            <a:prstGeom prst="line">
              <a:avLst/>
            </a:prstGeom>
            <a:noFill/>
            <a:ln w="0">
              <a:solidFill>
                <a:schemeClr val="tx1"/>
              </a:solidFill>
              <a:round/>
              <a:headEnd/>
              <a:tailEnd/>
            </a:ln>
          </p:spPr>
          <p:txBody>
            <a:bodyPr/>
            <a:lstStyle/>
            <a:p>
              <a:endParaRPr lang="en-GB"/>
            </a:p>
          </p:txBody>
        </p:sp>
        <p:sp>
          <p:nvSpPr>
            <p:cNvPr id="23380" name="Line 232"/>
            <p:cNvSpPr>
              <a:spLocks noChangeShapeType="1"/>
            </p:cNvSpPr>
            <p:nvPr/>
          </p:nvSpPr>
          <p:spPr bwMode="auto">
            <a:xfrm flipV="1">
              <a:off x="2628" y="3360"/>
              <a:ext cx="9" cy="2"/>
            </a:xfrm>
            <a:prstGeom prst="line">
              <a:avLst/>
            </a:prstGeom>
            <a:noFill/>
            <a:ln w="0">
              <a:solidFill>
                <a:schemeClr val="tx1"/>
              </a:solidFill>
              <a:round/>
              <a:headEnd/>
              <a:tailEnd/>
            </a:ln>
          </p:spPr>
          <p:txBody>
            <a:bodyPr/>
            <a:lstStyle/>
            <a:p>
              <a:endParaRPr lang="en-GB"/>
            </a:p>
          </p:txBody>
        </p:sp>
        <p:sp>
          <p:nvSpPr>
            <p:cNvPr id="23381" name="Line 233"/>
            <p:cNvSpPr>
              <a:spLocks noChangeShapeType="1"/>
            </p:cNvSpPr>
            <p:nvPr/>
          </p:nvSpPr>
          <p:spPr bwMode="auto">
            <a:xfrm flipV="1">
              <a:off x="2645" y="3356"/>
              <a:ext cx="10" cy="2"/>
            </a:xfrm>
            <a:prstGeom prst="line">
              <a:avLst/>
            </a:prstGeom>
            <a:noFill/>
            <a:ln w="0">
              <a:solidFill>
                <a:schemeClr val="tx1"/>
              </a:solidFill>
              <a:round/>
              <a:headEnd/>
              <a:tailEnd/>
            </a:ln>
          </p:spPr>
          <p:txBody>
            <a:bodyPr/>
            <a:lstStyle/>
            <a:p>
              <a:endParaRPr lang="en-GB"/>
            </a:p>
          </p:txBody>
        </p:sp>
        <p:sp>
          <p:nvSpPr>
            <p:cNvPr id="23382" name="Line 234"/>
            <p:cNvSpPr>
              <a:spLocks noChangeShapeType="1"/>
            </p:cNvSpPr>
            <p:nvPr/>
          </p:nvSpPr>
          <p:spPr bwMode="auto">
            <a:xfrm>
              <a:off x="2663" y="3354"/>
              <a:ext cx="7" cy="1"/>
            </a:xfrm>
            <a:prstGeom prst="line">
              <a:avLst/>
            </a:prstGeom>
            <a:noFill/>
            <a:ln w="0">
              <a:solidFill>
                <a:schemeClr val="tx1"/>
              </a:solidFill>
              <a:round/>
              <a:headEnd/>
              <a:tailEnd/>
            </a:ln>
          </p:spPr>
          <p:txBody>
            <a:bodyPr/>
            <a:lstStyle/>
            <a:p>
              <a:endParaRPr lang="en-GB"/>
            </a:p>
          </p:txBody>
        </p:sp>
        <p:sp>
          <p:nvSpPr>
            <p:cNvPr id="23383" name="Line 235"/>
            <p:cNvSpPr>
              <a:spLocks noChangeShapeType="1"/>
            </p:cNvSpPr>
            <p:nvPr/>
          </p:nvSpPr>
          <p:spPr bwMode="auto">
            <a:xfrm flipV="1">
              <a:off x="2680" y="3350"/>
              <a:ext cx="8" cy="2"/>
            </a:xfrm>
            <a:prstGeom prst="line">
              <a:avLst/>
            </a:prstGeom>
            <a:noFill/>
            <a:ln w="0">
              <a:solidFill>
                <a:schemeClr val="tx1"/>
              </a:solidFill>
              <a:round/>
              <a:headEnd/>
              <a:tailEnd/>
            </a:ln>
          </p:spPr>
          <p:txBody>
            <a:bodyPr/>
            <a:lstStyle/>
            <a:p>
              <a:endParaRPr lang="en-GB"/>
            </a:p>
          </p:txBody>
        </p:sp>
        <p:sp>
          <p:nvSpPr>
            <p:cNvPr id="23384" name="Line 236"/>
            <p:cNvSpPr>
              <a:spLocks noChangeShapeType="1"/>
            </p:cNvSpPr>
            <p:nvPr/>
          </p:nvSpPr>
          <p:spPr bwMode="auto">
            <a:xfrm>
              <a:off x="2697" y="3348"/>
              <a:ext cx="8" cy="1"/>
            </a:xfrm>
            <a:prstGeom prst="line">
              <a:avLst/>
            </a:prstGeom>
            <a:noFill/>
            <a:ln w="0">
              <a:solidFill>
                <a:schemeClr val="tx1"/>
              </a:solidFill>
              <a:round/>
              <a:headEnd/>
              <a:tailEnd/>
            </a:ln>
          </p:spPr>
          <p:txBody>
            <a:bodyPr/>
            <a:lstStyle/>
            <a:p>
              <a:endParaRPr lang="en-GB"/>
            </a:p>
          </p:txBody>
        </p:sp>
        <p:sp>
          <p:nvSpPr>
            <p:cNvPr id="23385" name="Line 237"/>
            <p:cNvSpPr>
              <a:spLocks noChangeShapeType="1"/>
            </p:cNvSpPr>
            <p:nvPr/>
          </p:nvSpPr>
          <p:spPr bwMode="auto">
            <a:xfrm flipV="1">
              <a:off x="2715" y="3344"/>
              <a:ext cx="7" cy="2"/>
            </a:xfrm>
            <a:prstGeom prst="line">
              <a:avLst/>
            </a:prstGeom>
            <a:noFill/>
            <a:ln w="0">
              <a:solidFill>
                <a:schemeClr val="tx1"/>
              </a:solidFill>
              <a:round/>
              <a:headEnd/>
              <a:tailEnd/>
            </a:ln>
          </p:spPr>
          <p:txBody>
            <a:bodyPr/>
            <a:lstStyle/>
            <a:p>
              <a:endParaRPr lang="en-GB"/>
            </a:p>
          </p:txBody>
        </p:sp>
        <p:sp>
          <p:nvSpPr>
            <p:cNvPr id="23386" name="Line 238"/>
            <p:cNvSpPr>
              <a:spLocks noChangeShapeType="1"/>
            </p:cNvSpPr>
            <p:nvPr/>
          </p:nvSpPr>
          <p:spPr bwMode="auto">
            <a:xfrm flipV="1">
              <a:off x="2730" y="3340"/>
              <a:ext cx="10" cy="2"/>
            </a:xfrm>
            <a:prstGeom prst="line">
              <a:avLst/>
            </a:prstGeom>
            <a:noFill/>
            <a:ln w="0">
              <a:solidFill>
                <a:schemeClr val="tx1"/>
              </a:solidFill>
              <a:round/>
              <a:headEnd/>
              <a:tailEnd/>
            </a:ln>
          </p:spPr>
          <p:txBody>
            <a:bodyPr/>
            <a:lstStyle/>
            <a:p>
              <a:endParaRPr lang="en-GB"/>
            </a:p>
          </p:txBody>
        </p:sp>
        <p:sp>
          <p:nvSpPr>
            <p:cNvPr id="23387" name="Line 239"/>
            <p:cNvSpPr>
              <a:spLocks noChangeShapeType="1"/>
            </p:cNvSpPr>
            <p:nvPr/>
          </p:nvSpPr>
          <p:spPr bwMode="auto">
            <a:xfrm flipV="1">
              <a:off x="2748" y="3338"/>
              <a:ext cx="9" cy="2"/>
            </a:xfrm>
            <a:prstGeom prst="line">
              <a:avLst/>
            </a:prstGeom>
            <a:noFill/>
            <a:ln w="0">
              <a:solidFill>
                <a:schemeClr val="tx1"/>
              </a:solidFill>
              <a:round/>
              <a:headEnd/>
              <a:tailEnd/>
            </a:ln>
          </p:spPr>
          <p:txBody>
            <a:bodyPr/>
            <a:lstStyle/>
            <a:p>
              <a:endParaRPr lang="en-GB"/>
            </a:p>
          </p:txBody>
        </p:sp>
        <p:sp>
          <p:nvSpPr>
            <p:cNvPr id="23388" name="Line 240"/>
            <p:cNvSpPr>
              <a:spLocks noChangeShapeType="1"/>
            </p:cNvSpPr>
            <p:nvPr/>
          </p:nvSpPr>
          <p:spPr bwMode="auto">
            <a:xfrm flipV="1">
              <a:off x="2765" y="3334"/>
              <a:ext cx="10" cy="2"/>
            </a:xfrm>
            <a:prstGeom prst="line">
              <a:avLst/>
            </a:prstGeom>
            <a:noFill/>
            <a:ln w="0">
              <a:solidFill>
                <a:schemeClr val="tx1"/>
              </a:solidFill>
              <a:round/>
              <a:headEnd/>
              <a:tailEnd/>
            </a:ln>
          </p:spPr>
          <p:txBody>
            <a:bodyPr/>
            <a:lstStyle/>
            <a:p>
              <a:endParaRPr lang="en-GB"/>
            </a:p>
          </p:txBody>
        </p:sp>
        <p:sp>
          <p:nvSpPr>
            <p:cNvPr id="23389" name="Freeform 241"/>
            <p:cNvSpPr>
              <a:spLocks/>
            </p:cNvSpPr>
            <p:nvPr/>
          </p:nvSpPr>
          <p:spPr bwMode="auto">
            <a:xfrm>
              <a:off x="2782" y="3333"/>
              <a:ext cx="8" cy="1"/>
            </a:xfrm>
            <a:custGeom>
              <a:avLst/>
              <a:gdLst>
                <a:gd name="T0" fmla="*/ 0 w 8"/>
                <a:gd name="T1" fmla="*/ 1 h 1"/>
                <a:gd name="T2" fmla="*/ 6 w 8"/>
                <a:gd name="T3" fmla="*/ 0 h 1"/>
                <a:gd name="T4" fmla="*/ 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0" y="1"/>
                  </a:moveTo>
                  <a:lnTo>
                    <a:pt x="6" y="0"/>
                  </a:lnTo>
                  <a:lnTo>
                    <a:pt x="8" y="0"/>
                  </a:lnTo>
                </a:path>
              </a:pathLst>
            </a:custGeom>
            <a:noFill/>
            <a:ln w="0">
              <a:solidFill>
                <a:schemeClr val="tx1"/>
              </a:solidFill>
              <a:round/>
              <a:headEnd/>
              <a:tailEnd/>
            </a:ln>
          </p:spPr>
          <p:txBody>
            <a:bodyPr/>
            <a:lstStyle/>
            <a:p>
              <a:endParaRPr lang="en-US"/>
            </a:p>
          </p:txBody>
        </p:sp>
        <p:sp>
          <p:nvSpPr>
            <p:cNvPr id="23390" name="Line 242"/>
            <p:cNvSpPr>
              <a:spLocks noChangeShapeType="1"/>
            </p:cNvSpPr>
            <p:nvPr/>
          </p:nvSpPr>
          <p:spPr bwMode="auto">
            <a:xfrm>
              <a:off x="2800" y="3331"/>
              <a:ext cx="7" cy="1"/>
            </a:xfrm>
            <a:prstGeom prst="line">
              <a:avLst/>
            </a:prstGeom>
            <a:noFill/>
            <a:ln w="0">
              <a:solidFill>
                <a:schemeClr val="tx1"/>
              </a:solidFill>
              <a:round/>
              <a:headEnd/>
              <a:tailEnd/>
            </a:ln>
          </p:spPr>
          <p:txBody>
            <a:bodyPr/>
            <a:lstStyle/>
            <a:p>
              <a:endParaRPr lang="en-GB"/>
            </a:p>
          </p:txBody>
        </p:sp>
        <p:sp>
          <p:nvSpPr>
            <p:cNvPr id="23391" name="Line 243"/>
            <p:cNvSpPr>
              <a:spLocks noChangeShapeType="1"/>
            </p:cNvSpPr>
            <p:nvPr/>
          </p:nvSpPr>
          <p:spPr bwMode="auto">
            <a:xfrm flipV="1">
              <a:off x="2817" y="3327"/>
              <a:ext cx="8" cy="2"/>
            </a:xfrm>
            <a:prstGeom prst="line">
              <a:avLst/>
            </a:prstGeom>
            <a:noFill/>
            <a:ln w="0">
              <a:solidFill>
                <a:schemeClr val="tx1"/>
              </a:solidFill>
              <a:round/>
              <a:headEnd/>
              <a:tailEnd/>
            </a:ln>
          </p:spPr>
          <p:txBody>
            <a:bodyPr/>
            <a:lstStyle/>
            <a:p>
              <a:endParaRPr lang="en-GB"/>
            </a:p>
          </p:txBody>
        </p:sp>
        <p:sp>
          <p:nvSpPr>
            <p:cNvPr id="23392" name="Line 244"/>
            <p:cNvSpPr>
              <a:spLocks noChangeShapeType="1"/>
            </p:cNvSpPr>
            <p:nvPr/>
          </p:nvSpPr>
          <p:spPr bwMode="auto">
            <a:xfrm flipV="1">
              <a:off x="2834" y="3325"/>
              <a:ext cx="8" cy="2"/>
            </a:xfrm>
            <a:prstGeom prst="line">
              <a:avLst/>
            </a:prstGeom>
            <a:noFill/>
            <a:ln w="0">
              <a:solidFill>
                <a:schemeClr val="tx1"/>
              </a:solidFill>
              <a:round/>
              <a:headEnd/>
              <a:tailEnd/>
            </a:ln>
          </p:spPr>
          <p:txBody>
            <a:bodyPr/>
            <a:lstStyle/>
            <a:p>
              <a:endParaRPr lang="en-GB"/>
            </a:p>
          </p:txBody>
        </p:sp>
        <p:sp>
          <p:nvSpPr>
            <p:cNvPr id="23393" name="Line 245"/>
            <p:cNvSpPr>
              <a:spLocks noChangeShapeType="1"/>
            </p:cNvSpPr>
            <p:nvPr/>
          </p:nvSpPr>
          <p:spPr bwMode="auto">
            <a:xfrm flipV="1">
              <a:off x="2852" y="3323"/>
              <a:ext cx="7" cy="2"/>
            </a:xfrm>
            <a:prstGeom prst="line">
              <a:avLst/>
            </a:prstGeom>
            <a:noFill/>
            <a:ln w="0">
              <a:solidFill>
                <a:schemeClr val="tx1"/>
              </a:solidFill>
              <a:round/>
              <a:headEnd/>
              <a:tailEnd/>
            </a:ln>
          </p:spPr>
          <p:txBody>
            <a:bodyPr/>
            <a:lstStyle/>
            <a:p>
              <a:endParaRPr lang="en-GB"/>
            </a:p>
          </p:txBody>
        </p:sp>
        <p:sp>
          <p:nvSpPr>
            <p:cNvPr id="23394" name="Line 246"/>
            <p:cNvSpPr>
              <a:spLocks noChangeShapeType="1"/>
            </p:cNvSpPr>
            <p:nvPr/>
          </p:nvSpPr>
          <p:spPr bwMode="auto">
            <a:xfrm>
              <a:off x="2869" y="3321"/>
              <a:ext cx="8" cy="1"/>
            </a:xfrm>
            <a:prstGeom prst="line">
              <a:avLst/>
            </a:prstGeom>
            <a:noFill/>
            <a:ln w="0">
              <a:solidFill>
                <a:schemeClr val="tx1"/>
              </a:solidFill>
              <a:round/>
              <a:headEnd/>
              <a:tailEnd/>
            </a:ln>
          </p:spPr>
          <p:txBody>
            <a:bodyPr/>
            <a:lstStyle/>
            <a:p>
              <a:endParaRPr lang="en-GB"/>
            </a:p>
          </p:txBody>
        </p:sp>
        <p:sp>
          <p:nvSpPr>
            <p:cNvPr id="23395" name="Line 247"/>
            <p:cNvSpPr>
              <a:spLocks noChangeShapeType="1"/>
            </p:cNvSpPr>
            <p:nvPr/>
          </p:nvSpPr>
          <p:spPr bwMode="auto">
            <a:xfrm flipV="1">
              <a:off x="2887" y="3317"/>
              <a:ext cx="7" cy="2"/>
            </a:xfrm>
            <a:prstGeom prst="line">
              <a:avLst/>
            </a:prstGeom>
            <a:noFill/>
            <a:ln w="0">
              <a:solidFill>
                <a:schemeClr val="tx1"/>
              </a:solidFill>
              <a:round/>
              <a:headEnd/>
              <a:tailEnd/>
            </a:ln>
          </p:spPr>
          <p:txBody>
            <a:bodyPr/>
            <a:lstStyle/>
            <a:p>
              <a:endParaRPr lang="en-GB"/>
            </a:p>
          </p:txBody>
        </p:sp>
        <p:sp>
          <p:nvSpPr>
            <p:cNvPr id="23396" name="Line 248"/>
            <p:cNvSpPr>
              <a:spLocks noChangeShapeType="1"/>
            </p:cNvSpPr>
            <p:nvPr/>
          </p:nvSpPr>
          <p:spPr bwMode="auto">
            <a:xfrm flipV="1">
              <a:off x="2902" y="3315"/>
              <a:ext cx="10" cy="2"/>
            </a:xfrm>
            <a:prstGeom prst="line">
              <a:avLst/>
            </a:prstGeom>
            <a:noFill/>
            <a:ln w="0">
              <a:solidFill>
                <a:schemeClr val="tx1"/>
              </a:solidFill>
              <a:round/>
              <a:headEnd/>
              <a:tailEnd/>
            </a:ln>
          </p:spPr>
          <p:txBody>
            <a:bodyPr/>
            <a:lstStyle/>
            <a:p>
              <a:endParaRPr lang="en-GB"/>
            </a:p>
          </p:txBody>
        </p:sp>
        <p:sp>
          <p:nvSpPr>
            <p:cNvPr id="23397" name="Line 249"/>
            <p:cNvSpPr>
              <a:spLocks noChangeShapeType="1"/>
            </p:cNvSpPr>
            <p:nvPr/>
          </p:nvSpPr>
          <p:spPr bwMode="auto">
            <a:xfrm flipV="1">
              <a:off x="2919" y="3313"/>
              <a:ext cx="10" cy="2"/>
            </a:xfrm>
            <a:prstGeom prst="line">
              <a:avLst/>
            </a:prstGeom>
            <a:noFill/>
            <a:ln w="0">
              <a:solidFill>
                <a:schemeClr val="tx1"/>
              </a:solidFill>
              <a:round/>
              <a:headEnd/>
              <a:tailEnd/>
            </a:ln>
          </p:spPr>
          <p:txBody>
            <a:bodyPr/>
            <a:lstStyle/>
            <a:p>
              <a:endParaRPr lang="en-GB"/>
            </a:p>
          </p:txBody>
        </p:sp>
        <p:sp>
          <p:nvSpPr>
            <p:cNvPr id="23398" name="Line 250"/>
            <p:cNvSpPr>
              <a:spLocks noChangeShapeType="1"/>
            </p:cNvSpPr>
            <p:nvPr/>
          </p:nvSpPr>
          <p:spPr bwMode="auto">
            <a:xfrm flipV="1">
              <a:off x="2937" y="3311"/>
              <a:ext cx="9" cy="2"/>
            </a:xfrm>
            <a:prstGeom prst="line">
              <a:avLst/>
            </a:prstGeom>
            <a:noFill/>
            <a:ln w="0">
              <a:solidFill>
                <a:schemeClr val="tx1"/>
              </a:solidFill>
              <a:round/>
              <a:headEnd/>
              <a:tailEnd/>
            </a:ln>
          </p:spPr>
          <p:txBody>
            <a:bodyPr/>
            <a:lstStyle/>
            <a:p>
              <a:endParaRPr lang="en-GB"/>
            </a:p>
          </p:txBody>
        </p:sp>
        <p:sp>
          <p:nvSpPr>
            <p:cNvPr id="23399" name="Line 251"/>
            <p:cNvSpPr>
              <a:spLocks noChangeShapeType="1"/>
            </p:cNvSpPr>
            <p:nvPr/>
          </p:nvSpPr>
          <p:spPr bwMode="auto">
            <a:xfrm>
              <a:off x="2954" y="3309"/>
              <a:ext cx="10" cy="1"/>
            </a:xfrm>
            <a:prstGeom prst="line">
              <a:avLst/>
            </a:prstGeom>
            <a:noFill/>
            <a:ln w="0">
              <a:solidFill>
                <a:schemeClr val="tx1"/>
              </a:solidFill>
              <a:round/>
              <a:headEnd/>
              <a:tailEnd/>
            </a:ln>
          </p:spPr>
          <p:txBody>
            <a:bodyPr/>
            <a:lstStyle/>
            <a:p>
              <a:endParaRPr lang="en-GB"/>
            </a:p>
          </p:txBody>
        </p:sp>
        <p:sp>
          <p:nvSpPr>
            <p:cNvPr id="23400" name="Line 252"/>
            <p:cNvSpPr>
              <a:spLocks noChangeShapeType="1"/>
            </p:cNvSpPr>
            <p:nvPr/>
          </p:nvSpPr>
          <p:spPr bwMode="auto">
            <a:xfrm>
              <a:off x="2971" y="3307"/>
              <a:ext cx="10" cy="1"/>
            </a:xfrm>
            <a:prstGeom prst="line">
              <a:avLst/>
            </a:prstGeom>
            <a:noFill/>
            <a:ln w="0">
              <a:solidFill>
                <a:schemeClr val="tx1"/>
              </a:solidFill>
              <a:round/>
              <a:headEnd/>
              <a:tailEnd/>
            </a:ln>
          </p:spPr>
          <p:txBody>
            <a:bodyPr/>
            <a:lstStyle/>
            <a:p>
              <a:endParaRPr lang="en-GB"/>
            </a:p>
          </p:txBody>
        </p:sp>
        <p:sp>
          <p:nvSpPr>
            <p:cNvPr id="23401" name="Line 253"/>
            <p:cNvSpPr>
              <a:spLocks noChangeShapeType="1"/>
            </p:cNvSpPr>
            <p:nvPr/>
          </p:nvSpPr>
          <p:spPr bwMode="auto">
            <a:xfrm>
              <a:off x="2989" y="3305"/>
              <a:ext cx="9" cy="1"/>
            </a:xfrm>
            <a:prstGeom prst="line">
              <a:avLst/>
            </a:prstGeom>
            <a:noFill/>
            <a:ln w="0">
              <a:solidFill>
                <a:schemeClr val="tx1"/>
              </a:solidFill>
              <a:round/>
              <a:headEnd/>
              <a:tailEnd/>
            </a:ln>
          </p:spPr>
          <p:txBody>
            <a:bodyPr/>
            <a:lstStyle/>
            <a:p>
              <a:endParaRPr lang="en-GB"/>
            </a:p>
          </p:txBody>
        </p:sp>
        <p:sp>
          <p:nvSpPr>
            <p:cNvPr id="23402" name="Line 254"/>
            <p:cNvSpPr>
              <a:spLocks noChangeShapeType="1"/>
            </p:cNvSpPr>
            <p:nvPr/>
          </p:nvSpPr>
          <p:spPr bwMode="auto">
            <a:xfrm>
              <a:off x="3006" y="3303"/>
              <a:ext cx="10" cy="1"/>
            </a:xfrm>
            <a:prstGeom prst="line">
              <a:avLst/>
            </a:prstGeom>
            <a:noFill/>
            <a:ln w="0">
              <a:solidFill>
                <a:schemeClr val="tx1"/>
              </a:solidFill>
              <a:round/>
              <a:headEnd/>
              <a:tailEnd/>
            </a:ln>
          </p:spPr>
          <p:txBody>
            <a:bodyPr/>
            <a:lstStyle/>
            <a:p>
              <a:endParaRPr lang="en-GB"/>
            </a:p>
          </p:txBody>
        </p:sp>
        <p:sp>
          <p:nvSpPr>
            <p:cNvPr id="23403" name="Line 255"/>
            <p:cNvSpPr>
              <a:spLocks noChangeShapeType="1"/>
            </p:cNvSpPr>
            <p:nvPr/>
          </p:nvSpPr>
          <p:spPr bwMode="auto">
            <a:xfrm>
              <a:off x="3024" y="3301"/>
              <a:ext cx="7" cy="1"/>
            </a:xfrm>
            <a:prstGeom prst="line">
              <a:avLst/>
            </a:prstGeom>
            <a:noFill/>
            <a:ln w="0">
              <a:solidFill>
                <a:schemeClr val="tx1"/>
              </a:solidFill>
              <a:round/>
              <a:headEnd/>
              <a:tailEnd/>
            </a:ln>
          </p:spPr>
          <p:txBody>
            <a:bodyPr/>
            <a:lstStyle/>
            <a:p>
              <a:endParaRPr lang="en-GB"/>
            </a:p>
          </p:txBody>
        </p:sp>
        <p:sp>
          <p:nvSpPr>
            <p:cNvPr id="23404" name="Freeform 256"/>
            <p:cNvSpPr>
              <a:spLocks/>
            </p:cNvSpPr>
            <p:nvPr/>
          </p:nvSpPr>
          <p:spPr bwMode="auto">
            <a:xfrm>
              <a:off x="3041" y="3298"/>
              <a:ext cx="8" cy="1"/>
            </a:xfrm>
            <a:custGeom>
              <a:avLst/>
              <a:gdLst>
                <a:gd name="T0" fmla="*/ 0 w 8"/>
                <a:gd name="T1" fmla="*/ 1 h 1"/>
                <a:gd name="T2" fmla="*/ 8 w 8"/>
                <a:gd name="T3" fmla="*/ 1 h 1"/>
                <a:gd name="T4" fmla="*/ 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0" y="1"/>
                  </a:moveTo>
                  <a:lnTo>
                    <a:pt x="8" y="1"/>
                  </a:lnTo>
                  <a:lnTo>
                    <a:pt x="8" y="0"/>
                  </a:lnTo>
                </a:path>
              </a:pathLst>
            </a:custGeom>
            <a:noFill/>
            <a:ln w="0">
              <a:solidFill>
                <a:schemeClr val="tx1"/>
              </a:solidFill>
              <a:round/>
              <a:headEnd/>
              <a:tailEnd/>
            </a:ln>
          </p:spPr>
          <p:txBody>
            <a:bodyPr/>
            <a:lstStyle/>
            <a:p>
              <a:endParaRPr lang="en-US"/>
            </a:p>
          </p:txBody>
        </p:sp>
        <p:sp>
          <p:nvSpPr>
            <p:cNvPr id="23405" name="Line 257"/>
            <p:cNvSpPr>
              <a:spLocks noChangeShapeType="1"/>
            </p:cNvSpPr>
            <p:nvPr/>
          </p:nvSpPr>
          <p:spPr bwMode="auto">
            <a:xfrm>
              <a:off x="3058" y="3298"/>
              <a:ext cx="8" cy="1"/>
            </a:xfrm>
            <a:prstGeom prst="line">
              <a:avLst/>
            </a:prstGeom>
            <a:noFill/>
            <a:ln w="0">
              <a:solidFill>
                <a:schemeClr val="tx1"/>
              </a:solidFill>
              <a:round/>
              <a:headEnd/>
              <a:tailEnd/>
            </a:ln>
          </p:spPr>
          <p:txBody>
            <a:bodyPr/>
            <a:lstStyle/>
            <a:p>
              <a:endParaRPr lang="en-GB"/>
            </a:p>
          </p:txBody>
        </p:sp>
        <p:sp>
          <p:nvSpPr>
            <p:cNvPr id="23406" name="Line 258"/>
            <p:cNvSpPr>
              <a:spLocks noChangeShapeType="1"/>
            </p:cNvSpPr>
            <p:nvPr/>
          </p:nvSpPr>
          <p:spPr bwMode="auto">
            <a:xfrm>
              <a:off x="3076" y="3296"/>
              <a:ext cx="7" cy="1"/>
            </a:xfrm>
            <a:prstGeom prst="line">
              <a:avLst/>
            </a:prstGeom>
            <a:noFill/>
            <a:ln w="0">
              <a:solidFill>
                <a:schemeClr val="tx1"/>
              </a:solidFill>
              <a:round/>
              <a:headEnd/>
              <a:tailEnd/>
            </a:ln>
          </p:spPr>
          <p:txBody>
            <a:bodyPr/>
            <a:lstStyle/>
            <a:p>
              <a:endParaRPr lang="en-GB"/>
            </a:p>
          </p:txBody>
        </p:sp>
        <p:sp>
          <p:nvSpPr>
            <p:cNvPr id="23407" name="Line 259"/>
            <p:cNvSpPr>
              <a:spLocks noChangeShapeType="1"/>
            </p:cNvSpPr>
            <p:nvPr/>
          </p:nvSpPr>
          <p:spPr bwMode="auto">
            <a:xfrm>
              <a:off x="3093" y="3294"/>
              <a:ext cx="8" cy="1"/>
            </a:xfrm>
            <a:prstGeom prst="line">
              <a:avLst/>
            </a:prstGeom>
            <a:noFill/>
            <a:ln w="0">
              <a:solidFill>
                <a:schemeClr val="tx1"/>
              </a:solidFill>
              <a:round/>
              <a:headEnd/>
              <a:tailEnd/>
            </a:ln>
          </p:spPr>
          <p:txBody>
            <a:bodyPr/>
            <a:lstStyle/>
            <a:p>
              <a:endParaRPr lang="en-GB"/>
            </a:p>
          </p:txBody>
        </p:sp>
        <p:sp>
          <p:nvSpPr>
            <p:cNvPr id="23408" name="Line 260"/>
            <p:cNvSpPr>
              <a:spLocks noChangeShapeType="1"/>
            </p:cNvSpPr>
            <p:nvPr/>
          </p:nvSpPr>
          <p:spPr bwMode="auto">
            <a:xfrm>
              <a:off x="3110" y="3292"/>
              <a:ext cx="8" cy="1"/>
            </a:xfrm>
            <a:prstGeom prst="line">
              <a:avLst/>
            </a:prstGeom>
            <a:noFill/>
            <a:ln w="0">
              <a:solidFill>
                <a:schemeClr val="tx1"/>
              </a:solidFill>
              <a:round/>
              <a:headEnd/>
              <a:tailEnd/>
            </a:ln>
          </p:spPr>
          <p:txBody>
            <a:bodyPr/>
            <a:lstStyle/>
            <a:p>
              <a:endParaRPr lang="en-GB"/>
            </a:p>
          </p:txBody>
        </p:sp>
        <p:sp>
          <p:nvSpPr>
            <p:cNvPr id="23409" name="Line 261"/>
            <p:cNvSpPr>
              <a:spLocks noChangeShapeType="1"/>
            </p:cNvSpPr>
            <p:nvPr/>
          </p:nvSpPr>
          <p:spPr bwMode="auto">
            <a:xfrm flipV="1">
              <a:off x="3128" y="3290"/>
              <a:ext cx="8" cy="2"/>
            </a:xfrm>
            <a:prstGeom prst="line">
              <a:avLst/>
            </a:prstGeom>
            <a:noFill/>
            <a:ln w="0">
              <a:solidFill>
                <a:schemeClr val="tx1"/>
              </a:solidFill>
              <a:round/>
              <a:headEnd/>
              <a:tailEnd/>
            </a:ln>
          </p:spPr>
          <p:txBody>
            <a:bodyPr/>
            <a:lstStyle/>
            <a:p>
              <a:endParaRPr lang="en-GB"/>
            </a:p>
          </p:txBody>
        </p:sp>
        <p:sp>
          <p:nvSpPr>
            <p:cNvPr id="23410" name="Line 262"/>
            <p:cNvSpPr>
              <a:spLocks noChangeShapeType="1"/>
            </p:cNvSpPr>
            <p:nvPr/>
          </p:nvSpPr>
          <p:spPr bwMode="auto">
            <a:xfrm flipV="1">
              <a:off x="3145" y="3288"/>
              <a:ext cx="8" cy="2"/>
            </a:xfrm>
            <a:prstGeom prst="line">
              <a:avLst/>
            </a:prstGeom>
            <a:noFill/>
            <a:ln w="0">
              <a:solidFill>
                <a:schemeClr val="tx1"/>
              </a:solidFill>
              <a:round/>
              <a:headEnd/>
              <a:tailEnd/>
            </a:ln>
          </p:spPr>
          <p:txBody>
            <a:bodyPr/>
            <a:lstStyle/>
            <a:p>
              <a:endParaRPr lang="en-GB"/>
            </a:p>
          </p:txBody>
        </p:sp>
        <p:sp>
          <p:nvSpPr>
            <p:cNvPr id="23411" name="Line 263"/>
            <p:cNvSpPr>
              <a:spLocks noChangeShapeType="1"/>
            </p:cNvSpPr>
            <p:nvPr/>
          </p:nvSpPr>
          <p:spPr bwMode="auto">
            <a:xfrm flipV="1">
              <a:off x="3163" y="3286"/>
              <a:ext cx="7" cy="2"/>
            </a:xfrm>
            <a:prstGeom prst="line">
              <a:avLst/>
            </a:prstGeom>
            <a:noFill/>
            <a:ln w="0">
              <a:solidFill>
                <a:schemeClr val="tx1"/>
              </a:solidFill>
              <a:round/>
              <a:headEnd/>
              <a:tailEnd/>
            </a:ln>
          </p:spPr>
          <p:txBody>
            <a:bodyPr/>
            <a:lstStyle/>
            <a:p>
              <a:endParaRPr lang="en-GB"/>
            </a:p>
          </p:txBody>
        </p:sp>
        <p:sp>
          <p:nvSpPr>
            <p:cNvPr id="23412" name="Line 264"/>
            <p:cNvSpPr>
              <a:spLocks noChangeShapeType="1"/>
            </p:cNvSpPr>
            <p:nvPr/>
          </p:nvSpPr>
          <p:spPr bwMode="auto">
            <a:xfrm>
              <a:off x="3180" y="3286"/>
              <a:ext cx="8" cy="1"/>
            </a:xfrm>
            <a:prstGeom prst="line">
              <a:avLst/>
            </a:prstGeom>
            <a:noFill/>
            <a:ln w="0">
              <a:solidFill>
                <a:schemeClr val="tx1"/>
              </a:solidFill>
              <a:round/>
              <a:headEnd/>
              <a:tailEnd/>
            </a:ln>
          </p:spPr>
          <p:txBody>
            <a:bodyPr/>
            <a:lstStyle/>
            <a:p>
              <a:endParaRPr lang="en-GB"/>
            </a:p>
          </p:txBody>
        </p:sp>
        <p:sp>
          <p:nvSpPr>
            <p:cNvPr id="23413" name="Line 265"/>
            <p:cNvSpPr>
              <a:spLocks noChangeShapeType="1"/>
            </p:cNvSpPr>
            <p:nvPr/>
          </p:nvSpPr>
          <p:spPr bwMode="auto">
            <a:xfrm>
              <a:off x="3197" y="3284"/>
              <a:ext cx="8" cy="1"/>
            </a:xfrm>
            <a:prstGeom prst="line">
              <a:avLst/>
            </a:prstGeom>
            <a:noFill/>
            <a:ln w="0">
              <a:solidFill>
                <a:schemeClr val="tx1"/>
              </a:solidFill>
              <a:round/>
              <a:headEnd/>
              <a:tailEnd/>
            </a:ln>
          </p:spPr>
          <p:txBody>
            <a:bodyPr/>
            <a:lstStyle/>
            <a:p>
              <a:endParaRPr lang="en-GB"/>
            </a:p>
          </p:txBody>
        </p:sp>
        <p:sp>
          <p:nvSpPr>
            <p:cNvPr id="23414" name="Line 266"/>
            <p:cNvSpPr>
              <a:spLocks noChangeShapeType="1"/>
            </p:cNvSpPr>
            <p:nvPr/>
          </p:nvSpPr>
          <p:spPr bwMode="auto">
            <a:xfrm flipV="1">
              <a:off x="3215" y="3282"/>
              <a:ext cx="7" cy="2"/>
            </a:xfrm>
            <a:prstGeom prst="line">
              <a:avLst/>
            </a:prstGeom>
            <a:noFill/>
            <a:ln w="0">
              <a:solidFill>
                <a:schemeClr val="tx1"/>
              </a:solidFill>
              <a:round/>
              <a:headEnd/>
              <a:tailEnd/>
            </a:ln>
          </p:spPr>
          <p:txBody>
            <a:bodyPr/>
            <a:lstStyle/>
            <a:p>
              <a:endParaRPr lang="en-GB"/>
            </a:p>
          </p:txBody>
        </p:sp>
        <p:sp>
          <p:nvSpPr>
            <p:cNvPr id="23415" name="Line 267"/>
            <p:cNvSpPr>
              <a:spLocks noChangeShapeType="1"/>
            </p:cNvSpPr>
            <p:nvPr/>
          </p:nvSpPr>
          <p:spPr bwMode="auto">
            <a:xfrm>
              <a:off x="3232" y="3282"/>
              <a:ext cx="8" cy="1"/>
            </a:xfrm>
            <a:prstGeom prst="line">
              <a:avLst/>
            </a:prstGeom>
            <a:noFill/>
            <a:ln w="0">
              <a:solidFill>
                <a:schemeClr val="tx1"/>
              </a:solidFill>
              <a:round/>
              <a:headEnd/>
              <a:tailEnd/>
            </a:ln>
          </p:spPr>
          <p:txBody>
            <a:bodyPr/>
            <a:lstStyle/>
            <a:p>
              <a:endParaRPr lang="en-GB"/>
            </a:p>
          </p:txBody>
        </p:sp>
        <p:sp>
          <p:nvSpPr>
            <p:cNvPr id="23416" name="Line 268"/>
            <p:cNvSpPr>
              <a:spLocks noChangeShapeType="1"/>
            </p:cNvSpPr>
            <p:nvPr/>
          </p:nvSpPr>
          <p:spPr bwMode="auto">
            <a:xfrm>
              <a:off x="3248" y="3280"/>
              <a:ext cx="9" cy="1"/>
            </a:xfrm>
            <a:prstGeom prst="line">
              <a:avLst/>
            </a:prstGeom>
            <a:noFill/>
            <a:ln w="0">
              <a:solidFill>
                <a:schemeClr val="tx1"/>
              </a:solidFill>
              <a:round/>
              <a:headEnd/>
              <a:tailEnd/>
            </a:ln>
          </p:spPr>
          <p:txBody>
            <a:bodyPr/>
            <a:lstStyle/>
            <a:p>
              <a:endParaRPr lang="en-GB"/>
            </a:p>
          </p:txBody>
        </p:sp>
        <p:sp>
          <p:nvSpPr>
            <p:cNvPr id="23417" name="Line 269"/>
            <p:cNvSpPr>
              <a:spLocks noChangeShapeType="1"/>
            </p:cNvSpPr>
            <p:nvPr/>
          </p:nvSpPr>
          <p:spPr bwMode="auto">
            <a:xfrm flipV="1">
              <a:off x="3265" y="3278"/>
              <a:ext cx="10" cy="2"/>
            </a:xfrm>
            <a:prstGeom prst="line">
              <a:avLst/>
            </a:prstGeom>
            <a:noFill/>
            <a:ln w="0">
              <a:solidFill>
                <a:schemeClr val="tx1"/>
              </a:solidFill>
              <a:round/>
              <a:headEnd/>
              <a:tailEnd/>
            </a:ln>
          </p:spPr>
          <p:txBody>
            <a:bodyPr/>
            <a:lstStyle/>
            <a:p>
              <a:endParaRPr lang="en-GB"/>
            </a:p>
          </p:txBody>
        </p:sp>
        <p:sp>
          <p:nvSpPr>
            <p:cNvPr id="23418" name="Line 270"/>
            <p:cNvSpPr>
              <a:spLocks noChangeShapeType="1"/>
            </p:cNvSpPr>
            <p:nvPr/>
          </p:nvSpPr>
          <p:spPr bwMode="auto">
            <a:xfrm flipV="1">
              <a:off x="3282" y="3276"/>
              <a:ext cx="10" cy="2"/>
            </a:xfrm>
            <a:prstGeom prst="line">
              <a:avLst/>
            </a:prstGeom>
            <a:noFill/>
            <a:ln w="0">
              <a:solidFill>
                <a:schemeClr val="tx1"/>
              </a:solidFill>
              <a:round/>
              <a:headEnd/>
              <a:tailEnd/>
            </a:ln>
          </p:spPr>
          <p:txBody>
            <a:bodyPr/>
            <a:lstStyle/>
            <a:p>
              <a:endParaRPr lang="en-GB"/>
            </a:p>
          </p:txBody>
        </p:sp>
        <p:sp>
          <p:nvSpPr>
            <p:cNvPr id="23419" name="Freeform 271"/>
            <p:cNvSpPr>
              <a:spLocks/>
            </p:cNvSpPr>
            <p:nvPr/>
          </p:nvSpPr>
          <p:spPr bwMode="auto">
            <a:xfrm>
              <a:off x="3300" y="3276"/>
              <a:ext cx="9" cy="1"/>
            </a:xfrm>
            <a:custGeom>
              <a:avLst/>
              <a:gdLst>
                <a:gd name="T0" fmla="*/ 0 w 9"/>
                <a:gd name="T1" fmla="*/ 0 h 1"/>
                <a:gd name="T2" fmla="*/ 2 w 9"/>
                <a:gd name="T3" fmla="*/ 0 h 1"/>
                <a:gd name="T4" fmla="*/ 9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2" y="0"/>
                  </a:lnTo>
                  <a:lnTo>
                    <a:pt x="9" y="0"/>
                  </a:lnTo>
                </a:path>
              </a:pathLst>
            </a:custGeom>
            <a:noFill/>
            <a:ln w="0">
              <a:solidFill>
                <a:schemeClr val="tx1"/>
              </a:solidFill>
              <a:round/>
              <a:headEnd/>
              <a:tailEnd/>
            </a:ln>
          </p:spPr>
          <p:txBody>
            <a:bodyPr/>
            <a:lstStyle/>
            <a:p>
              <a:endParaRPr lang="en-US"/>
            </a:p>
          </p:txBody>
        </p:sp>
        <p:sp>
          <p:nvSpPr>
            <p:cNvPr id="23420" name="Line 272"/>
            <p:cNvSpPr>
              <a:spLocks noChangeShapeType="1"/>
            </p:cNvSpPr>
            <p:nvPr/>
          </p:nvSpPr>
          <p:spPr bwMode="auto">
            <a:xfrm>
              <a:off x="3317" y="3274"/>
              <a:ext cx="10" cy="1"/>
            </a:xfrm>
            <a:prstGeom prst="line">
              <a:avLst/>
            </a:prstGeom>
            <a:noFill/>
            <a:ln w="0">
              <a:solidFill>
                <a:schemeClr val="tx1"/>
              </a:solidFill>
              <a:round/>
              <a:headEnd/>
              <a:tailEnd/>
            </a:ln>
          </p:spPr>
          <p:txBody>
            <a:bodyPr/>
            <a:lstStyle/>
            <a:p>
              <a:endParaRPr lang="en-GB"/>
            </a:p>
          </p:txBody>
        </p:sp>
        <p:sp>
          <p:nvSpPr>
            <p:cNvPr id="23421" name="Line 273"/>
            <p:cNvSpPr>
              <a:spLocks noChangeShapeType="1"/>
            </p:cNvSpPr>
            <p:nvPr/>
          </p:nvSpPr>
          <p:spPr bwMode="auto">
            <a:xfrm flipV="1">
              <a:off x="3334" y="3272"/>
              <a:ext cx="10" cy="2"/>
            </a:xfrm>
            <a:prstGeom prst="line">
              <a:avLst/>
            </a:prstGeom>
            <a:noFill/>
            <a:ln w="0">
              <a:solidFill>
                <a:schemeClr val="tx1"/>
              </a:solidFill>
              <a:round/>
              <a:headEnd/>
              <a:tailEnd/>
            </a:ln>
          </p:spPr>
          <p:txBody>
            <a:bodyPr/>
            <a:lstStyle/>
            <a:p>
              <a:endParaRPr lang="en-GB"/>
            </a:p>
          </p:txBody>
        </p:sp>
        <p:sp>
          <p:nvSpPr>
            <p:cNvPr id="23422" name="Line 274"/>
            <p:cNvSpPr>
              <a:spLocks noChangeShapeType="1"/>
            </p:cNvSpPr>
            <p:nvPr/>
          </p:nvSpPr>
          <p:spPr bwMode="auto">
            <a:xfrm>
              <a:off x="3352" y="3272"/>
              <a:ext cx="9" cy="1"/>
            </a:xfrm>
            <a:prstGeom prst="line">
              <a:avLst/>
            </a:prstGeom>
            <a:noFill/>
            <a:ln w="0">
              <a:solidFill>
                <a:schemeClr val="tx1"/>
              </a:solidFill>
              <a:round/>
              <a:headEnd/>
              <a:tailEnd/>
            </a:ln>
          </p:spPr>
          <p:txBody>
            <a:bodyPr/>
            <a:lstStyle/>
            <a:p>
              <a:endParaRPr lang="en-GB"/>
            </a:p>
          </p:txBody>
        </p:sp>
        <p:sp>
          <p:nvSpPr>
            <p:cNvPr id="23423" name="Line 275"/>
            <p:cNvSpPr>
              <a:spLocks noChangeShapeType="1"/>
            </p:cNvSpPr>
            <p:nvPr/>
          </p:nvSpPr>
          <p:spPr bwMode="auto">
            <a:xfrm flipV="1">
              <a:off x="3369" y="3270"/>
              <a:ext cx="10" cy="2"/>
            </a:xfrm>
            <a:prstGeom prst="line">
              <a:avLst/>
            </a:prstGeom>
            <a:noFill/>
            <a:ln w="0">
              <a:solidFill>
                <a:schemeClr val="tx1"/>
              </a:solidFill>
              <a:round/>
              <a:headEnd/>
              <a:tailEnd/>
            </a:ln>
          </p:spPr>
          <p:txBody>
            <a:bodyPr/>
            <a:lstStyle/>
            <a:p>
              <a:endParaRPr lang="en-GB"/>
            </a:p>
          </p:txBody>
        </p:sp>
        <p:sp>
          <p:nvSpPr>
            <p:cNvPr id="23424" name="Line 276"/>
            <p:cNvSpPr>
              <a:spLocks noChangeShapeType="1"/>
            </p:cNvSpPr>
            <p:nvPr/>
          </p:nvSpPr>
          <p:spPr bwMode="auto">
            <a:xfrm>
              <a:off x="3387" y="3270"/>
              <a:ext cx="9" cy="1"/>
            </a:xfrm>
            <a:prstGeom prst="line">
              <a:avLst/>
            </a:prstGeom>
            <a:noFill/>
            <a:ln w="0">
              <a:solidFill>
                <a:schemeClr val="tx1"/>
              </a:solidFill>
              <a:round/>
              <a:headEnd/>
              <a:tailEnd/>
            </a:ln>
          </p:spPr>
          <p:txBody>
            <a:bodyPr/>
            <a:lstStyle/>
            <a:p>
              <a:endParaRPr lang="en-GB"/>
            </a:p>
          </p:txBody>
        </p:sp>
        <p:sp>
          <p:nvSpPr>
            <p:cNvPr id="23425" name="Line 277"/>
            <p:cNvSpPr>
              <a:spLocks noChangeShapeType="1"/>
            </p:cNvSpPr>
            <p:nvPr/>
          </p:nvSpPr>
          <p:spPr bwMode="auto">
            <a:xfrm>
              <a:off x="3404" y="3268"/>
              <a:ext cx="10" cy="1"/>
            </a:xfrm>
            <a:prstGeom prst="line">
              <a:avLst/>
            </a:prstGeom>
            <a:noFill/>
            <a:ln w="0">
              <a:solidFill>
                <a:schemeClr val="tx1"/>
              </a:solidFill>
              <a:round/>
              <a:headEnd/>
              <a:tailEnd/>
            </a:ln>
          </p:spPr>
          <p:txBody>
            <a:bodyPr/>
            <a:lstStyle/>
            <a:p>
              <a:endParaRPr lang="en-GB"/>
            </a:p>
          </p:txBody>
        </p:sp>
        <p:sp>
          <p:nvSpPr>
            <p:cNvPr id="23426" name="Line 278"/>
            <p:cNvSpPr>
              <a:spLocks noChangeShapeType="1"/>
            </p:cNvSpPr>
            <p:nvPr/>
          </p:nvSpPr>
          <p:spPr bwMode="auto">
            <a:xfrm flipV="1">
              <a:off x="3421" y="3266"/>
              <a:ext cx="10" cy="2"/>
            </a:xfrm>
            <a:prstGeom prst="line">
              <a:avLst/>
            </a:prstGeom>
            <a:noFill/>
            <a:ln w="0">
              <a:solidFill>
                <a:schemeClr val="tx1"/>
              </a:solidFill>
              <a:round/>
              <a:headEnd/>
              <a:tailEnd/>
            </a:ln>
          </p:spPr>
          <p:txBody>
            <a:bodyPr/>
            <a:lstStyle/>
            <a:p>
              <a:endParaRPr lang="en-GB"/>
            </a:p>
          </p:txBody>
        </p:sp>
        <p:sp>
          <p:nvSpPr>
            <p:cNvPr id="23427" name="Line 279"/>
            <p:cNvSpPr>
              <a:spLocks noChangeShapeType="1"/>
            </p:cNvSpPr>
            <p:nvPr/>
          </p:nvSpPr>
          <p:spPr bwMode="auto">
            <a:xfrm>
              <a:off x="3439" y="3266"/>
              <a:ext cx="9" cy="1"/>
            </a:xfrm>
            <a:prstGeom prst="line">
              <a:avLst/>
            </a:prstGeom>
            <a:noFill/>
            <a:ln w="0">
              <a:solidFill>
                <a:schemeClr val="tx1"/>
              </a:solidFill>
              <a:round/>
              <a:headEnd/>
              <a:tailEnd/>
            </a:ln>
          </p:spPr>
          <p:txBody>
            <a:bodyPr/>
            <a:lstStyle/>
            <a:p>
              <a:endParaRPr lang="en-GB"/>
            </a:p>
          </p:txBody>
        </p:sp>
        <p:sp>
          <p:nvSpPr>
            <p:cNvPr id="23428" name="Line 280"/>
            <p:cNvSpPr>
              <a:spLocks noChangeShapeType="1"/>
            </p:cNvSpPr>
            <p:nvPr/>
          </p:nvSpPr>
          <p:spPr bwMode="auto">
            <a:xfrm>
              <a:off x="3456" y="3264"/>
              <a:ext cx="10" cy="1"/>
            </a:xfrm>
            <a:prstGeom prst="line">
              <a:avLst/>
            </a:prstGeom>
            <a:noFill/>
            <a:ln w="0">
              <a:solidFill>
                <a:schemeClr val="tx1"/>
              </a:solidFill>
              <a:round/>
              <a:headEnd/>
              <a:tailEnd/>
            </a:ln>
          </p:spPr>
          <p:txBody>
            <a:bodyPr/>
            <a:lstStyle/>
            <a:p>
              <a:endParaRPr lang="en-GB"/>
            </a:p>
          </p:txBody>
        </p:sp>
        <p:sp>
          <p:nvSpPr>
            <p:cNvPr id="23429" name="Line 281"/>
            <p:cNvSpPr>
              <a:spLocks noChangeShapeType="1"/>
            </p:cNvSpPr>
            <p:nvPr/>
          </p:nvSpPr>
          <p:spPr bwMode="auto">
            <a:xfrm>
              <a:off x="3473" y="3264"/>
              <a:ext cx="10" cy="1"/>
            </a:xfrm>
            <a:prstGeom prst="line">
              <a:avLst/>
            </a:prstGeom>
            <a:noFill/>
            <a:ln w="0">
              <a:solidFill>
                <a:schemeClr val="tx1"/>
              </a:solidFill>
              <a:round/>
              <a:headEnd/>
              <a:tailEnd/>
            </a:ln>
          </p:spPr>
          <p:txBody>
            <a:bodyPr/>
            <a:lstStyle/>
            <a:p>
              <a:endParaRPr lang="en-GB"/>
            </a:p>
          </p:txBody>
        </p:sp>
        <p:sp>
          <p:nvSpPr>
            <p:cNvPr id="23430" name="Line 282"/>
            <p:cNvSpPr>
              <a:spLocks noChangeShapeType="1"/>
            </p:cNvSpPr>
            <p:nvPr/>
          </p:nvSpPr>
          <p:spPr bwMode="auto">
            <a:xfrm flipV="1">
              <a:off x="3491" y="3262"/>
              <a:ext cx="9" cy="2"/>
            </a:xfrm>
            <a:prstGeom prst="line">
              <a:avLst/>
            </a:prstGeom>
            <a:noFill/>
            <a:ln w="0">
              <a:solidFill>
                <a:schemeClr val="tx1"/>
              </a:solidFill>
              <a:round/>
              <a:headEnd/>
              <a:tailEnd/>
            </a:ln>
          </p:spPr>
          <p:txBody>
            <a:bodyPr/>
            <a:lstStyle/>
            <a:p>
              <a:endParaRPr lang="en-GB"/>
            </a:p>
          </p:txBody>
        </p:sp>
        <p:sp>
          <p:nvSpPr>
            <p:cNvPr id="23431" name="Line 283"/>
            <p:cNvSpPr>
              <a:spLocks noChangeShapeType="1"/>
            </p:cNvSpPr>
            <p:nvPr/>
          </p:nvSpPr>
          <p:spPr bwMode="auto">
            <a:xfrm>
              <a:off x="3508" y="3262"/>
              <a:ext cx="10" cy="1"/>
            </a:xfrm>
            <a:prstGeom prst="line">
              <a:avLst/>
            </a:prstGeom>
            <a:noFill/>
            <a:ln w="0">
              <a:solidFill>
                <a:schemeClr val="tx1"/>
              </a:solidFill>
              <a:round/>
              <a:headEnd/>
              <a:tailEnd/>
            </a:ln>
          </p:spPr>
          <p:txBody>
            <a:bodyPr/>
            <a:lstStyle/>
            <a:p>
              <a:endParaRPr lang="en-GB"/>
            </a:p>
          </p:txBody>
        </p:sp>
        <p:sp>
          <p:nvSpPr>
            <p:cNvPr id="23432" name="Line 284"/>
            <p:cNvSpPr>
              <a:spLocks noChangeShapeType="1"/>
            </p:cNvSpPr>
            <p:nvPr/>
          </p:nvSpPr>
          <p:spPr bwMode="auto">
            <a:xfrm flipV="1">
              <a:off x="3526" y="3261"/>
              <a:ext cx="9" cy="1"/>
            </a:xfrm>
            <a:prstGeom prst="line">
              <a:avLst/>
            </a:prstGeom>
            <a:noFill/>
            <a:ln w="0">
              <a:solidFill>
                <a:schemeClr val="tx1"/>
              </a:solidFill>
              <a:round/>
              <a:headEnd/>
              <a:tailEnd/>
            </a:ln>
          </p:spPr>
          <p:txBody>
            <a:bodyPr/>
            <a:lstStyle/>
            <a:p>
              <a:endParaRPr lang="en-GB"/>
            </a:p>
          </p:txBody>
        </p:sp>
        <p:sp>
          <p:nvSpPr>
            <p:cNvPr id="23433" name="Line 285"/>
            <p:cNvSpPr>
              <a:spLocks noChangeShapeType="1"/>
            </p:cNvSpPr>
            <p:nvPr/>
          </p:nvSpPr>
          <p:spPr bwMode="auto">
            <a:xfrm>
              <a:off x="3543" y="3261"/>
              <a:ext cx="10" cy="1"/>
            </a:xfrm>
            <a:prstGeom prst="line">
              <a:avLst/>
            </a:prstGeom>
            <a:noFill/>
            <a:ln w="0">
              <a:solidFill>
                <a:schemeClr val="tx1"/>
              </a:solidFill>
              <a:round/>
              <a:headEnd/>
              <a:tailEnd/>
            </a:ln>
          </p:spPr>
          <p:txBody>
            <a:bodyPr/>
            <a:lstStyle/>
            <a:p>
              <a:endParaRPr lang="en-GB"/>
            </a:p>
          </p:txBody>
        </p:sp>
        <p:sp>
          <p:nvSpPr>
            <p:cNvPr id="23434" name="Freeform 286"/>
            <p:cNvSpPr>
              <a:spLocks/>
            </p:cNvSpPr>
            <p:nvPr/>
          </p:nvSpPr>
          <p:spPr bwMode="auto">
            <a:xfrm>
              <a:off x="3560" y="3259"/>
              <a:ext cx="10" cy="2"/>
            </a:xfrm>
            <a:custGeom>
              <a:avLst/>
              <a:gdLst>
                <a:gd name="T0" fmla="*/ 0 w 10"/>
                <a:gd name="T1" fmla="*/ 2 h 2"/>
                <a:gd name="T2" fmla="*/ 2 w 10"/>
                <a:gd name="T3" fmla="*/ 2 h 2"/>
                <a:gd name="T4" fmla="*/ 10 w 10"/>
                <a:gd name="T5" fmla="*/ 0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0" y="2"/>
                  </a:moveTo>
                  <a:lnTo>
                    <a:pt x="2" y="2"/>
                  </a:lnTo>
                  <a:lnTo>
                    <a:pt x="10" y="0"/>
                  </a:lnTo>
                </a:path>
              </a:pathLst>
            </a:custGeom>
            <a:noFill/>
            <a:ln w="0">
              <a:solidFill>
                <a:schemeClr val="tx1"/>
              </a:solidFill>
              <a:round/>
              <a:headEnd/>
              <a:tailEnd/>
            </a:ln>
          </p:spPr>
          <p:txBody>
            <a:bodyPr/>
            <a:lstStyle/>
            <a:p>
              <a:endParaRPr lang="en-US"/>
            </a:p>
          </p:txBody>
        </p:sp>
        <p:sp>
          <p:nvSpPr>
            <p:cNvPr id="23435" name="Line 287"/>
            <p:cNvSpPr>
              <a:spLocks noChangeShapeType="1"/>
            </p:cNvSpPr>
            <p:nvPr/>
          </p:nvSpPr>
          <p:spPr bwMode="auto">
            <a:xfrm>
              <a:off x="3578" y="3259"/>
              <a:ext cx="9" cy="1"/>
            </a:xfrm>
            <a:prstGeom prst="line">
              <a:avLst/>
            </a:prstGeom>
            <a:noFill/>
            <a:ln w="0">
              <a:solidFill>
                <a:schemeClr val="tx1"/>
              </a:solidFill>
              <a:round/>
              <a:headEnd/>
              <a:tailEnd/>
            </a:ln>
          </p:spPr>
          <p:txBody>
            <a:bodyPr/>
            <a:lstStyle/>
            <a:p>
              <a:endParaRPr lang="en-GB"/>
            </a:p>
          </p:txBody>
        </p:sp>
        <p:sp>
          <p:nvSpPr>
            <p:cNvPr id="23436" name="Line 288"/>
            <p:cNvSpPr>
              <a:spLocks noChangeShapeType="1"/>
            </p:cNvSpPr>
            <p:nvPr/>
          </p:nvSpPr>
          <p:spPr bwMode="auto">
            <a:xfrm flipV="1">
              <a:off x="3595" y="3257"/>
              <a:ext cx="10" cy="2"/>
            </a:xfrm>
            <a:prstGeom prst="line">
              <a:avLst/>
            </a:prstGeom>
            <a:noFill/>
            <a:ln w="0">
              <a:solidFill>
                <a:schemeClr val="tx1"/>
              </a:solidFill>
              <a:round/>
              <a:headEnd/>
              <a:tailEnd/>
            </a:ln>
          </p:spPr>
          <p:txBody>
            <a:bodyPr/>
            <a:lstStyle/>
            <a:p>
              <a:endParaRPr lang="en-GB"/>
            </a:p>
          </p:txBody>
        </p:sp>
        <p:sp>
          <p:nvSpPr>
            <p:cNvPr id="23437" name="Line 289"/>
            <p:cNvSpPr>
              <a:spLocks noChangeShapeType="1"/>
            </p:cNvSpPr>
            <p:nvPr/>
          </p:nvSpPr>
          <p:spPr bwMode="auto">
            <a:xfrm>
              <a:off x="3612" y="3257"/>
              <a:ext cx="10" cy="1"/>
            </a:xfrm>
            <a:prstGeom prst="line">
              <a:avLst/>
            </a:prstGeom>
            <a:noFill/>
            <a:ln w="0">
              <a:solidFill>
                <a:schemeClr val="tx1"/>
              </a:solidFill>
              <a:round/>
              <a:headEnd/>
              <a:tailEnd/>
            </a:ln>
          </p:spPr>
          <p:txBody>
            <a:bodyPr/>
            <a:lstStyle/>
            <a:p>
              <a:endParaRPr lang="en-GB"/>
            </a:p>
          </p:txBody>
        </p:sp>
        <p:sp>
          <p:nvSpPr>
            <p:cNvPr id="23438" name="Line 290"/>
            <p:cNvSpPr>
              <a:spLocks noChangeShapeType="1"/>
            </p:cNvSpPr>
            <p:nvPr/>
          </p:nvSpPr>
          <p:spPr bwMode="auto">
            <a:xfrm>
              <a:off x="3630" y="3257"/>
              <a:ext cx="9" cy="1"/>
            </a:xfrm>
            <a:prstGeom prst="line">
              <a:avLst/>
            </a:prstGeom>
            <a:noFill/>
            <a:ln w="0">
              <a:solidFill>
                <a:schemeClr val="tx1"/>
              </a:solidFill>
              <a:round/>
              <a:headEnd/>
              <a:tailEnd/>
            </a:ln>
          </p:spPr>
          <p:txBody>
            <a:bodyPr/>
            <a:lstStyle/>
            <a:p>
              <a:endParaRPr lang="en-GB"/>
            </a:p>
          </p:txBody>
        </p:sp>
        <p:sp>
          <p:nvSpPr>
            <p:cNvPr id="23439" name="Line 291"/>
            <p:cNvSpPr>
              <a:spLocks noChangeShapeType="1"/>
            </p:cNvSpPr>
            <p:nvPr/>
          </p:nvSpPr>
          <p:spPr bwMode="auto">
            <a:xfrm>
              <a:off x="3647" y="3255"/>
              <a:ext cx="10" cy="1"/>
            </a:xfrm>
            <a:prstGeom prst="line">
              <a:avLst/>
            </a:prstGeom>
            <a:noFill/>
            <a:ln w="0">
              <a:solidFill>
                <a:schemeClr val="tx1"/>
              </a:solidFill>
              <a:round/>
              <a:headEnd/>
              <a:tailEnd/>
            </a:ln>
          </p:spPr>
          <p:txBody>
            <a:bodyPr/>
            <a:lstStyle/>
            <a:p>
              <a:endParaRPr lang="en-GB"/>
            </a:p>
          </p:txBody>
        </p:sp>
        <p:sp>
          <p:nvSpPr>
            <p:cNvPr id="23440" name="Line 292"/>
            <p:cNvSpPr>
              <a:spLocks noChangeShapeType="1"/>
            </p:cNvSpPr>
            <p:nvPr/>
          </p:nvSpPr>
          <p:spPr bwMode="auto">
            <a:xfrm>
              <a:off x="3665" y="3255"/>
              <a:ext cx="9" cy="1"/>
            </a:xfrm>
            <a:prstGeom prst="line">
              <a:avLst/>
            </a:prstGeom>
            <a:noFill/>
            <a:ln w="0">
              <a:solidFill>
                <a:schemeClr val="tx1"/>
              </a:solidFill>
              <a:round/>
              <a:headEnd/>
              <a:tailEnd/>
            </a:ln>
          </p:spPr>
          <p:txBody>
            <a:bodyPr/>
            <a:lstStyle/>
            <a:p>
              <a:endParaRPr lang="en-GB"/>
            </a:p>
          </p:txBody>
        </p:sp>
        <p:sp>
          <p:nvSpPr>
            <p:cNvPr id="23441" name="Line 293"/>
            <p:cNvSpPr>
              <a:spLocks noChangeShapeType="1"/>
            </p:cNvSpPr>
            <p:nvPr/>
          </p:nvSpPr>
          <p:spPr bwMode="auto">
            <a:xfrm>
              <a:off x="3682" y="3253"/>
              <a:ext cx="10" cy="1"/>
            </a:xfrm>
            <a:prstGeom prst="line">
              <a:avLst/>
            </a:prstGeom>
            <a:noFill/>
            <a:ln w="0">
              <a:solidFill>
                <a:schemeClr val="tx1"/>
              </a:solidFill>
              <a:round/>
              <a:headEnd/>
              <a:tailEnd/>
            </a:ln>
          </p:spPr>
          <p:txBody>
            <a:bodyPr/>
            <a:lstStyle/>
            <a:p>
              <a:endParaRPr lang="en-GB"/>
            </a:p>
          </p:txBody>
        </p:sp>
        <p:sp>
          <p:nvSpPr>
            <p:cNvPr id="23442" name="Line 294"/>
            <p:cNvSpPr>
              <a:spLocks noChangeShapeType="1"/>
            </p:cNvSpPr>
            <p:nvPr/>
          </p:nvSpPr>
          <p:spPr bwMode="auto">
            <a:xfrm>
              <a:off x="3699" y="3253"/>
              <a:ext cx="10" cy="1"/>
            </a:xfrm>
            <a:prstGeom prst="line">
              <a:avLst/>
            </a:prstGeom>
            <a:noFill/>
            <a:ln w="0">
              <a:solidFill>
                <a:schemeClr val="tx1"/>
              </a:solidFill>
              <a:round/>
              <a:headEnd/>
              <a:tailEnd/>
            </a:ln>
          </p:spPr>
          <p:txBody>
            <a:bodyPr/>
            <a:lstStyle/>
            <a:p>
              <a:endParaRPr lang="en-GB"/>
            </a:p>
          </p:txBody>
        </p:sp>
        <p:sp>
          <p:nvSpPr>
            <p:cNvPr id="23443" name="Line 295"/>
            <p:cNvSpPr>
              <a:spLocks noChangeShapeType="1"/>
            </p:cNvSpPr>
            <p:nvPr/>
          </p:nvSpPr>
          <p:spPr bwMode="auto">
            <a:xfrm>
              <a:off x="3717" y="3253"/>
              <a:ext cx="9" cy="1"/>
            </a:xfrm>
            <a:prstGeom prst="line">
              <a:avLst/>
            </a:prstGeom>
            <a:noFill/>
            <a:ln w="0">
              <a:solidFill>
                <a:schemeClr val="tx1"/>
              </a:solidFill>
              <a:round/>
              <a:headEnd/>
              <a:tailEnd/>
            </a:ln>
          </p:spPr>
          <p:txBody>
            <a:bodyPr/>
            <a:lstStyle/>
            <a:p>
              <a:endParaRPr lang="en-GB"/>
            </a:p>
          </p:txBody>
        </p:sp>
        <p:sp>
          <p:nvSpPr>
            <p:cNvPr id="23444" name="Line 296"/>
            <p:cNvSpPr>
              <a:spLocks noChangeShapeType="1"/>
            </p:cNvSpPr>
            <p:nvPr/>
          </p:nvSpPr>
          <p:spPr bwMode="auto">
            <a:xfrm>
              <a:off x="3734" y="3251"/>
              <a:ext cx="10" cy="1"/>
            </a:xfrm>
            <a:prstGeom prst="line">
              <a:avLst/>
            </a:prstGeom>
            <a:noFill/>
            <a:ln w="0">
              <a:solidFill>
                <a:schemeClr val="tx1"/>
              </a:solidFill>
              <a:round/>
              <a:headEnd/>
              <a:tailEnd/>
            </a:ln>
          </p:spPr>
          <p:txBody>
            <a:bodyPr/>
            <a:lstStyle/>
            <a:p>
              <a:endParaRPr lang="en-GB"/>
            </a:p>
          </p:txBody>
        </p:sp>
        <p:sp>
          <p:nvSpPr>
            <p:cNvPr id="23445" name="Line 297"/>
            <p:cNvSpPr>
              <a:spLocks noChangeShapeType="1"/>
            </p:cNvSpPr>
            <p:nvPr/>
          </p:nvSpPr>
          <p:spPr bwMode="auto">
            <a:xfrm>
              <a:off x="3751" y="3251"/>
              <a:ext cx="10" cy="1"/>
            </a:xfrm>
            <a:prstGeom prst="line">
              <a:avLst/>
            </a:prstGeom>
            <a:noFill/>
            <a:ln w="0">
              <a:solidFill>
                <a:schemeClr val="tx1"/>
              </a:solidFill>
              <a:round/>
              <a:headEnd/>
              <a:tailEnd/>
            </a:ln>
          </p:spPr>
          <p:txBody>
            <a:bodyPr/>
            <a:lstStyle/>
            <a:p>
              <a:endParaRPr lang="en-GB"/>
            </a:p>
          </p:txBody>
        </p:sp>
        <p:sp>
          <p:nvSpPr>
            <p:cNvPr id="23446" name="Line 298"/>
            <p:cNvSpPr>
              <a:spLocks noChangeShapeType="1"/>
            </p:cNvSpPr>
            <p:nvPr/>
          </p:nvSpPr>
          <p:spPr bwMode="auto">
            <a:xfrm>
              <a:off x="3769" y="3251"/>
              <a:ext cx="9" cy="1"/>
            </a:xfrm>
            <a:prstGeom prst="line">
              <a:avLst/>
            </a:prstGeom>
            <a:noFill/>
            <a:ln w="0">
              <a:solidFill>
                <a:schemeClr val="tx1"/>
              </a:solidFill>
              <a:round/>
              <a:headEnd/>
              <a:tailEnd/>
            </a:ln>
          </p:spPr>
          <p:txBody>
            <a:bodyPr/>
            <a:lstStyle/>
            <a:p>
              <a:endParaRPr lang="en-GB"/>
            </a:p>
          </p:txBody>
        </p:sp>
        <p:sp>
          <p:nvSpPr>
            <p:cNvPr id="23447" name="Line 299"/>
            <p:cNvSpPr>
              <a:spLocks noChangeShapeType="1"/>
            </p:cNvSpPr>
            <p:nvPr/>
          </p:nvSpPr>
          <p:spPr bwMode="auto">
            <a:xfrm>
              <a:off x="3786" y="3249"/>
              <a:ext cx="10" cy="1"/>
            </a:xfrm>
            <a:prstGeom prst="line">
              <a:avLst/>
            </a:prstGeom>
            <a:noFill/>
            <a:ln w="0">
              <a:solidFill>
                <a:schemeClr val="tx1"/>
              </a:solidFill>
              <a:round/>
              <a:headEnd/>
              <a:tailEnd/>
            </a:ln>
          </p:spPr>
          <p:txBody>
            <a:bodyPr/>
            <a:lstStyle/>
            <a:p>
              <a:endParaRPr lang="en-GB"/>
            </a:p>
          </p:txBody>
        </p:sp>
        <p:sp>
          <p:nvSpPr>
            <p:cNvPr id="23448" name="Line 300"/>
            <p:cNvSpPr>
              <a:spLocks noChangeShapeType="1"/>
            </p:cNvSpPr>
            <p:nvPr/>
          </p:nvSpPr>
          <p:spPr bwMode="auto">
            <a:xfrm>
              <a:off x="3804" y="3249"/>
              <a:ext cx="9" cy="1"/>
            </a:xfrm>
            <a:prstGeom prst="line">
              <a:avLst/>
            </a:prstGeom>
            <a:noFill/>
            <a:ln w="0">
              <a:solidFill>
                <a:schemeClr val="tx1"/>
              </a:solidFill>
              <a:round/>
              <a:headEnd/>
              <a:tailEnd/>
            </a:ln>
          </p:spPr>
          <p:txBody>
            <a:bodyPr/>
            <a:lstStyle/>
            <a:p>
              <a:endParaRPr lang="en-GB"/>
            </a:p>
          </p:txBody>
        </p:sp>
        <p:sp>
          <p:nvSpPr>
            <p:cNvPr id="23449" name="Freeform 301"/>
            <p:cNvSpPr>
              <a:spLocks/>
            </p:cNvSpPr>
            <p:nvPr/>
          </p:nvSpPr>
          <p:spPr bwMode="auto">
            <a:xfrm>
              <a:off x="3821" y="3249"/>
              <a:ext cx="10" cy="1"/>
            </a:xfrm>
            <a:custGeom>
              <a:avLst/>
              <a:gdLst>
                <a:gd name="T0" fmla="*/ 0 w 10"/>
                <a:gd name="T1" fmla="*/ 0 h 1"/>
                <a:gd name="T2" fmla="*/ 6 w 10"/>
                <a:gd name="T3" fmla="*/ 0 h 1"/>
                <a:gd name="T4" fmla="*/ 1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0" y="0"/>
                  </a:moveTo>
                  <a:lnTo>
                    <a:pt x="6" y="0"/>
                  </a:lnTo>
                  <a:lnTo>
                    <a:pt x="10" y="0"/>
                  </a:lnTo>
                </a:path>
              </a:pathLst>
            </a:custGeom>
            <a:noFill/>
            <a:ln w="0">
              <a:solidFill>
                <a:schemeClr val="tx1"/>
              </a:solidFill>
              <a:round/>
              <a:headEnd/>
              <a:tailEnd/>
            </a:ln>
          </p:spPr>
          <p:txBody>
            <a:bodyPr/>
            <a:lstStyle/>
            <a:p>
              <a:endParaRPr lang="en-US"/>
            </a:p>
          </p:txBody>
        </p:sp>
        <p:sp>
          <p:nvSpPr>
            <p:cNvPr id="23450" name="Line 302"/>
            <p:cNvSpPr>
              <a:spLocks noChangeShapeType="1"/>
            </p:cNvSpPr>
            <p:nvPr/>
          </p:nvSpPr>
          <p:spPr bwMode="auto">
            <a:xfrm>
              <a:off x="3838" y="3247"/>
              <a:ext cx="10" cy="1"/>
            </a:xfrm>
            <a:prstGeom prst="line">
              <a:avLst/>
            </a:prstGeom>
            <a:noFill/>
            <a:ln w="0">
              <a:solidFill>
                <a:schemeClr val="tx1"/>
              </a:solidFill>
              <a:round/>
              <a:headEnd/>
              <a:tailEnd/>
            </a:ln>
          </p:spPr>
          <p:txBody>
            <a:bodyPr/>
            <a:lstStyle/>
            <a:p>
              <a:endParaRPr lang="en-GB"/>
            </a:p>
          </p:txBody>
        </p:sp>
        <p:sp>
          <p:nvSpPr>
            <p:cNvPr id="23451" name="Line 303"/>
            <p:cNvSpPr>
              <a:spLocks noChangeShapeType="1"/>
            </p:cNvSpPr>
            <p:nvPr/>
          </p:nvSpPr>
          <p:spPr bwMode="auto">
            <a:xfrm>
              <a:off x="3856" y="3247"/>
              <a:ext cx="9" cy="1"/>
            </a:xfrm>
            <a:prstGeom prst="line">
              <a:avLst/>
            </a:prstGeom>
            <a:noFill/>
            <a:ln w="0">
              <a:solidFill>
                <a:schemeClr val="tx1"/>
              </a:solidFill>
              <a:round/>
              <a:headEnd/>
              <a:tailEnd/>
            </a:ln>
          </p:spPr>
          <p:txBody>
            <a:bodyPr/>
            <a:lstStyle/>
            <a:p>
              <a:endParaRPr lang="en-GB"/>
            </a:p>
          </p:txBody>
        </p:sp>
        <p:sp>
          <p:nvSpPr>
            <p:cNvPr id="23452" name="Line 304"/>
            <p:cNvSpPr>
              <a:spLocks noChangeShapeType="1"/>
            </p:cNvSpPr>
            <p:nvPr/>
          </p:nvSpPr>
          <p:spPr bwMode="auto">
            <a:xfrm>
              <a:off x="3873" y="3247"/>
              <a:ext cx="10" cy="1"/>
            </a:xfrm>
            <a:prstGeom prst="line">
              <a:avLst/>
            </a:prstGeom>
            <a:noFill/>
            <a:ln w="0">
              <a:solidFill>
                <a:schemeClr val="tx1"/>
              </a:solidFill>
              <a:round/>
              <a:headEnd/>
              <a:tailEnd/>
            </a:ln>
          </p:spPr>
          <p:txBody>
            <a:bodyPr/>
            <a:lstStyle/>
            <a:p>
              <a:endParaRPr lang="en-GB"/>
            </a:p>
          </p:txBody>
        </p:sp>
        <p:sp>
          <p:nvSpPr>
            <p:cNvPr id="23453" name="Line 305"/>
            <p:cNvSpPr>
              <a:spLocks noChangeShapeType="1"/>
            </p:cNvSpPr>
            <p:nvPr/>
          </p:nvSpPr>
          <p:spPr bwMode="auto">
            <a:xfrm>
              <a:off x="3890" y="3245"/>
              <a:ext cx="10" cy="1"/>
            </a:xfrm>
            <a:prstGeom prst="line">
              <a:avLst/>
            </a:prstGeom>
            <a:noFill/>
            <a:ln w="0">
              <a:solidFill>
                <a:schemeClr val="tx1"/>
              </a:solidFill>
              <a:round/>
              <a:headEnd/>
              <a:tailEnd/>
            </a:ln>
          </p:spPr>
          <p:txBody>
            <a:bodyPr/>
            <a:lstStyle/>
            <a:p>
              <a:endParaRPr lang="en-GB"/>
            </a:p>
          </p:txBody>
        </p:sp>
        <p:sp>
          <p:nvSpPr>
            <p:cNvPr id="23454" name="Line 306"/>
            <p:cNvSpPr>
              <a:spLocks noChangeShapeType="1"/>
            </p:cNvSpPr>
            <p:nvPr/>
          </p:nvSpPr>
          <p:spPr bwMode="auto">
            <a:xfrm>
              <a:off x="3908" y="3245"/>
              <a:ext cx="9" cy="1"/>
            </a:xfrm>
            <a:prstGeom prst="line">
              <a:avLst/>
            </a:prstGeom>
            <a:noFill/>
            <a:ln w="0">
              <a:solidFill>
                <a:schemeClr val="tx1"/>
              </a:solidFill>
              <a:round/>
              <a:headEnd/>
              <a:tailEnd/>
            </a:ln>
          </p:spPr>
          <p:txBody>
            <a:bodyPr/>
            <a:lstStyle/>
            <a:p>
              <a:endParaRPr lang="en-GB"/>
            </a:p>
          </p:txBody>
        </p:sp>
        <p:sp>
          <p:nvSpPr>
            <p:cNvPr id="23455" name="Line 307"/>
            <p:cNvSpPr>
              <a:spLocks noChangeShapeType="1"/>
            </p:cNvSpPr>
            <p:nvPr/>
          </p:nvSpPr>
          <p:spPr bwMode="auto">
            <a:xfrm flipV="1">
              <a:off x="3925" y="3243"/>
              <a:ext cx="10" cy="2"/>
            </a:xfrm>
            <a:prstGeom prst="line">
              <a:avLst/>
            </a:prstGeom>
            <a:noFill/>
            <a:ln w="0">
              <a:solidFill>
                <a:schemeClr val="tx1"/>
              </a:solidFill>
              <a:round/>
              <a:headEnd/>
              <a:tailEnd/>
            </a:ln>
          </p:spPr>
          <p:txBody>
            <a:bodyPr/>
            <a:lstStyle/>
            <a:p>
              <a:endParaRPr lang="en-GB"/>
            </a:p>
          </p:txBody>
        </p:sp>
        <p:sp>
          <p:nvSpPr>
            <p:cNvPr id="23456" name="Line 308"/>
            <p:cNvSpPr>
              <a:spLocks noChangeShapeType="1"/>
            </p:cNvSpPr>
            <p:nvPr/>
          </p:nvSpPr>
          <p:spPr bwMode="auto">
            <a:xfrm>
              <a:off x="3943" y="3243"/>
              <a:ext cx="9" cy="1"/>
            </a:xfrm>
            <a:prstGeom prst="line">
              <a:avLst/>
            </a:prstGeom>
            <a:noFill/>
            <a:ln w="0">
              <a:solidFill>
                <a:schemeClr val="tx1"/>
              </a:solidFill>
              <a:round/>
              <a:headEnd/>
              <a:tailEnd/>
            </a:ln>
          </p:spPr>
          <p:txBody>
            <a:bodyPr/>
            <a:lstStyle/>
            <a:p>
              <a:endParaRPr lang="en-GB"/>
            </a:p>
          </p:txBody>
        </p:sp>
        <p:sp>
          <p:nvSpPr>
            <p:cNvPr id="23457" name="Line 309"/>
            <p:cNvSpPr>
              <a:spLocks noChangeShapeType="1"/>
            </p:cNvSpPr>
            <p:nvPr/>
          </p:nvSpPr>
          <p:spPr bwMode="auto">
            <a:xfrm>
              <a:off x="3960" y="3243"/>
              <a:ext cx="10" cy="1"/>
            </a:xfrm>
            <a:prstGeom prst="line">
              <a:avLst/>
            </a:prstGeom>
            <a:noFill/>
            <a:ln w="0">
              <a:solidFill>
                <a:schemeClr val="tx1"/>
              </a:solidFill>
              <a:round/>
              <a:headEnd/>
              <a:tailEnd/>
            </a:ln>
          </p:spPr>
          <p:txBody>
            <a:bodyPr/>
            <a:lstStyle/>
            <a:p>
              <a:endParaRPr lang="en-GB"/>
            </a:p>
          </p:txBody>
        </p:sp>
        <p:sp>
          <p:nvSpPr>
            <p:cNvPr id="23458" name="Line 310"/>
            <p:cNvSpPr>
              <a:spLocks noChangeShapeType="1"/>
            </p:cNvSpPr>
            <p:nvPr/>
          </p:nvSpPr>
          <p:spPr bwMode="auto">
            <a:xfrm>
              <a:off x="3977" y="3243"/>
              <a:ext cx="10" cy="1"/>
            </a:xfrm>
            <a:prstGeom prst="line">
              <a:avLst/>
            </a:prstGeom>
            <a:noFill/>
            <a:ln w="0">
              <a:solidFill>
                <a:schemeClr val="tx1"/>
              </a:solidFill>
              <a:round/>
              <a:headEnd/>
              <a:tailEnd/>
            </a:ln>
          </p:spPr>
          <p:txBody>
            <a:bodyPr/>
            <a:lstStyle/>
            <a:p>
              <a:endParaRPr lang="en-GB"/>
            </a:p>
          </p:txBody>
        </p:sp>
        <p:sp>
          <p:nvSpPr>
            <p:cNvPr id="23459" name="Line 311"/>
            <p:cNvSpPr>
              <a:spLocks noChangeShapeType="1"/>
            </p:cNvSpPr>
            <p:nvPr/>
          </p:nvSpPr>
          <p:spPr bwMode="auto">
            <a:xfrm>
              <a:off x="3995" y="3241"/>
              <a:ext cx="9" cy="1"/>
            </a:xfrm>
            <a:prstGeom prst="line">
              <a:avLst/>
            </a:prstGeom>
            <a:noFill/>
            <a:ln w="0">
              <a:solidFill>
                <a:schemeClr val="tx1"/>
              </a:solidFill>
              <a:round/>
              <a:headEnd/>
              <a:tailEnd/>
            </a:ln>
          </p:spPr>
          <p:txBody>
            <a:bodyPr/>
            <a:lstStyle/>
            <a:p>
              <a:endParaRPr lang="en-GB"/>
            </a:p>
          </p:txBody>
        </p:sp>
        <p:sp>
          <p:nvSpPr>
            <p:cNvPr id="23460" name="Line 312"/>
            <p:cNvSpPr>
              <a:spLocks noChangeShapeType="1"/>
            </p:cNvSpPr>
            <p:nvPr/>
          </p:nvSpPr>
          <p:spPr bwMode="auto">
            <a:xfrm>
              <a:off x="4012" y="3241"/>
              <a:ext cx="10" cy="1"/>
            </a:xfrm>
            <a:prstGeom prst="line">
              <a:avLst/>
            </a:prstGeom>
            <a:noFill/>
            <a:ln w="0">
              <a:solidFill>
                <a:schemeClr val="tx1"/>
              </a:solidFill>
              <a:round/>
              <a:headEnd/>
              <a:tailEnd/>
            </a:ln>
          </p:spPr>
          <p:txBody>
            <a:bodyPr/>
            <a:lstStyle/>
            <a:p>
              <a:endParaRPr lang="en-GB"/>
            </a:p>
          </p:txBody>
        </p:sp>
        <p:sp>
          <p:nvSpPr>
            <p:cNvPr id="23461" name="Line 313"/>
            <p:cNvSpPr>
              <a:spLocks noChangeShapeType="1"/>
            </p:cNvSpPr>
            <p:nvPr/>
          </p:nvSpPr>
          <p:spPr bwMode="auto">
            <a:xfrm>
              <a:off x="4029" y="3241"/>
              <a:ext cx="10" cy="1"/>
            </a:xfrm>
            <a:prstGeom prst="line">
              <a:avLst/>
            </a:prstGeom>
            <a:noFill/>
            <a:ln w="0">
              <a:solidFill>
                <a:schemeClr val="tx1"/>
              </a:solidFill>
              <a:round/>
              <a:headEnd/>
              <a:tailEnd/>
            </a:ln>
          </p:spPr>
          <p:txBody>
            <a:bodyPr/>
            <a:lstStyle/>
            <a:p>
              <a:endParaRPr lang="en-GB"/>
            </a:p>
          </p:txBody>
        </p:sp>
        <p:sp>
          <p:nvSpPr>
            <p:cNvPr id="23462" name="Line 314"/>
            <p:cNvSpPr>
              <a:spLocks noChangeShapeType="1"/>
            </p:cNvSpPr>
            <p:nvPr/>
          </p:nvSpPr>
          <p:spPr bwMode="auto">
            <a:xfrm>
              <a:off x="4047" y="3241"/>
              <a:ext cx="9" cy="1"/>
            </a:xfrm>
            <a:prstGeom prst="line">
              <a:avLst/>
            </a:prstGeom>
            <a:noFill/>
            <a:ln w="0">
              <a:solidFill>
                <a:schemeClr val="tx1"/>
              </a:solidFill>
              <a:round/>
              <a:headEnd/>
              <a:tailEnd/>
            </a:ln>
          </p:spPr>
          <p:txBody>
            <a:bodyPr/>
            <a:lstStyle/>
            <a:p>
              <a:endParaRPr lang="en-GB"/>
            </a:p>
          </p:txBody>
        </p:sp>
        <p:sp>
          <p:nvSpPr>
            <p:cNvPr id="23463" name="Line 315"/>
            <p:cNvSpPr>
              <a:spLocks noChangeShapeType="1"/>
            </p:cNvSpPr>
            <p:nvPr/>
          </p:nvSpPr>
          <p:spPr bwMode="auto">
            <a:xfrm>
              <a:off x="4064" y="3239"/>
              <a:ext cx="10" cy="1"/>
            </a:xfrm>
            <a:prstGeom prst="line">
              <a:avLst/>
            </a:prstGeom>
            <a:noFill/>
            <a:ln w="0">
              <a:solidFill>
                <a:schemeClr val="tx1"/>
              </a:solidFill>
              <a:round/>
              <a:headEnd/>
              <a:tailEnd/>
            </a:ln>
          </p:spPr>
          <p:txBody>
            <a:bodyPr/>
            <a:lstStyle/>
            <a:p>
              <a:endParaRPr lang="en-GB"/>
            </a:p>
          </p:txBody>
        </p:sp>
        <p:sp>
          <p:nvSpPr>
            <p:cNvPr id="23464" name="Freeform 316"/>
            <p:cNvSpPr>
              <a:spLocks/>
            </p:cNvSpPr>
            <p:nvPr/>
          </p:nvSpPr>
          <p:spPr bwMode="auto">
            <a:xfrm>
              <a:off x="4082" y="3239"/>
              <a:ext cx="9" cy="1"/>
            </a:xfrm>
            <a:custGeom>
              <a:avLst/>
              <a:gdLst>
                <a:gd name="T0" fmla="*/ 0 w 9"/>
                <a:gd name="T1" fmla="*/ 0 h 1"/>
                <a:gd name="T2" fmla="*/ 5 w 9"/>
                <a:gd name="T3" fmla="*/ 0 h 1"/>
                <a:gd name="T4" fmla="*/ 9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5" y="0"/>
                  </a:lnTo>
                  <a:lnTo>
                    <a:pt x="9" y="0"/>
                  </a:lnTo>
                </a:path>
              </a:pathLst>
            </a:custGeom>
            <a:noFill/>
            <a:ln w="0">
              <a:solidFill>
                <a:schemeClr val="tx1"/>
              </a:solidFill>
              <a:round/>
              <a:headEnd/>
              <a:tailEnd/>
            </a:ln>
          </p:spPr>
          <p:txBody>
            <a:bodyPr/>
            <a:lstStyle/>
            <a:p>
              <a:endParaRPr lang="en-US"/>
            </a:p>
          </p:txBody>
        </p:sp>
        <p:sp>
          <p:nvSpPr>
            <p:cNvPr id="23465" name="Line 317"/>
            <p:cNvSpPr>
              <a:spLocks noChangeShapeType="1"/>
            </p:cNvSpPr>
            <p:nvPr/>
          </p:nvSpPr>
          <p:spPr bwMode="auto">
            <a:xfrm>
              <a:off x="4099" y="3239"/>
              <a:ext cx="10" cy="1"/>
            </a:xfrm>
            <a:prstGeom prst="line">
              <a:avLst/>
            </a:prstGeom>
            <a:noFill/>
            <a:ln w="0">
              <a:solidFill>
                <a:schemeClr val="tx1"/>
              </a:solidFill>
              <a:round/>
              <a:headEnd/>
              <a:tailEnd/>
            </a:ln>
          </p:spPr>
          <p:txBody>
            <a:bodyPr/>
            <a:lstStyle/>
            <a:p>
              <a:endParaRPr lang="en-GB"/>
            </a:p>
          </p:txBody>
        </p:sp>
        <p:sp>
          <p:nvSpPr>
            <p:cNvPr id="23466" name="Line 318"/>
            <p:cNvSpPr>
              <a:spLocks noChangeShapeType="1"/>
            </p:cNvSpPr>
            <p:nvPr/>
          </p:nvSpPr>
          <p:spPr bwMode="auto">
            <a:xfrm>
              <a:off x="4116" y="3239"/>
              <a:ext cx="10" cy="1"/>
            </a:xfrm>
            <a:prstGeom prst="line">
              <a:avLst/>
            </a:prstGeom>
            <a:noFill/>
            <a:ln w="0">
              <a:solidFill>
                <a:schemeClr val="tx1"/>
              </a:solidFill>
              <a:round/>
              <a:headEnd/>
              <a:tailEnd/>
            </a:ln>
          </p:spPr>
          <p:txBody>
            <a:bodyPr/>
            <a:lstStyle/>
            <a:p>
              <a:endParaRPr lang="en-GB"/>
            </a:p>
          </p:txBody>
        </p:sp>
        <p:sp>
          <p:nvSpPr>
            <p:cNvPr id="23467" name="Line 319"/>
            <p:cNvSpPr>
              <a:spLocks noChangeShapeType="1"/>
            </p:cNvSpPr>
            <p:nvPr/>
          </p:nvSpPr>
          <p:spPr bwMode="auto">
            <a:xfrm flipV="1">
              <a:off x="4134" y="3237"/>
              <a:ext cx="9" cy="2"/>
            </a:xfrm>
            <a:prstGeom prst="line">
              <a:avLst/>
            </a:prstGeom>
            <a:noFill/>
            <a:ln w="0">
              <a:solidFill>
                <a:schemeClr val="tx1"/>
              </a:solidFill>
              <a:round/>
              <a:headEnd/>
              <a:tailEnd/>
            </a:ln>
          </p:spPr>
          <p:txBody>
            <a:bodyPr/>
            <a:lstStyle/>
            <a:p>
              <a:endParaRPr lang="en-GB"/>
            </a:p>
          </p:txBody>
        </p:sp>
        <p:sp>
          <p:nvSpPr>
            <p:cNvPr id="23468" name="Line 320"/>
            <p:cNvSpPr>
              <a:spLocks noChangeShapeType="1"/>
            </p:cNvSpPr>
            <p:nvPr/>
          </p:nvSpPr>
          <p:spPr bwMode="auto">
            <a:xfrm>
              <a:off x="4151" y="3237"/>
              <a:ext cx="10" cy="1"/>
            </a:xfrm>
            <a:prstGeom prst="line">
              <a:avLst/>
            </a:prstGeom>
            <a:noFill/>
            <a:ln w="0">
              <a:solidFill>
                <a:schemeClr val="tx1"/>
              </a:solidFill>
              <a:round/>
              <a:headEnd/>
              <a:tailEnd/>
            </a:ln>
          </p:spPr>
          <p:txBody>
            <a:bodyPr/>
            <a:lstStyle/>
            <a:p>
              <a:endParaRPr lang="en-GB"/>
            </a:p>
          </p:txBody>
        </p:sp>
        <p:sp>
          <p:nvSpPr>
            <p:cNvPr id="23469" name="Line 321"/>
            <p:cNvSpPr>
              <a:spLocks noChangeShapeType="1"/>
            </p:cNvSpPr>
            <p:nvPr/>
          </p:nvSpPr>
          <p:spPr bwMode="auto">
            <a:xfrm>
              <a:off x="4168" y="3237"/>
              <a:ext cx="10" cy="1"/>
            </a:xfrm>
            <a:prstGeom prst="line">
              <a:avLst/>
            </a:prstGeom>
            <a:noFill/>
            <a:ln w="0">
              <a:solidFill>
                <a:schemeClr val="tx1"/>
              </a:solidFill>
              <a:round/>
              <a:headEnd/>
              <a:tailEnd/>
            </a:ln>
          </p:spPr>
          <p:txBody>
            <a:bodyPr/>
            <a:lstStyle/>
            <a:p>
              <a:endParaRPr lang="en-GB"/>
            </a:p>
          </p:txBody>
        </p:sp>
        <p:sp>
          <p:nvSpPr>
            <p:cNvPr id="23470" name="Line 322"/>
            <p:cNvSpPr>
              <a:spLocks noChangeShapeType="1"/>
            </p:cNvSpPr>
            <p:nvPr/>
          </p:nvSpPr>
          <p:spPr bwMode="auto">
            <a:xfrm>
              <a:off x="4186" y="3237"/>
              <a:ext cx="9" cy="1"/>
            </a:xfrm>
            <a:prstGeom prst="line">
              <a:avLst/>
            </a:prstGeom>
            <a:noFill/>
            <a:ln w="0">
              <a:solidFill>
                <a:schemeClr val="tx1"/>
              </a:solidFill>
              <a:round/>
              <a:headEnd/>
              <a:tailEnd/>
            </a:ln>
          </p:spPr>
          <p:txBody>
            <a:bodyPr/>
            <a:lstStyle/>
            <a:p>
              <a:endParaRPr lang="en-GB"/>
            </a:p>
          </p:txBody>
        </p:sp>
        <p:sp>
          <p:nvSpPr>
            <p:cNvPr id="23471" name="Line 323"/>
            <p:cNvSpPr>
              <a:spLocks noChangeShapeType="1"/>
            </p:cNvSpPr>
            <p:nvPr/>
          </p:nvSpPr>
          <p:spPr bwMode="auto">
            <a:xfrm>
              <a:off x="4203" y="3237"/>
              <a:ext cx="10" cy="1"/>
            </a:xfrm>
            <a:prstGeom prst="line">
              <a:avLst/>
            </a:prstGeom>
            <a:noFill/>
            <a:ln w="0">
              <a:solidFill>
                <a:schemeClr val="tx1"/>
              </a:solidFill>
              <a:round/>
              <a:headEnd/>
              <a:tailEnd/>
            </a:ln>
          </p:spPr>
          <p:txBody>
            <a:bodyPr/>
            <a:lstStyle/>
            <a:p>
              <a:endParaRPr lang="en-GB"/>
            </a:p>
          </p:txBody>
        </p:sp>
        <p:sp>
          <p:nvSpPr>
            <p:cNvPr id="23472" name="Line 324"/>
            <p:cNvSpPr>
              <a:spLocks noChangeShapeType="1"/>
            </p:cNvSpPr>
            <p:nvPr/>
          </p:nvSpPr>
          <p:spPr bwMode="auto">
            <a:xfrm>
              <a:off x="4221" y="3237"/>
              <a:ext cx="9" cy="1"/>
            </a:xfrm>
            <a:prstGeom prst="line">
              <a:avLst/>
            </a:prstGeom>
            <a:noFill/>
            <a:ln w="0">
              <a:solidFill>
                <a:schemeClr val="tx1"/>
              </a:solidFill>
              <a:round/>
              <a:headEnd/>
              <a:tailEnd/>
            </a:ln>
          </p:spPr>
          <p:txBody>
            <a:bodyPr/>
            <a:lstStyle/>
            <a:p>
              <a:endParaRPr lang="en-GB"/>
            </a:p>
          </p:txBody>
        </p:sp>
        <p:sp>
          <p:nvSpPr>
            <p:cNvPr id="23473" name="Line 325"/>
            <p:cNvSpPr>
              <a:spLocks noChangeShapeType="1"/>
            </p:cNvSpPr>
            <p:nvPr/>
          </p:nvSpPr>
          <p:spPr bwMode="auto">
            <a:xfrm>
              <a:off x="4238" y="3235"/>
              <a:ext cx="10" cy="1"/>
            </a:xfrm>
            <a:prstGeom prst="line">
              <a:avLst/>
            </a:prstGeom>
            <a:noFill/>
            <a:ln w="0">
              <a:solidFill>
                <a:schemeClr val="tx1"/>
              </a:solidFill>
              <a:round/>
              <a:headEnd/>
              <a:tailEnd/>
            </a:ln>
          </p:spPr>
          <p:txBody>
            <a:bodyPr/>
            <a:lstStyle/>
            <a:p>
              <a:endParaRPr lang="en-GB"/>
            </a:p>
          </p:txBody>
        </p:sp>
        <p:sp>
          <p:nvSpPr>
            <p:cNvPr id="23474" name="Line 326"/>
            <p:cNvSpPr>
              <a:spLocks noChangeShapeType="1"/>
            </p:cNvSpPr>
            <p:nvPr/>
          </p:nvSpPr>
          <p:spPr bwMode="auto">
            <a:xfrm>
              <a:off x="4255" y="3235"/>
              <a:ext cx="10" cy="1"/>
            </a:xfrm>
            <a:prstGeom prst="line">
              <a:avLst/>
            </a:prstGeom>
            <a:noFill/>
            <a:ln w="0">
              <a:solidFill>
                <a:schemeClr val="tx1"/>
              </a:solidFill>
              <a:round/>
              <a:headEnd/>
              <a:tailEnd/>
            </a:ln>
          </p:spPr>
          <p:txBody>
            <a:bodyPr/>
            <a:lstStyle/>
            <a:p>
              <a:endParaRPr lang="en-GB"/>
            </a:p>
          </p:txBody>
        </p:sp>
        <p:sp>
          <p:nvSpPr>
            <p:cNvPr id="23475" name="Line 327"/>
            <p:cNvSpPr>
              <a:spLocks noChangeShapeType="1"/>
            </p:cNvSpPr>
            <p:nvPr/>
          </p:nvSpPr>
          <p:spPr bwMode="auto">
            <a:xfrm>
              <a:off x="4273" y="3235"/>
              <a:ext cx="9" cy="1"/>
            </a:xfrm>
            <a:prstGeom prst="line">
              <a:avLst/>
            </a:prstGeom>
            <a:noFill/>
            <a:ln w="0">
              <a:solidFill>
                <a:schemeClr val="tx1"/>
              </a:solidFill>
              <a:round/>
              <a:headEnd/>
              <a:tailEnd/>
            </a:ln>
          </p:spPr>
          <p:txBody>
            <a:bodyPr/>
            <a:lstStyle/>
            <a:p>
              <a:endParaRPr lang="en-GB"/>
            </a:p>
          </p:txBody>
        </p:sp>
        <p:sp>
          <p:nvSpPr>
            <p:cNvPr id="23476" name="Line 328"/>
            <p:cNvSpPr>
              <a:spLocks noChangeShapeType="1"/>
            </p:cNvSpPr>
            <p:nvPr/>
          </p:nvSpPr>
          <p:spPr bwMode="auto">
            <a:xfrm>
              <a:off x="4290" y="3235"/>
              <a:ext cx="10" cy="1"/>
            </a:xfrm>
            <a:prstGeom prst="line">
              <a:avLst/>
            </a:prstGeom>
            <a:noFill/>
            <a:ln w="0">
              <a:solidFill>
                <a:schemeClr val="tx1"/>
              </a:solidFill>
              <a:round/>
              <a:headEnd/>
              <a:tailEnd/>
            </a:ln>
          </p:spPr>
          <p:txBody>
            <a:bodyPr/>
            <a:lstStyle/>
            <a:p>
              <a:endParaRPr lang="en-GB"/>
            </a:p>
          </p:txBody>
        </p:sp>
        <p:sp>
          <p:nvSpPr>
            <p:cNvPr id="23477" name="Line 329"/>
            <p:cNvSpPr>
              <a:spLocks noChangeShapeType="1"/>
            </p:cNvSpPr>
            <p:nvPr/>
          </p:nvSpPr>
          <p:spPr bwMode="auto">
            <a:xfrm>
              <a:off x="4307" y="3235"/>
              <a:ext cx="10" cy="1"/>
            </a:xfrm>
            <a:prstGeom prst="line">
              <a:avLst/>
            </a:prstGeom>
            <a:noFill/>
            <a:ln w="0">
              <a:solidFill>
                <a:schemeClr val="tx1"/>
              </a:solidFill>
              <a:round/>
              <a:headEnd/>
              <a:tailEnd/>
            </a:ln>
          </p:spPr>
          <p:txBody>
            <a:bodyPr/>
            <a:lstStyle/>
            <a:p>
              <a:endParaRPr lang="en-GB"/>
            </a:p>
          </p:txBody>
        </p:sp>
        <p:sp>
          <p:nvSpPr>
            <p:cNvPr id="23478" name="Line 330"/>
            <p:cNvSpPr>
              <a:spLocks noChangeShapeType="1"/>
            </p:cNvSpPr>
            <p:nvPr/>
          </p:nvSpPr>
          <p:spPr bwMode="auto">
            <a:xfrm>
              <a:off x="4325" y="3235"/>
              <a:ext cx="9" cy="1"/>
            </a:xfrm>
            <a:prstGeom prst="line">
              <a:avLst/>
            </a:prstGeom>
            <a:noFill/>
            <a:ln w="0">
              <a:solidFill>
                <a:schemeClr val="tx1"/>
              </a:solidFill>
              <a:round/>
              <a:headEnd/>
              <a:tailEnd/>
            </a:ln>
          </p:spPr>
          <p:txBody>
            <a:bodyPr/>
            <a:lstStyle/>
            <a:p>
              <a:endParaRPr lang="en-GB"/>
            </a:p>
          </p:txBody>
        </p:sp>
        <p:sp>
          <p:nvSpPr>
            <p:cNvPr id="23479" name="Line 331"/>
            <p:cNvSpPr>
              <a:spLocks noChangeShapeType="1"/>
            </p:cNvSpPr>
            <p:nvPr/>
          </p:nvSpPr>
          <p:spPr bwMode="auto">
            <a:xfrm>
              <a:off x="4342" y="3235"/>
              <a:ext cx="10" cy="1"/>
            </a:xfrm>
            <a:prstGeom prst="line">
              <a:avLst/>
            </a:prstGeom>
            <a:noFill/>
            <a:ln w="0">
              <a:solidFill>
                <a:schemeClr val="tx1"/>
              </a:solidFill>
              <a:round/>
              <a:headEnd/>
              <a:tailEnd/>
            </a:ln>
          </p:spPr>
          <p:txBody>
            <a:bodyPr/>
            <a:lstStyle/>
            <a:p>
              <a:endParaRPr lang="en-GB"/>
            </a:p>
          </p:txBody>
        </p:sp>
        <p:sp>
          <p:nvSpPr>
            <p:cNvPr id="23480" name="Line 332"/>
            <p:cNvSpPr>
              <a:spLocks noChangeShapeType="1"/>
            </p:cNvSpPr>
            <p:nvPr/>
          </p:nvSpPr>
          <p:spPr bwMode="auto">
            <a:xfrm flipV="1">
              <a:off x="4360" y="3233"/>
              <a:ext cx="9" cy="2"/>
            </a:xfrm>
            <a:prstGeom prst="line">
              <a:avLst/>
            </a:prstGeom>
            <a:noFill/>
            <a:ln w="0">
              <a:solidFill>
                <a:schemeClr val="tx1"/>
              </a:solidFill>
              <a:round/>
              <a:headEnd/>
              <a:tailEnd/>
            </a:ln>
          </p:spPr>
          <p:txBody>
            <a:bodyPr/>
            <a:lstStyle/>
            <a:p>
              <a:endParaRPr lang="en-GB"/>
            </a:p>
          </p:txBody>
        </p:sp>
        <p:sp>
          <p:nvSpPr>
            <p:cNvPr id="23481" name="Line 333"/>
            <p:cNvSpPr>
              <a:spLocks noChangeShapeType="1"/>
            </p:cNvSpPr>
            <p:nvPr/>
          </p:nvSpPr>
          <p:spPr bwMode="auto">
            <a:xfrm>
              <a:off x="4377" y="3233"/>
              <a:ext cx="10" cy="1"/>
            </a:xfrm>
            <a:prstGeom prst="line">
              <a:avLst/>
            </a:prstGeom>
            <a:noFill/>
            <a:ln w="0">
              <a:solidFill>
                <a:schemeClr val="tx1"/>
              </a:solidFill>
              <a:round/>
              <a:headEnd/>
              <a:tailEnd/>
            </a:ln>
          </p:spPr>
          <p:txBody>
            <a:bodyPr/>
            <a:lstStyle/>
            <a:p>
              <a:endParaRPr lang="en-GB"/>
            </a:p>
          </p:txBody>
        </p:sp>
        <p:sp>
          <p:nvSpPr>
            <p:cNvPr id="23482" name="Line 334"/>
            <p:cNvSpPr>
              <a:spLocks noChangeShapeType="1"/>
            </p:cNvSpPr>
            <p:nvPr/>
          </p:nvSpPr>
          <p:spPr bwMode="auto">
            <a:xfrm>
              <a:off x="4394" y="3233"/>
              <a:ext cx="10" cy="1"/>
            </a:xfrm>
            <a:prstGeom prst="line">
              <a:avLst/>
            </a:prstGeom>
            <a:noFill/>
            <a:ln w="0">
              <a:solidFill>
                <a:schemeClr val="tx1"/>
              </a:solidFill>
              <a:round/>
              <a:headEnd/>
              <a:tailEnd/>
            </a:ln>
          </p:spPr>
          <p:txBody>
            <a:bodyPr/>
            <a:lstStyle/>
            <a:p>
              <a:endParaRPr lang="en-GB"/>
            </a:p>
          </p:txBody>
        </p:sp>
        <p:sp>
          <p:nvSpPr>
            <p:cNvPr id="23483" name="Line 335"/>
            <p:cNvSpPr>
              <a:spLocks noChangeShapeType="1"/>
            </p:cNvSpPr>
            <p:nvPr/>
          </p:nvSpPr>
          <p:spPr bwMode="auto">
            <a:xfrm>
              <a:off x="4412" y="3233"/>
              <a:ext cx="9" cy="1"/>
            </a:xfrm>
            <a:prstGeom prst="line">
              <a:avLst/>
            </a:prstGeom>
            <a:noFill/>
            <a:ln w="0">
              <a:solidFill>
                <a:schemeClr val="tx1"/>
              </a:solidFill>
              <a:round/>
              <a:headEnd/>
              <a:tailEnd/>
            </a:ln>
          </p:spPr>
          <p:txBody>
            <a:bodyPr/>
            <a:lstStyle/>
            <a:p>
              <a:endParaRPr lang="en-GB"/>
            </a:p>
          </p:txBody>
        </p:sp>
        <p:sp>
          <p:nvSpPr>
            <p:cNvPr id="23484" name="Line 336"/>
            <p:cNvSpPr>
              <a:spLocks noChangeShapeType="1"/>
            </p:cNvSpPr>
            <p:nvPr/>
          </p:nvSpPr>
          <p:spPr bwMode="auto">
            <a:xfrm>
              <a:off x="4429" y="3233"/>
              <a:ext cx="10" cy="1"/>
            </a:xfrm>
            <a:prstGeom prst="line">
              <a:avLst/>
            </a:prstGeom>
            <a:noFill/>
            <a:ln w="0">
              <a:solidFill>
                <a:schemeClr val="tx1"/>
              </a:solidFill>
              <a:round/>
              <a:headEnd/>
              <a:tailEnd/>
            </a:ln>
          </p:spPr>
          <p:txBody>
            <a:bodyPr/>
            <a:lstStyle/>
            <a:p>
              <a:endParaRPr lang="en-GB"/>
            </a:p>
          </p:txBody>
        </p:sp>
        <p:sp>
          <p:nvSpPr>
            <p:cNvPr id="23485" name="Line 337"/>
            <p:cNvSpPr>
              <a:spLocks noChangeShapeType="1"/>
            </p:cNvSpPr>
            <p:nvPr/>
          </p:nvSpPr>
          <p:spPr bwMode="auto">
            <a:xfrm>
              <a:off x="4446" y="3233"/>
              <a:ext cx="10" cy="1"/>
            </a:xfrm>
            <a:prstGeom prst="line">
              <a:avLst/>
            </a:prstGeom>
            <a:noFill/>
            <a:ln w="0">
              <a:solidFill>
                <a:schemeClr val="tx1"/>
              </a:solidFill>
              <a:round/>
              <a:headEnd/>
              <a:tailEnd/>
            </a:ln>
          </p:spPr>
          <p:txBody>
            <a:bodyPr/>
            <a:lstStyle/>
            <a:p>
              <a:endParaRPr lang="en-GB"/>
            </a:p>
          </p:txBody>
        </p:sp>
        <p:sp>
          <p:nvSpPr>
            <p:cNvPr id="23486" name="Line 338"/>
            <p:cNvSpPr>
              <a:spLocks noChangeShapeType="1"/>
            </p:cNvSpPr>
            <p:nvPr/>
          </p:nvSpPr>
          <p:spPr bwMode="auto">
            <a:xfrm>
              <a:off x="4464" y="3233"/>
              <a:ext cx="9" cy="1"/>
            </a:xfrm>
            <a:prstGeom prst="line">
              <a:avLst/>
            </a:prstGeom>
            <a:noFill/>
            <a:ln w="0">
              <a:solidFill>
                <a:schemeClr val="tx1"/>
              </a:solidFill>
              <a:round/>
              <a:headEnd/>
              <a:tailEnd/>
            </a:ln>
          </p:spPr>
          <p:txBody>
            <a:bodyPr/>
            <a:lstStyle/>
            <a:p>
              <a:endParaRPr lang="en-GB"/>
            </a:p>
          </p:txBody>
        </p:sp>
        <p:sp>
          <p:nvSpPr>
            <p:cNvPr id="23487" name="Freeform 339"/>
            <p:cNvSpPr>
              <a:spLocks/>
            </p:cNvSpPr>
            <p:nvPr/>
          </p:nvSpPr>
          <p:spPr bwMode="auto">
            <a:xfrm>
              <a:off x="4481" y="3233"/>
              <a:ext cx="10" cy="1"/>
            </a:xfrm>
            <a:custGeom>
              <a:avLst/>
              <a:gdLst>
                <a:gd name="T0" fmla="*/ 0 w 10"/>
                <a:gd name="T1" fmla="*/ 0 h 1"/>
                <a:gd name="T2" fmla="*/ 2 w 10"/>
                <a:gd name="T3" fmla="*/ 0 h 1"/>
                <a:gd name="T4" fmla="*/ 1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0" y="0"/>
                  </a:moveTo>
                  <a:lnTo>
                    <a:pt x="2" y="0"/>
                  </a:lnTo>
                  <a:lnTo>
                    <a:pt x="10" y="0"/>
                  </a:lnTo>
                </a:path>
              </a:pathLst>
            </a:custGeom>
            <a:noFill/>
            <a:ln w="0">
              <a:solidFill>
                <a:schemeClr val="tx1"/>
              </a:solidFill>
              <a:round/>
              <a:headEnd/>
              <a:tailEnd/>
            </a:ln>
          </p:spPr>
          <p:txBody>
            <a:bodyPr/>
            <a:lstStyle/>
            <a:p>
              <a:endParaRPr lang="en-US"/>
            </a:p>
          </p:txBody>
        </p:sp>
        <p:sp>
          <p:nvSpPr>
            <p:cNvPr id="23488" name="Line 340"/>
            <p:cNvSpPr>
              <a:spLocks noChangeShapeType="1"/>
            </p:cNvSpPr>
            <p:nvPr/>
          </p:nvSpPr>
          <p:spPr bwMode="auto">
            <a:xfrm>
              <a:off x="4499" y="3231"/>
              <a:ext cx="9" cy="1"/>
            </a:xfrm>
            <a:prstGeom prst="line">
              <a:avLst/>
            </a:prstGeom>
            <a:noFill/>
            <a:ln w="0">
              <a:solidFill>
                <a:schemeClr val="tx1"/>
              </a:solidFill>
              <a:round/>
              <a:headEnd/>
              <a:tailEnd/>
            </a:ln>
          </p:spPr>
          <p:txBody>
            <a:bodyPr/>
            <a:lstStyle/>
            <a:p>
              <a:endParaRPr lang="en-GB"/>
            </a:p>
          </p:txBody>
        </p:sp>
        <p:sp>
          <p:nvSpPr>
            <p:cNvPr id="23489" name="Line 341"/>
            <p:cNvSpPr>
              <a:spLocks noChangeShapeType="1"/>
            </p:cNvSpPr>
            <p:nvPr/>
          </p:nvSpPr>
          <p:spPr bwMode="auto">
            <a:xfrm>
              <a:off x="4516" y="3231"/>
              <a:ext cx="10" cy="1"/>
            </a:xfrm>
            <a:prstGeom prst="line">
              <a:avLst/>
            </a:prstGeom>
            <a:noFill/>
            <a:ln w="0">
              <a:solidFill>
                <a:schemeClr val="tx1"/>
              </a:solidFill>
              <a:round/>
              <a:headEnd/>
              <a:tailEnd/>
            </a:ln>
          </p:spPr>
          <p:txBody>
            <a:bodyPr/>
            <a:lstStyle/>
            <a:p>
              <a:endParaRPr lang="en-GB"/>
            </a:p>
          </p:txBody>
        </p:sp>
        <p:sp>
          <p:nvSpPr>
            <p:cNvPr id="23490" name="Line 342"/>
            <p:cNvSpPr>
              <a:spLocks noChangeShapeType="1"/>
            </p:cNvSpPr>
            <p:nvPr/>
          </p:nvSpPr>
          <p:spPr bwMode="auto">
            <a:xfrm>
              <a:off x="4533" y="3231"/>
              <a:ext cx="10" cy="1"/>
            </a:xfrm>
            <a:prstGeom prst="line">
              <a:avLst/>
            </a:prstGeom>
            <a:noFill/>
            <a:ln w="0">
              <a:solidFill>
                <a:schemeClr val="tx1"/>
              </a:solidFill>
              <a:round/>
              <a:headEnd/>
              <a:tailEnd/>
            </a:ln>
          </p:spPr>
          <p:txBody>
            <a:bodyPr/>
            <a:lstStyle/>
            <a:p>
              <a:endParaRPr lang="en-GB"/>
            </a:p>
          </p:txBody>
        </p:sp>
        <p:sp>
          <p:nvSpPr>
            <p:cNvPr id="23491" name="Line 343"/>
            <p:cNvSpPr>
              <a:spLocks noChangeShapeType="1"/>
            </p:cNvSpPr>
            <p:nvPr/>
          </p:nvSpPr>
          <p:spPr bwMode="auto">
            <a:xfrm>
              <a:off x="4551" y="3231"/>
              <a:ext cx="9" cy="1"/>
            </a:xfrm>
            <a:prstGeom prst="line">
              <a:avLst/>
            </a:prstGeom>
            <a:noFill/>
            <a:ln w="0">
              <a:solidFill>
                <a:schemeClr val="tx1"/>
              </a:solidFill>
              <a:round/>
              <a:headEnd/>
              <a:tailEnd/>
            </a:ln>
          </p:spPr>
          <p:txBody>
            <a:bodyPr/>
            <a:lstStyle/>
            <a:p>
              <a:endParaRPr lang="en-GB"/>
            </a:p>
          </p:txBody>
        </p:sp>
        <p:sp>
          <p:nvSpPr>
            <p:cNvPr id="23492" name="Line 344"/>
            <p:cNvSpPr>
              <a:spLocks noChangeShapeType="1"/>
            </p:cNvSpPr>
            <p:nvPr/>
          </p:nvSpPr>
          <p:spPr bwMode="auto">
            <a:xfrm>
              <a:off x="4568" y="3231"/>
              <a:ext cx="10" cy="1"/>
            </a:xfrm>
            <a:prstGeom prst="line">
              <a:avLst/>
            </a:prstGeom>
            <a:noFill/>
            <a:ln w="0">
              <a:solidFill>
                <a:schemeClr val="tx1"/>
              </a:solidFill>
              <a:round/>
              <a:headEnd/>
              <a:tailEnd/>
            </a:ln>
          </p:spPr>
          <p:txBody>
            <a:bodyPr/>
            <a:lstStyle/>
            <a:p>
              <a:endParaRPr lang="en-GB"/>
            </a:p>
          </p:txBody>
        </p:sp>
        <p:sp>
          <p:nvSpPr>
            <p:cNvPr id="23493" name="Line 345"/>
            <p:cNvSpPr>
              <a:spLocks noChangeShapeType="1"/>
            </p:cNvSpPr>
            <p:nvPr/>
          </p:nvSpPr>
          <p:spPr bwMode="auto">
            <a:xfrm>
              <a:off x="4585" y="3231"/>
              <a:ext cx="10" cy="1"/>
            </a:xfrm>
            <a:prstGeom prst="line">
              <a:avLst/>
            </a:prstGeom>
            <a:noFill/>
            <a:ln w="0">
              <a:solidFill>
                <a:schemeClr val="tx1"/>
              </a:solidFill>
              <a:round/>
              <a:headEnd/>
              <a:tailEnd/>
            </a:ln>
          </p:spPr>
          <p:txBody>
            <a:bodyPr/>
            <a:lstStyle/>
            <a:p>
              <a:endParaRPr lang="en-GB"/>
            </a:p>
          </p:txBody>
        </p:sp>
        <p:sp>
          <p:nvSpPr>
            <p:cNvPr id="23494" name="Freeform 346"/>
            <p:cNvSpPr>
              <a:spLocks/>
            </p:cNvSpPr>
            <p:nvPr/>
          </p:nvSpPr>
          <p:spPr bwMode="auto">
            <a:xfrm>
              <a:off x="4603" y="3231"/>
              <a:ext cx="9" cy="1"/>
            </a:xfrm>
            <a:custGeom>
              <a:avLst/>
              <a:gdLst>
                <a:gd name="T0" fmla="*/ 0 w 9"/>
                <a:gd name="T1" fmla="*/ 0 h 1"/>
                <a:gd name="T2" fmla="*/ 7 w 9"/>
                <a:gd name="T3" fmla="*/ 0 h 1"/>
                <a:gd name="T4" fmla="*/ 9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7" y="0"/>
                  </a:lnTo>
                  <a:lnTo>
                    <a:pt x="9" y="0"/>
                  </a:lnTo>
                </a:path>
              </a:pathLst>
            </a:custGeom>
            <a:noFill/>
            <a:ln w="0">
              <a:solidFill>
                <a:schemeClr val="tx1"/>
              </a:solidFill>
              <a:round/>
              <a:headEnd/>
              <a:tailEnd/>
            </a:ln>
          </p:spPr>
          <p:txBody>
            <a:bodyPr/>
            <a:lstStyle/>
            <a:p>
              <a:endParaRPr lang="en-US"/>
            </a:p>
          </p:txBody>
        </p:sp>
        <p:sp>
          <p:nvSpPr>
            <p:cNvPr id="23495" name="Line 347"/>
            <p:cNvSpPr>
              <a:spLocks noChangeShapeType="1"/>
            </p:cNvSpPr>
            <p:nvPr/>
          </p:nvSpPr>
          <p:spPr bwMode="auto">
            <a:xfrm flipV="1">
              <a:off x="4620" y="3229"/>
              <a:ext cx="10" cy="2"/>
            </a:xfrm>
            <a:prstGeom prst="line">
              <a:avLst/>
            </a:prstGeom>
            <a:noFill/>
            <a:ln w="0">
              <a:solidFill>
                <a:schemeClr val="tx1"/>
              </a:solidFill>
              <a:round/>
              <a:headEnd/>
              <a:tailEnd/>
            </a:ln>
          </p:spPr>
          <p:txBody>
            <a:bodyPr/>
            <a:lstStyle/>
            <a:p>
              <a:endParaRPr lang="en-GB"/>
            </a:p>
          </p:txBody>
        </p:sp>
        <p:sp>
          <p:nvSpPr>
            <p:cNvPr id="23496" name="Line 348"/>
            <p:cNvSpPr>
              <a:spLocks noChangeShapeType="1"/>
            </p:cNvSpPr>
            <p:nvPr/>
          </p:nvSpPr>
          <p:spPr bwMode="auto">
            <a:xfrm>
              <a:off x="4638" y="3229"/>
              <a:ext cx="9" cy="1"/>
            </a:xfrm>
            <a:prstGeom prst="line">
              <a:avLst/>
            </a:prstGeom>
            <a:noFill/>
            <a:ln w="0">
              <a:solidFill>
                <a:schemeClr val="tx1"/>
              </a:solidFill>
              <a:round/>
              <a:headEnd/>
              <a:tailEnd/>
            </a:ln>
          </p:spPr>
          <p:txBody>
            <a:bodyPr/>
            <a:lstStyle/>
            <a:p>
              <a:endParaRPr lang="en-GB"/>
            </a:p>
          </p:txBody>
        </p:sp>
        <p:sp>
          <p:nvSpPr>
            <p:cNvPr id="23497" name="Line 349"/>
            <p:cNvSpPr>
              <a:spLocks noChangeShapeType="1"/>
            </p:cNvSpPr>
            <p:nvPr/>
          </p:nvSpPr>
          <p:spPr bwMode="auto">
            <a:xfrm>
              <a:off x="4655" y="3229"/>
              <a:ext cx="10" cy="1"/>
            </a:xfrm>
            <a:prstGeom prst="line">
              <a:avLst/>
            </a:prstGeom>
            <a:noFill/>
            <a:ln w="0">
              <a:solidFill>
                <a:schemeClr val="tx1"/>
              </a:solidFill>
              <a:round/>
              <a:headEnd/>
              <a:tailEnd/>
            </a:ln>
          </p:spPr>
          <p:txBody>
            <a:bodyPr/>
            <a:lstStyle/>
            <a:p>
              <a:endParaRPr lang="en-GB"/>
            </a:p>
          </p:txBody>
        </p:sp>
        <p:sp>
          <p:nvSpPr>
            <p:cNvPr id="23498" name="Line 350"/>
            <p:cNvSpPr>
              <a:spLocks noChangeShapeType="1"/>
            </p:cNvSpPr>
            <p:nvPr/>
          </p:nvSpPr>
          <p:spPr bwMode="auto">
            <a:xfrm>
              <a:off x="4672" y="3229"/>
              <a:ext cx="10" cy="1"/>
            </a:xfrm>
            <a:prstGeom prst="line">
              <a:avLst/>
            </a:prstGeom>
            <a:noFill/>
            <a:ln w="0">
              <a:solidFill>
                <a:schemeClr val="tx1"/>
              </a:solidFill>
              <a:round/>
              <a:headEnd/>
              <a:tailEnd/>
            </a:ln>
          </p:spPr>
          <p:txBody>
            <a:bodyPr/>
            <a:lstStyle/>
            <a:p>
              <a:endParaRPr lang="en-GB"/>
            </a:p>
          </p:txBody>
        </p:sp>
        <p:sp>
          <p:nvSpPr>
            <p:cNvPr id="23499" name="Line 351"/>
            <p:cNvSpPr>
              <a:spLocks noChangeShapeType="1"/>
            </p:cNvSpPr>
            <p:nvPr/>
          </p:nvSpPr>
          <p:spPr bwMode="auto">
            <a:xfrm>
              <a:off x="4690" y="3229"/>
              <a:ext cx="9" cy="1"/>
            </a:xfrm>
            <a:prstGeom prst="line">
              <a:avLst/>
            </a:prstGeom>
            <a:noFill/>
            <a:ln w="0">
              <a:solidFill>
                <a:schemeClr val="tx1"/>
              </a:solidFill>
              <a:round/>
              <a:headEnd/>
              <a:tailEnd/>
            </a:ln>
          </p:spPr>
          <p:txBody>
            <a:bodyPr/>
            <a:lstStyle/>
            <a:p>
              <a:endParaRPr lang="en-GB"/>
            </a:p>
          </p:txBody>
        </p:sp>
        <p:sp>
          <p:nvSpPr>
            <p:cNvPr id="23500" name="Line 352"/>
            <p:cNvSpPr>
              <a:spLocks noChangeShapeType="1"/>
            </p:cNvSpPr>
            <p:nvPr/>
          </p:nvSpPr>
          <p:spPr bwMode="auto">
            <a:xfrm>
              <a:off x="4707" y="3229"/>
              <a:ext cx="10" cy="1"/>
            </a:xfrm>
            <a:prstGeom prst="line">
              <a:avLst/>
            </a:prstGeom>
            <a:noFill/>
            <a:ln w="0">
              <a:solidFill>
                <a:schemeClr val="tx1"/>
              </a:solidFill>
              <a:round/>
              <a:headEnd/>
              <a:tailEnd/>
            </a:ln>
          </p:spPr>
          <p:txBody>
            <a:bodyPr/>
            <a:lstStyle/>
            <a:p>
              <a:endParaRPr lang="en-GB"/>
            </a:p>
          </p:txBody>
        </p:sp>
        <p:sp>
          <p:nvSpPr>
            <p:cNvPr id="23501" name="Line 353"/>
            <p:cNvSpPr>
              <a:spLocks noChangeShapeType="1"/>
            </p:cNvSpPr>
            <p:nvPr/>
          </p:nvSpPr>
          <p:spPr bwMode="auto">
            <a:xfrm>
              <a:off x="4724" y="3229"/>
              <a:ext cx="10" cy="1"/>
            </a:xfrm>
            <a:prstGeom prst="line">
              <a:avLst/>
            </a:prstGeom>
            <a:noFill/>
            <a:ln w="0">
              <a:solidFill>
                <a:schemeClr val="tx1"/>
              </a:solidFill>
              <a:round/>
              <a:headEnd/>
              <a:tailEnd/>
            </a:ln>
          </p:spPr>
          <p:txBody>
            <a:bodyPr/>
            <a:lstStyle/>
            <a:p>
              <a:endParaRPr lang="en-GB"/>
            </a:p>
          </p:txBody>
        </p:sp>
        <p:sp>
          <p:nvSpPr>
            <p:cNvPr id="23502" name="Freeform 354"/>
            <p:cNvSpPr>
              <a:spLocks/>
            </p:cNvSpPr>
            <p:nvPr/>
          </p:nvSpPr>
          <p:spPr bwMode="auto">
            <a:xfrm>
              <a:off x="4742" y="3229"/>
              <a:ext cx="9" cy="1"/>
            </a:xfrm>
            <a:custGeom>
              <a:avLst/>
              <a:gdLst>
                <a:gd name="T0" fmla="*/ 0 w 9"/>
                <a:gd name="T1" fmla="*/ 0 h 1"/>
                <a:gd name="T2" fmla="*/ 2 w 9"/>
                <a:gd name="T3" fmla="*/ 0 h 1"/>
                <a:gd name="T4" fmla="*/ 9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2" y="0"/>
                  </a:lnTo>
                  <a:lnTo>
                    <a:pt x="9" y="0"/>
                  </a:lnTo>
                </a:path>
              </a:pathLst>
            </a:custGeom>
            <a:noFill/>
            <a:ln w="0">
              <a:solidFill>
                <a:schemeClr val="tx1"/>
              </a:solidFill>
              <a:round/>
              <a:headEnd/>
              <a:tailEnd/>
            </a:ln>
          </p:spPr>
          <p:txBody>
            <a:bodyPr/>
            <a:lstStyle/>
            <a:p>
              <a:endParaRPr lang="en-US"/>
            </a:p>
          </p:txBody>
        </p:sp>
        <p:sp>
          <p:nvSpPr>
            <p:cNvPr id="23503" name="Line 355"/>
            <p:cNvSpPr>
              <a:spLocks noChangeShapeType="1"/>
            </p:cNvSpPr>
            <p:nvPr/>
          </p:nvSpPr>
          <p:spPr bwMode="auto">
            <a:xfrm>
              <a:off x="4759" y="3229"/>
              <a:ext cx="10" cy="1"/>
            </a:xfrm>
            <a:prstGeom prst="line">
              <a:avLst/>
            </a:prstGeom>
            <a:noFill/>
            <a:ln w="0">
              <a:solidFill>
                <a:schemeClr val="tx1"/>
              </a:solidFill>
              <a:round/>
              <a:headEnd/>
              <a:tailEnd/>
            </a:ln>
          </p:spPr>
          <p:txBody>
            <a:bodyPr/>
            <a:lstStyle/>
            <a:p>
              <a:endParaRPr lang="en-GB"/>
            </a:p>
          </p:txBody>
        </p:sp>
        <p:sp>
          <p:nvSpPr>
            <p:cNvPr id="23504" name="Line 356"/>
            <p:cNvSpPr>
              <a:spLocks noChangeShapeType="1"/>
            </p:cNvSpPr>
            <p:nvPr/>
          </p:nvSpPr>
          <p:spPr bwMode="auto">
            <a:xfrm>
              <a:off x="4777" y="3227"/>
              <a:ext cx="9" cy="1"/>
            </a:xfrm>
            <a:prstGeom prst="line">
              <a:avLst/>
            </a:prstGeom>
            <a:noFill/>
            <a:ln w="0">
              <a:solidFill>
                <a:schemeClr val="tx1"/>
              </a:solidFill>
              <a:round/>
              <a:headEnd/>
              <a:tailEnd/>
            </a:ln>
          </p:spPr>
          <p:txBody>
            <a:bodyPr/>
            <a:lstStyle/>
            <a:p>
              <a:endParaRPr lang="en-GB"/>
            </a:p>
          </p:txBody>
        </p:sp>
        <p:sp>
          <p:nvSpPr>
            <p:cNvPr id="23505" name="Line 357"/>
            <p:cNvSpPr>
              <a:spLocks noChangeShapeType="1"/>
            </p:cNvSpPr>
            <p:nvPr/>
          </p:nvSpPr>
          <p:spPr bwMode="auto">
            <a:xfrm>
              <a:off x="4794" y="3227"/>
              <a:ext cx="10" cy="1"/>
            </a:xfrm>
            <a:prstGeom prst="line">
              <a:avLst/>
            </a:prstGeom>
            <a:noFill/>
            <a:ln w="0">
              <a:solidFill>
                <a:schemeClr val="tx1"/>
              </a:solidFill>
              <a:round/>
              <a:headEnd/>
              <a:tailEnd/>
            </a:ln>
          </p:spPr>
          <p:txBody>
            <a:bodyPr/>
            <a:lstStyle/>
            <a:p>
              <a:endParaRPr lang="en-GB"/>
            </a:p>
          </p:txBody>
        </p:sp>
        <p:sp>
          <p:nvSpPr>
            <p:cNvPr id="23506" name="Line 358"/>
            <p:cNvSpPr>
              <a:spLocks noChangeShapeType="1"/>
            </p:cNvSpPr>
            <p:nvPr/>
          </p:nvSpPr>
          <p:spPr bwMode="auto">
            <a:xfrm>
              <a:off x="4811" y="3227"/>
              <a:ext cx="10" cy="1"/>
            </a:xfrm>
            <a:prstGeom prst="line">
              <a:avLst/>
            </a:prstGeom>
            <a:noFill/>
            <a:ln w="0">
              <a:solidFill>
                <a:schemeClr val="tx1"/>
              </a:solidFill>
              <a:round/>
              <a:headEnd/>
              <a:tailEnd/>
            </a:ln>
          </p:spPr>
          <p:txBody>
            <a:bodyPr/>
            <a:lstStyle/>
            <a:p>
              <a:endParaRPr lang="en-GB"/>
            </a:p>
          </p:txBody>
        </p:sp>
        <p:sp>
          <p:nvSpPr>
            <p:cNvPr id="23507" name="Line 359"/>
            <p:cNvSpPr>
              <a:spLocks noChangeShapeType="1"/>
            </p:cNvSpPr>
            <p:nvPr/>
          </p:nvSpPr>
          <p:spPr bwMode="auto">
            <a:xfrm>
              <a:off x="4829" y="3227"/>
              <a:ext cx="9" cy="1"/>
            </a:xfrm>
            <a:prstGeom prst="line">
              <a:avLst/>
            </a:prstGeom>
            <a:noFill/>
            <a:ln w="0">
              <a:solidFill>
                <a:schemeClr val="tx1"/>
              </a:solidFill>
              <a:round/>
              <a:headEnd/>
              <a:tailEnd/>
            </a:ln>
          </p:spPr>
          <p:txBody>
            <a:bodyPr/>
            <a:lstStyle/>
            <a:p>
              <a:endParaRPr lang="en-GB"/>
            </a:p>
          </p:txBody>
        </p:sp>
        <p:sp>
          <p:nvSpPr>
            <p:cNvPr id="23508" name="Line 360"/>
            <p:cNvSpPr>
              <a:spLocks noChangeShapeType="1"/>
            </p:cNvSpPr>
            <p:nvPr/>
          </p:nvSpPr>
          <p:spPr bwMode="auto">
            <a:xfrm>
              <a:off x="4846" y="3227"/>
              <a:ext cx="10" cy="1"/>
            </a:xfrm>
            <a:prstGeom prst="line">
              <a:avLst/>
            </a:prstGeom>
            <a:noFill/>
            <a:ln w="0">
              <a:solidFill>
                <a:schemeClr val="tx1"/>
              </a:solidFill>
              <a:round/>
              <a:headEnd/>
              <a:tailEnd/>
            </a:ln>
          </p:spPr>
          <p:txBody>
            <a:bodyPr/>
            <a:lstStyle/>
            <a:p>
              <a:endParaRPr lang="en-GB"/>
            </a:p>
          </p:txBody>
        </p:sp>
        <p:sp>
          <p:nvSpPr>
            <p:cNvPr id="23509" name="Freeform 361"/>
            <p:cNvSpPr>
              <a:spLocks/>
            </p:cNvSpPr>
            <p:nvPr/>
          </p:nvSpPr>
          <p:spPr bwMode="auto">
            <a:xfrm>
              <a:off x="4861" y="3227"/>
              <a:ext cx="6" cy="1"/>
            </a:xfrm>
            <a:custGeom>
              <a:avLst/>
              <a:gdLst>
                <a:gd name="T0" fmla="*/ 2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2" y="0"/>
                  </a:moveTo>
                  <a:lnTo>
                    <a:pt x="6" y="0"/>
                  </a:lnTo>
                  <a:lnTo>
                    <a:pt x="0" y="0"/>
                  </a:lnTo>
                </a:path>
              </a:pathLst>
            </a:custGeom>
            <a:noFill/>
            <a:ln w="0">
              <a:solidFill>
                <a:schemeClr val="tx1"/>
              </a:solidFill>
              <a:round/>
              <a:headEnd/>
              <a:tailEnd/>
            </a:ln>
          </p:spPr>
          <p:txBody>
            <a:bodyPr/>
            <a:lstStyle/>
            <a:p>
              <a:endParaRPr lang="en-US"/>
            </a:p>
          </p:txBody>
        </p:sp>
        <p:sp>
          <p:nvSpPr>
            <p:cNvPr id="23510" name="Line 362"/>
            <p:cNvSpPr>
              <a:spLocks noChangeShapeType="1"/>
            </p:cNvSpPr>
            <p:nvPr/>
          </p:nvSpPr>
          <p:spPr bwMode="auto">
            <a:xfrm flipH="1">
              <a:off x="4844" y="3227"/>
              <a:ext cx="8" cy="1"/>
            </a:xfrm>
            <a:prstGeom prst="line">
              <a:avLst/>
            </a:prstGeom>
            <a:noFill/>
            <a:ln w="0">
              <a:solidFill>
                <a:schemeClr val="tx1"/>
              </a:solidFill>
              <a:round/>
              <a:headEnd/>
              <a:tailEnd/>
            </a:ln>
          </p:spPr>
          <p:txBody>
            <a:bodyPr/>
            <a:lstStyle/>
            <a:p>
              <a:endParaRPr lang="en-GB"/>
            </a:p>
          </p:txBody>
        </p:sp>
        <p:sp>
          <p:nvSpPr>
            <p:cNvPr id="23511" name="Line 363"/>
            <p:cNvSpPr>
              <a:spLocks noChangeShapeType="1"/>
            </p:cNvSpPr>
            <p:nvPr/>
          </p:nvSpPr>
          <p:spPr bwMode="auto">
            <a:xfrm flipH="1">
              <a:off x="4827" y="3227"/>
              <a:ext cx="7" cy="1"/>
            </a:xfrm>
            <a:prstGeom prst="line">
              <a:avLst/>
            </a:prstGeom>
            <a:noFill/>
            <a:ln w="0">
              <a:solidFill>
                <a:schemeClr val="tx1"/>
              </a:solidFill>
              <a:round/>
              <a:headEnd/>
              <a:tailEnd/>
            </a:ln>
          </p:spPr>
          <p:txBody>
            <a:bodyPr/>
            <a:lstStyle/>
            <a:p>
              <a:endParaRPr lang="en-GB"/>
            </a:p>
          </p:txBody>
        </p:sp>
      </p:grpSp>
      <p:grpSp>
        <p:nvGrpSpPr>
          <p:cNvPr id="8" name="Group 364"/>
          <p:cNvGrpSpPr>
            <a:grpSpLocks/>
          </p:cNvGrpSpPr>
          <p:nvPr/>
        </p:nvGrpSpPr>
        <p:grpSpPr bwMode="auto">
          <a:xfrm>
            <a:off x="2913063" y="4565650"/>
            <a:ext cx="4286250" cy="1252538"/>
            <a:chOff x="1892" y="2828"/>
            <a:chExt cx="2925" cy="789"/>
          </a:xfrm>
        </p:grpSpPr>
        <p:sp>
          <p:nvSpPr>
            <p:cNvPr id="23112" name="Line 365"/>
            <p:cNvSpPr>
              <a:spLocks noChangeShapeType="1"/>
            </p:cNvSpPr>
            <p:nvPr/>
          </p:nvSpPr>
          <p:spPr bwMode="auto">
            <a:xfrm flipH="1">
              <a:off x="4809" y="3227"/>
              <a:ext cx="8" cy="1"/>
            </a:xfrm>
            <a:prstGeom prst="line">
              <a:avLst/>
            </a:prstGeom>
            <a:noFill/>
            <a:ln w="0">
              <a:solidFill>
                <a:schemeClr val="tx1"/>
              </a:solidFill>
              <a:round/>
              <a:headEnd/>
              <a:tailEnd/>
            </a:ln>
          </p:spPr>
          <p:txBody>
            <a:bodyPr/>
            <a:lstStyle/>
            <a:p>
              <a:endParaRPr lang="en-GB"/>
            </a:p>
          </p:txBody>
        </p:sp>
        <p:sp>
          <p:nvSpPr>
            <p:cNvPr id="23113" name="Line 366"/>
            <p:cNvSpPr>
              <a:spLocks noChangeShapeType="1"/>
            </p:cNvSpPr>
            <p:nvPr/>
          </p:nvSpPr>
          <p:spPr bwMode="auto">
            <a:xfrm flipH="1">
              <a:off x="4792" y="3227"/>
              <a:ext cx="8" cy="1"/>
            </a:xfrm>
            <a:prstGeom prst="line">
              <a:avLst/>
            </a:prstGeom>
            <a:noFill/>
            <a:ln w="0">
              <a:solidFill>
                <a:schemeClr val="tx1"/>
              </a:solidFill>
              <a:round/>
              <a:headEnd/>
              <a:tailEnd/>
            </a:ln>
          </p:spPr>
          <p:txBody>
            <a:bodyPr/>
            <a:lstStyle/>
            <a:p>
              <a:endParaRPr lang="en-GB"/>
            </a:p>
          </p:txBody>
        </p:sp>
        <p:sp>
          <p:nvSpPr>
            <p:cNvPr id="23114" name="Line 367"/>
            <p:cNvSpPr>
              <a:spLocks noChangeShapeType="1"/>
            </p:cNvSpPr>
            <p:nvPr/>
          </p:nvSpPr>
          <p:spPr bwMode="auto">
            <a:xfrm flipH="1">
              <a:off x="4775" y="3227"/>
              <a:ext cx="7" cy="1"/>
            </a:xfrm>
            <a:prstGeom prst="line">
              <a:avLst/>
            </a:prstGeom>
            <a:noFill/>
            <a:ln w="0">
              <a:solidFill>
                <a:schemeClr val="tx1"/>
              </a:solidFill>
              <a:round/>
              <a:headEnd/>
              <a:tailEnd/>
            </a:ln>
          </p:spPr>
          <p:txBody>
            <a:bodyPr/>
            <a:lstStyle/>
            <a:p>
              <a:endParaRPr lang="en-GB"/>
            </a:p>
          </p:txBody>
        </p:sp>
        <p:sp>
          <p:nvSpPr>
            <p:cNvPr id="23115" name="Line 368"/>
            <p:cNvSpPr>
              <a:spLocks noChangeShapeType="1"/>
            </p:cNvSpPr>
            <p:nvPr/>
          </p:nvSpPr>
          <p:spPr bwMode="auto">
            <a:xfrm flipH="1">
              <a:off x="4757" y="3229"/>
              <a:ext cx="8" cy="1"/>
            </a:xfrm>
            <a:prstGeom prst="line">
              <a:avLst/>
            </a:prstGeom>
            <a:noFill/>
            <a:ln w="0">
              <a:solidFill>
                <a:schemeClr val="tx1"/>
              </a:solidFill>
              <a:round/>
              <a:headEnd/>
              <a:tailEnd/>
            </a:ln>
          </p:spPr>
          <p:txBody>
            <a:bodyPr/>
            <a:lstStyle/>
            <a:p>
              <a:endParaRPr lang="en-GB"/>
            </a:p>
          </p:txBody>
        </p:sp>
        <p:sp>
          <p:nvSpPr>
            <p:cNvPr id="23116" name="Freeform 369"/>
            <p:cNvSpPr>
              <a:spLocks/>
            </p:cNvSpPr>
            <p:nvPr/>
          </p:nvSpPr>
          <p:spPr bwMode="auto">
            <a:xfrm>
              <a:off x="4740" y="3229"/>
              <a:ext cx="8" cy="1"/>
            </a:xfrm>
            <a:custGeom>
              <a:avLst/>
              <a:gdLst>
                <a:gd name="T0" fmla="*/ 8 w 8"/>
                <a:gd name="T1" fmla="*/ 0 h 1"/>
                <a:gd name="T2" fmla="*/ 4 w 8"/>
                <a:gd name="T3" fmla="*/ 0 h 1"/>
                <a:gd name="T4" fmla="*/ 0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lnTo>
                    <a:pt x="4" y="0"/>
                  </a:lnTo>
                  <a:lnTo>
                    <a:pt x="0" y="0"/>
                  </a:lnTo>
                </a:path>
              </a:pathLst>
            </a:custGeom>
            <a:noFill/>
            <a:ln w="0">
              <a:solidFill>
                <a:schemeClr val="tx1"/>
              </a:solidFill>
              <a:round/>
              <a:headEnd/>
              <a:tailEnd/>
            </a:ln>
          </p:spPr>
          <p:txBody>
            <a:bodyPr/>
            <a:lstStyle/>
            <a:p>
              <a:endParaRPr lang="en-US"/>
            </a:p>
          </p:txBody>
        </p:sp>
        <p:sp>
          <p:nvSpPr>
            <p:cNvPr id="23117" name="Line 370"/>
            <p:cNvSpPr>
              <a:spLocks noChangeShapeType="1"/>
            </p:cNvSpPr>
            <p:nvPr/>
          </p:nvSpPr>
          <p:spPr bwMode="auto">
            <a:xfrm flipH="1">
              <a:off x="4722" y="3229"/>
              <a:ext cx="8" cy="1"/>
            </a:xfrm>
            <a:prstGeom prst="line">
              <a:avLst/>
            </a:prstGeom>
            <a:noFill/>
            <a:ln w="0">
              <a:solidFill>
                <a:schemeClr val="tx1"/>
              </a:solidFill>
              <a:round/>
              <a:headEnd/>
              <a:tailEnd/>
            </a:ln>
          </p:spPr>
          <p:txBody>
            <a:bodyPr/>
            <a:lstStyle/>
            <a:p>
              <a:endParaRPr lang="en-GB"/>
            </a:p>
          </p:txBody>
        </p:sp>
        <p:sp>
          <p:nvSpPr>
            <p:cNvPr id="23118" name="Line 371"/>
            <p:cNvSpPr>
              <a:spLocks noChangeShapeType="1"/>
            </p:cNvSpPr>
            <p:nvPr/>
          </p:nvSpPr>
          <p:spPr bwMode="auto">
            <a:xfrm flipH="1">
              <a:off x="4705" y="3229"/>
              <a:ext cx="8" cy="1"/>
            </a:xfrm>
            <a:prstGeom prst="line">
              <a:avLst/>
            </a:prstGeom>
            <a:noFill/>
            <a:ln w="0">
              <a:solidFill>
                <a:schemeClr val="tx1"/>
              </a:solidFill>
              <a:round/>
              <a:headEnd/>
              <a:tailEnd/>
            </a:ln>
          </p:spPr>
          <p:txBody>
            <a:bodyPr/>
            <a:lstStyle/>
            <a:p>
              <a:endParaRPr lang="en-GB"/>
            </a:p>
          </p:txBody>
        </p:sp>
        <p:sp>
          <p:nvSpPr>
            <p:cNvPr id="23119" name="Line 372"/>
            <p:cNvSpPr>
              <a:spLocks noChangeShapeType="1"/>
            </p:cNvSpPr>
            <p:nvPr/>
          </p:nvSpPr>
          <p:spPr bwMode="auto">
            <a:xfrm flipH="1">
              <a:off x="4688" y="3229"/>
              <a:ext cx="7" cy="1"/>
            </a:xfrm>
            <a:prstGeom prst="line">
              <a:avLst/>
            </a:prstGeom>
            <a:noFill/>
            <a:ln w="0">
              <a:solidFill>
                <a:schemeClr val="tx1"/>
              </a:solidFill>
              <a:round/>
              <a:headEnd/>
              <a:tailEnd/>
            </a:ln>
          </p:spPr>
          <p:txBody>
            <a:bodyPr/>
            <a:lstStyle/>
            <a:p>
              <a:endParaRPr lang="en-GB"/>
            </a:p>
          </p:txBody>
        </p:sp>
        <p:sp>
          <p:nvSpPr>
            <p:cNvPr id="23120" name="Line 373"/>
            <p:cNvSpPr>
              <a:spLocks noChangeShapeType="1"/>
            </p:cNvSpPr>
            <p:nvPr/>
          </p:nvSpPr>
          <p:spPr bwMode="auto">
            <a:xfrm flipH="1">
              <a:off x="4670" y="3229"/>
              <a:ext cx="8" cy="1"/>
            </a:xfrm>
            <a:prstGeom prst="line">
              <a:avLst/>
            </a:prstGeom>
            <a:noFill/>
            <a:ln w="0">
              <a:solidFill>
                <a:schemeClr val="tx1"/>
              </a:solidFill>
              <a:round/>
              <a:headEnd/>
              <a:tailEnd/>
            </a:ln>
          </p:spPr>
          <p:txBody>
            <a:bodyPr/>
            <a:lstStyle/>
            <a:p>
              <a:endParaRPr lang="en-GB"/>
            </a:p>
          </p:txBody>
        </p:sp>
        <p:sp>
          <p:nvSpPr>
            <p:cNvPr id="23121" name="Line 374"/>
            <p:cNvSpPr>
              <a:spLocks noChangeShapeType="1"/>
            </p:cNvSpPr>
            <p:nvPr/>
          </p:nvSpPr>
          <p:spPr bwMode="auto">
            <a:xfrm flipH="1">
              <a:off x="4653" y="3229"/>
              <a:ext cx="8" cy="1"/>
            </a:xfrm>
            <a:prstGeom prst="line">
              <a:avLst/>
            </a:prstGeom>
            <a:noFill/>
            <a:ln w="0">
              <a:solidFill>
                <a:schemeClr val="tx1"/>
              </a:solidFill>
              <a:round/>
              <a:headEnd/>
              <a:tailEnd/>
            </a:ln>
          </p:spPr>
          <p:txBody>
            <a:bodyPr/>
            <a:lstStyle/>
            <a:p>
              <a:endParaRPr lang="en-GB"/>
            </a:p>
          </p:txBody>
        </p:sp>
        <p:sp>
          <p:nvSpPr>
            <p:cNvPr id="23122" name="Line 375"/>
            <p:cNvSpPr>
              <a:spLocks noChangeShapeType="1"/>
            </p:cNvSpPr>
            <p:nvPr/>
          </p:nvSpPr>
          <p:spPr bwMode="auto">
            <a:xfrm flipH="1">
              <a:off x="4636" y="3229"/>
              <a:ext cx="7" cy="1"/>
            </a:xfrm>
            <a:prstGeom prst="line">
              <a:avLst/>
            </a:prstGeom>
            <a:noFill/>
            <a:ln w="0">
              <a:solidFill>
                <a:schemeClr val="tx1"/>
              </a:solidFill>
              <a:round/>
              <a:headEnd/>
              <a:tailEnd/>
            </a:ln>
          </p:spPr>
          <p:txBody>
            <a:bodyPr/>
            <a:lstStyle/>
            <a:p>
              <a:endParaRPr lang="en-GB"/>
            </a:p>
          </p:txBody>
        </p:sp>
        <p:sp>
          <p:nvSpPr>
            <p:cNvPr id="23123" name="Line 376"/>
            <p:cNvSpPr>
              <a:spLocks noChangeShapeType="1"/>
            </p:cNvSpPr>
            <p:nvPr/>
          </p:nvSpPr>
          <p:spPr bwMode="auto">
            <a:xfrm flipH="1">
              <a:off x="4618" y="3229"/>
              <a:ext cx="8" cy="2"/>
            </a:xfrm>
            <a:prstGeom prst="line">
              <a:avLst/>
            </a:prstGeom>
            <a:noFill/>
            <a:ln w="0">
              <a:solidFill>
                <a:schemeClr val="tx1"/>
              </a:solidFill>
              <a:round/>
              <a:headEnd/>
              <a:tailEnd/>
            </a:ln>
          </p:spPr>
          <p:txBody>
            <a:bodyPr/>
            <a:lstStyle/>
            <a:p>
              <a:endParaRPr lang="en-GB"/>
            </a:p>
          </p:txBody>
        </p:sp>
        <p:sp>
          <p:nvSpPr>
            <p:cNvPr id="23124" name="Line 377"/>
            <p:cNvSpPr>
              <a:spLocks noChangeShapeType="1"/>
            </p:cNvSpPr>
            <p:nvPr/>
          </p:nvSpPr>
          <p:spPr bwMode="auto">
            <a:xfrm flipH="1">
              <a:off x="4601" y="3231"/>
              <a:ext cx="8" cy="1"/>
            </a:xfrm>
            <a:prstGeom prst="line">
              <a:avLst/>
            </a:prstGeom>
            <a:noFill/>
            <a:ln w="0">
              <a:solidFill>
                <a:schemeClr val="tx1"/>
              </a:solidFill>
              <a:round/>
              <a:headEnd/>
              <a:tailEnd/>
            </a:ln>
          </p:spPr>
          <p:txBody>
            <a:bodyPr/>
            <a:lstStyle/>
            <a:p>
              <a:endParaRPr lang="en-GB"/>
            </a:p>
          </p:txBody>
        </p:sp>
        <p:sp>
          <p:nvSpPr>
            <p:cNvPr id="23125" name="Line 378"/>
            <p:cNvSpPr>
              <a:spLocks noChangeShapeType="1"/>
            </p:cNvSpPr>
            <p:nvPr/>
          </p:nvSpPr>
          <p:spPr bwMode="auto">
            <a:xfrm flipH="1">
              <a:off x="4583" y="3231"/>
              <a:ext cx="8" cy="1"/>
            </a:xfrm>
            <a:prstGeom prst="line">
              <a:avLst/>
            </a:prstGeom>
            <a:noFill/>
            <a:ln w="0">
              <a:solidFill>
                <a:schemeClr val="tx1"/>
              </a:solidFill>
              <a:round/>
              <a:headEnd/>
              <a:tailEnd/>
            </a:ln>
          </p:spPr>
          <p:txBody>
            <a:bodyPr/>
            <a:lstStyle/>
            <a:p>
              <a:endParaRPr lang="en-GB"/>
            </a:p>
          </p:txBody>
        </p:sp>
        <p:sp>
          <p:nvSpPr>
            <p:cNvPr id="23126" name="Line 379"/>
            <p:cNvSpPr>
              <a:spLocks noChangeShapeType="1"/>
            </p:cNvSpPr>
            <p:nvPr/>
          </p:nvSpPr>
          <p:spPr bwMode="auto">
            <a:xfrm flipH="1">
              <a:off x="4566" y="3231"/>
              <a:ext cx="8" cy="1"/>
            </a:xfrm>
            <a:prstGeom prst="line">
              <a:avLst/>
            </a:prstGeom>
            <a:noFill/>
            <a:ln w="0">
              <a:solidFill>
                <a:schemeClr val="tx1"/>
              </a:solidFill>
              <a:round/>
              <a:headEnd/>
              <a:tailEnd/>
            </a:ln>
          </p:spPr>
          <p:txBody>
            <a:bodyPr/>
            <a:lstStyle/>
            <a:p>
              <a:endParaRPr lang="en-GB"/>
            </a:p>
          </p:txBody>
        </p:sp>
        <p:sp>
          <p:nvSpPr>
            <p:cNvPr id="23127" name="Line 380"/>
            <p:cNvSpPr>
              <a:spLocks noChangeShapeType="1"/>
            </p:cNvSpPr>
            <p:nvPr/>
          </p:nvSpPr>
          <p:spPr bwMode="auto">
            <a:xfrm flipH="1">
              <a:off x="4549" y="3231"/>
              <a:ext cx="7" cy="1"/>
            </a:xfrm>
            <a:prstGeom prst="line">
              <a:avLst/>
            </a:prstGeom>
            <a:noFill/>
            <a:ln w="0">
              <a:solidFill>
                <a:schemeClr val="tx1"/>
              </a:solidFill>
              <a:round/>
              <a:headEnd/>
              <a:tailEnd/>
            </a:ln>
          </p:spPr>
          <p:txBody>
            <a:bodyPr/>
            <a:lstStyle/>
            <a:p>
              <a:endParaRPr lang="en-GB"/>
            </a:p>
          </p:txBody>
        </p:sp>
        <p:sp>
          <p:nvSpPr>
            <p:cNvPr id="23128" name="Line 381"/>
            <p:cNvSpPr>
              <a:spLocks noChangeShapeType="1"/>
            </p:cNvSpPr>
            <p:nvPr/>
          </p:nvSpPr>
          <p:spPr bwMode="auto">
            <a:xfrm flipH="1">
              <a:off x="4531" y="3231"/>
              <a:ext cx="8" cy="1"/>
            </a:xfrm>
            <a:prstGeom prst="line">
              <a:avLst/>
            </a:prstGeom>
            <a:noFill/>
            <a:ln w="0">
              <a:solidFill>
                <a:schemeClr val="tx1"/>
              </a:solidFill>
              <a:round/>
              <a:headEnd/>
              <a:tailEnd/>
            </a:ln>
          </p:spPr>
          <p:txBody>
            <a:bodyPr/>
            <a:lstStyle/>
            <a:p>
              <a:endParaRPr lang="en-GB"/>
            </a:p>
          </p:txBody>
        </p:sp>
        <p:sp>
          <p:nvSpPr>
            <p:cNvPr id="23129" name="Line 382"/>
            <p:cNvSpPr>
              <a:spLocks noChangeShapeType="1"/>
            </p:cNvSpPr>
            <p:nvPr/>
          </p:nvSpPr>
          <p:spPr bwMode="auto">
            <a:xfrm flipH="1">
              <a:off x="4514" y="3231"/>
              <a:ext cx="8" cy="1"/>
            </a:xfrm>
            <a:prstGeom prst="line">
              <a:avLst/>
            </a:prstGeom>
            <a:noFill/>
            <a:ln w="0">
              <a:solidFill>
                <a:schemeClr val="tx1"/>
              </a:solidFill>
              <a:round/>
              <a:headEnd/>
              <a:tailEnd/>
            </a:ln>
          </p:spPr>
          <p:txBody>
            <a:bodyPr/>
            <a:lstStyle/>
            <a:p>
              <a:endParaRPr lang="en-GB"/>
            </a:p>
          </p:txBody>
        </p:sp>
        <p:sp>
          <p:nvSpPr>
            <p:cNvPr id="23130" name="Line 383"/>
            <p:cNvSpPr>
              <a:spLocks noChangeShapeType="1"/>
            </p:cNvSpPr>
            <p:nvPr/>
          </p:nvSpPr>
          <p:spPr bwMode="auto">
            <a:xfrm flipH="1">
              <a:off x="4497" y="3231"/>
              <a:ext cx="7" cy="2"/>
            </a:xfrm>
            <a:prstGeom prst="line">
              <a:avLst/>
            </a:prstGeom>
            <a:noFill/>
            <a:ln w="0">
              <a:solidFill>
                <a:schemeClr val="tx1"/>
              </a:solidFill>
              <a:round/>
              <a:headEnd/>
              <a:tailEnd/>
            </a:ln>
          </p:spPr>
          <p:txBody>
            <a:bodyPr/>
            <a:lstStyle/>
            <a:p>
              <a:endParaRPr lang="en-GB"/>
            </a:p>
          </p:txBody>
        </p:sp>
        <p:sp>
          <p:nvSpPr>
            <p:cNvPr id="23131" name="Freeform 384"/>
            <p:cNvSpPr>
              <a:spLocks/>
            </p:cNvSpPr>
            <p:nvPr/>
          </p:nvSpPr>
          <p:spPr bwMode="auto">
            <a:xfrm>
              <a:off x="4479" y="3233"/>
              <a:ext cx="8" cy="1"/>
            </a:xfrm>
            <a:custGeom>
              <a:avLst/>
              <a:gdLst>
                <a:gd name="T0" fmla="*/ 8 w 8"/>
                <a:gd name="T1" fmla="*/ 0 h 1"/>
                <a:gd name="T2" fmla="*/ 4 w 8"/>
                <a:gd name="T3" fmla="*/ 0 h 1"/>
                <a:gd name="T4" fmla="*/ 0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lnTo>
                    <a:pt x="4" y="0"/>
                  </a:lnTo>
                  <a:lnTo>
                    <a:pt x="0" y="0"/>
                  </a:lnTo>
                </a:path>
              </a:pathLst>
            </a:custGeom>
            <a:noFill/>
            <a:ln w="0">
              <a:solidFill>
                <a:schemeClr val="tx1"/>
              </a:solidFill>
              <a:round/>
              <a:headEnd/>
              <a:tailEnd/>
            </a:ln>
          </p:spPr>
          <p:txBody>
            <a:bodyPr/>
            <a:lstStyle/>
            <a:p>
              <a:endParaRPr lang="en-US"/>
            </a:p>
          </p:txBody>
        </p:sp>
        <p:sp>
          <p:nvSpPr>
            <p:cNvPr id="23132" name="Line 385"/>
            <p:cNvSpPr>
              <a:spLocks noChangeShapeType="1"/>
            </p:cNvSpPr>
            <p:nvPr/>
          </p:nvSpPr>
          <p:spPr bwMode="auto">
            <a:xfrm flipH="1">
              <a:off x="4462" y="3233"/>
              <a:ext cx="8" cy="1"/>
            </a:xfrm>
            <a:prstGeom prst="line">
              <a:avLst/>
            </a:prstGeom>
            <a:noFill/>
            <a:ln w="0">
              <a:solidFill>
                <a:schemeClr val="tx1"/>
              </a:solidFill>
              <a:round/>
              <a:headEnd/>
              <a:tailEnd/>
            </a:ln>
          </p:spPr>
          <p:txBody>
            <a:bodyPr/>
            <a:lstStyle/>
            <a:p>
              <a:endParaRPr lang="en-GB"/>
            </a:p>
          </p:txBody>
        </p:sp>
        <p:sp>
          <p:nvSpPr>
            <p:cNvPr id="23133" name="Line 386"/>
            <p:cNvSpPr>
              <a:spLocks noChangeShapeType="1"/>
            </p:cNvSpPr>
            <p:nvPr/>
          </p:nvSpPr>
          <p:spPr bwMode="auto">
            <a:xfrm flipH="1">
              <a:off x="4444" y="3233"/>
              <a:ext cx="8" cy="1"/>
            </a:xfrm>
            <a:prstGeom prst="line">
              <a:avLst/>
            </a:prstGeom>
            <a:noFill/>
            <a:ln w="0">
              <a:solidFill>
                <a:schemeClr val="tx1"/>
              </a:solidFill>
              <a:round/>
              <a:headEnd/>
              <a:tailEnd/>
            </a:ln>
          </p:spPr>
          <p:txBody>
            <a:bodyPr/>
            <a:lstStyle/>
            <a:p>
              <a:endParaRPr lang="en-GB"/>
            </a:p>
          </p:txBody>
        </p:sp>
        <p:sp>
          <p:nvSpPr>
            <p:cNvPr id="23134" name="Line 387"/>
            <p:cNvSpPr>
              <a:spLocks noChangeShapeType="1"/>
            </p:cNvSpPr>
            <p:nvPr/>
          </p:nvSpPr>
          <p:spPr bwMode="auto">
            <a:xfrm flipH="1">
              <a:off x="4427" y="3233"/>
              <a:ext cx="8" cy="1"/>
            </a:xfrm>
            <a:prstGeom prst="line">
              <a:avLst/>
            </a:prstGeom>
            <a:noFill/>
            <a:ln w="0">
              <a:solidFill>
                <a:schemeClr val="tx1"/>
              </a:solidFill>
              <a:round/>
              <a:headEnd/>
              <a:tailEnd/>
            </a:ln>
          </p:spPr>
          <p:txBody>
            <a:bodyPr/>
            <a:lstStyle/>
            <a:p>
              <a:endParaRPr lang="en-GB"/>
            </a:p>
          </p:txBody>
        </p:sp>
        <p:sp>
          <p:nvSpPr>
            <p:cNvPr id="23135" name="Line 388"/>
            <p:cNvSpPr>
              <a:spLocks noChangeShapeType="1"/>
            </p:cNvSpPr>
            <p:nvPr/>
          </p:nvSpPr>
          <p:spPr bwMode="auto">
            <a:xfrm flipH="1">
              <a:off x="4410" y="3233"/>
              <a:ext cx="7" cy="1"/>
            </a:xfrm>
            <a:prstGeom prst="line">
              <a:avLst/>
            </a:prstGeom>
            <a:noFill/>
            <a:ln w="0">
              <a:solidFill>
                <a:schemeClr val="tx1"/>
              </a:solidFill>
              <a:round/>
              <a:headEnd/>
              <a:tailEnd/>
            </a:ln>
          </p:spPr>
          <p:txBody>
            <a:bodyPr/>
            <a:lstStyle/>
            <a:p>
              <a:endParaRPr lang="en-GB"/>
            </a:p>
          </p:txBody>
        </p:sp>
        <p:sp>
          <p:nvSpPr>
            <p:cNvPr id="23136" name="Line 389"/>
            <p:cNvSpPr>
              <a:spLocks noChangeShapeType="1"/>
            </p:cNvSpPr>
            <p:nvPr/>
          </p:nvSpPr>
          <p:spPr bwMode="auto">
            <a:xfrm flipH="1">
              <a:off x="4392" y="3233"/>
              <a:ext cx="8" cy="1"/>
            </a:xfrm>
            <a:prstGeom prst="line">
              <a:avLst/>
            </a:prstGeom>
            <a:noFill/>
            <a:ln w="0">
              <a:solidFill>
                <a:schemeClr val="tx1"/>
              </a:solidFill>
              <a:round/>
              <a:headEnd/>
              <a:tailEnd/>
            </a:ln>
          </p:spPr>
          <p:txBody>
            <a:bodyPr/>
            <a:lstStyle/>
            <a:p>
              <a:endParaRPr lang="en-GB"/>
            </a:p>
          </p:txBody>
        </p:sp>
        <p:sp>
          <p:nvSpPr>
            <p:cNvPr id="23137" name="Line 390"/>
            <p:cNvSpPr>
              <a:spLocks noChangeShapeType="1"/>
            </p:cNvSpPr>
            <p:nvPr/>
          </p:nvSpPr>
          <p:spPr bwMode="auto">
            <a:xfrm flipH="1">
              <a:off x="4375" y="3233"/>
              <a:ext cx="8" cy="1"/>
            </a:xfrm>
            <a:prstGeom prst="line">
              <a:avLst/>
            </a:prstGeom>
            <a:noFill/>
            <a:ln w="0">
              <a:solidFill>
                <a:schemeClr val="tx1"/>
              </a:solidFill>
              <a:round/>
              <a:headEnd/>
              <a:tailEnd/>
            </a:ln>
          </p:spPr>
          <p:txBody>
            <a:bodyPr/>
            <a:lstStyle/>
            <a:p>
              <a:endParaRPr lang="en-GB"/>
            </a:p>
          </p:txBody>
        </p:sp>
        <p:sp>
          <p:nvSpPr>
            <p:cNvPr id="23138" name="Line 391"/>
            <p:cNvSpPr>
              <a:spLocks noChangeShapeType="1"/>
            </p:cNvSpPr>
            <p:nvPr/>
          </p:nvSpPr>
          <p:spPr bwMode="auto">
            <a:xfrm flipH="1">
              <a:off x="4358" y="3233"/>
              <a:ext cx="7" cy="2"/>
            </a:xfrm>
            <a:prstGeom prst="line">
              <a:avLst/>
            </a:prstGeom>
            <a:noFill/>
            <a:ln w="0">
              <a:solidFill>
                <a:schemeClr val="tx1"/>
              </a:solidFill>
              <a:round/>
              <a:headEnd/>
              <a:tailEnd/>
            </a:ln>
          </p:spPr>
          <p:txBody>
            <a:bodyPr/>
            <a:lstStyle/>
            <a:p>
              <a:endParaRPr lang="en-GB"/>
            </a:p>
          </p:txBody>
        </p:sp>
        <p:sp>
          <p:nvSpPr>
            <p:cNvPr id="23139" name="Line 392"/>
            <p:cNvSpPr>
              <a:spLocks noChangeShapeType="1"/>
            </p:cNvSpPr>
            <p:nvPr/>
          </p:nvSpPr>
          <p:spPr bwMode="auto">
            <a:xfrm flipH="1">
              <a:off x="4340" y="3235"/>
              <a:ext cx="8" cy="1"/>
            </a:xfrm>
            <a:prstGeom prst="line">
              <a:avLst/>
            </a:prstGeom>
            <a:noFill/>
            <a:ln w="0">
              <a:solidFill>
                <a:schemeClr val="tx1"/>
              </a:solidFill>
              <a:round/>
              <a:headEnd/>
              <a:tailEnd/>
            </a:ln>
          </p:spPr>
          <p:txBody>
            <a:bodyPr/>
            <a:lstStyle/>
            <a:p>
              <a:endParaRPr lang="en-GB"/>
            </a:p>
          </p:txBody>
        </p:sp>
        <p:sp>
          <p:nvSpPr>
            <p:cNvPr id="23140" name="Line 393"/>
            <p:cNvSpPr>
              <a:spLocks noChangeShapeType="1"/>
            </p:cNvSpPr>
            <p:nvPr/>
          </p:nvSpPr>
          <p:spPr bwMode="auto">
            <a:xfrm flipH="1">
              <a:off x="4323" y="3235"/>
              <a:ext cx="8" cy="1"/>
            </a:xfrm>
            <a:prstGeom prst="line">
              <a:avLst/>
            </a:prstGeom>
            <a:noFill/>
            <a:ln w="0">
              <a:solidFill>
                <a:schemeClr val="tx1"/>
              </a:solidFill>
              <a:round/>
              <a:headEnd/>
              <a:tailEnd/>
            </a:ln>
          </p:spPr>
          <p:txBody>
            <a:bodyPr/>
            <a:lstStyle/>
            <a:p>
              <a:endParaRPr lang="en-GB"/>
            </a:p>
          </p:txBody>
        </p:sp>
        <p:sp>
          <p:nvSpPr>
            <p:cNvPr id="23141" name="Line 394"/>
            <p:cNvSpPr>
              <a:spLocks noChangeShapeType="1"/>
            </p:cNvSpPr>
            <p:nvPr/>
          </p:nvSpPr>
          <p:spPr bwMode="auto">
            <a:xfrm flipH="1">
              <a:off x="4305" y="3235"/>
              <a:ext cx="8" cy="1"/>
            </a:xfrm>
            <a:prstGeom prst="line">
              <a:avLst/>
            </a:prstGeom>
            <a:noFill/>
            <a:ln w="0">
              <a:solidFill>
                <a:schemeClr val="tx1"/>
              </a:solidFill>
              <a:round/>
              <a:headEnd/>
              <a:tailEnd/>
            </a:ln>
          </p:spPr>
          <p:txBody>
            <a:bodyPr/>
            <a:lstStyle/>
            <a:p>
              <a:endParaRPr lang="en-GB"/>
            </a:p>
          </p:txBody>
        </p:sp>
        <p:sp>
          <p:nvSpPr>
            <p:cNvPr id="23142" name="Line 395"/>
            <p:cNvSpPr>
              <a:spLocks noChangeShapeType="1"/>
            </p:cNvSpPr>
            <p:nvPr/>
          </p:nvSpPr>
          <p:spPr bwMode="auto">
            <a:xfrm flipH="1">
              <a:off x="4288" y="3235"/>
              <a:ext cx="8" cy="1"/>
            </a:xfrm>
            <a:prstGeom prst="line">
              <a:avLst/>
            </a:prstGeom>
            <a:noFill/>
            <a:ln w="0">
              <a:solidFill>
                <a:schemeClr val="tx1"/>
              </a:solidFill>
              <a:round/>
              <a:headEnd/>
              <a:tailEnd/>
            </a:ln>
          </p:spPr>
          <p:txBody>
            <a:bodyPr/>
            <a:lstStyle/>
            <a:p>
              <a:endParaRPr lang="en-GB"/>
            </a:p>
          </p:txBody>
        </p:sp>
        <p:sp>
          <p:nvSpPr>
            <p:cNvPr id="23143" name="Line 396"/>
            <p:cNvSpPr>
              <a:spLocks noChangeShapeType="1"/>
            </p:cNvSpPr>
            <p:nvPr/>
          </p:nvSpPr>
          <p:spPr bwMode="auto">
            <a:xfrm flipH="1">
              <a:off x="4271" y="3235"/>
              <a:ext cx="7" cy="1"/>
            </a:xfrm>
            <a:prstGeom prst="line">
              <a:avLst/>
            </a:prstGeom>
            <a:noFill/>
            <a:ln w="0">
              <a:solidFill>
                <a:schemeClr val="tx1"/>
              </a:solidFill>
              <a:round/>
              <a:headEnd/>
              <a:tailEnd/>
            </a:ln>
          </p:spPr>
          <p:txBody>
            <a:bodyPr/>
            <a:lstStyle/>
            <a:p>
              <a:endParaRPr lang="en-GB"/>
            </a:p>
          </p:txBody>
        </p:sp>
        <p:sp>
          <p:nvSpPr>
            <p:cNvPr id="23144" name="Line 397"/>
            <p:cNvSpPr>
              <a:spLocks noChangeShapeType="1"/>
            </p:cNvSpPr>
            <p:nvPr/>
          </p:nvSpPr>
          <p:spPr bwMode="auto">
            <a:xfrm flipH="1">
              <a:off x="4253" y="3235"/>
              <a:ext cx="8" cy="1"/>
            </a:xfrm>
            <a:prstGeom prst="line">
              <a:avLst/>
            </a:prstGeom>
            <a:noFill/>
            <a:ln w="0">
              <a:solidFill>
                <a:schemeClr val="tx1"/>
              </a:solidFill>
              <a:round/>
              <a:headEnd/>
              <a:tailEnd/>
            </a:ln>
          </p:spPr>
          <p:txBody>
            <a:bodyPr/>
            <a:lstStyle/>
            <a:p>
              <a:endParaRPr lang="en-GB"/>
            </a:p>
          </p:txBody>
        </p:sp>
        <p:sp>
          <p:nvSpPr>
            <p:cNvPr id="23145" name="Line 398"/>
            <p:cNvSpPr>
              <a:spLocks noChangeShapeType="1"/>
            </p:cNvSpPr>
            <p:nvPr/>
          </p:nvSpPr>
          <p:spPr bwMode="auto">
            <a:xfrm flipH="1">
              <a:off x="4236" y="3235"/>
              <a:ext cx="8" cy="1"/>
            </a:xfrm>
            <a:prstGeom prst="line">
              <a:avLst/>
            </a:prstGeom>
            <a:noFill/>
            <a:ln w="0">
              <a:solidFill>
                <a:schemeClr val="tx1"/>
              </a:solidFill>
              <a:round/>
              <a:headEnd/>
              <a:tailEnd/>
            </a:ln>
          </p:spPr>
          <p:txBody>
            <a:bodyPr/>
            <a:lstStyle/>
            <a:p>
              <a:endParaRPr lang="en-GB"/>
            </a:p>
          </p:txBody>
        </p:sp>
        <p:sp>
          <p:nvSpPr>
            <p:cNvPr id="23146" name="Line 399"/>
            <p:cNvSpPr>
              <a:spLocks noChangeShapeType="1"/>
            </p:cNvSpPr>
            <p:nvPr/>
          </p:nvSpPr>
          <p:spPr bwMode="auto">
            <a:xfrm flipH="1">
              <a:off x="4219" y="3237"/>
              <a:ext cx="7" cy="1"/>
            </a:xfrm>
            <a:prstGeom prst="line">
              <a:avLst/>
            </a:prstGeom>
            <a:noFill/>
            <a:ln w="0">
              <a:solidFill>
                <a:schemeClr val="tx1"/>
              </a:solidFill>
              <a:round/>
              <a:headEnd/>
              <a:tailEnd/>
            </a:ln>
          </p:spPr>
          <p:txBody>
            <a:bodyPr/>
            <a:lstStyle/>
            <a:p>
              <a:endParaRPr lang="en-GB"/>
            </a:p>
          </p:txBody>
        </p:sp>
        <p:sp>
          <p:nvSpPr>
            <p:cNvPr id="23147" name="Line 400"/>
            <p:cNvSpPr>
              <a:spLocks noChangeShapeType="1"/>
            </p:cNvSpPr>
            <p:nvPr/>
          </p:nvSpPr>
          <p:spPr bwMode="auto">
            <a:xfrm flipH="1">
              <a:off x="4201" y="3237"/>
              <a:ext cx="8" cy="1"/>
            </a:xfrm>
            <a:prstGeom prst="line">
              <a:avLst/>
            </a:prstGeom>
            <a:noFill/>
            <a:ln w="0">
              <a:solidFill>
                <a:schemeClr val="tx1"/>
              </a:solidFill>
              <a:round/>
              <a:headEnd/>
              <a:tailEnd/>
            </a:ln>
          </p:spPr>
          <p:txBody>
            <a:bodyPr/>
            <a:lstStyle/>
            <a:p>
              <a:endParaRPr lang="en-GB"/>
            </a:p>
          </p:txBody>
        </p:sp>
        <p:sp>
          <p:nvSpPr>
            <p:cNvPr id="23148" name="Line 401"/>
            <p:cNvSpPr>
              <a:spLocks noChangeShapeType="1"/>
            </p:cNvSpPr>
            <p:nvPr/>
          </p:nvSpPr>
          <p:spPr bwMode="auto">
            <a:xfrm flipH="1">
              <a:off x="4184" y="3237"/>
              <a:ext cx="8" cy="1"/>
            </a:xfrm>
            <a:prstGeom prst="line">
              <a:avLst/>
            </a:prstGeom>
            <a:noFill/>
            <a:ln w="0">
              <a:solidFill>
                <a:schemeClr val="tx1"/>
              </a:solidFill>
              <a:round/>
              <a:headEnd/>
              <a:tailEnd/>
            </a:ln>
          </p:spPr>
          <p:txBody>
            <a:bodyPr/>
            <a:lstStyle/>
            <a:p>
              <a:endParaRPr lang="en-GB"/>
            </a:p>
          </p:txBody>
        </p:sp>
        <p:sp>
          <p:nvSpPr>
            <p:cNvPr id="23149" name="Line 402"/>
            <p:cNvSpPr>
              <a:spLocks noChangeShapeType="1"/>
            </p:cNvSpPr>
            <p:nvPr/>
          </p:nvSpPr>
          <p:spPr bwMode="auto">
            <a:xfrm flipH="1">
              <a:off x="4166" y="3237"/>
              <a:ext cx="8" cy="1"/>
            </a:xfrm>
            <a:prstGeom prst="line">
              <a:avLst/>
            </a:prstGeom>
            <a:noFill/>
            <a:ln w="0">
              <a:solidFill>
                <a:schemeClr val="tx1"/>
              </a:solidFill>
              <a:round/>
              <a:headEnd/>
              <a:tailEnd/>
            </a:ln>
          </p:spPr>
          <p:txBody>
            <a:bodyPr/>
            <a:lstStyle/>
            <a:p>
              <a:endParaRPr lang="en-GB"/>
            </a:p>
          </p:txBody>
        </p:sp>
        <p:sp>
          <p:nvSpPr>
            <p:cNvPr id="23150" name="Line 403"/>
            <p:cNvSpPr>
              <a:spLocks noChangeShapeType="1"/>
            </p:cNvSpPr>
            <p:nvPr/>
          </p:nvSpPr>
          <p:spPr bwMode="auto">
            <a:xfrm flipH="1">
              <a:off x="4149" y="3237"/>
              <a:ext cx="8" cy="1"/>
            </a:xfrm>
            <a:prstGeom prst="line">
              <a:avLst/>
            </a:prstGeom>
            <a:noFill/>
            <a:ln w="0">
              <a:solidFill>
                <a:schemeClr val="tx1"/>
              </a:solidFill>
              <a:round/>
              <a:headEnd/>
              <a:tailEnd/>
            </a:ln>
          </p:spPr>
          <p:txBody>
            <a:bodyPr/>
            <a:lstStyle/>
            <a:p>
              <a:endParaRPr lang="en-GB"/>
            </a:p>
          </p:txBody>
        </p:sp>
        <p:sp>
          <p:nvSpPr>
            <p:cNvPr id="23151" name="Line 404"/>
            <p:cNvSpPr>
              <a:spLocks noChangeShapeType="1"/>
            </p:cNvSpPr>
            <p:nvPr/>
          </p:nvSpPr>
          <p:spPr bwMode="auto">
            <a:xfrm flipH="1">
              <a:off x="4132" y="3237"/>
              <a:ext cx="7" cy="2"/>
            </a:xfrm>
            <a:prstGeom prst="line">
              <a:avLst/>
            </a:prstGeom>
            <a:noFill/>
            <a:ln w="0">
              <a:solidFill>
                <a:schemeClr val="tx1"/>
              </a:solidFill>
              <a:round/>
              <a:headEnd/>
              <a:tailEnd/>
            </a:ln>
          </p:spPr>
          <p:txBody>
            <a:bodyPr/>
            <a:lstStyle/>
            <a:p>
              <a:endParaRPr lang="en-GB"/>
            </a:p>
          </p:txBody>
        </p:sp>
        <p:sp>
          <p:nvSpPr>
            <p:cNvPr id="23152" name="Line 405"/>
            <p:cNvSpPr>
              <a:spLocks noChangeShapeType="1"/>
            </p:cNvSpPr>
            <p:nvPr/>
          </p:nvSpPr>
          <p:spPr bwMode="auto">
            <a:xfrm flipH="1">
              <a:off x="4114" y="3239"/>
              <a:ext cx="8" cy="1"/>
            </a:xfrm>
            <a:prstGeom prst="line">
              <a:avLst/>
            </a:prstGeom>
            <a:noFill/>
            <a:ln w="0">
              <a:solidFill>
                <a:schemeClr val="tx1"/>
              </a:solidFill>
              <a:round/>
              <a:headEnd/>
              <a:tailEnd/>
            </a:ln>
          </p:spPr>
          <p:txBody>
            <a:bodyPr/>
            <a:lstStyle/>
            <a:p>
              <a:endParaRPr lang="en-GB"/>
            </a:p>
          </p:txBody>
        </p:sp>
        <p:sp>
          <p:nvSpPr>
            <p:cNvPr id="23153" name="Line 406"/>
            <p:cNvSpPr>
              <a:spLocks noChangeShapeType="1"/>
            </p:cNvSpPr>
            <p:nvPr/>
          </p:nvSpPr>
          <p:spPr bwMode="auto">
            <a:xfrm flipH="1">
              <a:off x="4097" y="3239"/>
              <a:ext cx="8" cy="1"/>
            </a:xfrm>
            <a:prstGeom prst="line">
              <a:avLst/>
            </a:prstGeom>
            <a:noFill/>
            <a:ln w="0">
              <a:solidFill>
                <a:schemeClr val="tx1"/>
              </a:solidFill>
              <a:round/>
              <a:headEnd/>
              <a:tailEnd/>
            </a:ln>
          </p:spPr>
          <p:txBody>
            <a:bodyPr/>
            <a:lstStyle/>
            <a:p>
              <a:endParaRPr lang="en-GB"/>
            </a:p>
          </p:txBody>
        </p:sp>
        <p:sp>
          <p:nvSpPr>
            <p:cNvPr id="23154" name="Line 407"/>
            <p:cNvSpPr>
              <a:spLocks noChangeShapeType="1"/>
            </p:cNvSpPr>
            <p:nvPr/>
          </p:nvSpPr>
          <p:spPr bwMode="auto">
            <a:xfrm flipH="1">
              <a:off x="4080" y="3239"/>
              <a:ext cx="7" cy="1"/>
            </a:xfrm>
            <a:prstGeom prst="line">
              <a:avLst/>
            </a:prstGeom>
            <a:noFill/>
            <a:ln w="0">
              <a:solidFill>
                <a:schemeClr val="tx1"/>
              </a:solidFill>
              <a:round/>
              <a:headEnd/>
              <a:tailEnd/>
            </a:ln>
          </p:spPr>
          <p:txBody>
            <a:bodyPr/>
            <a:lstStyle/>
            <a:p>
              <a:endParaRPr lang="en-GB"/>
            </a:p>
          </p:txBody>
        </p:sp>
        <p:sp>
          <p:nvSpPr>
            <p:cNvPr id="23155" name="Line 408"/>
            <p:cNvSpPr>
              <a:spLocks noChangeShapeType="1"/>
            </p:cNvSpPr>
            <p:nvPr/>
          </p:nvSpPr>
          <p:spPr bwMode="auto">
            <a:xfrm flipH="1">
              <a:off x="4062" y="3239"/>
              <a:ext cx="8" cy="1"/>
            </a:xfrm>
            <a:prstGeom prst="line">
              <a:avLst/>
            </a:prstGeom>
            <a:noFill/>
            <a:ln w="0">
              <a:solidFill>
                <a:schemeClr val="tx1"/>
              </a:solidFill>
              <a:round/>
              <a:headEnd/>
              <a:tailEnd/>
            </a:ln>
          </p:spPr>
          <p:txBody>
            <a:bodyPr/>
            <a:lstStyle/>
            <a:p>
              <a:endParaRPr lang="en-GB"/>
            </a:p>
          </p:txBody>
        </p:sp>
        <p:sp>
          <p:nvSpPr>
            <p:cNvPr id="23156" name="Line 409"/>
            <p:cNvSpPr>
              <a:spLocks noChangeShapeType="1"/>
            </p:cNvSpPr>
            <p:nvPr/>
          </p:nvSpPr>
          <p:spPr bwMode="auto">
            <a:xfrm flipH="1">
              <a:off x="4045" y="3241"/>
              <a:ext cx="8" cy="1"/>
            </a:xfrm>
            <a:prstGeom prst="line">
              <a:avLst/>
            </a:prstGeom>
            <a:noFill/>
            <a:ln w="0">
              <a:solidFill>
                <a:schemeClr val="tx1"/>
              </a:solidFill>
              <a:round/>
              <a:headEnd/>
              <a:tailEnd/>
            </a:ln>
          </p:spPr>
          <p:txBody>
            <a:bodyPr/>
            <a:lstStyle/>
            <a:p>
              <a:endParaRPr lang="en-GB"/>
            </a:p>
          </p:txBody>
        </p:sp>
        <p:sp>
          <p:nvSpPr>
            <p:cNvPr id="23157" name="Line 410"/>
            <p:cNvSpPr>
              <a:spLocks noChangeShapeType="1"/>
            </p:cNvSpPr>
            <p:nvPr/>
          </p:nvSpPr>
          <p:spPr bwMode="auto">
            <a:xfrm flipH="1">
              <a:off x="4027" y="3241"/>
              <a:ext cx="8" cy="1"/>
            </a:xfrm>
            <a:prstGeom prst="line">
              <a:avLst/>
            </a:prstGeom>
            <a:noFill/>
            <a:ln w="0">
              <a:solidFill>
                <a:schemeClr val="tx1"/>
              </a:solidFill>
              <a:round/>
              <a:headEnd/>
              <a:tailEnd/>
            </a:ln>
          </p:spPr>
          <p:txBody>
            <a:bodyPr/>
            <a:lstStyle/>
            <a:p>
              <a:endParaRPr lang="en-GB"/>
            </a:p>
          </p:txBody>
        </p:sp>
        <p:sp>
          <p:nvSpPr>
            <p:cNvPr id="23158" name="Line 411"/>
            <p:cNvSpPr>
              <a:spLocks noChangeShapeType="1"/>
            </p:cNvSpPr>
            <p:nvPr/>
          </p:nvSpPr>
          <p:spPr bwMode="auto">
            <a:xfrm flipH="1">
              <a:off x="4010" y="3241"/>
              <a:ext cx="8" cy="1"/>
            </a:xfrm>
            <a:prstGeom prst="line">
              <a:avLst/>
            </a:prstGeom>
            <a:noFill/>
            <a:ln w="0">
              <a:solidFill>
                <a:schemeClr val="tx1"/>
              </a:solidFill>
              <a:round/>
              <a:headEnd/>
              <a:tailEnd/>
            </a:ln>
          </p:spPr>
          <p:txBody>
            <a:bodyPr/>
            <a:lstStyle/>
            <a:p>
              <a:endParaRPr lang="en-GB"/>
            </a:p>
          </p:txBody>
        </p:sp>
        <p:sp>
          <p:nvSpPr>
            <p:cNvPr id="23159" name="Line 412"/>
            <p:cNvSpPr>
              <a:spLocks noChangeShapeType="1"/>
            </p:cNvSpPr>
            <p:nvPr/>
          </p:nvSpPr>
          <p:spPr bwMode="auto">
            <a:xfrm flipH="1">
              <a:off x="3993" y="3241"/>
              <a:ext cx="7" cy="2"/>
            </a:xfrm>
            <a:prstGeom prst="line">
              <a:avLst/>
            </a:prstGeom>
            <a:noFill/>
            <a:ln w="0">
              <a:solidFill>
                <a:schemeClr val="tx1"/>
              </a:solidFill>
              <a:round/>
              <a:headEnd/>
              <a:tailEnd/>
            </a:ln>
          </p:spPr>
          <p:txBody>
            <a:bodyPr/>
            <a:lstStyle/>
            <a:p>
              <a:endParaRPr lang="en-GB"/>
            </a:p>
          </p:txBody>
        </p:sp>
        <p:sp>
          <p:nvSpPr>
            <p:cNvPr id="23160" name="Line 413"/>
            <p:cNvSpPr>
              <a:spLocks noChangeShapeType="1"/>
            </p:cNvSpPr>
            <p:nvPr/>
          </p:nvSpPr>
          <p:spPr bwMode="auto">
            <a:xfrm flipH="1">
              <a:off x="3975" y="3243"/>
              <a:ext cx="8" cy="1"/>
            </a:xfrm>
            <a:prstGeom prst="line">
              <a:avLst/>
            </a:prstGeom>
            <a:noFill/>
            <a:ln w="0">
              <a:solidFill>
                <a:schemeClr val="tx1"/>
              </a:solidFill>
              <a:round/>
              <a:headEnd/>
              <a:tailEnd/>
            </a:ln>
          </p:spPr>
          <p:txBody>
            <a:bodyPr/>
            <a:lstStyle/>
            <a:p>
              <a:endParaRPr lang="en-GB"/>
            </a:p>
          </p:txBody>
        </p:sp>
        <p:sp>
          <p:nvSpPr>
            <p:cNvPr id="23161" name="Line 414"/>
            <p:cNvSpPr>
              <a:spLocks noChangeShapeType="1"/>
            </p:cNvSpPr>
            <p:nvPr/>
          </p:nvSpPr>
          <p:spPr bwMode="auto">
            <a:xfrm flipH="1">
              <a:off x="3958" y="3243"/>
              <a:ext cx="8" cy="1"/>
            </a:xfrm>
            <a:prstGeom prst="line">
              <a:avLst/>
            </a:prstGeom>
            <a:noFill/>
            <a:ln w="0">
              <a:solidFill>
                <a:schemeClr val="tx1"/>
              </a:solidFill>
              <a:round/>
              <a:headEnd/>
              <a:tailEnd/>
            </a:ln>
          </p:spPr>
          <p:txBody>
            <a:bodyPr/>
            <a:lstStyle/>
            <a:p>
              <a:endParaRPr lang="en-GB"/>
            </a:p>
          </p:txBody>
        </p:sp>
        <p:sp>
          <p:nvSpPr>
            <p:cNvPr id="23162" name="Line 415"/>
            <p:cNvSpPr>
              <a:spLocks noChangeShapeType="1"/>
            </p:cNvSpPr>
            <p:nvPr/>
          </p:nvSpPr>
          <p:spPr bwMode="auto">
            <a:xfrm flipH="1">
              <a:off x="3941" y="3243"/>
              <a:ext cx="7" cy="1"/>
            </a:xfrm>
            <a:prstGeom prst="line">
              <a:avLst/>
            </a:prstGeom>
            <a:noFill/>
            <a:ln w="0">
              <a:solidFill>
                <a:schemeClr val="tx1"/>
              </a:solidFill>
              <a:round/>
              <a:headEnd/>
              <a:tailEnd/>
            </a:ln>
          </p:spPr>
          <p:txBody>
            <a:bodyPr/>
            <a:lstStyle/>
            <a:p>
              <a:endParaRPr lang="en-GB"/>
            </a:p>
          </p:txBody>
        </p:sp>
        <p:sp>
          <p:nvSpPr>
            <p:cNvPr id="23163" name="Line 416"/>
            <p:cNvSpPr>
              <a:spLocks noChangeShapeType="1"/>
            </p:cNvSpPr>
            <p:nvPr/>
          </p:nvSpPr>
          <p:spPr bwMode="auto">
            <a:xfrm flipH="1">
              <a:off x="3923" y="3245"/>
              <a:ext cx="8" cy="1"/>
            </a:xfrm>
            <a:prstGeom prst="line">
              <a:avLst/>
            </a:prstGeom>
            <a:noFill/>
            <a:ln w="0">
              <a:solidFill>
                <a:schemeClr val="tx1"/>
              </a:solidFill>
              <a:round/>
              <a:headEnd/>
              <a:tailEnd/>
            </a:ln>
          </p:spPr>
          <p:txBody>
            <a:bodyPr/>
            <a:lstStyle/>
            <a:p>
              <a:endParaRPr lang="en-GB"/>
            </a:p>
          </p:txBody>
        </p:sp>
        <p:sp>
          <p:nvSpPr>
            <p:cNvPr id="23164" name="Line 417"/>
            <p:cNvSpPr>
              <a:spLocks noChangeShapeType="1"/>
            </p:cNvSpPr>
            <p:nvPr/>
          </p:nvSpPr>
          <p:spPr bwMode="auto">
            <a:xfrm flipH="1">
              <a:off x="3906" y="3245"/>
              <a:ext cx="8" cy="1"/>
            </a:xfrm>
            <a:prstGeom prst="line">
              <a:avLst/>
            </a:prstGeom>
            <a:noFill/>
            <a:ln w="0">
              <a:solidFill>
                <a:schemeClr val="tx1"/>
              </a:solidFill>
              <a:round/>
              <a:headEnd/>
              <a:tailEnd/>
            </a:ln>
          </p:spPr>
          <p:txBody>
            <a:bodyPr/>
            <a:lstStyle/>
            <a:p>
              <a:endParaRPr lang="en-GB"/>
            </a:p>
          </p:txBody>
        </p:sp>
        <p:sp>
          <p:nvSpPr>
            <p:cNvPr id="23165" name="Line 418"/>
            <p:cNvSpPr>
              <a:spLocks noChangeShapeType="1"/>
            </p:cNvSpPr>
            <p:nvPr/>
          </p:nvSpPr>
          <p:spPr bwMode="auto">
            <a:xfrm flipH="1">
              <a:off x="3888" y="3245"/>
              <a:ext cx="8" cy="1"/>
            </a:xfrm>
            <a:prstGeom prst="line">
              <a:avLst/>
            </a:prstGeom>
            <a:noFill/>
            <a:ln w="0">
              <a:solidFill>
                <a:schemeClr val="tx1"/>
              </a:solidFill>
              <a:round/>
              <a:headEnd/>
              <a:tailEnd/>
            </a:ln>
          </p:spPr>
          <p:txBody>
            <a:bodyPr/>
            <a:lstStyle/>
            <a:p>
              <a:endParaRPr lang="en-GB"/>
            </a:p>
          </p:txBody>
        </p:sp>
        <p:sp>
          <p:nvSpPr>
            <p:cNvPr id="23166" name="Line 419"/>
            <p:cNvSpPr>
              <a:spLocks noChangeShapeType="1"/>
            </p:cNvSpPr>
            <p:nvPr/>
          </p:nvSpPr>
          <p:spPr bwMode="auto">
            <a:xfrm flipH="1">
              <a:off x="3871" y="3247"/>
              <a:ext cx="8" cy="1"/>
            </a:xfrm>
            <a:prstGeom prst="line">
              <a:avLst/>
            </a:prstGeom>
            <a:noFill/>
            <a:ln w="0">
              <a:solidFill>
                <a:schemeClr val="tx1"/>
              </a:solidFill>
              <a:round/>
              <a:headEnd/>
              <a:tailEnd/>
            </a:ln>
          </p:spPr>
          <p:txBody>
            <a:bodyPr/>
            <a:lstStyle/>
            <a:p>
              <a:endParaRPr lang="en-GB"/>
            </a:p>
          </p:txBody>
        </p:sp>
        <p:sp>
          <p:nvSpPr>
            <p:cNvPr id="23167" name="Line 420"/>
            <p:cNvSpPr>
              <a:spLocks noChangeShapeType="1"/>
            </p:cNvSpPr>
            <p:nvPr/>
          </p:nvSpPr>
          <p:spPr bwMode="auto">
            <a:xfrm flipH="1">
              <a:off x="3854" y="3247"/>
              <a:ext cx="7" cy="1"/>
            </a:xfrm>
            <a:prstGeom prst="line">
              <a:avLst/>
            </a:prstGeom>
            <a:noFill/>
            <a:ln w="0">
              <a:solidFill>
                <a:schemeClr val="tx1"/>
              </a:solidFill>
              <a:round/>
              <a:headEnd/>
              <a:tailEnd/>
            </a:ln>
          </p:spPr>
          <p:txBody>
            <a:bodyPr/>
            <a:lstStyle/>
            <a:p>
              <a:endParaRPr lang="en-GB"/>
            </a:p>
          </p:txBody>
        </p:sp>
        <p:sp>
          <p:nvSpPr>
            <p:cNvPr id="23168" name="Line 421"/>
            <p:cNvSpPr>
              <a:spLocks noChangeShapeType="1"/>
            </p:cNvSpPr>
            <p:nvPr/>
          </p:nvSpPr>
          <p:spPr bwMode="auto">
            <a:xfrm flipH="1">
              <a:off x="3836" y="3247"/>
              <a:ext cx="8" cy="1"/>
            </a:xfrm>
            <a:prstGeom prst="line">
              <a:avLst/>
            </a:prstGeom>
            <a:noFill/>
            <a:ln w="0">
              <a:solidFill>
                <a:schemeClr val="tx1"/>
              </a:solidFill>
              <a:round/>
              <a:headEnd/>
              <a:tailEnd/>
            </a:ln>
          </p:spPr>
          <p:txBody>
            <a:bodyPr/>
            <a:lstStyle/>
            <a:p>
              <a:endParaRPr lang="en-GB"/>
            </a:p>
          </p:txBody>
        </p:sp>
        <p:sp>
          <p:nvSpPr>
            <p:cNvPr id="23169" name="Line 422"/>
            <p:cNvSpPr>
              <a:spLocks noChangeShapeType="1"/>
            </p:cNvSpPr>
            <p:nvPr/>
          </p:nvSpPr>
          <p:spPr bwMode="auto">
            <a:xfrm flipH="1">
              <a:off x="3819" y="3249"/>
              <a:ext cx="8" cy="1"/>
            </a:xfrm>
            <a:prstGeom prst="line">
              <a:avLst/>
            </a:prstGeom>
            <a:noFill/>
            <a:ln w="0">
              <a:solidFill>
                <a:schemeClr val="tx1"/>
              </a:solidFill>
              <a:round/>
              <a:headEnd/>
              <a:tailEnd/>
            </a:ln>
          </p:spPr>
          <p:txBody>
            <a:bodyPr/>
            <a:lstStyle/>
            <a:p>
              <a:endParaRPr lang="en-GB"/>
            </a:p>
          </p:txBody>
        </p:sp>
        <p:sp>
          <p:nvSpPr>
            <p:cNvPr id="23170" name="Line 423"/>
            <p:cNvSpPr>
              <a:spLocks noChangeShapeType="1"/>
            </p:cNvSpPr>
            <p:nvPr/>
          </p:nvSpPr>
          <p:spPr bwMode="auto">
            <a:xfrm flipH="1">
              <a:off x="3802" y="3249"/>
              <a:ext cx="7" cy="1"/>
            </a:xfrm>
            <a:prstGeom prst="line">
              <a:avLst/>
            </a:prstGeom>
            <a:noFill/>
            <a:ln w="0">
              <a:solidFill>
                <a:schemeClr val="tx1"/>
              </a:solidFill>
              <a:round/>
              <a:headEnd/>
              <a:tailEnd/>
            </a:ln>
          </p:spPr>
          <p:txBody>
            <a:bodyPr/>
            <a:lstStyle/>
            <a:p>
              <a:endParaRPr lang="en-GB"/>
            </a:p>
          </p:txBody>
        </p:sp>
        <p:sp>
          <p:nvSpPr>
            <p:cNvPr id="23171" name="Line 424"/>
            <p:cNvSpPr>
              <a:spLocks noChangeShapeType="1"/>
            </p:cNvSpPr>
            <p:nvPr/>
          </p:nvSpPr>
          <p:spPr bwMode="auto">
            <a:xfrm flipH="1">
              <a:off x="3784" y="3249"/>
              <a:ext cx="8" cy="1"/>
            </a:xfrm>
            <a:prstGeom prst="line">
              <a:avLst/>
            </a:prstGeom>
            <a:noFill/>
            <a:ln w="0">
              <a:solidFill>
                <a:schemeClr val="tx1"/>
              </a:solidFill>
              <a:round/>
              <a:headEnd/>
              <a:tailEnd/>
            </a:ln>
          </p:spPr>
          <p:txBody>
            <a:bodyPr/>
            <a:lstStyle/>
            <a:p>
              <a:endParaRPr lang="en-GB"/>
            </a:p>
          </p:txBody>
        </p:sp>
        <p:sp>
          <p:nvSpPr>
            <p:cNvPr id="23172" name="Line 425"/>
            <p:cNvSpPr>
              <a:spLocks noChangeShapeType="1"/>
            </p:cNvSpPr>
            <p:nvPr/>
          </p:nvSpPr>
          <p:spPr bwMode="auto">
            <a:xfrm flipH="1">
              <a:off x="3767" y="3251"/>
              <a:ext cx="8" cy="1"/>
            </a:xfrm>
            <a:prstGeom prst="line">
              <a:avLst/>
            </a:prstGeom>
            <a:noFill/>
            <a:ln w="0">
              <a:solidFill>
                <a:schemeClr val="tx1"/>
              </a:solidFill>
              <a:round/>
              <a:headEnd/>
              <a:tailEnd/>
            </a:ln>
          </p:spPr>
          <p:txBody>
            <a:bodyPr/>
            <a:lstStyle/>
            <a:p>
              <a:endParaRPr lang="en-GB"/>
            </a:p>
          </p:txBody>
        </p:sp>
        <p:sp>
          <p:nvSpPr>
            <p:cNvPr id="23173" name="Line 426"/>
            <p:cNvSpPr>
              <a:spLocks noChangeShapeType="1"/>
            </p:cNvSpPr>
            <p:nvPr/>
          </p:nvSpPr>
          <p:spPr bwMode="auto">
            <a:xfrm flipH="1">
              <a:off x="3749" y="3251"/>
              <a:ext cx="8" cy="1"/>
            </a:xfrm>
            <a:prstGeom prst="line">
              <a:avLst/>
            </a:prstGeom>
            <a:noFill/>
            <a:ln w="0">
              <a:solidFill>
                <a:schemeClr val="tx1"/>
              </a:solidFill>
              <a:round/>
              <a:headEnd/>
              <a:tailEnd/>
            </a:ln>
          </p:spPr>
          <p:txBody>
            <a:bodyPr/>
            <a:lstStyle/>
            <a:p>
              <a:endParaRPr lang="en-GB"/>
            </a:p>
          </p:txBody>
        </p:sp>
        <p:sp>
          <p:nvSpPr>
            <p:cNvPr id="23174" name="Line 427"/>
            <p:cNvSpPr>
              <a:spLocks noChangeShapeType="1"/>
            </p:cNvSpPr>
            <p:nvPr/>
          </p:nvSpPr>
          <p:spPr bwMode="auto">
            <a:xfrm flipH="1">
              <a:off x="3732" y="3251"/>
              <a:ext cx="8" cy="1"/>
            </a:xfrm>
            <a:prstGeom prst="line">
              <a:avLst/>
            </a:prstGeom>
            <a:noFill/>
            <a:ln w="0">
              <a:solidFill>
                <a:schemeClr val="tx1"/>
              </a:solidFill>
              <a:round/>
              <a:headEnd/>
              <a:tailEnd/>
            </a:ln>
          </p:spPr>
          <p:txBody>
            <a:bodyPr/>
            <a:lstStyle/>
            <a:p>
              <a:endParaRPr lang="en-GB"/>
            </a:p>
          </p:txBody>
        </p:sp>
        <p:sp>
          <p:nvSpPr>
            <p:cNvPr id="23175" name="Line 428"/>
            <p:cNvSpPr>
              <a:spLocks noChangeShapeType="1"/>
            </p:cNvSpPr>
            <p:nvPr/>
          </p:nvSpPr>
          <p:spPr bwMode="auto">
            <a:xfrm flipH="1">
              <a:off x="3715" y="3253"/>
              <a:ext cx="7" cy="1"/>
            </a:xfrm>
            <a:prstGeom prst="line">
              <a:avLst/>
            </a:prstGeom>
            <a:noFill/>
            <a:ln w="0">
              <a:solidFill>
                <a:schemeClr val="tx1"/>
              </a:solidFill>
              <a:round/>
              <a:headEnd/>
              <a:tailEnd/>
            </a:ln>
          </p:spPr>
          <p:txBody>
            <a:bodyPr/>
            <a:lstStyle/>
            <a:p>
              <a:endParaRPr lang="en-GB"/>
            </a:p>
          </p:txBody>
        </p:sp>
        <p:sp>
          <p:nvSpPr>
            <p:cNvPr id="23176" name="Line 429"/>
            <p:cNvSpPr>
              <a:spLocks noChangeShapeType="1"/>
            </p:cNvSpPr>
            <p:nvPr/>
          </p:nvSpPr>
          <p:spPr bwMode="auto">
            <a:xfrm flipH="1">
              <a:off x="3697" y="3253"/>
              <a:ext cx="8" cy="1"/>
            </a:xfrm>
            <a:prstGeom prst="line">
              <a:avLst/>
            </a:prstGeom>
            <a:noFill/>
            <a:ln w="0">
              <a:solidFill>
                <a:schemeClr val="tx1"/>
              </a:solidFill>
              <a:round/>
              <a:headEnd/>
              <a:tailEnd/>
            </a:ln>
          </p:spPr>
          <p:txBody>
            <a:bodyPr/>
            <a:lstStyle/>
            <a:p>
              <a:endParaRPr lang="en-GB"/>
            </a:p>
          </p:txBody>
        </p:sp>
        <p:sp>
          <p:nvSpPr>
            <p:cNvPr id="23177" name="Line 430"/>
            <p:cNvSpPr>
              <a:spLocks noChangeShapeType="1"/>
            </p:cNvSpPr>
            <p:nvPr/>
          </p:nvSpPr>
          <p:spPr bwMode="auto">
            <a:xfrm flipH="1">
              <a:off x="3680" y="3253"/>
              <a:ext cx="8" cy="2"/>
            </a:xfrm>
            <a:prstGeom prst="line">
              <a:avLst/>
            </a:prstGeom>
            <a:noFill/>
            <a:ln w="0">
              <a:solidFill>
                <a:schemeClr val="tx1"/>
              </a:solidFill>
              <a:round/>
              <a:headEnd/>
              <a:tailEnd/>
            </a:ln>
          </p:spPr>
          <p:txBody>
            <a:bodyPr/>
            <a:lstStyle/>
            <a:p>
              <a:endParaRPr lang="en-GB"/>
            </a:p>
          </p:txBody>
        </p:sp>
        <p:sp>
          <p:nvSpPr>
            <p:cNvPr id="23178" name="Line 431"/>
            <p:cNvSpPr>
              <a:spLocks noChangeShapeType="1"/>
            </p:cNvSpPr>
            <p:nvPr/>
          </p:nvSpPr>
          <p:spPr bwMode="auto">
            <a:xfrm flipH="1">
              <a:off x="3663" y="3255"/>
              <a:ext cx="7" cy="1"/>
            </a:xfrm>
            <a:prstGeom prst="line">
              <a:avLst/>
            </a:prstGeom>
            <a:noFill/>
            <a:ln w="0">
              <a:solidFill>
                <a:schemeClr val="tx1"/>
              </a:solidFill>
              <a:round/>
              <a:headEnd/>
              <a:tailEnd/>
            </a:ln>
          </p:spPr>
          <p:txBody>
            <a:bodyPr/>
            <a:lstStyle/>
            <a:p>
              <a:endParaRPr lang="en-GB"/>
            </a:p>
          </p:txBody>
        </p:sp>
        <p:sp>
          <p:nvSpPr>
            <p:cNvPr id="23179" name="Line 432"/>
            <p:cNvSpPr>
              <a:spLocks noChangeShapeType="1"/>
            </p:cNvSpPr>
            <p:nvPr/>
          </p:nvSpPr>
          <p:spPr bwMode="auto">
            <a:xfrm flipH="1">
              <a:off x="3645" y="3255"/>
              <a:ext cx="8" cy="1"/>
            </a:xfrm>
            <a:prstGeom prst="line">
              <a:avLst/>
            </a:prstGeom>
            <a:noFill/>
            <a:ln w="0">
              <a:solidFill>
                <a:schemeClr val="tx1"/>
              </a:solidFill>
              <a:round/>
              <a:headEnd/>
              <a:tailEnd/>
            </a:ln>
          </p:spPr>
          <p:txBody>
            <a:bodyPr/>
            <a:lstStyle/>
            <a:p>
              <a:endParaRPr lang="en-GB"/>
            </a:p>
          </p:txBody>
        </p:sp>
        <p:sp>
          <p:nvSpPr>
            <p:cNvPr id="23180" name="Line 433"/>
            <p:cNvSpPr>
              <a:spLocks noChangeShapeType="1"/>
            </p:cNvSpPr>
            <p:nvPr/>
          </p:nvSpPr>
          <p:spPr bwMode="auto">
            <a:xfrm flipH="1">
              <a:off x="3628" y="3257"/>
              <a:ext cx="8" cy="1"/>
            </a:xfrm>
            <a:prstGeom prst="line">
              <a:avLst/>
            </a:prstGeom>
            <a:noFill/>
            <a:ln w="0">
              <a:solidFill>
                <a:schemeClr val="tx1"/>
              </a:solidFill>
              <a:round/>
              <a:headEnd/>
              <a:tailEnd/>
            </a:ln>
          </p:spPr>
          <p:txBody>
            <a:bodyPr/>
            <a:lstStyle/>
            <a:p>
              <a:endParaRPr lang="en-GB"/>
            </a:p>
          </p:txBody>
        </p:sp>
        <p:sp>
          <p:nvSpPr>
            <p:cNvPr id="23181" name="Line 434"/>
            <p:cNvSpPr>
              <a:spLocks noChangeShapeType="1"/>
            </p:cNvSpPr>
            <p:nvPr/>
          </p:nvSpPr>
          <p:spPr bwMode="auto">
            <a:xfrm flipH="1">
              <a:off x="3610" y="3257"/>
              <a:ext cx="8" cy="1"/>
            </a:xfrm>
            <a:prstGeom prst="line">
              <a:avLst/>
            </a:prstGeom>
            <a:noFill/>
            <a:ln w="0">
              <a:solidFill>
                <a:schemeClr val="tx1"/>
              </a:solidFill>
              <a:round/>
              <a:headEnd/>
              <a:tailEnd/>
            </a:ln>
          </p:spPr>
          <p:txBody>
            <a:bodyPr/>
            <a:lstStyle/>
            <a:p>
              <a:endParaRPr lang="en-GB"/>
            </a:p>
          </p:txBody>
        </p:sp>
        <p:sp>
          <p:nvSpPr>
            <p:cNvPr id="23182" name="Line 435"/>
            <p:cNvSpPr>
              <a:spLocks noChangeShapeType="1"/>
            </p:cNvSpPr>
            <p:nvPr/>
          </p:nvSpPr>
          <p:spPr bwMode="auto">
            <a:xfrm flipH="1">
              <a:off x="3593" y="3259"/>
              <a:ext cx="8" cy="1"/>
            </a:xfrm>
            <a:prstGeom prst="line">
              <a:avLst/>
            </a:prstGeom>
            <a:noFill/>
            <a:ln w="0">
              <a:solidFill>
                <a:schemeClr val="tx1"/>
              </a:solidFill>
              <a:round/>
              <a:headEnd/>
              <a:tailEnd/>
            </a:ln>
          </p:spPr>
          <p:txBody>
            <a:bodyPr/>
            <a:lstStyle/>
            <a:p>
              <a:endParaRPr lang="en-GB"/>
            </a:p>
          </p:txBody>
        </p:sp>
        <p:sp>
          <p:nvSpPr>
            <p:cNvPr id="23183" name="Line 436"/>
            <p:cNvSpPr>
              <a:spLocks noChangeShapeType="1"/>
            </p:cNvSpPr>
            <p:nvPr/>
          </p:nvSpPr>
          <p:spPr bwMode="auto">
            <a:xfrm flipH="1">
              <a:off x="3576" y="3259"/>
              <a:ext cx="7" cy="1"/>
            </a:xfrm>
            <a:prstGeom prst="line">
              <a:avLst/>
            </a:prstGeom>
            <a:noFill/>
            <a:ln w="0">
              <a:solidFill>
                <a:schemeClr val="tx1"/>
              </a:solidFill>
              <a:round/>
              <a:headEnd/>
              <a:tailEnd/>
            </a:ln>
          </p:spPr>
          <p:txBody>
            <a:bodyPr/>
            <a:lstStyle/>
            <a:p>
              <a:endParaRPr lang="en-GB"/>
            </a:p>
          </p:txBody>
        </p:sp>
        <p:sp>
          <p:nvSpPr>
            <p:cNvPr id="23184" name="Freeform 437"/>
            <p:cNvSpPr>
              <a:spLocks/>
            </p:cNvSpPr>
            <p:nvPr/>
          </p:nvSpPr>
          <p:spPr bwMode="auto">
            <a:xfrm>
              <a:off x="3558" y="3259"/>
              <a:ext cx="10" cy="2"/>
            </a:xfrm>
            <a:custGeom>
              <a:avLst/>
              <a:gdLst>
                <a:gd name="T0" fmla="*/ 10 w 10"/>
                <a:gd name="T1" fmla="*/ 0 h 2"/>
                <a:gd name="T2" fmla="*/ 4 w 10"/>
                <a:gd name="T3" fmla="*/ 2 h 2"/>
                <a:gd name="T4" fmla="*/ 0 w 10"/>
                <a:gd name="T5" fmla="*/ 2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10" y="0"/>
                  </a:moveTo>
                  <a:lnTo>
                    <a:pt x="4" y="2"/>
                  </a:lnTo>
                  <a:lnTo>
                    <a:pt x="0" y="2"/>
                  </a:lnTo>
                </a:path>
              </a:pathLst>
            </a:custGeom>
            <a:noFill/>
            <a:ln w="0">
              <a:solidFill>
                <a:schemeClr val="tx1"/>
              </a:solidFill>
              <a:round/>
              <a:headEnd/>
              <a:tailEnd/>
            </a:ln>
          </p:spPr>
          <p:txBody>
            <a:bodyPr/>
            <a:lstStyle/>
            <a:p>
              <a:endParaRPr lang="en-US"/>
            </a:p>
          </p:txBody>
        </p:sp>
        <p:sp>
          <p:nvSpPr>
            <p:cNvPr id="23185" name="Line 438"/>
            <p:cNvSpPr>
              <a:spLocks noChangeShapeType="1"/>
            </p:cNvSpPr>
            <p:nvPr/>
          </p:nvSpPr>
          <p:spPr bwMode="auto">
            <a:xfrm flipH="1">
              <a:off x="3541" y="3261"/>
              <a:ext cx="10" cy="1"/>
            </a:xfrm>
            <a:prstGeom prst="line">
              <a:avLst/>
            </a:prstGeom>
            <a:noFill/>
            <a:ln w="0">
              <a:solidFill>
                <a:schemeClr val="tx1"/>
              </a:solidFill>
              <a:round/>
              <a:headEnd/>
              <a:tailEnd/>
            </a:ln>
          </p:spPr>
          <p:txBody>
            <a:bodyPr/>
            <a:lstStyle/>
            <a:p>
              <a:endParaRPr lang="en-GB"/>
            </a:p>
          </p:txBody>
        </p:sp>
        <p:sp>
          <p:nvSpPr>
            <p:cNvPr id="23186" name="Line 439"/>
            <p:cNvSpPr>
              <a:spLocks noChangeShapeType="1"/>
            </p:cNvSpPr>
            <p:nvPr/>
          </p:nvSpPr>
          <p:spPr bwMode="auto">
            <a:xfrm flipH="1">
              <a:off x="3524" y="3261"/>
              <a:ext cx="9" cy="1"/>
            </a:xfrm>
            <a:prstGeom prst="line">
              <a:avLst/>
            </a:prstGeom>
            <a:noFill/>
            <a:ln w="0">
              <a:solidFill>
                <a:schemeClr val="tx1"/>
              </a:solidFill>
              <a:round/>
              <a:headEnd/>
              <a:tailEnd/>
            </a:ln>
          </p:spPr>
          <p:txBody>
            <a:bodyPr/>
            <a:lstStyle/>
            <a:p>
              <a:endParaRPr lang="en-GB"/>
            </a:p>
          </p:txBody>
        </p:sp>
        <p:sp>
          <p:nvSpPr>
            <p:cNvPr id="23187" name="Line 440"/>
            <p:cNvSpPr>
              <a:spLocks noChangeShapeType="1"/>
            </p:cNvSpPr>
            <p:nvPr/>
          </p:nvSpPr>
          <p:spPr bwMode="auto">
            <a:xfrm flipH="1">
              <a:off x="3506" y="3262"/>
              <a:ext cx="10" cy="1"/>
            </a:xfrm>
            <a:prstGeom prst="line">
              <a:avLst/>
            </a:prstGeom>
            <a:noFill/>
            <a:ln w="0">
              <a:solidFill>
                <a:schemeClr val="tx1"/>
              </a:solidFill>
              <a:round/>
              <a:headEnd/>
              <a:tailEnd/>
            </a:ln>
          </p:spPr>
          <p:txBody>
            <a:bodyPr/>
            <a:lstStyle/>
            <a:p>
              <a:endParaRPr lang="en-GB"/>
            </a:p>
          </p:txBody>
        </p:sp>
        <p:sp>
          <p:nvSpPr>
            <p:cNvPr id="23188" name="Line 441"/>
            <p:cNvSpPr>
              <a:spLocks noChangeShapeType="1"/>
            </p:cNvSpPr>
            <p:nvPr/>
          </p:nvSpPr>
          <p:spPr bwMode="auto">
            <a:xfrm flipH="1">
              <a:off x="3489" y="3262"/>
              <a:ext cx="9" cy="2"/>
            </a:xfrm>
            <a:prstGeom prst="line">
              <a:avLst/>
            </a:prstGeom>
            <a:noFill/>
            <a:ln w="0">
              <a:solidFill>
                <a:schemeClr val="tx1"/>
              </a:solidFill>
              <a:round/>
              <a:headEnd/>
              <a:tailEnd/>
            </a:ln>
          </p:spPr>
          <p:txBody>
            <a:bodyPr/>
            <a:lstStyle/>
            <a:p>
              <a:endParaRPr lang="en-GB"/>
            </a:p>
          </p:txBody>
        </p:sp>
        <p:sp>
          <p:nvSpPr>
            <p:cNvPr id="23189" name="Line 442"/>
            <p:cNvSpPr>
              <a:spLocks noChangeShapeType="1"/>
            </p:cNvSpPr>
            <p:nvPr/>
          </p:nvSpPr>
          <p:spPr bwMode="auto">
            <a:xfrm flipH="1">
              <a:off x="3471" y="3264"/>
              <a:ext cx="10" cy="1"/>
            </a:xfrm>
            <a:prstGeom prst="line">
              <a:avLst/>
            </a:prstGeom>
            <a:noFill/>
            <a:ln w="0">
              <a:solidFill>
                <a:schemeClr val="tx1"/>
              </a:solidFill>
              <a:round/>
              <a:headEnd/>
              <a:tailEnd/>
            </a:ln>
          </p:spPr>
          <p:txBody>
            <a:bodyPr/>
            <a:lstStyle/>
            <a:p>
              <a:endParaRPr lang="en-GB"/>
            </a:p>
          </p:txBody>
        </p:sp>
        <p:sp>
          <p:nvSpPr>
            <p:cNvPr id="23190" name="Line 443"/>
            <p:cNvSpPr>
              <a:spLocks noChangeShapeType="1"/>
            </p:cNvSpPr>
            <p:nvPr/>
          </p:nvSpPr>
          <p:spPr bwMode="auto">
            <a:xfrm flipH="1">
              <a:off x="3454" y="3264"/>
              <a:ext cx="10" cy="2"/>
            </a:xfrm>
            <a:prstGeom prst="line">
              <a:avLst/>
            </a:prstGeom>
            <a:noFill/>
            <a:ln w="0">
              <a:solidFill>
                <a:schemeClr val="tx1"/>
              </a:solidFill>
              <a:round/>
              <a:headEnd/>
              <a:tailEnd/>
            </a:ln>
          </p:spPr>
          <p:txBody>
            <a:bodyPr/>
            <a:lstStyle/>
            <a:p>
              <a:endParaRPr lang="en-GB"/>
            </a:p>
          </p:txBody>
        </p:sp>
        <p:sp>
          <p:nvSpPr>
            <p:cNvPr id="23191" name="Line 444"/>
            <p:cNvSpPr>
              <a:spLocks noChangeShapeType="1"/>
            </p:cNvSpPr>
            <p:nvPr/>
          </p:nvSpPr>
          <p:spPr bwMode="auto">
            <a:xfrm flipH="1">
              <a:off x="3437" y="3266"/>
              <a:ext cx="9" cy="1"/>
            </a:xfrm>
            <a:prstGeom prst="line">
              <a:avLst/>
            </a:prstGeom>
            <a:noFill/>
            <a:ln w="0">
              <a:solidFill>
                <a:schemeClr val="tx1"/>
              </a:solidFill>
              <a:round/>
              <a:headEnd/>
              <a:tailEnd/>
            </a:ln>
          </p:spPr>
          <p:txBody>
            <a:bodyPr/>
            <a:lstStyle/>
            <a:p>
              <a:endParaRPr lang="en-GB"/>
            </a:p>
          </p:txBody>
        </p:sp>
        <p:sp>
          <p:nvSpPr>
            <p:cNvPr id="23192" name="Line 445"/>
            <p:cNvSpPr>
              <a:spLocks noChangeShapeType="1"/>
            </p:cNvSpPr>
            <p:nvPr/>
          </p:nvSpPr>
          <p:spPr bwMode="auto">
            <a:xfrm flipH="1">
              <a:off x="3419" y="3266"/>
              <a:ext cx="10" cy="2"/>
            </a:xfrm>
            <a:prstGeom prst="line">
              <a:avLst/>
            </a:prstGeom>
            <a:noFill/>
            <a:ln w="0">
              <a:solidFill>
                <a:schemeClr val="tx1"/>
              </a:solidFill>
              <a:round/>
              <a:headEnd/>
              <a:tailEnd/>
            </a:ln>
          </p:spPr>
          <p:txBody>
            <a:bodyPr/>
            <a:lstStyle/>
            <a:p>
              <a:endParaRPr lang="en-GB"/>
            </a:p>
          </p:txBody>
        </p:sp>
        <p:sp>
          <p:nvSpPr>
            <p:cNvPr id="23193" name="Line 446"/>
            <p:cNvSpPr>
              <a:spLocks noChangeShapeType="1"/>
            </p:cNvSpPr>
            <p:nvPr/>
          </p:nvSpPr>
          <p:spPr bwMode="auto">
            <a:xfrm flipH="1">
              <a:off x="3402" y="3268"/>
              <a:ext cx="10" cy="1"/>
            </a:xfrm>
            <a:prstGeom prst="line">
              <a:avLst/>
            </a:prstGeom>
            <a:noFill/>
            <a:ln w="0">
              <a:solidFill>
                <a:schemeClr val="tx1"/>
              </a:solidFill>
              <a:round/>
              <a:headEnd/>
              <a:tailEnd/>
            </a:ln>
          </p:spPr>
          <p:txBody>
            <a:bodyPr/>
            <a:lstStyle/>
            <a:p>
              <a:endParaRPr lang="en-GB"/>
            </a:p>
          </p:txBody>
        </p:sp>
        <p:sp>
          <p:nvSpPr>
            <p:cNvPr id="23194" name="Line 447"/>
            <p:cNvSpPr>
              <a:spLocks noChangeShapeType="1"/>
            </p:cNvSpPr>
            <p:nvPr/>
          </p:nvSpPr>
          <p:spPr bwMode="auto">
            <a:xfrm flipH="1">
              <a:off x="3385" y="3270"/>
              <a:ext cx="9" cy="1"/>
            </a:xfrm>
            <a:prstGeom prst="line">
              <a:avLst/>
            </a:prstGeom>
            <a:noFill/>
            <a:ln w="0">
              <a:solidFill>
                <a:schemeClr val="tx1"/>
              </a:solidFill>
              <a:round/>
              <a:headEnd/>
              <a:tailEnd/>
            </a:ln>
          </p:spPr>
          <p:txBody>
            <a:bodyPr/>
            <a:lstStyle/>
            <a:p>
              <a:endParaRPr lang="en-GB"/>
            </a:p>
          </p:txBody>
        </p:sp>
        <p:sp>
          <p:nvSpPr>
            <p:cNvPr id="23195" name="Line 448"/>
            <p:cNvSpPr>
              <a:spLocks noChangeShapeType="1"/>
            </p:cNvSpPr>
            <p:nvPr/>
          </p:nvSpPr>
          <p:spPr bwMode="auto">
            <a:xfrm flipH="1">
              <a:off x="3367" y="3270"/>
              <a:ext cx="10" cy="2"/>
            </a:xfrm>
            <a:prstGeom prst="line">
              <a:avLst/>
            </a:prstGeom>
            <a:noFill/>
            <a:ln w="0">
              <a:solidFill>
                <a:schemeClr val="tx1"/>
              </a:solidFill>
              <a:round/>
              <a:headEnd/>
              <a:tailEnd/>
            </a:ln>
          </p:spPr>
          <p:txBody>
            <a:bodyPr/>
            <a:lstStyle/>
            <a:p>
              <a:endParaRPr lang="en-GB"/>
            </a:p>
          </p:txBody>
        </p:sp>
        <p:sp>
          <p:nvSpPr>
            <p:cNvPr id="23196" name="Line 449"/>
            <p:cNvSpPr>
              <a:spLocks noChangeShapeType="1"/>
            </p:cNvSpPr>
            <p:nvPr/>
          </p:nvSpPr>
          <p:spPr bwMode="auto">
            <a:xfrm flipH="1">
              <a:off x="3350" y="3272"/>
              <a:ext cx="9" cy="1"/>
            </a:xfrm>
            <a:prstGeom prst="line">
              <a:avLst/>
            </a:prstGeom>
            <a:noFill/>
            <a:ln w="0">
              <a:solidFill>
                <a:schemeClr val="tx1"/>
              </a:solidFill>
              <a:round/>
              <a:headEnd/>
              <a:tailEnd/>
            </a:ln>
          </p:spPr>
          <p:txBody>
            <a:bodyPr/>
            <a:lstStyle/>
            <a:p>
              <a:endParaRPr lang="en-GB"/>
            </a:p>
          </p:txBody>
        </p:sp>
        <p:sp>
          <p:nvSpPr>
            <p:cNvPr id="23197" name="Line 450"/>
            <p:cNvSpPr>
              <a:spLocks noChangeShapeType="1"/>
            </p:cNvSpPr>
            <p:nvPr/>
          </p:nvSpPr>
          <p:spPr bwMode="auto">
            <a:xfrm flipH="1">
              <a:off x="3332" y="3274"/>
              <a:ext cx="10" cy="1"/>
            </a:xfrm>
            <a:prstGeom prst="line">
              <a:avLst/>
            </a:prstGeom>
            <a:noFill/>
            <a:ln w="0">
              <a:solidFill>
                <a:schemeClr val="tx1"/>
              </a:solidFill>
              <a:round/>
              <a:headEnd/>
              <a:tailEnd/>
            </a:ln>
          </p:spPr>
          <p:txBody>
            <a:bodyPr/>
            <a:lstStyle/>
            <a:p>
              <a:endParaRPr lang="en-GB"/>
            </a:p>
          </p:txBody>
        </p:sp>
        <p:sp>
          <p:nvSpPr>
            <p:cNvPr id="23198" name="Line 451"/>
            <p:cNvSpPr>
              <a:spLocks noChangeShapeType="1"/>
            </p:cNvSpPr>
            <p:nvPr/>
          </p:nvSpPr>
          <p:spPr bwMode="auto">
            <a:xfrm flipH="1">
              <a:off x="3315" y="3274"/>
              <a:ext cx="10" cy="2"/>
            </a:xfrm>
            <a:prstGeom prst="line">
              <a:avLst/>
            </a:prstGeom>
            <a:noFill/>
            <a:ln w="0">
              <a:solidFill>
                <a:schemeClr val="tx1"/>
              </a:solidFill>
              <a:round/>
              <a:headEnd/>
              <a:tailEnd/>
            </a:ln>
          </p:spPr>
          <p:txBody>
            <a:bodyPr/>
            <a:lstStyle/>
            <a:p>
              <a:endParaRPr lang="en-GB"/>
            </a:p>
          </p:txBody>
        </p:sp>
        <p:sp>
          <p:nvSpPr>
            <p:cNvPr id="23199" name="Freeform 452"/>
            <p:cNvSpPr>
              <a:spLocks/>
            </p:cNvSpPr>
            <p:nvPr/>
          </p:nvSpPr>
          <p:spPr bwMode="auto">
            <a:xfrm>
              <a:off x="3298" y="3276"/>
              <a:ext cx="9" cy="1"/>
            </a:xfrm>
            <a:custGeom>
              <a:avLst/>
              <a:gdLst>
                <a:gd name="T0" fmla="*/ 9 w 9"/>
                <a:gd name="T1" fmla="*/ 0 h 1"/>
                <a:gd name="T2" fmla="*/ 4 w 9"/>
                <a:gd name="T3" fmla="*/ 0 h 1"/>
                <a:gd name="T4" fmla="*/ 0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9" y="0"/>
                  </a:moveTo>
                  <a:lnTo>
                    <a:pt x="4" y="0"/>
                  </a:lnTo>
                  <a:lnTo>
                    <a:pt x="0" y="0"/>
                  </a:lnTo>
                </a:path>
              </a:pathLst>
            </a:custGeom>
            <a:noFill/>
            <a:ln w="0">
              <a:solidFill>
                <a:schemeClr val="tx1"/>
              </a:solidFill>
              <a:round/>
              <a:headEnd/>
              <a:tailEnd/>
            </a:ln>
          </p:spPr>
          <p:txBody>
            <a:bodyPr/>
            <a:lstStyle/>
            <a:p>
              <a:endParaRPr lang="en-US"/>
            </a:p>
          </p:txBody>
        </p:sp>
        <p:sp>
          <p:nvSpPr>
            <p:cNvPr id="23200" name="Line 453"/>
            <p:cNvSpPr>
              <a:spLocks noChangeShapeType="1"/>
            </p:cNvSpPr>
            <p:nvPr/>
          </p:nvSpPr>
          <p:spPr bwMode="auto">
            <a:xfrm flipH="1">
              <a:off x="3280" y="3278"/>
              <a:ext cx="10" cy="1"/>
            </a:xfrm>
            <a:prstGeom prst="line">
              <a:avLst/>
            </a:prstGeom>
            <a:noFill/>
            <a:ln w="0">
              <a:solidFill>
                <a:schemeClr val="tx1"/>
              </a:solidFill>
              <a:round/>
              <a:headEnd/>
              <a:tailEnd/>
            </a:ln>
          </p:spPr>
          <p:txBody>
            <a:bodyPr/>
            <a:lstStyle/>
            <a:p>
              <a:endParaRPr lang="en-GB"/>
            </a:p>
          </p:txBody>
        </p:sp>
        <p:sp>
          <p:nvSpPr>
            <p:cNvPr id="23201" name="Line 454"/>
            <p:cNvSpPr>
              <a:spLocks noChangeShapeType="1"/>
            </p:cNvSpPr>
            <p:nvPr/>
          </p:nvSpPr>
          <p:spPr bwMode="auto">
            <a:xfrm flipH="1">
              <a:off x="3263" y="3278"/>
              <a:ext cx="10" cy="2"/>
            </a:xfrm>
            <a:prstGeom prst="line">
              <a:avLst/>
            </a:prstGeom>
            <a:noFill/>
            <a:ln w="0">
              <a:solidFill>
                <a:schemeClr val="tx1"/>
              </a:solidFill>
              <a:round/>
              <a:headEnd/>
              <a:tailEnd/>
            </a:ln>
          </p:spPr>
          <p:txBody>
            <a:bodyPr/>
            <a:lstStyle/>
            <a:p>
              <a:endParaRPr lang="en-GB"/>
            </a:p>
          </p:txBody>
        </p:sp>
        <p:sp>
          <p:nvSpPr>
            <p:cNvPr id="23202" name="Line 455"/>
            <p:cNvSpPr>
              <a:spLocks noChangeShapeType="1"/>
            </p:cNvSpPr>
            <p:nvPr/>
          </p:nvSpPr>
          <p:spPr bwMode="auto">
            <a:xfrm flipH="1">
              <a:off x="3246" y="3280"/>
              <a:ext cx="9" cy="1"/>
            </a:xfrm>
            <a:prstGeom prst="line">
              <a:avLst/>
            </a:prstGeom>
            <a:noFill/>
            <a:ln w="0">
              <a:solidFill>
                <a:schemeClr val="tx1"/>
              </a:solidFill>
              <a:round/>
              <a:headEnd/>
              <a:tailEnd/>
            </a:ln>
          </p:spPr>
          <p:txBody>
            <a:bodyPr/>
            <a:lstStyle/>
            <a:p>
              <a:endParaRPr lang="en-GB"/>
            </a:p>
          </p:txBody>
        </p:sp>
        <p:sp>
          <p:nvSpPr>
            <p:cNvPr id="23203" name="Line 456"/>
            <p:cNvSpPr>
              <a:spLocks noChangeShapeType="1"/>
            </p:cNvSpPr>
            <p:nvPr/>
          </p:nvSpPr>
          <p:spPr bwMode="auto">
            <a:xfrm flipH="1">
              <a:off x="3228" y="3282"/>
              <a:ext cx="10" cy="1"/>
            </a:xfrm>
            <a:prstGeom prst="line">
              <a:avLst/>
            </a:prstGeom>
            <a:noFill/>
            <a:ln w="0">
              <a:solidFill>
                <a:schemeClr val="tx1"/>
              </a:solidFill>
              <a:round/>
              <a:headEnd/>
              <a:tailEnd/>
            </a:ln>
          </p:spPr>
          <p:txBody>
            <a:bodyPr/>
            <a:lstStyle/>
            <a:p>
              <a:endParaRPr lang="en-GB"/>
            </a:p>
          </p:txBody>
        </p:sp>
        <p:sp>
          <p:nvSpPr>
            <p:cNvPr id="23204" name="Line 457"/>
            <p:cNvSpPr>
              <a:spLocks noChangeShapeType="1"/>
            </p:cNvSpPr>
            <p:nvPr/>
          </p:nvSpPr>
          <p:spPr bwMode="auto">
            <a:xfrm flipH="1">
              <a:off x="3211" y="3282"/>
              <a:ext cx="9" cy="2"/>
            </a:xfrm>
            <a:prstGeom prst="line">
              <a:avLst/>
            </a:prstGeom>
            <a:noFill/>
            <a:ln w="0">
              <a:solidFill>
                <a:schemeClr val="tx1"/>
              </a:solidFill>
              <a:round/>
              <a:headEnd/>
              <a:tailEnd/>
            </a:ln>
          </p:spPr>
          <p:txBody>
            <a:bodyPr/>
            <a:lstStyle/>
            <a:p>
              <a:endParaRPr lang="en-GB"/>
            </a:p>
          </p:txBody>
        </p:sp>
        <p:sp>
          <p:nvSpPr>
            <p:cNvPr id="23205" name="Line 458"/>
            <p:cNvSpPr>
              <a:spLocks noChangeShapeType="1"/>
            </p:cNvSpPr>
            <p:nvPr/>
          </p:nvSpPr>
          <p:spPr bwMode="auto">
            <a:xfrm flipH="1">
              <a:off x="3193" y="3284"/>
              <a:ext cx="10" cy="1"/>
            </a:xfrm>
            <a:prstGeom prst="line">
              <a:avLst/>
            </a:prstGeom>
            <a:noFill/>
            <a:ln w="0">
              <a:solidFill>
                <a:schemeClr val="tx1"/>
              </a:solidFill>
              <a:round/>
              <a:headEnd/>
              <a:tailEnd/>
            </a:ln>
          </p:spPr>
          <p:txBody>
            <a:bodyPr/>
            <a:lstStyle/>
            <a:p>
              <a:endParaRPr lang="en-GB"/>
            </a:p>
          </p:txBody>
        </p:sp>
        <p:sp>
          <p:nvSpPr>
            <p:cNvPr id="23206" name="Freeform 459"/>
            <p:cNvSpPr>
              <a:spLocks/>
            </p:cNvSpPr>
            <p:nvPr/>
          </p:nvSpPr>
          <p:spPr bwMode="auto">
            <a:xfrm>
              <a:off x="3176" y="3286"/>
              <a:ext cx="10" cy="1"/>
            </a:xfrm>
            <a:custGeom>
              <a:avLst/>
              <a:gdLst>
                <a:gd name="T0" fmla="*/ 10 w 10"/>
                <a:gd name="T1" fmla="*/ 0 h 1"/>
                <a:gd name="T2" fmla="*/ 2 w 10"/>
                <a:gd name="T3" fmla="*/ 0 h 1"/>
                <a:gd name="T4" fmla="*/ 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10" y="0"/>
                  </a:moveTo>
                  <a:lnTo>
                    <a:pt x="2" y="0"/>
                  </a:lnTo>
                  <a:lnTo>
                    <a:pt x="0" y="0"/>
                  </a:lnTo>
                </a:path>
              </a:pathLst>
            </a:custGeom>
            <a:noFill/>
            <a:ln w="0">
              <a:solidFill>
                <a:schemeClr val="tx1"/>
              </a:solidFill>
              <a:round/>
              <a:headEnd/>
              <a:tailEnd/>
            </a:ln>
          </p:spPr>
          <p:txBody>
            <a:bodyPr/>
            <a:lstStyle/>
            <a:p>
              <a:endParaRPr lang="en-US"/>
            </a:p>
          </p:txBody>
        </p:sp>
        <p:sp>
          <p:nvSpPr>
            <p:cNvPr id="23207" name="Line 460"/>
            <p:cNvSpPr>
              <a:spLocks noChangeShapeType="1"/>
            </p:cNvSpPr>
            <p:nvPr/>
          </p:nvSpPr>
          <p:spPr bwMode="auto">
            <a:xfrm flipH="1">
              <a:off x="3159" y="3288"/>
              <a:ext cx="9" cy="1"/>
            </a:xfrm>
            <a:prstGeom prst="line">
              <a:avLst/>
            </a:prstGeom>
            <a:noFill/>
            <a:ln w="0">
              <a:solidFill>
                <a:schemeClr val="tx1"/>
              </a:solidFill>
              <a:round/>
              <a:headEnd/>
              <a:tailEnd/>
            </a:ln>
          </p:spPr>
          <p:txBody>
            <a:bodyPr/>
            <a:lstStyle/>
            <a:p>
              <a:endParaRPr lang="en-GB"/>
            </a:p>
          </p:txBody>
        </p:sp>
        <p:sp>
          <p:nvSpPr>
            <p:cNvPr id="23208" name="Line 461"/>
            <p:cNvSpPr>
              <a:spLocks noChangeShapeType="1"/>
            </p:cNvSpPr>
            <p:nvPr/>
          </p:nvSpPr>
          <p:spPr bwMode="auto">
            <a:xfrm flipH="1">
              <a:off x="3141" y="3288"/>
              <a:ext cx="10" cy="2"/>
            </a:xfrm>
            <a:prstGeom prst="line">
              <a:avLst/>
            </a:prstGeom>
            <a:noFill/>
            <a:ln w="0">
              <a:solidFill>
                <a:schemeClr val="tx1"/>
              </a:solidFill>
              <a:round/>
              <a:headEnd/>
              <a:tailEnd/>
            </a:ln>
          </p:spPr>
          <p:txBody>
            <a:bodyPr/>
            <a:lstStyle/>
            <a:p>
              <a:endParaRPr lang="en-GB"/>
            </a:p>
          </p:txBody>
        </p:sp>
        <p:sp>
          <p:nvSpPr>
            <p:cNvPr id="23209" name="Line 462"/>
            <p:cNvSpPr>
              <a:spLocks noChangeShapeType="1"/>
            </p:cNvSpPr>
            <p:nvPr/>
          </p:nvSpPr>
          <p:spPr bwMode="auto">
            <a:xfrm flipH="1">
              <a:off x="3126" y="3290"/>
              <a:ext cx="8" cy="2"/>
            </a:xfrm>
            <a:prstGeom prst="line">
              <a:avLst/>
            </a:prstGeom>
            <a:noFill/>
            <a:ln w="0">
              <a:solidFill>
                <a:schemeClr val="tx1"/>
              </a:solidFill>
              <a:round/>
              <a:headEnd/>
              <a:tailEnd/>
            </a:ln>
          </p:spPr>
          <p:txBody>
            <a:bodyPr/>
            <a:lstStyle/>
            <a:p>
              <a:endParaRPr lang="en-GB"/>
            </a:p>
          </p:txBody>
        </p:sp>
        <p:sp>
          <p:nvSpPr>
            <p:cNvPr id="23210" name="Line 463"/>
            <p:cNvSpPr>
              <a:spLocks noChangeShapeType="1"/>
            </p:cNvSpPr>
            <p:nvPr/>
          </p:nvSpPr>
          <p:spPr bwMode="auto">
            <a:xfrm flipH="1">
              <a:off x="3109" y="3292"/>
              <a:ext cx="7" cy="2"/>
            </a:xfrm>
            <a:prstGeom prst="line">
              <a:avLst/>
            </a:prstGeom>
            <a:noFill/>
            <a:ln w="0">
              <a:solidFill>
                <a:schemeClr val="tx1"/>
              </a:solidFill>
              <a:round/>
              <a:headEnd/>
              <a:tailEnd/>
            </a:ln>
          </p:spPr>
          <p:txBody>
            <a:bodyPr/>
            <a:lstStyle/>
            <a:p>
              <a:endParaRPr lang="en-GB"/>
            </a:p>
          </p:txBody>
        </p:sp>
        <p:sp>
          <p:nvSpPr>
            <p:cNvPr id="23211" name="Line 464"/>
            <p:cNvSpPr>
              <a:spLocks noChangeShapeType="1"/>
            </p:cNvSpPr>
            <p:nvPr/>
          </p:nvSpPr>
          <p:spPr bwMode="auto">
            <a:xfrm flipH="1">
              <a:off x="3091" y="3294"/>
              <a:ext cx="8" cy="1"/>
            </a:xfrm>
            <a:prstGeom prst="line">
              <a:avLst/>
            </a:prstGeom>
            <a:noFill/>
            <a:ln w="0">
              <a:solidFill>
                <a:schemeClr val="tx1"/>
              </a:solidFill>
              <a:round/>
              <a:headEnd/>
              <a:tailEnd/>
            </a:ln>
          </p:spPr>
          <p:txBody>
            <a:bodyPr/>
            <a:lstStyle/>
            <a:p>
              <a:endParaRPr lang="en-GB"/>
            </a:p>
          </p:txBody>
        </p:sp>
        <p:sp>
          <p:nvSpPr>
            <p:cNvPr id="23212" name="Line 465"/>
            <p:cNvSpPr>
              <a:spLocks noChangeShapeType="1"/>
            </p:cNvSpPr>
            <p:nvPr/>
          </p:nvSpPr>
          <p:spPr bwMode="auto">
            <a:xfrm flipH="1">
              <a:off x="3074" y="3296"/>
              <a:ext cx="7" cy="1"/>
            </a:xfrm>
            <a:prstGeom prst="line">
              <a:avLst/>
            </a:prstGeom>
            <a:noFill/>
            <a:ln w="0">
              <a:solidFill>
                <a:schemeClr val="tx1"/>
              </a:solidFill>
              <a:round/>
              <a:headEnd/>
              <a:tailEnd/>
            </a:ln>
          </p:spPr>
          <p:txBody>
            <a:bodyPr/>
            <a:lstStyle/>
            <a:p>
              <a:endParaRPr lang="en-GB"/>
            </a:p>
          </p:txBody>
        </p:sp>
        <p:sp>
          <p:nvSpPr>
            <p:cNvPr id="23213" name="Line 466"/>
            <p:cNvSpPr>
              <a:spLocks noChangeShapeType="1"/>
            </p:cNvSpPr>
            <p:nvPr/>
          </p:nvSpPr>
          <p:spPr bwMode="auto">
            <a:xfrm flipH="1">
              <a:off x="3056" y="3298"/>
              <a:ext cx="8" cy="1"/>
            </a:xfrm>
            <a:prstGeom prst="line">
              <a:avLst/>
            </a:prstGeom>
            <a:noFill/>
            <a:ln w="0">
              <a:solidFill>
                <a:schemeClr val="tx1"/>
              </a:solidFill>
              <a:round/>
              <a:headEnd/>
              <a:tailEnd/>
            </a:ln>
          </p:spPr>
          <p:txBody>
            <a:bodyPr/>
            <a:lstStyle/>
            <a:p>
              <a:endParaRPr lang="en-GB"/>
            </a:p>
          </p:txBody>
        </p:sp>
        <p:sp>
          <p:nvSpPr>
            <p:cNvPr id="23214" name="Line 467"/>
            <p:cNvSpPr>
              <a:spLocks noChangeShapeType="1"/>
            </p:cNvSpPr>
            <p:nvPr/>
          </p:nvSpPr>
          <p:spPr bwMode="auto">
            <a:xfrm flipH="1">
              <a:off x="3039" y="3299"/>
              <a:ext cx="8" cy="1"/>
            </a:xfrm>
            <a:prstGeom prst="line">
              <a:avLst/>
            </a:prstGeom>
            <a:noFill/>
            <a:ln w="0">
              <a:solidFill>
                <a:schemeClr val="tx1"/>
              </a:solidFill>
              <a:round/>
              <a:headEnd/>
              <a:tailEnd/>
            </a:ln>
          </p:spPr>
          <p:txBody>
            <a:bodyPr/>
            <a:lstStyle/>
            <a:p>
              <a:endParaRPr lang="en-GB"/>
            </a:p>
          </p:txBody>
        </p:sp>
        <p:sp>
          <p:nvSpPr>
            <p:cNvPr id="23215" name="Line 468"/>
            <p:cNvSpPr>
              <a:spLocks noChangeShapeType="1"/>
            </p:cNvSpPr>
            <p:nvPr/>
          </p:nvSpPr>
          <p:spPr bwMode="auto">
            <a:xfrm flipH="1">
              <a:off x="3022" y="3301"/>
              <a:ext cx="7" cy="1"/>
            </a:xfrm>
            <a:prstGeom prst="line">
              <a:avLst/>
            </a:prstGeom>
            <a:noFill/>
            <a:ln w="0">
              <a:solidFill>
                <a:schemeClr val="tx1"/>
              </a:solidFill>
              <a:round/>
              <a:headEnd/>
              <a:tailEnd/>
            </a:ln>
          </p:spPr>
          <p:txBody>
            <a:bodyPr/>
            <a:lstStyle/>
            <a:p>
              <a:endParaRPr lang="en-GB"/>
            </a:p>
          </p:txBody>
        </p:sp>
        <p:sp>
          <p:nvSpPr>
            <p:cNvPr id="23216" name="Line 469"/>
            <p:cNvSpPr>
              <a:spLocks noChangeShapeType="1"/>
            </p:cNvSpPr>
            <p:nvPr/>
          </p:nvSpPr>
          <p:spPr bwMode="auto">
            <a:xfrm flipH="1">
              <a:off x="3004" y="3303"/>
              <a:ext cx="8" cy="1"/>
            </a:xfrm>
            <a:prstGeom prst="line">
              <a:avLst/>
            </a:prstGeom>
            <a:noFill/>
            <a:ln w="0">
              <a:solidFill>
                <a:schemeClr val="tx1"/>
              </a:solidFill>
              <a:round/>
              <a:headEnd/>
              <a:tailEnd/>
            </a:ln>
          </p:spPr>
          <p:txBody>
            <a:bodyPr/>
            <a:lstStyle/>
            <a:p>
              <a:endParaRPr lang="en-GB"/>
            </a:p>
          </p:txBody>
        </p:sp>
        <p:sp>
          <p:nvSpPr>
            <p:cNvPr id="23217" name="Line 470"/>
            <p:cNvSpPr>
              <a:spLocks noChangeShapeType="1"/>
            </p:cNvSpPr>
            <p:nvPr/>
          </p:nvSpPr>
          <p:spPr bwMode="auto">
            <a:xfrm flipH="1">
              <a:off x="2987" y="3305"/>
              <a:ext cx="8" cy="1"/>
            </a:xfrm>
            <a:prstGeom prst="line">
              <a:avLst/>
            </a:prstGeom>
            <a:noFill/>
            <a:ln w="0">
              <a:solidFill>
                <a:schemeClr val="tx1"/>
              </a:solidFill>
              <a:round/>
              <a:headEnd/>
              <a:tailEnd/>
            </a:ln>
          </p:spPr>
          <p:txBody>
            <a:bodyPr/>
            <a:lstStyle/>
            <a:p>
              <a:endParaRPr lang="en-GB"/>
            </a:p>
          </p:txBody>
        </p:sp>
        <p:sp>
          <p:nvSpPr>
            <p:cNvPr id="23218" name="Line 471"/>
            <p:cNvSpPr>
              <a:spLocks noChangeShapeType="1"/>
            </p:cNvSpPr>
            <p:nvPr/>
          </p:nvSpPr>
          <p:spPr bwMode="auto">
            <a:xfrm flipH="1">
              <a:off x="2970" y="3307"/>
              <a:ext cx="7" cy="2"/>
            </a:xfrm>
            <a:prstGeom prst="line">
              <a:avLst/>
            </a:prstGeom>
            <a:noFill/>
            <a:ln w="0">
              <a:solidFill>
                <a:schemeClr val="tx1"/>
              </a:solidFill>
              <a:round/>
              <a:headEnd/>
              <a:tailEnd/>
            </a:ln>
          </p:spPr>
          <p:txBody>
            <a:bodyPr/>
            <a:lstStyle/>
            <a:p>
              <a:endParaRPr lang="en-GB"/>
            </a:p>
          </p:txBody>
        </p:sp>
        <p:sp>
          <p:nvSpPr>
            <p:cNvPr id="23219" name="Line 472"/>
            <p:cNvSpPr>
              <a:spLocks noChangeShapeType="1"/>
            </p:cNvSpPr>
            <p:nvPr/>
          </p:nvSpPr>
          <p:spPr bwMode="auto">
            <a:xfrm flipH="1">
              <a:off x="2952" y="3309"/>
              <a:ext cx="10" cy="2"/>
            </a:xfrm>
            <a:prstGeom prst="line">
              <a:avLst/>
            </a:prstGeom>
            <a:noFill/>
            <a:ln w="0">
              <a:solidFill>
                <a:schemeClr val="tx1"/>
              </a:solidFill>
              <a:round/>
              <a:headEnd/>
              <a:tailEnd/>
            </a:ln>
          </p:spPr>
          <p:txBody>
            <a:bodyPr/>
            <a:lstStyle/>
            <a:p>
              <a:endParaRPr lang="en-GB"/>
            </a:p>
          </p:txBody>
        </p:sp>
        <p:sp>
          <p:nvSpPr>
            <p:cNvPr id="23220" name="Line 473"/>
            <p:cNvSpPr>
              <a:spLocks noChangeShapeType="1"/>
            </p:cNvSpPr>
            <p:nvPr/>
          </p:nvSpPr>
          <p:spPr bwMode="auto">
            <a:xfrm flipH="1">
              <a:off x="2935" y="3311"/>
              <a:ext cx="9" cy="2"/>
            </a:xfrm>
            <a:prstGeom prst="line">
              <a:avLst/>
            </a:prstGeom>
            <a:noFill/>
            <a:ln w="0">
              <a:solidFill>
                <a:schemeClr val="tx1"/>
              </a:solidFill>
              <a:round/>
              <a:headEnd/>
              <a:tailEnd/>
            </a:ln>
          </p:spPr>
          <p:txBody>
            <a:bodyPr/>
            <a:lstStyle/>
            <a:p>
              <a:endParaRPr lang="en-GB"/>
            </a:p>
          </p:txBody>
        </p:sp>
        <p:sp>
          <p:nvSpPr>
            <p:cNvPr id="23221" name="Line 474"/>
            <p:cNvSpPr>
              <a:spLocks noChangeShapeType="1"/>
            </p:cNvSpPr>
            <p:nvPr/>
          </p:nvSpPr>
          <p:spPr bwMode="auto">
            <a:xfrm flipH="1">
              <a:off x="2917" y="3313"/>
              <a:ext cx="10" cy="2"/>
            </a:xfrm>
            <a:prstGeom prst="line">
              <a:avLst/>
            </a:prstGeom>
            <a:noFill/>
            <a:ln w="0">
              <a:solidFill>
                <a:schemeClr val="tx1"/>
              </a:solidFill>
              <a:round/>
              <a:headEnd/>
              <a:tailEnd/>
            </a:ln>
          </p:spPr>
          <p:txBody>
            <a:bodyPr/>
            <a:lstStyle/>
            <a:p>
              <a:endParaRPr lang="en-GB"/>
            </a:p>
          </p:txBody>
        </p:sp>
        <p:sp>
          <p:nvSpPr>
            <p:cNvPr id="23222" name="Line 475"/>
            <p:cNvSpPr>
              <a:spLocks noChangeShapeType="1"/>
            </p:cNvSpPr>
            <p:nvPr/>
          </p:nvSpPr>
          <p:spPr bwMode="auto">
            <a:xfrm flipH="1">
              <a:off x="2900" y="3315"/>
              <a:ext cx="10" cy="2"/>
            </a:xfrm>
            <a:prstGeom prst="line">
              <a:avLst/>
            </a:prstGeom>
            <a:noFill/>
            <a:ln w="0">
              <a:solidFill>
                <a:schemeClr val="tx1"/>
              </a:solidFill>
              <a:round/>
              <a:headEnd/>
              <a:tailEnd/>
            </a:ln>
          </p:spPr>
          <p:txBody>
            <a:bodyPr/>
            <a:lstStyle/>
            <a:p>
              <a:endParaRPr lang="en-GB"/>
            </a:p>
          </p:txBody>
        </p:sp>
        <p:sp>
          <p:nvSpPr>
            <p:cNvPr id="23223" name="Line 476"/>
            <p:cNvSpPr>
              <a:spLocks noChangeShapeType="1"/>
            </p:cNvSpPr>
            <p:nvPr/>
          </p:nvSpPr>
          <p:spPr bwMode="auto">
            <a:xfrm flipH="1">
              <a:off x="2883" y="3319"/>
              <a:ext cx="9" cy="1"/>
            </a:xfrm>
            <a:prstGeom prst="line">
              <a:avLst/>
            </a:prstGeom>
            <a:noFill/>
            <a:ln w="0">
              <a:solidFill>
                <a:schemeClr val="tx1"/>
              </a:solidFill>
              <a:round/>
              <a:headEnd/>
              <a:tailEnd/>
            </a:ln>
          </p:spPr>
          <p:txBody>
            <a:bodyPr/>
            <a:lstStyle/>
            <a:p>
              <a:endParaRPr lang="en-GB"/>
            </a:p>
          </p:txBody>
        </p:sp>
        <p:sp>
          <p:nvSpPr>
            <p:cNvPr id="23224" name="Line 477"/>
            <p:cNvSpPr>
              <a:spLocks noChangeShapeType="1"/>
            </p:cNvSpPr>
            <p:nvPr/>
          </p:nvSpPr>
          <p:spPr bwMode="auto">
            <a:xfrm flipH="1">
              <a:off x="2865" y="3321"/>
              <a:ext cx="10" cy="1"/>
            </a:xfrm>
            <a:prstGeom prst="line">
              <a:avLst/>
            </a:prstGeom>
            <a:noFill/>
            <a:ln w="0">
              <a:solidFill>
                <a:schemeClr val="tx1"/>
              </a:solidFill>
              <a:round/>
              <a:headEnd/>
              <a:tailEnd/>
            </a:ln>
          </p:spPr>
          <p:txBody>
            <a:bodyPr/>
            <a:lstStyle/>
            <a:p>
              <a:endParaRPr lang="en-GB"/>
            </a:p>
          </p:txBody>
        </p:sp>
        <p:sp>
          <p:nvSpPr>
            <p:cNvPr id="23225" name="Line 478"/>
            <p:cNvSpPr>
              <a:spLocks noChangeShapeType="1"/>
            </p:cNvSpPr>
            <p:nvPr/>
          </p:nvSpPr>
          <p:spPr bwMode="auto">
            <a:xfrm flipH="1">
              <a:off x="2850" y="3323"/>
              <a:ext cx="8" cy="2"/>
            </a:xfrm>
            <a:prstGeom prst="line">
              <a:avLst/>
            </a:prstGeom>
            <a:noFill/>
            <a:ln w="0">
              <a:solidFill>
                <a:schemeClr val="tx1"/>
              </a:solidFill>
              <a:round/>
              <a:headEnd/>
              <a:tailEnd/>
            </a:ln>
          </p:spPr>
          <p:txBody>
            <a:bodyPr/>
            <a:lstStyle/>
            <a:p>
              <a:endParaRPr lang="en-GB"/>
            </a:p>
          </p:txBody>
        </p:sp>
        <p:sp>
          <p:nvSpPr>
            <p:cNvPr id="23226" name="Line 479"/>
            <p:cNvSpPr>
              <a:spLocks noChangeShapeType="1"/>
            </p:cNvSpPr>
            <p:nvPr/>
          </p:nvSpPr>
          <p:spPr bwMode="auto">
            <a:xfrm flipH="1">
              <a:off x="2832" y="3325"/>
              <a:ext cx="8" cy="2"/>
            </a:xfrm>
            <a:prstGeom prst="line">
              <a:avLst/>
            </a:prstGeom>
            <a:noFill/>
            <a:ln w="0">
              <a:solidFill>
                <a:schemeClr val="tx1"/>
              </a:solidFill>
              <a:round/>
              <a:headEnd/>
              <a:tailEnd/>
            </a:ln>
          </p:spPr>
          <p:txBody>
            <a:bodyPr/>
            <a:lstStyle/>
            <a:p>
              <a:endParaRPr lang="en-GB"/>
            </a:p>
          </p:txBody>
        </p:sp>
        <p:sp>
          <p:nvSpPr>
            <p:cNvPr id="23227" name="Line 480"/>
            <p:cNvSpPr>
              <a:spLocks noChangeShapeType="1"/>
            </p:cNvSpPr>
            <p:nvPr/>
          </p:nvSpPr>
          <p:spPr bwMode="auto">
            <a:xfrm flipH="1">
              <a:off x="2815" y="3329"/>
              <a:ext cx="8" cy="1"/>
            </a:xfrm>
            <a:prstGeom prst="line">
              <a:avLst/>
            </a:prstGeom>
            <a:noFill/>
            <a:ln w="0">
              <a:solidFill>
                <a:schemeClr val="tx1"/>
              </a:solidFill>
              <a:round/>
              <a:headEnd/>
              <a:tailEnd/>
            </a:ln>
          </p:spPr>
          <p:txBody>
            <a:bodyPr/>
            <a:lstStyle/>
            <a:p>
              <a:endParaRPr lang="en-GB"/>
            </a:p>
          </p:txBody>
        </p:sp>
        <p:sp>
          <p:nvSpPr>
            <p:cNvPr id="23228" name="Line 481"/>
            <p:cNvSpPr>
              <a:spLocks noChangeShapeType="1"/>
            </p:cNvSpPr>
            <p:nvPr/>
          </p:nvSpPr>
          <p:spPr bwMode="auto">
            <a:xfrm flipH="1">
              <a:off x="2798" y="3331"/>
              <a:ext cx="7" cy="1"/>
            </a:xfrm>
            <a:prstGeom prst="line">
              <a:avLst/>
            </a:prstGeom>
            <a:noFill/>
            <a:ln w="0">
              <a:solidFill>
                <a:schemeClr val="tx1"/>
              </a:solidFill>
              <a:round/>
              <a:headEnd/>
              <a:tailEnd/>
            </a:ln>
          </p:spPr>
          <p:txBody>
            <a:bodyPr/>
            <a:lstStyle/>
            <a:p>
              <a:endParaRPr lang="en-GB"/>
            </a:p>
          </p:txBody>
        </p:sp>
        <p:sp>
          <p:nvSpPr>
            <p:cNvPr id="23229" name="Line 482"/>
            <p:cNvSpPr>
              <a:spLocks noChangeShapeType="1"/>
            </p:cNvSpPr>
            <p:nvPr/>
          </p:nvSpPr>
          <p:spPr bwMode="auto">
            <a:xfrm flipH="1">
              <a:off x="2780" y="3333"/>
              <a:ext cx="8" cy="1"/>
            </a:xfrm>
            <a:prstGeom prst="line">
              <a:avLst/>
            </a:prstGeom>
            <a:noFill/>
            <a:ln w="0">
              <a:solidFill>
                <a:schemeClr val="tx1"/>
              </a:solidFill>
              <a:round/>
              <a:headEnd/>
              <a:tailEnd/>
            </a:ln>
          </p:spPr>
          <p:txBody>
            <a:bodyPr/>
            <a:lstStyle/>
            <a:p>
              <a:endParaRPr lang="en-GB"/>
            </a:p>
          </p:txBody>
        </p:sp>
        <p:sp>
          <p:nvSpPr>
            <p:cNvPr id="23230" name="Line 483"/>
            <p:cNvSpPr>
              <a:spLocks noChangeShapeType="1"/>
            </p:cNvSpPr>
            <p:nvPr/>
          </p:nvSpPr>
          <p:spPr bwMode="auto">
            <a:xfrm flipH="1">
              <a:off x="2763" y="3336"/>
              <a:ext cx="8" cy="1"/>
            </a:xfrm>
            <a:prstGeom prst="line">
              <a:avLst/>
            </a:prstGeom>
            <a:noFill/>
            <a:ln w="0">
              <a:solidFill>
                <a:schemeClr val="tx1"/>
              </a:solidFill>
              <a:round/>
              <a:headEnd/>
              <a:tailEnd/>
            </a:ln>
          </p:spPr>
          <p:txBody>
            <a:bodyPr/>
            <a:lstStyle/>
            <a:p>
              <a:endParaRPr lang="en-GB"/>
            </a:p>
          </p:txBody>
        </p:sp>
        <p:sp>
          <p:nvSpPr>
            <p:cNvPr id="23231" name="Line 484"/>
            <p:cNvSpPr>
              <a:spLocks noChangeShapeType="1"/>
            </p:cNvSpPr>
            <p:nvPr/>
          </p:nvSpPr>
          <p:spPr bwMode="auto">
            <a:xfrm flipH="1">
              <a:off x="2746" y="3338"/>
              <a:ext cx="9" cy="2"/>
            </a:xfrm>
            <a:prstGeom prst="line">
              <a:avLst/>
            </a:prstGeom>
            <a:noFill/>
            <a:ln w="0">
              <a:solidFill>
                <a:schemeClr val="tx1"/>
              </a:solidFill>
              <a:round/>
              <a:headEnd/>
              <a:tailEnd/>
            </a:ln>
          </p:spPr>
          <p:txBody>
            <a:bodyPr/>
            <a:lstStyle/>
            <a:p>
              <a:endParaRPr lang="en-GB"/>
            </a:p>
          </p:txBody>
        </p:sp>
        <p:sp>
          <p:nvSpPr>
            <p:cNvPr id="23232" name="Line 485"/>
            <p:cNvSpPr>
              <a:spLocks noChangeShapeType="1"/>
            </p:cNvSpPr>
            <p:nvPr/>
          </p:nvSpPr>
          <p:spPr bwMode="auto">
            <a:xfrm flipH="1">
              <a:off x="2728" y="3342"/>
              <a:ext cx="10" cy="1"/>
            </a:xfrm>
            <a:prstGeom prst="line">
              <a:avLst/>
            </a:prstGeom>
            <a:noFill/>
            <a:ln w="0">
              <a:solidFill>
                <a:schemeClr val="tx1"/>
              </a:solidFill>
              <a:round/>
              <a:headEnd/>
              <a:tailEnd/>
            </a:ln>
          </p:spPr>
          <p:txBody>
            <a:bodyPr/>
            <a:lstStyle/>
            <a:p>
              <a:endParaRPr lang="en-GB"/>
            </a:p>
          </p:txBody>
        </p:sp>
        <p:sp>
          <p:nvSpPr>
            <p:cNvPr id="23233" name="Line 486"/>
            <p:cNvSpPr>
              <a:spLocks noChangeShapeType="1"/>
            </p:cNvSpPr>
            <p:nvPr/>
          </p:nvSpPr>
          <p:spPr bwMode="auto">
            <a:xfrm flipH="1">
              <a:off x="2711" y="3344"/>
              <a:ext cx="9" cy="2"/>
            </a:xfrm>
            <a:prstGeom prst="line">
              <a:avLst/>
            </a:prstGeom>
            <a:noFill/>
            <a:ln w="0">
              <a:solidFill>
                <a:schemeClr val="tx1"/>
              </a:solidFill>
              <a:round/>
              <a:headEnd/>
              <a:tailEnd/>
            </a:ln>
          </p:spPr>
          <p:txBody>
            <a:bodyPr/>
            <a:lstStyle/>
            <a:p>
              <a:endParaRPr lang="en-GB"/>
            </a:p>
          </p:txBody>
        </p:sp>
        <p:sp>
          <p:nvSpPr>
            <p:cNvPr id="23234" name="Line 487"/>
            <p:cNvSpPr>
              <a:spLocks noChangeShapeType="1"/>
            </p:cNvSpPr>
            <p:nvPr/>
          </p:nvSpPr>
          <p:spPr bwMode="auto">
            <a:xfrm flipH="1">
              <a:off x="2695" y="3348"/>
              <a:ext cx="8" cy="2"/>
            </a:xfrm>
            <a:prstGeom prst="line">
              <a:avLst/>
            </a:prstGeom>
            <a:noFill/>
            <a:ln w="0">
              <a:solidFill>
                <a:schemeClr val="tx1"/>
              </a:solidFill>
              <a:round/>
              <a:headEnd/>
              <a:tailEnd/>
            </a:ln>
          </p:spPr>
          <p:txBody>
            <a:bodyPr/>
            <a:lstStyle/>
            <a:p>
              <a:endParaRPr lang="en-GB"/>
            </a:p>
          </p:txBody>
        </p:sp>
        <p:sp>
          <p:nvSpPr>
            <p:cNvPr id="23235" name="Line 488"/>
            <p:cNvSpPr>
              <a:spLocks noChangeShapeType="1"/>
            </p:cNvSpPr>
            <p:nvPr/>
          </p:nvSpPr>
          <p:spPr bwMode="auto">
            <a:xfrm flipH="1">
              <a:off x="2678" y="3350"/>
              <a:ext cx="8" cy="2"/>
            </a:xfrm>
            <a:prstGeom prst="line">
              <a:avLst/>
            </a:prstGeom>
            <a:noFill/>
            <a:ln w="0">
              <a:solidFill>
                <a:schemeClr val="tx1"/>
              </a:solidFill>
              <a:round/>
              <a:headEnd/>
              <a:tailEnd/>
            </a:ln>
          </p:spPr>
          <p:txBody>
            <a:bodyPr/>
            <a:lstStyle/>
            <a:p>
              <a:endParaRPr lang="en-GB"/>
            </a:p>
          </p:txBody>
        </p:sp>
        <p:sp>
          <p:nvSpPr>
            <p:cNvPr id="23236" name="Line 489"/>
            <p:cNvSpPr>
              <a:spLocks noChangeShapeType="1"/>
            </p:cNvSpPr>
            <p:nvPr/>
          </p:nvSpPr>
          <p:spPr bwMode="auto">
            <a:xfrm flipH="1">
              <a:off x="2661" y="3354"/>
              <a:ext cx="7" cy="2"/>
            </a:xfrm>
            <a:prstGeom prst="line">
              <a:avLst/>
            </a:prstGeom>
            <a:noFill/>
            <a:ln w="0">
              <a:solidFill>
                <a:schemeClr val="tx1"/>
              </a:solidFill>
              <a:round/>
              <a:headEnd/>
              <a:tailEnd/>
            </a:ln>
          </p:spPr>
          <p:txBody>
            <a:bodyPr/>
            <a:lstStyle/>
            <a:p>
              <a:endParaRPr lang="en-GB"/>
            </a:p>
          </p:txBody>
        </p:sp>
        <p:sp>
          <p:nvSpPr>
            <p:cNvPr id="23237" name="Line 490"/>
            <p:cNvSpPr>
              <a:spLocks noChangeShapeType="1"/>
            </p:cNvSpPr>
            <p:nvPr/>
          </p:nvSpPr>
          <p:spPr bwMode="auto">
            <a:xfrm flipH="1">
              <a:off x="2643" y="3358"/>
              <a:ext cx="8" cy="1"/>
            </a:xfrm>
            <a:prstGeom prst="line">
              <a:avLst/>
            </a:prstGeom>
            <a:noFill/>
            <a:ln w="0">
              <a:solidFill>
                <a:schemeClr val="tx1"/>
              </a:solidFill>
              <a:round/>
              <a:headEnd/>
              <a:tailEnd/>
            </a:ln>
          </p:spPr>
          <p:txBody>
            <a:bodyPr/>
            <a:lstStyle/>
            <a:p>
              <a:endParaRPr lang="en-GB"/>
            </a:p>
          </p:txBody>
        </p:sp>
        <p:sp>
          <p:nvSpPr>
            <p:cNvPr id="23238" name="Line 491"/>
            <p:cNvSpPr>
              <a:spLocks noChangeShapeType="1"/>
            </p:cNvSpPr>
            <p:nvPr/>
          </p:nvSpPr>
          <p:spPr bwMode="auto">
            <a:xfrm flipH="1">
              <a:off x="2626" y="3360"/>
              <a:ext cx="10" cy="2"/>
            </a:xfrm>
            <a:prstGeom prst="line">
              <a:avLst/>
            </a:prstGeom>
            <a:noFill/>
            <a:ln w="0">
              <a:solidFill>
                <a:schemeClr val="tx1"/>
              </a:solidFill>
              <a:round/>
              <a:headEnd/>
              <a:tailEnd/>
            </a:ln>
          </p:spPr>
          <p:txBody>
            <a:bodyPr/>
            <a:lstStyle/>
            <a:p>
              <a:endParaRPr lang="en-GB"/>
            </a:p>
          </p:txBody>
        </p:sp>
        <p:sp>
          <p:nvSpPr>
            <p:cNvPr id="23239" name="Line 492"/>
            <p:cNvSpPr>
              <a:spLocks noChangeShapeType="1"/>
            </p:cNvSpPr>
            <p:nvPr/>
          </p:nvSpPr>
          <p:spPr bwMode="auto">
            <a:xfrm flipH="1">
              <a:off x="2609" y="3364"/>
              <a:ext cx="9" cy="2"/>
            </a:xfrm>
            <a:prstGeom prst="line">
              <a:avLst/>
            </a:prstGeom>
            <a:noFill/>
            <a:ln w="0">
              <a:solidFill>
                <a:schemeClr val="tx1"/>
              </a:solidFill>
              <a:round/>
              <a:headEnd/>
              <a:tailEnd/>
            </a:ln>
          </p:spPr>
          <p:txBody>
            <a:bodyPr/>
            <a:lstStyle/>
            <a:p>
              <a:endParaRPr lang="en-GB"/>
            </a:p>
          </p:txBody>
        </p:sp>
        <p:sp>
          <p:nvSpPr>
            <p:cNvPr id="23240" name="Line 493"/>
            <p:cNvSpPr>
              <a:spLocks noChangeShapeType="1"/>
            </p:cNvSpPr>
            <p:nvPr/>
          </p:nvSpPr>
          <p:spPr bwMode="auto">
            <a:xfrm flipH="1">
              <a:off x="2593" y="3368"/>
              <a:ext cx="8" cy="2"/>
            </a:xfrm>
            <a:prstGeom prst="line">
              <a:avLst/>
            </a:prstGeom>
            <a:noFill/>
            <a:ln w="0">
              <a:solidFill>
                <a:schemeClr val="tx1"/>
              </a:solidFill>
              <a:round/>
              <a:headEnd/>
              <a:tailEnd/>
            </a:ln>
          </p:spPr>
          <p:txBody>
            <a:bodyPr/>
            <a:lstStyle/>
            <a:p>
              <a:endParaRPr lang="en-GB"/>
            </a:p>
          </p:txBody>
        </p:sp>
        <p:sp>
          <p:nvSpPr>
            <p:cNvPr id="23241" name="Line 494"/>
            <p:cNvSpPr>
              <a:spLocks noChangeShapeType="1"/>
            </p:cNvSpPr>
            <p:nvPr/>
          </p:nvSpPr>
          <p:spPr bwMode="auto">
            <a:xfrm flipH="1">
              <a:off x="2576" y="3371"/>
              <a:ext cx="7" cy="2"/>
            </a:xfrm>
            <a:prstGeom prst="line">
              <a:avLst/>
            </a:prstGeom>
            <a:noFill/>
            <a:ln w="0">
              <a:solidFill>
                <a:schemeClr val="tx1"/>
              </a:solidFill>
              <a:round/>
              <a:headEnd/>
              <a:tailEnd/>
            </a:ln>
          </p:spPr>
          <p:txBody>
            <a:bodyPr/>
            <a:lstStyle/>
            <a:p>
              <a:endParaRPr lang="en-GB"/>
            </a:p>
          </p:txBody>
        </p:sp>
        <p:sp>
          <p:nvSpPr>
            <p:cNvPr id="23242" name="Line 495"/>
            <p:cNvSpPr>
              <a:spLocks noChangeShapeType="1"/>
            </p:cNvSpPr>
            <p:nvPr/>
          </p:nvSpPr>
          <p:spPr bwMode="auto">
            <a:xfrm flipH="1">
              <a:off x="2558" y="3375"/>
              <a:ext cx="8" cy="2"/>
            </a:xfrm>
            <a:prstGeom prst="line">
              <a:avLst/>
            </a:prstGeom>
            <a:noFill/>
            <a:ln w="0">
              <a:solidFill>
                <a:schemeClr val="tx1"/>
              </a:solidFill>
              <a:round/>
              <a:headEnd/>
              <a:tailEnd/>
            </a:ln>
          </p:spPr>
          <p:txBody>
            <a:bodyPr/>
            <a:lstStyle/>
            <a:p>
              <a:endParaRPr lang="en-GB"/>
            </a:p>
          </p:txBody>
        </p:sp>
        <p:sp>
          <p:nvSpPr>
            <p:cNvPr id="23243" name="Line 496"/>
            <p:cNvSpPr>
              <a:spLocks noChangeShapeType="1"/>
            </p:cNvSpPr>
            <p:nvPr/>
          </p:nvSpPr>
          <p:spPr bwMode="auto">
            <a:xfrm flipH="1">
              <a:off x="2541" y="3377"/>
              <a:ext cx="8" cy="2"/>
            </a:xfrm>
            <a:prstGeom prst="line">
              <a:avLst/>
            </a:prstGeom>
            <a:noFill/>
            <a:ln w="0">
              <a:solidFill>
                <a:schemeClr val="tx1"/>
              </a:solidFill>
              <a:round/>
              <a:headEnd/>
              <a:tailEnd/>
            </a:ln>
          </p:spPr>
          <p:txBody>
            <a:bodyPr/>
            <a:lstStyle/>
            <a:p>
              <a:endParaRPr lang="en-GB"/>
            </a:p>
          </p:txBody>
        </p:sp>
        <p:sp>
          <p:nvSpPr>
            <p:cNvPr id="23244" name="Line 497"/>
            <p:cNvSpPr>
              <a:spLocks noChangeShapeType="1"/>
            </p:cNvSpPr>
            <p:nvPr/>
          </p:nvSpPr>
          <p:spPr bwMode="auto">
            <a:xfrm flipH="1">
              <a:off x="2524" y="3381"/>
              <a:ext cx="9" cy="2"/>
            </a:xfrm>
            <a:prstGeom prst="line">
              <a:avLst/>
            </a:prstGeom>
            <a:noFill/>
            <a:ln w="0">
              <a:solidFill>
                <a:schemeClr val="tx1"/>
              </a:solidFill>
              <a:round/>
              <a:headEnd/>
              <a:tailEnd/>
            </a:ln>
          </p:spPr>
          <p:txBody>
            <a:bodyPr/>
            <a:lstStyle/>
            <a:p>
              <a:endParaRPr lang="en-GB"/>
            </a:p>
          </p:txBody>
        </p:sp>
        <p:sp>
          <p:nvSpPr>
            <p:cNvPr id="23245" name="Line 498"/>
            <p:cNvSpPr>
              <a:spLocks noChangeShapeType="1"/>
            </p:cNvSpPr>
            <p:nvPr/>
          </p:nvSpPr>
          <p:spPr bwMode="auto">
            <a:xfrm flipH="1">
              <a:off x="2506" y="3385"/>
              <a:ext cx="10" cy="2"/>
            </a:xfrm>
            <a:prstGeom prst="line">
              <a:avLst/>
            </a:prstGeom>
            <a:noFill/>
            <a:ln w="0">
              <a:solidFill>
                <a:schemeClr val="tx1"/>
              </a:solidFill>
              <a:round/>
              <a:headEnd/>
              <a:tailEnd/>
            </a:ln>
          </p:spPr>
          <p:txBody>
            <a:bodyPr/>
            <a:lstStyle/>
            <a:p>
              <a:endParaRPr lang="en-GB"/>
            </a:p>
          </p:txBody>
        </p:sp>
        <p:sp>
          <p:nvSpPr>
            <p:cNvPr id="23246" name="Line 499"/>
            <p:cNvSpPr>
              <a:spLocks noChangeShapeType="1"/>
            </p:cNvSpPr>
            <p:nvPr/>
          </p:nvSpPr>
          <p:spPr bwMode="auto">
            <a:xfrm flipH="1">
              <a:off x="2491" y="3389"/>
              <a:ext cx="7" cy="2"/>
            </a:xfrm>
            <a:prstGeom prst="line">
              <a:avLst/>
            </a:prstGeom>
            <a:noFill/>
            <a:ln w="0">
              <a:solidFill>
                <a:schemeClr val="tx1"/>
              </a:solidFill>
              <a:round/>
              <a:headEnd/>
              <a:tailEnd/>
            </a:ln>
          </p:spPr>
          <p:txBody>
            <a:bodyPr/>
            <a:lstStyle/>
            <a:p>
              <a:endParaRPr lang="en-GB"/>
            </a:p>
          </p:txBody>
        </p:sp>
        <p:sp>
          <p:nvSpPr>
            <p:cNvPr id="23247" name="Line 500"/>
            <p:cNvSpPr>
              <a:spLocks noChangeShapeType="1"/>
            </p:cNvSpPr>
            <p:nvPr/>
          </p:nvSpPr>
          <p:spPr bwMode="auto">
            <a:xfrm flipH="1">
              <a:off x="2473" y="3393"/>
              <a:ext cx="8" cy="2"/>
            </a:xfrm>
            <a:prstGeom prst="line">
              <a:avLst/>
            </a:prstGeom>
            <a:noFill/>
            <a:ln w="0">
              <a:solidFill>
                <a:schemeClr val="tx1"/>
              </a:solidFill>
              <a:round/>
              <a:headEnd/>
              <a:tailEnd/>
            </a:ln>
          </p:spPr>
          <p:txBody>
            <a:bodyPr/>
            <a:lstStyle/>
            <a:p>
              <a:endParaRPr lang="en-GB"/>
            </a:p>
          </p:txBody>
        </p:sp>
        <p:sp>
          <p:nvSpPr>
            <p:cNvPr id="23248" name="Line 501"/>
            <p:cNvSpPr>
              <a:spLocks noChangeShapeType="1"/>
            </p:cNvSpPr>
            <p:nvPr/>
          </p:nvSpPr>
          <p:spPr bwMode="auto">
            <a:xfrm flipH="1">
              <a:off x="2456" y="3397"/>
              <a:ext cx="10" cy="4"/>
            </a:xfrm>
            <a:prstGeom prst="line">
              <a:avLst/>
            </a:prstGeom>
            <a:noFill/>
            <a:ln w="0">
              <a:solidFill>
                <a:schemeClr val="tx1"/>
              </a:solidFill>
              <a:round/>
              <a:headEnd/>
              <a:tailEnd/>
            </a:ln>
          </p:spPr>
          <p:txBody>
            <a:bodyPr/>
            <a:lstStyle/>
            <a:p>
              <a:endParaRPr lang="en-GB"/>
            </a:p>
          </p:txBody>
        </p:sp>
        <p:sp>
          <p:nvSpPr>
            <p:cNvPr id="23249" name="Line 502"/>
            <p:cNvSpPr>
              <a:spLocks noChangeShapeType="1"/>
            </p:cNvSpPr>
            <p:nvPr/>
          </p:nvSpPr>
          <p:spPr bwMode="auto">
            <a:xfrm flipH="1">
              <a:off x="2439" y="3403"/>
              <a:ext cx="9" cy="2"/>
            </a:xfrm>
            <a:prstGeom prst="line">
              <a:avLst/>
            </a:prstGeom>
            <a:noFill/>
            <a:ln w="0">
              <a:solidFill>
                <a:schemeClr val="tx1"/>
              </a:solidFill>
              <a:round/>
              <a:headEnd/>
              <a:tailEnd/>
            </a:ln>
          </p:spPr>
          <p:txBody>
            <a:bodyPr/>
            <a:lstStyle/>
            <a:p>
              <a:endParaRPr lang="en-GB"/>
            </a:p>
          </p:txBody>
        </p:sp>
        <p:sp>
          <p:nvSpPr>
            <p:cNvPr id="23250" name="Line 503"/>
            <p:cNvSpPr>
              <a:spLocks noChangeShapeType="1"/>
            </p:cNvSpPr>
            <p:nvPr/>
          </p:nvSpPr>
          <p:spPr bwMode="auto">
            <a:xfrm flipH="1">
              <a:off x="2423" y="3407"/>
              <a:ext cx="8" cy="1"/>
            </a:xfrm>
            <a:prstGeom prst="line">
              <a:avLst/>
            </a:prstGeom>
            <a:noFill/>
            <a:ln w="0">
              <a:solidFill>
                <a:schemeClr val="tx1"/>
              </a:solidFill>
              <a:round/>
              <a:headEnd/>
              <a:tailEnd/>
            </a:ln>
          </p:spPr>
          <p:txBody>
            <a:bodyPr/>
            <a:lstStyle/>
            <a:p>
              <a:endParaRPr lang="en-GB"/>
            </a:p>
          </p:txBody>
        </p:sp>
        <p:sp>
          <p:nvSpPr>
            <p:cNvPr id="23251" name="Line 504"/>
            <p:cNvSpPr>
              <a:spLocks noChangeShapeType="1"/>
            </p:cNvSpPr>
            <p:nvPr/>
          </p:nvSpPr>
          <p:spPr bwMode="auto">
            <a:xfrm flipH="1">
              <a:off x="2406" y="3410"/>
              <a:ext cx="8" cy="2"/>
            </a:xfrm>
            <a:prstGeom prst="line">
              <a:avLst/>
            </a:prstGeom>
            <a:noFill/>
            <a:ln w="0">
              <a:solidFill>
                <a:schemeClr val="tx1"/>
              </a:solidFill>
              <a:round/>
              <a:headEnd/>
              <a:tailEnd/>
            </a:ln>
          </p:spPr>
          <p:txBody>
            <a:bodyPr/>
            <a:lstStyle/>
            <a:p>
              <a:endParaRPr lang="en-GB"/>
            </a:p>
          </p:txBody>
        </p:sp>
        <p:sp>
          <p:nvSpPr>
            <p:cNvPr id="23252" name="Freeform 505"/>
            <p:cNvSpPr>
              <a:spLocks/>
            </p:cNvSpPr>
            <p:nvPr/>
          </p:nvSpPr>
          <p:spPr bwMode="auto">
            <a:xfrm>
              <a:off x="2388" y="3414"/>
              <a:ext cx="10" cy="2"/>
            </a:xfrm>
            <a:custGeom>
              <a:avLst/>
              <a:gdLst>
                <a:gd name="T0" fmla="*/ 10 w 10"/>
                <a:gd name="T1" fmla="*/ 0 h 2"/>
                <a:gd name="T2" fmla="*/ 6 w 10"/>
                <a:gd name="T3" fmla="*/ 0 h 2"/>
                <a:gd name="T4" fmla="*/ 0 w 10"/>
                <a:gd name="T5" fmla="*/ 2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10" y="0"/>
                  </a:moveTo>
                  <a:lnTo>
                    <a:pt x="6" y="0"/>
                  </a:lnTo>
                  <a:lnTo>
                    <a:pt x="0" y="2"/>
                  </a:lnTo>
                </a:path>
              </a:pathLst>
            </a:custGeom>
            <a:noFill/>
            <a:ln w="0">
              <a:solidFill>
                <a:schemeClr val="tx1"/>
              </a:solidFill>
              <a:round/>
              <a:headEnd/>
              <a:tailEnd/>
            </a:ln>
          </p:spPr>
          <p:txBody>
            <a:bodyPr/>
            <a:lstStyle/>
            <a:p>
              <a:endParaRPr lang="en-US"/>
            </a:p>
          </p:txBody>
        </p:sp>
        <p:sp>
          <p:nvSpPr>
            <p:cNvPr id="23253" name="Line 506"/>
            <p:cNvSpPr>
              <a:spLocks noChangeShapeType="1"/>
            </p:cNvSpPr>
            <p:nvPr/>
          </p:nvSpPr>
          <p:spPr bwMode="auto">
            <a:xfrm flipH="1">
              <a:off x="2373" y="3418"/>
              <a:ext cx="8" cy="4"/>
            </a:xfrm>
            <a:prstGeom prst="line">
              <a:avLst/>
            </a:prstGeom>
            <a:noFill/>
            <a:ln w="0">
              <a:solidFill>
                <a:schemeClr val="tx1"/>
              </a:solidFill>
              <a:round/>
              <a:headEnd/>
              <a:tailEnd/>
            </a:ln>
          </p:spPr>
          <p:txBody>
            <a:bodyPr/>
            <a:lstStyle/>
            <a:p>
              <a:endParaRPr lang="en-GB"/>
            </a:p>
          </p:txBody>
        </p:sp>
        <p:sp>
          <p:nvSpPr>
            <p:cNvPr id="23254" name="Line 507"/>
            <p:cNvSpPr>
              <a:spLocks noChangeShapeType="1"/>
            </p:cNvSpPr>
            <p:nvPr/>
          </p:nvSpPr>
          <p:spPr bwMode="auto">
            <a:xfrm flipH="1">
              <a:off x="2356" y="3424"/>
              <a:ext cx="7" cy="2"/>
            </a:xfrm>
            <a:prstGeom prst="line">
              <a:avLst/>
            </a:prstGeom>
            <a:noFill/>
            <a:ln w="0">
              <a:solidFill>
                <a:schemeClr val="tx1"/>
              </a:solidFill>
              <a:round/>
              <a:headEnd/>
              <a:tailEnd/>
            </a:ln>
          </p:spPr>
          <p:txBody>
            <a:bodyPr/>
            <a:lstStyle/>
            <a:p>
              <a:endParaRPr lang="en-GB"/>
            </a:p>
          </p:txBody>
        </p:sp>
        <p:sp>
          <p:nvSpPr>
            <p:cNvPr id="23255" name="Line 508"/>
            <p:cNvSpPr>
              <a:spLocks noChangeShapeType="1"/>
            </p:cNvSpPr>
            <p:nvPr/>
          </p:nvSpPr>
          <p:spPr bwMode="auto">
            <a:xfrm flipH="1">
              <a:off x="2338" y="3428"/>
              <a:ext cx="10" cy="4"/>
            </a:xfrm>
            <a:prstGeom prst="line">
              <a:avLst/>
            </a:prstGeom>
            <a:noFill/>
            <a:ln w="0">
              <a:solidFill>
                <a:schemeClr val="tx1"/>
              </a:solidFill>
              <a:round/>
              <a:headEnd/>
              <a:tailEnd/>
            </a:ln>
          </p:spPr>
          <p:txBody>
            <a:bodyPr/>
            <a:lstStyle/>
            <a:p>
              <a:endParaRPr lang="en-GB"/>
            </a:p>
          </p:txBody>
        </p:sp>
        <p:sp>
          <p:nvSpPr>
            <p:cNvPr id="23256" name="Line 509"/>
            <p:cNvSpPr>
              <a:spLocks noChangeShapeType="1"/>
            </p:cNvSpPr>
            <p:nvPr/>
          </p:nvSpPr>
          <p:spPr bwMode="auto">
            <a:xfrm flipH="1">
              <a:off x="2323" y="3434"/>
              <a:ext cx="8" cy="2"/>
            </a:xfrm>
            <a:prstGeom prst="line">
              <a:avLst/>
            </a:prstGeom>
            <a:noFill/>
            <a:ln w="0">
              <a:solidFill>
                <a:schemeClr val="tx1"/>
              </a:solidFill>
              <a:round/>
              <a:headEnd/>
              <a:tailEnd/>
            </a:ln>
          </p:spPr>
          <p:txBody>
            <a:bodyPr/>
            <a:lstStyle/>
            <a:p>
              <a:endParaRPr lang="en-GB"/>
            </a:p>
          </p:txBody>
        </p:sp>
        <p:sp>
          <p:nvSpPr>
            <p:cNvPr id="23257" name="Line 510"/>
            <p:cNvSpPr>
              <a:spLocks noChangeShapeType="1"/>
            </p:cNvSpPr>
            <p:nvPr/>
          </p:nvSpPr>
          <p:spPr bwMode="auto">
            <a:xfrm flipH="1">
              <a:off x="2305" y="3440"/>
              <a:ext cx="8" cy="2"/>
            </a:xfrm>
            <a:prstGeom prst="line">
              <a:avLst/>
            </a:prstGeom>
            <a:noFill/>
            <a:ln w="0">
              <a:solidFill>
                <a:schemeClr val="tx1"/>
              </a:solidFill>
              <a:round/>
              <a:headEnd/>
              <a:tailEnd/>
            </a:ln>
          </p:spPr>
          <p:txBody>
            <a:bodyPr/>
            <a:lstStyle/>
            <a:p>
              <a:endParaRPr lang="en-GB"/>
            </a:p>
          </p:txBody>
        </p:sp>
        <p:sp>
          <p:nvSpPr>
            <p:cNvPr id="23258" name="Line 511"/>
            <p:cNvSpPr>
              <a:spLocks noChangeShapeType="1"/>
            </p:cNvSpPr>
            <p:nvPr/>
          </p:nvSpPr>
          <p:spPr bwMode="auto">
            <a:xfrm flipH="1">
              <a:off x="2288" y="3444"/>
              <a:ext cx="10" cy="1"/>
            </a:xfrm>
            <a:prstGeom prst="line">
              <a:avLst/>
            </a:prstGeom>
            <a:noFill/>
            <a:ln w="0">
              <a:solidFill>
                <a:schemeClr val="tx1"/>
              </a:solidFill>
              <a:round/>
              <a:headEnd/>
              <a:tailEnd/>
            </a:ln>
          </p:spPr>
          <p:txBody>
            <a:bodyPr/>
            <a:lstStyle/>
            <a:p>
              <a:endParaRPr lang="en-GB"/>
            </a:p>
          </p:txBody>
        </p:sp>
        <p:sp>
          <p:nvSpPr>
            <p:cNvPr id="23259" name="Line 512"/>
            <p:cNvSpPr>
              <a:spLocks noChangeShapeType="1"/>
            </p:cNvSpPr>
            <p:nvPr/>
          </p:nvSpPr>
          <p:spPr bwMode="auto">
            <a:xfrm flipH="1">
              <a:off x="2273" y="3449"/>
              <a:ext cx="7" cy="2"/>
            </a:xfrm>
            <a:prstGeom prst="line">
              <a:avLst/>
            </a:prstGeom>
            <a:noFill/>
            <a:ln w="0">
              <a:solidFill>
                <a:schemeClr val="tx1"/>
              </a:solidFill>
              <a:round/>
              <a:headEnd/>
              <a:tailEnd/>
            </a:ln>
          </p:spPr>
          <p:txBody>
            <a:bodyPr/>
            <a:lstStyle/>
            <a:p>
              <a:endParaRPr lang="en-GB"/>
            </a:p>
          </p:txBody>
        </p:sp>
        <p:sp>
          <p:nvSpPr>
            <p:cNvPr id="23260" name="Freeform 513"/>
            <p:cNvSpPr>
              <a:spLocks/>
            </p:cNvSpPr>
            <p:nvPr/>
          </p:nvSpPr>
          <p:spPr bwMode="auto">
            <a:xfrm>
              <a:off x="2255" y="3453"/>
              <a:ext cx="10" cy="4"/>
            </a:xfrm>
            <a:custGeom>
              <a:avLst/>
              <a:gdLst>
                <a:gd name="T0" fmla="*/ 10 w 10"/>
                <a:gd name="T1" fmla="*/ 0 h 4"/>
                <a:gd name="T2" fmla="*/ 6 w 10"/>
                <a:gd name="T3" fmla="*/ 2 h 4"/>
                <a:gd name="T4" fmla="*/ 0 w 10"/>
                <a:gd name="T5" fmla="*/ 4 h 4"/>
                <a:gd name="T6" fmla="*/ 0 60000 65536"/>
                <a:gd name="T7" fmla="*/ 0 60000 65536"/>
                <a:gd name="T8" fmla="*/ 0 60000 65536"/>
                <a:gd name="T9" fmla="*/ 0 w 10"/>
                <a:gd name="T10" fmla="*/ 0 h 4"/>
                <a:gd name="T11" fmla="*/ 10 w 10"/>
                <a:gd name="T12" fmla="*/ 4 h 4"/>
              </a:gdLst>
              <a:ahLst/>
              <a:cxnLst>
                <a:cxn ang="T6">
                  <a:pos x="T0" y="T1"/>
                </a:cxn>
                <a:cxn ang="T7">
                  <a:pos x="T2" y="T3"/>
                </a:cxn>
                <a:cxn ang="T8">
                  <a:pos x="T4" y="T5"/>
                </a:cxn>
              </a:cxnLst>
              <a:rect l="T9" t="T10" r="T11" b="T12"/>
              <a:pathLst>
                <a:path w="10" h="4">
                  <a:moveTo>
                    <a:pt x="10" y="0"/>
                  </a:moveTo>
                  <a:lnTo>
                    <a:pt x="6" y="2"/>
                  </a:lnTo>
                  <a:lnTo>
                    <a:pt x="0" y="4"/>
                  </a:lnTo>
                </a:path>
              </a:pathLst>
            </a:custGeom>
            <a:noFill/>
            <a:ln w="0">
              <a:solidFill>
                <a:schemeClr val="tx1"/>
              </a:solidFill>
              <a:round/>
              <a:headEnd/>
              <a:tailEnd/>
            </a:ln>
          </p:spPr>
          <p:txBody>
            <a:bodyPr/>
            <a:lstStyle/>
            <a:p>
              <a:endParaRPr lang="en-US"/>
            </a:p>
          </p:txBody>
        </p:sp>
        <p:sp>
          <p:nvSpPr>
            <p:cNvPr id="23261" name="Line 514"/>
            <p:cNvSpPr>
              <a:spLocks noChangeShapeType="1"/>
            </p:cNvSpPr>
            <p:nvPr/>
          </p:nvSpPr>
          <p:spPr bwMode="auto">
            <a:xfrm flipH="1">
              <a:off x="2240" y="3459"/>
              <a:ext cx="7" cy="4"/>
            </a:xfrm>
            <a:prstGeom prst="line">
              <a:avLst/>
            </a:prstGeom>
            <a:noFill/>
            <a:ln w="0">
              <a:solidFill>
                <a:schemeClr val="tx1"/>
              </a:solidFill>
              <a:round/>
              <a:headEnd/>
              <a:tailEnd/>
            </a:ln>
          </p:spPr>
          <p:txBody>
            <a:bodyPr/>
            <a:lstStyle/>
            <a:p>
              <a:endParaRPr lang="en-GB"/>
            </a:p>
          </p:txBody>
        </p:sp>
        <p:sp>
          <p:nvSpPr>
            <p:cNvPr id="23262" name="Line 515"/>
            <p:cNvSpPr>
              <a:spLocks noChangeShapeType="1"/>
            </p:cNvSpPr>
            <p:nvPr/>
          </p:nvSpPr>
          <p:spPr bwMode="auto">
            <a:xfrm flipH="1">
              <a:off x="2222" y="3465"/>
              <a:ext cx="10" cy="4"/>
            </a:xfrm>
            <a:prstGeom prst="line">
              <a:avLst/>
            </a:prstGeom>
            <a:noFill/>
            <a:ln w="0">
              <a:solidFill>
                <a:schemeClr val="tx1"/>
              </a:solidFill>
              <a:round/>
              <a:headEnd/>
              <a:tailEnd/>
            </a:ln>
          </p:spPr>
          <p:txBody>
            <a:bodyPr/>
            <a:lstStyle/>
            <a:p>
              <a:endParaRPr lang="en-GB"/>
            </a:p>
          </p:txBody>
        </p:sp>
        <p:sp>
          <p:nvSpPr>
            <p:cNvPr id="23263" name="Line 516"/>
            <p:cNvSpPr>
              <a:spLocks noChangeShapeType="1"/>
            </p:cNvSpPr>
            <p:nvPr/>
          </p:nvSpPr>
          <p:spPr bwMode="auto">
            <a:xfrm flipH="1">
              <a:off x="2207" y="3471"/>
              <a:ext cx="8" cy="4"/>
            </a:xfrm>
            <a:prstGeom prst="line">
              <a:avLst/>
            </a:prstGeom>
            <a:noFill/>
            <a:ln w="0">
              <a:solidFill>
                <a:schemeClr val="tx1"/>
              </a:solidFill>
              <a:round/>
              <a:headEnd/>
              <a:tailEnd/>
            </a:ln>
          </p:spPr>
          <p:txBody>
            <a:bodyPr/>
            <a:lstStyle/>
            <a:p>
              <a:endParaRPr lang="en-GB"/>
            </a:p>
          </p:txBody>
        </p:sp>
        <p:sp>
          <p:nvSpPr>
            <p:cNvPr id="23264" name="Line 517"/>
            <p:cNvSpPr>
              <a:spLocks noChangeShapeType="1"/>
            </p:cNvSpPr>
            <p:nvPr/>
          </p:nvSpPr>
          <p:spPr bwMode="auto">
            <a:xfrm flipH="1">
              <a:off x="2190" y="3479"/>
              <a:ext cx="9" cy="2"/>
            </a:xfrm>
            <a:prstGeom prst="line">
              <a:avLst/>
            </a:prstGeom>
            <a:noFill/>
            <a:ln w="0">
              <a:solidFill>
                <a:schemeClr val="tx1"/>
              </a:solidFill>
              <a:round/>
              <a:headEnd/>
              <a:tailEnd/>
            </a:ln>
          </p:spPr>
          <p:txBody>
            <a:bodyPr/>
            <a:lstStyle/>
            <a:p>
              <a:endParaRPr lang="en-GB"/>
            </a:p>
          </p:txBody>
        </p:sp>
        <p:sp>
          <p:nvSpPr>
            <p:cNvPr id="23265" name="Line 518"/>
            <p:cNvSpPr>
              <a:spLocks noChangeShapeType="1"/>
            </p:cNvSpPr>
            <p:nvPr/>
          </p:nvSpPr>
          <p:spPr bwMode="auto">
            <a:xfrm flipH="1">
              <a:off x="2174" y="3484"/>
              <a:ext cx="8" cy="2"/>
            </a:xfrm>
            <a:prstGeom prst="line">
              <a:avLst/>
            </a:prstGeom>
            <a:noFill/>
            <a:ln w="0">
              <a:solidFill>
                <a:schemeClr val="tx1"/>
              </a:solidFill>
              <a:round/>
              <a:headEnd/>
              <a:tailEnd/>
            </a:ln>
          </p:spPr>
          <p:txBody>
            <a:bodyPr/>
            <a:lstStyle/>
            <a:p>
              <a:endParaRPr lang="en-GB"/>
            </a:p>
          </p:txBody>
        </p:sp>
        <p:sp>
          <p:nvSpPr>
            <p:cNvPr id="23266" name="Line 519"/>
            <p:cNvSpPr>
              <a:spLocks noChangeShapeType="1"/>
            </p:cNvSpPr>
            <p:nvPr/>
          </p:nvSpPr>
          <p:spPr bwMode="auto">
            <a:xfrm flipH="1">
              <a:off x="2159" y="3490"/>
              <a:ext cx="7" cy="2"/>
            </a:xfrm>
            <a:prstGeom prst="line">
              <a:avLst/>
            </a:prstGeom>
            <a:noFill/>
            <a:ln w="0">
              <a:solidFill>
                <a:schemeClr val="tx1"/>
              </a:solidFill>
              <a:round/>
              <a:headEnd/>
              <a:tailEnd/>
            </a:ln>
          </p:spPr>
          <p:txBody>
            <a:bodyPr/>
            <a:lstStyle/>
            <a:p>
              <a:endParaRPr lang="en-GB"/>
            </a:p>
          </p:txBody>
        </p:sp>
        <p:sp>
          <p:nvSpPr>
            <p:cNvPr id="23267" name="Line 520"/>
            <p:cNvSpPr>
              <a:spLocks noChangeShapeType="1"/>
            </p:cNvSpPr>
            <p:nvPr/>
          </p:nvSpPr>
          <p:spPr bwMode="auto">
            <a:xfrm flipH="1">
              <a:off x="2141" y="3496"/>
              <a:ext cx="8" cy="2"/>
            </a:xfrm>
            <a:prstGeom prst="line">
              <a:avLst/>
            </a:prstGeom>
            <a:noFill/>
            <a:ln w="0">
              <a:solidFill>
                <a:schemeClr val="tx1"/>
              </a:solidFill>
              <a:round/>
              <a:headEnd/>
              <a:tailEnd/>
            </a:ln>
          </p:spPr>
          <p:txBody>
            <a:bodyPr/>
            <a:lstStyle/>
            <a:p>
              <a:endParaRPr lang="en-GB"/>
            </a:p>
          </p:txBody>
        </p:sp>
        <p:sp>
          <p:nvSpPr>
            <p:cNvPr id="23268" name="Line 521"/>
            <p:cNvSpPr>
              <a:spLocks noChangeShapeType="1"/>
            </p:cNvSpPr>
            <p:nvPr/>
          </p:nvSpPr>
          <p:spPr bwMode="auto">
            <a:xfrm flipH="1">
              <a:off x="2126" y="3502"/>
              <a:ext cx="8" cy="4"/>
            </a:xfrm>
            <a:prstGeom prst="line">
              <a:avLst/>
            </a:prstGeom>
            <a:noFill/>
            <a:ln w="0">
              <a:solidFill>
                <a:schemeClr val="tx1"/>
              </a:solidFill>
              <a:round/>
              <a:headEnd/>
              <a:tailEnd/>
            </a:ln>
          </p:spPr>
          <p:txBody>
            <a:bodyPr/>
            <a:lstStyle/>
            <a:p>
              <a:endParaRPr lang="en-GB"/>
            </a:p>
          </p:txBody>
        </p:sp>
        <p:sp>
          <p:nvSpPr>
            <p:cNvPr id="23269" name="Line 522"/>
            <p:cNvSpPr>
              <a:spLocks noChangeShapeType="1"/>
            </p:cNvSpPr>
            <p:nvPr/>
          </p:nvSpPr>
          <p:spPr bwMode="auto">
            <a:xfrm flipH="1">
              <a:off x="2108" y="3508"/>
              <a:ext cx="10" cy="4"/>
            </a:xfrm>
            <a:prstGeom prst="line">
              <a:avLst/>
            </a:prstGeom>
            <a:noFill/>
            <a:ln w="0">
              <a:solidFill>
                <a:schemeClr val="tx1"/>
              </a:solidFill>
              <a:round/>
              <a:headEnd/>
              <a:tailEnd/>
            </a:ln>
          </p:spPr>
          <p:txBody>
            <a:bodyPr/>
            <a:lstStyle/>
            <a:p>
              <a:endParaRPr lang="en-GB"/>
            </a:p>
          </p:txBody>
        </p:sp>
        <p:sp>
          <p:nvSpPr>
            <p:cNvPr id="23270" name="Line 523"/>
            <p:cNvSpPr>
              <a:spLocks noChangeShapeType="1"/>
            </p:cNvSpPr>
            <p:nvPr/>
          </p:nvSpPr>
          <p:spPr bwMode="auto">
            <a:xfrm flipH="1">
              <a:off x="2093" y="3516"/>
              <a:ext cx="8" cy="3"/>
            </a:xfrm>
            <a:prstGeom prst="line">
              <a:avLst/>
            </a:prstGeom>
            <a:noFill/>
            <a:ln w="0">
              <a:solidFill>
                <a:schemeClr val="tx1"/>
              </a:solidFill>
              <a:round/>
              <a:headEnd/>
              <a:tailEnd/>
            </a:ln>
          </p:spPr>
          <p:txBody>
            <a:bodyPr/>
            <a:lstStyle/>
            <a:p>
              <a:endParaRPr lang="en-GB"/>
            </a:p>
          </p:txBody>
        </p:sp>
        <p:sp>
          <p:nvSpPr>
            <p:cNvPr id="23271" name="Line 524"/>
            <p:cNvSpPr>
              <a:spLocks noChangeShapeType="1"/>
            </p:cNvSpPr>
            <p:nvPr/>
          </p:nvSpPr>
          <p:spPr bwMode="auto">
            <a:xfrm flipH="1">
              <a:off x="2078" y="3521"/>
              <a:ext cx="7" cy="4"/>
            </a:xfrm>
            <a:prstGeom prst="line">
              <a:avLst/>
            </a:prstGeom>
            <a:noFill/>
            <a:ln w="0">
              <a:solidFill>
                <a:schemeClr val="tx1"/>
              </a:solidFill>
              <a:round/>
              <a:headEnd/>
              <a:tailEnd/>
            </a:ln>
          </p:spPr>
          <p:txBody>
            <a:bodyPr/>
            <a:lstStyle/>
            <a:p>
              <a:endParaRPr lang="en-GB"/>
            </a:p>
          </p:txBody>
        </p:sp>
        <p:sp>
          <p:nvSpPr>
            <p:cNvPr id="23272" name="Line 525"/>
            <p:cNvSpPr>
              <a:spLocks noChangeShapeType="1"/>
            </p:cNvSpPr>
            <p:nvPr/>
          </p:nvSpPr>
          <p:spPr bwMode="auto">
            <a:xfrm flipH="1">
              <a:off x="2062" y="3529"/>
              <a:ext cx="8" cy="4"/>
            </a:xfrm>
            <a:prstGeom prst="line">
              <a:avLst/>
            </a:prstGeom>
            <a:noFill/>
            <a:ln w="0">
              <a:solidFill>
                <a:schemeClr val="tx1"/>
              </a:solidFill>
              <a:round/>
              <a:headEnd/>
              <a:tailEnd/>
            </a:ln>
          </p:spPr>
          <p:txBody>
            <a:bodyPr/>
            <a:lstStyle/>
            <a:p>
              <a:endParaRPr lang="en-GB"/>
            </a:p>
          </p:txBody>
        </p:sp>
        <p:sp>
          <p:nvSpPr>
            <p:cNvPr id="23273" name="Line 526"/>
            <p:cNvSpPr>
              <a:spLocks noChangeShapeType="1"/>
            </p:cNvSpPr>
            <p:nvPr/>
          </p:nvSpPr>
          <p:spPr bwMode="auto">
            <a:xfrm flipH="1">
              <a:off x="2045" y="3535"/>
              <a:ext cx="8" cy="4"/>
            </a:xfrm>
            <a:prstGeom prst="line">
              <a:avLst/>
            </a:prstGeom>
            <a:noFill/>
            <a:ln w="0">
              <a:solidFill>
                <a:schemeClr val="tx1"/>
              </a:solidFill>
              <a:round/>
              <a:headEnd/>
              <a:tailEnd/>
            </a:ln>
          </p:spPr>
          <p:txBody>
            <a:bodyPr/>
            <a:lstStyle/>
            <a:p>
              <a:endParaRPr lang="en-GB"/>
            </a:p>
          </p:txBody>
        </p:sp>
        <p:sp>
          <p:nvSpPr>
            <p:cNvPr id="23274" name="Line 527"/>
            <p:cNvSpPr>
              <a:spLocks noChangeShapeType="1"/>
            </p:cNvSpPr>
            <p:nvPr/>
          </p:nvSpPr>
          <p:spPr bwMode="auto">
            <a:xfrm flipH="1">
              <a:off x="2029" y="3543"/>
              <a:ext cx="8" cy="4"/>
            </a:xfrm>
            <a:prstGeom prst="line">
              <a:avLst/>
            </a:prstGeom>
            <a:noFill/>
            <a:ln w="0">
              <a:solidFill>
                <a:schemeClr val="tx1"/>
              </a:solidFill>
              <a:round/>
              <a:headEnd/>
              <a:tailEnd/>
            </a:ln>
          </p:spPr>
          <p:txBody>
            <a:bodyPr/>
            <a:lstStyle/>
            <a:p>
              <a:endParaRPr lang="en-GB"/>
            </a:p>
          </p:txBody>
        </p:sp>
        <p:sp>
          <p:nvSpPr>
            <p:cNvPr id="23275" name="Line 528"/>
            <p:cNvSpPr>
              <a:spLocks noChangeShapeType="1"/>
            </p:cNvSpPr>
            <p:nvPr/>
          </p:nvSpPr>
          <p:spPr bwMode="auto">
            <a:xfrm flipH="1">
              <a:off x="2014" y="3549"/>
              <a:ext cx="8" cy="4"/>
            </a:xfrm>
            <a:prstGeom prst="line">
              <a:avLst/>
            </a:prstGeom>
            <a:noFill/>
            <a:ln w="0">
              <a:solidFill>
                <a:schemeClr val="tx1"/>
              </a:solidFill>
              <a:round/>
              <a:headEnd/>
              <a:tailEnd/>
            </a:ln>
          </p:spPr>
          <p:txBody>
            <a:bodyPr/>
            <a:lstStyle/>
            <a:p>
              <a:endParaRPr lang="en-GB"/>
            </a:p>
          </p:txBody>
        </p:sp>
        <p:sp>
          <p:nvSpPr>
            <p:cNvPr id="23276" name="Line 529"/>
            <p:cNvSpPr>
              <a:spLocks noChangeShapeType="1"/>
            </p:cNvSpPr>
            <p:nvPr/>
          </p:nvSpPr>
          <p:spPr bwMode="auto">
            <a:xfrm flipH="1">
              <a:off x="1998" y="3556"/>
              <a:ext cx="8" cy="4"/>
            </a:xfrm>
            <a:prstGeom prst="line">
              <a:avLst/>
            </a:prstGeom>
            <a:noFill/>
            <a:ln w="0">
              <a:solidFill>
                <a:schemeClr val="tx1"/>
              </a:solidFill>
              <a:round/>
              <a:headEnd/>
              <a:tailEnd/>
            </a:ln>
          </p:spPr>
          <p:txBody>
            <a:bodyPr/>
            <a:lstStyle/>
            <a:p>
              <a:endParaRPr lang="en-GB"/>
            </a:p>
          </p:txBody>
        </p:sp>
        <p:sp>
          <p:nvSpPr>
            <p:cNvPr id="23277" name="Line 530"/>
            <p:cNvSpPr>
              <a:spLocks noChangeShapeType="1"/>
            </p:cNvSpPr>
            <p:nvPr/>
          </p:nvSpPr>
          <p:spPr bwMode="auto">
            <a:xfrm flipH="1">
              <a:off x="1983" y="3564"/>
              <a:ext cx="8" cy="4"/>
            </a:xfrm>
            <a:prstGeom prst="line">
              <a:avLst/>
            </a:prstGeom>
            <a:noFill/>
            <a:ln w="0">
              <a:solidFill>
                <a:schemeClr val="tx1"/>
              </a:solidFill>
              <a:round/>
              <a:headEnd/>
              <a:tailEnd/>
            </a:ln>
          </p:spPr>
          <p:txBody>
            <a:bodyPr/>
            <a:lstStyle/>
            <a:p>
              <a:endParaRPr lang="en-GB"/>
            </a:p>
          </p:txBody>
        </p:sp>
        <p:sp>
          <p:nvSpPr>
            <p:cNvPr id="23278" name="Line 531"/>
            <p:cNvSpPr>
              <a:spLocks noChangeShapeType="1"/>
            </p:cNvSpPr>
            <p:nvPr/>
          </p:nvSpPr>
          <p:spPr bwMode="auto">
            <a:xfrm flipH="1">
              <a:off x="1968" y="3572"/>
              <a:ext cx="7" cy="4"/>
            </a:xfrm>
            <a:prstGeom prst="line">
              <a:avLst/>
            </a:prstGeom>
            <a:noFill/>
            <a:ln w="0">
              <a:solidFill>
                <a:schemeClr val="tx1"/>
              </a:solidFill>
              <a:round/>
              <a:headEnd/>
              <a:tailEnd/>
            </a:ln>
          </p:spPr>
          <p:txBody>
            <a:bodyPr/>
            <a:lstStyle/>
            <a:p>
              <a:endParaRPr lang="en-GB"/>
            </a:p>
          </p:txBody>
        </p:sp>
        <p:sp>
          <p:nvSpPr>
            <p:cNvPr id="23279" name="Line 532"/>
            <p:cNvSpPr>
              <a:spLocks noChangeShapeType="1"/>
            </p:cNvSpPr>
            <p:nvPr/>
          </p:nvSpPr>
          <p:spPr bwMode="auto">
            <a:xfrm flipH="1">
              <a:off x="1952" y="3580"/>
              <a:ext cx="8" cy="4"/>
            </a:xfrm>
            <a:prstGeom prst="line">
              <a:avLst/>
            </a:prstGeom>
            <a:noFill/>
            <a:ln w="0">
              <a:solidFill>
                <a:schemeClr val="tx1"/>
              </a:solidFill>
              <a:round/>
              <a:headEnd/>
              <a:tailEnd/>
            </a:ln>
          </p:spPr>
          <p:txBody>
            <a:bodyPr/>
            <a:lstStyle/>
            <a:p>
              <a:endParaRPr lang="en-GB"/>
            </a:p>
          </p:txBody>
        </p:sp>
        <p:sp>
          <p:nvSpPr>
            <p:cNvPr id="23280" name="Line 533"/>
            <p:cNvSpPr>
              <a:spLocks noChangeShapeType="1"/>
            </p:cNvSpPr>
            <p:nvPr/>
          </p:nvSpPr>
          <p:spPr bwMode="auto">
            <a:xfrm flipH="1">
              <a:off x="1937" y="3590"/>
              <a:ext cx="7" cy="3"/>
            </a:xfrm>
            <a:prstGeom prst="line">
              <a:avLst/>
            </a:prstGeom>
            <a:noFill/>
            <a:ln w="0">
              <a:solidFill>
                <a:schemeClr val="tx1"/>
              </a:solidFill>
              <a:round/>
              <a:headEnd/>
              <a:tailEnd/>
            </a:ln>
          </p:spPr>
          <p:txBody>
            <a:bodyPr/>
            <a:lstStyle/>
            <a:p>
              <a:endParaRPr lang="en-GB"/>
            </a:p>
          </p:txBody>
        </p:sp>
        <p:sp>
          <p:nvSpPr>
            <p:cNvPr id="23281" name="Line 534"/>
            <p:cNvSpPr>
              <a:spLocks noChangeShapeType="1"/>
            </p:cNvSpPr>
            <p:nvPr/>
          </p:nvSpPr>
          <p:spPr bwMode="auto">
            <a:xfrm flipH="1">
              <a:off x="1921" y="3597"/>
              <a:ext cx="8" cy="4"/>
            </a:xfrm>
            <a:prstGeom prst="line">
              <a:avLst/>
            </a:prstGeom>
            <a:noFill/>
            <a:ln w="0">
              <a:solidFill>
                <a:schemeClr val="tx1"/>
              </a:solidFill>
              <a:round/>
              <a:headEnd/>
              <a:tailEnd/>
            </a:ln>
          </p:spPr>
          <p:txBody>
            <a:bodyPr/>
            <a:lstStyle/>
            <a:p>
              <a:endParaRPr lang="en-GB"/>
            </a:p>
          </p:txBody>
        </p:sp>
        <p:sp>
          <p:nvSpPr>
            <p:cNvPr id="23282" name="Line 535"/>
            <p:cNvSpPr>
              <a:spLocks noChangeShapeType="1"/>
            </p:cNvSpPr>
            <p:nvPr/>
          </p:nvSpPr>
          <p:spPr bwMode="auto">
            <a:xfrm flipH="1">
              <a:off x="1906" y="3605"/>
              <a:ext cx="8" cy="4"/>
            </a:xfrm>
            <a:prstGeom prst="line">
              <a:avLst/>
            </a:prstGeom>
            <a:noFill/>
            <a:ln w="0">
              <a:solidFill>
                <a:schemeClr val="tx1"/>
              </a:solidFill>
              <a:round/>
              <a:headEnd/>
              <a:tailEnd/>
            </a:ln>
          </p:spPr>
          <p:txBody>
            <a:bodyPr/>
            <a:lstStyle/>
            <a:p>
              <a:endParaRPr lang="en-GB"/>
            </a:p>
          </p:txBody>
        </p:sp>
        <p:sp>
          <p:nvSpPr>
            <p:cNvPr id="23283" name="Line 536"/>
            <p:cNvSpPr>
              <a:spLocks noChangeShapeType="1"/>
            </p:cNvSpPr>
            <p:nvPr/>
          </p:nvSpPr>
          <p:spPr bwMode="auto">
            <a:xfrm flipH="1">
              <a:off x="1892" y="3613"/>
              <a:ext cx="6" cy="4"/>
            </a:xfrm>
            <a:prstGeom prst="line">
              <a:avLst/>
            </a:prstGeom>
            <a:noFill/>
            <a:ln w="0">
              <a:solidFill>
                <a:schemeClr val="tx1"/>
              </a:solidFill>
              <a:round/>
              <a:headEnd/>
              <a:tailEnd/>
            </a:ln>
          </p:spPr>
          <p:txBody>
            <a:bodyPr/>
            <a:lstStyle/>
            <a:p>
              <a:endParaRPr lang="en-GB"/>
            </a:p>
          </p:txBody>
        </p:sp>
        <p:sp>
          <p:nvSpPr>
            <p:cNvPr id="23284" name="Line 537"/>
            <p:cNvSpPr>
              <a:spLocks noChangeShapeType="1"/>
            </p:cNvSpPr>
            <p:nvPr/>
          </p:nvSpPr>
          <p:spPr bwMode="auto">
            <a:xfrm>
              <a:off x="1892" y="2828"/>
              <a:ext cx="8" cy="4"/>
            </a:xfrm>
            <a:prstGeom prst="line">
              <a:avLst/>
            </a:prstGeom>
            <a:noFill/>
            <a:ln w="0">
              <a:solidFill>
                <a:schemeClr val="tx1"/>
              </a:solidFill>
              <a:round/>
              <a:headEnd/>
              <a:tailEnd/>
            </a:ln>
          </p:spPr>
          <p:txBody>
            <a:bodyPr/>
            <a:lstStyle/>
            <a:p>
              <a:endParaRPr lang="en-GB"/>
            </a:p>
          </p:txBody>
        </p:sp>
        <p:sp>
          <p:nvSpPr>
            <p:cNvPr id="23285" name="Line 538"/>
            <p:cNvSpPr>
              <a:spLocks noChangeShapeType="1"/>
            </p:cNvSpPr>
            <p:nvPr/>
          </p:nvSpPr>
          <p:spPr bwMode="auto">
            <a:xfrm>
              <a:off x="1908" y="2836"/>
              <a:ext cx="7" cy="4"/>
            </a:xfrm>
            <a:prstGeom prst="line">
              <a:avLst/>
            </a:prstGeom>
            <a:noFill/>
            <a:ln w="0">
              <a:solidFill>
                <a:schemeClr val="tx1"/>
              </a:solidFill>
              <a:round/>
              <a:headEnd/>
              <a:tailEnd/>
            </a:ln>
          </p:spPr>
          <p:txBody>
            <a:bodyPr/>
            <a:lstStyle/>
            <a:p>
              <a:endParaRPr lang="en-GB"/>
            </a:p>
          </p:txBody>
        </p:sp>
        <p:sp>
          <p:nvSpPr>
            <p:cNvPr id="23286" name="Line 539"/>
            <p:cNvSpPr>
              <a:spLocks noChangeShapeType="1"/>
            </p:cNvSpPr>
            <p:nvPr/>
          </p:nvSpPr>
          <p:spPr bwMode="auto">
            <a:xfrm>
              <a:off x="1923" y="2844"/>
              <a:ext cx="8" cy="4"/>
            </a:xfrm>
            <a:prstGeom prst="line">
              <a:avLst/>
            </a:prstGeom>
            <a:noFill/>
            <a:ln w="0">
              <a:solidFill>
                <a:schemeClr val="tx1"/>
              </a:solidFill>
              <a:round/>
              <a:headEnd/>
              <a:tailEnd/>
            </a:ln>
          </p:spPr>
          <p:txBody>
            <a:bodyPr/>
            <a:lstStyle/>
            <a:p>
              <a:endParaRPr lang="en-GB"/>
            </a:p>
          </p:txBody>
        </p:sp>
        <p:sp>
          <p:nvSpPr>
            <p:cNvPr id="23287" name="Line 540"/>
            <p:cNvSpPr>
              <a:spLocks noChangeShapeType="1"/>
            </p:cNvSpPr>
            <p:nvPr/>
          </p:nvSpPr>
          <p:spPr bwMode="auto">
            <a:xfrm>
              <a:off x="1939" y="2852"/>
              <a:ext cx="7" cy="5"/>
            </a:xfrm>
            <a:prstGeom prst="line">
              <a:avLst/>
            </a:prstGeom>
            <a:noFill/>
            <a:ln w="0">
              <a:solidFill>
                <a:schemeClr val="tx1"/>
              </a:solidFill>
              <a:round/>
              <a:headEnd/>
              <a:tailEnd/>
            </a:ln>
          </p:spPr>
          <p:txBody>
            <a:bodyPr/>
            <a:lstStyle/>
            <a:p>
              <a:endParaRPr lang="en-GB"/>
            </a:p>
          </p:txBody>
        </p:sp>
        <p:sp>
          <p:nvSpPr>
            <p:cNvPr id="23288" name="Line 541"/>
            <p:cNvSpPr>
              <a:spLocks noChangeShapeType="1"/>
            </p:cNvSpPr>
            <p:nvPr/>
          </p:nvSpPr>
          <p:spPr bwMode="auto">
            <a:xfrm>
              <a:off x="1954" y="2861"/>
              <a:ext cx="8" cy="4"/>
            </a:xfrm>
            <a:prstGeom prst="line">
              <a:avLst/>
            </a:prstGeom>
            <a:noFill/>
            <a:ln w="0">
              <a:solidFill>
                <a:schemeClr val="tx1"/>
              </a:solidFill>
              <a:round/>
              <a:headEnd/>
              <a:tailEnd/>
            </a:ln>
          </p:spPr>
          <p:txBody>
            <a:bodyPr/>
            <a:lstStyle/>
            <a:p>
              <a:endParaRPr lang="en-GB"/>
            </a:p>
          </p:txBody>
        </p:sp>
        <p:sp>
          <p:nvSpPr>
            <p:cNvPr id="23289" name="Line 542"/>
            <p:cNvSpPr>
              <a:spLocks noChangeShapeType="1"/>
            </p:cNvSpPr>
            <p:nvPr/>
          </p:nvSpPr>
          <p:spPr bwMode="auto">
            <a:xfrm>
              <a:off x="1969" y="2869"/>
              <a:ext cx="8" cy="4"/>
            </a:xfrm>
            <a:prstGeom prst="line">
              <a:avLst/>
            </a:prstGeom>
            <a:noFill/>
            <a:ln w="0">
              <a:solidFill>
                <a:schemeClr val="tx1"/>
              </a:solidFill>
              <a:round/>
              <a:headEnd/>
              <a:tailEnd/>
            </a:ln>
          </p:spPr>
          <p:txBody>
            <a:bodyPr/>
            <a:lstStyle/>
            <a:p>
              <a:endParaRPr lang="en-GB"/>
            </a:p>
          </p:txBody>
        </p:sp>
        <p:sp>
          <p:nvSpPr>
            <p:cNvPr id="23290" name="Line 543"/>
            <p:cNvSpPr>
              <a:spLocks noChangeShapeType="1"/>
            </p:cNvSpPr>
            <p:nvPr/>
          </p:nvSpPr>
          <p:spPr bwMode="auto">
            <a:xfrm>
              <a:off x="1985" y="2877"/>
              <a:ext cx="8" cy="4"/>
            </a:xfrm>
            <a:prstGeom prst="line">
              <a:avLst/>
            </a:prstGeom>
            <a:noFill/>
            <a:ln w="0">
              <a:solidFill>
                <a:schemeClr val="tx1"/>
              </a:solidFill>
              <a:round/>
              <a:headEnd/>
              <a:tailEnd/>
            </a:ln>
          </p:spPr>
          <p:txBody>
            <a:bodyPr/>
            <a:lstStyle/>
            <a:p>
              <a:endParaRPr lang="en-GB"/>
            </a:p>
          </p:txBody>
        </p:sp>
        <p:sp>
          <p:nvSpPr>
            <p:cNvPr id="23291" name="Freeform 544"/>
            <p:cNvSpPr>
              <a:spLocks/>
            </p:cNvSpPr>
            <p:nvPr/>
          </p:nvSpPr>
          <p:spPr bwMode="auto">
            <a:xfrm>
              <a:off x="2000" y="2885"/>
              <a:ext cx="8" cy="4"/>
            </a:xfrm>
            <a:custGeom>
              <a:avLst/>
              <a:gdLst>
                <a:gd name="T0" fmla="*/ 0 w 8"/>
                <a:gd name="T1" fmla="*/ 0 h 4"/>
                <a:gd name="T2" fmla="*/ 6 w 8"/>
                <a:gd name="T3" fmla="*/ 4 h 4"/>
                <a:gd name="T4" fmla="*/ 8 w 8"/>
                <a:gd name="T5" fmla="*/ 4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0"/>
                  </a:moveTo>
                  <a:lnTo>
                    <a:pt x="6" y="4"/>
                  </a:lnTo>
                  <a:lnTo>
                    <a:pt x="8" y="4"/>
                  </a:lnTo>
                </a:path>
              </a:pathLst>
            </a:custGeom>
            <a:noFill/>
            <a:ln w="0">
              <a:solidFill>
                <a:schemeClr val="tx1"/>
              </a:solidFill>
              <a:round/>
              <a:headEnd/>
              <a:tailEnd/>
            </a:ln>
          </p:spPr>
          <p:txBody>
            <a:bodyPr/>
            <a:lstStyle/>
            <a:p>
              <a:endParaRPr lang="en-US"/>
            </a:p>
          </p:txBody>
        </p:sp>
        <p:sp>
          <p:nvSpPr>
            <p:cNvPr id="23292" name="Line 545"/>
            <p:cNvSpPr>
              <a:spLocks noChangeShapeType="1"/>
            </p:cNvSpPr>
            <p:nvPr/>
          </p:nvSpPr>
          <p:spPr bwMode="auto">
            <a:xfrm>
              <a:off x="2016" y="2892"/>
              <a:ext cx="8" cy="2"/>
            </a:xfrm>
            <a:prstGeom prst="line">
              <a:avLst/>
            </a:prstGeom>
            <a:noFill/>
            <a:ln w="0">
              <a:solidFill>
                <a:schemeClr val="tx1"/>
              </a:solidFill>
              <a:round/>
              <a:headEnd/>
              <a:tailEnd/>
            </a:ln>
          </p:spPr>
          <p:txBody>
            <a:bodyPr/>
            <a:lstStyle/>
            <a:p>
              <a:endParaRPr lang="en-GB"/>
            </a:p>
          </p:txBody>
        </p:sp>
        <p:sp>
          <p:nvSpPr>
            <p:cNvPr id="23293" name="Line 546"/>
            <p:cNvSpPr>
              <a:spLocks noChangeShapeType="1"/>
            </p:cNvSpPr>
            <p:nvPr/>
          </p:nvSpPr>
          <p:spPr bwMode="auto">
            <a:xfrm>
              <a:off x="2031" y="2898"/>
              <a:ext cx="8" cy="4"/>
            </a:xfrm>
            <a:prstGeom prst="line">
              <a:avLst/>
            </a:prstGeom>
            <a:noFill/>
            <a:ln w="0">
              <a:solidFill>
                <a:schemeClr val="tx1"/>
              </a:solidFill>
              <a:round/>
              <a:headEnd/>
              <a:tailEnd/>
            </a:ln>
          </p:spPr>
          <p:txBody>
            <a:bodyPr/>
            <a:lstStyle/>
            <a:p>
              <a:endParaRPr lang="en-GB"/>
            </a:p>
          </p:txBody>
        </p:sp>
        <p:sp>
          <p:nvSpPr>
            <p:cNvPr id="23294" name="Line 547"/>
            <p:cNvSpPr>
              <a:spLocks noChangeShapeType="1"/>
            </p:cNvSpPr>
            <p:nvPr/>
          </p:nvSpPr>
          <p:spPr bwMode="auto">
            <a:xfrm>
              <a:off x="2049" y="2906"/>
              <a:ext cx="7" cy="2"/>
            </a:xfrm>
            <a:prstGeom prst="line">
              <a:avLst/>
            </a:prstGeom>
            <a:noFill/>
            <a:ln w="0">
              <a:solidFill>
                <a:schemeClr val="tx1"/>
              </a:solidFill>
              <a:round/>
              <a:headEnd/>
              <a:tailEnd/>
            </a:ln>
          </p:spPr>
          <p:txBody>
            <a:bodyPr/>
            <a:lstStyle/>
            <a:p>
              <a:endParaRPr lang="en-GB"/>
            </a:p>
          </p:txBody>
        </p:sp>
        <p:sp>
          <p:nvSpPr>
            <p:cNvPr id="23295" name="Line 548"/>
            <p:cNvSpPr>
              <a:spLocks noChangeShapeType="1"/>
            </p:cNvSpPr>
            <p:nvPr/>
          </p:nvSpPr>
          <p:spPr bwMode="auto">
            <a:xfrm>
              <a:off x="2064" y="2912"/>
              <a:ext cx="8" cy="4"/>
            </a:xfrm>
            <a:prstGeom prst="line">
              <a:avLst/>
            </a:prstGeom>
            <a:noFill/>
            <a:ln w="0">
              <a:solidFill>
                <a:schemeClr val="tx1"/>
              </a:solidFill>
              <a:round/>
              <a:headEnd/>
              <a:tailEnd/>
            </a:ln>
          </p:spPr>
          <p:txBody>
            <a:bodyPr/>
            <a:lstStyle/>
            <a:p>
              <a:endParaRPr lang="en-GB"/>
            </a:p>
          </p:txBody>
        </p:sp>
        <p:sp>
          <p:nvSpPr>
            <p:cNvPr id="23296" name="Line 549"/>
            <p:cNvSpPr>
              <a:spLocks noChangeShapeType="1"/>
            </p:cNvSpPr>
            <p:nvPr/>
          </p:nvSpPr>
          <p:spPr bwMode="auto">
            <a:xfrm>
              <a:off x="2080" y="2920"/>
              <a:ext cx="7" cy="2"/>
            </a:xfrm>
            <a:prstGeom prst="line">
              <a:avLst/>
            </a:prstGeom>
            <a:noFill/>
            <a:ln w="0">
              <a:solidFill>
                <a:schemeClr val="tx1"/>
              </a:solidFill>
              <a:round/>
              <a:headEnd/>
              <a:tailEnd/>
            </a:ln>
          </p:spPr>
          <p:txBody>
            <a:bodyPr/>
            <a:lstStyle/>
            <a:p>
              <a:endParaRPr lang="en-GB"/>
            </a:p>
          </p:txBody>
        </p:sp>
        <p:sp>
          <p:nvSpPr>
            <p:cNvPr id="23297" name="Line 550"/>
            <p:cNvSpPr>
              <a:spLocks noChangeShapeType="1"/>
            </p:cNvSpPr>
            <p:nvPr/>
          </p:nvSpPr>
          <p:spPr bwMode="auto">
            <a:xfrm>
              <a:off x="2095" y="2926"/>
              <a:ext cx="10" cy="3"/>
            </a:xfrm>
            <a:prstGeom prst="line">
              <a:avLst/>
            </a:prstGeom>
            <a:noFill/>
            <a:ln w="0">
              <a:solidFill>
                <a:schemeClr val="tx1"/>
              </a:solidFill>
              <a:round/>
              <a:headEnd/>
              <a:tailEnd/>
            </a:ln>
          </p:spPr>
          <p:txBody>
            <a:bodyPr/>
            <a:lstStyle/>
            <a:p>
              <a:endParaRPr lang="en-GB"/>
            </a:p>
          </p:txBody>
        </p:sp>
        <p:sp>
          <p:nvSpPr>
            <p:cNvPr id="23298" name="Line 551"/>
            <p:cNvSpPr>
              <a:spLocks noChangeShapeType="1"/>
            </p:cNvSpPr>
            <p:nvPr/>
          </p:nvSpPr>
          <p:spPr bwMode="auto">
            <a:xfrm>
              <a:off x="2112" y="2933"/>
              <a:ext cx="8" cy="2"/>
            </a:xfrm>
            <a:prstGeom prst="line">
              <a:avLst/>
            </a:prstGeom>
            <a:noFill/>
            <a:ln w="0">
              <a:solidFill>
                <a:schemeClr val="tx1"/>
              </a:solidFill>
              <a:round/>
              <a:headEnd/>
              <a:tailEnd/>
            </a:ln>
          </p:spPr>
          <p:txBody>
            <a:bodyPr/>
            <a:lstStyle/>
            <a:p>
              <a:endParaRPr lang="en-GB"/>
            </a:p>
          </p:txBody>
        </p:sp>
        <p:sp>
          <p:nvSpPr>
            <p:cNvPr id="23299" name="Line 552"/>
            <p:cNvSpPr>
              <a:spLocks noChangeShapeType="1"/>
            </p:cNvSpPr>
            <p:nvPr/>
          </p:nvSpPr>
          <p:spPr bwMode="auto">
            <a:xfrm>
              <a:off x="2128" y="2939"/>
              <a:ext cx="8" cy="4"/>
            </a:xfrm>
            <a:prstGeom prst="line">
              <a:avLst/>
            </a:prstGeom>
            <a:noFill/>
            <a:ln w="0">
              <a:solidFill>
                <a:schemeClr val="tx1"/>
              </a:solidFill>
              <a:round/>
              <a:headEnd/>
              <a:tailEnd/>
            </a:ln>
          </p:spPr>
          <p:txBody>
            <a:bodyPr/>
            <a:lstStyle/>
            <a:p>
              <a:endParaRPr lang="en-GB"/>
            </a:p>
          </p:txBody>
        </p:sp>
        <p:sp>
          <p:nvSpPr>
            <p:cNvPr id="23300" name="Line 553"/>
            <p:cNvSpPr>
              <a:spLocks noChangeShapeType="1"/>
            </p:cNvSpPr>
            <p:nvPr/>
          </p:nvSpPr>
          <p:spPr bwMode="auto">
            <a:xfrm>
              <a:off x="2143" y="2945"/>
              <a:ext cx="10" cy="4"/>
            </a:xfrm>
            <a:prstGeom prst="line">
              <a:avLst/>
            </a:prstGeom>
            <a:noFill/>
            <a:ln w="0">
              <a:solidFill>
                <a:schemeClr val="tx1"/>
              </a:solidFill>
              <a:round/>
              <a:headEnd/>
              <a:tailEnd/>
            </a:ln>
          </p:spPr>
          <p:txBody>
            <a:bodyPr/>
            <a:lstStyle/>
            <a:p>
              <a:endParaRPr lang="en-GB"/>
            </a:p>
          </p:txBody>
        </p:sp>
        <p:sp>
          <p:nvSpPr>
            <p:cNvPr id="23301" name="Line 554"/>
            <p:cNvSpPr>
              <a:spLocks noChangeShapeType="1"/>
            </p:cNvSpPr>
            <p:nvPr/>
          </p:nvSpPr>
          <p:spPr bwMode="auto">
            <a:xfrm>
              <a:off x="2161" y="2953"/>
              <a:ext cx="7" cy="2"/>
            </a:xfrm>
            <a:prstGeom prst="line">
              <a:avLst/>
            </a:prstGeom>
            <a:noFill/>
            <a:ln w="0">
              <a:solidFill>
                <a:schemeClr val="tx1"/>
              </a:solidFill>
              <a:round/>
              <a:headEnd/>
              <a:tailEnd/>
            </a:ln>
          </p:spPr>
          <p:txBody>
            <a:bodyPr/>
            <a:lstStyle/>
            <a:p>
              <a:endParaRPr lang="en-GB"/>
            </a:p>
          </p:txBody>
        </p:sp>
        <p:sp>
          <p:nvSpPr>
            <p:cNvPr id="23302" name="Line 555"/>
            <p:cNvSpPr>
              <a:spLocks noChangeShapeType="1"/>
            </p:cNvSpPr>
            <p:nvPr/>
          </p:nvSpPr>
          <p:spPr bwMode="auto">
            <a:xfrm>
              <a:off x="2176" y="2959"/>
              <a:ext cx="10" cy="2"/>
            </a:xfrm>
            <a:prstGeom prst="line">
              <a:avLst/>
            </a:prstGeom>
            <a:noFill/>
            <a:ln w="0">
              <a:solidFill>
                <a:schemeClr val="tx1"/>
              </a:solidFill>
              <a:round/>
              <a:headEnd/>
              <a:tailEnd/>
            </a:ln>
          </p:spPr>
          <p:txBody>
            <a:bodyPr/>
            <a:lstStyle/>
            <a:p>
              <a:endParaRPr lang="en-GB"/>
            </a:p>
          </p:txBody>
        </p:sp>
        <p:sp>
          <p:nvSpPr>
            <p:cNvPr id="23303" name="Line 556"/>
            <p:cNvSpPr>
              <a:spLocks noChangeShapeType="1"/>
            </p:cNvSpPr>
            <p:nvPr/>
          </p:nvSpPr>
          <p:spPr bwMode="auto">
            <a:xfrm>
              <a:off x="2193" y="2965"/>
              <a:ext cx="8" cy="1"/>
            </a:xfrm>
            <a:prstGeom prst="line">
              <a:avLst/>
            </a:prstGeom>
            <a:noFill/>
            <a:ln w="0">
              <a:solidFill>
                <a:schemeClr val="tx1"/>
              </a:solidFill>
              <a:round/>
              <a:headEnd/>
              <a:tailEnd/>
            </a:ln>
          </p:spPr>
          <p:txBody>
            <a:bodyPr/>
            <a:lstStyle/>
            <a:p>
              <a:endParaRPr lang="en-GB"/>
            </a:p>
          </p:txBody>
        </p:sp>
        <p:sp>
          <p:nvSpPr>
            <p:cNvPr id="23304" name="Line 557"/>
            <p:cNvSpPr>
              <a:spLocks noChangeShapeType="1"/>
            </p:cNvSpPr>
            <p:nvPr/>
          </p:nvSpPr>
          <p:spPr bwMode="auto">
            <a:xfrm>
              <a:off x="2209" y="2970"/>
              <a:ext cx="8" cy="2"/>
            </a:xfrm>
            <a:prstGeom prst="line">
              <a:avLst/>
            </a:prstGeom>
            <a:noFill/>
            <a:ln w="0">
              <a:solidFill>
                <a:schemeClr val="tx1"/>
              </a:solidFill>
              <a:round/>
              <a:headEnd/>
              <a:tailEnd/>
            </a:ln>
          </p:spPr>
          <p:txBody>
            <a:bodyPr/>
            <a:lstStyle/>
            <a:p>
              <a:endParaRPr lang="en-GB"/>
            </a:p>
          </p:txBody>
        </p:sp>
        <p:sp>
          <p:nvSpPr>
            <p:cNvPr id="23305" name="Line 558"/>
            <p:cNvSpPr>
              <a:spLocks noChangeShapeType="1"/>
            </p:cNvSpPr>
            <p:nvPr/>
          </p:nvSpPr>
          <p:spPr bwMode="auto">
            <a:xfrm>
              <a:off x="2226" y="2976"/>
              <a:ext cx="8" cy="2"/>
            </a:xfrm>
            <a:prstGeom prst="line">
              <a:avLst/>
            </a:prstGeom>
            <a:noFill/>
            <a:ln w="0">
              <a:solidFill>
                <a:schemeClr val="tx1"/>
              </a:solidFill>
              <a:round/>
              <a:headEnd/>
              <a:tailEnd/>
            </a:ln>
          </p:spPr>
          <p:txBody>
            <a:bodyPr/>
            <a:lstStyle/>
            <a:p>
              <a:endParaRPr lang="en-GB"/>
            </a:p>
          </p:txBody>
        </p:sp>
        <p:sp>
          <p:nvSpPr>
            <p:cNvPr id="23306" name="Line 559"/>
            <p:cNvSpPr>
              <a:spLocks noChangeShapeType="1"/>
            </p:cNvSpPr>
            <p:nvPr/>
          </p:nvSpPr>
          <p:spPr bwMode="auto">
            <a:xfrm>
              <a:off x="2242" y="2982"/>
              <a:ext cx="7" cy="2"/>
            </a:xfrm>
            <a:prstGeom prst="line">
              <a:avLst/>
            </a:prstGeom>
            <a:noFill/>
            <a:ln w="0">
              <a:solidFill>
                <a:schemeClr val="tx1"/>
              </a:solidFill>
              <a:round/>
              <a:headEnd/>
              <a:tailEnd/>
            </a:ln>
          </p:spPr>
          <p:txBody>
            <a:bodyPr/>
            <a:lstStyle/>
            <a:p>
              <a:endParaRPr lang="en-GB"/>
            </a:p>
          </p:txBody>
        </p:sp>
        <p:sp>
          <p:nvSpPr>
            <p:cNvPr id="23307" name="Freeform 560"/>
            <p:cNvSpPr>
              <a:spLocks/>
            </p:cNvSpPr>
            <p:nvPr/>
          </p:nvSpPr>
          <p:spPr bwMode="auto">
            <a:xfrm>
              <a:off x="2259" y="2988"/>
              <a:ext cx="8" cy="2"/>
            </a:xfrm>
            <a:custGeom>
              <a:avLst/>
              <a:gdLst>
                <a:gd name="T0" fmla="*/ 0 w 8"/>
                <a:gd name="T1" fmla="*/ 0 h 2"/>
                <a:gd name="T2" fmla="*/ 2 w 8"/>
                <a:gd name="T3" fmla="*/ 0 h 2"/>
                <a:gd name="T4" fmla="*/ 8 w 8"/>
                <a:gd name="T5" fmla="*/ 2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0" y="0"/>
                  </a:moveTo>
                  <a:lnTo>
                    <a:pt x="2" y="0"/>
                  </a:lnTo>
                  <a:lnTo>
                    <a:pt x="8" y="2"/>
                  </a:lnTo>
                </a:path>
              </a:pathLst>
            </a:custGeom>
            <a:noFill/>
            <a:ln w="0">
              <a:solidFill>
                <a:schemeClr val="tx1"/>
              </a:solidFill>
              <a:round/>
              <a:headEnd/>
              <a:tailEnd/>
            </a:ln>
          </p:spPr>
          <p:txBody>
            <a:bodyPr/>
            <a:lstStyle/>
            <a:p>
              <a:endParaRPr lang="en-US"/>
            </a:p>
          </p:txBody>
        </p:sp>
        <p:sp>
          <p:nvSpPr>
            <p:cNvPr id="23308" name="Line 561"/>
            <p:cNvSpPr>
              <a:spLocks noChangeShapeType="1"/>
            </p:cNvSpPr>
            <p:nvPr/>
          </p:nvSpPr>
          <p:spPr bwMode="auto">
            <a:xfrm>
              <a:off x="2275" y="2994"/>
              <a:ext cx="9" cy="2"/>
            </a:xfrm>
            <a:prstGeom prst="line">
              <a:avLst/>
            </a:prstGeom>
            <a:noFill/>
            <a:ln w="0">
              <a:solidFill>
                <a:schemeClr val="tx1"/>
              </a:solidFill>
              <a:round/>
              <a:headEnd/>
              <a:tailEnd/>
            </a:ln>
          </p:spPr>
          <p:txBody>
            <a:bodyPr/>
            <a:lstStyle/>
            <a:p>
              <a:endParaRPr lang="en-GB"/>
            </a:p>
          </p:txBody>
        </p:sp>
        <p:sp>
          <p:nvSpPr>
            <p:cNvPr id="23309" name="Line 562"/>
            <p:cNvSpPr>
              <a:spLocks noChangeShapeType="1"/>
            </p:cNvSpPr>
            <p:nvPr/>
          </p:nvSpPr>
          <p:spPr bwMode="auto">
            <a:xfrm>
              <a:off x="2292" y="2998"/>
              <a:ext cx="8" cy="2"/>
            </a:xfrm>
            <a:prstGeom prst="line">
              <a:avLst/>
            </a:prstGeom>
            <a:noFill/>
            <a:ln w="0">
              <a:solidFill>
                <a:schemeClr val="tx1"/>
              </a:solidFill>
              <a:round/>
              <a:headEnd/>
              <a:tailEnd/>
            </a:ln>
          </p:spPr>
          <p:txBody>
            <a:bodyPr/>
            <a:lstStyle/>
            <a:p>
              <a:endParaRPr lang="en-GB"/>
            </a:p>
          </p:txBody>
        </p:sp>
        <p:sp>
          <p:nvSpPr>
            <p:cNvPr id="23310" name="Line 563"/>
            <p:cNvSpPr>
              <a:spLocks noChangeShapeType="1"/>
            </p:cNvSpPr>
            <p:nvPr/>
          </p:nvSpPr>
          <p:spPr bwMode="auto">
            <a:xfrm>
              <a:off x="2307" y="3003"/>
              <a:ext cx="10" cy="2"/>
            </a:xfrm>
            <a:prstGeom prst="line">
              <a:avLst/>
            </a:prstGeom>
            <a:noFill/>
            <a:ln w="0">
              <a:solidFill>
                <a:schemeClr val="tx1"/>
              </a:solidFill>
              <a:round/>
              <a:headEnd/>
              <a:tailEnd/>
            </a:ln>
          </p:spPr>
          <p:txBody>
            <a:bodyPr/>
            <a:lstStyle/>
            <a:p>
              <a:endParaRPr lang="en-GB"/>
            </a:p>
          </p:txBody>
        </p:sp>
        <p:sp>
          <p:nvSpPr>
            <p:cNvPr id="23311" name="Line 564"/>
            <p:cNvSpPr>
              <a:spLocks noChangeShapeType="1"/>
            </p:cNvSpPr>
            <p:nvPr/>
          </p:nvSpPr>
          <p:spPr bwMode="auto">
            <a:xfrm>
              <a:off x="2325" y="3007"/>
              <a:ext cx="7" cy="4"/>
            </a:xfrm>
            <a:prstGeom prst="line">
              <a:avLst/>
            </a:prstGeom>
            <a:noFill/>
            <a:ln w="0">
              <a:solidFill>
                <a:schemeClr val="tx1"/>
              </a:solidFill>
              <a:round/>
              <a:headEnd/>
              <a:tailEnd/>
            </a:ln>
          </p:spPr>
          <p:txBody>
            <a:bodyPr/>
            <a:lstStyle/>
            <a:p>
              <a:endParaRPr lang="en-GB"/>
            </a:p>
          </p:txBody>
        </p:sp>
      </p:grpSp>
      <p:grpSp>
        <p:nvGrpSpPr>
          <p:cNvPr id="9" name="Group 565"/>
          <p:cNvGrpSpPr>
            <a:grpSpLocks/>
          </p:cNvGrpSpPr>
          <p:nvPr/>
        </p:nvGrpSpPr>
        <p:grpSpPr bwMode="auto">
          <a:xfrm>
            <a:off x="3571875" y="4859338"/>
            <a:ext cx="3700463" cy="323850"/>
            <a:chOff x="2342" y="3013"/>
            <a:chExt cx="2525" cy="204"/>
          </a:xfrm>
        </p:grpSpPr>
        <p:sp>
          <p:nvSpPr>
            <p:cNvPr id="22912" name="Line 566"/>
            <p:cNvSpPr>
              <a:spLocks noChangeShapeType="1"/>
            </p:cNvSpPr>
            <p:nvPr/>
          </p:nvSpPr>
          <p:spPr bwMode="auto">
            <a:xfrm>
              <a:off x="2342" y="3013"/>
              <a:ext cx="8" cy="2"/>
            </a:xfrm>
            <a:prstGeom prst="line">
              <a:avLst/>
            </a:prstGeom>
            <a:noFill/>
            <a:ln w="0">
              <a:solidFill>
                <a:schemeClr val="tx1"/>
              </a:solidFill>
              <a:round/>
              <a:headEnd/>
              <a:tailEnd/>
            </a:ln>
          </p:spPr>
          <p:txBody>
            <a:bodyPr/>
            <a:lstStyle/>
            <a:p>
              <a:endParaRPr lang="en-GB"/>
            </a:p>
          </p:txBody>
        </p:sp>
        <p:sp>
          <p:nvSpPr>
            <p:cNvPr id="22913" name="Line 567"/>
            <p:cNvSpPr>
              <a:spLocks noChangeShapeType="1"/>
            </p:cNvSpPr>
            <p:nvPr/>
          </p:nvSpPr>
          <p:spPr bwMode="auto">
            <a:xfrm>
              <a:off x="2358" y="3017"/>
              <a:ext cx="9" cy="4"/>
            </a:xfrm>
            <a:prstGeom prst="line">
              <a:avLst/>
            </a:prstGeom>
            <a:noFill/>
            <a:ln w="0">
              <a:solidFill>
                <a:schemeClr val="tx1"/>
              </a:solidFill>
              <a:round/>
              <a:headEnd/>
              <a:tailEnd/>
            </a:ln>
          </p:spPr>
          <p:txBody>
            <a:bodyPr/>
            <a:lstStyle/>
            <a:p>
              <a:endParaRPr lang="en-GB"/>
            </a:p>
          </p:txBody>
        </p:sp>
        <p:sp>
          <p:nvSpPr>
            <p:cNvPr id="22914" name="Line 568"/>
            <p:cNvSpPr>
              <a:spLocks noChangeShapeType="1"/>
            </p:cNvSpPr>
            <p:nvPr/>
          </p:nvSpPr>
          <p:spPr bwMode="auto">
            <a:xfrm>
              <a:off x="2375" y="3023"/>
              <a:ext cx="8" cy="2"/>
            </a:xfrm>
            <a:prstGeom prst="line">
              <a:avLst/>
            </a:prstGeom>
            <a:noFill/>
            <a:ln w="0">
              <a:solidFill>
                <a:schemeClr val="tx1"/>
              </a:solidFill>
              <a:round/>
              <a:headEnd/>
              <a:tailEnd/>
            </a:ln>
          </p:spPr>
          <p:txBody>
            <a:bodyPr/>
            <a:lstStyle/>
            <a:p>
              <a:endParaRPr lang="en-GB"/>
            </a:p>
          </p:txBody>
        </p:sp>
        <p:sp>
          <p:nvSpPr>
            <p:cNvPr id="22915" name="Freeform 569"/>
            <p:cNvSpPr>
              <a:spLocks/>
            </p:cNvSpPr>
            <p:nvPr/>
          </p:nvSpPr>
          <p:spPr bwMode="auto">
            <a:xfrm>
              <a:off x="2392" y="3029"/>
              <a:ext cx="8" cy="2"/>
            </a:xfrm>
            <a:custGeom>
              <a:avLst/>
              <a:gdLst>
                <a:gd name="T0" fmla="*/ 0 w 8"/>
                <a:gd name="T1" fmla="*/ 0 h 2"/>
                <a:gd name="T2" fmla="*/ 2 w 8"/>
                <a:gd name="T3" fmla="*/ 0 h 2"/>
                <a:gd name="T4" fmla="*/ 8 w 8"/>
                <a:gd name="T5" fmla="*/ 2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0" y="0"/>
                  </a:moveTo>
                  <a:lnTo>
                    <a:pt x="2" y="0"/>
                  </a:lnTo>
                  <a:lnTo>
                    <a:pt x="8" y="2"/>
                  </a:lnTo>
                </a:path>
              </a:pathLst>
            </a:custGeom>
            <a:solidFill>
              <a:schemeClr val="tx1"/>
            </a:solidFill>
            <a:ln w="0">
              <a:solidFill>
                <a:schemeClr val="tx1"/>
              </a:solidFill>
              <a:round/>
              <a:headEnd/>
              <a:tailEnd/>
            </a:ln>
          </p:spPr>
          <p:txBody>
            <a:bodyPr/>
            <a:lstStyle/>
            <a:p>
              <a:endParaRPr lang="en-US"/>
            </a:p>
          </p:txBody>
        </p:sp>
        <p:sp>
          <p:nvSpPr>
            <p:cNvPr id="22916" name="Line 570"/>
            <p:cNvSpPr>
              <a:spLocks noChangeShapeType="1"/>
            </p:cNvSpPr>
            <p:nvPr/>
          </p:nvSpPr>
          <p:spPr bwMode="auto">
            <a:xfrm>
              <a:off x="2408" y="3033"/>
              <a:ext cx="9" cy="2"/>
            </a:xfrm>
            <a:prstGeom prst="line">
              <a:avLst/>
            </a:prstGeom>
            <a:noFill/>
            <a:ln w="0">
              <a:solidFill>
                <a:schemeClr val="tx1"/>
              </a:solidFill>
              <a:round/>
              <a:headEnd/>
              <a:tailEnd/>
            </a:ln>
          </p:spPr>
          <p:txBody>
            <a:bodyPr/>
            <a:lstStyle/>
            <a:p>
              <a:endParaRPr lang="en-GB"/>
            </a:p>
          </p:txBody>
        </p:sp>
        <p:sp>
          <p:nvSpPr>
            <p:cNvPr id="22917" name="Line 571"/>
            <p:cNvSpPr>
              <a:spLocks noChangeShapeType="1"/>
            </p:cNvSpPr>
            <p:nvPr/>
          </p:nvSpPr>
          <p:spPr bwMode="auto">
            <a:xfrm>
              <a:off x="2425" y="3037"/>
              <a:ext cx="8" cy="2"/>
            </a:xfrm>
            <a:prstGeom prst="line">
              <a:avLst/>
            </a:prstGeom>
            <a:noFill/>
            <a:ln w="0">
              <a:solidFill>
                <a:schemeClr val="tx1"/>
              </a:solidFill>
              <a:round/>
              <a:headEnd/>
              <a:tailEnd/>
            </a:ln>
          </p:spPr>
          <p:txBody>
            <a:bodyPr/>
            <a:lstStyle/>
            <a:p>
              <a:endParaRPr lang="en-GB"/>
            </a:p>
          </p:txBody>
        </p:sp>
        <p:sp>
          <p:nvSpPr>
            <p:cNvPr id="22918" name="Line 572"/>
            <p:cNvSpPr>
              <a:spLocks noChangeShapeType="1"/>
            </p:cNvSpPr>
            <p:nvPr/>
          </p:nvSpPr>
          <p:spPr bwMode="auto">
            <a:xfrm>
              <a:off x="2442" y="3040"/>
              <a:ext cx="8" cy="2"/>
            </a:xfrm>
            <a:prstGeom prst="line">
              <a:avLst/>
            </a:prstGeom>
            <a:noFill/>
            <a:ln w="0">
              <a:solidFill>
                <a:schemeClr val="tx1"/>
              </a:solidFill>
              <a:round/>
              <a:headEnd/>
              <a:tailEnd/>
            </a:ln>
          </p:spPr>
          <p:txBody>
            <a:bodyPr/>
            <a:lstStyle/>
            <a:p>
              <a:endParaRPr lang="en-GB"/>
            </a:p>
          </p:txBody>
        </p:sp>
        <p:sp>
          <p:nvSpPr>
            <p:cNvPr id="22919" name="Line 573"/>
            <p:cNvSpPr>
              <a:spLocks noChangeShapeType="1"/>
            </p:cNvSpPr>
            <p:nvPr/>
          </p:nvSpPr>
          <p:spPr bwMode="auto">
            <a:xfrm>
              <a:off x="2460" y="3044"/>
              <a:ext cx="8" cy="2"/>
            </a:xfrm>
            <a:prstGeom prst="line">
              <a:avLst/>
            </a:prstGeom>
            <a:noFill/>
            <a:ln w="0">
              <a:solidFill>
                <a:schemeClr val="tx1"/>
              </a:solidFill>
              <a:round/>
              <a:headEnd/>
              <a:tailEnd/>
            </a:ln>
          </p:spPr>
          <p:txBody>
            <a:bodyPr/>
            <a:lstStyle/>
            <a:p>
              <a:endParaRPr lang="en-GB"/>
            </a:p>
          </p:txBody>
        </p:sp>
        <p:sp>
          <p:nvSpPr>
            <p:cNvPr id="22920" name="Line 574"/>
            <p:cNvSpPr>
              <a:spLocks noChangeShapeType="1"/>
            </p:cNvSpPr>
            <p:nvPr/>
          </p:nvSpPr>
          <p:spPr bwMode="auto">
            <a:xfrm>
              <a:off x="2475" y="3048"/>
              <a:ext cx="10" cy="2"/>
            </a:xfrm>
            <a:prstGeom prst="line">
              <a:avLst/>
            </a:prstGeom>
            <a:noFill/>
            <a:ln w="0">
              <a:solidFill>
                <a:schemeClr val="tx1"/>
              </a:solidFill>
              <a:round/>
              <a:headEnd/>
              <a:tailEnd/>
            </a:ln>
          </p:spPr>
          <p:txBody>
            <a:bodyPr/>
            <a:lstStyle/>
            <a:p>
              <a:endParaRPr lang="en-GB"/>
            </a:p>
          </p:txBody>
        </p:sp>
        <p:sp>
          <p:nvSpPr>
            <p:cNvPr id="22921" name="Line 575"/>
            <p:cNvSpPr>
              <a:spLocks noChangeShapeType="1"/>
            </p:cNvSpPr>
            <p:nvPr/>
          </p:nvSpPr>
          <p:spPr bwMode="auto">
            <a:xfrm>
              <a:off x="2493" y="3052"/>
              <a:ext cx="7" cy="2"/>
            </a:xfrm>
            <a:prstGeom prst="line">
              <a:avLst/>
            </a:prstGeom>
            <a:noFill/>
            <a:ln w="0">
              <a:solidFill>
                <a:schemeClr val="tx1"/>
              </a:solidFill>
              <a:round/>
              <a:headEnd/>
              <a:tailEnd/>
            </a:ln>
          </p:spPr>
          <p:txBody>
            <a:bodyPr/>
            <a:lstStyle/>
            <a:p>
              <a:endParaRPr lang="en-GB"/>
            </a:p>
          </p:txBody>
        </p:sp>
        <p:sp>
          <p:nvSpPr>
            <p:cNvPr id="22922" name="Line 576"/>
            <p:cNvSpPr>
              <a:spLocks noChangeShapeType="1"/>
            </p:cNvSpPr>
            <p:nvPr/>
          </p:nvSpPr>
          <p:spPr bwMode="auto">
            <a:xfrm>
              <a:off x="2510" y="3056"/>
              <a:ext cx="8" cy="2"/>
            </a:xfrm>
            <a:prstGeom prst="line">
              <a:avLst/>
            </a:prstGeom>
            <a:noFill/>
            <a:ln w="0">
              <a:solidFill>
                <a:schemeClr val="tx1"/>
              </a:solidFill>
              <a:round/>
              <a:headEnd/>
              <a:tailEnd/>
            </a:ln>
          </p:spPr>
          <p:txBody>
            <a:bodyPr/>
            <a:lstStyle/>
            <a:p>
              <a:endParaRPr lang="en-GB"/>
            </a:p>
          </p:txBody>
        </p:sp>
        <p:sp>
          <p:nvSpPr>
            <p:cNvPr id="22923" name="Line 577"/>
            <p:cNvSpPr>
              <a:spLocks noChangeShapeType="1"/>
            </p:cNvSpPr>
            <p:nvPr/>
          </p:nvSpPr>
          <p:spPr bwMode="auto">
            <a:xfrm>
              <a:off x="2527" y="3060"/>
              <a:ext cx="8" cy="2"/>
            </a:xfrm>
            <a:prstGeom prst="line">
              <a:avLst/>
            </a:prstGeom>
            <a:noFill/>
            <a:ln w="0">
              <a:solidFill>
                <a:schemeClr val="tx1"/>
              </a:solidFill>
              <a:round/>
              <a:headEnd/>
              <a:tailEnd/>
            </a:ln>
          </p:spPr>
          <p:txBody>
            <a:bodyPr/>
            <a:lstStyle/>
            <a:p>
              <a:endParaRPr lang="en-GB"/>
            </a:p>
          </p:txBody>
        </p:sp>
        <p:sp>
          <p:nvSpPr>
            <p:cNvPr id="22924" name="Line 578"/>
            <p:cNvSpPr>
              <a:spLocks noChangeShapeType="1"/>
            </p:cNvSpPr>
            <p:nvPr/>
          </p:nvSpPr>
          <p:spPr bwMode="auto">
            <a:xfrm>
              <a:off x="2543" y="3064"/>
              <a:ext cx="10" cy="2"/>
            </a:xfrm>
            <a:prstGeom prst="line">
              <a:avLst/>
            </a:prstGeom>
            <a:noFill/>
            <a:ln w="0">
              <a:solidFill>
                <a:schemeClr val="tx1"/>
              </a:solidFill>
              <a:round/>
              <a:headEnd/>
              <a:tailEnd/>
            </a:ln>
          </p:spPr>
          <p:txBody>
            <a:bodyPr/>
            <a:lstStyle/>
            <a:p>
              <a:endParaRPr lang="en-GB"/>
            </a:p>
          </p:txBody>
        </p:sp>
        <p:sp>
          <p:nvSpPr>
            <p:cNvPr id="22925" name="Line 579"/>
            <p:cNvSpPr>
              <a:spLocks noChangeShapeType="1"/>
            </p:cNvSpPr>
            <p:nvPr/>
          </p:nvSpPr>
          <p:spPr bwMode="auto">
            <a:xfrm>
              <a:off x="2560" y="3068"/>
              <a:ext cx="10" cy="2"/>
            </a:xfrm>
            <a:prstGeom prst="line">
              <a:avLst/>
            </a:prstGeom>
            <a:noFill/>
            <a:ln w="0">
              <a:solidFill>
                <a:schemeClr val="tx1"/>
              </a:solidFill>
              <a:round/>
              <a:headEnd/>
              <a:tailEnd/>
            </a:ln>
          </p:spPr>
          <p:txBody>
            <a:bodyPr/>
            <a:lstStyle/>
            <a:p>
              <a:endParaRPr lang="en-GB"/>
            </a:p>
          </p:txBody>
        </p:sp>
        <p:sp>
          <p:nvSpPr>
            <p:cNvPr id="22926" name="Line 580"/>
            <p:cNvSpPr>
              <a:spLocks noChangeShapeType="1"/>
            </p:cNvSpPr>
            <p:nvPr/>
          </p:nvSpPr>
          <p:spPr bwMode="auto">
            <a:xfrm>
              <a:off x="2578" y="3072"/>
              <a:ext cx="7" cy="2"/>
            </a:xfrm>
            <a:prstGeom prst="line">
              <a:avLst/>
            </a:prstGeom>
            <a:noFill/>
            <a:ln w="0">
              <a:solidFill>
                <a:schemeClr val="tx1"/>
              </a:solidFill>
              <a:round/>
              <a:headEnd/>
              <a:tailEnd/>
            </a:ln>
          </p:spPr>
          <p:txBody>
            <a:bodyPr/>
            <a:lstStyle/>
            <a:p>
              <a:endParaRPr lang="en-GB"/>
            </a:p>
          </p:txBody>
        </p:sp>
        <p:sp>
          <p:nvSpPr>
            <p:cNvPr id="22927" name="Line 581"/>
            <p:cNvSpPr>
              <a:spLocks noChangeShapeType="1"/>
            </p:cNvSpPr>
            <p:nvPr/>
          </p:nvSpPr>
          <p:spPr bwMode="auto">
            <a:xfrm>
              <a:off x="2595" y="3076"/>
              <a:ext cx="8" cy="1"/>
            </a:xfrm>
            <a:prstGeom prst="line">
              <a:avLst/>
            </a:prstGeom>
            <a:noFill/>
            <a:ln w="0">
              <a:solidFill>
                <a:schemeClr val="tx1"/>
              </a:solidFill>
              <a:round/>
              <a:headEnd/>
              <a:tailEnd/>
            </a:ln>
          </p:spPr>
          <p:txBody>
            <a:bodyPr/>
            <a:lstStyle/>
            <a:p>
              <a:endParaRPr lang="en-GB"/>
            </a:p>
          </p:txBody>
        </p:sp>
        <p:sp>
          <p:nvSpPr>
            <p:cNvPr id="22928" name="Line 582"/>
            <p:cNvSpPr>
              <a:spLocks noChangeShapeType="1"/>
            </p:cNvSpPr>
            <p:nvPr/>
          </p:nvSpPr>
          <p:spPr bwMode="auto">
            <a:xfrm>
              <a:off x="2612" y="3077"/>
              <a:ext cx="8" cy="2"/>
            </a:xfrm>
            <a:prstGeom prst="line">
              <a:avLst/>
            </a:prstGeom>
            <a:noFill/>
            <a:ln w="0">
              <a:solidFill>
                <a:schemeClr val="tx1"/>
              </a:solidFill>
              <a:round/>
              <a:headEnd/>
              <a:tailEnd/>
            </a:ln>
          </p:spPr>
          <p:txBody>
            <a:bodyPr/>
            <a:lstStyle/>
            <a:p>
              <a:endParaRPr lang="en-GB"/>
            </a:p>
          </p:txBody>
        </p:sp>
        <p:sp>
          <p:nvSpPr>
            <p:cNvPr id="22929" name="Line 583"/>
            <p:cNvSpPr>
              <a:spLocks noChangeShapeType="1"/>
            </p:cNvSpPr>
            <p:nvPr/>
          </p:nvSpPr>
          <p:spPr bwMode="auto">
            <a:xfrm>
              <a:off x="2630" y="3081"/>
              <a:ext cx="7" cy="2"/>
            </a:xfrm>
            <a:prstGeom prst="line">
              <a:avLst/>
            </a:prstGeom>
            <a:noFill/>
            <a:ln w="0">
              <a:solidFill>
                <a:schemeClr val="tx1"/>
              </a:solidFill>
              <a:round/>
              <a:headEnd/>
              <a:tailEnd/>
            </a:ln>
          </p:spPr>
          <p:txBody>
            <a:bodyPr/>
            <a:lstStyle/>
            <a:p>
              <a:endParaRPr lang="en-GB"/>
            </a:p>
          </p:txBody>
        </p:sp>
        <p:sp>
          <p:nvSpPr>
            <p:cNvPr id="22930" name="Line 584"/>
            <p:cNvSpPr>
              <a:spLocks noChangeShapeType="1"/>
            </p:cNvSpPr>
            <p:nvPr/>
          </p:nvSpPr>
          <p:spPr bwMode="auto">
            <a:xfrm>
              <a:off x="2645" y="3085"/>
              <a:ext cx="10" cy="2"/>
            </a:xfrm>
            <a:prstGeom prst="line">
              <a:avLst/>
            </a:prstGeom>
            <a:noFill/>
            <a:ln w="0">
              <a:solidFill>
                <a:schemeClr val="tx1"/>
              </a:solidFill>
              <a:round/>
              <a:headEnd/>
              <a:tailEnd/>
            </a:ln>
          </p:spPr>
          <p:txBody>
            <a:bodyPr/>
            <a:lstStyle/>
            <a:p>
              <a:endParaRPr lang="en-GB"/>
            </a:p>
          </p:txBody>
        </p:sp>
        <p:sp>
          <p:nvSpPr>
            <p:cNvPr id="22931" name="Line 585"/>
            <p:cNvSpPr>
              <a:spLocks noChangeShapeType="1"/>
            </p:cNvSpPr>
            <p:nvPr/>
          </p:nvSpPr>
          <p:spPr bwMode="auto">
            <a:xfrm>
              <a:off x="2663" y="3089"/>
              <a:ext cx="9" cy="2"/>
            </a:xfrm>
            <a:prstGeom prst="line">
              <a:avLst/>
            </a:prstGeom>
            <a:noFill/>
            <a:ln w="0">
              <a:solidFill>
                <a:schemeClr val="tx1"/>
              </a:solidFill>
              <a:round/>
              <a:headEnd/>
              <a:tailEnd/>
            </a:ln>
          </p:spPr>
          <p:txBody>
            <a:bodyPr/>
            <a:lstStyle/>
            <a:p>
              <a:endParaRPr lang="en-GB"/>
            </a:p>
          </p:txBody>
        </p:sp>
        <p:sp>
          <p:nvSpPr>
            <p:cNvPr id="22932" name="Line 586"/>
            <p:cNvSpPr>
              <a:spLocks noChangeShapeType="1"/>
            </p:cNvSpPr>
            <p:nvPr/>
          </p:nvSpPr>
          <p:spPr bwMode="auto">
            <a:xfrm>
              <a:off x="2680" y="3091"/>
              <a:ext cx="8" cy="2"/>
            </a:xfrm>
            <a:prstGeom prst="line">
              <a:avLst/>
            </a:prstGeom>
            <a:noFill/>
            <a:ln w="0">
              <a:solidFill>
                <a:schemeClr val="tx1"/>
              </a:solidFill>
              <a:round/>
              <a:headEnd/>
              <a:tailEnd/>
            </a:ln>
          </p:spPr>
          <p:txBody>
            <a:bodyPr/>
            <a:lstStyle/>
            <a:p>
              <a:endParaRPr lang="en-GB"/>
            </a:p>
          </p:txBody>
        </p:sp>
        <p:sp>
          <p:nvSpPr>
            <p:cNvPr id="22933" name="Line 587"/>
            <p:cNvSpPr>
              <a:spLocks noChangeShapeType="1"/>
            </p:cNvSpPr>
            <p:nvPr/>
          </p:nvSpPr>
          <p:spPr bwMode="auto">
            <a:xfrm>
              <a:off x="2697" y="3095"/>
              <a:ext cx="8" cy="2"/>
            </a:xfrm>
            <a:prstGeom prst="line">
              <a:avLst/>
            </a:prstGeom>
            <a:noFill/>
            <a:ln w="0">
              <a:solidFill>
                <a:schemeClr val="tx1"/>
              </a:solidFill>
              <a:round/>
              <a:headEnd/>
              <a:tailEnd/>
            </a:ln>
          </p:spPr>
          <p:txBody>
            <a:bodyPr/>
            <a:lstStyle/>
            <a:p>
              <a:endParaRPr lang="en-GB"/>
            </a:p>
          </p:txBody>
        </p:sp>
        <p:sp>
          <p:nvSpPr>
            <p:cNvPr id="22934" name="Line 588"/>
            <p:cNvSpPr>
              <a:spLocks noChangeShapeType="1"/>
            </p:cNvSpPr>
            <p:nvPr/>
          </p:nvSpPr>
          <p:spPr bwMode="auto">
            <a:xfrm>
              <a:off x="2715" y="3097"/>
              <a:ext cx="7" cy="2"/>
            </a:xfrm>
            <a:prstGeom prst="line">
              <a:avLst/>
            </a:prstGeom>
            <a:noFill/>
            <a:ln w="0">
              <a:solidFill>
                <a:schemeClr val="tx1"/>
              </a:solidFill>
              <a:round/>
              <a:headEnd/>
              <a:tailEnd/>
            </a:ln>
          </p:spPr>
          <p:txBody>
            <a:bodyPr/>
            <a:lstStyle/>
            <a:p>
              <a:endParaRPr lang="en-GB"/>
            </a:p>
          </p:txBody>
        </p:sp>
        <p:sp>
          <p:nvSpPr>
            <p:cNvPr id="22935" name="Line 589"/>
            <p:cNvSpPr>
              <a:spLocks noChangeShapeType="1"/>
            </p:cNvSpPr>
            <p:nvPr/>
          </p:nvSpPr>
          <p:spPr bwMode="auto">
            <a:xfrm>
              <a:off x="2732" y="3101"/>
              <a:ext cx="8" cy="2"/>
            </a:xfrm>
            <a:prstGeom prst="line">
              <a:avLst/>
            </a:prstGeom>
            <a:noFill/>
            <a:ln w="0">
              <a:solidFill>
                <a:schemeClr val="tx1"/>
              </a:solidFill>
              <a:round/>
              <a:headEnd/>
              <a:tailEnd/>
            </a:ln>
          </p:spPr>
          <p:txBody>
            <a:bodyPr/>
            <a:lstStyle/>
            <a:p>
              <a:endParaRPr lang="en-GB"/>
            </a:p>
          </p:txBody>
        </p:sp>
        <p:sp>
          <p:nvSpPr>
            <p:cNvPr id="22936" name="Line 590"/>
            <p:cNvSpPr>
              <a:spLocks noChangeShapeType="1"/>
            </p:cNvSpPr>
            <p:nvPr/>
          </p:nvSpPr>
          <p:spPr bwMode="auto">
            <a:xfrm>
              <a:off x="2749" y="3105"/>
              <a:ext cx="8" cy="1"/>
            </a:xfrm>
            <a:prstGeom prst="line">
              <a:avLst/>
            </a:prstGeom>
            <a:noFill/>
            <a:ln w="0">
              <a:solidFill>
                <a:schemeClr val="tx1"/>
              </a:solidFill>
              <a:round/>
              <a:headEnd/>
              <a:tailEnd/>
            </a:ln>
          </p:spPr>
          <p:txBody>
            <a:bodyPr/>
            <a:lstStyle/>
            <a:p>
              <a:endParaRPr lang="en-GB"/>
            </a:p>
          </p:txBody>
        </p:sp>
        <p:sp>
          <p:nvSpPr>
            <p:cNvPr id="22937" name="Line 591"/>
            <p:cNvSpPr>
              <a:spLocks noChangeShapeType="1"/>
            </p:cNvSpPr>
            <p:nvPr/>
          </p:nvSpPr>
          <p:spPr bwMode="auto">
            <a:xfrm>
              <a:off x="2765" y="3107"/>
              <a:ext cx="10" cy="2"/>
            </a:xfrm>
            <a:prstGeom prst="line">
              <a:avLst/>
            </a:prstGeom>
            <a:noFill/>
            <a:ln w="0">
              <a:solidFill>
                <a:schemeClr val="tx1"/>
              </a:solidFill>
              <a:round/>
              <a:headEnd/>
              <a:tailEnd/>
            </a:ln>
          </p:spPr>
          <p:txBody>
            <a:bodyPr/>
            <a:lstStyle/>
            <a:p>
              <a:endParaRPr lang="en-GB"/>
            </a:p>
          </p:txBody>
        </p:sp>
        <p:sp>
          <p:nvSpPr>
            <p:cNvPr id="22938" name="Freeform 592"/>
            <p:cNvSpPr>
              <a:spLocks/>
            </p:cNvSpPr>
            <p:nvPr/>
          </p:nvSpPr>
          <p:spPr bwMode="auto">
            <a:xfrm>
              <a:off x="2782" y="3111"/>
              <a:ext cx="10" cy="1"/>
            </a:xfrm>
            <a:custGeom>
              <a:avLst/>
              <a:gdLst>
                <a:gd name="T0" fmla="*/ 0 w 10"/>
                <a:gd name="T1" fmla="*/ 0 h 1"/>
                <a:gd name="T2" fmla="*/ 6 w 10"/>
                <a:gd name="T3" fmla="*/ 0 h 1"/>
                <a:gd name="T4" fmla="*/ 1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0" y="0"/>
                  </a:moveTo>
                  <a:lnTo>
                    <a:pt x="6" y="0"/>
                  </a:lnTo>
                  <a:lnTo>
                    <a:pt x="10" y="0"/>
                  </a:lnTo>
                </a:path>
              </a:pathLst>
            </a:custGeom>
            <a:solidFill>
              <a:schemeClr val="tx1"/>
            </a:solidFill>
            <a:ln w="0">
              <a:solidFill>
                <a:schemeClr val="tx1"/>
              </a:solidFill>
              <a:round/>
              <a:headEnd/>
              <a:tailEnd/>
            </a:ln>
          </p:spPr>
          <p:txBody>
            <a:bodyPr/>
            <a:lstStyle/>
            <a:p>
              <a:endParaRPr lang="en-US"/>
            </a:p>
          </p:txBody>
        </p:sp>
        <p:sp>
          <p:nvSpPr>
            <p:cNvPr id="22939" name="Line 593"/>
            <p:cNvSpPr>
              <a:spLocks noChangeShapeType="1"/>
            </p:cNvSpPr>
            <p:nvPr/>
          </p:nvSpPr>
          <p:spPr bwMode="auto">
            <a:xfrm>
              <a:off x="2800" y="3113"/>
              <a:ext cx="9" cy="1"/>
            </a:xfrm>
            <a:prstGeom prst="line">
              <a:avLst/>
            </a:prstGeom>
            <a:noFill/>
            <a:ln w="0">
              <a:solidFill>
                <a:schemeClr val="tx1"/>
              </a:solidFill>
              <a:round/>
              <a:headEnd/>
              <a:tailEnd/>
            </a:ln>
          </p:spPr>
          <p:txBody>
            <a:bodyPr/>
            <a:lstStyle/>
            <a:p>
              <a:endParaRPr lang="en-GB"/>
            </a:p>
          </p:txBody>
        </p:sp>
        <p:sp>
          <p:nvSpPr>
            <p:cNvPr id="22940" name="Line 594"/>
            <p:cNvSpPr>
              <a:spLocks noChangeShapeType="1"/>
            </p:cNvSpPr>
            <p:nvPr/>
          </p:nvSpPr>
          <p:spPr bwMode="auto">
            <a:xfrm>
              <a:off x="2817" y="3114"/>
              <a:ext cx="10" cy="2"/>
            </a:xfrm>
            <a:prstGeom prst="line">
              <a:avLst/>
            </a:prstGeom>
            <a:noFill/>
            <a:ln w="0">
              <a:solidFill>
                <a:schemeClr val="tx1"/>
              </a:solidFill>
              <a:round/>
              <a:headEnd/>
              <a:tailEnd/>
            </a:ln>
          </p:spPr>
          <p:txBody>
            <a:bodyPr/>
            <a:lstStyle/>
            <a:p>
              <a:endParaRPr lang="en-GB"/>
            </a:p>
          </p:txBody>
        </p:sp>
        <p:sp>
          <p:nvSpPr>
            <p:cNvPr id="22941" name="Line 595"/>
            <p:cNvSpPr>
              <a:spLocks noChangeShapeType="1"/>
            </p:cNvSpPr>
            <p:nvPr/>
          </p:nvSpPr>
          <p:spPr bwMode="auto">
            <a:xfrm>
              <a:off x="2834" y="3118"/>
              <a:ext cx="8" cy="1"/>
            </a:xfrm>
            <a:prstGeom prst="line">
              <a:avLst/>
            </a:prstGeom>
            <a:noFill/>
            <a:ln w="0">
              <a:solidFill>
                <a:schemeClr val="tx1"/>
              </a:solidFill>
              <a:round/>
              <a:headEnd/>
              <a:tailEnd/>
            </a:ln>
          </p:spPr>
          <p:txBody>
            <a:bodyPr/>
            <a:lstStyle/>
            <a:p>
              <a:endParaRPr lang="en-GB"/>
            </a:p>
          </p:txBody>
        </p:sp>
        <p:sp>
          <p:nvSpPr>
            <p:cNvPr id="22942" name="Line 596"/>
            <p:cNvSpPr>
              <a:spLocks noChangeShapeType="1"/>
            </p:cNvSpPr>
            <p:nvPr/>
          </p:nvSpPr>
          <p:spPr bwMode="auto">
            <a:xfrm>
              <a:off x="2852" y="3120"/>
              <a:ext cx="7" cy="1"/>
            </a:xfrm>
            <a:prstGeom prst="line">
              <a:avLst/>
            </a:prstGeom>
            <a:noFill/>
            <a:ln w="0">
              <a:solidFill>
                <a:schemeClr val="tx1"/>
              </a:solidFill>
              <a:round/>
              <a:headEnd/>
              <a:tailEnd/>
            </a:ln>
          </p:spPr>
          <p:txBody>
            <a:bodyPr/>
            <a:lstStyle/>
            <a:p>
              <a:endParaRPr lang="en-GB"/>
            </a:p>
          </p:txBody>
        </p:sp>
        <p:sp>
          <p:nvSpPr>
            <p:cNvPr id="22943" name="Line 597"/>
            <p:cNvSpPr>
              <a:spLocks noChangeShapeType="1"/>
            </p:cNvSpPr>
            <p:nvPr/>
          </p:nvSpPr>
          <p:spPr bwMode="auto">
            <a:xfrm>
              <a:off x="2869" y="3122"/>
              <a:ext cx="8" cy="2"/>
            </a:xfrm>
            <a:prstGeom prst="line">
              <a:avLst/>
            </a:prstGeom>
            <a:noFill/>
            <a:ln w="0">
              <a:solidFill>
                <a:schemeClr val="tx1"/>
              </a:solidFill>
              <a:round/>
              <a:headEnd/>
              <a:tailEnd/>
            </a:ln>
          </p:spPr>
          <p:txBody>
            <a:bodyPr/>
            <a:lstStyle/>
            <a:p>
              <a:endParaRPr lang="en-GB"/>
            </a:p>
          </p:txBody>
        </p:sp>
        <p:sp>
          <p:nvSpPr>
            <p:cNvPr id="22944" name="Line 598"/>
            <p:cNvSpPr>
              <a:spLocks noChangeShapeType="1"/>
            </p:cNvSpPr>
            <p:nvPr/>
          </p:nvSpPr>
          <p:spPr bwMode="auto">
            <a:xfrm>
              <a:off x="2887" y="3124"/>
              <a:ext cx="7" cy="2"/>
            </a:xfrm>
            <a:prstGeom prst="line">
              <a:avLst/>
            </a:prstGeom>
            <a:noFill/>
            <a:ln w="0">
              <a:solidFill>
                <a:schemeClr val="tx1"/>
              </a:solidFill>
              <a:round/>
              <a:headEnd/>
              <a:tailEnd/>
            </a:ln>
          </p:spPr>
          <p:txBody>
            <a:bodyPr/>
            <a:lstStyle/>
            <a:p>
              <a:endParaRPr lang="en-GB"/>
            </a:p>
          </p:txBody>
        </p:sp>
        <p:sp>
          <p:nvSpPr>
            <p:cNvPr id="22945" name="Line 599"/>
            <p:cNvSpPr>
              <a:spLocks noChangeShapeType="1"/>
            </p:cNvSpPr>
            <p:nvPr/>
          </p:nvSpPr>
          <p:spPr bwMode="auto">
            <a:xfrm>
              <a:off x="2904" y="3126"/>
              <a:ext cx="8" cy="2"/>
            </a:xfrm>
            <a:prstGeom prst="line">
              <a:avLst/>
            </a:prstGeom>
            <a:noFill/>
            <a:ln w="0">
              <a:solidFill>
                <a:schemeClr val="tx1"/>
              </a:solidFill>
              <a:round/>
              <a:headEnd/>
              <a:tailEnd/>
            </a:ln>
          </p:spPr>
          <p:txBody>
            <a:bodyPr/>
            <a:lstStyle/>
            <a:p>
              <a:endParaRPr lang="en-GB"/>
            </a:p>
          </p:txBody>
        </p:sp>
        <p:sp>
          <p:nvSpPr>
            <p:cNvPr id="22946" name="Line 600"/>
            <p:cNvSpPr>
              <a:spLocks noChangeShapeType="1"/>
            </p:cNvSpPr>
            <p:nvPr/>
          </p:nvSpPr>
          <p:spPr bwMode="auto">
            <a:xfrm>
              <a:off x="2921" y="3130"/>
              <a:ext cx="8" cy="1"/>
            </a:xfrm>
            <a:prstGeom prst="line">
              <a:avLst/>
            </a:prstGeom>
            <a:noFill/>
            <a:ln w="0">
              <a:solidFill>
                <a:schemeClr val="tx1"/>
              </a:solidFill>
              <a:round/>
              <a:headEnd/>
              <a:tailEnd/>
            </a:ln>
          </p:spPr>
          <p:txBody>
            <a:bodyPr/>
            <a:lstStyle/>
            <a:p>
              <a:endParaRPr lang="en-GB"/>
            </a:p>
          </p:txBody>
        </p:sp>
        <p:sp>
          <p:nvSpPr>
            <p:cNvPr id="22947" name="Line 601"/>
            <p:cNvSpPr>
              <a:spLocks noChangeShapeType="1"/>
            </p:cNvSpPr>
            <p:nvPr/>
          </p:nvSpPr>
          <p:spPr bwMode="auto">
            <a:xfrm>
              <a:off x="2939" y="3132"/>
              <a:ext cx="7" cy="1"/>
            </a:xfrm>
            <a:prstGeom prst="line">
              <a:avLst/>
            </a:prstGeom>
            <a:noFill/>
            <a:ln w="0">
              <a:solidFill>
                <a:schemeClr val="tx1"/>
              </a:solidFill>
              <a:round/>
              <a:headEnd/>
              <a:tailEnd/>
            </a:ln>
          </p:spPr>
          <p:txBody>
            <a:bodyPr/>
            <a:lstStyle/>
            <a:p>
              <a:endParaRPr lang="en-GB"/>
            </a:p>
          </p:txBody>
        </p:sp>
        <p:sp>
          <p:nvSpPr>
            <p:cNvPr id="22948" name="Line 602"/>
            <p:cNvSpPr>
              <a:spLocks noChangeShapeType="1"/>
            </p:cNvSpPr>
            <p:nvPr/>
          </p:nvSpPr>
          <p:spPr bwMode="auto">
            <a:xfrm>
              <a:off x="2954" y="3134"/>
              <a:ext cx="10" cy="1"/>
            </a:xfrm>
            <a:prstGeom prst="line">
              <a:avLst/>
            </a:prstGeom>
            <a:noFill/>
            <a:ln w="0">
              <a:solidFill>
                <a:schemeClr val="tx1"/>
              </a:solidFill>
              <a:round/>
              <a:headEnd/>
              <a:tailEnd/>
            </a:ln>
          </p:spPr>
          <p:txBody>
            <a:bodyPr/>
            <a:lstStyle/>
            <a:p>
              <a:endParaRPr lang="en-GB"/>
            </a:p>
          </p:txBody>
        </p:sp>
        <p:sp>
          <p:nvSpPr>
            <p:cNvPr id="22949" name="Line 603"/>
            <p:cNvSpPr>
              <a:spLocks noChangeShapeType="1"/>
            </p:cNvSpPr>
            <p:nvPr/>
          </p:nvSpPr>
          <p:spPr bwMode="auto">
            <a:xfrm>
              <a:off x="2971" y="3136"/>
              <a:ext cx="10" cy="1"/>
            </a:xfrm>
            <a:prstGeom prst="line">
              <a:avLst/>
            </a:prstGeom>
            <a:noFill/>
            <a:ln w="0">
              <a:solidFill>
                <a:schemeClr val="tx1"/>
              </a:solidFill>
              <a:round/>
              <a:headEnd/>
              <a:tailEnd/>
            </a:ln>
          </p:spPr>
          <p:txBody>
            <a:bodyPr/>
            <a:lstStyle/>
            <a:p>
              <a:endParaRPr lang="en-GB"/>
            </a:p>
          </p:txBody>
        </p:sp>
        <p:sp>
          <p:nvSpPr>
            <p:cNvPr id="22950" name="Line 604"/>
            <p:cNvSpPr>
              <a:spLocks noChangeShapeType="1"/>
            </p:cNvSpPr>
            <p:nvPr/>
          </p:nvSpPr>
          <p:spPr bwMode="auto">
            <a:xfrm>
              <a:off x="2989" y="3138"/>
              <a:ext cx="9" cy="2"/>
            </a:xfrm>
            <a:prstGeom prst="line">
              <a:avLst/>
            </a:prstGeom>
            <a:noFill/>
            <a:ln w="0">
              <a:solidFill>
                <a:schemeClr val="tx1"/>
              </a:solidFill>
              <a:round/>
              <a:headEnd/>
              <a:tailEnd/>
            </a:ln>
          </p:spPr>
          <p:txBody>
            <a:bodyPr/>
            <a:lstStyle/>
            <a:p>
              <a:endParaRPr lang="en-GB"/>
            </a:p>
          </p:txBody>
        </p:sp>
        <p:sp>
          <p:nvSpPr>
            <p:cNvPr id="22951" name="Line 605"/>
            <p:cNvSpPr>
              <a:spLocks noChangeShapeType="1"/>
            </p:cNvSpPr>
            <p:nvPr/>
          </p:nvSpPr>
          <p:spPr bwMode="auto">
            <a:xfrm>
              <a:off x="3006" y="3140"/>
              <a:ext cx="10" cy="2"/>
            </a:xfrm>
            <a:prstGeom prst="line">
              <a:avLst/>
            </a:prstGeom>
            <a:noFill/>
            <a:ln w="0">
              <a:solidFill>
                <a:schemeClr val="tx1"/>
              </a:solidFill>
              <a:round/>
              <a:headEnd/>
              <a:tailEnd/>
            </a:ln>
          </p:spPr>
          <p:txBody>
            <a:bodyPr/>
            <a:lstStyle/>
            <a:p>
              <a:endParaRPr lang="en-GB"/>
            </a:p>
          </p:txBody>
        </p:sp>
        <p:sp>
          <p:nvSpPr>
            <p:cNvPr id="22952" name="Line 606"/>
            <p:cNvSpPr>
              <a:spLocks noChangeShapeType="1"/>
            </p:cNvSpPr>
            <p:nvPr/>
          </p:nvSpPr>
          <p:spPr bwMode="auto">
            <a:xfrm>
              <a:off x="3024" y="3142"/>
              <a:ext cx="9" cy="2"/>
            </a:xfrm>
            <a:prstGeom prst="line">
              <a:avLst/>
            </a:prstGeom>
            <a:noFill/>
            <a:ln w="0">
              <a:solidFill>
                <a:schemeClr val="tx1"/>
              </a:solidFill>
              <a:round/>
              <a:headEnd/>
              <a:tailEnd/>
            </a:ln>
          </p:spPr>
          <p:txBody>
            <a:bodyPr/>
            <a:lstStyle/>
            <a:p>
              <a:endParaRPr lang="en-GB"/>
            </a:p>
          </p:txBody>
        </p:sp>
        <p:sp>
          <p:nvSpPr>
            <p:cNvPr id="22953" name="Freeform 607"/>
            <p:cNvSpPr>
              <a:spLocks/>
            </p:cNvSpPr>
            <p:nvPr/>
          </p:nvSpPr>
          <p:spPr bwMode="auto">
            <a:xfrm>
              <a:off x="3041" y="3144"/>
              <a:ext cx="10" cy="2"/>
            </a:xfrm>
            <a:custGeom>
              <a:avLst/>
              <a:gdLst>
                <a:gd name="T0" fmla="*/ 0 w 10"/>
                <a:gd name="T1" fmla="*/ 0 h 2"/>
                <a:gd name="T2" fmla="*/ 8 w 10"/>
                <a:gd name="T3" fmla="*/ 2 h 2"/>
                <a:gd name="T4" fmla="*/ 10 w 10"/>
                <a:gd name="T5" fmla="*/ 2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0" y="0"/>
                  </a:moveTo>
                  <a:lnTo>
                    <a:pt x="8" y="2"/>
                  </a:lnTo>
                  <a:lnTo>
                    <a:pt x="10" y="2"/>
                  </a:lnTo>
                </a:path>
              </a:pathLst>
            </a:custGeom>
            <a:solidFill>
              <a:schemeClr val="tx1"/>
            </a:solidFill>
            <a:ln w="0">
              <a:solidFill>
                <a:schemeClr val="tx1"/>
              </a:solidFill>
              <a:round/>
              <a:headEnd/>
              <a:tailEnd/>
            </a:ln>
          </p:spPr>
          <p:txBody>
            <a:bodyPr/>
            <a:lstStyle/>
            <a:p>
              <a:endParaRPr lang="en-US"/>
            </a:p>
          </p:txBody>
        </p:sp>
        <p:sp>
          <p:nvSpPr>
            <p:cNvPr id="22954" name="Line 608"/>
            <p:cNvSpPr>
              <a:spLocks noChangeShapeType="1"/>
            </p:cNvSpPr>
            <p:nvPr/>
          </p:nvSpPr>
          <p:spPr bwMode="auto">
            <a:xfrm>
              <a:off x="3058" y="3146"/>
              <a:ext cx="10" cy="2"/>
            </a:xfrm>
            <a:prstGeom prst="line">
              <a:avLst/>
            </a:prstGeom>
            <a:noFill/>
            <a:ln w="0">
              <a:solidFill>
                <a:schemeClr val="tx1"/>
              </a:solidFill>
              <a:round/>
              <a:headEnd/>
              <a:tailEnd/>
            </a:ln>
          </p:spPr>
          <p:txBody>
            <a:bodyPr/>
            <a:lstStyle/>
            <a:p>
              <a:endParaRPr lang="en-GB"/>
            </a:p>
          </p:txBody>
        </p:sp>
        <p:sp>
          <p:nvSpPr>
            <p:cNvPr id="22955" name="Line 609"/>
            <p:cNvSpPr>
              <a:spLocks noChangeShapeType="1"/>
            </p:cNvSpPr>
            <p:nvPr/>
          </p:nvSpPr>
          <p:spPr bwMode="auto">
            <a:xfrm>
              <a:off x="3076" y="3148"/>
              <a:ext cx="9" cy="2"/>
            </a:xfrm>
            <a:prstGeom prst="line">
              <a:avLst/>
            </a:prstGeom>
            <a:noFill/>
            <a:ln w="0">
              <a:solidFill>
                <a:schemeClr val="tx1"/>
              </a:solidFill>
              <a:round/>
              <a:headEnd/>
              <a:tailEnd/>
            </a:ln>
          </p:spPr>
          <p:txBody>
            <a:bodyPr/>
            <a:lstStyle/>
            <a:p>
              <a:endParaRPr lang="en-GB"/>
            </a:p>
          </p:txBody>
        </p:sp>
        <p:sp>
          <p:nvSpPr>
            <p:cNvPr id="22956" name="Line 610"/>
            <p:cNvSpPr>
              <a:spLocks noChangeShapeType="1"/>
            </p:cNvSpPr>
            <p:nvPr/>
          </p:nvSpPr>
          <p:spPr bwMode="auto">
            <a:xfrm>
              <a:off x="3093" y="3150"/>
              <a:ext cx="8" cy="1"/>
            </a:xfrm>
            <a:prstGeom prst="line">
              <a:avLst/>
            </a:prstGeom>
            <a:noFill/>
            <a:ln w="0">
              <a:solidFill>
                <a:schemeClr val="tx1"/>
              </a:solidFill>
              <a:round/>
              <a:headEnd/>
              <a:tailEnd/>
            </a:ln>
          </p:spPr>
          <p:txBody>
            <a:bodyPr/>
            <a:lstStyle/>
            <a:p>
              <a:endParaRPr lang="en-GB"/>
            </a:p>
          </p:txBody>
        </p:sp>
        <p:sp>
          <p:nvSpPr>
            <p:cNvPr id="22957" name="Line 611"/>
            <p:cNvSpPr>
              <a:spLocks noChangeShapeType="1"/>
            </p:cNvSpPr>
            <p:nvPr/>
          </p:nvSpPr>
          <p:spPr bwMode="auto">
            <a:xfrm>
              <a:off x="3110" y="3151"/>
              <a:ext cx="8" cy="1"/>
            </a:xfrm>
            <a:prstGeom prst="line">
              <a:avLst/>
            </a:prstGeom>
            <a:noFill/>
            <a:ln w="0">
              <a:solidFill>
                <a:schemeClr val="tx1"/>
              </a:solidFill>
              <a:round/>
              <a:headEnd/>
              <a:tailEnd/>
            </a:ln>
          </p:spPr>
          <p:txBody>
            <a:bodyPr/>
            <a:lstStyle/>
            <a:p>
              <a:endParaRPr lang="en-GB"/>
            </a:p>
          </p:txBody>
        </p:sp>
        <p:sp>
          <p:nvSpPr>
            <p:cNvPr id="22958" name="Line 612"/>
            <p:cNvSpPr>
              <a:spLocks noChangeShapeType="1"/>
            </p:cNvSpPr>
            <p:nvPr/>
          </p:nvSpPr>
          <p:spPr bwMode="auto">
            <a:xfrm>
              <a:off x="3128" y="3153"/>
              <a:ext cx="8" cy="1"/>
            </a:xfrm>
            <a:prstGeom prst="line">
              <a:avLst/>
            </a:prstGeom>
            <a:noFill/>
            <a:ln w="0">
              <a:solidFill>
                <a:schemeClr val="tx1"/>
              </a:solidFill>
              <a:round/>
              <a:headEnd/>
              <a:tailEnd/>
            </a:ln>
          </p:spPr>
          <p:txBody>
            <a:bodyPr/>
            <a:lstStyle/>
            <a:p>
              <a:endParaRPr lang="en-GB"/>
            </a:p>
          </p:txBody>
        </p:sp>
        <p:sp>
          <p:nvSpPr>
            <p:cNvPr id="22959" name="Line 613"/>
            <p:cNvSpPr>
              <a:spLocks noChangeShapeType="1"/>
            </p:cNvSpPr>
            <p:nvPr/>
          </p:nvSpPr>
          <p:spPr bwMode="auto">
            <a:xfrm>
              <a:off x="3145" y="3155"/>
              <a:ext cx="8" cy="1"/>
            </a:xfrm>
            <a:prstGeom prst="line">
              <a:avLst/>
            </a:prstGeom>
            <a:noFill/>
            <a:ln w="0">
              <a:solidFill>
                <a:schemeClr val="tx1"/>
              </a:solidFill>
              <a:round/>
              <a:headEnd/>
              <a:tailEnd/>
            </a:ln>
          </p:spPr>
          <p:txBody>
            <a:bodyPr/>
            <a:lstStyle/>
            <a:p>
              <a:endParaRPr lang="en-GB"/>
            </a:p>
          </p:txBody>
        </p:sp>
        <p:sp>
          <p:nvSpPr>
            <p:cNvPr id="22960" name="Line 614"/>
            <p:cNvSpPr>
              <a:spLocks noChangeShapeType="1"/>
            </p:cNvSpPr>
            <p:nvPr/>
          </p:nvSpPr>
          <p:spPr bwMode="auto">
            <a:xfrm>
              <a:off x="3163" y="3155"/>
              <a:ext cx="7" cy="2"/>
            </a:xfrm>
            <a:prstGeom prst="line">
              <a:avLst/>
            </a:prstGeom>
            <a:noFill/>
            <a:ln w="0">
              <a:solidFill>
                <a:schemeClr val="tx1"/>
              </a:solidFill>
              <a:round/>
              <a:headEnd/>
              <a:tailEnd/>
            </a:ln>
          </p:spPr>
          <p:txBody>
            <a:bodyPr/>
            <a:lstStyle/>
            <a:p>
              <a:endParaRPr lang="en-GB"/>
            </a:p>
          </p:txBody>
        </p:sp>
        <p:sp>
          <p:nvSpPr>
            <p:cNvPr id="22961" name="Line 615"/>
            <p:cNvSpPr>
              <a:spLocks noChangeShapeType="1"/>
            </p:cNvSpPr>
            <p:nvPr/>
          </p:nvSpPr>
          <p:spPr bwMode="auto">
            <a:xfrm>
              <a:off x="3180" y="3157"/>
              <a:ext cx="8" cy="2"/>
            </a:xfrm>
            <a:prstGeom prst="line">
              <a:avLst/>
            </a:prstGeom>
            <a:noFill/>
            <a:ln w="0">
              <a:solidFill>
                <a:schemeClr val="tx1"/>
              </a:solidFill>
              <a:round/>
              <a:headEnd/>
              <a:tailEnd/>
            </a:ln>
          </p:spPr>
          <p:txBody>
            <a:bodyPr/>
            <a:lstStyle/>
            <a:p>
              <a:endParaRPr lang="en-GB"/>
            </a:p>
          </p:txBody>
        </p:sp>
        <p:sp>
          <p:nvSpPr>
            <p:cNvPr id="22962" name="Line 616"/>
            <p:cNvSpPr>
              <a:spLocks noChangeShapeType="1"/>
            </p:cNvSpPr>
            <p:nvPr/>
          </p:nvSpPr>
          <p:spPr bwMode="auto">
            <a:xfrm>
              <a:off x="3197" y="3159"/>
              <a:ext cx="8" cy="1"/>
            </a:xfrm>
            <a:prstGeom prst="line">
              <a:avLst/>
            </a:prstGeom>
            <a:noFill/>
            <a:ln w="0">
              <a:solidFill>
                <a:schemeClr val="tx1"/>
              </a:solidFill>
              <a:round/>
              <a:headEnd/>
              <a:tailEnd/>
            </a:ln>
          </p:spPr>
          <p:txBody>
            <a:bodyPr/>
            <a:lstStyle/>
            <a:p>
              <a:endParaRPr lang="en-GB"/>
            </a:p>
          </p:txBody>
        </p:sp>
        <p:sp>
          <p:nvSpPr>
            <p:cNvPr id="22963" name="Line 617"/>
            <p:cNvSpPr>
              <a:spLocks noChangeShapeType="1"/>
            </p:cNvSpPr>
            <p:nvPr/>
          </p:nvSpPr>
          <p:spPr bwMode="auto">
            <a:xfrm>
              <a:off x="3215" y="3161"/>
              <a:ext cx="7" cy="1"/>
            </a:xfrm>
            <a:prstGeom prst="line">
              <a:avLst/>
            </a:prstGeom>
            <a:noFill/>
            <a:ln w="0">
              <a:solidFill>
                <a:schemeClr val="tx1"/>
              </a:solidFill>
              <a:round/>
              <a:headEnd/>
              <a:tailEnd/>
            </a:ln>
          </p:spPr>
          <p:txBody>
            <a:bodyPr/>
            <a:lstStyle/>
            <a:p>
              <a:endParaRPr lang="en-GB"/>
            </a:p>
          </p:txBody>
        </p:sp>
        <p:sp>
          <p:nvSpPr>
            <p:cNvPr id="22964" name="Line 618"/>
            <p:cNvSpPr>
              <a:spLocks noChangeShapeType="1"/>
            </p:cNvSpPr>
            <p:nvPr/>
          </p:nvSpPr>
          <p:spPr bwMode="auto">
            <a:xfrm>
              <a:off x="3232" y="3161"/>
              <a:ext cx="8" cy="2"/>
            </a:xfrm>
            <a:prstGeom prst="line">
              <a:avLst/>
            </a:prstGeom>
            <a:noFill/>
            <a:ln w="0">
              <a:solidFill>
                <a:schemeClr val="tx1"/>
              </a:solidFill>
              <a:round/>
              <a:headEnd/>
              <a:tailEnd/>
            </a:ln>
          </p:spPr>
          <p:txBody>
            <a:bodyPr/>
            <a:lstStyle/>
            <a:p>
              <a:endParaRPr lang="en-GB"/>
            </a:p>
          </p:txBody>
        </p:sp>
        <p:sp>
          <p:nvSpPr>
            <p:cNvPr id="22965" name="Line 619"/>
            <p:cNvSpPr>
              <a:spLocks noChangeShapeType="1"/>
            </p:cNvSpPr>
            <p:nvPr/>
          </p:nvSpPr>
          <p:spPr bwMode="auto">
            <a:xfrm>
              <a:off x="3249" y="3163"/>
              <a:ext cx="8" cy="1"/>
            </a:xfrm>
            <a:prstGeom prst="line">
              <a:avLst/>
            </a:prstGeom>
            <a:noFill/>
            <a:ln w="0">
              <a:solidFill>
                <a:schemeClr val="tx1"/>
              </a:solidFill>
              <a:round/>
              <a:headEnd/>
              <a:tailEnd/>
            </a:ln>
          </p:spPr>
          <p:txBody>
            <a:bodyPr/>
            <a:lstStyle/>
            <a:p>
              <a:endParaRPr lang="en-GB"/>
            </a:p>
          </p:txBody>
        </p:sp>
        <p:sp>
          <p:nvSpPr>
            <p:cNvPr id="22966" name="Line 620"/>
            <p:cNvSpPr>
              <a:spLocks noChangeShapeType="1"/>
            </p:cNvSpPr>
            <p:nvPr/>
          </p:nvSpPr>
          <p:spPr bwMode="auto">
            <a:xfrm>
              <a:off x="3267" y="3165"/>
              <a:ext cx="8" cy="1"/>
            </a:xfrm>
            <a:prstGeom prst="line">
              <a:avLst/>
            </a:prstGeom>
            <a:noFill/>
            <a:ln w="0">
              <a:solidFill>
                <a:schemeClr val="tx1"/>
              </a:solidFill>
              <a:round/>
              <a:headEnd/>
              <a:tailEnd/>
            </a:ln>
          </p:spPr>
          <p:txBody>
            <a:bodyPr/>
            <a:lstStyle/>
            <a:p>
              <a:endParaRPr lang="en-GB"/>
            </a:p>
          </p:txBody>
        </p:sp>
        <p:sp>
          <p:nvSpPr>
            <p:cNvPr id="22967" name="Line 621"/>
            <p:cNvSpPr>
              <a:spLocks noChangeShapeType="1"/>
            </p:cNvSpPr>
            <p:nvPr/>
          </p:nvSpPr>
          <p:spPr bwMode="auto">
            <a:xfrm>
              <a:off x="3284" y="3165"/>
              <a:ext cx="8" cy="2"/>
            </a:xfrm>
            <a:prstGeom prst="line">
              <a:avLst/>
            </a:prstGeom>
            <a:noFill/>
            <a:ln w="0">
              <a:solidFill>
                <a:schemeClr val="tx1"/>
              </a:solidFill>
              <a:round/>
              <a:headEnd/>
              <a:tailEnd/>
            </a:ln>
          </p:spPr>
          <p:txBody>
            <a:bodyPr/>
            <a:lstStyle/>
            <a:p>
              <a:endParaRPr lang="en-GB"/>
            </a:p>
          </p:txBody>
        </p:sp>
        <p:sp>
          <p:nvSpPr>
            <p:cNvPr id="22968" name="Line 622"/>
            <p:cNvSpPr>
              <a:spLocks noChangeShapeType="1"/>
            </p:cNvSpPr>
            <p:nvPr/>
          </p:nvSpPr>
          <p:spPr bwMode="auto">
            <a:xfrm>
              <a:off x="3302" y="3167"/>
              <a:ext cx="7" cy="1"/>
            </a:xfrm>
            <a:prstGeom prst="line">
              <a:avLst/>
            </a:prstGeom>
            <a:noFill/>
            <a:ln w="0">
              <a:solidFill>
                <a:schemeClr val="tx1"/>
              </a:solidFill>
              <a:round/>
              <a:headEnd/>
              <a:tailEnd/>
            </a:ln>
          </p:spPr>
          <p:txBody>
            <a:bodyPr/>
            <a:lstStyle/>
            <a:p>
              <a:endParaRPr lang="en-GB"/>
            </a:p>
          </p:txBody>
        </p:sp>
        <p:sp>
          <p:nvSpPr>
            <p:cNvPr id="22969" name="Line 623"/>
            <p:cNvSpPr>
              <a:spLocks noChangeShapeType="1"/>
            </p:cNvSpPr>
            <p:nvPr/>
          </p:nvSpPr>
          <p:spPr bwMode="auto">
            <a:xfrm>
              <a:off x="3319" y="3169"/>
              <a:ext cx="8" cy="1"/>
            </a:xfrm>
            <a:prstGeom prst="line">
              <a:avLst/>
            </a:prstGeom>
            <a:noFill/>
            <a:ln w="0">
              <a:solidFill>
                <a:schemeClr val="tx1"/>
              </a:solidFill>
              <a:round/>
              <a:headEnd/>
              <a:tailEnd/>
            </a:ln>
          </p:spPr>
          <p:txBody>
            <a:bodyPr/>
            <a:lstStyle/>
            <a:p>
              <a:endParaRPr lang="en-GB"/>
            </a:p>
          </p:txBody>
        </p:sp>
        <p:sp>
          <p:nvSpPr>
            <p:cNvPr id="22970" name="Line 624"/>
            <p:cNvSpPr>
              <a:spLocks noChangeShapeType="1"/>
            </p:cNvSpPr>
            <p:nvPr/>
          </p:nvSpPr>
          <p:spPr bwMode="auto">
            <a:xfrm>
              <a:off x="3336" y="3169"/>
              <a:ext cx="8" cy="2"/>
            </a:xfrm>
            <a:prstGeom prst="line">
              <a:avLst/>
            </a:prstGeom>
            <a:noFill/>
            <a:ln w="0">
              <a:solidFill>
                <a:schemeClr val="tx1"/>
              </a:solidFill>
              <a:round/>
              <a:headEnd/>
              <a:tailEnd/>
            </a:ln>
          </p:spPr>
          <p:txBody>
            <a:bodyPr/>
            <a:lstStyle/>
            <a:p>
              <a:endParaRPr lang="en-GB"/>
            </a:p>
          </p:txBody>
        </p:sp>
        <p:sp>
          <p:nvSpPr>
            <p:cNvPr id="22971" name="Line 625"/>
            <p:cNvSpPr>
              <a:spLocks noChangeShapeType="1"/>
            </p:cNvSpPr>
            <p:nvPr/>
          </p:nvSpPr>
          <p:spPr bwMode="auto">
            <a:xfrm>
              <a:off x="3354" y="3171"/>
              <a:ext cx="7" cy="1"/>
            </a:xfrm>
            <a:prstGeom prst="line">
              <a:avLst/>
            </a:prstGeom>
            <a:noFill/>
            <a:ln w="0">
              <a:solidFill>
                <a:schemeClr val="tx1"/>
              </a:solidFill>
              <a:round/>
              <a:headEnd/>
              <a:tailEnd/>
            </a:ln>
          </p:spPr>
          <p:txBody>
            <a:bodyPr/>
            <a:lstStyle/>
            <a:p>
              <a:endParaRPr lang="en-GB"/>
            </a:p>
          </p:txBody>
        </p:sp>
        <p:sp>
          <p:nvSpPr>
            <p:cNvPr id="22972" name="Line 626"/>
            <p:cNvSpPr>
              <a:spLocks noChangeShapeType="1"/>
            </p:cNvSpPr>
            <p:nvPr/>
          </p:nvSpPr>
          <p:spPr bwMode="auto">
            <a:xfrm>
              <a:off x="3371" y="3173"/>
              <a:ext cx="8" cy="1"/>
            </a:xfrm>
            <a:prstGeom prst="line">
              <a:avLst/>
            </a:prstGeom>
            <a:noFill/>
            <a:ln w="0">
              <a:solidFill>
                <a:schemeClr val="tx1"/>
              </a:solidFill>
              <a:round/>
              <a:headEnd/>
              <a:tailEnd/>
            </a:ln>
          </p:spPr>
          <p:txBody>
            <a:bodyPr/>
            <a:lstStyle/>
            <a:p>
              <a:endParaRPr lang="en-GB"/>
            </a:p>
          </p:txBody>
        </p:sp>
        <p:sp>
          <p:nvSpPr>
            <p:cNvPr id="22973" name="Line 627"/>
            <p:cNvSpPr>
              <a:spLocks noChangeShapeType="1"/>
            </p:cNvSpPr>
            <p:nvPr/>
          </p:nvSpPr>
          <p:spPr bwMode="auto">
            <a:xfrm>
              <a:off x="3388" y="3173"/>
              <a:ext cx="8" cy="2"/>
            </a:xfrm>
            <a:prstGeom prst="line">
              <a:avLst/>
            </a:prstGeom>
            <a:noFill/>
            <a:ln w="0">
              <a:solidFill>
                <a:schemeClr val="tx1"/>
              </a:solidFill>
              <a:round/>
              <a:headEnd/>
              <a:tailEnd/>
            </a:ln>
          </p:spPr>
          <p:txBody>
            <a:bodyPr/>
            <a:lstStyle/>
            <a:p>
              <a:endParaRPr lang="en-GB"/>
            </a:p>
          </p:txBody>
        </p:sp>
        <p:sp>
          <p:nvSpPr>
            <p:cNvPr id="22974" name="Line 628"/>
            <p:cNvSpPr>
              <a:spLocks noChangeShapeType="1"/>
            </p:cNvSpPr>
            <p:nvPr/>
          </p:nvSpPr>
          <p:spPr bwMode="auto">
            <a:xfrm>
              <a:off x="3406" y="3175"/>
              <a:ext cx="8" cy="1"/>
            </a:xfrm>
            <a:prstGeom prst="line">
              <a:avLst/>
            </a:prstGeom>
            <a:noFill/>
            <a:ln w="0">
              <a:solidFill>
                <a:schemeClr val="tx1"/>
              </a:solidFill>
              <a:round/>
              <a:headEnd/>
              <a:tailEnd/>
            </a:ln>
          </p:spPr>
          <p:txBody>
            <a:bodyPr/>
            <a:lstStyle/>
            <a:p>
              <a:endParaRPr lang="en-GB"/>
            </a:p>
          </p:txBody>
        </p:sp>
        <p:sp>
          <p:nvSpPr>
            <p:cNvPr id="22975" name="Line 629"/>
            <p:cNvSpPr>
              <a:spLocks noChangeShapeType="1"/>
            </p:cNvSpPr>
            <p:nvPr/>
          </p:nvSpPr>
          <p:spPr bwMode="auto">
            <a:xfrm>
              <a:off x="3423" y="3177"/>
              <a:ext cx="8" cy="1"/>
            </a:xfrm>
            <a:prstGeom prst="line">
              <a:avLst/>
            </a:prstGeom>
            <a:noFill/>
            <a:ln w="0">
              <a:solidFill>
                <a:schemeClr val="tx1"/>
              </a:solidFill>
              <a:round/>
              <a:headEnd/>
              <a:tailEnd/>
            </a:ln>
          </p:spPr>
          <p:txBody>
            <a:bodyPr/>
            <a:lstStyle/>
            <a:p>
              <a:endParaRPr lang="en-GB"/>
            </a:p>
          </p:txBody>
        </p:sp>
        <p:sp>
          <p:nvSpPr>
            <p:cNvPr id="22976" name="Line 630"/>
            <p:cNvSpPr>
              <a:spLocks noChangeShapeType="1"/>
            </p:cNvSpPr>
            <p:nvPr/>
          </p:nvSpPr>
          <p:spPr bwMode="auto">
            <a:xfrm>
              <a:off x="3439" y="3177"/>
              <a:ext cx="9" cy="2"/>
            </a:xfrm>
            <a:prstGeom prst="line">
              <a:avLst/>
            </a:prstGeom>
            <a:noFill/>
            <a:ln w="0">
              <a:solidFill>
                <a:schemeClr val="tx1"/>
              </a:solidFill>
              <a:round/>
              <a:headEnd/>
              <a:tailEnd/>
            </a:ln>
          </p:spPr>
          <p:txBody>
            <a:bodyPr/>
            <a:lstStyle/>
            <a:p>
              <a:endParaRPr lang="en-GB"/>
            </a:p>
          </p:txBody>
        </p:sp>
        <p:sp>
          <p:nvSpPr>
            <p:cNvPr id="22977" name="Line 631"/>
            <p:cNvSpPr>
              <a:spLocks noChangeShapeType="1"/>
            </p:cNvSpPr>
            <p:nvPr/>
          </p:nvSpPr>
          <p:spPr bwMode="auto">
            <a:xfrm>
              <a:off x="3456" y="3179"/>
              <a:ext cx="10" cy="1"/>
            </a:xfrm>
            <a:prstGeom prst="line">
              <a:avLst/>
            </a:prstGeom>
            <a:noFill/>
            <a:ln w="0">
              <a:solidFill>
                <a:schemeClr val="tx1"/>
              </a:solidFill>
              <a:round/>
              <a:headEnd/>
              <a:tailEnd/>
            </a:ln>
          </p:spPr>
          <p:txBody>
            <a:bodyPr/>
            <a:lstStyle/>
            <a:p>
              <a:endParaRPr lang="en-GB"/>
            </a:p>
          </p:txBody>
        </p:sp>
        <p:sp>
          <p:nvSpPr>
            <p:cNvPr id="22978" name="Line 632"/>
            <p:cNvSpPr>
              <a:spLocks noChangeShapeType="1"/>
            </p:cNvSpPr>
            <p:nvPr/>
          </p:nvSpPr>
          <p:spPr bwMode="auto">
            <a:xfrm>
              <a:off x="3473" y="3179"/>
              <a:ext cx="10" cy="2"/>
            </a:xfrm>
            <a:prstGeom prst="line">
              <a:avLst/>
            </a:prstGeom>
            <a:noFill/>
            <a:ln w="0">
              <a:solidFill>
                <a:schemeClr val="tx1"/>
              </a:solidFill>
              <a:round/>
              <a:headEnd/>
              <a:tailEnd/>
            </a:ln>
          </p:spPr>
          <p:txBody>
            <a:bodyPr/>
            <a:lstStyle/>
            <a:p>
              <a:endParaRPr lang="en-GB"/>
            </a:p>
          </p:txBody>
        </p:sp>
        <p:sp>
          <p:nvSpPr>
            <p:cNvPr id="22979" name="Line 633"/>
            <p:cNvSpPr>
              <a:spLocks noChangeShapeType="1"/>
            </p:cNvSpPr>
            <p:nvPr/>
          </p:nvSpPr>
          <p:spPr bwMode="auto">
            <a:xfrm>
              <a:off x="3491" y="3181"/>
              <a:ext cx="9" cy="1"/>
            </a:xfrm>
            <a:prstGeom prst="line">
              <a:avLst/>
            </a:prstGeom>
            <a:noFill/>
            <a:ln w="0">
              <a:solidFill>
                <a:schemeClr val="tx1"/>
              </a:solidFill>
              <a:round/>
              <a:headEnd/>
              <a:tailEnd/>
            </a:ln>
          </p:spPr>
          <p:txBody>
            <a:bodyPr/>
            <a:lstStyle/>
            <a:p>
              <a:endParaRPr lang="en-GB"/>
            </a:p>
          </p:txBody>
        </p:sp>
        <p:sp>
          <p:nvSpPr>
            <p:cNvPr id="22980" name="Line 634"/>
            <p:cNvSpPr>
              <a:spLocks noChangeShapeType="1"/>
            </p:cNvSpPr>
            <p:nvPr/>
          </p:nvSpPr>
          <p:spPr bwMode="auto">
            <a:xfrm>
              <a:off x="3508" y="3181"/>
              <a:ext cx="10" cy="1"/>
            </a:xfrm>
            <a:prstGeom prst="line">
              <a:avLst/>
            </a:prstGeom>
            <a:noFill/>
            <a:ln w="0">
              <a:solidFill>
                <a:schemeClr val="tx1"/>
              </a:solidFill>
              <a:round/>
              <a:headEnd/>
              <a:tailEnd/>
            </a:ln>
          </p:spPr>
          <p:txBody>
            <a:bodyPr/>
            <a:lstStyle/>
            <a:p>
              <a:endParaRPr lang="en-GB"/>
            </a:p>
          </p:txBody>
        </p:sp>
        <p:sp>
          <p:nvSpPr>
            <p:cNvPr id="22981" name="Line 635"/>
            <p:cNvSpPr>
              <a:spLocks noChangeShapeType="1"/>
            </p:cNvSpPr>
            <p:nvPr/>
          </p:nvSpPr>
          <p:spPr bwMode="auto">
            <a:xfrm>
              <a:off x="3526" y="3183"/>
              <a:ext cx="9" cy="1"/>
            </a:xfrm>
            <a:prstGeom prst="line">
              <a:avLst/>
            </a:prstGeom>
            <a:noFill/>
            <a:ln w="0">
              <a:solidFill>
                <a:schemeClr val="tx1"/>
              </a:solidFill>
              <a:round/>
              <a:headEnd/>
              <a:tailEnd/>
            </a:ln>
          </p:spPr>
          <p:txBody>
            <a:bodyPr/>
            <a:lstStyle/>
            <a:p>
              <a:endParaRPr lang="en-GB"/>
            </a:p>
          </p:txBody>
        </p:sp>
        <p:sp>
          <p:nvSpPr>
            <p:cNvPr id="22982" name="Line 636"/>
            <p:cNvSpPr>
              <a:spLocks noChangeShapeType="1"/>
            </p:cNvSpPr>
            <p:nvPr/>
          </p:nvSpPr>
          <p:spPr bwMode="auto">
            <a:xfrm>
              <a:off x="3543" y="3183"/>
              <a:ext cx="10" cy="1"/>
            </a:xfrm>
            <a:prstGeom prst="line">
              <a:avLst/>
            </a:prstGeom>
            <a:noFill/>
            <a:ln w="0">
              <a:solidFill>
                <a:schemeClr val="tx1"/>
              </a:solidFill>
              <a:round/>
              <a:headEnd/>
              <a:tailEnd/>
            </a:ln>
          </p:spPr>
          <p:txBody>
            <a:bodyPr/>
            <a:lstStyle/>
            <a:p>
              <a:endParaRPr lang="en-GB"/>
            </a:p>
          </p:txBody>
        </p:sp>
        <p:sp>
          <p:nvSpPr>
            <p:cNvPr id="22983" name="Freeform 637"/>
            <p:cNvSpPr>
              <a:spLocks/>
            </p:cNvSpPr>
            <p:nvPr/>
          </p:nvSpPr>
          <p:spPr bwMode="auto">
            <a:xfrm>
              <a:off x="3560" y="3185"/>
              <a:ext cx="10" cy="1"/>
            </a:xfrm>
            <a:custGeom>
              <a:avLst/>
              <a:gdLst>
                <a:gd name="T0" fmla="*/ 0 w 10"/>
                <a:gd name="T1" fmla="*/ 0 h 1"/>
                <a:gd name="T2" fmla="*/ 2 w 10"/>
                <a:gd name="T3" fmla="*/ 0 h 1"/>
                <a:gd name="T4" fmla="*/ 1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0" y="0"/>
                  </a:moveTo>
                  <a:lnTo>
                    <a:pt x="2" y="0"/>
                  </a:lnTo>
                  <a:lnTo>
                    <a:pt x="10" y="0"/>
                  </a:lnTo>
                </a:path>
              </a:pathLst>
            </a:custGeom>
            <a:solidFill>
              <a:schemeClr val="tx1"/>
            </a:solidFill>
            <a:ln w="0">
              <a:solidFill>
                <a:schemeClr val="tx1"/>
              </a:solidFill>
              <a:round/>
              <a:headEnd/>
              <a:tailEnd/>
            </a:ln>
          </p:spPr>
          <p:txBody>
            <a:bodyPr/>
            <a:lstStyle/>
            <a:p>
              <a:endParaRPr lang="en-US"/>
            </a:p>
          </p:txBody>
        </p:sp>
        <p:sp>
          <p:nvSpPr>
            <p:cNvPr id="22984" name="Line 638"/>
            <p:cNvSpPr>
              <a:spLocks noChangeShapeType="1"/>
            </p:cNvSpPr>
            <p:nvPr/>
          </p:nvSpPr>
          <p:spPr bwMode="auto">
            <a:xfrm>
              <a:off x="3578" y="3185"/>
              <a:ext cx="9" cy="1"/>
            </a:xfrm>
            <a:prstGeom prst="line">
              <a:avLst/>
            </a:prstGeom>
            <a:noFill/>
            <a:ln w="0">
              <a:solidFill>
                <a:schemeClr val="tx1"/>
              </a:solidFill>
              <a:round/>
              <a:headEnd/>
              <a:tailEnd/>
            </a:ln>
          </p:spPr>
          <p:txBody>
            <a:bodyPr/>
            <a:lstStyle/>
            <a:p>
              <a:endParaRPr lang="en-GB"/>
            </a:p>
          </p:txBody>
        </p:sp>
        <p:sp>
          <p:nvSpPr>
            <p:cNvPr id="22985" name="Line 639"/>
            <p:cNvSpPr>
              <a:spLocks noChangeShapeType="1"/>
            </p:cNvSpPr>
            <p:nvPr/>
          </p:nvSpPr>
          <p:spPr bwMode="auto">
            <a:xfrm>
              <a:off x="3595" y="3187"/>
              <a:ext cx="10" cy="1"/>
            </a:xfrm>
            <a:prstGeom prst="line">
              <a:avLst/>
            </a:prstGeom>
            <a:noFill/>
            <a:ln w="0">
              <a:solidFill>
                <a:schemeClr val="tx1"/>
              </a:solidFill>
              <a:round/>
              <a:headEnd/>
              <a:tailEnd/>
            </a:ln>
          </p:spPr>
          <p:txBody>
            <a:bodyPr/>
            <a:lstStyle/>
            <a:p>
              <a:endParaRPr lang="en-GB"/>
            </a:p>
          </p:txBody>
        </p:sp>
        <p:sp>
          <p:nvSpPr>
            <p:cNvPr id="22986" name="Line 640"/>
            <p:cNvSpPr>
              <a:spLocks noChangeShapeType="1"/>
            </p:cNvSpPr>
            <p:nvPr/>
          </p:nvSpPr>
          <p:spPr bwMode="auto">
            <a:xfrm>
              <a:off x="3612" y="3187"/>
              <a:ext cx="10" cy="1"/>
            </a:xfrm>
            <a:prstGeom prst="line">
              <a:avLst/>
            </a:prstGeom>
            <a:noFill/>
            <a:ln w="0">
              <a:solidFill>
                <a:schemeClr val="tx1"/>
              </a:solidFill>
              <a:round/>
              <a:headEnd/>
              <a:tailEnd/>
            </a:ln>
          </p:spPr>
          <p:txBody>
            <a:bodyPr/>
            <a:lstStyle/>
            <a:p>
              <a:endParaRPr lang="en-GB"/>
            </a:p>
          </p:txBody>
        </p:sp>
        <p:sp>
          <p:nvSpPr>
            <p:cNvPr id="22987" name="Line 641"/>
            <p:cNvSpPr>
              <a:spLocks noChangeShapeType="1"/>
            </p:cNvSpPr>
            <p:nvPr/>
          </p:nvSpPr>
          <p:spPr bwMode="auto">
            <a:xfrm>
              <a:off x="3630" y="3187"/>
              <a:ext cx="9" cy="1"/>
            </a:xfrm>
            <a:prstGeom prst="line">
              <a:avLst/>
            </a:prstGeom>
            <a:noFill/>
            <a:ln w="0">
              <a:solidFill>
                <a:schemeClr val="tx1"/>
              </a:solidFill>
              <a:round/>
              <a:headEnd/>
              <a:tailEnd/>
            </a:ln>
          </p:spPr>
          <p:txBody>
            <a:bodyPr/>
            <a:lstStyle/>
            <a:p>
              <a:endParaRPr lang="en-GB"/>
            </a:p>
          </p:txBody>
        </p:sp>
        <p:sp>
          <p:nvSpPr>
            <p:cNvPr id="22988" name="Line 642"/>
            <p:cNvSpPr>
              <a:spLocks noChangeShapeType="1"/>
            </p:cNvSpPr>
            <p:nvPr/>
          </p:nvSpPr>
          <p:spPr bwMode="auto">
            <a:xfrm>
              <a:off x="3647" y="3188"/>
              <a:ext cx="10" cy="1"/>
            </a:xfrm>
            <a:prstGeom prst="line">
              <a:avLst/>
            </a:prstGeom>
            <a:noFill/>
            <a:ln w="0">
              <a:solidFill>
                <a:schemeClr val="tx1"/>
              </a:solidFill>
              <a:round/>
              <a:headEnd/>
              <a:tailEnd/>
            </a:ln>
          </p:spPr>
          <p:txBody>
            <a:bodyPr/>
            <a:lstStyle/>
            <a:p>
              <a:endParaRPr lang="en-GB"/>
            </a:p>
          </p:txBody>
        </p:sp>
        <p:sp>
          <p:nvSpPr>
            <p:cNvPr id="22989" name="Line 643"/>
            <p:cNvSpPr>
              <a:spLocks noChangeShapeType="1"/>
            </p:cNvSpPr>
            <p:nvPr/>
          </p:nvSpPr>
          <p:spPr bwMode="auto">
            <a:xfrm>
              <a:off x="3665" y="3188"/>
              <a:ext cx="9" cy="2"/>
            </a:xfrm>
            <a:prstGeom prst="line">
              <a:avLst/>
            </a:prstGeom>
            <a:noFill/>
            <a:ln w="0">
              <a:solidFill>
                <a:schemeClr val="tx1"/>
              </a:solidFill>
              <a:round/>
              <a:headEnd/>
              <a:tailEnd/>
            </a:ln>
          </p:spPr>
          <p:txBody>
            <a:bodyPr/>
            <a:lstStyle/>
            <a:p>
              <a:endParaRPr lang="en-GB"/>
            </a:p>
          </p:txBody>
        </p:sp>
        <p:sp>
          <p:nvSpPr>
            <p:cNvPr id="22990" name="Line 644"/>
            <p:cNvSpPr>
              <a:spLocks noChangeShapeType="1"/>
            </p:cNvSpPr>
            <p:nvPr/>
          </p:nvSpPr>
          <p:spPr bwMode="auto">
            <a:xfrm>
              <a:off x="3682" y="3190"/>
              <a:ext cx="10" cy="1"/>
            </a:xfrm>
            <a:prstGeom prst="line">
              <a:avLst/>
            </a:prstGeom>
            <a:noFill/>
            <a:ln w="0">
              <a:solidFill>
                <a:schemeClr val="tx1"/>
              </a:solidFill>
              <a:round/>
              <a:headEnd/>
              <a:tailEnd/>
            </a:ln>
          </p:spPr>
          <p:txBody>
            <a:bodyPr/>
            <a:lstStyle/>
            <a:p>
              <a:endParaRPr lang="en-GB"/>
            </a:p>
          </p:txBody>
        </p:sp>
        <p:sp>
          <p:nvSpPr>
            <p:cNvPr id="22991" name="Line 645"/>
            <p:cNvSpPr>
              <a:spLocks noChangeShapeType="1"/>
            </p:cNvSpPr>
            <p:nvPr/>
          </p:nvSpPr>
          <p:spPr bwMode="auto">
            <a:xfrm>
              <a:off x="3699" y="3190"/>
              <a:ext cx="10" cy="1"/>
            </a:xfrm>
            <a:prstGeom prst="line">
              <a:avLst/>
            </a:prstGeom>
            <a:noFill/>
            <a:ln w="0">
              <a:solidFill>
                <a:schemeClr val="tx1"/>
              </a:solidFill>
              <a:round/>
              <a:headEnd/>
              <a:tailEnd/>
            </a:ln>
          </p:spPr>
          <p:txBody>
            <a:bodyPr/>
            <a:lstStyle/>
            <a:p>
              <a:endParaRPr lang="en-GB"/>
            </a:p>
          </p:txBody>
        </p:sp>
        <p:sp>
          <p:nvSpPr>
            <p:cNvPr id="22992" name="Line 646"/>
            <p:cNvSpPr>
              <a:spLocks noChangeShapeType="1"/>
            </p:cNvSpPr>
            <p:nvPr/>
          </p:nvSpPr>
          <p:spPr bwMode="auto">
            <a:xfrm>
              <a:off x="3717" y="3192"/>
              <a:ext cx="9" cy="1"/>
            </a:xfrm>
            <a:prstGeom prst="line">
              <a:avLst/>
            </a:prstGeom>
            <a:noFill/>
            <a:ln w="0">
              <a:solidFill>
                <a:schemeClr val="tx1"/>
              </a:solidFill>
              <a:round/>
              <a:headEnd/>
              <a:tailEnd/>
            </a:ln>
          </p:spPr>
          <p:txBody>
            <a:bodyPr/>
            <a:lstStyle/>
            <a:p>
              <a:endParaRPr lang="en-GB"/>
            </a:p>
          </p:txBody>
        </p:sp>
        <p:sp>
          <p:nvSpPr>
            <p:cNvPr id="22993" name="Line 647"/>
            <p:cNvSpPr>
              <a:spLocks noChangeShapeType="1"/>
            </p:cNvSpPr>
            <p:nvPr/>
          </p:nvSpPr>
          <p:spPr bwMode="auto">
            <a:xfrm>
              <a:off x="3734" y="3192"/>
              <a:ext cx="10" cy="1"/>
            </a:xfrm>
            <a:prstGeom prst="line">
              <a:avLst/>
            </a:prstGeom>
            <a:noFill/>
            <a:ln w="0">
              <a:solidFill>
                <a:schemeClr val="tx1"/>
              </a:solidFill>
              <a:round/>
              <a:headEnd/>
              <a:tailEnd/>
            </a:ln>
          </p:spPr>
          <p:txBody>
            <a:bodyPr/>
            <a:lstStyle/>
            <a:p>
              <a:endParaRPr lang="en-GB"/>
            </a:p>
          </p:txBody>
        </p:sp>
        <p:sp>
          <p:nvSpPr>
            <p:cNvPr id="22994" name="Line 648"/>
            <p:cNvSpPr>
              <a:spLocks noChangeShapeType="1"/>
            </p:cNvSpPr>
            <p:nvPr/>
          </p:nvSpPr>
          <p:spPr bwMode="auto">
            <a:xfrm>
              <a:off x="3751" y="3192"/>
              <a:ext cx="10" cy="1"/>
            </a:xfrm>
            <a:prstGeom prst="line">
              <a:avLst/>
            </a:prstGeom>
            <a:noFill/>
            <a:ln w="0">
              <a:solidFill>
                <a:schemeClr val="tx1"/>
              </a:solidFill>
              <a:round/>
              <a:headEnd/>
              <a:tailEnd/>
            </a:ln>
          </p:spPr>
          <p:txBody>
            <a:bodyPr/>
            <a:lstStyle/>
            <a:p>
              <a:endParaRPr lang="en-GB"/>
            </a:p>
          </p:txBody>
        </p:sp>
        <p:sp>
          <p:nvSpPr>
            <p:cNvPr id="22995" name="Line 649"/>
            <p:cNvSpPr>
              <a:spLocks noChangeShapeType="1"/>
            </p:cNvSpPr>
            <p:nvPr/>
          </p:nvSpPr>
          <p:spPr bwMode="auto">
            <a:xfrm>
              <a:off x="3769" y="3194"/>
              <a:ext cx="9" cy="1"/>
            </a:xfrm>
            <a:prstGeom prst="line">
              <a:avLst/>
            </a:prstGeom>
            <a:noFill/>
            <a:ln w="0">
              <a:solidFill>
                <a:schemeClr val="tx1"/>
              </a:solidFill>
              <a:round/>
              <a:headEnd/>
              <a:tailEnd/>
            </a:ln>
          </p:spPr>
          <p:txBody>
            <a:bodyPr/>
            <a:lstStyle/>
            <a:p>
              <a:endParaRPr lang="en-GB"/>
            </a:p>
          </p:txBody>
        </p:sp>
        <p:sp>
          <p:nvSpPr>
            <p:cNvPr id="22996" name="Line 650"/>
            <p:cNvSpPr>
              <a:spLocks noChangeShapeType="1"/>
            </p:cNvSpPr>
            <p:nvPr/>
          </p:nvSpPr>
          <p:spPr bwMode="auto">
            <a:xfrm>
              <a:off x="3786" y="3194"/>
              <a:ext cx="10" cy="1"/>
            </a:xfrm>
            <a:prstGeom prst="line">
              <a:avLst/>
            </a:prstGeom>
            <a:noFill/>
            <a:ln w="0">
              <a:solidFill>
                <a:schemeClr val="tx1"/>
              </a:solidFill>
              <a:round/>
              <a:headEnd/>
              <a:tailEnd/>
            </a:ln>
          </p:spPr>
          <p:txBody>
            <a:bodyPr/>
            <a:lstStyle/>
            <a:p>
              <a:endParaRPr lang="en-GB"/>
            </a:p>
          </p:txBody>
        </p:sp>
        <p:sp>
          <p:nvSpPr>
            <p:cNvPr id="22997" name="Line 651"/>
            <p:cNvSpPr>
              <a:spLocks noChangeShapeType="1"/>
            </p:cNvSpPr>
            <p:nvPr/>
          </p:nvSpPr>
          <p:spPr bwMode="auto">
            <a:xfrm>
              <a:off x="3804" y="3194"/>
              <a:ext cx="9" cy="1"/>
            </a:xfrm>
            <a:prstGeom prst="line">
              <a:avLst/>
            </a:prstGeom>
            <a:noFill/>
            <a:ln w="0">
              <a:solidFill>
                <a:schemeClr val="tx1"/>
              </a:solidFill>
              <a:round/>
              <a:headEnd/>
              <a:tailEnd/>
            </a:ln>
          </p:spPr>
          <p:txBody>
            <a:bodyPr/>
            <a:lstStyle/>
            <a:p>
              <a:endParaRPr lang="en-GB"/>
            </a:p>
          </p:txBody>
        </p:sp>
        <p:sp>
          <p:nvSpPr>
            <p:cNvPr id="22998" name="Freeform 652"/>
            <p:cNvSpPr>
              <a:spLocks/>
            </p:cNvSpPr>
            <p:nvPr/>
          </p:nvSpPr>
          <p:spPr bwMode="auto">
            <a:xfrm>
              <a:off x="3821" y="3196"/>
              <a:ext cx="10" cy="1"/>
            </a:xfrm>
            <a:custGeom>
              <a:avLst/>
              <a:gdLst>
                <a:gd name="T0" fmla="*/ 0 w 10"/>
                <a:gd name="T1" fmla="*/ 0 h 1"/>
                <a:gd name="T2" fmla="*/ 6 w 10"/>
                <a:gd name="T3" fmla="*/ 0 h 1"/>
                <a:gd name="T4" fmla="*/ 1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0" y="0"/>
                  </a:moveTo>
                  <a:lnTo>
                    <a:pt x="6" y="0"/>
                  </a:lnTo>
                  <a:lnTo>
                    <a:pt x="10" y="0"/>
                  </a:lnTo>
                </a:path>
              </a:pathLst>
            </a:custGeom>
            <a:solidFill>
              <a:schemeClr val="tx1"/>
            </a:solidFill>
            <a:ln w="0">
              <a:solidFill>
                <a:schemeClr val="tx1"/>
              </a:solidFill>
              <a:round/>
              <a:headEnd/>
              <a:tailEnd/>
            </a:ln>
          </p:spPr>
          <p:txBody>
            <a:bodyPr/>
            <a:lstStyle/>
            <a:p>
              <a:endParaRPr lang="en-US"/>
            </a:p>
          </p:txBody>
        </p:sp>
        <p:sp>
          <p:nvSpPr>
            <p:cNvPr id="22999" name="Line 653"/>
            <p:cNvSpPr>
              <a:spLocks noChangeShapeType="1"/>
            </p:cNvSpPr>
            <p:nvPr/>
          </p:nvSpPr>
          <p:spPr bwMode="auto">
            <a:xfrm>
              <a:off x="3838" y="3196"/>
              <a:ext cx="10" cy="1"/>
            </a:xfrm>
            <a:prstGeom prst="line">
              <a:avLst/>
            </a:prstGeom>
            <a:noFill/>
            <a:ln w="0">
              <a:solidFill>
                <a:schemeClr val="tx1"/>
              </a:solidFill>
              <a:round/>
              <a:headEnd/>
              <a:tailEnd/>
            </a:ln>
          </p:spPr>
          <p:txBody>
            <a:bodyPr/>
            <a:lstStyle/>
            <a:p>
              <a:endParaRPr lang="en-GB"/>
            </a:p>
          </p:txBody>
        </p:sp>
        <p:sp>
          <p:nvSpPr>
            <p:cNvPr id="23000" name="Line 654"/>
            <p:cNvSpPr>
              <a:spLocks noChangeShapeType="1"/>
            </p:cNvSpPr>
            <p:nvPr/>
          </p:nvSpPr>
          <p:spPr bwMode="auto">
            <a:xfrm>
              <a:off x="3856" y="3196"/>
              <a:ext cx="9" cy="1"/>
            </a:xfrm>
            <a:prstGeom prst="line">
              <a:avLst/>
            </a:prstGeom>
            <a:noFill/>
            <a:ln w="0">
              <a:solidFill>
                <a:schemeClr val="tx1"/>
              </a:solidFill>
              <a:round/>
              <a:headEnd/>
              <a:tailEnd/>
            </a:ln>
          </p:spPr>
          <p:txBody>
            <a:bodyPr/>
            <a:lstStyle/>
            <a:p>
              <a:endParaRPr lang="en-GB"/>
            </a:p>
          </p:txBody>
        </p:sp>
        <p:sp>
          <p:nvSpPr>
            <p:cNvPr id="23001" name="Line 655"/>
            <p:cNvSpPr>
              <a:spLocks noChangeShapeType="1"/>
            </p:cNvSpPr>
            <p:nvPr/>
          </p:nvSpPr>
          <p:spPr bwMode="auto">
            <a:xfrm>
              <a:off x="3873" y="3198"/>
              <a:ext cx="10" cy="1"/>
            </a:xfrm>
            <a:prstGeom prst="line">
              <a:avLst/>
            </a:prstGeom>
            <a:noFill/>
            <a:ln w="0">
              <a:solidFill>
                <a:schemeClr val="tx1"/>
              </a:solidFill>
              <a:round/>
              <a:headEnd/>
              <a:tailEnd/>
            </a:ln>
          </p:spPr>
          <p:txBody>
            <a:bodyPr/>
            <a:lstStyle/>
            <a:p>
              <a:endParaRPr lang="en-GB"/>
            </a:p>
          </p:txBody>
        </p:sp>
        <p:sp>
          <p:nvSpPr>
            <p:cNvPr id="23002" name="Line 656"/>
            <p:cNvSpPr>
              <a:spLocks noChangeShapeType="1"/>
            </p:cNvSpPr>
            <p:nvPr/>
          </p:nvSpPr>
          <p:spPr bwMode="auto">
            <a:xfrm>
              <a:off x="3890" y="3198"/>
              <a:ext cx="10" cy="1"/>
            </a:xfrm>
            <a:prstGeom prst="line">
              <a:avLst/>
            </a:prstGeom>
            <a:noFill/>
            <a:ln w="0">
              <a:solidFill>
                <a:schemeClr val="tx1"/>
              </a:solidFill>
              <a:round/>
              <a:headEnd/>
              <a:tailEnd/>
            </a:ln>
          </p:spPr>
          <p:txBody>
            <a:bodyPr/>
            <a:lstStyle/>
            <a:p>
              <a:endParaRPr lang="en-GB"/>
            </a:p>
          </p:txBody>
        </p:sp>
        <p:sp>
          <p:nvSpPr>
            <p:cNvPr id="23003" name="Line 657"/>
            <p:cNvSpPr>
              <a:spLocks noChangeShapeType="1"/>
            </p:cNvSpPr>
            <p:nvPr/>
          </p:nvSpPr>
          <p:spPr bwMode="auto">
            <a:xfrm>
              <a:off x="3908" y="3198"/>
              <a:ext cx="9" cy="1"/>
            </a:xfrm>
            <a:prstGeom prst="line">
              <a:avLst/>
            </a:prstGeom>
            <a:noFill/>
            <a:ln w="0">
              <a:solidFill>
                <a:schemeClr val="tx1"/>
              </a:solidFill>
              <a:round/>
              <a:headEnd/>
              <a:tailEnd/>
            </a:ln>
          </p:spPr>
          <p:txBody>
            <a:bodyPr/>
            <a:lstStyle/>
            <a:p>
              <a:endParaRPr lang="en-GB"/>
            </a:p>
          </p:txBody>
        </p:sp>
        <p:sp>
          <p:nvSpPr>
            <p:cNvPr id="23004" name="Line 658"/>
            <p:cNvSpPr>
              <a:spLocks noChangeShapeType="1"/>
            </p:cNvSpPr>
            <p:nvPr/>
          </p:nvSpPr>
          <p:spPr bwMode="auto">
            <a:xfrm>
              <a:off x="3925" y="3200"/>
              <a:ext cx="10" cy="1"/>
            </a:xfrm>
            <a:prstGeom prst="line">
              <a:avLst/>
            </a:prstGeom>
            <a:noFill/>
            <a:ln w="0">
              <a:solidFill>
                <a:schemeClr val="tx1"/>
              </a:solidFill>
              <a:round/>
              <a:headEnd/>
              <a:tailEnd/>
            </a:ln>
          </p:spPr>
          <p:txBody>
            <a:bodyPr/>
            <a:lstStyle/>
            <a:p>
              <a:endParaRPr lang="en-GB"/>
            </a:p>
          </p:txBody>
        </p:sp>
        <p:sp>
          <p:nvSpPr>
            <p:cNvPr id="23005" name="Line 659"/>
            <p:cNvSpPr>
              <a:spLocks noChangeShapeType="1"/>
            </p:cNvSpPr>
            <p:nvPr/>
          </p:nvSpPr>
          <p:spPr bwMode="auto">
            <a:xfrm>
              <a:off x="3943" y="3200"/>
              <a:ext cx="9" cy="1"/>
            </a:xfrm>
            <a:prstGeom prst="line">
              <a:avLst/>
            </a:prstGeom>
            <a:noFill/>
            <a:ln w="0">
              <a:solidFill>
                <a:schemeClr val="tx1"/>
              </a:solidFill>
              <a:round/>
              <a:headEnd/>
              <a:tailEnd/>
            </a:ln>
          </p:spPr>
          <p:txBody>
            <a:bodyPr/>
            <a:lstStyle/>
            <a:p>
              <a:endParaRPr lang="en-GB"/>
            </a:p>
          </p:txBody>
        </p:sp>
        <p:sp>
          <p:nvSpPr>
            <p:cNvPr id="23006" name="Line 660"/>
            <p:cNvSpPr>
              <a:spLocks noChangeShapeType="1"/>
            </p:cNvSpPr>
            <p:nvPr/>
          </p:nvSpPr>
          <p:spPr bwMode="auto">
            <a:xfrm>
              <a:off x="3960" y="3200"/>
              <a:ext cx="10" cy="1"/>
            </a:xfrm>
            <a:prstGeom prst="line">
              <a:avLst/>
            </a:prstGeom>
            <a:noFill/>
            <a:ln w="0">
              <a:solidFill>
                <a:schemeClr val="tx1"/>
              </a:solidFill>
              <a:round/>
              <a:headEnd/>
              <a:tailEnd/>
            </a:ln>
          </p:spPr>
          <p:txBody>
            <a:bodyPr/>
            <a:lstStyle/>
            <a:p>
              <a:endParaRPr lang="en-GB"/>
            </a:p>
          </p:txBody>
        </p:sp>
        <p:sp>
          <p:nvSpPr>
            <p:cNvPr id="23007" name="Line 661"/>
            <p:cNvSpPr>
              <a:spLocks noChangeShapeType="1"/>
            </p:cNvSpPr>
            <p:nvPr/>
          </p:nvSpPr>
          <p:spPr bwMode="auto">
            <a:xfrm>
              <a:off x="3977" y="3202"/>
              <a:ext cx="10" cy="1"/>
            </a:xfrm>
            <a:prstGeom prst="line">
              <a:avLst/>
            </a:prstGeom>
            <a:noFill/>
            <a:ln w="0">
              <a:solidFill>
                <a:schemeClr val="tx1"/>
              </a:solidFill>
              <a:round/>
              <a:headEnd/>
              <a:tailEnd/>
            </a:ln>
          </p:spPr>
          <p:txBody>
            <a:bodyPr/>
            <a:lstStyle/>
            <a:p>
              <a:endParaRPr lang="en-GB"/>
            </a:p>
          </p:txBody>
        </p:sp>
        <p:sp>
          <p:nvSpPr>
            <p:cNvPr id="23008" name="Line 662"/>
            <p:cNvSpPr>
              <a:spLocks noChangeShapeType="1"/>
            </p:cNvSpPr>
            <p:nvPr/>
          </p:nvSpPr>
          <p:spPr bwMode="auto">
            <a:xfrm>
              <a:off x="3995" y="3202"/>
              <a:ext cx="9" cy="1"/>
            </a:xfrm>
            <a:prstGeom prst="line">
              <a:avLst/>
            </a:prstGeom>
            <a:noFill/>
            <a:ln w="0">
              <a:solidFill>
                <a:schemeClr val="tx1"/>
              </a:solidFill>
              <a:round/>
              <a:headEnd/>
              <a:tailEnd/>
            </a:ln>
          </p:spPr>
          <p:txBody>
            <a:bodyPr/>
            <a:lstStyle/>
            <a:p>
              <a:endParaRPr lang="en-GB"/>
            </a:p>
          </p:txBody>
        </p:sp>
        <p:sp>
          <p:nvSpPr>
            <p:cNvPr id="23009" name="Line 663"/>
            <p:cNvSpPr>
              <a:spLocks noChangeShapeType="1"/>
            </p:cNvSpPr>
            <p:nvPr/>
          </p:nvSpPr>
          <p:spPr bwMode="auto">
            <a:xfrm>
              <a:off x="4012" y="3202"/>
              <a:ext cx="10" cy="1"/>
            </a:xfrm>
            <a:prstGeom prst="line">
              <a:avLst/>
            </a:prstGeom>
            <a:noFill/>
            <a:ln w="0">
              <a:solidFill>
                <a:schemeClr val="tx1"/>
              </a:solidFill>
              <a:round/>
              <a:headEnd/>
              <a:tailEnd/>
            </a:ln>
          </p:spPr>
          <p:txBody>
            <a:bodyPr/>
            <a:lstStyle/>
            <a:p>
              <a:endParaRPr lang="en-GB"/>
            </a:p>
          </p:txBody>
        </p:sp>
        <p:sp>
          <p:nvSpPr>
            <p:cNvPr id="23010" name="Line 664"/>
            <p:cNvSpPr>
              <a:spLocks noChangeShapeType="1"/>
            </p:cNvSpPr>
            <p:nvPr/>
          </p:nvSpPr>
          <p:spPr bwMode="auto">
            <a:xfrm>
              <a:off x="4029" y="3202"/>
              <a:ext cx="10" cy="1"/>
            </a:xfrm>
            <a:prstGeom prst="line">
              <a:avLst/>
            </a:prstGeom>
            <a:noFill/>
            <a:ln w="0">
              <a:solidFill>
                <a:schemeClr val="tx1"/>
              </a:solidFill>
              <a:round/>
              <a:headEnd/>
              <a:tailEnd/>
            </a:ln>
          </p:spPr>
          <p:txBody>
            <a:bodyPr/>
            <a:lstStyle/>
            <a:p>
              <a:endParaRPr lang="en-GB"/>
            </a:p>
          </p:txBody>
        </p:sp>
        <p:sp>
          <p:nvSpPr>
            <p:cNvPr id="23011" name="Line 665"/>
            <p:cNvSpPr>
              <a:spLocks noChangeShapeType="1"/>
            </p:cNvSpPr>
            <p:nvPr/>
          </p:nvSpPr>
          <p:spPr bwMode="auto">
            <a:xfrm>
              <a:off x="4047" y="3204"/>
              <a:ext cx="9" cy="1"/>
            </a:xfrm>
            <a:prstGeom prst="line">
              <a:avLst/>
            </a:prstGeom>
            <a:noFill/>
            <a:ln w="0">
              <a:solidFill>
                <a:schemeClr val="tx1"/>
              </a:solidFill>
              <a:round/>
              <a:headEnd/>
              <a:tailEnd/>
            </a:ln>
          </p:spPr>
          <p:txBody>
            <a:bodyPr/>
            <a:lstStyle/>
            <a:p>
              <a:endParaRPr lang="en-GB"/>
            </a:p>
          </p:txBody>
        </p:sp>
        <p:sp>
          <p:nvSpPr>
            <p:cNvPr id="23012" name="Line 666"/>
            <p:cNvSpPr>
              <a:spLocks noChangeShapeType="1"/>
            </p:cNvSpPr>
            <p:nvPr/>
          </p:nvSpPr>
          <p:spPr bwMode="auto">
            <a:xfrm>
              <a:off x="4064" y="3204"/>
              <a:ext cx="10" cy="1"/>
            </a:xfrm>
            <a:prstGeom prst="line">
              <a:avLst/>
            </a:prstGeom>
            <a:noFill/>
            <a:ln w="0">
              <a:solidFill>
                <a:schemeClr val="tx1"/>
              </a:solidFill>
              <a:round/>
              <a:headEnd/>
              <a:tailEnd/>
            </a:ln>
          </p:spPr>
          <p:txBody>
            <a:bodyPr/>
            <a:lstStyle/>
            <a:p>
              <a:endParaRPr lang="en-GB"/>
            </a:p>
          </p:txBody>
        </p:sp>
        <p:sp>
          <p:nvSpPr>
            <p:cNvPr id="23013" name="Freeform 667"/>
            <p:cNvSpPr>
              <a:spLocks/>
            </p:cNvSpPr>
            <p:nvPr/>
          </p:nvSpPr>
          <p:spPr bwMode="auto">
            <a:xfrm>
              <a:off x="4082" y="3204"/>
              <a:ext cx="9" cy="1"/>
            </a:xfrm>
            <a:custGeom>
              <a:avLst/>
              <a:gdLst>
                <a:gd name="T0" fmla="*/ 0 w 9"/>
                <a:gd name="T1" fmla="*/ 0 h 1"/>
                <a:gd name="T2" fmla="*/ 5 w 9"/>
                <a:gd name="T3" fmla="*/ 0 h 1"/>
                <a:gd name="T4" fmla="*/ 9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5" y="0"/>
                  </a:lnTo>
                  <a:lnTo>
                    <a:pt x="9" y="0"/>
                  </a:lnTo>
                </a:path>
              </a:pathLst>
            </a:custGeom>
            <a:solidFill>
              <a:schemeClr val="tx1"/>
            </a:solidFill>
            <a:ln w="0">
              <a:solidFill>
                <a:schemeClr val="tx1"/>
              </a:solidFill>
              <a:round/>
              <a:headEnd/>
              <a:tailEnd/>
            </a:ln>
          </p:spPr>
          <p:txBody>
            <a:bodyPr/>
            <a:lstStyle/>
            <a:p>
              <a:endParaRPr lang="en-US"/>
            </a:p>
          </p:txBody>
        </p:sp>
        <p:sp>
          <p:nvSpPr>
            <p:cNvPr id="23014" name="Line 668"/>
            <p:cNvSpPr>
              <a:spLocks noChangeShapeType="1"/>
            </p:cNvSpPr>
            <p:nvPr/>
          </p:nvSpPr>
          <p:spPr bwMode="auto">
            <a:xfrm>
              <a:off x="4099" y="3204"/>
              <a:ext cx="10" cy="1"/>
            </a:xfrm>
            <a:prstGeom prst="line">
              <a:avLst/>
            </a:prstGeom>
            <a:noFill/>
            <a:ln w="0">
              <a:solidFill>
                <a:schemeClr val="tx1"/>
              </a:solidFill>
              <a:round/>
              <a:headEnd/>
              <a:tailEnd/>
            </a:ln>
          </p:spPr>
          <p:txBody>
            <a:bodyPr/>
            <a:lstStyle/>
            <a:p>
              <a:endParaRPr lang="en-GB"/>
            </a:p>
          </p:txBody>
        </p:sp>
        <p:sp>
          <p:nvSpPr>
            <p:cNvPr id="23015" name="Line 669"/>
            <p:cNvSpPr>
              <a:spLocks noChangeShapeType="1"/>
            </p:cNvSpPr>
            <p:nvPr/>
          </p:nvSpPr>
          <p:spPr bwMode="auto">
            <a:xfrm>
              <a:off x="4116" y="3206"/>
              <a:ext cx="10" cy="1"/>
            </a:xfrm>
            <a:prstGeom prst="line">
              <a:avLst/>
            </a:prstGeom>
            <a:noFill/>
            <a:ln w="0">
              <a:solidFill>
                <a:schemeClr val="tx1"/>
              </a:solidFill>
              <a:round/>
              <a:headEnd/>
              <a:tailEnd/>
            </a:ln>
          </p:spPr>
          <p:txBody>
            <a:bodyPr/>
            <a:lstStyle/>
            <a:p>
              <a:endParaRPr lang="en-GB"/>
            </a:p>
          </p:txBody>
        </p:sp>
        <p:sp>
          <p:nvSpPr>
            <p:cNvPr id="23016" name="Line 670"/>
            <p:cNvSpPr>
              <a:spLocks noChangeShapeType="1"/>
            </p:cNvSpPr>
            <p:nvPr/>
          </p:nvSpPr>
          <p:spPr bwMode="auto">
            <a:xfrm>
              <a:off x="4134" y="3206"/>
              <a:ext cx="9" cy="1"/>
            </a:xfrm>
            <a:prstGeom prst="line">
              <a:avLst/>
            </a:prstGeom>
            <a:noFill/>
            <a:ln w="0">
              <a:solidFill>
                <a:schemeClr val="tx1"/>
              </a:solidFill>
              <a:round/>
              <a:headEnd/>
              <a:tailEnd/>
            </a:ln>
          </p:spPr>
          <p:txBody>
            <a:bodyPr/>
            <a:lstStyle/>
            <a:p>
              <a:endParaRPr lang="en-GB"/>
            </a:p>
          </p:txBody>
        </p:sp>
        <p:sp>
          <p:nvSpPr>
            <p:cNvPr id="23017" name="Line 671"/>
            <p:cNvSpPr>
              <a:spLocks noChangeShapeType="1"/>
            </p:cNvSpPr>
            <p:nvPr/>
          </p:nvSpPr>
          <p:spPr bwMode="auto">
            <a:xfrm>
              <a:off x="4151" y="3206"/>
              <a:ext cx="10" cy="1"/>
            </a:xfrm>
            <a:prstGeom prst="line">
              <a:avLst/>
            </a:prstGeom>
            <a:noFill/>
            <a:ln w="0">
              <a:solidFill>
                <a:schemeClr val="tx1"/>
              </a:solidFill>
              <a:round/>
              <a:headEnd/>
              <a:tailEnd/>
            </a:ln>
          </p:spPr>
          <p:txBody>
            <a:bodyPr/>
            <a:lstStyle/>
            <a:p>
              <a:endParaRPr lang="en-GB"/>
            </a:p>
          </p:txBody>
        </p:sp>
        <p:sp>
          <p:nvSpPr>
            <p:cNvPr id="23018" name="Line 672"/>
            <p:cNvSpPr>
              <a:spLocks noChangeShapeType="1"/>
            </p:cNvSpPr>
            <p:nvPr/>
          </p:nvSpPr>
          <p:spPr bwMode="auto">
            <a:xfrm>
              <a:off x="4168" y="3206"/>
              <a:ext cx="10" cy="1"/>
            </a:xfrm>
            <a:prstGeom prst="line">
              <a:avLst/>
            </a:prstGeom>
            <a:noFill/>
            <a:ln w="0">
              <a:solidFill>
                <a:schemeClr val="tx1"/>
              </a:solidFill>
              <a:round/>
              <a:headEnd/>
              <a:tailEnd/>
            </a:ln>
          </p:spPr>
          <p:txBody>
            <a:bodyPr/>
            <a:lstStyle/>
            <a:p>
              <a:endParaRPr lang="en-GB"/>
            </a:p>
          </p:txBody>
        </p:sp>
        <p:sp>
          <p:nvSpPr>
            <p:cNvPr id="23019" name="Line 673"/>
            <p:cNvSpPr>
              <a:spLocks noChangeShapeType="1"/>
            </p:cNvSpPr>
            <p:nvPr/>
          </p:nvSpPr>
          <p:spPr bwMode="auto">
            <a:xfrm>
              <a:off x="4186" y="3206"/>
              <a:ext cx="9" cy="1"/>
            </a:xfrm>
            <a:prstGeom prst="line">
              <a:avLst/>
            </a:prstGeom>
            <a:noFill/>
            <a:ln w="0">
              <a:solidFill>
                <a:schemeClr val="tx1"/>
              </a:solidFill>
              <a:round/>
              <a:headEnd/>
              <a:tailEnd/>
            </a:ln>
          </p:spPr>
          <p:txBody>
            <a:bodyPr/>
            <a:lstStyle/>
            <a:p>
              <a:endParaRPr lang="en-GB"/>
            </a:p>
          </p:txBody>
        </p:sp>
        <p:sp>
          <p:nvSpPr>
            <p:cNvPr id="23020" name="Line 674"/>
            <p:cNvSpPr>
              <a:spLocks noChangeShapeType="1"/>
            </p:cNvSpPr>
            <p:nvPr/>
          </p:nvSpPr>
          <p:spPr bwMode="auto">
            <a:xfrm>
              <a:off x="4203" y="3208"/>
              <a:ext cx="10" cy="1"/>
            </a:xfrm>
            <a:prstGeom prst="line">
              <a:avLst/>
            </a:prstGeom>
            <a:noFill/>
            <a:ln w="0">
              <a:solidFill>
                <a:schemeClr val="tx1"/>
              </a:solidFill>
              <a:round/>
              <a:headEnd/>
              <a:tailEnd/>
            </a:ln>
          </p:spPr>
          <p:txBody>
            <a:bodyPr/>
            <a:lstStyle/>
            <a:p>
              <a:endParaRPr lang="en-GB"/>
            </a:p>
          </p:txBody>
        </p:sp>
        <p:sp>
          <p:nvSpPr>
            <p:cNvPr id="23021" name="Line 675"/>
            <p:cNvSpPr>
              <a:spLocks noChangeShapeType="1"/>
            </p:cNvSpPr>
            <p:nvPr/>
          </p:nvSpPr>
          <p:spPr bwMode="auto">
            <a:xfrm>
              <a:off x="4221" y="3208"/>
              <a:ext cx="9" cy="1"/>
            </a:xfrm>
            <a:prstGeom prst="line">
              <a:avLst/>
            </a:prstGeom>
            <a:noFill/>
            <a:ln w="0">
              <a:solidFill>
                <a:schemeClr val="tx1"/>
              </a:solidFill>
              <a:round/>
              <a:headEnd/>
              <a:tailEnd/>
            </a:ln>
          </p:spPr>
          <p:txBody>
            <a:bodyPr/>
            <a:lstStyle/>
            <a:p>
              <a:endParaRPr lang="en-GB"/>
            </a:p>
          </p:txBody>
        </p:sp>
        <p:sp>
          <p:nvSpPr>
            <p:cNvPr id="23022" name="Line 676"/>
            <p:cNvSpPr>
              <a:spLocks noChangeShapeType="1"/>
            </p:cNvSpPr>
            <p:nvPr/>
          </p:nvSpPr>
          <p:spPr bwMode="auto">
            <a:xfrm>
              <a:off x="4238" y="3208"/>
              <a:ext cx="10" cy="1"/>
            </a:xfrm>
            <a:prstGeom prst="line">
              <a:avLst/>
            </a:prstGeom>
            <a:noFill/>
            <a:ln w="0">
              <a:solidFill>
                <a:schemeClr val="tx1"/>
              </a:solidFill>
              <a:round/>
              <a:headEnd/>
              <a:tailEnd/>
            </a:ln>
          </p:spPr>
          <p:txBody>
            <a:bodyPr/>
            <a:lstStyle/>
            <a:p>
              <a:endParaRPr lang="en-GB"/>
            </a:p>
          </p:txBody>
        </p:sp>
        <p:sp>
          <p:nvSpPr>
            <p:cNvPr id="23023" name="Line 677"/>
            <p:cNvSpPr>
              <a:spLocks noChangeShapeType="1"/>
            </p:cNvSpPr>
            <p:nvPr/>
          </p:nvSpPr>
          <p:spPr bwMode="auto">
            <a:xfrm>
              <a:off x="4255" y="3208"/>
              <a:ext cx="10" cy="1"/>
            </a:xfrm>
            <a:prstGeom prst="line">
              <a:avLst/>
            </a:prstGeom>
            <a:noFill/>
            <a:ln w="0">
              <a:solidFill>
                <a:schemeClr val="tx1"/>
              </a:solidFill>
              <a:round/>
              <a:headEnd/>
              <a:tailEnd/>
            </a:ln>
          </p:spPr>
          <p:txBody>
            <a:bodyPr/>
            <a:lstStyle/>
            <a:p>
              <a:endParaRPr lang="en-GB"/>
            </a:p>
          </p:txBody>
        </p:sp>
        <p:sp>
          <p:nvSpPr>
            <p:cNvPr id="23024" name="Line 678"/>
            <p:cNvSpPr>
              <a:spLocks noChangeShapeType="1"/>
            </p:cNvSpPr>
            <p:nvPr/>
          </p:nvSpPr>
          <p:spPr bwMode="auto">
            <a:xfrm>
              <a:off x="4273" y="3208"/>
              <a:ext cx="9" cy="1"/>
            </a:xfrm>
            <a:prstGeom prst="line">
              <a:avLst/>
            </a:prstGeom>
            <a:noFill/>
            <a:ln w="0">
              <a:solidFill>
                <a:schemeClr val="tx1"/>
              </a:solidFill>
              <a:round/>
              <a:headEnd/>
              <a:tailEnd/>
            </a:ln>
          </p:spPr>
          <p:txBody>
            <a:bodyPr/>
            <a:lstStyle/>
            <a:p>
              <a:endParaRPr lang="en-GB"/>
            </a:p>
          </p:txBody>
        </p:sp>
        <p:sp>
          <p:nvSpPr>
            <p:cNvPr id="23025" name="Line 679"/>
            <p:cNvSpPr>
              <a:spLocks noChangeShapeType="1"/>
            </p:cNvSpPr>
            <p:nvPr/>
          </p:nvSpPr>
          <p:spPr bwMode="auto">
            <a:xfrm>
              <a:off x="4290" y="3208"/>
              <a:ext cx="10" cy="1"/>
            </a:xfrm>
            <a:prstGeom prst="line">
              <a:avLst/>
            </a:prstGeom>
            <a:noFill/>
            <a:ln w="0">
              <a:solidFill>
                <a:schemeClr val="tx1"/>
              </a:solidFill>
              <a:round/>
              <a:headEnd/>
              <a:tailEnd/>
            </a:ln>
          </p:spPr>
          <p:txBody>
            <a:bodyPr/>
            <a:lstStyle/>
            <a:p>
              <a:endParaRPr lang="en-GB"/>
            </a:p>
          </p:txBody>
        </p:sp>
        <p:sp>
          <p:nvSpPr>
            <p:cNvPr id="23026" name="Line 680"/>
            <p:cNvSpPr>
              <a:spLocks noChangeShapeType="1"/>
            </p:cNvSpPr>
            <p:nvPr/>
          </p:nvSpPr>
          <p:spPr bwMode="auto">
            <a:xfrm>
              <a:off x="4307" y="3208"/>
              <a:ext cx="10" cy="1"/>
            </a:xfrm>
            <a:prstGeom prst="line">
              <a:avLst/>
            </a:prstGeom>
            <a:noFill/>
            <a:ln w="0">
              <a:solidFill>
                <a:schemeClr val="tx1"/>
              </a:solidFill>
              <a:round/>
              <a:headEnd/>
              <a:tailEnd/>
            </a:ln>
          </p:spPr>
          <p:txBody>
            <a:bodyPr/>
            <a:lstStyle/>
            <a:p>
              <a:endParaRPr lang="en-GB"/>
            </a:p>
          </p:txBody>
        </p:sp>
        <p:sp>
          <p:nvSpPr>
            <p:cNvPr id="23027" name="Line 681"/>
            <p:cNvSpPr>
              <a:spLocks noChangeShapeType="1"/>
            </p:cNvSpPr>
            <p:nvPr/>
          </p:nvSpPr>
          <p:spPr bwMode="auto">
            <a:xfrm>
              <a:off x="4325" y="3208"/>
              <a:ext cx="9" cy="2"/>
            </a:xfrm>
            <a:prstGeom prst="line">
              <a:avLst/>
            </a:prstGeom>
            <a:noFill/>
            <a:ln w="0">
              <a:solidFill>
                <a:schemeClr val="tx1"/>
              </a:solidFill>
              <a:round/>
              <a:headEnd/>
              <a:tailEnd/>
            </a:ln>
          </p:spPr>
          <p:txBody>
            <a:bodyPr/>
            <a:lstStyle/>
            <a:p>
              <a:endParaRPr lang="en-GB"/>
            </a:p>
          </p:txBody>
        </p:sp>
        <p:sp>
          <p:nvSpPr>
            <p:cNvPr id="23028" name="Line 682"/>
            <p:cNvSpPr>
              <a:spLocks noChangeShapeType="1"/>
            </p:cNvSpPr>
            <p:nvPr/>
          </p:nvSpPr>
          <p:spPr bwMode="auto">
            <a:xfrm>
              <a:off x="4342" y="3210"/>
              <a:ext cx="10" cy="1"/>
            </a:xfrm>
            <a:prstGeom prst="line">
              <a:avLst/>
            </a:prstGeom>
            <a:noFill/>
            <a:ln w="0">
              <a:solidFill>
                <a:schemeClr val="tx1"/>
              </a:solidFill>
              <a:round/>
              <a:headEnd/>
              <a:tailEnd/>
            </a:ln>
          </p:spPr>
          <p:txBody>
            <a:bodyPr/>
            <a:lstStyle/>
            <a:p>
              <a:endParaRPr lang="en-GB"/>
            </a:p>
          </p:txBody>
        </p:sp>
        <p:sp>
          <p:nvSpPr>
            <p:cNvPr id="23029" name="Line 683"/>
            <p:cNvSpPr>
              <a:spLocks noChangeShapeType="1"/>
            </p:cNvSpPr>
            <p:nvPr/>
          </p:nvSpPr>
          <p:spPr bwMode="auto">
            <a:xfrm>
              <a:off x="4360" y="3210"/>
              <a:ext cx="9" cy="1"/>
            </a:xfrm>
            <a:prstGeom prst="line">
              <a:avLst/>
            </a:prstGeom>
            <a:noFill/>
            <a:ln w="0">
              <a:solidFill>
                <a:schemeClr val="tx1"/>
              </a:solidFill>
              <a:round/>
              <a:headEnd/>
              <a:tailEnd/>
            </a:ln>
          </p:spPr>
          <p:txBody>
            <a:bodyPr/>
            <a:lstStyle/>
            <a:p>
              <a:endParaRPr lang="en-GB"/>
            </a:p>
          </p:txBody>
        </p:sp>
        <p:sp>
          <p:nvSpPr>
            <p:cNvPr id="23030" name="Line 684"/>
            <p:cNvSpPr>
              <a:spLocks noChangeShapeType="1"/>
            </p:cNvSpPr>
            <p:nvPr/>
          </p:nvSpPr>
          <p:spPr bwMode="auto">
            <a:xfrm>
              <a:off x="4377" y="3210"/>
              <a:ext cx="10" cy="1"/>
            </a:xfrm>
            <a:prstGeom prst="line">
              <a:avLst/>
            </a:prstGeom>
            <a:noFill/>
            <a:ln w="0">
              <a:solidFill>
                <a:schemeClr val="tx1"/>
              </a:solidFill>
              <a:round/>
              <a:headEnd/>
              <a:tailEnd/>
            </a:ln>
          </p:spPr>
          <p:txBody>
            <a:bodyPr/>
            <a:lstStyle/>
            <a:p>
              <a:endParaRPr lang="en-GB"/>
            </a:p>
          </p:txBody>
        </p:sp>
        <p:sp>
          <p:nvSpPr>
            <p:cNvPr id="23031" name="Line 685"/>
            <p:cNvSpPr>
              <a:spLocks noChangeShapeType="1"/>
            </p:cNvSpPr>
            <p:nvPr/>
          </p:nvSpPr>
          <p:spPr bwMode="auto">
            <a:xfrm>
              <a:off x="4394" y="3210"/>
              <a:ext cx="10" cy="1"/>
            </a:xfrm>
            <a:prstGeom prst="line">
              <a:avLst/>
            </a:prstGeom>
            <a:noFill/>
            <a:ln w="0">
              <a:solidFill>
                <a:schemeClr val="tx1"/>
              </a:solidFill>
              <a:round/>
              <a:headEnd/>
              <a:tailEnd/>
            </a:ln>
          </p:spPr>
          <p:txBody>
            <a:bodyPr/>
            <a:lstStyle/>
            <a:p>
              <a:endParaRPr lang="en-GB"/>
            </a:p>
          </p:txBody>
        </p:sp>
        <p:sp>
          <p:nvSpPr>
            <p:cNvPr id="23032" name="Line 686"/>
            <p:cNvSpPr>
              <a:spLocks noChangeShapeType="1"/>
            </p:cNvSpPr>
            <p:nvPr/>
          </p:nvSpPr>
          <p:spPr bwMode="auto">
            <a:xfrm>
              <a:off x="4412" y="3210"/>
              <a:ext cx="9" cy="1"/>
            </a:xfrm>
            <a:prstGeom prst="line">
              <a:avLst/>
            </a:prstGeom>
            <a:noFill/>
            <a:ln w="0">
              <a:solidFill>
                <a:schemeClr val="tx1"/>
              </a:solidFill>
              <a:round/>
              <a:headEnd/>
              <a:tailEnd/>
            </a:ln>
          </p:spPr>
          <p:txBody>
            <a:bodyPr/>
            <a:lstStyle/>
            <a:p>
              <a:endParaRPr lang="en-GB"/>
            </a:p>
          </p:txBody>
        </p:sp>
        <p:sp>
          <p:nvSpPr>
            <p:cNvPr id="23033" name="Line 687"/>
            <p:cNvSpPr>
              <a:spLocks noChangeShapeType="1"/>
            </p:cNvSpPr>
            <p:nvPr/>
          </p:nvSpPr>
          <p:spPr bwMode="auto">
            <a:xfrm>
              <a:off x="4429" y="3210"/>
              <a:ext cx="10" cy="1"/>
            </a:xfrm>
            <a:prstGeom prst="line">
              <a:avLst/>
            </a:prstGeom>
            <a:noFill/>
            <a:ln w="0">
              <a:solidFill>
                <a:schemeClr val="tx1"/>
              </a:solidFill>
              <a:round/>
              <a:headEnd/>
              <a:tailEnd/>
            </a:ln>
          </p:spPr>
          <p:txBody>
            <a:bodyPr/>
            <a:lstStyle/>
            <a:p>
              <a:endParaRPr lang="en-GB"/>
            </a:p>
          </p:txBody>
        </p:sp>
        <p:sp>
          <p:nvSpPr>
            <p:cNvPr id="23034" name="Line 688"/>
            <p:cNvSpPr>
              <a:spLocks noChangeShapeType="1"/>
            </p:cNvSpPr>
            <p:nvPr/>
          </p:nvSpPr>
          <p:spPr bwMode="auto">
            <a:xfrm>
              <a:off x="4446" y="3210"/>
              <a:ext cx="10" cy="1"/>
            </a:xfrm>
            <a:prstGeom prst="line">
              <a:avLst/>
            </a:prstGeom>
            <a:noFill/>
            <a:ln w="0">
              <a:solidFill>
                <a:schemeClr val="tx1"/>
              </a:solidFill>
              <a:round/>
              <a:headEnd/>
              <a:tailEnd/>
            </a:ln>
          </p:spPr>
          <p:txBody>
            <a:bodyPr/>
            <a:lstStyle/>
            <a:p>
              <a:endParaRPr lang="en-GB"/>
            </a:p>
          </p:txBody>
        </p:sp>
        <p:sp>
          <p:nvSpPr>
            <p:cNvPr id="23035" name="Line 689"/>
            <p:cNvSpPr>
              <a:spLocks noChangeShapeType="1"/>
            </p:cNvSpPr>
            <p:nvPr/>
          </p:nvSpPr>
          <p:spPr bwMode="auto">
            <a:xfrm>
              <a:off x="4464" y="3212"/>
              <a:ext cx="9" cy="1"/>
            </a:xfrm>
            <a:prstGeom prst="line">
              <a:avLst/>
            </a:prstGeom>
            <a:noFill/>
            <a:ln w="0">
              <a:solidFill>
                <a:schemeClr val="tx1"/>
              </a:solidFill>
              <a:round/>
              <a:headEnd/>
              <a:tailEnd/>
            </a:ln>
          </p:spPr>
          <p:txBody>
            <a:bodyPr/>
            <a:lstStyle/>
            <a:p>
              <a:endParaRPr lang="en-GB"/>
            </a:p>
          </p:txBody>
        </p:sp>
        <p:sp>
          <p:nvSpPr>
            <p:cNvPr id="23036" name="Freeform 690"/>
            <p:cNvSpPr>
              <a:spLocks/>
            </p:cNvSpPr>
            <p:nvPr/>
          </p:nvSpPr>
          <p:spPr bwMode="auto">
            <a:xfrm>
              <a:off x="4481" y="3212"/>
              <a:ext cx="10" cy="1"/>
            </a:xfrm>
            <a:custGeom>
              <a:avLst/>
              <a:gdLst>
                <a:gd name="T0" fmla="*/ 0 w 10"/>
                <a:gd name="T1" fmla="*/ 0 h 1"/>
                <a:gd name="T2" fmla="*/ 2 w 10"/>
                <a:gd name="T3" fmla="*/ 0 h 1"/>
                <a:gd name="T4" fmla="*/ 1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0" y="0"/>
                  </a:moveTo>
                  <a:lnTo>
                    <a:pt x="2" y="0"/>
                  </a:lnTo>
                  <a:lnTo>
                    <a:pt x="10" y="0"/>
                  </a:lnTo>
                </a:path>
              </a:pathLst>
            </a:custGeom>
            <a:solidFill>
              <a:schemeClr val="tx1"/>
            </a:solidFill>
            <a:ln w="0">
              <a:solidFill>
                <a:schemeClr val="tx1"/>
              </a:solidFill>
              <a:round/>
              <a:headEnd/>
              <a:tailEnd/>
            </a:ln>
          </p:spPr>
          <p:txBody>
            <a:bodyPr/>
            <a:lstStyle/>
            <a:p>
              <a:endParaRPr lang="en-US"/>
            </a:p>
          </p:txBody>
        </p:sp>
        <p:sp>
          <p:nvSpPr>
            <p:cNvPr id="23037" name="Line 691"/>
            <p:cNvSpPr>
              <a:spLocks noChangeShapeType="1"/>
            </p:cNvSpPr>
            <p:nvPr/>
          </p:nvSpPr>
          <p:spPr bwMode="auto">
            <a:xfrm>
              <a:off x="4499" y="3212"/>
              <a:ext cx="9" cy="1"/>
            </a:xfrm>
            <a:prstGeom prst="line">
              <a:avLst/>
            </a:prstGeom>
            <a:noFill/>
            <a:ln w="0">
              <a:solidFill>
                <a:schemeClr val="tx1"/>
              </a:solidFill>
              <a:round/>
              <a:headEnd/>
              <a:tailEnd/>
            </a:ln>
          </p:spPr>
          <p:txBody>
            <a:bodyPr/>
            <a:lstStyle/>
            <a:p>
              <a:endParaRPr lang="en-GB"/>
            </a:p>
          </p:txBody>
        </p:sp>
        <p:sp>
          <p:nvSpPr>
            <p:cNvPr id="23038" name="Line 692"/>
            <p:cNvSpPr>
              <a:spLocks noChangeShapeType="1"/>
            </p:cNvSpPr>
            <p:nvPr/>
          </p:nvSpPr>
          <p:spPr bwMode="auto">
            <a:xfrm>
              <a:off x="4516" y="3212"/>
              <a:ext cx="10" cy="1"/>
            </a:xfrm>
            <a:prstGeom prst="line">
              <a:avLst/>
            </a:prstGeom>
            <a:noFill/>
            <a:ln w="0">
              <a:solidFill>
                <a:schemeClr val="tx1"/>
              </a:solidFill>
              <a:round/>
              <a:headEnd/>
              <a:tailEnd/>
            </a:ln>
          </p:spPr>
          <p:txBody>
            <a:bodyPr/>
            <a:lstStyle/>
            <a:p>
              <a:endParaRPr lang="en-GB"/>
            </a:p>
          </p:txBody>
        </p:sp>
        <p:sp>
          <p:nvSpPr>
            <p:cNvPr id="23039" name="Line 693"/>
            <p:cNvSpPr>
              <a:spLocks noChangeShapeType="1"/>
            </p:cNvSpPr>
            <p:nvPr/>
          </p:nvSpPr>
          <p:spPr bwMode="auto">
            <a:xfrm>
              <a:off x="4533" y="3212"/>
              <a:ext cx="10" cy="1"/>
            </a:xfrm>
            <a:prstGeom prst="line">
              <a:avLst/>
            </a:prstGeom>
            <a:noFill/>
            <a:ln w="0">
              <a:solidFill>
                <a:schemeClr val="tx1"/>
              </a:solidFill>
              <a:round/>
              <a:headEnd/>
              <a:tailEnd/>
            </a:ln>
          </p:spPr>
          <p:txBody>
            <a:bodyPr/>
            <a:lstStyle/>
            <a:p>
              <a:endParaRPr lang="en-GB"/>
            </a:p>
          </p:txBody>
        </p:sp>
        <p:sp>
          <p:nvSpPr>
            <p:cNvPr id="23040" name="Line 694"/>
            <p:cNvSpPr>
              <a:spLocks noChangeShapeType="1"/>
            </p:cNvSpPr>
            <p:nvPr/>
          </p:nvSpPr>
          <p:spPr bwMode="auto">
            <a:xfrm>
              <a:off x="4551" y="3212"/>
              <a:ext cx="9" cy="1"/>
            </a:xfrm>
            <a:prstGeom prst="line">
              <a:avLst/>
            </a:prstGeom>
            <a:noFill/>
            <a:ln w="0">
              <a:solidFill>
                <a:schemeClr val="tx1"/>
              </a:solidFill>
              <a:round/>
              <a:headEnd/>
              <a:tailEnd/>
            </a:ln>
          </p:spPr>
          <p:txBody>
            <a:bodyPr/>
            <a:lstStyle/>
            <a:p>
              <a:endParaRPr lang="en-GB"/>
            </a:p>
          </p:txBody>
        </p:sp>
        <p:sp>
          <p:nvSpPr>
            <p:cNvPr id="23041" name="Line 695"/>
            <p:cNvSpPr>
              <a:spLocks noChangeShapeType="1"/>
            </p:cNvSpPr>
            <p:nvPr/>
          </p:nvSpPr>
          <p:spPr bwMode="auto">
            <a:xfrm>
              <a:off x="4568" y="3212"/>
              <a:ext cx="10" cy="1"/>
            </a:xfrm>
            <a:prstGeom prst="line">
              <a:avLst/>
            </a:prstGeom>
            <a:noFill/>
            <a:ln w="0">
              <a:solidFill>
                <a:schemeClr val="tx1"/>
              </a:solidFill>
              <a:round/>
              <a:headEnd/>
              <a:tailEnd/>
            </a:ln>
          </p:spPr>
          <p:txBody>
            <a:bodyPr/>
            <a:lstStyle/>
            <a:p>
              <a:endParaRPr lang="en-GB"/>
            </a:p>
          </p:txBody>
        </p:sp>
        <p:sp>
          <p:nvSpPr>
            <p:cNvPr id="23042" name="Line 696"/>
            <p:cNvSpPr>
              <a:spLocks noChangeShapeType="1"/>
            </p:cNvSpPr>
            <p:nvPr/>
          </p:nvSpPr>
          <p:spPr bwMode="auto">
            <a:xfrm>
              <a:off x="4585" y="3212"/>
              <a:ext cx="10" cy="2"/>
            </a:xfrm>
            <a:prstGeom prst="line">
              <a:avLst/>
            </a:prstGeom>
            <a:noFill/>
            <a:ln w="0">
              <a:solidFill>
                <a:schemeClr val="tx1"/>
              </a:solidFill>
              <a:round/>
              <a:headEnd/>
              <a:tailEnd/>
            </a:ln>
          </p:spPr>
          <p:txBody>
            <a:bodyPr/>
            <a:lstStyle/>
            <a:p>
              <a:endParaRPr lang="en-GB"/>
            </a:p>
          </p:txBody>
        </p:sp>
        <p:sp>
          <p:nvSpPr>
            <p:cNvPr id="23043" name="Freeform 697"/>
            <p:cNvSpPr>
              <a:spLocks/>
            </p:cNvSpPr>
            <p:nvPr/>
          </p:nvSpPr>
          <p:spPr bwMode="auto">
            <a:xfrm>
              <a:off x="4603" y="3214"/>
              <a:ext cx="9" cy="1"/>
            </a:xfrm>
            <a:custGeom>
              <a:avLst/>
              <a:gdLst>
                <a:gd name="T0" fmla="*/ 0 w 9"/>
                <a:gd name="T1" fmla="*/ 0 h 1"/>
                <a:gd name="T2" fmla="*/ 7 w 9"/>
                <a:gd name="T3" fmla="*/ 0 h 1"/>
                <a:gd name="T4" fmla="*/ 9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7" y="0"/>
                  </a:lnTo>
                  <a:lnTo>
                    <a:pt x="9" y="0"/>
                  </a:lnTo>
                </a:path>
              </a:pathLst>
            </a:custGeom>
            <a:solidFill>
              <a:schemeClr val="tx1"/>
            </a:solidFill>
            <a:ln w="0">
              <a:solidFill>
                <a:schemeClr val="tx1"/>
              </a:solidFill>
              <a:round/>
              <a:headEnd/>
              <a:tailEnd/>
            </a:ln>
          </p:spPr>
          <p:txBody>
            <a:bodyPr/>
            <a:lstStyle/>
            <a:p>
              <a:endParaRPr lang="en-US"/>
            </a:p>
          </p:txBody>
        </p:sp>
        <p:sp>
          <p:nvSpPr>
            <p:cNvPr id="23044" name="Line 698"/>
            <p:cNvSpPr>
              <a:spLocks noChangeShapeType="1"/>
            </p:cNvSpPr>
            <p:nvPr/>
          </p:nvSpPr>
          <p:spPr bwMode="auto">
            <a:xfrm>
              <a:off x="4620" y="3214"/>
              <a:ext cx="10" cy="1"/>
            </a:xfrm>
            <a:prstGeom prst="line">
              <a:avLst/>
            </a:prstGeom>
            <a:noFill/>
            <a:ln w="0">
              <a:solidFill>
                <a:schemeClr val="tx1"/>
              </a:solidFill>
              <a:round/>
              <a:headEnd/>
              <a:tailEnd/>
            </a:ln>
          </p:spPr>
          <p:txBody>
            <a:bodyPr/>
            <a:lstStyle/>
            <a:p>
              <a:endParaRPr lang="en-GB"/>
            </a:p>
          </p:txBody>
        </p:sp>
        <p:sp>
          <p:nvSpPr>
            <p:cNvPr id="23045" name="Line 699"/>
            <p:cNvSpPr>
              <a:spLocks noChangeShapeType="1"/>
            </p:cNvSpPr>
            <p:nvPr/>
          </p:nvSpPr>
          <p:spPr bwMode="auto">
            <a:xfrm>
              <a:off x="4638" y="3214"/>
              <a:ext cx="9" cy="1"/>
            </a:xfrm>
            <a:prstGeom prst="line">
              <a:avLst/>
            </a:prstGeom>
            <a:noFill/>
            <a:ln w="0">
              <a:solidFill>
                <a:schemeClr val="tx1"/>
              </a:solidFill>
              <a:round/>
              <a:headEnd/>
              <a:tailEnd/>
            </a:ln>
          </p:spPr>
          <p:txBody>
            <a:bodyPr/>
            <a:lstStyle/>
            <a:p>
              <a:endParaRPr lang="en-GB"/>
            </a:p>
          </p:txBody>
        </p:sp>
        <p:sp>
          <p:nvSpPr>
            <p:cNvPr id="23046" name="Line 700"/>
            <p:cNvSpPr>
              <a:spLocks noChangeShapeType="1"/>
            </p:cNvSpPr>
            <p:nvPr/>
          </p:nvSpPr>
          <p:spPr bwMode="auto">
            <a:xfrm>
              <a:off x="4655" y="3214"/>
              <a:ext cx="10" cy="1"/>
            </a:xfrm>
            <a:prstGeom prst="line">
              <a:avLst/>
            </a:prstGeom>
            <a:noFill/>
            <a:ln w="0">
              <a:solidFill>
                <a:schemeClr val="tx1"/>
              </a:solidFill>
              <a:round/>
              <a:headEnd/>
              <a:tailEnd/>
            </a:ln>
          </p:spPr>
          <p:txBody>
            <a:bodyPr/>
            <a:lstStyle/>
            <a:p>
              <a:endParaRPr lang="en-GB"/>
            </a:p>
          </p:txBody>
        </p:sp>
        <p:sp>
          <p:nvSpPr>
            <p:cNvPr id="23047" name="Line 701"/>
            <p:cNvSpPr>
              <a:spLocks noChangeShapeType="1"/>
            </p:cNvSpPr>
            <p:nvPr/>
          </p:nvSpPr>
          <p:spPr bwMode="auto">
            <a:xfrm>
              <a:off x="4672" y="3214"/>
              <a:ext cx="10" cy="1"/>
            </a:xfrm>
            <a:prstGeom prst="line">
              <a:avLst/>
            </a:prstGeom>
            <a:noFill/>
            <a:ln w="0">
              <a:solidFill>
                <a:schemeClr val="tx1"/>
              </a:solidFill>
              <a:round/>
              <a:headEnd/>
              <a:tailEnd/>
            </a:ln>
          </p:spPr>
          <p:txBody>
            <a:bodyPr/>
            <a:lstStyle/>
            <a:p>
              <a:endParaRPr lang="en-GB"/>
            </a:p>
          </p:txBody>
        </p:sp>
        <p:sp>
          <p:nvSpPr>
            <p:cNvPr id="23048" name="Line 702"/>
            <p:cNvSpPr>
              <a:spLocks noChangeShapeType="1"/>
            </p:cNvSpPr>
            <p:nvPr/>
          </p:nvSpPr>
          <p:spPr bwMode="auto">
            <a:xfrm>
              <a:off x="4690" y="3214"/>
              <a:ext cx="9" cy="1"/>
            </a:xfrm>
            <a:prstGeom prst="line">
              <a:avLst/>
            </a:prstGeom>
            <a:noFill/>
            <a:ln w="0">
              <a:solidFill>
                <a:schemeClr val="tx1"/>
              </a:solidFill>
              <a:round/>
              <a:headEnd/>
              <a:tailEnd/>
            </a:ln>
          </p:spPr>
          <p:txBody>
            <a:bodyPr/>
            <a:lstStyle/>
            <a:p>
              <a:endParaRPr lang="en-GB"/>
            </a:p>
          </p:txBody>
        </p:sp>
        <p:sp>
          <p:nvSpPr>
            <p:cNvPr id="23049" name="Line 703"/>
            <p:cNvSpPr>
              <a:spLocks noChangeShapeType="1"/>
            </p:cNvSpPr>
            <p:nvPr/>
          </p:nvSpPr>
          <p:spPr bwMode="auto">
            <a:xfrm>
              <a:off x="4707" y="3214"/>
              <a:ext cx="10" cy="1"/>
            </a:xfrm>
            <a:prstGeom prst="line">
              <a:avLst/>
            </a:prstGeom>
            <a:noFill/>
            <a:ln w="0">
              <a:solidFill>
                <a:schemeClr val="tx1"/>
              </a:solidFill>
              <a:round/>
              <a:headEnd/>
              <a:tailEnd/>
            </a:ln>
          </p:spPr>
          <p:txBody>
            <a:bodyPr/>
            <a:lstStyle/>
            <a:p>
              <a:endParaRPr lang="en-GB"/>
            </a:p>
          </p:txBody>
        </p:sp>
        <p:sp>
          <p:nvSpPr>
            <p:cNvPr id="23050" name="Line 704"/>
            <p:cNvSpPr>
              <a:spLocks noChangeShapeType="1"/>
            </p:cNvSpPr>
            <p:nvPr/>
          </p:nvSpPr>
          <p:spPr bwMode="auto">
            <a:xfrm>
              <a:off x="4724" y="3216"/>
              <a:ext cx="10" cy="1"/>
            </a:xfrm>
            <a:prstGeom prst="line">
              <a:avLst/>
            </a:prstGeom>
            <a:noFill/>
            <a:ln w="0">
              <a:solidFill>
                <a:schemeClr val="tx1"/>
              </a:solidFill>
              <a:round/>
              <a:headEnd/>
              <a:tailEnd/>
            </a:ln>
          </p:spPr>
          <p:txBody>
            <a:bodyPr/>
            <a:lstStyle/>
            <a:p>
              <a:endParaRPr lang="en-GB"/>
            </a:p>
          </p:txBody>
        </p:sp>
        <p:sp>
          <p:nvSpPr>
            <p:cNvPr id="23051" name="Freeform 705"/>
            <p:cNvSpPr>
              <a:spLocks/>
            </p:cNvSpPr>
            <p:nvPr/>
          </p:nvSpPr>
          <p:spPr bwMode="auto">
            <a:xfrm>
              <a:off x="4742" y="3216"/>
              <a:ext cx="9" cy="1"/>
            </a:xfrm>
            <a:custGeom>
              <a:avLst/>
              <a:gdLst>
                <a:gd name="T0" fmla="*/ 0 w 9"/>
                <a:gd name="T1" fmla="*/ 0 h 1"/>
                <a:gd name="T2" fmla="*/ 2 w 9"/>
                <a:gd name="T3" fmla="*/ 0 h 1"/>
                <a:gd name="T4" fmla="*/ 9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2" y="0"/>
                  </a:lnTo>
                  <a:lnTo>
                    <a:pt x="9" y="0"/>
                  </a:lnTo>
                </a:path>
              </a:pathLst>
            </a:custGeom>
            <a:solidFill>
              <a:schemeClr val="tx1"/>
            </a:solidFill>
            <a:ln w="0">
              <a:solidFill>
                <a:schemeClr val="tx1"/>
              </a:solidFill>
              <a:round/>
              <a:headEnd/>
              <a:tailEnd/>
            </a:ln>
          </p:spPr>
          <p:txBody>
            <a:bodyPr/>
            <a:lstStyle/>
            <a:p>
              <a:endParaRPr lang="en-US"/>
            </a:p>
          </p:txBody>
        </p:sp>
        <p:sp>
          <p:nvSpPr>
            <p:cNvPr id="23052" name="Line 706"/>
            <p:cNvSpPr>
              <a:spLocks noChangeShapeType="1"/>
            </p:cNvSpPr>
            <p:nvPr/>
          </p:nvSpPr>
          <p:spPr bwMode="auto">
            <a:xfrm>
              <a:off x="4759" y="3216"/>
              <a:ext cx="10" cy="1"/>
            </a:xfrm>
            <a:prstGeom prst="line">
              <a:avLst/>
            </a:prstGeom>
            <a:noFill/>
            <a:ln w="0">
              <a:solidFill>
                <a:schemeClr val="tx1"/>
              </a:solidFill>
              <a:round/>
              <a:headEnd/>
              <a:tailEnd/>
            </a:ln>
          </p:spPr>
          <p:txBody>
            <a:bodyPr/>
            <a:lstStyle/>
            <a:p>
              <a:endParaRPr lang="en-GB"/>
            </a:p>
          </p:txBody>
        </p:sp>
        <p:sp>
          <p:nvSpPr>
            <p:cNvPr id="23053" name="Line 707"/>
            <p:cNvSpPr>
              <a:spLocks noChangeShapeType="1"/>
            </p:cNvSpPr>
            <p:nvPr/>
          </p:nvSpPr>
          <p:spPr bwMode="auto">
            <a:xfrm>
              <a:off x="4777" y="3216"/>
              <a:ext cx="9" cy="1"/>
            </a:xfrm>
            <a:prstGeom prst="line">
              <a:avLst/>
            </a:prstGeom>
            <a:noFill/>
            <a:ln w="0">
              <a:solidFill>
                <a:schemeClr val="tx1"/>
              </a:solidFill>
              <a:round/>
              <a:headEnd/>
              <a:tailEnd/>
            </a:ln>
          </p:spPr>
          <p:txBody>
            <a:bodyPr/>
            <a:lstStyle/>
            <a:p>
              <a:endParaRPr lang="en-GB"/>
            </a:p>
          </p:txBody>
        </p:sp>
        <p:sp>
          <p:nvSpPr>
            <p:cNvPr id="23054" name="Line 708"/>
            <p:cNvSpPr>
              <a:spLocks noChangeShapeType="1"/>
            </p:cNvSpPr>
            <p:nvPr/>
          </p:nvSpPr>
          <p:spPr bwMode="auto">
            <a:xfrm>
              <a:off x="4794" y="3216"/>
              <a:ext cx="10" cy="1"/>
            </a:xfrm>
            <a:prstGeom prst="line">
              <a:avLst/>
            </a:prstGeom>
            <a:noFill/>
            <a:ln w="0">
              <a:solidFill>
                <a:schemeClr val="tx1"/>
              </a:solidFill>
              <a:round/>
              <a:headEnd/>
              <a:tailEnd/>
            </a:ln>
          </p:spPr>
          <p:txBody>
            <a:bodyPr/>
            <a:lstStyle/>
            <a:p>
              <a:endParaRPr lang="en-GB"/>
            </a:p>
          </p:txBody>
        </p:sp>
        <p:sp>
          <p:nvSpPr>
            <p:cNvPr id="23055" name="Line 709"/>
            <p:cNvSpPr>
              <a:spLocks noChangeShapeType="1"/>
            </p:cNvSpPr>
            <p:nvPr/>
          </p:nvSpPr>
          <p:spPr bwMode="auto">
            <a:xfrm>
              <a:off x="4811" y="3216"/>
              <a:ext cx="10" cy="1"/>
            </a:xfrm>
            <a:prstGeom prst="line">
              <a:avLst/>
            </a:prstGeom>
            <a:noFill/>
            <a:ln w="0">
              <a:solidFill>
                <a:schemeClr val="tx1"/>
              </a:solidFill>
              <a:round/>
              <a:headEnd/>
              <a:tailEnd/>
            </a:ln>
          </p:spPr>
          <p:txBody>
            <a:bodyPr/>
            <a:lstStyle/>
            <a:p>
              <a:endParaRPr lang="en-GB"/>
            </a:p>
          </p:txBody>
        </p:sp>
        <p:sp>
          <p:nvSpPr>
            <p:cNvPr id="23056" name="Line 710"/>
            <p:cNvSpPr>
              <a:spLocks noChangeShapeType="1"/>
            </p:cNvSpPr>
            <p:nvPr/>
          </p:nvSpPr>
          <p:spPr bwMode="auto">
            <a:xfrm>
              <a:off x="4829" y="3216"/>
              <a:ext cx="9" cy="1"/>
            </a:xfrm>
            <a:prstGeom prst="line">
              <a:avLst/>
            </a:prstGeom>
            <a:noFill/>
            <a:ln w="0">
              <a:solidFill>
                <a:schemeClr val="tx1"/>
              </a:solidFill>
              <a:round/>
              <a:headEnd/>
              <a:tailEnd/>
            </a:ln>
          </p:spPr>
          <p:txBody>
            <a:bodyPr/>
            <a:lstStyle/>
            <a:p>
              <a:endParaRPr lang="en-GB"/>
            </a:p>
          </p:txBody>
        </p:sp>
        <p:sp>
          <p:nvSpPr>
            <p:cNvPr id="23057" name="Line 711"/>
            <p:cNvSpPr>
              <a:spLocks noChangeShapeType="1"/>
            </p:cNvSpPr>
            <p:nvPr/>
          </p:nvSpPr>
          <p:spPr bwMode="auto">
            <a:xfrm>
              <a:off x="4846" y="3216"/>
              <a:ext cx="10" cy="1"/>
            </a:xfrm>
            <a:prstGeom prst="line">
              <a:avLst/>
            </a:prstGeom>
            <a:noFill/>
            <a:ln w="0">
              <a:solidFill>
                <a:schemeClr val="tx1"/>
              </a:solidFill>
              <a:round/>
              <a:headEnd/>
              <a:tailEnd/>
            </a:ln>
          </p:spPr>
          <p:txBody>
            <a:bodyPr/>
            <a:lstStyle/>
            <a:p>
              <a:endParaRPr lang="en-GB"/>
            </a:p>
          </p:txBody>
        </p:sp>
        <p:sp>
          <p:nvSpPr>
            <p:cNvPr id="23058" name="Freeform 712"/>
            <p:cNvSpPr>
              <a:spLocks/>
            </p:cNvSpPr>
            <p:nvPr/>
          </p:nvSpPr>
          <p:spPr bwMode="auto">
            <a:xfrm>
              <a:off x="4861" y="3216"/>
              <a:ext cx="6" cy="1"/>
            </a:xfrm>
            <a:custGeom>
              <a:avLst/>
              <a:gdLst>
                <a:gd name="T0" fmla="*/ 2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2" y="0"/>
                  </a:moveTo>
                  <a:lnTo>
                    <a:pt x="6" y="0"/>
                  </a:lnTo>
                  <a:lnTo>
                    <a:pt x="0" y="0"/>
                  </a:lnTo>
                </a:path>
              </a:pathLst>
            </a:custGeom>
            <a:solidFill>
              <a:schemeClr val="tx1"/>
            </a:solidFill>
            <a:ln w="0">
              <a:solidFill>
                <a:schemeClr val="tx1"/>
              </a:solidFill>
              <a:round/>
              <a:headEnd/>
              <a:tailEnd/>
            </a:ln>
          </p:spPr>
          <p:txBody>
            <a:bodyPr/>
            <a:lstStyle/>
            <a:p>
              <a:endParaRPr lang="en-US"/>
            </a:p>
          </p:txBody>
        </p:sp>
        <p:sp>
          <p:nvSpPr>
            <p:cNvPr id="23059" name="Line 713"/>
            <p:cNvSpPr>
              <a:spLocks noChangeShapeType="1"/>
            </p:cNvSpPr>
            <p:nvPr/>
          </p:nvSpPr>
          <p:spPr bwMode="auto">
            <a:xfrm flipH="1">
              <a:off x="4844" y="3216"/>
              <a:ext cx="8" cy="1"/>
            </a:xfrm>
            <a:prstGeom prst="line">
              <a:avLst/>
            </a:prstGeom>
            <a:noFill/>
            <a:ln w="0">
              <a:solidFill>
                <a:schemeClr val="tx1"/>
              </a:solidFill>
              <a:round/>
              <a:headEnd/>
              <a:tailEnd/>
            </a:ln>
          </p:spPr>
          <p:txBody>
            <a:bodyPr/>
            <a:lstStyle/>
            <a:p>
              <a:endParaRPr lang="en-GB"/>
            </a:p>
          </p:txBody>
        </p:sp>
        <p:sp>
          <p:nvSpPr>
            <p:cNvPr id="23060" name="Line 714"/>
            <p:cNvSpPr>
              <a:spLocks noChangeShapeType="1"/>
            </p:cNvSpPr>
            <p:nvPr/>
          </p:nvSpPr>
          <p:spPr bwMode="auto">
            <a:xfrm flipH="1">
              <a:off x="4827" y="3216"/>
              <a:ext cx="7" cy="1"/>
            </a:xfrm>
            <a:prstGeom prst="line">
              <a:avLst/>
            </a:prstGeom>
            <a:noFill/>
            <a:ln w="0">
              <a:solidFill>
                <a:schemeClr val="tx1"/>
              </a:solidFill>
              <a:round/>
              <a:headEnd/>
              <a:tailEnd/>
            </a:ln>
          </p:spPr>
          <p:txBody>
            <a:bodyPr/>
            <a:lstStyle/>
            <a:p>
              <a:endParaRPr lang="en-GB"/>
            </a:p>
          </p:txBody>
        </p:sp>
        <p:sp>
          <p:nvSpPr>
            <p:cNvPr id="23061" name="Line 715"/>
            <p:cNvSpPr>
              <a:spLocks noChangeShapeType="1"/>
            </p:cNvSpPr>
            <p:nvPr/>
          </p:nvSpPr>
          <p:spPr bwMode="auto">
            <a:xfrm flipH="1">
              <a:off x="4809" y="3216"/>
              <a:ext cx="8" cy="1"/>
            </a:xfrm>
            <a:prstGeom prst="line">
              <a:avLst/>
            </a:prstGeom>
            <a:noFill/>
            <a:ln w="0">
              <a:solidFill>
                <a:schemeClr val="tx1"/>
              </a:solidFill>
              <a:round/>
              <a:headEnd/>
              <a:tailEnd/>
            </a:ln>
          </p:spPr>
          <p:txBody>
            <a:bodyPr/>
            <a:lstStyle/>
            <a:p>
              <a:endParaRPr lang="en-GB"/>
            </a:p>
          </p:txBody>
        </p:sp>
        <p:sp>
          <p:nvSpPr>
            <p:cNvPr id="23062" name="Line 716"/>
            <p:cNvSpPr>
              <a:spLocks noChangeShapeType="1"/>
            </p:cNvSpPr>
            <p:nvPr/>
          </p:nvSpPr>
          <p:spPr bwMode="auto">
            <a:xfrm flipH="1">
              <a:off x="4792" y="3216"/>
              <a:ext cx="8" cy="1"/>
            </a:xfrm>
            <a:prstGeom prst="line">
              <a:avLst/>
            </a:prstGeom>
            <a:noFill/>
            <a:ln w="0">
              <a:solidFill>
                <a:schemeClr val="tx1"/>
              </a:solidFill>
              <a:round/>
              <a:headEnd/>
              <a:tailEnd/>
            </a:ln>
          </p:spPr>
          <p:txBody>
            <a:bodyPr/>
            <a:lstStyle/>
            <a:p>
              <a:endParaRPr lang="en-GB"/>
            </a:p>
          </p:txBody>
        </p:sp>
        <p:sp>
          <p:nvSpPr>
            <p:cNvPr id="23063" name="Line 717"/>
            <p:cNvSpPr>
              <a:spLocks noChangeShapeType="1"/>
            </p:cNvSpPr>
            <p:nvPr/>
          </p:nvSpPr>
          <p:spPr bwMode="auto">
            <a:xfrm flipH="1">
              <a:off x="4775" y="3216"/>
              <a:ext cx="7" cy="1"/>
            </a:xfrm>
            <a:prstGeom prst="line">
              <a:avLst/>
            </a:prstGeom>
            <a:noFill/>
            <a:ln w="0">
              <a:solidFill>
                <a:schemeClr val="tx1"/>
              </a:solidFill>
              <a:round/>
              <a:headEnd/>
              <a:tailEnd/>
            </a:ln>
          </p:spPr>
          <p:txBody>
            <a:bodyPr/>
            <a:lstStyle/>
            <a:p>
              <a:endParaRPr lang="en-GB"/>
            </a:p>
          </p:txBody>
        </p:sp>
        <p:sp>
          <p:nvSpPr>
            <p:cNvPr id="23064" name="Line 718"/>
            <p:cNvSpPr>
              <a:spLocks noChangeShapeType="1"/>
            </p:cNvSpPr>
            <p:nvPr/>
          </p:nvSpPr>
          <p:spPr bwMode="auto">
            <a:xfrm flipH="1">
              <a:off x="4757" y="3216"/>
              <a:ext cx="8" cy="1"/>
            </a:xfrm>
            <a:prstGeom prst="line">
              <a:avLst/>
            </a:prstGeom>
            <a:noFill/>
            <a:ln w="0">
              <a:solidFill>
                <a:schemeClr val="tx1"/>
              </a:solidFill>
              <a:round/>
              <a:headEnd/>
              <a:tailEnd/>
            </a:ln>
          </p:spPr>
          <p:txBody>
            <a:bodyPr/>
            <a:lstStyle/>
            <a:p>
              <a:endParaRPr lang="en-GB"/>
            </a:p>
          </p:txBody>
        </p:sp>
        <p:sp>
          <p:nvSpPr>
            <p:cNvPr id="23065" name="Freeform 719"/>
            <p:cNvSpPr>
              <a:spLocks/>
            </p:cNvSpPr>
            <p:nvPr/>
          </p:nvSpPr>
          <p:spPr bwMode="auto">
            <a:xfrm>
              <a:off x="4740" y="3216"/>
              <a:ext cx="8" cy="1"/>
            </a:xfrm>
            <a:custGeom>
              <a:avLst/>
              <a:gdLst>
                <a:gd name="T0" fmla="*/ 8 w 8"/>
                <a:gd name="T1" fmla="*/ 0 h 1"/>
                <a:gd name="T2" fmla="*/ 4 w 8"/>
                <a:gd name="T3" fmla="*/ 0 h 1"/>
                <a:gd name="T4" fmla="*/ 0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lnTo>
                    <a:pt x="4" y="0"/>
                  </a:lnTo>
                  <a:lnTo>
                    <a:pt x="0" y="0"/>
                  </a:lnTo>
                </a:path>
              </a:pathLst>
            </a:custGeom>
            <a:solidFill>
              <a:schemeClr val="tx1"/>
            </a:solidFill>
            <a:ln w="0">
              <a:solidFill>
                <a:schemeClr val="tx1"/>
              </a:solidFill>
              <a:round/>
              <a:headEnd/>
              <a:tailEnd/>
            </a:ln>
          </p:spPr>
          <p:txBody>
            <a:bodyPr/>
            <a:lstStyle/>
            <a:p>
              <a:endParaRPr lang="en-US"/>
            </a:p>
          </p:txBody>
        </p:sp>
        <p:sp>
          <p:nvSpPr>
            <p:cNvPr id="23066" name="Line 720"/>
            <p:cNvSpPr>
              <a:spLocks noChangeShapeType="1"/>
            </p:cNvSpPr>
            <p:nvPr/>
          </p:nvSpPr>
          <p:spPr bwMode="auto">
            <a:xfrm flipH="1" flipV="1">
              <a:off x="4722" y="3214"/>
              <a:ext cx="8" cy="2"/>
            </a:xfrm>
            <a:prstGeom prst="line">
              <a:avLst/>
            </a:prstGeom>
            <a:noFill/>
            <a:ln w="0">
              <a:solidFill>
                <a:schemeClr val="tx1"/>
              </a:solidFill>
              <a:round/>
              <a:headEnd/>
              <a:tailEnd/>
            </a:ln>
          </p:spPr>
          <p:txBody>
            <a:bodyPr/>
            <a:lstStyle/>
            <a:p>
              <a:endParaRPr lang="en-GB"/>
            </a:p>
          </p:txBody>
        </p:sp>
        <p:sp>
          <p:nvSpPr>
            <p:cNvPr id="23067" name="Line 721"/>
            <p:cNvSpPr>
              <a:spLocks noChangeShapeType="1"/>
            </p:cNvSpPr>
            <p:nvPr/>
          </p:nvSpPr>
          <p:spPr bwMode="auto">
            <a:xfrm flipH="1">
              <a:off x="4705" y="3214"/>
              <a:ext cx="8" cy="1"/>
            </a:xfrm>
            <a:prstGeom prst="line">
              <a:avLst/>
            </a:prstGeom>
            <a:noFill/>
            <a:ln w="0">
              <a:solidFill>
                <a:schemeClr val="tx1"/>
              </a:solidFill>
              <a:round/>
              <a:headEnd/>
              <a:tailEnd/>
            </a:ln>
          </p:spPr>
          <p:txBody>
            <a:bodyPr/>
            <a:lstStyle/>
            <a:p>
              <a:endParaRPr lang="en-GB"/>
            </a:p>
          </p:txBody>
        </p:sp>
        <p:sp>
          <p:nvSpPr>
            <p:cNvPr id="23068" name="Line 722"/>
            <p:cNvSpPr>
              <a:spLocks noChangeShapeType="1"/>
            </p:cNvSpPr>
            <p:nvPr/>
          </p:nvSpPr>
          <p:spPr bwMode="auto">
            <a:xfrm flipH="1">
              <a:off x="4688" y="3214"/>
              <a:ext cx="7" cy="1"/>
            </a:xfrm>
            <a:prstGeom prst="line">
              <a:avLst/>
            </a:prstGeom>
            <a:noFill/>
            <a:ln w="0">
              <a:solidFill>
                <a:schemeClr val="tx1"/>
              </a:solidFill>
              <a:round/>
              <a:headEnd/>
              <a:tailEnd/>
            </a:ln>
          </p:spPr>
          <p:txBody>
            <a:bodyPr/>
            <a:lstStyle/>
            <a:p>
              <a:endParaRPr lang="en-GB"/>
            </a:p>
          </p:txBody>
        </p:sp>
        <p:sp>
          <p:nvSpPr>
            <p:cNvPr id="23069" name="Line 723"/>
            <p:cNvSpPr>
              <a:spLocks noChangeShapeType="1"/>
            </p:cNvSpPr>
            <p:nvPr/>
          </p:nvSpPr>
          <p:spPr bwMode="auto">
            <a:xfrm flipH="1">
              <a:off x="4670" y="3214"/>
              <a:ext cx="8" cy="1"/>
            </a:xfrm>
            <a:prstGeom prst="line">
              <a:avLst/>
            </a:prstGeom>
            <a:noFill/>
            <a:ln w="0">
              <a:solidFill>
                <a:schemeClr val="tx1"/>
              </a:solidFill>
              <a:round/>
              <a:headEnd/>
              <a:tailEnd/>
            </a:ln>
          </p:spPr>
          <p:txBody>
            <a:bodyPr/>
            <a:lstStyle/>
            <a:p>
              <a:endParaRPr lang="en-GB"/>
            </a:p>
          </p:txBody>
        </p:sp>
        <p:sp>
          <p:nvSpPr>
            <p:cNvPr id="23070" name="Line 724"/>
            <p:cNvSpPr>
              <a:spLocks noChangeShapeType="1"/>
            </p:cNvSpPr>
            <p:nvPr/>
          </p:nvSpPr>
          <p:spPr bwMode="auto">
            <a:xfrm flipH="1">
              <a:off x="4653" y="3214"/>
              <a:ext cx="8" cy="1"/>
            </a:xfrm>
            <a:prstGeom prst="line">
              <a:avLst/>
            </a:prstGeom>
            <a:noFill/>
            <a:ln w="0">
              <a:solidFill>
                <a:schemeClr val="tx1"/>
              </a:solidFill>
              <a:round/>
              <a:headEnd/>
              <a:tailEnd/>
            </a:ln>
          </p:spPr>
          <p:txBody>
            <a:bodyPr/>
            <a:lstStyle/>
            <a:p>
              <a:endParaRPr lang="en-GB"/>
            </a:p>
          </p:txBody>
        </p:sp>
        <p:sp>
          <p:nvSpPr>
            <p:cNvPr id="23071" name="Line 725"/>
            <p:cNvSpPr>
              <a:spLocks noChangeShapeType="1"/>
            </p:cNvSpPr>
            <p:nvPr/>
          </p:nvSpPr>
          <p:spPr bwMode="auto">
            <a:xfrm flipH="1">
              <a:off x="4636" y="3214"/>
              <a:ext cx="7" cy="1"/>
            </a:xfrm>
            <a:prstGeom prst="line">
              <a:avLst/>
            </a:prstGeom>
            <a:noFill/>
            <a:ln w="0">
              <a:solidFill>
                <a:schemeClr val="tx1"/>
              </a:solidFill>
              <a:round/>
              <a:headEnd/>
              <a:tailEnd/>
            </a:ln>
          </p:spPr>
          <p:txBody>
            <a:bodyPr/>
            <a:lstStyle/>
            <a:p>
              <a:endParaRPr lang="en-GB"/>
            </a:p>
          </p:txBody>
        </p:sp>
        <p:sp>
          <p:nvSpPr>
            <p:cNvPr id="23072" name="Line 726"/>
            <p:cNvSpPr>
              <a:spLocks noChangeShapeType="1"/>
            </p:cNvSpPr>
            <p:nvPr/>
          </p:nvSpPr>
          <p:spPr bwMode="auto">
            <a:xfrm flipH="1">
              <a:off x="4618" y="3214"/>
              <a:ext cx="8" cy="1"/>
            </a:xfrm>
            <a:prstGeom prst="line">
              <a:avLst/>
            </a:prstGeom>
            <a:noFill/>
            <a:ln w="0">
              <a:solidFill>
                <a:schemeClr val="tx1"/>
              </a:solidFill>
              <a:round/>
              <a:headEnd/>
              <a:tailEnd/>
            </a:ln>
          </p:spPr>
          <p:txBody>
            <a:bodyPr/>
            <a:lstStyle/>
            <a:p>
              <a:endParaRPr lang="en-GB"/>
            </a:p>
          </p:txBody>
        </p:sp>
        <p:sp>
          <p:nvSpPr>
            <p:cNvPr id="23073" name="Line 727"/>
            <p:cNvSpPr>
              <a:spLocks noChangeShapeType="1"/>
            </p:cNvSpPr>
            <p:nvPr/>
          </p:nvSpPr>
          <p:spPr bwMode="auto">
            <a:xfrm flipH="1">
              <a:off x="4601" y="3214"/>
              <a:ext cx="8" cy="1"/>
            </a:xfrm>
            <a:prstGeom prst="line">
              <a:avLst/>
            </a:prstGeom>
            <a:noFill/>
            <a:ln w="0">
              <a:solidFill>
                <a:schemeClr val="tx1"/>
              </a:solidFill>
              <a:round/>
              <a:headEnd/>
              <a:tailEnd/>
            </a:ln>
          </p:spPr>
          <p:txBody>
            <a:bodyPr/>
            <a:lstStyle/>
            <a:p>
              <a:endParaRPr lang="en-GB"/>
            </a:p>
          </p:txBody>
        </p:sp>
        <p:sp>
          <p:nvSpPr>
            <p:cNvPr id="23074" name="Line 728"/>
            <p:cNvSpPr>
              <a:spLocks noChangeShapeType="1"/>
            </p:cNvSpPr>
            <p:nvPr/>
          </p:nvSpPr>
          <p:spPr bwMode="auto">
            <a:xfrm flipH="1" flipV="1">
              <a:off x="4583" y="3212"/>
              <a:ext cx="8" cy="2"/>
            </a:xfrm>
            <a:prstGeom prst="line">
              <a:avLst/>
            </a:prstGeom>
            <a:noFill/>
            <a:ln w="0">
              <a:solidFill>
                <a:schemeClr val="tx1"/>
              </a:solidFill>
              <a:round/>
              <a:headEnd/>
              <a:tailEnd/>
            </a:ln>
          </p:spPr>
          <p:txBody>
            <a:bodyPr/>
            <a:lstStyle/>
            <a:p>
              <a:endParaRPr lang="en-GB"/>
            </a:p>
          </p:txBody>
        </p:sp>
        <p:sp>
          <p:nvSpPr>
            <p:cNvPr id="23075" name="Line 729"/>
            <p:cNvSpPr>
              <a:spLocks noChangeShapeType="1"/>
            </p:cNvSpPr>
            <p:nvPr/>
          </p:nvSpPr>
          <p:spPr bwMode="auto">
            <a:xfrm flipH="1">
              <a:off x="4566" y="3212"/>
              <a:ext cx="8" cy="1"/>
            </a:xfrm>
            <a:prstGeom prst="line">
              <a:avLst/>
            </a:prstGeom>
            <a:noFill/>
            <a:ln w="0">
              <a:solidFill>
                <a:schemeClr val="tx1"/>
              </a:solidFill>
              <a:round/>
              <a:headEnd/>
              <a:tailEnd/>
            </a:ln>
          </p:spPr>
          <p:txBody>
            <a:bodyPr/>
            <a:lstStyle/>
            <a:p>
              <a:endParaRPr lang="en-GB"/>
            </a:p>
          </p:txBody>
        </p:sp>
        <p:sp>
          <p:nvSpPr>
            <p:cNvPr id="23076" name="Line 730"/>
            <p:cNvSpPr>
              <a:spLocks noChangeShapeType="1"/>
            </p:cNvSpPr>
            <p:nvPr/>
          </p:nvSpPr>
          <p:spPr bwMode="auto">
            <a:xfrm flipH="1">
              <a:off x="4549" y="3212"/>
              <a:ext cx="7" cy="1"/>
            </a:xfrm>
            <a:prstGeom prst="line">
              <a:avLst/>
            </a:prstGeom>
            <a:noFill/>
            <a:ln w="0">
              <a:solidFill>
                <a:schemeClr val="tx1"/>
              </a:solidFill>
              <a:round/>
              <a:headEnd/>
              <a:tailEnd/>
            </a:ln>
          </p:spPr>
          <p:txBody>
            <a:bodyPr/>
            <a:lstStyle/>
            <a:p>
              <a:endParaRPr lang="en-GB"/>
            </a:p>
          </p:txBody>
        </p:sp>
        <p:sp>
          <p:nvSpPr>
            <p:cNvPr id="23077" name="Line 731"/>
            <p:cNvSpPr>
              <a:spLocks noChangeShapeType="1"/>
            </p:cNvSpPr>
            <p:nvPr/>
          </p:nvSpPr>
          <p:spPr bwMode="auto">
            <a:xfrm flipH="1">
              <a:off x="4531" y="3212"/>
              <a:ext cx="8" cy="1"/>
            </a:xfrm>
            <a:prstGeom prst="line">
              <a:avLst/>
            </a:prstGeom>
            <a:noFill/>
            <a:ln w="0">
              <a:solidFill>
                <a:schemeClr val="tx1"/>
              </a:solidFill>
              <a:round/>
              <a:headEnd/>
              <a:tailEnd/>
            </a:ln>
          </p:spPr>
          <p:txBody>
            <a:bodyPr/>
            <a:lstStyle/>
            <a:p>
              <a:endParaRPr lang="en-GB"/>
            </a:p>
          </p:txBody>
        </p:sp>
        <p:sp>
          <p:nvSpPr>
            <p:cNvPr id="23078" name="Line 732"/>
            <p:cNvSpPr>
              <a:spLocks noChangeShapeType="1"/>
            </p:cNvSpPr>
            <p:nvPr/>
          </p:nvSpPr>
          <p:spPr bwMode="auto">
            <a:xfrm flipH="1">
              <a:off x="4514" y="3212"/>
              <a:ext cx="8" cy="1"/>
            </a:xfrm>
            <a:prstGeom prst="line">
              <a:avLst/>
            </a:prstGeom>
            <a:noFill/>
            <a:ln w="0">
              <a:solidFill>
                <a:schemeClr val="tx1"/>
              </a:solidFill>
              <a:round/>
              <a:headEnd/>
              <a:tailEnd/>
            </a:ln>
          </p:spPr>
          <p:txBody>
            <a:bodyPr/>
            <a:lstStyle/>
            <a:p>
              <a:endParaRPr lang="en-GB"/>
            </a:p>
          </p:txBody>
        </p:sp>
        <p:sp>
          <p:nvSpPr>
            <p:cNvPr id="23079" name="Line 733"/>
            <p:cNvSpPr>
              <a:spLocks noChangeShapeType="1"/>
            </p:cNvSpPr>
            <p:nvPr/>
          </p:nvSpPr>
          <p:spPr bwMode="auto">
            <a:xfrm flipH="1">
              <a:off x="4497" y="3212"/>
              <a:ext cx="7" cy="1"/>
            </a:xfrm>
            <a:prstGeom prst="line">
              <a:avLst/>
            </a:prstGeom>
            <a:noFill/>
            <a:ln w="0">
              <a:solidFill>
                <a:schemeClr val="tx1"/>
              </a:solidFill>
              <a:round/>
              <a:headEnd/>
              <a:tailEnd/>
            </a:ln>
          </p:spPr>
          <p:txBody>
            <a:bodyPr/>
            <a:lstStyle/>
            <a:p>
              <a:endParaRPr lang="en-GB"/>
            </a:p>
          </p:txBody>
        </p:sp>
        <p:sp>
          <p:nvSpPr>
            <p:cNvPr id="23080" name="Freeform 734"/>
            <p:cNvSpPr>
              <a:spLocks/>
            </p:cNvSpPr>
            <p:nvPr/>
          </p:nvSpPr>
          <p:spPr bwMode="auto">
            <a:xfrm>
              <a:off x="4479" y="3212"/>
              <a:ext cx="8" cy="1"/>
            </a:xfrm>
            <a:custGeom>
              <a:avLst/>
              <a:gdLst>
                <a:gd name="T0" fmla="*/ 8 w 8"/>
                <a:gd name="T1" fmla="*/ 0 h 1"/>
                <a:gd name="T2" fmla="*/ 4 w 8"/>
                <a:gd name="T3" fmla="*/ 0 h 1"/>
                <a:gd name="T4" fmla="*/ 0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lnTo>
                    <a:pt x="4" y="0"/>
                  </a:lnTo>
                  <a:lnTo>
                    <a:pt x="0" y="0"/>
                  </a:lnTo>
                </a:path>
              </a:pathLst>
            </a:custGeom>
            <a:solidFill>
              <a:schemeClr val="tx1"/>
            </a:solidFill>
            <a:ln w="0">
              <a:solidFill>
                <a:schemeClr val="tx1"/>
              </a:solidFill>
              <a:round/>
              <a:headEnd/>
              <a:tailEnd/>
            </a:ln>
          </p:spPr>
          <p:txBody>
            <a:bodyPr/>
            <a:lstStyle/>
            <a:p>
              <a:endParaRPr lang="en-US"/>
            </a:p>
          </p:txBody>
        </p:sp>
        <p:sp>
          <p:nvSpPr>
            <p:cNvPr id="23081" name="Line 735"/>
            <p:cNvSpPr>
              <a:spLocks noChangeShapeType="1"/>
            </p:cNvSpPr>
            <p:nvPr/>
          </p:nvSpPr>
          <p:spPr bwMode="auto">
            <a:xfrm flipH="1" flipV="1">
              <a:off x="4462" y="3210"/>
              <a:ext cx="8" cy="2"/>
            </a:xfrm>
            <a:prstGeom prst="line">
              <a:avLst/>
            </a:prstGeom>
            <a:noFill/>
            <a:ln w="0">
              <a:solidFill>
                <a:schemeClr val="tx1"/>
              </a:solidFill>
              <a:round/>
              <a:headEnd/>
              <a:tailEnd/>
            </a:ln>
          </p:spPr>
          <p:txBody>
            <a:bodyPr/>
            <a:lstStyle/>
            <a:p>
              <a:endParaRPr lang="en-GB"/>
            </a:p>
          </p:txBody>
        </p:sp>
        <p:sp>
          <p:nvSpPr>
            <p:cNvPr id="23082" name="Line 736"/>
            <p:cNvSpPr>
              <a:spLocks noChangeShapeType="1"/>
            </p:cNvSpPr>
            <p:nvPr/>
          </p:nvSpPr>
          <p:spPr bwMode="auto">
            <a:xfrm flipH="1">
              <a:off x="4444" y="3210"/>
              <a:ext cx="8" cy="1"/>
            </a:xfrm>
            <a:prstGeom prst="line">
              <a:avLst/>
            </a:prstGeom>
            <a:noFill/>
            <a:ln w="0">
              <a:solidFill>
                <a:schemeClr val="tx1"/>
              </a:solidFill>
              <a:round/>
              <a:headEnd/>
              <a:tailEnd/>
            </a:ln>
          </p:spPr>
          <p:txBody>
            <a:bodyPr/>
            <a:lstStyle/>
            <a:p>
              <a:endParaRPr lang="en-GB"/>
            </a:p>
          </p:txBody>
        </p:sp>
        <p:sp>
          <p:nvSpPr>
            <p:cNvPr id="23083" name="Line 737"/>
            <p:cNvSpPr>
              <a:spLocks noChangeShapeType="1"/>
            </p:cNvSpPr>
            <p:nvPr/>
          </p:nvSpPr>
          <p:spPr bwMode="auto">
            <a:xfrm flipH="1">
              <a:off x="4427" y="3210"/>
              <a:ext cx="8" cy="1"/>
            </a:xfrm>
            <a:prstGeom prst="line">
              <a:avLst/>
            </a:prstGeom>
            <a:noFill/>
            <a:ln w="0">
              <a:solidFill>
                <a:schemeClr val="tx1"/>
              </a:solidFill>
              <a:round/>
              <a:headEnd/>
              <a:tailEnd/>
            </a:ln>
          </p:spPr>
          <p:txBody>
            <a:bodyPr/>
            <a:lstStyle/>
            <a:p>
              <a:endParaRPr lang="en-GB"/>
            </a:p>
          </p:txBody>
        </p:sp>
        <p:sp>
          <p:nvSpPr>
            <p:cNvPr id="23084" name="Line 738"/>
            <p:cNvSpPr>
              <a:spLocks noChangeShapeType="1"/>
            </p:cNvSpPr>
            <p:nvPr/>
          </p:nvSpPr>
          <p:spPr bwMode="auto">
            <a:xfrm flipH="1">
              <a:off x="4410" y="3210"/>
              <a:ext cx="7" cy="1"/>
            </a:xfrm>
            <a:prstGeom prst="line">
              <a:avLst/>
            </a:prstGeom>
            <a:noFill/>
            <a:ln w="0">
              <a:solidFill>
                <a:schemeClr val="tx1"/>
              </a:solidFill>
              <a:round/>
              <a:headEnd/>
              <a:tailEnd/>
            </a:ln>
          </p:spPr>
          <p:txBody>
            <a:bodyPr/>
            <a:lstStyle/>
            <a:p>
              <a:endParaRPr lang="en-GB"/>
            </a:p>
          </p:txBody>
        </p:sp>
        <p:sp>
          <p:nvSpPr>
            <p:cNvPr id="23085" name="Line 739"/>
            <p:cNvSpPr>
              <a:spLocks noChangeShapeType="1"/>
            </p:cNvSpPr>
            <p:nvPr/>
          </p:nvSpPr>
          <p:spPr bwMode="auto">
            <a:xfrm flipH="1">
              <a:off x="4392" y="3210"/>
              <a:ext cx="8" cy="1"/>
            </a:xfrm>
            <a:prstGeom prst="line">
              <a:avLst/>
            </a:prstGeom>
            <a:noFill/>
            <a:ln w="0">
              <a:solidFill>
                <a:schemeClr val="tx1"/>
              </a:solidFill>
              <a:round/>
              <a:headEnd/>
              <a:tailEnd/>
            </a:ln>
          </p:spPr>
          <p:txBody>
            <a:bodyPr/>
            <a:lstStyle/>
            <a:p>
              <a:endParaRPr lang="en-GB"/>
            </a:p>
          </p:txBody>
        </p:sp>
        <p:sp>
          <p:nvSpPr>
            <p:cNvPr id="23086" name="Line 740"/>
            <p:cNvSpPr>
              <a:spLocks noChangeShapeType="1"/>
            </p:cNvSpPr>
            <p:nvPr/>
          </p:nvSpPr>
          <p:spPr bwMode="auto">
            <a:xfrm flipH="1">
              <a:off x="4375" y="3210"/>
              <a:ext cx="8" cy="1"/>
            </a:xfrm>
            <a:prstGeom prst="line">
              <a:avLst/>
            </a:prstGeom>
            <a:noFill/>
            <a:ln w="0">
              <a:solidFill>
                <a:schemeClr val="tx1"/>
              </a:solidFill>
              <a:round/>
              <a:headEnd/>
              <a:tailEnd/>
            </a:ln>
          </p:spPr>
          <p:txBody>
            <a:bodyPr/>
            <a:lstStyle/>
            <a:p>
              <a:endParaRPr lang="en-GB"/>
            </a:p>
          </p:txBody>
        </p:sp>
        <p:sp>
          <p:nvSpPr>
            <p:cNvPr id="23087" name="Line 741"/>
            <p:cNvSpPr>
              <a:spLocks noChangeShapeType="1"/>
            </p:cNvSpPr>
            <p:nvPr/>
          </p:nvSpPr>
          <p:spPr bwMode="auto">
            <a:xfrm flipH="1">
              <a:off x="4358" y="3210"/>
              <a:ext cx="7" cy="1"/>
            </a:xfrm>
            <a:prstGeom prst="line">
              <a:avLst/>
            </a:prstGeom>
            <a:noFill/>
            <a:ln w="0">
              <a:solidFill>
                <a:schemeClr val="tx1"/>
              </a:solidFill>
              <a:round/>
              <a:headEnd/>
              <a:tailEnd/>
            </a:ln>
          </p:spPr>
          <p:txBody>
            <a:bodyPr/>
            <a:lstStyle/>
            <a:p>
              <a:endParaRPr lang="en-GB"/>
            </a:p>
          </p:txBody>
        </p:sp>
        <p:sp>
          <p:nvSpPr>
            <p:cNvPr id="23088" name="Line 742"/>
            <p:cNvSpPr>
              <a:spLocks noChangeShapeType="1"/>
            </p:cNvSpPr>
            <p:nvPr/>
          </p:nvSpPr>
          <p:spPr bwMode="auto">
            <a:xfrm flipH="1">
              <a:off x="4340" y="3210"/>
              <a:ext cx="8" cy="1"/>
            </a:xfrm>
            <a:prstGeom prst="line">
              <a:avLst/>
            </a:prstGeom>
            <a:noFill/>
            <a:ln w="0">
              <a:solidFill>
                <a:schemeClr val="tx1"/>
              </a:solidFill>
              <a:round/>
              <a:headEnd/>
              <a:tailEnd/>
            </a:ln>
          </p:spPr>
          <p:txBody>
            <a:bodyPr/>
            <a:lstStyle/>
            <a:p>
              <a:endParaRPr lang="en-GB"/>
            </a:p>
          </p:txBody>
        </p:sp>
        <p:sp>
          <p:nvSpPr>
            <p:cNvPr id="23089" name="Line 743"/>
            <p:cNvSpPr>
              <a:spLocks noChangeShapeType="1"/>
            </p:cNvSpPr>
            <p:nvPr/>
          </p:nvSpPr>
          <p:spPr bwMode="auto">
            <a:xfrm flipH="1" flipV="1">
              <a:off x="4323" y="3208"/>
              <a:ext cx="8" cy="2"/>
            </a:xfrm>
            <a:prstGeom prst="line">
              <a:avLst/>
            </a:prstGeom>
            <a:noFill/>
            <a:ln w="0">
              <a:solidFill>
                <a:schemeClr val="tx1"/>
              </a:solidFill>
              <a:round/>
              <a:headEnd/>
              <a:tailEnd/>
            </a:ln>
          </p:spPr>
          <p:txBody>
            <a:bodyPr/>
            <a:lstStyle/>
            <a:p>
              <a:endParaRPr lang="en-GB"/>
            </a:p>
          </p:txBody>
        </p:sp>
        <p:sp>
          <p:nvSpPr>
            <p:cNvPr id="23090" name="Line 744"/>
            <p:cNvSpPr>
              <a:spLocks noChangeShapeType="1"/>
            </p:cNvSpPr>
            <p:nvPr/>
          </p:nvSpPr>
          <p:spPr bwMode="auto">
            <a:xfrm flipH="1">
              <a:off x="4305" y="3208"/>
              <a:ext cx="8" cy="1"/>
            </a:xfrm>
            <a:prstGeom prst="line">
              <a:avLst/>
            </a:prstGeom>
            <a:noFill/>
            <a:ln w="0">
              <a:solidFill>
                <a:schemeClr val="tx1"/>
              </a:solidFill>
              <a:round/>
              <a:headEnd/>
              <a:tailEnd/>
            </a:ln>
          </p:spPr>
          <p:txBody>
            <a:bodyPr/>
            <a:lstStyle/>
            <a:p>
              <a:endParaRPr lang="en-GB"/>
            </a:p>
          </p:txBody>
        </p:sp>
        <p:sp>
          <p:nvSpPr>
            <p:cNvPr id="23091" name="Line 745"/>
            <p:cNvSpPr>
              <a:spLocks noChangeShapeType="1"/>
            </p:cNvSpPr>
            <p:nvPr/>
          </p:nvSpPr>
          <p:spPr bwMode="auto">
            <a:xfrm flipH="1">
              <a:off x="4288" y="3208"/>
              <a:ext cx="8" cy="1"/>
            </a:xfrm>
            <a:prstGeom prst="line">
              <a:avLst/>
            </a:prstGeom>
            <a:noFill/>
            <a:ln w="0">
              <a:solidFill>
                <a:schemeClr val="tx1"/>
              </a:solidFill>
              <a:round/>
              <a:headEnd/>
              <a:tailEnd/>
            </a:ln>
          </p:spPr>
          <p:txBody>
            <a:bodyPr/>
            <a:lstStyle/>
            <a:p>
              <a:endParaRPr lang="en-GB"/>
            </a:p>
          </p:txBody>
        </p:sp>
        <p:sp>
          <p:nvSpPr>
            <p:cNvPr id="23092" name="Line 746"/>
            <p:cNvSpPr>
              <a:spLocks noChangeShapeType="1"/>
            </p:cNvSpPr>
            <p:nvPr/>
          </p:nvSpPr>
          <p:spPr bwMode="auto">
            <a:xfrm flipH="1">
              <a:off x="4271" y="3208"/>
              <a:ext cx="7" cy="1"/>
            </a:xfrm>
            <a:prstGeom prst="line">
              <a:avLst/>
            </a:prstGeom>
            <a:noFill/>
            <a:ln w="0">
              <a:solidFill>
                <a:schemeClr val="tx1"/>
              </a:solidFill>
              <a:round/>
              <a:headEnd/>
              <a:tailEnd/>
            </a:ln>
          </p:spPr>
          <p:txBody>
            <a:bodyPr/>
            <a:lstStyle/>
            <a:p>
              <a:endParaRPr lang="en-GB"/>
            </a:p>
          </p:txBody>
        </p:sp>
        <p:sp>
          <p:nvSpPr>
            <p:cNvPr id="23093" name="Line 747"/>
            <p:cNvSpPr>
              <a:spLocks noChangeShapeType="1"/>
            </p:cNvSpPr>
            <p:nvPr/>
          </p:nvSpPr>
          <p:spPr bwMode="auto">
            <a:xfrm flipH="1">
              <a:off x="4253" y="3208"/>
              <a:ext cx="8" cy="1"/>
            </a:xfrm>
            <a:prstGeom prst="line">
              <a:avLst/>
            </a:prstGeom>
            <a:noFill/>
            <a:ln w="0">
              <a:solidFill>
                <a:schemeClr val="tx1"/>
              </a:solidFill>
              <a:round/>
              <a:headEnd/>
              <a:tailEnd/>
            </a:ln>
          </p:spPr>
          <p:txBody>
            <a:bodyPr/>
            <a:lstStyle/>
            <a:p>
              <a:endParaRPr lang="en-GB"/>
            </a:p>
          </p:txBody>
        </p:sp>
        <p:sp>
          <p:nvSpPr>
            <p:cNvPr id="23094" name="Line 748"/>
            <p:cNvSpPr>
              <a:spLocks noChangeShapeType="1"/>
            </p:cNvSpPr>
            <p:nvPr/>
          </p:nvSpPr>
          <p:spPr bwMode="auto">
            <a:xfrm flipH="1">
              <a:off x="4236" y="3208"/>
              <a:ext cx="8" cy="1"/>
            </a:xfrm>
            <a:prstGeom prst="line">
              <a:avLst/>
            </a:prstGeom>
            <a:noFill/>
            <a:ln w="0">
              <a:solidFill>
                <a:schemeClr val="tx1"/>
              </a:solidFill>
              <a:round/>
              <a:headEnd/>
              <a:tailEnd/>
            </a:ln>
          </p:spPr>
          <p:txBody>
            <a:bodyPr/>
            <a:lstStyle/>
            <a:p>
              <a:endParaRPr lang="en-GB"/>
            </a:p>
          </p:txBody>
        </p:sp>
        <p:sp>
          <p:nvSpPr>
            <p:cNvPr id="23095" name="Line 749"/>
            <p:cNvSpPr>
              <a:spLocks noChangeShapeType="1"/>
            </p:cNvSpPr>
            <p:nvPr/>
          </p:nvSpPr>
          <p:spPr bwMode="auto">
            <a:xfrm flipH="1">
              <a:off x="4219" y="3208"/>
              <a:ext cx="7" cy="1"/>
            </a:xfrm>
            <a:prstGeom prst="line">
              <a:avLst/>
            </a:prstGeom>
            <a:noFill/>
            <a:ln w="0">
              <a:solidFill>
                <a:schemeClr val="tx1"/>
              </a:solidFill>
              <a:round/>
              <a:headEnd/>
              <a:tailEnd/>
            </a:ln>
          </p:spPr>
          <p:txBody>
            <a:bodyPr/>
            <a:lstStyle/>
            <a:p>
              <a:endParaRPr lang="en-GB"/>
            </a:p>
          </p:txBody>
        </p:sp>
        <p:sp>
          <p:nvSpPr>
            <p:cNvPr id="23096" name="Line 750"/>
            <p:cNvSpPr>
              <a:spLocks noChangeShapeType="1"/>
            </p:cNvSpPr>
            <p:nvPr/>
          </p:nvSpPr>
          <p:spPr bwMode="auto">
            <a:xfrm flipH="1" flipV="1">
              <a:off x="4201" y="3206"/>
              <a:ext cx="8" cy="2"/>
            </a:xfrm>
            <a:prstGeom prst="line">
              <a:avLst/>
            </a:prstGeom>
            <a:noFill/>
            <a:ln w="0">
              <a:solidFill>
                <a:schemeClr val="tx1"/>
              </a:solidFill>
              <a:round/>
              <a:headEnd/>
              <a:tailEnd/>
            </a:ln>
          </p:spPr>
          <p:txBody>
            <a:bodyPr/>
            <a:lstStyle/>
            <a:p>
              <a:endParaRPr lang="en-GB"/>
            </a:p>
          </p:txBody>
        </p:sp>
        <p:sp>
          <p:nvSpPr>
            <p:cNvPr id="23097" name="Line 751"/>
            <p:cNvSpPr>
              <a:spLocks noChangeShapeType="1"/>
            </p:cNvSpPr>
            <p:nvPr/>
          </p:nvSpPr>
          <p:spPr bwMode="auto">
            <a:xfrm flipH="1">
              <a:off x="4184" y="3206"/>
              <a:ext cx="8" cy="1"/>
            </a:xfrm>
            <a:prstGeom prst="line">
              <a:avLst/>
            </a:prstGeom>
            <a:noFill/>
            <a:ln w="0">
              <a:solidFill>
                <a:schemeClr val="tx1"/>
              </a:solidFill>
              <a:round/>
              <a:headEnd/>
              <a:tailEnd/>
            </a:ln>
          </p:spPr>
          <p:txBody>
            <a:bodyPr/>
            <a:lstStyle/>
            <a:p>
              <a:endParaRPr lang="en-GB"/>
            </a:p>
          </p:txBody>
        </p:sp>
        <p:sp>
          <p:nvSpPr>
            <p:cNvPr id="23098" name="Line 752"/>
            <p:cNvSpPr>
              <a:spLocks noChangeShapeType="1"/>
            </p:cNvSpPr>
            <p:nvPr/>
          </p:nvSpPr>
          <p:spPr bwMode="auto">
            <a:xfrm flipH="1">
              <a:off x="4166" y="3206"/>
              <a:ext cx="8" cy="1"/>
            </a:xfrm>
            <a:prstGeom prst="line">
              <a:avLst/>
            </a:prstGeom>
            <a:noFill/>
            <a:ln w="0">
              <a:solidFill>
                <a:schemeClr val="tx1"/>
              </a:solidFill>
              <a:round/>
              <a:headEnd/>
              <a:tailEnd/>
            </a:ln>
          </p:spPr>
          <p:txBody>
            <a:bodyPr/>
            <a:lstStyle/>
            <a:p>
              <a:endParaRPr lang="en-GB"/>
            </a:p>
          </p:txBody>
        </p:sp>
        <p:sp>
          <p:nvSpPr>
            <p:cNvPr id="23099" name="Line 753"/>
            <p:cNvSpPr>
              <a:spLocks noChangeShapeType="1"/>
            </p:cNvSpPr>
            <p:nvPr/>
          </p:nvSpPr>
          <p:spPr bwMode="auto">
            <a:xfrm flipH="1">
              <a:off x="4149" y="3206"/>
              <a:ext cx="8" cy="1"/>
            </a:xfrm>
            <a:prstGeom prst="line">
              <a:avLst/>
            </a:prstGeom>
            <a:noFill/>
            <a:ln w="0">
              <a:solidFill>
                <a:schemeClr val="tx1"/>
              </a:solidFill>
              <a:round/>
              <a:headEnd/>
              <a:tailEnd/>
            </a:ln>
          </p:spPr>
          <p:txBody>
            <a:bodyPr/>
            <a:lstStyle/>
            <a:p>
              <a:endParaRPr lang="en-GB"/>
            </a:p>
          </p:txBody>
        </p:sp>
        <p:sp>
          <p:nvSpPr>
            <p:cNvPr id="23100" name="Line 754"/>
            <p:cNvSpPr>
              <a:spLocks noChangeShapeType="1"/>
            </p:cNvSpPr>
            <p:nvPr/>
          </p:nvSpPr>
          <p:spPr bwMode="auto">
            <a:xfrm flipH="1">
              <a:off x="4132" y="3206"/>
              <a:ext cx="7" cy="1"/>
            </a:xfrm>
            <a:prstGeom prst="line">
              <a:avLst/>
            </a:prstGeom>
            <a:noFill/>
            <a:ln w="0">
              <a:solidFill>
                <a:schemeClr val="tx1"/>
              </a:solidFill>
              <a:round/>
              <a:headEnd/>
              <a:tailEnd/>
            </a:ln>
          </p:spPr>
          <p:txBody>
            <a:bodyPr/>
            <a:lstStyle/>
            <a:p>
              <a:endParaRPr lang="en-GB"/>
            </a:p>
          </p:txBody>
        </p:sp>
        <p:sp>
          <p:nvSpPr>
            <p:cNvPr id="23101" name="Line 755"/>
            <p:cNvSpPr>
              <a:spLocks noChangeShapeType="1"/>
            </p:cNvSpPr>
            <p:nvPr/>
          </p:nvSpPr>
          <p:spPr bwMode="auto">
            <a:xfrm flipH="1" flipV="1">
              <a:off x="4114" y="3204"/>
              <a:ext cx="8" cy="2"/>
            </a:xfrm>
            <a:prstGeom prst="line">
              <a:avLst/>
            </a:prstGeom>
            <a:noFill/>
            <a:ln w="0">
              <a:solidFill>
                <a:schemeClr val="tx1"/>
              </a:solidFill>
              <a:round/>
              <a:headEnd/>
              <a:tailEnd/>
            </a:ln>
          </p:spPr>
          <p:txBody>
            <a:bodyPr/>
            <a:lstStyle/>
            <a:p>
              <a:endParaRPr lang="en-GB"/>
            </a:p>
          </p:txBody>
        </p:sp>
        <p:sp>
          <p:nvSpPr>
            <p:cNvPr id="23102" name="Line 756"/>
            <p:cNvSpPr>
              <a:spLocks noChangeShapeType="1"/>
            </p:cNvSpPr>
            <p:nvPr/>
          </p:nvSpPr>
          <p:spPr bwMode="auto">
            <a:xfrm flipH="1">
              <a:off x="4097" y="3204"/>
              <a:ext cx="8" cy="1"/>
            </a:xfrm>
            <a:prstGeom prst="line">
              <a:avLst/>
            </a:prstGeom>
            <a:noFill/>
            <a:ln w="0">
              <a:solidFill>
                <a:schemeClr val="tx1"/>
              </a:solidFill>
              <a:round/>
              <a:headEnd/>
              <a:tailEnd/>
            </a:ln>
          </p:spPr>
          <p:txBody>
            <a:bodyPr/>
            <a:lstStyle/>
            <a:p>
              <a:endParaRPr lang="en-GB"/>
            </a:p>
          </p:txBody>
        </p:sp>
        <p:sp>
          <p:nvSpPr>
            <p:cNvPr id="23103" name="Line 757"/>
            <p:cNvSpPr>
              <a:spLocks noChangeShapeType="1"/>
            </p:cNvSpPr>
            <p:nvPr/>
          </p:nvSpPr>
          <p:spPr bwMode="auto">
            <a:xfrm flipH="1">
              <a:off x="4080" y="3204"/>
              <a:ext cx="7" cy="1"/>
            </a:xfrm>
            <a:prstGeom prst="line">
              <a:avLst/>
            </a:prstGeom>
            <a:noFill/>
            <a:ln w="0">
              <a:solidFill>
                <a:schemeClr val="tx1"/>
              </a:solidFill>
              <a:round/>
              <a:headEnd/>
              <a:tailEnd/>
            </a:ln>
          </p:spPr>
          <p:txBody>
            <a:bodyPr/>
            <a:lstStyle/>
            <a:p>
              <a:endParaRPr lang="en-GB"/>
            </a:p>
          </p:txBody>
        </p:sp>
        <p:sp>
          <p:nvSpPr>
            <p:cNvPr id="23104" name="Line 758"/>
            <p:cNvSpPr>
              <a:spLocks noChangeShapeType="1"/>
            </p:cNvSpPr>
            <p:nvPr/>
          </p:nvSpPr>
          <p:spPr bwMode="auto">
            <a:xfrm flipH="1">
              <a:off x="4062" y="3204"/>
              <a:ext cx="8" cy="1"/>
            </a:xfrm>
            <a:prstGeom prst="line">
              <a:avLst/>
            </a:prstGeom>
            <a:noFill/>
            <a:ln w="0">
              <a:solidFill>
                <a:schemeClr val="tx1"/>
              </a:solidFill>
              <a:round/>
              <a:headEnd/>
              <a:tailEnd/>
            </a:ln>
          </p:spPr>
          <p:txBody>
            <a:bodyPr/>
            <a:lstStyle/>
            <a:p>
              <a:endParaRPr lang="en-GB"/>
            </a:p>
          </p:txBody>
        </p:sp>
        <p:sp>
          <p:nvSpPr>
            <p:cNvPr id="23105" name="Line 759"/>
            <p:cNvSpPr>
              <a:spLocks noChangeShapeType="1"/>
            </p:cNvSpPr>
            <p:nvPr/>
          </p:nvSpPr>
          <p:spPr bwMode="auto">
            <a:xfrm flipH="1">
              <a:off x="4045" y="3204"/>
              <a:ext cx="8" cy="1"/>
            </a:xfrm>
            <a:prstGeom prst="line">
              <a:avLst/>
            </a:prstGeom>
            <a:noFill/>
            <a:ln w="0">
              <a:solidFill>
                <a:schemeClr val="tx1"/>
              </a:solidFill>
              <a:round/>
              <a:headEnd/>
              <a:tailEnd/>
            </a:ln>
          </p:spPr>
          <p:txBody>
            <a:bodyPr/>
            <a:lstStyle/>
            <a:p>
              <a:endParaRPr lang="en-GB"/>
            </a:p>
          </p:txBody>
        </p:sp>
        <p:sp>
          <p:nvSpPr>
            <p:cNvPr id="23106" name="Line 760"/>
            <p:cNvSpPr>
              <a:spLocks noChangeShapeType="1"/>
            </p:cNvSpPr>
            <p:nvPr/>
          </p:nvSpPr>
          <p:spPr bwMode="auto">
            <a:xfrm flipH="1">
              <a:off x="4027" y="3202"/>
              <a:ext cx="8" cy="1"/>
            </a:xfrm>
            <a:prstGeom prst="line">
              <a:avLst/>
            </a:prstGeom>
            <a:noFill/>
            <a:ln w="0">
              <a:solidFill>
                <a:schemeClr val="tx1"/>
              </a:solidFill>
              <a:round/>
              <a:headEnd/>
              <a:tailEnd/>
            </a:ln>
          </p:spPr>
          <p:txBody>
            <a:bodyPr/>
            <a:lstStyle/>
            <a:p>
              <a:endParaRPr lang="en-GB"/>
            </a:p>
          </p:txBody>
        </p:sp>
        <p:sp>
          <p:nvSpPr>
            <p:cNvPr id="23107" name="Line 761"/>
            <p:cNvSpPr>
              <a:spLocks noChangeShapeType="1"/>
            </p:cNvSpPr>
            <p:nvPr/>
          </p:nvSpPr>
          <p:spPr bwMode="auto">
            <a:xfrm flipH="1">
              <a:off x="4010" y="3202"/>
              <a:ext cx="8" cy="1"/>
            </a:xfrm>
            <a:prstGeom prst="line">
              <a:avLst/>
            </a:prstGeom>
            <a:noFill/>
            <a:ln w="0">
              <a:solidFill>
                <a:schemeClr val="tx1"/>
              </a:solidFill>
              <a:round/>
              <a:headEnd/>
              <a:tailEnd/>
            </a:ln>
          </p:spPr>
          <p:txBody>
            <a:bodyPr/>
            <a:lstStyle/>
            <a:p>
              <a:endParaRPr lang="en-GB"/>
            </a:p>
          </p:txBody>
        </p:sp>
        <p:sp>
          <p:nvSpPr>
            <p:cNvPr id="23108" name="Line 762"/>
            <p:cNvSpPr>
              <a:spLocks noChangeShapeType="1"/>
            </p:cNvSpPr>
            <p:nvPr/>
          </p:nvSpPr>
          <p:spPr bwMode="auto">
            <a:xfrm flipH="1">
              <a:off x="3993" y="3202"/>
              <a:ext cx="7" cy="1"/>
            </a:xfrm>
            <a:prstGeom prst="line">
              <a:avLst/>
            </a:prstGeom>
            <a:noFill/>
            <a:ln w="0">
              <a:solidFill>
                <a:schemeClr val="tx1"/>
              </a:solidFill>
              <a:round/>
              <a:headEnd/>
              <a:tailEnd/>
            </a:ln>
          </p:spPr>
          <p:txBody>
            <a:bodyPr/>
            <a:lstStyle/>
            <a:p>
              <a:endParaRPr lang="en-GB"/>
            </a:p>
          </p:txBody>
        </p:sp>
        <p:sp>
          <p:nvSpPr>
            <p:cNvPr id="23109" name="Line 763"/>
            <p:cNvSpPr>
              <a:spLocks noChangeShapeType="1"/>
            </p:cNvSpPr>
            <p:nvPr/>
          </p:nvSpPr>
          <p:spPr bwMode="auto">
            <a:xfrm flipH="1" flipV="1">
              <a:off x="3975" y="3200"/>
              <a:ext cx="8" cy="2"/>
            </a:xfrm>
            <a:prstGeom prst="line">
              <a:avLst/>
            </a:prstGeom>
            <a:noFill/>
            <a:ln w="0">
              <a:solidFill>
                <a:schemeClr val="tx1"/>
              </a:solidFill>
              <a:round/>
              <a:headEnd/>
              <a:tailEnd/>
            </a:ln>
          </p:spPr>
          <p:txBody>
            <a:bodyPr/>
            <a:lstStyle/>
            <a:p>
              <a:endParaRPr lang="en-GB"/>
            </a:p>
          </p:txBody>
        </p:sp>
        <p:sp>
          <p:nvSpPr>
            <p:cNvPr id="23110" name="Line 764"/>
            <p:cNvSpPr>
              <a:spLocks noChangeShapeType="1"/>
            </p:cNvSpPr>
            <p:nvPr/>
          </p:nvSpPr>
          <p:spPr bwMode="auto">
            <a:xfrm flipH="1">
              <a:off x="3958" y="3200"/>
              <a:ext cx="8" cy="1"/>
            </a:xfrm>
            <a:prstGeom prst="line">
              <a:avLst/>
            </a:prstGeom>
            <a:noFill/>
            <a:ln w="0">
              <a:solidFill>
                <a:schemeClr val="tx1"/>
              </a:solidFill>
              <a:round/>
              <a:headEnd/>
              <a:tailEnd/>
            </a:ln>
          </p:spPr>
          <p:txBody>
            <a:bodyPr/>
            <a:lstStyle/>
            <a:p>
              <a:endParaRPr lang="en-GB"/>
            </a:p>
          </p:txBody>
        </p:sp>
        <p:sp>
          <p:nvSpPr>
            <p:cNvPr id="23111" name="Line 765"/>
            <p:cNvSpPr>
              <a:spLocks noChangeShapeType="1"/>
            </p:cNvSpPr>
            <p:nvPr/>
          </p:nvSpPr>
          <p:spPr bwMode="auto">
            <a:xfrm flipH="1">
              <a:off x="3941" y="3200"/>
              <a:ext cx="7" cy="1"/>
            </a:xfrm>
            <a:prstGeom prst="line">
              <a:avLst/>
            </a:prstGeom>
            <a:noFill/>
            <a:ln w="0">
              <a:solidFill>
                <a:schemeClr val="tx1"/>
              </a:solidFill>
              <a:round/>
              <a:headEnd/>
              <a:tailEnd/>
            </a:ln>
          </p:spPr>
          <p:txBody>
            <a:bodyPr/>
            <a:lstStyle/>
            <a:p>
              <a:endParaRPr lang="en-GB"/>
            </a:p>
          </p:txBody>
        </p:sp>
      </p:grpSp>
      <p:sp>
        <p:nvSpPr>
          <p:cNvPr id="22724" name="Line 766"/>
          <p:cNvSpPr>
            <a:spLocks noChangeShapeType="1"/>
          </p:cNvSpPr>
          <p:nvPr/>
        </p:nvSpPr>
        <p:spPr bwMode="auto">
          <a:xfrm flipH="1">
            <a:off x="5889625" y="5156200"/>
            <a:ext cx="11113" cy="1588"/>
          </a:xfrm>
          <a:prstGeom prst="line">
            <a:avLst/>
          </a:prstGeom>
          <a:noFill/>
          <a:ln w="0">
            <a:solidFill>
              <a:schemeClr val="tx1"/>
            </a:solidFill>
            <a:round/>
            <a:headEnd/>
            <a:tailEnd/>
          </a:ln>
        </p:spPr>
        <p:txBody>
          <a:bodyPr/>
          <a:lstStyle/>
          <a:p>
            <a:endParaRPr lang="en-GB"/>
          </a:p>
        </p:txBody>
      </p:sp>
      <p:sp>
        <p:nvSpPr>
          <p:cNvPr id="22725" name="Line 767"/>
          <p:cNvSpPr>
            <a:spLocks noChangeShapeType="1"/>
          </p:cNvSpPr>
          <p:nvPr/>
        </p:nvSpPr>
        <p:spPr bwMode="auto">
          <a:xfrm flipH="1">
            <a:off x="5864225" y="5153025"/>
            <a:ext cx="12700" cy="1588"/>
          </a:xfrm>
          <a:prstGeom prst="line">
            <a:avLst/>
          </a:prstGeom>
          <a:noFill/>
          <a:ln w="0">
            <a:solidFill>
              <a:schemeClr val="tx1"/>
            </a:solidFill>
            <a:round/>
            <a:headEnd/>
            <a:tailEnd/>
          </a:ln>
        </p:spPr>
        <p:txBody>
          <a:bodyPr/>
          <a:lstStyle/>
          <a:p>
            <a:endParaRPr lang="en-GB"/>
          </a:p>
        </p:txBody>
      </p:sp>
      <p:sp>
        <p:nvSpPr>
          <p:cNvPr id="22726" name="Line 768"/>
          <p:cNvSpPr>
            <a:spLocks noChangeShapeType="1"/>
          </p:cNvSpPr>
          <p:nvPr/>
        </p:nvSpPr>
        <p:spPr bwMode="auto">
          <a:xfrm flipH="1">
            <a:off x="5838825" y="5153025"/>
            <a:ext cx="11113" cy="1588"/>
          </a:xfrm>
          <a:prstGeom prst="line">
            <a:avLst/>
          </a:prstGeom>
          <a:noFill/>
          <a:ln w="0">
            <a:solidFill>
              <a:schemeClr val="tx1"/>
            </a:solidFill>
            <a:round/>
            <a:headEnd/>
            <a:tailEnd/>
          </a:ln>
        </p:spPr>
        <p:txBody>
          <a:bodyPr/>
          <a:lstStyle/>
          <a:p>
            <a:endParaRPr lang="en-GB"/>
          </a:p>
        </p:txBody>
      </p:sp>
      <p:sp>
        <p:nvSpPr>
          <p:cNvPr id="22727" name="Line 769"/>
          <p:cNvSpPr>
            <a:spLocks noChangeShapeType="1"/>
          </p:cNvSpPr>
          <p:nvPr/>
        </p:nvSpPr>
        <p:spPr bwMode="auto">
          <a:xfrm flipH="1">
            <a:off x="5813425" y="5153025"/>
            <a:ext cx="11113" cy="1588"/>
          </a:xfrm>
          <a:prstGeom prst="line">
            <a:avLst/>
          </a:prstGeom>
          <a:noFill/>
          <a:ln w="0">
            <a:solidFill>
              <a:schemeClr val="tx1"/>
            </a:solidFill>
            <a:round/>
            <a:headEnd/>
            <a:tailEnd/>
          </a:ln>
        </p:spPr>
        <p:txBody>
          <a:bodyPr/>
          <a:lstStyle/>
          <a:p>
            <a:endParaRPr lang="en-GB"/>
          </a:p>
        </p:txBody>
      </p:sp>
      <p:sp>
        <p:nvSpPr>
          <p:cNvPr id="22728" name="Line 770"/>
          <p:cNvSpPr>
            <a:spLocks noChangeShapeType="1"/>
          </p:cNvSpPr>
          <p:nvPr/>
        </p:nvSpPr>
        <p:spPr bwMode="auto">
          <a:xfrm flipH="1">
            <a:off x="5788025" y="5149850"/>
            <a:ext cx="11113" cy="1588"/>
          </a:xfrm>
          <a:prstGeom prst="line">
            <a:avLst/>
          </a:prstGeom>
          <a:noFill/>
          <a:ln w="0">
            <a:solidFill>
              <a:schemeClr val="tx1"/>
            </a:solidFill>
            <a:round/>
            <a:headEnd/>
            <a:tailEnd/>
          </a:ln>
        </p:spPr>
        <p:txBody>
          <a:bodyPr/>
          <a:lstStyle/>
          <a:p>
            <a:endParaRPr lang="en-GB"/>
          </a:p>
        </p:txBody>
      </p:sp>
      <p:sp>
        <p:nvSpPr>
          <p:cNvPr id="22729" name="Line 771"/>
          <p:cNvSpPr>
            <a:spLocks noChangeShapeType="1"/>
          </p:cNvSpPr>
          <p:nvPr/>
        </p:nvSpPr>
        <p:spPr bwMode="auto">
          <a:xfrm flipH="1">
            <a:off x="5762625" y="5149850"/>
            <a:ext cx="11113" cy="1588"/>
          </a:xfrm>
          <a:prstGeom prst="line">
            <a:avLst/>
          </a:prstGeom>
          <a:noFill/>
          <a:ln w="0">
            <a:solidFill>
              <a:schemeClr val="tx1"/>
            </a:solidFill>
            <a:round/>
            <a:headEnd/>
            <a:tailEnd/>
          </a:ln>
        </p:spPr>
        <p:txBody>
          <a:bodyPr/>
          <a:lstStyle/>
          <a:p>
            <a:endParaRPr lang="en-GB"/>
          </a:p>
        </p:txBody>
      </p:sp>
      <p:sp>
        <p:nvSpPr>
          <p:cNvPr id="22730" name="Line 772"/>
          <p:cNvSpPr>
            <a:spLocks noChangeShapeType="1"/>
          </p:cNvSpPr>
          <p:nvPr/>
        </p:nvSpPr>
        <p:spPr bwMode="auto">
          <a:xfrm flipH="1" flipV="1">
            <a:off x="5737225" y="5146675"/>
            <a:ext cx="11113" cy="3175"/>
          </a:xfrm>
          <a:prstGeom prst="line">
            <a:avLst/>
          </a:prstGeom>
          <a:noFill/>
          <a:ln w="0">
            <a:solidFill>
              <a:schemeClr val="tx1"/>
            </a:solidFill>
            <a:round/>
            <a:headEnd/>
            <a:tailEnd/>
          </a:ln>
        </p:spPr>
        <p:txBody>
          <a:bodyPr/>
          <a:lstStyle/>
          <a:p>
            <a:endParaRPr lang="en-GB"/>
          </a:p>
        </p:txBody>
      </p:sp>
      <p:sp>
        <p:nvSpPr>
          <p:cNvPr id="22731" name="Line 773"/>
          <p:cNvSpPr>
            <a:spLocks noChangeShapeType="1"/>
          </p:cNvSpPr>
          <p:nvPr/>
        </p:nvSpPr>
        <p:spPr bwMode="auto">
          <a:xfrm flipH="1">
            <a:off x="5711825" y="5146675"/>
            <a:ext cx="11113" cy="1588"/>
          </a:xfrm>
          <a:prstGeom prst="line">
            <a:avLst/>
          </a:prstGeom>
          <a:noFill/>
          <a:ln w="0">
            <a:solidFill>
              <a:schemeClr val="tx1"/>
            </a:solidFill>
            <a:round/>
            <a:headEnd/>
            <a:tailEnd/>
          </a:ln>
        </p:spPr>
        <p:txBody>
          <a:bodyPr/>
          <a:lstStyle/>
          <a:p>
            <a:endParaRPr lang="en-GB"/>
          </a:p>
        </p:txBody>
      </p:sp>
      <p:sp>
        <p:nvSpPr>
          <p:cNvPr id="22732" name="Line 774"/>
          <p:cNvSpPr>
            <a:spLocks noChangeShapeType="1"/>
          </p:cNvSpPr>
          <p:nvPr/>
        </p:nvSpPr>
        <p:spPr bwMode="auto">
          <a:xfrm flipH="1">
            <a:off x="5686425" y="5146675"/>
            <a:ext cx="11113" cy="1588"/>
          </a:xfrm>
          <a:prstGeom prst="line">
            <a:avLst/>
          </a:prstGeom>
          <a:noFill/>
          <a:ln w="0">
            <a:solidFill>
              <a:schemeClr val="tx1"/>
            </a:solidFill>
            <a:round/>
            <a:headEnd/>
            <a:tailEnd/>
          </a:ln>
        </p:spPr>
        <p:txBody>
          <a:bodyPr/>
          <a:lstStyle/>
          <a:p>
            <a:endParaRPr lang="en-GB"/>
          </a:p>
        </p:txBody>
      </p:sp>
      <p:sp>
        <p:nvSpPr>
          <p:cNvPr id="22733" name="Line 775"/>
          <p:cNvSpPr>
            <a:spLocks noChangeShapeType="1"/>
          </p:cNvSpPr>
          <p:nvPr/>
        </p:nvSpPr>
        <p:spPr bwMode="auto">
          <a:xfrm flipH="1">
            <a:off x="5661025" y="5146675"/>
            <a:ext cx="11113" cy="1588"/>
          </a:xfrm>
          <a:prstGeom prst="line">
            <a:avLst/>
          </a:prstGeom>
          <a:noFill/>
          <a:ln w="0">
            <a:solidFill>
              <a:schemeClr val="tx1"/>
            </a:solidFill>
            <a:round/>
            <a:headEnd/>
            <a:tailEnd/>
          </a:ln>
        </p:spPr>
        <p:txBody>
          <a:bodyPr/>
          <a:lstStyle/>
          <a:p>
            <a:endParaRPr lang="en-GB"/>
          </a:p>
        </p:txBody>
      </p:sp>
      <p:sp>
        <p:nvSpPr>
          <p:cNvPr id="22734" name="Line 776"/>
          <p:cNvSpPr>
            <a:spLocks noChangeShapeType="1"/>
          </p:cNvSpPr>
          <p:nvPr/>
        </p:nvSpPr>
        <p:spPr bwMode="auto">
          <a:xfrm flipH="1">
            <a:off x="5634038" y="5143500"/>
            <a:ext cx="12700" cy="1588"/>
          </a:xfrm>
          <a:prstGeom prst="line">
            <a:avLst/>
          </a:prstGeom>
          <a:noFill/>
          <a:ln w="0">
            <a:solidFill>
              <a:schemeClr val="tx1"/>
            </a:solidFill>
            <a:round/>
            <a:headEnd/>
            <a:tailEnd/>
          </a:ln>
        </p:spPr>
        <p:txBody>
          <a:bodyPr/>
          <a:lstStyle/>
          <a:p>
            <a:endParaRPr lang="en-GB"/>
          </a:p>
        </p:txBody>
      </p:sp>
      <p:sp>
        <p:nvSpPr>
          <p:cNvPr id="22735" name="Line 777"/>
          <p:cNvSpPr>
            <a:spLocks noChangeShapeType="1"/>
          </p:cNvSpPr>
          <p:nvPr/>
        </p:nvSpPr>
        <p:spPr bwMode="auto">
          <a:xfrm flipH="1">
            <a:off x="5610225" y="5143500"/>
            <a:ext cx="11113" cy="1588"/>
          </a:xfrm>
          <a:prstGeom prst="line">
            <a:avLst/>
          </a:prstGeom>
          <a:noFill/>
          <a:ln w="0">
            <a:solidFill>
              <a:schemeClr val="tx1"/>
            </a:solidFill>
            <a:round/>
            <a:headEnd/>
            <a:tailEnd/>
          </a:ln>
        </p:spPr>
        <p:txBody>
          <a:bodyPr/>
          <a:lstStyle/>
          <a:p>
            <a:endParaRPr lang="en-GB"/>
          </a:p>
        </p:txBody>
      </p:sp>
      <p:sp>
        <p:nvSpPr>
          <p:cNvPr id="22736" name="Line 778"/>
          <p:cNvSpPr>
            <a:spLocks noChangeShapeType="1"/>
          </p:cNvSpPr>
          <p:nvPr/>
        </p:nvSpPr>
        <p:spPr bwMode="auto">
          <a:xfrm flipH="1">
            <a:off x="5584825" y="5143500"/>
            <a:ext cx="9525" cy="1588"/>
          </a:xfrm>
          <a:prstGeom prst="line">
            <a:avLst/>
          </a:prstGeom>
          <a:noFill/>
          <a:ln w="0">
            <a:solidFill>
              <a:schemeClr val="tx1"/>
            </a:solidFill>
            <a:round/>
            <a:headEnd/>
            <a:tailEnd/>
          </a:ln>
        </p:spPr>
        <p:txBody>
          <a:bodyPr/>
          <a:lstStyle/>
          <a:p>
            <a:endParaRPr lang="en-GB"/>
          </a:p>
        </p:txBody>
      </p:sp>
      <p:sp>
        <p:nvSpPr>
          <p:cNvPr id="22737" name="Line 779"/>
          <p:cNvSpPr>
            <a:spLocks noChangeShapeType="1"/>
          </p:cNvSpPr>
          <p:nvPr/>
        </p:nvSpPr>
        <p:spPr bwMode="auto">
          <a:xfrm flipH="1">
            <a:off x="5557838" y="5140325"/>
            <a:ext cx="12700" cy="1588"/>
          </a:xfrm>
          <a:prstGeom prst="line">
            <a:avLst/>
          </a:prstGeom>
          <a:noFill/>
          <a:ln w="0">
            <a:solidFill>
              <a:schemeClr val="tx1"/>
            </a:solidFill>
            <a:round/>
            <a:headEnd/>
            <a:tailEnd/>
          </a:ln>
        </p:spPr>
        <p:txBody>
          <a:bodyPr/>
          <a:lstStyle/>
          <a:p>
            <a:endParaRPr lang="en-GB"/>
          </a:p>
        </p:txBody>
      </p:sp>
      <p:sp>
        <p:nvSpPr>
          <p:cNvPr id="22738" name="Line 780"/>
          <p:cNvSpPr>
            <a:spLocks noChangeShapeType="1"/>
          </p:cNvSpPr>
          <p:nvPr/>
        </p:nvSpPr>
        <p:spPr bwMode="auto">
          <a:xfrm flipH="1">
            <a:off x="5534025" y="5140325"/>
            <a:ext cx="11113" cy="1588"/>
          </a:xfrm>
          <a:prstGeom prst="line">
            <a:avLst/>
          </a:prstGeom>
          <a:noFill/>
          <a:ln w="0">
            <a:solidFill>
              <a:schemeClr val="tx1"/>
            </a:solidFill>
            <a:round/>
            <a:headEnd/>
            <a:tailEnd/>
          </a:ln>
        </p:spPr>
        <p:txBody>
          <a:bodyPr/>
          <a:lstStyle/>
          <a:p>
            <a:endParaRPr lang="en-GB"/>
          </a:p>
        </p:txBody>
      </p:sp>
      <p:sp>
        <p:nvSpPr>
          <p:cNvPr id="22739" name="Line 781"/>
          <p:cNvSpPr>
            <a:spLocks noChangeShapeType="1"/>
          </p:cNvSpPr>
          <p:nvPr/>
        </p:nvSpPr>
        <p:spPr bwMode="auto">
          <a:xfrm flipH="1">
            <a:off x="5508625" y="5137150"/>
            <a:ext cx="9525" cy="1588"/>
          </a:xfrm>
          <a:prstGeom prst="line">
            <a:avLst/>
          </a:prstGeom>
          <a:noFill/>
          <a:ln w="0">
            <a:solidFill>
              <a:schemeClr val="tx1"/>
            </a:solidFill>
            <a:round/>
            <a:headEnd/>
            <a:tailEnd/>
          </a:ln>
        </p:spPr>
        <p:txBody>
          <a:bodyPr/>
          <a:lstStyle/>
          <a:p>
            <a:endParaRPr lang="en-GB"/>
          </a:p>
        </p:txBody>
      </p:sp>
      <p:sp>
        <p:nvSpPr>
          <p:cNvPr id="22740" name="Line 782"/>
          <p:cNvSpPr>
            <a:spLocks noChangeShapeType="1"/>
          </p:cNvSpPr>
          <p:nvPr/>
        </p:nvSpPr>
        <p:spPr bwMode="auto">
          <a:xfrm flipH="1">
            <a:off x="5481638" y="5137150"/>
            <a:ext cx="12700" cy="1588"/>
          </a:xfrm>
          <a:prstGeom prst="line">
            <a:avLst/>
          </a:prstGeom>
          <a:noFill/>
          <a:ln w="0">
            <a:solidFill>
              <a:schemeClr val="tx1"/>
            </a:solidFill>
            <a:round/>
            <a:headEnd/>
            <a:tailEnd/>
          </a:ln>
        </p:spPr>
        <p:txBody>
          <a:bodyPr/>
          <a:lstStyle/>
          <a:p>
            <a:endParaRPr lang="en-GB"/>
          </a:p>
        </p:txBody>
      </p:sp>
      <p:sp>
        <p:nvSpPr>
          <p:cNvPr id="22741" name="Line 783"/>
          <p:cNvSpPr>
            <a:spLocks noChangeShapeType="1"/>
          </p:cNvSpPr>
          <p:nvPr/>
        </p:nvSpPr>
        <p:spPr bwMode="auto">
          <a:xfrm flipH="1" flipV="1">
            <a:off x="5457825" y="5135563"/>
            <a:ext cx="11113" cy="1587"/>
          </a:xfrm>
          <a:prstGeom prst="line">
            <a:avLst/>
          </a:prstGeom>
          <a:noFill/>
          <a:ln w="0">
            <a:solidFill>
              <a:schemeClr val="tx1"/>
            </a:solidFill>
            <a:round/>
            <a:headEnd/>
            <a:tailEnd/>
          </a:ln>
        </p:spPr>
        <p:txBody>
          <a:bodyPr/>
          <a:lstStyle/>
          <a:p>
            <a:endParaRPr lang="en-GB"/>
          </a:p>
        </p:txBody>
      </p:sp>
      <p:sp>
        <p:nvSpPr>
          <p:cNvPr id="22742" name="Line 784"/>
          <p:cNvSpPr>
            <a:spLocks noChangeShapeType="1"/>
          </p:cNvSpPr>
          <p:nvPr/>
        </p:nvSpPr>
        <p:spPr bwMode="auto">
          <a:xfrm flipH="1">
            <a:off x="5430838" y="5135563"/>
            <a:ext cx="11112" cy="1587"/>
          </a:xfrm>
          <a:prstGeom prst="line">
            <a:avLst/>
          </a:prstGeom>
          <a:noFill/>
          <a:ln w="0">
            <a:solidFill>
              <a:schemeClr val="tx1"/>
            </a:solidFill>
            <a:round/>
            <a:headEnd/>
            <a:tailEnd/>
          </a:ln>
        </p:spPr>
        <p:txBody>
          <a:bodyPr/>
          <a:lstStyle/>
          <a:p>
            <a:endParaRPr lang="en-GB"/>
          </a:p>
        </p:txBody>
      </p:sp>
      <p:sp>
        <p:nvSpPr>
          <p:cNvPr id="22743" name="Line 785"/>
          <p:cNvSpPr>
            <a:spLocks noChangeShapeType="1"/>
          </p:cNvSpPr>
          <p:nvPr/>
        </p:nvSpPr>
        <p:spPr bwMode="auto">
          <a:xfrm flipH="1" flipV="1">
            <a:off x="5405438" y="5132388"/>
            <a:ext cx="12700" cy="3175"/>
          </a:xfrm>
          <a:prstGeom prst="line">
            <a:avLst/>
          </a:prstGeom>
          <a:noFill/>
          <a:ln w="0">
            <a:solidFill>
              <a:schemeClr val="tx1"/>
            </a:solidFill>
            <a:round/>
            <a:headEnd/>
            <a:tailEnd/>
          </a:ln>
        </p:spPr>
        <p:txBody>
          <a:bodyPr/>
          <a:lstStyle/>
          <a:p>
            <a:endParaRPr lang="en-GB"/>
          </a:p>
        </p:txBody>
      </p:sp>
      <p:sp>
        <p:nvSpPr>
          <p:cNvPr id="22744" name="Line 786"/>
          <p:cNvSpPr>
            <a:spLocks noChangeShapeType="1"/>
          </p:cNvSpPr>
          <p:nvPr/>
        </p:nvSpPr>
        <p:spPr bwMode="auto">
          <a:xfrm flipH="1">
            <a:off x="5381625" y="5132388"/>
            <a:ext cx="9525" cy="1587"/>
          </a:xfrm>
          <a:prstGeom prst="line">
            <a:avLst/>
          </a:prstGeom>
          <a:noFill/>
          <a:ln w="0">
            <a:solidFill>
              <a:schemeClr val="tx1"/>
            </a:solidFill>
            <a:round/>
            <a:headEnd/>
            <a:tailEnd/>
          </a:ln>
        </p:spPr>
        <p:txBody>
          <a:bodyPr/>
          <a:lstStyle/>
          <a:p>
            <a:endParaRPr lang="en-GB"/>
          </a:p>
        </p:txBody>
      </p:sp>
      <p:sp>
        <p:nvSpPr>
          <p:cNvPr id="22745" name="Freeform 787"/>
          <p:cNvSpPr>
            <a:spLocks/>
          </p:cNvSpPr>
          <p:nvPr/>
        </p:nvSpPr>
        <p:spPr bwMode="auto">
          <a:xfrm>
            <a:off x="5354638" y="5132388"/>
            <a:ext cx="11112" cy="1587"/>
          </a:xfrm>
          <a:custGeom>
            <a:avLst/>
            <a:gdLst>
              <a:gd name="T0" fmla="*/ 8 w 8"/>
              <a:gd name="T1" fmla="*/ 0 h 1587"/>
              <a:gd name="T2" fmla="*/ 4 w 8"/>
              <a:gd name="T3" fmla="*/ 0 h 1587"/>
              <a:gd name="T4" fmla="*/ 0 w 8"/>
              <a:gd name="T5" fmla="*/ 0 h 1587"/>
              <a:gd name="T6" fmla="*/ 0 60000 65536"/>
              <a:gd name="T7" fmla="*/ 0 60000 65536"/>
              <a:gd name="T8" fmla="*/ 0 60000 65536"/>
              <a:gd name="T9" fmla="*/ 0 w 8"/>
              <a:gd name="T10" fmla="*/ 0 h 1587"/>
              <a:gd name="T11" fmla="*/ 8 w 8"/>
              <a:gd name="T12" fmla="*/ 1587 h 1587"/>
            </a:gdLst>
            <a:ahLst/>
            <a:cxnLst>
              <a:cxn ang="T6">
                <a:pos x="T0" y="T1"/>
              </a:cxn>
              <a:cxn ang="T7">
                <a:pos x="T2" y="T3"/>
              </a:cxn>
              <a:cxn ang="T8">
                <a:pos x="T4" y="T5"/>
              </a:cxn>
            </a:cxnLst>
            <a:rect l="T9" t="T10" r="T11" b="T12"/>
            <a:pathLst>
              <a:path w="8" h="1587">
                <a:moveTo>
                  <a:pt x="8" y="0"/>
                </a:moveTo>
                <a:lnTo>
                  <a:pt x="4" y="0"/>
                </a:lnTo>
                <a:lnTo>
                  <a:pt x="0" y="0"/>
                </a:lnTo>
              </a:path>
            </a:pathLst>
          </a:custGeom>
          <a:solidFill>
            <a:schemeClr val="tx1"/>
          </a:solidFill>
          <a:ln w="0">
            <a:solidFill>
              <a:schemeClr val="tx1"/>
            </a:solidFill>
            <a:round/>
            <a:headEnd/>
            <a:tailEnd/>
          </a:ln>
        </p:spPr>
        <p:txBody>
          <a:bodyPr/>
          <a:lstStyle/>
          <a:p>
            <a:endParaRPr lang="en-US"/>
          </a:p>
        </p:txBody>
      </p:sp>
      <p:sp>
        <p:nvSpPr>
          <p:cNvPr id="22746" name="Line 788"/>
          <p:cNvSpPr>
            <a:spLocks noChangeShapeType="1"/>
          </p:cNvSpPr>
          <p:nvPr/>
        </p:nvSpPr>
        <p:spPr bwMode="auto">
          <a:xfrm flipH="1">
            <a:off x="5329238" y="5129213"/>
            <a:ext cx="12700" cy="1587"/>
          </a:xfrm>
          <a:prstGeom prst="line">
            <a:avLst/>
          </a:prstGeom>
          <a:noFill/>
          <a:ln w="0">
            <a:solidFill>
              <a:schemeClr val="tx1"/>
            </a:solidFill>
            <a:round/>
            <a:headEnd/>
            <a:tailEnd/>
          </a:ln>
        </p:spPr>
        <p:txBody>
          <a:bodyPr/>
          <a:lstStyle/>
          <a:p>
            <a:endParaRPr lang="en-GB"/>
          </a:p>
        </p:txBody>
      </p:sp>
      <p:sp>
        <p:nvSpPr>
          <p:cNvPr id="22747" name="Line 789"/>
          <p:cNvSpPr>
            <a:spLocks noChangeShapeType="1"/>
          </p:cNvSpPr>
          <p:nvPr/>
        </p:nvSpPr>
        <p:spPr bwMode="auto">
          <a:xfrm flipH="1">
            <a:off x="5305425" y="5129213"/>
            <a:ext cx="9525" cy="1587"/>
          </a:xfrm>
          <a:prstGeom prst="line">
            <a:avLst/>
          </a:prstGeom>
          <a:noFill/>
          <a:ln w="0">
            <a:solidFill>
              <a:schemeClr val="tx1"/>
            </a:solidFill>
            <a:round/>
            <a:headEnd/>
            <a:tailEnd/>
          </a:ln>
        </p:spPr>
        <p:txBody>
          <a:bodyPr/>
          <a:lstStyle/>
          <a:p>
            <a:endParaRPr lang="en-GB"/>
          </a:p>
        </p:txBody>
      </p:sp>
      <p:sp>
        <p:nvSpPr>
          <p:cNvPr id="22748" name="Line 790"/>
          <p:cNvSpPr>
            <a:spLocks noChangeShapeType="1"/>
          </p:cNvSpPr>
          <p:nvPr/>
        </p:nvSpPr>
        <p:spPr bwMode="auto">
          <a:xfrm flipH="1">
            <a:off x="5278438" y="5126038"/>
            <a:ext cx="11112" cy="1587"/>
          </a:xfrm>
          <a:prstGeom prst="line">
            <a:avLst/>
          </a:prstGeom>
          <a:noFill/>
          <a:ln w="0">
            <a:solidFill>
              <a:schemeClr val="tx1"/>
            </a:solidFill>
            <a:round/>
            <a:headEnd/>
            <a:tailEnd/>
          </a:ln>
        </p:spPr>
        <p:txBody>
          <a:bodyPr/>
          <a:lstStyle/>
          <a:p>
            <a:endParaRPr lang="en-GB"/>
          </a:p>
        </p:txBody>
      </p:sp>
      <p:sp>
        <p:nvSpPr>
          <p:cNvPr id="22749" name="Line 791"/>
          <p:cNvSpPr>
            <a:spLocks noChangeShapeType="1"/>
          </p:cNvSpPr>
          <p:nvPr/>
        </p:nvSpPr>
        <p:spPr bwMode="auto">
          <a:xfrm flipH="1">
            <a:off x="5253038" y="5126038"/>
            <a:ext cx="12700" cy="1587"/>
          </a:xfrm>
          <a:prstGeom prst="line">
            <a:avLst/>
          </a:prstGeom>
          <a:noFill/>
          <a:ln w="0">
            <a:solidFill>
              <a:schemeClr val="tx1"/>
            </a:solidFill>
            <a:round/>
            <a:headEnd/>
            <a:tailEnd/>
          </a:ln>
        </p:spPr>
        <p:txBody>
          <a:bodyPr/>
          <a:lstStyle/>
          <a:p>
            <a:endParaRPr lang="en-GB"/>
          </a:p>
        </p:txBody>
      </p:sp>
      <p:sp>
        <p:nvSpPr>
          <p:cNvPr id="22750" name="Line 792"/>
          <p:cNvSpPr>
            <a:spLocks noChangeShapeType="1"/>
          </p:cNvSpPr>
          <p:nvPr/>
        </p:nvSpPr>
        <p:spPr bwMode="auto">
          <a:xfrm flipH="1">
            <a:off x="5227638" y="5122863"/>
            <a:ext cx="11112" cy="1587"/>
          </a:xfrm>
          <a:prstGeom prst="line">
            <a:avLst/>
          </a:prstGeom>
          <a:noFill/>
          <a:ln w="0">
            <a:solidFill>
              <a:schemeClr val="tx1"/>
            </a:solidFill>
            <a:round/>
            <a:headEnd/>
            <a:tailEnd/>
          </a:ln>
        </p:spPr>
        <p:txBody>
          <a:bodyPr/>
          <a:lstStyle/>
          <a:p>
            <a:endParaRPr lang="en-GB"/>
          </a:p>
        </p:txBody>
      </p:sp>
      <p:sp>
        <p:nvSpPr>
          <p:cNvPr id="22751" name="Line 793"/>
          <p:cNvSpPr>
            <a:spLocks noChangeShapeType="1"/>
          </p:cNvSpPr>
          <p:nvPr/>
        </p:nvSpPr>
        <p:spPr bwMode="auto">
          <a:xfrm flipH="1">
            <a:off x="5202238" y="5122863"/>
            <a:ext cx="11112" cy="1587"/>
          </a:xfrm>
          <a:prstGeom prst="line">
            <a:avLst/>
          </a:prstGeom>
          <a:noFill/>
          <a:ln w="0">
            <a:solidFill>
              <a:schemeClr val="tx1"/>
            </a:solidFill>
            <a:round/>
            <a:headEnd/>
            <a:tailEnd/>
          </a:ln>
        </p:spPr>
        <p:txBody>
          <a:bodyPr/>
          <a:lstStyle/>
          <a:p>
            <a:endParaRPr lang="en-GB"/>
          </a:p>
        </p:txBody>
      </p:sp>
      <p:sp>
        <p:nvSpPr>
          <p:cNvPr id="22752" name="Line 794"/>
          <p:cNvSpPr>
            <a:spLocks noChangeShapeType="1"/>
          </p:cNvSpPr>
          <p:nvPr/>
        </p:nvSpPr>
        <p:spPr bwMode="auto">
          <a:xfrm flipH="1">
            <a:off x="5176838" y="5119688"/>
            <a:ext cx="11112" cy="1587"/>
          </a:xfrm>
          <a:prstGeom prst="line">
            <a:avLst/>
          </a:prstGeom>
          <a:noFill/>
          <a:ln w="0">
            <a:solidFill>
              <a:schemeClr val="tx1"/>
            </a:solidFill>
            <a:round/>
            <a:headEnd/>
            <a:tailEnd/>
          </a:ln>
        </p:spPr>
        <p:txBody>
          <a:bodyPr/>
          <a:lstStyle/>
          <a:p>
            <a:endParaRPr lang="en-GB"/>
          </a:p>
        </p:txBody>
      </p:sp>
      <p:sp>
        <p:nvSpPr>
          <p:cNvPr id="22753" name="Line 795"/>
          <p:cNvSpPr>
            <a:spLocks noChangeShapeType="1"/>
          </p:cNvSpPr>
          <p:nvPr/>
        </p:nvSpPr>
        <p:spPr bwMode="auto">
          <a:xfrm flipH="1">
            <a:off x="5151438" y="5119688"/>
            <a:ext cx="11112" cy="1587"/>
          </a:xfrm>
          <a:prstGeom prst="line">
            <a:avLst/>
          </a:prstGeom>
          <a:noFill/>
          <a:ln w="0">
            <a:solidFill>
              <a:schemeClr val="tx1"/>
            </a:solidFill>
            <a:round/>
            <a:headEnd/>
            <a:tailEnd/>
          </a:ln>
        </p:spPr>
        <p:txBody>
          <a:bodyPr/>
          <a:lstStyle/>
          <a:p>
            <a:endParaRPr lang="en-GB"/>
          </a:p>
        </p:txBody>
      </p:sp>
      <p:sp>
        <p:nvSpPr>
          <p:cNvPr id="22754" name="Line 796"/>
          <p:cNvSpPr>
            <a:spLocks noChangeShapeType="1"/>
          </p:cNvSpPr>
          <p:nvPr/>
        </p:nvSpPr>
        <p:spPr bwMode="auto">
          <a:xfrm flipH="1">
            <a:off x="5126038" y="5116513"/>
            <a:ext cx="11112" cy="1587"/>
          </a:xfrm>
          <a:prstGeom prst="line">
            <a:avLst/>
          </a:prstGeom>
          <a:noFill/>
          <a:ln w="0">
            <a:solidFill>
              <a:schemeClr val="tx1"/>
            </a:solidFill>
            <a:round/>
            <a:headEnd/>
            <a:tailEnd/>
          </a:ln>
        </p:spPr>
        <p:txBody>
          <a:bodyPr/>
          <a:lstStyle/>
          <a:p>
            <a:endParaRPr lang="en-GB"/>
          </a:p>
        </p:txBody>
      </p:sp>
      <p:sp>
        <p:nvSpPr>
          <p:cNvPr id="22755" name="Line 797"/>
          <p:cNvSpPr>
            <a:spLocks noChangeShapeType="1"/>
          </p:cNvSpPr>
          <p:nvPr/>
        </p:nvSpPr>
        <p:spPr bwMode="auto">
          <a:xfrm flipH="1" flipV="1">
            <a:off x="5100638" y="5113338"/>
            <a:ext cx="11112" cy="3175"/>
          </a:xfrm>
          <a:prstGeom prst="line">
            <a:avLst/>
          </a:prstGeom>
          <a:noFill/>
          <a:ln w="0">
            <a:solidFill>
              <a:schemeClr val="tx1"/>
            </a:solidFill>
            <a:round/>
            <a:headEnd/>
            <a:tailEnd/>
          </a:ln>
        </p:spPr>
        <p:txBody>
          <a:bodyPr/>
          <a:lstStyle/>
          <a:p>
            <a:endParaRPr lang="en-GB"/>
          </a:p>
        </p:txBody>
      </p:sp>
      <p:sp>
        <p:nvSpPr>
          <p:cNvPr id="22756" name="Line 798"/>
          <p:cNvSpPr>
            <a:spLocks noChangeShapeType="1"/>
          </p:cNvSpPr>
          <p:nvPr/>
        </p:nvSpPr>
        <p:spPr bwMode="auto">
          <a:xfrm flipH="1">
            <a:off x="5075238" y="5113338"/>
            <a:ext cx="11112" cy="1587"/>
          </a:xfrm>
          <a:prstGeom prst="line">
            <a:avLst/>
          </a:prstGeom>
          <a:noFill/>
          <a:ln w="0">
            <a:solidFill>
              <a:schemeClr val="tx1"/>
            </a:solidFill>
            <a:round/>
            <a:headEnd/>
            <a:tailEnd/>
          </a:ln>
        </p:spPr>
        <p:txBody>
          <a:bodyPr/>
          <a:lstStyle/>
          <a:p>
            <a:endParaRPr lang="en-GB"/>
          </a:p>
        </p:txBody>
      </p:sp>
      <p:sp>
        <p:nvSpPr>
          <p:cNvPr id="22757" name="Line 799"/>
          <p:cNvSpPr>
            <a:spLocks noChangeShapeType="1"/>
          </p:cNvSpPr>
          <p:nvPr/>
        </p:nvSpPr>
        <p:spPr bwMode="auto">
          <a:xfrm flipH="1">
            <a:off x="5049838" y="5110163"/>
            <a:ext cx="11112" cy="1587"/>
          </a:xfrm>
          <a:prstGeom prst="line">
            <a:avLst/>
          </a:prstGeom>
          <a:noFill/>
          <a:ln w="0">
            <a:solidFill>
              <a:schemeClr val="tx1"/>
            </a:solidFill>
            <a:round/>
            <a:headEnd/>
            <a:tailEnd/>
          </a:ln>
        </p:spPr>
        <p:txBody>
          <a:bodyPr/>
          <a:lstStyle/>
          <a:p>
            <a:endParaRPr lang="en-GB"/>
          </a:p>
        </p:txBody>
      </p:sp>
      <p:sp>
        <p:nvSpPr>
          <p:cNvPr id="22758" name="Line 800"/>
          <p:cNvSpPr>
            <a:spLocks noChangeShapeType="1"/>
          </p:cNvSpPr>
          <p:nvPr/>
        </p:nvSpPr>
        <p:spPr bwMode="auto">
          <a:xfrm flipH="1" flipV="1">
            <a:off x="5022850" y="5106988"/>
            <a:ext cx="12700" cy="3175"/>
          </a:xfrm>
          <a:prstGeom prst="line">
            <a:avLst/>
          </a:prstGeom>
          <a:noFill/>
          <a:ln w="0">
            <a:solidFill>
              <a:schemeClr val="tx1"/>
            </a:solidFill>
            <a:round/>
            <a:headEnd/>
            <a:tailEnd/>
          </a:ln>
        </p:spPr>
        <p:txBody>
          <a:bodyPr/>
          <a:lstStyle/>
          <a:p>
            <a:endParaRPr lang="en-GB"/>
          </a:p>
        </p:txBody>
      </p:sp>
      <p:sp>
        <p:nvSpPr>
          <p:cNvPr id="22759" name="Line 801"/>
          <p:cNvSpPr>
            <a:spLocks noChangeShapeType="1"/>
          </p:cNvSpPr>
          <p:nvPr/>
        </p:nvSpPr>
        <p:spPr bwMode="auto">
          <a:xfrm flipH="1">
            <a:off x="4999038" y="5106988"/>
            <a:ext cx="11112" cy="1587"/>
          </a:xfrm>
          <a:prstGeom prst="line">
            <a:avLst/>
          </a:prstGeom>
          <a:noFill/>
          <a:ln w="0">
            <a:solidFill>
              <a:schemeClr val="tx1"/>
            </a:solidFill>
            <a:round/>
            <a:headEnd/>
            <a:tailEnd/>
          </a:ln>
        </p:spPr>
        <p:txBody>
          <a:bodyPr/>
          <a:lstStyle/>
          <a:p>
            <a:endParaRPr lang="en-GB"/>
          </a:p>
        </p:txBody>
      </p:sp>
      <p:sp>
        <p:nvSpPr>
          <p:cNvPr id="22760" name="Freeform 802"/>
          <p:cNvSpPr>
            <a:spLocks/>
          </p:cNvSpPr>
          <p:nvPr/>
        </p:nvSpPr>
        <p:spPr bwMode="auto">
          <a:xfrm>
            <a:off x="4973638" y="5103813"/>
            <a:ext cx="12700" cy="1587"/>
          </a:xfrm>
          <a:custGeom>
            <a:avLst/>
            <a:gdLst>
              <a:gd name="T0" fmla="*/ 9 w 9"/>
              <a:gd name="T1" fmla="*/ 0 h 1587"/>
              <a:gd name="T2" fmla="*/ 4 w 9"/>
              <a:gd name="T3" fmla="*/ 0 h 1587"/>
              <a:gd name="T4" fmla="*/ 0 w 9"/>
              <a:gd name="T5" fmla="*/ 0 h 1587"/>
              <a:gd name="T6" fmla="*/ 0 60000 65536"/>
              <a:gd name="T7" fmla="*/ 0 60000 65536"/>
              <a:gd name="T8" fmla="*/ 0 60000 65536"/>
              <a:gd name="T9" fmla="*/ 0 w 9"/>
              <a:gd name="T10" fmla="*/ 0 h 1587"/>
              <a:gd name="T11" fmla="*/ 9 w 9"/>
              <a:gd name="T12" fmla="*/ 1587 h 1587"/>
            </a:gdLst>
            <a:ahLst/>
            <a:cxnLst>
              <a:cxn ang="T6">
                <a:pos x="T0" y="T1"/>
              </a:cxn>
              <a:cxn ang="T7">
                <a:pos x="T2" y="T3"/>
              </a:cxn>
              <a:cxn ang="T8">
                <a:pos x="T4" y="T5"/>
              </a:cxn>
            </a:cxnLst>
            <a:rect l="T9" t="T10" r="T11" b="T12"/>
            <a:pathLst>
              <a:path w="9" h="1587">
                <a:moveTo>
                  <a:pt x="9" y="0"/>
                </a:moveTo>
                <a:lnTo>
                  <a:pt x="4" y="0"/>
                </a:lnTo>
                <a:lnTo>
                  <a:pt x="0" y="0"/>
                </a:lnTo>
              </a:path>
            </a:pathLst>
          </a:custGeom>
          <a:solidFill>
            <a:schemeClr val="tx1"/>
          </a:solidFill>
          <a:ln w="0">
            <a:solidFill>
              <a:schemeClr val="tx1"/>
            </a:solidFill>
            <a:round/>
            <a:headEnd/>
            <a:tailEnd/>
          </a:ln>
        </p:spPr>
        <p:txBody>
          <a:bodyPr/>
          <a:lstStyle/>
          <a:p>
            <a:endParaRPr lang="en-US"/>
          </a:p>
        </p:txBody>
      </p:sp>
      <p:sp>
        <p:nvSpPr>
          <p:cNvPr id="22761" name="Line 803"/>
          <p:cNvSpPr>
            <a:spLocks noChangeShapeType="1"/>
          </p:cNvSpPr>
          <p:nvPr/>
        </p:nvSpPr>
        <p:spPr bwMode="auto">
          <a:xfrm flipH="1" flipV="1">
            <a:off x="4946650" y="5100638"/>
            <a:ext cx="15875" cy="3175"/>
          </a:xfrm>
          <a:prstGeom prst="line">
            <a:avLst/>
          </a:prstGeom>
          <a:noFill/>
          <a:ln w="0">
            <a:solidFill>
              <a:schemeClr val="tx1"/>
            </a:solidFill>
            <a:round/>
            <a:headEnd/>
            <a:tailEnd/>
          </a:ln>
        </p:spPr>
        <p:txBody>
          <a:bodyPr/>
          <a:lstStyle/>
          <a:p>
            <a:endParaRPr lang="en-GB"/>
          </a:p>
        </p:txBody>
      </p:sp>
      <p:sp>
        <p:nvSpPr>
          <p:cNvPr id="22762" name="Line 804"/>
          <p:cNvSpPr>
            <a:spLocks noChangeShapeType="1"/>
          </p:cNvSpPr>
          <p:nvPr/>
        </p:nvSpPr>
        <p:spPr bwMode="auto">
          <a:xfrm flipH="1">
            <a:off x="4922838" y="5100638"/>
            <a:ext cx="14287" cy="1587"/>
          </a:xfrm>
          <a:prstGeom prst="line">
            <a:avLst/>
          </a:prstGeom>
          <a:noFill/>
          <a:ln w="0">
            <a:solidFill>
              <a:schemeClr val="tx1"/>
            </a:solidFill>
            <a:round/>
            <a:headEnd/>
            <a:tailEnd/>
          </a:ln>
        </p:spPr>
        <p:txBody>
          <a:bodyPr/>
          <a:lstStyle/>
          <a:p>
            <a:endParaRPr lang="en-GB"/>
          </a:p>
        </p:txBody>
      </p:sp>
      <p:sp>
        <p:nvSpPr>
          <p:cNvPr id="22763" name="Line 805"/>
          <p:cNvSpPr>
            <a:spLocks noChangeShapeType="1"/>
          </p:cNvSpPr>
          <p:nvPr/>
        </p:nvSpPr>
        <p:spPr bwMode="auto">
          <a:xfrm flipH="1">
            <a:off x="4897438" y="5097463"/>
            <a:ext cx="12700" cy="1587"/>
          </a:xfrm>
          <a:prstGeom prst="line">
            <a:avLst/>
          </a:prstGeom>
          <a:noFill/>
          <a:ln w="0">
            <a:solidFill>
              <a:schemeClr val="tx1"/>
            </a:solidFill>
            <a:round/>
            <a:headEnd/>
            <a:tailEnd/>
          </a:ln>
        </p:spPr>
        <p:txBody>
          <a:bodyPr/>
          <a:lstStyle/>
          <a:p>
            <a:endParaRPr lang="en-GB"/>
          </a:p>
        </p:txBody>
      </p:sp>
      <p:sp>
        <p:nvSpPr>
          <p:cNvPr id="22764" name="Line 806"/>
          <p:cNvSpPr>
            <a:spLocks noChangeShapeType="1"/>
          </p:cNvSpPr>
          <p:nvPr/>
        </p:nvSpPr>
        <p:spPr bwMode="auto">
          <a:xfrm flipH="1" flipV="1">
            <a:off x="4870450" y="5094288"/>
            <a:ext cx="15875" cy="3175"/>
          </a:xfrm>
          <a:prstGeom prst="line">
            <a:avLst/>
          </a:prstGeom>
          <a:noFill/>
          <a:ln w="0">
            <a:solidFill>
              <a:schemeClr val="tx1"/>
            </a:solidFill>
            <a:round/>
            <a:headEnd/>
            <a:tailEnd/>
          </a:ln>
        </p:spPr>
        <p:txBody>
          <a:bodyPr/>
          <a:lstStyle/>
          <a:p>
            <a:endParaRPr lang="en-GB"/>
          </a:p>
        </p:txBody>
      </p:sp>
      <p:sp>
        <p:nvSpPr>
          <p:cNvPr id="22765" name="Line 807"/>
          <p:cNvSpPr>
            <a:spLocks noChangeShapeType="1"/>
          </p:cNvSpPr>
          <p:nvPr/>
        </p:nvSpPr>
        <p:spPr bwMode="auto">
          <a:xfrm flipH="1">
            <a:off x="4846638" y="5094288"/>
            <a:ext cx="12700" cy="1587"/>
          </a:xfrm>
          <a:prstGeom prst="line">
            <a:avLst/>
          </a:prstGeom>
          <a:noFill/>
          <a:ln w="0">
            <a:solidFill>
              <a:schemeClr val="tx1"/>
            </a:solidFill>
            <a:round/>
            <a:headEnd/>
            <a:tailEnd/>
          </a:ln>
        </p:spPr>
        <p:txBody>
          <a:bodyPr/>
          <a:lstStyle/>
          <a:p>
            <a:endParaRPr lang="en-GB"/>
          </a:p>
        </p:txBody>
      </p:sp>
      <p:sp>
        <p:nvSpPr>
          <p:cNvPr id="22766" name="Line 808"/>
          <p:cNvSpPr>
            <a:spLocks noChangeShapeType="1"/>
          </p:cNvSpPr>
          <p:nvPr/>
        </p:nvSpPr>
        <p:spPr bwMode="auto">
          <a:xfrm flipH="1">
            <a:off x="4819650" y="5091113"/>
            <a:ext cx="14288" cy="1587"/>
          </a:xfrm>
          <a:prstGeom prst="line">
            <a:avLst/>
          </a:prstGeom>
          <a:noFill/>
          <a:ln w="0">
            <a:solidFill>
              <a:schemeClr val="tx1"/>
            </a:solidFill>
            <a:round/>
            <a:headEnd/>
            <a:tailEnd/>
          </a:ln>
        </p:spPr>
        <p:txBody>
          <a:bodyPr/>
          <a:lstStyle/>
          <a:p>
            <a:endParaRPr lang="en-GB"/>
          </a:p>
        </p:txBody>
      </p:sp>
      <p:sp>
        <p:nvSpPr>
          <p:cNvPr id="22767" name="Freeform 809"/>
          <p:cNvSpPr>
            <a:spLocks/>
          </p:cNvSpPr>
          <p:nvPr/>
        </p:nvSpPr>
        <p:spPr bwMode="auto">
          <a:xfrm>
            <a:off x="4794250" y="5087938"/>
            <a:ext cx="15875" cy="3175"/>
          </a:xfrm>
          <a:custGeom>
            <a:avLst/>
            <a:gdLst>
              <a:gd name="T0" fmla="*/ 10 w 10"/>
              <a:gd name="T1" fmla="*/ 2 h 2"/>
              <a:gd name="T2" fmla="*/ 2 w 10"/>
              <a:gd name="T3" fmla="*/ 0 h 2"/>
              <a:gd name="T4" fmla="*/ 0 w 10"/>
              <a:gd name="T5" fmla="*/ 0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10" y="2"/>
                </a:moveTo>
                <a:lnTo>
                  <a:pt x="2" y="0"/>
                </a:lnTo>
                <a:lnTo>
                  <a:pt x="0" y="0"/>
                </a:lnTo>
              </a:path>
            </a:pathLst>
          </a:custGeom>
          <a:solidFill>
            <a:schemeClr val="tx1"/>
          </a:solidFill>
          <a:ln w="0">
            <a:solidFill>
              <a:schemeClr val="tx1"/>
            </a:solidFill>
            <a:round/>
            <a:headEnd/>
            <a:tailEnd/>
          </a:ln>
        </p:spPr>
        <p:txBody>
          <a:bodyPr/>
          <a:lstStyle/>
          <a:p>
            <a:endParaRPr lang="en-US"/>
          </a:p>
        </p:txBody>
      </p:sp>
      <p:sp>
        <p:nvSpPr>
          <p:cNvPr id="22768" name="Line 810"/>
          <p:cNvSpPr>
            <a:spLocks noChangeShapeType="1"/>
          </p:cNvSpPr>
          <p:nvPr/>
        </p:nvSpPr>
        <p:spPr bwMode="auto">
          <a:xfrm flipH="1" flipV="1">
            <a:off x="4770438" y="5084763"/>
            <a:ext cx="12700" cy="3175"/>
          </a:xfrm>
          <a:prstGeom prst="line">
            <a:avLst/>
          </a:prstGeom>
          <a:noFill/>
          <a:ln w="0">
            <a:solidFill>
              <a:schemeClr val="tx1"/>
            </a:solidFill>
            <a:round/>
            <a:headEnd/>
            <a:tailEnd/>
          </a:ln>
        </p:spPr>
        <p:txBody>
          <a:bodyPr/>
          <a:lstStyle/>
          <a:p>
            <a:endParaRPr lang="en-GB"/>
          </a:p>
        </p:txBody>
      </p:sp>
      <p:sp>
        <p:nvSpPr>
          <p:cNvPr id="22769" name="Line 811"/>
          <p:cNvSpPr>
            <a:spLocks noChangeShapeType="1"/>
          </p:cNvSpPr>
          <p:nvPr/>
        </p:nvSpPr>
        <p:spPr bwMode="auto">
          <a:xfrm flipH="1" flipV="1">
            <a:off x="4743450" y="5081588"/>
            <a:ext cx="14288" cy="3175"/>
          </a:xfrm>
          <a:prstGeom prst="line">
            <a:avLst/>
          </a:prstGeom>
          <a:noFill/>
          <a:ln w="0">
            <a:solidFill>
              <a:schemeClr val="tx1"/>
            </a:solidFill>
            <a:round/>
            <a:headEnd/>
            <a:tailEnd/>
          </a:ln>
        </p:spPr>
        <p:txBody>
          <a:bodyPr/>
          <a:lstStyle/>
          <a:p>
            <a:endParaRPr lang="en-GB"/>
          </a:p>
        </p:txBody>
      </p:sp>
      <p:sp>
        <p:nvSpPr>
          <p:cNvPr id="22770" name="Line 812"/>
          <p:cNvSpPr>
            <a:spLocks noChangeShapeType="1"/>
          </p:cNvSpPr>
          <p:nvPr/>
        </p:nvSpPr>
        <p:spPr bwMode="auto">
          <a:xfrm flipH="1">
            <a:off x="4718050" y="5081588"/>
            <a:ext cx="15875" cy="1587"/>
          </a:xfrm>
          <a:prstGeom prst="line">
            <a:avLst/>
          </a:prstGeom>
          <a:noFill/>
          <a:ln w="0">
            <a:solidFill>
              <a:schemeClr val="tx1"/>
            </a:solidFill>
            <a:round/>
            <a:headEnd/>
            <a:tailEnd/>
          </a:ln>
        </p:spPr>
        <p:txBody>
          <a:bodyPr/>
          <a:lstStyle/>
          <a:p>
            <a:endParaRPr lang="en-GB"/>
          </a:p>
        </p:txBody>
      </p:sp>
      <p:sp>
        <p:nvSpPr>
          <p:cNvPr id="22771" name="Line 813"/>
          <p:cNvSpPr>
            <a:spLocks noChangeShapeType="1"/>
          </p:cNvSpPr>
          <p:nvPr/>
        </p:nvSpPr>
        <p:spPr bwMode="auto">
          <a:xfrm flipH="1">
            <a:off x="4694238" y="5078413"/>
            <a:ext cx="12700" cy="1587"/>
          </a:xfrm>
          <a:prstGeom prst="line">
            <a:avLst/>
          </a:prstGeom>
          <a:noFill/>
          <a:ln w="0">
            <a:solidFill>
              <a:schemeClr val="tx1"/>
            </a:solidFill>
            <a:round/>
            <a:headEnd/>
            <a:tailEnd/>
          </a:ln>
        </p:spPr>
        <p:txBody>
          <a:bodyPr/>
          <a:lstStyle/>
          <a:p>
            <a:endParaRPr lang="en-GB"/>
          </a:p>
        </p:txBody>
      </p:sp>
      <p:sp>
        <p:nvSpPr>
          <p:cNvPr id="22772" name="Line 814"/>
          <p:cNvSpPr>
            <a:spLocks noChangeShapeType="1"/>
          </p:cNvSpPr>
          <p:nvPr/>
        </p:nvSpPr>
        <p:spPr bwMode="auto">
          <a:xfrm flipH="1">
            <a:off x="4667250" y="5076825"/>
            <a:ext cx="14288" cy="1588"/>
          </a:xfrm>
          <a:prstGeom prst="line">
            <a:avLst/>
          </a:prstGeom>
          <a:noFill/>
          <a:ln w="0">
            <a:solidFill>
              <a:schemeClr val="tx1"/>
            </a:solidFill>
            <a:round/>
            <a:headEnd/>
            <a:tailEnd/>
          </a:ln>
        </p:spPr>
        <p:txBody>
          <a:bodyPr/>
          <a:lstStyle/>
          <a:p>
            <a:endParaRPr lang="en-GB"/>
          </a:p>
        </p:txBody>
      </p:sp>
      <p:sp>
        <p:nvSpPr>
          <p:cNvPr id="22773" name="Line 815"/>
          <p:cNvSpPr>
            <a:spLocks noChangeShapeType="1"/>
          </p:cNvSpPr>
          <p:nvPr/>
        </p:nvSpPr>
        <p:spPr bwMode="auto">
          <a:xfrm flipH="1">
            <a:off x="4641850" y="5073650"/>
            <a:ext cx="14288" cy="1588"/>
          </a:xfrm>
          <a:prstGeom prst="line">
            <a:avLst/>
          </a:prstGeom>
          <a:noFill/>
          <a:ln w="0">
            <a:solidFill>
              <a:schemeClr val="tx1"/>
            </a:solidFill>
            <a:round/>
            <a:headEnd/>
            <a:tailEnd/>
          </a:ln>
        </p:spPr>
        <p:txBody>
          <a:bodyPr/>
          <a:lstStyle/>
          <a:p>
            <a:endParaRPr lang="en-GB"/>
          </a:p>
        </p:txBody>
      </p:sp>
      <p:sp>
        <p:nvSpPr>
          <p:cNvPr id="22774" name="Line 816"/>
          <p:cNvSpPr>
            <a:spLocks noChangeShapeType="1"/>
          </p:cNvSpPr>
          <p:nvPr/>
        </p:nvSpPr>
        <p:spPr bwMode="auto">
          <a:xfrm flipH="1" flipV="1">
            <a:off x="4616450" y="5070475"/>
            <a:ext cx="14288" cy="3175"/>
          </a:xfrm>
          <a:prstGeom prst="line">
            <a:avLst/>
          </a:prstGeom>
          <a:noFill/>
          <a:ln w="0">
            <a:solidFill>
              <a:schemeClr val="tx1"/>
            </a:solidFill>
            <a:round/>
            <a:headEnd/>
            <a:tailEnd/>
          </a:ln>
        </p:spPr>
        <p:txBody>
          <a:bodyPr/>
          <a:lstStyle/>
          <a:p>
            <a:endParaRPr lang="en-GB"/>
          </a:p>
        </p:txBody>
      </p:sp>
      <p:sp>
        <p:nvSpPr>
          <p:cNvPr id="22775" name="Line 817"/>
          <p:cNvSpPr>
            <a:spLocks noChangeShapeType="1"/>
          </p:cNvSpPr>
          <p:nvPr/>
        </p:nvSpPr>
        <p:spPr bwMode="auto">
          <a:xfrm flipH="1" flipV="1">
            <a:off x="4594225" y="5067300"/>
            <a:ext cx="11113" cy="3175"/>
          </a:xfrm>
          <a:prstGeom prst="line">
            <a:avLst/>
          </a:prstGeom>
          <a:noFill/>
          <a:ln w="0">
            <a:solidFill>
              <a:schemeClr val="tx1"/>
            </a:solidFill>
            <a:round/>
            <a:headEnd/>
            <a:tailEnd/>
          </a:ln>
        </p:spPr>
        <p:txBody>
          <a:bodyPr/>
          <a:lstStyle/>
          <a:p>
            <a:endParaRPr lang="en-GB"/>
          </a:p>
        </p:txBody>
      </p:sp>
      <p:sp>
        <p:nvSpPr>
          <p:cNvPr id="22776" name="Line 818"/>
          <p:cNvSpPr>
            <a:spLocks noChangeShapeType="1"/>
          </p:cNvSpPr>
          <p:nvPr/>
        </p:nvSpPr>
        <p:spPr bwMode="auto">
          <a:xfrm flipH="1" flipV="1">
            <a:off x="4568825" y="5064125"/>
            <a:ext cx="11113" cy="3175"/>
          </a:xfrm>
          <a:prstGeom prst="line">
            <a:avLst/>
          </a:prstGeom>
          <a:noFill/>
          <a:ln w="0">
            <a:solidFill>
              <a:schemeClr val="tx1"/>
            </a:solidFill>
            <a:round/>
            <a:headEnd/>
            <a:tailEnd/>
          </a:ln>
        </p:spPr>
        <p:txBody>
          <a:bodyPr/>
          <a:lstStyle/>
          <a:p>
            <a:endParaRPr lang="en-GB"/>
          </a:p>
        </p:txBody>
      </p:sp>
      <p:sp>
        <p:nvSpPr>
          <p:cNvPr id="22777" name="Line 819"/>
          <p:cNvSpPr>
            <a:spLocks noChangeShapeType="1"/>
          </p:cNvSpPr>
          <p:nvPr/>
        </p:nvSpPr>
        <p:spPr bwMode="auto">
          <a:xfrm flipH="1">
            <a:off x="4543425" y="5060950"/>
            <a:ext cx="11113" cy="1588"/>
          </a:xfrm>
          <a:prstGeom prst="line">
            <a:avLst/>
          </a:prstGeom>
          <a:noFill/>
          <a:ln w="0">
            <a:solidFill>
              <a:schemeClr val="tx1"/>
            </a:solidFill>
            <a:round/>
            <a:headEnd/>
            <a:tailEnd/>
          </a:ln>
        </p:spPr>
        <p:txBody>
          <a:bodyPr/>
          <a:lstStyle/>
          <a:p>
            <a:endParaRPr lang="en-GB"/>
          </a:p>
        </p:txBody>
      </p:sp>
      <p:sp>
        <p:nvSpPr>
          <p:cNvPr id="22778" name="Line 820"/>
          <p:cNvSpPr>
            <a:spLocks noChangeShapeType="1"/>
          </p:cNvSpPr>
          <p:nvPr/>
        </p:nvSpPr>
        <p:spPr bwMode="auto">
          <a:xfrm flipH="1">
            <a:off x="4518025" y="5057775"/>
            <a:ext cx="11113" cy="1588"/>
          </a:xfrm>
          <a:prstGeom prst="line">
            <a:avLst/>
          </a:prstGeom>
          <a:noFill/>
          <a:ln w="0">
            <a:solidFill>
              <a:schemeClr val="tx1"/>
            </a:solidFill>
            <a:round/>
            <a:headEnd/>
            <a:tailEnd/>
          </a:ln>
        </p:spPr>
        <p:txBody>
          <a:bodyPr/>
          <a:lstStyle/>
          <a:p>
            <a:endParaRPr lang="en-GB"/>
          </a:p>
        </p:txBody>
      </p:sp>
      <p:sp>
        <p:nvSpPr>
          <p:cNvPr id="22779" name="Line 821"/>
          <p:cNvSpPr>
            <a:spLocks noChangeShapeType="1"/>
          </p:cNvSpPr>
          <p:nvPr/>
        </p:nvSpPr>
        <p:spPr bwMode="auto">
          <a:xfrm flipH="1">
            <a:off x="4492625" y="5054600"/>
            <a:ext cx="11113" cy="1588"/>
          </a:xfrm>
          <a:prstGeom prst="line">
            <a:avLst/>
          </a:prstGeom>
          <a:noFill/>
          <a:ln w="0">
            <a:solidFill>
              <a:schemeClr val="tx1"/>
            </a:solidFill>
            <a:round/>
            <a:headEnd/>
            <a:tailEnd/>
          </a:ln>
        </p:spPr>
        <p:txBody>
          <a:bodyPr/>
          <a:lstStyle/>
          <a:p>
            <a:endParaRPr lang="en-GB"/>
          </a:p>
        </p:txBody>
      </p:sp>
      <p:sp>
        <p:nvSpPr>
          <p:cNvPr id="22780" name="Line 822"/>
          <p:cNvSpPr>
            <a:spLocks noChangeShapeType="1"/>
          </p:cNvSpPr>
          <p:nvPr/>
        </p:nvSpPr>
        <p:spPr bwMode="auto">
          <a:xfrm flipH="1">
            <a:off x="4467225" y="5051425"/>
            <a:ext cx="11113" cy="1588"/>
          </a:xfrm>
          <a:prstGeom prst="line">
            <a:avLst/>
          </a:prstGeom>
          <a:noFill/>
          <a:ln w="0">
            <a:solidFill>
              <a:schemeClr val="tx1"/>
            </a:solidFill>
            <a:round/>
            <a:headEnd/>
            <a:tailEnd/>
          </a:ln>
        </p:spPr>
        <p:txBody>
          <a:bodyPr/>
          <a:lstStyle/>
          <a:p>
            <a:endParaRPr lang="en-GB"/>
          </a:p>
        </p:txBody>
      </p:sp>
      <p:sp>
        <p:nvSpPr>
          <p:cNvPr id="22781" name="Line 823"/>
          <p:cNvSpPr>
            <a:spLocks noChangeShapeType="1"/>
          </p:cNvSpPr>
          <p:nvPr/>
        </p:nvSpPr>
        <p:spPr bwMode="auto">
          <a:xfrm flipH="1">
            <a:off x="4441825" y="5048250"/>
            <a:ext cx="9525" cy="1588"/>
          </a:xfrm>
          <a:prstGeom prst="line">
            <a:avLst/>
          </a:prstGeom>
          <a:noFill/>
          <a:ln w="0">
            <a:solidFill>
              <a:schemeClr val="tx1"/>
            </a:solidFill>
            <a:round/>
            <a:headEnd/>
            <a:tailEnd/>
          </a:ln>
        </p:spPr>
        <p:txBody>
          <a:bodyPr/>
          <a:lstStyle/>
          <a:p>
            <a:endParaRPr lang="en-GB"/>
          </a:p>
        </p:txBody>
      </p:sp>
      <p:sp>
        <p:nvSpPr>
          <p:cNvPr id="22782" name="Line 824"/>
          <p:cNvSpPr>
            <a:spLocks noChangeShapeType="1"/>
          </p:cNvSpPr>
          <p:nvPr/>
        </p:nvSpPr>
        <p:spPr bwMode="auto">
          <a:xfrm flipH="1" flipV="1">
            <a:off x="4414838" y="5041900"/>
            <a:ext cx="12700" cy="3175"/>
          </a:xfrm>
          <a:prstGeom prst="line">
            <a:avLst/>
          </a:prstGeom>
          <a:noFill/>
          <a:ln w="0">
            <a:solidFill>
              <a:schemeClr val="tx1"/>
            </a:solidFill>
            <a:round/>
            <a:headEnd/>
            <a:tailEnd/>
          </a:ln>
        </p:spPr>
        <p:txBody>
          <a:bodyPr/>
          <a:lstStyle/>
          <a:p>
            <a:endParaRPr lang="en-GB"/>
          </a:p>
        </p:txBody>
      </p:sp>
      <p:sp>
        <p:nvSpPr>
          <p:cNvPr id="22783" name="Line 825"/>
          <p:cNvSpPr>
            <a:spLocks noChangeShapeType="1"/>
          </p:cNvSpPr>
          <p:nvPr/>
        </p:nvSpPr>
        <p:spPr bwMode="auto">
          <a:xfrm flipH="1" flipV="1">
            <a:off x="4391025" y="5038725"/>
            <a:ext cx="14288" cy="3175"/>
          </a:xfrm>
          <a:prstGeom prst="line">
            <a:avLst/>
          </a:prstGeom>
          <a:noFill/>
          <a:ln w="0">
            <a:solidFill>
              <a:schemeClr val="tx1"/>
            </a:solidFill>
            <a:round/>
            <a:headEnd/>
            <a:tailEnd/>
          </a:ln>
        </p:spPr>
        <p:txBody>
          <a:bodyPr/>
          <a:lstStyle/>
          <a:p>
            <a:endParaRPr lang="en-GB"/>
          </a:p>
        </p:txBody>
      </p:sp>
      <p:sp>
        <p:nvSpPr>
          <p:cNvPr id="22784" name="Line 826"/>
          <p:cNvSpPr>
            <a:spLocks noChangeShapeType="1"/>
          </p:cNvSpPr>
          <p:nvPr/>
        </p:nvSpPr>
        <p:spPr bwMode="auto">
          <a:xfrm flipH="1" flipV="1">
            <a:off x="4365625" y="5035550"/>
            <a:ext cx="12700" cy="3175"/>
          </a:xfrm>
          <a:prstGeom prst="line">
            <a:avLst/>
          </a:prstGeom>
          <a:noFill/>
          <a:ln w="0">
            <a:solidFill>
              <a:schemeClr val="tx1"/>
            </a:solidFill>
            <a:round/>
            <a:headEnd/>
            <a:tailEnd/>
          </a:ln>
        </p:spPr>
        <p:txBody>
          <a:bodyPr/>
          <a:lstStyle/>
          <a:p>
            <a:endParaRPr lang="en-GB"/>
          </a:p>
        </p:txBody>
      </p:sp>
      <p:sp>
        <p:nvSpPr>
          <p:cNvPr id="22785" name="Line 827"/>
          <p:cNvSpPr>
            <a:spLocks noChangeShapeType="1"/>
          </p:cNvSpPr>
          <p:nvPr/>
        </p:nvSpPr>
        <p:spPr bwMode="auto">
          <a:xfrm flipH="1">
            <a:off x="4338638" y="5032375"/>
            <a:ext cx="14287" cy="1588"/>
          </a:xfrm>
          <a:prstGeom prst="line">
            <a:avLst/>
          </a:prstGeom>
          <a:noFill/>
          <a:ln w="0">
            <a:solidFill>
              <a:schemeClr val="tx1"/>
            </a:solidFill>
            <a:round/>
            <a:headEnd/>
            <a:tailEnd/>
          </a:ln>
        </p:spPr>
        <p:txBody>
          <a:bodyPr/>
          <a:lstStyle/>
          <a:p>
            <a:endParaRPr lang="en-GB"/>
          </a:p>
        </p:txBody>
      </p:sp>
      <p:sp>
        <p:nvSpPr>
          <p:cNvPr id="22786" name="Line 828"/>
          <p:cNvSpPr>
            <a:spLocks noChangeShapeType="1"/>
          </p:cNvSpPr>
          <p:nvPr/>
        </p:nvSpPr>
        <p:spPr bwMode="auto">
          <a:xfrm flipH="1">
            <a:off x="4314825" y="5029200"/>
            <a:ext cx="14288" cy="1588"/>
          </a:xfrm>
          <a:prstGeom prst="line">
            <a:avLst/>
          </a:prstGeom>
          <a:noFill/>
          <a:ln w="0">
            <a:solidFill>
              <a:schemeClr val="tx1"/>
            </a:solidFill>
            <a:round/>
            <a:headEnd/>
            <a:tailEnd/>
          </a:ln>
        </p:spPr>
        <p:txBody>
          <a:bodyPr/>
          <a:lstStyle/>
          <a:p>
            <a:endParaRPr lang="en-GB"/>
          </a:p>
        </p:txBody>
      </p:sp>
      <p:sp>
        <p:nvSpPr>
          <p:cNvPr id="22787" name="Line 829"/>
          <p:cNvSpPr>
            <a:spLocks noChangeShapeType="1"/>
          </p:cNvSpPr>
          <p:nvPr/>
        </p:nvSpPr>
        <p:spPr bwMode="auto">
          <a:xfrm flipH="1" flipV="1">
            <a:off x="4289425" y="5022850"/>
            <a:ext cx="12700" cy="3175"/>
          </a:xfrm>
          <a:prstGeom prst="line">
            <a:avLst/>
          </a:prstGeom>
          <a:noFill/>
          <a:ln w="0">
            <a:solidFill>
              <a:schemeClr val="tx1"/>
            </a:solidFill>
            <a:round/>
            <a:headEnd/>
            <a:tailEnd/>
          </a:ln>
        </p:spPr>
        <p:txBody>
          <a:bodyPr/>
          <a:lstStyle/>
          <a:p>
            <a:endParaRPr lang="en-GB"/>
          </a:p>
        </p:txBody>
      </p:sp>
      <p:sp>
        <p:nvSpPr>
          <p:cNvPr id="22788" name="Line 830"/>
          <p:cNvSpPr>
            <a:spLocks noChangeShapeType="1"/>
          </p:cNvSpPr>
          <p:nvPr/>
        </p:nvSpPr>
        <p:spPr bwMode="auto">
          <a:xfrm flipH="1" flipV="1">
            <a:off x="4262438" y="5019675"/>
            <a:ext cx="14287" cy="3175"/>
          </a:xfrm>
          <a:prstGeom prst="line">
            <a:avLst/>
          </a:prstGeom>
          <a:noFill/>
          <a:ln w="0">
            <a:solidFill>
              <a:schemeClr val="tx1"/>
            </a:solidFill>
            <a:round/>
            <a:headEnd/>
            <a:tailEnd/>
          </a:ln>
        </p:spPr>
        <p:txBody>
          <a:bodyPr/>
          <a:lstStyle/>
          <a:p>
            <a:endParaRPr lang="en-GB"/>
          </a:p>
        </p:txBody>
      </p:sp>
      <p:sp>
        <p:nvSpPr>
          <p:cNvPr id="22789" name="Line 831"/>
          <p:cNvSpPr>
            <a:spLocks noChangeShapeType="1"/>
          </p:cNvSpPr>
          <p:nvPr/>
        </p:nvSpPr>
        <p:spPr bwMode="auto">
          <a:xfrm flipH="1">
            <a:off x="4240213" y="5018088"/>
            <a:ext cx="11112" cy="1587"/>
          </a:xfrm>
          <a:prstGeom prst="line">
            <a:avLst/>
          </a:prstGeom>
          <a:noFill/>
          <a:ln w="0">
            <a:solidFill>
              <a:schemeClr val="tx1"/>
            </a:solidFill>
            <a:round/>
            <a:headEnd/>
            <a:tailEnd/>
          </a:ln>
        </p:spPr>
        <p:txBody>
          <a:bodyPr/>
          <a:lstStyle/>
          <a:p>
            <a:endParaRPr lang="en-GB"/>
          </a:p>
        </p:txBody>
      </p:sp>
      <p:sp>
        <p:nvSpPr>
          <p:cNvPr id="22790" name="Line 832"/>
          <p:cNvSpPr>
            <a:spLocks noChangeShapeType="1"/>
          </p:cNvSpPr>
          <p:nvPr/>
        </p:nvSpPr>
        <p:spPr bwMode="auto">
          <a:xfrm flipH="1" flipV="1">
            <a:off x="4214813" y="5011738"/>
            <a:ext cx="11112" cy="3175"/>
          </a:xfrm>
          <a:prstGeom prst="line">
            <a:avLst/>
          </a:prstGeom>
          <a:noFill/>
          <a:ln w="0">
            <a:solidFill>
              <a:schemeClr val="tx1"/>
            </a:solidFill>
            <a:round/>
            <a:headEnd/>
            <a:tailEnd/>
          </a:ln>
        </p:spPr>
        <p:txBody>
          <a:bodyPr/>
          <a:lstStyle/>
          <a:p>
            <a:endParaRPr lang="en-GB"/>
          </a:p>
        </p:txBody>
      </p:sp>
      <p:sp>
        <p:nvSpPr>
          <p:cNvPr id="22791" name="Line 833"/>
          <p:cNvSpPr>
            <a:spLocks noChangeShapeType="1"/>
          </p:cNvSpPr>
          <p:nvPr/>
        </p:nvSpPr>
        <p:spPr bwMode="auto">
          <a:xfrm flipH="1" flipV="1">
            <a:off x="4189413" y="5008563"/>
            <a:ext cx="11112" cy="3175"/>
          </a:xfrm>
          <a:prstGeom prst="line">
            <a:avLst/>
          </a:prstGeom>
          <a:noFill/>
          <a:ln w="0">
            <a:solidFill>
              <a:schemeClr val="tx1"/>
            </a:solidFill>
            <a:round/>
            <a:headEnd/>
            <a:tailEnd/>
          </a:ln>
        </p:spPr>
        <p:txBody>
          <a:bodyPr/>
          <a:lstStyle/>
          <a:p>
            <a:endParaRPr lang="en-GB"/>
          </a:p>
        </p:txBody>
      </p:sp>
      <p:sp>
        <p:nvSpPr>
          <p:cNvPr id="22792" name="Line 834"/>
          <p:cNvSpPr>
            <a:spLocks noChangeShapeType="1"/>
          </p:cNvSpPr>
          <p:nvPr/>
        </p:nvSpPr>
        <p:spPr bwMode="auto">
          <a:xfrm flipH="1" flipV="1">
            <a:off x="4164013" y="5002213"/>
            <a:ext cx="11112" cy="3175"/>
          </a:xfrm>
          <a:prstGeom prst="line">
            <a:avLst/>
          </a:prstGeom>
          <a:noFill/>
          <a:ln w="0">
            <a:solidFill>
              <a:schemeClr val="tx1"/>
            </a:solidFill>
            <a:round/>
            <a:headEnd/>
            <a:tailEnd/>
          </a:ln>
        </p:spPr>
        <p:txBody>
          <a:bodyPr/>
          <a:lstStyle/>
          <a:p>
            <a:endParaRPr lang="en-GB"/>
          </a:p>
        </p:txBody>
      </p:sp>
      <p:sp>
        <p:nvSpPr>
          <p:cNvPr id="22793" name="Line 835"/>
          <p:cNvSpPr>
            <a:spLocks noChangeShapeType="1"/>
          </p:cNvSpPr>
          <p:nvPr/>
        </p:nvSpPr>
        <p:spPr bwMode="auto">
          <a:xfrm flipH="1" flipV="1">
            <a:off x="4138613" y="4999038"/>
            <a:ext cx="11112" cy="3175"/>
          </a:xfrm>
          <a:prstGeom prst="line">
            <a:avLst/>
          </a:prstGeom>
          <a:noFill/>
          <a:ln w="0">
            <a:solidFill>
              <a:schemeClr val="tx1"/>
            </a:solidFill>
            <a:round/>
            <a:headEnd/>
            <a:tailEnd/>
          </a:ln>
        </p:spPr>
        <p:txBody>
          <a:bodyPr/>
          <a:lstStyle/>
          <a:p>
            <a:endParaRPr lang="en-GB"/>
          </a:p>
        </p:txBody>
      </p:sp>
      <p:sp>
        <p:nvSpPr>
          <p:cNvPr id="22794" name="Line 836"/>
          <p:cNvSpPr>
            <a:spLocks noChangeShapeType="1"/>
          </p:cNvSpPr>
          <p:nvPr/>
        </p:nvSpPr>
        <p:spPr bwMode="auto">
          <a:xfrm flipH="1" flipV="1">
            <a:off x="4113213" y="4992688"/>
            <a:ext cx="12700" cy="3175"/>
          </a:xfrm>
          <a:prstGeom prst="line">
            <a:avLst/>
          </a:prstGeom>
          <a:noFill/>
          <a:ln w="0">
            <a:solidFill>
              <a:schemeClr val="tx1"/>
            </a:solidFill>
            <a:round/>
            <a:headEnd/>
            <a:tailEnd/>
          </a:ln>
        </p:spPr>
        <p:txBody>
          <a:bodyPr/>
          <a:lstStyle/>
          <a:p>
            <a:endParaRPr lang="en-GB"/>
          </a:p>
        </p:txBody>
      </p:sp>
      <p:sp>
        <p:nvSpPr>
          <p:cNvPr id="22795" name="Line 837"/>
          <p:cNvSpPr>
            <a:spLocks noChangeShapeType="1"/>
          </p:cNvSpPr>
          <p:nvPr/>
        </p:nvSpPr>
        <p:spPr bwMode="auto">
          <a:xfrm flipH="1">
            <a:off x="4086225" y="4989513"/>
            <a:ext cx="15875" cy="1587"/>
          </a:xfrm>
          <a:prstGeom prst="line">
            <a:avLst/>
          </a:prstGeom>
          <a:noFill/>
          <a:ln w="0">
            <a:solidFill>
              <a:schemeClr val="tx1"/>
            </a:solidFill>
            <a:round/>
            <a:headEnd/>
            <a:tailEnd/>
          </a:ln>
        </p:spPr>
        <p:txBody>
          <a:bodyPr/>
          <a:lstStyle/>
          <a:p>
            <a:endParaRPr lang="en-GB"/>
          </a:p>
        </p:txBody>
      </p:sp>
      <p:sp>
        <p:nvSpPr>
          <p:cNvPr id="22796" name="Line 838"/>
          <p:cNvSpPr>
            <a:spLocks noChangeShapeType="1"/>
          </p:cNvSpPr>
          <p:nvPr/>
        </p:nvSpPr>
        <p:spPr bwMode="auto">
          <a:xfrm flipH="1" flipV="1">
            <a:off x="4062413" y="4983163"/>
            <a:ext cx="14287" cy="3175"/>
          </a:xfrm>
          <a:prstGeom prst="line">
            <a:avLst/>
          </a:prstGeom>
          <a:noFill/>
          <a:ln w="0">
            <a:solidFill>
              <a:schemeClr val="tx1"/>
            </a:solidFill>
            <a:round/>
            <a:headEnd/>
            <a:tailEnd/>
          </a:ln>
        </p:spPr>
        <p:txBody>
          <a:bodyPr/>
          <a:lstStyle/>
          <a:p>
            <a:endParaRPr lang="en-GB"/>
          </a:p>
        </p:txBody>
      </p:sp>
      <p:sp>
        <p:nvSpPr>
          <p:cNvPr id="22797" name="Line 839"/>
          <p:cNvSpPr>
            <a:spLocks noChangeShapeType="1"/>
          </p:cNvSpPr>
          <p:nvPr/>
        </p:nvSpPr>
        <p:spPr bwMode="auto">
          <a:xfrm flipH="1">
            <a:off x="4040188" y="4979988"/>
            <a:ext cx="9525" cy="1587"/>
          </a:xfrm>
          <a:prstGeom prst="line">
            <a:avLst/>
          </a:prstGeom>
          <a:noFill/>
          <a:ln w="0">
            <a:solidFill>
              <a:schemeClr val="tx1"/>
            </a:solidFill>
            <a:round/>
            <a:headEnd/>
            <a:tailEnd/>
          </a:ln>
        </p:spPr>
        <p:txBody>
          <a:bodyPr/>
          <a:lstStyle/>
          <a:p>
            <a:endParaRPr lang="en-GB"/>
          </a:p>
        </p:txBody>
      </p:sp>
      <p:sp>
        <p:nvSpPr>
          <p:cNvPr id="22798" name="Line 840"/>
          <p:cNvSpPr>
            <a:spLocks noChangeShapeType="1"/>
          </p:cNvSpPr>
          <p:nvPr/>
        </p:nvSpPr>
        <p:spPr bwMode="auto">
          <a:xfrm flipH="1" flipV="1">
            <a:off x="4013200" y="4973638"/>
            <a:ext cx="12700" cy="3175"/>
          </a:xfrm>
          <a:prstGeom prst="line">
            <a:avLst/>
          </a:prstGeom>
          <a:noFill/>
          <a:ln w="0">
            <a:solidFill>
              <a:schemeClr val="tx1"/>
            </a:solidFill>
            <a:round/>
            <a:headEnd/>
            <a:tailEnd/>
          </a:ln>
        </p:spPr>
        <p:txBody>
          <a:bodyPr/>
          <a:lstStyle/>
          <a:p>
            <a:endParaRPr lang="en-GB"/>
          </a:p>
        </p:txBody>
      </p:sp>
      <p:sp>
        <p:nvSpPr>
          <p:cNvPr id="22799" name="Line 841"/>
          <p:cNvSpPr>
            <a:spLocks noChangeShapeType="1"/>
          </p:cNvSpPr>
          <p:nvPr/>
        </p:nvSpPr>
        <p:spPr bwMode="auto">
          <a:xfrm flipH="1" flipV="1">
            <a:off x="3989388" y="4967288"/>
            <a:ext cx="11112" cy="3175"/>
          </a:xfrm>
          <a:prstGeom prst="line">
            <a:avLst/>
          </a:prstGeom>
          <a:noFill/>
          <a:ln w="0">
            <a:solidFill>
              <a:schemeClr val="tx1"/>
            </a:solidFill>
            <a:round/>
            <a:headEnd/>
            <a:tailEnd/>
          </a:ln>
        </p:spPr>
        <p:txBody>
          <a:bodyPr/>
          <a:lstStyle/>
          <a:p>
            <a:endParaRPr lang="en-GB"/>
          </a:p>
        </p:txBody>
      </p:sp>
      <p:sp>
        <p:nvSpPr>
          <p:cNvPr id="22800" name="Line 842"/>
          <p:cNvSpPr>
            <a:spLocks noChangeShapeType="1"/>
          </p:cNvSpPr>
          <p:nvPr/>
        </p:nvSpPr>
        <p:spPr bwMode="auto">
          <a:xfrm flipH="1" flipV="1">
            <a:off x="3963988" y="4960938"/>
            <a:ext cx="12700" cy="3175"/>
          </a:xfrm>
          <a:prstGeom prst="line">
            <a:avLst/>
          </a:prstGeom>
          <a:noFill/>
          <a:ln w="0">
            <a:solidFill>
              <a:schemeClr val="tx1"/>
            </a:solidFill>
            <a:round/>
            <a:headEnd/>
            <a:tailEnd/>
          </a:ln>
        </p:spPr>
        <p:txBody>
          <a:bodyPr/>
          <a:lstStyle/>
          <a:p>
            <a:endParaRPr lang="en-GB"/>
          </a:p>
        </p:txBody>
      </p:sp>
      <p:sp>
        <p:nvSpPr>
          <p:cNvPr id="22801" name="Line 843"/>
          <p:cNvSpPr>
            <a:spLocks noChangeShapeType="1"/>
          </p:cNvSpPr>
          <p:nvPr/>
        </p:nvSpPr>
        <p:spPr bwMode="auto">
          <a:xfrm flipH="1" flipV="1">
            <a:off x="3937000" y="4956175"/>
            <a:ext cx="15875" cy="3175"/>
          </a:xfrm>
          <a:prstGeom prst="line">
            <a:avLst/>
          </a:prstGeom>
          <a:noFill/>
          <a:ln w="0">
            <a:solidFill>
              <a:schemeClr val="tx1"/>
            </a:solidFill>
            <a:round/>
            <a:headEnd/>
            <a:tailEnd/>
          </a:ln>
        </p:spPr>
        <p:txBody>
          <a:bodyPr/>
          <a:lstStyle/>
          <a:p>
            <a:endParaRPr lang="en-GB"/>
          </a:p>
        </p:txBody>
      </p:sp>
      <p:sp>
        <p:nvSpPr>
          <p:cNvPr id="22802" name="Line 844"/>
          <p:cNvSpPr>
            <a:spLocks noChangeShapeType="1"/>
          </p:cNvSpPr>
          <p:nvPr/>
        </p:nvSpPr>
        <p:spPr bwMode="auto">
          <a:xfrm flipH="1" flipV="1">
            <a:off x="3913188" y="4949825"/>
            <a:ext cx="12700" cy="3175"/>
          </a:xfrm>
          <a:prstGeom prst="line">
            <a:avLst/>
          </a:prstGeom>
          <a:noFill/>
          <a:ln w="0">
            <a:solidFill>
              <a:schemeClr val="tx1"/>
            </a:solidFill>
            <a:round/>
            <a:headEnd/>
            <a:tailEnd/>
          </a:ln>
        </p:spPr>
        <p:txBody>
          <a:bodyPr/>
          <a:lstStyle/>
          <a:p>
            <a:endParaRPr lang="en-GB"/>
          </a:p>
        </p:txBody>
      </p:sp>
      <p:sp>
        <p:nvSpPr>
          <p:cNvPr id="22803" name="Line 845"/>
          <p:cNvSpPr>
            <a:spLocks noChangeShapeType="1"/>
          </p:cNvSpPr>
          <p:nvPr/>
        </p:nvSpPr>
        <p:spPr bwMode="auto">
          <a:xfrm flipH="1" flipV="1">
            <a:off x="3889375" y="4946650"/>
            <a:ext cx="11113" cy="3175"/>
          </a:xfrm>
          <a:prstGeom prst="line">
            <a:avLst/>
          </a:prstGeom>
          <a:noFill/>
          <a:ln w="0">
            <a:solidFill>
              <a:schemeClr val="tx1"/>
            </a:solidFill>
            <a:round/>
            <a:headEnd/>
            <a:tailEnd/>
          </a:ln>
        </p:spPr>
        <p:txBody>
          <a:bodyPr/>
          <a:lstStyle/>
          <a:p>
            <a:endParaRPr lang="en-GB"/>
          </a:p>
        </p:txBody>
      </p:sp>
      <p:sp>
        <p:nvSpPr>
          <p:cNvPr id="22804" name="Line 846"/>
          <p:cNvSpPr>
            <a:spLocks noChangeShapeType="1"/>
          </p:cNvSpPr>
          <p:nvPr/>
        </p:nvSpPr>
        <p:spPr bwMode="auto">
          <a:xfrm flipH="1" flipV="1">
            <a:off x="3863975" y="4940300"/>
            <a:ext cx="12700" cy="3175"/>
          </a:xfrm>
          <a:prstGeom prst="line">
            <a:avLst/>
          </a:prstGeom>
          <a:noFill/>
          <a:ln w="0">
            <a:solidFill>
              <a:schemeClr val="tx1"/>
            </a:solidFill>
            <a:round/>
            <a:headEnd/>
            <a:tailEnd/>
          </a:ln>
        </p:spPr>
        <p:txBody>
          <a:bodyPr/>
          <a:lstStyle/>
          <a:p>
            <a:endParaRPr lang="en-GB"/>
          </a:p>
        </p:txBody>
      </p:sp>
      <p:sp>
        <p:nvSpPr>
          <p:cNvPr id="22805" name="Line 847"/>
          <p:cNvSpPr>
            <a:spLocks noChangeShapeType="1"/>
          </p:cNvSpPr>
          <p:nvPr/>
        </p:nvSpPr>
        <p:spPr bwMode="auto">
          <a:xfrm flipH="1" flipV="1">
            <a:off x="3838575" y="4933950"/>
            <a:ext cx="11113" cy="3175"/>
          </a:xfrm>
          <a:prstGeom prst="line">
            <a:avLst/>
          </a:prstGeom>
          <a:noFill/>
          <a:ln w="0">
            <a:solidFill>
              <a:schemeClr val="tx1"/>
            </a:solidFill>
            <a:round/>
            <a:headEnd/>
            <a:tailEnd/>
          </a:ln>
        </p:spPr>
        <p:txBody>
          <a:bodyPr/>
          <a:lstStyle/>
          <a:p>
            <a:endParaRPr lang="en-GB"/>
          </a:p>
        </p:txBody>
      </p:sp>
      <p:sp>
        <p:nvSpPr>
          <p:cNvPr id="22806" name="Line 848"/>
          <p:cNvSpPr>
            <a:spLocks noChangeShapeType="1"/>
          </p:cNvSpPr>
          <p:nvPr/>
        </p:nvSpPr>
        <p:spPr bwMode="auto">
          <a:xfrm flipH="1" flipV="1">
            <a:off x="3813175" y="4927600"/>
            <a:ext cx="14288" cy="3175"/>
          </a:xfrm>
          <a:prstGeom prst="line">
            <a:avLst/>
          </a:prstGeom>
          <a:noFill/>
          <a:ln w="0">
            <a:solidFill>
              <a:schemeClr val="tx1"/>
            </a:solidFill>
            <a:round/>
            <a:headEnd/>
            <a:tailEnd/>
          </a:ln>
        </p:spPr>
        <p:txBody>
          <a:bodyPr/>
          <a:lstStyle/>
          <a:p>
            <a:endParaRPr lang="en-GB"/>
          </a:p>
        </p:txBody>
      </p:sp>
      <p:sp>
        <p:nvSpPr>
          <p:cNvPr id="22807" name="Line 849"/>
          <p:cNvSpPr>
            <a:spLocks noChangeShapeType="1"/>
          </p:cNvSpPr>
          <p:nvPr/>
        </p:nvSpPr>
        <p:spPr bwMode="auto">
          <a:xfrm flipH="1" flipV="1">
            <a:off x="3790950" y="4921250"/>
            <a:ext cx="9525" cy="3175"/>
          </a:xfrm>
          <a:prstGeom prst="line">
            <a:avLst/>
          </a:prstGeom>
          <a:noFill/>
          <a:ln w="0">
            <a:solidFill>
              <a:schemeClr val="tx1"/>
            </a:solidFill>
            <a:round/>
            <a:headEnd/>
            <a:tailEnd/>
          </a:ln>
        </p:spPr>
        <p:txBody>
          <a:bodyPr/>
          <a:lstStyle/>
          <a:p>
            <a:endParaRPr lang="en-GB"/>
          </a:p>
        </p:txBody>
      </p:sp>
      <p:sp>
        <p:nvSpPr>
          <p:cNvPr id="22808" name="Line 850"/>
          <p:cNvSpPr>
            <a:spLocks noChangeShapeType="1"/>
          </p:cNvSpPr>
          <p:nvPr/>
        </p:nvSpPr>
        <p:spPr bwMode="auto">
          <a:xfrm flipH="1" flipV="1">
            <a:off x="3763963" y="4914900"/>
            <a:ext cx="12700" cy="3175"/>
          </a:xfrm>
          <a:prstGeom prst="line">
            <a:avLst/>
          </a:prstGeom>
          <a:noFill/>
          <a:ln w="0">
            <a:solidFill>
              <a:schemeClr val="tx1"/>
            </a:solidFill>
            <a:round/>
            <a:headEnd/>
            <a:tailEnd/>
          </a:ln>
        </p:spPr>
        <p:txBody>
          <a:bodyPr/>
          <a:lstStyle/>
          <a:p>
            <a:endParaRPr lang="en-GB"/>
          </a:p>
        </p:txBody>
      </p:sp>
      <p:sp>
        <p:nvSpPr>
          <p:cNvPr id="22809" name="Line 851"/>
          <p:cNvSpPr>
            <a:spLocks noChangeShapeType="1"/>
          </p:cNvSpPr>
          <p:nvPr/>
        </p:nvSpPr>
        <p:spPr bwMode="auto">
          <a:xfrm flipH="1" flipV="1">
            <a:off x="3740150" y="4908550"/>
            <a:ext cx="11113" cy="3175"/>
          </a:xfrm>
          <a:prstGeom prst="line">
            <a:avLst/>
          </a:prstGeom>
          <a:noFill/>
          <a:ln w="0">
            <a:solidFill>
              <a:schemeClr val="tx1"/>
            </a:solidFill>
            <a:round/>
            <a:headEnd/>
            <a:tailEnd/>
          </a:ln>
        </p:spPr>
        <p:txBody>
          <a:bodyPr/>
          <a:lstStyle/>
          <a:p>
            <a:endParaRPr lang="en-GB"/>
          </a:p>
        </p:txBody>
      </p:sp>
      <p:sp>
        <p:nvSpPr>
          <p:cNvPr id="22810" name="Line 852"/>
          <p:cNvSpPr>
            <a:spLocks noChangeShapeType="1"/>
          </p:cNvSpPr>
          <p:nvPr/>
        </p:nvSpPr>
        <p:spPr bwMode="auto">
          <a:xfrm flipH="1" flipV="1">
            <a:off x="3714750" y="4902200"/>
            <a:ext cx="12700" cy="3175"/>
          </a:xfrm>
          <a:prstGeom prst="line">
            <a:avLst/>
          </a:prstGeom>
          <a:noFill/>
          <a:ln w="0">
            <a:solidFill>
              <a:schemeClr val="tx1"/>
            </a:solidFill>
            <a:round/>
            <a:headEnd/>
            <a:tailEnd/>
          </a:ln>
        </p:spPr>
        <p:txBody>
          <a:bodyPr/>
          <a:lstStyle/>
          <a:p>
            <a:endParaRPr lang="en-GB"/>
          </a:p>
        </p:txBody>
      </p:sp>
      <p:sp>
        <p:nvSpPr>
          <p:cNvPr id="22811" name="Line 853"/>
          <p:cNvSpPr>
            <a:spLocks noChangeShapeType="1"/>
          </p:cNvSpPr>
          <p:nvPr/>
        </p:nvSpPr>
        <p:spPr bwMode="auto">
          <a:xfrm flipH="1" flipV="1">
            <a:off x="3690938" y="4894263"/>
            <a:ext cx="12700" cy="6350"/>
          </a:xfrm>
          <a:prstGeom prst="line">
            <a:avLst/>
          </a:prstGeom>
          <a:noFill/>
          <a:ln w="0">
            <a:solidFill>
              <a:schemeClr val="tx1"/>
            </a:solidFill>
            <a:round/>
            <a:headEnd/>
            <a:tailEnd/>
          </a:ln>
        </p:spPr>
        <p:txBody>
          <a:bodyPr/>
          <a:lstStyle/>
          <a:p>
            <a:endParaRPr lang="en-GB"/>
          </a:p>
        </p:txBody>
      </p:sp>
      <p:sp>
        <p:nvSpPr>
          <p:cNvPr id="22812" name="Line 854"/>
          <p:cNvSpPr>
            <a:spLocks noChangeShapeType="1"/>
          </p:cNvSpPr>
          <p:nvPr/>
        </p:nvSpPr>
        <p:spPr bwMode="auto">
          <a:xfrm flipH="1" flipV="1">
            <a:off x="3667125" y="4887913"/>
            <a:ext cx="11113" cy="3175"/>
          </a:xfrm>
          <a:prstGeom prst="line">
            <a:avLst/>
          </a:prstGeom>
          <a:noFill/>
          <a:ln w="0">
            <a:solidFill>
              <a:schemeClr val="tx1"/>
            </a:solidFill>
            <a:round/>
            <a:headEnd/>
            <a:tailEnd/>
          </a:ln>
        </p:spPr>
        <p:txBody>
          <a:bodyPr/>
          <a:lstStyle/>
          <a:p>
            <a:endParaRPr lang="en-GB"/>
          </a:p>
        </p:txBody>
      </p:sp>
      <p:sp>
        <p:nvSpPr>
          <p:cNvPr id="22813" name="Freeform 855"/>
          <p:cNvSpPr>
            <a:spLocks/>
          </p:cNvSpPr>
          <p:nvPr/>
        </p:nvSpPr>
        <p:spPr bwMode="auto">
          <a:xfrm>
            <a:off x="3640138" y="4881563"/>
            <a:ext cx="11112" cy="3175"/>
          </a:xfrm>
          <a:custGeom>
            <a:avLst/>
            <a:gdLst>
              <a:gd name="T0" fmla="*/ 8 w 8"/>
              <a:gd name="T1" fmla="*/ 2 h 2"/>
              <a:gd name="T2" fmla="*/ 6 w 8"/>
              <a:gd name="T3" fmla="*/ 2 h 2"/>
              <a:gd name="T4" fmla="*/ 0 w 8"/>
              <a:gd name="T5" fmla="*/ 0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8" y="2"/>
                </a:moveTo>
                <a:lnTo>
                  <a:pt x="6" y="2"/>
                </a:lnTo>
                <a:lnTo>
                  <a:pt x="0" y="0"/>
                </a:lnTo>
              </a:path>
            </a:pathLst>
          </a:custGeom>
          <a:solidFill>
            <a:schemeClr val="tx1"/>
          </a:solidFill>
          <a:ln w="0">
            <a:solidFill>
              <a:schemeClr val="tx1"/>
            </a:solidFill>
            <a:round/>
            <a:headEnd/>
            <a:tailEnd/>
          </a:ln>
        </p:spPr>
        <p:txBody>
          <a:bodyPr/>
          <a:lstStyle/>
          <a:p>
            <a:endParaRPr lang="en-US"/>
          </a:p>
        </p:txBody>
      </p:sp>
      <p:sp>
        <p:nvSpPr>
          <p:cNvPr id="22814" name="Line 856"/>
          <p:cNvSpPr>
            <a:spLocks noChangeShapeType="1"/>
          </p:cNvSpPr>
          <p:nvPr/>
        </p:nvSpPr>
        <p:spPr bwMode="auto">
          <a:xfrm flipH="1" flipV="1">
            <a:off x="3614738" y="4875213"/>
            <a:ext cx="14287" cy="3175"/>
          </a:xfrm>
          <a:prstGeom prst="line">
            <a:avLst/>
          </a:prstGeom>
          <a:noFill/>
          <a:ln w="0">
            <a:solidFill>
              <a:schemeClr val="tx1"/>
            </a:solidFill>
            <a:round/>
            <a:headEnd/>
            <a:tailEnd/>
          </a:ln>
        </p:spPr>
        <p:txBody>
          <a:bodyPr/>
          <a:lstStyle/>
          <a:p>
            <a:endParaRPr lang="en-GB"/>
          </a:p>
        </p:txBody>
      </p:sp>
      <p:sp>
        <p:nvSpPr>
          <p:cNvPr id="22815" name="Line 857"/>
          <p:cNvSpPr>
            <a:spLocks noChangeShapeType="1"/>
          </p:cNvSpPr>
          <p:nvPr/>
        </p:nvSpPr>
        <p:spPr bwMode="auto">
          <a:xfrm flipH="1" flipV="1">
            <a:off x="3592513" y="4865688"/>
            <a:ext cx="11112" cy="3175"/>
          </a:xfrm>
          <a:prstGeom prst="line">
            <a:avLst/>
          </a:prstGeom>
          <a:noFill/>
          <a:ln w="0">
            <a:solidFill>
              <a:schemeClr val="tx1"/>
            </a:solidFill>
            <a:round/>
            <a:headEnd/>
            <a:tailEnd/>
          </a:ln>
        </p:spPr>
        <p:txBody>
          <a:bodyPr/>
          <a:lstStyle/>
          <a:p>
            <a:endParaRPr lang="en-GB"/>
          </a:p>
        </p:txBody>
      </p:sp>
      <p:sp>
        <p:nvSpPr>
          <p:cNvPr id="22816" name="Line 858"/>
          <p:cNvSpPr>
            <a:spLocks noChangeShapeType="1"/>
          </p:cNvSpPr>
          <p:nvPr/>
        </p:nvSpPr>
        <p:spPr bwMode="auto">
          <a:xfrm flipH="1" flipV="1">
            <a:off x="3567113" y="4856163"/>
            <a:ext cx="11112" cy="6350"/>
          </a:xfrm>
          <a:prstGeom prst="line">
            <a:avLst/>
          </a:prstGeom>
          <a:noFill/>
          <a:ln w="0">
            <a:solidFill>
              <a:schemeClr val="tx1"/>
            </a:solidFill>
            <a:round/>
            <a:headEnd/>
            <a:tailEnd/>
          </a:ln>
        </p:spPr>
        <p:txBody>
          <a:bodyPr/>
          <a:lstStyle/>
          <a:p>
            <a:endParaRPr lang="en-GB"/>
          </a:p>
        </p:txBody>
      </p:sp>
      <p:sp>
        <p:nvSpPr>
          <p:cNvPr id="22817" name="Line 859"/>
          <p:cNvSpPr>
            <a:spLocks noChangeShapeType="1"/>
          </p:cNvSpPr>
          <p:nvPr/>
        </p:nvSpPr>
        <p:spPr bwMode="auto">
          <a:xfrm flipH="1" flipV="1">
            <a:off x="3544888" y="4849813"/>
            <a:ext cx="11112" cy="3175"/>
          </a:xfrm>
          <a:prstGeom prst="line">
            <a:avLst/>
          </a:prstGeom>
          <a:noFill/>
          <a:ln w="0">
            <a:solidFill>
              <a:schemeClr val="tx1"/>
            </a:solidFill>
            <a:round/>
            <a:headEnd/>
            <a:tailEnd/>
          </a:ln>
        </p:spPr>
        <p:txBody>
          <a:bodyPr/>
          <a:lstStyle/>
          <a:p>
            <a:endParaRPr lang="en-GB"/>
          </a:p>
        </p:txBody>
      </p:sp>
      <p:sp>
        <p:nvSpPr>
          <p:cNvPr id="22818" name="Line 860"/>
          <p:cNvSpPr>
            <a:spLocks noChangeShapeType="1"/>
          </p:cNvSpPr>
          <p:nvPr/>
        </p:nvSpPr>
        <p:spPr bwMode="auto">
          <a:xfrm flipH="1" flipV="1">
            <a:off x="3517900" y="4841875"/>
            <a:ext cx="12700" cy="4763"/>
          </a:xfrm>
          <a:prstGeom prst="line">
            <a:avLst/>
          </a:prstGeom>
          <a:noFill/>
          <a:ln w="0">
            <a:solidFill>
              <a:schemeClr val="tx1"/>
            </a:solidFill>
            <a:round/>
            <a:headEnd/>
            <a:tailEnd/>
          </a:ln>
        </p:spPr>
        <p:txBody>
          <a:bodyPr/>
          <a:lstStyle/>
          <a:p>
            <a:endParaRPr lang="en-GB"/>
          </a:p>
        </p:txBody>
      </p:sp>
      <p:sp>
        <p:nvSpPr>
          <p:cNvPr id="22819" name="Line 861"/>
          <p:cNvSpPr>
            <a:spLocks noChangeShapeType="1"/>
          </p:cNvSpPr>
          <p:nvPr/>
        </p:nvSpPr>
        <p:spPr bwMode="auto">
          <a:xfrm flipH="1" flipV="1">
            <a:off x="3494088" y="4835525"/>
            <a:ext cx="14287" cy="3175"/>
          </a:xfrm>
          <a:prstGeom prst="line">
            <a:avLst/>
          </a:prstGeom>
          <a:noFill/>
          <a:ln w="0">
            <a:solidFill>
              <a:schemeClr val="tx1"/>
            </a:solidFill>
            <a:round/>
            <a:headEnd/>
            <a:tailEnd/>
          </a:ln>
        </p:spPr>
        <p:txBody>
          <a:bodyPr/>
          <a:lstStyle/>
          <a:p>
            <a:endParaRPr lang="en-GB"/>
          </a:p>
        </p:txBody>
      </p:sp>
      <p:sp>
        <p:nvSpPr>
          <p:cNvPr id="22820" name="Line 862"/>
          <p:cNvSpPr>
            <a:spLocks noChangeShapeType="1"/>
          </p:cNvSpPr>
          <p:nvPr/>
        </p:nvSpPr>
        <p:spPr bwMode="auto">
          <a:xfrm flipH="1" flipV="1">
            <a:off x="3471863" y="4826000"/>
            <a:ext cx="9525" cy="3175"/>
          </a:xfrm>
          <a:prstGeom prst="line">
            <a:avLst/>
          </a:prstGeom>
          <a:noFill/>
          <a:ln w="0">
            <a:solidFill>
              <a:schemeClr val="tx1"/>
            </a:solidFill>
            <a:round/>
            <a:headEnd/>
            <a:tailEnd/>
          </a:ln>
        </p:spPr>
        <p:txBody>
          <a:bodyPr/>
          <a:lstStyle/>
          <a:p>
            <a:endParaRPr lang="en-GB"/>
          </a:p>
        </p:txBody>
      </p:sp>
      <p:sp>
        <p:nvSpPr>
          <p:cNvPr id="22821" name="Freeform 863"/>
          <p:cNvSpPr>
            <a:spLocks/>
          </p:cNvSpPr>
          <p:nvPr/>
        </p:nvSpPr>
        <p:spPr bwMode="auto">
          <a:xfrm>
            <a:off x="3444875" y="4816475"/>
            <a:ext cx="12700" cy="6350"/>
          </a:xfrm>
          <a:custGeom>
            <a:avLst/>
            <a:gdLst>
              <a:gd name="T0" fmla="*/ 8 w 8"/>
              <a:gd name="T1" fmla="*/ 4 h 4"/>
              <a:gd name="T2" fmla="*/ 6 w 8"/>
              <a:gd name="T3" fmla="*/ 2 h 4"/>
              <a:gd name="T4" fmla="*/ 0 w 8"/>
              <a:gd name="T5" fmla="*/ 0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8" y="4"/>
                </a:moveTo>
                <a:lnTo>
                  <a:pt x="6" y="2"/>
                </a:lnTo>
                <a:lnTo>
                  <a:pt x="0" y="0"/>
                </a:lnTo>
              </a:path>
            </a:pathLst>
          </a:custGeom>
          <a:solidFill>
            <a:schemeClr val="tx1"/>
          </a:solidFill>
          <a:ln w="0">
            <a:solidFill>
              <a:schemeClr val="tx1"/>
            </a:solidFill>
            <a:round/>
            <a:headEnd/>
            <a:tailEnd/>
          </a:ln>
        </p:spPr>
        <p:txBody>
          <a:bodyPr/>
          <a:lstStyle/>
          <a:p>
            <a:endParaRPr lang="en-US"/>
          </a:p>
        </p:txBody>
      </p:sp>
      <p:sp>
        <p:nvSpPr>
          <p:cNvPr id="22822" name="Line 864"/>
          <p:cNvSpPr>
            <a:spLocks noChangeShapeType="1"/>
          </p:cNvSpPr>
          <p:nvPr/>
        </p:nvSpPr>
        <p:spPr bwMode="auto">
          <a:xfrm flipH="1" flipV="1">
            <a:off x="3422650" y="4806950"/>
            <a:ext cx="11113" cy="6350"/>
          </a:xfrm>
          <a:prstGeom prst="line">
            <a:avLst/>
          </a:prstGeom>
          <a:noFill/>
          <a:ln w="0">
            <a:solidFill>
              <a:schemeClr val="tx1"/>
            </a:solidFill>
            <a:round/>
            <a:headEnd/>
            <a:tailEnd/>
          </a:ln>
        </p:spPr>
        <p:txBody>
          <a:bodyPr/>
          <a:lstStyle/>
          <a:p>
            <a:endParaRPr lang="en-GB"/>
          </a:p>
        </p:txBody>
      </p:sp>
      <p:sp>
        <p:nvSpPr>
          <p:cNvPr id="22823" name="Line 865"/>
          <p:cNvSpPr>
            <a:spLocks noChangeShapeType="1"/>
          </p:cNvSpPr>
          <p:nvPr/>
        </p:nvSpPr>
        <p:spPr bwMode="auto">
          <a:xfrm flipH="1" flipV="1">
            <a:off x="3397250" y="4797425"/>
            <a:ext cx="11113" cy="6350"/>
          </a:xfrm>
          <a:prstGeom prst="line">
            <a:avLst/>
          </a:prstGeom>
          <a:noFill/>
          <a:ln w="0">
            <a:solidFill>
              <a:schemeClr val="tx1"/>
            </a:solidFill>
            <a:round/>
            <a:headEnd/>
            <a:tailEnd/>
          </a:ln>
        </p:spPr>
        <p:txBody>
          <a:bodyPr/>
          <a:lstStyle/>
          <a:p>
            <a:endParaRPr lang="en-GB"/>
          </a:p>
        </p:txBody>
      </p:sp>
      <p:sp>
        <p:nvSpPr>
          <p:cNvPr id="22824" name="Line 866"/>
          <p:cNvSpPr>
            <a:spLocks noChangeShapeType="1"/>
          </p:cNvSpPr>
          <p:nvPr/>
        </p:nvSpPr>
        <p:spPr bwMode="auto">
          <a:xfrm flipH="1" flipV="1">
            <a:off x="3375025" y="4787900"/>
            <a:ext cx="11113" cy="6350"/>
          </a:xfrm>
          <a:prstGeom prst="line">
            <a:avLst/>
          </a:prstGeom>
          <a:noFill/>
          <a:ln w="0">
            <a:solidFill>
              <a:schemeClr val="tx1"/>
            </a:solidFill>
            <a:round/>
            <a:headEnd/>
            <a:tailEnd/>
          </a:ln>
        </p:spPr>
        <p:txBody>
          <a:bodyPr/>
          <a:lstStyle/>
          <a:p>
            <a:endParaRPr lang="en-GB"/>
          </a:p>
        </p:txBody>
      </p:sp>
      <p:sp>
        <p:nvSpPr>
          <p:cNvPr id="22825" name="Line 867"/>
          <p:cNvSpPr>
            <a:spLocks noChangeShapeType="1"/>
          </p:cNvSpPr>
          <p:nvPr/>
        </p:nvSpPr>
        <p:spPr bwMode="auto">
          <a:xfrm flipH="1" flipV="1">
            <a:off x="3349625" y="4779963"/>
            <a:ext cx="11113" cy="4762"/>
          </a:xfrm>
          <a:prstGeom prst="line">
            <a:avLst/>
          </a:prstGeom>
          <a:noFill/>
          <a:ln w="0">
            <a:solidFill>
              <a:schemeClr val="tx1"/>
            </a:solidFill>
            <a:round/>
            <a:headEnd/>
            <a:tailEnd/>
          </a:ln>
        </p:spPr>
        <p:txBody>
          <a:bodyPr/>
          <a:lstStyle/>
          <a:p>
            <a:endParaRPr lang="en-GB"/>
          </a:p>
        </p:txBody>
      </p:sp>
      <p:sp>
        <p:nvSpPr>
          <p:cNvPr id="22826" name="Line 868"/>
          <p:cNvSpPr>
            <a:spLocks noChangeShapeType="1"/>
          </p:cNvSpPr>
          <p:nvPr/>
        </p:nvSpPr>
        <p:spPr bwMode="auto">
          <a:xfrm flipH="1" flipV="1">
            <a:off x="3325813" y="4770438"/>
            <a:ext cx="12700" cy="6350"/>
          </a:xfrm>
          <a:prstGeom prst="line">
            <a:avLst/>
          </a:prstGeom>
          <a:noFill/>
          <a:ln w="0">
            <a:solidFill>
              <a:schemeClr val="tx1"/>
            </a:solidFill>
            <a:round/>
            <a:headEnd/>
            <a:tailEnd/>
          </a:ln>
        </p:spPr>
        <p:txBody>
          <a:bodyPr/>
          <a:lstStyle/>
          <a:p>
            <a:endParaRPr lang="en-GB"/>
          </a:p>
        </p:txBody>
      </p:sp>
      <p:sp>
        <p:nvSpPr>
          <p:cNvPr id="22827" name="Line 869"/>
          <p:cNvSpPr>
            <a:spLocks noChangeShapeType="1"/>
          </p:cNvSpPr>
          <p:nvPr/>
        </p:nvSpPr>
        <p:spPr bwMode="auto">
          <a:xfrm flipH="1" flipV="1">
            <a:off x="3302000" y="4760913"/>
            <a:ext cx="12700" cy="6350"/>
          </a:xfrm>
          <a:prstGeom prst="line">
            <a:avLst/>
          </a:prstGeom>
          <a:noFill/>
          <a:ln w="0">
            <a:solidFill>
              <a:schemeClr val="tx1"/>
            </a:solidFill>
            <a:round/>
            <a:headEnd/>
            <a:tailEnd/>
          </a:ln>
        </p:spPr>
        <p:txBody>
          <a:bodyPr/>
          <a:lstStyle/>
          <a:p>
            <a:endParaRPr lang="en-GB"/>
          </a:p>
        </p:txBody>
      </p:sp>
      <p:sp>
        <p:nvSpPr>
          <p:cNvPr id="22828" name="Line 870"/>
          <p:cNvSpPr>
            <a:spLocks noChangeShapeType="1"/>
          </p:cNvSpPr>
          <p:nvPr/>
        </p:nvSpPr>
        <p:spPr bwMode="auto">
          <a:xfrm flipH="1" flipV="1">
            <a:off x="3278188" y="4751388"/>
            <a:ext cx="11112" cy="3175"/>
          </a:xfrm>
          <a:prstGeom prst="line">
            <a:avLst/>
          </a:prstGeom>
          <a:noFill/>
          <a:ln w="0">
            <a:solidFill>
              <a:schemeClr val="tx1"/>
            </a:solidFill>
            <a:round/>
            <a:headEnd/>
            <a:tailEnd/>
          </a:ln>
        </p:spPr>
        <p:txBody>
          <a:bodyPr/>
          <a:lstStyle/>
          <a:p>
            <a:endParaRPr lang="en-GB"/>
          </a:p>
        </p:txBody>
      </p:sp>
      <p:sp>
        <p:nvSpPr>
          <p:cNvPr id="22829" name="Line 871"/>
          <p:cNvSpPr>
            <a:spLocks noChangeShapeType="1"/>
          </p:cNvSpPr>
          <p:nvPr/>
        </p:nvSpPr>
        <p:spPr bwMode="auto">
          <a:xfrm flipH="1" flipV="1">
            <a:off x="3255963" y="4741863"/>
            <a:ext cx="11112" cy="3175"/>
          </a:xfrm>
          <a:prstGeom prst="line">
            <a:avLst/>
          </a:prstGeom>
          <a:noFill/>
          <a:ln w="0">
            <a:solidFill>
              <a:schemeClr val="tx1"/>
            </a:solidFill>
            <a:round/>
            <a:headEnd/>
            <a:tailEnd/>
          </a:ln>
        </p:spPr>
        <p:txBody>
          <a:bodyPr/>
          <a:lstStyle/>
          <a:p>
            <a:endParaRPr lang="en-GB"/>
          </a:p>
        </p:txBody>
      </p:sp>
      <p:sp>
        <p:nvSpPr>
          <p:cNvPr id="22830" name="Line 872"/>
          <p:cNvSpPr>
            <a:spLocks noChangeShapeType="1"/>
          </p:cNvSpPr>
          <p:nvPr/>
        </p:nvSpPr>
        <p:spPr bwMode="auto">
          <a:xfrm flipH="1" flipV="1">
            <a:off x="3228975" y="4729163"/>
            <a:ext cx="12700" cy="6350"/>
          </a:xfrm>
          <a:prstGeom prst="line">
            <a:avLst/>
          </a:prstGeom>
          <a:noFill/>
          <a:ln w="0">
            <a:solidFill>
              <a:schemeClr val="tx1"/>
            </a:solidFill>
            <a:round/>
            <a:headEnd/>
            <a:tailEnd/>
          </a:ln>
        </p:spPr>
        <p:txBody>
          <a:bodyPr/>
          <a:lstStyle/>
          <a:p>
            <a:endParaRPr lang="en-GB"/>
          </a:p>
        </p:txBody>
      </p:sp>
      <p:sp>
        <p:nvSpPr>
          <p:cNvPr id="22831" name="Line 873"/>
          <p:cNvSpPr>
            <a:spLocks noChangeShapeType="1"/>
          </p:cNvSpPr>
          <p:nvPr/>
        </p:nvSpPr>
        <p:spPr bwMode="auto">
          <a:xfrm flipH="1" flipV="1">
            <a:off x="3208338" y="4721225"/>
            <a:ext cx="11112" cy="3175"/>
          </a:xfrm>
          <a:prstGeom prst="line">
            <a:avLst/>
          </a:prstGeom>
          <a:noFill/>
          <a:ln w="0">
            <a:solidFill>
              <a:schemeClr val="tx1"/>
            </a:solidFill>
            <a:round/>
            <a:headEnd/>
            <a:tailEnd/>
          </a:ln>
        </p:spPr>
        <p:txBody>
          <a:bodyPr/>
          <a:lstStyle/>
          <a:p>
            <a:endParaRPr lang="en-GB"/>
          </a:p>
        </p:txBody>
      </p:sp>
      <p:sp>
        <p:nvSpPr>
          <p:cNvPr id="22832" name="Line 874"/>
          <p:cNvSpPr>
            <a:spLocks noChangeShapeType="1"/>
          </p:cNvSpPr>
          <p:nvPr/>
        </p:nvSpPr>
        <p:spPr bwMode="auto">
          <a:xfrm flipH="1" flipV="1">
            <a:off x="3186113" y="4708525"/>
            <a:ext cx="9525" cy="6350"/>
          </a:xfrm>
          <a:prstGeom prst="line">
            <a:avLst/>
          </a:prstGeom>
          <a:noFill/>
          <a:ln w="0">
            <a:solidFill>
              <a:schemeClr val="tx1"/>
            </a:solidFill>
            <a:round/>
            <a:headEnd/>
            <a:tailEnd/>
          </a:ln>
        </p:spPr>
        <p:txBody>
          <a:bodyPr/>
          <a:lstStyle/>
          <a:p>
            <a:endParaRPr lang="en-GB"/>
          </a:p>
        </p:txBody>
      </p:sp>
      <p:sp>
        <p:nvSpPr>
          <p:cNvPr id="22833" name="Line 875"/>
          <p:cNvSpPr>
            <a:spLocks noChangeShapeType="1"/>
          </p:cNvSpPr>
          <p:nvPr/>
        </p:nvSpPr>
        <p:spPr bwMode="auto">
          <a:xfrm flipH="1" flipV="1">
            <a:off x="3159125" y="4699000"/>
            <a:ext cx="12700" cy="3175"/>
          </a:xfrm>
          <a:prstGeom prst="line">
            <a:avLst/>
          </a:prstGeom>
          <a:noFill/>
          <a:ln w="0">
            <a:solidFill>
              <a:schemeClr val="tx1"/>
            </a:solidFill>
            <a:round/>
            <a:headEnd/>
            <a:tailEnd/>
          </a:ln>
        </p:spPr>
        <p:txBody>
          <a:bodyPr/>
          <a:lstStyle/>
          <a:p>
            <a:endParaRPr lang="en-GB"/>
          </a:p>
        </p:txBody>
      </p:sp>
      <p:sp>
        <p:nvSpPr>
          <p:cNvPr id="22834" name="Line 876"/>
          <p:cNvSpPr>
            <a:spLocks noChangeShapeType="1"/>
          </p:cNvSpPr>
          <p:nvPr/>
        </p:nvSpPr>
        <p:spPr bwMode="auto">
          <a:xfrm flipH="1" flipV="1">
            <a:off x="3136900" y="4686300"/>
            <a:ext cx="12700" cy="6350"/>
          </a:xfrm>
          <a:prstGeom prst="line">
            <a:avLst/>
          </a:prstGeom>
          <a:noFill/>
          <a:ln w="0">
            <a:solidFill>
              <a:schemeClr val="tx1"/>
            </a:solidFill>
            <a:round/>
            <a:headEnd/>
            <a:tailEnd/>
          </a:ln>
        </p:spPr>
        <p:txBody>
          <a:bodyPr/>
          <a:lstStyle/>
          <a:p>
            <a:endParaRPr lang="en-GB"/>
          </a:p>
        </p:txBody>
      </p:sp>
      <p:sp>
        <p:nvSpPr>
          <p:cNvPr id="22835" name="Line 877"/>
          <p:cNvSpPr>
            <a:spLocks noChangeShapeType="1"/>
          </p:cNvSpPr>
          <p:nvPr/>
        </p:nvSpPr>
        <p:spPr bwMode="auto">
          <a:xfrm flipH="1" flipV="1">
            <a:off x="3114675" y="4676775"/>
            <a:ext cx="11113" cy="3175"/>
          </a:xfrm>
          <a:prstGeom prst="line">
            <a:avLst/>
          </a:prstGeom>
          <a:noFill/>
          <a:ln w="0">
            <a:solidFill>
              <a:schemeClr val="tx1"/>
            </a:solidFill>
            <a:round/>
            <a:headEnd/>
            <a:tailEnd/>
          </a:ln>
        </p:spPr>
        <p:txBody>
          <a:bodyPr/>
          <a:lstStyle/>
          <a:p>
            <a:endParaRPr lang="en-GB"/>
          </a:p>
        </p:txBody>
      </p:sp>
      <p:sp>
        <p:nvSpPr>
          <p:cNvPr id="22836" name="Line 878"/>
          <p:cNvSpPr>
            <a:spLocks noChangeShapeType="1"/>
          </p:cNvSpPr>
          <p:nvPr/>
        </p:nvSpPr>
        <p:spPr bwMode="auto">
          <a:xfrm flipH="1" flipV="1">
            <a:off x="3089275" y="4665663"/>
            <a:ext cx="14288" cy="4762"/>
          </a:xfrm>
          <a:prstGeom prst="line">
            <a:avLst/>
          </a:prstGeom>
          <a:noFill/>
          <a:ln w="0">
            <a:solidFill>
              <a:schemeClr val="tx1"/>
            </a:solidFill>
            <a:round/>
            <a:headEnd/>
            <a:tailEnd/>
          </a:ln>
        </p:spPr>
        <p:txBody>
          <a:bodyPr/>
          <a:lstStyle/>
          <a:p>
            <a:endParaRPr lang="en-GB"/>
          </a:p>
        </p:txBody>
      </p:sp>
      <p:sp>
        <p:nvSpPr>
          <p:cNvPr id="22837" name="Line 879"/>
          <p:cNvSpPr>
            <a:spLocks noChangeShapeType="1"/>
          </p:cNvSpPr>
          <p:nvPr/>
        </p:nvSpPr>
        <p:spPr bwMode="auto">
          <a:xfrm flipH="1" flipV="1">
            <a:off x="3067050" y="4652963"/>
            <a:ext cx="9525" cy="6350"/>
          </a:xfrm>
          <a:prstGeom prst="line">
            <a:avLst/>
          </a:prstGeom>
          <a:noFill/>
          <a:ln w="0">
            <a:solidFill>
              <a:schemeClr val="tx1"/>
            </a:solidFill>
            <a:round/>
            <a:headEnd/>
            <a:tailEnd/>
          </a:ln>
        </p:spPr>
        <p:txBody>
          <a:bodyPr/>
          <a:lstStyle/>
          <a:p>
            <a:endParaRPr lang="en-GB"/>
          </a:p>
        </p:txBody>
      </p:sp>
      <p:sp>
        <p:nvSpPr>
          <p:cNvPr id="22838" name="Line 880"/>
          <p:cNvSpPr>
            <a:spLocks noChangeShapeType="1"/>
          </p:cNvSpPr>
          <p:nvPr/>
        </p:nvSpPr>
        <p:spPr bwMode="auto">
          <a:xfrm flipH="1" flipV="1">
            <a:off x="3043238" y="4640263"/>
            <a:ext cx="12700" cy="6350"/>
          </a:xfrm>
          <a:prstGeom prst="line">
            <a:avLst/>
          </a:prstGeom>
          <a:noFill/>
          <a:ln w="0">
            <a:solidFill>
              <a:schemeClr val="tx1"/>
            </a:solidFill>
            <a:round/>
            <a:headEnd/>
            <a:tailEnd/>
          </a:ln>
        </p:spPr>
        <p:txBody>
          <a:bodyPr/>
          <a:lstStyle/>
          <a:p>
            <a:endParaRPr lang="en-GB"/>
          </a:p>
        </p:txBody>
      </p:sp>
      <p:sp>
        <p:nvSpPr>
          <p:cNvPr id="22839" name="Line 881"/>
          <p:cNvSpPr>
            <a:spLocks noChangeShapeType="1"/>
          </p:cNvSpPr>
          <p:nvPr/>
        </p:nvSpPr>
        <p:spPr bwMode="auto">
          <a:xfrm flipH="1" flipV="1">
            <a:off x="3021013" y="4627563"/>
            <a:ext cx="11112" cy="6350"/>
          </a:xfrm>
          <a:prstGeom prst="line">
            <a:avLst/>
          </a:prstGeom>
          <a:noFill/>
          <a:ln w="0">
            <a:solidFill>
              <a:schemeClr val="tx1"/>
            </a:solidFill>
            <a:round/>
            <a:headEnd/>
            <a:tailEnd/>
          </a:ln>
        </p:spPr>
        <p:txBody>
          <a:bodyPr/>
          <a:lstStyle/>
          <a:p>
            <a:endParaRPr lang="en-GB"/>
          </a:p>
        </p:txBody>
      </p:sp>
      <p:sp>
        <p:nvSpPr>
          <p:cNvPr id="22840" name="Line 882"/>
          <p:cNvSpPr>
            <a:spLocks noChangeShapeType="1"/>
          </p:cNvSpPr>
          <p:nvPr/>
        </p:nvSpPr>
        <p:spPr bwMode="auto">
          <a:xfrm flipH="1" flipV="1">
            <a:off x="2998788" y="4614863"/>
            <a:ext cx="11112" cy="6350"/>
          </a:xfrm>
          <a:prstGeom prst="line">
            <a:avLst/>
          </a:prstGeom>
          <a:noFill/>
          <a:ln w="0">
            <a:solidFill>
              <a:schemeClr val="tx1"/>
            </a:solidFill>
            <a:round/>
            <a:headEnd/>
            <a:tailEnd/>
          </a:ln>
        </p:spPr>
        <p:txBody>
          <a:bodyPr/>
          <a:lstStyle/>
          <a:p>
            <a:endParaRPr lang="en-GB"/>
          </a:p>
        </p:txBody>
      </p:sp>
      <p:sp>
        <p:nvSpPr>
          <p:cNvPr id="22841" name="Line 883"/>
          <p:cNvSpPr>
            <a:spLocks noChangeShapeType="1"/>
          </p:cNvSpPr>
          <p:nvPr/>
        </p:nvSpPr>
        <p:spPr bwMode="auto">
          <a:xfrm flipH="1" flipV="1">
            <a:off x="2976563" y="4603750"/>
            <a:ext cx="9525" cy="4763"/>
          </a:xfrm>
          <a:prstGeom prst="line">
            <a:avLst/>
          </a:prstGeom>
          <a:noFill/>
          <a:ln w="0">
            <a:solidFill>
              <a:schemeClr val="tx1"/>
            </a:solidFill>
            <a:round/>
            <a:headEnd/>
            <a:tailEnd/>
          </a:ln>
        </p:spPr>
        <p:txBody>
          <a:bodyPr/>
          <a:lstStyle/>
          <a:p>
            <a:endParaRPr lang="en-GB"/>
          </a:p>
        </p:txBody>
      </p:sp>
      <p:graphicFrame>
        <p:nvGraphicFramePr>
          <p:cNvPr id="22530" name="Object 22"/>
          <p:cNvGraphicFramePr>
            <a:graphicFrameLocks noChangeAspect="1"/>
          </p:cNvGraphicFramePr>
          <p:nvPr/>
        </p:nvGraphicFramePr>
        <p:xfrm>
          <a:off x="1457325" y="4806950"/>
          <a:ext cx="1025525" cy="850900"/>
        </p:xfrm>
        <a:graphic>
          <a:graphicData uri="http://schemas.openxmlformats.org/presentationml/2006/ole">
            <p:oleObj spid="_x0000_s19458" name="Equation" r:id="rId4" imgW="965160" imgH="799920" progId="Equation.3">
              <p:embed/>
            </p:oleObj>
          </a:graphicData>
        </a:graphic>
      </p:graphicFrame>
      <p:sp useBgFill="1">
        <p:nvSpPr>
          <p:cNvPr id="22842" name="Rectangle 885"/>
          <p:cNvSpPr>
            <a:spLocks noChangeArrowheads="1"/>
          </p:cNvSpPr>
          <p:nvPr/>
        </p:nvSpPr>
        <p:spPr bwMode="auto">
          <a:xfrm>
            <a:off x="2884488" y="4419600"/>
            <a:ext cx="139700" cy="152400"/>
          </a:xfrm>
          <a:prstGeom prst="rect">
            <a:avLst/>
          </a:prstGeom>
          <a:ln w="12700">
            <a:noFill/>
            <a:miter lim="800000"/>
            <a:headEnd type="none" w="sm" len="sm"/>
            <a:tailEnd type="none" w="sm" len="sm"/>
          </a:ln>
        </p:spPr>
        <p:txBody>
          <a:bodyPr wrap="none" anchor="ctr"/>
          <a:lstStyle/>
          <a:p>
            <a:endParaRPr lang="en-US"/>
          </a:p>
        </p:txBody>
      </p:sp>
      <p:sp>
        <p:nvSpPr>
          <p:cNvPr id="22843" name="Line 886"/>
          <p:cNvSpPr>
            <a:spLocks noChangeShapeType="1"/>
          </p:cNvSpPr>
          <p:nvPr/>
        </p:nvSpPr>
        <p:spPr bwMode="auto">
          <a:xfrm>
            <a:off x="2693988" y="4565650"/>
            <a:ext cx="4578350" cy="1588"/>
          </a:xfrm>
          <a:prstGeom prst="line">
            <a:avLst/>
          </a:prstGeom>
          <a:noFill/>
          <a:ln w="0">
            <a:solidFill>
              <a:schemeClr val="tx1"/>
            </a:solidFill>
            <a:round/>
            <a:headEnd/>
            <a:tailEnd/>
          </a:ln>
        </p:spPr>
        <p:txBody>
          <a:bodyPr/>
          <a:lstStyle/>
          <a:p>
            <a:endParaRPr lang="en-GB"/>
          </a:p>
        </p:txBody>
      </p:sp>
      <p:sp>
        <p:nvSpPr>
          <p:cNvPr id="22844" name="Line 887"/>
          <p:cNvSpPr>
            <a:spLocks noChangeShapeType="1"/>
          </p:cNvSpPr>
          <p:nvPr/>
        </p:nvSpPr>
        <p:spPr bwMode="auto">
          <a:xfrm flipV="1">
            <a:off x="2909888" y="4565650"/>
            <a:ext cx="1587" cy="31750"/>
          </a:xfrm>
          <a:prstGeom prst="line">
            <a:avLst/>
          </a:prstGeom>
          <a:noFill/>
          <a:ln w="0">
            <a:solidFill>
              <a:schemeClr val="tx1"/>
            </a:solidFill>
            <a:round/>
            <a:headEnd/>
            <a:tailEnd/>
          </a:ln>
        </p:spPr>
        <p:txBody>
          <a:bodyPr/>
          <a:lstStyle/>
          <a:p>
            <a:endParaRPr lang="en-GB"/>
          </a:p>
        </p:txBody>
      </p:sp>
      <p:sp>
        <p:nvSpPr>
          <p:cNvPr id="22845" name="Freeform 888"/>
          <p:cNvSpPr>
            <a:spLocks/>
          </p:cNvSpPr>
          <p:nvPr/>
        </p:nvSpPr>
        <p:spPr bwMode="auto">
          <a:xfrm>
            <a:off x="2906713" y="4575175"/>
            <a:ext cx="23812" cy="31750"/>
          </a:xfrm>
          <a:custGeom>
            <a:avLst/>
            <a:gdLst>
              <a:gd name="T0" fmla="*/ 16 w 16"/>
              <a:gd name="T1" fmla="*/ 18 h 20"/>
              <a:gd name="T2" fmla="*/ 12 w 16"/>
              <a:gd name="T3" fmla="*/ 0 h 20"/>
              <a:gd name="T4" fmla="*/ 0 w 16"/>
              <a:gd name="T5" fmla="*/ 2 h 20"/>
              <a:gd name="T6" fmla="*/ 4 w 16"/>
              <a:gd name="T7" fmla="*/ 20 h 20"/>
              <a:gd name="T8" fmla="*/ 16 w 16"/>
              <a:gd name="T9" fmla="*/ 18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16" y="18"/>
                </a:moveTo>
                <a:lnTo>
                  <a:pt x="12" y="0"/>
                </a:lnTo>
                <a:lnTo>
                  <a:pt x="0" y="2"/>
                </a:lnTo>
                <a:lnTo>
                  <a:pt x="4" y="20"/>
                </a:lnTo>
                <a:lnTo>
                  <a:pt x="16" y="18"/>
                </a:lnTo>
                <a:close/>
              </a:path>
            </a:pathLst>
          </a:custGeom>
          <a:solidFill>
            <a:schemeClr val="tx1"/>
          </a:solidFill>
          <a:ln w="9525">
            <a:solidFill>
              <a:schemeClr val="tx1"/>
            </a:solidFill>
            <a:round/>
            <a:headEnd/>
            <a:tailEnd/>
          </a:ln>
        </p:spPr>
        <p:txBody>
          <a:bodyPr/>
          <a:lstStyle/>
          <a:p>
            <a:endParaRPr lang="en-US"/>
          </a:p>
        </p:txBody>
      </p:sp>
      <p:sp>
        <p:nvSpPr>
          <p:cNvPr id="22846" name="Line 889"/>
          <p:cNvSpPr>
            <a:spLocks noChangeShapeType="1"/>
          </p:cNvSpPr>
          <p:nvPr/>
        </p:nvSpPr>
        <p:spPr bwMode="auto">
          <a:xfrm flipH="1" flipV="1">
            <a:off x="2952750" y="4591050"/>
            <a:ext cx="11113" cy="6350"/>
          </a:xfrm>
          <a:prstGeom prst="line">
            <a:avLst/>
          </a:prstGeom>
          <a:noFill/>
          <a:ln w="0">
            <a:solidFill>
              <a:schemeClr val="tx1"/>
            </a:solidFill>
            <a:round/>
            <a:headEnd/>
            <a:tailEnd/>
          </a:ln>
        </p:spPr>
        <p:txBody>
          <a:bodyPr/>
          <a:lstStyle/>
          <a:p>
            <a:endParaRPr lang="en-GB"/>
          </a:p>
        </p:txBody>
      </p:sp>
      <p:sp>
        <p:nvSpPr>
          <p:cNvPr id="22847" name="Line 890"/>
          <p:cNvSpPr>
            <a:spLocks noChangeShapeType="1"/>
          </p:cNvSpPr>
          <p:nvPr/>
        </p:nvSpPr>
        <p:spPr bwMode="auto">
          <a:xfrm flipH="1" flipV="1">
            <a:off x="2930525" y="4578350"/>
            <a:ext cx="12700" cy="6350"/>
          </a:xfrm>
          <a:prstGeom prst="line">
            <a:avLst/>
          </a:prstGeom>
          <a:noFill/>
          <a:ln w="0">
            <a:solidFill>
              <a:schemeClr val="tx1"/>
            </a:solidFill>
            <a:round/>
            <a:headEnd/>
            <a:tailEnd/>
          </a:ln>
        </p:spPr>
        <p:txBody>
          <a:bodyPr/>
          <a:lstStyle/>
          <a:p>
            <a:endParaRPr lang="en-GB"/>
          </a:p>
        </p:txBody>
      </p:sp>
      <p:sp>
        <p:nvSpPr>
          <p:cNvPr id="22848" name="Line 891"/>
          <p:cNvSpPr>
            <a:spLocks noChangeShapeType="1"/>
          </p:cNvSpPr>
          <p:nvPr/>
        </p:nvSpPr>
        <p:spPr bwMode="auto">
          <a:xfrm flipH="1" flipV="1">
            <a:off x="2913063" y="4565650"/>
            <a:ext cx="6350" cy="3175"/>
          </a:xfrm>
          <a:prstGeom prst="line">
            <a:avLst/>
          </a:prstGeom>
          <a:noFill/>
          <a:ln w="0">
            <a:solidFill>
              <a:schemeClr val="tx1"/>
            </a:solidFill>
            <a:round/>
            <a:headEnd/>
            <a:tailEnd/>
          </a:ln>
        </p:spPr>
        <p:txBody>
          <a:bodyPr/>
          <a:lstStyle/>
          <a:p>
            <a:endParaRPr lang="en-GB"/>
          </a:p>
        </p:txBody>
      </p:sp>
      <p:sp>
        <p:nvSpPr>
          <p:cNvPr id="22849" name="Rectangle 892"/>
          <p:cNvSpPr>
            <a:spLocks noChangeArrowheads="1"/>
          </p:cNvSpPr>
          <p:nvPr/>
        </p:nvSpPr>
        <p:spPr bwMode="auto">
          <a:xfrm>
            <a:off x="549275" y="3929063"/>
            <a:ext cx="2533650" cy="522287"/>
          </a:xfrm>
          <a:prstGeom prst="rect">
            <a:avLst/>
          </a:prstGeom>
          <a:noFill/>
          <a:ln w="9525">
            <a:noFill/>
            <a:miter lim="800000"/>
            <a:headEnd/>
            <a:tailEnd/>
          </a:ln>
        </p:spPr>
        <p:txBody>
          <a:bodyPr lIns="0" tIns="0" rIns="0" bIns="0">
            <a:spAutoFit/>
          </a:bodyPr>
          <a:lstStyle/>
          <a:p>
            <a:pPr eaLnBrk="0" hangingPunct="0">
              <a:lnSpc>
                <a:spcPct val="90000"/>
              </a:lnSpc>
            </a:pPr>
            <a:r>
              <a:rPr lang="en-US" sz="1800">
                <a:latin typeface="+mn-lt"/>
              </a:rPr>
              <a:t>Voltage induced by a single charge</a:t>
            </a:r>
            <a:r>
              <a:rPr lang="en-US" sz="2000" i="1">
                <a:latin typeface="+mn-lt"/>
              </a:rPr>
              <a:t> q:</a:t>
            </a:r>
            <a:endParaRPr lang="en-US" sz="4000">
              <a:latin typeface="+mn-lt"/>
            </a:endParaRPr>
          </a:p>
        </p:txBody>
      </p:sp>
      <p:sp>
        <p:nvSpPr>
          <p:cNvPr id="22850" name="AutoShape 893"/>
          <p:cNvSpPr>
            <a:spLocks/>
          </p:cNvSpPr>
          <p:nvPr/>
        </p:nvSpPr>
        <p:spPr bwMode="auto">
          <a:xfrm>
            <a:off x="6189663" y="4556125"/>
            <a:ext cx="844550" cy="409575"/>
          </a:xfrm>
          <a:prstGeom prst="callout2">
            <a:avLst>
              <a:gd name="adj1" fmla="val 27907"/>
              <a:gd name="adj2" fmla="val -8333"/>
              <a:gd name="adj3" fmla="val 27907"/>
              <a:gd name="adj4" fmla="val -43231"/>
              <a:gd name="adj5" fmla="val 127130"/>
              <a:gd name="adj6" fmla="val -168750"/>
            </a:avLst>
          </a:prstGeom>
          <a:solidFill>
            <a:schemeClr val="bg1"/>
          </a:solidFill>
          <a:ln w="12700">
            <a:solidFill>
              <a:schemeClr val="tx1"/>
            </a:solidFill>
            <a:miter lim="800000"/>
            <a:headEnd type="none" w="sm" len="sm"/>
            <a:tailEnd type="none" w="sm" len="sm"/>
          </a:ln>
        </p:spPr>
        <p:txBody>
          <a:bodyPr>
            <a:spAutoFit/>
          </a:bodyPr>
          <a:lstStyle/>
          <a:p>
            <a:pPr eaLnBrk="0" hangingPunct="0"/>
            <a:endParaRPr lang="en-GB" sz="2000" i="1">
              <a:latin typeface="Times New Roman" pitchFamily="18" charset="0"/>
            </a:endParaRPr>
          </a:p>
        </p:txBody>
      </p:sp>
      <p:graphicFrame>
        <p:nvGraphicFramePr>
          <p:cNvPr id="22531" name="Object 23"/>
          <p:cNvGraphicFramePr>
            <a:graphicFrameLocks noChangeAspect="1"/>
          </p:cNvGraphicFramePr>
          <p:nvPr/>
        </p:nvGraphicFramePr>
        <p:xfrm>
          <a:off x="6157913" y="4170363"/>
          <a:ext cx="838200" cy="733425"/>
        </p:xfrm>
        <a:graphic>
          <a:graphicData uri="http://schemas.openxmlformats.org/presentationml/2006/ole">
            <p:oleObj spid="_x0000_s19459" name="Equation" r:id="rId5" imgW="406080" imgH="355320" progId="Equation.3">
              <p:embed/>
            </p:oleObj>
          </a:graphicData>
        </a:graphic>
      </p:graphicFrame>
      <p:sp>
        <p:nvSpPr>
          <p:cNvPr id="22851" name="Freeform 967"/>
          <p:cNvSpPr>
            <a:spLocks/>
          </p:cNvSpPr>
          <p:nvPr/>
        </p:nvSpPr>
        <p:spPr bwMode="auto">
          <a:xfrm>
            <a:off x="4852988" y="2009775"/>
            <a:ext cx="280987" cy="14288"/>
          </a:xfrm>
          <a:custGeom>
            <a:avLst/>
            <a:gdLst>
              <a:gd name="T0" fmla="*/ 280 w 280"/>
              <a:gd name="T1" fmla="*/ 6 h 14"/>
              <a:gd name="T2" fmla="*/ 280 w 280"/>
              <a:gd name="T3" fmla="*/ 0 h 14"/>
              <a:gd name="T4" fmla="*/ 0 w 280"/>
              <a:gd name="T5" fmla="*/ 0 h 14"/>
              <a:gd name="T6" fmla="*/ 0 w 280"/>
              <a:gd name="T7" fmla="*/ 14 h 14"/>
              <a:gd name="T8" fmla="*/ 280 w 280"/>
              <a:gd name="T9" fmla="*/ 14 h 14"/>
              <a:gd name="T10" fmla="*/ 280 w 280"/>
              <a:gd name="T11" fmla="*/ 6 h 14"/>
              <a:gd name="T12" fmla="*/ 0 60000 65536"/>
              <a:gd name="T13" fmla="*/ 0 60000 65536"/>
              <a:gd name="T14" fmla="*/ 0 60000 65536"/>
              <a:gd name="T15" fmla="*/ 0 60000 65536"/>
              <a:gd name="T16" fmla="*/ 0 60000 65536"/>
              <a:gd name="T17" fmla="*/ 0 60000 65536"/>
              <a:gd name="T18" fmla="*/ 0 w 280"/>
              <a:gd name="T19" fmla="*/ 0 h 14"/>
              <a:gd name="T20" fmla="*/ 280 w 28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80" h="14">
                <a:moveTo>
                  <a:pt x="280" y="6"/>
                </a:moveTo>
                <a:lnTo>
                  <a:pt x="280" y="0"/>
                </a:lnTo>
                <a:lnTo>
                  <a:pt x="0" y="0"/>
                </a:lnTo>
                <a:lnTo>
                  <a:pt x="0" y="14"/>
                </a:lnTo>
                <a:lnTo>
                  <a:pt x="280" y="14"/>
                </a:lnTo>
                <a:lnTo>
                  <a:pt x="280" y="6"/>
                </a:lnTo>
                <a:close/>
              </a:path>
            </a:pathLst>
          </a:custGeom>
          <a:solidFill>
            <a:schemeClr val="tx1"/>
          </a:solidFill>
          <a:ln w="9525">
            <a:solidFill>
              <a:schemeClr val="tx1"/>
            </a:solidFill>
            <a:round/>
            <a:headEnd/>
            <a:tailEnd/>
          </a:ln>
        </p:spPr>
        <p:txBody>
          <a:bodyPr/>
          <a:lstStyle/>
          <a:p>
            <a:endParaRPr lang="en-US"/>
          </a:p>
        </p:txBody>
      </p:sp>
      <p:sp>
        <p:nvSpPr>
          <p:cNvPr id="22852" name="Freeform 968"/>
          <p:cNvSpPr>
            <a:spLocks/>
          </p:cNvSpPr>
          <p:nvPr/>
        </p:nvSpPr>
        <p:spPr bwMode="auto">
          <a:xfrm>
            <a:off x="4852988" y="1965325"/>
            <a:ext cx="280987" cy="15875"/>
          </a:xfrm>
          <a:custGeom>
            <a:avLst/>
            <a:gdLst>
              <a:gd name="T0" fmla="*/ 280 w 280"/>
              <a:gd name="T1" fmla="*/ 8 h 16"/>
              <a:gd name="T2" fmla="*/ 280 w 280"/>
              <a:gd name="T3" fmla="*/ 0 h 16"/>
              <a:gd name="T4" fmla="*/ 0 w 280"/>
              <a:gd name="T5" fmla="*/ 0 h 16"/>
              <a:gd name="T6" fmla="*/ 0 w 280"/>
              <a:gd name="T7" fmla="*/ 16 h 16"/>
              <a:gd name="T8" fmla="*/ 280 w 280"/>
              <a:gd name="T9" fmla="*/ 16 h 16"/>
              <a:gd name="T10" fmla="*/ 280 w 280"/>
              <a:gd name="T11" fmla="*/ 8 h 16"/>
              <a:gd name="T12" fmla="*/ 0 60000 65536"/>
              <a:gd name="T13" fmla="*/ 0 60000 65536"/>
              <a:gd name="T14" fmla="*/ 0 60000 65536"/>
              <a:gd name="T15" fmla="*/ 0 60000 65536"/>
              <a:gd name="T16" fmla="*/ 0 60000 65536"/>
              <a:gd name="T17" fmla="*/ 0 60000 65536"/>
              <a:gd name="T18" fmla="*/ 0 w 280"/>
              <a:gd name="T19" fmla="*/ 0 h 16"/>
              <a:gd name="T20" fmla="*/ 280 w 280"/>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0" h="16">
                <a:moveTo>
                  <a:pt x="280" y="8"/>
                </a:moveTo>
                <a:lnTo>
                  <a:pt x="280" y="0"/>
                </a:lnTo>
                <a:lnTo>
                  <a:pt x="0" y="0"/>
                </a:lnTo>
                <a:lnTo>
                  <a:pt x="0" y="16"/>
                </a:lnTo>
                <a:lnTo>
                  <a:pt x="280" y="16"/>
                </a:lnTo>
                <a:lnTo>
                  <a:pt x="280" y="8"/>
                </a:lnTo>
                <a:close/>
              </a:path>
            </a:pathLst>
          </a:custGeom>
          <a:solidFill>
            <a:schemeClr val="tx1"/>
          </a:solidFill>
          <a:ln w="9525">
            <a:solidFill>
              <a:schemeClr val="tx1"/>
            </a:solidFill>
            <a:round/>
            <a:headEnd/>
            <a:tailEnd/>
          </a:ln>
        </p:spPr>
        <p:txBody>
          <a:bodyPr/>
          <a:lstStyle/>
          <a:p>
            <a:endParaRPr lang="en-US"/>
          </a:p>
        </p:txBody>
      </p:sp>
      <p:sp>
        <p:nvSpPr>
          <p:cNvPr id="22853" name="Freeform 969"/>
          <p:cNvSpPr>
            <a:spLocks/>
          </p:cNvSpPr>
          <p:nvPr/>
        </p:nvSpPr>
        <p:spPr bwMode="auto">
          <a:xfrm>
            <a:off x="4994275" y="1354138"/>
            <a:ext cx="865188" cy="447675"/>
          </a:xfrm>
          <a:custGeom>
            <a:avLst/>
            <a:gdLst>
              <a:gd name="T0" fmla="*/ 0 w 870"/>
              <a:gd name="T1" fmla="*/ 0 h 415"/>
              <a:gd name="T2" fmla="*/ 870 w 870"/>
              <a:gd name="T3" fmla="*/ 0 h 415"/>
              <a:gd name="T4" fmla="*/ 870 w 870"/>
              <a:gd name="T5" fmla="*/ 415 h 415"/>
              <a:gd name="T6" fmla="*/ 0 60000 65536"/>
              <a:gd name="T7" fmla="*/ 0 60000 65536"/>
              <a:gd name="T8" fmla="*/ 0 60000 65536"/>
              <a:gd name="T9" fmla="*/ 0 w 870"/>
              <a:gd name="T10" fmla="*/ 0 h 415"/>
              <a:gd name="T11" fmla="*/ 870 w 870"/>
              <a:gd name="T12" fmla="*/ 415 h 415"/>
            </a:gdLst>
            <a:ahLst/>
            <a:cxnLst>
              <a:cxn ang="T6">
                <a:pos x="T0" y="T1"/>
              </a:cxn>
              <a:cxn ang="T7">
                <a:pos x="T2" y="T3"/>
              </a:cxn>
              <a:cxn ang="T8">
                <a:pos x="T4" y="T5"/>
              </a:cxn>
            </a:cxnLst>
            <a:rect l="T9" t="T10" r="T11" b="T12"/>
            <a:pathLst>
              <a:path w="870" h="415">
                <a:moveTo>
                  <a:pt x="0" y="0"/>
                </a:moveTo>
                <a:lnTo>
                  <a:pt x="870" y="0"/>
                </a:lnTo>
                <a:lnTo>
                  <a:pt x="870" y="415"/>
                </a:lnTo>
              </a:path>
            </a:pathLst>
          </a:custGeom>
          <a:noFill/>
          <a:ln w="19050">
            <a:solidFill>
              <a:schemeClr val="tx1"/>
            </a:solidFill>
            <a:round/>
            <a:headEnd/>
            <a:tailEnd/>
          </a:ln>
        </p:spPr>
        <p:txBody>
          <a:bodyPr/>
          <a:lstStyle/>
          <a:p>
            <a:endParaRPr lang="en-US"/>
          </a:p>
        </p:txBody>
      </p:sp>
      <p:sp>
        <p:nvSpPr>
          <p:cNvPr id="22854" name="Freeform 970"/>
          <p:cNvSpPr>
            <a:spLocks/>
          </p:cNvSpPr>
          <p:nvPr/>
        </p:nvSpPr>
        <p:spPr bwMode="auto">
          <a:xfrm>
            <a:off x="4994275" y="2274888"/>
            <a:ext cx="865188" cy="449262"/>
          </a:xfrm>
          <a:custGeom>
            <a:avLst/>
            <a:gdLst>
              <a:gd name="T0" fmla="*/ 870 w 870"/>
              <a:gd name="T1" fmla="*/ 0 h 417"/>
              <a:gd name="T2" fmla="*/ 870 w 870"/>
              <a:gd name="T3" fmla="*/ 417 h 417"/>
              <a:gd name="T4" fmla="*/ 0 w 870"/>
              <a:gd name="T5" fmla="*/ 417 h 417"/>
              <a:gd name="T6" fmla="*/ 0 60000 65536"/>
              <a:gd name="T7" fmla="*/ 0 60000 65536"/>
              <a:gd name="T8" fmla="*/ 0 60000 65536"/>
              <a:gd name="T9" fmla="*/ 0 w 870"/>
              <a:gd name="T10" fmla="*/ 0 h 417"/>
              <a:gd name="T11" fmla="*/ 870 w 870"/>
              <a:gd name="T12" fmla="*/ 417 h 417"/>
            </a:gdLst>
            <a:ahLst/>
            <a:cxnLst>
              <a:cxn ang="T6">
                <a:pos x="T0" y="T1"/>
              </a:cxn>
              <a:cxn ang="T7">
                <a:pos x="T2" y="T3"/>
              </a:cxn>
              <a:cxn ang="T8">
                <a:pos x="T4" y="T5"/>
              </a:cxn>
            </a:cxnLst>
            <a:rect l="T9" t="T10" r="T11" b="T12"/>
            <a:pathLst>
              <a:path w="870" h="417">
                <a:moveTo>
                  <a:pt x="870" y="0"/>
                </a:moveTo>
                <a:lnTo>
                  <a:pt x="870" y="417"/>
                </a:lnTo>
                <a:lnTo>
                  <a:pt x="0" y="417"/>
                </a:lnTo>
              </a:path>
            </a:pathLst>
          </a:custGeom>
          <a:noFill/>
          <a:ln w="19050">
            <a:solidFill>
              <a:schemeClr val="tx1"/>
            </a:solidFill>
            <a:round/>
            <a:headEnd/>
            <a:tailEnd/>
          </a:ln>
        </p:spPr>
        <p:txBody>
          <a:bodyPr/>
          <a:lstStyle/>
          <a:p>
            <a:endParaRPr lang="en-US"/>
          </a:p>
        </p:txBody>
      </p:sp>
      <p:sp>
        <p:nvSpPr>
          <p:cNvPr id="22855" name="Line 971"/>
          <p:cNvSpPr>
            <a:spLocks noChangeShapeType="1"/>
          </p:cNvSpPr>
          <p:nvPr/>
        </p:nvSpPr>
        <p:spPr bwMode="auto">
          <a:xfrm>
            <a:off x="4994275" y="2016125"/>
            <a:ext cx="1588" cy="708025"/>
          </a:xfrm>
          <a:prstGeom prst="line">
            <a:avLst/>
          </a:prstGeom>
          <a:noFill/>
          <a:ln w="19050">
            <a:solidFill>
              <a:schemeClr val="tx1"/>
            </a:solidFill>
            <a:round/>
            <a:headEnd/>
            <a:tailEnd/>
          </a:ln>
        </p:spPr>
        <p:txBody>
          <a:bodyPr/>
          <a:lstStyle/>
          <a:p>
            <a:endParaRPr lang="en-GB"/>
          </a:p>
        </p:txBody>
      </p:sp>
      <p:sp>
        <p:nvSpPr>
          <p:cNvPr id="22856" name="Line 972"/>
          <p:cNvSpPr>
            <a:spLocks noChangeShapeType="1"/>
          </p:cNvSpPr>
          <p:nvPr/>
        </p:nvSpPr>
        <p:spPr bwMode="auto">
          <a:xfrm>
            <a:off x="4994275" y="1354138"/>
            <a:ext cx="1588" cy="633412"/>
          </a:xfrm>
          <a:prstGeom prst="line">
            <a:avLst/>
          </a:prstGeom>
          <a:noFill/>
          <a:ln w="19050">
            <a:solidFill>
              <a:schemeClr val="tx1"/>
            </a:solidFill>
            <a:round/>
            <a:headEnd/>
            <a:tailEnd/>
          </a:ln>
        </p:spPr>
        <p:txBody>
          <a:bodyPr/>
          <a:lstStyle/>
          <a:p>
            <a:endParaRPr lang="en-GB"/>
          </a:p>
        </p:txBody>
      </p:sp>
      <p:sp>
        <p:nvSpPr>
          <p:cNvPr id="22857" name="Line 973"/>
          <p:cNvSpPr>
            <a:spLocks noChangeShapeType="1"/>
          </p:cNvSpPr>
          <p:nvPr/>
        </p:nvSpPr>
        <p:spPr bwMode="auto">
          <a:xfrm>
            <a:off x="5459413" y="2482850"/>
            <a:ext cx="1587" cy="241300"/>
          </a:xfrm>
          <a:prstGeom prst="line">
            <a:avLst/>
          </a:prstGeom>
          <a:noFill/>
          <a:ln w="19050">
            <a:solidFill>
              <a:schemeClr val="tx1"/>
            </a:solidFill>
            <a:round/>
            <a:headEnd/>
            <a:tailEnd/>
          </a:ln>
        </p:spPr>
        <p:txBody>
          <a:bodyPr/>
          <a:lstStyle/>
          <a:p>
            <a:endParaRPr lang="en-GB"/>
          </a:p>
        </p:txBody>
      </p:sp>
      <p:sp>
        <p:nvSpPr>
          <p:cNvPr id="22858" name="Freeform 974"/>
          <p:cNvSpPr>
            <a:spLocks/>
          </p:cNvSpPr>
          <p:nvPr/>
        </p:nvSpPr>
        <p:spPr bwMode="auto">
          <a:xfrm>
            <a:off x="5441950" y="2706688"/>
            <a:ext cx="36513" cy="36512"/>
          </a:xfrm>
          <a:custGeom>
            <a:avLst/>
            <a:gdLst>
              <a:gd name="T0" fmla="*/ 37 w 37"/>
              <a:gd name="T1" fmla="*/ 16 h 34"/>
              <a:gd name="T2" fmla="*/ 35 w 37"/>
              <a:gd name="T3" fmla="*/ 20 h 34"/>
              <a:gd name="T4" fmla="*/ 35 w 37"/>
              <a:gd name="T5" fmla="*/ 24 h 34"/>
              <a:gd name="T6" fmla="*/ 33 w 37"/>
              <a:gd name="T7" fmla="*/ 28 h 34"/>
              <a:gd name="T8" fmla="*/ 29 w 37"/>
              <a:gd name="T9" fmla="*/ 30 h 34"/>
              <a:gd name="T10" fmla="*/ 24 w 37"/>
              <a:gd name="T11" fmla="*/ 32 h 34"/>
              <a:gd name="T12" fmla="*/ 20 w 37"/>
              <a:gd name="T13" fmla="*/ 34 h 34"/>
              <a:gd name="T14" fmla="*/ 16 w 37"/>
              <a:gd name="T15" fmla="*/ 34 h 34"/>
              <a:gd name="T16" fmla="*/ 11 w 37"/>
              <a:gd name="T17" fmla="*/ 32 h 34"/>
              <a:gd name="T18" fmla="*/ 9 w 37"/>
              <a:gd name="T19" fmla="*/ 30 h 34"/>
              <a:gd name="T20" fmla="*/ 7 w 37"/>
              <a:gd name="T21" fmla="*/ 28 h 34"/>
              <a:gd name="T22" fmla="*/ 3 w 37"/>
              <a:gd name="T23" fmla="*/ 26 h 34"/>
              <a:gd name="T24" fmla="*/ 0 w 37"/>
              <a:gd name="T25" fmla="*/ 24 h 34"/>
              <a:gd name="T26" fmla="*/ 0 w 37"/>
              <a:gd name="T27" fmla="*/ 20 h 34"/>
              <a:gd name="T28" fmla="*/ 0 w 37"/>
              <a:gd name="T29" fmla="*/ 16 h 34"/>
              <a:gd name="T30" fmla="*/ 0 w 37"/>
              <a:gd name="T31" fmla="*/ 12 h 34"/>
              <a:gd name="T32" fmla="*/ 3 w 37"/>
              <a:gd name="T33" fmla="*/ 10 h 34"/>
              <a:gd name="T34" fmla="*/ 3 w 37"/>
              <a:gd name="T35" fmla="*/ 6 h 34"/>
              <a:gd name="T36" fmla="*/ 5 w 37"/>
              <a:gd name="T37" fmla="*/ 4 h 34"/>
              <a:gd name="T38" fmla="*/ 7 w 37"/>
              <a:gd name="T39" fmla="*/ 2 h 34"/>
              <a:gd name="T40" fmla="*/ 11 w 37"/>
              <a:gd name="T41" fmla="*/ 2 h 34"/>
              <a:gd name="T42" fmla="*/ 13 w 37"/>
              <a:gd name="T43" fmla="*/ 0 h 34"/>
              <a:gd name="T44" fmla="*/ 18 w 37"/>
              <a:gd name="T45" fmla="*/ 0 h 34"/>
              <a:gd name="T46" fmla="*/ 22 w 37"/>
              <a:gd name="T47" fmla="*/ 0 h 34"/>
              <a:gd name="T48" fmla="*/ 24 w 37"/>
              <a:gd name="T49" fmla="*/ 2 h 34"/>
              <a:gd name="T50" fmla="*/ 29 w 37"/>
              <a:gd name="T51" fmla="*/ 2 h 34"/>
              <a:gd name="T52" fmla="*/ 31 w 37"/>
              <a:gd name="T53" fmla="*/ 4 h 34"/>
              <a:gd name="T54" fmla="*/ 33 w 37"/>
              <a:gd name="T55" fmla="*/ 6 h 34"/>
              <a:gd name="T56" fmla="*/ 35 w 37"/>
              <a:gd name="T57" fmla="*/ 8 h 34"/>
              <a:gd name="T58" fmla="*/ 35 w 37"/>
              <a:gd name="T59" fmla="*/ 12 h 34"/>
              <a:gd name="T60" fmla="*/ 37 w 37"/>
              <a:gd name="T61" fmla="*/ 14 h 34"/>
              <a:gd name="T62" fmla="*/ 18 w 37"/>
              <a:gd name="T63" fmla="*/ 16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
              <a:gd name="T97" fmla="*/ 0 h 34"/>
              <a:gd name="T98" fmla="*/ 37 w 37"/>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 h="34">
                <a:moveTo>
                  <a:pt x="18" y="16"/>
                </a:moveTo>
                <a:lnTo>
                  <a:pt x="37" y="16"/>
                </a:lnTo>
                <a:lnTo>
                  <a:pt x="37" y="18"/>
                </a:lnTo>
                <a:lnTo>
                  <a:pt x="35" y="20"/>
                </a:lnTo>
                <a:lnTo>
                  <a:pt x="35" y="22"/>
                </a:lnTo>
                <a:lnTo>
                  <a:pt x="35" y="24"/>
                </a:lnTo>
                <a:lnTo>
                  <a:pt x="33" y="26"/>
                </a:lnTo>
                <a:lnTo>
                  <a:pt x="33" y="28"/>
                </a:lnTo>
                <a:lnTo>
                  <a:pt x="31" y="28"/>
                </a:lnTo>
                <a:lnTo>
                  <a:pt x="29" y="30"/>
                </a:lnTo>
                <a:lnTo>
                  <a:pt x="27" y="32"/>
                </a:lnTo>
                <a:lnTo>
                  <a:pt x="24" y="32"/>
                </a:lnTo>
                <a:lnTo>
                  <a:pt x="22" y="32"/>
                </a:lnTo>
                <a:lnTo>
                  <a:pt x="20" y="34"/>
                </a:lnTo>
                <a:lnTo>
                  <a:pt x="18" y="34"/>
                </a:lnTo>
                <a:lnTo>
                  <a:pt x="16" y="34"/>
                </a:lnTo>
                <a:lnTo>
                  <a:pt x="13" y="32"/>
                </a:lnTo>
                <a:lnTo>
                  <a:pt x="11" y="32"/>
                </a:lnTo>
                <a:lnTo>
                  <a:pt x="9" y="32"/>
                </a:lnTo>
                <a:lnTo>
                  <a:pt x="9" y="30"/>
                </a:lnTo>
                <a:lnTo>
                  <a:pt x="7" y="30"/>
                </a:lnTo>
                <a:lnTo>
                  <a:pt x="7" y="28"/>
                </a:lnTo>
                <a:lnTo>
                  <a:pt x="5" y="28"/>
                </a:lnTo>
                <a:lnTo>
                  <a:pt x="3" y="26"/>
                </a:lnTo>
                <a:lnTo>
                  <a:pt x="3" y="24"/>
                </a:lnTo>
                <a:lnTo>
                  <a:pt x="0" y="24"/>
                </a:lnTo>
                <a:lnTo>
                  <a:pt x="0" y="22"/>
                </a:lnTo>
                <a:lnTo>
                  <a:pt x="0" y="20"/>
                </a:lnTo>
                <a:lnTo>
                  <a:pt x="0" y="18"/>
                </a:lnTo>
                <a:lnTo>
                  <a:pt x="0" y="16"/>
                </a:lnTo>
                <a:lnTo>
                  <a:pt x="0" y="14"/>
                </a:lnTo>
                <a:lnTo>
                  <a:pt x="0" y="12"/>
                </a:lnTo>
                <a:lnTo>
                  <a:pt x="0" y="10"/>
                </a:lnTo>
                <a:lnTo>
                  <a:pt x="3" y="10"/>
                </a:lnTo>
                <a:lnTo>
                  <a:pt x="3" y="8"/>
                </a:lnTo>
                <a:lnTo>
                  <a:pt x="3" y="6"/>
                </a:lnTo>
                <a:lnTo>
                  <a:pt x="5" y="6"/>
                </a:lnTo>
                <a:lnTo>
                  <a:pt x="5" y="4"/>
                </a:lnTo>
                <a:lnTo>
                  <a:pt x="7" y="4"/>
                </a:lnTo>
                <a:lnTo>
                  <a:pt x="7" y="2"/>
                </a:lnTo>
                <a:lnTo>
                  <a:pt x="9" y="2"/>
                </a:lnTo>
                <a:lnTo>
                  <a:pt x="11" y="2"/>
                </a:lnTo>
                <a:lnTo>
                  <a:pt x="11" y="0"/>
                </a:lnTo>
                <a:lnTo>
                  <a:pt x="13" y="0"/>
                </a:lnTo>
                <a:lnTo>
                  <a:pt x="16" y="0"/>
                </a:lnTo>
                <a:lnTo>
                  <a:pt x="18" y="0"/>
                </a:lnTo>
                <a:lnTo>
                  <a:pt x="20" y="0"/>
                </a:lnTo>
                <a:lnTo>
                  <a:pt x="22" y="0"/>
                </a:lnTo>
                <a:lnTo>
                  <a:pt x="24" y="0"/>
                </a:lnTo>
                <a:lnTo>
                  <a:pt x="24" y="2"/>
                </a:lnTo>
                <a:lnTo>
                  <a:pt x="27" y="2"/>
                </a:lnTo>
                <a:lnTo>
                  <a:pt x="29" y="2"/>
                </a:lnTo>
                <a:lnTo>
                  <a:pt x="29" y="4"/>
                </a:lnTo>
                <a:lnTo>
                  <a:pt x="31" y="4"/>
                </a:lnTo>
                <a:lnTo>
                  <a:pt x="31" y="6"/>
                </a:lnTo>
                <a:lnTo>
                  <a:pt x="33" y="6"/>
                </a:lnTo>
                <a:lnTo>
                  <a:pt x="33" y="8"/>
                </a:lnTo>
                <a:lnTo>
                  <a:pt x="35" y="8"/>
                </a:lnTo>
                <a:lnTo>
                  <a:pt x="35" y="10"/>
                </a:lnTo>
                <a:lnTo>
                  <a:pt x="35" y="12"/>
                </a:lnTo>
                <a:lnTo>
                  <a:pt x="35" y="14"/>
                </a:lnTo>
                <a:lnTo>
                  <a:pt x="37" y="14"/>
                </a:lnTo>
                <a:lnTo>
                  <a:pt x="37" y="16"/>
                </a:lnTo>
                <a:lnTo>
                  <a:pt x="18" y="16"/>
                </a:lnTo>
                <a:close/>
              </a:path>
            </a:pathLst>
          </a:custGeom>
          <a:solidFill>
            <a:srgbClr val="000000"/>
          </a:solidFill>
          <a:ln w="19050">
            <a:solidFill>
              <a:schemeClr val="tx1"/>
            </a:solidFill>
            <a:round/>
            <a:headEnd/>
            <a:tailEnd/>
          </a:ln>
        </p:spPr>
        <p:txBody>
          <a:bodyPr/>
          <a:lstStyle/>
          <a:p>
            <a:endParaRPr lang="en-US"/>
          </a:p>
        </p:txBody>
      </p:sp>
      <p:sp>
        <p:nvSpPr>
          <p:cNvPr id="22859" name="Freeform 975"/>
          <p:cNvSpPr>
            <a:spLocks/>
          </p:cNvSpPr>
          <p:nvPr/>
        </p:nvSpPr>
        <p:spPr bwMode="auto">
          <a:xfrm>
            <a:off x="5441950" y="1335088"/>
            <a:ext cx="36513" cy="36512"/>
          </a:xfrm>
          <a:custGeom>
            <a:avLst/>
            <a:gdLst>
              <a:gd name="T0" fmla="*/ 37 w 37"/>
              <a:gd name="T1" fmla="*/ 18 h 34"/>
              <a:gd name="T2" fmla="*/ 35 w 37"/>
              <a:gd name="T3" fmla="*/ 16 h 34"/>
              <a:gd name="T4" fmla="*/ 35 w 37"/>
              <a:gd name="T5" fmla="*/ 12 h 34"/>
              <a:gd name="T6" fmla="*/ 33 w 37"/>
              <a:gd name="T7" fmla="*/ 10 h 34"/>
              <a:gd name="T8" fmla="*/ 31 w 37"/>
              <a:gd name="T9" fmla="*/ 6 h 34"/>
              <a:gd name="T10" fmla="*/ 29 w 37"/>
              <a:gd name="T11" fmla="*/ 4 h 34"/>
              <a:gd name="T12" fmla="*/ 24 w 37"/>
              <a:gd name="T13" fmla="*/ 2 h 34"/>
              <a:gd name="T14" fmla="*/ 20 w 37"/>
              <a:gd name="T15" fmla="*/ 2 h 34"/>
              <a:gd name="T16" fmla="*/ 18 w 37"/>
              <a:gd name="T17" fmla="*/ 0 h 34"/>
              <a:gd name="T18" fmla="*/ 16 w 37"/>
              <a:gd name="T19" fmla="*/ 2 h 34"/>
              <a:gd name="T20" fmla="*/ 11 w 37"/>
              <a:gd name="T21" fmla="*/ 2 h 34"/>
              <a:gd name="T22" fmla="*/ 9 w 37"/>
              <a:gd name="T23" fmla="*/ 4 h 34"/>
              <a:gd name="T24" fmla="*/ 7 w 37"/>
              <a:gd name="T25" fmla="*/ 6 h 34"/>
              <a:gd name="T26" fmla="*/ 5 w 37"/>
              <a:gd name="T27" fmla="*/ 8 h 34"/>
              <a:gd name="T28" fmla="*/ 3 w 37"/>
              <a:gd name="T29" fmla="*/ 10 h 34"/>
              <a:gd name="T30" fmla="*/ 0 w 37"/>
              <a:gd name="T31" fmla="*/ 14 h 34"/>
              <a:gd name="T32" fmla="*/ 0 w 37"/>
              <a:gd name="T33" fmla="*/ 18 h 34"/>
              <a:gd name="T34" fmla="*/ 0 w 37"/>
              <a:gd name="T35" fmla="*/ 22 h 34"/>
              <a:gd name="T36" fmla="*/ 3 w 37"/>
              <a:gd name="T37" fmla="*/ 24 h 34"/>
              <a:gd name="T38" fmla="*/ 3 w 37"/>
              <a:gd name="T39" fmla="*/ 28 h 34"/>
              <a:gd name="T40" fmla="*/ 5 w 37"/>
              <a:gd name="T41" fmla="*/ 30 h 34"/>
              <a:gd name="T42" fmla="*/ 7 w 37"/>
              <a:gd name="T43" fmla="*/ 32 h 34"/>
              <a:gd name="T44" fmla="*/ 11 w 37"/>
              <a:gd name="T45" fmla="*/ 32 h 34"/>
              <a:gd name="T46" fmla="*/ 13 w 37"/>
              <a:gd name="T47" fmla="*/ 34 h 34"/>
              <a:gd name="T48" fmla="*/ 18 w 37"/>
              <a:gd name="T49" fmla="*/ 34 h 34"/>
              <a:gd name="T50" fmla="*/ 22 w 37"/>
              <a:gd name="T51" fmla="*/ 34 h 34"/>
              <a:gd name="T52" fmla="*/ 27 w 37"/>
              <a:gd name="T53" fmla="*/ 32 h 34"/>
              <a:gd name="T54" fmla="*/ 29 w 37"/>
              <a:gd name="T55" fmla="*/ 30 h 34"/>
              <a:gd name="T56" fmla="*/ 31 w 37"/>
              <a:gd name="T57" fmla="*/ 28 h 34"/>
              <a:gd name="T58" fmla="*/ 33 w 37"/>
              <a:gd name="T59" fmla="*/ 26 h 34"/>
              <a:gd name="T60" fmla="*/ 35 w 37"/>
              <a:gd name="T61" fmla="*/ 24 h 34"/>
              <a:gd name="T62" fmla="*/ 35 w 37"/>
              <a:gd name="T63" fmla="*/ 20 h 34"/>
              <a:gd name="T64" fmla="*/ 37 w 37"/>
              <a:gd name="T65" fmla="*/ 18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4"/>
              <a:gd name="T101" fmla="*/ 37 w 37"/>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4">
                <a:moveTo>
                  <a:pt x="18" y="18"/>
                </a:moveTo>
                <a:lnTo>
                  <a:pt x="37" y="18"/>
                </a:lnTo>
                <a:lnTo>
                  <a:pt x="37" y="16"/>
                </a:lnTo>
                <a:lnTo>
                  <a:pt x="35" y="16"/>
                </a:lnTo>
                <a:lnTo>
                  <a:pt x="35" y="14"/>
                </a:lnTo>
                <a:lnTo>
                  <a:pt x="35" y="12"/>
                </a:lnTo>
                <a:lnTo>
                  <a:pt x="35" y="10"/>
                </a:lnTo>
                <a:lnTo>
                  <a:pt x="33" y="10"/>
                </a:lnTo>
                <a:lnTo>
                  <a:pt x="33" y="8"/>
                </a:lnTo>
                <a:lnTo>
                  <a:pt x="31" y="6"/>
                </a:lnTo>
                <a:lnTo>
                  <a:pt x="31" y="4"/>
                </a:lnTo>
                <a:lnTo>
                  <a:pt x="29" y="4"/>
                </a:lnTo>
                <a:lnTo>
                  <a:pt x="27" y="2"/>
                </a:lnTo>
                <a:lnTo>
                  <a:pt x="24" y="2"/>
                </a:lnTo>
                <a:lnTo>
                  <a:pt x="22" y="2"/>
                </a:lnTo>
                <a:lnTo>
                  <a:pt x="20" y="2"/>
                </a:lnTo>
                <a:lnTo>
                  <a:pt x="20" y="0"/>
                </a:lnTo>
                <a:lnTo>
                  <a:pt x="18" y="0"/>
                </a:lnTo>
                <a:lnTo>
                  <a:pt x="16" y="0"/>
                </a:lnTo>
                <a:lnTo>
                  <a:pt x="16" y="2"/>
                </a:lnTo>
                <a:lnTo>
                  <a:pt x="13" y="2"/>
                </a:lnTo>
                <a:lnTo>
                  <a:pt x="11" y="2"/>
                </a:lnTo>
                <a:lnTo>
                  <a:pt x="9" y="2"/>
                </a:lnTo>
                <a:lnTo>
                  <a:pt x="9" y="4"/>
                </a:lnTo>
                <a:lnTo>
                  <a:pt x="7" y="4"/>
                </a:lnTo>
                <a:lnTo>
                  <a:pt x="7" y="6"/>
                </a:lnTo>
                <a:lnTo>
                  <a:pt x="5" y="6"/>
                </a:lnTo>
                <a:lnTo>
                  <a:pt x="5" y="8"/>
                </a:lnTo>
                <a:lnTo>
                  <a:pt x="3" y="8"/>
                </a:lnTo>
                <a:lnTo>
                  <a:pt x="3" y="10"/>
                </a:lnTo>
                <a:lnTo>
                  <a:pt x="0" y="12"/>
                </a:lnTo>
                <a:lnTo>
                  <a:pt x="0" y="14"/>
                </a:lnTo>
                <a:lnTo>
                  <a:pt x="0" y="16"/>
                </a:lnTo>
                <a:lnTo>
                  <a:pt x="0" y="18"/>
                </a:lnTo>
                <a:lnTo>
                  <a:pt x="0" y="20"/>
                </a:lnTo>
                <a:lnTo>
                  <a:pt x="0" y="22"/>
                </a:lnTo>
                <a:lnTo>
                  <a:pt x="0" y="24"/>
                </a:lnTo>
                <a:lnTo>
                  <a:pt x="3" y="24"/>
                </a:lnTo>
                <a:lnTo>
                  <a:pt x="3" y="26"/>
                </a:lnTo>
                <a:lnTo>
                  <a:pt x="3" y="28"/>
                </a:lnTo>
                <a:lnTo>
                  <a:pt x="5" y="28"/>
                </a:lnTo>
                <a:lnTo>
                  <a:pt x="5" y="30"/>
                </a:lnTo>
                <a:lnTo>
                  <a:pt x="7" y="30"/>
                </a:lnTo>
                <a:lnTo>
                  <a:pt x="7" y="32"/>
                </a:lnTo>
                <a:lnTo>
                  <a:pt x="9" y="32"/>
                </a:lnTo>
                <a:lnTo>
                  <a:pt x="11" y="32"/>
                </a:lnTo>
                <a:lnTo>
                  <a:pt x="11" y="34"/>
                </a:lnTo>
                <a:lnTo>
                  <a:pt x="13" y="34"/>
                </a:lnTo>
                <a:lnTo>
                  <a:pt x="16" y="34"/>
                </a:lnTo>
                <a:lnTo>
                  <a:pt x="18" y="34"/>
                </a:lnTo>
                <a:lnTo>
                  <a:pt x="20" y="34"/>
                </a:lnTo>
                <a:lnTo>
                  <a:pt x="22" y="34"/>
                </a:lnTo>
                <a:lnTo>
                  <a:pt x="24" y="34"/>
                </a:lnTo>
                <a:lnTo>
                  <a:pt x="27" y="32"/>
                </a:lnTo>
                <a:lnTo>
                  <a:pt x="29" y="32"/>
                </a:lnTo>
                <a:lnTo>
                  <a:pt x="29" y="30"/>
                </a:lnTo>
                <a:lnTo>
                  <a:pt x="31" y="30"/>
                </a:lnTo>
                <a:lnTo>
                  <a:pt x="31" y="28"/>
                </a:lnTo>
                <a:lnTo>
                  <a:pt x="33" y="28"/>
                </a:lnTo>
                <a:lnTo>
                  <a:pt x="33" y="26"/>
                </a:lnTo>
                <a:lnTo>
                  <a:pt x="35" y="26"/>
                </a:lnTo>
                <a:lnTo>
                  <a:pt x="35" y="24"/>
                </a:lnTo>
                <a:lnTo>
                  <a:pt x="35" y="22"/>
                </a:lnTo>
                <a:lnTo>
                  <a:pt x="35" y="20"/>
                </a:lnTo>
                <a:lnTo>
                  <a:pt x="37" y="20"/>
                </a:lnTo>
                <a:lnTo>
                  <a:pt x="37" y="18"/>
                </a:lnTo>
                <a:lnTo>
                  <a:pt x="18" y="18"/>
                </a:lnTo>
                <a:close/>
              </a:path>
            </a:pathLst>
          </a:custGeom>
          <a:solidFill>
            <a:srgbClr val="000000"/>
          </a:solidFill>
          <a:ln w="19050">
            <a:solidFill>
              <a:schemeClr val="tx1"/>
            </a:solidFill>
            <a:round/>
            <a:headEnd/>
            <a:tailEnd/>
          </a:ln>
        </p:spPr>
        <p:txBody>
          <a:bodyPr/>
          <a:lstStyle/>
          <a:p>
            <a:endParaRPr lang="en-US"/>
          </a:p>
        </p:txBody>
      </p:sp>
      <p:sp>
        <p:nvSpPr>
          <p:cNvPr id="22860" name="Line 976"/>
          <p:cNvSpPr>
            <a:spLocks noChangeShapeType="1"/>
          </p:cNvSpPr>
          <p:nvPr/>
        </p:nvSpPr>
        <p:spPr bwMode="auto">
          <a:xfrm>
            <a:off x="5459413" y="1354138"/>
            <a:ext cx="1587" cy="258762"/>
          </a:xfrm>
          <a:prstGeom prst="line">
            <a:avLst/>
          </a:prstGeom>
          <a:noFill/>
          <a:ln w="19050">
            <a:solidFill>
              <a:schemeClr val="tx1"/>
            </a:solidFill>
            <a:round/>
            <a:headEnd/>
            <a:tailEnd/>
          </a:ln>
        </p:spPr>
        <p:txBody>
          <a:bodyPr/>
          <a:lstStyle/>
          <a:p>
            <a:endParaRPr lang="en-GB"/>
          </a:p>
        </p:txBody>
      </p:sp>
      <p:sp>
        <p:nvSpPr>
          <p:cNvPr id="22861" name="Freeform 977"/>
          <p:cNvSpPr>
            <a:spLocks/>
          </p:cNvSpPr>
          <p:nvPr/>
        </p:nvSpPr>
        <p:spPr bwMode="auto">
          <a:xfrm>
            <a:off x="5375275" y="1612900"/>
            <a:ext cx="85725" cy="174625"/>
          </a:xfrm>
          <a:custGeom>
            <a:avLst/>
            <a:gdLst>
              <a:gd name="T0" fmla="*/ 83 w 87"/>
              <a:gd name="T1" fmla="*/ 162 h 162"/>
              <a:gd name="T2" fmla="*/ 74 w 87"/>
              <a:gd name="T3" fmla="*/ 160 h 162"/>
              <a:gd name="T4" fmla="*/ 65 w 87"/>
              <a:gd name="T5" fmla="*/ 160 h 162"/>
              <a:gd name="T6" fmla="*/ 57 w 87"/>
              <a:gd name="T7" fmla="*/ 156 h 162"/>
              <a:gd name="T8" fmla="*/ 50 w 87"/>
              <a:gd name="T9" fmla="*/ 154 h 162"/>
              <a:gd name="T10" fmla="*/ 41 w 87"/>
              <a:gd name="T11" fmla="*/ 150 h 162"/>
              <a:gd name="T12" fmla="*/ 35 w 87"/>
              <a:gd name="T13" fmla="*/ 145 h 162"/>
              <a:gd name="T14" fmla="*/ 28 w 87"/>
              <a:gd name="T15" fmla="*/ 141 h 162"/>
              <a:gd name="T16" fmla="*/ 24 w 87"/>
              <a:gd name="T17" fmla="*/ 135 h 162"/>
              <a:gd name="T18" fmla="*/ 17 w 87"/>
              <a:gd name="T19" fmla="*/ 129 h 162"/>
              <a:gd name="T20" fmla="*/ 13 w 87"/>
              <a:gd name="T21" fmla="*/ 123 h 162"/>
              <a:gd name="T22" fmla="*/ 9 w 87"/>
              <a:gd name="T23" fmla="*/ 115 h 162"/>
              <a:gd name="T24" fmla="*/ 6 w 87"/>
              <a:gd name="T25" fmla="*/ 109 h 162"/>
              <a:gd name="T26" fmla="*/ 2 w 87"/>
              <a:gd name="T27" fmla="*/ 101 h 162"/>
              <a:gd name="T28" fmla="*/ 2 w 87"/>
              <a:gd name="T29" fmla="*/ 93 h 162"/>
              <a:gd name="T30" fmla="*/ 0 w 87"/>
              <a:gd name="T31" fmla="*/ 85 h 162"/>
              <a:gd name="T32" fmla="*/ 0 w 87"/>
              <a:gd name="T33" fmla="*/ 77 h 162"/>
              <a:gd name="T34" fmla="*/ 2 w 87"/>
              <a:gd name="T35" fmla="*/ 69 h 162"/>
              <a:gd name="T36" fmla="*/ 2 w 87"/>
              <a:gd name="T37" fmla="*/ 60 h 162"/>
              <a:gd name="T38" fmla="*/ 6 w 87"/>
              <a:gd name="T39" fmla="*/ 52 h 162"/>
              <a:gd name="T40" fmla="*/ 9 w 87"/>
              <a:gd name="T41" fmla="*/ 46 h 162"/>
              <a:gd name="T42" fmla="*/ 13 w 87"/>
              <a:gd name="T43" fmla="*/ 38 h 162"/>
              <a:gd name="T44" fmla="*/ 17 w 87"/>
              <a:gd name="T45" fmla="*/ 32 h 162"/>
              <a:gd name="T46" fmla="*/ 24 w 87"/>
              <a:gd name="T47" fmla="*/ 26 h 162"/>
              <a:gd name="T48" fmla="*/ 28 w 87"/>
              <a:gd name="T49" fmla="*/ 20 h 162"/>
              <a:gd name="T50" fmla="*/ 35 w 87"/>
              <a:gd name="T51" fmla="*/ 16 h 162"/>
              <a:gd name="T52" fmla="*/ 41 w 87"/>
              <a:gd name="T53" fmla="*/ 12 h 162"/>
              <a:gd name="T54" fmla="*/ 50 w 87"/>
              <a:gd name="T55" fmla="*/ 8 h 162"/>
              <a:gd name="T56" fmla="*/ 57 w 87"/>
              <a:gd name="T57" fmla="*/ 6 h 162"/>
              <a:gd name="T58" fmla="*/ 65 w 87"/>
              <a:gd name="T59" fmla="*/ 2 h 162"/>
              <a:gd name="T60" fmla="*/ 74 w 87"/>
              <a:gd name="T61" fmla="*/ 2 h 162"/>
              <a:gd name="T62" fmla="*/ 83 w 87"/>
              <a:gd name="T63" fmla="*/ 0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162"/>
                </a:moveTo>
                <a:lnTo>
                  <a:pt x="83" y="162"/>
                </a:lnTo>
                <a:lnTo>
                  <a:pt x="78" y="162"/>
                </a:lnTo>
                <a:lnTo>
                  <a:pt x="74" y="160"/>
                </a:lnTo>
                <a:lnTo>
                  <a:pt x="70" y="160"/>
                </a:lnTo>
                <a:lnTo>
                  <a:pt x="65" y="160"/>
                </a:lnTo>
                <a:lnTo>
                  <a:pt x="61" y="158"/>
                </a:lnTo>
                <a:lnTo>
                  <a:pt x="57" y="156"/>
                </a:lnTo>
                <a:lnTo>
                  <a:pt x="54" y="156"/>
                </a:lnTo>
                <a:lnTo>
                  <a:pt x="50" y="154"/>
                </a:lnTo>
                <a:lnTo>
                  <a:pt x="46" y="152"/>
                </a:lnTo>
                <a:lnTo>
                  <a:pt x="41" y="150"/>
                </a:lnTo>
                <a:lnTo>
                  <a:pt x="39" y="147"/>
                </a:lnTo>
                <a:lnTo>
                  <a:pt x="35" y="145"/>
                </a:lnTo>
                <a:lnTo>
                  <a:pt x="33" y="143"/>
                </a:lnTo>
                <a:lnTo>
                  <a:pt x="28" y="141"/>
                </a:lnTo>
                <a:lnTo>
                  <a:pt x="26" y="137"/>
                </a:lnTo>
                <a:lnTo>
                  <a:pt x="24" y="135"/>
                </a:lnTo>
                <a:lnTo>
                  <a:pt x="20" y="131"/>
                </a:lnTo>
                <a:lnTo>
                  <a:pt x="17" y="129"/>
                </a:lnTo>
                <a:lnTo>
                  <a:pt x="15" y="125"/>
                </a:lnTo>
                <a:lnTo>
                  <a:pt x="13" y="123"/>
                </a:lnTo>
                <a:lnTo>
                  <a:pt x="11" y="119"/>
                </a:lnTo>
                <a:lnTo>
                  <a:pt x="9" y="115"/>
                </a:lnTo>
                <a:lnTo>
                  <a:pt x="6" y="111"/>
                </a:lnTo>
                <a:lnTo>
                  <a:pt x="6" y="109"/>
                </a:lnTo>
                <a:lnTo>
                  <a:pt x="4" y="105"/>
                </a:lnTo>
                <a:lnTo>
                  <a:pt x="2" y="101"/>
                </a:lnTo>
                <a:lnTo>
                  <a:pt x="2" y="97"/>
                </a:lnTo>
                <a:lnTo>
                  <a:pt x="2" y="93"/>
                </a:lnTo>
                <a:lnTo>
                  <a:pt x="0" y="89"/>
                </a:lnTo>
                <a:lnTo>
                  <a:pt x="0" y="85"/>
                </a:lnTo>
                <a:lnTo>
                  <a:pt x="0" y="81"/>
                </a:lnTo>
                <a:lnTo>
                  <a:pt x="0" y="77"/>
                </a:lnTo>
                <a:lnTo>
                  <a:pt x="0" y="73"/>
                </a:lnTo>
                <a:lnTo>
                  <a:pt x="2" y="69"/>
                </a:lnTo>
                <a:lnTo>
                  <a:pt x="2" y="65"/>
                </a:lnTo>
                <a:lnTo>
                  <a:pt x="2" y="60"/>
                </a:lnTo>
                <a:lnTo>
                  <a:pt x="4" y="56"/>
                </a:lnTo>
                <a:lnTo>
                  <a:pt x="6" y="52"/>
                </a:lnTo>
                <a:lnTo>
                  <a:pt x="6" y="48"/>
                </a:lnTo>
                <a:lnTo>
                  <a:pt x="9" y="46"/>
                </a:lnTo>
                <a:lnTo>
                  <a:pt x="11" y="42"/>
                </a:lnTo>
                <a:lnTo>
                  <a:pt x="13" y="38"/>
                </a:lnTo>
                <a:lnTo>
                  <a:pt x="15" y="36"/>
                </a:lnTo>
                <a:lnTo>
                  <a:pt x="17" y="32"/>
                </a:lnTo>
                <a:lnTo>
                  <a:pt x="20" y="30"/>
                </a:lnTo>
                <a:lnTo>
                  <a:pt x="24" y="26"/>
                </a:lnTo>
                <a:lnTo>
                  <a:pt x="26" y="24"/>
                </a:lnTo>
                <a:lnTo>
                  <a:pt x="28" y="20"/>
                </a:lnTo>
                <a:lnTo>
                  <a:pt x="33" y="18"/>
                </a:lnTo>
                <a:lnTo>
                  <a:pt x="35" y="16"/>
                </a:lnTo>
                <a:lnTo>
                  <a:pt x="39" y="14"/>
                </a:lnTo>
                <a:lnTo>
                  <a:pt x="41" y="12"/>
                </a:lnTo>
                <a:lnTo>
                  <a:pt x="46" y="10"/>
                </a:lnTo>
                <a:lnTo>
                  <a:pt x="50" y="8"/>
                </a:lnTo>
                <a:lnTo>
                  <a:pt x="54" y="6"/>
                </a:lnTo>
                <a:lnTo>
                  <a:pt x="57" y="6"/>
                </a:lnTo>
                <a:lnTo>
                  <a:pt x="61" y="4"/>
                </a:lnTo>
                <a:lnTo>
                  <a:pt x="65" y="2"/>
                </a:lnTo>
                <a:lnTo>
                  <a:pt x="70" y="2"/>
                </a:lnTo>
                <a:lnTo>
                  <a:pt x="74" y="2"/>
                </a:lnTo>
                <a:lnTo>
                  <a:pt x="78" y="0"/>
                </a:lnTo>
                <a:lnTo>
                  <a:pt x="83" y="0"/>
                </a:lnTo>
                <a:lnTo>
                  <a:pt x="87" y="0"/>
                </a:lnTo>
              </a:path>
            </a:pathLst>
          </a:custGeom>
          <a:noFill/>
          <a:ln w="19050">
            <a:solidFill>
              <a:schemeClr val="tx1"/>
            </a:solidFill>
            <a:round/>
            <a:headEnd/>
            <a:tailEnd/>
          </a:ln>
        </p:spPr>
        <p:txBody>
          <a:bodyPr/>
          <a:lstStyle/>
          <a:p>
            <a:endParaRPr lang="en-US"/>
          </a:p>
        </p:txBody>
      </p:sp>
      <p:sp>
        <p:nvSpPr>
          <p:cNvPr id="22862" name="Freeform 978"/>
          <p:cNvSpPr>
            <a:spLocks/>
          </p:cNvSpPr>
          <p:nvPr/>
        </p:nvSpPr>
        <p:spPr bwMode="auto">
          <a:xfrm>
            <a:off x="5375275" y="1787525"/>
            <a:ext cx="85725" cy="174625"/>
          </a:xfrm>
          <a:custGeom>
            <a:avLst/>
            <a:gdLst>
              <a:gd name="T0" fmla="*/ 83 w 87"/>
              <a:gd name="T1" fmla="*/ 0 h 162"/>
              <a:gd name="T2" fmla="*/ 74 w 87"/>
              <a:gd name="T3" fmla="*/ 0 h 162"/>
              <a:gd name="T4" fmla="*/ 65 w 87"/>
              <a:gd name="T5" fmla="*/ 2 h 162"/>
              <a:gd name="T6" fmla="*/ 57 w 87"/>
              <a:gd name="T7" fmla="*/ 4 h 162"/>
              <a:gd name="T8" fmla="*/ 50 w 87"/>
              <a:gd name="T9" fmla="*/ 8 h 162"/>
              <a:gd name="T10" fmla="*/ 41 w 87"/>
              <a:gd name="T11" fmla="*/ 12 h 162"/>
              <a:gd name="T12" fmla="*/ 35 w 87"/>
              <a:gd name="T13" fmla="*/ 16 h 162"/>
              <a:gd name="T14" fmla="*/ 28 w 87"/>
              <a:gd name="T15" fmla="*/ 20 h 162"/>
              <a:gd name="T16" fmla="*/ 24 w 87"/>
              <a:gd name="T17" fmla="*/ 26 h 162"/>
              <a:gd name="T18" fmla="*/ 17 w 87"/>
              <a:gd name="T19" fmla="*/ 32 h 162"/>
              <a:gd name="T20" fmla="*/ 13 w 87"/>
              <a:gd name="T21" fmla="*/ 38 h 162"/>
              <a:gd name="T22" fmla="*/ 9 w 87"/>
              <a:gd name="T23" fmla="*/ 46 h 162"/>
              <a:gd name="T24" fmla="*/ 6 w 87"/>
              <a:gd name="T25" fmla="*/ 52 h 162"/>
              <a:gd name="T26" fmla="*/ 2 w 87"/>
              <a:gd name="T27" fmla="*/ 60 h 162"/>
              <a:gd name="T28" fmla="*/ 2 w 87"/>
              <a:gd name="T29" fmla="*/ 68 h 162"/>
              <a:gd name="T30" fmla="*/ 0 w 87"/>
              <a:gd name="T31" fmla="*/ 77 h 162"/>
              <a:gd name="T32" fmla="*/ 0 w 87"/>
              <a:gd name="T33" fmla="*/ 85 h 162"/>
              <a:gd name="T34" fmla="*/ 2 w 87"/>
              <a:gd name="T35" fmla="*/ 93 h 162"/>
              <a:gd name="T36" fmla="*/ 2 w 87"/>
              <a:gd name="T37" fmla="*/ 101 h 162"/>
              <a:gd name="T38" fmla="*/ 6 w 87"/>
              <a:gd name="T39" fmla="*/ 107 h 162"/>
              <a:gd name="T40" fmla="*/ 9 w 87"/>
              <a:gd name="T41" fmla="*/ 115 h 162"/>
              <a:gd name="T42" fmla="*/ 13 w 87"/>
              <a:gd name="T43" fmla="*/ 121 h 162"/>
              <a:gd name="T44" fmla="*/ 17 w 87"/>
              <a:gd name="T45" fmla="*/ 129 h 162"/>
              <a:gd name="T46" fmla="*/ 24 w 87"/>
              <a:gd name="T47" fmla="*/ 135 h 162"/>
              <a:gd name="T48" fmla="*/ 28 w 87"/>
              <a:gd name="T49" fmla="*/ 139 h 162"/>
              <a:gd name="T50" fmla="*/ 35 w 87"/>
              <a:gd name="T51" fmla="*/ 145 h 162"/>
              <a:gd name="T52" fmla="*/ 41 w 87"/>
              <a:gd name="T53" fmla="*/ 149 h 162"/>
              <a:gd name="T54" fmla="*/ 50 w 87"/>
              <a:gd name="T55" fmla="*/ 153 h 162"/>
              <a:gd name="T56" fmla="*/ 57 w 87"/>
              <a:gd name="T57" fmla="*/ 156 h 162"/>
              <a:gd name="T58" fmla="*/ 65 w 87"/>
              <a:gd name="T59" fmla="*/ 158 h 162"/>
              <a:gd name="T60" fmla="*/ 74 w 87"/>
              <a:gd name="T61" fmla="*/ 160 h 162"/>
              <a:gd name="T62" fmla="*/ 83 w 87"/>
              <a:gd name="T63" fmla="*/ 162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0"/>
                </a:moveTo>
                <a:lnTo>
                  <a:pt x="83" y="0"/>
                </a:lnTo>
                <a:lnTo>
                  <a:pt x="78" y="0"/>
                </a:lnTo>
                <a:lnTo>
                  <a:pt x="74" y="0"/>
                </a:lnTo>
                <a:lnTo>
                  <a:pt x="70" y="2"/>
                </a:lnTo>
                <a:lnTo>
                  <a:pt x="65" y="2"/>
                </a:lnTo>
                <a:lnTo>
                  <a:pt x="61" y="4"/>
                </a:lnTo>
                <a:lnTo>
                  <a:pt x="57" y="4"/>
                </a:lnTo>
                <a:lnTo>
                  <a:pt x="54" y="6"/>
                </a:lnTo>
                <a:lnTo>
                  <a:pt x="50" y="8"/>
                </a:lnTo>
                <a:lnTo>
                  <a:pt x="46" y="10"/>
                </a:lnTo>
                <a:lnTo>
                  <a:pt x="41" y="12"/>
                </a:lnTo>
                <a:lnTo>
                  <a:pt x="39" y="14"/>
                </a:lnTo>
                <a:lnTo>
                  <a:pt x="35" y="16"/>
                </a:lnTo>
                <a:lnTo>
                  <a:pt x="33" y="18"/>
                </a:lnTo>
                <a:lnTo>
                  <a:pt x="28" y="20"/>
                </a:lnTo>
                <a:lnTo>
                  <a:pt x="26" y="24"/>
                </a:lnTo>
                <a:lnTo>
                  <a:pt x="24" y="26"/>
                </a:lnTo>
                <a:lnTo>
                  <a:pt x="20" y="28"/>
                </a:lnTo>
                <a:lnTo>
                  <a:pt x="17" y="32"/>
                </a:lnTo>
                <a:lnTo>
                  <a:pt x="15" y="36"/>
                </a:lnTo>
                <a:lnTo>
                  <a:pt x="13" y="38"/>
                </a:lnTo>
                <a:lnTo>
                  <a:pt x="11" y="42"/>
                </a:lnTo>
                <a:lnTo>
                  <a:pt x="9" y="46"/>
                </a:lnTo>
                <a:lnTo>
                  <a:pt x="6" y="48"/>
                </a:lnTo>
                <a:lnTo>
                  <a:pt x="6" y="52"/>
                </a:lnTo>
                <a:lnTo>
                  <a:pt x="4" y="56"/>
                </a:lnTo>
                <a:lnTo>
                  <a:pt x="2" y="60"/>
                </a:lnTo>
                <a:lnTo>
                  <a:pt x="2" y="64"/>
                </a:lnTo>
                <a:lnTo>
                  <a:pt x="2" y="68"/>
                </a:lnTo>
                <a:lnTo>
                  <a:pt x="0" y="73"/>
                </a:lnTo>
                <a:lnTo>
                  <a:pt x="0" y="77"/>
                </a:lnTo>
                <a:lnTo>
                  <a:pt x="0" y="81"/>
                </a:lnTo>
                <a:lnTo>
                  <a:pt x="0" y="85"/>
                </a:lnTo>
                <a:lnTo>
                  <a:pt x="0" y="89"/>
                </a:lnTo>
                <a:lnTo>
                  <a:pt x="2" y="93"/>
                </a:lnTo>
                <a:lnTo>
                  <a:pt x="2" y="97"/>
                </a:lnTo>
                <a:lnTo>
                  <a:pt x="2" y="101"/>
                </a:lnTo>
                <a:lnTo>
                  <a:pt x="4" y="105"/>
                </a:lnTo>
                <a:lnTo>
                  <a:pt x="6" y="107"/>
                </a:lnTo>
                <a:lnTo>
                  <a:pt x="6" y="111"/>
                </a:lnTo>
                <a:lnTo>
                  <a:pt x="9" y="115"/>
                </a:lnTo>
                <a:lnTo>
                  <a:pt x="11" y="119"/>
                </a:lnTo>
                <a:lnTo>
                  <a:pt x="13" y="121"/>
                </a:lnTo>
                <a:lnTo>
                  <a:pt x="15" y="125"/>
                </a:lnTo>
                <a:lnTo>
                  <a:pt x="17" y="129"/>
                </a:lnTo>
                <a:lnTo>
                  <a:pt x="20" y="131"/>
                </a:lnTo>
                <a:lnTo>
                  <a:pt x="24" y="135"/>
                </a:lnTo>
                <a:lnTo>
                  <a:pt x="26" y="137"/>
                </a:lnTo>
                <a:lnTo>
                  <a:pt x="28" y="139"/>
                </a:lnTo>
                <a:lnTo>
                  <a:pt x="33" y="143"/>
                </a:lnTo>
                <a:lnTo>
                  <a:pt x="35" y="145"/>
                </a:lnTo>
                <a:lnTo>
                  <a:pt x="39" y="147"/>
                </a:lnTo>
                <a:lnTo>
                  <a:pt x="41" y="149"/>
                </a:lnTo>
                <a:lnTo>
                  <a:pt x="46" y="151"/>
                </a:lnTo>
                <a:lnTo>
                  <a:pt x="50" y="153"/>
                </a:lnTo>
                <a:lnTo>
                  <a:pt x="54" y="156"/>
                </a:lnTo>
                <a:lnTo>
                  <a:pt x="57" y="156"/>
                </a:lnTo>
                <a:lnTo>
                  <a:pt x="61" y="158"/>
                </a:lnTo>
                <a:lnTo>
                  <a:pt x="65" y="158"/>
                </a:lnTo>
                <a:lnTo>
                  <a:pt x="70" y="160"/>
                </a:lnTo>
                <a:lnTo>
                  <a:pt x="74" y="160"/>
                </a:lnTo>
                <a:lnTo>
                  <a:pt x="78" y="160"/>
                </a:lnTo>
                <a:lnTo>
                  <a:pt x="83" y="162"/>
                </a:lnTo>
                <a:lnTo>
                  <a:pt x="87" y="162"/>
                </a:lnTo>
              </a:path>
            </a:pathLst>
          </a:custGeom>
          <a:noFill/>
          <a:ln w="19050">
            <a:solidFill>
              <a:schemeClr val="tx1"/>
            </a:solidFill>
            <a:round/>
            <a:headEnd/>
            <a:tailEnd/>
          </a:ln>
        </p:spPr>
        <p:txBody>
          <a:bodyPr/>
          <a:lstStyle/>
          <a:p>
            <a:endParaRPr lang="en-US"/>
          </a:p>
        </p:txBody>
      </p:sp>
      <p:sp>
        <p:nvSpPr>
          <p:cNvPr id="22863" name="Freeform 979"/>
          <p:cNvSpPr>
            <a:spLocks/>
          </p:cNvSpPr>
          <p:nvPr/>
        </p:nvSpPr>
        <p:spPr bwMode="auto">
          <a:xfrm>
            <a:off x="5375275" y="1962150"/>
            <a:ext cx="85725" cy="171450"/>
          </a:xfrm>
          <a:custGeom>
            <a:avLst/>
            <a:gdLst>
              <a:gd name="T0" fmla="*/ 83 w 87"/>
              <a:gd name="T1" fmla="*/ 159 h 159"/>
              <a:gd name="T2" fmla="*/ 74 w 87"/>
              <a:gd name="T3" fmla="*/ 159 h 159"/>
              <a:gd name="T4" fmla="*/ 65 w 87"/>
              <a:gd name="T5" fmla="*/ 157 h 159"/>
              <a:gd name="T6" fmla="*/ 57 w 87"/>
              <a:gd name="T7" fmla="*/ 155 h 159"/>
              <a:gd name="T8" fmla="*/ 50 w 87"/>
              <a:gd name="T9" fmla="*/ 153 h 159"/>
              <a:gd name="T10" fmla="*/ 41 w 87"/>
              <a:gd name="T11" fmla="*/ 149 h 159"/>
              <a:gd name="T12" fmla="*/ 35 w 87"/>
              <a:gd name="T13" fmla="*/ 145 h 159"/>
              <a:gd name="T14" fmla="*/ 28 w 87"/>
              <a:gd name="T15" fmla="*/ 139 h 159"/>
              <a:gd name="T16" fmla="*/ 24 w 87"/>
              <a:gd name="T17" fmla="*/ 133 h 159"/>
              <a:gd name="T18" fmla="*/ 17 w 87"/>
              <a:gd name="T19" fmla="*/ 127 h 159"/>
              <a:gd name="T20" fmla="*/ 13 w 87"/>
              <a:gd name="T21" fmla="*/ 121 h 159"/>
              <a:gd name="T22" fmla="*/ 9 w 87"/>
              <a:gd name="T23" fmla="*/ 115 h 159"/>
              <a:gd name="T24" fmla="*/ 6 w 87"/>
              <a:gd name="T25" fmla="*/ 107 h 159"/>
              <a:gd name="T26" fmla="*/ 2 w 87"/>
              <a:gd name="T27" fmla="*/ 101 h 159"/>
              <a:gd name="T28" fmla="*/ 2 w 87"/>
              <a:gd name="T29" fmla="*/ 93 h 159"/>
              <a:gd name="T30" fmla="*/ 0 w 87"/>
              <a:gd name="T31" fmla="*/ 85 h 159"/>
              <a:gd name="T32" fmla="*/ 0 w 87"/>
              <a:gd name="T33" fmla="*/ 76 h 159"/>
              <a:gd name="T34" fmla="*/ 2 w 87"/>
              <a:gd name="T35" fmla="*/ 68 h 159"/>
              <a:gd name="T36" fmla="*/ 2 w 87"/>
              <a:gd name="T37" fmla="*/ 60 h 159"/>
              <a:gd name="T38" fmla="*/ 6 w 87"/>
              <a:gd name="T39" fmla="*/ 52 h 159"/>
              <a:gd name="T40" fmla="*/ 9 w 87"/>
              <a:gd name="T41" fmla="*/ 44 h 159"/>
              <a:gd name="T42" fmla="*/ 13 w 87"/>
              <a:gd name="T43" fmla="*/ 38 h 159"/>
              <a:gd name="T44" fmla="*/ 17 w 87"/>
              <a:gd name="T45" fmla="*/ 32 h 159"/>
              <a:gd name="T46" fmla="*/ 24 w 87"/>
              <a:gd name="T47" fmla="*/ 26 h 159"/>
              <a:gd name="T48" fmla="*/ 28 w 87"/>
              <a:gd name="T49" fmla="*/ 20 h 159"/>
              <a:gd name="T50" fmla="*/ 35 w 87"/>
              <a:gd name="T51" fmla="*/ 16 h 159"/>
              <a:gd name="T52" fmla="*/ 41 w 87"/>
              <a:gd name="T53" fmla="*/ 10 h 159"/>
              <a:gd name="T54" fmla="*/ 50 w 87"/>
              <a:gd name="T55" fmla="*/ 8 h 159"/>
              <a:gd name="T56" fmla="*/ 57 w 87"/>
              <a:gd name="T57" fmla="*/ 4 h 159"/>
              <a:gd name="T58" fmla="*/ 65 w 87"/>
              <a:gd name="T59" fmla="*/ 2 h 159"/>
              <a:gd name="T60" fmla="*/ 74 w 87"/>
              <a:gd name="T61" fmla="*/ 0 h 159"/>
              <a:gd name="T62" fmla="*/ 83 w 87"/>
              <a:gd name="T63" fmla="*/ 0 h 1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59"/>
              <a:gd name="T98" fmla="*/ 87 w 87"/>
              <a:gd name="T99" fmla="*/ 159 h 1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59">
                <a:moveTo>
                  <a:pt x="87" y="159"/>
                </a:moveTo>
                <a:lnTo>
                  <a:pt x="83" y="159"/>
                </a:lnTo>
                <a:lnTo>
                  <a:pt x="78" y="159"/>
                </a:lnTo>
                <a:lnTo>
                  <a:pt x="74" y="159"/>
                </a:lnTo>
                <a:lnTo>
                  <a:pt x="70" y="159"/>
                </a:lnTo>
                <a:lnTo>
                  <a:pt x="65" y="157"/>
                </a:lnTo>
                <a:lnTo>
                  <a:pt x="61" y="157"/>
                </a:lnTo>
                <a:lnTo>
                  <a:pt x="57" y="155"/>
                </a:lnTo>
                <a:lnTo>
                  <a:pt x="54" y="153"/>
                </a:lnTo>
                <a:lnTo>
                  <a:pt x="50" y="153"/>
                </a:lnTo>
                <a:lnTo>
                  <a:pt x="46" y="151"/>
                </a:lnTo>
                <a:lnTo>
                  <a:pt x="41" y="149"/>
                </a:lnTo>
                <a:lnTo>
                  <a:pt x="39" y="147"/>
                </a:lnTo>
                <a:lnTo>
                  <a:pt x="35" y="145"/>
                </a:lnTo>
                <a:lnTo>
                  <a:pt x="33" y="141"/>
                </a:lnTo>
                <a:lnTo>
                  <a:pt x="28" y="139"/>
                </a:lnTo>
                <a:lnTo>
                  <a:pt x="26" y="137"/>
                </a:lnTo>
                <a:lnTo>
                  <a:pt x="24" y="133"/>
                </a:lnTo>
                <a:lnTo>
                  <a:pt x="20" y="131"/>
                </a:lnTo>
                <a:lnTo>
                  <a:pt x="17" y="127"/>
                </a:lnTo>
                <a:lnTo>
                  <a:pt x="15" y="125"/>
                </a:lnTo>
                <a:lnTo>
                  <a:pt x="13" y="121"/>
                </a:lnTo>
                <a:lnTo>
                  <a:pt x="11" y="119"/>
                </a:lnTo>
                <a:lnTo>
                  <a:pt x="9" y="115"/>
                </a:lnTo>
                <a:lnTo>
                  <a:pt x="6" y="111"/>
                </a:lnTo>
                <a:lnTo>
                  <a:pt x="6" y="107"/>
                </a:lnTo>
                <a:lnTo>
                  <a:pt x="4" y="103"/>
                </a:lnTo>
                <a:lnTo>
                  <a:pt x="2" y="101"/>
                </a:lnTo>
                <a:lnTo>
                  <a:pt x="2" y="97"/>
                </a:lnTo>
                <a:lnTo>
                  <a:pt x="2" y="93"/>
                </a:lnTo>
                <a:lnTo>
                  <a:pt x="0" y="89"/>
                </a:lnTo>
                <a:lnTo>
                  <a:pt x="0" y="85"/>
                </a:lnTo>
                <a:lnTo>
                  <a:pt x="0" y="81"/>
                </a:lnTo>
                <a:lnTo>
                  <a:pt x="0" y="76"/>
                </a:lnTo>
                <a:lnTo>
                  <a:pt x="0" y="72"/>
                </a:lnTo>
                <a:lnTo>
                  <a:pt x="2" y="68"/>
                </a:lnTo>
                <a:lnTo>
                  <a:pt x="2" y="64"/>
                </a:lnTo>
                <a:lnTo>
                  <a:pt x="2" y="60"/>
                </a:lnTo>
                <a:lnTo>
                  <a:pt x="4" y="56"/>
                </a:lnTo>
                <a:lnTo>
                  <a:pt x="6" y="52"/>
                </a:lnTo>
                <a:lnTo>
                  <a:pt x="6" y="48"/>
                </a:lnTo>
                <a:lnTo>
                  <a:pt x="9" y="44"/>
                </a:lnTo>
                <a:lnTo>
                  <a:pt x="11" y="42"/>
                </a:lnTo>
                <a:lnTo>
                  <a:pt x="13" y="38"/>
                </a:lnTo>
                <a:lnTo>
                  <a:pt x="15" y="34"/>
                </a:lnTo>
                <a:lnTo>
                  <a:pt x="17" y="32"/>
                </a:lnTo>
                <a:lnTo>
                  <a:pt x="20" y="28"/>
                </a:lnTo>
                <a:lnTo>
                  <a:pt x="24" y="26"/>
                </a:lnTo>
                <a:lnTo>
                  <a:pt x="26" y="22"/>
                </a:lnTo>
                <a:lnTo>
                  <a:pt x="28" y="20"/>
                </a:lnTo>
                <a:lnTo>
                  <a:pt x="33" y="18"/>
                </a:lnTo>
                <a:lnTo>
                  <a:pt x="35" y="16"/>
                </a:lnTo>
                <a:lnTo>
                  <a:pt x="39" y="14"/>
                </a:lnTo>
                <a:lnTo>
                  <a:pt x="41" y="10"/>
                </a:lnTo>
                <a:lnTo>
                  <a:pt x="46" y="10"/>
                </a:lnTo>
                <a:lnTo>
                  <a:pt x="50" y="8"/>
                </a:lnTo>
                <a:lnTo>
                  <a:pt x="54" y="6"/>
                </a:lnTo>
                <a:lnTo>
                  <a:pt x="57" y="4"/>
                </a:lnTo>
                <a:lnTo>
                  <a:pt x="61" y="2"/>
                </a:lnTo>
                <a:lnTo>
                  <a:pt x="65" y="2"/>
                </a:lnTo>
                <a:lnTo>
                  <a:pt x="70" y="2"/>
                </a:lnTo>
                <a:lnTo>
                  <a:pt x="74" y="0"/>
                </a:lnTo>
                <a:lnTo>
                  <a:pt x="78" y="0"/>
                </a:lnTo>
                <a:lnTo>
                  <a:pt x="83" y="0"/>
                </a:lnTo>
                <a:lnTo>
                  <a:pt x="87" y="0"/>
                </a:lnTo>
              </a:path>
            </a:pathLst>
          </a:custGeom>
          <a:noFill/>
          <a:ln w="19050">
            <a:solidFill>
              <a:schemeClr val="tx1"/>
            </a:solidFill>
            <a:round/>
            <a:headEnd/>
            <a:tailEnd/>
          </a:ln>
        </p:spPr>
        <p:txBody>
          <a:bodyPr/>
          <a:lstStyle/>
          <a:p>
            <a:endParaRPr lang="en-US"/>
          </a:p>
        </p:txBody>
      </p:sp>
      <p:sp>
        <p:nvSpPr>
          <p:cNvPr id="22864" name="Freeform 980"/>
          <p:cNvSpPr>
            <a:spLocks/>
          </p:cNvSpPr>
          <p:nvPr/>
        </p:nvSpPr>
        <p:spPr bwMode="auto">
          <a:xfrm>
            <a:off x="5375275" y="2133600"/>
            <a:ext cx="85725" cy="174625"/>
          </a:xfrm>
          <a:custGeom>
            <a:avLst/>
            <a:gdLst>
              <a:gd name="T0" fmla="*/ 83 w 87"/>
              <a:gd name="T1" fmla="*/ 2 h 162"/>
              <a:gd name="T2" fmla="*/ 74 w 87"/>
              <a:gd name="T3" fmla="*/ 2 h 162"/>
              <a:gd name="T4" fmla="*/ 65 w 87"/>
              <a:gd name="T5" fmla="*/ 5 h 162"/>
              <a:gd name="T6" fmla="*/ 57 w 87"/>
              <a:gd name="T7" fmla="*/ 7 h 162"/>
              <a:gd name="T8" fmla="*/ 50 w 87"/>
              <a:gd name="T9" fmla="*/ 9 h 162"/>
              <a:gd name="T10" fmla="*/ 41 w 87"/>
              <a:gd name="T11" fmla="*/ 13 h 162"/>
              <a:gd name="T12" fmla="*/ 35 w 87"/>
              <a:gd name="T13" fmla="*/ 17 h 162"/>
              <a:gd name="T14" fmla="*/ 28 w 87"/>
              <a:gd name="T15" fmla="*/ 23 h 162"/>
              <a:gd name="T16" fmla="*/ 24 w 87"/>
              <a:gd name="T17" fmla="*/ 29 h 162"/>
              <a:gd name="T18" fmla="*/ 17 w 87"/>
              <a:gd name="T19" fmla="*/ 35 h 162"/>
              <a:gd name="T20" fmla="*/ 13 w 87"/>
              <a:gd name="T21" fmla="*/ 41 h 162"/>
              <a:gd name="T22" fmla="*/ 9 w 87"/>
              <a:gd name="T23" fmla="*/ 47 h 162"/>
              <a:gd name="T24" fmla="*/ 6 w 87"/>
              <a:gd name="T25" fmla="*/ 55 h 162"/>
              <a:gd name="T26" fmla="*/ 2 w 87"/>
              <a:gd name="T27" fmla="*/ 61 h 162"/>
              <a:gd name="T28" fmla="*/ 2 w 87"/>
              <a:gd name="T29" fmla="*/ 69 h 162"/>
              <a:gd name="T30" fmla="*/ 0 w 87"/>
              <a:gd name="T31" fmla="*/ 77 h 162"/>
              <a:gd name="T32" fmla="*/ 0 w 87"/>
              <a:gd name="T33" fmla="*/ 85 h 162"/>
              <a:gd name="T34" fmla="*/ 2 w 87"/>
              <a:gd name="T35" fmla="*/ 94 h 162"/>
              <a:gd name="T36" fmla="*/ 2 w 87"/>
              <a:gd name="T37" fmla="*/ 102 h 162"/>
              <a:gd name="T38" fmla="*/ 6 w 87"/>
              <a:gd name="T39" fmla="*/ 110 h 162"/>
              <a:gd name="T40" fmla="*/ 9 w 87"/>
              <a:gd name="T41" fmla="*/ 118 h 162"/>
              <a:gd name="T42" fmla="*/ 13 w 87"/>
              <a:gd name="T43" fmla="*/ 124 h 162"/>
              <a:gd name="T44" fmla="*/ 17 w 87"/>
              <a:gd name="T45" fmla="*/ 130 h 162"/>
              <a:gd name="T46" fmla="*/ 24 w 87"/>
              <a:gd name="T47" fmla="*/ 136 h 162"/>
              <a:gd name="T48" fmla="*/ 28 w 87"/>
              <a:gd name="T49" fmla="*/ 142 h 162"/>
              <a:gd name="T50" fmla="*/ 35 w 87"/>
              <a:gd name="T51" fmla="*/ 146 h 162"/>
              <a:gd name="T52" fmla="*/ 41 w 87"/>
              <a:gd name="T53" fmla="*/ 152 h 162"/>
              <a:gd name="T54" fmla="*/ 50 w 87"/>
              <a:gd name="T55" fmla="*/ 154 h 162"/>
              <a:gd name="T56" fmla="*/ 57 w 87"/>
              <a:gd name="T57" fmla="*/ 158 h 162"/>
              <a:gd name="T58" fmla="*/ 65 w 87"/>
              <a:gd name="T59" fmla="*/ 160 h 162"/>
              <a:gd name="T60" fmla="*/ 74 w 87"/>
              <a:gd name="T61" fmla="*/ 162 h 162"/>
              <a:gd name="T62" fmla="*/ 83 w 87"/>
              <a:gd name="T63" fmla="*/ 162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0"/>
                </a:moveTo>
                <a:lnTo>
                  <a:pt x="83" y="2"/>
                </a:lnTo>
                <a:lnTo>
                  <a:pt x="78" y="2"/>
                </a:lnTo>
                <a:lnTo>
                  <a:pt x="74" y="2"/>
                </a:lnTo>
                <a:lnTo>
                  <a:pt x="70" y="2"/>
                </a:lnTo>
                <a:lnTo>
                  <a:pt x="65" y="5"/>
                </a:lnTo>
                <a:lnTo>
                  <a:pt x="61" y="5"/>
                </a:lnTo>
                <a:lnTo>
                  <a:pt x="57" y="7"/>
                </a:lnTo>
                <a:lnTo>
                  <a:pt x="54" y="9"/>
                </a:lnTo>
                <a:lnTo>
                  <a:pt x="50" y="9"/>
                </a:lnTo>
                <a:lnTo>
                  <a:pt x="46" y="11"/>
                </a:lnTo>
                <a:lnTo>
                  <a:pt x="41" y="13"/>
                </a:lnTo>
                <a:lnTo>
                  <a:pt x="39" y="15"/>
                </a:lnTo>
                <a:lnTo>
                  <a:pt x="35" y="17"/>
                </a:lnTo>
                <a:lnTo>
                  <a:pt x="33" y="21"/>
                </a:lnTo>
                <a:lnTo>
                  <a:pt x="28" y="23"/>
                </a:lnTo>
                <a:lnTo>
                  <a:pt x="26" y="25"/>
                </a:lnTo>
                <a:lnTo>
                  <a:pt x="24" y="29"/>
                </a:lnTo>
                <a:lnTo>
                  <a:pt x="20" y="31"/>
                </a:lnTo>
                <a:lnTo>
                  <a:pt x="17" y="35"/>
                </a:lnTo>
                <a:lnTo>
                  <a:pt x="15" y="37"/>
                </a:lnTo>
                <a:lnTo>
                  <a:pt x="13" y="41"/>
                </a:lnTo>
                <a:lnTo>
                  <a:pt x="11" y="43"/>
                </a:lnTo>
                <a:lnTo>
                  <a:pt x="9" y="47"/>
                </a:lnTo>
                <a:lnTo>
                  <a:pt x="6" y="51"/>
                </a:lnTo>
                <a:lnTo>
                  <a:pt x="6" y="55"/>
                </a:lnTo>
                <a:lnTo>
                  <a:pt x="4" y="59"/>
                </a:lnTo>
                <a:lnTo>
                  <a:pt x="2" y="61"/>
                </a:lnTo>
                <a:lnTo>
                  <a:pt x="2" y="65"/>
                </a:lnTo>
                <a:lnTo>
                  <a:pt x="2" y="69"/>
                </a:lnTo>
                <a:lnTo>
                  <a:pt x="0" y="73"/>
                </a:lnTo>
                <a:lnTo>
                  <a:pt x="0" y="77"/>
                </a:lnTo>
                <a:lnTo>
                  <a:pt x="0" y="81"/>
                </a:lnTo>
                <a:lnTo>
                  <a:pt x="0" y="85"/>
                </a:lnTo>
                <a:lnTo>
                  <a:pt x="0" y="90"/>
                </a:lnTo>
                <a:lnTo>
                  <a:pt x="2" y="94"/>
                </a:lnTo>
                <a:lnTo>
                  <a:pt x="2" y="98"/>
                </a:lnTo>
                <a:lnTo>
                  <a:pt x="2" y="102"/>
                </a:lnTo>
                <a:lnTo>
                  <a:pt x="4" y="106"/>
                </a:lnTo>
                <a:lnTo>
                  <a:pt x="6" y="110"/>
                </a:lnTo>
                <a:lnTo>
                  <a:pt x="6" y="114"/>
                </a:lnTo>
                <a:lnTo>
                  <a:pt x="9" y="118"/>
                </a:lnTo>
                <a:lnTo>
                  <a:pt x="11" y="120"/>
                </a:lnTo>
                <a:lnTo>
                  <a:pt x="13" y="124"/>
                </a:lnTo>
                <a:lnTo>
                  <a:pt x="15" y="128"/>
                </a:lnTo>
                <a:lnTo>
                  <a:pt x="17" y="130"/>
                </a:lnTo>
                <a:lnTo>
                  <a:pt x="20" y="134"/>
                </a:lnTo>
                <a:lnTo>
                  <a:pt x="24" y="136"/>
                </a:lnTo>
                <a:lnTo>
                  <a:pt x="26" y="140"/>
                </a:lnTo>
                <a:lnTo>
                  <a:pt x="28" y="142"/>
                </a:lnTo>
                <a:lnTo>
                  <a:pt x="33" y="144"/>
                </a:lnTo>
                <a:lnTo>
                  <a:pt x="35" y="146"/>
                </a:lnTo>
                <a:lnTo>
                  <a:pt x="39" y="148"/>
                </a:lnTo>
                <a:lnTo>
                  <a:pt x="41" y="152"/>
                </a:lnTo>
                <a:lnTo>
                  <a:pt x="46" y="152"/>
                </a:lnTo>
                <a:lnTo>
                  <a:pt x="50" y="154"/>
                </a:lnTo>
                <a:lnTo>
                  <a:pt x="54" y="156"/>
                </a:lnTo>
                <a:lnTo>
                  <a:pt x="57" y="158"/>
                </a:lnTo>
                <a:lnTo>
                  <a:pt x="61" y="158"/>
                </a:lnTo>
                <a:lnTo>
                  <a:pt x="65" y="160"/>
                </a:lnTo>
                <a:lnTo>
                  <a:pt x="70" y="160"/>
                </a:lnTo>
                <a:lnTo>
                  <a:pt x="74" y="162"/>
                </a:lnTo>
                <a:lnTo>
                  <a:pt x="78" y="162"/>
                </a:lnTo>
                <a:lnTo>
                  <a:pt x="83" y="162"/>
                </a:lnTo>
                <a:lnTo>
                  <a:pt x="87" y="162"/>
                </a:lnTo>
              </a:path>
            </a:pathLst>
          </a:custGeom>
          <a:noFill/>
          <a:ln w="19050">
            <a:solidFill>
              <a:schemeClr val="tx1"/>
            </a:solidFill>
            <a:round/>
            <a:headEnd/>
            <a:tailEnd/>
          </a:ln>
        </p:spPr>
        <p:txBody>
          <a:bodyPr/>
          <a:lstStyle/>
          <a:p>
            <a:endParaRPr lang="en-US"/>
          </a:p>
        </p:txBody>
      </p:sp>
      <p:sp>
        <p:nvSpPr>
          <p:cNvPr id="22865" name="Freeform 981"/>
          <p:cNvSpPr>
            <a:spLocks/>
          </p:cNvSpPr>
          <p:nvPr/>
        </p:nvSpPr>
        <p:spPr bwMode="auto">
          <a:xfrm>
            <a:off x="5375275" y="2308225"/>
            <a:ext cx="85725" cy="174625"/>
          </a:xfrm>
          <a:custGeom>
            <a:avLst/>
            <a:gdLst>
              <a:gd name="T0" fmla="*/ 83 w 87"/>
              <a:gd name="T1" fmla="*/ 162 h 162"/>
              <a:gd name="T2" fmla="*/ 74 w 87"/>
              <a:gd name="T3" fmla="*/ 162 h 162"/>
              <a:gd name="T4" fmla="*/ 65 w 87"/>
              <a:gd name="T5" fmla="*/ 160 h 162"/>
              <a:gd name="T6" fmla="*/ 57 w 87"/>
              <a:gd name="T7" fmla="*/ 158 h 162"/>
              <a:gd name="T8" fmla="*/ 50 w 87"/>
              <a:gd name="T9" fmla="*/ 154 h 162"/>
              <a:gd name="T10" fmla="*/ 41 w 87"/>
              <a:gd name="T11" fmla="*/ 150 h 162"/>
              <a:gd name="T12" fmla="*/ 35 w 87"/>
              <a:gd name="T13" fmla="*/ 146 h 162"/>
              <a:gd name="T14" fmla="*/ 28 w 87"/>
              <a:gd name="T15" fmla="*/ 142 h 162"/>
              <a:gd name="T16" fmla="*/ 24 w 87"/>
              <a:gd name="T17" fmla="*/ 136 h 162"/>
              <a:gd name="T18" fmla="*/ 17 w 87"/>
              <a:gd name="T19" fmla="*/ 130 h 162"/>
              <a:gd name="T20" fmla="*/ 13 w 87"/>
              <a:gd name="T21" fmla="*/ 124 h 162"/>
              <a:gd name="T22" fmla="*/ 9 w 87"/>
              <a:gd name="T23" fmla="*/ 116 h 162"/>
              <a:gd name="T24" fmla="*/ 6 w 87"/>
              <a:gd name="T25" fmla="*/ 110 h 162"/>
              <a:gd name="T26" fmla="*/ 2 w 87"/>
              <a:gd name="T27" fmla="*/ 102 h 162"/>
              <a:gd name="T28" fmla="*/ 2 w 87"/>
              <a:gd name="T29" fmla="*/ 93 h 162"/>
              <a:gd name="T30" fmla="*/ 0 w 87"/>
              <a:gd name="T31" fmla="*/ 85 h 162"/>
              <a:gd name="T32" fmla="*/ 0 w 87"/>
              <a:gd name="T33" fmla="*/ 77 h 162"/>
              <a:gd name="T34" fmla="*/ 2 w 87"/>
              <a:gd name="T35" fmla="*/ 69 h 162"/>
              <a:gd name="T36" fmla="*/ 2 w 87"/>
              <a:gd name="T37" fmla="*/ 61 h 162"/>
              <a:gd name="T38" fmla="*/ 6 w 87"/>
              <a:gd name="T39" fmla="*/ 53 h 162"/>
              <a:gd name="T40" fmla="*/ 9 w 87"/>
              <a:gd name="T41" fmla="*/ 47 h 162"/>
              <a:gd name="T42" fmla="*/ 13 w 87"/>
              <a:gd name="T43" fmla="*/ 41 h 162"/>
              <a:gd name="T44" fmla="*/ 17 w 87"/>
              <a:gd name="T45" fmla="*/ 33 h 162"/>
              <a:gd name="T46" fmla="*/ 24 w 87"/>
              <a:gd name="T47" fmla="*/ 27 h 162"/>
              <a:gd name="T48" fmla="*/ 28 w 87"/>
              <a:gd name="T49" fmla="*/ 23 h 162"/>
              <a:gd name="T50" fmla="*/ 35 w 87"/>
              <a:gd name="T51" fmla="*/ 17 h 162"/>
              <a:gd name="T52" fmla="*/ 41 w 87"/>
              <a:gd name="T53" fmla="*/ 13 h 162"/>
              <a:gd name="T54" fmla="*/ 50 w 87"/>
              <a:gd name="T55" fmla="*/ 8 h 162"/>
              <a:gd name="T56" fmla="*/ 57 w 87"/>
              <a:gd name="T57" fmla="*/ 6 h 162"/>
              <a:gd name="T58" fmla="*/ 65 w 87"/>
              <a:gd name="T59" fmla="*/ 4 h 162"/>
              <a:gd name="T60" fmla="*/ 74 w 87"/>
              <a:gd name="T61" fmla="*/ 2 h 162"/>
              <a:gd name="T62" fmla="*/ 83 w 87"/>
              <a:gd name="T63" fmla="*/ 0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62"/>
              <a:gd name="T98" fmla="*/ 87 w 87"/>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62">
                <a:moveTo>
                  <a:pt x="87" y="162"/>
                </a:moveTo>
                <a:lnTo>
                  <a:pt x="83" y="162"/>
                </a:lnTo>
                <a:lnTo>
                  <a:pt x="78" y="162"/>
                </a:lnTo>
                <a:lnTo>
                  <a:pt x="74" y="162"/>
                </a:lnTo>
                <a:lnTo>
                  <a:pt x="70" y="160"/>
                </a:lnTo>
                <a:lnTo>
                  <a:pt x="65" y="160"/>
                </a:lnTo>
                <a:lnTo>
                  <a:pt x="61" y="158"/>
                </a:lnTo>
                <a:lnTo>
                  <a:pt x="57" y="158"/>
                </a:lnTo>
                <a:lnTo>
                  <a:pt x="54" y="156"/>
                </a:lnTo>
                <a:lnTo>
                  <a:pt x="50" y="154"/>
                </a:lnTo>
                <a:lnTo>
                  <a:pt x="46" y="152"/>
                </a:lnTo>
                <a:lnTo>
                  <a:pt x="41" y="150"/>
                </a:lnTo>
                <a:lnTo>
                  <a:pt x="39" y="148"/>
                </a:lnTo>
                <a:lnTo>
                  <a:pt x="35" y="146"/>
                </a:lnTo>
                <a:lnTo>
                  <a:pt x="33" y="144"/>
                </a:lnTo>
                <a:lnTo>
                  <a:pt x="28" y="142"/>
                </a:lnTo>
                <a:lnTo>
                  <a:pt x="26" y="138"/>
                </a:lnTo>
                <a:lnTo>
                  <a:pt x="24" y="136"/>
                </a:lnTo>
                <a:lnTo>
                  <a:pt x="20" y="134"/>
                </a:lnTo>
                <a:lnTo>
                  <a:pt x="17" y="130"/>
                </a:lnTo>
                <a:lnTo>
                  <a:pt x="15" y="126"/>
                </a:lnTo>
                <a:lnTo>
                  <a:pt x="13" y="124"/>
                </a:lnTo>
                <a:lnTo>
                  <a:pt x="11" y="120"/>
                </a:lnTo>
                <a:lnTo>
                  <a:pt x="9" y="116"/>
                </a:lnTo>
                <a:lnTo>
                  <a:pt x="6" y="114"/>
                </a:lnTo>
                <a:lnTo>
                  <a:pt x="6" y="110"/>
                </a:lnTo>
                <a:lnTo>
                  <a:pt x="4" y="106"/>
                </a:lnTo>
                <a:lnTo>
                  <a:pt x="2" y="102"/>
                </a:lnTo>
                <a:lnTo>
                  <a:pt x="2" y="98"/>
                </a:lnTo>
                <a:lnTo>
                  <a:pt x="2" y="93"/>
                </a:lnTo>
                <a:lnTo>
                  <a:pt x="0" y="89"/>
                </a:lnTo>
                <a:lnTo>
                  <a:pt x="0" y="85"/>
                </a:lnTo>
                <a:lnTo>
                  <a:pt x="0" y="81"/>
                </a:lnTo>
                <a:lnTo>
                  <a:pt x="0" y="77"/>
                </a:lnTo>
                <a:lnTo>
                  <a:pt x="0" y="73"/>
                </a:lnTo>
                <a:lnTo>
                  <a:pt x="2" y="69"/>
                </a:lnTo>
                <a:lnTo>
                  <a:pt x="2" y="65"/>
                </a:lnTo>
                <a:lnTo>
                  <a:pt x="2" y="61"/>
                </a:lnTo>
                <a:lnTo>
                  <a:pt x="4" y="57"/>
                </a:lnTo>
                <a:lnTo>
                  <a:pt x="6" y="53"/>
                </a:lnTo>
                <a:lnTo>
                  <a:pt x="6" y="51"/>
                </a:lnTo>
                <a:lnTo>
                  <a:pt x="9" y="47"/>
                </a:lnTo>
                <a:lnTo>
                  <a:pt x="11" y="43"/>
                </a:lnTo>
                <a:lnTo>
                  <a:pt x="13" y="41"/>
                </a:lnTo>
                <a:lnTo>
                  <a:pt x="15" y="37"/>
                </a:lnTo>
                <a:lnTo>
                  <a:pt x="17" y="33"/>
                </a:lnTo>
                <a:lnTo>
                  <a:pt x="20" y="31"/>
                </a:lnTo>
                <a:lnTo>
                  <a:pt x="24" y="27"/>
                </a:lnTo>
                <a:lnTo>
                  <a:pt x="26" y="25"/>
                </a:lnTo>
                <a:lnTo>
                  <a:pt x="28" y="23"/>
                </a:lnTo>
                <a:lnTo>
                  <a:pt x="33" y="19"/>
                </a:lnTo>
                <a:lnTo>
                  <a:pt x="35" y="17"/>
                </a:lnTo>
                <a:lnTo>
                  <a:pt x="39" y="15"/>
                </a:lnTo>
                <a:lnTo>
                  <a:pt x="41" y="13"/>
                </a:lnTo>
                <a:lnTo>
                  <a:pt x="46" y="11"/>
                </a:lnTo>
                <a:lnTo>
                  <a:pt x="50" y="8"/>
                </a:lnTo>
                <a:lnTo>
                  <a:pt x="54" y="6"/>
                </a:lnTo>
                <a:lnTo>
                  <a:pt x="57" y="6"/>
                </a:lnTo>
                <a:lnTo>
                  <a:pt x="61" y="4"/>
                </a:lnTo>
                <a:lnTo>
                  <a:pt x="65" y="4"/>
                </a:lnTo>
                <a:lnTo>
                  <a:pt x="70" y="2"/>
                </a:lnTo>
                <a:lnTo>
                  <a:pt x="74" y="2"/>
                </a:lnTo>
                <a:lnTo>
                  <a:pt x="78" y="0"/>
                </a:lnTo>
                <a:lnTo>
                  <a:pt x="83" y="0"/>
                </a:lnTo>
                <a:lnTo>
                  <a:pt x="87" y="0"/>
                </a:lnTo>
              </a:path>
            </a:pathLst>
          </a:custGeom>
          <a:noFill/>
          <a:ln w="19050">
            <a:solidFill>
              <a:schemeClr val="tx1"/>
            </a:solidFill>
            <a:round/>
            <a:headEnd/>
            <a:tailEnd/>
          </a:ln>
        </p:spPr>
        <p:txBody>
          <a:bodyPr/>
          <a:lstStyle/>
          <a:p>
            <a:endParaRPr lang="en-US"/>
          </a:p>
        </p:txBody>
      </p:sp>
      <p:sp>
        <p:nvSpPr>
          <p:cNvPr id="22866" name="Rectangle 982"/>
          <p:cNvSpPr>
            <a:spLocks noChangeArrowheads="1"/>
          </p:cNvSpPr>
          <p:nvPr/>
        </p:nvSpPr>
        <p:spPr bwMode="auto">
          <a:xfrm>
            <a:off x="5846763" y="2855913"/>
            <a:ext cx="139700" cy="274637"/>
          </a:xfrm>
          <a:prstGeom prst="rect">
            <a:avLst/>
          </a:prstGeom>
          <a:noFill/>
          <a:ln w="9525">
            <a:noFill/>
            <a:miter lim="800000"/>
            <a:headEnd/>
            <a:tailEnd/>
          </a:ln>
        </p:spPr>
        <p:txBody>
          <a:bodyPr wrap="none" lIns="0" tIns="0" rIns="0" bIns="0">
            <a:spAutoFit/>
          </a:bodyPr>
          <a:lstStyle/>
          <a:p>
            <a:pPr eaLnBrk="0" hangingPunct="0"/>
            <a:r>
              <a:rPr lang="en-US" sz="1800" i="1">
                <a:latin typeface="Times New Roman" pitchFamily="18" charset="0"/>
              </a:rPr>
              <a:t>R</a:t>
            </a:r>
            <a:endParaRPr lang="en-US" sz="1800">
              <a:latin typeface="Times New Roman" pitchFamily="18" charset="0"/>
            </a:endParaRPr>
          </a:p>
        </p:txBody>
      </p:sp>
      <p:sp>
        <p:nvSpPr>
          <p:cNvPr id="22867" name="Rectangle 983"/>
          <p:cNvSpPr>
            <a:spLocks noChangeArrowheads="1"/>
          </p:cNvSpPr>
          <p:nvPr/>
        </p:nvSpPr>
        <p:spPr bwMode="auto">
          <a:xfrm>
            <a:off x="4125913" y="2855913"/>
            <a:ext cx="349455" cy="292388"/>
          </a:xfrm>
          <a:prstGeom prst="rect">
            <a:avLst/>
          </a:prstGeom>
          <a:noFill/>
          <a:ln w="9525">
            <a:noFill/>
            <a:miter lim="800000"/>
            <a:headEnd/>
            <a:tailEnd/>
          </a:ln>
        </p:spPr>
        <p:txBody>
          <a:bodyPr wrap="none" lIns="0" tIns="0" rIns="0" bIns="0">
            <a:spAutoFit/>
          </a:bodyPr>
          <a:lstStyle/>
          <a:p>
            <a:pPr eaLnBrk="0" hangingPunct="0"/>
            <a:r>
              <a:rPr lang="en-US" sz="1900" i="1">
                <a:latin typeface="Times New Roman" pitchFamily="18" charset="0"/>
              </a:rPr>
              <a:t>R/</a:t>
            </a:r>
            <a:r>
              <a:rPr lang="en-US" sz="1900" i="1">
                <a:latin typeface="Symbol" pitchFamily="18" charset="2"/>
              </a:rPr>
              <a:t>b</a:t>
            </a:r>
            <a:endParaRPr lang="en-US" sz="3200">
              <a:latin typeface="Times New Roman" pitchFamily="18" charset="0"/>
            </a:endParaRPr>
          </a:p>
        </p:txBody>
      </p:sp>
      <p:sp>
        <p:nvSpPr>
          <p:cNvPr id="22868" name="Rectangle 984"/>
          <p:cNvSpPr>
            <a:spLocks noChangeArrowheads="1"/>
          </p:cNvSpPr>
          <p:nvPr/>
        </p:nvSpPr>
        <p:spPr bwMode="auto">
          <a:xfrm>
            <a:off x="5226050" y="3579813"/>
            <a:ext cx="504754" cy="246221"/>
          </a:xfrm>
          <a:prstGeom prst="rect">
            <a:avLst/>
          </a:prstGeom>
          <a:noFill/>
          <a:ln w="9525">
            <a:noFill/>
            <a:miter lim="800000"/>
            <a:headEnd/>
            <a:tailEnd/>
          </a:ln>
        </p:spPr>
        <p:txBody>
          <a:bodyPr wrap="none" lIns="0" tIns="0" rIns="0" bIns="0">
            <a:spAutoFit/>
          </a:bodyPr>
          <a:lstStyle/>
          <a:p>
            <a:pPr eaLnBrk="0" hangingPunct="0"/>
            <a:r>
              <a:rPr lang="en-US" sz="1600">
                <a:latin typeface="+mn-lt"/>
              </a:rPr>
              <a:t>Cavity</a:t>
            </a:r>
          </a:p>
        </p:txBody>
      </p:sp>
      <p:sp>
        <p:nvSpPr>
          <p:cNvPr id="22869" name="Freeform 987"/>
          <p:cNvSpPr>
            <a:spLocks/>
          </p:cNvSpPr>
          <p:nvPr/>
        </p:nvSpPr>
        <p:spPr bwMode="auto">
          <a:xfrm>
            <a:off x="4975225" y="1335088"/>
            <a:ext cx="36513" cy="36512"/>
          </a:xfrm>
          <a:custGeom>
            <a:avLst/>
            <a:gdLst>
              <a:gd name="T0" fmla="*/ 20 w 37"/>
              <a:gd name="T1" fmla="*/ 34 h 34"/>
              <a:gd name="T2" fmla="*/ 24 w 37"/>
              <a:gd name="T3" fmla="*/ 34 h 34"/>
              <a:gd name="T4" fmla="*/ 27 w 37"/>
              <a:gd name="T5" fmla="*/ 32 h 34"/>
              <a:gd name="T6" fmla="*/ 31 w 37"/>
              <a:gd name="T7" fmla="*/ 32 h 34"/>
              <a:gd name="T8" fmla="*/ 33 w 37"/>
              <a:gd name="T9" fmla="*/ 30 h 34"/>
              <a:gd name="T10" fmla="*/ 35 w 37"/>
              <a:gd name="T11" fmla="*/ 28 h 34"/>
              <a:gd name="T12" fmla="*/ 35 w 37"/>
              <a:gd name="T13" fmla="*/ 24 h 34"/>
              <a:gd name="T14" fmla="*/ 37 w 37"/>
              <a:gd name="T15" fmla="*/ 22 h 34"/>
              <a:gd name="T16" fmla="*/ 37 w 37"/>
              <a:gd name="T17" fmla="*/ 18 h 34"/>
              <a:gd name="T18" fmla="*/ 37 w 37"/>
              <a:gd name="T19" fmla="*/ 14 h 34"/>
              <a:gd name="T20" fmla="*/ 35 w 37"/>
              <a:gd name="T21" fmla="*/ 12 h 34"/>
              <a:gd name="T22" fmla="*/ 35 w 37"/>
              <a:gd name="T23" fmla="*/ 8 h 34"/>
              <a:gd name="T24" fmla="*/ 33 w 37"/>
              <a:gd name="T25" fmla="*/ 6 h 34"/>
              <a:gd name="T26" fmla="*/ 31 w 37"/>
              <a:gd name="T27" fmla="*/ 4 h 34"/>
              <a:gd name="T28" fmla="*/ 29 w 37"/>
              <a:gd name="T29" fmla="*/ 2 h 34"/>
              <a:gd name="T30" fmla="*/ 24 w 37"/>
              <a:gd name="T31" fmla="*/ 2 h 34"/>
              <a:gd name="T32" fmla="*/ 22 w 37"/>
              <a:gd name="T33" fmla="*/ 0 h 34"/>
              <a:gd name="T34" fmla="*/ 18 w 37"/>
              <a:gd name="T35" fmla="*/ 0 h 34"/>
              <a:gd name="T36" fmla="*/ 13 w 37"/>
              <a:gd name="T37" fmla="*/ 2 h 34"/>
              <a:gd name="T38" fmla="*/ 9 w 37"/>
              <a:gd name="T39" fmla="*/ 4 h 34"/>
              <a:gd name="T40" fmla="*/ 7 w 37"/>
              <a:gd name="T41" fmla="*/ 6 h 34"/>
              <a:gd name="T42" fmla="*/ 5 w 37"/>
              <a:gd name="T43" fmla="*/ 8 h 34"/>
              <a:gd name="T44" fmla="*/ 3 w 37"/>
              <a:gd name="T45" fmla="*/ 10 h 34"/>
              <a:gd name="T46" fmla="*/ 3 w 37"/>
              <a:gd name="T47" fmla="*/ 14 h 34"/>
              <a:gd name="T48" fmla="*/ 0 w 37"/>
              <a:gd name="T49" fmla="*/ 16 h 34"/>
              <a:gd name="T50" fmla="*/ 0 w 37"/>
              <a:gd name="T51" fmla="*/ 20 h 34"/>
              <a:gd name="T52" fmla="*/ 3 w 37"/>
              <a:gd name="T53" fmla="*/ 22 h 34"/>
              <a:gd name="T54" fmla="*/ 3 w 37"/>
              <a:gd name="T55" fmla="*/ 26 h 34"/>
              <a:gd name="T56" fmla="*/ 7 w 37"/>
              <a:gd name="T57" fmla="*/ 30 h 34"/>
              <a:gd name="T58" fmla="*/ 11 w 37"/>
              <a:gd name="T59" fmla="*/ 32 h 34"/>
              <a:gd name="T60" fmla="*/ 13 w 37"/>
              <a:gd name="T61" fmla="*/ 34 h 34"/>
              <a:gd name="T62" fmla="*/ 18 w 37"/>
              <a:gd name="T63" fmla="*/ 34 h 34"/>
              <a:gd name="T64" fmla="*/ 20 w 37"/>
              <a:gd name="T65" fmla="*/ 18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4"/>
              <a:gd name="T101" fmla="*/ 37 w 37"/>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4">
                <a:moveTo>
                  <a:pt x="20" y="18"/>
                </a:moveTo>
                <a:lnTo>
                  <a:pt x="20" y="34"/>
                </a:lnTo>
                <a:lnTo>
                  <a:pt x="22" y="34"/>
                </a:lnTo>
                <a:lnTo>
                  <a:pt x="24" y="34"/>
                </a:lnTo>
                <a:lnTo>
                  <a:pt x="27" y="34"/>
                </a:lnTo>
                <a:lnTo>
                  <a:pt x="27" y="32"/>
                </a:lnTo>
                <a:lnTo>
                  <a:pt x="29" y="32"/>
                </a:lnTo>
                <a:lnTo>
                  <a:pt x="31" y="32"/>
                </a:lnTo>
                <a:lnTo>
                  <a:pt x="31" y="30"/>
                </a:lnTo>
                <a:lnTo>
                  <a:pt x="33" y="30"/>
                </a:lnTo>
                <a:lnTo>
                  <a:pt x="33" y="28"/>
                </a:lnTo>
                <a:lnTo>
                  <a:pt x="35" y="28"/>
                </a:lnTo>
                <a:lnTo>
                  <a:pt x="35" y="26"/>
                </a:lnTo>
                <a:lnTo>
                  <a:pt x="35" y="24"/>
                </a:lnTo>
                <a:lnTo>
                  <a:pt x="37" y="24"/>
                </a:lnTo>
                <a:lnTo>
                  <a:pt x="37" y="22"/>
                </a:lnTo>
                <a:lnTo>
                  <a:pt x="37" y="20"/>
                </a:lnTo>
                <a:lnTo>
                  <a:pt x="37" y="18"/>
                </a:lnTo>
                <a:lnTo>
                  <a:pt x="37" y="16"/>
                </a:lnTo>
                <a:lnTo>
                  <a:pt x="37" y="14"/>
                </a:lnTo>
                <a:lnTo>
                  <a:pt x="37" y="12"/>
                </a:lnTo>
                <a:lnTo>
                  <a:pt x="35" y="12"/>
                </a:lnTo>
                <a:lnTo>
                  <a:pt x="35" y="10"/>
                </a:lnTo>
                <a:lnTo>
                  <a:pt x="35" y="8"/>
                </a:lnTo>
                <a:lnTo>
                  <a:pt x="33" y="8"/>
                </a:lnTo>
                <a:lnTo>
                  <a:pt x="33" y="6"/>
                </a:lnTo>
                <a:lnTo>
                  <a:pt x="31" y="6"/>
                </a:lnTo>
                <a:lnTo>
                  <a:pt x="31" y="4"/>
                </a:lnTo>
                <a:lnTo>
                  <a:pt x="29" y="4"/>
                </a:lnTo>
                <a:lnTo>
                  <a:pt x="29" y="2"/>
                </a:lnTo>
                <a:lnTo>
                  <a:pt x="27" y="2"/>
                </a:lnTo>
                <a:lnTo>
                  <a:pt x="24" y="2"/>
                </a:lnTo>
                <a:lnTo>
                  <a:pt x="22" y="2"/>
                </a:lnTo>
                <a:lnTo>
                  <a:pt x="22" y="0"/>
                </a:lnTo>
                <a:lnTo>
                  <a:pt x="20" y="0"/>
                </a:lnTo>
                <a:lnTo>
                  <a:pt x="18" y="0"/>
                </a:lnTo>
                <a:lnTo>
                  <a:pt x="16" y="2"/>
                </a:lnTo>
                <a:lnTo>
                  <a:pt x="13" y="2"/>
                </a:lnTo>
                <a:lnTo>
                  <a:pt x="11" y="2"/>
                </a:lnTo>
                <a:lnTo>
                  <a:pt x="9" y="4"/>
                </a:lnTo>
                <a:lnTo>
                  <a:pt x="7" y="4"/>
                </a:lnTo>
                <a:lnTo>
                  <a:pt x="7" y="6"/>
                </a:lnTo>
                <a:lnTo>
                  <a:pt x="5" y="6"/>
                </a:lnTo>
                <a:lnTo>
                  <a:pt x="5" y="8"/>
                </a:lnTo>
                <a:lnTo>
                  <a:pt x="3" y="8"/>
                </a:lnTo>
                <a:lnTo>
                  <a:pt x="3" y="10"/>
                </a:lnTo>
                <a:lnTo>
                  <a:pt x="3" y="12"/>
                </a:lnTo>
                <a:lnTo>
                  <a:pt x="3" y="14"/>
                </a:lnTo>
                <a:lnTo>
                  <a:pt x="0" y="14"/>
                </a:lnTo>
                <a:lnTo>
                  <a:pt x="0" y="16"/>
                </a:lnTo>
                <a:lnTo>
                  <a:pt x="0" y="18"/>
                </a:lnTo>
                <a:lnTo>
                  <a:pt x="0" y="20"/>
                </a:lnTo>
                <a:lnTo>
                  <a:pt x="0" y="22"/>
                </a:lnTo>
                <a:lnTo>
                  <a:pt x="3" y="22"/>
                </a:lnTo>
                <a:lnTo>
                  <a:pt x="3" y="24"/>
                </a:lnTo>
                <a:lnTo>
                  <a:pt x="3" y="26"/>
                </a:lnTo>
                <a:lnTo>
                  <a:pt x="5" y="28"/>
                </a:lnTo>
                <a:lnTo>
                  <a:pt x="7" y="30"/>
                </a:lnTo>
                <a:lnTo>
                  <a:pt x="9" y="32"/>
                </a:lnTo>
                <a:lnTo>
                  <a:pt x="11" y="32"/>
                </a:lnTo>
                <a:lnTo>
                  <a:pt x="11" y="34"/>
                </a:lnTo>
                <a:lnTo>
                  <a:pt x="13" y="34"/>
                </a:lnTo>
                <a:lnTo>
                  <a:pt x="16" y="34"/>
                </a:lnTo>
                <a:lnTo>
                  <a:pt x="18" y="34"/>
                </a:lnTo>
                <a:lnTo>
                  <a:pt x="20" y="34"/>
                </a:lnTo>
                <a:lnTo>
                  <a:pt x="20" y="18"/>
                </a:lnTo>
                <a:close/>
              </a:path>
            </a:pathLst>
          </a:custGeom>
          <a:solidFill>
            <a:srgbClr val="000000"/>
          </a:solidFill>
          <a:ln w="19050">
            <a:solidFill>
              <a:schemeClr val="tx1"/>
            </a:solidFill>
            <a:round/>
            <a:headEnd/>
            <a:tailEnd/>
          </a:ln>
        </p:spPr>
        <p:txBody>
          <a:bodyPr/>
          <a:lstStyle/>
          <a:p>
            <a:endParaRPr lang="en-US"/>
          </a:p>
        </p:txBody>
      </p:sp>
      <p:sp>
        <p:nvSpPr>
          <p:cNvPr id="22870" name="Freeform 989"/>
          <p:cNvSpPr>
            <a:spLocks/>
          </p:cNvSpPr>
          <p:nvPr/>
        </p:nvSpPr>
        <p:spPr bwMode="auto">
          <a:xfrm>
            <a:off x="4975225" y="2706688"/>
            <a:ext cx="36513" cy="36512"/>
          </a:xfrm>
          <a:custGeom>
            <a:avLst/>
            <a:gdLst>
              <a:gd name="T0" fmla="*/ 20 w 37"/>
              <a:gd name="T1" fmla="*/ 16 h 34"/>
              <a:gd name="T2" fmla="*/ 20 w 37"/>
              <a:gd name="T3" fmla="*/ 34 h 34"/>
              <a:gd name="T4" fmla="*/ 22 w 37"/>
              <a:gd name="T5" fmla="*/ 34 h 34"/>
              <a:gd name="T6" fmla="*/ 24 w 37"/>
              <a:gd name="T7" fmla="*/ 32 h 34"/>
              <a:gd name="T8" fmla="*/ 27 w 37"/>
              <a:gd name="T9" fmla="*/ 32 h 34"/>
              <a:gd name="T10" fmla="*/ 29 w 37"/>
              <a:gd name="T11" fmla="*/ 32 h 34"/>
              <a:gd name="T12" fmla="*/ 29 w 37"/>
              <a:gd name="T13" fmla="*/ 30 h 34"/>
              <a:gd name="T14" fmla="*/ 31 w 37"/>
              <a:gd name="T15" fmla="*/ 30 h 34"/>
              <a:gd name="T16" fmla="*/ 31 w 37"/>
              <a:gd name="T17" fmla="*/ 28 h 34"/>
              <a:gd name="T18" fmla="*/ 33 w 37"/>
              <a:gd name="T19" fmla="*/ 28 h 34"/>
              <a:gd name="T20" fmla="*/ 33 w 37"/>
              <a:gd name="T21" fmla="*/ 26 h 34"/>
              <a:gd name="T22" fmla="*/ 35 w 37"/>
              <a:gd name="T23" fmla="*/ 26 h 34"/>
              <a:gd name="T24" fmla="*/ 35 w 37"/>
              <a:gd name="T25" fmla="*/ 24 h 34"/>
              <a:gd name="T26" fmla="*/ 37 w 37"/>
              <a:gd name="T27" fmla="*/ 22 h 34"/>
              <a:gd name="T28" fmla="*/ 37 w 37"/>
              <a:gd name="T29" fmla="*/ 20 h 34"/>
              <a:gd name="T30" fmla="*/ 37 w 37"/>
              <a:gd name="T31" fmla="*/ 18 h 34"/>
              <a:gd name="T32" fmla="*/ 37 w 37"/>
              <a:gd name="T33" fmla="*/ 16 h 34"/>
              <a:gd name="T34" fmla="*/ 37 w 37"/>
              <a:gd name="T35" fmla="*/ 14 h 34"/>
              <a:gd name="T36" fmla="*/ 37 w 37"/>
              <a:gd name="T37" fmla="*/ 12 h 34"/>
              <a:gd name="T38" fmla="*/ 37 w 37"/>
              <a:gd name="T39" fmla="*/ 10 h 34"/>
              <a:gd name="T40" fmla="*/ 35 w 37"/>
              <a:gd name="T41" fmla="*/ 10 h 34"/>
              <a:gd name="T42" fmla="*/ 35 w 37"/>
              <a:gd name="T43" fmla="*/ 8 h 34"/>
              <a:gd name="T44" fmla="*/ 33 w 37"/>
              <a:gd name="T45" fmla="*/ 6 h 34"/>
              <a:gd name="T46" fmla="*/ 33 w 37"/>
              <a:gd name="T47" fmla="*/ 4 h 34"/>
              <a:gd name="T48" fmla="*/ 31 w 37"/>
              <a:gd name="T49" fmla="*/ 4 h 34"/>
              <a:gd name="T50" fmla="*/ 29 w 37"/>
              <a:gd name="T51" fmla="*/ 2 h 34"/>
              <a:gd name="T52" fmla="*/ 27 w 37"/>
              <a:gd name="T53" fmla="*/ 2 h 34"/>
              <a:gd name="T54" fmla="*/ 27 w 37"/>
              <a:gd name="T55" fmla="*/ 0 h 34"/>
              <a:gd name="T56" fmla="*/ 24 w 37"/>
              <a:gd name="T57" fmla="*/ 0 h 34"/>
              <a:gd name="T58" fmla="*/ 22 w 37"/>
              <a:gd name="T59" fmla="*/ 0 h 34"/>
              <a:gd name="T60" fmla="*/ 20 w 37"/>
              <a:gd name="T61" fmla="*/ 0 h 34"/>
              <a:gd name="T62" fmla="*/ 18 w 37"/>
              <a:gd name="T63" fmla="*/ 0 h 34"/>
              <a:gd name="T64" fmla="*/ 16 w 37"/>
              <a:gd name="T65" fmla="*/ 0 h 34"/>
              <a:gd name="T66" fmla="*/ 13 w 37"/>
              <a:gd name="T67" fmla="*/ 0 h 34"/>
              <a:gd name="T68" fmla="*/ 11 w 37"/>
              <a:gd name="T69" fmla="*/ 2 h 34"/>
              <a:gd name="T70" fmla="*/ 9 w 37"/>
              <a:gd name="T71" fmla="*/ 2 h 34"/>
              <a:gd name="T72" fmla="*/ 9 w 37"/>
              <a:gd name="T73" fmla="*/ 4 h 34"/>
              <a:gd name="T74" fmla="*/ 7 w 37"/>
              <a:gd name="T75" fmla="*/ 4 h 34"/>
              <a:gd name="T76" fmla="*/ 5 w 37"/>
              <a:gd name="T77" fmla="*/ 6 h 34"/>
              <a:gd name="T78" fmla="*/ 5 w 37"/>
              <a:gd name="T79" fmla="*/ 8 h 34"/>
              <a:gd name="T80" fmla="*/ 3 w 37"/>
              <a:gd name="T81" fmla="*/ 8 h 34"/>
              <a:gd name="T82" fmla="*/ 3 w 37"/>
              <a:gd name="T83" fmla="*/ 10 h 34"/>
              <a:gd name="T84" fmla="*/ 3 w 37"/>
              <a:gd name="T85" fmla="*/ 12 h 34"/>
              <a:gd name="T86" fmla="*/ 0 w 37"/>
              <a:gd name="T87" fmla="*/ 14 h 34"/>
              <a:gd name="T88" fmla="*/ 0 w 37"/>
              <a:gd name="T89" fmla="*/ 16 h 34"/>
              <a:gd name="T90" fmla="*/ 0 w 37"/>
              <a:gd name="T91" fmla="*/ 18 h 34"/>
              <a:gd name="T92" fmla="*/ 0 w 37"/>
              <a:gd name="T93" fmla="*/ 20 h 34"/>
              <a:gd name="T94" fmla="*/ 3 w 37"/>
              <a:gd name="T95" fmla="*/ 20 h 34"/>
              <a:gd name="T96" fmla="*/ 3 w 37"/>
              <a:gd name="T97" fmla="*/ 22 h 34"/>
              <a:gd name="T98" fmla="*/ 3 w 37"/>
              <a:gd name="T99" fmla="*/ 24 h 34"/>
              <a:gd name="T100" fmla="*/ 3 w 37"/>
              <a:gd name="T101" fmla="*/ 26 h 34"/>
              <a:gd name="T102" fmla="*/ 5 w 37"/>
              <a:gd name="T103" fmla="*/ 26 h 34"/>
              <a:gd name="T104" fmla="*/ 5 w 37"/>
              <a:gd name="T105" fmla="*/ 28 h 34"/>
              <a:gd name="T106" fmla="*/ 7 w 37"/>
              <a:gd name="T107" fmla="*/ 28 h 34"/>
              <a:gd name="T108" fmla="*/ 7 w 37"/>
              <a:gd name="T109" fmla="*/ 30 h 34"/>
              <a:gd name="T110" fmla="*/ 9 w 37"/>
              <a:gd name="T111" fmla="*/ 30 h 34"/>
              <a:gd name="T112" fmla="*/ 11 w 37"/>
              <a:gd name="T113" fmla="*/ 32 h 34"/>
              <a:gd name="T114" fmla="*/ 13 w 37"/>
              <a:gd name="T115" fmla="*/ 32 h 34"/>
              <a:gd name="T116" fmla="*/ 16 w 37"/>
              <a:gd name="T117" fmla="*/ 32 h 34"/>
              <a:gd name="T118" fmla="*/ 16 w 37"/>
              <a:gd name="T119" fmla="*/ 34 h 34"/>
              <a:gd name="T120" fmla="*/ 18 w 37"/>
              <a:gd name="T121" fmla="*/ 34 h 34"/>
              <a:gd name="T122" fmla="*/ 20 w 37"/>
              <a:gd name="T123" fmla="*/ 34 h 34"/>
              <a:gd name="T124" fmla="*/ 20 w 37"/>
              <a:gd name="T125" fmla="*/ 16 h 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
              <a:gd name="T190" fmla="*/ 0 h 34"/>
              <a:gd name="T191" fmla="*/ 37 w 37"/>
              <a:gd name="T192" fmla="*/ 34 h 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 h="34">
                <a:moveTo>
                  <a:pt x="20" y="16"/>
                </a:moveTo>
                <a:lnTo>
                  <a:pt x="20" y="34"/>
                </a:lnTo>
                <a:lnTo>
                  <a:pt x="22" y="34"/>
                </a:lnTo>
                <a:lnTo>
                  <a:pt x="24" y="32"/>
                </a:lnTo>
                <a:lnTo>
                  <a:pt x="27" y="32"/>
                </a:lnTo>
                <a:lnTo>
                  <a:pt x="29" y="32"/>
                </a:lnTo>
                <a:lnTo>
                  <a:pt x="29" y="30"/>
                </a:lnTo>
                <a:lnTo>
                  <a:pt x="31" y="30"/>
                </a:lnTo>
                <a:lnTo>
                  <a:pt x="31" y="28"/>
                </a:lnTo>
                <a:lnTo>
                  <a:pt x="33" y="28"/>
                </a:lnTo>
                <a:lnTo>
                  <a:pt x="33" y="26"/>
                </a:lnTo>
                <a:lnTo>
                  <a:pt x="35" y="26"/>
                </a:lnTo>
                <a:lnTo>
                  <a:pt x="35" y="24"/>
                </a:lnTo>
                <a:lnTo>
                  <a:pt x="37" y="22"/>
                </a:lnTo>
                <a:lnTo>
                  <a:pt x="37" y="20"/>
                </a:lnTo>
                <a:lnTo>
                  <a:pt x="37" y="18"/>
                </a:lnTo>
                <a:lnTo>
                  <a:pt x="37" y="16"/>
                </a:lnTo>
                <a:lnTo>
                  <a:pt x="37" y="14"/>
                </a:lnTo>
                <a:lnTo>
                  <a:pt x="37" y="12"/>
                </a:lnTo>
                <a:lnTo>
                  <a:pt x="37" y="10"/>
                </a:lnTo>
                <a:lnTo>
                  <a:pt x="35" y="10"/>
                </a:lnTo>
                <a:lnTo>
                  <a:pt x="35" y="8"/>
                </a:lnTo>
                <a:lnTo>
                  <a:pt x="33" y="6"/>
                </a:lnTo>
                <a:lnTo>
                  <a:pt x="33" y="4"/>
                </a:lnTo>
                <a:lnTo>
                  <a:pt x="31" y="4"/>
                </a:lnTo>
                <a:lnTo>
                  <a:pt x="29" y="2"/>
                </a:lnTo>
                <a:lnTo>
                  <a:pt x="27" y="2"/>
                </a:lnTo>
                <a:lnTo>
                  <a:pt x="27" y="0"/>
                </a:lnTo>
                <a:lnTo>
                  <a:pt x="24" y="0"/>
                </a:lnTo>
                <a:lnTo>
                  <a:pt x="22" y="0"/>
                </a:lnTo>
                <a:lnTo>
                  <a:pt x="20" y="0"/>
                </a:lnTo>
                <a:lnTo>
                  <a:pt x="18" y="0"/>
                </a:lnTo>
                <a:lnTo>
                  <a:pt x="16" y="0"/>
                </a:lnTo>
                <a:lnTo>
                  <a:pt x="13" y="0"/>
                </a:lnTo>
                <a:lnTo>
                  <a:pt x="11" y="2"/>
                </a:lnTo>
                <a:lnTo>
                  <a:pt x="9" y="2"/>
                </a:lnTo>
                <a:lnTo>
                  <a:pt x="9" y="4"/>
                </a:lnTo>
                <a:lnTo>
                  <a:pt x="7" y="4"/>
                </a:lnTo>
                <a:lnTo>
                  <a:pt x="5" y="6"/>
                </a:lnTo>
                <a:lnTo>
                  <a:pt x="5" y="8"/>
                </a:lnTo>
                <a:lnTo>
                  <a:pt x="3" y="8"/>
                </a:lnTo>
                <a:lnTo>
                  <a:pt x="3" y="10"/>
                </a:lnTo>
                <a:lnTo>
                  <a:pt x="3" y="12"/>
                </a:lnTo>
                <a:lnTo>
                  <a:pt x="0" y="14"/>
                </a:lnTo>
                <a:lnTo>
                  <a:pt x="0" y="16"/>
                </a:lnTo>
                <a:lnTo>
                  <a:pt x="0" y="18"/>
                </a:lnTo>
                <a:lnTo>
                  <a:pt x="0" y="20"/>
                </a:lnTo>
                <a:lnTo>
                  <a:pt x="3" y="20"/>
                </a:lnTo>
                <a:lnTo>
                  <a:pt x="3" y="22"/>
                </a:lnTo>
                <a:lnTo>
                  <a:pt x="3" y="24"/>
                </a:lnTo>
                <a:lnTo>
                  <a:pt x="3" y="26"/>
                </a:lnTo>
                <a:lnTo>
                  <a:pt x="5" y="26"/>
                </a:lnTo>
                <a:lnTo>
                  <a:pt x="5" y="28"/>
                </a:lnTo>
                <a:lnTo>
                  <a:pt x="7" y="28"/>
                </a:lnTo>
                <a:lnTo>
                  <a:pt x="7" y="30"/>
                </a:lnTo>
                <a:lnTo>
                  <a:pt x="9" y="30"/>
                </a:lnTo>
                <a:lnTo>
                  <a:pt x="11" y="32"/>
                </a:lnTo>
                <a:lnTo>
                  <a:pt x="13" y="32"/>
                </a:lnTo>
                <a:lnTo>
                  <a:pt x="16" y="32"/>
                </a:lnTo>
                <a:lnTo>
                  <a:pt x="16" y="34"/>
                </a:lnTo>
                <a:lnTo>
                  <a:pt x="18" y="34"/>
                </a:lnTo>
                <a:lnTo>
                  <a:pt x="20" y="34"/>
                </a:lnTo>
                <a:lnTo>
                  <a:pt x="20" y="16"/>
                </a:lnTo>
                <a:close/>
              </a:path>
            </a:pathLst>
          </a:custGeom>
          <a:solidFill>
            <a:srgbClr val="000000"/>
          </a:solidFill>
          <a:ln w="19050">
            <a:solidFill>
              <a:schemeClr val="tx1"/>
            </a:solidFill>
            <a:round/>
            <a:headEnd/>
            <a:tailEnd/>
          </a:ln>
        </p:spPr>
        <p:txBody>
          <a:bodyPr/>
          <a:lstStyle/>
          <a:p>
            <a:endParaRPr lang="en-US"/>
          </a:p>
        </p:txBody>
      </p:sp>
      <p:sp>
        <p:nvSpPr>
          <p:cNvPr id="22871" name="Freeform 991"/>
          <p:cNvSpPr>
            <a:spLocks/>
          </p:cNvSpPr>
          <p:nvPr/>
        </p:nvSpPr>
        <p:spPr bwMode="auto">
          <a:xfrm>
            <a:off x="6989763" y="1812925"/>
            <a:ext cx="277812" cy="279400"/>
          </a:xfrm>
          <a:custGeom>
            <a:avLst/>
            <a:gdLst>
              <a:gd name="T0" fmla="*/ 126 w 279"/>
              <a:gd name="T1" fmla="*/ 2 h 259"/>
              <a:gd name="T2" fmla="*/ 105 w 279"/>
              <a:gd name="T3" fmla="*/ 4 h 259"/>
              <a:gd name="T4" fmla="*/ 85 w 279"/>
              <a:gd name="T5" fmla="*/ 10 h 259"/>
              <a:gd name="T6" fmla="*/ 68 w 279"/>
              <a:gd name="T7" fmla="*/ 18 h 259"/>
              <a:gd name="T8" fmla="*/ 50 w 279"/>
              <a:gd name="T9" fmla="*/ 30 h 259"/>
              <a:gd name="T10" fmla="*/ 37 w 279"/>
              <a:gd name="T11" fmla="*/ 42 h 259"/>
              <a:gd name="T12" fmla="*/ 24 w 279"/>
              <a:gd name="T13" fmla="*/ 57 h 259"/>
              <a:gd name="T14" fmla="*/ 13 w 279"/>
              <a:gd name="T15" fmla="*/ 75 h 259"/>
              <a:gd name="T16" fmla="*/ 7 w 279"/>
              <a:gd name="T17" fmla="*/ 91 h 259"/>
              <a:gd name="T18" fmla="*/ 2 w 279"/>
              <a:gd name="T19" fmla="*/ 111 h 259"/>
              <a:gd name="T20" fmla="*/ 0 w 279"/>
              <a:gd name="T21" fmla="*/ 129 h 259"/>
              <a:gd name="T22" fmla="*/ 2 w 279"/>
              <a:gd name="T23" fmla="*/ 150 h 259"/>
              <a:gd name="T24" fmla="*/ 7 w 279"/>
              <a:gd name="T25" fmla="*/ 168 h 259"/>
              <a:gd name="T26" fmla="*/ 13 w 279"/>
              <a:gd name="T27" fmla="*/ 186 h 259"/>
              <a:gd name="T28" fmla="*/ 24 w 279"/>
              <a:gd name="T29" fmla="*/ 202 h 259"/>
              <a:gd name="T30" fmla="*/ 37 w 279"/>
              <a:gd name="T31" fmla="*/ 217 h 259"/>
              <a:gd name="T32" fmla="*/ 50 w 279"/>
              <a:gd name="T33" fmla="*/ 231 h 259"/>
              <a:gd name="T34" fmla="*/ 68 w 279"/>
              <a:gd name="T35" fmla="*/ 241 h 259"/>
              <a:gd name="T36" fmla="*/ 85 w 279"/>
              <a:gd name="T37" fmla="*/ 249 h 259"/>
              <a:gd name="T38" fmla="*/ 105 w 279"/>
              <a:gd name="T39" fmla="*/ 255 h 259"/>
              <a:gd name="T40" fmla="*/ 126 w 279"/>
              <a:gd name="T41" fmla="*/ 259 h 259"/>
              <a:gd name="T42" fmla="*/ 146 w 279"/>
              <a:gd name="T43" fmla="*/ 259 h 259"/>
              <a:gd name="T44" fmla="*/ 168 w 279"/>
              <a:gd name="T45" fmla="*/ 257 h 259"/>
              <a:gd name="T46" fmla="*/ 187 w 279"/>
              <a:gd name="T47" fmla="*/ 251 h 259"/>
              <a:gd name="T48" fmla="*/ 207 w 279"/>
              <a:gd name="T49" fmla="*/ 245 h 259"/>
              <a:gd name="T50" fmla="*/ 222 w 279"/>
              <a:gd name="T51" fmla="*/ 235 h 259"/>
              <a:gd name="T52" fmla="*/ 237 w 279"/>
              <a:gd name="T53" fmla="*/ 223 h 259"/>
              <a:gd name="T54" fmla="*/ 250 w 279"/>
              <a:gd name="T55" fmla="*/ 208 h 259"/>
              <a:gd name="T56" fmla="*/ 261 w 279"/>
              <a:gd name="T57" fmla="*/ 192 h 259"/>
              <a:gd name="T58" fmla="*/ 270 w 279"/>
              <a:gd name="T59" fmla="*/ 174 h 259"/>
              <a:gd name="T60" fmla="*/ 276 w 279"/>
              <a:gd name="T61" fmla="*/ 156 h 259"/>
              <a:gd name="T62" fmla="*/ 279 w 279"/>
              <a:gd name="T63" fmla="*/ 138 h 259"/>
              <a:gd name="T64" fmla="*/ 279 w 279"/>
              <a:gd name="T65" fmla="*/ 117 h 259"/>
              <a:gd name="T66" fmla="*/ 274 w 279"/>
              <a:gd name="T67" fmla="*/ 97 h 259"/>
              <a:gd name="T68" fmla="*/ 268 w 279"/>
              <a:gd name="T69" fmla="*/ 79 h 259"/>
              <a:gd name="T70" fmla="*/ 259 w 279"/>
              <a:gd name="T71" fmla="*/ 63 h 259"/>
              <a:gd name="T72" fmla="*/ 248 w 279"/>
              <a:gd name="T73" fmla="*/ 49 h 259"/>
              <a:gd name="T74" fmla="*/ 233 w 279"/>
              <a:gd name="T75" fmla="*/ 34 h 259"/>
              <a:gd name="T76" fmla="*/ 218 w 279"/>
              <a:gd name="T77" fmla="*/ 22 h 259"/>
              <a:gd name="T78" fmla="*/ 200 w 279"/>
              <a:gd name="T79" fmla="*/ 14 h 259"/>
              <a:gd name="T80" fmla="*/ 181 w 279"/>
              <a:gd name="T81" fmla="*/ 6 h 259"/>
              <a:gd name="T82" fmla="*/ 161 w 279"/>
              <a:gd name="T83" fmla="*/ 2 h 259"/>
              <a:gd name="T84" fmla="*/ 139 w 279"/>
              <a:gd name="T85" fmla="*/ 0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
              <a:gd name="T130" fmla="*/ 0 h 259"/>
              <a:gd name="T131" fmla="*/ 279 w 279"/>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 h="259">
                <a:moveTo>
                  <a:pt x="139" y="0"/>
                </a:moveTo>
                <a:lnTo>
                  <a:pt x="133" y="0"/>
                </a:lnTo>
                <a:lnTo>
                  <a:pt x="126" y="2"/>
                </a:lnTo>
                <a:lnTo>
                  <a:pt x="118" y="2"/>
                </a:lnTo>
                <a:lnTo>
                  <a:pt x="111" y="2"/>
                </a:lnTo>
                <a:lnTo>
                  <a:pt x="105" y="4"/>
                </a:lnTo>
                <a:lnTo>
                  <a:pt x="98" y="6"/>
                </a:lnTo>
                <a:lnTo>
                  <a:pt x="92" y="8"/>
                </a:lnTo>
                <a:lnTo>
                  <a:pt x="85" y="10"/>
                </a:lnTo>
                <a:lnTo>
                  <a:pt x="78" y="14"/>
                </a:lnTo>
                <a:lnTo>
                  <a:pt x="74" y="16"/>
                </a:lnTo>
                <a:lnTo>
                  <a:pt x="68" y="18"/>
                </a:lnTo>
                <a:lnTo>
                  <a:pt x="61" y="22"/>
                </a:lnTo>
                <a:lnTo>
                  <a:pt x="57" y="26"/>
                </a:lnTo>
                <a:lnTo>
                  <a:pt x="50" y="30"/>
                </a:lnTo>
                <a:lnTo>
                  <a:pt x="46" y="34"/>
                </a:lnTo>
                <a:lnTo>
                  <a:pt x="41" y="38"/>
                </a:lnTo>
                <a:lnTo>
                  <a:pt x="37" y="42"/>
                </a:lnTo>
                <a:lnTo>
                  <a:pt x="33" y="49"/>
                </a:lnTo>
                <a:lnTo>
                  <a:pt x="28" y="53"/>
                </a:lnTo>
                <a:lnTo>
                  <a:pt x="24" y="57"/>
                </a:lnTo>
                <a:lnTo>
                  <a:pt x="20" y="63"/>
                </a:lnTo>
                <a:lnTo>
                  <a:pt x="18" y="69"/>
                </a:lnTo>
                <a:lnTo>
                  <a:pt x="13" y="75"/>
                </a:lnTo>
                <a:lnTo>
                  <a:pt x="11" y="79"/>
                </a:lnTo>
                <a:lnTo>
                  <a:pt x="9" y="85"/>
                </a:lnTo>
                <a:lnTo>
                  <a:pt x="7" y="91"/>
                </a:lnTo>
                <a:lnTo>
                  <a:pt x="4" y="97"/>
                </a:lnTo>
                <a:lnTo>
                  <a:pt x="2" y="103"/>
                </a:lnTo>
                <a:lnTo>
                  <a:pt x="2" y="111"/>
                </a:lnTo>
                <a:lnTo>
                  <a:pt x="0" y="117"/>
                </a:lnTo>
                <a:lnTo>
                  <a:pt x="0" y="123"/>
                </a:lnTo>
                <a:lnTo>
                  <a:pt x="0" y="129"/>
                </a:lnTo>
                <a:lnTo>
                  <a:pt x="0" y="138"/>
                </a:lnTo>
                <a:lnTo>
                  <a:pt x="0" y="144"/>
                </a:lnTo>
                <a:lnTo>
                  <a:pt x="2" y="150"/>
                </a:lnTo>
                <a:lnTo>
                  <a:pt x="2" y="156"/>
                </a:lnTo>
                <a:lnTo>
                  <a:pt x="4" y="162"/>
                </a:lnTo>
                <a:lnTo>
                  <a:pt x="7" y="168"/>
                </a:lnTo>
                <a:lnTo>
                  <a:pt x="9" y="174"/>
                </a:lnTo>
                <a:lnTo>
                  <a:pt x="11" y="180"/>
                </a:lnTo>
                <a:lnTo>
                  <a:pt x="13" y="186"/>
                </a:lnTo>
                <a:lnTo>
                  <a:pt x="18" y="192"/>
                </a:lnTo>
                <a:lnTo>
                  <a:pt x="20" y="196"/>
                </a:lnTo>
                <a:lnTo>
                  <a:pt x="24" y="202"/>
                </a:lnTo>
                <a:lnTo>
                  <a:pt x="28" y="208"/>
                </a:lnTo>
                <a:lnTo>
                  <a:pt x="33" y="212"/>
                </a:lnTo>
                <a:lnTo>
                  <a:pt x="37" y="217"/>
                </a:lnTo>
                <a:lnTo>
                  <a:pt x="41" y="223"/>
                </a:lnTo>
                <a:lnTo>
                  <a:pt x="46" y="227"/>
                </a:lnTo>
                <a:lnTo>
                  <a:pt x="50" y="231"/>
                </a:lnTo>
                <a:lnTo>
                  <a:pt x="57" y="235"/>
                </a:lnTo>
                <a:lnTo>
                  <a:pt x="61" y="237"/>
                </a:lnTo>
                <a:lnTo>
                  <a:pt x="68" y="241"/>
                </a:lnTo>
                <a:lnTo>
                  <a:pt x="74" y="245"/>
                </a:lnTo>
                <a:lnTo>
                  <a:pt x="78" y="247"/>
                </a:lnTo>
                <a:lnTo>
                  <a:pt x="85" y="249"/>
                </a:lnTo>
                <a:lnTo>
                  <a:pt x="92" y="251"/>
                </a:lnTo>
                <a:lnTo>
                  <a:pt x="98" y="253"/>
                </a:lnTo>
                <a:lnTo>
                  <a:pt x="105" y="255"/>
                </a:lnTo>
                <a:lnTo>
                  <a:pt x="111" y="257"/>
                </a:lnTo>
                <a:lnTo>
                  <a:pt x="118" y="259"/>
                </a:lnTo>
                <a:lnTo>
                  <a:pt x="126" y="259"/>
                </a:lnTo>
                <a:lnTo>
                  <a:pt x="133" y="259"/>
                </a:lnTo>
                <a:lnTo>
                  <a:pt x="139" y="259"/>
                </a:lnTo>
                <a:lnTo>
                  <a:pt x="146" y="259"/>
                </a:lnTo>
                <a:lnTo>
                  <a:pt x="155" y="259"/>
                </a:lnTo>
                <a:lnTo>
                  <a:pt x="161" y="259"/>
                </a:lnTo>
                <a:lnTo>
                  <a:pt x="168" y="257"/>
                </a:lnTo>
                <a:lnTo>
                  <a:pt x="174" y="255"/>
                </a:lnTo>
                <a:lnTo>
                  <a:pt x="181" y="253"/>
                </a:lnTo>
                <a:lnTo>
                  <a:pt x="187" y="251"/>
                </a:lnTo>
                <a:lnTo>
                  <a:pt x="194" y="249"/>
                </a:lnTo>
                <a:lnTo>
                  <a:pt x="200" y="247"/>
                </a:lnTo>
                <a:lnTo>
                  <a:pt x="207" y="245"/>
                </a:lnTo>
                <a:lnTo>
                  <a:pt x="211" y="241"/>
                </a:lnTo>
                <a:lnTo>
                  <a:pt x="218" y="237"/>
                </a:lnTo>
                <a:lnTo>
                  <a:pt x="222" y="235"/>
                </a:lnTo>
                <a:lnTo>
                  <a:pt x="229" y="231"/>
                </a:lnTo>
                <a:lnTo>
                  <a:pt x="233" y="227"/>
                </a:lnTo>
                <a:lnTo>
                  <a:pt x="237" y="223"/>
                </a:lnTo>
                <a:lnTo>
                  <a:pt x="244" y="217"/>
                </a:lnTo>
                <a:lnTo>
                  <a:pt x="248" y="212"/>
                </a:lnTo>
                <a:lnTo>
                  <a:pt x="250" y="208"/>
                </a:lnTo>
                <a:lnTo>
                  <a:pt x="255" y="202"/>
                </a:lnTo>
                <a:lnTo>
                  <a:pt x="259" y="196"/>
                </a:lnTo>
                <a:lnTo>
                  <a:pt x="261" y="192"/>
                </a:lnTo>
                <a:lnTo>
                  <a:pt x="266" y="186"/>
                </a:lnTo>
                <a:lnTo>
                  <a:pt x="268" y="180"/>
                </a:lnTo>
                <a:lnTo>
                  <a:pt x="270" y="174"/>
                </a:lnTo>
                <a:lnTo>
                  <a:pt x="272" y="168"/>
                </a:lnTo>
                <a:lnTo>
                  <a:pt x="274" y="162"/>
                </a:lnTo>
                <a:lnTo>
                  <a:pt x="276" y="156"/>
                </a:lnTo>
                <a:lnTo>
                  <a:pt x="276" y="150"/>
                </a:lnTo>
                <a:lnTo>
                  <a:pt x="279" y="144"/>
                </a:lnTo>
                <a:lnTo>
                  <a:pt x="279" y="138"/>
                </a:lnTo>
                <a:lnTo>
                  <a:pt x="279" y="129"/>
                </a:lnTo>
                <a:lnTo>
                  <a:pt x="279" y="123"/>
                </a:lnTo>
                <a:lnTo>
                  <a:pt x="279" y="117"/>
                </a:lnTo>
                <a:lnTo>
                  <a:pt x="276" y="111"/>
                </a:lnTo>
                <a:lnTo>
                  <a:pt x="276" y="103"/>
                </a:lnTo>
                <a:lnTo>
                  <a:pt x="274" y="97"/>
                </a:lnTo>
                <a:lnTo>
                  <a:pt x="272" y="91"/>
                </a:lnTo>
                <a:lnTo>
                  <a:pt x="270" y="85"/>
                </a:lnTo>
                <a:lnTo>
                  <a:pt x="268" y="79"/>
                </a:lnTo>
                <a:lnTo>
                  <a:pt x="266" y="75"/>
                </a:lnTo>
                <a:lnTo>
                  <a:pt x="261" y="69"/>
                </a:lnTo>
                <a:lnTo>
                  <a:pt x="259" y="63"/>
                </a:lnTo>
                <a:lnTo>
                  <a:pt x="255" y="57"/>
                </a:lnTo>
                <a:lnTo>
                  <a:pt x="250" y="53"/>
                </a:lnTo>
                <a:lnTo>
                  <a:pt x="248" y="49"/>
                </a:lnTo>
                <a:lnTo>
                  <a:pt x="244" y="42"/>
                </a:lnTo>
                <a:lnTo>
                  <a:pt x="237" y="38"/>
                </a:lnTo>
                <a:lnTo>
                  <a:pt x="233" y="34"/>
                </a:lnTo>
                <a:lnTo>
                  <a:pt x="229" y="30"/>
                </a:lnTo>
                <a:lnTo>
                  <a:pt x="222" y="26"/>
                </a:lnTo>
                <a:lnTo>
                  <a:pt x="218" y="22"/>
                </a:lnTo>
                <a:lnTo>
                  <a:pt x="211" y="18"/>
                </a:lnTo>
                <a:lnTo>
                  <a:pt x="207" y="16"/>
                </a:lnTo>
                <a:lnTo>
                  <a:pt x="200" y="14"/>
                </a:lnTo>
                <a:lnTo>
                  <a:pt x="194" y="10"/>
                </a:lnTo>
                <a:lnTo>
                  <a:pt x="187" y="8"/>
                </a:lnTo>
                <a:lnTo>
                  <a:pt x="181" y="6"/>
                </a:lnTo>
                <a:lnTo>
                  <a:pt x="174" y="4"/>
                </a:lnTo>
                <a:lnTo>
                  <a:pt x="168" y="2"/>
                </a:lnTo>
                <a:lnTo>
                  <a:pt x="161" y="2"/>
                </a:lnTo>
                <a:lnTo>
                  <a:pt x="155" y="2"/>
                </a:lnTo>
                <a:lnTo>
                  <a:pt x="146" y="0"/>
                </a:lnTo>
                <a:lnTo>
                  <a:pt x="139" y="0"/>
                </a:lnTo>
              </a:path>
            </a:pathLst>
          </a:custGeom>
          <a:noFill/>
          <a:ln w="19050">
            <a:solidFill>
              <a:schemeClr val="tx1"/>
            </a:solidFill>
            <a:round/>
            <a:headEnd/>
            <a:tailEnd/>
          </a:ln>
        </p:spPr>
        <p:txBody>
          <a:bodyPr/>
          <a:lstStyle/>
          <a:p>
            <a:endParaRPr lang="en-US"/>
          </a:p>
        </p:txBody>
      </p:sp>
      <p:sp>
        <p:nvSpPr>
          <p:cNvPr id="22872" name="Freeform 992"/>
          <p:cNvSpPr>
            <a:spLocks/>
          </p:cNvSpPr>
          <p:nvPr/>
        </p:nvSpPr>
        <p:spPr bwMode="auto">
          <a:xfrm>
            <a:off x="6989763" y="1941513"/>
            <a:ext cx="277812" cy="279400"/>
          </a:xfrm>
          <a:custGeom>
            <a:avLst/>
            <a:gdLst>
              <a:gd name="T0" fmla="*/ 126 w 279"/>
              <a:gd name="T1" fmla="*/ 2 h 259"/>
              <a:gd name="T2" fmla="*/ 105 w 279"/>
              <a:gd name="T3" fmla="*/ 4 h 259"/>
              <a:gd name="T4" fmla="*/ 85 w 279"/>
              <a:gd name="T5" fmla="*/ 10 h 259"/>
              <a:gd name="T6" fmla="*/ 68 w 279"/>
              <a:gd name="T7" fmla="*/ 21 h 259"/>
              <a:gd name="T8" fmla="*/ 50 w 279"/>
              <a:gd name="T9" fmla="*/ 31 h 259"/>
              <a:gd name="T10" fmla="*/ 37 w 279"/>
              <a:gd name="T11" fmla="*/ 43 h 259"/>
              <a:gd name="T12" fmla="*/ 24 w 279"/>
              <a:gd name="T13" fmla="*/ 59 h 259"/>
              <a:gd name="T14" fmla="*/ 13 w 279"/>
              <a:gd name="T15" fmla="*/ 75 h 259"/>
              <a:gd name="T16" fmla="*/ 7 w 279"/>
              <a:gd name="T17" fmla="*/ 91 h 259"/>
              <a:gd name="T18" fmla="*/ 2 w 279"/>
              <a:gd name="T19" fmla="*/ 112 h 259"/>
              <a:gd name="T20" fmla="*/ 0 w 279"/>
              <a:gd name="T21" fmla="*/ 130 h 259"/>
              <a:gd name="T22" fmla="*/ 2 w 279"/>
              <a:gd name="T23" fmla="*/ 150 h 259"/>
              <a:gd name="T24" fmla="*/ 7 w 279"/>
              <a:gd name="T25" fmla="*/ 168 h 259"/>
              <a:gd name="T26" fmla="*/ 13 w 279"/>
              <a:gd name="T27" fmla="*/ 187 h 259"/>
              <a:gd name="T28" fmla="*/ 24 w 279"/>
              <a:gd name="T29" fmla="*/ 203 h 259"/>
              <a:gd name="T30" fmla="*/ 37 w 279"/>
              <a:gd name="T31" fmla="*/ 217 h 259"/>
              <a:gd name="T32" fmla="*/ 50 w 279"/>
              <a:gd name="T33" fmla="*/ 231 h 259"/>
              <a:gd name="T34" fmla="*/ 68 w 279"/>
              <a:gd name="T35" fmla="*/ 241 h 259"/>
              <a:gd name="T36" fmla="*/ 85 w 279"/>
              <a:gd name="T37" fmla="*/ 249 h 259"/>
              <a:gd name="T38" fmla="*/ 105 w 279"/>
              <a:gd name="T39" fmla="*/ 255 h 259"/>
              <a:gd name="T40" fmla="*/ 126 w 279"/>
              <a:gd name="T41" fmla="*/ 259 h 259"/>
              <a:gd name="T42" fmla="*/ 146 w 279"/>
              <a:gd name="T43" fmla="*/ 259 h 259"/>
              <a:gd name="T44" fmla="*/ 168 w 279"/>
              <a:gd name="T45" fmla="*/ 257 h 259"/>
              <a:gd name="T46" fmla="*/ 187 w 279"/>
              <a:gd name="T47" fmla="*/ 253 h 259"/>
              <a:gd name="T48" fmla="*/ 207 w 279"/>
              <a:gd name="T49" fmla="*/ 245 h 259"/>
              <a:gd name="T50" fmla="*/ 222 w 279"/>
              <a:gd name="T51" fmla="*/ 235 h 259"/>
              <a:gd name="T52" fmla="*/ 237 w 279"/>
              <a:gd name="T53" fmla="*/ 223 h 259"/>
              <a:gd name="T54" fmla="*/ 250 w 279"/>
              <a:gd name="T55" fmla="*/ 209 h 259"/>
              <a:gd name="T56" fmla="*/ 261 w 279"/>
              <a:gd name="T57" fmla="*/ 193 h 259"/>
              <a:gd name="T58" fmla="*/ 270 w 279"/>
              <a:gd name="T59" fmla="*/ 174 h 259"/>
              <a:gd name="T60" fmla="*/ 276 w 279"/>
              <a:gd name="T61" fmla="*/ 156 h 259"/>
              <a:gd name="T62" fmla="*/ 279 w 279"/>
              <a:gd name="T63" fmla="*/ 138 h 259"/>
              <a:gd name="T64" fmla="*/ 279 w 279"/>
              <a:gd name="T65" fmla="*/ 118 h 259"/>
              <a:gd name="T66" fmla="*/ 274 w 279"/>
              <a:gd name="T67" fmla="*/ 98 h 259"/>
              <a:gd name="T68" fmla="*/ 268 w 279"/>
              <a:gd name="T69" fmla="*/ 79 h 259"/>
              <a:gd name="T70" fmla="*/ 259 w 279"/>
              <a:gd name="T71" fmla="*/ 63 h 259"/>
              <a:gd name="T72" fmla="*/ 248 w 279"/>
              <a:gd name="T73" fmla="*/ 49 h 259"/>
              <a:gd name="T74" fmla="*/ 233 w 279"/>
              <a:gd name="T75" fmla="*/ 35 h 259"/>
              <a:gd name="T76" fmla="*/ 218 w 279"/>
              <a:gd name="T77" fmla="*/ 23 h 259"/>
              <a:gd name="T78" fmla="*/ 200 w 279"/>
              <a:gd name="T79" fmla="*/ 15 h 259"/>
              <a:gd name="T80" fmla="*/ 181 w 279"/>
              <a:gd name="T81" fmla="*/ 6 h 259"/>
              <a:gd name="T82" fmla="*/ 161 w 279"/>
              <a:gd name="T83" fmla="*/ 2 h 259"/>
              <a:gd name="T84" fmla="*/ 139 w 279"/>
              <a:gd name="T85" fmla="*/ 0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9"/>
              <a:gd name="T130" fmla="*/ 0 h 259"/>
              <a:gd name="T131" fmla="*/ 279 w 279"/>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9" h="259">
                <a:moveTo>
                  <a:pt x="139" y="0"/>
                </a:moveTo>
                <a:lnTo>
                  <a:pt x="133" y="0"/>
                </a:lnTo>
                <a:lnTo>
                  <a:pt x="126" y="2"/>
                </a:lnTo>
                <a:lnTo>
                  <a:pt x="118" y="2"/>
                </a:lnTo>
                <a:lnTo>
                  <a:pt x="111" y="4"/>
                </a:lnTo>
                <a:lnTo>
                  <a:pt x="105" y="4"/>
                </a:lnTo>
                <a:lnTo>
                  <a:pt x="98" y="6"/>
                </a:lnTo>
                <a:lnTo>
                  <a:pt x="92" y="8"/>
                </a:lnTo>
                <a:lnTo>
                  <a:pt x="85" y="10"/>
                </a:lnTo>
                <a:lnTo>
                  <a:pt x="78" y="15"/>
                </a:lnTo>
                <a:lnTo>
                  <a:pt x="74" y="17"/>
                </a:lnTo>
                <a:lnTo>
                  <a:pt x="68" y="21"/>
                </a:lnTo>
                <a:lnTo>
                  <a:pt x="61" y="23"/>
                </a:lnTo>
                <a:lnTo>
                  <a:pt x="57" y="27"/>
                </a:lnTo>
                <a:lnTo>
                  <a:pt x="50" y="31"/>
                </a:lnTo>
                <a:lnTo>
                  <a:pt x="46" y="35"/>
                </a:lnTo>
                <a:lnTo>
                  <a:pt x="41" y="39"/>
                </a:lnTo>
                <a:lnTo>
                  <a:pt x="37" y="43"/>
                </a:lnTo>
                <a:lnTo>
                  <a:pt x="33" y="49"/>
                </a:lnTo>
                <a:lnTo>
                  <a:pt x="28" y="53"/>
                </a:lnTo>
                <a:lnTo>
                  <a:pt x="24" y="59"/>
                </a:lnTo>
                <a:lnTo>
                  <a:pt x="20" y="63"/>
                </a:lnTo>
                <a:lnTo>
                  <a:pt x="18" y="69"/>
                </a:lnTo>
                <a:lnTo>
                  <a:pt x="13" y="75"/>
                </a:lnTo>
                <a:lnTo>
                  <a:pt x="11" y="79"/>
                </a:lnTo>
                <a:lnTo>
                  <a:pt x="9" y="85"/>
                </a:lnTo>
                <a:lnTo>
                  <a:pt x="7" y="91"/>
                </a:lnTo>
                <a:lnTo>
                  <a:pt x="4" y="98"/>
                </a:lnTo>
                <a:lnTo>
                  <a:pt x="2" y="104"/>
                </a:lnTo>
                <a:lnTo>
                  <a:pt x="2" y="112"/>
                </a:lnTo>
                <a:lnTo>
                  <a:pt x="0" y="118"/>
                </a:lnTo>
                <a:lnTo>
                  <a:pt x="0" y="124"/>
                </a:lnTo>
                <a:lnTo>
                  <a:pt x="0" y="130"/>
                </a:lnTo>
                <a:lnTo>
                  <a:pt x="0" y="138"/>
                </a:lnTo>
                <a:lnTo>
                  <a:pt x="0" y="144"/>
                </a:lnTo>
                <a:lnTo>
                  <a:pt x="2" y="150"/>
                </a:lnTo>
                <a:lnTo>
                  <a:pt x="2" y="156"/>
                </a:lnTo>
                <a:lnTo>
                  <a:pt x="4" y="162"/>
                </a:lnTo>
                <a:lnTo>
                  <a:pt x="7" y="168"/>
                </a:lnTo>
                <a:lnTo>
                  <a:pt x="9" y="174"/>
                </a:lnTo>
                <a:lnTo>
                  <a:pt x="11" y="180"/>
                </a:lnTo>
                <a:lnTo>
                  <a:pt x="13" y="187"/>
                </a:lnTo>
                <a:lnTo>
                  <a:pt x="18" y="193"/>
                </a:lnTo>
                <a:lnTo>
                  <a:pt x="20" y="199"/>
                </a:lnTo>
                <a:lnTo>
                  <a:pt x="24" y="203"/>
                </a:lnTo>
                <a:lnTo>
                  <a:pt x="28" y="209"/>
                </a:lnTo>
                <a:lnTo>
                  <a:pt x="33" y="213"/>
                </a:lnTo>
                <a:lnTo>
                  <a:pt x="37" y="217"/>
                </a:lnTo>
                <a:lnTo>
                  <a:pt x="41" y="223"/>
                </a:lnTo>
                <a:lnTo>
                  <a:pt x="46" y="227"/>
                </a:lnTo>
                <a:lnTo>
                  <a:pt x="50" y="231"/>
                </a:lnTo>
                <a:lnTo>
                  <a:pt x="57" y="235"/>
                </a:lnTo>
                <a:lnTo>
                  <a:pt x="61" y="237"/>
                </a:lnTo>
                <a:lnTo>
                  <a:pt x="68" y="241"/>
                </a:lnTo>
                <a:lnTo>
                  <a:pt x="74" y="245"/>
                </a:lnTo>
                <a:lnTo>
                  <a:pt x="78" y="247"/>
                </a:lnTo>
                <a:lnTo>
                  <a:pt x="85" y="249"/>
                </a:lnTo>
                <a:lnTo>
                  <a:pt x="92" y="253"/>
                </a:lnTo>
                <a:lnTo>
                  <a:pt x="98" y="255"/>
                </a:lnTo>
                <a:lnTo>
                  <a:pt x="105" y="255"/>
                </a:lnTo>
                <a:lnTo>
                  <a:pt x="111" y="257"/>
                </a:lnTo>
                <a:lnTo>
                  <a:pt x="118" y="259"/>
                </a:lnTo>
                <a:lnTo>
                  <a:pt x="126" y="259"/>
                </a:lnTo>
                <a:lnTo>
                  <a:pt x="133" y="259"/>
                </a:lnTo>
                <a:lnTo>
                  <a:pt x="139" y="259"/>
                </a:lnTo>
                <a:lnTo>
                  <a:pt x="146" y="259"/>
                </a:lnTo>
                <a:lnTo>
                  <a:pt x="155" y="259"/>
                </a:lnTo>
                <a:lnTo>
                  <a:pt x="161" y="259"/>
                </a:lnTo>
                <a:lnTo>
                  <a:pt x="168" y="257"/>
                </a:lnTo>
                <a:lnTo>
                  <a:pt x="174" y="255"/>
                </a:lnTo>
                <a:lnTo>
                  <a:pt x="181" y="255"/>
                </a:lnTo>
                <a:lnTo>
                  <a:pt x="187" y="253"/>
                </a:lnTo>
                <a:lnTo>
                  <a:pt x="194" y="249"/>
                </a:lnTo>
                <a:lnTo>
                  <a:pt x="200" y="247"/>
                </a:lnTo>
                <a:lnTo>
                  <a:pt x="207" y="245"/>
                </a:lnTo>
                <a:lnTo>
                  <a:pt x="211" y="241"/>
                </a:lnTo>
                <a:lnTo>
                  <a:pt x="218" y="237"/>
                </a:lnTo>
                <a:lnTo>
                  <a:pt x="222" y="235"/>
                </a:lnTo>
                <a:lnTo>
                  <a:pt x="229" y="231"/>
                </a:lnTo>
                <a:lnTo>
                  <a:pt x="233" y="227"/>
                </a:lnTo>
                <a:lnTo>
                  <a:pt x="237" y="223"/>
                </a:lnTo>
                <a:lnTo>
                  <a:pt x="244" y="217"/>
                </a:lnTo>
                <a:lnTo>
                  <a:pt x="248" y="213"/>
                </a:lnTo>
                <a:lnTo>
                  <a:pt x="250" y="209"/>
                </a:lnTo>
                <a:lnTo>
                  <a:pt x="255" y="203"/>
                </a:lnTo>
                <a:lnTo>
                  <a:pt x="259" y="199"/>
                </a:lnTo>
                <a:lnTo>
                  <a:pt x="261" y="193"/>
                </a:lnTo>
                <a:lnTo>
                  <a:pt x="266" y="187"/>
                </a:lnTo>
                <a:lnTo>
                  <a:pt x="268" y="180"/>
                </a:lnTo>
                <a:lnTo>
                  <a:pt x="270" y="174"/>
                </a:lnTo>
                <a:lnTo>
                  <a:pt x="272" y="168"/>
                </a:lnTo>
                <a:lnTo>
                  <a:pt x="274" y="162"/>
                </a:lnTo>
                <a:lnTo>
                  <a:pt x="276" y="156"/>
                </a:lnTo>
                <a:lnTo>
                  <a:pt x="276" y="150"/>
                </a:lnTo>
                <a:lnTo>
                  <a:pt x="279" y="144"/>
                </a:lnTo>
                <a:lnTo>
                  <a:pt x="279" y="138"/>
                </a:lnTo>
                <a:lnTo>
                  <a:pt x="279" y="130"/>
                </a:lnTo>
                <a:lnTo>
                  <a:pt x="279" y="124"/>
                </a:lnTo>
                <a:lnTo>
                  <a:pt x="279" y="118"/>
                </a:lnTo>
                <a:lnTo>
                  <a:pt x="276" y="112"/>
                </a:lnTo>
                <a:lnTo>
                  <a:pt x="276" y="104"/>
                </a:lnTo>
                <a:lnTo>
                  <a:pt x="274" y="98"/>
                </a:lnTo>
                <a:lnTo>
                  <a:pt x="272" y="91"/>
                </a:lnTo>
                <a:lnTo>
                  <a:pt x="270" y="85"/>
                </a:lnTo>
                <a:lnTo>
                  <a:pt x="268" y="79"/>
                </a:lnTo>
                <a:lnTo>
                  <a:pt x="266" y="75"/>
                </a:lnTo>
                <a:lnTo>
                  <a:pt x="261" y="69"/>
                </a:lnTo>
                <a:lnTo>
                  <a:pt x="259" y="63"/>
                </a:lnTo>
                <a:lnTo>
                  <a:pt x="255" y="59"/>
                </a:lnTo>
                <a:lnTo>
                  <a:pt x="250" y="53"/>
                </a:lnTo>
                <a:lnTo>
                  <a:pt x="248" y="49"/>
                </a:lnTo>
                <a:lnTo>
                  <a:pt x="244" y="43"/>
                </a:lnTo>
                <a:lnTo>
                  <a:pt x="237" y="39"/>
                </a:lnTo>
                <a:lnTo>
                  <a:pt x="233" y="35"/>
                </a:lnTo>
                <a:lnTo>
                  <a:pt x="229" y="31"/>
                </a:lnTo>
                <a:lnTo>
                  <a:pt x="222" y="27"/>
                </a:lnTo>
                <a:lnTo>
                  <a:pt x="218" y="23"/>
                </a:lnTo>
                <a:lnTo>
                  <a:pt x="211" y="21"/>
                </a:lnTo>
                <a:lnTo>
                  <a:pt x="207" y="17"/>
                </a:lnTo>
                <a:lnTo>
                  <a:pt x="200" y="15"/>
                </a:lnTo>
                <a:lnTo>
                  <a:pt x="194" y="10"/>
                </a:lnTo>
                <a:lnTo>
                  <a:pt x="187" y="8"/>
                </a:lnTo>
                <a:lnTo>
                  <a:pt x="181" y="6"/>
                </a:lnTo>
                <a:lnTo>
                  <a:pt x="174" y="4"/>
                </a:lnTo>
                <a:lnTo>
                  <a:pt x="168" y="4"/>
                </a:lnTo>
                <a:lnTo>
                  <a:pt x="161" y="2"/>
                </a:lnTo>
                <a:lnTo>
                  <a:pt x="155" y="2"/>
                </a:lnTo>
                <a:lnTo>
                  <a:pt x="146" y="0"/>
                </a:lnTo>
                <a:lnTo>
                  <a:pt x="139" y="0"/>
                </a:lnTo>
              </a:path>
            </a:pathLst>
          </a:custGeom>
          <a:noFill/>
          <a:ln w="19050">
            <a:solidFill>
              <a:schemeClr val="tx1"/>
            </a:solidFill>
            <a:round/>
            <a:headEnd/>
            <a:tailEnd/>
          </a:ln>
        </p:spPr>
        <p:txBody>
          <a:bodyPr/>
          <a:lstStyle/>
          <a:p>
            <a:endParaRPr lang="en-US"/>
          </a:p>
        </p:txBody>
      </p:sp>
      <p:sp>
        <p:nvSpPr>
          <p:cNvPr id="22873" name="Freeform 993"/>
          <p:cNvSpPr>
            <a:spLocks/>
          </p:cNvSpPr>
          <p:nvPr/>
        </p:nvSpPr>
        <p:spPr bwMode="auto">
          <a:xfrm>
            <a:off x="5840413" y="1335088"/>
            <a:ext cx="36512" cy="36512"/>
          </a:xfrm>
          <a:custGeom>
            <a:avLst/>
            <a:gdLst>
              <a:gd name="T0" fmla="*/ 19 w 37"/>
              <a:gd name="T1" fmla="*/ 0 h 34"/>
              <a:gd name="T2" fmla="*/ 15 w 37"/>
              <a:gd name="T3" fmla="*/ 2 h 34"/>
              <a:gd name="T4" fmla="*/ 11 w 37"/>
              <a:gd name="T5" fmla="*/ 2 h 34"/>
              <a:gd name="T6" fmla="*/ 6 w 37"/>
              <a:gd name="T7" fmla="*/ 4 h 34"/>
              <a:gd name="T8" fmla="*/ 4 w 37"/>
              <a:gd name="T9" fmla="*/ 6 h 34"/>
              <a:gd name="T10" fmla="*/ 2 w 37"/>
              <a:gd name="T11" fmla="*/ 8 h 34"/>
              <a:gd name="T12" fmla="*/ 2 w 37"/>
              <a:gd name="T13" fmla="*/ 12 h 34"/>
              <a:gd name="T14" fmla="*/ 0 w 37"/>
              <a:gd name="T15" fmla="*/ 14 h 34"/>
              <a:gd name="T16" fmla="*/ 0 w 37"/>
              <a:gd name="T17" fmla="*/ 18 h 34"/>
              <a:gd name="T18" fmla="*/ 0 w 37"/>
              <a:gd name="T19" fmla="*/ 22 h 34"/>
              <a:gd name="T20" fmla="*/ 2 w 37"/>
              <a:gd name="T21" fmla="*/ 24 h 34"/>
              <a:gd name="T22" fmla="*/ 4 w 37"/>
              <a:gd name="T23" fmla="*/ 28 h 34"/>
              <a:gd name="T24" fmla="*/ 8 w 37"/>
              <a:gd name="T25" fmla="*/ 32 h 34"/>
              <a:gd name="T26" fmla="*/ 11 w 37"/>
              <a:gd name="T27" fmla="*/ 34 h 34"/>
              <a:gd name="T28" fmla="*/ 15 w 37"/>
              <a:gd name="T29" fmla="*/ 34 h 34"/>
              <a:gd name="T30" fmla="*/ 19 w 37"/>
              <a:gd name="T31" fmla="*/ 34 h 34"/>
              <a:gd name="T32" fmla="*/ 24 w 37"/>
              <a:gd name="T33" fmla="*/ 34 h 34"/>
              <a:gd name="T34" fmla="*/ 26 w 37"/>
              <a:gd name="T35" fmla="*/ 32 h 34"/>
              <a:gd name="T36" fmla="*/ 30 w 37"/>
              <a:gd name="T37" fmla="*/ 32 h 34"/>
              <a:gd name="T38" fmla="*/ 32 w 37"/>
              <a:gd name="T39" fmla="*/ 30 h 34"/>
              <a:gd name="T40" fmla="*/ 35 w 37"/>
              <a:gd name="T41" fmla="*/ 28 h 34"/>
              <a:gd name="T42" fmla="*/ 35 w 37"/>
              <a:gd name="T43" fmla="*/ 24 h 34"/>
              <a:gd name="T44" fmla="*/ 37 w 37"/>
              <a:gd name="T45" fmla="*/ 22 h 34"/>
              <a:gd name="T46" fmla="*/ 37 w 37"/>
              <a:gd name="T47" fmla="*/ 18 h 34"/>
              <a:gd name="T48" fmla="*/ 37 w 37"/>
              <a:gd name="T49" fmla="*/ 14 h 34"/>
              <a:gd name="T50" fmla="*/ 35 w 37"/>
              <a:gd name="T51" fmla="*/ 12 h 34"/>
              <a:gd name="T52" fmla="*/ 35 w 37"/>
              <a:gd name="T53" fmla="*/ 8 h 34"/>
              <a:gd name="T54" fmla="*/ 32 w 37"/>
              <a:gd name="T55" fmla="*/ 6 h 34"/>
              <a:gd name="T56" fmla="*/ 30 w 37"/>
              <a:gd name="T57" fmla="*/ 4 h 34"/>
              <a:gd name="T58" fmla="*/ 28 w 37"/>
              <a:gd name="T59" fmla="*/ 2 h 34"/>
              <a:gd name="T60" fmla="*/ 24 w 37"/>
              <a:gd name="T61" fmla="*/ 2 h 34"/>
              <a:gd name="T62" fmla="*/ 22 w 37"/>
              <a:gd name="T63" fmla="*/ 0 h 34"/>
              <a:gd name="T64" fmla="*/ 19 w 37"/>
              <a:gd name="T65" fmla="*/ 18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4"/>
              <a:gd name="T101" fmla="*/ 37 w 37"/>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4">
                <a:moveTo>
                  <a:pt x="19" y="18"/>
                </a:moveTo>
                <a:lnTo>
                  <a:pt x="19" y="0"/>
                </a:lnTo>
                <a:lnTo>
                  <a:pt x="17" y="0"/>
                </a:lnTo>
                <a:lnTo>
                  <a:pt x="15" y="2"/>
                </a:lnTo>
                <a:lnTo>
                  <a:pt x="13" y="2"/>
                </a:lnTo>
                <a:lnTo>
                  <a:pt x="11" y="2"/>
                </a:lnTo>
                <a:lnTo>
                  <a:pt x="8" y="4"/>
                </a:lnTo>
                <a:lnTo>
                  <a:pt x="6" y="4"/>
                </a:lnTo>
                <a:lnTo>
                  <a:pt x="6" y="6"/>
                </a:lnTo>
                <a:lnTo>
                  <a:pt x="4" y="6"/>
                </a:lnTo>
                <a:lnTo>
                  <a:pt x="4" y="8"/>
                </a:lnTo>
                <a:lnTo>
                  <a:pt x="2" y="8"/>
                </a:lnTo>
                <a:lnTo>
                  <a:pt x="2" y="10"/>
                </a:lnTo>
                <a:lnTo>
                  <a:pt x="2" y="12"/>
                </a:lnTo>
                <a:lnTo>
                  <a:pt x="2" y="14"/>
                </a:lnTo>
                <a:lnTo>
                  <a:pt x="0" y="14"/>
                </a:lnTo>
                <a:lnTo>
                  <a:pt x="0" y="16"/>
                </a:lnTo>
                <a:lnTo>
                  <a:pt x="0" y="18"/>
                </a:lnTo>
                <a:lnTo>
                  <a:pt x="0" y="20"/>
                </a:lnTo>
                <a:lnTo>
                  <a:pt x="0" y="22"/>
                </a:lnTo>
                <a:lnTo>
                  <a:pt x="2" y="22"/>
                </a:lnTo>
                <a:lnTo>
                  <a:pt x="2" y="24"/>
                </a:lnTo>
                <a:lnTo>
                  <a:pt x="2" y="26"/>
                </a:lnTo>
                <a:lnTo>
                  <a:pt x="4" y="28"/>
                </a:lnTo>
                <a:lnTo>
                  <a:pt x="6" y="30"/>
                </a:lnTo>
                <a:lnTo>
                  <a:pt x="8" y="32"/>
                </a:lnTo>
                <a:lnTo>
                  <a:pt x="11" y="32"/>
                </a:lnTo>
                <a:lnTo>
                  <a:pt x="11" y="34"/>
                </a:lnTo>
                <a:lnTo>
                  <a:pt x="13" y="34"/>
                </a:lnTo>
                <a:lnTo>
                  <a:pt x="15" y="34"/>
                </a:lnTo>
                <a:lnTo>
                  <a:pt x="17" y="34"/>
                </a:lnTo>
                <a:lnTo>
                  <a:pt x="19" y="34"/>
                </a:lnTo>
                <a:lnTo>
                  <a:pt x="22" y="34"/>
                </a:lnTo>
                <a:lnTo>
                  <a:pt x="24" y="34"/>
                </a:lnTo>
                <a:lnTo>
                  <a:pt x="26" y="34"/>
                </a:lnTo>
                <a:lnTo>
                  <a:pt x="26" y="32"/>
                </a:lnTo>
                <a:lnTo>
                  <a:pt x="28" y="32"/>
                </a:lnTo>
                <a:lnTo>
                  <a:pt x="30" y="32"/>
                </a:lnTo>
                <a:lnTo>
                  <a:pt x="30" y="30"/>
                </a:lnTo>
                <a:lnTo>
                  <a:pt x="32" y="30"/>
                </a:lnTo>
                <a:lnTo>
                  <a:pt x="32" y="28"/>
                </a:lnTo>
                <a:lnTo>
                  <a:pt x="35" y="28"/>
                </a:lnTo>
                <a:lnTo>
                  <a:pt x="35" y="26"/>
                </a:lnTo>
                <a:lnTo>
                  <a:pt x="35" y="24"/>
                </a:lnTo>
                <a:lnTo>
                  <a:pt x="37" y="24"/>
                </a:lnTo>
                <a:lnTo>
                  <a:pt x="37" y="22"/>
                </a:lnTo>
                <a:lnTo>
                  <a:pt x="37" y="20"/>
                </a:lnTo>
                <a:lnTo>
                  <a:pt x="37" y="18"/>
                </a:lnTo>
                <a:lnTo>
                  <a:pt x="37" y="16"/>
                </a:lnTo>
                <a:lnTo>
                  <a:pt x="37" y="14"/>
                </a:lnTo>
                <a:lnTo>
                  <a:pt x="37" y="12"/>
                </a:lnTo>
                <a:lnTo>
                  <a:pt x="35" y="12"/>
                </a:lnTo>
                <a:lnTo>
                  <a:pt x="35" y="10"/>
                </a:lnTo>
                <a:lnTo>
                  <a:pt x="35" y="8"/>
                </a:lnTo>
                <a:lnTo>
                  <a:pt x="32" y="8"/>
                </a:lnTo>
                <a:lnTo>
                  <a:pt x="32" y="6"/>
                </a:lnTo>
                <a:lnTo>
                  <a:pt x="30" y="6"/>
                </a:lnTo>
                <a:lnTo>
                  <a:pt x="30" y="4"/>
                </a:lnTo>
                <a:lnTo>
                  <a:pt x="28" y="4"/>
                </a:lnTo>
                <a:lnTo>
                  <a:pt x="28" y="2"/>
                </a:lnTo>
                <a:lnTo>
                  <a:pt x="26" y="2"/>
                </a:lnTo>
                <a:lnTo>
                  <a:pt x="24" y="2"/>
                </a:lnTo>
                <a:lnTo>
                  <a:pt x="22" y="2"/>
                </a:lnTo>
                <a:lnTo>
                  <a:pt x="22" y="0"/>
                </a:lnTo>
                <a:lnTo>
                  <a:pt x="19" y="0"/>
                </a:lnTo>
                <a:lnTo>
                  <a:pt x="19" y="18"/>
                </a:lnTo>
                <a:close/>
              </a:path>
            </a:pathLst>
          </a:custGeom>
          <a:solidFill>
            <a:srgbClr val="000000"/>
          </a:solidFill>
          <a:ln w="19050">
            <a:solidFill>
              <a:schemeClr val="tx1"/>
            </a:solidFill>
            <a:round/>
            <a:headEnd/>
            <a:tailEnd/>
          </a:ln>
        </p:spPr>
        <p:txBody>
          <a:bodyPr/>
          <a:lstStyle/>
          <a:p>
            <a:endParaRPr lang="en-US"/>
          </a:p>
        </p:txBody>
      </p:sp>
      <p:sp>
        <p:nvSpPr>
          <p:cNvPr id="22874" name="Freeform 994"/>
          <p:cNvSpPr>
            <a:spLocks/>
          </p:cNvSpPr>
          <p:nvPr/>
        </p:nvSpPr>
        <p:spPr bwMode="auto">
          <a:xfrm>
            <a:off x="5859463" y="1354138"/>
            <a:ext cx="1268412" cy="458787"/>
          </a:xfrm>
          <a:custGeom>
            <a:avLst/>
            <a:gdLst>
              <a:gd name="T0" fmla="*/ 0 w 1275"/>
              <a:gd name="T1" fmla="*/ 0 h 425"/>
              <a:gd name="T2" fmla="*/ 1275 w 1275"/>
              <a:gd name="T3" fmla="*/ 0 h 425"/>
              <a:gd name="T4" fmla="*/ 1275 w 1275"/>
              <a:gd name="T5" fmla="*/ 425 h 425"/>
              <a:gd name="T6" fmla="*/ 0 60000 65536"/>
              <a:gd name="T7" fmla="*/ 0 60000 65536"/>
              <a:gd name="T8" fmla="*/ 0 60000 65536"/>
              <a:gd name="T9" fmla="*/ 0 w 1275"/>
              <a:gd name="T10" fmla="*/ 0 h 425"/>
              <a:gd name="T11" fmla="*/ 1275 w 1275"/>
              <a:gd name="T12" fmla="*/ 425 h 425"/>
            </a:gdLst>
            <a:ahLst/>
            <a:cxnLst>
              <a:cxn ang="T6">
                <a:pos x="T0" y="T1"/>
              </a:cxn>
              <a:cxn ang="T7">
                <a:pos x="T2" y="T3"/>
              </a:cxn>
              <a:cxn ang="T8">
                <a:pos x="T4" y="T5"/>
              </a:cxn>
            </a:cxnLst>
            <a:rect l="T9" t="T10" r="T11" b="T12"/>
            <a:pathLst>
              <a:path w="1275" h="425">
                <a:moveTo>
                  <a:pt x="0" y="0"/>
                </a:moveTo>
                <a:lnTo>
                  <a:pt x="1275" y="0"/>
                </a:lnTo>
                <a:lnTo>
                  <a:pt x="1275" y="425"/>
                </a:lnTo>
              </a:path>
            </a:pathLst>
          </a:custGeom>
          <a:noFill/>
          <a:ln w="19050">
            <a:solidFill>
              <a:schemeClr val="tx1"/>
            </a:solidFill>
            <a:round/>
            <a:headEnd/>
            <a:tailEnd/>
          </a:ln>
        </p:spPr>
        <p:txBody>
          <a:bodyPr/>
          <a:lstStyle/>
          <a:p>
            <a:endParaRPr lang="en-US"/>
          </a:p>
        </p:txBody>
      </p:sp>
      <p:sp>
        <p:nvSpPr>
          <p:cNvPr id="22875" name="Freeform 995"/>
          <p:cNvSpPr>
            <a:spLocks/>
          </p:cNvSpPr>
          <p:nvPr/>
        </p:nvSpPr>
        <p:spPr bwMode="auto">
          <a:xfrm>
            <a:off x="5840413" y="2706688"/>
            <a:ext cx="36512" cy="36512"/>
          </a:xfrm>
          <a:custGeom>
            <a:avLst/>
            <a:gdLst>
              <a:gd name="T0" fmla="*/ 19 w 37"/>
              <a:gd name="T1" fmla="*/ 16 h 34"/>
              <a:gd name="T2" fmla="*/ 19 w 37"/>
              <a:gd name="T3" fmla="*/ 0 h 34"/>
              <a:gd name="T4" fmla="*/ 17 w 37"/>
              <a:gd name="T5" fmla="*/ 0 h 34"/>
              <a:gd name="T6" fmla="*/ 15 w 37"/>
              <a:gd name="T7" fmla="*/ 0 h 34"/>
              <a:gd name="T8" fmla="*/ 13 w 37"/>
              <a:gd name="T9" fmla="*/ 0 h 34"/>
              <a:gd name="T10" fmla="*/ 11 w 37"/>
              <a:gd name="T11" fmla="*/ 2 h 34"/>
              <a:gd name="T12" fmla="*/ 8 w 37"/>
              <a:gd name="T13" fmla="*/ 2 h 34"/>
              <a:gd name="T14" fmla="*/ 8 w 37"/>
              <a:gd name="T15" fmla="*/ 4 h 34"/>
              <a:gd name="T16" fmla="*/ 6 w 37"/>
              <a:gd name="T17" fmla="*/ 4 h 34"/>
              <a:gd name="T18" fmla="*/ 4 w 37"/>
              <a:gd name="T19" fmla="*/ 6 h 34"/>
              <a:gd name="T20" fmla="*/ 4 w 37"/>
              <a:gd name="T21" fmla="*/ 8 h 34"/>
              <a:gd name="T22" fmla="*/ 2 w 37"/>
              <a:gd name="T23" fmla="*/ 8 h 34"/>
              <a:gd name="T24" fmla="*/ 2 w 37"/>
              <a:gd name="T25" fmla="*/ 10 h 34"/>
              <a:gd name="T26" fmla="*/ 2 w 37"/>
              <a:gd name="T27" fmla="*/ 12 h 34"/>
              <a:gd name="T28" fmla="*/ 0 w 37"/>
              <a:gd name="T29" fmla="*/ 14 h 34"/>
              <a:gd name="T30" fmla="*/ 0 w 37"/>
              <a:gd name="T31" fmla="*/ 16 h 34"/>
              <a:gd name="T32" fmla="*/ 0 w 37"/>
              <a:gd name="T33" fmla="*/ 18 h 34"/>
              <a:gd name="T34" fmla="*/ 0 w 37"/>
              <a:gd name="T35" fmla="*/ 20 h 34"/>
              <a:gd name="T36" fmla="*/ 2 w 37"/>
              <a:gd name="T37" fmla="*/ 20 h 34"/>
              <a:gd name="T38" fmla="*/ 2 w 37"/>
              <a:gd name="T39" fmla="*/ 22 h 34"/>
              <a:gd name="T40" fmla="*/ 2 w 37"/>
              <a:gd name="T41" fmla="*/ 24 h 34"/>
              <a:gd name="T42" fmla="*/ 2 w 37"/>
              <a:gd name="T43" fmla="*/ 26 h 34"/>
              <a:gd name="T44" fmla="*/ 4 w 37"/>
              <a:gd name="T45" fmla="*/ 26 h 34"/>
              <a:gd name="T46" fmla="*/ 4 w 37"/>
              <a:gd name="T47" fmla="*/ 28 h 34"/>
              <a:gd name="T48" fmla="*/ 6 w 37"/>
              <a:gd name="T49" fmla="*/ 28 h 34"/>
              <a:gd name="T50" fmla="*/ 6 w 37"/>
              <a:gd name="T51" fmla="*/ 30 h 34"/>
              <a:gd name="T52" fmla="*/ 8 w 37"/>
              <a:gd name="T53" fmla="*/ 30 h 34"/>
              <a:gd name="T54" fmla="*/ 11 w 37"/>
              <a:gd name="T55" fmla="*/ 32 h 34"/>
              <a:gd name="T56" fmla="*/ 13 w 37"/>
              <a:gd name="T57" fmla="*/ 32 h 34"/>
              <a:gd name="T58" fmla="*/ 15 w 37"/>
              <a:gd name="T59" fmla="*/ 32 h 34"/>
              <a:gd name="T60" fmla="*/ 15 w 37"/>
              <a:gd name="T61" fmla="*/ 34 h 34"/>
              <a:gd name="T62" fmla="*/ 17 w 37"/>
              <a:gd name="T63" fmla="*/ 34 h 34"/>
              <a:gd name="T64" fmla="*/ 19 w 37"/>
              <a:gd name="T65" fmla="*/ 34 h 34"/>
              <a:gd name="T66" fmla="*/ 22 w 37"/>
              <a:gd name="T67" fmla="*/ 34 h 34"/>
              <a:gd name="T68" fmla="*/ 24 w 37"/>
              <a:gd name="T69" fmla="*/ 32 h 34"/>
              <a:gd name="T70" fmla="*/ 26 w 37"/>
              <a:gd name="T71" fmla="*/ 32 h 34"/>
              <a:gd name="T72" fmla="*/ 28 w 37"/>
              <a:gd name="T73" fmla="*/ 32 h 34"/>
              <a:gd name="T74" fmla="*/ 28 w 37"/>
              <a:gd name="T75" fmla="*/ 30 h 34"/>
              <a:gd name="T76" fmla="*/ 30 w 37"/>
              <a:gd name="T77" fmla="*/ 30 h 34"/>
              <a:gd name="T78" fmla="*/ 30 w 37"/>
              <a:gd name="T79" fmla="*/ 28 h 34"/>
              <a:gd name="T80" fmla="*/ 32 w 37"/>
              <a:gd name="T81" fmla="*/ 28 h 34"/>
              <a:gd name="T82" fmla="*/ 32 w 37"/>
              <a:gd name="T83" fmla="*/ 26 h 34"/>
              <a:gd name="T84" fmla="*/ 35 w 37"/>
              <a:gd name="T85" fmla="*/ 26 h 34"/>
              <a:gd name="T86" fmla="*/ 35 w 37"/>
              <a:gd name="T87" fmla="*/ 24 h 34"/>
              <a:gd name="T88" fmla="*/ 37 w 37"/>
              <a:gd name="T89" fmla="*/ 22 h 34"/>
              <a:gd name="T90" fmla="*/ 37 w 37"/>
              <a:gd name="T91" fmla="*/ 20 h 34"/>
              <a:gd name="T92" fmla="*/ 37 w 37"/>
              <a:gd name="T93" fmla="*/ 18 h 34"/>
              <a:gd name="T94" fmla="*/ 37 w 37"/>
              <a:gd name="T95" fmla="*/ 16 h 34"/>
              <a:gd name="T96" fmla="*/ 37 w 37"/>
              <a:gd name="T97" fmla="*/ 14 h 34"/>
              <a:gd name="T98" fmla="*/ 37 w 37"/>
              <a:gd name="T99" fmla="*/ 12 h 34"/>
              <a:gd name="T100" fmla="*/ 37 w 37"/>
              <a:gd name="T101" fmla="*/ 10 h 34"/>
              <a:gd name="T102" fmla="*/ 35 w 37"/>
              <a:gd name="T103" fmla="*/ 10 h 34"/>
              <a:gd name="T104" fmla="*/ 35 w 37"/>
              <a:gd name="T105" fmla="*/ 8 h 34"/>
              <a:gd name="T106" fmla="*/ 32 w 37"/>
              <a:gd name="T107" fmla="*/ 6 h 34"/>
              <a:gd name="T108" fmla="*/ 32 w 37"/>
              <a:gd name="T109" fmla="*/ 4 h 34"/>
              <a:gd name="T110" fmla="*/ 30 w 37"/>
              <a:gd name="T111" fmla="*/ 4 h 34"/>
              <a:gd name="T112" fmla="*/ 28 w 37"/>
              <a:gd name="T113" fmla="*/ 2 h 34"/>
              <a:gd name="T114" fmla="*/ 26 w 37"/>
              <a:gd name="T115" fmla="*/ 2 h 34"/>
              <a:gd name="T116" fmla="*/ 26 w 37"/>
              <a:gd name="T117" fmla="*/ 0 h 34"/>
              <a:gd name="T118" fmla="*/ 24 w 37"/>
              <a:gd name="T119" fmla="*/ 0 h 34"/>
              <a:gd name="T120" fmla="*/ 22 w 37"/>
              <a:gd name="T121" fmla="*/ 0 h 34"/>
              <a:gd name="T122" fmla="*/ 19 w 37"/>
              <a:gd name="T123" fmla="*/ 0 h 34"/>
              <a:gd name="T124" fmla="*/ 19 w 37"/>
              <a:gd name="T125" fmla="*/ 16 h 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
              <a:gd name="T190" fmla="*/ 0 h 34"/>
              <a:gd name="T191" fmla="*/ 37 w 37"/>
              <a:gd name="T192" fmla="*/ 34 h 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 h="34">
                <a:moveTo>
                  <a:pt x="19" y="16"/>
                </a:moveTo>
                <a:lnTo>
                  <a:pt x="19" y="0"/>
                </a:lnTo>
                <a:lnTo>
                  <a:pt x="17" y="0"/>
                </a:lnTo>
                <a:lnTo>
                  <a:pt x="15" y="0"/>
                </a:lnTo>
                <a:lnTo>
                  <a:pt x="13" y="0"/>
                </a:lnTo>
                <a:lnTo>
                  <a:pt x="11" y="2"/>
                </a:lnTo>
                <a:lnTo>
                  <a:pt x="8" y="2"/>
                </a:lnTo>
                <a:lnTo>
                  <a:pt x="8" y="4"/>
                </a:lnTo>
                <a:lnTo>
                  <a:pt x="6" y="4"/>
                </a:lnTo>
                <a:lnTo>
                  <a:pt x="4" y="6"/>
                </a:lnTo>
                <a:lnTo>
                  <a:pt x="4" y="8"/>
                </a:lnTo>
                <a:lnTo>
                  <a:pt x="2" y="8"/>
                </a:lnTo>
                <a:lnTo>
                  <a:pt x="2" y="10"/>
                </a:lnTo>
                <a:lnTo>
                  <a:pt x="2" y="12"/>
                </a:lnTo>
                <a:lnTo>
                  <a:pt x="0" y="14"/>
                </a:lnTo>
                <a:lnTo>
                  <a:pt x="0" y="16"/>
                </a:lnTo>
                <a:lnTo>
                  <a:pt x="0" y="18"/>
                </a:lnTo>
                <a:lnTo>
                  <a:pt x="0" y="20"/>
                </a:lnTo>
                <a:lnTo>
                  <a:pt x="2" y="20"/>
                </a:lnTo>
                <a:lnTo>
                  <a:pt x="2" y="22"/>
                </a:lnTo>
                <a:lnTo>
                  <a:pt x="2" y="24"/>
                </a:lnTo>
                <a:lnTo>
                  <a:pt x="2" y="26"/>
                </a:lnTo>
                <a:lnTo>
                  <a:pt x="4" y="26"/>
                </a:lnTo>
                <a:lnTo>
                  <a:pt x="4" y="28"/>
                </a:lnTo>
                <a:lnTo>
                  <a:pt x="6" y="28"/>
                </a:lnTo>
                <a:lnTo>
                  <a:pt x="6" y="30"/>
                </a:lnTo>
                <a:lnTo>
                  <a:pt x="8" y="30"/>
                </a:lnTo>
                <a:lnTo>
                  <a:pt x="11" y="32"/>
                </a:lnTo>
                <a:lnTo>
                  <a:pt x="13" y="32"/>
                </a:lnTo>
                <a:lnTo>
                  <a:pt x="15" y="32"/>
                </a:lnTo>
                <a:lnTo>
                  <a:pt x="15" y="34"/>
                </a:lnTo>
                <a:lnTo>
                  <a:pt x="17" y="34"/>
                </a:lnTo>
                <a:lnTo>
                  <a:pt x="19" y="34"/>
                </a:lnTo>
                <a:lnTo>
                  <a:pt x="22" y="34"/>
                </a:lnTo>
                <a:lnTo>
                  <a:pt x="24" y="32"/>
                </a:lnTo>
                <a:lnTo>
                  <a:pt x="26" y="32"/>
                </a:lnTo>
                <a:lnTo>
                  <a:pt x="28" y="32"/>
                </a:lnTo>
                <a:lnTo>
                  <a:pt x="28" y="30"/>
                </a:lnTo>
                <a:lnTo>
                  <a:pt x="30" y="30"/>
                </a:lnTo>
                <a:lnTo>
                  <a:pt x="30" y="28"/>
                </a:lnTo>
                <a:lnTo>
                  <a:pt x="32" y="28"/>
                </a:lnTo>
                <a:lnTo>
                  <a:pt x="32" y="26"/>
                </a:lnTo>
                <a:lnTo>
                  <a:pt x="35" y="26"/>
                </a:lnTo>
                <a:lnTo>
                  <a:pt x="35" y="24"/>
                </a:lnTo>
                <a:lnTo>
                  <a:pt x="37" y="22"/>
                </a:lnTo>
                <a:lnTo>
                  <a:pt x="37" y="20"/>
                </a:lnTo>
                <a:lnTo>
                  <a:pt x="37" y="18"/>
                </a:lnTo>
                <a:lnTo>
                  <a:pt x="37" y="16"/>
                </a:lnTo>
                <a:lnTo>
                  <a:pt x="37" y="14"/>
                </a:lnTo>
                <a:lnTo>
                  <a:pt x="37" y="12"/>
                </a:lnTo>
                <a:lnTo>
                  <a:pt x="37" y="10"/>
                </a:lnTo>
                <a:lnTo>
                  <a:pt x="35" y="10"/>
                </a:lnTo>
                <a:lnTo>
                  <a:pt x="35" y="8"/>
                </a:lnTo>
                <a:lnTo>
                  <a:pt x="32" y="6"/>
                </a:lnTo>
                <a:lnTo>
                  <a:pt x="32" y="4"/>
                </a:lnTo>
                <a:lnTo>
                  <a:pt x="30" y="4"/>
                </a:lnTo>
                <a:lnTo>
                  <a:pt x="28" y="2"/>
                </a:lnTo>
                <a:lnTo>
                  <a:pt x="26" y="2"/>
                </a:lnTo>
                <a:lnTo>
                  <a:pt x="26" y="0"/>
                </a:lnTo>
                <a:lnTo>
                  <a:pt x="24" y="0"/>
                </a:lnTo>
                <a:lnTo>
                  <a:pt x="22" y="0"/>
                </a:lnTo>
                <a:lnTo>
                  <a:pt x="19" y="0"/>
                </a:lnTo>
                <a:lnTo>
                  <a:pt x="19" y="16"/>
                </a:lnTo>
                <a:close/>
              </a:path>
            </a:pathLst>
          </a:custGeom>
          <a:solidFill>
            <a:srgbClr val="000000"/>
          </a:solidFill>
          <a:ln w="19050">
            <a:solidFill>
              <a:schemeClr val="tx1"/>
            </a:solidFill>
            <a:round/>
            <a:headEnd/>
            <a:tailEnd/>
          </a:ln>
        </p:spPr>
        <p:txBody>
          <a:bodyPr/>
          <a:lstStyle/>
          <a:p>
            <a:endParaRPr lang="en-US"/>
          </a:p>
        </p:txBody>
      </p:sp>
      <p:sp>
        <p:nvSpPr>
          <p:cNvPr id="22876" name="Freeform 996"/>
          <p:cNvSpPr>
            <a:spLocks/>
          </p:cNvSpPr>
          <p:nvPr/>
        </p:nvSpPr>
        <p:spPr bwMode="auto">
          <a:xfrm>
            <a:off x="5859463" y="2220913"/>
            <a:ext cx="1268412" cy="503237"/>
          </a:xfrm>
          <a:custGeom>
            <a:avLst/>
            <a:gdLst>
              <a:gd name="T0" fmla="*/ 0 w 1275"/>
              <a:gd name="T1" fmla="*/ 468 h 468"/>
              <a:gd name="T2" fmla="*/ 1275 w 1275"/>
              <a:gd name="T3" fmla="*/ 468 h 468"/>
              <a:gd name="T4" fmla="*/ 1275 w 1275"/>
              <a:gd name="T5" fmla="*/ 0 h 468"/>
              <a:gd name="T6" fmla="*/ 0 60000 65536"/>
              <a:gd name="T7" fmla="*/ 0 60000 65536"/>
              <a:gd name="T8" fmla="*/ 0 60000 65536"/>
              <a:gd name="T9" fmla="*/ 0 w 1275"/>
              <a:gd name="T10" fmla="*/ 0 h 468"/>
              <a:gd name="T11" fmla="*/ 1275 w 1275"/>
              <a:gd name="T12" fmla="*/ 468 h 468"/>
            </a:gdLst>
            <a:ahLst/>
            <a:cxnLst>
              <a:cxn ang="T6">
                <a:pos x="T0" y="T1"/>
              </a:cxn>
              <a:cxn ang="T7">
                <a:pos x="T2" y="T3"/>
              </a:cxn>
              <a:cxn ang="T8">
                <a:pos x="T4" y="T5"/>
              </a:cxn>
            </a:cxnLst>
            <a:rect l="T9" t="T10" r="T11" b="T12"/>
            <a:pathLst>
              <a:path w="1275" h="468">
                <a:moveTo>
                  <a:pt x="0" y="468"/>
                </a:moveTo>
                <a:lnTo>
                  <a:pt x="1275" y="468"/>
                </a:lnTo>
                <a:lnTo>
                  <a:pt x="1275" y="0"/>
                </a:lnTo>
              </a:path>
            </a:pathLst>
          </a:custGeom>
          <a:noFill/>
          <a:ln w="19050">
            <a:solidFill>
              <a:schemeClr val="tx1"/>
            </a:solidFill>
            <a:round/>
            <a:headEnd/>
            <a:tailEnd/>
          </a:ln>
        </p:spPr>
        <p:txBody>
          <a:bodyPr/>
          <a:lstStyle/>
          <a:p>
            <a:endParaRPr lang="en-US"/>
          </a:p>
        </p:txBody>
      </p:sp>
      <p:sp>
        <p:nvSpPr>
          <p:cNvPr id="22877" name="Rectangle 997"/>
          <p:cNvSpPr>
            <a:spLocks noChangeArrowheads="1"/>
          </p:cNvSpPr>
          <p:nvPr/>
        </p:nvSpPr>
        <p:spPr bwMode="auto">
          <a:xfrm>
            <a:off x="7421563" y="1976438"/>
            <a:ext cx="476092" cy="246221"/>
          </a:xfrm>
          <a:prstGeom prst="rect">
            <a:avLst/>
          </a:prstGeom>
          <a:noFill/>
          <a:ln w="9525">
            <a:noFill/>
            <a:miter lim="800000"/>
            <a:headEnd/>
            <a:tailEnd/>
          </a:ln>
        </p:spPr>
        <p:txBody>
          <a:bodyPr wrap="none" lIns="0" tIns="0" rIns="0" bIns="0">
            <a:spAutoFit/>
          </a:bodyPr>
          <a:lstStyle/>
          <a:p>
            <a:pPr eaLnBrk="0" hangingPunct="0"/>
            <a:r>
              <a:rPr lang="en-US" sz="1600">
                <a:latin typeface="+mn-lt"/>
              </a:rPr>
              <a:t>Beam</a:t>
            </a:r>
          </a:p>
        </p:txBody>
      </p:sp>
      <p:sp>
        <p:nvSpPr>
          <p:cNvPr id="22878" name="Freeform 1002"/>
          <p:cNvSpPr>
            <a:spLocks/>
          </p:cNvSpPr>
          <p:nvPr/>
        </p:nvSpPr>
        <p:spPr bwMode="auto">
          <a:xfrm>
            <a:off x="6532563" y="1203325"/>
            <a:ext cx="377825" cy="11113"/>
          </a:xfrm>
          <a:custGeom>
            <a:avLst/>
            <a:gdLst>
              <a:gd name="T0" fmla="*/ 0 w 381"/>
              <a:gd name="T1" fmla="*/ 6 h 10"/>
              <a:gd name="T2" fmla="*/ 0 w 381"/>
              <a:gd name="T3" fmla="*/ 10 h 10"/>
              <a:gd name="T4" fmla="*/ 381 w 381"/>
              <a:gd name="T5" fmla="*/ 10 h 10"/>
              <a:gd name="T6" fmla="*/ 381 w 381"/>
              <a:gd name="T7" fmla="*/ 0 h 10"/>
              <a:gd name="T8" fmla="*/ 0 w 381"/>
              <a:gd name="T9" fmla="*/ 0 h 10"/>
              <a:gd name="T10" fmla="*/ 0 w 381"/>
              <a:gd name="T11" fmla="*/ 6 h 10"/>
              <a:gd name="T12" fmla="*/ 0 60000 65536"/>
              <a:gd name="T13" fmla="*/ 0 60000 65536"/>
              <a:gd name="T14" fmla="*/ 0 60000 65536"/>
              <a:gd name="T15" fmla="*/ 0 60000 65536"/>
              <a:gd name="T16" fmla="*/ 0 60000 65536"/>
              <a:gd name="T17" fmla="*/ 0 60000 65536"/>
              <a:gd name="T18" fmla="*/ 0 w 381"/>
              <a:gd name="T19" fmla="*/ 0 h 10"/>
              <a:gd name="T20" fmla="*/ 381 w 38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81" h="10">
                <a:moveTo>
                  <a:pt x="0" y="6"/>
                </a:moveTo>
                <a:lnTo>
                  <a:pt x="0" y="10"/>
                </a:lnTo>
                <a:lnTo>
                  <a:pt x="381" y="10"/>
                </a:lnTo>
                <a:lnTo>
                  <a:pt x="381"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22879" name="Freeform 1003"/>
          <p:cNvSpPr>
            <a:spLocks/>
          </p:cNvSpPr>
          <p:nvPr/>
        </p:nvSpPr>
        <p:spPr bwMode="auto">
          <a:xfrm>
            <a:off x="6521450" y="1206500"/>
            <a:ext cx="46038" cy="33338"/>
          </a:xfrm>
          <a:custGeom>
            <a:avLst/>
            <a:gdLst>
              <a:gd name="T0" fmla="*/ 0 w 46"/>
              <a:gd name="T1" fmla="*/ 0 h 32"/>
              <a:gd name="T2" fmla="*/ 0 w 46"/>
              <a:gd name="T3" fmla="*/ 8 h 32"/>
              <a:gd name="T4" fmla="*/ 41 w 46"/>
              <a:gd name="T5" fmla="*/ 32 h 32"/>
              <a:gd name="T6" fmla="*/ 46 w 46"/>
              <a:gd name="T7" fmla="*/ 24 h 32"/>
              <a:gd name="T8" fmla="*/ 7 w 46"/>
              <a:gd name="T9" fmla="*/ 0 h 32"/>
              <a:gd name="T10" fmla="*/ 7 w 46"/>
              <a:gd name="T11" fmla="*/ 8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0"/>
                </a:moveTo>
                <a:lnTo>
                  <a:pt x="0" y="8"/>
                </a:lnTo>
                <a:lnTo>
                  <a:pt x="41" y="32"/>
                </a:lnTo>
                <a:lnTo>
                  <a:pt x="46" y="24"/>
                </a:lnTo>
                <a:lnTo>
                  <a:pt x="7" y="0"/>
                </a:lnTo>
                <a:lnTo>
                  <a:pt x="7" y="8"/>
                </a:lnTo>
                <a:lnTo>
                  <a:pt x="0" y="0"/>
                </a:lnTo>
                <a:close/>
              </a:path>
            </a:pathLst>
          </a:custGeom>
          <a:solidFill>
            <a:srgbClr val="000000"/>
          </a:solidFill>
          <a:ln w="9525">
            <a:solidFill>
              <a:schemeClr val="tx1"/>
            </a:solidFill>
            <a:round/>
            <a:headEnd/>
            <a:tailEnd/>
          </a:ln>
        </p:spPr>
        <p:txBody>
          <a:bodyPr/>
          <a:lstStyle/>
          <a:p>
            <a:endParaRPr lang="en-US"/>
          </a:p>
        </p:txBody>
      </p:sp>
      <p:sp>
        <p:nvSpPr>
          <p:cNvPr id="22880" name="Freeform 1004"/>
          <p:cNvSpPr>
            <a:spLocks/>
          </p:cNvSpPr>
          <p:nvPr/>
        </p:nvSpPr>
        <p:spPr bwMode="auto">
          <a:xfrm>
            <a:off x="6521450" y="1206500"/>
            <a:ext cx="3175" cy="7938"/>
          </a:xfrm>
          <a:custGeom>
            <a:avLst/>
            <a:gdLst>
              <a:gd name="T0" fmla="*/ 0 w 2"/>
              <a:gd name="T1" fmla="*/ 0 h 8"/>
              <a:gd name="T2" fmla="*/ 2 w 2"/>
              <a:gd name="T3" fmla="*/ 4 h 8"/>
              <a:gd name="T4" fmla="*/ 0 w 2"/>
              <a:gd name="T5" fmla="*/ 8 h 8"/>
              <a:gd name="T6" fmla="*/ 0 w 2"/>
              <a:gd name="T7" fmla="*/ 0 h 8"/>
              <a:gd name="T8" fmla="*/ 0 60000 65536"/>
              <a:gd name="T9" fmla="*/ 0 60000 65536"/>
              <a:gd name="T10" fmla="*/ 0 60000 65536"/>
              <a:gd name="T11" fmla="*/ 0 60000 65536"/>
              <a:gd name="T12" fmla="*/ 0 w 2"/>
              <a:gd name="T13" fmla="*/ 0 h 8"/>
              <a:gd name="T14" fmla="*/ 2 w 2"/>
              <a:gd name="T15" fmla="*/ 8 h 8"/>
            </a:gdLst>
            <a:ahLst/>
            <a:cxnLst>
              <a:cxn ang="T8">
                <a:pos x="T0" y="T1"/>
              </a:cxn>
              <a:cxn ang="T9">
                <a:pos x="T2" y="T3"/>
              </a:cxn>
              <a:cxn ang="T10">
                <a:pos x="T4" y="T5"/>
              </a:cxn>
              <a:cxn ang="T11">
                <a:pos x="T6" y="T7"/>
              </a:cxn>
            </a:cxnLst>
            <a:rect l="T12" t="T13" r="T14" b="T15"/>
            <a:pathLst>
              <a:path w="2" h="8">
                <a:moveTo>
                  <a:pt x="0" y="0"/>
                </a:moveTo>
                <a:lnTo>
                  <a:pt x="2" y="4"/>
                </a:lnTo>
                <a:lnTo>
                  <a:pt x="0" y="8"/>
                </a:lnTo>
                <a:lnTo>
                  <a:pt x="0" y="0"/>
                </a:lnTo>
                <a:close/>
              </a:path>
            </a:pathLst>
          </a:custGeom>
          <a:solidFill>
            <a:srgbClr val="000000"/>
          </a:solidFill>
          <a:ln w="9525">
            <a:solidFill>
              <a:schemeClr val="tx1"/>
            </a:solidFill>
            <a:round/>
            <a:headEnd/>
            <a:tailEnd/>
          </a:ln>
        </p:spPr>
        <p:txBody>
          <a:bodyPr/>
          <a:lstStyle/>
          <a:p>
            <a:endParaRPr lang="en-US"/>
          </a:p>
        </p:txBody>
      </p:sp>
      <p:sp>
        <p:nvSpPr>
          <p:cNvPr id="22881" name="Freeform 1005"/>
          <p:cNvSpPr>
            <a:spLocks/>
          </p:cNvSpPr>
          <p:nvPr/>
        </p:nvSpPr>
        <p:spPr bwMode="auto">
          <a:xfrm>
            <a:off x="6521450" y="1179513"/>
            <a:ext cx="46038" cy="34925"/>
          </a:xfrm>
          <a:custGeom>
            <a:avLst/>
            <a:gdLst>
              <a:gd name="T0" fmla="*/ 44 w 46"/>
              <a:gd name="T1" fmla="*/ 4 h 32"/>
              <a:gd name="T2" fmla="*/ 41 w 46"/>
              <a:gd name="T3" fmla="*/ 0 h 32"/>
              <a:gd name="T4" fmla="*/ 0 w 46"/>
              <a:gd name="T5" fmla="*/ 24 h 32"/>
              <a:gd name="T6" fmla="*/ 7 w 46"/>
              <a:gd name="T7" fmla="*/ 32 h 32"/>
              <a:gd name="T8" fmla="*/ 46 w 46"/>
              <a:gd name="T9" fmla="*/ 6 h 32"/>
              <a:gd name="T10" fmla="*/ 44 w 46"/>
              <a:gd name="T11" fmla="*/ 4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4" y="4"/>
                </a:moveTo>
                <a:lnTo>
                  <a:pt x="41" y="0"/>
                </a:lnTo>
                <a:lnTo>
                  <a:pt x="0" y="24"/>
                </a:lnTo>
                <a:lnTo>
                  <a:pt x="7" y="32"/>
                </a:lnTo>
                <a:lnTo>
                  <a:pt x="46" y="6"/>
                </a:lnTo>
                <a:lnTo>
                  <a:pt x="44" y="4"/>
                </a:lnTo>
                <a:close/>
              </a:path>
            </a:pathLst>
          </a:custGeom>
          <a:solidFill>
            <a:srgbClr val="000000"/>
          </a:solidFill>
          <a:ln w="9525">
            <a:solidFill>
              <a:schemeClr val="tx1"/>
            </a:solidFill>
            <a:round/>
            <a:headEnd/>
            <a:tailEnd/>
          </a:ln>
        </p:spPr>
        <p:txBody>
          <a:bodyPr/>
          <a:lstStyle/>
          <a:p>
            <a:endParaRPr lang="en-US"/>
          </a:p>
        </p:txBody>
      </p:sp>
      <p:sp>
        <p:nvSpPr>
          <p:cNvPr id="22882" name="Rectangle 1007"/>
          <p:cNvSpPr>
            <a:spLocks noChangeArrowheads="1"/>
          </p:cNvSpPr>
          <p:nvPr/>
        </p:nvSpPr>
        <p:spPr bwMode="auto">
          <a:xfrm>
            <a:off x="5789613" y="1801813"/>
            <a:ext cx="139700" cy="473075"/>
          </a:xfrm>
          <a:prstGeom prst="rect">
            <a:avLst/>
          </a:prstGeom>
          <a:noFill/>
          <a:ln w="19050">
            <a:solidFill>
              <a:schemeClr val="tx1"/>
            </a:solidFill>
            <a:miter lim="800000"/>
            <a:headEnd/>
            <a:tailEnd/>
          </a:ln>
        </p:spPr>
        <p:txBody>
          <a:bodyPr/>
          <a:lstStyle/>
          <a:p>
            <a:endParaRPr lang="en-US"/>
          </a:p>
        </p:txBody>
      </p:sp>
      <p:sp>
        <p:nvSpPr>
          <p:cNvPr id="22883" name="Freeform 1008"/>
          <p:cNvSpPr>
            <a:spLocks/>
          </p:cNvSpPr>
          <p:nvPr/>
        </p:nvSpPr>
        <p:spPr bwMode="auto">
          <a:xfrm>
            <a:off x="5856288" y="1354138"/>
            <a:ext cx="6350" cy="447675"/>
          </a:xfrm>
          <a:custGeom>
            <a:avLst/>
            <a:gdLst>
              <a:gd name="T0" fmla="*/ 4 w 7"/>
              <a:gd name="T1" fmla="*/ 0 h 415"/>
              <a:gd name="T2" fmla="*/ 0 w 7"/>
              <a:gd name="T3" fmla="*/ 0 h 415"/>
              <a:gd name="T4" fmla="*/ 0 w 7"/>
              <a:gd name="T5" fmla="*/ 415 h 415"/>
              <a:gd name="T6" fmla="*/ 7 w 7"/>
              <a:gd name="T7" fmla="*/ 415 h 415"/>
              <a:gd name="T8" fmla="*/ 7 w 7"/>
              <a:gd name="T9" fmla="*/ 0 h 415"/>
              <a:gd name="T10" fmla="*/ 4 w 7"/>
              <a:gd name="T11" fmla="*/ 0 h 415"/>
              <a:gd name="T12" fmla="*/ 0 60000 65536"/>
              <a:gd name="T13" fmla="*/ 0 60000 65536"/>
              <a:gd name="T14" fmla="*/ 0 60000 65536"/>
              <a:gd name="T15" fmla="*/ 0 60000 65536"/>
              <a:gd name="T16" fmla="*/ 0 60000 65536"/>
              <a:gd name="T17" fmla="*/ 0 60000 65536"/>
              <a:gd name="T18" fmla="*/ 0 w 7"/>
              <a:gd name="T19" fmla="*/ 0 h 415"/>
              <a:gd name="T20" fmla="*/ 7 w 7"/>
              <a:gd name="T21" fmla="*/ 415 h 415"/>
            </a:gdLst>
            <a:ahLst/>
            <a:cxnLst>
              <a:cxn ang="T12">
                <a:pos x="T0" y="T1"/>
              </a:cxn>
              <a:cxn ang="T13">
                <a:pos x="T2" y="T3"/>
              </a:cxn>
              <a:cxn ang="T14">
                <a:pos x="T4" y="T5"/>
              </a:cxn>
              <a:cxn ang="T15">
                <a:pos x="T6" y="T7"/>
              </a:cxn>
              <a:cxn ang="T16">
                <a:pos x="T8" y="T9"/>
              </a:cxn>
              <a:cxn ang="T17">
                <a:pos x="T10" y="T11"/>
              </a:cxn>
            </a:cxnLst>
            <a:rect l="T18" t="T19" r="T20" b="T21"/>
            <a:pathLst>
              <a:path w="7" h="415">
                <a:moveTo>
                  <a:pt x="4" y="0"/>
                </a:moveTo>
                <a:lnTo>
                  <a:pt x="0" y="0"/>
                </a:lnTo>
                <a:lnTo>
                  <a:pt x="0" y="415"/>
                </a:lnTo>
                <a:lnTo>
                  <a:pt x="7" y="415"/>
                </a:lnTo>
                <a:lnTo>
                  <a:pt x="7" y="0"/>
                </a:lnTo>
                <a:lnTo>
                  <a:pt x="4" y="0"/>
                </a:lnTo>
                <a:close/>
              </a:path>
            </a:pathLst>
          </a:custGeom>
          <a:solidFill>
            <a:srgbClr val="000000"/>
          </a:solidFill>
          <a:ln w="19050">
            <a:solidFill>
              <a:schemeClr val="tx1"/>
            </a:solidFill>
            <a:round/>
            <a:headEnd/>
            <a:tailEnd/>
          </a:ln>
        </p:spPr>
        <p:txBody>
          <a:bodyPr/>
          <a:lstStyle/>
          <a:p>
            <a:endParaRPr lang="en-US"/>
          </a:p>
        </p:txBody>
      </p:sp>
      <p:sp>
        <p:nvSpPr>
          <p:cNvPr id="22884" name="Freeform 1009"/>
          <p:cNvSpPr>
            <a:spLocks/>
          </p:cNvSpPr>
          <p:nvPr/>
        </p:nvSpPr>
        <p:spPr bwMode="auto">
          <a:xfrm>
            <a:off x="5856288" y="2274888"/>
            <a:ext cx="6350" cy="449262"/>
          </a:xfrm>
          <a:custGeom>
            <a:avLst/>
            <a:gdLst>
              <a:gd name="T0" fmla="*/ 4 w 7"/>
              <a:gd name="T1" fmla="*/ 417 h 417"/>
              <a:gd name="T2" fmla="*/ 7 w 7"/>
              <a:gd name="T3" fmla="*/ 417 h 417"/>
              <a:gd name="T4" fmla="*/ 7 w 7"/>
              <a:gd name="T5" fmla="*/ 0 h 417"/>
              <a:gd name="T6" fmla="*/ 0 w 7"/>
              <a:gd name="T7" fmla="*/ 0 h 417"/>
              <a:gd name="T8" fmla="*/ 0 w 7"/>
              <a:gd name="T9" fmla="*/ 417 h 417"/>
              <a:gd name="T10" fmla="*/ 4 w 7"/>
              <a:gd name="T11" fmla="*/ 417 h 417"/>
              <a:gd name="T12" fmla="*/ 0 60000 65536"/>
              <a:gd name="T13" fmla="*/ 0 60000 65536"/>
              <a:gd name="T14" fmla="*/ 0 60000 65536"/>
              <a:gd name="T15" fmla="*/ 0 60000 65536"/>
              <a:gd name="T16" fmla="*/ 0 60000 65536"/>
              <a:gd name="T17" fmla="*/ 0 60000 65536"/>
              <a:gd name="T18" fmla="*/ 0 w 7"/>
              <a:gd name="T19" fmla="*/ 0 h 417"/>
              <a:gd name="T20" fmla="*/ 7 w 7"/>
              <a:gd name="T21" fmla="*/ 417 h 417"/>
            </a:gdLst>
            <a:ahLst/>
            <a:cxnLst>
              <a:cxn ang="T12">
                <a:pos x="T0" y="T1"/>
              </a:cxn>
              <a:cxn ang="T13">
                <a:pos x="T2" y="T3"/>
              </a:cxn>
              <a:cxn ang="T14">
                <a:pos x="T4" y="T5"/>
              </a:cxn>
              <a:cxn ang="T15">
                <a:pos x="T6" y="T7"/>
              </a:cxn>
              <a:cxn ang="T16">
                <a:pos x="T8" y="T9"/>
              </a:cxn>
              <a:cxn ang="T17">
                <a:pos x="T10" y="T11"/>
              </a:cxn>
            </a:cxnLst>
            <a:rect l="T18" t="T19" r="T20" b="T21"/>
            <a:pathLst>
              <a:path w="7" h="417">
                <a:moveTo>
                  <a:pt x="4" y="417"/>
                </a:moveTo>
                <a:lnTo>
                  <a:pt x="7" y="417"/>
                </a:lnTo>
                <a:lnTo>
                  <a:pt x="7" y="0"/>
                </a:lnTo>
                <a:lnTo>
                  <a:pt x="0" y="0"/>
                </a:lnTo>
                <a:lnTo>
                  <a:pt x="0" y="417"/>
                </a:lnTo>
                <a:lnTo>
                  <a:pt x="4" y="417"/>
                </a:lnTo>
                <a:close/>
              </a:path>
            </a:pathLst>
          </a:custGeom>
          <a:solidFill>
            <a:srgbClr val="000000"/>
          </a:solidFill>
          <a:ln w="19050">
            <a:solidFill>
              <a:schemeClr val="tx1"/>
            </a:solidFill>
            <a:round/>
            <a:headEnd/>
            <a:tailEnd/>
          </a:ln>
        </p:spPr>
        <p:txBody>
          <a:bodyPr/>
          <a:lstStyle/>
          <a:p>
            <a:endParaRPr lang="en-US"/>
          </a:p>
        </p:txBody>
      </p:sp>
      <p:sp>
        <p:nvSpPr>
          <p:cNvPr id="22885" name="Rectangle 1010"/>
          <p:cNvSpPr>
            <a:spLocks noChangeArrowheads="1"/>
          </p:cNvSpPr>
          <p:nvPr/>
        </p:nvSpPr>
        <p:spPr bwMode="auto">
          <a:xfrm>
            <a:off x="4219575" y="1811338"/>
            <a:ext cx="138113" cy="473075"/>
          </a:xfrm>
          <a:prstGeom prst="rect">
            <a:avLst/>
          </a:prstGeom>
          <a:noFill/>
          <a:ln w="19050">
            <a:solidFill>
              <a:schemeClr val="tx1"/>
            </a:solidFill>
            <a:miter lim="800000"/>
            <a:headEnd/>
            <a:tailEnd/>
          </a:ln>
        </p:spPr>
        <p:txBody>
          <a:bodyPr/>
          <a:lstStyle/>
          <a:p>
            <a:endParaRPr lang="en-US"/>
          </a:p>
        </p:txBody>
      </p:sp>
      <p:sp>
        <p:nvSpPr>
          <p:cNvPr id="22886" name="Freeform 1011"/>
          <p:cNvSpPr>
            <a:spLocks/>
          </p:cNvSpPr>
          <p:nvPr/>
        </p:nvSpPr>
        <p:spPr bwMode="auto">
          <a:xfrm>
            <a:off x="4284663" y="1363663"/>
            <a:ext cx="6350" cy="447675"/>
          </a:xfrm>
          <a:custGeom>
            <a:avLst/>
            <a:gdLst>
              <a:gd name="T0" fmla="*/ 4 w 6"/>
              <a:gd name="T1" fmla="*/ 0 h 415"/>
              <a:gd name="T2" fmla="*/ 0 w 6"/>
              <a:gd name="T3" fmla="*/ 0 h 415"/>
              <a:gd name="T4" fmla="*/ 0 w 6"/>
              <a:gd name="T5" fmla="*/ 415 h 415"/>
              <a:gd name="T6" fmla="*/ 6 w 6"/>
              <a:gd name="T7" fmla="*/ 415 h 415"/>
              <a:gd name="T8" fmla="*/ 6 w 6"/>
              <a:gd name="T9" fmla="*/ 0 h 415"/>
              <a:gd name="T10" fmla="*/ 4 w 6"/>
              <a:gd name="T11" fmla="*/ 0 h 415"/>
              <a:gd name="T12" fmla="*/ 0 60000 65536"/>
              <a:gd name="T13" fmla="*/ 0 60000 65536"/>
              <a:gd name="T14" fmla="*/ 0 60000 65536"/>
              <a:gd name="T15" fmla="*/ 0 60000 65536"/>
              <a:gd name="T16" fmla="*/ 0 60000 65536"/>
              <a:gd name="T17" fmla="*/ 0 60000 65536"/>
              <a:gd name="T18" fmla="*/ 0 w 6"/>
              <a:gd name="T19" fmla="*/ 0 h 415"/>
              <a:gd name="T20" fmla="*/ 6 w 6"/>
              <a:gd name="T21" fmla="*/ 415 h 415"/>
            </a:gdLst>
            <a:ahLst/>
            <a:cxnLst>
              <a:cxn ang="T12">
                <a:pos x="T0" y="T1"/>
              </a:cxn>
              <a:cxn ang="T13">
                <a:pos x="T2" y="T3"/>
              </a:cxn>
              <a:cxn ang="T14">
                <a:pos x="T4" y="T5"/>
              </a:cxn>
              <a:cxn ang="T15">
                <a:pos x="T6" y="T7"/>
              </a:cxn>
              <a:cxn ang="T16">
                <a:pos x="T8" y="T9"/>
              </a:cxn>
              <a:cxn ang="T17">
                <a:pos x="T10" y="T11"/>
              </a:cxn>
            </a:cxnLst>
            <a:rect l="T18" t="T19" r="T20" b="T21"/>
            <a:pathLst>
              <a:path w="6" h="415">
                <a:moveTo>
                  <a:pt x="4" y="0"/>
                </a:moveTo>
                <a:lnTo>
                  <a:pt x="0" y="0"/>
                </a:lnTo>
                <a:lnTo>
                  <a:pt x="0" y="415"/>
                </a:lnTo>
                <a:lnTo>
                  <a:pt x="6" y="415"/>
                </a:lnTo>
                <a:lnTo>
                  <a:pt x="6" y="0"/>
                </a:lnTo>
                <a:lnTo>
                  <a:pt x="4" y="0"/>
                </a:lnTo>
                <a:close/>
              </a:path>
            </a:pathLst>
          </a:custGeom>
          <a:solidFill>
            <a:srgbClr val="000000"/>
          </a:solidFill>
          <a:ln w="19050">
            <a:solidFill>
              <a:schemeClr val="tx1"/>
            </a:solidFill>
            <a:round/>
            <a:headEnd/>
            <a:tailEnd/>
          </a:ln>
        </p:spPr>
        <p:txBody>
          <a:bodyPr/>
          <a:lstStyle/>
          <a:p>
            <a:endParaRPr lang="en-US"/>
          </a:p>
        </p:txBody>
      </p:sp>
      <p:sp>
        <p:nvSpPr>
          <p:cNvPr id="22887" name="Freeform 1013"/>
          <p:cNvSpPr>
            <a:spLocks/>
          </p:cNvSpPr>
          <p:nvPr/>
        </p:nvSpPr>
        <p:spPr bwMode="auto">
          <a:xfrm>
            <a:off x="4284663" y="2284413"/>
            <a:ext cx="6350" cy="449262"/>
          </a:xfrm>
          <a:custGeom>
            <a:avLst/>
            <a:gdLst>
              <a:gd name="T0" fmla="*/ 4 w 6"/>
              <a:gd name="T1" fmla="*/ 417 h 417"/>
              <a:gd name="T2" fmla="*/ 6 w 6"/>
              <a:gd name="T3" fmla="*/ 417 h 417"/>
              <a:gd name="T4" fmla="*/ 6 w 6"/>
              <a:gd name="T5" fmla="*/ 0 h 417"/>
              <a:gd name="T6" fmla="*/ 0 w 6"/>
              <a:gd name="T7" fmla="*/ 0 h 417"/>
              <a:gd name="T8" fmla="*/ 0 w 6"/>
              <a:gd name="T9" fmla="*/ 417 h 417"/>
              <a:gd name="T10" fmla="*/ 4 w 6"/>
              <a:gd name="T11" fmla="*/ 417 h 417"/>
              <a:gd name="T12" fmla="*/ 0 60000 65536"/>
              <a:gd name="T13" fmla="*/ 0 60000 65536"/>
              <a:gd name="T14" fmla="*/ 0 60000 65536"/>
              <a:gd name="T15" fmla="*/ 0 60000 65536"/>
              <a:gd name="T16" fmla="*/ 0 60000 65536"/>
              <a:gd name="T17" fmla="*/ 0 60000 65536"/>
              <a:gd name="T18" fmla="*/ 0 w 6"/>
              <a:gd name="T19" fmla="*/ 0 h 417"/>
              <a:gd name="T20" fmla="*/ 6 w 6"/>
              <a:gd name="T21" fmla="*/ 417 h 417"/>
            </a:gdLst>
            <a:ahLst/>
            <a:cxnLst>
              <a:cxn ang="T12">
                <a:pos x="T0" y="T1"/>
              </a:cxn>
              <a:cxn ang="T13">
                <a:pos x="T2" y="T3"/>
              </a:cxn>
              <a:cxn ang="T14">
                <a:pos x="T4" y="T5"/>
              </a:cxn>
              <a:cxn ang="T15">
                <a:pos x="T6" y="T7"/>
              </a:cxn>
              <a:cxn ang="T16">
                <a:pos x="T8" y="T9"/>
              </a:cxn>
              <a:cxn ang="T17">
                <a:pos x="T10" y="T11"/>
              </a:cxn>
            </a:cxnLst>
            <a:rect l="T18" t="T19" r="T20" b="T21"/>
            <a:pathLst>
              <a:path w="6" h="417">
                <a:moveTo>
                  <a:pt x="4" y="417"/>
                </a:moveTo>
                <a:lnTo>
                  <a:pt x="6" y="417"/>
                </a:lnTo>
                <a:lnTo>
                  <a:pt x="6" y="0"/>
                </a:lnTo>
                <a:lnTo>
                  <a:pt x="0" y="0"/>
                </a:lnTo>
                <a:lnTo>
                  <a:pt x="0" y="417"/>
                </a:lnTo>
                <a:lnTo>
                  <a:pt x="4" y="417"/>
                </a:lnTo>
                <a:close/>
              </a:path>
            </a:pathLst>
          </a:custGeom>
          <a:solidFill>
            <a:srgbClr val="000000"/>
          </a:solidFill>
          <a:ln w="19050">
            <a:solidFill>
              <a:schemeClr val="tx1"/>
            </a:solidFill>
            <a:round/>
            <a:headEnd/>
            <a:tailEnd/>
          </a:ln>
        </p:spPr>
        <p:txBody>
          <a:bodyPr/>
          <a:lstStyle/>
          <a:p>
            <a:endParaRPr lang="en-US"/>
          </a:p>
        </p:txBody>
      </p:sp>
      <p:sp>
        <p:nvSpPr>
          <p:cNvPr id="22888" name="Rectangle 1015"/>
          <p:cNvSpPr>
            <a:spLocks noChangeArrowheads="1"/>
          </p:cNvSpPr>
          <p:nvPr/>
        </p:nvSpPr>
        <p:spPr bwMode="auto">
          <a:xfrm>
            <a:off x="4770438" y="3294063"/>
            <a:ext cx="12700" cy="11112"/>
          </a:xfrm>
          <a:prstGeom prst="rect">
            <a:avLst/>
          </a:prstGeom>
          <a:solidFill>
            <a:schemeClr val="tx1"/>
          </a:solidFill>
          <a:ln w="9525">
            <a:solidFill>
              <a:schemeClr val="tx1"/>
            </a:solidFill>
            <a:miter lim="800000"/>
            <a:headEnd/>
            <a:tailEnd/>
          </a:ln>
        </p:spPr>
        <p:txBody>
          <a:bodyPr/>
          <a:lstStyle/>
          <a:p>
            <a:endParaRPr lang="en-US"/>
          </a:p>
        </p:txBody>
      </p:sp>
      <p:sp>
        <p:nvSpPr>
          <p:cNvPr id="22889" name="Freeform 1016"/>
          <p:cNvSpPr>
            <a:spLocks/>
          </p:cNvSpPr>
          <p:nvPr/>
        </p:nvSpPr>
        <p:spPr bwMode="auto">
          <a:xfrm>
            <a:off x="4770438" y="3305175"/>
            <a:ext cx="38100" cy="53975"/>
          </a:xfrm>
          <a:custGeom>
            <a:avLst/>
            <a:gdLst>
              <a:gd name="T0" fmla="*/ 39 w 39"/>
              <a:gd name="T1" fmla="*/ 40 h 51"/>
              <a:gd name="T2" fmla="*/ 37 w 39"/>
              <a:gd name="T3" fmla="*/ 38 h 51"/>
              <a:gd name="T4" fmla="*/ 35 w 39"/>
              <a:gd name="T5" fmla="*/ 38 h 51"/>
              <a:gd name="T6" fmla="*/ 33 w 39"/>
              <a:gd name="T7" fmla="*/ 36 h 51"/>
              <a:gd name="T8" fmla="*/ 31 w 39"/>
              <a:gd name="T9" fmla="*/ 34 h 51"/>
              <a:gd name="T10" fmla="*/ 28 w 39"/>
              <a:gd name="T11" fmla="*/ 34 h 51"/>
              <a:gd name="T12" fmla="*/ 26 w 39"/>
              <a:gd name="T13" fmla="*/ 32 h 51"/>
              <a:gd name="T14" fmla="*/ 24 w 39"/>
              <a:gd name="T15" fmla="*/ 30 h 51"/>
              <a:gd name="T16" fmla="*/ 22 w 39"/>
              <a:gd name="T17" fmla="*/ 28 h 51"/>
              <a:gd name="T18" fmla="*/ 22 w 39"/>
              <a:gd name="T19" fmla="*/ 26 h 51"/>
              <a:gd name="T20" fmla="*/ 20 w 39"/>
              <a:gd name="T21" fmla="*/ 24 h 51"/>
              <a:gd name="T22" fmla="*/ 20 w 39"/>
              <a:gd name="T23" fmla="*/ 22 h 51"/>
              <a:gd name="T24" fmla="*/ 18 w 39"/>
              <a:gd name="T25" fmla="*/ 22 h 51"/>
              <a:gd name="T26" fmla="*/ 18 w 39"/>
              <a:gd name="T27" fmla="*/ 20 h 51"/>
              <a:gd name="T28" fmla="*/ 18 w 39"/>
              <a:gd name="T29" fmla="*/ 18 h 51"/>
              <a:gd name="T30" fmla="*/ 18 w 39"/>
              <a:gd name="T31" fmla="*/ 16 h 51"/>
              <a:gd name="T32" fmla="*/ 15 w 39"/>
              <a:gd name="T33" fmla="*/ 16 h 51"/>
              <a:gd name="T34" fmla="*/ 15 w 39"/>
              <a:gd name="T35" fmla="*/ 14 h 51"/>
              <a:gd name="T36" fmla="*/ 15 w 39"/>
              <a:gd name="T37" fmla="*/ 12 h 51"/>
              <a:gd name="T38" fmla="*/ 15 w 39"/>
              <a:gd name="T39" fmla="*/ 10 h 51"/>
              <a:gd name="T40" fmla="*/ 15 w 39"/>
              <a:gd name="T41" fmla="*/ 8 h 51"/>
              <a:gd name="T42" fmla="*/ 13 w 39"/>
              <a:gd name="T43" fmla="*/ 6 h 51"/>
              <a:gd name="T44" fmla="*/ 13 w 39"/>
              <a:gd name="T45" fmla="*/ 4 h 51"/>
              <a:gd name="T46" fmla="*/ 13 w 39"/>
              <a:gd name="T47" fmla="*/ 2 h 51"/>
              <a:gd name="T48" fmla="*/ 13 w 39"/>
              <a:gd name="T49" fmla="*/ 0 h 51"/>
              <a:gd name="T50" fmla="*/ 0 w 39"/>
              <a:gd name="T51" fmla="*/ 0 h 51"/>
              <a:gd name="T52" fmla="*/ 0 w 39"/>
              <a:gd name="T53" fmla="*/ 2 h 51"/>
              <a:gd name="T54" fmla="*/ 0 w 39"/>
              <a:gd name="T55" fmla="*/ 4 h 51"/>
              <a:gd name="T56" fmla="*/ 0 w 39"/>
              <a:gd name="T57" fmla="*/ 6 h 51"/>
              <a:gd name="T58" fmla="*/ 2 w 39"/>
              <a:gd name="T59" fmla="*/ 8 h 51"/>
              <a:gd name="T60" fmla="*/ 2 w 39"/>
              <a:gd name="T61" fmla="*/ 10 h 51"/>
              <a:gd name="T62" fmla="*/ 2 w 39"/>
              <a:gd name="T63" fmla="*/ 12 h 51"/>
              <a:gd name="T64" fmla="*/ 2 w 39"/>
              <a:gd name="T65" fmla="*/ 14 h 51"/>
              <a:gd name="T66" fmla="*/ 2 w 39"/>
              <a:gd name="T67" fmla="*/ 16 h 51"/>
              <a:gd name="T68" fmla="*/ 5 w 39"/>
              <a:gd name="T69" fmla="*/ 18 h 51"/>
              <a:gd name="T70" fmla="*/ 5 w 39"/>
              <a:gd name="T71" fmla="*/ 20 h 51"/>
              <a:gd name="T72" fmla="*/ 5 w 39"/>
              <a:gd name="T73" fmla="*/ 22 h 51"/>
              <a:gd name="T74" fmla="*/ 5 w 39"/>
              <a:gd name="T75" fmla="*/ 24 h 51"/>
              <a:gd name="T76" fmla="*/ 7 w 39"/>
              <a:gd name="T77" fmla="*/ 26 h 51"/>
              <a:gd name="T78" fmla="*/ 7 w 39"/>
              <a:gd name="T79" fmla="*/ 28 h 51"/>
              <a:gd name="T80" fmla="*/ 9 w 39"/>
              <a:gd name="T81" fmla="*/ 30 h 51"/>
              <a:gd name="T82" fmla="*/ 9 w 39"/>
              <a:gd name="T83" fmla="*/ 32 h 51"/>
              <a:gd name="T84" fmla="*/ 11 w 39"/>
              <a:gd name="T85" fmla="*/ 32 h 51"/>
              <a:gd name="T86" fmla="*/ 11 w 39"/>
              <a:gd name="T87" fmla="*/ 34 h 51"/>
              <a:gd name="T88" fmla="*/ 13 w 39"/>
              <a:gd name="T89" fmla="*/ 36 h 51"/>
              <a:gd name="T90" fmla="*/ 13 w 39"/>
              <a:gd name="T91" fmla="*/ 38 h 51"/>
              <a:gd name="T92" fmla="*/ 15 w 39"/>
              <a:gd name="T93" fmla="*/ 38 h 51"/>
              <a:gd name="T94" fmla="*/ 18 w 39"/>
              <a:gd name="T95" fmla="*/ 40 h 51"/>
              <a:gd name="T96" fmla="*/ 18 w 39"/>
              <a:gd name="T97" fmla="*/ 42 h 51"/>
              <a:gd name="T98" fmla="*/ 20 w 39"/>
              <a:gd name="T99" fmla="*/ 42 h 51"/>
              <a:gd name="T100" fmla="*/ 22 w 39"/>
              <a:gd name="T101" fmla="*/ 45 h 51"/>
              <a:gd name="T102" fmla="*/ 24 w 39"/>
              <a:gd name="T103" fmla="*/ 45 h 51"/>
              <a:gd name="T104" fmla="*/ 24 w 39"/>
              <a:gd name="T105" fmla="*/ 47 h 51"/>
              <a:gd name="T106" fmla="*/ 26 w 39"/>
              <a:gd name="T107" fmla="*/ 47 h 51"/>
              <a:gd name="T108" fmla="*/ 28 w 39"/>
              <a:gd name="T109" fmla="*/ 49 h 51"/>
              <a:gd name="T110" fmla="*/ 31 w 39"/>
              <a:gd name="T111" fmla="*/ 49 h 51"/>
              <a:gd name="T112" fmla="*/ 33 w 39"/>
              <a:gd name="T113" fmla="*/ 51 h 51"/>
              <a:gd name="T114" fmla="*/ 35 w 39"/>
              <a:gd name="T115" fmla="*/ 51 h 51"/>
              <a:gd name="T116" fmla="*/ 39 w 39"/>
              <a:gd name="T117" fmla="*/ 40 h 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
              <a:gd name="T178" fmla="*/ 0 h 51"/>
              <a:gd name="T179" fmla="*/ 39 w 39"/>
              <a:gd name="T180" fmla="*/ 51 h 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 h="51">
                <a:moveTo>
                  <a:pt x="39" y="40"/>
                </a:moveTo>
                <a:lnTo>
                  <a:pt x="37" y="38"/>
                </a:lnTo>
                <a:lnTo>
                  <a:pt x="35" y="38"/>
                </a:lnTo>
                <a:lnTo>
                  <a:pt x="33" y="36"/>
                </a:lnTo>
                <a:lnTo>
                  <a:pt x="31" y="34"/>
                </a:lnTo>
                <a:lnTo>
                  <a:pt x="28" y="34"/>
                </a:lnTo>
                <a:lnTo>
                  <a:pt x="26" y="32"/>
                </a:lnTo>
                <a:lnTo>
                  <a:pt x="24" y="30"/>
                </a:lnTo>
                <a:lnTo>
                  <a:pt x="22" y="28"/>
                </a:lnTo>
                <a:lnTo>
                  <a:pt x="22" y="26"/>
                </a:lnTo>
                <a:lnTo>
                  <a:pt x="20" y="24"/>
                </a:lnTo>
                <a:lnTo>
                  <a:pt x="20" y="22"/>
                </a:lnTo>
                <a:lnTo>
                  <a:pt x="18" y="22"/>
                </a:lnTo>
                <a:lnTo>
                  <a:pt x="18" y="20"/>
                </a:lnTo>
                <a:lnTo>
                  <a:pt x="18" y="18"/>
                </a:lnTo>
                <a:lnTo>
                  <a:pt x="18" y="16"/>
                </a:lnTo>
                <a:lnTo>
                  <a:pt x="15" y="16"/>
                </a:lnTo>
                <a:lnTo>
                  <a:pt x="15" y="14"/>
                </a:lnTo>
                <a:lnTo>
                  <a:pt x="15" y="12"/>
                </a:lnTo>
                <a:lnTo>
                  <a:pt x="15" y="10"/>
                </a:lnTo>
                <a:lnTo>
                  <a:pt x="15" y="8"/>
                </a:lnTo>
                <a:lnTo>
                  <a:pt x="13" y="6"/>
                </a:lnTo>
                <a:lnTo>
                  <a:pt x="13" y="4"/>
                </a:lnTo>
                <a:lnTo>
                  <a:pt x="13" y="2"/>
                </a:lnTo>
                <a:lnTo>
                  <a:pt x="13" y="0"/>
                </a:lnTo>
                <a:lnTo>
                  <a:pt x="0" y="0"/>
                </a:lnTo>
                <a:lnTo>
                  <a:pt x="0" y="2"/>
                </a:lnTo>
                <a:lnTo>
                  <a:pt x="0" y="4"/>
                </a:lnTo>
                <a:lnTo>
                  <a:pt x="0" y="6"/>
                </a:lnTo>
                <a:lnTo>
                  <a:pt x="2" y="8"/>
                </a:lnTo>
                <a:lnTo>
                  <a:pt x="2" y="10"/>
                </a:lnTo>
                <a:lnTo>
                  <a:pt x="2" y="12"/>
                </a:lnTo>
                <a:lnTo>
                  <a:pt x="2" y="14"/>
                </a:lnTo>
                <a:lnTo>
                  <a:pt x="2" y="16"/>
                </a:lnTo>
                <a:lnTo>
                  <a:pt x="5" y="18"/>
                </a:lnTo>
                <a:lnTo>
                  <a:pt x="5" y="20"/>
                </a:lnTo>
                <a:lnTo>
                  <a:pt x="5" y="22"/>
                </a:lnTo>
                <a:lnTo>
                  <a:pt x="5" y="24"/>
                </a:lnTo>
                <a:lnTo>
                  <a:pt x="7" y="26"/>
                </a:lnTo>
                <a:lnTo>
                  <a:pt x="7" y="28"/>
                </a:lnTo>
                <a:lnTo>
                  <a:pt x="9" y="30"/>
                </a:lnTo>
                <a:lnTo>
                  <a:pt x="9" y="32"/>
                </a:lnTo>
                <a:lnTo>
                  <a:pt x="11" y="32"/>
                </a:lnTo>
                <a:lnTo>
                  <a:pt x="11" y="34"/>
                </a:lnTo>
                <a:lnTo>
                  <a:pt x="13" y="36"/>
                </a:lnTo>
                <a:lnTo>
                  <a:pt x="13" y="38"/>
                </a:lnTo>
                <a:lnTo>
                  <a:pt x="15" y="38"/>
                </a:lnTo>
                <a:lnTo>
                  <a:pt x="18" y="40"/>
                </a:lnTo>
                <a:lnTo>
                  <a:pt x="18" y="42"/>
                </a:lnTo>
                <a:lnTo>
                  <a:pt x="20" y="42"/>
                </a:lnTo>
                <a:lnTo>
                  <a:pt x="22" y="45"/>
                </a:lnTo>
                <a:lnTo>
                  <a:pt x="24" y="45"/>
                </a:lnTo>
                <a:lnTo>
                  <a:pt x="24" y="47"/>
                </a:lnTo>
                <a:lnTo>
                  <a:pt x="26" y="47"/>
                </a:lnTo>
                <a:lnTo>
                  <a:pt x="28" y="49"/>
                </a:lnTo>
                <a:lnTo>
                  <a:pt x="31" y="49"/>
                </a:lnTo>
                <a:lnTo>
                  <a:pt x="33" y="51"/>
                </a:lnTo>
                <a:lnTo>
                  <a:pt x="35" y="51"/>
                </a:lnTo>
                <a:lnTo>
                  <a:pt x="39" y="40"/>
                </a:lnTo>
                <a:close/>
              </a:path>
            </a:pathLst>
          </a:custGeom>
          <a:solidFill>
            <a:schemeClr val="tx1"/>
          </a:solidFill>
          <a:ln w="9525">
            <a:solidFill>
              <a:schemeClr val="tx1"/>
            </a:solidFill>
            <a:round/>
            <a:headEnd/>
            <a:tailEnd/>
          </a:ln>
        </p:spPr>
        <p:txBody>
          <a:bodyPr/>
          <a:lstStyle/>
          <a:p>
            <a:endParaRPr lang="en-US"/>
          </a:p>
        </p:txBody>
      </p:sp>
      <p:sp>
        <p:nvSpPr>
          <p:cNvPr id="22890" name="Freeform 1017"/>
          <p:cNvSpPr>
            <a:spLocks/>
          </p:cNvSpPr>
          <p:nvPr/>
        </p:nvSpPr>
        <p:spPr bwMode="auto">
          <a:xfrm>
            <a:off x="4805363" y="3348038"/>
            <a:ext cx="133350" cy="25400"/>
          </a:xfrm>
          <a:custGeom>
            <a:avLst/>
            <a:gdLst>
              <a:gd name="T0" fmla="*/ 128 w 135"/>
              <a:gd name="T1" fmla="*/ 11 h 23"/>
              <a:gd name="T2" fmla="*/ 115 w 135"/>
              <a:gd name="T3" fmla="*/ 11 h 23"/>
              <a:gd name="T4" fmla="*/ 104 w 135"/>
              <a:gd name="T5" fmla="*/ 11 h 23"/>
              <a:gd name="T6" fmla="*/ 94 w 135"/>
              <a:gd name="T7" fmla="*/ 11 h 23"/>
              <a:gd name="T8" fmla="*/ 83 w 135"/>
              <a:gd name="T9" fmla="*/ 9 h 23"/>
              <a:gd name="T10" fmla="*/ 72 w 135"/>
              <a:gd name="T11" fmla="*/ 9 h 23"/>
              <a:gd name="T12" fmla="*/ 63 w 135"/>
              <a:gd name="T13" fmla="*/ 9 h 23"/>
              <a:gd name="T14" fmla="*/ 54 w 135"/>
              <a:gd name="T15" fmla="*/ 9 h 23"/>
              <a:gd name="T16" fmla="*/ 46 w 135"/>
              <a:gd name="T17" fmla="*/ 7 h 23"/>
              <a:gd name="T18" fmla="*/ 39 w 135"/>
              <a:gd name="T19" fmla="*/ 7 h 23"/>
              <a:gd name="T20" fmla="*/ 33 w 135"/>
              <a:gd name="T21" fmla="*/ 7 h 23"/>
              <a:gd name="T22" fmla="*/ 26 w 135"/>
              <a:gd name="T23" fmla="*/ 5 h 23"/>
              <a:gd name="T24" fmla="*/ 20 w 135"/>
              <a:gd name="T25" fmla="*/ 5 h 23"/>
              <a:gd name="T26" fmla="*/ 15 w 135"/>
              <a:gd name="T27" fmla="*/ 2 h 23"/>
              <a:gd name="T28" fmla="*/ 11 w 135"/>
              <a:gd name="T29" fmla="*/ 0 h 23"/>
              <a:gd name="T30" fmla="*/ 7 w 135"/>
              <a:gd name="T31" fmla="*/ 0 h 23"/>
              <a:gd name="T32" fmla="*/ 0 w 135"/>
              <a:gd name="T33" fmla="*/ 11 h 23"/>
              <a:gd name="T34" fmla="*/ 4 w 135"/>
              <a:gd name="T35" fmla="*/ 13 h 23"/>
              <a:gd name="T36" fmla="*/ 9 w 135"/>
              <a:gd name="T37" fmla="*/ 15 h 23"/>
              <a:gd name="T38" fmla="*/ 15 w 135"/>
              <a:gd name="T39" fmla="*/ 15 h 23"/>
              <a:gd name="T40" fmla="*/ 20 w 135"/>
              <a:gd name="T41" fmla="*/ 17 h 23"/>
              <a:gd name="T42" fmla="*/ 26 w 135"/>
              <a:gd name="T43" fmla="*/ 17 h 23"/>
              <a:gd name="T44" fmla="*/ 35 w 135"/>
              <a:gd name="T45" fmla="*/ 19 h 23"/>
              <a:gd name="T46" fmla="*/ 41 w 135"/>
              <a:gd name="T47" fmla="*/ 19 h 23"/>
              <a:gd name="T48" fmla="*/ 50 w 135"/>
              <a:gd name="T49" fmla="*/ 19 h 23"/>
              <a:gd name="T50" fmla="*/ 59 w 135"/>
              <a:gd name="T51" fmla="*/ 21 h 23"/>
              <a:gd name="T52" fmla="*/ 67 w 135"/>
              <a:gd name="T53" fmla="*/ 21 h 23"/>
              <a:gd name="T54" fmla="*/ 76 w 135"/>
              <a:gd name="T55" fmla="*/ 21 h 23"/>
              <a:gd name="T56" fmla="*/ 87 w 135"/>
              <a:gd name="T57" fmla="*/ 23 h 23"/>
              <a:gd name="T58" fmla="*/ 98 w 135"/>
              <a:gd name="T59" fmla="*/ 23 h 23"/>
              <a:gd name="T60" fmla="*/ 109 w 135"/>
              <a:gd name="T61" fmla="*/ 23 h 23"/>
              <a:gd name="T62" fmla="*/ 122 w 135"/>
              <a:gd name="T63" fmla="*/ 23 h 23"/>
              <a:gd name="T64" fmla="*/ 135 w 135"/>
              <a:gd name="T65" fmla="*/ 23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3"/>
              <a:gd name="T101" fmla="*/ 135 w 135"/>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3">
                <a:moveTo>
                  <a:pt x="135" y="11"/>
                </a:moveTo>
                <a:lnTo>
                  <a:pt x="128" y="11"/>
                </a:lnTo>
                <a:lnTo>
                  <a:pt x="122" y="11"/>
                </a:lnTo>
                <a:lnTo>
                  <a:pt x="115" y="11"/>
                </a:lnTo>
                <a:lnTo>
                  <a:pt x="111" y="11"/>
                </a:lnTo>
                <a:lnTo>
                  <a:pt x="104" y="11"/>
                </a:lnTo>
                <a:lnTo>
                  <a:pt x="98" y="11"/>
                </a:lnTo>
                <a:lnTo>
                  <a:pt x="94" y="11"/>
                </a:lnTo>
                <a:lnTo>
                  <a:pt x="87" y="11"/>
                </a:lnTo>
                <a:lnTo>
                  <a:pt x="83" y="9"/>
                </a:lnTo>
                <a:lnTo>
                  <a:pt x="78" y="9"/>
                </a:lnTo>
                <a:lnTo>
                  <a:pt x="72" y="9"/>
                </a:lnTo>
                <a:lnTo>
                  <a:pt x="67" y="9"/>
                </a:lnTo>
                <a:lnTo>
                  <a:pt x="63" y="9"/>
                </a:lnTo>
                <a:lnTo>
                  <a:pt x="59" y="9"/>
                </a:lnTo>
                <a:lnTo>
                  <a:pt x="54" y="9"/>
                </a:lnTo>
                <a:lnTo>
                  <a:pt x="50" y="9"/>
                </a:lnTo>
                <a:lnTo>
                  <a:pt x="46" y="7"/>
                </a:lnTo>
                <a:lnTo>
                  <a:pt x="44" y="7"/>
                </a:lnTo>
                <a:lnTo>
                  <a:pt x="39" y="7"/>
                </a:lnTo>
                <a:lnTo>
                  <a:pt x="35" y="7"/>
                </a:lnTo>
                <a:lnTo>
                  <a:pt x="33" y="7"/>
                </a:lnTo>
                <a:lnTo>
                  <a:pt x="28" y="5"/>
                </a:lnTo>
                <a:lnTo>
                  <a:pt x="26" y="5"/>
                </a:lnTo>
                <a:lnTo>
                  <a:pt x="22" y="5"/>
                </a:lnTo>
                <a:lnTo>
                  <a:pt x="20" y="5"/>
                </a:lnTo>
                <a:lnTo>
                  <a:pt x="17" y="2"/>
                </a:lnTo>
                <a:lnTo>
                  <a:pt x="15" y="2"/>
                </a:lnTo>
                <a:lnTo>
                  <a:pt x="13" y="2"/>
                </a:lnTo>
                <a:lnTo>
                  <a:pt x="11" y="0"/>
                </a:lnTo>
                <a:lnTo>
                  <a:pt x="9" y="0"/>
                </a:lnTo>
                <a:lnTo>
                  <a:pt x="7" y="0"/>
                </a:lnTo>
                <a:lnTo>
                  <a:pt x="4" y="0"/>
                </a:lnTo>
                <a:lnTo>
                  <a:pt x="0" y="11"/>
                </a:lnTo>
                <a:lnTo>
                  <a:pt x="2" y="13"/>
                </a:lnTo>
                <a:lnTo>
                  <a:pt x="4" y="13"/>
                </a:lnTo>
                <a:lnTo>
                  <a:pt x="7" y="13"/>
                </a:lnTo>
                <a:lnTo>
                  <a:pt x="9" y="15"/>
                </a:lnTo>
                <a:lnTo>
                  <a:pt x="11" y="15"/>
                </a:lnTo>
                <a:lnTo>
                  <a:pt x="15" y="15"/>
                </a:lnTo>
                <a:lnTo>
                  <a:pt x="17" y="15"/>
                </a:lnTo>
                <a:lnTo>
                  <a:pt x="20" y="17"/>
                </a:lnTo>
                <a:lnTo>
                  <a:pt x="24" y="17"/>
                </a:lnTo>
                <a:lnTo>
                  <a:pt x="26" y="17"/>
                </a:lnTo>
                <a:lnTo>
                  <a:pt x="30" y="17"/>
                </a:lnTo>
                <a:lnTo>
                  <a:pt x="35" y="19"/>
                </a:lnTo>
                <a:lnTo>
                  <a:pt x="37" y="19"/>
                </a:lnTo>
                <a:lnTo>
                  <a:pt x="41" y="19"/>
                </a:lnTo>
                <a:lnTo>
                  <a:pt x="46" y="19"/>
                </a:lnTo>
                <a:lnTo>
                  <a:pt x="50" y="19"/>
                </a:lnTo>
                <a:lnTo>
                  <a:pt x="54" y="21"/>
                </a:lnTo>
                <a:lnTo>
                  <a:pt x="59" y="21"/>
                </a:lnTo>
                <a:lnTo>
                  <a:pt x="63" y="21"/>
                </a:lnTo>
                <a:lnTo>
                  <a:pt x="67" y="21"/>
                </a:lnTo>
                <a:lnTo>
                  <a:pt x="72" y="21"/>
                </a:lnTo>
                <a:lnTo>
                  <a:pt x="76" y="21"/>
                </a:lnTo>
                <a:lnTo>
                  <a:pt x="83" y="21"/>
                </a:lnTo>
                <a:lnTo>
                  <a:pt x="87" y="23"/>
                </a:lnTo>
                <a:lnTo>
                  <a:pt x="94" y="23"/>
                </a:lnTo>
                <a:lnTo>
                  <a:pt x="98" y="23"/>
                </a:lnTo>
                <a:lnTo>
                  <a:pt x="104" y="23"/>
                </a:lnTo>
                <a:lnTo>
                  <a:pt x="109" y="23"/>
                </a:lnTo>
                <a:lnTo>
                  <a:pt x="115" y="23"/>
                </a:lnTo>
                <a:lnTo>
                  <a:pt x="122" y="23"/>
                </a:lnTo>
                <a:lnTo>
                  <a:pt x="128" y="23"/>
                </a:lnTo>
                <a:lnTo>
                  <a:pt x="135" y="23"/>
                </a:lnTo>
                <a:lnTo>
                  <a:pt x="135" y="11"/>
                </a:lnTo>
                <a:close/>
              </a:path>
            </a:pathLst>
          </a:custGeom>
          <a:solidFill>
            <a:schemeClr val="tx1"/>
          </a:solidFill>
          <a:ln w="9525">
            <a:solidFill>
              <a:schemeClr val="tx1"/>
            </a:solidFill>
            <a:round/>
            <a:headEnd/>
            <a:tailEnd/>
          </a:ln>
        </p:spPr>
        <p:txBody>
          <a:bodyPr/>
          <a:lstStyle/>
          <a:p>
            <a:endParaRPr lang="en-US"/>
          </a:p>
        </p:txBody>
      </p:sp>
      <p:sp>
        <p:nvSpPr>
          <p:cNvPr id="22891" name="Freeform 1018"/>
          <p:cNvSpPr>
            <a:spLocks/>
          </p:cNvSpPr>
          <p:nvPr/>
        </p:nvSpPr>
        <p:spPr bwMode="auto">
          <a:xfrm>
            <a:off x="4938713" y="3359150"/>
            <a:ext cx="260350" cy="17463"/>
          </a:xfrm>
          <a:custGeom>
            <a:avLst/>
            <a:gdLst>
              <a:gd name="T0" fmla="*/ 259 w 261"/>
              <a:gd name="T1" fmla="*/ 4 h 16"/>
              <a:gd name="T2" fmla="*/ 250 w 261"/>
              <a:gd name="T3" fmla="*/ 2 h 16"/>
              <a:gd name="T4" fmla="*/ 241 w 261"/>
              <a:gd name="T5" fmla="*/ 2 h 16"/>
              <a:gd name="T6" fmla="*/ 231 w 261"/>
              <a:gd name="T7" fmla="*/ 2 h 16"/>
              <a:gd name="T8" fmla="*/ 220 w 261"/>
              <a:gd name="T9" fmla="*/ 2 h 16"/>
              <a:gd name="T10" fmla="*/ 207 w 261"/>
              <a:gd name="T11" fmla="*/ 2 h 16"/>
              <a:gd name="T12" fmla="*/ 191 w 261"/>
              <a:gd name="T13" fmla="*/ 2 h 16"/>
              <a:gd name="T14" fmla="*/ 176 w 261"/>
              <a:gd name="T15" fmla="*/ 0 h 16"/>
              <a:gd name="T16" fmla="*/ 161 w 261"/>
              <a:gd name="T17" fmla="*/ 0 h 16"/>
              <a:gd name="T18" fmla="*/ 144 w 261"/>
              <a:gd name="T19" fmla="*/ 0 h 16"/>
              <a:gd name="T20" fmla="*/ 124 w 261"/>
              <a:gd name="T21" fmla="*/ 0 h 16"/>
              <a:gd name="T22" fmla="*/ 104 w 261"/>
              <a:gd name="T23" fmla="*/ 0 h 16"/>
              <a:gd name="T24" fmla="*/ 83 w 261"/>
              <a:gd name="T25" fmla="*/ 0 h 16"/>
              <a:gd name="T26" fmla="*/ 61 w 261"/>
              <a:gd name="T27" fmla="*/ 0 h 16"/>
              <a:gd name="T28" fmla="*/ 37 w 261"/>
              <a:gd name="T29" fmla="*/ 0 h 16"/>
              <a:gd name="T30" fmla="*/ 13 w 261"/>
              <a:gd name="T31" fmla="*/ 0 h 16"/>
              <a:gd name="T32" fmla="*/ 0 w 261"/>
              <a:gd name="T33" fmla="*/ 12 h 16"/>
              <a:gd name="T34" fmla="*/ 24 w 261"/>
              <a:gd name="T35" fmla="*/ 12 h 16"/>
              <a:gd name="T36" fmla="*/ 48 w 261"/>
              <a:gd name="T37" fmla="*/ 12 h 16"/>
              <a:gd name="T38" fmla="*/ 72 w 261"/>
              <a:gd name="T39" fmla="*/ 12 h 16"/>
              <a:gd name="T40" fmla="*/ 93 w 261"/>
              <a:gd name="T41" fmla="*/ 12 h 16"/>
              <a:gd name="T42" fmla="*/ 113 w 261"/>
              <a:gd name="T43" fmla="*/ 12 h 16"/>
              <a:gd name="T44" fmla="*/ 133 w 261"/>
              <a:gd name="T45" fmla="*/ 12 h 16"/>
              <a:gd name="T46" fmla="*/ 152 w 261"/>
              <a:gd name="T47" fmla="*/ 12 h 16"/>
              <a:gd name="T48" fmla="*/ 167 w 261"/>
              <a:gd name="T49" fmla="*/ 12 h 16"/>
              <a:gd name="T50" fmla="*/ 185 w 261"/>
              <a:gd name="T51" fmla="*/ 12 h 16"/>
              <a:gd name="T52" fmla="*/ 198 w 261"/>
              <a:gd name="T53" fmla="*/ 14 h 16"/>
              <a:gd name="T54" fmla="*/ 211 w 261"/>
              <a:gd name="T55" fmla="*/ 14 h 16"/>
              <a:gd name="T56" fmla="*/ 224 w 261"/>
              <a:gd name="T57" fmla="*/ 14 h 16"/>
              <a:gd name="T58" fmla="*/ 235 w 261"/>
              <a:gd name="T59" fmla="*/ 14 h 16"/>
              <a:gd name="T60" fmla="*/ 246 w 261"/>
              <a:gd name="T61" fmla="*/ 14 h 16"/>
              <a:gd name="T62" fmla="*/ 252 w 261"/>
              <a:gd name="T63" fmla="*/ 14 h 16"/>
              <a:gd name="T64" fmla="*/ 261 w 261"/>
              <a:gd name="T65" fmla="*/ 16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1"/>
              <a:gd name="T100" fmla="*/ 0 h 16"/>
              <a:gd name="T101" fmla="*/ 261 w 261"/>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1" h="16">
                <a:moveTo>
                  <a:pt x="261" y="4"/>
                </a:moveTo>
                <a:lnTo>
                  <a:pt x="259" y="4"/>
                </a:lnTo>
                <a:lnTo>
                  <a:pt x="254" y="2"/>
                </a:lnTo>
                <a:lnTo>
                  <a:pt x="250" y="2"/>
                </a:lnTo>
                <a:lnTo>
                  <a:pt x="246" y="2"/>
                </a:lnTo>
                <a:lnTo>
                  <a:pt x="241" y="2"/>
                </a:lnTo>
                <a:lnTo>
                  <a:pt x="235" y="2"/>
                </a:lnTo>
                <a:lnTo>
                  <a:pt x="231" y="2"/>
                </a:lnTo>
                <a:lnTo>
                  <a:pt x="224" y="2"/>
                </a:lnTo>
                <a:lnTo>
                  <a:pt x="220" y="2"/>
                </a:lnTo>
                <a:lnTo>
                  <a:pt x="213" y="2"/>
                </a:lnTo>
                <a:lnTo>
                  <a:pt x="207" y="2"/>
                </a:lnTo>
                <a:lnTo>
                  <a:pt x="198" y="2"/>
                </a:lnTo>
                <a:lnTo>
                  <a:pt x="191" y="2"/>
                </a:lnTo>
                <a:lnTo>
                  <a:pt x="185" y="0"/>
                </a:lnTo>
                <a:lnTo>
                  <a:pt x="176" y="0"/>
                </a:lnTo>
                <a:lnTo>
                  <a:pt x="167" y="0"/>
                </a:lnTo>
                <a:lnTo>
                  <a:pt x="161" y="0"/>
                </a:lnTo>
                <a:lnTo>
                  <a:pt x="152" y="0"/>
                </a:lnTo>
                <a:lnTo>
                  <a:pt x="144" y="0"/>
                </a:lnTo>
                <a:lnTo>
                  <a:pt x="133" y="0"/>
                </a:lnTo>
                <a:lnTo>
                  <a:pt x="124" y="0"/>
                </a:lnTo>
                <a:lnTo>
                  <a:pt x="113" y="0"/>
                </a:lnTo>
                <a:lnTo>
                  <a:pt x="104" y="0"/>
                </a:lnTo>
                <a:lnTo>
                  <a:pt x="93" y="0"/>
                </a:lnTo>
                <a:lnTo>
                  <a:pt x="83" y="0"/>
                </a:lnTo>
                <a:lnTo>
                  <a:pt x="72" y="0"/>
                </a:lnTo>
                <a:lnTo>
                  <a:pt x="61" y="0"/>
                </a:lnTo>
                <a:lnTo>
                  <a:pt x="48" y="0"/>
                </a:lnTo>
                <a:lnTo>
                  <a:pt x="37" y="0"/>
                </a:lnTo>
                <a:lnTo>
                  <a:pt x="24" y="0"/>
                </a:lnTo>
                <a:lnTo>
                  <a:pt x="13" y="0"/>
                </a:lnTo>
                <a:lnTo>
                  <a:pt x="0" y="0"/>
                </a:lnTo>
                <a:lnTo>
                  <a:pt x="0" y="12"/>
                </a:lnTo>
                <a:lnTo>
                  <a:pt x="13" y="12"/>
                </a:lnTo>
                <a:lnTo>
                  <a:pt x="24" y="12"/>
                </a:lnTo>
                <a:lnTo>
                  <a:pt x="37" y="12"/>
                </a:lnTo>
                <a:lnTo>
                  <a:pt x="48" y="12"/>
                </a:lnTo>
                <a:lnTo>
                  <a:pt x="61" y="12"/>
                </a:lnTo>
                <a:lnTo>
                  <a:pt x="72" y="12"/>
                </a:lnTo>
                <a:lnTo>
                  <a:pt x="83" y="12"/>
                </a:lnTo>
                <a:lnTo>
                  <a:pt x="93" y="12"/>
                </a:lnTo>
                <a:lnTo>
                  <a:pt x="104" y="12"/>
                </a:lnTo>
                <a:lnTo>
                  <a:pt x="113" y="12"/>
                </a:lnTo>
                <a:lnTo>
                  <a:pt x="124" y="12"/>
                </a:lnTo>
                <a:lnTo>
                  <a:pt x="133" y="12"/>
                </a:lnTo>
                <a:lnTo>
                  <a:pt x="144" y="12"/>
                </a:lnTo>
                <a:lnTo>
                  <a:pt x="152" y="12"/>
                </a:lnTo>
                <a:lnTo>
                  <a:pt x="161" y="12"/>
                </a:lnTo>
                <a:lnTo>
                  <a:pt x="167" y="12"/>
                </a:lnTo>
                <a:lnTo>
                  <a:pt x="176" y="12"/>
                </a:lnTo>
                <a:lnTo>
                  <a:pt x="185" y="12"/>
                </a:lnTo>
                <a:lnTo>
                  <a:pt x="191" y="14"/>
                </a:lnTo>
                <a:lnTo>
                  <a:pt x="198" y="14"/>
                </a:lnTo>
                <a:lnTo>
                  <a:pt x="204" y="14"/>
                </a:lnTo>
                <a:lnTo>
                  <a:pt x="211" y="14"/>
                </a:lnTo>
                <a:lnTo>
                  <a:pt x="217" y="14"/>
                </a:lnTo>
                <a:lnTo>
                  <a:pt x="224" y="14"/>
                </a:lnTo>
                <a:lnTo>
                  <a:pt x="231" y="14"/>
                </a:lnTo>
                <a:lnTo>
                  <a:pt x="235" y="14"/>
                </a:lnTo>
                <a:lnTo>
                  <a:pt x="239" y="14"/>
                </a:lnTo>
                <a:lnTo>
                  <a:pt x="246" y="14"/>
                </a:lnTo>
                <a:lnTo>
                  <a:pt x="250" y="14"/>
                </a:lnTo>
                <a:lnTo>
                  <a:pt x="252" y="14"/>
                </a:lnTo>
                <a:lnTo>
                  <a:pt x="257" y="16"/>
                </a:lnTo>
                <a:lnTo>
                  <a:pt x="261" y="16"/>
                </a:lnTo>
                <a:lnTo>
                  <a:pt x="261" y="4"/>
                </a:lnTo>
                <a:close/>
              </a:path>
            </a:pathLst>
          </a:custGeom>
          <a:solidFill>
            <a:schemeClr val="tx1"/>
          </a:solidFill>
          <a:ln w="9525">
            <a:solidFill>
              <a:schemeClr val="tx1"/>
            </a:solidFill>
            <a:round/>
            <a:headEnd/>
            <a:tailEnd/>
          </a:ln>
        </p:spPr>
        <p:txBody>
          <a:bodyPr/>
          <a:lstStyle/>
          <a:p>
            <a:endParaRPr lang="en-US"/>
          </a:p>
        </p:txBody>
      </p:sp>
      <p:sp>
        <p:nvSpPr>
          <p:cNvPr id="22892" name="Freeform 1019"/>
          <p:cNvSpPr>
            <a:spLocks/>
          </p:cNvSpPr>
          <p:nvPr/>
        </p:nvSpPr>
        <p:spPr bwMode="auto">
          <a:xfrm>
            <a:off x="5199063" y="3363913"/>
            <a:ext cx="131762" cy="34925"/>
          </a:xfrm>
          <a:custGeom>
            <a:avLst/>
            <a:gdLst>
              <a:gd name="T0" fmla="*/ 131 w 133"/>
              <a:gd name="T1" fmla="*/ 18 h 32"/>
              <a:gd name="T2" fmla="*/ 124 w 133"/>
              <a:gd name="T3" fmla="*/ 18 h 32"/>
              <a:gd name="T4" fmla="*/ 118 w 133"/>
              <a:gd name="T5" fmla="*/ 16 h 32"/>
              <a:gd name="T6" fmla="*/ 111 w 133"/>
              <a:gd name="T7" fmla="*/ 14 h 32"/>
              <a:gd name="T8" fmla="*/ 102 w 133"/>
              <a:gd name="T9" fmla="*/ 12 h 32"/>
              <a:gd name="T10" fmla="*/ 96 w 133"/>
              <a:gd name="T11" fmla="*/ 10 h 32"/>
              <a:gd name="T12" fmla="*/ 89 w 133"/>
              <a:gd name="T13" fmla="*/ 10 h 32"/>
              <a:gd name="T14" fmla="*/ 81 w 133"/>
              <a:gd name="T15" fmla="*/ 8 h 32"/>
              <a:gd name="T16" fmla="*/ 72 w 133"/>
              <a:gd name="T17" fmla="*/ 6 h 32"/>
              <a:gd name="T18" fmla="*/ 63 w 133"/>
              <a:gd name="T19" fmla="*/ 6 h 32"/>
              <a:gd name="T20" fmla="*/ 54 w 133"/>
              <a:gd name="T21" fmla="*/ 4 h 32"/>
              <a:gd name="T22" fmla="*/ 46 w 133"/>
              <a:gd name="T23" fmla="*/ 4 h 32"/>
              <a:gd name="T24" fmla="*/ 37 w 133"/>
              <a:gd name="T25" fmla="*/ 2 h 32"/>
              <a:gd name="T26" fmla="*/ 26 w 133"/>
              <a:gd name="T27" fmla="*/ 2 h 32"/>
              <a:gd name="T28" fmla="*/ 15 w 133"/>
              <a:gd name="T29" fmla="*/ 0 h 32"/>
              <a:gd name="T30" fmla="*/ 7 w 133"/>
              <a:gd name="T31" fmla="*/ 0 h 32"/>
              <a:gd name="T32" fmla="*/ 0 w 133"/>
              <a:gd name="T33" fmla="*/ 12 h 32"/>
              <a:gd name="T34" fmla="*/ 11 w 133"/>
              <a:gd name="T35" fmla="*/ 12 h 32"/>
              <a:gd name="T36" fmla="*/ 20 w 133"/>
              <a:gd name="T37" fmla="*/ 12 h 32"/>
              <a:gd name="T38" fmla="*/ 30 w 133"/>
              <a:gd name="T39" fmla="*/ 14 h 32"/>
              <a:gd name="T40" fmla="*/ 39 w 133"/>
              <a:gd name="T41" fmla="*/ 14 h 32"/>
              <a:gd name="T42" fmla="*/ 48 w 133"/>
              <a:gd name="T43" fmla="*/ 16 h 32"/>
              <a:gd name="T44" fmla="*/ 57 w 133"/>
              <a:gd name="T45" fmla="*/ 16 h 32"/>
              <a:gd name="T46" fmla="*/ 65 w 133"/>
              <a:gd name="T47" fmla="*/ 18 h 32"/>
              <a:gd name="T48" fmla="*/ 74 w 133"/>
              <a:gd name="T49" fmla="*/ 20 h 32"/>
              <a:gd name="T50" fmla="*/ 83 w 133"/>
              <a:gd name="T51" fmla="*/ 20 h 32"/>
              <a:gd name="T52" fmla="*/ 89 w 133"/>
              <a:gd name="T53" fmla="*/ 22 h 32"/>
              <a:gd name="T54" fmla="*/ 96 w 133"/>
              <a:gd name="T55" fmla="*/ 24 h 32"/>
              <a:gd name="T56" fmla="*/ 104 w 133"/>
              <a:gd name="T57" fmla="*/ 24 h 32"/>
              <a:gd name="T58" fmla="*/ 111 w 133"/>
              <a:gd name="T59" fmla="*/ 26 h 32"/>
              <a:gd name="T60" fmla="*/ 118 w 133"/>
              <a:gd name="T61" fmla="*/ 28 h 32"/>
              <a:gd name="T62" fmla="*/ 122 w 133"/>
              <a:gd name="T63" fmla="*/ 30 h 32"/>
              <a:gd name="T64" fmla="*/ 128 w 133"/>
              <a:gd name="T65" fmla="*/ 32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32"/>
              <a:gd name="T101" fmla="*/ 133 w 133"/>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32">
                <a:moveTo>
                  <a:pt x="133" y="20"/>
                </a:moveTo>
                <a:lnTo>
                  <a:pt x="131" y="18"/>
                </a:lnTo>
                <a:lnTo>
                  <a:pt x="126" y="18"/>
                </a:lnTo>
                <a:lnTo>
                  <a:pt x="124" y="18"/>
                </a:lnTo>
                <a:lnTo>
                  <a:pt x="120" y="16"/>
                </a:lnTo>
                <a:lnTo>
                  <a:pt x="118" y="16"/>
                </a:lnTo>
                <a:lnTo>
                  <a:pt x="113" y="14"/>
                </a:lnTo>
                <a:lnTo>
                  <a:pt x="111" y="14"/>
                </a:lnTo>
                <a:lnTo>
                  <a:pt x="107" y="14"/>
                </a:lnTo>
                <a:lnTo>
                  <a:pt x="102" y="12"/>
                </a:lnTo>
                <a:lnTo>
                  <a:pt x="100" y="12"/>
                </a:lnTo>
                <a:lnTo>
                  <a:pt x="96" y="10"/>
                </a:lnTo>
                <a:lnTo>
                  <a:pt x="91" y="10"/>
                </a:lnTo>
                <a:lnTo>
                  <a:pt x="89" y="10"/>
                </a:lnTo>
                <a:lnTo>
                  <a:pt x="85" y="8"/>
                </a:lnTo>
                <a:lnTo>
                  <a:pt x="81" y="8"/>
                </a:lnTo>
                <a:lnTo>
                  <a:pt x="76" y="8"/>
                </a:lnTo>
                <a:lnTo>
                  <a:pt x="72" y="6"/>
                </a:lnTo>
                <a:lnTo>
                  <a:pt x="67" y="6"/>
                </a:lnTo>
                <a:lnTo>
                  <a:pt x="63" y="6"/>
                </a:lnTo>
                <a:lnTo>
                  <a:pt x="59" y="6"/>
                </a:lnTo>
                <a:lnTo>
                  <a:pt x="54" y="4"/>
                </a:lnTo>
                <a:lnTo>
                  <a:pt x="50" y="4"/>
                </a:lnTo>
                <a:lnTo>
                  <a:pt x="46" y="4"/>
                </a:lnTo>
                <a:lnTo>
                  <a:pt x="41" y="2"/>
                </a:lnTo>
                <a:lnTo>
                  <a:pt x="37" y="2"/>
                </a:lnTo>
                <a:lnTo>
                  <a:pt x="30" y="2"/>
                </a:lnTo>
                <a:lnTo>
                  <a:pt x="26" y="2"/>
                </a:lnTo>
                <a:lnTo>
                  <a:pt x="22" y="2"/>
                </a:lnTo>
                <a:lnTo>
                  <a:pt x="15" y="0"/>
                </a:lnTo>
                <a:lnTo>
                  <a:pt x="11" y="0"/>
                </a:lnTo>
                <a:lnTo>
                  <a:pt x="7" y="0"/>
                </a:lnTo>
                <a:lnTo>
                  <a:pt x="0" y="0"/>
                </a:lnTo>
                <a:lnTo>
                  <a:pt x="0" y="12"/>
                </a:lnTo>
                <a:lnTo>
                  <a:pt x="4" y="12"/>
                </a:lnTo>
                <a:lnTo>
                  <a:pt x="11" y="12"/>
                </a:lnTo>
                <a:lnTo>
                  <a:pt x="15" y="12"/>
                </a:lnTo>
                <a:lnTo>
                  <a:pt x="20" y="12"/>
                </a:lnTo>
                <a:lnTo>
                  <a:pt x="24" y="14"/>
                </a:lnTo>
                <a:lnTo>
                  <a:pt x="30" y="14"/>
                </a:lnTo>
                <a:lnTo>
                  <a:pt x="35" y="14"/>
                </a:lnTo>
                <a:lnTo>
                  <a:pt x="39" y="14"/>
                </a:lnTo>
                <a:lnTo>
                  <a:pt x="44" y="16"/>
                </a:lnTo>
                <a:lnTo>
                  <a:pt x="48" y="16"/>
                </a:lnTo>
                <a:lnTo>
                  <a:pt x="52" y="16"/>
                </a:lnTo>
                <a:lnTo>
                  <a:pt x="57" y="16"/>
                </a:lnTo>
                <a:lnTo>
                  <a:pt x="61" y="18"/>
                </a:lnTo>
                <a:lnTo>
                  <a:pt x="65" y="18"/>
                </a:lnTo>
                <a:lnTo>
                  <a:pt x="70" y="18"/>
                </a:lnTo>
                <a:lnTo>
                  <a:pt x="74" y="20"/>
                </a:lnTo>
                <a:lnTo>
                  <a:pt x="78" y="20"/>
                </a:lnTo>
                <a:lnTo>
                  <a:pt x="83" y="20"/>
                </a:lnTo>
                <a:lnTo>
                  <a:pt x="85" y="22"/>
                </a:lnTo>
                <a:lnTo>
                  <a:pt x="89" y="22"/>
                </a:lnTo>
                <a:lnTo>
                  <a:pt x="94" y="22"/>
                </a:lnTo>
                <a:lnTo>
                  <a:pt x="96" y="24"/>
                </a:lnTo>
                <a:lnTo>
                  <a:pt x="100" y="24"/>
                </a:lnTo>
                <a:lnTo>
                  <a:pt x="104" y="24"/>
                </a:lnTo>
                <a:lnTo>
                  <a:pt x="107" y="26"/>
                </a:lnTo>
                <a:lnTo>
                  <a:pt x="111" y="26"/>
                </a:lnTo>
                <a:lnTo>
                  <a:pt x="113" y="26"/>
                </a:lnTo>
                <a:lnTo>
                  <a:pt x="118" y="28"/>
                </a:lnTo>
                <a:lnTo>
                  <a:pt x="120" y="28"/>
                </a:lnTo>
                <a:lnTo>
                  <a:pt x="122" y="30"/>
                </a:lnTo>
                <a:lnTo>
                  <a:pt x="126" y="30"/>
                </a:lnTo>
                <a:lnTo>
                  <a:pt x="128" y="32"/>
                </a:lnTo>
                <a:lnTo>
                  <a:pt x="133" y="20"/>
                </a:lnTo>
                <a:close/>
              </a:path>
            </a:pathLst>
          </a:custGeom>
          <a:solidFill>
            <a:schemeClr val="tx1"/>
          </a:solidFill>
          <a:ln w="9525">
            <a:solidFill>
              <a:schemeClr val="tx1"/>
            </a:solidFill>
            <a:round/>
            <a:headEnd/>
            <a:tailEnd/>
          </a:ln>
        </p:spPr>
        <p:txBody>
          <a:bodyPr/>
          <a:lstStyle/>
          <a:p>
            <a:endParaRPr lang="en-US"/>
          </a:p>
        </p:txBody>
      </p:sp>
      <p:sp>
        <p:nvSpPr>
          <p:cNvPr id="22893" name="Freeform 1020"/>
          <p:cNvSpPr>
            <a:spLocks/>
          </p:cNvSpPr>
          <p:nvPr/>
        </p:nvSpPr>
        <p:spPr bwMode="auto">
          <a:xfrm>
            <a:off x="5324475" y="3386138"/>
            <a:ext cx="92075" cy="63500"/>
          </a:xfrm>
          <a:custGeom>
            <a:avLst/>
            <a:gdLst>
              <a:gd name="T0" fmla="*/ 90 w 90"/>
              <a:gd name="T1" fmla="*/ 46 h 59"/>
              <a:gd name="T2" fmla="*/ 83 w 90"/>
              <a:gd name="T3" fmla="*/ 42 h 59"/>
              <a:gd name="T4" fmla="*/ 79 w 90"/>
              <a:gd name="T5" fmla="*/ 38 h 59"/>
              <a:gd name="T6" fmla="*/ 74 w 90"/>
              <a:gd name="T7" fmla="*/ 34 h 59"/>
              <a:gd name="T8" fmla="*/ 70 w 90"/>
              <a:gd name="T9" fmla="*/ 30 h 59"/>
              <a:gd name="T10" fmla="*/ 63 w 90"/>
              <a:gd name="T11" fmla="*/ 28 h 59"/>
              <a:gd name="T12" fmla="*/ 59 w 90"/>
              <a:gd name="T13" fmla="*/ 24 h 59"/>
              <a:gd name="T14" fmla="*/ 55 w 90"/>
              <a:gd name="T15" fmla="*/ 22 h 59"/>
              <a:gd name="T16" fmla="*/ 48 w 90"/>
              <a:gd name="T17" fmla="*/ 18 h 59"/>
              <a:gd name="T18" fmla="*/ 44 w 90"/>
              <a:gd name="T19" fmla="*/ 16 h 59"/>
              <a:gd name="T20" fmla="*/ 40 w 90"/>
              <a:gd name="T21" fmla="*/ 14 h 59"/>
              <a:gd name="T22" fmla="*/ 33 w 90"/>
              <a:gd name="T23" fmla="*/ 10 h 59"/>
              <a:gd name="T24" fmla="*/ 26 w 90"/>
              <a:gd name="T25" fmla="*/ 8 h 59"/>
              <a:gd name="T26" fmla="*/ 22 w 90"/>
              <a:gd name="T27" fmla="*/ 6 h 59"/>
              <a:gd name="T28" fmla="*/ 16 w 90"/>
              <a:gd name="T29" fmla="*/ 4 h 59"/>
              <a:gd name="T30" fmla="*/ 11 w 90"/>
              <a:gd name="T31" fmla="*/ 2 h 59"/>
              <a:gd name="T32" fmla="*/ 5 w 90"/>
              <a:gd name="T33" fmla="*/ 0 h 59"/>
              <a:gd name="T34" fmla="*/ 3 w 90"/>
              <a:gd name="T35" fmla="*/ 12 h 59"/>
              <a:gd name="T36" fmla="*/ 9 w 90"/>
              <a:gd name="T37" fmla="*/ 14 h 59"/>
              <a:gd name="T38" fmla="*/ 13 w 90"/>
              <a:gd name="T39" fmla="*/ 16 h 59"/>
              <a:gd name="T40" fmla="*/ 20 w 90"/>
              <a:gd name="T41" fmla="*/ 18 h 59"/>
              <a:gd name="T42" fmla="*/ 24 w 90"/>
              <a:gd name="T43" fmla="*/ 20 h 59"/>
              <a:gd name="T44" fmla="*/ 31 w 90"/>
              <a:gd name="T45" fmla="*/ 22 h 59"/>
              <a:gd name="T46" fmla="*/ 35 w 90"/>
              <a:gd name="T47" fmla="*/ 24 h 59"/>
              <a:gd name="T48" fmla="*/ 40 w 90"/>
              <a:gd name="T49" fmla="*/ 28 h 59"/>
              <a:gd name="T50" fmla="*/ 46 w 90"/>
              <a:gd name="T51" fmla="*/ 30 h 59"/>
              <a:gd name="T52" fmla="*/ 50 w 90"/>
              <a:gd name="T53" fmla="*/ 32 h 59"/>
              <a:gd name="T54" fmla="*/ 55 w 90"/>
              <a:gd name="T55" fmla="*/ 36 h 59"/>
              <a:gd name="T56" fmla="*/ 59 w 90"/>
              <a:gd name="T57" fmla="*/ 38 h 59"/>
              <a:gd name="T58" fmla="*/ 63 w 90"/>
              <a:gd name="T59" fmla="*/ 42 h 59"/>
              <a:gd name="T60" fmla="*/ 68 w 90"/>
              <a:gd name="T61" fmla="*/ 46 h 59"/>
              <a:gd name="T62" fmla="*/ 72 w 90"/>
              <a:gd name="T63" fmla="*/ 48 h 59"/>
              <a:gd name="T64" fmla="*/ 77 w 90"/>
              <a:gd name="T65" fmla="*/ 53 h 59"/>
              <a:gd name="T66" fmla="*/ 90 w 90"/>
              <a:gd name="T67" fmla="*/ 55 h 59"/>
              <a:gd name="T68" fmla="*/ 85 w 90"/>
              <a:gd name="T69" fmla="*/ 59 h 59"/>
              <a:gd name="T70" fmla="*/ 79 w 90"/>
              <a:gd name="T71" fmla="*/ 46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59"/>
              <a:gd name="T110" fmla="*/ 90 w 90"/>
              <a:gd name="T111" fmla="*/ 59 h 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59">
                <a:moveTo>
                  <a:pt x="79" y="46"/>
                </a:moveTo>
                <a:lnTo>
                  <a:pt x="90" y="46"/>
                </a:lnTo>
                <a:lnTo>
                  <a:pt x="85" y="44"/>
                </a:lnTo>
                <a:lnTo>
                  <a:pt x="83" y="42"/>
                </a:lnTo>
                <a:lnTo>
                  <a:pt x="81" y="40"/>
                </a:lnTo>
                <a:lnTo>
                  <a:pt x="79" y="38"/>
                </a:lnTo>
                <a:lnTo>
                  <a:pt x="77" y="36"/>
                </a:lnTo>
                <a:lnTo>
                  <a:pt x="74" y="34"/>
                </a:lnTo>
                <a:lnTo>
                  <a:pt x="72" y="32"/>
                </a:lnTo>
                <a:lnTo>
                  <a:pt x="70" y="30"/>
                </a:lnTo>
                <a:lnTo>
                  <a:pt x="68" y="30"/>
                </a:lnTo>
                <a:lnTo>
                  <a:pt x="63" y="28"/>
                </a:lnTo>
                <a:lnTo>
                  <a:pt x="61" y="26"/>
                </a:lnTo>
                <a:lnTo>
                  <a:pt x="59" y="24"/>
                </a:lnTo>
                <a:lnTo>
                  <a:pt x="57" y="22"/>
                </a:lnTo>
                <a:lnTo>
                  <a:pt x="55" y="22"/>
                </a:lnTo>
                <a:lnTo>
                  <a:pt x="53" y="20"/>
                </a:lnTo>
                <a:lnTo>
                  <a:pt x="48" y="18"/>
                </a:lnTo>
                <a:lnTo>
                  <a:pt x="46" y="18"/>
                </a:lnTo>
                <a:lnTo>
                  <a:pt x="44" y="16"/>
                </a:lnTo>
                <a:lnTo>
                  <a:pt x="42" y="14"/>
                </a:lnTo>
                <a:lnTo>
                  <a:pt x="40" y="14"/>
                </a:lnTo>
                <a:lnTo>
                  <a:pt x="35" y="12"/>
                </a:lnTo>
                <a:lnTo>
                  <a:pt x="33" y="10"/>
                </a:lnTo>
                <a:lnTo>
                  <a:pt x="31" y="10"/>
                </a:lnTo>
                <a:lnTo>
                  <a:pt x="26" y="8"/>
                </a:lnTo>
                <a:lnTo>
                  <a:pt x="24" y="6"/>
                </a:lnTo>
                <a:lnTo>
                  <a:pt x="22" y="6"/>
                </a:lnTo>
                <a:lnTo>
                  <a:pt x="20" y="4"/>
                </a:lnTo>
                <a:lnTo>
                  <a:pt x="16" y="4"/>
                </a:lnTo>
                <a:lnTo>
                  <a:pt x="13" y="2"/>
                </a:lnTo>
                <a:lnTo>
                  <a:pt x="11" y="2"/>
                </a:lnTo>
                <a:lnTo>
                  <a:pt x="7" y="0"/>
                </a:lnTo>
                <a:lnTo>
                  <a:pt x="5" y="0"/>
                </a:lnTo>
                <a:lnTo>
                  <a:pt x="0" y="12"/>
                </a:lnTo>
                <a:lnTo>
                  <a:pt x="3" y="12"/>
                </a:lnTo>
                <a:lnTo>
                  <a:pt x="7" y="12"/>
                </a:lnTo>
                <a:lnTo>
                  <a:pt x="9" y="14"/>
                </a:lnTo>
                <a:lnTo>
                  <a:pt x="11" y="14"/>
                </a:lnTo>
                <a:lnTo>
                  <a:pt x="13" y="16"/>
                </a:lnTo>
                <a:lnTo>
                  <a:pt x="18" y="16"/>
                </a:lnTo>
                <a:lnTo>
                  <a:pt x="20" y="18"/>
                </a:lnTo>
                <a:lnTo>
                  <a:pt x="22" y="18"/>
                </a:lnTo>
                <a:lnTo>
                  <a:pt x="24" y="20"/>
                </a:lnTo>
                <a:lnTo>
                  <a:pt x="26" y="22"/>
                </a:lnTo>
                <a:lnTo>
                  <a:pt x="31" y="22"/>
                </a:lnTo>
                <a:lnTo>
                  <a:pt x="33" y="24"/>
                </a:lnTo>
                <a:lnTo>
                  <a:pt x="35" y="24"/>
                </a:lnTo>
                <a:lnTo>
                  <a:pt x="37" y="26"/>
                </a:lnTo>
                <a:lnTo>
                  <a:pt x="40" y="28"/>
                </a:lnTo>
                <a:lnTo>
                  <a:pt x="42" y="28"/>
                </a:lnTo>
                <a:lnTo>
                  <a:pt x="46" y="30"/>
                </a:lnTo>
                <a:lnTo>
                  <a:pt x="48" y="32"/>
                </a:lnTo>
                <a:lnTo>
                  <a:pt x="50" y="32"/>
                </a:lnTo>
                <a:lnTo>
                  <a:pt x="53" y="34"/>
                </a:lnTo>
                <a:lnTo>
                  <a:pt x="55" y="36"/>
                </a:lnTo>
                <a:lnTo>
                  <a:pt x="57" y="38"/>
                </a:lnTo>
                <a:lnTo>
                  <a:pt x="59" y="38"/>
                </a:lnTo>
                <a:lnTo>
                  <a:pt x="61" y="40"/>
                </a:lnTo>
                <a:lnTo>
                  <a:pt x="63" y="42"/>
                </a:lnTo>
                <a:lnTo>
                  <a:pt x="66" y="44"/>
                </a:lnTo>
                <a:lnTo>
                  <a:pt x="68" y="46"/>
                </a:lnTo>
                <a:lnTo>
                  <a:pt x="70" y="48"/>
                </a:lnTo>
                <a:lnTo>
                  <a:pt x="72" y="48"/>
                </a:lnTo>
                <a:lnTo>
                  <a:pt x="74" y="50"/>
                </a:lnTo>
                <a:lnTo>
                  <a:pt x="77" y="53"/>
                </a:lnTo>
                <a:lnTo>
                  <a:pt x="79" y="55"/>
                </a:lnTo>
                <a:lnTo>
                  <a:pt x="90" y="55"/>
                </a:lnTo>
                <a:lnTo>
                  <a:pt x="79" y="55"/>
                </a:lnTo>
                <a:lnTo>
                  <a:pt x="85" y="59"/>
                </a:lnTo>
                <a:lnTo>
                  <a:pt x="90" y="55"/>
                </a:lnTo>
                <a:lnTo>
                  <a:pt x="79" y="46"/>
                </a:lnTo>
                <a:close/>
              </a:path>
            </a:pathLst>
          </a:custGeom>
          <a:solidFill>
            <a:schemeClr val="tx1"/>
          </a:solidFill>
          <a:ln w="9525">
            <a:solidFill>
              <a:schemeClr val="tx1"/>
            </a:solidFill>
            <a:round/>
            <a:headEnd/>
            <a:tailEnd/>
          </a:ln>
        </p:spPr>
        <p:txBody>
          <a:bodyPr/>
          <a:lstStyle/>
          <a:p>
            <a:endParaRPr lang="en-US"/>
          </a:p>
        </p:txBody>
      </p:sp>
      <p:sp>
        <p:nvSpPr>
          <p:cNvPr id="22894" name="Freeform 1021"/>
          <p:cNvSpPr>
            <a:spLocks/>
          </p:cNvSpPr>
          <p:nvPr/>
        </p:nvSpPr>
        <p:spPr bwMode="auto">
          <a:xfrm>
            <a:off x="5403850" y="3376613"/>
            <a:ext cx="117475" cy="68262"/>
          </a:xfrm>
          <a:custGeom>
            <a:avLst/>
            <a:gdLst>
              <a:gd name="T0" fmla="*/ 111 w 117"/>
              <a:gd name="T1" fmla="*/ 2 h 63"/>
              <a:gd name="T2" fmla="*/ 100 w 117"/>
              <a:gd name="T3" fmla="*/ 4 h 63"/>
              <a:gd name="T4" fmla="*/ 91 w 117"/>
              <a:gd name="T5" fmla="*/ 6 h 63"/>
              <a:gd name="T6" fmla="*/ 82 w 117"/>
              <a:gd name="T7" fmla="*/ 8 h 63"/>
              <a:gd name="T8" fmla="*/ 76 w 117"/>
              <a:gd name="T9" fmla="*/ 10 h 63"/>
              <a:gd name="T10" fmla="*/ 67 w 117"/>
              <a:gd name="T11" fmla="*/ 14 h 63"/>
              <a:gd name="T12" fmla="*/ 58 w 117"/>
              <a:gd name="T13" fmla="*/ 16 h 63"/>
              <a:gd name="T14" fmla="*/ 52 w 117"/>
              <a:gd name="T15" fmla="*/ 20 h 63"/>
              <a:gd name="T16" fmla="*/ 45 w 117"/>
              <a:gd name="T17" fmla="*/ 24 h 63"/>
              <a:gd name="T18" fmla="*/ 37 w 117"/>
              <a:gd name="T19" fmla="*/ 26 h 63"/>
              <a:gd name="T20" fmla="*/ 30 w 117"/>
              <a:gd name="T21" fmla="*/ 30 h 63"/>
              <a:gd name="T22" fmla="*/ 26 w 117"/>
              <a:gd name="T23" fmla="*/ 34 h 63"/>
              <a:gd name="T24" fmla="*/ 19 w 117"/>
              <a:gd name="T25" fmla="*/ 38 h 63"/>
              <a:gd name="T26" fmla="*/ 13 w 117"/>
              <a:gd name="T27" fmla="*/ 42 h 63"/>
              <a:gd name="T28" fmla="*/ 8 w 117"/>
              <a:gd name="T29" fmla="*/ 46 h 63"/>
              <a:gd name="T30" fmla="*/ 2 w 117"/>
              <a:gd name="T31" fmla="*/ 52 h 63"/>
              <a:gd name="T32" fmla="*/ 11 w 117"/>
              <a:gd name="T33" fmla="*/ 63 h 63"/>
              <a:gd name="T34" fmla="*/ 15 w 117"/>
              <a:gd name="T35" fmla="*/ 58 h 63"/>
              <a:gd name="T36" fmla="*/ 19 w 117"/>
              <a:gd name="T37" fmla="*/ 54 h 63"/>
              <a:gd name="T38" fmla="*/ 24 w 117"/>
              <a:gd name="T39" fmla="*/ 50 h 63"/>
              <a:gd name="T40" fmla="*/ 30 w 117"/>
              <a:gd name="T41" fmla="*/ 46 h 63"/>
              <a:gd name="T42" fmla="*/ 35 w 117"/>
              <a:gd name="T43" fmla="*/ 42 h 63"/>
              <a:gd name="T44" fmla="*/ 41 w 117"/>
              <a:gd name="T45" fmla="*/ 38 h 63"/>
              <a:gd name="T46" fmla="*/ 48 w 117"/>
              <a:gd name="T47" fmla="*/ 36 h 63"/>
              <a:gd name="T48" fmla="*/ 54 w 117"/>
              <a:gd name="T49" fmla="*/ 32 h 63"/>
              <a:gd name="T50" fmla="*/ 61 w 117"/>
              <a:gd name="T51" fmla="*/ 30 h 63"/>
              <a:gd name="T52" fmla="*/ 67 w 117"/>
              <a:gd name="T53" fmla="*/ 26 h 63"/>
              <a:gd name="T54" fmla="*/ 76 w 117"/>
              <a:gd name="T55" fmla="*/ 24 h 63"/>
              <a:gd name="T56" fmla="*/ 82 w 117"/>
              <a:gd name="T57" fmla="*/ 20 h 63"/>
              <a:gd name="T58" fmla="*/ 91 w 117"/>
              <a:gd name="T59" fmla="*/ 18 h 63"/>
              <a:gd name="T60" fmla="*/ 100 w 117"/>
              <a:gd name="T61" fmla="*/ 16 h 63"/>
              <a:gd name="T62" fmla="*/ 109 w 117"/>
              <a:gd name="T63" fmla="*/ 14 h 63"/>
              <a:gd name="T64" fmla="*/ 117 w 117"/>
              <a:gd name="T65" fmla="*/ 12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63"/>
              <a:gd name="T101" fmla="*/ 117 w 117"/>
              <a:gd name="T102" fmla="*/ 63 h 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63">
                <a:moveTo>
                  <a:pt x="115" y="0"/>
                </a:moveTo>
                <a:lnTo>
                  <a:pt x="111" y="2"/>
                </a:lnTo>
                <a:lnTo>
                  <a:pt x="104" y="2"/>
                </a:lnTo>
                <a:lnTo>
                  <a:pt x="100" y="4"/>
                </a:lnTo>
                <a:lnTo>
                  <a:pt x="95" y="4"/>
                </a:lnTo>
                <a:lnTo>
                  <a:pt x="91" y="6"/>
                </a:lnTo>
                <a:lnTo>
                  <a:pt x="87" y="6"/>
                </a:lnTo>
                <a:lnTo>
                  <a:pt x="82" y="8"/>
                </a:lnTo>
                <a:lnTo>
                  <a:pt x="78" y="10"/>
                </a:lnTo>
                <a:lnTo>
                  <a:pt x="76" y="10"/>
                </a:lnTo>
                <a:lnTo>
                  <a:pt x="72" y="12"/>
                </a:lnTo>
                <a:lnTo>
                  <a:pt x="67" y="14"/>
                </a:lnTo>
                <a:lnTo>
                  <a:pt x="63" y="16"/>
                </a:lnTo>
                <a:lnTo>
                  <a:pt x="58" y="16"/>
                </a:lnTo>
                <a:lnTo>
                  <a:pt x="56" y="18"/>
                </a:lnTo>
                <a:lnTo>
                  <a:pt x="52" y="20"/>
                </a:lnTo>
                <a:lnTo>
                  <a:pt x="48" y="22"/>
                </a:lnTo>
                <a:lnTo>
                  <a:pt x="45" y="24"/>
                </a:lnTo>
                <a:lnTo>
                  <a:pt x="41" y="26"/>
                </a:lnTo>
                <a:lnTo>
                  <a:pt x="37" y="26"/>
                </a:lnTo>
                <a:lnTo>
                  <a:pt x="35" y="28"/>
                </a:lnTo>
                <a:lnTo>
                  <a:pt x="30" y="30"/>
                </a:lnTo>
                <a:lnTo>
                  <a:pt x="28" y="32"/>
                </a:lnTo>
                <a:lnTo>
                  <a:pt x="26" y="34"/>
                </a:lnTo>
                <a:lnTo>
                  <a:pt x="21" y="36"/>
                </a:lnTo>
                <a:lnTo>
                  <a:pt x="19" y="38"/>
                </a:lnTo>
                <a:lnTo>
                  <a:pt x="15" y="40"/>
                </a:lnTo>
                <a:lnTo>
                  <a:pt x="13" y="42"/>
                </a:lnTo>
                <a:lnTo>
                  <a:pt x="11" y="44"/>
                </a:lnTo>
                <a:lnTo>
                  <a:pt x="8" y="46"/>
                </a:lnTo>
                <a:lnTo>
                  <a:pt x="6" y="50"/>
                </a:lnTo>
                <a:lnTo>
                  <a:pt x="2" y="52"/>
                </a:lnTo>
                <a:lnTo>
                  <a:pt x="0" y="54"/>
                </a:lnTo>
                <a:lnTo>
                  <a:pt x="11" y="63"/>
                </a:lnTo>
                <a:lnTo>
                  <a:pt x="13" y="61"/>
                </a:lnTo>
                <a:lnTo>
                  <a:pt x="15" y="58"/>
                </a:lnTo>
                <a:lnTo>
                  <a:pt x="17" y="56"/>
                </a:lnTo>
                <a:lnTo>
                  <a:pt x="19" y="54"/>
                </a:lnTo>
                <a:lnTo>
                  <a:pt x="21" y="52"/>
                </a:lnTo>
                <a:lnTo>
                  <a:pt x="24" y="50"/>
                </a:lnTo>
                <a:lnTo>
                  <a:pt x="26" y="48"/>
                </a:lnTo>
                <a:lnTo>
                  <a:pt x="30" y="46"/>
                </a:lnTo>
                <a:lnTo>
                  <a:pt x="32" y="44"/>
                </a:lnTo>
                <a:lnTo>
                  <a:pt x="35" y="42"/>
                </a:lnTo>
                <a:lnTo>
                  <a:pt x="39" y="40"/>
                </a:lnTo>
                <a:lnTo>
                  <a:pt x="41" y="38"/>
                </a:lnTo>
                <a:lnTo>
                  <a:pt x="43" y="38"/>
                </a:lnTo>
                <a:lnTo>
                  <a:pt x="48" y="36"/>
                </a:lnTo>
                <a:lnTo>
                  <a:pt x="50" y="34"/>
                </a:lnTo>
                <a:lnTo>
                  <a:pt x="54" y="32"/>
                </a:lnTo>
                <a:lnTo>
                  <a:pt x="56" y="30"/>
                </a:lnTo>
                <a:lnTo>
                  <a:pt x="61" y="30"/>
                </a:lnTo>
                <a:lnTo>
                  <a:pt x="65" y="28"/>
                </a:lnTo>
                <a:lnTo>
                  <a:pt x="67" y="26"/>
                </a:lnTo>
                <a:lnTo>
                  <a:pt x="72" y="24"/>
                </a:lnTo>
                <a:lnTo>
                  <a:pt x="76" y="24"/>
                </a:lnTo>
                <a:lnTo>
                  <a:pt x="80" y="22"/>
                </a:lnTo>
                <a:lnTo>
                  <a:pt x="82" y="20"/>
                </a:lnTo>
                <a:lnTo>
                  <a:pt x="87" y="20"/>
                </a:lnTo>
                <a:lnTo>
                  <a:pt x="91" y="18"/>
                </a:lnTo>
                <a:lnTo>
                  <a:pt x="95" y="18"/>
                </a:lnTo>
                <a:lnTo>
                  <a:pt x="100" y="16"/>
                </a:lnTo>
                <a:lnTo>
                  <a:pt x="104" y="14"/>
                </a:lnTo>
                <a:lnTo>
                  <a:pt x="109" y="14"/>
                </a:lnTo>
                <a:lnTo>
                  <a:pt x="113" y="12"/>
                </a:lnTo>
                <a:lnTo>
                  <a:pt x="117" y="12"/>
                </a:lnTo>
                <a:lnTo>
                  <a:pt x="115" y="0"/>
                </a:lnTo>
                <a:close/>
              </a:path>
            </a:pathLst>
          </a:custGeom>
          <a:solidFill>
            <a:schemeClr val="tx1"/>
          </a:solidFill>
          <a:ln w="9525">
            <a:solidFill>
              <a:schemeClr val="tx1"/>
            </a:solidFill>
            <a:round/>
            <a:headEnd/>
            <a:tailEnd/>
          </a:ln>
        </p:spPr>
        <p:txBody>
          <a:bodyPr/>
          <a:lstStyle/>
          <a:p>
            <a:endParaRPr lang="en-US"/>
          </a:p>
        </p:txBody>
      </p:sp>
      <p:sp>
        <p:nvSpPr>
          <p:cNvPr id="22895" name="Freeform 1022"/>
          <p:cNvSpPr>
            <a:spLocks/>
          </p:cNvSpPr>
          <p:nvPr/>
        </p:nvSpPr>
        <p:spPr bwMode="auto">
          <a:xfrm>
            <a:off x="5518150" y="3359150"/>
            <a:ext cx="244475" cy="30163"/>
          </a:xfrm>
          <a:custGeom>
            <a:avLst/>
            <a:gdLst>
              <a:gd name="T0" fmla="*/ 235 w 246"/>
              <a:gd name="T1" fmla="*/ 0 h 28"/>
              <a:gd name="T2" fmla="*/ 215 w 246"/>
              <a:gd name="T3" fmla="*/ 0 h 28"/>
              <a:gd name="T4" fmla="*/ 196 w 246"/>
              <a:gd name="T5" fmla="*/ 0 h 28"/>
              <a:gd name="T6" fmla="*/ 176 w 246"/>
              <a:gd name="T7" fmla="*/ 0 h 28"/>
              <a:gd name="T8" fmla="*/ 157 w 246"/>
              <a:gd name="T9" fmla="*/ 2 h 28"/>
              <a:gd name="T10" fmla="*/ 139 w 246"/>
              <a:gd name="T11" fmla="*/ 2 h 28"/>
              <a:gd name="T12" fmla="*/ 124 w 246"/>
              <a:gd name="T13" fmla="*/ 2 h 28"/>
              <a:gd name="T14" fmla="*/ 107 w 246"/>
              <a:gd name="T15" fmla="*/ 4 h 28"/>
              <a:gd name="T16" fmla="*/ 91 w 246"/>
              <a:gd name="T17" fmla="*/ 4 h 28"/>
              <a:gd name="T18" fmla="*/ 76 w 246"/>
              <a:gd name="T19" fmla="*/ 6 h 28"/>
              <a:gd name="T20" fmla="*/ 63 w 246"/>
              <a:gd name="T21" fmla="*/ 6 h 28"/>
              <a:gd name="T22" fmla="*/ 50 w 246"/>
              <a:gd name="T23" fmla="*/ 8 h 28"/>
              <a:gd name="T24" fmla="*/ 37 w 246"/>
              <a:gd name="T25" fmla="*/ 10 h 28"/>
              <a:gd name="T26" fmla="*/ 26 w 246"/>
              <a:gd name="T27" fmla="*/ 12 h 28"/>
              <a:gd name="T28" fmla="*/ 15 w 246"/>
              <a:gd name="T29" fmla="*/ 14 h 28"/>
              <a:gd name="T30" fmla="*/ 4 w 246"/>
              <a:gd name="T31" fmla="*/ 16 h 28"/>
              <a:gd name="T32" fmla="*/ 2 w 246"/>
              <a:gd name="T33" fmla="*/ 28 h 28"/>
              <a:gd name="T34" fmla="*/ 13 w 246"/>
              <a:gd name="T35" fmla="*/ 26 h 28"/>
              <a:gd name="T36" fmla="*/ 22 w 246"/>
              <a:gd name="T37" fmla="*/ 24 h 28"/>
              <a:gd name="T38" fmla="*/ 33 w 246"/>
              <a:gd name="T39" fmla="*/ 22 h 28"/>
              <a:gd name="T40" fmla="*/ 46 w 246"/>
              <a:gd name="T41" fmla="*/ 20 h 28"/>
              <a:gd name="T42" fmla="*/ 59 w 246"/>
              <a:gd name="T43" fmla="*/ 20 h 28"/>
              <a:gd name="T44" fmla="*/ 72 w 246"/>
              <a:gd name="T45" fmla="*/ 18 h 28"/>
              <a:gd name="T46" fmla="*/ 85 w 246"/>
              <a:gd name="T47" fmla="*/ 16 h 28"/>
              <a:gd name="T48" fmla="*/ 100 w 246"/>
              <a:gd name="T49" fmla="*/ 16 h 28"/>
              <a:gd name="T50" fmla="*/ 115 w 246"/>
              <a:gd name="T51" fmla="*/ 14 h 28"/>
              <a:gd name="T52" fmla="*/ 133 w 246"/>
              <a:gd name="T53" fmla="*/ 14 h 28"/>
              <a:gd name="T54" fmla="*/ 150 w 246"/>
              <a:gd name="T55" fmla="*/ 14 h 28"/>
              <a:gd name="T56" fmla="*/ 168 w 246"/>
              <a:gd name="T57" fmla="*/ 12 h 28"/>
              <a:gd name="T58" fmla="*/ 185 w 246"/>
              <a:gd name="T59" fmla="*/ 12 h 28"/>
              <a:gd name="T60" fmla="*/ 205 w 246"/>
              <a:gd name="T61" fmla="*/ 12 h 28"/>
              <a:gd name="T62" fmla="*/ 224 w 246"/>
              <a:gd name="T63" fmla="*/ 12 h 28"/>
              <a:gd name="T64" fmla="*/ 246 w 246"/>
              <a:gd name="T65" fmla="*/ 12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6"/>
              <a:gd name="T100" fmla="*/ 0 h 28"/>
              <a:gd name="T101" fmla="*/ 246 w 246"/>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6" h="28">
                <a:moveTo>
                  <a:pt x="246" y="0"/>
                </a:moveTo>
                <a:lnTo>
                  <a:pt x="235" y="0"/>
                </a:lnTo>
                <a:lnTo>
                  <a:pt x="224" y="0"/>
                </a:lnTo>
                <a:lnTo>
                  <a:pt x="215" y="0"/>
                </a:lnTo>
                <a:lnTo>
                  <a:pt x="205" y="0"/>
                </a:lnTo>
                <a:lnTo>
                  <a:pt x="196" y="0"/>
                </a:lnTo>
                <a:lnTo>
                  <a:pt x="185" y="0"/>
                </a:lnTo>
                <a:lnTo>
                  <a:pt x="176" y="0"/>
                </a:lnTo>
                <a:lnTo>
                  <a:pt x="168" y="0"/>
                </a:lnTo>
                <a:lnTo>
                  <a:pt x="157" y="2"/>
                </a:lnTo>
                <a:lnTo>
                  <a:pt x="148" y="2"/>
                </a:lnTo>
                <a:lnTo>
                  <a:pt x="139" y="2"/>
                </a:lnTo>
                <a:lnTo>
                  <a:pt x="131" y="2"/>
                </a:lnTo>
                <a:lnTo>
                  <a:pt x="124" y="2"/>
                </a:lnTo>
                <a:lnTo>
                  <a:pt x="115" y="2"/>
                </a:lnTo>
                <a:lnTo>
                  <a:pt x="107" y="4"/>
                </a:lnTo>
                <a:lnTo>
                  <a:pt x="100" y="4"/>
                </a:lnTo>
                <a:lnTo>
                  <a:pt x="91" y="4"/>
                </a:lnTo>
                <a:lnTo>
                  <a:pt x="85" y="4"/>
                </a:lnTo>
                <a:lnTo>
                  <a:pt x="76" y="6"/>
                </a:lnTo>
                <a:lnTo>
                  <a:pt x="70" y="6"/>
                </a:lnTo>
                <a:lnTo>
                  <a:pt x="63" y="6"/>
                </a:lnTo>
                <a:lnTo>
                  <a:pt x="57" y="8"/>
                </a:lnTo>
                <a:lnTo>
                  <a:pt x="50" y="8"/>
                </a:lnTo>
                <a:lnTo>
                  <a:pt x="44" y="8"/>
                </a:lnTo>
                <a:lnTo>
                  <a:pt x="37" y="10"/>
                </a:lnTo>
                <a:lnTo>
                  <a:pt x="30" y="10"/>
                </a:lnTo>
                <a:lnTo>
                  <a:pt x="26" y="12"/>
                </a:lnTo>
                <a:lnTo>
                  <a:pt x="20" y="12"/>
                </a:lnTo>
                <a:lnTo>
                  <a:pt x="15" y="14"/>
                </a:lnTo>
                <a:lnTo>
                  <a:pt x="9" y="14"/>
                </a:lnTo>
                <a:lnTo>
                  <a:pt x="4" y="16"/>
                </a:lnTo>
                <a:lnTo>
                  <a:pt x="0" y="16"/>
                </a:lnTo>
                <a:lnTo>
                  <a:pt x="2" y="28"/>
                </a:lnTo>
                <a:lnTo>
                  <a:pt x="7" y="26"/>
                </a:lnTo>
                <a:lnTo>
                  <a:pt x="13" y="26"/>
                </a:lnTo>
                <a:lnTo>
                  <a:pt x="17" y="24"/>
                </a:lnTo>
                <a:lnTo>
                  <a:pt x="22" y="24"/>
                </a:lnTo>
                <a:lnTo>
                  <a:pt x="28" y="24"/>
                </a:lnTo>
                <a:lnTo>
                  <a:pt x="33" y="22"/>
                </a:lnTo>
                <a:lnTo>
                  <a:pt x="39" y="22"/>
                </a:lnTo>
                <a:lnTo>
                  <a:pt x="46" y="20"/>
                </a:lnTo>
                <a:lnTo>
                  <a:pt x="52" y="20"/>
                </a:lnTo>
                <a:lnTo>
                  <a:pt x="59" y="20"/>
                </a:lnTo>
                <a:lnTo>
                  <a:pt x="65" y="18"/>
                </a:lnTo>
                <a:lnTo>
                  <a:pt x="72" y="18"/>
                </a:lnTo>
                <a:lnTo>
                  <a:pt x="78" y="18"/>
                </a:lnTo>
                <a:lnTo>
                  <a:pt x="85" y="16"/>
                </a:lnTo>
                <a:lnTo>
                  <a:pt x="94" y="16"/>
                </a:lnTo>
                <a:lnTo>
                  <a:pt x="100" y="16"/>
                </a:lnTo>
                <a:lnTo>
                  <a:pt x="109" y="16"/>
                </a:lnTo>
                <a:lnTo>
                  <a:pt x="115" y="14"/>
                </a:lnTo>
                <a:lnTo>
                  <a:pt x="124" y="14"/>
                </a:lnTo>
                <a:lnTo>
                  <a:pt x="133" y="14"/>
                </a:lnTo>
                <a:lnTo>
                  <a:pt x="141" y="14"/>
                </a:lnTo>
                <a:lnTo>
                  <a:pt x="150" y="14"/>
                </a:lnTo>
                <a:lnTo>
                  <a:pt x="159" y="14"/>
                </a:lnTo>
                <a:lnTo>
                  <a:pt x="168" y="12"/>
                </a:lnTo>
                <a:lnTo>
                  <a:pt x="176" y="12"/>
                </a:lnTo>
                <a:lnTo>
                  <a:pt x="185" y="12"/>
                </a:lnTo>
                <a:lnTo>
                  <a:pt x="196" y="12"/>
                </a:lnTo>
                <a:lnTo>
                  <a:pt x="205" y="12"/>
                </a:lnTo>
                <a:lnTo>
                  <a:pt x="215" y="12"/>
                </a:lnTo>
                <a:lnTo>
                  <a:pt x="224" y="12"/>
                </a:lnTo>
                <a:lnTo>
                  <a:pt x="235" y="12"/>
                </a:lnTo>
                <a:lnTo>
                  <a:pt x="246" y="12"/>
                </a:lnTo>
                <a:lnTo>
                  <a:pt x="246" y="0"/>
                </a:lnTo>
                <a:close/>
              </a:path>
            </a:pathLst>
          </a:custGeom>
          <a:solidFill>
            <a:schemeClr val="tx1"/>
          </a:solidFill>
          <a:ln w="9525">
            <a:solidFill>
              <a:schemeClr val="tx1"/>
            </a:solidFill>
            <a:round/>
            <a:headEnd/>
            <a:tailEnd/>
          </a:ln>
        </p:spPr>
        <p:txBody>
          <a:bodyPr/>
          <a:lstStyle/>
          <a:p>
            <a:endParaRPr lang="en-US"/>
          </a:p>
        </p:txBody>
      </p:sp>
      <p:sp>
        <p:nvSpPr>
          <p:cNvPr id="22896" name="Freeform 1023"/>
          <p:cNvSpPr>
            <a:spLocks/>
          </p:cNvSpPr>
          <p:nvPr/>
        </p:nvSpPr>
        <p:spPr bwMode="auto">
          <a:xfrm>
            <a:off x="5762625" y="3357563"/>
            <a:ext cx="182563" cy="15875"/>
          </a:xfrm>
          <a:custGeom>
            <a:avLst/>
            <a:gdLst>
              <a:gd name="T0" fmla="*/ 180 w 183"/>
              <a:gd name="T1" fmla="*/ 0 h 14"/>
              <a:gd name="T2" fmla="*/ 176 w 183"/>
              <a:gd name="T3" fmla="*/ 0 h 14"/>
              <a:gd name="T4" fmla="*/ 172 w 183"/>
              <a:gd name="T5" fmla="*/ 0 h 14"/>
              <a:gd name="T6" fmla="*/ 165 w 183"/>
              <a:gd name="T7" fmla="*/ 2 h 14"/>
              <a:gd name="T8" fmla="*/ 157 w 183"/>
              <a:gd name="T9" fmla="*/ 2 h 14"/>
              <a:gd name="T10" fmla="*/ 148 w 183"/>
              <a:gd name="T11" fmla="*/ 2 h 14"/>
              <a:gd name="T12" fmla="*/ 139 w 183"/>
              <a:gd name="T13" fmla="*/ 2 h 14"/>
              <a:gd name="T14" fmla="*/ 128 w 183"/>
              <a:gd name="T15" fmla="*/ 2 h 14"/>
              <a:gd name="T16" fmla="*/ 117 w 183"/>
              <a:gd name="T17" fmla="*/ 2 h 14"/>
              <a:gd name="T18" fmla="*/ 104 w 183"/>
              <a:gd name="T19" fmla="*/ 2 h 14"/>
              <a:gd name="T20" fmla="*/ 91 w 183"/>
              <a:gd name="T21" fmla="*/ 2 h 14"/>
              <a:gd name="T22" fmla="*/ 76 w 183"/>
              <a:gd name="T23" fmla="*/ 2 h 14"/>
              <a:gd name="T24" fmla="*/ 61 w 183"/>
              <a:gd name="T25" fmla="*/ 2 h 14"/>
              <a:gd name="T26" fmla="*/ 46 w 183"/>
              <a:gd name="T27" fmla="*/ 2 h 14"/>
              <a:gd name="T28" fmla="*/ 28 w 183"/>
              <a:gd name="T29" fmla="*/ 2 h 14"/>
              <a:gd name="T30" fmla="*/ 9 w 183"/>
              <a:gd name="T31" fmla="*/ 2 h 14"/>
              <a:gd name="T32" fmla="*/ 0 w 183"/>
              <a:gd name="T33" fmla="*/ 14 h 14"/>
              <a:gd name="T34" fmla="*/ 19 w 183"/>
              <a:gd name="T35" fmla="*/ 14 h 14"/>
              <a:gd name="T36" fmla="*/ 37 w 183"/>
              <a:gd name="T37" fmla="*/ 14 h 14"/>
              <a:gd name="T38" fmla="*/ 54 w 183"/>
              <a:gd name="T39" fmla="*/ 14 h 14"/>
              <a:gd name="T40" fmla="*/ 70 w 183"/>
              <a:gd name="T41" fmla="*/ 14 h 14"/>
              <a:gd name="T42" fmla="*/ 85 w 183"/>
              <a:gd name="T43" fmla="*/ 14 h 14"/>
              <a:gd name="T44" fmla="*/ 98 w 183"/>
              <a:gd name="T45" fmla="*/ 14 h 14"/>
              <a:gd name="T46" fmla="*/ 111 w 183"/>
              <a:gd name="T47" fmla="*/ 14 h 14"/>
              <a:gd name="T48" fmla="*/ 122 w 183"/>
              <a:gd name="T49" fmla="*/ 14 h 14"/>
              <a:gd name="T50" fmla="*/ 135 w 183"/>
              <a:gd name="T51" fmla="*/ 14 h 14"/>
              <a:gd name="T52" fmla="*/ 144 w 183"/>
              <a:gd name="T53" fmla="*/ 14 h 14"/>
              <a:gd name="T54" fmla="*/ 152 w 183"/>
              <a:gd name="T55" fmla="*/ 14 h 14"/>
              <a:gd name="T56" fmla="*/ 161 w 183"/>
              <a:gd name="T57" fmla="*/ 14 h 14"/>
              <a:gd name="T58" fmla="*/ 167 w 183"/>
              <a:gd name="T59" fmla="*/ 12 h 14"/>
              <a:gd name="T60" fmla="*/ 174 w 183"/>
              <a:gd name="T61" fmla="*/ 12 h 14"/>
              <a:gd name="T62" fmla="*/ 178 w 183"/>
              <a:gd name="T63" fmla="*/ 12 h 14"/>
              <a:gd name="T64" fmla="*/ 183 w 183"/>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3"/>
              <a:gd name="T100" fmla="*/ 0 h 14"/>
              <a:gd name="T101" fmla="*/ 183 w 183"/>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3" h="14">
                <a:moveTo>
                  <a:pt x="183" y="0"/>
                </a:moveTo>
                <a:lnTo>
                  <a:pt x="180" y="0"/>
                </a:lnTo>
                <a:lnTo>
                  <a:pt x="178" y="0"/>
                </a:lnTo>
                <a:lnTo>
                  <a:pt x="176" y="0"/>
                </a:lnTo>
                <a:lnTo>
                  <a:pt x="174" y="0"/>
                </a:lnTo>
                <a:lnTo>
                  <a:pt x="172" y="0"/>
                </a:lnTo>
                <a:lnTo>
                  <a:pt x="167" y="0"/>
                </a:lnTo>
                <a:lnTo>
                  <a:pt x="165" y="2"/>
                </a:lnTo>
                <a:lnTo>
                  <a:pt x="161" y="2"/>
                </a:lnTo>
                <a:lnTo>
                  <a:pt x="157" y="2"/>
                </a:lnTo>
                <a:lnTo>
                  <a:pt x="152" y="2"/>
                </a:lnTo>
                <a:lnTo>
                  <a:pt x="148" y="2"/>
                </a:lnTo>
                <a:lnTo>
                  <a:pt x="144" y="2"/>
                </a:lnTo>
                <a:lnTo>
                  <a:pt x="139" y="2"/>
                </a:lnTo>
                <a:lnTo>
                  <a:pt x="135" y="2"/>
                </a:lnTo>
                <a:lnTo>
                  <a:pt x="128" y="2"/>
                </a:lnTo>
                <a:lnTo>
                  <a:pt x="122" y="2"/>
                </a:lnTo>
                <a:lnTo>
                  <a:pt x="117" y="2"/>
                </a:lnTo>
                <a:lnTo>
                  <a:pt x="111" y="2"/>
                </a:lnTo>
                <a:lnTo>
                  <a:pt x="104" y="2"/>
                </a:lnTo>
                <a:lnTo>
                  <a:pt x="98" y="2"/>
                </a:lnTo>
                <a:lnTo>
                  <a:pt x="91" y="2"/>
                </a:lnTo>
                <a:lnTo>
                  <a:pt x="85" y="2"/>
                </a:lnTo>
                <a:lnTo>
                  <a:pt x="76" y="2"/>
                </a:lnTo>
                <a:lnTo>
                  <a:pt x="70" y="2"/>
                </a:lnTo>
                <a:lnTo>
                  <a:pt x="61" y="2"/>
                </a:lnTo>
                <a:lnTo>
                  <a:pt x="54" y="2"/>
                </a:lnTo>
                <a:lnTo>
                  <a:pt x="46" y="2"/>
                </a:lnTo>
                <a:lnTo>
                  <a:pt x="37" y="2"/>
                </a:lnTo>
                <a:lnTo>
                  <a:pt x="28" y="2"/>
                </a:lnTo>
                <a:lnTo>
                  <a:pt x="19" y="2"/>
                </a:lnTo>
                <a:lnTo>
                  <a:pt x="9" y="2"/>
                </a:lnTo>
                <a:lnTo>
                  <a:pt x="0" y="2"/>
                </a:lnTo>
                <a:lnTo>
                  <a:pt x="0" y="14"/>
                </a:lnTo>
                <a:lnTo>
                  <a:pt x="9" y="14"/>
                </a:lnTo>
                <a:lnTo>
                  <a:pt x="19" y="14"/>
                </a:lnTo>
                <a:lnTo>
                  <a:pt x="28" y="14"/>
                </a:lnTo>
                <a:lnTo>
                  <a:pt x="37" y="14"/>
                </a:lnTo>
                <a:lnTo>
                  <a:pt x="46" y="14"/>
                </a:lnTo>
                <a:lnTo>
                  <a:pt x="54" y="14"/>
                </a:lnTo>
                <a:lnTo>
                  <a:pt x="61" y="14"/>
                </a:lnTo>
                <a:lnTo>
                  <a:pt x="70" y="14"/>
                </a:lnTo>
                <a:lnTo>
                  <a:pt x="76" y="14"/>
                </a:lnTo>
                <a:lnTo>
                  <a:pt x="85" y="14"/>
                </a:lnTo>
                <a:lnTo>
                  <a:pt x="91" y="14"/>
                </a:lnTo>
                <a:lnTo>
                  <a:pt x="98" y="14"/>
                </a:lnTo>
                <a:lnTo>
                  <a:pt x="104" y="14"/>
                </a:lnTo>
                <a:lnTo>
                  <a:pt x="111" y="14"/>
                </a:lnTo>
                <a:lnTo>
                  <a:pt x="117" y="14"/>
                </a:lnTo>
                <a:lnTo>
                  <a:pt x="122" y="14"/>
                </a:lnTo>
                <a:lnTo>
                  <a:pt x="128" y="14"/>
                </a:lnTo>
                <a:lnTo>
                  <a:pt x="135" y="14"/>
                </a:lnTo>
                <a:lnTo>
                  <a:pt x="139" y="14"/>
                </a:lnTo>
                <a:lnTo>
                  <a:pt x="144" y="14"/>
                </a:lnTo>
                <a:lnTo>
                  <a:pt x="148" y="14"/>
                </a:lnTo>
                <a:lnTo>
                  <a:pt x="152" y="14"/>
                </a:lnTo>
                <a:lnTo>
                  <a:pt x="157" y="14"/>
                </a:lnTo>
                <a:lnTo>
                  <a:pt x="161" y="14"/>
                </a:lnTo>
                <a:lnTo>
                  <a:pt x="165" y="14"/>
                </a:lnTo>
                <a:lnTo>
                  <a:pt x="167" y="12"/>
                </a:lnTo>
                <a:lnTo>
                  <a:pt x="172" y="12"/>
                </a:lnTo>
                <a:lnTo>
                  <a:pt x="174" y="12"/>
                </a:lnTo>
                <a:lnTo>
                  <a:pt x="176" y="12"/>
                </a:lnTo>
                <a:lnTo>
                  <a:pt x="178" y="12"/>
                </a:lnTo>
                <a:lnTo>
                  <a:pt x="183" y="12"/>
                </a:lnTo>
                <a:lnTo>
                  <a:pt x="183" y="0"/>
                </a:lnTo>
                <a:close/>
              </a:path>
            </a:pathLst>
          </a:custGeom>
          <a:solidFill>
            <a:schemeClr val="tx1"/>
          </a:solidFill>
          <a:ln w="9525">
            <a:solidFill>
              <a:schemeClr val="tx1"/>
            </a:solidFill>
            <a:round/>
            <a:headEnd/>
            <a:tailEnd/>
          </a:ln>
        </p:spPr>
        <p:txBody>
          <a:bodyPr/>
          <a:lstStyle/>
          <a:p>
            <a:endParaRPr lang="en-US"/>
          </a:p>
        </p:txBody>
      </p:sp>
      <p:sp>
        <p:nvSpPr>
          <p:cNvPr id="22897" name="Freeform 0"/>
          <p:cNvSpPr>
            <a:spLocks/>
          </p:cNvSpPr>
          <p:nvPr/>
        </p:nvSpPr>
        <p:spPr bwMode="auto">
          <a:xfrm>
            <a:off x="5945188" y="3343275"/>
            <a:ext cx="77787" cy="26988"/>
          </a:xfrm>
          <a:custGeom>
            <a:avLst/>
            <a:gdLst>
              <a:gd name="T0" fmla="*/ 71 w 78"/>
              <a:gd name="T1" fmla="*/ 0 h 25"/>
              <a:gd name="T2" fmla="*/ 69 w 78"/>
              <a:gd name="T3" fmla="*/ 2 h 25"/>
              <a:gd name="T4" fmla="*/ 67 w 78"/>
              <a:gd name="T5" fmla="*/ 2 h 25"/>
              <a:gd name="T6" fmla="*/ 65 w 78"/>
              <a:gd name="T7" fmla="*/ 2 h 25"/>
              <a:gd name="T8" fmla="*/ 65 w 78"/>
              <a:gd name="T9" fmla="*/ 4 h 25"/>
              <a:gd name="T10" fmla="*/ 63 w 78"/>
              <a:gd name="T11" fmla="*/ 4 h 25"/>
              <a:gd name="T12" fmla="*/ 61 w 78"/>
              <a:gd name="T13" fmla="*/ 4 h 25"/>
              <a:gd name="T14" fmla="*/ 58 w 78"/>
              <a:gd name="T15" fmla="*/ 4 h 25"/>
              <a:gd name="T16" fmla="*/ 56 w 78"/>
              <a:gd name="T17" fmla="*/ 6 h 25"/>
              <a:gd name="T18" fmla="*/ 54 w 78"/>
              <a:gd name="T19" fmla="*/ 6 h 25"/>
              <a:gd name="T20" fmla="*/ 52 w 78"/>
              <a:gd name="T21" fmla="*/ 6 h 25"/>
              <a:gd name="T22" fmla="*/ 50 w 78"/>
              <a:gd name="T23" fmla="*/ 9 h 25"/>
              <a:gd name="T24" fmla="*/ 48 w 78"/>
              <a:gd name="T25" fmla="*/ 9 h 25"/>
              <a:gd name="T26" fmla="*/ 45 w 78"/>
              <a:gd name="T27" fmla="*/ 9 h 25"/>
              <a:gd name="T28" fmla="*/ 43 w 78"/>
              <a:gd name="T29" fmla="*/ 9 h 25"/>
              <a:gd name="T30" fmla="*/ 41 w 78"/>
              <a:gd name="T31" fmla="*/ 9 h 25"/>
              <a:gd name="T32" fmla="*/ 37 w 78"/>
              <a:gd name="T33" fmla="*/ 11 h 25"/>
              <a:gd name="T34" fmla="*/ 34 w 78"/>
              <a:gd name="T35" fmla="*/ 11 h 25"/>
              <a:gd name="T36" fmla="*/ 32 w 78"/>
              <a:gd name="T37" fmla="*/ 11 h 25"/>
              <a:gd name="T38" fmla="*/ 30 w 78"/>
              <a:gd name="T39" fmla="*/ 11 h 25"/>
              <a:gd name="T40" fmla="*/ 28 w 78"/>
              <a:gd name="T41" fmla="*/ 11 h 25"/>
              <a:gd name="T42" fmla="*/ 24 w 78"/>
              <a:gd name="T43" fmla="*/ 11 h 25"/>
              <a:gd name="T44" fmla="*/ 21 w 78"/>
              <a:gd name="T45" fmla="*/ 13 h 25"/>
              <a:gd name="T46" fmla="*/ 19 w 78"/>
              <a:gd name="T47" fmla="*/ 13 h 25"/>
              <a:gd name="T48" fmla="*/ 15 w 78"/>
              <a:gd name="T49" fmla="*/ 13 h 25"/>
              <a:gd name="T50" fmla="*/ 13 w 78"/>
              <a:gd name="T51" fmla="*/ 13 h 25"/>
              <a:gd name="T52" fmla="*/ 11 w 78"/>
              <a:gd name="T53" fmla="*/ 13 h 25"/>
              <a:gd name="T54" fmla="*/ 6 w 78"/>
              <a:gd name="T55" fmla="*/ 13 h 25"/>
              <a:gd name="T56" fmla="*/ 4 w 78"/>
              <a:gd name="T57" fmla="*/ 13 h 25"/>
              <a:gd name="T58" fmla="*/ 0 w 78"/>
              <a:gd name="T59" fmla="*/ 13 h 25"/>
              <a:gd name="T60" fmla="*/ 0 w 78"/>
              <a:gd name="T61" fmla="*/ 25 h 25"/>
              <a:gd name="T62" fmla="*/ 4 w 78"/>
              <a:gd name="T63" fmla="*/ 25 h 25"/>
              <a:gd name="T64" fmla="*/ 6 w 78"/>
              <a:gd name="T65" fmla="*/ 25 h 25"/>
              <a:gd name="T66" fmla="*/ 11 w 78"/>
              <a:gd name="T67" fmla="*/ 25 h 25"/>
              <a:gd name="T68" fmla="*/ 13 w 78"/>
              <a:gd name="T69" fmla="*/ 25 h 25"/>
              <a:gd name="T70" fmla="*/ 17 w 78"/>
              <a:gd name="T71" fmla="*/ 25 h 25"/>
              <a:gd name="T72" fmla="*/ 19 w 78"/>
              <a:gd name="T73" fmla="*/ 25 h 25"/>
              <a:gd name="T74" fmla="*/ 24 w 78"/>
              <a:gd name="T75" fmla="*/ 23 h 25"/>
              <a:gd name="T76" fmla="*/ 26 w 78"/>
              <a:gd name="T77" fmla="*/ 23 h 25"/>
              <a:gd name="T78" fmla="*/ 28 w 78"/>
              <a:gd name="T79" fmla="*/ 23 h 25"/>
              <a:gd name="T80" fmla="*/ 32 w 78"/>
              <a:gd name="T81" fmla="*/ 23 h 25"/>
              <a:gd name="T82" fmla="*/ 34 w 78"/>
              <a:gd name="T83" fmla="*/ 23 h 25"/>
              <a:gd name="T84" fmla="*/ 37 w 78"/>
              <a:gd name="T85" fmla="*/ 23 h 25"/>
              <a:gd name="T86" fmla="*/ 39 w 78"/>
              <a:gd name="T87" fmla="*/ 21 h 25"/>
              <a:gd name="T88" fmla="*/ 41 w 78"/>
              <a:gd name="T89" fmla="*/ 21 h 25"/>
              <a:gd name="T90" fmla="*/ 45 w 78"/>
              <a:gd name="T91" fmla="*/ 21 h 25"/>
              <a:gd name="T92" fmla="*/ 48 w 78"/>
              <a:gd name="T93" fmla="*/ 21 h 25"/>
              <a:gd name="T94" fmla="*/ 50 w 78"/>
              <a:gd name="T95" fmla="*/ 21 h 25"/>
              <a:gd name="T96" fmla="*/ 52 w 78"/>
              <a:gd name="T97" fmla="*/ 19 h 25"/>
              <a:gd name="T98" fmla="*/ 54 w 78"/>
              <a:gd name="T99" fmla="*/ 19 h 25"/>
              <a:gd name="T100" fmla="*/ 56 w 78"/>
              <a:gd name="T101" fmla="*/ 19 h 25"/>
              <a:gd name="T102" fmla="*/ 58 w 78"/>
              <a:gd name="T103" fmla="*/ 19 h 25"/>
              <a:gd name="T104" fmla="*/ 61 w 78"/>
              <a:gd name="T105" fmla="*/ 17 h 25"/>
              <a:gd name="T106" fmla="*/ 63 w 78"/>
              <a:gd name="T107" fmla="*/ 17 h 25"/>
              <a:gd name="T108" fmla="*/ 65 w 78"/>
              <a:gd name="T109" fmla="*/ 17 h 25"/>
              <a:gd name="T110" fmla="*/ 67 w 78"/>
              <a:gd name="T111" fmla="*/ 17 h 25"/>
              <a:gd name="T112" fmla="*/ 69 w 78"/>
              <a:gd name="T113" fmla="*/ 15 h 25"/>
              <a:gd name="T114" fmla="*/ 71 w 78"/>
              <a:gd name="T115" fmla="*/ 15 h 25"/>
              <a:gd name="T116" fmla="*/ 74 w 78"/>
              <a:gd name="T117" fmla="*/ 13 h 25"/>
              <a:gd name="T118" fmla="*/ 76 w 78"/>
              <a:gd name="T119" fmla="*/ 13 h 25"/>
              <a:gd name="T120" fmla="*/ 78 w 78"/>
              <a:gd name="T121" fmla="*/ 11 h 25"/>
              <a:gd name="T122" fmla="*/ 71 w 78"/>
              <a:gd name="T123" fmla="*/ 0 h 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
              <a:gd name="T187" fmla="*/ 0 h 25"/>
              <a:gd name="T188" fmla="*/ 78 w 78"/>
              <a:gd name="T189" fmla="*/ 25 h 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 h="25">
                <a:moveTo>
                  <a:pt x="71" y="0"/>
                </a:moveTo>
                <a:lnTo>
                  <a:pt x="69" y="2"/>
                </a:lnTo>
                <a:lnTo>
                  <a:pt x="67" y="2"/>
                </a:lnTo>
                <a:lnTo>
                  <a:pt x="65" y="2"/>
                </a:lnTo>
                <a:lnTo>
                  <a:pt x="65" y="4"/>
                </a:lnTo>
                <a:lnTo>
                  <a:pt x="63" y="4"/>
                </a:lnTo>
                <a:lnTo>
                  <a:pt x="61" y="4"/>
                </a:lnTo>
                <a:lnTo>
                  <a:pt x="58" y="4"/>
                </a:lnTo>
                <a:lnTo>
                  <a:pt x="56" y="6"/>
                </a:lnTo>
                <a:lnTo>
                  <a:pt x="54" y="6"/>
                </a:lnTo>
                <a:lnTo>
                  <a:pt x="52" y="6"/>
                </a:lnTo>
                <a:lnTo>
                  <a:pt x="50" y="9"/>
                </a:lnTo>
                <a:lnTo>
                  <a:pt x="48" y="9"/>
                </a:lnTo>
                <a:lnTo>
                  <a:pt x="45" y="9"/>
                </a:lnTo>
                <a:lnTo>
                  <a:pt x="43" y="9"/>
                </a:lnTo>
                <a:lnTo>
                  <a:pt x="41" y="9"/>
                </a:lnTo>
                <a:lnTo>
                  <a:pt x="37" y="11"/>
                </a:lnTo>
                <a:lnTo>
                  <a:pt x="34" y="11"/>
                </a:lnTo>
                <a:lnTo>
                  <a:pt x="32" y="11"/>
                </a:lnTo>
                <a:lnTo>
                  <a:pt x="30" y="11"/>
                </a:lnTo>
                <a:lnTo>
                  <a:pt x="28" y="11"/>
                </a:lnTo>
                <a:lnTo>
                  <a:pt x="24" y="11"/>
                </a:lnTo>
                <a:lnTo>
                  <a:pt x="21" y="13"/>
                </a:lnTo>
                <a:lnTo>
                  <a:pt x="19" y="13"/>
                </a:lnTo>
                <a:lnTo>
                  <a:pt x="15" y="13"/>
                </a:lnTo>
                <a:lnTo>
                  <a:pt x="13" y="13"/>
                </a:lnTo>
                <a:lnTo>
                  <a:pt x="11" y="13"/>
                </a:lnTo>
                <a:lnTo>
                  <a:pt x="6" y="13"/>
                </a:lnTo>
                <a:lnTo>
                  <a:pt x="4" y="13"/>
                </a:lnTo>
                <a:lnTo>
                  <a:pt x="0" y="13"/>
                </a:lnTo>
                <a:lnTo>
                  <a:pt x="0" y="25"/>
                </a:lnTo>
                <a:lnTo>
                  <a:pt x="4" y="25"/>
                </a:lnTo>
                <a:lnTo>
                  <a:pt x="6" y="25"/>
                </a:lnTo>
                <a:lnTo>
                  <a:pt x="11" y="25"/>
                </a:lnTo>
                <a:lnTo>
                  <a:pt x="13" y="25"/>
                </a:lnTo>
                <a:lnTo>
                  <a:pt x="17" y="25"/>
                </a:lnTo>
                <a:lnTo>
                  <a:pt x="19" y="25"/>
                </a:lnTo>
                <a:lnTo>
                  <a:pt x="24" y="23"/>
                </a:lnTo>
                <a:lnTo>
                  <a:pt x="26" y="23"/>
                </a:lnTo>
                <a:lnTo>
                  <a:pt x="28" y="23"/>
                </a:lnTo>
                <a:lnTo>
                  <a:pt x="32" y="23"/>
                </a:lnTo>
                <a:lnTo>
                  <a:pt x="34" y="23"/>
                </a:lnTo>
                <a:lnTo>
                  <a:pt x="37" y="23"/>
                </a:lnTo>
                <a:lnTo>
                  <a:pt x="39" y="21"/>
                </a:lnTo>
                <a:lnTo>
                  <a:pt x="41" y="21"/>
                </a:lnTo>
                <a:lnTo>
                  <a:pt x="45" y="21"/>
                </a:lnTo>
                <a:lnTo>
                  <a:pt x="48" y="21"/>
                </a:lnTo>
                <a:lnTo>
                  <a:pt x="50" y="21"/>
                </a:lnTo>
                <a:lnTo>
                  <a:pt x="52" y="19"/>
                </a:lnTo>
                <a:lnTo>
                  <a:pt x="54" y="19"/>
                </a:lnTo>
                <a:lnTo>
                  <a:pt x="56" y="19"/>
                </a:lnTo>
                <a:lnTo>
                  <a:pt x="58" y="19"/>
                </a:lnTo>
                <a:lnTo>
                  <a:pt x="61" y="17"/>
                </a:lnTo>
                <a:lnTo>
                  <a:pt x="63" y="17"/>
                </a:lnTo>
                <a:lnTo>
                  <a:pt x="65" y="17"/>
                </a:lnTo>
                <a:lnTo>
                  <a:pt x="67" y="17"/>
                </a:lnTo>
                <a:lnTo>
                  <a:pt x="69" y="15"/>
                </a:lnTo>
                <a:lnTo>
                  <a:pt x="71" y="15"/>
                </a:lnTo>
                <a:lnTo>
                  <a:pt x="74" y="13"/>
                </a:lnTo>
                <a:lnTo>
                  <a:pt x="76" y="13"/>
                </a:lnTo>
                <a:lnTo>
                  <a:pt x="78" y="11"/>
                </a:lnTo>
                <a:lnTo>
                  <a:pt x="71" y="0"/>
                </a:lnTo>
                <a:close/>
              </a:path>
            </a:pathLst>
          </a:custGeom>
          <a:solidFill>
            <a:schemeClr val="tx1"/>
          </a:solidFill>
          <a:ln w="9525">
            <a:solidFill>
              <a:schemeClr val="tx1"/>
            </a:solidFill>
            <a:round/>
            <a:headEnd/>
            <a:tailEnd/>
          </a:ln>
        </p:spPr>
        <p:txBody>
          <a:bodyPr/>
          <a:lstStyle/>
          <a:p>
            <a:endParaRPr lang="en-US"/>
          </a:p>
        </p:txBody>
      </p:sp>
      <p:sp>
        <p:nvSpPr>
          <p:cNvPr id="22898" name="Freeform 1"/>
          <p:cNvSpPr>
            <a:spLocks/>
          </p:cNvSpPr>
          <p:nvPr/>
        </p:nvSpPr>
        <p:spPr bwMode="auto">
          <a:xfrm>
            <a:off x="6016625" y="3305175"/>
            <a:ext cx="31750" cy="50800"/>
          </a:xfrm>
          <a:custGeom>
            <a:avLst/>
            <a:gdLst>
              <a:gd name="T0" fmla="*/ 20 w 33"/>
              <a:gd name="T1" fmla="*/ 0 h 47"/>
              <a:gd name="T2" fmla="*/ 20 w 33"/>
              <a:gd name="T3" fmla="*/ 2 h 47"/>
              <a:gd name="T4" fmla="*/ 20 w 33"/>
              <a:gd name="T5" fmla="*/ 4 h 47"/>
              <a:gd name="T6" fmla="*/ 18 w 33"/>
              <a:gd name="T7" fmla="*/ 6 h 47"/>
              <a:gd name="T8" fmla="*/ 18 w 33"/>
              <a:gd name="T9" fmla="*/ 8 h 47"/>
              <a:gd name="T10" fmla="*/ 18 w 33"/>
              <a:gd name="T11" fmla="*/ 10 h 47"/>
              <a:gd name="T12" fmla="*/ 18 w 33"/>
              <a:gd name="T13" fmla="*/ 12 h 47"/>
              <a:gd name="T14" fmla="*/ 18 w 33"/>
              <a:gd name="T15" fmla="*/ 14 h 47"/>
              <a:gd name="T16" fmla="*/ 18 w 33"/>
              <a:gd name="T17" fmla="*/ 16 h 47"/>
              <a:gd name="T18" fmla="*/ 18 w 33"/>
              <a:gd name="T19" fmla="*/ 18 h 47"/>
              <a:gd name="T20" fmla="*/ 16 w 33"/>
              <a:gd name="T21" fmla="*/ 18 h 47"/>
              <a:gd name="T22" fmla="*/ 16 w 33"/>
              <a:gd name="T23" fmla="*/ 20 h 47"/>
              <a:gd name="T24" fmla="*/ 16 w 33"/>
              <a:gd name="T25" fmla="*/ 22 h 47"/>
              <a:gd name="T26" fmla="*/ 14 w 33"/>
              <a:gd name="T27" fmla="*/ 24 h 47"/>
              <a:gd name="T28" fmla="*/ 14 w 33"/>
              <a:gd name="T29" fmla="*/ 26 h 47"/>
              <a:gd name="T30" fmla="*/ 11 w 33"/>
              <a:gd name="T31" fmla="*/ 28 h 47"/>
              <a:gd name="T32" fmla="*/ 11 w 33"/>
              <a:gd name="T33" fmla="*/ 30 h 47"/>
              <a:gd name="T34" fmla="*/ 9 w 33"/>
              <a:gd name="T35" fmla="*/ 30 h 47"/>
              <a:gd name="T36" fmla="*/ 7 w 33"/>
              <a:gd name="T37" fmla="*/ 32 h 47"/>
              <a:gd name="T38" fmla="*/ 5 w 33"/>
              <a:gd name="T39" fmla="*/ 34 h 47"/>
              <a:gd name="T40" fmla="*/ 3 w 33"/>
              <a:gd name="T41" fmla="*/ 34 h 47"/>
              <a:gd name="T42" fmla="*/ 3 w 33"/>
              <a:gd name="T43" fmla="*/ 36 h 47"/>
              <a:gd name="T44" fmla="*/ 0 w 33"/>
              <a:gd name="T45" fmla="*/ 36 h 47"/>
              <a:gd name="T46" fmla="*/ 7 w 33"/>
              <a:gd name="T47" fmla="*/ 47 h 47"/>
              <a:gd name="T48" fmla="*/ 9 w 33"/>
              <a:gd name="T49" fmla="*/ 47 h 47"/>
              <a:gd name="T50" fmla="*/ 9 w 33"/>
              <a:gd name="T51" fmla="*/ 45 h 47"/>
              <a:gd name="T52" fmla="*/ 11 w 33"/>
              <a:gd name="T53" fmla="*/ 45 h 47"/>
              <a:gd name="T54" fmla="*/ 14 w 33"/>
              <a:gd name="T55" fmla="*/ 45 h 47"/>
              <a:gd name="T56" fmla="*/ 14 w 33"/>
              <a:gd name="T57" fmla="*/ 42 h 47"/>
              <a:gd name="T58" fmla="*/ 16 w 33"/>
              <a:gd name="T59" fmla="*/ 42 h 47"/>
              <a:gd name="T60" fmla="*/ 18 w 33"/>
              <a:gd name="T61" fmla="*/ 40 h 47"/>
              <a:gd name="T62" fmla="*/ 18 w 33"/>
              <a:gd name="T63" fmla="*/ 38 h 47"/>
              <a:gd name="T64" fmla="*/ 20 w 33"/>
              <a:gd name="T65" fmla="*/ 38 h 47"/>
              <a:gd name="T66" fmla="*/ 20 w 33"/>
              <a:gd name="T67" fmla="*/ 36 h 47"/>
              <a:gd name="T68" fmla="*/ 22 w 33"/>
              <a:gd name="T69" fmla="*/ 36 h 47"/>
              <a:gd name="T70" fmla="*/ 22 w 33"/>
              <a:gd name="T71" fmla="*/ 34 h 47"/>
              <a:gd name="T72" fmla="*/ 24 w 33"/>
              <a:gd name="T73" fmla="*/ 32 h 47"/>
              <a:gd name="T74" fmla="*/ 24 w 33"/>
              <a:gd name="T75" fmla="*/ 30 h 47"/>
              <a:gd name="T76" fmla="*/ 27 w 33"/>
              <a:gd name="T77" fmla="*/ 28 h 47"/>
              <a:gd name="T78" fmla="*/ 27 w 33"/>
              <a:gd name="T79" fmla="*/ 26 h 47"/>
              <a:gd name="T80" fmla="*/ 29 w 33"/>
              <a:gd name="T81" fmla="*/ 24 h 47"/>
              <a:gd name="T82" fmla="*/ 29 w 33"/>
              <a:gd name="T83" fmla="*/ 22 h 47"/>
              <a:gd name="T84" fmla="*/ 29 w 33"/>
              <a:gd name="T85" fmla="*/ 20 h 47"/>
              <a:gd name="T86" fmla="*/ 29 w 33"/>
              <a:gd name="T87" fmla="*/ 18 h 47"/>
              <a:gd name="T88" fmla="*/ 31 w 33"/>
              <a:gd name="T89" fmla="*/ 16 h 47"/>
              <a:gd name="T90" fmla="*/ 31 w 33"/>
              <a:gd name="T91" fmla="*/ 14 h 47"/>
              <a:gd name="T92" fmla="*/ 31 w 33"/>
              <a:gd name="T93" fmla="*/ 12 h 47"/>
              <a:gd name="T94" fmla="*/ 31 w 33"/>
              <a:gd name="T95" fmla="*/ 10 h 47"/>
              <a:gd name="T96" fmla="*/ 31 w 33"/>
              <a:gd name="T97" fmla="*/ 8 h 47"/>
              <a:gd name="T98" fmla="*/ 31 w 33"/>
              <a:gd name="T99" fmla="*/ 6 h 47"/>
              <a:gd name="T100" fmla="*/ 33 w 33"/>
              <a:gd name="T101" fmla="*/ 4 h 47"/>
              <a:gd name="T102" fmla="*/ 33 w 33"/>
              <a:gd name="T103" fmla="*/ 2 h 47"/>
              <a:gd name="T104" fmla="*/ 33 w 33"/>
              <a:gd name="T105" fmla="*/ 0 h 47"/>
              <a:gd name="T106" fmla="*/ 20 w 33"/>
              <a:gd name="T107" fmla="*/ 0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
              <a:gd name="T163" fmla="*/ 0 h 47"/>
              <a:gd name="T164" fmla="*/ 33 w 33"/>
              <a:gd name="T165" fmla="*/ 47 h 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 h="47">
                <a:moveTo>
                  <a:pt x="20" y="0"/>
                </a:moveTo>
                <a:lnTo>
                  <a:pt x="20" y="2"/>
                </a:lnTo>
                <a:lnTo>
                  <a:pt x="20" y="4"/>
                </a:lnTo>
                <a:lnTo>
                  <a:pt x="18" y="6"/>
                </a:lnTo>
                <a:lnTo>
                  <a:pt x="18" y="8"/>
                </a:lnTo>
                <a:lnTo>
                  <a:pt x="18" y="10"/>
                </a:lnTo>
                <a:lnTo>
                  <a:pt x="18" y="12"/>
                </a:lnTo>
                <a:lnTo>
                  <a:pt x="18" y="14"/>
                </a:lnTo>
                <a:lnTo>
                  <a:pt x="18" y="16"/>
                </a:lnTo>
                <a:lnTo>
                  <a:pt x="18" y="18"/>
                </a:lnTo>
                <a:lnTo>
                  <a:pt x="16" y="18"/>
                </a:lnTo>
                <a:lnTo>
                  <a:pt x="16" y="20"/>
                </a:lnTo>
                <a:lnTo>
                  <a:pt x="16" y="22"/>
                </a:lnTo>
                <a:lnTo>
                  <a:pt x="14" y="24"/>
                </a:lnTo>
                <a:lnTo>
                  <a:pt x="14" y="26"/>
                </a:lnTo>
                <a:lnTo>
                  <a:pt x="11" y="28"/>
                </a:lnTo>
                <a:lnTo>
                  <a:pt x="11" y="30"/>
                </a:lnTo>
                <a:lnTo>
                  <a:pt x="9" y="30"/>
                </a:lnTo>
                <a:lnTo>
                  <a:pt x="7" y="32"/>
                </a:lnTo>
                <a:lnTo>
                  <a:pt x="5" y="34"/>
                </a:lnTo>
                <a:lnTo>
                  <a:pt x="3" y="34"/>
                </a:lnTo>
                <a:lnTo>
                  <a:pt x="3" y="36"/>
                </a:lnTo>
                <a:lnTo>
                  <a:pt x="0" y="36"/>
                </a:lnTo>
                <a:lnTo>
                  <a:pt x="7" y="47"/>
                </a:lnTo>
                <a:lnTo>
                  <a:pt x="9" y="47"/>
                </a:lnTo>
                <a:lnTo>
                  <a:pt x="9" y="45"/>
                </a:lnTo>
                <a:lnTo>
                  <a:pt x="11" y="45"/>
                </a:lnTo>
                <a:lnTo>
                  <a:pt x="14" y="45"/>
                </a:lnTo>
                <a:lnTo>
                  <a:pt x="14" y="42"/>
                </a:lnTo>
                <a:lnTo>
                  <a:pt x="16" y="42"/>
                </a:lnTo>
                <a:lnTo>
                  <a:pt x="18" y="40"/>
                </a:lnTo>
                <a:lnTo>
                  <a:pt x="18" y="38"/>
                </a:lnTo>
                <a:lnTo>
                  <a:pt x="20" y="38"/>
                </a:lnTo>
                <a:lnTo>
                  <a:pt x="20" y="36"/>
                </a:lnTo>
                <a:lnTo>
                  <a:pt x="22" y="36"/>
                </a:lnTo>
                <a:lnTo>
                  <a:pt x="22" y="34"/>
                </a:lnTo>
                <a:lnTo>
                  <a:pt x="24" y="32"/>
                </a:lnTo>
                <a:lnTo>
                  <a:pt x="24" y="30"/>
                </a:lnTo>
                <a:lnTo>
                  <a:pt x="27" y="28"/>
                </a:lnTo>
                <a:lnTo>
                  <a:pt x="27" y="26"/>
                </a:lnTo>
                <a:lnTo>
                  <a:pt x="29" y="24"/>
                </a:lnTo>
                <a:lnTo>
                  <a:pt x="29" y="22"/>
                </a:lnTo>
                <a:lnTo>
                  <a:pt x="29" y="20"/>
                </a:lnTo>
                <a:lnTo>
                  <a:pt x="29" y="18"/>
                </a:lnTo>
                <a:lnTo>
                  <a:pt x="31" y="16"/>
                </a:lnTo>
                <a:lnTo>
                  <a:pt x="31" y="14"/>
                </a:lnTo>
                <a:lnTo>
                  <a:pt x="31" y="12"/>
                </a:lnTo>
                <a:lnTo>
                  <a:pt x="31" y="10"/>
                </a:lnTo>
                <a:lnTo>
                  <a:pt x="31" y="8"/>
                </a:lnTo>
                <a:lnTo>
                  <a:pt x="31" y="6"/>
                </a:lnTo>
                <a:lnTo>
                  <a:pt x="33" y="4"/>
                </a:lnTo>
                <a:lnTo>
                  <a:pt x="33" y="2"/>
                </a:lnTo>
                <a:lnTo>
                  <a:pt x="33" y="0"/>
                </a:lnTo>
                <a:lnTo>
                  <a:pt x="20" y="0"/>
                </a:lnTo>
                <a:close/>
              </a:path>
            </a:pathLst>
          </a:custGeom>
          <a:solidFill>
            <a:schemeClr val="tx1"/>
          </a:solidFill>
          <a:ln w="9525">
            <a:solidFill>
              <a:schemeClr val="tx1"/>
            </a:solidFill>
            <a:round/>
            <a:headEnd/>
            <a:tailEnd/>
          </a:ln>
        </p:spPr>
        <p:txBody>
          <a:bodyPr/>
          <a:lstStyle/>
          <a:p>
            <a:endParaRPr lang="en-US"/>
          </a:p>
        </p:txBody>
      </p:sp>
      <p:sp>
        <p:nvSpPr>
          <p:cNvPr id="22899" name="Freeform 2"/>
          <p:cNvSpPr>
            <a:spLocks/>
          </p:cNvSpPr>
          <p:nvPr/>
        </p:nvSpPr>
        <p:spPr bwMode="auto">
          <a:xfrm>
            <a:off x="6035675" y="3294063"/>
            <a:ext cx="12700" cy="11112"/>
          </a:xfrm>
          <a:custGeom>
            <a:avLst/>
            <a:gdLst>
              <a:gd name="T0" fmla="*/ 7 w 13"/>
              <a:gd name="T1" fmla="*/ 0 h 10"/>
              <a:gd name="T2" fmla="*/ 0 w 13"/>
              <a:gd name="T3" fmla="*/ 0 h 10"/>
              <a:gd name="T4" fmla="*/ 0 w 13"/>
              <a:gd name="T5" fmla="*/ 10 h 10"/>
              <a:gd name="T6" fmla="*/ 13 w 13"/>
              <a:gd name="T7" fmla="*/ 10 h 10"/>
              <a:gd name="T8" fmla="*/ 13 w 13"/>
              <a:gd name="T9" fmla="*/ 0 h 10"/>
              <a:gd name="T10" fmla="*/ 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7" y="0"/>
                </a:moveTo>
                <a:lnTo>
                  <a:pt x="0" y="0"/>
                </a:lnTo>
                <a:lnTo>
                  <a:pt x="0" y="10"/>
                </a:lnTo>
                <a:lnTo>
                  <a:pt x="13" y="10"/>
                </a:lnTo>
                <a:lnTo>
                  <a:pt x="13" y="0"/>
                </a:lnTo>
                <a:lnTo>
                  <a:pt x="7" y="0"/>
                </a:lnTo>
                <a:close/>
              </a:path>
            </a:pathLst>
          </a:custGeom>
          <a:solidFill>
            <a:schemeClr val="tx1"/>
          </a:solidFill>
          <a:ln w="9525">
            <a:solidFill>
              <a:schemeClr val="tx1"/>
            </a:solidFill>
            <a:round/>
            <a:headEnd/>
            <a:tailEnd/>
          </a:ln>
        </p:spPr>
        <p:txBody>
          <a:bodyPr/>
          <a:lstStyle/>
          <a:p>
            <a:endParaRPr lang="en-US"/>
          </a:p>
        </p:txBody>
      </p:sp>
      <p:sp>
        <p:nvSpPr>
          <p:cNvPr id="22900" name="Rectangle 5"/>
          <p:cNvSpPr>
            <a:spLocks noChangeArrowheads="1"/>
          </p:cNvSpPr>
          <p:nvPr/>
        </p:nvSpPr>
        <p:spPr bwMode="auto">
          <a:xfrm>
            <a:off x="6800850" y="3321050"/>
            <a:ext cx="1009892" cy="261610"/>
          </a:xfrm>
          <a:prstGeom prst="rect">
            <a:avLst/>
          </a:prstGeom>
          <a:noFill/>
          <a:ln w="9525">
            <a:noFill/>
            <a:miter lim="800000"/>
            <a:headEnd/>
            <a:tailEnd/>
          </a:ln>
        </p:spPr>
        <p:txBody>
          <a:bodyPr wrap="none" lIns="0" tIns="0" rIns="0" bIns="0">
            <a:spAutoFit/>
          </a:bodyPr>
          <a:lstStyle/>
          <a:p>
            <a:pPr eaLnBrk="0" hangingPunct="0"/>
            <a:r>
              <a:rPr lang="en-US" sz="1700" i="1">
                <a:latin typeface="Times New Roman" pitchFamily="18" charset="0"/>
              </a:rPr>
              <a:t>C=Q/(R</a:t>
            </a:r>
            <a:r>
              <a:rPr lang="en-US" sz="1700" i="1">
                <a:latin typeface="Symbol" pitchFamily="18" charset="2"/>
              </a:rPr>
              <a:t>w</a:t>
            </a:r>
            <a:r>
              <a:rPr lang="en-US" sz="1700" i="1" baseline="-25000">
                <a:latin typeface="Times New Roman" pitchFamily="18" charset="0"/>
              </a:rPr>
              <a:t>0</a:t>
            </a:r>
            <a:r>
              <a:rPr lang="en-US" sz="1700" i="1">
                <a:latin typeface="Times New Roman" pitchFamily="18" charset="0"/>
              </a:rPr>
              <a:t>)</a:t>
            </a:r>
            <a:endParaRPr lang="en-US" sz="2800">
              <a:latin typeface="Times New Roman" pitchFamily="18" charset="0"/>
            </a:endParaRPr>
          </a:p>
        </p:txBody>
      </p:sp>
      <p:sp>
        <p:nvSpPr>
          <p:cNvPr id="22901" name="Rectangle 6"/>
          <p:cNvSpPr>
            <a:spLocks noChangeArrowheads="1"/>
          </p:cNvSpPr>
          <p:nvPr/>
        </p:nvSpPr>
        <p:spPr bwMode="auto">
          <a:xfrm>
            <a:off x="5276850" y="947738"/>
            <a:ext cx="968214" cy="276999"/>
          </a:xfrm>
          <a:prstGeom prst="rect">
            <a:avLst/>
          </a:prstGeom>
          <a:noFill/>
          <a:ln w="9525">
            <a:noFill/>
            <a:miter lim="800000"/>
            <a:headEnd/>
            <a:tailEnd/>
          </a:ln>
        </p:spPr>
        <p:txBody>
          <a:bodyPr wrap="none" lIns="0" tIns="0" rIns="0" bIns="0">
            <a:spAutoFit/>
          </a:bodyPr>
          <a:lstStyle/>
          <a:p>
            <a:pPr eaLnBrk="0" hangingPunct="0"/>
            <a:r>
              <a:rPr lang="en-US" sz="1800" i="1" dirty="0">
                <a:latin typeface="+mn-lt"/>
              </a:rPr>
              <a:t>V</a:t>
            </a:r>
            <a:r>
              <a:rPr lang="en-US" sz="1600" dirty="0">
                <a:latin typeface="+mn-lt"/>
              </a:rPr>
              <a:t> (induced)</a:t>
            </a:r>
            <a:endParaRPr lang="en-US" sz="1800" dirty="0">
              <a:latin typeface="+mn-lt"/>
            </a:endParaRPr>
          </a:p>
        </p:txBody>
      </p:sp>
      <p:sp>
        <p:nvSpPr>
          <p:cNvPr id="22902" name="Rectangle 7"/>
          <p:cNvSpPr>
            <a:spLocks noChangeArrowheads="1"/>
          </p:cNvSpPr>
          <p:nvPr/>
        </p:nvSpPr>
        <p:spPr bwMode="auto">
          <a:xfrm>
            <a:off x="6635750" y="800100"/>
            <a:ext cx="169863" cy="274638"/>
          </a:xfrm>
          <a:prstGeom prst="rect">
            <a:avLst/>
          </a:prstGeom>
          <a:noFill/>
          <a:ln w="9525">
            <a:noFill/>
            <a:miter lim="800000"/>
            <a:headEnd/>
            <a:tailEnd/>
          </a:ln>
        </p:spPr>
        <p:txBody>
          <a:bodyPr wrap="none" lIns="0" tIns="0" rIns="0" bIns="0">
            <a:spAutoFit/>
          </a:bodyPr>
          <a:lstStyle/>
          <a:p>
            <a:pPr eaLnBrk="0" hangingPunct="0"/>
            <a:r>
              <a:rPr lang="en-US" sz="1800" i="1">
                <a:latin typeface="Times New Roman" pitchFamily="18" charset="0"/>
              </a:rPr>
              <a:t>I</a:t>
            </a:r>
            <a:r>
              <a:rPr lang="en-US" sz="1800" i="1" baseline="-25000">
                <a:latin typeface="Times New Roman" pitchFamily="18" charset="0"/>
              </a:rPr>
              <a:t>B</a:t>
            </a:r>
            <a:endParaRPr lang="en-US" sz="1800">
              <a:latin typeface="Times New Roman" pitchFamily="18" charset="0"/>
            </a:endParaRPr>
          </a:p>
        </p:txBody>
      </p:sp>
      <p:sp>
        <p:nvSpPr>
          <p:cNvPr id="22903" name="Rectangle 8"/>
          <p:cNvSpPr>
            <a:spLocks noChangeArrowheads="1"/>
          </p:cNvSpPr>
          <p:nvPr/>
        </p:nvSpPr>
        <p:spPr bwMode="auto">
          <a:xfrm>
            <a:off x="6800850" y="2906713"/>
            <a:ext cx="985847" cy="261610"/>
          </a:xfrm>
          <a:prstGeom prst="rect">
            <a:avLst/>
          </a:prstGeom>
          <a:noFill/>
          <a:ln w="9525">
            <a:noFill/>
            <a:miter lim="800000"/>
            <a:headEnd/>
            <a:tailEnd/>
          </a:ln>
        </p:spPr>
        <p:txBody>
          <a:bodyPr wrap="none" lIns="0" tIns="0" rIns="0" bIns="0">
            <a:spAutoFit/>
          </a:bodyPr>
          <a:lstStyle/>
          <a:p>
            <a:pPr eaLnBrk="0" hangingPunct="0"/>
            <a:r>
              <a:rPr lang="en-US" sz="1700" i="1">
                <a:latin typeface="Times New Roman" pitchFamily="18" charset="0"/>
              </a:rPr>
              <a:t>L=R/(Q</a:t>
            </a:r>
            <a:r>
              <a:rPr lang="en-US" sz="1700" i="1">
                <a:latin typeface="Symbol" pitchFamily="18" charset="2"/>
              </a:rPr>
              <a:t>w</a:t>
            </a:r>
            <a:r>
              <a:rPr lang="en-US" sz="1700" i="1" baseline="-25000">
                <a:latin typeface="Times New Roman" pitchFamily="18" charset="0"/>
              </a:rPr>
              <a:t>0</a:t>
            </a:r>
            <a:r>
              <a:rPr lang="en-US" sz="1700" i="1">
                <a:latin typeface="Times New Roman" pitchFamily="18" charset="0"/>
              </a:rPr>
              <a:t>)</a:t>
            </a:r>
            <a:endParaRPr lang="en-US" sz="2800">
              <a:latin typeface="Times New Roman" pitchFamily="18" charset="0"/>
            </a:endParaRPr>
          </a:p>
        </p:txBody>
      </p:sp>
      <p:sp>
        <p:nvSpPr>
          <p:cNvPr id="22904" name="Rectangle 9"/>
          <p:cNvSpPr>
            <a:spLocks noChangeArrowheads="1"/>
          </p:cNvSpPr>
          <p:nvPr/>
        </p:nvSpPr>
        <p:spPr bwMode="auto">
          <a:xfrm>
            <a:off x="5416550" y="2855913"/>
            <a:ext cx="127000" cy="274637"/>
          </a:xfrm>
          <a:prstGeom prst="rect">
            <a:avLst/>
          </a:prstGeom>
          <a:noFill/>
          <a:ln w="9525">
            <a:noFill/>
            <a:miter lim="800000"/>
            <a:headEnd/>
            <a:tailEnd/>
          </a:ln>
        </p:spPr>
        <p:txBody>
          <a:bodyPr wrap="none" lIns="0" tIns="0" rIns="0" bIns="0">
            <a:spAutoFit/>
          </a:bodyPr>
          <a:lstStyle/>
          <a:p>
            <a:pPr eaLnBrk="0" hangingPunct="0"/>
            <a:r>
              <a:rPr lang="en-US" sz="1800" i="1">
                <a:latin typeface="Times New Roman" pitchFamily="18" charset="0"/>
              </a:rPr>
              <a:t>L</a:t>
            </a:r>
            <a:endParaRPr lang="en-US" sz="1800">
              <a:latin typeface="Times New Roman" pitchFamily="18" charset="0"/>
            </a:endParaRPr>
          </a:p>
        </p:txBody>
      </p:sp>
      <p:sp>
        <p:nvSpPr>
          <p:cNvPr id="22905" name="Rectangle 10"/>
          <p:cNvSpPr>
            <a:spLocks noChangeArrowheads="1"/>
          </p:cNvSpPr>
          <p:nvPr/>
        </p:nvSpPr>
        <p:spPr bwMode="auto">
          <a:xfrm>
            <a:off x="4938713" y="2855913"/>
            <a:ext cx="152400" cy="274637"/>
          </a:xfrm>
          <a:prstGeom prst="rect">
            <a:avLst/>
          </a:prstGeom>
          <a:noFill/>
          <a:ln w="9525">
            <a:noFill/>
            <a:miter lim="800000"/>
            <a:headEnd/>
            <a:tailEnd/>
          </a:ln>
        </p:spPr>
        <p:txBody>
          <a:bodyPr wrap="none" lIns="0" tIns="0" rIns="0" bIns="0">
            <a:spAutoFit/>
          </a:bodyPr>
          <a:lstStyle/>
          <a:p>
            <a:pPr eaLnBrk="0" hangingPunct="0"/>
            <a:r>
              <a:rPr lang="en-US" sz="1800" i="1">
                <a:latin typeface="Times New Roman" pitchFamily="18" charset="0"/>
              </a:rPr>
              <a:t>C</a:t>
            </a:r>
            <a:endParaRPr lang="en-US" sz="1800">
              <a:latin typeface="Times New Roman" pitchFamily="18" charset="0"/>
            </a:endParaRPr>
          </a:p>
        </p:txBody>
      </p:sp>
      <p:sp>
        <p:nvSpPr>
          <p:cNvPr id="22906" name="Line 11"/>
          <p:cNvSpPr>
            <a:spLocks noChangeShapeType="1"/>
          </p:cNvSpPr>
          <p:nvPr/>
        </p:nvSpPr>
        <p:spPr bwMode="auto">
          <a:xfrm>
            <a:off x="4287838" y="1358900"/>
            <a:ext cx="703262" cy="0"/>
          </a:xfrm>
          <a:prstGeom prst="line">
            <a:avLst/>
          </a:prstGeom>
          <a:noFill/>
          <a:ln w="19050">
            <a:solidFill>
              <a:schemeClr val="tx1"/>
            </a:solidFill>
            <a:round/>
            <a:headEnd/>
            <a:tailEnd/>
          </a:ln>
        </p:spPr>
        <p:txBody>
          <a:bodyPr wrap="none" anchor="ctr"/>
          <a:lstStyle/>
          <a:p>
            <a:endParaRPr lang="en-GB"/>
          </a:p>
        </p:txBody>
      </p:sp>
      <p:sp>
        <p:nvSpPr>
          <p:cNvPr id="22907" name="Line 13"/>
          <p:cNvSpPr>
            <a:spLocks noChangeShapeType="1"/>
          </p:cNvSpPr>
          <p:nvPr/>
        </p:nvSpPr>
        <p:spPr bwMode="auto">
          <a:xfrm>
            <a:off x="4284663" y="2727325"/>
            <a:ext cx="703262" cy="0"/>
          </a:xfrm>
          <a:prstGeom prst="line">
            <a:avLst/>
          </a:prstGeom>
          <a:noFill/>
          <a:ln w="19050">
            <a:solidFill>
              <a:schemeClr val="tx1"/>
            </a:solidFill>
            <a:round/>
            <a:headEnd/>
            <a:tailEnd/>
          </a:ln>
        </p:spPr>
        <p:txBody>
          <a:bodyPr wrap="none" anchor="ctr"/>
          <a:lstStyle/>
          <a:p>
            <a:endParaRPr lang="en-GB"/>
          </a:p>
        </p:txBody>
      </p:sp>
      <p:sp>
        <p:nvSpPr>
          <p:cNvPr id="22908" name="Rectangle 14"/>
          <p:cNvSpPr>
            <a:spLocks noChangeArrowheads="1"/>
          </p:cNvSpPr>
          <p:nvPr/>
        </p:nvSpPr>
        <p:spPr bwMode="auto">
          <a:xfrm>
            <a:off x="561975" y="2743200"/>
            <a:ext cx="2673350" cy="643253"/>
          </a:xfrm>
          <a:prstGeom prst="rect">
            <a:avLst/>
          </a:prstGeom>
          <a:noFill/>
          <a:ln w="9525">
            <a:noFill/>
            <a:miter lim="800000"/>
            <a:headEnd/>
            <a:tailEnd/>
          </a:ln>
        </p:spPr>
        <p:txBody>
          <a:bodyPr lIns="0" tIns="0" rIns="0" bIns="0">
            <a:spAutoFit/>
          </a:bodyPr>
          <a:lstStyle/>
          <a:p>
            <a:pPr eaLnBrk="0" hangingPunct="0">
              <a:lnSpc>
                <a:spcPct val="110000"/>
              </a:lnSpc>
            </a:pPr>
            <a:r>
              <a:rPr lang="en-US" sz="1800">
                <a:latin typeface="+mn-lt"/>
              </a:rPr>
              <a:t>Energy deposited by a single charge </a:t>
            </a:r>
            <a:r>
              <a:rPr lang="en-US" sz="2000" i="1">
                <a:latin typeface="+mn-lt"/>
              </a:rPr>
              <a:t>q</a:t>
            </a:r>
            <a:r>
              <a:rPr lang="en-US" sz="1800">
                <a:latin typeface="+mn-lt"/>
              </a:rPr>
              <a:t>:</a:t>
            </a:r>
            <a:endParaRPr lang="en-US" sz="4000">
              <a:latin typeface="+mn-lt"/>
            </a:endParaRPr>
          </a:p>
        </p:txBody>
      </p:sp>
      <p:sp>
        <p:nvSpPr>
          <p:cNvPr id="22909" name="Line 18"/>
          <p:cNvSpPr>
            <a:spLocks noChangeShapeType="1"/>
          </p:cNvSpPr>
          <p:nvPr/>
        </p:nvSpPr>
        <p:spPr bwMode="auto">
          <a:xfrm>
            <a:off x="3449639" y="1752600"/>
            <a:ext cx="1336675" cy="228600"/>
          </a:xfrm>
          <a:prstGeom prst="line">
            <a:avLst/>
          </a:prstGeom>
          <a:noFill/>
          <a:ln w="12700">
            <a:solidFill>
              <a:srgbClr val="FF0066"/>
            </a:solidFill>
            <a:prstDash val="sysDot"/>
            <a:round/>
            <a:headEnd/>
            <a:tailEnd type="triangle" w="med" len="med"/>
          </a:ln>
        </p:spPr>
        <p:txBody>
          <a:bodyPr wrap="none" anchor="ctr"/>
          <a:lstStyle/>
          <a:p>
            <a:endParaRPr lang="en-GB"/>
          </a:p>
        </p:txBody>
      </p:sp>
      <p:sp>
        <p:nvSpPr>
          <p:cNvPr id="22910" name="Oval 19"/>
          <p:cNvSpPr>
            <a:spLocks noChangeArrowheads="1"/>
          </p:cNvSpPr>
          <p:nvPr/>
        </p:nvSpPr>
        <p:spPr bwMode="auto">
          <a:xfrm>
            <a:off x="3644900" y="1001713"/>
            <a:ext cx="2801938" cy="2152650"/>
          </a:xfrm>
          <a:prstGeom prst="ellipse">
            <a:avLst/>
          </a:prstGeom>
          <a:noFill/>
          <a:ln w="12700">
            <a:solidFill>
              <a:srgbClr val="FF0066"/>
            </a:solidFill>
            <a:round/>
            <a:headEnd/>
            <a:tailEnd/>
          </a:ln>
        </p:spPr>
        <p:txBody>
          <a:bodyPr wrap="none" anchor="ctr"/>
          <a:lstStyle/>
          <a:p>
            <a:endParaRPr lang="en-US"/>
          </a:p>
        </p:txBody>
      </p:sp>
      <p:sp>
        <p:nvSpPr>
          <p:cNvPr id="22911" name="Text Box 20"/>
          <p:cNvSpPr txBox="1">
            <a:spLocks noChangeArrowheads="1"/>
          </p:cNvSpPr>
          <p:nvPr/>
        </p:nvSpPr>
        <p:spPr bwMode="auto">
          <a:xfrm>
            <a:off x="5905500" y="554038"/>
            <a:ext cx="2737031" cy="338554"/>
          </a:xfrm>
          <a:prstGeom prst="rect">
            <a:avLst/>
          </a:prstGeom>
          <a:noFill/>
          <a:ln w="9525">
            <a:noFill/>
            <a:miter lim="800000"/>
            <a:headEnd/>
            <a:tailEnd/>
          </a:ln>
        </p:spPr>
        <p:txBody>
          <a:bodyPr wrap="none">
            <a:spAutoFit/>
          </a:bodyPr>
          <a:lstStyle/>
          <a:p>
            <a:r>
              <a:rPr lang="en-US" sz="1600">
                <a:latin typeface="+mn-lt"/>
              </a:rPr>
              <a:t>Impedance seen by the beam</a:t>
            </a:r>
          </a:p>
        </p:txBody>
      </p:sp>
      <p:sp>
        <p:nvSpPr>
          <p:cNvPr id="1984" name="Date Placeholder 1983"/>
          <p:cNvSpPr>
            <a:spLocks noGrp="1"/>
          </p:cNvSpPr>
          <p:nvPr>
            <p:ph type="dt" sz="half" idx="10"/>
          </p:nvPr>
        </p:nvSpPr>
        <p:spPr/>
        <p:txBody>
          <a:bodyPr/>
          <a:lstStyle/>
          <a:p>
            <a:r>
              <a:rPr lang="en-US" smtClean="0"/>
              <a:t>11-6-2010</a:t>
            </a:r>
            <a:endParaRPr lang="en-GB"/>
          </a:p>
        </p:txBody>
      </p:sp>
      <p:graphicFrame>
        <p:nvGraphicFramePr>
          <p:cNvPr id="1985" name="Object 1984"/>
          <p:cNvGraphicFramePr>
            <a:graphicFrameLocks noChangeAspect="1"/>
          </p:cNvGraphicFramePr>
          <p:nvPr/>
        </p:nvGraphicFramePr>
        <p:xfrm>
          <a:off x="369888" y="1246188"/>
          <a:ext cx="3111500" cy="876300"/>
        </p:xfrm>
        <a:graphic>
          <a:graphicData uri="http://schemas.openxmlformats.org/presentationml/2006/ole">
            <p:oleObj spid="_x0000_s19462" name="Equation" r:id="rId6" imgW="3111480" imgH="876240" progId="Equation.3">
              <p:embed/>
            </p:oleObj>
          </a:graphicData>
        </a:graphic>
      </p:graphicFrame>
      <p:graphicFrame>
        <p:nvGraphicFramePr>
          <p:cNvPr id="19463" name="Object 7"/>
          <p:cNvGraphicFramePr>
            <a:graphicFrameLocks noChangeAspect="1"/>
          </p:cNvGraphicFramePr>
          <p:nvPr/>
        </p:nvGraphicFramePr>
        <p:xfrm>
          <a:off x="1643042" y="3009900"/>
          <a:ext cx="749300" cy="419100"/>
        </p:xfrm>
        <a:graphic>
          <a:graphicData uri="http://schemas.openxmlformats.org/presentationml/2006/ole">
            <p:oleObj spid="_x0000_s19463" name="Equation" r:id="rId7" imgW="749160" imgH="419040" progId="Equation.3">
              <p:embed/>
            </p:oleObj>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3" name="Rectangle 2"/>
          <p:cNvSpPr>
            <a:spLocks noGrp="1" noChangeArrowheads="1"/>
          </p:cNvSpPr>
          <p:nvPr>
            <p:ph type="title"/>
          </p:nvPr>
        </p:nvSpPr>
        <p:spPr/>
        <p:txBody>
          <a:bodyPr>
            <a:normAutofit fontScale="90000"/>
          </a:bodyPr>
          <a:lstStyle/>
          <a:p>
            <a:r>
              <a:rPr lang="en-US" dirty="0" smtClean="0"/>
              <a:t>Summary: relations between </a:t>
            </a:r>
            <a:r>
              <a:rPr lang="en-US" i="1" dirty="0" err="1" smtClean="0">
                <a:latin typeface="Times New Roman" pitchFamily="18" charset="0"/>
              </a:rPr>
              <a:t>V</a:t>
            </a:r>
            <a:r>
              <a:rPr lang="en-US" i="1" baseline="-25000" dirty="0" err="1" smtClean="0">
                <a:latin typeface="Times New Roman" pitchFamily="18" charset="0"/>
              </a:rPr>
              <a:t>acc</a:t>
            </a:r>
            <a:r>
              <a:rPr lang="en-US" i="1" dirty="0" smtClean="0">
                <a:latin typeface="Times New Roman" pitchFamily="18" charset="0"/>
              </a:rPr>
              <a:t>, W, </a:t>
            </a:r>
            <a:r>
              <a:rPr lang="en-US" i="1" dirty="0" err="1" smtClean="0">
                <a:latin typeface="Times New Roman" pitchFamily="18" charset="0"/>
              </a:rPr>
              <a:t>P</a:t>
            </a:r>
            <a:r>
              <a:rPr lang="en-US" i="1" baseline="-25000" dirty="0" err="1" smtClean="0">
                <a:latin typeface="Times New Roman" pitchFamily="18" charset="0"/>
              </a:rPr>
              <a:t>loss</a:t>
            </a:r>
            <a:r>
              <a:rPr lang="en-US" dirty="0" smtClean="0"/>
              <a:t> </a:t>
            </a:r>
          </a:p>
        </p:txBody>
      </p:sp>
      <p:sp>
        <p:nvSpPr>
          <p:cNvPr id="14" name="Footer Placeholder 4"/>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15" name="Slide Number Placeholder 5"/>
          <p:cNvSpPr>
            <a:spLocks noGrp="1"/>
          </p:cNvSpPr>
          <p:nvPr>
            <p:ph type="sldNum" sz="quarter" idx="12"/>
          </p:nvPr>
        </p:nvSpPr>
        <p:spPr/>
        <p:txBody>
          <a:bodyPr/>
          <a:lstStyle/>
          <a:p>
            <a:pPr>
              <a:defRPr/>
            </a:pPr>
            <a:fld id="{E8C33EE9-50DF-42E2-AAB2-25FD64DF1D9B}" type="slidenum">
              <a:rPr lang="en-US">
                <a:solidFill>
                  <a:schemeClr val="tx1"/>
                </a:solidFill>
              </a:rPr>
              <a:pPr>
                <a:defRPr/>
              </a:pPr>
              <a:t>35</a:t>
            </a:fld>
            <a:endParaRPr lang="en-US">
              <a:solidFill>
                <a:schemeClr val="tx1"/>
              </a:solidFill>
            </a:endParaRPr>
          </a:p>
        </p:txBody>
      </p:sp>
      <p:sp>
        <p:nvSpPr>
          <p:cNvPr id="23560" name="Oval 13"/>
          <p:cNvSpPr>
            <a:spLocks noChangeArrowheads="1"/>
          </p:cNvSpPr>
          <p:nvPr/>
        </p:nvSpPr>
        <p:spPr bwMode="auto">
          <a:xfrm>
            <a:off x="285720" y="4286256"/>
            <a:ext cx="2921000" cy="1256821"/>
          </a:xfrm>
          <a:prstGeom prst="ellipse">
            <a:avLst/>
          </a:prstGeom>
          <a:noFill/>
          <a:ln w="9525">
            <a:solidFill>
              <a:schemeClr val="tx1"/>
            </a:solidFill>
            <a:round/>
            <a:headEnd/>
            <a:tailEnd/>
          </a:ln>
        </p:spPr>
        <p:txBody>
          <a:bodyPr wrap="none" anchor="ctr"/>
          <a:lstStyle/>
          <a:p>
            <a:endParaRPr lang="en-US"/>
          </a:p>
        </p:txBody>
      </p:sp>
      <p:sp>
        <p:nvSpPr>
          <p:cNvPr id="23561" name="Oval 12"/>
          <p:cNvSpPr>
            <a:spLocks noChangeArrowheads="1"/>
          </p:cNvSpPr>
          <p:nvPr/>
        </p:nvSpPr>
        <p:spPr bwMode="auto">
          <a:xfrm>
            <a:off x="5497513" y="4333875"/>
            <a:ext cx="3302000" cy="1290548"/>
          </a:xfrm>
          <a:prstGeom prst="ellipse">
            <a:avLst/>
          </a:prstGeom>
          <a:noFill/>
          <a:ln w="9525">
            <a:solidFill>
              <a:schemeClr val="tx1"/>
            </a:solidFill>
            <a:round/>
            <a:headEnd/>
            <a:tailEnd/>
          </a:ln>
        </p:spPr>
        <p:txBody>
          <a:bodyPr wrap="none" anchor="ctr"/>
          <a:lstStyle/>
          <a:p>
            <a:endParaRPr lang="en-US"/>
          </a:p>
        </p:txBody>
      </p:sp>
      <p:sp>
        <p:nvSpPr>
          <p:cNvPr id="23562" name="Oval 11"/>
          <p:cNvSpPr>
            <a:spLocks noChangeArrowheads="1"/>
          </p:cNvSpPr>
          <p:nvPr/>
        </p:nvSpPr>
        <p:spPr bwMode="auto">
          <a:xfrm>
            <a:off x="3421063" y="1190445"/>
            <a:ext cx="1993900" cy="1043797"/>
          </a:xfrm>
          <a:prstGeom prst="ellipse">
            <a:avLst/>
          </a:prstGeom>
          <a:noFill/>
          <a:ln w="9525">
            <a:solidFill>
              <a:schemeClr val="tx1"/>
            </a:solidFill>
            <a:round/>
            <a:headEnd/>
            <a:tailEnd/>
          </a:ln>
        </p:spPr>
        <p:txBody>
          <a:bodyPr wrap="none" anchor="ctr"/>
          <a:lstStyle/>
          <a:p>
            <a:endParaRPr lang="en-US"/>
          </a:p>
        </p:txBody>
      </p:sp>
      <p:sp>
        <p:nvSpPr>
          <p:cNvPr id="23564" name="Rectangle 4"/>
          <p:cNvSpPr>
            <a:spLocks noChangeArrowheads="1"/>
          </p:cNvSpPr>
          <p:nvPr/>
        </p:nvSpPr>
        <p:spPr bwMode="auto">
          <a:xfrm>
            <a:off x="620713" y="4511675"/>
            <a:ext cx="2533650" cy="495300"/>
          </a:xfrm>
          <a:prstGeom prst="rect">
            <a:avLst/>
          </a:prstGeom>
          <a:noFill/>
          <a:ln w="9525">
            <a:noFill/>
            <a:miter lim="800000"/>
            <a:headEnd/>
            <a:tailEnd/>
          </a:ln>
        </p:spPr>
        <p:txBody>
          <a:bodyPr lIns="0" tIns="0" rIns="0" bIns="0">
            <a:spAutoFit/>
          </a:bodyPr>
          <a:lstStyle/>
          <a:p>
            <a:pPr eaLnBrk="0" hangingPunct="0">
              <a:lnSpc>
                <a:spcPct val="90000"/>
              </a:lnSpc>
            </a:pPr>
            <a:r>
              <a:rPr lang="en-US" sz="1800">
                <a:latin typeface="+mn-lt"/>
              </a:rPr>
              <a:t>Energy stored inside the cavity</a:t>
            </a:r>
            <a:endParaRPr lang="en-US" sz="4000">
              <a:latin typeface="+mn-lt"/>
            </a:endParaRPr>
          </a:p>
        </p:txBody>
      </p:sp>
      <p:sp>
        <p:nvSpPr>
          <p:cNvPr id="23565" name="Rectangle 5"/>
          <p:cNvSpPr>
            <a:spLocks noChangeArrowheads="1"/>
          </p:cNvSpPr>
          <p:nvPr/>
        </p:nvSpPr>
        <p:spPr bwMode="auto">
          <a:xfrm>
            <a:off x="5940425" y="4614863"/>
            <a:ext cx="2533650" cy="495300"/>
          </a:xfrm>
          <a:prstGeom prst="rect">
            <a:avLst/>
          </a:prstGeom>
          <a:noFill/>
          <a:ln w="9525">
            <a:noFill/>
            <a:miter lim="800000"/>
            <a:headEnd/>
            <a:tailEnd/>
          </a:ln>
        </p:spPr>
        <p:txBody>
          <a:bodyPr lIns="0" tIns="0" rIns="0" bIns="0">
            <a:spAutoFit/>
          </a:bodyPr>
          <a:lstStyle/>
          <a:p>
            <a:pPr eaLnBrk="0" hangingPunct="0">
              <a:lnSpc>
                <a:spcPct val="90000"/>
              </a:lnSpc>
            </a:pPr>
            <a:r>
              <a:rPr lang="en-US" sz="1800">
                <a:latin typeface="+mn-lt"/>
              </a:rPr>
              <a:t>Power lost in the cavity walls</a:t>
            </a:r>
            <a:endParaRPr lang="en-US" sz="4000">
              <a:latin typeface="+mn-lt"/>
            </a:endParaRPr>
          </a:p>
        </p:txBody>
      </p:sp>
      <p:sp>
        <p:nvSpPr>
          <p:cNvPr id="23566" name="Rectangle 6"/>
          <p:cNvSpPr>
            <a:spLocks noChangeArrowheads="1"/>
          </p:cNvSpPr>
          <p:nvPr/>
        </p:nvSpPr>
        <p:spPr bwMode="auto">
          <a:xfrm>
            <a:off x="3857620" y="1285860"/>
            <a:ext cx="1319276" cy="247650"/>
          </a:xfrm>
          <a:prstGeom prst="rect">
            <a:avLst/>
          </a:prstGeom>
          <a:noFill/>
          <a:ln w="9525">
            <a:noFill/>
            <a:miter lim="800000"/>
            <a:headEnd/>
            <a:tailEnd/>
          </a:ln>
        </p:spPr>
        <p:txBody>
          <a:bodyPr wrap="square" lIns="0" tIns="0" rIns="0" bIns="0">
            <a:spAutoFit/>
          </a:bodyPr>
          <a:lstStyle/>
          <a:p>
            <a:pPr eaLnBrk="0" hangingPunct="0">
              <a:lnSpc>
                <a:spcPct val="90000"/>
              </a:lnSpc>
            </a:pPr>
            <a:r>
              <a:rPr lang="en-US" sz="1800" dirty="0">
                <a:latin typeface="+mn-lt"/>
              </a:rPr>
              <a:t>gap voltage</a:t>
            </a:r>
            <a:endParaRPr lang="en-US" sz="4000" dirty="0">
              <a:latin typeface="+mn-lt"/>
            </a:endParaRPr>
          </a:p>
        </p:txBody>
      </p:sp>
      <p:sp>
        <p:nvSpPr>
          <p:cNvPr id="16" name="Rectangle 15"/>
          <p:cNvSpPr/>
          <p:nvPr/>
        </p:nvSpPr>
        <p:spPr>
          <a:xfrm>
            <a:off x="6697961" y="4830901"/>
            <a:ext cx="1024191" cy="738664"/>
          </a:xfrm>
          <a:prstGeom prst="rect">
            <a:avLst/>
          </a:prstGeom>
        </p:spPr>
        <p:txBody>
          <a:bodyPr wrap="none">
            <a:spAutoFit/>
          </a:bodyPr>
          <a:lstStyle/>
          <a:p>
            <a:r>
              <a:rPr lang="en-US" sz="4200" i="1" spc="-100" dirty="0" err="1">
                <a:ln w="3200">
                  <a:solidFill>
                    <a:srgbClr val="444D26">
                      <a:shade val="75000"/>
                      <a:alpha val="25000"/>
                    </a:srgbClr>
                  </a:solidFill>
                  <a:prstDash val="solid"/>
                  <a:round/>
                </a:ln>
                <a:effectLst>
                  <a:outerShdw blurRad="50800" dist="38100" dir="2700000" algn="tl" rotWithShape="0">
                    <a:prstClr val="black">
                      <a:alpha val="40000"/>
                    </a:prstClr>
                  </a:outerShdw>
                </a:effectLst>
                <a:latin typeface="Times New Roman" pitchFamily="18" charset="0"/>
                <a:ea typeface="+mj-ea"/>
                <a:cs typeface="+mj-cs"/>
              </a:rPr>
              <a:t>P</a:t>
            </a:r>
            <a:r>
              <a:rPr lang="en-US" sz="4200" i="1" spc="-100" baseline="-25000" dirty="0" err="1">
                <a:ln w="3200">
                  <a:solidFill>
                    <a:srgbClr val="444D26">
                      <a:shade val="75000"/>
                      <a:alpha val="25000"/>
                    </a:srgbClr>
                  </a:solidFill>
                  <a:prstDash val="solid"/>
                  <a:round/>
                </a:ln>
                <a:effectLst>
                  <a:outerShdw blurRad="50800" dist="38100" dir="2700000" algn="tl" rotWithShape="0">
                    <a:prstClr val="black">
                      <a:alpha val="40000"/>
                    </a:prstClr>
                  </a:outerShdw>
                </a:effectLst>
                <a:latin typeface="Times New Roman" pitchFamily="18" charset="0"/>
                <a:ea typeface="+mj-ea"/>
                <a:cs typeface="+mj-cs"/>
              </a:rPr>
              <a:t>loss</a:t>
            </a:r>
            <a:endParaRPr lang="en-GB" dirty="0"/>
          </a:p>
        </p:txBody>
      </p:sp>
      <p:sp>
        <p:nvSpPr>
          <p:cNvPr id="17" name="Rectangle 16"/>
          <p:cNvSpPr/>
          <p:nvPr/>
        </p:nvSpPr>
        <p:spPr>
          <a:xfrm>
            <a:off x="3932088" y="1397588"/>
            <a:ext cx="912109" cy="738664"/>
          </a:xfrm>
          <a:prstGeom prst="rect">
            <a:avLst/>
          </a:prstGeom>
        </p:spPr>
        <p:txBody>
          <a:bodyPr wrap="none">
            <a:spAutoFit/>
          </a:bodyPr>
          <a:lstStyle/>
          <a:p>
            <a:r>
              <a:rPr lang="en-US" sz="4200" i="1" spc="-100" dirty="0" err="1" smtClean="0">
                <a:ln w="3200">
                  <a:solidFill>
                    <a:srgbClr val="444D26">
                      <a:shade val="75000"/>
                      <a:alpha val="25000"/>
                    </a:srgbClr>
                  </a:solidFill>
                  <a:prstDash val="solid"/>
                  <a:round/>
                </a:ln>
                <a:effectLst>
                  <a:outerShdw blurRad="50800" dist="38100" dir="2700000" algn="tl" rotWithShape="0">
                    <a:prstClr val="black">
                      <a:alpha val="40000"/>
                    </a:prstClr>
                  </a:outerShdw>
                </a:effectLst>
                <a:latin typeface="Times New Roman" pitchFamily="18" charset="0"/>
                <a:ea typeface="+mj-ea"/>
                <a:cs typeface="+mj-cs"/>
              </a:rPr>
              <a:t>V</a:t>
            </a:r>
            <a:r>
              <a:rPr lang="en-US" sz="4200" i="1" spc="-100" baseline="-25000" dirty="0" err="1" smtClean="0">
                <a:ln w="3200">
                  <a:solidFill>
                    <a:srgbClr val="444D26">
                      <a:shade val="75000"/>
                      <a:alpha val="25000"/>
                    </a:srgbClr>
                  </a:solidFill>
                  <a:prstDash val="solid"/>
                  <a:round/>
                </a:ln>
                <a:effectLst>
                  <a:outerShdw blurRad="50800" dist="38100" dir="2700000" algn="tl" rotWithShape="0">
                    <a:prstClr val="black">
                      <a:alpha val="40000"/>
                    </a:prstClr>
                  </a:outerShdw>
                </a:effectLst>
                <a:latin typeface="Times New Roman" pitchFamily="18" charset="0"/>
                <a:ea typeface="+mj-ea"/>
                <a:cs typeface="+mj-cs"/>
              </a:rPr>
              <a:t>acc</a:t>
            </a:r>
            <a:endParaRPr lang="en-GB" dirty="0"/>
          </a:p>
        </p:txBody>
      </p:sp>
      <p:sp>
        <p:nvSpPr>
          <p:cNvPr id="18" name="Rectangle 17"/>
          <p:cNvSpPr/>
          <p:nvPr/>
        </p:nvSpPr>
        <p:spPr>
          <a:xfrm>
            <a:off x="1374810" y="4736010"/>
            <a:ext cx="620683" cy="738664"/>
          </a:xfrm>
          <a:prstGeom prst="rect">
            <a:avLst/>
          </a:prstGeom>
        </p:spPr>
        <p:txBody>
          <a:bodyPr wrap="none">
            <a:spAutoFit/>
          </a:bodyPr>
          <a:lstStyle/>
          <a:p>
            <a:r>
              <a:rPr lang="en-US" sz="4200" i="1" spc="-100" dirty="0">
                <a:ln w="3200">
                  <a:solidFill>
                    <a:srgbClr val="444D26">
                      <a:shade val="75000"/>
                      <a:alpha val="25000"/>
                    </a:srgbClr>
                  </a:solidFill>
                  <a:prstDash val="solid"/>
                  <a:round/>
                </a:ln>
                <a:effectLst>
                  <a:outerShdw blurRad="50800" dist="38100" dir="2700000" algn="tl" rotWithShape="0">
                    <a:prstClr val="black">
                      <a:alpha val="40000"/>
                    </a:prstClr>
                  </a:outerShdw>
                </a:effectLst>
                <a:latin typeface="Times New Roman" pitchFamily="18" charset="0"/>
                <a:ea typeface="+mj-ea"/>
                <a:cs typeface="+mj-cs"/>
              </a:rPr>
              <a:t>W</a:t>
            </a:r>
            <a:endParaRPr lang="en-GB" dirty="0"/>
          </a:p>
        </p:txBody>
      </p:sp>
      <p:sp>
        <p:nvSpPr>
          <p:cNvPr id="19" name="Date Placeholder 18"/>
          <p:cNvSpPr>
            <a:spLocks noGrp="1"/>
          </p:cNvSpPr>
          <p:nvPr>
            <p:ph type="dt" sz="half" idx="10"/>
          </p:nvPr>
        </p:nvSpPr>
        <p:spPr/>
        <p:txBody>
          <a:bodyPr/>
          <a:lstStyle/>
          <a:p>
            <a:r>
              <a:rPr lang="en-US" smtClean="0"/>
              <a:t>11-6-2010</a:t>
            </a:r>
            <a:endParaRPr lang="en-GB"/>
          </a:p>
        </p:txBody>
      </p:sp>
      <p:graphicFrame>
        <p:nvGraphicFramePr>
          <p:cNvPr id="20" name="Object 19"/>
          <p:cNvGraphicFramePr>
            <a:graphicFrameLocks noChangeAspect="1"/>
          </p:cNvGraphicFramePr>
          <p:nvPr/>
        </p:nvGraphicFramePr>
        <p:xfrm>
          <a:off x="6929454" y="2468563"/>
          <a:ext cx="1257300" cy="889000"/>
        </p:xfrm>
        <a:graphic>
          <a:graphicData uri="http://schemas.openxmlformats.org/presentationml/2006/ole">
            <p:oleObj spid="_x0000_s20486" name="Equation" r:id="rId4" imgW="1257120" imgH="888840" progId="Equation.3">
              <p:embed/>
            </p:oleObj>
          </a:graphicData>
        </a:graphic>
      </p:graphicFrame>
      <p:graphicFrame>
        <p:nvGraphicFramePr>
          <p:cNvPr id="20487" name="Object 7"/>
          <p:cNvGraphicFramePr>
            <a:graphicFrameLocks noChangeAspect="1"/>
          </p:cNvGraphicFramePr>
          <p:nvPr/>
        </p:nvGraphicFramePr>
        <p:xfrm>
          <a:off x="684213" y="2786058"/>
          <a:ext cx="2425700" cy="876300"/>
        </p:xfrm>
        <a:graphic>
          <a:graphicData uri="http://schemas.openxmlformats.org/presentationml/2006/ole">
            <p:oleObj spid="_x0000_s20487" name="Equation" r:id="rId5" imgW="2425680" imgH="876240" progId="Equation.3">
              <p:embed/>
            </p:oleObj>
          </a:graphicData>
        </a:graphic>
      </p:graphicFrame>
      <p:graphicFrame>
        <p:nvGraphicFramePr>
          <p:cNvPr id="20488" name="Object 8"/>
          <p:cNvGraphicFramePr>
            <a:graphicFrameLocks noChangeAspect="1"/>
          </p:cNvGraphicFramePr>
          <p:nvPr/>
        </p:nvGraphicFramePr>
        <p:xfrm>
          <a:off x="1142976" y="1785926"/>
          <a:ext cx="1397000" cy="889000"/>
        </p:xfrm>
        <a:graphic>
          <a:graphicData uri="http://schemas.openxmlformats.org/presentationml/2006/ole">
            <p:oleObj spid="_x0000_s20488" name="Equation" r:id="rId6" imgW="1396800" imgH="888840" progId="Equation.3">
              <p:embed/>
            </p:oleObj>
          </a:graphicData>
        </a:graphic>
      </p:graphicFrame>
      <p:graphicFrame>
        <p:nvGraphicFramePr>
          <p:cNvPr id="20489" name="Object 9"/>
          <p:cNvGraphicFramePr>
            <a:graphicFrameLocks noChangeAspect="1"/>
          </p:cNvGraphicFramePr>
          <p:nvPr/>
        </p:nvGraphicFramePr>
        <p:xfrm>
          <a:off x="3857620" y="4786322"/>
          <a:ext cx="1169987" cy="800100"/>
        </p:xfrm>
        <a:graphic>
          <a:graphicData uri="http://schemas.openxmlformats.org/presentationml/2006/ole">
            <p:oleObj spid="_x0000_s20489" name="Equation" r:id="rId7" imgW="1168200" imgH="799920" progId="Equation.3">
              <p:embed/>
            </p:oleObj>
          </a:graphicData>
        </a:graphic>
      </p:graphicFrame>
      <p:sp>
        <p:nvSpPr>
          <p:cNvPr id="26" name="TextBox 25"/>
          <p:cNvSpPr txBox="1"/>
          <p:nvPr/>
        </p:nvSpPr>
        <p:spPr>
          <a:xfrm>
            <a:off x="357158" y="1285860"/>
            <a:ext cx="1210588" cy="400110"/>
          </a:xfrm>
          <a:prstGeom prst="rect">
            <a:avLst/>
          </a:prstGeom>
          <a:noFill/>
        </p:spPr>
        <p:txBody>
          <a:bodyPr wrap="none" rtlCol="0">
            <a:spAutoFit/>
          </a:bodyPr>
          <a:lstStyle/>
          <a:p>
            <a:r>
              <a:rPr lang="en-GB" sz="2000" b="1" i="1" dirty="0" smtClean="0"/>
              <a:t>R</a:t>
            </a:r>
            <a:r>
              <a:rPr lang="en-GB" sz="2000" b="1" dirty="0" smtClean="0"/>
              <a:t>-upon-</a:t>
            </a:r>
            <a:r>
              <a:rPr lang="en-GB" sz="2000" b="1" i="1" dirty="0" smtClean="0"/>
              <a:t>Q</a:t>
            </a:r>
            <a:endParaRPr lang="en-GB" sz="2000" b="1" i="1" dirty="0"/>
          </a:p>
        </p:txBody>
      </p:sp>
      <p:sp>
        <p:nvSpPr>
          <p:cNvPr id="27" name="TextBox 26"/>
          <p:cNvSpPr txBox="1"/>
          <p:nvPr/>
        </p:nvSpPr>
        <p:spPr>
          <a:xfrm>
            <a:off x="6500826" y="2000240"/>
            <a:ext cx="2041777" cy="400110"/>
          </a:xfrm>
          <a:prstGeom prst="rect">
            <a:avLst/>
          </a:prstGeom>
          <a:noFill/>
        </p:spPr>
        <p:txBody>
          <a:bodyPr wrap="none" rtlCol="0">
            <a:spAutoFit/>
          </a:bodyPr>
          <a:lstStyle/>
          <a:p>
            <a:r>
              <a:rPr lang="en-GB" sz="2000" b="1" dirty="0" smtClean="0"/>
              <a:t>Shunt impedance</a:t>
            </a:r>
            <a:endParaRPr lang="en-GB" sz="2000" b="1" dirty="0"/>
          </a:p>
        </p:txBody>
      </p:sp>
      <p:sp>
        <p:nvSpPr>
          <p:cNvPr id="28" name="TextBox 27"/>
          <p:cNvSpPr txBox="1"/>
          <p:nvPr/>
        </p:nvSpPr>
        <p:spPr>
          <a:xfrm>
            <a:off x="4000496" y="5929330"/>
            <a:ext cx="1042080" cy="400110"/>
          </a:xfrm>
          <a:prstGeom prst="rect">
            <a:avLst/>
          </a:prstGeom>
          <a:noFill/>
        </p:spPr>
        <p:txBody>
          <a:bodyPr wrap="none" rtlCol="0">
            <a:spAutoFit/>
          </a:bodyPr>
          <a:lstStyle/>
          <a:p>
            <a:r>
              <a:rPr lang="en-GB" sz="2000" b="1" i="1" dirty="0" smtClean="0"/>
              <a:t>Q</a:t>
            </a:r>
            <a:r>
              <a:rPr lang="en-GB" sz="2000" b="1" dirty="0" smtClean="0"/>
              <a:t> factor</a:t>
            </a:r>
            <a:endParaRPr lang="en-GB" sz="2000" b="1"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Rectangle 2"/>
          <p:cNvSpPr>
            <a:spLocks noGrp="1" noChangeArrowheads="1"/>
          </p:cNvSpPr>
          <p:nvPr>
            <p:ph type="title"/>
          </p:nvPr>
        </p:nvSpPr>
        <p:spPr/>
        <p:txBody>
          <a:bodyPr>
            <a:normAutofit fontScale="90000"/>
          </a:bodyPr>
          <a:lstStyle/>
          <a:p>
            <a:pPr eaLnBrk="1" hangingPunct="1"/>
            <a:r>
              <a:rPr lang="en-US" smtClean="0"/>
              <a:t>Beam loading – RF to beam efficiency</a:t>
            </a:r>
          </a:p>
        </p:txBody>
      </p:sp>
      <p:sp>
        <p:nvSpPr>
          <p:cNvPr id="24584" name="Rectangle 3"/>
          <p:cNvSpPr>
            <a:spLocks noGrp="1" noChangeArrowheads="1"/>
          </p:cNvSpPr>
          <p:nvPr>
            <p:ph idx="1"/>
          </p:nvPr>
        </p:nvSpPr>
        <p:spPr>
          <a:xfrm>
            <a:off x="684213" y="928670"/>
            <a:ext cx="8229600" cy="5233180"/>
          </a:xfrm>
        </p:spPr>
        <p:txBody>
          <a:bodyPr>
            <a:noAutofit/>
          </a:bodyPr>
          <a:lstStyle/>
          <a:p>
            <a:pPr marL="0" indent="0" eaLnBrk="1" hangingPunct="1">
              <a:buNone/>
            </a:pPr>
            <a:r>
              <a:rPr lang="en-US" sz="2400" dirty="0" smtClean="0"/>
              <a:t>The beam current “loads” the generator, in the equivalent circuit this appears as a resistance in parallel to the shunt impedance.</a:t>
            </a:r>
          </a:p>
          <a:p>
            <a:pPr marL="0" indent="0" eaLnBrk="1" hangingPunct="1">
              <a:buNone/>
            </a:pPr>
            <a:r>
              <a:rPr lang="en-US" sz="2400" dirty="0" smtClean="0"/>
              <a:t>If the generator is matched to the unloaded cavity, beam loading will cause the accelerating voltage to decrease.</a:t>
            </a:r>
          </a:p>
          <a:p>
            <a:pPr marL="0" indent="0" eaLnBrk="1" hangingPunct="1">
              <a:lnSpc>
                <a:spcPct val="180000"/>
              </a:lnSpc>
              <a:buNone/>
            </a:pPr>
            <a:r>
              <a:rPr lang="en-US" sz="2400" dirty="0" smtClean="0"/>
              <a:t>The power absorbed by the beam is                               ,</a:t>
            </a:r>
            <a:br>
              <a:rPr lang="en-US" sz="2400" dirty="0" smtClean="0"/>
            </a:br>
            <a:r>
              <a:rPr lang="en-US" sz="2400" dirty="0" smtClean="0"/>
              <a:t>the power loss                         .</a:t>
            </a:r>
          </a:p>
          <a:p>
            <a:pPr marL="0" indent="0" eaLnBrk="1" hangingPunct="1">
              <a:lnSpc>
                <a:spcPct val="120000"/>
              </a:lnSpc>
              <a:buNone/>
            </a:pPr>
            <a:r>
              <a:rPr lang="en-US" sz="2400" dirty="0" smtClean="0"/>
              <a:t>For high efficiency, beam loading should be high. </a:t>
            </a:r>
            <a:br>
              <a:rPr lang="en-US" sz="2400" dirty="0" smtClean="0"/>
            </a:br>
            <a:endParaRPr lang="en-US" sz="2400" dirty="0" smtClean="0"/>
          </a:p>
          <a:p>
            <a:pPr marL="0" indent="0" eaLnBrk="1" hangingPunct="1">
              <a:lnSpc>
                <a:spcPct val="120000"/>
              </a:lnSpc>
              <a:buNone/>
            </a:pPr>
            <a:r>
              <a:rPr lang="en-US" sz="2400" dirty="0" smtClean="0"/>
              <a:t>The RF to beam efficiency is                                     .</a:t>
            </a:r>
          </a:p>
        </p:txBody>
      </p:sp>
      <p:sp>
        <p:nvSpPr>
          <p:cNvPr id="8" name="Footer Placeholder 4"/>
          <p:cNvSpPr>
            <a:spLocks noGrp="1"/>
          </p:cNvSpPr>
          <p:nvPr>
            <p:ph type="ftr" sz="quarter" idx="11"/>
          </p:nvPr>
        </p:nvSpPr>
        <p:spPr>
          <a:xfrm>
            <a:off x="2686929" y="6339056"/>
            <a:ext cx="3861582" cy="269875"/>
          </a:xfrm>
        </p:spPr>
        <p:txBody>
          <a:bodyPr/>
          <a:lstStyle/>
          <a:p>
            <a:pPr>
              <a:defRPr/>
            </a:pPr>
            <a:r>
              <a:rPr lang="en-GB" smtClean="0">
                <a:solidFill>
                  <a:schemeClr val="tx1"/>
                </a:solidFill>
              </a:rPr>
              <a:t>CAS RF Denmark - Cavity Basics</a:t>
            </a:r>
            <a:endParaRPr lang="en-US">
              <a:solidFill>
                <a:schemeClr val="tx1"/>
              </a:solidFill>
            </a:endParaRPr>
          </a:p>
        </p:txBody>
      </p:sp>
      <p:sp>
        <p:nvSpPr>
          <p:cNvPr id="9" name="Slide Number Placeholder 5"/>
          <p:cNvSpPr>
            <a:spLocks noGrp="1"/>
          </p:cNvSpPr>
          <p:nvPr>
            <p:ph type="sldNum" sz="quarter" idx="12"/>
          </p:nvPr>
        </p:nvSpPr>
        <p:spPr>
          <a:xfrm>
            <a:off x="6553200" y="6339056"/>
            <a:ext cx="2133600" cy="269875"/>
          </a:xfrm>
        </p:spPr>
        <p:txBody>
          <a:bodyPr/>
          <a:lstStyle/>
          <a:p>
            <a:pPr>
              <a:defRPr/>
            </a:pPr>
            <a:fld id="{2786CD23-D567-45FC-9526-CFF28DAEDB47}" type="slidenum">
              <a:rPr lang="en-US">
                <a:solidFill>
                  <a:schemeClr val="tx1"/>
                </a:solidFill>
              </a:rPr>
              <a:pPr>
                <a:defRPr/>
              </a:pPr>
              <a:t>36</a:t>
            </a:fld>
            <a:endParaRPr lang="en-US">
              <a:solidFill>
                <a:schemeClr val="tx1"/>
              </a:solidFill>
            </a:endParaRPr>
          </a:p>
        </p:txBody>
      </p:sp>
      <p:sp>
        <p:nvSpPr>
          <p:cNvPr id="10" name="Date Placeholder 9"/>
          <p:cNvSpPr>
            <a:spLocks noGrp="1"/>
          </p:cNvSpPr>
          <p:nvPr>
            <p:ph type="dt" sz="half" idx="10"/>
          </p:nvPr>
        </p:nvSpPr>
        <p:spPr/>
        <p:txBody>
          <a:bodyPr/>
          <a:lstStyle/>
          <a:p>
            <a:r>
              <a:rPr lang="en-US" smtClean="0"/>
              <a:t>11-6-2010</a:t>
            </a:r>
            <a:endParaRPr lang="en-GB"/>
          </a:p>
        </p:txBody>
      </p:sp>
      <p:graphicFrame>
        <p:nvGraphicFramePr>
          <p:cNvPr id="12" name="Object 11"/>
          <p:cNvGraphicFramePr>
            <a:graphicFrameLocks noChangeAspect="1"/>
          </p:cNvGraphicFramePr>
          <p:nvPr/>
        </p:nvGraphicFramePr>
        <p:xfrm>
          <a:off x="5376863" y="2633663"/>
          <a:ext cx="1854200" cy="723900"/>
        </p:xfrm>
        <a:graphic>
          <a:graphicData uri="http://schemas.openxmlformats.org/presentationml/2006/ole">
            <p:oleObj spid="_x0000_s21509" name="Equation" r:id="rId4" imgW="1854000" imgH="723600" progId="Equation.3">
              <p:embed/>
            </p:oleObj>
          </a:graphicData>
        </a:graphic>
      </p:graphicFrame>
      <p:graphicFrame>
        <p:nvGraphicFramePr>
          <p:cNvPr id="21510" name="Object 6"/>
          <p:cNvGraphicFramePr>
            <a:graphicFrameLocks noChangeAspect="1"/>
          </p:cNvGraphicFramePr>
          <p:nvPr/>
        </p:nvGraphicFramePr>
        <p:xfrm>
          <a:off x="2714612" y="3214686"/>
          <a:ext cx="1473200" cy="876300"/>
        </p:xfrm>
        <a:graphic>
          <a:graphicData uri="http://schemas.openxmlformats.org/presentationml/2006/ole">
            <p:oleObj spid="_x0000_s21510" name="Equation" r:id="rId5" imgW="1473120" imgH="876240" progId="Equation.3">
              <p:embed/>
            </p:oleObj>
          </a:graphicData>
        </a:graphic>
      </p:graphicFrame>
      <p:graphicFrame>
        <p:nvGraphicFramePr>
          <p:cNvPr id="13" name="Object 12"/>
          <p:cNvGraphicFramePr>
            <a:graphicFrameLocks noChangeAspect="1"/>
          </p:cNvGraphicFramePr>
          <p:nvPr/>
        </p:nvGraphicFramePr>
        <p:xfrm>
          <a:off x="4357688" y="4786313"/>
          <a:ext cx="2247900" cy="1219200"/>
        </p:xfrm>
        <a:graphic>
          <a:graphicData uri="http://schemas.openxmlformats.org/presentationml/2006/ole">
            <p:oleObj spid="_x0000_s21511" name="Equation" r:id="rId6" imgW="2247840" imgH="1218960" progId="Equation.3">
              <p:embed/>
            </p:oleObj>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3" name="Rectangle 2"/>
          <p:cNvSpPr>
            <a:spLocks noGrp="1" noChangeArrowheads="1"/>
          </p:cNvSpPr>
          <p:nvPr>
            <p:ph type="title"/>
          </p:nvPr>
        </p:nvSpPr>
        <p:spPr/>
        <p:txBody>
          <a:bodyPr>
            <a:normAutofit fontScale="90000"/>
          </a:bodyPr>
          <a:lstStyle/>
          <a:p>
            <a:pPr eaLnBrk="1" hangingPunct="1"/>
            <a:r>
              <a:rPr lang="en-US" dirty="0" smtClean="0"/>
              <a:t>Characterizing cavities</a:t>
            </a:r>
          </a:p>
        </p:txBody>
      </p:sp>
      <p:sp>
        <p:nvSpPr>
          <p:cNvPr id="25614" name="Rectangle 3"/>
          <p:cNvSpPr>
            <a:spLocks noGrp="1" noChangeArrowheads="1"/>
          </p:cNvSpPr>
          <p:nvPr>
            <p:ph idx="1"/>
          </p:nvPr>
        </p:nvSpPr>
        <p:spPr>
          <a:xfrm>
            <a:off x="457200" y="948907"/>
            <a:ext cx="8229600" cy="5172732"/>
          </a:xfrm>
        </p:spPr>
        <p:txBody>
          <a:bodyPr>
            <a:noAutofit/>
          </a:bodyPr>
          <a:lstStyle/>
          <a:p>
            <a:pPr eaLnBrk="1" hangingPunct="1"/>
            <a:r>
              <a:rPr lang="en-US" sz="1800" dirty="0" smtClean="0"/>
              <a:t>Resonance frequency</a:t>
            </a:r>
          </a:p>
          <a:p>
            <a:pPr eaLnBrk="1" hangingPunct="1">
              <a:lnSpc>
                <a:spcPct val="280000"/>
              </a:lnSpc>
            </a:pPr>
            <a:r>
              <a:rPr lang="en-US" sz="1800" dirty="0" smtClean="0"/>
              <a:t>Transit time factor</a:t>
            </a:r>
          </a:p>
          <a:p>
            <a:pPr lvl="1" eaLnBrk="1" hangingPunct="1">
              <a:lnSpc>
                <a:spcPct val="70000"/>
              </a:lnSpc>
              <a:buFontTx/>
              <a:buNone/>
            </a:pPr>
            <a:r>
              <a:rPr lang="en-US" sz="1400" dirty="0" smtClean="0"/>
              <a:t>field varies while particle is traversing the gap</a:t>
            </a:r>
          </a:p>
          <a:p>
            <a:pPr eaLnBrk="1" hangingPunct="1">
              <a:lnSpc>
                <a:spcPct val="390000"/>
              </a:lnSpc>
            </a:pPr>
            <a:r>
              <a:rPr lang="en-US" sz="1800" dirty="0" smtClean="0"/>
              <a:t>Shunt impedance</a:t>
            </a:r>
          </a:p>
          <a:p>
            <a:pPr lvl="1" eaLnBrk="1" hangingPunct="1">
              <a:lnSpc>
                <a:spcPct val="0"/>
              </a:lnSpc>
              <a:buFontTx/>
              <a:buNone/>
            </a:pPr>
            <a:r>
              <a:rPr lang="en-US" sz="1400" dirty="0" smtClean="0"/>
              <a:t>gap voltage – power relation</a:t>
            </a:r>
          </a:p>
          <a:p>
            <a:pPr eaLnBrk="1" hangingPunct="1">
              <a:lnSpc>
                <a:spcPct val="260000"/>
              </a:lnSpc>
            </a:pPr>
            <a:r>
              <a:rPr lang="en-US" sz="1800" i="1" dirty="0" smtClean="0"/>
              <a:t> </a:t>
            </a:r>
            <a:r>
              <a:rPr lang="en-US" sz="1800" i="1" dirty="0" smtClean="0">
                <a:latin typeface="Times New Roman" pitchFamily="18" charset="0"/>
              </a:rPr>
              <a:t>Q</a:t>
            </a:r>
            <a:r>
              <a:rPr lang="en-US" sz="1800" dirty="0" smtClean="0"/>
              <a:t> factor</a:t>
            </a:r>
          </a:p>
          <a:p>
            <a:pPr eaLnBrk="1" hangingPunct="1">
              <a:lnSpc>
                <a:spcPct val="240000"/>
              </a:lnSpc>
            </a:pPr>
            <a:r>
              <a:rPr lang="en-US" sz="1800" i="1" dirty="0" smtClean="0"/>
              <a:t> </a:t>
            </a:r>
            <a:r>
              <a:rPr lang="en-US" sz="1800" i="1" dirty="0" smtClean="0">
                <a:latin typeface="Times New Roman" pitchFamily="18" charset="0"/>
              </a:rPr>
              <a:t>R/Q</a:t>
            </a:r>
          </a:p>
          <a:p>
            <a:pPr lvl="1" eaLnBrk="1" hangingPunct="1">
              <a:lnSpc>
                <a:spcPct val="50000"/>
              </a:lnSpc>
              <a:buFontTx/>
              <a:buNone/>
            </a:pPr>
            <a:r>
              <a:rPr lang="en-US" sz="1400" dirty="0" smtClean="0"/>
              <a:t>independent of losses – only geometry!</a:t>
            </a:r>
          </a:p>
          <a:p>
            <a:pPr lvl="1" eaLnBrk="1" hangingPunct="1">
              <a:lnSpc>
                <a:spcPct val="50000"/>
              </a:lnSpc>
              <a:buFontTx/>
              <a:buNone/>
            </a:pPr>
            <a:endParaRPr lang="en-US" sz="1800" dirty="0" smtClean="0"/>
          </a:p>
          <a:p>
            <a:pPr lvl="1" eaLnBrk="1" hangingPunct="1">
              <a:lnSpc>
                <a:spcPct val="50000"/>
              </a:lnSpc>
              <a:buFontTx/>
              <a:buNone/>
            </a:pPr>
            <a:endParaRPr lang="en-US" sz="1800" dirty="0" smtClean="0"/>
          </a:p>
          <a:p>
            <a:pPr eaLnBrk="1" hangingPunct="1">
              <a:lnSpc>
                <a:spcPct val="240000"/>
              </a:lnSpc>
            </a:pPr>
            <a:r>
              <a:rPr lang="en-US" sz="1800" dirty="0" smtClean="0"/>
              <a:t> loss factor</a:t>
            </a:r>
          </a:p>
        </p:txBody>
      </p:sp>
      <p:sp>
        <p:nvSpPr>
          <p:cNvPr id="17" name="Footer Placeholder 4"/>
          <p:cNvSpPr>
            <a:spLocks noGrp="1"/>
          </p:cNvSpPr>
          <p:nvPr>
            <p:ph type="ftr" sz="quarter" idx="11"/>
          </p:nvPr>
        </p:nvSpPr>
        <p:spPr/>
        <p:txBody>
          <a:bodyPr/>
          <a:lstStyle/>
          <a:p>
            <a:pPr>
              <a:defRPr/>
            </a:pPr>
            <a:r>
              <a:rPr lang="en-GB" smtClean="0"/>
              <a:t>CAS RF Denmark - Cavity Basics</a:t>
            </a:r>
            <a:endParaRPr lang="en-US"/>
          </a:p>
        </p:txBody>
      </p:sp>
      <p:sp>
        <p:nvSpPr>
          <p:cNvPr id="18" name="Slide Number Placeholder 5"/>
          <p:cNvSpPr>
            <a:spLocks noGrp="1"/>
          </p:cNvSpPr>
          <p:nvPr>
            <p:ph type="sldNum" sz="quarter" idx="12"/>
          </p:nvPr>
        </p:nvSpPr>
        <p:spPr/>
        <p:txBody>
          <a:bodyPr/>
          <a:lstStyle/>
          <a:p>
            <a:pPr>
              <a:defRPr/>
            </a:pPr>
            <a:fld id="{CB1D3502-4568-4D94-B152-A3B4E69BCEEF}" type="slidenum">
              <a:rPr lang="en-US"/>
              <a:pPr>
                <a:defRPr/>
              </a:pPr>
              <a:t>37</a:t>
            </a:fld>
            <a:endParaRPr lang="en-US"/>
          </a:p>
        </p:txBody>
      </p:sp>
      <p:graphicFrame>
        <p:nvGraphicFramePr>
          <p:cNvPr id="25602" name="Object 6"/>
          <p:cNvGraphicFramePr>
            <a:graphicFrameLocks noChangeAspect="1"/>
          </p:cNvGraphicFramePr>
          <p:nvPr/>
        </p:nvGraphicFramePr>
        <p:xfrm>
          <a:off x="4576763" y="3116263"/>
          <a:ext cx="1744662" cy="444500"/>
        </p:xfrm>
        <a:graphic>
          <a:graphicData uri="http://schemas.openxmlformats.org/presentationml/2006/ole">
            <p:oleObj spid="_x0000_s22530" name="Equation" r:id="rId4" imgW="1942920" imgH="495000" progId="Equation.3">
              <p:embed/>
            </p:oleObj>
          </a:graphicData>
        </a:graphic>
      </p:graphicFrame>
      <p:graphicFrame>
        <p:nvGraphicFramePr>
          <p:cNvPr id="25603" name="Object 7"/>
          <p:cNvGraphicFramePr>
            <a:graphicFrameLocks noChangeAspect="1"/>
          </p:cNvGraphicFramePr>
          <p:nvPr/>
        </p:nvGraphicFramePr>
        <p:xfrm>
          <a:off x="4621213" y="3889375"/>
          <a:ext cx="1374775" cy="346075"/>
        </p:xfrm>
        <a:graphic>
          <a:graphicData uri="http://schemas.openxmlformats.org/presentationml/2006/ole">
            <p:oleObj spid="_x0000_s22531" name="Equation" r:id="rId5" imgW="1650960" imgH="380880" progId="Equation.3">
              <p:embed/>
            </p:oleObj>
          </a:graphicData>
        </a:graphic>
      </p:graphicFrame>
      <p:graphicFrame>
        <p:nvGraphicFramePr>
          <p:cNvPr id="25604" name="Object 8"/>
          <p:cNvGraphicFramePr>
            <a:graphicFrameLocks noChangeAspect="1"/>
          </p:cNvGraphicFramePr>
          <p:nvPr/>
        </p:nvGraphicFramePr>
        <p:xfrm>
          <a:off x="4567238" y="4525963"/>
          <a:ext cx="1812925" cy="765175"/>
        </p:xfrm>
        <a:graphic>
          <a:graphicData uri="http://schemas.openxmlformats.org/presentationml/2006/ole">
            <p:oleObj spid="_x0000_s22532" name="Equation" r:id="rId6" imgW="2108160" imgH="888840" progId="Equation.3">
              <p:embed/>
            </p:oleObj>
          </a:graphicData>
        </a:graphic>
      </p:graphicFrame>
      <p:graphicFrame>
        <p:nvGraphicFramePr>
          <p:cNvPr id="25605" name="Object 10"/>
          <p:cNvGraphicFramePr>
            <a:graphicFrameLocks/>
          </p:cNvGraphicFramePr>
          <p:nvPr/>
        </p:nvGraphicFramePr>
        <p:xfrm>
          <a:off x="4970463" y="825500"/>
          <a:ext cx="1196975" cy="647700"/>
        </p:xfrm>
        <a:graphic>
          <a:graphicData uri="http://schemas.openxmlformats.org/presentationml/2006/ole">
            <p:oleObj spid="_x0000_s22533" name="Equation" r:id="rId7" imgW="723600" imgH="393480" progId="Equation.3">
              <p:embed/>
            </p:oleObj>
          </a:graphicData>
        </a:graphic>
      </p:graphicFrame>
      <p:graphicFrame>
        <p:nvGraphicFramePr>
          <p:cNvPr id="25606" name="Object 11"/>
          <p:cNvGraphicFramePr>
            <a:graphicFrameLocks noChangeAspect="1"/>
          </p:cNvGraphicFramePr>
          <p:nvPr/>
        </p:nvGraphicFramePr>
        <p:xfrm>
          <a:off x="4229100" y="5664200"/>
          <a:ext cx="2162175" cy="781050"/>
        </p:xfrm>
        <a:graphic>
          <a:graphicData uri="http://schemas.openxmlformats.org/presentationml/2006/ole">
            <p:oleObj spid="_x0000_s22534" name="Equation" r:id="rId8" imgW="2425680" imgH="876240" progId="Equation.3">
              <p:embed/>
            </p:oleObj>
          </a:graphicData>
        </a:graphic>
      </p:graphicFrame>
      <p:sp>
        <p:nvSpPr>
          <p:cNvPr id="25615" name="Rectangle 12"/>
          <p:cNvSpPr>
            <a:spLocks noChangeArrowheads="1"/>
          </p:cNvSpPr>
          <p:nvPr/>
        </p:nvSpPr>
        <p:spPr bwMode="auto">
          <a:xfrm>
            <a:off x="6662738" y="2370138"/>
            <a:ext cx="2286000" cy="410845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25616" name="Text Box 13"/>
          <p:cNvSpPr txBox="1">
            <a:spLocks noChangeArrowheads="1"/>
          </p:cNvSpPr>
          <p:nvPr/>
        </p:nvSpPr>
        <p:spPr bwMode="auto">
          <a:xfrm>
            <a:off x="6963314" y="2589213"/>
            <a:ext cx="1458861" cy="338554"/>
          </a:xfrm>
          <a:prstGeom prst="rect">
            <a:avLst/>
          </a:prstGeom>
          <a:noFill/>
          <a:ln w="9525">
            <a:noFill/>
            <a:miter lim="800000"/>
            <a:headEnd/>
            <a:tailEnd/>
          </a:ln>
        </p:spPr>
        <p:txBody>
          <a:bodyPr wrap="none">
            <a:spAutoFit/>
          </a:bodyPr>
          <a:lstStyle/>
          <a:p>
            <a:r>
              <a:rPr lang="en-US" sz="1600" dirty="0">
                <a:latin typeface="+mn-lt"/>
              </a:rPr>
              <a:t>Linac definition</a:t>
            </a:r>
          </a:p>
        </p:txBody>
      </p:sp>
      <p:graphicFrame>
        <p:nvGraphicFramePr>
          <p:cNvPr id="25607" name="Object 14"/>
          <p:cNvGraphicFramePr>
            <a:graphicFrameLocks noChangeAspect="1"/>
          </p:cNvGraphicFramePr>
          <p:nvPr/>
        </p:nvGraphicFramePr>
        <p:xfrm>
          <a:off x="6921500" y="3116263"/>
          <a:ext cx="1611313" cy="444500"/>
        </p:xfrm>
        <a:graphic>
          <a:graphicData uri="http://schemas.openxmlformats.org/presentationml/2006/ole">
            <p:oleObj spid="_x0000_s22535" name="Equation" r:id="rId9" imgW="1790640" imgH="495000" progId="Equation.3">
              <p:embed/>
            </p:oleObj>
          </a:graphicData>
        </a:graphic>
      </p:graphicFrame>
      <p:graphicFrame>
        <p:nvGraphicFramePr>
          <p:cNvPr id="25608" name="Object 15"/>
          <p:cNvGraphicFramePr>
            <a:graphicFrameLocks noChangeAspect="1"/>
          </p:cNvGraphicFramePr>
          <p:nvPr/>
        </p:nvGraphicFramePr>
        <p:xfrm>
          <a:off x="7165975" y="4511675"/>
          <a:ext cx="1116013" cy="762000"/>
        </p:xfrm>
        <a:graphic>
          <a:graphicData uri="http://schemas.openxmlformats.org/presentationml/2006/ole">
            <p:oleObj spid="_x0000_s22536" name="Equation" r:id="rId10" imgW="1295280" imgH="888840" progId="Equation.3">
              <p:embed/>
            </p:oleObj>
          </a:graphicData>
        </a:graphic>
      </p:graphicFrame>
      <p:graphicFrame>
        <p:nvGraphicFramePr>
          <p:cNvPr id="25609" name="Object 16"/>
          <p:cNvGraphicFramePr>
            <a:graphicFrameLocks noChangeAspect="1"/>
          </p:cNvGraphicFramePr>
          <p:nvPr/>
        </p:nvGraphicFramePr>
        <p:xfrm>
          <a:off x="6726238" y="5664200"/>
          <a:ext cx="2165350" cy="781050"/>
        </p:xfrm>
        <a:graphic>
          <a:graphicData uri="http://schemas.openxmlformats.org/presentationml/2006/ole">
            <p:oleObj spid="_x0000_s22537" name="Equation" r:id="rId11" imgW="2425680" imgH="876240" progId="Equation.3">
              <p:embed/>
            </p:oleObj>
          </a:graphicData>
        </a:graphic>
      </p:graphicFrame>
      <p:sp>
        <p:nvSpPr>
          <p:cNvPr id="25617" name="Text Box 18"/>
          <p:cNvSpPr txBox="1">
            <a:spLocks noChangeArrowheads="1"/>
          </p:cNvSpPr>
          <p:nvPr/>
        </p:nvSpPr>
        <p:spPr bwMode="auto">
          <a:xfrm>
            <a:off x="4652124" y="2587209"/>
            <a:ext cx="1568058" cy="338554"/>
          </a:xfrm>
          <a:prstGeom prst="rect">
            <a:avLst/>
          </a:prstGeom>
          <a:noFill/>
          <a:ln w="9525">
            <a:noFill/>
            <a:miter lim="800000"/>
            <a:headEnd/>
            <a:tailEnd/>
          </a:ln>
        </p:spPr>
        <p:txBody>
          <a:bodyPr wrap="none">
            <a:spAutoFit/>
          </a:bodyPr>
          <a:lstStyle/>
          <a:p>
            <a:r>
              <a:rPr lang="en-US" sz="1600" dirty="0">
                <a:latin typeface="+mn-lt"/>
              </a:rPr>
              <a:t>Circuit definition</a:t>
            </a:r>
          </a:p>
        </p:txBody>
      </p:sp>
      <p:graphicFrame>
        <p:nvGraphicFramePr>
          <p:cNvPr id="25610" name="Object 19"/>
          <p:cNvGraphicFramePr>
            <a:graphicFrameLocks noChangeAspect="1"/>
          </p:cNvGraphicFramePr>
          <p:nvPr/>
        </p:nvGraphicFramePr>
        <p:xfrm>
          <a:off x="4941888" y="1457325"/>
          <a:ext cx="1090612" cy="1171575"/>
        </p:xfrm>
        <a:graphic>
          <a:graphicData uri="http://schemas.openxmlformats.org/presentationml/2006/ole">
            <p:oleObj spid="_x0000_s22538" name="Equation" r:id="rId12" imgW="1396800" imgH="1498320" progId="Equation.3">
              <p:embed/>
            </p:oleObj>
          </a:graphicData>
        </a:graphic>
      </p:graphicFrame>
      <p:sp>
        <p:nvSpPr>
          <p:cNvPr id="19" name="Date Placeholder 18"/>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r>
              <a:rPr lang="en-US" smtClean="0"/>
              <a:t>Higher order modes</a:t>
            </a:r>
          </a:p>
        </p:txBody>
      </p:sp>
      <p:sp>
        <p:nvSpPr>
          <p:cNvPr id="203" name="Footer Placeholder 3"/>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204" name="Slide Number Placeholder 4"/>
          <p:cNvSpPr>
            <a:spLocks noGrp="1"/>
          </p:cNvSpPr>
          <p:nvPr>
            <p:ph type="sldNum" sz="quarter" idx="12"/>
          </p:nvPr>
        </p:nvSpPr>
        <p:spPr/>
        <p:txBody>
          <a:bodyPr/>
          <a:lstStyle/>
          <a:p>
            <a:pPr>
              <a:defRPr/>
            </a:pPr>
            <a:fld id="{6739DF0E-56F4-4B79-B949-D0C8C28487EE}" type="slidenum">
              <a:rPr lang="en-US">
                <a:solidFill>
                  <a:schemeClr val="tx1"/>
                </a:solidFill>
              </a:rPr>
              <a:pPr>
                <a:defRPr/>
              </a:pPr>
              <a:t>38</a:t>
            </a:fld>
            <a:endParaRPr lang="en-US">
              <a:solidFill>
                <a:schemeClr val="tx1"/>
              </a:solidFill>
            </a:endParaRPr>
          </a:p>
        </p:txBody>
      </p:sp>
      <p:sp>
        <p:nvSpPr>
          <p:cNvPr id="46085" name="Freeform 3"/>
          <p:cNvSpPr>
            <a:spLocks/>
          </p:cNvSpPr>
          <p:nvPr/>
        </p:nvSpPr>
        <p:spPr bwMode="auto">
          <a:xfrm>
            <a:off x="4795838" y="2887663"/>
            <a:ext cx="15875" cy="288925"/>
          </a:xfrm>
          <a:custGeom>
            <a:avLst/>
            <a:gdLst>
              <a:gd name="T0" fmla="*/ 5 w 10"/>
              <a:gd name="T1" fmla="*/ 182 h 182"/>
              <a:gd name="T2" fmla="*/ 10 w 10"/>
              <a:gd name="T3" fmla="*/ 182 h 182"/>
              <a:gd name="T4" fmla="*/ 10 w 10"/>
              <a:gd name="T5" fmla="*/ 0 h 182"/>
              <a:gd name="T6" fmla="*/ 0 w 10"/>
              <a:gd name="T7" fmla="*/ 0 h 182"/>
              <a:gd name="T8" fmla="*/ 0 w 10"/>
              <a:gd name="T9" fmla="*/ 182 h 182"/>
              <a:gd name="T10" fmla="*/ 5 w 10"/>
              <a:gd name="T11" fmla="*/ 182 h 182"/>
              <a:gd name="T12" fmla="*/ 0 60000 65536"/>
              <a:gd name="T13" fmla="*/ 0 60000 65536"/>
              <a:gd name="T14" fmla="*/ 0 60000 65536"/>
              <a:gd name="T15" fmla="*/ 0 60000 65536"/>
              <a:gd name="T16" fmla="*/ 0 60000 65536"/>
              <a:gd name="T17" fmla="*/ 0 60000 65536"/>
              <a:gd name="T18" fmla="*/ 0 w 10"/>
              <a:gd name="T19" fmla="*/ 0 h 182"/>
              <a:gd name="T20" fmla="*/ 10 w 10"/>
              <a:gd name="T21" fmla="*/ 182 h 182"/>
            </a:gdLst>
            <a:ahLst/>
            <a:cxnLst>
              <a:cxn ang="T12">
                <a:pos x="T0" y="T1"/>
              </a:cxn>
              <a:cxn ang="T13">
                <a:pos x="T2" y="T3"/>
              </a:cxn>
              <a:cxn ang="T14">
                <a:pos x="T4" y="T5"/>
              </a:cxn>
              <a:cxn ang="T15">
                <a:pos x="T6" y="T7"/>
              </a:cxn>
              <a:cxn ang="T16">
                <a:pos x="T8" y="T9"/>
              </a:cxn>
              <a:cxn ang="T17">
                <a:pos x="T10" y="T11"/>
              </a:cxn>
            </a:cxnLst>
            <a:rect l="T18" t="T19" r="T20" b="T21"/>
            <a:pathLst>
              <a:path w="10" h="182">
                <a:moveTo>
                  <a:pt x="5" y="182"/>
                </a:moveTo>
                <a:lnTo>
                  <a:pt x="10" y="182"/>
                </a:lnTo>
                <a:lnTo>
                  <a:pt x="10" y="0"/>
                </a:lnTo>
                <a:lnTo>
                  <a:pt x="0" y="0"/>
                </a:lnTo>
                <a:lnTo>
                  <a:pt x="0" y="182"/>
                </a:lnTo>
                <a:lnTo>
                  <a:pt x="5" y="182"/>
                </a:lnTo>
                <a:close/>
              </a:path>
            </a:pathLst>
          </a:custGeom>
          <a:solidFill>
            <a:schemeClr val="tx1"/>
          </a:solidFill>
          <a:ln w="3175">
            <a:solidFill>
              <a:schemeClr val="tx1"/>
            </a:solidFill>
            <a:round/>
            <a:headEnd/>
            <a:tailEnd/>
          </a:ln>
        </p:spPr>
        <p:txBody>
          <a:bodyPr/>
          <a:lstStyle/>
          <a:p>
            <a:endParaRPr lang="en-US"/>
          </a:p>
        </p:txBody>
      </p:sp>
      <p:sp>
        <p:nvSpPr>
          <p:cNvPr id="46086" name="Freeform 4"/>
          <p:cNvSpPr>
            <a:spLocks/>
          </p:cNvSpPr>
          <p:nvPr/>
        </p:nvSpPr>
        <p:spPr bwMode="auto">
          <a:xfrm>
            <a:off x="4822825" y="2887663"/>
            <a:ext cx="19050" cy="288925"/>
          </a:xfrm>
          <a:custGeom>
            <a:avLst/>
            <a:gdLst>
              <a:gd name="T0" fmla="*/ 5 w 12"/>
              <a:gd name="T1" fmla="*/ 182 h 182"/>
              <a:gd name="T2" fmla="*/ 12 w 12"/>
              <a:gd name="T3" fmla="*/ 182 h 182"/>
              <a:gd name="T4" fmla="*/ 12 w 12"/>
              <a:gd name="T5" fmla="*/ 0 h 182"/>
              <a:gd name="T6" fmla="*/ 0 w 12"/>
              <a:gd name="T7" fmla="*/ 0 h 182"/>
              <a:gd name="T8" fmla="*/ 0 w 12"/>
              <a:gd name="T9" fmla="*/ 182 h 182"/>
              <a:gd name="T10" fmla="*/ 5 w 12"/>
              <a:gd name="T11" fmla="*/ 182 h 182"/>
              <a:gd name="T12" fmla="*/ 0 60000 65536"/>
              <a:gd name="T13" fmla="*/ 0 60000 65536"/>
              <a:gd name="T14" fmla="*/ 0 60000 65536"/>
              <a:gd name="T15" fmla="*/ 0 60000 65536"/>
              <a:gd name="T16" fmla="*/ 0 60000 65536"/>
              <a:gd name="T17" fmla="*/ 0 60000 65536"/>
              <a:gd name="T18" fmla="*/ 0 w 12"/>
              <a:gd name="T19" fmla="*/ 0 h 182"/>
              <a:gd name="T20" fmla="*/ 12 w 12"/>
              <a:gd name="T21" fmla="*/ 182 h 182"/>
            </a:gdLst>
            <a:ahLst/>
            <a:cxnLst>
              <a:cxn ang="T12">
                <a:pos x="T0" y="T1"/>
              </a:cxn>
              <a:cxn ang="T13">
                <a:pos x="T2" y="T3"/>
              </a:cxn>
              <a:cxn ang="T14">
                <a:pos x="T4" y="T5"/>
              </a:cxn>
              <a:cxn ang="T15">
                <a:pos x="T6" y="T7"/>
              </a:cxn>
              <a:cxn ang="T16">
                <a:pos x="T8" y="T9"/>
              </a:cxn>
              <a:cxn ang="T17">
                <a:pos x="T10" y="T11"/>
              </a:cxn>
            </a:cxnLst>
            <a:rect l="T18" t="T19" r="T20" b="T21"/>
            <a:pathLst>
              <a:path w="12" h="182">
                <a:moveTo>
                  <a:pt x="5" y="182"/>
                </a:moveTo>
                <a:lnTo>
                  <a:pt x="12" y="182"/>
                </a:lnTo>
                <a:lnTo>
                  <a:pt x="12" y="0"/>
                </a:lnTo>
                <a:lnTo>
                  <a:pt x="0" y="0"/>
                </a:lnTo>
                <a:lnTo>
                  <a:pt x="0" y="182"/>
                </a:lnTo>
                <a:lnTo>
                  <a:pt x="5" y="182"/>
                </a:lnTo>
                <a:close/>
              </a:path>
            </a:pathLst>
          </a:custGeom>
          <a:solidFill>
            <a:schemeClr val="tx1"/>
          </a:solidFill>
          <a:ln w="3175">
            <a:solidFill>
              <a:schemeClr val="tx1"/>
            </a:solidFill>
            <a:round/>
            <a:headEnd/>
            <a:tailEnd/>
          </a:ln>
        </p:spPr>
        <p:txBody>
          <a:bodyPr/>
          <a:lstStyle/>
          <a:p>
            <a:endParaRPr lang="en-US"/>
          </a:p>
        </p:txBody>
      </p:sp>
      <p:sp>
        <p:nvSpPr>
          <p:cNvPr id="46087" name="Freeform 5"/>
          <p:cNvSpPr>
            <a:spLocks/>
          </p:cNvSpPr>
          <p:nvPr/>
        </p:nvSpPr>
        <p:spPr bwMode="auto">
          <a:xfrm>
            <a:off x="5424488" y="3032125"/>
            <a:ext cx="19050" cy="892175"/>
          </a:xfrm>
          <a:custGeom>
            <a:avLst/>
            <a:gdLst>
              <a:gd name="T0" fmla="*/ 7 w 12"/>
              <a:gd name="T1" fmla="*/ 562 h 562"/>
              <a:gd name="T2" fmla="*/ 12 w 12"/>
              <a:gd name="T3" fmla="*/ 562 h 562"/>
              <a:gd name="T4" fmla="*/ 12 w 12"/>
              <a:gd name="T5" fmla="*/ 0 h 562"/>
              <a:gd name="T6" fmla="*/ 0 w 12"/>
              <a:gd name="T7" fmla="*/ 0 h 562"/>
              <a:gd name="T8" fmla="*/ 0 w 12"/>
              <a:gd name="T9" fmla="*/ 562 h 562"/>
              <a:gd name="T10" fmla="*/ 7 w 12"/>
              <a:gd name="T11" fmla="*/ 562 h 562"/>
              <a:gd name="T12" fmla="*/ 0 60000 65536"/>
              <a:gd name="T13" fmla="*/ 0 60000 65536"/>
              <a:gd name="T14" fmla="*/ 0 60000 65536"/>
              <a:gd name="T15" fmla="*/ 0 60000 65536"/>
              <a:gd name="T16" fmla="*/ 0 60000 65536"/>
              <a:gd name="T17" fmla="*/ 0 60000 65536"/>
              <a:gd name="T18" fmla="*/ 0 w 12"/>
              <a:gd name="T19" fmla="*/ 0 h 562"/>
              <a:gd name="T20" fmla="*/ 12 w 12"/>
              <a:gd name="T21" fmla="*/ 562 h 562"/>
            </a:gdLst>
            <a:ahLst/>
            <a:cxnLst>
              <a:cxn ang="T12">
                <a:pos x="T0" y="T1"/>
              </a:cxn>
              <a:cxn ang="T13">
                <a:pos x="T2" y="T3"/>
              </a:cxn>
              <a:cxn ang="T14">
                <a:pos x="T4" y="T5"/>
              </a:cxn>
              <a:cxn ang="T15">
                <a:pos x="T6" y="T7"/>
              </a:cxn>
              <a:cxn ang="T16">
                <a:pos x="T8" y="T9"/>
              </a:cxn>
              <a:cxn ang="T17">
                <a:pos x="T10" y="T11"/>
              </a:cxn>
            </a:cxnLst>
            <a:rect l="T18" t="T19" r="T20" b="T21"/>
            <a:pathLst>
              <a:path w="12" h="562">
                <a:moveTo>
                  <a:pt x="7" y="562"/>
                </a:moveTo>
                <a:lnTo>
                  <a:pt x="12" y="562"/>
                </a:lnTo>
                <a:lnTo>
                  <a:pt x="12" y="0"/>
                </a:lnTo>
                <a:lnTo>
                  <a:pt x="0" y="0"/>
                </a:lnTo>
                <a:lnTo>
                  <a:pt x="0" y="562"/>
                </a:lnTo>
                <a:lnTo>
                  <a:pt x="7" y="562"/>
                </a:lnTo>
                <a:close/>
              </a:path>
            </a:pathLst>
          </a:custGeom>
          <a:solidFill>
            <a:schemeClr val="tx1"/>
          </a:solidFill>
          <a:ln w="9525">
            <a:solidFill>
              <a:schemeClr val="tx1"/>
            </a:solidFill>
            <a:round/>
            <a:headEnd/>
            <a:tailEnd/>
          </a:ln>
        </p:spPr>
        <p:txBody>
          <a:bodyPr/>
          <a:lstStyle/>
          <a:p>
            <a:endParaRPr lang="en-US"/>
          </a:p>
        </p:txBody>
      </p:sp>
      <p:sp>
        <p:nvSpPr>
          <p:cNvPr id="46088" name="Freeform 6"/>
          <p:cNvSpPr>
            <a:spLocks/>
          </p:cNvSpPr>
          <p:nvPr/>
        </p:nvSpPr>
        <p:spPr bwMode="auto">
          <a:xfrm>
            <a:off x="4119563" y="3914775"/>
            <a:ext cx="436562" cy="17463"/>
          </a:xfrm>
          <a:custGeom>
            <a:avLst/>
            <a:gdLst>
              <a:gd name="T0" fmla="*/ 0 w 275"/>
              <a:gd name="T1" fmla="*/ 6 h 11"/>
              <a:gd name="T2" fmla="*/ 6 w 275"/>
              <a:gd name="T3" fmla="*/ 11 h 11"/>
              <a:gd name="T4" fmla="*/ 275 w 275"/>
              <a:gd name="T5" fmla="*/ 11 h 11"/>
              <a:gd name="T6" fmla="*/ 275 w 275"/>
              <a:gd name="T7" fmla="*/ 0 h 11"/>
              <a:gd name="T8" fmla="*/ 6 w 275"/>
              <a:gd name="T9" fmla="*/ 0 h 11"/>
              <a:gd name="T10" fmla="*/ 11 w 275"/>
              <a:gd name="T11" fmla="*/ 6 h 11"/>
              <a:gd name="T12" fmla="*/ 0 w 275"/>
              <a:gd name="T13" fmla="*/ 6 h 11"/>
              <a:gd name="T14" fmla="*/ 0 w 275"/>
              <a:gd name="T15" fmla="*/ 11 h 11"/>
              <a:gd name="T16" fmla="*/ 6 w 275"/>
              <a:gd name="T17" fmla="*/ 11 h 11"/>
              <a:gd name="T18" fmla="*/ 0 w 275"/>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
              <a:gd name="T31" fmla="*/ 0 h 11"/>
              <a:gd name="T32" fmla="*/ 275 w 27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 h="11">
                <a:moveTo>
                  <a:pt x="0" y="6"/>
                </a:moveTo>
                <a:lnTo>
                  <a:pt x="6" y="11"/>
                </a:lnTo>
                <a:lnTo>
                  <a:pt x="275" y="11"/>
                </a:lnTo>
                <a:lnTo>
                  <a:pt x="275" y="0"/>
                </a:lnTo>
                <a:lnTo>
                  <a:pt x="6" y="0"/>
                </a:lnTo>
                <a:lnTo>
                  <a:pt x="11" y="6"/>
                </a:lnTo>
                <a:lnTo>
                  <a:pt x="0" y="6"/>
                </a:lnTo>
                <a:lnTo>
                  <a:pt x="0" y="11"/>
                </a:lnTo>
                <a:lnTo>
                  <a:pt x="6" y="11"/>
                </a:lnTo>
                <a:lnTo>
                  <a:pt x="0" y="6"/>
                </a:lnTo>
                <a:close/>
              </a:path>
            </a:pathLst>
          </a:custGeom>
          <a:solidFill>
            <a:schemeClr val="tx1"/>
          </a:solidFill>
          <a:ln w="9525">
            <a:solidFill>
              <a:schemeClr val="tx1"/>
            </a:solidFill>
            <a:round/>
            <a:headEnd/>
            <a:tailEnd/>
          </a:ln>
        </p:spPr>
        <p:txBody>
          <a:bodyPr/>
          <a:lstStyle/>
          <a:p>
            <a:endParaRPr lang="en-US"/>
          </a:p>
        </p:txBody>
      </p:sp>
      <p:sp>
        <p:nvSpPr>
          <p:cNvPr id="46089" name="Freeform 7"/>
          <p:cNvSpPr>
            <a:spLocks/>
          </p:cNvSpPr>
          <p:nvPr/>
        </p:nvSpPr>
        <p:spPr bwMode="auto">
          <a:xfrm>
            <a:off x="4119563" y="3032125"/>
            <a:ext cx="17462" cy="892175"/>
          </a:xfrm>
          <a:custGeom>
            <a:avLst/>
            <a:gdLst>
              <a:gd name="T0" fmla="*/ 6 w 11"/>
              <a:gd name="T1" fmla="*/ 0 h 562"/>
              <a:gd name="T2" fmla="*/ 0 w 11"/>
              <a:gd name="T3" fmla="*/ 0 h 562"/>
              <a:gd name="T4" fmla="*/ 0 w 11"/>
              <a:gd name="T5" fmla="*/ 562 h 562"/>
              <a:gd name="T6" fmla="*/ 11 w 11"/>
              <a:gd name="T7" fmla="*/ 562 h 562"/>
              <a:gd name="T8" fmla="*/ 11 w 11"/>
              <a:gd name="T9" fmla="*/ 0 h 562"/>
              <a:gd name="T10" fmla="*/ 6 w 11"/>
              <a:gd name="T11" fmla="*/ 0 h 562"/>
              <a:gd name="T12" fmla="*/ 0 60000 65536"/>
              <a:gd name="T13" fmla="*/ 0 60000 65536"/>
              <a:gd name="T14" fmla="*/ 0 60000 65536"/>
              <a:gd name="T15" fmla="*/ 0 60000 65536"/>
              <a:gd name="T16" fmla="*/ 0 60000 65536"/>
              <a:gd name="T17" fmla="*/ 0 60000 65536"/>
              <a:gd name="T18" fmla="*/ 0 w 11"/>
              <a:gd name="T19" fmla="*/ 0 h 562"/>
              <a:gd name="T20" fmla="*/ 11 w 11"/>
              <a:gd name="T21" fmla="*/ 562 h 562"/>
            </a:gdLst>
            <a:ahLst/>
            <a:cxnLst>
              <a:cxn ang="T12">
                <a:pos x="T0" y="T1"/>
              </a:cxn>
              <a:cxn ang="T13">
                <a:pos x="T2" y="T3"/>
              </a:cxn>
              <a:cxn ang="T14">
                <a:pos x="T4" y="T5"/>
              </a:cxn>
              <a:cxn ang="T15">
                <a:pos x="T6" y="T7"/>
              </a:cxn>
              <a:cxn ang="T16">
                <a:pos x="T8" y="T9"/>
              </a:cxn>
              <a:cxn ang="T17">
                <a:pos x="T10" y="T11"/>
              </a:cxn>
            </a:cxnLst>
            <a:rect l="T18" t="T19" r="T20" b="T21"/>
            <a:pathLst>
              <a:path w="11" h="562">
                <a:moveTo>
                  <a:pt x="6" y="0"/>
                </a:moveTo>
                <a:lnTo>
                  <a:pt x="0" y="0"/>
                </a:lnTo>
                <a:lnTo>
                  <a:pt x="0" y="562"/>
                </a:lnTo>
                <a:lnTo>
                  <a:pt x="11" y="562"/>
                </a:lnTo>
                <a:lnTo>
                  <a:pt x="11" y="0"/>
                </a:lnTo>
                <a:lnTo>
                  <a:pt x="6" y="0"/>
                </a:lnTo>
                <a:close/>
              </a:path>
            </a:pathLst>
          </a:custGeom>
          <a:solidFill>
            <a:schemeClr val="tx1"/>
          </a:solidFill>
          <a:ln w="9525">
            <a:solidFill>
              <a:schemeClr val="tx1"/>
            </a:solidFill>
            <a:round/>
            <a:headEnd/>
            <a:tailEnd/>
          </a:ln>
        </p:spPr>
        <p:txBody>
          <a:bodyPr/>
          <a:lstStyle/>
          <a:p>
            <a:endParaRPr lang="en-US"/>
          </a:p>
        </p:txBody>
      </p:sp>
      <p:sp>
        <p:nvSpPr>
          <p:cNvPr id="46090" name="Freeform 8"/>
          <p:cNvSpPr>
            <a:spLocks/>
          </p:cNvSpPr>
          <p:nvPr/>
        </p:nvSpPr>
        <p:spPr bwMode="auto">
          <a:xfrm>
            <a:off x="4090988" y="2992438"/>
            <a:ext cx="74612" cy="79375"/>
          </a:xfrm>
          <a:custGeom>
            <a:avLst/>
            <a:gdLst>
              <a:gd name="T0" fmla="*/ 24 w 47"/>
              <a:gd name="T1" fmla="*/ 0 h 50"/>
              <a:gd name="T2" fmla="*/ 21 w 47"/>
              <a:gd name="T3" fmla="*/ 0 h 50"/>
              <a:gd name="T4" fmla="*/ 18 w 47"/>
              <a:gd name="T5" fmla="*/ 0 h 50"/>
              <a:gd name="T6" fmla="*/ 16 w 47"/>
              <a:gd name="T7" fmla="*/ 1 h 50"/>
              <a:gd name="T8" fmla="*/ 13 w 47"/>
              <a:gd name="T9" fmla="*/ 3 h 50"/>
              <a:gd name="T10" fmla="*/ 12 w 47"/>
              <a:gd name="T11" fmla="*/ 4 h 50"/>
              <a:gd name="T12" fmla="*/ 9 w 47"/>
              <a:gd name="T13" fmla="*/ 5 h 50"/>
              <a:gd name="T14" fmla="*/ 8 w 47"/>
              <a:gd name="T15" fmla="*/ 7 h 50"/>
              <a:gd name="T16" fmla="*/ 7 w 47"/>
              <a:gd name="T17" fmla="*/ 8 h 50"/>
              <a:gd name="T18" fmla="*/ 4 w 47"/>
              <a:gd name="T19" fmla="*/ 11 h 50"/>
              <a:gd name="T20" fmla="*/ 3 w 47"/>
              <a:gd name="T21" fmla="*/ 12 h 50"/>
              <a:gd name="T22" fmla="*/ 1 w 47"/>
              <a:gd name="T23" fmla="*/ 15 h 50"/>
              <a:gd name="T24" fmla="*/ 1 w 47"/>
              <a:gd name="T25" fmla="*/ 18 h 50"/>
              <a:gd name="T26" fmla="*/ 0 w 47"/>
              <a:gd name="T27" fmla="*/ 21 h 50"/>
              <a:gd name="T28" fmla="*/ 0 w 47"/>
              <a:gd name="T29" fmla="*/ 24 h 50"/>
              <a:gd name="T30" fmla="*/ 0 w 47"/>
              <a:gd name="T31" fmla="*/ 26 h 50"/>
              <a:gd name="T32" fmla="*/ 0 w 47"/>
              <a:gd name="T33" fmla="*/ 29 h 50"/>
              <a:gd name="T34" fmla="*/ 0 w 47"/>
              <a:gd name="T35" fmla="*/ 32 h 50"/>
              <a:gd name="T36" fmla="*/ 1 w 47"/>
              <a:gd name="T37" fmla="*/ 33 h 50"/>
              <a:gd name="T38" fmla="*/ 3 w 47"/>
              <a:gd name="T39" fmla="*/ 36 h 50"/>
              <a:gd name="T40" fmla="*/ 4 w 47"/>
              <a:gd name="T41" fmla="*/ 38 h 50"/>
              <a:gd name="T42" fmla="*/ 5 w 47"/>
              <a:gd name="T43" fmla="*/ 40 h 50"/>
              <a:gd name="T44" fmla="*/ 7 w 47"/>
              <a:gd name="T45" fmla="*/ 43 h 50"/>
              <a:gd name="T46" fmla="*/ 8 w 47"/>
              <a:gd name="T47" fmla="*/ 45 h 50"/>
              <a:gd name="T48" fmla="*/ 10 w 47"/>
              <a:gd name="T49" fmla="*/ 46 h 50"/>
              <a:gd name="T50" fmla="*/ 12 w 47"/>
              <a:gd name="T51" fmla="*/ 47 h 50"/>
              <a:gd name="T52" fmla="*/ 14 w 47"/>
              <a:gd name="T53" fmla="*/ 49 h 50"/>
              <a:gd name="T54" fmla="*/ 17 w 47"/>
              <a:gd name="T55" fmla="*/ 49 h 50"/>
              <a:gd name="T56" fmla="*/ 20 w 47"/>
              <a:gd name="T57" fmla="*/ 50 h 50"/>
              <a:gd name="T58" fmla="*/ 22 w 47"/>
              <a:gd name="T59" fmla="*/ 50 h 50"/>
              <a:gd name="T60" fmla="*/ 25 w 47"/>
              <a:gd name="T61" fmla="*/ 50 h 50"/>
              <a:gd name="T62" fmla="*/ 27 w 47"/>
              <a:gd name="T63" fmla="*/ 50 h 50"/>
              <a:gd name="T64" fmla="*/ 29 w 47"/>
              <a:gd name="T65" fmla="*/ 49 h 50"/>
              <a:gd name="T66" fmla="*/ 31 w 47"/>
              <a:gd name="T67" fmla="*/ 49 h 50"/>
              <a:gd name="T68" fmla="*/ 34 w 47"/>
              <a:gd name="T69" fmla="*/ 47 h 50"/>
              <a:gd name="T70" fmla="*/ 37 w 47"/>
              <a:gd name="T71" fmla="*/ 46 h 50"/>
              <a:gd name="T72" fmla="*/ 39 w 47"/>
              <a:gd name="T73" fmla="*/ 43 h 50"/>
              <a:gd name="T74" fmla="*/ 41 w 47"/>
              <a:gd name="T75" fmla="*/ 42 h 50"/>
              <a:gd name="T76" fmla="*/ 43 w 47"/>
              <a:gd name="T77" fmla="*/ 39 h 50"/>
              <a:gd name="T78" fmla="*/ 45 w 47"/>
              <a:gd name="T79" fmla="*/ 38 h 50"/>
              <a:gd name="T80" fmla="*/ 46 w 47"/>
              <a:gd name="T81" fmla="*/ 35 h 50"/>
              <a:gd name="T82" fmla="*/ 46 w 47"/>
              <a:gd name="T83" fmla="*/ 32 h 50"/>
              <a:gd name="T84" fmla="*/ 47 w 47"/>
              <a:gd name="T85" fmla="*/ 29 h 50"/>
              <a:gd name="T86" fmla="*/ 47 w 47"/>
              <a:gd name="T87" fmla="*/ 26 h 50"/>
              <a:gd name="T88" fmla="*/ 47 w 47"/>
              <a:gd name="T89" fmla="*/ 24 h 50"/>
              <a:gd name="T90" fmla="*/ 47 w 47"/>
              <a:gd name="T91" fmla="*/ 21 h 50"/>
              <a:gd name="T92" fmla="*/ 46 w 47"/>
              <a:gd name="T93" fmla="*/ 19 h 50"/>
              <a:gd name="T94" fmla="*/ 46 w 47"/>
              <a:gd name="T95" fmla="*/ 17 h 50"/>
              <a:gd name="T96" fmla="*/ 45 w 47"/>
              <a:gd name="T97" fmla="*/ 14 h 50"/>
              <a:gd name="T98" fmla="*/ 43 w 47"/>
              <a:gd name="T99" fmla="*/ 12 h 50"/>
              <a:gd name="T100" fmla="*/ 42 w 47"/>
              <a:gd name="T101" fmla="*/ 10 h 50"/>
              <a:gd name="T102" fmla="*/ 41 w 47"/>
              <a:gd name="T103" fmla="*/ 7 h 50"/>
              <a:gd name="T104" fmla="*/ 38 w 47"/>
              <a:gd name="T105" fmla="*/ 5 h 50"/>
              <a:gd name="T106" fmla="*/ 35 w 47"/>
              <a:gd name="T107" fmla="*/ 4 h 50"/>
              <a:gd name="T108" fmla="*/ 33 w 47"/>
              <a:gd name="T109" fmla="*/ 1 h 50"/>
              <a:gd name="T110" fmla="*/ 30 w 47"/>
              <a:gd name="T111" fmla="*/ 1 h 50"/>
              <a:gd name="T112" fmla="*/ 29 w 47"/>
              <a:gd name="T113" fmla="*/ 0 h 50"/>
              <a:gd name="T114" fmla="*/ 26 w 47"/>
              <a:gd name="T115" fmla="*/ 0 h 50"/>
              <a:gd name="T116" fmla="*/ 24 w 47"/>
              <a:gd name="T117" fmla="*/ 0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50"/>
              <a:gd name="T179" fmla="*/ 47 w 47"/>
              <a:gd name="T180" fmla="*/ 50 h 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50">
                <a:moveTo>
                  <a:pt x="24" y="25"/>
                </a:moveTo>
                <a:lnTo>
                  <a:pt x="24" y="0"/>
                </a:lnTo>
                <a:lnTo>
                  <a:pt x="22" y="0"/>
                </a:lnTo>
                <a:lnTo>
                  <a:pt x="21" y="0"/>
                </a:lnTo>
                <a:lnTo>
                  <a:pt x="20" y="0"/>
                </a:lnTo>
                <a:lnTo>
                  <a:pt x="18" y="0"/>
                </a:lnTo>
                <a:lnTo>
                  <a:pt x="17" y="1"/>
                </a:lnTo>
                <a:lnTo>
                  <a:pt x="16" y="1"/>
                </a:lnTo>
                <a:lnTo>
                  <a:pt x="14" y="1"/>
                </a:lnTo>
                <a:lnTo>
                  <a:pt x="13" y="3"/>
                </a:lnTo>
                <a:lnTo>
                  <a:pt x="12" y="3"/>
                </a:lnTo>
                <a:lnTo>
                  <a:pt x="12" y="4"/>
                </a:lnTo>
                <a:lnTo>
                  <a:pt x="10" y="4"/>
                </a:lnTo>
                <a:lnTo>
                  <a:pt x="9" y="5"/>
                </a:lnTo>
                <a:lnTo>
                  <a:pt x="8" y="5"/>
                </a:lnTo>
                <a:lnTo>
                  <a:pt x="8" y="7"/>
                </a:lnTo>
                <a:lnTo>
                  <a:pt x="7" y="7"/>
                </a:lnTo>
                <a:lnTo>
                  <a:pt x="7" y="8"/>
                </a:lnTo>
                <a:lnTo>
                  <a:pt x="5" y="10"/>
                </a:lnTo>
                <a:lnTo>
                  <a:pt x="4" y="11"/>
                </a:lnTo>
                <a:lnTo>
                  <a:pt x="4" y="12"/>
                </a:lnTo>
                <a:lnTo>
                  <a:pt x="3" y="12"/>
                </a:lnTo>
                <a:lnTo>
                  <a:pt x="3" y="14"/>
                </a:lnTo>
                <a:lnTo>
                  <a:pt x="1" y="15"/>
                </a:lnTo>
                <a:lnTo>
                  <a:pt x="1" y="17"/>
                </a:lnTo>
                <a:lnTo>
                  <a:pt x="1" y="18"/>
                </a:lnTo>
                <a:lnTo>
                  <a:pt x="0" y="19"/>
                </a:lnTo>
                <a:lnTo>
                  <a:pt x="0" y="21"/>
                </a:lnTo>
                <a:lnTo>
                  <a:pt x="0" y="22"/>
                </a:lnTo>
                <a:lnTo>
                  <a:pt x="0" y="24"/>
                </a:lnTo>
                <a:lnTo>
                  <a:pt x="0" y="25"/>
                </a:lnTo>
                <a:lnTo>
                  <a:pt x="0" y="26"/>
                </a:lnTo>
                <a:lnTo>
                  <a:pt x="0" y="28"/>
                </a:lnTo>
                <a:lnTo>
                  <a:pt x="0" y="29"/>
                </a:lnTo>
                <a:lnTo>
                  <a:pt x="0" y="31"/>
                </a:lnTo>
                <a:lnTo>
                  <a:pt x="0" y="32"/>
                </a:lnTo>
                <a:lnTo>
                  <a:pt x="1" y="32"/>
                </a:lnTo>
                <a:lnTo>
                  <a:pt x="1" y="33"/>
                </a:lnTo>
                <a:lnTo>
                  <a:pt x="1" y="35"/>
                </a:lnTo>
                <a:lnTo>
                  <a:pt x="3" y="36"/>
                </a:lnTo>
                <a:lnTo>
                  <a:pt x="3" y="38"/>
                </a:lnTo>
                <a:lnTo>
                  <a:pt x="4" y="38"/>
                </a:lnTo>
                <a:lnTo>
                  <a:pt x="4" y="39"/>
                </a:lnTo>
                <a:lnTo>
                  <a:pt x="5" y="40"/>
                </a:lnTo>
                <a:lnTo>
                  <a:pt x="7" y="42"/>
                </a:lnTo>
                <a:lnTo>
                  <a:pt x="7" y="43"/>
                </a:lnTo>
                <a:lnTo>
                  <a:pt x="8" y="43"/>
                </a:lnTo>
                <a:lnTo>
                  <a:pt x="8" y="45"/>
                </a:lnTo>
                <a:lnTo>
                  <a:pt x="9" y="45"/>
                </a:lnTo>
                <a:lnTo>
                  <a:pt x="10" y="46"/>
                </a:lnTo>
                <a:lnTo>
                  <a:pt x="12" y="46"/>
                </a:lnTo>
                <a:lnTo>
                  <a:pt x="12" y="47"/>
                </a:lnTo>
                <a:lnTo>
                  <a:pt x="13" y="47"/>
                </a:lnTo>
                <a:lnTo>
                  <a:pt x="14" y="49"/>
                </a:lnTo>
                <a:lnTo>
                  <a:pt x="16" y="49"/>
                </a:lnTo>
                <a:lnTo>
                  <a:pt x="17" y="49"/>
                </a:lnTo>
                <a:lnTo>
                  <a:pt x="18" y="50"/>
                </a:lnTo>
                <a:lnTo>
                  <a:pt x="20" y="50"/>
                </a:lnTo>
                <a:lnTo>
                  <a:pt x="21" y="50"/>
                </a:lnTo>
                <a:lnTo>
                  <a:pt x="22" y="50"/>
                </a:lnTo>
                <a:lnTo>
                  <a:pt x="24" y="50"/>
                </a:lnTo>
                <a:lnTo>
                  <a:pt x="25" y="50"/>
                </a:lnTo>
                <a:lnTo>
                  <a:pt x="26" y="50"/>
                </a:lnTo>
                <a:lnTo>
                  <a:pt x="27" y="50"/>
                </a:lnTo>
                <a:lnTo>
                  <a:pt x="29" y="50"/>
                </a:lnTo>
                <a:lnTo>
                  <a:pt x="29" y="49"/>
                </a:lnTo>
                <a:lnTo>
                  <a:pt x="30" y="49"/>
                </a:lnTo>
                <a:lnTo>
                  <a:pt x="31" y="49"/>
                </a:lnTo>
                <a:lnTo>
                  <a:pt x="33" y="49"/>
                </a:lnTo>
                <a:lnTo>
                  <a:pt x="34" y="47"/>
                </a:lnTo>
                <a:lnTo>
                  <a:pt x="35" y="46"/>
                </a:lnTo>
                <a:lnTo>
                  <a:pt x="37" y="46"/>
                </a:lnTo>
                <a:lnTo>
                  <a:pt x="38" y="45"/>
                </a:lnTo>
                <a:lnTo>
                  <a:pt x="39" y="43"/>
                </a:lnTo>
                <a:lnTo>
                  <a:pt x="41" y="43"/>
                </a:lnTo>
                <a:lnTo>
                  <a:pt x="41" y="42"/>
                </a:lnTo>
                <a:lnTo>
                  <a:pt x="42" y="40"/>
                </a:lnTo>
                <a:lnTo>
                  <a:pt x="43" y="39"/>
                </a:lnTo>
                <a:lnTo>
                  <a:pt x="43" y="38"/>
                </a:lnTo>
                <a:lnTo>
                  <a:pt x="45" y="38"/>
                </a:lnTo>
                <a:lnTo>
                  <a:pt x="45" y="36"/>
                </a:lnTo>
                <a:lnTo>
                  <a:pt x="46" y="35"/>
                </a:lnTo>
                <a:lnTo>
                  <a:pt x="46" y="33"/>
                </a:lnTo>
                <a:lnTo>
                  <a:pt x="46" y="32"/>
                </a:lnTo>
                <a:lnTo>
                  <a:pt x="47" y="31"/>
                </a:lnTo>
                <a:lnTo>
                  <a:pt x="47" y="29"/>
                </a:lnTo>
                <a:lnTo>
                  <a:pt x="47" y="28"/>
                </a:lnTo>
                <a:lnTo>
                  <a:pt x="47" y="26"/>
                </a:lnTo>
                <a:lnTo>
                  <a:pt x="47" y="25"/>
                </a:lnTo>
                <a:lnTo>
                  <a:pt x="47" y="24"/>
                </a:lnTo>
                <a:lnTo>
                  <a:pt x="47" y="22"/>
                </a:lnTo>
                <a:lnTo>
                  <a:pt x="47" y="21"/>
                </a:lnTo>
                <a:lnTo>
                  <a:pt x="47" y="19"/>
                </a:lnTo>
                <a:lnTo>
                  <a:pt x="46" y="19"/>
                </a:lnTo>
                <a:lnTo>
                  <a:pt x="46" y="18"/>
                </a:lnTo>
                <a:lnTo>
                  <a:pt x="46" y="17"/>
                </a:lnTo>
                <a:lnTo>
                  <a:pt x="46" y="15"/>
                </a:lnTo>
                <a:lnTo>
                  <a:pt x="45" y="14"/>
                </a:lnTo>
                <a:lnTo>
                  <a:pt x="45" y="12"/>
                </a:lnTo>
                <a:lnTo>
                  <a:pt x="43" y="12"/>
                </a:lnTo>
                <a:lnTo>
                  <a:pt x="43" y="11"/>
                </a:lnTo>
                <a:lnTo>
                  <a:pt x="42" y="10"/>
                </a:lnTo>
                <a:lnTo>
                  <a:pt x="41" y="8"/>
                </a:lnTo>
                <a:lnTo>
                  <a:pt x="41" y="7"/>
                </a:lnTo>
                <a:lnTo>
                  <a:pt x="39" y="7"/>
                </a:lnTo>
                <a:lnTo>
                  <a:pt x="38" y="5"/>
                </a:lnTo>
                <a:lnTo>
                  <a:pt x="37" y="4"/>
                </a:lnTo>
                <a:lnTo>
                  <a:pt x="35" y="4"/>
                </a:lnTo>
                <a:lnTo>
                  <a:pt x="34" y="3"/>
                </a:lnTo>
                <a:lnTo>
                  <a:pt x="33" y="1"/>
                </a:lnTo>
                <a:lnTo>
                  <a:pt x="31" y="1"/>
                </a:lnTo>
                <a:lnTo>
                  <a:pt x="30" y="1"/>
                </a:lnTo>
                <a:lnTo>
                  <a:pt x="29" y="1"/>
                </a:lnTo>
                <a:lnTo>
                  <a:pt x="29" y="0"/>
                </a:lnTo>
                <a:lnTo>
                  <a:pt x="27" y="0"/>
                </a:lnTo>
                <a:lnTo>
                  <a:pt x="26" y="0"/>
                </a:lnTo>
                <a:lnTo>
                  <a:pt x="25" y="0"/>
                </a:lnTo>
                <a:lnTo>
                  <a:pt x="24" y="0"/>
                </a:lnTo>
                <a:lnTo>
                  <a:pt x="24" y="25"/>
                </a:lnTo>
                <a:close/>
              </a:path>
            </a:pathLst>
          </a:custGeom>
          <a:solidFill>
            <a:schemeClr val="tx1"/>
          </a:solidFill>
          <a:ln w="9525">
            <a:solidFill>
              <a:schemeClr val="tx1"/>
            </a:solidFill>
            <a:round/>
            <a:headEnd/>
            <a:tailEnd/>
          </a:ln>
        </p:spPr>
        <p:txBody>
          <a:bodyPr/>
          <a:lstStyle/>
          <a:p>
            <a:endParaRPr lang="en-US"/>
          </a:p>
        </p:txBody>
      </p:sp>
      <p:sp>
        <p:nvSpPr>
          <p:cNvPr id="46091" name="Freeform 9"/>
          <p:cNvSpPr>
            <a:spLocks/>
          </p:cNvSpPr>
          <p:nvPr/>
        </p:nvSpPr>
        <p:spPr bwMode="auto">
          <a:xfrm>
            <a:off x="4129088" y="3022600"/>
            <a:ext cx="674687" cy="20638"/>
          </a:xfrm>
          <a:custGeom>
            <a:avLst/>
            <a:gdLst>
              <a:gd name="T0" fmla="*/ 425 w 425"/>
              <a:gd name="T1" fmla="*/ 6 h 13"/>
              <a:gd name="T2" fmla="*/ 425 w 425"/>
              <a:gd name="T3" fmla="*/ 0 h 13"/>
              <a:gd name="T4" fmla="*/ 0 w 425"/>
              <a:gd name="T5" fmla="*/ 0 h 13"/>
              <a:gd name="T6" fmla="*/ 0 w 425"/>
              <a:gd name="T7" fmla="*/ 13 h 13"/>
              <a:gd name="T8" fmla="*/ 425 w 425"/>
              <a:gd name="T9" fmla="*/ 13 h 13"/>
              <a:gd name="T10" fmla="*/ 425 w 425"/>
              <a:gd name="T11" fmla="*/ 6 h 13"/>
              <a:gd name="T12" fmla="*/ 0 60000 65536"/>
              <a:gd name="T13" fmla="*/ 0 60000 65536"/>
              <a:gd name="T14" fmla="*/ 0 60000 65536"/>
              <a:gd name="T15" fmla="*/ 0 60000 65536"/>
              <a:gd name="T16" fmla="*/ 0 60000 65536"/>
              <a:gd name="T17" fmla="*/ 0 60000 65536"/>
              <a:gd name="T18" fmla="*/ 0 w 425"/>
              <a:gd name="T19" fmla="*/ 0 h 13"/>
              <a:gd name="T20" fmla="*/ 425 w 4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425" h="13">
                <a:moveTo>
                  <a:pt x="425" y="6"/>
                </a:moveTo>
                <a:lnTo>
                  <a:pt x="425" y="0"/>
                </a:lnTo>
                <a:lnTo>
                  <a:pt x="0" y="0"/>
                </a:lnTo>
                <a:lnTo>
                  <a:pt x="0" y="13"/>
                </a:lnTo>
                <a:lnTo>
                  <a:pt x="425" y="13"/>
                </a:lnTo>
                <a:lnTo>
                  <a:pt x="425" y="6"/>
                </a:lnTo>
                <a:close/>
              </a:path>
            </a:pathLst>
          </a:custGeom>
          <a:solidFill>
            <a:schemeClr val="tx1"/>
          </a:solidFill>
          <a:ln w="9525">
            <a:solidFill>
              <a:schemeClr val="tx1"/>
            </a:solidFill>
            <a:round/>
            <a:headEnd/>
            <a:tailEnd/>
          </a:ln>
        </p:spPr>
        <p:txBody>
          <a:bodyPr/>
          <a:lstStyle/>
          <a:p>
            <a:endParaRPr lang="en-US"/>
          </a:p>
        </p:txBody>
      </p:sp>
      <p:sp>
        <p:nvSpPr>
          <p:cNvPr id="46092" name="Freeform 10"/>
          <p:cNvSpPr>
            <a:spLocks/>
          </p:cNvSpPr>
          <p:nvPr/>
        </p:nvSpPr>
        <p:spPr bwMode="auto">
          <a:xfrm>
            <a:off x="5397500" y="2992438"/>
            <a:ext cx="74613" cy="79375"/>
          </a:xfrm>
          <a:custGeom>
            <a:avLst/>
            <a:gdLst>
              <a:gd name="T0" fmla="*/ 24 w 47"/>
              <a:gd name="T1" fmla="*/ 50 h 50"/>
              <a:gd name="T2" fmla="*/ 27 w 47"/>
              <a:gd name="T3" fmla="*/ 50 h 50"/>
              <a:gd name="T4" fmla="*/ 29 w 47"/>
              <a:gd name="T5" fmla="*/ 49 h 50"/>
              <a:gd name="T6" fmla="*/ 32 w 47"/>
              <a:gd name="T7" fmla="*/ 49 h 50"/>
              <a:gd name="T8" fmla="*/ 33 w 47"/>
              <a:gd name="T9" fmla="*/ 47 h 50"/>
              <a:gd name="T10" fmla="*/ 36 w 47"/>
              <a:gd name="T11" fmla="*/ 46 h 50"/>
              <a:gd name="T12" fmla="*/ 37 w 47"/>
              <a:gd name="T13" fmla="*/ 45 h 50"/>
              <a:gd name="T14" fmla="*/ 40 w 47"/>
              <a:gd name="T15" fmla="*/ 43 h 50"/>
              <a:gd name="T16" fmla="*/ 42 w 47"/>
              <a:gd name="T17" fmla="*/ 40 h 50"/>
              <a:gd name="T18" fmla="*/ 44 w 47"/>
              <a:gd name="T19" fmla="*/ 38 h 50"/>
              <a:gd name="T20" fmla="*/ 45 w 47"/>
              <a:gd name="T21" fmla="*/ 35 h 50"/>
              <a:gd name="T22" fmla="*/ 46 w 47"/>
              <a:gd name="T23" fmla="*/ 32 h 50"/>
              <a:gd name="T24" fmla="*/ 46 w 47"/>
              <a:gd name="T25" fmla="*/ 29 h 50"/>
              <a:gd name="T26" fmla="*/ 47 w 47"/>
              <a:gd name="T27" fmla="*/ 26 h 50"/>
              <a:gd name="T28" fmla="*/ 47 w 47"/>
              <a:gd name="T29" fmla="*/ 24 h 50"/>
              <a:gd name="T30" fmla="*/ 46 w 47"/>
              <a:gd name="T31" fmla="*/ 21 h 50"/>
              <a:gd name="T32" fmla="*/ 46 w 47"/>
              <a:gd name="T33" fmla="*/ 18 h 50"/>
              <a:gd name="T34" fmla="*/ 45 w 47"/>
              <a:gd name="T35" fmla="*/ 15 h 50"/>
              <a:gd name="T36" fmla="*/ 44 w 47"/>
              <a:gd name="T37" fmla="*/ 12 h 50"/>
              <a:gd name="T38" fmla="*/ 42 w 47"/>
              <a:gd name="T39" fmla="*/ 10 h 50"/>
              <a:gd name="T40" fmla="*/ 41 w 47"/>
              <a:gd name="T41" fmla="*/ 8 h 50"/>
              <a:gd name="T42" fmla="*/ 38 w 47"/>
              <a:gd name="T43" fmla="*/ 5 h 50"/>
              <a:gd name="T44" fmla="*/ 37 w 47"/>
              <a:gd name="T45" fmla="*/ 4 h 50"/>
              <a:gd name="T46" fmla="*/ 34 w 47"/>
              <a:gd name="T47" fmla="*/ 3 h 50"/>
              <a:gd name="T48" fmla="*/ 33 w 47"/>
              <a:gd name="T49" fmla="*/ 1 h 50"/>
              <a:gd name="T50" fmla="*/ 30 w 47"/>
              <a:gd name="T51" fmla="*/ 1 h 50"/>
              <a:gd name="T52" fmla="*/ 28 w 47"/>
              <a:gd name="T53" fmla="*/ 0 h 50"/>
              <a:gd name="T54" fmla="*/ 25 w 47"/>
              <a:gd name="T55" fmla="*/ 0 h 50"/>
              <a:gd name="T56" fmla="*/ 23 w 47"/>
              <a:gd name="T57" fmla="*/ 0 h 50"/>
              <a:gd name="T58" fmla="*/ 20 w 47"/>
              <a:gd name="T59" fmla="*/ 0 h 50"/>
              <a:gd name="T60" fmla="*/ 17 w 47"/>
              <a:gd name="T61" fmla="*/ 1 h 50"/>
              <a:gd name="T62" fmla="*/ 15 w 47"/>
              <a:gd name="T63" fmla="*/ 1 h 50"/>
              <a:gd name="T64" fmla="*/ 12 w 47"/>
              <a:gd name="T65" fmla="*/ 3 h 50"/>
              <a:gd name="T66" fmla="*/ 10 w 47"/>
              <a:gd name="T67" fmla="*/ 5 h 50"/>
              <a:gd name="T68" fmla="*/ 7 w 47"/>
              <a:gd name="T69" fmla="*/ 7 h 50"/>
              <a:gd name="T70" fmla="*/ 6 w 47"/>
              <a:gd name="T71" fmla="*/ 10 h 50"/>
              <a:gd name="T72" fmla="*/ 4 w 47"/>
              <a:gd name="T73" fmla="*/ 11 h 50"/>
              <a:gd name="T74" fmla="*/ 2 w 47"/>
              <a:gd name="T75" fmla="*/ 14 h 50"/>
              <a:gd name="T76" fmla="*/ 2 w 47"/>
              <a:gd name="T77" fmla="*/ 17 h 50"/>
              <a:gd name="T78" fmla="*/ 0 w 47"/>
              <a:gd name="T79" fmla="*/ 19 h 50"/>
              <a:gd name="T80" fmla="*/ 0 w 47"/>
              <a:gd name="T81" fmla="*/ 22 h 50"/>
              <a:gd name="T82" fmla="*/ 0 w 47"/>
              <a:gd name="T83" fmla="*/ 25 h 50"/>
              <a:gd name="T84" fmla="*/ 0 w 47"/>
              <a:gd name="T85" fmla="*/ 28 h 50"/>
              <a:gd name="T86" fmla="*/ 0 w 47"/>
              <a:gd name="T87" fmla="*/ 31 h 50"/>
              <a:gd name="T88" fmla="*/ 2 w 47"/>
              <a:gd name="T89" fmla="*/ 33 h 50"/>
              <a:gd name="T90" fmla="*/ 2 w 47"/>
              <a:gd name="T91" fmla="*/ 36 h 50"/>
              <a:gd name="T92" fmla="*/ 4 w 47"/>
              <a:gd name="T93" fmla="*/ 39 h 50"/>
              <a:gd name="T94" fmla="*/ 6 w 47"/>
              <a:gd name="T95" fmla="*/ 42 h 50"/>
              <a:gd name="T96" fmla="*/ 8 w 47"/>
              <a:gd name="T97" fmla="*/ 45 h 50"/>
              <a:gd name="T98" fmla="*/ 11 w 47"/>
              <a:gd name="T99" fmla="*/ 46 h 50"/>
              <a:gd name="T100" fmla="*/ 13 w 47"/>
              <a:gd name="T101" fmla="*/ 47 h 50"/>
              <a:gd name="T102" fmla="*/ 16 w 47"/>
              <a:gd name="T103" fmla="*/ 49 h 50"/>
              <a:gd name="T104" fmla="*/ 19 w 47"/>
              <a:gd name="T105" fmla="*/ 50 h 50"/>
              <a:gd name="T106" fmla="*/ 21 w 47"/>
              <a:gd name="T107" fmla="*/ 50 h 50"/>
              <a:gd name="T108" fmla="*/ 24 w 47"/>
              <a:gd name="T109" fmla="*/ 50 h 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
              <a:gd name="T166" fmla="*/ 0 h 50"/>
              <a:gd name="T167" fmla="*/ 47 w 47"/>
              <a:gd name="T168" fmla="*/ 50 h 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 h="50">
                <a:moveTo>
                  <a:pt x="24" y="25"/>
                </a:moveTo>
                <a:lnTo>
                  <a:pt x="24" y="50"/>
                </a:lnTo>
                <a:lnTo>
                  <a:pt x="25" y="50"/>
                </a:lnTo>
                <a:lnTo>
                  <a:pt x="27" y="50"/>
                </a:lnTo>
                <a:lnTo>
                  <a:pt x="28" y="50"/>
                </a:lnTo>
                <a:lnTo>
                  <a:pt x="29" y="49"/>
                </a:lnTo>
                <a:lnTo>
                  <a:pt x="30" y="49"/>
                </a:lnTo>
                <a:lnTo>
                  <a:pt x="32" y="49"/>
                </a:lnTo>
                <a:lnTo>
                  <a:pt x="33" y="49"/>
                </a:lnTo>
                <a:lnTo>
                  <a:pt x="33" y="47"/>
                </a:lnTo>
                <a:lnTo>
                  <a:pt x="34" y="47"/>
                </a:lnTo>
                <a:lnTo>
                  <a:pt x="36" y="46"/>
                </a:lnTo>
                <a:lnTo>
                  <a:pt x="37" y="46"/>
                </a:lnTo>
                <a:lnTo>
                  <a:pt x="37" y="45"/>
                </a:lnTo>
                <a:lnTo>
                  <a:pt x="38" y="45"/>
                </a:lnTo>
                <a:lnTo>
                  <a:pt x="40" y="43"/>
                </a:lnTo>
                <a:lnTo>
                  <a:pt x="41" y="42"/>
                </a:lnTo>
                <a:lnTo>
                  <a:pt x="42" y="40"/>
                </a:lnTo>
                <a:lnTo>
                  <a:pt x="42" y="39"/>
                </a:lnTo>
                <a:lnTo>
                  <a:pt x="44" y="38"/>
                </a:lnTo>
                <a:lnTo>
                  <a:pt x="45" y="36"/>
                </a:lnTo>
                <a:lnTo>
                  <a:pt x="45" y="35"/>
                </a:lnTo>
                <a:lnTo>
                  <a:pt x="45" y="33"/>
                </a:lnTo>
                <a:lnTo>
                  <a:pt x="46" y="32"/>
                </a:lnTo>
                <a:lnTo>
                  <a:pt x="46" y="31"/>
                </a:lnTo>
                <a:lnTo>
                  <a:pt x="46" y="29"/>
                </a:lnTo>
                <a:lnTo>
                  <a:pt x="46" y="28"/>
                </a:lnTo>
                <a:lnTo>
                  <a:pt x="47" y="26"/>
                </a:lnTo>
                <a:lnTo>
                  <a:pt x="47" y="25"/>
                </a:lnTo>
                <a:lnTo>
                  <a:pt x="47" y="24"/>
                </a:lnTo>
                <a:lnTo>
                  <a:pt x="46" y="22"/>
                </a:lnTo>
                <a:lnTo>
                  <a:pt x="46" y="21"/>
                </a:lnTo>
                <a:lnTo>
                  <a:pt x="46" y="19"/>
                </a:lnTo>
                <a:lnTo>
                  <a:pt x="46" y="18"/>
                </a:lnTo>
                <a:lnTo>
                  <a:pt x="45" y="17"/>
                </a:lnTo>
                <a:lnTo>
                  <a:pt x="45" y="15"/>
                </a:lnTo>
                <a:lnTo>
                  <a:pt x="45" y="14"/>
                </a:lnTo>
                <a:lnTo>
                  <a:pt x="44" y="12"/>
                </a:lnTo>
                <a:lnTo>
                  <a:pt x="42" y="11"/>
                </a:lnTo>
                <a:lnTo>
                  <a:pt x="42" y="10"/>
                </a:lnTo>
                <a:lnTo>
                  <a:pt x="41" y="10"/>
                </a:lnTo>
                <a:lnTo>
                  <a:pt x="41" y="8"/>
                </a:lnTo>
                <a:lnTo>
                  <a:pt x="40" y="7"/>
                </a:lnTo>
                <a:lnTo>
                  <a:pt x="38" y="5"/>
                </a:lnTo>
                <a:lnTo>
                  <a:pt x="37" y="5"/>
                </a:lnTo>
                <a:lnTo>
                  <a:pt x="37" y="4"/>
                </a:lnTo>
                <a:lnTo>
                  <a:pt x="36" y="4"/>
                </a:lnTo>
                <a:lnTo>
                  <a:pt x="34" y="3"/>
                </a:lnTo>
                <a:lnTo>
                  <a:pt x="33" y="3"/>
                </a:lnTo>
                <a:lnTo>
                  <a:pt x="33" y="1"/>
                </a:lnTo>
                <a:lnTo>
                  <a:pt x="32" y="1"/>
                </a:lnTo>
                <a:lnTo>
                  <a:pt x="30" y="1"/>
                </a:lnTo>
                <a:lnTo>
                  <a:pt x="29" y="1"/>
                </a:lnTo>
                <a:lnTo>
                  <a:pt x="28" y="0"/>
                </a:lnTo>
                <a:lnTo>
                  <a:pt x="27" y="0"/>
                </a:lnTo>
                <a:lnTo>
                  <a:pt x="25" y="0"/>
                </a:lnTo>
                <a:lnTo>
                  <a:pt x="24" y="0"/>
                </a:lnTo>
                <a:lnTo>
                  <a:pt x="23" y="0"/>
                </a:lnTo>
                <a:lnTo>
                  <a:pt x="21" y="0"/>
                </a:lnTo>
                <a:lnTo>
                  <a:pt x="20" y="0"/>
                </a:lnTo>
                <a:lnTo>
                  <a:pt x="19" y="0"/>
                </a:lnTo>
                <a:lnTo>
                  <a:pt x="17" y="1"/>
                </a:lnTo>
                <a:lnTo>
                  <a:pt x="16" y="1"/>
                </a:lnTo>
                <a:lnTo>
                  <a:pt x="15" y="1"/>
                </a:lnTo>
                <a:lnTo>
                  <a:pt x="13" y="3"/>
                </a:lnTo>
                <a:lnTo>
                  <a:pt x="12" y="3"/>
                </a:lnTo>
                <a:lnTo>
                  <a:pt x="11" y="4"/>
                </a:lnTo>
                <a:lnTo>
                  <a:pt x="10" y="5"/>
                </a:lnTo>
                <a:lnTo>
                  <a:pt x="8" y="5"/>
                </a:lnTo>
                <a:lnTo>
                  <a:pt x="7" y="7"/>
                </a:lnTo>
                <a:lnTo>
                  <a:pt x="6" y="8"/>
                </a:lnTo>
                <a:lnTo>
                  <a:pt x="6" y="10"/>
                </a:lnTo>
                <a:lnTo>
                  <a:pt x="4" y="10"/>
                </a:lnTo>
                <a:lnTo>
                  <a:pt x="4" y="11"/>
                </a:lnTo>
                <a:lnTo>
                  <a:pt x="3" y="12"/>
                </a:lnTo>
                <a:lnTo>
                  <a:pt x="2" y="14"/>
                </a:lnTo>
                <a:lnTo>
                  <a:pt x="2" y="15"/>
                </a:lnTo>
                <a:lnTo>
                  <a:pt x="2" y="17"/>
                </a:lnTo>
                <a:lnTo>
                  <a:pt x="0" y="18"/>
                </a:lnTo>
                <a:lnTo>
                  <a:pt x="0" y="19"/>
                </a:lnTo>
                <a:lnTo>
                  <a:pt x="0" y="21"/>
                </a:lnTo>
                <a:lnTo>
                  <a:pt x="0" y="22"/>
                </a:lnTo>
                <a:lnTo>
                  <a:pt x="0" y="24"/>
                </a:lnTo>
                <a:lnTo>
                  <a:pt x="0" y="25"/>
                </a:lnTo>
                <a:lnTo>
                  <a:pt x="0" y="26"/>
                </a:lnTo>
                <a:lnTo>
                  <a:pt x="0" y="28"/>
                </a:lnTo>
                <a:lnTo>
                  <a:pt x="0" y="29"/>
                </a:lnTo>
                <a:lnTo>
                  <a:pt x="0" y="31"/>
                </a:lnTo>
                <a:lnTo>
                  <a:pt x="0" y="32"/>
                </a:lnTo>
                <a:lnTo>
                  <a:pt x="2" y="33"/>
                </a:lnTo>
                <a:lnTo>
                  <a:pt x="2" y="35"/>
                </a:lnTo>
                <a:lnTo>
                  <a:pt x="2" y="36"/>
                </a:lnTo>
                <a:lnTo>
                  <a:pt x="3" y="38"/>
                </a:lnTo>
                <a:lnTo>
                  <a:pt x="4" y="39"/>
                </a:lnTo>
                <a:lnTo>
                  <a:pt x="4" y="40"/>
                </a:lnTo>
                <a:lnTo>
                  <a:pt x="6" y="42"/>
                </a:lnTo>
                <a:lnTo>
                  <a:pt x="7" y="43"/>
                </a:lnTo>
                <a:lnTo>
                  <a:pt x="8" y="45"/>
                </a:lnTo>
                <a:lnTo>
                  <a:pt x="10" y="45"/>
                </a:lnTo>
                <a:lnTo>
                  <a:pt x="11" y="46"/>
                </a:lnTo>
                <a:lnTo>
                  <a:pt x="12" y="47"/>
                </a:lnTo>
                <a:lnTo>
                  <a:pt x="13" y="47"/>
                </a:lnTo>
                <a:lnTo>
                  <a:pt x="15" y="49"/>
                </a:lnTo>
                <a:lnTo>
                  <a:pt x="16" y="49"/>
                </a:lnTo>
                <a:lnTo>
                  <a:pt x="17" y="49"/>
                </a:lnTo>
                <a:lnTo>
                  <a:pt x="19" y="50"/>
                </a:lnTo>
                <a:lnTo>
                  <a:pt x="20" y="50"/>
                </a:lnTo>
                <a:lnTo>
                  <a:pt x="21" y="50"/>
                </a:lnTo>
                <a:lnTo>
                  <a:pt x="23" y="50"/>
                </a:lnTo>
                <a:lnTo>
                  <a:pt x="24" y="50"/>
                </a:lnTo>
                <a:lnTo>
                  <a:pt x="24" y="25"/>
                </a:lnTo>
                <a:close/>
              </a:path>
            </a:pathLst>
          </a:custGeom>
          <a:solidFill>
            <a:schemeClr val="tx1"/>
          </a:solidFill>
          <a:ln w="9525">
            <a:solidFill>
              <a:schemeClr val="tx1"/>
            </a:solidFill>
            <a:round/>
            <a:headEnd/>
            <a:tailEnd/>
          </a:ln>
        </p:spPr>
        <p:txBody>
          <a:bodyPr/>
          <a:lstStyle/>
          <a:p>
            <a:endParaRPr lang="en-US"/>
          </a:p>
        </p:txBody>
      </p:sp>
      <p:sp>
        <p:nvSpPr>
          <p:cNvPr id="46093" name="Freeform 11"/>
          <p:cNvSpPr>
            <a:spLocks/>
          </p:cNvSpPr>
          <p:nvPr/>
        </p:nvSpPr>
        <p:spPr bwMode="auto">
          <a:xfrm>
            <a:off x="4830763" y="3022600"/>
            <a:ext cx="604837" cy="20638"/>
          </a:xfrm>
          <a:custGeom>
            <a:avLst/>
            <a:gdLst>
              <a:gd name="T0" fmla="*/ 0 w 381"/>
              <a:gd name="T1" fmla="*/ 6 h 13"/>
              <a:gd name="T2" fmla="*/ 0 w 381"/>
              <a:gd name="T3" fmla="*/ 13 h 13"/>
              <a:gd name="T4" fmla="*/ 381 w 381"/>
              <a:gd name="T5" fmla="*/ 13 h 13"/>
              <a:gd name="T6" fmla="*/ 381 w 381"/>
              <a:gd name="T7" fmla="*/ 0 h 13"/>
              <a:gd name="T8" fmla="*/ 0 w 381"/>
              <a:gd name="T9" fmla="*/ 0 h 13"/>
              <a:gd name="T10" fmla="*/ 0 w 381"/>
              <a:gd name="T11" fmla="*/ 6 h 13"/>
              <a:gd name="T12" fmla="*/ 0 60000 65536"/>
              <a:gd name="T13" fmla="*/ 0 60000 65536"/>
              <a:gd name="T14" fmla="*/ 0 60000 65536"/>
              <a:gd name="T15" fmla="*/ 0 60000 65536"/>
              <a:gd name="T16" fmla="*/ 0 60000 65536"/>
              <a:gd name="T17" fmla="*/ 0 60000 65536"/>
              <a:gd name="T18" fmla="*/ 0 w 381"/>
              <a:gd name="T19" fmla="*/ 0 h 13"/>
              <a:gd name="T20" fmla="*/ 381 w 38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81" h="13">
                <a:moveTo>
                  <a:pt x="0" y="6"/>
                </a:moveTo>
                <a:lnTo>
                  <a:pt x="0" y="13"/>
                </a:lnTo>
                <a:lnTo>
                  <a:pt x="381" y="13"/>
                </a:lnTo>
                <a:lnTo>
                  <a:pt x="381"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094" name="Freeform 12"/>
          <p:cNvSpPr>
            <a:spLocks/>
          </p:cNvSpPr>
          <p:nvPr/>
        </p:nvSpPr>
        <p:spPr bwMode="auto">
          <a:xfrm>
            <a:off x="4090988" y="3471863"/>
            <a:ext cx="74612" cy="82550"/>
          </a:xfrm>
          <a:custGeom>
            <a:avLst/>
            <a:gdLst>
              <a:gd name="T0" fmla="*/ 24 w 47"/>
              <a:gd name="T1" fmla="*/ 0 h 52"/>
              <a:gd name="T2" fmla="*/ 21 w 47"/>
              <a:gd name="T3" fmla="*/ 1 h 52"/>
              <a:gd name="T4" fmla="*/ 18 w 47"/>
              <a:gd name="T5" fmla="*/ 1 h 52"/>
              <a:gd name="T6" fmla="*/ 16 w 47"/>
              <a:gd name="T7" fmla="*/ 2 h 52"/>
              <a:gd name="T8" fmla="*/ 13 w 47"/>
              <a:gd name="T9" fmla="*/ 2 h 52"/>
              <a:gd name="T10" fmla="*/ 10 w 47"/>
              <a:gd name="T11" fmla="*/ 5 h 52"/>
              <a:gd name="T12" fmla="*/ 8 w 47"/>
              <a:gd name="T13" fmla="*/ 7 h 52"/>
              <a:gd name="T14" fmla="*/ 5 w 47"/>
              <a:gd name="T15" fmla="*/ 9 h 52"/>
              <a:gd name="T16" fmla="*/ 4 w 47"/>
              <a:gd name="T17" fmla="*/ 11 h 52"/>
              <a:gd name="T18" fmla="*/ 3 w 47"/>
              <a:gd name="T19" fmla="*/ 14 h 52"/>
              <a:gd name="T20" fmla="*/ 1 w 47"/>
              <a:gd name="T21" fmla="*/ 16 h 52"/>
              <a:gd name="T22" fmla="*/ 0 w 47"/>
              <a:gd name="T23" fmla="*/ 19 h 52"/>
              <a:gd name="T24" fmla="*/ 0 w 47"/>
              <a:gd name="T25" fmla="*/ 22 h 52"/>
              <a:gd name="T26" fmla="*/ 0 w 47"/>
              <a:gd name="T27" fmla="*/ 25 h 52"/>
              <a:gd name="T28" fmla="*/ 0 w 47"/>
              <a:gd name="T29" fmla="*/ 28 h 52"/>
              <a:gd name="T30" fmla="*/ 0 w 47"/>
              <a:gd name="T31" fmla="*/ 31 h 52"/>
              <a:gd name="T32" fmla="*/ 1 w 47"/>
              <a:gd name="T33" fmla="*/ 33 h 52"/>
              <a:gd name="T34" fmla="*/ 1 w 47"/>
              <a:gd name="T35" fmla="*/ 36 h 52"/>
              <a:gd name="T36" fmla="*/ 3 w 47"/>
              <a:gd name="T37" fmla="*/ 38 h 52"/>
              <a:gd name="T38" fmla="*/ 4 w 47"/>
              <a:gd name="T39" fmla="*/ 40 h 52"/>
              <a:gd name="T40" fmla="*/ 5 w 47"/>
              <a:gd name="T41" fmla="*/ 42 h 52"/>
              <a:gd name="T42" fmla="*/ 8 w 47"/>
              <a:gd name="T43" fmla="*/ 45 h 52"/>
              <a:gd name="T44" fmla="*/ 10 w 47"/>
              <a:gd name="T45" fmla="*/ 46 h 52"/>
              <a:gd name="T46" fmla="*/ 13 w 47"/>
              <a:gd name="T47" fmla="*/ 49 h 52"/>
              <a:gd name="T48" fmla="*/ 16 w 47"/>
              <a:gd name="T49" fmla="*/ 49 h 52"/>
              <a:gd name="T50" fmla="*/ 18 w 47"/>
              <a:gd name="T51" fmla="*/ 50 h 52"/>
              <a:gd name="T52" fmla="*/ 21 w 47"/>
              <a:gd name="T53" fmla="*/ 50 h 52"/>
              <a:gd name="T54" fmla="*/ 24 w 47"/>
              <a:gd name="T55" fmla="*/ 52 h 52"/>
              <a:gd name="T56" fmla="*/ 26 w 47"/>
              <a:gd name="T57" fmla="*/ 50 h 52"/>
              <a:gd name="T58" fmla="*/ 29 w 47"/>
              <a:gd name="T59" fmla="*/ 50 h 52"/>
              <a:gd name="T60" fmla="*/ 31 w 47"/>
              <a:gd name="T61" fmla="*/ 49 h 52"/>
              <a:gd name="T62" fmla="*/ 34 w 47"/>
              <a:gd name="T63" fmla="*/ 49 h 52"/>
              <a:gd name="T64" fmla="*/ 35 w 47"/>
              <a:gd name="T65" fmla="*/ 47 h 52"/>
              <a:gd name="T66" fmla="*/ 38 w 47"/>
              <a:gd name="T67" fmla="*/ 46 h 52"/>
              <a:gd name="T68" fmla="*/ 39 w 47"/>
              <a:gd name="T69" fmla="*/ 45 h 52"/>
              <a:gd name="T70" fmla="*/ 42 w 47"/>
              <a:gd name="T71" fmla="*/ 42 h 52"/>
              <a:gd name="T72" fmla="*/ 43 w 47"/>
              <a:gd name="T73" fmla="*/ 40 h 52"/>
              <a:gd name="T74" fmla="*/ 45 w 47"/>
              <a:gd name="T75" fmla="*/ 38 h 52"/>
              <a:gd name="T76" fmla="*/ 46 w 47"/>
              <a:gd name="T77" fmla="*/ 36 h 52"/>
              <a:gd name="T78" fmla="*/ 46 w 47"/>
              <a:gd name="T79" fmla="*/ 33 h 52"/>
              <a:gd name="T80" fmla="*/ 47 w 47"/>
              <a:gd name="T81" fmla="*/ 31 h 52"/>
              <a:gd name="T82" fmla="*/ 47 w 47"/>
              <a:gd name="T83" fmla="*/ 28 h 52"/>
              <a:gd name="T84" fmla="*/ 47 w 47"/>
              <a:gd name="T85" fmla="*/ 25 h 52"/>
              <a:gd name="T86" fmla="*/ 47 w 47"/>
              <a:gd name="T87" fmla="*/ 22 h 52"/>
              <a:gd name="T88" fmla="*/ 46 w 47"/>
              <a:gd name="T89" fmla="*/ 19 h 52"/>
              <a:gd name="T90" fmla="*/ 46 w 47"/>
              <a:gd name="T91" fmla="*/ 16 h 52"/>
              <a:gd name="T92" fmla="*/ 45 w 47"/>
              <a:gd name="T93" fmla="*/ 14 h 52"/>
              <a:gd name="T94" fmla="*/ 43 w 47"/>
              <a:gd name="T95" fmla="*/ 11 h 52"/>
              <a:gd name="T96" fmla="*/ 42 w 47"/>
              <a:gd name="T97" fmla="*/ 9 h 52"/>
              <a:gd name="T98" fmla="*/ 39 w 47"/>
              <a:gd name="T99" fmla="*/ 7 h 52"/>
              <a:gd name="T100" fmla="*/ 38 w 47"/>
              <a:gd name="T101" fmla="*/ 5 h 52"/>
              <a:gd name="T102" fmla="*/ 35 w 47"/>
              <a:gd name="T103" fmla="*/ 4 h 52"/>
              <a:gd name="T104" fmla="*/ 34 w 47"/>
              <a:gd name="T105" fmla="*/ 2 h 52"/>
              <a:gd name="T106" fmla="*/ 31 w 47"/>
              <a:gd name="T107" fmla="*/ 2 h 52"/>
              <a:gd name="T108" fmla="*/ 29 w 47"/>
              <a:gd name="T109" fmla="*/ 1 h 52"/>
              <a:gd name="T110" fmla="*/ 26 w 47"/>
              <a:gd name="T111" fmla="*/ 1 h 52"/>
              <a:gd name="T112" fmla="*/ 24 w 47"/>
              <a:gd name="T113" fmla="*/ 0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52"/>
              <a:gd name="T173" fmla="*/ 47 w 47"/>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52">
                <a:moveTo>
                  <a:pt x="24" y="26"/>
                </a:moveTo>
                <a:lnTo>
                  <a:pt x="24" y="0"/>
                </a:lnTo>
                <a:lnTo>
                  <a:pt x="22" y="1"/>
                </a:lnTo>
                <a:lnTo>
                  <a:pt x="21" y="1"/>
                </a:lnTo>
                <a:lnTo>
                  <a:pt x="20" y="1"/>
                </a:lnTo>
                <a:lnTo>
                  <a:pt x="18" y="1"/>
                </a:lnTo>
                <a:lnTo>
                  <a:pt x="17" y="1"/>
                </a:lnTo>
                <a:lnTo>
                  <a:pt x="16" y="2"/>
                </a:lnTo>
                <a:lnTo>
                  <a:pt x="14" y="2"/>
                </a:lnTo>
                <a:lnTo>
                  <a:pt x="13" y="2"/>
                </a:lnTo>
                <a:lnTo>
                  <a:pt x="12" y="4"/>
                </a:lnTo>
                <a:lnTo>
                  <a:pt x="10" y="5"/>
                </a:lnTo>
                <a:lnTo>
                  <a:pt x="9" y="5"/>
                </a:lnTo>
                <a:lnTo>
                  <a:pt x="8" y="7"/>
                </a:lnTo>
                <a:lnTo>
                  <a:pt x="7" y="8"/>
                </a:lnTo>
                <a:lnTo>
                  <a:pt x="5" y="9"/>
                </a:lnTo>
                <a:lnTo>
                  <a:pt x="5" y="11"/>
                </a:lnTo>
                <a:lnTo>
                  <a:pt x="4" y="11"/>
                </a:lnTo>
                <a:lnTo>
                  <a:pt x="4" y="12"/>
                </a:lnTo>
                <a:lnTo>
                  <a:pt x="3" y="14"/>
                </a:lnTo>
                <a:lnTo>
                  <a:pt x="3" y="15"/>
                </a:lnTo>
                <a:lnTo>
                  <a:pt x="1" y="16"/>
                </a:lnTo>
                <a:lnTo>
                  <a:pt x="1" y="18"/>
                </a:lnTo>
                <a:lnTo>
                  <a:pt x="0" y="19"/>
                </a:lnTo>
                <a:lnTo>
                  <a:pt x="0" y="21"/>
                </a:lnTo>
                <a:lnTo>
                  <a:pt x="0" y="22"/>
                </a:lnTo>
                <a:lnTo>
                  <a:pt x="0" y="24"/>
                </a:lnTo>
                <a:lnTo>
                  <a:pt x="0" y="25"/>
                </a:lnTo>
                <a:lnTo>
                  <a:pt x="0" y="26"/>
                </a:lnTo>
                <a:lnTo>
                  <a:pt x="0" y="28"/>
                </a:lnTo>
                <a:lnTo>
                  <a:pt x="0" y="29"/>
                </a:lnTo>
                <a:lnTo>
                  <a:pt x="0" y="31"/>
                </a:lnTo>
                <a:lnTo>
                  <a:pt x="0" y="32"/>
                </a:lnTo>
                <a:lnTo>
                  <a:pt x="1" y="33"/>
                </a:lnTo>
                <a:lnTo>
                  <a:pt x="1" y="35"/>
                </a:lnTo>
                <a:lnTo>
                  <a:pt x="1" y="36"/>
                </a:lnTo>
                <a:lnTo>
                  <a:pt x="3" y="36"/>
                </a:lnTo>
                <a:lnTo>
                  <a:pt x="3" y="38"/>
                </a:lnTo>
                <a:lnTo>
                  <a:pt x="4" y="39"/>
                </a:lnTo>
                <a:lnTo>
                  <a:pt x="4" y="40"/>
                </a:lnTo>
                <a:lnTo>
                  <a:pt x="5" y="40"/>
                </a:lnTo>
                <a:lnTo>
                  <a:pt x="5" y="42"/>
                </a:lnTo>
                <a:lnTo>
                  <a:pt x="7" y="43"/>
                </a:lnTo>
                <a:lnTo>
                  <a:pt x="8" y="45"/>
                </a:lnTo>
                <a:lnTo>
                  <a:pt x="9" y="46"/>
                </a:lnTo>
                <a:lnTo>
                  <a:pt x="10" y="46"/>
                </a:lnTo>
                <a:lnTo>
                  <a:pt x="12" y="47"/>
                </a:lnTo>
                <a:lnTo>
                  <a:pt x="13" y="49"/>
                </a:lnTo>
                <a:lnTo>
                  <a:pt x="14" y="49"/>
                </a:lnTo>
                <a:lnTo>
                  <a:pt x="16" y="49"/>
                </a:lnTo>
                <a:lnTo>
                  <a:pt x="17" y="50"/>
                </a:lnTo>
                <a:lnTo>
                  <a:pt x="18" y="50"/>
                </a:lnTo>
                <a:lnTo>
                  <a:pt x="20" y="50"/>
                </a:lnTo>
                <a:lnTo>
                  <a:pt x="21" y="50"/>
                </a:lnTo>
                <a:lnTo>
                  <a:pt x="22" y="50"/>
                </a:lnTo>
                <a:lnTo>
                  <a:pt x="24" y="52"/>
                </a:lnTo>
                <a:lnTo>
                  <a:pt x="25" y="50"/>
                </a:lnTo>
                <a:lnTo>
                  <a:pt x="26" y="50"/>
                </a:lnTo>
                <a:lnTo>
                  <a:pt x="27" y="50"/>
                </a:lnTo>
                <a:lnTo>
                  <a:pt x="29" y="50"/>
                </a:lnTo>
                <a:lnTo>
                  <a:pt x="30" y="50"/>
                </a:lnTo>
                <a:lnTo>
                  <a:pt x="31" y="49"/>
                </a:lnTo>
                <a:lnTo>
                  <a:pt x="33" y="49"/>
                </a:lnTo>
                <a:lnTo>
                  <a:pt x="34" y="49"/>
                </a:lnTo>
                <a:lnTo>
                  <a:pt x="34" y="47"/>
                </a:lnTo>
                <a:lnTo>
                  <a:pt x="35" y="47"/>
                </a:lnTo>
                <a:lnTo>
                  <a:pt x="37" y="46"/>
                </a:lnTo>
                <a:lnTo>
                  <a:pt x="38" y="46"/>
                </a:lnTo>
                <a:lnTo>
                  <a:pt x="38" y="45"/>
                </a:lnTo>
                <a:lnTo>
                  <a:pt x="39" y="45"/>
                </a:lnTo>
                <a:lnTo>
                  <a:pt x="41" y="43"/>
                </a:lnTo>
                <a:lnTo>
                  <a:pt x="42" y="42"/>
                </a:lnTo>
                <a:lnTo>
                  <a:pt x="42" y="40"/>
                </a:lnTo>
                <a:lnTo>
                  <a:pt x="43" y="40"/>
                </a:lnTo>
                <a:lnTo>
                  <a:pt x="43" y="39"/>
                </a:lnTo>
                <a:lnTo>
                  <a:pt x="45" y="38"/>
                </a:lnTo>
                <a:lnTo>
                  <a:pt x="45" y="36"/>
                </a:lnTo>
                <a:lnTo>
                  <a:pt x="46" y="36"/>
                </a:lnTo>
                <a:lnTo>
                  <a:pt x="46" y="35"/>
                </a:lnTo>
                <a:lnTo>
                  <a:pt x="46" y="33"/>
                </a:lnTo>
                <a:lnTo>
                  <a:pt x="46" y="32"/>
                </a:lnTo>
                <a:lnTo>
                  <a:pt x="47" y="31"/>
                </a:lnTo>
                <a:lnTo>
                  <a:pt x="47" y="29"/>
                </a:lnTo>
                <a:lnTo>
                  <a:pt x="47" y="28"/>
                </a:lnTo>
                <a:lnTo>
                  <a:pt x="47" y="26"/>
                </a:lnTo>
                <a:lnTo>
                  <a:pt x="47" y="25"/>
                </a:lnTo>
                <a:lnTo>
                  <a:pt x="47" y="24"/>
                </a:lnTo>
                <a:lnTo>
                  <a:pt x="47" y="22"/>
                </a:lnTo>
                <a:lnTo>
                  <a:pt x="47" y="21"/>
                </a:lnTo>
                <a:lnTo>
                  <a:pt x="46" y="19"/>
                </a:lnTo>
                <a:lnTo>
                  <a:pt x="46" y="18"/>
                </a:lnTo>
                <a:lnTo>
                  <a:pt x="46" y="16"/>
                </a:lnTo>
                <a:lnTo>
                  <a:pt x="45" y="15"/>
                </a:lnTo>
                <a:lnTo>
                  <a:pt x="45" y="14"/>
                </a:lnTo>
                <a:lnTo>
                  <a:pt x="43" y="12"/>
                </a:lnTo>
                <a:lnTo>
                  <a:pt x="43" y="11"/>
                </a:lnTo>
                <a:lnTo>
                  <a:pt x="42" y="11"/>
                </a:lnTo>
                <a:lnTo>
                  <a:pt x="42" y="9"/>
                </a:lnTo>
                <a:lnTo>
                  <a:pt x="41" y="8"/>
                </a:lnTo>
                <a:lnTo>
                  <a:pt x="39" y="7"/>
                </a:lnTo>
                <a:lnTo>
                  <a:pt x="38" y="7"/>
                </a:lnTo>
                <a:lnTo>
                  <a:pt x="38" y="5"/>
                </a:lnTo>
                <a:lnTo>
                  <a:pt x="37" y="5"/>
                </a:lnTo>
                <a:lnTo>
                  <a:pt x="35" y="4"/>
                </a:lnTo>
                <a:lnTo>
                  <a:pt x="34" y="4"/>
                </a:lnTo>
                <a:lnTo>
                  <a:pt x="34" y="2"/>
                </a:lnTo>
                <a:lnTo>
                  <a:pt x="33" y="2"/>
                </a:lnTo>
                <a:lnTo>
                  <a:pt x="31" y="2"/>
                </a:lnTo>
                <a:lnTo>
                  <a:pt x="30" y="1"/>
                </a:lnTo>
                <a:lnTo>
                  <a:pt x="29" y="1"/>
                </a:lnTo>
                <a:lnTo>
                  <a:pt x="27" y="1"/>
                </a:lnTo>
                <a:lnTo>
                  <a:pt x="26" y="1"/>
                </a:lnTo>
                <a:lnTo>
                  <a:pt x="25" y="1"/>
                </a:lnTo>
                <a:lnTo>
                  <a:pt x="24" y="0"/>
                </a:lnTo>
                <a:lnTo>
                  <a:pt x="24" y="26"/>
                </a:lnTo>
                <a:close/>
              </a:path>
            </a:pathLst>
          </a:custGeom>
          <a:solidFill>
            <a:schemeClr val="tx1"/>
          </a:solidFill>
          <a:ln w="9525">
            <a:solidFill>
              <a:schemeClr val="tx1"/>
            </a:solidFill>
            <a:round/>
            <a:headEnd/>
            <a:tailEnd/>
          </a:ln>
        </p:spPr>
        <p:txBody>
          <a:bodyPr/>
          <a:lstStyle/>
          <a:p>
            <a:endParaRPr lang="en-US"/>
          </a:p>
        </p:txBody>
      </p:sp>
      <p:sp>
        <p:nvSpPr>
          <p:cNvPr id="46095" name="Freeform 13"/>
          <p:cNvSpPr>
            <a:spLocks/>
          </p:cNvSpPr>
          <p:nvPr/>
        </p:nvSpPr>
        <p:spPr bwMode="auto">
          <a:xfrm>
            <a:off x="4129088" y="3502025"/>
            <a:ext cx="230187" cy="20638"/>
          </a:xfrm>
          <a:custGeom>
            <a:avLst/>
            <a:gdLst>
              <a:gd name="T0" fmla="*/ 145 w 145"/>
              <a:gd name="T1" fmla="*/ 7 h 13"/>
              <a:gd name="T2" fmla="*/ 145 w 145"/>
              <a:gd name="T3" fmla="*/ 0 h 13"/>
              <a:gd name="T4" fmla="*/ 0 w 145"/>
              <a:gd name="T5" fmla="*/ 0 h 13"/>
              <a:gd name="T6" fmla="*/ 0 w 145"/>
              <a:gd name="T7" fmla="*/ 13 h 13"/>
              <a:gd name="T8" fmla="*/ 145 w 145"/>
              <a:gd name="T9" fmla="*/ 13 h 13"/>
              <a:gd name="T10" fmla="*/ 145 w 145"/>
              <a:gd name="T11" fmla="*/ 7 h 13"/>
              <a:gd name="T12" fmla="*/ 0 60000 65536"/>
              <a:gd name="T13" fmla="*/ 0 60000 65536"/>
              <a:gd name="T14" fmla="*/ 0 60000 65536"/>
              <a:gd name="T15" fmla="*/ 0 60000 65536"/>
              <a:gd name="T16" fmla="*/ 0 60000 65536"/>
              <a:gd name="T17" fmla="*/ 0 60000 65536"/>
              <a:gd name="T18" fmla="*/ 0 w 145"/>
              <a:gd name="T19" fmla="*/ 0 h 13"/>
              <a:gd name="T20" fmla="*/ 145 w 14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5" h="13">
                <a:moveTo>
                  <a:pt x="145" y="7"/>
                </a:moveTo>
                <a:lnTo>
                  <a:pt x="145" y="0"/>
                </a:lnTo>
                <a:lnTo>
                  <a:pt x="0" y="0"/>
                </a:lnTo>
                <a:lnTo>
                  <a:pt x="0" y="13"/>
                </a:lnTo>
                <a:lnTo>
                  <a:pt x="145" y="13"/>
                </a:lnTo>
                <a:lnTo>
                  <a:pt x="145" y="7"/>
                </a:lnTo>
                <a:close/>
              </a:path>
            </a:pathLst>
          </a:custGeom>
          <a:solidFill>
            <a:schemeClr val="tx1"/>
          </a:solidFill>
          <a:ln w="9525">
            <a:solidFill>
              <a:schemeClr val="tx1"/>
            </a:solidFill>
            <a:round/>
            <a:headEnd/>
            <a:tailEnd/>
          </a:ln>
        </p:spPr>
        <p:txBody>
          <a:bodyPr/>
          <a:lstStyle/>
          <a:p>
            <a:endParaRPr lang="en-US"/>
          </a:p>
        </p:txBody>
      </p:sp>
      <p:sp>
        <p:nvSpPr>
          <p:cNvPr id="46096" name="Freeform 14"/>
          <p:cNvSpPr>
            <a:spLocks/>
          </p:cNvSpPr>
          <p:nvPr/>
        </p:nvSpPr>
        <p:spPr bwMode="auto">
          <a:xfrm>
            <a:off x="5397500" y="3471863"/>
            <a:ext cx="74613" cy="82550"/>
          </a:xfrm>
          <a:custGeom>
            <a:avLst/>
            <a:gdLst>
              <a:gd name="T0" fmla="*/ 24 w 47"/>
              <a:gd name="T1" fmla="*/ 52 h 52"/>
              <a:gd name="T2" fmla="*/ 25 w 47"/>
              <a:gd name="T3" fmla="*/ 50 h 52"/>
              <a:gd name="T4" fmla="*/ 28 w 47"/>
              <a:gd name="T5" fmla="*/ 50 h 52"/>
              <a:gd name="T6" fmla="*/ 30 w 47"/>
              <a:gd name="T7" fmla="*/ 50 h 52"/>
              <a:gd name="T8" fmla="*/ 33 w 47"/>
              <a:gd name="T9" fmla="*/ 49 h 52"/>
              <a:gd name="T10" fmla="*/ 36 w 47"/>
              <a:gd name="T11" fmla="*/ 47 h 52"/>
              <a:gd name="T12" fmla="*/ 38 w 47"/>
              <a:gd name="T13" fmla="*/ 45 h 52"/>
              <a:gd name="T14" fmla="*/ 40 w 47"/>
              <a:gd name="T15" fmla="*/ 43 h 52"/>
              <a:gd name="T16" fmla="*/ 41 w 47"/>
              <a:gd name="T17" fmla="*/ 42 h 52"/>
              <a:gd name="T18" fmla="*/ 44 w 47"/>
              <a:gd name="T19" fmla="*/ 39 h 52"/>
              <a:gd name="T20" fmla="*/ 45 w 47"/>
              <a:gd name="T21" fmla="*/ 36 h 52"/>
              <a:gd name="T22" fmla="*/ 46 w 47"/>
              <a:gd name="T23" fmla="*/ 33 h 52"/>
              <a:gd name="T24" fmla="*/ 46 w 47"/>
              <a:gd name="T25" fmla="*/ 31 h 52"/>
              <a:gd name="T26" fmla="*/ 46 w 47"/>
              <a:gd name="T27" fmla="*/ 28 h 52"/>
              <a:gd name="T28" fmla="*/ 47 w 47"/>
              <a:gd name="T29" fmla="*/ 25 h 52"/>
              <a:gd name="T30" fmla="*/ 46 w 47"/>
              <a:gd name="T31" fmla="*/ 22 h 52"/>
              <a:gd name="T32" fmla="*/ 46 w 47"/>
              <a:gd name="T33" fmla="*/ 19 h 52"/>
              <a:gd name="T34" fmla="*/ 45 w 47"/>
              <a:gd name="T35" fmla="*/ 16 h 52"/>
              <a:gd name="T36" fmla="*/ 44 w 47"/>
              <a:gd name="T37" fmla="*/ 14 h 52"/>
              <a:gd name="T38" fmla="*/ 44 w 47"/>
              <a:gd name="T39" fmla="*/ 11 h 52"/>
              <a:gd name="T40" fmla="*/ 41 w 47"/>
              <a:gd name="T41" fmla="*/ 9 h 52"/>
              <a:gd name="T42" fmla="*/ 40 w 47"/>
              <a:gd name="T43" fmla="*/ 8 h 52"/>
              <a:gd name="T44" fmla="*/ 38 w 47"/>
              <a:gd name="T45" fmla="*/ 7 h 52"/>
              <a:gd name="T46" fmla="*/ 36 w 47"/>
              <a:gd name="T47" fmla="*/ 4 h 52"/>
              <a:gd name="T48" fmla="*/ 33 w 47"/>
              <a:gd name="T49" fmla="*/ 2 h 52"/>
              <a:gd name="T50" fmla="*/ 30 w 47"/>
              <a:gd name="T51" fmla="*/ 1 h 52"/>
              <a:gd name="T52" fmla="*/ 28 w 47"/>
              <a:gd name="T53" fmla="*/ 1 h 52"/>
              <a:gd name="T54" fmla="*/ 25 w 47"/>
              <a:gd name="T55" fmla="*/ 1 h 52"/>
              <a:gd name="T56" fmla="*/ 23 w 47"/>
              <a:gd name="T57" fmla="*/ 1 h 52"/>
              <a:gd name="T58" fmla="*/ 20 w 47"/>
              <a:gd name="T59" fmla="*/ 1 h 52"/>
              <a:gd name="T60" fmla="*/ 17 w 47"/>
              <a:gd name="T61" fmla="*/ 1 h 52"/>
              <a:gd name="T62" fmla="*/ 15 w 47"/>
              <a:gd name="T63" fmla="*/ 2 h 52"/>
              <a:gd name="T64" fmla="*/ 12 w 47"/>
              <a:gd name="T65" fmla="*/ 4 h 52"/>
              <a:gd name="T66" fmla="*/ 11 w 47"/>
              <a:gd name="T67" fmla="*/ 5 h 52"/>
              <a:gd name="T68" fmla="*/ 8 w 47"/>
              <a:gd name="T69" fmla="*/ 7 h 52"/>
              <a:gd name="T70" fmla="*/ 7 w 47"/>
              <a:gd name="T71" fmla="*/ 8 h 52"/>
              <a:gd name="T72" fmla="*/ 6 w 47"/>
              <a:gd name="T73" fmla="*/ 9 h 52"/>
              <a:gd name="T74" fmla="*/ 3 w 47"/>
              <a:gd name="T75" fmla="*/ 12 h 52"/>
              <a:gd name="T76" fmla="*/ 2 w 47"/>
              <a:gd name="T77" fmla="*/ 15 h 52"/>
              <a:gd name="T78" fmla="*/ 0 w 47"/>
              <a:gd name="T79" fmla="*/ 18 h 52"/>
              <a:gd name="T80" fmla="*/ 0 w 47"/>
              <a:gd name="T81" fmla="*/ 21 h 52"/>
              <a:gd name="T82" fmla="*/ 0 w 47"/>
              <a:gd name="T83" fmla="*/ 24 h 52"/>
              <a:gd name="T84" fmla="*/ 0 w 47"/>
              <a:gd name="T85" fmla="*/ 26 h 52"/>
              <a:gd name="T86" fmla="*/ 0 w 47"/>
              <a:gd name="T87" fmla="*/ 29 h 52"/>
              <a:gd name="T88" fmla="*/ 0 w 47"/>
              <a:gd name="T89" fmla="*/ 32 h 52"/>
              <a:gd name="T90" fmla="*/ 2 w 47"/>
              <a:gd name="T91" fmla="*/ 35 h 52"/>
              <a:gd name="T92" fmla="*/ 3 w 47"/>
              <a:gd name="T93" fmla="*/ 38 h 52"/>
              <a:gd name="T94" fmla="*/ 4 w 47"/>
              <a:gd name="T95" fmla="*/ 40 h 52"/>
              <a:gd name="T96" fmla="*/ 6 w 47"/>
              <a:gd name="T97" fmla="*/ 43 h 52"/>
              <a:gd name="T98" fmla="*/ 7 w 47"/>
              <a:gd name="T99" fmla="*/ 45 h 52"/>
              <a:gd name="T100" fmla="*/ 10 w 47"/>
              <a:gd name="T101" fmla="*/ 46 h 52"/>
              <a:gd name="T102" fmla="*/ 12 w 47"/>
              <a:gd name="T103" fmla="*/ 47 h 52"/>
              <a:gd name="T104" fmla="*/ 15 w 47"/>
              <a:gd name="T105" fmla="*/ 49 h 52"/>
              <a:gd name="T106" fmla="*/ 17 w 47"/>
              <a:gd name="T107" fmla="*/ 50 h 52"/>
              <a:gd name="T108" fmla="*/ 20 w 47"/>
              <a:gd name="T109" fmla="*/ 50 h 52"/>
              <a:gd name="T110" fmla="*/ 23 w 47"/>
              <a:gd name="T111" fmla="*/ 50 h 52"/>
              <a:gd name="T112" fmla="*/ 24 w 47"/>
              <a:gd name="T113" fmla="*/ 26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52"/>
              <a:gd name="T173" fmla="*/ 47 w 47"/>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52">
                <a:moveTo>
                  <a:pt x="24" y="26"/>
                </a:moveTo>
                <a:lnTo>
                  <a:pt x="24" y="52"/>
                </a:lnTo>
                <a:lnTo>
                  <a:pt x="24" y="50"/>
                </a:lnTo>
                <a:lnTo>
                  <a:pt x="25" y="50"/>
                </a:lnTo>
                <a:lnTo>
                  <a:pt x="27" y="50"/>
                </a:lnTo>
                <a:lnTo>
                  <a:pt x="28" y="50"/>
                </a:lnTo>
                <a:lnTo>
                  <a:pt x="29" y="50"/>
                </a:lnTo>
                <a:lnTo>
                  <a:pt x="30" y="50"/>
                </a:lnTo>
                <a:lnTo>
                  <a:pt x="32" y="49"/>
                </a:lnTo>
                <a:lnTo>
                  <a:pt x="33" y="49"/>
                </a:lnTo>
                <a:lnTo>
                  <a:pt x="34" y="47"/>
                </a:lnTo>
                <a:lnTo>
                  <a:pt x="36" y="47"/>
                </a:lnTo>
                <a:lnTo>
                  <a:pt x="37" y="46"/>
                </a:lnTo>
                <a:lnTo>
                  <a:pt x="38" y="45"/>
                </a:lnTo>
                <a:lnTo>
                  <a:pt x="40" y="45"/>
                </a:lnTo>
                <a:lnTo>
                  <a:pt x="40" y="43"/>
                </a:lnTo>
                <a:lnTo>
                  <a:pt x="41" y="43"/>
                </a:lnTo>
                <a:lnTo>
                  <a:pt x="41" y="42"/>
                </a:lnTo>
                <a:lnTo>
                  <a:pt x="42" y="40"/>
                </a:lnTo>
                <a:lnTo>
                  <a:pt x="44" y="39"/>
                </a:lnTo>
                <a:lnTo>
                  <a:pt x="44" y="38"/>
                </a:lnTo>
                <a:lnTo>
                  <a:pt x="45" y="36"/>
                </a:lnTo>
                <a:lnTo>
                  <a:pt x="45" y="35"/>
                </a:lnTo>
                <a:lnTo>
                  <a:pt x="46" y="33"/>
                </a:lnTo>
                <a:lnTo>
                  <a:pt x="46" y="32"/>
                </a:lnTo>
                <a:lnTo>
                  <a:pt x="46" y="31"/>
                </a:lnTo>
                <a:lnTo>
                  <a:pt x="46" y="29"/>
                </a:lnTo>
                <a:lnTo>
                  <a:pt x="46" y="28"/>
                </a:lnTo>
                <a:lnTo>
                  <a:pt x="47" y="26"/>
                </a:lnTo>
                <a:lnTo>
                  <a:pt x="47" y="25"/>
                </a:lnTo>
                <a:lnTo>
                  <a:pt x="46" y="24"/>
                </a:lnTo>
                <a:lnTo>
                  <a:pt x="46" y="22"/>
                </a:lnTo>
                <a:lnTo>
                  <a:pt x="46" y="21"/>
                </a:lnTo>
                <a:lnTo>
                  <a:pt x="46" y="19"/>
                </a:lnTo>
                <a:lnTo>
                  <a:pt x="46" y="18"/>
                </a:lnTo>
                <a:lnTo>
                  <a:pt x="45" y="16"/>
                </a:lnTo>
                <a:lnTo>
                  <a:pt x="45" y="15"/>
                </a:lnTo>
                <a:lnTo>
                  <a:pt x="44" y="14"/>
                </a:lnTo>
                <a:lnTo>
                  <a:pt x="44" y="12"/>
                </a:lnTo>
                <a:lnTo>
                  <a:pt x="44" y="11"/>
                </a:lnTo>
                <a:lnTo>
                  <a:pt x="42" y="11"/>
                </a:lnTo>
                <a:lnTo>
                  <a:pt x="41" y="9"/>
                </a:lnTo>
                <a:lnTo>
                  <a:pt x="41" y="8"/>
                </a:lnTo>
                <a:lnTo>
                  <a:pt x="40" y="8"/>
                </a:lnTo>
                <a:lnTo>
                  <a:pt x="40" y="7"/>
                </a:lnTo>
                <a:lnTo>
                  <a:pt x="38" y="7"/>
                </a:lnTo>
                <a:lnTo>
                  <a:pt x="37" y="5"/>
                </a:lnTo>
                <a:lnTo>
                  <a:pt x="36" y="4"/>
                </a:lnTo>
                <a:lnTo>
                  <a:pt x="34" y="4"/>
                </a:lnTo>
                <a:lnTo>
                  <a:pt x="33" y="2"/>
                </a:lnTo>
                <a:lnTo>
                  <a:pt x="32" y="2"/>
                </a:lnTo>
                <a:lnTo>
                  <a:pt x="30" y="1"/>
                </a:lnTo>
                <a:lnTo>
                  <a:pt x="29" y="1"/>
                </a:lnTo>
                <a:lnTo>
                  <a:pt x="28" y="1"/>
                </a:lnTo>
                <a:lnTo>
                  <a:pt x="27" y="1"/>
                </a:lnTo>
                <a:lnTo>
                  <a:pt x="25" y="1"/>
                </a:lnTo>
                <a:lnTo>
                  <a:pt x="24" y="0"/>
                </a:lnTo>
                <a:lnTo>
                  <a:pt x="23" y="1"/>
                </a:lnTo>
                <a:lnTo>
                  <a:pt x="21" y="1"/>
                </a:lnTo>
                <a:lnTo>
                  <a:pt x="20" y="1"/>
                </a:lnTo>
                <a:lnTo>
                  <a:pt x="19" y="1"/>
                </a:lnTo>
                <a:lnTo>
                  <a:pt x="17" y="1"/>
                </a:lnTo>
                <a:lnTo>
                  <a:pt x="16" y="1"/>
                </a:lnTo>
                <a:lnTo>
                  <a:pt x="15" y="2"/>
                </a:lnTo>
                <a:lnTo>
                  <a:pt x="13" y="2"/>
                </a:lnTo>
                <a:lnTo>
                  <a:pt x="12" y="4"/>
                </a:lnTo>
                <a:lnTo>
                  <a:pt x="11" y="4"/>
                </a:lnTo>
                <a:lnTo>
                  <a:pt x="11" y="5"/>
                </a:lnTo>
                <a:lnTo>
                  <a:pt x="10" y="5"/>
                </a:lnTo>
                <a:lnTo>
                  <a:pt x="8" y="7"/>
                </a:lnTo>
                <a:lnTo>
                  <a:pt x="7" y="7"/>
                </a:lnTo>
                <a:lnTo>
                  <a:pt x="7" y="8"/>
                </a:lnTo>
                <a:lnTo>
                  <a:pt x="6" y="8"/>
                </a:lnTo>
                <a:lnTo>
                  <a:pt x="6" y="9"/>
                </a:lnTo>
                <a:lnTo>
                  <a:pt x="4" y="11"/>
                </a:lnTo>
                <a:lnTo>
                  <a:pt x="3" y="12"/>
                </a:lnTo>
                <a:lnTo>
                  <a:pt x="3" y="14"/>
                </a:lnTo>
                <a:lnTo>
                  <a:pt x="2" y="15"/>
                </a:lnTo>
                <a:lnTo>
                  <a:pt x="2" y="16"/>
                </a:lnTo>
                <a:lnTo>
                  <a:pt x="0" y="18"/>
                </a:lnTo>
                <a:lnTo>
                  <a:pt x="0" y="19"/>
                </a:lnTo>
                <a:lnTo>
                  <a:pt x="0" y="21"/>
                </a:lnTo>
                <a:lnTo>
                  <a:pt x="0" y="22"/>
                </a:lnTo>
                <a:lnTo>
                  <a:pt x="0" y="24"/>
                </a:lnTo>
                <a:lnTo>
                  <a:pt x="0" y="25"/>
                </a:lnTo>
                <a:lnTo>
                  <a:pt x="0" y="26"/>
                </a:lnTo>
                <a:lnTo>
                  <a:pt x="0" y="28"/>
                </a:lnTo>
                <a:lnTo>
                  <a:pt x="0" y="29"/>
                </a:lnTo>
                <a:lnTo>
                  <a:pt x="0" y="31"/>
                </a:lnTo>
                <a:lnTo>
                  <a:pt x="0" y="32"/>
                </a:lnTo>
                <a:lnTo>
                  <a:pt x="0" y="33"/>
                </a:lnTo>
                <a:lnTo>
                  <a:pt x="2" y="35"/>
                </a:lnTo>
                <a:lnTo>
                  <a:pt x="2" y="36"/>
                </a:lnTo>
                <a:lnTo>
                  <a:pt x="3" y="38"/>
                </a:lnTo>
                <a:lnTo>
                  <a:pt x="3" y="39"/>
                </a:lnTo>
                <a:lnTo>
                  <a:pt x="4" y="40"/>
                </a:lnTo>
                <a:lnTo>
                  <a:pt x="6" y="42"/>
                </a:lnTo>
                <a:lnTo>
                  <a:pt x="6" y="43"/>
                </a:lnTo>
                <a:lnTo>
                  <a:pt x="7" y="43"/>
                </a:lnTo>
                <a:lnTo>
                  <a:pt x="7" y="45"/>
                </a:lnTo>
                <a:lnTo>
                  <a:pt x="8" y="45"/>
                </a:lnTo>
                <a:lnTo>
                  <a:pt x="10" y="46"/>
                </a:lnTo>
                <a:lnTo>
                  <a:pt x="11" y="47"/>
                </a:lnTo>
                <a:lnTo>
                  <a:pt x="12" y="47"/>
                </a:lnTo>
                <a:lnTo>
                  <a:pt x="13" y="49"/>
                </a:lnTo>
                <a:lnTo>
                  <a:pt x="15" y="49"/>
                </a:lnTo>
                <a:lnTo>
                  <a:pt x="16" y="50"/>
                </a:lnTo>
                <a:lnTo>
                  <a:pt x="17" y="50"/>
                </a:lnTo>
                <a:lnTo>
                  <a:pt x="19" y="50"/>
                </a:lnTo>
                <a:lnTo>
                  <a:pt x="20" y="50"/>
                </a:lnTo>
                <a:lnTo>
                  <a:pt x="21" y="50"/>
                </a:lnTo>
                <a:lnTo>
                  <a:pt x="23" y="50"/>
                </a:lnTo>
                <a:lnTo>
                  <a:pt x="24" y="52"/>
                </a:lnTo>
                <a:lnTo>
                  <a:pt x="24" y="26"/>
                </a:lnTo>
                <a:close/>
              </a:path>
            </a:pathLst>
          </a:custGeom>
          <a:solidFill>
            <a:schemeClr val="tx1"/>
          </a:solidFill>
          <a:ln w="9525">
            <a:solidFill>
              <a:schemeClr val="tx1"/>
            </a:solidFill>
            <a:round/>
            <a:headEnd/>
            <a:tailEnd/>
          </a:ln>
        </p:spPr>
        <p:txBody>
          <a:bodyPr/>
          <a:lstStyle/>
          <a:p>
            <a:endParaRPr lang="en-US"/>
          </a:p>
        </p:txBody>
      </p:sp>
      <p:sp>
        <p:nvSpPr>
          <p:cNvPr id="46097" name="Freeform 15"/>
          <p:cNvSpPr>
            <a:spLocks/>
          </p:cNvSpPr>
          <p:nvPr/>
        </p:nvSpPr>
        <p:spPr bwMode="auto">
          <a:xfrm>
            <a:off x="5187950" y="3502025"/>
            <a:ext cx="247650" cy="20638"/>
          </a:xfrm>
          <a:custGeom>
            <a:avLst/>
            <a:gdLst>
              <a:gd name="T0" fmla="*/ 0 w 156"/>
              <a:gd name="T1" fmla="*/ 6 h 13"/>
              <a:gd name="T2" fmla="*/ 0 w 156"/>
              <a:gd name="T3" fmla="*/ 13 h 13"/>
              <a:gd name="T4" fmla="*/ 156 w 156"/>
              <a:gd name="T5" fmla="*/ 13 h 13"/>
              <a:gd name="T6" fmla="*/ 156 w 156"/>
              <a:gd name="T7" fmla="*/ 0 h 13"/>
              <a:gd name="T8" fmla="*/ 0 w 156"/>
              <a:gd name="T9" fmla="*/ 0 h 13"/>
              <a:gd name="T10" fmla="*/ 0 w 156"/>
              <a:gd name="T11" fmla="*/ 6 h 13"/>
              <a:gd name="T12" fmla="*/ 0 60000 65536"/>
              <a:gd name="T13" fmla="*/ 0 60000 65536"/>
              <a:gd name="T14" fmla="*/ 0 60000 65536"/>
              <a:gd name="T15" fmla="*/ 0 60000 65536"/>
              <a:gd name="T16" fmla="*/ 0 60000 65536"/>
              <a:gd name="T17" fmla="*/ 0 60000 65536"/>
              <a:gd name="T18" fmla="*/ 0 w 156"/>
              <a:gd name="T19" fmla="*/ 0 h 13"/>
              <a:gd name="T20" fmla="*/ 156 w 15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6" h="13">
                <a:moveTo>
                  <a:pt x="0" y="6"/>
                </a:moveTo>
                <a:lnTo>
                  <a:pt x="0" y="13"/>
                </a:lnTo>
                <a:lnTo>
                  <a:pt x="156" y="13"/>
                </a:lnTo>
                <a:lnTo>
                  <a:pt x="156"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098" name="Freeform 16"/>
          <p:cNvSpPr>
            <a:spLocks/>
          </p:cNvSpPr>
          <p:nvPr/>
        </p:nvSpPr>
        <p:spPr bwMode="auto">
          <a:xfrm>
            <a:off x="5013325" y="3416300"/>
            <a:ext cx="92075" cy="96838"/>
          </a:xfrm>
          <a:custGeom>
            <a:avLst/>
            <a:gdLst>
              <a:gd name="T0" fmla="*/ 55 w 58"/>
              <a:gd name="T1" fmla="*/ 0 h 61"/>
              <a:gd name="T2" fmla="*/ 50 w 58"/>
              <a:gd name="T3" fmla="*/ 1 h 61"/>
              <a:gd name="T4" fmla="*/ 43 w 58"/>
              <a:gd name="T5" fmla="*/ 2 h 61"/>
              <a:gd name="T6" fmla="*/ 38 w 58"/>
              <a:gd name="T7" fmla="*/ 4 h 61"/>
              <a:gd name="T8" fmla="*/ 33 w 58"/>
              <a:gd name="T9" fmla="*/ 7 h 61"/>
              <a:gd name="T10" fmla="*/ 29 w 58"/>
              <a:gd name="T11" fmla="*/ 9 h 61"/>
              <a:gd name="T12" fmla="*/ 24 w 58"/>
              <a:gd name="T13" fmla="*/ 12 h 61"/>
              <a:gd name="T14" fmla="*/ 20 w 58"/>
              <a:gd name="T15" fmla="*/ 16 h 61"/>
              <a:gd name="T16" fmla="*/ 16 w 58"/>
              <a:gd name="T17" fmla="*/ 21 h 61"/>
              <a:gd name="T18" fmla="*/ 12 w 58"/>
              <a:gd name="T19" fmla="*/ 25 h 61"/>
              <a:gd name="T20" fmla="*/ 9 w 58"/>
              <a:gd name="T21" fmla="*/ 30 h 61"/>
              <a:gd name="T22" fmla="*/ 7 w 58"/>
              <a:gd name="T23" fmla="*/ 35 h 61"/>
              <a:gd name="T24" fmla="*/ 4 w 58"/>
              <a:gd name="T25" fmla="*/ 40 h 61"/>
              <a:gd name="T26" fmla="*/ 3 w 58"/>
              <a:gd name="T27" fmla="*/ 46 h 61"/>
              <a:gd name="T28" fmla="*/ 1 w 58"/>
              <a:gd name="T29" fmla="*/ 53 h 61"/>
              <a:gd name="T30" fmla="*/ 0 w 58"/>
              <a:gd name="T31" fmla="*/ 59 h 61"/>
              <a:gd name="T32" fmla="*/ 12 w 58"/>
              <a:gd name="T33" fmla="*/ 61 h 61"/>
              <a:gd name="T34" fmla="*/ 12 w 58"/>
              <a:gd name="T35" fmla="*/ 57 h 61"/>
              <a:gd name="T36" fmla="*/ 12 w 58"/>
              <a:gd name="T37" fmla="*/ 51 h 61"/>
              <a:gd name="T38" fmla="*/ 13 w 58"/>
              <a:gd name="T39" fmla="*/ 47 h 61"/>
              <a:gd name="T40" fmla="*/ 15 w 58"/>
              <a:gd name="T41" fmla="*/ 43 h 61"/>
              <a:gd name="T42" fmla="*/ 17 w 58"/>
              <a:gd name="T43" fmla="*/ 37 h 61"/>
              <a:gd name="T44" fmla="*/ 20 w 58"/>
              <a:gd name="T45" fmla="*/ 33 h 61"/>
              <a:gd name="T46" fmla="*/ 22 w 58"/>
              <a:gd name="T47" fmla="*/ 30 h 61"/>
              <a:gd name="T48" fmla="*/ 25 w 58"/>
              <a:gd name="T49" fmla="*/ 26 h 61"/>
              <a:gd name="T50" fmla="*/ 29 w 58"/>
              <a:gd name="T51" fmla="*/ 23 h 61"/>
              <a:gd name="T52" fmla="*/ 32 w 58"/>
              <a:gd name="T53" fmla="*/ 21 h 61"/>
              <a:gd name="T54" fmla="*/ 36 w 58"/>
              <a:gd name="T55" fmla="*/ 18 h 61"/>
              <a:gd name="T56" fmla="*/ 39 w 58"/>
              <a:gd name="T57" fmla="*/ 16 h 61"/>
              <a:gd name="T58" fmla="*/ 45 w 58"/>
              <a:gd name="T59" fmla="*/ 14 h 61"/>
              <a:gd name="T60" fmla="*/ 49 w 58"/>
              <a:gd name="T61" fmla="*/ 12 h 61"/>
              <a:gd name="T62" fmla="*/ 54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5" y="0"/>
                </a:lnTo>
                <a:lnTo>
                  <a:pt x="53" y="1"/>
                </a:lnTo>
                <a:lnTo>
                  <a:pt x="50" y="1"/>
                </a:lnTo>
                <a:lnTo>
                  <a:pt x="47" y="1"/>
                </a:lnTo>
                <a:lnTo>
                  <a:pt x="43" y="2"/>
                </a:lnTo>
                <a:lnTo>
                  <a:pt x="41" y="2"/>
                </a:lnTo>
                <a:lnTo>
                  <a:pt x="38" y="4"/>
                </a:lnTo>
                <a:lnTo>
                  <a:pt x="36" y="5"/>
                </a:lnTo>
                <a:lnTo>
                  <a:pt x="33" y="7"/>
                </a:lnTo>
                <a:lnTo>
                  <a:pt x="30" y="8"/>
                </a:lnTo>
                <a:lnTo>
                  <a:pt x="29" y="9"/>
                </a:lnTo>
                <a:lnTo>
                  <a:pt x="26" y="11"/>
                </a:lnTo>
                <a:lnTo>
                  <a:pt x="24" y="12"/>
                </a:lnTo>
                <a:lnTo>
                  <a:pt x="21" y="14"/>
                </a:lnTo>
                <a:lnTo>
                  <a:pt x="20" y="16"/>
                </a:lnTo>
                <a:lnTo>
                  <a:pt x="17" y="18"/>
                </a:lnTo>
                <a:lnTo>
                  <a:pt x="16" y="21"/>
                </a:lnTo>
                <a:lnTo>
                  <a:pt x="13" y="22"/>
                </a:lnTo>
                <a:lnTo>
                  <a:pt x="12" y="25"/>
                </a:lnTo>
                <a:lnTo>
                  <a:pt x="11" y="28"/>
                </a:lnTo>
                <a:lnTo>
                  <a:pt x="9" y="30"/>
                </a:lnTo>
                <a:lnTo>
                  <a:pt x="8" y="32"/>
                </a:lnTo>
                <a:lnTo>
                  <a:pt x="7" y="35"/>
                </a:lnTo>
                <a:lnTo>
                  <a:pt x="5" y="37"/>
                </a:lnTo>
                <a:lnTo>
                  <a:pt x="4" y="40"/>
                </a:lnTo>
                <a:lnTo>
                  <a:pt x="3" y="43"/>
                </a:lnTo>
                <a:lnTo>
                  <a:pt x="3" y="46"/>
                </a:lnTo>
                <a:lnTo>
                  <a:pt x="1" y="50"/>
                </a:lnTo>
                <a:lnTo>
                  <a:pt x="1" y="53"/>
                </a:lnTo>
                <a:lnTo>
                  <a:pt x="0" y="56"/>
                </a:lnTo>
                <a:lnTo>
                  <a:pt x="0" y="59"/>
                </a:lnTo>
                <a:lnTo>
                  <a:pt x="0" y="61"/>
                </a:lnTo>
                <a:lnTo>
                  <a:pt x="12" y="61"/>
                </a:lnTo>
                <a:lnTo>
                  <a:pt x="12" y="60"/>
                </a:lnTo>
                <a:lnTo>
                  <a:pt x="12" y="57"/>
                </a:lnTo>
                <a:lnTo>
                  <a:pt x="12" y="54"/>
                </a:lnTo>
                <a:lnTo>
                  <a:pt x="12" y="51"/>
                </a:lnTo>
                <a:lnTo>
                  <a:pt x="13" y="50"/>
                </a:lnTo>
                <a:lnTo>
                  <a:pt x="13" y="47"/>
                </a:lnTo>
                <a:lnTo>
                  <a:pt x="15" y="44"/>
                </a:lnTo>
                <a:lnTo>
                  <a:pt x="15" y="43"/>
                </a:lnTo>
                <a:lnTo>
                  <a:pt x="16" y="40"/>
                </a:lnTo>
                <a:lnTo>
                  <a:pt x="17" y="37"/>
                </a:lnTo>
                <a:lnTo>
                  <a:pt x="19" y="36"/>
                </a:lnTo>
                <a:lnTo>
                  <a:pt x="20" y="33"/>
                </a:lnTo>
                <a:lnTo>
                  <a:pt x="21" y="32"/>
                </a:lnTo>
                <a:lnTo>
                  <a:pt x="22" y="30"/>
                </a:lnTo>
                <a:lnTo>
                  <a:pt x="24" y="28"/>
                </a:lnTo>
                <a:lnTo>
                  <a:pt x="25" y="26"/>
                </a:lnTo>
                <a:lnTo>
                  <a:pt x="26" y="25"/>
                </a:lnTo>
                <a:lnTo>
                  <a:pt x="29" y="23"/>
                </a:lnTo>
                <a:lnTo>
                  <a:pt x="30" y="22"/>
                </a:lnTo>
                <a:lnTo>
                  <a:pt x="32" y="21"/>
                </a:lnTo>
                <a:lnTo>
                  <a:pt x="34" y="19"/>
                </a:lnTo>
                <a:lnTo>
                  <a:pt x="36" y="18"/>
                </a:lnTo>
                <a:lnTo>
                  <a:pt x="38" y="16"/>
                </a:lnTo>
                <a:lnTo>
                  <a:pt x="39" y="16"/>
                </a:lnTo>
                <a:lnTo>
                  <a:pt x="42" y="15"/>
                </a:lnTo>
                <a:lnTo>
                  <a:pt x="45" y="14"/>
                </a:lnTo>
                <a:lnTo>
                  <a:pt x="46" y="14"/>
                </a:lnTo>
                <a:lnTo>
                  <a:pt x="49" y="12"/>
                </a:lnTo>
                <a:lnTo>
                  <a:pt x="51" y="12"/>
                </a:lnTo>
                <a:lnTo>
                  <a:pt x="54" y="12"/>
                </a:lnTo>
                <a:lnTo>
                  <a:pt x="56"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099" name="Freeform 17"/>
          <p:cNvSpPr>
            <a:spLocks/>
          </p:cNvSpPr>
          <p:nvPr/>
        </p:nvSpPr>
        <p:spPr bwMode="auto">
          <a:xfrm>
            <a:off x="5105400" y="3416300"/>
            <a:ext cx="90488" cy="96838"/>
          </a:xfrm>
          <a:custGeom>
            <a:avLst/>
            <a:gdLst>
              <a:gd name="T0" fmla="*/ 57 w 57"/>
              <a:gd name="T1" fmla="*/ 59 h 61"/>
              <a:gd name="T2" fmla="*/ 57 w 57"/>
              <a:gd name="T3" fmla="*/ 53 h 61"/>
              <a:gd name="T4" fmla="*/ 56 w 57"/>
              <a:gd name="T5" fmla="*/ 46 h 61"/>
              <a:gd name="T6" fmla="*/ 55 w 57"/>
              <a:gd name="T7" fmla="*/ 40 h 61"/>
              <a:gd name="T8" fmla="*/ 52 w 57"/>
              <a:gd name="T9" fmla="*/ 35 h 61"/>
              <a:gd name="T10" fmla="*/ 50 w 57"/>
              <a:gd name="T11" fmla="*/ 30 h 61"/>
              <a:gd name="T12" fmla="*/ 47 w 57"/>
              <a:gd name="T13" fmla="*/ 25 h 61"/>
              <a:gd name="T14" fmla="*/ 43 w 57"/>
              <a:gd name="T15" fmla="*/ 21 h 61"/>
              <a:gd name="T16" fmla="*/ 39 w 57"/>
              <a:gd name="T17" fmla="*/ 16 h 61"/>
              <a:gd name="T18" fmla="*/ 35 w 57"/>
              <a:gd name="T19" fmla="*/ 12 h 61"/>
              <a:gd name="T20" fmla="*/ 30 w 57"/>
              <a:gd name="T21" fmla="*/ 9 h 61"/>
              <a:gd name="T22" fmla="*/ 25 w 57"/>
              <a:gd name="T23" fmla="*/ 7 h 61"/>
              <a:gd name="T24" fmla="*/ 21 w 57"/>
              <a:gd name="T25" fmla="*/ 4 h 61"/>
              <a:gd name="T26" fmla="*/ 14 w 57"/>
              <a:gd name="T27" fmla="*/ 2 h 61"/>
              <a:gd name="T28" fmla="*/ 9 w 57"/>
              <a:gd name="T29" fmla="*/ 1 h 61"/>
              <a:gd name="T30" fmla="*/ 4 w 57"/>
              <a:gd name="T31" fmla="*/ 0 h 61"/>
              <a:gd name="T32" fmla="*/ 0 w 57"/>
              <a:gd name="T33" fmla="*/ 12 h 61"/>
              <a:gd name="T34" fmla="*/ 5 w 57"/>
              <a:gd name="T35" fmla="*/ 12 h 61"/>
              <a:gd name="T36" fmla="*/ 10 w 57"/>
              <a:gd name="T37" fmla="*/ 12 h 61"/>
              <a:gd name="T38" fmla="*/ 14 w 57"/>
              <a:gd name="T39" fmla="*/ 14 h 61"/>
              <a:gd name="T40" fmla="*/ 18 w 57"/>
              <a:gd name="T41" fmla="*/ 16 h 61"/>
              <a:gd name="T42" fmla="*/ 22 w 57"/>
              <a:gd name="T43" fmla="*/ 18 h 61"/>
              <a:gd name="T44" fmla="*/ 26 w 57"/>
              <a:gd name="T45" fmla="*/ 21 h 61"/>
              <a:gd name="T46" fmla="*/ 30 w 57"/>
              <a:gd name="T47" fmla="*/ 23 h 61"/>
              <a:gd name="T48" fmla="*/ 34 w 57"/>
              <a:gd name="T49" fmla="*/ 26 h 61"/>
              <a:gd name="T50" fmla="*/ 36 w 57"/>
              <a:gd name="T51" fmla="*/ 30 h 61"/>
              <a:gd name="T52" fmla="*/ 39 w 57"/>
              <a:gd name="T53" fmla="*/ 33 h 61"/>
              <a:gd name="T54" fmla="*/ 42 w 57"/>
              <a:gd name="T55" fmla="*/ 37 h 61"/>
              <a:gd name="T56" fmla="*/ 43 w 57"/>
              <a:gd name="T57" fmla="*/ 43 h 61"/>
              <a:gd name="T58" fmla="*/ 44 w 57"/>
              <a:gd name="T59" fmla="*/ 47 h 61"/>
              <a:gd name="T60" fmla="*/ 46 w 57"/>
              <a:gd name="T61" fmla="*/ 51 h 61"/>
              <a:gd name="T62" fmla="*/ 47 w 57"/>
              <a:gd name="T63" fmla="*/ 57 h 61"/>
              <a:gd name="T64" fmla="*/ 47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61"/>
                </a:moveTo>
                <a:lnTo>
                  <a:pt x="57" y="59"/>
                </a:lnTo>
                <a:lnTo>
                  <a:pt x="57" y="56"/>
                </a:lnTo>
                <a:lnTo>
                  <a:pt x="57" y="53"/>
                </a:lnTo>
                <a:lnTo>
                  <a:pt x="57" y="50"/>
                </a:lnTo>
                <a:lnTo>
                  <a:pt x="56" y="46"/>
                </a:lnTo>
                <a:lnTo>
                  <a:pt x="55" y="43"/>
                </a:lnTo>
                <a:lnTo>
                  <a:pt x="55" y="40"/>
                </a:lnTo>
                <a:lnTo>
                  <a:pt x="53" y="37"/>
                </a:lnTo>
                <a:lnTo>
                  <a:pt x="52" y="35"/>
                </a:lnTo>
                <a:lnTo>
                  <a:pt x="51" y="32"/>
                </a:lnTo>
                <a:lnTo>
                  <a:pt x="50" y="30"/>
                </a:lnTo>
                <a:lnTo>
                  <a:pt x="48" y="28"/>
                </a:lnTo>
                <a:lnTo>
                  <a:pt x="47" y="25"/>
                </a:lnTo>
                <a:lnTo>
                  <a:pt x="44" y="22"/>
                </a:lnTo>
                <a:lnTo>
                  <a:pt x="43" y="21"/>
                </a:lnTo>
                <a:lnTo>
                  <a:pt x="42" y="18"/>
                </a:lnTo>
                <a:lnTo>
                  <a:pt x="39" y="16"/>
                </a:lnTo>
                <a:lnTo>
                  <a:pt x="36" y="14"/>
                </a:lnTo>
                <a:lnTo>
                  <a:pt x="35" y="12"/>
                </a:lnTo>
                <a:lnTo>
                  <a:pt x="33" y="11"/>
                </a:lnTo>
                <a:lnTo>
                  <a:pt x="30" y="9"/>
                </a:lnTo>
                <a:lnTo>
                  <a:pt x="27" y="8"/>
                </a:lnTo>
                <a:lnTo>
                  <a:pt x="25" y="7"/>
                </a:lnTo>
                <a:lnTo>
                  <a:pt x="23" y="5"/>
                </a:lnTo>
                <a:lnTo>
                  <a:pt x="21" y="4"/>
                </a:lnTo>
                <a:lnTo>
                  <a:pt x="17" y="2"/>
                </a:lnTo>
                <a:lnTo>
                  <a:pt x="14" y="2"/>
                </a:lnTo>
                <a:lnTo>
                  <a:pt x="12" y="1"/>
                </a:lnTo>
                <a:lnTo>
                  <a:pt x="9" y="1"/>
                </a:lnTo>
                <a:lnTo>
                  <a:pt x="6" y="1"/>
                </a:lnTo>
                <a:lnTo>
                  <a:pt x="4" y="0"/>
                </a:lnTo>
                <a:lnTo>
                  <a:pt x="0" y="0"/>
                </a:lnTo>
                <a:lnTo>
                  <a:pt x="0" y="12"/>
                </a:lnTo>
                <a:lnTo>
                  <a:pt x="2" y="12"/>
                </a:lnTo>
                <a:lnTo>
                  <a:pt x="5" y="12"/>
                </a:lnTo>
                <a:lnTo>
                  <a:pt x="8" y="12"/>
                </a:lnTo>
                <a:lnTo>
                  <a:pt x="10" y="12"/>
                </a:lnTo>
                <a:lnTo>
                  <a:pt x="12" y="14"/>
                </a:lnTo>
                <a:lnTo>
                  <a:pt x="14" y="14"/>
                </a:lnTo>
                <a:lnTo>
                  <a:pt x="17" y="15"/>
                </a:lnTo>
                <a:lnTo>
                  <a:pt x="18" y="16"/>
                </a:lnTo>
                <a:lnTo>
                  <a:pt x="21" y="16"/>
                </a:lnTo>
                <a:lnTo>
                  <a:pt x="22" y="18"/>
                </a:lnTo>
                <a:lnTo>
                  <a:pt x="25" y="19"/>
                </a:lnTo>
                <a:lnTo>
                  <a:pt x="26" y="21"/>
                </a:lnTo>
                <a:lnTo>
                  <a:pt x="29" y="22"/>
                </a:lnTo>
                <a:lnTo>
                  <a:pt x="30" y="23"/>
                </a:lnTo>
                <a:lnTo>
                  <a:pt x="31" y="25"/>
                </a:lnTo>
                <a:lnTo>
                  <a:pt x="34" y="26"/>
                </a:lnTo>
                <a:lnTo>
                  <a:pt x="35" y="28"/>
                </a:lnTo>
                <a:lnTo>
                  <a:pt x="36" y="30"/>
                </a:lnTo>
                <a:lnTo>
                  <a:pt x="38" y="32"/>
                </a:lnTo>
                <a:lnTo>
                  <a:pt x="39" y="33"/>
                </a:lnTo>
                <a:lnTo>
                  <a:pt x="40" y="36"/>
                </a:lnTo>
                <a:lnTo>
                  <a:pt x="42" y="37"/>
                </a:lnTo>
                <a:lnTo>
                  <a:pt x="43" y="40"/>
                </a:lnTo>
                <a:lnTo>
                  <a:pt x="43" y="43"/>
                </a:lnTo>
                <a:lnTo>
                  <a:pt x="44" y="44"/>
                </a:lnTo>
                <a:lnTo>
                  <a:pt x="44" y="47"/>
                </a:lnTo>
                <a:lnTo>
                  <a:pt x="46" y="50"/>
                </a:lnTo>
                <a:lnTo>
                  <a:pt x="46" y="51"/>
                </a:lnTo>
                <a:lnTo>
                  <a:pt x="47" y="54"/>
                </a:lnTo>
                <a:lnTo>
                  <a:pt x="47" y="57"/>
                </a:lnTo>
                <a:lnTo>
                  <a:pt x="47" y="60"/>
                </a:lnTo>
                <a:lnTo>
                  <a:pt x="47" y="61"/>
                </a:lnTo>
                <a:lnTo>
                  <a:pt x="57" y="61"/>
                </a:lnTo>
                <a:close/>
              </a:path>
            </a:pathLst>
          </a:custGeom>
          <a:solidFill>
            <a:schemeClr val="tx1"/>
          </a:solidFill>
          <a:ln w="9525">
            <a:solidFill>
              <a:schemeClr val="tx1"/>
            </a:solidFill>
            <a:round/>
            <a:headEnd/>
            <a:tailEnd/>
          </a:ln>
        </p:spPr>
        <p:txBody>
          <a:bodyPr/>
          <a:lstStyle/>
          <a:p>
            <a:endParaRPr lang="en-US"/>
          </a:p>
        </p:txBody>
      </p:sp>
      <p:sp>
        <p:nvSpPr>
          <p:cNvPr id="46100" name="Freeform 18"/>
          <p:cNvSpPr>
            <a:spLocks/>
          </p:cNvSpPr>
          <p:nvPr/>
        </p:nvSpPr>
        <p:spPr bwMode="auto">
          <a:xfrm>
            <a:off x="4940300" y="3416300"/>
            <a:ext cx="92075" cy="96838"/>
          </a:xfrm>
          <a:custGeom>
            <a:avLst/>
            <a:gdLst>
              <a:gd name="T0" fmla="*/ 2 w 58"/>
              <a:gd name="T1" fmla="*/ 12 h 61"/>
              <a:gd name="T2" fmla="*/ 7 w 58"/>
              <a:gd name="T3" fmla="*/ 12 h 61"/>
              <a:gd name="T4" fmla="*/ 11 w 58"/>
              <a:gd name="T5" fmla="*/ 14 h 61"/>
              <a:gd name="T6" fmla="*/ 16 w 58"/>
              <a:gd name="T7" fmla="*/ 15 h 61"/>
              <a:gd name="T8" fmla="*/ 20 w 58"/>
              <a:gd name="T9" fmla="*/ 16 h 61"/>
              <a:gd name="T10" fmla="*/ 24 w 58"/>
              <a:gd name="T11" fmla="*/ 19 h 61"/>
              <a:gd name="T12" fmla="*/ 28 w 58"/>
              <a:gd name="T13" fmla="*/ 22 h 61"/>
              <a:gd name="T14" fmla="*/ 32 w 58"/>
              <a:gd name="T15" fmla="*/ 25 h 61"/>
              <a:gd name="T16" fmla="*/ 34 w 58"/>
              <a:gd name="T17" fmla="*/ 28 h 61"/>
              <a:gd name="T18" fmla="*/ 37 w 58"/>
              <a:gd name="T19" fmla="*/ 32 h 61"/>
              <a:gd name="T20" fmla="*/ 40 w 58"/>
              <a:gd name="T21" fmla="*/ 36 h 61"/>
              <a:gd name="T22" fmla="*/ 42 w 58"/>
              <a:gd name="T23" fmla="*/ 40 h 61"/>
              <a:gd name="T24" fmla="*/ 44 w 58"/>
              <a:gd name="T25" fmla="*/ 44 h 61"/>
              <a:gd name="T26" fmla="*/ 45 w 58"/>
              <a:gd name="T27" fmla="*/ 50 h 61"/>
              <a:gd name="T28" fmla="*/ 46 w 58"/>
              <a:gd name="T29" fmla="*/ 54 h 61"/>
              <a:gd name="T30" fmla="*/ 46 w 58"/>
              <a:gd name="T31" fmla="*/ 60 h 61"/>
              <a:gd name="T32" fmla="*/ 58 w 58"/>
              <a:gd name="T33" fmla="*/ 61 h 61"/>
              <a:gd name="T34" fmla="*/ 57 w 58"/>
              <a:gd name="T35" fmla="*/ 56 h 61"/>
              <a:gd name="T36" fmla="*/ 57 w 58"/>
              <a:gd name="T37" fmla="*/ 50 h 61"/>
              <a:gd name="T38" fmla="*/ 55 w 58"/>
              <a:gd name="T39" fmla="*/ 43 h 61"/>
              <a:gd name="T40" fmla="*/ 53 w 58"/>
              <a:gd name="T41" fmla="*/ 37 h 61"/>
              <a:gd name="T42" fmla="*/ 50 w 58"/>
              <a:gd name="T43" fmla="*/ 32 h 61"/>
              <a:gd name="T44" fmla="*/ 47 w 58"/>
              <a:gd name="T45" fmla="*/ 28 h 61"/>
              <a:gd name="T46" fmla="*/ 45 w 58"/>
              <a:gd name="T47" fmla="*/ 22 h 61"/>
              <a:gd name="T48" fmla="*/ 41 w 58"/>
              <a:gd name="T49" fmla="*/ 18 h 61"/>
              <a:gd name="T50" fmla="*/ 37 w 58"/>
              <a:gd name="T51" fmla="*/ 14 h 61"/>
              <a:gd name="T52" fmla="*/ 32 w 58"/>
              <a:gd name="T53" fmla="*/ 11 h 61"/>
              <a:gd name="T54" fmla="*/ 28 w 58"/>
              <a:gd name="T55" fmla="*/ 8 h 61"/>
              <a:gd name="T56" fmla="*/ 23 w 58"/>
              <a:gd name="T57" fmla="*/ 5 h 61"/>
              <a:gd name="T58" fmla="*/ 17 w 58"/>
              <a:gd name="T59" fmla="*/ 2 h 61"/>
              <a:gd name="T60" fmla="*/ 11 w 58"/>
              <a:gd name="T61" fmla="*/ 1 h 61"/>
              <a:gd name="T62" fmla="*/ 6 w 58"/>
              <a:gd name="T63" fmla="*/ 1 h 61"/>
              <a:gd name="T64" fmla="*/ 0 w 58"/>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0" y="12"/>
                </a:moveTo>
                <a:lnTo>
                  <a:pt x="2" y="12"/>
                </a:lnTo>
                <a:lnTo>
                  <a:pt x="4" y="12"/>
                </a:lnTo>
                <a:lnTo>
                  <a:pt x="7" y="12"/>
                </a:lnTo>
                <a:lnTo>
                  <a:pt x="10" y="12"/>
                </a:lnTo>
                <a:lnTo>
                  <a:pt x="11" y="14"/>
                </a:lnTo>
                <a:lnTo>
                  <a:pt x="13" y="14"/>
                </a:lnTo>
                <a:lnTo>
                  <a:pt x="16" y="15"/>
                </a:lnTo>
                <a:lnTo>
                  <a:pt x="17" y="16"/>
                </a:lnTo>
                <a:lnTo>
                  <a:pt x="20" y="16"/>
                </a:lnTo>
                <a:lnTo>
                  <a:pt x="23" y="18"/>
                </a:lnTo>
                <a:lnTo>
                  <a:pt x="24" y="19"/>
                </a:lnTo>
                <a:lnTo>
                  <a:pt x="25" y="21"/>
                </a:lnTo>
                <a:lnTo>
                  <a:pt x="28" y="22"/>
                </a:lnTo>
                <a:lnTo>
                  <a:pt x="29" y="23"/>
                </a:lnTo>
                <a:lnTo>
                  <a:pt x="32" y="25"/>
                </a:lnTo>
                <a:lnTo>
                  <a:pt x="33" y="26"/>
                </a:lnTo>
                <a:lnTo>
                  <a:pt x="34" y="28"/>
                </a:lnTo>
                <a:lnTo>
                  <a:pt x="36" y="30"/>
                </a:lnTo>
                <a:lnTo>
                  <a:pt x="37" y="32"/>
                </a:lnTo>
                <a:lnTo>
                  <a:pt x="38" y="33"/>
                </a:lnTo>
                <a:lnTo>
                  <a:pt x="40" y="36"/>
                </a:lnTo>
                <a:lnTo>
                  <a:pt x="41" y="37"/>
                </a:lnTo>
                <a:lnTo>
                  <a:pt x="42" y="40"/>
                </a:lnTo>
                <a:lnTo>
                  <a:pt x="42" y="43"/>
                </a:lnTo>
                <a:lnTo>
                  <a:pt x="44" y="44"/>
                </a:lnTo>
                <a:lnTo>
                  <a:pt x="45" y="47"/>
                </a:lnTo>
                <a:lnTo>
                  <a:pt x="45" y="50"/>
                </a:lnTo>
                <a:lnTo>
                  <a:pt x="46" y="51"/>
                </a:lnTo>
                <a:lnTo>
                  <a:pt x="46" y="54"/>
                </a:lnTo>
                <a:lnTo>
                  <a:pt x="46" y="57"/>
                </a:lnTo>
                <a:lnTo>
                  <a:pt x="46" y="60"/>
                </a:lnTo>
                <a:lnTo>
                  <a:pt x="46" y="61"/>
                </a:lnTo>
                <a:lnTo>
                  <a:pt x="58" y="61"/>
                </a:lnTo>
                <a:lnTo>
                  <a:pt x="58" y="59"/>
                </a:lnTo>
                <a:lnTo>
                  <a:pt x="57" y="56"/>
                </a:lnTo>
                <a:lnTo>
                  <a:pt x="57" y="53"/>
                </a:lnTo>
                <a:lnTo>
                  <a:pt x="57" y="50"/>
                </a:lnTo>
                <a:lnTo>
                  <a:pt x="55" y="46"/>
                </a:lnTo>
                <a:lnTo>
                  <a:pt x="55" y="43"/>
                </a:lnTo>
                <a:lnTo>
                  <a:pt x="54" y="40"/>
                </a:lnTo>
                <a:lnTo>
                  <a:pt x="53" y="37"/>
                </a:lnTo>
                <a:lnTo>
                  <a:pt x="51" y="35"/>
                </a:lnTo>
                <a:lnTo>
                  <a:pt x="50" y="32"/>
                </a:lnTo>
                <a:lnTo>
                  <a:pt x="49" y="30"/>
                </a:lnTo>
                <a:lnTo>
                  <a:pt x="47" y="28"/>
                </a:lnTo>
                <a:lnTo>
                  <a:pt x="46" y="25"/>
                </a:lnTo>
                <a:lnTo>
                  <a:pt x="45" y="22"/>
                </a:lnTo>
                <a:lnTo>
                  <a:pt x="42" y="21"/>
                </a:lnTo>
                <a:lnTo>
                  <a:pt x="41" y="18"/>
                </a:lnTo>
                <a:lnTo>
                  <a:pt x="38" y="16"/>
                </a:lnTo>
                <a:lnTo>
                  <a:pt x="37" y="14"/>
                </a:lnTo>
                <a:lnTo>
                  <a:pt x="34" y="12"/>
                </a:lnTo>
                <a:lnTo>
                  <a:pt x="32" y="11"/>
                </a:lnTo>
                <a:lnTo>
                  <a:pt x="29" y="9"/>
                </a:lnTo>
                <a:lnTo>
                  <a:pt x="28" y="8"/>
                </a:lnTo>
                <a:lnTo>
                  <a:pt x="25" y="7"/>
                </a:lnTo>
                <a:lnTo>
                  <a:pt x="23" y="5"/>
                </a:lnTo>
                <a:lnTo>
                  <a:pt x="20" y="4"/>
                </a:lnTo>
                <a:lnTo>
                  <a:pt x="17" y="2"/>
                </a:lnTo>
                <a:lnTo>
                  <a:pt x="15" y="2"/>
                </a:lnTo>
                <a:lnTo>
                  <a:pt x="11" y="1"/>
                </a:lnTo>
                <a:lnTo>
                  <a:pt x="8" y="1"/>
                </a:lnTo>
                <a:lnTo>
                  <a:pt x="6" y="1"/>
                </a:lnTo>
                <a:lnTo>
                  <a:pt x="3"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101" name="Freeform 19"/>
          <p:cNvSpPr>
            <a:spLocks/>
          </p:cNvSpPr>
          <p:nvPr/>
        </p:nvSpPr>
        <p:spPr bwMode="auto">
          <a:xfrm>
            <a:off x="4846638" y="3416300"/>
            <a:ext cx="93662" cy="96838"/>
          </a:xfrm>
          <a:custGeom>
            <a:avLst/>
            <a:gdLst>
              <a:gd name="T0" fmla="*/ 12 w 59"/>
              <a:gd name="T1" fmla="*/ 60 h 61"/>
              <a:gd name="T2" fmla="*/ 12 w 59"/>
              <a:gd name="T3" fmla="*/ 54 h 61"/>
              <a:gd name="T4" fmla="*/ 14 w 59"/>
              <a:gd name="T5" fmla="*/ 50 h 61"/>
              <a:gd name="T6" fmla="*/ 15 w 59"/>
              <a:gd name="T7" fmla="*/ 44 h 61"/>
              <a:gd name="T8" fmla="*/ 16 w 59"/>
              <a:gd name="T9" fmla="*/ 40 h 61"/>
              <a:gd name="T10" fmla="*/ 19 w 59"/>
              <a:gd name="T11" fmla="*/ 36 h 61"/>
              <a:gd name="T12" fmla="*/ 21 w 59"/>
              <a:gd name="T13" fmla="*/ 32 h 61"/>
              <a:gd name="T14" fmla="*/ 24 w 59"/>
              <a:gd name="T15" fmla="*/ 28 h 61"/>
              <a:gd name="T16" fmla="*/ 28 w 59"/>
              <a:gd name="T17" fmla="*/ 25 h 61"/>
              <a:gd name="T18" fmla="*/ 31 w 59"/>
              <a:gd name="T19" fmla="*/ 22 h 61"/>
              <a:gd name="T20" fmla="*/ 35 w 59"/>
              <a:gd name="T21" fmla="*/ 19 h 61"/>
              <a:gd name="T22" fmla="*/ 38 w 59"/>
              <a:gd name="T23" fmla="*/ 16 h 61"/>
              <a:gd name="T24" fmla="*/ 42 w 59"/>
              <a:gd name="T25" fmla="*/ 15 h 61"/>
              <a:gd name="T26" fmla="*/ 48 w 59"/>
              <a:gd name="T27" fmla="*/ 14 h 61"/>
              <a:gd name="T28" fmla="*/ 52 w 59"/>
              <a:gd name="T29" fmla="*/ 12 h 61"/>
              <a:gd name="T30" fmla="*/ 57 w 59"/>
              <a:gd name="T31" fmla="*/ 12 h 61"/>
              <a:gd name="T32" fmla="*/ 59 w 59"/>
              <a:gd name="T33" fmla="*/ 0 h 61"/>
              <a:gd name="T34" fmla="*/ 53 w 59"/>
              <a:gd name="T35" fmla="*/ 1 h 61"/>
              <a:gd name="T36" fmla="*/ 48 w 59"/>
              <a:gd name="T37" fmla="*/ 1 h 61"/>
              <a:gd name="T38" fmla="*/ 41 w 59"/>
              <a:gd name="T39" fmla="*/ 2 h 61"/>
              <a:gd name="T40" fmla="*/ 36 w 59"/>
              <a:gd name="T41" fmla="*/ 5 h 61"/>
              <a:gd name="T42" fmla="*/ 32 w 59"/>
              <a:gd name="T43" fmla="*/ 8 h 61"/>
              <a:gd name="T44" fmla="*/ 27 w 59"/>
              <a:gd name="T45" fmla="*/ 11 h 61"/>
              <a:gd name="T46" fmla="*/ 23 w 59"/>
              <a:gd name="T47" fmla="*/ 14 h 61"/>
              <a:gd name="T48" fmla="*/ 17 w 59"/>
              <a:gd name="T49" fmla="*/ 18 h 61"/>
              <a:gd name="T50" fmla="*/ 15 w 59"/>
              <a:gd name="T51" fmla="*/ 22 h 61"/>
              <a:gd name="T52" fmla="*/ 11 w 59"/>
              <a:gd name="T53" fmla="*/ 28 h 61"/>
              <a:gd name="T54" fmla="*/ 8 w 59"/>
              <a:gd name="T55" fmla="*/ 32 h 61"/>
              <a:gd name="T56" fmla="*/ 6 w 59"/>
              <a:gd name="T57" fmla="*/ 37 h 61"/>
              <a:gd name="T58" fmla="*/ 3 w 59"/>
              <a:gd name="T59" fmla="*/ 43 h 61"/>
              <a:gd name="T60" fmla="*/ 2 w 59"/>
              <a:gd name="T61" fmla="*/ 50 h 61"/>
              <a:gd name="T62" fmla="*/ 2 w 59"/>
              <a:gd name="T63" fmla="*/ 56 h 61"/>
              <a:gd name="T64" fmla="*/ 0 w 59"/>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1"/>
              <a:gd name="T101" fmla="*/ 59 w 59"/>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1">
                <a:moveTo>
                  <a:pt x="12" y="61"/>
                </a:moveTo>
                <a:lnTo>
                  <a:pt x="12" y="60"/>
                </a:lnTo>
                <a:lnTo>
                  <a:pt x="12" y="57"/>
                </a:lnTo>
                <a:lnTo>
                  <a:pt x="12" y="54"/>
                </a:lnTo>
                <a:lnTo>
                  <a:pt x="14" y="51"/>
                </a:lnTo>
                <a:lnTo>
                  <a:pt x="14" y="50"/>
                </a:lnTo>
                <a:lnTo>
                  <a:pt x="14" y="47"/>
                </a:lnTo>
                <a:lnTo>
                  <a:pt x="15" y="44"/>
                </a:lnTo>
                <a:lnTo>
                  <a:pt x="16" y="43"/>
                </a:lnTo>
                <a:lnTo>
                  <a:pt x="16" y="40"/>
                </a:lnTo>
                <a:lnTo>
                  <a:pt x="17" y="37"/>
                </a:lnTo>
                <a:lnTo>
                  <a:pt x="19" y="36"/>
                </a:lnTo>
                <a:lnTo>
                  <a:pt x="20" y="33"/>
                </a:lnTo>
                <a:lnTo>
                  <a:pt x="21" y="32"/>
                </a:lnTo>
                <a:lnTo>
                  <a:pt x="23" y="30"/>
                </a:lnTo>
                <a:lnTo>
                  <a:pt x="24" y="28"/>
                </a:lnTo>
                <a:lnTo>
                  <a:pt x="25" y="26"/>
                </a:lnTo>
                <a:lnTo>
                  <a:pt x="28" y="25"/>
                </a:lnTo>
                <a:lnTo>
                  <a:pt x="29" y="23"/>
                </a:lnTo>
                <a:lnTo>
                  <a:pt x="31" y="22"/>
                </a:lnTo>
                <a:lnTo>
                  <a:pt x="33" y="21"/>
                </a:lnTo>
                <a:lnTo>
                  <a:pt x="35" y="19"/>
                </a:lnTo>
                <a:lnTo>
                  <a:pt x="37" y="18"/>
                </a:lnTo>
                <a:lnTo>
                  <a:pt x="38" y="16"/>
                </a:lnTo>
                <a:lnTo>
                  <a:pt x="41" y="16"/>
                </a:lnTo>
                <a:lnTo>
                  <a:pt x="42" y="15"/>
                </a:lnTo>
                <a:lnTo>
                  <a:pt x="45" y="14"/>
                </a:lnTo>
                <a:lnTo>
                  <a:pt x="48" y="14"/>
                </a:lnTo>
                <a:lnTo>
                  <a:pt x="49" y="12"/>
                </a:lnTo>
                <a:lnTo>
                  <a:pt x="52" y="12"/>
                </a:lnTo>
                <a:lnTo>
                  <a:pt x="54" y="12"/>
                </a:lnTo>
                <a:lnTo>
                  <a:pt x="57" y="12"/>
                </a:lnTo>
                <a:lnTo>
                  <a:pt x="59" y="12"/>
                </a:lnTo>
                <a:lnTo>
                  <a:pt x="59" y="0"/>
                </a:lnTo>
                <a:lnTo>
                  <a:pt x="55" y="0"/>
                </a:lnTo>
                <a:lnTo>
                  <a:pt x="53" y="1"/>
                </a:lnTo>
                <a:lnTo>
                  <a:pt x="50" y="1"/>
                </a:lnTo>
                <a:lnTo>
                  <a:pt x="48" y="1"/>
                </a:lnTo>
                <a:lnTo>
                  <a:pt x="45" y="2"/>
                </a:lnTo>
                <a:lnTo>
                  <a:pt x="41" y="2"/>
                </a:lnTo>
                <a:lnTo>
                  <a:pt x="38" y="4"/>
                </a:lnTo>
                <a:lnTo>
                  <a:pt x="36" y="5"/>
                </a:lnTo>
                <a:lnTo>
                  <a:pt x="33" y="7"/>
                </a:lnTo>
                <a:lnTo>
                  <a:pt x="32" y="8"/>
                </a:lnTo>
                <a:lnTo>
                  <a:pt x="29" y="9"/>
                </a:lnTo>
                <a:lnTo>
                  <a:pt x="27" y="11"/>
                </a:lnTo>
                <a:lnTo>
                  <a:pt x="24" y="12"/>
                </a:lnTo>
                <a:lnTo>
                  <a:pt x="23" y="14"/>
                </a:lnTo>
                <a:lnTo>
                  <a:pt x="20" y="16"/>
                </a:lnTo>
                <a:lnTo>
                  <a:pt x="17" y="18"/>
                </a:lnTo>
                <a:lnTo>
                  <a:pt x="16" y="21"/>
                </a:lnTo>
                <a:lnTo>
                  <a:pt x="15" y="22"/>
                </a:lnTo>
                <a:lnTo>
                  <a:pt x="12" y="25"/>
                </a:lnTo>
                <a:lnTo>
                  <a:pt x="11" y="28"/>
                </a:lnTo>
                <a:lnTo>
                  <a:pt x="10" y="30"/>
                </a:lnTo>
                <a:lnTo>
                  <a:pt x="8" y="32"/>
                </a:lnTo>
                <a:lnTo>
                  <a:pt x="7" y="35"/>
                </a:lnTo>
                <a:lnTo>
                  <a:pt x="6" y="37"/>
                </a:lnTo>
                <a:lnTo>
                  <a:pt x="4" y="40"/>
                </a:lnTo>
                <a:lnTo>
                  <a:pt x="3" y="43"/>
                </a:lnTo>
                <a:lnTo>
                  <a:pt x="3" y="46"/>
                </a:lnTo>
                <a:lnTo>
                  <a:pt x="2" y="50"/>
                </a:lnTo>
                <a:lnTo>
                  <a:pt x="2" y="53"/>
                </a:lnTo>
                <a:lnTo>
                  <a:pt x="2" y="56"/>
                </a:lnTo>
                <a:lnTo>
                  <a:pt x="0" y="59"/>
                </a:lnTo>
                <a:lnTo>
                  <a:pt x="0" y="61"/>
                </a:lnTo>
                <a:lnTo>
                  <a:pt x="12" y="61"/>
                </a:lnTo>
                <a:close/>
              </a:path>
            </a:pathLst>
          </a:custGeom>
          <a:solidFill>
            <a:schemeClr val="tx1"/>
          </a:solidFill>
          <a:ln w="9525">
            <a:solidFill>
              <a:schemeClr val="tx1"/>
            </a:solidFill>
            <a:round/>
            <a:headEnd/>
            <a:tailEnd/>
          </a:ln>
        </p:spPr>
        <p:txBody>
          <a:bodyPr/>
          <a:lstStyle/>
          <a:p>
            <a:endParaRPr lang="en-US"/>
          </a:p>
        </p:txBody>
      </p:sp>
      <p:sp>
        <p:nvSpPr>
          <p:cNvPr id="46102" name="Freeform 20"/>
          <p:cNvSpPr>
            <a:spLocks/>
          </p:cNvSpPr>
          <p:nvPr/>
        </p:nvSpPr>
        <p:spPr bwMode="auto">
          <a:xfrm>
            <a:off x="4683125" y="3416300"/>
            <a:ext cx="92075" cy="96838"/>
          </a:xfrm>
          <a:custGeom>
            <a:avLst/>
            <a:gdLst>
              <a:gd name="T0" fmla="*/ 54 w 58"/>
              <a:gd name="T1" fmla="*/ 0 h 61"/>
              <a:gd name="T2" fmla="*/ 48 w 58"/>
              <a:gd name="T3" fmla="*/ 1 h 61"/>
              <a:gd name="T4" fmla="*/ 43 w 58"/>
              <a:gd name="T5" fmla="*/ 2 h 61"/>
              <a:gd name="T6" fmla="*/ 38 w 58"/>
              <a:gd name="T7" fmla="*/ 4 h 61"/>
              <a:gd name="T8" fmla="*/ 33 w 58"/>
              <a:gd name="T9" fmla="*/ 7 h 61"/>
              <a:gd name="T10" fmla="*/ 28 w 58"/>
              <a:gd name="T11" fmla="*/ 9 h 61"/>
              <a:gd name="T12" fmla="*/ 22 w 58"/>
              <a:gd name="T13" fmla="*/ 12 h 61"/>
              <a:gd name="T14" fmla="*/ 18 w 58"/>
              <a:gd name="T15" fmla="*/ 16 h 61"/>
              <a:gd name="T16" fmla="*/ 14 w 58"/>
              <a:gd name="T17" fmla="*/ 21 h 61"/>
              <a:gd name="T18" fmla="*/ 11 w 58"/>
              <a:gd name="T19" fmla="*/ 25 h 61"/>
              <a:gd name="T20" fmla="*/ 8 w 58"/>
              <a:gd name="T21" fmla="*/ 30 h 61"/>
              <a:gd name="T22" fmla="*/ 5 w 58"/>
              <a:gd name="T23" fmla="*/ 35 h 61"/>
              <a:gd name="T24" fmla="*/ 3 w 58"/>
              <a:gd name="T25" fmla="*/ 40 h 61"/>
              <a:gd name="T26" fmla="*/ 1 w 58"/>
              <a:gd name="T27" fmla="*/ 46 h 61"/>
              <a:gd name="T28" fmla="*/ 0 w 58"/>
              <a:gd name="T29" fmla="*/ 53 h 61"/>
              <a:gd name="T30" fmla="*/ 0 w 58"/>
              <a:gd name="T31" fmla="*/ 59 h 61"/>
              <a:gd name="T32" fmla="*/ 11 w 58"/>
              <a:gd name="T33" fmla="*/ 61 h 61"/>
              <a:gd name="T34" fmla="*/ 11 w 58"/>
              <a:gd name="T35" fmla="*/ 57 h 61"/>
              <a:gd name="T36" fmla="*/ 12 w 58"/>
              <a:gd name="T37" fmla="*/ 51 h 61"/>
              <a:gd name="T38" fmla="*/ 13 w 58"/>
              <a:gd name="T39" fmla="*/ 47 h 61"/>
              <a:gd name="T40" fmla="*/ 14 w 58"/>
              <a:gd name="T41" fmla="*/ 43 h 61"/>
              <a:gd name="T42" fmla="*/ 16 w 58"/>
              <a:gd name="T43" fmla="*/ 37 h 61"/>
              <a:gd name="T44" fmla="*/ 18 w 58"/>
              <a:gd name="T45" fmla="*/ 33 h 61"/>
              <a:gd name="T46" fmla="*/ 21 w 58"/>
              <a:gd name="T47" fmla="*/ 30 h 61"/>
              <a:gd name="T48" fmla="*/ 24 w 58"/>
              <a:gd name="T49" fmla="*/ 26 h 61"/>
              <a:gd name="T50" fmla="*/ 28 w 58"/>
              <a:gd name="T51" fmla="*/ 23 h 61"/>
              <a:gd name="T52" fmla="*/ 31 w 58"/>
              <a:gd name="T53" fmla="*/ 21 h 61"/>
              <a:gd name="T54" fmla="*/ 35 w 58"/>
              <a:gd name="T55" fmla="*/ 18 h 61"/>
              <a:gd name="T56" fmla="*/ 39 w 58"/>
              <a:gd name="T57" fmla="*/ 16 h 61"/>
              <a:gd name="T58" fmla="*/ 43 w 58"/>
              <a:gd name="T59" fmla="*/ 14 h 61"/>
              <a:gd name="T60" fmla="*/ 48 w 58"/>
              <a:gd name="T61" fmla="*/ 12 h 61"/>
              <a:gd name="T62" fmla="*/ 52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4" y="0"/>
                </a:lnTo>
                <a:lnTo>
                  <a:pt x="51" y="1"/>
                </a:lnTo>
                <a:lnTo>
                  <a:pt x="48" y="1"/>
                </a:lnTo>
                <a:lnTo>
                  <a:pt x="46" y="1"/>
                </a:lnTo>
                <a:lnTo>
                  <a:pt x="43" y="2"/>
                </a:lnTo>
                <a:lnTo>
                  <a:pt x="41" y="2"/>
                </a:lnTo>
                <a:lnTo>
                  <a:pt x="38" y="4"/>
                </a:lnTo>
                <a:lnTo>
                  <a:pt x="35" y="5"/>
                </a:lnTo>
                <a:lnTo>
                  <a:pt x="33" y="7"/>
                </a:lnTo>
                <a:lnTo>
                  <a:pt x="30" y="8"/>
                </a:lnTo>
                <a:lnTo>
                  <a:pt x="28" y="9"/>
                </a:lnTo>
                <a:lnTo>
                  <a:pt x="25" y="11"/>
                </a:lnTo>
                <a:lnTo>
                  <a:pt x="22" y="12"/>
                </a:lnTo>
                <a:lnTo>
                  <a:pt x="21" y="14"/>
                </a:lnTo>
                <a:lnTo>
                  <a:pt x="18" y="16"/>
                </a:lnTo>
                <a:lnTo>
                  <a:pt x="17" y="18"/>
                </a:lnTo>
                <a:lnTo>
                  <a:pt x="14" y="21"/>
                </a:lnTo>
                <a:lnTo>
                  <a:pt x="13" y="22"/>
                </a:lnTo>
                <a:lnTo>
                  <a:pt x="11" y="25"/>
                </a:lnTo>
                <a:lnTo>
                  <a:pt x="9" y="28"/>
                </a:lnTo>
                <a:lnTo>
                  <a:pt x="8" y="30"/>
                </a:lnTo>
                <a:lnTo>
                  <a:pt x="7" y="32"/>
                </a:lnTo>
                <a:lnTo>
                  <a:pt x="5" y="35"/>
                </a:lnTo>
                <a:lnTo>
                  <a:pt x="4" y="37"/>
                </a:lnTo>
                <a:lnTo>
                  <a:pt x="3" y="40"/>
                </a:lnTo>
                <a:lnTo>
                  <a:pt x="3" y="43"/>
                </a:lnTo>
                <a:lnTo>
                  <a:pt x="1" y="46"/>
                </a:lnTo>
                <a:lnTo>
                  <a:pt x="1" y="50"/>
                </a:lnTo>
                <a:lnTo>
                  <a:pt x="0" y="53"/>
                </a:lnTo>
                <a:lnTo>
                  <a:pt x="0" y="56"/>
                </a:lnTo>
                <a:lnTo>
                  <a:pt x="0" y="59"/>
                </a:lnTo>
                <a:lnTo>
                  <a:pt x="0" y="61"/>
                </a:lnTo>
                <a:lnTo>
                  <a:pt x="11" y="61"/>
                </a:lnTo>
                <a:lnTo>
                  <a:pt x="11" y="60"/>
                </a:lnTo>
                <a:lnTo>
                  <a:pt x="11" y="57"/>
                </a:lnTo>
                <a:lnTo>
                  <a:pt x="11" y="54"/>
                </a:lnTo>
                <a:lnTo>
                  <a:pt x="12" y="51"/>
                </a:lnTo>
                <a:lnTo>
                  <a:pt x="12" y="50"/>
                </a:lnTo>
                <a:lnTo>
                  <a:pt x="13" y="47"/>
                </a:lnTo>
                <a:lnTo>
                  <a:pt x="13" y="44"/>
                </a:lnTo>
                <a:lnTo>
                  <a:pt x="14" y="43"/>
                </a:lnTo>
                <a:lnTo>
                  <a:pt x="16" y="40"/>
                </a:lnTo>
                <a:lnTo>
                  <a:pt x="16" y="37"/>
                </a:lnTo>
                <a:lnTo>
                  <a:pt x="17" y="36"/>
                </a:lnTo>
                <a:lnTo>
                  <a:pt x="18" y="33"/>
                </a:lnTo>
                <a:lnTo>
                  <a:pt x="20" y="32"/>
                </a:lnTo>
                <a:lnTo>
                  <a:pt x="21" y="30"/>
                </a:lnTo>
                <a:lnTo>
                  <a:pt x="22" y="28"/>
                </a:lnTo>
                <a:lnTo>
                  <a:pt x="24" y="26"/>
                </a:lnTo>
                <a:lnTo>
                  <a:pt x="26" y="25"/>
                </a:lnTo>
                <a:lnTo>
                  <a:pt x="28" y="23"/>
                </a:lnTo>
                <a:lnTo>
                  <a:pt x="29" y="22"/>
                </a:lnTo>
                <a:lnTo>
                  <a:pt x="31" y="21"/>
                </a:lnTo>
                <a:lnTo>
                  <a:pt x="33" y="19"/>
                </a:lnTo>
                <a:lnTo>
                  <a:pt x="35" y="18"/>
                </a:lnTo>
                <a:lnTo>
                  <a:pt x="37" y="16"/>
                </a:lnTo>
                <a:lnTo>
                  <a:pt x="39" y="16"/>
                </a:lnTo>
                <a:lnTo>
                  <a:pt x="41" y="15"/>
                </a:lnTo>
                <a:lnTo>
                  <a:pt x="43" y="14"/>
                </a:lnTo>
                <a:lnTo>
                  <a:pt x="46" y="14"/>
                </a:lnTo>
                <a:lnTo>
                  <a:pt x="48" y="12"/>
                </a:lnTo>
                <a:lnTo>
                  <a:pt x="50" y="12"/>
                </a:lnTo>
                <a:lnTo>
                  <a:pt x="52" y="12"/>
                </a:lnTo>
                <a:lnTo>
                  <a:pt x="55"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103" name="Freeform 21"/>
          <p:cNvSpPr>
            <a:spLocks/>
          </p:cNvSpPr>
          <p:nvPr/>
        </p:nvSpPr>
        <p:spPr bwMode="auto">
          <a:xfrm>
            <a:off x="4775200" y="3416300"/>
            <a:ext cx="90488" cy="96838"/>
          </a:xfrm>
          <a:custGeom>
            <a:avLst/>
            <a:gdLst>
              <a:gd name="T0" fmla="*/ 57 w 57"/>
              <a:gd name="T1" fmla="*/ 59 h 61"/>
              <a:gd name="T2" fmla="*/ 56 w 57"/>
              <a:gd name="T3" fmla="*/ 53 h 61"/>
              <a:gd name="T4" fmla="*/ 55 w 57"/>
              <a:gd name="T5" fmla="*/ 46 h 61"/>
              <a:gd name="T6" fmla="*/ 53 w 57"/>
              <a:gd name="T7" fmla="*/ 40 h 61"/>
              <a:gd name="T8" fmla="*/ 51 w 57"/>
              <a:gd name="T9" fmla="*/ 35 h 61"/>
              <a:gd name="T10" fmla="*/ 48 w 57"/>
              <a:gd name="T11" fmla="*/ 30 h 61"/>
              <a:gd name="T12" fmla="*/ 45 w 57"/>
              <a:gd name="T13" fmla="*/ 25 h 61"/>
              <a:gd name="T14" fmla="*/ 42 w 57"/>
              <a:gd name="T15" fmla="*/ 21 h 61"/>
              <a:gd name="T16" fmla="*/ 38 w 57"/>
              <a:gd name="T17" fmla="*/ 16 h 61"/>
              <a:gd name="T18" fmla="*/ 34 w 57"/>
              <a:gd name="T19" fmla="*/ 12 h 61"/>
              <a:gd name="T20" fmla="*/ 30 w 57"/>
              <a:gd name="T21" fmla="*/ 9 h 61"/>
              <a:gd name="T22" fmla="*/ 25 w 57"/>
              <a:gd name="T23" fmla="*/ 7 h 61"/>
              <a:gd name="T24" fmla="*/ 19 w 57"/>
              <a:gd name="T25" fmla="*/ 4 h 61"/>
              <a:gd name="T26" fmla="*/ 14 w 57"/>
              <a:gd name="T27" fmla="*/ 2 h 61"/>
              <a:gd name="T28" fmla="*/ 8 w 57"/>
              <a:gd name="T29" fmla="*/ 1 h 61"/>
              <a:gd name="T30" fmla="*/ 2 w 57"/>
              <a:gd name="T31" fmla="*/ 0 h 61"/>
              <a:gd name="T32" fmla="*/ 0 w 57"/>
              <a:gd name="T33" fmla="*/ 12 h 61"/>
              <a:gd name="T34" fmla="*/ 4 w 57"/>
              <a:gd name="T35" fmla="*/ 12 h 61"/>
              <a:gd name="T36" fmla="*/ 9 w 57"/>
              <a:gd name="T37" fmla="*/ 12 h 61"/>
              <a:gd name="T38" fmla="*/ 13 w 57"/>
              <a:gd name="T39" fmla="*/ 14 h 61"/>
              <a:gd name="T40" fmla="*/ 18 w 57"/>
              <a:gd name="T41" fmla="*/ 16 h 61"/>
              <a:gd name="T42" fmla="*/ 22 w 57"/>
              <a:gd name="T43" fmla="*/ 18 h 61"/>
              <a:gd name="T44" fmla="*/ 26 w 57"/>
              <a:gd name="T45" fmla="*/ 21 h 61"/>
              <a:gd name="T46" fmla="*/ 28 w 57"/>
              <a:gd name="T47" fmla="*/ 23 h 61"/>
              <a:gd name="T48" fmla="*/ 32 w 57"/>
              <a:gd name="T49" fmla="*/ 26 h 61"/>
              <a:gd name="T50" fmla="*/ 35 w 57"/>
              <a:gd name="T51" fmla="*/ 30 h 61"/>
              <a:gd name="T52" fmla="*/ 38 w 57"/>
              <a:gd name="T53" fmla="*/ 33 h 61"/>
              <a:gd name="T54" fmla="*/ 40 w 57"/>
              <a:gd name="T55" fmla="*/ 37 h 61"/>
              <a:gd name="T56" fmla="*/ 43 w 57"/>
              <a:gd name="T57" fmla="*/ 43 h 61"/>
              <a:gd name="T58" fmla="*/ 44 w 57"/>
              <a:gd name="T59" fmla="*/ 47 h 61"/>
              <a:gd name="T60" fmla="*/ 45 w 57"/>
              <a:gd name="T61" fmla="*/ 51 h 61"/>
              <a:gd name="T62" fmla="*/ 45 w 57"/>
              <a:gd name="T63" fmla="*/ 57 h 61"/>
              <a:gd name="T64" fmla="*/ 45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61"/>
                </a:moveTo>
                <a:lnTo>
                  <a:pt x="57" y="59"/>
                </a:lnTo>
                <a:lnTo>
                  <a:pt x="57" y="56"/>
                </a:lnTo>
                <a:lnTo>
                  <a:pt x="56" y="53"/>
                </a:lnTo>
                <a:lnTo>
                  <a:pt x="56" y="50"/>
                </a:lnTo>
                <a:lnTo>
                  <a:pt x="55" y="46"/>
                </a:lnTo>
                <a:lnTo>
                  <a:pt x="55" y="43"/>
                </a:lnTo>
                <a:lnTo>
                  <a:pt x="53" y="40"/>
                </a:lnTo>
                <a:lnTo>
                  <a:pt x="52" y="37"/>
                </a:lnTo>
                <a:lnTo>
                  <a:pt x="51" y="35"/>
                </a:lnTo>
                <a:lnTo>
                  <a:pt x="49" y="32"/>
                </a:lnTo>
                <a:lnTo>
                  <a:pt x="48" y="30"/>
                </a:lnTo>
                <a:lnTo>
                  <a:pt x="47" y="28"/>
                </a:lnTo>
                <a:lnTo>
                  <a:pt x="45" y="25"/>
                </a:lnTo>
                <a:lnTo>
                  <a:pt x="44" y="22"/>
                </a:lnTo>
                <a:lnTo>
                  <a:pt x="42" y="21"/>
                </a:lnTo>
                <a:lnTo>
                  <a:pt x="40" y="18"/>
                </a:lnTo>
                <a:lnTo>
                  <a:pt x="38" y="16"/>
                </a:lnTo>
                <a:lnTo>
                  <a:pt x="36" y="14"/>
                </a:lnTo>
                <a:lnTo>
                  <a:pt x="34" y="12"/>
                </a:lnTo>
                <a:lnTo>
                  <a:pt x="31" y="11"/>
                </a:lnTo>
                <a:lnTo>
                  <a:pt x="30" y="9"/>
                </a:lnTo>
                <a:lnTo>
                  <a:pt x="27" y="8"/>
                </a:lnTo>
                <a:lnTo>
                  <a:pt x="25" y="7"/>
                </a:lnTo>
                <a:lnTo>
                  <a:pt x="22" y="5"/>
                </a:lnTo>
                <a:lnTo>
                  <a:pt x="19" y="4"/>
                </a:lnTo>
                <a:lnTo>
                  <a:pt x="17" y="2"/>
                </a:lnTo>
                <a:lnTo>
                  <a:pt x="14" y="2"/>
                </a:lnTo>
                <a:lnTo>
                  <a:pt x="11" y="1"/>
                </a:lnTo>
                <a:lnTo>
                  <a:pt x="8" y="1"/>
                </a:lnTo>
                <a:lnTo>
                  <a:pt x="5" y="1"/>
                </a:lnTo>
                <a:lnTo>
                  <a:pt x="2" y="0"/>
                </a:lnTo>
                <a:lnTo>
                  <a:pt x="0" y="0"/>
                </a:lnTo>
                <a:lnTo>
                  <a:pt x="0" y="12"/>
                </a:lnTo>
                <a:lnTo>
                  <a:pt x="2" y="12"/>
                </a:lnTo>
                <a:lnTo>
                  <a:pt x="4" y="12"/>
                </a:lnTo>
                <a:lnTo>
                  <a:pt x="6" y="12"/>
                </a:lnTo>
                <a:lnTo>
                  <a:pt x="9" y="12"/>
                </a:lnTo>
                <a:lnTo>
                  <a:pt x="11" y="14"/>
                </a:lnTo>
                <a:lnTo>
                  <a:pt x="13" y="14"/>
                </a:lnTo>
                <a:lnTo>
                  <a:pt x="15" y="15"/>
                </a:lnTo>
                <a:lnTo>
                  <a:pt x="18" y="16"/>
                </a:lnTo>
                <a:lnTo>
                  <a:pt x="19" y="16"/>
                </a:lnTo>
                <a:lnTo>
                  <a:pt x="22" y="18"/>
                </a:lnTo>
                <a:lnTo>
                  <a:pt x="23" y="19"/>
                </a:lnTo>
                <a:lnTo>
                  <a:pt x="26" y="21"/>
                </a:lnTo>
                <a:lnTo>
                  <a:pt x="27" y="22"/>
                </a:lnTo>
                <a:lnTo>
                  <a:pt x="28" y="23"/>
                </a:lnTo>
                <a:lnTo>
                  <a:pt x="31" y="25"/>
                </a:lnTo>
                <a:lnTo>
                  <a:pt x="32" y="26"/>
                </a:lnTo>
                <a:lnTo>
                  <a:pt x="34" y="28"/>
                </a:lnTo>
                <a:lnTo>
                  <a:pt x="35" y="30"/>
                </a:lnTo>
                <a:lnTo>
                  <a:pt x="36" y="32"/>
                </a:lnTo>
                <a:lnTo>
                  <a:pt x="38" y="33"/>
                </a:lnTo>
                <a:lnTo>
                  <a:pt x="39" y="36"/>
                </a:lnTo>
                <a:lnTo>
                  <a:pt x="40" y="37"/>
                </a:lnTo>
                <a:lnTo>
                  <a:pt x="42" y="40"/>
                </a:lnTo>
                <a:lnTo>
                  <a:pt x="43" y="43"/>
                </a:lnTo>
                <a:lnTo>
                  <a:pt x="43" y="44"/>
                </a:lnTo>
                <a:lnTo>
                  <a:pt x="44" y="47"/>
                </a:lnTo>
                <a:lnTo>
                  <a:pt x="44" y="50"/>
                </a:lnTo>
                <a:lnTo>
                  <a:pt x="45" y="51"/>
                </a:lnTo>
                <a:lnTo>
                  <a:pt x="45" y="54"/>
                </a:lnTo>
                <a:lnTo>
                  <a:pt x="45" y="57"/>
                </a:lnTo>
                <a:lnTo>
                  <a:pt x="45" y="60"/>
                </a:lnTo>
                <a:lnTo>
                  <a:pt x="45" y="61"/>
                </a:lnTo>
                <a:lnTo>
                  <a:pt x="57" y="61"/>
                </a:lnTo>
                <a:close/>
              </a:path>
            </a:pathLst>
          </a:custGeom>
          <a:solidFill>
            <a:schemeClr val="tx1"/>
          </a:solidFill>
          <a:ln w="9525">
            <a:solidFill>
              <a:schemeClr val="tx1"/>
            </a:solidFill>
            <a:round/>
            <a:headEnd/>
            <a:tailEnd/>
          </a:ln>
        </p:spPr>
        <p:txBody>
          <a:bodyPr/>
          <a:lstStyle/>
          <a:p>
            <a:endParaRPr lang="en-US"/>
          </a:p>
        </p:txBody>
      </p:sp>
      <p:sp>
        <p:nvSpPr>
          <p:cNvPr id="46104" name="Freeform 22"/>
          <p:cNvSpPr>
            <a:spLocks/>
          </p:cNvSpPr>
          <p:nvPr/>
        </p:nvSpPr>
        <p:spPr bwMode="auto">
          <a:xfrm>
            <a:off x="4608513" y="3416300"/>
            <a:ext cx="92075" cy="96838"/>
          </a:xfrm>
          <a:custGeom>
            <a:avLst/>
            <a:gdLst>
              <a:gd name="T0" fmla="*/ 3 w 58"/>
              <a:gd name="T1" fmla="*/ 12 h 61"/>
              <a:gd name="T2" fmla="*/ 6 w 58"/>
              <a:gd name="T3" fmla="*/ 12 h 61"/>
              <a:gd name="T4" fmla="*/ 12 w 58"/>
              <a:gd name="T5" fmla="*/ 14 h 61"/>
              <a:gd name="T6" fmla="*/ 16 w 58"/>
              <a:gd name="T7" fmla="*/ 15 h 61"/>
              <a:gd name="T8" fmla="*/ 20 w 58"/>
              <a:gd name="T9" fmla="*/ 16 h 61"/>
              <a:gd name="T10" fmla="*/ 24 w 58"/>
              <a:gd name="T11" fmla="*/ 19 h 61"/>
              <a:gd name="T12" fmla="*/ 27 w 58"/>
              <a:gd name="T13" fmla="*/ 22 h 61"/>
              <a:gd name="T14" fmla="*/ 31 w 58"/>
              <a:gd name="T15" fmla="*/ 25 h 61"/>
              <a:gd name="T16" fmla="*/ 34 w 58"/>
              <a:gd name="T17" fmla="*/ 28 h 61"/>
              <a:gd name="T18" fmla="*/ 38 w 58"/>
              <a:gd name="T19" fmla="*/ 32 h 61"/>
              <a:gd name="T20" fmla="*/ 39 w 58"/>
              <a:gd name="T21" fmla="*/ 36 h 61"/>
              <a:gd name="T22" fmla="*/ 42 w 58"/>
              <a:gd name="T23" fmla="*/ 40 h 61"/>
              <a:gd name="T24" fmla="*/ 43 w 58"/>
              <a:gd name="T25" fmla="*/ 44 h 61"/>
              <a:gd name="T26" fmla="*/ 44 w 58"/>
              <a:gd name="T27" fmla="*/ 50 h 61"/>
              <a:gd name="T28" fmla="*/ 46 w 58"/>
              <a:gd name="T29" fmla="*/ 54 h 61"/>
              <a:gd name="T30" fmla="*/ 47 w 58"/>
              <a:gd name="T31" fmla="*/ 60 h 61"/>
              <a:gd name="T32" fmla="*/ 58 w 58"/>
              <a:gd name="T33" fmla="*/ 61 h 61"/>
              <a:gd name="T34" fmla="*/ 58 w 58"/>
              <a:gd name="T35" fmla="*/ 56 h 61"/>
              <a:gd name="T36" fmla="*/ 56 w 58"/>
              <a:gd name="T37" fmla="*/ 50 h 61"/>
              <a:gd name="T38" fmla="*/ 55 w 58"/>
              <a:gd name="T39" fmla="*/ 43 h 61"/>
              <a:gd name="T40" fmla="*/ 54 w 58"/>
              <a:gd name="T41" fmla="*/ 37 h 61"/>
              <a:gd name="T42" fmla="*/ 51 w 58"/>
              <a:gd name="T43" fmla="*/ 32 h 61"/>
              <a:gd name="T44" fmla="*/ 47 w 58"/>
              <a:gd name="T45" fmla="*/ 28 h 61"/>
              <a:gd name="T46" fmla="*/ 44 w 58"/>
              <a:gd name="T47" fmla="*/ 22 h 61"/>
              <a:gd name="T48" fmla="*/ 41 w 58"/>
              <a:gd name="T49" fmla="*/ 18 h 61"/>
              <a:gd name="T50" fmla="*/ 37 w 58"/>
              <a:gd name="T51" fmla="*/ 14 h 61"/>
              <a:gd name="T52" fmla="*/ 33 w 58"/>
              <a:gd name="T53" fmla="*/ 11 h 61"/>
              <a:gd name="T54" fmla="*/ 27 w 58"/>
              <a:gd name="T55" fmla="*/ 8 h 61"/>
              <a:gd name="T56" fmla="*/ 22 w 58"/>
              <a:gd name="T57" fmla="*/ 5 h 61"/>
              <a:gd name="T58" fmla="*/ 17 w 58"/>
              <a:gd name="T59" fmla="*/ 2 h 61"/>
              <a:gd name="T60" fmla="*/ 12 w 58"/>
              <a:gd name="T61" fmla="*/ 1 h 61"/>
              <a:gd name="T62" fmla="*/ 5 w 58"/>
              <a:gd name="T63" fmla="*/ 1 h 61"/>
              <a:gd name="T64" fmla="*/ 0 w 58"/>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0" y="12"/>
                </a:moveTo>
                <a:lnTo>
                  <a:pt x="3" y="12"/>
                </a:lnTo>
                <a:lnTo>
                  <a:pt x="5" y="12"/>
                </a:lnTo>
                <a:lnTo>
                  <a:pt x="6" y="12"/>
                </a:lnTo>
                <a:lnTo>
                  <a:pt x="9" y="12"/>
                </a:lnTo>
                <a:lnTo>
                  <a:pt x="12" y="14"/>
                </a:lnTo>
                <a:lnTo>
                  <a:pt x="13" y="14"/>
                </a:lnTo>
                <a:lnTo>
                  <a:pt x="16" y="15"/>
                </a:lnTo>
                <a:lnTo>
                  <a:pt x="18" y="16"/>
                </a:lnTo>
                <a:lnTo>
                  <a:pt x="20" y="16"/>
                </a:lnTo>
                <a:lnTo>
                  <a:pt x="22" y="18"/>
                </a:lnTo>
                <a:lnTo>
                  <a:pt x="24" y="19"/>
                </a:lnTo>
                <a:lnTo>
                  <a:pt x="26" y="21"/>
                </a:lnTo>
                <a:lnTo>
                  <a:pt x="27" y="22"/>
                </a:lnTo>
                <a:lnTo>
                  <a:pt x="30" y="23"/>
                </a:lnTo>
                <a:lnTo>
                  <a:pt x="31" y="25"/>
                </a:lnTo>
                <a:lnTo>
                  <a:pt x="33" y="26"/>
                </a:lnTo>
                <a:lnTo>
                  <a:pt x="34" y="28"/>
                </a:lnTo>
                <a:lnTo>
                  <a:pt x="35" y="30"/>
                </a:lnTo>
                <a:lnTo>
                  <a:pt x="38" y="32"/>
                </a:lnTo>
                <a:lnTo>
                  <a:pt x="38" y="33"/>
                </a:lnTo>
                <a:lnTo>
                  <a:pt x="39" y="36"/>
                </a:lnTo>
                <a:lnTo>
                  <a:pt x="41" y="37"/>
                </a:lnTo>
                <a:lnTo>
                  <a:pt x="42" y="40"/>
                </a:lnTo>
                <a:lnTo>
                  <a:pt x="43" y="43"/>
                </a:lnTo>
                <a:lnTo>
                  <a:pt x="43" y="44"/>
                </a:lnTo>
                <a:lnTo>
                  <a:pt x="44" y="47"/>
                </a:lnTo>
                <a:lnTo>
                  <a:pt x="44" y="50"/>
                </a:lnTo>
                <a:lnTo>
                  <a:pt x="46" y="51"/>
                </a:lnTo>
                <a:lnTo>
                  <a:pt x="46" y="54"/>
                </a:lnTo>
                <a:lnTo>
                  <a:pt x="46" y="57"/>
                </a:lnTo>
                <a:lnTo>
                  <a:pt x="47" y="60"/>
                </a:lnTo>
                <a:lnTo>
                  <a:pt x="47" y="61"/>
                </a:lnTo>
                <a:lnTo>
                  <a:pt x="58" y="61"/>
                </a:lnTo>
                <a:lnTo>
                  <a:pt x="58" y="59"/>
                </a:lnTo>
                <a:lnTo>
                  <a:pt x="58" y="56"/>
                </a:lnTo>
                <a:lnTo>
                  <a:pt x="56" y="53"/>
                </a:lnTo>
                <a:lnTo>
                  <a:pt x="56" y="50"/>
                </a:lnTo>
                <a:lnTo>
                  <a:pt x="56" y="46"/>
                </a:lnTo>
                <a:lnTo>
                  <a:pt x="55" y="43"/>
                </a:lnTo>
                <a:lnTo>
                  <a:pt x="54" y="40"/>
                </a:lnTo>
                <a:lnTo>
                  <a:pt x="54" y="37"/>
                </a:lnTo>
                <a:lnTo>
                  <a:pt x="52" y="35"/>
                </a:lnTo>
                <a:lnTo>
                  <a:pt x="51" y="32"/>
                </a:lnTo>
                <a:lnTo>
                  <a:pt x="50" y="30"/>
                </a:lnTo>
                <a:lnTo>
                  <a:pt x="47" y="28"/>
                </a:lnTo>
                <a:lnTo>
                  <a:pt x="46" y="25"/>
                </a:lnTo>
                <a:lnTo>
                  <a:pt x="44" y="22"/>
                </a:lnTo>
                <a:lnTo>
                  <a:pt x="43" y="21"/>
                </a:lnTo>
                <a:lnTo>
                  <a:pt x="41" y="18"/>
                </a:lnTo>
                <a:lnTo>
                  <a:pt x="39" y="16"/>
                </a:lnTo>
                <a:lnTo>
                  <a:pt x="37" y="14"/>
                </a:lnTo>
                <a:lnTo>
                  <a:pt x="34" y="12"/>
                </a:lnTo>
                <a:lnTo>
                  <a:pt x="33" y="11"/>
                </a:lnTo>
                <a:lnTo>
                  <a:pt x="30" y="9"/>
                </a:lnTo>
                <a:lnTo>
                  <a:pt x="27" y="8"/>
                </a:lnTo>
                <a:lnTo>
                  <a:pt x="25" y="7"/>
                </a:lnTo>
                <a:lnTo>
                  <a:pt x="22" y="5"/>
                </a:lnTo>
                <a:lnTo>
                  <a:pt x="20" y="4"/>
                </a:lnTo>
                <a:lnTo>
                  <a:pt x="17" y="2"/>
                </a:lnTo>
                <a:lnTo>
                  <a:pt x="14" y="2"/>
                </a:lnTo>
                <a:lnTo>
                  <a:pt x="12" y="1"/>
                </a:lnTo>
                <a:lnTo>
                  <a:pt x="9" y="1"/>
                </a:lnTo>
                <a:lnTo>
                  <a:pt x="5" y="1"/>
                </a:lnTo>
                <a:lnTo>
                  <a:pt x="3"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105" name="Freeform 23"/>
          <p:cNvSpPr>
            <a:spLocks/>
          </p:cNvSpPr>
          <p:nvPr/>
        </p:nvSpPr>
        <p:spPr bwMode="auto">
          <a:xfrm>
            <a:off x="4516438" y="3416300"/>
            <a:ext cx="92075" cy="96838"/>
          </a:xfrm>
          <a:custGeom>
            <a:avLst/>
            <a:gdLst>
              <a:gd name="T0" fmla="*/ 11 w 58"/>
              <a:gd name="T1" fmla="*/ 60 h 61"/>
              <a:gd name="T2" fmla="*/ 12 w 58"/>
              <a:gd name="T3" fmla="*/ 54 h 61"/>
              <a:gd name="T4" fmla="*/ 12 w 58"/>
              <a:gd name="T5" fmla="*/ 50 h 61"/>
              <a:gd name="T6" fmla="*/ 13 w 58"/>
              <a:gd name="T7" fmla="*/ 44 h 61"/>
              <a:gd name="T8" fmla="*/ 16 w 58"/>
              <a:gd name="T9" fmla="*/ 40 h 61"/>
              <a:gd name="T10" fmla="*/ 17 w 58"/>
              <a:gd name="T11" fmla="*/ 36 h 61"/>
              <a:gd name="T12" fmla="*/ 20 w 58"/>
              <a:gd name="T13" fmla="*/ 32 h 61"/>
              <a:gd name="T14" fmla="*/ 23 w 58"/>
              <a:gd name="T15" fmla="*/ 28 h 61"/>
              <a:gd name="T16" fmla="*/ 27 w 58"/>
              <a:gd name="T17" fmla="*/ 25 h 61"/>
              <a:gd name="T18" fmla="*/ 30 w 58"/>
              <a:gd name="T19" fmla="*/ 22 h 61"/>
              <a:gd name="T20" fmla="*/ 33 w 58"/>
              <a:gd name="T21" fmla="*/ 19 h 61"/>
              <a:gd name="T22" fmla="*/ 37 w 58"/>
              <a:gd name="T23" fmla="*/ 16 h 61"/>
              <a:gd name="T24" fmla="*/ 42 w 58"/>
              <a:gd name="T25" fmla="*/ 15 h 61"/>
              <a:gd name="T26" fmla="*/ 46 w 58"/>
              <a:gd name="T27" fmla="*/ 14 h 61"/>
              <a:gd name="T28" fmla="*/ 50 w 58"/>
              <a:gd name="T29" fmla="*/ 12 h 61"/>
              <a:gd name="T30" fmla="*/ 55 w 58"/>
              <a:gd name="T31" fmla="*/ 12 h 61"/>
              <a:gd name="T32" fmla="*/ 58 w 58"/>
              <a:gd name="T33" fmla="*/ 0 h 61"/>
              <a:gd name="T34" fmla="*/ 51 w 58"/>
              <a:gd name="T35" fmla="*/ 1 h 61"/>
              <a:gd name="T36" fmla="*/ 46 w 58"/>
              <a:gd name="T37" fmla="*/ 1 h 61"/>
              <a:gd name="T38" fmla="*/ 41 w 58"/>
              <a:gd name="T39" fmla="*/ 2 h 61"/>
              <a:gd name="T40" fmla="*/ 36 w 58"/>
              <a:gd name="T41" fmla="*/ 5 h 61"/>
              <a:gd name="T42" fmla="*/ 30 w 58"/>
              <a:gd name="T43" fmla="*/ 8 h 61"/>
              <a:gd name="T44" fmla="*/ 25 w 58"/>
              <a:gd name="T45" fmla="*/ 11 h 61"/>
              <a:gd name="T46" fmla="*/ 21 w 58"/>
              <a:gd name="T47" fmla="*/ 14 h 61"/>
              <a:gd name="T48" fmla="*/ 17 w 58"/>
              <a:gd name="T49" fmla="*/ 18 h 61"/>
              <a:gd name="T50" fmla="*/ 13 w 58"/>
              <a:gd name="T51" fmla="*/ 22 h 61"/>
              <a:gd name="T52" fmla="*/ 10 w 58"/>
              <a:gd name="T53" fmla="*/ 28 h 61"/>
              <a:gd name="T54" fmla="*/ 7 w 58"/>
              <a:gd name="T55" fmla="*/ 32 h 61"/>
              <a:gd name="T56" fmla="*/ 4 w 58"/>
              <a:gd name="T57" fmla="*/ 37 h 61"/>
              <a:gd name="T58" fmla="*/ 3 w 58"/>
              <a:gd name="T59" fmla="*/ 43 h 61"/>
              <a:gd name="T60" fmla="*/ 2 w 58"/>
              <a:gd name="T61" fmla="*/ 50 h 61"/>
              <a:gd name="T62" fmla="*/ 0 w 58"/>
              <a:gd name="T63" fmla="*/ 56 h 61"/>
              <a:gd name="T64" fmla="*/ 0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11" y="61"/>
                </a:moveTo>
                <a:lnTo>
                  <a:pt x="11" y="60"/>
                </a:lnTo>
                <a:lnTo>
                  <a:pt x="11" y="57"/>
                </a:lnTo>
                <a:lnTo>
                  <a:pt x="12" y="54"/>
                </a:lnTo>
                <a:lnTo>
                  <a:pt x="12" y="51"/>
                </a:lnTo>
                <a:lnTo>
                  <a:pt x="12" y="50"/>
                </a:lnTo>
                <a:lnTo>
                  <a:pt x="13" y="47"/>
                </a:lnTo>
                <a:lnTo>
                  <a:pt x="13" y="44"/>
                </a:lnTo>
                <a:lnTo>
                  <a:pt x="15" y="43"/>
                </a:lnTo>
                <a:lnTo>
                  <a:pt x="16" y="40"/>
                </a:lnTo>
                <a:lnTo>
                  <a:pt x="16" y="37"/>
                </a:lnTo>
                <a:lnTo>
                  <a:pt x="17" y="36"/>
                </a:lnTo>
                <a:lnTo>
                  <a:pt x="19" y="33"/>
                </a:lnTo>
                <a:lnTo>
                  <a:pt x="20" y="32"/>
                </a:lnTo>
                <a:lnTo>
                  <a:pt x="21" y="30"/>
                </a:lnTo>
                <a:lnTo>
                  <a:pt x="23" y="28"/>
                </a:lnTo>
                <a:lnTo>
                  <a:pt x="25" y="26"/>
                </a:lnTo>
                <a:lnTo>
                  <a:pt x="27" y="25"/>
                </a:lnTo>
                <a:lnTo>
                  <a:pt x="28" y="23"/>
                </a:lnTo>
                <a:lnTo>
                  <a:pt x="30" y="22"/>
                </a:lnTo>
                <a:lnTo>
                  <a:pt x="32" y="21"/>
                </a:lnTo>
                <a:lnTo>
                  <a:pt x="33" y="19"/>
                </a:lnTo>
                <a:lnTo>
                  <a:pt x="36" y="18"/>
                </a:lnTo>
                <a:lnTo>
                  <a:pt x="37" y="16"/>
                </a:lnTo>
                <a:lnTo>
                  <a:pt x="40" y="16"/>
                </a:lnTo>
                <a:lnTo>
                  <a:pt x="42" y="15"/>
                </a:lnTo>
                <a:lnTo>
                  <a:pt x="44" y="14"/>
                </a:lnTo>
                <a:lnTo>
                  <a:pt x="46" y="14"/>
                </a:lnTo>
                <a:lnTo>
                  <a:pt x="49" y="12"/>
                </a:lnTo>
                <a:lnTo>
                  <a:pt x="50" y="12"/>
                </a:lnTo>
                <a:lnTo>
                  <a:pt x="53" y="12"/>
                </a:lnTo>
                <a:lnTo>
                  <a:pt x="55" y="12"/>
                </a:lnTo>
                <a:lnTo>
                  <a:pt x="58" y="12"/>
                </a:lnTo>
                <a:lnTo>
                  <a:pt x="58" y="0"/>
                </a:lnTo>
                <a:lnTo>
                  <a:pt x="55" y="0"/>
                </a:lnTo>
                <a:lnTo>
                  <a:pt x="51" y="1"/>
                </a:lnTo>
                <a:lnTo>
                  <a:pt x="49" y="1"/>
                </a:lnTo>
                <a:lnTo>
                  <a:pt x="46" y="1"/>
                </a:lnTo>
                <a:lnTo>
                  <a:pt x="44" y="2"/>
                </a:lnTo>
                <a:lnTo>
                  <a:pt x="41" y="2"/>
                </a:lnTo>
                <a:lnTo>
                  <a:pt x="38" y="4"/>
                </a:lnTo>
                <a:lnTo>
                  <a:pt x="36" y="5"/>
                </a:lnTo>
                <a:lnTo>
                  <a:pt x="33" y="7"/>
                </a:lnTo>
                <a:lnTo>
                  <a:pt x="30" y="8"/>
                </a:lnTo>
                <a:lnTo>
                  <a:pt x="28" y="9"/>
                </a:lnTo>
                <a:lnTo>
                  <a:pt x="25" y="11"/>
                </a:lnTo>
                <a:lnTo>
                  <a:pt x="24" y="12"/>
                </a:lnTo>
                <a:lnTo>
                  <a:pt x="21" y="14"/>
                </a:lnTo>
                <a:lnTo>
                  <a:pt x="19" y="16"/>
                </a:lnTo>
                <a:lnTo>
                  <a:pt x="17" y="18"/>
                </a:lnTo>
                <a:lnTo>
                  <a:pt x="15" y="21"/>
                </a:lnTo>
                <a:lnTo>
                  <a:pt x="13" y="22"/>
                </a:lnTo>
                <a:lnTo>
                  <a:pt x="12" y="25"/>
                </a:lnTo>
                <a:lnTo>
                  <a:pt x="10" y="28"/>
                </a:lnTo>
                <a:lnTo>
                  <a:pt x="8" y="30"/>
                </a:lnTo>
                <a:lnTo>
                  <a:pt x="7" y="32"/>
                </a:lnTo>
                <a:lnTo>
                  <a:pt x="6" y="35"/>
                </a:lnTo>
                <a:lnTo>
                  <a:pt x="4" y="37"/>
                </a:lnTo>
                <a:lnTo>
                  <a:pt x="3" y="40"/>
                </a:lnTo>
                <a:lnTo>
                  <a:pt x="3" y="43"/>
                </a:lnTo>
                <a:lnTo>
                  <a:pt x="2" y="46"/>
                </a:lnTo>
                <a:lnTo>
                  <a:pt x="2" y="50"/>
                </a:lnTo>
                <a:lnTo>
                  <a:pt x="0" y="53"/>
                </a:lnTo>
                <a:lnTo>
                  <a:pt x="0" y="56"/>
                </a:lnTo>
                <a:lnTo>
                  <a:pt x="0" y="59"/>
                </a:lnTo>
                <a:lnTo>
                  <a:pt x="0" y="61"/>
                </a:lnTo>
                <a:lnTo>
                  <a:pt x="11" y="61"/>
                </a:lnTo>
                <a:close/>
              </a:path>
            </a:pathLst>
          </a:custGeom>
          <a:solidFill>
            <a:schemeClr val="tx1"/>
          </a:solidFill>
          <a:ln w="9525">
            <a:solidFill>
              <a:schemeClr val="tx1"/>
            </a:solidFill>
            <a:round/>
            <a:headEnd/>
            <a:tailEnd/>
          </a:ln>
        </p:spPr>
        <p:txBody>
          <a:bodyPr/>
          <a:lstStyle/>
          <a:p>
            <a:endParaRPr lang="en-US"/>
          </a:p>
        </p:txBody>
      </p:sp>
      <p:sp>
        <p:nvSpPr>
          <p:cNvPr id="46106" name="Freeform 24"/>
          <p:cNvSpPr>
            <a:spLocks/>
          </p:cNvSpPr>
          <p:nvPr/>
        </p:nvSpPr>
        <p:spPr bwMode="auto">
          <a:xfrm>
            <a:off x="4351338" y="3416300"/>
            <a:ext cx="90487" cy="96838"/>
          </a:xfrm>
          <a:custGeom>
            <a:avLst/>
            <a:gdLst>
              <a:gd name="T0" fmla="*/ 55 w 57"/>
              <a:gd name="T1" fmla="*/ 0 h 61"/>
              <a:gd name="T2" fmla="*/ 48 w 57"/>
              <a:gd name="T3" fmla="*/ 1 h 61"/>
              <a:gd name="T4" fmla="*/ 43 w 57"/>
              <a:gd name="T5" fmla="*/ 2 h 61"/>
              <a:gd name="T6" fmla="*/ 38 w 57"/>
              <a:gd name="T7" fmla="*/ 4 h 61"/>
              <a:gd name="T8" fmla="*/ 32 w 57"/>
              <a:gd name="T9" fmla="*/ 7 h 61"/>
              <a:gd name="T10" fmla="*/ 27 w 57"/>
              <a:gd name="T11" fmla="*/ 9 h 61"/>
              <a:gd name="T12" fmla="*/ 23 w 57"/>
              <a:gd name="T13" fmla="*/ 12 h 61"/>
              <a:gd name="T14" fmla="*/ 18 w 57"/>
              <a:gd name="T15" fmla="*/ 16 h 61"/>
              <a:gd name="T16" fmla="*/ 14 w 57"/>
              <a:gd name="T17" fmla="*/ 21 h 61"/>
              <a:gd name="T18" fmla="*/ 11 w 57"/>
              <a:gd name="T19" fmla="*/ 25 h 61"/>
              <a:gd name="T20" fmla="*/ 7 w 57"/>
              <a:gd name="T21" fmla="*/ 30 h 61"/>
              <a:gd name="T22" fmla="*/ 5 w 57"/>
              <a:gd name="T23" fmla="*/ 35 h 61"/>
              <a:gd name="T24" fmla="*/ 4 w 57"/>
              <a:gd name="T25" fmla="*/ 40 h 61"/>
              <a:gd name="T26" fmla="*/ 1 w 57"/>
              <a:gd name="T27" fmla="*/ 46 h 61"/>
              <a:gd name="T28" fmla="*/ 0 w 57"/>
              <a:gd name="T29" fmla="*/ 53 h 61"/>
              <a:gd name="T30" fmla="*/ 0 w 57"/>
              <a:gd name="T31" fmla="*/ 59 h 61"/>
              <a:gd name="T32" fmla="*/ 10 w 57"/>
              <a:gd name="T33" fmla="*/ 61 h 61"/>
              <a:gd name="T34" fmla="*/ 11 w 57"/>
              <a:gd name="T35" fmla="*/ 57 h 61"/>
              <a:gd name="T36" fmla="*/ 11 w 57"/>
              <a:gd name="T37" fmla="*/ 51 h 61"/>
              <a:gd name="T38" fmla="*/ 13 w 57"/>
              <a:gd name="T39" fmla="*/ 47 h 61"/>
              <a:gd name="T40" fmla="*/ 14 w 57"/>
              <a:gd name="T41" fmla="*/ 43 h 61"/>
              <a:gd name="T42" fmla="*/ 17 w 57"/>
              <a:gd name="T43" fmla="*/ 37 h 61"/>
              <a:gd name="T44" fmla="*/ 18 w 57"/>
              <a:gd name="T45" fmla="*/ 33 h 61"/>
              <a:gd name="T46" fmla="*/ 22 w 57"/>
              <a:gd name="T47" fmla="*/ 30 h 61"/>
              <a:gd name="T48" fmla="*/ 24 w 57"/>
              <a:gd name="T49" fmla="*/ 26 h 61"/>
              <a:gd name="T50" fmla="*/ 27 w 57"/>
              <a:gd name="T51" fmla="*/ 23 h 61"/>
              <a:gd name="T52" fmla="*/ 31 w 57"/>
              <a:gd name="T53" fmla="*/ 21 h 61"/>
              <a:gd name="T54" fmla="*/ 35 w 57"/>
              <a:gd name="T55" fmla="*/ 18 h 61"/>
              <a:gd name="T56" fmla="*/ 39 w 57"/>
              <a:gd name="T57" fmla="*/ 16 h 61"/>
              <a:gd name="T58" fmla="*/ 43 w 57"/>
              <a:gd name="T59" fmla="*/ 14 h 61"/>
              <a:gd name="T60" fmla="*/ 48 w 57"/>
              <a:gd name="T61" fmla="*/ 12 h 61"/>
              <a:gd name="T62" fmla="*/ 52 w 57"/>
              <a:gd name="T63" fmla="*/ 12 h 61"/>
              <a:gd name="T64" fmla="*/ 57 w 57"/>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0"/>
                </a:moveTo>
                <a:lnTo>
                  <a:pt x="55" y="0"/>
                </a:lnTo>
                <a:lnTo>
                  <a:pt x="52" y="1"/>
                </a:lnTo>
                <a:lnTo>
                  <a:pt x="48" y="1"/>
                </a:lnTo>
                <a:lnTo>
                  <a:pt x="45" y="1"/>
                </a:lnTo>
                <a:lnTo>
                  <a:pt x="43" y="2"/>
                </a:lnTo>
                <a:lnTo>
                  <a:pt x="40" y="2"/>
                </a:lnTo>
                <a:lnTo>
                  <a:pt x="38" y="4"/>
                </a:lnTo>
                <a:lnTo>
                  <a:pt x="35" y="5"/>
                </a:lnTo>
                <a:lnTo>
                  <a:pt x="32" y="7"/>
                </a:lnTo>
                <a:lnTo>
                  <a:pt x="30" y="8"/>
                </a:lnTo>
                <a:lnTo>
                  <a:pt x="27" y="9"/>
                </a:lnTo>
                <a:lnTo>
                  <a:pt x="24" y="11"/>
                </a:lnTo>
                <a:lnTo>
                  <a:pt x="23" y="12"/>
                </a:lnTo>
                <a:lnTo>
                  <a:pt x="21" y="14"/>
                </a:lnTo>
                <a:lnTo>
                  <a:pt x="18" y="16"/>
                </a:lnTo>
                <a:lnTo>
                  <a:pt x="17" y="18"/>
                </a:lnTo>
                <a:lnTo>
                  <a:pt x="14" y="21"/>
                </a:lnTo>
                <a:lnTo>
                  <a:pt x="13" y="22"/>
                </a:lnTo>
                <a:lnTo>
                  <a:pt x="11" y="25"/>
                </a:lnTo>
                <a:lnTo>
                  <a:pt x="9" y="28"/>
                </a:lnTo>
                <a:lnTo>
                  <a:pt x="7" y="30"/>
                </a:lnTo>
                <a:lnTo>
                  <a:pt x="6" y="32"/>
                </a:lnTo>
                <a:lnTo>
                  <a:pt x="5" y="35"/>
                </a:lnTo>
                <a:lnTo>
                  <a:pt x="4" y="37"/>
                </a:lnTo>
                <a:lnTo>
                  <a:pt x="4" y="40"/>
                </a:lnTo>
                <a:lnTo>
                  <a:pt x="2" y="43"/>
                </a:lnTo>
                <a:lnTo>
                  <a:pt x="1" y="46"/>
                </a:lnTo>
                <a:lnTo>
                  <a:pt x="1" y="50"/>
                </a:lnTo>
                <a:lnTo>
                  <a:pt x="0" y="53"/>
                </a:lnTo>
                <a:lnTo>
                  <a:pt x="0" y="56"/>
                </a:lnTo>
                <a:lnTo>
                  <a:pt x="0" y="59"/>
                </a:lnTo>
                <a:lnTo>
                  <a:pt x="0" y="61"/>
                </a:lnTo>
                <a:lnTo>
                  <a:pt x="10" y="61"/>
                </a:lnTo>
                <a:lnTo>
                  <a:pt x="10" y="60"/>
                </a:lnTo>
                <a:lnTo>
                  <a:pt x="11" y="57"/>
                </a:lnTo>
                <a:lnTo>
                  <a:pt x="11" y="54"/>
                </a:lnTo>
                <a:lnTo>
                  <a:pt x="11" y="51"/>
                </a:lnTo>
                <a:lnTo>
                  <a:pt x="11" y="50"/>
                </a:lnTo>
                <a:lnTo>
                  <a:pt x="13" y="47"/>
                </a:lnTo>
                <a:lnTo>
                  <a:pt x="14" y="44"/>
                </a:lnTo>
                <a:lnTo>
                  <a:pt x="14" y="43"/>
                </a:lnTo>
                <a:lnTo>
                  <a:pt x="15" y="40"/>
                </a:lnTo>
                <a:lnTo>
                  <a:pt x="17" y="37"/>
                </a:lnTo>
                <a:lnTo>
                  <a:pt x="18" y="36"/>
                </a:lnTo>
                <a:lnTo>
                  <a:pt x="18" y="33"/>
                </a:lnTo>
                <a:lnTo>
                  <a:pt x="19" y="32"/>
                </a:lnTo>
                <a:lnTo>
                  <a:pt x="22" y="30"/>
                </a:lnTo>
                <a:lnTo>
                  <a:pt x="23" y="28"/>
                </a:lnTo>
                <a:lnTo>
                  <a:pt x="24" y="26"/>
                </a:lnTo>
                <a:lnTo>
                  <a:pt x="26" y="25"/>
                </a:lnTo>
                <a:lnTo>
                  <a:pt x="27" y="23"/>
                </a:lnTo>
                <a:lnTo>
                  <a:pt x="30" y="22"/>
                </a:lnTo>
                <a:lnTo>
                  <a:pt x="31" y="21"/>
                </a:lnTo>
                <a:lnTo>
                  <a:pt x="34" y="19"/>
                </a:lnTo>
                <a:lnTo>
                  <a:pt x="35" y="18"/>
                </a:lnTo>
                <a:lnTo>
                  <a:pt x="38" y="16"/>
                </a:lnTo>
                <a:lnTo>
                  <a:pt x="39" y="16"/>
                </a:lnTo>
                <a:lnTo>
                  <a:pt x="42" y="15"/>
                </a:lnTo>
                <a:lnTo>
                  <a:pt x="43" y="14"/>
                </a:lnTo>
                <a:lnTo>
                  <a:pt x="45" y="14"/>
                </a:lnTo>
                <a:lnTo>
                  <a:pt x="48" y="12"/>
                </a:lnTo>
                <a:lnTo>
                  <a:pt x="51" y="12"/>
                </a:lnTo>
                <a:lnTo>
                  <a:pt x="52" y="12"/>
                </a:lnTo>
                <a:lnTo>
                  <a:pt x="55" y="12"/>
                </a:lnTo>
                <a:lnTo>
                  <a:pt x="57" y="12"/>
                </a:lnTo>
                <a:lnTo>
                  <a:pt x="57" y="0"/>
                </a:lnTo>
                <a:close/>
              </a:path>
            </a:pathLst>
          </a:custGeom>
          <a:solidFill>
            <a:schemeClr val="tx1"/>
          </a:solidFill>
          <a:ln w="9525">
            <a:solidFill>
              <a:schemeClr val="tx1"/>
            </a:solidFill>
            <a:round/>
            <a:headEnd/>
            <a:tailEnd/>
          </a:ln>
        </p:spPr>
        <p:txBody>
          <a:bodyPr/>
          <a:lstStyle/>
          <a:p>
            <a:endParaRPr lang="en-US"/>
          </a:p>
        </p:txBody>
      </p:sp>
      <p:sp>
        <p:nvSpPr>
          <p:cNvPr id="46107" name="Freeform 25"/>
          <p:cNvSpPr>
            <a:spLocks/>
          </p:cNvSpPr>
          <p:nvPr/>
        </p:nvSpPr>
        <p:spPr bwMode="auto">
          <a:xfrm>
            <a:off x="4441825" y="3416300"/>
            <a:ext cx="92075" cy="96838"/>
          </a:xfrm>
          <a:custGeom>
            <a:avLst/>
            <a:gdLst>
              <a:gd name="T0" fmla="*/ 58 w 58"/>
              <a:gd name="T1" fmla="*/ 59 h 61"/>
              <a:gd name="T2" fmla="*/ 58 w 58"/>
              <a:gd name="T3" fmla="*/ 53 h 61"/>
              <a:gd name="T4" fmla="*/ 57 w 58"/>
              <a:gd name="T5" fmla="*/ 46 h 61"/>
              <a:gd name="T6" fmla="*/ 54 w 58"/>
              <a:gd name="T7" fmla="*/ 40 h 61"/>
              <a:gd name="T8" fmla="*/ 53 w 58"/>
              <a:gd name="T9" fmla="*/ 35 h 61"/>
              <a:gd name="T10" fmla="*/ 50 w 58"/>
              <a:gd name="T11" fmla="*/ 30 h 61"/>
              <a:gd name="T12" fmla="*/ 46 w 58"/>
              <a:gd name="T13" fmla="*/ 25 h 61"/>
              <a:gd name="T14" fmla="*/ 43 w 58"/>
              <a:gd name="T15" fmla="*/ 21 h 61"/>
              <a:gd name="T16" fmla="*/ 39 w 58"/>
              <a:gd name="T17" fmla="*/ 16 h 61"/>
              <a:gd name="T18" fmla="*/ 34 w 58"/>
              <a:gd name="T19" fmla="*/ 12 h 61"/>
              <a:gd name="T20" fmla="*/ 30 w 58"/>
              <a:gd name="T21" fmla="*/ 9 h 61"/>
              <a:gd name="T22" fmla="*/ 25 w 58"/>
              <a:gd name="T23" fmla="*/ 7 h 61"/>
              <a:gd name="T24" fmla="*/ 20 w 58"/>
              <a:gd name="T25" fmla="*/ 4 h 61"/>
              <a:gd name="T26" fmla="*/ 15 w 58"/>
              <a:gd name="T27" fmla="*/ 2 h 61"/>
              <a:gd name="T28" fmla="*/ 9 w 58"/>
              <a:gd name="T29" fmla="*/ 1 h 61"/>
              <a:gd name="T30" fmla="*/ 3 w 58"/>
              <a:gd name="T31" fmla="*/ 0 h 61"/>
              <a:gd name="T32" fmla="*/ 0 w 58"/>
              <a:gd name="T33" fmla="*/ 12 h 61"/>
              <a:gd name="T34" fmla="*/ 5 w 58"/>
              <a:gd name="T35" fmla="*/ 12 h 61"/>
              <a:gd name="T36" fmla="*/ 9 w 58"/>
              <a:gd name="T37" fmla="*/ 12 h 61"/>
              <a:gd name="T38" fmla="*/ 15 w 58"/>
              <a:gd name="T39" fmla="*/ 14 h 61"/>
              <a:gd name="T40" fmla="*/ 19 w 58"/>
              <a:gd name="T41" fmla="*/ 16 h 61"/>
              <a:gd name="T42" fmla="*/ 22 w 58"/>
              <a:gd name="T43" fmla="*/ 18 h 61"/>
              <a:gd name="T44" fmla="*/ 26 w 58"/>
              <a:gd name="T45" fmla="*/ 21 h 61"/>
              <a:gd name="T46" fmla="*/ 30 w 58"/>
              <a:gd name="T47" fmla="*/ 23 h 61"/>
              <a:gd name="T48" fmla="*/ 33 w 58"/>
              <a:gd name="T49" fmla="*/ 26 h 61"/>
              <a:gd name="T50" fmla="*/ 37 w 58"/>
              <a:gd name="T51" fmla="*/ 30 h 61"/>
              <a:gd name="T52" fmla="*/ 39 w 58"/>
              <a:gd name="T53" fmla="*/ 33 h 61"/>
              <a:gd name="T54" fmla="*/ 41 w 58"/>
              <a:gd name="T55" fmla="*/ 37 h 61"/>
              <a:gd name="T56" fmla="*/ 43 w 58"/>
              <a:gd name="T57" fmla="*/ 43 h 61"/>
              <a:gd name="T58" fmla="*/ 45 w 58"/>
              <a:gd name="T59" fmla="*/ 47 h 61"/>
              <a:gd name="T60" fmla="*/ 46 w 58"/>
              <a:gd name="T61" fmla="*/ 51 h 61"/>
              <a:gd name="T62" fmla="*/ 47 w 58"/>
              <a:gd name="T63" fmla="*/ 57 h 61"/>
              <a:gd name="T64" fmla="*/ 47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61"/>
                </a:moveTo>
                <a:lnTo>
                  <a:pt x="58" y="59"/>
                </a:lnTo>
                <a:lnTo>
                  <a:pt x="58" y="56"/>
                </a:lnTo>
                <a:lnTo>
                  <a:pt x="58" y="53"/>
                </a:lnTo>
                <a:lnTo>
                  <a:pt x="57" y="50"/>
                </a:lnTo>
                <a:lnTo>
                  <a:pt x="57" y="46"/>
                </a:lnTo>
                <a:lnTo>
                  <a:pt x="55" y="43"/>
                </a:lnTo>
                <a:lnTo>
                  <a:pt x="54" y="40"/>
                </a:lnTo>
                <a:lnTo>
                  <a:pt x="54" y="37"/>
                </a:lnTo>
                <a:lnTo>
                  <a:pt x="53" y="35"/>
                </a:lnTo>
                <a:lnTo>
                  <a:pt x="51" y="32"/>
                </a:lnTo>
                <a:lnTo>
                  <a:pt x="50" y="30"/>
                </a:lnTo>
                <a:lnTo>
                  <a:pt x="49" y="28"/>
                </a:lnTo>
                <a:lnTo>
                  <a:pt x="46" y="25"/>
                </a:lnTo>
                <a:lnTo>
                  <a:pt x="45" y="22"/>
                </a:lnTo>
                <a:lnTo>
                  <a:pt x="43" y="21"/>
                </a:lnTo>
                <a:lnTo>
                  <a:pt x="41" y="18"/>
                </a:lnTo>
                <a:lnTo>
                  <a:pt x="39" y="16"/>
                </a:lnTo>
                <a:lnTo>
                  <a:pt x="37" y="14"/>
                </a:lnTo>
                <a:lnTo>
                  <a:pt x="34" y="12"/>
                </a:lnTo>
                <a:lnTo>
                  <a:pt x="33" y="11"/>
                </a:lnTo>
                <a:lnTo>
                  <a:pt x="30" y="9"/>
                </a:lnTo>
                <a:lnTo>
                  <a:pt x="28" y="8"/>
                </a:lnTo>
                <a:lnTo>
                  <a:pt x="25" y="7"/>
                </a:lnTo>
                <a:lnTo>
                  <a:pt x="22" y="5"/>
                </a:lnTo>
                <a:lnTo>
                  <a:pt x="20" y="4"/>
                </a:lnTo>
                <a:lnTo>
                  <a:pt x="17" y="2"/>
                </a:lnTo>
                <a:lnTo>
                  <a:pt x="15" y="2"/>
                </a:lnTo>
                <a:lnTo>
                  <a:pt x="12" y="1"/>
                </a:lnTo>
                <a:lnTo>
                  <a:pt x="9" y="1"/>
                </a:lnTo>
                <a:lnTo>
                  <a:pt x="7" y="1"/>
                </a:lnTo>
                <a:lnTo>
                  <a:pt x="3" y="0"/>
                </a:lnTo>
                <a:lnTo>
                  <a:pt x="0" y="0"/>
                </a:lnTo>
                <a:lnTo>
                  <a:pt x="0" y="12"/>
                </a:lnTo>
                <a:lnTo>
                  <a:pt x="3" y="12"/>
                </a:lnTo>
                <a:lnTo>
                  <a:pt x="5" y="12"/>
                </a:lnTo>
                <a:lnTo>
                  <a:pt x="7" y="12"/>
                </a:lnTo>
                <a:lnTo>
                  <a:pt x="9" y="12"/>
                </a:lnTo>
                <a:lnTo>
                  <a:pt x="12" y="14"/>
                </a:lnTo>
                <a:lnTo>
                  <a:pt x="15" y="14"/>
                </a:lnTo>
                <a:lnTo>
                  <a:pt x="16" y="15"/>
                </a:lnTo>
                <a:lnTo>
                  <a:pt x="19" y="16"/>
                </a:lnTo>
                <a:lnTo>
                  <a:pt x="21" y="16"/>
                </a:lnTo>
                <a:lnTo>
                  <a:pt x="22" y="18"/>
                </a:lnTo>
                <a:lnTo>
                  <a:pt x="25" y="19"/>
                </a:lnTo>
                <a:lnTo>
                  <a:pt x="26" y="21"/>
                </a:lnTo>
                <a:lnTo>
                  <a:pt x="28" y="22"/>
                </a:lnTo>
                <a:lnTo>
                  <a:pt x="30" y="23"/>
                </a:lnTo>
                <a:lnTo>
                  <a:pt x="32" y="25"/>
                </a:lnTo>
                <a:lnTo>
                  <a:pt x="33" y="26"/>
                </a:lnTo>
                <a:lnTo>
                  <a:pt x="34" y="28"/>
                </a:lnTo>
                <a:lnTo>
                  <a:pt x="37" y="30"/>
                </a:lnTo>
                <a:lnTo>
                  <a:pt x="38" y="32"/>
                </a:lnTo>
                <a:lnTo>
                  <a:pt x="39" y="33"/>
                </a:lnTo>
                <a:lnTo>
                  <a:pt x="41" y="36"/>
                </a:lnTo>
                <a:lnTo>
                  <a:pt x="41" y="37"/>
                </a:lnTo>
                <a:lnTo>
                  <a:pt x="42" y="40"/>
                </a:lnTo>
                <a:lnTo>
                  <a:pt x="43" y="43"/>
                </a:lnTo>
                <a:lnTo>
                  <a:pt x="45" y="44"/>
                </a:lnTo>
                <a:lnTo>
                  <a:pt x="45" y="47"/>
                </a:lnTo>
                <a:lnTo>
                  <a:pt x="46" y="50"/>
                </a:lnTo>
                <a:lnTo>
                  <a:pt x="46" y="51"/>
                </a:lnTo>
                <a:lnTo>
                  <a:pt x="46" y="54"/>
                </a:lnTo>
                <a:lnTo>
                  <a:pt x="47" y="57"/>
                </a:lnTo>
                <a:lnTo>
                  <a:pt x="47" y="60"/>
                </a:lnTo>
                <a:lnTo>
                  <a:pt x="47" y="61"/>
                </a:lnTo>
                <a:lnTo>
                  <a:pt x="58" y="61"/>
                </a:lnTo>
                <a:close/>
              </a:path>
            </a:pathLst>
          </a:custGeom>
          <a:solidFill>
            <a:schemeClr val="tx1"/>
          </a:solidFill>
          <a:ln w="9525">
            <a:solidFill>
              <a:schemeClr val="tx1"/>
            </a:solidFill>
            <a:round/>
            <a:headEnd/>
            <a:tailEnd/>
          </a:ln>
        </p:spPr>
        <p:txBody>
          <a:bodyPr/>
          <a:lstStyle/>
          <a:p>
            <a:endParaRPr lang="en-US"/>
          </a:p>
        </p:txBody>
      </p:sp>
      <p:sp>
        <p:nvSpPr>
          <p:cNvPr id="46108" name="Freeform 26"/>
          <p:cNvSpPr>
            <a:spLocks/>
          </p:cNvSpPr>
          <p:nvPr/>
        </p:nvSpPr>
        <p:spPr bwMode="auto">
          <a:xfrm>
            <a:off x="5424488" y="2287588"/>
            <a:ext cx="19050" cy="744537"/>
          </a:xfrm>
          <a:custGeom>
            <a:avLst/>
            <a:gdLst>
              <a:gd name="T0" fmla="*/ 7 w 12"/>
              <a:gd name="T1" fmla="*/ 0 h 469"/>
              <a:gd name="T2" fmla="*/ 0 w 12"/>
              <a:gd name="T3" fmla="*/ 0 h 469"/>
              <a:gd name="T4" fmla="*/ 0 w 12"/>
              <a:gd name="T5" fmla="*/ 469 h 469"/>
              <a:gd name="T6" fmla="*/ 12 w 12"/>
              <a:gd name="T7" fmla="*/ 469 h 469"/>
              <a:gd name="T8" fmla="*/ 12 w 12"/>
              <a:gd name="T9" fmla="*/ 0 h 469"/>
              <a:gd name="T10" fmla="*/ 7 w 12"/>
              <a:gd name="T11" fmla="*/ 0 h 469"/>
              <a:gd name="T12" fmla="*/ 0 60000 65536"/>
              <a:gd name="T13" fmla="*/ 0 60000 65536"/>
              <a:gd name="T14" fmla="*/ 0 60000 65536"/>
              <a:gd name="T15" fmla="*/ 0 60000 65536"/>
              <a:gd name="T16" fmla="*/ 0 60000 65536"/>
              <a:gd name="T17" fmla="*/ 0 60000 65536"/>
              <a:gd name="T18" fmla="*/ 0 w 12"/>
              <a:gd name="T19" fmla="*/ 0 h 469"/>
              <a:gd name="T20" fmla="*/ 12 w 12"/>
              <a:gd name="T21" fmla="*/ 469 h 469"/>
            </a:gdLst>
            <a:ahLst/>
            <a:cxnLst>
              <a:cxn ang="T12">
                <a:pos x="T0" y="T1"/>
              </a:cxn>
              <a:cxn ang="T13">
                <a:pos x="T2" y="T3"/>
              </a:cxn>
              <a:cxn ang="T14">
                <a:pos x="T4" y="T5"/>
              </a:cxn>
              <a:cxn ang="T15">
                <a:pos x="T6" y="T7"/>
              </a:cxn>
              <a:cxn ang="T16">
                <a:pos x="T8" y="T9"/>
              </a:cxn>
              <a:cxn ang="T17">
                <a:pos x="T10" y="T11"/>
              </a:cxn>
            </a:cxnLst>
            <a:rect l="T18" t="T19" r="T20" b="T21"/>
            <a:pathLst>
              <a:path w="12" h="469">
                <a:moveTo>
                  <a:pt x="7" y="0"/>
                </a:moveTo>
                <a:lnTo>
                  <a:pt x="0" y="0"/>
                </a:lnTo>
                <a:lnTo>
                  <a:pt x="0" y="469"/>
                </a:lnTo>
                <a:lnTo>
                  <a:pt x="12" y="469"/>
                </a:lnTo>
                <a:lnTo>
                  <a:pt x="12" y="0"/>
                </a:lnTo>
                <a:lnTo>
                  <a:pt x="7" y="0"/>
                </a:lnTo>
                <a:close/>
              </a:path>
            </a:pathLst>
          </a:custGeom>
          <a:solidFill>
            <a:schemeClr val="tx1"/>
          </a:solidFill>
          <a:ln w="9525">
            <a:solidFill>
              <a:schemeClr val="tx1"/>
            </a:solidFill>
            <a:round/>
            <a:headEnd/>
            <a:tailEnd/>
          </a:ln>
        </p:spPr>
        <p:txBody>
          <a:bodyPr/>
          <a:lstStyle/>
          <a:p>
            <a:endParaRPr lang="en-US"/>
          </a:p>
        </p:txBody>
      </p:sp>
      <p:sp>
        <p:nvSpPr>
          <p:cNvPr id="46109" name="Freeform 27"/>
          <p:cNvSpPr>
            <a:spLocks/>
          </p:cNvSpPr>
          <p:nvPr/>
        </p:nvSpPr>
        <p:spPr bwMode="auto">
          <a:xfrm>
            <a:off x="4119563" y="2287588"/>
            <a:ext cx="17462" cy="744537"/>
          </a:xfrm>
          <a:custGeom>
            <a:avLst/>
            <a:gdLst>
              <a:gd name="T0" fmla="*/ 6 w 11"/>
              <a:gd name="T1" fmla="*/ 0 h 469"/>
              <a:gd name="T2" fmla="*/ 0 w 11"/>
              <a:gd name="T3" fmla="*/ 0 h 469"/>
              <a:gd name="T4" fmla="*/ 0 w 11"/>
              <a:gd name="T5" fmla="*/ 469 h 469"/>
              <a:gd name="T6" fmla="*/ 11 w 11"/>
              <a:gd name="T7" fmla="*/ 469 h 469"/>
              <a:gd name="T8" fmla="*/ 11 w 11"/>
              <a:gd name="T9" fmla="*/ 0 h 469"/>
              <a:gd name="T10" fmla="*/ 6 w 11"/>
              <a:gd name="T11" fmla="*/ 0 h 469"/>
              <a:gd name="T12" fmla="*/ 0 60000 65536"/>
              <a:gd name="T13" fmla="*/ 0 60000 65536"/>
              <a:gd name="T14" fmla="*/ 0 60000 65536"/>
              <a:gd name="T15" fmla="*/ 0 60000 65536"/>
              <a:gd name="T16" fmla="*/ 0 60000 65536"/>
              <a:gd name="T17" fmla="*/ 0 60000 65536"/>
              <a:gd name="T18" fmla="*/ 0 w 11"/>
              <a:gd name="T19" fmla="*/ 0 h 469"/>
              <a:gd name="T20" fmla="*/ 11 w 11"/>
              <a:gd name="T21" fmla="*/ 469 h 469"/>
            </a:gdLst>
            <a:ahLst/>
            <a:cxnLst>
              <a:cxn ang="T12">
                <a:pos x="T0" y="T1"/>
              </a:cxn>
              <a:cxn ang="T13">
                <a:pos x="T2" y="T3"/>
              </a:cxn>
              <a:cxn ang="T14">
                <a:pos x="T4" y="T5"/>
              </a:cxn>
              <a:cxn ang="T15">
                <a:pos x="T6" y="T7"/>
              </a:cxn>
              <a:cxn ang="T16">
                <a:pos x="T8" y="T9"/>
              </a:cxn>
              <a:cxn ang="T17">
                <a:pos x="T10" y="T11"/>
              </a:cxn>
            </a:cxnLst>
            <a:rect l="T18" t="T19" r="T20" b="T21"/>
            <a:pathLst>
              <a:path w="11" h="469">
                <a:moveTo>
                  <a:pt x="6" y="0"/>
                </a:moveTo>
                <a:lnTo>
                  <a:pt x="0" y="0"/>
                </a:lnTo>
                <a:lnTo>
                  <a:pt x="0" y="469"/>
                </a:lnTo>
                <a:lnTo>
                  <a:pt x="11" y="469"/>
                </a:lnTo>
                <a:lnTo>
                  <a:pt x="11" y="0"/>
                </a:lnTo>
                <a:lnTo>
                  <a:pt x="6" y="0"/>
                </a:lnTo>
                <a:close/>
              </a:path>
            </a:pathLst>
          </a:custGeom>
          <a:solidFill>
            <a:schemeClr val="tx1"/>
          </a:solidFill>
          <a:ln w="9525">
            <a:solidFill>
              <a:schemeClr val="tx1"/>
            </a:solidFill>
            <a:round/>
            <a:headEnd/>
            <a:tailEnd/>
          </a:ln>
        </p:spPr>
        <p:txBody>
          <a:bodyPr/>
          <a:lstStyle/>
          <a:p>
            <a:endParaRPr lang="en-US"/>
          </a:p>
        </p:txBody>
      </p:sp>
      <p:sp>
        <p:nvSpPr>
          <p:cNvPr id="46110" name="Freeform 28"/>
          <p:cNvSpPr>
            <a:spLocks/>
          </p:cNvSpPr>
          <p:nvPr/>
        </p:nvSpPr>
        <p:spPr bwMode="auto">
          <a:xfrm>
            <a:off x="4864100" y="5557838"/>
            <a:ext cx="141288" cy="153987"/>
          </a:xfrm>
          <a:custGeom>
            <a:avLst/>
            <a:gdLst>
              <a:gd name="T0" fmla="*/ 4 w 89"/>
              <a:gd name="T1" fmla="*/ 13 h 97"/>
              <a:gd name="T2" fmla="*/ 12 w 89"/>
              <a:gd name="T3" fmla="*/ 13 h 97"/>
              <a:gd name="T4" fmla="*/ 20 w 89"/>
              <a:gd name="T5" fmla="*/ 16 h 97"/>
              <a:gd name="T6" fmla="*/ 27 w 89"/>
              <a:gd name="T7" fmla="*/ 17 h 97"/>
              <a:gd name="T8" fmla="*/ 34 w 89"/>
              <a:gd name="T9" fmla="*/ 21 h 97"/>
              <a:gd name="T10" fmla="*/ 41 w 89"/>
              <a:gd name="T11" fmla="*/ 24 h 97"/>
              <a:gd name="T12" fmla="*/ 47 w 89"/>
              <a:gd name="T13" fmla="*/ 30 h 97"/>
              <a:gd name="T14" fmla="*/ 52 w 89"/>
              <a:gd name="T15" fmla="*/ 34 h 97"/>
              <a:gd name="T16" fmla="*/ 58 w 89"/>
              <a:gd name="T17" fmla="*/ 39 h 97"/>
              <a:gd name="T18" fmla="*/ 63 w 89"/>
              <a:gd name="T19" fmla="*/ 46 h 97"/>
              <a:gd name="T20" fmla="*/ 67 w 89"/>
              <a:gd name="T21" fmla="*/ 53 h 97"/>
              <a:gd name="T22" fmla="*/ 71 w 89"/>
              <a:gd name="T23" fmla="*/ 60 h 97"/>
              <a:gd name="T24" fmla="*/ 73 w 89"/>
              <a:gd name="T25" fmla="*/ 67 h 97"/>
              <a:gd name="T26" fmla="*/ 76 w 89"/>
              <a:gd name="T27" fmla="*/ 76 h 97"/>
              <a:gd name="T28" fmla="*/ 77 w 89"/>
              <a:gd name="T29" fmla="*/ 83 h 97"/>
              <a:gd name="T30" fmla="*/ 78 w 89"/>
              <a:gd name="T31" fmla="*/ 91 h 97"/>
              <a:gd name="T32" fmla="*/ 89 w 89"/>
              <a:gd name="T33" fmla="*/ 97 h 97"/>
              <a:gd name="T34" fmla="*/ 89 w 89"/>
              <a:gd name="T35" fmla="*/ 87 h 97"/>
              <a:gd name="T36" fmla="*/ 88 w 89"/>
              <a:gd name="T37" fmla="*/ 77 h 97"/>
              <a:gd name="T38" fmla="*/ 85 w 89"/>
              <a:gd name="T39" fmla="*/ 67 h 97"/>
              <a:gd name="T40" fmla="*/ 82 w 89"/>
              <a:gd name="T41" fmla="*/ 59 h 97"/>
              <a:gd name="T42" fmla="*/ 78 w 89"/>
              <a:gd name="T43" fmla="*/ 51 h 97"/>
              <a:gd name="T44" fmla="*/ 75 w 89"/>
              <a:gd name="T45" fmla="*/ 42 h 97"/>
              <a:gd name="T46" fmla="*/ 69 w 89"/>
              <a:gd name="T47" fmla="*/ 35 h 97"/>
              <a:gd name="T48" fmla="*/ 63 w 89"/>
              <a:gd name="T49" fmla="*/ 28 h 97"/>
              <a:gd name="T50" fmla="*/ 56 w 89"/>
              <a:gd name="T51" fmla="*/ 23 h 97"/>
              <a:gd name="T52" fmla="*/ 50 w 89"/>
              <a:gd name="T53" fmla="*/ 17 h 97"/>
              <a:gd name="T54" fmla="*/ 43 w 89"/>
              <a:gd name="T55" fmla="*/ 13 h 97"/>
              <a:gd name="T56" fmla="*/ 35 w 89"/>
              <a:gd name="T57" fmla="*/ 8 h 97"/>
              <a:gd name="T58" fmla="*/ 26 w 89"/>
              <a:gd name="T59" fmla="*/ 4 h 97"/>
              <a:gd name="T60" fmla="*/ 18 w 89"/>
              <a:gd name="T61" fmla="*/ 3 h 97"/>
              <a:gd name="T62" fmla="*/ 9 w 89"/>
              <a:gd name="T63" fmla="*/ 1 h 97"/>
              <a:gd name="T64" fmla="*/ 0 w 89"/>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7"/>
              <a:gd name="T101" fmla="*/ 89 w 89"/>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7">
                <a:moveTo>
                  <a:pt x="0" y="13"/>
                </a:moveTo>
                <a:lnTo>
                  <a:pt x="4" y="13"/>
                </a:lnTo>
                <a:lnTo>
                  <a:pt x="8" y="13"/>
                </a:lnTo>
                <a:lnTo>
                  <a:pt x="12" y="13"/>
                </a:lnTo>
                <a:lnTo>
                  <a:pt x="16" y="14"/>
                </a:lnTo>
                <a:lnTo>
                  <a:pt x="20" y="16"/>
                </a:lnTo>
                <a:lnTo>
                  <a:pt x="24" y="16"/>
                </a:lnTo>
                <a:lnTo>
                  <a:pt x="27" y="17"/>
                </a:lnTo>
                <a:lnTo>
                  <a:pt x="30" y="18"/>
                </a:lnTo>
                <a:lnTo>
                  <a:pt x="34" y="21"/>
                </a:lnTo>
                <a:lnTo>
                  <a:pt x="38" y="23"/>
                </a:lnTo>
                <a:lnTo>
                  <a:pt x="41" y="24"/>
                </a:lnTo>
                <a:lnTo>
                  <a:pt x="44" y="27"/>
                </a:lnTo>
                <a:lnTo>
                  <a:pt x="47" y="30"/>
                </a:lnTo>
                <a:lnTo>
                  <a:pt x="50" y="31"/>
                </a:lnTo>
                <a:lnTo>
                  <a:pt x="52" y="34"/>
                </a:lnTo>
                <a:lnTo>
                  <a:pt x="55" y="37"/>
                </a:lnTo>
                <a:lnTo>
                  <a:pt x="58" y="39"/>
                </a:lnTo>
                <a:lnTo>
                  <a:pt x="60" y="44"/>
                </a:lnTo>
                <a:lnTo>
                  <a:pt x="63" y="46"/>
                </a:lnTo>
                <a:lnTo>
                  <a:pt x="65" y="49"/>
                </a:lnTo>
                <a:lnTo>
                  <a:pt x="67" y="53"/>
                </a:lnTo>
                <a:lnTo>
                  <a:pt x="69" y="56"/>
                </a:lnTo>
                <a:lnTo>
                  <a:pt x="71" y="60"/>
                </a:lnTo>
                <a:lnTo>
                  <a:pt x="72" y="63"/>
                </a:lnTo>
                <a:lnTo>
                  <a:pt x="73" y="67"/>
                </a:lnTo>
                <a:lnTo>
                  <a:pt x="75" y="72"/>
                </a:lnTo>
                <a:lnTo>
                  <a:pt x="76" y="76"/>
                </a:lnTo>
                <a:lnTo>
                  <a:pt x="77" y="80"/>
                </a:lnTo>
                <a:lnTo>
                  <a:pt x="77" y="83"/>
                </a:lnTo>
                <a:lnTo>
                  <a:pt x="78" y="87"/>
                </a:lnTo>
                <a:lnTo>
                  <a:pt x="78" y="91"/>
                </a:lnTo>
                <a:lnTo>
                  <a:pt x="78" y="97"/>
                </a:lnTo>
                <a:lnTo>
                  <a:pt x="89" y="97"/>
                </a:lnTo>
                <a:lnTo>
                  <a:pt x="89" y="91"/>
                </a:lnTo>
                <a:lnTo>
                  <a:pt x="89" y="87"/>
                </a:lnTo>
                <a:lnTo>
                  <a:pt x="89" y="82"/>
                </a:lnTo>
                <a:lnTo>
                  <a:pt x="88" y="77"/>
                </a:lnTo>
                <a:lnTo>
                  <a:pt x="86" y="73"/>
                </a:lnTo>
                <a:lnTo>
                  <a:pt x="85" y="67"/>
                </a:lnTo>
                <a:lnTo>
                  <a:pt x="84" y="63"/>
                </a:lnTo>
                <a:lnTo>
                  <a:pt x="82" y="59"/>
                </a:lnTo>
                <a:lnTo>
                  <a:pt x="81" y="55"/>
                </a:lnTo>
                <a:lnTo>
                  <a:pt x="78" y="51"/>
                </a:lnTo>
                <a:lnTo>
                  <a:pt x="76" y="46"/>
                </a:lnTo>
                <a:lnTo>
                  <a:pt x="75" y="42"/>
                </a:lnTo>
                <a:lnTo>
                  <a:pt x="72" y="39"/>
                </a:lnTo>
                <a:lnTo>
                  <a:pt x="69" y="35"/>
                </a:lnTo>
                <a:lnTo>
                  <a:pt x="67" y="32"/>
                </a:lnTo>
                <a:lnTo>
                  <a:pt x="63" y="28"/>
                </a:lnTo>
                <a:lnTo>
                  <a:pt x="60" y="25"/>
                </a:lnTo>
                <a:lnTo>
                  <a:pt x="56" y="23"/>
                </a:lnTo>
                <a:lnTo>
                  <a:pt x="54" y="20"/>
                </a:lnTo>
                <a:lnTo>
                  <a:pt x="50" y="17"/>
                </a:lnTo>
                <a:lnTo>
                  <a:pt x="46" y="14"/>
                </a:lnTo>
                <a:lnTo>
                  <a:pt x="43" y="13"/>
                </a:lnTo>
                <a:lnTo>
                  <a:pt x="39" y="10"/>
                </a:lnTo>
                <a:lnTo>
                  <a:pt x="35" y="8"/>
                </a:lnTo>
                <a:lnTo>
                  <a:pt x="31" y="6"/>
                </a:lnTo>
                <a:lnTo>
                  <a:pt x="26" y="4"/>
                </a:lnTo>
                <a:lnTo>
                  <a:pt x="22" y="3"/>
                </a:lnTo>
                <a:lnTo>
                  <a:pt x="18" y="3"/>
                </a:lnTo>
                <a:lnTo>
                  <a:pt x="13" y="1"/>
                </a:lnTo>
                <a:lnTo>
                  <a:pt x="9" y="1"/>
                </a:lnTo>
                <a:lnTo>
                  <a:pt x="5" y="0"/>
                </a:lnTo>
                <a:lnTo>
                  <a:pt x="0" y="0"/>
                </a:lnTo>
                <a:lnTo>
                  <a:pt x="0" y="13"/>
                </a:lnTo>
                <a:close/>
              </a:path>
            </a:pathLst>
          </a:custGeom>
          <a:solidFill>
            <a:schemeClr val="tx1"/>
          </a:solidFill>
          <a:ln w="9525">
            <a:solidFill>
              <a:schemeClr val="tx1"/>
            </a:solidFill>
            <a:round/>
            <a:headEnd/>
            <a:tailEnd/>
          </a:ln>
        </p:spPr>
        <p:txBody>
          <a:bodyPr/>
          <a:lstStyle/>
          <a:p>
            <a:endParaRPr lang="en-US"/>
          </a:p>
        </p:txBody>
      </p:sp>
      <p:sp>
        <p:nvSpPr>
          <p:cNvPr id="46111" name="Freeform 29"/>
          <p:cNvSpPr>
            <a:spLocks/>
          </p:cNvSpPr>
          <p:nvPr/>
        </p:nvSpPr>
        <p:spPr bwMode="auto">
          <a:xfrm>
            <a:off x="4722813" y="5557838"/>
            <a:ext cx="141287" cy="153987"/>
          </a:xfrm>
          <a:custGeom>
            <a:avLst/>
            <a:gdLst>
              <a:gd name="T0" fmla="*/ 10 w 89"/>
              <a:gd name="T1" fmla="*/ 91 h 97"/>
              <a:gd name="T2" fmla="*/ 12 w 89"/>
              <a:gd name="T3" fmla="*/ 83 h 97"/>
              <a:gd name="T4" fmla="*/ 13 w 89"/>
              <a:gd name="T5" fmla="*/ 76 h 97"/>
              <a:gd name="T6" fmla="*/ 16 w 89"/>
              <a:gd name="T7" fmla="*/ 67 h 97"/>
              <a:gd name="T8" fmla="*/ 18 w 89"/>
              <a:gd name="T9" fmla="*/ 60 h 97"/>
              <a:gd name="T10" fmla="*/ 22 w 89"/>
              <a:gd name="T11" fmla="*/ 53 h 97"/>
              <a:gd name="T12" fmla="*/ 26 w 89"/>
              <a:gd name="T13" fmla="*/ 46 h 97"/>
              <a:gd name="T14" fmla="*/ 31 w 89"/>
              <a:gd name="T15" fmla="*/ 39 h 97"/>
              <a:gd name="T16" fmla="*/ 37 w 89"/>
              <a:gd name="T17" fmla="*/ 34 h 97"/>
              <a:gd name="T18" fmla="*/ 42 w 89"/>
              <a:gd name="T19" fmla="*/ 30 h 97"/>
              <a:gd name="T20" fmla="*/ 48 w 89"/>
              <a:gd name="T21" fmla="*/ 24 h 97"/>
              <a:gd name="T22" fmla="*/ 55 w 89"/>
              <a:gd name="T23" fmla="*/ 21 h 97"/>
              <a:gd name="T24" fmla="*/ 61 w 89"/>
              <a:gd name="T25" fmla="*/ 17 h 97"/>
              <a:gd name="T26" fmla="*/ 69 w 89"/>
              <a:gd name="T27" fmla="*/ 16 h 97"/>
              <a:gd name="T28" fmla="*/ 77 w 89"/>
              <a:gd name="T29" fmla="*/ 13 h 97"/>
              <a:gd name="T30" fmla="*/ 85 w 89"/>
              <a:gd name="T31" fmla="*/ 13 h 97"/>
              <a:gd name="T32" fmla="*/ 89 w 89"/>
              <a:gd name="T33" fmla="*/ 0 h 97"/>
              <a:gd name="T34" fmla="*/ 80 w 89"/>
              <a:gd name="T35" fmla="*/ 1 h 97"/>
              <a:gd name="T36" fmla="*/ 71 w 89"/>
              <a:gd name="T37" fmla="*/ 3 h 97"/>
              <a:gd name="T38" fmla="*/ 63 w 89"/>
              <a:gd name="T39" fmla="*/ 4 h 97"/>
              <a:gd name="T40" fmla="*/ 55 w 89"/>
              <a:gd name="T41" fmla="*/ 8 h 97"/>
              <a:gd name="T42" fmla="*/ 47 w 89"/>
              <a:gd name="T43" fmla="*/ 13 h 97"/>
              <a:gd name="T44" fmla="*/ 39 w 89"/>
              <a:gd name="T45" fmla="*/ 17 h 97"/>
              <a:gd name="T46" fmla="*/ 33 w 89"/>
              <a:gd name="T47" fmla="*/ 23 h 97"/>
              <a:gd name="T48" fmla="*/ 26 w 89"/>
              <a:gd name="T49" fmla="*/ 28 h 97"/>
              <a:gd name="T50" fmla="*/ 20 w 89"/>
              <a:gd name="T51" fmla="*/ 35 h 97"/>
              <a:gd name="T52" fmla="*/ 14 w 89"/>
              <a:gd name="T53" fmla="*/ 42 h 97"/>
              <a:gd name="T54" fmla="*/ 10 w 89"/>
              <a:gd name="T55" fmla="*/ 51 h 97"/>
              <a:gd name="T56" fmla="*/ 6 w 89"/>
              <a:gd name="T57" fmla="*/ 59 h 97"/>
              <a:gd name="T58" fmla="*/ 4 w 89"/>
              <a:gd name="T59" fmla="*/ 67 h 97"/>
              <a:gd name="T60" fmla="*/ 1 w 89"/>
              <a:gd name="T61" fmla="*/ 77 h 97"/>
              <a:gd name="T62" fmla="*/ 0 w 89"/>
              <a:gd name="T63" fmla="*/ 87 h 97"/>
              <a:gd name="T64" fmla="*/ 0 w 89"/>
              <a:gd name="T65" fmla="*/ 97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7"/>
              <a:gd name="T101" fmla="*/ 89 w 89"/>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7">
                <a:moveTo>
                  <a:pt x="10" y="97"/>
                </a:moveTo>
                <a:lnTo>
                  <a:pt x="10" y="91"/>
                </a:lnTo>
                <a:lnTo>
                  <a:pt x="10" y="87"/>
                </a:lnTo>
                <a:lnTo>
                  <a:pt x="12" y="83"/>
                </a:lnTo>
                <a:lnTo>
                  <a:pt x="12" y="80"/>
                </a:lnTo>
                <a:lnTo>
                  <a:pt x="13" y="76"/>
                </a:lnTo>
                <a:lnTo>
                  <a:pt x="14" y="72"/>
                </a:lnTo>
                <a:lnTo>
                  <a:pt x="16" y="67"/>
                </a:lnTo>
                <a:lnTo>
                  <a:pt x="17" y="63"/>
                </a:lnTo>
                <a:lnTo>
                  <a:pt x="18" y="60"/>
                </a:lnTo>
                <a:lnTo>
                  <a:pt x="20" y="56"/>
                </a:lnTo>
                <a:lnTo>
                  <a:pt x="22" y="53"/>
                </a:lnTo>
                <a:lnTo>
                  <a:pt x="23" y="49"/>
                </a:lnTo>
                <a:lnTo>
                  <a:pt x="26" y="46"/>
                </a:lnTo>
                <a:lnTo>
                  <a:pt x="29" y="44"/>
                </a:lnTo>
                <a:lnTo>
                  <a:pt x="31" y="39"/>
                </a:lnTo>
                <a:lnTo>
                  <a:pt x="34" y="37"/>
                </a:lnTo>
                <a:lnTo>
                  <a:pt x="37" y="34"/>
                </a:lnTo>
                <a:lnTo>
                  <a:pt x="39" y="31"/>
                </a:lnTo>
                <a:lnTo>
                  <a:pt x="42" y="30"/>
                </a:lnTo>
                <a:lnTo>
                  <a:pt x="46" y="27"/>
                </a:lnTo>
                <a:lnTo>
                  <a:pt x="48" y="24"/>
                </a:lnTo>
                <a:lnTo>
                  <a:pt x="52" y="23"/>
                </a:lnTo>
                <a:lnTo>
                  <a:pt x="55" y="21"/>
                </a:lnTo>
                <a:lnTo>
                  <a:pt x="59" y="18"/>
                </a:lnTo>
                <a:lnTo>
                  <a:pt x="61" y="17"/>
                </a:lnTo>
                <a:lnTo>
                  <a:pt x="65" y="16"/>
                </a:lnTo>
                <a:lnTo>
                  <a:pt x="69" y="16"/>
                </a:lnTo>
                <a:lnTo>
                  <a:pt x="73" y="14"/>
                </a:lnTo>
                <a:lnTo>
                  <a:pt x="77" y="13"/>
                </a:lnTo>
                <a:lnTo>
                  <a:pt x="81" y="13"/>
                </a:lnTo>
                <a:lnTo>
                  <a:pt x="85" y="13"/>
                </a:lnTo>
                <a:lnTo>
                  <a:pt x="89" y="13"/>
                </a:lnTo>
                <a:lnTo>
                  <a:pt x="89" y="0"/>
                </a:lnTo>
                <a:lnTo>
                  <a:pt x="85" y="0"/>
                </a:lnTo>
                <a:lnTo>
                  <a:pt x="80" y="1"/>
                </a:lnTo>
                <a:lnTo>
                  <a:pt x="76" y="1"/>
                </a:lnTo>
                <a:lnTo>
                  <a:pt x="71" y="3"/>
                </a:lnTo>
                <a:lnTo>
                  <a:pt x="67" y="3"/>
                </a:lnTo>
                <a:lnTo>
                  <a:pt x="63" y="4"/>
                </a:lnTo>
                <a:lnTo>
                  <a:pt x="59" y="6"/>
                </a:lnTo>
                <a:lnTo>
                  <a:pt x="55" y="8"/>
                </a:lnTo>
                <a:lnTo>
                  <a:pt x="50" y="10"/>
                </a:lnTo>
                <a:lnTo>
                  <a:pt x="47" y="13"/>
                </a:lnTo>
                <a:lnTo>
                  <a:pt x="43" y="14"/>
                </a:lnTo>
                <a:lnTo>
                  <a:pt x="39" y="17"/>
                </a:lnTo>
                <a:lnTo>
                  <a:pt x="35" y="20"/>
                </a:lnTo>
                <a:lnTo>
                  <a:pt x="33" y="23"/>
                </a:lnTo>
                <a:lnTo>
                  <a:pt x="29" y="25"/>
                </a:lnTo>
                <a:lnTo>
                  <a:pt x="26" y="28"/>
                </a:lnTo>
                <a:lnTo>
                  <a:pt x="23" y="32"/>
                </a:lnTo>
                <a:lnTo>
                  <a:pt x="20" y="35"/>
                </a:lnTo>
                <a:lnTo>
                  <a:pt x="17" y="39"/>
                </a:lnTo>
                <a:lnTo>
                  <a:pt x="14" y="42"/>
                </a:lnTo>
                <a:lnTo>
                  <a:pt x="13" y="46"/>
                </a:lnTo>
                <a:lnTo>
                  <a:pt x="10" y="51"/>
                </a:lnTo>
                <a:lnTo>
                  <a:pt x="8" y="55"/>
                </a:lnTo>
                <a:lnTo>
                  <a:pt x="6" y="59"/>
                </a:lnTo>
                <a:lnTo>
                  <a:pt x="5" y="63"/>
                </a:lnTo>
                <a:lnTo>
                  <a:pt x="4" y="67"/>
                </a:lnTo>
                <a:lnTo>
                  <a:pt x="3" y="73"/>
                </a:lnTo>
                <a:lnTo>
                  <a:pt x="1" y="77"/>
                </a:lnTo>
                <a:lnTo>
                  <a:pt x="1" y="82"/>
                </a:lnTo>
                <a:lnTo>
                  <a:pt x="0" y="87"/>
                </a:lnTo>
                <a:lnTo>
                  <a:pt x="0" y="91"/>
                </a:lnTo>
                <a:lnTo>
                  <a:pt x="0" y="97"/>
                </a:lnTo>
                <a:lnTo>
                  <a:pt x="10" y="97"/>
                </a:lnTo>
                <a:close/>
              </a:path>
            </a:pathLst>
          </a:custGeom>
          <a:solidFill>
            <a:schemeClr val="tx1"/>
          </a:solidFill>
          <a:ln w="9525">
            <a:solidFill>
              <a:schemeClr val="tx1"/>
            </a:solidFill>
            <a:round/>
            <a:headEnd/>
            <a:tailEnd/>
          </a:ln>
        </p:spPr>
        <p:txBody>
          <a:bodyPr/>
          <a:lstStyle/>
          <a:p>
            <a:endParaRPr lang="en-US"/>
          </a:p>
        </p:txBody>
      </p:sp>
      <p:sp>
        <p:nvSpPr>
          <p:cNvPr id="46112" name="Freeform 30"/>
          <p:cNvSpPr>
            <a:spLocks/>
          </p:cNvSpPr>
          <p:nvPr/>
        </p:nvSpPr>
        <p:spPr bwMode="auto">
          <a:xfrm>
            <a:off x="4722813" y="5711825"/>
            <a:ext cx="141287" cy="150813"/>
          </a:xfrm>
          <a:custGeom>
            <a:avLst/>
            <a:gdLst>
              <a:gd name="T0" fmla="*/ 85 w 89"/>
              <a:gd name="T1" fmla="*/ 83 h 95"/>
              <a:gd name="T2" fmla="*/ 77 w 89"/>
              <a:gd name="T3" fmla="*/ 83 h 95"/>
              <a:gd name="T4" fmla="*/ 69 w 89"/>
              <a:gd name="T5" fmla="*/ 81 h 95"/>
              <a:gd name="T6" fmla="*/ 61 w 89"/>
              <a:gd name="T7" fmla="*/ 79 h 95"/>
              <a:gd name="T8" fmla="*/ 55 w 89"/>
              <a:gd name="T9" fmla="*/ 76 h 95"/>
              <a:gd name="T10" fmla="*/ 48 w 89"/>
              <a:gd name="T11" fmla="*/ 72 h 95"/>
              <a:gd name="T12" fmla="*/ 42 w 89"/>
              <a:gd name="T13" fmla="*/ 67 h 95"/>
              <a:gd name="T14" fmla="*/ 37 w 89"/>
              <a:gd name="T15" fmla="*/ 62 h 95"/>
              <a:gd name="T16" fmla="*/ 31 w 89"/>
              <a:gd name="T17" fmla="*/ 56 h 95"/>
              <a:gd name="T18" fmla="*/ 26 w 89"/>
              <a:gd name="T19" fmla="*/ 49 h 95"/>
              <a:gd name="T20" fmla="*/ 22 w 89"/>
              <a:gd name="T21" fmla="*/ 43 h 95"/>
              <a:gd name="T22" fmla="*/ 18 w 89"/>
              <a:gd name="T23" fmla="*/ 36 h 95"/>
              <a:gd name="T24" fmla="*/ 16 w 89"/>
              <a:gd name="T25" fmla="*/ 28 h 95"/>
              <a:gd name="T26" fmla="*/ 13 w 89"/>
              <a:gd name="T27" fmla="*/ 21 h 95"/>
              <a:gd name="T28" fmla="*/ 12 w 89"/>
              <a:gd name="T29" fmla="*/ 13 h 95"/>
              <a:gd name="T30" fmla="*/ 10 w 89"/>
              <a:gd name="T31" fmla="*/ 4 h 95"/>
              <a:gd name="T32" fmla="*/ 0 w 89"/>
              <a:gd name="T33" fmla="*/ 0 h 95"/>
              <a:gd name="T34" fmla="*/ 0 w 89"/>
              <a:gd name="T35" fmla="*/ 10 h 95"/>
              <a:gd name="T36" fmla="*/ 1 w 89"/>
              <a:gd name="T37" fmla="*/ 18 h 95"/>
              <a:gd name="T38" fmla="*/ 4 w 89"/>
              <a:gd name="T39" fmla="*/ 28 h 95"/>
              <a:gd name="T40" fmla="*/ 6 w 89"/>
              <a:gd name="T41" fmla="*/ 36 h 95"/>
              <a:gd name="T42" fmla="*/ 10 w 89"/>
              <a:gd name="T43" fmla="*/ 45 h 95"/>
              <a:gd name="T44" fmla="*/ 14 w 89"/>
              <a:gd name="T45" fmla="*/ 53 h 95"/>
              <a:gd name="T46" fmla="*/ 20 w 89"/>
              <a:gd name="T47" fmla="*/ 60 h 95"/>
              <a:gd name="T48" fmla="*/ 26 w 89"/>
              <a:gd name="T49" fmla="*/ 67 h 95"/>
              <a:gd name="T50" fmla="*/ 33 w 89"/>
              <a:gd name="T51" fmla="*/ 73 h 95"/>
              <a:gd name="T52" fmla="*/ 39 w 89"/>
              <a:gd name="T53" fmla="*/ 79 h 95"/>
              <a:gd name="T54" fmla="*/ 47 w 89"/>
              <a:gd name="T55" fmla="*/ 84 h 95"/>
              <a:gd name="T56" fmla="*/ 55 w 89"/>
              <a:gd name="T57" fmla="*/ 88 h 95"/>
              <a:gd name="T58" fmla="*/ 63 w 89"/>
              <a:gd name="T59" fmla="*/ 91 h 95"/>
              <a:gd name="T60" fmla="*/ 71 w 89"/>
              <a:gd name="T61" fmla="*/ 94 h 95"/>
              <a:gd name="T62" fmla="*/ 80 w 89"/>
              <a:gd name="T63" fmla="*/ 95 h 95"/>
              <a:gd name="T64" fmla="*/ 89 w 89"/>
              <a:gd name="T65" fmla="*/ 95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5"/>
              <a:gd name="T101" fmla="*/ 89 w 89"/>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5">
                <a:moveTo>
                  <a:pt x="89" y="84"/>
                </a:moveTo>
                <a:lnTo>
                  <a:pt x="85" y="83"/>
                </a:lnTo>
                <a:lnTo>
                  <a:pt x="81" y="83"/>
                </a:lnTo>
                <a:lnTo>
                  <a:pt x="77" y="83"/>
                </a:lnTo>
                <a:lnTo>
                  <a:pt x="73" y="81"/>
                </a:lnTo>
                <a:lnTo>
                  <a:pt x="69" y="81"/>
                </a:lnTo>
                <a:lnTo>
                  <a:pt x="65" y="80"/>
                </a:lnTo>
                <a:lnTo>
                  <a:pt x="61" y="79"/>
                </a:lnTo>
                <a:lnTo>
                  <a:pt x="59" y="77"/>
                </a:lnTo>
                <a:lnTo>
                  <a:pt x="55" y="76"/>
                </a:lnTo>
                <a:lnTo>
                  <a:pt x="52" y="73"/>
                </a:lnTo>
                <a:lnTo>
                  <a:pt x="48" y="72"/>
                </a:lnTo>
                <a:lnTo>
                  <a:pt x="46" y="69"/>
                </a:lnTo>
                <a:lnTo>
                  <a:pt x="42" y="67"/>
                </a:lnTo>
                <a:lnTo>
                  <a:pt x="39" y="65"/>
                </a:lnTo>
                <a:lnTo>
                  <a:pt x="37" y="62"/>
                </a:lnTo>
                <a:lnTo>
                  <a:pt x="34" y="59"/>
                </a:lnTo>
                <a:lnTo>
                  <a:pt x="31" y="56"/>
                </a:lnTo>
                <a:lnTo>
                  <a:pt x="29" y="53"/>
                </a:lnTo>
                <a:lnTo>
                  <a:pt x="26" y="49"/>
                </a:lnTo>
                <a:lnTo>
                  <a:pt x="23" y="46"/>
                </a:lnTo>
                <a:lnTo>
                  <a:pt x="22" y="43"/>
                </a:lnTo>
                <a:lnTo>
                  <a:pt x="20" y="39"/>
                </a:lnTo>
                <a:lnTo>
                  <a:pt x="18" y="36"/>
                </a:lnTo>
                <a:lnTo>
                  <a:pt x="17" y="32"/>
                </a:lnTo>
                <a:lnTo>
                  <a:pt x="16" y="28"/>
                </a:lnTo>
                <a:lnTo>
                  <a:pt x="14" y="24"/>
                </a:lnTo>
                <a:lnTo>
                  <a:pt x="13" y="21"/>
                </a:lnTo>
                <a:lnTo>
                  <a:pt x="12" y="17"/>
                </a:lnTo>
                <a:lnTo>
                  <a:pt x="12" y="13"/>
                </a:lnTo>
                <a:lnTo>
                  <a:pt x="10" y="8"/>
                </a:lnTo>
                <a:lnTo>
                  <a:pt x="10" y="4"/>
                </a:lnTo>
                <a:lnTo>
                  <a:pt x="10" y="0"/>
                </a:lnTo>
                <a:lnTo>
                  <a:pt x="0" y="0"/>
                </a:lnTo>
                <a:lnTo>
                  <a:pt x="0" y="4"/>
                </a:lnTo>
                <a:lnTo>
                  <a:pt x="0" y="10"/>
                </a:lnTo>
                <a:lnTo>
                  <a:pt x="1" y="14"/>
                </a:lnTo>
                <a:lnTo>
                  <a:pt x="1" y="18"/>
                </a:lnTo>
                <a:lnTo>
                  <a:pt x="3" y="24"/>
                </a:lnTo>
                <a:lnTo>
                  <a:pt x="4" y="28"/>
                </a:lnTo>
                <a:lnTo>
                  <a:pt x="5" y="32"/>
                </a:lnTo>
                <a:lnTo>
                  <a:pt x="6" y="36"/>
                </a:lnTo>
                <a:lnTo>
                  <a:pt x="8" y="41"/>
                </a:lnTo>
                <a:lnTo>
                  <a:pt x="10" y="45"/>
                </a:lnTo>
                <a:lnTo>
                  <a:pt x="13" y="49"/>
                </a:lnTo>
                <a:lnTo>
                  <a:pt x="14" y="53"/>
                </a:lnTo>
                <a:lnTo>
                  <a:pt x="17" y="56"/>
                </a:lnTo>
                <a:lnTo>
                  <a:pt x="20" y="60"/>
                </a:lnTo>
                <a:lnTo>
                  <a:pt x="23" y="63"/>
                </a:lnTo>
                <a:lnTo>
                  <a:pt x="26" y="67"/>
                </a:lnTo>
                <a:lnTo>
                  <a:pt x="29" y="70"/>
                </a:lnTo>
                <a:lnTo>
                  <a:pt x="33" y="73"/>
                </a:lnTo>
                <a:lnTo>
                  <a:pt x="35" y="76"/>
                </a:lnTo>
                <a:lnTo>
                  <a:pt x="39" y="79"/>
                </a:lnTo>
                <a:lnTo>
                  <a:pt x="43" y="81"/>
                </a:lnTo>
                <a:lnTo>
                  <a:pt x="47" y="84"/>
                </a:lnTo>
                <a:lnTo>
                  <a:pt x="50" y="86"/>
                </a:lnTo>
                <a:lnTo>
                  <a:pt x="55" y="88"/>
                </a:lnTo>
                <a:lnTo>
                  <a:pt x="59" y="90"/>
                </a:lnTo>
                <a:lnTo>
                  <a:pt x="63" y="91"/>
                </a:lnTo>
                <a:lnTo>
                  <a:pt x="67" y="93"/>
                </a:lnTo>
                <a:lnTo>
                  <a:pt x="71" y="94"/>
                </a:lnTo>
                <a:lnTo>
                  <a:pt x="76" y="94"/>
                </a:lnTo>
                <a:lnTo>
                  <a:pt x="80" y="95"/>
                </a:lnTo>
                <a:lnTo>
                  <a:pt x="85" y="95"/>
                </a:lnTo>
                <a:lnTo>
                  <a:pt x="89" y="95"/>
                </a:lnTo>
                <a:lnTo>
                  <a:pt x="89" y="84"/>
                </a:lnTo>
                <a:close/>
              </a:path>
            </a:pathLst>
          </a:custGeom>
          <a:solidFill>
            <a:schemeClr val="tx1"/>
          </a:solidFill>
          <a:ln w="9525">
            <a:solidFill>
              <a:schemeClr val="tx1"/>
            </a:solidFill>
            <a:round/>
            <a:headEnd/>
            <a:tailEnd/>
          </a:ln>
        </p:spPr>
        <p:txBody>
          <a:bodyPr/>
          <a:lstStyle/>
          <a:p>
            <a:endParaRPr lang="en-US"/>
          </a:p>
        </p:txBody>
      </p:sp>
      <p:sp>
        <p:nvSpPr>
          <p:cNvPr id="46113" name="Freeform 31"/>
          <p:cNvSpPr>
            <a:spLocks/>
          </p:cNvSpPr>
          <p:nvPr/>
        </p:nvSpPr>
        <p:spPr bwMode="auto">
          <a:xfrm>
            <a:off x="4864100" y="5711825"/>
            <a:ext cx="141288" cy="150813"/>
          </a:xfrm>
          <a:custGeom>
            <a:avLst/>
            <a:gdLst>
              <a:gd name="T0" fmla="*/ 78 w 89"/>
              <a:gd name="T1" fmla="*/ 4 h 95"/>
              <a:gd name="T2" fmla="*/ 77 w 89"/>
              <a:gd name="T3" fmla="*/ 13 h 95"/>
              <a:gd name="T4" fmla="*/ 76 w 89"/>
              <a:gd name="T5" fmla="*/ 21 h 95"/>
              <a:gd name="T6" fmla="*/ 73 w 89"/>
              <a:gd name="T7" fmla="*/ 28 h 95"/>
              <a:gd name="T8" fmla="*/ 71 w 89"/>
              <a:gd name="T9" fmla="*/ 36 h 95"/>
              <a:gd name="T10" fmla="*/ 67 w 89"/>
              <a:gd name="T11" fmla="*/ 43 h 95"/>
              <a:gd name="T12" fmla="*/ 63 w 89"/>
              <a:gd name="T13" fmla="*/ 49 h 95"/>
              <a:gd name="T14" fmla="*/ 58 w 89"/>
              <a:gd name="T15" fmla="*/ 56 h 95"/>
              <a:gd name="T16" fmla="*/ 52 w 89"/>
              <a:gd name="T17" fmla="*/ 62 h 95"/>
              <a:gd name="T18" fmla="*/ 47 w 89"/>
              <a:gd name="T19" fmla="*/ 67 h 95"/>
              <a:gd name="T20" fmla="*/ 41 w 89"/>
              <a:gd name="T21" fmla="*/ 72 h 95"/>
              <a:gd name="T22" fmla="*/ 34 w 89"/>
              <a:gd name="T23" fmla="*/ 76 h 95"/>
              <a:gd name="T24" fmla="*/ 27 w 89"/>
              <a:gd name="T25" fmla="*/ 79 h 95"/>
              <a:gd name="T26" fmla="*/ 20 w 89"/>
              <a:gd name="T27" fmla="*/ 81 h 95"/>
              <a:gd name="T28" fmla="*/ 12 w 89"/>
              <a:gd name="T29" fmla="*/ 83 h 95"/>
              <a:gd name="T30" fmla="*/ 4 w 89"/>
              <a:gd name="T31" fmla="*/ 83 h 95"/>
              <a:gd name="T32" fmla="*/ 0 w 89"/>
              <a:gd name="T33" fmla="*/ 95 h 95"/>
              <a:gd name="T34" fmla="*/ 9 w 89"/>
              <a:gd name="T35" fmla="*/ 95 h 95"/>
              <a:gd name="T36" fmla="*/ 18 w 89"/>
              <a:gd name="T37" fmla="*/ 94 h 95"/>
              <a:gd name="T38" fmla="*/ 26 w 89"/>
              <a:gd name="T39" fmla="*/ 91 h 95"/>
              <a:gd name="T40" fmla="*/ 35 w 89"/>
              <a:gd name="T41" fmla="*/ 88 h 95"/>
              <a:gd name="T42" fmla="*/ 43 w 89"/>
              <a:gd name="T43" fmla="*/ 84 h 95"/>
              <a:gd name="T44" fmla="*/ 50 w 89"/>
              <a:gd name="T45" fmla="*/ 79 h 95"/>
              <a:gd name="T46" fmla="*/ 56 w 89"/>
              <a:gd name="T47" fmla="*/ 73 h 95"/>
              <a:gd name="T48" fmla="*/ 63 w 89"/>
              <a:gd name="T49" fmla="*/ 67 h 95"/>
              <a:gd name="T50" fmla="*/ 69 w 89"/>
              <a:gd name="T51" fmla="*/ 60 h 95"/>
              <a:gd name="T52" fmla="*/ 75 w 89"/>
              <a:gd name="T53" fmla="*/ 53 h 95"/>
              <a:gd name="T54" fmla="*/ 78 w 89"/>
              <a:gd name="T55" fmla="*/ 45 h 95"/>
              <a:gd name="T56" fmla="*/ 82 w 89"/>
              <a:gd name="T57" fmla="*/ 36 h 95"/>
              <a:gd name="T58" fmla="*/ 85 w 89"/>
              <a:gd name="T59" fmla="*/ 28 h 95"/>
              <a:gd name="T60" fmla="*/ 88 w 89"/>
              <a:gd name="T61" fmla="*/ 18 h 95"/>
              <a:gd name="T62" fmla="*/ 89 w 89"/>
              <a:gd name="T63" fmla="*/ 10 h 95"/>
              <a:gd name="T64" fmla="*/ 89 w 89"/>
              <a:gd name="T65" fmla="*/ 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5"/>
              <a:gd name="T101" fmla="*/ 89 w 89"/>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5">
                <a:moveTo>
                  <a:pt x="78" y="0"/>
                </a:moveTo>
                <a:lnTo>
                  <a:pt x="78" y="4"/>
                </a:lnTo>
                <a:lnTo>
                  <a:pt x="78" y="8"/>
                </a:lnTo>
                <a:lnTo>
                  <a:pt x="77" y="13"/>
                </a:lnTo>
                <a:lnTo>
                  <a:pt x="77" y="17"/>
                </a:lnTo>
                <a:lnTo>
                  <a:pt x="76" y="21"/>
                </a:lnTo>
                <a:lnTo>
                  <a:pt x="75" y="24"/>
                </a:lnTo>
                <a:lnTo>
                  <a:pt x="73" y="28"/>
                </a:lnTo>
                <a:lnTo>
                  <a:pt x="72" y="32"/>
                </a:lnTo>
                <a:lnTo>
                  <a:pt x="71" y="36"/>
                </a:lnTo>
                <a:lnTo>
                  <a:pt x="69" y="39"/>
                </a:lnTo>
                <a:lnTo>
                  <a:pt x="67" y="43"/>
                </a:lnTo>
                <a:lnTo>
                  <a:pt x="65" y="46"/>
                </a:lnTo>
                <a:lnTo>
                  <a:pt x="63" y="49"/>
                </a:lnTo>
                <a:lnTo>
                  <a:pt x="60" y="53"/>
                </a:lnTo>
                <a:lnTo>
                  <a:pt x="58" y="56"/>
                </a:lnTo>
                <a:lnTo>
                  <a:pt x="55" y="59"/>
                </a:lnTo>
                <a:lnTo>
                  <a:pt x="52" y="62"/>
                </a:lnTo>
                <a:lnTo>
                  <a:pt x="50" y="65"/>
                </a:lnTo>
                <a:lnTo>
                  <a:pt x="47" y="67"/>
                </a:lnTo>
                <a:lnTo>
                  <a:pt x="44" y="69"/>
                </a:lnTo>
                <a:lnTo>
                  <a:pt x="41" y="72"/>
                </a:lnTo>
                <a:lnTo>
                  <a:pt x="38" y="73"/>
                </a:lnTo>
                <a:lnTo>
                  <a:pt x="34" y="76"/>
                </a:lnTo>
                <a:lnTo>
                  <a:pt x="30" y="77"/>
                </a:lnTo>
                <a:lnTo>
                  <a:pt x="27" y="79"/>
                </a:lnTo>
                <a:lnTo>
                  <a:pt x="24" y="80"/>
                </a:lnTo>
                <a:lnTo>
                  <a:pt x="20" y="81"/>
                </a:lnTo>
                <a:lnTo>
                  <a:pt x="16" y="81"/>
                </a:lnTo>
                <a:lnTo>
                  <a:pt x="12" y="83"/>
                </a:lnTo>
                <a:lnTo>
                  <a:pt x="8" y="83"/>
                </a:lnTo>
                <a:lnTo>
                  <a:pt x="4" y="83"/>
                </a:lnTo>
                <a:lnTo>
                  <a:pt x="0" y="84"/>
                </a:lnTo>
                <a:lnTo>
                  <a:pt x="0" y="95"/>
                </a:lnTo>
                <a:lnTo>
                  <a:pt x="5" y="95"/>
                </a:lnTo>
                <a:lnTo>
                  <a:pt x="9" y="95"/>
                </a:lnTo>
                <a:lnTo>
                  <a:pt x="13" y="94"/>
                </a:lnTo>
                <a:lnTo>
                  <a:pt x="18" y="94"/>
                </a:lnTo>
                <a:lnTo>
                  <a:pt x="22" y="93"/>
                </a:lnTo>
                <a:lnTo>
                  <a:pt x="26" y="91"/>
                </a:lnTo>
                <a:lnTo>
                  <a:pt x="31" y="90"/>
                </a:lnTo>
                <a:lnTo>
                  <a:pt x="35" y="88"/>
                </a:lnTo>
                <a:lnTo>
                  <a:pt x="39" y="86"/>
                </a:lnTo>
                <a:lnTo>
                  <a:pt x="43" y="84"/>
                </a:lnTo>
                <a:lnTo>
                  <a:pt x="46" y="81"/>
                </a:lnTo>
                <a:lnTo>
                  <a:pt x="50" y="79"/>
                </a:lnTo>
                <a:lnTo>
                  <a:pt x="54" y="76"/>
                </a:lnTo>
                <a:lnTo>
                  <a:pt x="56" y="73"/>
                </a:lnTo>
                <a:lnTo>
                  <a:pt x="60" y="70"/>
                </a:lnTo>
                <a:lnTo>
                  <a:pt x="63" y="67"/>
                </a:lnTo>
                <a:lnTo>
                  <a:pt x="67" y="63"/>
                </a:lnTo>
                <a:lnTo>
                  <a:pt x="69" y="60"/>
                </a:lnTo>
                <a:lnTo>
                  <a:pt x="72" y="56"/>
                </a:lnTo>
                <a:lnTo>
                  <a:pt x="75" y="53"/>
                </a:lnTo>
                <a:lnTo>
                  <a:pt x="76" y="49"/>
                </a:lnTo>
                <a:lnTo>
                  <a:pt x="78" y="45"/>
                </a:lnTo>
                <a:lnTo>
                  <a:pt x="81" y="41"/>
                </a:lnTo>
                <a:lnTo>
                  <a:pt x="82" y="36"/>
                </a:lnTo>
                <a:lnTo>
                  <a:pt x="84" y="32"/>
                </a:lnTo>
                <a:lnTo>
                  <a:pt x="85" y="28"/>
                </a:lnTo>
                <a:lnTo>
                  <a:pt x="86" y="24"/>
                </a:lnTo>
                <a:lnTo>
                  <a:pt x="88" y="18"/>
                </a:lnTo>
                <a:lnTo>
                  <a:pt x="89" y="14"/>
                </a:lnTo>
                <a:lnTo>
                  <a:pt x="89" y="10"/>
                </a:lnTo>
                <a:lnTo>
                  <a:pt x="89" y="4"/>
                </a:lnTo>
                <a:lnTo>
                  <a:pt x="89" y="0"/>
                </a:lnTo>
                <a:lnTo>
                  <a:pt x="78" y="0"/>
                </a:lnTo>
                <a:close/>
              </a:path>
            </a:pathLst>
          </a:custGeom>
          <a:solidFill>
            <a:schemeClr val="tx1"/>
          </a:solidFill>
          <a:ln w="9525">
            <a:solidFill>
              <a:schemeClr val="tx1"/>
            </a:solidFill>
            <a:round/>
            <a:headEnd/>
            <a:tailEnd/>
          </a:ln>
        </p:spPr>
        <p:txBody>
          <a:bodyPr/>
          <a:lstStyle/>
          <a:p>
            <a:endParaRPr lang="en-US"/>
          </a:p>
        </p:txBody>
      </p:sp>
      <p:sp>
        <p:nvSpPr>
          <p:cNvPr id="46114" name="Freeform 32"/>
          <p:cNvSpPr>
            <a:spLocks/>
          </p:cNvSpPr>
          <p:nvPr/>
        </p:nvSpPr>
        <p:spPr bwMode="auto">
          <a:xfrm>
            <a:off x="4741863" y="5557838"/>
            <a:ext cx="141287" cy="153987"/>
          </a:xfrm>
          <a:custGeom>
            <a:avLst/>
            <a:gdLst>
              <a:gd name="T0" fmla="*/ 4 w 89"/>
              <a:gd name="T1" fmla="*/ 13 h 97"/>
              <a:gd name="T2" fmla="*/ 11 w 89"/>
              <a:gd name="T3" fmla="*/ 13 h 97"/>
              <a:gd name="T4" fmla="*/ 19 w 89"/>
              <a:gd name="T5" fmla="*/ 16 h 97"/>
              <a:gd name="T6" fmla="*/ 27 w 89"/>
              <a:gd name="T7" fmla="*/ 17 h 97"/>
              <a:gd name="T8" fmla="*/ 34 w 89"/>
              <a:gd name="T9" fmla="*/ 21 h 97"/>
              <a:gd name="T10" fmla="*/ 40 w 89"/>
              <a:gd name="T11" fmla="*/ 24 h 97"/>
              <a:gd name="T12" fmla="*/ 47 w 89"/>
              <a:gd name="T13" fmla="*/ 30 h 97"/>
              <a:gd name="T14" fmla="*/ 52 w 89"/>
              <a:gd name="T15" fmla="*/ 34 h 97"/>
              <a:gd name="T16" fmla="*/ 57 w 89"/>
              <a:gd name="T17" fmla="*/ 39 h 97"/>
              <a:gd name="T18" fmla="*/ 63 w 89"/>
              <a:gd name="T19" fmla="*/ 46 h 97"/>
              <a:gd name="T20" fmla="*/ 66 w 89"/>
              <a:gd name="T21" fmla="*/ 53 h 97"/>
              <a:gd name="T22" fmla="*/ 70 w 89"/>
              <a:gd name="T23" fmla="*/ 60 h 97"/>
              <a:gd name="T24" fmla="*/ 73 w 89"/>
              <a:gd name="T25" fmla="*/ 67 h 97"/>
              <a:gd name="T26" fmla="*/ 76 w 89"/>
              <a:gd name="T27" fmla="*/ 76 h 97"/>
              <a:gd name="T28" fmla="*/ 77 w 89"/>
              <a:gd name="T29" fmla="*/ 83 h 97"/>
              <a:gd name="T30" fmla="*/ 78 w 89"/>
              <a:gd name="T31" fmla="*/ 91 h 97"/>
              <a:gd name="T32" fmla="*/ 89 w 89"/>
              <a:gd name="T33" fmla="*/ 97 h 97"/>
              <a:gd name="T34" fmla="*/ 89 w 89"/>
              <a:gd name="T35" fmla="*/ 87 h 97"/>
              <a:gd name="T36" fmla="*/ 87 w 89"/>
              <a:gd name="T37" fmla="*/ 77 h 97"/>
              <a:gd name="T38" fmla="*/ 85 w 89"/>
              <a:gd name="T39" fmla="*/ 67 h 97"/>
              <a:gd name="T40" fmla="*/ 82 w 89"/>
              <a:gd name="T41" fmla="*/ 59 h 97"/>
              <a:gd name="T42" fmla="*/ 78 w 89"/>
              <a:gd name="T43" fmla="*/ 51 h 97"/>
              <a:gd name="T44" fmla="*/ 74 w 89"/>
              <a:gd name="T45" fmla="*/ 42 h 97"/>
              <a:gd name="T46" fmla="*/ 69 w 89"/>
              <a:gd name="T47" fmla="*/ 35 h 97"/>
              <a:gd name="T48" fmla="*/ 63 w 89"/>
              <a:gd name="T49" fmla="*/ 28 h 97"/>
              <a:gd name="T50" fmla="*/ 56 w 89"/>
              <a:gd name="T51" fmla="*/ 23 h 97"/>
              <a:gd name="T52" fmla="*/ 49 w 89"/>
              <a:gd name="T53" fmla="*/ 17 h 97"/>
              <a:gd name="T54" fmla="*/ 42 w 89"/>
              <a:gd name="T55" fmla="*/ 13 h 97"/>
              <a:gd name="T56" fmla="*/ 35 w 89"/>
              <a:gd name="T57" fmla="*/ 8 h 97"/>
              <a:gd name="T58" fmla="*/ 26 w 89"/>
              <a:gd name="T59" fmla="*/ 4 h 97"/>
              <a:gd name="T60" fmla="*/ 18 w 89"/>
              <a:gd name="T61" fmla="*/ 3 h 97"/>
              <a:gd name="T62" fmla="*/ 9 w 89"/>
              <a:gd name="T63" fmla="*/ 1 h 97"/>
              <a:gd name="T64" fmla="*/ 0 w 89"/>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7"/>
              <a:gd name="T101" fmla="*/ 89 w 89"/>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7">
                <a:moveTo>
                  <a:pt x="0" y="13"/>
                </a:moveTo>
                <a:lnTo>
                  <a:pt x="4" y="13"/>
                </a:lnTo>
                <a:lnTo>
                  <a:pt x="8" y="13"/>
                </a:lnTo>
                <a:lnTo>
                  <a:pt x="11" y="13"/>
                </a:lnTo>
                <a:lnTo>
                  <a:pt x="15" y="14"/>
                </a:lnTo>
                <a:lnTo>
                  <a:pt x="19" y="16"/>
                </a:lnTo>
                <a:lnTo>
                  <a:pt x="23" y="16"/>
                </a:lnTo>
                <a:lnTo>
                  <a:pt x="27" y="17"/>
                </a:lnTo>
                <a:lnTo>
                  <a:pt x="30" y="18"/>
                </a:lnTo>
                <a:lnTo>
                  <a:pt x="34" y="21"/>
                </a:lnTo>
                <a:lnTo>
                  <a:pt x="36" y="23"/>
                </a:lnTo>
                <a:lnTo>
                  <a:pt x="40" y="24"/>
                </a:lnTo>
                <a:lnTo>
                  <a:pt x="43" y="27"/>
                </a:lnTo>
                <a:lnTo>
                  <a:pt x="47" y="30"/>
                </a:lnTo>
                <a:lnTo>
                  <a:pt x="49" y="31"/>
                </a:lnTo>
                <a:lnTo>
                  <a:pt x="52" y="34"/>
                </a:lnTo>
                <a:lnTo>
                  <a:pt x="55" y="37"/>
                </a:lnTo>
                <a:lnTo>
                  <a:pt x="57" y="39"/>
                </a:lnTo>
                <a:lnTo>
                  <a:pt x="60" y="44"/>
                </a:lnTo>
                <a:lnTo>
                  <a:pt x="63" y="46"/>
                </a:lnTo>
                <a:lnTo>
                  <a:pt x="65" y="49"/>
                </a:lnTo>
                <a:lnTo>
                  <a:pt x="66" y="53"/>
                </a:lnTo>
                <a:lnTo>
                  <a:pt x="69" y="56"/>
                </a:lnTo>
                <a:lnTo>
                  <a:pt x="70" y="60"/>
                </a:lnTo>
                <a:lnTo>
                  <a:pt x="72" y="63"/>
                </a:lnTo>
                <a:lnTo>
                  <a:pt x="73" y="67"/>
                </a:lnTo>
                <a:lnTo>
                  <a:pt x="74" y="72"/>
                </a:lnTo>
                <a:lnTo>
                  <a:pt x="76" y="76"/>
                </a:lnTo>
                <a:lnTo>
                  <a:pt x="77" y="80"/>
                </a:lnTo>
                <a:lnTo>
                  <a:pt x="77" y="83"/>
                </a:lnTo>
                <a:lnTo>
                  <a:pt x="78" y="87"/>
                </a:lnTo>
                <a:lnTo>
                  <a:pt x="78" y="91"/>
                </a:lnTo>
                <a:lnTo>
                  <a:pt x="78" y="97"/>
                </a:lnTo>
                <a:lnTo>
                  <a:pt x="89" y="97"/>
                </a:lnTo>
                <a:lnTo>
                  <a:pt x="89" y="91"/>
                </a:lnTo>
                <a:lnTo>
                  <a:pt x="89" y="87"/>
                </a:lnTo>
                <a:lnTo>
                  <a:pt x="87" y="82"/>
                </a:lnTo>
                <a:lnTo>
                  <a:pt x="87" y="77"/>
                </a:lnTo>
                <a:lnTo>
                  <a:pt x="86" y="73"/>
                </a:lnTo>
                <a:lnTo>
                  <a:pt x="85" y="67"/>
                </a:lnTo>
                <a:lnTo>
                  <a:pt x="83" y="63"/>
                </a:lnTo>
                <a:lnTo>
                  <a:pt x="82" y="59"/>
                </a:lnTo>
                <a:lnTo>
                  <a:pt x="81" y="55"/>
                </a:lnTo>
                <a:lnTo>
                  <a:pt x="78" y="51"/>
                </a:lnTo>
                <a:lnTo>
                  <a:pt x="76" y="46"/>
                </a:lnTo>
                <a:lnTo>
                  <a:pt x="74" y="42"/>
                </a:lnTo>
                <a:lnTo>
                  <a:pt x="72" y="39"/>
                </a:lnTo>
                <a:lnTo>
                  <a:pt x="69" y="35"/>
                </a:lnTo>
                <a:lnTo>
                  <a:pt x="65" y="32"/>
                </a:lnTo>
                <a:lnTo>
                  <a:pt x="63" y="28"/>
                </a:lnTo>
                <a:lnTo>
                  <a:pt x="60" y="25"/>
                </a:lnTo>
                <a:lnTo>
                  <a:pt x="56" y="23"/>
                </a:lnTo>
                <a:lnTo>
                  <a:pt x="53" y="20"/>
                </a:lnTo>
                <a:lnTo>
                  <a:pt x="49" y="17"/>
                </a:lnTo>
                <a:lnTo>
                  <a:pt x="46" y="14"/>
                </a:lnTo>
                <a:lnTo>
                  <a:pt x="42" y="13"/>
                </a:lnTo>
                <a:lnTo>
                  <a:pt x="39" y="10"/>
                </a:lnTo>
                <a:lnTo>
                  <a:pt x="35" y="8"/>
                </a:lnTo>
                <a:lnTo>
                  <a:pt x="30" y="6"/>
                </a:lnTo>
                <a:lnTo>
                  <a:pt x="26" y="4"/>
                </a:lnTo>
                <a:lnTo>
                  <a:pt x="22" y="3"/>
                </a:lnTo>
                <a:lnTo>
                  <a:pt x="18" y="3"/>
                </a:lnTo>
                <a:lnTo>
                  <a:pt x="13" y="1"/>
                </a:lnTo>
                <a:lnTo>
                  <a:pt x="9" y="1"/>
                </a:lnTo>
                <a:lnTo>
                  <a:pt x="4" y="0"/>
                </a:lnTo>
                <a:lnTo>
                  <a:pt x="0" y="0"/>
                </a:lnTo>
                <a:lnTo>
                  <a:pt x="0" y="13"/>
                </a:lnTo>
                <a:close/>
              </a:path>
            </a:pathLst>
          </a:custGeom>
          <a:solidFill>
            <a:schemeClr val="tx1"/>
          </a:solidFill>
          <a:ln w="9525">
            <a:solidFill>
              <a:schemeClr val="tx1"/>
            </a:solidFill>
            <a:round/>
            <a:headEnd/>
            <a:tailEnd/>
          </a:ln>
        </p:spPr>
        <p:txBody>
          <a:bodyPr/>
          <a:lstStyle/>
          <a:p>
            <a:endParaRPr lang="en-US"/>
          </a:p>
        </p:txBody>
      </p:sp>
      <p:sp>
        <p:nvSpPr>
          <p:cNvPr id="46115" name="Freeform 33"/>
          <p:cNvSpPr>
            <a:spLocks/>
          </p:cNvSpPr>
          <p:nvPr/>
        </p:nvSpPr>
        <p:spPr bwMode="auto">
          <a:xfrm>
            <a:off x="4600575" y="5557838"/>
            <a:ext cx="141288" cy="153987"/>
          </a:xfrm>
          <a:custGeom>
            <a:avLst/>
            <a:gdLst>
              <a:gd name="T0" fmla="*/ 10 w 89"/>
              <a:gd name="T1" fmla="*/ 91 h 97"/>
              <a:gd name="T2" fmla="*/ 11 w 89"/>
              <a:gd name="T3" fmla="*/ 83 h 97"/>
              <a:gd name="T4" fmla="*/ 13 w 89"/>
              <a:gd name="T5" fmla="*/ 76 h 97"/>
              <a:gd name="T6" fmla="*/ 15 w 89"/>
              <a:gd name="T7" fmla="*/ 67 h 97"/>
              <a:gd name="T8" fmla="*/ 18 w 89"/>
              <a:gd name="T9" fmla="*/ 60 h 97"/>
              <a:gd name="T10" fmla="*/ 22 w 89"/>
              <a:gd name="T11" fmla="*/ 53 h 97"/>
              <a:gd name="T12" fmla="*/ 26 w 89"/>
              <a:gd name="T13" fmla="*/ 46 h 97"/>
              <a:gd name="T14" fmla="*/ 31 w 89"/>
              <a:gd name="T15" fmla="*/ 39 h 97"/>
              <a:gd name="T16" fmla="*/ 36 w 89"/>
              <a:gd name="T17" fmla="*/ 34 h 97"/>
              <a:gd name="T18" fmla="*/ 42 w 89"/>
              <a:gd name="T19" fmla="*/ 30 h 97"/>
              <a:gd name="T20" fmla="*/ 48 w 89"/>
              <a:gd name="T21" fmla="*/ 24 h 97"/>
              <a:gd name="T22" fmla="*/ 55 w 89"/>
              <a:gd name="T23" fmla="*/ 21 h 97"/>
              <a:gd name="T24" fmla="*/ 61 w 89"/>
              <a:gd name="T25" fmla="*/ 17 h 97"/>
              <a:gd name="T26" fmla="*/ 69 w 89"/>
              <a:gd name="T27" fmla="*/ 16 h 97"/>
              <a:gd name="T28" fmla="*/ 77 w 89"/>
              <a:gd name="T29" fmla="*/ 13 h 97"/>
              <a:gd name="T30" fmla="*/ 85 w 89"/>
              <a:gd name="T31" fmla="*/ 13 h 97"/>
              <a:gd name="T32" fmla="*/ 89 w 89"/>
              <a:gd name="T33" fmla="*/ 0 h 97"/>
              <a:gd name="T34" fmla="*/ 80 w 89"/>
              <a:gd name="T35" fmla="*/ 1 h 97"/>
              <a:gd name="T36" fmla="*/ 70 w 89"/>
              <a:gd name="T37" fmla="*/ 3 h 97"/>
              <a:gd name="T38" fmla="*/ 63 w 89"/>
              <a:gd name="T39" fmla="*/ 4 h 97"/>
              <a:gd name="T40" fmla="*/ 53 w 89"/>
              <a:gd name="T41" fmla="*/ 8 h 97"/>
              <a:gd name="T42" fmla="*/ 46 w 89"/>
              <a:gd name="T43" fmla="*/ 13 h 97"/>
              <a:gd name="T44" fmla="*/ 39 w 89"/>
              <a:gd name="T45" fmla="*/ 17 h 97"/>
              <a:gd name="T46" fmla="*/ 32 w 89"/>
              <a:gd name="T47" fmla="*/ 23 h 97"/>
              <a:gd name="T48" fmla="*/ 26 w 89"/>
              <a:gd name="T49" fmla="*/ 28 h 97"/>
              <a:gd name="T50" fmla="*/ 19 w 89"/>
              <a:gd name="T51" fmla="*/ 35 h 97"/>
              <a:gd name="T52" fmla="*/ 14 w 89"/>
              <a:gd name="T53" fmla="*/ 42 h 97"/>
              <a:gd name="T54" fmla="*/ 10 w 89"/>
              <a:gd name="T55" fmla="*/ 51 h 97"/>
              <a:gd name="T56" fmla="*/ 6 w 89"/>
              <a:gd name="T57" fmla="*/ 59 h 97"/>
              <a:gd name="T58" fmla="*/ 4 w 89"/>
              <a:gd name="T59" fmla="*/ 67 h 97"/>
              <a:gd name="T60" fmla="*/ 1 w 89"/>
              <a:gd name="T61" fmla="*/ 77 h 97"/>
              <a:gd name="T62" fmla="*/ 0 w 89"/>
              <a:gd name="T63" fmla="*/ 87 h 97"/>
              <a:gd name="T64" fmla="*/ 0 w 89"/>
              <a:gd name="T65" fmla="*/ 97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7"/>
              <a:gd name="T101" fmla="*/ 89 w 89"/>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7">
                <a:moveTo>
                  <a:pt x="10" y="97"/>
                </a:moveTo>
                <a:lnTo>
                  <a:pt x="10" y="91"/>
                </a:lnTo>
                <a:lnTo>
                  <a:pt x="10" y="87"/>
                </a:lnTo>
                <a:lnTo>
                  <a:pt x="11" y="83"/>
                </a:lnTo>
                <a:lnTo>
                  <a:pt x="11" y="80"/>
                </a:lnTo>
                <a:lnTo>
                  <a:pt x="13" y="76"/>
                </a:lnTo>
                <a:lnTo>
                  <a:pt x="14" y="72"/>
                </a:lnTo>
                <a:lnTo>
                  <a:pt x="15" y="67"/>
                </a:lnTo>
                <a:lnTo>
                  <a:pt x="17" y="63"/>
                </a:lnTo>
                <a:lnTo>
                  <a:pt x="18" y="60"/>
                </a:lnTo>
                <a:lnTo>
                  <a:pt x="19" y="56"/>
                </a:lnTo>
                <a:lnTo>
                  <a:pt x="22" y="53"/>
                </a:lnTo>
                <a:lnTo>
                  <a:pt x="23" y="49"/>
                </a:lnTo>
                <a:lnTo>
                  <a:pt x="26" y="46"/>
                </a:lnTo>
                <a:lnTo>
                  <a:pt x="29" y="44"/>
                </a:lnTo>
                <a:lnTo>
                  <a:pt x="31" y="39"/>
                </a:lnTo>
                <a:lnTo>
                  <a:pt x="34" y="37"/>
                </a:lnTo>
                <a:lnTo>
                  <a:pt x="36" y="34"/>
                </a:lnTo>
                <a:lnTo>
                  <a:pt x="39" y="31"/>
                </a:lnTo>
                <a:lnTo>
                  <a:pt x="42" y="30"/>
                </a:lnTo>
                <a:lnTo>
                  <a:pt x="46" y="27"/>
                </a:lnTo>
                <a:lnTo>
                  <a:pt x="48" y="24"/>
                </a:lnTo>
                <a:lnTo>
                  <a:pt x="51" y="23"/>
                </a:lnTo>
                <a:lnTo>
                  <a:pt x="55" y="21"/>
                </a:lnTo>
                <a:lnTo>
                  <a:pt x="59" y="18"/>
                </a:lnTo>
                <a:lnTo>
                  <a:pt x="61" y="17"/>
                </a:lnTo>
                <a:lnTo>
                  <a:pt x="65" y="16"/>
                </a:lnTo>
                <a:lnTo>
                  <a:pt x="69" y="16"/>
                </a:lnTo>
                <a:lnTo>
                  <a:pt x="73" y="14"/>
                </a:lnTo>
                <a:lnTo>
                  <a:pt x="77" y="13"/>
                </a:lnTo>
                <a:lnTo>
                  <a:pt x="81" y="13"/>
                </a:lnTo>
                <a:lnTo>
                  <a:pt x="85" y="13"/>
                </a:lnTo>
                <a:lnTo>
                  <a:pt x="89" y="13"/>
                </a:lnTo>
                <a:lnTo>
                  <a:pt x="89" y="0"/>
                </a:lnTo>
                <a:lnTo>
                  <a:pt x="83" y="0"/>
                </a:lnTo>
                <a:lnTo>
                  <a:pt x="80" y="1"/>
                </a:lnTo>
                <a:lnTo>
                  <a:pt x="76" y="1"/>
                </a:lnTo>
                <a:lnTo>
                  <a:pt x="70" y="3"/>
                </a:lnTo>
                <a:lnTo>
                  <a:pt x="66" y="3"/>
                </a:lnTo>
                <a:lnTo>
                  <a:pt x="63" y="4"/>
                </a:lnTo>
                <a:lnTo>
                  <a:pt x="59" y="6"/>
                </a:lnTo>
                <a:lnTo>
                  <a:pt x="53" y="8"/>
                </a:lnTo>
                <a:lnTo>
                  <a:pt x="49" y="10"/>
                </a:lnTo>
                <a:lnTo>
                  <a:pt x="46" y="13"/>
                </a:lnTo>
                <a:lnTo>
                  <a:pt x="43" y="14"/>
                </a:lnTo>
                <a:lnTo>
                  <a:pt x="39" y="17"/>
                </a:lnTo>
                <a:lnTo>
                  <a:pt x="35" y="20"/>
                </a:lnTo>
                <a:lnTo>
                  <a:pt x="32" y="23"/>
                </a:lnTo>
                <a:lnTo>
                  <a:pt x="29" y="25"/>
                </a:lnTo>
                <a:lnTo>
                  <a:pt x="26" y="28"/>
                </a:lnTo>
                <a:lnTo>
                  <a:pt x="22" y="32"/>
                </a:lnTo>
                <a:lnTo>
                  <a:pt x="19" y="35"/>
                </a:lnTo>
                <a:lnTo>
                  <a:pt x="17" y="39"/>
                </a:lnTo>
                <a:lnTo>
                  <a:pt x="14" y="42"/>
                </a:lnTo>
                <a:lnTo>
                  <a:pt x="13" y="46"/>
                </a:lnTo>
                <a:lnTo>
                  <a:pt x="10" y="51"/>
                </a:lnTo>
                <a:lnTo>
                  <a:pt x="8" y="55"/>
                </a:lnTo>
                <a:lnTo>
                  <a:pt x="6" y="59"/>
                </a:lnTo>
                <a:lnTo>
                  <a:pt x="5" y="63"/>
                </a:lnTo>
                <a:lnTo>
                  <a:pt x="4" y="67"/>
                </a:lnTo>
                <a:lnTo>
                  <a:pt x="2" y="73"/>
                </a:lnTo>
                <a:lnTo>
                  <a:pt x="1" y="77"/>
                </a:lnTo>
                <a:lnTo>
                  <a:pt x="0" y="82"/>
                </a:lnTo>
                <a:lnTo>
                  <a:pt x="0" y="87"/>
                </a:lnTo>
                <a:lnTo>
                  <a:pt x="0" y="91"/>
                </a:lnTo>
                <a:lnTo>
                  <a:pt x="0" y="97"/>
                </a:lnTo>
                <a:lnTo>
                  <a:pt x="10" y="97"/>
                </a:lnTo>
                <a:close/>
              </a:path>
            </a:pathLst>
          </a:custGeom>
          <a:solidFill>
            <a:schemeClr val="tx1"/>
          </a:solidFill>
          <a:ln w="9525">
            <a:solidFill>
              <a:schemeClr val="tx1"/>
            </a:solidFill>
            <a:round/>
            <a:headEnd/>
            <a:tailEnd/>
          </a:ln>
        </p:spPr>
        <p:txBody>
          <a:bodyPr/>
          <a:lstStyle/>
          <a:p>
            <a:endParaRPr lang="en-US"/>
          </a:p>
        </p:txBody>
      </p:sp>
      <p:sp>
        <p:nvSpPr>
          <p:cNvPr id="46116" name="Freeform 34"/>
          <p:cNvSpPr>
            <a:spLocks/>
          </p:cNvSpPr>
          <p:nvPr/>
        </p:nvSpPr>
        <p:spPr bwMode="auto">
          <a:xfrm>
            <a:off x="4600575" y="5711825"/>
            <a:ext cx="141288" cy="150813"/>
          </a:xfrm>
          <a:custGeom>
            <a:avLst/>
            <a:gdLst>
              <a:gd name="T0" fmla="*/ 85 w 89"/>
              <a:gd name="T1" fmla="*/ 83 h 95"/>
              <a:gd name="T2" fmla="*/ 77 w 89"/>
              <a:gd name="T3" fmla="*/ 83 h 95"/>
              <a:gd name="T4" fmla="*/ 69 w 89"/>
              <a:gd name="T5" fmla="*/ 81 h 95"/>
              <a:gd name="T6" fmla="*/ 61 w 89"/>
              <a:gd name="T7" fmla="*/ 79 h 95"/>
              <a:gd name="T8" fmla="*/ 55 w 89"/>
              <a:gd name="T9" fmla="*/ 76 h 95"/>
              <a:gd name="T10" fmla="*/ 48 w 89"/>
              <a:gd name="T11" fmla="*/ 72 h 95"/>
              <a:gd name="T12" fmla="*/ 42 w 89"/>
              <a:gd name="T13" fmla="*/ 67 h 95"/>
              <a:gd name="T14" fmla="*/ 36 w 89"/>
              <a:gd name="T15" fmla="*/ 62 h 95"/>
              <a:gd name="T16" fmla="*/ 31 w 89"/>
              <a:gd name="T17" fmla="*/ 56 h 95"/>
              <a:gd name="T18" fmla="*/ 26 w 89"/>
              <a:gd name="T19" fmla="*/ 49 h 95"/>
              <a:gd name="T20" fmla="*/ 22 w 89"/>
              <a:gd name="T21" fmla="*/ 43 h 95"/>
              <a:gd name="T22" fmla="*/ 18 w 89"/>
              <a:gd name="T23" fmla="*/ 36 h 95"/>
              <a:gd name="T24" fmla="*/ 15 w 89"/>
              <a:gd name="T25" fmla="*/ 28 h 95"/>
              <a:gd name="T26" fmla="*/ 13 w 89"/>
              <a:gd name="T27" fmla="*/ 21 h 95"/>
              <a:gd name="T28" fmla="*/ 11 w 89"/>
              <a:gd name="T29" fmla="*/ 13 h 95"/>
              <a:gd name="T30" fmla="*/ 10 w 89"/>
              <a:gd name="T31" fmla="*/ 4 h 95"/>
              <a:gd name="T32" fmla="*/ 0 w 89"/>
              <a:gd name="T33" fmla="*/ 0 h 95"/>
              <a:gd name="T34" fmla="*/ 0 w 89"/>
              <a:gd name="T35" fmla="*/ 10 h 95"/>
              <a:gd name="T36" fmla="*/ 1 w 89"/>
              <a:gd name="T37" fmla="*/ 18 h 95"/>
              <a:gd name="T38" fmla="*/ 4 w 89"/>
              <a:gd name="T39" fmla="*/ 28 h 95"/>
              <a:gd name="T40" fmla="*/ 6 w 89"/>
              <a:gd name="T41" fmla="*/ 36 h 95"/>
              <a:gd name="T42" fmla="*/ 10 w 89"/>
              <a:gd name="T43" fmla="*/ 45 h 95"/>
              <a:gd name="T44" fmla="*/ 14 w 89"/>
              <a:gd name="T45" fmla="*/ 53 h 95"/>
              <a:gd name="T46" fmla="*/ 19 w 89"/>
              <a:gd name="T47" fmla="*/ 60 h 95"/>
              <a:gd name="T48" fmla="*/ 26 w 89"/>
              <a:gd name="T49" fmla="*/ 67 h 95"/>
              <a:gd name="T50" fmla="*/ 32 w 89"/>
              <a:gd name="T51" fmla="*/ 73 h 95"/>
              <a:gd name="T52" fmla="*/ 39 w 89"/>
              <a:gd name="T53" fmla="*/ 79 h 95"/>
              <a:gd name="T54" fmla="*/ 46 w 89"/>
              <a:gd name="T55" fmla="*/ 84 h 95"/>
              <a:gd name="T56" fmla="*/ 53 w 89"/>
              <a:gd name="T57" fmla="*/ 88 h 95"/>
              <a:gd name="T58" fmla="*/ 63 w 89"/>
              <a:gd name="T59" fmla="*/ 91 h 95"/>
              <a:gd name="T60" fmla="*/ 70 w 89"/>
              <a:gd name="T61" fmla="*/ 94 h 95"/>
              <a:gd name="T62" fmla="*/ 80 w 89"/>
              <a:gd name="T63" fmla="*/ 95 h 95"/>
              <a:gd name="T64" fmla="*/ 89 w 89"/>
              <a:gd name="T65" fmla="*/ 95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5"/>
              <a:gd name="T101" fmla="*/ 89 w 89"/>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5">
                <a:moveTo>
                  <a:pt x="89" y="84"/>
                </a:moveTo>
                <a:lnTo>
                  <a:pt x="85" y="83"/>
                </a:lnTo>
                <a:lnTo>
                  <a:pt x="81" y="83"/>
                </a:lnTo>
                <a:lnTo>
                  <a:pt x="77" y="83"/>
                </a:lnTo>
                <a:lnTo>
                  <a:pt x="73" y="81"/>
                </a:lnTo>
                <a:lnTo>
                  <a:pt x="69" y="81"/>
                </a:lnTo>
                <a:lnTo>
                  <a:pt x="65" y="80"/>
                </a:lnTo>
                <a:lnTo>
                  <a:pt x="61" y="79"/>
                </a:lnTo>
                <a:lnTo>
                  <a:pt x="59" y="77"/>
                </a:lnTo>
                <a:lnTo>
                  <a:pt x="55" y="76"/>
                </a:lnTo>
                <a:lnTo>
                  <a:pt x="51" y="73"/>
                </a:lnTo>
                <a:lnTo>
                  <a:pt x="48" y="72"/>
                </a:lnTo>
                <a:lnTo>
                  <a:pt x="46" y="69"/>
                </a:lnTo>
                <a:lnTo>
                  <a:pt x="42" y="67"/>
                </a:lnTo>
                <a:lnTo>
                  <a:pt x="39" y="65"/>
                </a:lnTo>
                <a:lnTo>
                  <a:pt x="36" y="62"/>
                </a:lnTo>
                <a:lnTo>
                  <a:pt x="34" y="59"/>
                </a:lnTo>
                <a:lnTo>
                  <a:pt x="31" y="56"/>
                </a:lnTo>
                <a:lnTo>
                  <a:pt x="29" y="53"/>
                </a:lnTo>
                <a:lnTo>
                  <a:pt x="26" y="49"/>
                </a:lnTo>
                <a:lnTo>
                  <a:pt x="23" y="46"/>
                </a:lnTo>
                <a:lnTo>
                  <a:pt x="22" y="43"/>
                </a:lnTo>
                <a:lnTo>
                  <a:pt x="19" y="39"/>
                </a:lnTo>
                <a:lnTo>
                  <a:pt x="18" y="36"/>
                </a:lnTo>
                <a:lnTo>
                  <a:pt x="17" y="32"/>
                </a:lnTo>
                <a:lnTo>
                  <a:pt x="15" y="28"/>
                </a:lnTo>
                <a:lnTo>
                  <a:pt x="14" y="24"/>
                </a:lnTo>
                <a:lnTo>
                  <a:pt x="13" y="21"/>
                </a:lnTo>
                <a:lnTo>
                  <a:pt x="11" y="17"/>
                </a:lnTo>
                <a:lnTo>
                  <a:pt x="11" y="13"/>
                </a:lnTo>
                <a:lnTo>
                  <a:pt x="10" y="8"/>
                </a:lnTo>
                <a:lnTo>
                  <a:pt x="10" y="4"/>
                </a:lnTo>
                <a:lnTo>
                  <a:pt x="10" y="0"/>
                </a:lnTo>
                <a:lnTo>
                  <a:pt x="0" y="0"/>
                </a:lnTo>
                <a:lnTo>
                  <a:pt x="0" y="4"/>
                </a:lnTo>
                <a:lnTo>
                  <a:pt x="0" y="10"/>
                </a:lnTo>
                <a:lnTo>
                  <a:pt x="0" y="14"/>
                </a:lnTo>
                <a:lnTo>
                  <a:pt x="1" y="18"/>
                </a:lnTo>
                <a:lnTo>
                  <a:pt x="2" y="24"/>
                </a:lnTo>
                <a:lnTo>
                  <a:pt x="4" y="28"/>
                </a:lnTo>
                <a:lnTo>
                  <a:pt x="5" y="32"/>
                </a:lnTo>
                <a:lnTo>
                  <a:pt x="6" y="36"/>
                </a:lnTo>
                <a:lnTo>
                  <a:pt x="8" y="41"/>
                </a:lnTo>
                <a:lnTo>
                  <a:pt x="10" y="45"/>
                </a:lnTo>
                <a:lnTo>
                  <a:pt x="13" y="49"/>
                </a:lnTo>
                <a:lnTo>
                  <a:pt x="14" y="53"/>
                </a:lnTo>
                <a:lnTo>
                  <a:pt x="17" y="56"/>
                </a:lnTo>
                <a:lnTo>
                  <a:pt x="19" y="60"/>
                </a:lnTo>
                <a:lnTo>
                  <a:pt x="22" y="63"/>
                </a:lnTo>
                <a:lnTo>
                  <a:pt x="26" y="67"/>
                </a:lnTo>
                <a:lnTo>
                  <a:pt x="29" y="70"/>
                </a:lnTo>
                <a:lnTo>
                  <a:pt x="32" y="73"/>
                </a:lnTo>
                <a:lnTo>
                  <a:pt x="35" y="76"/>
                </a:lnTo>
                <a:lnTo>
                  <a:pt x="39" y="79"/>
                </a:lnTo>
                <a:lnTo>
                  <a:pt x="43" y="81"/>
                </a:lnTo>
                <a:lnTo>
                  <a:pt x="46" y="84"/>
                </a:lnTo>
                <a:lnTo>
                  <a:pt x="49" y="86"/>
                </a:lnTo>
                <a:lnTo>
                  <a:pt x="53" y="88"/>
                </a:lnTo>
                <a:lnTo>
                  <a:pt x="59" y="90"/>
                </a:lnTo>
                <a:lnTo>
                  <a:pt x="63" y="91"/>
                </a:lnTo>
                <a:lnTo>
                  <a:pt x="66" y="93"/>
                </a:lnTo>
                <a:lnTo>
                  <a:pt x="70" y="94"/>
                </a:lnTo>
                <a:lnTo>
                  <a:pt x="76" y="94"/>
                </a:lnTo>
                <a:lnTo>
                  <a:pt x="80" y="95"/>
                </a:lnTo>
                <a:lnTo>
                  <a:pt x="83" y="95"/>
                </a:lnTo>
                <a:lnTo>
                  <a:pt x="89" y="95"/>
                </a:lnTo>
                <a:lnTo>
                  <a:pt x="89" y="84"/>
                </a:lnTo>
                <a:close/>
              </a:path>
            </a:pathLst>
          </a:custGeom>
          <a:solidFill>
            <a:schemeClr val="tx1"/>
          </a:solidFill>
          <a:ln w="9525">
            <a:solidFill>
              <a:schemeClr val="tx1"/>
            </a:solidFill>
            <a:round/>
            <a:headEnd/>
            <a:tailEnd/>
          </a:ln>
        </p:spPr>
        <p:txBody>
          <a:bodyPr/>
          <a:lstStyle/>
          <a:p>
            <a:endParaRPr lang="en-US"/>
          </a:p>
        </p:txBody>
      </p:sp>
      <p:sp>
        <p:nvSpPr>
          <p:cNvPr id="46117" name="Freeform 35"/>
          <p:cNvSpPr>
            <a:spLocks/>
          </p:cNvSpPr>
          <p:nvPr/>
        </p:nvSpPr>
        <p:spPr bwMode="auto">
          <a:xfrm>
            <a:off x="4741863" y="5711825"/>
            <a:ext cx="141287" cy="150813"/>
          </a:xfrm>
          <a:custGeom>
            <a:avLst/>
            <a:gdLst>
              <a:gd name="T0" fmla="*/ 78 w 89"/>
              <a:gd name="T1" fmla="*/ 4 h 95"/>
              <a:gd name="T2" fmla="*/ 77 w 89"/>
              <a:gd name="T3" fmla="*/ 13 h 95"/>
              <a:gd name="T4" fmla="*/ 76 w 89"/>
              <a:gd name="T5" fmla="*/ 21 h 95"/>
              <a:gd name="T6" fmla="*/ 73 w 89"/>
              <a:gd name="T7" fmla="*/ 28 h 95"/>
              <a:gd name="T8" fmla="*/ 70 w 89"/>
              <a:gd name="T9" fmla="*/ 36 h 95"/>
              <a:gd name="T10" fmla="*/ 66 w 89"/>
              <a:gd name="T11" fmla="*/ 43 h 95"/>
              <a:gd name="T12" fmla="*/ 63 w 89"/>
              <a:gd name="T13" fmla="*/ 49 h 95"/>
              <a:gd name="T14" fmla="*/ 57 w 89"/>
              <a:gd name="T15" fmla="*/ 56 h 95"/>
              <a:gd name="T16" fmla="*/ 52 w 89"/>
              <a:gd name="T17" fmla="*/ 62 h 95"/>
              <a:gd name="T18" fmla="*/ 47 w 89"/>
              <a:gd name="T19" fmla="*/ 67 h 95"/>
              <a:gd name="T20" fmla="*/ 40 w 89"/>
              <a:gd name="T21" fmla="*/ 72 h 95"/>
              <a:gd name="T22" fmla="*/ 34 w 89"/>
              <a:gd name="T23" fmla="*/ 76 h 95"/>
              <a:gd name="T24" fmla="*/ 27 w 89"/>
              <a:gd name="T25" fmla="*/ 79 h 95"/>
              <a:gd name="T26" fmla="*/ 19 w 89"/>
              <a:gd name="T27" fmla="*/ 81 h 95"/>
              <a:gd name="T28" fmla="*/ 11 w 89"/>
              <a:gd name="T29" fmla="*/ 83 h 95"/>
              <a:gd name="T30" fmla="*/ 4 w 89"/>
              <a:gd name="T31" fmla="*/ 83 h 95"/>
              <a:gd name="T32" fmla="*/ 0 w 89"/>
              <a:gd name="T33" fmla="*/ 95 h 95"/>
              <a:gd name="T34" fmla="*/ 9 w 89"/>
              <a:gd name="T35" fmla="*/ 95 h 95"/>
              <a:gd name="T36" fmla="*/ 18 w 89"/>
              <a:gd name="T37" fmla="*/ 94 h 95"/>
              <a:gd name="T38" fmla="*/ 26 w 89"/>
              <a:gd name="T39" fmla="*/ 91 h 95"/>
              <a:gd name="T40" fmla="*/ 35 w 89"/>
              <a:gd name="T41" fmla="*/ 88 h 95"/>
              <a:gd name="T42" fmla="*/ 42 w 89"/>
              <a:gd name="T43" fmla="*/ 84 h 95"/>
              <a:gd name="T44" fmla="*/ 49 w 89"/>
              <a:gd name="T45" fmla="*/ 79 h 95"/>
              <a:gd name="T46" fmla="*/ 56 w 89"/>
              <a:gd name="T47" fmla="*/ 73 h 95"/>
              <a:gd name="T48" fmla="*/ 63 w 89"/>
              <a:gd name="T49" fmla="*/ 67 h 95"/>
              <a:gd name="T50" fmla="*/ 69 w 89"/>
              <a:gd name="T51" fmla="*/ 60 h 95"/>
              <a:gd name="T52" fmla="*/ 74 w 89"/>
              <a:gd name="T53" fmla="*/ 53 h 95"/>
              <a:gd name="T54" fmla="*/ 78 w 89"/>
              <a:gd name="T55" fmla="*/ 45 h 95"/>
              <a:gd name="T56" fmla="*/ 82 w 89"/>
              <a:gd name="T57" fmla="*/ 36 h 95"/>
              <a:gd name="T58" fmla="*/ 85 w 89"/>
              <a:gd name="T59" fmla="*/ 28 h 95"/>
              <a:gd name="T60" fmla="*/ 87 w 89"/>
              <a:gd name="T61" fmla="*/ 18 h 95"/>
              <a:gd name="T62" fmla="*/ 89 w 89"/>
              <a:gd name="T63" fmla="*/ 10 h 95"/>
              <a:gd name="T64" fmla="*/ 89 w 89"/>
              <a:gd name="T65" fmla="*/ 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5"/>
              <a:gd name="T101" fmla="*/ 89 w 89"/>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5">
                <a:moveTo>
                  <a:pt x="78" y="0"/>
                </a:moveTo>
                <a:lnTo>
                  <a:pt x="78" y="4"/>
                </a:lnTo>
                <a:lnTo>
                  <a:pt x="78" y="8"/>
                </a:lnTo>
                <a:lnTo>
                  <a:pt x="77" y="13"/>
                </a:lnTo>
                <a:lnTo>
                  <a:pt x="77" y="17"/>
                </a:lnTo>
                <a:lnTo>
                  <a:pt x="76" y="21"/>
                </a:lnTo>
                <a:lnTo>
                  <a:pt x="74" y="24"/>
                </a:lnTo>
                <a:lnTo>
                  <a:pt x="73" y="28"/>
                </a:lnTo>
                <a:lnTo>
                  <a:pt x="72" y="32"/>
                </a:lnTo>
                <a:lnTo>
                  <a:pt x="70" y="36"/>
                </a:lnTo>
                <a:lnTo>
                  <a:pt x="69" y="39"/>
                </a:lnTo>
                <a:lnTo>
                  <a:pt x="66" y="43"/>
                </a:lnTo>
                <a:lnTo>
                  <a:pt x="65" y="46"/>
                </a:lnTo>
                <a:lnTo>
                  <a:pt x="63" y="49"/>
                </a:lnTo>
                <a:lnTo>
                  <a:pt x="60" y="53"/>
                </a:lnTo>
                <a:lnTo>
                  <a:pt x="57" y="56"/>
                </a:lnTo>
                <a:lnTo>
                  <a:pt x="55" y="59"/>
                </a:lnTo>
                <a:lnTo>
                  <a:pt x="52" y="62"/>
                </a:lnTo>
                <a:lnTo>
                  <a:pt x="49" y="65"/>
                </a:lnTo>
                <a:lnTo>
                  <a:pt x="47" y="67"/>
                </a:lnTo>
                <a:lnTo>
                  <a:pt x="43" y="69"/>
                </a:lnTo>
                <a:lnTo>
                  <a:pt x="40" y="72"/>
                </a:lnTo>
                <a:lnTo>
                  <a:pt x="36" y="73"/>
                </a:lnTo>
                <a:lnTo>
                  <a:pt x="34" y="76"/>
                </a:lnTo>
                <a:lnTo>
                  <a:pt x="30" y="77"/>
                </a:lnTo>
                <a:lnTo>
                  <a:pt x="27" y="79"/>
                </a:lnTo>
                <a:lnTo>
                  <a:pt x="23" y="80"/>
                </a:lnTo>
                <a:lnTo>
                  <a:pt x="19" y="81"/>
                </a:lnTo>
                <a:lnTo>
                  <a:pt x="15" y="81"/>
                </a:lnTo>
                <a:lnTo>
                  <a:pt x="11" y="83"/>
                </a:lnTo>
                <a:lnTo>
                  <a:pt x="8" y="83"/>
                </a:lnTo>
                <a:lnTo>
                  <a:pt x="4" y="83"/>
                </a:lnTo>
                <a:lnTo>
                  <a:pt x="0" y="84"/>
                </a:lnTo>
                <a:lnTo>
                  <a:pt x="0" y="95"/>
                </a:lnTo>
                <a:lnTo>
                  <a:pt x="4" y="95"/>
                </a:lnTo>
                <a:lnTo>
                  <a:pt x="9" y="95"/>
                </a:lnTo>
                <a:lnTo>
                  <a:pt x="13" y="94"/>
                </a:lnTo>
                <a:lnTo>
                  <a:pt x="18" y="94"/>
                </a:lnTo>
                <a:lnTo>
                  <a:pt x="22" y="93"/>
                </a:lnTo>
                <a:lnTo>
                  <a:pt x="26" y="91"/>
                </a:lnTo>
                <a:lnTo>
                  <a:pt x="30" y="90"/>
                </a:lnTo>
                <a:lnTo>
                  <a:pt x="35" y="88"/>
                </a:lnTo>
                <a:lnTo>
                  <a:pt x="39" y="86"/>
                </a:lnTo>
                <a:lnTo>
                  <a:pt x="42" y="84"/>
                </a:lnTo>
                <a:lnTo>
                  <a:pt x="46" y="81"/>
                </a:lnTo>
                <a:lnTo>
                  <a:pt x="49" y="79"/>
                </a:lnTo>
                <a:lnTo>
                  <a:pt x="53" y="76"/>
                </a:lnTo>
                <a:lnTo>
                  <a:pt x="56" y="73"/>
                </a:lnTo>
                <a:lnTo>
                  <a:pt x="60" y="70"/>
                </a:lnTo>
                <a:lnTo>
                  <a:pt x="63" y="67"/>
                </a:lnTo>
                <a:lnTo>
                  <a:pt x="65" y="63"/>
                </a:lnTo>
                <a:lnTo>
                  <a:pt x="69" y="60"/>
                </a:lnTo>
                <a:lnTo>
                  <a:pt x="72" y="56"/>
                </a:lnTo>
                <a:lnTo>
                  <a:pt x="74" y="53"/>
                </a:lnTo>
                <a:lnTo>
                  <a:pt x="76" y="49"/>
                </a:lnTo>
                <a:lnTo>
                  <a:pt x="78" y="45"/>
                </a:lnTo>
                <a:lnTo>
                  <a:pt x="81" y="41"/>
                </a:lnTo>
                <a:lnTo>
                  <a:pt x="82" y="36"/>
                </a:lnTo>
                <a:lnTo>
                  <a:pt x="83" y="32"/>
                </a:lnTo>
                <a:lnTo>
                  <a:pt x="85" y="28"/>
                </a:lnTo>
                <a:lnTo>
                  <a:pt x="86" y="24"/>
                </a:lnTo>
                <a:lnTo>
                  <a:pt x="87" y="18"/>
                </a:lnTo>
                <a:lnTo>
                  <a:pt x="87" y="14"/>
                </a:lnTo>
                <a:lnTo>
                  <a:pt x="89" y="10"/>
                </a:lnTo>
                <a:lnTo>
                  <a:pt x="89" y="4"/>
                </a:lnTo>
                <a:lnTo>
                  <a:pt x="89" y="0"/>
                </a:lnTo>
                <a:lnTo>
                  <a:pt x="78" y="0"/>
                </a:lnTo>
                <a:close/>
              </a:path>
            </a:pathLst>
          </a:custGeom>
          <a:solidFill>
            <a:schemeClr val="tx1"/>
          </a:solidFill>
          <a:ln w="9525">
            <a:solidFill>
              <a:schemeClr val="tx1"/>
            </a:solidFill>
            <a:round/>
            <a:headEnd/>
            <a:tailEnd/>
          </a:ln>
        </p:spPr>
        <p:txBody>
          <a:bodyPr/>
          <a:lstStyle/>
          <a:p>
            <a:endParaRPr lang="en-US"/>
          </a:p>
        </p:txBody>
      </p:sp>
      <p:sp>
        <p:nvSpPr>
          <p:cNvPr id="46118" name="Freeform 36"/>
          <p:cNvSpPr>
            <a:spLocks/>
          </p:cNvSpPr>
          <p:nvPr/>
        </p:nvSpPr>
        <p:spPr bwMode="auto">
          <a:xfrm>
            <a:off x="5424488" y="5072063"/>
            <a:ext cx="19050" cy="649287"/>
          </a:xfrm>
          <a:custGeom>
            <a:avLst/>
            <a:gdLst>
              <a:gd name="T0" fmla="*/ 7 w 12"/>
              <a:gd name="T1" fmla="*/ 409 h 409"/>
              <a:gd name="T2" fmla="*/ 12 w 12"/>
              <a:gd name="T3" fmla="*/ 403 h 409"/>
              <a:gd name="T4" fmla="*/ 12 w 12"/>
              <a:gd name="T5" fmla="*/ 0 h 409"/>
              <a:gd name="T6" fmla="*/ 0 w 12"/>
              <a:gd name="T7" fmla="*/ 0 h 409"/>
              <a:gd name="T8" fmla="*/ 0 w 12"/>
              <a:gd name="T9" fmla="*/ 403 h 409"/>
              <a:gd name="T10" fmla="*/ 7 w 12"/>
              <a:gd name="T11" fmla="*/ 396 h 409"/>
              <a:gd name="T12" fmla="*/ 7 w 12"/>
              <a:gd name="T13" fmla="*/ 409 h 409"/>
              <a:gd name="T14" fmla="*/ 12 w 12"/>
              <a:gd name="T15" fmla="*/ 409 h 409"/>
              <a:gd name="T16" fmla="*/ 12 w 12"/>
              <a:gd name="T17" fmla="*/ 403 h 409"/>
              <a:gd name="T18" fmla="*/ 7 w 12"/>
              <a:gd name="T19" fmla="*/ 409 h 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409"/>
              <a:gd name="T32" fmla="*/ 12 w 12"/>
              <a:gd name="T33" fmla="*/ 409 h 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409">
                <a:moveTo>
                  <a:pt x="7" y="409"/>
                </a:moveTo>
                <a:lnTo>
                  <a:pt x="12" y="403"/>
                </a:lnTo>
                <a:lnTo>
                  <a:pt x="12" y="0"/>
                </a:lnTo>
                <a:lnTo>
                  <a:pt x="0" y="0"/>
                </a:lnTo>
                <a:lnTo>
                  <a:pt x="0" y="403"/>
                </a:lnTo>
                <a:lnTo>
                  <a:pt x="7" y="396"/>
                </a:lnTo>
                <a:lnTo>
                  <a:pt x="7" y="409"/>
                </a:lnTo>
                <a:lnTo>
                  <a:pt x="12" y="409"/>
                </a:lnTo>
                <a:lnTo>
                  <a:pt x="12" y="403"/>
                </a:lnTo>
                <a:lnTo>
                  <a:pt x="7" y="409"/>
                </a:lnTo>
                <a:close/>
              </a:path>
            </a:pathLst>
          </a:custGeom>
          <a:solidFill>
            <a:schemeClr val="tx1"/>
          </a:solidFill>
          <a:ln w="9525">
            <a:solidFill>
              <a:schemeClr val="tx1"/>
            </a:solidFill>
            <a:round/>
            <a:headEnd/>
            <a:tailEnd/>
          </a:ln>
        </p:spPr>
        <p:txBody>
          <a:bodyPr/>
          <a:lstStyle/>
          <a:p>
            <a:endParaRPr lang="en-US"/>
          </a:p>
        </p:txBody>
      </p:sp>
      <p:sp>
        <p:nvSpPr>
          <p:cNvPr id="46119" name="Freeform 37"/>
          <p:cNvSpPr>
            <a:spLocks/>
          </p:cNvSpPr>
          <p:nvPr/>
        </p:nvSpPr>
        <p:spPr bwMode="auto">
          <a:xfrm>
            <a:off x="4997450" y="5700713"/>
            <a:ext cx="438150" cy="20637"/>
          </a:xfrm>
          <a:custGeom>
            <a:avLst/>
            <a:gdLst>
              <a:gd name="T0" fmla="*/ 0 w 276"/>
              <a:gd name="T1" fmla="*/ 7 h 13"/>
              <a:gd name="T2" fmla="*/ 0 w 276"/>
              <a:gd name="T3" fmla="*/ 13 h 13"/>
              <a:gd name="T4" fmla="*/ 276 w 276"/>
              <a:gd name="T5" fmla="*/ 13 h 13"/>
              <a:gd name="T6" fmla="*/ 276 w 276"/>
              <a:gd name="T7" fmla="*/ 0 h 13"/>
              <a:gd name="T8" fmla="*/ 0 w 276"/>
              <a:gd name="T9" fmla="*/ 0 h 13"/>
              <a:gd name="T10" fmla="*/ 0 w 276"/>
              <a:gd name="T11" fmla="*/ 7 h 13"/>
              <a:gd name="T12" fmla="*/ 0 60000 65536"/>
              <a:gd name="T13" fmla="*/ 0 60000 65536"/>
              <a:gd name="T14" fmla="*/ 0 60000 65536"/>
              <a:gd name="T15" fmla="*/ 0 60000 65536"/>
              <a:gd name="T16" fmla="*/ 0 60000 65536"/>
              <a:gd name="T17" fmla="*/ 0 60000 65536"/>
              <a:gd name="T18" fmla="*/ 0 w 276"/>
              <a:gd name="T19" fmla="*/ 0 h 13"/>
              <a:gd name="T20" fmla="*/ 276 w 27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6" h="13">
                <a:moveTo>
                  <a:pt x="0" y="7"/>
                </a:moveTo>
                <a:lnTo>
                  <a:pt x="0" y="13"/>
                </a:lnTo>
                <a:lnTo>
                  <a:pt x="276" y="13"/>
                </a:lnTo>
                <a:lnTo>
                  <a:pt x="276" y="0"/>
                </a:lnTo>
                <a:lnTo>
                  <a:pt x="0" y="0"/>
                </a:lnTo>
                <a:lnTo>
                  <a:pt x="0" y="7"/>
                </a:lnTo>
                <a:close/>
              </a:path>
            </a:pathLst>
          </a:custGeom>
          <a:solidFill>
            <a:schemeClr val="tx1"/>
          </a:solidFill>
          <a:ln w="9525">
            <a:solidFill>
              <a:schemeClr val="tx1"/>
            </a:solidFill>
            <a:round/>
            <a:headEnd/>
            <a:tailEnd/>
          </a:ln>
        </p:spPr>
        <p:txBody>
          <a:bodyPr/>
          <a:lstStyle/>
          <a:p>
            <a:endParaRPr lang="en-US"/>
          </a:p>
        </p:txBody>
      </p:sp>
      <p:sp>
        <p:nvSpPr>
          <p:cNvPr id="46120" name="Freeform 38"/>
          <p:cNvSpPr>
            <a:spLocks/>
          </p:cNvSpPr>
          <p:nvPr/>
        </p:nvSpPr>
        <p:spPr bwMode="auto">
          <a:xfrm>
            <a:off x="4119563" y="5072063"/>
            <a:ext cx="17462" cy="649287"/>
          </a:xfrm>
          <a:custGeom>
            <a:avLst/>
            <a:gdLst>
              <a:gd name="T0" fmla="*/ 6 w 11"/>
              <a:gd name="T1" fmla="*/ 396 h 409"/>
              <a:gd name="T2" fmla="*/ 11 w 11"/>
              <a:gd name="T3" fmla="*/ 403 h 409"/>
              <a:gd name="T4" fmla="*/ 11 w 11"/>
              <a:gd name="T5" fmla="*/ 0 h 409"/>
              <a:gd name="T6" fmla="*/ 0 w 11"/>
              <a:gd name="T7" fmla="*/ 0 h 409"/>
              <a:gd name="T8" fmla="*/ 0 w 11"/>
              <a:gd name="T9" fmla="*/ 403 h 409"/>
              <a:gd name="T10" fmla="*/ 6 w 11"/>
              <a:gd name="T11" fmla="*/ 409 h 409"/>
              <a:gd name="T12" fmla="*/ 0 w 11"/>
              <a:gd name="T13" fmla="*/ 403 h 409"/>
              <a:gd name="T14" fmla="*/ 0 w 11"/>
              <a:gd name="T15" fmla="*/ 409 h 409"/>
              <a:gd name="T16" fmla="*/ 6 w 11"/>
              <a:gd name="T17" fmla="*/ 409 h 409"/>
              <a:gd name="T18" fmla="*/ 6 w 11"/>
              <a:gd name="T19" fmla="*/ 396 h 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09"/>
              <a:gd name="T32" fmla="*/ 11 w 11"/>
              <a:gd name="T33" fmla="*/ 409 h 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09">
                <a:moveTo>
                  <a:pt x="6" y="396"/>
                </a:moveTo>
                <a:lnTo>
                  <a:pt x="11" y="403"/>
                </a:lnTo>
                <a:lnTo>
                  <a:pt x="11" y="0"/>
                </a:lnTo>
                <a:lnTo>
                  <a:pt x="0" y="0"/>
                </a:lnTo>
                <a:lnTo>
                  <a:pt x="0" y="403"/>
                </a:lnTo>
                <a:lnTo>
                  <a:pt x="6" y="409"/>
                </a:lnTo>
                <a:lnTo>
                  <a:pt x="0" y="403"/>
                </a:lnTo>
                <a:lnTo>
                  <a:pt x="0" y="409"/>
                </a:lnTo>
                <a:lnTo>
                  <a:pt x="6" y="409"/>
                </a:lnTo>
                <a:lnTo>
                  <a:pt x="6" y="396"/>
                </a:lnTo>
                <a:close/>
              </a:path>
            </a:pathLst>
          </a:custGeom>
          <a:solidFill>
            <a:schemeClr val="tx1"/>
          </a:solidFill>
          <a:ln w="9525">
            <a:solidFill>
              <a:schemeClr val="tx1"/>
            </a:solidFill>
            <a:round/>
            <a:headEnd/>
            <a:tailEnd/>
          </a:ln>
        </p:spPr>
        <p:txBody>
          <a:bodyPr/>
          <a:lstStyle/>
          <a:p>
            <a:endParaRPr lang="en-US"/>
          </a:p>
        </p:txBody>
      </p:sp>
      <p:sp>
        <p:nvSpPr>
          <p:cNvPr id="46121" name="Freeform 39"/>
          <p:cNvSpPr>
            <a:spLocks/>
          </p:cNvSpPr>
          <p:nvPr/>
        </p:nvSpPr>
        <p:spPr bwMode="auto">
          <a:xfrm>
            <a:off x="4129088" y="5700713"/>
            <a:ext cx="479425" cy="20637"/>
          </a:xfrm>
          <a:custGeom>
            <a:avLst/>
            <a:gdLst>
              <a:gd name="T0" fmla="*/ 302 w 302"/>
              <a:gd name="T1" fmla="*/ 7 h 13"/>
              <a:gd name="T2" fmla="*/ 302 w 302"/>
              <a:gd name="T3" fmla="*/ 0 h 13"/>
              <a:gd name="T4" fmla="*/ 0 w 302"/>
              <a:gd name="T5" fmla="*/ 0 h 13"/>
              <a:gd name="T6" fmla="*/ 0 w 302"/>
              <a:gd name="T7" fmla="*/ 13 h 13"/>
              <a:gd name="T8" fmla="*/ 302 w 302"/>
              <a:gd name="T9" fmla="*/ 13 h 13"/>
              <a:gd name="T10" fmla="*/ 302 w 302"/>
              <a:gd name="T11" fmla="*/ 7 h 13"/>
              <a:gd name="T12" fmla="*/ 0 60000 65536"/>
              <a:gd name="T13" fmla="*/ 0 60000 65536"/>
              <a:gd name="T14" fmla="*/ 0 60000 65536"/>
              <a:gd name="T15" fmla="*/ 0 60000 65536"/>
              <a:gd name="T16" fmla="*/ 0 60000 65536"/>
              <a:gd name="T17" fmla="*/ 0 60000 65536"/>
              <a:gd name="T18" fmla="*/ 0 w 302"/>
              <a:gd name="T19" fmla="*/ 0 h 13"/>
              <a:gd name="T20" fmla="*/ 302 w 30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02" h="13">
                <a:moveTo>
                  <a:pt x="302" y="7"/>
                </a:moveTo>
                <a:lnTo>
                  <a:pt x="302" y="0"/>
                </a:lnTo>
                <a:lnTo>
                  <a:pt x="0" y="0"/>
                </a:lnTo>
                <a:lnTo>
                  <a:pt x="0" y="13"/>
                </a:lnTo>
                <a:lnTo>
                  <a:pt x="302" y="13"/>
                </a:lnTo>
                <a:lnTo>
                  <a:pt x="302" y="7"/>
                </a:lnTo>
                <a:close/>
              </a:path>
            </a:pathLst>
          </a:custGeom>
          <a:solidFill>
            <a:schemeClr val="tx1"/>
          </a:solidFill>
          <a:ln w="9525">
            <a:solidFill>
              <a:schemeClr val="tx1"/>
            </a:solidFill>
            <a:round/>
            <a:headEnd/>
            <a:tailEnd/>
          </a:ln>
        </p:spPr>
        <p:txBody>
          <a:bodyPr/>
          <a:lstStyle/>
          <a:p>
            <a:endParaRPr lang="en-US"/>
          </a:p>
        </p:txBody>
      </p:sp>
      <p:sp>
        <p:nvSpPr>
          <p:cNvPr id="46122" name="Freeform 40"/>
          <p:cNvSpPr>
            <a:spLocks/>
          </p:cNvSpPr>
          <p:nvPr/>
        </p:nvSpPr>
        <p:spPr bwMode="auto">
          <a:xfrm>
            <a:off x="4548188" y="3852863"/>
            <a:ext cx="15875" cy="150812"/>
          </a:xfrm>
          <a:custGeom>
            <a:avLst/>
            <a:gdLst>
              <a:gd name="T0" fmla="*/ 5 w 10"/>
              <a:gd name="T1" fmla="*/ 84 h 95"/>
              <a:gd name="T2" fmla="*/ 10 w 10"/>
              <a:gd name="T3" fmla="*/ 90 h 95"/>
              <a:gd name="T4" fmla="*/ 10 w 10"/>
              <a:gd name="T5" fmla="*/ 0 h 95"/>
              <a:gd name="T6" fmla="*/ 0 w 10"/>
              <a:gd name="T7" fmla="*/ 0 h 95"/>
              <a:gd name="T8" fmla="*/ 0 w 10"/>
              <a:gd name="T9" fmla="*/ 90 h 95"/>
              <a:gd name="T10" fmla="*/ 5 w 10"/>
              <a:gd name="T11" fmla="*/ 95 h 95"/>
              <a:gd name="T12" fmla="*/ 0 w 10"/>
              <a:gd name="T13" fmla="*/ 90 h 95"/>
              <a:gd name="T14" fmla="*/ 0 w 10"/>
              <a:gd name="T15" fmla="*/ 95 h 95"/>
              <a:gd name="T16" fmla="*/ 5 w 10"/>
              <a:gd name="T17" fmla="*/ 95 h 95"/>
              <a:gd name="T18" fmla="*/ 5 w 10"/>
              <a:gd name="T19" fmla="*/ 84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5"/>
              <a:gd name="T32" fmla="*/ 10 w 10"/>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5">
                <a:moveTo>
                  <a:pt x="5" y="84"/>
                </a:moveTo>
                <a:lnTo>
                  <a:pt x="10" y="90"/>
                </a:lnTo>
                <a:lnTo>
                  <a:pt x="10" y="0"/>
                </a:lnTo>
                <a:lnTo>
                  <a:pt x="0" y="0"/>
                </a:lnTo>
                <a:lnTo>
                  <a:pt x="0" y="90"/>
                </a:lnTo>
                <a:lnTo>
                  <a:pt x="5" y="95"/>
                </a:lnTo>
                <a:lnTo>
                  <a:pt x="0" y="90"/>
                </a:lnTo>
                <a:lnTo>
                  <a:pt x="0" y="95"/>
                </a:lnTo>
                <a:lnTo>
                  <a:pt x="5" y="95"/>
                </a:lnTo>
                <a:lnTo>
                  <a:pt x="5" y="84"/>
                </a:lnTo>
                <a:close/>
              </a:path>
            </a:pathLst>
          </a:custGeom>
          <a:solidFill>
            <a:schemeClr val="tx1"/>
          </a:solidFill>
          <a:ln w="9525">
            <a:solidFill>
              <a:schemeClr val="tx1"/>
            </a:solidFill>
            <a:round/>
            <a:headEnd/>
            <a:tailEnd/>
          </a:ln>
        </p:spPr>
        <p:txBody>
          <a:bodyPr/>
          <a:lstStyle/>
          <a:p>
            <a:endParaRPr lang="en-US"/>
          </a:p>
        </p:txBody>
      </p:sp>
      <p:sp>
        <p:nvSpPr>
          <p:cNvPr id="46123" name="Freeform 41"/>
          <p:cNvSpPr>
            <a:spLocks/>
          </p:cNvSpPr>
          <p:nvPr/>
        </p:nvSpPr>
        <p:spPr bwMode="auto">
          <a:xfrm>
            <a:off x="4556125" y="3986213"/>
            <a:ext cx="458788" cy="17462"/>
          </a:xfrm>
          <a:custGeom>
            <a:avLst/>
            <a:gdLst>
              <a:gd name="T0" fmla="*/ 279 w 289"/>
              <a:gd name="T1" fmla="*/ 6 h 11"/>
              <a:gd name="T2" fmla="*/ 284 w 289"/>
              <a:gd name="T3" fmla="*/ 0 h 11"/>
              <a:gd name="T4" fmla="*/ 0 w 289"/>
              <a:gd name="T5" fmla="*/ 0 h 11"/>
              <a:gd name="T6" fmla="*/ 0 w 289"/>
              <a:gd name="T7" fmla="*/ 11 h 11"/>
              <a:gd name="T8" fmla="*/ 284 w 289"/>
              <a:gd name="T9" fmla="*/ 11 h 11"/>
              <a:gd name="T10" fmla="*/ 289 w 289"/>
              <a:gd name="T11" fmla="*/ 6 h 11"/>
              <a:gd name="T12" fmla="*/ 284 w 289"/>
              <a:gd name="T13" fmla="*/ 11 h 11"/>
              <a:gd name="T14" fmla="*/ 289 w 289"/>
              <a:gd name="T15" fmla="*/ 11 h 11"/>
              <a:gd name="T16" fmla="*/ 289 w 289"/>
              <a:gd name="T17" fmla="*/ 6 h 11"/>
              <a:gd name="T18" fmla="*/ 279 w 289"/>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11"/>
              <a:gd name="T32" fmla="*/ 289 w 28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11">
                <a:moveTo>
                  <a:pt x="279" y="6"/>
                </a:moveTo>
                <a:lnTo>
                  <a:pt x="284" y="0"/>
                </a:lnTo>
                <a:lnTo>
                  <a:pt x="0" y="0"/>
                </a:lnTo>
                <a:lnTo>
                  <a:pt x="0" y="11"/>
                </a:lnTo>
                <a:lnTo>
                  <a:pt x="284" y="11"/>
                </a:lnTo>
                <a:lnTo>
                  <a:pt x="289" y="6"/>
                </a:lnTo>
                <a:lnTo>
                  <a:pt x="284" y="11"/>
                </a:lnTo>
                <a:lnTo>
                  <a:pt x="289" y="11"/>
                </a:lnTo>
                <a:lnTo>
                  <a:pt x="289" y="6"/>
                </a:lnTo>
                <a:lnTo>
                  <a:pt x="279" y="6"/>
                </a:lnTo>
                <a:close/>
              </a:path>
            </a:pathLst>
          </a:custGeom>
          <a:solidFill>
            <a:schemeClr val="tx1"/>
          </a:solidFill>
          <a:ln w="9525">
            <a:solidFill>
              <a:schemeClr val="tx1"/>
            </a:solidFill>
            <a:round/>
            <a:headEnd/>
            <a:tailEnd/>
          </a:ln>
        </p:spPr>
        <p:txBody>
          <a:bodyPr/>
          <a:lstStyle/>
          <a:p>
            <a:endParaRPr lang="en-US"/>
          </a:p>
        </p:txBody>
      </p:sp>
      <p:sp>
        <p:nvSpPr>
          <p:cNvPr id="46124" name="Freeform 42"/>
          <p:cNvSpPr>
            <a:spLocks/>
          </p:cNvSpPr>
          <p:nvPr/>
        </p:nvSpPr>
        <p:spPr bwMode="auto">
          <a:xfrm>
            <a:off x="4999038" y="3843338"/>
            <a:ext cx="15875" cy="152400"/>
          </a:xfrm>
          <a:custGeom>
            <a:avLst/>
            <a:gdLst>
              <a:gd name="T0" fmla="*/ 5 w 10"/>
              <a:gd name="T1" fmla="*/ 11 h 96"/>
              <a:gd name="T2" fmla="*/ 0 w 10"/>
              <a:gd name="T3" fmla="*/ 6 h 96"/>
              <a:gd name="T4" fmla="*/ 0 w 10"/>
              <a:gd name="T5" fmla="*/ 96 h 96"/>
              <a:gd name="T6" fmla="*/ 10 w 10"/>
              <a:gd name="T7" fmla="*/ 96 h 96"/>
              <a:gd name="T8" fmla="*/ 10 w 10"/>
              <a:gd name="T9" fmla="*/ 6 h 96"/>
              <a:gd name="T10" fmla="*/ 5 w 10"/>
              <a:gd name="T11" fmla="*/ 0 h 96"/>
              <a:gd name="T12" fmla="*/ 10 w 10"/>
              <a:gd name="T13" fmla="*/ 6 h 96"/>
              <a:gd name="T14" fmla="*/ 10 w 10"/>
              <a:gd name="T15" fmla="*/ 0 h 96"/>
              <a:gd name="T16" fmla="*/ 5 w 10"/>
              <a:gd name="T17" fmla="*/ 0 h 96"/>
              <a:gd name="T18" fmla="*/ 5 w 10"/>
              <a:gd name="T19" fmla="*/ 11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6"/>
              <a:gd name="T32" fmla="*/ 10 w 10"/>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6">
                <a:moveTo>
                  <a:pt x="5" y="11"/>
                </a:moveTo>
                <a:lnTo>
                  <a:pt x="0" y="6"/>
                </a:lnTo>
                <a:lnTo>
                  <a:pt x="0" y="96"/>
                </a:lnTo>
                <a:lnTo>
                  <a:pt x="10" y="96"/>
                </a:lnTo>
                <a:lnTo>
                  <a:pt x="10" y="6"/>
                </a:lnTo>
                <a:lnTo>
                  <a:pt x="5" y="0"/>
                </a:lnTo>
                <a:lnTo>
                  <a:pt x="10" y="6"/>
                </a:lnTo>
                <a:lnTo>
                  <a:pt x="10" y="0"/>
                </a:lnTo>
                <a:lnTo>
                  <a:pt x="5" y="0"/>
                </a:lnTo>
                <a:lnTo>
                  <a:pt x="5" y="11"/>
                </a:lnTo>
                <a:close/>
              </a:path>
            </a:pathLst>
          </a:custGeom>
          <a:solidFill>
            <a:schemeClr val="tx1"/>
          </a:solidFill>
          <a:ln w="9525">
            <a:solidFill>
              <a:schemeClr val="tx1"/>
            </a:solidFill>
            <a:round/>
            <a:headEnd/>
            <a:tailEnd/>
          </a:ln>
        </p:spPr>
        <p:txBody>
          <a:bodyPr/>
          <a:lstStyle/>
          <a:p>
            <a:endParaRPr lang="en-US"/>
          </a:p>
        </p:txBody>
      </p:sp>
      <p:sp>
        <p:nvSpPr>
          <p:cNvPr id="46125" name="Freeform 43"/>
          <p:cNvSpPr>
            <a:spLocks/>
          </p:cNvSpPr>
          <p:nvPr/>
        </p:nvSpPr>
        <p:spPr bwMode="auto">
          <a:xfrm>
            <a:off x="4548188" y="3843338"/>
            <a:ext cx="458787" cy="17462"/>
          </a:xfrm>
          <a:custGeom>
            <a:avLst/>
            <a:gdLst>
              <a:gd name="T0" fmla="*/ 10 w 289"/>
              <a:gd name="T1" fmla="*/ 6 h 11"/>
              <a:gd name="T2" fmla="*/ 5 w 289"/>
              <a:gd name="T3" fmla="*/ 11 h 11"/>
              <a:gd name="T4" fmla="*/ 289 w 289"/>
              <a:gd name="T5" fmla="*/ 11 h 11"/>
              <a:gd name="T6" fmla="*/ 289 w 289"/>
              <a:gd name="T7" fmla="*/ 0 h 11"/>
              <a:gd name="T8" fmla="*/ 5 w 289"/>
              <a:gd name="T9" fmla="*/ 0 h 11"/>
              <a:gd name="T10" fmla="*/ 0 w 289"/>
              <a:gd name="T11" fmla="*/ 6 h 11"/>
              <a:gd name="T12" fmla="*/ 5 w 289"/>
              <a:gd name="T13" fmla="*/ 0 h 11"/>
              <a:gd name="T14" fmla="*/ 0 w 289"/>
              <a:gd name="T15" fmla="*/ 0 h 11"/>
              <a:gd name="T16" fmla="*/ 0 w 289"/>
              <a:gd name="T17" fmla="*/ 6 h 11"/>
              <a:gd name="T18" fmla="*/ 10 w 289"/>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11"/>
              <a:gd name="T32" fmla="*/ 289 w 28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11">
                <a:moveTo>
                  <a:pt x="10" y="6"/>
                </a:moveTo>
                <a:lnTo>
                  <a:pt x="5" y="11"/>
                </a:lnTo>
                <a:lnTo>
                  <a:pt x="289" y="11"/>
                </a:lnTo>
                <a:lnTo>
                  <a:pt x="289" y="0"/>
                </a:lnTo>
                <a:lnTo>
                  <a:pt x="5" y="0"/>
                </a:lnTo>
                <a:lnTo>
                  <a:pt x="0" y="6"/>
                </a:lnTo>
                <a:lnTo>
                  <a:pt x="5" y="0"/>
                </a:lnTo>
                <a:lnTo>
                  <a:pt x="0" y="0"/>
                </a:lnTo>
                <a:lnTo>
                  <a:pt x="0" y="6"/>
                </a:lnTo>
                <a:lnTo>
                  <a:pt x="10" y="6"/>
                </a:lnTo>
                <a:close/>
              </a:path>
            </a:pathLst>
          </a:custGeom>
          <a:solidFill>
            <a:schemeClr val="tx1"/>
          </a:solidFill>
          <a:ln w="9525">
            <a:solidFill>
              <a:schemeClr val="tx1"/>
            </a:solidFill>
            <a:round/>
            <a:headEnd/>
            <a:tailEnd/>
          </a:ln>
        </p:spPr>
        <p:txBody>
          <a:bodyPr/>
          <a:lstStyle/>
          <a:p>
            <a:endParaRPr lang="en-US"/>
          </a:p>
        </p:txBody>
      </p:sp>
      <p:sp>
        <p:nvSpPr>
          <p:cNvPr id="46126" name="Freeform 44"/>
          <p:cNvSpPr>
            <a:spLocks/>
          </p:cNvSpPr>
          <p:nvPr/>
        </p:nvSpPr>
        <p:spPr bwMode="auto">
          <a:xfrm>
            <a:off x="5397500" y="3883025"/>
            <a:ext cx="74613" cy="80963"/>
          </a:xfrm>
          <a:custGeom>
            <a:avLst/>
            <a:gdLst>
              <a:gd name="T0" fmla="*/ 24 w 47"/>
              <a:gd name="T1" fmla="*/ 51 h 51"/>
              <a:gd name="T2" fmla="*/ 27 w 47"/>
              <a:gd name="T3" fmla="*/ 51 h 51"/>
              <a:gd name="T4" fmla="*/ 29 w 47"/>
              <a:gd name="T5" fmla="*/ 50 h 51"/>
              <a:gd name="T6" fmla="*/ 32 w 47"/>
              <a:gd name="T7" fmla="*/ 50 h 51"/>
              <a:gd name="T8" fmla="*/ 33 w 47"/>
              <a:gd name="T9" fmla="*/ 48 h 51"/>
              <a:gd name="T10" fmla="*/ 36 w 47"/>
              <a:gd name="T11" fmla="*/ 47 h 51"/>
              <a:gd name="T12" fmla="*/ 37 w 47"/>
              <a:gd name="T13" fmla="*/ 45 h 51"/>
              <a:gd name="T14" fmla="*/ 40 w 47"/>
              <a:gd name="T15" fmla="*/ 44 h 51"/>
              <a:gd name="T16" fmla="*/ 41 w 47"/>
              <a:gd name="T17" fmla="*/ 41 h 51"/>
              <a:gd name="T18" fmla="*/ 42 w 47"/>
              <a:gd name="T19" fmla="*/ 40 h 51"/>
              <a:gd name="T20" fmla="*/ 45 w 47"/>
              <a:gd name="T21" fmla="*/ 37 h 51"/>
              <a:gd name="T22" fmla="*/ 45 w 47"/>
              <a:gd name="T23" fmla="*/ 34 h 51"/>
              <a:gd name="T24" fmla="*/ 46 w 47"/>
              <a:gd name="T25" fmla="*/ 31 h 51"/>
              <a:gd name="T26" fmla="*/ 46 w 47"/>
              <a:gd name="T27" fmla="*/ 29 h 51"/>
              <a:gd name="T28" fmla="*/ 47 w 47"/>
              <a:gd name="T29" fmla="*/ 26 h 51"/>
              <a:gd name="T30" fmla="*/ 46 w 47"/>
              <a:gd name="T31" fmla="*/ 23 h 51"/>
              <a:gd name="T32" fmla="*/ 46 w 47"/>
              <a:gd name="T33" fmla="*/ 20 h 51"/>
              <a:gd name="T34" fmla="*/ 45 w 47"/>
              <a:gd name="T35" fmla="*/ 17 h 51"/>
              <a:gd name="T36" fmla="*/ 45 w 47"/>
              <a:gd name="T37" fmla="*/ 14 h 51"/>
              <a:gd name="T38" fmla="*/ 42 w 47"/>
              <a:gd name="T39" fmla="*/ 12 h 51"/>
              <a:gd name="T40" fmla="*/ 41 w 47"/>
              <a:gd name="T41" fmla="*/ 10 h 51"/>
              <a:gd name="T42" fmla="*/ 40 w 47"/>
              <a:gd name="T43" fmla="*/ 7 h 51"/>
              <a:gd name="T44" fmla="*/ 37 w 47"/>
              <a:gd name="T45" fmla="*/ 6 h 51"/>
              <a:gd name="T46" fmla="*/ 36 w 47"/>
              <a:gd name="T47" fmla="*/ 5 h 51"/>
              <a:gd name="T48" fmla="*/ 33 w 47"/>
              <a:gd name="T49" fmla="*/ 3 h 51"/>
              <a:gd name="T50" fmla="*/ 32 w 47"/>
              <a:gd name="T51" fmla="*/ 2 h 51"/>
              <a:gd name="T52" fmla="*/ 29 w 47"/>
              <a:gd name="T53" fmla="*/ 2 h 51"/>
              <a:gd name="T54" fmla="*/ 27 w 47"/>
              <a:gd name="T55" fmla="*/ 0 h 51"/>
              <a:gd name="T56" fmla="*/ 24 w 47"/>
              <a:gd name="T57" fmla="*/ 0 h 51"/>
              <a:gd name="T58" fmla="*/ 21 w 47"/>
              <a:gd name="T59" fmla="*/ 0 h 51"/>
              <a:gd name="T60" fmla="*/ 19 w 47"/>
              <a:gd name="T61" fmla="*/ 0 h 51"/>
              <a:gd name="T62" fmla="*/ 16 w 47"/>
              <a:gd name="T63" fmla="*/ 2 h 51"/>
              <a:gd name="T64" fmla="*/ 13 w 47"/>
              <a:gd name="T65" fmla="*/ 3 h 51"/>
              <a:gd name="T66" fmla="*/ 11 w 47"/>
              <a:gd name="T67" fmla="*/ 5 h 51"/>
              <a:gd name="T68" fmla="*/ 8 w 47"/>
              <a:gd name="T69" fmla="*/ 6 h 51"/>
              <a:gd name="T70" fmla="*/ 6 w 47"/>
              <a:gd name="T71" fmla="*/ 9 h 51"/>
              <a:gd name="T72" fmla="*/ 4 w 47"/>
              <a:gd name="T73" fmla="*/ 10 h 51"/>
              <a:gd name="T74" fmla="*/ 3 w 47"/>
              <a:gd name="T75" fmla="*/ 13 h 51"/>
              <a:gd name="T76" fmla="*/ 2 w 47"/>
              <a:gd name="T77" fmla="*/ 16 h 51"/>
              <a:gd name="T78" fmla="*/ 0 w 47"/>
              <a:gd name="T79" fmla="*/ 19 h 51"/>
              <a:gd name="T80" fmla="*/ 0 w 47"/>
              <a:gd name="T81" fmla="*/ 21 h 51"/>
              <a:gd name="T82" fmla="*/ 0 w 47"/>
              <a:gd name="T83" fmla="*/ 24 h 51"/>
              <a:gd name="T84" fmla="*/ 0 w 47"/>
              <a:gd name="T85" fmla="*/ 27 h 51"/>
              <a:gd name="T86" fmla="*/ 0 w 47"/>
              <a:gd name="T87" fmla="*/ 30 h 51"/>
              <a:gd name="T88" fmla="*/ 0 w 47"/>
              <a:gd name="T89" fmla="*/ 33 h 51"/>
              <a:gd name="T90" fmla="*/ 2 w 47"/>
              <a:gd name="T91" fmla="*/ 36 h 51"/>
              <a:gd name="T92" fmla="*/ 3 w 47"/>
              <a:gd name="T93" fmla="*/ 38 h 51"/>
              <a:gd name="T94" fmla="*/ 4 w 47"/>
              <a:gd name="T95" fmla="*/ 41 h 51"/>
              <a:gd name="T96" fmla="*/ 6 w 47"/>
              <a:gd name="T97" fmla="*/ 43 h 51"/>
              <a:gd name="T98" fmla="*/ 8 w 47"/>
              <a:gd name="T99" fmla="*/ 45 h 51"/>
              <a:gd name="T100" fmla="*/ 11 w 47"/>
              <a:gd name="T101" fmla="*/ 47 h 51"/>
              <a:gd name="T102" fmla="*/ 13 w 47"/>
              <a:gd name="T103" fmla="*/ 48 h 51"/>
              <a:gd name="T104" fmla="*/ 16 w 47"/>
              <a:gd name="T105" fmla="*/ 50 h 51"/>
              <a:gd name="T106" fmla="*/ 19 w 47"/>
              <a:gd name="T107" fmla="*/ 51 h 51"/>
              <a:gd name="T108" fmla="*/ 21 w 47"/>
              <a:gd name="T109" fmla="*/ 51 h 51"/>
              <a:gd name="T110" fmla="*/ 24 w 47"/>
              <a:gd name="T111" fmla="*/ 51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
              <a:gd name="T169" fmla="*/ 0 h 51"/>
              <a:gd name="T170" fmla="*/ 47 w 47"/>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 h="51">
                <a:moveTo>
                  <a:pt x="24" y="26"/>
                </a:moveTo>
                <a:lnTo>
                  <a:pt x="24" y="51"/>
                </a:lnTo>
                <a:lnTo>
                  <a:pt x="25" y="51"/>
                </a:lnTo>
                <a:lnTo>
                  <a:pt x="27" y="51"/>
                </a:lnTo>
                <a:lnTo>
                  <a:pt x="28" y="51"/>
                </a:lnTo>
                <a:lnTo>
                  <a:pt x="29" y="50"/>
                </a:lnTo>
                <a:lnTo>
                  <a:pt x="30" y="50"/>
                </a:lnTo>
                <a:lnTo>
                  <a:pt x="32" y="50"/>
                </a:lnTo>
                <a:lnTo>
                  <a:pt x="33" y="50"/>
                </a:lnTo>
                <a:lnTo>
                  <a:pt x="33" y="48"/>
                </a:lnTo>
                <a:lnTo>
                  <a:pt x="34" y="48"/>
                </a:lnTo>
                <a:lnTo>
                  <a:pt x="36" y="47"/>
                </a:lnTo>
                <a:lnTo>
                  <a:pt x="37" y="47"/>
                </a:lnTo>
                <a:lnTo>
                  <a:pt x="37" y="45"/>
                </a:lnTo>
                <a:lnTo>
                  <a:pt x="38" y="45"/>
                </a:lnTo>
                <a:lnTo>
                  <a:pt x="40" y="44"/>
                </a:lnTo>
                <a:lnTo>
                  <a:pt x="41" y="43"/>
                </a:lnTo>
                <a:lnTo>
                  <a:pt x="41" y="41"/>
                </a:lnTo>
                <a:lnTo>
                  <a:pt x="42" y="41"/>
                </a:lnTo>
                <a:lnTo>
                  <a:pt x="42" y="40"/>
                </a:lnTo>
                <a:lnTo>
                  <a:pt x="44" y="38"/>
                </a:lnTo>
                <a:lnTo>
                  <a:pt x="45" y="37"/>
                </a:lnTo>
                <a:lnTo>
                  <a:pt x="45" y="36"/>
                </a:lnTo>
                <a:lnTo>
                  <a:pt x="45" y="34"/>
                </a:lnTo>
                <a:lnTo>
                  <a:pt x="46" y="33"/>
                </a:lnTo>
                <a:lnTo>
                  <a:pt x="46" y="31"/>
                </a:lnTo>
                <a:lnTo>
                  <a:pt x="46" y="30"/>
                </a:lnTo>
                <a:lnTo>
                  <a:pt x="46" y="29"/>
                </a:lnTo>
                <a:lnTo>
                  <a:pt x="47" y="27"/>
                </a:lnTo>
                <a:lnTo>
                  <a:pt x="47" y="26"/>
                </a:lnTo>
                <a:lnTo>
                  <a:pt x="47" y="24"/>
                </a:lnTo>
                <a:lnTo>
                  <a:pt x="46" y="23"/>
                </a:lnTo>
                <a:lnTo>
                  <a:pt x="46" y="21"/>
                </a:lnTo>
                <a:lnTo>
                  <a:pt x="46" y="20"/>
                </a:lnTo>
                <a:lnTo>
                  <a:pt x="46" y="19"/>
                </a:lnTo>
                <a:lnTo>
                  <a:pt x="45" y="17"/>
                </a:lnTo>
                <a:lnTo>
                  <a:pt x="45" y="16"/>
                </a:lnTo>
                <a:lnTo>
                  <a:pt x="45" y="14"/>
                </a:lnTo>
                <a:lnTo>
                  <a:pt x="44" y="13"/>
                </a:lnTo>
                <a:lnTo>
                  <a:pt x="42" y="12"/>
                </a:lnTo>
                <a:lnTo>
                  <a:pt x="42" y="10"/>
                </a:lnTo>
                <a:lnTo>
                  <a:pt x="41" y="10"/>
                </a:lnTo>
                <a:lnTo>
                  <a:pt x="41" y="9"/>
                </a:lnTo>
                <a:lnTo>
                  <a:pt x="40" y="7"/>
                </a:lnTo>
                <a:lnTo>
                  <a:pt x="38" y="6"/>
                </a:lnTo>
                <a:lnTo>
                  <a:pt x="37" y="6"/>
                </a:lnTo>
                <a:lnTo>
                  <a:pt x="37" y="5"/>
                </a:lnTo>
                <a:lnTo>
                  <a:pt x="36" y="5"/>
                </a:lnTo>
                <a:lnTo>
                  <a:pt x="34" y="3"/>
                </a:lnTo>
                <a:lnTo>
                  <a:pt x="33" y="3"/>
                </a:lnTo>
                <a:lnTo>
                  <a:pt x="33" y="2"/>
                </a:lnTo>
                <a:lnTo>
                  <a:pt x="32" y="2"/>
                </a:lnTo>
                <a:lnTo>
                  <a:pt x="30" y="2"/>
                </a:lnTo>
                <a:lnTo>
                  <a:pt x="29" y="2"/>
                </a:lnTo>
                <a:lnTo>
                  <a:pt x="28" y="0"/>
                </a:lnTo>
                <a:lnTo>
                  <a:pt x="27" y="0"/>
                </a:lnTo>
                <a:lnTo>
                  <a:pt x="25" y="0"/>
                </a:lnTo>
                <a:lnTo>
                  <a:pt x="24" y="0"/>
                </a:lnTo>
                <a:lnTo>
                  <a:pt x="23" y="0"/>
                </a:lnTo>
                <a:lnTo>
                  <a:pt x="21" y="0"/>
                </a:lnTo>
                <a:lnTo>
                  <a:pt x="20" y="0"/>
                </a:lnTo>
                <a:lnTo>
                  <a:pt x="19" y="0"/>
                </a:lnTo>
                <a:lnTo>
                  <a:pt x="17" y="2"/>
                </a:lnTo>
                <a:lnTo>
                  <a:pt x="16" y="2"/>
                </a:lnTo>
                <a:lnTo>
                  <a:pt x="15" y="2"/>
                </a:lnTo>
                <a:lnTo>
                  <a:pt x="13" y="3"/>
                </a:lnTo>
                <a:lnTo>
                  <a:pt x="12" y="3"/>
                </a:lnTo>
                <a:lnTo>
                  <a:pt x="11" y="5"/>
                </a:lnTo>
                <a:lnTo>
                  <a:pt x="10" y="6"/>
                </a:lnTo>
                <a:lnTo>
                  <a:pt x="8" y="6"/>
                </a:lnTo>
                <a:lnTo>
                  <a:pt x="7" y="7"/>
                </a:lnTo>
                <a:lnTo>
                  <a:pt x="6" y="9"/>
                </a:lnTo>
                <a:lnTo>
                  <a:pt x="6" y="10"/>
                </a:lnTo>
                <a:lnTo>
                  <a:pt x="4" y="10"/>
                </a:lnTo>
                <a:lnTo>
                  <a:pt x="4" y="12"/>
                </a:lnTo>
                <a:lnTo>
                  <a:pt x="3" y="13"/>
                </a:lnTo>
                <a:lnTo>
                  <a:pt x="2" y="14"/>
                </a:lnTo>
                <a:lnTo>
                  <a:pt x="2" y="16"/>
                </a:lnTo>
                <a:lnTo>
                  <a:pt x="2" y="17"/>
                </a:lnTo>
                <a:lnTo>
                  <a:pt x="0" y="19"/>
                </a:lnTo>
                <a:lnTo>
                  <a:pt x="0" y="20"/>
                </a:lnTo>
                <a:lnTo>
                  <a:pt x="0" y="21"/>
                </a:lnTo>
                <a:lnTo>
                  <a:pt x="0" y="23"/>
                </a:lnTo>
                <a:lnTo>
                  <a:pt x="0" y="24"/>
                </a:lnTo>
                <a:lnTo>
                  <a:pt x="0" y="26"/>
                </a:lnTo>
                <a:lnTo>
                  <a:pt x="0" y="27"/>
                </a:lnTo>
                <a:lnTo>
                  <a:pt x="0" y="29"/>
                </a:lnTo>
                <a:lnTo>
                  <a:pt x="0" y="30"/>
                </a:lnTo>
                <a:lnTo>
                  <a:pt x="0" y="31"/>
                </a:lnTo>
                <a:lnTo>
                  <a:pt x="0" y="33"/>
                </a:lnTo>
                <a:lnTo>
                  <a:pt x="2" y="34"/>
                </a:lnTo>
                <a:lnTo>
                  <a:pt x="2" y="36"/>
                </a:lnTo>
                <a:lnTo>
                  <a:pt x="2" y="37"/>
                </a:lnTo>
                <a:lnTo>
                  <a:pt x="3" y="38"/>
                </a:lnTo>
                <a:lnTo>
                  <a:pt x="4" y="40"/>
                </a:lnTo>
                <a:lnTo>
                  <a:pt x="4" y="41"/>
                </a:lnTo>
                <a:lnTo>
                  <a:pt x="6" y="41"/>
                </a:lnTo>
                <a:lnTo>
                  <a:pt x="6" y="43"/>
                </a:lnTo>
                <a:lnTo>
                  <a:pt x="7" y="44"/>
                </a:lnTo>
                <a:lnTo>
                  <a:pt x="8" y="45"/>
                </a:lnTo>
                <a:lnTo>
                  <a:pt x="10" y="45"/>
                </a:lnTo>
                <a:lnTo>
                  <a:pt x="11" y="47"/>
                </a:lnTo>
                <a:lnTo>
                  <a:pt x="12" y="48"/>
                </a:lnTo>
                <a:lnTo>
                  <a:pt x="13" y="48"/>
                </a:lnTo>
                <a:lnTo>
                  <a:pt x="15" y="50"/>
                </a:lnTo>
                <a:lnTo>
                  <a:pt x="16" y="50"/>
                </a:lnTo>
                <a:lnTo>
                  <a:pt x="17" y="50"/>
                </a:lnTo>
                <a:lnTo>
                  <a:pt x="19" y="51"/>
                </a:lnTo>
                <a:lnTo>
                  <a:pt x="20" y="51"/>
                </a:lnTo>
                <a:lnTo>
                  <a:pt x="21" y="51"/>
                </a:lnTo>
                <a:lnTo>
                  <a:pt x="23" y="51"/>
                </a:lnTo>
                <a:lnTo>
                  <a:pt x="24" y="51"/>
                </a:lnTo>
                <a:lnTo>
                  <a:pt x="24" y="26"/>
                </a:lnTo>
                <a:close/>
              </a:path>
            </a:pathLst>
          </a:custGeom>
          <a:solidFill>
            <a:schemeClr val="tx1"/>
          </a:solidFill>
          <a:ln w="9525">
            <a:solidFill>
              <a:schemeClr val="tx1"/>
            </a:solidFill>
            <a:round/>
            <a:headEnd/>
            <a:tailEnd/>
          </a:ln>
        </p:spPr>
        <p:txBody>
          <a:bodyPr/>
          <a:lstStyle/>
          <a:p>
            <a:endParaRPr lang="en-US"/>
          </a:p>
        </p:txBody>
      </p:sp>
      <p:sp>
        <p:nvSpPr>
          <p:cNvPr id="46127" name="Freeform 45"/>
          <p:cNvSpPr>
            <a:spLocks/>
          </p:cNvSpPr>
          <p:nvPr/>
        </p:nvSpPr>
        <p:spPr bwMode="auto">
          <a:xfrm>
            <a:off x="5006975" y="3913188"/>
            <a:ext cx="428625" cy="19050"/>
          </a:xfrm>
          <a:custGeom>
            <a:avLst/>
            <a:gdLst>
              <a:gd name="T0" fmla="*/ 0 w 270"/>
              <a:gd name="T1" fmla="*/ 7 h 12"/>
              <a:gd name="T2" fmla="*/ 0 w 270"/>
              <a:gd name="T3" fmla="*/ 12 h 12"/>
              <a:gd name="T4" fmla="*/ 270 w 270"/>
              <a:gd name="T5" fmla="*/ 12 h 12"/>
              <a:gd name="T6" fmla="*/ 270 w 270"/>
              <a:gd name="T7" fmla="*/ 0 h 12"/>
              <a:gd name="T8" fmla="*/ 0 w 270"/>
              <a:gd name="T9" fmla="*/ 0 h 12"/>
              <a:gd name="T10" fmla="*/ 0 w 270"/>
              <a:gd name="T11" fmla="*/ 7 h 12"/>
              <a:gd name="T12" fmla="*/ 0 60000 65536"/>
              <a:gd name="T13" fmla="*/ 0 60000 65536"/>
              <a:gd name="T14" fmla="*/ 0 60000 65536"/>
              <a:gd name="T15" fmla="*/ 0 60000 65536"/>
              <a:gd name="T16" fmla="*/ 0 60000 65536"/>
              <a:gd name="T17" fmla="*/ 0 60000 65536"/>
              <a:gd name="T18" fmla="*/ 0 w 270"/>
              <a:gd name="T19" fmla="*/ 0 h 12"/>
              <a:gd name="T20" fmla="*/ 270 w 27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70" h="12">
                <a:moveTo>
                  <a:pt x="0" y="7"/>
                </a:moveTo>
                <a:lnTo>
                  <a:pt x="0" y="12"/>
                </a:lnTo>
                <a:lnTo>
                  <a:pt x="270" y="12"/>
                </a:lnTo>
                <a:lnTo>
                  <a:pt x="270" y="0"/>
                </a:lnTo>
                <a:lnTo>
                  <a:pt x="0" y="0"/>
                </a:lnTo>
                <a:lnTo>
                  <a:pt x="0" y="7"/>
                </a:lnTo>
                <a:close/>
              </a:path>
            </a:pathLst>
          </a:custGeom>
          <a:solidFill>
            <a:schemeClr val="tx1"/>
          </a:solidFill>
          <a:ln w="9525">
            <a:solidFill>
              <a:schemeClr val="tx1"/>
            </a:solidFill>
            <a:round/>
            <a:headEnd/>
            <a:tailEnd/>
          </a:ln>
        </p:spPr>
        <p:txBody>
          <a:bodyPr/>
          <a:lstStyle/>
          <a:p>
            <a:endParaRPr lang="en-US"/>
          </a:p>
        </p:txBody>
      </p:sp>
      <p:sp>
        <p:nvSpPr>
          <p:cNvPr id="46128" name="Freeform 46"/>
          <p:cNvSpPr>
            <a:spLocks/>
          </p:cNvSpPr>
          <p:nvPr/>
        </p:nvSpPr>
        <p:spPr bwMode="auto">
          <a:xfrm>
            <a:off x="4090988" y="3883025"/>
            <a:ext cx="74612" cy="80963"/>
          </a:xfrm>
          <a:custGeom>
            <a:avLst/>
            <a:gdLst>
              <a:gd name="T0" fmla="*/ 24 w 47"/>
              <a:gd name="T1" fmla="*/ 0 h 51"/>
              <a:gd name="T2" fmla="*/ 21 w 47"/>
              <a:gd name="T3" fmla="*/ 0 h 51"/>
              <a:gd name="T4" fmla="*/ 18 w 47"/>
              <a:gd name="T5" fmla="*/ 0 h 51"/>
              <a:gd name="T6" fmla="*/ 16 w 47"/>
              <a:gd name="T7" fmla="*/ 2 h 51"/>
              <a:gd name="T8" fmla="*/ 13 w 47"/>
              <a:gd name="T9" fmla="*/ 3 h 51"/>
              <a:gd name="T10" fmla="*/ 12 w 47"/>
              <a:gd name="T11" fmla="*/ 5 h 51"/>
              <a:gd name="T12" fmla="*/ 9 w 47"/>
              <a:gd name="T13" fmla="*/ 6 h 51"/>
              <a:gd name="T14" fmla="*/ 8 w 47"/>
              <a:gd name="T15" fmla="*/ 7 h 51"/>
              <a:gd name="T16" fmla="*/ 7 w 47"/>
              <a:gd name="T17" fmla="*/ 9 h 51"/>
              <a:gd name="T18" fmla="*/ 4 w 47"/>
              <a:gd name="T19" fmla="*/ 12 h 51"/>
              <a:gd name="T20" fmla="*/ 3 w 47"/>
              <a:gd name="T21" fmla="*/ 13 h 51"/>
              <a:gd name="T22" fmla="*/ 1 w 47"/>
              <a:gd name="T23" fmla="*/ 16 h 51"/>
              <a:gd name="T24" fmla="*/ 1 w 47"/>
              <a:gd name="T25" fmla="*/ 19 h 51"/>
              <a:gd name="T26" fmla="*/ 0 w 47"/>
              <a:gd name="T27" fmla="*/ 20 h 51"/>
              <a:gd name="T28" fmla="*/ 0 w 47"/>
              <a:gd name="T29" fmla="*/ 23 h 51"/>
              <a:gd name="T30" fmla="*/ 0 w 47"/>
              <a:gd name="T31" fmla="*/ 26 h 51"/>
              <a:gd name="T32" fmla="*/ 0 w 47"/>
              <a:gd name="T33" fmla="*/ 29 h 51"/>
              <a:gd name="T34" fmla="*/ 0 w 47"/>
              <a:gd name="T35" fmla="*/ 31 h 51"/>
              <a:gd name="T36" fmla="*/ 1 w 47"/>
              <a:gd name="T37" fmla="*/ 34 h 51"/>
              <a:gd name="T38" fmla="*/ 3 w 47"/>
              <a:gd name="T39" fmla="*/ 37 h 51"/>
              <a:gd name="T40" fmla="*/ 4 w 47"/>
              <a:gd name="T41" fmla="*/ 38 h 51"/>
              <a:gd name="T42" fmla="*/ 5 w 47"/>
              <a:gd name="T43" fmla="*/ 41 h 51"/>
              <a:gd name="T44" fmla="*/ 7 w 47"/>
              <a:gd name="T45" fmla="*/ 44 h 51"/>
              <a:gd name="T46" fmla="*/ 8 w 47"/>
              <a:gd name="T47" fmla="*/ 45 h 51"/>
              <a:gd name="T48" fmla="*/ 10 w 47"/>
              <a:gd name="T49" fmla="*/ 47 h 51"/>
              <a:gd name="T50" fmla="*/ 12 w 47"/>
              <a:gd name="T51" fmla="*/ 48 h 51"/>
              <a:gd name="T52" fmla="*/ 14 w 47"/>
              <a:gd name="T53" fmla="*/ 50 h 51"/>
              <a:gd name="T54" fmla="*/ 17 w 47"/>
              <a:gd name="T55" fmla="*/ 50 h 51"/>
              <a:gd name="T56" fmla="*/ 20 w 47"/>
              <a:gd name="T57" fmla="*/ 51 h 51"/>
              <a:gd name="T58" fmla="*/ 22 w 47"/>
              <a:gd name="T59" fmla="*/ 51 h 51"/>
              <a:gd name="T60" fmla="*/ 25 w 47"/>
              <a:gd name="T61" fmla="*/ 51 h 51"/>
              <a:gd name="T62" fmla="*/ 27 w 47"/>
              <a:gd name="T63" fmla="*/ 51 h 51"/>
              <a:gd name="T64" fmla="*/ 29 w 47"/>
              <a:gd name="T65" fmla="*/ 50 h 51"/>
              <a:gd name="T66" fmla="*/ 31 w 47"/>
              <a:gd name="T67" fmla="*/ 50 h 51"/>
              <a:gd name="T68" fmla="*/ 34 w 47"/>
              <a:gd name="T69" fmla="*/ 48 h 51"/>
              <a:gd name="T70" fmla="*/ 37 w 47"/>
              <a:gd name="T71" fmla="*/ 47 h 51"/>
              <a:gd name="T72" fmla="*/ 39 w 47"/>
              <a:gd name="T73" fmla="*/ 44 h 51"/>
              <a:gd name="T74" fmla="*/ 41 w 47"/>
              <a:gd name="T75" fmla="*/ 43 h 51"/>
              <a:gd name="T76" fmla="*/ 43 w 47"/>
              <a:gd name="T77" fmla="*/ 40 h 51"/>
              <a:gd name="T78" fmla="*/ 45 w 47"/>
              <a:gd name="T79" fmla="*/ 38 h 51"/>
              <a:gd name="T80" fmla="*/ 46 w 47"/>
              <a:gd name="T81" fmla="*/ 36 h 51"/>
              <a:gd name="T82" fmla="*/ 46 w 47"/>
              <a:gd name="T83" fmla="*/ 33 h 51"/>
              <a:gd name="T84" fmla="*/ 47 w 47"/>
              <a:gd name="T85" fmla="*/ 31 h 51"/>
              <a:gd name="T86" fmla="*/ 47 w 47"/>
              <a:gd name="T87" fmla="*/ 29 h 51"/>
              <a:gd name="T88" fmla="*/ 47 w 47"/>
              <a:gd name="T89" fmla="*/ 26 h 51"/>
              <a:gd name="T90" fmla="*/ 47 w 47"/>
              <a:gd name="T91" fmla="*/ 23 h 51"/>
              <a:gd name="T92" fmla="*/ 47 w 47"/>
              <a:gd name="T93" fmla="*/ 20 h 51"/>
              <a:gd name="T94" fmla="*/ 46 w 47"/>
              <a:gd name="T95" fmla="*/ 17 h 51"/>
              <a:gd name="T96" fmla="*/ 45 w 47"/>
              <a:gd name="T97" fmla="*/ 14 h 51"/>
              <a:gd name="T98" fmla="*/ 43 w 47"/>
              <a:gd name="T99" fmla="*/ 13 h 51"/>
              <a:gd name="T100" fmla="*/ 42 w 47"/>
              <a:gd name="T101" fmla="*/ 10 h 51"/>
              <a:gd name="T102" fmla="*/ 41 w 47"/>
              <a:gd name="T103" fmla="*/ 7 h 51"/>
              <a:gd name="T104" fmla="*/ 38 w 47"/>
              <a:gd name="T105" fmla="*/ 6 h 51"/>
              <a:gd name="T106" fmla="*/ 35 w 47"/>
              <a:gd name="T107" fmla="*/ 5 h 51"/>
              <a:gd name="T108" fmla="*/ 33 w 47"/>
              <a:gd name="T109" fmla="*/ 2 h 51"/>
              <a:gd name="T110" fmla="*/ 30 w 47"/>
              <a:gd name="T111" fmla="*/ 2 h 51"/>
              <a:gd name="T112" fmla="*/ 29 w 47"/>
              <a:gd name="T113" fmla="*/ 0 h 51"/>
              <a:gd name="T114" fmla="*/ 26 w 47"/>
              <a:gd name="T115" fmla="*/ 0 h 51"/>
              <a:gd name="T116" fmla="*/ 24 w 47"/>
              <a:gd name="T117" fmla="*/ 0 h 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51"/>
              <a:gd name="T179" fmla="*/ 47 w 47"/>
              <a:gd name="T180" fmla="*/ 51 h 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51">
                <a:moveTo>
                  <a:pt x="24" y="26"/>
                </a:moveTo>
                <a:lnTo>
                  <a:pt x="24" y="0"/>
                </a:lnTo>
                <a:lnTo>
                  <a:pt x="22" y="0"/>
                </a:lnTo>
                <a:lnTo>
                  <a:pt x="21" y="0"/>
                </a:lnTo>
                <a:lnTo>
                  <a:pt x="20" y="0"/>
                </a:lnTo>
                <a:lnTo>
                  <a:pt x="18" y="0"/>
                </a:lnTo>
                <a:lnTo>
                  <a:pt x="17" y="2"/>
                </a:lnTo>
                <a:lnTo>
                  <a:pt x="16" y="2"/>
                </a:lnTo>
                <a:lnTo>
                  <a:pt x="14" y="2"/>
                </a:lnTo>
                <a:lnTo>
                  <a:pt x="13" y="3"/>
                </a:lnTo>
                <a:lnTo>
                  <a:pt x="12" y="3"/>
                </a:lnTo>
                <a:lnTo>
                  <a:pt x="12" y="5"/>
                </a:lnTo>
                <a:lnTo>
                  <a:pt x="10" y="5"/>
                </a:lnTo>
                <a:lnTo>
                  <a:pt x="9" y="6"/>
                </a:lnTo>
                <a:lnTo>
                  <a:pt x="8" y="6"/>
                </a:lnTo>
                <a:lnTo>
                  <a:pt x="8" y="7"/>
                </a:lnTo>
                <a:lnTo>
                  <a:pt x="7" y="7"/>
                </a:lnTo>
                <a:lnTo>
                  <a:pt x="7" y="9"/>
                </a:lnTo>
                <a:lnTo>
                  <a:pt x="5" y="10"/>
                </a:lnTo>
                <a:lnTo>
                  <a:pt x="4" y="12"/>
                </a:lnTo>
                <a:lnTo>
                  <a:pt x="4" y="13"/>
                </a:lnTo>
                <a:lnTo>
                  <a:pt x="3" y="13"/>
                </a:lnTo>
                <a:lnTo>
                  <a:pt x="3" y="14"/>
                </a:lnTo>
                <a:lnTo>
                  <a:pt x="1" y="16"/>
                </a:lnTo>
                <a:lnTo>
                  <a:pt x="1" y="17"/>
                </a:lnTo>
                <a:lnTo>
                  <a:pt x="1" y="19"/>
                </a:lnTo>
                <a:lnTo>
                  <a:pt x="0" y="19"/>
                </a:lnTo>
                <a:lnTo>
                  <a:pt x="0" y="20"/>
                </a:lnTo>
                <a:lnTo>
                  <a:pt x="0" y="21"/>
                </a:lnTo>
                <a:lnTo>
                  <a:pt x="0" y="23"/>
                </a:lnTo>
                <a:lnTo>
                  <a:pt x="0" y="24"/>
                </a:lnTo>
                <a:lnTo>
                  <a:pt x="0" y="26"/>
                </a:lnTo>
                <a:lnTo>
                  <a:pt x="0" y="27"/>
                </a:lnTo>
                <a:lnTo>
                  <a:pt x="0" y="29"/>
                </a:lnTo>
                <a:lnTo>
                  <a:pt x="0" y="30"/>
                </a:lnTo>
                <a:lnTo>
                  <a:pt x="0" y="31"/>
                </a:lnTo>
                <a:lnTo>
                  <a:pt x="1" y="33"/>
                </a:lnTo>
                <a:lnTo>
                  <a:pt x="1" y="34"/>
                </a:lnTo>
                <a:lnTo>
                  <a:pt x="1" y="36"/>
                </a:lnTo>
                <a:lnTo>
                  <a:pt x="3" y="37"/>
                </a:lnTo>
                <a:lnTo>
                  <a:pt x="3" y="38"/>
                </a:lnTo>
                <a:lnTo>
                  <a:pt x="4" y="38"/>
                </a:lnTo>
                <a:lnTo>
                  <a:pt x="4" y="40"/>
                </a:lnTo>
                <a:lnTo>
                  <a:pt x="5" y="41"/>
                </a:lnTo>
                <a:lnTo>
                  <a:pt x="7" y="43"/>
                </a:lnTo>
                <a:lnTo>
                  <a:pt x="7" y="44"/>
                </a:lnTo>
                <a:lnTo>
                  <a:pt x="8" y="44"/>
                </a:lnTo>
                <a:lnTo>
                  <a:pt x="8" y="45"/>
                </a:lnTo>
                <a:lnTo>
                  <a:pt x="9" y="45"/>
                </a:lnTo>
                <a:lnTo>
                  <a:pt x="10" y="47"/>
                </a:lnTo>
                <a:lnTo>
                  <a:pt x="12" y="47"/>
                </a:lnTo>
                <a:lnTo>
                  <a:pt x="12" y="48"/>
                </a:lnTo>
                <a:lnTo>
                  <a:pt x="13" y="48"/>
                </a:lnTo>
                <a:lnTo>
                  <a:pt x="14" y="50"/>
                </a:lnTo>
                <a:lnTo>
                  <a:pt x="16" y="50"/>
                </a:lnTo>
                <a:lnTo>
                  <a:pt x="17" y="50"/>
                </a:lnTo>
                <a:lnTo>
                  <a:pt x="18" y="51"/>
                </a:lnTo>
                <a:lnTo>
                  <a:pt x="20" y="51"/>
                </a:lnTo>
                <a:lnTo>
                  <a:pt x="21" y="51"/>
                </a:lnTo>
                <a:lnTo>
                  <a:pt x="22" y="51"/>
                </a:lnTo>
                <a:lnTo>
                  <a:pt x="24" y="51"/>
                </a:lnTo>
                <a:lnTo>
                  <a:pt x="25" y="51"/>
                </a:lnTo>
                <a:lnTo>
                  <a:pt x="26" y="51"/>
                </a:lnTo>
                <a:lnTo>
                  <a:pt x="27" y="51"/>
                </a:lnTo>
                <a:lnTo>
                  <a:pt x="29" y="51"/>
                </a:lnTo>
                <a:lnTo>
                  <a:pt x="29" y="50"/>
                </a:lnTo>
                <a:lnTo>
                  <a:pt x="30" y="50"/>
                </a:lnTo>
                <a:lnTo>
                  <a:pt x="31" y="50"/>
                </a:lnTo>
                <a:lnTo>
                  <a:pt x="33" y="50"/>
                </a:lnTo>
                <a:lnTo>
                  <a:pt x="34" y="48"/>
                </a:lnTo>
                <a:lnTo>
                  <a:pt x="35" y="47"/>
                </a:lnTo>
                <a:lnTo>
                  <a:pt x="37" y="47"/>
                </a:lnTo>
                <a:lnTo>
                  <a:pt x="38" y="45"/>
                </a:lnTo>
                <a:lnTo>
                  <a:pt x="39" y="44"/>
                </a:lnTo>
                <a:lnTo>
                  <a:pt x="41" y="44"/>
                </a:lnTo>
                <a:lnTo>
                  <a:pt x="41" y="43"/>
                </a:lnTo>
                <a:lnTo>
                  <a:pt x="42" y="41"/>
                </a:lnTo>
                <a:lnTo>
                  <a:pt x="43" y="40"/>
                </a:lnTo>
                <a:lnTo>
                  <a:pt x="43" y="38"/>
                </a:lnTo>
                <a:lnTo>
                  <a:pt x="45" y="38"/>
                </a:lnTo>
                <a:lnTo>
                  <a:pt x="45" y="37"/>
                </a:lnTo>
                <a:lnTo>
                  <a:pt x="46" y="36"/>
                </a:lnTo>
                <a:lnTo>
                  <a:pt x="46" y="34"/>
                </a:lnTo>
                <a:lnTo>
                  <a:pt x="46" y="33"/>
                </a:lnTo>
                <a:lnTo>
                  <a:pt x="46" y="31"/>
                </a:lnTo>
                <a:lnTo>
                  <a:pt x="47" y="31"/>
                </a:lnTo>
                <a:lnTo>
                  <a:pt x="47" y="30"/>
                </a:lnTo>
                <a:lnTo>
                  <a:pt x="47" y="29"/>
                </a:lnTo>
                <a:lnTo>
                  <a:pt x="47" y="27"/>
                </a:lnTo>
                <a:lnTo>
                  <a:pt x="47" y="26"/>
                </a:lnTo>
                <a:lnTo>
                  <a:pt x="47" y="24"/>
                </a:lnTo>
                <a:lnTo>
                  <a:pt x="47" y="23"/>
                </a:lnTo>
                <a:lnTo>
                  <a:pt x="47" y="21"/>
                </a:lnTo>
                <a:lnTo>
                  <a:pt x="47" y="20"/>
                </a:lnTo>
                <a:lnTo>
                  <a:pt x="46" y="19"/>
                </a:lnTo>
                <a:lnTo>
                  <a:pt x="46" y="17"/>
                </a:lnTo>
                <a:lnTo>
                  <a:pt x="46" y="16"/>
                </a:lnTo>
                <a:lnTo>
                  <a:pt x="45" y="14"/>
                </a:lnTo>
                <a:lnTo>
                  <a:pt x="45" y="13"/>
                </a:lnTo>
                <a:lnTo>
                  <a:pt x="43" y="13"/>
                </a:lnTo>
                <a:lnTo>
                  <a:pt x="43" y="12"/>
                </a:lnTo>
                <a:lnTo>
                  <a:pt x="42" y="10"/>
                </a:lnTo>
                <a:lnTo>
                  <a:pt x="41" y="9"/>
                </a:lnTo>
                <a:lnTo>
                  <a:pt x="41" y="7"/>
                </a:lnTo>
                <a:lnTo>
                  <a:pt x="39" y="7"/>
                </a:lnTo>
                <a:lnTo>
                  <a:pt x="38" y="6"/>
                </a:lnTo>
                <a:lnTo>
                  <a:pt x="37" y="5"/>
                </a:lnTo>
                <a:lnTo>
                  <a:pt x="35" y="5"/>
                </a:lnTo>
                <a:lnTo>
                  <a:pt x="34" y="3"/>
                </a:lnTo>
                <a:lnTo>
                  <a:pt x="33" y="2"/>
                </a:lnTo>
                <a:lnTo>
                  <a:pt x="31" y="2"/>
                </a:lnTo>
                <a:lnTo>
                  <a:pt x="30" y="2"/>
                </a:lnTo>
                <a:lnTo>
                  <a:pt x="29" y="2"/>
                </a:lnTo>
                <a:lnTo>
                  <a:pt x="29" y="0"/>
                </a:lnTo>
                <a:lnTo>
                  <a:pt x="27" y="0"/>
                </a:lnTo>
                <a:lnTo>
                  <a:pt x="26" y="0"/>
                </a:lnTo>
                <a:lnTo>
                  <a:pt x="25" y="0"/>
                </a:lnTo>
                <a:lnTo>
                  <a:pt x="24" y="0"/>
                </a:lnTo>
                <a:lnTo>
                  <a:pt x="24" y="26"/>
                </a:lnTo>
                <a:close/>
              </a:path>
            </a:pathLst>
          </a:custGeom>
          <a:solidFill>
            <a:schemeClr val="tx1"/>
          </a:solidFill>
          <a:ln w="9525">
            <a:solidFill>
              <a:schemeClr val="tx1"/>
            </a:solidFill>
            <a:round/>
            <a:headEnd/>
            <a:tailEnd/>
          </a:ln>
        </p:spPr>
        <p:txBody>
          <a:bodyPr/>
          <a:lstStyle/>
          <a:p>
            <a:endParaRPr lang="en-US"/>
          </a:p>
        </p:txBody>
      </p:sp>
      <p:sp>
        <p:nvSpPr>
          <p:cNvPr id="46129" name="Freeform 47"/>
          <p:cNvSpPr>
            <a:spLocks/>
          </p:cNvSpPr>
          <p:nvPr/>
        </p:nvSpPr>
        <p:spPr bwMode="auto">
          <a:xfrm>
            <a:off x="4129088" y="3913188"/>
            <a:ext cx="427037" cy="19050"/>
          </a:xfrm>
          <a:custGeom>
            <a:avLst/>
            <a:gdLst>
              <a:gd name="T0" fmla="*/ 269 w 269"/>
              <a:gd name="T1" fmla="*/ 7 h 12"/>
              <a:gd name="T2" fmla="*/ 269 w 269"/>
              <a:gd name="T3" fmla="*/ 0 h 12"/>
              <a:gd name="T4" fmla="*/ 0 w 269"/>
              <a:gd name="T5" fmla="*/ 0 h 12"/>
              <a:gd name="T6" fmla="*/ 0 w 269"/>
              <a:gd name="T7" fmla="*/ 12 h 12"/>
              <a:gd name="T8" fmla="*/ 269 w 269"/>
              <a:gd name="T9" fmla="*/ 12 h 12"/>
              <a:gd name="T10" fmla="*/ 269 w 269"/>
              <a:gd name="T11" fmla="*/ 7 h 12"/>
              <a:gd name="T12" fmla="*/ 0 60000 65536"/>
              <a:gd name="T13" fmla="*/ 0 60000 65536"/>
              <a:gd name="T14" fmla="*/ 0 60000 65536"/>
              <a:gd name="T15" fmla="*/ 0 60000 65536"/>
              <a:gd name="T16" fmla="*/ 0 60000 65536"/>
              <a:gd name="T17" fmla="*/ 0 60000 65536"/>
              <a:gd name="T18" fmla="*/ 0 w 269"/>
              <a:gd name="T19" fmla="*/ 0 h 12"/>
              <a:gd name="T20" fmla="*/ 269 w 26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69" h="12">
                <a:moveTo>
                  <a:pt x="269" y="7"/>
                </a:moveTo>
                <a:lnTo>
                  <a:pt x="269" y="0"/>
                </a:lnTo>
                <a:lnTo>
                  <a:pt x="0" y="0"/>
                </a:lnTo>
                <a:lnTo>
                  <a:pt x="0" y="12"/>
                </a:lnTo>
                <a:lnTo>
                  <a:pt x="269" y="12"/>
                </a:lnTo>
                <a:lnTo>
                  <a:pt x="269" y="7"/>
                </a:lnTo>
                <a:close/>
              </a:path>
            </a:pathLst>
          </a:custGeom>
          <a:solidFill>
            <a:schemeClr val="tx1"/>
          </a:solidFill>
          <a:ln w="9525">
            <a:solidFill>
              <a:schemeClr val="tx1"/>
            </a:solidFill>
            <a:round/>
            <a:headEnd/>
            <a:tailEnd/>
          </a:ln>
        </p:spPr>
        <p:txBody>
          <a:bodyPr/>
          <a:lstStyle/>
          <a:p>
            <a:endParaRPr lang="en-US"/>
          </a:p>
        </p:txBody>
      </p:sp>
      <p:sp>
        <p:nvSpPr>
          <p:cNvPr id="46130" name="Freeform 48"/>
          <p:cNvSpPr>
            <a:spLocks/>
          </p:cNvSpPr>
          <p:nvPr/>
        </p:nvSpPr>
        <p:spPr bwMode="auto">
          <a:xfrm>
            <a:off x="4548188" y="2216150"/>
            <a:ext cx="15875" cy="153988"/>
          </a:xfrm>
          <a:custGeom>
            <a:avLst/>
            <a:gdLst>
              <a:gd name="T0" fmla="*/ 5 w 10"/>
              <a:gd name="T1" fmla="*/ 84 h 97"/>
              <a:gd name="T2" fmla="*/ 10 w 10"/>
              <a:gd name="T3" fmla="*/ 90 h 97"/>
              <a:gd name="T4" fmla="*/ 10 w 10"/>
              <a:gd name="T5" fmla="*/ 0 h 97"/>
              <a:gd name="T6" fmla="*/ 0 w 10"/>
              <a:gd name="T7" fmla="*/ 0 h 97"/>
              <a:gd name="T8" fmla="*/ 0 w 10"/>
              <a:gd name="T9" fmla="*/ 90 h 97"/>
              <a:gd name="T10" fmla="*/ 5 w 10"/>
              <a:gd name="T11" fmla="*/ 97 h 97"/>
              <a:gd name="T12" fmla="*/ 0 w 10"/>
              <a:gd name="T13" fmla="*/ 90 h 97"/>
              <a:gd name="T14" fmla="*/ 0 w 10"/>
              <a:gd name="T15" fmla="*/ 97 h 97"/>
              <a:gd name="T16" fmla="*/ 5 w 10"/>
              <a:gd name="T17" fmla="*/ 97 h 97"/>
              <a:gd name="T18" fmla="*/ 5 w 10"/>
              <a:gd name="T19" fmla="*/ 84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7"/>
              <a:gd name="T32" fmla="*/ 10 w 10"/>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7">
                <a:moveTo>
                  <a:pt x="5" y="84"/>
                </a:moveTo>
                <a:lnTo>
                  <a:pt x="10" y="90"/>
                </a:lnTo>
                <a:lnTo>
                  <a:pt x="10" y="0"/>
                </a:lnTo>
                <a:lnTo>
                  <a:pt x="0" y="0"/>
                </a:lnTo>
                <a:lnTo>
                  <a:pt x="0" y="90"/>
                </a:lnTo>
                <a:lnTo>
                  <a:pt x="5" y="97"/>
                </a:lnTo>
                <a:lnTo>
                  <a:pt x="0" y="90"/>
                </a:lnTo>
                <a:lnTo>
                  <a:pt x="0" y="97"/>
                </a:lnTo>
                <a:lnTo>
                  <a:pt x="5" y="97"/>
                </a:lnTo>
                <a:lnTo>
                  <a:pt x="5" y="84"/>
                </a:lnTo>
                <a:close/>
              </a:path>
            </a:pathLst>
          </a:custGeom>
          <a:solidFill>
            <a:schemeClr val="tx1"/>
          </a:solidFill>
          <a:ln w="9525">
            <a:solidFill>
              <a:schemeClr val="tx1"/>
            </a:solidFill>
            <a:round/>
            <a:headEnd/>
            <a:tailEnd/>
          </a:ln>
        </p:spPr>
        <p:txBody>
          <a:bodyPr/>
          <a:lstStyle/>
          <a:p>
            <a:endParaRPr lang="en-US"/>
          </a:p>
        </p:txBody>
      </p:sp>
      <p:sp>
        <p:nvSpPr>
          <p:cNvPr id="46131" name="Freeform 49"/>
          <p:cNvSpPr>
            <a:spLocks/>
          </p:cNvSpPr>
          <p:nvPr/>
        </p:nvSpPr>
        <p:spPr bwMode="auto">
          <a:xfrm>
            <a:off x="4556125" y="2349500"/>
            <a:ext cx="458788" cy="20638"/>
          </a:xfrm>
          <a:custGeom>
            <a:avLst/>
            <a:gdLst>
              <a:gd name="T0" fmla="*/ 279 w 289"/>
              <a:gd name="T1" fmla="*/ 6 h 13"/>
              <a:gd name="T2" fmla="*/ 284 w 289"/>
              <a:gd name="T3" fmla="*/ 0 h 13"/>
              <a:gd name="T4" fmla="*/ 0 w 289"/>
              <a:gd name="T5" fmla="*/ 0 h 13"/>
              <a:gd name="T6" fmla="*/ 0 w 289"/>
              <a:gd name="T7" fmla="*/ 13 h 13"/>
              <a:gd name="T8" fmla="*/ 284 w 289"/>
              <a:gd name="T9" fmla="*/ 13 h 13"/>
              <a:gd name="T10" fmla="*/ 289 w 289"/>
              <a:gd name="T11" fmla="*/ 6 h 13"/>
              <a:gd name="T12" fmla="*/ 284 w 289"/>
              <a:gd name="T13" fmla="*/ 13 h 13"/>
              <a:gd name="T14" fmla="*/ 289 w 289"/>
              <a:gd name="T15" fmla="*/ 13 h 13"/>
              <a:gd name="T16" fmla="*/ 289 w 289"/>
              <a:gd name="T17" fmla="*/ 6 h 13"/>
              <a:gd name="T18" fmla="*/ 279 w 289"/>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13"/>
              <a:gd name="T32" fmla="*/ 289 w 28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13">
                <a:moveTo>
                  <a:pt x="279" y="6"/>
                </a:moveTo>
                <a:lnTo>
                  <a:pt x="284" y="0"/>
                </a:lnTo>
                <a:lnTo>
                  <a:pt x="0" y="0"/>
                </a:lnTo>
                <a:lnTo>
                  <a:pt x="0" y="13"/>
                </a:lnTo>
                <a:lnTo>
                  <a:pt x="284" y="13"/>
                </a:lnTo>
                <a:lnTo>
                  <a:pt x="289" y="6"/>
                </a:lnTo>
                <a:lnTo>
                  <a:pt x="284" y="13"/>
                </a:lnTo>
                <a:lnTo>
                  <a:pt x="289" y="13"/>
                </a:lnTo>
                <a:lnTo>
                  <a:pt x="289" y="6"/>
                </a:lnTo>
                <a:lnTo>
                  <a:pt x="279" y="6"/>
                </a:lnTo>
                <a:close/>
              </a:path>
            </a:pathLst>
          </a:custGeom>
          <a:solidFill>
            <a:schemeClr val="tx1"/>
          </a:solidFill>
          <a:ln w="9525">
            <a:solidFill>
              <a:schemeClr val="tx1"/>
            </a:solidFill>
            <a:round/>
            <a:headEnd/>
            <a:tailEnd/>
          </a:ln>
        </p:spPr>
        <p:txBody>
          <a:bodyPr/>
          <a:lstStyle/>
          <a:p>
            <a:endParaRPr lang="en-US"/>
          </a:p>
        </p:txBody>
      </p:sp>
      <p:sp>
        <p:nvSpPr>
          <p:cNvPr id="46132" name="Freeform 50"/>
          <p:cNvSpPr>
            <a:spLocks/>
          </p:cNvSpPr>
          <p:nvPr/>
        </p:nvSpPr>
        <p:spPr bwMode="auto">
          <a:xfrm>
            <a:off x="4999038" y="2206625"/>
            <a:ext cx="15875" cy="152400"/>
          </a:xfrm>
          <a:custGeom>
            <a:avLst/>
            <a:gdLst>
              <a:gd name="T0" fmla="*/ 5 w 10"/>
              <a:gd name="T1" fmla="*/ 12 h 96"/>
              <a:gd name="T2" fmla="*/ 0 w 10"/>
              <a:gd name="T3" fmla="*/ 6 h 96"/>
              <a:gd name="T4" fmla="*/ 0 w 10"/>
              <a:gd name="T5" fmla="*/ 96 h 96"/>
              <a:gd name="T6" fmla="*/ 10 w 10"/>
              <a:gd name="T7" fmla="*/ 96 h 96"/>
              <a:gd name="T8" fmla="*/ 10 w 10"/>
              <a:gd name="T9" fmla="*/ 6 h 96"/>
              <a:gd name="T10" fmla="*/ 5 w 10"/>
              <a:gd name="T11" fmla="*/ 0 h 96"/>
              <a:gd name="T12" fmla="*/ 10 w 10"/>
              <a:gd name="T13" fmla="*/ 6 h 96"/>
              <a:gd name="T14" fmla="*/ 10 w 10"/>
              <a:gd name="T15" fmla="*/ 0 h 96"/>
              <a:gd name="T16" fmla="*/ 5 w 10"/>
              <a:gd name="T17" fmla="*/ 0 h 96"/>
              <a:gd name="T18" fmla="*/ 5 w 10"/>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6"/>
              <a:gd name="T32" fmla="*/ 10 w 10"/>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6">
                <a:moveTo>
                  <a:pt x="5" y="12"/>
                </a:moveTo>
                <a:lnTo>
                  <a:pt x="0" y="6"/>
                </a:lnTo>
                <a:lnTo>
                  <a:pt x="0" y="96"/>
                </a:lnTo>
                <a:lnTo>
                  <a:pt x="10" y="96"/>
                </a:lnTo>
                <a:lnTo>
                  <a:pt x="10" y="6"/>
                </a:lnTo>
                <a:lnTo>
                  <a:pt x="5" y="0"/>
                </a:lnTo>
                <a:lnTo>
                  <a:pt x="10" y="6"/>
                </a:lnTo>
                <a:lnTo>
                  <a:pt x="10" y="0"/>
                </a:lnTo>
                <a:lnTo>
                  <a:pt x="5" y="0"/>
                </a:lnTo>
                <a:lnTo>
                  <a:pt x="5" y="12"/>
                </a:lnTo>
                <a:close/>
              </a:path>
            </a:pathLst>
          </a:custGeom>
          <a:solidFill>
            <a:schemeClr val="tx1"/>
          </a:solidFill>
          <a:ln w="9525">
            <a:solidFill>
              <a:schemeClr val="tx1"/>
            </a:solidFill>
            <a:round/>
            <a:headEnd/>
            <a:tailEnd/>
          </a:ln>
        </p:spPr>
        <p:txBody>
          <a:bodyPr/>
          <a:lstStyle/>
          <a:p>
            <a:endParaRPr lang="en-US"/>
          </a:p>
        </p:txBody>
      </p:sp>
      <p:sp>
        <p:nvSpPr>
          <p:cNvPr id="46133" name="Freeform 51"/>
          <p:cNvSpPr>
            <a:spLocks/>
          </p:cNvSpPr>
          <p:nvPr/>
        </p:nvSpPr>
        <p:spPr bwMode="auto">
          <a:xfrm>
            <a:off x="4548188" y="2206625"/>
            <a:ext cx="458787" cy="19050"/>
          </a:xfrm>
          <a:custGeom>
            <a:avLst/>
            <a:gdLst>
              <a:gd name="T0" fmla="*/ 10 w 289"/>
              <a:gd name="T1" fmla="*/ 6 h 12"/>
              <a:gd name="T2" fmla="*/ 5 w 289"/>
              <a:gd name="T3" fmla="*/ 12 h 12"/>
              <a:gd name="T4" fmla="*/ 289 w 289"/>
              <a:gd name="T5" fmla="*/ 12 h 12"/>
              <a:gd name="T6" fmla="*/ 289 w 289"/>
              <a:gd name="T7" fmla="*/ 0 h 12"/>
              <a:gd name="T8" fmla="*/ 5 w 289"/>
              <a:gd name="T9" fmla="*/ 0 h 12"/>
              <a:gd name="T10" fmla="*/ 0 w 289"/>
              <a:gd name="T11" fmla="*/ 6 h 12"/>
              <a:gd name="T12" fmla="*/ 5 w 289"/>
              <a:gd name="T13" fmla="*/ 0 h 12"/>
              <a:gd name="T14" fmla="*/ 0 w 289"/>
              <a:gd name="T15" fmla="*/ 0 h 12"/>
              <a:gd name="T16" fmla="*/ 0 w 289"/>
              <a:gd name="T17" fmla="*/ 6 h 12"/>
              <a:gd name="T18" fmla="*/ 10 w 289"/>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12"/>
              <a:gd name="T32" fmla="*/ 289 w 28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12">
                <a:moveTo>
                  <a:pt x="10" y="6"/>
                </a:moveTo>
                <a:lnTo>
                  <a:pt x="5" y="12"/>
                </a:lnTo>
                <a:lnTo>
                  <a:pt x="289" y="12"/>
                </a:lnTo>
                <a:lnTo>
                  <a:pt x="289" y="0"/>
                </a:lnTo>
                <a:lnTo>
                  <a:pt x="5" y="0"/>
                </a:lnTo>
                <a:lnTo>
                  <a:pt x="0" y="6"/>
                </a:lnTo>
                <a:lnTo>
                  <a:pt x="5" y="0"/>
                </a:lnTo>
                <a:lnTo>
                  <a:pt x="0" y="0"/>
                </a:lnTo>
                <a:lnTo>
                  <a:pt x="0" y="6"/>
                </a:lnTo>
                <a:lnTo>
                  <a:pt x="10" y="6"/>
                </a:lnTo>
                <a:close/>
              </a:path>
            </a:pathLst>
          </a:custGeom>
          <a:solidFill>
            <a:schemeClr val="tx1"/>
          </a:solidFill>
          <a:ln w="9525">
            <a:solidFill>
              <a:schemeClr val="tx1"/>
            </a:solidFill>
            <a:round/>
            <a:headEnd/>
            <a:tailEnd/>
          </a:ln>
        </p:spPr>
        <p:txBody>
          <a:bodyPr/>
          <a:lstStyle/>
          <a:p>
            <a:endParaRPr lang="en-US"/>
          </a:p>
        </p:txBody>
      </p:sp>
      <p:sp>
        <p:nvSpPr>
          <p:cNvPr id="46134" name="Freeform 52"/>
          <p:cNvSpPr>
            <a:spLocks/>
          </p:cNvSpPr>
          <p:nvPr/>
        </p:nvSpPr>
        <p:spPr bwMode="auto">
          <a:xfrm>
            <a:off x="5006975" y="2278063"/>
            <a:ext cx="428625" cy="19050"/>
          </a:xfrm>
          <a:custGeom>
            <a:avLst/>
            <a:gdLst>
              <a:gd name="T0" fmla="*/ 270 w 270"/>
              <a:gd name="T1" fmla="*/ 6 h 12"/>
              <a:gd name="T2" fmla="*/ 270 w 270"/>
              <a:gd name="T3" fmla="*/ 0 h 12"/>
              <a:gd name="T4" fmla="*/ 0 w 270"/>
              <a:gd name="T5" fmla="*/ 0 h 12"/>
              <a:gd name="T6" fmla="*/ 0 w 270"/>
              <a:gd name="T7" fmla="*/ 12 h 12"/>
              <a:gd name="T8" fmla="*/ 270 w 270"/>
              <a:gd name="T9" fmla="*/ 12 h 12"/>
              <a:gd name="T10" fmla="*/ 270 w 270"/>
              <a:gd name="T11" fmla="*/ 6 h 12"/>
              <a:gd name="T12" fmla="*/ 0 60000 65536"/>
              <a:gd name="T13" fmla="*/ 0 60000 65536"/>
              <a:gd name="T14" fmla="*/ 0 60000 65536"/>
              <a:gd name="T15" fmla="*/ 0 60000 65536"/>
              <a:gd name="T16" fmla="*/ 0 60000 65536"/>
              <a:gd name="T17" fmla="*/ 0 60000 65536"/>
              <a:gd name="T18" fmla="*/ 0 w 270"/>
              <a:gd name="T19" fmla="*/ 0 h 12"/>
              <a:gd name="T20" fmla="*/ 270 w 27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70" h="12">
                <a:moveTo>
                  <a:pt x="270" y="6"/>
                </a:moveTo>
                <a:lnTo>
                  <a:pt x="270" y="0"/>
                </a:lnTo>
                <a:lnTo>
                  <a:pt x="0" y="0"/>
                </a:lnTo>
                <a:lnTo>
                  <a:pt x="0" y="12"/>
                </a:lnTo>
                <a:lnTo>
                  <a:pt x="270" y="12"/>
                </a:lnTo>
                <a:lnTo>
                  <a:pt x="270" y="6"/>
                </a:lnTo>
                <a:close/>
              </a:path>
            </a:pathLst>
          </a:custGeom>
          <a:solidFill>
            <a:schemeClr val="tx1"/>
          </a:solidFill>
          <a:ln w="9525">
            <a:solidFill>
              <a:schemeClr val="tx1"/>
            </a:solidFill>
            <a:round/>
            <a:headEnd/>
            <a:tailEnd/>
          </a:ln>
        </p:spPr>
        <p:txBody>
          <a:bodyPr/>
          <a:lstStyle/>
          <a:p>
            <a:endParaRPr lang="en-US"/>
          </a:p>
        </p:txBody>
      </p:sp>
      <p:sp>
        <p:nvSpPr>
          <p:cNvPr id="46135" name="Freeform 53"/>
          <p:cNvSpPr>
            <a:spLocks/>
          </p:cNvSpPr>
          <p:nvPr/>
        </p:nvSpPr>
        <p:spPr bwMode="auto">
          <a:xfrm>
            <a:off x="4129088" y="2278063"/>
            <a:ext cx="427037" cy="19050"/>
          </a:xfrm>
          <a:custGeom>
            <a:avLst/>
            <a:gdLst>
              <a:gd name="T0" fmla="*/ 0 w 269"/>
              <a:gd name="T1" fmla="*/ 6 h 12"/>
              <a:gd name="T2" fmla="*/ 0 w 269"/>
              <a:gd name="T3" fmla="*/ 12 h 12"/>
              <a:gd name="T4" fmla="*/ 269 w 269"/>
              <a:gd name="T5" fmla="*/ 12 h 12"/>
              <a:gd name="T6" fmla="*/ 269 w 269"/>
              <a:gd name="T7" fmla="*/ 0 h 12"/>
              <a:gd name="T8" fmla="*/ 0 w 269"/>
              <a:gd name="T9" fmla="*/ 0 h 12"/>
              <a:gd name="T10" fmla="*/ 0 w 269"/>
              <a:gd name="T11" fmla="*/ 6 h 12"/>
              <a:gd name="T12" fmla="*/ 0 60000 65536"/>
              <a:gd name="T13" fmla="*/ 0 60000 65536"/>
              <a:gd name="T14" fmla="*/ 0 60000 65536"/>
              <a:gd name="T15" fmla="*/ 0 60000 65536"/>
              <a:gd name="T16" fmla="*/ 0 60000 65536"/>
              <a:gd name="T17" fmla="*/ 0 60000 65536"/>
              <a:gd name="T18" fmla="*/ 0 w 269"/>
              <a:gd name="T19" fmla="*/ 0 h 12"/>
              <a:gd name="T20" fmla="*/ 269 w 26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69" h="12">
                <a:moveTo>
                  <a:pt x="0" y="6"/>
                </a:moveTo>
                <a:lnTo>
                  <a:pt x="0" y="12"/>
                </a:lnTo>
                <a:lnTo>
                  <a:pt x="269" y="12"/>
                </a:lnTo>
                <a:lnTo>
                  <a:pt x="269"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136" name="Freeform 54"/>
          <p:cNvSpPr>
            <a:spLocks/>
          </p:cNvSpPr>
          <p:nvPr/>
        </p:nvSpPr>
        <p:spPr bwMode="auto">
          <a:xfrm>
            <a:off x="6540500" y="2887663"/>
            <a:ext cx="19050" cy="288925"/>
          </a:xfrm>
          <a:custGeom>
            <a:avLst/>
            <a:gdLst>
              <a:gd name="T0" fmla="*/ 6 w 12"/>
              <a:gd name="T1" fmla="*/ 182 h 182"/>
              <a:gd name="T2" fmla="*/ 12 w 12"/>
              <a:gd name="T3" fmla="*/ 182 h 182"/>
              <a:gd name="T4" fmla="*/ 12 w 12"/>
              <a:gd name="T5" fmla="*/ 0 h 182"/>
              <a:gd name="T6" fmla="*/ 0 w 12"/>
              <a:gd name="T7" fmla="*/ 0 h 182"/>
              <a:gd name="T8" fmla="*/ 0 w 12"/>
              <a:gd name="T9" fmla="*/ 182 h 182"/>
              <a:gd name="T10" fmla="*/ 6 w 12"/>
              <a:gd name="T11" fmla="*/ 182 h 182"/>
              <a:gd name="T12" fmla="*/ 0 60000 65536"/>
              <a:gd name="T13" fmla="*/ 0 60000 65536"/>
              <a:gd name="T14" fmla="*/ 0 60000 65536"/>
              <a:gd name="T15" fmla="*/ 0 60000 65536"/>
              <a:gd name="T16" fmla="*/ 0 60000 65536"/>
              <a:gd name="T17" fmla="*/ 0 60000 65536"/>
              <a:gd name="T18" fmla="*/ 0 w 12"/>
              <a:gd name="T19" fmla="*/ 0 h 182"/>
              <a:gd name="T20" fmla="*/ 12 w 12"/>
              <a:gd name="T21" fmla="*/ 182 h 182"/>
            </a:gdLst>
            <a:ahLst/>
            <a:cxnLst>
              <a:cxn ang="T12">
                <a:pos x="T0" y="T1"/>
              </a:cxn>
              <a:cxn ang="T13">
                <a:pos x="T2" y="T3"/>
              </a:cxn>
              <a:cxn ang="T14">
                <a:pos x="T4" y="T5"/>
              </a:cxn>
              <a:cxn ang="T15">
                <a:pos x="T6" y="T7"/>
              </a:cxn>
              <a:cxn ang="T16">
                <a:pos x="T8" y="T9"/>
              </a:cxn>
              <a:cxn ang="T17">
                <a:pos x="T10" y="T11"/>
              </a:cxn>
            </a:cxnLst>
            <a:rect l="T18" t="T19" r="T20" b="T21"/>
            <a:pathLst>
              <a:path w="12" h="182">
                <a:moveTo>
                  <a:pt x="6" y="182"/>
                </a:moveTo>
                <a:lnTo>
                  <a:pt x="12" y="182"/>
                </a:lnTo>
                <a:lnTo>
                  <a:pt x="12" y="0"/>
                </a:lnTo>
                <a:lnTo>
                  <a:pt x="0" y="0"/>
                </a:lnTo>
                <a:lnTo>
                  <a:pt x="0" y="182"/>
                </a:lnTo>
                <a:lnTo>
                  <a:pt x="6" y="182"/>
                </a:lnTo>
                <a:close/>
              </a:path>
            </a:pathLst>
          </a:custGeom>
          <a:solidFill>
            <a:schemeClr val="tx1"/>
          </a:solidFill>
          <a:ln w="9525">
            <a:solidFill>
              <a:schemeClr val="tx1"/>
            </a:solidFill>
            <a:round/>
            <a:headEnd/>
            <a:tailEnd/>
          </a:ln>
        </p:spPr>
        <p:txBody>
          <a:bodyPr/>
          <a:lstStyle/>
          <a:p>
            <a:endParaRPr lang="en-US"/>
          </a:p>
        </p:txBody>
      </p:sp>
      <p:sp>
        <p:nvSpPr>
          <p:cNvPr id="46137" name="Freeform 55"/>
          <p:cNvSpPr>
            <a:spLocks/>
          </p:cNvSpPr>
          <p:nvPr/>
        </p:nvSpPr>
        <p:spPr bwMode="auto">
          <a:xfrm>
            <a:off x="6570663" y="2887663"/>
            <a:ext cx="15875" cy="288925"/>
          </a:xfrm>
          <a:custGeom>
            <a:avLst/>
            <a:gdLst>
              <a:gd name="T0" fmla="*/ 5 w 10"/>
              <a:gd name="T1" fmla="*/ 182 h 182"/>
              <a:gd name="T2" fmla="*/ 10 w 10"/>
              <a:gd name="T3" fmla="*/ 182 h 182"/>
              <a:gd name="T4" fmla="*/ 10 w 10"/>
              <a:gd name="T5" fmla="*/ 0 h 182"/>
              <a:gd name="T6" fmla="*/ 0 w 10"/>
              <a:gd name="T7" fmla="*/ 0 h 182"/>
              <a:gd name="T8" fmla="*/ 0 w 10"/>
              <a:gd name="T9" fmla="*/ 182 h 182"/>
              <a:gd name="T10" fmla="*/ 5 w 10"/>
              <a:gd name="T11" fmla="*/ 182 h 182"/>
              <a:gd name="T12" fmla="*/ 0 60000 65536"/>
              <a:gd name="T13" fmla="*/ 0 60000 65536"/>
              <a:gd name="T14" fmla="*/ 0 60000 65536"/>
              <a:gd name="T15" fmla="*/ 0 60000 65536"/>
              <a:gd name="T16" fmla="*/ 0 60000 65536"/>
              <a:gd name="T17" fmla="*/ 0 60000 65536"/>
              <a:gd name="T18" fmla="*/ 0 w 10"/>
              <a:gd name="T19" fmla="*/ 0 h 182"/>
              <a:gd name="T20" fmla="*/ 10 w 10"/>
              <a:gd name="T21" fmla="*/ 182 h 182"/>
            </a:gdLst>
            <a:ahLst/>
            <a:cxnLst>
              <a:cxn ang="T12">
                <a:pos x="T0" y="T1"/>
              </a:cxn>
              <a:cxn ang="T13">
                <a:pos x="T2" y="T3"/>
              </a:cxn>
              <a:cxn ang="T14">
                <a:pos x="T4" y="T5"/>
              </a:cxn>
              <a:cxn ang="T15">
                <a:pos x="T6" y="T7"/>
              </a:cxn>
              <a:cxn ang="T16">
                <a:pos x="T8" y="T9"/>
              </a:cxn>
              <a:cxn ang="T17">
                <a:pos x="T10" y="T11"/>
              </a:cxn>
            </a:cxnLst>
            <a:rect l="T18" t="T19" r="T20" b="T21"/>
            <a:pathLst>
              <a:path w="10" h="182">
                <a:moveTo>
                  <a:pt x="5" y="182"/>
                </a:moveTo>
                <a:lnTo>
                  <a:pt x="10" y="182"/>
                </a:lnTo>
                <a:lnTo>
                  <a:pt x="10" y="0"/>
                </a:lnTo>
                <a:lnTo>
                  <a:pt x="0" y="0"/>
                </a:lnTo>
                <a:lnTo>
                  <a:pt x="0" y="182"/>
                </a:lnTo>
                <a:lnTo>
                  <a:pt x="5" y="182"/>
                </a:lnTo>
                <a:close/>
              </a:path>
            </a:pathLst>
          </a:custGeom>
          <a:solidFill>
            <a:schemeClr val="tx1"/>
          </a:solidFill>
          <a:ln w="9525">
            <a:solidFill>
              <a:schemeClr val="tx1"/>
            </a:solidFill>
            <a:round/>
            <a:headEnd/>
            <a:tailEnd/>
          </a:ln>
        </p:spPr>
        <p:txBody>
          <a:bodyPr/>
          <a:lstStyle/>
          <a:p>
            <a:endParaRPr lang="en-US"/>
          </a:p>
        </p:txBody>
      </p:sp>
      <p:sp>
        <p:nvSpPr>
          <p:cNvPr id="46138" name="Freeform 56"/>
          <p:cNvSpPr>
            <a:spLocks/>
          </p:cNvSpPr>
          <p:nvPr/>
        </p:nvSpPr>
        <p:spPr bwMode="auto">
          <a:xfrm>
            <a:off x="7172325" y="3032125"/>
            <a:ext cx="17463" cy="892175"/>
          </a:xfrm>
          <a:custGeom>
            <a:avLst/>
            <a:gdLst>
              <a:gd name="T0" fmla="*/ 5 w 11"/>
              <a:gd name="T1" fmla="*/ 562 h 562"/>
              <a:gd name="T2" fmla="*/ 11 w 11"/>
              <a:gd name="T3" fmla="*/ 562 h 562"/>
              <a:gd name="T4" fmla="*/ 11 w 11"/>
              <a:gd name="T5" fmla="*/ 0 h 562"/>
              <a:gd name="T6" fmla="*/ 0 w 11"/>
              <a:gd name="T7" fmla="*/ 0 h 562"/>
              <a:gd name="T8" fmla="*/ 0 w 11"/>
              <a:gd name="T9" fmla="*/ 562 h 562"/>
              <a:gd name="T10" fmla="*/ 5 w 11"/>
              <a:gd name="T11" fmla="*/ 562 h 562"/>
              <a:gd name="T12" fmla="*/ 0 60000 65536"/>
              <a:gd name="T13" fmla="*/ 0 60000 65536"/>
              <a:gd name="T14" fmla="*/ 0 60000 65536"/>
              <a:gd name="T15" fmla="*/ 0 60000 65536"/>
              <a:gd name="T16" fmla="*/ 0 60000 65536"/>
              <a:gd name="T17" fmla="*/ 0 60000 65536"/>
              <a:gd name="T18" fmla="*/ 0 w 11"/>
              <a:gd name="T19" fmla="*/ 0 h 562"/>
              <a:gd name="T20" fmla="*/ 11 w 11"/>
              <a:gd name="T21" fmla="*/ 562 h 562"/>
            </a:gdLst>
            <a:ahLst/>
            <a:cxnLst>
              <a:cxn ang="T12">
                <a:pos x="T0" y="T1"/>
              </a:cxn>
              <a:cxn ang="T13">
                <a:pos x="T2" y="T3"/>
              </a:cxn>
              <a:cxn ang="T14">
                <a:pos x="T4" y="T5"/>
              </a:cxn>
              <a:cxn ang="T15">
                <a:pos x="T6" y="T7"/>
              </a:cxn>
              <a:cxn ang="T16">
                <a:pos x="T8" y="T9"/>
              </a:cxn>
              <a:cxn ang="T17">
                <a:pos x="T10" y="T11"/>
              </a:cxn>
            </a:cxnLst>
            <a:rect l="T18" t="T19" r="T20" b="T21"/>
            <a:pathLst>
              <a:path w="11" h="562">
                <a:moveTo>
                  <a:pt x="5" y="562"/>
                </a:moveTo>
                <a:lnTo>
                  <a:pt x="11" y="562"/>
                </a:lnTo>
                <a:lnTo>
                  <a:pt x="11" y="0"/>
                </a:lnTo>
                <a:lnTo>
                  <a:pt x="0" y="0"/>
                </a:lnTo>
                <a:lnTo>
                  <a:pt x="0" y="562"/>
                </a:lnTo>
                <a:lnTo>
                  <a:pt x="5" y="562"/>
                </a:lnTo>
                <a:close/>
              </a:path>
            </a:pathLst>
          </a:custGeom>
          <a:solidFill>
            <a:schemeClr val="tx1"/>
          </a:solidFill>
          <a:ln w="9525">
            <a:solidFill>
              <a:schemeClr val="tx1"/>
            </a:solidFill>
            <a:round/>
            <a:headEnd/>
            <a:tailEnd/>
          </a:ln>
        </p:spPr>
        <p:txBody>
          <a:bodyPr/>
          <a:lstStyle/>
          <a:p>
            <a:endParaRPr lang="en-US"/>
          </a:p>
        </p:txBody>
      </p:sp>
      <p:sp>
        <p:nvSpPr>
          <p:cNvPr id="46139" name="Freeform 57"/>
          <p:cNvSpPr>
            <a:spLocks/>
          </p:cNvSpPr>
          <p:nvPr/>
        </p:nvSpPr>
        <p:spPr bwMode="auto">
          <a:xfrm>
            <a:off x="5865813" y="3914775"/>
            <a:ext cx="436562" cy="17463"/>
          </a:xfrm>
          <a:custGeom>
            <a:avLst/>
            <a:gdLst>
              <a:gd name="T0" fmla="*/ 0 w 275"/>
              <a:gd name="T1" fmla="*/ 6 h 11"/>
              <a:gd name="T2" fmla="*/ 5 w 275"/>
              <a:gd name="T3" fmla="*/ 11 h 11"/>
              <a:gd name="T4" fmla="*/ 275 w 275"/>
              <a:gd name="T5" fmla="*/ 11 h 11"/>
              <a:gd name="T6" fmla="*/ 275 w 275"/>
              <a:gd name="T7" fmla="*/ 0 h 11"/>
              <a:gd name="T8" fmla="*/ 5 w 275"/>
              <a:gd name="T9" fmla="*/ 0 h 11"/>
              <a:gd name="T10" fmla="*/ 12 w 275"/>
              <a:gd name="T11" fmla="*/ 6 h 11"/>
              <a:gd name="T12" fmla="*/ 0 w 275"/>
              <a:gd name="T13" fmla="*/ 6 h 11"/>
              <a:gd name="T14" fmla="*/ 0 w 275"/>
              <a:gd name="T15" fmla="*/ 11 h 11"/>
              <a:gd name="T16" fmla="*/ 5 w 275"/>
              <a:gd name="T17" fmla="*/ 11 h 11"/>
              <a:gd name="T18" fmla="*/ 0 w 275"/>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
              <a:gd name="T31" fmla="*/ 0 h 11"/>
              <a:gd name="T32" fmla="*/ 275 w 27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 h="11">
                <a:moveTo>
                  <a:pt x="0" y="6"/>
                </a:moveTo>
                <a:lnTo>
                  <a:pt x="5" y="11"/>
                </a:lnTo>
                <a:lnTo>
                  <a:pt x="275" y="11"/>
                </a:lnTo>
                <a:lnTo>
                  <a:pt x="275" y="0"/>
                </a:lnTo>
                <a:lnTo>
                  <a:pt x="5" y="0"/>
                </a:lnTo>
                <a:lnTo>
                  <a:pt x="12" y="6"/>
                </a:lnTo>
                <a:lnTo>
                  <a:pt x="0" y="6"/>
                </a:lnTo>
                <a:lnTo>
                  <a:pt x="0" y="11"/>
                </a:lnTo>
                <a:lnTo>
                  <a:pt x="5" y="11"/>
                </a:lnTo>
                <a:lnTo>
                  <a:pt x="0" y="6"/>
                </a:lnTo>
                <a:close/>
              </a:path>
            </a:pathLst>
          </a:custGeom>
          <a:solidFill>
            <a:schemeClr val="tx1"/>
          </a:solidFill>
          <a:ln w="9525">
            <a:solidFill>
              <a:schemeClr val="tx1"/>
            </a:solidFill>
            <a:round/>
            <a:headEnd/>
            <a:tailEnd/>
          </a:ln>
        </p:spPr>
        <p:txBody>
          <a:bodyPr/>
          <a:lstStyle/>
          <a:p>
            <a:endParaRPr lang="en-US"/>
          </a:p>
        </p:txBody>
      </p:sp>
      <p:sp>
        <p:nvSpPr>
          <p:cNvPr id="46140" name="Freeform 58"/>
          <p:cNvSpPr>
            <a:spLocks/>
          </p:cNvSpPr>
          <p:nvPr/>
        </p:nvSpPr>
        <p:spPr bwMode="auto">
          <a:xfrm>
            <a:off x="5865813" y="3032125"/>
            <a:ext cx="19050" cy="892175"/>
          </a:xfrm>
          <a:custGeom>
            <a:avLst/>
            <a:gdLst>
              <a:gd name="T0" fmla="*/ 5 w 12"/>
              <a:gd name="T1" fmla="*/ 0 h 562"/>
              <a:gd name="T2" fmla="*/ 0 w 12"/>
              <a:gd name="T3" fmla="*/ 0 h 562"/>
              <a:gd name="T4" fmla="*/ 0 w 12"/>
              <a:gd name="T5" fmla="*/ 562 h 562"/>
              <a:gd name="T6" fmla="*/ 12 w 12"/>
              <a:gd name="T7" fmla="*/ 562 h 562"/>
              <a:gd name="T8" fmla="*/ 12 w 12"/>
              <a:gd name="T9" fmla="*/ 0 h 562"/>
              <a:gd name="T10" fmla="*/ 5 w 12"/>
              <a:gd name="T11" fmla="*/ 0 h 562"/>
              <a:gd name="T12" fmla="*/ 0 60000 65536"/>
              <a:gd name="T13" fmla="*/ 0 60000 65536"/>
              <a:gd name="T14" fmla="*/ 0 60000 65536"/>
              <a:gd name="T15" fmla="*/ 0 60000 65536"/>
              <a:gd name="T16" fmla="*/ 0 60000 65536"/>
              <a:gd name="T17" fmla="*/ 0 60000 65536"/>
              <a:gd name="T18" fmla="*/ 0 w 12"/>
              <a:gd name="T19" fmla="*/ 0 h 562"/>
              <a:gd name="T20" fmla="*/ 12 w 12"/>
              <a:gd name="T21" fmla="*/ 562 h 562"/>
            </a:gdLst>
            <a:ahLst/>
            <a:cxnLst>
              <a:cxn ang="T12">
                <a:pos x="T0" y="T1"/>
              </a:cxn>
              <a:cxn ang="T13">
                <a:pos x="T2" y="T3"/>
              </a:cxn>
              <a:cxn ang="T14">
                <a:pos x="T4" y="T5"/>
              </a:cxn>
              <a:cxn ang="T15">
                <a:pos x="T6" y="T7"/>
              </a:cxn>
              <a:cxn ang="T16">
                <a:pos x="T8" y="T9"/>
              </a:cxn>
              <a:cxn ang="T17">
                <a:pos x="T10" y="T11"/>
              </a:cxn>
            </a:cxnLst>
            <a:rect l="T18" t="T19" r="T20" b="T21"/>
            <a:pathLst>
              <a:path w="12" h="562">
                <a:moveTo>
                  <a:pt x="5" y="0"/>
                </a:moveTo>
                <a:lnTo>
                  <a:pt x="0" y="0"/>
                </a:lnTo>
                <a:lnTo>
                  <a:pt x="0" y="562"/>
                </a:lnTo>
                <a:lnTo>
                  <a:pt x="12" y="562"/>
                </a:lnTo>
                <a:lnTo>
                  <a:pt x="12" y="0"/>
                </a:lnTo>
                <a:lnTo>
                  <a:pt x="5" y="0"/>
                </a:lnTo>
                <a:close/>
              </a:path>
            </a:pathLst>
          </a:custGeom>
          <a:solidFill>
            <a:schemeClr val="tx1"/>
          </a:solidFill>
          <a:ln w="9525">
            <a:solidFill>
              <a:schemeClr val="tx1"/>
            </a:solidFill>
            <a:round/>
            <a:headEnd/>
            <a:tailEnd/>
          </a:ln>
        </p:spPr>
        <p:txBody>
          <a:bodyPr/>
          <a:lstStyle/>
          <a:p>
            <a:endParaRPr lang="en-US"/>
          </a:p>
        </p:txBody>
      </p:sp>
      <p:sp>
        <p:nvSpPr>
          <p:cNvPr id="46141" name="Freeform 59"/>
          <p:cNvSpPr>
            <a:spLocks/>
          </p:cNvSpPr>
          <p:nvPr/>
        </p:nvSpPr>
        <p:spPr bwMode="auto">
          <a:xfrm>
            <a:off x="5837238" y="2992438"/>
            <a:ext cx="74612" cy="79375"/>
          </a:xfrm>
          <a:custGeom>
            <a:avLst/>
            <a:gdLst>
              <a:gd name="T0" fmla="*/ 23 w 47"/>
              <a:gd name="T1" fmla="*/ 0 h 50"/>
              <a:gd name="T2" fmla="*/ 20 w 47"/>
              <a:gd name="T3" fmla="*/ 0 h 50"/>
              <a:gd name="T4" fmla="*/ 18 w 47"/>
              <a:gd name="T5" fmla="*/ 1 h 50"/>
              <a:gd name="T6" fmla="*/ 15 w 47"/>
              <a:gd name="T7" fmla="*/ 1 h 50"/>
              <a:gd name="T8" fmla="*/ 14 w 47"/>
              <a:gd name="T9" fmla="*/ 3 h 50"/>
              <a:gd name="T10" fmla="*/ 11 w 47"/>
              <a:gd name="T11" fmla="*/ 4 h 50"/>
              <a:gd name="T12" fmla="*/ 10 w 47"/>
              <a:gd name="T13" fmla="*/ 5 h 50"/>
              <a:gd name="T14" fmla="*/ 7 w 47"/>
              <a:gd name="T15" fmla="*/ 7 h 50"/>
              <a:gd name="T16" fmla="*/ 5 w 47"/>
              <a:gd name="T17" fmla="*/ 10 h 50"/>
              <a:gd name="T18" fmla="*/ 3 w 47"/>
              <a:gd name="T19" fmla="*/ 12 h 50"/>
              <a:gd name="T20" fmla="*/ 2 w 47"/>
              <a:gd name="T21" fmla="*/ 15 h 50"/>
              <a:gd name="T22" fmla="*/ 1 w 47"/>
              <a:gd name="T23" fmla="*/ 18 h 50"/>
              <a:gd name="T24" fmla="*/ 1 w 47"/>
              <a:gd name="T25" fmla="*/ 21 h 50"/>
              <a:gd name="T26" fmla="*/ 0 w 47"/>
              <a:gd name="T27" fmla="*/ 24 h 50"/>
              <a:gd name="T28" fmla="*/ 0 w 47"/>
              <a:gd name="T29" fmla="*/ 26 h 50"/>
              <a:gd name="T30" fmla="*/ 1 w 47"/>
              <a:gd name="T31" fmla="*/ 29 h 50"/>
              <a:gd name="T32" fmla="*/ 1 w 47"/>
              <a:gd name="T33" fmla="*/ 32 h 50"/>
              <a:gd name="T34" fmla="*/ 2 w 47"/>
              <a:gd name="T35" fmla="*/ 35 h 50"/>
              <a:gd name="T36" fmla="*/ 3 w 47"/>
              <a:gd name="T37" fmla="*/ 38 h 50"/>
              <a:gd name="T38" fmla="*/ 5 w 47"/>
              <a:gd name="T39" fmla="*/ 40 h 50"/>
              <a:gd name="T40" fmla="*/ 7 w 47"/>
              <a:gd name="T41" fmla="*/ 43 h 50"/>
              <a:gd name="T42" fmla="*/ 10 w 47"/>
              <a:gd name="T43" fmla="*/ 45 h 50"/>
              <a:gd name="T44" fmla="*/ 11 w 47"/>
              <a:gd name="T45" fmla="*/ 46 h 50"/>
              <a:gd name="T46" fmla="*/ 14 w 47"/>
              <a:gd name="T47" fmla="*/ 47 h 50"/>
              <a:gd name="T48" fmla="*/ 15 w 47"/>
              <a:gd name="T49" fmla="*/ 49 h 50"/>
              <a:gd name="T50" fmla="*/ 18 w 47"/>
              <a:gd name="T51" fmla="*/ 49 h 50"/>
              <a:gd name="T52" fmla="*/ 20 w 47"/>
              <a:gd name="T53" fmla="*/ 50 h 50"/>
              <a:gd name="T54" fmla="*/ 23 w 47"/>
              <a:gd name="T55" fmla="*/ 50 h 50"/>
              <a:gd name="T56" fmla="*/ 26 w 47"/>
              <a:gd name="T57" fmla="*/ 50 h 50"/>
              <a:gd name="T58" fmla="*/ 28 w 47"/>
              <a:gd name="T59" fmla="*/ 50 h 50"/>
              <a:gd name="T60" fmla="*/ 31 w 47"/>
              <a:gd name="T61" fmla="*/ 49 h 50"/>
              <a:gd name="T62" fmla="*/ 34 w 47"/>
              <a:gd name="T63" fmla="*/ 47 h 50"/>
              <a:gd name="T64" fmla="*/ 36 w 47"/>
              <a:gd name="T65" fmla="*/ 46 h 50"/>
              <a:gd name="T66" fmla="*/ 39 w 47"/>
              <a:gd name="T67" fmla="*/ 45 h 50"/>
              <a:gd name="T68" fmla="*/ 40 w 47"/>
              <a:gd name="T69" fmla="*/ 43 h 50"/>
              <a:gd name="T70" fmla="*/ 41 w 47"/>
              <a:gd name="T71" fmla="*/ 40 h 50"/>
              <a:gd name="T72" fmla="*/ 43 w 47"/>
              <a:gd name="T73" fmla="*/ 39 h 50"/>
              <a:gd name="T74" fmla="*/ 45 w 47"/>
              <a:gd name="T75" fmla="*/ 36 h 50"/>
              <a:gd name="T76" fmla="*/ 45 w 47"/>
              <a:gd name="T77" fmla="*/ 33 h 50"/>
              <a:gd name="T78" fmla="*/ 47 w 47"/>
              <a:gd name="T79" fmla="*/ 31 h 50"/>
              <a:gd name="T80" fmla="*/ 47 w 47"/>
              <a:gd name="T81" fmla="*/ 28 h 50"/>
              <a:gd name="T82" fmla="*/ 47 w 47"/>
              <a:gd name="T83" fmla="*/ 25 h 50"/>
              <a:gd name="T84" fmla="*/ 47 w 47"/>
              <a:gd name="T85" fmla="*/ 22 h 50"/>
              <a:gd name="T86" fmla="*/ 47 w 47"/>
              <a:gd name="T87" fmla="*/ 19 h 50"/>
              <a:gd name="T88" fmla="*/ 45 w 47"/>
              <a:gd name="T89" fmla="*/ 17 h 50"/>
              <a:gd name="T90" fmla="*/ 45 w 47"/>
              <a:gd name="T91" fmla="*/ 14 h 50"/>
              <a:gd name="T92" fmla="*/ 43 w 47"/>
              <a:gd name="T93" fmla="*/ 11 h 50"/>
              <a:gd name="T94" fmla="*/ 41 w 47"/>
              <a:gd name="T95" fmla="*/ 10 h 50"/>
              <a:gd name="T96" fmla="*/ 40 w 47"/>
              <a:gd name="T97" fmla="*/ 7 h 50"/>
              <a:gd name="T98" fmla="*/ 39 w 47"/>
              <a:gd name="T99" fmla="*/ 5 h 50"/>
              <a:gd name="T100" fmla="*/ 36 w 47"/>
              <a:gd name="T101" fmla="*/ 4 h 50"/>
              <a:gd name="T102" fmla="*/ 34 w 47"/>
              <a:gd name="T103" fmla="*/ 3 h 50"/>
              <a:gd name="T104" fmla="*/ 31 w 47"/>
              <a:gd name="T105" fmla="*/ 1 h 50"/>
              <a:gd name="T106" fmla="*/ 28 w 47"/>
              <a:gd name="T107" fmla="*/ 0 h 50"/>
              <a:gd name="T108" fmla="*/ 26 w 47"/>
              <a:gd name="T109" fmla="*/ 0 h 50"/>
              <a:gd name="T110" fmla="*/ 23 w 47"/>
              <a:gd name="T111" fmla="*/ 0 h 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
              <a:gd name="T169" fmla="*/ 0 h 50"/>
              <a:gd name="T170" fmla="*/ 47 w 47"/>
              <a:gd name="T171" fmla="*/ 50 h 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 h="50">
                <a:moveTo>
                  <a:pt x="23" y="25"/>
                </a:moveTo>
                <a:lnTo>
                  <a:pt x="23" y="0"/>
                </a:lnTo>
                <a:lnTo>
                  <a:pt x="22" y="0"/>
                </a:lnTo>
                <a:lnTo>
                  <a:pt x="20" y="0"/>
                </a:lnTo>
                <a:lnTo>
                  <a:pt x="19" y="0"/>
                </a:lnTo>
                <a:lnTo>
                  <a:pt x="18" y="1"/>
                </a:lnTo>
                <a:lnTo>
                  <a:pt x="17" y="1"/>
                </a:lnTo>
                <a:lnTo>
                  <a:pt x="15" y="1"/>
                </a:lnTo>
                <a:lnTo>
                  <a:pt x="14" y="1"/>
                </a:lnTo>
                <a:lnTo>
                  <a:pt x="14" y="3"/>
                </a:lnTo>
                <a:lnTo>
                  <a:pt x="13" y="3"/>
                </a:lnTo>
                <a:lnTo>
                  <a:pt x="11" y="4"/>
                </a:lnTo>
                <a:lnTo>
                  <a:pt x="10" y="4"/>
                </a:lnTo>
                <a:lnTo>
                  <a:pt x="10" y="5"/>
                </a:lnTo>
                <a:lnTo>
                  <a:pt x="9" y="5"/>
                </a:lnTo>
                <a:lnTo>
                  <a:pt x="7" y="7"/>
                </a:lnTo>
                <a:lnTo>
                  <a:pt x="6" y="8"/>
                </a:lnTo>
                <a:lnTo>
                  <a:pt x="5" y="10"/>
                </a:lnTo>
                <a:lnTo>
                  <a:pt x="3" y="11"/>
                </a:lnTo>
                <a:lnTo>
                  <a:pt x="3" y="12"/>
                </a:lnTo>
                <a:lnTo>
                  <a:pt x="2" y="14"/>
                </a:lnTo>
                <a:lnTo>
                  <a:pt x="2" y="15"/>
                </a:lnTo>
                <a:lnTo>
                  <a:pt x="1" y="17"/>
                </a:lnTo>
                <a:lnTo>
                  <a:pt x="1" y="18"/>
                </a:lnTo>
                <a:lnTo>
                  <a:pt x="1" y="19"/>
                </a:lnTo>
                <a:lnTo>
                  <a:pt x="1" y="21"/>
                </a:lnTo>
                <a:lnTo>
                  <a:pt x="0" y="22"/>
                </a:lnTo>
                <a:lnTo>
                  <a:pt x="0" y="24"/>
                </a:lnTo>
                <a:lnTo>
                  <a:pt x="0" y="25"/>
                </a:lnTo>
                <a:lnTo>
                  <a:pt x="0" y="26"/>
                </a:lnTo>
                <a:lnTo>
                  <a:pt x="0" y="28"/>
                </a:lnTo>
                <a:lnTo>
                  <a:pt x="1" y="29"/>
                </a:lnTo>
                <a:lnTo>
                  <a:pt x="1" y="31"/>
                </a:lnTo>
                <a:lnTo>
                  <a:pt x="1" y="32"/>
                </a:lnTo>
                <a:lnTo>
                  <a:pt x="1" y="33"/>
                </a:lnTo>
                <a:lnTo>
                  <a:pt x="2" y="35"/>
                </a:lnTo>
                <a:lnTo>
                  <a:pt x="2" y="36"/>
                </a:lnTo>
                <a:lnTo>
                  <a:pt x="3" y="38"/>
                </a:lnTo>
                <a:lnTo>
                  <a:pt x="3" y="39"/>
                </a:lnTo>
                <a:lnTo>
                  <a:pt x="5" y="40"/>
                </a:lnTo>
                <a:lnTo>
                  <a:pt x="6" y="42"/>
                </a:lnTo>
                <a:lnTo>
                  <a:pt x="7" y="43"/>
                </a:lnTo>
                <a:lnTo>
                  <a:pt x="9" y="45"/>
                </a:lnTo>
                <a:lnTo>
                  <a:pt x="10" y="45"/>
                </a:lnTo>
                <a:lnTo>
                  <a:pt x="10" y="46"/>
                </a:lnTo>
                <a:lnTo>
                  <a:pt x="11" y="46"/>
                </a:lnTo>
                <a:lnTo>
                  <a:pt x="13" y="47"/>
                </a:lnTo>
                <a:lnTo>
                  <a:pt x="14" y="47"/>
                </a:lnTo>
                <a:lnTo>
                  <a:pt x="14" y="49"/>
                </a:lnTo>
                <a:lnTo>
                  <a:pt x="15" y="49"/>
                </a:lnTo>
                <a:lnTo>
                  <a:pt x="17" y="49"/>
                </a:lnTo>
                <a:lnTo>
                  <a:pt x="18" y="49"/>
                </a:lnTo>
                <a:lnTo>
                  <a:pt x="19" y="50"/>
                </a:lnTo>
                <a:lnTo>
                  <a:pt x="20" y="50"/>
                </a:lnTo>
                <a:lnTo>
                  <a:pt x="22" y="50"/>
                </a:lnTo>
                <a:lnTo>
                  <a:pt x="23" y="50"/>
                </a:lnTo>
                <a:lnTo>
                  <a:pt x="24" y="50"/>
                </a:lnTo>
                <a:lnTo>
                  <a:pt x="26" y="50"/>
                </a:lnTo>
                <a:lnTo>
                  <a:pt x="27" y="50"/>
                </a:lnTo>
                <a:lnTo>
                  <a:pt x="28" y="50"/>
                </a:lnTo>
                <a:lnTo>
                  <a:pt x="30" y="49"/>
                </a:lnTo>
                <a:lnTo>
                  <a:pt x="31" y="49"/>
                </a:lnTo>
                <a:lnTo>
                  <a:pt x="32" y="49"/>
                </a:lnTo>
                <a:lnTo>
                  <a:pt x="34" y="47"/>
                </a:lnTo>
                <a:lnTo>
                  <a:pt x="35" y="47"/>
                </a:lnTo>
                <a:lnTo>
                  <a:pt x="36" y="46"/>
                </a:lnTo>
                <a:lnTo>
                  <a:pt x="37" y="45"/>
                </a:lnTo>
                <a:lnTo>
                  <a:pt x="39" y="45"/>
                </a:lnTo>
                <a:lnTo>
                  <a:pt x="39" y="43"/>
                </a:lnTo>
                <a:lnTo>
                  <a:pt x="40" y="43"/>
                </a:lnTo>
                <a:lnTo>
                  <a:pt x="41" y="42"/>
                </a:lnTo>
                <a:lnTo>
                  <a:pt x="41" y="40"/>
                </a:lnTo>
                <a:lnTo>
                  <a:pt x="43" y="40"/>
                </a:lnTo>
                <a:lnTo>
                  <a:pt x="43" y="39"/>
                </a:lnTo>
                <a:lnTo>
                  <a:pt x="44" y="38"/>
                </a:lnTo>
                <a:lnTo>
                  <a:pt x="45" y="36"/>
                </a:lnTo>
                <a:lnTo>
                  <a:pt x="45" y="35"/>
                </a:lnTo>
                <a:lnTo>
                  <a:pt x="45" y="33"/>
                </a:lnTo>
                <a:lnTo>
                  <a:pt x="47" y="32"/>
                </a:lnTo>
                <a:lnTo>
                  <a:pt x="47" y="31"/>
                </a:lnTo>
                <a:lnTo>
                  <a:pt x="47" y="29"/>
                </a:lnTo>
                <a:lnTo>
                  <a:pt x="47" y="28"/>
                </a:lnTo>
                <a:lnTo>
                  <a:pt x="47" y="26"/>
                </a:lnTo>
                <a:lnTo>
                  <a:pt x="47" y="25"/>
                </a:lnTo>
                <a:lnTo>
                  <a:pt x="47" y="24"/>
                </a:lnTo>
                <a:lnTo>
                  <a:pt x="47" y="22"/>
                </a:lnTo>
                <a:lnTo>
                  <a:pt x="47" y="21"/>
                </a:lnTo>
                <a:lnTo>
                  <a:pt x="47" y="19"/>
                </a:lnTo>
                <a:lnTo>
                  <a:pt x="47" y="18"/>
                </a:lnTo>
                <a:lnTo>
                  <a:pt x="45" y="17"/>
                </a:lnTo>
                <a:lnTo>
                  <a:pt x="45" y="15"/>
                </a:lnTo>
                <a:lnTo>
                  <a:pt x="45" y="14"/>
                </a:lnTo>
                <a:lnTo>
                  <a:pt x="44" y="12"/>
                </a:lnTo>
                <a:lnTo>
                  <a:pt x="43" y="11"/>
                </a:lnTo>
                <a:lnTo>
                  <a:pt x="43" y="10"/>
                </a:lnTo>
                <a:lnTo>
                  <a:pt x="41" y="10"/>
                </a:lnTo>
                <a:lnTo>
                  <a:pt x="41" y="8"/>
                </a:lnTo>
                <a:lnTo>
                  <a:pt x="40" y="7"/>
                </a:lnTo>
                <a:lnTo>
                  <a:pt x="39" y="7"/>
                </a:lnTo>
                <a:lnTo>
                  <a:pt x="39" y="5"/>
                </a:lnTo>
                <a:lnTo>
                  <a:pt x="37" y="5"/>
                </a:lnTo>
                <a:lnTo>
                  <a:pt x="36" y="4"/>
                </a:lnTo>
                <a:lnTo>
                  <a:pt x="35" y="3"/>
                </a:lnTo>
                <a:lnTo>
                  <a:pt x="34" y="3"/>
                </a:lnTo>
                <a:lnTo>
                  <a:pt x="32" y="1"/>
                </a:lnTo>
                <a:lnTo>
                  <a:pt x="31" y="1"/>
                </a:lnTo>
                <a:lnTo>
                  <a:pt x="30" y="1"/>
                </a:lnTo>
                <a:lnTo>
                  <a:pt x="28" y="0"/>
                </a:lnTo>
                <a:lnTo>
                  <a:pt x="27" y="0"/>
                </a:lnTo>
                <a:lnTo>
                  <a:pt x="26" y="0"/>
                </a:lnTo>
                <a:lnTo>
                  <a:pt x="24" y="0"/>
                </a:lnTo>
                <a:lnTo>
                  <a:pt x="23" y="0"/>
                </a:lnTo>
                <a:lnTo>
                  <a:pt x="23" y="25"/>
                </a:lnTo>
                <a:close/>
              </a:path>
            </a:pathLst>
          </a:custGeom>
          <a:solidFill>
            <a:schemeClr val="tx1"/>
          </a:solidFill>
          <a:ln w="9525">
            <a:solidFill>
              <a:schemeClr val="tx1"/>
            </a:solidFill>
            <a:round/>
            <a:headEnd/>
            <a:tailEnd/>
          </a:ln>
        </p:spPr>
        <p:txBody>
          <a:bodyPr/>
          <a:lstStyle/>
          <a:p>
            <a:endParaRPr lang="en-US"/>
          </a:p>
        </p:txBody>
      </p:sp>
      <p:sp>
        <p:nvSpPr>
          <p:cNvPr id="46142" name="Freeform 60"/>
          <p:cNvSpPr>
            <a:spLocks/>
          </p:cNvSpPr>
          <p:nvPr/>
        </p:nvSpPr>
        <p:spPr bwMode="auto">
          <a:xfrm>
            <a:off x="5873750" y="3022600"/>
            <a:ext cx="676275" cy="20638"/>
          </a:xfrm>
          <a:custGeom>
            <a:avLst/>
            <a:gdLst>
              <a:gd name="T0" fmla="*/ 426 w 426"/>
              <a:gd name="T1" fmla="*/ 6 h 13"/>
              <a:gd name="T2" fmla="*/ 426 w 426"/>
              <a:gd name="T3" fmla="*/ 0 h 13"/>
              <a:gd name="T4" fmla="*/ 0 w 426"/>
              <a:gd name="T5" fmla="*/ 0 h 13"/>
              <a:gd name="T6" fmla="*/ 0 w 426"/>
              <a:gd name="T7" fmla="*/ 13 h 13"/>
              <a:gd name="T8" fmla="*/ 426 w 426"/>
              <a:gd name="T9" fmla="*/ 13 h 13"/>
              <a:gd name="T10" fmla="*/ 426 w 426"/>
              <a:gd name="T11" fmla="*/ 6 h 13"/>
              <a:gd name="T12" fmla="*/ 0 60000 65536"/>
              <a:gd name="T13" fmla="*/ 0 60000 65536"/>
              <a:gd name="T14" fmla="*/ 0 60000 65536"/>
              <a:gd name="T15" fmla="*/ 0 60000 65536"/>
              <a:gd name="T16" fmla="*/ 0 60000 65536"/>
              <a:gd name="T17" fmla="*/ 0 60000 65536"/>
              <a:gd name="T18" fmla="*/ 0 w 426"/>
              <a:gd name="T19" fmla="*/ 0 h 13"/>
              <a:gd name="T20" fmla="*/ 426 w 42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426" h="13">
                <a:moveTo>
                  <a:pt x="426" y="6"/>
                </a:moveTo>
                <a:lnTo>
                  <a:pt x="426" y="0"/>
                </a:lnTo>
                <a:lnTo>
                  <a:pt x="0" y="0"/>
                </a:lnTo>
                <a:lnTo>
                  <a:pt x="0" y="13"/>
                </a:lnTo>
                <a:lnTo>
                  <a:pt x="426" y="13"/>
                </a:lnTo>
                <a:lnTo>
                  <a:pt x="426" y="6"/>
                </a:lnTo>
                <a:close/>
              </a:path>
            </a:pathLst>
          </a:custGeom>
          <a:solidFill>
            <a:schemeClr val="tx1"/>
          </a:solidFill>
          <a:ln w="9525">
            <a:solidFill>
              <a:schemeClr val="tx1"/>
            </a:solidFill>
            <a:round/>
            <a:headEnd/>
            <a:tailEnd/>
          </a:ln>
        </p:spPr>
        <p:txBody>
          <a:bodyPr/>
          <a:lstStyle/>
          <a:p>
            <a:endParaRPr lang="en-US"/>
          </a:p>
        </p:txBody>
      </p:sp>
      <p:sp>
        <p:nvSpPr>
          <p:cNvPr id="46143" name="Freeform 61"/>
          <p:cNvSpPr>
            <a:spLocks/>
          </p:cNvSpPr>
          <p:nvPr/>
        </p:nvSpPr>
        <p:spPr bwMode="auto">
          <a:xfrm>
            <a:off x="7143750" y="2992438"/>
            <a:ext cx="74613" cy="79375"/>
          </a:xfrm>
          <a:custGeom>
            <a:avLst/>
            <a:gdLst>
              <a:gd name="T0" fmla="*/ 23 w 47"/>
              <a:gd name="T1" fmla="*/ 50 h 50"/>
              <a:gd name="T2" fmla="*/ 26 w 47"/>
              <a:gd name="T3" fmla="*/ 50 h 50"/>
              <a:gd name="T4" fmla="*/ 29 w 47"/>
              <a:gd name="T5" fmla="*/ 50 h 50"/>
              <a:gd name="T6" fmla="*/ 30 w 47"/>
              <a:gd name="T7" fmla="*/ 49 h 50"/>
              <a:gd name="T8" fmla="*/ 33 w 47"/>
              <a:gd name="T9" fmla="*/ 49 h 50"/>
              <a:gd name="T10" fmla="*/ 35 w 47"/>
              <a:gd name="T11" fmla="*/ 47 h 50"/>
              <a:gd name="T12" fmla="*/ 37 w 47"/>
              <a:gd name="T13" fmla="*/ 46 h 50"/>
              <a:gd name="T14" fmla="*/ 39 w 47"/>
              <a:gd name="T15" fmla="*/ 43 h 50"/>
              <a:gd name="T16" fmla="*/ 40 w 47"/>
              <a:gd name="T17" fmla="*/ 42 h 50"/>
              <a:gd name="T18" fmla="*/ 42 w 47"/>
              <a:gd name="T19" fmla="*/ 40 h 50"/>
              <a:gd name="T20" fmla="*/ 43 w 47"/>
              <a:gd name="T21" fmla="*/ 38 h 50"/>
              <a:gd name="T22" fmla="*/ 44 w 47"/>
              <a:gd name="T23" fmla="*/ 36 h 50"/>
              <a:gd name="T24" fmla="*/ 46 w 47"/>
              <a:gd name="T25" fmla="*/ 33 h 50"/>
              <a:gd name="T26" fmla="*/ 47 w 47"/>
              <a:gd name="T27" fmla="*/ 31 h 50"/>
              <a:gd name="T28" fmla="*/ 47 w 47"/>
              <a:gd name="T29" fmla="*/ 28 h 50"/>
              <a:gd name="T30" fmla="*/ 47 w 47"/>
              <a:gd name="T31" fmla="*/ 25 h 50"/>
              <a:gd name="T32" fmla="*/ 47 w 47"/>
              <a:gd name="T33" fmla="*/ 22 h 50"/>
              <a:gd name="T34" fmla="*/ 47 w 47"/>
              <a:gd name="T35" fmla="*/ 19 h 50"/>
              <a:gd name="T36" fmla="*/ 46 w 47"/>
              <a:gd name="T37" fmla="*/ 18 h 50"/>
              <a:gd name="T38" fmla="*/ 46 w 47"/>
              <a:gd name="T39" fmla="*/ 15 h 50"/>
              <a:gd name="T40" fmla="*/ 44 w 47"/>
              <a:gd name="T41" fmla="*/ 12 h 50"/>
              <a:gd name="T42" fmla="*/ 43 w 47"/>
              <a:gd name="T43" fmla="*/ 11 h 50"/>
              <a:gd name="T44" fmla="*/ 40 w 47"/>
              <a:gd name="T45" fmla="*/ 8 h 50"/>
              <a:gd name="T46" fmla="*/ 39 w 47"/>
              <a:gd name="T47" fmla="*/ 7 h 50"/>
              <a:gd name="T48" fmla="*/ 37 w 47"/>
              <a:gd name="T49" fmla="*/ 4 h 50"/>
              <a:gd name="T50" fmla="*/ 35 w 47"/>
              <a:gd name="T51" fmla="*/ 3 h 50"/>
              <a:gd name="T52" fmla="*/ 33 w 47"/>
              <a:gd name="T53" fmla="*/ 1 h 50"/>
              <a:gd name="T54" fmla="*/ 30 w 47"/>
              <a:gd name="T55" fmla="*/ 1 h 50"/>
              <a:gd name="T56" fmla="*/ 29 w 47"/>
              <a:gd name="T57" fmla="*/ 0 h 50"/>
              <a:gd name="T58" fmla="*/ 26 w 47"/>
              <a:gd name="T59" fmla="*/ 0 h 50"/>
              <a:gd name="T60" fmla="*/ 23 w 47"/>
              <a:gd name="T61" fmla="*/ 0 h 50"/>
              <a:gd name="T62" fmla="*/ 21 w 47"/>
              <a:gd name="T63" fmla="*/ 0 h 50"/>
              <a:gd name="T64" fmla="*/ 18 w 47"/>
              <a:gd name="T65" fmla="*/ 0 h 50"/>
              <a:gd name="T66" fmla="*/ 17 w 47"/>
              <a:gd name="T67" fmla="*/ 1 h 50"/>
              <a:gd name="T68" fmla="*/ 14 w 47"/>
              <a:gd name="T69" fmla="*/ 1 h 50"/>
              <a:gd name="T70" fmla="*/ 12 w 47"/>
              <a:gd name="T71" fmla="*/ 3 h 50"/>
              <a:gd name="T72" fmla="*/ 10 w 47"/>
              <a:gd name="T73" fmla="*/ 4 h 50"/>
              <a:gd name="T74" fmla="*/ 8 w 47"/>
              <a:gd name="T75" fmla="*/ 7 h 50"/>
              <a:gd name="T76" fmla="*/ 6 w 47"/>
              <a:gd name="T77" fmla="*/ 8 h 50"/>
              <a:gd name="T78" fmla="*/ 4 w 47"/>
              <a:gd name="T79" fmla="*/ 11 h 50"/>
              <a:gd name="T80" fmla="*/ 2 w 47"/>
              <a:gd name="T81" fmla="*/ 12 h 50"/>
              <a:gd name="T82" fmla="*/ 1 w 47"/>
              <a:gd name="T83" fmla="*/ 15 h 50"/>
              <a:gd name="T84" fmla="*/ 1 w 47"/>
              <a:gd name="T85" fmla="*/ 18 h 50"/>
              <a:gd name="T86" fmla="*/ 0 w 47"/>
              <a:gd name="T87" fmla="*/ 19 h 50"/>
              <a:gd name="T88" fmla="*/ 0 w 47"/>
              <a:gd name="T89" fmla="*/ 22 h 50"/>
              <a:gd name="T90" fmla="*/ 0 w 47"/>
              <a:gd name="T91" fmla="*/ 25 h 50"/>
              <a:gd name="T92" fmla="*/ 0 w 47"/>
              <a:gd name="T93" fmla="*/ 28 h 50"/>
              <a:gd name="T94" fmla="*/ 0 w 47"/>
              <a:gd name="T95" fmla="*/ 31 h 50"/>
              <a:gd name="T96" fmla="*/ 1 w 47"/>
              <a:gd name="T97" fmla="*/ 33 h 50"/>
              <a:gd name="T98" fmla="*/ 2 w 47"/>
              <a:gd name="T99" fmla="*/ 36 h 50"/>
              <a:gd name="T100" fmla="*/ 4 w 47"/>
              <a:gd name="T101" fmla="*/ 38 h 50"/>
              <a:gd name="T102" fmla="*/ 5 w 47"/>
              <a:gd name="T103" fmla="*/ 40 h 50"/>
              <a:gd name="T104" fmla="*/ 6 w 47"/>
              <a:gd name="T105" fmla="*/ 42 h 50"/>
              <a:gd name="T106" fmla="*/ 8 w 47"/>
              <a:gd name="T107" fmla="*/ 43 h 50"/>
              <a:gd name="T108" fmla="*/ 10 w 47"/>
              <a:gd name="T109" fmla="*/ 46 h 50"/>
              <a:gd name="T110" fmla="*/ 12 w 47"/>
              <a:gd name="T111" fmla="*/ 47 h 50"/>
              <a:gd name="T112" fmla="*/ 14 w 47"/>
              <a:gd name="T113" fmla="*/ 49 h 50"/>
              <a:gd name="T114" fmla="*/ 17 w 47"/>
              <a:gd name="T115" fmla="*/ 49 h 50"/>
              <a:gd name="T116" fmla="*/ 18 w 47"/>
              <a:gd name="T117" fmla="*/ 50 h 50"/>
              <a:gd name="T118" fmla="*/ 21 w 47"/>
              <a:gd name="T119" fmla="*/ 50 h 50"/>
              <a:gd name="T120" fmla="*/ 23 w 47"/>
              <a:gd name="T121" fmla="*/ 50 h 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
              <a:gd name="T184" fmla="*/ 0 h 50"/>
              <a:gd name="T185" fmla="*/ 47 w 47"/>
              <a:gd name="T186" fmla="*/ 50 h 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 h="50">
                <a:moveTo>
                  <a:pt x="23" y="25"/>
                </a:moveTo>
                <a:lnTo>
                  <a:pt x="23" y="50"/>
                </a:lnTo>
                <a:lnTo>
                  <a:pt x="25" y="50"/>
                </a:lnTo>
                <a:lnTo>
                  <a:pt x="26" y="50"/>
                </a:lnTo>
                <a:lnTo>
                  <a:pt x="27" y="50"/>
                </a:lnTo>
                <a:lnTo>
                  <a:pt x="29" y="50"/>
                </a:lnTo>
                <a:lnTo>
                  <a:pt x="29" y="49"/>
                </a:lnTo>
                <a:lnTo>
                  <a:pt x="30" y="49"/>
                </a:lnTo>
                <a:lnTo>
                  <a:pt x="31" y="49"/>
                </a:lnTo>
                <a:lnTo>
                  <a:pt x="33" y="49"/>
                </a:lnTo>
                <a:lnTo>
                  <a:pt x="34" y="47"/>
                </a:lnTo>
                <a:lnTo>
                  <a:pt x="35" y="47"/>
                </a:lnTo>
                <a:lnTo>
                  <a:pt x="35" y="46"/>
                </a:lnTo>
                <a:lnTo>
                  <a:pt x="37" y="46"/>
                </a:lnTo>
                <a:lnTo>
                  <a:pt x="38" y="45"/>
                </a:lnTo>
                <a:lnTo>
                  <a:pt x="39" y="43"/>
                </a:lnTo>
                <a:lnTo>
                  <a:pt x="40" y="43"/>
                </a:lnTo>
                <a:lnTo>
                  <a:pt x="40" y="42"/>
                </a:lnTo>
                <a:lnTo>
                  <a:pt x="42" y="42"/>
                </a:lnTo>
                <a:lnTo>
                  <a:pt x="42" y="40"/>
                </a:lnTo>
                <a:lnTo>
                  <a:pt x="43" y="39"/>
                </a:lnTo>
                <a:lnTo>
                  <a:pt x="43" y="38"/>
                </a:lnTo>
                <a:lnTo>
                  <a:pt x="44" y="38"/>
                </a:lnTo>
                <a:lnTo>
                  <a:pt x="44" y="36"/>
                </a:lnTo>
                <a:lnTo>
                  <a:pt x="46" y="35"/>
                </a:lnTo>
                <a:lnTo>
                  <a:pt x="46" y="33"/>
                </a:lnTo>
                <a:lnTo>
                  <a:pt x="46" y="32"/>
                </a:lnTo>
                <a:lnTo>
                  <a:pt x="47" y="31"/>
                </a:lnTo>
                <a:lnTo>
                  <a:pt x="47" y="29"/>
                </a:lnTo>
                <a:lnTo>
                  <a:pt x="47" y="28"/>
                </a:lnTo>
                <a:lnTo>
                  <a:pt x="47" y="26"/>
                </a:lnTo>
                <a:lnTo>
                  <a:pt x="47" y="25"/>
                </a:lnTo>
                <a:lnTo>
                  <a:pt x="47" y="24"/>
                </a:lnTo>
                <a:lnTo>
                  <a:pt x="47" y="22"/>
                </a:lnTo>
                <a:lnTo>
                  <a:pt x="47" y="21"/>
                </a:lnTo>
                <a:lnTo>
                  <a:pt x="47" y="19"/>
                </a:lnTo>
                <a:lnTo>
                  <a:pt x="46" y="19"/>
                </a:lnTo>
                <a:lnTo>
                  <a:pt x="46" y="18"/>
                </a:lnTo>
                <a:lnTo>
                  <a:pt x="46" y="17"/>
                </a:lnTo>
                <a:lnTo>
                  <a:pt x="46" y="15"/>
                </a:lnTo>
                <a:lnTo>
                  <a:pt x="44" y="14"/>
                </a:lnTo>
                <a:lnTo>
                  <a:pt x="44" y="12"/>
                </a:lnTo>
                <a:lnTo>
                  <a:pt x="43" y="12"/>
                </a:lnTo>
                <a:lnTo>
                  <a:pt x="43" y="11"/>
                </a:lnTo>
                <a:lnTo>
                  <a:pt x="42" y="10"/>
                </a:lnTo>
                <a:lnTo>
                  <a:pt x="40" y="8"/>
                </a:lnTo>
                <a:lnTo>
                  <a:pt x="40" y="7"/>
                </a:lnTo>
                <a:lnTo>
                  <a:pt x="39" y="7"/>
                </a:lnTo>
                <a:lnTo>
                  <a:pt x="38" y="5"/>
                </a:lnTo>
                <a:lnTo>
                  <a:pt x="37" y="4"/>
                </a:lnTo>
                <a:lnTo>
                  <a:pt x="35" y="4"/>
                </a:lnTo>
                <a:lnTo>
                  <a:pt x="35" y="3"/>
                </a:lnTo>
                <a:lnTo>
                  <a:pt x="34" y="3"/>
                </a:lnTo>
                <a:lnTo>
                  <a:pt x="33" y="1"/>
                </a:lnTo>
                <a:lnTo>
                  <a:pt x="31" y="1"/>
                </a:lnTo>
                <a:lnTo>
                  <a:pt x="30" y="1"/>
                </a:lnTo>
                <a:lnTo>
                  <a:pt x="29" y="1"/>
                </a:lnTo>
                <a:lnTo>
                  <a:pt x="29" y="0"/>
                </a:lnTo>
                <a:lnTo>
                  <a:pt x="27" y="0"/>
                </a:lnTo>
                <a:lnTo>
                  <a:pt x="26" y="0"/>
                </a:lnTo>
                <a:lnTo>
                  <a:pt x="25" y="0"/>
                </a:lnTo>
                <a:lnTo>
                  <a:pt x="23" y="0"/>
                </a:lnTo>
                <a:lnTo>
                  <a:pt x="22" y="0"/>
                </a:lnTo>
                <a:lnTo>
                  <a:pt x="21" y="0"/>
                </a:lnTo>
                <a:lnTo>
                  <a:pt x="20" y="0"/>
                </a:lnTo>
                <a:lnTo>
                  <a:pt x="18" y="0"/>
                </a:lnTo>
                <a:lnTo>
                  <a:pt x="18" y="1"/>
                </a:lnTo>
                <a:lnTo>
                  <a:pt x="17" y="1"/>
                </a:lnTo>
                <a:lnTo>
                  <a:pt x="16" y="1"/>
                </a:lnTo>
                <a:lnTo>
                  <a:pt x="14" y="1"/>
                </a:lnTo>
                <a:lnTo>
                  <a:pt x="13" y="3"/>
                </a:lnTo>
                <a:lnTo>
                  <a:pt x="12" y="3"/>
                </a:lnTo>
                <a:lnTo>
                  <a:pt x="12" y="4"/>
                </a:lnTo>
                <a:lnTo>
                  <a:pt x="10" y="4"/>
                </a:lnTo>
                <a:lnTo>
                  <a:pt x="9" y="5"/>
                </a:lnTo>
                <a:lnTo>
                  <a:pt x="8" y="7"/>
                </a:lnTo>
                <a:lnTo>
                  <a:pt x="6" y="7"/>
                </a:lnTo>
                <a:lnTo>
                  <a:pt x="6" y="8"/>
                </a:lnTo>
                <a:lnTo>
                  <a:pt x="5" y="10"/>
                </a:lnTo>
                <a:lnTo>
                  <a:pt x="4" y="11"/>
                </a:lnTo>
                <a:lnTo>
                  <a:pt x="4" y="12"/>
                </a:lnTo>
                <a:lnTo>
                  <a:pt x="2" y="12"/>
                </a:lnTo>
                <a:lnTo>
                  <a:pt x="2" y="14"/>
                </a:lnTo>
                <a:lnTo>
                  <a:pt x="1" y="15"/>
                </a:lnTo>
                <a:lnTo>
                  <a:pt x="1" y="17"/>
                </a:lnTo>
                <a:lnTo>
                  <a:pt x="1" y="18"/>
                </a:lnTo>
                <a:lnTo>
                  <a:pt x="1" y="19"/>
                </a:lnTo>
                <a:lnTo>
                  <a:pt x="0" y="19"/>
                </a:lnTo>
                <a:lnTo>
                  <a:pt x="0" y="21"/>
                </a:lnTo>
                <a:lnTo>
                  <a:pt x="0" y="22"/>
                </a:lnTo>
                <a:lnTo>
                  <a:pt x="0" y="24"/>
                </a:lnTo>
                <a:lnTo>
                  <a:pt x="0" y="25"/>
                </a:lnTo>
                <a:lnTo>
                  <a:pt x="0" y="26"/>
                </a:lnTo>
                <a:lnTo>
                  <a:pt x="0" y="28"/>
                </a:lnTo>
                <a:lnTo>
                  <a:pt x="0" y="29"/>
                </a:lnTo>
                <a:lnTo>
                  <a:pt x="0" y="31"/>
                </a:lnTo>
                <a:lnTo>
                  <a:pt x="1" y="32"/>
                </a:lnTo>
                <a:lnTo>
                  <a:pt x="1" y="33"/>
                </a:lnTo>
                <a:lnTo>
                  <a:pt x="1" y="35"/>
                </a:lnTo>
                <a:lnTo>
                  <a:pt x="2" y="36"/>
                </a:lnTo>
                <a:lnTo>
                  <a:pt x="2" y="38"/>
                </a:lnTo>
                <a:lnTo>
                  <a:pt x="4" y="38"/>
                </a:lnTo>
                <a:lnTo>
                  <a:pt x="4" y="39"/>
                </a:lnTo>
                <a:lnTo>
                  <a:pt x="5" y="40"/>
                </a:lnTo>
                <a:lnTo>
                  <a:pt x="5" y="42"/>
                </a:lnTo>
                <a:lnTo>
                  <a:pt x="6" y="42"/>
                </a:lnTo>
                <a:lnTo>
                  <a:pt x="6" y="43"/>
                </a:lnTo>
                <a:lnTo>
                  <a:pt x="8" y="43"/>
                </a:lnTo>
                <a:lnTo>
                  <a:pt x="9" y="45"/>
                </a:lnTo>
                <a:lnTo>
                  <a:pt x="10" y="46"/>
                </a:lnTo>
                <a:lnTo>
                  <a:pt x="12" y="46"/>
                </a:lnTo>
                <a:lnTo>
                  <a:pt x="12" y="47"/>
                </a:lnTo>
                <a:lnTo>
                  <a:pt x="13" y="47"/>
                </a:lnTo>
                <a:lnTo>
                  <a:pt x="14" y="49"/>
                </a:lnTo>
                <a:lnTo>
                  <a:pt x="16" y="49"/>
                </a:lnTo>
                <a:lnTo>
                  <a:pt x="17" y="49"/>
                </a:lnTo>
                <a:lnTo>
                  <a:pt x="18" y="49"/>
                </a:lnTo>
                <a:lnTo>
                  <a:pt x="18" y="50"/>
                </a:lnTo>
                <a:lnTo>
                  <a:pt x="20" y="50"/>
                </a:lnTo>
                <a:lnTo>
                  <a:pt x="21" y="50"/>
                </a:lnTo>
                <a:lnTo>
                  <a:pt x="22" y="50"/>
                </a:lnTo>
                <a:lnTo>
                  <a:pt x="23" y="50"/>
                </a:lnTo>
                <a:lnTo>
                  <a:pt x="23" y="25"/>
                </a:lnTo>
                <a:close/>
              </a:path>
            </a:pathLst>
          </a:custGeom>
          <a:solidFill>
            <a:schemeClr val="tx1"/>
          </a:solidFill>
          <a:ln w="9525">
            <a:solidFill>
              <a:schemeClr val="tx1"/>
            </a:solidFill>
            <a:round/>
            <a:headEnd/>
            <a:tailEnd/>
          </a:ln>
        </p:spPr>
        <p:txBody>
          <a:bodyPr/>
          <a:lstStyle/>
          <a:p>
            <a:endParaRPr lang="en-US"/>
          </a:p>
        </p:txBody>
      </p:sp>
      <p:sp>
        <p:nvSpPr>
          <p:cNvPr id="46144" name="Freeform 62"/>
          <p:cNvSpPr>
            <a:spLocks/>
          </p:cNvSpPr>
          <p:nvPr/>
        </p:nvSpPr>
        <p:spPr bwMode="auto">
          <a:xfrm>
            <a:off x="6578600" y="3022600"/>
            <a:ext cx="601663" cy="20638"/>
          </a:xfrm>
          <a:custGeom>
            <a:avLst/>
            <a:gdLst>
              <a:gd name="T0" fmla="*/ 0 w 379"/>
              <a:gd name="T1" fmla="*/ 6 h 13"/>
              <a:gd name="T2" fmla="*/ 0 w 379"/>
              <a:gd name="T3" fmla="*/ 13 h 13"/>
              <a:gd name="T4" fmla="*/ 379 w 379"/>
              <a:gd name="T5" fmla="*/ 13 h 13"/>
              <a:gd name="T6" fmla="*/ 379 w 379"/>
              <a:gd name="T7" fmla="*/ 0 h 13"/>
              <a:gd name="T8" fmla="*/ 0 w 379"/>
              <a:gd name="T9" fmla="*/ 0 h 13"/>
              <a:gd name="T10" fmla="*/ 0 w 379"/>
              <a:gd name="T11" fmla="*/ 6 h 13"/>
              <a:gd name="T12" fmla="*/ 0 60000 65536"/>
              <a:gd name="T13" fmla="*/ 0 60000 65536"/>
              <a:gd name="T14" fmla="*/ 0 60000 65536"/>
              <a:gd name="T15" fmla="*/ 0 60000 65536"/>
              <a:gd name="T16" fmla="*/ 0 60000 65536"/>
              <a:gd name="T17" fmla="*/ 0 60000 65536"/>
              <a:gd name="T18" fmla="*/ 0 w 379"/>
              <a:gd name="T19" fmla="*/ 0 h 13"/>
              <a:gd name="T20" fmla="*/ 379 w 37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79" h="13">
                <a:moveTo>
                  <a:pt x="0" y="6"/>
                </a:moveTo>
                <a:lnTo>
                  <a:pt x="0" y="13"/>
                </a:lnTo>
                <a:lnTo>
                  <a:pt x="379" y="13"/>
                </a:lnTo>
                <a:lnTo>
                  <a:pt x="379"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145" name="Freeform 63"/>
          <p:cNvSpPr>
            <a:spLocks/>
          </p:cNvSpPr>
          <p:nvPr/>
        </p:nvSpPr>
        <p:spPr bwMode="auto">
          <a:xfrm>
            <a:off x="5837238" y="3471863"/>
            <a:ext cx="74612" cy="82550"/>
          </a:xfrm>
          <a:custGeom>
            <a:avLst/>
            <a:gdLst>
              <a:gd name="T0" fmla="*/ 23 w 47"/>
              <a:gd name="T1" fmla="*/ 0 h 52"/>
              <a:gd name="T2" fmla="*/ 20 w 47"/>
              <a:gd name="T3" fmla="*/ 1 h 52"/>
              <a:gd name="T4" fmla="*/ 18 w 47"/>
              <a:gd name="T5" fmla="*/ 1 h 52"/>
              <a:gd name="T6" fmla="*/ 15 w 47"/>
              <a:gd name="T7" fmla="*/ 2 h 52"/>
              <a:gd name="T8" fmla="*/ 13 w 47"/>
              <a:gd name="T9" fmla="*/ 4 h 52"/>
              <a:gd name="T10" fmla="*/ 10 w 47"/>
              <a:gd name="T11" fmla="*/ 5 h 52"/>
              <a:gd name="T12" fmla="*/ 7 w 47"/>
              <a:gd name="T13" fmla="*/ 7 h 52"/>
              <a:gd name="T14" fmla="*/ 6 w 47"/>
              <a:gd name="T15" fmla="*/ 8 h 52"/>
              <a:gd name="T16" fmla="*/ 5 w 47"/>
              <a:gd name="T17" fmla="*/ 11 h 52"/>
              <a:gd name="T18" fmla="*/ 3 w 47"/>
              <a:gd name="T19" fmla="*/ 12 h 52"/>
              <a:gd name="T20" fmla="*/ 2 w 47"/>
              <a:gd name="T21" fmla="*/ 15 h 52"/>
              <a:gd name="T22" fmla="*/ 1 w 47"/>
              <a:gd name="T23" fmla="*/ 16 h 52"/>
              <a:gd name="T24" fmla="*/ 1 w 47"/>
              <a:gd name="T25" fmla="*/ 19 h 52"/>
              <a:gd name="T26" fmla="*/ 1 w 47"/>
              <a:gd name="T27" fmla="*/ 22 h 52"/>
              <a:gd name="T28" fmla="*/ 0 w 47"/>
              <a:gd name="T29" fmla="*/ 25 h 52"/>
              <a:gd name="T30" fmla="*/ 0 w 47"/>
              <a:gd name="T31" fmla="*/ 28 h 52"/>
              <a:gd name="T32" fmla="*/ 1 w 47"/>
              <a:gd name="T33" fmla="*/ 31 h 52"/>
              <a:gd name="T34" fmla="*/ 1 w 47"/>
              <a:gd name="T35" fmla="*/ 33 h 52"/>
              <a:gd name="T36" fmla="*/ 2 w 47"/>
              <a:gd name="T37" fmla="*/ 36 h 52"/>
              <a:gd name="T38" fmla="*/ 3 w 47"/>
              <a:gd name="T39" fmla="*/ 39 h 52"/>
              <a:gd name="T40" fmla="*/ 5 w 47"/>
              <a:gd name="T41" fmla="*/ 40 h 52"/>
              <a:gd name="T42" fmla="*/ 6 w 47"/>
              <a:gd name="T43" fmla="*/ 43 h 52"/>
              <a:gd name="T44" fmla="*/ 7 w 47"/>
              <a:gd name="T45" fmla="*/ 45 h 52"/>
              <a:gd name="T46" fmla="*/ 10 w 47"/>
              <a:gd name="T47" fmla="*/ 46 h 52"/>
              <a:gd name="T48" fmla="*/ 13 w 47"/>
              <a:gd name="T49" fmla="*/ 47 h 52"/>
              <a:gd name="T50" fmla="*/ 15 w 47"/>
              <a:gd name="T51" fmla="*/ 49 h 52"/>
              <a:gd name="T52" fmla="*/ 18 w 47"/>
              <a:gd name="T53" fmla="*/ 50 h 52"/>
              <a:gd name="T54" fmla="*/ 20 w 47"/>
              <a:gd name="T55" fmla="*/ 50 h 52"/>
              <a:gd name="T56" fmla="*/ 23 w 47"/>
              <a:gd name="T57" fmla="*/ 52 h 52"/>
              <a:gd name="T58" fmla="*/ 26 w 47"/>
              <a:gd name="T59" fmla="*/ 50 h 52"/>
              <a:gd name="T60" fmla="*/ 28 w 47"/>
              <a:gd name="T61" fmla="*/ 50 h 52"/>
              <a:gd name="T62" fmla="*/ 31 w 47"/>
              <a:gd name="T63" fmla="*/ 50 h 52"/>
              <a:gd name="T64" fmla="*/ 34 w 47"/>
              <a:gd name="T65" fmla="*/ 49 h 52"/>
              <a:gd name="T66" fmla="*/ 36 w 47"/>
              <a:gd name="T67" fmla="*/ 47 h 52"/>
              <a:gd name="T68" fmla="*/ 37 w 47"/>
              <a:gd name="T69" fmla="*/ 46 h 52"/>
              <a:gd name="T70" fmla="*/ 40 w 47"/>
              <a:gd name="T71" fmla="*/ 43 h 52"/>
              <a:gd name="T72" fmla="*/ 41 w 47"/>
              <a:gd name="T73" fmla="*/ 42 h 52"/>
              <a:gd name="T74" fmla="*/ 44 w 47"/>
              <a:gd name="T75" fmla="*/ 39 h 52"/>
              <a:gd name="T76" fmla="*/ 45 w 47"/>
              <a:gd name="T77" fmla="*/ 36 h 52"/>
              <a:gd name="T78" fmla="*/ 47 w 47"/>
              <a:gd name="T79" fmla="*/ 33 h 52"/>
              <a:gd name="T80" fmla="*/ 47 w 47"/>
              <a:gd name="T81" fmla="*/ 31 h 52"/>
              <a:gd name="T82" fmla="*/ 47 w 47"/>
              <a:gd name="T83" fmla="*/ 28 h 52"/>
              <a:gd name="T84" fmla="*/ 47 w 47"/>
              <a:gd name="T85" fmla="*/ 25 h 52"/>
              <a:gd name="T86" fmla="*/ 47 w 47"/>
              <a:gd name="T87" fmla="*/ 22 h 52"/>
              <a:gd name="T88" fmla="*/ 47 w 47"/>
              <a:gd name="T89" fmla="*/ 19 h 52"/>
              <a:gd name="T90" fmla="*/ 45 w 47"/>
              <a:gd name="T91" fmla="*/ 16 h 52"/>
              <a:gd name="T92" fmla="*/ 44 w 47"/>
              <a:gd name="T93" fmla="*/ 14 h 52"/>
              <a:gd name="T94" fmla="*/ 43 w 47"/>
              <a:gd name="T95" fmla="*/ 11 h 52"/>
              <a:gd name="T96" fmla="*/ 41 w 47"/>
              <a:gd name="T97" fmla="*/ 8 h 52"/>
              <a:gd name="T98" fmla="*/ 39 w 47"/>
              <a:gd name="T99" fmla="*/ 7 h 52"/>
              <a:gd name="T100" fmla="*/ 36 w 47"/>
              <a:gd name="T101" fmla="*/ 5 h 52"/>
              <a:gd name="T102" fmla="*/ 35 w 47"/>
              <a:gd name="T103" fmla="*/ 4 h 52"/>
              <a:gd name="T104" fmla="*/ 32 w 47"/>
              <a:gd name="T105" fmla="*/ 2 h 52"/>
              <a:gd name="T106" fmla="*/ 30 w 47"/>
              <a:gd name="T107" fmla="*/ 1 h 52"/>
              <a:gd name="T108" fmla="*/ 27 w 47"/>
              <a:gd name="T109" fmla="*/ 1 h 52"/>
              <a:gd name="T110" fmla="*/ 24 w 47"/>
              <a:gd name="T111" fmla="*/ 1 h 52"/>
              <a:gd name="T112" fmla="*/ 23 w 47"/>
              <a:gd name="T113" fmla="*/ 26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52"/>
              <a:gd name="T173" fmla="*/ 47 w 47"/>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52">
                <a:moveTo>
                  <a:pt x="23" y="26"/>
                </a:moveTo>
                <a:lnTo>
                  <a:pt x="23" y="0"/>
                </a:lnTo>
                <a:lnTo>
                  <a:pt x="22" y="1"/>
                </a:lnTo>
                <a:lnTo>
                  <a:pt x="20" y="1"/>
                </a:lnTo>
                <a:lnTo>
                  <a:pt x="19" y="1"/>
                </a:lnTo>
                <a:lnTo>
                  <a:pt x="18" y="1"/>
                </a:lnTo>
                <a:lnTo>
                  <a:pt x="17" y="1"/>
                </a:lnTo>
                <a:lnTo>
                  <a:pt x="15" y="2"/>
                </a:lnTo>
                <a:lnTo>
                  <a:pt x="14" y="2"/>
                </a:lnTo>
                <a:lnTo>
                  <a:pt x="13" y="4"/>
                </a:lnTo>
                <a:lnTo>
                  <a:pt x="11" y="4"/>
                </a:lnTo>
                <a:lnTo>
                  <a:pt x="10" y="5"/>
                </a:lnTo>
                <a:lnTo>
                  <a:pt x="9" y="7"/>
                </a:lnTo>
                <a:lnTo>
                  <a:pt x="7" y="7"/>
                </a:lnTo>
                <a:lnTo>
                  <a:pt x="7" y="8"/>
                </a:lnTo>
                <a:lnTo>
                  <a:pt x="6" y="8"/>
                </a:lnTo>
                <a:lnTo>
                  <a:pt x="5" y="9"/>
                </a:lnTo>
                <a:lnTo>
                  <a:pt x="5" y="11"/>
                </a:lnTo>
                <a:lnTo>
                  <a:pt x="3" y="11"/>
                </a:lnTo>
                <a:lnTo>
                  <a:pt x="3" y="12"/>
                </a:lnTo>
                <a:lnTo>
                  <a:pt x="3" y="14"/>
                </a:lnTo>
                <a:lnTo>
                  <a:pt x="2" y="15"/>
                </a:lnTo>
                <a:lnTo>
                  <a:pt x="2" y="16"/>
                </a:lnTo>
                <a:lnTo>
                  <a:pt x="1" y="16"/>
                </a:lnTo>
                <a:lnTo>
                  <a:pt x="1" y="18"/>
                </a:lnTo>
                <a:lnTo>
                  <a:pt x="1" y="19"/>
                </a:lnTo>
                <a:lnTo>
                  <a:pt x="1" y="21"/>
                </a:lnTo>
                <a:lnTo>
                  <a:pt x="1" y="22"/>
                </a:lnTo>
                <a:lnTo>
                  <a:pt x="0" y="24"/>
                </a:lnTo>
                <a:lnTo>
                  <a:pt x="0" y="25"/>
                </a:lnTo>
                <a:lnTo>
                  <a:pt x="0" y="26"/>
                </a:lnTo>
                <a:lnTo>
                  <a:pt x="0" y="28"/>
                </a:lnTo>
                <a:lnTo>
                  <a:pt x="1" y="29"/>
                </a:lnTo>
                <a:lnTo>
                  <a:pt x="1" y="31"/>
                </a:lnTo>
                <a:lnTo>
                  <a:pt x="1" y="32"/>
                </a:lnTo>
                <a:lnTo>
                  <a:pt x="1" y="33"/>
                </a:lnTo>
                <a:lnTo>
                  <a:pt x="1" y="35"/>
                </a:lnTo>
                <a:lnTo>
                  <a:pt x="2" y="36"/>
                </a:lnTo>
                <a:lnTo>
                  <a:pt x="3" y="38"/>
                </a:lnTo>
                <a:lnTo>
                  <a:pt x="3" y="39"/>
                </a:lnTo>
                <a:lnTo>
                  <a:pt x="3" y="40"/>
                </a:lnTo>
                <a:lnTo>
                  <a:pt x="5" y="40"/>
                </a:lnTo>
                <a:lnTo>
                  <a:pt x="5" y="42"/>
                </a:lnTo>
                <a:lnTo>
                  <a:pt x="6" y="43"/>
                </a:lnTo>
                <a:lnTo>
                  <a:pt x="7" y="43"/>
                </a:lnTo>
                <a:lnTo>
                  <a:pt x="7" y="45"/>
                </a:lnTo>
                <a:lnTo>
                  <a:pt x="9" y="45"/>
                </a:lnTo>
                <a:lnTo>
                  <a:pt x="10" y="46"/>
                </a:lnTo>
                <a:lnTo>
                  <a:pt x="11" y="47"/>
                </a:lnTo>
                <a:lnTo>
                  <a:pt x="13" y="47"/>
                </a:lnTo>
                <a:lnTo>
                  <a:pt x="14" y="49"/>
                </a:lnTo>
                <a:lnTo>
                  <a:pt x="15" y="49"/>
                </a:lnTo>
                <a:lnTo>
                  <a:pt x="17" y="50"/>
                </a:lnTo>
                <a:lnTo>
                  <a:pt x="18" y="50"/>
                </a:lnTo>
                <a:lnTo>
                  <a:pt x="19" y="50"/>
                </a:lnTo>
                <a:lnTo>
                  <a:pt x="20" y="50"/>
                </a:lnTo>
                <a:lnTo>
                  <a:pt x="22" y="50"/>
                </a:lnTo>
                <a:lnTo>
                  <a:pt x="23" y="52"/>
                </a:lnTo>
                <a:lnTo>
                  <a:pt x="24" y="50"/>
                </a:lnTo>
                <a:lnTo>
                  <a:pt x="26" y="50"/>
                </a:lnTo>
                <a:lnTo>
                  <a:pt x="27" y="50"/>
                </a:lnTo>
                <a:lnTo>
                  <a:pt x="28" y="50"/>
                </a:lnTo>
                <a:lnTo>
                  <a:pt x="30" y="50"/>
                </a:lnTo>
                <a:lnTo>
                  <a:pt x="31" y="50"/>
                </a:lnTo>
                <a:lnTo>
                  <a:pt x="32" y="49"/>
                </a:lnTo>
                <a:lnTo>
                  <a:pt x="34" y="49"/>
                </a:lnTo>
                <a:lnTo>
                  <a:pt x="35" y="47"/>
                </a:lnTo>
                <a:lnTo>
                  <a:pt x="36" y="47"/>
                </a:lnTo>
                <a:lnTo>
                  <a:pt x="36" y="46"/>
                </a:lnTo>
                <a:lnTo>
                  <a:pt x="37" y="46"/>
                </a:lnTo>
                <a:lnTo>
                  <a:pt x="39" y="45"/>
                </a:lnTo>
                <a:lnTo>
                  <a:pt x="40" y="43"/>
                </a:lnTo>
                <a:lnTo>
                  <a:pt x="41" y="43"/>
                </a:lnTo>
                <a:lnTo>
                  <a:pt x="41" y="42"/>
                </a:lnTo>
                <a:lnTo>
                  <a:pt x="43" y="40"/>
                </a:lnTo>
                <a:lnTo>
                  <a:pt x="44" y="39"/>
                </a:lnTo>
                <a:lnTo>
                  <a:pt x="44" y="38"/>
                </a:lnTo>
                <a:lnTo>
                  <a:pt x="45" y="36"/>
                </a:lnTo>
                <a:lnTo>
                  <a:pt x="45" y="35"/>
                </a:lnTo>
                <a:lnTo>
                  <a:pt x="47" y="33"/>
                </a:lnTo>
                <a:lnTo>
                  <a:pt x="47" y="32"/>
                </a:lnTo>
                <a:lnTo>
                  <a:pt x="47" y="31"/>
                </a:lnTo>
                <a:lnTo>
                  <a:pt x="47" y="29"/>
                </a:lnTo>
                <a:lnTo>
                  <a:pt x="47" y="28"/>
                </a:lnTo>
                <a:lnTo>
                  <a:pt x="47" y="26"/>
                </a:lnTo>
                <a:lnTo>
                  <a:pt x="47" y="25"/>
                </a:lnTo>
                <a:lnTo>
                  <a:pt x="47" y="24"/>
                </a:lnTo>
                <a:lnTo>
                  <a:pt x="47" y="22"/>
                </a:lnTo>
                <a:lnTo>
                  <a:pt x="47" y="21"/>
                </a:lnTo>
                <a:lnTo>
                  <a:pt x="47" y="19"/>
                </a:lnTo>
                <a:lnTo>
                  <a:pt x="47" y="18"/>
                </a:lnTo>
                <a:lnTo>
                  <a:pt x="45" y="16"/>
                </a:lnTo>
                <a:lnTo>
                  <a:pt x="45" y="15"/>
                </a:lnTo>
                <a:lnTo>
                  <a:pt x="44" y="14"/>
                </a:lnTo>
                <a:lnTo>
                  <a:pt x="44" y="12"/>
                </a:lnTo>
                <a:lnTo>
                  <a:pt x="43" y="11"/>
                </a:lnTo>
                <a:lnTo>
                  <a:pt x="41" y="9"/>
                </a:lnTo>
                <a:lnTo>
                  <a:pt x="41" y="8"/>
                </a:lnTo>
                <a:lnTo>
                  <a:pt x="40" y="8"/>
                </a:lnTo>
                <a:lnTo>
                  <a:pt x="39" y="7"/>
                </a:lnTo>
                <a:lnTo>
                  <a:pt x="37" y="5"/>
                </a:lnTo>
                <a:lnTo>
                  <a:pt x="36" y="5"/>
                </a:lnTo>
                <a:lnTo>
                  <a:pt x="36" y="4"/>
                </a:lnTo>
                <a:lnTo>
                  <a:pt x="35" y="4"/>
                </a:lnTo>
                <a:lnTo>
                  <a:pt x="34" y="2"/>
                </a:lnTo>
                <a:lnTo>
                  <a:pt x="32" y="2"/>
                </a:lnTo>
                <a:lnTo>
                  <a:pt x="31" y="1"/>
                </a:lnTo>
                <a:lnTo>
                  <a:pt x="30" y="1"/>
                </a:lnTo>
                <a:lnTo>
                  <a:pt x="28" y="1"/>
                </a:lnTo>
                <a:lnTo>
                  <a:pt x="27" y="1"/>
                </a:lnTo>
                <a:lnTo>
                  <a:pt x="26" y="1"/>
                </a:lnTo>
                <a:lnTo>
                  <a:pt x="24" y="1"/>
                </a:lnTo>
                <a:lnTo>
                  <a:pt x="23" y="0"/>
                </a:lnTo>
                <a:lnTo>
                  <a:pt x="23" y="26"/>
                </a:lnTo>
                <a:close/>
              </a:path>
            </a:pathLst>
          </a:custGeom>
          <a:solidFill>
            <a:schemeClr val="tx1"/>
          </a:solidFill>
          <a:ln w="9525">
            <a:solidFill>
              <a:schemeClr val="tx1"/>
            </a:solidFill>
            <a:round/>
            <a:headEnd/>
            <a:tailEnd/>
          </a:ln>
        </p:spPr>
        <p:txBody>
          <a:bodyPr/>
          <a:lstStyle/>
          <a:p>
            <a:endParaRPr lang="en-US"/>
          </a:p>
        </p:txBody>
      </p:sp>
      <p:sp>
        <p:nvSpPr>
          <p:cNvPr id="46146" name="Freeform 64"/>
          <p:cNvSpPr>
            <a:spLocks/>
          </p:cNvSpPr>
          <p:nvPr/>
        </p:nvSpPr>
        <p:spPr bwMode="auto">
          <a:xfrm>
            <a:off x="5873750" y="3502025"/>
            <a:ext cx="233363" cy="20638"/>
          </a:xfrm>
          <a:custGeom>
            <a:avLst/>
            <a:gdLst>
              <a:gd name="T0" fmla="*/ 147 w 147"/>
              <a:gd name="T1" fmla="*/ 7 h 13"/>
              <a:gd name="T2" fmla="*/ 147 w 147"/>
              <a:gd name="T3" fmla="*/ 0 h 13"/>
              <a:gd name="T4" fmla="*/ 0 w 147"/>
              <a:gd name="T5" fmla="*/ 0 h 13"/>
              <a:gd name="T6" fmla="*/ 0 w 147"/>
              <a:gd name="T7" fmla="*/ 13 h 13"/>
              <a:gd name="T8" fmla="*/ 147 w 147"/>
              <a:gd name="T9" fmla="*/ 13 h 13"/>
              <a:gd name="T10" fmla="*/ 147 w 147"/>
              <a:gd name="T11" fmla="*/ 7 h 13"/>
              <a:gd name="T12" fmla="*/ 0 60000 65536"/>
              <a:gd name="T13" fmla="*/ 0 60000 65536"/>
              <a:gd name="T14" fmla="*/ 0 60000 65536"/>
              <a:gd name="T15" fmla="*/ 0 60000 65536"/>
              <a:gd name="T16" fmla="*/ 0 60000 65536"/>
              <a:gd name="T17" fmla="*/ 0 60000 65536"/>
              <a:gd name="T18" fmla="*/ 0 w 147"/>
              <a:gd name="T19" fmla="*/ 0 h 13"/>
              <a:gd name="T20" fmla="*/ 147 w 14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7" h="13">
                <a:moveTo>
                  <a:pt x="147" y="7"/>
                </a:moveTo>
                <a:lnTo>
                  <a:pt x="147" y="0"/>
                </a:lnTo>
                <a:lnTo>
                  <a:pt x="0" y="0"/>
                </a:lnTo>
                <a:lnTo>
                  <a:pt x="0" y="13"/>
                </a:lnTo>
                <a:lnTo>
                  <a:pt x="147" y="13"/>
                </a:lnTo>
                <a:lnTo>
                  <a:pt x="147" y="7"/>
                </a:lnTo>
                <a:close/>
              </a:path>
            </a:pathLst>
          </a:custGeom>
          <a:solidFill>
            <a:schemeClr val="tx1"/>
          </a:solidFill>
          <a:ln w="9525">
            <a:solidFill>
              <a:schemeClr val="tx1"/>
            </a:solidFill>
            <a:round/>
            <a:headEnd/>
            <a:tailEnd/>
          </a:ln>
        </p:spPr>
        <p:txBody>
          <a:bodyPr/>
          <a:lstStyle/>
          <a:p>
            <a:endParaRPr lang="en-US"/>
          </a:p>
        </p:txBody>
      </p:sp>
      <p:sp>
        <p:nvSpPr>
          <p:cNvPr id="46147" name="Freeform 65"/>
          <p:cNvSpPr>
            <a:spLocks/>
          </p:cNvSpPr>
          <p:nvPr/>
        </p:nvSpPr>
        <p:spPr bwMode="auto">
          <a:xfrm>
            <a:off x="7143750" y="3471863"/>
            <a:ext cx="74613" cy="82550"/>
          </a:xfrm>
          <a:custGeom>
            <a:avLst/>
            <a:gdLst>
              <a:gd name="T0" fmla="*/ 23 w 47"/>
              <a:gd name="T1" fmla="*/ 52 h 52"/>
              <a:gd name="T2" fmla="*/ 26 w 47"/>
              <a:gd name="T3" fmla="*/ 50 h 52"/>
              <a:gd name="T4" fmla="*/ 29 w 47"/>
              <a:gd name="T5" fmla="*/ 50 h 52"/>
              <a:gd name="T6" fmla="*/ 31 w 47"/>
              <a:gd name="T7" fmla="*/ 49 h 52"/>
              <a:gd name="T8" fmla="*/ 34 w 47"/>
              <a:gd name="T9" fmla="*/ 49 h 52"/>
              <a:gd name="T10" fmla="*/ 37 w 47"/>
              <a:gd name="T11" fmla="*/ 46 h 52"/>
              <a:gd name="T12" fmla="*/ 38 w 47"/>
              <a:gd name="T13" fmla="*/ 45 h 52"/>
              <a:gd name="T14" fmla="*/ 40 w 47"/>
              <a:gd name="T15" fmla="*/ 43 h 52"/>
              <a:gd name="T16" fmla="*/ 42 w 47"/>
              <a:gd name="T17" fmla="*/ 40 h 52"/>
              <a:gd name="T18" fmla="*/ 43 w 47"/>
              <a:gd name="T19" fmla="*/ 39 h 52"/>
              <a:gd name="T20" fmla="*/ 44 w 47"/>
              <a:gd name="T21" fmla="*/ 36 h 52"/>
              <a:gd name="T22" fmla="*/ 46 w 47"/>
              <a:gd name="T23" fmla="*/ 35 h 52"/>
              <a:gd name="T24" fmla="*/ 46 w 47"/>
              <a:gd name="T25" fmla="*/ 32 h 52"/>
              <a:gd name="T26" fmla="*/ 47 w 47"/>
              <a:gd name="T27" fmla="*/ 29 h 52"/>
              <a:gd name="T28" fmla="*/ 47 w 47"/>
              <a:gd name="T29" fmla="*/ 26 h 52"/>
              <a:gd name="T30" fmla="*/ 47 w 47"/>
              <a:gd name="T31" fmla="*/ 24 h 52"/>
              <a:gd name="T32" fmla="*/ 47 w 47"/>
              <a:gd name="T33" fmla="*/ 21 h 52"/>
              <a:gd name="T34" fmla="*/ 46 w 47"/>
              <a:gd name="T35" fmla="*/ 18 h 52"/>
              <a:gd name="T36" fmla="*/ 44 w 47"/>
              <a:gd name="T37" fmla="*/ 15 h 52"/>
              <a:gd name="T38" fmla="*/ 43 w 47"/>
              <a:gd name="T39" fmla="*/ 12 h 52"/>
              <a:gd name="T40" fmla="*/ 42 w 47"/>
              <a:gd name="T41" fmla="*/ 11 h 52"/>
              <a:gd name="T42" fmla="*/ 40 w 47"/>
              <a:gd name="T43" fmla="*/ 8 h 52"/>
              <a:gd name="T44" fmla="*/ 38 w 47"/>
              <a:gd name="T45" fmla="*/ 7 h 52"/>
              <a:gd name="T46" fmla="*/ 37 w 47"/>
              <a:gd name="T47" fmla="*/ 5 h 52"/>
              <a:gd name="T48" fmla="*/ 34 w 47"/>
              <a:gd name="T49" fmla="*/ 2 h 52"/>
              <a:gd name="T50" fmla="*/ 31 w 47"/>
              <a:gd name="T51" fmla="*/ 2 h 52"/>
              <a:gd name="T52" fmla="*/ 29 w 47"/>
              <a:gd name="T53" fmla="*/ 1 h 52"/>
              <a:gd name="T54" fmla="*/ 26 w 47"/>
              <a:gd name="T55" fmla="*/ 1 h 52"/>
              <a:gd name="T56" fmla="*/ 23 w 47"/>
              <a:gd name="T57" fmla="*/ 0 h 52"/>
              <a:gd name="T58" fmla="*/ 21 w 47"/>
              <a:gd name="T59" fmla="*/ 1 h 52"/>
              <a:gd name="T60" fmla="*/ 18 w 47"/>
              <a:gd name="T61" fmla="*/ 1 h 52"/>
              <a:gd name="T62" fmla="*/ 16 w 47"/>
              <a:gd name="T63" fmla="*/ 2 h 52"/>
              <a:gd name="T64" fmla="*/ 13 w 47"/>
              <a:gd name="T65" fmla="*/ 2 h 52"/>
              <a:gd name="T66" fmla="*/ 10 w 47"/>
              <a:gd name="T67" fmla="*/ 5 h 52"/>
              <a:gd name="T68" fmla="*/ 9 w 47"/>
              <a:gd name="T69" fmla="*/ 7 h 52"/>
              <a:gd name="T70" fmla="*/ 6 w 47"/>
              <a:gd name="T71" fmla="*/ 8 h 52"/>
              <a:gd name="T72" fmla="*/ 5 w 47"/>
              <a:gd name="T73" fmla="*/ 11 h 52"/>
              <a:gd name="T74" fmla="*/ 4 w 47"/>
              <a:gd name="T75" fmla="*/ 12 h 52"/>
              <a:gd name="T76" fmla="*/ 2 w 47"/>
              <a:gd name="T77" fmla="*/ 15 h 52"/>
              <a:gd name="T78" fmla="*/ 1 w 47"/>
              <a:gd name="T79" fmla="*/ 16 h 52"/>
              <a:gd name="T80" fmla="*/ 1 w 47"/>
              <a:gd name="T81" fmla="*/ 19 h 52"/>
              <a:gd name="T82" fmla="*/ 0 w 47"/>
              <a:gd name="T83" fmla="*/ 22 h 52"/>
              <a:gd name="T84" fmla="*/ 0 w 47"/>
              <a:gd name="T85" fmla="*/ 25 h 52"/>
              <a:gd name="T86" fmla="*/ 0 w 47"/>
              <a:gd name="T87" fmla="*/ 28 h 52"/>
              <a:gd name="T88" fmla="*/ 0 w 47"/>
              <a:gd name="T89" fmla="*/ 31 h 52"/>
              <a:gd name="T90" fmla="*/ 1 w 47"/>
              <a:gd name="T91" fmla="*/ 33 h 52"/>
              <a:gd name="T92" fmla="*/ 2 w 47"/>
              <a:gd name="T93" fmla="*/ 36 h 52"/>
              <a:gd name="T94" fmla="*/ 4 w 47"/>
              <a:gd name="T95" fmla="*/ 39 h 52"/>
              <a:gd name="T96" fmla="*/ 5 w 47"/>
              <a:gd name="T97" fmla="*/ 40 h 52"/>
              <a:gd name="T98" fmla="*/ 6 w 47"/>
              <a:gd name="T99" fmla="*/ 43 h 52"/>
              <a:gd name="T100" fmla="*/ 9 w 47"/>
              <a:gd name="T101" fmla="*/ 45 h 52"/>
              <a:gd name="T102" fmla="*/ 10 w 47"/>
              <a:gd name="T103" fmla="*/ 46 h 52"/>
              <a:gd name="T104" fmla="*/ 13 w 47"/>
              <a:gd name="T105" fmla="*/ 49 h 52"/>
              <a:gd name="T106" fmla="*/ 16 w 47"/>
              <a:gd name="T107" fmla="*/ 49 h 52"/>
              <a:gd name="T108" fmla="*/ 18 w 47"/>
              <a:gd name="T109" fmla="*/ 50 h 52"/>
              <a:gd name="T110" fmla="*/ 21 w 47"/>
              <a:gd name="T111" fmla="*/ 50 h 52"/>
              <a:gd name="T112" fmla="*/ 23 w 47"/>
              <a:gd name="T113" fmla="*/ 52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52"/>
              <a:gd name="T173" fmla="*/ 47 w 47"/>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52">
                <a:moveTo>
                  <a:pt x="23" y="26"/>
                </a:moveTo>
                <a:lnTo>
                  <a:pt x="23" y="52"/>
                </a:lnTo>
                <a:lnTo>
                  <a:pt x="25" y="50"/>
                </a:lnTo>
                <a:lnTo>
                  <a:pt x="26" y="50"/>
                </a:lnTo>
                <a:lnTo>
                  <a:pt x="27" y="50"/>
                </a:lnTo>
                <a:lnTo>
                  <a:pt x="29" y="50"/>
                </a:lnTo>
                <a:lnTo>
                  <a:pt x="30" y="50"/>
                </a:lnTo>
                <a:lnTo>
                  <a:pt x="31" y="49"/>
                </a:lnTo>
                <a:lnTo>
                  <a:pt x="33" y="49"/>
                </a:lnTo>
                <a:lnTo>
                  <a:pt x="34" y="49"/>
                </a:lnTo>
                <a:lnTo>
                  <a:pt x="35" y="47"/>
                </a:lnTo>
                <a:lnTo>
                  <a:pt x="37" y="46"/>
                </a:lnTo>
                <a:lnTo>
                  <a:pt x="38" y="46"/>
                </a:lnTo>
                <a:lnTo>
                  <a:pt x="38" y="45"/>
                </a:lnTo>
                <a:lnTo>
                  <a:pt x="39" y="45"/>
                </a:lnTo>
                <a:lnTo>
                  <a:pt x="40" y="43"/>
                </a:lnTo>
                <a:lnTo>
                  <a:pt x="42" y="42"/>
                </a:lnTo>
                <a:lnTo>
                  <a:pt x="42" y="40"/>
                </a:lnTo>
                <a:lnTo>
                  <a:pt x="43" y="40"/>
                </a:lnTo>
                <a:lnTo>
                  <a:pt x="43" y="39"/>
                </a:lnTo>
                <a:lnTo>
                  <a:pt x="44" y="38"/>
                </a:lnTo>
                <a:lnTo>
                  <a:pt x="44" y="36"/>
                </a:lnTo>
                <a:lnTo>
                  <a:pt x="46" y="36"/>
                </a:lnTo>
                <a:lnTo>
                  <a:pt x="46" y="35"/>
                </a:lnTo>
                <a:lnTo>
                  <a:pt x="46" y="33"/>
                </a:lnTo>
                <a:lnTo>
                  <a:pt x="46" y="32"/>
                </a:lnTo>
                <a:lnTo>
                  <a:pt x="47" y="31"/>
                </a:lnTo>
                <a:lnTo>
                  <a:pt x="47" y="29"/>
                </a:lnTo>
                <a:lnTo>
                  <a:pt x="47" y="28"/>
                </a:lnTo>
                <a:lnTo>
                  <a:pt x="47" y="26"/>
                </a:lnTo>
                <a:lnTo>
                  <a:pt x="47" y="25"/>
                </a:lnTo>
                <a:lnTo>
                  <a:pt x="47" y="24"/>
                </a:lnTo>
                <a:lnTo>
                  <a:pt x="47" y="22"/>
                </a:lnTo>
                <a:lnTo>
                  <a:pt x="47" y="21"/>
                </a:lnTo>
                <a:lnTo>
                  <a:pt x="46" y="19"/>
                </a:lnTo>
                <a:lnTo>
                  <a:pt x="46" y="18"/>
                </a:lnTo>
                <a:lnTo>
                  <a:pt x="46" y="16"/>
                </a:lnTo>
                <a:lnTo>
                  <a:pt x="44" y="15"/>
                </a:lnTo>
                <a:lnTo>
                  <a:pt x="44" y="14"/>
                </a:lnTo>
                <a:lnTo>
                  <a:pt x="43" y="12"/>
                </a:lnTo>
                <a:lnTo>
                  <a:pt x="43" y="11"/>
                </a:lnTo>
                <a:lnTo>
                  <a:pt x="42" y="11"/>
                </a:lnTo>
                <a:lnTo>
                  <a:pt x="42" y="9"/>
                </a:lnTo>
                <a:lnTo>
                  <a:pt x="40" y="8"/>
                </a:lnTo>
                <a:lnTo>
                  <a:pt x="39" y="7"/>
                </a:lnTo>
                <a:lnTo>
                  <a:pt x="38" y="7"/>
                </a:lnTo>
                <a:lnTo>
                  <a:pt x="38" y="5"/>
                </a:lnTo>
                <a:lnTo>
                  <a:pt x="37" y="5"/>
                </a:lnTo>
                <a:lnTo>
                  <a:pt x="35" y="4"/>
                </a:lnTo>
                <a:lnTo>
                  <a:pt x="34" y="2"/>
                </a:lnTo>
                <a:lnTo>
                  <a:pt x="33" y="2"/>
                </a:lnTo>
                <a:lnTo>
                  <a:pt x="31" y="2"/>
                </a:lnTo>
                <a:lnTo>
                  <a:pt x="30" y="1"/>
                </a:lnTo>
                <a:lnTo>
                  <a:pt x="29" y="1"/>
                </a:lnTo>
                <a:lnTo>
                  <a:pt x="27" y="1"/>
                </a:lnTo>
                <a:lnTo>
                  <a:pt x="26" y="1"/>
                </a:lnTo>
                <a:lnTo>
                  <a:pt x="25" y="1"/>
                </a:lnTo>
                <a:lnTo>
                  <a:pt x="23" y="0"/>
                </a:lnTo>
                <a:lnTo>
                  <a:pt x="22" y="1"/>
                </a:lnTo>
                <a:lnTo>
                  <a:pt x="21" y="1"/>
                </a:lnTo>
                <a:lnTo>
                  <a:pt x="20" y="1"/>
                </a:lnTo>
                <a:lnTo>
                  <a:pt x="18" y="1"/>
                </a:lnTo>
                <a:lnTo>
                  <a:pt x="17" y="1"/>
                </a:lnTo>
                <a:lnTo>
                  <a:pt x="16" y="2"/>
                </a:lnTo>
                <a:lnTo>
                  <a:pt x="14" y="2"/>
                </a:lnTo>
                <a:lnTo>
                  <a:pt x="13" y="2"/>
                </a:lnTo>
                <a:lnTo>
                  <a:pt x="12" y="4"/>
                </a:lnTo>
                <a:lnTo>
                  <a:pt x="10" y="5"/>
                </a:lnTo>
                <a:lnTo>
                  <a:pt x="9" y="5"/>
                </a:lnTo>
                <a:lnTo>
                  <a:pt x="9" y="7"/>
                </a:lnTo>
                <a:lnTo>
                  <a:pt x="8" y="7"/>
                </a:lnTo>
                <a:lnTo>
                  <a:pt x="6" y="8"/>
                </a:lnTo>
                <a:lnTo>
                  <a:pt x="5" y="9"/>
                </a:lnTo>
                <a:lnTo>
                  <a:pt x="5" y="11"/>
                </a:lnTo>
                <a:lnTo>
                  <a:pt x="4" y="11"/>
                </a:lnTo>
                <a:lnTo>
                  <a:pt x="4" y="12"/>
                </a:lnTo>
                <a:lnTo>
                  <a:pt x="2" y="14"/>
                </a:lnTo>
                <a:lnTo>
                  <a:pt x="2" y="15"/>
                </a:lnTo>
                <a:lnTo>
                  <a:pt x="1" y="15"/>
                </a:lnTo>
                <a:lnTo>
                  <a:pt x="1" y="16"/>
                </a:lnTo>
                <a:lnTo>
                  <a:pt x="1" y="18"/>
                </a:lnTo>
                <a:lnTo>
                  <a:pt x="1" y="19"/>
                </a:lnTo>
                <a:lnTo>
                  <a:pt x="0" y="21"/>
                </a:lnTo>
                <a:lnTo>
                  <a:pt x="0" y="22"/>
                </a:lnTo>
                <a:lnTo>
                  <a:pt x="0" y="24"/>
                </a:lnTo>
                <a:lnTo>
                  <a:pt x="0" y="25"/>
                </a:lnTo>
                <a:lnTo>
                  <a:pt x="0" y="26"/>
                </a:lnTo>
                <a:lnTo>
                  <a:pt x="0" y="28"/>
                </a:lnTo>
                <a:lnTo>
                  <a:pt x="0" y="29"/>
                </a:lnTo>
                <a:lnTo>
                  <a:pt x="0" y="31"/>
                </a:lnTo>
                <a:lnTo>
                  <a:pt x="1" y="32"/>
                </a:lnTo>
                <a:lnTo>
                  <a:pt x="1" y="33"/>
                </a:lnTo>
                <a:lnTo>
                  <a:pt x="1" y="35"/>
                </a:lnTo>
                <a:lnTo>
                  <a:pt x="2" y="36"/>
                </a:lnTo>
                <a:lnTo>
                  <a:pt x="2" y="38"/>
                </a:lnTo>
                <a:lnTo>
                  <a:pt x="4" y="39"/>
                </a:lnTo>
                <a:lnTo>
                  <a:pt x="4" y="40"/>
                </a:lnTo>
                <a:lnTo>
                  <a:pt x="5" y="40"/>
                </a:lnTo>
                <a:lnTo>
                  <a:pt x="5" y="42"/>
                </a:lnTo>
                <a:lnTo>
                  <a:pt x="6" y="43"/>
                </a:lnTo>
                <a:lnTo>
                  <a:pt x="8" y="45"/>
                </a:lnTo>
                <a:lnTo>
                  <a:pt x="9" y="45"/>
                </a:lnTo>
                <a:lnTo>
                  <a:pt x="9" y="46"/>
                </a:lnTo>
                <a:lnTo>
                  <a:pt x="10" y="46"/>
                </a:lnTo>
                <a:lnTo>
                  <a:pt x="12" y="47"/>
                </a:lnTo>
                <a:lnTo>
                  <a:pt x="13" y="49"/>
                </a:lnTo>
                <a:lnTo>
                  <a:pt x="14" y="49"/>
                </a:lnTo>
                <a:lnTo>
                  <a:pt x="16" y="49"/>
                </a:lnTo>
                <a:lnTo>
                  <a:pt x="17" y="50"/>
                </a:lnTo>
                <a:lnTo>
                  <a:pt x="18" y="50"/>
                </a:lnTo>
                <a:lnTo>
                  <a:pt x="20" y="50"/>
                </a:lnTo>
                <a:lnTo>
                  <a:pt x="21" y="50"/>
                </a:lnTo>
                <a:lnTo>
                  <a:pt x="22" y="50"/>
                </a:lnTo>
                <a:lnTo>
                  <a:pt x="23" y="52"/>
                </a:lnTo>
                <a:lnTo>
                  <a:pt x="23" y="26"/>
                </a:lnTo>
                <a:close/>
              </a:path>
            </a:pathLst>
          </a:custGeom>
          <a:solidFill>
            <a:schemeClr val="tx1"/>
          </a:solidFill>
          <a:ln w="9525">
            <a:solidFill>
              <a:schemeClr val="tx1"/>
            </a:solidFill>
            <a:round/>
            <a:headEnd/>
            <a:tailEnd/>
          </a:ln>
        </p:spPr>
        <p:txBody>
          <a:bodyPr/>
          <a:lstStyle/>
          <a:p>
            <a:endParaRPr lang="en-US"/>
          </a:p>
        </p:txBody>
      </p:sp>
      <p:sp>
        <p:nvSpPr>
          <p:cNvPr id="46148" name="Freeform 66"/>
          <p:cNvSpPr>
            <a:spLocks/>
          </p:cNvSpPr>
          <p:nvPr/>
        </p:nvSpPr>
        <p:spPr bwMode="auto">
          <a:xfrm>
            <a:off x="6935788" y="3502025"/>
            <a:ext cx="244475" cy="20638"/>
          </a:xfrm>
          <a:custGeom>
            <a:avLst/>
            <a:gdLst>
              <a:gd name="T0" fmla="*/ 0 w 154"/>
              <a:gd name="T1" fmla="*/ 6 h 13"/>
              <a:gd name="T2" fmla="*/ 0 w 154"/>
              <a:gd name="T3" fmla="*/ 13 h 13"/>
              <a:gd name="T4" fmla="*/ 154 w 154"/>
              <a:gd name="T5" fmla="*/ 13 h 13"/>
              <a:gd name="T6" fmla="*/ 154 w 154"/>
              <a:gd name="T7" fmla="*/ 0 h 13"/>
              <a:gd name="T8" fmla="*/ 0 w 154"/>
              <a:gd name="T9" fmla="*/ 0 h 13"/>
              <a:gd name="T10" fmla="*/ 0 w 154"/>
              <a:gd name="T11" fmla="*/ 6 h 13"/>
              <a:gd name="T12" fmla="*/ 0 60000 65536"/>
              <a:gd name="T13" fmla="*/ 0 60000 65536"/>
              <a:gd name="T14" fmla="*/ 0 60000 65536"/>
              <a:gd name="T15" fmla="*/ 0 60000 65536"/>
              <a:gd name="T16" fmla="*/ 0 60000 65536"/>
              <a:gd name="T17" fmla="*/ 0 60000 65536"/>
              <a:gd name="T18" fmla="*/ 0 w 154"/>
              <a:gd name="T19" fmla="*/ 0 h 13"/>
              <a:gd name="T20" fmla="*/ 154 w 15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4" h="13">
                <a:moveTo>
                  <a:pt x="0" y="6"/>
                </a:moveTo>
                <a:lnTo>
                  <a:pt x="0" y="13"/>
                </a:lnTo>
                <a:lnTo>
                  <a:pt x="154" y="13"/>
                </a:lnTo>
                <a:lnTo>
                  <a:pt x="154"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149" name="Freeform 67"/>
          <p:cNvSpPr>
            <a:spLocks/>
          </p:cNvSpPr>
          <p:nvPr/>
        </p:nvSpPr>
        <p:spPr bwMode="auto">
          <a:xfrm>
            <a:off x="6761163" y="3416300"/>
            <a:ext cx="92075" cy="96838"/>
          </a:xfrm>
          <a:custGeom>
            <a:avLst/>
            <a:gdLst>
              <a:gd name="T0" fmla="*/ 55 w 58"/>
              <a:gd name="T1" fmla="*/ 0 h 61"/>
              <a:gd name="T2" fmla="*/ 48 w 58"/>
              <a:gd name="T3" fmla="*/ 1 h 61"/>
              <a:gd name="T4" fmla="*/ 43 w 58"/>
              <a:gd name="T5" fmla="*/ 2 h 61"/>
              <a:gd name="T6" fmla="*/ 38 w 58"/>
              <a:gd name="T7" fmla="*/ 4 h 61"/>
              <a:gd name="T8" fmla="*/ 33 w 58"/>
              <a:gd name="T9" fmla="*/ 7 h 61"/>
              <a:gd name="T10" fmla="*/ 28 w 58"/>
              <a:gd name="T11" fmla="*/ 9 h 61"/>
              <a:gd name="T12" fmla="*/ 22 w 58"/>
              <a:gd name="T13" fmla="*/ 12 h 61"/>
              <a:gd name="T14" fmla="*/ 18 w 58"/>
              <a:gd name="T15" fmla="*/ 16 h 61"/>
              <a:gd name="T16" fmla="*/ 14 w 58"/>
              <a:gd name="T17" fmla="*/ 21 h 61"/>
              <a:gd name="T18" fmla="*/ 10 w 58"/>
              <a:gd name="T19" fmla="*/ 25 h 61"/>
              <a:gd name="T20" fmla="*/ 8 w 58"/>
              <a:gd name="T21" fmla="*/ 30 h 61"/>
              <a:gd name="T22" fmla="*/ 5 w 58"/>
              <a:gd name="T23" fmla="*/ 35 h 61"/>
              <a:gd name="T24" fmla="*/ 3 w 58"/>
              <a:gd name="T25" fmla="*/ 40 h 61"/>
              <a:gd name="T26" fmla="*/ 1 w 58"/>
              <a:gd name="T27" fmla="*/ 46 h 61"/>
              <a:gd name="T28" fmla="*/ 0 w 58"/>
              <a:gd name="T29" fmla="*/ 53 h 61"/>
              <a:gd name="T30" fmla="*/ 0 w 58"/>
              <a:gd name="T31" fmla="*/ 59 h 61"/>
              <a:gd name="T32" fmla="*/ 10 w 58"/>
              <a:gd name="T33" fmla="*/ 61 h 61"/>
              <a:gd name="T34" fmla="*/ 10 w 58"/>
              <a:gd name="T35" fmla="*/ 57 h 61"/>
              <a:gd name="T36" fmla="*/ 12 w 58"/>
              <a:gd name="T37" fmla="*/ 51 h 61"/>
              <a:gd name="T38" fmla="*/ 13 w 58"/>
              <a:gd name="T39" fmla="*/ 47 h 61"/>
              <a:gd name="T40" fmla="*/ 14 w 58"/>
              <a:gd name="T41" fmla="*/ 43 h 61"/>
              <a:gd name="T42" fmla="*/ 16 w 58"/>
              <a:gd name="T43" fmla="*/ 37 h 61"/>
              <a:gd name="T44" fmla="*/ 18 w 58"/>
              <a:gd name="T45" fmla="*/ 33 h 61"/>
              <a:gd name="T46" fmla="*/ 21 w 58"/>
              <a:gd name="T47" fmla="*/ 30 h 61"/>
              <a:gd name="T48" fmla="*/ 25 w 58"/>
              <a:gd name="T49" fmla="*/ 26 h 61"/>
              <a:gd name="T50" fmla="*/ 28 w 58"/>
              <a:gd name="T51" fmla="*/ 23 h 61"/>
              <a:gd name="T52" fmla="*/ 31 w 58"/>
              <a:gd name="T53" fmla="*/ 21 h 61"/>
              <a:gd name="T54" fmla="*/ 35 w 58"/>
              <a:gd name="T55" fmla="*/ 18 h 61"/>
              <a:gd name="T56" fmla="*/ 39 w 58"/>
              <a:gd name="T57" fmla="*/ 16 h 61"/>
              <a:gd name="T58" fmla="*/ 43 w 58"/>
              <a:gd name="T59" fmla="*/ 14 h 61"/>
              <a:gd name="T60" fmla="*/ 48 w 58"/>
              <a:gd name="T61" fmla="*/ 12 h 61"/>
              <a:gd name="T62" fmla="*/ 52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5" y="0"/>
                </a:lnTo>
                <a:lnTo>
                  <a:pt x="51" y="1"/>
                </a:lnTo>
                <a:lnTo>
                  <a:pt x="48" y="1"/>
                </a:lnTo>
                <a:lnTo>
                  <a:pt x="46" y="1"/>
                </a:lnTo>
                <a:lnTo>
                  <a:pt x="43" y="2"/>
                </a:lnTo>
                <a:lnTo>
                  <a:pt x="41" y="2"/>
                </a:lnTo>
                <a:lnTo>
                  <a:pt x="38" y="4"/>
                </a:lnTo>
                <a:lnTo>
                  <a:pt x="35" y="5"/>
                </a:lnTo>
                <a:lnTo>
                  <a:pt x="33" y="7"/>
                </a:lnTo>
                <a:lnTo>
                  <a:pt x="30" y="8"/>
                </a:lnTo>
                <a:lnTo>
                  <a:pt x="28" y="9"/>
                </a:lnTo>
                <a:lnTo>
                  <a:pt x="25" y="11"/>
                </a:lnTo>
                <a:lnTo>
                  <a:pt x="22" y="12"/>
                </a:lnTo>
                <a:lnTo>
                  <a:pt x="21" y="14"/>
                </a:lnTo>
                <a:lnTo>
                  <a:pt x="18" y="16"/>
                </a:lnTo>
                <a:lnTo>
                  <a:pt x="17" y="18"/>
                </a:lnTo>
                <a:lnTo>
                  <a:pt x="14" y="21"/>
                </a:lnTo>
                <a:lnTo>
                  <a:pt x="13" y="22"/>
                </a:lnTo>
                <a:lnTo>
                  <a:pt x="10" y="25"/>
                </a:lnTo>
                <a:lnTo>
                  <a:pt x="9" y="28"/>
                </a:lnTo>
                <a:lnTo>
                  <a:pt x="8" y="30"/>
                </a:lnTo>
                <a:lnTo>
                  <a:pt x="7" y="32"/>
                </a:lnTo>
                <a:lnTo>
                  <a:pt x="5" y="35"/>
                </a:lnTo>
                <a:lnTo>
                  <a:pt x="4" y="37"/>
                </a:lnTo>
                <a:lnTo>
                  <a:pt x="3" y="40"/>
                </a:lnTo>
                <a:lnTo>
                  <a:pt x="3" y="43"/>
                </a:lnTo>
                <a:lnTo>
                  <a:pt x="1" y="46"/>
                </a:lnTo>
                <a:lnTo>
                  <a:pt x="1" y="50"/>
                </a:lnTo>
                <a:lnTo>
                  <a:pt x="0" y="53"/>
                </a:lnTo>
                <a:lnTo>
                  <a:pt x="0" y="56"/>
                </a:lnTo>
                <a:lnTo>
                  <a:pt x="0" y="59"/>
                </a:lnTo>
                <a:lnTo>
                  <a:pt x="0" y="61"/>
                </a:lnTo>
                <a:lnTo>
                  <a:pt x="10" y="61"/>
                </a:lnTo>
                <a:lnTo>
                  <a:pt x="10" y="60"/>
                </a:lnTo>
                <a:lnTo>
                  <a:pt x="10" y="57"/>
                </a:lnTo>
                <a:lnTo>
                  <a:pt x="10" y="54"/>
                </a:lnTo>
                <a:lnTo>
                  <a:pt x="12" y="51"/>
                </a:lnTo>
                <a:lnTo>
                  <a:pt x="12" y="50"/>
                </a:lnTo>
                <a:lnTo>
                  <a:pt x="13" y="47"/>
                </a:lnTo>
                <a:lnTo>
                  <a:pt x="13" y="44"/>
                </a:lnTo>
                <a:lnTo>
                  <a:pt x="14" y="43"/>
                </a:lnTo>
                <a:lnTo>
                  <a:pt x="16" y="40"/>
                </a:lnTo>
                <a:lnTo>
                  <a:pt x="16" y="37"/>
                </a:lnTo>
                <a:lnTo>
                  <a:pt x="17" y="36"/>
                </a:lnTo>
                <a:lnTo>
                  <a:pt x="18" y="33"/>
                </a:lnTo>
                <a:lnTo>
                  <a:pt x="20" y="32"/>
                </a:lnTo>
                <a:lnTo>
                  <a:pt x="21" y="30"/>
                </a:lnTo>
                <a:lnTo>
                  <a:pt x="22" y="28"/>
                </a:lnTo>
                <a:lnTo>
                  <a:pt x="25" y="26"/>
                </a:lnTo>
                <a:lnTo>
                  <a:pt x="26" y="25"/>
                </a:lnTo>
                <a:lnTo>
                  <a:pt x="28" y="23"/>
                </a:lnTo>
                <a:lnTo>
                  <a:pt x="29" y="22"/>
                </a:lnTo>
                <a:lnTo>
                  <a:pt x="31" y="21"/>
                </a:lnTo>
                <a:lnTo>
                  <a:pt x="33" y="19"/>
                </a:lnTo>
                <a:lnTo>
                  <a:pt x="35" y="18"/>
                </a:lnTo>
                <a:lnTo>
                  <a:pt x="37" y="16"/>
                </a:lnTo>
                <a:lnTo>
                  <a:pt x="39" y="16"/>
                </a:lnTo>
                <a:lnTo>
                  <a:pt x="42" y="15"/>
                </a:lnTo>
                <a:lnTo>
                  <a:pt x="43" y="14"/>
                </a:lnTo>
                <a:lnTo>
                  <a:pt x="46" y="14"/>
                </a:lnTo>
                <a:lnTo>
                  <a:pt x="48" y="12"/>
                </a:lnTo>
                <a:lnTo>
                  <a:pt x="50" y="12"/>
                </a:lnTo>
                <a:lnTo>
                  <a:pt x="52" y="12"/>
                </a:lnTo>
                <a:lnTo>
                  <a:pt x="55"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150" name="Freeform 68"/>
          <p:cNvSpPr>
            <a:spLocks/>
          </p:cNvSpPr>
          <p:nvPr/>
        </p:nvSpPr>
        <p:spPr bwMode="auto">
          <a:xfrm>
            <a:off x="6853238" y="3416300"/>
            <a:ext cx="90487" cy="96838"/>
          </a:xfrm>
          <a:custGeom>
            <a:avLst/>
            <a:gdLst>
              <a:gd name="T0" fmla="*/ 57 w 57"/>
              <a:gd name="T1" fmla="*/ 59 h 61"/>
              <a:gd name="T2" fmla="*/ 56 w 57"/>
              <a:gd name="T3" fmla="*/ 53 h 61"/>
              <a:gd name="T4" fmla="*/ 56 w 57"/>
              <a:gd name="T5" fmla="*/ 46 h 61"/>
              <a:gd name="T6" fmla="*/ 53 w 57"/>
              <a:gd name="T7" fmla="*/ 40 h 61"/>
              <a:gd name="T8" fmla="*/ 52 w 57"/>
              <a:gd name="T9" fmla="*/ 35 h 61"/>
              <a:gd name="T10" fmla="*/ 48 w 57"/>
              <a:gd name="T11" fmla="*/ 30 h 61"/>
              <a:gd name="T12" fmla="*/ 45 w 57"/>
              <a:gd name="T13" fmla="*/ 25 h 61"/>
              <a:gd name="T14" fmla="*/ 42 w 57"/>
              <a:gd name="T15" fmla="*/ 21 h 61"/>
              <a:gd name="T16" fmla="*/ 38 w 57"/>
              <a:gd name="T17" fmla="*/ 16 h 61"/>
              <a:gd name="T18" fmla="*/ 34 w 57"/>
              <a:gd name="T19" fmla="*/ 12 h 61"/>
              <a:gd name="T20" fmla="*/ 30 w 57"/>
              <a:gd name="T21" fmla="*/ 9 h 61"/>
              <a:gd name="T22" fmla="*/ 24 w 57"/>
              <a:gd name="T23" fmla="*/ 7 h 61"/>
              <a:gd name="T24" fmla="*/ 19 w 57"/>
              <a:gd name="T25" fmla="*/ 4 h 61"/>
              <a:gd name="T26" fmla="*/ 14 w 57"/>
              <a:gd name="T27" fmla="*/ 2 h 61"/>
              <a:gd name="T28" fmla="*/ 7 w 57"/>
              <a:gd name="T29" fmla="*/ 1 h 61"/>
              <a:gd name="T30" fmla="*/ 2 w 57"/>
              <a:gd name="T31" fmla="*/ 0 h 61"/>
              <a:gd name="T32" fmla="*/ 0 w 57"/>
              <a:gd name="T33" fmla="*/ 12 h 61"/>
              <a:gd name="T34" fmla="*/ 4 w 57"/>
              <a:gd name="T35" fmla="*/ 12 h 61"/>
              <a:gd name="T36" fmla="*/ 9 w 57"/>
              <a:gd name="T37" fmla="*/ 12 h 61"/>
              <a:gd name="T38" fmla="*/ 13 w 57"/>
              <a:gd name="T39" fmla="*/ 14 h 61"/>
              <a:gd name="T40" fmla="*/ 18 w 57"/>
              <a:gd name="T41" fmla="*/ 16 h 61"/>
              <a:gd name="T42" fmla="*/ 22 w 57"/>
              <a:gd name="T43" fmla="*/ 18 h 61"/>
              <a:gd name="T44" fmla="*/ 26 w 57"/>
              <a:gd name="T45" fmla="*/ 21 h 61"/>
              <a:gd name="T46" fmla="*/ 28 w 57"/>
              <a:gd name="T47" fmla="*/ 23 h 61"/>
              <a:gd name="T48" fmla="*/ 32 w 57"/>
              <a:gd name="T49" fmla="*/ 26 h 61"/>
              <a:gd name="T50" fmla="*/ 35 w 57"/>
              <a:gd name="T51" fmla="*/ 30 h 61"/>
              <a:gd name="T52" fmla="*/ 38 w 57"/>
              <a:gd name="T53" fmla="*/ 33 h 61"/>
              <a:gd name="T54" fmla="*/ 40 w 57"/>
              <a:gd name="T55" fmla="*/ 37 h 61"/>
              <a:gd name="T56" fmla="*/ 43 w 57"/>
              <a:gd name="T57" fmla="*/ 43 h 61"/>
              <a:gd name="T58" fmla="*/ 44 w 57"/>
              <a:gd name="T59" fmla="*/ 47 h 61"/>
              <a:gd name="T60" fmla="*/ 45 w 57"/>
              <a:gd name="T61" fmla="*/ 51 h 61"/>
              <a:gd name="T62" fmla="*/ 45 w 57"/>
              <a:gd name="T63" fmla="*/ 57 h 61"/>
              <a:gd name="T64" fmla="*/ 47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61"/>
                </a:moveTo>
                <a:lnTo>
                  <a:pt x="57" y="59"/>
                </a:lnTo>
                <a:lnTo>
                  <a:pt x="57" y="56"/>
                </a:lnTo>
                <a:lnTo>
                  <a:pt x="56" y="53"/>
                </a:lnTo>
                <a:lnTo>
                  <a:pt x="56" y="50"/>
                </a:lnTo>
                <a:lnTo>
                  <a:pt x="56" y="46"/>
                </a:lnTo>
                <a:lnTo>
                  <a:pt x="55" y="43"/>
                </a:lnTo>
                <a:lnTo>
                  <a:pt x="53" y="40"/>
                </a:lnTo>
                <a:lnTo>
                  <a:pt x="52" y="37"/>
                </a:lnTo>
                <a:lnTo>
                  <a:pt x="52" y="35"/>
                </a:lnTo>
                <a:lnTo>
                  <a:pt x="51" y="32"/>
                </a:lnTo>
                <a:lnTo>
                  <a:pt x="48" y="30"/>
                </a:lnTo>
                <a:lnTo>
                  <a:pt x="47" y="28"/>
                </a:lnTo>
                <a:lnTo>
                  <a:pt x="45" y="25"/>
                </a:lnTo>
                <a:lnTo>
                  <a:pt x="44" y="22"/>
                </a:lnTo>
                <a:lnTo>
                  <a:pt x="42" y="21"/>
                </a:lnTo>
                <a:lnTo>
                  <a:pt x="40" y="18"/>
                </a:lnTo>
                <a:lnTo>
                  <a:pt x="38" y="16"/>
                </a:lnTo>
                <a:lnTo>
                  <a:pt x="36" y="14"/>
                </a:lnTo>
                <a:lnTo>
                  <a:pt x="34" y="12"/>
                </a:lnTo>
                <a:lnTo>
                  <a:pt x="31" y="11"/>
                </a:lnTo>
                <a:lnTo>
                  <a:pt x="30" y="9"/>
                </a:lnTo>
                <a:lnTo>
                  <a:pt x="27" y="8"/>
                </a:lnTo>
                <a:lnTo>
                  <a:pt x="24" y="7"/>
                </a:lnTo>
                <a:lnTo>
                  <a:pt x="22" y="5"/>
                </a:lnTo>
                <a:lnTo>
                  <a:pt x="19" y="4"/>
                </a:lnTo>
                <a:lnTo>
                  <a:pt x="17" y="2"/>
                </a:lnTo>
                <a:lnTo>
                  <a:pt x="14" y="2"/>
                </a:lnTo>
                <a:lnTo>
                  <a:pt x="11" y="1"/>
                </a:lnTo>
                <a:lnTo>
                  <a:pt x="7" y="1"/>
                </a:lnTo>
                <a:lnTo>
                  <a:pt x="5" y="1"/>
                </a:lnTo>
                <a:lnTo>
                  <a:pt x="2" y="0"/>
                </a:lnTo>
                <a:lnTo>
                  <a:pt x="0" y="0"/>
                </a:lnTo>
                <a:lnTo>
                  <a:pt x="0" y="12"/>
                </a:lnTo>
                <a:lnTo>
                  <a:pt x="2" y="12"/>
                </a:lnTo>
                <a:lnTo>
                  <a:pt x="4" y="12"/>
                </a:lnTo>
                <a:lnTo>
                  <a:pt x="6" y="12"/>
                </a:lnTo>
                <a:lnTo>
                  <a:pt x="9" y="12"/>
                </a:lnTo>
                <a:lnTo>
                  <a:pt x="11" y="14"/>
                </a:lnTo>
                <a:lnTo>
                  <a:pt x="13" y="14"/>
                </a:lnTo>
                <a:lnTo>
                  <a:pt x="15" y="15"/>
                </a:lnTo>
                <a:lnTo>
                  <a:pt x="18" y="16"/>
                </a:lnTo>
                <a:lnTo>
                  <a:pt x="19" y="16"/>
                </a:lnTo>
                <a:lnTo>
                  <a:pt x="22" y="18"/>
                </a:lnTo>
                <a:lnTo>
                  <a:pt x="23" y="19"/>
                </a:lnTo>
                <a:lnTo>
                  <a:pt x="26" y="21"/>
                </a:lnTo>
                <a:lnTo>
                  <a:pt x="27" y="22"/>
                </a:lnTo>
                <a:lnTo>
                  <a:pt x="28" y="23"/>
                </a:lnTo>
                <a:lnTo>
                  <a:pt x="31" y="25"/>
                </a:lnTo>
                <a:lnTo>
                  <a:pt x="32" y="26"/>
                </a:lnTo>
                <a:lnTo>
                  <a:pt x="34" y="28"/>
                </a:lnTo>
                <a:lnTo>
                  <a:pt x="35" y="30"/>
                </a:lnTo>
                <a:lnTo>
                  <a:pt x="36" y="32"/>
                </a:lnTo>
                <a:lnTo>
                  <a:pt x="38" y="33"/>
                </a:lnTo>
                <a:lnTo>
                  <a:pt x="39" y="36"/>
                </a:lnTo>
                <a:lnTo>
                  <a:pt x="40" y="37"/>
                </a:lnTo>
                <a:lnTo>
                  <a:pt x="42" y="40"/>
                </a:lnTo>
                <a:lnTo>
                  <a:pt x="43" y="43"/>
                </a:lnTo>
                <a:lnTo>
                  <a:pt x="43" y="44"/>
                </a:lnTo>
                <a:lnTo>
                  <a:pt x="44" y="47"/>
                </a:lnTo>
                <a:lnTo>
                  <a:pt x="44" y="50"/>
                </a:lnTo>
                <a:lnTo>
                  <a:pt x="45" y="51"/>
                </a:lnTo>
                <a:lnTo>
                  <a:pt x="45" y="54"/>
                </a:lnTo>
                <a:lnTo>
                  <a:pt x="45" y="57"/>
                </a:lnTo>
                <a:lnTo>
                  <a:pt x="45" y="60"/>
                </a:lnTo>
                <a:lnTo>
                  <a:pt x="47" y="61"/>
                </a:lnTo>
                <a:lnTo>
                  <a:pt x="57" y="61"/>
                </a:lnTo>
                <a:close/>
              </a:path>
            </a:pathLst>
          </a:custGeom>
          <a:solidFill>
            <a:schemeClr val="tx1"/>
          </a:solidFill>
          <a:ln w="9525">
            <a:solidFill>
              <a:schemeClr val="tx1"/>
            </a:solidFill>
            <a:round/>
            <a:headEnd/>
            <a:tailEnd/>
          </a:ln>
        </p:spPr>
        <p:txBody>
          <a:bodyPr/>
          <a:lstStyle/>
          <a:p>
            <a:endParaRPr lang="en-US"/>
          </a:p>
        </p:txBody>
      </p:sp>
      <p:sp>
        <p:nvSpPr>
          <p:cNvPr id="46151" name="Freeform 69"/>
          <p:cNvSpPr>
            <a:spLocks/>
          </p:cNvSpPr>
          <p:nvPr/>
        </p:nvSpPr>
        <p:spPr bwMode="auto">
          <a:xfrm>
            <a:off x="6686550" y="3416300"/>
            <a:ext cx="90488" cy="96838"/>
          </a:xfrm>
          <a:custGeom>
            <a:avLst/>
            <a:gdLst>
              <a:gd name="T0" fmla="*/ 3 w 57"/>
              <a:gd name="T1" fmla="*/ 12 h 61"/>
              <a:gd name="T2" fmla="*/ 6 w 57"/>
              <a:gd name="T3" fmla="*/ 12 h 61"/>
              <a:gd name="T4" fmla="*/ 12 w 57"/>
              <a:gd name="T5" fmla="*/ 14 h 61"/>
              <a:gd name="T6" fmla="*/ 16 w 57"/>
              <a:gd name="T7" fmla="*/ 15 h 61"/>
              <a:gd name="T8" fmla="*/ 20 w 57"/>
              <a:gd name="T9" fmla="*/ 16 h 61"/>
              <a:gd name="T10" fmla="*/ 23 w 57"/>
              <a:gd name="T11" fmla="*/ 19 h 61"/>
              <a:gd name="T12" fmla="*/ 27 w 57"/>
              <a:gd name="T13" fmla="*/ 22 h 61"/>
              <a:gd name="T14" fmla="*/ 31 w 57"/>
              <a:gd name="T15" fmla="*/ 25 h 61"/>
              <a:gd name="T16" fmla="*/ 34 w 57"/>
              <a:gd name="T17" fmla="*/ 28 h 61"/>
              <a:gd name="T18" fmla="*/ 38 w 57"/>
              <a:gd name="T19" fmla="*/ 32 h 61"/>
              <a:gd name="T20" fmla="*/ 40 w 57"/>
              <a:gd name="T21" fmla="*/ 36 h 61"/>
              <a:gd name="T22" fmla="*/ 42 w 57"/>
              <a:gd name="T23" fmla="*/ 40 h 61"/>
              <a:gd name="T24" fmla="*/ 44 w 57"/>
              <a:gd name="T25" fmla="*/ 44 h 61"/>
              <a:gd name="T26" fmla="*/ 46 w 57"/>
              <a:gd name="T27" fmla="*/ 50 h 61"/>
              <a:gd name="T28" fmla="*/ 46 w 57"/>
              <a:gd name="T29" fmla="*/ 54 h 61"/>
              <a:gd name="T30" fmla="*/ 47 w 57"/>
              <a:gd name="T31" fmla="*/ 60 h 61"/>
              <a:gd name="T32" fmla="*/ 57 w 57"/>
              <a:gd name="T33" fmla="*/ 61 h 61"/>
              <a:gd name="T34" fmla="*/ 57 w 57"/>
              <a:gd name="T35" fmla="*/ 56 h 61"/>
              <a:gd name="T36" fmla="*/ 56 w 57"/>
              <a:gd name="T37" fmla="*/ 50 h 61"/>
              <a:gd name="T38" fmla="*/ 55 w 57"/>
              <a:gd name="T39" fmla="*/ 43 h 61"/>
              <a:gd name="T40" fmla="*/ 54 w 57"/>
              <a:gd name="T41" fmla="*/ 37 h 61"/>
              <a:gd name="T42" fmla="*/ 51 w 57"/>
              <a:gd name="T43" fmla="*/ 32 h 61"/>
              <a:gd name="T44" fmla="*/ 48 w 57"/>
              <a:gd name="T45" fmla="*/ 28 h 61"/>
              <a:gd name="T46" fmla="*/ 44 w 57"/>
              <a:gd name="T47" fmla="*/ 22 h 61"/>
              <a:gd name="T48" fmla="*/ 40 w 57"/>
              <a:gd name="T49" fmla="*/ 18 h 61"/>
              <a:gd name="T50" fmla="*/ 37 w 57"/>
              <a:gd name="T51" fmla="*/ 14 h 61"/>
              <a:gd name="T52" fmla="*/ 33 w 57"/>
              <a:gd name="T53" fmla="*/ 11 h 61"/>
              <a:gd name="T54" fmla="*/ 27 w 57"/>
              <a:gd name="T55" fmla="*/ 8 h 61"/>
              <a:gd name="T56" fmla="*/ 22 w 57"/>
              <a:gd name="T57" fmla="*/ 5 h 61"/>
              <a:gd name="T58" fmla="*/ 17 w 57"/>
              <a:gd name="T59" fmla="*/ 2 h 61"/>
              <a:gd name="T60" fmla="*/ 12 w 57"/>
              <a:gd name="T61" fmla="*/ 1 h 61"/>
              <a:gd name="T62" fmla="*/ 5 w 57"/>
              <a:gd name="T63" fmla="*/ 1 h 61"/>
              <a:gd name="T64" fmla="*/ 0 w 5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0" y="12"/>
                </a:moveTo>
                <a:lnTo>
                  <a:pt x="3" y="12"/>
                </a:lnTo>
                <a:lnTo>
                  <a:pt x="5" y="12"/>
                </a:lnTo>
                <a:lnTo>
                  <a:pt x="6" y="12"/>
                </a:lnTo>
                <a:lnTo>
                  <a:pt x="9" y="12"/>
                </a:lnTo>
                <a:lnTo>
                  <a:pt x="12" y="14"/>
                </a:lnTo>
                <a:lnTo>
                  <a:pt x="14" y="14"/>
                </a:lnTo>
                <a:lnTo>
                  <a:pt x="16" y="15"/>
                </a:lnTo>
                <a:lnTo>
                  <a:pt x="18" y="16"/>
                </a:lnTo>
                <a:lnTo>
                  <a:pt x="20" y="16"/>
                </a:lnTo>
                <a:lnTo>
                  <a:pt x="22" y="18"/>
                </a:lnTo>
                <a:lnTo>
                  <a:pt x="23" y="19"/>
                </a:lnTo>
                <a:lnTo>
                  <a:pt x="26" y="21"/>
                </a:lnTo>
                <a:lnTo>
                  <a:pt x="27" y="22"/>
                </a:lnTo>
                <a:lnTo>
                  <a:pt x="30" y="23"/>
                </a:lnTo>
                <a:lnTo>
                  <a:pt x="31" y="25"/>
                </a:lnTo>
                <a:lnTo>
                  <a:pt x="33" y="26"/>
                </a:lnTo>
                <a:lnTo>
                  <a:pt x="34" y="28"/>
                </a:lnTo>
                <a:lnTo>
                  <a:pt x="37" y="30"/>
                </a:lnTo>
                <a:lnTo>
                  <a:pt x="38" y="32"/>
                </a:lnTo>
                <a:lnTo>
                  <a:pt x="39" y="33"/>
                </a:lnTo>
                <a:lnTo>
                  <a:pt x="40" y="36"/>
                </a:lnTo>
                <a:lnTo>
                  <a:pt x="40" y="37"/>
                </a:lnTo>
                <a:lnTo>
                  <a:pt x="42" y="40"/>
                </a:lnTo>
                <a:lnTo>
                  <a:pt x="43" y="43"/>
                </a:lnTo>
                <a:lnTo>
                  <a:pt x="44" y="44"/>
                </a:lnTo>
                <a:lnTo>
                  <a:pt x="44" y="47"/>
                </a:lnTo>
                <a:lnTo>
                  <a:pt x="46" y="50"/>
                </a:lnTo>
                <a:lnTo>
                  <a:pt x="46" y="51"/>
                </a:lnTo>
                <a:lnTo>
                  <a:pt x="46" y="54"/>
                </a:lnTo>
                <a:lnTo>
                  <a:pt x="47" y="57"/>
                </a:lnTo>
                <a:lnTo>
                  <a:pt x="47" y="60"/>
                </a:lnTo>
                <a:lnTo>
                  <a:pt x="47" y="61"/>
                </a:lnTo>
                <a:lnTo>
                  <a:pt x="57" y="61"/>
                </a:lnTo>
                <a:lnTo>
                  <a:pt x="57" y="59"/>
                </a:lnTo>
                <a:lnTo>
                  <a:pt x="57" y="56"/>
                </a:lnTo>
                <a:lnTo>
                  <a:pt x="57" y="53"/>
                </a:lnTo>
                <a:lnTo>
                  <a:pt x="56" y="50"/>
                </a:lnTo>
                <a:lnTo>
                  <a:pt x="56" y="46"/>
                </a:lnTo>
                <a:lnTo>
                  <a:pt x="55" y="43"/>
                </a:lnTo>
                <a:lnTo>
                  <a:pt x="54" y="40"/>
                </a:lnTo>
                <a:lnTo>
                  <a:pt x="54" y="37"/>
                </a:lnTo>
                <a:lnTo>
                  <a:pt x="52" y="35"/>
                </a:lnTo>
                <a:lnTo>
                  <a:pt x="51" y="32"/>
                </a:lnTo>
                <a:lnTo>
                  <a:pt x="50" y="30"/>
                </a:lnTo>
                <a:lnTo>
                  <a:pt x="48" y="28"/>
                </a:lnTo>
                <a:lnTo>
                  <a:pt x="46" y="25"/>
                </a:lnTo>
                <a:lnTo>
                  <a:pt x="44" y="22"/>
                </a:lnTo>
                <a:lnTo>
                  <a:pt x="43" y="21"/>
                </a:lnTo>
                <a:lnTo>
                  <a:pt x="40" y="18"/>
                </a:lnTo>
                <a:lnTo>
                  <a:pt x="39" y="16"/>
                </a:lnTo>
                <a:lnTo>
                  <a:pt x="37" y="14"/>
                </a:lnTo>
                <a:lnTo>
                  <a:pt x="34" y="12"/>
                </a:lnTo>
                <a:lnTo>
                  <a:pt x="33" y="11"/>
                </a:lnTo>
                <a:lnTo>
                  <a:pt x="30" y="9"/>
                </a:lnTo>
                <a:lnTo>
                  <a:pt x="27" y="8"/>
                </a:lnTo>
                <a:lnTo>
                  <a:pt x="25" y="7"/>
                </a:lnTo>
                <a:lnTo>
                  <a:pt x="22" y="5"/>
                </a:lnTo>
                <a:lnTo>
                  <a:pt x="20" y="4"/>
                </a:lnTo>
                <a:lnTo>
                  <a:pt x="17" y="2"/>
                </a:lnTo>
                <a:lnTo>
                  <a:pt x="14" y="2"/>
                </a:lnTo>
                <a:lnTo>
                  <a:pt x="12" y="1"/>
                </a:lnTo>
                <a:lnTo>
                  <a:pt x="9" y="1"/>
                </a:lnTo>
                <a:lnTo>
                  <a:pt x="5" y="1"/>
                </a:lnTo>
                <a:lnTo>
                  <a:pt x="3"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152" name="Freeform 70"/>
          <p:cNvSpPr>
            <a:spLocks/>
          </p:cNvSpPr>
          <p:nvPr/>
        </p:nvSpPr>
        <p:spPr bwMode="auto">
          <a:xfrm>
            <a:off x="6594475" y="3416300"/>
            <a:ext cx="92075" cy="96838"/>
          </a:xfrm>
          <a:custGeom>
            <a:avLst/>
            <a:gdLst>
              <a:gd name="T0" fmla="*/ 11 w 58"/>
              <a:gd name="T1" fmla="*/ 60 h 61"/>
              <a:gd name="T2" fmla="*/ 12 w 58"/>
              <a:gd name="T3" fmla="*/ 54 h 61"/>
              <a:gd name="T4" fmla="*/ 12 w 58"/>
              <a:gd name="T5" fmla="*/ 50 h 61"/>
              <a:gd name="T6" fmla="*/ 13 w 58"/>
              <a:gd name="T7" fmla="*/ 44 h 61"/>
              <a:gd name="T8" fmla="*/ 16 w 58"/>
              <a:gd name="T9" fmla="*/ 40 h 61"/>
              <a:gd name="T10" fmla="*/ 17 w 58"/>
              <a:gd name="T11" fmla="*/ 36 h 61"/>
              <a:gd name="T12" fmla="*/ 20 w 58"/>
              <a:gd name="T13" fmla="*/ 32 h 61"/>
              <a:gd name="T14" fmla="*/ 24 w 58"/>
              <a:gd name="T15" fmla="*/ 28 h 61"/>
              <a:gd name="T16" fmla="*/ 26 w 58"/>
              <a:gd name="T17" fmla="*/ 25 h 61"/>
              <a:gd name="T18" fmla="*/ 30 w 58"/>
              <a:gd name="T19" fmla="*/ 22 h 61"/>
              <a:gd name="T20" fmla="*/ 33 w 58"/>
              <a:gd name="T21" fmla="*/ 19 h 61"/>
              <a:gd name="T22" fmla="*/ 38 w 58"/>
              <a:gd name="T23" fmla="*/ 16 h 61"/>
              <a:gd name="T24" fmla="*/ 42 w 58"/>
              <a:gd name="T25" fmla="*/ 15 h 61"/>
              <a:gd name="T26" fmla="*/ 46 w 58"/>
              <a:gd name="T27" fmla="*/ 14 h 61"/>
              <a:gd name="T28" fmla="*/ 51 w 58"/>
              <a:gd name="T29" fmla="*/ 12 h 61"/>
              <a:gd name="T30" fmla="*/ 55 w 58"/>
              <a:gd name="T31" fmla="*/ 12 h 61"/>
              <a:gd name="T32" fmla="*/ 58 w 58"/>
              <a:gd name="T33" fmla="*/ 0 h 61"/>
              <a:gd name="T34" fmla="*/ 51 w 58"/>
              <a:gd name="T35" fmla="*/ 1 h 61"/>
              <a:gd name="T36" fmla="*/ 46 w 58"/>
              <a:gd name="T37" fmla="*/ 1 h 61"/>
              <a:gd name="T38" fmla="*/ 41 w 58"/>
              <a:gd name="T39" fmla="*/ 2 h 61"/>
              <a:gd name="T40" fmla="*/ 36 w 58"/>
              <a:gd name="T41" fmla="*/ 5 h 61"/>
              <a:gd name="T42" fmla="*/ 30 w 58"/>
              <a:gd name="T43" fmla="*/ 8 h 61"/>
              <a:gd name="T44" fmla="*/ 25 w 58"/>
              <a:gd name="T45" fmla="*/ 11 h 61"/>
              <a:gd name="T46" fmla="*/ 21 w 58"/>
              <a:gd name="T47" fmla="*/ 14 h 61"/>
              <a:gd name="T48" fmla="*/ 17 w 58"/>
              <a:gd name="T49" fmla="*/ 18 h 61"/>
              <a:gd name="T50" fmla="*/ 13 w 58"/>
              <a:gd name="T51" fmla="*/ 22 h 61"/>
              <a:gd name="T52" fmla="*/ 9 w 58"/>
              <a:gd name="T53" fmla="*/ 28 h 61"/>
              <a:gd name="T54" fmla="*/ 7 w 58"/>
              <a:gd name="T55" fmla="*/ 32 h 61"/>
              <a:gd name="T56" fmla="*/ 4 w 58"/>
              <a:gd name="T57" fmla="*/ 37 h 61"/>
              <a:gd name="T58" fmla="*/ 3 w 58"/>
              <a:gd name="T59" fmla="*/ 43 h 61"/>
              <a:gd name="T60" fmla="*/ 2 w 58"/>
              <a:gd name="T61" fmla="*/ 50 h 61"/>
              <a:gd name="T62" fmla="*/ 0 w 58"/>
              <a:gd name="T63" fmla="*/ 56 h 61"/>
              <a:gd name="T64" fmla="*/ 0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11" y="61"/>
                </a:moveTo>
                <a:lnTo>
                  <a:pt x="11" y="60"/>
                </a:lnTo>
                <a:lnTo>
                  <a:pt x="11" y="57"/>
                </a:lnTo>
                <a:lnTo>
                  <a:pt x="12" y="54"/>
                </a:lnTo>
                <a:lnTo>
                  <a:pt x="12" y="51"/>
                </a:lnTo>
                <a:lnTo>
                  <a:pt x="12" y="50"/>
                </a:lnTo>
                <a:lnTo>
                  <a:pt x="13" y="47"/>
                </a:lnTo>
                <a:lnTo>
                  <a:pt x="13" y="44"/>
                </a:lnTo>
                <a:lnTo>
                  <a:pt x="15" y="43"/>
                </a:lnTo>
                <a:lnTo>
                  <a:pt x="16" y="40"/>
                </a:lnTo>
                <a:lnTo>
                  <a:pt x="17" y="37"/>
                </a:lnTo>
                <a:lnTo>
                  <a:pt x="17" y="36"/>
                </a:lnTo>
                <a:lnTo>
                  <a:pt x="19" y="33"/>
                </a:lnTo>
                <a:lnTo>
                  <a:pt x="20" y="32"/>
                </a:lnTo>
                <a:lnTo>
                  <a:pt x="21" y="30"/>
                </a:lnTo>
                <a:lnTo>
                  <a:pt x="24" y="28"/>
                </a:lnTo>
                <a:lnTo>
                  <a:pt x="25" y="26"/>
                </a:lnTo>
                <a:lnTo>
                  <a:pt x="26" y="25"/>
                </a:lnTo>
                <a:lnTo>
                  <a:pt x="28" y="23"/>
                </a:lnTo>
                <a:lnTo>
                  <a:pt x="30" y="22"/>
                </a:lnTo>
                <a:lnTo>
                  <a:pt x="32" y="21"/>
                </a:lnTo>
                <a:lnTo>
                  <a:pt x="33" y="19"/>
                </a:lnTo>
                <a:lnTo>
                  <a:pt x="36" y="18"/>
                </a:lnTo>
                <a:lnTo>
                  <a:pt x="38" y="16"/>
                </a:lnTo>
                <a:lnTo>
                  <a:pt x="40" y="16"/>
                </a:lnTo>
                <a:lnTo>
                  <a:pt x="42" y="15"/>
                </a:lnTo>
                <a:lnTo>
                  <a:pt x="44" y="14"/>
                </a:lnTo>
                <a:lnTo>
                  <a:pt x="46" y="14"/>
                </a:lnTo>
                <a:lnTo>
                  <a:pt x="49" y="12"/>
                </a:lnTo>
                <a:lnTo>
                  <a:pt x="51" y="12"/>
                </a:lnTo>
                <a:lnTo>
                  <a:pt x="53" y="12"/>
                </a:lnTo>
                <a:lnTo>
                  <a:pt x="55" y="12"/>
                </a:lnTo>
                <a:lnTo>
                  <a:pt x="58" y="12"/>
                </a:lnTo>
                <a:lnTo>
                  <a:pt x="58" y="0"/>
                </a:lnTo>
                <a:lnTo>
                  <a:pt x="55" y="0"/>
                </a:lnTo>
                <a:lnTo>
                  <a:pt x="51" y="1"/>
                </a:lnTo>
                <a:lnTo>
                  <a:pt x="49" y="1"/>
                </a:lnTo>
                <a:lnTo>
                  <a:pt x="46" y="1"/>
                </a:lnTo>
                <a:lnTo>
                  <a:pt x="44" y="2"/>
                </a:lnTo>
                <a:lnTo>
                  <a:pt x="41" y="2"/>
                </a:lnTo>
                <a:lnTo>
                  <a:pt x="38" y="4"/>
                </a:lnTo>
                <a:lnTo>
                  <a:pt x="36" y="5"/>
                </a:lnTo>
                <a:lnTo>
                  <a:pt x="33" y="7"/>
                </a:lnTo>
                <a:lnTo>
                  <a:pt x="30" y="8"/>
                </a:lnTo>
                <a:lnTo>
                  <a:pt x="28" y="9"/>
                </a:lnTo>
                <a:lnTo>
                  <a:pt x="25" y="11"/>
                </a:lnTo>
                <a:lnTo>
                  <a:pt x="24" y="12"/>
                </a:lnTo>
                <a:lnTo>
                  <a:pt x="21" y="14"/>
                </a:lnTo>
                <a:lnTo>
                  <a:pt x="19" y="16"/>
                </a:lnTo>
                <a:lnTo>
                  <a:pt x="17" y="18"/>
                </a:lnTo>
                <a:lnTo>
                  <a:pt x="15" y="21"/>
                </a:lnTo>
                <a:lnTo>
                  <a:pt x="13" y="22"/>
                </a:lnTo>
                <a:lnTo>
                  <a:pt x="12" y="25"/>
                </a:lnTo>
                <a:lnTo>
                  <a:pt x="9" y="28"/>
                </a:lnTo>
                <a:lnTo>
                  <a:pt x="8" y="30"/>
                </a:lnTo>
                <a:lnTo>
                  <a:pt x="7" y="32"/>
                </a:lnTo>
                <a:lnTo>
                  <a:pt x="6" y="35"/>
                </a:lnTo>
                <a:lnTo>
                  <a:pt x="4" y="37"/>
                </a:lnTo>
                <a:lnTo>
                  <a:pt x="4" y="40"/>
                </a:lnTo>
                <a:lnTo>
                  <a:pt x="3" y="43"/>
                </a:lnTo>
                <a:lnTo>
                  <a:pt x="2" y="46"/>
                </a:lnTo>
                <a:lnTo>
                  <a:pt x="2" y="50"/>
                </a:lnTo>
                <a:lnTo>
                  <a:pt x="0" y="53"/>
                </a:lnTo>
                <a:lnTo>
                  <a:pt x="0" y="56"/>
                </a:lnTo>
                <a:lnTo>
                  <a:pt x="0" y="59"/>
                </a:lnTo>
                <a:lnTo>
                  <a:pt x="0" y="61"/>
                </a:lnTo>
                <a:lnTo>
                  <a:pt x="11" y="61"/>
                </a:lnTo>
                <a:close/>
              </a:path>
            </a:pathLst>
          </a:custGeom>
          <a:solidFill>
            <a:schemeClr val="tx1"/>
          </a:solidFill>
          <a:ln w="9525">
            <a:solidFill>
              <a:schemeClr val="tx1"/>
            </a:solidFill>
            <a:round/>
            <a:headEnd/>
            <a:tailEnd/>
          </a:ln>
        </p:spPr>
        <p:txBody>
          <a:bodyPr/>
          <a:lstStyle/>
          <a:p>
            <a:endParaRPr lang="en-US"/>
          </a:p>
        </p:txBody>
      </p:sp>
      <p:sp>
        <p:nvSpPr>
          <p:cNvPr id="46153" name="Freeform 71"/>
          <p:cNvSpPr>
            <a:spLocks/>
          </p:cNvSpPr>
          <p:nvPr/>
        </p:nvSpPr>
        <p:spPr bwMode="auto">
          <a:xfrm>
            <a:off x="6429375" y="3416300"/>
            <a:ext cx="90488" cy="96838"/>
          </a:xfrm>
          <a:custGeom>
            <a:avLst/>
            <a:gdLst>
              <a:gd name="T0" fmla="*/ 55 w 57"/>
              <a:gd name="T1" fmla="*/ 0 h 61"/>
              <a:gd name="T2" fmla="*/ 48 w 57"/>
              <a:gd name="T3" fmla="*/ 1 h 61"/>
              <a:gd name="T4" fmla="*/ 43 w 57"/>
              <a:gd name="T5" fmla="*/ 2 h 61"/>
              <a:gd name="T6" fmla="*/ 38 w 57"/>
              <a:gd name="T7" fmla="*/ 4 h 61"/>
              <a:gd name="T8" fmla="*/ 32 w 57"/>
              <a:gd name="T9" fmla="*/ 7 h 61"/>
              <a:gd name="T10" fmla="*/ 27 w 57"/>
              <a:gd name="T11" fmla="*/ 9 h 61"/>
              <a:gd name="T12" fmla="*/ 23 w 57"/>
              <a:gd name="T13" fmla="*/ 12 h 61"/>
              <a:gd name="T14" fmla="*/ 19 w 57"/>
              <a:gd name="T15" fmla="*/ 16 h 61"/>
              <a:gd name="T16" fmla="*/ 15 w 57"/>
              <a:gd name="T17" fmla="*/ 21 h 61"/>
              <a:gd name="T18" fmla="*/ 11 w 57"/>
              <a:gd name="T19" fmla="*/ 25 h 61"/>
              <a:gd name="T20" fmla="*/ 7 w 57"/>
              <a:gd name="T21" fmla="*/ 30 h 61"/>
              <a:gd name="T22" fmla="*/ 5 w 57"/>
              <a:gd name="T23" fmla="*/ 35 h 61"/>
              <a:gd name="T24" fmla="*/ 4 w 57"/>
              <a:gd name="T25" fmla="*/ 40 h 61"/>
              <a:gd name="T26" fmla="*/ 1 w 57"/>
              <a:gd name="T27" fmla="*/ 46 h 61"/>
              <a:gd name="T28" fmla="*/ 1 w 57"/>
              <a:gd name="T29" fmla="*/ 53 h 61"/>
              <a:gd name="T30" fmla="*/ 0 w 57"/>
              <a:gd name="T31" fmla="*/ 59 h 61"/>
              <a:gd name="T32" fmla="*/ 10 w 57"/>
              <a:gd name="T33" fmla="*/ 61 h 61"/>
              <a:gd name="T34" fmla="*/ 11 w 57"/>
              <a:gd name="T35" fmla="*/ 57 h 61"/>
              <a:gd name="T36" fmla="*/ 11 w 57"/>
              <a:gd name="T37" fmla="*/ 51 h 61"/>
              <a:gd name="T38" fmla="*/ 13 w 57"/>
              <a:gd name="T39" fmla="*/ 47 h 61"/>
              <a:gd name="T40" fmla="*/ 14 w 57"/>
              <a:gd name="T41" fmla="*/ 43 h 61"/>
              <a:gd name="T42" fmla="*/ 17 w 57"/>
              <a:gd name="T43" fmla="*/ 37 h 61"/>
              <a:gd name="T44" fmla="*/ 19 w 57"/>
              <a:gd name="T45" fmla="*/ 33 h 61"/>
              <a:gd name="T46" fmla="*/ 22 w 57"/>
              <a:gd name="T47" fmla="*/ 30 h 61"/>
              <a:gd name="T48" fmla="*/ 24 w 57"/>
              <a:gd name="T49" fmla="*/ 26 h 61"/>
              <a:gd name="T50" fmla="*/ 27 w 57"/>
              <a:gd name="T51" fmla="*/ 23 h 61"/>
              <a:gd name="T52" fmla="*/ 31 w 57"/>
              <a:gd name="T53" fmla="*/ 21 h 61"/>
              <a:gd name="T54" fmla="*/ 35 w 57"/>
              <a:gd name="T55" fmla="*/ 18 h 61"/>
              <a:gd name="T56" fmla="*/ 39 w 57"/>
              <a:gd name="T57" fmla="*/ 16 h 61"/>
              <a:gd name="T58" fmla="*/ 44 w 57"/>
              <a:gd name="T59" fmla="*/ 14 h 61"/>
              <a:gd name="T60" fmla="*/ 48 w 57"/>
              <a:gd name="T61" fmla="*/ 12 h 61"/>
              <a:gd name="T62" fmla="*/ 52 w 57"/>
              <a:gd name="T63" fmla="*/ 12 h 61"/>
              <a:gd name="T64" fmla="*/ 57 w 57"/>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0"/>
                </a:moveTo>
                <a:lnTo>
                  <a:pt x="55" y="0"/>
                </a:lnTo>
                <a:lnTo>
                  <a:pt x="52" y="1"/>
                </a:lnTo>
                <a:lnTo>
                  <a:pt x="48" y="1"/>
                </a:lnTo>
                <a:lnTo>
                  <a:pt x="45" y="1"/>
                </a:lnTo>
                <a:lnTo>
                  <a:pt x="43" y="2"/>
                </a:lnTo>
                <a:lnTo>
                  <a:pt x="40" y="2"/>
                </a:lnTo>
                <a:lnTo>
                  <a:pt x="38" y="4"/>
                </a:lnTo>
                <a:lnTo>
                  <a:pt x="35" y="5"/>
                </a:lnTo>
                <a:lnTo>
                  <a:pt x="32" y="7"/>
                </a:lnTo>
                <a:lnTo>
                  <a:pt x="30" y="8"/>
                </a:lnTo>
                <a:lnTo>
                  <a:pt x="27" y="9"/>
                </a:lnTo>
                <a:lnTo>
                  <a:pt x="26" y="11"/>
                </a:lnTo>
                <a:lnTo>
                  <a:pt x="23" y="12"/>
                </a:lnTo>
                <a:lnTo>
                  <a:pt x="21" y="14"/>
                </a:lnTo>
                <a:lnTo>
                  <a:pt x="19" y="16"/>
                </a:lnTo>
                <a:lnTo>
                  <a:pt x="17" y="18"/>
                </a:lnTo>
                <a:lnTo>
                  <a:pt x="15" y="21"/>
                </a:lnTo>
                <a:lnTo>
                  <a:pt x="13" y="22"/>
                </a:lnTo>
                <a:lnTo>
                  <a:pt x="11" y="25"/>
                </a:lnTo>
                <a:lnTo>
                  <a:pt x="10" y="28"/>
                </a:lnTo>
                <a:lnTo>
                  <a:pt x="7" y="30"/>
                </a:lnTo>
                <a:lnTo>
                  <a:pt x="6" y="32"/>
                </a:lnTo>
                <a:lnTo>
                  <a:pt x="5" y="35"/>
                </a:lnTo>
                <a:lnTo>
                  <a:pt x="5" y="37"/>
                </a:lnTo>
                <a:lnTo>
                  <a:pt x="4" y="40"/>
                </a:lnTo>
                <a:lnTo>
                  <a:pt x="2" y="43"/>
                </a:lnTo>
                <a:lnTo>
                  <a:pt x="1" y="46"/>
                </a:lnTo>
                <a:lnTo>
                  <a:pt x="1" y="50"/>
                </a:lnTo>
                <a:lnTo>
                  <a:pt x="1" y="53"/>
                </a:lnTo>
                <a:lnTo>
                  <a:pt x="0" y="56"/>
                </a:lnTo>
                <a:lnTo>
                  <a:pt x="0" y="59"/>
                </a:lnTo>
                <a:lnTo>
                  <a:pt x="0" y="61"/>
                </a:lnTo>
                <a:lnTo>
                  <a:pt x="10" y="61"/>
                </a:lnTo>
                <a:lnTo>
                  <a:pt x="10" y="60"/>
                </a:lnTo>
                <a:lnTo>
                  <a:pt x="11" y="57"/>
                </a:lnTo>
                <a:lnTo>
                  <a:pt x="11" y="54"/>
                </a:lnTo>
                <a:lnTo>
                  <a:pt x="11" y="51"/>
                </a:lnTo>
                <a:lnTo>
                  <a:pt x="13" y="50"/>
                </a:lnTo>
                <a:lnTo>
                  <a:pt x="13" y="47"/>
                </a:lnTo>
                <a:lnTo>
                  <a:pt x="14" y="44"/>
                </a:lnTo>
                <a:lnTo>
                  <a:pt x="14" y="43"/>
                </a:lnTo>
                <a:lnTo>
                  <a:pt x="15" y="40"/>
                </a:lnTo>
                <a:lnTo>
                  <a:pt x="17" y="37"/>
                </a:lnTo>
                <a:lnTo>
                  <a:pt x="18" y="36"/>
                </a:lnTo>
                <a:lnTo>
                  <a:pt x="19" y="33"/>
                </a:lnTo>
                <a:lnTo>
                  <a:pt x="21" y="32"/>
                </a:lnTo>
                <a:lnTo>
                  <a:pt x="22" y="30"/>
                </a:lnTo>
                <a:lnTo>
                  <a:pt x="23" y="28"/>
                </a:lnTo>
                <a:lnTo>
                  <a:pt x="24" y="26"/>
                </a:lnTo>
                <a:lnTo>
                  <a:pt x="26" y="25"/>
                </a:lnTo>
                <a:lnTo>
                  <a:pt x="27" y="23"/>
                </a:lnTo>
                <a:lnTo>
                  <a:pt x="30" y="22"/>
                </a:lnTo>
                <a:lnTo>
                  <a:pt x="31" y="21"/>
                </a:lnTo>
                <a:lnTo>
                  <a:pt x="34" y="19"/>
                </a:lnTo>
                <a:lnTo>
                  <a:pt x="35" y="18"/>
                </a:lnTo>
                <a:lnTo>
                  <a:pt x="38" y="16"/>
                </a:lnTo>
                <a:lnTo>
                  <a:pt x="39" y="16"/>
                </a:lnTo>
                <a:lnTo>
                  <a:pt x="41" y="15"/>
                </a:lnTo>
                <a:lnTo>
                  <a:pt x="44" y="14"/>
                </a:lnTo>
                <a:lnTo>
                  <a:pt x="45" y="14"/>
                </a:lnTo>
                <a:lnTo>
                  <a:pt x="48" y="12"/>
                </a:lnTo>
                <a:lnTo>
                  <a:pt x="51" y="12"/>
                </a:lnTo>
                <a:lnTo>
                  <a:pt x="52" y="12"/>
                </a:lnTo>
                <a:lnTo>
                  <a:pt x="55" y="12"/>
                </a:lnTo>
                <a:lnTo>
                  <a:pt x="57" y="12"/>
                </a:lnTo>
                <a:lnTo>
                  <a:pt x="57" y="0"/>
                </a:lnTo>
                <a:close/>
              </a:path>
            </a:pathLst>
          </a:custGeom>
          <a:solidFill>
            <a:schemeClr val="tx1"/>
          </a:solidFill>
          <a:ln w="9525">
            <a:solidFill>
              <a:schemeClr val="tx1"/>
            </a:solidFill>
            <a:round/>
            <a:headEnd/>
            <a:tailEnd/>
          </a:ln>
        </p:spPr>
        <p:txBody>
          <a:bodyPr/>
          <a:lstStyle/>
          <a:p>
            <a:endParaRPr lang="en-US"/>
          </a:p>
        </p:txBody>
      </p:sp>
      <p:sp>
        <p:nvSpPr>
          <p:cNvPr id="46154" name="Freeform 72"/>
          <p:cNvSpPr>
            <a:spLocks/>
          </p:cNvSpPr>
          <p:nvPr/>
        </p:nvSpPr>
        <p:spPr bwMode="auto">
          <a:xfrm>
            <a:off x="6519863" y="3416300"/>
            <a:ext cx="92075" cy="96838"/>
          </a:xfrm>
          <a:custGeom>
            <a:avLst/>
            <a:gdLst>
              <a:gd name="T0" fmla="*/ 58 w 58"/>
              <a:gd name="T1" fmla="*/ 59 h 61"/>
              <a:gd name="T2" fmla="*/ 58 w 58"/>
              <a:gd name="T3" fmla="*/ 53 h 61"/>
              <a:gd name="T4" fmla="*/ 56 w 58"/>
              <a:gd name="T5" fmla="*/ 46 h 61"/>
              <a:gd name="T6" fmla="*/ 55 w 58"/>
              <a:gd name="T7" fmla="*/ 40 h 61"/>
              <a:gd name="T8" fmla="*/ 53 w 58"/>
              <a:gd name="T9" fmla="*/ 35 h 61"/>
              <a:gd name="T10" fmla="*/ 50 w 58"/>
              <a:gd name="T11" fmla="*/ 30 h 61"/>
              <a:gd name="T12" fmla="*/ 46 w 58"/>
              <a:gd name="T13" fmla="*/ 25 h 61"/>
              <a:gd name="T14" fmla="*/ 43 w 58"/>
              <a:gd name="T15" fmla="*/ 21 h 61"/>
              <a:gd name="T16" fmla="*/ 39 w 58"/>
              <a:gd name="T17" fmla="*/ 16 h 61"/>
              <a:gd name="T18" fmla="*/ 36 w 58"/>
              <a:gd name="T19" fmla="*/ 12 h 61"/>
              <a:gd name="T20" fmla="*/ 30 w 58"/>
              <a:gd name="T21" fmla="*/ 9 h 61"/>
              <a:gd name="T22" fmla="*/ 25 w 58"/>
              <a:gd name="T23" fmla="*/ 7 h 61"/>
              <a:gd name="T24" fmla="*/ 20 w 58"/>
              <a:gd name="T25" fmla="*/ 4 h 61"/>
              <a:gd name="T26" fmla="*/ 15 w 58"/>
              <a:gd name="T27" fmla="*/ 2 h 61"/>
              <a:gd name="T28" fmla="*/ 9 w 58"/>
              <a:gd name="T29" fmla="*/ 1 h 61"/>
              <a:gd name="T30" fmla="*/ 3 w 58"/>
              <a:gd name="T31" fmla="*/ 0 h 61"/>
              <a:gd name="T32" fmla="*/ 0 w 58"/>
              <a:gd name="T33" fmla="*/ 12 h 61"/>
              <a:gd name="T34" fmla="*/ 5 w 58"/>
              <a:gd name="T35" fmla="*/ 12 h 61"/>
              <a:gd name="T36" fmla="*/ 9 w 58"/>
              <a:gd name="T37" fmla="*/ 12 h 61"/>
              <a:gd name="T38" fmla="*/ 15 w 58"/>
              <a:gd name="T39" fmla="*/ 14 h 61"/>
              <a:gd name="T40" fmla="*/ 19 w 58"/>
              <a:gd name="T41" fmla="*/ 16 h 61"/>
              <a:gd name="T42" fmla="*/ 22 w 58"/>
              <a:gd name="T43" fmla="*/ 18 h 61"/>
              <a:gd name="T44" fmla="*/ 26 w 58"/>
              <a:gd name="T45" fmla="*/ 21 h 61"/>
              <a:gd name="T46" fmla="*/ 30 w 58"/>
              <a:gd name="T47" fmla="*/ 23 h 61"/>
              <a:gd name="T48" fmla="*/ 33 w 58"/>
              <a:gd name="T49" fmla="*/ 26 h 61"/>
              <a:gd name="T50" fmla="*/ 37 w 58"/>
              <a:gd name="T51" fmla="*/ 30 h 61"/>
              <a:gd name="T52" fmla="*/ 39 w 58"/>
              <a:gd name="T53" fmla="*/ 33 h 61"/>
              <a:gd name="T54" fmla="*/ 42 w 58"/>
              <a:gd name="T55" fmla="*/ 37 h 61"/>
              <a:gd name="T56" fmla="*/ 43 w 58"/>
              <a:gd name="T57" fmla="*/ 43 h 61"/>
              <a:gd name="T58" fmla="*/ 45 w 58"/>
              <a:gd name="T59" fmla="*/ 47 h 61"/>
              <a:gd name="T60" fmla="*/ 46 w 58"/>
              <a:gd name="T61" fmla="*/ 51 h 61"/>
              <a:gd name="T62" fmla="*/ 47 w 58"/>
              <a:gd name="T63" fmla="*/ 57 h 61"/>
              <a:gd name="T64" fmla="*/ 47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61"/>
                </a:moveTo>
                <a:lnTo>
                  <a:pt x="58" y="59"/>
                </a:lnTo>
                <a:lnTo>
                  <a:pt x="58" y="56"/>
                </a:lnTo>
                <a:lnTo>
                  <a:pt x="58" y="53"/>
                </a:lnTo>
                <a:lnTo>
                  <a:pt x="56" y="50"/>
                </a:lnTo>
                <a:lnTo>
                  <a:pt x="56" y="46"/>
                </a:lnTo>
                <a:lnTo>
                  <a:pt x="55" y="43"/>
                </a:lnTo>
                <a:lnTo>
                  <a:pt x="55" y="40"/>
                </a:lnTo>
                <a:lnTo>
                  <a:pt x="54" y="37"/>
                </a:lnTo>
                <a:lnTo>
                  <a:pt x="53" y="35"/>
                </a:lnTo>
                <a:lnTo>
                  <a:pt x="51" y="32"/>
                </a:lnTo>
                <a:lnTo>
                  <a:pt x="50" y="30"/>
                </a:lnTo>
                <a:lnTo>
                  <a:pt x="49" y="28"/>
                </a:lnTo>
                <a:lnTo>
                  <a:pt x="46" y="25"/>
                </a:lnTo>
                <a:lnTo>
                  <a:pt x="45" y="22"/>
                </a:lnTo>
                <a:lnTo>
                  <a:pt x="43" y="21"/>
                </a:lnTo>
                <a:lnTo>
                  <a:pt x="41" y="18"/>
                </a:lnTo>
                <a:lnTo>
                  <a:pt x="39" y="16"/>
                </a:lnTo>
                <a:lnTo>
                  <a:pt x="37" y="14"/>
                </a:lnTo>
                <a:lnTo>
                  <a:pt x="36" y="12"/>
                </a:lnTo>
                <a:lnTo>
                  <a:pt x="33" y="11"/>
                </a:lnTo>
                <a:lnTo>
                  <a:pt x="30" y="9"/>
                </a:lnTo>
                <a:lnTo>
                  <a:pt x="28" y="8"/>
                </a:lnTo>
                <a:lnTo>
                  <a:pt x="25" y="7"/>
                </a:lnTo>
                <a:lnTo>
                  <a:pt x="22" y="5"/>
                </a:lnTo>
                <a:lnTo>
                  <a:pt x="20" y="4"/>
                </a:lnTo>
                <a:lnTo>
                  <a:pt x="17" y="2"/>
                </a:lnTo>
                <a:lnTo>
                  <a:pt x="15" y="2"/>
                </a:lnTo>
                <a:lnTo>
                  <a:pt x="12" y="1"/>
                </a:lnTo>
                <a:lnTo>
                  <a:pt x="9" y="1"/>
                </a:lnTo>
                <a:lnTo>
                  <a:pt x="7" y="1"/>
                </a:lnTo>
                <a:lnTo>
                  <a:pt x="3" y="0"/>
                </a:lnTo>
                <a:lnTo>
                  <a:pt x="0" y="0"/>
                </a:lnTo>
                <a:lnTo>
                  <a:pt x="0" y="12"/>
                </a:lnTo>
                <a:lnTo>
                  <a:pt x="3" y="12"/>
                </a:lnTo>
                <a:lnTo>
                  <a:pt x="5" y="12"/>
                </a:lnTo>
                <a:lnTo>
                  <a:pt x="8" y="12"/>
                </a:lnTo>
                <a:lnTo>
                  <a:pt x="9" y="12"/>
                </a:lnTo>
                <a:lnTo>
                  <a:pt x="12" y="14"/>
                </a:lnTo>
                <a:lnTo>
                  <a:pt x="15" y="14"/>
                </a:lnTo>
                <a:lnTo>
                  <a:pt x="16" y="15"/>
                </a:lnTo>
                <a:lnTo>
                  <a:pt x="19" y="16"/>
                </a:lnTo>
                <a:lnTo>
                  <a:pt x="21" y="16"/>
                </a:lnTo>
                <a:lnTo>
                  <a:pt x="22" y="18"/>
                </a:lnTo>
                <a:lnTo>
                  <a:pt x="25" y="19"/>
                </a:lnTo>
                <a:lnTo>
                  <a:pt x="26" y="21"/>
                </a:lnTo>
                <a:lnTo>
                  <a:pt x="28" y="22"/>
                </a:lnTo>
                <a:lnTo>
                  <a:pt x="30" y="23"/>
                </a:lnTo>
                <a:lnTo>
                  <a:pt x="32" y="25"/>
                </a:lnTo>
                <a:lnTo>
                  <a:pt x="33" y="26"/>
                </a:lnTo>
                <a:lnTo>
                  <a:pt x="36" y="28"/>
                </a:lnTo>
                <a:lnTo>
                  <a:pt x="37" y="30"/>
                </a:lnTo>
                <a:lnTo>
                  <a:pt x="38" y="32"/>
                </a:lnTo>
                <a:lnTo>
                  <a:pt x="39" y="33"/>
                </a:lnTo>
                <a:lnTo>
                  <a:pt x="41" y="36"/>
                </a:lnTo>
                <a:lnTo>
                  <a:pt x="42" y="37"/>
                </a:lnTo>
                <a:lnTo>
                  <a:pt x="42" y="40"/>
                </a:lnTo>
                <a:lnTo>
                  <a:pt x="43" y="43"/>
                </a:lnTo>
                <a:lnTo>
                  <a:pt x="45" y="44"/>
                </a:lnTo>
                <a:lnTo>
                  <a:pt x="45" y="47"/>
                </a:lnTo>
                <a:lnTo>
                  <a:pt x="46" y="50"/>
                </a:lnTo>
                <a:lnTo>
                  <a:pt x="46" y="51"/>
                </a:lnTo>
                <a:lnTo>
                  <a:pt x="46" y="54"/>
                </a:lnTo>
                <a:lnTo>
                  <a:pt x="47" y="57"/>
                </a:lnTo>
                <a:lnTo>
                  <a:pt x="47" y="60"/>
                </a:lnTo>
                <a:lnTo>
                  <a:pt x="47" y="61"/>
                </a:lnTo>
                <a:lnTo>
                  <a:pt x="58" y="61"/>
                </a:lnTo>
                <a:close/>
              </a:path>
            </a:pathLst>
          </a:custGeom>
          <a:solidFill>
            <a:schemeClr val="tx1"/>
          </a:solidFill>
          <a:ln w="9525">
            <a:solidFill>
              <a:schemeClr val="tx1"/>
            </a:solidFill>
            <a:round/>
            <a:headEnd/>
            <a:tailEnd/>
          </a:ln>
        </p:spPr>
        <p:txBody>
          <a:bodyPr/>
          <a:lstStyle/>
          <a:p>
            <a:endParaRPr lang="en-US"/>
          </a:p>
        </p:txBody>
      </p:sp>
      <p:sp>
        <p:nvSpPr>
          <p:cNvPr id="46155" name="Freeform 73"/>
          <p:cNvSpPr>
            <a:spLocks/>
          </p:cNvSpPr>
          <p:nvPr/>
        </p:nvSpPr>
        <p:spPr bwMode="auto">
          <a:xfrm>
            <a:off x="6353175" y="3416300"/>
            <a:ext cx="92075" cy="96838"/>
          </a:xfrm>
          <a:custGeom>
            <a:avLst/>
            <a:gdLst>
              <a:gd name="T0" fmla="*/ 3 w 58"/>
              <a:gd name="T1" fmla="*/ 12 h 61"/>
              <a:gd name="T2" fmla="*/ 8 w 58"/>
              <a:gd name="T3" fmla="*/ 12 h 61"/>
              <a:gd name="T4" fmla="*/ 12 w 58"/>
              <a:gd name="T5" fmla="*/ 14 h 61"/>
              <a:gd name="T6" fmla="*/ 17 w 58"/>
              <a:gd name="T7" fmla="*/ 15 h 61"/>
              <a:gd name="T8" fmla="*/ 21 w 58"/>
              <a:gd name="T9" fmla="*/ 16 h 61"/>
              <a:gd name="T10" fmla="*/ 25 w 58"/>
              <a:gd name="T11" fmla="*/ 19 h 61"/>
              <a:gd name="T12" fmla="*/ 29 w 58"/>
              <a:gd name="T13" fmla="*/ 22 h 61"/>
              <a:gd name="T14" fmla="*/ 32 w 58"/>
              <a:gd name="T15" fmla="*/ 25 h 61"/>
              <a:gd name="T16" fmla="*/ 36 w 58"/>
              <a:gd name="T17" fmla="*/ 28 h 61"/>
              <a:gd name="T18" fmla="*/ 38 w 58"/>
              <a:gd name="T19" fmla="*/ 32 h 61"/>
              <a:gd name="T20" fmla="*/ 41 w 58"/>
              <a:gd name="T21" fmla="*/ 36 h 61"/>
              <a:gd name="T22" fmla="*/ 44 w 58"/>
              <a:gd name="T23" fmla="*/ 40 h 61"/>
              <a:gd name="T24" fmla="*/ 45 w 58"/>
              <a:gd name="T25" fmla="*/ 44 h 61"/>
              <a:gd name="T26" fmla="*/ 46 w 58"/>
              <a:gd name="T27" fmla="*/ 50 h 61"/>
              <a:gd name="T28" fmla="*/ 48 w 58"/>
              <a:gd name="T29" fmla="*/ 54 h 61"/>
              <a:gd name="T30" fmla="*/ 48 w 58"/>
              <a:gd name="T31" fmla="*/ 60 h 61"/>
              <a:gd name="T32" fmla="*/ 58 w 58"/>
              <a:gd name="T33" fmla="*/ 61 h 61"/>
              <a:gd name="T34" fmla="*/ 58 w 58"/>
              <a:gd name="T35" fmla="*/ 56 h 61"/>
              <a:gd name="T36" fmla="*/ 58 w 58"/>
              <a:gd name="T37" fmla="*/ 50 h 61"/>
              <a:gd name="T38" fmla="*/ 55 w 58"/>
              <a:gd name="T39" fmla="*/ 43 h 61"/>
              <a:gd name="T40" fmla="*/ 54 w 58"/>
              <a:gd name="T41" fmla="*/ 37 h 61"/>
              <a:gd name="T42" fmla="*/ 52 w 58"/>
              <a:gd name="T43" fmla="*/ 32 h 61"/>
              <a:gd name="T44" fmla="*/ 49 w 58"/>
              <a:gd name="T45" fmla="*/ 28 h 61"/>
              <a:gd name="T46" fmla="*/ 45 w 58"/>
              <a:gd name="T47" fmla="*/ 22 h 61"/>
              <a:gd name="T48" fmla="*/ 41 w 58"/>
              <a:gd name="T49" fmla="*/ 18 h 61"/>
              <a:gd name="T50" fmla="*/ 37 w 58"/>
              <a:gd name="T51" fmla="*/ 14 h 61"/>
              <a:gd name="T52" fmla="*/ 33 w 58"/>
              <a:gd name="T53" fmla="*/ 11 h 61"/>
              <a:gd name="T54" fmla="*/ 28 w 58"/>
              <a:gd name="T55" fmla="*/ 8 h 61"/>
              <a:gd name="T56" fmla="*/ 23 w 58"/>
              <a:gd name="T57" fmla="*/ 5 h 61"/>
              <a:gd name="T58" fmla="*/ 17 w 58"/>
              <a:gd name="T59" fmla="*/ 2 h 61"/>
              <a:gd name="T60" fmla="*/ 12 w 58"/>
              <a:gd name="T61" fmla="*/ 1 h 61"/>
              <a:gd name="T62" fmla="*/ 7 w 58"/>
              <a:gd name="T63" fmla="*/ 1 h 61"/>
              <a:gd name="T64" fmla="*/ 0 w 58"/>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0" y="12"/>
                </a:moveTo>
                <a:lnTo>
                  <a:pt x="3" y="12"/>
                </a:lnTo>
                <a:lnTo>
                  <a:pt x="6" y="12"/>
                </a:lnTo>
                <a:lnTo>
                  <a:pt x="8" y="12"/>
                </a:lnTo>
                <a:lnTo>
                  <a:pt x="11" y="12"/>
                </a:lnTo>
                <a:lnTo>
                  <a:pt x="12" y="14"/>
                </a:lnTo>
                <a:lnTo>
                  <a:pt x="15" y="14"/>
                </a:lnTo>
                <a:lnTo>
                  <a:pt x="17" y="15"/>
                </a:lnTo>
                <a:lnTo>
                  <a:pt x="19" y="16"/>
                </a:lnTo>
                <a:lnTo>
                  <a:pt x="21" y="16"/>
                </a:lnTo>
                <a:lnTo>
                  <a:pt x="23" y="18"/>
                </a:lnTo>
                <a:lnTo>
                  <a:pt x="25" y="19"/>
                </a:lnTo>
                <a:lnTo>
                  <a:pt x="27" y="21"/>
                </a:lnTo>
                <a:lnTo>
                  <a:pt x="29" y="22"/>
                </a:lnTo>
                <a:lnTo>
                  <a:pt x="31" y="23"/>
                </a:lnTo>
                <a:lnTo>
                  <a:pt x="32" y="25"/>
                </a:lnTo>
                <a:lnTo>
                  <a:pt x="35" y="26"/>
                </a:lnTo>
                <a:lnTo>
                  <a:pt x="36" y="28"/>
                </a:lnTo>
                <a:lnTo>
                  <a:pt x="37" y="30"/>
                </a:lnTo>
                <a:lnTo>
                  <a:pt x="38" y="32"/>
                </a:lnTo>
                <a:lnTo>
                  <a:pt x="40" y="33"/>
                </a:lnTo>
                <a:lnTo>
                  <a:pt x="41" y="36"/>
                </a:lnTo>
                <a:lnTo>
                  <a:pt x="42" y="37"/>
                </a:lnTo>
                <a:lnTo>
                  <a:pt x="44" y="40"/>
                </a:lnTo>
                <a:lnTo>
                  <a:pt x="44" y="43"/>
                </a:lnTo>
                <a:lnTo>
                  <a:pt x="45" y="44"/>
                </a:lnTo>
                <a:lnTo>
                  <a:pt x="45" y="47"/>
                </a:lnTo>
                <a:lnTo>
                  <a:pt x="46" y="50"/>
                </a:lnTo>
                <a:lnTo>
                  <a:pt x="46" y="51"/>
                </a:lnTo>
                <a:lnTo>
                  <a:pt x="48" y="54"/>
                </a:lnTo>
                <a:lnTo>
                  <a:pt x="48" y="57"/>
                </a:lnTo>
                <a:lnTo>
                  <a:pt x="48" y="60"/>
                </a:lnTo>
                <a:lnTo>
                  <a:pt x="48" y="61"/>
                </a:lnTo>
                <a:lnTo>
                  <a:pt x="58" y="61"/>
                </a:lnTo>
                <a:lnTo>
                  <a:pt x="58" y="59"/>
                </a:lnTo>
                <a:lnTo>
                  <a:pt x="58" y="56"/>
                </a:lnTo>
                <a:lnTo>
                  <a:pt x="58" y="53"/>
                </a:lnTo>
                <a:lnTo>
                  <a:pt x="58" y="50"/>
                </a:lnTo>
                <a:lnTo>
                  <a:pt x="57" y="46"/>
                </a:lnTo>
                <a:lnTo>
                  <a:pt x="55" y="43"/>
                </a:lnTo>
                <a:lnTo>
                  <a:pt x="55" y="40"/>
                </a:lnTo>
                <a:lnTo>
                  <a:pt x="54" y="37"/>
                </a:lnTo>
                <a:lnTo>
                  <a:pt x="53" y="35"/>
                </a:lnTo>
                <a:lnTo>
                  <a:pt x="52" y="32"/>
                </a:lnTo>
                <a:lnTo>
                  <a:pt x="50" y="30"/>
                </a:lnTo>
                <a:lnTo>
                  <a:pt x="49" y="28"/>
                </a:lnTo>
                <a:lnTo>
                  <a:pt x="48" y="25"/>
                </a:lnTo>
                <a:lnTo>
                  <a:pt x="45" y="22"/>
                </a:lnTo>
                <a:lnTo>
                  <a:pt x="44" y="21"/>
                </a:lnTo>
                <a:lnTo>
                  <a:pt x="41" y="18"/>
                </a:lnTo>
                <a:lnTo>
                  <a:pt x="40" y="16"/>
                </a:lnTo>
                <a:lnTo>
                  <a:pt x="37" y="14"/>
                </a:lnTo>
                <a:lnTo>
                  <a:pt x="36" y="12"/>
                </a:lnTo>
                <a:lnTo>
                  <a:pt x="33" y="11"/>
                </a:lnTo>
                <a:lnTo>
                  <a:pt x="31" y="9"/>
                </a:lnTo>
                <a:lnTo>
                  <a:pt x="28" y="8"/>
                </a:lnTo>
                <a:lnTo>
                  <a:pt x="25" y="7"/>
                </a:lnTo>
                <a:lnTo>
                  <a:pt x="23" y="5"/>
                </a:lnTo>
                <a:lnTo>
                  <a:pt x="20" y="4"/>
                </a:lnTo>
                <a:lnTo>
                  <a:pt x="17" y="2"/>
                </a:lnTo>
                <a:lnTo>
                  <a:pt x="15" y="2"/>
                </a:lnTo>
                <a:lnTo>
                  <a:pt x="12" y="1"/>
                </a:lnTo>
                <a:lnTo>
                  <a:pt x="10" y="1"/>
                </a:lnTo>
                <a:lnTo>
                  <a:pt x="7" y="1"/>
                </a:lnTo>
                <a:lnTo>
                  <a:pt x="4"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156" name="Freeform 74"/>
          <p:cNvSpPr>
            <a:spLocks/>
          </p:cNvSpPr>
          <p:nvPr/>
        </p:nvSpPr>
        <p:spPr bwMode="auto">
          <a:xfrm>
            <a:off x="6262688" y="3416300"/>
            <a:ext cx="90487" cy="96838"/>
          </a:xfrm>
          <a:custGeom>
            <a:avLst/>
            <a:gdLst>
              <a:gd name="T0" fmla="*/ 12 w 57"/>
              <a:gd name="T1" fmla="*/ 60 h 61"/>
              <a:gd name="T2" fmla="*/ 12 w 57"/>
              <a:gd name="T3" fmla="*/ 54 h 61"/>
              <a:gd name="T4" fmla="*/ 13 w 57"/>
              <a:gd name="T5" fmla="*/ 50 h 61"/>
              <a:gd name="T6" fmla="*/ 14 w 57"/>
              <a:gd name="T7" fmla="*/ 44 h 61"/>
              <a:gd name="T8" fmla="*/ 16 w 57"/>
              <a:gd name="T9" fmla="*/ 40 h 61"/>
              <a:gd name="T10" fmla="*/ 18 w 57"/>
              <a:gd name="T11" fmla="*/ 36 h 61"/>
              <a:gd name="T12" fmla="*/ 21 w 57"/>
              <a:gd name="T13" fmla="*/ 32 h 61"/>
              <a:gd name="T14" fmla="*/ 23 w 57"/>
              <a:gd name="T15" fmla="*/ 28 h 61"/>
              <a:gd name="T16" fmla="*/ 26 w 57"/>
              <a:gd name="T17" fmla="*/ 25 h 61"/>
              <a:gd name="T18" fmla="*/ 30 w 57"/>
              <a:gd name="T19" fmla="*/ 22 h 61"/>
              <a:gd name="T20" fmla="*/ 34 w 57"/>
              <a:gd name="T21" fmla="*/ 19 h 61"/>
              <a:gd name="T22" fmla="*/ 38 w 57"/>
              <a:gd name="T23" fmla="*/ 16 h 61"/>
              <a:gd name="T24" fmla="*/ 42 w 57"/>
              <a:gd name="T25" fmla="*/ 15 h 61"/>
              <a:gd name="T26" fmla="*/ 46 w 57"/>
              <a:gd name="T27" fmla="*/ 14 h 61"/>
              <a:gd name="T28" fmla="*/ 51 w 57"/>
              <a:gd name="T29" fmla="*/ 12 h 61"/>
              <a:gd name="T30" fmla="*/ 55 w 57"/>
              <a:gd name="T31" fmla="*/ 12 h 61"/>
              <a:gd name="T32" fmla="*/ 57 w 57"/>
              <a:gd name="T33" fmla="*/ 0 h 61"/>
              <a:gd name="T34" fmla="*/ 52 w 57"/>
              <a:gd name="T35" fmla="*/ 1 h 61"/>
              <a:gd name="T36" fmla="*/ 46 w 57"/>
              <a:gd name="T37" fmla="*/ 1 h 61"/>
              <a:gd name="T38" fmla="*/ 40 w 57"/>
              <a:gd name="T39" fmla="*/ 2 h 61"/>
              <a:gd name="T40" fmla="*/ 35 w 57"/>
              <a:gd name="T41" fmla="*/ 5 h 61"/>
              <a:gd name="T42" fmla="*/ 30 w 57"/>
              <a:gd name="T43" fmla="*/ 8 h 61"/>
              <a:gd name="T44" fmla="*/ 26 w 57"/>
              <a:gd name="T45" fmla="*/ 11 h 61"/>
              <a:gd name="T46" fmla="*/ 21 w 57"/>
              <a:gd name="T47" fmla="*/ 14 h 61"/>
              <a:gd name="T48" fmla="*/ 17 w 57"/>
              <a:gd name="T49" fmla="*/ 18 h 61"/>
              <a:gd name="T50" fmla="*/ 13 w 57"/>
              <a:gd name="T51" fmla="*/ 22 h 61"/>
              <a:gd name="T52" fmla="*/ 10 w 57"/>
              <a:gd name="T53" fmla="*/ 28 h 61"/>
              <a:gd name="T54" fmla="*/ 8 w 57"/>
              <a:gd name="T55" fmla="*/ 32 h 61"/>
              <a:gd name="T56" fmla="*/ 5 w 57"/>
              <a:gd name="T57" fmla="*/ 37 h 61"/>
              <a:gd name="T58" fmla="*/ 2 w 57"/>
              <a:gd name="T59" fmla="*/ 43 h 61"/>
              <a:gd name="T60" fmla="*/ 1 w 57"/>
              <a:gd name="T61" fmla="*/ 50 h 61"/>
              <a:gd name="T62" fmla="*/ 0 w 57"/>
              <a:gd name="T63" fmla="*/ 56 h 61"/>
              <a:gd name="T64" fmla="*/ 0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12" y="61"/>
                </a:moveTo>
                <a:lnTo>
                  <a:pt x="12" y="60"/>
                </a:lnTo>
                <a:lnTo>
                  <a:pt x="12" y="57"/>
                </a:lnTo>
                <a:lnTo>
                  <a:pt x="12" y="54"/>
                </a:lnTo>
                <a:lnTo>
                  <a:pt x="12" y="51"/>
                </a:lnTo>
                <a:lnTo>
                  <a:pt x="13" y="50"/>
                </a:lnTo>
                <a:lnTo>
                  <a:pt x="13" y="47"/>
                </a:lnTo>
                <a:lnTo>
                  <a:pt x="14" y="44"/>
                </a:lnTo>
                <a:lnTo>
                  <a:pt x="14" y="43"/>
                </a:lnTo>
                <a:lnTo>
                  <a:pt x="16" y="40"/>
                </a:lnTo>
                <a:lnTo>
                  <a:pt x="17" y="37"/>
                </a:lnTo>
                <a:lnTo>
                  <a:pt x="18" y="36"/>
                </a:lnTo>
                <a:lnTo>
                  <a:pt x="20" y="33"/>
                </a:lnTo>
                <a:lnTo>
                  <a:pt x="21" y="32"/>
                </a:lnTo>
                <a:lnTo>
                  <a:pt x="22" y="30"/>
                </a:lnTo>
                <a:lnTo>
                  <a:pt x="23" y="28"/>
                </a:lnTo>
                <a:lnTo>
                  <a:pt x="25" y="26"/>
                </a:lnTo>
                <a:lnTo>
                  <a:pt x="26" y="25"/>
                </a:lnTo>
                <a:lnTo>
                  <a:pt x="29" y="23"/>
                </a:lnTo>
                <a:lnTo>
                  <a:pt x="30" y="22"/>
                </a:lnTo>
                <a:lnTo>
                  <a:pt x="31" y="21"/>
                </a:lnTo>
                <a:lnTo>
                  <a:pt x="34" y="19"/>
                </a:lnTo>
                <a:lnTo>
                  <a:pt x="35" y="18"/>
                </a:lnTo>
                <a:lnTo>
                  <a:pt x="38" y="16"/>
                </a:lnTo>
                <a:lnTo>
                  <a:pt x="39" y="16"/>
                </a:lnTo>
                <a:lnTo>
                  <a:pt x="42" y="15"/>
                </a:lnTo>
                <a:lnTo>
                  <a:pt x="44" y="14"/>
                </a:lnTo>
                <a:lnTo>
                  <a:pt x="46" y="14"/>
                </a:lnTo>
                <a:lnTo>
                  <a:pt x="48" y="12"/>
                </a:lnTo>
                <a:lnTo>
                  <a:pt x="51" y="12"/>
                </a:lnTo>
                <a:lnTo>
                  <a:pt x="54" y="12"/>
                </a:lnTo>
                <a:lnTo>
                  <a:pt x="55" y="12"/>
                </a:lnTo>
                <a:lnTo>
                  <a:pt x="57" y="12"/>
                </a:lnTo>
                <a:lnTo>
                  <a:pt x="57" y="0"/>
                </a:lnTo>
                <a:lnTo>
                  <a:pt x="55" y="0"/>
                </a:lnTo>
                <a:lnTo>
                  <a:pt x="52" y="1"/>
                </a:lnTo>
                <a:lnTo>
                  <a:pt x="50" y="1"/>
                </a:lnTo>
                <a:lnTo>
                  <a:pt x="46" y="1"/>
                </a:lnTo>
                <a:lnTo>
                  <a:pt x="43" y="2"/>
                </a:lnTo>
                <a:lnTo>
                  <a:pt x="40" y="2"/>
                </a:lnTo>
                <a:lnTo>
                  <a:pt x="38" y="4"/>
                </a:lnTo>
                <a:lnTo>
                  <a:pt x="35" y="5"/>
                </a:lnTo>
                <a:lnTo>
                  <a:pt x="33" y="7"/>
                </a:lnTo>
                <a:lnTo>
                  <a:pt x="30" y="8"/>
                </a:lnTo>
                <a:lnTo>
                  <a:pt x="27" y="9"/>
                </a:lnTo>
                <a:lnTo>
                  <a:pt x="26" y="11"/>
                </a:lnTo>
                <a:lnTo>
                  <a:pt x="23" y="12"/>
                </a:lnTo>
                <a:lnTo>
                  <a:pt x="21" y="14"/>
                </a:lnTo>
                <a:lnTo>
                  <a:pt x="20" y="16"/>
                </a:lnTo>
                <a:lnTo>
                  <a:pt x="17" y="18"/>
                </a:lnTo>
                <a:lnTo>
                  <a:pt x="16" y="21"/>
                </a:lnTo>
                <a:lnTo>
                  <a:pt x="13" y="22"/>
                </a:lnTo>
                <a:lnTo>
                  <a:pt x="12" y="25"/>
                </a:lnTo>
                <a:lnTo>
                  <a:pt x="10" y="28"/>
                </a:lnTo>
                <a:lnTo>
                  <a:pt x="9" y="30"/>
                </a:lnTo>
                <a:lnTo>
                  <a:pt x="8" y="32"/>
                </a:lnTo>
                <a:lnTo>
                  <a:pt x="6" y="35"/>
                </a:lnTo>
                <a:lnTo>
                  <a:pt x="5" y="37"/>
                </a:lnTo>
                <a:lnTo>
                  <a:pt x="4" y="40"/>
                </a:lnTo>
                <a:lnTo>
                  <a:pt x="2" y="43"/>
                </a:lnTo>
                <a:lnTo>
                  <a:pt x="2" y="46"/>
                </a:lnTo>
                <a:lnTo>
                  <a:pt x="1" y="50"/>
                </a:lnTo>
                <a:lnTo>
                  <a:pt x="1" y="53"/>
                </a:lnTo>
                <a:lnTo>
                  <a:pt x="0" y="56"/>
                </a:lnTo>
                <a:lnTo>
                  <a:pt x="0" y="59"/>
                </a:lnTo>
                <a:lnTo>
                  <a:pt x="0" y="61"/>
                </a:lnTo>
                <a:lnTo>
                  <a:pt x="12" y="61"/>
                </a:lnTo>
                <a:close/>
              </a:path>
            </a:pathLst>
          </a:custGeom>
          <a:solidFill>
            <a:schemeClr val="tx1"/>
          </a:solidFill>
          <a:ln w="9525">
            <a:solidFill>
              <a:schemeClr val="tx1"/>
            </a:solidFill>
            <a:round/>
            <a:headEnd/>
            <a:tailEnd/>
          </a:ln>
        </p:spPr>
        <p:txBody>
          <a:bodyPr/>
          <a:lstStyle/>
          <a:p>
            <a:endParaRPr lang="en-US"/>
          </a:p>
        </p:txBody>
      </p:sp>
      <p:sp>
        <p:nvSpPr>
          <p:cNvPr id="46157" name="Freeform 75"/>
          <p:cNvSpPr>
            <a:spLocks/>
          </p:cNvSpPr>
          <p:nvPr/>
        </p:nvSpPr>
        <p:spPr bwMode="auto">
          <a:xfrm>
            <a:off x="6096000" y="3416300"/>
            <a:ext cx="92075" cy="96838"/>
          </a:xfrm>
          <a:custGeom>
            <a:avLst/>
            <a:gdLst>
              <a:gd name="T0" fmla="*/ 55 w 58"/>
              <a:gd name="T1" fmla="*/ 0 h 61"/>
              <a:gd name="T2" fmla="*/ 50 w 58"/>
              <a:gd name="T3" fmla="*/ 1 h 61"/>
              <a:gd name="T4" fmla="*/ 43 w 58"/>
              <a:gd name="T5" fmla="*/ 2 h 61"/>
              <a:gd name="T6" fmla="*/ 38 w 58"/>
              <a:gd name="T7" fmla="*/ 4 h 61"/>
              <a:gd name="T8" fmla="*/ 33 w 58"/>
              <a:gd name="T9" fmla="*/ 7 h 61"/>
              <a:gd name="T10" fmla="*/ 29 w 58"/>
              <a:gd name="T11" fmla="*/ 9 h 61"/>
              <a:gd name="T12" fmla="*/ 24 w 58"/>
              <a:gd name="T13" fmla="*/ 12 h 61"/>
              <a:gd name="T14" fmla="*/ 20 w 58"/>
              <a:gd name="T15" fmla="*/ 16 h 61"/>
              <a:gd name="T16" fmla="*/ 16 w 58"/>
              <a:gd name="T17" fmla="*/ 21 h 61"/>
              <a:gd name="T18" fmla="*/ 12 w 58"/>
              <a:gd name="T19" fmla="*/ 25 h 61"/>
              <a:gd name="T20" fmla="*/ 9 w 58"/>
              <a:gd name="T21" fmla="*/ 30 h 61"/>
              <a:gd name="T22" fmla="*/ 7 w 58"/>
              <a:gd name="T23" fmla="*/ 35 h 61"/>
              <a:gd name="T24" fmla="*/ 4 w 58"/>
              <a:gd name="T25" fmla="*/ 40 h 61"/>
              <a:gd name="T26" fmla="*/ 3 w 58"/>
              <a:gd name="T27" fmla="*/ 46 h 61"/>
              <a:gd name="T28" fmla="*/ 1 w 58"/>
              <a:gd name="T29" fmla="*/ 53 h 61"/>
              <a:gd name="T30" fmla="*/ 0 w 58"/>
              <a:gd name="T31" fmla="*/ 59 h 61"/>
              <a:gd name="T32" fmla="*/ 12 w 58"/>
              <a:gd name="T33" fmla="*/ 61 h 61"/>
              <a:gd name="T34" fmla="*/ 12 w 58"/>
              <a:gd name="T35" fmla="*/ 57 h 61"/>
              <a:gd name="T36" fmla="*/ 12 w 58"/>
              <a:gd name="T37" fmla="*/ 51 h 61"/>
              <a:gd name="T38" fmla="*/ 13 w 58"/>
              <a:gd name="T39" fmla="*/ 47 h 61"/>
              <a:gd name="T40" fmla="*/ 16 w 58"/>
              <a:gd name="T41" fmla="*/ 43 h 61"/>
              <a:gd name="T42" fmla="*/ 17 w 58"/>
              <a:gd name="T43" fmla="*/ 37 h 61"/>
              <a:gd name="T44" fmla="*/ 20 w 58"/>
              <a:gd name="T45" fmla="*/ 33 h 61"/>
              <a:gd name="T46" fmla="*/ 22 w 58"/>
              <a:gd name="T47" fmla="*/ 30 h 61"/>
              <a:gd name="T48" fmla="*/ 25 w 58"/>
              <a:gd name="T49" fmla="*/ 26 h 61"/>
              <a:gd name="T50" fmla="*/ 29 w 58"/>
              <a:gd name="T51" fmla="*/ 23 h 61"/>
              <a:gd name="T52" fmla="*/ 33 w 58"/>
              <a:gd name="T53" fmla="*/ 21 h 61"/>
              <a:gd name="T54" fmla="*/ 36 w 58"/>
              <a:gd name="T55" fmla="*/ 18 h 61"/>
              <a:gd name="T56" fmla="*/ 41 w 58"/>
              <a:gd name="T57" fmla="*/ 16 h 61"/>
              <a:gd name="T58" fmla="*/ 45 w 58"/>
              <a:gd name="T59" fmla="*/ 14 h 61"/>
              <a:gd name="T60" fmla="*/ 49 w 58"/>
              <a:gd name="T61" fmla="*/ 12 h 61"/>
              <a:gd name="T62" fmla="*/ 54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5" y="0"/>
                </a:lnTo>
                <a:lnTo>
                  <a:pt x="53" y="1"/>
                </a:lnTo>
                <a:lnTo>
                  <a:pt x="50" y="1"/>
                </a:lnTo>
                <a:lnTo>
                  <a:pt x="47" y="1"/>
                </a:lnTo>
                <a:lnTo>
                  <a:pt x="43" y="2"/>
                </a:lnTo>
                <a:lnTo>
                  <a:pt x="41" y="2"/>
                </a:lnTo>
                <a:lnTo>
                  <a:pt x="38" y="4"/>
                </a:lnTo>
                <a:lnTo>
                  <a:pt x="36" y="5"/>
                </a:lnTo>
                <a:lnTo>
                  <a:pt x="33" y="7"/>
                </a:lnTo>
                <a:lnTo>
                  <a:pt x="30" y="8"/>
                </a:lnTo>
                <a:lnTo>
                  <a:pt x="29" y="9"/>
                </a:lnTo>
                <a:lnTo>
                  <a:pt x="26" y="11"/>
                </a:lnTo>
                <a:lnTo>
                  <a:pt x="24" y="12"/>
                </a:lnTo>
                <a:lnTo>
                  <a:pt x="21" y="14"/>
                </a:lnTo>
                <a:lnTo>
                  <a:pt x="20" y="16"/>
                </a:lnTo>
                <a:lnTo>
                  <a:pt x="17" y="18"/>
                </a:lnTo>
                <a:lnTo>
                  <a:pt x="16" y="21"/>
                </a:lnTo>
                <a:lnTo>
                  <a:pt x="13" y="22"/>
                </a:lnTo>
                <a:lnTo>
                  <a:pt x="12" y="25"/>
                </a:lnTo>
                <a:lnTo>
                  <a:pt x="11" y="28"/>
                </a:lnTo>
                <a:lnTo>
                  <a:pt x="9" y="30"/>
                </a:lnTo>
                <a:lnTo>
                  <a:pt x="8" y="32"/>
                </a:lnTo>
                <a:lnTo>
                  <a:pt x="7" y="35"/>
                </a:lnTo>
                <a:lnTo>
                  <a:pt x="5" y="37"/>
                </a:lnTo>
                <a:lnTo>
                  <a:pt x="4" y="40"/>
                </a:lnTo>
                <a:lnTo>
                  <a:pt x="3" y="43"/>
                </a:lnTo>
                <a:lnTo>
                  <a:pt x="3" y="46"/>
                </a:lnTo>
                <a:lnTo>
                  <a:pt x="1" y="50"/>
                </a:lnTo>
                <a:lnTo>
                  <a:pt x="1" y="53"/>
                </a:lnTo>
                <a:lnTo>
                  <a:pt x="1" y="56"/>
                </a:lnTo>
                <a:lnTo>
                  <a:pt x="0" y="59"/>
                </a:lnTo>
                <a:lnTo>
                  <a:pt x="0" y="61"/>
                </a:lnTo>
                <a:lnTo>
                  <a:pt x="12" y="61"/>
                </a:lnTo>
                <a:lnTo>
                  <a:pt x="12" y="60"/>
                </a:lnTo>
                <a:lnTo>
                  <a:pt x="12" y="57"/>
                </a:lnTo>
                <a:lnTo>
                  <a:pt x="12" y="54"/>
                </a:lnTo>
                <a:lnTo>
                  <a:pt x="12" y="51"/>
                </a:lnTo>
                <a:lnTo>
                  <a:pt x="13" y="50"/>
                </a:lnTo>
                <a:lnTo>
                  <a:pt x="13" y="47"/>
                </a:lnTo>
                <a:lnTo>
                  <a:pt x="15" y="44"/>
                </a:lnTo>
                <a:lnTo>
                  <a:pt x="16" y="43"/>
                </a:lnTo>
                <a:lnTo>
                  <a:pt x="16" y="40"/>
                </a:lnTo>
                <a:lnTo>
                  <a:pt x="17" y="37"/>
                </a:lnTo>
                <a:lnTo>
                  <a:pt x="18" y="36"/>
                </a:lnTo>
                <a:lnTo>
                  <a:pt x="20" y="33"/>
                </a:lnTo>
                <a:lnTo>
                  <a:pt x="21" y="32"/>
                </a:lnTo>
                <a:lnTo>
                  <a:pt x="22" y="30"/>
                </a:lnTo>
                <a:lnTo>
                  <a:pt x="24" y="28"/>
                </a:lnTo>
                <a:lnTo>
                  <a:pt x="25" y="26"/>
                </a:lnTo>
                <a:lnTo>
                  <a:pt x="26" y="25"/>
                </a:lnTo>
                <a:lnTo>
                  <a:pt x="29" y="23"/>
                </a:lnTo>
                <a:lnTo>
                  <a:pt x="30" y="22"/>
                </a:lnTo>
                <a:lnTo>
                  <a:pt x="33" y="21"/>
                </a:lnTo>
                <a:lnTo>
                  <a:pt x="34" y="19"/>
                </a:lnTo>
                <a:lnTo>
                  <a:pt x="36" y="18"/>
                </a:lnTo>
                <a:lnTo>
                  <a:pt x="38" y="16"/>
                </a:lnTo>
                <a:lnTo>
                  <a:pt x="41" y="16"/>
                </a:lnTo>
                <a:lnTo>
                  <a:pt x="42" y="15"/>
                </a:lnTo>
                <a:lnTo>
                  <a:pt x="45" y="14"/>
                </a:lnTo>
                <a:lnTo>
                  <a:pt x="47" y="14"/>
                </a:lnTo>
                <a:lnTo>
                  <a:pt x="49" y="12"/>
                </a:lnTo>
                <a:lnTo>
                  <a:pt x="51" y="12"/>
                </a:lnTo>
                <a:lnTo>
                  <a:pt x="54" y="12"/>
                </a:lnTo>
                <a:lnTo>
                  <a:pt x="56"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158" name="Freeform 76"/>
          <p:cNvSpPr>
            <a:spLocks/>
          </p:cNvSpPr>
          <p:nvPr/>
        </p:nvSpPr>
        <p:spPr bwMode="auto">
          <a:xfrm>
            <a:off x="6188075" y="3416300"/>
            <a:ext cx="93663" cy="96838"/>
          </a:xfrm>
          <a:custGeom>
            <a:avLst/>
            <a:gdLst>
              <a:gd name="T0" fmla="*/ 59 w 59"/>
              <a:gd name="T1" fmla="*/ 59 h 61"/>
              <a:gd name="T2" fmla="*/ 57 w 59"/>
              <a:gd name="T3" fmla="*/ 53 h 61"/>
              <a:gd name="T4" fmla="*/ 56 w 59"/>
              <a:gd name="T5" fmla="*/ 46 h 61"/>
              <a:gd name="T6" fmla="*/ 55 w 59"/>
              <a:gd name="T7" fmla="*/ 40 h 61"/>
              <a:gd name="T8" fmla="*/ 52 w 59"/>
              <a:gd name="T9" fmla="*/ 35 h 61"/>
              <a:gd name="T10" fmla="*/ 49 w 59"/>
              <a:gd name="T11" fmla="*/ 30 h 61"/>
              <a:gd name="T12" fmla="*/ 47 w 59"/>
              <a:gd name="T13" fmla="*/ 25 h 61"/>
              <a:gd name="T14" fmla="*/ 43 w 59"/>
              <a:gd name="T15" fmla="*/ 21 h 61"/>
              <a:gd name="T16" fmla="*/ 39 w 59"/>
              <a:gd name="T17" fmla="*/ 16 h 61"/>
              <a:gd name="T18" fmla="*/ 35 w 59"/>
              <a:gd name="T19" fmla="*/ 12 h 61"/>
              <a:gd name="T20" fmla="*/ 30 w 59"/>
              <a:gd name="T21" fmla="*/ 9 h 61"/>
              <a:gd name="T22" fmla="*/ 26 w 59"/>
              <a:gd name="T23" fmla="*/ 7 h 61"/>
              <a:gd name="T24" fmla="*/ 21 w 59"/>
              <a:gd name="T25" fmla="*/ 4 h 61"/>
              <a:gd name="T26" fmla="*/ 14 w 59"/>
              <a:gd name="T27" fmla="*/ 2 h 61"/>
              <a:gd name="T28" fmla="*/ 9 w 59"/>
              <a:gd name="T29" fmla="*/ 1 h 61"/>
              <a:gd name="T30" fmla="*/ 4 w 59"/>
              <a:gd name="T31" fmla="*/ 0 h 61"/>
              <a:gd name="T32" fmla="*/ 0 w 59"/>
              <a:gd name="T33" fmla="*/ 12 h 61"/>
              <a:gd name="T34" fmla="*/ 5 w 59"/>
              <a:gd name="T35" fmla="*/ 12 h 61"/>
              <a:gd name="T36" fmla="*/ 10 w 59"/>
              <a:gd name="T37" fmla="*/ 12 h 61"/>
              <a:gd name="T38" fmla="*/ 14 w 59"/>
              <a:gd name="T39" fmla="*/ 14 h 61"/>
              <a:gd name="T40" fmla="*/ 18 w 59"/>
              <a:gd name="T41" fmla="*/ 16 h 61"/>
              <a:gd name="T42" fmla="*/ 22 w 59"/>
              <a:gd name="T43" fmla="*/ 18 h 61"/>
              <a:gd name="T44" fmla="*/ 26 w 59"/>
              <a:gd name="T45" fmla="*/ 21 h 61"/>
              <a:gd name="T46" fmla="*/ 30 w 59"/>
              <a:gd name="T47" fmla="*/ 23 h 61"/>
              <a:gd name="T48" fmla="*/ 34 w 59"/>
              <a:gd name="T49" fmla="*/ 26 h 61"/>
              <a:gd name="T50" fmla="*/ 36 w 59"/>
              <a:gd name="T51" fmla="*/ 30 h 61"/>
              <a:gd name="T52" fmla="*/ 39 w 59"/>
              <a:gd name="T53" fmla="*/ 33 h 61"/>
              <a:gd name="T54" fmla="*/ 42 w 59"/>
              <a:gd name="T55" fmla="*/ 37 h 61"/>
              <a:gd name="T56" fmla="*/ 43 w 59"/>
              <a:gd name="T57" fmla="*/ 43 h 61"/>
              <a:gd name="T58" fmla="*/ 46 w 59"/>
              <a:gd name="T59" fmla="*/ 47 h 61"/>
              <a:gd name="T60" fmla="*/ 46 w 59"/>
              <a:gd name="T61" fmla="*/ 51 h 61"/>
              <a:gd name="T62" fmla="*/ 47 w 59"/>
              <a:gd name="T63" fmla="*/ 57 h 61"/>
              <a:gd name="T64" fmla="*/ 47 w 59"/>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1"/>
              <a:gd name="T101" fmla="*/ 59 w 59"/>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1">
                <a:moveTo>
                  <a:pt x="59" y="61"/>
                </a:moveTo>
                <a:lnTo>
                  <a:pt x="59" y="59"/>
                </a:lnTo>
                <a:lnTo>
                  <a:pt x="57" y="56"/>
                </a:lnTo>
                <a:lnTo>
                  <a:pt x="57" y="53"/>
                </a:lnTo>
                <a:lnTo>
                  <a:pt x="57" y="50"/>
                </a:lnTo>
                <a:lnTo>
                  <a:pt x="56" y="46"/>
                </a:lnTo>
                <a:lnTo>
                  <a:pt x="56" y="43"/>
                </a:lnTo>
                <a:lnTo>
                  <a:pt x="55" y="40"/>
                </a:lnTo>
                <a:lnTo>
                  <a:pt x="53" y="37"/>
                </a:lnTo>
                <a:lnTo>
                  <a:pt x="52" y="35"/>
                </a:lnTo>
                <a:lnTo>
                  <a:pt x="51" y="32"/>
                </a:lnTo>
                <a:lnTo>
                  <a:pt x="49" y="30"/>
                </a:lnTo>
                <a:lnTo>
                  <a:pt x="48" y="28"/>
                </a:lnTo>
                <a:lnTo>
                  <a:pt x="47" y="25"/>
                </a:lnTo>
                <a:lnTo>
                  <a:pt x="44" y="22"/>
                </a:lnTo>
                <a:lnTo>
                  <a:pt x="43" y="21"/>
                </a:lnTo>
                <a:lnTo>
                  <a:pt x="42" y="18"/>
                </a:lnTo>
                <a:lnTo>
                  <a:pt x="39" y="16"/>
                </a:lnTo>
                <a:lnTo>
                  <a:pt x="38" y="14"/>
                </a:lnTo>
                <a:lnTo>
                  <a:pt x="35" y="12"/>
                </a:lnTo>
                <a:lnTo>
                  <a:pt x="32" y="11"/>
                </a:lnTo>
                <a:lnTo>
                  <a:pt x="30" y="9"/>
                </a:lnTo>
                <a:lnTo>
                  <a:pt x="27" y="8"/>
                </a:lnTo>
                <a:lnTo>
                  <a:pt x="26" y="7"/>
                </a:lnTo>
                <a:lnTo>
                  <a:pt x="23" y="5"/>
                </a:lnTo>
                <a:lnTo>
                  <a:pt x="21" y="4"/>
                </a:lnTo>
                <a:lnTo>
                  <a:pt x="18" y="2"/>
                </a:lnTo>
                <a:lnTo>
                  <a:pt x="14" y="2"/>
                </a:lnTo>
                <a:lnTo>
                  <a:pt x="12" y="1"/>
                </a:lnTo>
                <a:lnTo>
                  <a:pt x="9" y="1"/>
                </a:lnTo>
                <a:lnTo>
                  <a:pt x="6" y="1"/>
                </a:lnTo>
                <a:lnTo>
                  <a:pt x="4" y="0"/>
                </a:lnTo>
                <a:lnTo>
                  <a:pt x="0" y="0"/>
                </a:lnTo>
                <a:lnTo>
                  <a:pt x="0" y="12"/>
                </a:lnTo>
                <a:lnTo>
                  <a:pt x="2" y="12"/>
                </a:lnTo>
                <a:lnTo>
                  <a:pt x="5" y="12"/>
                </a:lnTo>
                <a:lnTo>
                  <a:pt x="8" y="12"/>
                </a:lnTo>
                <a:lnTo>
                  <a:pt x="10" y="12"/>
                </a:lnTo>
                <a:lnTo>
                  <a:pt x="12" y="14"/>
                </a:lnTo>
                <a:lnTo>
                  <a:pt x="14" y="14"/>
                </a:lnTo>
                <a:lnTo>
                  <a:pt x="17" y="15"/>
                </a:lnTo>
                <a:lnTo>
                  <a:pt x="18" y="16"/>
                </a:lnTo>
                <a:lnTo>
                  <a:pt x="21" y="16"/>
                </a:lnTo>
                <a:lnTo>
                  <a:pt x="22" y="18"/>
                </a:lnTo>
                <a:lnTo>
                  <a:pt x="25" y="19"/>
                </a:lnTo>
                <a:lnTo>
                  <a:pt x="26" y="21"/>
                </a:lnTo>
                <a:lnTo>
                  <a:pt x="29" y="22"/>
                </a:lnTo>
                <a:lnTo>
                  <a:pt x="30" y="23"/>
                </a:lnTo>
                <a:lnTo>
                  <a:pt x="31" y="25"/>
                </a:lnTo>
                <a:lnTo>
                  <a:pt x="34" y="26"/>
                </a:lnTo>
                <a:lnTo>
                  <a:pt x="35" y="28"/>
                </a:lnTo>
                <a:lnTo>
                  <a:pt x="36" y="30"/>
                </a:lnTo>
                <a:lnTo>
                  <a:pt x="38" y="32"/>
                </a:lnTo>
                <a:lnTo>
                  <a:pt x="39" y="33"/>
                </a:lnTo>
                <a:lnTo>
                  <a:pt x="40" y="36"/>
                </a:lnTo>
                <a:lnTo>
                  <a:pt x="42" y="37"/>
                </a:lnTo>
                <a:lnTo>
                  <a:pt x="43" y="40"/>
                </a:lnTo>
                <a:lnTo>
                  <a:pt x="43" y="43"/>
                </a:lnTo>
                <a:lnTo>
                  <a:pt x="44" y="44"/>
                </a:lnTo>
                <a:lnTo>
                  <a:pt x="46" y="47"/>
                </a:lnTo>
                <a:lnTo>
                  <a:pt x="46" y="50"/>
                </a:lnTo>
                <a:lnTo>
                  <a:pt x="46" y="51"/>
                </a:lnTo>
                <a:lnTo>
                  <a:pt x="47" y="54"/>
                </a:lnTo>
                <a:lnTo>
                  <a:pt x="47" y="57"/>
                </a:lnTo>
                <a:lnTo>
                  <a:pt x="47" y="60"/>
                </a:lnTo>
                <a:lnTo>
                  <a:pt x="47" y="61"/>
                </a:lnTo>
                <a:lnTo>
                  <a:pt x="59" y="61"/>
                </a:lnTo>
                <a:close/>
              </a:path>
            </a:pathLst>
          </a:custGeom>
          <a:solidFill>
            <a:schemeClr val="tx1"/>
          </a:solidFill>
          <a:ln w="9525">
            <a:solidFill>
              <a:schemeClr val="tx1"/>
            </a:solidFill>
            <a:round/>
            <a:headEnd/>
            <a:tailEnd/>
          </a:ln>
        </p:spPr>
        <p:txBody>
          <a:bodyPr/>
          <a:lstStyle/>
          <a:p>
            <a:endParaRPr lang="en-US"/>
          </a:p>
        </p:txBody>
      </p:sp>
      <p:sp>
        <p:nvSpPr>
          <p:cNvPr id="46159" name="Freeform 77"/>
          <p:cNvSpPr>
            <a:spLocks/>
          </p:cNvSpPr>
          <p:nvPr/>
        </p:nvSpPr>
        <p:spPr bwMode="auto">
          <a:xfrm>
            <a:off x="7172325" y="2287588"/>
            <a:ext cx="17463" cy="744537"/>
          </a:xfrm>
          <a:custGeom>
            <a:avLst/>
            <a:gdLst>
              <a:gd name="T0" fmla="*/ 5 w 11"/>
              <a:gd name="T1" fmla="*/ 0 h 469"/>
              <a:gd name="T2" fmla="*/ 0 w 11"/>
              <a:gd name="T3" fmla="*/ 0 h 469"/>
              <a:gd name="T4" fmla="*/ 0 w 11"/>
              <a:gd name="T5" fmla="*/ 469 h 469"/>
              <a:gd name="T6" fmla="*/ 11 w 11"/>
              <a:gd name="T7" fmla="*/ 469 h 469"/>
              <a:gd name="T8" fmla="*/ 11 w 11"/>
              <a:gd name="T9" fmla="*/ 0 h 469"/>
              <a:gd name="T10" fmla="*/ 5 w 11"/>
              <a:gd name="T11" fmla="*/ 0 h 469"/>
              <a:gd name="T12" fmla="*/ 0 60000 65536"/>
              <a:gd name="T13" fmla="*/ 0 60000 65536"/>
              <a:gd name="T14" fmla="*/ 0 60000 65536"/>
              <a:gd name="T15" fmla="*/ 0 60000 65536"/>
              <a:gd name="T16" fmla="*/ 0 60000 65536"/>
              <a:gd name="T17" fmla="*/ 0 60000 65536"/>
              <a:gd name="T18" fmla="*/ 0 w 11"/>
              <a:gd name="T19" fmla="*/ 0 h 469"/>
              <a:gd name="T20" fmla="*/ 11 w 11"/>
              <a:gd name="T21" fmla="*/ 469 h 469"/>
            </a:gdLst>
            <a:ahLst/>
            <a:cxnLst>
              <a:cxn ang="T12">
                <a:pos x="T0" y="T1"/>
              </a:cxn>
              <a:cxn ang="T13">
                <a:pos x="T2" y="T3"/>
              </a:cxn>
              <a:cxn ang="T14">
                <a:pos x="T4" y="T5"/>
              </a:cxn>
              <a:cxn ang="T15">
                <a:pos x="T6" y="T7"/>
              </a:cxn>
              <a:cxn ang="T16">
                <a:pos x="T8" y="T9"/>
              </a:cxn>
              <a:cxn ang="T17">
                <a:pos x="T10" y="T11"/>
              </a:cxn>
            </a:cxnLst>
            <a:rect l="T18" t="T19" r="T20" b="T21"/>
            <a:pathLst>
              <a:path w="11" h="469">
                <a:moveTo>
                  <a:pt x="5" y="0"/>
                </a:moveTo>
                <a:lnTo>
                  <a:pt x="0" y="0"/>
                </a:lnTo>
                <a:lnTo>
                  <a:pt x="0" y="469"/>
                </a:lnTo>
                <a:lnTo>
                  <a:pt x="11" y="469"/>
                </a:lnTo>
                <a:lnTo>
                  <a:pt x="11" y="0"/>
                </a:lnTo>
                <a:lnTo>
                  <a:pt x="5" y="0"/>
                </a:lnTo>
                <a:close/>
              </a:path>
            </a:pathLst>
          </a:custGeom>
          <a:solidFill>
            <a:schemeClr val="tx1"/>
          </a:solidFill>
          <a:ln w="9525">
            <a:solidFill>
              <a:schemeClr val="tx1"/>
            </a:solidFill>
            <a:round/>
            <a:headEnd/>
            <a:tailEnd/>
          </a:ln>
        </p:spPr>
        <p:txBody>
          <a:bodyPr/>
          <a:lstStyle/>
          <a:p>
            <a:endParaRPr lang="en-US"/>
          </a:p>
        </p:txBody>
      </p:sp>
      <p:sp>
        <p:nvSpPr>
          <p:cNvPr id="46160" name="Freeform 78"/>
          <p:cNvSpPr>
            <a:spLocks/>
          </p:cNvSpPr>
          <p:nvPr/>
        </p:nvSpPr>
        <p:spPr bwMode="auto">
          <a:xfrm>
            <a:off x="5865813" y="2287588"/>
            <a:ext cx="19050" cy="744537"/>
          </a:xfrm>
          <a:custGeom>
            <a:avLst/>
            <a:gdLst>
              <a:gd name="T0" fmla="*/ 5 w 12"/>
              <a:gd name="T1" fmla="*/ 0 h 469"/>
              <a:gd name="T2" fmla="*/ 0 w 12"/>
              <a:gd name="T3" fmla="*/ 0 h 469"/>
              <a:gd name="T4" fmla="*/ 0 w 12"/>
              <a:gd name="T5" fmla="*/ 469 h 469"/>
              <a:gd name="T6" fmla="*/ 12 w 12"/>
              <a:gd name="T7" fmla="*/ 469 h 469"/>
              <a:gd name="T8" fmla="*/ 12 w 12"/>
              <a:gd name="T9" fmla="*/ 0 h 469"/>
              <a:gd name="T10" fmla="*/ 5 w 12"/>
              <a:gd name="T11" fmla="*/ 0 h 469"/>
              <a:gd name="T12" fmla="*/ 0 60000 65536"/>
              <a:gd name="T13" fmla="*/ 0 60000 65536"/>
              <a:gd name="T14" fmla="*/ 0 60000 65536"/>
              <a:gd name="T15" fmla="*/ 0 60000 65536"/>
              <a:gd name="T16" fmla="*/ 0 60000 65536"/>
              <a:gd name="T17" fmla="*/ 0 60000 65536"/>
              <a:gd name="T18" fmla="*/ 0 w 12"/>
              <a:gd name="T19" fmla="*/ 0 h 469"/>
              <a:gd name="T20" fmla="*/ 12 w 12"/>
              <a:gd name="T21" fmla="*/ 469 h 469"/>
            </a:gdLst>
            <a:ahLst/>
            <a:cxnLst>
              <a:cxn ang="T12">
                <a:pos x="T0" y="T1"/>
              </a:cxn>
              <a:cxn ang="T13">
                <a:pos x="T2" y="T3"/>
              </a:cxn>
              <a:cxn ang="T14">
                <a:pos x="T4" y="T5"/>
              </a:cxn>
              <a:cxn ang="T15">
                <a:pos x="T6" y="T7"/>
              </a:cxn>
              <a:cxn ang="T16">
                <a:pos x="T8" y="T9"/>
              </a:cxn>
              <a:cxn ang="T17">
                <a:pos x="T10" y="T11"/>
              </a:cxn>
            </a:cxnLst>
            <a:rect l="T18" t="T19" r="T20" b="T21"/>
            <a:pathLst>
              <a:path w="12" h="469">
                <a:moveTo>
                  <a:pt x="5" y="0"/>
                </a:moveTo>
                <a:lnTo>
                  <a:pt x="0" y="0"/>
                </a:lnTo>
                <a:lnTo>
                  <a:pt x="0" y="469"/>
                </a:lnTo>
                <a:lnTo>
                  <a:pt x="12" y="469"/>
                </a:lnTo>
                <a:lnTo>
                  <a:pt x="12" y="0"/>
                </a:lnTo>
                <a:lnTo>
                  <a:pt x="5" y="0"/>
                </a:lnTo>
                <a:close/>
              </a:path>
            </a:pathLst>
          </a:custGeom>
          <a:solidFill>
            <a:schemeClr val="tx1"/>
          </a:solidFill>
          <a:ln w="9525">
            <a:solidFill>
              <a:schemeClr val="tx1"/>
            </a:solidFill>
            <a:round/>
            <a:headEnd/>
            <a:tailEnd/>
          </a:ln>
        </p:spPr>
        <p:txBody>
          <a:bodyPr/>
          <a:lstStyle/>
          <a:p>
            <a:endParaRPr lang="en-US"/>
          </a:p>
        </p:txBody>
      </p:sp>
      <p:sp>
        <p:nvSpPr>
          <p:cNvPr id="46161" name="Freeform 79"/>
          <p:cNvSpPr>
            <a:spLocks/>
          </p:cNvSpPr>
          <p:nvPr/>
        </p:nvSpPr>
        <p:spPr bwMode="auto">
          <a:xfrm>
            <a:off x="6294438" y="3852863"/>
            <a:ext cx="17462" cy="150812"/>
          </a:xfrm>
          <a:custGeom>
            <a:avLst/>
            <a:gdLst>
              <a:gd name="T0" fmla="*/ 5 w 11"/>
              <a:gd name="T1" fmla="*/ 84 h 95"/>
              <a:gd name="T2" fmla="*/ 11 w 11"/>
              <a:gd name="T3" fmla="*/ 90 h 95"/>
              <a:gd name="T4" fmla="*/ 11 w 11"/>
              <a:gd name="T5" fmla="*/ 0 h 95"/>
              <a:gd name="T6" fmla="*/ 0 w 11"/>
              <a:gd name="T7" fmla="*/ 0 h 95"/>
              <a:gd name="T8" fmla="*/ 0 w 11"/>
              <a:gd name="T9" fmla="*/ 90 h 95"/>
              <a:gd name="T10" fmla="*/ 5 w 11"/>
              <a:gd name="T11" fmla="*/ 95 h 95"/>
              <a:gd name="T12" fmla="*/ 0 w 11"/>
              <a:gd name="T13" fmla="*/ 90 h 95"/>
              <a:gd name="T14" fmla="*/ 0 w 11"/>
              <a:gd name="T15" fmla="*/ 95 h 95"/>
              <a:gd name="T16" fmla="*/ 5 w 11"/>
              <a:gd name="T17" fmla="*/ 95 h 95"/>
              <a:gd name="T18" fmla="*/ 5 w 11"/>
              <a:gd name="T19" fmla="*/ 84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5"/>
              <a:gd name="T32" fmla="*/ 11 w 11"/>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5">
                <a:moveTo>
                  <a:pt x="5" y="84"/>
                </a:moveTo>
                <a:lnTo>
                  <a:pt x="11" y="90"/>
                </a:lnTo>
                <a:lnTo>
                  <a:pt x="11" y="0"/>
                </a:lnTo>
                <a:lnTo>
                  <a:pt x="0" y="0"/>
                </a:lnTo>
                <a:lnTo>
                  <a:pt x="0" y="90"/>
                </a:lnTo>
                <a:lnTo>
                  <a:pt x="5" y="95"/>
                </a:lnTo>
                <a:lnTo>
                  <a:pt x="0" y="90"/>
                </a:lnTo>
                <a:lnTo>
                  <a:pt x="0" y="95"/>
                </a:lnTo>
                <a:lnTo>
                  <a:pt x="5" y="95"/>
                </a:lnTo>
                <a:lnTo>
                  <a:pt x="5" y="84"/>
                </a:lnTo>
                <a:close/>
              </a:path>
            </a:pathLst>
          </a:custGeom>
          <a:solidFill>
            <a:schemeClr val="tx1"/>
          </a:solidFill>
          <a:ln w="9525">
            <a:solidFill>
              <a:schemeClr val="tx1"/>
            </a:solidFill>
            <a:round/>
            <a:headEnd/>
            <a:tailEnd/>
          </a:ln>
        </p:spPr>
        <p:txBody>
          <a:bodyPr/>
          <a:lstStyle/>
          <a:p>
            <a:endParaRPr lang="en-US"/>
          </a:p>
        </p:txBody>
      </p:sp>
      <p:sp>
        <p:nvSpPr>
          <p:cNvPr id="46162" name="Freeform 80"/>
          <p:cNvSpPr>
            <a:spLocks/>
          </p:cNvSpPr>
          <p:nvPr/>
        </p:nvSpPr>
        <p:spPr bwMode="auto">
          <a:xfrm>
            <a:off x="6302375" y="3986213"/>
            <a:ext cx="460375" cy="17462"/>
          </a:xfrm>
          <a:custGeom>
            <a:avLst/>
            <a:gdLst>
              <a:gd name="T0" fmla="*/ 279 w 290"/>
              <a:gd name="T1" fmla="*/ 6 h 11"/>
              <a:gd name="T2" fmla="*/ 285 w 290"/>
              <a:gd name="T3" fmla="*/ 0 h 11"/>
              <a:gd name="T4" fmla="*/ 0 w 290"/>
              <a:gd name="T5" fmla="*/ 0 h 11"/>
              <a:gd name="T6" fmla="*/ 0 w 290"/>
              <a:gd name="T7" fmla="*/ 11 h 11"/>
              <a:gd name="T8" fmla="*/ 285 w 290"/>
              <a:gd name="T9" fmla="*/ 11 h 11"/>
              <a:gd name="T10" fmla="*/ 290 w 290"/>
              <a:gd name="T11" fmla="*/ 6 h 11"/>
              <a:gd name="T12" fmla="*/ 285 w 290"/>
              <a:gd name="T13" fmla="*/ 11 h 11"/>
              <a:gd name="T14" fmla="*/ 290 w 290"/>
              <a:gd name="T15" fmla="*/ 11 h 11"/>
              <a:gd name="T16" fmla="*/ 290 w 290"/>
              <a:gd name="T17" fmla="*/ 6 h 11"/>
              <a:gd name="T18" fmla="*/ 279 w 290"/>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11"/>
              <a:gd name="T32" fmla="*/ 290 w 29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11">
                <a:moveTo>
                  <a:pt x="279" y="6"/>
                </a:moveTo>
                <a:lnTo>
                  <a:pt x="285" y="0"/>
                </a:lnTo>
                <a:lnTo>
                  <a:pt x="0" y="0"/>
                </a:lnTo>
                <a:lnTo>
                  <a:pt x="0" y="11"/>
                </a:lnTo>
                <a:lnTo>
                  <a:pt x="285" y="11"/>
                </a:lnTo>
                <a:lnTo>
                  <a:pt x="290" y="6"/>
                </a:lnTo>
                <a:lnTo>
                  <a:pt x="285" y="11"/>
                </a:lnTo>
                <a:lnTo>
                  <a:pt x="290" y="11"/>
                </a:lnTo>
                <a:lnTo>
                  <a:pt x="290" y="6"/>
                </a:lnTo>
                <a:lnTo>
                  <a:pt x="279" y="6"/>
                </a:lnTo>
                <a:close/>
              </a:path>
            </a:pathLst>
          </a:custGeom>
          <a:solidFill>
            <a:schemeClr val="tx1"/>
          </a:solidFill>
          <a:ln w="9525">
            <a:solidFill>
              <a:schemeClr val="tx1"/>
            </a:solidFill>
            <a:round/>
            <a:headEnd/>
            <a:tailEnd/>
          </a:ln>
        </p:spPr>
        <p:txBody>
          <a:bodyPr/>
          <a:lstStyle/>
          <a:p>
            <a:endParaRPr lang="en-US"/>
          </a:p>
        </p:txBody>
      </p:sp>
      <p:sp>
        <p:nvSpPr>
          <p:cNvPr id="46163" name="Freeform 81"/>
          <p:cNvSpPr>
            <a:spLocks/>
          </p:cNvSpPr>
          <p:nvPr/>
        </p:nvSpPr>
        <p:spPr bwMode="auto">
          <a:xfrm>
            <a:off x="6745288" y="3843338"/>
            <a:ext cx="17462" cy="152400"/>
          </a:xfrm>
          <a:custGeom>
            <a:avLst/>
            <a:gdLst>
              <a:gd name="T0" fmla="*/ 6 w 11"/>
              <a:gd name="T1" fmla="*/ 11 h 96"/>
              <a:gd name="T2" fmla="*/ 0 w 11"/>
              <a:gd name="T3" fmla="*/ 6 h 96"/>
              <a:gd name="T4" fmla="*/ 0 w 11"/>
              <a:gd name="T5" fmla="*/ 96 h 96"/>
              <a:gd name="T6" fmla="*/ 11 w 11"/>
              <a:gd name="T7" fmla="*/ 96 h 96"/>
              <a:gd name="T8" fmla="*/ 11 w 11"/>
              <a:gd name="T9" fmla="*/ 6 h 96"/>
              <a:gd name="T10" fmla="*/ 6 w 11"/>
              <a:gd name="T11" fmla="*/ 0 h 96"/>
              <a:gd name="T12" fmla="*/ 11 w 11"/>
              <a:gd name="T13" fmla="*/ 6 h 96"/>
              <a:gd name="T14" fmla="*/ 11 w 11"/>
              <a:gd name="T15" fmla="*/ 0 h 96"/>
              <a:gd name="T16" fmla="*/ 6 w 11"/>
              <a:gd name="T17" fmla="*/ 0 h 96"/>
              <a:gd name="T18" fmla="*/ 6 w 11"/>
              <a:gd name="T19" fmla="*/ 11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6"/>
              <a:gd name="T32" fmla="*/ 11 w 11"/>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6">
                <a:moveTo>
                  <a:pt x="6" y="11"/>
                </a:moveTo>
                <a:lnTo>
                  <a:pt x="0" y="6"/>
                </a:lnTo>
                <a:lnTo>
                  <a:pt x="0" y="96"/>
                </a:lnTo>
                <a:lnTo>
                  <a:pt x="11" y="96"/>
                </a:lnTo>
                <a:lnTo>
                  <a:pt x="11" y="6"/>
                </a:lnTo>
                <a:lnTo>
                  <a:pt x="6" y="0"/>
                </a:lnTo>
                <a:lnTo>
                  <a:pt x="11" y="6"/>
                </a:lnTo>
                <a:lnTo>
                  <a:pt x="11" y="0"/>
                </a:lnTo>
                <a:lnTo>
                  <a:pt x="6" y="0"/>
                </a:lnTo>
                <a:lnTo>
                  <a:pt x="6" y="11"/>
                </a:lnTo>
                <a:close/>
              </a:path>
            </a:pathLst>
          </a:custGeom>
          <a:solidFill>
            <a:schemeClr val="tx1"/>
          </a:solidFill>
          <a:ln w="9525">
            <a:solidFill>
              <a:schemeClr val="tx1"/>
            </a:solidFill>
            <a:round/>
            <a:headEnd/>
            <a:tailEnd/>
          </a:ln>
        </p:spPr>
        <p:txBody>
          <a:bodyPr/>
          <a:lstStyle/>
          <a:p>
            <a:endParaRPr lang="en-US"/>
          </a:p>
        </p:txBody>
      </p:sp>
      <p:sp>
        <p:nvSpPr>
          <p:cNvPr id="46164" name="Freeform 82"/>
          <p:cNvSpPr>
            <a:spLocks/>
          </p:cNvSpPr>
          <p:nvPr/>
        </p:nvSpPr>
        <p:spPr bwMode="auto">
          <a:xfrm>
            <a:off x="6294438" y="3843338"/>
            <a:ext cx="460375" cy="17462"/>
          </a:xfrm>
          <a:custGeom>
            <a:avLst/>
            <a:gdLst>
              <a:gd name="T0" fmla="*/ 11 w 290"/>
              <a:gd name="T1" fmla="*/ 6 h 11"/>
              <a:gd name="T2" fmla="*/ 5 w 290"/>
              <a:gd name="T3" fmla="*/ 11 h 11"/>
              <a:gd name="T4" fmla="*/ 290 w 290"/>
              <a:gd name="T5" fmla="*/ 11 h 11"/>
              <a:gd name="T6" fmla="*/ 290 w 290"/>
              <a:gd name="T7" fmla="*/ 0 h 11"/>
              <a:gd name="T8" fmla="*/ 5 w 290"/>
              <a:gd name="T9" fmla="*/ 0 h 11"/>
              <a:gd name="T10" fmla="*/ 0 w 290"/>
              <a:gd name="T11" fmla="*/ 6 h 11"/>
              <a:gd name="T12" fmla="*/ 5 w 290"/>
              <a:gd name="T13" fmla="*/ 0 h 11"/>
              <a:gd name="T14" fmla="*/ 0 w 290"/>
              <a:gd name="T15" fmla="*/ 0 h 11"/>
              <a:gd name="T16" fmla="*/ 0 w 290"/>
              <a:gd name="T17" fmla="*/ 6 h 11"/>
              <a:gd name="T18" fmla="*/ 11 w 290"/>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11"/>
              <a:gd name="T32" fmla="*/ 290 w 29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11">
                <a:moveTo>
                  <a:pt x="11" y="6"/>
                </a:moveTo>
                <a:lnTo>
                  <a:pt x="5" y="11"/>
                </a:lnTo>
                <a:lnTo>
                  <a:pt x="290" y="11"/>
                </a:lnTo>
                <a:lnTo>
                  <a:pt x="290" y="0"/>
                </a:lnTo>
                <a:lnTo>
                  <a:pt x="5" y="0"/>
                </a:lnTo>
                <a:lnTo>
                  <a:pt x="0" y="6"/>
                </a:lnTo>
                <a:lnTo>
                  <a:pt x="5" y="0"/>
                </a:lnTo>
                <a:lnTo>
                  <a:pt x="0" y="0"/>
                </a:lnTo>
                <a:lnTo>
                  <a:pt x="0" y="6"/>
                </a:lnTo>
                <a:lnTo>
                  <a:pt x="11" y="6"/>
                </a:lnTo>
                <a:close/>
              </a:path>
            </a:pathLst>
          </a:custGeom>
          <a:solidFill>
            <a:schemeClr val="tx1"/>
          </a:solidFill>
          <a:ln w="9525">
            <a:solidFill>
              <a:schemeClr val="tx1"/>
            </a:solidFill>
            <a:round/>
            <a:headEnd/>
            <a:tailEnd/>
          </a:ln>
        </p:spPr>
        <p:txBody>
          <a:bodyPr/>
          <a:lstStyle/>
          <a:p>
            <a:endParaRPr lang="en-US"/>
          </a:p>
        </p:txBody>
      </p:sp>
      <p:sp>
        <p:nvSpPr>
          <p:cNvPr id="46165" name="Freeform 83"/>
          <p:cNvSpPr>
            <a:spLocks/>
          </p:cNvSpPr>
          <p:nvPr/>
        </p:nvSpPr>
        <p:spPr bwMode="auto">
          <a:xfrm>
            <a:off x="7143750" y="3883025"/>
            <a:ext cx="74613" cy="80963"/>
          </a:xfrm>
          <a:custGeom>
            <a:avLst/>
            <a:gdLst>
              <a:gd name="T0" fmla="*/ 23 w 47"/>
              <a:gd name="T1" fmla="*/ 51 h 51"/>
              <a:gd name="T2" fmla="*/ 26 w 47"/>
              <a:gd name="T3" fmla="*/ 51 h 51"/>
              <a:gd name="T4" fmla="*/ 29 w 47"/>
              <a:gd name="T5" fmla="*/ 51 h 51"/>
              <a:gd name="T6" fmla="*/ 30 w 47"/>
              <a:gd name="T7" fmla="*/ 50 h 51"/>
              <a:gd name="T8" fmla="*/ 33 w 47"/>
              <a:gd name="T9" fmla="*/ 50 h 51"/>
              <a:gd name="T10" fmla="*/ 35 w 47"/>
              <a:gd name="T11" fmla="*/ 48 h 51"/>
              <a:gd name="T12" fmla="*/ 37 w 47"/>
              <a:gd name="T13" fmla="*/ 47 h 51"/>
              <a:gd name="T14" fmla="*/ 39 w 47"/>
              <a:gd name="T15" fmla="*/ 44 h 51"/>
              <a:gd name="T16" fmla="*/ 40 w 47"/>
              <a:gd name="T17" fmla="*/ 43 h 51"/>
              <a:gd name="T18" fmla="*/ 43 w 47"/>
              <a:gd name="T19" fmla="*/ 40 h 51"/>
              <a:gd name="T20" fmla="*/ 44 w 47"/>
              <a:gd name="T21" fmla="*/ 38 h 51"/>
              <a:gd name="T22" fmla="*/ 46 w 47"/>
              <a:gd name="T23" fmla="*/ 36 h 51"/>
              <a:gd name="T24" fmla="*/ 46 w 47"/>
              <a:gd name="T25" fmla="*/ 33 h 51"/>
              <a:gd name="T26" fmla="*/ 47 w 47"/>
              <a:gd name="T27" fmla="*/ 31 h 51"/>
              <a:gd name="T28" fmla="*/ 47 w 47"/>
              <a:gd name="T29" fmla="*/ 29 h 51"/>
              <a:gd name="T30" fmla="*/ 47 w 47"/>
              <a:gd name="T31" fmla="*/ 26 h 51"/>
              <a:gd name="T32" fmla="*/ 47 w 47"/>
              <a:gd name="T33" fmla="*/ 23 h 51"/>
              <a:gd name="T34" fmla="*/ 47 w 47"/>
              <a:gd name="T35" fmla="*/ 20 h 51"/>
              <a:gd name="T36" fmla="*/ 46 w 47"/>
              <a:gd name="T37" fmla="*/ 17 h 51"/>
              <a:gd name="T38" fmla="*/ 44 w 47"/>
              <a:gd name="T39" fmla="*/ 14 h 51"/>
              <a:gd name="T40" fmla="*/ 43 w 47"/>
              <a:gd name="T41" fmla="*/ 13 h 51"/>
              <a:gd name="T42" fmla="*/ 42 w 47"/>
              <a:gd name="T43" fmla="*/ 10 h 51"/>
              <a:gd name="T44" fmla="*/ 40 w 47"/>
              <a:gd name="T45" fmla="*/ 7 h 51"/>
              <a:gd name="T46" fmla="*/ 38 w 47"/>
              <a:gd name="T47" fmla="*/ 6 h 51"/>
              <a:gd name="T48" fmla="*/ 35 w 47"/>
              <a:gd name="T49" fmla="*/ 5 h 51"/>
              <a:gd name="T50" fmla="*/ 34 w 47"/>
              <a:gd name="T51" fmla="*/ 3 h 51"/>
              <a:gd name="T52" fmla="*/ 31 w 47"/>
              <a:gd name="T53" fmla="*/ 2 h 51"/>
              <a:gd name="T54" fmla="*/ 29 w 47"/>
              <a:gd name="T55" fmla="*/ 2 h 51"/>
              <a:gd name="T56" fmla="*/ 27 w 47"/>
              <a:gd name="T57" fmla="*/ 0 h 51"/>
              <a:gd name="T58" fmla="*/ 25 w 47"/>
              <a:gd name="T59" fmla="*/ 0 h 51"/>
              <a:gd name="T60" fmla="*/ 22 w 47"/>
              <a:gd name="T61" fmla="*/ 0 h 51"/>
              <a:gd name="T62" fmla="*/ 20 w 47"/>
              <a:gd name="T63" fmla="*/ 0 h 51"/>
              <a:gd name="T64" fmla="*/ 18 w 47"/>
              <a:gd name="T65" fmla="*/ 2 h 51"/>
              <a:gd name="T66" fmla="*/ 16 w 47"/>
              <a:gd name="T67" fmla="*/ 2 h 51"/>
              <a:gd name="T68" fmla="*/ 13 w 47"/>
              <a:gd name="T69" fmla="*/ 3 h 51"/>
              <a:gd name="T70" fmla="*/ 12 w 47"/>
              <a:gd name="T71" fmla="*/ 5 h 51"/>
              <a:gd name="T72" fmla="*/ 9 w 47"/>
              <a:gd name="T73" fmla="*/ 6 h 51"/>
              <a:gd name="T74" fmla="*/ 6 w 47"/>
              <a:gd name="T75" fmla="*/ 7 h 51"/>
              <a:gd name="T76" fmla="*/ 5 w 47"/>
              <a:gd name="T77" fmla="*/ 10 h 51"/>
              <a:gd name="T78" fmla="*/ 4 w 47"/>
              <a:gd name="T79" fmla="*/ 13 h 51"/>
              <a:gd name="T80" fmla="*/ 2 w 47"/>
              <a:gd name="T81" fmla="*/ 14 h 51"/>
              <a:gd name="T82" fmla="*/ 1 w 47"/>
              <a:gd name="T83" fmla="*/ 17 h 51"/>
              <a:gd name="T84" fmla="*/ 0 w 47"/>
              <a:gd name="T85" fmla="*/ 20 h 51"/>
              <a:gd name="T86" fmla="*/ 0 w 47"/>
              <a:gd name="T87" fmla="*/ 23 h 51"/>
              <a:gd name="T88" fmla="*/ 0 w 47"/>
              <a:gd name="T89" fmla="*/ 26 h 51"/>
              <a:gd name="T90" fmla="*/ 0 w 47"/>
              <a:gd name="T91" fmla="*/ 29 h 51"/>
              <a:gd name="T92" fmla="*/ 0 w 47"/>
              <a:gd name="T93" fmla="*/ 31 h 51"/>
              <a:gd name="T94" fmla="*/ 1 w 47"/>
              <a:gd name="T95" fmla="*/ 33 h 51"/>
              <a:gd name="T96" fmla="*/ 1 w 47"/>
              <a:gd name="T97" fmla="*/ 36 h 51"/>
              <a:gd name="T98" fmla="*/ 2 w 47"/>
              <a:gd name="T99" fmla="*/ 38 h 51"/>
              <a:gd name="T100" fmla="*/ 4 w 47"/>
              <a:gd name="T101" fmla="*/ 40 h 51"/>
              <a:gd name="T102" fmla="*/ 6 w 47"/>
              <a:gd name="T103" fmla="*/ 43 h 51"/>
              <a:gd name="T104" fmla="*/ 8 w 47"/>
              <a:gd name="T105" fmla="*/ 44 h 51"/>
              <a:gd name="T106" fmla="*/ 10 w 47"/>
              <a:gd name="T107" fmla="*/ 47 h 51"/>
              <a:gd name="T108" fmla="*/ 12 w 47"/>
              <a:gd name="T109" fmla="*/ 48 h 51"/>
              <a:gd name="T110" fmla="*/ 14 w 47"/>
              <a:gd name="T111" fmla="*/ 50 h 51"/>
              <a:gd name="T112" fmla="*/ 17 w 47"/>
              <a:gd name="T113" fmla="*/ 50 h 51"/>
              <a:gd name="T114" fmla="*/ 18 w 47"/>
              <a:gd name="T115" fmla="*/ 51 h 51"/>
              <a:gd name="T116" fmla="*/ 21 w 47"/>
              <a:gd name="T117" fmla="*/ 51 h 51"/>
              <a:gd name="T118" fmla="*/ 23 w 47"/>
              <a:gd name="T119" fmla="*/ 51 h 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
              <a:gd name="T181" fmla="*/ 0 h 51"/>
              <a:gd name="T182" fmla="*/ 47 w 47"/>
              <a:gd name="T183" fmla="*/ 51 h 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 h="51">
                <a:moveTo>
                  <a:pt x="23" y="26"/>
                </a:moveTo>
                <a:lnTo>
                  <a:pt x="23" y="51"/>
                </a:lnTo>
                <a:lnTo>
                  <a:pt x="25" y="51"/>
                </a:lnTo>
                <a:lnTo>
                  <a:pt x="26" y="51"/>
                </a:lnTo>
                <a:lnTo>
                  <a:pt x="27" y="51"/>
                </a:lnTo>
                <a:lnTo>
                  <a:pt x="29" y="51"/>
                </a:lnTo>
                <a:lnTo>
                  <a:pt x="29" y="50"/>
                </a:lnTo>
                <a:lnTo>
                  <a:pt x="30" y="50"/>
                </a:lnTo>
                <a:lnTo>
                  <a:pt x="31" y="50"/>
                </a:lnTo>
                <a:lnTo>
                  <a:pt x="33" y="50"/>
                </a:lnTo>
                <a:lnTo>
                  <a:pt x="34" y="48"/>
                </a:lnTo>
                <a:lnTo>
                  <a:pt x="35" y="48"/>
                </a:lnTo>
                <a:lnTo>
                  <a:pt x="35" y="47"/>
                </a:lnTo>
                <a:lnTo>
                  <a:pt x="37" y="47"/>
                </a:lnTo>
                <a:lnTo>
                  <a:pt x="38" y="45"/>
                </a:lnTo>
                <a:lnTo>
                  <a:pt x="39" y="44"/>
                </a:lnTo>
                <a:lnTo>
                  <a:pt x="40" y="44"/>
                </a:lnTo>
                <a:lnTo>
                  <a:pt x="40" y="43"/>
                </a:lnTo>
                <a:lnTo>
                  <a:pt x="42" y="41"/>
                </a:lnTo>
                <a:lnTo>
                  <a:pt x="43" y="40"/>
                </a:lnTo>
                <a:lnTo>
                  <a:pt x="43" y="38"/>
                </a:lnTo>
                <a:lnTo>
                  <a:pt x="44" y="38"/>
                </a:lnTo>
                <a:lnTo>
                  <a:pt x="44" y="37"/>
                </a:lnTo>
                <a:lnTo>
                  <a:pt x="46" y="36"/>
                </a:lnTo>
                <a:lnTo>
                  <a:pt x="46" y="34"/>
                </a:lnTo>
                <a:lnTo>
                  <a:pt x="46" y="33"/>
                </a:lnTo>
                <a:lnTo>
                  <a:pt x="46" y="31"/>
                </a:lnTo>
                <a:lnTo>
                  <a:pt x="47" y="31"/>
                </a:lnTo>
                <a:lnTo>
                  <a:pt x="47" y="30"/>
                </a:lnTo>
                <a:lnTo>
                  <a:pt x="47" y="29"/>
                </a:lnTo>
                <a:lnTo>
                  <a:pt x="47" y="27"/>
                </a:lnTo>
                <a:lnTo>
                  <a:pt x="47" y="26"/>
                </a:lnTo>
                <a:lnTo>
                  <a:pt x="47" y="24"/>
                </a:lnTo>
                <a:lnTo>
                  <a:pt x="47" y="23"/>
                </a:lnTo>
                <a:lnTo>
                  <a:pt x="47" y="21"/>
                </a:lnTo>
                <a:lnTo>
                  <a:pt x="47" y="20"/>
                </a:lnTo>
                <a:lnTo>
                  <a:pt x="46" y="19"/>
                </a:lnTo>
                <a:lnTo>
                  <a:pt x="46" y="17"/>
                </a:lnTo>
                <a:lnTo>
                  <a:pt x="46" y="16"/>
                </a:lnTo>
                <a:lnTo>
                  <a:pt x="44" y="14"/>
                </a:lnTo>
                <a:lnTo>
                  <a:pt x="44" y="13"/>
                </a:lnTo>
                <a:lnTo>
                  <a:pt x="43" y="13"/>
                </a:lnTo>
                <a:lnTo>
                  <a:pt x="43" y="12"/>
                </a:lnTo>
                <a:lnTo>
                  <a:pt x="42" y="10"/>
                </a:lnTo>
                <a:lnTo>
                  <a:pt x="40" y="9"/>
                </a:lnTo>
                <a:lnTo>
                  <a:pt x="40" y="7"/>
                </a:lnTo>
                <a:lnTo>
                  <a:pt x="39" y="7"/>
                </a:lnTo>
                <a:lnTo>
                  <a:pt x="38" y="6"/>
                </a:lnTo>
                <a:lnTo>
                  <a:pt x="37" y="5"/>
                </a:lnTo>
                <a:lnTo>
                  <a:pt x="35" y="5"/>
                </a:lnTo>
                <a:lnTo>
                  <a:pt x="35" y="3"/>
                </a:lnTo>
                <a:lnTo>
                  <a:pt x="34" y="3"/>
                </a:lnTo>
                <a:lnTo>
                  <a:pt x="33" y="2"/>
                </a:lnTo>
                <a:lnTo>
                  <a:pt x="31" y="2"/>
                </a:lnTo>
                <a:lnTo>
                  <a:pt x="30" y="2"/>
                </a:lnTo>
                <a:lnTo>
                  <a:pt x="29" y="2"/>
                </a:lnTo>
                <a:lnTo>
                  <a:pt x="29" y="0"/>
                </a:lnTo>
                <a:lnTo>
                  <a:pt x="27" y="0"/>
                </a:lnTo>
                <a:lnTo>
                  <a:pt x="26" y="0"/>
                </a:lnTo>
                <a:lnTo>
                  <a:pt x="25" y="0"/>
                </a:lnTo>
                <a:lnTo>
                  <a:pt x="23" y="0"/>
                </a:lnTo>
                <a:lnTo>
                  <a:pt x="22" y="0"/>
                </a:lnTo>
                <a:lnTo>
                  <a:pt x="21" y="0"/>
                </a:lnTo>
                <a:lnTo>
                  <a:pt x="20" y="0"/>
                </a:lnTo>
                <a:lnTo>
                  <a:pt x="18" y="0"/>
                </a:lnTo>
                <a:lnTo>
                  <a:pt x="18" y="2"/>
                </a:lnTo>
                <a:lnTo>
                  <a:pt x="17" y="2"/>
                </a:lnTo>
                <a:lnTo>
                  <a:pt x="16" y="2"/>
                </a:lnTo>
                <a:lnTo>
                  <a:pt x="14" y="2"/>
                </a:lnTo>
                <a:lnTo>
                  <a:pt x="13" y="3"/>
                </a:lnTo>
                <a:lnTo>
                  <a:pt x="12" y="3"/>
                </a:lnTo>
                <a:lnTo>
                  <a:pt x="12" y="5"/>
                </a:lnTo>
                <a:lnTo>
                  <a:pt x="10" y="5"/>
                </a:lnTo>
                <a:lnTo>
                  <a:pt x="9" y="6"/>
                </a:lnTo>
                <a:lnTo>
                  <a:pt x="8" y="7"/>
                </a:lnTo>
                <a:lnTo>
                  <a:pt x="6" y="7"/>
                </a:lnTo>
                <a:lnTo>
                  <a:pt x="6" y="9"/>
                </a:lnTo>
                <a:lnTo>
                  <a:pt x="5" y="10"/>
                </a:lnTo>
                <a:lnTo>
                  <a:pt x="4" y="12"/>
                </a:lnTo>
                <a:lnTo>
                  <a:pt x="4" y="13"/>
                </a:lnTo>
                <a:lnTo>
                  <a:pt x="2" y="13"/>
                </a:lnTo>
                <a:lnTo>
                  <a:pt x="2" y="14"/>
                </a:lnTo>
                <a:lnTo>
                  <a:pt x="1" y="16"/>
                </a:lnTo>
                <a:lnTo>
                  <a:pt x="1" y="17"/>
                </a:lnTo>
                <a:lnTo>
                  <a:pt x="1" y="19"/>
                </a:lnTo>
                <a:lnTo>
                  <a:pt x="0" y="20"/>
                </a:lnTo>
                <a:lnTo>
                  <a:pt x="0" y="21"/>
                </a:lnTo>
                <a:lnTo>
                  <a:pt x="0" y="23"/>
                </a:lnTo>
                <a:lnTo>
                  <a:pt x="0" y="24"/>
                </a:lnTo>
                <a:lnTo>
                  <a:pt x="0" y="26"/>
                </a:lnTo>
                <a:lnTo>
                  <a:pt x="0" y="27"/>
                </a:lnTo>
                <a:lnTo>
                  <a:pt x="0" y="29"/>
                </a:lnTo>
                <a:lnTo>
                  <a:pt x="0" y="30"/>
                </a:lnTo>
                <a:lnTo>
                  <a:pt x="0" y="31"/>
                </a:lnTo>
                <a:lnTo>
                  <a:pt x="1" y="31"/>
                </a:lnTo>
                <a:lnTo>
                  <a:pt x="1" y="33"/>
                </a:lnTo>
                <a:lnTo>
                  <a:pt x="1" y="34"/>
                </a:lnTo>
                <a:lnTo>
                  <a:pt x="1" y="36"/>
                </a:lnTo>
                <a:lnTo>
                  <a:pt x="2" y="37"/>
                </a:lnTo>
                <a:lnTo>
                  <a:pt x="2" y="38"/>
                </a:lnTo>
                <a:lnTo>
                  <a:pt x="4" y="38"/>
                </a:lnTo>
                <a:lnTo>
                  <a:pt x="4" y="40"/>
                </a:lnTo>
                <a:lnTo>
                  <a:pt x="5" y="41"/>
                </a:lnTo>
                <a:lnTo>
                  <a:pt x="6" y="43"/>
                </a:lnTo>
                <a:lnTo>
                  <a:pt x="6" y="44"/>
                </a:lnTo>
                <a:lnTo>
                  <a:pt x="8" y="44"/>
                </a:lnTo>
                <a:lnTo>
                  <a:pt x="9" y="45"/>
                </a:lnTo>
                <a:lnTo>
                  <a:pt x="10" y="47"/>
                </a:lnTo>
                <a:lnTo>
                  <a:pt x="12" y="47"/>
                </a:lnTo>
                <a:lnTo>
                  <a:pt x="12" y="48"/>
                </a:lnTo>
                <a:lnTo>
                  <a:pt x="13" y="48"/>
                </a:lnTo>
                <a:lnTo>
                  <a:pt x="14" y="50"/>
                </a:lnTo>
                <a:lnTo>
                  <a:pt x="16" y="50"/>
                </a:lnTo>
                <a:lnTo>
                  <a:pt x="17" y="50"/>
                </a:lnTo>
                <a:lnTo>
                  <a:pt x="18" y="50"/>
                </a:lnTo>
                <a:lnTo>
                  <a:pt x="18" y="51"/>
                </a:lnTo>
                <a:lnTo>
                  <a:pt x="20" y="51"/>
                </a:lnTo>
                <a:lnTo>
                  <a:pt x="21" y="51"/>
                </a:lnTo>
                <a:lnTo>
                  <a:pt x="22" y="51"/>
                </a:lnTo>
                <a:lnTo>
                  <a:pt x="23" y="51"/>
                </a:lnTo>
                <a:lnTo>
                  <a:pt x="23" y="26"/>
                </a:lnTo>
                <a:close/>
              </a:path>
            </a:pathLst>
          </a:custGeom>
          <a:solidFill>
            <a:schemeClr val="tx1"/>
          </a:solidFill>
          <a:ln w="9525">
            <a:solidFill>
              <a:schemeClr val="tx1"/>
            </a:solidFill>
            <a:round/>
            <a:headEnd/>
            <a:tailEnd/>
          </a:ln>
        </p:spPr>
        <p:txBody>
          <a:bodyPr/>
          <a:lstStyle/>
          <a:p>
            <a:endParaRPr lang="en-US"/>
          </a:p>
        </p:txBody>
      </p:sp>
      <p:sp>
        <p:nvSpPr>
          <p:cNvPr id="46166" name="Freeform 84"/>
          <p:cNvSpPr>
            <a:spLocks/>
          </p:cNvSpPr>
          <p:nvPr/>
        </p:nvSpPr>
        <p:spPr bwMode="auto">
          <a:xfrm>
            <a:off x="6754813" y="3913188"/>
            <a:ext cx="425450" cy="19050"/>
          </a:xfrm>
          <a:custGeom>
            <a:avLst/>
            <a:gdLst>
              <a:gd name="T0" fmla="*/ 0 w 268"/>
              <a:gd name="T1" fmla="*/ 7 h 12"/>
              <a:gd name="T2" fmla="*/ 0 w 268"/>
              <a:gd name="T3" fmla="*/ 12 h 12"/>
              <a:gd name="T4" fmla="*/ 268 w 268"/>
              <a:gd name="T5" fmla="*/ 12 h 12"/>
              <a:gd name="T6" fmla="*/ 268 w 268"/>
              <a:gd name="T7" fmla="*/ 0 h 12"/>
              <a:gd name="T8" fmla="*/ 0 w 268"/>
              <a:gd name="T9" fmla="*/ 0 h 12"/>
              <a:gd name="T10" fmla="*/ 0 w 268"/>
              <a:gd name="T11" fmla="*/ 7 h 12"/>
              <a:gd name="T12" fmla="*/ 0 60000 65536"/>
              <a:gd name="T13" fmla="*/ 0 60000 65536"/>
              <a:gd name="T14" fmla="*/ 0 60000 65536"/>
              <a:gd name="T15" fmla="*/ 0 60000 65536"/>
              <a:gd name="T16" fmla="*/ 0 60000 65536"/>
              <a:gd name="T17" fmla="*/ 0 60000 65536"/>
              <a:gd name="T18" fmla="*/ 0 w 268"/>
              <a:gd name="T19" fmla="*/ 0 h 12"/>
              <a:gd name="T20" fmla="*/ 268 w 26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68" h="12">
                <a:moveTo>
                  <a:pt x="0" y="7"/>
                </a:moveTo>
                <a:lnTo>
                  <a:pt x="0" y="12"/>
                </a:lnTo>
                <a:lnTo>
                  <a:pt x="268" y="12"/>
                </a:lnTo>
                <a:lnTo>
                  <a:pt x="268" y="0"/>
                </a:lnTo>
                <a:lnTo>
                  <a:pt x="0" y="0"/>
                </a:lnTo>
                <a:lnTo>
                  <a:pt x="0" y="7"/>
                </a:lnTo>
                <a:close/>
              </a:path>
            </a:pathLst>
          </a:custGeom>
          <a:solidFill>
            <a:schemeClr val="tx1"/>
          </a:solidFill>
          <a:ln w="9525">
            <a:solidFill>
              <a:schemeClr val="tx1"/>
            </a:solidFill>
            <a:round/>
            <a:headEnd/>
            <a:tailEnd/>
          </a:ln>
        </p:spPr>
        <p:txBody>
          <a:bodyPr/>
          <a:lstStyle/>
          <a:p>
            <a:endParaRPr lang="en-US"/>
          </a:p>
        </p:txBody>
      </p:sp>
      <p:sp>
        <p:nvSpPr>
          <p:cNvPr id="46167" name="Freeform 85"/>
          <p:cNvSpPr>
            <a:spLocks/>
          </p:cNvSpPr>
          <p:nvPr/>
        </p:nvSpPr>
        <p:spPr bwMode="auto">
          <a:xfrm>
            <a:off x="5837238" y="3883025"/>
            <a:ext cx="74612" cy="80963"/>
          </a:xfrm>
          <a:custGeom>
            <a:avLst/>
            <a:gdLst>
              <a:gd name="T0" fmla="*/ 23 w 47"/>
              <a:gd name="T1" fmla="*/ 0 h 51"/>
              <a:gd name="T2" fmla="*/ 20 w 47"/>
              <a:gd name="T3" fmla="*/ 0 h 51"/>
              <a:gd name="T4" fmla="*/ 18 w 47"/>
              <a:gd name="T5" fmla="*/ 2 h 51"/>
              <a:gd name="T6" fmla="*/ 15 w 47"/>
              <a:gd name="T7" fmla="*/ 2 h 51"/>
              <a:gd name="T8" fmla="*/ 14 w 47"/>
              <a:gd name="T9" fmla="*/ 3 h 51"/>
              <a:gd name="T10" fmla="*/ 11 w 47"/>
              <a:gd name="T11" fmla="*/ 5 h 51"/>
              <a:gd name="T12" fmla="*/ 10 w 47"/>
              <a:gd name="T13" fmla="*/ 6 h 51"/>
              <a:gd name="T14" fmla="*/ 7 w 47"/>
              <a:gd name="T15" fmla="*/ 7 h 51"/>
              <a:gd name="T16" fmla="*/ 5 w 47"/>
              <a:gd name="T17" fmla="*/ 10 h 51"/>
              <a:gd name="T18" fmla="*/ 3 w 47"/>
              <a:gd name="T19" fmla="*/ 13 h 51"/>
              <a:gd name="T20" fmla="*/ 2 w 47"/>
              <a:gd name="T21" fmla="*/ 16 h 51"/>
              <a:gd name="T22" fmla="*/ 1 w 47"/>
              <a:gd name="T23" fmla="*/ 19 h 51"/>
              <a:gd name="T24" fmla="*/ 1 w 47"/>
              <a:gd name="T25" fmla="*/ 21 h 51"/>
              <a:gd name="T26" fmla="*/ 0 w 47"/>
              <a:gd name="T27" fmla="*/ 24 h 51"/>
              <a:gd name="T28" fmla="*/ 0 w 47"/>
              <a:gd name="T29" fmla="*/ 27 h 51"/>
              <a:gd name="T30" fmla="*/ 1 w 47"/>
              <a:gd name="T31" fmla="*/ 30 h 51"/>
              <a:gd name="T32" fmla="*/ 1 w 47"/>
              <a:gd name="T33" fmla="*/ 33 h 51"/>
              <a:gd name="T34" fmla="*/ 2 w 47"/>
              <a:gd name="T35" fmla="*/ 36 h 51"/>
              <a:gd name="T36" fmla="*/ 3 w 47"/>
              <a:gd name="T37" fmla="*/ 38 h 51"/>
              <a:gd name="T38" fmla="*/ 5 w 47"/>
              <a:gd name="T39" fmla="*/ 41 h 51"/>
              <a:gd name="T40" fmla="*/ 7 w 47"/>
              <a:gd name="T41" fmla="*/ 44 h 51"/>
              <a:gd name="T42" fmla="*/ 10 w 47"/>
              <a:gd name="T43" fmla="*/ 45 h 51"/>
              <a:gd name="T44" fmla="*/ 11 w 47"/>
              <a:gd name="T45" fmla="*/ 47 h 51"/>
              <a:gd name="T46" fmla="*/ 14 w 47"/>
              <a:gd name="T47" fmla="*/ 48 h 51"/>
              <a:gd name="T48" fmla="*/ 15 w 47"/>
              <a:gd name="T49" fmla="*/ 50 h 51"/>
              <a:gd name="T50" fmla="*/ 18 w 47"/>
              <a:gd name="T51" fmla="*/ 50 h 51"/>
              <a:gd name="T52" fmla="*/ 20 w 47"/>
              <a:gd name="T53" fmla="*/ 51 h 51"/>
              <a:gd name="T54" fmla="*/ 23 w 47"/>
              <a:gd name="T55" fmla="*/ 51 h 51"/>
              <a:gd name="T56" fmla="*/ 26 w 47"/>
              <a:gd name="T57" fmla="*/ 51 h 51"/>
              <a:gd name="T58" fmla="*/ 28 w 47"/>
              <a:gd name="T59" fmla="*/ 51 h 51"/>
              <a:gd name="T60" fmla="*/ 31 w 47"/>
              <a:gd name="T61" fmla="*/ 50 h 51"/>
              <a:gd name="T62" fmla="*/ 34 w 47"/>
              <a:gd name="T63" fmla="*/ 48 h 51"/>
              <a:gd name="T64" fmla="*/ 36 w 47"/>
              <a:gd name="T65" fmla="*/ 47 h 51"/>
              <a:gd name="T66" fmla="*/ 39 w 47"/>
              <a:gd name="T67" fmla="*/ 45 h 51"/>
              <a:gd name="T68" fmla="*/ 40 w 47"/>
              <a:gd name="T69" fmla="*/ 44 h 51"/>
              <a:gd name="T70" fmla="*/ 41 w 47"/>
              <a:gd name="T71" fmla="*/ 41 h 51"/>
              <a:gd name="T72" fmla="*/ 43 w 47"/>
              <a:gd name="T73" fmla="*/ 40 h 51"/>
              <a:gd name="T74" fmla="*/ 45 w 47"/>
              <a:gd name="T75" fmla="*/ 37 h 51"/>
              <a:gd name="T76" fmla="*/ 45 w 47"/>
              <a:gd name="T77" fmla="*/ 34 h 51"/>
              <a:gd name="T78" fmla="*/ 47 w 47"/>
              <a:gd name="T79" fmla="*/ 31 h 51"/>
              <a:gd name="T80" fmla="*/ 47 w 47"/>
              <a:gd name="T81" fmla="*/ 29 h 51"/>
              <a:gd name="T82" fmla="*/ 47 w 47"/>
              <a:gd name="T83" fmla="*/ 26 h 51"/>
              <a:gd name="T84" fmla="*/ 47 w 47"/>
              <a:gd name="T85" fmla="*/ 23 h 51"/>
              <a:gd name="T86" fmla="*/ 47 w 47"/>
              <a:gd name="T87" fmla="*/ 20 h 51"/>
              <a:gd name="T88" fmla="*/ 45 w 47"/>
              <a:gd name="T89" fmla="*/ 17 h 51"/>
              <a:gd name="T90" fmla="*/ 45 w 47"/>
              <a:gd name="T91" fmla="*/ 14 h 51"/>
              <a:gd name="T92" fmla="*/ 43 w 47"/>
              <a:gd name="T93" fmla="*/ 12 h 51"/>
              <a:gd name="T94" fmla="*/ 41 w 47"/>
              <a:gd name="T95" fmla="*/ 10 h 51"/>
              <a:gd name="T96" fmla="*/ 40 w 47"/>
              <a:gd name="T97" fmla="*/ 7 h 51"/>
              <a:gd name="T98" fmla="*/ 39 w 47"/>
              <a:gd name="T99" fmla="*/ 6 h 51"/>
              <a:gd name="T100" fmla="*/ 36 w 47"/>
              <a:gd name="T101" fmla="*/ 5 h 51"/>
              <a:gd name="T102" fmla="*/ 34 w 47"/>
              <a:gd name="T103" fmla="*/ 3 h 51"/>
              <a:gd name="T104" fmla="*/ 31 w 47"/>
              <a:gd name="T105" fmla="*/ 2 h 51"/>
              <a:gd name="T106" fmla="*/ 28 w 47"/>
              <a:gd name="T107" fmla="*/ 0 h 51"/>
              <a:gd name="T108" fmla="*/ 26 w 47"/>
              <a:gd name="T109" fmla="*/ 0 h 51"/>
              <a:gd name="T110" fmla="*/ 23 w 47"/>
              <a:gd name="T111" fmla="*/ 0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
              <a:gd name="T169" fmla="*/ 0 h 51"/>
              <a:gd name="T170" fmla="*/ 47 w 47"/>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 h="51">
                <a:moveTo>
                  <a:pt x="23" y="26"/>
                </a:moveTo>
                <a:lnTo>
                  <a:pt x="23" y="0"/>
                </a:lnTo>
                <a:lnTo>
                  <a:pt x="22" y="0"/>
                </a:lnTo>
                <a:lnTo>
                  <a:pt x="20" y="0"/>
                </a:lnTo>
                <a:lnTo>
                  <a:pt x="19" y="0"/>
                </a:lnTo>
                <a:lnTo>
                  <a:pt x="18" y="2"/>
                </a:lnTo>
                <a:lnTo>
                  <a:pt x="17" y="2"/>
                </a:lnTo>
                <a:lnTo>
                  <a:pt x="15" y="2"/>
                </a:lnTo>
                <a:lnTo>
                  <a:pt x="14" y="2"/>
                </a:lnTo>
                <a:lnTo>
                  <a:pt x="14" y="3"/>
                </a:lnTo>
                <a:lnTo>
                  <a:pt x="13" y="3"/>
                </a:lnTo>
                <a:lnTo>
                  <a:pt x="11" y="5"/>
                </a:lnTo>
                <a:lnTo>
                  <a:pt x="10" y="5"/>
                </a:lnTo>
                <a:lnTo>
                  <a:pt x="10" y="6"/>
                </a:lnTo>
                <a:lnTo>
                  <a:pt x="9" y="6"/>
                </a:lnTo>
                <a:lnTo>
                  <a:pt x="7" y="7"/>
                </a:lnTo>
                <a:lnTo>
                  <a:pt x="6" y="9"/>
                </a:lnTo>
                <a:lnTo>
                  <a:pt x="5" y="10"/>
                </a:lnTo>
                <a:lnTo>
                  <a:pt x="3" y="12"/>
                </a:lnTo>
                <a:lnTo>
                  <a:pt x="3" y="13"/>
                </a:lnTo>
                <a:lnTo>
                  <a:pt x="2" y="14"/>
                </a:lnTo>
                <a:lnTo>
                  <a:pt x="2" y="16"/>
                </a:lnTo>
                <a:lnTo>
                  <a:pt x="1" y="17"/>
                </a:lnTo>
                <a:lnTo>
                  <a:pt x="1" y="19"/>
                </a:lnTo>
                <a:lnTo>
                  <a:pt x="1" y="20"/>
                </a:lnTo>
                <a:lnTo>
                  <a:pt x="1" y="21"/>
                </a:lnTo>
                <a:lnTo>
                  <a:pt x="0" y="23"/>
                </a:lnTo>
                <a:lnTo>
                  <a:pt x="0" y="24"/>
                </a:lnTo>
                <a:lnTo>
                  <a:pt x="0" y="26"/>
                </a:lnTo>
                <a:lnTo>
                  <a:pt x="0" y="27"/>
                </a:lnTo>
                <a:lnTo>
                  <a:pt x="0" y="29"/>
                </a:lnTo>
                <a:lnTo>
                  <a:pt x="1" y="30"/>
                </a:lnTo>
                <a:lnTo>
                  <a:pt x="1" y="31"/>
                </a:lnTo>
                <a:lnTo>
                  <a:pt x="1" y="33"/>
                </a:lnTo>
                <a:lnTo>
                  <a:pt x="1" y="34"/>
                </a:lnTo>
                <a:lnTo>
                  <a:pt x="2" y="36"/>
                </a:lnTo>
                <a:lnTo>
                  <a:pt x="2" y="37"/>
                </a:lnTo>
                <a:lnTo>
                  <a:pt x="3" y="38"/>
                </a:lnTo>
                <a:lnTo>
                  <a:pt x="3" y="40"/>
                </a:lnTo>
                <a:lnTo>
                  <a:pt x="5" y="41"/>
                </a:lnTo>
                <a:lnTo>
                  <a:pt x="6" y="43"/>
                </a:lnTo>
                <a:lnTo>
                  <a:pt x="7" y="44"/>
                </a:lnTo>
                <a:lnTo>
                  <a:pt x="9" y="45"/>
                </a:lnTo>
                <a:lnTo>
                  <a:pt x="10" y="45"/>
                </a:lnTo>
                <a:lnTo>
                  <a:pt x="10" y="47"/>
                </a:lnTo>
                <a:lnTo>
                  <a:pt x="11" y="47"/>
                </a:lnTo>
                <a:lnTo>
                  <a:pt x="13" y="48"/>
                </a:lnTo>
                <a:lnTo>
                  <a:pt x="14" y="48"/>
                </a:lnTo>
                <a:lnTo>
                  <a:pt x="14" y="50"/>
                </a:lnTo>
                <a:lnTo>
                  <a:pt x="15" y="50"/>
                </a:lnTo>
                <a:lnTo>
                  <a:pt x="17" y="50"/>
                </a:lnTo>
                <a:lnTo>
                  <a:pt x="18" y="50"/>
                </a:lnTo>
                <a:lnTo>
                  <a:pt x="19" y="51"/>
                </a:lnTo>
                <a:lnTo>
                  <a:pt x="20" y="51"/>
                </a:lnTo>
                <a:lnTo>
                  <a:pt x="22" y="51"/>
                </a:lnTo>
                <a:lnTo>
                  <a:pt x="23" y="51"/>
                </a:lnTo>
                <a:lnTo>
                  <a:pt x="24" y="51"/>
                </a:lnTo>
                <a:lnTo>
                  <a:pt x="26" y="51"/>
                </a:lnTo>
                <a:lnTo>
                  <a:pt x="27" y="51"/>
                </a:lnTo>
                <a:lnTo>
                  <a:pt x="28" y="51"/>
                </a:lnTo>
                <a:lnTo>
                  <a:pt x="30" y="50"/>
                </a:lnTo>
                <a:lnTo>
                  <a:pt x="31" y="50"/>
                </a:lnTo>
                <a:lnTo>
                  <a:pt x="32" y="50"/>
                </a:lnTo>
                <a:lnTo>
                  <a:pt x="34" y="48"/>
                </a:lnTo>
                <a:lnTo>
                  <a:pt x="35" y="48"/>
                </a:lnTo>
                <a:lnTo>
                  <a:pt x="36" y="47"/>
                </a:lnTo>
                <a:lnTo>
                  <a:pt x="37" y="45"/>
                </a:lnTo>
                <a:lnTo>
                  <a:pt x="39" y="45"/>
                </a:lnTo>
                <a:lnTo>
                  <a:pt x="39" y="44"/>
                </a:lnTo>
                <a:lnTo>
                  <a:pt x="40" y="44"/>
                </a:lnTo>
                <a:lnTo>
                  <a:pt x="41" y="43"/>
                </a:lnTo>
                <a:lnTo>
                  <a:pt x="41" y="41"/>
                </a:lnTo>
                <a:lnTo>
                  <a:pt x="43" y="41"/>
                </a:lnTo>
                <a:lnTo>
                  <a:pt x="43" y="40"/>
                </a:lnTo>
                <a:lnTo>
                  <a:pt x="44" y="38"/>
                </a:lnTo>
                <a:lnTo>
                  <a:pt x="45" y="37"/>
                </a:lnTo>
                <a:lnTo>
                  <a:pt x="45" y="36"/>
                </a:lnTo>
                <a:lnTo>
                  <a:pt x="45" y="34"/>
                </a:lnTo>
                <a:lnTo>
                  <a:pt x="47" y="33"/>
                </a:lnTo>
                <a:lnTo>
                  <a:pt x="47" y="31"/>
                </a:lnTo>
                <a:lnTo>
                  <a:pt x="47" y="30"/>
                </a:lnTo>
                <a:lnTo>
                  <a:pt x="47" y="29"/>
                </a:lnTo>
                <a:lnTo>
                  <a:pt x="47" y="27"/>
                </a:lnTo>
                <a:lnTo>
                  <a:pt x="47" y="26"/>
                </a:lnTo>
                <a:lnTo>
                  <a:pt x="47" y="24"/>
                </a:lnTo>
                <a:lnTo>
                  <a:pt x="47" y="23"/>
                </a:lnTo>
                <a:lnTo>
                  <a:pt x="47" y="21"/>
                </a:lnTo>
                <a:lnTo>
                  <a:pt x="47" y="20"/>
                </a:lnTo>
                <a:lnTo>
                  <a:pt x="47" y="19"/>
                </a:lnTo>
                <a:lnTo>
                  <a:pt x="45" y="17"/>
                </a:lnTo>
                <a:lnTo>
                  <a:pt x="45" y="16"/>
                </a:lnTo>
                <a:lnTo>
                  <a:pt x="45" y="14"/>
                </a:lnTo>
                <a:lnTo>
                  <a:pt x="44" y="13"/>
                </a:lnTo>
                <a:lnTo>
                  <a:pt x="43" y="12"/>
                </a:lnTo>
                <a:lnTo>
                  <a:pt x="43" y="10"/>
                </a:lnTo>
                <a:lnTo>
                  <a:pt x="41" y="10"/>
                </a:lnTo>
                <a:lnTo>
                  <a:pt x="41" y="9"/>
                </a:lnTo>
                <a:lnTo>
                  <a:pt x="40" y="7"/>
                </a:lnTo>
                <a:lnTo>
                  <a:pt x="39" y="7"/>
                </a:lnTo>
                <a:lnTo>
                  <a:pt x="39" y="6"/>
                </a:lnTo>
                <a:lnTo>
                  <a:pt x="37" y="6"/>
                </a:lnTo>
                <a:lnTo>
                  <a:pt x="36" y="5"/>
                </a:lnTo>
                <a:lnTo>
                  <a:pt x="35" y="3"/>
                </a:lnTo>
                <a:lnTo>
                  <a:pt x="34" y="3"/>
                </a:lnTo>
                <a:lnTo>
                  <a:pt x="32" y="2"/>
                </a:lnTo>
                <a:lnTo>
                  <a:pt x="31" y="2"/>
                </a:lnTo>
                <a:lnTo>
                  <a:pt x="30" y="2"/>
                </a:lnTo>
                <a:lnTo>
                  <a:pt x="28" y="0"/>
                </a:lnTo>
                <a:lnTo>
                  <a:pt x="27" y="0"/>
                </a:lnTo>
                <a:lnTo>
                  <a:pt x="26" y="0"/>
                </a:lnTo>
                <a:lnTo>
                  <a:pt x="24" y="0"/>
                </a:lnTo>
                <a:lnTo>
                  <a:pt x="23" y="0"/>
                </a:lnTo>
                <a:lnTo>
                  <a:pt x="23" y="26"/>
                </a:lnTo>
                <a:close/>
              </a:path>
            </a:pathLst>
          </a:custGeom>
          <a:solidFill>
            <a:schemeClr val="tx1"/>
          </a:solidFill>
          <a:ln w="9525">
            <a:solidFill>
              <a:schemeClr val="tx1"/>
            </a:solidFill>
            <a:round/>
            <a:headEnd/>
            <a:tailEnd/>
          </a:ln>
        </p:spPr>
        <p:txBody>
          <a:bodyPr/>
          <a:lstStyle/>
          <a:p>
            <a:endParaRPr lang="en-US"/>
          </a:p>
        </p:txBody>
      </p:sp>
      <p:sp>
        <p:nvSpPr>
          <p:cNvPr id="46168" name="Freeform 86"/>
          <p:cNvSpPr>
            <a:spLocks/>
          </p:cNvSpPr>
          <p:nvPr/>
        </p:nvSpPr>
        <p:spPr bwMode="auto">
          <a:xfrm>
            <a:off x="5873750" y="3913188"/>
            <a:ext cx="428625" cy="19050"/>
          </a:xfrm>
          <a:custGeom>
            <a:avLst/>
            <a:gdLst>
              <a:gd name="T0" fmla="*/ 270 w 270"/>
              <a:gd name="T1" fmla="*/ 7 h 12"/>
              <a:gd name="T2" fmla="*/ 270 w 270"/>
              <a:gd name="T3" fmla="*/ 0 h 12"/>
              <a:gd name="T4" fmla="*/ 0 w 270"/>
              <a:gd name="T5" fmla="*/ 0 h 12"/>
              <a:gd name="T6" fmla="*/ 0 w 270"/>
              <a:gd name="T7" fmla="*/ 12 h 12"/>
              <a:gd name="T8" fmla="*/ 270 w 270"/>
              <a:gd name="T9" fmla="*/ 12 h 12"/>
              <a:gd name="T10" fmla="*/ 270 w 270"/>
              <a:gd name="T11" fmla="*/ 7 h 12"/>
              <a:gd name="T12" fmla="*/ 0 60000 65536"/>
              <a:gd name="T13" fmla="*/ 0 60000 65536"/>
              <a:gd name="T14" fmla="*/ 0 60000 65536"/>
              <a:gd name="T15" fmla="*/ 0 60000 65536"/>
              <a:gd name="T16" fmla="*/ 0 60000 65536"/>
              <a:gd name="T17" fmla="*/ 0 60000 65536"/>
              <a:gd name="T18" fmla="*/ 0 w 270"/>
              <a:gd name="T19" fmla="*/ 0 h 12"/>
              <a:gd name="T20" fmla="*/ 270 w 27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70" h="12">
                <a:moveTo>
                  <a:pt x="270" y="7"/>
                </a:moveTo>
                <a:lnTo>
                  <a:pt x="270" y="0"/>
                </a:lnTo>
                <a:lnTo>
                  <a:pt x="0" y="0"/>
                </a:lnTo>
                <a:lnTo>
                  <a:pt x="0" y="12"/>
                </a:lnTo>
                <a:lnTo>
                  <a:pt x="270" y="12"/>
                </a:lnTo>
                <a:lnTo>
                  <a:pt x="270" y="7"/>
                </a:lnTo>
                <a:close/>
              </a:path>
            </a:pathLst>
          </a:custGeom>
          <a:solidFill>
            <a:schemeClr val="tx1"/>
          </a:solidFill>
          <a:ln w="9525">
            <a:solidFill>
              <a:schemeClr val="tx1"/>
            </a:solidFill>
            <a:round/>
            <a:headEnd/>
            <a:tailEnd/>
          </a:ln>
        </p:spPr>
        <p:txBody>
          <a:bodyPr/>
          <a:lstStyle/>
          <a:p>
            <a:endParaRPr lang="en-US"/>
          </a:p>
        </p:txBody>
      </p:sp>
      <p:sp>
        <p:nvSpPr>
          <p:cNvPr id="46169" name="Freeform 87"/>
          <p:cNvSpPr>
            <a:spLocks/>
          </p:cNvSpPr>
          <p:nvPr/>
        </p:nvSpPr>
        <p:spPr bwMode="auto">
          <a:xfrm>
            <a:off x="6294438" y="2216150"/>
            <a:ext cx="17462" cy="153988"/>
          </a:xfrm>
          <a:custGeom>
            <a:avLst/>
            <a:gdLst>
              <a:gd name="T0" fmla="*/ 5 w 11"/>
              <a:gd name="T1" fmla="*/ 84 h 97"/>
              <a:gd name="T2" fmla="*/ 11 w 11"/>
              <a:gd name="T3" fmla="*/ 90 h 97"/>
              <a:gd name="T4" fmla="*/ 11 w 11"/>
              <a:gd name="T5" fmla="*/ 0 h 97"/>
              <a:gd name="T6" fmla="*/ 0 w 11"/>
              <a:gd name="T7" fmla="*/ 0 h 97"/>
              <a:gd name="T8" fmla="*/ 0 w 11"/>
              <a:gd name="T9" fmla="*/ 90 h 97"/>
              <a:gd name="T10" fmla="*/ 5 w 11"/>
              <a:gd name="T11" fmla="*/ 97 h 97"/>
              <a:gd name="T12" fmla="*/ 0 w 11"/>
              <a:gd name="T13" fmla="*/ 90 h 97"/>
              <a:gd name="T14" fmla="*/ 0 w 11"/>
              <a:gd name="T15" fmla="*/ 97 h 97"/>
              <a:gd name="T16" fmla="*/ 5 w 11"/>
              <a:gd name="T17" fmla="*/ 97 h 97"/>
              <a:gd name="T18" fmla="*/ 5 w 11"/>
              <a:gd name="T19" fmla="*/ 84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7"/>
              <a:gd name="T32" fmla="*/ 11 w 11"/>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7">
                <a:moveTo>
                  <a:pt x="5" y="84"/>
                </a:moveTo>
                <a:lnTo>
                  <a:pt x="11" y="90"/>
                </a:lnTo>
                <a:lnTo>
                  <a:pt x="11" y="0"/>
                </a:lnTo>
                <a:lnTo>
                  <a:pt x="0" y="0"/>
                </a:lnTo>
                <a:lnTo>
                  <a:pt x="0" y="90"/>
                </a:lnTo>
                <a:lnTo>
                  <a:pt x="5" y="97"/>
                </a:lnTo>
                <a:lnTo>
                  <a:pt x="0" y="90"/>
                </a:lnTo>
                <a:lnTo>
                  <a:pt x="0" y="97"/>
                </a:lnTo>
                <a:lnTo>
                  <a:pt x="5" y="97"/>
                </a:lnTo>
                <a:lnTo>
                  <a:pt x="5" y="84"/>
                </a:lnTo>
                <a:close/>
              </a:path>
            </a:pathLst>
          </a:custGeom>
          <a:solidFill>
            <a:schemeClr val="tx1"/>
          </a:solidFill>
          <a:ln w="9525">
            <a:solidFill>
              <a:schemeClr val="tx1"/>
            </a:solidFill>
            <a:round/>
            <a:headEnd/>
            <a:tailEnd/>
          </a:ln>
        </p:spPr>
        <p:txBody>
          <a:bodyPr/>
          <a:lstStyle/>
          <a:p>
            <a:endParaRPr lang="en-US"/>
          </a:p>
        </p:txBody>
      </p:sp>
      <p:sp>
        <p:nvSpPr>
          <p:cNvPr id="46170" name="Freeform 88"/>
          <p:cNvSpPr>
            <a:spLocks/>
          </p:cNvSpPr>
          <p:nvPr/>
        </p:nvSpPr>
        <p:spPr bwMode="auto">
          <a:xfrm>
            <a:off x="6302375" y="2349500"/>
            <a:ext cx="460375" cy="20638"/>
          </a:xfrm>
          <a:custGeom>
            <a:avLst/>
            <a:gdLst>
              <a:gd name="T0" fmla="*/ 279 w 290"/>
              <a:gd name="T1" fmla="*/ 6 h 13"/>
              <a:gd name="T2" fmla="*/ 285 w 290"/>
              <a:gd name="T3" fmla="*/ 0 h 13"/>
              <a:gd name="T4" fmla="*/ 0 w 290"/>
              <a:gd name="T5" fmla="*/ 0 h 13"/>
              <a:gd name="T6" fmla="*/ 0 w 290"/>
              <a:gd name="T7" fmla="*/ 13 h 13"/>
              <a:gd name="T8" fmla="*/ 285 w 290"/>
              <a:gd name="T9" fmla="*/ 13 h 13"/>
              <a:gd name="T10" fmla="*/ 290 w 290"/>
              <a:gd name="T11" fmla="*/ 6 h 13"/>
              <a:gd name="T12" fmla="*/ 285 w 290"/>
              <a:gd name="T13" fmla="*/ 13 h 13"/>
              <a:gd name="T14" fmla="*/ 290 w 290"/>
              <a:gd name="T15" fmla="*/ 13 h 13"/>
              <a:gd name="T16" fmla="*/ 290 w 290"/>
              <a:gd name="T17" fmla="*/ 6 h 13"/>
              <a:gd name="T18" fmla="*/ 279 w 290"/>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13"/>
              <a:gd name="T32" fmla="*/ 290 w 290"/>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13">
                <a:moveTo>
                  <a:pt x="279" y="6"/>
                </a:moveTo>
                <a:lnTo>
                  <a:pt x="285" y="0"/>
                </a:lnTo>
                <a:lnTo>
                  <a:pt x="0" y="0"/>
                </a:lnTo>
                <a:lnTo>
                  <a:pt x="0" y="13"/>
                </a:lnTo>
                <a:lnTo>
                  <a:pt x="285" y="13"/>
                </a:lnTo>
                <a:lnTo>
                  <a:pt x="290" y="6"/>
                </a:lnTo>
                <a:lnTo>
                  <a:pt x="285" y="13"/>
                </a:lnTo>
                <a:lnTo>
                  <a:pt x="290" y="13"/>
                </a:lnTo>
                <a:lnTo>
                  <a:pt x="290" y="6"/>
                </a:lnTo>
                <a:lnTo>
                  <a:pt x="279" y="6"/>
                </a:lnTo>
                <a:close/>
              </a:path>
            </a:pathLst>
          </a:custGeom>
          <a:solidFill>
            <a:schemeClr val="tx1"/>
          </a:solidFill>
          <a:ln w="9525">
            <a:solidFill>
              <a:schemeClr val="tx1"/>
            </a:solidFill>
            <a:round/>
            <a:headEnd/>
            <a:tailEnd/>
          </a:ln>
        </p:spPr>
        <p:txBody>
          <a:bodyPr/>
          <a:lstStyle/>
          <a:p>
            <a:endParaRPr lang="en-US"/>
          </a:p>
        </p:txBody>
      </p:sp>
      <p:sp>
        <p:nvSpPr>
          <p:cNvPr id="46171" name="Freeform 89"/>
          <p:cNvSpPr>
            <a:spLocks/>
          </p:cNvSpPr>
          <p:nvPr/>
        </p:nvSpPr>
        <p:spPr bwMode="auto">
          <a:xfrm>
            <a:off x="6745288" y="2206625"/>
            <a:ext cx="17462" cy="152400"/>
          </a:xfrm>
          <a:custGeom>
            <a:avLst/>
            <a:gdLst>
              <a:gd name="T0" fmla="*/ 6 w 11"/>
              <a:gd name="T1" fmla="*/ 12 h 96"/>
              <a:gd name="T2" fmla="*/ 0 w 11"/>
              <a:gd name="T3" fmla="*/ 6 h 96"/>
              <a:gd name="T4" fmla="*/ 0 w 11"/>
              <a:gd name="T5" fmla="*/ 96 h 96"/>
              <a:gd name="T6" fmla="*/ 11 w 11"/>
              <a:gd name="T7" fmla="*/ 96 h 96"/>
              <a:gd name="T8" fmla="*/ 11 w 11"/>
              <a:gd name="T9" fmla="*/ 6 h 96"/>
              <a:gd name="T10" fmla="*/ 6 w 11"/>
              <a:gd name="T11" fmla="*/ 0 h 96"/>
              <a:gd name="T12" fmla="*/ 11 w 11"/>
              <a:gd name="T13" fmla="*/ 6 h 96"/>
              <a:gd name="T14" fmla="*/ 11 w 11"/>
              <a:gd name="T15" fmla="*/ 0 h 96"/>
              <a:gd name="T16" fmla="*/ 6 w 11"/>
              <a:gd name="T17" fmla="*/ 0 h 96"/>
              <a:gd name="T18" fmla="*/ 6 w 11"/>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6"/>
              <a:gd name="T32" fmla="*/ 11 w 11"/>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6">
                <a:moveTo>
                  <a:pt x="6" y="12"/>
                </a:moveTo>
                <a:lnTo>
                  <a:pt x="0" y="6"/>
                </a:lnTo>
                <a:lnTo>
                  <a:pt x="0" y="96"/>
                </a:lnTo>
                <a:lnTo>
                  <a:pt x="11" y="96"/>
                </a:lnTo>
                <a:lnTo>
                  <a:pt x="11" y="6"/>
                </a:lnTo>
                <a:lnTo>
                  <a:pt x="6" y="0"/>
                </a:lnTo>
                <a:lnTo>
                  <a:pt x="11" y="6"/>
                </a:lnTo>
                <a:lnTo>
                  <a:pt x="11" y="0"/>
                </a:lnTo>
                <a:lnTo>
                  <a:pt x="6" y="0"/>
                </a:lnTo>
                <a:lnTo>
                  <a:pt x="6" y="12"/>
                </a:lnTo>
                <a:close/>
              </a:path>
            </a:pathLst>
          </a:custGeom>
          <a:solidFill>
            <a:schemeClr val="tx1"/>
          </a:solidFill>
          <a:ln w="9525">
            <a:solidFill>
              <a:schemeClr val="tx1"/>
            </a:solidFill>
            <a:round/>
            <a:headEnd/>
            <a:tailEnd/>
          </a:ln>
        </p:spPr>
        <p:txBody>
          <a:bodyPr/>
          <a:lstStyle/>
          <a:p>
            <a:endParaRPr lang="en-US"/>
          </a:p>
        </p:txBody>
      </p:sp>
      <p:sp>
        <p:nvSpPr>
          <p:cNvPr id="46172" name="Freeform 90"/>
          <p:cNvSpPr>
            <a:spLocks/>
          </p:cNvSpPr>
          <p:nvPr/>
        </p:nvSpPr>
        <p:spPr bwMode="auto">
          <a:xfrm>
            <a:off x="6294438" y="2206625"/>
            <a:ext cx="460375" cy="19050"/>
          </a:xfrm>
          <a:custGeom>
            <a:avLst/>
            <a:gdLst>
              <a:gd name="T0" fmla="*/ 11 w 290"/>
              <a:gd name="T1" fmla="*/ 6 h 12"/>
              <a:gd name="T2" fmla="*/ 5 w 290"/>
              <a:gd name="T3" fmla="*/ 12 h 12"/>
              <a:gd name="T4" fmla="*/ 290 w 290"/>
              <a:gd name="T5" fmla="*/ 12 h 12"/>
              <a:gd name="T6" fmla="*/ 290 w 290"/>
              <a:gd name="T7" fmla="*/ 0 h 12"/>
              <a:gd name="T8" fmla="*/ 5 w 290"/>
              <a:gd name="T9" fmla="*/ 0 h 12"/>
              <a:gd name="T10" fmla="*/ 0 w 290"/>
              <a:gd name="T11" fmla="*/ 6 h 12"/>
              <a:gd name="T12" fmla="*/ 5 w 290"/>
              <a:gd name="T13" fmla="*/ 0 h 12"/>
              <a:gd name="T14" fmla="*/ 0 w 290"/>
              <a:gd name="T15" fmla="*/ 0 h 12"/>
              <a:gd name="T16" fmla="*/ 0 w 290"/>
              <a:gd name="T17" fmla="*/ 6 h 12"/>
              <a:gd name="T18" fmla="*/ 11 w 290"/>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12"/>
              <a:gd name="T32" fmla="*/ 290 w 29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12">
                <a:moveTo>
                  <a:pt x="11" y="6"/>
                </a:moveTo>
                <a:lnTo>
                  <a:pt x="5" y="12"/>
                </a:lnTo>
                <a:lnTo>
                  <a:pt x="290" y="12"/>
                </a:lnTo>
                <a:lnTo>
                  <a:pt x="290" y="0"/>
                </a:lnTo>
                <a:lnTo>
                  <a:pt x="5" y="0"/>
                </a:lnTo>
                <a:lnTo>
                  <a:pt x="0" y="6"/>
                </a:lnTo>
                <a:lnTo>
                  <a:pt x="5" y="0"/>
                </a:lnTo>
                <a:lnTo>
                  <a:pt x="0" y="0"/>
                </a:lnTo>
                <a:lnTo>
                  <a:pt x="0" y="6"/>
                </a:lnTo>
                <a:lnTo>
                  <a:pt x="11" y="6"/>
                </a:lnTo>
                <a:close/>
              </a:path>
            </a:pathLst>
          </a:custGeom>
          <a:solidFill>
            <a:schemeClr val="tx1"/>
          </a:solidFill>
          <a:ln w="9525">
            <a:solidFill>
              <a:schemeClr val="tx1"/>
            </a:solidFill>
            <a:round/>
            <a:headEnd/>
            <a:tailEnd/>
          </a:ln>
        </p:spPr>
        <p:txBody>
          <a:bodyPr/>
          <a:lstStyle/>
          <a:p>
            <a:endParaRPr lang="en-US"/>
          </a:p>
        </p:txBody>
      </p:sp>
      <p:sp>
        <p:nvSpPr>
          <p:cNvPr id="46173" name="Freeform 91"/>
          <p:cNvSpPr>
            <a:spLocks/>
          </p:cNvSpPr>
          <p:nvPr/>
        </p:nvSpPr>
        <p:spPr bwMode="auto">
          <a:xfrm>
            <a:off x="6754813" y="2278063"/>
            <a:ext cx="425450" cy="19050"/>
          </a:xfrm>
          <a:custGeom>
            <a:avLst/>
            <a:gdLst>
              <a:gd name="T0" fmla="*/ 268 w 268"/>
              <a:gd name="T1" fmla="*/ 6 h 12"/>
              <a:gd name="T2" fmla="*/ 268 w 268"/>
              <a:gd name="T3" fmla="*/ 0 h 12"/>
              <a:gd name="T4" fmla="*/ 0 w 268"/>
              <a:gd name="T5" fmla="*/ 0 h 12"/>
              <a:gd name="T6" fmla="*/ 0 w 268"/>
              <a:gd name="T7" fmla="*/ 12 h 12"/>
              <a:gd name="T8" fmla="*/ 268 w 268"/>
              <a:gd name="T9" fmla="*/ 12 h 12"/>
              <a:gd name="T10" fmla="*/ 268 w 268"/>
              <a:gd name="T11" fmla="*/ 6 h 12"/>
              <a:gd name="T12" fmla="*/ 0 60000 65536"/>
              <a:gd name="T13" fmla="*/ 0 60000 65536"/>
              <a:gd name="T14" fmla="*/ 0 60000 65536"/>
              <a:gd name="T15" fmla="*/ 0 60000 65536"/>
              <a:gd name="T16" fmla="*/ 0 60000 65536"/>
              <a:gd name="T17" fmla="*/ 0 60000 65536"/>
              <a:gd name="T18" fmla="*/ 0 w 268"/>
              <a:gd name="T19" fmla="*/ 0 h 12"/>
              <a:gd name="T20" fmla="*/ 268 w 26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68" h="12">
                <a:moveTo>
                  <a:pt x="268" y="6"/>
                </a:moveTo>
                <a:lnTo>
                  <a:pt x="268" y="0"/>
                </a:lnTo>
                <a:lnTo>
                  <a:pt x="0" y="0"/>
                </a:lnTo>
                <a:lnTo>
                  <a:pt x="0" y="12"/>
                </a:lnTo>
                <a:lnTo>
                  <a:pt x="268" y="12"/>
                </a:lnTo>
                <a:lnTo>
                  <a:pt x="268" y="6"/>
                </a:lnTo>
                <a:close/>
              </a:path>
            </a:pathLst>
          </a:custGeom>
          <a:solidFill>
            <a:schemeClr val="tx1"/>
          </a:solidFill>
          <a:ln w="9525">
            <a:solidFill>
              <a:schemeClr val="tx1"/>
            </a:solidFill>
            <a:round/>
            <a:headEnd/>
            <a:tailEnd/>
          </a:ln>
        </p:spPr>
        <p:txBody>
          <a:bodyPr/>
          <a:lstStyle/>
          <a:p>
            <a:endParaRPr lang="en-US"/>
          </a:p>
        </p:txBody>
      </p:sp>
      <p:sp>
        <p:nvSpPr>
          <p:cNvPr id="46174" name="Freeform 92"/>
          <p:cNvSpPr>
            <a:spLocks/>
          </p:cNvSpPr>
          <p:nvPr/>
        </p:nvSpPr>
        <p:spPr bwMode="auto">
          <a:xfrm>
            <a:off x="5873750" y="2278063"/>
            <a:ext cx="428625" cy="19050"/>
          </a:xfrm>
          <a:custGeom>
            <a:avLst/>
            <a:gdLst>
              <a:gd name="T0" fmla="*/ 0 w 270"/>
              <a:gd name="T1" fmla="*/ 6 h 12"/>
              <a:gd name="T2" fmla="*/ 0 w 270"/>
              <a:gd name="T3" fmla="*/ 12 h 12"/>
              <a:gd name="T4" fmla="*/ 270 w 270"/>
              <a:gd name="T5" fmla="*/ 12 h 12"/>
              <a:gd name="T6" fmla="*/ 270 w 270"/>
              <a:gd name="T7" fmla="*/ 0 h 12"/>
              <a:gd name="T8" fmla="*/ 0 w 270"/>
              <a:gd name="T9" fmla="*/ 0 h 12"/>
              <a:gd name="T10" fmla="*/ 0 w 270"/>
              <a:gd name="T11" fmla="*/ 6 h 12"/>
              <a:gd name="T12" fmla="*/ 0 60000 65536"/>
              <a:gd name="T13" fmla="*/ 0 60000 65536"/>
              <a:gd name="T14" fmla="*/ 0 60000 65536"/>
              <a:gd name="T15" fmla="*/ 0 60000 65536"/>
              <a:gd name="T16" fmla="*/ 0 60000 65536"/>
              <a:gd name="T17" fmla="*/ 0 60000 65536"/>
              <a:gd name="T18" fmla="*/ 0 w 270"/>
              <a:gd name="T19" fmla="*/ 0 h 12"/>
              <a:gd name="T20" fmla="*/ 270 w 27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70" h="12">
                <a:moveTo>
                  <a:pt x="0" y="6"/>
                </a:moveTo>
                <a:lnTo>
                  <a:pt x="0" y="12"/>
                </a:lnTo>
                <a:lnTo>
                  <a:pt x="270" y="12"/>
                </a:lnTo>
                <a:lnTo>
                  <a:pt x="270"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175" name="Freeform 93"/>
          <p:cNvSpPr>
            <a:spLocks/>
          </p:cNvSpPr>
          <p:nvPr/>
        </p:nvSpPr>
        <p:spPr bwMode="auto">
          <a:xfrm>
            <a:off x="3109913" y="2887663"/>
            <a:ext cx="19050" cy="288925"/>
          </a:xfrm>
          <a:custGeom>
            <a:avLst/>
            <a:gdLst>
              <a:gd name="T0" fmla="*/ 7 w 12"/>
              <a:gd name="T1" fmla="*/ 182 h 182"/>
              <a:gd name="T2" fmla="*/ 12 w 12"/>
              <a:gd name="T3" fmla="*/ 182 h 182"/>
              <a:gd name="T4" fmla="*/ 12 w 12"/>
              <a:gd name="T5" fmla="*/ 0 h 182"/>
              <a:gd name="T6" fmla="*/ 0 w 12"/>
              <a:gd name="T7" fmla="*/ 0 h 182"/>
              <a:gd name="T8" fmla="*/ 0 w 12"/>
              <a:gd name="T9" fmla="*/ 182 h 182"/>
              <a:gd name="T10" fmla="*/ 7 w 12"/>
              <a:gd name="T11" fmla="*/ 182 h 182"/>
              <a:gd name="T12" fmla="*/ 0 60000 65536"/>
              <a:gd name="T13" fmla="*/ 0 60000 65536"/>
              <a:gd name="T14" fmla="*/ 0 60000 65536"/>
              <a:gd name="T15" fmla="*/ 0 60000 65536"/>
              <a:gd name="T16" fmla="*/ 0 60000 65536"/>
              <a:gd name="T17" fmla="*/ 0 60000 65536"/>
              <a:gd name="T18" fmla="*/ 0 w 12"/>
              <a:gd name="T19" fmla="*/ 0 h 182"/>
              <a:gd name="T20" fmla="*/ 12 w 12"/>
              <a:gd name="T21" fmla="*/ 182 h 182"/>
            </a:gdLst>
            <a:ahLst/>
            <a:cxnLst>
              <a:cxn ang="T12">
                <a:pos x="T0" y="T1"/>
              </a:cxn>
              <a:cxn ang="T13">
                <a:pos x="T2" y="T3"/>
              </a:cxn>
              <a:cxn ang="T14">
                <a:pos x="T4" y="T5"/>
              </a:cxn>
              <a:cxn ang="T15">
                <a:pos x="T6" y="T7"/>
              </a:cxn>
              <a:cxn ang="T16">
                <a:pos x="T8" y="T9"/>
              </a:cxn>
              <a:cxn ang="T17">
                <a:pos x="T10" y="T11"/>
              </a:cxn>
            </a:cxnLst>
            <a:rect l="T18" t="T19" r="T20" b="T21"/>
            <a:pathLst>
              <a:path w="12" h="182">
                <a:moveTo>
                  <a:pt x="7" y="182"/>
                </a:moveTo>
                <a:lnTo>
                  <a:pt x="12" y="182"/>
                </a:lnTo>
                <a:lnTo>
                  <a:pt x="12" y="0"/>
                </a:lnTo>
                <a:lnTo>
                  <a:pt x="0" y="0"/>
                </a:lnTo>
                <a:lnTo>
                  <a:pt x="0" y="182"/>
                </a:lnTo>
                <a:lnTo>
                  <a:pt x="7" y="182"/>
                </a:lnTo>
                <a:close/>
              </a:path>
            </a:pathLst>
          </a:custGeom>
          <a:solidFill>
            <a:schemeClr val="tx1"/>
          </a:solidFill>
          <a:ln w="3175">
            <a:solidFill>
              <a:schemeClr val="tx1"/>
            </a:solidFill>
            <a:round/>
            <a:headEnd/>
            <a:tailEnd/>
          </a:ln>
        </p:spPr>
        <p:txBody>
          <a:bodyPr/>
          <a:lstStyle/>
          <a:p>
            <a:endParaRPr lang="en-US"/>
          </a:p>
        </p:txBody>
      </p:sp>
      <p:sp>
        <p:nvSpPr>
          <p:cNvPr id="46176" name="Freeform 94"/>
          <p:cNvSpPr>
            <a:spLocks/>
          </p:cNvSpPr>
          <p:nvPr/>
        </p:nvSpPr>
        <p:spPr bwMode="auto">
          <a:xfrm>
            <a:off x="3138488" y="2887663"/>
            <a:ext cx="17462" cy="288925"/>
          </a:xfrm>
          <a:custGeom>
            <a:avLst/>
            <a:gdLst>
              <a:gd name="T0" fmla="*/ 6 w 11"/>
              <a:gd name="T1" fmla="*/ 182 h 182"/>
              <a:gd name="T2" fmla="*/ 11 w 11"/>
              <a:gd name="T3" fmla="*/ 182 h 182"/>
              <a:gd name="T4" fmla="*/ 11 w 11"/>
              <a:gd name="T5" fmla="*/ 0 h 182"/>
              <a:gd name="T6" fmla="*/ 0 w 11"/>
              <a:gd name="T7" fmla="*/ 0 h 182"/>
              <a:gd name="T8" fmla="*/ 0 w 11"/>
              <a:gd name="T9" fmla="*/ 182 h 182"/>
              <a:gd name="T10" fmla="*/ 6 w 11"/>
              <a:gd name="T11" fmla="*/ 182 h 182"/>
              <a:gd name="T12" fmla="*/ 0 60000 65536"/>
              <a:gd name="T13" fmla="*/ 0 60000 65536"/>
              <a:gd name="T14" fmla="*/ 0 60000 65536"/>
              <a:gd name="T15" fmla="*/ 0 60000 65536"/>
              <a:gd name="T16" fmla="*/ 0 60000 65536"/>
              <a:gd name="T17" fmla="*/ 0 60000 65536"/>
              <a:gd name="T18" fmla="*/ 0 w 11"/>
              <a:gd name="T19" fmla="*/ 0 h 182"/>
              <a:gd name="T20" fmla="*/ 11 w 11"/>
              <a:gd name="T21" fmla="*/ 182 h 182"/>
            </a:gdLst>
            <a:ahLst/>
            <a:cxnLst>
              <a:cxn ang="T12">
                <a:pos x="T0" y="T1"/>
              </a:cxn>
              <a:cxn ang="T13">
                <a:pos x="T2" y="T3"/>
              </a:cxn>
              <a:cxn ang="T14">
                <a:pos x="T4" y="T5"/>
              </a:cxn>
              <a:cxn ang="T15">
                <a:pos x="T6" y="T7"/>
              </a:cxn>
              <a:cxn ang="T16">
                <a:pos x="T8" y="T9"/>
              </a:cxn>
              <a:cxn ang="T17">
                <a:pos x="T10" y="T11"/>
              </a:cxn>
            </a:cxnLst>
            <a:rect l="T18" t="T19" r="T20" b="T21"/>
            <a:pathLst>
              <a:path w="11" h="182">
                <a:moveTo>
                  <a:pt x="6" y="182"/>
                </a:moveTo>
                <a:lnTo>
                  <a:pt x="11" y="182"/>
                </a:lnTo>
                <a:lnTo>
                  <a:pt x="11" y="0"/>
                </a:lnTo>
                <a:lnTo>
                  <a:pt x="0" y="0"/>
                </a:lnTo>
                <a:lnTo>
                  <a:pt x="0" y="182"/>
                </a:lnTo>
                <a:lnTo>
                  <a:pt x="6" y="182"/>
                </a:lnTo>
                <a:close/>
              </a:path>
            </a:pathLst>
          </a:custGeom>
          <a:solidFill>
            <a:schemeClr val="tx1"/>
          </a:solidFill>
          <a:ln w="3175">
            <a:solidFill>
              <a:schemeClr val="tx1"/>
            </a:solidFill>
            <a:round/>
            <a:headEnd/>
            <a:tailEnd/>
          </a:ln>
        </p:spPr>
        <p:txBody>
          <a:bodyPr/>
          <a:lstStyle/>
          <a:p>
            <a:endParaRPr lang="en-US"/>
          </a:p>
        </p:txBody>
      </p:sp>
      <p:sp>
        <p:nvSpPr>
          <p:cNvPr id="46177" name="Freeform 95"/>
          <p:cNvSpPr>
            <a:spLocks/>
          </p:cNvSpPr>
          <p:nvPr/>
        </p:nvSpPr>
        <p:spPr bwMode="auto">
          <a:xfrm>
            <a:off x="3741738" y="3032125"/>
            <a:ext cx="17462" cy="892175"/>
          </a:xfrm>
          <a:custGeom>
            <a:avLst/>
            <a:gdLst>
              <a:gd name="T0" fmla="*/ 5 w 11"/>
              <a:gd name="T1" fmla="*/ 562 h 562"/>
              <a:gd name="T2" fmla="*/ 11 w 11"/>
              <a:gd name="T3" fmla="*/ 562 h 562"/>
              <a:gd name="T4" fmla="*/ 11 w 11"/>
              <a:gd name="T5" fmla="*/ 0 h 562"/>
              <a:gd name="T6" fmla="*/ 0 w 11"/>
              <a:gd name="T7" fmla="*/ 0 h 562"/>
              <a:gd name="T8" fmla="*/ 0 w 11"/>
              <a:gd name="T9" fmla="*/ 562 h 562"/>
              <a:gd name="T10" fmla="*/ 5 w 11"/>
              <a:gd name="T11" fmla="*/ 562 h 562"/>
              <a:gd name="T12" fmla="*/ 0 60000 65536"/>
              <a:gd name="T13" fmla="*/ 0 60000 65536"/>
              <a:gd name="T14" fmla="*/ 0 60000 65536"/>
              <a:gd name="T15" fmla="*/ 0 60000 65536"/>
              <a:gd name="T16" fmla="*/ 0 60000 65536"/>
              <a:gd name="T17" fmla="*/ 0 60000 65536"/>
              <a:gd name="T18" fmla="*/ 0 w 11"/>
              <a:gd name="T19" fmla="*/ 0 h 562"/>
              <a:gd name="T20" fmla="*/ 11 w 11"/>
              <a:gd name="T21" fmla="*/ 562 h 562"/>
            </a:gdLst>
            <a:ahLst/>
            <a:cxnLst>
              <a:cxn ang="T12">
                <a:pos x="T0" y="T1"/>
              </a:cxn>
              <a:cxn ang="T13">
                <a:pos x="T2" y="T3"/>
              </a:cxn>
              <a:cxn ang="T14">
                <a:pos x="T4" y="T5"/>
              </a:cxn>
              <a:cxn ang="T15">
                <a:pos x="T6" y="T7"/>
              </a:cxn>
              <a:cxn ang="T16">
                <a:pos x="T8" y="T9"/>
              </a:cxn>
              <a:cxn ang="T17">
                <a:pos x="T10" y="T11"/>
              </a:cxn>
            </a:cxnLst>
            <a:rect l="T18" t="T19" r="T20" b="T21"/>
            <a:pathLst>
              <a:path w="11" h="562">
                <a:moveTo>
                  <a:pt x="5" y="562"/>
                </a:moveTo>
                <a:lnTo>
                  <a:pt x="11" y="562"/>
                </a:lnTo>
                <a:lnTo>
                  <a:pt x="11" y="0"/>
                </a:lnTo>
                <a:lnTo>
                  <a:pt x="0" y="0"/>
                </a:lnTo>
                <a:lnTo>
                  <a:pt x="0" y="562"/>
                </a:lnTo>
                <a:lnTo>
                  <a:pt x="5" y="562"/>
                </a:lnTo>
                <a:close/>
              </a:path>
            </a:pathLst>
          </a:custGeom>
          <a:solidFill>
            <a:schemeClr val="tx1"/>
          </a:solidFill>
          <a:ln w="9525">
            <a:solidFill>
              <a:schemeClr val="tx1"/>
            </a:solidFill>
            <a:round/>
            <a:headEnd/>
            <a:tailEnd/>
          </a:ln>
        </p:spPr>
        <p:txBody>
          <a:bodyPr/>
          <a:lstStyle/>
          <a:p>
            <a:endParaRPr lang="en-US"/>
          </a:p>
        </p:txBody>
      </p:sp>
      <p:sp>
        <p:nvSpPr>
          <p:cNvPr id="46178" name="Freeform 96"/>
          <p:cNvSpPr>
            <a:spLocks/>
          </p:cNvSpPr>
          <p:nvPr/>
        </p:nvSpPr>
        <p:spPr bwMode="auto">
          <a:xfrm>
            <a:off x="2435225" y="3914775"/>
            <a:ext cx="438150" cy="17463"/>
          </a:xfrm>
          <a:custGeom>
            <a:avLst/>
            <a:gdLst>
              <a:gd name="T0" fmla="*/ 0 w 276"/>
              <a:gd name="T1" fmla="*/ 6 h 11"/>
              <a:gd name="T2" fmla="*/ 6 w 276"/>
              <a:gd name="T3" fmla="*/ 11 h 11"/>
              <a:gd name="T4" fmla="*/ 276 w 276"/>
              <a:gd name="T5" fmla="*/ 11 h 11"/>
              <a:gd name="T6" fmla="*/ 276 w 276"/>
              <a:gd name="T7" fmla="*/ 0 h 11"/>
              <a:gd name="T8" fmla="*/ 6 w 276"/>
              <a:gd name="T9" fmla="*/ 0 h 11"/>
              <a:gd name="T10" fmla="*/ 12 w 276"/>
              <a:gd name="T11" fmla="*/ 6 h 11"/>
              <a:gd name="T12" fmla="*/ 0 w 276"/>
              <a:gd name="T13" fmla="*/ 6 h 11"/>
              <a:gd name="T14" fmla="*/ 0 w 276"/>
              <a:gd name="T15" fmla="*/ 11 h 11"/>
              <a:gd name="T16" fmla="*/ 6 w 276"/>
              <a:gd name="T17" fmla="*/ 11 h 11"/>
              <a:gd name="T18" fmla="*/ 0 w 276"/>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6"/>
              <a:gd name="T31" fmla="*/ 0 h 11"/>
              <a:gd name="T32" fmla="*/ 276 w 27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6" h="11">
                <a:moveTo>
                  <a:pt x="0" y="6"/>
                </a:moveTo>
                <a:lnTo>
                  <a:pt x="6" y="11"/>
                </a:lnTo>
                <a:lnTo>
                  <a:pt x="276" y="11"/>
                </a:lnTo>
                <a:lnTo>
                  <a:pt x="276" y="0"/>
                </a:lnTo>
                <a:lnTo>
                  <a:pt x="6" y="0"/>
                </a:lnTo>
                <a:lnTo>
                  <a:pt x="12" y="6"/>
                </a:lnTo>
                <a:lnTo>
                  <a:pt x="0" y="6"/>
                </a:lnTo>
                <a:lnTo>
                  <a:pt x="0" y="11"/>
                </a:lnTo>
                <a:lnTo>
                  <a:pt x="6" y="11"/>
                </a:lnTo>
                <a:lnTo>
                  <a:pt x="0" y="6"/>
                </a:lnTo>
                <a:close/>
              </a:path>
            </a:pathLst>
          </a:custGeom>
          <a:solidFill>
            <a:schemeClr val="tx1"/>
          </a:solidFill>
          <a:ln w="9525">
            <a:solidFill>
              <a:schemeClr val="tx1"/>
            </a:solidFill>
            <a:round/>
            <a:headEnd/>
            <a:tailEnd/>
          </a:ln>
        </p:spPr>
        <p:txBody>
          <a:bodyPr/>
          <a:lstStyle/>
          <a:p>
            <a:endParaRPr lang="en-US"/>
          </a:p>
        </p:txBody>
      </p:sp>
      <p:sp>
        <p:nvSpPr>
          <p:cNvPr id="46179" name="Freeform 97"/>
          <p:cNvSpPr>
            <a:spLocks/>
          </p:cNvSpPr>
          <p:nvPr/>
        </p:nvSpPr>
        <p:spPr bwMode="auto">
          <a:xfrm>
            <a:off x="2435225" y="3032125"/>
            <a:ext cx="19050" cy="892175"/>
          </a:xfrm>
          <a:custGeom>
            <a:avLst/>
            <a:gdLst>
              <a:gd name="T0" fmla="*/ 6 w 12"/>
              <a:gd name="T1" fmla="*/ 0 h 562"/>
              <a:gd name="T2" fmla="*/ 0 w 12"/>
              <a:gd name="T3" fmla="*/ 0 h 562"/>
              <a:gd name="T4" fmla="*/ 0 w 12"/>
              <a:gd name="T5" fmla="*/ 562 h 562"/>
              <a:gd name="T6" fmla="*/ 12 w 12"/>
              <a:gd name="T7" fmla="*/ 562 h 562"/>
              <a:gd name="T8" fmla="*/ 12 w 12"/>
              <a:gd name="T9" fmla="*/ 0 h 562"/>
              <a:gd name="T10" fmla="*/ 6 w 12"/>
              <a:gd name="T11" fmla="*/ 0 h 562"/>
              <a:gd name="T12" fmla="*/ 0 60000 65536"/>
              <a:gd name="T13" fmla="*/ 0 60000 65536"/>
              <a:gd name="T14" fmla="*/ 0 60000 65536"/>
              <a:gd name="T15" fmla="*/ 0 60000 65536"/>
              <a:gd name="T16" fmla="*/ 0 60000 65536"/>
              <a:gd name="T17" fmla="*/ 0 60000 65536"/>
              <a:gd name="T18" fmla="*/ 0 w 12"/>
              <a:gd name="T19" fmla="*/ 0 h 562"/>
              <a:gd name="T20" fmla="*/ 12 w 12"/>
              <a:gd name="T21" fmla="*/ 562 h 562"/>
            </a:gdLst>
            <a:ahLst/>
            <a:cxnLst>
              <a:cxn ang="T12">
                <a:pos x="T0" y="T1"/>
              </a:cxn>
              <a:cxn ang="T13">
                <a:pos x="T2" y="T3"/>
              </a:cxn>
              <a:cxn ang="T14">
                <a:pos x="T4" y="T5"/>
              </a:cxn>
              <a:cxn ang="T15">
                <a:pos x="T6" y="T7"/>
              </a:cxn>
              <a:cxn ang="T16">
                <a:pos x="T8" y="T9"/>
              </a:cxn>
              <a:cxn ang="T17">
                <a:pos x="T10" y="T11"/>
              </a:cxn>
            </a:cxnLst>
            <a:rect l="T18" t="T19" r="T20" b="T21"/>
            <a:pathLst>
              <a:path w="12" h="562">
                <a:moveTo>
                  <a:pt x="6" y="0"/>
                </a:moveTo>
                <a:lnTo>
                  <a:pt x="0" y="0"/>
                </a:lnTo>
                <a:lnTo>
                  <a:pt x="0" y="562"/>
                </a:lnTo>
                <a:lnTo>
                  <a:pt x="12" y="562"/>
                </a:lnTo>
                <a:lnTo>
                  <a:pt x="12" y="0"/>
                </a:lnTo>
                <a:lnTo>
                  <a:pt x="6" y="0"/>
                </a:lnTo>
                <a:close/>
              </a:path>
            </a:pathLst>
          </a:custGeom>
          <a:solidFill>
            <a:schemeClr val="tx1"/>
          </a:solidFill>
          <a:ln w="9525">
            <a:solidFill>
              <a:schemeClr val="tx1"/>
            </a:solidFill>
            <a:round/>
            <a:headEnd/>
            <a:tailEnd/>
          </a:ln>
        </p:spPr>
        <p:txBody>
          <a:bodyPr/>
          <a:lstStyle/>
          <a:p>
            <a:endParaRPr lang="en-US"/>
          </a:p>
        </p:txBody>
      </p:sp>
      <p:sp>
        <p:nvSpPr>
          <p:cNvPr id="46180" name="Freeform 98"/>
          <p:cNvSpPr>
            <a:spLocks/>
          </p:cNvSpPr>
          <p:nvPr/>
        </p:nvSpPr>
        <p:spPr bwMode="auto">
          <a:xfrm>
            <a:off x="2408238" y="2992438"/>
            <a:ext cx="74612" cy="79375"/>
          </a:xfrm>
          <a:custGeom>
            <a:avLst/>
            <a:gdLst>
              <a:gd name="T0" fmla="*/ 23 w 47"/>
              <a:gd name="T1" fmla="*/ 0 h 50"/>
              <a:gd name="T2" fmla="*/ 21 w 47"/>
              <a:gd name="T3" fmla="*/ 0 h 50"/>
              <a:gd name="T4" fmla="*/ 18 w 47"/>
              <a:gd name="T5" fmla="*/ 0 h 50"/>
              <a:gd name="T6" fmla="*/ 15 w 47"/>
              <a:gd name="T7" fmla="*/ 1 h 50"/>
              <a:gd name="T8" fmla="*/ 13 w 47"/>
              <a:gd name="T9" fmla="*/ 3 h 50"/>
              <a:gd name="T10" fmla="*/ 10 w 47"/>
              <a:gd name="T11" fmla="*/ 4 h 50"/>
              <a:gd name="T12" fmla="*/ 9 w 47"/>
              <a:gd name="T13" fmla="*/ 5 h 50"/>
              <a:gd name="T14" fmla="*/ 6 w 47"/>
              <a:gd name="T15" fmla="*/ 7 h 50"/>
              <a:gd name="T16" fmla="*/ 5 w 47"/>
              <a:gd name="T17" fmla="*/ 10 h 50"/>
              <a:gd name="T18" fmla="*/ 4 w 47"/>
              <a:gd name="T19" fmla="*/ 11 h 50"/>
              <a:gd name="T20" fmla="*/ 1 w 47"/>
              <a:gd name="T21" fmla="*/ 14 h 50"/>
              <a:gd name="T22" fmla="*/ 1 w 47"/>
              <a:gd name="T23" fmla="*/ 17 h 50"/>
              <a:gd name="T24" fmla="*/ 0 w 47"/>
              <a:gd name="T25" fmla="*/ 19 h 50"/>
              <a:gd name="T26" fmla="*/ 0 w 47"/>
              <a:gd name="T27" fmla="*/ 22 h 50"/>
              <a:gd name="T28" fmla="*/ 0 w 47"/>
              <a:gd name="T29" fmla="*/ 25 h 50"/>
              <a:gd name="T30" fmla="*/ 0 w 47"/>
              <a:gd name="T31" fmla="*/ 28 h 50"/>
              <a:gd name="T32" fmla="*/ 0 w 47"/>
              <a:gd name="T33" fmla="*/ 31 h 50"/>
              <a:gd name="T34" fmla="*/ 1 w 47"/>
              <a:gd name="T35" fmla="*/ 33 h 50"/>
              <a:gd name="T36" fmla="*/ 1 w 47"/>
              <a:gd name="T37" fmla="*/ 36 h 50"/>
              <a:gd name="T38" fmla="*/ 4 w 47"/>
              <a:gd name="T39" fmla="*/ 39 h 50"/>
              <a:gd name="T40" fmla="*/ 5 w 47"/>
              <a:gd name="T41" fmla="*/ 40 h 50"/>
              <a:gd name="T42" fmla="*/ 6 w 47"/>
              <a:gd name="T43" fmla="*/ 43 h 50"/>
              <a:gd name="T44" fmla="*/ 9 w 47"/>
              <a:gd name="T45" fmla="*/ 45 h 50"/>
              <a:gd name="T46" fmla="*/ 10 w 47"/>
              <a:gd name="T47" fmla="*/ 46 h 50"/>
              <a:gd name="T48" fmla="*/ 13 w 47"/>
              <a:gd name="T49" fmla="*/ 47 h 50"/>
              <a:gd name="T50" fmla="*/ 15 w 47"/>
              <a:gd name="T51" fmla="*/ 49 h 50"/>
              <a:gd name="T52" fmla="*/ 18 w 47"/>
              <a:gd name="T53" fmla="*/ 50 h 50"/>
              <a:gd name="T54" fmla="*/ 21 w 47"/>
              <a:gd name="T55" fmla="*/ 50 h 50"/>
              <a:gd name="T56" fmla="*/ 23 w 47"/>
              <a:gd name="T57" fmla="*/ 50 h 50"/>
              <a:gd name="T58" fmla="*/ 26 w 47"/>
              <a:gd name="T59" fmla="*/ 50 h 50"/>
              <a:gd name="T60" fmla="*/ 29 w 47"/>
              <a:gd name="T61" fmla="*/ 49 h 50"/>
              <a:gd name="T62" fmla="*/ 31 w 47"/>
              <a:gd name="T63" fmla="*/ 49 h 50"/>
              <a:gd name="T64" fmla="*/ 32 w 47"/>
              <a:gd name="T65" fmla="*/ 47 h 50"/>
              <a:gd name="T66" fmla="*/ 35 w 47"/>
              <a:gd name="T67" fmla="*/ 46 h 50"/>
              <a:gd name="T68" fmla="*/ 36 w 47"/>
              <a:gd name="T69" fmla="*/ 45 h 50"/>
              <a:gd name="T70" fmla="*/ 39 w 47"/>
              <a:gd name="T71" fmla="*/ 43 h 50"/>
              <a:gd name="T72" fmla="*/ 40 w 47"/>
              <a:gd name="T73" fmla="*/ 40 h 50"/>
              <a:gd name="T74" fmla="*/ 42 w 47"/>
              <a:gd name="T75" fmla="*/ 39 h 50"/>
              <a:gd name="T76" fmla="*/ 44 w 47"/>
              <a:gd name="T77" fmla="*/ 36 h 50"/>
              <a:gd name="T78" fmla="*/ 44 w 47"/>
              <a:gd name="T79" fmla="*/ 33 h 50"/>
              <a:gd name="T80" fmla="*/ 46 w 47"/>
              <a:gd name="T81" fmla="*/ 31 h 50"/>
              <a:gd name="T82" fmla="*/ 46 w 47"/>
              <a:gd name="T83" fmla="*/ 28 h 50"/>
              <a:gd name="T84" fmla="*/ 47 w 47"/>
              <a:gd name="T85" fmla="*/ 25 h 50"/>
              <a:gd name="T86" fmla="*/ 46 w 47"/>
              <a:gd name="T87" fmla="*/ 22 h 50"/>
              <a:gd name="T88" fmla="*/ 46 w 47"/>
              <a:gd name="T89" fmla="*/ 19 h 50"/>
              <a:gd name="T90" fmla="*/ 44 w 47"/>
              <a:gd name="T91" fmla="*/ 17 h 50"/>
              <a:gd name="T92" fmla="*/ 44 w 47"/>
              <a:gd name="T93" fmla="*/ 14 h 50"/>
              <a:gd name="T94" fmla="*/ 42 w 47"/>
              <a:gd name="T95" fmla="*/ 11 h 50"/>
              <a:gd name="T96" fmla="*/ 40 w 47"/>
              <a:gd name="T97" fmla="*/ 10 h 50"/>
              <a:gd name="T98" fmla="*/ 39 w 47"/>
              <a:gd name="T99" fmla="*/ 7 h 50"/>
              <a:gd name="T100" fmla="*/ 36 w 47"/>
              <a:gd name="T101" fmla="*/ 5 h 50"/>
              <a:gd name="T102" fmla="*/ 35 w 47"/>
              <a:gd name="T103" fmla="*/ 4 h 50"/>
              <a:gd name="T104" fmla="*/ 32 w 47"/>
              <a:gd name="T105" fmla="*/ 3 h 50"/>
              <a:gd name="T106" fmla="*/ 31 w 47"/>
              <a:gd name="T107" fmla="*/ 1 h 50"/>
              <a:gd name="T108" fmla="*/ 29 w 47"/>
              <a:gd name="T109" fmla="*/ 1 h 50"/>
              <a:gd name="T110" fmla="*/ 26 w 47"/>
              <a:gd name="T111" fmla="*/ 0 h 50"/>
              <a:gd name="T112" fmla="*/ 23 w 47"/>
              <a:gd name="T113" fmla="*/ 0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50"/>
              <a:gd name="T173" fmla="*/ 47 w 4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50">
                <a:moveTo>
                  <a:pt x="23" y="25"/>
                </a:moveTo>
                <a:lnTo>
                  <a:pt x="23" y="0"/>
                </a:lnTo>
                <a:lnTo>
                  <a:pt x="22" y="0"/>
                </a:lnTo>
                <a:lnTo>
                  <a:pt x="21" y="0"/>
                </a:lnTo>
                <a:lnTo>
                  <a:pt x="19" y="0"/>
                </a:lnTo>
                <a:lnTo>
                  <a:pt x="18" y="0"/>
                </a:lnTo>
                <a:lnTo>
                  <a:pt x="17" y="1"/>
                </a:lnTo>
                <a:lnTo>
                  <a:pt x="15" y="1"/>
                </a:lnTo>
                <a:lnTo>
                  <a:pt x="14" y="1"/>
                </a:lnTo>
                <a:lnTo>
                  <a:pt x="13" y="3"/>
                </a:lnTo>
                <a:lnTo>
                  <a:pt x="12" y="3"/>
                </a:lnTo>
                <a:lnTo>
                  <a:pt x="10" y="4"/>
                </a:lnTo>
                <a:lnTo>
                  <a:pt x="9" y="4"/>
                </a:lnTo>
                <a:lnTo>
                  <a:pt x="9" y="5"/>
                </a:lnTo>
                <a:lnTo>
                  <a:pt x="8" y="5"/>
                </a:lnTo>
                <a:lnTo>
                  <a:pt x="6" y="7"/>
                </a:lnTo>
                <a:lnTo>
                  <a:pt x="5" y="8"/>
                </a:lnTo>
                <a:lnTo>
                  <a:pt x="5" y="10"/>
                </a:lnTo>
                <a:lnTo>
                  <a:pt x="4" y="10"/>
                </a:lnTo>
                <a:lnTo>
                  <a:pt x="4" y="11"/>
                </a:lnTo>
                <a:lnTo>
                  <a:pt x="2" y="12"/>
                </a:lnTo>
                <a:lnTo>
                  <a:pt x="1" y="14"/>
                </a:lnTo>
                <a:lnTo>
                  <a:pt x="1" y="15"/>
                </a:lnTo>
                <a:lnTo>
                  <a:pt x="1" y="17"/>
                </a:lnTo>
                <a:lnTo>
                  <a:pt x="0" y="18"/>
                </a:lnTo>
                <a:lnTo>
                  <a:pt x="0" y="19"/>
                </a:lnTo>
                <a:lnTo>
                  <a:pt x="0" y="21"/>
                </a:lnTo>
                <a:lnTo>
                  <a:pt x="0" y="22"/>
                </a:lnTo>
                <a:lnTo>
                  <a:pt x="0" y="24"/>
                </a:lnTo>
                <a:lnTo>
                  <a:pt x="0" y="25"/>
                </a:lnTo>
                <a:lnTo>
                  <a:pt x="0" y="26"/>
                </a:lnTo>
                <a:lnTo>
                  <a:pt x="0" y="28"/>
                </a:lnTo>
                <a:lnTo>
                  <a:pt x="0" y="29"/>
                </a:lnTo>
                <a:lnTo>
                  <a:pt x="0" y="31"/>
                </a:lnTo>
                <a:lnTo>
                  <a:pt x="0" y="32"/>
                </a:lnTo>
                <a:lnTo>
                  <a:pt x="1" y="33"/>
                </a:lnTo>
                <a:lnTo>
                  <a:pt x="1" y="35"/>
                </a:lnTo>
                <a:lnTo>
                  <a:pt x="1" y="36"/>
                </a:lnTo>
                <a:lnTo>
                  <a:pt x="2" y="38"/>
                </a:lnTo>
                <a:lnTo>
                  <a:pt x="4" y="39"/>
                </a:lnTo>
                <a:lnTo>
                  <a:pt x="4" y="40"/>
                </a:lnTo>
                <a:lnTo>
                  <a:pt x="5" y="40"/>
                </a:lnTo>
                <a:lnTo>
                  <a:pt x="5" y="42"/>
                </a:lnTo>
                <a:lnTo>
                  <a:pt x="6" y="43"/>
                </a:lnTo>
                <a:lnTo>
                  <a:pt x="8" y="45"/>
                </a:lnTo>
                <a:lnTo>
                  <a:pt x="9" y="45"/>
                </a:lnTo>
                <a:lnTo>
                  <a:pt x="9" y="46"/>
                </a:lnTo>
                <a:lnTo>
                  <a:pt x="10" y="46"/>
                </a:lnTo>
                <a:lnTo>
                  <a:pt x="12" y="47"/>
                </a:lnTo>
                <a:lnTo>
                  <a:pt x="13" y="47"/>
                </a:lnTo>
                <a:lnTo>
                  <a:pt x="14" y="49"/>
                </a:lnTo>
                <a:lnTo>
                  <a:pt x="15" y="49"/>
                </a:lnTo>
                <a:lnTo>
                  <a:pt x="17" y="49"/>
                </a:lnTo>
                <a:lnTo>
                  <a:pt x="18" y="50"/>
                </a:lnTo>
                <a:lnTo>
                  <a:pt x="19" y="50"/>
                </a:lnTo>
                <a:lnTo>
                  <a:pt x="21" y="50"/>
                </a:lnTo>
                <a:lnTo>
                  <a:pt x="22" y="50"/>
                </a:lnTo>
                <a:lnTo>
                  <a:pt x="23" y="50"/>
                </a:lnTo>
                <a:lnTo>
                  <a:pt x="25" y="50"/>
                </a:lnTo>
                <a:lnTo>
                  <a:pt x="26" y="50"/>
                </a:lnTo>
                <a:lnTo>
                  <a:pt x="27" y="50"/>
                </a:lnTo>
                <a:lnTo>
                  <a:pt x="29" y="49"/>
                </a:lnTo>
                <a:lnTo>
                  <a:pt x="30" y="49"/>
                </a:lnTo>
                <a:lnTo>
                  <a:pt x="31" y="49"/>
                </a:lnTo>
                <a:lnTo>
                  <a:pt x="32" y="49"/>
                </a:lnTo>
                <a:lnTo>
                  <a:pt x="32" y="47"/>
                </a:lnTo>
                <a:lnTo>
                  <a:pt x="34" y="47"/>
                </a:lnTo>
                <a:lnTo>
                  <a:pt x="35" y="46"/>
                </a:lnTo>
                <a:lnTo>
                  <a:pt x="36" y="46"/>
                </a:lnTo>
                <a:lnTo>
                  <a:pt x="36" y="45"/>
                </a:lnTo>
                <a:lnTo>
                  <a:pt x="38" y="45"/>
                </a:lnTo>
                <a:lnTo>
                  <a:pt x="39" y="43"/>
                </a:lnTo>
                <a:lnTo>
                  <a:pt x="40" y="42"/>
                </a:lnTo>
                <a:lnTo>
                  <a:pt x="40" y="40"/>
                </a:lnTo>
                <a:lnTo>
                  <a:pt x="42" y="40"/>
                </a:lnTo>
                <a:lnTo>
                  <a:pt x="42" y="39"/>
                </a:lnTo>
                <a:lnTo>
                  <a:pt x="43" y="38"/>
                </a:lnTo>
                <a:lnTo>
                  <a:pt x="44" y="36"/>
                </a:lnTo>
                <a:lnTo>
                  <a:pt x="44" y="35"/>
                </a:lnTo>
                <a:lnTo>
                  <a:pt x="44" y="33"/>
                </a:lnTo>
                <a:lnTo>
                  <a:pt x="46" y="32"/>
                </a:lnTo>
                <a:lnTo>
                  <a:pt x="46" y="31"/>
                </a:lnTo>
                <a:lnTo>
                  <a:pt x="46" y="29"/>
                </a:lnTo>
                <a:lnTo>
                  <a:pt x="46" y="28"/>
                </a:lnTo>
                <a:lnTo>
                  <a:pt x="47" y="26"/>
                </a:lnTo>
                <a:lnTo>
                  <a:pt x="47" y="25"/>
                </a:lnTo>
                <a:lnTo>
                  <a:pt x="47" y="24"/>
                </a:lnTo>
                <a:lnTo>
                  <a:pt x="46" y="22"/>
                </a:lnTo>
                <a:lnTo>
                  <a:pt x="46" y="21"/>
                </a:lnTo>
                <a:lnTo>
                  <a:pt x="46" y="19"/>
                </a:lnTo>
                <a:lnTo>
                  <a:pt x="46" y="18"/>
                </a:lnTo>
                <a:lnTo>
                  <a:pt x="44" y="17"/>
                </a:lnTo>
                <a:lnTo>
                  <a:pt x="44" y="15"/>
                </a:lnTo>
                <a:lnTo>
                  <a:pt x="44" y="14"/>
                </a:lnTo>
                <a:lnTo>
                  <a:pt x="43" y="12"/>
                </a:lnTo>
                <a:lnTo>
                  <a:pt x="42" y="11"/>
                </a:lnTo>
                <a:lnTo>
                  <a:pt x="42" y="10"/>
                </a:lnTo>
                <a:lnTo>
                  <a:pt x="40" y="10"/>
                </a:lnTo>
                <a:lnTo>
                  <a:pt x="40" y="8"/>
                </a:lnTo>
                <a:lnTo>
                  <a:pt x="39" y="7"/>
                </a:lnTo>
                <a:lnTo>
                  <a:pt x="38" y="5"/>
                </a:lnTo>
                <a:lnTo>
                  <a:pt x="36" y="5"/>
                </a:lnTo>
                <a:lnTo>
                  <a:pt x="36" y="4"/>
                </a:lnTo>
                <a:lnTo>
                  <a:pt x="35" y="4"/>
                </a:lnTo>
                <a:lnTo>
                  <a:pt x="34" y="3"/>
                </a:lnTo>
                <a:lnTo>
                  <a:pt x="32" y="3"/>
                </a:lnTo>
                <a:lnTo>
                  <a:pt x="32" y="1"/>
                </a:lnTo>
                <a:lnTo>
                  <a:pt x="31" y="1"/>
                </a:lnTo>
                <a:lnTo>
                  <a:pt x="30" y="1"/>
                </a:lnTo>
                <a:lnTo>
                  <a:pt x="29" y="1"/>
                </a:lnTo>
                <a:lnTo>
                  <a:pt x="27" y="0"/>
                </a:lnTo>
                <a:lnTo>
                  <a:pt x="26" y="0"/>
                </a:lnTo>
                <a:lnTo>
                  <a:pt x="25" y="0"/>
                </a:lnTo>
                <a:lnTo>
                  <a:pt x="23" y="0"/>
                </a:lnTo>
                <a:lnTo>
                  <a:pt x="23" y="25"/>
                </a:lnTo>
                <a:close/>
              </a:path>
            </a:pathLst>
          </a:custGeom>
          <a:solidFill>
            <a:schemeClr val="tx1"/>
          </a:solidFill>
          <a:ln w="9525">
            <a:solidFill>
              <a:schemeClr val="tx1"/>
            </a:solidFill>
            <a:round/>
            <a:headEnd/>
            <a:tailEnd/>
          </a:ln>
        </p:spPr>
        <p:txBody>
          <a:bodyPr/>
          <a:lstStyle/>
          <a:p>
            <a:endParaRPr lang="en-US"/>
          </a:p>
        </p:txBody>
      </p:sp>
      <p:sp>
        <p:nvSpPr>
          <p:cNvPr id="46181" name="Freeform 99"/>
          <p:cNvSpPr>
            <a:spLocks/>
          </p:cNvSpPr>
          <p:nvPr/>
        </p:nvSpPr>
        <p:spPr bwMode="auto">
          <a:xfrm>
            <a:off x="2444750" y="3022600"/>
            <a:ext cx="676275" cy="20638"/>
          </a:xfrm>
          <a:custGeom>
            <a:avLst/>
            <a:gdLst>
              <a:gd name="T0" fmla="*/ 426 w 426"/>
              <a:gd name="T1" fmla="*/ 6 h 13"/>
              <a:gd name="T2" fmla="*/ 426 w 426"/>
              <a:gd name="T3" fmla="*/ 0 h 13"/>
              <a:gd name="T4" fmla="*/ 0 w 426"/>
              <a:gd name="T5" fmla="*/ 0 h 13"/>
              <a:gd name="T6" fmla="*/ 0 w 426"/>
              <a:gd name="T7" fmla="*/ 13 h 13"/>
              <a:gd name="T8" fmla="*/ 426 w 426"/>
              <a:gd name="T9" fmla="*/ 13 h 13"/>
              <a:gd name="T10" fmla="*/ 426 w 426"/>
              <a:gd name="T11" fmla="*/ 6 h 13"/>
              <a:gd name="T12" fmla="*/ 0 60000 65536"/>
              <a:gd name="T13" fmla="*/ 0 60000 65536"/>
              <a:gd name="T14" fmla="*/ 0 60000 65536"/>
              <a:gd name="T15" fmla="*/ 0 60000 65536"/>
              <a:gd name="T16" fmla="*/ 0 60000 65536"/>
              <a:gd name="T17" fmla="*/ 0 60000 65536"/>
              <a:gd name="T18" fmla="*/ 0 w 426"/>
              <a:gd name="T19" fmla="*/ 0 h 13"/>
              <a:gd name="T20" fmla="*/ 426 w 42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426" h="13">
                <a:moveTo>
                  <a:pt x="426" y="6"/>
                </a:moveTo>
                <a:lnTo>
                  <a:pt x="426" y="0"/>
                </a:lnTo>
                <a:lnTo>
                  <a:pt x="0" y="0"/>
                </a:lnTo>
                <a:lnTo>
                  <a:pt x="0" y="13"/>
                </a:lnTo>
                <a:lnTo>
                  <a:pt x="426" y="13"/>
                </a:lnTo>
                <a:lnTo>
                  <a:pt x="426" y="6"/>
                </a:lnTo>
                <a:close/>
              </a:path>
            </a:pathLst>
          </a:custGeom>
          <a:solidFill>
            <a:schemeClr val="tx1"/>
          </a:solidFill>
          <a:ln w="9525">
            <a:solidFill>
              <a:schemeClr val="tx1"/>
            </a:solidFill>
            <a:round/>
            <a:headEnd/>
            <a:tailEnd/>
          </a:ln>
        </p:spPr>
        <p:txBody>
          <a:bodyPr/>
          <a:lstStyle/>
          <a:p>
            <a:endParaRPr lang="en-US"/>
          </a:p>
        </p:txBody>
      </p:sp>
      <p:sp>
        <p:nvSpPr>
          <p:cNvPr id="46182" name="Freeform 100"/>
          <p:cNvSpPr>
            <a:spLocks/>
          </p:cNvSpPr>
          <p:nvPr/>
        </p:nvSpPr>
        <p:spPr bwMode="auto">
          <a:xfrm>
            <a:off x="3713163" y="2992438"/>
            <a:ext cx="74612" cy="79375"/>
          </a:xfrm>
          <a:custGeom>
            <a:avLst/>
            <a:gdLst>
              <a:gd name="T0" fmla="*/ 23 w 47"/>
              <a:gd name="T1" fmla="*/ 50 h 50"/>
              <a:gd name="T2" fmla="*/ 26 w 47"/>
              <a:gd name="T3" fmla="*/ 50 h 50"/>
              <a:gd name="T4" fmla="*/ 29 w 47"/>
              <a:gd name="T5" fmla="*/ 50 h 50"/>
              <a:gd name="T6" fmla="*/ 31 w 47"/>
              <a:gd name="T7" fmla="*/ 49 h 50"/>
              <a:gd name="T8" fmla="*/ 34 w 47"/>
              <a:gd name="T9" fmla="*/ 47 h 50"/>
              <a:gd name="T10" fmla="*/ 35 w 47"/>
              <a:gd name="T11" fmla="*/ 46 h 50"/>
              <a:gd name="T12" fmla="*/ 38 w 47"/>
              <a:gd name="T13" fmla="*/ 45 h 50"/>
              <a:gd name="T14" fmla="*/ 39 w 47"/>
              <a:gd name="T15" fmla="*/ 43 h 50"/>
              <a:gd name="T16" fmla="*/ 40 w 47"/>
              <a:gd name="T17" fmla="*/ 42 h 50"/>
              <a:gd name="T18" fmla="*/ 43 w 47"/>
              <a:gd name="T19" fmla="*/ 40 h 50"/>
              <a:gd name="T20" fmla="*/ 44 w 47"/>
              <a:gd name="T21" fmla="*/ 38 h 50"/>
              <a:gd name="T22" fmla="*/ 46 w 47"/>
              <a:gd name="T23" fmla="*/ 35 h 50"/>
              <a:gd name="T24" fmla="*/ 46 w 47"/>
              <a:gd name="T25" fmla="*/ 32 h 50"/>
              <a:gd name="T26" fmla="*/ 47 w 47"/>
              <a:gd name="T27" fmla="*/ 31 h 50"/>
              <a:gd name="T28" fmla="*/ 47 w 47"/>
              <a:gd name="T29" fmla="*/ 28 h 50"/>
              <a:gd name="T30" fmla="*/ 47 w 47"/>
              <a:gd name="T31" fmla="*/ 25 h 50"/>
              <a:gd name="T32" fmla="*/ 47 w 47"/>
              <a:gd name="T33" fmla="*/ 22 h 50"/>
              <a:gd name="T34" fmla="*/ 47 w 47"/>
              <a:gd name="T35" fmla="*/ 19 h 50"/>
              <a:gd name="T36" fmla="*/ 46 w 47"/>
              <a:gd name="T37" fmla="*/ 17 h 50"/>
              <a:gd name="T38" fmla="*/ 44 w 47"/>
              <a:gd name="T39" fmla="*/ 14 h 50"/>
              <a:gd name="T40" fmla="*/ 43 w 47"/>
              <a:gd name="T41" fmla="*/ 11 h 50"/>
              <a:gd name="T42" fmla="*/ 42 w 47"/>
              <a:gd name="T43" fmla="*/ 10 h 50"/>
              <a:gd name="T44" fmla="*/ 40 w 47"/>
              <a:gd name="T45" fmla="*/ 7 h 50"/>
              <a:gd name="T46" fmla="*/ 39 w 47"/>
              <a:gd name="T47" fmla="*/ 5 h 50"/>
              <a:gd name="T48" fmla="*/ 36 w 47"/>
              <a:gd name="T49" fmla="*/ 4 h 50"/>
              <a:gd name="T50" fmla="*/ 35 w 47"/>
              <a:gd name="T51" fmla="*/ 3 h 50"/>
              <a:gd name="T52" fmla="*/ 32 w 47"/>
              <a:gd name="T53" fmla="*/ 1 h 50"/>
              <a:gd name="T54" fmla="*/ 30 w 47"/>
              <a:gd name="T55" fmla="*/ 1 h 50"/>
              <a:gd name="T56" fmla="*/ 27 w 47"/>
              <a:gd name="T57" fmla="*/ 0 h 50"/>
              <a:gd name="T58" fmla="*/ 25 w 47"/>
              <a:gd name="T59" fmla="*/ 0 h 50"/>
              <a:gd name="T60" fmla="*/ 22 w 47"/>
              <a:gd name="T61" fmla="*/ 0 h 50"/>
              <a:gd name="T62" fmla="*/ 19 w 47"/>
              <a:gd name="T63" fmla="*/ 0 h 50"/>
              <a:gd name="T64" fmla="*/ 17 w 47"/>
              <a:gd name="T65" fmla="*/ 1 h 50"/>
              <a:gd name="T66" fmla="*/ 14 w 47"/>
              <a:gd name="T67" fmla="*/ 1 h 50"/>
              <a:gd name="T68" fmla="*/ 12 w 47"/>
              <a:gd name="T69" fmla="*/ 4 h 50"/>
              <a:gd name="T70" fmla="*/ 9 w 47"/>
              <a:gd name="T71" fmla="*/ 5 h 50"/>
              <a:gd name="T72" fmla="*/ 6 w 47"/>
              <a:gd name="T73" fmla="*/ 7 h 50"/>
              <a:gd name="T74" fmla="*/ 5 w 47"/>
              <a:gd name="T75" fmla="*/ 10 h 50"/>
              <a:gd name="T76" fmla="*/ 4 w 47"/>
              <a:gd name="T77" fmla="*/ 12 h 50"/>
              <a:gd name="T78" fmla="*/ 2 w 47"/>
              <a:gd name="T79" fmla="*/ 14 h 50"/>
              <a:gd name="T80" fmla="*/ 1 w 47"/>
              <a:gd name="T81" fmla="*/ 17 h 50"/>
              <a:gd name="T82" fmla="*/ 1 w 47"/>
              <a:gd name="T83" fmla="*/ 19 h 50"/>
              <a:gd name="T84" fmla="*/ 0 w 47"/>
              <a:gd name="T85" fmla="*/ 22 h 50"/>
              <a:gd name="T86" fmla="*/ 0 w 47"/>
              <a:gd name="T87" fmla="*/ 25 h 50"/>
              <a:gd name="T88" fmla="*/ 0 w 47"/>
              <a:gd name="T89" fmla="*/ 28 h 50"/>
              <a:gd name="T90" fmla="*/ 1 w 47"/>
              <a:gd name="T91" fmla="*/ 31 h 50"/>
              <a:gd name="T92" fmla="*/ 1 w 47"/>
              <a:gd name="T93" fmla="*/ 33 h 50"/>
              <a:gd name="T94" fmla="*/ 2 w 47"/>
              <a:gd name="T95" fmla="*/ 36 h 50"/>
              <a:gd name="T96" fmla="*/ 4 w 47"/>
              <a:gd name="T97" fmla="*/ 38 h 50"/>
              <a:gd name="T98" fmla="*/ 5 w 47"/>
              <a:gd name="T99" fmla="*/ 40 h 50"/>
              <a:gd name="T100" fmla="*/ 6 w 47"/>
              <a:gd name="T101" fmla="*/ 42 h 50"/>
              <a:gd name="T102" fmla="*/ 8 w 47"/>
              <a:gd name="T103" fmla="*/ 43 h 50"/>
              <a:gd name="T104" fmla="*/ 10 w 47"/>
              <a:gd name="T105" fmla="*/ 46 h 50"/>
              <a:gd name="T106" fmla="*/ 13 w 47"/>
              <a:gd name="T107" fmla="*/ 47 h 50"/>
              <a:gd name="T108" fmla="*/ 15 w 47"/>
              <a:gd name="T109" fmla="*/ 49 h 50"/>
              <a:gd name="T110" fmla="*/ 18 w 47"/>
              <a:gd name="T111" fmla="*/ 49 h 50"/>
              <a:gd name="T112" fmla="*/ 21 w 47"/>
              <a:gd name="T113" fmla="*/ 50 h 50"/>
              <a:gd name="T114" fmla="*/ 23 w 47"/>
              <a:gd name="T115" fmla="*/ 50 h 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
              <a:gd name="T175" fmla="*/ 0 h 50"/>
              <a:gd name="T176" fmla="*/ 47 w 47"/>
              <a:gd name="T177" fmla="*/ 50 h 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 h="50">
                <a:moveTo>
                  <a:pt x="23" y="25"/>
                </a:moveTo>
                <a:lnTo>
                  <a:pt x="23" y="50"/>
                </a:lnTo>
                <a:lnTo>
                  <a:pt x="25" y="50"/>
                </a:lnTo>
                <a:lnTo>
                  <a:pt x="26" y="50"/>
                </a:lnTo>
                <a:lnTo>
                  <a:pt x="27" y="50"/>
                </a:lnTo>
                <a:lnTo>
                  <a:pt x="29" y="50"/>
                </a:lnTo>
                <a:lnTo>
                  <a:pt x="30" y="49"/>
                </a:lnTo>
                <a:lnTo>
                  <a:pt x="31" y="49"/>
                </a:lnTo>
                <a:lnTo>
                  <a:pt x="32" y="49"/>
                </a:lnTo>
                <a:lnTo>
                  <a:pt x="34" y="47"/>
                </a:lnTo>
                <a:lnTo>
                  <a:pt x="35" y="47"/>
                </a:lnTo>
                <a:lnTo>
                  <a:pt x="35" y="46"/>
                </a:lnTo>
                <a:lnTo>
                  <a:pt x="36" y="46"/>
                </a:lnTo>
                <a:lnTo>
                  <a:pt x="38" y="45"/>
                </a:lnTo>
                <a:lnTo>
                  <a:pt x="39" y="45"/>
                </a:lnTo>
                <a:lnTo>
                  <a:pt x="39" y="43"/>
                </a:lnTo>
                <a:lnTo>
                  <a:pt x="40" y="43"/>
                </a:lnTo>
                <a:lnTo>
                  <a:pt x="40" y="42"/>
                </a:lnTo>
                <a:lnTo>
                  <a:pt x="42" y="42"/>
                </a:lnTo>
                <a:lnTo>
                  <a:pt x="43" y="40"/>
                </a:lnTo>
                <a:lnTo>
                  <a:pt x="43" y="39"/>
                </a:lnTo>
                <a:lnTo>
                  <a:pt x="44" y="38"/>
                </a:lnTo>
                <a:lnTo>
                  <a:pt x="44" y="36"/>
                </a:lnTo>
                <a:lnTo>
                  <a:pt x="46" y="35"/>
                </a:lnTo>
                <a:lnTo>
                  <a:pt x="46" y="33"/>
                </a:lnTo>
                <a:lnTo>
                  <a:pt x="46" y="32"/>
                </a:lnTo>
                <a:lnTo>
                  <a:pt x="47" y="32"/>
                </a:lnTo>
                <a:lnTo>
                  <a:pt x="47" y="31"/>
                </a:lnTo>
                <a:lnTo>
                  <a:pt x="47" y="29"/>
                </a:lnTo>
                <a:lnTo>
                  <a:pt x="47" y="28"/>
                </a:lnTo>
                <a:lnTo>
                  <a:pt x="47" y="26"/>
                </a:lnTo>
                <a:lnTo>
                  <a:pt x="47" y="25"/>
                </a:lnTo>
                <a:lnTo>
                  <a:pt x="47" y="24"/>
                </a:lnTo>
                <a:lnTo>
                  <a:pt x="47" y="22"/>
                </a:lnTo>
                <a:lnTo>
                  <a:pt x="47" y="21"/>
                </a:lnTo>
                <a:lnTo>
                  <a:pt x="47" y="19"/>
                </a:lnTo>
                <a:lnTo>
                  <a:pt x="46" y="18"/>
                </a:lnTo>
                <a:lnTo>
                  <a:pt x="46" y="17"/>
                </a:lnTo>
                <a:lnTo>
                  <a:pt x="46" y="15"/>
                </a:lnTo>
                <a:lnTo>
                  <a:pt x="44" y="14"/>
                </a:lnTo>
                <a:lnTo>
                  <a:pt x="44" y="12"/>
                </a:lnTo>
                <a:lnTo>
                  <a:pt x="43" y="11"/>
                </a:lnTo>
                <a:lnTo>
                  <a:pt x="43" y="10"/>
                </a:lnTo>
                <a:lnTo>
                  <a:pt x="42" y="10"/>
                </a:lnTo>
                <a:lnTo>
                  <a:pt x="40" y="8"/>
                </a:lnTo>
                <a:lnTo>
                  <a:pt x="40" y="7"/>
                </a:lnTo>
                <a:lnTo>
                  <a:pt x="39" y="7"/>
                </a:lnTo>
                <a:lnTo>
                  <a:pt x="39" y="5"/>
                </a:lnTo>
                <a:lnTo>
                  <a:pt x="38" y="5"/>
                </a:lnTo>
                <a:lnTo>
                  <a:pt x="36" y="4"/>
                </a:lnTo>
                <a:lnTo>
                  <a:pt x="35" y="4"/>
                </a:lnTo>
                <a:lnTo>
                  <a:pt x="35" y="3"/>
                </a:lnTo>
                <a:lnTo>
                  <a:pt x="34" y="3"/>
                </a:lnTo>
                <a:lnTo>
                  <a:pt x="32" y="1"/>
                </a:lnTo>
                <a:lnTo>
                  <a:pt x="31" y="1"/>
                </a:lnTo>
                <a:lnTo>
                  <a:pt x="30" y="1"/>
                </a:lnTo>
                <a:lnTo>
                  <a:pt x="29" y="0"/>
                </a:lnTo>
                <a:lnTo>
                  <a:pt x="27" y="0"/>
                </a:lnTo>
                <a:lnTo>
                  <a:pt x="26" y="0"/>
                </a:lnTo>
                <a:lnTo>
                  <a:pt x="25" y="0"/>
                </a:lnTo>
                <a:lnTo>
                  <a:pt x="23" y="0"/>
                </a:lnTo>
                <a:lnTo>
                  <a:pt x="22" y="0"/>
                </a:lnTo>
                <a:lnTo>
                  <a:pt x="21" y="0"/>
                </a:lnTo>
                <a:lnTo>
                  <a:pt x="19" y="0"/>
                </a:lnTo>
                <a:lnTo>
                  <a:pt x="18" y="1"/>
                </a:lnTo>
                <a:lnTo>
                  <a:pt x="17" y="1"/>
                </a:lnTo>
                <a:lnTo>
                  <a:pt x="15" y="1"/>
                </a:lnTo>
                <a:lnTo>
                  <a:pt x="14" y="1"/>
                </a:lnTo>
                <a:lnTo>
                  <a:pt x="13" y="3"/>
                </a:lnTo>
                <a:lnTo>
                  <a:pt x="12" y="4"/>
                </a:lnTo>
                <a:lnTo>
                  <a:pt x="10" y="4"/>
                </a:lnTo>
                <a:lnTo>
                  <a:pt x="9" y="5"/>
                </a:lnTo>
                <a:lnTo>
                  <a:pt x="8" y="7"/>
                </a:lnTo>
                <a:lnTo>
                  <a:pt x="6" y="7"/>
                </a:lnTo>
                <a:lnTo>
                  <a:pt x="6" y="8"/>
                </a:lnTo>
                <a:lnTo>
                  <a:pt x="5" y="10"/>
                </a:lnTo>
                <a:lnTo>
                  <a:pt x="4" y="11"/>
                </a:lnTo>
                <a:lnTo>
                  <a:pt x="4" y="12"/>
                </a:lnTo>
                <a:lnTo>
                  <a:pt x="2" y="12"/>
                </a:lnTo>
                <a:lnTo>
                  <a:pt x="2" y="14"/>
                </a:lnTo>
                <a:lnTo>
                  <a:pt x="2" y="15"/>
                </a:lnTo>
                <a:lnTo>
                  <a:pt x="1" y="17"/>
                </a:lnTo>
                <a:lnTo>
                  <a:pt x="1" y="18"/>
                </a:lnTo>
                <a:lnTo>
                  <a:pt x="1" y="19"/>
                </a:lnTo>
                <a:lnTo>
                  <a:pt x="0" y="21"/>
                </a:lnTo>
                <a:lnTo>
                  <a:pt x="0" y="22"/>
                </a:lnTo>
                <a:lnTo>
                  <a:pt x="0" y="24"/>
                </a:lnTo>
                <a:lnTo>
                  <a:pt x="0" y="25"/>
                </a:lnTo>
                <a:lnTo>
                  <a:pt x="0" y="26"/>
                </a:lnTo>
                <a:lnTo>
                  <a:pt x="0" y="28"/>
                </a:lnTo>
                <a:lnTo>
                  <a:pt x="0" y="29"/>
                </a:lnTo>
                <a:lnTo>
                  <a:pt x="1" y="31"/>
                </a:lnTo>
                <a:lnTo>
                  <a:pt x="1" y="32"/>
                </a:lnTo>
                <a:lnTo>
                  <a:pt x="1" y="33"/>
                </a:lnTo>
                <a:lnTo>
                  <a:pt x="2" y="35"/>
                </a:lnTo>
                <a:lnTo>
                  <a:pt x="2" y="36"/>
                </a:lnTo>
                <a:lnTo>
                  <a:pt x="2" y="38"/>
                </a:lnTo>
                <a:lnTo>
                  <a:pt x="4" y="38"/>
                </a:lnTo>
                <a:lnTo>
                  <a:pt x="4" y="39"/>
                </a:lnTo>
                <a:lnTo>
                  <a:pt x="5" y="40"/>
                </a:lnTo>
                <a:lnTo>
                  <a:pt x="5" y="42"/>
                </a:lnTo>
                <a:lnTo>
                  <a:pt x="6" y="42"/>
                </a:lnTo>
                <a:lnTo>
                  <a:pt x="6" y="43"/>
                </a:lnTo>
                <a:lnTo>
                  <a:pt x="8" y="43"/>
                </a:lnTo>
                <a:lnTo>
                  <a:pt x="9" y="45"/>
                </a:lnTo>
                <a:lnTo>
                  <a:pt x="10" y="46"/>
                </a:lnTo>
                <a:lnTo>
                  <a:pt x="12" y="46"/>
                </a:lnTo>
                <a:lnTo>
                  <a:pt x="13" y="47"/>
                </a:lnTo>
                <a:lnTo>
                  <a:pt x="14" y="49"/>
                </a:lnTo>
                <a:lnTo>
                  <a:pt x="15" y="49"/>
                </a:lnTo>
                <a:lnTo>
                  <a:pt x="17" y="49"/>
                </a:lnTo>
                <a:lnTo>
                  <a:pt x="18" y="49"/>
                </a:lnTo>
                <a:lnTo>
                  <a:pt x="19" y="50"/>
                </a:lnTo>
                <a:lnTo>
                  <a:pt x="21" y="50"/>
                </a:lnTo>
                <a:lnTo>
                  <a:pt x="22" y="50"/>
                </a:lnTo>
                <a:lnTo>
                  <a:pt x="23" y="50"/>
                </a:lnTo>
                <a:lnTo>
                  <a:pt x="23" y="25"/>
                </a:lnTo>
                <a:close/>
              </a:path>
            </a:pathLst>
          </a:custGeom>
          <a:solidFill>
            <a:schemeClr val="tx1"/>
          </a:solidFill>
          <a:ln w="9525">
            <a:solidFill>
              <a:schemeClr val="tx1"/>
            </a:solidFill>
            <a:round/>
            <a:headEnd/>
            <a:tailEnd/>
          </a:ln>
        </p:spPr>
        <p:txBody>
          <a:bodyPr/>
          <a:lstStyle/>
          <a:p>
            <a:endParaRPr lang="en-US"/>
          </a:p>
        </p:txBody>
      </p:sp>
      <p:sp>
        <p:nvSpPr>
          <p:cNvPr id="46183" name="Freeform 101"/>
          <p:cNvSpPr>
            <a:spLocks/>
          </p:cNvSpPr>
          <p:nvPr/>
        </p:nvSpPr>
        <p:spPr bwMode="auto">
          <a:xfrm>
            <a:off x="3148013" y="3022600"/>
            <a:ext cx="601662" cy="20638"/>
          </a:xfrm>
          <a:custGeom>
            <a:avLst/>
            <a:gdLst>
              <a:gd name="T0" fmla="*/ 0 w 379"/>
              <a:gd name="T1" fmla="*/ 6 h 13"/>
              <a:gd name="T2" fmla="*/ 0 w 379"/>
              <a:gd name="T3" fmla="*/ 13 h 13"/>
              <a:gd name="T4" fmla="*/ 379 w 379"/>
              <a:gd name="T5" fmla="*/ 13 h 13"/>
              <a:gd name="T6" fmla="*/ 379 w 379"/>
              <a:gd name="T7" fmla="*/ 0 h 13"/>
              <a:gd name="T8" fmla="*/ 0 w 379"/>
              <a:gd name="T9" fmla="*/ 0 h 13"/>
              <a:gd name="T10" fmla="*/ 0 w 379"/>
              <a:gd name="T11" fmla="*/ 6 h 13"/>
              <a:gd name="T12" fmla="*/ 0 60000 65536"/>
              <a:gd name="T13" fmla="*/ 0 60000 65536"/>
              <a:gd name="T14" fmla="*/ 0 60000 65536"/>
              <a:gd name="T15" fmla="*/ 0 60000 65536"/>
              <a:gd name="T16" fmla="*/ 0 60000 65536"/>
              <a:gd name="T17" fmla="*/ 0 60000 65536"/>
              <a:gd name="T18" fmla="*/ 0 w 379"/>
              <a:gd name="T19" fmla="*/ 0 h 13"/>
              <a:gd name="T20" fmla="*/ 379 w 37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79" h="13">
                <a:moveTo>
                  <a:pt x="0" y="6"/>
                </a:moveTo>
                <a:lnTo>
                  <a:pt x="0" y="13"/>
                </a:lnTo>
                <a:lnTo>
                  <a:pt x="379" y="13"/>
                </a:lnTo>
                <a:lnTo>
                  <a:pt x="379"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184" name="Freeform 102"/>
          <p:cNvSpPr>
            <a:spLocks/>
          </p:cNvSpPr>
          <p:nvPr/>
        </p:nvSpPr>
        <p:spPr bwMode="auto">
          <a:xfrm>
            <a:off x="2408238" y="3471863"/>
            <a:ext cx="74612" cy="82550"/>
          </a:xfrm>
          <a:custGeom>
            <a:avLst/>
            <a:gdLst>
              <a:gd name="T0" fmla="*/ 23 w 47"/>
              <a:gd name="T1" fmla="*/ 0 h 52"/>
              <a:gd name="T2" fmla="*/ 21 w 47"/>
              <a:gd name="T3" fmla="*/ 1 h 52"/>
              <a:gd name="T4" fmla="*/ 18 w 47"/>
              <a:gd name="T5" fmla="*/ 1 h 52"/>
              <a:gd name="T6" fmla="*/ 15 w 47"/>
              <a:gd name="T7" fmla="*/ 1 h 52"/>
              <a:gd name="T8" fmla="*/ 13 w 47"/>
              <a:gd name="T9" fmla="*/ 2 h 52"/>
              <a:gd name="T10" fmla="*/ 10 w 47"/>
              <a:gd name="T11" fmla="*/ 4 h 52"/>
              <a:gd name="T12" fmla="*/ 8 w 47"/>
              <a:gd name="T13" fmla="*/ 7 h 52"/>
              <a:gd name="T14" fmla="*/ 6 w 47"/>
              <a:gd name="T15" fmla="*/ 8 h 52"/>
              <a:gd name="T16" fmla="*/ 5 w 47"/>
              <a:gd name="T17" fmla="*/ 9 h 52"/>
              <a:gd name="T18" fmla="*/ 2 w 47"/>
              <a:gd name="T19" fmla="*/ 12 h 52"/>
              <a:gd name="T20" fmla="*/ 1 w 47"/>
              <a:gd name="T21" fmla="*/ 15 h 52"/>
              <a:gd name="T22" fmla="*/ 0 w 47"/>
              <a:gd name="T23" fmla="*/ 18 h 52"/>
              <a:gd name="T24" fmla="*/ 0 w 47"/>
              <a:gd name="T25" fmla="*/ 21 h 52"/>
              <a:gd name="T26" fmla="*/ 0 w 47"/>
              <a:gd name="T27" fmla="*/ 24 h 52"/>
              <a:gd name="T28" fmla="*/ 0 w 47"/>
              <a:gd name="T29" fmla="*/ 26 h 52"/>
              <a:gd name="T30" fmla="*/ 0 w 47"/>
              <a:gd name="T31" fmla="*/ 29 h 52"/>
              <a:gd name="T32" fmla="*/ 0 w 47"/>
              <a:gd name="T33" fmla="*/ 32 h 52"/>
              <a:gd name="T34" fmla="*/ 1 w 47"/>
              <a:gd name="T35" fmla="*/ 35 h 52"/>
              <a:gd name="T36" fmla="*/ 2 w 47"/>
              <a:gd name="T37" fmla="*/ 38 h 52"/>
              <a:gd name="T38" fmla="*/ 4 w 47"/>
              <a:gd name="T39" fmla="*/ 40 h 52"/>
              <a:gd name="T40" fmla="*/ 5 w 47"/>
              <a:gd name="T41" fmla="*/ 43 h 52"/>
              <a:gd name="T42" fmla="*/ 6 w 47"/>
              <a:gd name="T43" fmla="*/ 45 h 52"/>
              <a:gd name="T44" fmla="*/ 9 w 47"/>
              <a:gd name="T45" fmla="*/ 46 h 52"/>
              <a:gd name="T46" fmla="*/ 12 w 47"/>
              <a:gd name="T47" fmla="*/ 47 h 52"/>
              <a:gd name="T48" fmla="*/ 14 w 47"/>
              <a:gd name="T49" fmla="*/ 49 h 52"/>
              <a:gd name="T50" fmla="*/ 17 w 47"/>
              <a:gd name="T51" fmla="*/ 50 h 52"/>
              <a:gd name="T52" fmla="*/ 19 w 47"/>
              <a:gd name="T53" fmla="*/ 50 h 52"/>
              <a:gd name="T54" fmla="*/ 22 w 47"/>
              <a:gd name="T55" fmla="*/ 50 h 52"/>
              <a:gd name="T56" fmla="*/ 23 w 47"/>
              <a:gd name="T57" fmla="*/ 50 h 52"/>
              <a:gd name="T58" fmla="*/ 26 w 47"/>
              <a:gd name="T59" fmla="*/ 50 h 52"/>
              <a:gd name="T60" fmla="*/ 29 w 47"/>
              <a:gd name="T61" fmla="*/ 50 h 52"/>
              <a:gd name="T62" fmla="*/ 31 w 47"/>
              <a:gd name="T63" fmla="*/ 49 h 52"/>
              <a:gd name="T64" fmla="*/ 34 w 47"/>
              <a:gd name="T65" fmla="*/ 47 h 52"/>
              <a:gd name="T66" fmla="*/ 36 w 47"/>
              <a:gd name="T67" fmla="*/ 46 h 52"/>
              <a:gd name="T68" fmla="*/ 39 w 47"/>
              <a:gd name="T69" fmla="*/ 45 h 52"/>
              <a:gd name="T70" fmla="*/ 40 w 47"/>
              <a:gd name="T71" fmla="*/ 43 h 52"/>
              <a:gd name="T72" fmla="*/ 42 w 47"/>
              <a:gd name="T73" fmla="*/ 40 h 52"/>
              <a:gd name="T74" fmla="*/ 43 w 47"/>
              <a:gd name="T75" fmla="*/ 38 h 52"/>
              <a:gd name="T76" fmla="*/ 44 w 47"/>
              <a:gd name="T77" fmla="*/ 35 h 52"/>
              <a:gd name="T78" fmla="*/ 46 w 47"/>
              <a:gd name="T79" fmla="*/ 32 h 52"/>
              <a:gd name="T80" fmla="*/ 46 w 47"/>
              <a:gd name="T81" fmla="*/ 29 h 52"/>
              <a:gd name="T82" fmla="*/ 47 w 47"/>
              <a:gd name="T83" fmla="*/ 26 h 52"/>
              <a:gd name="T84" fmla="*/ 46 w 47"/>
              <a:gd name="T85" fmla="*/ 24 h 52"/>
              <a:gd name="T86" fmla="*/ 46 w 47"/>
              <a:gd name="T87" fmla="*/ 21 h 52"/>
              <a:gd name="T88" fmla="*/ 46 w 47"/>
              <a:gd name="T89" fmla="*/ 18 h 52"/>
              <a:gd name="T90" fmla="*/ 44 w 47"/>
              <a:gd name="T91" fmla="*/ 15 h 52"/>
              <a:gd name="T92" fmla="*/ 43 w 47"/>
              <a:gd name="T93" fmla="*/ 12 h 52"/>
              <a:gd name="T94" fmla="*/ 40 w 47"/>
              <a:gd name="T95" fmla="*/ 9 h 52"/>
              <a:gd name="T96" fmla="*/ 39 w 47"/>
              <a:gd name="T97" fmla="*/ 8 h 52"/>
              <a:gd name="T98" fmla="*/ 38 w 47"/>
              <a:gd name="T99" fmla="*/ 7 h 52"/>
              <a:gd name="T100" fmla="*/ 35 w 47"/>
              <a:gd name="T101" fmla="*/ 4 h 52"/>
              <a:gd name="T102" fmla="*/ 32 w 47"/>
              <a:gd name="T103" fmla="*/ 2 h 52"/>
              <a:gd name="T104" fmla="*/ 30 w 47"/>
              <a:gd name="T105" fmla="*/ 1 h 52"/>
              <a:gd name="T106" fmla="*/ 27 w 47"/>
              <a:gd name="T107" fmla="*/ 1 h 52"/>
              <a:gd name="T108" fmla="*/ 25 w 47"/>
              <a:gd name="T109" fmla="*/ 1 h 52"/>
              <a:gd name="T110" fmla="*/ 23 w 47"/>
              <a:gd name="T111" fmla="*/ 0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
              <a:gd name="T169" fmla="*/ 0 h 52"/>
              <a:gd name="T170" fmla="*/ 47 w 47"/>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 h="52">
                <a:moveTo>
                  <a:pt x="23" y="26"/>
                </a:moveTo>
                <a:lnTo>
                  <a:pt x="23" y="0"/>
                </a:lnTo>
                <a:lnTo>
                  <a:pt x="22" y="1"/>
                </a:lnTo>
                <a:lnTo>
                  <a:pt x="21" y="1"/>
                </a:lnTo>
                <a:lnTo>
                  <a:pt x="19" y="1"/>
                </a:lnTo>
                <a:lnTo>
                  <a:pt x="18" y="1"/>
                </a:lnTo>
                <a:lnTo>
                  <a:pt x="17" y="1"/>
                </a:lnTo>
                <a:lnTo>
                  <a:pt x="15" y="1"/>
                </a:lnTo>
                <a:lnTo>
                  <a:pt x="14" y="2"/>
                </a:lnTo>
                <a:lnTo>
                  <a:pt x="13" y="2"/>
                </a:lnTo>
                <a:lnTo>
                  <a:pt x="12" y="4"/>
                </a:lnTo>
                <a:lnTo>
                  <a:pt x="10" y="4"/>
                </a:lnTo>
                <a:lnTo>
                  <a:pt x="9" y="5"/>
                </a:lnTo>
                <a:lnTo>
                  <a:pt x="8" y="7"/>
                </a:lnTo>
                <a:lnTo>
                  <a:pt x="6" y="7"/>
                </a:lnTo>
                <a:lnTo>
                  <a:pt x="6" y="8"/>
                </a:lnTo>
                <a:lnTo>
                  <a:pt x="5" y="8"/>
                </a:lnTo>
                <a:lnTo>
                  <a:pt x="5" y="9"/>
                </a:lnTo>
                <a:lnTo>
                  <a:pt x="4" y="11"/>
                </a:lnTo>
                <a:lnTo>
                  <a:pt x="2" y="12"/>
                </a:lnTo>
                <a:lnTo>
                  <a:pt x="2" y="14"/>
                </a:lnTo>
                <a:lnTo>
                  <a:pt x="1" y="15"/>
                </a:lnTo>
                <a:lnTo>
                  <a:pt x="1" y="16"/>
                </a:lnTo>
                <a:lnTo>
                  <a:pt x="0" y="18"/>
                </a:lnTo>
                <a:lnTo>
                  <a:pt x="0" y="19"/>
                </a:lnTo>
                <a:lnTo>
                  <a:pt x="0" y="21"/>
                </a:lnTo>
                <a:lnTo>
                  <a:pt x="0" y="22"/>
                </a:lnTo>
                <a:lnTo>
                  <a:pt x="0" y="24"/>
                </a:lnTo>
                <a:lnTo>
                  <a:pt x="0" y="25"/>
                </a:lnTo>
                <a:lnTo>
                  <a:pt x="0" y="26"/>
                </a:lnTo>
                <a:lnTo>
                  <a:pt x="0" y="28"/>
                </a:lnTo>
                <a:lnTo>
                  <a:pt x="0" y="29"/>
                </a:lnTo>
                <a:lnTo>
                  <a:pt x="0" y="31"/>
                </a:lnTo>
                <a:lnTo>
                  <a:pt x="0" y="32"/>
                </a:lnTo>
                <a:lnTo>
                  <a:pt x="0" y="33"/>
                </a:lnTo>
                <a:lnTo>
                  <a:pt x="1" y="35"/>
                </a:lnTo>
                <a:lnTo>
                  <a:pt x="1" y="36"/>
                </a:lnTo>
                <a:lnTo>
                  <a:pt x="2" y="38"/>
                </a:lnTo>
                <a:lnTo>
                  <a:pt x="2" y="39"/>
                </a:lnTo>
                <a:lnTo>
                  <a:pt x="4" y="40"/>
                </a:lnTo>
                <a:lnTo>
                  <a:pt x="5" y="42"/>
                </a:lnTo>
                <a:lnTo>
                  <a:pt x="5" y="43"/>
                </a:lnTo>
                <a:lnTo>
                  <a:pt x="6" y="43"/>
                </a:lnTo>
                <a:lnTo>
                  <a:pt x="6" y="45"/>
                </a:lnTo>
                <a:lnTo>
                  <a:pt x="8" y="45"/>
                </a:lnTo>
                <a:lnTo>
                  <a:pt x="9" y="46"/>
                </a:lnTo>
                <a:lnTo>
                  <a:pt x="10" y="47"/>
                </a:lnTo>
                <a:lnTo>
                  <a:pt x="12" y="47"/>
                </a:lnTo>
                <a:lnTo>
                  <a:pt x="13" y="49"/>
                </a:lnTo>
                <a:lnTo>
                  <a:pt x="14" y="49"/>
                </a:lnTo>
                <a:lnTo>
                  <a:pt x="15" y="50"/>
                </a:lnTo>
                <a:lnTo>
                  <a:pt x="17" y="50"/>
                </a:lnTo>
                <a:lnTo>
                  <a:pt x="18" y="50"/>
                </a:lnTo>
                <a:lnTo>
                  <a:pt x="19" y="50"/>
                </a:lnTo>
                <a:lnTo>
                  <a:pt x="21" y="50"/>
                </a:lnTo>
                <a:lnTo>
                  <a:pt x="22" y="50"/>
                </a:lnTo>
                <a:lnTo>
                  <a:pt x="23" y="52"/>
                </a:lnTo>
                <a:lnTo>
                  <a:pt x="23" y="50"/>
                </a:lnTo>
                <a:lnTo>
                  <a:pt x="25" y="50"/>
                </a:lnTo>
                <a:lnTo>
                  <a:pt x="26" y="50"/>
                </a:lnTo>
                <a:lnTo>
                  <a:pt x="27" y="50"/>
                </a:lnTo>
                <a:lnTo>
                  <a:pt x="29" y="50"/>
                </a:lnTo>
                <a:lnTo>
                  <a:pt x="30" y="50"/>
                </a:lnTo>
                <a:lnTo>
                  <a:pt x="31" y="49"/>
                </a:lnTo>
                <a:lnTo>
                  <a:pt x="32" y="49"/>
                </a:lnTo>
                <a:lnTo>
                  <a:pt x="34" y="47"/>
                </a:lnTo>
                <a:lnTo>
                  <a:pt x="35" y="47"/>
                </a:lnTo>
                <a:lnTo>
                  <a:pt x="36" y="46"/>
                </a:lnTo>
                <a:lnTo>
                  <a:pt x="38" y="45"/>
                </a:lnTo>
                <a:lnTo>
                  <a:pt x="39" y="45"/>
                </a:lnTo>
                <a:lnTo>
                  <a:pt x="39" y="43"/>
                </a:lnTo>
                <a:lnTo>
                  <a:pt x="40" y="43"/>
                </a:lnTo>
                <a:lnTo>
                  <a:pt x="40" y="42"/>
                </a:lnTo>
                <a:lnTo>
                  <a:pt x="42" y="40"/>
                </a:lnTo>
                <a:lnTo>
                  <a:pt x="43" y="39"/>
                </a:lnTo>
                <a:lnTo>
                  <a:pt x="43" y="38"/>
                </a:lnTo>
                <a:lnTo>
                  <a:pt x="44" y="36"/>
                </a:lnTo>
                <a:lnTo>
                  <a:pt x="44" y="35"/>
                </a:lnTo>
                <a:lnTo>
                  <a:pt x="46" y="33"/>
                </a:lnTo>
                <a:lnTo>
                  <a:pt x="46" y="32"/>
                </a:lnTo>
                <a:lnTo>
                  <a:pt x="46" y="31"/>
                </a:lnTo>
                <a:lnTo>
                  <a:pt x="46" y="29"/>
                </a:lnTo>
                <a:lnTo>
                  <a:pt x="46" y="28"/>
                </a:lnTo>
                <a:lnTo>
                  <a:pt x="47" y="26"/>
                </a:lnTo>
                <a:lnTo>
                  <a:pt x="47" y="25"/>
                </a:lnTo>
                <a:lnTo>
                  <a:pt x="46" y="24"/>
                </a:lnTo>
                <a:lnTo>
                  <a:pt x="46" y="22"/>
                </a:lnTo>
                <a:lnTo>
                  <a:pt x="46" y="21"/>
                </a:lnTo>
                <a:lnTo>
                  <a:pt x="46" y="19"/>
                </a:lnTo>
                <a:lnTo>
                  <a:pt x="46" y="18"/>
                </a:lnTo>
                <a:lnTo>
                  <a:pt x="44" y="16"/>
                </a:lnTo>
                <a:lnTo>
                  <a:pt x="44" y="15"/>
                </a:lnTo>
                <a:lnTo>
                  <a:pt x="43" y="14"/>
                </a:lnTo>
                <a:lnTo>
                  <a:pt x="43" y="12"/>
                </a:lnTo>
                <a:lnTo>
                  <a:pt x="42" y="11"/>
                </a:lnTo>
                <a:lnTo>
                  <a:pt x="40" y="9"/>
                </a:lnTo>
                <a:lnTo>
                  <a:pt x="40" y="8"/>
                </a:lnTo>
                <a:lnTo>
                  <a:pt x="39" y="8"/>
                </a:lnTo>
                <a:lnTo>
                  <a:pt x="39" y="7"/>
                </a:lnTo>
                <a:lnTo>
                  <a:pt x="38" y="7"/>
                </a:lnTo>
                <a:lnTo>
                  <a:pt x="36" y="5"/>
                </a:lnTo>
                <a:lnTo>
                  <a:pt x="35" y="4"/>
                </a:lnTo>
                <a:lnTo>
                  <a:pt x="34" y="4"/>
                </a:lnTo>
                <a:lnTo>
                  <a:pt x="32" y="2"/>
                </a:lnTo>
                <a:lnTo>
                  <a:pt x="31" y="2"/>
                </a:lnTo>
                <a:lnTo>
                  <a:pt x="30" y="1"/>
                </a:lnTo>
                <a:lnTo>
                  <a:pt x="29" y="1"/>
                </a:lnTo>
                <a:lnTo>
                  <a:pt x="27" y="1"/>
                </a:lnTo>
                <a:lnTo>
                  <a:pt x="26" y="1"/>
                </a:lnTo>
                <a:lnTo>
                  <a:pt x="25" y="1"/>
                </a:lnTo>
                <a:lnTo>
                  <a:pt x="23" y="1"/>
                </a:lnTo>
                <a:lnTo>
                  <a:pt x="23" y="0"/>
                </a:lnTo>
                <a:lnTo>
                  <a:pt x="23" y="26"/>
                </a:lnTo>
                <a:close/>
              </a:path>
            </a:pathLst>
          </a:custGeom>
          <a:solidFill>
            <a:schemeClr val="tx1"/>
          </a:solidFill>
          <a:ln w="9525">
            <a:solidFill>
              <a:schemeClr val="tx1"/>
            </a:solidFill>
            <a:round/>
            <a:headEnd/>
            <a:tailEnd/>
          </a:ln>
        </p:spPr>
        <p:txBody>
          <a:bodyPr/>
          <a:lstStyle/>
          <a:p>
            <a:endParaRPr lang="en-US"/>
          </a:p>
        </p:txBody>
      </p:sp>
      <p:sp>
        <p:nvSpPr>
          <p:cNvPr id="46185" name="Freeform 103"/>
          <p:cNvSpPr>
            <a:spLocks/>
          </p:cNvSpPr>
          <p:nvPr/>
        </p:nvSpPr>
        <p:spPr bwMode="auto">
          <a:xfrm>
            <a:off x="2444750" y="3502025"/>
            <a:ext cx="231775" cy="20638"/>
          </a:xfrm>
          <a:custGeom>
            <a:avLst/>
            <a:gdLst>
              <a:gd name="T0" fmla="*/ 146 w 146"/>
              <a:gd name="T1" fmla="*/ 7 h 13"/>
              <a:gd name="T2" fmla="*/ 146 w 146"/>
              <a:gd name="T3" fmla="*/ 0 h 13"/>
              <a:gd name="T4" fmla="*/ 0 w 146"/>
              <a:gd name="T5" fmla="*/ 0 h 13"/>
              <a:gd name="T6" fmla="*/ 0 w 146"/>
              <a:gd name="T7" fmla="*/ 13 h 13"/>
              <a:gd name="T8" fmla="*/ 146 w 146"/>
              <a:gd name="T9" fmla="*/ 13 h 13"/>
              <a:gd name="T10" fmla="*/ 146 w 146"/>
              <a:gd name="T11" fmla="*/ 7 h 13"/>
              <a:gd name="T12" fmla="*/ 0 60000 65536"/>
              <a:gd name="T13" fmla="*/ 0 60000 65536"/>
              <a:gd name="T14" fmla="*/ 0 60000 65536"/>
              <a:gd name="T15" fmla="*/ 0 60000 65536"/>
              <a:gd name="T16" fmla="*/ 0 60000 65536"/>
              <a:gd name="T17" fmla="*/ 0 60000 65536"/>
              <a:gd name="T18" fmla="*/ 0 w 146"/>
              <a:gd name="T19" fmla="*/ 0 h 13"/>
              <a:gd name="T20" fmla="*/ 146 w 14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6" h="13">
                <a:moveTo>
                  <a:pt x="146" y="7"/>
                </a:moveTo>
                <a:lnTo>
                  <a:pt x="146" y="0"/>
                </a:lnTo>
                <a:lnTo>
                  <a:pt x="0" y="0"/>
                </a:lnTo>
                <a:lnTo>
                  <a:pt x="0" y="13"/>
                </a:lnTo>
                <a:lnTo>
                  <a:pt x="146" y="13"/>
                </a:lnTo>
                <a:lnTo>
                  <a:pt x="146" y="7"/>
                </a:lnTo>
                <a:close/>
              </a:path>
            </a:pathLst>
          </a:custGeom>
          <a:solidFill>
            <a:schemeClr val="tx1"/>
          </a:solidFill>
          <a:ln w="9525">
            <a:solidFill>
              <a:schemeClr val="tx1"/>
            </a:solidFill>
            <a:round/>
            <a:headEnd/>
            <a:tailEnd/>
          </a:ln>
        </p:spPr>
        <p:txBody>
          <a:bodyPr/>
          <a:lstStyle/>
          <a:p>
            <a:endParaRPr lang="en-US"/>
          </a:p>
        </p:txBody>
      </p:sp>
      <p:sp>
        <p:nvSpPr>
          <p:cNvPr id="46186" name="Freeform 104"/>
          <p:cNvSpPr>
            <a:spLocks/>
          </p:cNvSpPr>
          <p:nvPr/>
        </p:nvSpPr>
        <p:spPr bwMode="auto">
          <a:xfrm>
            <a:off x="3713163" y="3471863"/>
            <a:ext cx="74612" cy="82550"/>
          </a:xfrm>
          <a:custGeom>
            <a:avLst/>
            <a:gdLst>
              <a:gd name="T0" fmla="*/ 23 w 47"/>
              <a:gd name="T1" fmla="*/ 52 h 52"/>
              <a:gd name="T2" fmla="*/ 26 w 47"/>
              <a:gd name="T3" fmla="*/ 50 h 52"/>
              <a:gd name="T4" fmla="*/ 29 w 47"/>
              <a:gd name="T5" fmla="*/ 50 h 52"/>
              <a:gd name="T6" fmla="*/ 31 w 47"/>
              <a:gd name="T7" fmla="*/ 49 h 52"/>
              <a:gd name="T8" fmla="*/ 34 w 47"/>
              <a:gd name="T9" fmla="*/ 49 h 52"/>
              <a:gd name="T10" fmla="*/ 36 w 47"/>
              <a:gd name="T11" fmla="*/ 46 h 52"/>
              <a:gd name="T12" fmla="*/ 39 w 47"/>
              <a:gd name="T13" fmla="*/ 45 h 52"/>
              <a:gd name="T14" fmla="*/ 42 w 47"/>
              <a:gd name="T15" fmla="*/ 42 h 52"/>
              <a:gd name="T16" fmla="*/ 44 w 47"/>
              <a:gd name="T17" fmla="*/ 39 h 52"/>
              <a:gd name="T18" fmla="*/ 44 w 47"/>
              <a:gd name="T19" fmla="*/ 36 h 52"/>
              <a:gd name="T20" fmla="*/ 46 w 47"/>
              <a:gd name="T21" fmla="*/ 35 h 52"/>
              <a:gd name="T22" fmla="*/ 47 w 47"/>
              <a:gd name="T23" fmla="*/ 32 h 52"/>
              <a:gd name="T24" fmla="*/ 47 w 47"/>
              <a:gd name="T25" fmla="*/ 29 h 52"/>
              <a:gd name="T26" fmla="*/ 47 w 47"/>
              <a:gd name="T27" fmla="*/ 26 h 52"/>
              <a:gd name="T28" fmla="*/ 47 w 47"/>
              <a:gd name="T29" fmla="*/ 24 h 52"/>
              <a:gd name="T30" fmla="*/ 47 w 47"/>
              <a:gd name="T31" fmla="*/ 21 h 52"/>
              <a:gd name="T32" fmla="*/ 46 w 47"/>
              <a:gd name="T33" fmla="*/ 18 h 52"/>
              <a:gd name="T34" fmla="*/ 44 w 47"/>
              <a:gd name="T35" fmla="*/ 15 h 52"/>
              <a:gd name="T36" fmla="*/ 44 w 47"/>
              <a:gd name="T37" fmla="*/ 12 h 52"/>
              <a:gd name="T38" fmla="*/ 42 w 47"/>
              <a:gd name="T39" fmla="*/ 9 h 52"/>
              <a:gd name="T40" fmla="*/ 39 w 47"/>
              <a:gd name="T41" fmla="*/ 7 h 52"/>
              <a:gd name="T42" fmla="*/ 36 w 47"/>
              <a:gd name="T43" fmla="*/ 5 h 52"/>
              <a:gd name="T44" fmla="*/ 34 w 47"/>
              <a:gd name="T45" fmla="*/ 2 h 52"/>
              <a:gd name="T46" fmla="*/ 31 w 47"/>
              <a:gd name="T47" fmla="*/ 2 h 52"/>
              <a:gd name="T48" fmla="*/ 30 w 47"/>
              <a:gd name="T49" fmla="*/ 1 h 52"/>
              <a:gd name="T50" fmla="*/ 27 w 47"/>
              <a:gd name="T51" fmla="*/ 1 h 52"/>
              <a:gd name="T52" fmla="*/ 25 w 47"/>
              <a:gd name="T53" fmla="*/ 1 h 52"/>
              <a:gd name="T54" fmla="*/ 22 w 47"/>
              <a:gd name="T55" fmla="*/ 1 h 52"/>
              <a:gd name="T56" fmla="*/ 19 w 47"/>
              <a:gd name="T57" fmla="*/ 1 h 52"/>
              <a:gd name="T58" fmla="*/ 17 w 47"/>
              <a:gd name="T59" fmla="*/ 1 h 52"/>
              <a:gd name="T60" fmla="*/ 14 w 47"/>
              <a:gd name="T61" fmla="*/ 2 h 52"/>
              <a:gd name="T62" fmla="*/ 13 w 47"/>
              <a:gd name="T63" fmla="*/ 4 h 52"/>
              <a:gd name="T64" fmla="*/ 10 w 47"/>
              <a:gd name="T65" fmla="*/ 5 h 52"/>
              <a:gd name="T66" fmla="*/ 9 w 47"/>
              <a:gd name="T67" fmla="*/ 7 h 52"/>
              <a:gd name="T68" fmla="*/ 6 w 47"/>
              <a:gd name="T69" fmla="*/ 8 h 52"/>
              <a:gd name="T70" fmla="*/ 5 w 47"/>
              <a:gd name="T71" fmla="*/ 11 h 52"/>
              <a:gd name="T72" fmla="*/ 4 w 47"/>
              <a:gd name="T73" fmla="*/ 12 h 52"/>
              <a:gd name="T74" fmla="*/ 2 w 47"/>
              <a:gd name="T75" fmla="*/ 15 h 52"/>
              <a:gd name="T76" fmla="*/ 1 w 47"/>
              <a:gd name="T77" fmla="*/ 18 h 52"/>
              <a:gd name="T78" fmla="*/ 1 w 47"/>
              <a:gd name="T79" fmla="*/ 21 h 52"/>
              <a:gd name="T80" fmla="*/ 0 w 47"/>
              <a:gd name="T81" fmla="*/ 24 h 52"/>
              <a:gd name="T82" fmla="*/ 0 w 47"/>
              <a:gd name="T83" fmla="*/ 26 h 52"/>
              <a:gd name="T84" fmla="*/ 0 w 47"/>
              <a:gd name="T85" fmla="*/ 29 h 52"/>
              <a:gd name="T86" fmla="*/ 1 w 47"/>
              <a:gd name="T87" fmla="*/ 32 h 52"/>
              <a:gd name="T88" fmla="*/ 1 w 47"/>
              <a:gd name="T89" fmla="*/ 35 h 52"/>
              <a:gd name="T90" fmla="*/ 2 w 47"/>
              <a:gd name="T91" fmla="*/ 36 h 52"/>
              <a:gd name="T92" fmla="*/ 4 w 47"/>
              <a:gd name="T93" fmla="*/ 39 h 52"/>
              <a:gd name="T94" fmla="*/ 5 w 47"/>
              <a:gd name="T95" fmla="*/ 40 h 52"/>
              <a:gd name="T96" fmla="*/ 6 w 47"/>
              <a:gd name="T97" fmla="*/ 43 h 52"/>
              <a:gd name="T98" fmla="*/ 9 w 47"/>
              <a:gd name="T99" fmla="*/ 45 h 52"/>
              <a:gd name="T100" fmla="*/ 10 w 47"/>
              <a:gd name="T101" fmla="*/ 46 h 52"/>
              <a:gd name="T102" fmla="*/ 13 w 47"/>
              <a:gd name="T103" fmla="*/ 47 h 52"/>
              <a:gd name="T104" fmla="*/ 14 w 47"/>
              <a:gd name="T105" fmla="*/ 49 h 52"/>
              <a:gd name="T106" fmla="*/ 17 w 47"/>
              <a:gd name="T107" fmla="*/ 50 h 52"/>
              <a:gd name="T108" fmla="*/ 19 w 47"/>
              <a:gd name="T109" fmla="*/ 50 h 52"/>
              <a:gd name="T110" fmla="*/ 22 w 47"/>
              <a:gd name="T111" fmla="*/ 50 h 52"/>
              <a:gd name="T112" fmla="*/ 23 w 47"/>
              <a:gd name="T113" fmla="*/ 26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52"/>
              <a:gd name="T173" fmla="*/ 47 w 47"/>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52">
                <a:moveTo>
                  <a:pt x="23" y="26"/>
                </a:moveTo>
                <a:lnTo>
                  <a:pt x="23" y="52"/>
                </a:lnTo>
                <a:lnTo>
                  <a:pt x="25" y="50"/>
                </a:lnTo>
                <a:lnTo>
                  <a:pt x="26" y="50"/>
                </a:lnTo>
                <a:lnTo>
                  <a:pt x="27" y="50"/>
                </a:lnTo>
                <a:lnTo>
                  <a:pt x="29" y="50"/>
                </a:lnTo>
                <a:lnTo>
                  <a:pt x="30" y="50"/>
                </a:lnTo>
                <a:lnTo>
                  <a:pt x="31" y="49"/>
                </a:lnTo>
                <a:lnTo>
                  <a:pt x="32" y="49"/>
                </a:lnTo>
                <a:lnTo>
                  <a:pt x="34" y="49"/>
                </a:lnTo>
                <a:lnTo>
                  <a:pt x="35" y="47"/>
                </a:lnTo>
                <a:lnTo>
                  <a:pt x="36" y="46"/>
                </a:lnTo>
                <a:lnTo>
                  <a:pt x="38" y="46"/>
                </a:lnTo>
                <a:lnTo>
                  <a:pt x="39" y="45"/>
                </a:lnTo>
                <a:lnTo>
                  <a:pt x="40" y="43"/>
                </a:lnTo>
                <a:lnTo>
                  <a:pt x="42" y="42"/>
                </a:lnTo>
                <a:lnTo>
                  <a:pt x="43" y="40"/>
                </a:lnTo>
                <a:lnTo>
                  <a:pt x="44" y="39"/>
                </a:lnTo>
                <a:lnTo>
                  <a:pt x="44" y="38"/>
                </a:lnTo>
                <a:lnTo>
                  <a:pt x="44" y="36"/>
                </a:lnTo>
                <a:lnTo>
                  <a:pt x="46" y="36"/>
                </a:lnTo>
                <a:lnTo>
                  <a:pt x="46" y="35"/>
                </a:lnTo>
                <a:lnTo>
                  <a:pt x="46" y="33"/>
                </a:lnTo>
                <a:lnTo>
                  <a:pt x="47" y="32"/>
                </a:lnTo>
                <a:lnTo>
                  <a:pt x="47" y="31"/>
                </a:lnTo>
                <a:lnTo>
                  <a:pt x="47" y="29"/>
                </a:lnTo>
                <a:lnTo>
                  <a:pt x="47" y="28"/>
                </a:lnTo>
                <a:lnTo>
                  <a:pt x="47" y="26"/>
                </a:lnTo>
                <a:lnTo>
                  <a:pt x="47" y="25"/>
                </a:lnTo>
                <a:lnTo>
                  <a:pt x="47" y="24"/>
                </a:lnTo>
                <a:lnTo>
                  <a:pt x="47" y="22"/>
                </a:lnTo>
                <a:lnTo>
                  <a:pt x="47" y="21"/>
                </a:lnTo>
                <a:lnTo>
                  <a:pt x="47" y="19"/>
                </a:lnTo>
                <a:lnTo>
                  <a:pt x="46" y="18"/>
                </a:lnTo>
                <a:lnTo>
                  <a:pt x="46" y="16"/>
                </a:lnTo>
                <a:lnTo>
                  <a:pt x="44" y="15"/>
                </a:lnTo>
                <a:lnTo>
                  <a:pt x="44" y="14"/>
                </a:lnTo>
                <a:lnTo>
                  <a:pt x="44" y="12"/>
                </a:lnTo>
                <a:lnTo>
                  <a:pt x="43" y="11"/>
                </a:lnTo>
                <a:lnTo>
                  <a:pt x="42" y="9"/>
                </a:lnTo>
                <a:lnTo>
                  <a:pt x="40" y="8"/>
                </a:lnTo>
                <a:lnTo>
                  <a:pt x="39" y="7"/>
                </a:lnTo>
                <a:lnTo>
                  <a:pt x="38" y="5"/>
                </a:lnTo>
                <a:lnTo>
                  <a:pt x="36" y="5"/>
                </a:lnTo>
                <a:lnTo>
                  <a:pt x="35" y="4"/>
                </a:lnTo>
                <a:lnTo>
                  <a:pt x="34" y="2"/>
                </a:lnTo>
                <a:lnTo>
                  <a:pt x="32" y="2"/>
                </a:lnTo>
                <a:lnTo>
                  <a:pt x="31" y="2"/>
                </a:lnTo>
                <a:lnTo>
                  <a:pt x="31" y="1"/>
                </a:lnTo>
                <a:lnTo>
                  <a:pt x="30" y="1"/>
                </a:lnTo>
                <a:lnTo>
                  <a:pt x="29" y="1"/>
                </a:lnTo>
                <a:lnTo>
                  <a:pt x="27" y="1"/>
                </a:lnTo>
                <a:lnTo>
                  <a:pt x="26" y="1"/>
                </a:lnTo>
                <a:lnTo>
                  <a:pt x="25" y="1"/>
                </a:lnTo>
                <a:lnTo>
                  <a:pt x="23" y="0"/>
                </a:lnTo>
                <a:lnTo>
                  <a:pt x="22" y="1"/>
                </a:lnTo>
                <a:lnTo>
                  <a:pt x="21" y="1"/>
                </a:lnTo>
                <a:lnTo>
                  <a:pt x="19" y="1"/>
                </a:lnTo>
                <a:lnTo>
                  <a:pt x="18" y="1"/>
                </a:lnTo>
                <a:lnTo>
                  <a:pt x="17" y="1"/>
                </a:lnTo>
                <a:lnTo>
                  <a:pt x="15" y="2"/>
                </a:lnTo>
                <a:lnTo>
                  <a:pt x="14" y="2"/>
                </a:lnTo>
                <a:lnTo>
                  <a:pt x="13" y="2"/>
                </a:lnTo>
                <a:lnTo>
                  <a:pt x="13" y="4"/>
                </a:lnTo>
                <a:lnTo>
                  <a:pt x="12" y="4"/>
                </a:lnTo>
                <a:lnTo>
                  <a:pt x="10" y="5"/>
                </a:lnTo>
                <a:lnTo>
                  <a:pt x="9" y="5"/>
                </a:lnTo>
                <a:lnTo>
                  <a:pt x="9" y="7"/>
                </a:lnTo>
                <a:lnTo>
                  <a:pt x="8" y="7"/>
                </a:lnTo>
                <a:lnTo>
                  <a:pt x="6" y="8"/>
                </a:lnTo>
                <a:lnTo>
                  <a:pt x="5" y="9"/>
                </a:lnTo>
                <a:lnTo>
                  <a:pt x="5" y="11"/>
                </a:lnTo>
                <a:lnTo>
                  <a:pt x="4" y="11"/>
                </a:lnTo>
                <a:lnTo>
                  <a:pt x="4" y="12"/>
                </a:lnTo>
                <a:lnTo>
                  <a:pt x="2" y="14"/>
                </a:lnTo>
                <a:lnTo>
                  <a:pt x="2" y="15"/>
                </a:lnTo>
                <a:lnTo>
                  <a:pt x="1" y="16"/>
                </a:lnTo>
                <a:lnTo>
                  <a:pt x="1" y="18"/>
                </a:lnTo>
                <a:lnTo>
                  <a:pt x="1" y="19"/>
                </a:lnTo>
                <a:lnTo>
                  <a:pt x="1" y="21"/>
                </a:lnTo>
                <a:lnTo>
                  <a:pt x="0" y="22"/>
                </a:lnTo>
                <a:lnTo>
                  <a:pt x="0" y="24"/>
                </a:lnTo>
                <a:lnTo>
                  <a:pt x="0" y="25"/>
                </a:lnTo>
                <a:lnTo>
                  <a:pt x="0" y="26"/>
                </a:lnTo>
                <a:lnTo>
                  <a:pt x="0" y="28"/>
                </a:lnTo>
                <a:lnTo>
                  <a:pt x="0" y="29"/>
                </a:lnTo>
                <a:lnTo>
                  <a:pt x="1" y="31"/>
                </a:lnTo>
                <a:lnTo>
                  <a:pt x="1" y="32"/>
                </a:lnTo>
                <a:lnTo>
                  <a:pt x="1" y="33"/>
                </a:lnTo>
                <a:lnTo>
                  <a:pt x="1" y="35"/>
                </a:lnTo>
                <a:lnTo>
                  <a:pt x="2" y="35"/>
                </a:lnTo>
                <a:lnTo>
                  <a:pt x="2" y="36"/>
                </a:lnTo>
                <a:lnTo>
                  <a:pt x="2" y="38"/>
                </a:lnTo>
                <a:lnTo>
                  <a:pt x="4" y="39"/>
                </a:lnTo>
                <a:lnTo>
                  <a:pt x="4" y="40"/>
                </a:lnTo>
                <a:lnTo>
                  <a:pt x="5" y="40"/>
                </a:lnTo>
                <a:lnTo>
                  <a:pt x="5" y="42"/>
                </a:lnTo>
                <a:lnTo>
                  <a:pt x="6" y="43"/>
                </a:lnTo>
                <a:lnTo>
                  <a:pt x="8" y="45"/>
                </a:lnTo>
                <a:lnTo>
                  <a:pt x="9" y="45"/>
                </a:lnTo>
                <a:lnTo>
                  <a:pt x="9" y="46"/>
                </a:lnTo>
                <a:lnTo>
                  <a:pt x="10" y="46"/>
                </a:lnTo>
                <a:lnTo>
                  <a:pt x="12" y="47"/>
                </a:lnTo>
                <a:lnTo>
                  <a:pt x="13" y="47"/>
                </a:lnTo>
                <a:lnTo>
                  <a:pt x="13" y="49"/>
                </a:lnTo>
                <a:lnTo>
                  <a:pt x="14" y="49"/>
                </a:lnTo>
                <a:lnTo>
                  <a:pt x="15" y="49"/>
                </a:lnTo>
                <a:lnTo>
                  <a:pt x="17" y="50"/>
                </a:lnTo>
                <a:lnTo>
                  <a:pt x="18" y="50"/>
                </a:lnTo>
                <a:lnTo>
                  <a:pt x="19" y="50"/>
                </a:lnTo>
                <a:lnTo>
                  <a:pt x="21" y="50"/>
                </a:lnTo>
                <a:lnTo>
                  <a:pt x="22" y="50"/>
                </a:lnTo>
                <a:lnTo>
                  <a:pt x="23" y="52"/>
                </a:lnTo>
                <a:lnTo>
                  <a:pt x="23" y="26"/>
                </a:lnTo>
                <a:close/>
              </a:path>
            </a:pathLst>
          </a:custGeom>
          <a:solidFill>
            <a:schemeClr val="tx1"/>
          </a:solidFill>
          <a:ln w="9525">
            <a:solidFill>
              <a:schemeClr val="tx1"/>
            </a:solidFill>
            <a:round/>
            <a:headEnd/>
            <a:tailEnd/>
          </a:ln>
        </p:spPr>
        <p:txBody>
          <a:bodyPr/>
          <a:lstStyle/>
          <a:p>
            <a:endParaRPr lang="en-US"/>
          </a:p>
        </p:txBody>
      </p:sp>
      <p:sp>
        <p:nvSpPr>
          <p:cNvPr id="46187" name="Freeform 105"/>
          <p:cNvSpPr>
            <a:spLocks/>
          </p:cNvSpPr>
          <p:nvPr/>
        </p:nvSpPr>
        <p:spPr bwMode="auto">
          <a:xfrm>
            <a:off x="3505200" y="3502025"/>
            <a:ext cx="244475" cy="20638"/>
          </a:xfrm>
          <a:custGeom>
            <a:avLst/>
            <a:gdLst>
              <a:gd name="T0" fmla="*/ 0 w 154"/>
              <a:gd name="T1" fmla="*/ 6 h 13"/>
              <a:gd name="T2" fmla="*/ 0 w 154"/>
              <a:gd name="T3" fmla="*/ 13 h 13"/>
              <a:gd name="T4" fmla="*/ 154 w 154"/>
              <a:gd name="T5" fmla="*/ 13 h 13"/>
              <a:gd name="T6" fmla="*/ 154 w 154"/>
              <a:gd name="T7" fmla="*/ 0 h 13"/>
              <a:gd name="T8" fmla="*/ 0 w 154"/>
              <a:gd name="T9" fmla="*/ 0 h 13"/>
              <a:gd name="T10" fmla="*/ 0 w 154"/>
              <a:gd name="T11" fmla="*/ 6 h 13"/>
              <a:gd name="T12" fmla="*/ 0 60000 65536"/>
              <a:gd name="T13" fmla="*/ 0 60000 65536"/>
              <a:gd name="T14" fmla="*/ 0 60000 65536"/>
              <a:gd name="T15" fmla="*/ 0 60000 65536"/>
              <a:gd name="T16" fmla="*/ 0 60000 65536"/>
              <a:gd name="T17" fmla="*/ 0 60000 65536"/>
              <a:gd name="T18" fmla="*/ 0 w 154"/>
              <a:gd name="T19" fmla="*/ 0 h 13"/>
              <a:gd name="T20" fmla="*/ 154 w 15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4" h="13">
                <a:moveTo>
                  <a:pt x="0" y="6"/>
                </a:moveTo>
                <a:lnTo>
                  <a:pt x="0" y="13"/>
                </a:lnTo>
                <a:lnTo>
                  <a:pt x="154" y="13"/>
                </a:lnTo>
                <a:lnTo>
                  <a:pt x="154"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188" name="Freeform 106"/>
          <p:cNvSpPr>
            <a:spLocks/>
          </p:cNvSpPr>
          <p:nvPr/>
        </p:nvSpPr>
        <p:spPr bwMode="auto">
          <a:xfrm>
            <a:off x="3330575" y="3416300"/>
            <a:ext cx="92075" cy="96838"/>
          </a:xfrm>
          <a:custGeom>
            <a:avLst/>
            <a:gdLst>
              <a:gd name="T0" fmla="*/ 55 w 58"/>
              <a:gd name="T1" fmla="*/ 0 h 61"/>
              <a:gd name="T2" fmla="*/ 48 w 58"/>
              <a:gd name="T3" fmla="*/ 1 h 61"/>
              <a:gd name="T4" fmla="*/ 43 w 58"/>
              <a:gd name="T5" fmla="*/ 2 h 61"/>
              <a:gd name="T6" fmla="*/ 38 w 58"/>
              <a:gd name="T7" fmla="*/ 4 h 61"/>
              <a:gd name="T8" fmla="*/ 33 w 58"/>
              <a:gd name="T9" fmla="*/ 7 h 61"/>
              <a:gd name="T10" fmla="*/ 27 w 58"/>
              <a:gd name="T11" fmla="*/ 9 h 61"/>
              <a:gd name="T12" fmla="*/ 23 w 58"/>
              <a:gd name="T13" fmla="*/ 12 h 61"/>
              <a:gd name="T14" fmla="*/ 18 w 58"/>
              <a:gd name="T15" fmla="*/ 16 h 61"/>
              <a:gd name="T16" fmla="*/ 14 w 58"/>
              <a:gd name="T17" fmla="*/ 21 h 61"/>
              <a:gd name="T18" fmla="*/ 12 w 58"/>
              <a:gd name="T19" fmla="*/ 25 h 61"/>
              <a:gd name="T20" fmla="*/ 8 w 58"/>
              <a:gd name="T21" fmla="*/ 30 h 61"/>
              <a:gd name="T22" fmla="*/ 5 w 58"/>
              <a:gd name="T23" fmla="*/ 35 h 61"/>
              <a:gd name="T24" fmla="*/ 4 w 58"/>
              <a:gd name="T25" fmla="*/ 40 h 61"/>
              <a:gd name="T26" fmla="*/ 1 w 58"/>
              <a:gd name="T27" fmla="*/ 46 h 61"/>
              <a:gd name="T28" fmla="*/ 0 w 58"/>
              <a:gd name="T29" fmla="*/ 53 h 61"/>
              <a:gd name="T30" fmla="*/ 0 w 58"/>
              <a:gd name="T31" fmla="*/ 59 h 61"/>
              <a:gd name="T32" fmla="*/ 10 w 58"/>
              <a:gd name="T33" fmla="*/ 61 h 61"/>
              <a:gd name="T34" fmla="*/ 10 w 58"/>
              <a:gd name="T35" fmla="*/ 57 h 61"/>
              <a:gd name="T36" fmla="*/ 12 w 58"/>
              <a:gd name="T37" fmla="*/ 51 h 61"/>
              <a:gd name="T38" fmla="*/ 13 w 58"/>
              <a:gd name="T39" fmla="*/ 47 h 61"/>
              <a:gd name="T40" fmla="*/ 14 w 58"/>
              <a:gd name="T41" fmla="*/ 43 h 61"/>
              <a:gd name="T42" fmla="*/ 17 w 58"/>
              <a:gd name="T43" fmla="*/ 37 h 61"/>
              <a:gd name="T44" fmla="*/ 18 w 58"/>
              <a:gd name="T45" fmla="*/ 33 h 61"/>
              <a:gd name="T46" fmla="*/ 21 w 58"/>
              <a:gd name="T47" fmla="*/ 30 h 61"/>
              <a:gd name="T48" fmla="*/ 25 w 58"/>
              <a:gd name="T49" fmla="*/ 26 h 61"/>
              <a:gd name="T50" fmla="*/ 27 w 58"/>
              <a:gd name="T51" fmla="*/ 23 h 61"/>
              <a:gd name="T52" fmla="*/ 31 w 58"/>
              <a:gd name="T53" fmla="*/ 21 h 61"/>
              <a:gd name="T54" fmla="*/ 35 w 58"/>
              <a:gd name="T55" fmla="*/ 18 h 61"/>
              <a:gd name="T56" fmla="*/ 39 w 58"/>
              <a:gd name="T57" fmla="*/ 16 h 61"/>
              <a:gd name="T58" fmla="*/ 43 w 58"/>
              <a:gd name="T59" fmla="*/ 14 h 61"/>
              <a:gd name="T60" fmla="*/ 48 w 58"/>
              <a:gd name="T61" fmla="*/ 12 h 61"/>
              <a:gd name="T62" fmla="*/ 52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5" y="0"/>
                </a:lnTo>
                <a:lnTo>
                  <a:pt x="51" y="1"/>
                </a:lnTo>
                <a:lnTo>
                  <a:pt x="48" y="1"/>
                </a:lnTo>
                <a:lnTo>
                  <a:pt x="46" y="1"/>
                </a:lnTo>
                <a:lnTo>
                  <a:pt x="43" y="2"/>
                </a:lnTo>
                <a:lnTo>
                  <a:pt x="41" y="2"/>
                </a:lnTo>
                <a:lnTo>
                  <a:pt x="38" y="4"/>
                </a:lnTo>
                <a:lnTo>
                  <a:pt x="35" y="5"/>
                </a:lnTo>
                <a:lnTo>
                  <a:pt x="33" y="7"/>
                </a:lnTo>
                <a:lnTo>
                  <a:pt x="30" y="8"/>
                </a:lnTo>
                <a:lnTo>
                  <a:pt x="27" y="9"/>
                </a:lnTo>
                <a:lnTo>
                  <a:pt x="25" y="11"/>
                </a:lnTo>
                <a:lnTo>
                  <a:pt x="23" y="12"/>
                </a:lnTo>
                <a:lnTo>
                  <a:pt x="21" y="14"/>
                </a:lnTo>
                <a:lnTo>
                  <a:pt x="18" y="16"/>
                </a:lnTo>
                <a:lnTo>
                  <a:pt x="17" y="18"/>
                </a:lnTo>
                <a:lnTo>
                  <a:pt x="14" y="21"/>
                </a:lnTo>
                <a:lnTo>
                  <a:pt x="13" y="22"/>
                </a:lnTo>
                <a:lnTo>
                  <a:pt x="12" y="25"/>
                </a:lnTo>
                <a:lnTo>
                  <a:pt x="9" y="28"/>
                </a:lnTo>
                <a:lnTo>
                  <a:pt x="8" y="30"/>
                </a:lnTo>
                <a:lnTo>
                  <a:pt x="6" y="32"/>
                </a:lnTo>
                <a:lnTo>
                  <a:pt x="5" y="35"/>
                </a:lnTo>
                <a:lnTo>
                  <a:pt x="4" y="37"/>
                </a:lnTo>
                <a:lnTo>
                  <a:pt x="4" y="40"/>
                </a:lnTo>
                <a:lnTo>
                  <a:pt x="3" y="43"/>
                </a:lnTo>
                <a:lnTo>
                  <a:pt x="1" y="46"/>
                </a:lnTo>
                <a:lnTo>
                  <a:pt x="1" y="50"/>
                </a:lnTo>
                <a:lnTo>
                  <a:pt x="0" y="53"/>
                </a:lnTo>
                <a:lnTo>
                  <a:pt x="0" y="56"/>
                </a:lnTo>
                <a:lnTo>
                  <a:pt x="0" y="59"/>
                </a:lnTo>
                <a:lnTo>
                  <a:pt x="0" y="61"/>
                </a:lnTo>
                <a:lnTo>
                  <a:pt x="10" y="61"/>
                </a:lnTo>
                <a:lnTo>
                  <a:pt x="10" y="60"/>
                </a:lnTo>
                <a:lnTo>
                  <a:pt x="10" y="57"/>
                </a:lnTo>
                <a:lnTo>
                  <a:pt x="12" y="54"/>
                </a:lnTo>
                <a:lnTo>
                  <a:pt x="12" y="51"/>
                </a:lnTo>
                <a:lnTo>
                  <a:pt x="12" y="50"/>
                </a:lnTo>
                <a:lnTo>
                  <a:pt x="13" y="47"/>
                </a:lnTo>
                <a:lnTo>
                  <a:pt x="13" y="44"/>
                </a:lnTo>
                <a:lnTo>
                  <a:pt x="14" y="43"/>
                </a:lnTo>
                <a:lnTo>
                  <a:pt x="16" y="40"/>
                </a:lnTo>
                <a:lnTo>
                  <a:pt x="17" y="37"/>
                </a:lnTo>
                <a:lnTo>
                  <a:pt x="17" y="36"/>
                </a:lnTo>
                <a:lnTo>
                  <a:pt x="18" y="33"/>
                </a:lnTo>
                <a:lnTo>
                  <a:pt x="20" y="32"/>
                </a:lnTo>
                <a:lnTo>
                  <a:pt x="21" y="30"/>
                </a:lnTo>
                <a:lnTo>
                  <a:pt x="23" y="28"/>
                </a:lnTo>
                <a:lnTo>
                  <a:pt x="25" y="26"/>
                </a:lnTo>
                <a:lnTo>
                  <a:pt x="26" y="25"/>
                </a:lnTo>
                <a:lnTo>
                  <a:pt x="27" y="23"/>
                </a:lnTo>
                <a:lnTo>
                  <a:pt x="30" y="22"/>
                </a:lnTo>
                <a:lnTo>
                  <a:pt x="31" y="21"/>
                </a:lnTo>
                <a:lnTo>
                  <a:pt x="33" y="19"/>
                </a:lnTo>
                <a:lnTo>
                  <a:pt x="35" y="18"/>
                </a:lnTo>
                <a:lnTo>
                  <a:pt x="38" y="16"/>
                </a:lnTo>
                <a:lnTo>
                  <a:pt x="39" y="16"/>
                </a:lnTo>
                <a:lnTo>
                  <a:pt x="42" y="15"/>
                </a:lnTo>
                <a:lnTo>
                  <a:pt x="43" y="14"/>
                </a:lnTo>
                <a:lnTo>
                  <a:pt x="46" y="14"/>
                </a:lnTo>
                <a:lnTo>
                  <a:pt x="48" y="12"/>
                </a:lnTo>
                <a:lnTo>
                  <a:pt x="51" y="12"/>
                </a:lnTo>
                <a:lnTo>
                  <a:pt x="52" y="12"/>
                </a:lnTo>
                <a:lnTo>
                  <a:pt x="55"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189" name="Freeform 107"/>
          <p:cNvSpPr>
            <a:spLocks/>
          </p:cNvSpPr>
          <p:nvPr/>
        </p:nvSpPr>
        <p:spPr bwMode="auto">
          <a:xfrm>
            <a:off x="3422650" y="3416300"/>
            <a:ext cx="90488" cy="96838"/>
          </a:xfrm>
          <a:custGeom>
            <a:avLst/>
            <a:gdLst>
              <a:gd name="T0" fmla="*/ 57 w 57"/>
              <a:gd name="T1" fmla="*/ 59 h 61"/>
              <a:gd name="T2" fmla="*/ 57 w 57"/>
              <a:gd name="T3" fmla="*/ 53 h 61"/>
              <a:gd name="T4" fmla="*/ 56 w 57"/>
              <a:gd name="T5" fmla="*/ 46 h 61"/>
              <a:gd name="T6" fmla="*/ 53 w 57"/>
              <a:gd name="T7" fmla="*/ 40 h 61"/>
              <a:gd name="T8" fmla="*/ 52 w 57"/>
              <a:gd name="T9" fmla="*/ 35 h 61"/>
              <a:gd name="T10" fmla="*/ 49 w 57"/>
              <a:gd name="T11" fmla="*/ 30 h 61"/>
              <a:gd name="T12" fmla="*/ 45 w 57"/>
              <a:gd name="T13" fmla="*/ 25 h 61"/>
              <a:gd name="T14" fmla="*/ 43 w 57"/>
              <a:gd name="T15" fmla="*/ 21 h 61"/>
              <a:gd name="T16" fmla="*/ 39 w 57"/>
              <a:gd name="T17" fmla="*/ 16 h 61"/>
              <a:gd name="T18" fmla="*/ 34 w 57"/>
              <a:gd name="T19" fmla="*/ 12 h 61"/>
              <a:gd name="T20" fmla="*/ 30 w 57"/>
              <a:gd name="T21" fmla="*/ 9 h 61"/>
              <a:gd name="T22" fmla="*/ 24 w 57"/>
              <a:gd name="T23" fmla="*/ 7 h 61"/>
              <a:gd name="T24" fmla="*/ 19 w 57"/>
              <a:gd name="T25" fmla="*/ 4 h 61"/>
              <a:gd name="T26" fmla="*/ 14 w 57"/>
              <a:gd name="T27" fmla="*/ 2 h 61"/>
              <a:gd name="T28" fmla="*/ 9 w 57"/>
              <a:gd name="T29" fmla="*/ 1 h 61"/>
              <a:gd name="T30" fmla="*/ 2 w 57"/>
              <a:gd name="T31" fmla="*/ 0 h 61"/>
              <a:gd name="T32" fmla="*/ 0 w 57"/>
              <a:gd name="T33" fmla="*/ 12 h 61"/>
              <a:gd name="T34" fmla="*/ 5 w 57"/>
              <a:gd name="T35" fmla="*/ 12 h 61"/>
              <a:gd name="T36" fmla="*/ 9 w 57"/>
              <a:gd name="T37" fmla="*/ 12 h 61"/>
              <a:gd name="T38" fmla="*/ 14 w 57"/>
              <a:gd name="T39" fmla="*/ 14 h 61"/>
              <a:gd name="T40" fmla="*/ 18 w 57"/>
              <a:gd name="T41" fmla="*/ 16 h 61"/>
              <a:gd name="T42" fmla="*/ 22 w 57"/>
              <a:gd name="T43" fmla="*/ 18 h 61"/>
              <a:gd name="T44" fmla="*/ 26 w 57"/>
              <a:gd name="T45" fmla="*/ 21 h 61"/>
              <a:gd name="T46" fmla="*/ 30 w 57"/>
              <a:gd name="T47" fmla="*/ 23 h 61"/>
              <a:gd name="T48" fmla="*/ 32 w 57"/>
              <a:gd name="T49" fmla="*/ 26 h 61"/>
              <a:gd name="T50" fmla="*/ 36 w 57"/>
              <a:gd name="T51" fmla="*/ 30 h 61"/>
              <a:gd name="T52" fmla="*/ 39 w 57"/>
              <a:gd name="T53" fmla="*/ 33 h 61"/>
              <a:gd name="T54" fmla="*/ 40 w 57"/>
              <a:gd name="T55" fmla="*/ 37 h 61"/>
              <a:gd name="T56" fmla="*/ 43 w 57"/>
              <a:gd name="T57" fmla="*/ 43 h 61"/>
              <a:gd name="T58" fmla="*/ 44 w 57"/>
              <a:gd name="T59" fmla="*/ 47 h 61"/>
              <a:gd name="T60" fmla="*/ 45 w 57"/>
              <a:gd name="T61" fmla="*/ 51 h 61"/>
              <a:gd name="T62" fmla="*/ 47 w 57"/>
              <a:gd name="T63" fmla="*/ 57 h 61"/>
              <a:gd name="T64" fmla="*/ 47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61"/>
                </a:moveTo>
                <a:lnTo>
                  <a:pt x="57" y="59"/>
                </a:lnTo>
                <a:lnTo>
                  <a:pt x="57" y="56"/>
                </a:lnTo>
                <a:lnTo>
                  <a:pt x="57" y="53"/>
                </a:lnTo>
                <a:lnTo>
                  <a:pt x="56" y="50"/>
                </a:lnTo>
                <a:lnTo>
                  <a:pt x="56" y="46"/>
                </a:lnTo>
                <a:lnTo>
                  <a:pt x="54" y="43"/>
                </a:lnTo>
                <a:lnTo>
                  <a:pt x="53" y="40"/>
                </a:lnTo>
                <a:lnTo>
                  <a:pt x="53" y="37"/>
                </a:lnTo>
                <a:lnTo>
                  <a:pt x="52" y="35"/>
                </a:lnTo>
                <a:lnTo>
                  <a:pt x="51" y="32"/>
                </a:lnTo>
                <a:lnTo>
                  <a:pt x="49" y="30"/>
                </a:lnTo>
                <a:lnTo>
                  <a:pt x="48" y="28"/>
                </a:lnTo>
                <a:lnTo>
                  <a:pt x="45" y="25"/>
                </a:lnTo>
                <a:lnTo>
                  <a:pt x="44" y="22"/>
                </a:lnTo>
                <a:lnTo>
                  <a:pt x="43" y="21"/>
                </a:lnTo>
                <a:lnTo>
                  <a:pt x="40" y="18"/>
                </a:lnTo>
                <a:lnTo>
                  <a:pt x="39" y="16"/>
                </a:lnTo>
                <a:lnTo>
                  <a:pt x="36" y="14"/>
                </a:lnTo>
                <a:lnTo>
                  <a:pt x="34" y="12"/>
                </a:lnTo>
                <a:lnTo>
                  <a:pt x="32" y="11"/>
                </a:lnTo>
                <a:lnTo>
                  <a:pt x="30" y="9"/>
                </a:lnTo>
                <a:lnTo>
                  <a:pt x="27" y="8"/>
                </a:lnTo>
                <a:lnTo>
                  <a:pt x="24" y="7"/>
                </a:lnTo>
                <a:lnTo>
                  <a:pt x="22" y="5"/>
                </a:lnTo>
                <a:lnTo>
                  <a:pt x="19" y="4"/>
                </a:lnTo>
                <a:lnTo>
                  <a:pt x="17" y="2"/>
                </a:lnTo>
                <a:lnTo>
                  <a:pt x="14" y="2"/>
                </a:lnTo>
                <a:lnTo>
                  <a:pt x="11" y="1"/>
                </a:lnTo>
                <a:lnTo>
                  <a:pt x="9" y="1"/>
                </a:lnTo>
                <a:lnTo>
                  <a:pt x="5" y="1"/>
                </a:lnTo>
                <a:lnTo>
                  <a:pt x="2" y="0"/>
                </a:lnTo>
                <a:lnTo>
                  <a:pt x="0" y="0"/>
                </a:lnTo>
                <a:lnTo>
                  <a:pt x="0" y="12"/>
                </a:lnTo>
                <a:lnTo>
                  <a:pt x="2" y="12"/>
                </a:lnTo>
                <a:lnTo>
                  <a:pt x="5" y="12"/>
                </a:lnTo>
                <a:lnTo>
                  <a:pt x="6" y="12"/>
                </a:lnTo>
                <a:lnTo>
                  <a:pt x="9" y="12"/>
                </a:lnTo>
                <a:lnTo>
                  <a:pt x="11" y="14"/>
                </a:lnTo>
                <a:lnTo>
                  <a:pt x="14" y="14"/>
                </a:lnTo>
                <a:lnTo>
                  <a:pt x="15" y="15"/>
                </a:lnTo>
                <a:lnTo>
                  <a:pt x="18" y="16"/>
                </a:lnTo>
                <a:lnTo>
                  <a:pt x="19" y="16"/>
                </a:lnTo>
                <a:lnTo>
                  <a:pt x="22" y="18"/>
                </a:lnTo>
                <a:lnTo>
                  <a:pt x="23" y="19"/>
                </a:lnTo>
                <a:lnTo>
                  <a:pt x="26" y="21"/>
                </a:lnTo>
                <a:lnTo>
                  <a:pt x="27" y="22"/>
                </a:lnTo>
                <a:lnTo>
                  <a:pt x="30" y="23"/>
                </a:lnTo>
                <a:lnTo>
                  <a:pt x="31" y="25"/>
                </a:lnTo>
                <a:lnTo>
                  <a:pt x="32" y="26"/>
                </a:lnTo>
                <a:lnTo>
                  <a:pt x="34" y="28"/>
                </a:lnTo>
                <a:lnTo>
                  <a:pt x="36" y="30"/>
                </a:lnTo>
                <a:lnTo>
                  <a:pt x="37" y="32"/>
                </a:lnTo>
                <a:lnTo>
                  <a:pt x="39" y="33"/>
                </a:lnTo>
                <a:lnTo>
                  <a:pt x="40" y="36"/>
                </a:lnTo>
                <a:lnTo>
                  <a:pt x="40" y="37"/>
                </a:lnTo>
                <a:lnTo>
                  <a:pt x="41" y="40"/>
                </a:lnTo>
                <a:lnTo>
                  <a:pt x="43" y="43"/>
                </a:lnTo>
                <a:lnTo>
                  <a:pt x="44" y="44"/>
                </a:lnTo>
                <a:lnTo>
                  <a:pt x="44" y="47"/>
                </a:lnTo>
                <a:lnTo>
                  <a:pt x="45" y="50"/>
                </a:lnTo>
                <a:lnTo>
                  <a:pt x="45" y="51"/>
                </a:lnTo>
                <a:lnTo>
                  <a:pt x="45" y="54"/>
                </a:lnTo>
                <a:lnTo>
                  <a:pt x="47" y="57"/>
                </a:lnTo>
                <a:lnTo>
                  <a:pt x="47" y="60"/>
                </a:lnTo>
                <a:lnTo>
                  <a:pt x="47" y="61"/>
                </a:lnTo>
                <a:lnTo>
                  <a:pt x="57" y="61"/>
                </a:lnTo>
                <a:close/>
              </a:path>
            </a:pathLst>
          </a:custGeom>
          <a:solidFill>
            <a:schemeClr val="tx1"/>
          </a:solidFill>
          <a:ln w="9525">
            <a:solidFill>
              <a:schemeClr val="tx1"/>
            </a:solidFill>
            <a:round/>
            <a:headEnd/>
            <a:tailEnd/>
          </a:ln>
        </p:spPr>
        <p:txBody>
          <a:bodyPr/>
          <a:lstStyle/>
          <a:p>
            <a:endParaRPr lang="en-US"/>
          </a:p>
        </p:txBody>
      </p:sp>
      <p:sp>
        <p:nvSpPr>
          <p:cNvPr id="46190" name="Freeform 108"/>
          <p:cNvSpPr>
            <a:spLocks/>
          </p:cNvSpPr>
          <p:nvPr/>
        </p:nvSpPr>
        <p:spPr bwMode="auto">
          <a:xfrm>
            <a:off x="3255963" y="3416300"/>
            <a:ext cx="90487" cy="96838"/>
          </a:xfrm>
          <a:custGeom>
            <a:avLst/>
            <a:gdLst>
              <a:gd name="T0" fmla="*/ 2 w 57"/>
              <a:gd name="T1" fmla="*/ 12 h 61"/>
              <a:gd name="T2" fmla="*/ 8 w 57"/>
              <a:gd name="T3" fmla="*/ 12 h 61"/>
              <a:gd name="T4" fmla="*/ 12 w 57"/>
              <a:gd name="T5" fmla="*/ 14 h 61"/>
              <a:gd name="T6" fmla="*/ 16 w 57"/>
              <a:gd name="T7" fmla="*/ 15 h 61"/>
              <a:gd name="T8" fmla="*/ 21 w 57"/>
              <a:gd name="T9" fmla="*/ 16 h 61"/>
              <a:gd name="T10" fmla="*/ 25 w 57"/>
              <a:gd name="T11" fmla="*/ 19 h 61"/>
              <a:gd name="T12" fmla="*/ 27 w 57"/>
              <a:gd name="T13" fmla="*/ 22 h 61"/>
              <a:gd name="T14" fmla="*/ 31 w 57"/>
              <a:gd name="T15" fmla="*/ 25 h 61"/>
              <a:gd name="T16" fmla="*/ 35 w 57"/>
              <a:gd name="T17" fmla="*/ 28 h 61"/>
              <a:gd name="T18" fmla="*/ 38 w 57"/>
              <a:gd name="T19" fmla="*/ 32 h 61"/>
              <a:gd name="T20" fmla="*/ 40 w 57"/>
              <a:gd name="T21" fmla="*/ 36 h 61"/>
              <a:gd name="T22" fmla="*/ 42 w 57"/>
              <a:gd name="T23" fmla="*/ 40 h 61"/>
              <a:gd name="T24" fmla="*/ 44 w 57"/>
              <a:gd name="T25" fmla="*/ 44 h 61"/>
              <a:gd name="T26" fmla="*/ 46 w 57"/>
              <a:gd name="T27" fmla="*/ 50 h 61"/>
              <a:gd name="T28" fmla="*/ 46 w 57"/>
              <a:gd name="T29" fmla="*/ 54 h 61"/>
              <a:gd name="T30" fmla="*/ 47 w 57"/>
              <a:gd name="T31" fmla="*/ 60 h 61"/>
              <a:gd name="T32" fmla="*/ 57 w 57"/>
              <a:gd name="T33" fmla="*/ 61 h 61"/>
              <a:gd name="T34" fmla="*/ 57 w 57"/>
              <a:gd name="T35" fmla="*/ 56 h 61"/>
              <a:gd name="T36" fmla="*/ 56 w 57"/>
              <a:gd name="T37" fmla="*/ 50 h 61"/>
              <a:gd name="T38" fmla="*/ 55 w 57"/>
              <a:gd name="T39" fmla="*/ 43 h 61"/>
              <a:gd name="T40" fmla="*/ 53 w 57"/>
              <a:gd name="T41" fmla="*/ 37 h 61"/>
              <a:gd name="T42" fmla="*/ 51 w 57"/>
              <a:gd name="T43" fmla="*/ 32 h 61"/>
              <a:gd name="T44" fmla="*/ 48 w 57"/>
              <a:gd name="T45" fmla="*/ 28 h 61"/>
              <a:gd name="T46" fmla="*/ 44 w 57"/>
              <a:gd name="T47" fmla="*/ 22 h 61"/>
              <a:gd name="T48" fmla="*/ 40 w 57"/>
              <a:gd name="T49" fmla="*/ 18 h 61"/>
              <a:gd name="T50" fmla="*/ 36 w 57"/>
              <a:gd name="T51" fmla="*/ 14 h 61"/>
              <a:gd name="T52" fmla="*/ 33 w 57"/>
              <a:gd name="T53" fmla="*/ 11 h 61"/>
              <a:gd name="T54" fmla="*/ 27 w 57"/>
              <a:gd name="T55" fmla="*/ 8 h 61"/>
              <a:gd name="T56" fmla="*/ 22 w 57"/>
              <a:gd name="T57" fmla="*/ 5 h 61"/>
              <a:gd name="T58" fmla="*/ 17 w 57"/>
              <a:gd name="T59" fmla="*/ 2 h 61"/>
              <a:gd name="T60" fmla="*/ 12 w 57"/>
              <a:gd name="T61" fmla="*/ 1 h 61"/>
              <a:gd name="T62" fmla="*/ 6 w 57"/>
              <a:gd name="T63" fmla="*/ 1 h 61"/>
              <a:gd name="T64" fmla="*/ 0 w 5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0" y="12"/>
                </a:moveTo>
                <a:lnTo>
                  <a:pt x="2" y="12"/>
                </a:lnTo>
                <a:lnTo>
                  <a:pt x="5" y="12"/>
                </a:lnTo>
                <a:lnTo>
                  <a:pt x="8" y="12"/>
                </a:lnTo>
                <a:lnTo>
                  <a:pt x="9" y="12"/>
                </a:lnTo>
                <a:lnTo>
                  <a:pt x="12" y="14"/>
                </a:lnTo>
                <a:lnTo>
                  <a:pt x="14" y="14"/>
                </a:lnTo>
                <a:lnTo>
                  <a:pt x="16" y="15"/>
                </a:lnTo>
                <a:lnTo>
                  <a:pt x="18" y="16"/>
                </a:lnTo>
                <a:lnTo>
                  <a:pt x="21" y="16"/>
                </a:lnTo>
                <a:lnTo>
                  <a:pt x="22" y="18"/>
                </a:lnTo>
                <a:lnTo>
                  <a:pt x="25" y="19"/>
                </a:lnTo>
                <a:lnTo>
                  <a:pt x="26" y="21"/>
                </a:lnTo>
                <a:lnTo>
                  <a:pt x="27" y="22"/>
                </a:lnTo>
                <a:lnTo>
                  <a:pt x="30" y="23"/>
                </a:lnTo>
                <a:lnTo>
                  <a:pt x="31" y="25"/>
                </a:lnTo>
                <a:lnTo>
                  <a:pt x="33" y="26"/>
                </a:lnTo>
                <a:lnTo>
                  <a:pt x="35" y="28"/>
                </a:lnTo>
                <a:lnTo>
                  <a:pt x="36" y="30"/>
                </a:lnTo>
                <a:lnTo>
                  <a:pt x="38" y="32"/>
                </a:lnTo>
                <a:lnTo>
                  <a:pt x="39" y="33"/>
                </a:lnTo>
                <a:lnTo>
                  <a:pt x="40" y="36"/>
                </a:lnTo>
                <a:lnTo>
                  <a:pt x="42" y="37"/>
                </a:lnTo>
                <a:lnTo>
                  <a:pt x="42" y="40"/>
                </a:lnTo>
                <a:lnTo>
                  <a:pt x="43" y="43"/>
                </a:lnTo>
                <a:lnTo>
                  <a:pt x="44" y="44"/>
                </a:lnTo>
                <a:lnTo>
                  <a:pt x="44" y="47"/>
                </a:lnTo>
                <a:lnTo>
                  <a:pt x="46" y="50"/>
                </a:lnTo>
                <a:lnTo>
                  <a:pt x="46" y="51"/>
                </a:lnTo>
                <a:lnTo>
                  <a:pt x="46" y="54"/>
                </a:lnTo>
                <a:lnTo>
                  <a:pt x="47" y="57"/>
                </a:lnTo>
                <a:lnTo>
                  <a:pt x="47" y="60"/>
                </a:lnTo>
                <a:lnTo>
                  <a:pt x="47" y="61"/>
                </a:lnTo>
                <a:lnTo>
                  <a:pt x="57" y="61"/>
                </a:lnTo>
                <a:lnTo>
                  <a:pt x="57" y="59"/>
                </a:lnTo>
                <a:lnTo>
                  <a:pt x="57" y="56"/>
                </a:lnTo>
                <a:lnTo>
                  <a:pt x="57" y="53"/>
                </a:lnTo>
                <a:lnTo>
                  <a:pt x="56" y="50"/>
                </a:lnTo>
                <a:lnTo>
                  <a:pt x="56" y="46"/>
                </a:lnTo>
                <a:lnTo>
                  <a:pt x="55" y="43"/>
                </a:lnTo>
                <a:lnTo>
                  <a:pt x="55" y="40"/>
                </a:lnTo>
                <a:lnTo>
                  <a:pt x="53" y="37"/>
                </a:lnTo>
                <a:lnTo>
                  <a:pt x="52" y="35"/>
                </a:lnTo>
                <a:lnTo>
                  <a:pt x="51" y="32"/>
                </a:lnTo>
                <a:lnTo>
                  <a:pt x="50" y="30"/>
                </a:lnTo>
                <a:lnTo>
                  <a:pt x="48" y="28"/>
                </a:lnTo>
                <a:lnTo>
                  <a:pt x="46" y="25"/>
                </a:lnTo>
                <a:lnTo>
                  <a:pt x="44" y="22"/>
                </a:lnTo>
                <a:lnTo>
                  <a:pt x="43" y="21"/>
                </a:lnTo>
                <a:lnTo>
                  <a:pt x="40" y="18"/>
                </a:lnTo>
                <a:lnTo>
                  <a:pt x="39" y="16"/>
                </a:lnTo>
                <a:lnTo>
                  <a:pt x="36" y="14"/>
                </a:lnTo>
                <a:lnTo>
                  <a:pt x="35" y="12"/>
                </a:lnTo>
                <a:lnTo>
                  <a:pt x="33" y="11"/>
                </a:lnTo>
                <a:lnTo>
                  <a:pt x="30" y="9"/>
                </a:lnTo>
                <a:lnTo>
                  <a:pt x="27" y="8"/>
                </a:lnTo>
                <a:lnTo>
                  <a:pt x="25" y="7"/>
                </a:lnTo>
                <a:lnTo>
                  <a:pt x="22" y="5"/>
                </a:lnTo>
                <a:lnTo>
                  <a:pt x="19" y="4"/>
                </a:lnTo>
                <a:lnTo>
                  <a:pt x="17" y="2"/>
                </a:lnTo>
                <a:lnTo>
                  <a:pt x="14" y="2"/>
                </a:lnTo>
                <a:lnTo>
                  <a:pt x="12" y="1"/>
                </a:lnTo>
                <a:lnTo>
                  <a:pt x="9" y="1"/>
                </a:lnTo>
                <a:lnTo>
                  <a:pt x="6" y="1"/>
                </a:lnTo>
                <a:lnTo>
                  <a:pt x="2"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191" name="Freeform 109"/>
          <p:cNvSpPr>
            <a:spLocks/>
          </p:cNvSpPr>
          <p:nvPr/>
        </p:nvSpPr>
        <p:spPr bwMode="auto">
          <a:xfrm>
            <a:off x="3163888" y="3416300"/>
            <a:ext cx="92075" cy="96838"/>
          </a:xfrm>
          <a:custGeom>
            <a:avLst/>
            <a:gdLst>
              <a:gd name="T0" fmla="*/ 11 w 58"/>
              <a:gd name="T1" fmla="*/ 60 h 61"/>
              <a:gd name="T2" fmla="*/ 12 w 58"/>
              <a:gd name="T3" fmla="*/ 54 h 61"/>
              <a:gd name="T4" fmla="*/ 13 w 58"/>
              <a:gd name="T5" fmla="*/ 50 h 61"/>
              <a:gd name="T6" fmla="*/ 15 w 58"/>
              <a:gd name="T7" fmla="*/ 44 h 61"/>
              <a:gd name="T8" fmla="*/ 16 w 58"/>
              <a:gd name="T9" fmla="*/ 40 h 61"/>
              <a:gd name="T10" fmla="*/ 19 w 58"/>
              <a:gd name="T11" fmla="*/ 36 h 61"/>
              <a:gd name="T12" fmla="*/ 21 w 58"/>
              <a:gd name="T13" fmla="*/ 32 h 61"/>
              <a:gd name="T14" fmla="*/ 24 w 58"/>
              <a:gd name="T15" fmla="*/ 28 h 61"/>
              <a:gd name="T16" fmla="*/ 26 w 58"/>
              <a:gd name="T17" fmla="*/ 25 h 61"/>
              <a:gd name="T18" fmla="*/ 30 w 58"/>
              <a:gd name="T19" fmla="*/ 22 h 61"/>
              <a:gd name="T20" fmla="*/ 34 w 58"/>
              <a:gd name="T21" fmla="*/ 19 h 61"/>
              <a:gd name="T22" fmla="*/ 38 w 58"/>
              <a:gd name="T23" fmla="*/ 16 h 61"/>
              <a:gd name="T24" fmla="*/ 42 w 58"/>
              <a:gd name="T25" fmla="*/ 15 h 61"/>
              <a:gd name="T26" fmla="*/ 46 w 58"/>
              <a:gd name="T27" fmla="*/ 14 h 61"/>
              <a:gd name="T28" fmla="*/ 51 w 58"/>
              <a:gd name="T29" fmla="*/ 12 h 61"/>
              <a:gd name="T30" fmla="*/ 55 w 58"/>
              <a:gd name="T31" fmla="*/ 12 h 61"/>
              <a:gd name="T32" fmla="*/ 58 w 58"/>
              <a:gd name="T33" fmla="*/ 0 h 61"/>
              <a:gd name="T34" fmla="*/ 53 w 58"/>
              <a:gd name="T35" fmla="*/ 1 h 61"/>
              <a:gd name="T36" fmla="*/ 46 w 58"/>
              <a:gd name="T37" fmla="*/ 1 h 61"/>
              <a:gd name="T38" fmla="*/ 41 w 58"/>
              <a:gd name="T39" fmla="*/ 2 h 61"/>
              <a:gd name="T40" fmla="*/ 36 w 58"/>
              <a:gd name="T41" fmla="*/ 5 h 61"/>
              <a:gd name="T42" fmla="*/ 30 w 58"/>
              <a:gd name="T43" fmla="*/ 8 h 61"/>
              <a:gd name="T44" fmla="*/ 25 w 58"/>
              <a:gd name="T45" fmla="*/ 11 h 61"/>
              <a:gd name="T46" fmla="*/ 21 w 58"/>
              <a:gd name="T47" fmla="*/ 14 h 61"/>
              <a:gd name="T48" fmla="*/ 17 w 58"/>
              <a:gd name="T49" fmla="*/ 18 h 61"/>
              <a:gd name="T50" fmla="*/ 13 w 58"/>
              <a:gd name="T51" fmla="*/ 22 h 61"/>
              <a:gd name="T52" fmla="*/ 11 w 58"/>
              <a:gd name="T53" fmla="*/ 28 h 61"/>
              <a:gd name="T54" fmla="*/ 7 w 58"/>
              <a:gd name="T55" fmla="*/ 32 h 61"/>
              <a:gd name="T56" fmla="*/ 5 w 58"/>
              <a:gd name="T57" fmla="*/ 37 h 61"/>
              <a:gd name="T58" fmla="*/ 3 w 58"/>
              <a:gd name="T59" fmla="*/ 43 h 61"/>
              <a:gd name="T60" fmla="*/ 2 w 58"/>
              <a:gd name="T61" fmla="*/ 50 h 61"/>
              <a:gd name="T62" fmla="*/ 0 w 58"/>
              <a:gd name="T63" fmla="*/ 56 h 61"/>
              <a:gd name="T64" fmla="*/ 0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11" y="61"/>
                </a:moveTo>
                <a:lnTo>
                  <a:pt x="11" y="60"/>
                </a:lnTo>
                <a:lnTo>
                  <a:pt x="12" y="57"/>
                </a:lnTo>
                <a:lnTo>
                  <a:pt x="12" y="54"/>
                </a:lnTo>
                <a:lnTo>
                  <a:pt x="12" y="51"/>
                </a:lnTo>
                <a:lnTo>
                  <a:pt x="13" y="50"/>
                </a:lnTo>
                <a:lnTo>
                  <a:pt x="13" y="47"/>
                </a:lnTo>
                <a:lnTo>
                  <a:pt x="15" y="44"/>
                </a:lnTo>
                <a:lnTo>
                  <a:pt x="15" y="43"/>
                </a:lnTo>
                <a:lnTo>
                  <a:pt x="16" y="40"/>
                </a:lnTo>
                <a:lnTo>
                  <a:pt x="17" y="37"/>
                </a:lnTo>
                <a:lnTo>
                  <a:pt x="19" y="36"/>
                </a:lnTo>
                <a:lnTo>
                  <a:pt x="20" y="33"/>
                </a:lnTo>
                <a:lnTo>
                  <a:pt x="21" y="32"/>
                </a:lnTo>
                <a:lnTo>
                  <a:pt x="22" y="30"/>
                </a:lnTo>
                <a:lnTo>
                  <a:pt x="24" y="28"/>
                </a:lnTo>
                <a:lnTo>
                  <a:pt x="25" y="26"/>
                </a:lnTo>
                <a:lnTo>
                  <a:pt x="26" y="25"/>
                </a:lnTo>
                <a:lnTo>
                  <a:pt x="28" y="23"/>
                </a:lnTo>
                <a:lnTo>
                  <a:pt x="30" y="22"/>
                </a:lnTo>
                <a:lnTo>
                  <a:pt x="32" y="21"/>
                </a:lnTo>
                <a:lnTo>
                  <a:pt x="34" y="19"/>
                </a:lnTo>
                <a:lnTo>
                  <a:pt x="36" y="18"/>
                </a:lnTo>
                <a:lnTo>
                  <a:pt x="38" y="16"/>
                </a:lnTo>
                <a:lnTo>
                  <a:pt x="39" y="16"/>
                </a:lnTo>
                <a:lnTo>
                  <a:pt x="42" y="15"/>
                </a:lnTo>
                <a:lnTo>
                  <a:pt x="45" y="14"/>
                </a:lnTo>
                <a:lnTo>
                  <a:pt x="46" y="14"/>
                </a:lnTo>
                <a:lnTo>
                  <a:pt x="49" y="12"/>
                </a:lnTo>
                <a:lnTo>
                  <a:pt x="51" y="12"/>
                </a:lnTo>
                <a:lnTo>
                  <a:pt x="53" y="12"/>
                </a:lnTo>
                <a:lnTo>
                  <a:pt x="55" y="12"/>
                </a:lnTo>
                <a:lnTo>
                  <a:pt x="58" y="12"/>
                </a:lnTo>
                <a:lnTo>
                  <a:pt x="58" y="0"/>
                </a:lnTo>
                <a:lnTo>
                  <a:pt x="55" y="0"/>
                </a:lnTo>
                <a:lnTo>
                  <a:pt x="53" y="1"/>
                </a:lnTo>
                <a:lnTo>
                  <a:pt x="49" y="1"/>
                </a:lnTo>
                <a:lnTo>
                  <a:pt x="46" y="1"/>
                </a:lnTo>
                <a:lnTo>
                  <a:pt x="43" y="2"/>
                </a:lnTo>
                <a:lnTo>
                  <a:pt x="41" y="2"/>
                </a:lnTo>
                <a:lnTo>
                  <a:pt x="38" y="4"/>
                </a:lnTo>
                <a:lnTo>
                  <a:pt x="36" y="5"/>
                </a:lnTo>
                <a:lnTo>
                  <a:pt x="33" y="7"/>
                </a:lnTo>
                <a:lnTo>
                  <a:pt x="30" y="8"/>
                </a:lnTo>
                <a:lnTo>
                  <a:pt x="28" y="9"/>
                </a:lnTo>
                <a:lnTo>
                  <a:pt x="25" y="11"/>
                </a:lnTo>
                <a:lnTo>
                  <a:pt x="24" y="12"/>
                </a:lnTo>
                <a:lnTo>
                  <a:pt x="21" y="14"/>
                </a:lnTo>
                <a:lnTo>
                  <a:pt x="19" y="16"/>
                </a:lnTo>
                <a:lnTo>
                  <a:pt x="17" y="18"/>
                </a:lnTo>
                <a:lnTo>
                  <a:pt x="16" y="21"/>
                </a:lnTo>
                <a:lnTo>
                  <a:pt x="13" y="22"/>
                </a:lnTo>
                <a:lnTo>
                  <a:pt x="12" y="25"/>
                </a:lnTo>
                <a:lnTo>
                  <a:pt x="11" y="28"/>
                </a:lnTo>
                <a:lnTo>
                  <a:pt x="8" y="30"/>
                </a:lnTo>
                <a:lnTo>
                  <a:pt x="7" y="32"/>
                </a:lnTo>
                <a:lnTo>
                  <a:pt x="5" y="35"/>
                </a:lnTo>
                <a:lnTo>
                  <a:pt x="5" y="37"/>
                </a:lnTo>
                <a:lnTo>
                  <a:pt x="4" y="40"/>
                </a:lnTo>
                <a:lnTo>
                  <a:pt x="3" y="43"/>
                </a:lnTo>
                <a:lnTo>
                  <a:pt x="2" y="46"/>
                </a:lnTo>
                <a:lnTo>
                  <a:pt x="2" y="50"/>
                </a:lnTo>
                <a:lnTo>
                  <a:pt x="2" y="53"/>
                </a:lnTo>
                <a:lnTo>
                  <a:pt x="0" y="56"/>
                </a:lnTo>
                <a:lnTo>
                  <a:pt x="0" y="59"/>
                </a:lnTo>
                <a:lnTo>
                  <a:pt x="0" y="61"/>
                </a:lnTo>
                <a:lnTo>
                  <a:pt x="11" y="61"/>
                </a:lnTo>
                <a:close/>
              </a:path>
            </a:pathLst>
          </a:custGeom>
          <a:solidFill>
            <a:schemeClr val="tx1"/>
          </a:solidFill>
          <a:ln w="9525">
            <a:solidFill>
              <a:schemeClr val="tx1"/>
            </a:solidFill>
            <a:round/>
            <a:headEnd/>
            <a:tailEnd/>
          </a:ln>
        </p:spPr>
        <p:txBody>
          <a:bodyPr/>
          <a:lstStyle/>
          <a:p>
            <a:endParaRPr lang="en-US"/>
          </a:p>
        </p:txBody>
      </p:sp>
      <p:sp>
        <p:nvSpPr>
          <p:cNvPr id="46192" name="Freeform 110"/>
          <p:cNvSpPr>
            <a:spLocks/>
          </p:cNvSpPr>
          <p:nvPr/>
        </p:nvSpPr>
        <p:spPr bwMode="auto">
          <a:xfrm>
            <a:off x="2997200" y="3416300"/>
            <a:ext cx="92075" cy="96838"/>
          </a:xfrm>
          <a:custGeom>
            <a:avLst/>
            <a:gdLst>
              <a:gd name="T0" fmla="*/ 55 w 58"/>
              <a:gd name="T1" fmla="*/ 0 h 61"/>
              <a:gd name="T2" fmla="*/ 50 w 58"/>
              <a:gd name="T3" fmla="*/ 1 h 61"/>
              <a:gd name="T4" fmla="*/ 44 w 58"/>
              <a:gd name="T5" fmla="*/ 2 h 61"/>
              <a:gd name="T6" fmla="*/ 38 w 58"/>
              <a:gd name="T7" fmla="*/ 4 h 61"/>
              <a:gd name="T8" fmla="*/ 33 w 58"/>
              <a:gd name="T9" fmla="*/ 7 h 61"/>
              <a:gd name="T10" fmla="*/ 28 w 58"/>
              <a:gd name="T11" fmla="*/ 9 h 61"/>
              <a:gd name="T12" fmla="*/ 24 w 58"/>
              <a:gd name="T13" fmla="*/ 12 h 61"/>
              <a:gd name="T14" fmla="*/ 20 w 58"/>
              <a:gd name="T15" fmla="*/ 16 h 61"/>
              <a:gd name="T16" fmla="*/ 16 w 58"/>
              <a:gd name="T17" fmla="*/ 21 h 61"/>
              <a:gd name="T18" fmla="*/ 12 w 58"/>
              <a:gd name="T19" fmla="*/ 25 h 61"/>
              <a:gd name="T20" fmla="*/ 10 w 58"/>
              <a:gd name="T21" fmla="*/ 30 h 61"/>
              <a:gd name="T22" fmla="*/ 7 w 58"/>
              <a:gd name="T23" fmla="*/ 35 h 61"/>
              <a:gd name="T24" fmla="*/ 4 w 58"/>
              <a:gd name="T25" fmla="*/ 40 h 61"/>
              <a:gd name="T26" fmla="*/ 3 w 58"/>
              <a:gd name="T27" fmla="*/ 46 h 61"/>
              <a:gd name="T28" fmla="*/ 2 w 58"/>
              <a:gd name="T29" fmla="*/ 53 h 61"/>
              <a:gd name="T30" fmla="*/ 0 w 58"/>
              <a:gd name="T31" fmla="*/ 59 h 61"/>
              <a:gd name="T32" fmla="*/ 12 w 58"/>
              <a:gd name="T33" fmla="*/ 61 h 61"/>
              <a:gd name="T34" fmla="*/ 12 w 58"/>
              <a:gd name="T35" fmla="*/ 57 h 61"/>
              <a:gd name="T36" fmla="*/ 12 w 58"/>
              <a:gd name="T37" fmla="*/ 51 h 61"/>
              <a:gd name="T38" fmla="*/ 14 w 58"/>
              <a:gd name="T39" fmla="*/ 47 h 61"/>
              <a:gd name="T40" fmla="*/ 15 w 58"/>
              <a:gd name="T41" fmla="*/ 43 h 61"/>
              <a:gd name="T42" fmla="*/ 18 w 58"/>
              <a:gd name="T43" fmla="*/ 37 h 61"/>
              <a:gd name="T44" fmla="*/ 20 w 58"/>
              <a:gd name="T45" fmla="*/ 33 h 61"/>
              <a:gd name="T46" fmla="*/ 23 w 58"/>
              <a:gd name="T47" fmla="*/ 30 h 61"/>
              <a:gd name="T48" fmla="*/ 25 w 58"/>
              <a:gd name="T49" fmla="*/ 26 h 61"/>
              <a:gd name="T50" fmla="*/ 29 w 58"/>
              <a:gd name="T51" fmla="*/ 23 h 61"/>
              <a:gd name="T52" fmla="*/ 32 w 58"/>
              <a:gd name="T53" fmla="*/ 21 h 61"/>
              <a:gd name="T54" fmla="*/ 36 w 58"/>
              <a:gd name="T55" fmla="*/ 18 h 61"/>
              <a:gd name="T56" fmla="*/ 40 w 58"/>
              <a:gd name="T57" fmla="*/ 16 h 61"/>
              <a:gd name="T58" fmla="*/ 45 w 58"/>
              <a:gd name="T59" fmla="*/ 14 h 61"/>
              <a:gd name="T60" fmla="*/ 49 w 58"/>
              <a:gd name="T61" fmla="*/ 12 h 61"/>
              <a:gd name="T62" fmla="*/ 54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5" y="0"/>
                </a:lnTo>
                <a:lnTo>
                  <a:pt x="53" y="1"/>
                </a:lnTo>
                <a:lnTo>
                  <a:pt x="50" y="1"/>
                </a:lnTo>
                <a:lnTo>
                  <a:pt x="46" y="1"/>
                </a:lnTo>
                <a:lnTo>
                  <a:pt x="44" y="2"/>
                </a:lnTo>
                <a:lnTo>
                  <a:pt x="41" y="2"/>
                </a:lnTo>
                <a:lnTo>
                  <a:pt x="38" y="4"/>
                </a:lnTo>
                <a:lnTo>
                  <a:pt x="36" y="5"/>
                </a:lnTo>
                <a:lnTo>
                  <a:pt x="33" y="7"/>
                </a:lnTo>
                <a:lnTo>
                  <a:pt x="31" y="8"/>
                </a:lnTo>
                <a:lnTo>
                  <a:pt x="28" y="9"/>
                </a:lnTo>
                <a:lnTo>
                  <a:pt x="27" y="11"/>
                </a:lnTo>
                <a:lnTo>
                  <a:pt x="24" y="12"/>
                </a:lnTo>
                <a:lnTo>
                  <a:pt x="21" y="14"/>
                </a:lnTo>
                <a:lnTo>
                  <a:pt x="20" y="16"/>
                </a:lnTo>
                <a:lnTo>
                  <a:pt x="18" y="18"/>
                </a:lnTo>
                <a:lnTo>
                  <a:pt x="16" y="21"/>
                </a:lnTo>
                <a:lnTo>
                  <a:pt x="14" y="22"/>
                </a:lnTo>
                <a:lnTo>
                  <a:pt x="12" y="25"/>
                </a:lnTo>
                <a:lnTo>
                  <a:pt x="11" y="28"/>
                </a:lnTo>
                <a:lnTo>
                  <a:pt x="10" y="30"/>
                </a:lnTo>
                <a:lnTo>
                  <a:pt x="8" y="32"/>
                </a:lnTo>
                <a:lnTo>
                  <a:pt x="7" y="35"/>
                </a:lnTo>
                <a:lnTo>
                  <a:pt x="6" y="37"/>
                </a:lnTo>
                <a:lnTo>
                  <a:pt x="4" y="40"/>
                </a:lnTo>
                <a:lnTo>
                  <a:pt x="3" y="43"/>
                </a:lnTo>
                <a:lnTo>
                  <a:pt x="3" y="46"/>
                </a:lnTo>
                <a:lnTo>
                  <a:pt x="2" y="50"/>
                </a:lnTo>
                <a:lnTo>
                  <a:pt x="2" y="53"/>
                </a:lnTo>
                <a:lnTo>
                  <a:pt x="0" y="56"/>
                </a:lnTo>
                <a:lnTo>
                  <a:pt x="0" y="59"/>
                </a:lnTo>
                <a:lnTo>
                  <a:pt x="0" y="61"/>
                </a:lnTo>
                <a:lnTo>
                  <a:pt x="12" y="61"/>
                </a:lnTo>
                <a:lnTo>
                  <a:pt x="12" y="60"/>
                </a:lnTo>
                <a:lnTo>
                  <a:pt x="12" y="57"/>
                </a:lnTo>
                <a:lnTo>
                  <a:pt x="12" y="54"/>
                </a:lnTo>
                <a:lnTo>
                  <a:pt x="12" y="51"/>
                </a:lnTo>
                <a:lnTo>
                  <a:pt x="14" y="50"/>
                </a:lnTo>
                <a:lnTo>
                  <a:pt x="14" y="47"/>
                </a:lnTo>
                <a:lnTo>
                  <a:pt x="15" y="44"/>
                </a:lnTo>
                <a:lnTo>
                  <a:pt x="15" y="43"/>
                </a:lnTo>
                <a:lnTo>
                  <a:pt x="16" y="40"/>
                </a:lnTo>
                <a:lnTo>
                  <a:pt x="18" y="37"/>
                </a:lnTo>
                <a:lnTo>
                  <a:pt x="19" y="36"/>
                </a:lnTo>
                <a:lnTo>
                  <a:pt x="20" y="33"/>
                </a:lnTo>
                <a:lnTo>
                  <a:pt x="21" y="32"/>
                </a:lnTo>
                <a:lnTo>
                  <a:pt x="23" y="30"/>
                </a:lnTo>
                <a:lnTo>
                  <a:pt x="24" y="28"/>
                </a:lnTo>
                <a:lnTo>
                  <a:pt x="25" y="26"/>
                </a:lnTo>
                <a:lnTo>
                  <a:pt x="27" y="25"/>
                </a:lnTo>
                <a:lnTo>
                  <a:pt x="29" y="23"/>
                </a:lnTo>
                <a:lnTo>
                  <a:pt x="31" y="22"/>
                </a:lnTo>
                <a:lnTo>
                  <a:pt x="32" y="21"/>
                </a:lnTo>
                <a:lnTo>
                  <a:pt x="35" y="19"/>
                </a:lnTo>
                <a:lnTo>
                  <a:pt x="36" y="18"/>
                </a:lnTo>
                <a:lnTo>
                  <a:pt x="38" y="16"/>
                </a:lnTo>
                <a:lnTo>
                  <a:pt x="40" y="16"/>
                </a:lnTo>
                <a:lnTo>
                  <a:pt x="42" y="15"/>
                </a:lnTo>
                <a:lnTo>
                  <a:pt x="45" y="14"/>
                </a:lnTo>
                <a:lnTo>
                  <a:pt x="46" y="14"/>
                </a:lnTo>
                <a:lnTo>
                  <a:pt x="49" y="12"/>
                </a:lnTo>
                <a:lnTo>
                  <a:pt x="52" y="12"/>
                </a:lnTo>
                <a:lnTo>
                  <a:pt x="54" y="12"/>
                </a:lnTo>
                <a:lnTo>
                  <a:pt x="55"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193" name="Freeform 111"/>
          <p:cNvSpPr>
            <a:spLocks/>
          </p:cNvSpPr>
          <p:nvPr/>
        </p:nvSpPr>
        <p:spPr bwMode="auto">
          <a:xfrm>
            <a:off x="3089275" y="3416300"/>
            <a:ext cx="92075" cy="96838"/>
          </a:xfrm>
          <a:custGeom>
            <a:avLst/>
            <a:gdLst>
              <a:gd name="T0" fmla="*/ 58 w 58"/>
              <a:gd name="T1" fmla="*/ 59 h 61"/>
              <a:gd name="T2" fmla="*/ 58 w 58"/>
              <a:gd name="T3" fmla="*/ 53 h 61"/>
              <a:gd name="T4" fmla="*/ 56 w 58"/>
              <a:gd name="T5" fmla="*/ 46 h 61"/>
              <a:gd name="T6" fmla="*/ 55 w 58"/>
              <a:gd name="T7" fmla="*/ 40 h 61"/>
              <a:gd name="T8" fmla="*/ 52 w 58"/>
              <a:gd name="T9" fmla="*/ 35 h 61"/>
              <a:gd name="T10" fmla="*/ 50 w 58"/>
              <a:gd name="T11" fmla="*/ 30 h 61"/>
              <a:gd name="T12" fmla="*/ 47 w 58"/>
              <a:gd name="T13" fmla="*/ 25 h 61"/>
              <a:gd name="T14" fmla="*/ 43 w 58"/>
              <a:gd name="T15" fmla="*/ 21 h 61"/>
              <a:gd name="T16" fmla="*/ 39 w 58"/>
              <a:gd name="T17" fmla="*/ 16 h 61"/>
              <a:gd name="T18" fmla="*/ 35 w 58"/>
              <a:gd name="T19" fmla="*/ 12 h 61"/>
              <a:gd name="T20" fmla="*/ 30 w 58"/>
              <a:gd name="T21" fmla="*/ 9 h 61"/>
              <a:gd name="T22" fmla="*/ 25 w 58"/>
              <a:gd name="T23" fmla="*/ 7 h 61"/>
              <a:gd name="T24" fmla="*/ 20 w 58"/>
              <a:gd name="T25" fmla="*/ 4 h 61"/>
              <a:gd name="T26" fmla="*/ 14 w 58"/>
              <a:gd name="T27" fmla="*/ 2 h 61"/>
              <a:gd name="T28" fmla="*/ 9 w 58"/>
              <a:gd name="T29" fmla="*/ 1 h 61"/>
              <a:gd name="T30" fmla="*/ 4 w 58"/>
              <a:gd name="T31" fmla="*/ 0 h 61"/>
              <a:gd name="T32" fmla="*/ 0 w 58"/>
              <a:gd name="T33" fmla="*/ 12 h 61"/>
              <a:gd name="T34" fmla="*/ 5 w 58"/>
              <a:gd name="T35" fmla="*/ 12 h 61"/>
              <a:gd name="T36" fmla="*/ 9 w 58"/>
              <a:gd name="T37" fmla="*/ 12 h 61"/>
              <a:gd name="T38" fmla="*/ 14 w 58"/>
              <a:gd name="T39" fmla="*/ 14 h 61"/>
              <a:gd name="T40" fmla="*/ 18 w 58"/>
              <a:gd name="T41" fmla="*/ 16 h 61"/>
              <a:gd name="T42" fmla="*/ 22 w 58"/>
              <a:gd name="T43" fmla="*/ 18 h 61"/>
              <a:gd name="T44" fmla="*/ 26 w 58"/>
              <a:gd name="T45" fmla="*/ 21 h 61"/>
              <a:gd name="T46" fmla="*/ 30 w 58"/>
              <a:gd name="T47" fmla="*/ 23 h 61"/>
              <a:gd name="T48" fmla="*/ 34 w 58"/>
              <a:gd name="T49" fmla="*/ 26 h 61"/>
              <a:gd name="T50" fmla="*/ 37 w 58"/>
              <a:gd name="T51" fmla="*/ 30 h 61"/>
              <a:gd name="T52" fmla="*/ 39 w 58"/>
              <a:gd name="T53" fmla="*/ 33 h 61"/>
              <a:gd name="T54" fmla="*/ 42 w 58"/>
              <a:gd name="T55" fmla="*/ 37 h 61"/>
              <a:gd name="T56" fmla="*/ 43 w 58"/>
              <a:gd name="T57" fmla="*/ 43 h 61"/>
              <a:gd name="T58" fmla="*/ 45 w 58"/>
              <a:gd name="T59" fmla="*/ 47 h 61"/>
              <a:gd name="T60" fmla="*/ 46 w 58"/>
              <a:gd name="T61" fmla="*/ 51 h 61"/>
              <a:gd name="T62" fmla="*/ 47 w 58"/>
              <a:gd name="T63" fmla="*/ 57 h 61"/>
              <a:gd name="T64" fmla="*/ 47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61"/>
                </a:moveTo>
                <a:lnTo>
                  <a:pt x="58" y="59"/>
                </a:lnTo>
                <a:lnTo>
                  <a:pt x="58" y="56"/>
                </a:lnTo>
                <a:lnTo>
                  <a:pt x="58" y="53"/>
                </a:lnTo>
                <a:lnTo>
                  <a:pt x="58" y="50"/>
                </a:lnTo>
                <a:lnTo>
                  <a:pt x="56" y="46"/>
                </a:lnTo>
                <a:lnTo>
                  <a:pt x="55" y="43"/>
                </a:lnTo>
                <a:lnTo>
                  <a:pt x="55" y="40"/>
                </a:lnTo>
                <a:lnTo>
                  <a:pt x="54" y="37"/>
                </a:lnTo>
                <a:lnTo>
                  <a:pt x="52" y="35"/>
                </a:lnTo>
                <a:lnTo>
                  <a:pt x="51" y="32"/>
                </a:lnTo>
                <a:lnTo>
                  <a:pt x="50" y="30"/>
                </a:lnTo>
                <a:lnTo>
                  <a:pt x="49" y="28"/>
                </a:lnTo>
                <a:lnTo>
                  <a:pt x="47" y="25"/>
                </a:lnTo>
                <a:lnTo>
                  <a:pt x="45" y="22"/>
                </a:lnTo>
                <a:lnTo>
                  <a:pt x="43" y="21"/>
                </a:lnTo>
                <a:lnTo>
                  <a:pt x="41" y="18"/>
                </a:lnTo>
                <a:lnTo>
                  <a:pt x="39" y="16"/>
                </a:lnTo>
                <a:lnTo>
                  <a:pt x="37" y="14"/>
                </a:lnTo>
                <a:lnTo>
                  <a:pt x="35" y="12"/>
                </a:lnTo>
                <a:lnTo>
                  <a:pt x="33" y="11"/>
                </a:lnTo>
                <a:lnTo>
                  <a:pt x="30" y="9"/>
                </a:lnTo>
                <a:lnTo>
                  <a:pt x="28" y="8"/>
                </a:lnTo>
                <a:lnTo>
                  <a:pt x="25" y="7"/>
                </a:lnTo>
                <a:lnTo>
                  <a:pt x="22" y="5"/>
                </a:lnTo>
                <a:lnTo>
                  <a:pt x="20" y="4"/>
                </a:lnTo>
                <a:lnTo>
                  <a:pt x="17" y="2"/>
                </a:lnTo>
                <a:lnTo>
                  <a:pt x="14" y="2"/>
                </a:lnTo>
                <a:lnTo>
                  <a:pt x="12" y="1"/>
                </a:lnTo>
                <a:lnTo>
                  <a:pt x="9" y="1"/>
                </a:lnTo>
                <a:lnTo>
                  <a:pt x="7" y="1"/>
                </a:lnTo>
                <a:lnTo>
                  <a:pt x="4" y="0"/>
                </a:lnTo>
                <a:lnTo>
                  <a:pt x="0" y="0"/>
                </a:lnTo>
                <a:lnTo>
                  <a:pt x="0" y="12"/>
                </a:lnTo>
                <a:lnTo>
                  <a:pt x="3" y="12"/>
                </a:lnTo>
                <a:lnTo>
                  <a:pt x="5" y="12"/>
                </a:lnTo>
                <a:lnTo>
                  <a:pt x="8" y="12"/>
                </a:lnTo>
                <a:lnTo>
                  <a:pt x="9" y="12"/>
                </a:lnTo>
                <a:lnTo>
                  <a:pt x="12" y="14"/>
                </a:lnTo>
                <a:lnTo>
                  <a:pt x="14" y="14"/>
                </a:lnTo>
                <a:lnTo>
                  <a:pt x="17" y="15"/>
                </a:lnTo>
                <a:lnTo>
                  <a:pt x="18" y="16"/>
                </a:lnTo>
                <a:lnTo>
                  <a:pt x="21" y="16"/>
                </a:lnTo>
                <a:lnTo>
                  <a:pt x="22" y="18"/>
                </a:lnTo>
                <a:lnTo>
                  <a:pt x="25" y="19"/>
                </a:lnTo>
                <a:lnTo>
                  <a:pt x="26" y="21"/>
                </a:lnTo>
                <a:lnTo>
                  <a:pt x="29" y="22"/>
                </a:lnTo>
                <a:lnTo>
                  <a:pt x="30" y="23"/>
                </a:lnTo>
                <a:lnTo>
                  <a:pt x="31" y="25"/>
                </a:lnTo>
                <a:lnTo>
                  <a:pt x="34" y="26"/>
                </a:lnTo>
                <a:lnTo>
                  <a:pt x="35" y="28"/>
                </a:lnTo>
                <a:lnTo>
                  <a:pt x="37" y="30"/>
                </a:lnTo>
                <a:lnTo>
                  <a:pt x="38" y="32"/>
                </a:lnTo>
                <a:lnTo>
                  <a:pt x="39" y="33"/>
                </a:lnTo>
                <a:lnTo>
                  <a:pt x="41" y="36"/>
                </a:lnTo>
                <a:lnTo>
                  <a:pt x="42" y="37"/>
                </a:lnTo>
                <a:lnTo>
                  <a:pt x="43" y="40"/>
                </a:lnTo>
                <a:lnTo>
                  <a:pt x="43" y="43"/>
                </a:lnTo>
                <a:lnTo>
                  <a:pt x="45" y="44"/>
                </a:lnTo>
                <a:lnTo>
                  <a:pt x="45" y="47"/>
                </a:lnTo>
                <a:lnTo>
                  <a:pt x="46" y="50"/>
                </a:lnTo>
                <a:lnTo>
                  <a:pt x="46" y="51"/>
                </a:lnTo>
                <a:lnTo>
                  <a:pt x="47" y="54"/>
                </a:lnTo>
                <a:lnTo>
                  <a:pt x="47" y="57"/>
                </a:lnTo>
                <a:lnTo>
                  <a:pt x="47" y="60"/>
                </a:lnTo>
                <a:lnTo>
                  <a:pt x="47" y="61"/>
                </a:lnTo>
                <a:lnTo>
                  <a:pt x="58" y="61"/>
                </a:lnTo>
                <a:close/>
              </a:path>
            </a:pathLst>
          </a:custGeom>
          <a:solidFill>
            <a:schemeClr val="tx1"/>
          </a:solidFill>
          <a:ln w="9525">
            <a:solidFill>
              <a:schemeClr val="tx1"/>
            </a:solidFill>
            <a:round/>
            <a:headEnd/>
            <a:tailEnd/>
          </a:ln>
        </p:spPr>
        <p:txBody>
          <a:bodyPr/>
          <a:lstStyle/>
          <a:p>
            <a:endParaRPr lang="en-US"/>
          </a:p>
        </p:txBody>
      </p:sp>
      <p:sp>
        <p:nvSpPr>
          <p:cNvPr id="46194" name="Freeform 112"/>
          <p:cNvSpPr>
            <a:spLocks/>
          </p:cNvSpPr>
          <p:nvPr/>
        </p:nvSpPr>
        <p:spPr bwMode="auto">
          <a:xfrm>
            <a:off x="2922588" y="3416300"/>
            <a:ext cx="93662" cy="96838"/>
          </a:xfrm>
          <a:custGeom>
            <a:avLst/>
            <a:gdLst>
              <a:gd name="T0" fmla="*/ 3 w 59"/>
              <a:gd name="T1" fmla="*/ 12 h 61"/>
              <a:gd name="T2" fmla="*/ 8 w 59"/>
              <a:gd name="T3" fmla="*/ 12 h 61"/>
              <a:gd name="T4" fmla="*/ 12 w 59"/>
              <a:gd name="T5" fmla="*/ 14 h 61"/>
              <a:gd name="T6" fmla="*/ 17 w 59"/>
              <a:gd name="T7" fmla="*/ 15 h 61"/>
              <a:gd name="T8" fmla="*/ 21 w 59"/>
              <a:gd name="T9" fmla="*/ 16 h 61"/>
              <a:gd name="T10" fmla="*/ 25 w 59"/>
              <a:gd name="T11" fmla="*/ 19 h 61"/>
              <a:gd name="T12" fmla="*/ 29 w 59"/>
              <a:gd name="T13" fmla="*/ 22 h 61"/>
              <a:gd name="T14" fmla="*/ 32 w 59"/>
              <a:gd name="T15" fmla="*/ 25 h 61"/>
              <a:gd name="T16" fmla="*/ 36 w 59"/>
              <a:gd name="T17" fmla="*/ 28 h 61"/>
              <a:gd name="T18" fmla="*/ 38 w 59"/>
              <a:gd name="T19" fmla="*/ 32 h 61"/>
              <a:gd name="T20" fmla="*/ 41 w 59"/>
              <a:gd name="T21" fmla="*/ 36 h 61"/>
              <a:gd name="T22" fmla="*/ 44 w 59"/>
              <a:gd name="T23" fmla="*/ 40 h 61"/>
              <a:gd name="T24" fmla="*/ 45 w 59"/>
              <a:gd name="T25" fmla="*/ 44 h 61"/>
              <a:gd name="T26" fmla="*/ 46 w 59"/>
              <a:gd name="T27" fmla="*/ 50 h 61"/>
              <a:gd name="T28" fmla="*/ 47 w 59"/>
              <a:gd name="T29" fmla="*/ 54 h 61"/>
              <a:gd name="T30" fmla="*/ 47 w 59"/>
              <a:gd name="T31" fmla="*/ 60 h 61"/>
              <a:gd name="T32" fmla="*/ 59 w 59"/>
              <a:gd name="T33" fmla="*/ 61 h 61"/>
              <a:gd name="T34" fmla="*/ 58 w 59"/>
              <a:gd name="T35" fmla="*/ 56 h 61"/>
              <a:gd name="T36" fmla="*/ 58 w 59"/>
              <a:gd name="T37" fmla="*/ 50 h 61"/>
              <a:gd name="T38" fmla="*/ 57 w 59"/>
              <a:gd name="T39" fmla="*/ 43 h 61"/>
              <a:gd name="T40" fmla="*/ 54 w 59"/>
              <a:gd name="T41" fmla="*/ 37 h 61"/>
              <a:gd name="T42" fmla="*/ 51 w 59"/>
              <a:gd name="T43" fmla="*/ 32 h 61"/>
              <a:gd name="T44" fmla="*/ 49 w 59"/>
              <a:gd name="T45" fmla="*/ 28 h 61"/>
              <a:gd name="T46" fmla="*/ 45 w 59"/>
              <a:gd name="T47" fmla="*/ 22 h 61"/>
              <a:gd name="T48" fmla="*/ 42 w 59"/>
              <a:gd name="T49" fmla="*/ 18 h 61"/>
              <a:gd name="T50" fmla="*/ 38 w 59"/>
              <a:gd name="T51" fmla="*/ 14 h 61"/>
              <a:gd name="T52" fmla="*/ 33 w 59"/>
              <a:gd name="T53" fmla="*/ 11 h 61"/>
              <a:gd name="T54" fmla="*/ 28 w 59"/>
              <a:gd name="T55" fmla="*/ 8 h 61"/>
              <a:gd name="T56" fmla="*/ 24 w 59"/>
              <a:gd name="T57" fmla="*/ 5 h 61"/>
              <a:gd name="T58" fmla="*/ 19 w 59"/>
              <a:gd name="T59" fmla="*/ 2 h 61"/>
              <a:gd name="T60" fmla="*/ 12 w 59"/>
              <a:gd name="T61" fmla="*/ 1 h 61"/>
              <a:gd name="T62" fmla="*/ 7 w 59"/>
              <a:gd name="T63" fmla="*/ 1 h 61"/>
              <a:gd name="T64" fmla="*/ 0 w 59"/>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1"/>
              <a:gd name="T101" fmla="*/ 59 w 59"/>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1">
                <a:moveTo>
                  <a:pt x="0" y="12"/>
                </a:moveTo>
                <a:lnTo>
                  <a:pt x="3" y="12"/>
                </a:lnTo>
                <a:lnTo>
                  <a:pt x="6" y="12"/>
                </a:lnTo>
                <a:lnTo>
                  <a:pt x="8" y="12"/>
                </a:lnTo>
                <a:lnTo>
                  <a:pt x="11" y="12"/>
                </a:lnTo>
                <a:lnTo>
                  <a:pt x="12" y="14"/>
                </a:lnTo>
                <a:lnTo>
                  <a:pt x="15" y="14"/>
                </a:lnTo>
                <a:lnTo>
                  <a:pt x="17" y="15"/>
                </a:lnTo>
                <a:lnTo>
                  <a:pt x="19" y="16"/>
                </a:lnTo>
                <a:lnTo>
                  <a:pt x="21" y="16"/>
                </a:lnTo>
                <a:lnTo>
                  <a:pt x="23" y="18"/>
                </a:lnTo>
                <a:lnTo>
                  <a:pt x="25" y="19"/>
                </a:lnTo>
                <a:lnTo>
                  <a:pt x="27" y="21"/>
                </a:lnTo>
                <a:lnTo>
                  <a:pt x="29" y="22"/>
                </a:lnTo>
                <a:lnTo>
                  <a:pt x="30" y="23"/>
                </a:lnTo>
                <a:lnTo>
                  <a:pt x="32" y="25"/>
                </a:lnTo>
                <a:lnTo>
                  <a:pt x="34" y="26"/>
                </a:lnTo>
                <a:lnTo>
                  <a:pt x="36" y="28"/>
                </a:lnTo>
                <a:lnTo>
                  <a:pt x="37" y="30"/>
                </a:lnTo>
                <a:lnTo>
                  <a:pt x="38" y="32"/>
                </a:lnTo>
                <a:lnTo>
                  <a:pt x="40" y="33"/>
                </a:lnTo>
                <a:lnTo>
                  <a:pt x="41" y="36"/>
                </a:lnTo>
                <a:lnTo>
                  <a:pt x="42" y="37"/>
                </a:lnTo>
                <a:lnTo>
                  <a:pt x="44" y="40"/>
                </a:lnTo>
                <a:lnTo>
                  <a:pt x="44" y="43"/>
                </a:lnTo>
                <a:lnTo>
                  <a:pt x="45" y="44"/>
                </a:lnTo>
                <a:lnTo>
                  <a:pt x="46" y="47"/>
                </a:lnTo>
                <a:lnTo>
                  <a:pt x="46" y="50"/>
                </a:lnTo>
                <a:lnTo>
                  <a:pt x="46" y="51"/>
                </a:lnTo>
                <a:lnTo>
                  <a:pt x="47" y="54"/>
                </a:lnTo>
                <a:lnTo>
                  <a:pt x="47" y="57"/>
                </a:lnTo>
                <a:lnTo>
                  <a:pt x="47" y="60"/>
                </a:lnTo>
                <a:lnTo>
                  <a:pt x="47" y="61"/>
                </a:lnTo>
                <a:lnTo>
                  <a:pt x="59" y="61"/>
                </a:lnTo>
                <a:lnTo>
                  <a:pt x="59" y="59"/>
                </a:lnTo>
                <a:lnTo>
                  <a:pt x="58" y="56"/>
                </a:lnTo>
                <a:lnTo>
                  <a:pt x="58" y="53"/>
                </a:lnTo>
                <a:lnTo>
                  <a:pt x="58" y="50"/>
                </a:lnTo>
                <a:lnTo>
                  <a:pt x="57" y="46"/>
                </a:lnTo>
                <a:lnTo>
                  <a:pt x="57" y="43"/>
                </a:lnTo>
                <a:lnTo>
                  <a:pt x="55" y="40"/>
                </a:lnTo>
                <a:lnTo>
                  <a:pt x="54" y="37"/>
                </a:lnTo>
                <a:lnTo>
                  <a:pt x="53" y="35"/>
                </a:lnTo>
                <a:lnTo>
                  <a:pt x="51" y="32"/>
                </a:lnTo>
                <a:lnTo>
                  <a:pt x="50" y="30"/>
                </a:lnTo>
                <a:lnTo>
                  <a:pt x="49" y="28"/>
                </a:lnTo>
                <a:lnTo>
                  <a:pt x="47" y="25"/>
                </a:lnTo>
                <a:lnTo>
                  <a:pt x="45" y="22"/>
                </a:lnTo>
                <a:lnTo>
                  <a:pt x="44" y="21"/>
                </a:lnTo>
                <a:lnTo>
                  <a:pt x="42" y="18"/>
                </a:lnTo>
                <a:lnTo>
                  <a:pt x="40" y="16"/>
                </a:lnTo>
                <a:lnTo>
                  <a:pt x="38" y="14"/>
                </a:lnTo>
                <a:lnTo>
                  <a:pt x="36" y="12"/>
                </a:lnTo>
                <a:lnTo>
                  <a:pt x="33" y="11"/>
                </a:lnTo>
                <a:lnTo>
                  <a:pt x="30" y="9"/>
                </a:lnTo>
                <a:lnTo>
                  <a:pt x="28" y="8"/>
                </a:lnTo>
                <a:lnTo>
                  <a:pt x="27" y="7"/>
                </a:lnTo>
                <a:lnTo>
                  <a:pt x="24" y="5"/>
                </a:lnTo>
                <a:lnTo>
                  <a:pt x="21" y="4"/>
                </a:lnTo>
                <a:lnTo>
                  <a:pt x="19" y="2"/>
                </a:lnTo>
                <a:lnTo>
                  <a:pt x="15" y="2"/>
                </a:lnTo>
                <a:lnTo>
                  <a:pt x="12" y="1"/>
                </a:lnTo>
                <a:lnTo>
                  <a:pt x="10" y="1"/>
                </a:lnTo>
                <a:lnTo>
                  <a:pt x="7" y="1"/>
                </a:lnTo>
                <a:lnTo>
                  <a:pt x="4"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195" name="Freeform 113"/>
          <p:cNvSpPr>
            <a:spLocks/>
          </p:cNvSpPr>
          <p:nvPr/>
        </p:nvSpPr>
        <p:spPr bwMode="auto">
          <a:xfrm>
            <a:off x="2832100" y="3416300"/>
            <a:ext cx="90488" cy="96838"/>
          </a:xfrm>
          <a:custGeom>
            <a:avLst/>
            <a:gdLst>
              <a:gd name="T0" fmla="*/ 12 w 57"/>
              <a:gd name="T1" fmla="*/ 60 h 61"/>
              <a:gd name="T2" fmla="*/ 12 w 57"/>
              <a:gd name="T3" fmla="*/ 54 h 61"/>
              <a:gd name="T4" fmla="*/ 13 w 57"/>
              <a:gd name="T5" fmla="*/ 50 h 61"/>
              <a:gd name="T6" fmla="*/ 14 w 57"/>
              <a:gd name="T7" fmla="*/ 44 h 61"/>
              <a:gd name="T8" fmla="*/ 15 w 57"/>
              <a:gd name="T9" fmla="*/ 40 h 61"/>
              <a:gd name="T10" fmla="*/ 18 w 57"/>
              <a:gd name="T11" fmla="*/ 36 h 61"/>
              <a:gd name="T12" fmla="*/ 21 w 57"/>
              <a:gd name="T13" fmla="*/ 32 h 61"/>
              <a:gd name="T14" fmla="*/ 23 w 57"/>
              <a:gd name="T15" fmla="*/ 28 h 61"/>
              <a:gd name="T16" fmla="*/ 26 w 57"/>
              <a:gd name="T17" fmla="*/ 25 h 61"/>
              <a:gd name="T18" fmla="*/ 30 w 57"/>
              <a:gd name="T19" fmla="*/ 22 h 61"/>
              <a:gd name="T20" fmla="*/ 34 w 57"/>
              <a:gd name="T21" fmla="*/ 19 h 61"/>
              <a:gd name="T22" fmla="*/ 38 w 57"/>
              <a:gd name="T23" fmla="*/ 16 h 61"/>
              <a:gd name="T24" fmla="*/ 42 w 57"/>
              <a:gd name="T25" fmla="*/ 15 h 61"/>
              <a:gd name="T26" fmla="*/ 47 w 57"/>
              <a:gd name="T27" fmla="*/ 14 h 61"/>
              <a:gd name="T28" fmla="*/ 51 w 57"/>
              <a:gd name="T29" fmla="*/ 12 h 61"/>
              <a:gd name="T30" fmla="*/ 56 w 57"/>
              <a:gd name="T31" fmla="*/ 12 h 61"/>
              <a:gd name="T32" fmla="*/ 57 w 57"/>
              <a:gd name="T33" fmla="*/ 0 h 61"/>
              <a:gd name="T34" fmla="*/ 52 w 57"/>
              <a:gd name="T35" fmla="*/ 1 h 61"/>
              <a:gd name="T36" fmla="*/ 47 w 57"/>
              <a:gd name="T37" fmla="*/ 1 h 61"/>
              <a:gd name="T38" fmla="*/ 40 w 57"/>
              <a:gd name="T39" fmla="*/ 2 h 61"/>
              <a:gd name="T40" fmla="*/ 35 w 57"/>
              <a:gd name="T41" fmla="*/ 5 h 61"/>
              <a:gd name="T42" fmla="*/ 30 w 57"/>
              <a:gd name="T43" fmla="*/ 8 h 61"/>
              <a:gd name="T44" fmla="*/ 26 w 57"/>
              <a:gd name="T45" fmla="*/ 11 h 61"/>
              <a:gd name="T46" fmla="*/ 21 w 57"/>
              <a:gd name="T47" fmla="*/ 14 h 61"/>
              <a:gd name="T48" fmla="*/ 17 w 57"/>
              <a:gd name="T49" fmla="*/ 18 h 61"/>
              <a:gd name="T50" fmla="*/ 13 w 57"/>
              <a:gd name="T51" fmla="*/ 22 h 61"/>
              <a:gd name="T52" fmla="*/ 10 w 57"/>
              <a:gd name="T53" fmla="*/ 28 h 61"/>
              <a:gd name="T54" fmla="*/ 8 w 57"/>
              <a:gd name="T55" fmla="*/ 32 h 61"/>
              <a:gd name="T56" fmla="*/ 5 w 57"/>
              <a:gd name="T57" fmla="*/ 37 h 61"/>
              <a:gd name="T58" fmla="*/ 2 w 57"/>
              <a:gd name="T59" fmla="*/ 43 h 61"/>
              <a:gd name="T60" fmla="*/ 1 w 57"/>
              <a:gd name="T61" fmla="*/ 50 h 61"/>
              <a:gd name="T62" fmla="*/ 1 w 57"/>
              <a:gd name="T63" fmla="*/ 56 h 61"/>
              <a:gd name="T64" fmla="*/ 0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12" y="61"/>
                </a:moveTo>
                <a:lnTo>
                  <a:pt x="12" y="60"/>
                </a:lnTo>
                <a:lnTo>
                  <a:pt x="12" y="57"/>
                </a:lnTo>
                <a:lnTo>
                  <a:pt x="12" y="54"/>
                </a:lnTo>
                <a:lnTo>
                  <a:pt x="12" y="51"/>
                </a:lnTo>
                <a:lnTo>
                  <a:pt x="13" y="50"/>
                </a:lnTo>
                <a:lnTo>
                  <a:pt x="13" y="47"/>
                </a:lnTo>
                <a:lnTo>
                  <a:pt x="14" y="44"/>
                </a:lnTo>
                <a:lnTo>
                  <a:pt x="15" y="43"/>
                </a:lnTo>
                <a:lnTo>
                  <a:pt x="15" y="40"/>
                </a:lnTo>
                <a:lnTo>
                  <a:pt x="17" y="37"/>
                </a:lnTo>
                <a:lnTo>
                  <a:pt x="18" y="36"/>
                </a:lnTo>
                <a:lnTo>
                  <a:pt x="19" y="33"/>
                </a:lnTo>
                <a:lnTo>
                  <a:pt x="21" y="32"/>
                </a:lnTo>
                <a:lnTo>
                  <a:pt x="22" y="30"/>
                </a:lnTo>
                <a:lnTo>
                  <a:pt x="23" y="28"/>
                </a:lnTo>
                <a:lnTo>
                  <a:pt x="25" y="26"/>
                </a:lnTo>
                <a:lnTo>
                  <a:pt x="26" y="25"/>
                </a:lnTo>
                <a:lnTo>
                  <a:pt x="29" y="23"/>
                </a:lnTo>
                <a:lnTo>
                  <a:pt x="30" y="22"/>
                </a:lnTo>
                <a:lnTo>
                  <a:pt x="32" y="21"/>
                </a:lnTo>
                <a:lnTo>
                  <a:pt x="34" y="19"/>
                </a:lnTo>
                <a:lnTo>
                  <a:pt x="35" y="18"/>
                </a:lnTo>
                <a:lnTo>
                  <a:pt x="38" y="16"/>
                </a:lnTo>
                <a:lnTo>
                  <a:pt x="40" y="16"/>
                </a:lnTo>
                <a:lnTo>
                  <a:pt x="42" y="15"/>
                </a:lnTo>
                <a:lnTo>
                  <a:pt x="44" y="14"/>
                </a:lnTo>
                <a:lnTo>
                  <a:pt x="47" y="14"/>
                </a:lnTo>
                <a:lnTo>
                  <a:pt x="48" y="12"/>
                </a:lnTo>
                <a:lnTo>
                  <a:pt x="51" y="12"/>
                </a:lnTo>
                <a:lnTo>
                  <a:pt x="53" y="12"/>
                </a:lnTo>
                <a:lnTo>
                  <a:pt x="56" y="12"/>
                </a:lnTo>
                <a:lnTo>
                  <a:pt x="57" y="12"/>
                </a:lnTo>
                <a:lnTo>
                  <a:pt x="57" y="0"/>
                </a:lnTo>
                <a:lnTo>
                  <a:pt x="55" y="0"/>
                </a:lnTo>
                <a:lnTo>
                  <a:pt x="52" y="1"/>
                </a:lnTo>
                <a:lnTo>
                  <a:pt x="50" y="1"/>
                </a:lnTo>
                <a:lnTo>
                  <a:pt x="47" y="1"/>
                </a:lnTo>
                <a:lnTo>
                  <a:pt x="43" y="2"/>
                </a:lnTo>
                <a:lnTo>
                  <a:pt x="40" y="2"/>
                </a:lnTo>
                <a:lnTo>
                  <a:pt x="38" y="4"/>
                </a:lnTo>
                <a:lnTo>
                  <a:pt x="35" y="5"/>
                </a:lnTo>
                <a:lnTo>
                  <a:pt x="32" y="7"/>
                </a:lnTo>
                <a:lnTo>
                  <a:pt x="30" y="8"/>
                </a:lnTo>
                <a:lnTo>
                  <a:pt x="29" y="9"/>
                </a:lnTo>
                <a:lnTo>
                  <a:pt x="26" y="11"/>
                </a:lnTo>
                <a:lnTo>
                  <a:pt x="23" y="12"/>
                </a:lnTo>
                <a:lnTo>
                  <a:pt x="21" y="14"/>
                </a:lnTo>
                <a:lnTo>
                  <a:pt x="19" y="16"/>
                </a:lnTo>
                <a:lnTo>
                  <a:pt x="17" y="18"/>
                </a:lnTo>
                <a:lnTo>
                  <a:pt x="15" y="21"/>
                </a:lnTo>
                <a:lnTo>
                  <a:pt x="13" y="22"/>
                </a:lnTo>
                <a:lnTo>
                  <a:pt x="12" y="25"/>
                </a:lnTo>
                <a:lnTo>
                  <a:pt x="10" y="28"/>
                </a:lnTo>
                <a:lnTo>
                  <a:pt x="9" y="30"/>
                </a:lnTo>
                <a:lnTo>
                  <a:pt x="8" y="32"/>
                </a:lnTo>
                <a:lnTo>
                  <a:pt x="6" y="35"/>
                </a:lnTo>
                <a:lnTo>
                  <a:pt x="5" y="37"/>
                </a:lnTo>
                <a:lnTo>
                  <a:pt x="4" y="40"/>
                </a:lnTo>
                <a:lnTo>
                  <a:pt x="2" y="43"/>
                </a:lnTo>
                <a:lnTo>
                  <a:pt x="2" y="46"/>
                </a:lnTo>
                <a:lnTo>
                  <a:pt x="1" y="50"/>
                </a:lnTo>
                <a:lnTo>
                  <a:pt x="1" y="53"/>
                </a:lnTo>
                <a:lnTo>
                  <a:pt x="1" y="56"/>
                </a:lnTo>
                <a:lnTo>
                  <a:pt x="0" y="59"/>
                </a:lnTo>
                <a:lnTo>
                  <a:pt x="0" y="61"/>
                </a:lnTo>
                <a:lnTo>
                  <a:pt x="12" y="61"/>
                </a:lnTo>
                <a:close/>
              </a:path>
            </a:pathLst>
          </a:custGeom>
          <a:solidFill>
            <a:schemeClr val="tx1"/>
          </a:solidFill>
          <a:ln w="9525">
            <a:solidFill>
              <a:schemeClr val="tx1"/>
            </a:solidFill>
            <a:round/>
            <a:headEnd/>
            <a:tailEnd/>
          </a:ln>
        </p:spPr>
        <p:txBody>
          <a:bodyPr/>
          <a:lstStyle/>
          <a:p>
            <a:endParaRPr lang="en-US"/>
          </a:p>
        </p:txBody>
      </p:sp>
      <p:sp>
        <p:nvSpPr>
          <p:cNvPr id="46196" name="Freeform 114"/>
          <p:cNvSpPr>
            <a:spLocks/>
          </p:cNvSpPr>
          <p:nvPr/>
        </p:nvSpPr>
        <p:spPr bwMode="auto">
          <a:xfrm>
            <a:off x="2667000" y="3416300"/>
            <a:ext cx="92075" cy="96838"/>
          </a:xfrm>
          <a:custGeom>
            <a:avLst/>
            <a:gdLst>
              <a:gd name="T0" fmla="*/ 54 w 58"/>
              <a:gd name="T1" fmla="*/ 0 h 61"/>
              <a:gd name="T2" fmla="*/ 49 w 58"/>
              <a:gd name="T3" fmla="*/ 1 h 61"/>
              <a:gd name="T4" fmla="*/ 44 w 58"/>
              <a:gd name="T5" fmla="*/ 2 h 61"/>
              <a:gd name="T6" fmla="*/ 38 w 58"/>
              <a:gd name="T7" fmla="*/ 4 h 61"/>
              <a:gd name="T8" fmla="*/ 33 w 58"/>
              <a:gd name="T9" fmla="*/ 7 h 61"/>
              <a:gd name="T10" fmla="*/ 28 w 58"/>
              <a:gd name="T11" fmla="*/ 9 h 61"/>
              <a:gd name="T12" fmla="*/ 23 w 58"/>
              <a:gd name="T13" fmla="*/ 12 h 61"/>
              <a:gd name="T14" fmla="*/ 19 w 58"/>
              <a:gd name="T15" fmla="*/ 16 h 61"/>
              <a:gd name="T16" fmla="*/ 15 w 58"/>
              <a:gd name="T17" fmla="*/ 21 h 61"/>
              <a:gd name="T18" fmla="*/ 11 w 58"/>
              <a:gd name="T19" fmla="*/ 25 h 61"/>
              <a:gd name="T20" fmla="*/ 8 w 58"/>
              <a:gd name="T21" fmla="*/ 30 h 61"/>
              <a:gd name="T22" fmla="*/ 6 w 58"/>
              <a:gd name="T23" fmla="*/ 35 h 61"/>
              <a:gd name="T24" fmla="*/ 3 w 58"/>
              <a:gd name="T25" fmla="*/ 40 h 61"/>
              <a:gd name="T26" fmla="*/ 2 w 58"/>
              <a:gd name="T27" fmla="*/ 46 h 61"/>
              <a:gd name="T28" fmla="*/ 0 w 58"/>
              <a:gd name="T29" fmla="*/ 53 h 61"/>
              <a:gd name="T30" fmla="*/ 0 w 58"/>
              <a:gd name="T31" fmla="*/ 59 h 61"/>
              <a:gd name="T32" fmla="*/ 11 w 58"/>
              <a:gd name="T33" fmla="*/ 61 h 61"/>
              <a:gd name="T34" fmla="*/ 11 w 58"/>
              <a:gd name="T35" fmla="*/ 57 h 61"/>
              <a:gd name="T36" fmla="*/ 12 w 58"/>
              <a:gd name="T37" fmla="*/ 51 h 61"/>
              <a:gd name="T38" fmla="*/ 13 w 58"/>
              <a:gd name="T39" fmla="*/ 47 h 61"/>
              <a:gd name="T40" fmla="*/ 15 w 58"/>
              <a:gd name="T41" fmla="*/ 43 h 61"/>
              <a:gd name="T42" fmla="*/ 16 w 58"/>
              <a:gd name="T43" fmla="*/ 37 h 61"/>
              <a:gd name="T44" fmla="*/ 19 w 58"/>
              <a:gd name="T45" fmla="*/ 33 h 61"/>
              <a:gd name="T46" fmla="*/ 21 w 58"/>
              <a:gd name="T47" fmla="*/ 30 h 61"/>
              <a:gd name="T48" fmla="*/ 24 w 58"/>
              <a:gd name="T49" fmla="*/ 26 h 61"/>
              <a:gd name="T50" fmla="*/ 28 w 58"/>
              <a:gd name="T51" fmla="*/ 23 h 61"/>
              <a:gd name="T52" fmla="*/ 32 w 58"/>
              <a:gd name="T53" fmla="*/ 21 h 61"/>
              <a:gd name="T54" fmla="*/ 36 w 58"/>
              <a:gd name="T55" fmla="*/ 18 h 61"/>
              <a:gd name="T56" fmla="*/ 40 w 58"/>
              <a:gd name="T57" fmla="*/ 16 h 61"/>
              <a:gd name="T58" fmla="*/ 44 w 58"/>
              <a:gd name="T59" fmla="*/ 14 h 61"/>
              <a:gd name="T60" fmla="*/ 47 w 58"/>
              <a:gd name="T61" fmla="*/ 12 h 61"/>
              <a:gd name="T62" fmla="*/ 53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4" y="0"/>
                </a:lnTo>
                <a:lnTo>
                  <a:pt x="51" y="1"/>
                </a:lnTo>
                <a:lnTo>
                  <a:pt x="49" y="1"/>
                </a:lnTo>
                <a:lnTo>
                  <a:pt x="46" y="1"/>
                </a:lnTo>
                <a:lnTo>
                  <a:pt x="44" y="2"/>
                </a:lnTo>
                <a:lnTo>
                  <a:pt x="41" y="2"/>
                </a:lnTo>
                <a:lnTo>
                  <a:pt x="38" y="4"/>
                </a:lnTo>
                <a:lnTo>
                  <a:pt x="36" y="5"/>
                </a:lnTo>
                <a:lnTo>
                  <a:pt x="33" y="7"/>
                </a:lnTo>
                <a:lnTo>
                  <a:pt x="30" y="8"/>
                </a:lnTo>
                <a:lnTo>
                  <a:pt x="28" y="9"/>
                </a:lnTo>
                <a:lnTo>
                  <a:pt x="25" y="11"/>
                </a:lnTo>
                <a:lnTo>
                  <a:pt x="23" y="12"/>
                </a:lnTo>
                <a:lnTo>
                  <a:pt x="21" y="14"/>
                </a:lnTo>
                <a:lnTo>
                  <a:pt x="19" y="16"/>
                </a:lnTo>
                <a:lnTo>
                  <a:pt x="16" y="18"/>
                </a:lnTo>
                <a:lnTo>
                  <a:pt x="15" y="21"/>
                </a:lnTo>
                <a:lnTo>
                  <a:pt x="13" y="22"/>
                </a:lnTo>
                <a:lnTo>
                  <a:pt x="11" y="25"/>
                </a:lnTo>
                <a:lnTo>
                  <a:pt x="10" y="28"/>
                </a:lnTo>
                <a:lnTo>
                  <a:pt x="8" y="30"/>
                </a:lnTo>
                <a:lnTo>
                  <a:pt x="7" y="32"/>
                </a:lnTo>
                <a:lnTo>
                  <a:pt x="6" y="35"/>
                </a:lnTo>
                <a:lnTo>
                  <a:pt x="4" y="37"/>
                </a:lnTo>
                <a:lnTo>
                  <a:pt x="3" y="40"/>
                </a:lnTo>
                <a:lnTo>
                  <a:pt x="3" y="43"/>
                </a:lnTo>
                <a:lnTo>
                  <a:pt x="2" y="46"/>
                </a:lnTo>
                <a:lnTo>
                  <a:pt x="0" y="50"/>
                </a:lnTo>
                <a:lnTo>
                  <a:pt x="0" y="53"/>
                </a:lnTo>
                <a:lnTo>
                  <a:pt x="0" y="56"/>
                </a:lnTo>
                <a:lnTo>
                  <a:pt x="0" y="59"/>
                </a:lnTo>
                <a:lnTo>
                  <a:pt x="0" y="61"/>
                </a:lnTo>
                <a:lnTo>
                  <a:pt x="11" y="61"/>
                </a:lnTo>
                <a:lnTo>
                  <a:pt x="11" y="60"/>
                </a:lnTo>
                <a:lnTo>
                  <a:pt x="11" y="57"/>
                </a:lnTo>
                <a:lnTo>
                  <a:pt x="11" y="54"/>
                </a:lnTo>
                <a:lnTo>
                  <a:pt x="12" y="51"/>
                </a:lnTo>
                <a:lnTo>
                  <a:pt x="12" y="50"/>
                </a:lnTo>
                <a:lnTo>
                  <a:pt x="13" y="47"/>
                </a:lnTo>
                <a:lnTo>
                  <a:pt x="13" y="44"/>
                </a:lnTo>
                <a:lnTo>
                  <a:pt x="15" y="43"/>
                </a:lnTo>
                <a:lnTo>
                  <a:pt x="15" y="40"/>
                </a:lnTo>
                <a:lnTo>
                  <a:pt x="16" y="37"/>
                </a:lnTo>
                <a:lnTo>
                  <a:pt x="17" y="36"/>
                </a:lnTo>
                <a:lnTo>
                  <a:pt x="19" y="33"/>
                </a:lnTo>
                <a:lnTo>
                  <a:pt x="20" y="32"/>
                </a:lnTo>
                <a:lnTo>
                  <a:pt x="21" y="30"/>
                </a:lnTo>
                <a:lnTo>
                  <a:pt x="23" y="28"/>
                </a:lnTo>
                <a:lnTo>
                  <a:pt x="24" y="26"/>
                </a:lnTo>
                <a:lnTo>
                  <a:pt x="27" y="25"/>
                </a:lnTo>
                <a:lnTo>
                  <a:pt x="28" y="23"/>
                </a:lnTo>
                <a:lnTo>
                  <a:pt x="29" y="22"/>
                </a:lnTo>
                <a:lnTo>
                  <a:pt x="32" y="21"/>
                </a:lnTo>
                <a:lnTo>
                  <a:pt x="33" y="19"/>
                </a:lnTo>
                <a:lnTo>
                  <a:pt x="36" y="18"/>
                </a:lnTo>
                <a:lnTo>
                  <a:pt x="37" y="16"/>
                </a:lnTo>
                <a:lnTo>
                  <a:pt x="40" y="16"/>
                </a:lnTo>
                <a:lnTo>
                  <a:pt x="41" y="15"/>
                </a:lnTo>
                <a:lnTo>
                  <a:pt x="44" y="14"/>
                </a:lnTo>
                <a:lnTo>
                  <a:pt x="46" y="14"/>
                </a:lnTo>
                <a:lnTo>
                  <a:pt x="47" y="12"/>
                </a:lnTo>
                <a:lnTo>
                  <a:pt x="50" y="12"/>
                </a:lnTo>
                <a:lnTo>
                  <a:pt x="53" y="12"/>
                </a:lnTo>
                <a:lnTo>
                  <a:pt x="55"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197" name="Freeform 115"/>
          <p:cNvSpPr>
            <a:spLocks/>
          </p:cNvSpPr>
          <p:nvPr/>
        </p:nvSpPr>
        <p:spPr bwMode="auto">
          <a:xfrm>
            <a:off x="2759075" y="3416300"/>
            <a:ext cx="92075" cy="96838"/>
          </a:xfrm>
          <a:custGeom>
            <a:avLst/>
            <a:gdLst>
              <a:gd name="T0" fmla="*/ 58 w 58"/>
              <a:gd name="T1" fmla="*/ 59 h 61"/>
              <a:gd name="T2" fmla="*/ 56 w 58"/>
              <a:gd name="T3" fmla="*/ 53 h 61"/>
              <a:gd name="T4" fmla="*/ 55 w 58"/>
              <a:gd name="T5" fmla="*/ 46 h 61"/>
              <a:gd name="T6" fmla="*/ 54 w 58"/>
              <a:gd name="T7" fmla="*/ 40 h 61"/>
              <a:gd name="T8" fmla="*/ 51 w 58"/>
              <a:gd name="T9" fmla="*/ 35 h 61"/>
              <a:gd name="T10" fmla="*/ 48 w 58"/>
              <a:gd name="T11" fmla="*/ 30 h 61"/>
              <a:gd name="T12" fmla="*/ 46 w 58"/>
              <a:gd name="T13" fmla="*/ 25 h 61"/>
              <a:gd name="T14" fmla="*/ 42 w 58"/>
              <a:gd name="T15" fmla="*/ 21 h 61"/>
              <a:gd name="T16" fmla="*/ 38 w 58"/>
              <a:gd name="T17" fmla="*/ 16 h 61"/>
              <a:gd name="T18" fmla="*/ 34 w 58"/>
              <a:gd name="T19" fmla="*/ 12 h 61"/>
              <a:gd name="T20" fmla="*/ 30 w 58"/>
              <a:gd name="T21" fmla="*/ 9 h 61"/>
              <a:gd name="T22" fmla="*/ 25 w 58"/>
              <a:gd name="T23" fmla="*/ 7 h 61"/>
              <a:gd name="T24" fmla="*/ 20 w 58"/>
              <a:gd name="T25" fmla="*/ 4 h 61"/>
              <a:gd name="T26" fmla="*/ 14 w 58"/>
              <a:gd name="T27" fmla="*/ 2 h 61"/>
              <a:gd name="T28" fmla="*/ 8 w 58"/>
              <a:gd name="T29" fmla="*/ 1 h 61"/>
              <a:gd name="T30" fmla="*/ 3 w 58"/>
              <a:gd name="T31" fmla="*/ 0 h 61"/>
              <a:gd name="T32" fmla="*/ 0 w 58"/>
              <a:gd name="T33" fmla="*/ 12 h 61"/>
              <a:gd name="T34" fmla="*/ 4 w 58"/>
              <a:gd name="T35" fmla="*/ 12 h 61"/>
              <a:gd name="T36" fmla="*/ 9 w 58"/>
              <a:gd name="T37" fmla="*/ 12 h 61"/>
              <a:gd name="T38" fmla="*/ 13 w 58"/>
              <a:gd name="T39" fmla="*/ 14 h 61"/>
              <a:gd name="T40" fmla="*/ 18 w 58"/>
              <a:gd name="T41" fmla="*/ 16 h 61"/>
              <a:gd name="T42" fmla="*/ 22 w 58"/>
              <a:gd name="T43" fmla="*/ 18 h 61"/>
              <a:gd name="T44" fmla="*/ 26 w 58"/>
              <a:gd name="T45" fmla="*/ 21 h 61"/>
              <a:gd name="T46" fmla="*/ 29 w 58"/>
              <a:gd name="T47" fmla="*/ 23 h 61"/>
              <a:gd name="T48" fmla="*/ 33 w 58"/>
              <a:gd name="T49" fmla="*/ 26 h 61"/>
              <a:gd name="T50" fmla="*/ 35 w 58"/>
              <a:gd name="T51" fmla="*/ 30 h 61"/>
              <a:gd name="T52" fmla="*/ 38 w 58"/>
              <a:gd name="T53" fmla="*/ 33 h 61"/>
              <a:gd name="T54" fmla="*/ 41 w 58"/>
              <a:gd name="T55" fmla="*/ 37 h 61"/>
              <a:gd name="T56" fmla="*/ 43 w 58"/>
              <a:gd name="T57" fmla="*/ 43 h 61"/>
              <a:gd name="T58" fmla="*/ 44 w 58"/>
              <a:gd name="T59" fmla="*/ 47 h 61"/>
              <a:gd name="T60" fmla="*/ 46 w 58"/>
              <a:gd name="T61" fmla="*/ 51 h 61"/>
              <a:gd name="T62" fmla="*/ 46 w 58"/>
              <a:gd name="T63" fmla="*/ 57 h 61"/>
              <a:gd name="T64" fmla="*/ 46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61"/>
                </a:moveTo>
                <a:lnTo>
                  <a:pt x="58" y="59"/>
                </a:lnTo>
                <a:lnTo>
                  <a:pt x="58" y="56"/>
                </a:lnTo>
                <a:lnTo>
                  <a:pt x="56" y="53"/>
                </a:lnTo>
                <a:lnTo>
                  <a:pt x="56" y="50"/>
                </a:lnTo>
                <a:lnTo>
                  <a:pt x="55" y="46"/>
                </a:lnTo>
                <a:lnTo>
                  <a:pt x="55" y="43"/>
                </a:lnTo>
                <a:lnTo>
                  <a:pt x="54" y="40"/>
                </a:lnTo>
                <a:lnTo>
                  <a:pt x="52" y="37"/>
                </a:lnTo>
                <a:lnTo>
                  <a:pt x="51" y="35"/>
                </a:lnTo>
                <a:lnTo>
                  <a:pt x="50" y="32"/>
                </a:lnTo>
                <a:lnTo>
                  <a:pt x="48" y="30"/>
                </a:lnTo>
                <a:lnTo>
                  <a:pt x="47" y="28"/>
                </a:lnTo>
                <a:lnTo>
                  <a:pt x="46" y="25"/>
                </a:lnTo>
                <a:lnTo>
                  <a:pt x="44" y="22"/>
                </a:lnTo>
                <a:lnTo>
                  <a:pt x="42" y="21"/>
                </a:lnTo>
                <a:lnTo>
                  <a:pt x="41" y="18"/>
                </a:lnTo>
                <a:lnTo>
                  <a:pt x="38" y="16"/>
                </a:lnTo>
                <a:lnTo>
                  <a:pt x="37" y="14"/>
                </a:lnTo>
                <a:lnTo>
                  <a:pt x="34" y="12"/>
                </a:lnTo>
                <a:lnTo>
                  <a:pt x="31" y="11"/>
                </a:lnTo>
                <a:lnTo>
                  <a:pt x="30" y="9"/>
                </a:lnTo>
                <a:lnTo>
                  <a:pt x="27" y="8"/>
                </a:lnTo>
                <a:lnTo>
                  <a:pt x="25" y="7"/>
                </a:lnTo>
                <a:lnTo>
                  <a:pt x="22" y="5"/>
                </a:lnTo>
                <a:lnTo>
                  <a:pt x="20" y="4"/>
                </a:lnTo>
                <a:lnTo>
                  <a:pt x="17" y="2"/>
                </a:lnTo>
                <a:lnTo>
                  <a:pt x="14" y="2"/>
                </a:lnTo>
                <a:lnTo>
                  <a:pt x="12" y="1"/>
                </a:lnTo>
                <a:lnTo>
                  <a:pt x="8" y="1"/>
                </a:lnTo>
                <a:lnTo>
                  <a:pt x="5" y="1"/>
                </a:lnTo>
                <a:lnTo>
                  <a:pt x="3" y="0"/>
                </a:lnTo>
                <a:lnTo>
                  <a:pt x="0" y="0"/>
                </a:lnTo>
                <a:lnTo>
                  <a:pt x="0" y="12"/>
                </a:lnTo>
                <a:lnTo>
                  <a:pt x="3" y="12"/>
                </a:lnTo>
                <a:lnTo>
                  <a:pt x="4" y="12"/>
                </a:lnTo>
                <a:lnTo>
                  <a:pt x="7" y="12"/>
                </a:lnTo>
                <a:lnTo>
                  <a:pt x="9" y="12"/>
                </a:lnTo>
                <a:lnTo>
                  <a:pt x="12" y="14"/>
                </a:lnTo>
                <a:lnTo>
                  <a:pt x="13" y="14"/>
                </a:lnTo>
                <a:lnTo>
                  <a:pt x="16" y="15"/>
                </a:lnTo>
                <a:lnTo>
                  <a:pt x="18" y="16"/>
                </a:lnTo>
                <a:lnTo>
                  <a:pt x="20" y="16"/>
                </a:lnTo>
                <a:lnTo>
                  <a:pt x="22" y="18"/>
                </a:lnTo>
                <a:lnTo>
                  <a:pt x="24" y="19"/>
                </a:lnTo>
                <a:lnTo>
                  <a:pt x="26" y="21"/>
                </a:lnTo>
                <a:lnTo>
                  <a:pt x="27" y="22"/>
                </a:lnTo>
                <a:lnTo>
                  <a:pt x="29" y="23"/>
                </a:lnTo>
                <a:lnTo>
                  <a:pt x="31" y="25"/>
                </a:lnTo>
                <a:lnTo>
                  <a:pt x="33" y="26"/>
                </a:lnTo>
                <a:lnTo>
                  <a:pt x="34" y="28"/>
                </a:lnTo>
                <a:lnTo>
                  <a:pt x="35" y="30"/>
                </a:lnTo>
                <a:lnTo>
                  <a:pt x="37" y="32"/>
                </a:lnTo>
                <a:lnTo>
                  <a:pt x="38" y="33"/>
                </a:lnTo>
                <a:lnTo>
                  <a:pt x="39" y="36"/>
                </a:lnTo>
                <a:lnTo>
                  <a:pt x="41" y="37"/>
                </a:lnTo>
                <a:lnTo>
                  <a:pt x="42" y="40"/>
                </a:lnTo>
                <a:lnTo>
                  <a:pt x="43" y="43"/>
                </a:lnTo>
                <a:lnTo>
                  <a:pt x="43" y="44"/>
                </a:lnTo>
                <a:lnTo>
                  <a:pt x="44" y="47"/>
                </a:lnTo>
                <a:lnTo>
                  <a:pt x="44" y="50"/>
                </a:lnTo>
                <a:lnTo>
                  <a:pt x="46" y="51"/>
                </a:lnTo>
                <a:lnTo>
                  <a:pt x="46" y="54"/>
                </a:lnTo>
                <a:lnTo>
                  <a:pt x="46" y="57"/>
                </a:lnTo>
                <a:lnTo>
                  <a:pt x="46" y="60"/>
                </a:lnTo>
                <a:lnTo>
                  <a:pt x="46" y="61"/>
                </a:lnTo>
                <a:lnTo>
                  <a:pt x="58" y="61"/>
                </a:lnTo>
                <a:close/>
              </a:path>
            </a:pathLst>
          </a:custGeom>
          <a:solidFill>
            <a:schemeClr val="tx1"/>
          </a:solidFill>
          <a:ln w="9525">
            <a:solidFill>
              <a:schemeClr val="tx1"/>
            </a:solidFill>
            <a:round/>
            <a:headEnd/>
            <a:tailEnd/>
          </a:ln>
        </p:spPr>
        <p:txBody>
          <a:bodyPr/>
          <a:lstStyle/>
          <a:p>
            <a:endParaRPr lang="en-US"/>
          </a:p>
        </p:txBody>
      </p:sp>
      <p:sp>
        <p:nvSpPr>
          <p:cNvPr id="46198" name="Freeform 116"/>
          <p:cNvSpPr>
            <a:spLocks/>
          </p:cNvSpPr>
          <p:nvPr/>
        </p:nvSpPr>
        <p:spPr bwMode="auto">
          <a:xfrm>
            <a:off x="3741738" y="2287588"/>
            <a:ext cx="17462" cy="744537"/>
          </a:xfrm>
          <a:custGeom>
            <a:avLst/>
            <a:gdLst>
              <a:gd name="T0" fmla="*/ 5 w 11"/>
              <a:gd name="T1" fmla="*/ 0 h 469"/>
              <a:gd name="T2" fmla="*/ 0 w 11"/>
              <a:gd name="T3" fmla="*/ 0 h 469"/>
              <a:gd name="T4" fmla="*/ 0 w 11"/>
              <a:gd name="T5" fmla="*/ 469 h 469"/>
              <a:gd name="T6" fmla="*/ 11 w 11"/>
              <a:gd name="T7" fmla="*/ 469 h 469"/>
              <a:gd name="T8" fmla="*/ 11 w 11"/>
              <a:gd name="T9" fmla="*/ 0 h 469"/>
              <a:gd name="T10" fmla="*/ 5 w 11"/>
              <a:gd name="T11" fmla="*/ 0 h 469"/>
              <a:gd name="T12" fmla="*/ 0 60000 65536"/>
              <a:gd name="T13" fmla="*/ 0 60000 65536"/>
              <a:gd name="T14" fmla="*/ 0 60000 65536"/>
              <a:gd name="T15" fmla="*/ 0 60000 65536"/>
              <a:gd name="T16" fmla="*/ 0 60000 65536"/>
              <a:gd name="T17" fmla="*/ 0 60000 65536"/>
              <a:gd name="T18" fmla="*/ 0 w 11"/>
              <a:gd name="T19" fmla="*/ 0 h 469"/>
              <a:gd name="T20" fmla="*/ 11 w 11"/>
              <a:gd name="T21" fmla="*/ 469 h 469"/>
            </a:gdLst>
            <a:ahLst/>
            <a:cxnLst>
              <a:cxn ang="T12">
                <a:pos x="T0" y="T1"/>
              </a:cxn>
              <a:cxn ang="T13">
                <a:pos x="T2" y="T3"/>
              </a:cxn>
              <a:cxn ang="T14">
                <a:pos x="T4" y="T5"/>
              </a:cxn>
              <a:cxn ang="T15">
                <a:pos x="T6" y="T7"/>
              </a:cxn>
              <a:cxn ang="T16">
                <a:pos x="T8" y="T9"/>
              </a:cxn>
              <a:cxn ang="T17">
                <a:pos x="T10" y="T11"/>
              </a:cxn>
            </a:cxnLst>
            <a:rect l="T18" t="T19" r="T20" b="T21"/>
            <a:pathLst>
              <a:path w="11" h="469">
                <a:moveTo>
                  <a:pt x="5" y="0"/>
                </a:moveTo>
                <a:lnTo>
                  <a:pt x="0" y="0"/>
                </a:lnTo>
                <a:lnTo>
                  <a:pt x="0" y="469"/>
                </a:lnTo>
                <a:lnTo>
                  <a:pt x="11" y="469"/>
                </a:lnTo>
                <a:lnTo>
                  <a:pt x="11" y="0"/>
                </a:lnTo>
                <a:lnTo>
                  <a:pt x="5" y="0"/>
                </a:lnTo>
                <a:close/>
              </a:path>
            </a:pathLst>
          </a:custGeom>
          <a:solidFill>
            <a:schemeClr val="tx1"/>
          </a:solidFill>
          <a:ln w="9525">
            <a:solidFill>
              <a:schemeClr val="tx1"/>
            </a:solidFill>
            <a:round/>
            <a:headEnd/>
            <a:tailEnd/>
          </a:ln>
        </p:spPr>
        <p:txBody>
          <a:bodyPr/>
          <a:lstStyle/>
          <a:p>
            <a:endParaRPr lang="en-US"/>
          </a:p>
        </p:txBody>
      </p:sp>
      <p:sp>
        <p:nvSpPr>
          <p:cNvPr id="46199" name="Freeform 117"/>
          <p:cNvSpPr>
            <a:spLocks/>
          </p:cNvSpPr>
          <p:nvPr/>
        </p:nvSpPr>
        <p:spPr bwMode="auto">
          <a:xfrm>
            <a:off x="2435225" y="2287588"/>
            <a:ext cx="19050" cy="744537"/>
          </a:xfrm>
          <a:custGeom>
            <a:avLst/>
            <a:gdLst>
              <a:gd name="T0" fmla="*/ 6 w 12"/>
              <a:gd name="T1" fmla="*/ 0 h 469"/>
              <a:gd name="T2" fmla="*/ 0 w 12"/>
              <a:gd name="T3" fmla="*/ 0 h 469"/>
              <a:gd name="T4" fmla="*/ 0 w 12"/>
              <a:gd name="T5" fmla="*/ 469 h 469"/>
              <a:gd name="T6" fmla="*/ 12 w 12"/>
              <a:gd name="T7" fmla="*/ 469 h 469"/>
              <a:gd name="T8" fmla="*/ 12 w 12"/>
              <a:gd name="T9" fmla="*/ 0 h 469"/>
              <a:gd name="T10" fmla="*/ 6 w 12"/>
              <a:gd name="T11" fmla="*/ 0 h 469"/>
              <a:gd name="T12" fmla="*/ 0 60000 65536"/>
              <a:gd name="T13" fmla="*/ 0 60000 65536"/>
              <a:gd name="T14" fmla="*/ 0 60000 65536"/>
              <a:gd name="T15" fmla="*/ 0 60000 65536"/>
              <a:gd name="T16" fmla="*/ 0 60000 65536"/>
              <a:gd name="T17" fmla="*/ 0 60000 65536"/>
              <a:gd name="T18" fmla="*/ 0 w 12"/>
              <a:gd name="T19" fmla="*/ 0 h 469"/>
              <a:gd name="T20" fmla="*/ 12 w 12"/>
              <a:gd name="T21" fmla="*/ 469 h 469"/>
            </a:gdLst>
            <a:ahLst/>
            <a:cxnLst>
              <a:cxn ang="T12">
                <a:pos x="T0" y="T1"/>
              </a:cxn>
              <a:cxn ang="T13">
                <a:pos x="T2" y="T3"/>
              </a:cxn>
              <a:cxn ang="T14">
                <a:pos x="T4" y="T5"/>
              </a:cxn>
              <a:cxn ang="T15">
                <a:pos x="T6" y="T7"/>
              </a:cxn>
              <a:cxn ang="T16">
                <a:pos x="T8" y="T9"/>
              </a:cxn>
              <a:cxn ang="T17">
                <a:pos x="T10" y="T11"/>
              </a:cxn>
            </a:cxnLst>
            <a:rect l="T18" t="T19" r="T20" b="T21"/>
            <a:pathLst>
              <a:path w="12" h="469">
                <a:moveTo>
                  <a:pt x="6" y="0"/>
                </a:moveTo>
                <a:lnTo>
                  <a:pt x="0" y="0"/>
                </a:lnTo>
                <a:lnTo>
                  <a:pt x="0" y="469"/>
                </a:lnTo>
                <a:lnTo>
                  <a:pt x="12" y="469"/>
                </a:lnTo>
                <a:lnTo>
                  <a:pt x="12" y="0"/>
                </a:lnTo>
                <a:lnTo>
                  <a:pt x="6" y="0"/>
                </a:lnTo>
                <a:close/>
              </a:path>
            </a:pathLst>
          </a:custGeom>
          <a:solidFill>
            <a:schemeClr val="tx1"/>
          </a:solidFill>
          <a:ln w="9525">
            <a:solidFill>
              <a:schemeClr val="tx1"/>
            </a:solidFill>
            <a:round/>
            <a:headEnd/>
            <a:tailEnd/>
          </a:ln>
        </p:spPr>
        <p:txBody>
          <a:bodyPr/>
          <a:lstStyle/>
          <a:p>
            <a:endParaRPr lang="en-US"/>
          </a:p>
        </p:txBody>
      </p:sp>
      <p:sp>
        <p:nvSpPr>
          <p:cNvPr id="46200" name="Freeform 118"/>
          <p:cNvSpPr>
            <a:spLocks/>
          </p:cNvSpPr>
          <p:nvPr/>
        </p:nvSpPr>
        <p:spPr bwMode="auto">
          <a:xfrm>
            <a:off x="2862263" y="3852863"/>
            <a:ext cx="19050" cy="150812"/>
          </a:xfrm>
          <a:custGeom>
            <a:avLst/>
            <a:gdLst>
              <a:gd name="T0" fmla="*/ 7 w 12"/>
              <a:gd name="T1" fmla="*/ 84 h 95"/>
              <a:gd name="T2" fmla="*/ 12 w 12"/>
              <a:gd name="T3" fmla="*/ 90 h 95"/>
              <a:gd name="T4" fmla="*/ 12 w 12"/>
              <a:gd name="T5" fmla="*/ 0 h 95"/>
              <a:gd name="T6" fmla="*/ 0 w 12"/>
              <a:gd name="T7" fmla="*/ 0 h 95"/>
              <a:gd name="T8" fmla="*/ 0 w 12"/>
              <a:gd name="T9" fmla="*/ 90 h 95"/>
              <a:gd name="T10" fmla="*/ 7 w 12"/>
              <a:gd name="T11" fmla="*/ 95 h 95"/>
              <a:gd name="T12" fmla="*/ 0 w 12"/>
              <a:gd name="T13" fmla="*/ 90 h 95"/>
              <a:gd name="T14" fmla="*/ 0 w 12"/>
              <a:gd name="T15" fmla="*/ 95 h 95"/>
              <a:gd name="T16" fmla="*/ 7 w 12"/>
              <a:gd name="T17" fmla="*/ 95 h 95"/>
              <a:gd name="T18" fmla="*/ 7 w 12"/>
              <a:gd name="T19" fmla="*/ 84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5"/>
              <a:gd name="T32" fmla="*/ 12 w 12"/>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5">
                <a:moveTo>
                  <a:pt x="7" y="84"/>
                </a:moveTo>
                <a:lnTo>
                  <a:pt x="12" y="90"/>
                </a:lnTo>
                <a:lnTo>
                  <a:pt x="12" y="0"/>
                </a:lnTo>
                <a:lnTo>
                  <a:pt x="0" y="0"/>
                </a:lnTo>
                <a:lnTo>
                  <a:pt x="0" y="90"/>
                </a:lnTo>
                <a:lnTo>
                  <a:pt x="7" y="95"/>
                </a:lnTo>
                <a:lnTo>
                  <a:pt x="0" y="90"/>
                </a:lnTo>
                <a:lnTo>
                  <a:pt x="0" y="95"/>
                </a:lnTo>
                <a:lnTo>
                  <a:pt x="7" y="95"/>
                </a:lnTo>
                <a:lnTo>
                  <a:pt x="7" y="84"/>
                </a:lnTo>
                <a:close/>
              </a:path>
            </a:pathLst>
          </a:custGeom>
          <a:solidFill>
            <a:schemeClr val="tx1"/>
          </a:solidFill>
          <a:ln w="9525">
            <a:solidFill>
              <a:schemeClr val="tx1"/>
            </a:solidFill>
            <a:round/>
            <a:headEnd/>
            <a:tailEnd/>
          </a:ln>
        </p:spPr>
        <p:txBody>
          <a:bodyPr/>
          <a:lstStyle/>
          <a:p>
            <a:endParaRPr lang="en-US"/>
          </a:p>
        </p:txBody>
      </p:sp>
      <p:sp>
        <p:nvSpPr>
          <p:cNvPr id="46201" name="Freeform 119"/>
          <p:cNvSpPr>
            <a:spLocks/>
          </p:cNvSpPr>
          <p:nvPr/>
        </p:nvSpPr>
        <p:spPr bwMode="auto">
          <a:xfrm>
            <a:off x="2873375" y="3986213"/>
            <a:ext cx="458788" cy="17462"/>
          </a:xfrm>
          <a:custGeom>
            <a:avLst/>
            <a:gdLst>
              <a:gd name="T0" fmla="*/ 279 w 289"/>
              <a:gd name="T1" fmla="*/ 6 h 11"/>
              <a:gd name="T2" fmla="*/ 284 w 289"/>
              <a:gd name="T3" fmla="*/ 0 h 11"/>
              <a:gd name="T4" fmla="*/ 0 w 289"/>
              <a:gd name="T5" fmla="*/ 0 h 11"/>
              <a:gd name="T6" fmla="*/ 0 w 289"/>
              <a:gd name="T7" fmla="*/ 11 h 11"/>
              <a:gd name="T8" fmla="*/ 284 w 289"/>
              <a:gd name="T9" fmla="*/ 11 h 11"/>
              <a:gd name="T10" fmla="*/ 289 w 289"/>
              <a:gd name="T11" fmla="*/ 6 h 11"/>
              <a:gd name="T12" fmla="*/ 284 w 289"/>
              <a:gd name="T13" fmla="*/ 11 h 11"/>
              <a:gd name="T14" fmla="*/ 289 w 289"/>
              <a:gd name="T15" fmla="*/ 11 h 11"/>
              <a:gd name="T16" fmla="*/ 289 w 289"/>
              <a:gd name="T17" fmla="*/ 6 h 11"/>
              <a:gd name="T18" fmla="*/ 279 w 289"/>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11"/>
              <a:gd name="T32" fmla="*/ 289 w 28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11">
                <a:moveTo>
                  <a:pt x="279" y="6"/>
                </a:moveTo>
                <a:lnTo>
                  <a:pt x="284" y="0"/>
                </a:lnTo>
                <a:lnTo>
                  <a:pt x="0" y="0"/>
                </a:lnTo>
                <a:lnTo>
                  <a:pt x="0" y="11"/>
                </a:lnTo>
                <a:lnTo>
                  <a:pt x="284" y="11"/>
                </a:lnTo>
                <a:lnTo>
                  <a:pt x="289" y="6"/>
                </a:lnTo>
                <a:lnTo>
                  <a:pt x="284" y="11"/>
                </a:lnTo>
                <a:lnTo>
                  <a:pt x="289" y="11"/>
                </a:lnTo>
                <a:lnTo>
                  <a:pt x="289" y="6"/>
                </a:lnTo>
                <a:lnTo>
                  <a:pt x="279" y="6"/>
                </a:lnTo>
                <a:close/>
              </a:path>
            </a:pathLst>
          </a:custGeom>
          <a:solidFill>
            <a:schemeClr val="tx1"/>
          </a:solidFill>
          <a:ln w="9525">
            <a:solidFill>
              <a:schemeClr val="tx1"/>
            </a:solidFill>
            <a:round/>
            <a:headEnd/>
            <a:tailEnd/>
          </a:ln>
        </p:spPr>
        <p:txBody>
          <a:bodyPr/>
          <a:lstStyle/>
          <a:p>
            <a:endParaRPr lang="en-US"/>
          </a:p>
        </p:txBody>
      </p:sp>
      <p:sp>
        <p:nvSpPr>
          <p:cNvPr id="46202" name="Freeform 120"/>
          <p:cNvSpPr>
            <a:spLocks/>
          </p:cNvSpPr>
          <p:nvPr/>
        </p:nvSpPr>
        <p:spPr bwMode="auto">
          <a:xfrm>
            <a:off x="3316288" y="3843338"/>
            <a:ext cx="15875" cy="152400"/>
          </a:xfrm>
          <a:custGeom>
            <a:avLst/>
            <a:gdLst>
              <a:gd name="T0" fmla="*/ 5 w 10"/>
              <a:gd name="T1" fmla="*/ 11 h 96"/>
              <a:gd name="T2" fmla="*/ 0 w 10"/>
              <a:gd name="T3" fmla="*/ 6 h 96"/>
              <a:gd name="T4" fmla="*/ 0 w 10"/>
              <a:gd name="T5" fmla="*/ 96 h 96"/>
              <a:gd name="T6" fmla="*/ 10 w 10"/>
              <a:gd name="T7" fmla="*/ 96 h 96"/>
              <a:gd name="T8" fmla="*/ 10 w 10"/>
              <a:gd name="T9" fmla="*/ 6 h 96"/>
              <a:gd name="T10" fmla="*/ 5 w 10"/>
              <a:gd name="T11" fmla="*/ 0 h 96"/>
              <a:gd name="T12" fmla="*/ 10 w 10"/>
              <a:gd name="T13" fmla="*/ 6 h 96"/>
              <a:gd name="T14" fmla="*/ 10 w 10"/>
              <a:gd name="T15" fmla="*/ 0 h 96"/>
              <a:gd name="T16" fmla="*/ 5 w 10"/>
              <a:gd name="T17" fmla="*/ 0 h 96"/>
              <a:gd name="T18" fmla="*/ 5 w 10"/>
              <a:gd name="T19" fmla="*/ 11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6"/>
              <a:gd name="T32" fmla="*/ 10 w 10"/>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6">
                <a:moveTo>
                  <a:pt x="5" y="11"/>
                </a:moveTo>
                <a:lnTo>
                  <a:pt x="0" y="6"/>
                </a:lnTo>
                <a:lnTo>
                  <a:pt x="0" y="96"/>
                </a:lnTo>
                <a:lnTo>
                  <a:pt x="10" y="96"/>
                </a:lnTo>
                <a:lnTo>
                  <a:pt x="10" y="6"/>
                </a:lnTo>
                <a:lnTo>
                  <a:pt x="5" y="0"/>
                </a:lnTo>
                <a:lnTo>
                  <a:pt x="10" y="6"/>
                </a:lnTo>
                <a:lnTo>
                  <a:pt x="10" y="0"/>
                </a:lnTo>
                <a:lnTo>
                  <a:pt x="5" y="0"/>
                </a:lnTo>
                <a:lnTo>
                  <a:pt x="5" y="11"/>
                </a:lnTo>
                <a:close/>
              </a:path>
            </a:pathLst>
          </a:custGeom>
          <a:solidFill>
            <a:schemeClr val="tx1"/>
          </a:solidFill>
          <a:ln w="9525">
            <a:solidFill>
              <a:schemeClr val="tx1"/>
            </a:solidFill>
            <a:round/>
            <a:headEnd/>
            <a:tailEnd/>
          </a:ln>
        </p:spPr>
        <p:txBody>
          <a:bodyPr/>
          <a:lstStyle/>
          <a:p>
            <a:endParaRPr lang="en-US"/>
          </a:p>
        </p:txBody>
      </p:sp>
      <p:sp>
        <p:nvSpPr>
          <p:cNvPr id="46203" name="Freeform 121"/>
          <p:cNvSpPr>
            <a:spLocks/>
          </p:cNvSpPr>
          <p:nvPr/>
        </p:nvSpPr>
        <p:spPr bwMode="auto">
          <a:xfrm>
            <a:off x="2862263" y="3843338"/>
            <a:ext cx="461962" cy="17462"/>
          </a:xfrm>
          <a:custGeom>
            <a:avLst/>
            <a:gdLst>
              <a:gd name="T0" fmla="*/ 12 w 291"/>
              <a:gd name="T1" fmla="*/ 6 h 11"/>
              <a:gd name="T2" fmla="*/ 7 w 291"/>
              <a:gd name="T3" fmla="*/ 11 h 11"/>
              <a:gd name="T4" fmla="*/ 291 w 291"/>
              <a:gd name="T5" fmla="*/ 11 h 11"/>
              <a:gd name="T6" fmla="*/ 291 w 291"/>
              <a:gd name="T7" fmla="*/ 0 h 11"/>
              <a:gd name="T8" fmla="*/ 7 w 291"/>
              <a:gd name="T9" fmla="*/ 0 h 11"/>
              <a:gd name="T10" fmla="*/ 0 w 291"/>
              <a:gd name="T11" fmla="*/ 6 h 11"/>
              <a:gd name="T12" fmla="*/ 7 w 291"/>
              <a:gd name="T13" fmla="*/ 0 h 11"/>
              <a:gd name="T14" fmla="*/ 0 w 291"/>
              <a:gd name="T15" fmla="*/ 0 h 11"/>
              <a:gd name="T16" fmla="*/ 0 w 291"/>
              <a:gd name="T17" fmla="*/ 6 h 11"/>
              <a:gd name="T18" fmla="*/ 12 w 291"/>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11"/>
              <a:gd name="T32" fmla="*/ 291 w 29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11">
                <a:moveTo>
                  <a:pt x="12" y="6"/>
                </a:moveTo>
                <a:lnTo>
                  <a:pt x="7" y="11"/>
                </a:lnTo>
                <a:lnTo>
                  <a:pt x="291" y="11"/>
                </a:lnTo>
                <a:lnTo>
                  <a:pt x="291" y="0"/>
                </a:lnTo>
                <a:lnTo>
                  <a:pt x="7" y="0"/>
                </a:lnTo>
                <a:lnTo>
                  <a:pt x="0" y="6"/>
                </a:lnTo>
                <a:lnTo>
                  <a:pt x="7" y="0"/>
                </a:lnTo>
                <a:lnTo>
                  <a:pt x="0" y="0"/>
                </a:lnTo>
                <a:lnTo>
                  <a:pt x="0" y="6"/>
                </a:lnTo>
                <a:lnTo>
                  <a:pt x="12" y="6"/>
                </a:lnTo>
                <a:close/>
              </a:path>
            </a:pathLst>
          </a:custGeom>
          <a:solidFill>
            <a:schemeClr val="tx1"/>
          </a:solidFill>
          <a:ln w="9525">
            <a:solidFill>
              <a:schemeClr val="tx1"/>
            </a:solidFill>
            <a:round/>
            <a:headEnd/>
            <a:tailEnd/>
          </a:ln>
        </p:spPr>
        <p:txBody>
          <a:bodyPr/>
          <a:lstStyle/>
          <a:p>
            <a:endParaRPr lang="en-US"/>
          </a:p>
        </p:txBody>
      </p:sp>
      <p:sp>
        <p:nvSpPr>
          <p:cNvPr id="46204" name="Freeform 122"/>
          <p:cNvSpPr>
            <a:spLocks/>
          </p:cNvSpPr>
          <p:nvPr/>
        </p:nvSpPr>
        <p:spPr bwMode="auto">
          <a:xfrm>
            <a:off x="3713163" y="3883025"/>
            <a:ext cx="74612" cy="80963"/>
          </a:xfrm>
          <a:custGeom>
            <a:avLst/>
            <a:gdLst>
              <a:gd name="T0" fmla="*/ 23 w 47"/>
              <a:gd name="T1" fmla="*/ 51 h 51"/>
              <a:gd name="T2" fmla="*/ 26 w 47"/>
              <a:gd name="T3" fmla="*/ 51 h 51"/>
              <a:gd name="T4" fmla="*/ 29 w 47"/>
              <a:gd name="T5" fmla="*/ 51 h 51"/>
              <a:gd name="T6" fmla="*/ 31 w 47"/>
              <a:gd name="T7" fmla="*/ 50 h 51"/>
              <a:gd name="T8" fmla="*/ 34 w 47"/>
              <a:gd name="T9" fmla="*/ 48 h 51"/>
              <a:gd name="T10" fmla="*/ 35 w 47"/>
              <a:gd name="T11" fmla="*/ 47 h 51"/>
              <a:gd name="T12" fmla="*/ 38 w 47"/>
              <a:gd name="T13" fmla="*/ 45 h 51"/>
              <a:gd name="T14" fmla="*/ 39 w 47"/>
              <a:gd name="T15" fmla="*/ 44 h 51"/>
              <a:gd name="T16" fmla="*/ 40 w 47"/>
              <a:gd name="T17" fmla="*/ 43 h 51"/>
              <a:gd name="T18" fmla="*/ 43 w 47"/>
              <a:gd name="T19" fmla="*/ 41 h 51"/>
              <a:gd name="T20" fmla="*/ 44 w 47"/>
              <a:gd name="T21" fmla="*/ 38 h 51"/>
              <a:gd name="T22" fmla="*/ 46 w 47"/>
              <a:gd name="T23" fmla="*/ 36 h 51"/>
              <a:gd name="T24" fmla="*/ 46 w 47"/>
              <a:gd name="T25" fmla="*/ 33 h 51"/>
              <a:gd name="T26" fmla="*/ 47 w 47"/>
              <a:gd name="T27" fmla="*/ 30 h 51"/>
              <a:gd name="T28" fmla="*/ 47 w 47"/>
              <a:gd name="T29" fmla="*/ 27 h 51"/>
              <a:gd name="T30" fmla="*/ 47 w 47"/>
              <a:gd name="T31" fmla="*/ 24 h 51"/>
              <a:gd name="T32" fmla="*/ 47 w 47"/>
              <a:gd name="T33" fmla="*/ 21 h 51"/>
              <a:gd name="T34" fmla="*/ 47 w 47"/>
              <a:gd name="T35" fmla="*/ 19 h 51"/>
              <a:gd name="T36" fmla="*/ 46 w 47"/>
              <a:gd name="T37" fmla="*/ 17 h 51"/>
              <a:gd name="T38" fmla="*/ 44 w 47"/>
              <a:gd name="T39" fmla="*/ 14 h 51"/>
              <a:gd name="T40" fmla="*/ 43 w 47"/>
              <a:gd name="T41" fmla="*/ 12 h 51"/>
              <a:gd name="T42" fmla="*/ 42 w 47"/>
              <a:gd name="T43" fmla="*/ 10 h 51"/>
              <a:gd name="T44" fmla="*/ 40 w 47"/>
              <a:gd name="T45" fmla="*/ 7 h 51"/>
              <a:gd name="T46" fmla="*/ 39 w 47"/>
              <a:gd name="T47" fmla="*/ 6 h 51"/>
              <a:gd name="T48" fmla="*/ 36 w 47"/>
              <a:gd name="T49" fmla="*/ 5 h 51"/>
              <a:gd name="T50" fmla="*/ 35 w 47"/>
              <a:gd name="T51" fmla="*/ 3 h 51"/>
              <a:gd name="T52" fmla="*/ 32 w 47"/>
              <a:gd name="T53" fmla="*/ 2 h 51"/>
              <a:gd name="T54" fmla="*/ 30 w 47"/>
              <a:gd name="T55" fmla="*/ 2 h 51"/>
              <a:gd name="T56" fmla="*/ 27 w 47"/>
              <a:gd name="T57" fmla="*/ 0 h 51"/>
              <a:gd name="T58" fmla="*/ 25 w 47"/>
              <a:gd name="T59" fmla="*/ 0 h 51"/>
              <a:gd name="T60" fmla="*/ 22 w 47"/>
              <a:gd name="T61" fmla="*/ 0 h 51"/>
              <a:gd name="T62" fmla="*/ 19 w 47"/>
              <a:gd name="T63" fmla="*/ 0 h 51"/>
              <a:gd name="T64" fmla="*/ 17 w 47"/>
              <a:gd name="T65" fmla="*/ 2 h 51"/>
              <a:gd name="T66" fmla="*/ 14 w 47"/>
              <a:gd name="T67" fmla="*/ 2 h 51"/>
              <a:gd name="T68" fmla="*/ 12 w 47"/>
              <a:gd name="T69" fmla="*/ 5 h 51"/>
              <a:gd name="T70" fmla="*/ 9 w 47"/>
              <a:gd name="T71" fmla="*/ 6 h 51"/>
              <a:gd name="T72" fmla="*/ 6 w 47"/>
              <a:gd name="T73" fmla="*/ 7 h 51"/>
              <a:gd name="T74" fmla="*/ 5 w 47"/>
              <a:gd name="T75" fmla="*/ 10 h 51"/>
              <a:gd name="T76" fmla="*/ 4 w 47"/>
              <a:gd name="T77" fmla="*/ 13 h 51"/>
              <a:gd name="T78" fmla="*/ 2 w 47"/>
              <a:gd name="T79" fmla="*/ 14 h 51"/>
              <a:gd name="T80" fmla="*/ 1 w 47"/>
              <a:gd name="T81" fmla="*/ 17 h 51"/>
              <a:gd name="T82" fmla="*/ 1 w 47"/>
              <a:gd name="T83" fmla="*/ 20 h 51"/>
              <a:gd name="T84" fmla="*/ 0 w 47"/>
              <a:gd name="T85" fmla="*/ 23 h 51"/>
              <a:gd name="T86" fmla="*/ 0 w 47"/>
              <a:gd name="T87" fmla="*/ 26 h 51"/>
              <a:gd name="T88" fmla="*/ 0 w 47"/>
              <a:gd name="T89" fmla="*/ 29 h 51"/>
              <a:gd name="T90" fmla="*/ 1 w 47"/>
              <a:gd name="T91" fmla="*/ 31 h 51"/>
              <a:gd name="T92" fmla="*/ 1 w 47"/>
              <a:gd name="T93" fmla="*/ 34 h 51"/>
              <a:gd name="T94" fmla="*/ 2 w 47"/>
              <a:gd name="T95" fmla="*/ 37 h 51"/>
              <a:gd name="T96" fmla="*/ 4 w 47"/>
              <a:gd name="T97" fmla="*/ 38 h 51"/>
              <a:gd name="T98" fmla="*/ 5 w 47"/>
              <a:gd name="T99" fmla="*/ 41 h 51"/>
              <a:gd name="T100" fmla="*/ 6 w 47"/>
              <a:gd name="T101" fmla="*/ 44 h 51"/>
              <a:gd name="T102" fmla="*/ 9 w 47"/>
              <a:gd name="T103" fmla="*/ 45 h 51"/>
              <a:gd name="T104" fmla="*/ 12 w 47"/>
              <a:gd name="T105" fmla="*/ 47 h 51"/>
              <a:gd name="T106" fmla="*/ 14 w 47"/>
              <a:gd name="T107" fmla="*/ 50 h 51"/>
              <a:gd name="T108" fmla="*/ 17 w 47"/>
              <a:gd name="T109" fmla="*/ 50 h 51"/>
              <a:gd name="T110" fmla="*/ 19 w 47"/>
              <a:gd name="T111" fmla="*/ 51 h 51"/>
              <a:gd name="T112" fmla="*/ 22 w 47"/>
              <a:gd name="T113" fmla="*/ 51 h 51"/>
              <a:gd name="T114" fmla="*/ 23 w 47"/>
              <a:gd name="T115" fmla="*/ 26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
              <a:gd name="T175" fmla="*/ 0 h 51"/>
              <a:gd name="T176" fmla="*/ 47 w 47"/>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 h="51">
                <a:moveTo>
                  <a:pt x="23" y="26"/>
                </a:moveTo>
                <a:lnTo>
                  <a:pt x="23" y="51"/>
                </a:lnTo>
                <a:lnTo>
                  <a:pt x="25" y="51"/>
                </a:lnTo>
                <a:lnTo>
                  <a:pt x="26" y="51"/>
                </a:lnTo>
                <a:lnTo>
                  <a:pt x="27" y="51"/>
                </a:lnTo>
                <a:lnTo>
                  <a:pt x="29" y="51"/>
                </a:lnTo>
                <a:lnTo>
                  <a:pt x="30" y="50"/>
                </a:lnTo>
                <a:lnTo>
                  <a:pt x="31" y="50"/>
                </a:lnTo>
                <a:lnTo>
                  <a:pt x="32" y="50"/>
                </a:lnTo>
                <a:lnTo>
                  <a:pt x="34" y="48"/>
                </a:lnTo>
                <a:lnTo>
                  <a:pt x="35" y="48"/>
                </a:lnTo>
                <a:lnTo>
                  <a:pt x="35" y="47"/>
                </a:lnTo>
                <a:lnTo>
                  <a:pt x="36" y="47"/>
                </a:lnTo>
                <a:lnTo>
                  <a:pt x="38" y="45"/>
                </a:lnTo>
                <a:lnTo>
                  <a:pt x="39" y="45"/>
                </a:lnTo>
                <a:lnTo>
                  <a:pt x="39" y="44"/>
                </a:lnTo>
                <a:lnTo>
                  <a:pt x="40" y="44"/>
                </a:lnTo>
                <a:lnTo>
                  <a:pt x="40" y="43"/>
                </a:lnTo>
                <a:lnTo>
                  <a:pt x="42" y="41"/>
                </a:lnTo>
                <a:lnTo>
                  <a:pt x="43" y="41"/>
                </a:lnTo>
                <a:lnTo>
                  <a:pt x="43" y="40"/>
                </a:lnTo>
                <a:lnTo>
                  <a:pt x="44" y="38"/>
                </a:lnTo>
                <a:lnTo>
                  <a:pt x="44" y="37"/>
                </a:lnTo>
                <a:lnTo>
                  <a:pt x="46" y="36"/>
                </a:lnTo>
                <a:lnTo>
                  <a:pt x="46" y="34"/>
                </a:lnTo>
                <a:lnTo>
                  <a:pt x="46" y="33"/>
                </a:lnTo>
                <a:lnTo>
                  <a:pt x="47" y="31"/>
                </a:lnTo>
                <a:lnTo>
                  <a:pt x="47" y="30"/>
                </a:lnTo>
                <a:lnTo>
                  <a:pt x="47" y="29"/>
                </a:lnTo>
                <a:lnTo>
                  <a:pt x="47" y="27"/>
                </a:lnTo>
                <a:lnTo>
                  <a:pt x="47" y="26"/>
                </a:lnTo>
                <a:lnTo>
                  <a:pt x="47" y="24"/>
                </a:lnTo>
                <a:lnTo>
                  <a:pt x="47" y="23"/>
                </a:lnTo>
                <a:lnTo>
                  <a:pt x="47" y="21"/>
                </a:lnTo>
                <a:lnTo>
                  <a:pt x="47" y="20"/>
                </a:lnTo>
                <a:lnTo>
                  <a:pt x="47" y="19"/>
                </a:lnTo>
                <a:lnTo>
                  <a:pt x="46" y="19"/>
                </a:lnTo>
                <a:lnTo>
                  <a:pt x="46" y="17"/>
                </a:lnTo>
                <a:lnTo>
                  <a:pt x="46" y="16"/>
                </a:lnTo>
                <a:lnTo>
                  <a:pt x="44" y="14"/>
                </a:lnTo>
                <a:lnTo>
                  <a:pt x="44" y="13"/>
                </a:lnTo>
                <a:lnTo>
                  <a:pt x="43" y="12"/>
                </a:lnTo>
                <a:lnTo>
                  <a:pt x="43" y="10"/>
                </a:lnTo>
                <a:lnTo>
                  <a:pt x="42" y="10"/>
                </a:lnTo>
                <a:lnTo>
                  <a:pt x="40" y="9"/>
                </a:lnTo>
                <a:lnTo>
                  <a:pt x="40" y="7"/>
                </a:lnTo>
                <a:lnTo>
                  <a:pt x="39" y="7"/>
                </a:lnTo>
                <a:lnTo>
                  <a:pt x="39" y="6"/>
                </a:lnTo>
                <a:lnTo>
                  <a:pt x="38" y="6"/>
                </a:lnTo>
                <a:lnTo>
                  <a:pt x="36" y="5"/>
                </a:lnTo>
                <a:lnTo>
                  <a:pt x="35" y="5"/>
                </a:lnTo>
                <a:lnTo>
                  <a:pt x="35" y="3"/>
                </a:lnTo>
                <a:lnTo>
                  <a:pt x="34" y="3"/>
                </a:lnTo>
                <a:lnTo>
                  <a:pt x="32" y="2"/>
                </a:lnTo>
                <a:lnTo>
                  <a:pt x="31" y="2"/>
                </a:lnTo>
                <a:lnTo>
                  <a:pt x="30" y="2"/>
                </a:lnTo>
                <a:lnTo>
                  <a:pt x="29" y="0"/>
                </a:lnTo>
                <a:lnTo>
                  <a:pt x="27" y="0"/>
                </a:lnTo>
                <a:lnTo>
                  <a:pt x="26" y="0"/>
                </a:lnTo>
                <a:lnTo>
                  <a:pt x="25" y="0"/>
                </a:lnTo>
                <a:lnTo>
                  <a:pt x="23" y="0"/>
                </a:lnTo>
                <a:lnTo>
                  <a:pt x="22" y="0"/>
                </a:lnTo>
                <a:lnTo>
                  <a:pt x="21" y="0"/>
                </a:lnTo>
                <a:lnTo>
                  <a:pt x="19" y="0"/>
                </a:lnTo>
                <a:lnTo>
                  <a:pt x="18" y="2"/>
                </a:lnTo>
                <a:lnTo>
                  <a:pt x="17" y="2"/>
                </a:lnTo>
                <a:lnTo>
                  <a:pt x="15" y="2"/>
                </a:lnTo>
                <a:lnTo>
                  <a:pt x="14" y="2"/>
                </a:lnTo>
                <a:lnTo>
                  <a:pt x="13" y="3"/>
                </a:lnTo>
                <a:lnTo>
                  <a:pt x="12" y="5"/>
                </a:lnTo>
                <a:lnTo>
                  <a:pt x="10" y="5"/>
                </a:lnTo>
                <a:lnTo>
                  <a:pt x="9" y="6"/>
                </a:lnTo>
                <a:lnTo>
                  <a:pt x="8" y="7"/>
                </a:lnTo>
                <a:lnTo>
                  <a:pt x="6" y="7"/>
                </a:lnTo>
                <a:lnTo>
                  <a:pt x="6" y="9"/>
                </a:lnTo>
                <a:lnTo>
                  <a:pt x="5" y="10"/>
                </a:lnTo>
                <a:lnTo>
                  <a:pt x="4" y="12"/>
                </a:lnTo>
                <a:lnTo>
                  <a:pt x="4" y="13"/>
                </a:lnTo>
                <a:lnTo>
                  <a:pt x="2" y="13"/>
                </a:lnTo>
                <a:lnTo>
                  <a:pt x="2" y="14"/>
                </a:lnTo>
                <a:lnTo>
                  <a:pt x="2" y="16"/>
                </a:lnTo>
                <a:lnTo>
                  <a:pt x="1" y="17"/>
                </a:lnTo>
                <a:lnTo>
                  <a:pt x="1" y="19"/>
                </a:lnTo>
                <a:lnTo>
                  <a:pt x="1" y="20"/>
                </a:lnTo>
                <a:lnTo>
                  <a:pt x="0" y="21"/>
                </a:lnTo>
                <a:lnTo>
                  <a:pt x="0" y="23"/>
                </a:lnTo>
                <a:lnTo>
                  <a:pt x="0" y="24"/>
                </a:lnTo>
                <a:lnTo>
                  <a:pt x="0" y="26"/>
                </a:lnTo>
                <a:lnTo>
                  <a:pt x="0" y="27"/>
                </a:lnTo>
                <a:lnTo>
                  <a:pt x="0" y="29"/>
                </a:lnTo>
                <a:lnTo>
                  <a:pt x="0" y="30"/>
                </a:lnTo>
                <a:lnTo>
                  <a:pt x="1" y="31"/>
                </a:lnTo>
                <a:lnTo>
                  <a:pt x="1" y="33"/>
                </a:lnTo>
                <a:lnTo>
                  <a:pt x="1" y="34"/>
                </a:lnTo>
                <a:lnTo>
                  <a:pt x="2" y="36"/>
                </a:lnTo>
                <a:lnTo>
                  <a:pt x="2" y="37"/>
                </a:lnTo>
                <a:lnTo>
                  <a:pt x="2" y="38"/>
                </a:lnTo>
                <a:lnTo>
                  <a:pt x="4" y="38"/>
                </a:lnTo>
                <a:lnTo>
                  <a:pt x="4" y="40"/>
                </a:lnTo>
                <a:lnTo>
                  <a:pt x="5" y="41"/>
                </a:lnTo>
                <a:lnTo>
                  <a:pt x="6" y="43"/>
                </a:lnTo>
                <a:lnTo>
                  <a:pt x="6" y="44"/>
                </a:lnTo>
                <a:lnTo>
                  <a:pt x="8" y="44"/>
                </a:lnTo>
                <a:lnTo>
                  <a:pt x="9" y="45"/>
                </a:lnTo>
                <a:lnTo>
                  <a:pt x="10" y="47"/>
                </a:lnTo>
                <a:lnTo>
                  <a:pt x="12" y="47"/>
                </a:lnTo>
                <a:lnTo>
                  <a:pt x="13" y="48"/>
                </a:lnTo>
                <a:lnTo>
                  <a:pt x="14" y="50"/>
                </a:lnTo>
                <a:lnTo>
                  <a:pt x="15" y="50"/>
                </a:lnTo>
                <a:lnTo>
                  <a:pt x="17" y="50"/>
                </a:lnTo>
                <a:lnTo>
                  <a:pt x="18" y="50"/>
                </a:lnTo>
                <a:lnTo>
                  <a:pt x="19" y="51"/>
                </a:lnTo>
                <a:lnTo>
                  <a:pt x="21" y="51"/>
                </a:lnTo>
                <a:lnTo>
                  <a:pt x="22" y="51"/>
                </a:lnTo>
                <a:lnTo>
                  <a:pt x="23" y="51"/>
                </a:lnTo>
                <a:lnTo>
                  <a:pt x="23" y="26"/>
                </a:lnTo>
                <a:close/>
              </a:path>
            </a:pathLst>
          </a:custGeom>
          <a:solidFill>
            <a:schemeClr val="tx1"/>
          </a:solidFill>
          <a:ln w="9525">
            <a:solidFill>
              <a:schemeClr val="tx1"/>
            </a:solidFill>
            <a:round/>
            <a:headEnd/>
            <a:tailEnd/>
          </a:ln>
        </p:spPr>
        <p:txBody>
          <a:bodyPr/>
          <a:lstStyle/>
          <a:p>
            <a:endParaRPr lang="en-US"/>
          </a:p>
        </p:txBody>
      </p:sp>
      <p:sp>
        <p:nvSpPr>
          <p:cNvPr id="46205" name="Freeform 123"/>
          <p:cNvSpPr>
            <a:spLocks/>
          </p:cNvSpPr>
          <p:nvPr/>
        </p:nvSpPr>
        <p:spPr bwMode="auto">
          <a:xfrm>
            <a:off x="3324225" y="3913188"/>
            <a:ext cx="425450" cy="19050"/>
          </a:xfrm>
          <a:custGeom>
            <a:avLst/>
            <a:gdLst>
              <a:gd name="T0" fmla="*/ 0 w 268"/>
              <a:gd name="T1" fmla="*/ 7 h 12"/>
              <a:gd name="T2" fmla="*/ 0 w 268"/>
              <a:gd name="T3" fmla="*/ 12 h 12"/>
              <a:gd name="T4" fmla="*/ 268 w 268"/>
              <a:gd name="T5" fmla="*/ 12 h 12"/>
              <a:gd name="T6" fmla="*/ 268 w 268"/>
              <a:gd name="T7" fmla="*/ 0 h 12"/>
              <a:gd name="T8" fmla="*/ 0 w 268"/>
              <a:gd name="T9" fmla="*/ 0 h 12"/>
              <a:gd name="T10" fmla="*/ 0 w 268"/>
              <a:gd name="T11" fmla="*/ 7 h 12"/>
              <a:gd name="T12" fmla="*/ 0 60000 65536"/>
              <a:gd name="T13" fmla="*/ 0 60000 65536"/>
              <a:gd name="T14" fmla="*/ 0 60000 65536"/>
              <a:gd name="T15" fmla="*/ 0 60000 65536"/>
              <a:gd name="T16" fmla="*/ 0 60000 65536"/>
              <a:gd name="T17" fmla="*/ 0 60000 65536"/>
              <a:gd name="T18" fmla="*/ 0 w 268"/>
              <a:gd name="T19" fmla="*/ 0 h 12"/>
              <a:gd name="T20" fmla="*/ 268 w 26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68" h="12">
                <a:moveTo>
                  <a:pt x="0" y="7"/>
                </a:moveTo>
                <a:lnTo>
                  <a:pt x="0" y="12"/>
                </a:lnTo>
                <a:lnTo>
                  <a:pt x="268" y="12"/>
                </a:lnTo>
                <a:lnTo>
                  <a:pt x="268" y="0"/>
                </a:lnTo>
                <a:lnTo>
                  <a:pt x="0" y="0"/>
                </a:lnTo>
                <a:lnTo>
                  <a:pt x="0" y="7"/>
                </a:lnTo>
                <a:close/>
              </a:path>
            </a:pathLst>
          </a:custGeom>
          <a:solidFill>
            <a:schemeClr val="tx1"/>
          </a:solidFill>
          <a:ln w="9525">
            <a:solidFill>
              <a:schemeClr val="tx1"/>
            </a:solidFill>
            <a:round/>
            <a:headEnd/>
            <a:tailEnd/>
          </a:ln>
        </p:spPr>
        <p:txBody>
          <a:bodyPr/>
          <a:lstStyle/>
          <a:p>
            <a:endParaRPr lang="en-US"/>
          </a:p>
        </p:txBody>
      </p:sp>
      <p:sp>
        <p:nvSpPr>
          <p:cNvPr id="46206" name="Freeform 124"/>
          <p:cNvSpPr>
            <a:spLocks/>
          </p:cNvSpPr>
          <p:nvPr/>
        </p:nvSpPr>
        <p:spPr bwMode="auto">
          <a:xfrm>
            <a:off x="2408238" y="3883025"/>
            <a:ext cx="74612" cy="80963"/>
          </a:xfrm>
          <a:custGeom>
            <a:avLst/>
            <a:gdLst>
              <a:gd name="T0" fmla="*/ 23 w 47"/>
              <a:gd name="T1" fmla="*/ 0 h 51"/>
              <a:gd name="T2" fmla="*/ 21 w 47"/>
              <a:gd name="T3" fmla="*/ 0 h 51"/>
              <a:gd name="T4" fmla="*/ 18 w 47"/>
              <a:gd name="T5" fmla="*/ 0 h 51"/>
              <a:gd name="T6" fmla="*/ 15 w 47"/>
              <a:gd name="T7" fmla="*/ 2 h 51"/>
              <a:gd name="T8" fmla="*/ 13 w 47"/>
              <a:gd name="T9" fmla="*/ 3 h 51"/>
              <a:gd name="T10" fmla="*/ 10 w 47"/>
              <a:gd name="T11" fmla="*/ 5 h 51"/>
              <a:gd name="T12" fmla="*/ 9 w 47"/>
              <a:gd name="T13" fmla="*/ 6 h 51"/>
              <a:gd name="T14" fmla="*/ 6 w 47"/>
              <a:gd name="T15" fmla="*/ 7 h 51"/>
              <a:gd name="T16" fmla="*/ 5 w 47"/>
              <a:gd name="T17" fmla="*/ 10 h 51"/>
              <a:gd name="T18" fmla="*/ 4 w 47"/>
              <a:gd name="T19" fmla="*/ 12 h 51"/>
              <a:gd name="T20" fmla="*/ 1 w 47"/>
              <a:gd name="T21" fmla="*/ 14 h 51"/>
              <a:gd name="T22" fmla="*/ 1 w 47"/>
              <a:gd name="T23" fmla="*/ 17 h 51"/>
              <a:gd name="T24" fmla="*/ 0 w 47"/>
              <a:gd name="T25" fmla="*/ 20 h 51"/>
              <a:gd name="T26" fmla="*/ 0 w 47"/>
              <a:gd name="T27" fmla="*/ 23 h 51"/>
              <a:gd name="T28" fmla="*/ 0 w 47"/>
              <a:gd name="T29" fmla="*/ 26 h 51"/>
              <a:gd name="T30" fmla="*/ 0 w 47"/>
              <a:gd name="T31" fmla="*/ 29 h 51"/>
              <a:gd name="T32" fmla="*/ 0 w 47"/>
              <a:gd name="T33" fmla="*/ 31 h 51"/>
              <a:gd name="T34" fmla="*/ 1 w 47"/>
              <a:gd name="T35" fmla="*/ 34 h 51"/>
              <a:gd name="T36" fmla="*/ 1 w 47"/>
              <a:gd name="T37" fmla="*/ 37 h 51"/>
              <a:gd name="T38" fmla="*/ 4 w 47"/>
              <a:gd name="T39" fmla="*/ 40 h 51"/>
              <a:gd name="T40" fmla="*/ 5 w 47"/>
              <a:gd name="T41" fmla="*/ 41 h 51"/>
              <a:gd name="T42" fmla="*/ 6 w 47"/>
              <a:gd name="T43" fmla="*/ 44 h 51"/>
              <a:gd name="T44" fmla="*/ 9 w 47"/>
              <a:gd name="T45" fmla="*/ 45 h 51"/>
              <a:gd name="T46" fmla="*/ 10 w 47"/>
              <a:gd name="T47" fmla="*/ 47 h 51"/>
              <a:gd name="T48" fmla="*/ 13 w 47"/>
              <a:gd name="T49" fmla="*/ 48 h 51"/>
              <a:gd name="T50" fmla="*/ 15 w 47"/>
              <a:gd name="T51" fmla="*/ 50 h 51"/>
              <a:gd name="T52" fmla="*/ 18 w 47"/>
              <a:gd name="T53" fmla="*/ 51 h 51"/>
              <a:gd name="T54" fmla="*/ 21 w 47"/>
              <a:gd name="T55" fmla="*/ 51 h 51"/>
              <a:gd name="T56" fmla="*/ 23 w 47"/>
              <a:gd name="T57" fmla="*/ 51 h 51"/>
              <a:gd name="T58" fmla="*/ 26 w 47"/>
              <a:gd name="T59" fmla="*/ 51 h 51"/>
              <a:gd name="T60" fmla="*/ 29 w 47"/>
              <a:gd name="T61" fmla="*/ 50 h 51"/>
              <a:gd name="T62" fmla="*/ 31 w 47"/>
              <a:gd name="T63" fmla="*/ 50 h 51"/>
              <a:gd name="T64" fmla="*/ 32 w 47"/>
              <a:gd name="T65" fmla="*/ 48 h 51"/>
              <a:gd name="T66" fmla="*/ 35 w 47"/>
              <a:gd name="T67" fmla="*/ 47 h 51"/>
              <a:gd name="T68" fmla="*/ 36 w 47"/>
              <a:gd name="T69" fmla="*/ 45 h 51"/>
              <a:gd name="T70" fmla="*/ 39 w 47"/>
              <a:gd name="T71" fmla="*/ 44 h 51"/>
              <a:gd name="T72" fmla="*/ 40 w 47"/>
              <a:gd name="T73" fmla="*/ 41 h 51"/>
              <a:gd name="T74" fmla="*/ 42 w 47"/>
              <a:gd name="T75" fmla="*/ 40 h 51"/>
              <a:gd name="T76" fmla="*/ 44 w 47"/>
              <a:gd name="T77" fmla="*/ 37 h 51"/>
              <a:gd name="T78" fmla="*/ 44 w 47"/>
              <a:gd name="T79" fmla="*/ 34 h 51"/>
              <a:gd name="T80" fmla="*/ 46 w 47"/>
              <a:gd name="T81" fmla="*/ 31 h 51"/>
              <a:gd name="T82" fmla="*/ 46 w 47"/>
              <a:gd name="T83" fmla="*/ 29 h 51"/>
              <a:gd name="T84" fmla="*/ 47 w 47"/>
              <a:gd name="T85" fmla="*/ 26 h 51"/>
              <a:gd name="T86" fmla="*/ 46 w 47"/>
              <a:gd name="T87" fmla="*/ 23 h 51"/>
              <a:gd name="T88" fmla="*/ 46 w 47"/>
              <a:gd name="T89" fmla="*/ 20 h 51"/>
              <a:gd name="T90" fmla="*/ 44 w 47"/>
              <a:gd name="T91" fmla="*/ 17 h 51"/>
              <a:gd name="T92" fmla="*/ 44 w 47"/>
              <a:gd name="T93" fmla="*/ 14 h 51"/>
              <a:gd name="T94" fmla="*/ 42 w 47"/>
              <a:gd name="T95" fmla="*/ 12 h 51"/>
              <a:gd name="T96" fmla="*/ 40 w 47"/>
              <a:gd name="T97" fmla="*/ 10 h 51"/>
              <a:gd name="T98" fmla="*/ 39 w 47"/>
              <a:gd name="T99" fmla="*/ 7 h 51"/>
              <a:gd name="T100" fmla="*/ 36 w 47"/>
              <a:gd name="T101" fmla="*/ 6 h 51"/>
              <a:gd name="T102" fmla="*/ 35 w 47"/>
              <a:gd name="T103" fmla="*/ 5 h 51"/>
              <a:gd name="T104" fmla="*/ 32 w 47"/>
              <a:gd name="T105" fmla="*/ 3 h 51"/>
              <a:gd name="T106" fmla="*/ 31 w 47"/>
              <a:gd name="T107" fmla="*/ 2 h 51"/>
              <a:gd name="T108" fmla="*/ 29 w 47"/>
              <a:gd name="T109" fmla="*/ 2 h 51"/>
              <a:gd name="T110" fmla="*/ 26 w 47"/>
              <a:gd name="T111" fmla="*/ 0 h 51"/>
              <a:gd name="T112" fmla="*/ 23 w 47"/>
              <a:gd name="T113" fmla="*/ 0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51"/>
              <a:gd name="T173" fmla="*/ 47 w 47"/>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51">
                <a:moveTo>
                  <a:pt x="23" y="26"/>
                </a:moveTo>
                <a:lnTo>
                  <a:pt x="23" y="0"/>
                </a:lnTo>
                <a:lnTo>
                  <a:pt x="22" y="0"/>
                </a:lnTo>
                <a:lnTo>
                  <a:pt x="21" y="0"/>
                </a:lnTo>
                <a:lnTo>
                  <a:pt x="19" y="0"/>
                </a:lnTo>
                <a:lnTo>
                  <a:pt x="18" y="0"/>
                </a:lnTo>
                <a:lnTo>
                  <a:pt x="17" y="2"/>
                </a:lnTo>
                <a:lnTo>
                  <a:pt x="15" y="2"/>
                </a:lnTo>
                <a:lnTo>
                  <a:pt x="14" y="2"/>
                </a:lnTo>
                <a:lnTo>
                  <a:pt x="13" y="3"/>
                </a:lnTo>
                <a:lnTo>
                  <a:pt x="12" y="3"/>
                </a:lnTo>
                <a:lnTo>
                  <a:pt x="10" y="5"/>
                </a:lnTo>
                <a:lnTo>
                  <a:pt x="9" y="5"/>
                </a:lnTo>
                <a:lnTo>
                  <a:pt x="9" y="6"/>
                </a:lnTo>
                <a:lnTo>
                  <a:pt x="8" y="6"/>
                </a:lnTo>
                <a:lnTo>
                  <a:pt x="6" y="7"/>
                </a:lnTo>
                <a:lnTo>
                  <a:pt x="5" y="9"/>
                </a:lnTo>
                <a:lnTo>
                  <a:pt x="5" y="10"/>
                </a:lnTo>
                <a:lnTo>
                  <a:pt x="4" y="10"/>
                </a:lnTo>
                <a:lnTo>
                  <a:pt x="4" y="12"/>
                </a:lnTo>
                <a:lnTo>
                  <a:pt x="2" y="13"/>
                </a:lnTo>
                <a:lnTo>
                  <a:pt x="1" y="14"/>
                </a:lnTo>
                <a:lnTo>
                  <a:pt x="1" y="16"/>
                </a:lnTo>
                <a:lnTo>
                  <a:pt x="1" y="17"/>
                </a:lnTo>
                <a:lnTo>
                  <a:pt x="0" y="19"/>
                </a:lnTo>
                <a:lnTo>
                  <a:pt x="0" y="20"/>
                </a:lnTo>
                <a:lnTo>
                  <a:pt x="0" y="21"/>
                </a:lnTo>
                <a:lnTo>
                  <a:pt x="0" y="23"/>
                </a:lnTo>
                <a:lnTo>
                  <a:pt x="0" y="24"/>
                </a:lnTo>
                <a:lnTo>
                  <a:pt x="0" y="26"/>
                </a:lnTo>
                <a:lnTo>
                  <a:pt x="0" y="27"/>
                </a:lnTo>
                <a:lnTo>
                  <a:pt x="0" y="29"/>
                </a:lnTo>
                <a:lnTo>
                  <a:pt x="0" y="30"/>
                </a:lnTo>
                <a:lnTo>
                  <a:pt x="0" y="31"/>
                </a:lnTo>
                <a:lnTo>
                  <a:pt x="0" y="33"/>
                </a:lnTo>
                <a:lnTo>
                  <a:pt x="1" y="34"/>
                </a:lnTo>
                <a:lnTo>
                  <a:pt x="1" y="36"/>
                </a:lnTo>
                <a:lnTo>
                  <a:pt x="1" y="37"/>
                </a:lnTo>
                <a:lnTo>
                  <a:pt x="2" y="38"/>
                </a:lnTo>
                <a:lnTo>
                  <a:pt x="4" y="40"/>
                </a:lnTo>
                <a:lnTo>
                  <a:pt x="4" y="41"/>
                </a:lnTo>
                <a:lnTo>
                  <a:pt x="5" y="41"/>
                </a:lnTo>
                <a:lnTo>
                  <a:pt x="5" y="43"/>
                </a:lnTo>
                <a:lnTo>
                  <a:pt x="6" y="44"/>
                </a:lnTo>
                <a:lnTo>
                  <a:pt x="8" y="45"/>
                </a:lnTo>
                <a:lnTo>
                  <a:pt x="9" y="45"/>
                </a:lnTo>
                <a:lnTo>
                  <a:pt x="9" y="47"/>
                </a:lnTo>
                <a:lnTo>
                  <a:pt x="10" y="47"/>
                </a:lnTo>
                <a:lnTo>
                  <a:pt x="12" y="48"/>
                </a:lnTo>
                <a:lnTo>
                  <a:pt x="13" y="48"/>
                </a:lnTo>
                <a:lnTo>
                  <a:pt x="14" y="50"/>
                </a:lnTo>
                <a:lnTo>
                  <a:pt x="15" y="50"/>
                </a:lnTo>
                <a:lnTo>
                  <a:pt x="17" y="50"/>
                </a:lnTo>
                <a:lnTo>
                  <a:pt x="18" y="51"/>
                </a:lnTo>
                <a:lnTo>
                  <a:pt x="19" y="51"/>
                </a:lnTo>
                <a:lnTo>
                  <a:pt x="21" y="51"/>
                </a:lnTo>
                <a:lnTo>
                  <a:pt x="22" y="51"/>
                </a:lnTo>
                <a:lnTo>
                  <a:pt x="23" y="51"/>
                </a:lnTo>
                <a:lnTo>
                  <a:pt x="25" y="51"/>
                </a:lnTo>
                <a:lnTo>
                  <a:pt x="26" y="51"/>
                </a:lnTo>
                <a:lnTo>
                  <a:pt x="27" y="51"/>
                </a:lnTo>
                <a:lnTo>
                  <a:pt x="29" y="50"/>
                </a:lnTo>
                <a:lnTo>
                  <a:pt x="30" y="50"/>
                </a:lnTo>
                <a:lnTo>
                  <a:pt x="31" y="50"/>
                </a:lnTo>
                <a:lnTo>
                  <a:pt x="32" y="50"/>
                </a:lnTo>
                <a:lnTo>
                  <a:pt x="32" y="48"/>
                </a:lnTo>
                <a:lnTo>
                  <a:pt x="34" y="48"/>
                </a:lnTo>
                <a:lnTo>
                  <a:pt x="35" y="47"/>
                </a:lnTo>
                <a:lnTo>
                  <a:pt x="36" y="47"/>
                </a:lnTo>
                <a:lnTo>
                  <a:pt x="36" y="45"/>
                </a:lnTo>
                <a:lnTo>
                  <a:pt x="38" y="45"/>
                </a:lnTo>
                <a:lnTo>
                  <a:pt x="39" y="44"/>
                </a:lnTo>
                <a:lnTo>
                  <a:pt x="40" y="43"/>
                </a:lnTo>
                <a:lnTo>
                  <a:pt x="40" y="41"/>
                </a:lnTo>
                <a:lnTo>
                  <a:pt x="42" y="41"/>
                </a:lnTo>
                <a:lnTo>
                  <a:pt x="42" y="40"/>
                </a:lnTo>
                <a:lnTo>
                  <a:pt x="43" y="38"/>
                </a:lnTo>
                <a:lnTo>
                  <a:pt x="44" y="37"/>
                </a:lnTo>
                <a:lnTo>
                  <a:pt x="44" y="36"/>
                </a:lnTo>
                <a:lnTo>
                  <a:pt x="44" y="34"/>
                </a:lnTo>
                <a:lnTo>
                  <a:pt x="46" y="33"/>
                </a:lnTo>
                <a:lnTo>
                  <a:pt x="46" y="31"/>
                </a:lnTo>
                <a:lnTo>
                  <a:pt x="46" y="30"/>
                </a:lnTo>
                <a:lnTo>
                  <a:pt x="46" y="29"/>
                </a:lnTo>
                <a:lnTo>
                  <a:pt x="47" y="27"/>
                </a:lnTo>
                <a:lnTo>
                  <a:pt x="47" y="26"/>
                </a:lnTo>
                <a:lnTo>
                  <a:pt x="47" y="24"/>
                </a:lnTo>
                <a:lnTo>
                  <a:pt x="46" y="23"/>
                </a:lnTo>
                <a:lnTo>
                  <a:pt x="46" y="21"/>
                </a:lnTo>
                <a:lnTo>
                  <a:pt x="46" y="20"/>
                </a:lnTo>
                <a:lnTo>
                  <a:pt x="46" y="19"/>
                </a:lnTo>
                <a:lnTo>
                  <a:pt x="44" y="17"/>
                </a:lnTo>
                <a:lnTo>
                  <a:pt x="44" y="16"/>
                </a:lnTo>
                <a:lnTo>
                  <a:pt x="44" y="14"/>
                </a:lnTo>
                <a:lnTo>
                  <a:pt x="43" y="13"/>
                </a:lnTo>
                <a:lnTo>
                  <a:pt x="42" y="12"/>
                </a:lnTo>
                <a:lnTo>
                  <a:pt x="42" y="10"/>
                </a:lnTo>
                <a:lnTo>
                  <a:pt x="40" y="10"/>
                </a:lnTo>
                <a:lnTo>
                  <a:pt x="40" y="9"/>
                </a:lnTo>
                <a:lnTo>
                  <a:pt x="39" y="7"/>
                </a:lnTo>
                <a:lnTo>
                  <a:pt x="38" y="6"/>
                </a:lnTo>
                <a:lnTo>
                  <a:pt x="36" y="6"/>
                </a:lnTo>
                <a:lnTo>
                  <a:pt x="36" y="5"/>
                </a:lnTo>
                <a:lnTo>
                  <a:pt x="35" y="5"/>
                </a:lnTo>
                <a:lnTo>
                  <a:pt x="34" y="3"/>
                </a:lnTo>
                <a:lnTo>
                  <a:pt x="32" y="3"/>
                </a:lnTo>
                <a:lnTo>
                  <a:pt x="32" y="2"/>
                </a:lnTo>
                <a:lnTo>
                  <a:pt x="31" y="2"/>
                </a:lnTo>
                <a:lnTo>
                  <a:pt x="30" y="2"/>
                </a:lnTo>
                <a:lnTo>
                  <a:pt x="29" y="2"/>
                </a:lnTo>
                <a:lnTo>
                  <a:pt x="27" y="0"/>
                </a:lnTo>
                <a:lnTo>
                  <a:pt x="26" y="0"/>
                </a:lnTo>
                <a:lnTo>
                  <a:pt x="25" y="0"/>
                </a:lnTo>
                <a:lnTo>
                  <a:pt x="23" y="0"/>
                </a:lnTo>
                <a:lnTo>
                  <a:pt x="23" y="26"/>
                </a:lnTo>
                <a:close/>
              </a:path>
            </a:pathLst>
          </a:custGeom>
          <a:solidFill>
            <a:schemeClr val="tx1"/>
          </a:solidFill>
          <a:ln w="9525">
            <a:solidFill>
              <a:schemeClr val="tx1"/>
            </a:solidFill>
            <a:round/>
            <a:headEnd/>
            <a:tailEnd/>
          </a:ln>
        </p:spPr>
        <p:txBody>
          <a:bodyPr/>
          <a:lstStyle/>
          <a:p>
            <a:endParaRPr lang="en-US"/>
          </a:p>
        </p:txBody>
      </p:sp>
      <p:sp>
        <p:nvSpPr>
          <p:cNvPr id="46207" name="Freeform 125"/>
          <p:cNvSpPr>
            <a:spLocks/>
          </p:cNvSpPr>
          <p:nvPr/>
        </p:nvSpPr>
        <p:spPr bwMode="auto">
          <a:xfrm>
            <a:off x="2444750" y="3913188"/>
            <a:ext cx="428625" cy="19050"/>
          </a:xfrm>
          <a:custGeom>
            <a:avLst/>
            <a:gdLst>
              <a:gd name="T0" fmla="*/ 270 w 270"/>
              <a:gd name="T1" fmla="*/ 7 h 12"/>
              <a:gd name="T2" fmla="*/ 270 w 270"/>
              <a:gd name="T3" fmla="*/ 0 h 12"/>
              <a:gd name="T4" fmla="*/ 0 w 270"/>
              <a:gd name="T5" fmla="*/ 0 h 12"/>
              <a:gd name="T6" fmla="*/ 0 w 270"/>
              <a:gd name="T7" fmla="*/ 12 h 12"/>
              <a:gd name="T8" fmla="*/ 270 w 270"/>
              <a:gd name="T9" fmla="*/ 12 h 12"/>
              <a:gd name="T10" fmla="*/ 270 w 270"/>
              <a:gd name="T11" fmla="*/ 7 h 12"/>
              <a:gd name="T12" fmla="*/ 0 60000 65536"/>
              <a:gd name="T13" fmla="*/ 0 60000 65536"/>
              <a:gd name="T14" fmla="*/ 0 60000 65536"/>
              <a:gd name="T15" fmla="*/ 0 60000 65536"/>
              <a:gd name="T16" fmla="*/ 0 60000 65536"/>
              <a:gd name="T17" fmla="*/ 0 60000 65536"/>
              <a:gd name="T18" fmla="*/ 0 w 270"/>
              <a:gd name="T19" fmla="*/ 0 h 12"/>
              <a:gd name="T20" fmla="*/ 270 w 27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70" h="12">
                <a:moveTo>
                  <a:pt x="270" y="7"/>
                </a:moveTo>
                <a:lnTo>
                  <a:pt x="270" y="0"/>
                </a:lnTo>
                <a:lnTo>
                  <a:pt x="0" y="0"/>
                </a:lnTo>
                <a:lnTo>
                  <a:pt x="0" y="12"/>
                </a:lnTo>
                <a:lnTo>
                  <a:pt x="270" y="12"/>
                </a:lnTo>
                <a:lnTo>
                  <a:pt x="270" y="7"/>
                </a:lnTo>
                <a:close/>
              </a:path>
            </a:pathLst>
          </a:custGeom>
          <a:solidFill>
            <a:schemeClr val="tx1"/>
          </a:solidFill>
          <a:ln w="9525">
            <a:solidFill>
              <a:schemeClr val="tx1"/>
            </a:solidFill>
            <a:round/>
            <a:headEnd/>
            <a:tailEnd/>
          </a:ln>
        </p:spPr>
        <p:txBody>
          <a:bodyPr/>
          <a:lstStyle/>
          <a:p>
            <a:endParaRPr lang="en-US"/>
          </a:p>
        </p:txBody>
      </p:sp>
      <p:sp>
        <p:nvSpPr>
          <p:cNvPr id="46208" name="Freeform 126"/>
          <p:cNvSpPr>
            <a:spLocks/>
          </p:cNvSpPr>
          <p:nvPr/>
        </p:nvSpPr>
        <p:spPr bwMode="auto">
          <a:xfrm>
            <a:off x="2862263" y="2216150"/>
            <a:ext cx="19050" cy="153988"/>
          </a:xfrm>
          <a:custGeom>
            <a:avLst/>
            <a:gdLst>
              <a:gd name="T0" fmla="*/ 7 w 12"/>
              <a:gd name="T1" fmla="*/ 84 h 97"/>
              <a:gd name="T2" fmla="*/ 12 w 12"/>
              <a:gd name="T3" fmla="*/ 90 h 97"/>
              <a:gd name="T4" fmla="*/ 12 w 12"/>
              <a:gd name="T5" fmla="*/ 0 h 97"/>
              <a:gd name="T6" fmla="*/ 0 w 12"/>
              <a:gd name="T7" fmla="*/ 0 h 97"/>
              <a:gd name="T8" fmla="*/ 0 w 12"/>
              <a:gd name="T9" fmla="*/ 90 h 97"/>
              <a:gd name="T10" fmla="*/ 7 w 12"/>
              <a:gd name="T11" fmla="*/ 97 h 97"/>
              <a:gd name="T12" fmla="*/ 0 w 12"/>
              <a:gd name="T13" fmla="*/ 90 h 97"/>
              <a:gd name="T14" fmla="*/ 0 w 12"/>
              <a:gd name="T15" fmla="*/ 97 h 97"/>
              <a:gd name="T16" fmla="*/ 7 w 12"/>
              <a:gd name="T17" fmla="*/ 97 h 97"/>
              <a:gd name="T18" fmla="*/ 7 w 12"/>
              <a:gd name="T19" fmla="*/ 84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7"/>
              <a:gd name="T32" fmla="*/ 12 w 1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7">
                <a:moveTo>
                  <a:pt x="7" y="84"/>
                </a:moveTo>
                <a:lnTo>
                  <a:pt x="12" y="90"/>
                </a:lnTo>
                <a:lnTo>
                  <a:pt x="12" y="0"/>
                </a:lnTo>
                <a:lnTo>
                  <a:pt x="0" y="0"/>
                </a:lnTo>
                <a:lnTo>
                  <a:pt x="0" y="90"/>
                </a:lnTo>
                <a:lnTo>
                  <a:pt x="7" y="97"/>
                </a:lnTo>
                <a:lnTo>
                  <a:pt x="0" y="90"/>
                </a:lnTo>
                <a:lnTo>
                  <a:pt x="0" y="97"/>
                </a:lnTo>
                <a:lnTo>
                  <a:pt x="7" y="97"/>
                </a:lnTo>
                <a:lnTo>
                  <a:pt x="7" y="84"/>
                </a:lnTo>
                <a:close/>
              </a:path>
            </a:pathLst>
          </a:custGeom>
          <a:solidFill>
            <a:schemeClr val="tx1"/>
          </a:solidFill>
          <a:ln w="9525">
            <a:solidFill>
              <a:schemeClr val="tx1"/>
            </a:solidFill>
            <a:round/>
            <a:headEnd/>
            <a:tailEnd/>
          </a:ln>
        </p:spPr>
        <p:txBody>
          <a:bodyPr/>
          <a:lstStyle/>
          <a:p>
            <a:endParaRPr lang="en-US"/>
          </a:p>
        </p:txBody>
      </p:sp>
      <p:sp>
        <p:nvSpPr>
          <p:cNvPr id="46209" name="Freeform 127"/>
          <p:cNvSpPr>
            <a:spLocks/>
          </p:cNvSpPr>
          <p:nvPr/>
        </p:nvSpPr>
        <p:spPr bwMode="auto">
          <a:xfrm>
            <a:off x="2873375" y="2349500"/>
            <a:ext cx="458788" cy="20638"/>
          </a:xfrm>
          <a:custGeom>
            <a:avLst/>
            <a:gdLst>
              <a:gd name="T0" fmla="*/ 279 w 289"/>
              <a:gd name="T1" fmla="*/ 6 h 13"/>
              <a:gd name="T2" fmla="*/ 284 w 289"/>
              <a:gd name="T3" fmla="*/ 0 h 13"/>
              <a:gd name="T4" fmla="*/ 0 w 289"/>
              <a:gd name="T5" fmla="*/ 0 h 13"/>
              <a:gd name="T6" fmla="*/ 0 w 289"/>
              <a:gd name="T7" fmla="*/ 13 h 13"/>
              <a:gd name="T8" fmla="*/ 284 w 289"/>
              <a:gd name="T9" fmla="*/ 13 h 13"/>
              <a:gd name="T10" fmla="*/ 289 w 289"/>
              <a:gd name="T11" fmla="*/ 6 h 13"/>
              <a:gd name="T12" fmla="*/ 284 w 289"/>
              <a:gd name="T13" fmla="*/ 13 h 13"/>
              <a:gd name="T14" fmla="*/ 289 w 289"/>
              <a:gd name="T15" fmla="*/ 13 h 13"/>
              <a:gd name="T16" fmla="*/ 289 w 289"/>
              <a:gd name="T17" fmla="*/ 6 h 13"/>
              <a:gd name="T18" fmla="*/ 279 w 289"/>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13"/>
              <a:gd name="T32" fmla="*/ 289 w 28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13">
                <a:moveTo>
                  <a:pt x="279" y="6"/>
                </a:moveTo>
                <a:lnTo>
                  <a:pt x="284" y="0"/>
                </a:lnTo>
                <a:lnTo>
                  <a:pt x="0" y="0"/>
                </a:lnTo>
                <a:lnTo>
                  <a:pt x="0" y="13"/>
                </a:lnTo>
                <a:lnTo>
                  <a:pt x="284" y="13"/>
                </a:lnTo>
                <a:lnTo>
                  <a:pt x="289" y="6"/>
                </a:lnTo>
                <a:lnTo>
                  <a:pt x="284" y="13"/>
                </a:lnTo>
                <a:lnTo>
                  <a:pt x="289" y="13"/>
                </a:lnTo>
                <a:lnTo>
                  <a:pt x="289" y="6"/>
                </a:lnTo>
                <a:lnTo>
                  <a:pt x="279" y="6"/>
                </a:lnTo>
                <a:close/>
              </a:path>
            </a:pathLst>
          </a:custGeom>
          <a:solidFill>
            <a:schemeClr val="tx1"/>
          </a:solidFill>
          <a:ln w="9525">
            <a:solidFill>
              <a:schemeClr val="tx1"/>
            </a:solidFill>
            <a:round/>
            <a:headEnd/>
            <a:tailEnd/>
          </a:ln>
        </p:spPr>
        <p:txBody>
          <a:bodyPr/>
          <a:lstStyle/>
          <a:p>
            <a:endParaRPr lang="en-US"/>
          </a:p>
        </p:txBody>
      </p:sp>
      <p:sp>
        <p:nvSpPr>
          <p:cNvPr id="46210" name="Freeform 128"/>
          <p:cNvSpPr>
            <a:spLocks/>
          </p:cNvSpPr>
          <p:nvPr/>
        </p:nvSpPr>
        <p:spPr bwMode="auto">
          <a:xfrm>
            <a:off x="3316288" y="2206625"/>
            <a:ext cx="15875" cy="152400"/>
          </a:xfrm>
          <a:custGeom>
            <a:avLst/>
            <a:gdLst>
              <a:gd name="T0" fmla="*/ 5 w 10"/>
              <a:gd name="T1" fmla="*/ 12 h 96"/>
              <a:gd name="T2" fmla="*/ 0 w 10"/>
              <a:gd name="T3" fmla="*/ 6 h 96"/>
              <a:gd name="T4" fmla="*/ 0 w 10"/>
              <a:gd name="T5" fmla="*/ 96 h 96"/>
              <a:gd name="T6" fmla="*/ 10 w 10"/>
              <a:gd name="T7" fmla="*/ 96 h 96"/>
              <a:gd name="T8" fmla="*/ 10 w 10"/>
              <a:gd name="T9" fmla="*/ 6 h 96"/>
              <a:gd name="T10" fmla="*/ 5 w 10"/>
              <a:gd name="T11" fmla="*/ 0 h 96"/>
              <a:gd name="T12" fmla="*/ 10 w 10"/>
              <a:gd name="T13" fmla="*/ 6 h 96"/>
              <a:gd name="T14" fmla="*/ 10 w 10"/>
              <a:gd name="T15" fmla="*/ 0 h 96"/>
              <a:gd name="T16" fmla="*/ 5 w 10"/>
              <a:gd name="T17" fmla="*/ 0 h 96"/>
              <a:gd name="T18" fmla="*/ 5 w 10"/>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6"/>
              <a:gd name="T32" fmla="*/ 10 w 10"/>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6">
                <a:moveTo>
                  <a:pt x="5" y="12"/>
                </a:moveTo>
                <a:lnTo>
                  <a:pt x="0" y="6"/>
                </a:lnTo>
                <a:lnTo>
                  <a:pt x="0" y="96"/>
                </a:lnTo>
                <a:lnTo>
                  <a:pt x="10" y="96"/>
                </a:lnTo>
                <a:lnTo>
                  <a:pt x="10" y="6"/>
                </a:lnTo>
                <a:lnTo>
                  <a:pt x="5" y="0"/>
                </a:lnTo>
                <a:lnTo>
                  <a:pt x="10" y="6"/>
                </a:lnTo>
                <a:lnTo>
                  <a:pt x="10" y="0"/>
                </a:lnTo>
                <a:lnTo>
                  <a:pt x="5" y="0"/>
                </a:lnTo>
                <a:lnTo>
                  <a:pt x="5" y="12"/>
                </a:lnTo>
                <a:close/>
              </a:path>
            </a:pathLst>
          </a:custGeom>
          <a:solidFill>
            <a:schemeClr val="tx1"/>
          </a:solidFill>
          <a:ln w="9525">
            <a:solidFill>
              <a:schemeClr val="tx1"/>
            </a:solidFill>
            <a:round/>
            <a:headEnd/>
            <a:tailEnd/>
          </a:ln>
        </p:spPr>
        <p:txBody>
          <a:bodyPr/>
          <a:lstStyle/>
          <a:p>
            <a:endParaRPr lang="en-US"/>
          </a:p>
        </p:txBody>
      </p:sp>
      <p:sp>
        <p:nvSpPr>
          <p:cNvPr id="46211" name="Freeform 129"/>
          <p:cNvSpPr>
            <a:spLocks/>
          </p:cNvSpPr>
          <p:nvPr/>
        </p:nvSpPr>
        <p:spPr bwMode="auto">
          <a:xfrm>
            <a:off x="2862263" y="2206625"/>
            <a:ext cx="461962" cy="19050"/>
          </a:xfrm>
          <a:custGeom>
            <a:avLst/>
            <a:gdLst>
              <a:gd name="T0" fmla="*/ 12 w 291"/>
              <a:gd name="T1" fmla="*/ 6 h 12"/>
              <a:gd name="T2" fmla="*/ 7 w 291"/>
              <a:gd name="T3" fmla="*/ 12 h 12"/>
              <a:gd name="T4" fmla="*/ 291 w 291"/>
              <a:gd name="T5" fmla="*/ 12 h 12"/>
              <a:gd name="T6" fmla="*/ 291 w 291"/>
              <a:gd name="T7" fmla="*/ 0 h 12"/>
              <a:gd name="T8" fmla="*/ 7 w 291"/>
              <a:gd name="T9" fmla="*/ 0 h 12"/>
              <a:gd name="T10" fmla="*/ 0 w 291"/>
              <a:gd name="T11" fmla="*/ 6 h 12"/>
              <a:gd name="T12" fmla="*/ 7 w 291"/>
              <a:gd name="T13" fmla="*/ 0 h 12"/>
              <a:gd name="T14" fmla="*/ 0 w 291"/>
              <a:gd name="T15" fmla="*/ 0 h 12"/>
              <a:gd name="T16" fmla="*/ 0 w 291"/>
              <a:gd name="T17" fmla="*/ 6 h 12"/>
              <a:gd name="T18" fmla="*/ 12 w 291"/>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12"/>
              <a:gd name="T32" fmla="*/ 291 w 29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12">
                <a:moveTo>
                  <a:pt x="12" y="6"/>
                </a:moveTo>
                <a:lnTo>
                  <a:pt x="7" y="12"/>
                </a:lnTo>
                <a:lnTo>
                  <a:pt x="291" y="12"/>
                </a:lnTo>
                <a:lnTo>
                  <a:pt x="291" y="0"/>
                </a:lnTo>
                <a:lnTo>
                  <a:pt x="7" y="0"/>
                </a:lnTo>
                <a:lnTo>
                  <a:pt x="0" y="6"/>
                </a:lnTo>
                <a:lnTo>
                  <a:pt x="7" y="0"/>
                </a:lnTo>
                <a:lnTo>
                  <a:pt x="0" y="0"/>
                </a:lnTo>
                <a:lnTo>
                  <a:pt x="0" y="6"/>
                </a:lnTo>
                <a:lnTo>
                  <a:pt x="12" y="6"/>
                </a:lnTo>
                <a:close/>
              </a:path>
            </a:pathLst>
          </a:custGeom>
          <a:solidFill>
            <a:schemeClr val="tx1"/>
          </a:solidFill>
          <a:ln w="9525">
            <a:solidFill>
              <a:schemeClr val="tx1"/>
            </a:solidFill>
            <a:round/>
            <a:headEnd/>
            <a:tailEnd/>
          </a:ln>
        </p:spPr>
        <p:txBody>
          <a:bodyPr/>
          <a:lstStyle/>
          <a:p>
            <a:endParaRPr lang="en-US"/>
          </a:p>
        </p:txBody>
      </p:sp>
      <p:sp>
        <p:nvSpPr>
          <p:cNvPr id="46212" name="Freeform 130"/>
          <p:cNvSpPr>
            <a:spLocks/>
          </p:cNvSpPr>
          <p:nvPr/>
        </p:nvSpPr>
        <p:spPr bwMode="auto">
          <a:xfrm>
            <a:off x="3324225" y="2278063"/>
            <a:ext cx="425450" cy="19050"/>
          </a:xfrm>
          <a:custGeom>
            <a:avLst/>
            <a:gdLst>
              <a:gd name="T0" fmla="*/ 268 w 268"/>
              <a:gd name="T1" fmla="*/ 6 h 12"/>
              <a:gd name="T2" fmla="*/ 268 w 268"/>
              <a:gd name="T3" fmla="*/ 0 h 12"/>
              <a:gd name="T4" fmla="*/ 0 w 268"/>
              <a:gd name="T5" fmla="*/ 0 h 12"/>
              <a:gd name="T6" fmla="*/ 0 w 268"/>
              <a:gd name="T7" fmla="*/ 12 h 12"/>
              <a:gd name="T8" fmla="*/ 268 w 268"/>
              <a:gd name="T9" fmla="*/ 12 h 12"/>
              <a:gd name="T10" fmla="*/ 268 w 268"/>
              <a:gd name="T11" fmla="*/ 6 h 12"/>
              <a:gd name="T12" fmla="*/ 0 60000 65536"/>
              <a:gd name="T13" fmla="*/ 0 60000 65536"/>
              <a:gd name="T14" fmla="*/ 0 60000 65536"/>
              <a:gd name="T15" fmla="*/ 0 60000 65536"/>
              <a:gd name="T16" fmla="*/ 0 60000 65536"/>
              <a:gd name="T17" fmla="*/ 0 60000 65536"/>
              <a:gd name="T18" fmla="*/ 0 w 268"/>
              <a:gd name="T19" fmla="*/ 0 h 12"/>
              <a:gd name="T20" fmla="*/ 268 w 26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68" h="12">
                <a:moveTo>
                  <a:pt x="268" y="6"/>
                </a:moveTo>
                <a:lnTo>
                  <a:pt x="268" y="0"/>
                </a:lnTo>
                <a:lnTo>
                  <a:pt x="0" y="0"/>
                </a:lnTo>
                <a:lnTo>
                  <a:pt x="0" y="12"/>
                </a:lnTo>
                <a:lnTo>
                  <a:pt x="268" y="12"/>
                </a:lnTo>
                <a:lnTo>
                  <a:pt x="268" y="6"/>
                </a:lnTo>
                <a:close/>
              </a:path>
            </a:pathLst>
          </a:custGeom>
          <a:solidFill>
            <a:schemeClr val="tx1"/>
          </a:solidFill>
          <a:ln w="9525">
            <a:solidFill>
              <a:schemeClr val="tx1"/>
            </a:solidFill>
            <a:round/>
            <a:headEnd/>
            <a:tailEnd/>
          </a:ln>
        </p:spPr>
        <p:txBody>
          <a:bodyPr/>
          <a:lstStyle/>
          <a:p>
            <a:endParaRPr lang="en-US"/>
          </a:p>
        </p:txBody>
      </p:sp>
      <p:sp>
        <p:nvSpPr>
          <p:cNvPr id="46213" name="Freeform 131"/>
          <p:cNvSpPr>
            <a:spLocks/>
          </p:cNvSpPr>
          <p:nvPr/>
        </p:nvSpPr>
        <p:spPr bwMode="auto">
          <a:xfrm>
            <a:off x="2444750" y="2278063"/>
            <a:ext cx="428625" cy="19050"/>
          </a:xfrm>
          <a:custGeom>
            <a:avLst/>
            <a:gdLst>
              <a:gd name="T0" fmla="*/ 0 w 270"/>
              <a:gd name="T1" fmla="*/ 6 h 12"/>
              <a:gd name="T2" fmla="*/ 0 w 270"/>
              <a:gd name="T3" fmla="*/ 12 h 12"/>
              <a:gd name="T4" fmla="*/ 270 w 270"/>
              <a:gd name="T5" fmla="*/ 12 h 12"/>
              <a:gd name="T6" fmla="*/ 270 w 270"/>
              <a:gd name="T7" fmla="*/ 0 h 12"/>
              <a:gd name="T8" fmla="*/ 0 w 270"/>
              <a:gd name="T9" fmla="*/ 0 h 12"/>
              <a:gd name="T10" fmla="*/ 0 w 270"/>
              <a:gd name="T11" fmla="*/ 6 h 12"/>
              <a:gd name="T12" fmla="*/ 0 60000 65536"/>
              <a:gd name="T13" fmla="*/ 0 60000 65536"/>
              <a:gd name="T14" fmla="*/ 0 60000 65536"/>
              <a:gd name="T15" fmla="*/ 0 60000 65536"/>
              <a:gd name="T16" fmla="*/ 0 60000 65536"/>
              <a:gd name="T17" fmla="*/ 0 60000 65536"/>
              <a:gd name="T18" fmla="*/ 0 w 270"/>
              <a:gd name="T19" fmla="*/ 0 h 12"/>
              <a:gd name="T20" fmla="*/ 270 w 27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70" h="12">
                <a:moveTo>
                  <a:pt x="0" y="6"/>
                </a:moveTo>
                <a:lnTo>
                  <a:pt x="0" y="12"/>
                </a:lnTo>
                <a:lnTo>
                  <a:pt x="270" y="12"/>
                </a:lnTo>
                <a:lnTo>
                  <a:pt x="270"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214" name="Freeform 132"/>
          <p:cNvSpPr>
            <a:spLocks/>
          </p:cNvSpPr>
          <p:nvPr/>
        </p:nvSpPr>
        <p:spPr bwMode="auto">
          <a:xfrm>
            <a:off x="2444750" y="4554538"/>
            <a:ext cx="231775" cy="20637"/>
          </a:xfrm>
          <a:custGeom>
            <a:avLst/>
            <a:gdLst>
              <a:gd name="T0" fmla="*/ 146 w 146"/>
              <a:gd name="T1" fmla="*/ 6 h 13"/>
              <a:gd name="T2" fmla="*/ 146 w 146"/>
              <a:gd name="T3" fmla="*/ 0 h 13"/>
              <a:gd name="T4" fmla="*/ 0 w 146"/>
              <a:gd name="T5" fmla="*/ 0 h 13"/>
              <a:gd name="T6" fmla="*/ 0 w 146"/>
              <a:gd name="T7" fmla="*/ 13 h 13"/>
              <a:gd name="T8" fmla="*/ 146 w 146"/>
              <a:gd name="T9" fmla="*/ 13 h 13"/>
              <a:gd name="T10" fmla="*/ 146 w 146"/>
              <a:gd name="T11" fmla="*/ 6 h 13"/>
              <a:gd name="T12" fmla="*/ 0 60000 65536"/>
              <a:gd name="T13" fmla="*/ 0 60000 65536"/>
              <a:gd name="T14" fmla="*/ 0 60000 65536"/>
              <a:gd name="T15" fmla="*/ 0 60000 65536"/>
              <a:gd name="T16" fmla="*/ 0 60000 65536"/>
              <a:gd name="T17" fmla="*/ 0 60000 65536"/>
              <a:gd name="T18" fmla="*/ 0 w 146"/>
              <a:gd name="T19" fmla="*/ 0 h 13"/>
              <a:gd name="T20" fmla="*/ 146 w 14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6" h="13">
                <a:moveTo>
                  <a:pt x="146" y="6"/>
                </a:moveTo>
                <a:lnTo>
                  <a:pt x="146" y="0"/>
                </a:lnTo>
                <a:lnTo>
                  <a:pt x="0" y="0"/>
                </a:lnTo>
                <a:lnTo>
                  <a:pt x="0" y="13"/>
                </a:lnTo>
                <a:lnTo>
                  <a:pt x="146" y="13"/>
                </a:lnTo>
                <a:lnTo>
                  <a:pt x="146" y="6"/>
                </a:lnTo>
                <a:close/>
              </a:path>
            </a:pathLst>
          </a:custGeom>
          <a:solidFill>
            <a:schemeClr val="tx1"/>
          </a:solidFill>
          <a:ln w="9525">
            <a:solidFill>
              <a:schemeClr val="tx1"/>
            </a:solidFill>
            <a:round/>
            <a:headEnd/>
            <a:tailEnd/>
          </a:ln>
        </p:spPr>
        <p:txBody>
          <a:bodyPr/>
          <a:lstStyle/>
          <a:p>
            <a:endParaRPr lang="en-US"/>
          </a:p>
        </p:txBody>
      </p:sp>
      <p:sp>
        <p:nvSpPr>
          <p:cNvPr id="46215" name="Freeform 133"/>
          <p:cNvSpPr>
            <a:spLocks/>
          </p:cNvSpPr>
          <p:nvPr/>
        </p:nvSpPr>
        <p:spPr bwMode="auto">
          <a:xfrm>
            <a:off x="3505200" y="4554538"/>
            <a:ext cx="244475" cy="20637"/>
          </a:xfrm>
          <a:custGeom>
            <a:avLst/>
            <a:gdLst>
              <a:gd name="T0" fmla="*/ 0 w 154"/>
              <a:gd name="T1" fmla="*/ 6 h 13"/>
              <a:gd name="T2" fmla="*/ 0 w 154"/>
              <a:gd name="T3" fmla="*/ 13 h 13"/>
              <a:gd name="T4" fmla="*/ 154 w 154"/>
              <a:gd name="T5" fmla="*/ 13 h 13"/>
              <a:gd name="T6" fmla="*/ 154 w 154"/>
              <a:gd name="T7" fmla="*/ 0 h 13"/>
              <a:gd name="T8" fmla="*/ 0 w 154"/>
              <a:gd name="T9" fmla="*/ 0 h 13"/>
              <a:gd name="T10" fmla="*/ 0 w 154"/>
              <a:gd name="T11" fmla="*/ 6 h 13"/>
              <a:gd name="T12" fmla="*/ 0 60000 65536"/>
              <a:gd name="T13" fmla="*/ 0 60000 65536"/>
              <a:gd name="T14" fmla="*/ 0 60000 65536"/>
              <a:gd name="T15" fmla="*/ 0 60000 65536"/>
              <a:gd name="T16" fmla="*/ 0 60000 65536"/>
              <a:gd name="T17" fmla="*/ 0 60000 65536"/>
              <a:gd name="T18" fmla="*/ 0 w 154"/>
              <a:gd name="T19" fmla="*/ 0 h 13"/>
              <a:gd name="T20" fmla="*/ 154 w 15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4" h="13">
                <a:moveTo>
                  <a:pt x="0" y="6"/>
                </a:moveTo>
                <a:lnTo>
                  <a:pt x="0" y="13"/>
                </a:lnTo>
                <a:lnTo>
                  <a:pt x="154" y="13"/>
                </a:lnTo>
                <a:lnTo>
                  <a:pt x="154"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216" name="Freeform 134"/>
          <p:cNvSpPr>
            <a:spLocks/>
          </p:cNvSpPr>
          <p:nvPr/>
        </p:nvSpPr>
        <p:spPr bwMode="auto">
          <a:xfrm>
            <a:off x="3330575" y="4560888"/>
            <a:ext cx="92075" cy="101600"/>
          </a:xfrm>
          <a:custGeom>
            <a:avLst/>
            <a:gdLst>
              <a:gd name="T0" fmla="*/ 55 w 58"/>
              <a:gd name="T1" fmla="*/ 51 h 64"/>
              <a:gd name="T2" fmla="*/ 51 w 58"/>
              <a:gd name="T3" fmla="*/ 49 h 64"/>
              <a:gd name="T4" fmla="*/ 46 w 58"/>
              <a:gd name="T5" fmla="*/ 49 h 64"/>
              <a:gd name="T6" fmla="*/ 42 w 58"/>
              <a:gd name="T7" fmla="*/ 48 h 64"/>
              <a:gd name="T8" fmla="*/ 38 w 58"/>
              <a:gd name="T9" fmla="*/ 45 h 64"/>
              <a:gd name="T10" fmla="*/ 34 w 58"/>
              <a:gd name="T11" fmla="*/ 44 h 64"/>
              <a:gd name="T12" fmla="*/ 30 w 58"/>
              <a:gd name="T13" fmla="*/ 41 h 64"/>
              <a:gd name="T14" fmla="*/ 26 w 58"/>
              <a:gd name="T15" fmla="*/ 38 h 64"/>
              <a:gd name="T16" fmla="*/ 23 w 58"/>
              <a:gd name="T17" fmla="*/ 34 h 64"/>
              <a:gd name="T18" fmla="*/ 21 w 58"/>
              <a:gd name="T19" fmla="*/ 31 h 64"/>
              <a:gd name="T20" fmla="*/ 18 w 58"/>
              <a:gd name="T21" fmla="*/ 27 h 64"/>
              <a:gd name="T22" fmla="*/ 16 w 58"/>
              <a:gd name="T23" fmla="*/ 23 h 64"/>
              <a:gd name="T24" fmla="*/ 14 w 58"/>
              <a:gd name="T25" fmla="*/ 19 h 64"/>
              <a:gd name="T26" fmla="*/ 13 w 58"/>
              <a:gd name="T27" fmla="*/ 13 h 64"/>
              <a:gd name="T28" fmla="*/ 12 w 58"/>
              <a:gd name="T29" fmla="*/ 9 h 64"/>
              <a:gd name="T30" fmla="*/ 12 w 58"/>
              <a:gd name="T31" fmla="*/ 3 h 64"/>
              <a:gd name="T32" fmla="*/ 0 w 58"/>
              <a:gd name="T33" fmla="*/ 0 h 64"/>
              <a:gd name="T34" fmla="*/ 0 w 58"/>
              <a:gd name="T35" fmla="*/ 7 h 64"/>
              <a:gd name="T36" fmla="*/ 0 w 58"/>
              <a:gd name="T37" fmla="*/ 13 h 64"/>
              <a:gd name="T38" fmla="*/ 3 w 58"/>
              <a:gd name="T39" fmla="*/ 20 h 64"/>
              <a:gd name="T40" fmla="*/ 4 w 58"/>
              <a:gd name="T41" fmla="*/ 26 h 64"/>
              <a:gd name="T42" fmla="*/ 6 w 58"/>
              <a:gd name="T43" fmla="*/ 31 h 64"/>
              <a:gd name="T44" fmla="*/ 9 w 58"/>
              <a:gd name="T45" fmla="*/ 35 h 64"/>
              <a:gd name="T46" fmla="*/ 13 w 58"/>
              <a:gd name="T47" fmla="*/ 41 h 64"/>
              <a:gd name="T48" fmla="*/ 17 w 58"/>
              <a:gd name="T49" fmla="*/ 45 h 64"/>
              <a:gd name="T50" fmla="*/ 21 w 58"/>
              <a:gd name="T51" fmla="*/ 49 h 64"/>
              <a:gd name="T52" fmla="*/ 25 w 58"/>
              <a:gd name="T53" fmla="*/ 52 h 64"/>
              <a:gd name="T54" fmla="*/ 30 w 58"/>
              <a:gd name="T55" fmla="*/ 55 h 64"/>
              <a:gd name="T56" fmla="*/ 35 w 58"/>
              <a:gd name="T57" fmla="*/ 58 h 64"/>
              <a:gd name="T58" fmla="*/ 41 w 58"/>
              <a:gd name="T59" fmla="*/ 61 h 64"/>
              <a:gd name="T60" fmla="*/ 46 w 58"/>
              <a:gd name="T61" fmla="*/ 62 h 64"/>
              <a:gd name="T62" fmla="*/ 51 w 58"/>
              <a:gd name="T63" fmla="*/ 64 h 64"/>
              <a:gd name="T64" fmla="*/ 58 w 58"/>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58" y="51"/>
                </a:moveTo>
                <a:lnTo>
                  <a:pt x="55" y="51"/>
                </a:lnTo>
                <a:lnTo>
                  <a:pt x="52" y="51"/>
                </a:lnTo>
                <a:lnTo>
                  <a:pt x="51" y="49"/>
                </a:lnTo>
                <a:lnTo>
                  <a:pt x="48" y="49"/>
                </a:lnTo>
                <a:lnTo>
                  <a:pt x="46" y="49"/>
                </a:lnTo>
                <a:lnTo>
                  <a:pt x="43" y="48"/>
                </a:lnTo>
                <a:lnTo>
                  <a:pt x="42" y="48"/>
                </a:lnTo>
                <a:lnTo>
                  <a:pt x="39" y="47"/>
                </a:lnTo>
                <a:lnTo>
                  <a:pt x="38" y="45"/>
                </a:lnTo>
                <a:lnTo>
                  <a:pt x="35" y="45"/>
                </a:lnTo>
                <a:lnTo>
                  <a:pt x="34" y="44"/>
                </a:lnTo>
                <a:lnTo>
                  <a:pt x="31" y="42"/>
                </a:lnTo>
                <a:lnTo>
                  <a:pt x="30" y="41"/>
                </a:lnTo>
                <a:lnTo>
                  <a:pt x="27" y="40"/>
                </a:lnTo>
                <a:lnTo>
                  <a:pt x="26" y="38"/>
                </a:lnTo>
                <a:lnTo>
                  <a:pt x="25" y="35"/>
                </a:lnTo>
                <a:lnTo>
                  <a:pt x="23" y="34"/>
                </a:lnTo>
                <a:lnTo>
                  <a:pt x="22" y="33"/>
                </a:lnTo>
                <a:lnTo>
                  <a:pt x="21" y="31"/>
                </a:lnTo>
                <a:lnTo>
                  <a:pt x="20" y="28"/>
                </a:lnTo>
                <a:lnTo>
                  <a:pt x="18" y="27"/>
                </a:lnTo>
                <a:lnTo>
                  <a:pt x="17" y="24"/>
                </a:lnTo>
                <a:lnTo>
                  <a:pt x="16" y="23"/>
                </a:lnTo>
                <a:lnTo>
                  <a:pt x="14" y="20"/>
                </a:lnTo>
                <a:lnTo>
                  <a:pt x="14" y="19"/>
                </a:lnTo>
                <a:lnTo>
                  <a:pt x="13" y="16"/>
                </a:lnTo>
                <a:lnTo>
                  <a:pt x="13" y="13"/>
                </a:lnTo>
                <a:lnTo>
                  <a:pt x="12" y="12"/>
                </a:lnTo>
                <a:lnTo>
                  <a:pt x="12" y="9"/>
                </a:lnTo>
                <a:lnTo>
                  <a:pt x="12" y="6"/>
                </a:lnTo>
                <a:lnTo>
                  <a:pt x="12" y="3"/>
                </a:lnTo>
                <a:lnTo>
                  <a:pt x="12" y="0"/>
                </a:lnTo>
                <a:lnTo>
                  <a:pt x="0" y="0"/>
                </a:lnTo>
                <a:lnTo>
                  <a:pt x="0" y="5"/>
                </a:lnTo>
                <a:lnTo>
                  <a:pt x="0" y="7"/>
                </a:lnTo>
                <a:lnTo>
                  <a:pt x="0" y="10"/>
                </a:lnTo>
                <a:lnTo>
                  <a:pt x="0" y="13"/>
                </a:lnTo>
                <a:lnTo>
                  <a:pt x="1" y="17"/>
                </a:lnTo>
                <a:lnTo>
                  <a:pt x="3" y="20"/>
                </a:lnTo>
                <a:lnTo>
                  <a:pt x="3" y="23"/>
                </a:lnTo>
                <a:lnTo>
                  <a:pt x="4" y="26"/>
                </a:lnTo>
                <a:lnTo>
                  <a:pt x="5" y="28"/>
                </a:lnTo>
                <a:lnTo>
                  <a:pt x="6" y="31"/>
                </a:lnTo>
                <a:lnTo>
                  <a:pt x="8" y="33"/>
                </a:lnTo>
                <a:lnTo>
                  <a:pt x="9" y="35"/>
                </a:lnTo>
                <a:lnTo>
                  <a:pt x="10" y="38"/>
                </a:lnTo>
                <a:lnTo>
                  <a:pt x="13" y="41"/>
                </a:lnTo>
                <a:lnTo>
                  <a:pt x="14" y="42"/>
                </a:lnTo>
                <a:lnTo>
                  <a:pt x="17" y="45"/>
                </a:lnTo>
                <a:lnTo>
                  <a:pt x="18" y="47"/>
                </a:lnTo>
                <a:lnTo>
                  <a:pt x="21" y="49"/>
                </a:lnTo>
                <a:lnTo>
                  <a:pt x="22" y="51"/>
                </a:lnTo>
                <a:lnTo>
                  <a:pt x="25" y="52"/>
                </a:lnTo>
                <a:lnTo>
                  <a:pt x="27" y="54"/>
                </a:lnTo>
                <a:lnTo>
                  <a:pt x="30" y="55"/>
                </a:lnTo>
                <a:lnTo>
                  <a:pt x="33" y="57"/>
                </a:lnTo>
                <a:lnTo>
                  <a:pt x="35" y="58"/>
                </a:lnTo>
                <a:lnTo>
                  <a:pt x="38" y="59"/>
                </a:lnTo>
                <a:lnTo>
                  <a:pt x="41" y="61"/>
                </a:lnTo>
                <a:lnTo>
                  <a:pt x="43" y="61"/>
                </a:lnTo>
                <a:lnTo>
                  <a:pt x="46" y="62"/>
                </a:lnTo>
                <a:lnTo>
                  <a:pt x="48" y="62"/>
                </a:lnTo>
                <a:lnTo>
                  <a:pt x="51" y="64"/>
                </a:lnTo>
                <a:lnTo>
                  <a:pt x="55" y="64"/>
                </a:lnTo>
                <a:lnTo>
                  <a:pt x="58" y="64"/>
                </a:lnTo>
                <a:lnTo>
                  <a:pt x="58" y="51"/>
                </a:lnTo>
                <a:close/>
              </a:path>
            </a:pathLst>
          </a:custGeom>
          <a:solidFill>
            <a:schemeClr val="tx1"/>
          </a:solidFill>
          <a:ln w="9525">
            <a:solidFill>
              <a:schemeClr val="tx1"/>
            </a:solidFill>
            <a:round/>
            <a:headEnd/>
            <a:tailEnd/>
          </a:ln>
        </p:spPr>
        <p:txBody>
          <a:bodyPr/>
          <a:lstStyle/>
          <a:p>
            <a:endParaRPr lang="en-US"/>
          </a:p>
        </p:txBody>
      </p:sp>
      <p:sp>
        <p:nvSpPr>
          <p:cNvPr id="46217" name="Freeform 135"/>
          <p:cNvSpPr>
            <a:spLocks/>
          </p:cNvSpPr>
          <p:nvPr/>
        </p:nvSpPr>
        <p:spPr bwMode="auto">
          <a:xfrm>
            <a:off x="3422650" y="4560888"/>
            <a:ext cx="90488" cy="101600"/>
          </a:xfrm>
          <a:custGeom>
            <a:avLst/>
            <a:gdLst>
              <a:gd name="T0" fmla="*/ 45 w 57"/>
              <a:gd name="T1" fmla="*/ 3 h 64"/>
              <a:gd name="T2" fmla="*/ 45 w 57"/>
              <a:gd name="T3" fmla="*/ 9 h 64"/>
              <a:gd name="T4" fmla="*/ 44 w 57"/>
              <a:gd name="T5" fmla="*/ 13 h 64"/>
              <a:gd name="T6" fmla="*/ 43 w 57"/>
              <a:gd name="T7" fmla="*/ 19 h 64"/>
              <a:gd name="T8" fmla="*/ 41 w 57"/>
              <a:gd name="T9" fmla="*/ 23 h 64"/>
              <a:gd name="T10" fmla="*/ 39 w 57"/>
              <a:gd name="T11" fmla="*/ 27 h 64"/>
              <a:gd name="T12" fmla="*/ 36 w 57"/>
              <a:gd name="T13" fmla="*/ 31 h 64"/>
              <a:gd name="T14" fmla="*/ 34 w 57"/>
              <a:gd name="T15" fmla="*/ 34 h 64"/>
              <a:gd name="T16" fmla="*/ 31 w 57"/>
              <a:gd name="T17" fmla="*/ 38 h 64"/>
              <a:gd name="T18" fmla="*/ 27 w 57"/>
              <a:gd name="T19" fmla="*/ 41 h 64"/>
              <a:gd name="T20" fmla="*/ 23 w 57"/>
              <a:gd name="T21" fmla="*/ 44 h 64"/>
              <a:gd name="T22" fmla="*/ 19 w 57"/>
              <a:gd name="T23" fmla="*/ 45 h 64"/>
              <a:gd name="T24" fmla="*/ 15 w 57"/>
              <a:gd name="T25" fmla="*/ 48 h 64"/>
              <a:gd name="T26" fmla="*/ 11 w 57"/>
              <a:gd name="T27" fmla="*/ 49 h 64"/>
              <a:gd name="T28" fmla="*/ 6 w 57"/>
              <a:gd name="T29" fmla="*/ 49 h 64"/>
              <a:gd name="T30" fmla="*/ 2 w 57"/>
              <a:gd name="T31" fmla="*/ 51 h 64"/>
              <a:gd name="T32" fmla="*/ 0 w 57"/>
              <a:gd name="T33" fmla="*/ 64 h 64"/>
              <a:gd name="T34" fmla="*/ 5 w 57"/>
              <a:gd name="T35" fmla="*/ 64 h 64"/>
              <a:gd name="T36" fmla="*/ 11 w 57"/>
              <a:gd name="T37" fmla="*/ 62 h 64"/>
              <a:gd name="T38" fmla="*/ 17 w 57"/>
              <a:gd name="T39" fmla="*/ 61 h 64"/>
              <a:gd name="T40" fmla="*/ 22 w 57"/>
              <a:gd name="T41" fmla="*/ 58 h 64"/>
              <a:gd name="T42" fmla="*/ 27 w 57"/>
              <a:gd name="T43" fmla="*/ 55 h 64"/>
              <a:gd name="T44" fmla="*/ 32 w 57"/>
              <a:gd name="T45" fmla="*/ 52 h 64"/>
              <a:gd name="T46" fmla="*/ 36 w 57"/>
              <a:gd name="T47" fmla="*/ 49 h 64"/>
              <a:gd name="T48" fmla="*/ 40 w 57"/>
              <a:gd name="T49" fmla="*/ 45 h 64"/>
              <a:gd name="T50" fmla="*/ 44 w 57"/>
              <a:gd name="T51" fmla="*/ 41 h 64"/>
              <a:gd name="T52" fmla="*/ 48 w 57"/>
              <a:gd name="T53" fmla="*/ 35 h 64"/>
              <a:gd name="T54" fmla="*/ 51 w 57"/>
              <a:gd name="T55" fmla="*/ 31 h 64"/>
              <a:gd name="T56" fmla="*/ 53 w 57"/>
              <a:gd name="T57" fmla="*/ 26 h 64"/>
              <a:gd name="T58" fmla="*/ 54 w 57"/>
              <a:gd name="T59" fmla="*/ 20 h 64"/>
              <a:gd name="T60" fmla="*/ 56 w 57"/>
              <a:gd name="T61" fmla="*/ 13 h 64"/>
              <a:gd name="T62" fmla="*/ 57 w 57"/>
              <a:gd name="T63" fmla="*/ 7 h 64"/>
              <a:gd name="T64" fmla="*/ 57 w 57"/>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45" y="0"/>
                </a:moveTo>
                <a:lnTo>
                  <a:pt x="45" y="3"/>
                </a:lnTo>
                <a:lnTo>
                  <a:pt x="45" y="6"/>
                </a:lnTo>
                <a:lnTo>
                  <a:pt x="45" y="9"/>
                </a:lnTo>
                <a:lnTo>
                  <a:pt x="45" y="12"/>
                </a:lnTo>
                <a:lnTo>
                  <a:pt x="44" y="13"/>
                </a:lnTo>
                <a:lnTo>
                  <a:pt x="44" y="16"/>
                </a:lnTo>
                <a:lnTo>
                  <a:pt x="43" y="19"/>
                </a:lnTo>
                <a:lnTo>
                  <a:pt x="43" y="20"/>
                </a:lnTo>
                <a:lnTo>
                  <a:pt x="41" y="23"/>
                </a:lnTo>
                <a:lnTo>
                  <a:pt x="40" y="24"/>
                </a:lnTo>
                <a:lnTo>
                  <a:pt x="39" y="27"/>
                </a:lnTo>
                <a:lnTo>
                  <a:pt x="37" y="28"/>
                </a:lnTo>
                <a:lnTo>
                  <a:pt x="36" y="31"/>
                </a:lnTo>
                <a:lnTo>
                  <a:pt x="35" y="33"/>
                </a:lnTo>
                <a:lnTo>
                  <a:pt x="34" y="34"/>
                </a:lnTo>
                <a:lnTo>
                  <a:pt x="32" y="35"/>
                </a:lnTo>
                <a:lnTo>
                  <a:pt x="31" y="38"/>
                </a:lnTo>
                <a:lnTo>
                  <a:pt x="28" y="40"/>
                </a:lnTo>
                <a:lnTo>
                  <a:pt x="27" y="41"/>
                </a:lnTo>
                <a:lnTo>
                  <a:pt x="26" y="42"/>
                </a:lnTo>
                <a:lnTo>
                  <a:pt x="23" y="44"/>
                </a:lnTo>
                <a:lnTo>
                  <a:pt x="22" y="45"/>
                </a:lnTo>
                <a:lnTo>
                  <a:pt x="19" y="45"/>
                </a:lnTo>
                <a:lnTo>
                  <a:pt x="18" y="47"/>
                </a:lnTo>
                <a:lnTo>
                  <a:pt x="15" y="48"/>
                </a:lnTo>
                <a:lnTo>
                  <a:pt x="13" y="48"/>
                </a:lnTo>
                <a:lnTo>
                  <a:pt x="11" y="49"/>
                </a:lnTo>
                <a:lnTo>
                  <a:pt x="9" y="49"/>
                </a:lnTo>
                <a:lnTo>
                  <a:pt x="6" y="49"/>
                </a:lnTo>
                <a:lnTo>
                  <a:pt x="5" y="51"/>
                </a:lnTo>
                <a:lnTo>
                  <a:pt x="2" y="51"/>
                </a:lnTo>
                <a:lnTo>
                  <a:pt x="0" y="51"/>
                </a:lnTo>
                <a:lnTo>
                  <a:pt x="0" y="64"/>
                </a:lnTo>
                <a:lnTo>
                  <a:pt x="2" y="64"/>
                </a:lnTo>
                <a:lnTo>
                  <a:pt x="5" y="64"/>
                </a:lnTo>
                <a:lnTo>
                  <a:pt x="9" y="62"/>
                </a:lnTo>
                <a:lnTo>
                  <a:pt x="11" y="62"/>
                </a:lnTo>
                <a:lnTo>
                  <a:pt x="14" y="61"/>
                </a:lnTo>
                <a:lnTo>
                  <a:pt x="17" y="61"/>
                </a:lnTo>
                <a:lnTo>
                  <a:pt x="19" y="59"/>
                </a:lnTo>
                <a:lnTo>
                  <a:pt x="22" y="58"/>
                </a:lnTo>
                <a:lnTo>
                  <a:pt x="24" y="57"/>
                </a:lnTo>
                <a:lnTo>
                  <a:pt x="27" y="55"/>
                </a:lnTo>
                <a:lnTo>
                  <a:pt x="30" y="54"/>
                </a:lnTo>
                <a:lnTo>
                  <a:pt x="32" y="52"/>
                </a:lnTo>
                <a:lnTo>
                  <a:pt x="35" y="51"/>
                </a:lnTo>
                <a:lnTo>
                  <a:pt x="36" y="49"/>
                </a:lnTo>
                <a:lnTo>
                  <a:pt x="39" y="47"/>
                </a:lnTo>
                <a:lnTo>
                  <a:pt x="40" y="45"/>
                </a:lnTo>
                <a:lnTo>
                  <a:pt x="43" y="42"/>
                </a:lnTo>
                <a:lnTo>
                  <a:pt x="44" y="41"/>
                </a:lnTo>
                <a:lnTo>
                  <a:pt x="47" y="38"/>
                </a:lnTo>
                <a:lnTo>
                  <a:pt x="48" y="35"/>
                </a:lnTo>
                <a:lnTo>
                  <a:pt x="49" y="33"/>
                </a:lnTo>
                <a:lnTo>
                  <a:pt x="51" y="31"/>
                </a:lnTo>
                <a:lnTo>
                  <a:pt x="52" y="28"/>
                </a:lnTo>
                <a:lnTo>
                  <a:pt x="53" y="26"/>
                </a:lnTo>
                <a:lnTo>
                  <a:pt x="54" y="23"/>
                </a:lnTo>
                <a:lnTo>
                  <a:pt x="54" y="20"/>
                </a:lnTo>
                <a:lnTo>
                  <a:pt x="56" y="17"/>
                </a:lnTo>
                <a:lnTo>
                  <a:pt x="56" y="13"/>
                </a:lnTo>
                <a:lnTo>
                  <a:pt x="57" y="10"/>
                </a:lnTo>
                <a:lnTo>
                  <a:pt x="57" y="7"/>
                </a:lnTo>
                <a:lnTo>
                  <a:pt x="57" y="5"/>
                </a:lnTo>
                <a:lnTo>
                  <a:pt x="57" y="0"/>
                </a:lnTo>
                <a:lnTo>
                  <a:pt x="45" y="0"/>
                </a:lnTo>
                <a:close/>
              </a:path>
            </a:pathLst>
          </a:custGeom>
          <a:solidFill>
            <a:schemeClr val="tx1"/>
          </a:solidFill>
          <a:ln w="9525">
            <a:solidFill>
              <a:schemeClr val="tx1"/>
            </a:solidFill>
            <a:round/>
            <a:headEnd/>
            <a:tailEnd/>
          </a:ln>
        </p:spPr>
        <p:txBody>
          <a:bodyPr/>
          <a:lstStyle/>
          <a:p>
            <a:endParaRPr lang="en-US"/>
          </a:p>
        </p:txBody>
      </p:sp>
      <p:sp>
        <p:nvSpPr>
          <p:cNvPr id="46218" name="Freeform 136"/>
          <p:cNvSpPr>
            <a:spLocks/>
          </p:cNvSpPr>
          <p:nvPr/>
        </p:nvSpPr>
        <p:spPr bwMode="auto">
          <a:xfrm>
            <a:off x="3255963" y="4560888"/>
            <a:ext cx="93662" cy="101600"/>
          </a:xfrm>
          <a:custGeom>
            <a:avLst/>
            <a:gdLst>
              <a:gd name="T0" fmla="*/ 2 w 59"/>
              <a:gd name="T1" fmla="*/ 64 h 64"/>
              <a:gd name="T2" fmla="*/ 9 w 59"/>
              <a:gd name="T3" fmla="*/ 62 h 64"/>
              <a:gd name="T4" fmla="*/ 14 w 59"/>
              <a:gd name="T5" fmla="*/ 61 h 64"/>
              <a:gd name="T6" fmla="*/ 19 w 59"/>
              <a:gd name="T7" fmla="*/ 59 h 64"/>
              <a:gd name="T8" fmla="*/ 25 w 59"/>
              <a:gd name="T9" fmla="*/ 57 h 64"/>
              <a:gd name="T10" fmla="*/ 30 w 59"/>
              <a:gd name="T11" fmla="*/ 54 h 64"/>
              <a:gd name="T12" fmla="*/ 35 w 59"/>
              <a:gd name="T13" fmla="*/ 51 h 64"/>
              <a:gd name="T14" fmla="*/ 39 w 59"/>
              <a:gd name="T15" fmla="*/ 47 h 64"/>
              <a:gd name="T16" fmla="*/ 43 w 59"/>
              <a:gd name="T17" fmla="*/ 42 h 64"/>
              <a:gd name="T18" fmla="*/ 47 w 59"/>
              <a:gd name="T19" fmla="*/ 38 h 64"/>
              <a:gd name="T20" fmla="*/ 50 w 59"/>
              <a:gd name="T21" fmla="*/ 33 h 64"/>
              <a:gd name="T22" fmla="*/ 52 w 59"/>
              <a:gd name="T23" fmla="*/ 28 h 64"/>
              <a:gd name="T24" fmla="*/ 55 w 59"/>
              <a:gd name="T25" fmla="*/ 23 h 64"/>
              <a:gd name="T26" fmla="*/ 56 w 59"/>
              <a:gd name="T27" fmla="*/ 17 h 64"/>
              <a:gd name="T28" fmla="*/ 57 w 59"/>
              <a:gd name="T29" fmla="*/ 10 h 64"/>
              <a:gd name="T30" fmla="*/ 57 w 59"/>
              <a:gd name="T31" fmla="*/ 5 h 64"/>
              <a:gd name="T32" fmla="*/ 47 w 59"/>
              <a:gd name="T33" fmla="*/ 0 h 64"/>
              <a:gd name="T34" fmla="*/ 46 w 59"/>
              <a:gd name="T35" fmla="*/ 6 h 64"/>
              <a:gd name="T36" fmla="*/ 46 w 59"/>
              <a:gd name="T37" fmla="*/ 12 h 64"/>
              <a:gd name="T38" fmla="*/ 44 w 59"/>
              <a:gd name="T39" fmla="*/ 16 h 64"/>
              <a:gd name="T40" fmla="*/ 43 w 59"/>
              <a:gd name="T41" fmla="*/ 20 h 64"/>
              <a:gd name="T42" fmla="*/ 40 w 59"/>
              <a:gd name="T43" fmla="*/ 24 h 64"/>
              <a:gd name="T44" fmla="*/ 38 w 59"/>
              <a:gd name="T45" fmla="*/ 28 h 64"/>
              <a:gd name="T46" fmla="*/ 35 w 59"/>
              <a:gd name="T47" fmla="*/ 33 h 64"/>
              <a:gd name="T48" fmla="*/ 33 w 59"/>
              <a:gd name="T49" fmla="*/ 35 h 64"/>
              <a:gd name="T50" fmla="*/ 30 w 59"/>
              <a:gd name="T51" fmla="*/ 40 h 64"/>
              <a:gd name="T52" fmla="*/ 26 w 59"/>
              <a:gd name="T53" fmla="*/ 42 h 64"/>
              <a:gd name="T54" fmla="*/ 22 w 59"/>
              <a:gd name="T55" fmla="*/ 45 h 64"/>
              <a:gd name="T56" fmla="*/ 18 w 59"/>
              <a:gd name="T57" fmla="*/ 47 h 64"/>
              <a:gd name="T58" fmla="*/ 14 w 59"/>
              <a:gd name="T59" fmla="*/ 48 h 64"/>
              <a:gd name="T60" fmla="*/ 9 w 59"/>
              <a:gd name="T61" fmla="*/ 49 h 64"/>
              <a:gd name="T62" fmla="*/ 5 w 59"/>
              <a:gd name="T63" fmla="*/ 51 h 64"/>
              <a:gd name="T64" fmla="*/ 0 w 59"/>
              <a:gd name="T65" fmla="*/ 51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0" y="64"/>
                </a:moveTo>
                <a:lnTo>
                  <a:pt x="2" y="64"/>
                </a:lnTo>
                <a:lnTo>
                  <a:pt x="6" y="64"/>
                </a:lnTo>
                <a:lnTo>
                  <a:pt x="9" y="62"/>
                </a:lnTo>
                <a:lnTo>
                  <a:pt x="12" y="62"/>
                </a:lnTo>
                <a:lnTo>
                  <a:pt x="14" y="61"/>
                </a:lnTo>
                <a:lnTo>
                  <a:pt x="17" y="61"/>
                </a:lnTo>
                <a:lnTo>
                  <a:pt x="19" y="59"/>
                </a:lnTo>
                <a:lnTo>
                  <a:pt x="22" y="58"/>
                </a:lnTo>
                <a:lnTo>
                  <a:pt x="25" y="57"/>
                </a:lnTo>
                <a:lnTo>
                  <a:pt x="27" y="55"/>
                </a:lnTo>
                <a:lnTo>
                  <a:pt x="30" y="54"/>
                </a:lnTo>
                <a:lnTo>
                  <a:pt x="33" y="52"/>
                </a:lnTo>
                <a:lnTo>
                  <a:pt x="35" y="51"/>
                </a:lnTo>
                <a:lnTo>
                  <a:pt x="36" y="49"/>
                </a:lnTo>
                <a:lnTo>
                  <a:pt x="39" y="47"/>
                </a:lnTo>
                <a:lnTo>
                  <a:pt x="42" y="45"/>
                </a:lnTo>
                <a:lnTo>
                  <a:pt x="43" y="42"/>
                </a:lnTo>
                <a:lnTo>
                  <a:pt x="44" y="41"/>
                </a:lnTo>
                <a:lnTo>
                  <a:pt x="47" y="38"/>
                </a:lnTo>
                <a:lnTo>
                  <a:pt x="48" y="35"/>
                </a:lnTo>
                <a:lnTo>
                  <a:pt x="50" y="33"/>
                </a:lnTo>
                <a:lnTo>
                  <a:pt x="51" y="31"/>
                </a:lnTo>
                <a:lnTo>
                  <a:pt x="52" y="28"/>
                </a:lnTo>
                <a:lnTo>
                  <a:pt x="53" y="26"/>
                </a:lnTo>
                <a:lnTo>
                  <a:pt x="55" y="23"/>
                </a:lnTo>
                <a:lnTo>
                  <a:pt x="56" y="20"/>
                </a:lnTo>
                <a:lnTo>
                  <a:pt x="56" y="17"/>
                </a:lnTo>
                <a:lnTo>
                  <a:pt x="57" y="13"/>
                </a:lnTo>
                <a:lnTo>
                  <a:pt x="57" y="10"/>
                </a:lnTo>
                <a:lnTo>
                  <a:pt x="57" y="7"/>
                </a:lnTo>
                <a:lnTo>
                  <a:pt x="57" y="5"/>
                </a:lnTo>
                <a:lnTo>
                  <a:pt x="59" y="0"/>
                </a:lnTo>
                <a:lnTo>
                  <a:pt x="47" y="0"/>
                </a:lnTo>
                <a:lnTo>
                  <a:pt x="47" y="3"/>
                </a:lnTo>
                <a:lnTo>
                  <a:pt x="46" y="6"/>
                </a:lnTo>
                <a:lnTo>
                  <a:pt x="46" y="9"/>
                </a:lnTo>
                <a:lnTo>
                  <a:pt x="46" y="12"/>
                </a:lnTo>
                <a:lnTo>
                  <a:pt x="44" y="13"/>
                </a:lnTo>
                <a:lnTo>
                  <a:pt x="44" y="16"/>
                </a:lnTo>
                <a:lnTo>
                  <a:pt x="43" y="19"/>
                </a:lnTo>
                <a:lnTo>
                  <a:pt x="43" y="20"/>
                </a:lnTo>
                <a:lnTo>
                  <a:pt x="42" y="23"/>
                </a:lnTo>
                <a:lnTo>
                  <a:pt x="40" y="24"/>
                </a:lnTo>
                <a:lnTo>
                  <a:pt x="39" y="27"/>
                </a:lnTo>
                <a:lnTo>
                  <a:pt x="38" y="28"/>
                </a:lnTo>
                <a:lnTo>
                  <a:pt x="38" y="31"/>
                </a:lnTo>
                <a:lnTo>
                  <a:pt x="35" y="33"/>
                </a:lnTo>
                <a:lnTo>
                  <a:pt x="34" y="34"/>
                </a:lnTo>
                <a:lnTo>
                  <a:pt x="33" y="35"/>
                </a:lnTo>
                <a:lnTo>
                  <a:pt x="31" y="38"/>
                </a:lnTo>
                <a:lnTo>
                  <a:pt x="30" y="40"/>
                </a:lnTo>
                <a:lnTo>
                  <a:pt x="27" y="41"/>
                </a:lnTo>
                <a:lnTo>
                  <a:pt x="26" y="42"/>
                </a:lnTo>
                <a:lnTo>
                  <a:pt x="23" y="44"/>
                </a:lnTo>
                <a:lnTo>
                  <a:pt x="22" y="45"/>
                </a:lnTo>
                <a:lnTo>
                  <a:pt x="19" y="45"/>
                </a:lnTo>
                <a:lnTo>
                  <a:pt x="18" y="47"/>
                </a:lnTo>
                <a:lnTo>
                  <a:pt x="16" y="48"/>
                </a:lnTo>
                <a:lnTo>
                  <a:pt x="14" y="48"/>
                </a:lnTo>
                <a:lnTo>
                  <a:pt x="12" y="49"/>
                </a:lnTo>
                <a:lnTo>
                  <a:pt x="9" y="49"/>
                </a:lnTo>
                <a:lnTo>
                  <a:pt x="8" y="49"/>
                </a:lnTo>
                <a:lnTo>
                  <a:pt x="5" y="51"/>
                </a:lnTo>
                <a:lnTo>
                  <a:pt x="2" y="51"/>
                </a:lnTo>
                <a:lnTo>
                  <a:pt x="0" y="51"/>
                </a:lnTo>
                <a:lnTo>
                  <a:pt x="0" y="64"/>
                </a:lnTo>
                <a:close/>
              </a:path>
            </a:pathLst>
          </a:custGeom>
          <a:solidFill>
            <a:schemeClr val="tx1"/>
          </a:solidFill>
          <a:ln w="9525">
            <a:solidFill>
              <a:schemeClr val="tx1"/>
            </a:solidFill>
            <a:round/>
            <a:headEnd/>
            <a:tailEnd/>
          </a:ln>
        </p:spPr>
        <p:txBody>
          <a:bodyPr/>
          <a:lstStyle/>
          <a:p>
            <a:endParaRPr lang="en-US"/>
          </a:p>
        </p:txBody>
      </p:sp>
      <p:sp>
        <p:nvSpPr>
          <p:cNvPr id="46219" name="Freeform 137"/>
          <p:cNvSpPr>
            <a:spLocks/>
          </p:cNvSpPr>
          <p:nvPr/>
        </p:nvSpPr>
        <p:spPr bwMode="auto">
          <a:xfrm>
            <a:off x="3163888" y="4560888"/>
            <a:ext cx="92075" cy="101600"/>
          </a:xfrm>
          <a:custGeom>
            <a:avLst/>
            <a:gdLst>
              <a:gd name="T0" fmla="*/ 0 w 58"/>
              <a:gd name="T1" fmla="*/ 5 h 64"/>
              <a:gd name="T2" fmla="*/ 0 w 58"/>
              <a:gd name="T3" fmla="*/ 10 h 64"/>
              <a:gd name="T4" fmla="*/ 2 w 58"/>
              <a:gd name="T5" fmla="*/ 17 h 64"/>
              <a:gd name="T6" fmla="*/ 3 w 58"/>
              <a:gd name="T7" fmla="*/ 23 h 64"/>
              <a:gd name="T8" fmla="*/ 5 w 58"/>
              <a:gd name="T9" fmla="*/ 28 h 64"/>
              <a:gd name="T10" fmla="*/ 8 w 58"/>
              <a:gd name="T11" fmla="*/ 33 h 64"/>
              <a:gd name="T12" fmla="*/ 12 w 58"/>
              <a:gd name="T13" fmla="*/ 38 h 64"/>
              <a:gd name="T14" fmla="*/ 15 w 58"/>
              <a:gd name="T15" fmla="*/ 42 h 64"/>
              <a:gd name="T16" fmla="*/ 19 w 58"/>
              <a:gd name="T17" fmla="*/ 47 h 64"/>
              <a:gd name="T18" fmla="*/ 24 w 58"/>
              <a:gd name="T19" fmla="*/ 51 h 64"/>
              <a:gd name="T20" fmla="*/ 28 w 58"/>
              <a:gd name="T21" fmla="*/ 54 h 64"/>
              <a:gd name="T22" fmla="*/ 33 w 58"/>
              <a:gd name="T23" fmla="*/ 57 h 64"/>
              <a:gd name="T24" fmla="*/ 38 w 58"/>
              <a:gd name="T25" fmla="*/ 59 h 64"/>
              <a:gd name="T26" fmla="*/ 43 w 58"/>
              <a:gd name="T27" fmla="*/ 61 h 64"/>
              <a:gd name="T28" fmla="*/ 49 w 58"/>
              <a:gd name="T29" fmla="*/ 62 h 64"/>
              <a:gd name="T30" fmla="*/ 55 w 58"/>
              <a:gd name="T31" fmla="*/ 64 h 64"/>
              <a:gd name="T32" fmla="*/ 58 w 58"/>
              <a:gd name="T33" fmla="*/ 51 h 64"/>
              <a:gd name="T34" fmla="*/ 54 w 58"/>
              <a:gd name="T35" fmla="*/ 51 h 64"/>
              <a:gd name="T36" fmla="*/ 49 w 58"/>
              <a:gd name="T37" fmla="*/ 49 h 64"/>
              <a:gd name="T38" fmla="*/ 45 w 58"/>
              <a:gd name="T39" fmla="*/ 48 h 64"/>
              <a:gd name="T40" fmla="*/ 39 w 58"/>
              <a:gd name="T41" fmla="*/ 47 h 64"/>
              <a:gd name="T42" fmla="*/ 36 w 58"/>
              <a:gd name="T43" fmla="*/ 45 h 64"/>
              <a:gd name="T44" fmla="*/ 32 w 58"/>
              <a:gd name="T45" fmla="*/ 42 h 64"/>
              <a:gd name="T46" fmla="*/ 29 w 58"/>
              <a:gd name="T47" fmla="*/ 40 h 64"/>
              <a:gd name="T48" fmla="*/ 25 w 58"/>
              <a:gd name="T49" fmla="*/ 35 h 64"/>
              <a:gd name="T50" fmla="*/ 22 w 58"/>
              <a:gd name="T51" fmla="*/ 33 h 64"/>
              <a:gd name="T52" fmla="*/ 20 w 58"/>
              <a:gd name="T53" fmla="*/ 28 h 64"/>
              <a:gd name="T54" fmla="*/ 17 w 58"/>
              <a:gd name="T55" fmla="*/ 24 h 64"/>
              <a:gd name="T56" fmla="*/ 15 w 58"/>
              <a:gd name="T57" fmla="*/ 20 h 64"/>
              <a:gd name="T58" fmla="*/ 13 w 58"/>
              <a:gd name="T59" fmla="*/ 16 h 64"/>
              <a:gd name="T60" fmla="*/ 12 w 58"/>
              <a:gd name="T61" fmla="*/ 12 h 64"/>
              <a:gd name="T62" fmla="*/ 12 w 58"/>
              <a:gd name="T63" fmla="*/ 6 h 64"/>
              <a:gd name="T64" fmla="*/ 12 w 58"/>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0" y="0"/>
                </a:moveTo>
                <a:lnTo>
                  <a:pt x="0" y="5"/>
                </a:lnTo>
                <a:lnTo>
                  <a:pt x="0" y="7"/>
                </a:lnTo>
                <a:lnTo>
                  <a:pt x="0" y="10"/>
                </a:lnTo>
                <a:lnTo>
                  <a:pt x="2" y="13"/>
                </a:lnTo>
                <a:lnTo>
                  <a:pt x="2" y="17"/>
                </a:lnTo>
                <a:lnTo>
                  <a:pt x="3" y="20"/>
                </a:lnTo>
                <a:lnTo>
                  <a:pt x="3" y="23"/>
                </a:lnTo>
                <a:lnTo>
                  <a:pt x="4" y="26"/>
                </a:lnTo>
                <a:lnTo>
                  <a:pt x="5" y="28"/>
                </a:lnTo>
                <a:lnTo>
                  <a:pt x="7" y="31"/>
                </a:lnTo>
                <a:lnTo>
                  <a:pt x="8" y="33"/>
                </a:lnTo>
                <a:lnTo>
                  <a:pt x="9" y="35"/>
                </a:lnTo>
                <a:lnTo>
                  <a:pt x="12" y="38"/>
                </a:lnTo>
                <a:lnTo>
                  <a:pt x="13" y="41"/>
                </a:lnTo>
                <a:lnTo>
                  <a:pt x="15" y="42"/>
                </a:lnTo>
                <a:lnTo>
                  <a:pt x="17" y="45"/>
                </a:lnTo>
                <a:lnTo>
                  <a:pt x="19" y="47"/>
                </a:lnTo>
                <a:lnTo>
                  <a:pt x="21" y="49"/>
                </a:lnTo>
                <a:lnTo>
                  <a:pt x="24" y="51"/>
                </a:lnTo>
                <a:lnTo>
                  <a:pt x="25" y="52"/>
                </a:lnTo>
                <a:lnTo>
                  <a:pt x="28" y="54"/>
                </a:lnTo>
                <a:lnTo>
                  <a:pt x="30" y="55"/>
                </a:lnTo>
                <a:lnTo>
                  <a:pt x="33" y="57"/>
                </a:lnTo>
                <a:lnTo>
                  <a:pt x="36" y="58"/>
                </a:lnTo>
                <a:lnTo>
                  <a:pt x="38" y="59"/>
                </a:lnTo>
                <a:lnTo>
                  <a:pt x="41" y="61"/>
                </a:lnTo>
                <a:lnTo>
                  <a:pt x="43" y="61"/>
                </a:lnTo>
                <a:lnTo>
                  <a:pt x="46" y="62"/>
                </a:lnTo>
                <a:lnTo>
                  <a:pt x="49" y="62"/>
                </a:lnTo>
                <a:lnTo>
                  <a:pt x="53" y="64"/>
                </a:lnTo>
                <a:lnTo>
                  <a:pt x="55" y="64"/>
                </a:lnTo>
                <a:lnTo>
                  <a:pt x="58" y="64"/>
                </a:lnTo>
                <a:lnTo>
                  <a:pt x="58" y="51"/>
                </a:lnTo>
                <a:lnTo>
                  <a:pt x="55" y="51"/>
                </a:lnTo>
                <a:lnTo>
                  <a:pt x="54" y="51"/>
                </a:lnTo>
                <a:lnTo>
                  <a:pt x="51" y="49"/>
                </a:lnTo>
                <a:lnTo>
                  <a:pt x="49" y="49"/>
                </a:lnTo>
                <a:lnTo>
                  <a:pt x="46" y="49"/>
                </a:lnTo>
                <a:lnTo>
                  <a:pt x="45" y="48"/>
                </a:lnTo>
                <a:lnTo>
                  <a:pt x="42" y="48"/>
                </a:lnTo>
                <a:lnTo>
                  <a:pt x="39" y="47"/>
                </a:lnTo>
                <a:lnTo>
                  <a:pt x="38" y="45"/>
                </a:lnTo>
                <a:lnTo>
                  <a:pt x="36" y="45"/>
                </a:lnTo>
                <a:lnTo>
                  <a:pt x="34" y="44"/>
                </a:lnTo>
                <a:lnTo>
                  <a:pt x="32" y="42"/>
                </a:lnTo>
                <a:lnTo>
                  <a:pt x="30" y="41"/>
                </a:lnTo>
                <a:lnTo>
                  <a:pt x="29" y="40"/>
                </a:lnTo>
                <a:lnTo>
                  <a:pt x="26" y="38"/>
                </a:lnTo>
                <a:lnTo>
                  <a:pt x="25" y="35"/>
                </a:lnTo>
                <a:lnTo>
                  <a:pt x="24" y="34"/>
                </a:lnTo>
                <a:lnTo>
                  <a:pt x="22" y="33"/>
                </a:lnTo>
                <a:lnTo>
                  <a:pt x="21" y="31"/>
                </a:lnTo>
                <a:lnTo>
                  <a:pt x="20" y="28"/>
                </a:lnTo>
                <a:lnTo>
                  <a:pt x="19" y="27"/>
                </a:lnTo>
                <a:lnTo>
                  <a:pt x="17" y="24"/>
                </a:lnTo>
                <a:lnTo>
                  <a:pt x="16" y="23"/>
                </a:lnTo>
                <a:lnTo>
                  <a:pt x="15" y="20"/>
                </a:lnTo>
                <a:lnTo>
                  <a:pt x="15" y="19"/>
                </a:lnTo>
                <a:lnTo>
                  <a:pt x="13" y="16"/>
                </a:lnTo>
                <a:lnTo>
                  <a:pt x="13" y="13"/>
                </a:lnTo>
                <a:lnTo>
                  <a:pt x="12" y="12"/>
                </a:lnTo>
                <a:lnTo>
                  <a:pt x="12" y="9"/>
                </a:lnTo>
                <a:lnTo>
                  <a:pt x="12" y="6"/>
                </a:lnTo>
                <a:lnTo>
                  <a:pt x="12" y="3"/>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46220" name="Freeform 138"/>
          <p:cNvSpPr>
            <a:spLocks/>
          </p:cNvSpPr>
          <p:nvPr/>
        </p:nvSpPr>
        <p:spPr bwMode="auto">
          <a:xfrm>
            <a:off x="2997200" y="4560888"/>
            <a:ext cx="92075" cy="101600"/>
          </a:xfrm>
          <a:custGeom>
            <a:avLst/>
            <a:gdLst>
              <a:gd name="T0" fmla="*/ 55 w 58"/>
              <a:gd name="T1" fmla="*/ 51 h 64"/>
              <a:gd name="T2" fmla="*/ 52 w 58"/>
              <a:gd name="T3" fmla="*/ 49 h 64"/>
              <a:gd name="T4" fmla="*/ 46 w 58"/>
              <a:gd name="T5" fmla="*/ 49 h 64"/>
              <a:gd name="T6" fmla="*/ 42 w 58"/>
              <a:gd name="T7" fmla="*/ 48 h 64"/>
              <a:gd name="T8" fmla="*/ 38 w 58"/>
              <a:gd name="T9" fmla="*/ 45 h 64"/>
              <a:gd name="T10" fmla="*/ 35 w 58"/>
              <a:gd name="T11" fmla="*/ 44 h 64"/>
              <a:gd name="T12" fmla="*/ 31 w 58"/>
              <a:gd name="T13" fmla="*/ 41 h 64"/>
              <a:gd name="T14" fmla="*/ 28 w 58"/>
              <a:gd name="T15" fmla="*/ 38 h 64"/>
              <a:gd name="T16" fmla="*/ 24 w 58"/>
              <a:gd name="T17" fmla="*/ 34 h 64"/>
              <a:gd name="T18" fmla="*/ 21 w 58"/>
              <a:gd name="T19" fmla="*/ 31 h 64"/>
              <a:gd name="T20" fmla="*/ 19 w 58"/>
              <a:gd name="T21" fmla="*/ 27 h 64"/>
              <a:gd name="T22" fmla="*/ 16 w 58"/>
              <a:gd name="T23" fmla="*/ 23 h 64"/>
              <a:gd name="T24" fmla="*/ 15 w 58"/>
              <a:gd name="T25" fmla="*/ 19 h 64"/>
              <a:gd name="T26" fmla="*/ 14 w 58"/>
              <a:gd name="T27" fmla="*/ 13 h 64"/>
              <a:gd name="T28" fmla="*/ 12 w 58"/>
              <a:gd name="T29" fmla="*/ 9 h 64"/>
              <a:gd name="T30" fmla="*/ 12 w 58"/>
              <a:gd name="T31" fmla="*/ 3 h 64"/>
              <a:gd name="T32" fmla="*/ 0 w 58"/>
              <a:gd name="T33" fmla="*/ 0 h 64"/>
              <a:gd name="T34" fmla="*/ 0 w 58"/>
              <a:gd name="T35" fmla="*/ 7 h 64"/>
              <a:gd name="T36" fmla="*/ 2 w 58"/>
              <a:gd name="T37" fmla="*/ 13 h 64"/>
              <a:gd name="T38" fmla="*/ 3 w 58"/>
              <a:gd name="T39" fmla="*/ 20 h 64"/>
              <a:gd name="T40" fmla="*/ 4 w 58"/>
              <a:gd name="T41" fmla="*/ 26 h 64"/>
              <a:gd name="T42" fmla="*/ 7 w 58"/>
              <a:gd name="T43" fmla="*/ 31 h 64"/>
              <a:gd name="T44" fmla="*/ 10 w 58"/>
              <a:gd name="T45" fmla="*/ 35 h 64"/>
              <a:gd name="T46" fmla="*/ 14 w 58"/>
              <a:gd name="T47" fmla="*/ 41 h 64"/>
              <a:gd name="T48" fmla="*/ 18 w 58"/>
              <a:gd name="T49" fmla="*/ 45 h 64"/>
              <a:gd name="T50" fmla="*/ 21 w 58"/>
              <a:gd name="T51" fmla="*/ 49 h 64"/>
              <a:gd name="T52" fmla="*/ 27 w 58"/>
              <a:gd name="T53" fmla="*/ 52 h 64"/>
              <a:gd name="T54" fmla="*/ 31 w 58"/>
              <a:gd name="T55" fmla="*/ 55 h 64"/>
              <a:gd name="T56" fmla="*/ 36 w 58"/>
              <a:gd name="T57" fmla="*/ 58 h 64"/>
              <a:gd name="T58" fmla="*/ 41 w 58"/>
              <a:gd name="T59" fmla="*/ 61 h 64"/>
              <a:gd name="T60" fmla="*/ 46 w 58"/>
              <a:gd name="T61" fmla="*/ 62 h 64"/>
              <a:gd name="T62" fmla="*/ 53 w 58"/>
              <a:gd name="T63" fmla="*/ 64 h 64"/>
              <a:gd name="T64" fmla="*/ 58 w 58"/>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58" y="51"/>
                </a:moveTo>
                <a:lnTo>
                  <a:pt x="55" y="51"/>
                </a:lnTo>
                <a:lnTo>
                  <a:pt x="54" y="51"/>
                </a:lnTo>
                <a:lnTo>
                  <a:pt x="52" y="49"/>
                </a:lnTo>
                <a:lnTo>
                  <a:pt x="49" y="49"/>
                </a:lnTo>
                <a:lnTo>
                  <a:pt x="46" y="49"/>
                </a:lnTo>
                <a:lnTo>
                  <a:pt x="45" y="48"/>
                </a:lnTo>
                <a:lnTo>
                  <a:pt x="42" y="48"/>
                </a:lnTo>
                <a:lnTo>
                  <a:pt x="41" y="47"/>
                </a:lnTo>
                <a:lnTo>
                  <a:pt x="38" y="45"/>
                </a:lnTo>
                <a:lnTo>
                  <a:pt x="36" y="45"/>
                </a:lnTo>
                <a:lnTo>
                  <a:pt x="35" y="44"/>
                </a:lnTo>
                <a:lnTo>
                  <a:pt x="33" y="42"/>
                </a:lnTo>
                <a:lnTo>
                  <a:pt x="31" y="41"/>
                </a:lnTo>
                <a:lnTo>
                  <a:pt x="29" y="40"/>
                </a:lnTo>
                <a:lnTo>
                  <a:pt x="28" y="38"/>
                </a:lnTo>
                <a:lnTo>
                  <a:pt x="25" y="35"/>
                </a:lnTo>
                <a:lnTo>
                  <a:pt x="24" y="34"/>
                </a:lnTo>
                <a:lnTo>
                  <a:pt x="23" y="33"/>
                </a:lnTo>
                <a:lnTo>
                  <a:pt x="21" y="31"/>
                </a:lnTo>
                <a:lnTo>
                  <a:pt x="20" y="28"/>
                </a:lnTo>
                <a:lnTo>
                  <a:pt x="19" y="27"/>
                </a:lnTo>
                <a:lnTo>
                  <a:pt x="18" y="24"/>
                </a:lnTo>
                <a:lnTo>
                  <a:pt x="16" y="23"/>
                </a:lnTo>
                <a:lnTo>
                  <a:pt x="16" y="20"/>
                </a:lnTo>
                <a:lnTo>
                  <a:pt x="15" y="19"/>
                </a:lnTo>
                <a:lnTo>
                  <a:pt x="14" y="16"/>
                </a:lnTo>
                <a:lnTo>
                  <a:pt x="14" y="13"/>
                </a:lnTo>
                <a:lnTo>
                  <a:pt x="14" y="12"/>
                </a:lnTo>
                <a:lnTo>
                  <a:pt x="12" y="9"/>
                </a:lnTo>
                <a:lnTo>
                  <a:pt x="12" y="6"/>
                </a:lnTo>
                <a:lnTo>
                  <a:pt x="12" y="3"/>
                </a:lnTo>
                <a:lnTo>
                  <a:pt x="12" y="0"/>
                </a:lnTo>
                <a:lnTo>
                  <a:pt x="0" y="0"/>
                </a:lnTo>
                <a:lnTo>
                  <a:pt x="0" y="5"/>
                </a:lnTo>
                <a:lnTo>
                  <a:pt x="0" y="7"/>
                </a:lnTo>
                <a:lnTo>
                  <a:pt x="0" y="10"/>
                </a:lnTo>
                <a:lnTo>
                  <a:pt x="2" y="13"/>
                </a:lnTo>
                <a:lnTo>
                  <a:pt x="2" y="17"/>
                </a:lnTo>
                <a:lnTo>
                  <a:pt x="3" y="20"/>
                </a:lnTo>
                <a:lnTo>
                  <a:pt x="4" y="23"/>
                </a:lnTo>
                <a:lnTo>
                  <a:pt x="4" y="26"/>
                </a:lnTo>
                <a:lnTo>
                  <a:pt x="6" y="28"/>
                </a:lnTo>
                <a:lnTo>
                  <a:pt x="7" y="31"/>
                </a:lnTo>
                <a:lnTo>
                  <a:pt x="8" y="33"/>
                </a:lnTo>
                <a:lnTo>
                  <a:pt x="10" y="35"/>
                </a:lnTo>
                <a:lnTo>
                  <a:pt x="12" y="38"/>
                </a:lnTo>
                <a:lnTo>
                  <a:pt x="14" y="41"/>
                </a:lnTo>
                <a:lnTo>
                  <a:pt x="15" y="42"/>
                </a:lnTo>
                <a:lnTo>
                  <a:pt x="18" y="45"/>
                </a:lnTo>
                <a:lnTo>
                  <a:pt x="19" y="47"/>
                </a:lnTo>
                <a:lnTo>
                  <a:pt x="21" y="49"/>
                </a:lnTo>
                <a:lnTo>
                  <a:pt x="24" y="51"/>
                </a:lnTo>
                <a:lnTo>
                  <a:pt x="27" y="52"/>
                </a:lnTo>
                <a:lnTo>
                  <a:pt x="28" y="54"/>
                </a:lnTo>
                <a:lnTo>
                  <a:pt x="31" y="55"/>
                </a:lnTo>
                <a:lnTo>
                  <a:pt x="33" y="57"/>
                </a:lnTo>
                <a:lnTo>
                  <a:pt x="36" y="58"/>
                </a:lnTo>
                <a:lnTo>
                  <a:pt x="38" y="59"/>
                </a:lnTo>
                <a:lnTo>
                  <a:pt x="41" y="61"/>
                </a:lnTo>
                <a:lnTo>
                  <a:pt x="44" y="61"/>
                </a:lnTo>
                <a:lnTo>
                  <a:pt x="46" y="62"/>
                </a:lnTo>
                <a:lnTo>
                  <a:pt x="50" y="62"/>
                </a:lnTo>
                <a:lnTo>
                  <a:pt x="53" y="64"/>
                </a:lnTo>
                <a:lnTo>
                  <a:pt x="55" y="64"/>
                </a:lnTo>
                <a:lnTo>
                  <a:pt x="58" y="64"/>
                </a:lnTo>
                <a:lnTo>
                  <a:pt x="58" y="51"/>
                </a:lnTo>
                <a:close/>
              </a:path>
            </a:pathLst>
          </a:custGeom>
          <a:solidFill>
            <a:schemeClr val="tx1"/>
          </a:solidFill>
          <a:ln w="9525">
            <a:solidFill>
              <a:schemeClr val="tx1"/>
            </a:solidFill>
            <a:round/>
            <a:headEnd/>
            <a:tailEnd/>
          </a:ln>
        </p:spPr>
        <p:txBody>
          <a:bodyPr/>
          <a:lstStyle/>
          <a:p>
            <a:endParaRPr lang="en-US"/>
          </a:p>
        </p:txBody>
      </p:sp>
      <p:sp>
        <p:nvSpPr>
          <p:cNvPr id="46221" name="Freeform 139"/>
          <p:cNvSpPr>
            <a:spLocks/>
          </p:cNvSpPr>
          <p:nvPr/>
        </p:nvSpPr>
        <p:spPr bwMode="auto">
          <a:xfrm>
            <a:off x="3089275" y="4560888"/>
            <a:ext cx="93663" cy="101600"/>
          </a:xfrm>
          <a:custGeom>
            <a:avLst/>
            <a:gdLst>
              <a:gd name="T0" fmla="*/ 47 w 59"/>
              <a:gd name="T1" fmla="*/ 3 h 64"/>
              <a:gd name="T2" fmla="*/ 46 w 59"/>
              <a:gd name="T3" fmla="*/ 9 h 64"/>
              <a:gd name="T4" fmla="*/ 46 w 59"/>
              <a:gd name="T5" fmla="*/ 13 h 64"/>
              <a:gd name="T6" fmla="*/ 45 w 59"/>
              <a:gd name="T7" fmla="*/ 19 h 64"/>
              <a:gd name="T8" fmla="*/ 42 w 59"/>
              <a:gd name="T9" fmla="*/ 23 h 64"/>
              <a:gd name="T10" fmla="*/ 41 w 59"/>
              <a:gd name="T11" fmla="*/ 27 h 64"/>
              <a:gd name="T12" fmla="*/ 38 w 59"/>
              <a:gd name="T13" fmla="*/ 31 h 64"/>
              <a:gd name="T14" fmla="*/ 35 w 59"/>
              <a:gd name="T15" fmla="*/ 34 h 64"/>
              <a:gd name="T16" fmla="*/ 31 w 59"/>
              <a:gd name="T17" fmla="*/ 38 h 64"/>
              <a:gd name="T18" fmla="*/ 28 w 59"/>
              <a:gd name="T19" fmla="*/ 41 h 64"/>
              <a:gd name="T20" fmla="*/ 25 w 59"/>
              <a:gd name="T21" fmla="*/ 44 h 64"/>
              <a:gd name="T22" fmla="*/ 21 w 59"/>
              <a:gd name="T23" fmla="*/ 45 h 64"/>
              <a:gd name="T24" fmla="*/ 16 w 59"/>
              <a:gd name="T25" fmla="*/ 48 h 64"/>
              <a:gd name="T26" fmla="*/ 12 w 59"/>
              <a:gd name="T27" fmla="*/ 49 h 64"/>
              <a:gd name="T28" fmla="*/ 8 w 59"/>
              <a:gd name="T29" fmla="*/ 49 h 64"/>
              <a:gd name="T30" fmla="*/ 3 w 59"/>
              <a:gd name="T31" fmla="*/ 51 h 64"/>
              <a:gd name="T32" fmla="*/ 0 w 59"/>
              <a:gd name="T33" fmla="*/ 64 h 64"/>
              <a:gd name="T34" fmla="*/ 7 w 59"/>
              <a:gd name="T35" fmla="*/ 64 h 64"/>
              <a:gd name="T36" fmla="*/ 12 w 59"/>
              <a:gd name="T37" fmla="*/ 62 h 64"/>
              <a:gd name="T38" fmla="*/ 17 w 59"/>
              <a:gd name="T39" fmla="*/ 61 h 64"/>
              <a:gd name="T40" fmla="*/ 24 w 59"/>
              <a:gd name="T41" fmla="*/ 58 h 64"/>
              <a:gd name="T42" fmla="*/ 28 w 59"/>
              <a:gd name="T43" fmla="*/ 55 h 64"/>
              <a:gd name="T44" fmla="*/ 33 w 59"/>
              <a:gd name="T45" fmla="*/ 52 h 64"/>
              <a:gd name="T46" fmla="*/ 38 w 59"/>
              <a:gd name="T47" fmla="*/ 49 h 64"/>
              <a:gd name="T48" fmla="*/ 42 w 59"/>
              <a:gd name="T49" fmla="*/ 45 h 64"/>
              <a:gd name="T50" fmla="*/ 46 w 59"/>
              <a:gd name="T51" fmla="*/ 41 h 64"/>
              <a:gd name="T52" fmla="*/ 49 w 59"/>
              <a:gd name="T53" fmla="*/ 35 h 64"/>
              <a:gd name="T54" fmla="*/ 51 w 59"/>
              <a:gd name="T55" fmla="*/ 31 h 64"/>
              <a:gd name="T56" fmla="*/ 54 w 59"/>
              <a:gd name="T57" fmla="*/ 26 h 64"/>
              <a:gd name="T58" fmla="*/ 56 w 59"/>
              <a:gd name="T59" fmla="*/ 20 h 64"/>
              <a:gd name="T60" fmla="*/ 58 w 59"/>
              <a:gd name="T61" fmla="*/ 13 h 64"/>
              <a:gd name="T62" fmla="*/ 58 w 59"/>
              <a:gd name="T63" fmla="*/ 7 h 64"/>
              <a:gd name="T64" fmla="*/ 59 w 5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47" y="0"/>
                </a:moveTo>
                <a:lnTo>
                  <a:pt x="47" y="3"/>
                </a:lnTo>
                <a:lnTo>
                  <a:pt x="47" y="6"/>
                </a:lnTo>
                <a:lnTo>
                  <a:pt x="46" y="9"/>
                </a:lnTo>
                <a:lnTo>
                  <a:pt x="46" y="12"/>
                </a:lnTo>
                <a:lnTo>
                  <a:pt x="46" y="13"/>
                </a:lnTo>
                <a:lnTo>
                  <a:pt x="45" y="16"/>
                </a:lnTo>
                <a:lnTo>
                  <a:pt x="45" y="19"/>
                </a:lnTo>
                <a:lnTo>
                  <a:pt x="43" y="20"/>
                </a:lnTo>
                <a:lnTo>
                  <a:pt x="42" y="23"/>
                </a:lnTo>
                <a:lnTo>
                  <a:pt x="41" y="24"/>
                </a:lnTo>
                <a:lnTo>
                  <a:pt x="41" y="27"/>
                </a:lnTo>
                <a:lnTo>
                  <a:pt x="39" y="28"/>
                </a:lnTo>
                <a:lnTo>
                  <a:pt x="38" y="31"/>
                </a:lnTo>
                <a:lnTo>
                  <a:pt x="37" y="33"/>
                </a:lnTo>
                <a:lnTo>
                  <a:pt x="35" y="34"/>
                </a:lnTo>
                <a:lnTo>
                  <a:pt x="33" y="35"/>
                </a:lnTo>
                <a:lnTo>
                  <a:pt x="31" y="38"/>
                </a:lnTo>
                <a:lnTo>
                  <a:pt x="30" y="40"/>
                </a:lnTo>
                <a:lnTo>
                  <a:pt x="28" y="41"/>
                </a:lnTo>
                <a:lnTo>
                  <a:pt x="26" y="42"/>
                </a:lnTo>
                <a:lnTo>
                  <a:pt x="25" y="44"/>
                </a:lnTo>
                <a:lnTo>
                  <a:pt x="22" y="45"/>
                </a:lnTo>
                <a:lnTo>
                  <a:pt x="21" y="45"/>
                </a:lnTo>
                <a:lnTo>
                  <a:pt x="18" y="47"/>
                </a:lnTo>
                <a:lnTo>
                  <a:pt x="16" y="48"/>
                </a:lnTo>
                <a:lnTo>
                  <a:pt x="14" y="48"/>
                </a:lnTo>
                <a:lnTo>
                  <a:pt x="12" y="49"/>
                </a:lnTo>
                <a:lnTo>
                  <a:pt x="9" y="49"/>
                </a:lnTo>
                <a:lnTo>
                  <a:pt x="8" y="49"/>
                </a:lnTo>
                <a:lnTo>
                  <a:pt x="5" y="51"/>
                </a:lnTo>
                <a:lnTo>
                  <a:pt x="3" y="51"/>
                </a:lnTo>
                <a:lnTo>
                  <a:pt x="0" y="51"/>
                </a:lnTo>
                <a:lnTo>
                  <a:pt x="0" y="64"/>
                </a:lnTo>
                <a:lnTo>
                  <a:pt x="4" y="64"/>
                </a:lnTo>
                <a:lnTo>
                  <a:pt x="7" y="64"/>
                </a:lnTo>
                <a:lnTo>
                  <a:pt x="9" y="62"/>
                </a:lnTo>
                <a:lnTo>
                  <a:pt x="12" y="62"/>
                </a:lnTo>
                <a:lnTo>
                  <a:pt x="14" y="61"/>
                </a:lnTo>
                <a:lnTo>
                  <a:pt x="17" y="61"/>
                </a:lnTo>
                <a:lnTo>
                  <a:pt x="21" y="59"/>
                </a:lnTo>
                <a:lnTo>
                  <a:pt x="24" y="58"/>
                </a:lnTo>
                <a:lnTo>
                  <a:pt x="26" y="57"/>
                </a:lnTo>
                <a:lnTo>
                  <a:pt x="28" y="55"/>
                </a:lnTo>
                <a:lnTo>
                  <a:pt x="30" y="54"/>
                </a:lnTo>
                <a:lnTo>
                  <a:pt x="33" y="52"/>
                </a:lnTo>
                <a:lnTo>
                  <a:pt x="35" y="51"/>
                </a:lnTo>
                <a:lnTo>
                  <a:pt x="38" y="49"/>
                </a:lnTo>
                <a:lnTo>
                  <a:pt x="39" y="47"/>
                </a:lnTo>
                <a:lnTo>
                  <a:pt x="42" y="45"/>
                </a:lnTo>
                <a:lnTo>
                  <a:pt x="43" y="42"/>
                </a:lnTo>
                <a:lnTo>
                  <a:pt x="46" y="41"/>
                </a:lnTo>
                <a:lnTo>
                  <a:pt x="47" y="38"/>
                </a:lnTo>
                <a:lnTo>
                  <a:pt x="49" y="35"/>
                </a:lnTo>
                <a:lnTo>
                  <a:pt x="50" y="33"/>
                </a:lnTo>
                <a:lnTo>
                  <a:pt x="51" y="31"/>
                </a:lnTo>
                <a:lnTo>
                  <a:pt x="52" y="28"/>
                </a:lnTo>
                <a:lnTo>
                  <a:pt x="54" y="26"/>
                </a:lnTo>
                <a:lnTo>
                  <a:pt x="55" y="23"/>
                </a:lnTo>
                <a:lnTo>
                  <a:pt x="56" y="20"/>
                </a:lnTo>
                <a:lnTo>
                  <a:pt x="56" y="17"/>
                </a:lnTo>
                <a:lnTo>
                  <a:pt x="58" y="13"/>
                </a:lnTo>
                <a:lnTo>
                  <a:pt x="58" y="10"/>
                </a:lnTo>
                <a:lnTo>
                  <a:pt x="58" y="7"/>
                </a:lnTo>
                <a:lnTo>
                  <a:pt x="59" y="5"/>
                </a:lnTo>
                <a:lnTo>
                  <a:pt x="59" y="0"/>
                </a:lnTo>
                <a:lnTo>
                  <a:pt x="47" y="0"/>
                </a:lnTo>
                <a:close/>
              </a:path>
            </a:pathLst>
          </a:custGeom>
          <a:solidFill>
            <a:schemeClr val="tx1"/>
          </a:solidFill>
          <a:ln w="9525">
            <a:solidFill>
              <a:schemeClr val="tx1"/>
            </a:solidFill>
            <a:round/>
            <a:headEnd/>
            <a:tailEnd/>
          </a:ln>
        </p:spPr>
        <p:txBody>
          <a:bodyPr/>
          <a:lstStyle/>
          <a:p>
            <a:endParaRPr lang="en-US"/>
          </a:p>
        </p:txBody>
      </p:sp>
      <p:sp>
        <p:nvSpPr>
          <p:cNvPr id="46222" name="Freeform 140"/>
          <p:cNvSpPr>
            <a:spLocks/>
          </p:cNvSpPr>
          <p:nvPr/>
        </p:nvSpPr>
        <p:spPr bwMode="auto">
          <a:xfrm>
            <a:off x="2922588" y="4560888"/>
            <a:ext cx="93662" cy="101600"/>
          </a:xfrm>
          <a:custGeom>
            <a:avLst/>
            <a:gdLst>
              <a:gd name="T0" fmla="*/ 4 w 59"/>
              <a:gd name="T1" fmla="*/ 64 h 64"/>
              <a:gd name="T2" fmla="*/ 10 w 59"/>
              <a:gd name="T3" fmla="*/ 62 h 64"/>
              <a:gd name="T4" fmla="*/ 16 w 59"/>
              <a:gd name="T5" fmla="*/ 61 h 64"/>
              <a:gd name="T6" fmla="*/ 21 w 59"/>
              <a:gd name="T7" fmla="*/ 59 h 64"/>
              <a:gd name="T8" fmla="*/ 27 w 59"/>
              <a:gd name="T9" fmla="*/ 57 h 64"/>
              <a:gd name="T10" fmla="*/ 30 w 59"/>
              <a:gd name="T11" fmla="*/ 54 h 64"/>
              <a:gd name="T12" fmla="*/ 36 w 59"/>
              <a:gd name="T13" fmla="*/ 51 h 64"/>
              <a:gd name="T14" fmla="*/ 40 w 59"/>
              <a:gd name="T15" fmla="*/ 47 h 64"/>
              <a:gd name="T16" fmla="*/ 44 w 59"/>
              <a:gd name="T17" fmla="*/ 42 h 64"/>
              <a:gd name="T18" fmla="*/ 47 w 59"/>
              <a:gd name="T19" fmla="*/ 38 h 64"/>
              <a:gd name="T20" fmla="*/ 50 w 59"/>
              <a:gd name="T21" fmla="*/ 33 h 64"/>
              <a:gd name="T22" fmla="*/ 53 w 59"/>
              <a:gd name="T23" fmla="*/ 28 h 64"/>
              <a:gd name="T24" fmla="*/ 55 w 59"/>
              <a:gd name="T25" fmla="*/ 23 h 64"/>
              <a:gd name="T26" fmla="*/ 57 w 59"/>
              <a:gd name="T27" fmla="*/ 17 h 64"/>
              <a:gd name="T28" fmla="*/ 58 w 59"/>
              <a:gd name="T29" fmla="*/ 10 h 64"/>
              <a:gd name="T30" fmla="*/ 59 w 59"/>
              <a:gd name="T31" fmla="*/ 5 h 64"/>
              <a:gd name="T32" fmla="*/ 47 w 59"/>
              <a:gd name="T33" fmla="*/ 0 h 64"/>
              <a:gd name="T34" fmla="*/ 47 w 59"/>
              <a:gd name="T35" fmla="*/ 6 h 64"/>
              <a:gd name="T36" fmla="*/ 46 w 59"/>
              <a:gd name="T37" fmla="*/ 12 h 64"/>
              <a:gd name="T38" fmla="*/ 45 w 59"/>
              <a:gd name="T39" fmla="*/ 16 h 64"/>
              <a:gd name="T40" fmla="*/ 44 w 59"/>
              <a:gd name="T41" fmla="*/ 20 h 64"/>
              <a:gd name="T42" fmla="*/ 42 w 59"/>
              <a:gd name="T43" fmla="*/ 24 h 64"/>
              <a:gd name="T44" fmla="*/ 40 w 59"/>
              <a:gd name="T45" fmla="*/ 28 h 64"/>
              <a:gd name="T46" fmla="*/ 37 w 59"/>
              <a:gd name="T47" fmla="*/ 33 h 64"/>
              <a:gd name="T48" fmla="*/ 33 w 59"/>
              <a:gd name="T49" fmla="*/ 35 h 64"/>
              <a:gd name="T50" fmla="*/ 30 w 59"/>
              <a:gd name="T51" fmla="*/ 40 h 64"/>
              <a:gd name="T52" fmla="*/ 27 w 59"/>
              <a:gd name="T53" fmla="*/ 42 h 64"/>
              <a:gd name="T54" fmla="*/ 23 w 59"/>
              <a:gd name="T55" fmla="*/ 45 h 64"/>
              <a:gd name="T56" fmla="*/ 19 w 59"/>
              <a:gd name="T57" fmla="*/ 47 h 64"/>
              <a:gd name="T58" fmla="*/ 15 w 59"/>
              <a:gd name="T59" fmla="*/ 48 h 64"/>
              <a:gd name="T60" fmla="*/ 11 w 59"/>
              <a:gd name="T61" fmla="*/ 49 h 64"/>
              <a:gd name="T62" fmla="*/ 6 w 59"/>
              <a:gd name="T63" fmla="*/ 51 h 64"/>
              <a:gd name="T64" fmla="*/ 0 w 59"/>
              <a:gd name="T65" fmla="*/ 51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0" y="64"/>
                </a:moveTo>
                <a:lnTo>
                  <a:pt x="4" y="64"/>
                </a:lnTo>
                <a:lnTo>
                  <a:pt x="7" y="64"/>
                </a:lnTo>
                <a:lnTo>
                  <a:pt x="10" y="62"/>
                </a:lnTo>
                <a:lnTo>
                  <a:pt x="12" y="62"/>
                </a:lnTo>
                <a:lnTo>
                  <a:pt x="16" y="61"/>
                </a:lnTo>
                <a:lnTo>
                  <a:pt x="19" y="61"/>
                </a:lnTo>
                <a:lnTo>
                  <a:pt x="21" y="59"/>
                </a:lnTo>
                <a:lnTo>
                  <a:pt x="24" y="58"/>
                </a:lnTo>
                <a:lnTo>
                  <a:pt x="27" y="57"/>
                </a:lnTo>
                <a:lnTo>
                  <a:pt x="29" y="55"/>
                </a:lnTo>
                <a:lnTo>
                  <a:pt x="30" y="54"/>
                </a:lnTo>
                <a:lnTo>
                  <a:pt x="33" y="52"/>
                </a:lnTo>
                <a:lnTo>
                  <a:pt x="36" y="51"/>
                </a:lnTo>
                <a:lnTo>
                  <a:pt x="38" y="49"/>
                </a:lnTo>
                <a:lnTo>
                  <a:pt x="40" y="47"/>
                </a:lnTo>
                <a:lnTo>
                  <a:pt x="42" y="45"/>
                </a:lnTo>
                <a:lnTo>
                  <a:pt x="44" y="42"/>
                </a:lnTo>
                <a:lnTo>
                  <a:pt x="46" y="41"/>
                </a:lnTo>
                <a:lnTo>
                  <a:pt x="47" y="38"/>
                </a:lnTo>
                <a:lnTo>
                  <a:pt x="49" y="35"/>
                </a:lnTo>
                <a:lnTo>
                  <a:pt x="50" y="33"/>
                </a:lnTo>
                <a:lnTo>
                  <a:pt x="53" y="31"/>
                </a:lnTo>
                <a:lnTo>
                  <a:pt x="53" y="28"/>
                </a:lnTo>
                <a:lnTo>
                  <a:pt x="54" y="26"/>
                </a:lnTo>
                <a:lnTo>
                  <a:pt x="55" y="23"/>
                </a:lnTo>
                <a:lnTo>
                  <a:pt x="57" y="20"/>
                </a:lnTo>
                <a:lnTo>
                  <a:pt x="57" y="17"/>
                </a:lnTo>
                <a:lnTo>
                  <a:pt x="58" y="13"/>
                </a:lnTo>
                <a:lnTo>
                  <a:pt x="58" y="10"/>
                </a:lnTo>
                <a:lnTo>
                  <a:pt x="59" y="7"/>
                </a:lnTo>
                <a:lnTo>
                  <a:pt x="59" y="5"/>
                </a:lnTo>
                <a:lnTo>
                  <a:pt x="59" y="0"/>
                </a:lnTo>
                <a:lnTo>
                  <a:pt x="47" y="0"/>
                </a:lnTo>
                <a:lnTo>
                  <a:pt x="47" y="3"/>
                </a:lnTo>
                <a:lnTo>
                  <a:pt x="47" y="6"/>
                </a:lnTo>
                <a:lnTo>
                  <a:pt x="46" y="9"/>
                </a:lnTo>
                <a:lnTo>
                  <a:pt x="46" y="12"/>
                </a:lnTo>
                <a:lnTo>
                  <a:pt x="46" y="13"/>
                </a:lnTo>
                <a:lnTo>
                  <a:pt x="45" y="16"/>
                </a:lnTo>
                <a:lnTo>
                  <a:pt x="45" y="19"/>
                </a:lnTo>
                <a:lnTo>
                  <a:pt x="44" y="20"/>
                </a:lnTo>
                <a:lnTo>
                  <a:pt x="42" y="23"/>
                </a:lnTo>
                <a:lnTo>
                  <a:pt x="42" y="24"/>
                </a:lnTo>
                <a:lnTo>
                  <a:pt x="41" y="27"/>
                </a:lnTo>
                <a:lnTo>
                  <a:pt x="40" y="28"/>
                </a:lnTo>
                <a:lnTo>
                  <a:pt x="38" y="31"/>
                </a:lnTo>
                <a:lnTo>
                  <a:pt x="37" y="33"/>
                </a:lnTo>
                <a:lnTo>
                  <a:pt x="36" y="34"/>
                </a:lnTo>
                <a:lnTo>
                  <a:pt x="33" y="35"/>
                </a:lnTo>
                <a:lnTo>
                  <a:pt x="32" y="38"/>
                </a:lnTo>
                <a:lnTo>
                  <a:pt x="30" y="40"/>
                </a:lnTo>
                <a:lnTo>
                  <a:pt x="29" y="41"/>
                </a:lnTo>
                <a:lnTo>
                  <a:pt x="27" y="42"/>
                </a:lnTo>
                <a:lnTo>
                  <a:pt x="25" y="44"/>
                </a:lnTo>
                <a:lnTo>
                  <a:pt x="23" y="45"/>
                </a:lnTo>
                <a:lnTo>
                  <a:pt x="21" y="45"/>
                </a:lnTo>
                <a:lnTo>
                  <a:pt x="19" y="47"/>
                </a:lnTo>
                <a:lnTo>
                  <a:pt x="17" y="48"/>
                </a:lnTo>
                <a:lnTo>
                  <a:pt x="15" y="48"/>
                </a:lnTo>
                <a:lnTo>
                  <a:pt x="12" y="49"/>
                </a:lnTo>
                <a:lnTo>
                  <a:pt x="11" y="49"/>
                </a:lnTo>
                <a:lnTo>
                  <a:pt x="8" y="49"/>
                </a:lnTo>
                <a:lnTo>
                  <a:pt x="6" y="51"/>
                </a:lnTo>
                <a:lnTo>
                  <a:pt x="3" y="51"/>
                </a:lnTo>
                <a:lnTo>
                  <a:pt x="0" y="51"/>
                </a:lnTo>
                <a:lnTo>
                  <a:pt x="0" y="64"/>
                </a:lnTo>
                <a:close/>
              </a:path>
            </a:pathLst>
          </a:custGeom>
          <a:solidFill>
            <a:schemeClr val="tx1"/>
          </a:solidFill>
          <a:ln w="9525">
            <a:solidFill>
              <a:schemeClr val="tx1"/>
            </a:solidFill>
            <a:round/>
            <a:headEnd/>
            <a:tailEnd/>
          </a:ln>
        </p:spPr>
        <p:txBody>
          <a:bodyPr/>
          <a:lstStyle/>
          <a:p>
            <a:endParaRPr lang="en-US"/>
          </a:p>
        </p:txBody>
      </p:sp>
      <p:sp>
        <p:nvSpPr>
          <p:cNvPr id="46223" name="Freeform 141"/>
          <p:cNvSpPr>
            <a:spLocks/>
          </p:cNvSpPr>
          <p:nvPr/>
        </p:nvSpPr>
        <p:spPr bwMode="auto">
          <a:xfrm>
            <a:off x="2832100" y="4560888"/>
            <a:ext cx="90488" cy="101600"/>
          </a:xfrm>
          <a:custGeom>
            <a:avLst/>
            <a:gdLst>
              <a:gd name="T0" fmla="*/ 0 w 57"/>
              <a:gd name="T1" fmla="*/ 5 h 64"/>
              <a:gd name="T2" fmla="*/ 1 w 57"/>
              <a:gd name="T3" fmla="*/ 10 h 64"/>
              <a:gd name="T4" fmla="*/ 1 w 57"/>
              <a:gd name="T5" fmla="*/ 17 h 64"/>
              <a:gd name="T6" fmla="*/ 4 w 57"/>
              <a:gd name="T7" fmla="*/ 23 h 64"/>
              <a:gd name="T8" fmla="*/ 5 w 57"/>
              <a:gd name="T9" fmla="*/ 28 h 64"/>
              <a:gd name="T10" fmla="*/ 9 w 57"/>
              <a:gd name="T11" fmla="*/ 33 h 64"/>
              <a:gd name="T12" fmla="*/ 12 w 57"/>
              <a:gd name="T13" fmla="*/ 38 h 64"/>
              <a:gd name="T14" fmla="*/ 15 w 57"/>
              <a:gd name="T15" fmla="*/ 42 h 64"/>
              <a:gd name="T16" fmla="*/ 19 w 57"/>
              <a:gd name="T17" fmla="*/ 47 h 64"/>
              <a:gd name="T18" fmla="*/ 23 w 57"/>
              <a:gd name="T19" fmla="*/ 51 h 64"/>
              <a:gd name="T20" fmla="*/ 27 w 57"/>
              <a:gd name="T21" fmla="*/ 54 h 64"/>
              <a:gd name="T22" fmla="*/ 32 w 57"/>
              <a:gd name="T23" fmla="*/ 57 h 64"/>
              <a:gd name="T24" fmla="*/ 38 w 57"/>
              <a:gd name="T25" fmla="*/ 59 h 64"/>
              <a:gd name="T26" fmla="*/ 43 w 57"/>
              <a:gd name="T27" fmla="*/ 61 h 64"/>
              <a:gd name="T28" fmla="*/ 50 w 57"/>
              <a:gd name="T29" fmla="*/ 62 h 64"/>
              <a:gd name="T30" fmla="*/ 55 w 57"/>
              <a:gd name="T31" fmla="*/ 64 h 64"/>
              <a:gd name="T32" fmla="*/ 57 w 57"/>
              <a:gd name="T33" fmla="*/ 51 h 64"/>
              <a:gd name="T34" fmla="*/ 53 w 57"/>
              <a:gd name="T35" fmla="*/ 51 h 64"/>
              <a:gd name="T36" fmla="*/ 48 w 57"/>
              <a:gd name="T37" fmla="*/ 49 h 64"/>
              <a:gd name="T38" fmla="*/ 44 w 57"/>
              <a:gd name="T39" fmla="*/ 48 h 64"/>
              <a:gd name="T40" fmla="*/ 40 w 57"/>
              <a:gd name="T41" fmla="*/ 47 h 64"/>
              <a:gd name="T42" fmla="*/ 36 w 57"/>
              <a:gd name="T43" fmla="*/ 45 h 64"/>
              <a:gd name="T44" fmla="*/ 32 w 57"/>
              <a:gd name="T45" fmla="*/ 42 h 64"/>
              <a:gd name="T46" fmla="*/ 29 w 57"/>
              <a:gd name="T47" fmla="*/ 40 h 64"/>
              <a:gd name="T48" fmla="*/ 25 w 57"/>
              <a:gd name="T49" fmla="*/ 35 h 64"/>
              <a:gd name="T50" fmla="*/ 22 w 57"/>
              <a:gd name="T51" fmla="*/ 33 h 64"/>
              <a:gd name="T52" fmla="*/ 19 w 57"/>
              <a:gd name="T53" fmla="*/ 28 h 64"/>
              <a:gd name="T54" fmla="*/ 17 w 57"/>
              <a:gd name="T55" fmla="*/ 24 h 64"/>
              <a:gd name="T56" fmla="*/ 15 w 57"/>
              <a:gd name="T57" fmla="*/ 20 h 64"/>
              <a:gd name="T58" fmla="*/ 14 w 57"/>
              <a:gd name="T59" fmla="*/ 16 h 64"/>
              <a:gd name="T60" fmla="*/ 13 w 57"/>
              <a:gd name="T61" fmla="*/ 12 h 64"/>
              <a:gd name="T62" fmla="*/ 12 w 57"/>
              <a:gd name="T63" fmla="*/ 6 h 64"/>
              <a:gd name="T64" fmla="*/ 12 w 57"/>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0" y="0"/>
                </a:moveTo>
                <a:lnTo>
                  <a:pt x="0" y="5"/>
                </a:lnTo>
                <a:lnTo>
                  <a:pt x="0" y="7"/>
                </a:lnTo>
                <a:lnTo>
                  <a:pt x="1" y="10"/>
                </a:lnTo>
                <a:lnTo>
                  <a:pt x="1" y="13"/>
                </a:lnTo>
                <a:lnTo>
                  <a:pt x="1" y="17"/>
                </a:lnTo>
                <a:lnTo>
                  <a:pt x="2" y="20"/>
                </a:lnTo>
                <a:lnTo>
                  <a:pt x="4" y="23"/>
                </a:lnTo>
                <a:lnTo>
                  <a:pt x="5" y="26"/>
                </a:lnTo>
                <a:lnTo>
                  <a:pt x="5" y="28"/>
                </a:lnTo>
                <a:lnTo>
                  <a:pt x="6" y="31"/>
                </a:lnTo>
                <a:lnTo>
                  <a:pt x="9" y="33"/>
                </a:lnTo>
                <a:lnTo>
                  <a:pt x="10" y="35"/>
                </a:lnTo>
                <a:lnTo>
                  <a:pt x="12" y="38"/>
                </a:lnTo>
                <a:lnTo>
                  <a:pt x="13" y="41"/>
                </a:lnTo>
                <a:lnTo>
                  <a:pt x="15" y="42"/>
                </a:lnTo>
                <a:lnTo>
                  <a:pt x="17" y="45"/>
                </a:lnTo>
                <a:lnTo>
                  <a:pt x="19" y="47"/>
                </a:lnTo>
                <a:lnTo>
                  <a:pt x="21" y="49"/>
                </a:lnTo>
                <a:lnTo>
                  <a:pt x="23" y="51"/>
                </a:lnTo>
                <a:lnTo>
                  <a:pt x="26" y="52"/>
                </a:lnTo>
                <a:lnTo>
                  <a:pt x="27" y="54"/>
                </a:lnTo>
                <a:lnTo>
                  <a:pt x="30" y="55"/>
                </a:lnTo>
                <a:lnTo>
                  <a:pt x="32" y="57"/>
                </a:lnTo>
                <a:lnTo>
                  <a:pt x="35" y="58"/>
                </a:lnTo>
                <a:lnTo>
                  <a:pt x="38" y="59"/>
                </a:lnTo>
                <a:lnTo>
                  <a:pt x="40" y="61"/>
                </a:lnTo>
                <a:lnTo>
                  <a:pt x="43" y="61"/>
                </a:lnTo>
                <a:lnTo>
                  <a:pt x="47" y="62"/>
                </a:lnTo>
                <a:lnTo>
                  <a:pt x="50" y="62"/>
                </a:lnTo>
                <a:lnTo>
                  <a:pt x="52" y="64"/>
                </a:lnTo>
                <a:lnTo>
                  <a:pt x="55" y="64"/>
                </a:lnTo>
                <a:lnTo>
                  <a:pt x="57" y="64"/>
                </a:lnTo>
                <a:lnTo>
                  <a:pt x="57" y="51"/>
                </a:lnTo>
                <a:lnTo>
                  <a:pt x="56" y="51"/>
                </a:lnTo>
                <a:lnTo>
                  <a:pt x="53" y="51"/>
                </a:lnTo>
                <a:lnTo>
                  <a:pt x="51" y="49"/>
                </a:lnTo>
                <a:lnTo>
                  <a:pt x="48" y="49"/>
                </a:lnTo>
                <a:lnTo>
                  <a:pt x="47" y="49"/>
                </a:lnTo>
                <a:lnTo>
                  <a:pt x="44" y="48"/>
                </a:lnTo>
                <a:lnTo>
                  <a:pt x="42" y="48"/>
                </a:lnTo>
                <a:lnTo>
                  <a:pt x="40" y="47"/>
                </a:lnTo>
                <a:lnTo>
                  <a:pt x="38" y="45"/>
                </a:lnTo>
                <a:lnTo>
                  <a:pt x="36" y="45"/>
                </a:lnTo>
                <a:lnTo>
                  <a:pt x="34" y="44"/>
                </a:lnTo>
                <a:lnTo>
                  <a:pt x="32" y="42"/>
                </a:lnTo>
                <a:lnTo>
                  <a:pt x="30" y="41"/>
                </a:lnTo>
                <a:lnTo>
                  <a:pt x="29" y="40"/>
                </a:lnTo>
                <a:lnTo>
                  <a:pt x="27" y="38"/>
                </a:lnTo>
                <a:lnTo>
                  <a:pt x="25" y="35"/>
                </a:lnTo>
                <a:lnTo>
                  <a:pt x="23" y="34"/>
                </a:lnTo>
                <a:lnTo>
                  <a:pt x="22" y="33"/>
                </a:lnTo>
                <a:lnTo>
                  <a:pt x="21" y="31"/>
                </a:lnTo>
                <a:lnTo>
                  <a:pt x="19" y="28"/>
                </a:lnTo>
                <a:lnTo>
                  <a:pt x="18" y="27"/>
                </a:lnTo>
                <a:lnTo>
                  <a:pt x="17" y="24"/>
                </a:lnTo>
                <a:lnTo>
                  <a:pt x="17" y="23"/>
                </a:lnTo>
                <a:lnTo>
                  <a:pt x="15" y="20"/>
                </a:lnTo>
                <a:lnTo>
                  <a:pt x="14" y="19"/>
                </a:lnTo>
                <a:lnTo>
                  <a:pt x="14" y="16"/>
                </a:lnTo>
                <a:lnTo>
                  <a:pt x="13" y="13"/>
                </a:lnTo>
                <a:lnTo>
                  <a:pt x="13" y="12"/>
                </a:lnTo>
                <a:lnTo>
                  <a:pt x="12" y="9"/>
                </a:lnTo>
                <a:lnTo>
                  <a:pt x="12" y="6"/>
                </a:lnTo>
                <a:lnTo>
                  <a:pt x="12" y="3"/>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46224" name="Freeform 142"/>
          <p:cNvSpPr>
            <a:spLocks/>
          </p:cNvSpPr>
          <p:nvPr/>
        </p:nvSpPr>
        <p:spPr bwMode="auto">
          <a:xfrm>
            <a:off x="2665413" y="4560888"/>
            <a:ext cx="93662" cy="101600"/>
          </a:xfrm>
          <a:custGeom>
            <a:avLst/>
            <a:gdLst>
              <a:gd name="T0" fmla="*/ 56 w 59"/>
              <a:gd name="T1" fmla="*/ 51 h 64"/>
              <a:gd name="T2" fmla="*/ 51 w 59"/>
              <a:gd name="T3" fmla="*/ 49 h 64"/>
              <a:gd name="T4" fmla="*/ 47 w 59"/>
              <a:gd name="T5" fmla="*/ 49 h 64"/>
              <a:gd name="T6" fmla="*/ 42 w 59"/>
              <a:gd name="T7" fmla="*/ 48 h 64"/>
              <a:gd name="T8" fmla="*/ 38 w 59"/>
              <a:gd name="T9" fmla="*/ 45 h 64"/>
              <a:gd name="T10" fmla="*/ 34 w 59"/>
              <a:gd name="T11" fmla="*/ 44 h 64"/>
              <a:gd name="T12" fmla="*/ 30 w 59"/>
              <a:gd name="T13" fmla="*/ 41 h 64"/>
              <a:gd name="T14" fmla="*/ 28 w 59"/>
              <a:gd name="T15" fmla="*/ 38 h 64"/>
              <a:gd name="T16" fmla="*/ 24 w 59"/>
              <a:gd name="T17" fmla="*/ 34 h 64"/>
              <a:gd name="T18" fmla="*/ 21 w 59"/>
              <a:gd name="T19" fmla="*/ 31 h 64"/>
              <a:gd name="T20" fmla="*/ 18 w 59"/>
              <a:gd name="T21" fmla="*/ 27 h 64"/>
              <a:gd name="T22" fmla="*/ 17 w 59"/>
              <a:gd name="T23" fmla="*/ 23 h 64"/>
              <a:gd name="T24" fmla="*/ 14 w 59"/>
              <a:gd name="T25" fmla="*/ 19 h 64"/>
              <a:gd name="T26" fmla="*/ 13 w 59"/>
              <a:gd name="T27" fmla="*/ 13 h 64"/>
              <a:gd name="T28" fmla="*/ 13 w 59"/>
              <a:gd name="T29" fmla="*/ 9 h 64"/>
              <a:gd name="T30" fmla="*/ 12 w 59"/>
              <a:gd name="T31" fmla="*/ 3 h 64"/>
              <a:gd name="T32" fmla="*/ 0 w 59"/>
              <a:gd name="T33" fmla="*/ 0 h 64"/>
              <a:gd name="T34" fmla="*/ 0 w 59"/>
              <a:gd name="T35" fmla="*/ 7 h 64"/>
              <a:gd name="T36" fmla="*/ 1 w 59"/>
              <a:gd name="T37" fmla="*/ 13 h 64"/>
              <a:gd name="T38" fmla="*/ 3 w 59"/>
              <a:gd name="T39" fmla="*/ 20 h 64"/>
              <a:gd name="T40" fmla="*/ 5 w 59"/>
              <a:gd name="T41" fmla="*/ 26 h 64"/>
              <a:gd name="T42" fmla="*/ 8 w 59"/>
              <a:gd name="T43" fmla="*/ 31 h 64"/>
              <a:gd name="T44" fmla="*/ 11 w 59"/>
              <a:gd name="T45" fmla="*/ 35 h 64"/>
              <a:gd name="T46" fmla="*/ 13 w 59"/>
              <a:gd name="T47" fmla="*/ 41 h 64"/>
              <a:gd name="T48" fmla="*/ 17 w 59"/>
              <a:gd name="T49" fmla="*/ 45 h 64"/>
              <a:gd name="T50" fmla="*/ 21 w 59"/>
              <a:gd name="T51" fmla="*/ 49 h 64"/>
              <a:gd name="T52" fmla="*/ 26 w 59"/>
              <a:gd name="T53" fmla="*/ 52 h 64"/>
              <a:gd name="T54" fmla="*/ 31 w 59"/>
              <a:gd name="T55" fmla="*/ 55 h 64"/>
              <a:gd name="T56" fmla="*/ 35 w 59"/>
              <a:gd name="T57" fmla="*/ 58 h 64"/>
              <a:gd name="T58" fmla="*/ 41 w 59"/>
              <a:gd name="T59" fmla="*/ 61 h 64"/>
              <a:gd name="T60" fmla="*/ 47 w 59"/>
              <a:gd name="T61" fmla="*/ 62 h 64"/>
              <a:gd name="T62" fmla="*/ 52 w 59"/>
              <a:gd name="T63" fmla="*/ 64 h 64"/>
              <a:gd name="T64" fmla="*/ 59 w 59"/>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59" y="51"/>
                </a:moveTo>
                <a:lnTo>
                  <a:pt x="56" y="51"/>
                </a:lnTo>
                <a:lnTo>
                  <a:pt x="54" y="51"/>
                </a:lnTo>
                <a:lnTo>
                  <a:pt x="51" y="49"/>
                </a:lnTo>
                <a:lnTo>
                  <a:pt x="50" y="49"/>
                </a:lnTo>
                <a:lnTo>
                  <a:pt x="47" y="49"/>
                </a:lnTo>
                <a:lnTo>
                  <a:pt x="45" y="48"/>
                </a:lnTo>
                <a:lnTo>
                  <a:pt x="42" y="48"/>
                </a:lnTo>
                <a:lnTo>
                  <a:pt x="41" y="47"/>
                </a:lnTo>
                <a:lnTo>
                  <a:pt x="38" y="45"/>
                </a:lnTo>
                <a:lnTo>
                  <a:pt x="37" y="45"/>
                </a:lnTo>
                <a:lnTo>
                  <a:pt x="34" y="44"/>
                </a:lnTo>
                <a:lnTo>
                  <a:pt x="33" y="42"/>
                </a:lnTo>
                <a:lnTo>
                  <a:pt x="30" y="41"/>
                </a:lnTo>
                <a:lnTo>
                  <a:pt x="29" y="40"/>
                </a:lnTo>
                <a:lnTo>
                  <a:pt x="28" y="38"/>
                </a:lnTo>
                <a:lnTo>
                  <a:pt x="26" y="35"/>
                </a:lnTo>
                <a:lnTo>
                  <a:pt x="24" y="34"/>
                </a:lnTo>
                <a:lnTo>
                  <a:pt x="22" y="33"/>
                </a:lnTo>
                <a:lnTo>
                  <a:pt x="21" y="31"/>
                </a:lnTo>
                <a:lnTo>
                  <a:pt x="20" y="28"/>
                </a:lnTo>
                <a:lnTo>
                  <a:pt x="18" y="27"/>
                </a:lnTo>
                <a:lnTo>
                  <a:pt x="18" y="24"/>
                </a:lnTo>
                <a:lnTo>
                  <a:pt x="17" y="23"/>
                </a:lnTo>
                <a:lnTo>
                  <a:pt x="16" y="20"/>
                </a:lnTo>
                <a:lnTo>
                  <a:pt x="14" y="19"/>
                </a:lnTo>
                <a:lnTo>
                  <a:pt x="14" y="16"/>
                </a:lnTo>
                <a:lnTo>
                  <a:pt x="13" y="13"/>
                </a:lnTo>
                <a:lnTo>
                  <a:pt x="13" y="12"/>
                </a:lnTo>
                <a:lnTo>
                  <a:pt x="13" y="9"/>
                </a:lnTo>
                <a:lnTo>
                  <a:pt x="12" y="6"/>
                </a:lnTo>
                <a:lnTo>
                  <a:pt x="12" y="3"/>
                </a:lnTo>
                <a:lnTo>
                  <a:pt x="12" y="0"/>
                </a:lnTo>
                <a:lnTo>
                  <a:pt x="0" y="0"/>
                </a:lnTo>
                <a:lnTo>
                  <a:pt x="0" y="5"/>
                </a:lnTo>
                <a:lnTo>
                  <a:pt x="0" y="7"/>
                </a:lnTo>
                <a:lnTo>
                  <a:pt x="1" y="10"/>
                </a:lnTo>
                <a:lnTo>
                  <a:pt x="1" y="13"/>
                </a:lnTo>
                <a:lnTo>
                  <a:pt x="3" y="17"/>
                </a:lnTo>
                <a:lnTo>
                  <a:pt x="3" y="20"/>
                </a:lnTo>
                <a:lnTo>
                  <a:pt x="4" y="23"/>
                </a:lnTo>
                <a:lnTo>
                  <a:pt x="5" y="26"/>
                </a:lnTo>
                <a:lnTo>
                  <a:pt x="7" y="28"/>
                </a:lnTo>
                <a:lnTo>
                  <a:pt x="8" y="31"/>
                </a:lnTo>
                <a:lnTo>
                  <a:pt x="9" y="33"/>
                </a:lnTo>
                <a:lnTo>
                  <a:pt x="11" y="35"/>
                </a:lnTo>
                <a:lnTo>
                  <a:pt x="12" y="38"/>
                </a:lnTo>
                <a:lnTo>
                  <a:pt x="13" y="41"/>
                </a:lnTo>
                <a:lnTo>
                  <a:pt x="16" y="42"/>
                </a:lnTo>
                <a:lnTo>
                  <a:pt x="17" y="45"/>
                </a:lnTo>
                <a:lnTo>
                  <a:pt x="20" y="47"/>
                </a:lnTo>
                <a:lnTo>
                  <a:pt x="21" y="49"/>
                </a:lnTo>
                <a:lnTo>
                  <a:pt x="24" y="51"/>
                </a:lnTo>
                <a:lnTo>
                  <a:pt x="26" y="52"/>
                </a:lnTo>
                <a:lnTo>
                  <a:pt x="29" y="54"/>
                </a:lnTo>
                <a:lnTo>
                  <a:pt x="31" y="55"/>
                </a:lnTo>
                <a:lnTo>
                  <a:pt x="33" y="57"/>
                </a:lnTo>
                <a:lnTo>
                  <a:pt x="35" y="58"/>
                </a:lnTo>
                <a:lnTo>
                  <a:pt x="38" y="59"/>
                </a:lnTo>
                <a:lnTo>
                  <a:pt x="41" y="61"/>
                </a:lnTo>
                <a:lnTo>
                  <a:pt x="45" y="61"/>
                </a:lnTo>
                <a:lnTo>
                  <a:pt x="47" y="62"/>
                </a:lnTo>
                <a:lnTo>
                  <a:pt x="50" y="62"/>
                </a:lnTo>
                <a:lnTo>
                  <a:pt x="52" y="64"/>
                </a:lnTo>
                <a:lnTo>
                  <a:pt x="55" y="64"/>
                </a:lnTo>
                <a:lnTo>
                  <a:pt x="59" y="64"/>
                </a:lnTo>
                <a:lnTo>
                  <a:pt x="59" y="51"/>
                </a:lnTo>
                <a:close/>
              </a:path>
            </a:pathLst>
          </a:custGeom>
          <a:solidFill>
            <a:schemeClr val="tx1"/>
          </a:solidFill>
          <a:ln w="9525">
            <a:solidFill>
              <a:schemeClr val="tx1"/>
            </a:solidFill>
            <a:round/>
            <a:headEnd/>
            <a:tailEnd/>
          </a:ln>
        </p:spPr>
        <p:txBody>
          <a:bodyPr/>
          <a:lstStyle/>
          <a:p>
            <a:endParaRPr lang="en-US"/>
          </a:p>
        </p:txBody>
      </p:sp>
      <p:sp>
        <p:nvSpPr>
          <p:cNvPr id="46225" name="Freeform 143"/>
          <p:cNvSpPr>
            <a:spLocks/>
          </p:cNvSpPr>
          <p:nvPr/>
        </p:nvSpPr>
        <p:spPr bwMode="auto">
          <a:xfrm>
            <a:off x="2759075" y="4560888"/>
            <a:ext cx="92075" cy="101600"/>
          </a:xfrm>
          <a:custGeom>
            <a:avLst/>
            <a:gdLst>
              <a:gd name="T0" fmla="*/ 46 w 58"/>
              <a:gd name="T1" fmla="*/ 3 h 64"/>
              <a:gd name="T2" fmla="*/ 46 w 58"/>
              <a:gd name="T3" fmla="*/ 9 h 64"/>
              <a:gd name="T4" fmla="*/ 44 w 58"/>
              <a:gd name="T5" fmla="*/ 13 h 64"/>
              <a:gd name="T6" fmla="*/ 43 w 58"/>
              <a:gd name="T7" fmla="*/ 19 h 64"/>
              <a:gd name="T8" fmla="*/ 42 w 58"/>
              <a:gd name="T9" fmla="*/ 23 h 64"/>
              <a:gd name="T10" fmla="*/ 39 w 58"/>
              <a:gd name="T11" fmla="*/ 27 h 64"/>
              <a:gd name="T12" fmla="*/ 37 w 58"/>
              <a:gd name="T13" fmla="*/ 31 h 64"/>
              <a:gd name="T14" fmla="*/ 34 w 58"/>
              <a:gd name="T15" fmla="*/ 34 h 64"/>
              <a:gd name="T16" fmla="*/ 30 w 58"/>
              <a:gd name="T17" fmla="*/ 38 h 64"/>
              <a:gd name="T18" fmla="*/ 27 w 58"/>
              <a:gd name="T19" fmla="*/ 41 h 64"/>
              <a:gd name="T20" fmla="*/ 24 w 58"/>
              <a:gd name="T21" fmla="*/ 44 h 64"/>
              <a:gd name="T22" fmla="*/ 20 w 58"/>
              <a:gd name="T23" fmla="*/ 45 h 64"/>
              <a:gd name="T24" fmla="*/ 16 w 58"/>
              <a:gd name="T25" fmla="*/ 48 h 64"/>
              <a:gd name="T26" fmla="*/ 10 w 58"/>
              <a:gd name="T27" fmla="*/ 49 h 64"/>
              <a:gd name="T28" fmla="*/ 7 w 58"/>
              <a:gd name="T29" fmla="*/ 49 h 64"/>
              <a:gd name="T30" fmla="*/ 1 w 58"/>
              <a:gd name="T31" fmla="*/ 51 h 64"/>
              <a:gd name="T32" fmla="*/ 0 w 58"/>
              <a:gd name="T33" fmla="*/ 64 h 64"/>
              <a:gd name="T34" fmla="*/ 5 w 58"/>
              <a:gd name="T35" fmla="*/ 64 h 64"/>
              <a:gd name="T36" fmla="*/ 12 w 58"/>
              <a:gd name="T37" fmla="*/ 62 h 64"/>
              <a:gd name="T38" fmla="*/ 17 w 58"/>
              <a:gd name="T39" fmla="*/ 61 h 64"/>
              <a:gd name="T40" fmla="*/ 22 w 58"/>
              <a:gd name="T41" fmla="*/ 58 h 64"/>
              <a:gd name="T42" fmla="*/ 27 w 58"/>
              <a:gd name="T43" fmla="*/ 55 h 64"/>
              <a:gd name="T44" fmla="*/ 31 w 58"/>
              <a:gd name="T45" fmla="*/ 52 h 64"/>
              <a:gd name="T46" fmla="*/ 37 w 58"/>
              <a:gd name="T47" fmla="*/ 49 h 64"/>
              <a:gd name="T48" fmla="*/ 41 w 58"/>
              <a:gd name="T49" fmla="*/ 45 h 64"/>
              <a:gd name="T50" fmla="*/ 44 w 58"/>
              <a:gd name="T51" fmla="*/ 41 h 64"/>
              <a:gd name="T52" fmla="*/ 47 w 58"/>
              <a:gd name="T53" fmla="*/ 35 h 64"/>
              <a:gd name="T54" fmla="*/ 51 w 58"/>
              <a:gd name="T55" fmla="*/ 31 h 64"/>
              <a:gd name="T56" fmla="*/ 54 w 58"/>
              <a:gd name="T57" fmla="*/ 26 h 64"/>
              <a:gd name="T58" fmla="*/ 55 w 58"/>
              <a:gd name="T59" fmla="*/ 20 h 64"/>
              <a:gd name="T60" fmla="*/ 56 w 58"/>
              <a:gd name="T61" fmla="*/ 13 h 64"/>
              <a:gd name="T62" fmla="*/ 58 w 58"/>
              <a:gd name="T63" fmla="*/ 7 h 64"/>
              <a:gd name="T64" fmla="*/ 58 w 58"/>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46" y="0"/>
                </a:moveTo>
                <a:lnTo>
                  <a:pt x="46" y="3"/>
                </a:lnTo>
                <a:lnTo>
                  <a:pt x="46" y="6"/>
                </a:lnTo>
                <a:lnTo>
                  <a:pt x="46" y="9"/>
                </a:lnTo>
                <a:lnTo>
                  <a:pt x="44" y="12"/>
                </a:lnTo>
                <a:lnTo>
                  <a:pt x="44" y="13"/>
                </a:lnTo>
                <a:lnTo>
                  <a:pt x="43" y="16"/>
                </a:lnTo>
                <a:lnTo>
                  <a:pt x="43" y="19"/>
                </a:lnTo>
                <a:lnTo>
                  <a:pt x="42" y="20"/>
                </a:lnTo>
                <a:lnTo>
                  <a:pt x="42" y="23"/>
                </a:lnTo>
                <a:lnTo>
                  <a:pt x="41" y="24"/>
                </a:lnTo>
                <a:lnTo>
                  <a:pt x="39" y="27"/>
                </a:lnTo>
                <a:lnTo>
                  <a:pt x="38" y="28"/>
                </a:lnTo>
                <a:lnTo>
                  <a:pt x="37" y="31"/>
                </a:lnTo>
                <a:lnTo>
                  <a:pt x="35" y="33"/>
                </a:lnTo>
                <a:lnTo>
                  <a:pt x="34" y="34"/>
                </a:lnTo>
                <a:lnTo>
                  <a:pt x="33" y="35"/>
                </a:lnTo>
                <a:lnTo>
                  <a:pt x="30" y="38"/>
                </a:lnTo>
                <a:lnTo>
                  <a:pt x="29" y="40"/>
                </a:lnTo>
                <a:lnTo>
                  <a:pt x="27" y="41"/>
                </a:lnTo>
                <a:lnTo>
                  <a:pt x="25" y="42"/>
                </a:lnTo>
                <a:lnTo>
                  <a:pt x="24" y="44"/>
                </a:lnTo>
                <a:lnTo>
                  <a:pt x="22" y="45"/>
                </a:lnTo>
                <a:lnTo>
                  <a:pt x="20" y="45"/>
                </a:lnTo>
                <a:lnTo>
                  <a:pt x="17" y="47"/>
                </a:lnTo>
                <a:lnTo>
                  <a:pt x="16" y="48"/>
                </a:lnTo>
                <a:lnTo>
                  <a:pt x="13" y="48"/>
                </a:lnTo>
                <a:lnTo>
                  <a:pt x="10" y="49"/>
                </a:lnTo>
                <a:lnTo>
                  <a:pt x="9" y="49"/>
                </a:lnTo>
                <a:lnTo>
                  <a:pt x="7" y="49"/>
                </a:lnTo>
                <a:lnTo>
                  <a:pt x="4" y="51"/>
                </a:lnTo>
                <a:lnTo>
                  <a:pt x="1" y="51"/>
                </a:lnTo>
                <a:lnTo>
                  <a:pt x="0" y="51"/>
                </a:lnTo>
                <a:lnTo>
                  <a:pt x="0" y="64"/>
                </a:lnTo>
                <a:lnTo>
                  <a:pt x="3" y="64"/>
                </a:lnTo>
                <a:lnTo>
                  <a:pt x="5" y="64"/>
                </a:lnTo>
                <a:lnTo>
                  <a:pt x="8" y="62"/>
                </a:lnTo>
                <a:lnTo>
                  <a:pt x="12" y="62"/>
                </a:lnTo>
                <a:lnTo>
                  <a:pt x="14" y="61"/>
                </a:lnTo>
                <a:lnTo>
                  <a:pt x="17" y="61"/>
                </a:lnTo>
                <a:lnTo>
                  <a:pt x="20" y="59"/>
                </a:lnTo>
                <a:lnTo>
                  <a:pt x="22" y="58"/>
                </a:lnTo>
                <a:lnTo>
                  <a:pt x="25" y="57"/>
                </a:lnTo>
                <a:lnTo>
                  <a:pt x="27" y="55"/>
                </a:lnTo>
                <a:lnTo>
                  <a:pt x="30" y="54"/>
                </a:lnTo>
                <a:lnTo>
                  <a:pt x="31" y="52"/>
                </a:lnTo>
                <a:lnTo>
                  <a:pt x="34" y="51"/>
                </a:lnTo>
                <a:lnTo>
                  <a:pt x="37" y="49"/>
                </a:lnTo>
                <a:lnTo>
                  <a:pt x="38" y="47"/>
                </a:lnTo>
                <a:lnTo>
                  <a:pt x="41" y="45"/>
                </a:lnTo>
                <a:lnTo>
                  <a:pt x="42" y="42"/>
                </a:lnTo>
                <a:lnTo>
                  <a:pt x="44" y="41"/>
                </a:lnTo>
                <a:lnTo>
                  <a:pt x="46" y="38"/>
                </a:lnTo>
                <a:lnTo>
                  <a:pt x="47" y="35"/>
                </a:lnTo>
                <a:lnTo>
                  <a:pt x="50" y="33"/>
                </a:lnTo>
                <a:lnTo>
                  <a:pt x="51" y="31"/>
                </a:lnTo>
                <a:lnTo>
                  <a:pt x="52" y="28"/>
                </a:lnTo>
                <a:lnTo>
                  <a:pt x="54" y="26"/>
                </a:lnTo>
                <a:lnTo>
                  <a:pt x="54" y="23"/>
                </a:lnTo>
                <a:lnTo>
                  <a:pt x="55" y="20"/>
                </a:lnTo>
                <a:lnTo>
                  <a:pt x="56" y="17"/>
                </a:lnTo>
                <a:lnTo>
                  <a:pt x="56" y="13"/>
                </a:lnTo>
                <a:lnTo>
                  <a:pt x="58" y="10"/>
                </a:lnTo>
                <a:lnTo>
                  <a:pt x="58" y="7"/>
                </a:lnTo>
                <a:lnTo>
                  <a:pt x="58" y="5"/>
                </a:lnTo>
                <a:lnTo>
                  <a:pt x="58" y="0"/>
                </a:lnTo>
                <a:lnTo>
                  <a:pt x="46" y="0"/>
                </a:lnTo>
                <a:close/>
              </a:path>
            </a:pathLst>
          </a:custGeom>
          <a:solidFill>
            <a:schemeClr val="tx1"/>
          </a:solidFill>
          <a:ln w="9525">
            <a:solidFill>
              <a:schemeClr val="tx1"/>
            </a:solidFill>
            <a:round/>
            <a:headEnd/>
            <a:tailEnd/>
          </a:ln>
        </p:spPr>
        <p:txBody>
          <a:bodyPr/>
          <a:lstStyle/>
          <a:p>
            <a:endParaRPr lang="en-US"/>
          </a:p>
        </p:txBody>
      </p:sp>
      <p:sp>
        <p:nvSpPr>
          <p:cNvPr id="46226" name="Freeform 144"/>
          <p:cNvSpPr>
            <a:spLocks/>
          </p:cNvSpPr>
          <p:nvPr/>
        </p:nvSpPr>
        <p:spPr bwMode="auto">
          <a:xfrm>
            <a:off x="4129088" y="4554538"/>
            <a:ext cx="230187" cy="20637"/>
          </a:xfrm>
          <a:custGeom>
            <a:avLst/>
            <a:gdLst>
              <a:gd name="T0" fmla="*/ 145 w 145"/>
              <a:gd name="T1" fmla="*/ 6 h 13"/>
              <a:gd name="T2" fmla="*/ 145 w 145"/>
              <a:gd name="T3" fmla="*/ 0 h 13"/>
              <a:gd name="T4" fmla="*/ 0 w 145"/>
              <a:gd name="T5" fmla="*/ 0 h 13"/>
              <a:gd name="T6" fmla="*/ 0 w 145"/>
              <a:gd name="T7" fmla="*/ 13 h 13"/>
              <a:gd name="T8" fmla="*/ 145 w 145"/>
              <a:gd name="T9" fmla="*/ 13 h 13"/>
              <a:gd name="T10" fmla="*/ 145 w 145"/>
              <a:gd name="T11" fmla="*/ 6 h 13"/>
              <a:gd name="T12" fmla="*/ 0 60000 65536"/>
              <a:gd name="T13" fmla="*/ 0 60000 65536"/>
              <a:gd name="T14" fmla="*/ 0 60000 65536"/>
              <a:gd name="T15" fmla="*/ 0 60000 65536"/>
              <a:gd name="T16" fmla="*/ 0 60000 65536"/>
              <a:gd name="T17" fmla="*/ 0 60000 65536"/>
              <a:gd name="T18" fmla="*/ 0 w 145"/>
              <a:gd name="T19" fmla="*/ 0 h 13"/>
              <a:gd name="T20" fmla="*/ 145 w 14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5" h="13">
                <a:moveTo>
                  <a:pt x="145" y="6"/>
                </a:moveTo>
                <a:lnTo>
                  <a:pt x="145" y="0"/>
                </a:lnTo>
                <a:lnTo>
                  <a:pt x="0" y="0"/>
                </a:lnTo>
                <a:lnTo>
                  <a:pt x="0" y="13"/>
                </a:lnTo>
                <a:lnTo>
                  <a:pt x="145" y="13"/>
                </a:lnTo>
                <a:lnTo>
                  <a:pt x="145" y="6"/>
                </a:lnTo>
                <a:close/>
              </a:path>
            </a:pathLst>
          </a:custGeom>
          <a:solidFill>
            <a:schemeClr val="tx1"/>
          </a:solidFill>
          <a:ln w="9525">
            <a:solidFill>
              <a:schemeClr val="tx1"/>
            </a:solidFill>
            <a:round/>
            <a:headEnd/>
            <a:tailEnd/>
          </a:ln>
        </p:spPr>
        <p:txBody>
          <a:bodyPr/>
          <a:lstStyle/>
          <a:p>
            <a:endParaRPr lang="en-US"/>
          </a:p>
        </p:txBody>
      </p:sp>
      <p:sp>
        <p:nvSpPr>
          <p:cNvPr id="46227" name="Freeform 145"/>
          <p:cNvSpPr>
            <a:spLocks/>
          </p:cNvSpPr>
          <p:nvPr/>
        </p:nvSpPr>
        <p:spPr bwMode="auto">
          <a:xfrm>
            <a:off x="5187950" y="4554538"/>
            <a:ext cx="247650" cy="20637"/>
          </a:xfrm>
          <a:custGeom>
            <a:avLst/>
            <a:gdLst>
              <a:gd name="T0" fmla="*/ 0 w 156"/>
              <a:gd name="T1" fmla="*/ 6 h 13"/>
              <a:gd name="T2" fmla="*/ 0 w 156"/>
              <a:gd name="T3" fmla="*/ 13 h 13"/>
              <a:gd name="T4" fmla="*/ 156 w 156"/>
              <a:gd name="T5" fmla="*/ 13 h 13"/>
              <a:gd name="T6" fmla="*/ 156 w 156"/>
              <a:gd name="T7" fmla="*/ 0 h 13"/>
              <a:gd name="T8" fmla="*/ 0 w 156"/>
              <a:gd name="T9" fmla="*/ 0 h 13"/>
              <a:gd name="T10" fmla="*/ 0 w 156"/>
              <a:gd name="T11" fmla="*/ 6 h 13"/>
              <a:gd name="T12" fmla="*/ 0 60000 65536"/>
              <a:gd name="T13" fmla="*/ 0 60000 65536"/>
              <a:gd name="T14" fmla="*/ 0 60000 65536"/>
              <a:gd name="T15" fmla="*/ 0 60000 65536"/>
              <a:gd name="T16" fmla="*/ 0 60000 65536"/>
              <a:gd name="T17" fmla="*/ 0 60000 65536"/>
              <a:gd name="T18" fmla="*/ 0 w 156"/>
              <a:gd name="T19" fmla="*/ 0 h 13"/>
              <a:gd name="T20" fmla="*/ 156 w 15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6" h="13">
                <a:moveTo>
                  <a:pt x="0" y="6"/>
                </a:moveTo>
                <a:lnTo>
                  <a:pt x="0" y="13"/>
                </a:lnTo>
                <a:lnTo>
                  <a:pt x="156" y="13"/>
                </a:lnTo>
                <a:lnTo>
                  <a:pt x="156"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228" name="Freeform 146"/>
          <p:cNvSpPr>
            <a:spLocks/>
          </p:cNvSpPr>
          <p:nvPr/>
        </p:nvSpPr>
        <p:spPr bwMode="auto">
          <a:xfrm>
            <a:off x="5013325" y="4560888"/>
            <a:ext cx="92075" cy="101600"/>
          </a:xfrm>
          <a:custGeom>
            <a:avLst/>
            <a:gdLst>
              <a:gd name="T0" fmla="*/ 56 w 58"/>
              <a:gd name="T1" fmla="*/ 51 h 64"/>
              <a:gd name="T2" fmla="*/ 51 w 58"/>
              <a:gd name="T3" fmla="*/ 49 h 64"/>
              <a:gd name="T4" fmla="*/ 47 w 58"/>
              <a:gd name="T5" fmla="*/ 49 h 64"/>
              <a:gd name="T6" fmla="*/ 42 w 58"/>
              <a:gd name="T7" fmla="*/ 48 h 64"/>
              <a:gd name="T8" fmla="*/ 38 w 58"/>
              <a:gd name="T9" fmla="*/ 45 h 64"/>
              <a:gd name="T10" fmla="*/ 34 w 58"/>
              <a:gd name="T11" fmla="*/ 44 h 64"/>
              <a:gd name="T12" fmla="*/ 30 w 58"/>
              <a:gd name="T13" fmla="*/ 41 h 64"/>
              <a:gd name="T14" fmla="*/ 28 w 58"/>
              <a:gd name="T15" fmla="*/ 38 h 64"/>
              <a:gd name="T16" fmla="*/ 24 w 58"/>
              <a:gd name="T17" fmla="*/ 34 h 64"/>
              <a:gd name="T18" fmla="*/ 21 w 58"/>
              <a:gd name="T19" fmla="*/ 31 h 64"/>
              <a:gd name="T20" fmla="*/ 19 w 58"/>
              <a:gd name="T21" fmla="*/ 27 h 64"/>
              <a:gd name="T22" fmla="*/ 16 w 58"/>
              <a:gd name="T23" fmla="*/ 23 h 64"/>
              <a:gd name="T24" fmla="*/ 15 w 58"/>
              <a:gd name="T25" fmla="*/ 19 h 64"/>
              <a:gd name="T26" fmla="*/ 13 w 58"/>
              <a:gd name="T27" fmla="*/ 13 h 64"/>
              <a:gd name="T28" fmla="*/ 12 w 58"/>
              <a:gd name="T29" fmla="*/ 9 h 64"/>
              <a:gd name="T30" fmla="*/ 12 w 58"/>
              <a:gd name="T31" fmla="*/ 3 h 64"/>
              <a:gd name="T32" fmla="*/ 0 w 58"/>
              <a:gd name="T33" fmla="*/ 0 h 64"/>
              <a:gd name="T34" fmla="*/ 0 w 58"/>
              <a:gd name="T35" fmla="*/ 7 h 64"/>
              <a:gd name="T36" fmla="*/ 1 w 58"/>
              <a:gd name="T37" fmla="*/ 13 h 64"/>
              <a:gd name="T38" fmla="*/ 3 w 58"/>
              <a:gd name="T39" fmla="*/ 20 h 64"/>
              <a:gd name="T40" fmla="*/ 4 w 58"/>
              <a:gd name="T41" fmla="*/ 26 h 64"/>
              <a:gd name="T42" fmla="*/ 7 w 58"/>
              <a:gd name="T43" fmla="*/ 31 h 64"/>
              <a:gd name="T44" fmla="*/ 11 w 58"/>
              <a:gd name="T45" fmla="*/ 35 h 64"/>
              <a:gd name="T46" fmla="*/ 13 w 58"/>
              <a:gd name="T47" fmla="*/ 41 h 64"/>
              <a:gd name="T48" fmla="*/ 17 w 58"/>
              <a:gd name="T49" fmla="*/ 45 h 64"/>
              <a:gd name="T50" fmla="*/ 21 w 58"/>
              <a:gd name="T51" fmla="*/ 49 h 64"/>
              <a:gd name="T52" fmla="*/ 26 w 58"/>
              <a:gd name="T53" fmla="*/ 52 h 64"/>
              <a:gd name="T54" fmla="*/ 30 w 58"/>
              <a:gd name="T55" fmla="*/ 55 h 64"/>
              <a:gd name="T56" fmla="*/ 36 w 58"/>
              <a:gd name="T57" fmla="*/ 58 h 64"/>
              <a:gd name="T58" fmla="*/ 41 w 58"/>
              <a:gd name="T59" fmla="*/ 61 h 64"/>
              <a:gd name="T60" fmla="*/ 46 w 58"/>
              <a:gd name="T61" fmla="*/ 62 h 64"/>
              <a:gd name="T62" fmla="*/ 53 w 58"/>
              <a:gd name="T63" fmla="*/ 64 h 64"/>
              <a:gd name="T64" fmla="*/ 58 w 58"/>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58" y="51"/>
                </a:moveTo>
                <a:lnTo>
                  <a:pt x="56" y="51"/>
                </a:lnTo>
                <a:lnTo>
                  <a:pt x="54" y="51"/>
                </a:lnTo>
                <a:lnTo>
                  <a:pt x="51" y="49"/>
                </a:lnTo>
                <a:lnTo>
                  <a:pt x="49" y="49"/>
                </a:lnTo>
                <a:lnTo>
                  <a:pt x="47" y="49"/>
                </a:lnTo>
                <a:lnTo>
                  <a:pt x="45" y="48"/>
                </a:lnTo>
                <a:lnTo>
                  <a:pt x="42" y="48"/>
                </a:lnTo>
                <a:lnTo>
                  <a:pt x="41" y="47"/>
                </a:lnTo>
                <a:lnTo>
                  <a:pt x="38" y="45"/>
                </a:lnTo>
                <a:lnTo>
                  <a:pt x="37" y="45"/>
                </a:lnTo>
                <a:lnTo>
                  <a:pt x="34" y="44"/>
                </a:lnTo>
                <a:lnTo>
                  <a:pt x="33" y="42"/>
                </a:lnTo>
                <a:lnTo>
                  <a:pt x="30" y="41"/>
                </a:lnTo>
                <a:lnTo>
                  <a:pt x="29" y="40"/>
                </a:lnTo>
                <a:lnTo>
                  <a:pt x="28" y="38"/>
                </a:lnTo>
                <a:lnTo>
                  <a:pt x="25" y="35"/>
                </a:lnTo>
                <a:lnTo>
                  <a:pt x="24" y="34"/>
                </a:lnTo>
                <a:lnTo>
                  <a:pt x="22" y="33"/>
                </a:lnTo>
                <a:lnTo>
                  <a:pt x="21" y="31"/>
                </a:lnTo>
                <a:lnTo>
                  <a:pt x="20" y="28"/>
                </a:lnTo>
                <a:lnTo>
                  <a:pt x="19" y="27"/>
                </a:lnTo>
                <a:lnTo>
                  <a:pt x="17" y="24"/>
                </a:lnTo>
                <a:lnTo>
                  <a:pt x="16" y="23"/>
                </a:lnTo>
                <a:lnTo>
                  <a:pt x="16" y="20"/>
                </a:lnTo>
                <a:lnTo>
                  <a:pt x="15" y="19"/>
                </a:lnTo>
                <a:lnTo>
                  <a:pt x="15" y="16"/>
                </a:lnTo>
                <a:lnTo>
                  <a:pt x="13" y="13"/>
                </a:lnTo>
                <a:lnTo>
                  <a:pt x="13" y="12"/>
                </a:lnTo>
                <a:lnTo>
                  <a:pt x="12" y="9"/>
                </a:lnTo>
                <a:lnTo>
                  <a:pt x="12" y="6"/>
                </a:lnTo>
                <a:lnTo>
                  <a:pt x="12" y="3"/>
                </a:lnTo>
                <a:lnTo>
                  <a:pt x="12" y="0"/>
                </a:lnTo>
                <a:lnTo>
                  <a:pt x="0" y="0"/>
                </a:lnTo>
                <a:lnTo>
                  <a:pt x="0" y="5"/>
                </a:lnTo>
                <a:lnTo>
                  <a:pt x="0" y="7"/>
                </a:lnTo>
                <a:lnTo>
                  <a:pt x="0" y="10"/>
                </a:lnTo>
                <a:lnTo>
                  <a:pt x="1" y="13"/>
                </a:lnTo>
                <a:lnTo>
                  <a:pt x="1" y="17"/>
                </a:lnTo>
                <a:lnTo>
                  <a:pt x="3" y="20"/>
                </a:lnTo>
                <a:lnTo>
                  <a:pt x="4" y="23"/>
                </a:lnTo>
                <a:lnTo>
                  <a:pt x="4" y="26"/>
                </a:lnTo>
                <a:lnTo>
                  <a:pt x="5" y="28"/>
                </a:lnTo>
                <a:lnTo>
                  <a:pt x="7" y="31"/>
                </a:lnTo>
                <a:lnTo>
                  <a:pt x="8" y="33"/>
                </a:lnTo>
                <a:lnTo>
                  <a:pt x="11" y="35"/>
                </a:lnTo>
                <a:lnTo>
                  <a:pt x="12" y="38"/>
                </a:lnTo>
                <a:lnTo>
                  <a:pt x="13" y="41"/>
                </a:lnTo>
                <a:lnTo>
                  <a:pt x="16" y="42"/>
                </a:lnTo>
                <a:lnTo>
                  <a:pt x="17" y="45"/>
                </a:lnTo>
                <a:lnTo>
                  <a:pt x="20" y="47"/>
                </a:lnTo>
                <a:lnTo>
                  <a:pt x="21" y="49"/>
                </a:lnTo>
                <a:lnTo>
                  <a:pt x="24" y="51"/>
                </a:lnTo>
                <a:lnTo>
                  <a:pt x="26" y="52"/>
                </a:lnTo>
                <a:lnTo>
                  <a:pt x="28" y="54"/>
                </a:lnTo>
                <a:lnTo>
                  <a:pt x="30" y="55"/>
                </a:lnTo>
                <a:lnTo>
                  <a:pt x="33" y="57"/>
                </a:lnTo>
                <a:lnTo>
                  <a:pt x="36" y="58"/>
                </a:lnTo>
                <a:lnTo>
                  <a:pt x="38" y="59"/>
                </a:lnTo>
                <a:lnTo>
                  <a:pt x="41" y="61"/>
                </a:lnTo>
                <a:lnTo>
                  <a:pt x="43" y="61"/>
                </a:lnTo>
                <a:lnTo>
                  <a:pt x="46" y="62"/>
                </a:lnTo>
                <a:lnTo>
                  <a:pt x="50" y="62"/>
                </a:lnTo>
                <a:lnTo>
                  <a:pt x="53" y="64"/>
                </a:lnTo>
                <a:lnTo>
                  <a:pt x="55" y="64"/>
                </a:lnTo>
                <a:lnTo>
                  <a:pt x="58" y="64"/>
                </a:lnTo>
                <a:lnTo>
                  <a:pt x="58" y="51"/>
                </a:lnTo>
                <a:close/>
              </a:path>
            </a:pathLst>
          </a:custGeom>
          <a:solidFill>
            <a:schemeClr val="tx1"/>
          </a:solidFill>
          <a:ln w="9525">
            <a:solidFill>
              <a:schemeClr val="tx1"/>
            </a:solidFill>
            <a:round/>
            <a:headEnd/>
            <a:tailEnd/>
          </a:ln>
        </p:spPr>
        <p:txBody>
          <a:bodyPr/>
          <a:lstStyle/>
          <a:p>
            <a:endParaRPr lang="en-US"/>
          </a:p>
        </p:txBody>
      </p:sp>
      <p:sp>
        <p:nvSpPr>
          <p:cNvPr id="46229" name="Freeform 147"/>
          <p:cNvSpPr>
            <a:spLocks/>
          </p:cNvSpPr>
          <p:nvPr/>
        </p:nvSpPr>
        <p:spPr bwMode="auto">
          <a:xfrm>
            <a:off x="5105400" y="4560888"/>
            <a:ext cx="93663" cy="101600"/>
          </a:xfrm>
          <a:custGeom>
            <a:avLst/>
            <a:gdLst>
              <a:gd name="T0" fmla="*/ 47 w 59"/>
              <a:gd name="T1" fmla="*/ 3 h 64"/>
              <a:gd name="T2" fmla="*/ 46 w 59"/>
              <a:gd name="T3" fmla="*/ 9 h 64"/>
              <a:gd name="T4" fmla="*/ 46 w 59"/>
              <a:gd name="T5" fmla="*/ 13 h 64"/>
              <a:gd name="T6" fmla="*/ 44 w 59"/>
              <a:gd name="T7" fmla="*/ 19 h 64"/>
              <a:gd name="T8" fmla="*/ 42 w 59"/>
              <a:gd name="T9" fmla="*/ 23 h 64"/>
              <a:gd name="T10" fmla="*/ 40 w 59"/>
              <a:gd name="T11" fmla="*/ 27 h 64"/>
              <a:gd name="T12" fmla="*/ 38 w 59"/>
              <a:gd name="T13" fmla="*/ 31 h 64"/>
              <a:gd name="T14" fmla="*/ 35 w 59"/>
              <a:gd name="T15" fmla="*/ 34 h 64"/>
              <a:gd name="T16" fmla="*/ 31 w 59"/>
              <a:gd name="T17" fmla="*/ 38 h 64"/>
              <a:gd name="T18" fmla="*/ 29 w 59"/>
              <a:gd name="T19" fmla="*/ 41 h 64"/>
              <a:gd name="T20" fmla="*/ 25 w 59"/>
              <a:gd name="T21" fmla="*/ 44 h 64"/>
              <a:gd name="T22" fmla="*/ 21 w 59"/>
              <a:gd name="T23" fmla="*/ 45 h 64"/>
              <a:gd name="T24" fmla="*/ 17 w 59"/>
              <a:gd name="T25" fmla="*/ 48 h 64"/>
              <a:gd name="T26" fmla="*/ 12 w 59"/>
              <a:gd name="T27" fmla="*/ 49 h 64"/>
              <a:gd name="T28" fmla="*/ 8 w 59"/>
              <a:gd name="T29" fmla="*/ 49 h 64"/>
              <a:gd name="T30" fmla="*/ 2 w 59"/>
              <a:gd name="T31" fmla="*/ 51 h 64"/>
              <a:gd name="T32" fmla="*/ 0 w 59"/>
              <a:gd name="T33" fmla="*/ 64 h 64"/>
              <a:gd name="T34" fmla="*/ 6 w 59"/>
              <a:gd name="T35" fmla="*/ 64 h 64"/>
              <a:gd name="T36" fmla="*/ 12 w 59"/>
              <a:gd name="T37" fmla="*/ 62 h 64"/>
              <a:gd name="T38" fmla="*/ 18 w 59"/>
              <a:gd name="T39" fmla="*/ 61 h 64"/>
              <a:gd name="T40" fmla="*/ 23 w 59"/>
              <a:gd name="T41" fmla="*/ 58 h 64"/>
              <a:gd name="T42" fmla="*/ 29 w 59"/>
              <a:gd name="T43" fmla="*/ 55 h 64"/>
              <a:gd name="T44" fmla="*/ 33 w 59"/>
              <a:gd name="T45" fmla="*/ 52 h 64"/>
              <a:gd name="T46" fmla="*/ 38 w 59"/>
              <a:gd name="T47" fmla="*/ 49 h 64"/>
              <a:gd name="T48" fmla="*/ 42 w 59"/>
              <a:gd name="T49" fmla="*/ 45 h 64"/>
              <a:gd name="T50" fmla="*/ 46 w 59"/>
              <a:gd name="T51" fmla="*/ 41 h 64"/>
              <a:gd name="T52" fmla="*/ 48 w 59"/>
              <a:gd name="T53" fmla="*/ 35 h 64"/>
              <a:gd name="T54" fmla="*/ 51 w 59"/>
              <a:gd name="T55" fmla="*/ 31 h 64"/>
              <a:gd name="T56" fmla="*/ 53 w 59"/>
              <a:gd name="T57" fmla="*/ 26 h 64"/>
              <a:gd name="T58" fmla="*/ 56 w 59"/>
              <a:gd name="T59" fmla="*/ 20 h 64"/>
              <a:gd name="T60" fmla="*/ 57 w 59"/>
              <a:gd name="T61" fmla="*/ 13 h 64"/>
              <a:gd name="T62" fmla="*/ 59 w 59"/>
              <a:gd name="T63" fmla="*/ 7 h 64"/>
              <a:gd name="T64" fmla="*/ 59 w 5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47" y="0"/>
                </a:moveTo>
                <a:lnTo>
                  <a:pt x="47" y="3"/>
                </a:lnTo>
                <a:lnTo>
                  <a:pt x="47" y="6"/>
                </a:lnTo>
                <a:lnTo>
                  <a:pt x="46" y="9"/>
                </a:lnTo>
                <a:lnTo>
                  <a:pt x="46" y="12"/>
                </a:lnTo>
                <a:lnTo>
                  <a:pt x="46" y="13"/>
                </a:lnTo>
                <a:lnTo>
                  <a:pt x="44" y="16"/>
                </a:lnTo>
                <a:lnTo>
                  <a:pt x="44" y="19"/>
                </a:lnTo>
                <a:lnTo>
                  <a:pt x="43" y="20"/>
                </a:lnTo>
                <a:lnTo>
                  <a:pt x="42" y="23"/>
                </a:lnTo>
                <a:lnTo>
                  <a:pt x="42" y="24"/>
                </a:lnTo>
                <a:lnTo>
                  <a:pt x="40" y="27"/>
                </a:lnTo>
                <a:lnTo>
                  <a:pt x="39" y="28"/>
                </a:lnTo>
                <a:lnTo>
                  <a:pt x="38" y="31"/>
                </a:lnTo>
                <a:lnTo>
                  <a:pt x="36" y="33"/>
                </a:lnTo>
                <a:lnTo>
                  <a:pt x="35" y="34"/>
                </a:lnTo>
                <a:lnTo>
                  <a:pt x="33" y="35"/>
                </a:lnTo>
                <a:lnTo>
                  <a:pt x="31" y="38"/>
                </a:lnTo>
                <a:lnTo>
                  <a:pt x="30" y="40"/>
                </a:lnTo>
                <a:lnTo>
                  <a:pt x="29" y="41"/>
                </a:lnTo>
                <a:lnTo>
                  <a:pt x="26" y="42"/>
                </a:lnTo>
                <a:lnTo>
                  <a:pt x="25" y="44"/>
                </a:lnTo>
                <a:lnTo>
                  <a:pt x="22" y="45"/>
                </a:lnTo>
                <a:lnTo>
                  <a:pt x="21" y="45"/>
                </a:lnTo>
                <a:lnTo>
                  <a:pt x="18" y="47"/>
                </a:lnTo>
                <a:lnTo>
                  <a:pt x="17" y="48"/>
                </a:lnTo>
                <a:lnTo>
                  <a:pt x="14" y="48"/>
                </a:lnTo>
                <a:lnTo>
                  <a:pt x="12" y="49"/>
                </a:lnTo>
                <a:lnTo>
                  <a:pt x="10" y="49"/>
                </a:lnTo>
                <a:lnTo>
                  <a:pt x="8" y="49"/>
                </a:lnTo>
                <a:lnTo>
                  <a:pt x="5" y="51"/>
                </a:lnTo>
                <a:lnTo>
                  <a:pt x="2" y="51"/>
                </a:lnTo>
                <a:lnTo>
                  <a:pt x="0" y="51"/>
                </a:lnTo>
                <a:lnTo>
                  <a:pt x="0" y="64"/>
                </a:lnTo>
                <a:lnTo>
                  <a:pt x="4" y="64"/>
                </a:lnTo>
                <a:lnTo>
                  <a:pt x="6" y="64"/>
                </a:lnTo>
                <a:lnTo>
                  <a:pt x="9" y="62"/>
                </a:lnTo>
                <a:lnTo>
                  <a:pt x="12" y="62"/>
                </a:lnTo>
                <a:lnTo>
                  <a:pt x="14" y="61"/>
                </a:lnTo>
                <a:lnTo>
                  <a:pt x="18" y="61"/>
                </a:lnTo>
                <a:lnTo>
                  <a:pt x="21" y="59"/>
                </a:lnTo>
                <a:lnTo>
                  <a:pt x="23" y="58"/>
                </a:lnTo>
                <a:lnTo>
                  <a:pt x="26" y="57"/>
                </a:lnTo>
                <a:lnTo>
                  <a:pt x="29" y="55"/>
                </a:lnTo>
                <a:lnTo>
                  <a:pt x="30" y="54"/>
                </a:lnTo>
                <a:lnTo>
                  <a:pt x="33" y="52"/>
                </a:lnTo>
                <a:lnTo>
                  <a:pt x="35" y="51"/>
                </a:lnTo>
                <a:lnTo>
                  <a:pt x="38" y="49"/>
                </a:lnTo>
                <a:lnTo>
                  <a:pt x="39" y="47"/>
                </a:lnTo>
                <a:lnTo>
                  <a:pt x="42" y="45"/>
                </a:lnTo>
                <a:lnTo>
                  <a:pt x="43" y="42"/>
                </a:lnTo>
                <a:lnTo>
                  <a:pt x="46" y="41"/>
                </a:lnTo>
                <a:lnTo>
                  <a:pt x="47" y="38"/>
                </a:lnTo>
                <a:lnTo>
                  <a:pt x="48" y="35"/>
                </a:lnTo>
                <a:lnTo>
                  <a:pt x="50" y="33"/>
                </a:lnTo>
                <a:lnTo>
                  <a:pt x="51" y="31"/>
                </a:lnTo>
                <a:lnTo>
                  <a:pt x="52" y="28"/>
                </a:lnTo>
                <a:lnTo>
                  <a:pt x="53" y="26"/>
                </a:lnTo>
                <a:lnTo>
                  <a:pt x="55" y="23"/>
                </a:lnTo>
                <a:lnTo>
                  <a:pt x="56" y="20"/>
                </a:lnTo>
                <a:lnTo>
                  <a:pt x="56" y="17"/>
                </a:lnTo>
                <a:lnTo>
                  <a:pt x="57" y="13"/>
                </a:lnTo>
                <a:lnTo>
                  <a:pt x="57" y="10"/>
                </a:lnTo>
                <a:lnTo>
                  <a:pt x="59" y="7"/>
                </a:lnTo>
                <a:lnTo>
                  <a:pt x="59" y="5"/>
                </a:lnTo>
                <a:lnTo>
                  <a:pt x="59" y="0"/>
                </a:lnTo>
                <a:lnTo>
                  <a:pt x="47" y="0"/>
                </a:lnTo>
                <a:close/>
              </a:path>
            </a:pathLst>
          </a:custGeom>
          <a:solidFill>
            <a:schemeClr val="tx1"/>
          </a:solidFill>
          <a:ln w="9525">
            <a:solidFill>
              <a:schemeClr val="tx1"/>
            </a:solidFill>
            <a:round/>
            <a:headEnd/>
            <a:tailEnd/>
          </a:ln>
        </p:spPr>
        <p:txBody>
          <a:bodyPr/>
          <a:lstStyle/>
          <a:p>
            <a:endParaRPr lang="en-US"/>
          </a:p>
        </p:txBody>
      </p:sp>
      <p:sp>
        <p:nvSpPr>
          <p:cNvPr id="46230" name="Freeform 148"/>
          <p:cNvSpPr>
            <a:spLocks/>
          </p:cNvSpPr>
          <p:nvPr/>
        </p:nvSpPr>
        <p:spPr bwMode="auto">
          <a:xfrm>
            <a:off x="4940300" y="4560888"/>
            <a:ext cx="92075" cy="101600"/>
          </a:xfrm>
          <a:custGeom>
            <a:avLst/>
            <a:gdLst>
              <a:gd name="T0" fmla="*/ 3 w 58"/>
              <a:gd name="T1" fmla="*/ 64 h 64"/>
              <a:gd name="T2" fmla="*/ 8 w 58"/>
              <a:gd name="T3" fmla="*/ 62 h 64"/>
              <a:gd name="T4" fmla="*/ 15 w 58"/>
              <a:gd name="T5" fmla="*/ 61 h 64"/>
              <a:gd name="T6" fmla="*/ 20 w 58"/>
              <a:gd name="T7" fmla="*/ 59 h 64"/>
              <a:gd name="T8" fmla="*/ 25 w 58"/>
              <a:gd name="T9" fmla="*/ 57 h 64"/>
              <a:gd name="T10" fmla="*/ 30 w 58"/>
              <a:gd name="T11" fmla="*/ 54 h 64"/>
              <a:gd name="T12" fmla="*/ 34 w 58"/>
              <a:gd name="T13" fmla="*/ 51 h 64"/>
              <a:gd name="T14" fmla="*/ 38 w 58"/>
              <a:gd name="T15" fmla="*/ 47 h 64"/>
              <a:gd name="T16" fmla="*/ 42 w 58"/>
              <a:gd name="T17" fmla="*/ 42 h 64"/>
              <a:gd name="T18" fmla="*/ 46 w 58"/>
              <a:gd name="T19" fmla="*/ 38 h 64"/>
              <a:gd name="T20" fmla="*/ 49 w 58"/>
              <a:gd name="T21" fmla="*/ 33 h 64"/>
              <a:gd name="T22" fmla="*/ 53 w 58"/>
              <a:gd name="T23" fmla="*/ 28 h 64"/>
              <a:gd name="T24" fmla="*/ 54 w 58"/>
              <a:gd name="T25" fmla="*/ 23 h 64"/>
              <a:gd name="T26" fmla="*/ 57 w 58"/>
              <a:gd name="T27" fmla="*/ 17 h 64"/>
              <a:gd name="T28" fmla="*/ 57 w 58"/>
              <a:gd name="T29" fmla="*/ 10 h 64"/>
              <a:gd name="T30" fmla="*/ 58 w 58"/>
              <a:gd name="T31" fmla="*/ 5 h 64"/>
              <a:gd name="T32" fmla="*/ 46 w 58"/>
              <a:gd name="T33" fmla="*/ 0 h 64"/>
              <a:gd name="T34" fmla="*/ 46 w 58"/>
              <a:gd name="T35" fmla="*/ 6 h 64"/>
              <a:gd name="T36" fmla="*/ 45 w 58"/>
              <a:gd name="T37" fmla="*/ 12 h 64"/>
              <a:gd name="T38" fmla="*/ 44 w 58"/>
              <a:gd name="T39" fmla="*/ 16 h 64"/>
              <a:gd name="T40" fmla="*/ 42 w 58"/>
              <a:gd name="T41" fmla="*/ 20 h 64"/>
              <a:gd name="T42" fmla="*/ 41 w 58"/>
              <a:gd name="T43" fmla="*/ 24 h 64"/>
              <a:gd name="T44" fmla="*/ 38 w 58"/>
              <a:gd name="T45" fmla="*/ 28 h 64"/>
              <a:gd name="T46" fmla="*/ 36 w 58"/>
              <a:gd name="T47" fmla="*/ 33 h 64"/>
              <a:gd name="T48" fmla="*/ 33 w 58"/>
              <a:gd name="T49" fmla="*/ 35 h 64"/>
              <a:gd name="T50" fmla="*/ 29 w 58"/>
              <a:gd name="T51" fmla="*/ 40 h 64"/>
              <a:gd name="T52" fmla="*/ 25 w 58"/>
              <a:gd name="T53" fmla="*/ 42 h 64"/>
              <a:gd name="T54" fmla="*/ 21 w 58"/>
              <a:gd name="T55" fmla="*/ 45 h 64"/>
              <a:gd name="T56" fmla="*/ 17 w 58"/>
              <a:gd name="T57" fmla="*/ 47 h 64"/>
              <a:gd name="T58" fmla="*/ 13 w 58"/>
              <a:gd name="T59" fmla="*/ 48 h 64"/>
              <a:gd name="T60" fmla="*/ 10 w 58"/>
              <a:gd name="T61" fmla="*/ 49 h 64"/>
              <a:gd name="T62" fmla="*/ 4 w 58"/>
              <a:gd name="T63" fmla="*/ 51 h 64"/>
              <a:gd name="T64" fmla="*/ 0 w 58"/>
              <a:gd name="T65" fmla="*/ 51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0" y="64"/>
                </a:moveTo>
                <a:lnTo>
                  <a:pt x="3" y="64"/>
                </a:lnTo>
                <a:lnTo>
                  <a:pt x="6" y="64"/>
                </a:lnTo>
                <a:lnTo>
                  <a:pt x="8" y="62"/>
                </a:lnTo>
                <a:lnTo>
                  <a:pt x="11" y="62"/>
                </a:lnTo>
                <a:lnTo>
                  <a:pt x="15" y="61"/>
                </a:lnTo>
                <a:lnTo>
                  <a:pt x="17" y="61"/>
                </a:lnTo>
                <a:lnTo>
                  <a:pt x="20" y="59"/>
                </a:lnTo>
                <a:lnTo>
                  <a:pt x="23" y="58"/>
                </a:lnTo>
                <a:lnTo>
                  <a:pt x="25" y="57"/>
                </a:lnTo>
                <a:lnTo>
                  <a:pt x="28" y="55"/>
                </a:lnTo>
                <a:lnTo>
                  <a:pt x="30" y="54"/>
                </a:lnTo>
                <a:lnTo>
                  <a:pt x="32" y="52"/>
                </a:lnTo>
                <a:lnTo>
                  <a:pt x="34" y="51"/>
                </a:lnTo>
                <a:lnTo>
                  <a:pt x="37" y="49"/>
                </a:lnTo>
                <a:lnTo>
                  <a:pt x="38" y="47"/>
                </a:lnTo>
                <a:lnTo>
                  <a:pt x="41" y="45"/>
                </a:lnTo>
                <a:lnTo>
                  <a:pt x="42" y="42"/>
                </a:lnTo>
                <a:lnTo>
                  <a:pt x="45" y="41"/>
                </a:lnTo>
                <a:lnTo>
                  <a:pt x="46" y="38"/>
                </a:lnTo>
                <a:lnTo>
                  <a:pt x="47" y="35"/>
                </a:lnTo>
                <a:lnTo>
                  <a:pt x="49" y="33"/>
                </a:lnTo>
                <a:lnTo>
                  <a:pt x="51" y="31"/>
                </a:lnTo>
                <a:lnTo>
                  <a:pt x="53" y="28"/>
                </a:lnTo>
                <a:lnTo>
                  <a:pt x="53" y="26"/>
                </a:lnTo>
                <a:lnTo>
                  <a:pt x="54" y="23"/>
                </a:lnTo>
                <a:lnTo>
                  <a:pt x="55" y="20"/>
                </a:lnTo>
                <a:lnTo>
                  <a:pt x="57" y="17"/>
                </a:lnTo>
                <a:lnTo>
                  <a:pt x="57" y="13"/>
                </a:lnTo>
                <a:lnTo>
                  <a:pt x="57" y="10"/>
                </a:lnTo>
                <a:lnTo>
                  <a:pt x="58" y="7"/>
                </a:lnTo>
                <a:lnTo>
                  <a:pt x="58" y="5"/>
                </a:lnTo>
                <a:lnTo>
                  <a:pt x="58" y="0"/>
                </a:lnTo>
                <a:lnTo>
                  <a:pt x="46" y="0"/>
                </a:lnTo>
                <a:lnTo>
                  <a:pt x="46" y="3"/>
                </a:lnTo>
                <a:lnTo>
                  <a:pt x="46" y="6"/>
                </a:lnTo>
                <a:lnTo>
                  <a:pt x="46" y="9"/>
                </a:lnTo>
                <a:lnTo>
                  <a:pt x="45" y="12"/>
                </a:lnTo>
                <a:lnTo>
                  <a:pt x="45" y="13"/>
                </a:lnTo>
                <a:lnTo>
                  <a:pt x="44" y="16"/>
                </a:lnTo>
                <a:lnTo>
                  <a:pt x="44" y="19"/>
                </a:lnTo>
                <a:lnTo>
                  <a:pt x="42" y="20"/>
                </a:lnTo>
                <a:lnTo>
                  <a:pt x="41" y="23"/>
                </a:lnTo>
                <a:lnTo>
                  <a:pt x="41" y="24"/>
                </a:lnTo>
                <a:lnTo>
                  <a:pt x="40" y="27"/>
                </a:lnTo>
                <a:lnTo>
                  <a:pt x="38" y="28"/>
                </a:lnTo>
                <a:lnTo>
                  <a:pt x="37" y="31"/>
                </a:lnTo>
                <a:lnTo>
                  <a:pt x="36" y="33"/>
                </a:lnTo>
                <a:lnTo>
                  <a:pt x="34" y="34"/>
                </a:lnTo>
                <a:lnTo>
                  <a:pt x="33" y="35"/>
                </a:lnTo>
                <a:lnTo>
                  <a:pt x="30" y="38"/>
                </a:lnTo>
                <a:lnTo>
                  <a:pt x="29" y="40"/>
                </a:lnTo>
                <a:lnTo>
                  <a:pt x="28" y="41"/>
                </a:lnTo>
                <a:lnTo>
                  <a:pt x="25" y="42"/>
                </a:lnTo>
                <a:lnTo>
                  <a:pt x="24" y="44"/>
                </a:lnTo>
                <a:lnTo>
                  <a:pt x="21" y="45"/>
                </a:lnTo>
                <a:lnTo>
                  <a:pt x="20" y="45"/>
                </a:lnTo>
                <a:lnTo>
                  <a:pt x="17" y="47"/>
                </a:lnTo>
                <a:lnTo>
                  <a:pt x="16" y="48"/>
                </a:lnTo>
                <a:lnTo>
                  <a:pt x="13" y="48"/>
                </a:lnTo>
                <a:lnTo>
                  <a:pt x="11" y="49"/>
                </a:lnTo>
                <a:lnTo>
                  <a:pt x="10" y="49"/>
                </a:lnTo>
                <a:lnTo>
                  <a:pt x="7" y="49"/>
                </a:lnTo>
                <a:lnTo>
                  <a:pt x="4" y="51"/>
                </a:lnTo>
                <a:lnTo>
                  <a:pt x="2" y="51"/>
                </a:lnTo>
                <a:lnTo>
                  <a:pt x="0" y="51"/>
                </a:lnTo>
                <a:lnTo>
                  <a:pt x="0" y="64"/>
                </a:lnTo>
                <a:close/>
              </a:path>
            </a:pathLst>
          </a:custGeom>
          <a:solidFill>
            <a:schemeClr val="tx1"/>
          </a:solidFill>
          <a:ln w="9525">
            <a:solidFill>
              <a:schemeClr val="tx1"/>
            </a:solidFill>
            <a:round/>
            <a:headEnd/>
            <a:tailEnd/>
          </a:ln>
        </p:spPr>
        <p:txBody>
          <a:bodyPr/>
          <a:lstStyle/>
          <a:p>
            <a:endParaRPr lang="en-US"/>
          </a:p>
        </p:txBody>
      </p:sp>
      <p:sp>
        <p:nvSpPr>
          <p:cNvPr id="46231" name="Freeform 149"/>
          <p:cNvSpPr>
            <a:spLocks/>
          </p:cNvSpPr>
          <p:nvPr/>
        </p:nvSpPr>
        <p:spPr bwMode="auto">
          <a:xfrm>
            <a:off x="4846638" y="4560888"/>
            <a:ext cx="93662" cy="101600"/>
          </a:xfrm>
          <a:custGeom>
            <a:avLst/>
            <a:gdLst>
              <a:gd name="T0" fmla="*/ 0 w 59"/>
              <a:gd name="T1" fmla="*/ 5 h 64"/>
              <a:gd name="T2" fmla="*/ 2 w 59"/>
              <a:gd name="T3" fmla="*/ 10 h 64"/>
              <a:gd name="T4" fmla="*/ 3 w 59"/>
              <a:gd name="T5" fmla="*/ 17 h 64"/>
              <a:gd name="T6" fmla="*/ 4 w 59"/>
              <a:gd name="T7" fmla="*/ 23 h 64"/>
              <a:gd name="T8" fmla="*/ 7 w 59"/>
              <a:gd name="T9" fmla="*/ 28 h 64"/>
              <a:gd name="T10" fmla="*/ 10 w 59"/>
              <a:gd name="T11" fmla="*/ 33 h 64"/>
              <a:gd name="T12" fmla="*/ 12 w 59"/>
              <a:gd name="T13" fmla="*/ 38 h 64"/>
              <a:gd name="T14" fmla="*/ 16 w 59"/>
              <a:gd name="T15" fmla="*/ 42 h 64"/>
              <a:gd name="T16" fmla="*/ 20 w 59"/>
              <a:gd name="T17" fmla="*/ 47 h 64"/>
              <a:gd name="T18" fmla="*/ 24 w 59"/>
              <a:gd name="T19" fmla="*/ 51 h 64"/>
              <a:gd name="T20" fmla="*/ 29 w 59"/>
              <a:gd name="T21" fmla="*/ 54 h 64"/>
              <a:gd name="T22" fmla="*/ 33 w 59"/>
              <a:gd name="T23" fmla="*/ 57 h 64"/>
              <a:gd name="T24" fmla="*/ 38 w 59"/>
              <a:gd name="T25" fmla="*/ 59 h 64"/>
              <a:gd name="T26" fmla="*/ 44 w 59"/>
              <a:gd name="T27" fmla="*/ 61 h 64"/>
              <a:gd name="T28" fmla="*/ 50 w 59"/>
              <a:gd name="T29" fmla="*/ 62 h 64"/>
              <a:gd name="T30" fmla="*/ 55 w 59"/>
              <a:gd name="T31" fmla="*/ 64 h 64"/>
              <a:gd name="T32" fmla="*/ 59 w 59"/>
              <a:gd name="T33" fmla="*/ 51 h 64"/>
              <a:gd name="T34" fmla="*/ 54 w 59"/>
              <a:gd name="T35" fmla="*/ 51 h 64"/>
              <a:gd name="T36" fmla="*/ 49 w 59"/>
              <a:gd name="T37" fmla="*/ 49 h 64"/>
              <a:gd name="T38" fmla="*/ 45 w 59"/>
              <a:gd name="T39" fmla="*/ 48 h 64"/>
              <a:gd name="T40" fmla="*/ 41 w 59"/>
              <a:gd name="T41" fmla="*/ 47 h 64"/>
              <a:gd name="T42" fmla="*/ 37 w 59"/>
              <a:gd name="T43" fmla="*/ 45 h 64"/>
              <a:gd name="T44" fmla="*/ 33 w 59"/>
              <a:gd name="T45" fmla="*/ 42 h 64"/>
              <a:gd name="T46" fmla="*/ 29 w 59"/>
              <a:gd name="T47" fmla="*/ 40 h 64"/>
              <a:gd name="T48" fmla="*/ 27 w 59"/>
              <a:gd name="T49" fmla="*/ 35 h 64"/>
              <a:gd name="T50" fmla="*/ 23 w 59"/>
              <a:gd name="T51" fmla="*/ 33 h 64"/>
              <a:gd name="T52" fmla="*/ 20 w 59"/>
              <a:gd name="T53" fmla="*/ 28 h 64"/>
              <a:gd name="T54" fmla="*/ 17 w 59"/>
              <a:gd name="T55" fmla="*/ 24 h 64"/>
              <a:gd name="T56" fmla="*/ 16 w 59"/>
              <a:gd name="T57" fmla="*/ 20 h 64"/>
              <a:gd name="T58" fmla="*/ 15 w 59"/>
              <a:gd name="T59" fmla="*/ 16 h 64"/>
              <a:gd name="T60" fmla="*/ 14 w 59"/>
              <a:gd name="T61" fmla="*/ 12 h 64"/>
              <a:gd name="T62" fmla="*/ 12 w 59"/>
              <a:gd name="T63" fmla="*/ 6 h 64"/>
              <a:gd name="T64" fmla="*/ 12 w 5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0" y="0"/>
                </a:moveTo>
                <a:lnTo>
                  <a:pt x="0" y="5"/>
                </a:lnTo>
                <a:lnTo>
                  <a:pt x="0" y="7"/>
                </a:lnTo>
                <a:lnTo>
                  <a:pt x="2" y="10"/>
                </a:lnTo>
                <a:lnTo>
                  <a:pt x="2" y="13"/>
                </a:lnTo>
                <a:lnTo>
                  <a:pt x="3" y="17"/>
                </a:lnTo>
                <a:lnTo>
                  <a:pt x="3" y="20"/>
                </a:lnTo>
                <a:lnTo>
                  <a:pt x="4" y="23"/>
                </a:lnTo>
                <a:lnTo>
                  <a:pt x="6" y="26"/>
                </a:lnTo>
                <a:lnTo>
                  <a:pt x="7" y="28"/>
                </a:lnTo>
                <a:lnTo>
                  <a:pt x="8" y="31"/>
                </a:lnTo>
                <a:lnTo>
                  <a:pt x="10" y="33"/>
                </a:lnTo>
                <a:lnTo>
                  <a:pt x="11" y="35"/>
                </a:lnTo>
                <a:lnTo>
                  <a:pt x="12" y="38"/>
                </a:lnTo>
                <a:lnTo>
                  <a:pt x="14" y="41"/>
                </a:lnTo>
                <a:lnTo>
                  <a:pt x="16" y="42"/>
                </a:lnTo>
                <a:lnTo>
                  <a:pt x="17" y="45"/>
                </a:lnTo>
                <a:lnTo>
                  <a:pt x="20" y="47"/>
                </a:lnTo>
                <a:lnTo>
                  <a:pt x="21" y="49"/>
                </a:lnTo>
                <a:lnTo>
                  <a:pt x="24" y="51"/>
                </a:lnTo>
                <a:lnTo>
                  <a:pt x="27" y="52"/>
                </a:lnTo>
                <a:lnTo>
                  <a:pt x="29" y="54"/>
                </a:lnTo>
                <a:lnTo>
                  <a:pt x="31" y="55"/>
                </a:lnTo>
                <a:lnTo>
                  <a:pt x="33" y="57"/>
                </a:lnTo>
                <a:lnTo>
                  <a:pt x="36" y="58"/>
                </a:lnTo>
                <a:lnTo>
                  <a:pt x="38" y="59"/>
                </a:lnTo>
                <a:lnTo>
                  <a:pt x="41" y="61"/>
                </a:lnTo>
                <a:lnTo>
                  <a:pt x="44" y="61"/>
                </a:lnTo>
                <a:lnTo>
                  <a:pt x="48" y="62"/>
                </a:lnTo>
                <a:lnTo>
                  <a:pt x="50" y="62"/>
                </a:lnTo>
                <a:lnTo>
                  <a:pt x="53" y="64"/>
                </a:lnTo>
                <a:lnTo>
                  <a:pt x="55" y="64"/>
                </a:lnTo>
                <a:lnTo>
                  <a:pt x="59" y="64"/>
                </a:lnTo>
                <a:lnTo>
                  <a:pt x="59" y="51"/>
                </a:lnTo>
                <a:lnTo>
                  <a:pt x="57" y="51"/>
                </a:lnTo>
                <a:lnTo>
                  <a:pt x="54" y="51"/>
                </a:lnTo>
                <a:lnTo>
                  <a:pt x="52" y="49"/>
                </a:lnTo>
                <a:lnTo>
                  <a:pt x="49" y="49"/>
                </a:lnTo>
                <a:lnTo>
                  <a:pt x="48" y="49"/>
                </a:lnTo>
                <a:lnTo>
                  <a:pt x="45" y="48"/>
                </a:lnTo>
                <a:lnTo>
                  <a:pt x="42" y="48"/>
                </a:lnTo>
                <a:lnTo>
                  <a:pt x="41" y="47"/>
                </a:lnTo>
                <a:lnTo>
                  <a:pt x="38" y="45"/>
                </a:lnTo>
                <a:lnTo>
                  <a:pt x="37" y="45"/>
                </a:lnTo>
                <a:lnTo>
                  <a:pt x="35" y="44"/>
                </a:lnTo>
                <a:lnTo>
                  <a:pt x="33" y="42"/>
                </a:lnTo>
                <a:lnTo>
                  <a:pt x="31" y="41"/>
                </a:lnTo>
                <a:lnTo>
                  <a:pt x="29" y="40"/>
                </a:lnTo>
                <a:lnTo>
                  <a:pt x="28" y="38"/>
                </a:lnTo>
                <a:lnTo>
                  <a:pt x="27" y="35"/>
                </a:lnTo>
                <a:lnTo>
                  <a:pt x="24" y="34"/>
                </a:lnTo>
                <a:lnTo>
                  <a:pt x="23" y="33"/>
                </a:lnTo>
                <a:lnTo>
                  <a:pt x="21" y="31"/>
                </a:lnTo>
                <a:lnTo>
                  <a:pt x="20" y="28"/>
                </a:lnTo>
                <a:lnTo>
                  <a:pt x="19" y="27"/>
                </a:lnTo>
                <a:lnTo>
                  <a:pt x="17" y="24"/>
                </a:lnTo>
                <a:lnTo>
                  <a:pt x="17" y="23"/>
                </a:lnTo>
                <a:lnTo>
                  <a:pt x="16" y="20"/>
                </a:lnTo>
                <a:lnTo>
                  <a:pt x="15" y="19"/>
                </a:lnTo>
                <a:lnTo>
                  <a:pt x="15" y="16"/>
                </a:lnTo>
                <a:lnTo>
                  <a:pt x="14" y="13"/>
                </a:lnTo>
                <a:lnTo>
                  <a:pt x="14" y="12"/>
                </a:lnTo>
                <a:lnTo>
                  <a:pt x="14" y="9"/>
                </a:lnTo>
                <a:lnTo>
                  <a:pt x="12" y="6"/>
                </a:lnTo>
                <a:lnTo>
                  <a:pt x="12" y="3"/>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46232" name="Freeform 150"/>
          <p:cNvSpPr>
            <a:spLocks/>
          </p:cNvSpPr>
          <p:nvPr/>
        </p:nvSpPr>
        <p:spPr bwMode="auto">
          <a:xfrm>
            <a:off x="4681538" y="4560888"/>
            <a:ext cx="93662" cy="101600"/>
          </a:xfrm>
          <a:custGeom>
            <a:avLst/>
            <a:gdLst>
              <a:gd name="T0" fmla="*/ 56 w 59"/>
              <a:gd name="T1" fmla="*/ 51 h 64"/>
              <a:gd name="T2" fmla="*/ 51 w 59"/>
              <a:gd name="T3" fmla="*/ 49 h 64"/>
              <a:gd name="T4" fmla="*/ 47 w 59"/>
              <a:gd name="T5" fmla="*/ 49 h 64"/>
              <a:gd name="T6" fmla="*/ 43 w 59"/>
              <a:gd name="T7" fmla="*/ 48 h 64"/>
              <a:gd name="T8" fmla="*/ 38 w 59"/>
              <a:gd name="T9" fmla="*/ 45 h 64"/>
              <a:gd name="T10" fmla="*/ 34 w 59"/>
              <a:gd name="T11" fmla="*/ 44 h 64"/>
              <a:gd name="T12" fmla="*/ 31 w 59"/>
              <a:gd name="T13" fmla="*/ 41 h 64"/>
              <a:gd name="T14" fmla="*/ 27 w 59"/>
              <a:gd name="T15" fmla="*/ 38 h 64"/>
              <a:gd name="T16" fmla="*/ 25 w 59"/>
              <a:gd name="T17" fmla="*/ 34 h 64"/>
              <a:gd name="T18" fmla="*/ 21 w 59"/>
              <a:gd name="T19" fmla="*/ 31 h 64"/>
              <a:gd name="T20" fmla="*/ 18 w 59"/>
              <a:gd name="T21" fmla="*/ 27 h 64"/>
              <a:gd name="T22" fmla="*/ 17 w 59"/>
              <a:gd name="T23" fmla="*/ 23 h 64"/>
              <a:gd name="T24" fmla="*/ 14 w 59"/>
              <a:gd name="T25" fmla="*/ 19 h 64"/>
              <a:gd name="T26" fmla="*/ 13 w 59"/>
              <a:gd name="T27" fmla="*/ 13 h 64"/>
              <a:gd name="T28" fmla="*/ 13 w 59"/>
              <a:gd name="T29" fmla="*/ 9 h 64"/>
              <a:gd name="T30" fmla="*/ 12 w 59"/>
              <a:gd name="T31" fmla="*/ 3 h 64"/>
              <a:gd name="T32" fmla="*/ 0 w 59"/>
              <a:gd name="T33" fmla="*/ 0 h 64"/>
              <a:gd name="T34" fmla="*/ 1 w 59"/>
              <a:gd name="T35" fmla="*/ 7 h 64"/>
              <a:gd name="T36" fmla="*/ 1 w 59"/>
              <a:gd name="T37" fmla="*/ 13 h 64"/>
              <a:gd name="T38" fmla="*/ 2 w 59"/>
              <a:gd name="T39" fmla="*/ 20 h 64"/>
              <a:gd name="T40" fmla="*/ 5 w 59"/>
              <a:gd name="T41" fmla="*/ 26 h 64"/>
              <a:gd name="T42" fmla="*/ 8 w 59"/>
              <a:gd name="T43" fmla="*/ 31 h 64"/>
              <a:gd name="T44" fmla="*/ 10 w 59"/>
              <a:gd name="T45" fmla="*/ 35 h 64"/>
              <a:gd name="T46" fmla="*/ 13 w 59"/>
              <a:gd name="T47" fmla="*/ 41 h 64"/>
              <a:gd name="T48" fmla="*/ 17 w 59"/>
              <a:gd name="T49" fmla="*/ 45 h 64"/>
              <a:gd name="T50" fmla="*/ 21 w 59"/>
              <a:gd name="T51" fmla="*/ 49 h 64"/>
              <a:gd name="T52" fmla="*/ 26 w 59"/>
              <a:gd name="T53" fmla="*/ 52 h 64"/>
              <a:gd name="T54" fmla="*/ 31 w 59"/>
              <a:gd name="T55" fmla="*/ 55 h 64"/>
              <a:gd name="T56" fmla="*/ 35 w 59"/>
              <a:gd name="T57" fmla="*/ 58 h 64"/>
              <a:gd name="T58" fmla="*/ 42 w 59"/>
              <a:gd name="T59" fmla="*/ 61 h 64"/>
              <a:gd name="T60" fmla="*/ 47 w 59"/>
              <a:gd name="T61" fmla="*/ 62 h 64"/>
              <a:gd name="T62" fmla="*/ 52 w 59"/>
              <a:gd name="T63" fmla="*/ 64 h 64"/>
              <a:gd name="T64" fmla="*/ 59 w 59"/>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59" y="51"/>
                </a:moveTo>
                <a:lnTo>
                  <a:pt x="56" y="51"/>
                </a:lnTo>
                <a:lnTo>
                  <a:pt x="53" y="51"/>
                </a:lnTo>
                <a:lnTo>
                  <a:pt x="51" y="49"/>
                </a:lnTo>
                <a:lnTo>
                  <a:pt x="49" y="49"/>
                </a:lnTo>
                <a:lnTo>
                  <a:pt x="47" y="49"/>
                </a:lnTo>
                <a:lnTo>
                  <a:pt x="44" y="48"/>
                </a:lnTo>
                <a:lnTo>
                  <a:pt x="43" y="48"/>
                </a:lnTo>
                <a:lnTo>
                  <a:pt x="40" y="47"/>
                </a:lnTo>
                <a:lnTo>
                  <a:pt x="38" y="45"/>
                </a:lnTo>
                <a:lnTo>
                  <a:pt x="36" y="45"/>
                </a:lnTo>
                <a:lnTo>
                  <a:pt x="34" y="44"/>
                </a:lnTo>
                <a:lnTo>
                  <a:pt x="32" y="42"/>
                </a:lnTo>
                <a:lnTo>
                  <a:pt x="31" y="41"/>
                </a:lnTo>
                <a:lnTo>
                  <a:pt x="29" y="40"/>
                </a:lnTo>
                <a:lnTo>
                  <a:pt x="27" y="38"/>
                </a:lnTo>
                <a:lnTo>
                  <a:pt x="26" y="35"/>
                </a:lnTo>
                <a:lnTo>
                  <a:pt x="25" y="34"/>
                </a:lnTo>
                <a:lnTo>
                  <a:pt x="22" y="33"/>
                </a:lnTo>
                <a:lnTo>
                  <a:pt x="21" y="31"/>
                </a:lnTo>
                <a:lnTo>
                  <a:pt x="19" y="28"/>
                </a:lnTo>
                <a:lnTo>
                  <a:pt x="18" y="27"/>
                </a:lnTo>
                <a:lnTo>
                  <a:pt x="18" y="24"/>
                </a:lnTo>
                <a:lnTo>
                  <a:pt x="17" y="23"/>
                </a:lnTo>
                <a:lnTo>
                  <a:pt x="15" y="20"/>
                </a:lnTo>
                <a:lnTo>
                  <a:pt x="14" y="19"/>
                </a:lnTo>
                <a:lnTo>
                  <a:pt x="14" y="16"/>
                </a:lnTo>
                <a:lnTo>
                  <a:pt x="13" y="13"/>
                </a:lnTo>
                <a:lnTo>
                  <a:pt x="13" y="12"/>
                </a:lnTo>
                <a:lnTo>
                  <a:pt x="13" y="9"/>
                </a:lnTo>
                <a:lnTo>
                  <a:pt x="12" y="6"/>
                </a:lnTo>
                <a:lnTo>
                  <a:pt x="12" y="3"/>
                </a:lnTo>
                <a:lnTo>
                  <a:pt x="12" y="0"/>
                </a:lnTo>
                <a:lnTo>
                  <a:pt x="0" y="0"/>
                </a:lnTo>
                <a:lnTo>
                  <a:pt x="0" y="5"/>
                </a:lnTo>
                <a:lnTo>
                  <a:pt x="1" y="7"/>
                </a:lnTo>
                <a:lnTo>
                  <a:pt x="1" y="10"/>
                </a:lnTo>
                <a:lnTo>
                  <a:pt x="1" y="13"/>
                </a:lnTo>
                <a:lnTo>
                  <a:pt x="2" y="17"/>
                </a:lnTo>
                <a:lnTo>
                  <a:pt x="2" y="20"/>
                </a:lnTo>
                <a:lnTo>
                  <a:pt x="4" y="23"/>
                </a:lnTo>
                <a:lnTo>
                  <a:pt x="5" y="26"/>
                </a:lnTo>
                <a:lnTo>
                  <a:pt x="6" y="28"/>
                </a:lnTo>
                <a:lnTo>
                  <a:pt x="8" y="31"/>
                </a:lnTo>
                <a:lnTo>
                  <a:pt x="9" y="33"/>
                </a:lnTo>
                <a:lnTo>
                  <a:pt x="10" y="35"/>
                </a:lnTo>
                <a:lnTo>
                  <a:pt x="12" y="38"/>
                </a:lnTo>
                <a:lnTo>
                  <a:pt x="13" y="41"/>
                </a:lnTo>
                <a:lnTo>
                  <a:pt x="15" y="42"/>
                </a:lnTo>
                <a:lnTo>
                  <a:pt x="17" y="45"/>
                </a:lnTo>
                <a:lnTo>
                  <a:pt x="19" y="47"/>
                </a:lnTo>
                <a:lnTo>
                  <a:pt x="21" y="49"/>
                </a:lnTo>
                <a:lnTo>
                  <a:pt x="23" y="51"/>
                </a:lnTo>
                <a:lnTo>
                  <a:pt x="26" y="52"/>
                </a:lnTo>
                <a:lnTo>
                  <a:pt x="29" y="54"/>
                </a:lnTo>
                <a:lnTo>
                  <a:pt x="31" y="55"/>
                </a:lnTo>
                <a:lnTo>
                  <a:pt x="32" y="57"/>
                </a:lnTo>
                <a:lnTo>
                  <a:pt x="35" y="58"/>
                </a:lnTo>
                <a:lnTo>
                  <a:pt x="38" y="59"/>
                </a:lnTo>
                <a:lnTo>
                  <a:pt x="42" y="61"/>
                </a:lnTo>
                <a:lnTo>
                  <a:pt x="44" y="61"/>
                </a:lnTo>
                <a:lnTo>
                  <a:pt x="47" y="62"/>
                </a:lnTo>
                <a:lnTo>
                  <a:pt x="49" y="62"/>
                </a:lnTo>
                <a:lnTo>
                  <a:pt x="52" y="64"/>
                </a:lnTo>
                <a:lnTo>
                  <a:pt x="55" y="64"/>
                </a:lnTo>
                <a:lnTo>
                  <a:pt x="59" y="64"/>
                </a:lnTo>
                <a:lnTo>
                  <a:pt x="59" y="51"/>
                </a:lnTo>
                <a:close/>
              </a:path>
            </a:pathLst>
          </a:custGeom>
          <a:solidFill>
            <a:schemeClr val="tx1"/>
          </a:solidFill>
          <a:ln w="9525">
            <a:solidFill>
              <a:schemeClr val="tx1"/>
            </a:solidFill>
            <a:round/>
            <a:headEnd/>
            <a:tailEnd/>
          </a:ln>
        </p:spPr>
        <p:txBody>
          <a:bodyPr/>
          <a:lstStyle/>
          <a:p>
            <a:endParaRPr lang="en-US"/>
          </a:p>
        </p:txBody>
      </p:sp>
      <p:sp>
        <p:nvSpPr>
          <p:cNvPr id="46233" name="Freeform 151"/>
          <p:cNvSpPr>
            <a:spLocks/>
          </p:cNvSpPr>
          <p:nvPr/>
        </p:nvSpPr>
        <p:spPr bwMode="auto">
          <a:xfrm>
            <a:off x="4775200" y="4560888"/>
            <a:ext cx="90488" cy="101600"/>
          </a:xfrm>
          <a:custGeom>
            <a:avLst/>
            <a:gdLst>
              <a:gd name="T0" fmla="*/ 45 w 57"/>
              <a:gd name="T1" fmla="*/ 3 h 64"/>
              <a:gd name="T2" fmla="*/ 45 w 57"/>
              <a:gd name="T3" fmla="*/ 9 h 64"/>
              <a:gd name="T4" fmla="*/ 44 w 57"/>
              <a:gd name="T5" fmla="*/ 13 h 64"/>
              <a:gd name="T6" fmla="*/ 43 w 57"/>
              <a:gd name="T7" fmla="*/ 19 h 64"/>
              <a:gd name="T8" fmla="*/ 42 w 57"/>
              <a:gd name="T9" fmla="*/ 23 h 64"/>
              <a:gd name="T10" fmla="*/ 39 w 57"/>
              <a:gd name="T11" fmla="*/ 27 h 64"/>
              <a:gd name="T12" fmla="*/ 36 w 57"/>
              <a:gd name="T13" fmla="*/ 31 h 64"/>
              <a:gd name="T14" fmla="*/ 34 w 57"/>
              <a:gd name="T15" fmla="*/ 34 h 64"/>
              <a:gd name="T16" fmla="*/ 31 w 57"/>
              <a:gd name="T17" fmla="*/ 38 h 64"/>
              <a:gd name="T18" fmla="*/ 27 w 57"/>
              <a:gd name="T19" fmla="*/ 41 h 64"/>
              <a:gd name="T20" fmla="*/ 23 w 57"/>
              <a:gd name="T21" fmla="*/ 44 h 64"/>
              <a:gd name="T22" fmla="*/ 19 w 57"/>
              <a:gd name="T23" fmla="*/ 45 h 64"/>
              <a:gd name="T24" fmla="*/ 15 w 57"/>
              <a:gd name="T25" fmla="*/ 48 h 64"/>
              <a:gd name="T26" fmla="*/ 11 w 57"/>
              <a:gd name="T27" fmla="*/ 49 h 64"/>
              <a:gd name="T28" fmla="*/ 6 w 57"/>
              <a:gd name="T29" fmla="*/ 49 h 64"/>
              <a:gd name="T30" fmla="*/ 2 w 57"/>
              <a:gd name="T31" fmla="*/ 51 h 64"/>
              <a:gd name="T32" fmla="*/ 0 w 57"/>
              <a:gd name="T33" fmla="*/ 64 h 64"/>
              <a:gd name="T34" fmla="*/ 5 w 57"/>
              <a:gd name="T35" fmla="*/ 64 h 64"/>
              <a:gd name="T36" fmla="*/ 11 w 57"/>
              <a:gd name="T37" fmla="*/ 62 h 64"/>
              <a:gd name="T38" fmla="*/ 17 w 57"/>
              <a:gd name="T39" fmla="*/ 61 h 64"/>
              <a:gd name="T40" fmla="*/ 22 w 57"/>
              <a:gd name="T41" fmla="*/ 58 h 64"/>
              <a:gd name="T42" fmla="*/ 27 w 57"/>
              <a:gd name="T43" fmla="*/ 55 h 64"/>
              <a:gd name="T44" fmla="*/ 32 w 57"/>
              <a:gd name="T45" fmla="*/ 52 h 64"/>
              <a:gd name="T46" fmla="*/ 36 w 57"/>
              <a:gd name="T47" fmla="*/ 49 h 64"/>
              <a:gd name="T48" fmla="*/ 40 w 57"/>
              <a:gd name="T49" fmla="*/ 45 h 64"/>
              <a:gd name="T50" fmla="*/ 44 w 57"/>
              <a:gd name="T51" fmla="*/ 41 h 64"/>
              <a:gd name="T52" fmla="*/ 48 w 57"/>
              <a:gd name="T53" fmla="*/ 35 h 64"/>
              <a:gd name="T54" fmla="*/ 51 w 57"/>
              <a:gd name="T55" fmla="*/ 31 h 64"/>
              <a:gd name="T56" fmla="*/ 53 w 57"/>
              <a:gd name="T57" fmla="*/ 26 h 64"/>
              <a:gd name="T58" fmla="*/ 55 w 57"/>
              <a:gd name="T59" fmla="*/ 20 h 64"/>
              <a:gd name="T60" fmla="*/ 56 w 57"/>
              <a:gd name="T61" fmla="*/ 13 h 64"/>
              <a:gd name="T62" fmla="*/ 57 w 57"/>
              <a:gd name="T63" fmla="*/ 7 h 64"/>
              <a:gd name="T64" fmla="*/ 57 w 57"/>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45" y="0"/>
                </a:moveTo>
                <a:lnTo>
                  <a:pt x="45" y="3"/>
                </a:lnTo>
                <a:lnTo>
                  <a:pt x="45" y="6"/>
                </a:lnTo>
                <a:lnTo>
                  <a:pt x="45" y="9"/>
                </a:lnTo>
                <a:lnTo>
                  <a:pt x="44" y="12"/>
                </a:lnTo>
                <a:lnTo>
                  <a:pt x="44" y="13"/>
                </a:lnTo>
                <a:lnTo>
                  <a:pt x="44" y="16"/>
                </a:lnTo>
                <a:lnTo>
                  <a:pt x="43" y="19"/>
                </a:lnTo>
                <a:lnTo>
                  <a:pt x="42" y="20"/>
                </a:lnTo>
                <a:lnTo>
                  <a:pt x="42" y="23"/>
                </a:lnTo>
                <a:lnTo>
                  <a:pt x="40" y="24"/>
                </a:lnTo>
                <a:lnTo>
                  <a:pt x="39" y="27"/>
                </a:lnTo>
                <a:lnTo>
                  <a:pt x="38" y="28"/>
                </a:lnTo>
                <a:lnTo>
                  <a:pt x="36" y="31"/>
                </a:lnTo>
                <a:lnTo>
                  <a:pt x="35" y="33"/>
                </a:lnTo>
                <a:lnTo>
                  <a:pt x="34" y="34"/>
                </a:lnTo>
                <a:lnTo>
                  <a:pt x="32" y="35"/>
                </a:lnTo>
                <a:lnTo>
                  <a:pt x="31" y="38"/>
                </a:lnTo>
                <a:lnTo>
                  <a:pt x="28" y="40"/>
                </a:lnTo>
                <a:lnTo>
                  <a:pt x="27" y="41"/>
                </a:lnTo>
                <a:lnTo>
                  <a:pt x="25" y="42"/>
                </a:lnTo>
                <a:lnTo>
                  <a:pt x="23" y="44"/>
                </a:lnTo>
                <a:lnTo>
                  <a:pt x="22" y="45"/>
                </a:lnTo>
                <a:lnTo>
                  <a:pt x="19" y="45"/>
                </a:lnTo>
                <a:lnTo>
                  <a:pt x="17" y="47"/>
                </a:lnTo>
                <a:lnTo>
                  <a:pt x="15" y="48"/>
                </a:lnTo>
                <a:lnTo>
                  <a:pt x="13" y="48"/>
                </a:lnTo>
                <a:lnTo>
                  <a:pt x="11" y="49"/>
                </a:lnTo>
                <a:lnTo>
                  <a:pt x="9" y="49"/>
                </a:lnTo>
                <a:lnTo>
                  <a:pt x="6" y="49"/>
                </a:lnTo>
                <a:lnTo>
                  <a:pt x="4" y="51"/>
                </a:lnTo>
                <a:lnTo>
                  <a:pt x="2" y="51"/>
                </a:lnTo>
                <a:lnTo>
                  <a:pt x="0" y="51"/>
                </a:lnTo>
                <a:lnTo>
                  <a:pt x="0" y="64"/>
                </a:lnTo>
                <a:lnTo>
                  <a:pt x="2" y="64"/>
                </a:lnTo>
                <a:lnTo>
                  <a:pt x="5" y="64"/>
                </a:lnTo>
                <a:lnTo>
                  <a:pt x="8" y="62"/>
                </a:lnTo>
                <a:lnTo>
                  <a:pt x="11" y="62"/>
                </a:lnTo>
                <a:lnTo>
                  <a:pt x="14" y="61"/>
                </a:lnTo>
                <a:lnTo>
                  <a:pt x="17" y="61"/>
                </a:lnTo>
                <a:lnTo>
                  <a:pt x="19" y="59"/>
                </a:lnTo>
                <a:lnTo>
                  <a:pt x="22" y="58"/>
                </a:lnTo>
                <a:lnTo>
                  <a:pt x="25" y="57"/>
                </a:lnTo>
                <a:lnTo>
                  <a:pt x="27" y="55"/>
                </a:lnTo>
                <a:lnTo>
                  <a:pt x="30" y="54"/>
                </a:lnTo>
                <a:lnTo>
                  <a:pt x="32" y="52"/>
                </a:lnTo>
                <a:lnTo>
                  <a:pt x="34" y="51"/>
                </a:lnTo>
                <a:lnTo>
                  <a:pt x="36" y="49"/>
                </a:lnTo>
                <a:lnTo>
                  <a:pt x="39" y="47"/>
                </a:lnTo>
                <a:lnTo>
                  <a:pt x="40" y="45"/>
                </a:lnTo>
                <a:lnTo>
                  <a:pt x="43" y="42"/>
                </a:lnTo>
                <a:lnTo>
                  <a:pt x="44" y="41"/>
                </a:lnTo>
                <a:lnTo>
                  <a:pt x="45" y="38"/>
                </a:lnTo>
                <a:lnTo>
                  <a:pt x="48" y="35"/>
                </a:lnTo>
                <a:lnTo>
                  <a:pt x="49" y="33"/>
                </a:lnTo>
                <a:lnTo>
                  <a:pt x="51" y="31"/>
                </a:lnTo>
                <a:lnTo>
                  <a:pt x="52" y="28"/>
                </a:lnTo>
                <a:lnTo>
                  <a:pt x="53" y="26"/>
                </a:lnTo>
                <a:lnTo>
                  <a:pt x="53" y="23"/>
                </a:lnTo>
                <a:lnTo>
                  <a:pt x="55" y="20"/>
                </a:lnTo>
                <a:lnTo>
                  <a:pt x="56" y="17"/>
                </a:lnTo>
                <a:lnTo>
                  <a:pt x="56" y="13"/>
                </a:lnTo>
                <a:lnTo>
                  <a:pt x="57" y="10"/>
                </a:lnTo>
                <a:lnTo>
                  <a:pt x="57" y="7"/>
                </a:lnTo>
                <a:lnTo>
                  <a:pt x="57" y="5"/>
                </a:lnTo>
                <a:lnTo>
                  <a:pt x="57" y="0"/>
                </a:lnTo>
                <a:lnTo>
                  <a:pt x="45" y="0"/>
                </a:lnTo>
                <a:close/>
              </a:path>
            </a:pathLst>
          </a:custGeom>
          <a:solidFill>
            <a:schemeClr val="tx1"/>
          </a:solidFill>
          <a:ln w="9525">
            <a:solidFill>
              <a:schemeClr val="tx1"/>
            </a:solidFill>
            <a:round/>
            <a:headEnd/>
            <a:tailEnd/>
          </a:ln>
        </p:spPr>
        <p:txBody>
          <a:bodyPr/>
          <a:lstStyle/>
          <a:p>
            <a:endParaRPr lang="en-US"/>
          </a:p>
        </p:txBody>
      </p:sp>
      <p:sp>
        <p:nvSpPr>
          <p:cNvPr id="46234" name="Freeform 152"/>
          <p:cNvSpPr>
            <a:spLocks/>
          </p:cNvSpPr>
          <p:nvPr/>
        </p:nvSpPr>
        <p:spPr bwMode="auto">
          <a:xfrm>
            <a:off x="4608513" y="4560888"/>
            <a:ext cx="92075" cy="101600"/>
          </a:xfrm>
          <a:custGeom>
            <a:avLst/>
            <a:gdLst>
              <a:gd name="T0" fmla="*/ 3 w 58"/>
              <a:gd name="T1" fmla="*/ 64 h 64"/>
              <a:gd name="T2" fmla="*/ 9 w 58"/>
              <a:gd name="T3" fmla="*/ 62 h 64"/>
              <a:gd name="T4" fmla="*/ 14 w 58"/>
              <a:gd name="T5" fmla="*/ 61 h 64"/>
              <a:gd name="T6" fmla="*/ 20 w 58"/>
              <a:gd name="T7" fmla="*/ 59 h 64"/>
              <a:gd name="T8" fmla="*/ 25 w 58"/>
              <a:gd name="T9" fmla="*/ 57 h 64"/>
              <a:gd name="T10" fmla="*/ 30 w 58"/>
              <a:gd name="T11" fmla="*/ 54 h 64"/>
              <a:gd name="T12" fmla="*/ 34 w 58"/>
              <a:gd name="T13" fmla="*/ 51 h 64"/>
              <a:gd name="T14" fmla="*/ 39 w 58"/>
              <a:gd name="T15" fmla="*/ 47 h 64"/>
              <a:gd name="T16" fmla="*/ 43 w 58"/>
              <a:gd name="T17" fmla="*/ 42 h 64"/>
              <a:gd name="T18" fmla="*/ 46 w 58"/>
              <a:gd name="T19" fmla="*/ 38 h 64"/>
              <a:gd name="T20" fmla="*/ 50 w 58"/>
              <a:gd name="T21" fmla="*/ 33 h 64"/>
              <a:gd name="T22" fmla="*/ 52 w 58"/>
              <a:gd name="T23" fmla="*/ 28 h 64"/>
              <a:gd name="T24" fmla="*/ 55 w 58"/>
              <a:gd name="T25" fmla="*/ 23 h 64"/>
              <a:gd name="T26" fmla="*/ 56 w 58"/>
              <a:gd name="T27" fmla="*/ 17 h 64"/>
              <a:gd name="T28" fmla="*/ 58 w 58"/>
              <a:gd name="T29" fmla="*/ 10 h 64"/>
              <a:gd name="T30" fmla="*/ 58 w 58"/>
              <a:gd name="T31" fmla="*/ 5 h 64"/>
              <a:gd name="T32" fmla="*/ 46 w 58"/>
              <a:gd name="T33" fmla="*/ 0 h 64"/>
              <a:gd name="T34" fmla="*/ 46 w 58"/>
              <a:gd name="T35" fmla="*/ 6 h 64"/>
              <a:gd name="T36" fmla="*/ 46 w 58"/>
              <a:gd name="T37" fmla="*/ 12 h 64"/>
              <a:gd name="T38" fmla="*/ 44 w 58"/>
              <a:gd name="T39" fmla="*/ 16 h 64"/>
              <a:gd name="T40" fmla="*/ 43 w 58"/>
              <a:gd name="T41" fmla="*/ 20 h 64"/>
              <a:gd name="T42" fmla="*/ 41 w 58"/>
              <a:gd name="T43" fmla="*/ 24 h 64"/>
              <a:gd name="T44" fmla="*/ 38 w 58"/>
              <a:gd name="T45" fmla="*/ 28 h 64"/>
              <a:gd name="T46" fmla="*/ 35 w 58"/>
              <a:gd name="T47" fmla="*/ 33 h 64"/>
              <a:gd name="T48" fmla="*/ 33 w 58"/>
              <a:gd name="T49" fmla="*/ 35 h 64"/>
              <a:gd name="T50" fmla="*/ 29 w 58"/>
              <a:gd name="T51" fmla="*/ 40 h 64"/>
              <a:gd name="T52" fmla="*/ 26 w 58"/>
              <a:gd name="T53" fmla="*/ 42 h 64"/>
              <a:gd name="T54" fmla="*/ 22 w 58"/>
              <a:gd name="T55" fmla="*/ 45 h 64"/>
              <a:gd name="T56" fmla="*/ 18 w 58"/>
              <a:gd name="T57" fmla="*/ 47 h 64"/>
              <a:gd name="T58" fmla="*/ 13 w 58"/>
              <a:gd name="T59" fmla="*/ 48 h 64"/>
              <a:gd name="T60" fmla="*/ 9 w 58"/>
              <a:gd name="T61" fmla="*/ 49 h 64"/>
              <a:gd name="T62" fmla="*/ 5 w 58"/>
              <a:gd name="T63" fmla="*/ 51 h 64"/>
              <a:gd name="T64" fmla="*/ 0 w 58"/>
              <a:gd name="T65" fmla="*/ 51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0" y="64"/>
                </a:moveTo>
                <a:lnTo>
                  <a:pt x="3" y="64"/>
                </a:lnTo>
                <a:lnTo>
                  <a:pt x="5" y="64"/>
                </a:lnTo>
                <a:lnTo>
                  <a:pt x="9" y="62"/>
                </a:lnTo>
                <a:lnTo>
                  <a:pt x="12" y="62"/>
                </a:lnTo>
                <a:lnTo>
                  <a:pt x="14" y="61"/>
                </a:lnTo>
                <a:lnTo>
                  <a:pt x="17" y="61"/>
                </a:lnTo>
                <a:lnTo>
                  <a:pt x="20" y="59"/>
                </a:lnTo>
                <a:lnTo>
                  <a:pt x="22" y="58"/>
                </a:lnTo>
                <a:lnTo>
                  <a:pt x="25" y="57"/>
                </a:lnTo>
                <a:lnTo>
                  <a:pt x="27" y="55"/>
                </a:lnTo>
                <a:lnTo>
                  <a:pt x="30" y="54"/>
                </a:lnTo>
                <a:lnTo>
                  <a:pt x="33" y="52"/>
                </a:lnTo>
                <a:lnTo>
                  <a:pt x="34" y="51"/>
                </a:lnTo>
                <a:lnTo>
                  <a:pt x="37" y="49"/>
                </a:lnTo>
                <a:lnTo>
                  <a:pt x="39" y="47"/>
                </a:lnTo>
                <a:lnTo>
                  <a:pt x="41" y="45"/>
                </a:lnTo>
                <a:lnTo>
                  <a:pt x="43" y="42"/>
                </a:lnTo>
                <a:lnTo>
                  <a:pt x="44" y="41"/>
                </a:lnTo>
                <a:lnTo>
                  <a:pt x="46" y="38"/>
                </a:lnTo>
                <a:lnTo>
                  <a:pt x="48" y="35"/>
                </a:lnTo>
                <a:lnTo>
                  <a:pt x="50" y="33"/>
                </a:lnTo>
                <a:lnTo>
                  <a:pt x="51" y="31"/>
                </a:lnTo>
                <a:lnTo>
                  <a:pt x="52" y="28"/>
                </a:lnTo>
                <a:lnTo>
                  <a:pt x="54" y="26"/>
                </a:lnTo>
                <a:lnTo>
                  <a:pt x="55" y="23"/>
                </a:lnTo>
                <a:lnTo>
                  <a:pt x="55" y="20"/>
                </a:lnTo>
                <a:lnTo>
                  <a:pt x="56" y="17"/>
                </a:lnTo>
                <a:lnTo>
                  <a:pt x="56" y="13"/>
                </a:lnTo>
                <a:lnTo>
                  <a:pt x="58" y="10"/>
                </a:lnTo>
                <a:lnTo>
                  <a:pt x="58" y="7"/>
                </a:lnTo>
                <a:lnTo>
                  <a:pt x="58" y="5"/>
                </a:lnTo>
                <a:lnTo>
                  <a:pt x="58" y="0"/>
                </a:lnTo>
                <a:lnTo>
                  <a:pt x="46" y="0"/>
                </a:lnTo>
                <a:lnTo>
                  <a:pt x="46" y="3"/>
                </a:lnTo>
                <a:lnTo>
                  <a:pt x="46" y="6"/>
                </a:lnTo>
                <a:lnTo>
                  <a:pt x="46" y="9"/>
                </a:lnTo>
                <a:lnTo>
                  <a:pt x="46" y="12"/>
                </a:lnTo>
                <a:lnTo>
                  <a:pt x="44" y="13"/>
                </a:lnTo>
                <a:lnTo>
                  <a:pt x="44" y="16"/>
                </a:lnTo>
                <a:lnTo>
                  <a:pt x="43" y="19"/>
                </a:lnTo>
                <a:lnTo>
                  <a:pt x="43" y="20"/>
                </a:lnTo>
                <a:lnTo>
                  <a:pt x="42" y="23"/>
                </a:lnTo>
                <a:lnTo>
                  <a:pt x="41" y="24"/>
                </a:lnTo>
                <a:lnTo>
                  <a:pt x="39" y="27"/>
                </a:lnTo>
                <a:lnTo>
                  <a:pt x="38" y="28"/>
                </a:lnTo>
                <a:lnTo>
                  <a:pt x="37" y="31"/>
                </a:lnTo>
                <a:lnTo>
                  <a:pt x="35" y="33"/>
                </a:lnTo>
                <a:lnTo>
                  <a:pt x="34" y="34"/>
                </a:lnTo>
                <a:lnTo>
                  <a:pt x="33" y="35"/>
                </a:lnTo>
                <a:lnTo>
                  <a:pt x="31" y="38"/>
                </a:lnTo>
                <a:lnTo>
                  <a:pt x="29" y="40"/>
                </a:lnTo>
                <a:lnTo>
                  <a:pt x="27" y="41"/>
                </a:lnTo>
                <a:lnTo>
                  <a:pt x="26" y="42"/>
                </a:lnTo>
                <a:lnTo>
                  <a:pt x="24" y="44"/>
                </a:lnTo>
                <a:lnTo>
                  <a:pt x="22" y="45"/>
                </a:lnTo>
                <a:lnTo>
                  <a:pt x="20" y="45"/>
                </a:lnTo>
                <a:lnTo>
                  <a:pt x="18" y="47"/>
                </a:lnTo>
                <a:lnTo>
                  <a:pt x="16" y="48"/>
                </a:lnTo>
                <a:lnTo>
                  <a:pt x="13" y="48"/>
                </a:lnTo>
                <a:lnTo>
                  <a:pt x="12" y="49"/>
                </a:lnTo>
                <a:lnTo>
                  <a:pt x="9" y="49"/>
                </a:lnTo>
                <a:lnTo>
                  <a:pt x="6" y="49"/>
                </a:lnTo>
                <a:lnTo>
                  <a:pt x="5" y="51"/>
                </a:lnTo>
                <a:lnTo>
                  <a:pt x="3" y="51"/>
                </a:lnTo>
                <a:lnTo>
                  <a:pt x="0" y="51"/>
                </a:lnTo>
                <a:lnTo>
                  <a:pt x="0" y="64"/>
                </a:lnTo>
                <a:close/>
              </a:path>
            </a:pathLst>
          </a:custGeom>
          <a:solidFill>
            <a:schemeClr val="tx1"/>
          </a:solidFill>
          <a:ln w="9525">
            <a:solidFill>
              <a:schemeClr val="tx1"/>
            </a:solidFill>
            <a:round/>
            <a:headEnd/>
            <a:tailEnd/>
          </a:ln>
        </p:spPr>
        <p:txBody>
          <a:bodyPr/>
          <a:lstStyle/>
          <a:p>
            <a:endParaRPr lang="en-US"/>
          </a:p>
        </p:txBody>
      </p:sp>
      <p:sp>
        <p:nvSpPr>
          <p:cNvPr id="46235" name="Freeform 153"/>
          <p:cNvSpPr>
            <a:spLocks/>
          </p:cNvSpPr>
          <p:nvPr/>
        </p:nvSpPr>
        <p:spPr bwMode="auto">
          <a:xfrm>
            <a:off x="4514850" y="4560888"/>
            <a:ext cx="93663" cy="101600"/>
          </a:xfrm>
          <a:custGeom>
            <a:avLst/>
            <a:gdLst>
              <a:gd name="T0" fmla="*/ 1 w 59"/>
              <a:gd name="T1" fmla="*/ 5 h 64"/>
              <a:gd name="T2" fmla="*/ 1 w 59"/>
              <a:gd name="T3" fmla="*/ 10 h 64"/>
              <a:gd name="T4" fmla="*/ 3 w 59"/>
              <a:gd name="T5" fmla="*/ 17 h 64"/>
              <a:gd name="T6" fmla="*/ 4 w 59"/>
              <a:gd name="T7" fmla="*/ 23 h 64"/>
              <a:gd name="T8" fmla="*/ 7 w 59"/>
              <a:gd name="T9" fmla="*/ 28 h 64"/>
              <a:gd name="T10" fmla="*/ 9 w 59"/>
              <a:gd name="T11" fmla="*/ 33 h 64"/>
              <a:gd name="T12" fmla="*/ 12 w 59"/>
              <a:gd name="T13" fmla="*/ 38 h 64"/>
              <a:gd name="T14" fmla="*/ 16 w 59"/>
              <a:gd name="T15" fmla="*/ 42 h 64"/>
              <a:gd name="T16" fmla="*/ 20 w 59"/>
              <a:gd name="T17" fmla="*/ 47 h 64"/>
              <a:gd name="T18" fmla="*/ 24 w 59"/>
              <a:gd name="T19" fmla="*/ 51 h 64"/>
              <a:gd name="T20" fmla="*/ 29 w 59"/>
              <a:gd name="T21" fmla="*/ 54 h 64"/>
              <a:gd name="T22" fmla="*/ 34 w 59"/>
              <a:gd name="T23" fmla="*/ 57 h 64"/>
              <a:gd name="T24" fmla="*/ 39 w 59"/>
              <a:gd name="T25" fmla="*/ 59 h 64"/>
              <a:gd name="T26" fmla="*/ 45 w 59"/>
              <a:gd name="T27" fmla="*/ 61 h 64"/>
              <a:gd name="T28" fmla="*/ 50 w 59"/>
              <a:gd name="T29" fmla="*/ 62 h 64"/>
              <a:gd name="T30" fmla="*/ 56 w 59"/>
              <a:gd name="T31" fmla="*/ 64 h 64"/>
              <a:gd name="T32" fmla="*/ 59 w 59"/>
              <a:gd name="T33" fmla="*/ 51 h 64"/>
              <a:gd name="T34" fmla="*/ 54 w 59"/>
              <a:gd name="T35" fmla="*/ 51 h 64"/>
              <a:gd name="T36" fmla="*/ 50 w 59"/>
              <a:gd name="T37" fmla="*/ 49 h 64"/>
              <a:gd name="T38" fmla="*/ 45 w 59"/>
              <a:gd name="T39" fmla="*/ 48 h 64"/>
              <a:gd name="T40" fmla="*/ 41 w 59"/>
              <a:gd name="T41" fmla="*/ 47 h 64"/>
              <a:gd name="T42" fmla="*/ 37 w 59"/>
              <a:gd name="T43" fmla="*/ 45 h 64"/>
              <a:gd name="T44" fmla="*/ 33 w 59"/>
              <a:gd name="T45" fmla="*/ 42 h 64"/>
              <a:gd name="T46" fmla="*/ 29 w 59"/>
              <a:gd name="T47" fmla="*/ 40 h 64"/>
              <a:gd name="T48" fmla="*/ 26 w 59"/>
              <a:gd name="T49" fmla="*/ 35 h 64"/>
              <a:gd name="T50" fmla="*/ 24 w 59"/>
              <a:gd name="T51" fmla="*/ 33 h 64"/>
              <a:gd name="T52" fmla="*/ 21 w 59"/>
              <a:gd name="T53" fmla="*/ 28 h 64"/>
              <a:gd name="T54" fmla="*/ 18 w 59"/>
              <a:gd name="T55" fmla="*/ 24 h 64"/>
              <a:gd name="T56" fmla="*/ 16 w 59"/>
              <a:gd name="T57" fmla="*/ 20 h 64"/>
              <a:gd name="T58" fmla="*/ 14 w 59"/>
              <a:gd name="T59" fmla="*/ 16 h 64"/>
              <a:gd name="T60" fmla="*/ 13 w 59"/>
              <a:gd name="T61" fmla="*/ 12 h 64"/>
              <a:gd name="T62" fmla="*/ 13 w 59"/>
              <a:gd name="T63" fmla="*/ 6 h 64"/>
              <a:gd name="T64" fmla="*/ 12 w 5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0" y="0"/>
                </a:moveTo>
                <a:lnTo>
                  <a:pt x="1" y="5"/>
                </a:lnTo>
                <a:lnTo>
                  <a:pt x="1" y="7"/>
                </a:lnTo>
                <a:lnTo>
                  <a:pt x="1" y="10"/>
                </a:lnTo>
                <a:lnTo>
                  <a:pt x="1" y="13"/>
                </a:lnTo>
                <a:lnTo>
                  <a:pt x="3" y="17"/>
                </a:lnTo>
                <a:lnTo>
                  <a:pt x="3" y="20"/>
                </a:lnTo>
                <a:lnTo>
                  <a:pt x="4" y="23"/>
                </a:lnTo>
                <a:lnTo>
                  <a:pt x="5" y="26"/>
                </a:lnTo>
                <a:lnTo>
                  <a:pt x="7" y="28"/>
                </a:lnTo>
                <a:lnTo>
                  <a:pt x="8" y="31"/>
                </a:lnTo>
                <a:lnTo>
                  <a:pt x="9" y="33"/>
                </a:lnTo>
                <a:lnTo>
                  <a:pt x="11" y="35"/>
                </a:lnTo>
                <a:lnTo>
                  <a:pt x="12" y="38"/>
                </a:lnTo>
                <a:lnTo>
                  <a:pt x="14" y="41"/>
                </a:lnTo>
                <a:lnTo>
                  <a:pt x="16" y="42"/>
                </a:lnTo>
                <a:lnTo>
                  <a:pt x="18" y="45"/>
                </a:lnTo>
                <a:lnTo>
                  <a:pt x="20" y="47"/>
                </a:lnTo>
                <a:lnTo>
                  <a:pt x="22" y="49"/>
                </a:lnTo>
                <a:lnTo>
                  <a:pt x="24" y="51"/>
                </a:lnTo>
                <a:lnTo>
                  <a:pt x="26" y="52"/>
                </a:lnTo>
                <a:lnTo>
                  <a:pt x="29" y="54"/>
                </a:lnTo>
                <a:lnTo>
                  <a:pt x="31" y="55"/>
                </a:lnTo>
                <a:lnTo>
                  <a:pt x="34" y="57"/>
                </a:lnTo>
                <a:lnTo>
                  <a:pt x="37" y="58"/>
                </a:lnTo>
                <a:lnTo>
                  <a:pt x="39" y="59"/>
                </a:lnTo>
                <a:lnTo>
                  <a:pt x="42" y="61"/>
                </a:lnTo>
                <a:lnTo>
                  <a:pt x="45" y="61"/>
                </a:lnTo>
                <a:lnTo>
                  <a:pt x="47" y="62"/>
                </a:lnTo>
                <a:lnTo>
                  <a:pt x="50" y="62"/>
                </a:lnTo>
                <a:lnTo>
                  <a:pt x="52" y="64"/>
                </a:lnTo>
                <a:lnTo>
                  <a:pt x="56" y="64"/>
                </a:lnTo>
                <a:lnTo>
                  <a:pt x="59" y="64"/>
                </a:lnTo>
                <a:lnTo>
                  <a:pt x="59" y="51"/>
                </a:lnTo>
                <a:lnTo>
                  <a:pt x="56" y="51"/>
                </a:lnTo>
                <a:lnTo>
                  <a:pt x="54" y="51"/>
                </a:lnTo>
                <a:lnTo>
                  <a:pt x="51" y="49"/>
                </a:lnTo>
                <a:lnTo>
                  <a:pt x="50" y="49"/>
                </a:lnTo>
                <a:lnTo>
                  <a:pt x="47" y="49"/>
                </a:lnTo>
                <a:lnTo>
                  <a:pt x="45" y="48"/>
                </a:lnTo>
                <a:lnTo>
                  <a:pt x="43" y="48"/>
                </a:lnTo>
                <a:lnTo>
                  <a:pt x="41" y="47"/>
                </a:lnTo>
                <a:lnTo>
                  <a:pt x="39" y="45"/>
                </a:lnTo>
                <a:lnTo>
                  <a:pt x="37" y="45"/>
                </a:lnTo>
                <a:lnTo>
                  <a:pt x="35" y="44"/>
                </a:lnTo>
                <a:lnTo>
                  <a:pt x="33" y="42"/>
                </a:lnTo>
                <a:lnTo>
                  <a:pt x="31" y="41"/>
                </a:lnTo>
                <a:lnTo>
                  <a:pt x="29" y="40"/>
                </a:lnTo>
                <a:lnTo>
                  <a:pt x="28" y="38"/>
                </a:lnTo>
                <a:lnTo>
                  <a:pt x="26" y="35"/>
                </a:lnTo>
                <a:lnTo>
                  <a:pt x="25" y="34"/>
                </a:lnTo>
                <a:lnTo>
                  <a:pt x="24" y="33"/>
                </a:lnTo>
                <a:lnTo>
                  <a:pt x="22" y="31"/>
                </a:lnTo>
                <a:lnTo>
                  <a:pt x="21" y="28"/>
                </a:lnTo>
                <a:lnTo>
                  <a:pt x="20" y="27"/>
                </a:lnTo>
                <a:lnTo>
                  <a:pt x="18" y="24"/>
                </a:lnTo>
                <a:lnTo>
                  <a:pt x="17" y="23"/>
                </a:lnTo>
                <a:lnTo>
                  <a:pt x="16" y="20"/>
                </a:lnTo>
                <a:lnTo>
                  <a:pt x="16" y="19"/>
                </a:lnTo>
                <a:lnTo>
                  <a:pt x="14" y="16"/>
                </a:lnTo>
                <a:lnTo>
                  <a:pt x="14" y="13"/>
                </a:lnTo>
                <a:lnTo>
                  <a:pt x="13" y="12"/>
                </a:lnTo>
                <a:lnTo>
                  <a:pt x="13" y="9"/>
                </a:lnTo>
                <a:lnTo>
                  <a:pt x="13" y="6"/>
                </a:lnTo>
                <a:lnTo>
                  <a:pt x="13" y="3"/>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46236" name="Freeform 154"/>
          <p:cNvSpPr>
            <a:spLocks/>
          </p:cNvSpPr>
          <p:nvPr/>
        </p:nvSpPr>
        <p:spPr bwMode="auto">
          <a:xfrm>
            <a:off x="4351338" y="4560888"/>
            <a:ext cx="90487" cy="101600"/>
          </a:xfrm>
          <a:custGeom>
            <a:avLst/>
            <a:gdLst>
              <a:gd name="T0" fmla="*/ 55 w 57"/>
              <a:gd name="T1" fmla="*/ 51 h 64"/>
              <a:gd name="T2" fmla="*/ 51 w 57"/>
              <a:gd name="T3" fmla="*/ 49 h 64"/>
              <a:gd name="T4" fmla="*/ 45 w 57"/>
              <a:gd name="T5" fmla="*/ 49 h 64"/>
              <a:gd name="T6" fmla="*/ 42 w 57"/>
              <a:gd name="T7" fmla="*/ 48 h 64"/>
              <a:gd name="T8" fmla="*/ 38 w 57"/>
              <a:gd name="T9" fmla="*/ 45 h 64"/>
              <a:gd name="T10" fmla="*/ 34 w 57"/>
              <a:gd name="T11" fmla="*/ 44 h 64"/>
              <a:gd name="T12" fmla="*/ 30 w 57"/>
              <a:gd name="T13" fmla="*/ 41 h 64"/>
              <a:gd name="T14" fmla="*/ 26 w 57"/>
              <a:gd name="T15" fmla="*/ 38 h 64"/>
              <a:gd name="T16" fmla="*/ 23 w 57"/>
              <a:gd name="T17" fmla="*/ 34 h 64"/>
              <a:gd name="T18" fmla="*/ 21 w 57"/>
              <a:gd name="T19" fmla="*/ 31 h 64"/>
              <a:gd name="T20" fmla="*/ 18 w 57"/>
              <a:gd name="T21" fmla="*/ 27 h 64"/>
              <a:gd name="T22" fmla="*/ 15 w 57"/>
              <a:gd name="T23" fmla="*/ 23 h 64"/>
              <a:gd name="T24" fmla="*/ 14 w 57"/>
              <a:gd name="T25" fmla="*/ 19 h 64"/>
              <a:gd name="T26" fmla="*/ 13 w 57"/>
              <a:gd name="T27" fmla="*/ 13 h 64"/>
              <a:gd name="T28" fmla="*/ 11 w 57"/>
              <a:gd name="T29" fmla="*/ 9 h 64"/>
              <a:gd name="T30" fmla="*/ 11 w 57"/>
              <a:gd name="T31" fmla="*/ 3 h 64"/>
              <a:gd name="T32" fmla="*/ 0 w 57"/>
              <a:gd name="T33" fmla="*/ 0 h 64"/>
              <a:gd name="T34" fmla="*/ 0 w 57"/>
              <a:gd name="T35" fmla="*/ 7 h 64"/>
              <a:gd name="T36" fmla="*/ 1 w 57"/>
              <a:gd name="T37" fmla="*/ 13 h 64"/>
              <a:gd name="T38" fmla="*/ 2 w 57"/>
              <a:gd name="T39" fmla="*/ 20 h 64"/>
              <a:gd name="T40" fmla="*/ 4 w 57"/>
              <a:gd name="T41" fmla="*/ 26 h 64"/>
              <a:gd name="T42" fmla="*/ 6 w 57"/>
              <a:gd name="T43" fmla="*/ 31 h 64"/>
              <a:gd name="T44" fmla="*/ 9 w 57"/>
              <a:gd name="T45" fmla="*/ 35 h 64"/>
              <a:gd name="T46" fmla="*/ 13 w 57"/>
              <a:gd name="T47" fmla="*/ 41 h 64"/>
              <a:gd name="T48" fmla="*/ 17 w 57"/>
              <a:gd name="T49" fmla="*/ 45 h 64"/>
              <a:gd name="T50" fmla="*/ 21 w 57"/>
              <a:gd name="T51" fmla="*/ 49 h 64"/>
              <a:gd name="T52" fmla="*/ 24 w 57"/>
              <a:gd name="T53" fmla="*/ 52 h 64"/>
              <a:gd name="T54" fmla="*/ 30 w 57"/>
              <a:gd name="T55" fmla="*/ 55 h 64"/>
              <a:gd name="T56" fmla="*/ 35 w 57"/>
              <a:gd name="T57" fmla="*/ 58 h 64"/>
              <a:gd name="T58" fmla="*/ 40 w 57"/>
              <a:gd name="T59" fmla="*/ 61 h 64"/>
              <a:gd name="T60" fmla="*/ 45 w 57"/>
              <a:gd name="T61" fmla="*/ 62 h 64"/>
              <a:gd name="T62" fmla="*/ 52 w 57"/>
              <a:gd name="T63" fmla="*/ 64 h 64"/>
              <a:gd name="T64" fmla="*/ 57 w 57"/>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57" y="51"/>
                </a:moveTo>
                <a:lnTo>
                  <a:pt x="55" y="51"/>
                </a:lnTo>
                <a:lnTo>
                  <a:pt x="52" y="51"/>
                </a:lnTo>
                <a:lnTo>
                  <a:pt x="51" y="49"/>
                </a:lnTo>
                <a:lnTo>
                  <a:pt x="48" y="49"/>
                </a:lnTo>
                <a:lnTo>
                  <a:pt x="45" y="49"/>
                </a:lnTo>
                <a:lnTo>
                  <a:pt x="44" y="48"/>
                </a:lnTo>
                <a:lnTo>
                  <a:pt x="42" y="48"/>
                </a:lnTo>
                <a:lnTo>
                  <a:pt x="39" y="47"/>
                </a:lnTo>
                <a:lnTo>
                  <a:pt x="38" y="45"/>
                </a:lnTo>
                <a:lnTo>
                  <a:pt x="35" y="45"/>
                </a:lnTo>
                <a:lnTo>
                  <a:pt x="34" y="44"/>
                </a:lnTo>
                <a:lnTo>
                  <a:pt x="31" y="42"/>
                </a:lnTo>
                <a:lnTo>
                  <a:pt x="30" y="41"/>
                </a:lnTo>
                <a:lnTo>
                  <a:pt x="28" y="40"/>
                </a:lnTo>
                <a:lnTo>
                  <a:pt x="26" y="38"/>
                </a:lnTo>
                <a:lnTo>
                  <a:pt x="24" y="35"/>
                </a:lnTo>
                <a:lnTo>
                  <a:pt x="23" y="34"/>
                </a:lnTo>
                <a:lnTo>
                  <a:pt x="22" y="33"/>
                </a:lnTo>
                <a:lnTo>
                  <a:pt x="21" y="31"/>
                </a:lnTo>
                <a:lnTo>
                  <a:pt x="19" y="28"/>
                </a:lnTo>
                <a:lnTo>
                  <a:pt x="18" y="27"/>
                </a:lnTo>
                <a:lnTo>
                  <a:pt x="17" y="24"/>
                </a:lnTo>
                <a:lnTo>
                  <a:pt x="15" y="23"/>
                </a:lnTo>
                <a:lnTo>
                  <a:pt x="14" y="20"/>
                </a:lnTo>
                <a:lnTo>
                  <a:pt x="14" y="19"/>
                </a:lnTo>
                <a:lnTo>
                  <a:pt x="13" y="16"/>
                </a:lnTo>
                <a:lnTo>
                  <a:pt x="13" y="13"/>
                </a:lnTo>
                <a:lnTo>
                  <a:pt x="11" y="12"/>
                </a:lnTo>
                <a:lnTo>
                  <a:pt x="11" y="9"/>
                </a:lnTo>
                <a:lnTo>
                  <a:pt x="11" y="6"/>
                </a:lnTo>
                <a:lnTo>
                  <a:pt x="11" y="3"/>
                </a:lnTo>
                <a:lnTo>
                  <a:pt x="11" y="0"/>
                </a:lnTo>
                <a:lnTo>
                  <a:pt x="0" y="0"/>
                </a:lnTo>
                <a:lnTo>
                  <a:pt x="0" y="5"/>
                </a:lnTo>
                <a:lnTo>
                  <a:pt x="0" y="7"/>
                </a:lnTo>
                <a:lnTo>
                  <a:pt x="0" y="10"/>
                </a:lnTo>
                <a:lnTo>
                  <a:pt x="1" y="13"/>
                </a:lnTo>
                <a:lnTo>
                  <a:pt x="1" y="17"/>
                </a:lnTo>
                <a:lnTo>
                  <a:pt x="2" y="20"/>
                </a:lnTo>
                <a:lnTo>
                  <a:pt x="2" y="23"/>
                </a:lnTo>
                <a:lnTo>
                  <a:pt x="4" y="26"/>
                </a:lnTo>
                <a:lnTo>
                  <a:pt x="5" y="28"/>
                </a:lnTo>
                <a:lnTo>
                  <a:pt x="6" y="31"/>
                </a:lnTo>
                <a:lnTo>
                  <a:pt x="7" y="33"/>
                </a:lnTo>
                <a:lnTo>
                  <a:pt x="9" y="35"/>
                </a:lnTo>
                <a:lnTo>
                  <a:pt x="11" y="38"/>
                </a:lnTo>
                <a:lnTo>
                  <a:pt x="13" y="41"/>
                </a:lnTo>
                <a:lnTo>
                  <a:pt x="14" y="42"/>
                </a:lnTo>
                <a:lnTo>
                  <a:pt x="17" y="45"/>
                </a:lnTo>
                <a:lnTo>
                  <a:pt x="18" y="47"/>
                </a:lnTo>
                <a:lnTo>
                  <a:pt x="21" y="49"/>
                </a:lnTo>
                <a:lnTo>
                  <a:pt x="23" y="51"/>
                </a:lnTo>
                <a:lnTo>
                  <a:pt x="24" y="52"/>
                </a:lnTo>
                <a:lnTo>
                  <a:pt x="27" y="54"/>
                </a:lnTo>
                <a:lnTo>
                  <a:pt x="30" y="55"/>
                </a:lnTo>
                <a:lnTo>
                  <a:pt x="32" y="57"/>
                </a:lnTo>
                <a:lnTo>
                  <a:pt x="35" y="58"/>
                </a:lnTo>
                <a:lnTo>
                  <a:pt x="38" y="59"/>
                </a:lnTo>
                <a:lnTo>
                  <a:pt x="40" y="61"/>
                </a:lnTo>
                <a:lnTo>
                  <a:pt x="43" y="61"/>
                </a:lnTo>
                <a:lnTo>
                  <a:pt x="45" y="62"/>
                </a:lnTo>
                <a:lnTo>
                  <a:pt x="48" y="62"/>
                </a:lnTo>
                <a:lnTo>
                  <a:pt x="52" y="64"/>
                </a:lnTo>
                <a:lnTo>
                  <a:pt x="55" y="64"/>
                </a:lnTo>
                <a:lnTo>
                  <a:pt x="57" y="64"/>
                </a:lnTo>
                <a:lnTo>
                  <a:pt x="57" y="51"/>
                </a:lnTo>
                <a:close/>
              </a:path>
            </a:pathLst>
          </a:custGeom>
          <a:solidFill>
            <a:schemeClr val="tx1"/>
          </a:solidFill>
          <a:ln w="9525">
            <a:solidFill>
              <a:schemeClr val="tx1"/>
            </a:solidFill>
            <a:round/>
            <a:headEnd/>
            <a:tailEnd/>
          </a:ln>
        </p:spPr>
        <p:txBody>
          <a:bodyPr/>
          <a:lstStyle/>
          <a:p>
            <a:endParaRPr lang="en-US"/>
          </a:p>
        </p:txBody>
      </p:sp>
      <p:sp>
        <p:nvSpPr>
          <p:cNvPr id="46237" name="Freeform 155"/>
          <p:cNvSpPr>
            <a:spLocks/>
          </p:cNvSpPr>
          <p:nvPr/>
        </p:nvSpPr>
        <p:spPr bwMode="auto">
          <a:xfrm>
            <a:off x="4441825" y="4560888"/>
            <a:ext cx="92075" cy="101600"/>
          </a:xfrm>
          <a:custGeom>
            <a:avLst/>
            <a:gdLst>
              <a:gd name="T0" fmla="*/ 46 w 58"/>
              <a:gd name="T1" fmla="*/ 3 h 64"/>
              <a:gd name="T2" fmla="*/ 46 w 58"/>
              <a:gd name="T3" fmla="*/ 9 h 64"/>
              <a:gd name="T4" fmla="*/ 45 w 58"/>
              <a:gd name="T5" fmla="*/ 13 h 64"/>
              <a:gd name="T6" fmla="*/ 43 w 58"/>
              <a:gd name="T7" fmla="*/ 19 h 64"/>
              <a:gd name="T8" fmla="*/ 42 w 58"/>
              <a:gd name="T9" fmla="*/ 23 h 64"/>
              <a:gd name="T10" fmla="*/ 39 w 58"/>
              <a:gd name="T11" fmla="*/ 27 h 64"/>
              <a:gd name="T12" fmla="*/ 37 w 58"/>
              <a:gd name="T13" fmla="*/ 31 h 64"/>
              <a:gd name="T14" fmla="*/ 34 w 58"/>
              <a:gd name="T15" fmla="*/ 34 h 64"/>
              <a:gd name="T16" fmla="*/ 32 w 58"/>
              <a:gd name="T17" fmla="*/ 38 h 64"/>
              <a:gd name="T18" fmla="*/ 28 w 58"/>
              <a:gd name="T19" fmla="*/ 41 h 64"/>
              <a:gd name="T20" fmla="*/ 24 w 58"/>
              <a:gd name="T21" fmla="*/ 44 h 64"/>
              <a:gd name="T22" fmla="*/ 20 w 58"/>
              <a:gd name="T23" fmla="*/ 45 h 64"/>
              <a:gd name="T24" fmla="*/ 16 w 58"/>
              <a:gd name="T25" fmla="*/ 48 h 64"/>
              <a:gd name="T26" fmla="*/ 12 w 58"/>
              <a:gd name="T27" fmla="*/ 49 h 64"/>
              <a:gd name="T28" fmla="*/ 7 w 58"/>
              <a:gd name="T29" fmla="*/ 49 h 64"/>
              <a:gd name="T30" fmla="*/ 3 w 58"/>
              <a:gd name="T31" fmla="*/ 51 h 64"/>
              <a:gd name="T32" fmla="*/ 0 w 58"/>
              <a:gd name="T33" fmla="*/ 64 h 64"/>
              <a:gd name="T34" fmla="*/ 7 w 58"/>
              <a:gd name="T35" fmla="*/ 64 h 64"/>
              <a:gd name="T36" fmla="*/ 12 w 58"/>
              <a:gd name="T37" fmla="*/ 62 h 64"/>
              <a:gd name="T38" fmla="*/ 17 w 58"/>
              <a:gd name="T39" fmla="*/ 61 h 64"/>
              <a:gd name="T40" fmla="*/ 22 w 58"/>
              <a:gd name="T41" fmla="*/ 58 h 64"/>
              <a:gd name="T42" fmla="*/ 28 w 58"/>
              <a:gd name="T43" fmla="*/ 55 h 64"/>
              <a:gd name="T44" fmla="*/ 33 w 58"/>
              <a:gd name="T45" fmla="*/ 52 h 64"/>
              <a:gd name="T46" fmla="*/ 37 w 58"/>
              <a:gd name="T47" fmla="*/ 49 h 64"/>
              <a:gd name="T48" fmla="*/ 41 w 58"/>
              <a:gd name="T49" fmla="*/ 45 h 64"/>
              <a:gd name="T50" fmla="*/ 45 w 58"/>
              <a:gd name="T51" fmla="*/ 41 h 64"/>
              <a:gd name="T52" fmla="*/ 49 w 58"/>
              <a:gd name="T53" fmla="*/ 35 h 64"/>
              <a:gd name="T54" fmla="*/ 51 w 58"/>
              <a:gd name="T55" fmla="*/ 31 h 64"/>
              <a:gd name="T56" fmla="*/ 54 w 58"/>
              <a:gd name="T57" fmla="*/ 26 h 64"/>
              <a:gd name="T58" fmla="*/ 55 w 58"/>
              <a:gd name="T59" fmla="*/ 20 h 64"/>
              <a:gd name="T60" fmla="*/ 58 w 58"/>
              <a:gd name="T61" fmla="*/ 13 h 64"/>
              <a:gd name="T62" fmla="*/ 58 w 58"/>
              <a:gd name="T63" fmla="*/ 7 h 64"/>
              <a:gd name="T64" fmla="*/ 58 w 58"/>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46" y="0"/>
                </a:moveTo>
                <a:lnTo>
                  <a:pt x="46" y="3"/>
                </a:lnTo>
                <a:lnTo>
                  <a:pt x="46" y="6"/>
                </a:lnTo>
                <a:lnTo>
                  <a:pt x="46" y="9"/>
                </a:lnTo>
                <a:lnTo>
                  <a:pt x="46" y="12"/>
                </a:lnTo>
                <a:lnTo>
                  <a:pt x="45" y="13"/>
                </a:lnTo>
                <a:lnTo>
                  <a:pt x="45" y="16"/>
                </a:lnTo>
                <a:lnTo>
                  <a:pt x="43" y="19"/>
                </a:lnTo>
                <a:lnTo>
                  <a:pt x="43" y="20"/>
                </a:lnTo>
                <a:lnTo>
                  <a:pt x="42" y="23"/>
                </a:lnTo>
                <a:lnTo>
                  <a:pt x="41" y="24"/>
                </a:lnTo>
                <a:lnTo>
                  <a:pt x="39" y="27"/>
                </a:lnTo>
                <a:lnTo>
                  <a:pt x="38" y="28"/>
                </a:lnTo>
                <a:lnTo>
                  <a:pt x="37" y="31"/>
                </a:lnTo>
                <a:lnTo>
                  <a:pt x="36" y="33"/>
                </a:lnTo>
                <a:lnTo>
                  <a:pt x="34" y="34"/>
                </a:lnTo>
                <a:lnTo>
                  <a:pt x="33" y="35"/>
                </a:lnTo>
                <a:lnTo>
                  <a:pt x="32" y="38"/>
                </a:lnTo>
                <a:lnTo>
                  <a:pt x="30" y="40"/>
                </a:lnTo>
                <a:lnTo>
                  <a:pt x="28" y="41"/>
                </a:lnTo>
                <a:lnTo>
                  <a:pt x="26" y="42"/>
                </a:lnTo>
                <a:lnTo>
                  <a:pt x="24" y="44"/>
                </a:lnTo>
                <a:lnTo>
                  <a:pt x="22" y="45"/>
                </a:lnTo>
                <a:lnTo>
                  <a:pt x="20" y="45"/>
                </a:lnTo>
                <a:lnTo>
                  <a:pt x="19" y="47"/>
                </a:lnTo>
                <a:lnTo>
                  <a:pt x="16" y="48"/>
                </a:lnTo>
                <a:lnTo>
                  <a:pt x="15" y="48"/>
                </a:lnTo>
                <a:lnTo>
                  <a:pt x="12" y="49"/>
                </a:lnTo>
                <a:lnTo>
                  <a:pt x="9" y="49"/>
                </a:lnTo>
                <a:lnTo>
                  <a:pt x="7" y="49"/>
                </a:lnTo>
                <a:lnTo>
                  <a:pt x="5" y="51"/>
                </a:lnTo>
                <a:lnTo>
                  <a:pt x="3" y="51"/>
                </a:lnTo>
                <a:lnTo>
                  <a:pt x="0" y="51"/>
                </a:lnTo>
                <a:lnTo>
                  <a:pt x="0" y="64"/>
                </a:lnTo>
                <a:lnTo>
                  <a:pt x="3" y="64"/>
                </a:lnTo>
                <a:lnTo>
                  <a:pt x="7" y="64"/>
                </a:lnTo>
                <a:lnTo>
                  <a:pt x="9" y="62"/>
                </a:lnTo>
                <a:lnTo>
                  <a:pt x="12" y="62"/>
                </a:lnTo>
                <a:lnTo>
                  <a:pt x="15" y="61"/>
                </a:lnTo>
                <a:lnTo>
                  <a:pt x="17" y="61"/>
                </a:lnTo>
                <a:lnTo>
                  <a:pt x="20" y="59"/>
                </a:lnTo>
                <a:lnTo>
                  <a:pt x="22" y="58"/>
                </a:lnTo>
                <a:lnTo>
                  <a:pt x="25" y="57"/>
                </a:lnTo>
                <a:lnTo>
                  <a:pt x="28" y="55"/>
                </a:lnTo>
                <a:lnTo>
                  <a:pt x="30" y="54"/>
                </a:lnTo>
                <a:lnTo>
                  <a:pt x="33" y="52"/>
                </a:lnTo>
                <a:lnTo>
                  <a:pt x="36" y="51"/>
                </a:lnTo>
                <a:lnTo>
                  <a:pt x="37" y="49"/>
                </a:lnTo>
                <a:lnTo>
                  <a:pt x="39" y="47"/>
                </a:lnTo>
                <a:lnTo>
                  <a:pt x="41" y="45"/>
                </a:lnTo>
                <a:lnTo>
                  <a:pt x="43" y="42"/>
                </a:lnTo>
                <a:lnTo>
                  <a:pt x="45" y="41"/>
                </a:lnTo>
                <a:lnTo>
                  <a:pt x="47" y="38"/>
                </a:lnTo>
                <a:lnTo>
                  <a:pt x="49" y="35"/>
                </a:lnTo>
                <a:lnTo>
                  <a:pt x="50" y="33"/>
                </a:lnTo>
                <a:lnTo>
                  <a:pt x="51" y="31"/>
                </a:lnTo>
                <a:lnTo>
                  <a:pt x="53" y="28"/>
                </a:lnTo>
                <a:lnTo>
                  <a:pt x="54" y="26"/>
                </a:lnTo>
                <a:lnTo>
                  <a:pt x="55" y="23"/>
                </a:lnTo>
                <a:lnTo>
                  <a:pt x="55" y="20"/>
                </a:lnTo>
                <a:lnTo>
                  <a:pt x="57" y="17"/>
                </a:lnTo>
                <a:lnTo>
                  <a:pt x="58" y="13"/>
                </a:lnTo>
                <a:lnTo>
                  <a:pt x="58" y="10"/>
                </a:lnTo>
                <a:lnTo>
                  <a:pt x="58" y="7"/>
                </a:lnTo>
                <a:lnTo>
                  <a:pt x="58" y="5"/>
                </a:lnTo>
                <a:lnTo>
                  <a:pt x="58" y="0"/>
                </a:lnTo>
                <a:lnTo>
                  <a:pt x="46" y="0"/>
                </a:lnTo>
                <a:close/>
              </a:path>
            </a:pathLst>
          </a:custGeom>
          <a:solidFill>
            <a:schemeClr val="tx1"/>
          </a:solidFill>
          <a:ln w="9525">
            <a:solidFill>
              <a:schemeClr val="tx1"/>
            </a:solidFill>
            <a:round/>
            <a:headEnd/>
            <a:tailEnd/>
          </a:ln>
        </p:spPr>
        <p:txBody>
          <a:bodyPr/>
          <a:lstStyle/>
          <a:p>
            <a:endParaRPr lang="en-US"/>
          </a:p>
        </p:txBody>
      </p:sp>
      <p:sp>
        <p:nvSpPr>
          <p:cNvPr id="46238" name="Freeform 156"/>
          <p:cNvSpPr>
            <a:spLocks/>
          </p:cNvSpPr>
          <p:nvPr/>
        </p:nvSpPr>
        <p:spPr bwMode="auto">
          <a:xfrm>
            <a:off x="5873750" y="4554538"/>
            <a:ext cx="233363" cy="20637"/>
          </a:xfrm>
          <a:custGeom>
            <a:avLst/>
            <a:gdLst>
              <a:gd name="T0" fmla="*/ 147 w 147"/>
              <a:gd name="T1" fmla="*/ 6 h 13"/>
              <a:gd name="T2" fmla="*/ 147 w 147"/>
              <a:gd name="T3" fmla="*/ 0 h 13"/>
              <a:gd name="T4" fmla="*/ 0 w 147"/>
              <a:gd name="T5" fmla="*/ 0 h 13"/>
              <a:gd name="T6" fmla="*/ 0 w 147"/>
              <a:gd name="T7" fmla="*/ 13 h 13"/>
              <a:gd name="T8" fmla="*/ 147 w 147"/>
              <a:gd name="T9" fmla="*/ 13 h 13"/>
              <a:gd name="T10" fmla="*/ 147 w 147"/>
              <a:gd name="T11" fmla="*/ 6 h 13"/>
              <a:gd name="T12" fmla="*/ 0 60000 65536"/>
              <a:gd name="T13" fmla="*/ 0 60000 65536"/>
              <a:gd name="T14" fmla="*/ 0 60000 65536"/>
              <a:gd name="T15" fmla="*/ 0 60000 65536"/>
              <a:gd name="T16" fmla="*/ 0 60000 65536"/>
              <a:gd name="T17" fmla="*/ 0 60000 65536"/>
              <a:gd name="T18" fmla="*/ 0 w 147"/>
              <a:gd name="T19" fmla="*/ 0 h 13"/>
              <a:gd name="T20" fmla="*/ 147 w 14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7" h="13">
                <a:moveTo>
                  <a:pt x="147" y="6"/>
                </a:moveTo>
                <a:lnTo>
                  <a:pt x="147" y="0"/>
                </a:lnTo>
                <a:lnTo>
                  <a:pt x="0" y="0"/>
                </a:lnTo>
                <a:lnTo>
                  <a:pt x="0" y="13"/>
                </a:lnTo>
                <a:lnTo>
                  <a:pt x="147" y="13"/>
                </a:lnTo>
                <a:lnTo>
                  <a:pt x="147" y="6"/>
                </a:lnTo>
                <a:close/>
              </a:path>
            </a:pathLst>
          </a:custGeom>
          <a:solidFill>
            <a:schemeClr val="tx1"/>
          </a:solidFill>
          <a:ln w="9525">
            <a:solidFill>
              <a:schemeClr val="tx1"/>
            </a:solidFill>
            <a:round/>
            <a:headEnd/>
            <a:tailEnd/>
          </a:ln>
        </p:spPr>
        <p:txBody>
          <a:bodyPr/>
          <a:lstStyle/>
          <a:p>
            <a:endParaRPr lang="en-US"/>
          </a:p>
        </p:txBody>
      </p:sp>
      <p:sp>
        <p:nvSpPr>
          <p:cNvPr id="46239" name="Freeform 157"/>
          <p:cNvSpPr>
            <a:spLocks/>
          </p:cNvSpPr>
          <p:nvPr/>
        </p:nvSpPr>
        <p:spPr bwMode="auto">
          <a:xfrm>
            <a:off x="6935788" y="4554538"/>
            <a:ext cx="244475" cy="20637"/>
          </a:xfrm>
          <a:custGeom>
            <a:avLst/>
            <a:gdLst>
              <a:gd name="T0" fmla="*/ 0 w 154"/>
              <a:gd name="T1" fmla="*/ 6 h 13"/>
              <a:gd name="T2" fmla="*/ 0 w 154"/>
              <a:gd name="T3" fmla="*/ 13 h 13"/>
              <a:gd name="T4" fmla="*/ 154 w 154"/>
              <a:gd name="T5" fmla="*/ 13 h 13"/>
              <a:gd name="T6" fmla="*/ 154 w 154"/>
              <a:gd name="T7" fmla="*/ 0 h 13"/>
              <a:gd name="T8" fmla="*/ 0 w 154"/>
              <a:gd name="T9" fmla="*/ 0 h 13"/>
              <a:gd name="T10" fmla="*/ 0 w 154"/>
              <a:gd name="T11" fmla="*/ 6 h 13"/>
              <a:gd name="T12" fmla="*/ 0 60000 65536"/>
              <a:gd name="T13" fmla="*/ 0 60000 65536"/>
              <a:gd name="T14" fmla="*/ 0 60000 65536"/>
              <a:gd name="T15" fmla="*/ 0 60000 65536"/>
              <a:gd name="T16" fmla="*/ 0 60000 65536"/>
              <a:gd name="T17" fmla="*/ 0 60000 65536"/>
              <a:gd name="T18" fmla="*/ 0 w 154"/>
              <a:gd name="T19" fmla="*/ 0 h 13"/>
              <a:gd name="T20" fmla="*/ 154 w 15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4" h="13">
                <a:moveTo>
                  <a:pt x="0" y="6"/>
                </a:moveTo>
                <a:lnTo>
                  <a:pt x="0" y="13"/>
                </a:lnTo>
                <a:lnTo>
                  <a:pt x="154" y="13"/>
                </a:lnTo>
                <a:lnTo>
                  <a:pt x="154"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240" name="Freeform 158"/>
          <p:cNvSpPr>
            <a:spLocks/>
          </p:cNvSpPr>
          <p:nvPr/>
        </p:nvSpPr>
        <p:spPr bwMode="auto">
          <a:xfrm>
            <a:off x="6759575" y="4560888"/>
            <a:ext cx="93663" cy="101600"/>
          </a:xfrm>
          <a:custGeom>
            <a:avLst/>
            <a:gdLst>
              <a:gd name="T0" fmla="*/ 56 w 59"/>
              <a:gd name="T1" fmla="*/ 51 h 64"/>
              <a:gd name="T2" fmla="*/ 51 w 59"/>
              <a:gd name="T3" fmla="*/ 49 h 64"/>
              <a:gd name="T4" fmla="*/ 47 w 59"/>
              <a:gd name="T5" fmla="*/ 49 h 64"/>
              <a:gd name="T6" fmla="*/ 43 w 59"/>
              <a:gd name="T7" fmla="*/ 48 h 64"/>
              <a:gd name="T8" fmla="*/ 38 w 59"/>
              <a:gd name="T9" fmla="*/ 45 h 64"/>
              <a:gd name="T10" fmla="*/ 34 w 59"/>
              <a:gd name="T11" fmla="*/ 44 h 64"/>
              <a:gd name="T12" fmla="*/ 31 w 59"/>
              <a:gd name="T13" fmla="*/ 41 h 64"/>
              <a:gd name="T14" fmla="*/ 27 w 59"/>
              <a:gd name="T15" fmla="*/ 38 h 64"/>
              <a:gd name="T16" fmla="*/ 25 w 59"/>
              <a:gd name="T17" fmla="*/ 34 h 64"/>
              <a:gd name="T18" fmla="*/ 21 w 59"/>
              <a:gd name="T19" fmla="*/ 31 h 64"/>
              <a:gd name="T20" fmla="*/ 19 w 59"/>
              <a:gd name="T21" fmla="*/ 27 h 64"/>
              <a:gd name="T22" fmla="*/ 17 w 59"/>
              <a:gd name="T23" fmla="*/ 23 h 64"/>
              <a:gd name="T24" fmla="*/ 15 w 59"/>
              <a:gd name="T25" fmla="*/ 19 h 64"/>
              <a:gd name="T26" fmla="*/ 13 w 59"/>
              <a:gd name="T27" fmla="*/ 13 h 64"/>
              <a:gd name="T28" fmla="*/ 13 w 59"/>
              <a:gd name="T29" fmla="*/ 9 h 64"/>
              <a:gd name="T30" fmla="*/ 11 w 59"/>
              <a:gd name="T31" fmla="*/ 3 h 64"/>
              <a:gd name="T32" fmla="*/ 0 w 59"/>
              <a:gd name="T33" fmla="*/ 0 h 64"/>
              <a:gd name="T34" fmla="*/ 1 w 59"/>
              <a:gd name="T35" fmla="*/ 7 h 64"/>
              <a:gd name="T36" fmla="*/ 1 w 59"/>
              <a:gd name="T37" fmla="*/ 13 h 64"/>
              <a:gd name="T38" fmla="*/ 2 w 59"/>
              <a:gd name="T39" fmla="*/ 20 h 64"/>
              <a:gd name="T40" fmla="*/ 5 w 59"/>
              <a:gd name="T41" fmla="*/ 26 h 64"/>
              <a:gd name="T42" fmla="*/ 8 w 59"/>
              <a:gd name="T43" fmla="*/ 31 h 64"/>
              <a:gd name="T44" fmla="*/ 10 w 59"/>
              <a:gd name="T45" fmla="*/ 35 h 64"/>
              <a:gd name="T46" fmla="*/ 14 w 59"/>
              <a:gd name="T47" fmla="*/ 41 h 64"/>
              <a:gd name="T48" fmla="*/ 17 w 59"/>
              <a:gd name="T49" fmla="*/ 45 h 64"/>
              <a:gd name="T50" fmla="*/ 22 w 59"/>
              <a:gd name="T51" fmla="*/ 49 h 64"/>
              <a:gd name="T52" fmla="*/ 26 w 59"/>
              <a:gd name="T53" fmla="*/ 52 h 64"/>
              <a:gd name="T54" fmla="*/ 31 w 59"/>
              <a:gd name="T55" fmla="*/ 55 h 64"/>
              <a:gd name="T56" fmla="*/ 36 w 59"/>
              <a:gd name="T57" fmla="*/ 58 h 64"/>
              <a:gd name="T58" fmla="*/ 42 w 59"/>
              <a:gd name="T59" fmla="*/ 61 h 64"/>
              <a:gd name="T60" fmla="*/ 47 w 59"/>
              <a:gd name="T61" fmla="*/ 62 h 64"/>
              <a:gd name="T62" fmla="*/ 52 w 59"/>
              <a:gd name="T63" fmla="*/ 64 h 64"/>
              <a:gd name="T64" fmla="*/ 59 w 59"/>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59" y="51"/>
                </a:moveTo>
                <a:lnTo>
                  <a:pt x="56" y="51"/>
                </a:lnTo>
                <a:lnTo>
                  <a:pt x="53" y="51"/>
                </a:lnTo>
                <a:lnTo>
                  <a:pt x="51" y="49"/>
                </a:lnTo>
                <a:lnTo>
                  <a:pt x="49" y="49"/>
                </a:lnTo>
                <a:lnTo>
                  <a:pt x="47" y="49"/>
                </a:lnTo>
                <a:lnTo>
                  <a:pt x="44" y="48"/>
                </a:lnTo>
                <a:lnTo>
                  <a:pt x="43" y="48"/>
                </a:lnTo>
                <a:lnTo>
                  <a:pt x="40" y="47"/>
                </a:lnTo>
                <a:lnTo>
                  <a:pt x="38" y="45"/>
                </a:lnTo>
                <a:lnTo>
                  <a:pt x="36" y="45"/>
                </a:lnTo>
                <a:lnTo>
                  <a:pt x="34" y="44"/>
                </a:lnTo>
                <a:lnTo>
                  <a:pt x="32" y="42"/>
                </a:lnTo>
                <a:lnTo>
                  <a:pt x="31" y="41"/>
                </a:lnTo>
                <a:lnTo>
                  <a:pt x="29" y="40"/>
                </a:lnTo>
                <a:lnTo>
                  <a:pt x="27" y="38"/>
                </a:lnTo>
                <a:lnTo>
                  <a:pt x="26" y="35"/>
                </a:lnTo>
                <a:lnTo>
                  <a:pt x="25" y="34"/>
                </a:lnTo>
                <a:lnTo>
                  <a:pt x="22" y="33"/>
                </a:lnTo>
                <a:lnTo>
                  <a:pt x="21" y="31"/>
                </a:lnTo>
                <a:lnTo>
                  <a:pt x="19" y="28"/>
                </a:lnTo>
                <a:lnTo>
                  <a:pt x="19" y="27"/>
                </a:lnTo>
                <a:lnTo>
                  <a:pt x="18" y="24"/>
                </a:lnTo>
                <a:lnTo>
                  <a:pt x="17" y="23"/>
                </a:lnTo>
                <a:lnTo>
                  <a:pt x="15" y="20"/>
                </a:lnTo>
                <a:lnTo>
                  <a:pt x="15" y="19"/>
                </a:lnTo>
                <a:lnTo>
                  <a:pt x="14" y="16"/>
                </a:lnTo>
                <a:lnTo>
                  <a:pt x="13" y="13"/>
                </a:lnTo>
                <a:lnTo>
                  <a:pt x="13" y="12"/>
                </a:lnTo>
                <a:lnTo>
                  <a:pt x="13" y="9"/>
                </a:lnTo>
                <a:lnTo>
                  <a:pt x="13" y="6"/>
                </a:lnTo>
                <a:lnTo>
                  <a:pt x="11" y="3"/>
                </a:lnTo>
                <a:lnTo>
                  <a:pt x="11" y="0"/>
                </a:lnTo>
                <a:lnTo>
                  <a:pt x="0" y="0"/>
                </a:lnTo>
                <a:lnTo>
                  <a:pt x="0" y="5"/>
                </a:lnTo>
                <a:lnTo>
                  <a:pt x="1" y="7"/>
                </a:lnTo>
                <a:lnTo>
                  <a:pt x="1" y="10"/>
                </a:lnTo>
                <a:lnTo>
                  <a:pt x="1" y="13"/>
                </a:lnTo>
                <a:lnTo>
                  <a:pt x="2" y="17"/>
                </a:lnTo>
                <a:lnTo>
                  <a:pt x="2" y="20"/>
                </a:lnTo>
                <a:lnTo>
                  <a:pt x="4" y="23"/>
                </a:lnTo>
                <a:lnTo>
                  <a:pt x="5" y="26"/>
                </a:lnTo>
                <a:lnTo>
                  <a:pt x="6" y="28"/>
                </a:lnTo>
                <a:lnTo>
                  <a:pt x="8" y="31"/>
                </a:lnTo>
                <a:lnTo>
                  <a:pt x="9" y="33"/>
                </a:lnTo>
                <a:lnTo>
                  <a:pt x="10" y="35"/>
                </a:lnTo>
                <a:lnTo>
                  <a:pt x="11" y="38"/>
                </a:lnTo>
                <a:lnTo>
                  <a:pt x="14" y="41"/>
                </a:lnTo>
                <a:lnTo>
                  <a:pt x="15" y="42"/>
                </a:lnTo>
                <a:lnTo>
                  <a:pt x="17" y="45"/>
                </a:lnTo>
                <a:lnTo>
                  <a:pt x="19" y="47"/>
                </a:lnTo>
                <a:lnTo>
                  <a:pt x="22" y="49"/>
                </a:lnTo>
                <a:lnTo>
                  <a:pt x="23" y="51"/>
                </a:lnTo>
                <a:lnTo>
                  <a:pt x="26" y="52"/>
                </a:lnTo>
                <a:lnTo>
                  <a:pt x="29" y="54"/>
                </a:lnTo>
                <a:lnTo>
                  <a:pt x="31" y="55"/>
                </a:lnTo>
                <a:lnTo>
                  <a:pt x="34" y="57"/>
                </a:lnTo>
                <a:lnTo>
                  <a:pt x="36" y="58"/>
                </a:lnTo>
                <a:lnTo>
                  <a:pt x="39" y="59"/>
                </a:lnTo>
                <a:lnTo>
                  <a:pt x="42" y="61"/>
                </a:lnTo>
                <a:lnTo>
                  <a:pt x="44" y="61"/>
                </a:lnTo>
                <a:lnTo>
                  <a:pt x="47" y="62"/>
                </a:lnTo>
                <a:lnTo>
                  <a:pt x="49" y="62"/>
                </a:lnTo>
                <a:lnTo>
                  <a:pt x="52" y="64"/>
                </a:lnTo>
                <a:lnTo>
                  <a:pt x="56" y="64"/>
                </a:lnTo>
                <a:lnTo>
                  <a:pt x="59" y="64"/>
                </a:lnTo>
                <a:lnTo>
                  <a:pt x="59" y="51"/>
                </a:lnTo>
                <a:close/>
              </a:path>
            </a:pathLst>
          </a:custGeom>
          <a:solidFill>
            <a:schemeClr val="tx1"/>
          </a:solidFill>
          <a:ln w="9525">
            <a:solidFill>
              <a:schemeClr val="tx1"/>
            </a:solidFill>
            <a:round/>
            <a:headEnd/>
            <a:tailEnd/>
          </a:ln>
        </p:spPr>
        <p:txBody>
          <a:bodyPr/>
          <a:lstStyle/>
          <a:p>
            <a:endParaRPr lang="en-US"/>
          </a:p>
        </p:txBody>
      </p:sp>
      <p:sp>
        <p:nvSpPr>
          <p:cNvPr id="46241" name="Freeform 159"/>
          <p:cNvSpPr>
            <a:spLocks/>
          </p:cNvSpPr>
          <p:nvPr/>
        </p:nvSpPr>
        <p:spPr bwMode="auto">
          <a:xfrm>
            <a:off x="6853238" y="4560888"/>
            <a:ext cx="90487" cy="101600"/>
          </a:xfrm>
          <a:custGeom>
            <a:avLst/>
            <a:gdLst>
              <a:gd name="T0" fmla="*/ 45 w 57"/>
              <a:gd name="T1" fmla="*/ 3 h 64"/>
              <a:gd name="T2" fmla="*/ 45 w 57"/>
              <a:gd name="T3" fmla="*/ 9 h 64"/>
              <a:gd name="T4" fmla="*/ 44 w 57"/>
              <a:gd name="T5" fmla="*/ 13 h 64"/>
              <a:gd name="T6" fmla="*/ 43 w 57"/>
              <a:gd name="T7" fmla="*/ 19 h 64"/>
              <a:gd name="T8" fmla="*/ 42 w 57"/>
              <a:gd name="T9" fmla="*/ 23 h 64"/>
              <a:gd name="T10" fmla="*/ 39 w 57"/>
              <a:gd name="T11" fmla="*/ 27 h 64"/>
              <a:gd name="T12" fmla="*/ 36 w 57"/>
              <a:gd name="T13" fmla="*/ 31 h 64"/>
              <a:gd name="T14" fmla="*/ 34 w 57"/>
              <a:gd name="T15" fmla="*/ 34 h 64"/>
              <a:gd name="T16" fmla="*/ 31 w 57"/>
              <a:gd name="T17" fmla="*/ 38 h 64"/>
              <a:gd name="T18" fmla="*/ 27 w 57"/>
              <a:gd name="T19" fmla="*/ 41 h 64"/>
              <a:gd name="T20" fmla="*/ 23 w 57"/>
              <a:gd name="T21" fmla="*/ 44 h 64"/>
              <a:gd name="T22" fmla="*/ 19 w 57"/>
              <a:gd name="T23" fmla="*/ 45 h 64"/>
              <a:gd name="T24" fmla="*/ 15 w 57"/>
              <a:gd name="T25" fmla="*/ 48 h 64"/>
              <a:gd name="T26" fmla="*/ 11 w 57"/>
              <a:gd name="T27" fmla="*/ 49 h 64"/>
              <a:gd name="T28" fmla="*/ 6 w 57"/>
              <a:gd name="T29" fmla="*/ 49 h 64"/>
              <a:gd name="T30" fmla="*/ 2 w 57"/>
              <a:gd name="T31" fmla="*/ 51 h 64"/>
              <a:gd name="T32" fmla="*/ 0 w 57"/>
              <a:gd name="T33" fmla="*/ 64 h 64"/>
              <a:gd name="T34" fmla="*/ 5 w 57"/>
              <a:gd name="T35" fmla="*/ 64 h 64"/>
              <a:gd name="T36" fmla="*/ 11 w 57"/>
              <a:gd name="T37" fmla="*/ 62 h 64"/>
              <a:gd name="T38" fmla="*/ 17 w 57"/>
              <a:gd name="T39" fmla="*/ 61 h 64"/>
              <a:gd name="T40" fmla="*/ 22 w 57"/>
              <a:gd name="T41" fmla="*/ 58 h 64"/>
              <a:gd name="T42" fmla="*/ 27 w 57"/>
              <a:gd name="T43" fmla="*/ 55 h 64"/>
              <a:gd name="T44" fmla="*/ 32 w 57"/>
              <a:gd name="T45" fmla="*/ 52 h 64"/>
              <a:gd name="T46" fmla="*/ 36 w 57"/>
              <a:gd name="T47" fmla="*/ 49 h 64"/>
              <a:gd name="T48" fmla="*/ 40 w 57"/>
              <a:gd name="T49" fmla="*/ 45 h 64"/>
              <a:gd name="T50" fmla="*/ 44 w 57"/>
              <a:gd name="T51" fmla="*/ 41 h 64"/>
              <a:gd name="T52" fmla="*/ 48 w 57"/>
              <a:gd name="T53" fmla="*/ 35 h 64"/>
              <a:gd name="T54" fmla="*/ 51 w 57"/>
              <a:gd name="T55" fmla="*/ 31 h 64"/>
              <a:gd name="T56" fmla="*/ 53 w 57"/>
              <a:gd name="T57" fmla="*/ 26 h 64"/>
              <a:gd name="T58" fmla="*/ 55 w 57"/>
              <a:gd name="T59" fmla="*/ 20 h 64"/>
              <a:gd name="T60" fmla="*/ 56 w 57"/>
              <a:gd name="T61" fmla="*/ 13 h 64"/>
              <a:gd name="T62" fmla="*/ 57 w 57"/>
              <a:gd name="T63" fmla="*/ 7 h 64"/>
              <a:gd name="T64" fmla="*/ 57 w 57"/>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45" y="0"/>
                </a:moveTo>
                <a:lnTo>
                  <a:pt x="45" y="3"/>
                </a:lnTo>
                <a:lnTo>
                  <a:pt x="45" y="6"/>
                </a:lnTo>
                <a:lnTo>
                  <a:pt x="45" y="9"/>
                </a:lnTo>
                <a:lnTo>
                  <a:pt x="44" y="12"/>
                </a:lnTo>
                <a:lnTo>
                  <a:pt x="44" y="13"/>
                </a:lnTo>
                <a:lnTo>
                  <a:pt x="44" y="16"/>
                </a:lnTo>
                <a:lnTo>
                  <a:pt x="43" y="19"/>
                </a:lnTo>
                <a:lnTo>
                  <a:pt x="42" y="20"/>
                </a:lnTo>
                <a:lnTo>
                  <a:pt x="42" y="23"/>
                </a:lnTo>
                <a:lnTo>
                  <a:pt x="40" y="24"/>
                </a:lnTo>
                <a:lnTo>
                  <a:pt x="39" y="27"/>
                </a:lnTo>
                <a:lnTo>
                  <a:pt x="38" y="28"/>
                </a:lnTo>
                <a:lnTo>
                  <a:pt x="36" y="31"/>
                </a:lnTo>
                <a:lnTo>
                  <a:pt x="35" y="33"/>
                </a:lnTo>
                <a:lnTo>
                  <a:pt x="34" y="34"/>
                </a:lnTo>
                <a:lnTo>
                  <a:pt x="32" y="35"/>
                </a:lnTo>
                <a:lnTo>
                  <a:pt x="31" y="38"/>
                </a:lnTo>
                <a:lnTo>
                  <a:pt x="28" y="40"/>
                </a:lnTo>
                <a:lnTo>
                  <a:pt x="27" y="41"/>
                </a:lnTo>
                <a:lnTo>
                  <a:pt x="26" y="42"/>
                </a:lnTo>
                <a:lnTo>
                  <a:pt x="23" y="44"/>
                </a:lnTo>
                <a:lnTo>
                  <a:pt x="22" y="45"/>
                </a:lnTo>
                <a:lnTo>
                  <a:pt x="19" y="45"/>
                </a:lnTo>
                <a:lnTo>
                  <a:pt x="18" y="47"/>
                </a:lnTo>
                <a:lnTo>
                  <a:pt x="15" y="48"/>
                </a:lnTo>
                <a:lnTo>
                  <a:pt x="13" y="48"/>
                </a:lnTo>
                <a:lnTo>
                  <a:pt x="11" y="49"/>
                </a:lnTo>
                <a:lnTo>
                  <a:pt x="9" y="49"/>
                </a:lnTo>
                <a:lnTo>
                  <a:pt x="6" y="49"/>
                </a:lnTo>
                <a:lnTo>
                  <a:pt x="4" y="51"/>
                </a:lnTo>
                <a:lnTo>
                  <a:pt x="2" y="51"/>
                </a:lnTo>
                <a:lnTo>
                  <a:pt x="0" y="51"/>
                </a:lnTo>
                <a:lnTo>
                  <a:pt x="0" y="64"/>
                </a:lnTo>
                <a:lnTo>
                  <a:pt x="2" y="64"/>
                </a:lnTo>
                <a:lnTo>
                  <a:pt x="5" y="64"/>
                </a:lnTo>
                <a:lnTo>
                  <a:pt x="9" y="62"/>
                </a:lnTo>
                <a:lnTo>
                  <a:pt x="11" y="62"/>
                </a:lnTo>
                <a:lnTo>
                  <a:pt x="14" y="61"/>
                </a:lnTo>
                <a:lnTo>
                  <a:pt x="17" y="61"/>
                </a:lnTo>
                <a:lnTo>
                  <a:pt x="19" y="59"/>
                </a:lnTo>
                <a:lnTo>
                  <a:pt x="22" y="58"/>
                </a:lnTo>
                <a:lnTo>
                  <a:pt x="24" y="57"/>
                </a:lnTo>
                <a:lnTo>
                  <a:pt x="27" y="55"/>
                </a:lnTo>
                <a:lnTo>
                  <a:pt x="30" y="54"/>
                </a:lnTo>
                <a:lnTo>
                  <a:pt x="32" y="52"/>
                </a:lnTo>
                <a:lnTo>
                  <a:pt x="34" y="51"/>
                </a:lnTo>
                <a:lnTo>
                  <a:pt x="36" y="49"/>
                </a:lnTo>
                <a:lnTo>
                  <a:pt x="39" y="47"/>
                </a:lnTo>
                <a:lnTo>
                  <a:pt x="40" y="45"/>
                </a:lnTo>
                <a:lnTo>
                  <a:pt x="43" y="42"/>
                </a:lnTo>
                <a:lnTo>
                  <a:pt x="44" y="41"/>
                </a:lnTo>
                <a:lnTo>
                  <a:pt x="45" y="38"/>
                </a:lnTo>
                <a:lnTo>
                  <a:pt x="48" y="35"/>
                </a:lnTo>
                <a:lnTo>
                  <a:pt x="49" y="33"/>
                </a:lnTo>
                <a:lnTo>
                  <a:pt x="51" y="31"/>
                </a:lnTo>
                <a:lnTo>
                  <a:pt x="52" y="28"/>
                </a:lnTo>
                <a:lnTo>
                  <a:pt x="53" y="26"/>
                </a:lnTo>
                <a:lnTo>
                  <a:pt x="55" y="23"/>
                </a:lnTo>
                <a:lnTo>
                  <a:pt x="55" y="20"/>
                </a:lnTo>
                <a:lnTo>
                  <a:pt x="56" y="17"/>
                </a:lnTo>
                <a:lnTo>
                  <a:pt x="56" y="13"/>
                </a:lnTo>
                <a:lnTo>
                  <a:pt x="57" y="10"/>
                </a:lnTo>
                <a:lnTo>
                  <a:pt x="57" y="7"/>
                </a:lnTo>
                <a:lnTo>
                  <a:pt x="57" y="5"/>
                </a:lnTo>
                <a:lnTo>
                  <a:pt x="57" y="0"/>
                </a:lnTo>
                <a:lnTo>
                  <a:pt x="45" y="0"/>
                </a:lnTo>
                <a:close/>
              </a:path>
            </a:pathLst>
          </a:custGeom>
          <a:solidFill>
            <a:schemeClr val="tx1"/>
          </a:solidFill>
          <a:ln w="9525">
            <a:solidFill>
              <a:schemeClr val="tx1"/>
            </a:solidFill>
            <a:round/>
            <a:headEnd/>
            <a:tailEnd/>
          </a:ln>
        </p:spPr>
        <p:txBody>
          <a:bodyPr/>
          <a:lstStyle/>
          <a:p>
            <a:endParaRPr lang="en-US"/>
          </a:p>
        </p:txBody>
      </p:sp>
      <p:sp>
        <p:nvSpPr>
          <p:cNvPr id="46242" name="Freeform 160"/>
          <p:cNvSpPr>
            <a:spLocks/>
          </p:cNvSpPr>
          <p:nvPr/>
        </p:nvSpPr>
        <p:spPr bwMode="auto">
          <a:xfrm>
            <a:off x="6686550" y="4560888"/>
            <a:ext cx="90488" cy="101600"/>
          </a:xfrm>
          <a:custGeom>
            <a:avLst/>
            <a:gdLst>
              <a:gd name="T0" fmla="*/ 3 w 57"/>
              <a:gd name="T1" fmla="*/ 64 h 64"/>
              <a:gd name="T2" fmla="*/ 9 w 57"/>
              <a:gd name="T3" fmla="*/ 62 h 64"/>
              <a:gd name="T4" fmla="*/ 14 w 57"/>
              <a:gd name="T5" fmla="*/ 61 h 64"/>
              <a:gd name="T6" fmla="*/ 20 w 57"/>
              <a:gd name="T7" fmla="*/ 59 h 64"/>
              <a:gd name="T8" fmla="*/ 25 w 57"/>
              <a:gd name="T9" fmla="*/ 57 h 64"/>
              <a:gd name="T10" fmla="*/ 30 w 57"/>
              <a:gd name="T11" fmla="*/ 54 h 64"/>
              <a:gd name="T12" fmla="*/ 35 w 57"/>
              <a:gd name="T13" fmla="*/ 51 h 64"/>
              <a:gd name="T14" fmla="*/ 39 w 57"/>
              <a:gd name="T15" fmla="*/ 47 h 64"/>
              <a:gd name="T16" fmla="*/ 43 w 57"/>
              <a:gd name="T17" fmla="*/ 42 h 64"/>
              <a:gd name="T18" fmla="*/ 47 w 57"/>
              <a:gd name="T19" fmla="*/ 38 h 64"/>
              <a:gd name="T20" fmla="*/ 50 w 57"/>
              <a:gd name="T21" fmla="*/ 33 h 64"/>
              <a:gd name="T22" fmla="*/ 52 w 57"/>
              <a:gd name="T23" fmla="*/ 28 h 64"/>
              <a:gd name="T24" fmla="*/ 55 w 57"/>
              <a:gd name="T25" fmla="*/ 23 h 64"/>
              <a:gd name="T26" fmla="*/ 56 w 57"/>
              <a:gd name="T27" fmla="*/ 17 h 64"/>
              <a:gd name="T28" fmla="*/ 57 w 57"/>
              <a:gd name="T29" fmla="*/ 10 h 64"/>
              <a:gd name="T30" fmla="*/ 57 w 57"/>
              <a:gd name="T31" fmla="*/ 5 h 64"/>
              <a:gd name="T32" fmla="*/ 46 w 57"/>
              <a:gd name="T33" fmla="*/ 0 h 64"/>
              <a:gd name="T34" fmla="*/ 46 w 57"/>
              <a:gd name="T35" fmla="*/ 6 h 64"/>
              <a:gd name="T36" fmla="*/ 46 w 57"/>
              <a:gd name="T37" fmla="*/ 12 h 64"/>
              <a:gd name="T38" fmla="*/ 44 w 57"/>
              <a:gd name="T39" fmla="*/ 16 h 64"/>
              <a:gd name="T40" fmla="*/ 43 w 57"/>
              <a:gd name="T41" fmla="*/ 20 h 64"/>
              <a:gd name="T42" fmla="*/ 40 w 57"/>
              <a:gd name="T43" fmla="*/ 24 h 64"/>
              <a:gd name="T44" fmla="*/ 38 w 57"/>
              <a:gd name="T45" fmla="*/ 28 h 64"/>
              <a:gd name="T46" fmla="*/ 35 w 57"/>
              <a:gd name="T47" fmla="*/ 33 h 64"/>
              <a:gd name="T48" fmla="*/ 33 w 57"/>
              <a:gd name="T49" fmla="*/ 35 h 64"/>
              <a:gd name="T50" fmla="*/ 29 w 57"/>
              <a:gd name="T51" fmla="*/ 40 h 64"/>
              <a:gd name="T52" fmla="*/ 26 w 57"/>
              <a:gd name="T53" fmla="*/ 42 h 64"/>
              <a:gd name="T54" fmla="*/ 22 w 57"/>
              <a:gd name="T55" fmla="*/ 45 h 64"/>
              <a:gd name="T56" fmla="*/ 18 w 57"/>
              <a:gd name="T57" fmla="*/ 47 h 64"/>
              <a:gd name="T58" fmla="*/ 13 w 57"/>
              <a:gd name="T59" fmla="*/ 48 h 64"/>
              <a:gd name="T60" fmla="*/ 9 w 57"/>
              <a:gd name="T61" fmla="*/ 49 h 64"/>
              <a:gd name="T62" fmla="*/ 5 w 57"/>
              <a:gd name="T63" fmla="*/ 51 h 64"/>
              <a:gd name="T64" fmla="*/ 0 w 57"/>
              <a:gd name="T65" fmla="*/ 51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0" y="64"/>
                </a:moveTo>
                <a:lnTo>
                  <a:pt x="3" y="64"/>
                </a:lnTo>
                <a:lnTo>
                  <a:pt x="5" y="64"/>
                </a:lnTo>
                <a:lnTo>
                  <a:pt x="9" y="62"/>
                </a:lnTo>
                <a:lnTo>
                  <a:pt x="12" y="62"/>
                </a:lnTo>
                <a:lnTo>
                  <a:pt x="14" y="61"/>
                </a:lnTo>
                <a:lnTo>
                  <a:pt x="17" y="61"/>
                </a:lnTo>
                <a:lnTo>
                  <a:pt x="20" y="59"/>
                </a:lnTo>
                <a:lnTo>
                  <a:pt x="22" y="58"/>
                </a:lnTo>
                <a:lnTo>
                  <a:pt x="25" y="57"/>
                </a:lnTo>
                <a:lnTo>
                  <a:pt x="27" y="55"/>
                </a:lnTo>
                <a:lnTo>
                  <a:pt x="30" y="54"/>
                </a:lnTo>
                <a:lnTo>
                  <a:pt x="33" y="52"/>
                </a:lnTo>
                <a:lnTo>
                  <a:pt x="35" y="51"/>
                </a:lnTo>
                <a:lnTo>
                  <a:pt x="37" y="49"/>
                </a:lnTo>
                <a:lnTo>
                  <a:pt x="39" y="47"/>
                </a:lnTo>
                <a:lnTo>
                  <a:pt x="40" y="45"/>
                </a:lnTo>
                <a:lnTo>
                  <a:pt x="43" y="42"/>
                </a:lnTo>
                <a:lnTo>
                  <a:pt x="44" y="41"/>
                </a:lnTo>
                <a:lnTo>
                  <a:pt x="47" y="38"/>
                </a:lnTo>
                <a:lnTo>
                  <a:pt x="48" y="35"/>
                </a:lnTo>
                <a:lnTo>
                  <a:pt x="50" y="33"/>
                </a:lnTo>
                <a:lnTo>
                  <a:pt x="51" y="31"/>
                </a:lnTo>
                <a:lnTo>
                  <a:pt x="52" y="28"/>
                </a:lnTo>
                <a:lnTo>
                  <a:pt x="54" y="26"/>
                </a:lnTo>
                <a:lnTo>
                  <a:pt x="55" y="23"/>
                </a:lnTo>
                <a:lnTo>
                  <a:pt x="55" y="20"/>
                </a:lnTo>
                <a:lnTo>
                  <a:pt x="56" y="17"/>
                </a:lnTo>
                <a:lnTo>
                  <a:pt x="56" y="13"/>
                </a:lnTo>
                <a:lnTo>
                  <a:pt x="57" y="10"/>
                </a:lnTo>
                <a:lnTo>
                  <a:pt x="57" y="7"/>
                </a:lnTo>
                <a:lnTo>
                  <a:pt x="57" y="5"/>
                </a:lnTo>
                <a:lnTo>
                  <a:pt x="57" y="0"/>
                </a:lnTo>
                <a:lnTo>
                  <a:pt x="46" y="0"/>
                </a:lnTo>
                <a:lnTo>
                  <a:pt x="46" y="3"/>
                </a:lnTo>
                <a:lnTo>
                  <a:pt x="46" y="6"/>
                </a:lnTo>
                <a:lnTo>
                  <a:pt x="46" y="9"/>
                </a:lnTo>
                <a:lnTo>
                  <a:pt x="46" y="12"/>
                </a:lnTo>
                <a:lnTo>
                  <a:pt x="44" y="13"/>
                </a:lnTo>
                <a:lnTo>
                  <a:pt x="44" y="16"/>
                </a:lnTo>
                <a:lnTo>
                  <a:pt x="43" y="19"/>
                </a:lnTo>
                <a:lnTo>
                  <a:pt x="43" y="20"/>
                </a:lnTo>
                <a:lnTo>
                  <a:pt x="42" y="23"/>
                </a:lnTo>
                <a:lnTo>
                  <a:pt x="40" y="24"/>
                </a:lnTo>
                <a:lnTo>
                  <a:pt x="39" y="27"/>
                </a:lnTo>
                <a:lnTo>
                  <a:pt x="38" y="28"/>
                </a:lnTo>
                <a:lnTo>
                  <a:pt x="37" y="31"/>
                </a:lnTo>
                <a:lnTo>
                  <a:pt x="35" y="33"/>
                </a:lnTo>
                <a:lnTo>
                  <a:pt x="34" y="34"/>
                </a:lnTo>
                <a:lnTo>
                  <a:pt x="33" y="35"/>
                </a:lnTo>
                <a:lnTo>
                  <a:pt x="31" y="38"/>
                </a:lnTo>
                <a:lnTo>
                  <a:pt x="29" y="40"/>
                </a:lnTo>
                <a:lnTo>
                  <a:pt x="27" y="41"/>
                </a:lnTo>
                <a:lnTo>
                  <a:pt x="26" y="42"/>
                </a:lnTo>
                <a:lnTo>
                  <a:pt x="23" y="44"/>
                </a:lnTo>
                <a:lnTo>
                  <a:pt x="22" y="45"/>
                </a:lnTo>
                <a:lnTo>
                  <a:pt x="20" y="45"/>
                </a:lnTo>
                <a:lnTo>
                  <a:pt x="18" y="47"/>
                </a:lnTo>
                <a:lnTo>
                  <a:pt x="16" y="48"/>
                </a:lnTo>
                <a:lnTo>
                  <a:pt x="13" y="48"/>
                </a:lnTo>
                <a:lnTo>
                  <a:pt x="12" y="49"/>
                </a:lnTo>
                <a:lnTo>
                  <a:pt x="9" y="49"/>
                </a:lnTo>
                <a:lnTo>
                  <a:pt x="6" y="49"/>
                </a:lnTo>
                <a:lnTo>
                  <a:pt x="5" y="51"/>
                </a:lnTo>
                <a:lnTo>
                  <a:pt x="3" y="51"/>
                </a:lnTo>
                <a:lnTo>
                  <a:pt x="0" y="51"/>
                </a:lnTo>
                <a:lnTo>
                  <a:pt x="0" y="64"/>
                </a:lnTo>
                <a:close/>
              </a:path>
            </a:pathLst>
          </a:custGeom>
          <a:solidFill>
            <a:schemeClr val="tx1"/>
          </a:solidFill>
          <a:ln w="9525">
            <a:solidFill>
              <a:schemeClr val="tx1"/>
            </a:solidFill>
            <a:round/>
            <a:headEnd/>
            <a:tailEnd/>
          </a:ln>
        </p:spPr>
        <p:txBody>
          <a:bodyPr/>
          <a:lstStyle/>
          <a:p>
            <a:endParaRPr lang="en-US"/>
          </a:p>
        </p:txBody>
      </p:sp>
      <p:sp>
        <p:nvSpPr>
          <p:cNvPr id="46243" name="Freeform 161"/>
          <p:cNvSpPr>
            <a:spLocks/>
          </p:cNvSpPr>
          <p:nvPr/>
        </p:nvSpPr>
        <p:spPr bwMode="auto">
          <a:xfrm>
            <a:off x="6594475" y="4560888"/>
            <a:ext cx="92075" cy="101600"/>
          </a:xfrm>
          <a:custGeom>
            <a:avLst/>
            <a:gdLst>
              <a:gd name="T0" fmla="*/ 0 w 58"/>
              <a:gd name="T1" fmla="*/ 5 h 64"/>
              <a:gd name="T2" fmla="*/ 0 w 58"/>
              <a:gd name="T3" fmla="*/ 10 h 64"/>
              <a:gd name="T4" fmla="*/ 2 w 58"/>
              <a:gd name="T5" fmla="*/ 17 h 64"/>
              <a:gd name="T6" fmla="*/ 3 w 58"/>
              <a:gd name="T7" fmla="*/ 23 h 64"/>
              <a:gd name="T8" fmla="*/ 6 w 58"/>
              <a:gd name="T9" fmla="*/ 28 h 64"/>
              <a:gd name="T10" fmla="*/ 8 w 58"/>
              <a:gd name="T11" fmla="*/ 33 h 64"/>
              <a:gd name="T12" fmla="*/ 11 w 58"/>
              <a:gd name="T13" fmla="*/ 38 h 64"/>
              <a:gd name="T14" fmla="*/ 15 w 58"/>
              <a:gd name="T15" fmla="*/ 42 h 64"/>
              <a:gd name="T16" fmla="*/ 19 w 58"/>
              <a:gd name="T17" fmla="*/ 47 h 64"/>
              <a:gd name="T18" fmla="*/ 23 w 58"/>
              <a:gd name="T19" fmla="*/ 51 h 64"/>
              <a:gd name="T20" fmla="*/ 28 w 58"/>
              <a:gd name="T21" fmla="*/ 54 h 64"/>
              <a:gd name="T22" fmla="*/ 33 w 58"/>
              <a:gd name="T23" fmla="*/ 57 h 64"/>
              <a:gd name="T24" fmla="*/ 38 w 58"/>
              <a:gd name="T25" fmla="*/ 59 h 64"/>
              <a:gd name="T26" fmla="*/ 44 w 58"/>
              <a:gd name="T27" fmla="*/ 61 h 64"/>
              <a:gd name="T28" fmla="*/ 49 w 58"/>
              <a:gd name="T29" fmla="*/ 62 h 64"/>
              <a:gd name="T30" fmla="*/ 55 w 58"/>
              <a:gd name="T31" fmla="*/ 64 h 64"/>
              <a:gd name="T32" fmla="*/ 58 w 58"/>
              <a:gd name="T33" fmla="*/ 51 h 64"/>
              <a:gd name="T34" fmla="*/ 53 w 58"/>
              <a:gd name="T35" fmla="*/ 51 h 64"/>
              <a:gd name="T36" fmla="*/ 49 w 58"/>
              <a:gd name="T37" fmla="*/ 49 h 64"/>
              <a:gd name="T38" fmla="*/ 44 w 58"/>
              <a:gd name="T39" fmla="*/ 48 h 64"/>
              <a:gd name="T40" fmla="*/ 40 w 58"/>
              <a:gd name="T41" fmla="*/ 47 h 64"/>
              <a:gd name="T42" fmla="*/ 36 w 58"/>
              <a:gd name="T43" fmla="*/ 45 h 64"/>
              <a:gd name="T44" fmla="*/ 32 w 58"/>
              <a:gd name="T45" fmla="*/ 42 h 64"/>
              <a:gd name="T46" fmla="*/ 28 w 58"/>
              <a:gd name="T47" fmla="*/ 40 h 64"/>
              <a:gd name="T48" fmla="*/ 25 w 58"/>
              <a:gd name="T49" fmla="*/ 35 h 64"/>
              <a:gd name="T50" fmla="*/ 23 w 58"/>
              <a:gd name="T51" fmla="*/ 33 h 64"/>
              <a:gd name="T52" fmla="*/ 20 w 58"/>
              <a:gd name="T53" fmla="*/ 28 h 64"/>
              <a:gd name="T54" fmla="*/ 17 w 58"/>
              <a:gd name="T55" fmla="*/ 24 h 64"/>
              <a:gd name="T56" fmla="*/ 15 w 58"/>
              <a:gd name="T57" fmla="*/ 20 h 64"/>
              <a:gd name="T58" fmla="*/ 13 w 58"/>
              <a:gd name="T59" fmla="*/ 16 h 64"/>
              <a:gd name="T60" fmla="*/ 12 w 58"/>
              <a:gd name="T61" fmla="*/ 12 h 64"/>
              <a:gd name="T62" fmla="*/ 12 w 58"/>
              <a:gd name="T63" fmla="*/ 6 h 64"/>
              <a:gd name="T64" fmla="*/ 12 w 58"/>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0" y="0"/>
                </a:moveTo>
                <a:lnTo>
                  <a:pt x="0" y="5"/>
                </a:lnTo>
                <a:lnTo>
                  <a:pt x="0" y="7"/>
                </a:lnTo>
                <a:lnTo>
                  <a:pt x="0" y="10"/>
                </a:lnTo>
                <a:lnTo>
                  <a:pt x="0" y="13"/>
                </a:lnTo>
                <a:lnTo>
                  <a:pt x="2" y="17"/>
                </a:lnTo>
                <a:lnTo>
                  <a:pt x="3" y="20"/>
                </a:lnTo>
                <a:lnTo>
                  <a:pt x="3" y="23"/>
                </a:lnTo>
                <a:lnTo>
                  <a:pt x="4" y="26"/>
                </a:lnTo>
                <a:lnTo>
                  <a:pt x="6" y="28"/>
                </a:lnTo>
                <a:lnTo>
                  <a:pt x="7" y="31"/>
                </a:lnTo>
                <a:lnTo>
                  <a:pt x="8" y="33"/>
                </a:lnTo>
                <a:lnTo>
                  <a:pt x="9" y="35"/>
                </a:lnTo>
                <a:lnTo>
                  <a:pt x="11" y="38"/>
                </a:lnTo>
                <a:lnTo>
                  <a:pt x="13" y="41"/>
                </a:lnTo>
                <a:lnTo>
                  <a:pt x="15" y="42"/>
                </a:lnTo>
                <a:lnTo>
                  <a:pt x="17" y="45"/>
                </a:lnTo>
                <a:lnTo>
                  <a:pt x="19" y="47"/>
                </a:lnTo>
                <a:lnTo>
                  <a:pt x="21" y="49"/>
                </a:lnTo>
                <a:lnTo>
                  <a:pt x="23" y="51"/>
                </a:lnTo>
                <a:lnTo>
                  <a:pt x="25" y="52"/>
                </a:lnTo>
                <a:lnTo>
                  <a:pt x="28" y="54"/>
                </a:lnTo>
                <a:lnTo>
                  <a:pt x="30" y="55"/>
                </a:lnTo>
                <a:lnTo>
                  <a:pt x="33" y="57"/>
                </a:lnTo>
                <a:lnTo>
                  <a:pt x="36" y="58"/>
                </a:lnTo>
                <a:lnTo>
                  <a:pt x="38" y="59"/>
                </a:lnTo>
                <a:lnTo>
                  <a:pt x="41" y="61"/>
                </a:lnTo>
                <a:lnTo>
                  <a:pt x="44" y="61"/>
                </a:lnTo>
                <a:lnTo>
                  <a:pt x="46" y="62"/>
                </a:lnTo>
                <a:lnTo>
                  <a:pt x="49" y="62"/>
                </a:lnTo>
                <a:lnTo>
                  <a:pt x="51" y="64"/>
                </a:lnTo>
                <a:lnTo>
                  <a:pt x="55" y="64"/>
                </a:lnTo>
                <a:lnTo>
                  <a:pt x="58" y="64"/>
                </a:lnTo>
                <a:lnTo>
                  <a:pt x="58" y="51"/>
                </a:lnTo>
                <a:lnTo>
                  <a:pt x="55" y="51"/>
                </a:lnTo>
                <a:lnTo>
                  <a:pt x="53" y="51"/>
                </a:lnTo>
                <a:lnTo>
                  <a:pt x="51" y="49"/>
                </a:lnTo>
                <a:lnTo>
                  <a:pt x="49" y="49"/>
                </a:lnTo>
                <a:lnTo>
                  <a:pt x="46" y="49"/>
                </a:lnTo>
                <a:lnTo>
                  <a:pt x="44" y="48"/>
                </a:lnTo>
                <a:lnTo>
                  <a:pt x="42" y="48"/>
                </a:lnTo>
                <a:lnTo>
                  <a:pt x="40" y="47"/>
                </a:lnTo>
                <a:lnTo>
                  <a:pt x="38" y="45"/>
                </a:lnTo>
                <a:lnTo>
                  <a:pt x="36" y="45"/>
                </a:lnTo>
                <a:lnTo>
                  <a:pt x="34" y="44"/>
                </a:lnTo>
                <a:lnTo>
                  <a:pt x="32" y="42"/>
                </a:lnTo>
                <a:lnTo>
                  <a:pt x="30" y="41"/>
                </a:lnTo>
                <a:lnTo>
                  <a:pt x="28" y="40"/>
                </a:lnTo>
                <a:lnTo>
                  <a:pt x="26" y="38"/>
                </a:lnTo>
                <a:lnTo>
                  <a:pt x="25" y="35"/>
                </a:lnTo>
                <a:lnTo>
                  <a:pt x="24" y="34"/>
                </a:lnTo>
                <a:lnTo>
                  <a:pt x="23" y="33"/>
                </a:lnTo>
                <a:lnTo>
                  <a:pt x="21" y="31"/>
                </a:lnTo>
                <a:lnTo>
                  <a:pt x="20" y="28"/>
                </a:lnTo>
                <a:lnTo>
                  <a:pt x="19" y="27"/>
                </a:lnTo>
                <a:lnTo>
                  <a:pt x="17" y="24"/>
                </a:lnTo>
                <a:lnTo>
                  <a:pt x="16" y="23"/>
                </a:lnTo>
                <a:lnTo>
                  <a:pt x="15" y="20"/>
                </a:lnTo>
                <a:lnTo>
                  <a:pt x="15" y="19"/>
                </a:lnTo>
                <a:lnTo>
                  <a:pt x="13" y="16"/>
                </a:lnTo>
                <a:lnTo>
                  <a:pt x="13" y="13"/>
                </a:lnTo>
                <a:lnTo>
                  <a:pt x="12" y="12"/>
                </a:lnTo>
                <a:lnTo>
                  <a:pt x="12" y="9"/>
                </a:lnTo>
                <a:lnTo>
                  <a:pt x="12" y="6"/>
                </a:lnTo>
                <a:lnTo>
                  <a:pt x="12" y="3"/>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46244" name="Freeform 162"/>
          <p:cNvSpPr>
            <a:spLocks/>
          </p:cNvSpPr>
          <p:nvPr/>
        </p:nvSpPr>
        <p:spPr bwMode="auto">
          <a:xfrm>
            <a:off x="6429375" y="4560888"/>
            <a:ext cx="90488" cy="101600"/>
          </a:xfrm>
          <a:custGeom>
            <a:avLst/>
            <a:gdLst>
              <a:gd name="T0" fmla="*/ 55 w 57"/>
              <a:gd name="T1" fmla="*/ 51 h 64"/>
              <a:gd name="T2" fmla="*/ 51 w 57"/>
              <a:gd name="T3" fmla="*/ 49 h 64"/>
              <a:gd name="T4" fmla="*/ 45 w 57"/>
              <a:gd name="T5" fmla="*/ 49 h 64"/>
              <a:gd name="T6" fmla="*/ 41 w 57"/>
              <a:gd name="T7" fmla="*/ 48 h 64"/>
              <a:gd name="T8" fmla="*/ 38 w 57"/>
              <a:gd name="T9" fmla="*/ 45 h 64"/>
              <a:gd name="T10" fmla="*/ 34 w 57"/>
              <a:gd name="T11" fmla="*/ 44 h 64"/>
              <a:gd name="T12" fmla="*/ 30 w 57"/>
              <a:gd name="T13" fmla="*/ 41 h 64"/>
              <a:gd name="T14" fmla="*/ 26 w 57"/>
              <a:gd name="T15" fmla="*/ 38 h 64"/>
              <a:gd name="T16" fmla="*/ 23 w 57"/>
              <a:gd name="T17" fmla="*/ 34 h 64"/>
              <a:gd name="T18" fmla="*/ 21 w 57"/>
              <a:gd name="T19" fmla="*/ 31 h 64"/>
              <a:gd name="T20" fmla="*/ 18 w 57"/>
              <a:gd name="T21" fmla="*/ 27 h 64"/>
              <a:gd name="T22" fmla="*/ 15 w 57"/>
              <a:gd name="T23" fmla="*/ 23 h 64"/>
              <a:gd name="T24" fmla="*/ 14 w 57"/>
              <a:gd name="T25" fmla="*/ 19 h 64"/>
              <a:gd name="T26" fmla="*/ 13 w 57"/>
              <a:gd name="T27" fmla="*/ 13 h 64"/>
              <a:gd name="T28" fmla="*/ 11 w 57"/>
              <a:gd name="T29" fmla="*/ 9 h 64"/>
              <a:gd name="T30" fmla="*/ 11 w 57"/>
              <a:gd name="T31" fmla="*/ 3 h 64"/>
              <a:gd name="T32" fmla="*/ 0 w 57"/>
              <a:gd name="T33" fmla="*/ 0 h 64"/>
              <a:gd name="T34" fmla="*/ 0 w 57"/>
              <a:gd name="T35" fmla="*/ 7 h 64"/>
              <a:gd name="T36" fmla="*/ 1 w 57"/>
              <a:gd name="T37" fmla="*/ 13 h 64"/>
              <a:gd name="T38" fmla="*/ 2 w 57"/>
              <a:gd name="T39" fmla="*/ 20 h 64"/>
              <a:gd name="T40" fmla="*/ 4 w 57"/>
              <a:gd name="T41" fmla="*/ 26 h 64"/>
              <a:gd name="T42" fmla="*/ 6 w 57"/>
              <a:gd name="T43" fmla="*/ 31 h 64"/>
              <a:gd name="T44" fmla="*/ 9 w 57"/>
              <a:gd name="T45" fmla="*/ 35 h 64"/>
              <a:gd name="T46" fmla="*/ 13 w 57"/>
              <a:gd name="T47" fmla="*/ 41 h 64"/>
              <a:gd name="T48" fmla="*/ 17 w 57"/>
              <a:gd name="T49" fmla="*/ 45 h 64"/>
              <a:gd name="T50" fmla="*/ 21 w 57"/>
              <a:gd name="T51" fmla="*/ 49 h 64"/>
              <a:gd name="T52" fmla="*/ 24 w 57"/>
              <a:gd name="T53" fmla="*/ 52 h 64"/>
              <a:gd name="T54" fmla="*/ 30 w 57"/>
              <a:gd name="T55" fmla="*/ 55 h 64"/>
              <a:gd name="T56" fmla="*/ 35 w 57"/>
              <a:gd name="T57" fmla="*/ 58 h 64"/>
              <a:gd name="T58" fmla="*/ 40 w 57"/>
              <a:gd name="T59" fmla="*/ 61 h 64"/>
              <a:gd name="T60" fmla="*/ 45 w 57"/>
              <a:gd name="T61" fmla="*/ 62 h 64"/>
              <a:gd name="T62" fmla="*/ 52 w 57"/>
              <a:gd name="T63" fmla="*/ 64 h 64"/>
              <a:gd name="T64" fmla="*/ 57 w 57"/>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57" y="51"/>
                </a:moveTo>
                <a:lnTo>
                  <a:pt x="55" y="51"/>
                </a:lnTo>
                <a:lnTo>
                  <a:pt x="53" y="51"/>
                </a:lnTo>
                <a:lnTo>
                  <a:pt x="51" y="49"/>
                </a:lnTo>
                <a:lnTo>
                  <a:pt x="48" y="49"/>
                </a:lnTo>
                <a:lnTo>
                  <a:pt x="45" y="49"/>
                </a:lnTo>
                <a:lnTo>
                  <a:pt x="44" y="48"/>
                </a:lnTo>
                <a:lnTo>
                  <a:pt x="41" y="48"/>
                </a:lnTo>
                <a:lnTo>
                  <a:pt x="39" y="47"/>
                </a:lnTo>
                <a:lnTo>
                  <a:pt x="38" y="45"/>
                </a:lnTo>
                <a:lnTo>
                  <a:pt x="35" y="45"/>
                </a:lnTo>
                <a:lnTo>
                  <a:pt x="34" y="44"/>
                </a:lnTo>
                <a:lnTo>
                  <a:pt x="31" y="42"/>
                </a:lnTo>
                <a:lnTo>
                  <a:pt x="30" y="41"/>
                </a:lnTo>
                <a:lnTo>
                  <a:pt x="28" y="40"/>
                </a:lnTo>
                <a:lnTo>
                  <a:pt x="26" y="38"/>
                </a:lnTo>
                <a:lnTo>
                  <a:pt x="24" y="35"/>
                </a:lnTo>
                <a:lnTo>
                  <a:pt x="23" y="34"/>
                </a:lnTo>
                <a:lnTo>
                  <a:pt x="22" y="33"/>
                </a:lnTo>
                <a:lnTo>
                  <a:pt x="21" y="31"/>
                </a:lnTo>
                <a:lnTo>
                  <a:pt x="19" y="28"/>
                </a:lnTo>
                <a:lnTo>
                  <a:pt x="18" y="27"/>
                </a:lnTo>
                <a:lnTo>
                  <a:pt x="17" y="24"/>
                </a:lnTo>
                <a:lnTo>
                  <a:pt x="15" y="23"/>
                </a:lnTo>
                <a:lnTo>
                  <a:pt x="15" y="20"/>
                </a:lnTo>
                <a:lnTo>
                  <a:pt x="14" y="19"/>
                </a:lnTo>
                <a:lnTo>
                  <a:pt x="13" y="16"/>
                </a:lnTo>
                <a:lnTo>
                  <a:pt x="13" y="13"/>
                </a:lnTo>
                <a:lnTo>
                  <a:pt x="11" y="12"/>
                </a:lnTo>
                <a:lnTo>
                  <a:pt x="11" y="9"/>
                </a:lnTo>
                <a:lnTo>
                  <a:pt x="11" y="6"/>
                </a:lnTo>
                <a:lnTo>
                  <a:pt x="11" y="3"/>
                </a:lnTo>
                <a:lnTo>
                  <a:pt x="11" y="0"/>
                </a:lnTo>
                <a:lnTo>
                  <a:pt x="0" y="0"/>
                </a:lnTo>
                <a:lnTo>
                  <a:pt x="0" y="5"/>
                </a:lnTo>
                <a:lnTo>
                  <a:pt x="0" y="7"/>
                </a:lnTo>
                <a:lnTo>
                  <a:pt x="0" y="10"/>
                </a:lnTo>
                <a:lnTo>
                  <a:pt x="1" y="13"/>
                </a:lnTo>
                <a:lnTo>
                  <a:pt x="1" y="17"/>
                </a:lnTo>
                <a:lnTo>
                  <a:pt x="2" y="20"/>
                </a:lnTo>
                <a:lnTo>
                  <a:pt x="2" y="23"/>
                </a:lnTo>
                <a:lnTo>
                  <a:pt x="4" y="26"/>
                </a:lnTo>
                <a:lnTo>
                  <a:pt x="5" y="28"/>
                </a:lnTo>
                <a:lnTo>
                  <a:pt x="6" y="31"/>
                </a:lnTo>
                <a:lnTo>
                  <a:pt x="7" y="33"/>
                </a:lnTo>
                <a:lnTo>
                  <a:pt x="9" y="35"/>
                </a:lnTo>
                <a:lnTo>
                  <a:pt x="11" y="38"/>
                </a:lnTo>
                <a:lnTo>
                  <a:pt x="13" y="41"/>
                </a:lnTo>
                <a:lnTo>
                  <a:pt x="14" y="42"/>
                </a:lnTo>
                <a:lnTo>
                  <a:pt x="17" y="45"/>
                </a:lnTo>
                <a:lnTo>
                  <a:pt x="18" y="47"/>
                </a:lnTo>
                <a:lnTo>
                  <a:pt x="21" y="49"/>
                </a:lnTo>
                <a:lnTo>
                  <a:pt x="23" y="51"/>
                </a:lnTo>
                <a:lnTo>
                  <a:pt x="24" y="52"/>
                </a:lnTo>
                <a:lnTo>
                  <a:pt x="27" y="54"/>
                </a:lnTo>
                <a:lnTo>
                  <a:pt x="30" y="55"/>
                </a:lnTo>
                <a:lnTo>
                  <a:pt x="32" y="57"/>
                </a:lnTo>
                <a:lnTo>
                  <a:pt x="35" y="58"/>
                </a:lnTo>
                <a:lnTo>
                  <a:pt x="38" y="59"/>
                </a:lnTo>
                <a:lnTo>
                  <a:pt x="40" y="61"/>
                </a:lnTo>
                <a:lnTo>
                  <a:pt x="43" y="61"/>
                </a:lnTo>
                <a:lnTo>
                  <a:pt x="45" y="62"/>
                </a:lnTo>
                <a:lnTo>
                  <a:pt x="48" y="62"/>
                </a:lnTo>
                <a:lnTo>
                  <a:pt x="52" y="64"/>
                </a:lnTo>
                <a:lnTo>
                  <a:pt x="55" y="64"/>
                </a:lnTo>
                <a:lnTo>
                  <a:pt x="57" y="64"/>
                </a:lnTo>
                <a:lnTo>
                  <a:pt x="57" y="51"/>
                </a:lnTo>
                <a:close/>
              </a:path>
            </a:pathLst>
          </a:custGeom>
          <a:solidFill>
            <a:schemeClr val="tx1"/>
          </a:solidFill>
          <a:ln w="9525">
            <a:solidFill>
              <a:schemeClr val="tx1"/>
            </a:solidFill>
            <a:round/>
            <a:headEnd/>
            <a:tailEnd/>
          </a:ln>
        </p:spPr>
        <p:txBody>
          <a:bodyPr/>
          <a:lstStyle/>
          <a:p>
            <a:endParaRPr lang="en-US"/>
          </a:p>
        </p:txBody>
      </p:sp>
      <p:sp>
        <p:nvSpPr>
          <p:cNvPr id="46245" name="Freeform 163"/>
          <p:cNvSpPr>
            <a:spLocks/>
          </p:cNvSpPr>
          <p:nvPr/>
        </p:nvSpPr>
        <p:spPr bwMode="auto">
          <a:xfrm>
            <a:off x="6519863" y="4560888"/>
            <a:ext cx="93662" cy="101600"/>
          </a:xfrm>
          <a:custGeom>
            <a:avLst/>
            <a:gdLst>
              <a:gd name="T0" fmla="*/ 47 w 59"/>
              <a:gd name="T1" fmla="*/ 3 h 64"/>
              <a:gd name="T2" fmla="*/ 46 w 59"/>
              <a:gd name="T3" fmla="*/ 9 h 64"/>
              <a:gd name="T4" fmla="*/ 45 w 59"/>
              <a:gd name="T5" fmla="*/ 13 h 64"/>
              <a:gd name="T6" fmla="*/ 43 w 59"/>
              <a:gd name="T7" fmla="*/ 19 h 64"/>
              <a:gd name="T8" fmla="*/ 42 w 59"/>
              <a:gd name="T9" fmla="*/ 23 h 64"/>
              <a:gd name="T10" fmla="*/ 39 w 59"/>
              <a:gd name="T11" fmla="*/ 27 h 64"/>
              <a:gd name="T12" fmla="*/ 38 w 59"/>
              <a:gd name="T13" fmla="*/ 31 h 64"/>
              <a:gd name="T14" fmla="*/ 34 w 59"/>
              <a:gd name="T15" fmla="*/ 34 h 64"/>
              <a:gd name="T16" fmla="*/ 32 w 59"/>
              <a:gd name="T17" fmla="*/ 38 h 64"/>
              <a:gd name="T18" fmla="*/ 28 w 59"/>
              <a:gd name="T19" fmla="*/ 41 h 64"/>
              <a:gd name="T20" fmla="*/ 24 w 59"/>
              <a:gd name="T21" fmla="*/ 44 h 64"/>
              <a:gd name="T22" fmla="*/ 20 w 59"/>
              <a:gd name="T23" fmla="*/ 45 h 64"/>
              <a:gd name="T24" fmla="*/ 16 w 59"/>
              <a:gd name="T25" fmla="*/ 48 h 64"/>
              <a:gd name="T26" fmla="*/ 12 w 59"/>
              <a:gd name="T27" fmla="*/ 49 h 64"/>
              <a:gd name="T28" fmla="*/ 8 w 59"/>
              <a:gd name="T29" fmla="*/ 49 h 64"/>
              <a:gd name="T30" fmla="*/ 3 w 59"/>
              <a:gd name="T31" fmla="*/ 51 h 64"/>
              <a:gd name="T32" fmla="*/ 0 w 59"/>
              <a:gd name="T33" fmla="*/ 64 h 64"/>
              <a:gd name="T34" fmla="*/ 7 w 59"/>
              <a:gd name="T35" fmla="*/ 64 h 64"/>
              <a:gd name="T36" fmla="*/ 12 w 59"/>
              <a:gd name="T37" fmla="*/ 62 h 64"/>
              <a:gd name="T38" fmla="*/ 17 w 59"/>
              <a:gd name="T39" fmla="*/ 61 h 64"/>
              <a:gd name="T40" fmla="*/ 22 w 59"/>
              <a:gd name="T41" fmla="*/ 58 h 64"/>
              <a:gd name="T42" fmla="*/ 28 w 59"/>
              <a:gd name="T43" fmla="*/ 55 h 64"/>
              <a:gd name="T44" fmla="*/ 33 w 59"/>
              <a:gd name="T45" fmla="*/ 52 h 64"/>
              <a:gd name="T46" fmla="*/ 37 w 59"/>
              <a:gd name="T47" fmla="*/ 49 h 64"/>
              <a:gd name="T48" fmla="*/ 42 w 59"/>
              <a:gd name="T49" fmla="*/ 45 h 64"/>
              <a:gd name="T50" fmla="*/ 45 w 59"/>
              <a:gd name="T51" fmla="*/ 41 h 64"/>
              <a:gd name="T52" fmla="*/ 49 w 59"/>
              <a:gd name="T53" fmla="*/ 35 h 64"/>
              <a:gd name="T54" fmla="*/ 51 w 59"/>
              <a:gd name="T55" fmla="*/ 31 h 64"/>
              <a:gd name="T56" fmla="*/ 54 w 59"/>
              <a:gd name="T57" fmla="*/ 26 h 64"/>
              <a:gd name="T58" fmla="*/ 56 w 59"/>
              <a:gd name="T59" fmla="*/ 20 h 64"/>
              <a:gd name="T60" fmla="*/ 58 w 59"/>
              <a:gd name="T61" fmla="*/ 13 h 64"/>
              <a:gd name="T62" fmla="*/ 58 w 59"/>
              <a:gd name="T63" fmla="*/ 7 h 64"/>
              <a:gd name="T64" fmla="*/ 59 w 5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47" y="0"/>
                </a:moveTo>
                <a:lnTo>
                  <a:pt x="47" y="3"/>
                </a:lnTo>
                <a:lnTo>
                  <a:pt x="46" y="6"/>
                </a:lnTo>
                <a:lnTo>
                  <a:pt x="46" y="9"/>
                </a:lnTo>
                <a:lnTo>
                  <a:pt x="46" y="12"/>
                </a:lnTo>
                <a:lnTo>
                  <a:pt x="45" y="13"/>
                </a:lnTo>
                <a:lnTo>
                  <a:pt x="45" y="16"/>
                </a:lnTo>
                <a:lnTo>
                  <a:pt x="43" y="19"/>
                </a:lnTo>
                <a:lnTo>
                  <a:pt x="43" y="20"/>
                </a:lnTo>
                <a:lnTo>
                  <a:pt x="42" y="23"/>
                </a:lnTo>
                <a:lnTo>
                  <a:pt x="41" y="24"/>
                </a:lnTo>
                <a:lnTo>
                  <a:pt x="39" y="27"/>
                </a:lnTo>
                <a:lnTo>
                  <a:pt x="38" y="28"/>
                </a:lnTo>
                <a:lnTo>
                  <a:pt x="38" y="31"/>
                </a:lnTo>
                <a:lnTo>
                  <a:pt x="36" y="33"/>
                </a:lnTo>
                <a:lnTo>
                  <a:pt x="34" y="34"/>
                </a:lnTo>
                <a:lnTo>
                  <a:pt x="33" y="35"/>
                </a:lnTo>
                <a:lnTo>
                  <a:pt x="32" y="38"/>
                </a:lnTo>
                <a:lnTo>
                  <a:pt x="30" y="40"/>
                </a:lnTo>
                <a:lnTo>
                  <a:pt x="28" y="41"/>
                </a:lnTo>
                <a:lnTo>
                  <a:pt x="26" y="42"/>
                </a:lnTo>
                <a:lnTo>
                  <a:pt x="24" y="44"/>
                </a:lnTo>
                <a:lnTo>
                  <a:pt x="22" y="45"/>
                </a:lnTo>
                <a:lnTo>
                  <a:pt x="20" y="45"/>
                </a:lnTo>
                <a:lnTo>
                  <a:pt x="19" y="47"/>
                </a:lnTo>
                <a:lnTo>
                  <a:pt x="16" y="48"/>
                </a:lnTo>
                <a:lnTo>
                  <a:pt x="15" y="48"/>
                </a:lnTo>
                <a:lnTo>
                  <a:pt x="12" y="49"/>
                </a:lnTo>
                <a:lnTo>
                  <a:pt x="9" y="49"/>
                </a:lnTo>
                <a:lnTo>
                  <a:pt x="8" y="49"/>
                </a:lnTo>
                <a:lnTo>
                  <a:pt x="5" y="51"/>
                </a:lnTo>
                <a:lnTo>
                  <a:pt x="3" y="51"/>
                </a:lnTo>
                <a:lnTo>
                  <a:pt x="0" y="51"/>
                </a:lnTo>
                <a:lnTo>
                  <a:pt x="0" y="64"/>
                </a:lnTo>
                <a:lnTo>
                  <a:pt x="3" y="64"/>
                </a:lnTo>
                <a:lnTo>
                  <a:pt x="7" y="64"/>
                </a:lnTo>
                <a:lnTo>
                  <a:pt x="9" y="62"/>
                </a:lnTo>
                <a:lnTo>
                  <a:pt x="12" y="62"/>
                </a:lnTo>
                <a:lnTo>
                  <a:pt x="15" y="61"/>
                </a:lnTo>
                <a:lnTo>
                  <a:pt x="17" y="61"/>
                </a:lnTo>
                <a:lnTo>
                  <a:pt x="20" y="59"/>
                </a:lnTo>
                <a:lnTo>
                  <a:pt x="22" y="58"/>
                </a:lnTo>
                <a:lnTo>
                  <a:pt x="25" y="57"/>
                </a:lnTo>
                <a:lnTo>
                  <a:pt x="28" y="55"/>
                </a:lnTo>
                <a:lnTo>
                  <a:pt x="30" y="54"/>
                </a:lnTo>
                <a:lnTo>
                  <a:pt x="33" y="52"/>
                </a:lnTo>
                <a:lnTo>
                  <a:pt x="36" y="51"/>
                </a:lnTo>
                <a:lnTo>
                  <a:pt x="37" y="49"/>
                </a:lnTo>
                <a:lnTo>
                  <a:pt x="39" y="47"/>
                </a:lnTo>
                <a:lnTo>
                  <a:pt x="42" y="45"/>
                </a:lnTo>
                <a:lnTo>
                  <a:pt x="43" y="42"/>
                </a:lnTo>
                <a:lnTo>
                  <a:pt x="45" y="41"/>
                </a:lnTo>
                <a:lnTo>
                  <a:pt x="47" y="38"/>
                </a:lnTo>
                <a:lnTo>
                  <a:pt x="49" y="35"/>
                </a:lnTo>
                <a:lnTo>
                  <a:pt x="50" y="33"/>
                </a:lnTo>
                <a:lnTo>
                  <a:pt x="51" y="31"/>
                </a:lnTo>
                <a:lnTo>
                  <a:pt x="53" y="28"/>
                </a:lnTo>
                <a:lnTo>
                  <a:pt x="54" y="26"/>
                </a:lnTo>
                <a:lnTo>
                  <a:pt x="55" y="23"/>
                </a:lnTo>
                <a:lnTo>
                  <a:pt x="56" y="20"/>
                </a:lnTo>
                <a:lnTo>
                  <a:pt x="56" y="17"/>
                </a:lnTo>
                <a:lnTo>
                  <a:pt x="58" y="13"/>
                </a:lnTo>
                <a:lnTo>
                  <a:pt x="58" y="10"/>
                </a:lnTo>
                <a:lnTo>
                  <a:pt x="58" y="7"/>
                </a:lnTo>
                <a:lnTo>
                  <a:pt x="58" y="5"/>
                </a:lnTo>
                <a:lnTo>
                  <a:pt x="59" y="0"/>
                </a:lnTo>
                <a:lnTo>
                  <a:pt x="47" y="0"/>
                </a:lnTo>
                <a:close/>
              </a:path>
            </a:pathLst>
          </a:custGeom>
          <a:solidFill>
            <a:schemeClr val="tx1"/>
          </a:solidFill>
          <a:ln w="9525">
            <a:solidFill>
              <a:schemeClr val="tx1"/>
            </a:solidFill>
            <a:round/>
            <a:headEnd/>
            <a:tailEnd/>
          </a:ln>
        </p:spPr>
        <p:txBody>
          <a:bodyPr/>
          <a:lstStyle/>
          <a:p>
            <a:endParaRPr lang="en-US"/>
          </a:p>
        </p:txBody>
      </p:sp>
      <p:sp>
        <p:nvSpPr>
          <p:cNvPr id="46246" name="Freeform 164"/>
          <p:cNvSpPr>
            <a:spLocks/>
          </p:cNvSpPr>
          <p:nvPr/>
        </p:nvSpPr>
        <p:spPr bwMode="auto">
          <a:xfrm>
            <a:off x="6353175" y="4560888"/>
            <a:ext cx="93663" cy="101600"/>
          </a:xfrm>
          <a:custGeom>
            <a:avLst/>
            <a:gdLst>
              <a:gd name="T0" fmla="*/ 4 w 59"/>
              <a:gd name="T1" fmla="*/ 64 h 64"/>
              <a:gd name="T2" fmla="*/ 10 w 59"/>
              <a:gd name="T3" fmla="*/ 62 h 64"/>
              <a:gd name="T4" fmla="*/ 15 w 59"/>
              <a:gd name="T5" fmla="*/ 61 h 64"/>
              <a:gd name="T6" fmla="*/ 21 w 59"/>
              <a:gd name="T7" fmla="*/ 59 h 64"/>
              <a:gd name="T8" fmla="*/ 27 w 59"/>
              <a:gd name="T9" fmla="*/ 57 h 64"/>
              <a:gd name="T10" fmla="*/ 31 w 59"/>
              <a:gd name="T11" fmla="*/ 54 h 64"/>
              <a:gd name="T12" fmla="*/ 36 w 59"/>
              <a:gd name="T13" fmla="*/ 51 h 64"/>
              <a:gd name="T14" fmla="*/ 40 w 59"/>
              <a:gd name="T15" fmla="*/ 47 h 64"/>
              <a:gd name="T16" fmla="*/ 44 w 59"/>
              <a:gd name="T17" fmla="*/ 42 h 64"/>
              <a:gd name="T18" fmla="*/ 48 w 59"/>
              <a:gd name="T19" fmla="*/ 38 h 64"/>
              <a:gd name="T20" fmla="*/ 50 w 59"/>
              <a:gd name="T21" fmla="*/ 33 h 64"/>
              <a:gd name="T22" fmla="*/ 53 w 59"/>
              <a:gd name="T23" fmla="*/ 28 h 64"/>
              <a:gd name="T24" fmla="*/ 55 w 59"/>
              <a:gd name="T25" fmla="*/ 23 h 64"/>
              <a:gd name="T26" fmla="*/ 57 w 59"/>
              <a:gd name="T27" fmla="*/ 17 h 64"/>
              <a:gd name="T28" fmla="*/ 58 w 59"/>
              <a:gd name="T29" fmla="*/ 10 h 64"/>
              <a:gd name="T30" fmla="*/ 59 w 59"/>
              <a:gd name="T31" fmla="*/ 5 h 64"/>
              <a:gd name="T32" fmla="*/ 48 w 59"/>
              <a:gd name="T33" fmla="*/ 0 h 64"/>
              <a:gd name="T34" fmla="*/ 48 w 59"/>
              <a:gd name="T35" fmla="*/ 6 h 64"/>
              <a:gd name="T36" fmla="*/ 46 w 59"/>
              <a:gd name="T37" fmla="*/ 12 h 64"/>
              <a:gd name="T38" fmla="*/ 45 w 59"/>
              <a:gd name="T39" fmla="*/ 16 h 64"/>
              <a:gd name="T40" fmla="*/ 44 w 59"/>
              <a:gd name="T41" fmla="*/ 20 h 64"/>
              <a:gd name="T42" fmla="*/ 41 w 59"/>
              <a:gd name="T43" fmla="*/ 24 h 64"/>
              <a:gd name="T44" fmla="*/ 40 w 59"/>
              <a:gd name="T45" fmla="*/ 28 h 64"/>
              <a:gd name="T46" fmla="*/ 37 w 59"/>
              <a:gd name="T47" fmla="*/ 33 h 64"/>
              <a:gd name="T48" fmla="*/ 33 w 59"/>
              <a:gd name="T49" fmla="*/ 35 h 64"/>
              <a:gd name="T50" fmla="*/ 31 w 59"/>
              <a:gd name="T51" fmla="*/ 40 h 64"/>
              <a:gd name="T52" fmla="*/ 27 w 59"/>
              <a:gd name="T53" fmla="*/ 42 h 64"/>
              <a:gd name="T54" fmla="*/ 23 w 59"/>
              <a:gd name="T55" fmla="*/ 45 h 64"/>
              <a:gd name="T56" fmla="*/ 19 w 59"/>
              <a:gd name="T57" fmla="*/ 47 h 64"/>
              <a:gd name="T58" fmla="*/ 15 w 59"/>
              <a:gd name="T59" fmla="*/ 48 h 64"/>
              <a:gd name="T60" fmla="*/ 10 w 59"/>
              <a:gd name="T61" fmla="*/ 49 h 64"/>
              <a:gd name="T62" fmla="*/ 6 w 59"/>
              <a:gd name="T63" fmla="*/ 51 h 64"/>
              <a:gd name="T64" fmla="*/ 0 w 59"/>
              <a:gd name="T65" fmla="*/ 51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0" y="64"/>
                </a:moveTo>
                <a:lnTo>
                  <a:pt x="4" y="64"/>
                </a:lnTo>
                <a:lnTo>
                  <a:pt x="7" y="64"/>
                </a:lnTo>
                <a:lnTo>
                  <a:pt x="10" y="62"/>
                </a:lnTo>
                <a:lnTo>
                  <a:pt x="12" y="62"/>
                </a:lnTo>
                <a:lnTo>
                  <a:pt x="15" y="61"/>
                </a:lnTo>
                <a:lnTo>
                  <a:pt x="17" y="61"/>
                </a:lnTo>
                <a:lnTo>
                  <a:pt x="21" y="59"/>
                </a:lnTo>
                <a:lnTo>
                  <a:pt x="24" y="58"/>
                </a:lnTo>
                <a:lnTo>
                  <a:pt x="27" y="57"/>
                </a:lnTo>
                <a:lnTo>
                  <a:pt x="28" y="55"/>
                </a:lnTo>
                <a:lnTo>
                  <a:pt x="31" y="54"/>
                </a:lnTo>
                <a:lnTo>
                  <a:pt x="33" y="52"/>
                </a:lnTo>
                <a:lnTo>
                  <a:pt x="36" y="51"/>
                </a:lnTo>
                <a:lnTo>
                  <a:pt x="38" y="49"/>
                </a:lnTo>
                <a:lnTo>
                  <a:pt x="40" y="47"/>
                </a:lnTo>
                <a:lnTo>
                  <a:pt x="42" y="45"/>
                </a:lnTo>
                <a:lnTo>
                  <a:pt x="44" y="42"/>
                </a:lnTo>
                <a:lnTo>
                  <a:pt x="46" y="41"/>
                </a:lnTo>
                <a:lnTo>
                  <a:pt x="48" y="38"/>
                </a:lnTo>
                <a:lnTo>
                  <a:pt x="49" y="35"/>
                </a:lnTo>
                <a:lnTo>
                  <a:pt x="50" y="33"/>
                </a:lnTo>
                <a:lnTo>
                  <a:pt x="52" y="31"/>
                </a:lnTo>
                <a:lnTo>
                  <a:pt x="53" y="28"/>
                </a:lnTo>
                <a:lnTo>
                  <a:pt x="54" y="26"/>
                </a:lnTo>
                <a:lnTo>
                  <a:pt x="55" y="23"/>
                </a:lnTo>
                <a:lnTo>
                  <a:pt x="57" y="20"/>
                </a:lnTo>
                <a:lnTo>
                  <a:pt x="57" y="17"/>
                </a:lnTo>
                <a:lnTo>
                  <a:pt x="58" y="13"/>
                </a:lnTo>
                <a:lnTo>
                  <a:pt x="58" y="10"/>
                </a:lnTo>
                <a:lnTo>
                  <a:pt x="58" y="7"/>
                </a:lnTo>
                <a:lnTo>
                  <a:pt x="59" y="5"/>
                </a:lnTo>
                <a:lnTo>
                  <a:pt x="59" y="0"/>
                </a:lnTo>
                <a:lnTo>
                  <a:pt x="48" y="0"/>
                </a:lnTo>
                <a:lnTo>
                  <a:pt x="48" y="3"/>
                </a:lnTo>
                <a:lnTo>
                  <a:pt x="48" y="6"/>
                </a:lnTo>
                <a:lnTo>
                  <a:pt x="46" y="9"/>
                </a:lnTo>
                <a:lnTo>
                  <a:pt x="46" y="12"/>
                </a:lnTo>
                <a:lnTo>
                  <a:pt x="46" y="13"/>
                </a:lnTo>
                <a:lnTo>
                  <a:pt x="45" y="16"/>
                </a:lnTo>
                <a:lnTo>
                  <a:pt x="45" y="19"/>
                </a:lnTo>
                <a:lnTo>
                  <a:pt x="44" y="20"/>
                </a:lnTo>
                <a:lnTo>
                  <a:pt x="42" y="23"/>
                </a:lnTo>
                <a:lnTo>
                  <a:pt x="41" y="24"/>
                </a:lnTo>
                <a:lnTo>
                  <a:pt x="41" y="27"/>
                </a:lnTo>
                <a:lnTo>
                  <a:pt x="40" y="28"/>
                </a:lnTo>
                <a:lnTo>
                  <a:pt x="38" y="31"/>
                </a:lnTo>
                <a:lnTo>
                  <a:pt x="37" y="33"/>
                </a:lnTo>
                <a:lnTo>
                  <a:pt x="36" y="34"/>
                </a:lnTo>
                <a:lnTo>
                  <a:pt x="33" y="35"/>
                </a:lnTo>
                <a:lnTo>
                  <a:pt x="32" y="38"/>
                </a:lnTo>
                <a:lnTo>
                  <a:pt x="31" y="40"/>
                </a:lnTo>
                <a:lnTo>
                  <a:pt x="28" y="41"/>
                </a:lnTo>
                <a:lnTo>
                  <a:pt x="27" y="42"/>
                </a:lnTo>
                <a:lnTo>
                  <a:pt x="25" y="44"/>
                </a:lnTo>
                <a:lnTo>
                  <a:pt x="23" y="45"/>
                </a:lnTo>
                <a:lnTo>
                  <a:pt x="21" y="45"/>
                </a:lnTo>
                <a:lnTo>
                  <a:pt x="19" y="47"/>
                </a:lnTo>
                <a:lnTo>
                  <a:pt x="16" y="48"/>
                </a:lnTo>
                <a:lnTo>
                  <a:pt x="15" y="48"/>
                </a:lnTo>
                <a:lnTo>
                  <a:pt x="12" y="49"/>
                </a:lnTo>
                <a:lnTo>
                  <a:pt x="10" y="49"/>
                </a:lnTo>
                <a:lnTo>
                  <a:pt x="8" y="49"/>
                </a:lnTo>
                <a:lnTo>
                  <a:pt x="6" y="51"/>
                </a:lnTo>
                <a:lnTo>
                  <a:pt x="3" y="51"/>
                </a:lnTo>
                <a:lnTo>
                  <a:pt x="0" y="51"/>
                </a:lnTo>
                <a:lnTo>
                  <a:pt x="0" y="64"/>
                </a:lnTo>
                <a:close/>
              </a:path>
            </a:pathLst>
          </a:custGeom>
          <a:solidFill>
            <a:schemeClr val="tx1"/>
          </a:solidFill>
          <a:ln w="9525">
            <a:solidFill>
              <a:schemeClr val="tx1"/>
            </a:solidFill>
            <a:round/>
            <a:headEnd/>
            <a:tailEnd/>
          </a:ln>
        </p:spPr>
        <p:txBody>
          <a:bodyPr/>
          <a:lstStyle/>
          <a:p>
            <a:endParaRPr lang="en-US"/>
          </a:p>
        </p:txBody>
      </p:sp>
      <p:sp>
        <p:nvSpPr>
          <p:cNvPr id="46247" name="Freeform 165"/>
          <p:cNvSpPr>
            <a:spLocks/>
          </p:cNvSpPr>
          <p:nvPr/>
        </p:nvSpPr>
        <p:spPr bwMode="auto">
          <a:xfrm>
            <a:off x="6262688" y="4560888"/>
            <a:ext cx="90487" cy="101600"/>
          </a:xfrm>
          <a:custGeom>
            <a:avLst/>
            <a:gdLst>
              <a:gd name="T0" fmla="*/ 0 w 57"/>
              <a:gd name="T1" fmla="*/ 5 h 64"/>
              <a:gd name="T2" fmla="*/ 0 w 57"/>
              <a:gd name="T3" fmla="*/ 10 h 64"/>
              <a:gd name="T4" fmla="*/ 1 w 57"/>
              <a:gd name="T5" fmla="*/ 17 h 64"/>
              <a:gd name="T6" fmla="*/ 4 w 57"/>
              <a:gd name="T7" fmla="*/ 23 h 64"/>
              <a:gd name="T8" fmla="*/ 5 w 57"/>
              <a:gd name="T9" fmla="*/ 28 h 64"/>
              <a:gd name="T10" fmla="*/ 8 w 57"/>
              <a:gd name="T11" fmla="*/ 33 h 64"/>
              <a:gd name="T12" fmla="*/ 12 w 57"/>
              <a:gd name="T13" fmla="*/ 38 h 64"/>
              <a:gd name="T14" fmla="*/ 14 w 57"/>
              <a:gd name="T15" fmla="*/ 42 h 64"/>
              <a:gd name="T16" fmla="*/ 18 w 57"/>
              <a:gd name="T17" fmla="*/ 47 h 64"/>
              <a:gd name="T18" fmla="*/ 23 w 57"/>
              <a:gd name="T19" fmla="*/ 51 h 64"/>
              <a:gd name="T20" fmla="*/ 27 w 57"/>
              <a:gd name="T21" fmla="*/ 54 h 64"/>
              <a:gd name="T22" fmla="*/ 33 w 57"/>
              <a:gd name="T23" fmla="*/ 57 h 64"/>
              <a:gd name="T24" fmla="*/ 38 w 57"/>
              <a:gd name="T25" fmla="*/ 59 h 64"/>
              <a:gd name="T26" fmla="*/ 43 w 57"/>
              <a:gd name="T27" fmla="*/ 61 h 64"/>
              <a:gd name="T28" fmla="*/ 50 w 57"/>
              <a:gd name="T29" fmla="*/ 62 h 64"/>
              <a:gd name="T30" fmla="*/ 55 w 57"/>
              <a:gd name="T31" fmla="*/ 64 h 64"/>
              <a:gd name="T32" fmla="*/ 57 w 57"/>
              <a:gd name="T33" fmla="*/ 51 h 64"/>
              <a:gd name="T34" fmla="*/ 54 w 57"/>
              <a:gd name="T35" fmla="*/ 51 h 64"/>
              <a:gd name="T36" fmla="*/ 48 w 57"/>
              <a:gd name="T37" fmla="*/ 49 h 64"/>
              <a:gd name="T38" fmla="*/ 44 w 57"/>
              <a:gd name="T39" fmla="*/ 48 h 64"/>
              <a:gd name="T40" fmla="*/ 40 w 57"/>
              <a:gd name="T41" fmla="*/ 47 h 64"/>
              <a:gd name="T42" fmla="*/ 35 w 57"/>
              <a:gd name="T43" fmla="*/ 45 h 64"/>
              <a:gd name="T44" fmla="*/ 33 w 57"/>
              <a:gd name="T45" fmla="*/ 42 h 64"/>
              <a:gd name="T46" fmla="*/ 29 w 57"/>
              <a:gd name="T47" fmla="*/ 40 h 64"/>
              <a:gd name="T48" fmla="*/ 25 w 57"/>
              <a:gd name="T49" fmla="*/ 35 h 64"/>
              <a:gd name="T50" fmla="*/ 22 w 57"/>
              <a:gd name="T51" fmla="*/ 33 h 64"/>
              <a:gd name="T52" fmla="*/ 20 w 57"/>
              <a:gd name="T53" fmla="*/ 28 h 64"/>
              <a:gd name="T54" fmla="*/ 17 w 57"/>
              <a:gd name="T55" fmla="*/ 24 h 64"/>
              <a:gd name="T56" fmla="*/ 16 w 57"/>
              <a:gd name="T57" fmla="*/ 20 h 64"/>
              <a:gd name="T58" fmla="*/ 13 w 57"/>
              <a:gd name="T59" fmla="*/ 16 h 64"/>
              <a:gd name="T60" fmla="*/ 13 w 57"/>
              <a:gd name="T61" fmla="*/ 12 h 64"/>
              <a:gd name="T62" fmla="*/ 12 w 57"/>
              <a:gd name="T63" fmla="*/ 6 h 64"/>
              <a:gd name="T64" fmla="*/ 12 w 57"/>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4"/>
              <a:gd name="T101" fmla="*/ 57 w 5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4">
                <a:moveTo>
                  <a:pt x="0" y="0"/>
                </a:moveTo>
                <a:lnTo>
                  <a:pt x="0" y="5"/>
                </a:lnTo>
                <a:lnTo>
                  <a:pt x="0" y="7"/>
                </a:lnTo>
                <a:lnTo>
                  <a:pt x="0" y="10"/>
                </a:lnTo>
                <a:lnTo>
                  <a:pt x="1" y="13"/>
                </a:lnTo>
                <a:lnTo>
                  <a:pt x="1" y="17"/>
                </a:lnTo>
                <a:lnTo>
                  <a:pt x="2" y="20"/>
                </a:lnTo>
                <a:lnTo>
                  <a:pt x="4" y="23"/>
                </a:lnTo>
                <a:lnTo>
                  <a:pt x="4" y="26"/>
                </a:lnTo>
                <a:lnTo>
                  <a:pt x="5" y="28"/>
                </a:lnTo>
                <a:lnTo>
                  <a:pt x="6" y="31"/>
                </a:lnTo>
                <a:lnTo>
                  <a:pt x="8" y="33"/>
                </a:lnTo>
                <a:lnTo>
                  <a:pt x="9" y="35"/>
                </a:lnTo>
                <a:lnTo>
                  <a:pt x="12" y="38"/>
                </a:lnTo>
                <a:lnTo>
                  <a:pt x="13" y="41"/>
                </a:lnTo>
                <a:lnTo>
                  <a:pt x="14" y="42"/>
                </a:lnTo>
                <a:lnTo>
                  <a:pt x="17" y="45"/>
                </a:lnTo>
                <a:lnTo>
                  <a:pt x="18" y="47"/>
                </a:lnTo>
                <a:lnTo>
                  <a:pt x="21" y="49"/>
                </a:lnTo>
                <a:lnTo>
                  <a:pt x="23" y="51"/>
                </a:lnTo>
                <a:lnTo>
                  <a:pt x="26" y="52"/>
                </a:lnTo>
                <a:lnTo>
                  <a:pt x="27" y="54"/>
                </a:lnTo>
                <a:lnTo>
                  <a:pt x="30" y="55"/>
                </a:lnTo>
                <a:lnTo>
                  <a:pt x="33" y="57"/>
                </a:lnTo>
                <a:lnTo>
                  <a:pt x="35" y="58"/>
                </a:lnTo>
                <a:lnTo>
                  <a:pt x="38" y="59"/>
                </a:lnTo>
                <a:lnTo>
                  <a:pt x="40" y="61"/>
                </a:lnTo>
                <a:lnTo>
                  <a:pt x="43" y="61"/>
                </a:lnTo>
                <a:lnTo>
                  <a:pt x="46" y="62"/>
                </a:lnTo>
                <a:lnTo>
                  <a:pt x="50" y="62"/>
                </a:lnTo>
                <a:lnTo>
                  <a:pt x="52" y="64"/>
                </a:lnTo>
                <a:lnTo>
                  <a:pt x="55" y="64"/>
                </a:lnTo>
                <a:lnTo>
                  <a:pt x="57" y="64"/>
                </a:lnTo>
                <a:lnTo>
                  <a:pt x="57" y="51"/>
                </a:lnTo>
                <a:lnTo>
                  <a:pt x="55" y="51"/>
                </a:lnTo>
                <a:lnTo>
                  <a:pt x="54" y="51"/>
                </a:lnTo>
                <a:lnTo>
                  <a:pt x="51" y="49"/>
                </a:lnTo>
                <a:lnTo>
                  <a:pt x="48" y="49"/>
                </a:lnTo>
                <a:lnTo>
                  <a:pt x="46" y="49"/>
                </a:lnTo>
                <a:lnTo>
                  <a:pt x="44" y="48"/>
                </a:lnTo>
                <a:lnTo>
                  <a:pt x="42" y="48"/>
                </a:lnTo>
                <a:lnTo>
                  <a:pt x="40" y="47"/>
                </a:lnTo>
                <a:lnTo>
                  <a:pt x="38" y="45"/>
                </a:lnTo>
                <a:lnTo>
                  <a:pt x="35" y="45"/>
                </a:lnTo>
                <a:lnTo>
                  <a:pt x="34" y="44"/>
                </a:lnTo>
                <a:lnTo>
                  <a:pt x="33" y="42"/>
                </a:lnTo>
                <a:lnTo>
                  <a:pt x="30" y="41"/>
                </a:lnTo>
                <a:lnTo>
                  <a:pt x="29" y="40"/>
                </a:lnTo>
                <a:lnTo>
                  <a:pt x="27" y="38"/>
                </a:lnTo>
                <a:lnTo>
                  <a:pt x="25" y="35"/>
                </a:lnTo>
                <a:lnTo>
                  <a:pt x="23" y="34"/>
                </a:lnTo>
                <a:lnTo>
                  <a:pt x="22" y="33"/>
                </a:lnTo>
                <a:lnTo>
                  <a:pt x="21" y="31"/>
                </a:lnTo>
                <a:lnTo>
                  <a:pt x="20" y="28"/>
                </a:lnTo>
                <a:lnTo>
                  <a:pt x="18" y="27"/>
                </a:lnTo>
                <a:lnTo>
                  <a:pt x="17" y="24"/>
                </a:lnTo>
                <a:lnTo>
                  <a:pt x="16" y="23"/>
                </a:lnTo>
                <a:lnTo>
                  <a:pt x="16" y="20"/>
                </a:lnTo>
                <a:lnTo>
                  <a:pt x="14" y="19"/>
                </a:lnTo>
                <a:lnTo>
                  <a:pt x="13" y="16"/>
                </a:lnTo>
                <a:lnTo>
                  <a:pt x="13" y="13"/>
                </a:lnTo>
                <a:lnTo>
                  <a:pt x="13" y="12"/>
                </a:lnTo>
                <a:lnTo>
                  <a:pt x="12" y="9"/>
                </a:lnTo>
                <a:lnTo>
                  <a:pt x="12" y="6"/>
                </a:lnTo>
                <a:lnTo>
                  <a:pt x="12" y="3"/>
                </a:lnTo>
                <a:lnTo>
                  <a:pt x="12" y="0"/>
                </a:lnTo>
                <a:lnTo>
                  <a:pt x="0" y="0"/>
                </a:lnTo>
                <a:close/>
              </a:path>
            </a:pathLst>
          </a:custGeom>
          <a:solidFill>
            <a:schemeClr val="tx1"/>
          </a:solidFill>
          <a:ln w="9525">
            <a:solidFill>
              <a:schemeClr val="tx1"/>
            </a:solidFill>
            <a:round/>
            <a:headEnd/>
            <a:tailEnd/>
          </a:ln>
        </p:spPr>
        <p:txBody>
          <a:bodyPr/>
          <a:lstStyle/>
          <a:p>
            <a:endParaRPr lang="en-US"/>
          </a:p>
        </p:txBody>
      </p:sp>
      <p:sp>
        <p:nvSpPr>
          <p:cNvPr id="46248" name="Freeform 166"/>
          <p:cNvSpPr>
            <a:spLocks/>
          </p:cNvSpPr>
          <p:nvPr/>
        </p:nvSpPr>
        <p:spPr bwMode="auto">
          <a:xfrm>
            <a:off x="6096000" y="4560888"/>
            <a:ext cx="92075" cy="101600"/>
          </a:xfrm>
          <a:custGeom>
            <a:avLst/>
            <a:gdLst>
              <a:gd name="T0" fmla="*/ 56 w 58"/>
              <a:gd name="T1" fmla="*/ 51 h 64"/>
              <a:gd name="T2" fmla="*/ 51 w 58"/>
              <a:gd name="T3" fmla="*/ 49 h 64"/>
              <a:gd name="T4" fmla="*/ 47 w 58"/>
              <a:gd name="T5" fmla="*/ 49 h 64"/>
              <a:gd name="T6" fmla="*/ 42 w 58"/>
              <a:gd name="T7" fmla="*/ 48 h 64"/>
              <a:gd name="T8" fmla="*/ 38 w 58"/>
              <a:gd name="T9" fmla="*/ 45 h 64"/>
              <a:gd name="T10" fmla="*/ 34 w 58"/>
              <a:gd name="T11" fmla="*/ 44 h 64"/>
              <a:gd name="T12" fmla="*/ 30 w 58"/>
              <a:gd name="T13" fmla="*/ 41 h 64"/>
              <a:gd name="T14" fmla="*/ 28 w 58"/>
              <a:gd name="T15" fmla="*/ 38 h 64"/>
              <a:gd name="T16" fmla="*/ 24 w 58"/>
              <a:gd name="T17" fmla="*/ 34 h 64"/>
              <a:gd name="T18" fmla="*/ 21 w 58"/>
              <a:gd name="T19" fmla="*/ 31 h 64"/>
              <a:gd name="T20" fmla="*/ 18 w 58"/>
              <a:gd name="T21" fmla="*/ 27 h 64"/>
              <a:gd name="T22" fmla="*/ 17 w 58"/>
              <a:gd name="T23" fmla="*/ 23 h 64"/>
              <a:gd name="T24" fmla="*/ 15 w 58"/>
              <a:gd name="T25" fmla="*/ 19 h 64"/>
              <a:gd name="T26" fmla="*/ 13 w 58"/>
              <a:gd name="T27" fmla="*/ 13 h 64"/>
              <a:gd name="T28" fmla="*/ 12 w 58"/>
              <a:gd name="T29" fmla="*/ 9 h 64"/>
              <a:gd name="T30" fmla="*/ 12 w 58"/>
              <a:gd name="T31" fmla="*/ 3 h 64"/>
              <a:gd name="T32" fmla="*/ 0 w 58"/>
              <a:gd name="T33" fmla="*/ 0 h 64"/>
              <a:gd name="T34" fmla="*/ 0 w 58"/>
              <a:gd name="T35" fmla="*/ 7 h 64"/>
              <a:gd name="T36" fmla="*/ 1 w 58"/>
              <a:gd name="T37" fmla="*/ 13 h 64"/>
              <a:gd name="T38" fmla="*/ 3 w 58"/>
              <a:gd name="T39" fmla="*/ 20 h 64"/>
              <a:gd name="T40" fmla="*/ 5 w 58"/>
              <a:gd name="T41" fmla="*/ 26 h 64"/>
              <a:gd name="T42" fmla="*/ 7 w 58"/>
              <a:gd name="T43" fmla="*/ 31 h 64"/>
              <a:gd name="T44" fmla="*/ 11 w 58"/>
              <a:gd name="T45" fmla="*/ 35 h 64"/>
              <a:gd name="T46" fmla="*/ 13 w 58"/>
              <a:gd name="T47" fmla="*/ 41 h 64"/>
              <a:gd name="T48" fmla="*/ 17 w 58"/>
              <a:gd name="T49" fmla="*/ 45 h 64"/>
              <a:gd name="T50" fmla="*/ 21 w 58"/>
              <a:gd name="T51" fmla="*/ 49 h 64"/>
              <a:gd name="T52" fmla="*/ 26 w 58"/>
              <a:gd name="T53" fmla="*/ 52 h 64"/>
              <a:gd name="T54" fmla="*/ 30 w 58"/>
              <a:gd name="T55" fmla="*/ 55 h 64"/>
              <a:gd name="T56" fmla="*/ 36 w 58"/>
              <a:gd name="T57" fmla="*/ 58 h 64"/>
              <a:gd name="T58" fmla="*/ 41 w 58"/>
              <a:gd name="T59" fmla="*/ 61 h 64"/>
              <a:gd name="T60" fmla="*/ 47 w 58"/>
              <a:gd name="T61" fmla="*/ 62 h 64"/>
              <a:gd name="T62" fmla="*/ 53 w 58"/>
              <a:gd name="T63" fmla="*/ 64 h 64"/>
              <a:gd name="T64" fmla="*/ 58 w 58"/>
              <a:gd name="T65" fmla="*/ 6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4"/>
              <a:gd name="T101" fmla="*/ 58 w 58"/>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4">
                <a:moveTo>
                  <a:pt x="58" y="51"/>
                </a:moveTo>
                <a:lnTo>
                  <a:pt x="56" y="51"/>
                </a:lnTo>
                <a:lnTo>
                  <a:pt x="54" y="51"/>
                </a:lnTo>
                <a:lnTo>
                  <a:pt x="51" y="49"/>
                </a:lnTo>
                <a:lnTo>
                  <a:pt x="49" y="49"/>
                </a:lnTo>
                <a:lnTo>
                  <a:pt x="47" y="49"/>
                </a:lnTo>
                <a:lnTo>
                  <a:pt x="45" y="48"/>
                </a:lnTo>
                <a:lnTo>
                  <a:pt x="42" y="48"/>
                </a:lnTo>
                <a:lnTo>
                  <a:pt x="41" y="47"/>
                </a:lnTo>
                <a:lnTo>
                  <a:pt x="38" y="45"/>
                </a:lnTo>
                <a:lnTo>
                  <a:pt x="37" y="45"/>
                </a:lnTo>
                <a:lnTo>
                  <a:pt x="34" y="44"/>
                </a:lnTo>
                <a:lnTo>
                  <a:pt x="33" y="42"/>
                </a:lnTo>
                <a:lnTo>
                  <a:pt x="30" y="41"/>
                </a:lnTo>
                <a:lnTo>
                  <a:pt x="29" y="40"/>
                </a:lnTo>
                <a:lnTo>
                  <a:pt x="28" y="38"/>
                </a:lnTo>
                <a:lnTo>
                  <a:pt x="25" y="35"/>
                </a:lnTo>
                <a:lnTo>
                  <a:pt x="24" y="34"/>
                </a:lnTo>
                <a:lnTo>
                  <a:pt x="22" y="33"/>
                </a:lnTo>
                <a:lnTo>
                  <a:pt x="21" y="31"/>
                </a:lnTo>
                <a:lnTo>
                  <a:pt x="20" y="28"/>
                </a:lnTo>
                <a:lnTo>
                  <a:pt x="18" y="27"/>
                </a:lnTo>
                <a:lnTo>
                  <a:pt x="17" y="24"/>
                </a:lnTo>
                <a:lnTo>
                  <a:pt x="17" y="23"/>
                </a:lnTo>
                <a:lnTo>
                  <a:pt x="16" y="20"/>
                </a:lnTo>
                <a:lnTo>
                  <a:pt x="15" y="19"/>
                </a:lnTo>
                <a:lnTo>
                  <a:pt x="15" y="16"/>
                </a:lnTo>
                <a:lnTo>
                  <a:pt x="13" y="13"/>
                </a:lnTo>
                <a:lnTo>
                  <a:pt x="13" y="12"/>
                </a:lnTo>
                <a:lnTo>
                  <a:pt x="12" y="9"/>
                </a:lnTo>
                <a:lnTo>
                  <a:pt x="12" y="6"/>
                </a:lnTo>
                <a:lnTo>
                  <a:pt x="12" y="3"/>
                </a:lnTo>
                <a:lnTo>
                  <a:pt x="12" y="0"/>
                </a:lnTo>
                <a:lnTo>
                  <a:pt x="0" y="0"/>
                </a:lnTo>
                <a:lnTo>
                  <a:pt x="0" y="5"/>
                </a:lnTo>
                <a:lnTo>
                  <a:pt x="0" y="7"/>
                </a:lnTo>
                <a:lnTo>
                  <a:pt x="1" y="10"/>
                </a:lnTo>
                <a:lnTo>
                  <a:pt x="1" y="13"/>
                </a:lnTo>
                <a:lnTo>
                  <a:pt x="1" y="17"/>
                </a:lnTo>
                <a:lnTo>
                  <a:pt x="3" y="20"/>
                </a:lnTo>
                <a:lnTo>
                  <a:pt x="4" y="23"/>
                </a:lnTo>
                <a:lnTo>
                  <a:pt x="5" y="26"/>
                </a:lnTo>
                <a:lnTo>
                  <a:pt x="5" y="28"/>
                </a:lnTo>
                <a:lnTo>
                  <a:pt x="7" y="31"/>
                </a:lnTo>
                <a:lnTo>
                  <a:pt x="9" y="33"/>
                </a:lnTo>
                <a:lnTo>
                  <a:pt x="11" y="35"/>
                </a:lnTo>
                <a:lnTo>
                  <a:pt x="12" y="38"/>
                </a:lnTo>
                <a:lnTo>
                  <a:pt x="13" y="41"/>
                </a:lnTo>
                <a:lnTo>
                  <a:pt x="16" y="42"/>
                </a:lnTo>
                <a:lnTo>
                  <a:pt x="17" y="45"/>
                </a:lnTo>
                <a:lnTo>
                  <a:pt x="20" y="47"/>
                </a:lnTo>
                <a:lnTo>
                  <a:pt x="21" y="49"/>
                </a:lnTo>
                <a:lnTo>
                  <a:pt x="24" y="51"/>
                </a:lnTo>
                <a:lnTo>
                  <a:pt x="26" y="52"/>
                </a:lnTo>
                <a:lnTo>
                  <a:pt x="28" y="54"/>
                </a:lnTo>
                <a:lnTo>
                  <a:pt x="30" y="55"/>
                </a:lnTo>
                <a:lnTo>
                  <a:pt x="33" y="57"/>
                </a:lnTo>
                <a:lnTo>
                  <a:pt x="36" y="58"/>
                </a:lnTo>
                <a:lnTo>
                  <a:pt x="38" y="59"/>
                </a:lnTo>
                <a:lnTo>
                  <a:pt x="41" y="61"/>
                </a:lnTo>
                <a:lnTo>
                  <a:pt x="43" y="61"/>
                </a:lnTo>
                <a:lnTo>
                  <a:pt x="47" y="62"/>
                </a:lnTo>
                <a:lnTo>
                  <a:pt x="50" y="62"/>
                </a:lnTo>
                <a:lnTo>
                  <a:pt x="53" y="64"/>
                </a:lnTo>
                <a:lnTo>
                  <a:pt x="55" y="64"/>
                </a:lnTo>
                <a:lnTo>
                  <a:pt x="58" y="64"/>
                </a:lnTo>
                <a:lnTo>
                  <a:pt x="58" y="51"/>
                </a:lnTo>
                <a:close/>
              </a:path>
            </a:pathLst>
          </a:custGeom>
          <a:solidFill>
            <a:schemeClr val="tx1"/>
          </a:solidFill>
          <a:ln w="9525">
            <a:solidFill>
              <a:schemeClr val="tx1"/>
            </a:solidFill>
            <a:round/>
            <a:headEnd/>
            <a:tailEnd/>
          </a:ln>
        </p:spPr>
        <p:txBody>
          <a:bodyPr/>
          <a:lstStyle/>
          <a:p>
            <a:endParaRPr lang="en-US"/>
          </a:p>
        </p:txBody>
      </p:sp>
      <p:sp>
        <p:nvSpPr>
          <p:cNvPr id="46249" name="Freeform 167"/>
          <p:cNvSpPr>
            <a:spLocks/>
          </p:cNvSpPr>
          <p:nvPr/>
        </p:nvSpPr>
        <p:spPr bwMode="auto">
          <a:xfrm>
            <a:off x="6188075" y="4560888"/>
            <a:ext cx="93663" cy="101600"/>
          </a:xfrm>
          <a:custGeom>
            <a:avLst/>
            <a:gdLst>
              <a:gd name="T0" fmla="*/ 47 w 59"/>
              <a:gd name="T1" fmla="*/ 3 h 64"/>
              <a:gd name="T2" fmla="*/ 46 w 59"/>
              <a:gd name="T3" fmla="*/ 9 h 64"/>
              <a:gd name="T4" fmla="*/ 46 w 59"/>
              <a:gd name="T5" fmla="*/ 13 h 64"/>
              <a:gd name="T6" fmla="*/ 44 w 59"/>
              <a:gd name="T7" fmla="*/ 19 h 64"/>
              <a:gd name="T8" fmla="*/ 42 w 59"/>
              <a:gd name="T9" fmla="*/ 23 h 64"/>
              <a:gd name="T10" fmla="*/ 40 w 59"/>
              <a:gd name="T11" fmla="*/ 27 h 64"/>
              <a:gd name="T12" fmla="*/ 38 w 59"/>
              <a:gd name="T13" fmla="*/ 31 h 64"/>
              <a:gd name="T14" fmla="*/ 35 w 59"/>
              <a:gd name="T15" fmla="*/ 34 h 64"/>
              <a:gd name="T16" fmla="*/ 31 w 59"/>
              <a:gd name="T17" fmla="*/ 38 h 64"/>
              <a:gd name="T18" fmla="*/ 29 w 59"/>
              <a:gd name="T19" fmla="*/ 41 h 64"/>
              <a:gd name="T20" fmla="*/ 25 w 59"/>
              <a:gd name="T21" fmla="*/ 44 h 64"/>
              <a:gd name="T22" fmla="*/ 21 w 59"/>
              <a:gd name="T23" fmla="*/ 45 h 64"/>
              <a:gd name="T24" fmla="*/ 17 w 59"/>
              <a:gd name="T25" fmla="*/ 48 h 64"/>
              <a:gd name="T26" fmla="*/ 12 w 59"/>
              <a:gd name="T27" fmla="*/ 49 h 64"/>
              <a:gd name="T28" fmla="*/ 8 w 59"/>
              <a:gd name="T29" fmla="*/ 49 h 64"/>
              <a:gd name="T30" fmla="*/ 2 w 59"/>
              <a:gd name="T31" fmla="*/ 51 h 64"/>
              <a:gd name="T32" fmla="*/ 0 w 59"/>
              <a:gd name="T33" fmla="*/ 64 h 64"/>
              <a:gd name="T34" fmla="*/ 6 w 59"/>
              <a:gd name="T35" fmla="*/ 64 h 64"/>
              <a:gd name="T36" fmla="*/ 12 w 59"/>
              <a:gd name="T37" fmla="*/ 62 h 64"/>
              <a:gd name="T38" fmla="*/ 18 w 59"/>
              <a:gd name="T39" fmla="*/ 61 h 64"/>
              <a:gd name="T40" fmla="*/ 23 w 59"/>
              <a:gd name="T41" fmla="*/ 58 h 64"/>
              <a:gd name="T42" fmla="*/ 29 w 59"/>
              <a:gd name="T43" fmla="*/ 55 h 64"/>
              <a:gd name="T44" fmla="*/ 32 w 59"/>
              <a:gd name="T45" fmla="*/ 52 h 64"/>
              <a:gd name="T46" fmla="*/ 38 w 59"/>
              <a:gd name="T47" fmla="*/ 49 h 64"/>
              <a:gd name="T48" fmla="*/ 42 w 59"/>
              <a:gd name="T49" fmla="*/ 45 h 64"/>
              <a:gd name="T50" fmla="*/ 46 w 59"/>
              <a:gd name="T51" fmla="*/ 41 h 64"/>
              <a:gd name="T52" fmla="*/ 48 w 59"/>
              <a:gd name="T53" fmla="*/ 35 h 64"/>
              <a:gd name="T54" fmla="*/ 52 w 59"/>
              <a:gd name="T55" fmla="*/ 31 h 64"/>
              <a:gd name="T56" fmla="*/ 53 w 59"/>
              <a:gd name="T57" fmla="*/ 26 h 64"/>
              <a:gd name="T58" fmla="*/ 56 w 59"/>
              <a:gd name="T59" fmla="*/ 20 h 64"/>
              <a:gd name="T60" fmla="*/ 57 w 59"/>
              <a:gd name="T61" fmla="*/ 13 h 64"/>
              <a:gd name="T62" fmla="*/ 59 w 59"/>
              <a:gd name="T63" fmla="*/ 7 h 64"/>
              <a:gd name="T64" fmla="*/ 59 w 5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4"/>
              <a:gd name="T101" fmla="*/ 59 w 5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4">
                <a:moveTo>
                  <a:pt x="47" y="0"/>
                </a:moveTo>
                <a:lnTo>
                  <a:pt x="47" y="3"/>
                </a:lnTo>
                <a:lnTo>
                  <a:pt x="47" y="6"/>
                </a:lnTo>
                <a:lnTo>
                  <a:pt x="46" y="9"/>
                </a:lnTo>
                <a:lnTo>
                  <a:pt x="46" y="12"/>
                </a:lnTo>
                <a:lnTo>
                  <a:pt x="46" y="13"/>
                </a:lnTo>
                <a:lnTo>
                  <a:pt x="44" y="16"/>
                </a:lnTo>
                <a:lnTo>
                  <a:pt x="44" y="19"/>
                </a:lnTo>
                <a:lnTo>
                  <a:pt x="43" y="20"/>
                </a:lnTo>
                <a:lnTo>
                  <a:pt x="42" y="23"/>
                </a:lnTo>
                <a:lnTo>
                  <a:pt x="42" y="24"/>
                </a:lnTo>
                <a:lnTo>
                  <a:pt x="40" y="27"/>
                </a:lnTo>
                <a:lnTo>
                  <a:pt x="39" y="28"/>
                </a:lnTo>
                <a:lnTo>
                  <a:pt x="38" y="31"/>
                </a:lnTo>
                <a:lnTo>
                  <a:pt x="36" y="33"/>
                </a:lnTo>
                <a:lnTo>
                  <a:pt x="35" y="34"/>
                </a:lnTo>
                <a:lnTo>
                  <a:pt x="32" y="35"/>
                </a:lnTo>
                <a:lnTo>
                  <a:pt x="31" y="38"/>
                </a:lnTo>
                <a:lnTo>
                  <a:pt x="30" y="40"/>
                </a:lnTo>
                <a:lnTo>
                  <a:pt x="29" y="41"/>
                </a:lnTo>
                <a:lnTo>
                  <a:pt x="26" y="42"/>
                </a:lnTo>
                <a:lnTo>
                  <a:pt x="25" y="44"/>
                </a:lnTo>
                <a:lnTo>
                  <a:pt x="22" y="45"/>
                </a:lnTo>
                <a:lnTo>
                  <a:pt x="21" y="45"/>
                </a:lnTo>
                <a:lnTo>
                  <a:pt x="18" y="47"/>
                </a:lnTo>
                <a:lnTo>
                  <a:pt x="17" y="48"/>
                </a:lnTo>
                <a:lnTo>
                  <a:pt x="14" y="48"/>
                </a:lnTo>
                <a:lnTo>
                  <a:pt x="12" y="49"/>
                </a:lnTo>
                <a:lnTo>
                  <a:pt x="10" y="49"/>
                </a:lnTo>
                <a:lnTo>
                  <a:pt x="8" y="49"/>
                </a:lnTo>
                <a:lnTo>
                  <a:pt x="5" y="51"/>
                </a:lnTo>
                <a:lnTo>
                  <a:pt x="2" y="51"/>
                </a:lnTo>
                <a:lnTo>
                  <a:pt x="0" y="51"/>
                </a:lnTo>
                <a:lnTo>
                  <a:pt x="0" y="64"/>
                </a:lnTo>
                <a:lnTo>
                  <a:pt x="4" y="64"/>
                </a:lnTo>
                <a:lnTo>
                  <a:pt x="6" y="64"/>
                </a:lnTo>
                <a:lnTo>
                  <a:pt x="9" y="62"/>
                </a:lnTo>
                <a:lnTo>
                  <a:pt x="12" y="62"/>
                </a:lnTo>
                <a:lnTo>
                  <a:pt x="15" y="61"/>
                </a:lnTo>
                <a:lnTo>
                  <a:pt x="18" y="61"/>
                </a:lnTo>
                <a:lnTo>
                  <a:pt x="21" y="59"/>
                </a:lnTo>
                <a:lnTo>
                  <a:pt x="23" y="58"/>
                </a:lnTo>
                <a:lnTo>
                  <a:pt x="26" y="57"/>
                </a:lnTo>
                <a:lnTo>
                  <a:pt x="29" y="55"/>
                </a:lnTo>
                <a:lnTo>
                  <a:pt x="30" y="54"/>
                </a:lnTo>
                <a:lnTo>
                  <a:pt x="32" y="52"/>
                </a:lnTo>
                <a:lnTo>
                  <a:pt x="35" y="51"/>
                </a:lnTo>
                <a:lnTo>
                  <a:pt x="38" y="49"/>
                </a:lnTo>
                <a:lnTo>
                  <a:pt x="39" y="47"/>
                </a:lnTo>
                <a:lnTo>
                  <a:pt x="42" y="45"/>
                </a:lnTo>
                <a:lnTo>
                  <a:pt x="43" y="42"/>
                </a:lnTo>
                <a:lnTo>
                  <a:pt x="46" y="41"/>
                </a:lnTo>
                <a:lnTo>
                  <a:pt x="47" y="38"/>
                </a:lnTo>
                <a:lnTo>
                  <a:pt x="48" y="35"/>
                </a:lnTo>
                <a:lnTo>
                  <a:pt x="49" y="33"/>
                </a:lnTo>
                <a:lnTo>
                  <a:pt x="52" y="31"/>
                </a:lnTo>
                <a:lnTo>
                  <a:pt x="52" y="28"/>
                </a:lnTo>
                <a:lnTo>
                  <a:pt x="53" y="26"/>
                </a:lnTo>
                <a:lnTo>
                  <a:pt x="55" y="23"/>
                </a:lnTo>
                <a:lnTo>
                  <a:pt x="56" y="20"/>
                </a:lnTo>
                <a:lnTo>
                  <a:pt x="56" y="17"/>
                </a:lnTo>
                <a:lnTo>
                  <a:pt x="57" y="13"/>
                </a:lnTo>
                <a:lnTo>
                  <a:pt x="57" y="10"/>
                </a:lnTo>
                <a:lnTo>
                  <a:pt x="59" y="7"/>
                </a:lnTo>
                <a:lnTo>
                  <a:pt x="59" y="5"/>
                </a:lnTo>
                <a:lnTo>
                  <a:pt x="59" y="0"/>
                </a:lnTo>
                <a:lnTo>
                  <a:pt x="47" y="0"/>
                </a:lnTo>
                <a:close/>
              </a:path>
            </a:pathLst>
          </a:custGeom>
          <a:solidFill>
            <a:schemeClr val="tx1"/>
          </a:solidFill>
          <a:ln w="9525">
            <a:solidFill>
              <a:schemeClr val="tx1"/>
            </a:solidFill>
            <a:round/>
            <a:headEnd/>
            <a:tailEnd/>
          </a:ln>
        </p:spPr>
        <p:txBody>
          <a:bodyPr/>
          <a:lstStyle/>
          <a:p>
            <a:endParaRPr lang="en-US"/>
          </a:p>
        </p:txBody>
      </p:sp>
      <p:sp>
        <p:nvSpPr>
          <p:cNvPr id="46250" name="Freeform 168"/>
          <p:cNvSpPr>
            <a:spLocks/>
          </p:cNvSpPr>
          <p:nvPr/>
        </p:nvSpPr>
        <p:spPr bwMode="auto">
          <a:xfrm>
            <a:off x="4129088" y="5062538"/>
            <a:ext cx="230187" cy="20637"/>
          </a:xfrm>
          <a:custGeom>
            <a:avLst/>
            <a:gdLst>
              <a:gd name="T0" fmla="*/ 145 w 145"/>
              <a:gd name="T1" fmla="*/ 6 h 13"/>
              <a:gd name="T2" fmla="*/ 145 w 145"/>
              <a:gd name="T3" fmla="*/ 0 h 13"/>
              <a:gd name="T4" fmla="*/ 0 w 145"/>
              <a:gd name="T5" fmla="*/ 0 h 13"/>
              <a:gd name="T6" fmla="*/ 0 w 145"/>
              <a:gd name="T7" fmla="*/ 13 h 13"/>
              <a:gd name="T8" fmla="*/ 145 w 145"/>
              <a:gd name="T9" fmla="*/ 13 h 13"/>
              <a:gd name="T10" fmla="*/ 145 w 145"/>
              <a:gd name="T11" fmla="*/ 6 h 13"/>
              <a:gd name="T12" fmla="*/ 0 60000 65536"/>
              <a:gd name="T13" fmla="*/ 0 60000 65536"/>
              <a:gd name="T14" fmla="*/ 0 60000 65536"/>
              <a:gd name="T15" fmla="*/ 0 60000 65536"/>
              <a:gd name="T16" fmla="*/ 0 60000 65536"/>
              <a:gd name="T17" fmla="*/ 0 60000 65536"/>
              <a:gd name="T18" fmla="*/ 0 w 145"/>
              <a:gd name="T19" fmla="*/ 0 h 13"/>
              <a:gd name="T20" fmla="*/ 145 w 14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5" h="13">
                <a:moveTo>
                  <a:pt x="145" y="6"/>
                </a:moveTo>
                <a:lnTo>
                  <a:pt x="145" y="0"/>
                </a:lnTo>
                <a:lnTo>
                  <a:pt x="0" y="0"/>
                </a:lnTo>
                <a:lnTo>
                  <a:pt x="0" y="13"/>
                </a:lnTo>
                <a:lnTo>
                  <a:pt x="145" y="13"/>
                </a:lnTo>
                <a:lnTo>
                  <a:pt x="145" y="6"/>
                </a:lnTo>
                <a:close/>
              </a:path>
            </a:pathLst>
          </a:custGeom>
          <a:solidFill>
            <a:schemeClr val="tx1"/>
          </a:solidFill>
          <a:ln w="9525">
            <a:solidFill>
              <a:schemeClr val="tx1"/>
            </a:solidFill>
            <a:round/>
            <a:headEnd/>
            <a:tailEnd/>
          </a:ln>
        </p:spPr>
        <p:txBody>
          <a:bodyPr/>
          <a:lstStyle/>
          <a:p>
            <a:endParaRPr lang="en-US"/>
          </a:p>
        </p:txBody>
      </p:sp>
      <p:sp>
        <p:nvSpPr>
          <p:cNvPr id="46251" name="Freeform 169"/>
          <p:cNvSpPr>
            <a:spLocks/>
          </p:cNvSpPr>
          <p:nvPr/>
        </p:nvSpPr>
        <p:spPr bwMode="auto">
          <a:xfrm>
            <a:off x="5187950" y="5062538"/>
            <a:ext cx="247650" cy="20637"/>
          </a:xfrm>
          <a:custGeom>
            <a:avLst/>
            <a:gdLst>
              <a:gd name="T0" fmla="*/ 0 w 156"/>
              <a:gd name="T1" fmla="*/ 6 h 13"/>
              <a:gd name="T2" fmla="*/ 0 w 156"/>
              <a:gd name="T3" fmla="*/ 13 h 13"/>
              <a:gd name="T4" fmla="*/ 156 w 156"/>
              <a:gd name="T5" fmla="*/ 13 h 13"/>
              <a:gd name="T6" fmla="*/ 156 w 156"/>
              <a:gd name="T7" fmla="*/ 0 h 13"/>
              <a:gd name="T8" fmla="*/ 0 w 156"/>
              <a:gd name="T9" fmla="*/ 0 h 13"/>
              <a:gd name="T10" fmla="*/ 0 w 156"/>
              <a:gd name="T11" fmla="*/ 6 h 13"/>
              <a:gd name="T12" fmla="*/ 0 60000 65536"/>
              <a:gd name="T13" fmla="*/ 0 60000 65536"/>
              <a:gd name="T14" fmla="*/ 0 60000 65536"/>
              <a:gd name="T15" fmla="*/ 0 60000 65536"/>
              <a:gd name="T16" fmla="*/ 0 60000 65536"/>
              <a:gd name="T17" fmla="*/ 0 60000 65536"/>
              <a:gd name="T18" fmla="*/ 0 w 156"/>
              <a:gd name="T19" fmla="*/ 0 h 13"/>
              <a:gd name="T20" fmla="*/ 156 w 15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6" h="13">
                <a:moveTo>
                  <a:pt x="0" y="6"/>
                </a:moveTo>
                <a:lnTo>
                  <a:pt x="0" y="13"/>
                </a:lnTo>
                <a:lnTo>
                  <a:pt x="156" y="13"/>
                </a:lnTo>
                <a:lnTo>
                  <a:pt x="156" y="0"/>
                </a:lnTo>
                <a:lnTo>
                  <a:pt x="0" y="0"/>
                </a:lnTo>
                <a:lnTo>
                  <a:pt x="0" y="6"/>
                </a:lnTo>
                <a:close/>
              </a:path>
            </a:pathLst>
          </a:custGeom>
          <a:solidFill>
            <a:schemeClr val="tx1"/>
          </a:solidFill>
          <a:ln w="9525">
            <a:solidFill>
              <a:schemeClr val="tx1"/>
            </a:solidFill>
            <a:round/>
            <a:headEnd/>
            <a:tailEnd/>
          </a:ln>
        </p:spPr>
        <p:txBody>
          <a:bodyPr/>
          <a:lstStyle/>
          <a:p>
            <a:endParaRPr lang="en-US"/>
          </a:p>
        </p:txBody>
      </p:sp>
      <p:sp>
        <p:nvSpPr>
          <p:cNvPr id="46252" name="Freeform 170"/>
          <p:cNvSpPr>
            <a:spLocks/>
          </p:cNvSpPr>
          <p:nvPr/>
        </p:nvSpPr>
        <p:spPr bwMode="auto">
          <a:xfrm>
            <a:off x="5013325" y="4976813"/>
            <a:ext cx="92075" cy="96837"/>
          </a:xfrm>
          <a:custGeom>
            <a:avLst/>
            <a:gdLst>
              <a:gd name="T0" fmla="*/ 55 w 58"/>
              <a:gd name="T1" fmla="*/ 0 h 61"/>
              <a:gd name="T2" fmla="*/ 50 w 58"/>
              <a:gd name="T3" fmla="*/ 1 h 61"/>
              <a:gd name="T4" fmla="*/ 43 w 58"/>
              <a:gd name="T5" fmla="*/ 2 h 61"/>
              <a:gd name="T6" fmla="*/ 38 w 58"/>
              <a:gd name="T7" fmla="*/ 4 h 61"/>
              <a:gd name="T8" fmla="*/ 33 w 58"/>
              <a:gd name="T9" fmla="*/ 7 h 61"/>
              <a:gd name="T10" fmla="*/ 29 w 58"/>
              <a:gd name="T11" fmla="*/ 9 h 61"/>
              <a:gd name="T12" fmla="*/ 24 w 58"/>
              <a:gd name="T13" fmla="*/ 12 h 61"/>
              <a:gd name="T14" fmla="*/ 20 w 58"/>
              <a:gd name="T15" fmla="*/ 16 h 61"/>
              <a:gd name="T16" fmla="*/ 16 w 58"/>
              <a:gd name="T17" fmla="*/ 21 h 61"/>
              <a:gd name="T18" fmla="*/ 12 w 58"/>
              <a:gd name="T19" fmla="*/ 25 h 61"/>
              <a:gd name="T20" fmla="*/ 9 w 58"/>
              <a:gd name="T21" fmla="*/ 29 h 61"/>
              <a:gd name="T22" fmla="*/ 7 w 58"/>
              <a:gd name="T23" fmla="*/ 35 h 61"/>
              <a:gd name="T24" fmla="*/ 4 w 58"/>
              <a:gd name="T25" fmla="*/ 40 h 61"/>
              <a:gd name="T26" fmla="*/ 3 w 58"/>
              <a:gd name="T27" fmla="*/ 46 h 61"/>
              <a:gd name="T28" fmla="*/ 1 w 58"/>
              <a:gd name="T29" fmla="*/ 53 h 61"/>
              <a:gd name="T30" fmla="*/ 0 w 58"/>
              <a:gd name="T31" fmla="*/ 59 h 61"/>
              <a:gd name="T32" fmla="*/ 12 w 58"/>
              <a:gd name="T33" fmla="*/ 61 h 61"/>
              <a:gd name="T34" fmla="*/ 12 w 58"/>
              <a:gd name="T35" fmla="*/ 57 h 61"/>
              <a:gd name="T36" fmla="*/ 12 w 58"/>
              <a:gd name="T37" fmla="*/ 52 h 61"/>
              <a:gd name="T38" fmla="*/ 13 w 58"/>
              <a:gd name="T39" fmla="*/ 47 h 61"/>
              <a:gd name="T40" fmla="*/ 15 w 58"/>
              <a:gd name="T41" fmla="*/ 42 h 61"/>
              <a:gd name="T42" fmla="*/ 17 w 58"/>
              <a:gd name="T43" fmla="*/ 37 h 61"/>
              <a:gd name="T44" fmla="*/ 20 w 58"/>
              <a:gd name="T45" fmla="*/ 33 h 61"/>
              <a:gd name="T46" fmla="*/ 22 w 58"/>
              <a:gd name="T47" fmla="*/ 30 h 61"/>
              <a:gd name="T48" fmla="*/ 25 w 58"/>
              <a:gd name="T49" fmla="*/ 26 h 61"/>
              <a:gd name="T50" fmla="*/ 29 w 58"/>
              <a:gd name="T51" fmla="*/ 23 h 61"/>
              <a:gd name="T52" fmla="*/ 32 w 58"/>
              <a:gd name="T53" fmla="*/ 21 h 61"/>
              <a:gd name="T54" fmla="*/ 36 w 58"/>
              <a:gd name="T55" fmla="*/ 18 h 61"/>
              <a:gd name="T56" fmla="*/ 39 w 58"/>
              <a:gd name="T57" fmla="*/ 15 h 61"/>
              <a:gd name="T58" fmla="*/ 45 w 58"/>
              <a:gd name="T59" fmla="*/ 14 h 61"/>
              <a:gd name="T60" fmla="*/ 49 w 58"/>
              <a:gd name="T61" fmla="*/ 12 h 61"/>
              <a:gd name="T62" fmla="*/ 54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5" y="0"/>
                </a:lnTo>
                <a:lnTo>
                  <a:pt x="53" y="0"/>
                </a:lnTo>
                <a:lnTo>
                  <a:pt x="50" y="1"/>
                </a:lnTo>
                <a:lnTo>
                  <a:pt x="47" y="1"/>
                </a:lnTo>
                <a:lnTo>
                  <a:pt x="43" y="2"/>
                </a:lnTo>
                <a:lnTo>
                  <a:pt x="41" y="2"/>
                </a:lnTo>
                <a:lnTo>
                  <a:pt x="38" y="4"/>
                </a:lnTo>
                <a:lnTo>
                  <a:pt x="36" y="5"/>
                </a:lnTo>
                <a:lnTo>
                  <a:pt x="33" y="7"/>
                </a:lnTo>
                <a:lnTo>
                  <a:pt x="30" y="8"/>
                </a:lnTo>
                <a:lnTo>
                  <a:pt x="29" y="9"/>
                </a:lnTo>
                <a:lnTo>
                  <a:pt x="26" y="11"/>
                </a:lnTo>
                <a:lnTo>
                  <a:pt x="24" y="12"/>
                </a:lnTo>
                <a:lnTo>
                  <a:pt x="21" y="14"/>
                </a:lnTo>
                <a:lnTo>
                  <a:pt x="20" y="16"/>
                </a:lnTo>
                <a:lnTo>
                  <a:pt x="17" y="18"/>
                </a:lnTo>
                <a:lnTo>
                  <a:pt x="16" y="21"/>
                </a:lnTo>
                <a:lnTo>
                  <a:pt x="13" y="22"/>
                </a:lnTo>
                <a:lnTo>
                  <a:pt x="12" y="25"/>
                </a:lnTo>
                <a:lnTo>
                  <a:pt x="11" y="28"/>
                </a:lnTo>
                <a:lnTo>
                  <a:pt x="9" y="29"/>
                </a:lnTo>
                <a:lnTo>
                  <a:pt x="8" y="32"/>
                </a:lnTo>
                <a:lnTo>
                  <a:pt x="7" y="35"/>
                </a:lnTo>
                <a:lnTo>
                  <a:pt x="5" y="37"/>
                </a:lnTo>
                <a:lnTo>
                  <a:pt x="4" y="40"/>
                </a:lnTo>
                <a:lnTo>
                  <a:pt x="3" y="43"/>
                </a:lnTo>
                <a:lnTo>
                  <a:pt x="3" y="46"/>
                </a:lnTo>
                <a:lnTo>
                  <a:pt x="1" y="49"/>
                </a:lnTo>
                <a:lnTo>
                  <a:pt x="1" y="53"/>
                </a:lnTo>
                <a:lnTo>
                  <a:pt x="0" y="56"/>
                </a:lnTo>
                <a:lnTo>
                  <a:pt x="0" y="59"/>
                </a:lnTo>
                <a:lnTo>
                  <a:pt x="0" y="61"/>
                </a:lnTo>
                <a:lnTo>
                  <a:pt x="12" y="61"/>
                </a:lnTo>
                <a:lnTo>
                  <a:pt x="12" y="59"/>
                </a:lnTo>
                <a:lnTo>
                  <a:pt x="12" y="57"/>
                </a:lnTo>
                <a:lnTo>
                  <a:pt x="12" y="54"/>
                </a:lnTo>
                <a:lnTo>
                  <a:pt x="12" y="52"/>
                </a:lnTo>
                <a:lnTo>
                  <a:pt x="13" y="49"/>
                </a:lnTo>
                <a:lnTo>
                  <a:pt x="13" y="47"/>
                </a:lnTo>
                <a:lnTo>
                  <a:pt x="15" y="44"/>
                </a:lnTo>
                <a:lnTo>
                  <a:pt x="15" y="42"/>
                </a:lnTo>
                <a:lnTo>
                  <a:pt x="16" y="40"/>
                </a:lnTo>
                <a:lnTo>
                  <a:pt x="17" y="37"/>
                </a:lnTo>
                <a:lnTo>
                  <a:pt x="19" y="36"/>
                </a:lnTo>
                <a:lnTo>
                  <a:pt x="20" y="33"/>
                </a:lnTo>
                <a:lnTo>
                  <a:pt x="21" y="32"/>
                </a:lnTo>
                <a:lnTo>
                  <a:pt x="22" y="30"/>
                </a:lnTo>
                <a:lnTo>
                  <a:pt x="24" y="28"/>
                </a:lnTo>
                <a:lnTo>
                  <a:pt x="25" y="26"/>
                </a:lnTo>
                <a:lnTo>
                  <a:pt x="26" y="25"/>
                </a:lnTo>
                <a:lnTo>
                  <a:pt x="29" y="23"/>
                </a:lnTo>
                <a:lnTo>
                  <a:pt x="30" y="22"/>
                </a:lnTo>
                <a:lnTo>
                  <a:pt x="32" y="21"/>
                </a:lnTo>
                <a:lnTo>
                  <a:pt x="34" y="19"/>
                </a:lnTo>
                <a:lnTo>
                  <a:pt x="36" y="18"/>
                </a:lnTo>
                <a:lnTo>
                  <a:pt x="38" y="16"/>
                </a:lnTo>
                <a:lnTo>
                  <a:pt x="39" y="15"/>
                </a:lnTo>
                <a:lnTo>
                  <a:pt x="42" y="15"/>
                </a:lnTo>
                <a:lnTo>
                  <a:pt x="45" y="14"/>
                </a:lnTo>
                <a:lnTo>
                  <a:pt x="46" y="14"/>
                </a:lnTo>
                <a:lnTo>
                  <a:pt x="49" y="12"/>
                </a:lnTo>
                <a:lnTo>
                  <a:pt x="51" y="12"/>
                </a:lnTo>
                <a:lnTo>
                  <a:pt x="54" y="12"/>
                </a:lnTo>
                <a:lnTo>
                  <a:pt x="56"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253" name="Freeform 171"/>
          <p:cNvSpPr>
            <a:spLocks/>
          </p:cNvSpPr>
          <p:nvPr/>
        </p:nvSpPr>
        <p:spPr bwMode="auto">
          <a:xfrm>
            <a:off x="5105400" y="4976813"/>
            <a:ext cx="90488" cy="96837"/>
          </a:xfrm>
          <a:custGeom>
            <a:avLst/>
            <a:gdLst>
              <a:gd name="T0" fmla="*/ 57 w 57"/>
              <a:gd name="T1" fmla="*/ 59 h 61"/>
              <a:gd name="T2" fmla="*/ 57 w 57"/>
              <a:gd name="T3" fmla="*/ 53 h 61"/>
              <a:gd name="T4" fmla="*/ 56 w 57"/>
              <a:gd name="T5" fmla="*/ 46 h 61"/>
              <a:gd name="T6" fmla="*/ 55 w 57"/>
              <a:gd name="T7" fmla="*/ 40 h 61"/>
              <a:gd name="T8" fmla="*/ 52 w 57"/>
              <a:gd name="T9" fmla="*/ 35 h 61"/>
              <a:gd name="T10" fmla="*/ 50 w 57"/>
              <a:gd name="T11" fmla="*/ 29 h 61"/>
              <a:gd name="T12" fmla="*/ 47 w 57"/>
              <a:gd name="T13" fmla="*/ 25 h 61"/>
              <a:gd name="T14" fmla="*/ 43 w 57"/>
              <a:gd name="T15" fmla="*/ 21 h 61"/>
              <a:gd name="T16" fmla="*/ 39 w 57"/>
              <a:gd name="T17" fmla="*/ 16 h 61"/>
              <a:gd name="T18" fmla="*/ 35 w 57"/>
              <a:gd name="T19" fmla="*/ 12 h 61"/>
              <a:gd name="T20" fmla="*/ 30 w 57"/>
              <a:gd name="T21" fmla="*/ 9 h 61"/>
              <a:gd name="T22" fmla="*/ 25 w 57"/>
              <a:gd name="T23" fmla="*/ 7 h 61"/>
              <a:gd name="T24" fmla="*/ 21 w 57"/>
              <a:gd name="T25" fmla="*/ 4 h 61"/>
              <a:gd name="T26" fmla="*/ 14 w 57"/>
              <a:gd name="T27" fmla="*/ 2 h 61"/>
              <a:gd name="T28" fmla="*/ 9 w 57"/>
              <a:gd name="T29" fmla="*/ 1 h 61"/>
              <a:gd name="T30" fmla="*/ 4 w 57"/>
              <a:gd name="T31" fmla="*/ 0 h 61"/>
              <a:gd name="T32" fmla="*/ 0 w 57"/>
              <a:gd name="T33" fmla="*/ 12 h 61"/>
              <a:gd name="T34" fmla="*/ 5 w 57"/>
              <a:gd name="T35" fmla="*/ 12 h 61"/>
              <a:gd name="T36" fmla="*/ 10 w 57"/>
              <a:gd name="T37" fmla="*/ 12 h 61"/>
              <a:gd name="T38" fmla="*/ 14 w 57"/>
              <a:gd name="T39" fmla="*/ 14 h 61"/>
              <a:gd name="T40" fmla="*/ 18 w 57"/>
              <a:gd name="T41" fmla="*/ 15 h 61"/>
              <a:gd name="T42" fmla="*/ 22 w 57"/>
              <a:gd name="T43" fmla="*/ 18 h 61"/>
              <a:gd name="T44" fmla="*/ 26 w 57"/>
              <a:gd name="T45" fmla="*/ 21 h 61"/>
              <a:gd name="T46" fmla="*/ 30 w 57"/>
              <a:gd name="T47" fmla="*/ 23 h 61"/>
              <a:gd name="T48" fmla="*/ 34 w 57"/>
              <a:gd name="T49" fmla="*/ 26 h 61"/>
              <a:gd name="T50" fmla="*/ 36 w 57"/>
              <a:gd name="T51" fmla="*/ 30 h 61"/>
              <a:gd name="T52" fmla="*/ 39 w 57"/>
              <a:gd name="T53" fmla="*/ 33 h 61"/>
              <a:gd name="T54" fmla="*/ 42 w 57"/>
              <a:gd name="T55" fmla="*/ 37 h 61"/>
              <a:gd name="T56" fmla="*/ 43 w 57"/>
              <a:gd name="T57" fmla="*/ 42 h 61"/>
              <a:gd name="T58" fmla="*/ 44 w 57"/>
              <a:gd name="T59" fmla="*/ 47 h 61"/>
              <a:gd name="T60" fmla="*/ 46 w 57"/>
              <a:gd name="T61" fmla="*/ 52 h 61"/>
              <a:gd name="T62" fmla="*/ 47 w 57"/>
              <a:gd name="T63" fmla="*/ 57 h 61"/>
              <a:gd name="T64" fmla="*/ 47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61"/>
                </a:moveTo>
                <a:lnTo>
                  <a:pt x="57" y="59"/>
                </a:lnTo>
                <a:lnTo>
                  <a:pt x="57" y="56"/>
                </a:lnTo>
                <a:lnTo>
                  <a:pt x="57" y="53"/>
                </a:lnTo>
                <a:lnTo>
                  <a:pt x="57" y="49"/>
                </a:lnTo>
                <a:lnTo>
                  <a:pt x="56" y="46"/>
                </a:lnTo>
                <a:lnTo>
                  <a:pt x="55" y="43"/>
                </a:lnTo>
                <a:lnTo>
                  <a:pt x="55" y="40"/>
                </a:lnTo>
                <a:lnTo>
                  <a:pt x="53" y="37"/>
                </a:lnTo>
                <a:lnTo>
                  <a:pt x="52" y="35"/>
                </a:lnTo>
                <a:lnTo>
                  <a:pt x="51" y="32"/>
                </a:lnTo>
                <a:lnTo>
                  <a:pt x="50" y="29"/>
                </a:lnTo>
                <a:lnTo>
                  <a:pt x="48" y="28"/>
                </a:lnTo>
                <a:lnTo>
                  <a:pt x="47" y="25"/>
                </a:lnTo>
                <a:lnTo>
                  <a:pt x="44" y="22"/>
                </a:lnTo>
                <a:lnTo>
                  <a:pt x="43" y="21"/>
                </a:lnTo>
                <a:lnTo>
                  <a:pt x="42" y="18"/>
                </a:lnTo>
                <a:lnTo>
                  <a:pt x="39" y="16"/>
                </a:lnTo>
                <a:lnTo>
                  <a:pt x="36" y="14"/>
                </a:lnTo>
                <a:lnTo>
                  <a:pt x="35" y="12"/>
                </a:lnTo>
                <a:lnTo>
                  <a:pt x="33" y="11"/>
                </a:lnTo>
                <a:lnTo>
                  <a:pt x="30" y="9"/>
                </a:lnTo>
                <a:lnTo>
                  <a:pt x="27" y="8"/>
                </a:lnTo>
                <a:lnTo>
                  <a:pt x="25" y="7"/>
                </a:lnTo>
                <a:lnTo>
                  <a:pt x="23" y="5"/>
                </a:lnTo>
                <a:lnTo>
                  <a:pt x="21" y="4"/>
                </a:lnTo>
                <a:lnTo>
                  <a:pt x="17" y="2"/>
                </a:lnTo>
                <a:lnTo>
                  <a:pt x="14" y="2"/>
                </a:lnTo>
                <a:lnTo>
                  <a:pt x="12" y="1"/>
                </a:lnTo>
                <a:lnTo>
                  <a:pt x="9" y="1"/>
                </a:lnTo>
                <a:lnTo>
                  <a:pt x="6" y="0"/>
                </a:lnTo>
                <a:lnTo>
                  <a:pt x="4" y="0"/>
                </a:lnTo>
                <a:lnTo>
                  <a:pt x="0" y="0"/>
                </a:lnTo>
                <a:lnTo>
                  <a:pt x="0" y="12"/>
                </a:lnTo>
                <a:lnTo>
                  <a:pt x="2" y="12"/>
                </a:lnTo>
                <a:lnTo>
                  <a:pt x="5" y="12"/>
                </a:lnTo>
                <a:lnTo>
                  <a:pt x="8" y="12"/>
                </a:lnTo>
                <a:lnTo>
                  <a:pt x="10" y="12"/>
                </a:lnTo>
                <a:lnTo>
                  <a:pt x="12" y="14"/>
                </a:lnTo>
                <a:lnTo>
                  <a:pt x="14" y="14"/>
                </a:lnTo>
                <a:lnTo>
                  <a:pt x="17" y="15"/>
                </a:lnTo>
                <a:lnTo>
                  <a:pt x="18" y="15"/>
                </a:lnTo>
                <a:lnTo>
                  <a:pt x="21" y="16"/>
                </a:lnTo>
                <a:lnTo>
                  <a:pt x="22" y="18"/>
                </a:lnTo>
                <a:lnTo>
                  <a:pt x="25" y="19"/>
                </a:lnTo>
                <a:lnTo>
                  <a:pt x="26" y="21"/>
                </a:lnTo>
                <a:lnTo>
                  <a:pt x="29" y="22"/>
                </a:lnTo>
                <a:lnTo>
                  <a:pt x="30" y="23"/>
                </a:lnTo>
                <a:lnTo>
                  <a:pt x="31" y="25"/>
                </a:lnTo>
                <a:lnTo>
                  <a:pt x="34" y="26"/>
                </a:lnTo>
                <a:lnTo>
                  <a:pt x="35" y="28"/>
                </a:lnTo>
                <a:lnTo>
                  <a:pt x="36" y="30"/>
                </a:lnTo>
                <a:lnTo>
                  <a:pt x="38" y="32"/>
                </a:lnTo>
                <a:lnTo>
                  <a:pt x="39" y="33"/>
                </a:lnTo>
                <a:lnTo>
                  <a:pt x="40" y="36"/>
                </a:lnTo>
                <a:lnTo>
                  <a:pt x="42" y="37"/>
                </a:lnTo>
                <a:lnTo>
                  <a:pt x="43" y="40"/>
                </a:lnTo>
                <a:lnTo>
                  <a:pt x="43" y="42"/>
                </a:lnTo>
                <a:lnTo>
                  <a:pt x="44" y="44"/>
                </a:lnTo>
                <a:lnTo>
                  <a:pt x="44" y="47"/>
                </a:lnTo>
                <a:lnTo>
                  <a:pt x="46" y="49"/>
                </a:lnTo>
                <a:lnTo>
                  <a:pt x="46" y="52"/>
                </a:lnTo>
                <a:lnTo>
                  <a:pt x="47" y="54"/>
                </a:lnTo>
                <a:lnTo>
                  <a:pt x="47" y="57"/>
                </a:lnTo>
                <a:lnTo>
                  <a:pt x="47" y="59"/>
                </a:lnTo>
                <a:lnTo>
                  <a:pt x="47" y="61"/>
                </a:lnTo>
                <a:lnTo>
                  <a:pt x="57" y="61"/>
                </a:lnTo>
                <a:close/>
              </a:path>
            </a:pathLst>
          </a:custGeom>
          <a:solidFill>
            <a:schemeClr val="tx1"/>
          </a:solidFill>
          <a:ln w="9525">
            <a:solidFill>
              <a:schemeClr val="tx1"/>
            </a:solidFill>
            <a:round/>
            <a:headEnd/>
            <a:tailEnd/>
          </a:ln>
        </p:spPr>
        <p:txBody>
          <a:bodyPr/>
          <a:lstStyle/>
          <a:p>
            <a:endParaRPr lang="en-US"/>
          </a:p>
        </p:txBody>
      </p:sp>
      <p:sp>
        <p:nvSpPr>
          <p:cNvPr id="46254" name="Freeform 172"/>
          <p:cNvSpPr>
            <a:spLocks/>
          </p:cNvSpPr>
          <p:nvPr/>
        </p:nvSpPr>
        <p:spPr bwMode="auto">
          <a:xfrm>
            <a:off x="4940300" y="4976813"/>
            <a:ext cx="92075" cy="96837"/>
          </a:xfrm>
          <a:custGeom>
            <a:avLst/>
            <a:gdLst>
              <a:gd name="T0" fmla="*/ 2 w 58"/>
              <a:gd name="T1" fmla="*/ 12 h 61"/>
              <a:gd name="T2" fmla="*/ 7 w 58"/>
              <a:gd name="T3" fmla="*/ 12 h 61"/>
              <a:gd name="T4" fmla="*/ 11 w 58"/>
              <a:gd name="T5" fmla="*/ 14 h 61"/>
              <a:gd name="T6" fmla="*/ 16 w 58"/>
              <a:gd name="T7" fmla="*/ 15 h 61"/>
              <a:gd name="T8" fmla="*/ 20 w 58"/>
              <a:gd name="T9" fmla="*/ 16 h 61"/>
              <a:gd name="T10" fmla="*/ 24 w 58"/>
              <a:gd name="T11" fmla="*/ 19 h 61"/>
              <a:gd name="T12" fmla="*/ 28 w 58"/>
              <a:gd name="T13" fmla="*/ 22 h 61"/>
              <a:gd name="T14" fmla="*/ 32 w 58"/>
              <a:gd name="T15" fmla="*/ 25 h 61"/>
              <a:gd name="T16" fmla="*/ 34 w 58"/>
              <a:gd name="T17" fmla="*/ 28 h 61"/>
              <a:gd name="T18" fmla="*/ 37 w 58"/>
              <a:gd name="T19" fmla="*/ 32 h 61"/>
              <a:gd name="T20" fmla="*/ 40 w 58"/>
              <a:gd name="T21" fmla="*/ 36 h 61"/>
              <a:gd name="T22" fmla="*/ 42 w 58"/>
              <a:gd name="T23" fmla="*/ 40 h 61"/>
              <a:gd name="T24" fmla="*/ 44 w 58"/>
              <a:gd name="T25" fmla="*/ 44 h 61"/>
              <a:gd name="T26" fmla="*/ 45 w 58"/>
              <a:gd name="T27" fmla="*/ 49 h 61"/>
              <a:gd name="T28" fmla="*/ 46 w 58"/>
              <a:gd name="T29" fmla="*/ 54 h 61"/>
              <a:gd name="T30" fmla="*/ 46 w 58"/>
              <a:gd name="T31" fmla="*/ 59 h 61"/>
              <a:gd name="T32" fmla="*/ 58 w 58"/>
              <a:gd name="T33" fmla="*/ 61 h 61"/>
              <a:gd name="T34" fmla="*/ 57 w 58"/>
              <a:gd name="T35" fmla="*/ 56 h 61"/>
              <a:gd name="T36" fmla="*/ 57 w 58"/>
              <a:gd name="T37" fmla="*/ 49 h 61"/>
              <a:gd name="T38" fmla="*/ 55 w 58"/>
              <a:gd name="T39" fmla="*/ 43 h 61"/>
              <a:gd name="T40" fmla="*/ 53 w 58"/>
              <a:gd name="T41" fmla="*/ 37 h 61"/>
              <a:gd name="T42" fmla="*/ 50 w 58"/>
              <a:gd name="T43" fmla="*/ 32 h 61"/>
              <a:gd name="T44" fmla="*/ 47 w 58"/>
              <a:gd name="T45" fmla="*/ 28 h 61"/>
              <a:gd name="T46" fmla="*/ 45 w 58"/>
              <a:gd name="T47" fmla="*/ 22 h 61"/>
              <a:gd name="T48" fmla="*/ 41 w 58"/>
              <a:gd name="T49" fmla="*/ 18 h 61"/>
              <a:gd name="T50" fmla="*/ 37 w 58"/>
              <a:gd name="T51" fmla="*/ 14 h 61"/>
              <a:gd name="T52" fmla="*/ 32 w 58"/>
              <a:gd name="T53" fmla="*/ 11 h 61"/>
              <a:gd name="T54" fmla="*/ 28 w 58"/>
              <a:gd name="T55" fmla="*/ 8 h 61"/>
              <a:gd name="T56" fmla="*/ 23 w 58"/>
              <a:gd name="T57" fmla="*/ 5 h 61"/>
              <a:gd name="T58" fmla="*/ 17 w 58"/>
              <a:gd name="T59" fmla="*/ 2 h 61"/>
              <a:gd name="T60" fmla="*/ 11 w 58"/>
              <a:gd name="T61" fmla="*/ 1 h 61"/>
              <a:gd name="T62" fmla="*/ 6 w 58"/>
              <a:gd name="T63" fmla="*/ 0 h 61"/>
              <a:gd name="T64" fmla="*/ 0 w 58"/>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0" y="12"/>
                </a:moveTo>
                <a:lnTo>
                  <a:pt x="2" y="12"/>
                </a:lnTo>
                <a:lnTo>
                  <a:pt x="4" y="12"/>
                </a:lnTo>
                <a:lnTo>
                  <a:pt x="7" y="12"/>
                </a:lnTo>
                <a:lnTo>
                  <a:pt x="10" y="12"/>
                </a:lnTo>
                <a:lnTo>
                  <a:pt x="11" y="14"/>
                </a:lnTo>
                <a:lnTo>
                  <a:pt x="13" y="14"/>
                </a:lnTo>
                <a:lnTo>
                  <a:pt x="16" y="15"/>
                </a:lnTo>
                <a:lnTo>
                  <a:pt x="17" y="15"/>
                </a:lnTo>
                <a:lnTo>
                  <a:pt x="20" y="16"/>
                </a:lnTo>
                <a:lnTo>
                  <a:pt x="23" y="18"/>
                </a:lnTo>
                <a:lnTo>
                  <a:pt x="24" y="19"/>
                </a:lnTo>
                <a:lnTo>
                  <a:pt x="25" y="21"/>
                </a:lnTo>
                <a:lnTo>
                  <a:pt x="28" y="22"/>
                </a:lnTo>
                <a:lnTo>
                  <a:pt x="29" y="23"/>
                </a:lnTo>
                <a:lnTo>
                  <a:pt x="32" y="25"/>
                </a:lnTo>
                <a:lnTo>
                  <a:pt x="33" y="26"/>
                </a:lnTo>
                <a:lnTo>
                  <a:pt x="34" y="28"/>
                </a:lnTo>
                <a:lnTo>
                  <a:pt x="36" y="30"/>
                </a:lnTo>
                <a:lnTo>
                  <a:pt x="37" y="32"/>
                </a:lnTo>
                <a:lnTo>
                  <a:pt x="38" y="33"/>
                </a:lnTo>
                <a:lnTo>
                  <a:pt x="40" y="36"/>
                </a:lnTo>
                <a:lnTo>
                  <a:pt x="41" y="37"/>
                </a:lnTo>
                <a:lnTo>
                  <a:pt x="42" y="40"/>
                </a:lnTo>
                <a:lnTo>
                  <a:pt x="42" y="42"/>
                </a:lnTo>
                <a:lnTo>
                  <a:pt x="44" y="44"/>
                </a:lnTo>
                <a:lnTo>
                  <a:pt x="45" y="47"/>
                </a:lnTo>
                <a:lnTo>
                  <a:pt x="45" y="49"/>
                </a:lnTo>
                <a:lnTo>
                  <a:pt x="46" y="52"/>
                </a:lnTo>
                <a:lnTo>
                  <a:pt x="46" y="54"/>
                </a:lnTo>
                <a:lnTo>
                  <a:pt x="46" y="57"/>
                </a:lnTo>
                <a:lnTo>
                  <a:pt x="46" y="59"/>
                </a:lnTo>
                <a:lnTo>
                  <a:pt x="46" y="61"/>
                </a:lnTo>
                <a:lnTo>
                  <a:pt x="58" y="61"/>
                </a:lnTo>
                <a:lnTo>
                  <a:pt x="58" y="59"/>
                </a:lnTo>
                <a:lnTo>
                  <a:pt x="57" y="56"/>
                </a:lnTo>
                <a:lnTo>
                  <a:pt x="57" y="53"/>
                </a:lnTo>
                <a:lnTo>
                  <a:pt x="57" y="49"/>
                </a:lnTo>
                <a:lnTo>
                  <a:pt x="55" y="46"/>
                </a:lnTo>
                <a:lnTo>
                  <a:pt x="55" y="43"/>
                </a:lnTo>
                <a:lnTo>
                  <a:pt x="54" y="40"/>
                </a:lnTo>
                <a:lnTo>
                  <a:pt x="53" y="37"/>
                </a:lnTo>
                <a:lnTo>
                  <a:pt x="51" y="35"/>
                </a:lnTo>
                <a:lnTo>
                  <a:pt x="50" y="32"/>
                </a:lnTo>
                <a:lnTo>
                  <a:pt x="49" y="29"/>
                </a:lnTo>
                <a:lnTo>
                  <a:pt x="47" y="28"/>
                </a:lnTo>
                <a:lnTo>
                  <a:pt x="46" y="25"/>
                </a:lnTo>
                <a:lnTo>
                  <a:pt x="45" y="22"/>
                </a:lnTo>
                <a:lnTo>
                  <a:pt x="42" y="21"/>
                </a:lnTo>
                <a:lnTo>
                  <a:pt x="41" y="18"/>
                </a:lnTo>
                <a:lnTo>
                  <a:pt x="38" y="16"/>
                </a:lnTo>
                <a:lnTo>
                  <a:pt x="37" y="14"/>
                </a:lnTo>
                <a:lnTo>
                  <a:pt x="34" y="12"/>
                </a:lnTo>
                <a:lnTo>
                  <a:pt x="32" y="11"/>
                </a:lnTo>
                <a:lnTo>
                  <a:pt x="29" y="9"/>
                </a:lnTo>
                <a:lnTo>
                  <a:pt x="28" y="8"/>
                </a:lnTo>
                <a:lnTo>
                  <a:pt x="25" y="7"/>
                </a:lnTo>
                <a:lnTo>
                  <a:pt x="23" y="5"/>
                </a:lnTo>
                <a:lnTo>
                  <a:pt x="20" y="4"/>
                </a:lnTo>
                <a:lnTo>
                  <a:pt x="17" y="2"/>
                </a:lnTo>
                <a:lnTo>
                  <a:pt x="15" y="2"/>
                </a:lnTo>
                <a:lnTo>
                  <a:pt x="11" y="1"/>
                </a:lnTo>
                <a:lnTo>
                  <a:pt x="8" y="1"/>
                </a:lnTo>
                <a:lnTo>
                  <a:pt x="6" y="0"/>
                </a:lnTo>
                <a:lnTo>
                  <a:pt x="3"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255" name="Freeform 173"/>
          <p:cNvSpPr>
            <a:spLocks/>
          </p:cNvSpPr>
          <p:nvPr/>
        </p:nvSpPr>
        <p:spPr bwMode="auto">
          <a:xfrm>
            <a:off x="4846638" y="4976813"/>
            <a:ext cx="93662" cy="96837"/>
          </a:xfrm>
          <a:custGeom>
            <a:avLst/>
            <a:gdLst>
              <a:gd name="T0" fmla="*/ 12 w 59"/>
              <a:gd name="T1" fmla="*/ 59 h 61"/>
              <a:gd name="T2" fmla="*/ 12 w 59"/>
              <a:gd name="T3" fmla="*/ 54 h 61"/>
              <a:gd name="T4" fmla="*/ 14 w 59"/>
              <a:gd name="T5" fmla="*/ 49 h 61"/>
              <a:gd name="T6" fmla="*/ 15 w 59"/>
              <a:gd name="T7" fmla="*/ 44 h 61"/>
              <a:gd name="T8" fmla="*/ 16 w 59"/>
              <a:gd name="T9" fmla="*/ 40 h 61"/>
              <a:gd name="T10" fmla="*/ 19 w 59"/>
              <a:gd name="T11" fmla="*/ 36 h 61"/>
              <a:gd name="T12" fmla="*/ 21 w 59"/>
              <a:gd name="T13" fmla="*/ 32 h 61"/>
              <a:gd name="T14" fmla="*/ 24 w 59"/>
              <a:gd name="T15" fmla="*/ 28 h 61"/>
              <a:gd name="T16" fmla="*/ 28 w 59"/>
              <a:gd name="T17" fmla="*/ 25 h 61"/>
              <a:gd name="T18" fmla="*/ 31 w 59"/>
              <a:gd name="T19" fmla="*/ 22 h 61"/>
              <a:gd name="T20" fmla="*/ 35 w 59"/>
              <a:gd name="T21" fmla="*/ 19 h 61"/>
              <a:gd name="T22" fmla="*/ 38 w 59"/>
              <a:gd name="T23" fmla="*/ 16 h 61"/>
              <a:gd name="T24" fmla="*/ 42 w 59"/>
              <a:gd name="T25" fmla="*/ 15 h 61"/>
              <a:gd name="T26" fmla="*/ 48 w 59"/>
              <a:gd name="T27" fmla="*/ 14 h 61"/>
              <a:gd name="T28" fmla="*/ 52 w 59"/>
              <a:gd name="T29" fmla="*/ 12 h 61"/>
              <a:gd name="T30" fmla="*/ 57 w 59"/>
              <a:gd name="T31" fmla="*/ 12 h 61"/>
              <a:gd name="T32" fmla="*/ 59 w 59"/>
              <a:gd name="T33" fmla="*/ 0 h 61"/>
              <a:gd name="T34" fmla="*/ 53 w 59"/>
              <a:gd name="T35" fmla="*/ 0 h 61"/>
              <a:gd name="T36" fmla="*/ 48 w 59"/>
              <a:gd name="T37" fmla="*/ 1 h 61"/>
              <a:gd name="T38" fmla="*/ 41 w 59"/>
              <a:gd name="T39" fmla="*/ 2 h 61"/>
              <a:gd name="T40" fmla="*/ 36 w 59"/>
              <a:gd name="T41" fmla="*/ 5 h 61"/>
              <a:gd name="T42" fmla="*/ 32 w 59"/>
              <a:gd name="T43" fmla="*/ 8 h 61"/>
              <a:gd name="T44" fmla="*/ 27 w 59"/>
              <a:gd name="T45" fmla="*/ 11 h 61"/>
              <a:gd name="T46" fmla="*/ 23 w 59"/>
              <a:gd name="T47" fmla="*/ 14 h 61"/>
              <a:gd name="T48" fmla="*/ 17 w 59"/>
              <a:gd name="T49" fmla="*/ 18 h 61"/>
              <a:gd name="T50" fmla="*/ 15 w 59"/>
              <a:gd name="T51" fmla="*/ 22 h 61"/>
              <a:gd name="T52" fmla="*/ 11 w 59"/>
              <a:gd name="T53" fmla="*/ 28 h 61"/>
              <a:gd name="T54" fmla="*/ 8 w 59"/>
              <a:gd name="T55" fmla="*/ 32 h 61"/>
              <a:gd name="T56" fmla="*/ 6 w 59"/>
              <a:gd name="T57" fmla="*/ 37 h 61"/>
              <a:gd name="T58" fmla="*/ 3 w 59"/>
              <a:gd name="T59" fmla="*/ 43 h 61"/>
              <a:gd name="T60" fmla="*/ 2 w 59"/>
              <a:gd name="T61" fmla="*/ 49 h 61"/>
              <a:gd name="T62" fmla="*/ 2 w 59"/>
              <a:gd name="T63" fmla="*/ 56 h 61"/>
              <a:gd name="T64" fmla="*/ 0 w 59"/>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1"/>
              <a:gd name="T101" fmla="*/ 59 w 59"/>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1">
                <a:moveTo>
                  <a:pt x="12" y="61"/>
                </a:moveTo>
                <a:lnTo>
                  <a:pt x="12" y="59"/>
                </a:lnTo>
                <a:lnTo>
                  <a:pt x="12" y="57"/>
                </a:lnTo>
                <a:lnTo>
                  <a:pt x="12" y="54"/>
                </a:lnTo>
                <a:lnTo>
                  <a:pt x="14" y="52"/>
                </a:lnTo>
                <a:lnTo>
                  <a:pt x="14" y="49"/>
                </a:lnTo>
                <a:lnTo>
                  <a:pt x="14" y="47"/>
                </a:lnTo>
                <a:lnTo>
                  <a:pt x="15" y="44"/>
                </a:lnTo>
                <a:lnTo>
                  <a:pt x="16" y="42"/>
                </a:lnTo>
                <a:lnTo>
                  <a:pt x="16" y="40"/>
                </a:lnTo>
                <a:lnTo>
                  <a:pt x="17" y="37"/>
                </a:lnTo>
                <a:lnTo>
                  <a:pt x="19" y="36"/>
                </a:lnTo>
                <a:lnTo>
                  <a:pt x="20" y="33"/>
                </a:lnTo>
                <a:lnTo>
                  <a:pt x="21" y="32"/>
                </a:lnTo>
                <a:lnTo>
                  <a:pt x="23" y="30"/>
                </a:lnTo>
                <a:lnTo>
                  <a:pt x="24" y="28"/>
                </a:lnTo>
                <a:lnTo>
                  <a:pt x="25" y="26"/>
                </a:lnTo>
                <a:lnTo>
                  <a:pt x="28" y="25"/>
                </a:lnTo>
                <a:lnTo>
                  <a:pt x="29" y="23"/>
                </a:lnTo>
                <a:lnTo>
                  <a:pt x="31" y="22"/>
                </a:lnTo>
                <a:lnTo>
                  <a:pt x="33" y="21"/>
                </a:lnTo>
                <a:lnTo>
                  <a:pt x="35" y="19"/>
                </a:lnTo>
                <a:lnTo>
                  <a:pt x="37" y="18"/>
                </a:lnTo>
                <a:lnTo>
                  <a:pt x="38" y="16"/>
                </a:lnTo>
                <a:lnTo>
                  <a:pt x="41" y="15"/>
                </a:lnTo>
                <a:lnTo>
                  <a:pt x="42" y="15"/>
                </a:lnTo>
                <a:lnTo>
                  <a:pt x="45" y="14"/>
                </a:lnTo>
                <a:lnTo>
                  <a:pt x="48" y="14"/>
                </a:lnTo>
                <a:lnTo>
                  <a:pt x="49" y="12"/>
                </a:lnTo>
                <a:lnTo>
                  <a:pt x="52" y="12"/>
                </a:lnTo>
                <a:lnTo>
                  <a:pt x="54" y="12"/>
                </a:lnTo>
                <a:lnTo>
                  <a:pt x="57" y="12"/>
                </a:lnTo>
                <a:lnTo>
                  <a:pt x="59" y="12"/>
                </a:lnTo>
                <a:lnTo>
                  <a:pt x="59" y="0"/>
                </a:lnTo>
                <a:lnTo>
                  <a:pt x="55" y="0"/>
                </a:lnTo>
                <a:lnTo>
                  <a:pt x="53" y="0"/>
                </a:lnTo>
                <a:lnTo>
                  <a:pt x="50" y="1"/>
                </a:lnTo>
                <a:lnTo>
                  <a:pt x="48" y="1"/>
                </a:lnTo>
                <a:lnTo>
                  <a:pt x="45" y="2"/>
                </a:lnTo>
                <a:lnTo>
                  <a:pt x="41" y="2"/>
                </a:lnTo>
                <a:lnTo>
                  <a:pt x="38" y="4"/>
                </a:lnTo>
                <a:lnTo>
                  <a:pt x="36" y="5"/>
                </a:lnTo>
                <a:lnTo>
                  <a:pt x="33" y="7"/>
                </a:lnTo>
                <a:lnTo>
                  <a:pt x="32" y="8"/>
                </a:lnTo>
                <a:lnTo>
                  <a:pt x="29" y="9"/>
                </a:lnTo>
                <a:lnTo>
                  <a:pt x="27" y="11"/>
                </a:lnTo>
                <a:lnTo>
                  <a:pt x="24" y="12"/>
                </a:lnTo>
                <a:lnTo>
                  <a:pt x="23" y="14"/>
                </a:lnTo>
                <a:lnTo>
                  <a:pt x="20" y="16"/>
                </a:lnTo>
                <a:lnTo>
                  <a:pt x="17" y="18"/>
                </a:lnTo>
                <a:lnTo>
                  <a:pt x="16" y="21"/>
                </a:lnTo>
                <a:lnTo>
                  <a:pt x="15" y="22"/>
                </a:lnTo>
                <a:lnTo>
                  <a:pt x="12" y="25"/>
                </a:lnTo>
                <a:lnTo>
                  <a:pt x="11" y="28"/>
                </a:lnTo>
                <a:lnTo>
                  <a:pt x="10" y="29"/>
                </a:lnTo>
                <a:lnTo>
                  <a:pt x="8" y="32"/>
                </a:lnTo>
                <a:lnTo>
                  <a:pt x="7" y="35"/>
                </a:lnTo>
                <a:lnTo>
                  <a:pt x="6" y="37"/>
                </a:lnTo>
                <a:lnTo>
                  <a:pt x="4" y="40"/>
                </a:lnTo>
                <a:lnTo>
                  <a:pt x="3" y="43"/>
                </a:lnTo>
                <a:lnTo>
                  <a:pt x="3" y="46"/>
                </a:lnTo>
                <a:lnTo>
                  <a:pt x="2" y="49"/>
                </a:lnTo>
                <a:lnTo>
                  <a:pt x="2" y="53"/>
                </a:lnTo>
                <a:lnTo>
                  <a:pt x="2" y="56"/>
                </a:lnTo>
                <a:lnTo>
                  <a:pt x="0" y="59"/>
                </a:lnTo>
                <a:lnTo>
                  <a:pt x="0" y="61"/>
                </a:lnTo>
                <a:lnTo>
                  <a:pt x="12" y="61"/>
                </a:lnTo>
                <a:close/>
              </a:path>
            </a:pathLst>
          </a:custGeom>
          <a:solidFill>
            <a:schemeClr val="tx1"/>
          </a:solidFill>
          <a:ln w="9525">
            <a:solidFill>
              <a:schemeClr val="tx1"/>
            </a:solidFill>
            <a:round/>
            <a:headEnd/>
            <a:tailEnd/>
          </a:ln>
        </p:spPr>
        <p:txBody>
          <a:bodyPr/>
          <a:lstStyle/>
          <a:p>
            <a:endParaRPr lang="en-US"/>
          </a:p>
        </p:txBody>
      </p:sp>
      <p:sp>
        <p:nvSpPr>
          <p:cNvPr id="46256" name="Freeform 174"/>
          <p:cNvSpPr>
            <a:spLocks/>
          </p:cNvSpPr>
          <p:nvPr/>
        </p:nvSpPr>
        <p:spPr bwMode="auto">
          <a:xfrm>
            <a:off x="4683125" y="4976813"/>
            <a:ext cx="92075" cy="96837"/>
          </a:xfrm>
          <a:custGeom>
            <a:avLst/>
            <a:gdLst>
              <a:gd name="T0" fmla="*/ 54 w 58"/>
              <a:gd name="T1" fmla="*/ 0 h 61"/>
              <a:gd name="T2" fmla="*/ 48 w 58"/>
              <a:gd name="T3" fmla="*/ 1 h 61"/>
              <a:gd name="T4" fmla="*/ 43 w 58"/>
              <a:gd name="T5" fmla="*/ 2 h 61"/>
              <a:gd name="T6" fmla="*/ 38 w 58"/>
              <a:gd name="T7" fmla="*/ 4 h 61"/>
              <a:gd name="T8" fmla="*/ 33 w 58"/>
              <a:gd name="T9" fmla="*/ 7 h 61"/>
              <a:gd name="T10" fmla="*/ 28 w 58"/>
              <a:gd name="T11" fmla="*/ 9 h 61"/>
              <a:gd name="T12" fmla="*/ 22 w 58"/>
              <a:gd name="T13" fmla="*/ 12 h 61"/>
              <a:gd name="T14" fmla="*/ 18 w 58"/>
              <a:gd name="T15" fmla="*/ 16 h 61"/>
              <a:gd name="T16" fmla="*/ 14 w 58"/>
              <a:gd name="T17" fmla="*/ 21 h 61"/>
              <a:gd name="T18" fmla="*/ 11 w 58"/>
              <a:gd name="T19" fmla="*/ 25 h 61"/>
              <a:gd name="T20" fmla="*/ 8 w 58"/>
              <a:gd name="T21" fmla="*/ 29 h 61"/>
              <a:gd name="T22" fmla="*/ 5 w 58"/>
              <a:gd name="T23" fmla="*/ 35 h 61"/>
              <a:gd name="T24" fmla="*/ 3 w 58"/>
              <a:gd name="T25" fmla="*/ 40 h 61"/>
              <a:gd name="T26" fmla="*/ 1 w 58"/>
              <a:gd name="T27" fmla="*/ 46 h 61"/>
              <a:gd name="T28" fmla="*/ 0 w 58"/>
              <a:gd name="T29" fmla="*/ 53 h 61"/>
              <a:gd name="T30" fmla="*/ 0 w 58"/>
              <a:gd name="T31" fmla="*/ 59 h 61"/>
              <a:gd name="T32" fmla="*/ 11 w 58"/>
              <a:gd name="T33" fmla="*/ 61 h 61"/>
              <a:gd name="T34" fmla="*/ 11 w 58"/>
              <a:gd name="T35" fmla="*/ 57 h 61"/>
              <a:gd name="T36" fmla="*/ 12 w 58"/>
              <a:gd name="T37" fmla="*/ 52 h 61"/>
              <a:gd name="T38" fmla="*/ 13 w 58"/>
              <a:gd name="T39" fmla="*/ 47 h 61"/>
              <a:gd name="T40" fmla="*/ 14 w 58"/>
              <a:gd name="T41" fmla="*/ 42 h 61"/>
              <a:gd name="T42" fmla="*/ 16 w 58"/>
              <a:gd name="T43" fmla="*/ 37 h 61"/>
              <a:gd name="T44" fmla="*/ 18 w 58"/>
              <a:gd name="T45" fmla="*/ 33 h 61"/>
              <a:gd name="T46" fmla="*/ 21 w 58"/>
              <a:gd name="T47" fmla="*/ 30 h 61"/>
              <a:gd name="T48" fmla="*/ 24 w 58"/>
              <a:gd name="T49" fmla="*/ 26 h 61"/>
              <a:gd name="T50" fmla="*/ 28 w 58"/>
              <a:gd name="T51" fmla="*/ 23 h 61"/>
              <a:gd name="T52" fmla="*/ 31 w 58"/>
              <a:gd name="T53" fmla="*/ 21 h 61"/>
              <a:gd name="T54" fmla="*/ 35 w 58"/>
              <a:gd name="T55" fmla="*/ 18 h 61"/>
              <a:gd name="T56" fmla="*/ 39 w 58"/>
              <a:gd name="T57" fmla="*/ 15 h 61"/>
              <a:gd name="T58" fmla="*/ 43 w 58"/>
              <a:gd name="T59" fmla="*/ 14 h 61"/>
              <a:gd name="T60" fmla="*/ 48 w 58"/>
              <a:gd name="T61" fmla="*/ 12 h 61"/>
              <a:gd name="T62" fmla="*/ 52 w 58"/>
              <a:gd name="T63" fmla="*/ 12 h 61"/>
              <a:gd name="T64" fmla="*/ 58 w 58"/>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0"/>
                </a:moveTo>
                <a:lnTo>
                  <a:pt x="54" y="0"/>
                </a:lnTo>
                <a:lnTo>
                  <a:pt x="51" y="0"/>
                </a:lnTo>
                <a:lnTo>
                  <a:pt x="48" y="1"/>
                </a:lnTo>
                <a:lnTo>
                  <a:pt x="46" y="1"/>
                </a:lnTo>
                <a:lnTo>
                  <a:pt x="43" y="2"/>
                </a:lnTo>
                <a:lnTo>
                  <a:pt x="41" y="2"/>
                </a:lnTo>
                <a:lnTo>
                  <a:pt x="38" y="4"/>
                </a:lnTo>
                <a:lnTo>
                  <a:pt x="35" y="5"/>
                </a:lnTo>
                <a:lnTo>
                  <a:pt x="33" y="7"/>
                </a:lnTo>
                <a:lnTo>
                  <a:pt x="30" y="8"/>
                </a:lnTo>
                <a:lnTo>
                  <a:pt x="28" y="9"/>
                </a:lnTo>
                <a:lnTo>
                  <a:pt x="25" y="11"/>
                </a:lnTo>
                <a:lnTo>
                  <a:pt x="22" y="12"/>
                </a:lnTo>
                <a:lnTo>
                  <a:pt x="21" y="14"/>
                </a:lnTo>
                <a:lnTo>
                  <a:pt x="18" y="16"/>
                </a:lnTo>
                <a:lnTo>
                  <a:pt x="17" y="18"/>
                </a:lnTo>
                <a:lnTo>
                  <a:pt x="14" y="21"/>
                </a:lnTo>
                <a:lnTo>
                  <a:pt x="13" y="22"/>
                </a:lnTo>
                <a:lnTo>
                  <a:pt x="11" y="25"/>
                </a:lnTo>
                <a:lnTo>
                  <a:pt x="9" y="28"/>
                </a:lnTo>
                <a:lnTo>
                  <a:pt x="8" y="29"/>
                </a:lnTo>
                <a:lnTo>
                  <a:pt x="7" y="32"/>
                </a:lnTo>
                <a:lnTo>
                  <a:pt x="5" y="35"/>
                </a:lnTo>
                <a:lnTo>
                  <a:pt x="4" y="37"/>
                </a:lnTo>
                <a:lnTo>
                  <a:pt x="3" y="40"/>
                </a:lnTo>
                <a:lnTo>
                  <a:pt x="3" y="43"/>
                </a:lnTo>
                <a:lnTo>
                  <a:pt x="1" y="46"/>
                </a:lnTo>
                <a:lnTo>
                  <a:pt x="1" y="49"/>
                </a:lnTo>
                <a:lnTo>
                  <a:pt x="0" y="53"/>
                </a:lnTo>
                <a:lnTo>
                  <a:pt x="0" y="56"/>
                </a:lnTo>
                <a:lnTo>
                  <a:pt x="0" y="59"/>
                </a:lnTo>
                <a:lnTo>
                  <a:pt x="0" y="61"/>
                </a:lnTo>
                <a:lnTo>
                  <a:pt x="11" y="61"/>
                </a:lnTo>
                <a:lnTo>
                  <a:pt x="11" y="59"/>
                </a:lnTo>
                <a:lnTo>
                  <a:pt x="11" y="57"/>
                </a:lnTo>
                <a:lnTo>
                  <a:pt x="11" y="54"/>
                </a:lnTo>
                <a:lnTo>
                  <a:pt x="12" y="52"/>
                </a:lnTo>
                <a:lnTo>
                  <a:pt x="12" y="49"/>
                </a:lnTo>
                <a:lnTo>
                  <a:pt x="13" y="47"/>
                </a:lnTo>
                <a:lnTo>
                  <a:pt x="13" y="44"/>
                </a:lnTo>
                <a:lnTo>
                  <a:pt x="14" y="42"/>
                </a:lnTo>
                <a:lnTo>
                  <a:pt x="16" y="40"/>
                </a:lnTo>
                <a:lnTo>
                  <a:pt x="16" y="37"/>
                </a:lnTo>
                <a:lnTo>
                  <a:pt x="17" y="36"/>
                </a:lnTo>
                <a:lnTo>
                  <a:pt x="18" y="33"/>
                </a:lnTo>
                <a:lnTo>
                  <a:pt x="20" y="32"/>
                </a:lnTo>
                <a:lnTo>
                  <a:pt x="21" y="30"/>
                </a:lnTo>
                <a:lnTo>
                  <a:pt x="22" y="28"/>
                </a:lnTo>
                <a:lnTo>
                  <a:pt x="24" y="26"/>
                </a:lnTo>
                <a:lnTo>
                  <a:pt x="26" y="25"/>
                </a:lnTo>
                <a:lnTo>
                  <a:pt x="28" y="23"/>
                </a:lnTo>
                <a:lnTo>
                  <a:pt x="29" y="22"/>
                </a:lnTo>
                <a:lnTo>
                  <a:pt x="31" y="21"/>
                </a:lnTo>
                <a:lnTo>
                  <a:pt x="33" y="19"/>
                </a:lnTo>
                <a:lnTo>
                  <a:pt x="35" y="18"/>
                </a:lnTo>
                <a:lnTo>
                  <a:pt x="37" y="16"/>
                </a:lnTo>
                <a:lnTo>
                  <a:pt x="39" y="15"/>
                </a:lnTo>
                <a:lnTo>
                  <a:pt x="41" y="15"/>
                </a:lnTo>
                <a:lnTo>
                  <a:pt x="43" y="14"/>
                </a:lnTo>
                <a:lnTo>
                  <a:pt x="46" y="14"/>
                </a:lnTo>
                <a:lnTo>
                  <a:pt x="48" y="12"/>
                </a:lnTo>
                <a:lnTo>
                  <a:pt x="50" y="12"/>
                </a:lnTo>
                <a:lnTo>
                  <a:pt x="52" y="12"/>
                </a:lnTo>
                <a:lnTo>
                  <a:pt x="55" y="12"/>
                </a:lnTo>
                <a:lnTo>
                  <a:pt x="58" y="12"/>
                </a:lnTo>
                <a:lnTo>
                  <a:pt x="58" y="0"/>
                </a:lnTo>
                <a:close/>
              </a:path>
            </a:pathLst>
          </a:custGeom>
          <a:solidFill>
            <a:schemeClr val="tx1"/>
          </a:solidFill>
          <a:ln w="9525">
            <a:solidFill>
              <a:schemeClr val="tx1"/>
            </a:solidFill>
            <a:round/>
            <a:headEnd/>
            <a:tailEnd/>
          </a:ln>
        </p:spPr>
        <p:txBody>
          <a:bodyPr/>
          <a:lstStyle/>
          <a:p>
            <a:endParaRPr lang="en-US"/>
          </a:p>
        </p:txBody>
      </p:sp>
      <p:sp>
        <p:nvSpPr>
          <p:cNvPr id="46257" name="Freeform 175"/>
          <p:cNvSpPr>
            <a:spLocks/>
          </p:cNvSpPr>
          <p:nvPr/>
        </p:nvSpPr>
        <p:spPr bwMode="auto">
          <a:xfrm>
            <a:off x="4775200" y="4976813"/>
            <a:ext cx="90488" cy="96837"/>
          </a:xfrm>
          <a:custGeom>
            <a:avLst/>
            <a:gdLst>
              <a:gd name="T0" fmla="*/ 57 w 57"/>
              <a:gd name="T1" fmla="*/ 59 h 61"/>
              <a:gd name="T2" fmla="*/ 56 w 57"/>
              <a:gd name="T3" fmla="*/ 53 h 61"/>
              <a:gd name="T4" fmla="*/ 55 w 57"/>
              <a:gd name="T5" fmla="*/ 46 h 61"/>
              <a:gd name="T6" fmla="*/ 53 w 57"/>
              <a:gd name="T7" fmla="*/ 40 h 61"/>
              <a:gd name="T8" fmla="*/ 51 w 57"/>
              <a:gd name="T9" fmla="*/ 35 h 61"/>
              <a:gd name="T10" fmla="*/ 48 w 57"/>
              <a:gd name="T11" fmla="*/ 29 h 61"/>
              <a:gd name="T12" fmla="*/ 45 w 57"/>
              <a:gd name="T13" fmla="*/ 25 h 61"/>
              <a:gd name="T14" fmla="*/ 42 w 57"/>
              <a:gd name="T15" fmla="*/ 21 h 61"/>
              <a:gd name="T16" fmla="*/ 38 w 57"/>
              <a:gd name="T17" fmla="*/ 16 h 61"/>
              <a:gd name="T18" fmla="*/ 34 w 57"/>
              <a:gd name="T19" fmla="*/ 12 h 61"/>
              <a:gd name="T20" fmla="*/ 30 w 57"/>
              <a:gd name="T21" fmla="*/ 9 h 61"/>
              <a:gd name="T22" fmla="*/ 25 w 57"/>
              <a:gd name="T23" fmla="*/ 7 h 61"/>
              <a:gd name="T24" fmla="*/ 19 w 57"/>
              <a:gd name="T25" fmla="*/ 4 h 61"/>
              <a:gd name="T26" fmla="*/ 14 w 57"/>
              <a:gd name="T27" fmla="*/ 2 h 61"/>
              <a:gd name="T28" fmla="*/ 8 w 57"/>
              <a:gd name="T29" fmla="*/ 1 h 61"/>
              <a:gd name="T30" fmla="*/ 2 w 57"/>
              <a:gd name="T31" fmla="*/ 0 h 61"/>
              <a:gd name="T32" fmla="*/ 0 w 57"/>
              <a:gd name="T33" fmla="*/ 12 h 61"/>
              <a:gd name="T34" fmla="*/ 4 w 57"/>
              <a:gd name="T35" fmla="*/ 12 h 61"/>
              <a:gd name="T36" fmla="*/ 9 w 57"/>
              <a:gd name="T37" fmla="*/ 12 h 61"/>
              <a:gd name="T38" fmla="*/ 13 w 57"/>
              <a:gd name="T39" fmla="*/ 14 h 61"/>
              <a:gd name="T40" fmla="*/ 18 w 57"/>
              <a:gd name="T41" fmla="*/ 15 h 61"/>
              <a:gd name="T42" fmla="*/ 22 w 57"/>
              <a:gd name="T43" fmla="*/ 18 h 61"/>
              <a:gd name="T44" fmla="*/ 26 w 57"/>
              <a:gd name="T45" fmla="*/ 21 h 61"/>
              <a:gd name="T46" fmla="*/ 28 w 57"/>
              <a:gd name="T47" fmla="*/ 23 h 61"/>
              <a:gd name="T48" fmla="*/ 32 w 57"/>
              <a:gd name="T49" fmla="*/ 26 h 61"/>
              <a:gd name="T50" fmla="*/ 35 w 57"/>
              <a:gd name="T51" fmla="*/ 30 h 61"/>
              <a:gd name="T52" fmla="*/ 38 w 57"/>
              <a:gd name="T53" fmla="*/ 33 h 61"/>
              <a:gd name="T54" fmla="*/ 40 w 57"/>
              <a:gd name="T55" fmla="*/ 37 h 61"/>
              <a:gd name="T56" fmla="*/ 43 w 57"/>
              <a:gd name="T57" fmla="*/ 42 h 61"/>
              <a:gd name="T58" fmla="*/ 44 w 57"/>
              <a:gd name="T59" fmla="*/ 47 h 61"/>
              <a:gd name="T60" fmla="*/ 45 w 57"/>
              <a:gd name="T61" fmla="*/ 52 h 61"/>
              <a:gd name="T62" fmla="*/ 45 w 57"/>
              <a:gd name="T63" fmla="*/ 57 h 61"/>
              <a:gd name="T64" fmla="*/ 45 w 57"/>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61"/>
                </a:moveTo>
                <a:lnTo>
                  <a:pt x="57" y="59"/>
                </a:lnTo>
                <a:lnTo>
                  <a:pt x="57" y="56"/>
                </a:lnTo>
                <a:lnTo>
                  <a:pt x="56" y="53"/>
                </a:lnTo>
                <a:lnTo>
                  <a:pt x="56" y="49"/>
                </a:lnTo>
                <a:lnTo>
                  <a:pt x="55" y="46"/>
                </a:lnTo>
                <a:lnTo>
                  <a:pt x="55" y="43"/>
                </a:lnTo>
                <a:lnTo>
                  <a:pt x="53" y="40"/>
                </a:lnTo>
                <a:lnTo>
                  <a:pt x="52" y="37"/>
                </a:lnTo>
                <a:lnTo>
                  <a:pt x="51" y="35"/>
                </a:lnTo>
                <a:lnTo>
                  <a:pt x="49" y="32"/>
                </a:lnTo>
                <a:lnTo>
                  <a:pt x="48" y="29"/>
                </a:lnTo>
                <a:lnTo>
                  <a:pt x="47" y="28"/>
                </a:lnTo>
                <a:lnTo>
                  <a:pt x="45" y="25"/>
                </a:lnTo>
                <a:lnTo>
                  <a:pt x="44" y="22"/>
                </a:lnTo>
                <a:lnTo>
                  <a:pt x="42" y="21"/>
                </a:lnTo>
                <a:lnTo>
                  <a:pt x="40" y="18"/>
                </a:lnTo>
                <a:lnTo>
                  <a:pt x="38" y="16"/>
                </a:lnTo>
                <a:lnTo>
                  <a:pt x="36" y="14"/>
                </a:lnTo>
                <a:lnTo>
                  <a:pt x="34" y="12"/>
                </a:lnTo>
                <a:lnTo>
                  <a:pt x="31" y="11"/>
                </a:lnTo>
                <a:lnTo>
                  <a:pt x="30" y="9"/>
                </a:lnTo>
                <a:lnTo>
                  <a:pt x="27" y="8"/>
                </a:lnTo>
                <a:lnTo>
                  <a:pt x="25" y="7"/>
                </a:lnTo>
                <a:lnTo>
                  <a:pt x="22" y="5"/>
                </a:lnTo>
                <a:lnTo>
                  <a:pt x="19" y="4"/>
                </a:lnTo>
                <a:lnTo>
                  <a:pt x="17" y="2"/>
                </a:lnTo>
                <a:lnTo>
                  <a:pt x="14" y="2"/>
                </a:lnTo>
                <a:lnTo>
                  <a:pt x="11" y="1"/>
                </a:lnTo>
                <a:lnTo>
                  <a:pt x="8" y="1"/>
                </a:lnTo>
                <a:lnTo>
                  <a:pt x="5" y="0"/>
                </a:lnTo>
                <a:lnTo>
                  <a:pt x="2" y="0"/>
                </a:lnTo>
                <a:lnTo>
                  <a:pt x="0" y="0"/>
                </a:lnTo>
                <a:lnTo>
                  <a:pt x="0" y="12"/>
                </a:lnTo>
                <a:lnTo>
                  <a:pt x="2" y="12"/>
                </a:lnTo>
                <a:lnTo>
                  <a:pt x="4" y="12"/>
                </a:lnTo>
                <a:lnTo>
                  <a:pt x="6" y="12"/>
                </a:lnTo>
                <a:lnTo>
                  <a:pt x="9" y="12"/>
                </a:lnTo>
                <a:lnTo>
                  <a:pt x="11" y="14"/>
                </a:lnTo>
                <a:lnTo>
                  <a:pt x="13" y="14"/>
                </a:lnTo>
                <a:lnTo>
                  <a:pt x="15" y="15"/>
                </a:lnTo>
                <a:lnTo>
                  <a:pt x="18" y="15"/>
                </a:lnTo>
                <a:lnTo>
                  <a:pt x="19" y="16"/>
                </a:lnTo>
                <a:lnTo>
                  <a:pt x="22" y="18"/>
                </a:lnTo>
                <a:lnTo>
                  <a:pt x="23" y="19"/>
                </a:lnTo>
                <a:lnTo>
                  <a:pt x="26" y="21"/>
                </a:lnTo>
                <a:lnTo>
                  <a:pt x="27" y="22"/>
                </a:lnTo>
                <a:lnTo>
                  <a:pt x="28" y="23"/>
                </a:lnTo>
                <a:lnTo>
                  <a:pt x="31" y="25"/>
                </a:lnTo>
                <a:lnTo>
                  <a:pt x="32" y="26"/>
                </a:lnTo>
                <a:lnTo>
                  <a:pt x="34" y="28"/>
                </a:lnTo>
                <a:lnTo>
                  <a:pt x="35" y="30"/>
                </a:lnTo>
                <a:lnTo>
                  <a:pt x="36" y="32"/>
                </a:lnTo>
                <a:lnTo>
                  <a:pt x="38" y="33"/>
                </a:lnTo>
                <a:lnTo>
                  <a:pt x="39" y="36"/>
                </a:lnTo>
                <a:lnTo>
                  <a:pt x="40" y="37"/>
                </a:lnTo>
                <a:lnTo>
                  <a:pt x="42" y="40"/>
                </a:lnTo>
                <a:lnTo>
                  <a:pt x="43" y="42"/>
                </a:lnTo>
                <a:lnTo>
                  <a:pt x="43" y="44"/>
                </a:lnTo>
                <a:lnTo>
                  <a:pt x="44" y="47"/>
                </a:lnTo>
                <a:lnTo>
                  <a:pt x="44" y="49"/>
                </a:lnTo>
                <a:lnTo>
                  <a:pt x="45" y="52"/>
                </a:lnTo>
                <a:lnTo>
                  <a:pt x="45" y="54"/>
                </a:lnTo>
                <a:lnTo>
                  <a:pt x="45" y="57"/>
                </a:lnTo>
                <a:lnTo>
                  <a:pt x="45" y="59"/>
                </a:lnTo>
                <a:lnTo>
                  <a:pt x="45" y="61"/>
                </a:lnTo>
                <a:lnTo>
                  <a:pt x="57" y="61"/>
                </a:lnTo>
                <a:close/>
              </a:path>
            </a:pathLst>
          </a:custGeom>
          <a:solidFill>
            <a:schemeClr val="tx1"/>
          </a:solidFill>
          <a:ln w="9525">
            <a:solidFill>
              <a:schemeClr val="tx1"/>
            </a:solidFill>
            <a:round/>
            <a:headEnd/>
            <a:tailEnd/>
          </a:ln>
        </p:spPr>
        <p:txBody>
          <a:bodyPr/>
          <a:lstStyle/>
          <a:p>
            <a:endParaRPr lang="en-US"/>
          </a:p>
        </p:txBody>
      </p:sp>
      <p:sp>
        <p:nvSpPr>
          <p:cNvPr id="46258" name="Freeform 176"/>
          <p:cNvSpPr>
            <a:spLocks/>
          </p:cNvSpPr>
          <p:nvPr/>
        </p:nvSpPr>
        <p:spPr bwMode="auto">
          <a:xfrm>
            <a:off x="4608513" y="4976813"/>
            <a:ext cx="92075" cy="96837"/>
          </a:xfrm>
          <a:custGeom>
            <a:avLst/>
            <a:gdLst>
              <a:gd name="T0" fmla="*/ 3 w 58"/>
              <a:gd name="T1" fmla="*/ 12 h 61"/>
              <a:gd name="T2" fmla="*/ 6 w 58"/>
              <a:gd name="T3" fmla="*/ 12 h 61"/>
              <a:gd name="T4" fmla="*/ 12 w 58"/>
              <a:gd name="T5" fmla="*/ 14 h 61"/>
              <a:gd name="T6" fmla="*/ 16 w 58"/>
              <a:gd name="T7" fmla="*/ 15 h 61"/>
              <a:gd name="T8" fmla="*/ 20 w 58"/>
              <a:gd name="T9" fmla="*/ 16 h 61"/>
              <a:gd name="T10" fmla="*/ 24 w 58"/>
              <a:gd name="T11" fmla="*/ 19 h 61"/>
              <a:gd name="T12" fmla="*/ 27 w 58"/>
              <a:gd name="T13" fmla="*/ 22 h 61"/>
              <a:gd name="T14" fmla="*/ 31 w 58"/>
              <a:gd name="T15" fmla="*/ 25 h 61"/>
              <a:gd name="T16" fmla="*/ 34 w 58"/>
              <a:gd name="T17" fmla="*/ 28 h 61"/>
              <a:gd name="T18" fmla="*/ 38 w 58"/>
              <a:gd name="T19" fmla="*/ 32 h 61"/>
              <a:gd name="T20" fmla="*/ 39 w 58"/>
              <a:gd name="T21" fmla="*/ 36 h 61"/>
              <a:gd name="T22" fmla="*/ 42 w 58"/>
              <a:gd name="T23" fmla="*/ 40 h 61"/>
              <a:gd name="T24" fmla="*/ 43 w 58"/>
              <a:gd name="T25" fmla="*/ 44 h 61"/>
              <a:gd name="T26" fmla="*/ 44 w 58"/>
              <a:gd name="T27" fmla="*/ 49 h 61"/>
              <a:gd name="T28" fmla="*/ 46 w 58"/>
              <a:gd name="T29" fmla="*/ 54 h 61"/>
              <a:gd name="T30" fmla="*/ 47 w 58"/>
              <a:gd name="T31" fmla="*/ 59 h 61"/>
              <a:gd name="T32" fmla="*/ 58 w 58"/>
              <a:gd name="T33" fmla="*/ 61 h 61"/>
              <a:gd name="T34" fmla="*/ 58 w 58"/>
              <a:gd name="T35" fmla="*/ 56 h 61"/>
              <a:gd name="T36" fmla="*/ 56 w 58"/>
              <a:gd name="T37" fmla="*/ 49 h 61"/>
              <a:gd name="T38" fmla="*/ 55 w 58"/>
              <a:gd name="T39" fmla="*/ 43 h 61"/>
              <a:gd name="T40" fmla="*/ 54 w 58"/>
              <a:gd name="T41" fmla="*/ 37 h 61"/>
              <a:gd name="T42" fmla="*/ 51 w 58"/>
              <a:gd name="T43" fmla="*/ 32 h 61"/>
              <a:gd name="T44" fmla="*/ 47 w 58"/>
              <a:gd name="T45" fmla="*/ 28 h 61"/>
              <a:gd name="T46" fmla="*/ 44 w 58"/>
              <a:gd name="T47" fmla="*/ 22 h 61"/>
              <a:gd name="T48" fmla="*/ 41 w 58"/>
              <a:gd name="T49" fmla="*/ 18 h 61"/>
              <a:gd name="T50" fmla="*/ 37 w 58"/>
              <a:gd name="T51" fmla="*/ 14 h 61"/>
              <a:gd name="T52" fmla="*/ 33 w 58"/>
              <a:gd name="T53" fmla="*/ 11 h 61"/>
              <a:gd name="T54" fmla="*/ 27 w 58"/>
              <a:gd name="T55" fmla="*/ 8 h 61"/>
              <a:gd name="T56" fmla="*/ 22 w 58"/>
              <a:gd name="T57" fmla="*/ 5 h 61"/>
              <a:gd name="T58" fmla="*/ 17 w 58"/>
              <a:gd name="T59" fmla="*/ 2 h 61"/>
              <a:gd name="T60" fmla="*/ 12 w 58"/>
              <a:gd name="T61" fmla="*/ 1 h 61"/>
              <a:gd name="T62" fmla="*/ 5 w 58"/>
              <a:gd name="T63" fmla="*/ 0 h 61"/>
              <a:gd name="T64" fmla="*/ 0 w 58"/>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0" y="12"/>
                </a:moveTo>
                <a:lnTo>
                  <a:pt x="3" y="12"/>
                </a:lnTo>
                <a:lnTo>
                  <a:pt x="5" y="12"/>
                </a:lnTo>
                <a:lnTo>
                  <a:pt x="6" y="12"/>
                </a:lnTo>
                <a:lnTo>
                  <a:pt x="9" y="12"/>
                </a:lnTo>
                <a:lnTo>
                  <a:pt x="12" y="14"/>
                </a:lnTo>
                <a:lnTo>
                  <a:pt x="13" y="14"/>
                </a:lnTo>
                <a:lnTo>
                  <a:pt x="16" y="15"/>
                </a:lnTo>
                <a:lnTo>
                  <a:pt x="18" y="15"/>
                </a:lnTo>
                <a:lnTo>
                  <a:pt x="20" y="16"/>
                </a:lnTo>
                <a:lnTo>
                  <a:pt x="22" y="18"/>
                </a:lnTo>
                <a:lnTo>
                  <a:pt x="24" y="19"/>
                </a:lnTo>
                <a:lnTo>
                  <a:pt x="26" y="21"/>
                </a:lnTo>
                <a:lnTo>
                  <a:pt x="27" y="22"/>
                </a:lnTo>
                <a:lnTo>
                  <a:pt x="30" y="23"/>
                </a:lnTo>
                <a:lnTo>
                  <a:pt x="31" y="25"/>
                </a:lnTo>
                <a:lnTo>
                  <a:pt x="33" y="26"/>
                </a:lnTo>
                <a:lnTo>
                  <a:pt x="34" y="28"/>
                </a:lnTo>
                <a:lnTo>
                  <a:pt x="35" y="30"/>
                </a:lnTo>
                <a:lnTo>
                  <a:pt x="38" y="32"/>
                </a:lnTo>
                <a:lnTo>
                  <a:pt x="38" y="33"/>
                </a:lnTo>
                <a:lnTo>
                  <a:pt x="39" y="36"/>
                </a:lnTo>
                <a:lnTo>
                  <a:pt x="41" y="37"/>
                </a:lnTo>
                <a:lnTo>
                  <a:pt x="42" y="40"/>
                </a:lnTo>
                <a:lnTo>
                  <a:pt x="43" y="42"/>
                </a:lnTo>
                <a:lnTo>
                  <a:pt x="43" y="44"/>
                </a:lnTo>
                <a:lnTo>
                  <a:pt x="44" y="47"/>
                </a:lnTo>
                <a:lnTo>
                  <a:pt x="44" y="49"/>
                </a:lnTo>
                <a:lnTo>
                  <a:pt x="46" y="52"/>
                </a:lnTo>
                <a:lnTo>
                  <a:pt x="46" y="54"/>
                </a:lnTo>
                <a:lnTo>
                  <a:pt x="46" y="57"/>
                </a:lnTo>
                <a:lnTo>
                  <a:pt x="47" y="59"/>
                </a:lnTo>
                <a:lnTo>
                  <a:pt x="47" y="61"/>
                </a:lnTo>
                <a:lnTo>
                  <a:pt x="58" y="61"/>
                </a:lnTo>
                <a:lnTo>
                  <a:pt x="58" y="59"/>
                </a:lnTo>
                <a:lnTo>
                  <a:pt x="58" y="56"/>
                </a:lnTo>
                <a:lnTo>
                  <a:pt x="56" y="53"/>
                </a:lnTo>
                <a:lnTo>
                  <a:pt x="56" y="49"/>
                </a:lnTo>
                <a:lnTo>
                  <a:pt x="56" y="46"/>
                </a:lnTo>
                <a:lnTo>
                  <a:pt x="55" y="43"/>
                </a:lnTo>
                <a:lnTo>
                  <a:pt x="54" y="40"/>
                </a:lnTo>
                <a:lnTo>
                  <a:pt x="54" y="37"/>
                </a:lnTo>
                <a:lnTo>
                  <a:pt x="52" y="35"/>
                </a:lnTo>
                <a:lnTo>
                  <a:pt x="51" y="32"/>
                </a:lnTo>
                <a:lnTo>
                  <a:pt x="50" y="29"/>
                </a:lnTo>
                <a:lnTo>
                  <a:pt x="47" y="28"/>
                </a:lnTo>
                <a:lnTo>
                  <a:pt x="46" y="25"/>
                </a:lnTo>
                <a:lnTo>
                  <a:pt x="44" y="22"/>
                </a:lnTo>
                <a:lnTo>
                  <a:pt x="43" y="21"/>
                </a:lnTo>
                <a:lnTo>
                  <a:pt x="41" y="18"/>
                </a:lnTo>
                <a:lnTo>
                  <a:pt x="39" y="16"/>
                </a:lnTo>
                <a:lnTo>
                  <a:pt x="37" y="14"/>
                </a:lnTo>
                <a:lnTo>
                  <a:pt x="34" y="12"/>
                </a:lnTo>
                <a:lnTo>
                  <a:pt x="33" y="11"/>
                </a:lnTo>
                <a:lnTo>
                  <a:pt x="30" y="9"/>
                </a:lnTo>
                <a:lnTo>
                  <a:pt x="27" y="8"/>
                </a:lnTo>
                <a:lnTo>
                  <a:pt x="25" y="7"/>
                </a:lnTo>
                <a:lnTo>
                  <a:pt x="22" y="5"/>
                </a:lnTo>
                <a:lnTo>
                  <a:pt x="20" y="4"/>
                </a:lnTo>
                <a:lnTo>
                  <a:pt x="17" y="2"/>
                </a:lnTo>
                <a:lnTo>
                  <a:pt x="14" y="2"/>
                </a:lnTo>
                <a:lnTo>
                  <a:pt x="12" y="1"/>
                </a:lnTo>
                <a:lnTo>
                  <a:pt x="9" y="1"/>
                </a:lnTo>
                <a:lnTo>
                  <a:pt x="5" y="0"/>
                </a:lnTo>
                <a:lnTo>
                  <a:pt x="3" y="0"/>
                </a:lnTo>
                <a:lnTo>
                  <a:pt x="0" y="0"/>
                </a:lnTo>
                <a:lnTo>
                  <a:pt x="0" y="12"/>
                </a:lnTo>
                <a:close/>
              </a:path>
            </a:pathLst>
          </a:custGeom>
          <a:solidFill>
            <a:schemeClr val="tx1"/>
          </a:solidFill>
          <a:ln w="9525">
            <a:solidFill>
              <a:schemeClr val="tx1"/>
            </a:solidFill>
            <a:round/>
            <a:headEnd/>
            <a:tailEnd/>
          </a:ln>
        </p:spPr>
        <p:txBody>
          <a:bodyPr/>
          <a:lstStyle/>
          <a:p>
            <a:endParaRPr lang="en-US"/>
          </a:p>
        </p:txBody>
      </p:sp>
      <p:sp>
        <p:nvSpPr>
          <p:cNvPr id="46259" name="Freeform 177"/>
          <p:cNvSpPr>
            <a:spLocks/>
          </p:cNvSpPr>
          <p:nvPr/>
        </p:nvSpPr>
        <p:spPr bwMode="auto">
          <a:xfrm>
            <a:off x="4516438" y="4976813"/>
            <a:ext cx="92075" cy="96837"/>
          </a:xfrm>
          <a:custGeom>
            <a:avLst/>
            <a:gdLst>
              <a:gd name="T0" fmla="*/ 11 w 58"/>
              <a:gd name="T1" fmla="*/ 59 h 61"/>
              <a:gd name="T2" fmla="*/ 12 w 58"/>
              <a:gd name="T3" fmla="*/ 54 h 61"/>
              <a:gd name="T4" fmla="*/ 12 w 58"/>
              <a:gd name="T5" fmla="*/ 49 h 61"/>
              <a:gd name="T6" fmla="*/ 13 w 58"/>
              <a:gd name="T7" fmla="*/ 44 h 61"/>
              <a:gd name="T8" fmla="*/ 16 w 58"/>
              <a:gd name="T9" fmla="*/ 40 h 61"/>
              <a:gd name="T10" fmla="*/ 17 w 58"/>
              <a:gd name="T11" fmla="*/ 36 h 61"/>
              <a:gd name="T12" fmla="*/ 20 w 58"/>
              <a:gd name="T13" fmla="*/ 32 h 61"/>
              <a:gd name="T14" fmla="*/ 23 w 58"/>
              <a:gd name="T15" fmla="*/ 28 h 61"/>
              <a:gd name="T16" fmla="*/ 27 w 58"/>
              <a:gd name="T17" fmla="*/ 25 h 61"/>
              <a:gd name="T18" fmla="*/ 30 w 58"/>
              <a:gd name="T19" fmla="*/ 22 h 61"/>
              <a:gd name="T20" fmla="*/ 33 w 58"/>
              <a:gd name="T21" fmla="*/ 19 h 61"/>
              <a:gd name="T22" fmla="*/ 37 w 58"/>
              <a:gd name="T23" fmla="*/ 16 h 61"/>
              <a:gd name="T24" fmla="*/ 42 w 58"/>
              <a:gd name="T25" fmla="*/ 15 h 61"/>
              <a:gd name="T26" fmla="*/ 46 w 58"/>
              <a:gd name="T27" fmla="*/ 14 h 61"/>
              <a:gd name="T28" fmla="*/ 50 w 58"/>
              <a:gd name="T29" fmla="*/ 12 h 61"/>
              <a:gd name="T30" fmla="*/ 55 w 58"/>
              <a:gd name="T31" fmla="*/ 12 h 61"/>
              <a:gd name="T32" fmla="*/ 58 w 58"/>
              <a:gd name="T33" fmla="*/ 0 h 61"/>
              <a:gd name="T34" fmla="*/ 51 w 58"/>
              <a:gd name="T35" fmla="*/ 0 h 61"/>
              <a:gd name="T36" fmla="*/ 46 w 58"/>
              <a:gd name="T37" fmla="*/ 1 h 61"/>
              <a:gd name="T38" fmla="*/ 41 w 58"/>
              <a:gd name="T39" fmla="*/ 2 h 61"/>
              <a:gd name="T40" fmla="*/ 36 w 58"/>
              <a:gd name="T41" fmla="*/ 5 h 61"/>
              <a:gd name="T42" fmla="*/ 30 w 58"/>
              <a:gd name="T43" fmla="*/ 8 h 61"/>
              <a:gd name="T44" fmla="*/ 25 w 58"/>
              <a:gd name="T45" fmla="*/ 11 h 61"/>
              <a:gd name="T46" fmla="*/ 21 w 58"/>
              <a:gd name="T47" fmla="*/ 14 h 61"/>
              <a:gd name="T48" fmla="*/ 17 w 58"/>
              <a:gd name="T49" fmla="*/ 18 h 61"/>
              <a:gd name="T50" fmla="*/ 13 w 58"/>
              <a:gd name="T51" fmla="*/ 22 h 61"/>
              <a:gd name="T52" fmla="*/ 10 w 58"/>
              <a:gd name="T53" fmla="*/ 28 h 61"/>
              <a:gd name="T54" fmla="*/ 7 w 58"/>
              <a:gd name="T55" fmla="*/ 32 h 61"/>
              <a:gd name="T56" fmla="*/ 4 w 58"/>
              <a:gd name="T57" fmla="*/ 37 h 61"/>
              <a:gd name="T58" fmla="*/ 3 w 58"/>
              <a:gd name="T59" fmla="*/ 43 h 61"/>
              <a:gd name="T60" fmla="*/ 2 w 58"/>
              <a:gd name="T61" fmla="*/ 49 h 61"/>
              <a:gd name="T62" fmla="*/ 0 w 58"/>
              <a:gd name="T63" fmla="*/ 56 h 61"/>
              <a:gd name="T64" fmla="*/ 0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11" y="61"/>
                </a:moveTo>
                <a:lnTo>
                  <a:pt x="11" y="59"/>
                </a:lnTo>
                <a:lnTo>
                  <a:pt x="11" y="57"/>
                </a:lnTo>
                <a:lnTo>
                  <a:pt x="12" y="54"/>
                </a:lnTo>
                <a:lnTo>
                  <a:pt x="12" y="52"/>
                </a:lnTo>
                <a:lnTo>
                  <a:pt x="12" y="49"/>
                </a:lnTo>
                <a:lnTo>
                  <a:pt x="13" y="47"/>
                </a:lnTo>
                <a:lnTo>
                  <a:pt x="13" y="44"/>
                </a:lnTo>
                <a:lnTo>
                  <a:pt x="15" y="42"/>
                </a:lnTo>
                <a:lnTo>
                  <a:pt x="16" y="40"/>
                </a:lnTo>
                <a:lnTo>
                  <a:pt x="16" y="37"/>
                </a:lnTo>
                <a:lnTo>
                  <a:pt x="17" y="36"/>
                </a:lnTo>
                <a:lnTo>
                  <a:pt x="19" y="33"/>
                </a:lnTo>
                <a:lnTo>
                  <a:pt x="20" y="32"/>
                </a:lnTo>
                <a:lnTo>
                  <a:pt x="21" y="30"/>
                </a:lnTo>
                <a:lnTo>
                  <a:pt x="23" y="28"/>
                </a:lnTo>
                <a:lnTo>
                  <a:pt x="25" y="26"/>
                </a:lnTo>
                <a:lnTo>
                  <a:pt x="27" y="25"/>
                </a:lnTo>
                <a:lnTo>
                  <a:pt x="28" y="23"/>
                </a:lnTo>
                <a:lnTo>
                  <a:pt x="30" y="22"/>
                </a:lnTo>
                <a:lnTo>
                  <a:pt x="32" y="21"/>
                </a:lnTo>
                <a:lnTo>
                  <a:pt x="33" y="19"/>
                </a:lnTo>
                <a:lnTo>
                  <a:pt x="36" y="18"/>
                </a:lnTo>
                <a:lnTo>
                  <a:pt x="37" y="16"/>
                </a:lnTo>
                <a:lnTo>
                  <a:pt x="40" y="15"/>
                </a:lnTo>
                <a:lnTo>
                  <a:pt x="42" y="15"/>
                </a:lnTo>
                <a:lnTo>
                  <a:pt x="44" y="14"/>
                </a:lnTo>
                <a:lnTo>
                  <a:pt x="46" y="14"/>
                </a:lnTo>
                <a:lnTo>
                  <a:pt x="49" y="12"/>
                </a:lnTo>
                <a:lnTo>
                  <a:pt x="50" y="12"/>
                </a:lnTo>
                <a:lnTo>
                  <a:pt x="53" y="12"/>
                </a:lnTo>
                <a:lnTo>
                  <a:pt x="55" y="12"/>
                </a:lnTo>
                <a:lnTo>
                  <a:pt x="58" y="12"/>
                </a:lnTo>
                <a:lnTo>
                  <a:pt x="58" y="0"/>
                </a:lnTo>
                <a:lnTo>
                  <a:pt x="55" y="0"/>
                </a:lnTo>
                <a:lnTo>
                  <a:pt x="51" y="0"/>
                </a:lnTo>
                <a:lnTo>
                  <a:pt x="49" y="1"/>
                </a:lnTo>
                <a:lnTo>
                  <a:pt x="46" y="1"/>
                </a:lnTo>
                <a:lnTo>
                  <a:pt x="44" y="2"/>
                </a:lnTo>
                <a:lnTo>
                  <a:pt x="41" y="2"/>
                </a:lnTo>
                <a:lnTo>
                  <a:pt x="38" y="4"/>
                </a:lnTo>
                <a:lnTo>
                  <a:pt x="36" y="5"/>
                </a:lnTo>
                <a:lnTo>
                  <a:pt x="33" y="7"/>
                </a:lnTo>
                <a:lnTo>
                  <a:pt x="30" y="8"/>
                </a:lnTo>
                <a:lnTo>
                  <a:pt x="28" y="9"/>
                </a:lnTo>
                <a:lnTo>
                  <a:pt x="25" y="11"/>
                </a:lnTo>
                <a:lnTo>
                  <a:pt x="24" y="12"/>
                </a:lnTo>
                <a:lnTo>
                  <a:pt x="21" y="14"/>
                </a:lnTo>
                <a:lnTo>
                  <a:pt x="19" y="16"/>
                </a:lnTo>
                <a:lnTo>
                  <a:pt x="17" y="18"/>
                </a:lnTo>
                <a:lnTo>
                  <a:pt x="15" y="21"/>
                </a:lnTo>
                <a:lnTo>
                  <a:pt x="13" y="22"/>
                </a:lnTo>
                <a:lnTo>
                  <a:pt x="12" y="25"/>
                </a:lnTo>
                <a:lnTo>
                  <a:pt x="10" y="28"/>
                </a:lnTo>
                <a:lnTo>
                  <a:pt x="8" y="29"/>
                </a:lnTo>
                <a:lnTo>
                  <a:pt x="7" y="32"/>
                </a:lnTo>
                <a:lnTo>
                  <a:pt x="6" y="35"/>
                </a:lnTo>
                <a:lnTo>
                  <a:pt x="4" y="37"/>
                </a:lnTo>
                <a:lnTo>
                  <a:pt x="3" y="40"/>
                </a:lnTo>
                <a:lnTo>
                  <a:pt x="3" y="43"/>
                </a:lnTo>
                <a:lnTo>
                  <a:pt x="2" y="46"/>
                </a:lnTo>
                <a:lnTo>
                  <a:pt x="2" y="49"/>
                </a:lnTo>
                <a:lnTo>
                  <a:pt x="0" y="53"/>
                </a:lnTo>
                <a:lnTo>
                  <a:pt x="0" y="56"/>
                </a:lnTo>
                <a:lnTo>
                  <a:pt x="0" y="59"/>
                </a:lnTo>
                <a:lnTo>
                  <a:pt x="0" y="61"/>
                </a:lnTo>
                <a:lnTo>
                  <a:pt x="11" y="61"/>
                </a:lnTo>
                <a:close/>
              </a:path>
            </a:pathLst>
          </a:custGeom>
          <a:solidFill>
            <a:schemeClr val="tx1"/>
          </a:solidFill>
          <a:ln w="9525">
            <a:solidFill>
              <a:schemeClr val="tx1"/>
            </a:solidFill>
            <a:round/>
            <a:headEnd/>
            <a:tailEnd/>
          </a:ln>
        </p:spPr>
        <p:txBody>
          <a:bodyPr/>
          <a:lstStyle/>
          <a:p>
            <a:endParaRPr lang="en-US"/>
          </a:p>
        </p:txBody>
      </p:sp>
      <p:sp>
        <p:nvSpPr>
          <p:cNvPr id="46260" name="Freeform 178"/>
          <p:cNvSpPr>
            <a:spLocks/>
          </p:cNvSpPr>
          <p:nvPr/>
        </p:nvSpPr>
        <p:spPr bwMode="auto">
          <a:xfrm>
            <a:off x="4351338" y="4976813"/>
            <a:ext cx="90487" cy="96837"/>
          </a:xfrm>
          <a:custGeom>
            <a:avLst/>
            <a:gdLst>
              <a:gd name="T0" fmla="*/ 55 w 57"/>
              <a:gd name="T1" fmla="*/ 0 h 61"/>
              <a:gd name="T2" fmla="*/ 48 w 57"/>
              <a:gd name="T3" fmla="*/ 1 h 61"/>
              <a:gd name="T4" fmla="*/ 43 w 57"/>
              <a:gd name="T5" fmla="*/ 2 h 61"/>
              <a:gd name="T6" fmla="*/ 38 w 57"/>
              <a:gd name="T7" fmla="*/ 4 h 61"/>
              <a:gd name="T8" fmla="*/ 32 w 57"/>
              <a:gd name="T9" fmla="*/ 7 h 61"/>
              <a:gd name="T10" fmla="*/ 27 w 57"/>
              <a:gd name="T11" fmla="*/ 9 h 61"/>
              <a:gd name="T12" fmla="*/ 23 w 57"/>
              <a:gd name="T13" fmla="*/ 12 h 61"/>
              <a:gd name="T14" fmla="*/ 18 w 57"/>
              <a:gd name="T15" fmla="*/ 16 h 61"/>
              <a:gd name="T16" fmla="*/ 14 w 57"/>
              <a:gd name="T17" fmla="*/ 21 h 61"/>
              <a:gd name="T18" fmla="*/ 11 w 57"/>
              <a:gd name="T19" fmla="*/ 25 h 61"/>
              <a:gd name="T20" fmla="*/ 7 w 57"/>
              <a:gd name="T21" fmla="*/ 29 h 61"/>
              <a:gd name="T22" fmla="*/ 5 w 57"/>
              <a:gd name="T23" fmla="*/ 35 h 61"/>
              <a:gd name="T24" fmla="*/ 4 w 57"/>
              <a:gd name="T25" fmla="*/ 40 h 61"/>
              <a:gd name="T26" fmla="*/ 1 w 57"/>
              <a:gd name="T27" fmla="*/ 46 h 61"/>
              <a:gd name="T28" fmla="*/ 0 w 57"/>
              <a:gd name="T29" fmla="*/ 53 h 61"/>
              <a:gd name="T30" fmla="*/ 0 w 57"/>
              <a:gd name="T31" fmla="*/ 59 h 61"/>
              <a:gd name="T32" fmla="*/ 10 w 57"/>
              <a:gd name="T33" fmla="*/ 61 h 61"/>
              <a:gd name="T34" fmla="*/ 11 w 57"/>
              <a:gd name="T35" fmla="*/ 57 h 61"/>
              <a:gd name="T36" fmla="*/ 11 w 57"/>
              <a:gd name="T37" fmla="*/ 52 h 61"/>
              <a:gd name="T38" fmla="*/ 13 w 57"/>
              <a:gd name="T39" fmla="*/ 47 h 61"/>
              <a:gd name="T40" fmla="*/ 14 w 57"/>
              <a:gd name="T41" fmla="*/ 42 h 61"/>
              <a:gd name="T42" fmla="*/ 17 w 57"/>
              <a:gd name="T43" fmla="*/ 37 h 61"/>
              <a:gd name="T44" fmla="*/ 18 w 57"/>
              <a:gd name="T45" fmla="*/ 33 h 61"/>
              <a:gd name="T46" fmla="*/ 22 w 57"/>
              <a:gd name="T47" fmla="*/ 30 h 61"/>
              <a:gd name="T48" fmla="*/ 24 w 57"/>
              <a:gd name="T49" fmla="*/ 26 h 61"/>
              <a:gd name="T50" fmla="*/ 27 w 57"/>
              <a:gd name="T51" fmla="*/ 23 h 61"/>
              <a:gd name="T52" fmla="*/ 31 w 57"/>
              <a:gd name="T53" fmla="*/ 21 h 61"/>
              <a:gd name="T54" fmla="*/ 35 w 57"/>
              <a:gd name="T55" fmla="*/ 18 h 61"/>
              <a:gd name="T56" fmla="*/ 39 w 57"/>
              <a:gd name="T57" fmla="*/ 15 h 61"/>
              <a:gd name="T58" fmla="*/ 43 w 57"/>
              <a:gd name="T59" fmla="*/ 14 h 61"/>
              <a:gd name="T60" fmla="*/ 48 w 57"/>
              <a:gd name="T61" fmla="*/ 12 h 61"/>
              <a:gd name="T62" fmla="*/ 52 w 57"/>
              <a:gd name="T63" fmla="*/ 12 h 61"/>
              <a:gd name="T64" fmla="*/ 57 w 57"/>
              <a:gd name="T65" fmla="*/ 12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1"/>
              <a:gd name="T101" fmla="*/ 57 w 5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1">
                <a:moveTo>
                  <a:pt x="57" y="0"/>
                </a:moveTo>
                <a:lnTo>
                  <a:pt x="55" y="0"/>
                </a:lnTo>
                <a:lnTo>
                  <a:pt x="52" y="0"/>
                </a:lnTo>
                <a:lnTo>
                  <a:pt x="48" y="1"/>
                </a:lnTo>
                <a:lnTo>
                  <a:pt x="45" y="1"/>
                </a:lnTo>
                <a:lnTo>
                  <a:pt x="43" y="2"/>
                </a:lnTo>
                <a:lnTo>
                  <a:pt x="40" y="2"/>
                </a:lnTo>
                <a:lnTo>
                  <a:pt x="38" y="4"/>
                </a:lnTo>
                <a:lnTo>
                  <a:pt x="35" y="5"/>
                </a:lnTo>
                <a:lnTo>
                  <a:pt x="32" y="7"/>
                </a:lnTo>
                <a:lnTo>
                  <a:pt x="30" y="8"/>
                </a:lnTo>
                <a:lnTo>
                  <a:pt x="27" y="9"/>
                </a:lnTo>
                <a:lnTo>
                  <a:pt x="24" y="11"/>
                </a:lnTo>
                <a:lnTo>
                  <a:pt x="23" y="12"/>
                </a:lnTo>
                <a:lnTo>
                  <a:pt x="21" y="14"/>
                </a:lnTo>
                <a:lnTo>
                  <a:pt x="18" y="16"/>
                </a:lnTo>
                <a:lnTo>
                  <a:pt x="17" y="18"/>
                </a:lnTo>
                <a:lnTo>
                  <a:pt x="14" y="21"/>
                </a:lnTo>
                <a:lnTo>
                  <a:pt x="13" y="22"/>
                </a:lnTo>
                <a:lnTo>
                  <a:pt x="11" y="25"/>
                </a:lnTo>
                <a:lnTo>
                  <a:pt x="9" y="28"/>
                </a:lnTo>
                <a:lnTo>
                  <a:pt x="7" y="29"/>
                </a:lnTo>
                <a:lnTo>
                  <a:pt x="6" y="32"/>
                </a:lnTo>
                <a:lnTo>
                  <a:pt x="5" y="35"/>
                </a:lnTo>
                <a:lnTo>
                  <a:pt x="4" y="37"/>
                </a:lnTo>
                <a:lnTo>
                  <a:pt x="4" y="40"/>
                </a:lnTo>
                <a:lnTo>
                  <a:pt x="2" y="43"/>
                </a:lnTo>
                <a:lnTo>
                  <a:pt x="1" y="46"/>
                </a:lnTo>
                <a:lnTo>
                  <a:pt x="1" y="49"/>
                </a:lnTo>
                <a:lnTo>
                  <a:pt x="0" y="53"/>
                </a:lnTo>
                <a:lnTo>
                  <a:pt x="0" y="56"/>
                </a:lnTo>
                <a:lnTo>
                  <a:pt x="0" y="59"/>
                </a:lnTo>
                <a:lnTo>
                  <a:pt x="0" y="61"/>
                </a:lnTo>
                <a:lnTo>
                  <a:pt x="10" y="61"/>
                </a:lnTo>
                <a:lnTo>
                  <a:pt x="10" y="59"/>
                </a:lnTo>
                <a:lnTo>
                  <a:pt x="11" y="57"/>
                </a:lnTo>
                <a:lnTo>
                  <a:pt x="11" y="54"/>
                </a:lnTo>
                <a:lnTo>
                  <a:pt x="11" y="52"/>
                </a:lnTo>
                <a:lnTo>
                  <a:pt x="11" y="49"/>
                </a:lnTo>
                <a:lnTo>
                  <a:pt x="13" y="47"/>
                </a:lnTo>
                <a:lnTo>
                  <a:pt x="14" y="44"/>
                </a:lnTo>
                <a:lnTo>
                  <a:pt x="14" y="42"/>
                </a:lnTo>
                <a:lnTo>
                  <a:pt x="15" y="40"/>
                </a:lnTo>
                <a:lnTo>
                  <a:pt x="17" y="37"/>
                </a:lnTo>
                <a:lnTo>
                  <a:pt x="18" y="36"/>
                </a:lnTo>
                <a:lnTo>
                  <a:pt x="18" y="33"/>
                </a:lnTo>
                <a:lnTo>
                  <a:pt x="19" y="32"/>
                </a:lnTo>
                <a:lnTo>
                  <a:pt x="22" y="30"/>
                </a:lnTo>
                <a:lnTo>
                  <a:pt x="23" y="28"/>
                </a:lnTo>
                <a:lnTo>
                  <a:pt x="24" y="26"/>
                </a:lnTo>
                <a:lnTo>
                  <a:pt x="26" y="25"/>
                </a:lnTo>
                <a:lnTo>
                  <a:pt x="27" y="23"/>
                </a:lnTo>
                <a:lnTo>
                  <a:pt x="30" y="22"/>
                </a:lnTo>
                <a:lnTo>
                  <a:pt x="31" y="21"/>
                </a:lnTo>
                <a:lnTo>
                  <a:pt x="34" y="19"/>
                </a:lnTo>
                <a:lnTo>
                  <a:pt x="35" y="18"/>
                </a:lnTo>
                <a:lnTo>
                  <a:pt x="38" y="16"/>
                </a:lnTo>
                <a:lnTo>
                  <a:pt x="39" y="15"/>
                </a:lnTo>
                <a:lnTo>
                  <a:pt x="42" y="15"/>
                </a:lnTo>
                <a:lnTo>
                  <a:pt x="43" y="14"/>
                </a:lnTo>
                <a:lnTo>
                  <a:pt x="45" y="14"/>
                </a:lnTo>
                <a:lnTo>
                  <a:pt x="48" y="12"/>
                </a:lnTo>
                <a:lnTo>
                  <a:pt x="51" y="12"/>
                </a:lnTo>
                <a:lnTo>
                  <a:pt x="52" y="12"/>
                </a:lnTo>
                <a:lnTo>
                  <a:pt x="55" y="12"/>
                </a:lnTo>
                <a:lnTo>
                  <a:pt x="57" y="12"/>
                </a:lnTo>
                <a:lnTo>
                  <a:pt x="57" y="0"/>
                </a:lnTo>
                <a:close/>
              </a:path>
            </a:pathLst>
          </a:custGeom>
          <a:solidFill>
            <a:schemeClr val="tx1"/>
          </a:solidFill>
          <a:ln w="9525">
            <a:solidFill>
              <a:schemeClr val="tx1"/>
            </a:solidFill>
            <a:round/>
            <a:headEnd/>
            <a:tailEnd/>
          </a:ln>
        </p:spPr>
        <p:txBody>
          <a:bodyPr/>
          <a:lstStyle/>
          <a:p>
            <a:endParaRPr lang="en-US"/>
          </a:p>
        </p:txBody>
      </p:sp>
      <p:sp>
        <p:nvSpPr>
          <p:cNvPr id="46261" name="Freeform 179"/>
          <p:cNvSpPr>
            <a:spLocks/>
          </p:cNvSpPr>
          <p:nvPr/>
        </p:nvSpPr>
        <p:spPr bwMode="auto">
          <a:xfrm>
            <a:off x="4441825" y="4976813"/>
            <a:ext cx="92075" cy="96837"/>
          </a:xfrm>
          <a:custGeom>
            <a:avLst/>
            <a:gdLst>
              <a:gd name="T0" fmla="*/ 58 w 58"/>
              <a:gd name="T1" fmla="*/ 59 h 61"/>
              <a:gd name="T2" fmla="*/ 58 w 58"/>
              <a:gd name="T3" fmla="*/ 53 h 61"/>
              <a:gd name="T4" fmla="*/ 57 w 58"/>
              <a:gd name="T5" fmla="*/ 46 h 61"/>
              <a:gd name="T6" fmla="*/ 54 w 58"/>
              <a:gd name="T7" fmla="*/ 40 h 61"/>
              <a:gd name="T8" fmla="*/ 53 w 58"/>
              <a:gd name="T9" fmla="*/ 35 h 61"/>
              <a:gd name="T10" fmla="*/ 50 w 58"/>
              <a:gd name="T11" fmla="*/ 29 h 61"/>
              <a:gd name="T12" fmla="*/ 46 w 58"/>
              <a:gd name="T13" fmla="*/ 25 h 61"/>
              <a:gd name="T14" fmla="*/ 43 w 58"/>
              <a:gd name="T15" fmla="*/ 21 h 61"/>
              <a:gd name="T16" fmla="*/ 39 w 58"/>
              <a:gd name="T17" fmla="*/ 16 h 61"/>
              <a:gd name="T18" fmla="*/ 34 w 58"/>
              <a:gd name="T19" fmla="*/ 12 h 61"/>
              <a:gd name="T20" fmla="*/ 30 w 58"/>
              <a:gd name="T21" fmla="*/ 9 h 61"/>
              <a:gd name="T22" fmla="*/ 25 w 58"/>
              <a:gd name="T23" fmla="*/ 7 h 61"/>
              <a:gd name="T24" fmla="*/ 20 w 58"/>
              <a:gd name="T25" fmla="*/ 4 h 61"/>
              <a:gd name="T26" fmla="*/ 15 w 58"/>
              <a:gd name="T27" fmla="*/ 2 h 61"/>
              <a:gd name="T28" fmla="*/ 9 w 58"/>
              <a:gd name="T29" fmla="*/ 1 h 61"/>
              <a:gd name="T30" fmla="*/ 3 w 58"/>
              <a:gd name="T31" fmla="*/ 0 h 61"/>
              <a:gd name="T32" fmla="*/ 0 w 58"/>
              <a:gd name="T33" fmla="*/ 12 h 61"/>
              <a:gd name="T34" fmla="*/ 5 w 58"/>
              <a:gd name="T35" fmla="*/ 12 h 61"/>
              <a:gd name="T36" fmla="*/ 9 w 58"/>
              <a:gd name="T37" fmla="*/ 12 h 61"/>
              <a:gd name="T38" fmla="*/ 15 w 58"/>
              <a:gd name="T39" fmla="*/ 14 h 61"/>
              <a:gd name="T40" fmla="*/ 19 w 58"/>
              <a:gd name="T41" fmla="*/ 15 h 61"/>
              <a:gd name="T42" fmla="*/ 22 w 58"/>
              <a:gd name="T43" fmla="*/ 18 h 61"/>
              <a:gd name="T44" fmla="*/ 26 w 58"/>
              <a:gd name="T45" fmla="*/ 21 h 61"/>
              <a:gd name="T46" fmla="*/ 30 w 58"/>
              <a:gd name="T47" fmla="*/ 23 h 61"/>
              <a:gd name="T48" fmla="*/ 33 w 58"/>
              <a:gd name="T49" fmla="*/ 26 h 61"/>
              <a:gd name="T50" fmla="*/ 37 w 58"/>
              <a:gd name="T51" fmla="*/ 30 h 61"/>
              <a:gd name="T52" fmla="*/ 39 w 58"/>
              <a:gd name="T53" fmla="*/ 33 h 61"/>
              <a:gd name="T54" fmla="*/ 41 w 58"/>
              <a:gd name="T55" fmla="*/ 37 h 61"/>
              <a:gd name="T56" fmla="*/ 43 w 58"/>
              <a:gd name="T57" fmla="*/ 42 h 61"/>
              <a:gd name="T58" fmla="*/ 45 w 58"/>
              <a:gd name="T59" fmla="*/ 47 h 61"/>
              <a:gd name="T60" fmla="*/ 46 w 58"/>
              <a:gd name="T61" fmla="*/ 52 h 61"/>
              <a:gd name="T62" fmla="*/ 47 w 58"/>
              <a:gd name="T63" fmla="*/ 57 h 61"/>
              <a:gd name="T64" fmla="*/ 47 w 58"/>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1"/>
              <a:gd name="T101" fmla="*/ 58 w 58"/>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1">
                <a:moveTo>
                  <a:pt x="58" y="61"/>
                </a:moveTo>
                <a:lnTo>
                  <a:pt x="58" y="59"/>
                </a:lnTo>
                <a:lnTo>
                  <a:pt x="58" y="56"/>
                </a:lnTo>
                <a:lnTo>
                  <a:pt x="58" y="53"/>
                </a:lnTo>
                <a:lnTo>
                  <a:pt x="57" y="49"/>
                </a:lnTo>
                <a:lnTo>
                  <a:pt x="57" y="46"/>
                </a:lnTo>
                <a:lnTo>
                  <a:pt x="55" y="43"/>
                </a:lnTo>
                <a:lnTo>
                  <a:pt x="54" y="40"/>
                </a:lnTo>
                <a:lnTo>
                  <a:pt x="54" y="37"/>
                </a:lnTo>
                <a:lnTo>
                  <a:pt x="53" y="35"/>
                </a:lnTo>
                <a:lnTo>
                  <a:pt x="51" y="32"/>
                </a:lnTo>
                <a:lnTo>
                  <a:pt x="50" y="29"/>
                </a:lnTo>
                <a:lnTo>
                  <a:pt x="49" y="28"/>
                </a:lnTo>
                <a:lnTo>
                  <a:pt x="46" y="25"/>
                </a:lnTo>
                <a:lnTo>
                  <a:pt x="45" y="22"/>
                </a:lnTo>
                <a:lnTo>
                  <a:pt x="43" y="21"/>
                </a:lnTo>
                <a:lnTo>
                  <a:pt x="41" y="18"/>
                </a:lnTo>
                <a:lnTo>
                  <a:pt x="39" y="16"/>
                </a:lnTo>
                <a:lnTo>
                  <a:pt x="37" y="14"/>
                </a:lnTo>
                <a:lnTo>
                  <a:pt x="34" y="12"/>
                </a:lnTo>
                <a:lnTo>
                  <a:pt x="33" y="11"/>
                </a:lnTo>
                <a:lnTo>
                  <a:pt x="30" y="9"/>
                </a:lnTo>
                <a:lnTo>
                  <a:pt x="28" y="8"/>
                </a:lnTo>
                <a:lnTo>
                  <a:pt x="25" y="7"/>
                </a:lnTo>
                <a:lnTo>
                  <a:pt x="22" y="5"/>
                </a:lnTo>
                <a:lnTo>
                  <a:pt x="20" y="4"/>
                </a:lnTo>
                <a:lnTo>
                  <a:pt x="17" y="2"/>
                </a:lnTo>
                <a:lnTo>
                  <a:pt x="15" y="2"/>
                </a:lnTo>
                <a:lnTo>
                  <a:pt x="12" y="1"/>
                </a:lnTo>
                <a:lnTo>
                  <a:pt x="9" y="1"/>
                </a:lnTo>
                <a:lnTo>
                  <a:pt x="7" y="0"/>
                </a:lnTo>
                <a:lnTo>
                  <a:pt x="3" y="0"/>
                </a:lnTo>
                <a:lnTo>
                  <a:pt x="0" y="0"/>
                </a:lnTo>
                <a:lnTo>
                  <a:pt x="0" y="12"/>
                </a:lnTo>
                <a:lnTo>
                  <a:pt x="3" y="12"/>
                </a:lnTo>
                <a:lnTo>
                  <a:pt x="5" y="12"/>
                </a:lnTo>
                <a:lnTo>
                  <a:pt x="7" y="12"/>
                </a:lnTo>
                <a:lnTo>
                  <a:pt x="9" y="12"/>
                </a:lnTo>
                <a:lnTo>
                  <a:pt x="12" y="14"/>
                </a:lnTo>
                <a:lnTo>
                  <a:pt x="15" y="14"/>
                </a:lnTo>
                <a:lnTo>
                  <a:pt x="16" y="15"/>
                </a:lnTo>
                <a:lnTo>
                  <a:pt x="19" y="15"/>
                </a:lnTo>
                <a:lnTo>
                  <a:pt x="21" y="16"/>
                </a:lnTo>
                <a:lnTo>
                  <a:pt x="22" y="18"/>
                </a:lnTo>
                <a:lnTo>
                  <a:pt x="25" y="19"/>
                </a:lnTo>
                <a:lnTo>
                  <a:pt x="26" y="21"/>
                </a:lnTo>
                <a:lnTo>
                  <a:pt x="28" y="22"/>
                </a:lnTo>
                <a:lnTo>
                  <a:pt x="30" y="23"/>
                </a:lnTo>
                <a:lnTo>
                  <a:pt x="32" y="25"/>
                </a:lnTo>
                <a:lnTo>
                  <a:pt x="33" y="26"/>
                </a:lnTo>
                <a:lnTo>
                  <a:pt x="34" y="28"/>
                </a:lnTo>
                <a:lnTo>
                  <a:pt x="37" y="30"/>
                </a:lnTo>
                <a:lnTo>
                  <a:pt x="38" y="32"/>
                </a:lnTo>
                <a:lnTo>
                  <a:pt x="39" y="33"/>
                </a:lnTo>
                <a:lnTo>
                  <a:pt x="41" y="36"/>
                </a:lnTo>
                <a:lnTo>
                  <a:pt x="41" y="37"/>
                </a:lnTo>
                <a:lnTo>
                  <a:pt x="42" y="40"/>
                </a:lnTo>
                <a:lnTo>
                  <a:pt x="43" y="42"/>
                </a:lnTo>
                <a:lnTo>
                  <a:pt x="45" y="44"/>
                </a:lnTo>
                <a:lnTo>
                  <a:pt x="45" y="47"/>
                </a:lnTo>
                <a:lnTo>
                  <a:pt x="46" y="49"/>
                </a:lnTo>
                <a:lnTo>
                  <a:pt x="46" y="52"/>
                </a:lnTo>
                <a:lnTo>
                  <a:pt x="46" y="54"/>
                </a:lnTo>
                <a:lnTo>
                  <a:pt x="47" y="57"/>
                </a:lnTo>
                <a:lnTo>
                  <a:pt x="47" y="59"/>
                </a:lnTo>
                <a:lnTo>
                  <a:pt x="47" y="61"/>
                </a:lnTo>
                <a:lnTo>
                  <a:pt x="58" y="61"/>
                </a:lnTo>
                <a:close/>
              </a:path>
            </a:pathLst>
          </a:custGeom>
          <a:solidFill>
            <a:schemeClr val="tx1"/>
          </a:solidFill>
          <a:ln w="9525">
            <a:solidFill>
              <a:schemeClr val="tx1"/>
            </a:solidFill>
            <a:round/>
            <a:headEnd/>
            <a:tailEnd/>
          </a:ln>
        </p:spPr>
        <p:txBody>
          <a:bodyPr/>
          <a:lstStyle/>
          <a:p>
            <a:endParaRPr lang="en-US"/>
          </a:p>
        </p:txBody>
      </p:sp>
      <p:sp>
        <p:nvSpPr>
          <p:cNvPr id="46262" name="Freeform 180"/>
          <p:cNvSpPr>
            <a:spLocks/>
          </p:cNvSpPr>
          <p:nvPr/>
        </p:nvSpPr>
        <p:spPr bwMode="auto">
          <a:xfrm>
            <a:off x="2444750" y="4708525"/>
            <a:ext cx="4735513" cy="80963"/>
          </a:xfrm>
          <a:custGeom>
            <a:avLst/>
            <a:gdLst>
              <a:gd name="T0" fmla="*/ 2983 w 2983"/>
              <a:gd name="T1" fmla="*/ 25 h 51"/>
              <a:gd name="T2" fmla="*/ 2983 w 2983"/>
              <a:gd name="T3" fmla="*/ 0 h 51"/>
              <a:gd name="T4" fmla="*/ 0 w 2983"/>
              <a:gd name="T5" fmla="*/ 0 h 51"/>
              <a:gd name="T6" fmla="*/ 0 w 2983"/>
              <a:gd name="T7" fmla="*/ 51 h 51"/>
              <a:gd name="T8" fmla="*/ 2983 w 2983"/>
              <a:gd name="T9" fmla="*/ 51 h 51"/>
              <a:gd name="T10" fmla="*/ 2983 w 2983"/>
              <a:gd name="T11" fmla="*/ 25 h 51"/>
              <a:gd name="T12" fmla="*/ 0 60000 65536"/>
              <a:gd name="T13" fmla="*/ 0 60000 65536"/>
              <a:gd name="T14" fmla="*/ 0 60000 65536"/>
              <a:gd name="T15" fmla="*/ 0 60000 65536"/>
              <a:gd name="T16" fmla="*/ 0 60000 65536"/>
              <a:gd name="T17" fmla="*/ 0 60000 65536"/>
              <a:gd name="T18" fmla="*/ 0 w 2983"/>
              <a:gd name="T19" fmla="*/ 0 h 51"/>
              <a:gd name="T20" fmla="*/ 2983 w 2983"/>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983" h="51">
                <a:moveTo>
                  <a:pt x="2983" y="25"/>
                </a:moveTo>
                <a:lnTo>
                  <a:pt x="2983" y="0"/>
                </a:lnTo>
                <a:lnTo>
                  <a:pt x="0" y="0"/>
                </a:lnTo>
                <a:lnTo>
                  <a:pt x="0" y="51"/>
                </a:lnTo>
                <a:lnTo>
                  <a:pt x="2983" y="51"/>
                </a:lnTo>
                <a:lnTo>
                  <a:pt x="2983" y="25"/>
                </a:lnTo>
                <a:close/>
              </a:path>
            </a:pathLst>
          </a:custGeom>
          <a:solidFill>
            <a:schemeClr val="tx1"/>
          </a:solidFill>
          <a:ln w="9525">
            <a:solidFill>
              <a:schemeClr val="tx1"/>
            </a:solidFill>
            <a:round/>
            <a:headEnd/>
            <a:tailEnd/>
          </a:ln>
        </p:spPr>
        <p:txBody>
          <a:bodyPr/>
          <a:lstStyle/>
          <a:p>
            <a:endParaRPr lang="en-US"/>
          </a:p>
        </p:txBody>
      </p:sp>
      <p:sp>
        <p:nvSpPr>
          <p:cNvPr id="46263" name="Freeform 181"/>
          <p:cNvSpPr>
            <a:spLocks/>
          </p:cNvSpPr>
          <p:nvPr/>
        </p:nvSpPr>
        <p:spPr bwMode="auto">
          <a:xfrm>
            <a:off x="2444750" y="4841875"/>
            <a:ext cx="4735513" cy="80963"/>
          </a:xfrm>
          <a:custGeom>
            <a:avLst/>
            <a:gdLst>
              <a:gd name="T0" fmla="*/ 2983 w 2983"/>
              <a:gd name="T1" fmla="*/ 26 h 51"/>
              <a:gd name="T2" fmla="*/ 2983 w 2983"/>
              <a:gd name="T3" fmla="*/ 0 h 51"/>
              <a:gd name="T4" fmla="*/ 0 w 2983"/>
              <a:gd name="T5" fmla="*/ 0 h 51"/>
              <a:gd name="T6" fmla="*/ 0 w 2983"/>
              <a:gd name="T7" fmla="*/ 51 h 51"/>
              <a:gd name="T8" fmla="*/ 2983 w 2983"/>
              <a:gd name="T9" fmla="*/ 51 h 51"/>
              <a:gd name="T10" fmla="*/ 2983 w 2983"/>
              <a:gd name="T11" fmla="*/ 26 h 51"/>
              <a:gd name="T12" fmla="*/ 0 60000 65536"/>
              <a:gd name="T13" fmla="*/ 0 60000 65536"/>
              <a:gd name="T14" fmla="*/ 0 60000 65536"/>
              <a:gd name="T15" fmla="*/ 0 60000 65536"/>
              <a:gd name="T16" fmla="*/ 0 60000 65536"/>
              <a:gd name="T17" fmla="*/ 0 60000 65536"/>
              <a:gd name="T18" fmla="*/ 0 w 2983"/>
              <a:gd name="T19" fmla="*/ 0 h 51"/>
              <a:gd name="T20" fmla="*/ 2983 w 2983"/>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983" h="51">
                <a:moveTo>
                  <a:pt x="2983" y="26"/>
                </a:moveTo>
                <a:lnTo>
                  <a:pt x="2983" y="0"/>
                </a:lnTo>
                <a:lnTo>
                  <a:pt x="0" y="0"/>
                </a:lnTo>
                <a:lnTo>
                  <a:pt x="0" y="51"/>
                </a:lnTo>
                <a:lnTo>
                  <a:pt x="2983" y="51"/>
                </a:lnTo>
                <a:lnTo>
                  <a:pt x="2983" y="26"/>
                </a:lnTo>
                <a:close/>
              </a:path>
            </a:pathLst>
          </a:custGeom>
          <a:solidFill>
            <a:schemeClr val="tx1"/>
          </a:solidFill>
          <a:ln w="9525">
            <a:solidFill>
              <a:schemeClr val="tx1"/>
            </a:solidFill>
            <a:round/>
            <a:headEnd/>
            <a:tailEnd/>
          </a:ln>
        </p:spPr>
        <p:txBody>
          <a:bodyPr/>
          <a:lstStyle/>
          <a:p>
            <a:endParaRPr lang="en-US"/>
          </a:p>
        </p:txBody>
      </p:sp>
      <p:sp>
        <p:nvSpPr>
          <p:cNvPr id="46264" name="Freeform 182"/>
          <p:cNvSpPr>
            <a:spLocks/>
          </p:cNvSpPr>
          <p:nvPr/>
        </p:nvSpPr>
        <p:spPr bwMode="auto">
          <a:xfrm>
            <a:off x="2435225" y="3914775"/>
            <a:ext cx="19050" cy="649288"/>
          </a:xfrm>
          <a:custGeom>
            <a:avLst/>
            <a:gdLst>
              <a:gd name="T0" fmla="*/ 6 w 12"/>
              <a:gd name="T1" fmla="*/ 0 h 409"/>
              <a:gd name="T2" fmla="*/ 0 w 12"/>
              <a:gd name="T3" fmla="*/ 0 h 409"/>
              <a:gd name="T4" fmla="*/ 0 w 12"/>
              <a:gd name="T5" fmla="*/ 409 h 409"/>
              <a:gd name="T6" fmla="*/ 12 w 12"/>
              <a:gd name="T7" fmla="*/ 409 h 409"/>
              <a:gd name="T8" fmla="*/ 12 w 12"/>
              <a:gd name="T9" fmla="*/ 0 h 409"/>
              <a:gd name="T10" fmla="*/ 6 w 12"/>
              <a:gd name="T11" fmla="*/ 0 h 409"/>
              <a:gd name="T12" fmla="*/ 0 60000 65536"/>
              <a:gd name="T13" fmla="*/ 0 60000 65536"/>
              <a:gd name="T14" fmla="*/ 0 60000 65536"/>
              <a:gd name="T15" fmla="*/ 0 60000 65536"/>
              <a:gd name="T16" fmla="*/ 0 60000 65536"/>
              <a:gd name="T17" fmla="*/ 0 60000 65536"/>
              <a:gd name="T18" fmla="*/ 0 w 12"/>
              <a:gd name="T19" fmla="*/ 0 h 409"/>
              <a:gd name="T20" fmla="*/ 12 w 12"/>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12" h="409">
                <a:moveTo>
                  <a:pt x="6" y="0"/>
                </a:moveTo>
                <a:lnTo>
                  <a:pt x="0" y="0"/>
                </a:lnTo>
                <a:lnTo>
                  <a:pt x="0" y="409"/>
                </a:lnTo>
                <a:lnTo>
                  <a:pt x="12" y="409"/>
                </a:lnTo>
                <a:lnTo>
                  <a:pt x="12" y="0"/>
                </a:lnTo>
                <a:lnTo>
                  <a:pt x="6" y="0"/>
                </a:lnTo>
                <a:close/>
              </a:path>
            </a:pathLst>
          </a:custGeom>
          <a:solidFill>
            <a:schemeClr val="tx1"/>
          </a:solidFill>
          <a:ln w="9525">
            <a:solidFill>
              <a:schemeClr val="tx1"/>
            </a:solidFill>
            <a:round/>
            <a:headEnd/>
            <a:tailEnd/>
          </a:ln>
        </p:spPr>
        <p:txBody>
          <a:bodyPr/>
          <a:lstStyle/>
          <a:p>
            <a:endParaRPr lang="en-US"/>
          </a:p>
        </p:txBody>
      </p:sp>
      <p:sp>
        <p:nvSpPr>
          <p:cNvPr id="46265" name="Freeform 183"/>
          <p:cNvSpPr>
            <a:spLocks/>
          </p:cNvSpPr>
          <p:nvPr/>
        </p:nvSpPr>
        <p:spPr bwMode="auto">
          <a:xfrm>
            <a:off x="3741738" y="3914775"/>
            <a:ext cx="19050" cy="649288"/>
          </a:xfrm>
          <a:custGeom>
            <a:avLst/>
            <a:gdLst>
              <a:gd name="T0" fmla="*/ 5 w 12"/>
              <a:gd name="T1" fmla="*/ 0 h 409"/>
              <a:gd name="T2" fmla="*/ 0 w 12"/>
              <a:gd name="T3" fmla="*/ 0 h 409"/>
              <a:gd name="T4" fmla="*/ 0 w 12"/>
              <a:gd name="T5" fmla="*/ 409 h 409"/>
              <a:gd name="T6" fmla="*/ 12 w 12"/>
              <a:gd name="T7" fmla="*/ 409 h 409"/>
              <a:gd name="T8" fmla="*/ 12 w 12"/>
              <a:gd name="T9" fmla="*/ 0 h 409"/>
              <a:gd name="T10" fmla="*/ 5 w 12"/>
              <a:gd name="T11" fmla="*/ 0 h 409"/>
              <a:gd name="T12" fmla="*/ 0 60000 65536"/>
              <a:gd name="T13" fmla="*/ 0 60000 65536"/>
              <a:gd name="T14" fmla="*/ 0 60000 65536"/>
              <a:gd name="T15" fmla="*/ 0 60000 65536"/>
              <a:gd name="T16" fmla="*/ 0 60000 65536"/>
              <a:gd name="T17" fmla="*/ 0 60000 65536"/>
              <a:gd name="T18" fmla="*/ 0 w 12"/>
              <a:gd name="T19" fmla="*/ 0 h 409"/>
              <a:gd name="T20" fmla="*/ 12 w 12"/>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12" h="409">
                <a:moveTo>
                  <a:pt x="5" y="0"/>
                </a:moveTo>
                <a:lnTo>
                  <a:pt x="0" y="0"/>
                </a:lnTo>
                <a:lnTo>
                  <a:pt x="0" y="409"/>
                </a:lnTo>
                <a:lnTo>
                  <a:pt x="12" y="409"/>
                </a:lnTo>
                <a:lnTo>
                  <a:pt x="12" y="0"/>
                </a:lnTo>
                <a:lnTo>
                  <a:pt x="5" y="0"/>
                </a:lnTo>
                <a:close/>
              </a:path>
            </a:pathLst>
          </a:custGeom>
          <a:solidFill>
            <a:schemeClr val="tx1"/>
          </a:solidFill>
          <a:ln w="9525">
            <a:solidFill>
              <a:schemeClr val="tx1"/>
            </a:solidFill>
            <a:round/>
            <a:headEnd/>
            <a:tailEnd/>
          </a:ln>
        </p:spPr>
        <p:txBody>
          <a:bodyPr/>
          <a:lstStyle/>
          <a:p>
            <a:endParaRPr lang="en-US"/>
          </a:p>
        </p:txBody>
      </p:sp>
      <p:sp>
        <p:nvSpPr>
          <p:cNvPr id="46266" name="Freeform 184"/>
          <p:cNvSpPr>
            <a:spLocks/>
          </p:cNvSpPr>
          <p:nvPr/>
        </p:nvSpPr>
        <p:spPr bwMode="auto">
          <a:xfrm>
            <a:off x="4117975" y="3914775"/>
            <a:ext cx="19050" cy="649288"/>
          </a:xfrm>
          <a:custGeom>
            <a:avLst/>
            <a:gdLst>
              <a:gd name="T0" fmla="*/ 7 w 12"/>
              <a:gd name="T1" fmla="*/ 0 h 409"/>
              <a:gd name="T2" fmla="*/ 0 w 12"/>
              <a:gd name="T3" fmla="*/ 0 h 409"/>
              <a:gd name="T4" fmla="*/ 0 w 12"/>
              <a:gd name="T5" fmla="*/ 409 h 409"/>
              <a:gd name="T6" fmla="*/ 12 w 12"/>
              <a:gd name="T7" fmla="*/ 409 h 409"/>
              <a:gd name="T8" fmla="*/ 12 w 12"/>
              <a:gd name="T9" fmla="*/ 0 h 409"/>
              <a:gd name="T10" fmla="*/ 7 w 12"/>
              <a:gd name="T11" fmla="*/ 0 h 409"/>
              <a:gd name="T12" fmla="*/ 0 60000 65536"/>
              <a:gd name="T13" fmla="*/ 0 60000 65536"/>
              <a:gd name="T14" fmla="*/ 0 60000 65536"/>
              <a:gd name="T15" fmla="*/ 0 60000 65536"/>
              <a:gd name="T16" fmla="*/ 0 60000 65536"/>
              <a:gd name="T17" fmla="*/ 0 60000 65536"/>
              <a:gd name="T18" fmla="*/ 0 w 12"/>
              <a:gd name="T19" fmla="*/ 0 h 409"/>
              <a:gd name="T20" fmla="*/ 12 w 12"/>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12" h="409">
                <a:moveTo>
                  <a:pt x="7" y="0"/>
                </a:moveTo>
                <a:lnTo>
                  <a:pt x="0" y="0"/>
                </a:lnTo>
                <a:lnTo>
                  <a:pt x="0" y="409"/>
                </a:lnTo>
                <a:lnTo>
                  <a:pt x="12" y="409"/>
                </a:lnTo>
                <a:lnTo>
                  <a:pt x="12" y="0"/>
                </a:lnTo>
                <a:lnTo>
                  <a:pt x="7" y="0"/>
                </a:lnTo>
                <a:close/>
              </a:path>
            </a:pathLst>
          </a:custGeom>
          <a:solidFill>
            <a:schemeClr val="tx1"/>
          </a:solidFill>
          <a:ln w="9525">
            <a:solidFill>
              <a:schemeClr val="tx1"/>
            </a:solidFill>
            <a:round/>
            <a:headEnd/>
            <a:tailEnd/>
          </a:ln>
        </p:spPr>
        <p:txBody>
          <a:bodyPr/>
          <a:lstStyle/>
          <a:p>
            <a:endParaRPr lang="en-US"/>
          </a:p>
        </p:txBody>
      </p:sp>
      <p:sp>
        <p:nvSpPr>
          <p:cNvPr id="46267" name="Freeform 185"/>
          <p:cNvSpPr>
            <a:spLocks/>
          </p:cNvSpPr>
          <p:nvPr/>
        </p:nvSpPr>
        <p:spPr bwMode="auto">
          <a:xfrm>
            <a:off x="5424488" y="3914775"/>
            <a:ext cx="19050" cy="649288"/>
          </a:xfrm>
          <a:custGeom>
            <a:avLst/>
            <a:gdLst>
              <a:gd name="T0" fmla="*/ 7 w 12"/>
              <a:gd name="T1" fmla="*/ 0 h 409"/>
              <a:gd name="T2" fmla="*/ 0 w 12"/>
              <a:gd name="T3" fmla="*/ 0 h 409"/>
              <a:gd name="T4" fmla="*/ 0 w 12"/>
              <a:gd name="T5" fmla="*/ 409 h 409"/>
              <a:gd name="T6" fmla="*/ 12 w 12"/>
              <a:gd name="T7" fmla="*/ 409 h 409"/>
              <a:gd name="T8" fmla="*/ 12 w 12"/>
              <a:gd name="T9" fmla="*/ 0 h 409"/>
              <a:gd name="T10" fmla="*/ 7 w 12"/>
              <a:gd name="T11" fmla="*/ 0 h 409"/>
              <a:gd name="T12" fmla="*/ 0 60000 65536"/>
              <a:gd name="T13" fmla="*/ 0 60000 65536"/>
              <a:gd name="T14" fmla="*/ 0 60000 65536"/>
              <a:gd name="T15" fmla="*/ 0 60000 65536"/>
              <a:gd name="T16" fmla="*/ 0 60000 65536"/>
              <a:gd name="T17" fmla="*/ 0 60000 65536"/>
              <a:gd name="T18" fmla="*/ 0 w 12"/>
              <a:gd name="T19" fmla="*/ 0 h 409"/>
              <a:gd name="T20" fmla="*/ 12 w 12"/>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12" h="409">
                <a:moveTo>
                  <a:pt x="7" y="0"/>
                </a:moveTo>
                <a:lnTo>
                  <a:pt x="0" y="0"/>
                </a:lnTo>
                <a:lnTo>
                  <a:pt x="0" y="409"/>
                </a:lnTo>
                <a:lnTo>
                  <a:pt x="12" y="409"/>
                </a:lnTo>
                <a:lnTo>
                  <a:pt x="12" y="0"/>
                </a:lnTo>
                <a:lnTo>
                  <a:pt x="7" y="0"/>
                </a:lnTo>
                <a:close/>
              </a:path>
            </a:pathLst>
          </a:custGeom>
          <a:solidFill>
            <a:schemeClr val="tx1"/>
          </a:solidFill>
          <a:ln w="9525">
            <a:solidFill>
              <a:schemeClr val="tx1"/>
            </a:solidFill>
            <a:round/>
            <a:headEnd/>
            <a:tailEnd/>
          </a:ln>
        </p:spPr>
        <p:txBody>
          <a:bodyPr/>
          <a:lstStyle/>
          <a:p>
            <a:endParaRPr lang="en-US"/>
          </a:p>
        </p:txBody>
      </p:sp>
      <p:sp>
        <p:nvSpPr>
          <p:cNvPr id="46268" name="Freeform 186"/>
          <p:cNvSpPr>
            <a:spLocks/>
          </p:cNvSpPr>
          <p:nvPr/>
        </p:nvSpPr>
        <p:spPr bwMode="auto">
          <a:xfrm>
            <a:off x="5865813" y="3914775"/>
            <a:ext cx="19050" cy="649288"/>
          </a:xfrm>
          <a:custGeom>
            <a:avLst/>
            <a:gdLst>
              <a:gd name="T0" fmla="*/ 5 w 12"/>
              <a:gd name="T1" fmla="*/ 0 h 409"/>
              <a:gd name="T2" fmla="*/ 0 w 12"/>
              <a:gd name="T3" fmla="*/ 0 h 409"/>
              <a:gd name="T4" fmla="*/ 0 w 12"/>
              <a:gd name="T5" fmla="*/ 409 h 409"/>
              <a:gd name="T6" fmla="*/ 12 w 12"/>
              <a:gd name="T7" fmla="*/ 409 h 409"/>
              <a:gd name="T8" fmla="*/ 12 w 12"/>
              <a:gd name="T9" fmla="*/ 0 h 409"/>
              <a:gd name="T10" fmla="*/ 5 w 12"/>
              <a:gd name="T11" fmla="*/ 0 h 409"/>
              <a:gd name="T12" fmla="*/ 0 60000 65536"/>
              <a:gd name="T13" fmla="*/ 0 60000 65536"/>
              <a:gd name="T14" fmla="*/ 0 60000 65536"/>
              <a:gd name="T15" fmla="*/ 0 60000 65536"/>
              <a:gd name="T16" fmla="*/ 0 60000 65536"/>
              <a:gd name="T17" fmla="*/ 0 60000 65536"/>
              <a:gd name="T18" fmla="*/ 0 w 12"/>
              <a:gd name="T19" fmla="*/ 0 h 409"/>
              <a:gd name="T20" fmla="*/ 12 w 12"/>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12" h="409">
                <a:moveTo>
                  <a:pt x="5" y="0"/>
                </a:moveTo>
                <a:lnTo>
                  <a:pt x="0" y="0"/>
                </a:lnTo>
                <a:lnTo>
                  <a:pt x="0" y="409"/>
                </a:lnTo>
                <a:lnTo>
                  <a:pt x="12" y="409"/>
                </a:lnTo>
                <a:lnTo>
                  <a:pt x="12" y="0"/>
                </a:lnTo>
                <a:lnTo>
                  <a:pt x="5" y="0"/>
                </a:lnTo>
                <a:close/>
              </a:path>
            </a:pathLst>
          </a:custGeom>
          <a:solidFill>
            <a:schemeClr val="tx1"/>
          </a:solidFill>
          <a:ln w="9525">
            <a:solidFill>
              <a:schemeClr val="tx1"/>
            </a:solidFill>
            <a:round/>
            <a:headEnd/>
            <a:tailEnd/>
          </a:ln>
        </p:spPr>
        <p:txBody>
          <a:bodyPr/>
          <a:lstStyle/>
          <a:p>
            <a:endParaRPr lang="en-US"/>
          </a:p>
        </p:txBody>
      </p:sp>
      <p:sp>
        <p:nvSpPr>
          <p:cNvPr id="46269" name="Freeform 187"/>
          <p:cNvSpPr>
            <a:spLocks/>
          </p:cNvSpPr>
          <p:nvPr/>
        </p:nvSpPr>
        <p:spPr bwMode="auto">
          <a:xfrm>
            <a:off x="7170738" y="3914775"/>
            <a:ext cx="19050" cy="649288"/>
          </a:xfrm>
          <a:custGeom>
            <a:avLst/>
            <a:gdLst>
              <a:gd name="T0" fmla="*/ 6 w 12"/>
              <a:gd name="T1" fmla="*/ 409 h 409"/>
              <a:gd name="T2" fmla="*/ 12 w 12"/>
              <a:gd name="T3" fmla="*/ 409 h 409"/>
              <a:gd name="T4" fmla="*/ 12 w 12"/>
              <a:gd name="T5" fmla="*/ 0 h 409"/>
              <a:gd name="T6" fmla="*/ 0 w 12"/>
              <a:gd name="T7" fmla="*/ 0 h 409"/>
              <a:gd name="T8" fmla="*/ 0 w 12"/>
              <a:gd name="T9" fmla="*/ 409 h 409"/>
              <a:gd name="T10" fmla="*/ 6 w 12"/>
              <a:gd name="T11" fmla="*/ 409 h 409"/>
              <a:gd name="T12" fmla="*/ 0 60000 65536"/>
              <a:gd name="T13" fmla="*/ 0 60000 65536"/>
              <a:gd name="T14" fmla="*/ 0 60000 65536"/>
              <a:gd name="T15" fmla="*/ 0 60000 65536"/>
              <a:gd name="T16" fmla="*/ 0 60000 65536"/>
              <a:gd name="T17" fmla="*/ 0 60000 65536"/>
              <a:gd name="T18" fmla="*/ 0 w 12"/>
              <a:gd name="T19" fmla="*/ 0 h 409"/>
              <a:gd name="T20" fmla="*/ 12 w 12"/>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12" h="409">
                <a:moveTo>
                  <a:pt x="6" y="409"/>
                </a:moveTo>
                <a:lnTo>
                  <a:pt x="12" y="409"/>
                </a:lnTo>
                <a:lnTo>
                  <a:pt x="12" y="0"/>
                </a:lnTo>
                <a:lnTo>
                  <a:pt x="0" y="0"/>
                </a:lnTo>
                <a:lnTo>
                  <a:pt x="0" y="409"/>
                </a:lnTo>
                <a:lnTo>
                  <a:pt x="6" y="409"/>
                </a:lnTo>
                <a:close/>
              </a:path>
            </a:pathLst>
          </a:custGeom>
          <a:solidFill>
            <a:schemeClr val="tx1"/>
          </a:solidFill>
          <a:ln w="9525">
            <a:solidFill>
              <a:schemeClr val="tx1"/>
            </a:solidFill>
            <a:round/>
            <a:headEnd/>
            <a:tailEnd/>
          </a:ln>
        </p:spPr>
        <p:txBody>
          <a:bodyPr/>
          <a:lstStyle/>
          <a:p>
            <a:endParaRPr lang="en-US"/>
          </a:p>
        </p:txBody>
      </p:sp>
      <p:sp>
        <p:nvSpPr>
          <p:cNvPr id="46270" name="Text Box 188"/>
          <p:cNvSpPr txBox="1">
            <a:spLocks noChangeArrowheads="1"/>
          </p:cNvSpPr>
          <p:nvPr/>
        </p:nvSpPr>
        <p:spPr bwMode="auto">
          <a:xfrm>
            <a:off x="5654675" y="5280025"/>
            <a:ext cx="533400" cy="4572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400" i="1">
                <a:latin typeface="Times New Roman" pitchFamily="18" charset="0"/>
              </a:rPr>
              <a:t>I</a:t>
            </a:r>
            <a:r>
              <a:rPr lang="en-US" sz="2400" i="1" baseline="-25000">
                <a:latin typeface="Times New Roman" pitchFamily="18" charset="0"/>
              </a:rPr>
              <a:t>B</a:t>
            </a:r>
            <a:endParaRPr lang="en-US" sz="2400" i="1">
              <a:latin typeface="Times New Roman" pitchFamily="18" charset="0"/>
            </a:endParaRPr>
          </a:p>
        </p:txBody>
      </p:sp>
      <p:sp>
        <p:nvSpPr>
          <p:cNvPr id="46271" name="Text Box 189"/>
          <p:cNvSpPr txBox="1">
            <a:spLocks noChangeArrowheads="1"/>
          </p:cNvSpPr>
          <p:nvPr/>
        </p:nvSpPr>
        <p:spPr bwMode="auto">
          <a:xfrm>
            <a:off x="5867400" y="2444750"/>
            <a:ext cx="1333500" cy="457200"/>
          </a:xfrm>
          <a:prstGeom prst="rect">
            <a:avLst/>
          </a:prstGeom>
          <a:noFill/>
          <a:ln w="12700">
            <a:noFill/>
            <a:miter lim="800000"/>
            <a:headEnd type="none" w="sm" len="sm"/>
            <a:tailEnd type="none" w="sm" len="sm"/>
          </a:ln>
        </p:spPr>
        <p:txBody>
          <a:bodyPr wrap="none">
            <a:spAutoFit/>
          </a:bodyPr>
          <a:lstStyle/>
          <a:p>
            <a:pPr eaLnBrk="0" hangingPunct="0"/>
            <a:r>
              <a:rPr lang="en-US" sz="2400" i="1">
                <a:latin typeface="Times New Roman" pitchFamily="18" charset="0"/>
              </a:rPr>
              <a:t>R</a:t>
            </a:r>
            <a:r>
              <a:rPr lang="en-US" sz="2400" i="1" baseline="-25000">
                <a:latin typeface="Times New Roman" pitchFamily="18" charset="0"/>
              </a:rPr>
              <a:t>3</a:t>
            </a:r>
            <a:r>
              <a:rPr lang="en-US" sz="2400" i="1">
                <a:latin typeface="Times New Roman" pitchFamily="18" charset="0"/>
              </a:rPr>
              <a:t>, Q</a:t>
            </a:r>
            <a:r>
              <a:rPr lang="en-US" sz="2400" i="1" baseline="-25000">
                <a:latin typeface="Times New Roman" pitchFamily="18" charset="0"/>
              </a:rPr>
              <a:t>3</a:t>
            </a:r>
            <a:r>
              <a:rPr lang="en-US" sz="2400" i="1">
                <a:latin typeface="Times New Roman" pitchFamily="18" charset="0"/>
              </a:rPr>
              <a:t>,</a:t>
            </a:r>
            <a:r>
              <a:rPr lang="en-US" sz="2400" i="1">
                <a:latin typeface="Symbol" pitchFamily="18" charset="2"/>
              </a:rPr>
              <a:t>w</a:t>
            </a:r>
            <a:r>
              <a:rPr lang="en-US" sz="2400" i="1" baseline="-25000">
                <a:latin typeface="Times New Roman" pitchFamily="18" charset="0"/>
              </a:rPr>
              <a:t>3</a:t>
            </a:r>
          </a:p>
        </p:txBody>
      </p:sp>
      <p:sp>
        <p:nvSpPr>
          <p:cNvPr id="46272" name="Text Box 190"/>
          <p:cNvSpPr txBox="1">
            <a:spLocks noChangeArrowheads="1"/>
          </p:cNvSpPr>
          <p:nvPr/>
        </p:nvSpPr>
        <p:spPr bwMode="auto">
          <a:xfrm>
            <a:off x="4130675" y="2436813"/>
            <a:ext cx="1333500" cy="457200"/>
          </a:xfrm>
          <a:prstGeom prst="rect">
            <a:avLst/>
          </a:prstGeom>
          <a:noFill/>
          <a:ln w="12700">
            <a:noFill/>
            <a:miter lim="800000"/>
            <a:headEnd type="none" w="sm" len="sm"/>
            <a:tailEnd type="none" w="sm" len="sm"/>
          </a:ln>
        </p:spPr>
        <p:txBody>
          <a:bodyPr wrap="none">
            <a:spAutoFit/>
          </a:bodyPr>
          <a:lstStyle/>
          <a:p>
            <a:pPr eaLnBrk="0" hangingPunct="0"/>
            <a:r>
              <a:rPr lang="en-US" sz="2400" i="1">
                <a:latin typeface="Times New Roman" pitchFamily="18" charset="0"/>
              </a:rPr>
              <a:t>R</a:t>
            </a:r>
            <a:r>
              <a:rPr lang="en-US" sz="2400" i="1" baseline="-25000">
                <a:latin typeface="Times New Roman" pitchFamily="18" charset="0"/>
              </a:rPr>
              <a:t>2</a:t>
            </a:r>
            <a:r>
              <a:rPr lang="en-US" sz="2400" i="1">
                <a:latin typeface="Times New Roman" pitchFamily="18" charset="0"/>
              </a:rPr>
              <a:t>, Q</a:t>
            </a:r>
            <a:r>
              <a:rPr lang="en-US" sz="2400" i="1" baseline="-25000">
                <a:latin typeface="Times New Roman" pitchFamily="18" charset="0"/>
              </a:rPr>
              <a:t>2</a:t>
            </a:r>
            <a:r>
              <a:rPr lang="en-US" sz="2400" i="1">
                <a:latin typeface="Times New Roman" pitchFamily="18" charset="0"/>
              </a:rPr>
              <a:t>,</a:t>
            </a:r>
            <a:r>
              <a:rPr lang="en-US" sz="2400" i="1">
                <a:latin typeface="Symbol" pitchFamily="18" charset="2"/>
              </a:rPr>
              <a:t>w</a:t>
            </a:r>
            <a:r>
              <a:rPr lang="en-US" sz="2400" i="1" baseline="-25000">
                <a:latin typeface="Times New Roman" pitchFamily="18" charset="0"/>
              </a:rPr>
              <a:t>2</a:t>
            </a:r>
          </a:p>
        </p:txBody>
      </p:sp>
      <p:sp>
        <p:nvSpPr>
          <p:cNvPr id="46273" name="Text Box 191"/>
          <p:cNvSpPr txBox="1">
            <a:spLocks noChangeArrowheads="1"/>
          </p:cNvSpPr>
          <p:nvPr/>
        </p:nvSpPr>
        <p:spPr bwMode="auto">
          <a:xfrm>
            <a:off x="2454275" y="2436813"/>
            <a:ext cx="1333500" cy="457200"/>
          </a:xfrm>
          <a:prstGeom prst="rect">
            <a:avLst/>
          </a:prstGeom>
          <a:noFill/>
          <a:ln w="12700">
            <a:noFill/>
            <a:miter lim="800000"/>
            <a:headEnd type="none" w="sm" len="sm"/>
            <a:tailEnd type="none" w="sm" len="sm"/>
          </a:ln>
        </p:spPr>
        <p:txBody>
          <a:bodyPr wrap="none">
            <a:spAutoFit/>
          </a:bodyPr>
          <a:lstStyle/>
          <a:p>
            <a:pPr eaLnBrk="0" hangingPunct="0"/>
            <a:r>
              <a:rPr lang="en-US" sz="2400" i="1">
                <a:latin typeface="Times New Roman" pitchFamily="18" charset="0"/>
              </a:rPr>
              <a:t>R</a:t>
            </a:r>
            <a:r>
              <a:rPr lang="en-US" sz="2400" i="1" baseline="-25000">
                <a:latin typeface="Times New Roman" pitchFamily="18" charset="0"/>
              </a:rPr>
              <a:t>1</a:t>
            </a:r>
            <a:r>
              <a:rPr lang="en-US" sz="2400" i="1">
                <a:latin typeface="Times New Roman" pitchFamily="18" charset="0"/>
              </a:rPr>
              <a:t>, Q</a:t>
            </a:r>
            <a:r>
              <a:rPr lang="en-US" sz="2400" i="1" baseline="-25000">
                <a:latin typeface="Times New Roman" pitchFamily="18" charset="0"/>
              </a:rPr>
              <a:t>1</a:t>
            </a:r>
            <a:r>
              <a:rPr lang="en-US" sz="2400" i="1">
                <a:latin typeface="Times New Roman" pitchFamily="18" charset="0"/>
              </a:rPr>
              <a:t>,</a:t>
            </a:r>
            <a:r>
              <a:rPr lang="en-US" sz="2400" i="1">
                <a:latin typeface="Symbol" pitchFamily="18" charset="2"/>
              </a:rPr>
              <a:t>w</a:t>
            </a:r>
            <a:r>
              <a:rPr lang="en-US" sz="2400" i="1" baseline="-25000">
                <a:latin typeface="Times New Roman" pitchFamily="18" charset="0"/>
              </a:rPr>
              <a:t>1</a:t>
            </a:r>
          </a:p>
        </p:txBody>
      </p:sp>
      <p:sp>
        <p:nvSpPr>
          <p:cNvPr id="46274" name="Text Box 192"/>
          <p:cNvSpPr txBox="1">
            <a:spLocks noChangeArrowheads="1"/>
          </p:cNvSpPr>
          <p:nvPr/>
        </p:nvSpPr>
        <p:spPr bwMode="auto">
          <a:xfrm>
            <a:off x="7635875" y="3070225"/>
            <a:ext cx="762000" cy="579438"/>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3200" i="1">
                <a:latin typeface="Times New Roman" pitchFamily="18" charset="0"/>
              </a:rPr>
              <a:t>...</a:t>
            </a:r>
          </a:p>
        </p:txBody>
      </p:sp>
      <p:sp>
        <p:nvSpPr>
          <p:cNvPr id="46275" name="Text Box 193"/>
          <p:cNvSpPr txBox="1">
            <a:spLocks noChangeArrowheads="1"/>
          </p:cNvSpPr>
          <p:nvPr/>
        </p:nvSpPr>
        <p:spPr bwMode="auto">
          <a:xfrm>
            <a:off x="1616075" y="3070225"/>
            <a:ext cx="762000" cy="579438"/>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3200" i="1">
                <a:latin typeface="Times New Roman" pitchFamily="18" charset="0"/>
              </a:rPr>
              <a:t>...</a:t>
            </a:r>
          </a:p>
        </p:txBody>
      </p:sp>
      <p:sp>
        <p:nvSpPr>
          <p:cNvPr id="46276" name="Text Box 194"/>
          <p:cNvSpPr txBox="1">
            <a:spLocks noChangeArrowheads="1"/>
          </p:cNvSpPr>
          <p:nvPr/>
        </p:nvSpPr>
        <p:spPr bwMode="auto">
          <a:xfrm>
            <a:off x="473075" y="1470025"/>
            <a:ext cx="2743200" cy="4572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400" i="1" dirty="0">
                <a:latin typeface="+mn-lt"/>
              </a:rPr>
              <a:t>external dampers</a:t>
            </a:r>
            <a:endParaRPr lang="en-US" sz="2000" i="1" dirty="0">
              <a:latin typeface="+mn-lt"/>
            </a:endParaRPr>
          </a:p>
        </p:txBody>
      </p:sp>
      <p:sp>
        <p:nvSpPr>
          <p:cNvPr id="46277" name="Line 195"/>
          <p:cNvSpPr>
            <a:spLocks noChangeShapeType="1"/>
          </p:cNvSpPr>
          <p:nvPr/>
        </p:nvSpPr>
        <p:spPr bwMode="auto">
          <a:xfrm>
            <a:off x="3902075" y="1927225"/>
            <a:ext cx="914400" cy="228600"/>
          </a:xfrm>
          <a:prstGeom prst="line">
            <a:avLst/>
          </a:prstGeom>
          <a:noFill/>
          <a:ln w="12700">
            <a:solidFill>
              <a:schemeClr val="tx1"/>
            </a:solidFill>
            <a:round/>
            <a:headEnd type="none" w="sm" len="sm"/>
            <a:tailEnd type="triangle" w="sm" len="sm"/>
          </a:ln>
        </p:spPr>
        <p:txBody>
          <a:bodyPr wrap="none" anchor="ctr"/>
          <a:lstStyle/>
          <a:p>
            <a:endParaRPr lang="en-GB"/>
          </a:p>
        </p:txBody>
      </p:sp>
      <p:sp>
        <p:nvSpPr>
          <p:cNvPr id="46278" name="Line 196"/>
          <p:cNvSpPr>
            <a:spLocks noChangeShapeType="1"/>
          </p:cNvSpPr>
          <p:nvPr/>
        </p:nvSpPr>
        <p:spPr bwMode="auto">
          <a:xfrm flipH="1">
            <a:off x="3216275" y="1927225"/>
            <a:ext cx="685800" cy="228600"/>
          </a:xfrm>
          <a:prstGeom prst="line">
            <a:avLst/>
          </a:prstGeom>
          <a:noFill/>
          <a:ln w="12700">
            <a:solidFill>
              <a:schemeClr val="tx1"/>
            </a:solidFill>
            <a:round/>
            <a:headEnd type="none" w="sm" len="sm"/>
            <a:tailEnd type="triangle" w="sm" len="sm"/>
          </a:ln>
        </p:spPr>
        <p:txBody>
          <a:bodyPr wrap="none" anchor="ctr"/>
          <a:lstStyle/>
          <a:p>
            <a:endParaRPr lang="en-GB"/>
          </a:p>
        </p:txBody>
      </p:sp>
      <p:sp>
        <p:nvSpPr>
          <p:cNvPr id="46279" name="Line 197"/>
          <p:cNvSpPr>
            <a:spLocks noChangeShapeType="1"/>
          </p:cNvSpPr>
          <p:nvPr/>
        </p:nvSpPr>
        <p:spPr bwMode="auto">
          <a:xfrm>
            <a:off x="3902075" y="1927225"/>
            <a:ext cx="2362200" cy="228600"/>
          </a:xfrm>
          <a:prstGeom prst="line">
            <a:avLst/>
          </a:prstGeom>
          <a:noFill/>
          <a:ln w="12700">
            <a:solidFill>
              <a:schemeClr val="tx1"/>
            </a:solidFill>
            <a:round/>
            <a:headEnd type="none" w="sm" len="sm"/>
            <a:tailEnd type="triangle" w="sm" len="sm"/>
          </a:ln>
        </p:spPr>
        <p:txBody>
          <a:bodyPr wrap="none" anchor="ctr"/>
          <a:lstStyle/>
          <a:p>
            <a:endParaRPr lang="en-GB"/>
          </a:p>
        </p:txBody>
      </p:sp>
      <p:sp>
        <p:nvSpPr>
          <p:cNvPr id="46280" name="Line 198"/>
          <p:cNvSpPr>
            <a:spLocks noChangeShapeType="1"/>
          </p:cNvSpPr>
          <p:nvPr/>
        </p:nvSpPr>
        <p:spPr bwMode="auto">
          <a:xfrm flipH="1" flipV="1">
            <a:off x="3292475" y="1774825"/>
            <a:ext cx="609600" cy="152400"/>
          </a:xfrm>
          <a:prstGeom prst="line">
            <a:avLst/>
          </a:prstGeom>
          <a:noFill/>
          <a:ln w="12700">
            <a:solidFill>
              <a:schemeClr val="tx1"/>
            </a:solidFill>
            <a:round/>
            <a:headEnd type="none" w="sm" len="sm"/>
            <a:tailEnd type="none" w="sm" len="sm"/>
          </a:ln>
        </p:spPr>
        <p:txBody>
          <a:bodyPr wrap="none" anchor="ctr"/>
          <a:lstStyle/>
          <a:p>
            <a:endParaRPr lang="en-GB"/>
          </a:p>
        </p:txBody>
      </p:sp>
      <p:sp>
        <p:nvSpPr>
          <p:cNvPr id="46281" name="Text Box 199"/>
          <p:cNvSpPr txBox="1">
            <a:spLocks noChangeArrowheads="1"/>
          </p:cNvSpPr>
          <p:nvPr/>
        </p:nvSpPr>
        <p:spPr bwMode="auto">
          <a:xfrm>
            <a:off x="2835275" y="4060825"/>
            <a:ext cx="482600" cy="519113"/>
          </a:xfrm>
          <a:prstGeom prst="rect">
            <a:avLst/>
          </a:prstGeom>
          <a:noFill/>
          <a:ln w="12700">
            <a:noFill/>
            <a:miter lim="800000"/>
            <a:headEnd type="none" w="sm" len="sm"/>
            <a:tailEnd type="none" w="sm" len="sm"/>
          </a:ln>
        </p:spPr>
        <p:txBody>
          <a:bodyPr wrap="none">
            <a:spAutoFit/>
          </a:bodyPr>
          <a:lstStyle/>
          <a:p>
            <a:pPr eaLnBrk="0" hangingPunct="0"/>
            <a:r>
              <a:rPr lang="en-US" sz="2800" i="1">
                <a:latin typeface="Times New Roman" pitchFamily="18" charset="0"/>
              </a:rPr>
              <a:t>n</a:t>
            </a:r>
            <a:r>
              <a:rPr lang="en-US" sz="2800" i="1" baseline="-25000">
                <a:latin typeface="Times New Roman" pitchFamily="18" charset="0"/>
              </a:rPr>
              <a:t>1</a:t>
            </a:r>
            <a:endParaRPr lang="en-US" sz="2800" i="1">
              <a:latin typeface="Times New Roman" pitchFamily="18" charset="0"/>
            </a:endParaRPr>
          </a:p>
        </p:txBody>
      </p:sp>
      <p:sp>
        <p:nvSpPr>
          <p:cNvPr id="46282" name="Text Box 200"/>
          <p:cNvSpPr txBox="1">
            <a:spLocks noChangeArrowheads="1"/>
          </p:cNvSpPr>
          <p:nvPr/>
        </p:nvSpPr>
        <p:spPr bwMode="auto">
          <a:xfrm>
            <a:off x="6264275" y="4060825"/>
            <a:ext cx="482600" cy="519113"/>
          </a:xfrm>
          <a:prstGeom prst="rect">
            <a:avLst/>
          </a:prstGeom>
          <a:noFill/>
          <a:ln w="12700">
            <a:noFill/>
            <a:miter lim="800000"/>
            <a:headEnd type="none" w="sm" len="sm"/>
            <a:tailEnd type="none" w="sm" len="sm"/>
          </a:ln>
        </p:spPr>
        <p:txBody>
          <a:bodyPr wrap="none">
            <a:spAutoFit/>
          </a:bodyPr>
          <a:lstStyle/>
          <a:p>
            <a:pPr eaLnBrk="0" hangingPunct="0"/>
            <a:r>
              <a:rPr lang="en-US" sz="2800" i="1">
                <a:latin typeface="Times New Roman" pitchFamily="18" charset="0"/>
              </a:rPr>
              <a:t>n</a:t>
            </a:r>
            <a:r>
              <a:rPr lang="en-US" sz="2800" i="1" baseline="-25000">
                <a:latin typeface="Times New Roman" pitchFamily="18" charset="0"/>
              </a:rPr>
              <a:t>3</a:t>
            </a:r>
            <a:endParaRPr lang="en-US" sz="2800" i="1">
              <a:latin typeface="Times New Roman" pitchFamily="18" charset="0"/>
            </a:endParaRPr>
          </a:p>
        </p:txBody>
      </p:sp>
      <p:sp>
        <p:nvSpPr>
          <p:cNvPr id="46283" name="Text Box 201"/>
          <p:cNvSpPr txBox="1">
            <a:spLocks noChangeArrowheads="1"/>
          </p:cNvSpPr>
          <p:nvPr/>
        </p:nvSpPr>
        <p:spPr bwMode="auto">
          <a:xfrm>
            <a:off x="4511675" y="4060825"/>
            <a:ext cx="482600" cy="519113"/>
          </a:xfrm>
          <a:prstGeom prst="rect">
            <a:avLst/>
          </a:prstGeom>
          <a:noFill/>
          <a:ln w="12700">
            <a:noFill/>
            <a:miter lim="800000"/>
            <a:headEnd type="none" w="sm" len="sm"/>
            <a:tailEnd type="none" w="sm" len="sm"/>
          </a:ln>
        </p:spPr>
        <p:txBody>
          <a:bodyPr wrap="none">
            <a:spAutoFit/>
          </a:bodyPr>
          <a:lstStyle/>
          <a:p>
            <a:pPr eaLnBrk="0" hangingPunct="0"/>
            <a:r>
              <a:rPr lang="en-US" sz="2800" i="1">
                <a:latin typeface="Times New Roman" pitchFamily="18" charset="0"/>
              </a:rPr>
              <a:t>n</a:t>
            </a:r>
            <a:r>
              <a:rPr lang="en-US" sz="2800" i="1" baseline="-25000">
                <a:latin typeface="Times New Roman" pitchFamily="18" charset="0"/>
              </a:rPr>
              <a:t>2</a:t>
            </a:r>
            <a:endParaRPr lang="en-US" sz="2800" i="1">
              <a:latin typeface="Times New Roman" pitchFamily="18" charset="0"/>
            </a:endParaRPr>
          </a:p>
        </p:txBody>
      </p:sp>
      <p:sp>
        <p:nvSpPr>
          <p:cNvPr id="205" name="Date Placeholder 204"/>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a:xfrm>
            <a:off x="288388" y="152400"/>
            <a:ext cx="8567224" cy="787637"/>
          </a:xfrm>
        </p:spPr>
        <p:txBody>
          <a:bodyPr>
            <a:noAutofit/>
          </a:bodyPr>
          <a:lstStyle/>
          <a:p>
            <a:pPr eaLnBrk="1" hangingPunct="1"/>
            <a:r>
              <a:rPr lang="en-US" sz="3800" dirty="0" smtClean="0"/>
              <a:t>Higher order modes (measured spectrum)</a:t>
            </a:r>
          </a:p>
        </p:txBody>
      </p:sp>
      <p:sp>
        <p:nvSpPr>
          <p:cNvPr id="7" name="Footer Placeholder 3"/>
          <p:cNvSpPr>
            <a:spLocks noGrp="1"/>
          </p:cNvSpPr>
          <p:nvPr>
            <p:ph type="ftr" sz="quarter" idx="11"/>
          </p:nvPr>
        </p:nvSpPr>
        <p:spPr/>
        <p:txBody>
          <a:bodyPr/>
          <a:lstStyle/>
          <a:p>
            <a:pPr>
              <a:defRPr/>
            </a:pPr>
            <a:r>
              <a:rPr lang="en-GB" smtClean="0"/>
              <a:t>CAS RF Denmark - Cavity Basics</a:t>
            </a:r>
            <a:endParaRPr lang="en-US"/>
          </a:p>
        </p:txBody>
      </p:sp>
      <p:sp>
        <p:nvSpPr>
          <p:cNvPr id="8" name="Slide Number Placeholder 4"/>
          <p:cNvSpPr>
            <a:spLocks noGrp="1"/>
          </p:cNvSpPr>
          <p:nvPr>
            <p:ph type="sldNum" sz="quarter" idx="12"/>
          </p:nvPr>
        </p:nvSpPr>
        <p:spPr/>
        <p:txBody>
          <a:bodyPr/>
          <a:lstStyle/>
          <a:p>
            <a:pPr>
              <a:defRPr/>
            </a:pPr>
            <a:fld id="{A44AA906-414D-4E0E-AB74-E1F148C282DD}" type="slidenum">
              <a:rPr lang="en-US"/>
              <a:pPr>
                <a:defRPr/>
              </a:pPr>
              <a:t>39</a:t>
            </a:fld>
            <a:endParaRPr lang="en-US"/>
          </a:p>
        </p:txBody>
      </p:sp>
      <p:pic>
        <p:nvPicPr>
          <p:cNvPr id="47109" name="Picture 3" descr="measured mode spectrum"/>
          <p:cNvPicPr>
            <a:picLocks noChangeAspect="1" noChangeArrowheads="1"/>
          </p:cNvPicPr>
          <p:nvPr/>
        </p:nvPicPr>
        <p:blipFill>
          <a:blip r:embed="rId3" cstate="print"/>
          <a:srcRect/>
          <a:stretch>
            <a:fillRect/>
          </a:stretch>
        </p:blipFill>
        <p:spPr bwMode="auto">
          <a:xfrm>
            <a:off x="434975" y="1287463"/>
            <a:ext cx="8305800" cy="4775200"/>
          </a:xfrm>
          <a:prstGeom prst="rect">
            <a:avLst/>
          </a:prstGeom>
          <a:noFill/>
          <a:ln w="9525">
            <a:noFill/>
            <a:miter lim="800000"/>
            <a:headEnd/>
            <a:tailEnd/>
          </a:ln>
        </p:spPr>
      </p:pic>
      <p:sp>
        <p:nvSpPr>
          <p:cNvPr id="47110" name="Text Box 4"/>
          <p:cNvSpPr txBox="1">
            <a:spLocks noChangeArrowheads="1"/>
          </p:cNvSpPr>
          <p:nvPr/>
        </p:nvSpPr>
        <p:spPr bwMode="auto">
          <a:xfrm>
            <a:off x="511175" y="1519238"/>
            <a:ext cx="2152650" cy="396875"/>
          </a:xfrm>
          <a:prstGeom prst="rect">
            <a:avLst/>
          </a:prstGeom>
          <a:solidFill>
            <a:srgbClr val="000000"/>
          </a:solidFill>
          <a:ln w="12700">
            <a:noFill/>
            <a:miter lim="800000"/>
            <a:headEnd type="none" w="sm" len="sm"/>
            <a:tailEnd type="none" w="sm" len="sm"/>
          </a:ln>
        </p:spPr>
        <p:txBody>
          <a:bodyPr wrap="none">
            <a:spAutoFit/>
          </a:bodyPr>
          <a:lstStyle/>
          <a:p>
            <a:pPr eaLnBrk="0" hangingPunct="0"/>
            <a:r>
              <a:rPr lang="en-US" sz="2000" i="1">
                <a:solidFill>
                  <a:srgbClr val="FFFF00"/>
                </a:solidFill>
                <a:latin typeface="Comic Sans MS" pitchFamily="66" charset="0"/>
              </a:rPr>
              <a:t>without dampers</a:t>
            </a:r>
          </a:p>
        </p:txBody>
      </p:sp>
      <p:sp>
        <p:nvSpPr>
          <p:cNvPr id="47111" name="Text Box 5"/>
          <p:cNvSpPr txBox="1">
            <a:spLocks noChangeArrowheads="1"/>
          </p:cNvSpPr>
          <p:nvPr/>
        </p:nvSpPr>
        <p:spPr bwMode="auto">
          <a:xfrm>
            <a:off x="663575" y="3957638"/>
            <a:ext cx="1768475" cy="396875"/>
          </a:xfrm>
          <a:prstGeom prst="rect">
            <a:avLst/>
          </a:prstGeom>
          <a:solidFill>
            <a:srgbClr val="000000"/>
          </a:solidFill>
          <a:ln w="12700">
            <a:noFill/>
            <a:miter lim="800000"/>
            <a:headEnd type="none" w="sm" len="sm"/>
            <a:tailEnd type="none" w="sm" len="sm"/>
          </a:ln>
        </p:spPr>
        <p:txBody>
          <a:bodyPr wrap="none">
            <a:spAutoFit/>
          </a:bodyPr>
          <a:lstStyle/>
          <a:p>
            <a:pPr eaLnBrk="0" hangingPunct="0"/>
            <a:r>
              <a:rPr lang="en-US" sz="2000" i="1">
                <a:solidFill>
                  <a:srgbClr val="FFFF00"/>
                </a:solidFill>
                <a:latin typeface="Comic Sans MS" pitchFamily="66" charset="0"/>
              </a:rPr>
              <a:t>with dampers</a:t>
            </a:r>
            <a:endParaRPr lang="en-US" sz="2000" i="1">
              <a:solidFill>
                <a:srgbClr val="FFFF00"/>
              </a:solidFill>
              <a:latin typeface="Times New Roman" pitchFamily="18" charset="0"/>
            </a:endParaRPr>
          </a:p>
        </p:txBody>
      </p:sp>
      <p:sp>
        <p:nvSpPr>
          <p:cNvPr id="9" name="Date Placeholder 8"/>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Maxwell’s equations</a:t>
            </a:r>
            <a:endParaRPr lang="en-GB" dirty="0"/>
          </a:p>
        </p:txBody>
      </p:sp>
      <p:sp>
        <p:nvSpPr>
          <p:cNvPr id="6" name="Date Placeholder 5"/>
          <p:cNvSpPr>
            <a:spLocks noGrp="1"/>
          </p:cNvSpPr>
          <p:nvPr>
            <p:ph type="dt" sz="half" idx="10"/>
          </p:nvPr>
        </p:nvSpPr>
        <p:spPr/>
        <p:txBody>
          <a:bodyPr/>
          <a:lstStyle/>
          <a:p>
            <a:r>
              <a:rPr lang="en-US" smtClean="0"/>
              <a:t>11-6-2010</a:t>
            </a:r>
            <a:endParaRPr lang="en-GB"/>
          </a:p>
        </p:txBody>
      </p:sp>
      <p:sp>
        <p:nvSpPr>
          <p:cNvPr id="7" name="Slide Number Placeholder 6"/>
          <p:cNvSpPr>
            <a:spLocks noGrp="1"/>
          </p:cNvSpPr>
          <p:nvPr>
            <p:ph type="sldNum" sz="quarter" idx="12"/>
          </p:nvPr>
        </p:nvSpPr>
        <p:spPr/>
        <p:txBody>
          <a:bodyPr/>
          <a:lstStyle/>
          <a:p>
            <a:fld id="{4ABAAE0A-2C7B-476D-921A-DB40558571D2}" type="slidenum">
              <a:rPr lang="en-GB" smtClean="0"/>
              <a:pPr/>
              <a:t>4</a:t>
            </a:fld>
            <a:endParaRPr lang="en-GB"/>
          </a:p>
        </p:txBody>
      </p:sp>
      <p:sp>
        <p:nvSpPr>
          <p:cNvPr id="8" name="Footer Placeholder 7"/>
          <p:cNvSpPr>
            <a:spLocks noGrp="1"/>
          </p:cNvSpPr>
          <p:nvPr>
            <p:ph type="ftr" sz="quarter" idx="11"/>
          </p:nvPr>
        </p:nvSpPr>
        <p:spPr/>
        <p:txBody>
          <a:bodyPr/>
          <a:lstStyle/>
          <a:p>
            <a:r>
              <a:rPr lang="en-GB" smtClean="0"/>
              <a:t>CAS RF Denmark - Cavity Basics</a:t>
            </a:r>
            <a:endParaRPr lang="en-GB"/>
          </a:p>
        </p:txBody>
      </p:sp>
      <p:graphicFrame>
        <p:nvGraphicFramePr>
          <p:cNvPr id="1031" name="Object 7"/>
          <p:cNvGraphicFramePr>
            <a:graphicFrameLocks noChangeAspect="1"/>
          </p:cNvGraphicFramePr>
          <p:nvPr/>
        </p:nvGraphicFramePr>
        <p:xfrm>
          <a:off x="2786050" y="1428736"/>
          <a:ext cx="3581400" cy="1422400"/>
        </p:xfrm>
        <a:graphic>
          <a:graphicData uri="http://schemas.openxmlformats.org/presentationml/2006/ole">
            <p:oleObj spid="_x0000_s1031" name="Equation" r:id="rId3" imgW="3581280" imgH="1422360" progId="Equation.3">
              <p:embed/>
            </p:oleObj>
          </a:graphicData>
        </a:graphic>
      </p:graphicFrame>
      <p:sp>
        <p:nvSpPr>
          <p:cNvPr id="12" name="TextBox 11"/>
          <p:cNvSpPr txBox="1"/>
          <p:nvPr/>
        </p:nvSpPr>
        <p:spPr>
          <a:xfrm>
            <a:off x="900113" y="928670"/>
            <a:ext cx="7145098" cy="369332"/>
          </a:xfrm>
          <a:prstGeom prst="rect">
            <a:avLst/>
          </a:prstGeom>
          <a:noFill/>
        </p:spPr>
        <p:txBody>
          <a:bodyPr wrap="none" rtlCol="0">
            <a:spAutoFit/>
          </a:bodyPr>
          <a:lstStyle/>
          <a:p>
            <a:r>
              <a:rPr lang="en-GB" dirty="0" smtClean="0"/>
              <a:t>The electromagnetic fields inside the “hollow place” obey these equations:</a:t>
            </a:r>
            <a:endParaRPr lang="en-GB" dirty="0"/>
          </a:p>
        </p:txBody>
      </p:sp>
      <p:sp>
        <p:nvSpPr>
          <p:cNvPr id="17" name="TextBox 16"/>
          <p:cNvSpPr txBox="1"/>
          <p:nvPr/>
        </p:nvSpPr>
        <p:spPr>
          <a:xfrm>
            <a:off x="900113" y="3000372"/>
            <a:ext cx="7243787" cy="646331"/>
          </a:xfrm>
          <a:prstGeom prst="rect">
            <a:avLst/>
          </a:prstGeom>
          <a:noFill/>
        </p:spPr>
        <p:txBody>
          <a:bodyPr wrap="square" rtlCol="0">
            <a:spAutoFit/>
          </a:bodyPr>
          <a:lstStyle/>
          <a:p>
            <a:r>
              <a:rPr lang="en-GB" dirty="0" smtClean="0"/>
              <a:t>With the curl of the 3</a:t>
            </a:r>
            <a:r>
              <a:rPr lang="en-GB" baseline="30000" dirty="0" smtClean="0"/>
              <a:t>rd</a:t>
            </a:r>
            <a:r>
              <a:rPr lang="en-GB" dirty="0" smtClean="0"/>
              <a:t>, the time derivative of the 1</a:t>
            </a:r>
            <a:r>
              <a:rPr lang="en-GB" baseline="30000" dirty="0" smtClean="0"/>
              <a:t>st</a:t>
            </a:r>
            <a:r>
              <a:rPr lang="en-GB" dirty="0" smtClean="0"/>
              <a:t> equation and the vector identity</a:t>
            </a:r>
            <a:endParaRPr lang="en-GB" dirty="0"/>
          </a:p>
        </p:txBody>
      </p:sp>
      <p:graphicFrame>
        <p:nvGraphicFramePr>
          <p:cNvPr id="19" name="Object 18"/>
          <p:cNvGraphicFramePr>
            <a:graphicFrameLocks noChangeAspect="1"/>
          </p:cNvGraphicFramePr>
          <p:nvPr/>
        </p:nvGraphicFramePr>
        <p:xfrm>
          <a:off x="3286116" y="3527428"/>
          <a:ext cx="2908300" cy="330200"/>
        </p:xfrm>
        <a:graphic>
          <a:graphicData uri="http://schemas.openxmlformats.org/presentationml/2006/ole">
            <p:oleObj spid="_x0000_s1035" name="Equation" r:id="rId4" imgW="2908080" imgH="330120" progId="Equation.3">
              <p:embed/>
            </p:oleObj>
          </a:graphicData>
        </a:graphic>
      </p:graphicFrame>
      <p:sp>
        <p:nvSpPr>
          <p:cNvPr id="20" name="TextBox 19"/>
          <p:cNvSpPr txBox="1"/>
          <p:nvPr/>
        </p:nvSpPr>
        <p:spPr>
          <a:xfrm>
            <a:off x="900113" y="4000504"/>
            <a:ext cx="4660315" cy="369332"/>
          </a:xfrm>
          <a:prstGeom prst="rect">
            <a:avLst/>
          </a:prstGeom>
          <a:noFill/>
        </p:spPr>
        <p:txBody>
          <a:bodyPr wrap="none" rtlCol="0">
            <a:spAutoFit/>
          </a:bodyPr>
          <a:lstStyle/>
          <a:p>
            <a:r>
              <a:rPr lang="en-GB" dirty="0" smtClean="0"/>
              <a:t>this set of equations can be brought in the form</a:t>
            </a:r>
            <a:endParaRPr lang="en-GB" dirty="0"/>
          </a:p>
        </p:txBody>
      </p:sp>
      <p:graphicFrame>
        <p:nvGraphicFramePr>
          <p:cNvPr id="1037" name="Object 13"/>
          <p:cNvGraphicFramePr>
            <a:graphicFrameLocks noChangeAspect="1"/>
          </p:cNvGraphicFramePr>
          <p:nvPr/>
        </p:nvGraphicFramePr>
        <p:xfrm>
          <a:off x="3500430" y="4357694"/>
          <a:ext cx="2133600" cy="762000"/>
        </p:xfrm>
        <a:graphic>
          <a:graphicData uri="http://schemas.openxmlformats.org/presentationml/2006/ole">
            <p:oleObj spid="_x0000_s1037" name="Equation" r:id="rId5" imgW="2133360" imgH="761760" progId="Equation.3">
              <p:embed/>
            </p:oleObj>
          </a:graphicData>
        </a:graphic>
      </p:graphicFrame>
      <p:sp>
        <p:nvSpPr>
          <p:cNvPr id="23" name="TextBox 22"/>
          <p:cNvSpPr txBox="1"/>
          <p:nvPr/>
        </p:nvSpPr>
        <p:spPr>
          <a:xfrm>
            <a:off x="900113" y="5286388"/>
            <a:ext cx="7458101" cy="1046440"/>
          </a:xfrm>
          <a:prstGeom prst="rect">
            <a:avLst/>
          </a:prstGeom>
          <a:noFill/>
        </p:spPr>
        <p:txBody>
          <a:bodyPr wrap="square" rtlCol="0">
            <a:spAutoFit/>
          </a:bodyPr>
          <a:lstStyle/>
          <a:p>
            <a:r>
              <a:rPr lang="en-GB" dirty="0" smtClean="0"/>
              <a:t>which is the Laplace equation in 4 dimensions. </a:t>
            </a:r>
          </a:p>
          <a:p>
            <a:endParaRPr lang="en-GB" sz="600" dirty="0" smtClean="0"/>
          </a:p>
          <a:p>
            <a:r>
              <a:rPr lang="en-GB" dirty="0" smtClean="0"/>
              <a:t>With the boundaries of the “solid body” around it (the cavity walls), there exist </a:t>
            </a:r>
            <a:r>
              <a:rPr lang="en-GB" dirty="0" err="1" smtClean="0"/>
              <a:t>eigensolutions</a:t>
            </a:r>
            <a:r>
              <a:rPr lang="en-GB" dirty="0" smtClean="0"/>
              <a:t> of the cavity at certain frequencies (</a:t>
            </a:r>
            <a:r>
              <a:rPr lang="en-GB" dirty="0" err="1" smtClean="0"/>
              <a:t>eigenfrequencies</a:t>
            </a:r>
            <a:r>
              <a:rPr lang="en-GB" dirty="0" smtClean="0"/>
              <a:t>).</a:t>
            </a:r>
            <a:endParaRPr lang="en-GB"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Pillbox: dipole mode</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40</a:t>
            </a:fld>
            <a:endParaRPr lang="en-GB"/>
          </a:p>
        </p:txBody>
      </p:sp>
      <p:sp>
        <p:nvSpPr>
          <p:cNvPr id="7" name="Text Box 6"/>
          <p:cNvSpPr txBox="1">
            <a:spLocks noChangeArrowheads="1"/>
          </p:cNvSpPr>
          <p:nvPr/>
        </p:nvSpPr>
        <p:spPr bwMode="auto">
          <a:xfrm>
            <a:off x="1490669" y="6019800"/>
            <a:ext cx="4095750" cy="396875"/>
          </a:xfrm>
          <a:prstGeom prst="rect">
            <a:avLst/>
          </a:prstGeom>
          <a:noFill/>
          <a:ln w="9525">
            <a:noFill/>
            <a:miter lim="800000"/>
            <a:headEnd/>
            <a:tailEnd/>
          </a:ln>
        </p:spPr>
        <p:txBody>
          <a:bodyPr>
            <a:spAutoFit/>
          </a:bodyPr>
          <a:lstStyle/>
          <a:p>
            <a:pPr algn="ctr"/>
            <a:r>
              <a:rPr lang="en-US" sz="2000" dirty="0">
                <a:latin typeface="+mn-lt"/>
              </a:rPr>
              <a:t>electric field</a:t>
            </a:r>
          </a:p>
        </p:txBody>
      </p:sp>
      <p:sp>
        <p:nvSpPr>
          <p:cNvPr id="8" name="Text Box 7"/>
          <p:cNvSpPr txBox="1">
            <a:spLocks noChangeArrowheads="1"/>
          </p:cNvSpPr>
          <p:nvPr/>
        </p:nvSpPr>
        <p:spPr bwMode="auto">
          <a:xfrm>
            <a:off x="4641850" y="6019800"/>
            <a:ext cx="3940175" cy="396875"/>
          </a:xfrm>
          <a:prstGeom prst="rect">
            <a:avLst/>
          </a:prstGeom>
          <a:noFill/>
          <a:ln w="9525">
            <a:noFill/>
            <a:miter lim="800000"/>
            <a:headEnd/>
            <a:tailEnd/>
          </a:ln>
        </p:spPr>
        <p:txBody>
          <a:bodyPr>
            <a:spAutoFit/>
          </a:bodyPr>
          <a:lstStyle/>
          <a:p>
            <a:pPr algn="ctr"/>
            <a:r>
              <a:rPr lang="en-US" sz="2000">
                <a:latin typeface="+mn-lt"/>
              </a:rPr>
              <a:t>magnetic field</a:t>
            </a:r>
          </a:p>
        </p:txBody>
      </p:sp>
      <p:sp>
        <p:nvSpPr>
          <p:cNvPr id="9" name="Text Box 8"/>
          <p:cNvSpPr txBox="1">
            <a:spLocks noChangeArrowheads="1"/>
          </p:cNvSpPr>
          <p:nvPr/>
        </p:nvSpPr>
        <p:spPr bwMode="auto">
          <a:xfrm>
            <a:off x="7215206" y="857232"/>
            <a:ext cx="1652375" cy="338554"/>
          </a:xfrm>
          <a:prstGeom prst="rect">
            <a:avLst/>
          </a:prstGeom>
          <a:noFill/>
          <a:ln w="9525">
            <a:noFill/>
            <a:miter lim="800000"/>
            <a:headEnd/>
            <a:tailEnd/>
          </a:ln>
        </p:spPr>
        <p:txBody>
          <a:bodyPr wrap="none">
            <a:spAutoFit/>
          </a:bodyPr>
          <a:lstStyle/>
          <a:p>
            <a:r>
              <a:rPr lang="en-US" sz="1600" dirty="0">
                <a:latin typeface="+mn-lt"/>
              </a:rPr>
              <a:t>(only </a:t>
            </a:r>
            <a:r>
              <a:rPr lang="en-US" sz="1600" dirty="0" smtClean="0">
                <a:latin typeface="+mn-lt"/>
              </a:rPr>
              <a:t>1/4 </a:t>
            </a:r>
            <a:r>
              <a:rPr lang="en-US" sz="1600" dirty="0">
                <a:latin typeface="+mn-lt"/>
              </a:rPr>
              <a:t>shown)</a:t>
            </a:r>
          </a:p>
        </p:txBody>
      </p:sp>
      <p:sp>
        <p:nvSpPr>
          <p:cNvPr id="10" name="Text Box 9"/>
          <p:cNvSpPr txBox="1">
            <a:spLocks noChangeArrowheads="1"/>
          </p:cNvSpPr>
          <p:nvPr/>
        </p:nvSpPr>
        <p:spPr bwMode="auto">
          <a:xfrm>
            <a:off x="5667394" y="849295"/>
            <a:ext cx="1343638" cy="369332"/>
          </a:xfrm>
          <a:prstGeom prst="rect">
            <a:avLst/>
          </a:prstGeom>
          <a:noFill/>
          <a:ln w="9525">
            <a:noFill/>
            <a:miter lim="800000"/>
            <a:headEnd/>
            <a:tailEnd/>
          </a:ln>
        </p:spPr>
        <p:txBody>
          <a:bodyPr wrap="none">
            <a:spAutoFit/>
          </a:bodyPr>
          <a:lstStyle/>
          <a:p>
            <a:r>
              <a:rPr lang="en-US" sz="1800" dirty="0" smtClean="0">
                <a:latin typeface="+mn-lt"/>
              </a:rPr>
              <a:t>TM</a:t>
            </a:r>
            <a:r>
              <a:rPr lang="en-US" sz="1800" baseline="-25000" dirty="0" smtClean="0">
                <a:latin typeface="+mn-lt"/>
              </a:rPr>
              <a:t>110</a:t>
            </a:r>
            <a:r>
              <a:rPr lang="en-US" sz="1800" dirty="0" smtClean="0">
                <a:latin typeface="+mn-lt"/>
              </a:rPr>
              <a:t>-mode</a:t>
            </a:r>
            <a:endParaRPr lang="en-US" sz="1800" dirty="0">
              <a:latin typeface="+mn-lt"/>
            </a:endParaRPr>
          </a:p>
        </p:txBody>
      </p:sp>
      <p:pic>
        <p:nvPicPr>
          <p:cNvPr id="13" name="Picture 12" descr="pill0r-E11.gif"/>
          <p:cNvPicPr>
            <a:picLocks noChangeAspect="1"/>
          </p:cNvPicPr>
          <p:nvPr/>
        </p:nvPicPr>
        <p:blipFill>
          <a:blip r:embed="rId2" cstate="print"/>
          <a:stretch>
            <a:fillRect/>
          </a:stretch>
        </p:blipFill>
        <p:spPr>
          <a:xfrm>
            <a:off x="2071670" y="1366856"/>
            <a:ext cx="2295525" cy="4705350"/>
          </a:xfrm>
          <a:prstGeom prst="rect">
            <a:avLst/>
          </a:prstGeom>
        </p:spPr>
      </p:pic>
      <p:pic>
        <p:nvPicPr>
          <p:cNvPr id="14" name="Picture 13" descr="pill0r-H11.gif"/>
          <p:cNvPicPr>
            <a:picLocks noChangeAspect="1"/>
          </p:cNvPicPr>
          <p:nvPr/>
        </p:nvPicPr>
        <p:blipFill>
          <a:blip r:embed="rId3" cstate="print"/>
          <a:stretch>
            <a:fillRect/>
          </a:stretch>
        </p:blipFill>
        <p:spPr>
          <a:xfrm>
            <a:off x="5715008" y="1366856"/>
            <a:ext cx="2295525" cy="4705350"/>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title"/>
          </p:nvPr>
        </p:nvSpPr>
        <p:spPr>
          <a:xfrm>
            <a:off x="239151" y="98792"/>
            <a:ext cx="8229600" cy="787473"/>
          </a:xfrm>
        </p:spPr>
        <p:txBody>
          <a:bodyPr/>
          <a:lstStyle/>
          <a:p>
            <a:pPr eaLnBrk="1" hangingPunct="1"/>
            <a:r>
              <a:rPr lang="en-US" dirty="0" smtClean="0"/>
              <a:t>CERN/PS 80 MHz cavity (for LHC)</a:t>
            </a:r>
          </a:p>
        </p:txBody>
      </p:sp>
      <p:sp>
        <p:nvSpPr>
          <p:cNvPr id="8" name="Footer Placeholder 3"/>
          <p:cNvSpPr>
            <a:spLocks noGrp="1"/>
          </p:cNvSpPr>
          <p:nvPr>
            <p:ph type="ftr" sz="quarter" idx="11"/>
          </p:nvPr>
        </p:nvSpPr>
        <p:spPr/>
        <p:txBody>
          <a:bodyPr/>
          <a:lstStyle/>
          <a:p>
            <a:pPr>
              <a:defRPr/>
            </a:pPr>
            <a:r>
              <a:rPr lang="en-GB" smtClean="0"/>
              <a:t>CAS RF Denmark - Cavity Basics</a:t>
            </a:r>
            <a:endParaRPr lang="en-US"/>
          </a:p>
        </p:txBody>
      </p:sp>
      <p:sp>
        <p:nvSpPr>
          <p:cNvPr id="9" name="Slide Number Placeholder 4"/>
          <p:cNvSpPr>
            <a:spLocks noGrp="1"/>
          </p:cNvSpPr>
          <p:nvPr>
            <p:ph type="sldNum" sz="quarter" idx="12"/>
          </p:nvPr>
        </p:nvSpPr>
        <p:spPr/>
        <p:txBody>
          <a:bodyPr/>
          <a:lstStyle/>
          <a:p>
            <a:pPr>
              <a:defRPr/>
            </a:pPr>
            <a:fld id="{8F8D0CC5-A95B-4274-9C8F-A0CA5DD237B1}" type="slidenum">
              <a:rPr lang="en-US"/>
              <a:pPr>
                <a:defRPr/>
              </a:pPr>
              <a:t>41</a:t>
            </a:fld>
            <a:endParaRPr lang="en-US"/>
          </a:p>
        </p:txBody>
      </p:sp>
      <p:pic>
        <p:nvPicPr>
          <p:cNvPr id="49157" name="Picture 4" descr="cav80-2"/>
          <p:cNvPicPr>
            <a:picLocks noChangeAspect="1" noChangeArrowheads="1"/>
          </p:cNvPicPr>
          <p:nvPr/>
        </p:nvPicPr>
        <p:blipFill>
          <a:blip r:embed="rId3" cstate="print"/>
          <a:srcRect/>
          <a:stretch>
            <a:fillRect/>
          </a:stretch>
        </p:blipFill>
        <p:spPr bwMode="auto">
          <a:xfrm>
            <a:off x="4783138" y="838200"/>
            <a:ext cx="3727450" cy="2768600"/>
          </a:xfrm>
          <a:prstGeom prst="rect">
            <a:avLst/>
          </a:prstGeom>
          <a:noFill/>
          <a:ln w="9525">
            <a:noFill/>
            <a:miter lim="800000"/>
            <a:headEnd/>
            <a:tailEnd/>
          </a:ln>
        </p:spPr>
      </p:pic>
      <p:pic>
        <p:nvPicPr>
          <p:cNvPr id="49158" name="Picture 5" descr="80MHzsketch"/>
          <p:cNvPicPr>
            <a:picLocks noChangeAspect="1" noChangeArrowheads="1"/>
          </p:cNvPicPr>
          <p:nvPr/>
        </p:nvPicPr>
        <p:blipFill>
          <a:blip r:embed="rId4" cstate="print"/>
          <a:srcRect l="5547" t="2740" b="15068"/>
          <a:stretch>
            <a:fillRect/>
          </a:stretch>
        </p:blipFill>
        <p:spPr bwMode="auto">
          <a:xfrm>
            <a:off x="422275" y="838200"/>
            <a:ext cx="3937000" cy="5594350"/>
          </a:xfrm>
          <a:prstGeom prst="rect">
            <a:avLst/>
          </a:prstGeom>
          <a:noFill/>
          <a:ln w="9525">
            <a:noFill/>
            <a:miter lim="800000"/>
            <a:headEnd/>
            <a:tailEnd/>
          </a:ln>
        </p:spPr>
      </p:pic>
      <p:pic>
        <p:nvPicPr>
          <p:cNvPr id="49159" name="Picture 6" descr="coupl80-2"/>
          <p:cNvPicPr>
            <a:picLocks noChangeAspect="1" noChangeArrowheads="1"/>
          </p:cNvPicPr>
          <p:nvPr/>
        </p:nvPicPr>
        <p:blipFill>
          <a:blip r:embed="rId5" cstate="print"/>
          <a:srcRect/>
          <a:stretch>
            <a:fillRect/>
          </a:stretch>
        </p:blipFill>
        <p:spPr bwMode="auto">
          <a:xfrm>
            <a:off x="4783138" y="3643313"/>
            <a:ext cx="3727450" cy="2768600"/>
          </a:xfrm>
          <a:prstGeom prst="rect">
            <a:avLst/>
          </a:prstGeom>
          <a:noFill/>
          <a:ln w="9525">
            <a:noFill/>
            <a:miter lim="800000"/>
            <a:headEnd/>
            <a:tailEnd/>
          </a:ln>
        </p:spPr>
      </p:pic>
      <p:sp>
        <p:nvSpPr>
          <p:cNvPr id="49160" name="Text Box 7"/>
          <p:cNvSpPr txBox="1">
            <a:spLocks noChangeArrowheads="1"/>
          </p:cNvSpPr>
          <p:nvPr/>
        </p:nvSpPr>
        <p:spPr bwMode="auto">
          <a:xfrm>
            <a:off x="5598453" y="5759548"/>
            <a:ext cx="2344103" cy="584775"/>
          </a:xfrm>
          <a:prstGeom prst="rect">
            <a:avLst/>
          </a:prstGeom>
          <a:noFill/>
          <a:ln w="9525">
            <a:noFill/>
            <a:miter lim="800000"/>
            <a:headEnd/>
            <a:tailEnd/>
          </a:ln>
        </p:spPr>
        <p:txBody>
          <a:bodyPr wrap="none">
            <a:spAutoFit/>
          </a:bodyPr>
          <a:lstStyle/>
          <a:p>
            <a:r>
              <a:rPr lang="en-US" sz="1600" dirty="0">
                <a:solidFill>
                  <a:srgbClr val="FFFF00"/>
                </a:solidFill>
                <a:latin typeface="+mn-lt"/>
              </a:rPr>
              <a:t>inductive (loop) coupling, </a:t>
            </a:r>
            <a:r>
              <a:rPr lang="en-US" sz="1600" dirty="0" smtClean="0">
                <a:solidFill>
                  <a:srgbClr val="FFFF00"/>
                </a:solidFill>
                <a:latin typeface="+mn-lt"/>
              </a:rPr>
              <a:t/>
            </a:r>
            <a:br>
              <a:rPr lang="en-US" sz="1600" dirty="0" smtClean="0">
                <a:solidFill>
                  <a:srgbClr val="FFFF00"/>
                </a:solidFill>
                <a:latin typeface="+mn-lt"/>
              </a:rPr>
            </a:br>
            <a:r>
              <a:rPr lang="en-US" sz="1600" dirty="0" smtClean="0">
                <a:solidFill>
                  <a:srgbClr val="FFFF00"/>
                </a:solidFill>
                <a:latin typeface="+mn-lt"/>
              </a:rPr>
              <a:t>low </a:t>
            </a:r>
            <a:r>
              <a:rPr lang="en-US" sz="1600" dirty="0">
                <a:solidFill>
                  <a:srgbClr val="FFFF00"/>
                </a:solidFill>
                <a:latin typeface="+mn-lt"/>
              </a:rPr>
              <a:t>self-inductance</a:t>
            </a:r>
          </a:p>
        </p:txBody>
      </p:sp>
      <p:sp>
        <p:nvSpPr>
          <p:cNvPr id="10" name="Date Placeholder 9"/>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2"/>
          <p:cNvSpPr>
            <a:spLocks noGrp="1" noChangeArrowheads="1"/>
          </p:cNvSpPr>
          <p:nvPr>
            <p:ph type="title"/>
          </p:nvPr>
        </p:nvSpPr>
        <p:spPr>
          <a:xfrm>
            <a:off x="120770" y="104954"/>
            <a:ext cx="1777880" cy="1676400"/>
          </a:xfrm>
        </p:spPr>
        <p:txBody>
          <a:bodyPr>
            <a:noAutofit/>
          </a:bodyPr>
          <a:lstStyle/>
          <a:p>
            <a:pPr eaLnBrk="1" hangingPunct="1"/>
            <a:r>
              <a:rPr lang="en-US" sz="3200" dirty="0" smtClean="0">
                <a:latin typeface="+mn-lt"/>
              </a:rPr>
              <a:t>Higher order modes</a:t>
            </a:r>
          </a:p>
        </p:txBody>
      </p:sp>
      <p:sp>
        <p:nvSpPr>
          <p:cNvPr id="8" name="Footer Placeholder 3"/>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9" name="Slide Number Placeholder 4"/>
          <p:cNvSpPr>
            <a:spLocks noGrp="1"/>
          </p:cNvSpPr>
          <p:nvPr>
            <p:ph type="sldNum" sz="quarter" idx="12"/>
          </p:nvPr>
        </p:nvSpPr>
        <p:spPr/>
        <p:txBody>
          <a:bodyPr/>
          <a:lstStyle/>
          <a:p>
            <a:pPr>
              <a:defRPr/>
            </a:pPr>
            <a:fld id="{4E5383A3-BD97-4D15-AF5F-EB8429B4009D}" type="slidenum">
              <a:rPr lang="en-US">
                <a:solidFill>
                  <a:schemeClr val="tx1"/>
                </a:solidFill>
              </a:rPr>
              <a:pPr>
                <a:defRPr/>
              </a:pPr>
              <a:t>42</a:t>
            </a:fld>
            <a:endParaRPr lang="en-US">
              <a:solidFill>
                <a:schemeClr val="tx1"/>
              </a:solidFill>
            </a:endParaRPr>
          </a:p>
        </p:txBody>
      </p:sp>
      <p:sp>
        <p:nvSpPr>
          <p:cNvPr id="28677" name="Text Box 4"/>
          <p:cNvSpPr txBox="1">
            <a:spLocks noChangeArrowheads="1"/>
          </p:cNvSpPr>
          <p:nvPr/>
        </p:nvSpPr>
        <p:spPr bwMode="auto">
          <a:xfrm>
            <a:off x="352425" y="1676400"/>
            <a:ext cx="1704975" cy="1168400"/>
          </a:xfrm>
          <a:prstGeom prst="rect">
            <a:avLst/>
          </a:prstGeom>
          <a:noFill/>
          <a:ln w="9525">
            <a:noFill/>
            <a:miter lim="800000"/>
            <a:headEnd/>
            <a:tailEnd/>
          </a:ln>
        </p:spPr>
        <p:txBody>
          <a:bodyPr>
            <a:spAutoFit/>
          </a:bodyPr>
          <a:lstStyle/>
          <a:p>
            <a:r>
              <a:rPr lang="en-US" sz="1600" dirty="0">
                <a:latin typeface="+mn-lt"/>
              </a:rPr>
              <a:t>Example shown:</a:t>
            </a:r>
          </a:p>
          <a:p>
            <a:r>
              <a:rPr lang="en-US" sz="1600" dirty="0">
                <a:latin typeface="+mn-lt"/>
              </a:rPr>
              <a:t>80 MHz cavity PS for LHC.</a:t>
            </a:r>
          </a:p>
          <a:p>
            <a:pPr>
              <a:lnSpc>
                <a:spcPct val="140000"/>
              </a:lnSpc>
            </a:pPr>
            <a:r>
              <a:rPr lang="en-US" sz="1600" dirty="0">
                <a:latin typeface="+mn-lt"/>
              </a:rPr>
              <a:t>Color-coded:</a:t>
            </a:r>
          </a:p>
        </p:txBody>
      </p:sp>
      <p:pic>
        <p:nvPicPr>
          <p:cNvPr id="28679" name="Picture 3" descr="Mode_summary"/>
          <p:cNvPicPr>
            <a:picLocks noChangeAspect="1" noChangeArrowheads="1"/>
          </p:cNvPicPr>
          <p:nvPr/>
        </p:nvPicPr>
        <p:blipFill>
          <a:blip r:embed="rId4" cstate="print"/>
          <a:srcRect/>
          <a:stretch>
            <a:fillRect/>
          </a:stretch>
        </p:blipFill>
        <p:spPr bwMode="auto">
          <a:xfrm>
            <a:off x="2004592" y="268862"/>
            <a:ext cx="6751637" cy="6092825"/>
          </a:xfrm>
          <a:prstGeom prst="rect">
            <a:avLst/>
          </a:prstGeom>
          <a:noFill/>
          <a:ln w="9525">
            <a:noFill/>
            <a:miter lim="800000"/>
            <a:headEnd/>
            <a:tailEnd/>
          </a:ln>
        </p:spPr>
      </p:pic>
      <p:graphicFrame>
        <p:nvGraphicFramePr>
          <p:cNvPr id="28674" name="Object 0"/>
          <p:cNvGraphicFramePr>
            <a:graphicFrameLocks noChangeAspect="1"/>
          </p:cNvGraphicFramePr>
          <p:nvPr/>
        </p:nvGraphicFramePr>
        <p:xfrm>
          <a:off x="990600" y="2895600"/>
          <a:ext cx="317500" cy="457200"/>
        </p:xfrm>
        <a:graphic>
          <a:graphicData uri="http://schemas.openxmlformats.org/presentationml/2006/ole">
            <p:oleObj spid="_x0000_s25602" name="Equation" r:id="rId5" imgW="317160" imgH="457200" progId="Equation.3">
              <p:embed/>
            </p:oleObj>
          </a:graphicData>
        </a:graphic>
      </p:graphicFrame>
      <p:pic>
        <p:nvPicPr>
          <p:cNvPr id="28680" name="Picture 7" descr="colorcoding"/>
          <p:cNvPicPr>
            <a:picLocks noChangeAspect="1" noChangeArrowheads="1"/>
          </p:cNvPicPr>
          <p:nvPr/>
        </p:nvPicPr>
        <p:blipFill>
          <a:blip r:embed="rId6" cstate="print"/>
          <a:srcRect/>
          <a:stretch>
            <a:fillRect/>
          </a:stretch>
        </p:blipFill>
        <p:spPr bwMode="auto">
          <a:xfrm>
            <a:off x="460375" y="4405313"/>
            <a:ext cx="1306513" cy="2052637"/>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r>
              <a:rPr lang="en-US" smtClean="0"/>
              <a:t>11-6-2010</a:t>
            </a:r>
            <a:endParaRPr lang="en-GB"/>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Rectangle 2"/>
          <p:cNvSpPr>
            <a:spLocks noGrp="1" noChangeArrowheads="1"/>
          </p:cNvSpPr>
          <p:nvPr>
            <p:ph type="title"/>
          </p:nvPr>
        </p:nvSpPr>
        <p:spPr/>
        <p:txBody>
          <a:bodyPr/>
          <a:lstStyle/>
          <a:p>
            <a:pPr eaLnBrk="1" hangingPunct="1"/>
            <a:r>
              <a:rPr lang="en-US" smtClean="0"/>
              <a:t>What do you gain with many gaps?</a:t>
            </a:r>
          </a:p>
        </p:txBody>
      </p:sp>
      <p:sp>
        <p:nvSpPr>
          <p:cNvPr id="209" name="Footer Placeholder 3"/>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210" name="Slide Number Placeholder 4"/>
          <p:cNvSpPr>
            <a:spLocks noGrp="1"/>
          </p:cNvSpPr>
          <p:nvPr>
            <p:ph type="sldNum" sz="quarter" idx="12"/>
          </p:nvPr>
        </p:nvSpPr>
        <p:spPr/>
        <p:txBody>
          <a:bodyPr/>
          <a:lstStyle/>
          <a:p>
            <a:pPr>
              <a:defRPr/>
            </a:pPr>
            <a:fld id="{CC2E29FE-6513-4A00-A913-0DD0242840CE}" type="slidenum">
              <a:rPr lang="en-US">
                <a:solidFill>
                  <a:schemeClr val="tx1"/>
                </a:solidFill>
              </a:rPr>
              <a:pPr>
                <a:defRPr/>
              </a:pPr>
              <a:t>43</a:t>
            </a:fld>
            <a:endParaRPr lang="en-US">
              <a:solidFill>
                <a:schemeClr val="tx1"/>
              </a:solidFill>
            </a:endParaRPr>
          </a:p>
        </p:txBody>
      </p:sp>
      <p:graphicFrame>
        <p:nvGraphicFramePr>
          <p:cNvPr id="31746" name="Object 3"/>
          <p:cNvGraphicFramePr>
            <a:graphicFrameLocks noChangeAspect="1"/>
          </p:cNvGraphicFramePr>
          <p:nvPr/>
        </p:nvGraphicFramePr>
        <p:xfrm>
          <a:off x="5513388" y="3844925"/>
          <a:ext cx="3295650" cy="768350"/>
        </p:xfrm>
        <a:graphic>
          <a:graphicData uri="http://schemas.openxmlformats.org/presentationml/2006/ole">
            <p:oleObj spid="_x0000_s313346" name="Equation" r:id="rId4" imgW="3288960" imgH="761760" progId="Equation.3">
              <p:embed/>
            </p:oleObj>
          </a:graphicData>
        </a:graphic>
      </p:graphicFrame>
      <p:sp>
        <p:nvSpPr>
          <p:cNvPr id="31752" name="Rectangle 5"/>
          <p:cNvSpPr>
            <a:spLocks noChangeArrowheads="1"/>
          </p:cNvSpPr>
          <p:nvPr/>
        </p:nvSpPr>
        <p:spPr bwMode="auto">
          <a:xfrm>
            <a:off x="346075" y="950913"/>
            <a:ext cx="8389938" cy="2722562"/>
          </a:xfrm>
          <a:prstGeom prst="rect">
            <a:avLst/>
          </a:prstGeom>
          <a:noFill/>
          <a:ln w="9525">
            <a:noFill/>
            <a:miter lim="800000"/>
            <a:headEnd/>
            <a:tailEnd/>
          </a:ln>
        </p:spPr>
        <p:txBody>
          <a:bodyPr/>
          <a:lstStyle/>
          <a:p>
            <a:pPr marL="346075" indent="-346075">
              <a:lnSpc>
                <a:spcPct val="120000"/>
              </a:lnSpc>
              <a:buFontTx/>
              <a:buChar char="•"/>
            </a:pPr>
            <a:r>
              <a:rPr lang="en-US" sz="2400" dirty="0">
                <a:latin typeface="+mn-lt"/>
              </a:rPr>
              <a:t>The </a:t>
            </a:r>
            <a:r>
              <a:rPr lang="en-US" sz="2400" i="1" dirty="0">
                <a:latin typeface="+mn-lt"/>
              </a:rPr>
              <a:t>R/Q</a:t>
            </a:r>
            <a:r>
              <a:rPr lang="en-US" sz="2400" dirty="0">
                <a:latin typeface="+mn-lt"/>
              </a:rPr>
              <a:t> of a single gap cavity is limited to some 100 </a:t>
            </a:r>
            <a:r>
              <a:rPr lang="el-GR" sz="2400" dirty="0" smtClean="0">
                <a:latin typeface="+mn-lt"/>
              </a:rPr>
              <a:t>Ω</a:t>
            </a:r>
            <a:r>
              <a:rPr lang="en-US" sz="2400" dirty="0" smtClean="0">
                <a:latin typeface="+mn-lt"/>
              </a:rPr>
              <a:t>.</a:t>
            </a:r>
            <a:r>
              <a:rPr lang="en-US" sz="2400" dirty="0">
                <a:latin typeface="+mn-lt"/>
              </a:rPr>
              <a:t/>
            </a:r>
            <a:br>
              <a:rPr lang="en-US" sz="2400" dirty="0">
                <a:latin typeface="+mn-lt"/>
              </a:rPr>
            </a:br>
            <a:r>
              <a:rPr lang="en-US" sz="2400" dirty="0">
                <a:latin typeface="+mn-lt"/>
              </a:rPr>
              <a:t>Now consider to distribute the available power to </a:t>
            </a:r>
            <a:r>
              <a:rPr lang="en-US" sz="2400" i="1" dirty="0">
                <a:latin typeface="+mn-lt"/>
              </a:rPr>
              <a:t>n</a:t>
            </a:r>
            <a:r>
              <a:rPr lang="en-US" sz="2400" dirty="0">
                <a:latin typeface="+mn-lt"/>
              </a:rPr>
              <a:t> identical cavities: each will receive </a:t>
            </a:r>
            <a:r>
              <a:rPr lang="en-US" sz="2400" i="1" dirty="0" err="1">
                <a:latin typeface="+mn-lt"/>
              </a:rPr>
              <a:t>P/n</a:t>
            </a:r>
            <a:r>
              <a:rPr lang="en-US" sz="2400" dirty="0">
                <a:latin typeface="+mn-lt"/>
              </a:rPr>
              <a:t>, thus produce an accelerating voltage </a:t>
            </a:r>
            <a:r>
              <a:rPr lang="en-US" sz="2400" dirty="0" smtClean="0">
                <a:latin typeface="+mn-lt"/>
              </a:rPr>
              <a:t>of                 </a:t>
            </a:r>
            <a:r>
              <a:rPr lang="en-US" sz="2400" dirty="0">
                <a:latin typeface="+mn-lt"/>
              </a:rPr>
              <a:t>.</a:t>
            </a:r>
            <a:br>
              <a:rPr lang="en-US" sz="2400" dirty="0">
                <a:latin typeface="+mn-lt"/>
              </a:rPr>
            </a:br>
            <a:r>
              <a:rPr lang="en-US" sz="2400" dirty="0">
                <a:latin typeface="+mn-lt"/>
              </a:rPr>
              <a:t>The total accelerating voltage thus increased, equivalent to a total equivalent shunt impedance of </a:t>
            </a:r>
            <a:r>
              <a:rPr lang="en-US" sz="2400" dirty="0" smtClean="0">
                <a:latin typeface="+mn-lt"/>
              </a:rPr>
              <a:t>      </a:t>
            </a:r>
            <a:r>
              <a:rPr lang="en-US" sz="2400" dirty="0">
                <a:latin typeface="+mn-lt"/>
              </a:rPr>
              <a:t>. </a:t>
            </a:r>
          </a:p>
        </p:txBody>
      </p:sp>
      <p:graphicFrame>
        <p:nvGraphicFramePr>
          <p:cNvPr id="31747" name="Object 6"/>
          <p:cNvGraphicFramePr>
            <a:graphicFrameLocks noChangeAspect="1"/>
          </p:cNvGraphicFramePr>
          <p:nvPr/>
        </p:nvGraphicFramePr>
        <p:xfrm>
          <a:off x="2010361" y="2359025"/>
          <a:ext cx="1131888" cy="409575"/>
        </p:xfrm>
        <a:graphic>
          <a:graphicData uri="http://schemas.openxmlformats.org/presentationml/2006/ole">
            <p:oleObj spid="_x0000_s313347" name="Equation" r:id="rId5" imgW="1130040" imgH="406080" progId="Equation.3">
              <p:embed/>
            </p:oleObj>
          </a:graphicData>
        </a:graphic>
      </p:graphicFrame>
      <p:graphicFrame>
        <p:nvGraphicFramePr>
          <p:cNvPr id="31748" name="Object 7"/>
          <p:cNvGraphicFramePr>
            <a:graphicFrameLocks noChangeAspect="1"/>
          </p:cNvGraphicFramePr>
          <p:nvPr/>
        </p:nvGraphicFramePr>
        <p:xfrm>
          <a:off x="5360768" y="3278188"/>
          <a:ext cx="382588" cy="282575"/>
        </p:xfrm>
        <a:graphic>
          <a:graphicData uri="http://schemas.openxmlformats.org/presentationml/2006/ole">
            <p:oleObj spid="_x0000_s313348" name="Equation" r:id="rId6" imgW="380880" imgH="279360" progId="Equation.3">
              <p:embed/>
            </p:oleObj>
          </a:graphicData>
        </a:graphic>
      </p:graphicFrame>
      <p:sp>
        <p:nvSpPr>
          <p:cNvPr id="31753" name="Rectangle 9"/>
          <p:cNvSpPr>
            <a:spLocks noChangeArrowheads="1"/>
          </p:cNvSpPr>
          <p:nvPr/>
        </p:nvSpPr>
        <p:spPr bwMode="auto">
          <a:xfrm>
            <a:off x="915988" y="5097463"/>
            <a:ext cx="269875" cy="14287"/>
          </a:xfrm>
          <a:prstGeom prst="rect">
            <a:avLst/>
          </a:prstGeom>
          <a:solidFill>
            <a:schemeClr val="tx1"/>
          </a:solidFill>
          <a:ln w="9525">
            <a:solidFill>
              <a:schemeClr val="tx1"/>
            </a:solidFill>
            <a:miter lim="800000"/>
            <a:headEnd/>
            <a:tailEnd/>
          </a:ln>
        </p:spPr>
        <p:txBody>
          <a:bodyPr/>
          <a:lstStyle/>
          <a:p>
            <a:endParaRPr lang="en-US"/>
          </a:p>
        </p:txBody>
      </p:sp>
      <p:sp>
        <p:nvSpPr>
          <p:cNvPr id="31754" name="Freeform 10"/>
          <p:cNvSpPr>
            <a:spLocks/>
          </p:cNvSpPr>
          <p:nvPr/>
        </p:nvSpPr>
        <p:spPr bwMode="auto">
          <a:xfrm>
            <a:off x="1185863" y="5021263"/>
            <a:ext cx="69850" cy="90487"/>
          </a:xfrm>
          <a:custGeom>
            <a:avLst/>
            <a:gdLst>
              <a:gd name="T0" fmla="*/ 35 w 44"/>
              <a:gd name="T1" fmla="*/ 3 h 57"/>
              <a:gd name="T2" fmla="*/ 34 w 44"/>
              <a:gd name="T3" fmla="*/ 8 h 57"/>
              <a:gd name="T4" fmla="*/ 34 w 44"/>
              <a:gd name="T5" fmla="*/ 12 h 57"/>
              <a:gd name="T6" fmla="*/ 32 w 44"/>
              <a:gd name="T7" fmla="*/ 17 h 57"/>
              <a:gd name="T8" fmla="*/ 31 w 44"/>
              <a:gd name="T9" fmla="*/ 21 h 57"/>
              <a:gd name="T10" fmla="*/ 30 w 44"/>
              <a:gd name="T11" fmla="*/ 25 h 57"/>
              <a:gd name="T12" fmla="*/ 28 w 44"/>
              <a:gd name="T13" fmla="*/ 28 h 57"/>
              <a:gd name="T14" fmla="*/ 25 w 44"/>
              <a:gd name="T15" fmla="*/ 33 h 57"/>
              <a:gd name="T16" fmla="*/ 24 w 44"/>
              <a:gd name="T17" fmla="*/ 36 h 57"/>
              <a:gd name="T18" fmla="*/ 21 w 44"/>
              <a:gd name="T19" fmla="*/ 39 h 57"/>
              <a:gd name="T20" fmla="*/ 18 w 44"/>
              <a:gd name="T21" fmla="*/ 40 h 57"/>
              <a:gd name="T22" fmla="*/ 15 w 44"/>
              <a:gd name="T23" fmla="*/ 43 h 57"/>
              <a:gd name="T24" fmla="*/ 12 w 44"/>
              <a:gd name="T25" fmla="*/ 45 h 57"/>
              <a:gd name="T26" fmla="*/ 8 w 44"/>
              <a:gd name="T27" fmla="*/ 46 h 57"/>
              <a:gd name="T28" fmla="*/ 5 w 44"/>
              <a:gd name="T29" fmla="*/ 46 h 57"/>
              <a:gd name="T30" fmla="*/ 2 w 44"/>
              <a:gd name="T31" fmla="*/ 48 h 57"/>
              <a:gd name="T32" fmla="*/ 0 w 44"/>
              <a:gd name="T33" fmla="*/ 57 h 57"/>
              <a:gd name="T34" fmla="*/ 5 w 44"/>
              <a:gd name="T35" fmla="*/ 57 h 57"/>
              <a:gd name="T36" fmla="*/ 9 w 44"/>
              <a:gd name="T37" fmla="*/ 55 h 57"/>
              <a:gd name="T38" fmla="*/ 13 w 44"/>
              <a:gd name="T39" fmla="*/ 54 h 57"/>
              <a:gd name="T40" fmla="*/ 18 w 44"/>
              <a:gd name="T41" fmla="*/ 52 h 57"/>
              <a:gd name="T42" fmla="*/ 21 w 44"/>
              <a:gd name="T43" fmla="*/ 49 h 57"/>
              <a:gd name="T44" fmla="*/ 25 w 44"/>
              <a:gd name="T45" fmla="*/ 46 h 57"/>
              <a:gd name="T46" fmla="*/ 28 w 44"/>
              <a:gd name="T47" fmla="*/ 43 h 57"/>
              <a:gd name="T48" fmla="*/ 31 w 44"/>
              <a:gd name="T49" fmla="*/ 39 h 57"/>
              <a:gd name="T50" fmla="*/ 34 w 44"/>
              <a:gd name="T51" fmla="*/ 36 h 57"/>
              <a:gd name="T52" fmla="*/ 37 w 44"/>
              <a:gd name="T53" fmla="*/ 31 h 57"/>
              <a:gd name="T54" fmla="*/ 38 w 44"/>
              <a:gd name="T55" fmla="*/ 27 h 57"/>
              <a:gd name="T56" fmla="*/ 40 w 44"/>
              <a:gd name="T57" fmla="*/ 23 h 57"/>
              <a:gd name="T58" fmla="*/ 41 w 44"/>
              <a:gd name="T59" fmla="*/ 17 h 57"/>
              <a:gd name="T60" fmla="*/ 43 w 44"/>
              <a:gd name="T61" fmla="*/ 12 h 57"/>
              <a:gd name="T62" fmla="*/ 44 w 44"/>
              <a:gd name="T63" fmla="*/ 6 h 57"/>
              <a:gd name="T64" fmla="*/ 44 w 44"/>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35" y="0"/>
                </a:moveTo>
                <a:lnTo>
                  <a:pt x="35" y="3"/>
                </a:lnTo>
                <a:lnTo>
                  <a:pt x="35" y="6"/>
                </a:lnTo>
                <a:lnTo>
                  <a:pt x="34" y="8"/>
                </a:lnTo>
                <a:lnTo>
                  <a:pt x="34" y="11"/>
                </a:lnTo>
                <a:lnTo>
                  <a:pt x="34" y="12"/>
                </a:lnTo>
                <a:lnTo>
                  <a:pt x="34" y="15"/>
                </a:lnTo>
                <a:lnTo>
                  <a:pt x="32" y="17"/>
                </a:lnTo>
                <a:lnTo>
                  <a:pt x="32" y="20"/>
                </a:lnTo>
                <a:lnTo>
                  <a:pt x="31" y="21"/>
                </a:lnTo>
                <a:lnTo>
                  <a:pt x="31" y="24"/>
                </a:lnTo>
                <a:lnTo>
                  <a:pt x="30" y="25"/>
                </a:lnTo>
                <a:lnTo>
                  <a:pt x="28" y="27"/>
                </a:lnTo>
                <a:lnTo>
                  <a:pt x="28" y="28"/>
                </a:lnTo>
                <a:lnTo>
                  <a:pt x="27" y="31"/>
                </a:lnTo>
                <a:lnTo>
                  <a:pt x="25" y="33"/>
                </a:lnTo>
                <a:lnTo>
                  <a:pt x="24" y="34"/>
                </a:lnTo>
                <a:lnTo>
                  <a:pt x="24" y="36"/>
                </a:lnTo>
                <a:lnTo>
                  <a:pt x="22" y="37"/>
                </a:lnTo>
                <a:lnTo>
                  <a:pt x="21" y="39"/>
                </a:lnTo>
                <a:lnTo>
                  <a:pt x="19" y="40"/>
                </a:lnTo>
                <a:lnTo>
                  <a:pt x="18" y="40"/>
                </a:lnTo>
                <a:lnTo>
                  <a:pt x="16" y="42"/>
                </a:lnTo>
                <a:lnTo>
                  <a:pt x="15" y="43"/>
                </a:lnTo>
                <a:lnTo>
                  <a:pt x="13" y="43"/>
                </a:lnTo>
                <a:lnTo>
                  <a:pt x="12" y="45"/>
                </a:lnTo>
                <a:lnTo>
                  <a:pt x="10" y="45"/>
                </a:lnTo>
                <a:lnTo>
                  <a:pt x="8" y="46"/>
                </a:lnTo>
                <a:lnTo>
                  <a:pt x="6" y="46"/>
                </a:lnTo>
                <a:lnTo>
                  <a:pt x="5" y="46"/>
                </a:lnTo>
                <a:lnTo>
                  <a:pt x="3" y="48"/>
                </a:lnTo>
                <a:lnTo>
                  <a:pt x="2" y="48"/>
                </a:lnTo>
                <a:lnTo>
                  <a:pt x="0" y="48"/>
                </a:lnTo>
                <a:lnTo>
                  <a:pt x="0" y="57"/>
                </a:lnTo>
                <a:lnTo>
                  <a:pt x="2" y="57"/>
                </a:lnTo>
                <a:lnTo>
                  <a:pt x="5" y="57"/>
                </a:lnTo>
                <a:lnTo>
                  <a:pt x="6" y="55"/>
                </a:lnTo>
                <a:lnTo>
                  <a:pt x="9" y="55"/>
                </a:lnTo>
                <a:lnTo>
                  <a:pt x="10" y="55"/>
                </a:lnTo>
                <a:lnTo>
                  <a:pt x="13" y="54"/>
                </a:lnTo>
                <a:lnTo>
                  <a:pt x="15" y="52"/>
                </a:lnTo>
                <a:lnTo>
                  <a:pt x="18" y="52"/>
                </a:lnTo>
                <a:lnTo>
                  <a:pt x="19" y="51"/>
                </a:lnTo>
                <a:lnTo>
                  <a:pt x="21" y="49"/>
                </a:lnTo>
                <a:lnTo>
                  <a:pt x="24" y="48"/>
                </a:lnTo>
                <a:lnTo>
                  <a:pt x="25" y="46"/>
                </a:lnTo>
                <a:lnTo>
                  <a:pt x="27" y="45"/>
                </a:lnTo>
                <a:lnTo>
                  <a:pt x="28" y="43"/>
                </a:lnTo>
                <a:lnTo>
                  <a:pt x="30" y="42"/>
                </a:lnTo>
                <a:lnTo>
                  <a:pt x="31" y="39"/>
                </a:lnTo>
                <a:lnTo>
                  <a:pt x="32" y="37"/>
                </a:lnTo>
                <a:lnTo>
                  <a:pt x="34" y="36"/>
                </a:lnTo>
                <a:lnTo>
                  <a:pt x="35" y="33"/>
                </a:lnTo>
                <a:lnTo>
                  <a:pt x="37" y="31"/>
                </a:lnTo>
                <a:lnTo>
                  <a:pt x="38" y="28"/>
                </a:lnTo>
                <a:lnTo>
                  <a:pt x="38" y="27"/>
                </a:lnTo>
                <a:lnTo>
                  <a:pt x="40" y="24"/>
                </a:lnTo>
                <a:lnTo>
                  <a:pt x="40" y="23"/>
                </a:lnTo>
                <a:lnTo>
                  <a:pt x="41" y="20"/>
                </a:lnTo>
                <a:lnTo>
                  <a:pt x="41" y="17"/>
                </a:lnTo>
                <a:lnTo>
                  <a:pt x="43" y="14"/>
                </a:lnTo>
                <a:lnTo>
                  <a:pt x="43" y="12"/>
                </a:lnTo>
                <a:lnTo>
                  <a:pt x="43" y="9"/>
                </a:lnTo>
                <a:lnTo>
                  <a:pt x="44" y="6"/>
                </a:lnTo>
                <a:lnTo>
                  <a:pt x="44" y="3"/>
                </a:lnTo>
                <a:lnTo>
                  <a:pt x="44" y="0"/>
                </a:lnTo>
                <a:lnTo>
                  <a:pt x="35" y="0"/>
                </a:lnTo>
                <a:close/>
              </a:path>
            </a:pathLst>
          </a:custGeom>
          <a:solidFill>
            <a:schemeClr val="tx1"/>
          </a:solidFill>
          <a:ln w="9525">
            <a:solidFill>
              <a:schemeClr val="tx1"/>
            </a:solidFill>
            <a:round/>
            <a:headEnd/>
            <a:tailEnd/>
          </a:ln>
        </p:spPr>
        <p:txBody>
          <a:bodyPr/>
          <a:lstStyle/>
          <a:p>
            <a:endParaRPr lang="en-US"/>
          </a:p>
        </p:txBody>
      </p:sp>
      <p:sp>
        <p:nvSpPr>
          <p:cNvPr id="31755" name="Freeform 11"/>
          <p:cNvSpPr>
            <a:spLocks/>
          </p:cNvSpPr>
          <p:nvPr/>
        </p:nvSpPr>
        <p:spPr bwMode="auto">
          <a:xfrm>
            <a:off x="1216025" y="4946650"/>
            <a:ext cx="39688" cy="74613"/>
          </a:xfrm>
          <a:custGeom>
            <a:avLst/>
            <a:gdLst>
              <a:gd name="T0" fmla="*/ 0 w 25"/>
              <a:gd name="T1" fmla="*/ 7 h 47"/>
              <a:gd name="T2" fmla="*/ 2 w 25"/>
              <a:gd name="T3" fmla="*/ 10 h 47"/>
              <a:gd name="T4" fmla="*/ 3 w 25"/>
              <a:gd name="T5" fmla="*/ 12 h 47"/>
              <a:gd name="T6" fmla="*/ 6 w 25"/>
              <a:gd name="T7" fmla="*/ 15 h 47"/>
              <a:gd name="T8" fmla="*/ 8 w 25"/>
              <a:gd name="T9" fmla="*/ 16 h 47"/>
              <a:gd name="T10" fmla="*/ 9 w 25"/>
              <a:gd name="T11" fmla="*/ 19 h 47"/>
              <a:gd name="T12" fmla="*/ 11 w 25"/>
              <a:gd name="T13" fmla="*/ 22 h 47"/>
              <a:gd name="T14" fmla="*/ 12 w 25"/>
              <a:gd name="T15" fmla="*/ 25 h 47"/>
              <a:gd name="T16" fmla="*/ 12 w 25"/>
              <a:gd name="T17" fmla="*/ 28 h 47"/>
              <a:gd name="T18" fmla="*/ 13 w 25"/>
              <a:gd name="T19" fmla="*/ 31 h 47"/>
              <a:gd name="T20" fmla="*/ 15 w 25"/>
              <a:gd name="T21" fmla="*/ 34 h 47"/>
              <a:gd name="T22" fmla="*/ 15 w 25"/>
              <a:gd name="T23" fmla="*/ 37 h 47"/>
              <a:gd name="T24" fmla="*/ 15 w 25"/>
              <a:gd name="T25" fmla="*/ 40 h 47"/>
              <a:gd name="T26" fmla="*/ 16 w 25"/>
              <a:gd name="T27" fmla="*/ 43 h 47"/>
              <a:gd name="T28" fmla="*/ 16 w 25"/>
              <a:gd name="T29" fmla="*/ 46 h 47"/>
              <a:gd name="T30" fmla="*/ 25 w 25"/>
              <a:gd name="T31" fmla="*/ 47 h 47"/>
              <a:gd name="T32" fmla="*/ 25 w 25"/>
              <a:gd name="T33" fmla="*/ 44 h 47"/>
              <a:gd name="T34" fmla="*/ 25 w 25"/>
              <a:gd name="T35" fmla="*/ 41 h 47"/>
              <a:gd name="T36" fmla="*/ 24 w 25"/>
              <a:gd name="T37" fmla="*/ 37 h 47"/>
              <a:gd name="T38" fmla="*/ 24 w 25"/>
              <a:gd name="T39" fmla="*/ 34 h 47"/>
              <a:gd name="T40" fmla="*/ 22 w 25"/>
              <a:gd name="T41" fmla="*/ 31 h 47"/>
              <a:gd name="T42" fmla="*/ 22 w 25"/>
              <a:gd name="T43" fmla="*/ 28 h 47"/>
              <a:gd name="T44" fmla="*/ 21 w 25"/>
              <a:gd name="T45" fmla="*/ 25 h 47"/>
              <a:gd name="T46" fmla="*/ 19 w 25"/>
              <a:gd name="T47" fmla="*/ 22 h 47"/>
              <a:gd name="T48" fmla="*/ 18 w 25"/>
              <a:gd name="T49" fmla="*/ 19 h 47"/>
              <a:gd name="T50" fmla="*/ 16 w 25"/>
              <a:gd name="T51" fmla="*/ 16 h 47"/>
              <a:gd name="T52" fmla="*/ 15 w 25"/>
              <a:gd name="T53" fmla="*/ 13 h 47"/>
              <a:gd name="T54" fmla="*/ 13 w 25"/>
              <a:gd name="T55" fmla="*/ 10 h 47"/>
              <a:gd name="T56" fmla="*/ 12 w 25"/>
              <a:gd name="T57" fmla="*/ 9 h 47"/>
              <a:gd name="T58" fmla="*/ 11 w 25"/>
              <a:gd name="T59" fmla="*/ 6 h 47"/>
              <a:gd name="T60" fmla="*/ 8 w 25"/>
              <a:gd name="T61" fmla="*/ 3 h 47"/>
              <a:gd name="T62" fmla="*/ 5 w 25"/>
              <a:gd name="T63" fmla="*/ 0 h 47"/>
              <a:gd name="T64" fmla="*/ 5 w 25"/>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7"/>
              <a:gd name="T101" fmla="*/ 25 w 2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7">
                <a:moveTo>
                  <a:pt x="2" y="9"/>
                </a:moveTo>
                <a:lnTo>
                  <a:pt x="0" y="7"/>
                </a:lnTo>
                <a:lnTo>
                  <a:pt x="0" y="9"/>
                </a:lnTo>
                <a:lnTo>
                  <a:pt x="2" y="10"/>
                </a:lnTo>
                <a:lnTo>
                  <a:pt x="3" y="10"/>
                </a:lnTo>
                <a:lnTo>
                  <a:pt x="3" y="12"/>
                </a:lnTo>
                <a:lnTo>
                  <a:pt x="5" y="13"/>
                </a:lnTo>
                <a:lnTo>
                  <a:pt x="6" y="15"/>
                </a:lnTo>
                <a:lnTo>
                  <a:pt x="6" y="16"/>
                </a:lnTo>
                <a:lnTo>
                  <a:pt x="8" y="16"/>
                </a:lnTo>
                <a:lnTo>
                  <a:pt x="8" y="18"/>
                </a:lnTo>
                <a:lnTo>
                  <a:pt x="9" y="19"/>
                </a:lnTo>
                <a:lnTo>
                  <a:pt x="9" y="21"/>
                </a:lnTo>
                <a:lnTo>
                  <a:pt x="11" y="22"/>
                </a:lnTo>
                <a:lnTo>
                  <a:pt x="11" y="24"/>
                </a:lnTo>
                <a:lnTo>
                  <a:pt x="12" y="25"/>
                </a:lnTo>
                <a:lnTo>
                  <a:pt x="12" y="27"/>
                </a:lnTo>
                <a:lnTo>
                  <a:pt x="12" y="28"/>
                </a:lnTo>
                <a:lnTo>
                  <a:pt x="13" y="30"/>
                </a:lnTo>
                <a:lnTo>
                  <a:pt x="13" y="31"/>
                </a:lnTo>
                <a:lnTo>
                  <a:pt x="13" y="32"/>
                </a:lnTo>
                <a:lnTo>
                  <a:pt x="15" y="34"/>
                </a:lnTo>
                <a:lnTo>
                  <a:pt x="15" y="35"/>
                </a:lnTo>
                <a:lnTo>
                  <a:pt x="15" y="37"/>
                </a:lnTo>
                <a:lnTo>
                  <a:pt x="15" y="38"/>
                </a:lnTo>
                <a:lnTo>
                  <a:pt x="15" y="40"/>
                </a:lnTo>
                <a:lnTo>
                  <a:pt x="16" y="41"/>
                </a:lnTo>
                <a:lnTo>
                  <a:pt x="16" y="43"/>
                </a:lnTo>
                <a:lnTo>
                  <a:pt x="16" y="44"/>
                </a:lnTo>
                <a:lnTo>
                  <a:pt x="16" y="46"/>
                </a:lnTo>
                <a:lnTo>
                  <a:pt x="16" y="47"/>
                </a:lnTo>
                <a:lnTo>
                  <a:pt x="25" y="47"/>
                </a:lnTo>
                <a:lnTo>
                  <a:pt x="25" y="46"/>
                </a:lnTo>
                <a:lnTo>
                  <a:pt x="25" y="44"/>
                </a:lnTo>
                <a:lnTo>
                  <a:pt x="25" y="43"/>
                </a:lnTo>
                <a:lnTo>
                  <a:pt x="25" y="41"/>
                </a:lnTo>
                <a:lnTo>
                  <a:pt x="24" y="40"/>
                </a:lnTo>
                <a:lnTo>
                  <a:pt x="24" y="37"/>
                </a:lnTo>
                <a:lnTo>
                  <a:pt x="24" y="35"/>
                </a:lnTo>
                <a:lnTo>
                  <a:pt x="24" y="34"/>
                </a:lnTo>
                <a:lnTo>
                  <a:pt x="24" y="32"/>
                </a:lnTo>
                <a:lnTo>
                  <a:pt x="22" y="31"/>
                </a:lnTo>
                <a:lnTo>
                  <a:pt x="22" y="30"/>
                </a:lnTo>
                <a:lnTo>
                  <a:pt x="22" y="28"/>
                </a:lnTo>
                <a:lnTo>
                  <a:pt x="21" y="27"/>
                </a:lnTo>
                <a:lnTo>
                  <a:pt x="21" y="25"/>
                </a:lnTo>
                <a:lnTo>
                  <a:pt x="21" y="24"/>
                </a:lnTo>
                <a:lnTo>
                  <a:pt x="19" y="22"/>
                </a:lnTo>
                <a:lnTo>
                  <a:pt x="19" y="21"/>
                </a:lnTo>
                <a:lnTo>
                  <a:pt x="18" y="19"/>
                </a:lnTo>
                <a:lnTo>
                  <a:pt x="18" y="18"/>
                </a:lnTo>
                <a:lnTo>
                  <a:pt x="16" y="16"/>
                </a:lnTo>
                <a:lnTo>
                  <a:pt x="16" y="15"/>
                </a:lnTo>
                <a:lnTo>
                  <a:pt x="15" y="13"/>
                </a:lnTo>
                <a:lnTo>
                  <a:pt x="15" y="12"/>
                </a:lnTo>
                <a:lnTo>
                  <a:pt x="13" y="10"/>
                </a:lnTo>
                <a:lnTo>
                  <a:pt x="13" y="9"/>
                </a:lnTo>
                <a:lnTo>
                  <a:pt x="12" y="9"/>
                </a:lnTo>
                <a:lnTo>
                  <a:pt x="11" y="7"/>
                </a:lnTo>
                <a:lnTo>
                  <a:pt x="11" y="6"/>
                </a:lnTo>
                <a:lnTo>
                  <a:pt x="9" y="4"/>
                </a:lnTo>
                <a:lnTo>
                  <a:pt x="8" y="3"/>
                </a:lnTo>
                <a:lnTo>
                  <a:pt x="6" y="1"/>
                </a:lnTo>
                <a:lnTo>
                  <a:pt x="5" y="0"/>
                </a:lnTo>
                <a:lnTo>
                  <a:pt x="6" y="1"/>
                </a:lnTo>
                <a:lnTo>
                  <a:pt x="5" y="0"/>
                </a:lnTo>
                <a:lnTo>
                  <a:pt x="2" y="9"/>
                </a:lnTo>
                <a:close/>
              </a:path>
            </a:pathLst>
          </a:custGeom>
          <a:solidFill>
            <a:schemeClr val="tx1"/>
          </a:solidFill>
          <a:ln w="9525">
            <a:solidFill>
              <a:schemeClr val="tx1"/>
            </a:solidFill>
            <a:round/>
            <a:headEnd/>
            <a:tailEnd/>
          </a:ln>
        </p:spPr>
        <p:txBody>
          <a:bodyPr/>
          <a:lstStyle/>
          <a:p>
            <a:endParaRPr lang="en-US"/>
          </a:p>
        </p:txBody>
      </p:sp>
      <p:sp>
        <p:nvSpPr>
          <p:cNvPr id="31756" name="Freeform 12"/>
          <p:cNvSpPr>
            <a:spLocks/>
          </p:cNvSpPr>
          <p:nvPr/>
        </p:nvSpPr>
        <p:spPr bwMode="auto">
          <a:xfrm>
            <a:off x="1006475" y="4672013"/>
            <a:ext cx="217488" cy="288925"/>
          </a:xfrm>
          <a:custGeom>
            <a:avLst/>
            <a:gdLst>
              <a:gd name="T0" fmla="*/ 0 w 137"/>
              <a:gd name="T1" fmla="*/ 7 h 182"/>
              <a:gd name="T2" fmla="*/ 2 w 137"/>
              <a:gd name="T3" fmla="*/ 20 h 182"/>
              <a:gd name="T4" fmla="*/ 3 w 137"/>
              <a:gd name="T5" fmla="*/ 35 h 182"/>
              <a:gd name="T6" fmla="*/ 8 w 137"/>
              <a:gd name="T7" fmla="*/ 49 h 182"/>
              <a:gd name="T8" fmla="*/ 12 w 137"/>
              <a:gd name="T9" fmla="*/ 63 h 182"/>
              <a:gd name="T10" fmla="*/ 18 w 137"/>
              <a:gd name="T11" fmla="*/ 77 h 182"/>
              <a:gd name="T12" fmla="*/ 25 w 137"/>
              <a:gd name="T13" fmla="*/ 89 h 182"/>
              <a:gd name="T14" fmla="*/ 32 w 137"/>
              <a:gd name="T15" fmla="*/ 102 h 182"/>
              <a:gd name="T16" fmla="*/ 41 w 137"/>
              <a:gd name="T17" fmla="*/ 114 h 182"/>
              <a:gd name="T18" fmla="*/ 50 w 137"/>
              <a:gd name="T19" fmla="*/ 126 h 182"/>
              <a:gd name="T20" fmla="*/ 62 w 137"/>
              <a:gd name="T21" fmla="*/ 136 h 182"/>
              <a:gd name="T22" fmla="*/ 72 w 137"/>
              <a:gd name="T23" fmla="*/ 146 h 182"/>
              <a:gd name="T24" fmla="*/ 85 w 137"/>
              <a:gd name="T25" fmla="*/ 155 h 182"/>
              <a:gd name="T26" fmla="*/ 98 w 137"/>
              <a:gd name="T27" fmla="*/ 164 h 182"/>
              <a:gd name="T28" fmla="*/ 112 w 137"/>
              <a:gd name="T29" fmla="*/ 171 h 182"/>
              <a:gd name="T30" fmla="*/ 126 w 137"/>
              <a:gd name="T31" fmla="*/ 179 h 182"/>
              <a:gd name="T32" fmla="*/ 137 w 137"/>
              <a:gd name="T33" fmla="*/ 173 h 182"/>
              <a:gd name="T34" fmla="*/ 122 w 137"/>
              <a:gd name="T35" fmla="*/ 167 h 182"/>
              <a:gd name="T36" fmla="*/ 109 w 137"/>
              <a:gd name="T37" fmla="*/ 160 h 182"/>
              <a:gd name="T38" fmla="*/ 96 w 137"/>
              <a:gd name="T39" fmla="*/ 152 h 182"/>
              <a:gd name="T40" fmla="*/ 84 w 137"/>
              <a:gd name="T41" fmla="*/ 143 h 182"/>
              <a:gd name="T42" fmla="*/ 72 w 137"/>
              <a:gd name="T43" fmla="*/ 134 h 182"/>
              <a:gd name="T44" fmla="*/ 62 w 137"/>
              <a:gd name="T45" fmla="*/ 124 h 182"/>
              <a:gd name="T46" fmla="*/ 53 w 137"/>
              <a:gd name="T47" fmla="*/ 114 h 182"/>
              <a:gd name="T48" fmla="*/ 44 w 137"/>
              <a:gd name="T49" fmla="*/ 102 h 182"/>
              <a:gd name="T50" fmla="*/ 35 w 137"/>
              <a:gd name="T51" fmla="*/ 90 h 182"/>
              <a:gd name="T52" fmla="*/ 28 w 137"/>
              <a:gd name="T53" fmla="*/ 78 h 182"/>
              <a:gd name="T54" fmla="*/ 22 w 137"/>
              <a:gd name="T55" fmla="*/ 66 h 182"/>
              <a:gd name="T56" fmla="*/ 18 w 137"/>
              <a:gd name="T57" fmla="*/ 53 h 182"/>
              <a:gd name="T58" fmla="*/ 13 w 137"/>
              <a:gd name="T59" fmla="*/ 40 h 182"/>
              <a:gd name="T60" fmla="*/ 10 w 137"/>
              <a:gd name="T61" fmla="*/ 26 h 182"/>
              <a:gd name="T62" fmla="*/ 9 w 137"/>
              <a:gd name="T63" fmla="*/ 13 h 182"/>
              <a:gd name="T64" fmla="*/ 9 w 137"/>
              <a:gd name="T65" fmla="*/ 0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82"/>
              <a:gd name="T101" fmla="*/ 137 w 137"/>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82">
                <a:moveTo>
                  <a:pt x="0" y="0"/>
                </a:moveTo>
                <a:lnTo>
                  <a:pt x="0" y="7"/>
                </a:lnTo>
                <a:lnTo>
                  <a:pt x="0" y="15"/>
                </a:lnTo>
                <a:lnTo>
                  <a:pt x="2" y="20"/>
                </a:lnTo>
                <a:lnTo>
                  <a:pt x="2" y="28"/>
                </a:lnTo>
                <a:lnTo>
                  <a:pt x="3" y="35"/>
                </a:lnTo>
                <a:lnTo>
                  <a:pt x="6" y="43"/>
                </a:lnTo>
                <a:lnTo>
                  <a:pt x="8" y="49"/>
                </a:lnTo>
                <a:lnTo>
                  <a:pt x="9" y="56"/>
                </a:lnTo>
                <a:lnTo>
                  <a:pt x="12" y="63"/>
                </a:lnTo>
                <a:lnTo>
                  <a:pt x="15" y="69"/>
                </a:lnTo>
                <a:lnTo>
                  <a:pt x="18" y="77"/>
                </a:lnTo>
                <a:lnTo>
                  <a:pt x="21" y="83"/>
                </a:lnTo>
                <a:lnTo>
                  <a:pt x="25" y="89"/>
                </a:lnTo>
                <a:lnTo>
                  <a:pt x="28" y="96"/>
                </a:lnTo>
                <a:lnTo>
                  <a:pt x="32" y="102"/>
                </a:lnTo>
                <a:lnTo>
                  <a:pt x="37" y="108"/>
                </a:lnTo>
                <a:lnTo>
                  <a:pt x="41" y="114"/>
                </a:lnTo>
                <a:lnTo>
                  <a:pt x="46" y="120"/>
                </a:lnTo>
                <a:lnTo>
                  <a:pt x="50" y="126"/>
                </a:lnTo>
                <a:lnTo>
                  <a:pt x="56" y="130"/>
                </a:lnTo>
                <a:lnTo>
                  <a:pt x="62" y="136"/>
                </a:lnTo>
                <a:lnTo>
                  <a:pt x="66" y="140"/>
                </a:lnTo>
                <a:lnTo>
                  <a:pt x="72" y="146"/>
                </a:lnTo>
                <a:lnTo>
                  <a:pt x="78" y="151"/>
                </a:lnTo>
                <a:lnTo>
                  <a:pt x="85" y="155"/>
                </a:lnTo>
                <a:lnTo>
                  <a:pt x="91" y="160"/>
                </a:lnTo>
                <a:lnTo>
                  <a:pt x="98" y="164"/>
                </a:lnTo>
                <a:lnTo>
                  <a:pt x="104" y="168"/>
                </a:lnTo>
                <a:lnTo>
                  <a:pt x="112" y="171"/>
                </a:lnTo>
                <a:lnTo>
                  <a:pt x="119" y="176"/>
                </a:lnTo>
                <a:lnTo>
                  <a:pt x="126" y="179"/>
                </a:lnTo>
                <a:lnTo>
                  <a:pt x="134" y="182"/>
                </a:lnTo>
                <a:lnTo>
                  <a:pt x="137" y="173"/>
                </a:lnTo>
                <a:lnTo>
                  <a:pt x="129" y="170"/>
                </a:lnTo>
                <a:lnTo>
                  <a:pt x="122" y="167"/>
                </a:lnTo>
                <a:lnTo>
                  <a:pt x="116" y="164"/>
                </a:lnTo>
                <a:lnTo>
                  <a:pt x="109" y="160"/>
                </a:lnTo>
                <a:lnTo>
                  <a:pt x="103" y="157"/>
                </a:lnTo>
                <a:lnTo>
                  <a:pt x="96" y="152"/>
                </a:lnTo>
                <a:lnTo>
                  <a:pt x="90" y="148"/>
                </a:lnTo>
                <a:lnTo>
                  <a:pt x="84" y="143"/>
                </a:lnTo>
                <a:lnTo>
                  <a:pt x="78" y="139"/>
                </a:lnTo>
                <a:lnTo>
                  <a:pt x="72" y="134"/>
                </a:lnTo>
                <a:lnTo>
                  <a:pt x="68" y="129"/>
                </a:lnTo>
                <a:lnTo>
                  <a:pt x="62" y="124"/>
                </a:lnTo>
                <a:lnTo>
                  <a:pt x="57" y="120"/>
                </a:lnTo>
                <a:lnTo>
                  <a:pt x="53" y="114"/>
                </a:lnTo>
                <a:lnTo>
                  <a:pt x="49" y="108"/>
                </a:lnTo>
                <a:lnTo>
                  <a:pt x="44" y="102"/>
                </a:lnTo>
                <a:lnTo>
                  <a:pt x="40" y="96"/>
                </a:lnTo>
                <a:lnTo>
                  <a:pt x="35" y="90"/>
                </a:lnTo>
                <a:lnTo>
                  <a:pt x="32" y="84"/>
                </a:lnTo>
                <a:lnTo>
                  <a:pt x="28" y="78"/>
                </a:lnTo>
                <a:lnTo>
                  <a:pt x="25" y="72"/>
                </a:lnTo>
                <a:lnTo>
                  <a:pt x="22" y="66"/>
                </a:lnTo>
                <a:lnTo>
                  <a:pt x="21" y="60"/>
                </a:lnTo>
                <a:lnTo>
                  <a:pt x="18" y="53"/>
                </a:lnTo>
                <a:lnTo>
                  <a:pt x="16" y="47"/>
                </a:lnTo>
                <a:lnTo>
                  <a:pt x="13" y="40"/>
                </a:lnTo>
                <a:lnTo>
                  <a:pt x="12" y="34"/>
                </a:lnTo>
                <a:lnTo>
                  <a:pt x="10" y="26"/>
                </a:lnTo>
                <a:lnTo>
                  <a:pt x="10" y="20"/>
                </a:lnTo>
                <a:lnTo>
                  <a:pt x="9" y="13"/>
                </a:lnTo>
                <a:lnTo>
                  <a:pt x="9" y="7"/>
                </a:lnTo>
                <a:lnTo>
                  <a:pt x="9" y="0"/>
                </a:lnTo>
                <a:lnTo>
                  <a:pt x="0" y="0"/>
                </a:lnTo>
                <a:close/>
              </a:path>
            </a:pathLst>
          </a:custGeom>
          <a:solidFill>
            <a:schemeClr val="tx1"/>
          </a:solidFill>
          <a:ln w="9525">
            <a:solidFill>
              <a:schemeClr val="tx1"/>
            </a:solidFill>
            <a:round/>
            <a:headEnd/>
            <a:tailEnd/>
          </a:ln>
        </p:spPr>
        <p:txBody>
          <a:bodyPr/>
          <a:lstStyle/>
          <a:p>
            <a:endParaRPr lang="en-US"/>
          </a:p>
        </p:txBody>
      </p:sp>
      <p:sp>
        <p:nvSpPr>
          <p:cNvPr id="31757" name="Freeform 13"/>
          <p:cNvSpPr>
            <a:spLocks/>
          </p:cNvSpPr>
          <p:nvPr/>
        </p:nvSpPr>
        <p:spPr bwMode="auto">
          <a:xfrm>
            <a:off x="1006475" y="4354513"/>
            <a:ext cx="363538" cy="317500"/>
          </a:xfrm>
          <a:custGeom>
            <a:avLst/>
            <a:gdLst>
              <a:gd name="T0" fmla="*/ 217 w 229"/>
              <a:gd name="T1" fmla="*/ 0 h 200"/>
              <a:gd name="T2" fmla="*/ 194 w 229"/>
              <a:gd name="T3" fmla="*/ 3 h 200"/>
              <a:gd name="T4" fmla="*/ 172 w 229"/>
              <a:gd name="T5" fmla="*/ 6 h 200"/>
              <a:gd name="T6" fmla="*/ 151 w 229"/>
              <a:gd name="T7" fmla="*/ 12 h 200"/>
              <a:gd name="T8" fmla="*/ 131 w 229"/>
              <a:gd name="T9" fmla="*/ 19 h 200"/>
              <a:gd name="T10" fmla="*/ 110 w 229"/>
              <a:gd name="T11" fmla="*/ 28 h 200"/>
              <a:gd name="T12" fmla="*/ 93 w 229"/>
              <a:gd name="T13" fmla="*/ 40 h 200"/>
              <a:gd name="T14" fmla="*/ 75 w 229"/>
              <a:gd name="T15" fmla="*/ 52 h 200"/>
              <a:gd name="T16" fmla="*/ 60 w 229"/>
              <a:gd name="T17" fmla="*/ 65 h 200"/>
              <a:gd name="T18" fmla="*/ 46 w 229"/>
              <a:gd name="T19" fmla="*/ 80 h 200"/>
              <a:gd name="T20" fmla="*/ 34 w 229"/>
              <a:gd name="T21" fmla="*/ 96 h 200"/>
              <a:gd name="T22" fmla="*/ 22 w 229"/>
              <a:gd name="T23" fmla="*/ 112 h 200"/>
              <a:gd name="T24" fmla="*/ 13 w 229"/>
              <a:gd name="T25" fmla="*/ 130 h 200"/>
              <a:gd name="T26" fmla="*/ 8 w 229"/>
              <a:gd name="T27" fmla="*/ 149 h 200"/>
              <a:gd name="T28" fmla="*/ 3 w 229"/>
              <a:gd name="T29" fmla="*/ 169 h 200"/>
              <a:gd name="T30" fmla="*/ 0 w 229"/>
              <a:gd name="T31" fmla="*/ 189 h 200"/>
              <a:gd name="T32" fmla="*/ 9 w 229"/>
              <a:gd name="T33" fmla="*/ 200 h 200"/>
              <a:gd name="T34" fmla="*/ 10 w 229"/>
              <a:gd name="T35" fmla="*/ 180 h 200"/>
              <a:gd name="T36" fmla="*/ 13 w 229"/>
              <a:gd name="T37" fmla="*/ 161 h 200"/>
              <a:gd name="T38" fmla="*/ 19 w 229"/>
              <a:gd name="T39" fmla="*/ 143 h 200"/>
              <a:gd name="T40" fmla="*/ 27 w 229"/>
              <a:gd name="T41" fmla="*/ 126 h 200"/>
              <a:gd name="T42" fmla="*/ 35 w 229"/>
              <a:gd name="T43" fmla="*/ 109 h 200"/>
              <a:gd name="T44" fmla="*/ 46 w 229"/>
              <a:gd name="T45" fmla="*/ 93 h 200"/>
              <a:gd name="T46" fmla="*/ 59 w 229"/>
              <a:gd name="T47" fmla="*/ 78 h 200"/>
              <a:gd name="T48" fmla="*/ 74 w 229"/>
              <a:gd name="T49" fmla="*/ 65 h 200"/>
              <a:gd name="T50" fmla="*/ 88 w 229"/>
              <a:gd name="T51" fmla="*/ 53 h 200"/>
              <a:gd name="T52" fmla="*/ 106 w 229"/>
              <a:gd name="T53" fmla="*/ 41 h 200"/>
              <a:gd name="T54" fmla="*/ 123 w 229"/>
              <a:gd name="T55" fmla="*/ 32 h 200"/>
              <a:gd name="T56" fmla="*/ 143 w 229"/>
              <a:gd name="T57" fmla="*/ 24 h 200"/>
              <a:gd name="T58" fmla="*/ 163 w 229"/>
              <a:gd name="T59" fmla="*/ 18 h 200"/>
              <a:gd name="T60" fmla="*/ 185 w 229"/>
              <a:gd name="T61" fmla="*/ 13 h 200"/>
              <a:gd name="T62" fmla="*/ 207 w 229"/>
              <a:gd name="T63" fmla="*/ 10 h 200"/>
              <a:gd name="T64" fmla="*/ 229 w 229"/>
              <a:gd name="T65" fmla="*/ 9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200"/>
              <a:gd name="T101" fmla="*/ 229 w 229"/>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200">
                <a:moveTo>
                  <a:pt x="229" y="0"/>
                </a:moveTo>
                <a:lnTo>
                  <a:pt x="217" y="0"/>
                </a:lnTo>
                <a:lnTo>
                  <a:pt x="206" y="1"/>
                </a:lnTo>
                <a:lnTo>
                  <a:pt x="194" y="3"/>
                </a:lnTo>
                <a:lnTo>
                  <a:pt x="184" y="4"/>
                </a:lnTo>
                <a:lnTo>
                  <a:pt x="172" y="6"/>
                </a:lnTo>
                <a:lnTo>
                  <a:pt x="162" y="9"/>
                </a:lnTo>
                <a:lnTo>
                  <a:pt x="151" y="12"/>
                </a:lnTo>
                <a:lnTo>
                  <a:pt x="140" y="16"/>
                </a:lnTo>
                <a:lnTo>
                  <a:pt x="131" y="19"/>
                </a:lnTo>
                <a:lnTo>
                  <a:pt x="121" y="24"/>
                </a:lnTo>
                <a:lnTo>
                  <a:pt x="110" y="28"/>
                </a:lnTo>
                <a:lnTo>
                  <a:pt x="101" y="34"/>
                </a:lnTo>
                <a:lnTo>
                  <a:pt x="93" y="40"/>
                </a:lnTo>
                <a:lnTo>
                  <a:pt x="84" y="46"/>
                </a:lnTo>
                <a:lnTo>
                  <a:pt x="75" y="52"/>
                </a:lnTo>
                <a:lnTo>
                  <a:pt x="68" y="58"/>
                </a:lnTo>
                <a:lnTo>
                  <a:pt x="60" y="65"/>
                </a:lnTo>
                <a:lnTo>
                  <a:pt x="53" y="72"/>
                </a:lnTo>
                <a:lnTo>
                  <a:pt x="46" y="80"/>
                </a:lnTo>
                <a:lnTo>
                  <a:pt x="40" y="87"/>
                </a:lnTo>
                <a:lnTo>
                  <a:pt x="34" y="96"/>
                </a:lnTo>
                <a:lnTo>
                  <a:pt x="28" y="103"/>
                </a:lnTo>
                <a:lnTo>
                  <a:pt x="22" y="112"/>
                </a:lnTo>
                <a:lnTo>
                  <a:pt x="18" y="121"/>
                </a:lnTo>
                <a:lnTo>
                  <a:pt x="13" y="130"/>
                </a:lnTo>
                <a:lnTo>
                  <a:pt x="10" y="141"/>
                </a:lnTo>
                <a:lnTo>
                  <a:pt x="8" y="149"/>
                </a:lnTo>
                <a:lnTo>
                  <a:pt x="5" y="160"/>
                </a:lnTo>
                <a:lnTo>
                  <a:pt x="3" y="169"/>
                </a:lnTo>
                <a:lnTo>
                  <a:pt x="2" y="179"/>
                </a:lnTo>
                <a:lnTo>
                  <a:pt x="0" y="189"/>
                </a:lnTo>
                <a:lnTo>
                  <a:pt x="0" y="200"/>
                </a:lnTo>
                <a:lnTo>
                  <a:pt x="9" y="200"/>
                </a:lnTo>
                <a:lnTo>
                  <a:pt x="9" y="189"/>
                </a:lnTo>
                <a:lnTo>
                  <a:pt x="10" y="180"/>
                </a:lnTo>
                <a:lnTo>
                  <a:pt x="12" y="170"/>
                </a:lnTo>
                <a:lnTo>
                  <a:pt x="13" y="161"/>
                </a:lnTo>
                <a:lnTo>
                  <a:pt x="15" y="152"/>
                </a:lnTo>
                <a:lnTo>
                  <a:pt x="19" y="143"/>
                </a:lnTo>
                <a:lnTo>
                  <a:pt x="22" y="135"/>
                </a:lnTo>
                <a:lnTo>
                  <a:pt x="27" y="126"/>
                </a:lnTo>
                <a:lnTo>
                  <a:pt x="31" y="117"/>
                </a:lnTo>
                <a:lnTo>
                  <a:pt x="35" y="109"/>
                </a:lnTo>
                <a:lnTo>
                  <a:pt x="40" y="101"/>
                </a:lnTo>
                <a:lnTo>
                  <a:pt x="46" y="93"/>
                </a:lnTo>
                <a:lnTo>
                  <a:pt x="53" y="86"/>
                </a:lnTo>
                <a:lnTo>
                  <a:pt x="59" y="78"/>
                </a:lnTo>
                <a:lnTo>
                  <a:pt x="66" y="71"/>
                </a:lnTo>
                <a:lnTo>
                  <a:pt x="74" y="65"/>
                </a:lnTo>
                <a:lnTo>
                  <a:pt x="81" y="59"/>
                </a:lnTo>
                <a:lnTo>
                  <a:pt x="88" y="53"/>
                </a:lnTo>
                <a:lnTo>
                  <a:pt x="97" y="47"/>
                </a:lnTo>
                <a:lnTo>
                  <a:pt x="106" y="41"/>
                </a:lnTo>
                <a:lnTo>
                  <a:pt x="115" y="37"/>
                </a:lnTo>
                <a:lnTo>
                  <a:pt x="123" y="32"/>
                </a:lnTo>
                <a:lnTo>
                  <a:pt x="134" y="28"/>
                </a:lnTo>
                <a:lnTo>
                  <a:pt x="143" y="24"/>
                </a:lnTo>
                <a:lnTo>
                  <a:pt x="153" y="21"/>
                </a:lnTo>
                <a:lnTo>
                  <a:pt x="163" y="18"/>
                </a:lnTo>
                <a:lnTo>
                  <a:pt x="173" y="15"/>
                </a:lnTo>
                <a:lnTo>
                  <a:pt x="185" y="13"/>
                </a:lnTo>
                <a:lnTo>
                  <a:pt x="195" y="10"/>
                </a:lnTo>
                <a:lnTo>
                  <a:pt x="207" y="10"/>
                </a:lnTo>
                <a:lnTo>
                  <a:pt x="217" y="9"/>
                </a:lnTo>
                <a:lnTo>
                  <a:pt x="229" y="9"/>
                </a:lnTo>
                <a:lnTo>
                  <a:pt x="229" y="0"/>
                </a:lnTo>
                <a:close/>
              </a:path>
            </a:pathLst>
          </a:custGeom>
          <a:solidFill>
            <a:schemeClr val="tx1"/>
          </a:solidFill>
          <a:ln w="9525">
            <a:solidFill>
              <a:schemeClr val="tx1"/>
            </a:solidFill>
            <a:round/>
            <a:headEnd/>
            <a:tailEnd/>
          </a:ln>
        </p:spPr>
        <p:txBody>
          <a:bodyPr/>
          <a:lstStyle/>
          <a:p>
            <a:endParaRPr lang="en-US"/>
          </a:p>
        </p:txBody>
      </p:sp>
      <p:sp>
        <p:nvSpPr>
          <p:cNvPr id="31758" name="Freeform 14"/>
          <p:cNvSpPr>
            <a:spLocks/>
          </p:cNvSpPr>
          <p:nvPr/>
        </p:nvSpPr>
        <p:spPr bwMode="auto">
          <a:xfrm>
            <a:off x="1370013" y="4354513"/>
            <a:ext cx="363537" cy="317500"/>
          </a:xfrm>
          <a:custGeom>
            <a:avLst/>
            <a:gdLst>
              <a:gd name="T0" fmla="*/ 229 w 229"/>
              <a:gd name="T1" fmla="*/ 189 h 200"/>
              <a:gd name="T2" fmla="*/ 226 w 229"/>
              <a:gd name="T3" fmla="*/ 169 h 200"/>
              <a:gd name="T4" fmla="*/ 222 w 229"/>
              <a:gd name="T5" fmla="*/ 149 h 200"/>
              <a:gd name="T6" fmla="*/ 216 w 229"/>
              <a:gd name="T7" fmla="*/ 130 h 200"/>
              <a:gd name="T8" fmla="*/ 207 w 229"/>
              <a:gd name="T9" fmla="*/ 112 h 200"/>
              <a:gd name="T10" fmla="*/ 195 w 229"/>
              <a:gd name="T11" fmla="*/ 96 h 200"/>
              <a:gd name="T12" fmla="*/ 183 w 229"/>
              <a:gd name="T13" fmla="*/ 80 h 200"/>
              <a:gd name="T14" fmla="*/ 169 w 229"/>
              <a:gd name="T15" fmla="*/ 65 h 200"/>
              <a:gd name="T16" fmla="*/ 154 w 229"/>
              <a:gd name="T17" fmla="*/ 52 h 200"/>
              <a:gd name="T18" fmla="*/ 137 w 229"/>
              <a:gd name="T19" fmla="*/ 40 h 200"/>
              <a:gd name="T20" fmla="*/ 119 w 229"/>
              <a:gd name="T21" fmla="*/ 28 h 200"/>
              <a:gd name="T22" fmla="*/ 98 w 229"/>
              <a:gd name="T23" fmla="*/ 19 h 200"/>
              <a:gd name="T24" fmla="*/ 78 w 229"/>
              <a:gd name="T25" fmla="*/ 12 h 200"/>
              <a:gd name="T26" fmla="*/ 57 w 229"/>
              <a:gd name="T27" fmla="*/ 6 h 200"/>
              <a:gd name="T28" fmla="*/ 35 w 229"/>
              <a:gd name="T29" fmla="*/ 3 h 200"/>
              <a:gd name="T30" fmla="*/ 12 w 229"/>
              <a:gd name="T31" fmla="*/ 0 h 200"/>
              <a:gd name="T32" fmla="*/ 0 w 229"/>
              <a:gd name="T33" fmla="*/ 9 h 200"/>
              <a:gd name="T34" fmla="*/ 22 w 229"/>
              <a:gd name="T35" fmla="*/ 10 h 200"/>
              <a:gd name="T36" fmla="*/ 44 w 229"/>
              <a:gd name="T37" fmla="*/ 13 h 200"/>
              <a:gd name="T38" fmla="*/ 66 w 229"/>
              <a:gd name="T39" fmla="*/ 18 h 200"/>
              <a:gd name="T40" fmla="*/ 87 w 229"/>
              <a:gd name="T41" fmla="*/ 24 h 200"/>
              <a:gd name="T42" fmla="*/ 106 w 229"/>
              <a:gd name="T43" fmla="*/ 32 h 200"/>
              <a:gd name="T44" fmla="*/ 123 w 229"/>
              <a:gd name="T45" fmla="*/ 41 h 200"/>
              <a:gd name="T46" fmla="*/ 141 w 229"/>
              <a:gd name="T47" fmla="*/ 53 h 200"/>
              <a:gd name="T48" fmla="*/ 156 w 229"/>
              <a:gd name="T49" fmla="*/ 65 h 200"/>
              <a:gd name="T50" fmla="*/ 170 w 229"/>
              <a:gd name="T51" fmla="*/ 78 h 200"/>
              <a:gd name="T52" fmla="*/ 183 w 229"/>
              <a:gd name="T53" fmla="*/ 93 h 200"/>
              <a:gd name="T54" fmla="*/ 194 w 229"/>
              <a:gd name="T55" fmla="*/ 109 h 200"/>
              <a:gd name="T56" fmla="*/ 203 w 229"/>
              <a:gd name="T57" fmla="*/ 126 h 200"/>
              <a:gd name="T58" fmla="*/ 210 w 229"/>
              <a:gd name="T59" fmla="*/ 143 h 200"/>
              <a:gd name="T60" fmla="*/ 216 w 229"/>
              <a:gd name="T61" fmla="*/ 161 h 200"/>
              <a:gd name="T62" fmla="*/ 219 w 229"/>
              <a:gd name="T63" fmla="*/ 180 h 200"/>
              <a:gd name="T64" fmla="*/ 220 w 229"/>
              <a:gd name="T65" fmla="*/ 200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200"/>
              <a:gd name="T101" fmla="*/ 229 w 229"/>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200">
                <a:moveTo>
                  <a:pt x="229" y="200"/>
                </a:moveTo>
                <a:lnTo>
                  <a:pt x="229" y="189"/>
                </a:lnTo>
                <a:lnTo>
                  <a:pt x="228" y="179"/>
                </a:lnTo>
                <a:lnTo>
                  <a:pt x="226" y="169"/>
                </a:lnTo>
                <a:lnTo>
                  <a:pt x="225" y="160"/>
                </a:lnTo>
                <a:lnTo>
                  <a:pt x="222" y="149"/>
                </a:lnTo>
                <a:lnTo>
                  <a:pt x="219" y="141"/>
                </a:lnTo>
                <a:lnTo>
                  <a:pt x="216" y="130"/>
                </a:lnTo>
                <a:lnTo>
                  <a:pt x="211" y="121"/>
                </a:lnTo>
                <a:lnTo>
                  <a:pt x="207" y="112"/>
                </a:lnTo>
                <a:lnTo>
                  <a:pt x="201" y="103"/>
                </a:lnTo>
                <a:lnTo>
                  <a:pt x="195" y="96"/>
                </a:lnTo>
                <a:lnTo>
                  <a:pt x="189" y="87"/>
                </a:lnTo>
                <a:lnTo>
                  <a:pt x="183" y="80"/>
                </a:lnTo>
                <a:lnTo>
                  <a:pt x="176" y="72"/>
                </a:lnTo>
                <a:lnTo>
                  <a:pt x="169" y="65"/>
                </a:lnTo>
                <a:lnTo>
                  <a:pt x="161" y="58"/>
                </a:lnTo>
                <a:lnTo>
                  <a:pt x="154" y="52"/>
                </a:lnTo>
                <a:lnTo>
                  <a:pt x="145" y="46"/>
                </a:lnTo>
                <a:lnTo>
                  <a:pt x="137" y="40"/>
                </a:lnTo>
                <a:lnTo>
                  <a:pt x="128" y="34"/>
                </a:lnTo>
                <a:lnTo>
                  <a:pt x="119" y="28"/>
                </a:lnTo>
                <a:lnTo>
                  <a:pt x="109" y="24"/>
                </a:lnTo>
                <a:lnTo>
                  <a:pt x="98" y="19"/>
                </a:lnTo>
                <a:lnTo>
                  <a:pt x="90" y="16"/>
                </a:lnTo>
                <a:lnTo>
                  <a:pt x="78" y="12"/>
                </a:lnTo>
                <a:lnTo>
                  <a:pt x="68" y="9"/>
                </a:lnTo>
                <a:lnTo>
                  <a:pt x="57" y="6"/>
                </a:lnTo>
                <a:lnTo>
                  <a:pt x="46" y="4"/>
                </a:lnTo>
                <a:lnTo>
                  <a:pt x="35" y="3"/>
                </a:lnTo>
                <a:lnTo>
                  <a:pt x="24" y="1"/>
                </a:lnTo>
                <a:lnTo>
                  <a:pt x="12" y="0"/>
                </a:lnTo>
                <a:lnTo>
                  <a:pt x="0" y="0"/>
                </a:lnTo>
                <a:lnTo>
                  <a:pt x="0" y="9"/>
                </a:lnTo>
                <a:lnTo>
                  <a:pt x="12" y="9"/>
                </a:lnTo>
                <a:lnTo>
                  <a:pt x="22" y="10"/>
                </a:lnTo>
                <a:lnTo>
                  <a:pt x="34" y="10"/>
                </a:lnTo>
                <a:lnTo>
                  <a:pt x="44" y="13"/>
                </a:lnTo>
                <a:lnTo>
                  <a:pt x="56" y="15"/>
                </a:lnTo>
                <a:lnTo>
                  <a:pt x="66" y="18"/>
                </a:lnTo>
                <a:lnTo>
                  <a:pt x="76" y="21"/>
                </a:lnTo>
                <a:lnTo>
                  <a:pt x="87" y="24"/>
                </a:lnTo>
                <a:lnTo>
                  <a:pt x="95" y="28"/>
                </a:lnTo>
                <a:lnTo>
                  <a:pt x="106" y="32"/>
                </a:lnTo>
                <a:lnTo>
                  <a:pt x="115" y="37"/>
                </a:lnTo>
                <a:lnTo>
                  <a:pt x="123" y="41"/>
                </a:lnTo>
                <a:lnTo>
                  <a:pt x="132" y="47"/>
                </a:lnTo>
                <a:lnTo>
                  <a:pt x="141" y="53"/>
                </a:lnTo>
                <a:lnTo>
                  <a:pt x="148" y="59"/>
                </a:lnTo>
                <a:lnTo>
                  <a:pt x="156" y="65"/>
                </a:lnTo>
                <a:lnTo>
                  <a:pt x="163" y="71"/>
                </a:lnTo>
                <a:lnTo>
                  <a:pt x="170" y="78"/>
                </a:lnTo>
                <a:lnTo>
                  <a:pt x="176" y="86"/>
                </a:lnTo>
                <a:lnTo>
                  <a:pt x="183" y="93"/>
                </a:lnTo>
                <a:lnTo>
                  <a:pt x="189" y="101"/>
                </a:lnTo>
                <a:lnTo>
                  <a:pt x="194" y="109"/>
                </a:lnTo>
                <a:lnTo>
                  <a:pt x="198" y="117"/>
                </a:lnTo>
                <a:lnTo>
                  <a:pt x="203" y="126"/>
                </a:lnTo>
                <a:lnTo>
                  <a:pt x="207" y="135"/>
                </a:lnTo>
                <a:lnTo>
                  <a:pt x="210" y="143"/>
                </a:lnTo>
                <a:lnTo>
                  <a:pt x="214" y="152"/>
                </a:lnTo>
                <a:lnTo>
                  <a:pt x="216" y="161"/>
                </a:lnTo>
                <a:lnTo>
                  <a:pt x="217" y="170"/>
                </a:lnTo>
                <a:lnTo>
                  <a:pt x="219" y="180"/>
                </a:lnTo>
                <a:lnTo>
                  <a:pt x="220" y="189"/>
                </a:lnTo>
                <a:lnTo>
                  <a:pt x="220" y="200"/>
                </a:lnTo>
                <a:lnTo>
                  <a:pt x="229" y="200"/>
                </a:lnTo>
                <a:close/>
              </a:path>
            </a:pathLst>
          </a:custGeom>
          <a:solidFill>
            <a:schemeClr val="tx1"/>
          </a:solidFill>
          <a:ln w="9525">
            <a:solidFill>
              <a:schemeClr val="tx1"/>
            </a:solidFill>
            <a:round/>
            <a:headEnd/>
            <a:tailEnd/>
          </a:ln>
        </p:spPr>
        <p:txBody>
          <a:bodyPr/>
          <a:lstStyle/>
          <a:p>
            <a:endParaRPr lang="en-US"/>
          </a:p>
        </p:txBody>
      </p:sp>
      <p:sp>
        <p:nvSpPr>
          <p:cNvPr id="31759" name="Freeform 15"/>
          <p:cNvSpPr>
            <a:spLocks/>
          </p:cNvSpPr>
          <p:nvPr/>
        </p:nvSpPr>
        <p:spPr bwMode="auto">
          <a:xfrm>
            <a:off x="1517650" y="4672013"/>
            <a:ext cx="215900" cy="288925"/>
          </a:xfrm>
          <a:custGeom>
            <a:avLst/>
            <a:gdLst>
              <a:gd name="T0" fmla="*/ 10 w 136"/>
              <a:gd name="T1" fmla="*/ 179 h 182"/>
              <a:gd name="T2" fmla="*/ 24 w 136"/>
              <a:gd name="T3" fmla="*/ 170 h 182"/>
              <a:gd name="T4" fmla="*/ 38 w 136"/>
              <a:gd name="T5" fmla="*/ 163 h 182"/>
              <a:gd name="T6" fmla="*/ 51 w 136"/>
              <a:gd name="T7" fmla="*/ 154 h 182"/>
              <a:gd name="T8" fmla="*/ 64 w 136"/>
              <a:gd name="T9" fmla="*/ 143 h 182"/>
              <a:gd name="T10" fmla="*/ 74 w 136"/>
              <a:gd name="T11" fmla="*/ 134 h 182"/>
              <a:gd name="T12" fmla="*/ 86 w 136"/>
              <a:gd name="T13" fmla="*/ 123 h 182"/>
              <a:gd name="T14" fmla="*/ 95 w 136"/>
              <a:gd name="T15" fmla="*/ 112 h 182"/>
              <a:gd name="T16" fmla="*/ 104 w 136"/>
              <a:gd name="T17" fmla="*/ 100 h 182"/>
              <a:gd name="T18" fmla="*/ 111 w 136"/>
              <a:gd name="T19" fmla="*/ 89 h 182"/>
              <a:gd name="T20" fmla="*/ 118 w 136"/>
              <a:gd name="T21" fmla="*/ 75 h 182"/>
              <a:gd name="T22" fmla="*/ 124 w 136"/>
              <a:gd name="T23" fmla="*/ 62 h 182"/>
              <a:gd name="T24" fmla="*/ 129 w 136"/>
              <a:gd name="T25" fmla="*/ 49 h 182"/>
              <a:gd name="T26" fmla="*/ 133 w 136"/>
              <a:gd name="T27" fmla="*/ 35 h 182"/>
              <a:gd name="T28" fmla="*/ 135 w 136"/>
              <a:gd name="T29" fmla="*/ 22 h 182"/>
              <a:gd name="T30" fmla="*/ 136 w 136"/>
              <a:gd name="T31" fmla="*/ 7 h 182"/>
              <a:gd name="T32" fmla="*/ 127 w 136"/>
              <a:gd name="T33" fmla="*/ 0 h 182"/>
              <a:gd name="T34" fmla="*/ 127 w 136"/>
              <a:gd name="T35" fmla="*/ 13 h 182"/>
              <a:gd name="T36" fmla="*/ 126 w 136"/>
              <a:gd name="T37" fmla="*/ 26 h 182"/>
              <a:gd name="T38" fmla="*/ 123 w 136"/>
              <a:gd name="T39" fmla="*/ 40 h 182"/>
              <a:gd name="T40" fmla="*/ 118 w 136"/>
              <a:gd name="T41" fmla="*/ 53 h 182"/>
              <a:gd name="T42" fmla="*/ 114 w 136"/>
              <a:gd name="T43" fmla="*/ 65 h 182"/>
              <a:gd name="T44" fmla="*/ 108 w 136"/>
              <a:gd name="T45" fmla="*/ 78 h 182"/>
              <a:gd name="T46" fmla="*/ 101 w 136"/>
              <a:gd name="T47" fmla="*/ 90 h 182"/>
              <a:gd name="T48" fmla="*/ 92 w 136"/>
              <a:gd name="T49" fmla="*/ 100 h 182"/>
              <a:gd name="T50" fmla="*/ 83 w 136"/>
              <a:gd name="T51" fmla="*/ 112 h 182"/>
              <a:gd name="T52" fmla="*/ 74 w 136"/>
              <a:gd name="T53" fmla="*/ 123 h 182"/>
              <a:gd name="T54" fmla="*/ 64 w 136"/>
              <a:gd name="T55" fmla="*/ 133 h 182"/>
              <a:gd name="T56" fmla="*/ 52 w 136"/>
              <a:gd name="T57" fmla="*/ 142 h 182"/>
              <a:gd name="T58" fmla="*/ 41 w 136"/>
              <a:gd name="T59" fmla="*/ 151 h 182"/>
              <a:gd name="T60" fmla="*/ 27 w 136"/>
              <a:gd name="T61" fmla="*/ 160 h 182"/>
              <a:gd name="T62" fmla="*/ 14 w 136"/>
              <a:gd name="T63" fmla="*/ 167 h 182"/>
              <a:gd name="T64" fmla="*/ 0 w 136"/>
              <a:gd name="T65" fmla="*/ 174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2"/>
              <a:gd name="T101" fmla="*/ 136 w 136"/>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2">
                <a:moveTo>
                  <a:pt x="2" y="182"/>
                </a:moveTo>
                <a:lnTo>
                  <a:pt x="10" y="179"/>
                </a:lnTo>
                <a:lnTo>
                  <a:pt x="17" y="174"/>
                </a:lnTo>
                <a:lnTo>
                  <a:pt x="24" y="170"/>
                </a:lnTo>
                <a:lnTo>
                  <a:pt x="32" y="167"/>
                </a:lnTo>
                <a:lnTo>
                  <a:pt x="38" y="163"/>
                </a:lnTo>
                <a:lnTo>
                  <a:pt x="45" y="158"/>
                </a:lnTo>
                <a:lnTo>
                  <a:pt x="51" y="154"/>
                </a:lnTo>
                <a:lnTo>
                  <a:pt x="58" y="149"/>
                </a:lnTo>
                <a:lnTo>
                  <a:pt x="64" y="143"/>
                </a:lnTo>
                <a:lnTo>
                  <a:pt x="70" y="139"/>
                </a:lnTo>
                <a:lnTo>
                  <a:pt x="74" y="134"/>
                </a:lnTo>
                <a:lnTo>
                  <a:pt x="80" y="129"/>
                </a:lnTo>
                <a:lnTo>
                  <a:pt x="86" y="123"/>
                </a:lnTo>
                <a:lnTo>
                  <a:pt x="90" y="118"/>
                </a:lnTo>
                <a:lnTo>
                  <a:pt x="95" y="112"/>
                </a:lnTo>
                <a:lnTo>
                  <a:pt x="99" y="106"/>
                </a:lnTo>
                <a:lnTo>
                  <a:pt x="104" y="100"/>
                </a:lnTo>
                <a:lnTo>
                  <a:pt x="108" y="94"/>
                </a:lnTo>
                <a:lnTo>
                  <a:pt x="111" y="89"/>
                </a:lnTo>
                <a:lnTo>
                  <a:pt x="115" y="83"/>
                </a:lnTo>
                <a:lnTo>
                  <a:pt x="118" y="75"/>
                </a:lnTo>
                <a:lnTo>
                  <a:pt x="121" y="69"/>
                </a:lnTo>
                <a:lnTo>
                  <a:pt x="124" y="62"/>
                </a:lnTo>
                <a:lnTo>
                  <a:pt x="127" y="56"/>
                </a:lnTo>
                <a:lnTo>
                  <a:pt x="129" y="49"/>
                </a:lnTo>
                <a:lnTo>
                  <a:pt x="130" y="43"/>
                </a:lnTo>
                <a:lnTo>
                  <a:pt x="133" y="35"/>
                </a:lnTo>
                <a:lnTo>
                  <a:pt x="135" y="28"/>
                </a:lnTo>
                <a:lnTo>
                  <a:pt x="135" y="22"/>
                </a:lnTo>
                <a:lnTo>
                  <a:pt x="136" y="15"/>
                </a:lnTo>
                <a:lnTo>
                  <a:pt x="136" y="7"/>
                </a:lnTo>
                <a:lnTo>
                  <a:pt x="136" y="0"/>
                </a:lnTo>
                <a:lnTo>
                  <a:pt x="127" y="0"/>
                </a:lnTo>
                <a:lnTo>
                  <a:pt x="127" y="7"/>
                </a:lnTo>
                <a:lnTo>
                  <a:pt x="127" y="13"/>
                </a:lnTo>
                <a:lnTo>
                  <a:pt x="126" y="20"/>
                </a:lnTo>
                <a:lnTo>
                  <a:pt x="126" y="26"/>
                </a:lnTo>
                <a:lnTo>
                  <a:pt x="124" y="34"/>
                </a:lnTo>
                <a:lnTo>
                  <a:pt x="123" y="40"/>
                </a:lnTo>
                <a:lnTo>
                  <a:pt x="120" y="47"/>
                </a:lnTo>
                <a:lnTo>
                  <a:pt x="118" y="53"/>
                </a:lnTo>
                <a:lnTo>
                  <a:pt x="115" y="59"/>
                </a:lnTo>
                <a:lnTo>
                  <a:pt x="114" y="65"/>
                </a:lnTo>
                <a:lnTo>
                  <a:pt x="111" y="72"/>
                </a:lnTo>
                <a:lnTo>
                  <a:pt x="108" y="78"/>
                </a:lnTo>
                <a:lnTo>
                  <a:pt x="104" y="84"/>
                </a:lnTo>
                <a:lnTo>
                  <a:pt x="101" y="90"/>
                </a:lnTo>
                <a:lnTo>
                  <a:pt x="96" y="96"/>
                </a:lnTo>
                <a:lnTo>
                  <a:pt x="92" y="100"/>
                </a:lnTo>
                <a:lnTo>
                  <a:pt x="88" y="106"/>
                </a:lnTo>
                <a:lnTo>
                  <a:pt x="83" y="112"/>
                </a:lnTo>
                <a:lnTo>
                  <a:pt x="79" y="117"/>
                </a:lnTo>
                <a:lnTo>
                  <a:pt x="74" y="123"/>
                </a:lnTo>
                <a:lnTo>
                  <a:pt x="68" y="127"/>
                </a:lnTo>
                <a:lnTo>
                  <a:pt x="64" y="133"/>
                </a:lnTo>
                <a:lnTo>
                  <a:pt x="58" y="137"/>
                </a:lnTo>
                <a:lnTo>
                  <a:pt x="52" y="142"/>
                </a:lnTo>
                <a:lnTo>
                  <a:pt x="46" y="146"/>
                </a:lnTo>
                <a:lnTo>
                  <a:pt x="41" y="151"/>
                </a:lnTo>
                <a:lnTo>
                  <a:pt x="33" y="155"/>
                </a:lnTo>
                <a:lnTo>
                  <a:pt x="27" y="160"/>
                </a:lnTo>
                <a:lnTo>
                  <a:pt x="20" y="163"/>
                </a:lnTo>
                <a:lnTo>
                  <a:pt x="14" y="167"/>
                </a:lnTo>
                <a:lnTo>
                  <a:pt x="7" y="170"/>
                </a:lnTo>
                <a:lnTo>
                  <a:pt x="0" y="174"/>
                </a:lnTo>
                <a:lnTo>
                  <a:pt x="2" y="182"/>
                </a:lnTo>
                <a:close/>
              </a:path>
            </a:pathLst>
          </a:custGeom>
          <a:solidFill>
            <a:schemeClr val="tx1"/>
          </a:solidFill>
          <a:ln w="9525">
            <a:solidFill>
              <a:schemeClr val="tx1"/>
            </a:solidFill>
            <a:round/>
            <a:headEnd/>
            <a:tailEnd/>
          </a:ln>
        </p:spPr>
        <p:txBody>
          <a:bodyPr/>
          <a:lstStyle/>
          <a:p>
            <a:endParaRPr lang="en-US"/>
          </a:p>
        </p:txBody>
      </p:sp>
      <p:sp>
        <p:nvSpPr>
          <p:cNvPr id="31760" name="Freeform 16"/>
          <p:cNvSpPr>
            <a:spLocks/>
          </p:cNvSpPr>
          <p:nvPr/>
        </p:nvSpPr>
        <p:spPr bwMode="auto">
          <a:xfrm>
            <a:off x="1484313" y="4948238"/>
            <a:ext cx="36512" cy="73025"/>
          </a:xfrm>
          <a:custGeom>
            <a:avLst/>
            <a:gdLst>
              <a:gd name="T0" fmla="*/ 9 w 23"/>
              <a:gd name="T1" fmla="*/ 46 h 46"/>
              <a:gd name="T2" fmla="*/ 9 w 23"/>
              <a:gd name="T3" fmla="*/ 45 h 46"/>
              <a:gd name="T4" fmla="*/ 9 w 23"/>
              <a:gd name="T5" fmla="*/ 43 h 46"/>
              <a:gd name="T6" fmla="*/ 9 w 23"/>
              <a:gd name="T7" fmla="*/ 42 h 46"/>
              <a:gd name="T8" fmla="*/ 10 w 23"/>
              <a:gd name="T9" fmla="*/ 40 h 46"/>
              <a:gd name="T10" fmla="*/ 10 w 23"/>
              <a:gd name="T11" fmla="*/ 39 h 46"/>
              <a:gd name="T12" fmla="*/ 10 w 23"/>
              <a:gd name="T13" fmla="*/ 37 h 46"/>
              <a:gd name="T14" fmla="*/ 10 w 23"/>
              <a:gd name="T15" fmla="*/ 36 h 46"/>
              <a:gd name="T16" fmla="*/ 10 w 23"/>
              <a:gd name="T17" fmla="*/ 34 h 46"/>
              <a:gd name="T18" fmla="*/ 10 w 23"/>
              <a:gd name="T19" fmla="*/ 33 h 46"/>
              <a:gd name="T20" fmla="*/ 10 w 23"/>
              <a:gd name="T21" fmla="*/ 31 h 46"/>
              <a:gd name="T22" fmla="*/ 12 w 23"/>
              <a:gd name="T23" fmla="*/ 30 h 46"/>
              <a:gd name="T24" fmla="*/ 12 w 23"/>
              <a:gd name="T25" fmla="*/ 29 h 46"/>
              <a:gd name="T26" fmla="*/ 12 w 23"/>
              <a:gd name="T27" fmla="*/ 27 h 46"/>
              <a:gd name="T28" fmla="*/ 12 w 23"/>
              <a:gd name="T29" fmla="*/ 26 h 46"/>
              <a:gd name="T30" fmla="*/ 13 w 23"/>
              <a:gd name="T31" fmla="*/ 24 h 46"/>
              <a:gd name="T32" fmla="*/ 13 w 23"/>
              <a:gd name="T33" fmla="*/ 23 h 46"/>
              <a:gd name="T34" fmla="*/ 13 w 23"/>
              <a:gd name="T35" fmla="*/ 21 h 46"/>
              <a:gd name="T36" fmla="*/ 15 w 23"/>
              <a:gd name="T37" fmla="*/ 20 h 46"/>
              <a:gd name="T38" fmla="*/ 15 w 23"/>
              <a:gd name="T39" fmla="*/ 18 h 46"/>
              <a:gd name="T40" fmla="*/ 15 w 23"/>
              <a:gd name="T41" fmla="*/ 17 h 46"/>
              <a:gd name="T42" fmla="*/ 16 w 23"/>
              <a:gd name="T43" fmla="*/ 17 h 46"/>
              <a:gd name="T44" fmla="*/ 16 w 23"/>
              <a:gd name="T45" fmla="*/ 15 h 46"/>
              <a:gd name="T46" fmla="*/ 18 w 23"/>
              <a:gd name="T47" fmla="*/ 14 h 46"/>
              <a:gd name="T48" fmla="*/ 19 w 23"/>
              <a:gd name="T49" fmla="*/ 12 h 46"/>
              <a:gd name="T50" fmla="*/ 19 w 23"/>
              <a:gd name="T51" fmla="*/ 11 h 46"/>
              <a:gd name="T52" fmla="*/ 21 w 23"/>
              <a:gd name="T53" fmla="*/ 11 h 46"/>
              <a:gd name="T54" fmla="*/ 21 w 23"/>
              <a:gd name="T55" fmla="*/ 9 h 46"/>
              <a:gd name="T56" fmla="*/ 22 w 23"/>
              <a:gd name="T57" fmla="*/ 9 h 46"/>
              <a:gd name="T58" fmla="*/ 23 w 23"/>
              <a:gd name="T59" fmla="*/ 8 h 46"/>
              <a:gd name="T60" fmla="*/ 21 w 23"/>
              <a:gd name="T61" fmla="*/ 0 h 46"/>
              <a:gd name="T62" fmla="*/ 19 w 23"/>
              <a:gd name="T63" fmla="*/ 0 h 46"/>
              <a:gd name="T64" fmla="*/ 18 w 23"/>
              <a:gd name="T65" fmla="*/ 2 h 46"/>
              <a:gd name="T66" fmla="*/ 16 w 23"/>
              <a:gd name="T67" fmla="*/ 2 h 46"/>
              <a:gd name="T68" fmla="*/ 15 w 23"/>
              <a:gd name="T69" fmla="*/ 3 h 46"/>
              <a:gd name="T70" fmla="*/ 13 w 23"/>
              <a:gd name="T71" fmla="*/ 5 h 46"/>
              <a:gd name="T72" fmla="*/ 12 w 23"/>
              <a:gd name="T73" fmla="*/ 6 h 46"/>
              <a:gd name="T74" fmla="*/ 10 w 23"/>
              <a:gd name="T75" fmla="*/ 8 h 46"/>
              <a:gd name="T76" fmla="*/ 10 w 23"/>
              <a:gd name="T77" fmla="*/ 9 h 46"/>
              <a:gd name="T78" fmla="*/ 9 w 23"/>
              <a:gd name="T79" fmla="*/ 11 h 46"/>
              <a:gd name="T80" fmla="*/ 9 w 23"/>
              <a:gd name="T81" fmla="*/ 12 h 46"/>
              <a:gd name="T82" fmla="*/ 7 w 23"/>
              <a:gd name="T83" fmla="*/ 14 h 46"/>
              <a:gd name="T84" fmla="*/ 7 w 23"/>
              <a:gd name="T85" fmla="*/ 15 h 46"/>
              <a:gd name="T86" fmla="*/ 6 w 23"/>
              <a:gd name="T87" fmla="*/ 17 h 46"/>
              <a:gd name="T88" fmla="*/ 6 w 23"/>
              <a:gd name="T89" fmla="*/ 18 h 46"/>
              <a:gd name="T90" fmla="*/ 4 w 23"/>
              <a:gd name="T91" fmla="*/ 20 h 46"/>
              <a:gd name="T92" fmla="*/ 4 w 23"/>
              <a:gd name="T93" fmla="*/ 21 h 46"/>
              <a:gd name="T94" fmla="*/ 4 w 23"/>
              <a:gd name="T95" fmla="*/ 23 h 46"/>
              <a:gd name="T96" fmla="*/ 3 w 23"/>
              <a:gd name="T97" fmla="*/ 24 h 46"/>
              <a:gd name="T98" fmla="*/ 3 w 23"/>
              <a:gd name="T99" fmla="*/ 26 h 46"/>
              <a:gd name="T100" fmla="*/ 3 w 23"/>
              <a:gd name="T101" fmla="*/ 29 h 46"/>
              <a:gd name="T102" fmla="*/ 1 w 23"/>
              <a:gd name="T103" fmla="*/ 30 h 46"/>
              <a:gd name="T104" fmla="*/ 1 w 23"/>
              <a:gd name="T105" fmla="*/ 31 h 46"/>
              <a:gd name="T106" fmla="*/ 1 w 23"/>
              <a:gd name="T107" fmla="*/ 33 h 46"/>
              <a:gd name="T108" fmla="*/ 1 w 23"/>
              <a:gd name="T109" fmla="*/ 34 h 46"/>
              <a:gd name="T110" fmla="*/ 1 w 23"/>
              <a:gd name="T111" fmla="*/ 36 h 46"/>
              <a:gd name="T112" fmla="*/ 1 w 23"/>
              <a:gd name="T113" fmla="*/ 39 h 46"/>
              <a:gd name="T114" fmla="*/ 1 w 23"/>
              <a:gd name="T115" fmla="*/ 40 h 46"/>
              <a:gd name="T116" fmla="*/ 0 w 23"/>
              <a:gd name="T117" fmla="*/ 42 h 46"/>
              <a:gd name="T118" fmla="*/ 0 w 23"/>
              <a:gd name="T119" fmla="*/ 43 h 46"/>
              <a:gd name="T120" fmla="*/ 0 w 23"/>
              <a:gd name="T121" fmla="*/ 45 h 46"/>
              <a:gd name="T122" fmla="*/ 0 w 23"/>
              <a:gd name="T123" fmla="*/ 46 h 46"/>
              <a:gd name="T124" fmla="*/ 9 w 23"/>
              <a:gd name="T125" fmla="*/ 46 h 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
              <a:gd name="T190" fmla="*/ 0 h 46"/>
              <a:gd name="T191" fmla="*/ 23 w 23"/>
              <a:gd name="T192" fmla="*/ 46 h 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 h="46">
                <a:moveTo>
                  <a:pt x="9" y="46"/>
                </a:moveTo>
                <a:lnTo>
                  <a:pt x="9" y="45"/>
                </a:lnTo>
                <a:lnTo>
                  <a:pt x="9" y="43"/>
                </a:lnTo>
                <a:lnTo>
                  <a:pt x="9" y="42"/>
                </a:lnTo>
                <a:lnTo>
                  <a:pt x="10" y="40"/>
                </a:lnTo>
                <a:lnTo>
                  <a:pt x="10" y="39"/>
                </a:lnTo>
                <a:lnTo>
                  <a:pt x="10" y="37"/>
                </a:lnTo>
                <a:lnTo>
                  <a:pt x="10" y="36"/>
                </a:lnTo>
                <a:lnTo>
                  <a:pt x="10" y="34"/>
                </a:lnTo>
                <a:lnTo>
                  <a:pt x="10" y="33"/>
                </a:lnTo>
                <a:lnTo>
                  <a:pt x="10" y="31"/>
                </a:lnTo>
                <a:lnTo>
                  <a:pt x="12" y="30"/>
                </a:lnTo>
                <a:lnTo>
                  <a:pt x="12" y="29"/>
                </a:lnTo>
                <a:lnTo>
                  <a:pt x="12" y="27"/>
                </a:lnTo>
                <a:lnTo>
                  <a:pt x="12" y="26"/>
                </a:lnTo>
                <a:lnTo>
                  <a:pt x="13" y="24"/>
                </a:lnTo>
                <a:lnTo>
                  <a:pt x="13" y="23"/>
                </a:lnTo>
                <a:lnTo>
                  <a:pt x="13" y="21"/>
                </a:lnTo>
                <a:lnTo>
                  <a:pt x="15" y="20"/>
                </a:lnTo>
                <a:lnTo>
                  <a:pt x="15" y="18"/>
                </a:lnTo>
                <a:lnTo>
                  <a:pt x="15" y="17"/>
                </a:lnTo>
                <a:lnTo>
                  <a:pt x="16" y="17"/>
                </a:lnTo>
                <a:lnTo>
                  <a:pt x="16" y="15"/>
                </a:lnTo>
                <a:lnTo>
                  <a:pt x="18" y="14"/>
                </a:lnTo>
                <a:lnTo>
                  <a:pt x="19" y="12"/>
                </a:lnTo>
                <a:lnTo>
                  <a:pt x="19" y="11"/>
                </a:lnTo>
                <a:lnTo>
                  <a:pt x="21" y="11"/>
                </a:lnTo>
                <a:lnTo>
                  <a:pt x="21" y="9"/>
                </a:lnTo>
                <a:lnTo>
                  <a:pt x="22" y="9"/>
                </a:lnTo>
                <a:lnTo>
                  <a:pt x="23" y="8"/>
                </a:lnTo>
                <a:lnTo>
                  <a:pt x="21" y="0"/>
                </a:lnTo>
                <a:lnTo>
                  <a:pt x="19" y="0"/>
                </a:lnTo>
                <a:lnTo>
                  <a:pt x="18" y="2"/>
                </a:lnTo>
                <a:lnTo>
                  <a:pt x="16" y="2"/>
                </a:lnTo>
                <a:lnTo>
                  <a:pt x="15" y="3"/>
                </a:lnTo>
                <a:lnTo>
                  <a:pt x="13" y="5"/>
                </a:lnTo>
                <a:lnTo>
                  <a:pt x="12" y="6"/>
                </a:lnTo>
                <a:lnTo>
                  <a:pt x="10" y="8"/>
                </a:lnTo>
                <a:lnTo>
                  <a:pt x="10" y="9"/>
                </a:lnTo>
                <a:lnTo>
                  <a:pt x="9" y="11"/>
                </a:lnTo>
                <a:lnTo>
                  <a:pt x="9" y="12"/>
                </a:lnTo>
                <a:lnTo>
                  <a:pt x="7" y="14"/>
                </a:lnTo>
                <a:lnTo>
                  <a:pt x="7" y="15"/>
                </a:lnTo>
                <a:lnTo>
                  <a:pt x="6" y="17"/>
                </a:lnTo>
                <a:lnTo>
                  <a:pt x="6" y="18"/>
                </a:lnTo>
                <a:lnTo>
                  <a:pt x="4" y="20"/>
                </a:lnTo>
                <a:lnTo>
                  <a:pt x="4" y="21"/>
                </a:lnTo>
                <a:lnTo>
                  <a:pt x="4" y="23"/>
                </a:lnTo>
                <a:lnTo>
                  <a:pt x="3" y="24"/>
                </a:lnTo>
                <a:lnTo>
                  <a:pt x="3" y="26"/>
                </a:lnTo>
                <a:lnTo>
                  <a:pt x="3" y="29"/>
                </a:lnTo>
                <a:lnTo>
                  <a:pt x="1" y="30"/>
                </a:lnTo>
                <a:lnTo>
                  <a:pt x="1" y="31"/>
                </a:lnTo>
                <a:lnTo>
                  <a:pt x="1" y="33"/>
                </a:lnTo>
                <a:lnTo>
                  <a:pt x="1" y="34"/>
                </a:lnTo>
                <a:lnTo>
                  <a:pt x="1" y="36"/>
                </a:lnTo>
                <a:lnTo>
                  <a:pt x="1" y="39"/>
                </a:lnTo>
                <a:lnTo>
                  <a:pt x="1" y="40"/>
                </a:lnTo>
                <a:lnTo>
                  <a:pt x="0" y="42"/>
                </a:lnTo>
                <a:lnTo>
                  <a:pt x="0" y="43"/>
                </a:lnTo>
                <a:lnTo>
                  <a:pt x="0" y="45"/>
                </a:lnTo>
                <a:lnTo>
                  <a:pt x="0" y="46"/>
                </a:lnTo>
                <a:lnTo>
                  <a:pt x="9" y="46"/>
                </a:lnTo>
                <a:close/>
              </a:path>
            </a:pathLst>
          </a:custGeom>
          <a:solidFill>
            <a:schemeClr val="tx1"/>
          </a:solidFill>
          <a:ln w="9525">
            <a:solidFill>
              <a:schemeClr val="tx1"/>
            </a:solidFill>
            <a:round/>
            <a:headEnd/>
            <a:tailEnd/>
          </a:ln>
        </p:spPr>
        <p:txBody>
          <a:bodyPr/>
          <a:lstStyle/>
          <a:p>
            <a:endParaRPr lang="en-US"/>
          </a:p>
        </p:txBody>
      </p:sp>
      <p:sp>
        <p:nvSpPr>
          <p:cNvPr id="31761" name="Freeform 17"/>
          <p:cNvSpPr>
            <a:spLocks/>
          </p:cNvSpPr>
          <p:nvPr/>
        </p:nvSpPr>
        <p:spPr bwMode="auto">
          <a:xfrm>
            <a:off x="1484313" y="5021263"/>
            <a:ext cx="69850" cy="90487"/>
          </a:xfrm>
          <a:custGeom>
            <a:avLst/>
            <a:gdLst>
              <a:gd name="T0" fmla="*/ 43 w 44"/>
              <a:gd name="T1" fmla="*/ 48 h 57"/>
              <a:gd name="T2" fmla="*/ 40 w 44"/>
              <a:gd name="T3" fmla="*/ 46 h 57"/>
              <a:gd name="T4" fmla="*/ 37 w 44"/>
              <a:gd name="T5" fmla="*/ 46 h 57"/>
              <a:gd name="T6" fmla="*/ 32 w 44"/>
              <a:gd name="T7" fmla="*/ 45 h 57"/>
              <a:gd name="T8" fmla="*/ 29 w 44"/>
              <a:gd name="T9" fmla="*/ 43 h 57"/>
              <a:gd name="T10" fmla="*/ 26 w 44"/>
              <a:gd name="T11" fmla="*/ 40 h 57"/>
              <a:gd name="T12" fmla="*/ 23 w 44"/>
              <a:gd name="T13" fmla="*/ 39 h 57"/>
              <a:gd name="T14" fmla="*/ 22 w 44"/>
              <a:gd name="T15" fmla="*/ 36 h 57"/>
              <a:gd name="T16" fmla="*/ 19 w 44"/>
              <a:gd name="T17" fmla="*/ 33 h 57"/>
              <a:gd name="T18" fmla="*/ 16 w 44"/>
              <a:gd name="T19" fmla="*/ 28 h 57"/>
              <a:gd name="T20" fmla="*/ 15 w 44"/>
              <a:gd name="T21" fmla="*/ 25 h 57"/>
              <a:gd name="T22" fmla="*/ 13 w 44"/>
              <a:gd name="T23" fmla="*/ 21 h 57"/>
              <a:gd name="T24" fmla="*/ 12 w 44"/>
              <a:gd name="T25" fmla="*/ 17 h 57"/>
              <a:gd name="T26" fmla="*/ 10 w 44"/>
              <a:gd name="T27" fmla="*/ 12 h 57"/>
              <a:gd name="T28" fmla="*/ 10 w 44"/>
              <a:gd name="T29" fmla="*/ 8 h 57"/>
              <a:gd name="T30" fmla="*/ 9 w 44"/>
              <a:gd name="T31" fmla="*/ 3 h 57"/>
              <a:gd name="T32" fmla="*/ 0 w 44"/>
              <a:gd name="T33" fmla="*/ 0 h 57"/>
              <a:gd name="T34" fmla="*/ 1 w 44"/>
              <a:gd name="T35" fmla="*/ 6 h 57"/>
              <a:gd name="T36" fmla="*/ 1 w 44"/>
              <a:gd name="T37" fmla="*/ 12 h 57"/>
              <a:gd name="T38" fmla="*/ 3 w 44"/>
              <a:gd name="T39" fmla="*/ 17 h 57"/>
              <a:gd name="T40" fmla="*/ 4 w 44"/>
              <a:gd name="T41" fmla="*/ 23 h 57"/>
              <a:gd name="T42" fmla="*/ 6 w 44"/>
              <a:gd name="T43" fmla="*/ 27 h 57"/>
              <a:gd name="T44" fmla="*/ 7 w 44"/>
              <a:gd name="T45" fmla="*/ 31 h 57"/>
              <a:gd name="T46" fmla="*/ 10 w 44"/>
              <a:gd name="T47" fmla="*/ 36 h 57"/>
              <a:gd name="T48" fmla="*/ 13 w 44"/>
              <a:gd name="T49" fmla="*/ 40 h 57"/>
              <a:gd name="T50" fmla="*/ 16 w 44"/>
              <a:gd name="T51" fmla="*/ 43 h 57"/>
              <a:gd name="T52" fmla="*/ 19 w 44"/>
              <a:gd name="T53" fmla="*/ 46 h 57"/>
              <a:gd name="T54" fmla="*/ 23 w 44"/>
              <a:gd name="T55" fmla="*/ 49 h 57"/>
              <a:gd name="T56" fmla="*/ 28 w 44"/>
              <a:gd name="T57" fmla="*/ 52 h 57"/>
              <a:gd name="T58" fmla="*/ 31 w 44"/>
              <a:gd name="T59" fmla="*/ 54 h 57"/>
              <a:gd name="T60" fmla="*/ 35 w 44"/>
              <a:gd name="T61" fmla="*/ 55 h 57"/>
              <a:gd name="T62" fmla="*/ 40 w 44"/>
              <a:gd name="T63" fmla="*/ 57 h 57"/>
              <a:gd name="T64" fmla="*/ 44 w 44"/>
              <a:gd name="T65" fmla="*/ 5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44" y="48"/>
                </a:moveTo>
                <a:lnTo>
                  <a:pt x="43" y="48"/>
                </a:lnTo>
                <a:lnTo>
                  <a:pt x="41" y="48"/>
                </a:lnTo>
                <a:lnTo>
                  <a:pt x="40" y="46"/>
                </a:lnTo>
                <a:lnTo>
                  <a:pt x="38" y="46"/>
                </a:lnTo>
                <a:lnTo>
                  <a:pt x="37" y="46"/>
                </a:lnTo>
                <a:lnTo>
                  <a:pt x="35" y="45"/>
                </a:lnTo>
                <a:lnTo>
                  <a:pt x="32" y="45"/>
                </a:lnTo>
                <a:lnTo>
                  <a:pt x="31" y="43"/>
                </a:lnTo>
                <a:lnTo>
                  <a:pt x="29" y="43"/>
                </a:lnTo>
                <a:lnTo>
                  <a:pt x="28" y="42"/>
                </a:lnTo>
                <a:lnTo>
                  <a:pt x="26" y="40"/>
                </a:lnTo>
                <a:lnTo>
                  <a:pt x="25" y="40"/>
                </a:lnTo>
                <a:lnTo>
                  <a:pt x="23" y="39"/>
                </a:lnTo>
                <a:lnTo>
                  <a:pt x="22" y="37"/>
                </a:lnTo>
                <a:lnTo>
                  <a:pt x="22" y="36"/>
                </a:lnTo>
                <a:lnTo>
                  <a:pt x="21" y="34"/>
                </a:lnTo>
                <a:lnTo>
                  <a:pt x="19" y="33"/>
                </a:lnTo>
                <a:lnTo>
                  <a:pt x="18" y="31"/>
                </a:lnTo>
                <a:lnTo>
                  <a:pt x="16" y="28"/>
                </a:lnTo>
                <a:lnTo>
                  <a:pt x="16" y="27"/>
                </a:lnTo>
                <a:lnTo>
                  <a:pt x="15" y="25"/>
                </a:lnTo>
                <a:lnTo>
                  <a:pt x="13" y="24"/>
                </a:lnTo>
                <a:lnTo>
                  <a:pt x="13" y="21"/>
                </a:lnTo>
                <a:lnTo>
                  <a:pt x="12" y="20"/>
                </a:lnTo>
                <a:lnTo>
                  <a:pt x="12" y="17"/>
                </a:lnTo>
                <a:lnTo>
                  <a:pt x="10" y="15"/>
                </a:lnTo>
                <a:lnTo>
                  <a:pt x="10" y="12"/>
                </a:lnTo>
                <a:lnTo>
                  <a:pt x="10" y="11"/>
                </a:lnTo>
                <a:lnTo>
                  <a:pt x="10" y="8"/>
                </a:lnTo>
                <a:lnTo>
                  <a:pt x="9" y="6"/>
                </a:lnTo>
                <a:lnTo>
                  <a:pt x="9" y="3"/>
                </a:lnTo>
                <a:lnTo>
                  <a:pt x="9" y="0"/>
                </a:lnTo>
                <a:lnTo>
                  <a:pt x="0" y="0"/>
                </a:lnTo>
                <a:lnTo>
                  <a:pt x="0" y="3"/>
                </a:lnTo>
                <a:lnTo>
                  <a:pt x="1" y="6"/>
                </a:lnTo>
                <a:lnTo>
                  <a:pt x="1" y="9"/>
                </a:lnTo>
                <a:lnTo>
                  <a:pt x="1" y="12"/>
                </a:lnTo>
                <a:lnTo>
                  <a:pt x="1" y="14"/>
                </a:lnTo>
                <a:lnTo>
                  <a:pt x="3" y="17"/>
                </a:lnTo>
                <a:lnTo>
                  <a:pt x="3" y="20"/>
                </a:lnTo>
                <a:lnTo>
                  <a:pt x="4" y="23"/>
                </a:lnTo>
                <a:lnTo>
                  <a:pt x="4" y="24"/>
                </a:lnTo>
                <a:lnTo>
                  <a:pt x="6" y="27"/>
                </a:lnTo>
                <a:lnTo>
                  <a:pt x="7" y="28"/>
                </a:lnTo>
                <a:lnTo>
                  <a:pt x="7" y="31"/>
                </a:lnTo>
                <a:lnTo>
                  <a:pt x="9" y="33"/>
                </a:lnTo>
                <a:lnTo>
                  <a:pt x="10" y="36"/>
                </a:lnTo>
                <a:lnTo>
                  <a:pt x="12" y="37"/>
                </a:lnTo>
                <a:lnTo>
                  <a:pt x="13" y="40"/>
                </a:lnTo>
                <a:lnTo>
                  <a:pt x="15" y="42"/>
                </a:lnTo>
                <a:lnTo>
                  <a:pt x="16" y="43"/>
                </a:lnTo>
                <a:lnTo>
                  <a:pt x="18" y="45"/>
                </a:lnTo>
                <a:lnTo>
                  <a:pt x="19" y="46"/>
                </a:lnTo>
                <a:lnTo>
                  <a:pt x="22" y="48"/>
                </a:lnTo>
                <a:lnTo>
                  <a:pt x="23" y="49"/>
                </a:lnTo>
                <a:lnTo>
                  <a:pt x="25" y="51"/>
                </a:lnTo>
                <a:lnTo>
                  <a:pt x="28" y="52"/>
                </a:lnTo>
                <a:lnTo>
                  <a:pt x="29" y="52"/>
                </a:lnTo>
                <a:lnTo>
                  <a:pt x="31" y="54"/>
                </a:lnTo>
                <a:lnTo>
                  <a:pt x="34" y="55"/>
                </a:lnTo>
                <a:lnTo>
                  <a:pt x="35" y="55"/>
                </a:lnTo>
                <a:lnTo>
                  <a:pt x="38" y="55"/>
                </a:lnTo>
                <a:lnTo>
                  <a:pt x="40" y="57"/>
                </a:lnTo>
                <a:lnTo>
                  <a:pt x="43" y="57"/>
                </a:lnTo>
                <a:lnTo>
                  <a:pt x="44" y="57"/>
                </a:lnTo>
                <a:lnTo>
                  <a:pt x="44" y="48"/>
                </a:lnTo>
                <a:close/>
              </a:path>
            </a:pathLst>
          </a:custGeom>
          <a:solidFill>
            <a:schemeClr val="tx1"/>
          </a:solidFill>
          <a:ln w="9525">
            <a:solidFill>
              <a:schemeClr val="tx1"/>
            </a:solidFill>
            <a:round/>
            <a:headEnd/>
            <a:tailEnd/>
          </a:ln>
        </p:spPr>
        <p:txBody>
          <a:bodyPr/>
          <a:lstStyle/>
          <a:p>
            <a:endParaRPr lang="en-US"/>
          </a:p>
        </p:txBody>
      </p:sp>
      <p:sp>
        <p:nvSpPr>
          <p:cNvPr id="31762" name="Freeform 18"/>
          <p:cNvSpPr>
            <a:spLocks/>
          </p:cNvSpPr>
          <p:nvPr/>
        </p:nvSpPr>
        <p:spPr bwMode="auto">
          <a:xfrm>
            <a:off x="1554163" y="5097463"/>
            <a:ext cx="273050" cy="14287"/>
          </a:xfrm>
          <a:custGeom>
            <a:avLst/>
            <a:gdLst>
              <a:gd name="T0" fmla="*/ 172 w 172"/>
              <a:gd name="T1" fmla="*/ 4 h 9"/>
              <a:gd name="T2" fmla="*/ 172 w 172"/>
              <a:gd name="T3" fmla="*/ 0 h 9"/>
              <a:gd name="T4" fmla="*/ 0 w 172"/>
              <a:gd name="T5" fmla="*/ 0 h 9"/>
              <a:gd name="T6" fmla="*/ 0 w 172"/>
              <a:gd name="T7" fmla="*/ 9 h 9"/>
              <a:gd name="T8" fmla="*/ 172 w 172"/>
              <a:gd name="T9" fmla="*/ 9 h 9"/>
              <a:gd name="T10" fmla="*/ 172 w 172"/>
              <a:gd name="T11" fmla="*/ 4 h 9"/>
              <a:gd name="T12" fmla="*/ 0 60000 65536"/>
              <a:gd name="T13" fmla="*/ 0 60000 65536"/>
              <a:gd name="T14" fmla="*/ 0 60000 65536"/>
              <a:gd name="T15" fmla="*/ 0 60000 65536"/>
              <a:gd name="T16" fmla="*/ 0 60000 65536"/>
              <a:gd name="T17" fmla="*/ 0 60000 65536"/>
              <a:gd name="T18" fmla="*/ 0 w 172"/>
              <a:gd name="T19" fmla="*/ 0 h 9"/>
              <a:gd name="T20" fmla="*/ 172 w 17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2" h="9">
                <a:moveTo>
                  <a:pt x="172" y="4"/>
                </a:moveTo>
                <a:lnTo>
                  <a:pt x="172" y="0"/>
                </a:lnTo>
                <a:lnTo>
                  <a:pt x="0" y="0"/>
                </a:lnTo>
                <a:lnTo>
                  <a:pt x="0" y="9"/>
                </a:lnTo>
                <a:lnTo>
                  <a:pt x="172" y="9"/>
                </a:lnTo>
                <a:lnTo>
                  <a:pt x="172" y="4"/>
                </a:lnTo>
                <a:close/>
              </a:path>
            </a:pathLst>
          </a:custGeom>
          <a:solidFill>
            <a:schemeClr val="tx1"/>
          </a:solidFill>
          <a:ln w="9525">
            <a:solidFill>
              <a:schemeClr val="tx1"/>
            </a:solidFill>
            <a:round/>
            <a:headEnd/>
            <a:tailEnd/>
          </a:ln>
        </p:spPr>
        <p:txBody>
          <a:bodyPr/>
          <a:lstStyle/>
          <a:p>
            <a:endParaRPr lang="en-US"/>
          </a:p>
        </p:txBody>
      </p:sp>
      <p:sp>
        <p:nvSpPr>
          <p:cNvPr id="31763" name="Rectangle 19"/>
          <p:cNvSpPr>
            <a:spLocks noChangeArrowheads="1"/>
          </p:cNvSpPr>
          <p:nvPr/>
        </p:nvSpPr>
        <p:spPr bwMode="auto">
          <a:xfrm>
            <a:off x="1555750" y="5268913"/>
            <a:ext cx="271463" cy="14287"/>
          </a:xfrm>
          <a:prstGeom prst="rect">
            <a:avLst/>
          </a:prstGeom>
          <a:solidFill>
            <a:schemeClr val="tx1"/>
          </a:solidFill>
          <a:ln w="9525">
            <a:solidFill>
              <a:schemeClr val="tx1"/>
            </a:solidFill>
            <a:miter lim="800000"/>
            <a:headEnd/>
            <a:tailEnd/>
          </a:ln>
        </p:spPr>
        <p:txBody>
          <a:bodyPr/>
          <a:lstStyle/>
          <a:p>
            <a:endParaRPr lang="en-US"/>
          </a:p>
        </p:txBody>
      </p:sp>
      <p:sp>
        <p:nvSpPr>
          <p:cNvPr id="31764" name="Freeform 20"/>
          <p:cNvSpPr>
            <a:spLocks/>
          </p:cNvSpPr>
          <p:nvPr/>
        </p:nvSpPr>
        <p:spPr bwMode="auto">
          <a:xfrm>
            <a:off x="1485900" y="5268913"/>
            <a:ext cx="69850" cy="88900"/>
          </a:xfrm>
          <a:custGeom>
            <a:avLst/>
            <a:gdLst>
              <a:gd name="T0" fmla="*/ 9 w 44"/>
              <a:gd name="T1" fmla="*/ 53 h 56"/>
              <a:gd name="T2" fmla="*/ 9 w 44"/>
              <a:gd name="T3" fmla="*/ 49 h 56"/>
              <a:gd name="T4" fmla="*/ 11 w 44"/>
              <a:gd name="T5" fmla="*/ 44 h 56"/>
              <a:gd name="T6" fmla="*/ 11 w 44"/>
              <a:gd name="T7" fmla="*/ 40 h 56"/>
              <a:gd name="T8" fmla="*/ 12 w 44"/>
              <a:gd name="T9" fmla="*/ 35 h 56"/>
              <a:gd name="T10" fmla="*/ 14 w 44"/>
              <a:gd name="T11" fmla="*/ 31 h 56"/>
              <a:gd name="T12" fmla="*/ 17 w 44"/>
              <a:gd name="T13" fmla="*/ 28 h 56"/>
              <a:gd name="T14" fmla="*/ 18 w 44"/>
              <a:gd name="T15" fmla="*/ 23 h 56"/>
              <a:gd name="T16" fmla="*/ 21 w 44"/>
              <a:gd name="T17" fmla="*/ 20 h 56"/>
              <a:gd name="T18" fmla="*/ 24 w 44"/>
              <a:gd name="T19" fmla="*/ 18 h 56"/>
              <a:gd name="T20" fmla="*/ 27 w 44"/>
              <a:gd name="T21" fmla="*/ 16 h 56"/>
              <a:gd name="T22" fmla="*/ 30 w 44"/>
              <a:gd name="T23" fmla="*/ 13 h 56"/>
              <a:gd name="T24" fmla="*/ 33 w 44"/>
              <a:gd name="T25" fmla="*/ 12 h 56"/>
              <a:gd name="T26" fmla="*/ 36 w 44"/>
              <a:gd name="T27" fmla="*/ 10 h 56"/>
              <a:gd name="T28" fmla="*/ 39 w 44"/>
              <a:gd name="T29" fmla="*/ 10 h 56"/>
              <a:gd name="T30" fmla="*/ 43 w 44"/>
              <a:gd name="T31" fmla="*/ 9 h 56"/>
              <a:gd name="T32" fmla="*/ 44 w 44"/>
              <a:gd name="T33" fmla="*/ 0 h 56"/>
              <a:gd name="T34" fmla="*/ 40 w 44"/>
              <a:gd name="T35" fmla="*/ 0 h 56"/>
              <a:gd name="T36" fmla="*/ 36 w 44"/>
              <a:gd name="T37" fmla="*/ 1 h 56"/>
              <a:gd name="T38" fmla="*/ 31 w 44"/>
              <a:gd name="T39" fmla="*/ 3 h 56"/>
              <a:gd name="T40" fmla="*/ 27 w 44"/>
              <a:gd name="T41" fmla="*/ 4 h 56"/>
              <a:gd name="T42" fmla="*/ 22 w 44"/>
              <a:gd name="T43" fmla="*/ 7 h 56"/>
              <a:gd name="T44" fmla="*/ 20 w 44"/>
              <a:gd name="T45" fmla="*/ 10 h 56"/>
              <a:gd name="T46" fmla="*/ 17 w 44"/>
              <a:gd name="T47" fmla="*/ 13 h 56"/>
              <a:gd name="T48" fmla="*/ 12 w 44"/>
              <a:gd name="T49" fmla="*/ 16 h 56"/>
              <a:gd name="T50" fmla="*/ 9 w 44"/>
              <a:gd name="T51" fmla="*/ 20 h 56"/>
              <a:gd name="T52" fmla="*/ 8 w 44"/>
              <a:gd name="T53" fmla="*/ 25 h 56"/>
              <a:gd name="T54" fmla="*/ 5 w 44"/>
              <a:gd name="T55" fmla="*/ 29 h 56"/>
              <a:gd name="T56" fmla="*/ 3 w 44"/>
              <a:gd name="T57" fmla="*/ 34 h 56"/>
              <a:gd name="T58" fmla="*/ 2 w 44"/>
              <a:gd name="T59" fmla="*/ 40 h 56"/>
              <a:gd name="T60" fmla="*/ 0 w 44"/>
              <a:gd name="T61" fmla="*/ 44 h 56"/>
              <a:gd name="T62" fmla="*/ 0 w 44"/>
              <a:gd name="T63" fmla="*/ 50 h 56"/>
              <a:gd name="T64" fmla="*/ 0 w 44"/>
              <a:gd name="T65" fmla="*/ 5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6"/>
              <a:gd name="T101" fmla="*/ 44 w 4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6">
                <a:moveTo>
                  <a:pt x="9" y="56"/>
                </a:moveTo>
                <a:lnTo>
                  <a:pt x="9" y="53"/>
                </a:lnTo>
                <a:lnTo>
                  <a:pt x="9" y="50"/>
                </a:lnTo>
                <a:lnTo>
                  <a:pt x="9" y="49"/>
                </a:lnTo>
                <a:lnTo>
                  <a:pt x="9" y="46"/>
                </a:lnTo>
                <a:lnTo>
                  <a:pt x="11" y="44"/>
                </a:lnTo>
                <a:lnTo>
                  <a:pt x="11" y="41"/>
                </a:lnTo>
                <a:lnTo>
                  <a:pt x="11" y="40"/>
                </a:lnTo>
                <a:lnTo>
                  <a:pt x="12" y="37"/>
                </a:lnTo>
                <a:lnTo>
                  <a:pt x="12" y="35"/>
                </a:lnTo>
                <a:lnTo>
                  <a:pt x="14" y="32"/>
                </a:lnTo>
                <a:lnTo>
                  <a:pt x="14" y="31"/>
                </a:lnTo>
                <a:lnTo>
                  <a:pt x="15" y="29"/>
                </a:lnTo>
                <a:lnTo>
                  <a:pt x="17" y="28"/>
                </a:lnTo>
                <a:lnTo>
                  <a:pt x="18" y="25"/>
                </a:lnTo>
                <a:lnTo>
                  <a:pt x="18" y="23"/>
                </a:lnTo>
                <a:lnTo>
                  <a:pt x="20" y="22"/>
                </a:lnTo>
                <a:lnTo>
                  <a:pt x="21" y="20"/>
                </a:lnTo>
                <a:lnTo>
                  <a:pt x="22" y="19"/>
                </a:lnTo>
                <a:lnTo>
                  <a:pt x="24" y="18"/>
                </a:lnTo>
                <a:lnTo>
                  <a:pt x="25" y="16"/>
                </a:lnTo>
                <a:lnTo>
                  <a:pt x="27" y="16"/>
                </a:lnTo>
                <a:lnTo>
                  <a:pt x="28" y="15"/>
                </a:lnTo>
                <a:lnTo>
                  <a:pt x="30" y="13"/>
                </a:lnTo>
                <a:lnTo>
                  <a:pt x="31" y="13"/>
                </a:lnTo>
                <a:lnTo>
                  <a:pt x="33" y="12"/>
                </a:lnTo>
                <a:lnTo>
                  <a:pt x="34" y="12"/>
                </a:lnTo>
                <a:lnTo>
                  <a:pt x="36" y="10"/>
                </a:lnTo>
                <a:lnTo>
                  <a:pt x="37" y="10"/>
                </a:lnTo>
                <a:lnTo>
                  <a:pt x="39" y="10"/>
                </a:lnTo>
                <a:lnTo>
                  <a:pt x="42" y="9"/>
                </a:lnTo>
                <a:lnTo>
                  <a:pt x="43" y="9"/>
                </a:lnTo>
                <a:lnTo>
                  <a:pt x="44" y="9"/>
                </a:lnTo>
                <a:lnTo>
                  <a:pt x="44" y="0"/>
                </a:lnTo>
                <a:lnTo>
                  <a:pt x="42" y="0"/>
                </a:lnTo>
                <a:lnTo>
                  <a:pt x="40" y="0"/>
                </a:lnTo>
                <a:lnTo>
                  <a:pt x="37" y="1"/>
                </a:lnTo>
                <a:lnTo>
                  <a:pt x="36" y="1"/>
                </a:lnTo>
                <a:lnTo>
                  <a:pt x="33" y="1"/>
                </a:lnTo>
                <a:lnTo>
                  <a:pt x="31" y="3"/>
                </a:lnTo>
                <a:lnTo>
                  <a:pt x="28" y="4"/>
                </a:lnTo>
                <a:lnTo>
                  <a:pt x="27" y="4"/>
                </a:lnTo>
                <a:lnTo>
                  <a:pt x="25" y="6"/>
                </a:lnTo>
                <a:lnTo>
                  <a:pt x="22" y="7"/>
                </a:lnTo>
                <a:lnTo>
                  <a:pt x="21" y="9"/>
                </a:lnTo>
                <a:lnTo>
                  <a:pt x="20" y="10"/>
                </a:lnTo>
                <a:lnTo>
                  <a:pt x="18" y="12"/>
                </a:lnTo>
                <a:lnTo>
                  <a:pt x="17" y="13"/>
                </a:lnTo>
                <a:lnTo>
                  <a:pt x="14" y="15"/>
                </a:lnTo>
                <a:lnTo>
                  <a:pt x="12" y="16"/>
                </a:lnTo>
                <a:lnTo>
                  <a:pt x="11" y="19"/>
                </a:lnTo>
                <a:lnTo>
                  <a:pt x="9" y="20"/>
                </a:lnTo>
                <a:lnTo>
                  <a:pt x="9" y="23"/>
                </a:lnTo>
                <a:lnTo>
                  <a:pt x="8" y="25"/>
                </a:lnTo>
                <a:lnTo>
                  <a:pt x="6" y="28"/>
                </a:lnTo>
                <a:lnTo>
                  <a:pt x="5" y="29"/>
                </a:lnTo>
                <a:lnTo>
                  <a:pt x="5" y="32"/>
                </a:lnTo>
                <a:lnTo>
                  <a:pt x="3" y="34"/>
                </a:lnTo>
                <a:lnTo>
                  <a:pt x="3" y="37"/>
                </a:lnTo>
                <a:lnTo>
                  <a:pt x="2" y="40"/>
                </a:lnTo>
                <a:lnTo>
                  <a:pt x="2" y="43"/>
                </a:lnTo>
                <a:lnTo>
                  <a:pt x="0" y="44"/>
                </a:lnTo>
                <a:lnTo>
                  <a:pt x="0" y="47"/>
                </a:lnTo>
                <a:lnTo>
                  <a:pt x="0" y="50"/>
                </a:lnTo>
                <a:lnTo>
                  <a:pt x="0" y="53"/>
                </a:lnTo>
                <a:lnTo>
                  <a:pt x="0" y="56"/>
                </a:lnTo>
                <a:lnTo>
                  <a:pt x="9" y="56"/>
                </a:lnTo>
                <a:close/>
              </a:path>
            </a:pathLst>
          </a:custGeom>
          <a:solidFill>
            <a:schemeClr val="tx1"/>
          </a:solidFill>
          <a:ln w="9525">
            <a:solidFill>
              <a:schemeClr val="tx1"/>
            </a:solidFill>
            <a:round/>
            <a:headEnd/>
            <a:tailEnd/>
          </a:ln>
        </p:spPr>
        <p:txBody>
          <a:bodyPr/>
          <a:lstStyle/>
          <a:p>
            <a:endParaRPr lang="en-US"/>
          </a:p>
        </p:txBody>
      </p:sp>
      <p:sp>
        <p:nvSpPr>
          <p:cNvPr id="31765" name="Freeform 21"/>
          <p:cNvSpPr>
            <a:spLocks/>
          </p:cNvSpPr>
          <p:nvPr/>
        </p:nvSpPr>
        <p:spPr bwMode="auto">
          <a:xfrm>
            <a:off x="1485900" y="5357813"/>
            <a:ext cx="39688" cy="74612"/>
          </a:xfrm>
          <a:custGeom>
            <a:avLst/>
            <a:gdLst>
              <a:gd name="T0" fmla="*/ 25 w 25"/>
              <a:gd name="T1" fmla="*/ 40 h 47"/>
              <a:gd name="T2" fmla="*/ 22 w 25"/>
              <a:gd name="T3" fmla="*/ 37 h 47"/>
              <a:gd name="T4" fmla="*/ 21 w 25"/>
              <a:gd name="T5" fmla="*/ 34 h 47"/>
              <a:gd name="T6" fmla="*/ 20 w 25"/>
              <a:gd name="T7" fmla="*/ 33 h 47"/>
              <a:gd name="T8" fmla="*/ 17 w 25"/>
              <a:gd name="T9" fmla="*/ 30 h 47"/>
              <a:gd name="T10" fmla="*/ 15 w 25"/>
              <a:gd name="T11" fmla="*/ 27 h 47"/>
              <a:gd name="T12" fmla="*/ 14 w 25"/>
              <a:gd name="T13" fmla="*/ 24 h 47"/>
              <a:gd name="T14" fmla="*/ 12 w 25"/>
              <a:gd name="T15" fmla="*/ 21 h 47"/>
              <a:gd name="T16" fmla="*/ 12 w 25"/>
              <a:gd name="T17" fmla="*/ 18 h 47"/>
              <a:gd name="T18" fmla="*/ 11 w 25"/>
              <a:gd name="T19" fmla="*/ 15 h 47"/>
              <a:gd name="T20" fmla="*/ 11 w 25"/>
              <a:gd name="T21" fmla="*/ 12 h 47"/>
              <a:gd name="T22" fmla="*/ 9 w 25"/>
              <a:gd name="T23" fmla="*/ 9 h 47"/>
              <a:gd name="T24" fmla="*/ 9 w 25"/>
              <a:gd name="T25" fmla="*/ 6 h 47"/>
              <a:gd name="T26" fmla="*/ 9 w 25"/>
              <a:gd name="T27" fmla="*/ 3 h 47"/>
              <a:gd name="T28" fmla="*/ 9 w 25"/>
              <a:gd name="T29" fmla="*/ 0 h 47"/>
              <a:gd name="T30" fmla="*/ 0 w 25"/>
              <a:gd name="T31" fmla="*/ 1 h 47"/>
              <a:gd name="T32" fmla="*/ 0 w 25"/>
              <a:gd name="T33" fmla="*/ 4 h 47"/>
              <a:gd name="T34" fmla="*/ 0 w 25"/>
              <a:gd name="T35" fmla="*/ 7 h 47"/>
              <a:gd name="T36" fmla="*/ 0 w 25"/>
              <a:gd name="T37" fmla="*/ 12 h 47"/>
              <a:gd name="T38" fmla="*/ 2 w 25"/>
              <a:gd name="T39" fmla="*/ 15 h 47"/>
              <a:gd name="T40" fmla="*/ 2 w 25"/>
              <a:gd name="T41" fmla="*/ 18 h 47"/>
              <a:gd name="T42" fmla="*/ 3 w 25"/>
              <a:gd name="T43" fmla="*/ 21 h 47"/>
              <a:gd name="T44" fmla="*/ 5 w 25"/>
              <a:gd name="T45" fmla="*/ 24 h 47"/>
              <a:gd name="T46" fmla="*/ 6 w 25"/>
              <a:gd name="T47" fmla="*/ 27 h 47"/>
              <a:gd name="T48" fmla="*/ 8 w 25"/>
              <a:gd name="T49" fmla="*/ 30 h 47"/>
              <a:gd name="T50" fmla="*/ 9 w 25"/>
              <a:gd name="T51" fmla="*/ 33 h 47"/>
              <a:gd name="T52" fmla="*/ 11 w 25"/>
              <a:gd name="T53" fmla="*/ 36 h 47"/>
              <a:gd name="T54" fmla="*/ 12 w 25"/>
              <a:gd name="T55" fmla="*/ 38 h 47"/>
              <a:gd name="T56" fmla="*/ 15 w 25"/>
              <a:gd name="T57" fmla="*/ 41 h 47"/>
              <a:gd name="T58" fmla="*/ 17 w 25"/>
              <a:gd name="T59" fmla="*/ 44 h 47"/>
              <a:gd name="T60" fmla="*/ 20 w 25"/>
              <a:gd name="T61" fmla="*/ 46 h 47"/>
              <a:gd name="T62" fmla="*/ 20 w 25"/>
              <a:gd name="T63" fmla="*/ 46 h 47"/>
              <a:gd name="T64" fmla="*/ 24 w 25"/>
              <a:gd name="T65" fmla="*/ 38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7"/>
              <a:gd name="T101" fmla="*/ 25 w 2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7">
                <a:moveTo>
                  <a:pt x="24" y="38"/>
                </a:moveTo>
                <a:lnTo>
                  <a:pt x="25" y="40"/>
                </a:lnTo>
                <a:lnTo>
                  <a:pt x="24" y="38"/>
                </a:lnTo>
                <a:lnTo>
                  <a:pt x="22" y="37"/>
                </a:lnTo>
                <a:lnTo>
                  <a:pt x="21" y="36"/>
                </a:lnTo>
                <a:lnTo>
                  <a:pt x="21" y="34"/>
                </a:lnTo>
                <a:lnTo>
                  <a:pt x="20" y="34"/>
                </a:lnTo>
                <a:lnTo>
                  <a:pt x="20" y="33"/>
                </a:lnTo>
                <a:lnTo>
                  <a:pt x="18" y="31"/>
                </a:lnTo>
                <a:lnTo>
                  <a:pt x="17" y="30"/>
                </a:lnTo>
                <a:lnTo>
                  <a:pt x="17" y="28"/>
                </a:lnTo>
                <a:lnTo>
                  <a:pt x="15" y="27"/>
                </a:lnTo>
                <a:lnTo>
                  <a:pt x="15" y="25"/>
                </a:lnTo>
                <a:lnTo>
                  <a:pt x="14" y="24"/>
                </a:lnTo>
                <a:lnTo>
                  <a:pt x="14" y="22"/>
                </a:lnTo>
                <a:lnTo>
                  <a:pt x="12" y="21"/>
                </a:lnTo>
                <a:lnTo>
                  <a:pt x="12" y="19"/>
                </a:lnTo>
                <a:lnTo>
                  <a:pt x="12" y="18"/>
                </a:lnTo>
                <a:lnTo>
                  <a:pt x="11" y="16"/>
                </a:lnTo>
                <a:lnTo>
                  <a:pt x="11" y="15"/>
                </a:lnTo>
                <a:lnTo>
                  <a:pt x="11" y="13"/>
                </a:lnTo>
                <a:lnTo>
                  <a:pt x="11" y="12"/>
                </a:lnTo>
                <a:lnTo>
                  <a:pt x="9" y="10"/>
                </a:lnTo>
                <a:lnTo>
                  <a:pt x="9" y="9"/>
                </a:lnTo>
                <a:lnTo>
                  <a:pt x="9" y="7"/>
                </a:lnTo>
                <a:lnTo>
                  <a:pt x="9" y="6"/>
                </a:lnTo>
                <a:lnTo>
                  <a:pt x="9" y="4"/>
                </a:lnTo>
                <a:lnTo>
                  <a:pt x="9" y="3"/>
                </a:lnTo>
                <a:lnTo>
                  <a:pt x="9" y="1"/>
                </a:lnTo>
                <a:lnTo>
                  <a:pt x="9" y="0"/>
                </a:lnTo>
                <a:lnTo>
                  <a:pt x="0" y="0"/>
                </a:lnTo>
                <a:lnTo>
                  <a:pt x="0" y="1"/>
                </a:lnTo>
                <a:lnTo>
                  <a:pt x="0" y="3"/>
                </a:lnTo>
                <a:lnTo>
                  <a:pt x="0" y="4"/>
                </a:lnTo>
                <a:lnTo>
                  <a:pt x="0" y="6"/>
                </a:lnTo>
                <a:lnTo>
                  <a:pt x="0" y="7"/>
                </a:lnTo>
                <a:lnTo>
                  <a:pt x="0" y="9"/>
                </a:lnTo>
                <a:lnTo>
                  <a:pt x="0" y="12"/>
                </a:lnTo>
                <a:lnTo>
                  <a:pt x="2" y="13"/>
                </a:lnTo>
                <a:lnTo>
                  <a:pt x="2" y="15"/>
                </a:lnTo>
                <a:lnTo>
                  <a:pt x="2" y="16"/>
                </a:lnTo>
                <a:lnTo>
                  <a:pt x="2" y="18"/>
                </a:lnTo>
                <a:lnTo>
                  <a:pt x="3" y="19"/>
                </a:lnTo>
                <a:lnTo>
                  <a:pt x="3" y="21"/>
                </a:lnTo>
                <a:lnTo>
                  <a:pt x="3" y="22"/>
                </a:lnTo>
                <a:lnTo>
                  <a:pt x="5" y="24"/>
                </a:lnTo>
                <a:lnTo>
                  <a:pt x="5" y="25"/>
                </a:lnTo>
                <a:lnTo>
                  <a:pt x="6" y="27"/>
                </a:lnTo>
                <a:lnTo>
                  <a:pt x="6" y="28"/>
                </a:lnTo>
                <a:lnTo>
                  <a:pt x="8" y="30"/>
                </a:lnTo>
                <a:lnTo>
                  <a:pt x="8" y="31"/>
                </a:lnTo>
                <a:lnTo>
                  <a:pt x="9" y="33"/>
                </a:lnTo>
                <a:lnTo>
                  <a:pt x="9" y="34"/>
                </a:lnTo>
                <a:lnTo>
                  <a:pt x="11" y="36"/>
                </a:lnTo>
                <a:lnTo>
                  <a:pt x="11" y="37"/>
                </a:lnTo>
                <a:lnTo>
                  <a:pt x="12" y="38"/>
                </a:lnTo>
                <a:lnTo>
                  <a:pt x="14" y="40"/>
                </a:lnTo>
                <a:lnTo>
                  <a:pt x="15" y="41"/>
                </a:lnTo>
                <a:lnTo>
                  <a:pt x="15" y="43"/>
                </a:lnTo>
                <a:lnTo>
                  <a:pt x="17" y="44"/>
                </a:lnTo>
                <a:lnTo>
                  <a:pt x="18" y="44"/>
                </a:lnTo>
                <a:lnTo>
                  <a:pt x="20" y="46"/>
                </a:lnTo>
                <a:lnTo>
                  <a:pt x="21" y="47"/>
                </a:lnTo>
                <a:lnTo>
                  <a:pt x="20" y="46"/>
                </a:lnTo>
                <a:lnTo>
                  <a:pt x="21" y="47"/>
                </a:lnTo>
                <a:lnTo>
                  <a:pt x="24" y="38"/>
                </a:lnTo>
                <a:close/>
              </a:path>
            </a:pathLst>
          </a:custGeom>
          <a:solidFill>
            <a:schemeClr val="tx1"/>
          </a:solidFill>
          <a:ln w="9525">
            <a:solidFill>
              <a:schemeClr val="tx1"/>
            </a:solidFill>
            <a:round/>
            <a:headEnd/>
            <a:tailEnd/>
          </a:ln>
        </p:spPr>
        <p:txBody>
          <a:bodyPr/>
          <a:lstStyle/>
          <a:p>
            <a:endParaRPr lang="en-US"/>
          </a:p>
        </p:txBody>
      </p:sp>
      <p:sp>
        <p:nvSpPr>
          <p:cNvPr id="31766" name="Freeform 22"/>
          <p:cNvSpPr>
            <a:spLocks/>
          </p:cNvSpPr>
          <p:nvPr/>
        </p:nvSpPr>
        <p:spPr bwMode="auto">
          <a:xfrm>
            <a:off x="1519238" y="5418138"/>
            <a:ext cx="215900" cy="290512"/>
          </a:xfrm>
          <a:custGeom>
            <a:avLst/>
            <a:gdLst>
              <a:gd name="T0" fmla="*/ 136 w 136"/>
              <a:gd name="T1" fmla="*/ 175 h 183"/>
              <a:gd name="T2" fmla="*/ 135 w 136"/>
              <a:gd name="T3" fmla="*/ 162 h 183"/>
              <a:gd name="T4" fmla="*/ 132 w 136"/>
              <a:gd name="T5" fmla="*/ 147 h 183"/>
              <a:gd name="T6" fmla="*/ 129 w 136"/>
              <a:gd name="T7" fmla="*/ 132 h 183"/>
              <a:gd name="T8" fmla="*/ 125 w 136"/>
              <a:gd name="T9" fmla="*/ 119 h 183"/>
              <a:gd name="T10" fmla="*/ 119 w 136"/>
              <a:gd name="T11" fmla="*/ 106 h 183"/>
              <a:gd name="T12" fmla="*/ 111 w 136"/>
              <a:gd name="T13" fmla="*/ 94 h 183"/>
              <a:gd name="T14" fmla="*/ 104 w 136"/>
              <a:gd name="T15" fmla="*/ 80 h 183"/>
              <a:gd name="T16" fmla="*/ 95 w 136"/>
              <a:gd name="T17" fmla="*/ 69 h 183"/>
              <a:gd name="T18" fmla="*/ 85 w 136"/>
              <a:gd name="T19" fmla="*/ 57 h 183"/>
              <a:gd name="T20" fmla="*/ 75 w 136"/>
              <a:gd name="T21" fmla="*/ 46 h 183"/>
              <a:gd name="T22" fmla="*/ 63 w 136"/>
              <a:gd name="T23" fmla="*/ 36 h 183"/>
              <a:gd name="T24" fmla="*/ 51 w 136"/>
              <a:gd name="T25" fmla="*/ 27 h 183"/>
              <a:gd name="T26" fmla="*/ 38 w 136"/>
              <a:gd name="T27" fmla="*/ 18 h 183"/>
              <a:gd name="T28" fmla="*/ 25 w 136"/>
              <a:gd name="T29" fmla="*/ 11 h 183"/>
              <a:gd name="T30" fmla="*/ 10 w 136"/>
              <a:gd name="T31" fmla="*/ 3 h 183"/>
              <a:gd name="T32" fmla="*/ 0 w 136"/>
              <a:gd name="T33" fmla="*/ 9 h 183"/>
              <a:gd name="T34" fmla="*/ 13 w 136"/>
              <a:gd name="T35" fmla="*/ 15 h 183"/>
              <a:gd name="T36" fmla="*/ 26 w 136"/>
              <a:gd name="T37" fmla="*/ 23 h 183"/>
              <a:gd name="T38" fmla="*/ 40 w 136"/>
              <a:gd name="T39" fmla="*/ 30 h 183"/>
              <a:gd name="T40" fmla="*/ 51 w 136"/>
              <a:gd name="T41" fmla="*/ 39 h 183"/>
              <a:gd name="T42" fmla="*/ 63 w 136"/>
              <a:gd name="T43" fmla="*/ 48 h 183"/>
              <a:gd name="T44" fmla="*/ 73 w 136"/>
              <a:gd name="T45" fmla="*/ 58 h 183"/>
              <a:gd name="T46" fmla="*/ 84 w 136"/>
              <a:gd name="T47" fmla="*/ 69 h 183"/>
              <a:gd name="T48" fmla="*/ 92 w 136"/>
              <a:gd name="T49" fmla="*/ 80 h 183"/>
              <a:gd name="T50" fmla="*/ 100 w 136"/>
              <a:gd name="T51" fmla="*/ 92 h 183"/>
              <a:gd name="T52" fmla="*/ 107 w 136"/>
              <a:gd name="T53" fmla="*/ 104 h 183"/>
              <a:gd name="T54" fmla="*/ 113 w 136"/>
              <a:gd name="T55" fmla="*/ 116 h 183"/>
              <a:gd name="T56" fmla="*/ 119 w 136"/>
              <a:gd name="T57" fmla="*/ 129 h 183"/>
              <a:gd name="T58" fmla="*/ 122 w 136"/>
              <a:gd name="T59" fmla="*/ 143 h 183"/>
              <a:gd name="T60" fmla="*/ 125 w 136"/>
              <a:gd name="T61" fmla="*/ 156 h 183"/>
              <a:gd name="T62" fmla="*/ 126 w 136"/>
              <a:gd name="T63" fmla="*/ 169 h 183"/>
              <a:gd name="T64" fmla="*/ 128 w 136"/>
              <a:gd name="T65" fmla="*/ 183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3"/>
              <a:gd name="T101" fmla="*/ 136 w 136"/>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3">
                <a:moveTo>
                  <a:pt x="136" y="183"/>
                </a:moveTo>
                <a:lnTo>
                  <a:pt x="136" y="175"/>
                </a:lnTo>
                <a:lnTo>
                  <a:pt x="135" y="168"/>
                </a:lnTo>
                <a:lnTo>
                  <a:pt x="135" y="162"/>
                </a:lnTo>
                <a:lnTo>
                  <a:pt x="134" y="154"/>
                </a:lnTo>
                <a:lnTo>
                  <a:pt x="132" y="147"/>
                </a:lnTo>
                <a:lnTo>
                  <a:pt x="131" y="140"/>
                </a:lnTo>
                <a:lnTo>
                  <a:pt x="129" y="132"/>
                </a:lnTo>
                <a:lnTo>
                  <a:pt x="126" y="126"/>
                </a:lnTo>
                <a:lnTo>
                  <a:pt x="125" y="119"/>
                </a:lnTo>
                <a:lnTo>
                  <a:pt x="122" y="113"/>
                </a:lnTo>
                <a:lnTo>
                  <a:pt x="119" y="106"/>
                </a:lnTo>
                <a:lnTo>
                  <a:pt x="114" y="100"/>
                </a:lnTo>
                <a:lnTo>
                  <a:pt x="111" y="94"/>
                </a:lnTo>
                <a:lnTo>
                  <a:pt x="107" y="86"/>
                </a:lnTo>
                <a:lnTo>
                  <a:pt x="104" y="80"/>
                </a:lnTo>
                <a:lnTo>
                  <a:pt x="100" y="75"/>
                </a:lnTo>
                <a:lnTo>
                  <a:pt x="95" y="69"/>
                </a:lnTo>
                <a:lnTo>
                  <a:pt x="91" y="63"/>
                </a:lnTo>
                <a:lnTo>
                  <a:pt x="85" y="57"/>
                </a:lnTo>
                <a:lnTo>
                  <a:pt x="81" y="52"/>
                </a:lnTo>
                <a:lnTo>
                  <a:pt x="75" y="46"/>
                </a:lnTo>
                <a:lnTo>
                  <a:pt x="69" y="42"/>
                </a:lnTo>
                <a:lnTo>
                  <a:pt x="63" y="36"/>
                </a:lnTo>
                <a:lnTo>
                  <a:pt x="57" y="32"/>
                </a:lnTo>
                <a:lnTo>
                  <a:pt x="51" y="27"/>
                </a:lnTo>
                <a:lnTo>
                  <a:pt x="44" y="23"/>
                </a:lnTo>
                <a:lnTo>
                  <a:pt x="38" y="18"/>
                </a:lnTo>
                <a:lnTo>
                  <a:pt x="31" y="14"/>
                </a:lnTo>
                <a:lnTo>
                  <a:pt x="25" y="11"/>
                </a:lnTo>
                <a:lnTo>
                  <a:pt x="18" y="6"/>
                </a:lnTo>
                <a:lnTo>
                  <a:pt x="10" y="3"/>
                </a:lnTo>
                <a:lnTo>
                  <a:pt x="3" y="0"/>
                </a:lnTo>
                <a:lnTo>
                  <a:pt x="0" y="9"/>
                </a:lnTo>
                <a:lnTo>
                  <a:pt x="6" y="12"/>
                </a:lnTo>
                <a:lnTo>
                  <a:pt x="13" y="15"/>
                </a:lnTo>
                <a:lnTo>
                  <a:pt x="21" y="18"/>
                </a:lnTo>
                <a:lnTo>
                  <a:pt x="26" y="23"/>
                </a:lnTo>
                <a:lnTo>
                  <a:pt x="34" y="26"/>
                </a:lnTo>
                <a:lnTo>
                  <a:pt x="40" y="30"/>
                </a:lnTo>
                <a:lnTo>
                  <a:pt x="45" y="35"/>
                </a:lnTo>
                <a:lnTo>
                  <a:pt x="51" y="39"/>
                </a:lnTo>
                <a:lnTo>
                  <a:pt x="57" y="43"/>
                </a:lnTo>
                <a:lnTo>
                  <a:pt x="63" y="48"/>
                </a:lnTo>
                <a:lnTo>
                  <a:pt x="69" y="52"/>
                </a:lnTo>
                <a:lnTo>
                  <a:pt x="73" y="58"/>
                </a:lnTo>
                <a:lnTo>
                  <a:pt x="79" y="63"/>
                </a:lnTo>
                <a:lnTo>
                  <a:pt x="84" y="69"/>
                </a:lnTo>
                <a:lnTo>
                  <a:pt x="88" y="75"/>
                </a:lnTo>
                <a:lnTo>
                  <a:pt x="92" y="80"/>
                </a:lnTo>
                <a:lnTo>
                  <a:pt x="97" y="86"/>
                </a:lnTo>
                <a:lnTo>
                  <a:pt x="100" y="92"/>
                </a:lnTo>
                <a:lnTo>
                  <a:pt x="104" y="98"/>
                </a:lnTo>
                <a:lnTo>
                  <a:pt x="107" y="104"/>
                </a:lnTo>
                <a:lnTo>
                  <a:pt x="110" y="110"/>
                </a:lnTo>
                <a:lnTo>
                  <a:pt x="113" y="116"/>
                </a:lnTo>
                <a:lnTo>
                  <a:pt x="116" y="122"/>
                </a:lnTo>
                <a:lnTo>
                  <a:pt x="119" y="129"/>
                </a:lnTo>
                <a:lnTo>
                  <a:pt x="120" y="135"/>
                </a:lnTo>
                <a:lnTo>
                  <a:pt x="122" y="143"/>
                </a:lnTo>
                <a:lnTo>
                  <a:pt x="123" y="149"/>
                </a:lnTo>
                <a:lnTo>
                  <a:pt x="125" y="156"/>
                </a:lnTo>
                <a:lnTo>
                  <a:pt x="126" y="162"/>
                </a:lnTo>
                <a:lnTo>
                  <a:pt x="126" y="169"/>
                </a:lnTo>
                <a:lnTo>
                  <a:pt x="128" y="175"/>
                </a:lnTo>
                <a:lnTo>
                  <a:pt x="128" y="183"/>
                </a:lnTo>
                <a:lnTo>
                  <a:pt x="136" y="183"/>
                </a:lnTo>
                <a:close/>
              </a:path>
            </a:pathLst>
          </a:custGeom>
          <a:solidFill>
            <a:schemeClr val="tx1"/>
          </a:solidFill>
          <a:ln w="9525">
            <a:solidFill>
              <a:schemeClr val="tx1"/>
            </a:solidFill>
            <a:round/>
            <a:headEnd/>
            <a:tailEnd/>
          </a:ln>
        </p:spPr>
        <p:txBody>
          <a:bodyPr/>
          <a:lstStyle/>
          <a:p>
            <a:endParaRPr lang="en-US"/>
          </a:p>
        </p:txBody>
      </p:sp>
      <p:sp>
        <p:nvSpPr>
          <p:cNvPr id="31767" name="Freeform 23"/>
          <p:cNvSpPr>
            <a:spLocks/>
          </p:cNvSpPr>
          <p:nvPr/>
        </p:nvSpPr>
        <p:spPr bwMode="auto">
          <a:xfrm>
            <a:off x="1373188" y="5708650"/>
            <a:ext cx="361950" cy="315913"/>
          </a:xfrm>
          <a:custGeom>
            <a:avLst/>
            <a:gdLst>
              <a:gd name="T0" fmla="*/ 11 w 228"/>
              <a:gd name="T1" fmla="*/ 199 h 199"/>
              <a:gd name="T2" fmla="*/ 33 w 228"/>
              <a:gd name="T3" fmla="*/ 196 h 199"/>
              <a:gd name="T4" fmla="*/ 55 w 228"/>
              <a:gd name="T5" fmla="*/ 194 h 199"/>
              <a:gd name="T6" fmla="*/ 77 w 228"/>
              <a:gd name="T7" fmla="*/ 188 h 199"/>
              <a:gd name="T8" fmla="*/ 98 w 228"/>
              <a:gd name="T9" fmla="*/ 180 h 199"/>
              <a:gd name="T10" fmla="*/ 117 w 228"/>
              <a:gd name="T11" fmla="*/ 171 h 199"/>
              <a:gd name="T12" fmla="*/ 136 w 228"/>
              <a:gd name="T13" fmla="*/ 159 h 199"/>
              <a:gd name="T14" fmla="*/ 152 w 228"/>
              <a:gd name="T15" fmla="*/ 148 h 199"/>
              <a:gd name="T16" fmla="*/ 168 w 228"/>
              <a:gd name="T17" fmla="*/ 134 h 199"/>
              <a:gd name="T18" fmla="*/ 183 w 228"/>
              <a:gd name="T19" fmla="*/ 119 h 199"/>
              <a:gd name="T20" fmla="*/ 195 w 228"/>
              <a:gd name="T21" fmla="*/ 103 h 199"/>
              <a:gd name="T22" fmla="*/ 205 w 228"/>
              <a:gd name="T23" fmla="*/ 87 h 199"/>
              <a:gd name="T24" fmla="*/ 214 w 228"/>
              <a:gd name="T25" fmla="*/ 69 h 199"/>
              <a:gd name="T26" fmla="*/ 221 w 228"/>
              <a:gd name="T27" fmla="*/ 50 h 199"/>
              <a:gd name="T28" fmla="*/ 226 w 228"/>
              <a:gd name="T29" fmla="*/ 31 h 199"/>
              <a:gd name="T30" fmla="*/ 228 w 228"/>
              <a:gd name="T31" fmla="*/ 10 h 199"/>
              <a:gd name="T32" fmla="*/ 220 w 228"/>
              <a:gd name="T33" fmla="*/ 0 h 199"/>
              <a:gd name="T34" fmla="*/ 218 w 228"/>
              <a:gd name="T35" fmla="*/ 19 h 199"/>
              <a:gd name="T36" fmla="*/ 215 w 228"/>
              <a:gd name="T37" fmla="*/ 38 h 199"/>
              <a:gd name="T38" fmla="*/ 209 w 228"/>
              <a:gd name="T39" fmla="*/ 56 h 199"/>
              <a:gd name="T40" fmla="*/ 202 w 228"/>
              <a:gd name="T41" fmla="*/ 74 h 199"/>
              <a:gd name="T42" fmla="*/ 193 w 228"/>
              <a:gd name="T43" fmla="*/ 90 h 199"/>
              <a:gd name="T44" fmla="*/ 181 w 228"/>
              <a:gd name="T45" fmla="*/ 106 h 199"/>
              <a:gd name="T46" fmla="*/ 170 w 228"/>
              <a:gd name="T47" fmla="*/ 121 h 199"/>
              <a:gd name="T48" fmla="*/ 155 w 228"/>
              <a:gd name="T49" fmla="*/ 134 h 199"/>
              <a:gd name="T50" fmla="*/ 139 w 228"/>
              <a:gd name="T51" fmla="*/ 146 h 199"/>
              <a:gd name="T52" fmla="*/ 123 w 228"/>
              <a:gd name="T53" fmla="*/ 158 h 199"/>
              <a:gd name="T54" fmla="*/ 104 w 228"/>
              <a:gd name="T55" fmla="*/ 167 h 199"/>
              <a:gd name="T56" fmla="*/ 85 w 228"/>
              <a:gd name="T57" fmla="*/ 176 h 199"/>
              <a:gd name="T58" fmla="*/ 64 w 228"/>
              <a:gd name="T59" fmla="*/ 182 h 199"/>
              <a:gd name="T60" fmla="*/ 44 w 228"/>
              <a:gd name="T61" fmla="*/ 186 h 199"/>
              <a:gd name="T62" fmla="*/ 22 w 228"/>
              <a:gd name="T63" fmla="*/ 189 h 199"/>
              <a:gd name="T64" fmla="*/ 0 w 228"/>
              <a:gd name="T65" fmla="*/ 191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199"/>
              <a:gd name="T101" fmla="*/ 228 w 228"/>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199">
                <a:moveTo>
                  <a:pt x="0" y="199"/>
                </a:moveTo>
                <a:lnTo>
                  <a:pt x="11" y="199"/>
                </a:lnTo>
                <a:lnTo>
                  <a:pt x="22" y="198"/>
                </a:lnTo>
                <a:lnTo>
                  <a:pt x="33" y="196"/>
                </a:lnTo>
                <a:lnTo>
                  <a:pt x="45" y="195"/>
                </a:lnTo>
                <a:lnTo>
                  <a:pt x="55" y="194"/>
                </a:lnTo>
                <a:lnTo>
                  <a:pt x="67" y="191"/>
                </a:lnTo>
                <a:lnTo>
                  <a:pt x="77" y="188"/>
                </a:lnTo>
                <a:lnTo>
                  <a:pt x="88" y="183"/>
                </a:lnTo>
                <a:lnTo>
                  <a:pt x="98" y="180"/>
                </a:lnTo>
                <a:lnTo>
                  <a:pt x="108" y="176"/>
                </a:lnTo>
                <a:lnTo>
                  <a:pt x="117" y="171"/>
                </a:lnTo>
                <a:lnTo>
                  <a:pt x="127" y="165"/>
                </a:lnTo>
                <a:lnTo>
                  <a:pt x="136" y="159"/>
                </a:lnTo>
                <a:lnTo>
                  <a:pt x="145" y="154"/>
                </a:lnTo>
                <a:lnTo>
                  <a:pt x="152" y="148"/>
                </a:lnTo>
                <a:lnTo>
                  <a:pt x="161" y="142"/>
                </a:lnTo>
                <a:lnTo>
                  <a:pt x="168" y="134"/>
                </a:lnTo>
                <a:lnTo>
                  <a:pt x="176" y="127"/>
                </a:lnTo>
                <a:lnTo>
                  <a:pt x="183" y="119"/>
                </a:lnTo>
                <a:lnTo>
                  <a:pt x="189" y="112"/>
                </a:lnTo>
                <a:lnTo>
                  <a:pt x="195" y="103"/>
                </a:lnTo>
                <a:lnTo>
                  <a:pt x="201" y="94"/>
                </a:lnTo>
                <a:lnTo>
                  <a:pt x="205" y="87"/>
                </a:lnTo>
                <a:lnTo>
                  <a:pt x="209" y="78"/>
                </a:lnTo>
                <a:lnTo>
                  <a:pt x="214" y="69"/>
                </a:lnTo>
                <a:lnTo>
                  <a:pt x="218" y="59"/>
                </a:lnTo>
                <a:lnTo>
                  <a:pt x="221" y="50"/>
                </a:lnTo>
                <a:lnTo>
                  <a:pt x="224" y="40"/>
                </a:lnTo>
                <a:lnTo>
                  <a:pt x="226" y="31"/>
                </a:lnTo>
                <a:lnTo>
                  <a:pt x="227" y="20"/>
                </a:lnTo>
                <a:lnTo>
                  <a:pt x="228" y="10"/>
                </a:lnTo>
                <a:lnTo>
                  <a:pt x="228" y="0"/>
                </a:lnTo>
                <a:lnTo>
                  <a:pt x="220" y="0"/>
                </a:lnTo>
                <a:lnTo>
                  <a:pt x="220" y="10"/>
                </a:lnTo>
                <a:lnTo>
                  <a:pt x="218" y="19"/>
                </a:lnTo>
                <a:lnTo>
                  <a:pt x="217" y="29"/>
                </a:lnTo>
                <a:lnTo>
                  <a:pt x="215" y="38"/>
                </a:lnTo>
                <a:lnTo>
                  <a:pt x="212" y="47"/>
                </a:lnTo>
                <a:lnTo>
                  <a:pt x="209" y="56"/>
                </a:lnTo>
                <a:lnTo>
                  <a:pt x="206" y="65"/>
                </a:lnTo>
                <a:lnTo>
                  <a:pt x="202" y="74"/>
                </a:lnTo>
                <a:lnTo>
                  <a:pt x="198" y="82"/>
                </a:lnTo>
                <a:lnTo>
                  <a:pt x="193" y="90"/>
                </a:lnTo>
                <a:lnTo>
                  <a:pt x="187" y="99"/>
                </a:lnTo>
                <a:lnTo>
                  <a:pt x="181" y="106"/>
                </a:lnTo>
                <a:lnTo>
                  <a:pt x="176" y="114"/>
                </a:lnTo>
                <a:lnTo>
                  <a:pt x="170" y="121"/>
                </a:lnTo>
                <a:lnTo>
                  <a:pt x="162" y="128"/>
                </a:lnTo>
                <a:lnTo>
                  <a:pt x="155" y="134"/>
                </a:lnTo>
                <a:lnTo>
                  <a:pt x="148" y="140"/>
                </a:lnTo>
                <a:lnTo>
                  <a:pt x="139" y="146"/>
                </a:lnTo>
                <a:lnTo>
                  <a:pt x="132" y="152"/>
                </a:lnTo>
                <a:lnTo>
                  <a:pt x="123" y="158"/>
                </a:lnTo>
                <a:lnTo>
                  <a:pt x="114" y="162"/>
                </a:lnTo>
                <a:lnTo>
                  <a:pt x="104" y="167"/>
                </a:lnTo>
                <a:lnTo>
                  <a:pt x="95" y="171"/>
                </a:lnTo>
                <a:lnTo>
                  <a:pt x="85" y="176"/>
                </a:lnTo>
                <a:lnTo>
                  <a:pt x="74" y="179"/>
                </a:lnTo>
                <a:lnTo>
                  <a:pt x="64" y="182"/>
                </a:lnTo>
                <a:lnTo>
                  <a:pt x="54" y="185"/>
                </a:lnTo>
                <a:lnTo>
                  <a:pt x="44" y="186"/>
                </a:lnTo>
                <a:lnTo>
                  <a:pt x="32" y="189"/>
                </a:lnTo>
                <a:lnTo>
                  <a:pt x="22" y="189"/>
                </a:lnTo>
                <a:lnTo>
                  <a:pt x="10" y="191"/>
                </a:lnTo>
                <a:lnTo>
                  <a:pt x="0" y="191"/>
                </a:lnTo>
                <a:lnTo>
                  <a:pt x="0" y="199"/>
                </a:lnTo>
                <a:close/>
              </a:path>
            </a:pathLst>
          </a:custGeom>
          <a:solidFill>
            <a:schemeClr val="tx1"/>
          </a:solidFill>
          <a:ln w="9525">
            <a:solidFill>
              <a:schemeClr val="tx1"/>
            </a:solidFill>
            <a:round/>
            <a:headEnd/>
            <a:tailEnd/>
          </a:ln>
        </p:spPr>
        <p:txBody>
          <a:bodyPr/>
          <a:lstStyle/>
          <a:p>
            <a:endParaRPr lang="en-US"/>
          </a:p>
        </p:txBody>
      </p:sp>
      <p:sp>
        <p:nvSpPr>
          <p:cNvPr id="31768" name="Freeform 24"/>
          <p:cNvSpPr>
            <a:spLocks/>
          </p:cNvSpPr>
          <p:nvPr/>
        </p:nvSpPr>
        <p:spPr bwMode="auto">
          <a:xfrm>
            <a:off x="1006475" y="5708650"/>
            <a:ext cx="366713" cy="315913"/>
          </a:xfrm>
          <a:custGeom>
            <a:avLst/>
            <a:gdLst>
              <a:gd name="T0" fmla="*/ 2 w 231"/>
              <a:gd name="T1" fmla="*/ 10 h 199"/>
              <a:gd name="T2" fmla="*/ 3 w 231"/>
              <a:gd name="T3" fmla="*/ 31 h 199"/>
              <a:gd name="T4" fmla="*/ 8 w 231"/>
              <a:gd name="T5" fmla="*/ 50 h 199"/>
              <a:gd name="T6" fmla="*/ 15 w 231"/>
              <a:gd name="T7" fmla="*/ 69 h 199"/>
              <a:gd name="T8" fmla="*/ 24 w 231"/>
              <a:gd name="T9" fmla="*/ 87 h 199"/>
              <a:gd name="T10" fmla="*/ 34 w 231"/>
              <a:gd name="T11" fmla="*/ 103 h 199"/>
              <a:gd name="T12" fmla="*/ 47 w 231"/>
              <a:gd name="T13" fmla="*/ 119 h 199"/>
              <a:gd name="T14" fmla="*/ 60 w 231"/>
              <a:gd name="T15" fmla="*/ 134 h 199"/>
              <a:gd name="T16" fmla="*/ 76 w 231"/>
              <a:gd name="T17" fmla="*/ 148 h 199"/>
              <a:gd name="T18" fmla="*/ 93 w 231"/>
              <a:gd name="T19" fmla="*/ 159 h 199"/>
              <a:gd name="T20" fmla="*/ 112 w 231"/>
              <a:gd name="T21" fmla="*/ 171 h 199"/>
              <a:gd name="T22" fmla="*/ 131 w 231"/>
              <a:gd name="T23" fmla="*/ 180 h 199"/>
              <a:gd name="T24" fmla="*/ 151 w 231"/>
              <a:gd name="T25" fmla="*/ 188 h 199"/>
              <a:gd name="T26" fmla="*/ 173 w 231"/>
              <a:gd name="T27" fmla="*/ 194 h 199"/>
              <a:gd name="T28" fmla="*/ 195 w 231"/>
              <a:gd name="T29" fmla="*/ 196 h 199"/>
              <a:gd name="T30" fmla="*/ 219 w 231"/>
              <a:gd name="T31" fmla="*/ 199 h 199"/>
              <a:gd name="T32" fmla="*/ 231 w 231"/>
              <a:gd name="T33" fmla="*/ 191 h 199"/>
              <a:gd name="T34" fmla="*/ 207 w 231"/>
              <a:gd name="T35" fmla="*/ 189 h 199"/>
              <a:gd name="T36" fmla="*/ 185 w 231"/>
              <a:gd name="T37" fmla="*/ 186 h 199"/>
              <a:gd name="T38" fmla="*/ 165 w 231"/>
              <a:gd name="T39" fmla="*/ 182 h 199"/>
              <a:gd name="T40" fmla="*/ 144 w 231"/>
              <a:gd name="T41" fmla="*/ 176 h 199"/>
              <a:gd name="T42" fmla="*/ 125 w 231"/>
              <a:gd name="T43" fmla="*/ 167 h 199"/>
              <a:gd name="T44" fmla="*/ 106 w 231"/>
              <a:gd name="T45" fmla="*/ 158 h 199"/>
              <a:gd name="T46" fmla="*/ 90 w 231"/>
              <a:gd name="T47" fmla="*/ 146 h 199"/>
              <a:gd name="T48" fmla="*/ 74 w 231"/>
              <a:gd name="T49" fmla="*/ 134 h 199"/>
              <a:gd name="T50" fmla="*/ 60 w 231"/>
              <a:gd name="T51" fmla="*/ 121 h 199"/>
              <a:gd name="T52" fmla="*/ 47 w 231"/>
              <a:gd name="T53" fmla="*/ 106 h 199"/>
              <a:gd name="T54" fmla="*/ 35 w 231"/>
              <a:gd name="T55" fmla="*/ 90 h 199"/>
              <a:gd name="T56" fmla="*/ 27 w 231"/>
              <a:gd name="T57" fmla="*/ 74 h 199"/>
              <a:gd name="T58" fmla="*/ 19 w 231"/>
              <a:gd name="T59" fmla="*/ 56 h 199"/>
              <a:gd name="T60" fmla="*/ 13 w 231"/>
              <a:gd name="T61" fmla="*/ 38 h 199"/>
              <a:gd name="T62" fmla="*/ 10 w 231"/>
              <a:gd name="T63" fmla="*/ 19 h 199"/>
              <a:gd name="T64" fmla="*/ 9 w 231"/>
              <a:gd name="T65" fmla="*/ 0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199"/>
              <a:gd name="T101" fmla="*/ 231 w 231"/>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199">
                <a:moveTo>
                  <a:pt x="0" y="0"/>
                </a:moveTo>
                <a:lnTo>
                  <a:pt x="2" y="10"/>
                </a:lnTo>
                <a:lnTo>
                  <a:pt x="2" y="20"/>
                </a:lnTo>
                <a:lnTo>
                  <a:pt x="3" y="31"/>
                </a:lnTo>
                <a:lnTo>
                  <a:pt x="6" y="40"/>
                </a:lnTo>
                <a:lnTo>
                  <a:pt x="8" y="50"/>
                </a:lnTo>
                <a:lnTo>
                  <a:pt x="10" y="59"/>
                </a:lnTo>
                <a:lnTo>
                  <a:pt x="15" y="69"/>
                </a:lnTo>
                <a:lnTo>
                  <a:pt x="19" y="78"/>
                </a:lnTo>
                <a:lnTo>
                  <a:pt x="24" y="87"/>
                </a:lnTo>
                <a:lnTo>
                  <a:pt x="28" y="94"/>
                </a:lnTo>
                <a:lnTo>
                  <a:pt x="34" y="103"/>
                </a:lnTo>
                <a:lnTo>
                  <a:pt x="40" y="112"/>
                </a:lnTo>
                <a:lnTo>
                  <a:pt x="47" y="119"/>
                </a:lnTo>
                <a:lnTo>
                  <a:pt x="53" y="127"/>
                </a:lnTo>
                <a:lnTo>
                  <a:pt x="60" y="134"/>
                </a:lnTo>
                <a:lnTo>
                  <a:pt x="68" y="142"/>
                </a:lnTo>
                <a:lnTo>
                  <a:pt x="76" y="148"/>
                </a:lnTo>
                <a:lnTo>
                  <a:pt x="84" y="154"/>
                </a:lnTo>
                <a:lnTo>
                  <a:pt x="93" y="159"/>
                </a:lnTo>
                <a:lnTo>
                  <a:pt x="101" y="165"/>
                </a:lnTo>
                <a:lnTo>
                  <a:pt x="112" y="171"/>
                </a:lnTo>
                <a:lnTo>
                  <a:pt x="121" y="176"/>
                </a:lnTo>
                <a:lnTo>
                  <a:pt x="131" y="180"/>
                </a:lnTo>
                <a:lnTo>
                  <a:pt x="141" y="183"/>
                </a:lnTo>
                <a:lnTo>
                  <a:pt x="151" y="188"/>
                </a:lnTo>
                <a:lnTo>
                  <a:pt x="162" y="191"/>
                </a:lnTo>
                <a:lnTo>
                  <a:pt x="173" y="194"/>
                </a:lnTo>
                <a:lnTo>
                  <a:pt x="184" y="195"/>
                </a:lnTo>
                <a:lnTo>
                  <a:pt x="195" y="196"/>
                </a:lnTo>
                <a:lnTo>
                  <a:pt x="207" y="198"/>
                </a:lnTo>
                <a:lnTo>
                  <a:pt x="219" y="199"/>
                </a:lnTo>
                <a:lnTo>
                  <a:pt x="231" y="199"/>
                </a:lnTo>
                <a:lnTo>
                  <a:pt x="231" y="191"/>
                </a:lnTo>
                <a:lnTo>
                  <a:pt x="219" y="191"/>
                </a:lnTo>
                <a:lnTo>
                  <a:pt x="207" y="189"/>
                </a:lnTo>
                <a:lnTo>
                  <a:pt x="197" y="189"/>
                </a:lnTo>
                <a:lnTo>
                  <a:pt x="185" y="186"/>
                </a:lnTo>
                <a:lnTo>
                  <a:pt x="175" y="185"/>
                </a:lnTo>
                <a:lnTo>
                  <a:pt x="165" y="182"/>
                </a:lnTo>
                <a:lnTo>
                  <a:pt x="154" y="179"/>
                </a:lnTo>
                <a:lnTo>
                  <a:pt x="144" y="176"/>
                </a:lnTo>
                <a:lnTo>
                  <a:pt x="134" y="171"/>
                </a:lnTo>
                <a:lnTo>
                  <a:pt x="125" y="167"/>
                </a:lnTo>
                <a:lnTo>
                  <a:pt x="116" y="162"/>
                </a:lnTo>
                <a:lnTo>
                  <a:pt x="106" y="158"/>
                </a:lnTo>
                <a:lnTo>
                  <a:pt x="98" y="152"/>
                </a:lnTo>
                <a:lnTo>
                  <a:pt x="90" y="146"/>
                </a:lnTo>
                <a:lnTo>
                  <a:pt x="81" y="140"/>
                </a:lnTo>
                <a:lnTo>
                  <a:pt x="74" y="134"/>
                </a:lnTo>
                <a:lnTo>
                  <a:pt x="66" y="128"/>
                </a:lnTo>
                <a:lnTo>
                  <a:pt x="60" y="121"/>
                </a:lnTo>
                <a:lnTo>
                  <a:pt x="53" y="114"/>
                </a:lnTo>
                <a:lnTo>
                  <a:pt x="47" y="106"/>
                </a:lnTo>
                <a:lnTo>
                  <a:pt x="41" y="99"/>
                </a:lnTo>
                <a:lnTo>
                  <a:pt x="35" y="90"/>
                </a:lnTo>
                <a:lnTo>
                  <a:pt x="31" y="82"/>
                </a:lnTo>
                <a:lnTo>
                  <a:pt x="27" y="74"/>
                </a:lnTo>
                <a:lnTo>
                  <a:pt x="22" y="65"/>
                </a:lnTo>
                <a:lnTo>
                  <a:pt x="19" y="56"/>
                </a:lnTo>
                <a:lnTo>
                  <a:pt x="16" y="47"/>
                </a:lnTo>
                <a:lnTo>
                  <a:pt x="13" y="38"/>
                </a:lnTo>
                <a:lnTo>
                  <a:pt x="12" y="29"/>
                </a:lnTo>
                <a:lnTo>
                  <a:pt x="10" y="19"/>
                </a:lnTo>
                <a:lnTo>
                  <a:pt x="10" y="10"/>
                </a:lnTo>
                <a:lnTo>
                  <a:pt x="9" y="0"/>
                </a:lnTo>
                <a:lnTo>
                  <a:pt x="0" y="0"/>
                </a:lnTo>
                <a:close/>
              </a:path>
            </a:pathLst>
          </a:custGeom>
          <a:solidFill>
            <a:schemeClr val="tx1"/>
          </a:solidFill>
          <a:ln w="9525">
            <a:solidFill>
              <a:schemeClr val="tx1"/>
            </a:solidFill>
            <a:round/>
            <a:headEnd/>
            <a:tailEnd/>
          </a:ln>
        </p:spPr>
        <p:txBody>
          <a:bodyPr/>
          <a:lstStyle/>
          <a:p>
            <a:endParaRPr lang="en-US"/>
          </a:p>
        </p:txBody>
      </p:sp>
      <p:sp>
        <p:nvSpPr>
          <p:cNvPr id="31769" name="Freeform 25"/>
          <p:cNvSpPr>
            <a:spLocks/>
          </p:cNvSpPr>
          <p:nvPr/>
        </p:nvSpPr>
        <p:spPr bwMode="auto">
          <a:xfrm>
            <a:off x="1006475" y="5418138"/>
            <a:ext cx="219075" cy="290512"/>
          </a:xfrm>
          <a:custGeom>
            <a:avLst/>
            <a:gdLst>
              <a:gd name="T0" fmla="*/ 126 w 138"/>
              <a:gd name="T1" fmla="*/ 3 h 183"/>
              <a:gd name="T2" fmla="*/ 112 w 138"/>
              <a:gd name="T3" fmla="*/ 12 h 183"/>
              <a:gd name="T4" fmla="*/ 98 w 138"/>
              <a:gd name="T5" fmla="*/ 20 h 183"/>
              <a:gd name="T6" fmla="*/ 85 w 138"/>
              <a:gd name="T7" fmla="*/ 29 h 183"/>
              <a:gd name="T8" fmla="*/ 74 w 138"/>
              <a:gd name="T9" fmla="*/ 39 h 183"/>
              <a:gd name="T10" fmla="*/ 62 w 138"/>
              <a:gd name="T11" fmla="*/ 48 h 183"/>
              <a:gd name="T12" fmla="*/ 52 w 138"/>
              <a:gd name="T13" fmla="*/ 60 h 183"/>
              <a:gd name="T14" fmla="*/ 41 w 138"/>
              <a:gd name="T15" fmla="*/ 70 h 183"/>
              <a:gd name="T16" fmla="*/ 32 w 138"/>
              <a:gd name="T17" fmla="*/ 82 h 183"/>
              <a:gd name="T18" fmla="*/ 25 w 138"/>
              <a:gd name="T19" fmla="*/ 94 h 183"/>
              <a:gd name="T20" fmla="*/ 19 w 138"/>
              <a:gd name="T21" fmla="*/ 107 h 183"/>
              <a:gd name="T22" fmla="*/ 13 w 138"/>
              <a:gd name="T23" fmla="*/ 120 h 183"/>
              <a:gd name="T24" fmla="*/ 8 w 138"/>
              <a:gd name="T25" fmla="*/ 134 h 183"/>
              <a:gd name="T26" fmla="*/ 5 w 138"/>
              <a:gd name="T27" fmla="*/ 147 h 183"/>
              <a:gd name="T28" fmla="*/ 2 w 138"/>
              <a:gd name="T29" fmla="*/ 160 h 183"/>
              <a:gd name="T30" fmla="*/ 0 w 138"/>
              <a:gd name="T31" fmla="*/ 175 h 183"/>
              <a:gd name="T32" fmla="*/ 9 w 138"/>
              <a:gd name="T33" fmla="*/ 183 h 183"/>
              <a:gd name="T34" fmla="*/ 10 w 138"/>
              <a:gd name="T35" fmla="*/ 169 h 183"/>
              <a:gd name="T36" fmla="*/ 12 w 138"/>
              <a:gd name="T37" fmla="*/ 156 h 183"/>
              <a:gd name="T38" fmla="*/ 15 w 138"/>
              <a:gd name="T39" fmla="*/ 143 h 183"/>
              <a:gd name="T40" fmla="*/ 19 w 138"/>
              <a:gd name="T41" fmla="*/ 129 h 183"/>
              <a:gd name="T42" fmla="*/ 24 w 138"/>
              <a:gd name="T43" fmla="*/ 117 h 183"/>
              <a:gd name="T44" fmla="*/ 30 w 138"/>
              <a:gd name="T45" fmla="*/ 104 h 183"/>
              <a:gd name="T46" fmla="*/ 37 w 138"/>
              <a:gd name="T47" fmla="*/ 92 h 183"/>
              <a:gd name="T48" fmla="*/ 44 w 138"/>
              <a:gd name="T49" fmla="*/ 82 h 183"/>
              <a:gd name="T50" fmla="*/ 53 w 138"/>
              <a:gd name="T51" fmla="*/ 70 h 183"/>
              <a:gd name="T52" fmla="*/ 63 w 138"/>
              <a:gd name="T53" fmla="*/ 60 h 183"/>
              <a:gd name="T54" fmla="*/ 74 w 138"/>
              <a:gd name="T55" fmla="*/ 49 h 183"/>
              <a:gd name="T56" fmla="*/ 85 w 138"/>
              <a:gd name="T57" fmla="*/ 40 h 183"/>
              <a:gd name="T58" fmla="*/ 97 w 138"/>
              <a:gd name="T59" fmla="*/ 32 h 183"/>
              <a:gd name="T60" fmla="*/ 110 w 138"/>
              <a:gd name="T61" fmla="*/ 23 h 183"/>
              <a:gd name="T62" fmla="*/ 123 w 138"/>
              <a:gd name="T63" fmla="*/ 15 h 183"/>
              <a:gd name="T64" fmla="*/ 138 w 138"/>
              <a:gd name="T65" fmla="*/ 8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
              <a:gd name="T100" fmla="*/ 0 h 183"/>
              <a:gd name="T101" fmla="*/ 138 w 138"/>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 h="183">
                <a:moveTo>
                  <a:pt x="134" y="0"/>
                </a:moveTo>
                <a:lnTo>
                  <a:pt x="126" y="3"/>
                </a:lnTo>
                <a:lnTo>
                  <a:pt x="119" y="8"/>
                </a:lnTo>
                <a:lnTo>
                  <a:pt x="112" y="12"/>
                </a:lnTo>
                <a:lnTo>
                  <a:pt x="106" y="15"/>
                </a:lnTo>
                <a:lnTo>
                  <a:pt x="98" y="20"/>
                </a:lnTo>
                <a:lnTo>
                  <a:pt x="93" y="24"/>
                </a:lnTo>
                <a:lnTo>
                  <a:pt x="85" y="29"/>
                </a:lnTo>
                <a:lnTo>
                  <a:pt x="79" y="33"/>
                </a:lnTo>
                <a:lnTo>
                  <a:pt x="74" y="39"/>
                </a:lnTo>
                <a:lnTo>
                  <a:pt x="68" y="43"/>
                </a:lnTo>
                <a:lnTo>
                  <a:pt x="62" y="48"/>
                </a:lnTo>
                <a:lnTo>
                  <a:pt x="57" y="54"/>
                </a:lnTo>
                <a:lnTo>
                  <a:pt x="52" y="60"/>
                </a:lnTo>
                <a:lnTo>
                  <a:pt x="47" y="64"/>
                </a:lnTo>
                <a:lnTo>
                  <a:pt x="41" y="70"/>
                </a:lnTo>
                <a:lnTo>
                  <a:pt x="37" y="76"/>
                </a:lnTo>
                <a:lnTo>
                  <a:pt x="32" y="82"/>
                </a:lnTo>
                <a:lnTo>
                  <a:pt x="30" y="88"/>
                </a:lnTo>
                <a:lnTo>
                  <a:pt x="25" y="94"/>
                </a:lnTo>
                <a:lnTo>
                  <a:pt x="22" y="100"/>
                </a:lnTo>
                <a:lnTo>
                  <a:pt x="19" y="107"/>
                </a:lnTo>
                <a:lnTo>
                  <a:pt x="15" y="113"/>
                </a:lnTo>
                <a:lnTo>
                  <a:pt x="13" y="120"/>
                </a:lnTo>
                <a:lnTo>
                  <a:pt x="10" y="126"/>
                </a:lnTo>
                <a:lnTo>
                  <a:pt x="8" y="134"/>
                </a:lnTo>
                <a:lnTo>
                  <a:pt x="6" y="140"/>
                </a:lnTo>
                <a:lnTo>
                  <a:pt x="5" y="147"/>
                </a:lnTo>
                <a:lnTo>
                  <a:pt x="3" y="154"/>
                </a:lnTo>
                <a:lnTo>
                  <a:pt x="2" y="160"/>
                </a:lnTo>
                <a:lnTo>
                  <a:pt x="2" y="168"/>
                </a:lnTo>
                <a:lnTo>
                  <a:pt x="0" y="175"/>
                </a:lnTo>
                <a:lnTo>
                  <a:pt x="0" y="183"/>
                </a:lnTo>
                <a:lnTo>
                  <a:pt x="9" y="183"/>
                </a:lnTo>
                <a:lnTo>
                  <a:pt x="9" y="175"/>
                </a:lnTo>
                <a:lnTo>
                  <a:pt x="10" y="169"/>
                </a:lnTo>
                <a:lnTo>
                  <a:pt x="10" y="162"/>
                </a:lnTo>
                <a:lnTo>
                  <a:pt x="12" y="156"/>
                </a:lnTo>
                <a:lnTo>
                  <a:pt x="13" y="149"/>
                </a:lnTo>
                <a:lnTo>
                  <a:pt x="15" y="143"/>
                </a:lnTo>
                <a:lnTo>
                  <a:pt x="16" y="135"/>
                </a:lnTo>
                <a:lnTo>
                  <a:pt x="19" y="129"/>
                </a:lnTo>
                <a:lnTo>
                  <a:pt x="21" y="123"/>
                </a:lnTo>
                <a:lnTo>
                  <a:pt x="24" y="117"/>
                </a:lnTo>
                <a:lnTo>
                  <a:pt x="27" y="110"/>
                </a:lnTo>
                <a:lnTo>
                  <a:pt x="30" y="104"/>
                </a:lnTo>
                <a:lnTo>
                  <a:pt x="32" y="98"/>
                </a:lnTo>
                <a:lnTo>
                  <a:pt x="37" y="92"/>
                </a:lnTo>
                <a:lnTo>
                  <a:pt x="40" y="86"/>
                </a:lnTo>
                <a:lnTo>
                  <a:pt x="44" y="82"/>
                </a:lnTo>
                <a:lnTo>
                  <a:pt x="49" y="76"/>
                </a:lnTo>
                <a:lnTo>
                  <a:pt x="53" y="70"/>
                </a:lnTo>
                <a:lnTo>
                  <a:pt x="57" y="66"/>
                </a:lnTo>
                <a:lnTo>
                  <a:pt x="63" y="60"/>
                </a:lnTo>
                <a:lnTo>
                  <a:pt x="68" y="55"/>
                </a:lnTo>
                <a:lnTo>
                  <a:pt x="74" y="49"/>
                </a:lnTo>
                <a:lnTo>
                  <a:pt x="79" y="45"/>
                </a:lnTo>
                <a:lnTo>
                  <a:pt x="85" y="40"/>
                </a:lnTo>
                <a:lnTo>
                  <a:pt x="91" y="36"/>
                </a:lnTo>
                <a:lnTo>
                  <a:pt x="97" y="32"/>
                </a:lnTo>
                <a:lnTo>
                  <a:pt x="103" y="27"/>
                </a:lnTo>
                <a:lnTo>
                  <a:pt x="110" y="23"/>
                </a:lnTo>
                <a:lnTo>
                  <a:pt x="116" y="20"/>
                </a:lnTo>
                <a:lnTo>
                  <a:pt x="123" y="15"/>
                </a:lnTo>
                <a:lnTo>
                  <a:pt x="131" y="12"/>
                </a:lnTo>
                <a:lnTo>
                  <a:pt x="138" y="8"/>
                </a:lnTo>
                <a:lnTo>
                  <a:pt x="134" y="0"/>
                </a:lnTo>
                <a:close/>
              </a:path>
            </a:pathLst>
          </a:custGeom>
          <a:solidFill>
            <a:schemeClr val="tx1"/>
          </a:solidFill>
          <a:ln w="9525">
            <a:solidFill>
              <a:schemeClr val="tx1"/>
            </a:solidFill>
            <a:round/>
            <a:headEnd/>
            <a:tailEnd/>
          </a:ln>
        </p:spPr>
        <p:txBody>
          <a:bodyPr/>
          <a:lstStyle/>
          <a:p>
            <a:endParaRPr lang="en-US"/>
          </a:p>
        </p:txBody>
      </p:sp>
      <p:sp>
        <p:nvSpPr>
          <p:cNvPr id="31770" name="Freeform 26"/>
          <p:cNvSpPr>
            <a:spLocks/>
          </p:cNvSpPr>
          <p:nvPr/>
        </p:nvSpPr>
        <p:spPr bwMode="auto">
          <a:xfrm>
            <a:off x="1219200" y="5357813"/>
            <a:ext cx="36513" cy="73025"/>
          </a:xfrm>
          <a:custGeom>
            <a:avLst/>
            <a:gdLst>
              <a:gd name="T0" fmla="*/ 14 w 23"/>
              <a:gd name="T1" fmla="*/ 0 h 46"/>
              <a:gd name="T2" fmla="*/ 14 w 23"/>
              <a:gd name="T3" fmla="*/ 1 h 46"/>
              <a:gd name="T4" fmla="*/ 14 w 23"/>
              <a:gd name="T5" fmla="*/ 3 h 46"/>
              <a:gd name="T6" fmla="*/ 14 w 23"/>
              <a:gd name="T7" fmla="*/ 4 h 46"/>
              <a:gd name="T8" fmla="*/ 14 w 23"/>
              <a:gd name="T9" fmla="*/ 6 h 46"/>
              <a:gd name="T10" fmla="*/ 14 w 23"/>
              <a:gd name="T11" fmla="*/ 7 h 46"/>
              <a:gd name="T12" fmla="*/ 14 w 23"/>
              <a:gd name="T13" fmla="*/ 9 h 46"/>
              <a:gd name="T14" fmla="*/ 14 w 23"/>
              <a:gd name="T15" fmla="*/ 10 h 46"/>
              <a:gd name="T16" fmla="*/ 14 w 23"/>
              <a:gd name="T17" fmla="*/ 12 h 46"/>
              <a:gd name="T18" fmla="*/ 13 w 23"/>
              <a:gd name="T19" fmla="*/ 13 h 46"/>
              <a:gd name="T20" fmla="*/ 13 w 23"/>
              <a:gd name="T21" fmla="*/ 15 h 46"/>
              <a:gd name="T22" fmla="*/ 13 w 23"/>
              <a:gd name="T23" fmla="*/ 16 h 46"/>
              <a:gd name="T24" fmla="*/ 13 w 23"/>
              <a:gd name="T25" fmla="*/ 18 h 46"/>
              <a:gd name="T26" fmla="*/ 13 w 23"/>
              <a:gd name="T27" fmla="*/ 19 h 46"/>
              <a:gd name="T28" fmla="*/ 11 w 23"/>
              <a:gd name="T29" fmla="*/ 21 h 46"/>
              <a:gd name="T30" fmla="*/ 11 w 23"/>
              <a:gd name="T31" fmla="*/ 22 h 46"/>
              <a:gd name="T32" fmla="*/ 11 w 23"/>
              <a:gd name="T33" fmla="*/ 24 h 46"/>
              <a:gd name="T34" fmla="*/ 10 w 23"/>
              <a:gd name="T35" fmla="*/ 25 h 46"/>
              <a:gd name="T36" fmla="*/ 10 w 23"/>
              <a:gd name="T37" fmla="*/ 27 h 46"/>
              <a:gd name="T38" fmla="*/ 10 w 23"/>
              <a:gd name="T39" fmla="*/ 28 h 46"/>
              <a:gd name="T40" fmla="*/ 9 w 23"/>
              <a:gd name="T41" fmla="*/ 30 h 46"/>
              <a:gd name="T42" fmla="*/ 7 w 23"/>
              <a:gd name="T43" fmla="*/ 31 h 46"/>
              <a:gd name="T44" fmla="*/ 7 w 23"/>
              <a:gd name="T45" fmla="*/ 33 h 46"/>
              <a:gd name="T46" fmla="*/ 6 w 23"/>
              <a:gd name="T47" fmla="*/ 33 h 46"/>
              <a:gd name="T48" fmla="*/ 6 w 23"/>
              <a:gd name="T49" fmla="*/ 34 h 46"/>
              <a:gd name="T50" fmla="*/ 4 w 23"/>
              <a:gd name="T51" fmla="*/ 36 h 46"/>
              <a:gd name="T52" fmla="*/ 3 w 23"/>
              <a:gd name="T53" fmla="*/ 37 h 46"/>
              <a:gd name="T54" fmla="*/ 1 w 23"/>
              <a:gd name="T55" fmla="*/ 37 h 46"/>
              <a:gd name="T56" fmla="*/ 1 w 23"/>
              <a:gd name="T57" fmla="*/ 38 h 46"/>
              <a:gd name="T58" fmla="*/ 0 w 23"/>
              <a:gd name="T59" fmla="*/ 38 h 46"/>
              <a:gd name="T60" fmla="*/ 4 w 23"/>
              <a:gd name="T61" fmla="*/ 46 h 46"/>
              <a:gd name="T62" fmla="*/ 6 w 23"/>
              <a:gd name="T63" fmla="*/ 46 h 46"/>
              <a:gd name="T64" fmla="*/ 7 w 23"/>
              <a:gd name="T65" fmla="*/ 44 h 46"/>
              <a:gd name="T66" fmla="*/ 9 w 23"/>
              <a:gd name="T67" fmla="*/ 43 h 46"/>
              <a:gd name="T68" fmla="*/ 10 w 23"/>
              <a:gd name="T69" fmla="*/ 41 h 46"/>
              <a:gd name="T70" fmla="*/ 11 w 23"/>
              <a:gd name="T71" fmla="*/ 41 h 46"/>
              <a:gd name="T72" fmla="*/ 13 w 23"/>
              <a:gd name="T73" fmla="*/ 40 h 46"/>
              <a:gd name="T74" fmla="*/ 13 w 23"/>
              <a:gd name="T75" fmla="*/ 38 h 46"/>
              <a:gd name="T76" fmla="*/ 14 w 23"/>
              <a:gd name="T77" fmla="*/ 37 h 46"/>
              <a:gd name="T78" fmla="*/ 14 w 23"/>
              <a:gd name="T79" fmla="*/ 36 h 46"/>
              <a:gd name="T80" fmla="*/ 16 w 23"/>
              <a:gd name="T81" fmla="*/ 34 h 46"/>
              <a:gd name="T82" fmla="*/ 16 w 23"/>
              <a:gd name="T83" fmla="*/ 33 h 46"/>
              <a:gd name="T84" fmla="*/ 17 w 23"/>
              <a:gd name="T85" fmla="*/ 31 h 46"/>
              <a:gd name="T86" fmla="*/ 17 w 23"/>
              <a:gd name="T87" fmla="*/ 30 h 46"/>
              <a:gd name="T88" fmla="*/ 19 w 23"/>
              <a:gd name="T89" fmla="*/ 28 h 46"/>
              <a:gd name="T90" fmla="*/ 19 w 23"/>
              <a:gd name="T91" fmla="*/ 27 h 46"/>
              <a:gd name="T92" fmla="*/ 20 w 23"/>
              <a:gd name="T93" fmla="*/ 25 h 46"/>
              <a:gd name="T94" fmla="*/ 20 w 23"/>
              <a:gd name="T95" fmla="*/ 24 h 46"/>
              <a:gd name="T96" fmla="*/ 20 w 23"/>
              <a:gd name="T97" fmla="*/ 22 h 46"/>
              <a:gd name="T98" fmla="*/ 22 w 23"/>
              <a:gd name="T99" fmla="*/ 21 h 46"/>
              <a:gd name="T100" fmla="*/ 22 w 23"/>
              <a:gd name="T101" fmla="*/ 18 h 46"/>
              <a:gd name="T102" fmla="*/ 22 w 23"/>
              <a:gd name="T103" fmla="*/ 16 h 46"/>
              <a:gd name="T104" fmla="*/ 22 w 23"/>
              <a:gd name="T105" fmla="*/ 15 h 46"/>
              <a:gd name="T106" fmla="*/ 22 w 23"/>
              <a:gd name="T107" fmla="*/ 13 h 46"/>
              <a:gd name="T108" fmla="*/ 23 w 23"/>
              <a:gd name="T109" fmla="*/ 12 h 46"/>
              <a:gd name="T110" fmla="*/ 23 w 23"/>
              <a:gd name="T111" fmla="*/ 10 h 46"/>
              <a:gd name="T112" fmla="*/ 23 w 23"/>
              <a:gd name="T113" fmla="*/ 7 h 46"/>
              <a:gd name="T114" fmla="*/ 23 w 23"/>
              <a:gd name="T115" fmla="*/ 6 h 46"/>
              <a:gd name="T116" fmla="*/ 23 w 23"/>
              <a:gd name="T117" fmla="*/ 4 h 46"/>
              <a:gd name="T118" fmla="*/ 23 w 23"/>
              <a:gd name="T119" fmla="*/ 3 h 46"/>
              <a:gd name="T120" fmla="*/ 23 w 23"/>
              <a:gd name="T121" fmla="*/ 1 h 46"/>
              <a:gd name="T122" fmla="*/ 23 w 23"/>
              <a:gd name="T123" fmla="*/ 0 h 46"/>
              <a:gd name="T124" fmla="*/ 14 w 23"/>
              <a:gd name="T125" fmla="*/ 0 h 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
              <a:gd name="T190" fmla="*/ 0 h 46"/>
              <a:gd name="T191" fmla="*/ 23 w 23"/>
              <a:gd name="T192" fmla="*/ 46 h 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 h="46">
                <a:moveTo>
                  <a:pt x="14" y="0"/>
                </a:moveTo>
                <a:lnTo>
                  <a:pt x="14" y="1"/>
                </a:lnTo>
                <a:lnTo>
                  <a:pt x="14" y="3"/>
                </a:lnTo>
                <a:lnTo>
                  <a:pt x="14" y="4"/>
                </a:lnTo>
                <a:lnTo>
                  <a:pt x="14" y="6"/>
                </a:lnTo>
                <a:lnTo>
                  <a:pt x="14" y="7"/>
                </a:lnTo>
                <a:lnTo>
                  <a:pt x="14" y="9"/>
                </a:lnTo>
                <a:lnTo>
                  <a:pt x="14" y="10"/>
                </a:lnTo>
                <a:lnTo>
                  <a:pt x="14" y="12"/>
                </a:lnTo>
                <a:lnTo>
                  <a:pt x="13" y="13"/>
                </a:lnTo>
                <a:lnTo>
                  <a:pt x="13" y="15"/>
                </a:lnTo>
                <a:lnTo>
                  <a:pt x="13" y="16"/>
                </a:lnTo>
                <a:lnTo>
                  <a:pt x="13" y="18"/>
                </a:lnTo>
                <a:lnTo>
                  <a:pt x="13" y="19"/>
                </a:lnTo>
                <a:lnTo>
                  <a:pt x="11" y="21"/>
                </a:lnTo>
                <a:lnTo>
                  <a:pt x="11" y="22"/>
                </a:lnTo>
                <a:lnTo>
                  <a:pt x="11" y="24"/>
                </a:lnTo>
                <a:lnTo>
                  <a:pt x="10" y="25"/>
                </a:lnTo>
                <a:lnTo>
                  <a:pt x="10" y="27"/>
                </a:lnTo>
                <a:lnTo>
                  <a:pt x="10" y="28"/>
                </a:lnTo>
                <a:lnTo>
                  <a:pt x="9" y="30"/>
                </a:lnTo>
                <a:lnTo>
                  <a:pt x="7" y="31"/>
                </a:lnTo>
                <a:lnTo>
                  <a:pt x="7" y="33"/>
                </a:lnTo>
                <a:lnTo>
                  <a:pt x="6" y="33"/>
                </a:lnTo>
                <a:lnTo>
                  <a:pt x="6" y="34"/>
                </a:lnTo>
                <a:lnTo>
                  <a:pt x="4" y="36"/>
                </a:lnTo>
                <a:lnTo>
                  <a:pt x="3" y="37"/>
                </a:lnTo>
                <a:lnTo>
                  <a:pt x="1" y="37"/>
                </a:lnTo>
                <a:lnTo>
                  <a:pt x="1" y="38"/>
                </a:lnTo>
                <a:lnTo>
                  <a:pt x="0" y="38"/>
                </a:lnTo>
                <a:lnTo>
                  <a:pt x="4" y="46"/>
                </a:lnTo>
                <a:lnTo>
                  <a:pt x="6" y="46"/>
                </a:lnTo>
                <a:lnTo>
                  <a:pt x="7" y="44"/>
                </a:lnTo>
                <a:lnTo>
                  <a:pt x="9" y="43"/>
                </a:lnTo>
                <a:lnTo>
                  <a:pt x="10" y="41"/>
                </a:lnTo>
                <a:lnTo>
                  <a:pt x="11" y="41"/>
                </a:lnTo>
                <a:lnTo>
                  <a:pt x="13" y="40"/>
                </a:lnTo>
                <a:lnTo>
                  <a:pt x="13" y="38"/>
                </a:lnTo>
                <a:lnTo>
                  <a:pt x="14" y="37"/>
                </a:lnTo>
                <a:lnTo>
                  <a:pt x="14" y="36"/>
                </a:lnTo>
                <a:lnTo>
                  <a:pt x="16" y="34"/>
                </a:lnTo>
                <a:lnTo>
                  <a:pt x="16" y="33"/>
                </a:lnTo>
                <a:lnTo>
                  <a:pt x="17" y="31"/>
                </a:lnTo>
                <a:lnTo>
                  <a:pt x="17" y="30"/>
                </a:lnTo>
                <a:lnTo>
                  <a:pt x="19" y="28"/>
                </a:lnTo>
                <a:lnTo>
                  <a:pt x="19" y="27"/>
                </a:lnTo>
                <a:lnTo>
                  <a:pt x="20" y="25"/>
                </a:lnTo>
                <a:lnTo>
                  <a:pt x="20" y="24"/>
                </a:lnTo>
                <a:lnTo>
                  <a:pt x="20" y="22"/>
                </a:lnTo>
                <a:lnTo>
                  <a:pt x="22" y="21"/>
                </a:lnTo>
                <a:lnTo>
                  <a:pt x="22" y="18"/>
                </a:lnTo>
                <a:lnTo>
                  <a:pt x="22" y="16"/>
                </a:lnTo>
                <a:lnTo>
                  <a:pt x="22" y="15"/>
                </a:lnTo>
                <a:lnTo>
                  <a:pt x="22" y="13"/>
                </a:lnTo>
                <a:lnTo>
                  <a:pt x="23" y="12"/>
                </a:lnTo>
                <a:lnTo>
                  <a:pt x="23" y="10"/>
                </a:lnTo>
                <a:lnTo>
                  <a:pt x="23" y="7"/>
                </a:lnTo>
                <a:lnTo>
                  <a:pt x="23" y="6"/>
                </a:lnTo>
                <a:lnTo>
                  <a:pt x="23" y="4"/>
                </a:lnTo>
                <a:lnTo>
                  <a:pt x="23" y="3"/>
                </a:lnTo>
                <a:lnTo>
                  <a:pt x="23" y="1"/>
                </a:lnTo>
                <a:lnTo>
                  <a:pt x="23" y="0"/>
                </a:lnTo>
                <a:lnTo>
                  <a:pt x="14" y="0"/>
                </a:lnTo>
                <a:close/>
              </a:path>
            </a:pathLst>
          </a:custGeom>
          <a:solidFill>
            <a:schemeClr val="tx1"/>
          </a:solidFill>
          <a:ln w="9525">
            <a:solidFill>
              <a:schemeClr val="tx1"/>
            </a:solidFill>
            <a:round/>
            <a:headEnd/>
            <a:tailEnd/>
          </a:ln>
        </p:spPr>
        <p:txBody>
          <a:bodyPr/>
          <a:lstStyle/>
          <a:p>
            <a:endParaRPr lang="en-US"/>
          </a:p>
        </p:txBody>
      </p:sp>
      <p:sp>
        <p:nvSpPr>
          <p:cNvPr id="31771" name="Freeform 27"/>
          <p:cNvSpPr>
            <a:spLocks/>
          </p:cNvSpPr>
          <p:nvPr/>
        </p:nvSpPr>
        <p:spPr bwMode="auto">
          <a:xfrm>
            <a:off x="1185863" y="5268913"/>
            <a:ext cx="69850" cy="88900"/>
          </a:xfrm>
          <a:custGeom>
            <a:avLst/>
            <a:gdLst>
              <a:gd name="T0" fmla="*/ 2 w 44"/>
              <a:gd name="T1" fmla="*/ 9 h 56"/>
              <a:gd name="T2" fmla="*/ 6 w 44"/>
              <a:gd name="T3" fmla="*/ 10 h 56"/>
              <a:gd name="T4" fmla="*/ 9 w 44"/>
              <a:gd name="T5" fmla="*/ 10 h 56"/>
              <a:gd name="T6" fmla="*/ 12 w 44"/>
              <a:gd name="T7" fmla="*/ 12 h 56"/>
              <a:gd name="T8" fmla="*/ 15 w 44"/>
              <a:gd name="T9" fmla="*/ 13 h 56"/>
              <a:gd name="T10" fmla="*/ 18 w 44"/>
              <a:gd name="T11" fmla="*/ 16 h 56"/>
              <a:gd name="T12" fmla="*/ 21 w 44"/>
              <a:gd name="T13" fmla="*/ 18 h 56"/>
              <a:gd name="T14" fmla="*/ 24 w 44"/>
              <a:gd name="T15" fmla="*/ 20 h 56"/>
              <a:gd name="T16" fmla="*/ 27 w 44"/>
              <a:gd name="T17" fmla="*/ 23 h 56"/>
              <a:gd name="T18" fmla="*/ 28 w 44"/>
              <a:gd name="T19" fmla="*/ 28 h 56"/>
              <a:gd name="T20" fmla="*/ 31 w 44"/>
              <a:gd name="T21" fmla="*/ 31 h 56"/>
              <a:gd name="T22" fmla="*/ 32 w 44"/>
              <a:gd name="T23" fmla="*/ 35 h 56"/>
              <a:gd name="T24" fmla="*/ 34 w 44"/>
              <a:gd name="T25" fmla="*/ 40 h 56"/>
              <a:gd name="T26" fmla="*/ 34 w 44"/>
              <a:gd name="T27" fmla="*/ 44 h 56"/>
              <a:gd name="T28" fmla="*/ 35 w 44"/>
              <a:gd name="T29" fmla="*/ 49 h 56"/>
              <a:gd name="T30" fmla="*/ 35 w 44"/>
              <a:gd name="T31" fmla="*/ 53 h 56"/>
              <a:gd name="T32" fmla="*/ 44 w 44"/>
              <a:gd name="T33" fmla="*/ 56 h 56"/>
              <a:gd name="T34" fmla="*/ 44 w 44"/>
              <a:gd name="T35" fmla="*/ 50 h 56"/>
              <a:gd name="T36" fmla="*/ 44 w 44"/>
              <a:gd name="T37" fmla="*/ 44 h 56"/>
              <a:gd name="T38" fmla="*/ 43 w 44"/>
              <a:gd name="T39" fmla="*/ 40 h 56"/>
              <a:gd name="T40" fmla="*/ 41 w 44"/>
              <a:gd name="T41" fmla="*/ 34 h 56"/>
              <a:gd name="T42" fmla="*/ 40 w 44"/>
              <a:gd name="T43" fmla="*/ 29 h 56"/>
              <a:gd name="T44" fmla="*/ 37 w 44"/>
              <a:gd name="T45" fmla="*/ 25 h 56"/>
              <a:gd name="T46" fmla="*/ 34 w 44"/>
              <a:gd name="T47" fmla="*/ 20 h 56"/>
              <a:gd name="T48" fmla="*/ 32 w 44"/>
              <a:gd name="T49" fmla="*/ 16 h 56"/>
              <a:gd name="T50" fmla="*/ 28 w 44"/>
              <a:gd name="T51" fmla="*/ 13 h 56"/>
              <a:gd name="T52" fmla="*/ 25 w 44"/>
              <a:gd name="T53" fmla="*/ 10 h 56"/>
              <a:gd name="T54" fmla="*/ 22 w 44"/>
              <a:gd name="T55" fmla="*/ 7 h 56"/>
              <a:gd name="T56" fmla="*/ 18 w 44"/>
              <a:gd name="T57" fmla="*/ 4 h 56"/>
              <a:gd name="T58" fmla="*/ 13 w 44"/>
              <a:gd name="T59" fmla="*/ 3 h 56"/>
              <a:gd name="T60" fmla="*/ 9 w 44"/>
              <a:gd name="T61" fmla="*/ 1 h 56"/>
              <a:gd name="T62" fmla="*/ 5 w 44"/>
              <a:gd name="T63" fmla="*/ 0 h 56"/>
              <a:gd name="T64" fmla="*/ 0 w 4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6"/>
              <a:gd name="T101" fmla="*/ 44 w 4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6">
                <a:moveTo>
                  <a:pt x="0" y="9"/>
                </a:moveTo>
                <a:lnTo>
                  <a:pt x="2" y="9"/>
                </a:lnTo>
                <a:lnTo>
                  <a:pt x="3" y="9"/>
                </a:lnTo>
                <a:lnTo>
                  <a:pt x="6" y="10"/>
                </a:lnTo>
                <a:lnTo>
                  <a:pt x="8" y="10"/>
                </a:lnTo>
                <a:lnTo>
                  <a:pt x="9" y="10"/>
                </a:lnTo>
                <a:lnTo>
                  <a:pt x="10" y="12"/>
                </a:lnTo>
                <a:lnTo>
                  <a:pt x="12" y="12"/>
                </a:lnTo>
                <a:lnTo>
                  <a:pt x="13" y="13"/>
                </a:lnTo>
                <a:lnTo>
                  <a:pt x="15" y="13"/>
                </a:lnTo>
                <a:lnTo>
                  <a:pt x="16" y="15"/>
                </a:lnTo>
                <a:lnTo>
                  <a:pt x="18" y="16"/>
                </a:lnTo>
                <a:lnTo>
                  <a:pt x="19" y="16"/>
                </a:lnTo>
                <a:lnTo>
                  <a:pt x="21" y="18"/>
                </a:lnTo>
                <a:lnTo>
                  <a:pt x="22" y="19"/>
                </a:lnTo>
                <a:lnTo>
                  <a:pt x="24" y="20"/>
                </a:lnTo>
                <a:lnTo>
                  <a:pt x="25" y="22"/>
                </a:lnTo>
                <a:lnTo>
                  <a:pt x="27" y="23"/>
                </a:lnTo>
                <a:lnTo>
                  <a:pt x="27" y="25"/>
                </a:lnTo>
                <a:lnTo>
                  <a:pt x="28" y="28"/>
                </a:lnTo>
                <a:lnTo>
                  <a:pt x="30" y="29"/>
                </a:lnTo>
                <a:lnTo>
                  <a:pt x="31" y="31"/>
                </a:lnTo>
                <a:lnTo>
                  <a:pt x="31" y="32"/>
                </a:lnTo>
                <a:lnTo>
                  <a:pt x="32" y="35"/>
                </a:lnTo>
                <a:lnTo>
                  <a:pt x="32" y="37"/>
                </a:lnTo>
                <a:lnTo>
                  <a:pt x="34" y="40"/>
                </a:lnTo>
                <a:lnTo>
                  <a:pt x="34" y="41"/>
                </a:lnTo>
                <a:lnTo>
                  <a:pt x="34" y="44"/>
                </a:lnTo>
                <a:lnTo>
                  <a:pt x="35" y="46"/>
                </a:lnTo>
                <a:lnTo>
                  <a:pt x="35" y="49"/>
                </a:lnTo>
                <a:lnTo>
                  <a:pt x="35" y="50"/>
                </a:lnTo>
                <a:lnTo>
                  <a:pt x="35" y="53"/>
                </a:lnTo>
                <a:lnTo>
                  <a:pt x="35" y="56"/>
                </a:lnTo>
                <a:lnTo>
                  <a:pt x="44" y="56"/>
                </a:lnTo>
                <a:lnTo>
                  <a:pt x="44" y="53"/>
                </a:lnTo>
                <a:lnTo>
                  <a:pt x="44" y="50"/>
                </a:lnTo>
                <a:lnTo>
                  <a:pt x="44" y="47"/>
                </a:lnTo>
                <a:lnTo>
                  <a:pt x="44" y="44"/>
                </a:lnTo>
                <a:lnTo>
                  <a:pt x="43" y="43"/>
                </a:lnTo>
                <a:lnTo>
                  <a:pt x="43" y="40"/>
                </a:lnTo>
                <a:lnTo>
                  <a:pt x="41" y="37"/>
                </a:lnTo>
                <a:lnTo>
                  <a:pt x="41" y="34"/>
                </a:lnTo>
                <a:lnTo>
                  <a:pt x="40" y="32"/>
                </a:lnTo>
                <a:lnTo>
                  <a:pt x="40" y="29"/>
                </a:lnTo>
                <a:lnTo>
                  <a:pt x="38" y="28"/>
                </a:lnTo>
                <a:lnTo>
                  <a:pt x="37" y="25"/>
                </a:lnTo>
                <a:lnTo>
                  <a:pt x="35" y="23"/>
                </a:lnTo>
                <a:lnTo>
                  <a:pt x="34" y="20"/>
                </a:lnTo>
                <a:lnTo>
                  <a:pt x="34" y="19"/>
                </a:lnTo>
                <a:lnTo>
                  <a:pt x="32" y="16"/>
                </a:lnTo>
                <a:lnTo>
                  <a:pt x="31" y="15"/>
                </a:lnTo>
                <a:lnTo>
                  <a:pt x="28" y="13"/>
                </a:lnTo>
                <a:lnTo>
                  <a:pt x="27" y="12"/>
                </a:lnTo>
                <a:lnTo>
                  <a:pt x="25" y="10"/>
                </a:lnTo>
                <a:lnTo>
                  <a:pt x="24" y="9"/>
                </a:lnTo>
                <a:lnTo>
                  <a:pt x="22" y="7"/>
                </a:lnTo>
                <a:lnTo>
                  <a:pt x="19" y="6"/>
                </a:lnTo>
                <a:lnTo>
                  <a:pt x="18" y="4"/>
                </a:lnTo>
                <a:lnTo>
                  <a:pt x="16" y="4"/>
                </a:lnTo>
                <a:lnTo>
                  <a:pt x="13" y="3"/>
                </a:lnTo>
                <a:lnTo>
                  <a:pt x="12" y="1"/>
                </a:lnTo>
                <a:lnTo>
                  <a:pt x="9" y="1"/>
                </a:lnTo>
                <a:lnTo>
                  <a:pt x="8" y="1"/>
                </a:lnTo>
                <a:lnTo>
                  <a:pt x="5" y="0"/>
                </a:lnTo>
                <a:lnTo>
                  <a:pt x="3" y="0"/>
                </a:lnTo>
                <a:lnTo>
                  <a:pt x="0" y="0"/>
                </a:lnTo>
                <a:lnTo>
                  <a:pt x="0" y="9"/>
                </a:lnTo>
                <a:close/>
              </a:path>
            </a:pathLst>
          </a:custGeom>
          <a:solidFill>
            <a:schemeClr val="tx1"/>
          </a:solidFill>
          <a:ln w="9525">
            <a:solidFill>
              <a:schemeClr val="tx1"/>
            </a:solidFill>
            <a:round/>
            <a:headEnd/>
            <a:tailEnd/>
          </a:ln>
        </p:spPr>
        <p:txBody>
          <a:bodyPr/>
          <a:lstStyle/>
          <a:p>
            <a:endParaRPr lang="en-US"/>
          </a:p>
        </p:txBody>
      </p:sp>
      <p:sp>
        <p:nvSpPr>
          <p:cNvPr id="31772" name="Freeform 28"/>
          <p:cNvSpPr>
            <a:spLocks/>
          </p:cNvSpPr>
          <p:nvPr/>
        </p:nvSpPr>
        <p:spPr bwMode="auto">
          <a:xfrm>
            <a:off x="915988" y="5268913"/>
            <a:ext cx="269875" cy="14287"/>
          </a:xfrm>
          <a:custGeom>
            <a:avLst/>
            <a:gdLst>
              <a:gd name="T0" fmla="*/ 0 w 170"/>
              <a:gd name="T1" fmla="*/ 4 h 9"/>
              <a:gd name="T2" fmla="*/ 0 w 170"/>
              <a:gd name="T3" fmla="*/ 9 h 9"/>
              <a:gd name="T4" fmla="*/ 170 w 170"/>
              <a:gd name="T5" fmla="*/ 9 h 9"/>
              <a:gd name="T6" fmla="*/ 170 w 170"/>
              <a:gd name="T7" fmla="*/ 0 h 9"/>
              <a:gd name="T8" fmla="*/ 0 w 170"/>
              <a:gd name="T9" fmla="*/ 0 h 9"/>
              <a:gd name="T10" fmla="*/ 0 w 170"/>
              <a:gd name="T11" fmla="*/ 4 h 9"/>
              <a:gd name="T12" fmla="*/ 0 60000 65536"/>
              <a:gd name="T13" fmla="*/ 0 60000 65536"/>
              <a:gd name="T14" fmla="*/ 0 60000 65536"/>
              <a:gd name="T15" fmla="*/ 0 60000 65536"/>
              <a:gd name="T16" fmla="*/ 0 60000 65536"/>
              <a:gd name="T17" fmla="*/ 0 60000 65536"/>
              <a:gd name="T18" fmla="*/ 0 w 170"/>
              <a:gd name="T19" fmla="*/ 0 h 9"/>
              <a:gd name="T20" fmla="*/ 170 w 17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0" h="9">
                <a:moveTo>
                  <a:pt x="0" y="4"/>
                </a:moveTo>
                <a:lnTo>
                  <a:pt x="0" y="9"/>
                </a:lnTo>
                <a:lnTo>
                  <a:pt x="170" y="9"/>
                </a:lnTo>
                <a:lnTo>
                  <a:pt x="170" y="0"/>
                </a:lnTo>
                <a:lnTo>
                  <a:pt x="0" y="0"/>
                </a:lnTo>
                <a:lnTo>
                  <a:pt x="0" y="4"/>
                </a:lnTo>
                <a:close/>
              </a:path>
            </a:pathLst>
          </a:custGeom>
          <a:solidFill>
            <a:schemeClr val="tx1"/>
          </a:solidFill>
          <a:ln w="9525">
            <a:solidFill>
              <a:schemeClr val="tx1"/>
            </a:solidFill>
            <a:round/>
            <a:headEnd/>
            <a:tailEnd/>
          </a:ln>
        </p:spPr>
        <p:txBody>
          <a:bodyPr/>
          <a:lstStyle/>
          <a:p>
            <a:endParaRPr lang="en-US"/>
          </a:p>
        </p:txBody>
      </p:sp>
      <p:sp>
        <p:nvSpPr>
          <p:cNvPr id="31773" name="Line 29"/>
          <p:cNvSpPr>
            <a:spLocks noChangeShapeType="1"/>
          </p:cNvSpPr>
          <p:nvPr/>
        </p:nvSpPr>
        <p:spPr bwMode="auto">
          <a:xfrm>
            <a:off x="811213" y="5187950"/>
            <a:ext cx="34925" cy="1588"/>
          </a:xfrm>
          <a:prstGeom prst="line">
            <a:avLst/>
          </a:prstGeom>
          <a:noFill/>
          <a:ln w="0">
            <a:solidFill>
              <a:schemeClr val="tx1"/>
            </a:solidFill>
            <a:round/>
            <a:headEnd/>
            <a:tailEnd/>
          </a:ln>
        </p:spPr>
        <p:txBody>
          <a:bodyPr/>
          <a:lstStyle/>
          <a:p>
            <a:endParaRPr lang="en-GB"/>
          </a:p>
        </p:txBody>
      </p:sp>
      <p:sp>
        <p:nvSpPr>
          <p:cNvPr id="31774" name="Line 30"/>
          <p:cNvSpPr>
            <a:spLocks noChangeShapeType="1"/>
          </p:cNvSpPr>
          <p:nvPr/>
        </p:nvSpPr>
        <p:spPr bwMode="auto">
          <a:xfrm>
            <a:off x="915988" y="5187950"/>
            <a:ext cx="6350" cy="1588"/>
          </a:xfrm>
          <a:prstGeom prst="line">
            <a:avLst/>
          </a:prstGeom>
          <a:noFill/>
          <a:ln w="0">
            <a:solidFill>
              <a:schemeClr val="tx1"/>
            </a:solidFill>
            <a:round/>
            <a:headEnd/>
            <a:tailEnd/>
          </a:ln>
        </p:spPr>
        <p:txBody>
          <a:bodyPr/>
          <a:lstStyle/>
          <a:p>
            <a:endParaRPr lang="en-GB"/>
          </a:p>
        </p:txBody>
      </p:sp>
      <p:sp>
        <p:nvSpPr>
          <p:cNvPr id="31775" name="Line 31"/>
          <p:cNvSpPr>
            <a:spLocks noChangeShapeType="1"/>
          </p:cNvSpPr>
          <p:nvPr/>
        </p:nvSpPr>
        <p:spPr bwMode="auto">
          <a:xfrm>
            <a:off x="992188" y="5187950"/>
            <a:ext cx="34925" cy="1588"/>
          </a:xfrm>
          <a:prstGeom prst="line">
            <a:avLst/>
          </a:prstGeom>
          <a:noFill/>
          <a:ln w="0">
            <a:solidFill>
              <a:schemeClr val="tx1"/>
            </a:solidFill>
            <a:round/>
            <a:headEnd/>
            <a:tailEnd/>
          </a:ln>
        </p:spPr>
        <p:txBody>
          <a:bodyPr/>
          <a:lstStyle/>
          <a:p>
            <a:endParaRPr lang="en-GB"/>
          </a:p>
        </p:txBody>
      </p:sp>
      <p:sp>
        <p:nvSpPr>
          <p:cNvPr id="31776" name="Line 32"/>
          <p:cNvSpPr>
            <a:spLocks noChangeShapeType="1"/>
          </p:cNvSpPr>
          <p:nvPr/>
        </p:nvSpPr>
        <p:spPr bwMode="auto">
          <a:xfrm>
            <a:off x="1096963" y="5187950"/>
            <a:ext cx="7937" cy="1588"/>
          </a:xfrm>
          <a:prstGeom prst="line">
            <a:avLst/>
          </a:prstGeom>
          <a:noFill/>
          <a:ln w="0">
            <a:solidFill>
              <a:schemeClr val="tx1"/>
            </a:solidFill>
            <a:round/>
            <a:headEnd/>
            <a:tailEnd/>
          </a:ln>
        </p:spPr>
        <p:txBody>
          <a:bodyPr/>
          <a:lstStyle/>
          <a:p>
            <a:endParaRPr lang="en-GB"/>
          </a:p>
        </p:txBody>
      </p:sp>
      <p:sp>
        <p:nvSpPr>
          <p:cNvPr id="31777" name="Line 33"/>
          <p:cNvSpPr>
            <a:spLocks noChangeShapeType="1"/>
          </p:cNvSpPr>
          <p:nvPr/>
        </p:nvSpPr>
        <p:spPr bwMode="auto">
          <a:xfrm>
            <a:off x="1174750" y="5187950"/>
            <a:ext cx="34925" cy="1588"/>
          </a:xfrm>
          <a:prstGeom prst="line">
            <a:avLst/>
          </a:prstGeom>
          <a:noFill/>
          <a:ln w="0">
            <a:solidFill>
              <a:schemeClr val="tx1"/>
            </a:solidFill>
            <a:round/>
            <a:headEnd/>
            <a:tailEnd/>
          </a:ln>
        </p:spPr>
        <p:txBody>
          <a:bodyPr/>
          <a:lstStyle/>
          <a:p>
            <a:endParaRPr lang="en-GB"/>
          </a:p>
        </p:txBody>
      </p:sp>
      <p:sp>
        <p:nvSpPr>
          <p:cNvPr id="31778" name="Line 34"/>
          <p:cNvSpPr>
            <a:spLocks noChangeShapeType="1"/>
          </p:cNvSpPr>
          <p:nvPr/>
        </p:nvSpPr>
        <p:spPr bwMode="auto">
          <a:xfrm>
            <a:off x="1279525" y="5187950"/>
            <a:ext cx="6350" cy="1588"/>
          </a:xfrm>
          <a:prstGeom prst="line">
            <a:avLst/>
          </a:prstGeom>
          <a:noFill/>
          <a:ln w="0">
            <a:solidFill>
              <a:schemeClr val="tx1"/>
            </a:solidFill>
            <a:round/>
            <a:headEnd/>
            <a:tailEnd/>
          </a:ln>
        </p:spPr>
        <p:txBody>
          <a:bodyPr/>
          <a:lstStyle/>
          <a:p>
            <a:endParaRPr lang="en-GB"/>
          </a:p>
        </p:txBody>
      </p:sp>
      <p:sp>
        <p:nvSpPr>
          <p:cNvPr id="31779" name="Line 35"/>
          <p:cNvSpPr>
            <a:spLocks noChangeShapeType="1"/>
          </p:cNvSpPr>
          <p:nvPr/>
        </p:nvSpPr>
        <p:spPr bwMode="auto">
          <a:xfrm>
            <a:off x="1355725" y="5187950"/>
            <a:ext cx="34925" cy="1588"/>
          </a:xfrm>
          <a:prstGeom prst="line">
            <a:avLst/>
          </a:prstGeom>
          <a:noFill/>
          <a:ln w="0">
            <a:solidFill>
              <a:schemeClr val="tx1"/>
            </a:solidFill>
            <a:round/>
            <a:headEnd/>
            <a:tailEnd/>
          </a:ln>
        </p:spPr>
        <p:txBody>
          <a:bodyPr/>
          <a:lstStyle/>
          <a:p>
            <a:endParaRPr lang="en-GB"/>
          </a:p>
        </p:txBody>
      </p:sp>
      <p:sp>
        <p:nvSpPr>
          <p:cNvPr id="31780" name="Line 36"/>
          <p:cNvSpPr>
            <a:spLocks noChangeShapeType="1"/>
          </p:cNvSpPr>
          <p:nvPr/>
        </p:nvSpPr>
        <p:spPr bwMode="auto">
          <a:xfrm>
            <a:off x="1460500" y="5187950"/>
            <a:ext cx="7938" cy="1588"/>
          </a:xfrm>
          <a:prstGeom prst="line">
            <a:avLst/>
          </a:prstGeom>
          <a:noFill/>
          <a:ln w="0">
            <a:solidFill>
              <a:schemeClr val="tx1"/>
            </a:solidFill>
            <a:round/>
            <a:headEnd/>
            <a:tailEnd/>
          </a:ln>
        </p:spPr>
        <p:txBody>
          <a:bodyPr/>
          <a:lstStyle/>
          <a:p>
            <a:endParaRPr lang="en-GB"/>
          </a:p>
        </p:txBody>
      </p:sp>
      <p:sp>
        <p:nvSpPr>
          <p:cNvPr id="31781" name="Line 37"/>
          <p:cNvSpPr>
            <a:spLocks noChangeShapeType="1"/>
          </p:cNvSpPr>
          <p:nvPr/>
        </p:nvSpPr>
        <p:spPr bwMode="auto">
          <a:xfrm>
            <a:off x="1538288" y="5187950"/>
            <a:ext cx="34925" cy="1588"/>
          </a:xfrm>
          <a:prstGeom prst="line">
            <a:avLst/>
          </a:prstGeom>
          <a:noFill/>
          <a:ln w="0">
            <a:solidFill>
              <a:schemeClr val="tx1"/>
            </a:solidFill>
            <a:round/>
            <a:headEnd/>
            <a:tailEnd/>
          </a:ln>
        </p:spPr>
        <p:txBody>
          <a:bodyPr/>
          <a:lstStyle/>
          <a:p>
            <a:endParaRPr lang="en-GB"/>
          </a:p>
        </p:txBody>
      </p:sp>
      <p:sp>
        <p:nvSpPr>
          <p:cNvPr id="31782" name="Line 38"/>
          <p:cNvSpPr>
            <a:spLocks noChangeShapeType="1"/>
          </p:cNvSpPr>
          <p:nvPr/>
        </p:nvSpPr>
        <p:spPr bwMode="auto">
          <a:xfrm>
            <a:off x="1643063" y="5187950"/>
            <a:ext cx="6350" cy="1588"/>
          </a:xfrm>
          <a:prstGeom prst="line">
            <a:avLst/>
          </a:prstGeom>
          <a:noFill/>
          <a:ln w="0">
            <a:solidFill>
              <a:schemeClr val="tx1"/>
            </a:solidFill>
            <a:round/>
            <a:headEnd/>
            <a:tailEnd/>
          </a:ln>
        </p:spPr>
        <p:txBody>
          <a:bodyPr/>
          <a:lstStyle/>
          <a:p>
            <a:endParaRPr lang="en-GB"/>
          </a:p>
        </p:txBody>
      </p:sp>
      <p:sp>
        <p:nvSpPr>
          <p:cNvPr id="31783" name="Line 39"/>
          <p:cNvSpPr>
            <a:spLocks noChangeShapeType="1"/>
          </p:cNvSpPr>
          <p:nvPr/>
        </p:nvSpPr>
        <p:spPr bwMode="auto">
          <a:xfrm>
            <a:off x="1719263" y="5187950"/>
            <a:ext cx="34925" cy="1588"/>
          </a:xfrm>
          <a:prstGeom prst="line">
            <a:avLst/>
          </a:prstGeom>
          <a:noFill/>
          <a:ln w="0">
            <a:solidFill>
              <a:schemeClr val="tx1"/>
            </a:solidFill>
            <a:round/>
            <a:headEnd/>
            <a:tailEnd/>
          </a:ln>
        </p:spPr>
        <p:txBody>
          <a:bodyPr/>
          <a:lstStyle/>
          <a:p>
            <a:endParaRPr lang="en-GB"/>
          </a:p>
        </p:txBody>
      </p:sp>
      <p:sp>
        <p:nvSpPr>
          <p:cNvPr id="31784" name="Line 40"/>
          <p:cNvSpPr>
            <a:spLocks noChangeShapeType="1"/>
          </p:cNvSpPr>
          <p:nvPr/>
        </p:nvSpPr>
        <p:spPr bwMode="auto">
          <a:xfrm>
            <a:off x="1824038" y="5187950"/>
            <a:ext cx="7937" cy="1588"/>
          </a:xfrm>
          <a:prstGeom prst="line">
            <a:avLst/>
          </a:prstGeom>
          <a:noFill/>
          <a:ln w="0">
            <a:solidFill>
              <a:schemeClr val="tx1"/>
            </a:solidFill>
            <a:round/>
            <a:headEnd/>
            <a:tailEnd/>
          </a:ln>
        </p:spPr>
        <p:txBody>
          <a:bodyPr/>
          <a:lstStyle/>
          <a:p>
            <a:endParaRPr lang="en-GB"/>
          </a:p>
        </p:txBody>
      </p:sp>
      <p:sp>
        <p:nvSpPr>
          <p:cNvPr id="31785" name="Line 41"/>
          <p:cNvSpPr>
            <a:spLocks noChangeShapeType="1"/>
          </p:cNvSpPr>
          <p:nvPr/>
        </p:nvSpPr>
        <p:spPr bwMode="auto">
          <a:xfrm>
            <a:off x="1901825" y="5187950"/>
            <a:ext cx="34925" cy="1588"/>
          </a:xfrm>
          <a:prstGeom prst="line">
            <a:avLst/>
          </a:prstGeom>
          <a:noFill/>
          <a:ln w="0">
            <a:solidFill>
              <a:schemeClr val="tx1"/>
            </a:solidFill>
            <a:round/>
            <a:headEnd/>
            <a:tailEnd/>
          </a:ln>
        </p:spPr>
        <p:txBody>
          <a:bodyPr/>
          <a:lstStyle/>
          <a:p>
            <a:endParaRPr lang="en-GB"/>
          </a:p>
        </p:txBody>
      </p:sp>
      <p:sp>
        <p:nvSpPr>
          <p:cNvPr id="31786" name="Line 42"/>
          <p:cNvSpPr>
            <a:spLocks noChangeShapeType="1"/>
          </p:cNvSpPr>
          <p:nvPr/>
        </p:nvSpPr>
        <p:spPr bwMode="auto">
          <a:xfrm>
            <a:off x="2006600" y="5187950"/>
            <a:ext cx="6350" cy="1588"/>
          </a:xfrm>
          <a:prstGeom prst="line">
            <a:avLst/>
          </a:prstGeom>
          <a:noFill/>
          <a:ln w="0">
            <a:solidFill>
              <a:schemeClr val="tx1"/>
            </a:solidFill>
            <a:round/>
            <a:headEnd/>
            <a:tailEnd/>
          </a:ln>
        </p:spPr>
        <p:txBody>
          <a:bodyPr/>
          <a:lstStyle/>
          <a:p>
            <a:endParaRPr lang="en-GB"/>
          </a:p>
        </p:txBody>
      </p:sp>
      <p:sp>
        <p:nvSpPr>
          <p:cNvPr id="31787" name="Line 43"/>
          <p:cNvSpPr>
            <a:spLocks noChangeShapeType="1"/>
          </p:cNvSpPr>
          <p:nvPr/>
        </p:nvSpPr>
        <p:spPr bwMode="auto">
          <a:xfrm>
            <a:off x="2082800" y="5187950"/>
            <a:ext cx="34925" cy="1588"/>
          </a:xfrm>
          <a:prstGeom prst="line">
            <a:avLst/>
          </a:prstGeom>
          <a:noFill/>
          <a:ln w="0">
            <a:solidFill>
              <a:schemeClr val="tx1"/>
            </a:solidFill>
            <a:round/>
            <a:headEnd/>
            <a:tailEnd/>
          </a:ln>
        </p:spPr>
        <p:txBody>
          <a:bodyPr/>
          <a:lstStyle/>
          <a:p>
            <a:endParaRPr lang="en-GB"/>
          </a:p>
        </p:txBody>
      </p:sp>
      <p:sp>
        <p:nvSpPr>
          <p:cNvPr id="31788" name="Line 44"/>
          <p:cNvSpPr>
            <a:spLocks noChangeShapeType="1"/>
          </p:cNvSpPr>
          <p:nvPr/>
        </p:nvSpPr>
        <p:spPr bwMode="auto">
          <a:xfrm>
            <a:off x="2187575" y="5187950"/>
            <a:ext cx="6350" cy="1588"/>
          </a:xfrm>
          <a:prstGeom prst="line">
            <a:avLst/>
          </a:prstGeom>
          <a:noFill/>
          <a:ln w="0">
            <a:solidFill>
              <a:schemeClr val="tx1"/>
            </a:solidFill>
            <a:round/>
            <a:headEnd/>
            <a:tailEnd/>
          </a:ln>
        </p:spPr>
        <p:txBody>
          <a:bodyPr/>
          <a:lstStyle/>
          <a:p>
            <a:endParaRPr lang="en-GB"/>
          </a:p>
        </p:txBody>
      </p:sp>
      <p:sp>
        <p:nvSpPr>
          <p:cNvPr id="31789" name="Line 45"/>
          <p:cNvSpPr>
            <a:spLocks noChangeShapeType="1"/>
          </p:cNvSpPr>
          <p:nvPr/>
        </p:nvSpPr>
        <p:spPr bwMode="auto">
          <a:xfrm>
            <a:off x="2265363" y="5187950"/>
            <a:ext cx="34925" cy="1588"/>
          </a:xfrm>
          <a:prstGeom prst="line">
            <a:avLst/>
          </a:prstGeom>
          <a:noFill/>
          <a:ln w="0">
            <a:solidFill>
              <a:schemeClr val="tx1"/>
            </a:solidFill>
            <a:round/>
            <a:headEnd/>
            <a:tailEnd/>
          </a:ln>
        </p:spPr>
        <p:txBody>
          <a:bodyPr/>
          <a:lstStyle/>
          <a:p>
            <a:endParaRPr lang="en-GB"/>
          </a:p>
        </p:txBody>
      </p:sp>
      <p:sp>
        <p:nvSpPr>
          <p:cNvPr id="31790" name="Line 46"/>
          <p:cNvSpPr>
            <a:spLocks noChangeShapeType="1"/>
          </p:cNvSpPr>
          <p:nvPr/>
        </p:nvSpPr>
        <p:spPr bwMode="auto">
          <a:xfrm>
            <a:off x="2370138" y="5187950"/>
            <a:ext cx="6350" cy="1588"/>
          </a:xfrm>
          <a:prstGeom prst="line">
            <a:avLst/>
          </a:prstGeom>
          <a:noFill/>
          <a:ln w="0">
            <a:solidFill>
              <a:schemeClr val="tx1"/>
            </a:solidFill>
            <a:round/>
            <a:headEnd/>
            <a:tailEnd/>
          </a:ln>
        </p:spPr>
        <p:txBody>
          <a:bodyPr/>
          <a:lstStyle/>
          <a:p>
            <a:endParaRPr lang="en-GB"/>
          </a:p>
        </p:txBody>
      </p:sp>
      <p:sp>
        <p:nvSpPr>
          <p:cNvPr id="31791" name="Line 47"/>
          <p:cNvSpPr>
            <a:spLocks noChangeShapeType="1"/>
          </p:cNvSpPr>
          <p:nvPr/>
        </p:nvSpPr>
        <p:spPr bwMode="auto">
          <a:xfrm>
            <a:off x="2446338" y="5187950"/>
            <a:ext cx="34925" cy="1588"/>
          </a:xfrm>
          <a:prstGeom prst="line">
            <a:avLst/>
          </a:prstGeom>
          <a:noFill/>
          <a:ln w="0">
            <a:solidFill>
              <a:schemeClr val="tx1"/>
            </a:solidFill>
            <a:round/>
            <a:headEnd/>
            <a:tailEnd/>
          </a:ln>
        </p:spPr>
        <p:txBody>
          <a:bodyPr/>
          <a:lstStyle/>
          <a:p>
            <a:endParaRPr lang="en-GB"/>
          </a:p>
        </p:txBody>
      </p:sp>
      <p:sp>
        <p:nvSpPr>
          <p:cNvPr id="31792" name="Line 48"/>
          <p:cNvSpPr>
            <a:spLocks noChangeShapeType="1"/>
          </p:cNvSpPr>
          <p:nvPr/>
        </p:nvSpPr>
        <p:spPr bwMode="auto">
          <a:xfrm>
            <a:off x="2551113" y="5187950"/>
            <a:ext cx="6350" cy="1588"/>
          </a:xfrm>
          <a:prstGeom prst="line">
            <a:avLst/>
          </a:prstGeom>
          <a:noFill/>
          <a:ln w="0">
            <a:solidFill>
              <a:schemeClr val="tx1"/>
            </a:solidFill>
            <a:round/>
            <a:headEnd/>
            <a:tailEnd/>
          </a:ln>
        </p:spPr>
        <p:txBody>
          <a:bodyPr/>
          <a:lstStyle/>
          <a:p>
            <a:endParaRPr lang="en-GB"/>
          </a:p>
        </p:txBody>
      </p:sp>
      <p:sp>
        <p:nvSpPr>
          <p:cNvPr id="31793" name="Line 49"/>
          <p:cNvSpPr>
            <a:spLocks noChangeShapeType="1"/>
          </p:cNvSpPr>
          <p:nvPr/>
        </p:nvSpPr>
        <p:spPr bwMode="auto">
          <a:xfrm>
            <a:off x="2627313" y="5187950"/>
            <a:ext cx="34925" cy="1588"/>
          </a:xfrm>
          <a:prstGeom prst="line">
            <a:avLst/>
          </a:prstGeom>
          <a:noFill/>
          <a:ln w="0">
            <a:solidFill>
              <a:schemeClr val="tx1"/>
            </a:solidFill>
            <a:round/>
            <a:headEnd/>
            <a:tailEnd/>
          </a:ln>
        </p:spPr>
        <p:txBody>
          <a:bodyPr/>
          <a:lstStyle/>
          <a:p>
            <a:endParaRPr lang="en-GB"/>
          </a:p>
        </p:txBody>
      </p:sp>
      <p:sp>
        <p:nvSpPr>
          <p:cNvPr id="31794" name="Line 50"/>
          <p:cNvSpPr>
            <a:spLocks noChangeShapeType="1"/>
          </p:cNvSpPr>
          <p:nvPr/>
        </p:nvSpPr>
        <p:spPr bwMode="auto">
          <a:xfrm>
            <a:off x="2732088" y="5187950"/>
            <a:ext cx="7937" cy="1588"/>
          </a:xfrm>
          <a:prstGeom prst="line">
            <a:avLst/>
          </a:prstGeom>
          <a:noFill/>
          <a:ln w="0">
            <a:solidFill>
              <a:schemeClr val="tx1"/>
            </a:solidFill>
            <a:round/>
            <a:headEnd/>
            <a:tailEnd/>
          </a:ln>
        </p:spPr>
        <p:txBody>
          <a:bodyPr/>
          <a:lstStyle/>
          <a:p>
            <a:endParaRPr lang="en-GB"/>
          </a:p>
        </p:txBody>
      </p:sp>
      <p:sp>
        <p:nvSpPr>
          <p:cNvPr id="31795" name="Line 51"/>
          <p:cNvSpPr>
            <a:spLocks noChangeShapeType="1"/>
          </p:cNvSpPr>
          <p:nvPr/>
        </p:nvSpPr>
        <p:spPr bwMode="auto">
          <a:xfrm>
            <a:off x="2809875" y="5187950"/>
            <a:ext cx="34925" cy="1588"/>
          </a:xfrm>
          <a:prstGeom prst="line">
            <a:avLst/>
          </a:prstGeom>
          <a:noFill/>
          <a:ln w="0">
            <a:solidFill>
              <a:schemeClr val="tx1"/>
            </a:solidFill>
            <a:round/>
            <a:headEnd/>
            <a:tailEnd/>
          </a:ln>
        </p:spPr>
        <p:txBody>
          <a:bodyPr/>
          <a:lstStyle/>
          <a:p>
            <a:endParaRPr lang="en-GB"/>
          </a:p>
        </p:txBody>
      </p:sp>
      <p:sp>
        <p:nvSpPr>
          <p:cNvPr id="31796" name="Line 52"/>
          <p:cNvSpPr>
            <a:spLocks noChangeShapeType="1"/>
          </p:cNvSpPr>
          <p:nvPr/>
        </p:nvSpPr>
        <p:spPr bwMode="auto">
          <a:xfrm>
            <a:off x="2914650" y="5187950"/>
            <a:ext cx="6350" cy="1588"/>
          </a:xfrm>
          <a:prstGeom prst="line">
            <a:avLst/>
          </a:prstGeom>
          <a:noFill/>
          <a:ln w="0">
            <a:solidFill>
              <a:schemeClr val="tx1"/>
            </a:solidFill>
            <a:round/>
            <a:headEnd/>
            <a:tailEnd/>
          </a:ln>
        </p:spPr>
        <p:txBody>
          <a:bodyPr/>
          <a:lstStyle/>
          <a:p>
            <a:endParaRPr lang="en-GB"/>
          </a:p>
        </p:txBody>
      </p:sp>
      <p:sp>
        <p:nvSpPr>
          <p:cNvPr id="31797" name="Line 53"/>
          <p:cNvSpPr>
            <a:spLocks noChangeShapeType="1"/>
          </p:cNvSpPr>
          <p:nvPr/>
        </p:nvSpPr>
        <p:spPr bwMode="auto">
          <a:xfrm>
            <a:off x="2994025" y="5187950"/>
            <a:ext cx="34925" cy="1588"/>
          </a:xfrm>
          <a:prstGeom prst="line">
            <a:avLst/>
          </a:prstGeom>
          <a:noFill/>
          <a:ln w="0">
            <a:solidFill>
              <a:schemeClr val="tx1"/>
            </a:solidFill>
            <a:round/>
            <a:headEnd/>
            <a:tailEnd/>
          </a:ln>
        </p:spPr>
        <p:txBody>
          <a:bodyPr/>
          <a:lstStyle/>
          <a:p>
            <a:endParaRPr lang="en-GB"/>
          </a:p>
        </p:txBody>
      </p:sp>
      <p:sp>
        <p:nvSpPr>
          <p:cNvPr id="31798" name="Line 54"/>
          <p:cNvSpPr>
            <a:spLocks noChangeShapeType="1"/>
          </p:cNvSpPr>
          <p:nvPr/>
        </p:nvSpPr>
        <p:spPr bwMode="auto">
          <a:xfrm>
            <a:off x="3098800" y="5187950"/>
            <a:ext cx="6350" cy="1588"/>
          </a:xfrm>
          <a:prstGeom prst="line">
            <a:avLst/>
          </a:prstGeom>
          <a:noFill/>
          <a:ln w="0">
            <a:solidFill>
              <a:schemeClr val="tx1"/>
            </a:solidFill>
            <a:round/>
            <a:headEnd/>
            <a:tailEnd/>
          </a:ln>
        </p:spPr>
        <p:txBody>
          <a:bodyPr/>
          <a:lstStyle/>
          <a:p>
            <a:endParaRPr lang="en-GB"/>
          </a:p>
        </p:txBody>
      </p:sp>
      <p:sp>
        <p:nvSpPr>
          <p:cNvPr id="31799" name="Line 55"/>
          <p:cNvSpPr>
            <a:spLocks noChangeShapeType="1"/>
          </p:cNvSpPr>
          <p:nvPr/>
        </p:nvSpPr>
        <p:spPr bwMode="auto">
          <a:xfrm>
            <a:off x="3175000" y="5187950"/>
            <a:ext cx="34925" cy="1588"/>
          </a:xfrm>
          <a:prstGeom prst="line">
            <a:avLst/>
          </a:prstGeom>
          <a:noFill/>
          <a:ln w="0">
            <a:solidFill>
              <a:schemeClr val="tx1"/>
            </a:solidFill>
            <a:round/>
            <a:headEnd/>
            <a:tailEnd/>
          </a:ln>
        </p:spPr>
        <p:txBody>
          <a:bodyPr/>
          <a:lstStyle/>
          <a:p>
            <a:endParaRPr lang="en-GB"/>
          </a:p>
        </p:txBody>
      </p:sp>
      <p:sp>
        <p:nvSpPr>
          <p:cNvPr id="31800" name="Line 56"/>
          <p:cNvSpPr>
            <a:spLocks noChangeShapeType="1"/>
          </p:cNvSpPr>
          <p:nvPr/>
        </p:nvSpPr>
        <p:spPr bwMode="auto">
          <a:xfrm>
            <a:off x="3279775" y="5187950"/>
            <a:ext cx="7938" cy="1588"/>
          </a:xfrm>
          <a:prstGeom prst="line">
            <a:avLst/>
          </a:prstGeom>
          <a:noFill/>
          <a:ln w="0">
            <a:solidFill>
              <a:schemeClr val="tx1"/>
            </a:solidFill>
            <a:round/>
            <a:headEnd/>
            <a:tailEnd/>
          </a:ln>
        </p:spPr>
        <p:txBody>
          <a:bodyPr/>
          <a:lstStyle/>
          <a:p>
            <a:endParaRPr lang="en-GB"/>
          </a:p>
        </p:txBody>
      </p:sp>
      <p:sp>
        <p:nvSpPr>
          <p:cNvPr id="31801" name="Line 57"/>
          <p:cNvSpPr>
            <a:spLocks noChangeShapeType="1"/>
          </p:cNvSpPr>
          <p:nvPr/>
        </p:nvSpPr>
        <p:spPr bwMode="auto">
          <a:xfrm>
            <a:off x="3357563" y="5187950"/>
            <a:ext cx="34925" cy="1588"/>
          </a:xfrm>
          <a:prstGeom prst="line">
            <a:avLst/>
          </a:prstGeom>
          <a:noFill/>
          <a:ln w="0">
            <a:solidFill>
              <a:schemeClr val="tx1"/>
            </a:solidFill>
            <a:round/>
            <a:headEnd/>
            <a:tailEnd/>
          </a:ln>
        </p:spPr>
        <p:txBody>
          <a:bodyPr/>
          <a:lstStyle/>
          <a:p>
            <a:endParaRPr lang="en-GB"/>
          </a:p>
        </p:txBody>
      </p:sp>
      <p:sp>
        <p:nvSpPr>
          <p:cNvPr id="31802" name="Line 58"/>
          <p:cNvSpPr>
            <a:spLocks noChangeShapeType="1"/>
          </p:cNvSpPr>
          <p:nvPr/>
        </p:nvSpPr>
        <p:spPr bwMode="auto">
          <a:xfrm>
            <a:off x="3462338" y="5187950"/>
            <a:ext cx="6350" cy="1588"/>
          </a:xfrm>
          <a:prstGeom prst="line">
            <a:avLst/>
          </a:prstGeom>
          <a:noFill/>
          <a:ln w="0">
            <a:solidFill>
              <a:schemeClr val="tx1"/>
            </a:solidFill>
            <a:round/>
            <a:headEnd/>
            <a:tailEnd/>
          </a:ln>
        </p:spPr>
        <p:txBody>
          <a:bodyPr/>
          <a:lstStyle/>
          <a:p>
            <a:endParaRPr lang="en-GB"/>
          </a:p>
        </p:txBody>
      </p:sp>
      <p:sp>
        <p:nvSpPr>
          <p:cNvPr id="31803" name="Line 59"/>
          <p:cNvSpPr>
            <a:spLocks noChangeShapeType="1"/>
          </p:cNvSpPr>
          <p:nvPr/>
        </p:nvSpPr>
        <p:spPr bwMode="auto">
          <a:xfrm>
            <a:off x="3538538" y="5187950"/>
            <a:ext cx="34925" cy="1588"/>
          </a:xfrm>
          <a:prstGeom prst="line">
            <a:avLst/>
          </a:prstGeom>
          <a:noFill/>
          <a:ln w="0">
            <a:solidFill>
              <a:schemeClr val="tx1"/>
            </a:solidFill>
            <a:round/>
            <a:headEnd/>
            <a:tailEnd/>
          </a:ln>
        </p:spPr>
        <p:txBody>
          <a:bodyPr/>
          <a:lstStyle/>
          <a:p>
            <a:endParaRPr lang="en-GB"/>
          </a:p>
        </p:txBody>
      </p:sp>
      <p:sp>
        <p:nvSpPr>
          <p:cNvPr id="31804" name="Line 60"/>
          <p:cNvSpPr>
            <a:spLocks noChangeShapeType="1"/>
          </p:cNvSpPr>
          <p:nvPr/>
        </p:nvSpPr>
        <p:spPr bwMode="auto">
          <a:xfrm>
            <a:off x="3643313" y="5187950"/>
            <a:ext cx="7937" cy="1588"/>
          </a:xfrm>
          <a:prstGeom prst="line">
            <a:avLst/>
          </a:prstGeom>
          <a:noFill/>
          <a:ln w="0">
            <a:solidFill>
              <a:schemeClr val="tx1"/>
            </a:solidFill>
            <a:round/>
            <a:headEnd/>
            <a:tailEnd/>
          </a:ln>
        </p:spPr>
        <p:txBody>
          <a:bodyPr/>
          <a:lstStyle/>
          <a:p>
            <a:endParaRPr lang="en-GB"/>
          </a:p>
        </p:txBody>
      </p:sp>
      <p:sp>
        <p:nvSpPr>
          <p:cNvPr id="31805" name="Line 61"/>
          <p:cNvSpPr>
            <a:spLocks noChangeShapeType="1"/>
          </p:cNvSpPr>
          <p:nvPr/>
        </p:nvSpPr>
        <p:spPr bwMode="auto">
          <a:xfrm>
            <a:off x="3721100" y="5187950"/>
            <a:ext cx="34925" cy="1588"/>
          </a:xfrm>
          <a:prstGeom prst="line">
            <a:avLst/>
          </a:prstGeom>
          <a:noFill/>
          <a:ln w="0">
            <a:solidFill>
              <a:schemeClr val="tx1"/>
            </a:solidFill>
            <a:round/>
            <a:headEnd/>
            <a:tailEnd/>
          </a:ln>
        </p:spPr>
        <p:txBody>
          <a:bodyPr/>
          <a:lstStyle/>
          <a:p>
            <a:endParaRPr lang="en-GB"/>
          </a:p>
        </p:txBody>
      </p:sp>
      <p:sp>
        <p:nvSpPr>
          <p:cNvPr id="31806" name="Line 62"/>
          <p:cNvSpPr>
            <a:spLocks noChangeShapeType="1"/>
          </p:cNvSpPr>
          <p:nvPr/>
        </p:nvSpPr>
        <p:spPr bwMode="auto">
          <a:xfrm>
            <a:off x="3825875" y="5187950"/>
            <a:ext cx="6350" cy="1588"/>
          </a:xfrm>
          <a:prstGeom prst="line">
            <a:avLst/>
          </a:prstGeom>
          <a:noFill/>
          <a:ln w="0">
            <a:solidFill>
              <a:schemeClr val="tx1"/>
            </a:solidFill>
            <a:round/>
            <a:headEnd/>
            <a:tailEnd/>
          </a:ln>
        </p:spPr>
        <p:txBody>
          <a:bodyPr/>
          <a:lstStyle/>
          <a:p>
            <a:endParaRPr lang="en-GB"/>
          </a:p>
        </p:txBody>
      </p:sp>
      <p:sp>
        <p:nvSpPr>
          <p:cNvPr id="31807" name="Line 63"/>
          <p:cNvSpPr>
            <a:spLocks noChangeShapeType="1"/>
          </p:cNvSpPr>
          <p:nvPr/>
        </p:nvSpPr>
        <p:spPr bwMode="auto">
          <a:xfrm>
            <a:off x="3902075" y="5187950"/>
            <a:ext cx="34925" cy="1588"/>
          </a:xfrm>
          <a:prstGeom prst="line">
            <a:avLst/>
          </a:prstGeom>
          <a:noFill/>
          <a:ln w="0">
            <a:solidFill>
              <a:schemeClr val="tx1"/>
            </a:solidFill>
            <a:round/>
            <a:headEnd/>
            <a:tailEnd/>
          </a:ln>
        </p:spPr>
        <p:txBody>
          <a:bodyPr/>
          <a:lstStyle/>
          <a:p>
            <a:endParaRPr lang="en-GB"/>
          </a:p>
        </p:txBody>
      </p:sp>
      <p:sp>
        <p:nvSpPr>
          <p:cNvPr id="31808" name="Line 64"/>
          <p:cNvSpPr>
            <a:spLocks noChangeShapeType="1"/>
          </p:cNvSpPr>
          <p:nvPr/>
        </p:nvSpPr>
        <p:spPr bwMode="auto">
          <a:xfrm>
            <a:off x="4006850" y="5187950"/>
            <a:ext cx="6350" cy="1588"/>
          </a:xfrm>
          <a:prstGeom prst="line">
            <a:avLst/>
          </a:prstGeom>
          <a:noFill/>
          <a:ln w="0">
            <a:solidFill>
              <a:schemeClr val="tx1"/>
            </a:solidFill>
            <a:round/>
            <a:headEnd/>
            <a:tailEnd/>
          </a:ln>
        </p:spPr>
        <p:txBody>
          <a:bodyPr/>
          <a:lstStyle/>
          <a:p>
            <a:endParaRPr lang="en-GB"/>
          </a:p>
        </p:txBody>
      </p:sp>
      <p:sp>
        <p:nvSpPr>
          <p:cNvPr id="31809" name="Line 65"/>
          <p:cNvSpPr>
            <a:spLocks noChangeShapeType="1"/>
          </p:cNvSpPr>
          <p:nvPr/>
        </p:nvSpPr>
        <p:spPr bwMode="auto">
          <a:xfrm>
            <a:off x="4083050" y="5187950"/>
            <a:ext cx="34925" cy="1588"/>
          </a:xfrm>
          <a:prstGeom prst="line">
            <a:avLst/>
          </a:prstGeom>
          <a:noFill/>
          <a:ln w="0">
            <a:solidFill>
              <a:schemeClr val="tx1"/>
            </a:solidFill>
            <a:round/>
            <a:headEnd/>
            <a:tailEnd/>
          </a:ln>
        </p:spPr>
        <p:txBody>
          <a:bodyPr/>
          <a:lstStyle/>
          <a:p>
            <a:endParaRPr lang="en-GB"/>
          </a:p>
        </p:txBody>
      </p:sp>
      <p:sp>
        <p:nvSpPr>
          <p:cNvPr id="31810" name="Line 66"/>
          <p:cNvSpPr>
            <a:spLocks noChangeShapeType="1"/>
          </p:cNvSpPr>
          <p:nvPr/>
        </p:nvSpPr>
        <p:spPr bwMode="auto">
          <a:xfrm>
            <a:off x="4187825" y="5187950"/>
            <a:ext cx="7938" cy="1588"/>
          </a:xfrm>
          <a:prstGeom prst="line">
            <a:avLst/>
          </a:prstGeom>
          <a:noFill/>
          <a:ln w="0">
            <a:solidFill>
              <a:schemeClr val="tx1"/>
            </a:solidFill>
            <a:round/>
            <a:headEnd/>
            <a:tailEnd/>
          </a:ln>
        </p:spPr>
        <p:txBody>
          <a:bodyPr/>
          <a:lstStyle/>
          <a:p>
            <a:endParaRPr lang="en-GB"/>
          </a:p>
        </p:txBody>
      </p:sp>
      <p:sp>
        <p:nvSpPr>
          <p:cNvPr id="31811" name="Line 67"/>
          <p:cNvSpPr>
            <a:spLocks noChangeShapeType="1"/>
          </p:cNvSpPr>
          <p:nvPr/>
        </p:nvSpPr>
        <p:spPr bwMode="auto">
          <a:xfrm>
            <a:off x="4265613" y="5187950"/>
            <a:ext cx="34925" cy="1588"/>
          </a:xfrm>
          <a:prstGeom prst="line">
            <a:avLst/>
          </a:prstGeom>
          <a:noFill/>
          <a:ln w="0">
            <a:solidFill>
              <a:schemeClr val="tx1"/>
            </a:solidFill>
            <a:round/>
            <a:headEnd/>
            <a:tailEnd/>
          </a:ln>
        </p:spPr>
        <p:txBody>
          <a:bodyPr/>
          <a:lstStyle/>
          <a:p>
            <a:endParaRPr lang="en-GB"/>
          </a:p>
        </p:txBody>
      </p:sp>
      <p:sp>
        <p:nvSpPr>
          <p:cNvPr id="31812" name="Line 68"/>
          <p:cNvSpPr>
            <a:spLocks noChangeShapeType="1"/>
          </p:cNvSpPr>
          <p:nvPr/>
        </p:nvSpPr>
        <p:spPr bwMode="auto">
          <a:xfrm>
            <a:off x="4370388" y="5187950"/>
            <a:ext cx="6350" cy="1588"/>
          </a:xfrm>
          <a:prstGeom prst="line">
            <a:avLst/>
          </a:prstGeom>
          <a:noFill/>
          <a:ln w="0">
            <a:solidFill>
              <a:schemeClr val="tx1"/>
            </a:solidFill>
            <a:round/>
            <a:headEnd/>
            <a:tailEnd/>
          </a:ln>
        </p:spPr>
        <p:txBody>
          <a:bodyPr/>
          <a:lstStyle/>
          <a:p>
            <a:endParaRPr lang="en-GB"/>
          </a:p>
        </p:txBody>
      </p:sp>
      <p:sp>
        <p:nvSpPr>
          <p:cNvPr id="31813" name="Line 69"/>
          <p:cNvSpPr>
            <a:spLocks noChangeShapeType="1"/>
          </p:cNvSpPr>
          <p:nvPr/>
        </p:nvSpPr>
        <p:spPr bwMode="auto">
          <a:xfrm>
            <a:off x="4446588" y="5187950"/>
            <a:ext cx="34925" cy="1588"/>
          </a:xfrm>
          <a:prstGeom prst="line">
            <a:avLst/>
          </a:prstGeom>
          <a:noFill/>
          <a:ln w="0">
            <a:solidFill>
              <a:schemeClr val="tx1"/>
            </a:solidFill>
            <a:round/>
            <a:headEnd/>
            <a:tailEnd/>
          </a:ln>
        </p:spPr>
        <p:txBody>
          <a:bodyPr/>
          <a:lstStyle/>
          <a:p>
            <a:endParaRPr lang="en-GB"/>
          </a:p>
        </p:txBody>
      </p:sp>
      <p:sp>
        <p:nvSpPr>
          <p:cNvPr id="31814" name="Line 70"/>
          <p:cNvSpPr>
            <a:spLocks noChangeShapeType="1"/>
          </p:cNvSpPr>
          <p:nvPr/>
        </p:nvSpPr>
        <p:spPr bwMode="auto">
          <a:xfrm>
            <a:off x="4551363" y="5187950"/>
            <a:ext cx="7937" cy="1588"/>
          </a:xfrm>
          <a:prstGeom prst="line">
            <a:avLst/>
          </a:prstGeom>
          <a:noFill/>
          <a:ln w="0">
            <a:solidFill>
              <a:schemeClr val="tx1"/>
            </a:solidFill>
            <a:round/>
            <a:headEnd/>
            <a:tailEnd/>
          </a:ln>
        </p:spPr>
        <p:txBody>
          <a:bodyPr/>
          <a:lstStyle/>
          <a:p>
            <a:endParaRPr lang="en-GB"/>
          </a:p>
        </p:txBody>
      </p:sp>
      <p:sp>
        <p:nvSpPr>
          <p:cNvPr id="31815" name="Line 71"/>
          <p:cNvSpPr>
            <a:spLocks noChangeShapeType="1"/>
          </p:cNvSpPr>
          <p:nvPr/>
        </p:nvSpPr>
        <p:spPr bwMode="auto">
          <a:xfrm>
            <a:off x="4629150" y="5187950"/>
            <a:ext cx="34925" cy="1588"/>
          </a:xfrm>
          <a:prstGeom prst="line">
            <a:avLst/>
          </a:prstGeom>
          <a:noFill/>
          <a:ln w="0">
            <a:solidFill>
              <a:schemeClr val="tx1"/>
            </a:solidFill>
            <a:round/>
            <a:headEnd/>
            <a:tailEnd/>
          </a:ln>
        </p:spPr>
        <p:txBody>
          <a:bodyPr/>
          <a:lstStyle/>
          <a:p>
            <a:endParaRPr lang="en-GB"/>
          </a:p>
        </p:txBody>
      </p:sp>
      <p:sp>
        <p:nvSpPr>
          <p:cNvPr id="31816" name="Line 72"/>
          <p:cNvSpPr>
            <a:spLocks noChangeShapeType="1"/>
          </p:cNvSpPr>
          <p:nvPr/>
        </p:nvSpPr>
        <p:spPr bwMode="auto">
          <a:xfrm>
            <a:off x="4733925" y="5187950"/>
            <a:ext cx="6350" cy="1588"/>
          </a:xfrm>
          <a:prstGeom prst="line">
            <a:avLst/>
          </a:prstGeom>
          <a:noFill/>
          <a:ln w="0">
            <a:solidFill>
              <a:schemeClr val="tx1"/>
            </a:solidFill>
            <a:round/>
            <a:headEnd/>
            <a:tailEnd/>
          </a:ln>
        </p:spPr>
        <p:txBody>
          <a:bodyPr/>
          <a:lstStyle/>
          <a:p>
            <a:endParaRPr lang="en-GB"/>
          </a:p>
        </p:txBody>
      </p:sp>
      <p:sp>
        <p:nvSpPr>
          <p:cNvPr id="31817" name="Line 73"/>
          <p:cNvSpPr>
            <a:spLocks noChangeShapeType="1"/>
          </p:cNvSpPr>
          <p:nvPr/>
        </p:nvSpPr>
        <p:spPr bwMode="auto">
          <a:xfrm>
            <a:off x="4810125" y="5187950"/>
            <a:ext cx="34925" cy="1588"/>
          </a:xfrm>
          <a:prstGeom prst="line">
            <a:avLst/>
          </a:prstGeom>
          <a:noFill/>
          <a:ln w="0">
            <a:solidFill>
              <a:schemeClr val="tx1"/>
            </a:solidFill>
            <a:round/>
            <a:headEnd/>
            <a:tailEnd/>
          </a:ln>
        </p:spPr>
        <p:txBody>
          <a:bodyPr/>
          <a:lstStyle/>
          <a:p>
            <a:endParaRPr lang="en-GB"/>
          </a:p>
        </p:txBody>
      </p:sp>
      <p:sp>
        <p:nvSpPr>
          <p:cNvPr id="31818" name="Line 74"/>
          <p:cNvSpPr>
            <a:spLocks noChangeShapeType="1"/>
          </p:cNvSpPr>
          <p:nvPr/>
        </p:nvSpPr>
        <p:spPr bwMode="auto">
          <a:xfrm>
            <a:off x="4914900" y="5187950"/>
            <a:ext cx="7938" cy="1588"/>
          </a:xfrm>
          <a:prstGeom prst="line">
            <a:avLst/>
          </a:prstGeom>
          <a:noFill/>
          <a:ln w="0">
            <a:solidFill>
              <a:schemeClr val="tx1"/>
            </a:solidFill>
            <a:round/>
            <a:headEnd/>
            <a:tailEnd/>
          </a:ln>
        </p:spPr>
        <p:txBody>
          <a:bodyPr/>
          <a:lstStyle/>
          <a:p>
            <a:endParaRPr lang="en-GB"/>
          </a:p>
        </p:txBody>
      </p:sp>
      <p:sp>
        <p:nvSpPr>
          <p:cNvPr id="31819" name="Line 75"/>
          <p:cNvSpPr>
            <a:spLocks noChangeShapeType="1"/>
          </p:cNvSpPr>
          <p:nvPr/>
        </p:nvSpPr>
        <p:spPr bwMode="auto">
          <a:xfrm>
            <a:off x="4992688" y="5187950"/>
            <a:ext cx="34925" cy="1588"/>
          </a:xfrm>
          <a:prstGeom prst="line">
            <a:avLst/>
          </a:prstGeom>
          <a:noFill/>
          <a:ln w="0">
            <a:solidFill>
              <a:schemeClr val="tx1"/>
            </a:solidFill>
            <a:round/>
            <a:headEnd/>
            <a:tailEnd/>
          </a:ln>
        </p:spPr>
        <p:txBody>
          <a:bodyPr/>
          <a:lstStyle/>
          <a:p>
            <a:endParaRPr lang="en-GB"/>
          </a:p>
        </p:txBody>
      </p:sp>
      <p:sp>
        <p:nvSpPr>
          <p:cNvPr id="31820" name="Line 76"/>
          <p:cNvSpPr>
            <a:spLocks noChangeShapeType="1"/>
          </p:cNvSpPr>
          <p:nvPr/>
        </p:nvSpPr>
        <p:spPr bwMode="auto">
          <a:xfrm>
            <a:off x="5097463" y="5187950"/>
            <a:ext cx="6350" cy="1588"/>
          </a:xfrm>
          <a:prstGeom prst="line">
            <a:avLst/>
          </a:prstGeom>
          <a:noFill/>
          <a:ln w="0">
            <a:solidFill>
              <a:schemeClr val="tx1"/>
            </a:solidFill>
            <a:round/>
            <a:headEnd/>
            <a:tailEnd/>
          </a:ln>
        </p:spPr>
        <p:txBody>
          <a:bodyPr/>
          <a:lstStyle/>
          <a:p>
            <a:endParaRPr lang="en-GB"/>
          </a:p>
        </p:txBody>
      </p:sp>
      <p:sp>
        <p:nvSpPr>
          <p:cNvPr id="31821" name="Line 77"/>
          <p:cNvSpPr>
            <a:spLocks noChangeShapeType="1"/>
          </p:cNvSpPr>
          <p:nvPr/>
        </p:nvSpPr>
        <p:spPr bwMode="auto">
          <a:xfrm>
            <a:off x="5173663" y="5187950"/>
            <a:ext cx="34925" cy="1588"/>
          </a:xfrm>
          <a:prstGeom prst="line">
            <a:avLst/>
          </a:prstGeom>
          <a:noFill/>
          <a:ln w="0">
            <a:solidFill>
              <a:schemeClr val="tx1"/>
            </a:solidFill>
            <a:round/>
            <a:headEnd/>
            <a:tailEnd/>
          </a:ln>
        </p:spPr>
        <p:txBody>
          <a:bodyPr/>
          <a:lstStyle/>
          <a:p>
            <a:endParaRPr lang="en-GB"/>
          </a:p>
        </p:txBody>
      </p:sp>
      <p:sp>
        <p:nvSpPr>
          <p:cNvPr id="31822" name="Line 78"/>
          <p:cNvSpPr>
            <a:spLocks noChangeShapeType="1"/>
          </p:cNvSpPr>
          <p:nvPr/>
        </p:nvSpPr>
        <p:spPr bwMode="auto">
          <a:xfrm>
            <a:off x="5278438" y="5187950"/>
            <a:ext cx="7937" cy="1588"/>
          </a:xfrm>
          <a:prstGeom prst="line">
            <a:avLst/>
          </a:prstGeom>
          <a:noFill/>
          <a:ln w="0">
            <a:solidFill>
              <a:schemeClr val="tx1"/>
            </a:solidFill>
            <a:round/>
            <a:headEnd/>
            <a:tailEnd/>
          </a:ln>
        </p:spPr>
        <p:txBody>
          <a:bodyPr/>
          <a:lstStyle/>
          <a:p>
            <a:endParaRPr lang="en-GB"/>
          </a:p>
        </p:txBody>
      </p:sp>
      <p:sp>
        <p:nvSpPr>
          <p:cNvPr id="31823" name="Line 79"/>
          <p:cNvSpPr>
            <a:spLocks noChangeShapeType="1"/>
          </p:cNvSpPr>
          <p:nvPr/>
        </p:nvSpPr>
        <p:spPr bwMode="auto">
          <a:xfrm>
            <a:off x="5356225" y="5187950"/>
            <a:ext cx="34925" cy="1588"/>
          </a:xfrm>
          <a:prstGeom prst="line">
            <a:avLst/>
          </a:prstGeom>
          <a:noFill/>
          <a:ln w="0">
            <a:solidFill>
              <a:schemeClr val="tx1"/>
            </a:solidFill>
            <a:round/>
            <a:headEnd/>
            <a:tailEnd/>
          </a:ln>
        </p:spPr>
        <p:txBody>
          <a:bodyPr/>
          <a:lstStyle/>
          <a:p>
            <a:endParaRPr lang="en-GB"/>
          </a:p>
        </p:txBody>
      </p:sp>
      <p:sp>
        <p:nvSpPr>
          <p:cNvPr id="31824" name="Line 80"/>
          <p:cNvSpPr>
            <a:spLocks noChangeShapeType="1"/>
          </p:cNvSpPr>
          <p:nvPr/>
        </p:nvSpPr>
        <p:spPr bwMode="auto">
          <a:xfrm>
            <a:off x="5461000" y="5187950"/>
            <a:ext cx="6350" cy="1588"/>
          </a:xfrm>
          <a:prstGeom prst="line">
            <a:avLst/>
          </a:prstGeom>
          <a:noFill/>
          <a:ln w="0">
            <a:solidFill>
              <a:schemeClr val="tx1"/>
            </a:solidFill>
            <a:round/>
            <a:headEnd/>
            <a:tailEnd/>
          </a:ln>
        </p:spPr>
        <p:txBody>
          <a:bodyPr/>
          <a:lstStyle/>
          <a:p>
            <a:endParaRPr lang="en-GB"/>
          </a:p>
        </p:txBody>
      </p:sp>
      <p:sp>
        <p:nvSpPr>
          <p:cNvPr id="31825" name="Line 81"/>
          <p:cNvSpPr>
            <a:spLocks noChangeShapeType="1"/>
          </p:cNvSpPr>
          <p:nvPr/>
        </p:nvSpPr>
        <p:spPr bwMode="auto">
          <a:xfrm>
            <a:off x="5537200" y="5187950"/>
            <a:ext cx="34925" cy="1588"/>
          </a:xfrm>
          <a:prstGeom prst="line">
            <a:avLst/>
          </a:prstGeom>
          <a:noFill/>
          <a:ln w="0">
            <a:solidFill>
              <a:schemeClr val="tx1"/>
            </a:solidFill>
            <a:round/>
            <a:headEnd/>
            <a:tailEnd/>
          </a:ln>
        </p:spPr>
        <p:txBody>
          <a:bodyPr/>
          <a:lstStyle/>
          <a:p>
            <a:endParaRPr lang="en-GB"/>
          </a:p>
        </p:txBody>
      </p:sp>
      <p:sp>
        <p:nvSpPr>
          <p:cNvPr id="31826" name="Freeform 82"/>
          <p:cNvSpPr>
            <a:spLocks/>
          </p:cNvSpPr>
          <p:nvPr/>
        </p:nvSpPr>
        <p:spPr bwMode="auto">
          <a:xfrm>
            <a:off x="1114425" y="4448175"/>
            <a:ext cx="34925" cy="58738"/>
          </a:xfrm>
          <a:custGeom>
            <a:avLst/>
            <a:gdLst>
              <a:gd name="T0" fmla="*/ 22 w 22"/>
              <a:gd name="T1" fmla="*/ 37 h 37"/>
              <a:gd name="T2" fmla="*/ 22 w 22"/>
              <a:gd name="T3" fmla="*/ 36 h 37"/>
              <a:gd name="T4" fmla="*/ 22 w 22"/>
              <a:gd name="T5" fmla="*/ 34 h 37"/>
              <a:gd name="T6" fmla="*/ 22 w 22"/>
              <a:gd name="T7" fmla="*/ 33 h 37"/>
              <a:gd name="T8" fmla="*/ 22 w 22"/>
              <a:gd name="T9" fmla="*/ 31 h 37"/>
              <a:gd name="T10" fmla="*/ 22 w 22"/>
              <a:gd name="T11" fmla="*/ 30 h 37"/>
              <a:gd name="T12" fmla="*/ 22 w 22"/>
              <a:gd name="T13" fmla="*/ 28 h 37"/>
              <a:gd name="T14" fmla="*/ 20 w 22"/>
              <a:gd name="T15" fmla="*/ 27 h 37"/>
              <a:gd name="T16" fmla="*/ 20 w 22"/>
              <a:gd name="T17" fmla="*/ 25 h 37"/>
              <a:gd name="T18" fmla="*/ 20 w 22"/>
              <a:gd name="T19" fmla="*/ 24 h 37"/>
              <a:gd name="T20" fmla="*/ 20 w 22"/>
              <a:gd name="T21" fmla="*/ 22 h 37"/>
              <a:gd name="T22" fmla="*/ 19 w 22"/>
              <a:gd name="T23" fmla="*/ 21 h 37"/>
              <a:gd name="T24" fmla="*/ 19 w 22"/>
              <a:gd name="T25" fmla="*/ 19 h 37"/>
              <a:gd name="T26" fmla="*/ 17 w 22"/>
              <a:gd name="T27" fmla="*/ 18 h 37"/>
              <a:gd name="T28" fmla="*/ 17 w 22"/>
              <a:gd name="T29" fmla="*/ 16 h 37"/>
              <a:gd name="T30" fmla="*/ 17 w 22"/>
              <a:gd name="T31" fmla="*/ 15 h 37"/>
              <a:gd name="T32" fmla="*/ 16 w 22"/>
              <a:gd name="T33" fmla="*/ 15 h 37"/>
              <a:gd name="T34" fmla="*/ 16 w 22"/>
              <a:gd name="T35" fmla="*/ 13 h 37"/>
              <a:gd name="T36" fmla="*/ 14 w 22"/>
              <a:gd name="T37" fmla="*/ 12 h 37"/>
              <a:gd name="T38" fmla="*/ 14 w 22"/>
              <a:gd name="T39" fmla="*/ 10 h 37"/>
              <a:gd name="T40" fmla="*/ 13 w 22"/>
              <a:gd name="T41" fmla="*/ 10 h 37"/>
              <a:gd name="T42" fmla="*/ 13 w 22"/>
              <a:gd name="T43" fmla="*/ 9 h 37"/>
              <a:gd name="T44" fmla="*/ 11 w 22"/>
              <a:gd name="T45" fmla="*/ 7 h 37"/>
              <a:gd name="T46" fmla="*/ 11 w 22"/>
              <a:gd name="T47" fmla="*/ 6 h 37"/>
              <a:gd name="T48" fmla="*/ 10 w 22"/>
              <a:gd name="T49" fmla="*/ 6 h 37"/>
              <a:gd name="T50" fmla="*/ 10 w 22"/>
              <a:gd name="T51" fmla="*/ 5 h 37"/>
              <a:gd name="T52" fmla="*/ 8 w 22"/>
              <a:gd name="T53" fmla="*/ 3 h 37"/>
              <a:gd name="T54" fmla="*/ 7 w 22"/>
              <a:gd name="T55" fmla="*/ 3 h 37"/>
              <a:gd name="T56" fmla="*/ 7 w 22"/>
              <a:gd name="T57" fmla="*/ 2 h 37"/>
              <a:gd name="T58" fmla="*/ 6 w 22"/>
              <a:gd name="T59" fmla="*/ 2 h 37"/>
              <a:gd name="T60" fmla="*/ 6 w 22"/>
              <a:gd name="T61" fmla="*/ 0 h 37"/>
              <a:gd name="T62" fmla="*/ 0 w 22"/>
              <a:gd name="T63" fmla="*/ 7 h 37"/>
              <a:gd name="T64" fmla="*/ 1 w 22"/>
              <a:gd name="T65" fmla="*/ 9 h 37"/>
              <a:gd name="T66" fmla="*/ 3 w 22"/>
              <a:gd name="T67" fmla="*/ 10 h 37"/>
              <a:gd name="T68" fmla="*/ 4 w 22"/>
              <a:gd name="T69" fmla="*/ 12 h 37"/>
              <a:gd name="T70" fmla="*/ 6 w 22"/>
              <a:gd name="T71" fmla="*/ 13 h 37"/>
              <a:gd name="T72" fmla="*/ 7 w 22"/>
              <a:gd name="T73" fmla="*/ 15 h 37"/>
              <a:gd name="T74" fmla="*/ 7 w 22"/>
              <a:gd name="T75" fmla="*/ 16 h 37"/>
              <a:gd name="T76" fmla="*/ 8 w 22"/>
              <a:gd name="T77" fmla="*/ 18 h 37"/>
              <a:gd name="T78" fmla="*/ 8 w 22"/>
              <a:gd name="T79" fmla="*/ 19 h 37"/>
              <a:gd name="T80" fmla="*/ 10 w 22"/>
              <a:gd name="T81" fmla="*/ 21 h 37"/>
              <a:gd name="T82" fmla="*/ 10 w 22"/>
              <a:gd name="T83" fmla="*/ 22 h 37"/>
              <a:gd name="T84" fmla="*/ 11 w 22"/>
              <a:gd name="T85" fmla="*/ 24 h 37"/>
              <a:gd name="T86" fmla="*/ 11 w 22"/>
              <a:gd name="T87" fmla="*/ 25 h 37"/>
              <a:gd name="T88" fmla="*/ 11 w 22"/>
              <a:gd name="T89" fmla="*/ 27 h 37"/>
              <a:gd name="T90" fmla="*/ 13 w 22"/>
              <a:gd name="T91" fmla="*/ 28 h 37"/>
              <a:gd name="T92" fmla="*/ 13 w 22"/>
              <a:gd name="T93" fmla="*/ 30 h 37"/>
              <a:gd name="T94" fmla="*/ 13 w 22"/>
              <a:gd name="T95" fmla="*/ 31 h 37"/>
              <a:gd name="T96" fmla="*/ 13 w 22"/>
              <a:gd name="T97" fmla="*/ 33 h 37"/>
              <a:gd name="T98" fmla="*/ 13 w 22"/>
              <a:gd name="T99" fmla="*/ 34 h 37"/>
              <a:gd name="T100" fmla="*/ 13 w 22"/>
              <a:gd name="T101" fmla="*/ 36 h 37"/>
              <a:gd name="T102" fmla="*/ 13 w 22"/>
              <a:gd name="T103" fmla="*/ 37 h 37"/>
              <a:gd name="T104" fmla="*/ 22 w 22"/>
              <a:gd name="T105" fmla="*/ 37 h 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
              <a:gd name="T160" fmla="*/ 0 h 37"/>
              <a:gd name="T161" fmla="*/ 22 w 22"/>
              <a:gd name="T162" fmla="*/ 37 h 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 h="37">
                <a:moveTo>
                  <a:pt x="22" y="37"/>
                </a:moveTo>
                <a:lnTo>
                  <a:pt x="22" y="36"/>
                </a:lnTo>
                <a:lnTo>
                  <a:pt x="22" y="34"/>
                </a:lnTo>
                <a:lnTo>
                  <a:pt x="22" y="33"/>
                </a:lnTo>
                <a:lnTo>
                  <a:pt x="22" y="31"/>
                </a:lnTo>
                <a:lnTo>
                  <a:pt x="22" y="30"/>
                </a:lnTo>
                <a:lnTo>
                  <a:pt x="22" y="28"/>
                </a:lnTo>
                <a:lnTo>
                  <a:pt x="20" y="27"/>
                </a:lnTo>
                <a:lnTo>
                  <a:pt x="20" y="25"/>
                </a:lnTo>
                <a:lnTo>
                  <a:pt x="20" y="24"/>
                </a:lnTo>
                <a:lnTo>
                  <a:pt x="20" y="22"/>
                </a:lnTo>
                <a:lnTo>
                  <a:pt x="19" y="21"/>
                </a:lnTo>
                <a:lnTo>
                  <a:pt x="19" y="19"/>
                </a:lnTo>
                <a:lnTo>
                  <a:pt x="17" y="18"/>
                </a:lnTo>
                <a:lnTo>
                  <a:pt x="17" y="16"/>
                </a:lnTo>
                <a:lnTo>
                  <a:pt x="17" y="15"/>
                </a:lnTo>
                <a:lnTo>
                  <a:pt x="16" y="15"/>
                </a:lnTo>
                <a:lnTo>
                  <a:pt x="16" y="13"/>
                </a:lnTo>
                <a:lnTo>
                  <a:pt x="14" y="12"/>
                </a:lnTo>
                <a:lnTo>
                  <a:pt x="14" y="10"/>
                </a:lnTo>
                <a:lnTo>
                  <a:pt x="13" y="10"/>
                </a:lnTo>
                <a:lnTo>
                  <a:pt x="13" y="9"/>
                </a:lnTo>
                <a:lnTo>
                  <a:pt x="11" y="7"/>
                </a:lnTo>
                <a:lnTo>
                  <a:pt x="11" y="6"/>
                </a:lnTo>
                <a:lnTo>
                  <a:pt x="10" y="6"/>
                </a:lnTo>
                <a:lnTo>
                  <a:pt x="10" y="5"/>
                </a:lnTo>
                <a:lnTo>
                  <a:pt x="8" y="3"/>
                </a:lnTo>
                <a:lnTo>
                  <a:pt x="7" y="3"/>
                </a:lnTo>
                <a:lnTo>
                  <a:pt x="7" y="2"/>
                </a:lnTo>
                <a:lnTo>
                  <a:pt x="6" y="2"/>
                </a:lnTo>
                <a:lnTo>
                  <a:pt x="6" y="0"/>
                </a:lnTo>
                <a:lnTo>
                  <a:pt x="0" y="7"/>
                </a:lnTo>
                <a:lnTo>
                  <a:pt x="1" y="9"/>
                </a:lnTo>
                <a:lnTo>
                  <a:pt x="3" y="10"/>
                </a:lnTo>
                <a:lnTo>
                  <a:pt x="4" y="12"/>
                </a:lnTo>
                <a:lnTo>
                  <a:pt x="6" y="13"/>
                </a:lnTo>
                <a:lnTo>
                  <a:pt x="7" y="15"/>
                </a:lnTo>
                <a:lnTo>
                  <a:pt x="7" y="16"/>
                </a:lnTo>
                <a:lnTo>
                  <a:pt x="8" y="18"/>
                </a:lnTo>
                <a:lnTo>
                  <a:pt x="8" y="19"/>
                </a:lnTo>
                <a:lnTo>
                  <a:pt x="10" y="21"/>
                </a:lnTo>
                <a:lnTo>
                  <a:pt x="10" y="22"/>
                </a:lnTo>
                <a:lnTo>
                  <a:pt x="11" y="24"/>
                </a:lnTo>
                <a:lnTo>
                  <a:pt x="11" y="25"/>
                </a:lnTo>
                <a:lnTo>
                  <a:pt x="11" y="27"/>
                </a:lnTo>
                <a:lnTo>
                  <a:pt x="13" y="28"/>
                </a:lnTo>
                <a:lnTo>
                  <a:pt x="13" y="30"/>
                </a:lnTo>
                <a:lnTo>
                  <a:pt x="13" y="31"/>
                </a:lnTo>
                <a:lnTo>
                  <a:pt x="13" y="33"/>
                </a:lnTo>
                <a:lnTo>
                  <a:pt x="13" y="34"/>
                </a:lnTo>
                <a:lnTo>
                  <a:pt x="13" y="36"/>
                </a:lnTo>
                <a:lnTo>
                  <a:pt x="13" y="37"/>
                </a:lnTo>
                <a:lnTo>
                  <a:pt x="22" y="37"/>
                </a:lnTo>
                <a:close/>
              </a:path>
            </a:pathLst>
          </a:custGeom>
          <a:solidFill>
            <a:schemeClr val="tx1"/>
          </a:solidFill>
          <a:ln w="9525">
            <a:solidFill>
              <a:schemeClr val="tx1"/>
            </a:solidFill>
            <a:round/>
            <a:headEnd/>
            <a:tailEnd/>
          </a:ln>
        </p:spPr>
        <p:txBody>
          <a:bodyPr/>
          <a:lstStyle/>
          <a:p>
            <a:endParaRPr lang="en-US"/>
          </a:p>
        </p:txBody>
      </p:sp>
      <p:sp>
        <p:nvSpPr>
          <p:cNvPr id="31827" name="Freeform 83"/>
          <p:cNvSpPr>
            <a:spLocks/>
          </p:cNvSpPr>
          <p:nvPr/>
        </p:nvSpPr>
        <p:spPr bwMode="auto">
          <a:xfrm>
            <a:off x="1074738" y="4506913"/>
            <a:ext cx="74612" cy="74612"/>
          </a:xfrm>
          <a:custGeom>
            <a:avLst/>
            <a:gdLst>
              <a:gd name="T0" fmla="*/ 3 w 47"/>
              <a:gd name="T1" fmla="*/ 47 h 47"/>
              <a:gd name="T2" fmla="*/ 7 w 47"/>
              <a:gd name="T3" fmla="*/ 46 h 47"/>
              <a:gd name="T4" fmla="*/ 11 w 47"/>
              <a:gd name="T5" fmla="*/ 46 h 47"/>
              <a:gd name="T6" fmla="*/ 16 w 47"/>
              <a:gd name="T7" fmla="*/ 45 h 47"/>
              <a:gd name="T8" fmla="*/ 20 w 47"/>
              <a:gd name="T9" fmla="*/ 43 h 47"/>
              <a:gd name="T10" fmla="*/ 25 w 47"/>
              <a:gd name="T11" fmla="*/ 40 h 47"/>
              <a:gd name="T12" fmla="*/ 28 w 47"/>
              <a:gd name="T13" fmla="*/ 37 h 47"/>
              <a:gd name="T14" fmla="*/ 32 w 47"/>
              <a:gd name="T15" fmla="*/ 34 h 47"/>
              <a:gd name="T16" fmla="*/ 35 w 47"/>
              <a:gd name="T17" fmla="*/ 31 h 47"/>
              <a:gd name="T18" fmla="*/ 38 w 47"/>
              <a:gd name="T19" fmla="*/ 28 h 47"/>
              <a:gd name="T20" fmla="*/ 41 w 47"/>
              <a:gd name="T21" fmla="*/ 24 h 47"/>
              <a:gd name="T22" fmla="*/ 42 w 47"/>
              <a:gd name="T23" fmla="*/ 21 h 47"/>
              <a:gd name="T24" fmla="*/ 44 w 47"/>
              <a:gd name="T25" fmla="*/ 16 h 47"/>
              <a:gd name="T26" fmla="*/ 45 w 47"/>
              <a:gd name="T27" fmla="*/ 12 h 47"/>
              <a:gd name="T28" fmla="*/ 47 w 47"/>
              <a:gd name="T29" fmla="*/ 7 h 47"/>
              <a:gd name="T30" fmla="*/ 47 w 47"/>
              <a:gd name="T31" fmla="*/ 2 h 47"/>
              <a:gd name="T32" fmla="*/ 38 w 47"/>
              <a:gd name="T33" fmla="*/ 0 h 47"/>
              <a:gd name="T34" fmla="*/ 38 w 47"/>
              <a:gd name="T35" fmla="*/ 3 h 47"/>
              <a:gd name="T36" fmla="*/ 38 w 47"/>
              <a:gd name="T37" fmla="*/ 7 h 47"/>
              <a:gd name="T38" fmla="*/ 36 w 47"/>
              <a:gd name="T39" fmla="*/ 12 h 47"/>
              <a:gd name="T40" fmla="*/ 35 w 47"/>
              <a:gd name="T41" fmla="*/ 15 h 47"/>
              <a:gd name="T42" fmla="*/ 33 w 47"/>
              <a:gd name="T43" fmla="*/ 18 h 47"/>
              <a:gd name="T44" fmla="*/ 32 w 47"/>
              <a:gd name="T45" fmla="*/ 21 h 47"/>
              <a:gd name="T46" fmla="*/ 29 w 47"/>
              <a:gd name="T47" fmla="*/ 24 h 47"/>
              <a:gd name="T48" fmla="*/ 28 w 47"/>
              <a:gd name="T49" fmla="*/ 27 h 47"/>
              <a:gd name="T50" fmla="*/ 25 w 47"/>
              <a:gd name="T51" fmla="*/ 30 h 47"/>
              <a:gd name="T52" fmla="*/ 22 w 47"/>
              <a:gd name="T53" fmla="*/ 31 h 47"/>
              <a:gd name="T54" fmla="*/ 19 w 47"/>
              <a:gd name="T55" fmla="*/ 34 h 47"/>
              <a:gd name="T56" fmla="*/ 14 w 47"/>
              <a:gd name="T57" fmla="*/ 36 h 47"/>
              <a:gd name="T58" fmla="*/ 11 w 47"/>
              <a:gd name="T59" fmla="*/ 37 h 47"/>
              <a:gd name="T60" fmla="*/ 7 w 47"/>
              <a:gd name="T61" fmla="*/ 37 h 47"/>
              <a:gd name="T62" fmla="*/ 4 w 47"/>
              <a:gd name="T63" fmla="*/ 39 h 47"/>
              <a:gd name="T64" fmla="*/ 0 w 47"/>
              <a:gd name="T65" fmla="*/ 39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0" y="47"/>
                </a:moveTo>
                <a:lnTo>
                  <a:pt x="3" y="47"/>
                </a:lnTo>
                <a:lnTo>
                  <a:pt x="6" y="47"/>
                </a:lnTo>
                <a:lnTo>
                  <a:pt x="7" y="46"/>
                </a:lnTo>
                <a:lnTo>
                  <a:pt x="10" y="46"/>
                </a:lnTo>
                <a:lnTo>
                  <a:pt x="11" y="46"/>
                </a:lnTo>
                <a:lnTo>
                  <a:pt x="14" y="45"/>
                </a:lnTo>
                <a:lnTo>
                  <a:pt x="16" y="45"/>
                </a:lnTo>
                <a:lnTo>
                  <a:pt x="19" y="43"/>
                </a:lnTo>
                <a:lnTo>
                  <a:pt x="20" y="43"/>
                </a:lnTo>
                <a:lnTo>
                  <a:pt x="22" y="42"/>
                </a:lnTo>
                <a:lnTo>
                  <a:pt x="25" y="40"/>
                </a:lnTo>
                <a:lnTo>
                  <a:pt x="26" y="39"/>
                </a:lnTo>
                <a:lnTo>
                  <a:pt x="28" y="37"/>
                </a:lnTo>
                <a:lnTo>
                  <a:pt x="31" y="36"/>
                </a:lnTo>
                <a:lnTo>
                  <a:pt x="32" y="34"/>
                </a:lnTo>
                <a:lnTo>
                  <a:pt x="33" y="33"/>
                </a:lnTo>
                <a:lnTo>
                  <a:pt x="35" y="31"/>
                </a:lnTo>
                <a:lnTo>
                  <a:pt x="36" y="30"/>
                </a:lnTo>
                <a:lnTo>
                  <a:pt x="38" y="28"/>
                </a:lnTo>
                <a:lnTo>
                  <a:pt x="39" y="27"/>
                </a:lnTo>
                <a:lnTo>
                  <a:pt x="41" y="24"/>
                </a:lnTo>
                <a:lnTo>
                  <a:pt x="41" y="22"/>
                </a:lnTo>
                <a:lnTo>
                  <a:pt x="42" y="21"/>
                </a:lnTo>
                <a:lnTo>
                  <a:pt x="44" y="18"/>
                </a:lnTo>
                <a:lnTo>
                  <a:pt x="44" y="16"/>
                </a:lnTo>
                <a:lnTo>
                  <a:pt x="45" y="13"/>
                </a:lnTo>
                <a:lnTo>
                  <a:pt x="45" y="12"/>
                </a:lnTo>
                <a:lnTo>
                  <a:pt x="47" y="9"/>
                </a:lnTo>
                <a:lnTo>
                  <a:pt x="47" y="7"/>
                </a:lnTo>
                <a:lnTo>
                  <a:pt x="47" y="5"/>
                </a:lnTo>
                <a:lnTo>
                  <a:pt x="47" y="2"/>
                </a:lnTo>
                <a:lnTo>
                  <a:pt x="47" y="0"/>
                </a:lnTo>
                <a:lnTo>
                  <a:pt x="38" y="0"/>
                </a:lnTo>
                <a:lnTo>
                  <a:pt x="38" y="2"/>
                </a:lnTo>
                <a:lnTo>
                  <a:pt x="38" y="3"/>
                </a:lnTo>
                <a:lnTo>
                  <a:pt x="38" y="6"/>
                </a:lnTo>
                <a:lnTo>
                  <a:pt x="38" y="7"/>
                </a:lnTo>
                <a:lnTo>
                  <a:pt x="36" y="9"/>
                </a:lnTo>
                <a:lnTo>
                  <a:pt x="36" y="12"/>
                </a:lnTo>
                <a:lnTo>
                  <a:pt x="36" y="13"/>
                </a:lnTo>
                <a:lnTo>
                  <a:pt x="35" y="15"/>
                </a:lnTo>
                <a:lnTo>
                  <a:pt x="35" y="16"/>
                </a:lnTo>
                <a:lnTo>
                  <a:pt x="33" y="18"/>
                </a:lnTo>
                <a:lnTo>
                  <a:pt x="32" y="19"/>
                </a:lnTo>
                <a:lnTo>
                  <a:pt x="32" y="21"/>
                </a:lnTo>
                <a:lnTo>
                  <a:pt x="31" y="22"/>
                </a:lnTo>
                <a:lnTo>
                  <a:pt x="29" y="24"/>
                </a:lnTo>
                <a:lnTo>
                  <a:pt x="28" y="25"/>
                </a:lnTo>
                <a:lnTo>
                  <a:pt x="28" y="27"/>
                </a:lnTo>
                <a:lnTo>
                  <a:pt x="26" y="28"/>
                </a:lnTo>
                <a:lnTo>
                  <a:pt x="25" y="30"/>
                </a:lnTo>
                <a:lnTo>
                  <a:pt x="23" y="31"/>
                </a:lnTo>
                <a:lnTo>
                  <a:pt x="22" y="31"/>
                </a:lnTo>
                <a:lnTo>
                  <a:pt x="20" y="33"/>
                </a:lnTo>
                <a:lnTo>
                  <a:pt x="19" y="34"/>
                </a:lnTo>
                <a:lnTo>
                  <a:pt x="17" y="34"/>
                </a:lnTo>
                <a:lnTo>
                  <a:pt x="14" y="36"/>
                </a:lnTo>
                <a:lnTo>
                  <a:pt x="13" y="36"/>
                </a:lnTo>
                <a:lnTo>
                  <a:pt x="11" y="37"/>
                </a:lnTo>
                <a:lnTo>
                  <a:pt x="10" y="37"/>
                </a:lnTo>
                <a:lnTo>
                  <a:pt x="7" y="37"/>
                </a:lnTo>
                <a:lnTo>
                  <a:pt x="6" y="39"/>
                </a:lnTo>
                <a:lnTo>
                  <a:pt x="4" y="39"/>
                </a:lnTo>
                <a:lnTo>
                  <a:pt x="3" y="39"/>
                </a:lnTo>
                <a:lnTo>
                  <a:pt x="0" y="39"/>
                </a:lnTo>
                <a:lnTo>
                  <a:pt x="0" y="47"/>
                </a:lnTo>
                <a:close/>
              </a:path>
            </a:pathLst>
          </a:custGeom>
          <a:solidFill>
            <a:schemeClr val="tx1"/>
          </a:solidFill>
          <a:ln w="9525">
            <a:solidFill>
              <a:schemeClr val="tx1"/>
            </a:solidFill>
            <a:round/>
            <a:headEnd/>
            <a:tailEnd/>
          </a:ln>
        </p:spPr>
        <p:txBody>
          <a:bodyPr/>
          <a:lstStyle/>
          <a:p>
            <a:endParaRPr lang="en-US"/>
          </a:p>
        </p:txBody>
      </p:sp>
      <p:sp>
        <p:nvSpPr>
          <p:cNvPr id="31828" name="Freeform 84"/>
          <p:cNvSpPr>
            <a:spLocks/>
          </p:cNvSpPr>
          <p:nvPr/>
        </p:nvSpPr>
        <p:spPr bwMode="auto">
          <a:xfrm>
            <a:off x="1030288" y="4556125"/>
            <a:ext cx="44450" cy="25400"/>
          </a:xfrm>
          <a:custGeom>
            <a:avLst/>
            <a:gdLst>
              <a:gd name="T0" fmla="*/ 0 w 28"/>
              <a:gd name="T1" fmla="*/ 8 h 16"/>
              <a:gd name="T2" fmla="*/ 1 w 28"/>
              <a:gd name="T3" fmla="*/ 8 h 16"/>
              <a:gd name="T4" fmla="*/ 3 w 28"/>
              <a:gd name="T5" fmla="*/ 9 h 16"/>
              <a:gd name="T6" fmla="*/ 4 w 28"/>
              <a:gd name="T7" fmla="*/ 9 h 16"/>
              <a:gd name="T8" fmla="*/ 4 w 28"/>
              <a:gd name="T9" fmla="*/ 11 h 16"/>
              <a:gd name="T10" fmla="*/ 6 w 28"/>
              <a:gd name="T11" fmla="*/ 11 h 16"/>
              <a:gd name="T12" fmla="*/ 7 w 28"/>
              <a:gd name="T13" fmla="*/ 12 h 16"/>
              <a:gd name="T14" fmla="*/ 9 w 28"/>
              <a:gd name="T15" fmla="*/ 12 h 16"/>
              <a:gd name="T16" fmla="*/ 10 w 28"/>
              <a:gd name="T17" fmla="*/ 12 h 16"/>
              <a:gd name="T18" fmla="*/ 10 w 28"/>
              <a:gd name="T19" fmla="*/ 14 h 16"/>
              <a:gd name="T20" fmla="*/ 12 w 28"/>
              <a:gd name="T21" fmla="*/ 14 h 16"/>
              <a:gd name="T22" fmla="*/ 13 w 28"/>
              <a:gd name="T23" fmla="*/ 14 h 16"/>
              <a:gd name="T24" fmla="*/ 15 w 28"/>
              <a:gd name="T25" fmla="*/ 14 h 16"/>
              <a:gd name="T26" fmla="*/ 15 w 28"/>
              <a:gd name="T27" fmla="*/ 15 h 16"/>
              <a:gd name="T28" fmla="*/ 16 w 28"/>
              <a:gd name="T29" fmla="*/ 15 h 16"/>
              <a:gd name="T30" fmla="*/ 17 w 28"/>
              <a:gd name="T31" fmla="*/ 15 h 16"/>
              <a:gd name="T32" fmla="*/ 19 w 28"/>
              <a:gd name="T33" fmla="*/ 15 h 16"/>
              <a:gd name="T34" fmla="*/ 20 w 28"/>
              <a:gd name="T35" fmla="*/ 15 h 16"/>
              <a:gd name="T36" fmla="*/ 22 w 28"/>
              <a:gd name="T37" fmla="*/ 15 h 16"/>
              <a:gd name="T38" fmla="*/ 22 w 28"/>
              <a:gd name="T39" fmla="*/ 16 h 16"/>
              <a:gd name="T40" fmla="*/ 23 w 28"/>
              <a:gd name="T41" fmla="*/ 16 h 16"/>
              <a:gd name="T42" fmla="*/ 25 w 28"/>
              <a:gd name="T43" fmla="*/ 16 h 16"/>
              <a:gd name="T44" fmla="*/ 26 w 28"/>
              <a:gd name="T45" fmla="*/ 16 h 16"/>
              <a:gd name="T46" fmla="*/ 28 w 28"/>
              <a:gd name="T47" fmla="*/ 16 h 16"/>
              <a:gd name="T48" fmla="*/ 28 w 28"/>
              <a:gd name="T49" fmla="*/ 8 h 16"/>
              <a:gd name="T50" fmla="*/ 26 w 28"/>
              <a:gd name="T51" fmla="*/ 8 h 16"/>
              <a:gd name="T52" fmla="*/ 25 w 28"/>
              <a:gd name="T53" fmla="*/ 8 h 16"/>
              <a:gd name="T54" fmla="*/ 23 w 28"/>
              <a:gd name="T55" fmla="*/ 8 h 16"/>
              <a:gd name="T56" fmla="*/ 22 w 28"/>
              <a:gd name="T57" fmla="*/ 6 h 16"/>
              <a:gd name="T58" fmla="*/ 20 w 28"/>
              <a:gd name="T59" fmla="*/ 6 h 16"/>
              <a:gd name="T60" fmla="*/ 19 w 28"/>
              <a:gd name="T61" fmla="*/ 6 h 16"/>
              <a:gd name="T62" fmla="*/ 17 w 28"/>
              <a:gd name="T63" fmla="*/ 6 h 16"/>
              <a:gd name="T64" fmla="*/ 16 w 28"/>
              <a:gd name="T65" fmla="*/ 5 h 16"/>
              <a:gd name="T66" fmla="*/ 15 w 28"/>
              <a:gd name="T67" fmla="*/ 5 h 16"/>
              <a:gd name="T68" fmla="*/ 13 w 28"/>
              <a:gd name="T69" fmla="*/ 5 h 16"/>
              <a:gd name="T70" fmla="*/ 12 w 28"/>
              <a:gd name="T71" fmla="*/ 3 h 16"/>
              <a:gd name="T72" fmla="*/ 10 w 28"/>
              <a:gd name="T73" fmla="*/ 3 h 16"/>
              <a:gd name="T74" fmla="*/ 9 w 28"/>
              <a:gd name="T75" fmla="*/ 2 h 16"/>
              <a:gd name="T76" fmla="*/ 7 w 28"/>
              <a:gd name="T77" fmla="*/ 2 h 16"/>
              <a:gd name="T78" fmla="*/ 7 w 28"/>
              <a:gd name="T79" fmla="*/ 0 h 16"/>
              <a:gd name="T80" fmla="*/ 6 w 28"/>
              <a:gd name="T81" fmla="*/ 0 h 16"/>
              <a:gd name="T82" fmla="*/ 0 w 28"/>
              <a:gd name="T83" fmla="*/ 8 h 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
              <a:gd name="T127" fmla="*/ 0 h 16"/>
              <a:gd name="T128" fmla="*/ 28 w 28"/>
              <a:gd name="T129" fmla="*/ 16 h 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 h="16">
                <a:moveTo>
                  <a:pt x="0" y="8"/>
                </a:moveTo>
                <a:lnTo>
                  <a:pt x="1" y="8"/>
                </a:lnTo>
                <a:lnTo>
                  <a:pt x="3" y="9"/>
                </a:lnTo>
                <a:lnTo>
                  <a:pt x="4" y="9"/>
                </a:lnTo>
                <a:lnTo>
                  <a:pt x="4" y="11"/>
                </a:lnTo>
                <a:lnTo>
                  <a:pt x="6" y="11"/>
                </a:lnTo>
                <a:lnTo>
                  <a:pt x="7" y="12"/>
                </a:lnTo>
                <a:lnTo>
                  <a:pt x="9" y="12"/>
                </a:lnTo>
                <a:lnTo>
                  <a:pt x="10" y="12"/>
                </a:lnTo>
                <a:lnTo>
                  <a:pt x="10" y="14"/>
                </a:lnTo>
                <a:lnTo>
                  <a:pt x="12" y="14"/>
                </a:lnTo>
                <a:lnTo>
                  <a:pt x="13" y="14"/>
                </a:lnTo>
                <a:lnTo>
                  <a:pt x="15" y="14"/>
                </a:lnTo>
                <a:lnTo>
                  <a:pt x="15" y="15"/>
                </a:lnTo>
                <a:lnTo>
                  <a:pt x="16" y="15"/>
                </a:lnTo>
                <a:lnTo>
                  <a:pt x="17" y="15"/>
                </a:lnTo>
                <a:lnTo>
                  <a:pt x="19" y="15"/>
                </a:lnTo>
                <a:lnTo>
                  <a:pt x="20" y="15"/>
                </a:lnTo>
                <a:lnTo>
                  <a:pt x="22" y="15"/>
                </a:lnTo>
                <a:lnTo>
                  <a:pt x="22" y="16"/>
                </a:lnTo>
                <a:lnTo>
                  <a:pt x="23" y="16"/>
                </a:lnTo>
                <a:lnTo>
                  <a:pt x="25" y="16"/>
                </a:lnTo>
                <a:lnTo>
                  <a:pt x="26" y="16"/>
                </a:lnTo>
                <a:lnTo>
                  <a:pt x="28" y="16"/>
                </a:lnTo>
                <a:lnTo>
                  <a:pt x="28" y="8"/>
                </a:lnTo>
                <a:lnTo>
                  <a:pt x="26" y="8"/>
                </a:lnTo>
                <a:lnTo>
                  <a:pt x="25" y="8"/>
                </a:lnTo>
                <a:lnTo>
                  <a:pt x="23" y="8"/>
                </a:lnTo>
                <a:lnTo>
                  <a:pt x="22" y="6"/>
                </a:lnTo>
                <a:lnTo>
                  <a:pt x="20" y="6"/>
                </a:lnTo>
                <a:lnTo>
                  <a:pt x="19" y="6"/>
                </a:lnTo>
                <a:lnTo>
                  <a:pt x="17" y="6"/>
                </a:lnTo>
                <a:lnTo>
                  <a:pt x="16" y="5"/>
                </a:lnTo>
                <a:lnTo>
                  <a:pt x="15" y="5"/>
                </a:lnTo>
                <a:lnTo>
                  <a:pt x="13" y="5"/>
                </a:lnTo>
                <a:lnTo>
                  <a:pt x="12" y="3"/>
                </a:lnTo>
                <a:lnTo>
                  <a:pt x="10" y="3"/>
                </a:lnTo>
                <a:lnTo>
                  <a:pt x="9" y="2"/>
                </a:lnTo>
                <a:lnTo>
                  <a:pt x="7" y="2"/>
                </a:lnTo>
                <a:lnTo>
                  <a:pt x="7" y="0"/>
                </a:lnTo>
                <a:lnTo>
                  <a:pt x="6" y="0"/>
                </a:lnTo>
                <a:lnTo>
                  <a:pt x="0" y="8"/>
                </a:lnTo>
                <a:close/>
              </a:path>
            </a:pathLst>
          </a:custGeom>
          <a:solidFill>
            <a:schemeClr val="tx1"/>
          </a:solidFill>
          <a:ln w="9525">
            <a:solidFill>
              <a:schemeClr val="tx1"/>
            </a:solidFill>
            <a:round/>
            <a:headEnd/>
            <a:tailEnd/>
          </a:ln>
        </p:spPr>
        <p:txBody>
          <a:bodyPr/>
          <a:lstStyle/>
          <a:p>
            <a:endParaRPr lang="en-US"/>
          </a:p>
        </p:txBody>
      </p:sp>
      <p:sp>
        <p:nvSpPr>
          <p:cNvPr id="31829" name="Line 85"/>
          <p:cNvSpPr>
            <a:spLocks noChangeShapeType="1"/>
          </p:cNvSpPr>
          <p:nvPr/>
        </p:nvSpPr>
        <p:spPr bwMode="auto">
          <a:xfrm>
            <a:off x="836613" y="4373563"/>
            <a:ext cx="228600" cy="138112"/>
          </a:xfrm>
          <a:prstGeom prst="line">
            <a:avLst/>
          </a:prstGeom>
          <a:noFill/>
          <a:ln w="0">
            <a:solidFill>
              <a:schemeClr val="tx1"/>
            </a:solidFill>
            <a:round/>
            <a:headEnd/>
            <a:tailEnd/>
          </a:ln>
        </p:spPr>
        <p:txBody>
          <a:bodyPr/>
          <a:lstStyle/>
          <a:p>
            <a:endParaRPr lang="en-GB"/>
          </a:p>
        </p:txBody>
      </p:sp>
      <p:sp>
        <p:nvSpPr>
          <p:cNvPr id="31830" name="Line 86"/>
          <p:cNvSpPr>
            <a:spLocks noChangeShapeType="1"/>
          </p:cNvSpPr>
          <p:nvPr/>
        </p:nvSpPr>
        <p:spPr bwMode="auto">
          <a:xfrm flipH="1" flipV="1">
            <a:off x="771525" y="4467225"/>
            <a:ext cx="244475" cy="150813"/>
          </a:xfrm>
          <a:prstGeom prst="line">
            <a:avLst/>
          </a:prstGeom>
          <a:noFill/>
          <a:ln w="0">
            <a:solidFill>
              <a:schemeClr val="tx1"/>
            </a:solidFill>
            <a:round/>
            <a:headEnd/>
            <a:tailEnd/>
          </a:ln>
        </p:spPr>
        <p:txBody>
          <a:bodyPr/>
          <a:lstStyle/>
          <a:p>
            <a:endParaRPr lang="en-GB"/>
          </a:p>
        </p:txBody>
      </p:sp>
      <p:sp>
        <p:nvSpPr>
          <p:cNvPr id="31831" name="Freeform 87"/>
          <p:cNvSpPr>
            <a:spLocks/>
          </p:cNvSpPr>
          <p:nvPr/>
        </p:nvSpPr>
        <p:spPr bwMode="auto">
          <a:xfrm>
            <a:off x="815975" y="4422775"/>
            <a:ext cx="223838" cy="146050"/>
          </a:xfrm>
          <a:custGeom>
            <a:avLst/>
            <a:gdLst>
              <a:gd name="T0" fmla="*/ 3 w 141"/>
              <a:gd name="T1" fmla="*/ 3 h 92"/>
              <a:gd name="T2" fmla="*/ 0 w 141"/>
              <a:gd name="T3" fmla="*/ 7 h 92"/>
              <a:gd name="T4" fmla="*/ 135 w 141"/>
              <a:gd name="T5" fmla="*/ 92 h 92"/>
              <a:gd name="T6" fmla="*/ 141 w 141"/>
              <a:gd name="T7" fmla="*/ 84 h 92"/>
              <a:gd name="T8" fmla="*/ 4 w 141"/>
              <a:gd name="T9" fmla="*/ 0 h 92"/>
              <a:gd name="T10" fmla="*/ 3 w 141"/>
              <a:gd name="T11" fmla="*/ 3 h 92"/>
              <a:gd name="T12" fmla="*/ 0 60000 65536"/>
              <a:gd name="T13" fmla="*/ 0 60000 65536"/>
              <a:gd name="T14" fmla="*/ 0 60000 65536"/>
              <a:gd name="T15" fmla="*/ 0 60000 65536"/>
              <a:gd name="T16" fmla="*/ 0 60000 65536"/>
              <a:gd name="T17" fmla="*/ 0 60000 65536"/>
              <a:gd name="T18" fmla="*/ 0 w 141"/>
              <a:gd name="T19" fmla="*/ 0 h 92"/>
              <a:gd name="T20" fmla="*/ 141 w 141"/>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41" h="92">
                <a:moveTo>
                  <a:pt x="3" y="3"/>
                </a:moveTo>
                <a:lnTo>
                  <a:pt x="0" y="7"/>
                </a:lnTo>
                <a:lnTo>
                  <a:pt x="135" y="92"/>
                </a:lnTo>
                <a:lnTo>
                  <a:pt x="141" y="84"/>
                </a:lnTo>
                <a:lnTo>
                  <a:pt x="4" y="0"/>
                </a:lnTo>
                <a:lnTo>
                  <a:pt x="3" y="3"/>
                </a:lnTo>
                <a:close/>
              </a:path>
            </a:pathLst>
          </a:custGeom>
          <a:solidFill>
            <a:schemeClr val="tx1"/>
          </a:solidFill>
          <a:ln w="9525">
            <a:solidFill>
              <a:schemeClr val="tx1"/>
            </a:solidFill>
            <a:round/>
            <a:headEnd/>
            <a:tailEnd/>
          </a:ln>
        </p:spPr>
        <p:txBody>
          <a:bodyPr/>
          <a:lstStyle/>
          <a:p>
            <a:endParaRPr lang="en-US"/>
          </a:p>
        </p:txBody>
      </p:sp>
      <p:sp>
        <p:nvSpPr>
          <p:cNvPr id="31832" name="Freeform 88"/>
          <p:cNvSpPr>
            <a:spLocks/>
          </p:cNvSpPr>
          <p:nvPr/>
        </p:nvSpPr>
        <p:spPr bwMode="auto">
          <a:xfrm>
            <a:off x="1150938" y="5181600"/>
            <a:ext cx="377825" cy="14288"/>
          </a:xfrm>
          <a:custGeom>
            <a:avLst/>
            <a:gdLst>
              <a:gd name="T0" fmla="*/ 238 w 238"/>
              <a:gd name="T1" fmla="*/ 4 h 9"/>
              <a:gd name="T2" fmla="*/ 238 w 238"/>
              <a:gd name="T3" fmla="*/ 0 h 9"/>
              <a:gd name="T4" fmla="*/ 0 w 238"/>
              <a:gd name="T5" fmla="*/ 0 h 9"/>
              <a:gd name="T6" fmla="*/ 0 w 238"/>
              <a:gd name="T7" fmla="*/ 9 h 9"/>
              <a:gd name="T8" fmla="*/ 238 w 238"/>
              <a:gd name="T9" fmla="*/ 9 h 9"/>
              <a:gd name="T10" fmla="*/ 238 w 238"/>
              <a:gd name="T11" fmla="*/ 4 h 9"/>
              <a:gd name="T12" fmla="*/ 0 60000 65536"/>
              <a:gd name="T13" fmla="*/ 0 60000 65536"/>
              <a:gd name="T14" fmla="*/ 0 60000 65536"/>
              <a:gd name="T15" fmla="*/ 0 60000 65536"/>
              <a:gd name="T16" fmla="*/ 0 60000 65536"/>
              <a:gd name="T17" fmla="*/ 0 60000 65536"/>
              <a:gd name="T18" fmla="*/ 0 w 238"/>
              <a:gd name="T19" fmla="*/ 0 h 9"/>
              <a:gd name="T20" fmla="*/ 238 w 238"/>
              <a:gd name="T21" fmla="*/ 9 h 9"/>
            </a:gdLst>
            <a:ahLst/>
            <a:cxnLst>
              <a:cxn ang="T12">
                <a:pos x="T0" y="T1"/>
              </a:cxn>
              <a:cxn ang="T13">
                <a:pos x="T2" y="T3"/>
              </a:cxn>
              <a:cxn ang="T14">
                <a:pos x="T4" y="T5"/>
              </a:cxn>
              <a:cxn ang="T15">
                <a:pos x="T6" y="T7"/>
              </a:cxn>
              <a:cxn ang="T16">
                <a:pos x="T8" y="T9"/>
              </a:cxn>
              <a:cxn ang="T17">
                <a:pos x="T10" y="T11"/>
              </a:cxn>
            </a:cxnLst>
            <a:rect l="T18" t="T19" r="T20" b="T21"/>
            <a:pathLst>
              <a:path w="238" h="9">
                <a:moveTo>
                  <a:pt x="238" y="4"/>
                </a:moveTo>
                <a:lnTo>
                  <a:pt x="238" y="0"/>
                </a:lnTo>
                <a:lnTo>
                  <a:pt x="0" y="0"/>
                </a:lnTo>
                <a:lnTo>
                  <a:pt x="0" y="9"/>
                </a:lnTo>
                <a:lnTo>
                  <a:pt x="238" y="9"/>
                </a:lnTo>
                <a:lnTo>
                  <a:pt x="238" y="4"/>
                </a:lnTo>
                <a:close/>
              </a:path>
            </a:pathLst>
          </a:custGeom>
          <a:solidFill>
            <a:schemeClr val="tx1"/>
          </a:solidFill>
          <a:ln w="9525">
            <a:solidFill>
              <a:schemeClr val="tx1"/>
            </a:solidFill>
            <a:round/>
            <a:headEnd/>
            <a:tailEnd/>
          </a:ln>
        </p:spPr>
        <p:txBody>
          <a:bodyPr/>
          <a:lstStyle/>
          <a:p>
            <a:endParaRPr lang="en-US"/>
          </a:p>
        </p:txBody>
      </p:sp>
      <p:sp>
        <p:nvSpPr>
          <p:cNvPr id="31833" name="Freeform 89"/>
          <p:cNvSpPr>
            <a:spLocks/>
          </p:cNvSpPr>
          <p:nvPr/>
        </p:nvSpPr>
        <p:spPr bwMode="auto">
          <a:xfrm>
            <a:off x="1479550" y="5148263"/>
            <a:ext cx="63500" cy="47625"/>
          </a:xfrm>
          <a:custGeom>
            <a:avLst/>
            <a:gdLst>
              <a:gd name="T0" fmla="*/ 40 w 40"/>
              <a:gd name="T1" fmla="*/ 30 h 30"/>
              <a:gd name="T2" fmla="*/ 40 w 40"/>
              <a:gd name="T3" fmla="*/ 22 h 30"/>
              <a:gd name="T4" fmla="*/ 4 w 40"/>
              <a:gd name="T5" fmla="*/ 0 h 30"/>
              <a:gd name="T6" fmla="*/ 0 w 40"/>
              <a:gd name="T7" fmla="*/ 8 h 30"/>
              <a:gd name="T8" fmla="*/ 35 w 40"/>
              <a:gd name="T9" fmla="*/ 30 h 30"/>
              <a:gd name="T10" fmla="*/ 35 w 40"/>
              <a:gd name="T11" fmla="*/ 22 h 30"/>
              <a:gd name="T12" fmla="*/ 40 w 40"/>
              <a:gd name="T13" fmla="*/ 30 h 30"/>
              <a:gd name="T14" fmla="*/ 0 60000 65536"/>
              <a:gd name="T15" fmla="*/ 0 60000 65536"/>
              <a:gd name="T16" fmla="*/ 0 60000 65536"/>
              <a:gd name="T17" fmla="*/ 0 60000 65536"/>
              <a:gd name="T18" fmla="*/ 0 60000 65536"/>
              <a:gd name="T19" fmla="*/ 0 60000 65536"/>
              <a:gd name="T20" fmla="*/ 0 60000 65536"/>
              <a:gd name="T21" fmla="*/ 0 w 40"/>
              <a:gd name="T22" fmla="*/ 0 h 30"/>
              <a:gd name="T23" fmla="*/ 40 w 4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0">
                <a:moveTo>
                  <a:pt x="40" y="30"/>
                </a:moveTo>
                <a:lnTo>
                  <a:pt x="40" y="22"/>
                </a:lnTo>
                <a:lnTo>
                  <a:pt x="4" y="0"/>
                </a:lnTo>
                <a:lnTo>
                  <a:pt x="0" y="8"/>
                </a:lnTo>
                <a:lnTo>
                  <a:pt x="35" y="30"/>
                </a:lnTo>
                <a:lnTo>
                  <a:pt x="35" y="22"/>
                </a:lnTo>
                <a:lnTo>
                  <a:pt x="40" y="30"/>
                </a:lnTo>
                <a:close/>
              </a:path>
            </a:pathLst>
          </a:custGeom>
          <a:solidFill>
            <a:schemeClr val="tx1"/>
          </a:solidFill>
          <a:ln w="9525">
            <a:solidFill>
              <a:schemeClr val="tx1"/>
            </a:solidFill>
            <a:round/>
            <a:headEnd/>
            <a:tailEnd/>
          </a:ln>
        </p:spPr>
        <p:txBody>
          <a:bodyPr/>
          <a:lstStyle/>
          <a:p>
            <a:endParaRPr lang="en-US"/>
          </a:p>
        </p:txBody>
      </p:sp>
      <p:sp>
        <p:nvSpPr>
          <p:cNvPr id="31834" name="Freeform 90"/>
          <p:cNvSpPr>
            <a:spLocks/>
          </p:cNvSpPr>
          <p:nvPr/>
        </p:nvSpPr>
        <p:spPr bwMode="auto">
          <a:xfrm>
            <a:off x="1538288" y="5183188"/>
            <a:ext cx="4762" cy="12700"/>
          </a:xfrm>
          <a:custGeom>
            <a:avLst/>
            <a:gdLst>
              <a:gd name="T0" fmla="*/ 3 w 3"/>
              <a:gd name="T1" fmla="*/ 8 h 8"/>
              <a:gd name="T2" fmla="*/ 0 w 3"/>
              <a:gd name="T3" fmla="*/ 3 h 8"/>
              <a:gd name="T4" fmla="*/ 3 w 3"/>
              <a:gd name="T5" fmla="*/ 0 h 8"/>
              <a:gd name="T6" fmla="*/ 3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3" y="8"/>
                </a:moveTo>
                <a:lnTo>
                  <a:pt x="0" y="3"/>
                </a:lnTo>
                <a:lnTo>
                  <a:pt x="3" y="0"/>
                </a:lnTo>
                <a:lnTo>
                  <a:pt x="3" y="8"/>
                </a:lnTo>
                <a:close/>
              </a:path>
            </a:pathLst>
          </a:custGeom>
          <a:solidFill>
            <a:schemeClr val="tx1"/>
          </a:solidFill>
          <a:ln w="9525">
            <a:solidFill>
              <a:schemeClr val="tx1"/>
            </a:solidFill>
            <a:round/>
            <a:headEnd/>
            <a:tailEnd/>
          </a:ln>
        </p:spPr>
        <p:txBody>
          <a:bodyPr/>
          <a:lstStyle/>
          <a:p>
            <a:endParaRPr lang="en-US"/>
          </a:p>
        </p:txBody>
      </p:sp>
      <p:sp>
        <p:nvSpPr>
          <p:cNvPr id="31835" name="Freeform 91"/>
          <p:cNvSpPr>
            <a:spLocks/>
          </p:cNvSpPr>
          <p:nvPr/>
        </p:nvSpPr>
        <p:spPr bwMode="auto">
          <a:xfrm>
            <a:off x="1479550" y="5183188"/>
            <a:ext cx="63500" cy="47625"/>
          </a:xfrm>
          <a:custGeom>
            <a:avLst/>
            <a:gdLst>
              <a:gd name="T0" fmla="*/ 3 w 40"/>
              <a:gd name="T1" fmla="*/ 27 h 30"/>
              <a:gd name="T2" fmla="*/ 4 w 40"/>
              <a:gd name="T3" fmla="*/ 30 h 30"/>
              <a:gd name="T4" fmla="*/ 40 w 40"/>
              <a:gd name="T5" fmla="*/ 8 h 30"/>
              <a:gd name="T6" fmla="*/ 35 w 40"/>
              <a:gd name="T7" fmla="*/ 0 h 30"/>
              <a:gd name="T8" fmla="*/ 0 w 40"/>
              <a:gd name="T9" fmla="*/ 23 h 30"/>
              <a:gd name="T10" fmla="*/ 3 w 40"/>
              <a:gd name="T11" fmla="*/ 27 h 30"/>
              <a:gd name="T12" fmla="*/ 0 60000 65536"/>
              <a:gd name="T13" fmla="*/ 0 60000 65536"/>
              <a:gd name="T14" fmla="*/ 0 60000 65536"/>
              <a:gd name="T15" fmla="*/ 0 60000 65536"/>
              <a:gd name="T16" fmla="*/ 0 60000 65536"/>
              <a:gd name="T17" fmla="*/ 0 60000 65536"/>
              <a:gd name="T18" fmla="*/ 0 w 40"/>
              <a:gd name="T19" fmla="*/ 0 h 30"/>
              <a:gd name="T20" fmla="*/ 40 w 4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0" h="30">
                <a:moveTo>
                  <a:pt x="3" y="27"/>
                </a:moveTo>
                <a:lnTo>
                  <a:pt x="4" y="30"/>
                </a:lnTo>
                <a:lnTo>
                  <a:pt x="40" y="8"/>
                </a:lnTo>
                <a:lnTo>
                  <a:pt x="35" y="0"/>
                </a:lnTo>
                <a:lnTo>
                  <a:pt x="0" y="23"/>
                </a:lnTo>
                <a:lnTo>
                  <a:pt x="3" y="27"/>
                </a:lnTo>
                <a:close/>
              </a:path>
            </a:pathLst>
          </a:custGeom>
          <a:solidFill>
            <a:schemeClr val="tx1"/>
          </a:solidFill>
          <a:ln w="9525">
            <a:solidFill>
              <a:schemeClr val="tx1"/>
            </a:solidFill>
            <a:round/>
            <a:headEnd/>
            <a:tailEnd/>
          </a:ln>
        </p:spPr>
        <p:txBody>
          <a:bodyPr/>
          <a:lstStyle/>
          <a:p>
            <a:endParaRPr lang="en-US"/>
          </a:p>
        </p:txBody>
      </p:sp>
      <p:sp>
        <p:nvSpPr>
          <p:cNvPr id="31836" name="Rectangle 92"/>
          <p:cNvSpPr>
            <a:spLocks noChangeArrowheads="1"/>
          </p:cNvSpPr>
          <p:nvPr/>
        </p:nvSpPr>
        <p:spPr bwMode="auto">
          <a:xfrm>
            <a:off x="1824038" y="5097463"/>
            <a:ext cx="269875" cy="14287"/>
          </a:xfrm>
          <a:prstGeom prst="rect">
            <a:avLst/>
          </a:prstGeom>
          <a:solidFill>
            <a:schemeClr val="tx1"/>
          </a:solidFill>
          <a:ln w="9525">
            <a:solidFill>
              <a:schemeClr val="tx1"/>
            </a:solidFill>
            <a:miter lim="800000"/>
            <a:headEnd/>
            <a:tailEnd/>
          </a:ln>
        </p:spPr>
        <p:txBody>
          <a:bodyPr/>
          <a:lstStyle/>
          <a:p>
            <a:endParaRPr lang="en-US"/>
          </a:p>
        </p:txBody>
      </p:sp>
      <p:sp>
        <p:nvSpPr>
          <p:cNvPr id="31837" name="Freeform 93"/>
          <p:cNvSpPr>
            <a:spLocks/>
          </p:cNvSpPr>
          <p:nvPr/>
        </p:nvSpPr>
        <p:spPr bwMode="auto">
          <a:xfrm>
            <a:off x="2093913" y="5021263"/>
            <a:ext cx="69850" cy="90487"/>
          </a:xfrm>
          <a:custGeom>
            <a:avLst/>
            <a:gdLst>
              <a:gd name="T0" fmla="*/ 36 w 44"/>
              <a:gd name="T1" fmla="*/ 3 h 57"/>
              <a:gd name="T2" fmla="*/ 36 w 44"/>
              <a:gd name="T3" fmla="*/ 8 h 57"/>
              <a:gd name="T4" fmla="*/ 34 w 44"/>
              <a:gd name="T5" fmla="*/ 12 h 57"/>
              <a:gd name="T6" fmla="*/ 33 w 44"/>
              <a:gd name="T7" fmla="*/ 17 h 57"/>
              <a:gd name="T8" fmla="*/ 31 w 44"/>
              <a:gd name="T9" fmla="*/ 21 h 57"/>
              <a:gd name="T10" fmla="*/ 30 w 44"/>
              <a:gd name="T11" fmla="*/ 25 h 57"/>
              <a:gd name="T12" fmla="*/ 28 w 44"/>
              <a:gd name="T13" fmla="*/ 28 h 57"/>
              <a:gd name="T14" fmla="*/ 25 w 44"/>
              <a:gd name="T15" fmla="*/ 33 h 57"/>
              <a:gd name="T16" fmla="*/ 24 w 44"/>
              <a:gd name="T17" fmla="*/ 36 h 57"/>
              <a:gd name="T18" fmla="*/ 21 w 44"/>
              <a:gd name="T19" fmla="*/ 39 h 57"/>
              <a:gd name="T20" fmla="*/ 18 w 44"/>
              <a:gd name="T21" fmla="*/ 40 h 57"/>
              <a:gd name="T22" fmla="*/ 15 w 44"/>
              <a:gd name="T23" fmla="*/ 43 h 57"/>
              <a:gd name="T24" fmla="*/ 12 w 44"/>
              <a:gd name="T25" fmla="*/ 45 h 57"/>
              <a:gd name="T26" fmla="*/ 9 w 44"/>
              <a:gd name="T27" fmla="*/ 46 h 57"/>
              <a:gd name="T28" fmla="*/ 5 w 44"/>
              <a:gd name="T29" fmla="*/ 46 h 57"/>
              <a:gd name="T30" fmla="*/ 2 w 44"/>
              <a:gd name="T31" fmla="*/ 48 h 57"/>
              <a:gd name="T32" fmla="*/ 0 w 44"/>
              <a:gd name="T33" fmla="*/ 57 h 57"/>
              <a:gd name="T34" fmla="*/ 5 w 44"/>
              <a:gd name="T35" fmla="*/ 57 h 57"/>
              <a:gd name="T36" fmla="*/ 9 w 44"/>
              <a:gd name="T37" fmla="*/ 55 h 57"/>
              <a:gd name="T38" fmla="*/ 14 w 44"/>
              <a:gd name="T39" fmla="*/ 54 h 57"/>
              <a:gd name="T40" fmla="*/ 18 w 44"/>
              <a:gd name="T41" fmla="*/ 52 h 57"/>
              <a:gd name="T42" fmla="*/ 21 w 44"/>
              <a:gd name="T43" fmla="*/ 49 h 57"/>
              <a:gd name="T44" fmla="*/ 25 w 44"/>
              <a:gd name="T45" fmla="*/ 46 h 57"/>
              <a:gd name="T46" fmla="*/ 28 w 44"/>
              <a:gd name="T47" fmla="*/ 43 h 57"/>
              <a:gd name="T48" fmla="*/ 31 w 44"/>
              <a:gd name="T49" fmla="*/ 39 h 57"/>
              <a:gd name="T50" fmla="*/ 34 w 44"/>
              <a:gd name="T51" fmla="*/ 36 h 57"/>
              <a:gd name="T52" fmla="*/ 37 w 44"/>
              <a:gd name="T53" fmla="*/ 31 h 57"/>
              <a:gd name="T54" fmla="*/ 39 w 44"/>
              <a:gd name="T55" fmla="*/ 27 h 57"/>
              <a:gd name="T56" fmla="*/ 41 w 44"/>
              <a:gd name="T57" fmla="*/ 23 h 57"/>
              <a:gd name="T58" fmla="*/ 43 w 44"/>
              <a:gd name="T59" fmla="*/ 17 h 57"/>
              <a:gd name="T60" fmla="*/ 43 w 44"/>
              <a:gd name="T61" fmla="*/ 12 h 57"/>
              <a:gd name="T62" fmla="*/ 44 w 44"/>
              <a:gd name="T63" fmla="*/ 6 h 57"/>
              <a:gd name="T64" fmla="*/ 44 w 44"/>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36" y="0"/>
                </a:moveTo>
                <a:lnTo>
                  <a:pt x="36" y="3"/>
                </a:lnTo>
                <a:lnTo>
                  <a:pt x="36" y="6"/>
                </a:lnTo>
                <a:lnTo>
                  <a:pt x="36" y="8"/>
                </a:lnTo>
                <a:lnTo>
                  <a:pt x="34" y="11"/>
                </a:lnTo>
                <a:lnTo>
                  <a:pt x="34" y="12"/>
                </a:lnTo>
                <a:lnTo>
                  <a:pt x="34" y="15"/>
                </a:lnTo>
                <a:lnTo>
                  <a:pt x="33" y="17"/>
                </a:lnTo>
                <a:lnTo>
                  <a:pt x="33" y="20"/>
                </a:lnTo>
                <a:lnTo>
                  <a:pt x="31" y="21"/>
                </a:lnTo>
                <a:lnTo>
                  <a:pt x="31" y="24"/>
                </a:lnTo>
                <a:lnTo>
                  <a:pt x="30" y="25"/>
                </a:lnTo>
                <a:lnTo>
                  <a:pt x="30" y="27"/>
                </a:lnTo>
                <a:lnTo>
                  <a:pt x="28" y="28"/>
                </a:lnTo>
                <a:lnTo>
                  <a:pt x="27" y="31"/>
                </a:lnTo>
                <a:lnTo>
                  <a:pt x="25" y="33"/>
                </a:lnTo>
                <a:lnTo>
                  <a:pt x="25" y="34"/>
                </a:lnTo>
                <a:lnTo>
                  <a:pt x="24" y="36"/>
                </a:lnTo>
                <a:lnTo>
                  <a:pt x="22" y="37"/>
                </a:lnTo>
                <a:lnTo>
                  <a:pt x="21" y="39"/>
                </a:lnTo>
                <a:lnTo>
                  <a:pt x="19" y="40"/>
                </a:lnTo>
                <a:lnTo>
                  <a:pt x="18" y="40"/>
                </a:lnTo>
                <a:lnTo>
                  <a:pt x="17" y="42"/>
                </a:lnTo>
                <a:lnTo>
                  <a:pt x="15" y="43"/>
                </a:lnTo>
                <a:lnTo>
                  <a:pt x="14" y="43"/>
                </a:lnTo>
                <a:lnTo>
                  <a:pt x="12" y="45"/>
                </a:lnTo>
                <a:lnTo>
                  <a:pt x="11" y="45"/>
                </a:lnTo>
                <a:lnTo>
                  <a:pt x="9" y="46"/>
                </a:lnTo>
                <a:lnTo>
                  <a:pt x="8" y="46"/>
                </a:lnTo>
                <a:lnTo>
                  <a:pt x="5" y="46"/>
                </a:lnTo>
                <a:lnTo>
                  <a:pt x="3" y="48"/>
                </a:lnTo>
                <a:lnTo>
                  <a:pt x="2" y="48"/>
                </a:lnTo>
                <a:lnTo>
                  <a:pt x="0" y="48"/>
                </a:lnTo>
                <a:lnTo>
                  <a:pt x="0" y="57"/>
                </a:lnTo>
                <a:lnTo>
                  <a:pt x="2" y="57"/>
                </a:lnTo>
                <a:lnTo>
                  <a:pt x="5" y="57"/>
                </a:lnTo>
                <a:lnTo>
                  <a:pt x="8" y="55"/>
                </a:lnTo>
                <a:lnTo>
                  <a:pt x="9" y="55"/>
                </a:lnTo>
                <a:lnTo>
                  <a:pt x="12" y="55"/>
                </a:lnTo>
                <a:lnTo>
                  <a:pt x="14" y="54"/>
                </a:lnTo>
                <a:lnTo>
                  <a:pt x="15" y="52"/>
                </a:lnTo>
                <a:lnTo>
                  <a:pt x="18" y="52"/>
                </a:lnTo>
                <a:lnTo>
                  <a:pt x="19" y="51"/>
                </a:lnTo>
                <a:lnTo>
                  <a:pt x="21" y="49"/>
                </a:lnTo>
                <a:lnTo>
                  <a:pt x="24" y="48"/>
                </a:lnTo>
                <a:lnTo>
                  <a:pt x="25" y="46"/>
                </a:lnTo>
                <a:lnTo>
                  <a:pt x="27" y="45"/>
                </a:lnTo>
                <a:lnTo>
                  <a:pt x="28" y="43"/>
                </a:lnTo>
                <a:lnTo>
                  <a:pt x="30" y="42"/>
                </a:lnTo>
                <a:lnTo>
                  <a:pt x="31" y="39"/>
                </a:lnTo>
                <a:lnTo>
                  <a:pt x="33" y="37"/>
                </a:lnTo>
                <a:lnTo>
                  <a:pt x="34" y="36"/>
                </a:lnTo>
                <a:lnTo>
                  <a:pt x="36" y="33"/>
                </a:lnTo>
                <a:lnTo>
                  <a:pt x="37" y="31"/>
                </a:lnTo>
                <a:lnTo>
                  <a:pt x="39" y="28"/>
                </a:lnTo>
                <a:lnTo>
                  <a:pt x="39" y="27"/>
                </a:lnTo>
                <a:lnTo>
                  <a:pt x="40" y="24"/>
                </a:lnTo>
                <a:lnTo>
                  <a:pt x="41" y="23"/>
                </a:lnTo>
                <a:lnTo>
                  <a:pt x="41" y="20"/>
                </a:lnTo>
                <a:lnTo>
                  <a:pt x="43" y="17"/>
                </a:lnTo>
                <a:lnTo>
                  <a:pt x="43" y="14"/>
                </a:lnTo>
                <a:lnTo>
                  <a:pt x="43" y="12"/>
                </a:lnTo>
                <a:lnTo>
                  <a:pt x="44" y="9"/>
                </a:lnTo>
                <a:lnTo>
                  <a:pt x="44" y="6"/>
                </a:lnTo>
                <a:lnTo>
                  <a:pt x="44" y="3"/>
                </a:lnTo>
                <a:lnTo>
                  <a:pt x="44" y="0"/>
                </a:lnTo>
                <a:lnTo>
                  <a:pt x="36" y="0"/>
                </a:lnTo>
                <a:close/>
              </a:path>
            </a:pathLst>
          </a:custGeom>
          <a:solidFill>
            <a:schemeClr val="tx1"/>
          </a:solidFill>
          <a:ln w="9525">
            <a:solidFill>
              <a:schemeClr val="tx1"/>
            </a:solidFill>
            <a:round/>
            <a:headEnd/>
            <a:tailEnd/>
          </a:ln>
        </p:spPr>
        <p:txBody>
          <a:bodyPr/>
          <a:lstStyle/>
          <a:p>
            <a:endParaRPr lang="en-US"/>
          </a:p>
        </p:txBody>
      </p:sp>
      <p:sp>
        <p:nvSpPr>
          <p:cNvPr id="31838" name="Freeform 94"/>
          <p:cNvSpPr>
            <a:spLocks/>
          </p:cNvSpPr>
          <p:nvPr/>
        </p:nvSpPr>
        <p:spPr bwMode="auto">
          <a:xfrm>
            <a:off x="2124075" y="4946650"/>
            <a:ext cx="39688" cy="74613"/>
          </a:xfrm>
          <a:custGeom>
            <a:avLst/>
            <a:gdLst>
              <a:gd name="T0" fmla="*/ 0 w 25"/>
              <a:gd name="T1" fmla="*/ 7 h 47"/>
              <a:gd name="T2" fmla="*/ 2 w 25"/>
              <a:gd name="T3" fmla="*/ 10 h 47"/>
              <a:gd name="T4" fmla="*/ 3 w 25"/>
              <a:gd name="T5" fmla="*/ 12 h 47"/>
              <a:gd name="T6" fmla="*/ 6 w 25"/>
              <a:gd name="T7" fmla="*/ 15 h 47"/>
              <a:gd name="T8" fmla="*/ 8 w 25"/>
              <a:gd name="T9" fmla="*/ 18 h 47"/>
              <a:gd name="T10" fmla="*/ 9 w 25"/>
              <a:gd name="T11" fmla="*/ 21 h 47"/>
              <a:gd name="T12" fmla="*/ 12 w 25"/>
              <a:gd name="T13" fmla="*/ 24 h 47"/>
              <a:gd name="T14" fmla="*/ 12 w 25"/>
              <a:gd name="T15" fmla="*/ 27 h 47"/>
              <a:gd name="T16" fmla="*/ 14 w 25"/>
              <a:gd name="T17" fmla="*/ 30 h 47"/>
              <a:gd name="T18" fmla="*/ 14 w 25"/>
              <a:gd name="T19" fmla="*/ 32 h 47"/>
              <a:gd name="T20" fmla="*/ 15 w 25"/>
              <a:gd name="T21" fmla="*/ 35 h 47"/>
              <a:gd name="T22" fmla="*/ 15 w 25"/>
              <a:gd name="T23" fmla="*/ 38 h 47"/>
              <a:gd name="T24" fmla="*/ 17 w 25"/>
              <a:gd name="T25" fmla="*/ 41 h 47"/>
              <a:gd name="T26" fmla="*/ 17 w 25"/>
              <a:gd name="T27" fmla="*/ 44 h 47"/>
              <a:gd name="T28" fmla="*/ 17 w 25"/>
              <a:gd name="T29" fmla="*/ 47 h 47"/>
              <a:gd name="T30" fmla="*/ 25 w 25"/>
              <a:gd name="T31" fmla="*/ 46 h 47"/>
              <a:gd name="T32" fmla="*/ 25 w 25"/>
              <a:gd name="T33" fmla="*/ 43 h 47"/>
              <a:gd name="T34" fmla="*/ 25 w 25"/>
              <a:gd name="T35" fmla="*/ 40 h 47"/>
              <a:gd name="T36" fmla="*/ 24 w 25"/>
              <a:gd name="T37" fmla="*/ 35 h 47"/>
              <a:gd name="T38" fmla="*/ 24 w 25"/>
              <a:gd name="T39" fmla="*/ 32 h 47"/>
              <a:gd name="T40" fmla="*/ 22 w 25"/>
              <a:gd name="T41" fmla="*/ 30 h 47"/>
              <a:gd name="T42" fmla="*/ 22 w 25"/>
              <a:gd name="T43" fmla="*/ 27 h 47"/>
              <a:gd name="T44" fmla="*/ 21 w 25"/>
              <a:gd name="T45" fmla="*/ 24 h 47"/>
              <a:gd name="T46" fmla="*/ 20 w 25"/>
              <a:gd name="T47" fmla="*/ 21 h 47"/>
              <a:gd name="T48" fmla="*/ 18 w 25"/>
              <a:gd name="T49" fmla="*/ 18 h 47"/>
              <a:gd name="T50" fmla="*/ 17 w 25"/>
              <a:gd name="T51" fmla="*/ 15 h 47"/>
              <a:gd name="T52" fmla="*/ 15 w 25"/>
              <a:gd name="T53" fmla="*/ 12 h 47"/>
              <a:gd name="T54" fmla="*/ 14 w 25"/>
              <a:gd name="T55" fmla="*/ 9 h 47"/>
              <a:gd name="T56" fmla="*/ 12 w 25"/>
              <a:gd name="T57" fmla="*/ 7 h 47"/>
              <a:gd name="T58" fmla="*/ 9 w 25"/>
              <a:gd name="T59" fmla="*/ 4 h 47"/>
              <a:gd name="T60" fmla="*/ 8 w 25"/>
              <a:gd name="T61" fmla="*/ 3 h 47"/>
              <a:gd name="T62" fmla="*/ 5 w 25"/>
              <a:gd name="T63" fmla="*/ 0 h 47"/>
              <a:gd name="T64" fmla="*/ 5 w 25"/>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7"/>
              <a:gd name="T101" fmla="*/ 25 w 2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7">
                <a:moveTo>
                  <a:pt x="2" y="9"/>
                </a:moveTo>
                <a:lnTo>
                  <a:pt x="0" y="7"/>
                </a:lnTo>
                <a:lnTo>
                  <a:pt x="2" y="9"/>
                </a:lnTo>
                <a:lnTo>
                  <a:pt x="2" y="10"/>
                </a:lnTo>
                <a:lnTo>
                  <a:pt x="3" y="10"/>
                </a:lnTo>
                <a:lnTo>
                  <a:pt x="3" y="12"/>
                </a:lnTo>
                <a:lnTo>
                  <a:pt x="5" y="13"/>
                </a:lnTo>
                <a:lnTo>
                  <a:pt x="6" y="15"/>
                </a:lnTo>
                <a:lnTo>
                  <a:pt x="8" y="16"/>
                </a:lnTo>
                <a:lnTo>
                  <a:pt x="8" y="18"/>
                </a:lnTo>
                <a:lnTo>
                  <a:pt x="9" y="19"/>
                </a:lnTo>
                <a:lnTo>
                  <a:pt x="9" y="21"/>
                </a:lnTo>
                <a:lnTo>
                  <a:pt x="11" y="22"/>
                </a:lnTo>
                <a:lnTo>
                  <a:pt x="12" y="24"/>
                </a:lnTo>
                <a:lnTo>
                  <a:pt x="12" y="25"/>
                </a:lnTo>
                <a:lnTo>
                  <a:pt x="12" y="27"/>
                </a:lnTo>
                <a:lnTo>
                  <a:pt x="14" y="28"/>
                </a:lnTo>
                <a:lnTo>
                  <a:pt x="14" y="30"/>
                </a:lnTo>
                <a:lnTo>
                  <a:pt x="14" y="31"/>
                </a:lnTo>
                <a:lnTo>
                  <a:pt x="14" y="32"/>
                </a:lnTo>
                <a:lnTo>
                  <a:pt x="15" y="34"/>
                </a:lnTo>
                <a:lnTo>
                  <a:pt x="15" y="35"/>
                </a:lnTo>
                <a:lnTo>
                  <a:pt x="15" y="37"/>
                </a:lnTo>
                <a:lnTo>
                  <a:pt x="15" y="38"/>
                </a:lnTo>
                <a:lnTo>
                  <a:pt x="17" y="40"/>
                </a:lnTo>
                <a:lnTo>
                  <a:pt x="17" y="41"/>
                </a:lnTo>
                <a:lnTo>
                  <a:pt x="17" y="43"/>
                </a:lnTo>
                <a:lnTo>
                  <a:pt x="17" y="44"/>
                </a:lnTo>
                <a:lnTo>
                  <a:pt x="17" y="46"/>
                </a:lnTo>
                <a:lnTo>
                  <a:pt x="17" y="47"/>
                </a:lnTo>
                <a:lnTo>
                  <a:pt x="25" y="47"/>
                </a:lnTo>
                <a:lnTo>
                  <a:pt x="25" y="46"/>
                </a:lnTo>
                <a:lnTo>
                  <a:pt x="25" y="44"/>
                </a:lnTo>
                <a:lnTo>
                  <a:pt x="25" y="43"/>
                </a:lnTo>
                <a:lnTo>
                  <a:pt x="25" y="41"/>
                </a:lnTo>
                <a:lnTo>
                  <a:pt x="25" y="40"/>
                </a:lnTo>
                <a:lnTo>
                  <a:pt x="24" y="37"/>
                </a:lnTo>
                <a:lnTo>
                  <a:pt x="24" y="35"/>
                </a:lnTo>
                <a:lnTo>
                  <a:pt x="24" y="34"/>
                </a:lnTo>
                <a:lnTo>
                  <a:pt x="24" y="32"/>
                </a:lnTo>
                <a:lnTo>
                  <a:pt x="24" y="31"/>
                </a:lnTo>
                <a:lnTo>
                  <a:pt x="22" y="30"/>
                </a:lnTo>
                <a:lnTo>
                  <a:pt x="22" y="28"/>
                </a:lnTo>
                <a:lnTo>
                  <a:pt x="22" y="27"/>
                </a:lnTo>
                <a:lnTo>
                  <a:pt x="21" y="25"/>
                </a:lnTo>
                <a:lnTo>
                  <a:pt x="21" y="24"/>
                </a:lnTo>
                <a:lnTo>
                  <a:pt x="21" y="22"/>
                </a:lnTo>
                <a:lnTo>
                  <a:pt x="20" y="21"/>
                </a:lnTo>
                <a:lnTo>
                  <a:pt x="20" y="19"/>
                </a:lnTo>
                <a:lnTo>
                  <a:pt x="18" y="18"/>
                </a:lnTo>
                <a:lnTo>
                  <a:pt x="18" y="16"/>
                </a:lnTo>
                <a:lnTo>
                  <a:pt x="17" y="15"/>
                </a:lnTo>
                <a:lnTo>
                  <a:pt x="17" y="13"/>
                </a:lnTo>
                <a:lnTo>
                  <a:pt x="15" y="12"/>
                </a:lnTo>
                <a:lnTo>
                  <a:pt x="14" y="10"/>
                </a:lnTo>
                <a:lnTo>
                  <a:pt x="14" y="9"/>
                </a:lnTo>
                <a:lnTo>
                  <a:pt x="12" y="9"/>
                </a:lnTo>
                <a:lnTo>
                  <a:pt x="12" y="7"/>
                </a:lnTo>
                <a:lnTo>
                  <a:pt x="11" y="6"/>
                </a:lnTo>
                <a:lnTo>
                  <a:pt x="9" y="4"/>
                </a:lnTo>
                <a:lnTo>
                  <a:pt x="9" y="3"/>
                </a:lnTo>
                <a:lnTo>
                  <a:pt x="8" y="3"/>
                </a:lnTo>
                <a:lnTo>
                  <a:pt x="6" y="1"/>
                </a:lnTo>
                <a:lnTo>
                  <a:pt x="5" y="0"/>
                </a:lnTo>
                <a:lnTo>
                  <a:pt x="6" y="1"/>
                </a:lnTo>
                <a:lnTo>
                  <a:pt x="5" y="0"/>
                </a:lnTo>
                <a:lnTo>
                  <a:pt x="2" y="9"/>
                </a:lnTo>
                <a:close/>
              </a:path>
            </a:pathLst>
          </a:custGeom>
          <a:solidFill>
            <a:schemeClr val="tx1"/>
          </a:solidFill>
          <a:ln w="9525">
            <a:solidFill>
              <a:schemeClr val="tx1"/>
            </a:solidFill>
            <a:round/>
            <a:headEnd/>
            <a:tailEnd/>
          </a:ln>
        </p:spPr>
        <p:txBody>
          <a:bodyPr/>
          <a:lstStyle/>
          <a:p>
            <a:endParaRPr lang="en-US"/>
          </a:p>
        </p:txBody>
      </p:sp>
      <p:sp>
        <p:nvSpPr>
          <p:cNvPr id="31839" name="Freeform 95"/>
          <p:cNvSpPr>
            <a:spLocks/>
          </p:cNvSpPr>
          <p:nvPr/>
        </p:nvSpPr>
        <p:spPr bwMode="auto">
          <a:xfrm>
            <a:off x="1914525" y="4672013"/>
            <a:ext cx="217488" cy="288925"/>
          </a:xfrm>
          <a:custGeom>
            <a:avLst/>
            <a:gdLst>
              <a:gd name="T0" fmla="*/ 0 w 137"/>
              <a:gd name="T1" fmla="*/ 7 h 182"/>
              <a:gd name="T2" fmla="*/ 2 w 137"/>
              <a:gd name="T3" fmla="*/ 20 h 182"/>
              <a:gd name="T4" fmla="*/ 5 w 137"/>
              <a:gd name="T5" fmla="*/ 35 h 182"/>
              <a:gd name="T6" fmla="*/ 8 w 137"/>
              <a:gd name="T7" fmla="*/ 49 h 182"/>
              <a:gd name="T8" fmla="*/ 12 w 137"/>
              <a:gd name="T9" fmla="*/ 63 h 182"/>
              <a:gd name="T10" fmla="*/ 18 w 137"/>
              <a:gd name="T11" fmla="*/ 77 h 182"/>
              <a:gd name="T12" fmla="*/ 25 w 137"/>
              <a:gd name="T13" fmla="*/ 89 h 182"/>
              <a:gd name="T14" fmla="*/ 33 w 137"/>
              <a:gd name="T15" fmla="*/ 102 h 182"/>
              <a:gd name="T16" fmla="*/ 42 w 137"/>
              <a:gd name="T17" fmla="*/ 114 h 182"/>
              <a:gd name="T18" fmla="*/ 52 w 137"/>
              <a:gd name="T19" fmla="*/ 126 h 182"/>
              <a:gd name="T20" fmla="*/ 62 w 137"/>
              <a:gd name="T21" fmla="*/ 136 h 182"/>
              <a:gd name="T22" fmla="*/ 74 w 137"/>
              <a:gd name="T23" fmla="*/ 146 h 182"/>
              <a:gd name="T24" fmla="*/ 86 w 137"/>
              <a:gd name="T25" fmla="*/ 155 h 182"/>
              <a:gd name="T26" fmla="*/ 99 w 137"/>
              <a:gd name="T27" fmla="*/ 164 h 182"/>
              <a:gd name="T28" fmla="*/ 112 w 137"/>
              <a:gd name="T29" fmla="*/ 171 h 182"/>
              <a:gd name="T30" fmla="*/ 127 w 137"/>
              <a:gd name="T31" fmla="*/ 179 h 182"/>
              <a:gd name="T32" fmla="*/ 137 w 137"/>
              <a:gd name="T33" fmla="*/ 173 h 182"/>
              <a:gd name="T34" fmla="*/ 124 w 137"/>
              <a:gd name="T35" fmla="*/ 167 h 182"/>
              <a:gd name="T36" fmla="*/ 109 w 137"/>
              <a:gd name="T37" fmla="*/ 160 h 182"/>
              <a:gd name="T38" fmla="*/ 97 w 137"/>
              <a:gd name="T39" fmla="*/ 152 h 182"/>
              <a:gd name="T40" fmla="*/ 84 w 137"/>
              <a:gd name="T41" fmla="*/ 143 h 182"/>
              <a:gd name="T42" fmla="*/ 74 w 137"/>
              <a:gd name="T43" fmla="*/ 134 h 182"/>
              <a:gd name="T44" fmla="*/ 62 w 137"/>
              <a:gd name="T45" fmla="*/ 124 h 182"/>
              <a:gd name="T46" fmla="*/ 53 w 137"/>
              <a:gd name="T47" fmla="*/ 114 h 182"/>
              <a:gd name="T48" fmla="*/ 44 w 137"/>
              <a:gd name="T49" fmla="*/ 102 h 182"/>
              <a:gd name="T50" fmla="*/ 36 w 137"/>
              <a:gd name="T51" fmla="*/ 90 h 182"/>
              <a:gd name="T52" fmla="*/ 30 w 137"/>
              <a:gd name="T53" fmla="*/ 78 h 182"/>
              <a:gd name="T54" fmla="*/ 24 w 137"/>
              <a:gd name="T55" fmla="*/ 66 h 182"/>
              <a:gd name="T56" fmla="*/ 18 w 137"/>
              <a:gd name="T57" fmla="*/ 53 h 182"/>
              <a:gd name="T58" fmla="*/ 14 w 137"/>
              <a:gd name="T59" fmla="*/ 40 h 182"/>
              <a:gd name="T60" fmla="*/ 12 w 137"/>
              <a:gd name="T61" fmla="*/ 26 h 182"/>
              <a:gd name="T62" fmla="*/ 9 w 137"/>
              <a:gd name="T63" fmla="*/ 13 h 182"/>
              <a:gd name="T64" fmla="*/ 9 w 137"/>
              <a:gd name="T65" fmla="*/ 0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82"/>
              <a:gd name="T101" fmla="*/ 137 w 137"/>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82">
                <a:moveTo>
                  <a:pt x="0" y="0"/>
                </a:moveTo>
                <a:lnTo>
                  <a:pt x="0" y="7"/>
                </a:lnTo>
                <a:lnTo>
                  <a:pt x="0" y="15"/>
                </a:lnTo>
                <a:lnTo>
                  <a:pt x="2" y="20"/>
                </a:lnTo>
                <a:lnTo>
                  <a:pt x="3" y="28"/>
                </a:lnTo>
                <a:lnTo>
                  <a:pt x="5" y="35"/>
                </a:lnTo>
                <a:lnTo>
                  <a:pt x="6" y="43"/>
                </a:lnTo>
                <a:lnTo>
                  <a:pt x="8" y="49"/>
                </a:lnTo>
                <a:lnTo>
                  <a:pt x="9" y="56"/>
                </a:lnTo>
                <a:lnTo>
                  <a:pt x="12" y="63"/>
                </a:lnTo>
                <a:lnTo>
                  <a:pt x="15" y="69"/>
                </a:lnTo>
                <a:lnTo>
                  <a:pt x="18" y="77"/>
                </a:lnTo>
                <a:lnTo>
                  <a:pt x="21" y="83"/>
                </a:lnTo>
                <a:lnTo>
                  <a:pt x="25" y="89"/>
                </a:lnTo>
                <a:lnTo>
                  <a:pt x="28" y="96"/>
                </a:lnTo>
                <a:lnTo>
                  <a:pt x="33" y="102"/>
                </a:lnTo>
                <a:lnTo>
                  <a:pt x="37" y="108"/>
                </a:lnTo>
                <a:lnTo>
                  <a:pt x="42" y="114"/>
                </a:lnTo>
                <a:lnTo>
                  <a:pt x="46" y="120"/>
                </a:lnTo>
                <a:lnTo>
                  <a:pt x="52" y="126"/>
                </a:lnTo>
                <a:lnTo>
                  <a:pt x="56" y="130"/>
                </a:lnTo>
                <a:lnTo>
                  <a:pt x="62" y="136"/>
                </a:lnTo>
                <a:lnTo>
                  <a:pt x="68" y="140"/>
                </a:lnTo>
                <a:lnTo>
                  <a:pt x="74" y="146"/>
                </a:lnTo>
                <a:lnTo>
                  <a:pt x="80" y="151"/>
                </a:lnTo>
                <a:lnTo>
                  <a:pt x="86" y="155"/>
                </a:lnTo>
                <a:lnTo>
                  <a:pt x="91" y="160"/>
                </a:lnTo>
                <a:lnTo>
                  <a:pt x="99" y="164"/>
                </a:lnTo>
                <a:lnTo>
                  <a:pt x="105" y="168"/>
                </a:lnTo>
                <a:lnTo>
                  <a:pt x="112" y="171"/>
                </a:lnTo>
                <a:lnTo>
                  <a:pt x="119" y="176"/>
                </a:lnTo>
                <a:lnTo>
                  <a:pt x="127" y="179"/>
                </a:lnTo>
                <a:lnTo>
                  <a:pt x="134" y="182"/>
                </a:lnTo>
                <a:lnTo>
                  <a:pt x="137" y="173"/>
                </a:lnTo>
                <a:lnTo>
                  <a:pt x="130" y="170"/>
                </a:lnTo>
                <a:lnTo>
                  <a:pt x="124" y="167"/>
                </a:lnTo>
                <a:lnTo>
                  <a:pt x="116" y="164"/>
                </a:lnTo>
                <a:lnTo>
                  <a:pt x="109" y="160"/>
                </a:lnTo>
                <a:lnTo>
                  <a:pt x="103" y="157"/>
                </a:lnTo>
                <a:lnTo>
                  <a:pt x="97" y="152"/>
                </a:lnTo>
                <a:lnTo>
                  <a:pt x="90" y="148"/>
                </a:lnTo>
                <a:lnTo>
                  <a:pt x="84" y="143"/>
                </a:lnTo>
                <a:lnTo>
                  <a:pt x="78" y="139"/>
                </a:lnTo>
                <a:lnTo>
                  <a:pt x="74" y="134"/>
                </a:lnTo>
                <a:lnTo>
                  <a:pt x="68" y="129"/>
                </a:lnTo>
                <a:lnTo>
                  <a:pt x="62" y="124"/>
                </a:lnTo>
                <a:lnTo>
                  <a:pt x="58" y="120"/>
                </a:lnTo>
                <a:lnTo>
                  <a:pt x="53" y="114"/>
                </a:lnTo>
                <a:lnTo>
                  <a:pt x="49" y="108"/>
                </a:lnTo>
                <a:lnTo>
                  <a:pt x="44" y="102"/>
                </a:lnTo>
                <a:lnTo>
                  <a:pt x="40" y="96"/>
                </a:lnTo>
                <a:lnTo>
                  <a:pt x="36" y="90"/>
                </a:lnTo>
                <a:lnTo>
                  <a:pt x="33" y="84"/>
                </a:lnTo>
                <a:lnTo>
                  <a:pt x="30" y="78"/>
                </a:lnTo>
                <a:lnTo>
                  <a:pt x="25" y="72"/>
                </a:lnTo>
                <a:lnTo>
                  <a:pt x="24" y="66"/>
                </a:lnTo>
                <a:lnTo>
                  <a:pt x="21" y="60"/>
                </a:lnTo>
                <a:lnTo>
                  <a:pt x="18" y="53"/>
                </a:lnTo>
                <a:lnTo>
                  <a:pt x="17" y="47"/>
                </a:lnTo>
                <a:lnTo>
                  <a:pt x="14" y="40"/>
                </a:lnTo>
                <a:lnTo>
                  <a:pt x="12" y="34"/>
                </a:lnTo>
                <a:lnTo>
                  <a:pt x="12" y="26"/>
                </a:lnTo>
                <a:lnTo>
                  <a:pt x="11" y="20"/>
                </a:lnTo>
                <a:lnTo>
                  <a:pt x="9" y="13"/>
                </a:lnTo>
                <a:lnTo>
                  <a:pt x="9" y="7"/>
                </a:lnTo>
                <a:lnTo>
                  <a:pt x="9" y="0"/>
                </a:lnTo>
                <a:lnTo>
                  <a:pt x="0" y="0"/>
                </a:lnTo>
                <a:close/>
              </a:path>
            </a:pathLst>
          </a:custGeom>
          <a:solidFill>
            <a:schemeClr val="tx1"/>
          </a:solidFill>
          <a:ln w="9525">
            <a:solidFill>
              <a:schemeClr val="tx1"/>
            </a:solidFill>
            <a:round/>
            <a:headEnd/>
            <a:tailEnd/>
          </a:ln>
        </p:spPr>
        <p:txBody>
          <a:bodyPr/>
          <a:lstStyle/>
          <a:p>
            <a:endParaRPr lang="en-US"/>
          </a:p>
        </p:txBody>
      </p:sp>
      <p:sp>
        <p:nvSpPr>
          <p:cNvPr id="31840" name="Freeform 96"/>
          <p:cNvSpPr>
            <a:spLocks/>
          </p:cNvSpPr>
          <p:nvPr/>
        </p:nvSpPr>
        <p:spPr bwMode="auto">
          <a:xfrm>
            <a:off x="1914525" y="4354513"/>
            <a:ext cx="363538" cy="317500"/>
          </a:xfrm>
          <a:custGeom>
            <a:avLst/>
            <a:gdLst>
              <a:gd name="T0" fmla="*/ 218 w 229"/>
              <a:gd name="T1" fmla="*/ 0 h 200"/>
              <a:gd name="T2" fmla="*/ 196 w 229"/>
              <a:gd name="T3" fmla="*/ 3 h 200"/>
              <a:gd name="T4" fmla="*/ 172 w 229"/>
              <a:gd name="T5" fmla="*/ 6 h 200"/>
              <a:gd name="T6" fmla="*/ 152 w 229"/>
              <a:gd name="T7" fmla="*/ 12 h 200"/>
              <a:gd name="T8" fmla="*/ 131 w 229"/>
              <a:gd name="T9" fmla="*/ 19 h 200"/>
              <a:gd name="T10" fmla="*/ 110 w 229"/>
              <a:gd name="T11" fmla="*/ 28 h 200"/>
              <a:gd name="T12" fmla="*/ 93 w 229"/>
              <a:gd name="T13" fmla="*/ 40 h 200"/>
              <a:gd name="T14" fmla="*/ 75 w 229"/>
              <a:gd name="T15" fmla="*/ 52 h 200"/>
              <a:gd name="T16" fmla="*/ 61 w 229"/>
              <a:gd name="T17" fmla="*/ 65 h 200"/>
              <a:gd name="T18" fmla="*/ 46 w 229"/>
              <a:gd name="T19" fmla="*/ 80 h 200"/>
              <a:gd name="T20" fmla="*/ 34 w 229"/>
              <a:gd name="T21" fmla="*/ 96 h 200"/>
              <a:gd name="T22" fmla="*/ 22 w 229"/>
              <a:gd name="T23" fmla="*/ 112 h 200"/>
              <a:gd name="T24" fmla="*/ 15 w 229"/>
              <a:gd name="T25" fmla="*/ 130 h 200"/>
              <a:gd name="T26" fmla="*/ 8 w 229"/>
              <a:gd name="T27" fmla="*/ 149 h 200"/>
              <a:gd name="T28" fmla="*/ 3 w 229"/>
              <a:gd name="T29" fmla="*/ 169 h 200"/>
              <a:gd name="T30" fmla="*/ 0 w 229"/>
              <a:gd name="T31" fmla="*/ 189 h 200"/>
              <a:gd name="T32" fmla="*/ 9 w 229"/>
              <a:gd name="T33" fmla="*/ 200 h 200"/>
              <a:gd name="T34" fmla="*/ 11 w 229"/>
              <a:gd name="T35" fmla="*/ 180 h 200"/>
              <a:gd name="T36" fmla="*/ 14 w 229"/>
              <a:gd name="T37" fmla="*/ 161 h 200"/>
              <a:gd name="T38" fmla="*/ 19 w 229"/>
              <a:gd name="T39" fmla="*/ 143 h 200"/>
              <a:gd name="T40" fmla="*/ 27 w 229"/>
              <a:gd name="T41" fmla="*/ 126 h 200"/>
              <a:gd name="T42" fmla="*/ 36 w 229"/>
              <a:gd name="T43" fmla="*/ 109 h 200"/>
              <a:gd name="T44" fmla="*/ 47 w 229"/>
              <a:gd name="T45" fmla="*/ 93 h 200"/>
              <a:gd name="T46" fmla="*/ 59 w 229"/>
              <a:gd name="T47" fmla="*/ 78 h 200"/>
              <a:gd name="T48" fmla="*/ 74 w 229"/>
              <a:gd name="T49" fmla="*/ 65 h 200"/>
              <a:gd name="T50" fmla="*/ 90 w 229"/>
              <a:gd name="T51" fmla="*/ 53 h 200"/>
              <a:gd name="T52" fmla="*/ 106 w 229"/>
              <a:gd name="T53" fmla="*/ 41 h 200"/>
              <a:gd name="T54" fmla="*/ 125 w 229"/>
              <a:gd name="T55" fmla="*/ 32 h 200"/>
              <a:gd name="T56" fmla="*/ 144 w 229"/>
              <a:gd name="T57" fmla="*/ 24 h 200"/>
              <a:gd name="T58" fmla="*/ 163 w 229"/>
              <a:gd name="T59" fmla="*/ 18 h 200"/>
              <a:gd name="T60" fmla="*/ 185 w 229"/>
              <a:gd name="T61" fmla="*/ 13 h 200"/>
              <a:gd name="T62" fmla="*/ 207 w 229"/>
              <a:gd name="T63" fmla="*/ 10 h 200"/>
              <a:gd name="T64" fmla="*/ 229 w 229"/>
              <a:gd name="T65" fmla="*/ 9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200"/>
              <a:gd name="T101" fmla="*/ 229 w 229"/>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200">
                <a:moveTo>
                  <a:pt x="229" y="0"/>
                </a:moveTo>
                <a:lnTo>
                  <a:pt x="218" y="0"/>
                </a:lnTo>
                <a:lnTo>
                  <a:pt x="206" y="1"/>
                </a:lnTo>
                <a:lnTo>
                  <a:pt x="196" y="3"/>
                </a:lnTo>
                <a:lnTo>
                  <a:pt x="184" y="4"/>
                </a:lnTo>
                <a:lnTo>
                  <a:pt x="172" y="6"/>
                </a:lnTo>
                <a:lnTo>
                  <a:pt x="162" y="9"/>
                </a:lnTo>
                <a:lnTo>
                  <a:pt x="152" y="12"/>
                </a:lnTo>
                <a:lnTo>
                  <a:pt x="141" y="16"/>
                </a:lnTo>
                <a:lnTo>
                  <a:pt x="131" y="19"/>
                </a:lnTo>
                <a:lnTo>
                  <a:pt x="121" y="24"/>
                </a:lnTo>
                <a:lnTo>
                  <a:pt x="110" y="28"/>
                </a:lnTo>
                <a:lnTo>
                  <a:pt x="102" y="34"/>
                </a:lnTo>
                <a:lnTo>
                  <a:pt x="93" y="40"/>
                </a:lnTo>
                <a:lnTo>
                  <a:pt x="84" y="46"/>
                </a:lnTo>
                <a:lnTo>
                  <a:pt x="75" y="52"/>
                </a:lnTo>
                <a:lnTo>
                  <a:pt x="68" y="58"/>
                </a:lnTo>
                <a:lnTo>
                  <a:pt x="61" y="65"/>
                </a:lnTo>
                <a:lnTo>
                  <a:pt x="53" y="72"/>
                </a:lnTo>
                <a:lnTo>
                  <a:pt x="46" y="80"/>
                </a:lnTo>
                <a:lnTo>
                  <a:pt x="40" y="87"/>
                </a:lnTo>
                <a:lnTo>
                  <a:pt x="34" y="96"/>
                </a:lnTo>
                <a:lnTo>
                  <a:pt x="28" y="103"/>
                </a:lnTo>
                <a:lnTo>
                  <a:pt x="22" y="112"/>
                </a:lnTo>
                <a:lnTo>
                  <a:pt x="18" y="121"/>
                </a:lnTo>
                <a:lnTo>
                  <a:pt x="15" y="130"/>
                </a:lnTo>
                <a:lnTo>
                  <a:pt x="11" y="141"/>
                </a:lnTo>
                <a:lnTo>
                  <a:pt x="8" y="149"/>
                </a:lnTo>
                <a:lnTo>
                  <a:pt x="5" y="160"/>
                </a:lnTo>
                <a:lnTo>
                  <a:pt x="3" y="169"/>
                </a:lnTo>
                <a:lnTo>
                  <a:pt x="2" y="179"/>
                </a:lnTo>
                <a:lnTo>
                  <a:pt x="0" y="189"/>
                </a:lnTo>
                <a:lnTo>
                  <a:pt x="0" y="200"/>
                </a:lnTo>
                <a:lnTo>
                  <a:pt x="9" y="200"/>
                </a:lnTo>
                <a:lnTo>
                  <a:pt x="9" y="189"/>
                </a:lnTo>
                <a:lnTo>
                  <a:pt x="11" y="180"/>
                </a:lnTo>
                <a:lnTo>
                  <a:pt x="12" y="170"/>
                </a:lnTo>
                <a:lnTo>
                  <a:pt x="14" y="161"/>
                </a:lnTo>
                <a:lnTo>
                  <a:pt x="17" y="152"/>
                </a:lnTo>
                <a:lnTo>
                  <a:pt x="19" y="143"/>
                </a:lnTo>
                <a:lnTo>
                  <a:pt x="22" y="135"/>
                </a:lnTo>
                <a:lnTo>
                  <a:pt x="27" y="126"/>
                </a:lnTo>
                <a:lnTo>
                  <a:pt x="31" y="117"/>
                </a:lnTo>
                <a:lnTo>
                  <a:pt x="36" y="109"/>
                </a:lnTo>
                <a:lnTo>
                  <a:pt x="42" y="101"/>
                </a:lnTo>
                <a:lnTo>
                  <a:pt x="47" y="93"/>
                </a:lnTo>
                <a:lnTo>
                  <a:pt x="53" y="86"/>
                </a:lnTo>
                <a:lnTo>
                  <a:pt x="59" y="78"/>
                </a:lnTo>
                <a:lnTo>
                  <a:pt x="66" y="71"/>
                </a:lnTo>
                <a:lnTo>
                  <a:pt x="74" y="65"/>
                </a:lnTo>
                <a:lnTo>
                  <a:pt x="81" y="59"/>
                </a:lnTo>
                <a:lnTo>
                  <a:pt x="90" y="53"/>
                </a:lnTo>
                <a:lnTo>
                  <a:pt x="97" y="47"/>
                </a:lnTo>
                <a:lnTo>
                  <a:pt x="106" y="41"/>
                </a:lnTo>
                <a:lnTo>
                  <a:pt x="115" y="37"/>
                </a:lnTo>
                <a:lnTo>
                  <a:pt x="125" y="32"/>
                </a:lnTo>
                <a:lnTo>
                  <a:pt x="134" y="28"/>
                </a:lnTo>
                <a:lnTo>
                  <a:pt x="144" y="24"/>
                </a:lnTo>
                <a:lnTo>
                  <a:pt x="153" y="21"/>
                </a:lnTo>
                <a:lnTo>
                  <a:pt x="163" y="18"/>
                </a:lnTo>
                <a:lnTo>
                  <a:pt x="175" y="15"/>
                </a:lnTo>
                <a:lnTo>
                  <a:pt x="185" y="13"/>
                </a:lnTo>
                <a:lnTo>
                  <a:pt x="196" y="10"/>
                </a:lnTo>
                <a:lnTo>
                  <a:pt x="207" y="10"/>
                </a:lnTo>
                <a:lnTo>
                  <a:pt x="218" y="9"/>
                </a:lnTo>
                <a:lnTo>
                  <a:pt x="229" y="9"/>
                </a:lnTo>
                <a:lnTo>
                  <a:pt x="229" y="0"/>
                </a:lnTo>
                <a:close/>
              </a:path>
            </a:pathLst>
          </a:custGeom>
          <a:solidFill>
            <a:schemeClr val="tx1"/>
          </a:solidFill>
          <a:ln w="9525">
            <a:solidFill>
              <a:schemeClr val="tx1"/>
            </a:solidFill>
            <a:round/>
            <a:headEnd/>
            <a:tailEnd/>
          </a:ln>
        </p:spPr>
        <p:txBody>
          <a:bodyPr/>
          <a:lstStyle/>
          <a:p>
            <a:endParaRPr lang="en-US"/>
          </a:p>
        </p:txBody>
      </p:sp>
      <p:sp>
        <p:nvSpPr>
          <p:cNvPr id="31841" name="Freeform 97"/>
          <p:cNvSpPr>
            <a:spLocks/>
          </p:cNvSpPr>
          <p:nvPr/>
        </p:nvSpPr>
        <p:spPr bwMode="auto">
          <a:xfrm>
            <a:off x="2278063" y="4354513"/>
            <a:ext cx="363537" cy="317500"/>
          </a:xfrm>
          <a:custGeom>
            <a:avLst/>
            <a:gdLst>
              <a:gd name="T0" fmla="*/ 229 w 229"/>
              <a:gd name="T1" fmla="*/ 189 h 200"/>
              <a:gd name="T2" fmla="*/ 228 w 229"/>
              <a:gd name="T3" fmla="*/ 169 h 200"/>
              <a:gd name="T4" fmla="*/ 222 w 229"/>
              <a:gd name="T5" fmla="*/ 149 h 200"/>
              <a:gd name="T6" fmla="*/ 216 w 229"/>
              <a:gd name="T7" fmla="*/ 130 h 200"/>
              <a:gd name="T8" fmla="*/ 207 w 229"/>
              <a:gd name="T9" fmla="*/ 112 h 200"/>
              <a:gd name="T10" fmla="*/ 197 w 229"/>
              <a:gd name="T11" fmla="*/ 96 h 200"/>
              <a:gd name="T12" fmla="*/ 184 w 229"/>
              <a:gd name="T13" fmla="*/ 80 h 200"/>
              <a:gd name="T14" fmla="*/ 171 w 229"/>
              <a:gd name="T15" fmla="*/ 65 h 200"/>
              <a:gd name="T16" fmla="*/ 154 w 229"/>
              <a:gd name="T17" fmla="*/ 52 h 200"/>
              <a:gd name="T18" fmla="*/ 137 w 229"/>
              <a:gd name="T19" fmla="*/ 40 h 200"/>
              <a:gd name="T20" fmla="*/ 119 w 229"/>
              <a:gd name="T21" fmla="*/ 28 h 200"/>
              <a:gd name="T22" fmla="*/ 100 w 229"/>
              <a:gd name="T23" fmla="*/ 19 h 200"/>
              <a:gd name="T24" fmla="*/ 80 w 229"/>
              <a:gd name="T25" fmla="*/ 12 h 200"/>
              <a:gd name="T26" fmla="*/ 58 w 229"/>
              <a:gd name="T27" fmla="*/ 6 h 200"/>
              <a:gd name="T28" fmla="*/ 36 w 229"/>
              <a:gd name="T29" fmla="*/ 3 h 200"/>
              <a:gd name="T30" fmla="*/ 12 w 229"/>
              <a:gd name="T31" fmla="*/ 0 h 200"/>
              <a:gd name="T32" fmla="*/ 0 w 229"/>
              <a:gd name="T33" fmla="*/ 9 h 200"/>
              <a:gd name="T34" fmla="*/ 24 w 229"/>
              <a:gd name="T35" fmla="*/ 10 h 200"/>
              <a:gd name="T36" fmla="*/ 44 w 229"/>
              <a:gd name="T37" fmla="*/ 13 h 200"/>
              <a:gd name="T38" fmla="*/ 66 w 229"/>
              <a:gd name="T39" fmla="*/ 18 h 200"/>
              <a:gd name="T40" fmla="*/ 87 w 229"/>
              <a:gd name="T41" fmla="*/ 24 h 200"/>
              <a:gd name="T42" fmla="*/ 106 w 229"/>
              <a:gd name="T43" fmla="*/ 32 h 200"/>
              <a:gd name="T44" fmla="*/ 124 w 229"/>
              <a:gd name="T45" fmla="*/ 41 h 200"/>
              <a:gd name="T46" fmla="*/ 141 w 229"/>
              <a:gd name="T47" fmla="*/ 53 h 200"/>
              <a:gd name="T48" fmla="*/ 156 w 229"/>
              <a:gd name="T49" fmla="*/ 65 h 200"/>
              <a:gd name="T50" fmla="*/ 171 w 229"/>
              <a:gd name="T51" fmla="*/ 78 h 200"/>
              <a:gd name="T52" fmla="*/ 184 w 229"/>
              <a:gd name="T53" fmla="*/ 93 h 200"/>
              <a:gd name="T54" fmla="*/ 194 w 229"/>
              <a:gd name="T55" fmla="*/ 109 h 200"/>
              <a:gd name="T56" fmla="*/ 204 w 229"/>
              <a:gd name="T57" fmla="*/ 126 h 200"/>
              <a:gd name="T58" fmla="*/ 212 w 229"/>
              <a:gd name="T59" fmla="*/ 143 h 200"/>
              <a:gd name="T60" fmla="*/ 216 w 229"/>
              <a:gd name="T61" fmla="*/ 161 h 200"/>
              <a:gd name="T62" fmla="*/ 220 w 229"/>
              <a:gd name="T63" fmla="*/ 180 h 200"/>
              <a:gd name="T64" fmla="*/ 220 w 229"/>
              <a:gd name="T65" fmla="*/ 200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200"/>
              <a:gd name="T101" fmla="*/ 229 w 229"/>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200">
                <a:moveTo>
                  <a:pt x="229" y="200"/>
                </a:moveTo>
                <a:lnTo>
                  <a:pt x="229" y="189"/>
                </a:lnTo>
                <a:lnTo>
                  <a:pt x="229" y="179"/>
                </a:lnTo>
                <a:lnTo>
                  <a:pt x="228" y="169"/>
                </a:lnTo>
                <a:lnTo>
                  <a:pt x="225" y="160"/>
                </a:lnTo>
                <a:lnTo>
                  <a:pt x="222" y="149"/>
                </a:lnTo>
                <a:lnTo>
                  <a:pt x="219" y="141"/>
                </a:lnTo>
                <a:lnTo>
                  <a:pt x="216" y="130"/>
                </a:lnTo>
                <a:lnTo>
                  <a:pt x="212" y="121"/>
                </a:lnTo>
                <a:lnTo>
                  <a:pt x="207" y="112"/>
                </a:lnTo>
                <a:lnTo>
                  <a:pt x="201" y="103"/>
                </a:lnTo>
                <a:lnTo>
                  <a:pt x="197" y="96"/>
                </a:lnTo>
                <a:lnTo>
                  <a:pt x="191" y="87"/>
                </a:lnTo>
                <a:lnTo>
                  <a:pt x="184" y="80"/>
                </a:lnTo>
                <a:lnTo>
                  <a:pt x="176" y="72"/>
                </a:lnTo>
                <a:lnTo>
                  <a:pt x="171" y="65"/>
                </a:lnTo>
                <a:lnTo>
                  <a:pt x="162" y="58"/>
                </a:lnTo>
                <a:lnTo>
                  <a:pt x="154" y="52"/>
                </a:lnTo>
                <a:lnTo>
                  <a:pt x="146" y="46"/>
                </a:lnTo>
                <a:lnTo>
                  <a:pt x="137" y="40"/>
                </a:lnTo>
                <a:lnTo>
                  <a:pt x="128" y="34"/>
                </a:lnTo>
                <a:lnTo>
                  <a:pt x="119" y="28"/>
                </a:lnTo>
                <a:lnTo>
                  <a:pt x="109" y="24"/>
                </a:lnTo>
                <a:lnTo>
                  <a:pt x="100" y="19"/>
                </a:lnTo>
                <a:lnTo>
                  <a:pt x="90" y="16"/>
                </a:lnTo>
                <a:lnTo>
                  <a:pt x="80" y="12"/>
                </a:lnTo>
                <a:lnTo>
                  <a:pt x="68" y="9"/>
                </a:lnTo>
                <a:lnTo>
                  <a:pt x="58" y="6"/>
                </a:lnTo>
                <a:lnTo>
                  <a:pt x="47" y="4"/>
                </a:lnTo>
                <a:lnTo>
                  <a:pt x="36" y="3"/>
                </a:lnTo>
                <a:lnTo>
                  <a:pt x="24" y="1"/>
                </a:lnTo>
                <a:lnTo>
                  <a:pt x="12" y="0"/>
                </a:lnTo>
                <a:lnTo>
                  <a:pt x="0" y="0"/>
                </a:lnTo>
                <a:lnTo>
                  <a:pt x="0" y="9"/>
                </a:lnTo>
                <a:lnTo>
                  <a:pt x="12" y="9"/>
                </a:lnTo>
                <a:lnTo>
                  <a:pt x="24" y="10"/>
                </a:lnTo>
                <a:lnTo>
                  <a:pt x="34" y="10"/>
                </a:lnTo>
                <a:lnTo>
                  <a:pt x="44" y="13"/>
                </a:lnTo>
                <a:lnTo>
                  <a:pt x="56" y="15"/>
                </a:lnTo>
                <a:lnTo>
                  <a:pt x="66" y="18"/>
                </a:lnTo>
                <a:lnTo>
                  <a:pt x="77" y="21"/>
                </a:lnTo>
                <a:lnTo>
                  <a:pt x="87" y="24"/>
                </a:lnTo>
                <a:lnTo>
                  <a:pt x="96" y="28"/>
                </a:lnTo>
                <a:lnTo>
                  <a:pt x="106" y="32"/>
                </a:lnTo>
                <a:lnTo>
                  <a:pt x="115" y="37"/>
                </a:lnTo>
                <a:lnTo>
                  <a:pt x="124" y="41"/>
                </a:lnTo>
                <a:lnTo>
                  <a:pt x="132" y="47"/>
                </a:lnTo>
                <a:lnTo>
                  <a:pt x="141" y="53"/>
                </a:lnTo>
                <a:lnTo>
                  <a:pt x="149" y="59"/>
                </a:lnTo>
                <a:lnTo>
                  <a:pt x="156" y="65"/>
                </a:lnTo>
                <a:lnTo>
                  <a:pt x="163" y="71"/>
                </a:lnTo>
                <a:lnTo>
                  <a:pt x="171" y="78"/>
                </a:lnTo>
                <a:lnTo>
                  <a:pt x="178" y="86"/>
                </a:lnTo>
                <a:lnTo>
                  <a:pt x="184" y="93"/>
                </a:lnTo>
                <a:lnTo>
                  <a:pt x="190" y="101"/>
                </a:lnTo>
                <a:lnTo>
                  <a:pt x="194" y="109"/>
                </a:lnTo>
                <a:lnTo>
                  <a:pt x="200" y="117"/>
                </a:lnTo>
                <a:lnTo>
                  <a:pt x="204" y="126"/>
                </a:lnTo>
                <a:lnTo>
                  <a:pt x="207" y="135"/>
                </a:lnTo>
                <a:lnTo>
                  <a:pt x="212" y="143"/>
                </a:lnTo>
                <a:lnTo>
                  <a:pt x="215" y="152"/>
                </a:lnTo>
                <a:lnTo>
                  <a:pt x="216" y="161"/>
                </a:lnTo>
                <a:lnTo>
                  <a:pt x="219" y="170"/>
                </a:lnTo>
                <a:lnTo>
                  <a:pt x="220" y="180"/>
                </a:lnTo>
                <a:lnTo>
                  <a:pt x="220" y="189"/>
                </a:lnTo>
                <a:lnTo>
                  <a:pt x="220" y="200"/>
                </a:lnTo>
                <a:lnTo>
                  <a:pt x="229" y="200"/>
                </a:lnTo>
                <a:close/>
              </a:path>
            </a:pathLst>
          </a:custGeom>
          <a:solidFill>
            <a:schemeClr val="tx1"/>
          </a:solidFill>
          <a:ln w="9525">
            <a:solidFill>
              <a:schemeClr val="tx1"/>
            </a:solidFill>
            <a:round/>
            <a:headEnd/>
            <a:tailEnd/>
          </a:ln>
        </p:spPr>
        <p:txBody>
          <a:bodyPr/>
          <a:lstStyle/>
          <a:p>
            <a:endParaRPr lang="en-US"/>
          </a:p>
        </p:txBody>
      </p:sp>
      <p:sp>
        <p:nvSpPr>
          <p:cNvPr id="31842" name="Freeform 98"/>
          <p:cNvSpPr>
            <a:spLocks/>
          </p:cNvSpPr>
          <p:nvPr/>
        </p:nvSpPr>
        <p:spPr bwMode="auto">
          <a:xfrm>
            <a:off x="2425700" y="4672013"/>
            <a:ext cx="215900" cy="288925"/>
          </a:xfrm>
          <a:custGeom>
            <a:avLst/>
            <a:gdLst>
              <a:gd name="T0" fmla="*/ 11 w 136"/>
              <a:gd name="T1" fmla="*/ 179 h 182"/>
              <a:gd name="T2" fmla="*/ 25 w 136"/>
              <a:gd name="T3" fmla="*/ 170 h 182"/>
              <a:gd name="T4" fmla="*/ 39 w 136"/>
              <a:gd name="T5" fmla="*/ 163 h 182"/>
              <a:gd name="T6" fmla="*/ 51 w 136"/>
              <a:gd name="T7" fmla="*/ 154 h 182"/>
              <a:gd name="T8" fmla="*/ 64 w 136"/>
              <a:gd name="T9" fmla="*/ 143 h 182"/>
              <a:gd name="T10" fmla="*/ 76 w 136"/>
              <a:gd name="T11" fmla="*/ 134 h 182"/>
              <a:gd name="T12" fmla="*/ 86 w 136"/>
              <a:gd name="T13" fmla="*/ 123 h 182"/>
              <a:gd name="T14" fmla="*/ 95 w 136"/>
              <a:gd name="T15" fmla="*/ 112 h 182"/>
              <a:gd name="T16" fmla="*/ 104 w 136"/>
              <a:gd name="T17" fmla="*/ 100 h 182"/>
              <a:gd name="T18" fmla="*/ 113 w 136"/>
              <a:gd name="T19" fmla="*/ 89 h 182"/>
              <a:gd name="T20" fmla="*/ 119 w 136"/>
              <a:gd name="T21" fmla="*/ 75 h 182"/>
              <a:gd name="T22" fmla="*/ 124 w 136"/>
              <a:gd name="T23" fmla="*/ 62 h 182"/>
              <a:gd name="T24" fmla="*/ 129 w 136"/>
              <a:gd name="T25" fmla="*/ 49 h 182"/>
              <a:gd name="T26" fmla="*/ 133 w 136"/>
              <a:gd name="T27" fmla="*/ 35 h 182"/>
              <a:gd name="T28" fmla="*/ 135 w 136"/>
              <a:gd name="T29" fmla="*/ 22 h 182"/>
              <a:gd name="T30" fmla="*/ 136 w 136"/>
              <a:gd name="T31" fmla="*/ 7 h 182"/>
              <a:gd name="T32" fmla="*/ 127 w 136"/>
              <a:gd name="T33" fmla="*/ 0 h 182"/>
              <a:gd name="T34" fmla="*/ 127 w 136"/>
              <a:gd name="T35" fmla="*/ 13 h 182"/>
              <a:gd name="T36" fmla="*/ 126 w 136"/>
              <a:gd name="T37" fmla="*/ 26 h 182"/>
              <a:gd name="T38" fmla="*/ 123 w 136"/>
              <a:gd name="T39" fmla="*/ 40 h 182"/>
              <a:gd name="T40" fmla="*/ 119 w 136"/>
              <a:gd name="T41" fmla="*/ 53 h 182"/>
              <a:gd name="T42" fmla="*/ 114 w 136"/>
              <a:gd name="T43" fmla="*/ 65 h 182"/>
              <a:gd name="T44" fmla="*/ 108 w 136"/>
              <a:gd name="T45" fmla="*/ 78 h 182"/>
              <a:gd name="T46" fmla="*/ 101 w 136"/>
              <a:gd name="T47" fmla="*/ 90 h 182"/>
              <a:gd name="T48" fmla="*/ 94 w 136"/>
              <a:gd name="T49" fmla="*/ 100 h 182"/>
              <a:gd name="T50" fmla="*/ 85 w 136"/>
              <a:gd name="T51" fmla="*/ 112 h 182"/>
              <a:gd name="T52" fmla="*/ 75 w 136"/>
              <a:gd name="T53" fmla="*/ 123 h 182"/>
              <a:gd name="T54" fmla="*/ 64 w 136"/>
              <a:gd name="T55" fmla="*/ 133 h 182"/>
              <a:gd name="T56" fmla="*/ 53 w 136"/>
              <a:gd name="T57" fmla="*/ 142 h 182"/>
              <a:gd name="T58" fmla="*/ 41 w 136"/>
              <a:gd name="T59" fmla="*/ 151 h 182"/>
              <a:gd name="T60" fmla="*/ 28 w 136"/>
              <a:gd name="T61" fmla="*/ 160 h 182"/>
              <a:gd name="T62" fmla="*/ 14 w 136"/>
              <a:gd name="T63" fmla="*/ 167 h 182"/>
              <a:gd name="T64" fmla="*/ 0 w 136"/>
              <a:gd name="T65" fmla="*/ 174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2"/>
              <a:gd name="T101" fmla="*/ 136 w 136"/>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2">
                <a:moveTo>
                  <a:pt x="4" y="182"/>
                </a:moveTo>
                <a:lnTo>
                  <a:pt x="11" y="179"/>
                </a:lnTo>
                <a:lnTo>
                  <a:pt x="19" y="174"/>
                </a:lnTo>
                <a:lnTo>
                  <a:pt x="25" y="170"/>
                </a:lnTo>
                <a:lnTo>
                  <a:pt x="32" y="167"/>
                </a:lnTo>
                <a:lnTo>
                  <a:pt x="39" y="163"/>
                </a:lnTo>
                <a:lnTo>
                  <a:pt x="45" y="158"/>
                </a:lnTo>
                <a:lnTo>
                  <a:pt x="51" y="154"/>
                </a:lnTo>
                <a:lnTo>
                  <a:pt x="58" y="149"/>
                </a:lnTo>
                <a:lnTo>
                  <a:pt x="64" y="143"/>
                </a:lnTo>
                <a:lnTo>
                  <a:pt x="70" y="139"/>
                </a:lnTo>
                <a:lnTo>
                  <a:pt x="76" y="134"/>
                </a:lnTo>
                <a:lnTo>
                  <a:pt x="80" y="129"/>
                </a:lnTo>
                <a:lnTo>
                  <a:pt x="86" y="123"/>
                </a:lnTo>
                <a:lnTo>
                  <a:pt x="91" y="118"/>
                </a:lnTo>
                <a:lnTo>
                  <a:pt x="95" y="112"/>
                </a:lnTo>
                <a:lnTo>
                  <a:pt x="100" y="106"/>
                </a:lnTo>
                <a:lnTo>
                  <a:pt x="104" y="100"/>
                </a:lnTo>
                <a:lnTo>
                  <a:pt x="108" y="94"/>
                </a:lnTo>
                <a:lnTo>
                  <a:pt x="113" y="89"/>
                </a:lnTo>
                <a:lnTo>
                  <a:pt x="116" y="83"/>
                </a:lnTo>
                <a:lnTo>
                  <a:pt x="119" y="75"/>
                </a:lnTo>
                <a:lnTo>
                  <a:pt x="122" y="69"/>
                </a:lnTo>
                <a:lnTo>
                  <a:pt x="124" y="62"/>
                </a:lnTo>
                <a:lnTo>
                  <a:pt x="127" y="56"/>
                </a:lnTo>
                <a:lnTo>
                  <a:pt x="129" y="49"/>
                </a:lnTo>
                <a:lnTo>
                  <a:pt x="132" y="43"/>
                </a:lnTo>
                <a:lnTo>
                  <a:pt x="133" y="35"/>
                </a:lnTo>
                <a:lnTo>
                  <a:pt x="135" y="28"/>
                </a:lnTo>
                <a:lnTo>
                  <a:pt x="135" y="22"/>
                </a:lnTo>
                <a:lnTo>
                  <a:pt x="136" y="15"/>
                </a:lnTo>
                <a:lnTo>
                  <a:pt x="136" y="7"/>
                </a:lnTo>
                <a:lnTo>
                  <a:pt x="136" y="0"/>
                </a:lnTo>
                <a:lnTo>
                  <a:pt x="127" y="0"/>
                </a:lnTo>
                <a:lnTo>
                  <a:pt x="127" y="7"/>
                </a:lnTo>
                <a:lnTo>
                  <a:pt x="127" y="13"/>
                </a:lnTo>
                <a:lnTo>
                  <a:pt x="127" y="20"/>
                </a:lnTo>
                <a:lnTo>
                  <a:pt x="126" y="26"/>
                </a:lnTo>
                <a:lnTo>
                  <a:pt x="124" y="34"/>
                </a:lnTo>
                <a:lnTo>
                  <a:pt x="123" y="40"/>
                </a:lnTo>
                <a:lnTo>
                  <a:pt x="122" y="47"/>
                </a:lnTo>
                <a:lnTo>
                  <a:pt x="119" y="53"/>
                </a:lnTo>
                <a:lnTo>
                  <a:pt x="117" y="59"/>
                </a:lnTo>
                <a:lnTo>
                  <a:pt x="114" y="65"/>
                </a:lnTo>
                <a:lnTo>
                  <a:pt x="111" y="72"/>
                </a:lnTo>
                <a:lnTo>
                  <a:pt x="108" y="78"/>
                </a:lnTo>
                <a:lnTo>
                  <a:pt x="104" y="84"/>
                </a:lnTo>
                <a:lnTo>
                  <a:pt x="101" y="90"/>
                </a:lnTo>
                <a:lnTo>
                  <a:pt x="97" y="96"/>
                </a:lnTo>
                <a:lnTo>
                  <a:pt x="94" y="100"/>
                </a:lnTo>
                <a:lnTo>
                  <a:pt x="89" y="106"/>
                </a:lnTo>
                <a:lnTo>
                  <a:pt x="85" y="112"/>
                </a:lnTo>
                <a:lnTo>
                  <a:pt x="79" y="117"/>
                </a:lnTo>
                <a:lnTo>
                  <a:pt x="75" y="123"/>
                </a:lnTo>
                <a:lnTo>
                  <a:pt x="69" y="127"/>
                </a:lnTo>
                <a:lnTo>
                  <a:pt x="64" y="133"/>
                </a:lnTo>
                <a:lnTo>
                  <a:pt x="58" y="137"/>
                </a:lnTo>
                <a:lnTo>
                  <a:pt x="53" y="142"/>
                </a:lnTo>
                <a:lnTo>
                  <a:pt x="47" y="146"/>
                </a:lnTo>
                <a:lnTo>
                  <a:pt x="41" y="151"/>
                </a:lnTo>
                <a:lnTo>
                  <a:pt x="33" y="155"/>
                </a:lnTo>
                <a:lnTo>
                  <a:pt x="28" y="160"/>
                </a:lnTo>
                <a:lnTo>
                  <a:pt x="20" y="163"/>
                </a:lnTo>
                <a:lnTo>
                  <a:pt x="14" y="167"/>
                </a:lnTo>
                <a:lnTo>
                  <a:pt x="7" y="170"/>
                </a:lnTo>
                <a:lnTo>
                  <a:pt x="0" y="174"/>
                </a:lnTo>
                <a:lnTo>
                  <a:pt x="4" y="182"/>
                </a:lnTo>
                <a:close/>
              </a:path>
            </a:pathLst>
          </a:custGeom>
          <a:solidFill>
            <a:schemeClr val="tx1"/>
          </a:solidFill>
          <a:ln w="9525">
            <a:solidFill>
              <a:schemeClr val="tx1"/>
            </a:solidFill>
            <a:round/>
            <a:headEnd/>
            <a:tailEnd/>
          </a:ln>
        </p:spPr>
        <p:txBody>
          <a:bodyPr/>
          <a:lstStyle/>
          <a:p>
            <a:endParaRPr lang="en-US"/>
          </a:p>
        </p:txBody>
      </p:sp>
      <p:sp>
        <p:nvSpPr>
          <p:cNvPr id="31843" name="Freeform 99"/>
          <p:cNvSpPr>
            <a:spLocks/>
          </p:cNvSpPr>
          <p:nvPr/>
        </p:nvSpPr>
        <p:spPr bwMode="auto">
          <a:xfrm>
            <a:off x="2395538" y="4948238"/>
            <a:ext cx="36512" cy="73025"/>
          </a:xfrm>
          <a:custGeom>
            <a:avLst/>
            <a:gdLst>
              <a:gd name="T0" fmla="*/ 8 w 23"/>
              <a:gd name="T1" fmla="*/ 45 h 46"/>
              <a:gd name="T2" fmla="*/ 8 w 23"/>
              <a:gd name="T3" fmla="*/ 42 h 46"/>
              <a:gd name="T4" fmla="*/ 8 w 23"/>
              <a:gd name="T5" fmla="*/ 39 h 46"/>
              <a:gd name="T6" fmla="*/ 8 w 23"/>
              <a:gd name="T7" fmla="*/ 36 h 46"/>
              <a:gd name="T8" fmla="*/ 8 w 23"/>
              <a:gd name="T9" fmla="*/ 33 h 46"/>
              <a:gd name="T10" fmla="*/ 10 w 23"/>
              <a:gd name="T11" fmla="*/ 30 h 46"/>
              <a:gd name="T12" fmla="*/ 10 w 23"/>
              <a:gd name="T13" fmla="*/ 27 h 46"/>
              <a:gd name="T14" fmla="*/ 11 w 23"/>
              <a:gd name="T15" fmla="*/ 24 h 46"/>
              <a:gd name="T16" fmla="*/ 11 w 23"/>
              <a:gd name="T17" fmla="*/ 21 h 46"/>
              <a:gd name="T18" fmla="*/ 13 w 23"/>
              <a:gd name="T19" fmla="*/ 18 h 46"/>
              <a:gd name="T20" fmla="*/ 14 w 23"/>
              <a:gd name="T21" fmla="*/ 15 h 46"/>
              <a:gd name="T22" fmla="*/ 17 w 23"/>
              <a:gd name="T23" fmla="*/ 12 h 46"/>
              <a:gd name="T24" fmla="*/ 19 w 23"/>
              <a:gd name="T25" fmla="*/ 11 h 46"/>
              <a:gd name="T26" fmla="*/ 20 w 23"/>
              <a:gd name="T27" fmla="*/ 9 h 46"/>
              <a:gd name="T28" fmla="*/ 23 w 23"/>
              <a:gd name="T29" fmla="*/ 8 h 46"/>
              <a:gd name="T30" fmla="*/ 17 w 23"/>
              <a:gd name="T31" fmla="*/ 0 h 46"/>
              <a:gd name="T32" fmla="*/ 14 w 23"/>
              <a:gd name="T33" fmla="*/ 2 h 46"/>
              <a:gd name="T34" fmla="*/ 13 w 23"/>
              <a:gd name="T35" fmla="*/ 5 h 46"/>
              <a:gd name="T36" fmla="*/ 10 w 23"/>
              <a:gd name="T37" fmla="*/ 6 h 46"/>
              <a:gd name="T38" fmla="*/ 8 w 23"/>
              <a:gd name="T39" fmla="*/ 9 h 46"/>
              <a:gd name="T40" fmla="*/ 7 w 23"/>
              <a:gd name="T41" fmla="*/ 12 h 46"/>
              <a:gd name="T42" fmla="*/ 6 w 23"/>
              <a:gd name="T43" fmla="*/ 15 h 46"/>
              <a:gd name="T44" fmla="*/ 4 w 23"/>
              <a:gd name="T45" fmla="*/ 18 h 46"/>
              <a:gd name="T46" fmla="*/ 3 w 23"/>
              <a:gd name="T47" fmla="*/ 21 h 46"/>
              <a:gd name="T48" fmla="*/ 1 w 23"/>
              <a:gd name="T49" fmla="*/ 24 h 46"/>
              <a:gd name="T50" fmla="*/ 1 w 23"/>
              <a:gd name="T51" fmla="*/ 29 h 46"/>
              <a:gd name="T52" fmla="*/ 0 w 23"/>
              <a:gd name="T53" fmla="*/ 31 h 46"/>
              <a:gd name="T54" fmla="*/ 0 w 23"/>
              <a:gd name="T55" fmla="*/ 34 h 46"/>
              <a:gd name="T56" fmla="*/ 0 w 23"/>
              <a:gd name="T57" fmla="*/ 39 h 46"/>
              <a:gd name="T58" fmla="*/ 0 w 23"/>
              <a:gd name="T59" fmla="*/ 42 h 46"/>
              <a:gd name="T60" fmla="*/ 0 w 23"/>
              <a:gd name="T61" fmla="*/ 45 h 46"/>
              <a:gd name="T62" fmla="*/ 8 w 23"/>
              <a:gd name="T63" fmla="*/ 46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
              <a:gd name="T97" fmla="*/ 0 h 46"/>
              <a:gd name="T98" fmla="*/ 23 w 23"/>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 h="46">
                <a:moveTo>
                  <a:pt x="8" y="46"/>
                </a:moveTo>
                <a:lnTo>
                  <a:pt x="8" y="45"/>
                </a:lnTo>
                <a:lnTo>
                  <a:pt x="8" y="43"/>
                </a:lnTo>
                <a:lnTo>
                  <a:pt x="8" y="42"/>
                </a:lnTo>
                <a:lnTo>
                  <a:pt x="8" y="40"/>
                </a:lnTo>
                <a:lnTo>
                  <a:pt x="8" y="39"/>
                </a:lnTo>
                <a:lnTo>
                  <a:pt x="8" y="37"/>
                </a:lnTo>
                <a:lnTo>
                  <a:pt x="8" y="36"/>
                </a:lnTo>
                <a:lnTo>
                  <a:pt x="8" y="34"/>
                </a:lnTo>
                <a:lnTo>
                  <a:pt x="8" y="33"/>
                </a:lnTo>
                <a:lnTo>
                  <a:pt x="10" y="31"/>
                </a:lnTo>
                <a:lnTo>
                  <a:pt x="10" y="30"/>
                </a:lnTo>
                <a:lnTo>
                  <a:pt x="10" y="29"/>
                </a:lnTo>
                <a:lnTo>
                  <a:pt x="10" y="27"/>
                </a:lnTo>
                <a:lnTo>
                  <a:pt x="10" y="26"/>
                </a:lnTo>
                <a:lnTo>
                  <a:pt x="11" y="24"/>
                </a:lnTo>
                <a:lnTo>
                  <a:pt x="11" y="23"/>
                </a:lnTo>
                <a:lnTo>
                  <a:pt x="11" y="21"/>
                </a:lnTo>
                <a:lnTo>
                  <a:pt x="13" y="20"/>
                </a:lnTo>
                <a:lnTo>
                  <a:pt x="13" y="18"/>
                </a:lnTo>
                <a:lnTo>
                  <a:pt x="14" y="17"/>
                </a:lnTo>
                <a:lnTo>
                  <a:pt x="14" y="15"/>
                </a:lnTo>
                <a:lnTo>
                  <a:pt x="16" y="14"/>
                </a:lnTo>
                <a:lnTo>
                  <a:pt x="17" y="12"/>
                </a:lnTo>
                <a:lnTo>
                  <a:pt x="17" y="11"/>
                </a:lnTo>
                <a:lnTo>
                  <a:pt x="19" y="11"/>
                </a:lnTo>
                <a:lnTo>
                  <a:pt x="19" y="9"/>
                </a:lnTo>
                <a:lnTo>
                  <a:pt x="20" y="9"/>
                </a:lnTo>
                <a:lnTo>
                  <a:pt x="22" y="8"/>
                </a:lnTo>
                <a:lnTo>
                  <a:pt x="23" y="8"/>
                </a:lnTo>
                <a:lnTo>
                  <a:pt x="19" y="0"/>
                </a:lnTo>
                <a:lnTo>
                  <a:pt x="17" y="0"/>
                </a:lnTo>
                <a:lnTo>
                  <a:pt x="16" y="2"/>
                </a:lnTo>
                <a:lnTo>
                  <a:pt x="14" y="2"/>
                </a:lnTo>
                <a:lnTo>
                  <a:pt x="13" y="3"/>
                </a:lnTo>
                <a:lnTo>
                  <a:pt x="13" y="5"/>
                </a:lnTo>
                <a:lnTo>
                  <a:pt x="11" y="5"/>
                </a:lnTo>
                <a:lnTo>
                  <a:pt x="10" y="6"/>
                </a:lnTo>
                <a:lnTo>
                  <a:pt x="10" y="8"/>
                </a:lnTo>
                <a:lnTo>
                  <a:pt x="8" y="9"/>
                </a:lnTo>
                <a:lnTo>
                  <a:pt x="7" y="11"/>
                </a:lnTo>
                <a:lnTo>
                  <a:pt x="7" y="12"/>
                </a:lnTo>
                <a:lnTo>
                  <a:pt x="6" y="14"/>
                </a:lnTo>
                <a:lnTo>
                  <a:pt x="6" y="15"/>
                </a:lnTo>
                <a:lnTo>
                  <a:pt x="4" y="17"/>
                </a:lnTo>
                <a:lnTo>
                  <a:pt x="4" y="18"/>
                </a:lnTo>
                <a:lnTo>
                  <a:pt x="3" y="20"/>
                </a:lnTo>
                <a:lnTo>
                  <a:pt x="3" y="21"/>
                </a:lnTo>
                <a:lnTo>
                  <a:pt x="3" y="23"/>
                </a:lnTo>
                <a:lnTo>
                  <a:pt x="1" y="24"/>
                </a:lnTo>
                <a:lnTo>
                  <a:pt x="1" y="26"/>
                </a:lnTo>
                <a:lnTo>
                  <a:pt x="1" y="29"/>
                </a:lnTo>
                <a:lnTo>
                  <a:pt x="1" y="30"/>
                </a:lnTo>
                <a:lnTo>
                  <a:pt x="0" y="31"/>
                </a:lnTo>
                <a:lnTo>
                  <a:pt x="0" y="33"/>
                </a:lnTo>
                <a:lnTo>
                  <a:pt x="0" y="34"/>
                </a:lnTo>
                <a:lnTo>
                  <a:pt x="0" y="36"/>
                </a:lnTo>
                <a:lnTo>
                  <a:pt x="0" y="39"/>
                </a:lnTo>
                <a:lnTo>
                  <a:pt x="0" y="40"/>
                </a:lnTo>
                <a:lnTo>
                  <a:pt x="0" y="42"/>
                </a:lnTo>
                <a:lnTo>
                  <a:pt x="0" y="43"/>
                </a:lnTo>
                <a:lnTo>
                  <a:pt x="0" y="45"/>
                </a:lnTo>
                <a:lnTo>
                  <a:pt x="0" y="46"/>
                </a:lnTo>
                <a:lnTo>
                  <a:pt x="8" y="46"/>
                </a:lnTo>
                <a:close/>
              </a:path>
            </a:pathLst>
          </a:custGeom>
          <a:solidFill>
            <a:schemeClr val="tx1"/>
          </a:solidFill>
          <a:ln w="9525">
            <a:solidFill>
              <a:schemeClr val="tx1"/>
            </a:solidFill>
            <a:round/>
            <a:headEnd/>
            <a:tailEnd/>
          </a:ln>
        </p:spPr>
        <p:txBody>
          <a:bodyPr/>
          <a:lstStyle/>
          <a:p>
            <a:endParaRPr lang="en-US"/>
          </a:p>
        </p:txBody>
      </p:sp>
      <p:sp>
        <p:nvSpPr>
          <p:cNvPr id="31844" name="Freeform 100"/>
          <p:cNvSpPr>
            <a:spLocks/>
          </p:cNvSpPr>
          <p:nvPr/>
        </p:nvSpPr>
        <p:spPr bwMode="auto">
          <a:xfrm>
            <a:off x="2395538" y="5021263"/>
            <a:ext cx="69850" cy="90487"/>
          </a:xfrm>
          <a:custGeom>
            <a:avLst/>
            <a:gdLst>
              <a:gd name="T0" fmla="*/ 41 w 44"/>
              <a:gd name="T1" fmla="*/ 48 h 57"/>
              <a:gd name="T2" fmla="*/ 38 w 44"/>
              <a:gd name="T3" fmla="*/ 46 h 57"/>
              <a:gd name="T4" fmla="*/ 35 w 44"/>
              <a:gd name="T5" fmla="*/ 46 h 57"/>
              <a:gd name="T6" fmla="*/ 32 w 44"/>
              <a:gd name="T7" fmla="*/ 45 h 57"/>
              <a:gd name="T8" fmla="*/ 28 w 44"/>
              <a:gd name="T9" fmla="*/ 43 h 57"/>
              <a:gd name="T10" fmla="*/ 25 w 44"/>
              <a:gd name="T11" fmla="*/ 40 h 57"/>
              <a:gd name="T12" fmla="*/ 22 w 44"/>
              <a:gd name="T13" fmla="*/ 39 h 57"/>
              <a:gd name="T14" fmla="*/ 20 w 44"/>
              <a:gd name="T15" fmla="*/ 36 h 57"/>
              <a:gd name="T16" fmla="*/ 17 w 44"/>
              <a:gd name="T17" fmla="*/ 33 h 57"/>
              <a:gd name="T18" fmla="*/ 16 w 44"/>
              <a:gd name="T19" fmla="*/ 28 h 57"/>
              <a:gd name="T20" fmla="*/ 13 w 44"/>
              <a:gd name="T21" fmla="*/ 25 h 57"/>
              <a:gd name="T22" fmla="*/ 11 w 44"/>
              <a:gd name="T23" fmla="*/ 21 h 57"/>
              <a:gd name="T24" fmla="*/ 10 w 44"/>
              <a:gd name="T25" fmla="*/ 17 h 57"/>
              <a:gd name="T26" fmla="*/ 8 w 44"/>
              <a:gd name="T27" fmla="*/ 12 h 57"/>
              <a:gd name="T28" fmla="*/ 8 w 44"/>
              <a:gd name="T29" fmla="*/ 8 h 57"/>
              <a:gd name="T30" fmla="*/ 8 w 44"/>
              <a:gd name="T31" fmla="*/ 3 h 57"/>
              <a:gd name="T32" fmla="*/ 0 w 44"/>
              <a:gd name="T33" fmla="*/ 0 h 57"/>
              <a:gd name="T34" fmla="*/ 0 w 44"/>
              <a:gd name="T35" fmla="*/ 6 h 57"/>
              <a:gd name="T36" fmla="*/ 0 w 44"/>
              <a:gd name="T37" fmla="*/ 12 h 57"/>
              <a:gd name="T38" fmla="*/ 1 w 44"/>
              <a:gd name="T39" fmla="*/ 17 h 57"/>
              <a:gd name="T40" fmla="*/ 3 w 44"/>
              <a:gd name="T41" fmla="*/ 23 h 57"/>
              <a:gd name="T42" fmla="*/ 4 w 44"/>
              <a:gd name="T43" fmla="*/ 27 h 57"/>
              <a:gd name="T44" fmla="*/ 7 w 44"/>
              <a:gd name="T45" fmla="*/ 31 h 57"/>
              <a:gd name="T46" fmla="*/ 8 w 44"/>
              <a:gd name="T47" fmla="*/ 36 h 57"/>
              <a:gd name="T48" fmla="*/ 11 w 44"/>
              <a:gd name="T49" fmla="*/ 40 h 57"/>
              <a:gd name="T50" fmla="*/ 14 w 44"/>
              <a:gd name="T51" fmla="*/ 43 h 57"/>
              <a:gd name="T52" fmla="*/ 19 w 44"/>
              <a:gd name="T53" fmla="*/ 46 h 57"/>
              <a:gd name="T54" fmla="*/ 22 w 44"/>
              <a:gd name="T55" fmla="*/ 49 h 57"/>
              <a:gd name="T56" fmla="*/ 26 w 44"/>
              <a:gd name="T57" fmla="*/ 52 h 57"/>
              <a:gd name="T58" fmla="*/ 29 w 44"/>
              <a:gd name="T59" fmla="*/ 54 h 57"/>
              <a:gd name="T60" fmla="*/ 33 w 44"/>
              <a:gd name="T61" fmla="*/ 55 h 57"/>
              <a:gd name="T62" fmla="*/ 38 w 44"/>
              <a:gd name="T63" fmla="*/ 57 h 57"/>
              <a:gd name="T64" fmla="*/ 44 w 44"/>
              <a:gd name="T65" fmla="*/ 5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44" y="48"/>
                </a:moveTo>
                <a:lnTo>
                  <a:pt x="41" y="48"/>
                </a:lnTo>
                <a:lnTo>
                  <a:pt x="39" y="48"/>
                </a:lnTo>
                <a:lnTo>
                  <a:pt x="38" y="46"/>
                </a:lnTo>
                <a:lnTo>
                  <a:pt x="36" y="46"/>
                </a:lnTo>
                <a:lnTo>
                  <a:pt x="35" y="46"/>
                </a:lnTo>
                <a:lnTo>
                  <a:pt x="33" y="45"/>
                </a:lnTo>
                <a:lnTo>
                  <a:pt x="32" y="45"/>
                </a:lnTo>
                <a:lnTo>
                  <a:pt x="30" y="43"/>
                </a:lnTo>
                <a:lnTo>
                  <a:pt x="28" y="43"/>
                </a:lnTo>
                <a:lnTo>
                  <a:pt x="26" y="42"/>
                </a:lnTo>
                <a:lnTo>
                  <a:pt x="25" y="40"/>
                </a:lnTo>
                <a:lnTo>
                  <a:pt x="23" y="40"/>
                </a:lnTo>
                <a:lnTo>
                  <a:pt x="22" y="39"/>
                </a:lnTo>
                <a:lnTo>
                  <a:pt x="22" y="37"/>
                </a:lnTo>
                <a:lnTo>
                  <a:pt x="20" y="36"/>
                </a:lnTo>
                <a:lnTo>
                  <a:pt x="19" y="34"/>
                </a:lnTo>
                <a:lnTo>
                  <a:pt x="17" y="33"/>
                </a:lnTo>
                <a:lnTo>
                  <a:pt x="16" y="31"/>
                </a:lnTo>
                <a:lnTo>
                  <a:pt x="16" y="28"/>
                </a:lnTo>
                <a:lnTo>
                  <a:pt x="14" y="27"/>
                </a:lnTo>
                <a:lnTo>
                  <a:pt x="13" y="25"/>
                </a:lnTo>
                <a:lnTo>
                  <a:pt x="13" y="24"/>
                </a:lnTo>
                <a:lnTo>
                  <a:pt x="11" y="21"/>
                </a:lnTo>
                <a:lnTo>
                  <a:pt x="11" y="20"/>
                </a:lnTo>
                <a:lnTo>
                  <a:pt x="10" y="17"/>
                </a:lnTo>
                <a:lnTo>
                  <a:pt x="10" y="15"/>
                </a:lnTo>
                <a:lnTo>
                  <a:pt x="8" y="12"/>
                </a:lnTo>
                <a:lnTo>
                  <a:pt x="8" y="11"/>
                </a:lnTo>
                <a:lnTo>
                  <a:pt x="8" y="8"/>
                </a:lnTo>
                <a:lnTo>
                  <a:pt x="8" y="6"/>
                </a:lnTo>
                <a:lnTo>
                  <a:pt x="8" y="3"/>
                </a:lnTo>
                <a:lnTo>
                  <a:pt x="8" y="0"/>
                </a:lnTo>
                <a:lnTo>
                  <a:pt x="0" y="0"/>
                </a:lnTo>
                <a:lnTo>
                  <a:pt x="0" y="3"/>
                </a:lnTo>
                <a:lnTo>
                  <a:pt x="0" y="6"/>
                </a:lnTo>
                <a:lnTo>
                  <a:pt x="0" y="9"/>
                </a:lnTo>
                <a:lnTo>
                  <a:pt x="0" y="12"/>
                </a:lnTo>
                <a:lnTo>
                  <a:pt x="0" y="14"/>
                </a:lnTo>
                <a:lnTo>
                  <a:pt x="1" y="17"/>
                </a:lnTo>
                <a:lnTo>
                  <a:pt x="1" y="20"/>
                </a:lnTo>
                <a:lnTo>
                  <a:pt x="3" y="23"/>
                </a:lnTo>
                <a:lnTo>
                  <a:pt x="3" y="24"/>
                </a:lnTo>
                <a:lnTo>
                  <a:pt x="4" y="27"/>
                </a:lnTo>
                <a:lnTo>
                  <a:pt x="6" y="28"/>
                </a:lnTo>
                <a:lnTo>
                  <a:pt x="7" y="31"/>
                </a:lnTo>
                <a:lnTo>
                  <a:pt x="7" y="33"/>
                </a:lnTo>
                <a:lnTo>
                  <a:pt x="8" y="36"/>
                </a:lnTo>
                <a:lnTo>
                  <a:pt x="10" y="37"/>
                </a:lnTo>
                <a:lnTo>
                  <a:pt x="11" y="40"/>
                </a:lnTo>
                <a:lnTo>
                  <a:pt x="13" y="42"/>
                </a:lnTo>
                <a:lnTo>
                  <a:pt x="14" y="43"/>
                </a:lnTo>
                <a:lnTo>
                  <a:pt x="16" y="45"/>
                </a:lnTo>
                <a:lnTo>
                  <a:pt x="19" y="46"/>
                </a:lnTo>
                <a:lnTo>
                  <a:pt x="20" y="48"/>
                </a:lnTo>
                <a:lnTo>
                  <a:pt x="22" y="49"/>
                </a:lnTo>
                <a:lnTo>
                  <a:pt x="23" y="51"/>
                </a:lnTo>
                <a:lnTo>
                  <a:pt x="26" y="52"/>
                </a:lnTo>
                <a:lnTo>
                  <a:pt x="28" y="52"/>
                </a:lnTo>
                <a:lnTo>
                  <a:pt x="29" y="54"/>
                </a:lnTo>
                <a:lnTo>
                  <a:pt x="32" y="55"/>
                </a:lnTo>
                <a:lnTo>
                  <a:pt x="33" y="55"/>
                </a:lnTo>
                <a:lnTo>
                  <a:pt x="36" y="55"/>
                </a:lnTo>
                <a:lnTo>
                  <a:pt x="38" y="57"/>
                </a:lnTo>
                <a:lnTo>
                  <a:pt x="41" y="57"/>
                </a:lnTo>
                <a:lnTo>
                  <a:pt x="44" y="57"/>
                </a:lnTo>
                <a:lnTo>
                  <a:pt x="44" y="48"/>
                </a:lnTo>
                <a:close/>
              </a:path>
            </a:pathLst>
          </a:custGeom>
          <a:solidFill>
            <a:schemeClr val="tx1"/>
          </a:solidFill>
          <a:ln w="9525">
            <a:solidFill>
              <a:schemeClr val="tx1"/>
            </a:solidFill>
            <a:round/>
            <a:headEnd/>
            <a:tailEnd/>
          </a:ln>
        </p:spPr>
        <p:txBody>
          <a:bodyPr/>
          <a:lstStyle/>
          <a:p>
            <a:endParaRPr lang="en-US"/>
          </a:p>
        </p:txBody>
      </p:sp>
      <p:sp>
        <p:nvSpPr>
          <p:cNvPr id="31845" name="Freeform 101"/>
          <p:cNvSpPr>
            <a:spLocks/>
          </p:cNvSpPr>
          <p:nvPr/>
        </p:nvSpPr>
        <p:spPr bwMode="auto">
          <a:xfrm>
            <a:off x="2465388" y="5097463"/>
            <a:ext cx="269875" cy="14287"/>
          </a:xfrm>
          <a:custGeom>
            <a:avLst/>
            <a:gdLst>
              <a:gd name="T0" fmla="*/ 170 w 170"/>
              <a:gd name="T1" fmla="*/ 4 h 9"/>
              <a:gd name="T2" fmla="*/ 170 w 170"/>
              <a:gd name="T3" fmla="*/ 0 h 9"/>
              <a:gd name="T4" fmla="*/ 0 w 170"/>
              <a:gd name="T5" fmla="*/ 0 h 9"/>
              <a:gd name="T6" fmla="*/ 0 w 170"/>
              <a:gd name="T7" fmla="*/ 9 h 9"/>
              <a:gd name="T8" fmla="*/ 170 w 170"/>
              <a:gd name="T9" fmla="*/ 9 h 9"/>
              <a:gd name="T10" fmla="*/ 170 w 170"/>
              <a:gd name="T11" fmla="*/ 4 h 9"/>
              <a:gd name="T12" fmla="*/ 0 60000 65536"/>
              <a:gd name="T13" fmla="*/ 0 60000 65536"/>
              <a:gd name="T14" fmla="*/ 0 60000 65536"/>
              <a:gd name="T15" fmla="*/ 0 60000 65536"/>
              <a:gd name="T16" fmla="*/ 0 60000 65536"/>
              <a:gd name="T17" fmla="*/ 0 60000 65536"/>
              <a:gd name="T18" fmla="*/ 0 w 170"/>
              <a:gd name="T19" fmla="*/ 0 h 9"/>
              <a:gd name="T20" fmla="*/ 170 w 17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0" h="9">
                <a:moveTo>
                  <a:pt x="170" y="4"/>
                </a:moveTo>
                <a:lnTo>
                  <a:pt x="170" y="0"/>
                </a:lnTo>
                <a:lnTo>
                  <a:pt x="0" y="0"/>
                </a:lnTo>
                <a:lnTo>
                  <a:pt x="0" y="9"/>
                </a:lnTo>
                <a:lnTo>
                  <a:pt x="170" y="9"/>
                </a:lnTo>
                <a:lnTo>
                  <a:pt x="170" y="4"/>
                </a:lnTo>
                <a:close/>
              </a:path>
            </a:pathLst>
          </a:custGeom>
          <a:solidFill>
            <a:schemeClr val="tx1"/>
          </a:solidFill>
          <a:ln w="9525">
            <a:solidFill>
              <a:schemeClr val="tx1"/>
            </a:solidFill>
            <a:round/>
            <a:headEnd/>
            <a:tailEnd/>
          </a:ln>
        </p:spPr>
        <p:txBody>
          <a:bodyPr/>
          <a:lstStyle/>
          <a:p>
            <a:endParaRPr lang="en-US"/>
          </a:p>
        </p:txBody>
      </p:sp>
      <p:sp>
        <p:nvSpPr>
          <p:cNvPr id="31846" name="Rectangle 102"/>
          <p:cNvSpPr>
            <a:spLocks noChangeArrowheads="1"/>
          </p:cNvSpPr>
          <p:nvPr/>
        </p:nvSpPr>
        <p:spPr bwMode="auto">
          <a:xfrm>
            <a:off x="2465388" y="5268913"/>
            <a:ext cx="269875" cy="14287"/>
          </a:xfrm>
          <a:prstGeom prst="rect">
            <a:avLst/>
          </a:prstGeom>
          <a:solidFill>
            <a:schemeClr val="tx1"/>
          </a:solidFill>
          <a:ln w="9525">
            <a:solidFill>
              <a:schemeClr val="tx1"/>
            </a:solidFill>
            <a:miter lim="800000"/>
            <a:headEnd/>
            <a:tailEnd/>
          </a:ln>
        </p:spPr>
        <p:txBody>
          <a:bodyPr/>
          <a:lstStyle/>
          <a:p>
            <a:endParaRPr lang="en-US"/>
          </a:p>
        </p:txBody>
      </p:sp>
      <p:sp>
        <p:nvSpPr>
          <p:cNvPr id="31847" name="Freeform 103"/>
          <p:cNvSpPr>
            <a:spLocks/>
          </p:cNvSpPr>
          <p:nvPr/>
        </p:nvSpPr>
        <p:spPr bwMode="auto">
          <a:xfrm>
            <a:off x="2395538" y="5268913"/>
            <a:ext cx="69850" cy="88900"/>
          </a:xfrm>
          <a:custGeom>
            <a:avLst/>
            <a:gdLst>
              <a:gd name="T0" fmla="*/ 8 w 44"/>
              <a:gd name="T1" fmla="*/ 53 h 56"/>
              <a:gd name="T2" fmla="*/ 8 w 44"/>
              <a:gd name="T3" fmla="*/ 49 h 56"/>
              <a:gd name="T4" fmla="*/ 10 w 44"/>
              <a:gd name="T5" fmla="*/ 44 h 56"/>
              <a:gd name="T6" fmla="*/ 11 w 44"/>
              <a:gd name="T7" fmla="*/ 40 h 56"/>
              <a:gd name="T8" fmla="*/ 11 w 44"/>
              <a:gd name="T9" fmla="*/ 35 h 56"/>
              <a:gd name="T10" fmla="*/ 14 w 44"/>
              <a:gd name="T11" fmla="*/ 31 h 56"/>
              <a:gd name="T12" fmla="*/ 16 w 44"/>
              <a:gd name="T13" fmla="*/ 28 h 56"/>
              <a:gd name="T14" fmla="*/ 17 w 44"/>
              <a:gd name="T15" fmla="*/ 23 h 56"/>
              <a:gd name="T16" fmla="*/ 20 w 44"/>
              <a:gd name="T17" fmla="*/ 20 h 56"/>
              <a:gd name="T18" fmla="*/ 23 w 44"/>
              <a:gd name="T19" fmla="*/ 18 h 56"/>
              <a:gd name="T20" fmla="*/ 26 w 44"/>
              <a:gd name="T21" fmla="*/ 16 h 56"/>
              <a:gd name="T22" fmla="*/ 29 w 44"/>
              <a:gd name="T23" fmla="*/ 13 h 56"/>
              <a:gd name="T24" fmla="*/ 32 w 44"/>
              <a:gd name="T25" fmla="*/ 12 h 56"/>
              <a:gd name="T26" fmla="*/ 35 w 44"/>
              <a:gd name="T27" fmla="*/ 10 h 56"/>
              <a:gd name="T28" fmla="*/ 39 w 44"/>
              <a:gd name="T29" fmla="*/ 10 h 56"/>
              <a:gd name="T30" fmla="*/ 42 w 44"/>
              <a:gd name="T31" fmla="*/ 9 h 56"/>
              <a:gd name="T32" fmla="*/ 44 w 44"/>
              <a:gd name="T33" fmla="*/ 0 h 56"/>
              <a:gd name="T34" fmla="*/ 39 w 44"/>
              <a:gd name="T35" fmla="*/ 0 h 56"/>
              <a:gd name="T36" fmla="*/ 35 w 44"/>
              <a:gd name="T37" fmla="*/ 1 h 56"/>
              <a:gd name="T38" fmla="*/ 30 w 44"/>
              <a:gd name="T39" fmla="*/ 3 h 56"/>
              <a:gd name="T40" fmla="*/ 26 w 44"/>
              <a:gd name="T41" fmla="*/ 4 h 56"/>
              <a:gd name="T42" fmla="*/ 22 w 44"/>
              <a:gd name="T43" fmla="*/ 7 h 56"/>
              <a:gd name="T44" fmla="*/ 19 w 44"/>
              <a:gd name="T45" fmla="*/ 10 h 56"/>
              <a:gd name="T46" fmla="*/ 16 w 44"/>
              <a:gd name="T47" fmla="*/ 13 h 56"/>
              <a:gd name="T48" fmla="*/ 13 w 44"/>
              <a:gd name="T49" fmla="*/ 16 h 56"/>
              <a:gd name="T50" fmla="*/ 10 w 44"/>
              <a:gd name="T51" fmla="*/ 20 h 56"/>
              <a:gd name="T52" fmla="*/ 7 w 44"/>
              <a:gd name="T53" fmla="*/ 25 h 56"/>
              <a:gd name="T54" fmla="*/ 6 w 44"/>
              <a:gd name="T55" fmla="*/ 29 h 56"/>
              <a:gd name="T56" fmla="*/ 3 w 44"/>
              <a:gd name="T57" fmla="*/ 34 h 56"/>
              <a:gd name="T58" fmla="*/ 1 w 44"/>
              <a:gd name="T59" fmla="*/ 40 h 56"/>
              <a:gd name="T60" fmla="*/ 1 w 44"/>
              <a:gd name="T61" fmla="*/ 44 h 56"/>
              <a:gd name="T62" fmla="*/ 0 w 44"/>
              <a:gd name="T63" fmla="*/ 50 h 56"/>
              <a:gd name="T64" fmla="*/ 0 w 44"/>
              <a:gd name="T65" fmla="*/ 5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6"/>
              <a:gd name="T101" fmla="*/ 44 w 4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6">
                <a:moveTo>
                  <a:pt x="8" y="56"/>
                </a:moveTo>
                <a:lnTo>
                  <a:pt x="8" y="53"/>
                </a:lnTo>
                <a:lnTo>
                  <a:pt x="8" y="50"/>
                </a:lnTo>
                <a:lnTo>
                  <a:pt x="8" y="49"/>
                </a:lnTo>
                <a:lnTo>
                  <a:pt x="8" y="46"/>
                </a:lnTo>
                <a:lnTo>
                  <a:pt x="10" y="44"/>
                </a:lnTo>
                <a:lnTo>
                  <a:pt x="10" y="41"/>
                </a:lnTo>
                <a:lnTo>
                  <a:pt x="11" y="40"/>
                </a:lnTo>
                <a:lnTo>
                  <a:pt x="11" y="37"/>
                </a:lnTo>
                <a:lnTo>
                  <a:pt x="11" y="35"/>
                </a:lnTo>
                <a:lnTo>
                  <a:pt x="13" y="32"/>
                </a:lnTo>
                <a:lnTo>
                  <a:pt x="14" y="31"/>
                </a:lnTo>
                <a:lnTo>
                  <a:pt x="14" y="29"/>
                </a:lnTo>
                <a:lnTo>
                  <a:pt x="16" y="28"/>
                </a:lnTo>
                <a:lnTo>
                  <a:pt x="17" y="25"/>
                </a:lnTo>
                <a:lnTo>
                  <a:pt x="17" y="23"/>
                </a:lnTo>
                <a:lnTo>
                  <a:pt x="19" y="22"/>
                </a:lnTo>
                <a:lnTo>
                  <a:pt x="20" y="20"/>
                </a:lnTo>
                <a:lnTo>
                  <a:pt x="22" y="19"/>
                </a:lnTo>
                <a:lnTo>
                  <a:pt x="23" y="18"/>
                </a:lnTo>
                <a:lnTo>
                  <a:pt x="25" y="16"/>
                </a:lnTo>
                <a:lnTo>
                  <a:pt x="26" y="16"/>
                </a:lnTo>
                <a:lnTo>
                  <a:pt x="28" y="15"/>
                </a:lnTo>
                <a:lnTo>
                  <a:pt x="29" y="13"/>
                </a:lnTo>
                <a:lnTo>
                  <a:pt x="30" y="13"/>
                </a:lnTo>
                <a:lnTo>
                  <a:pt x="32" y="12"/>
                </a:lnTo>
                <a:lnTo>
                  <a:pt x="33" y="12"/>
                </a:lnTo>
                <a:lnTo>
                  <a:pt x="35" y="10"/>
                </a:lnTo>
                <a:lnTo>
                  <a:pt x="36" y="10"/>
                </a:lnTo>
                <a:lnTo>
                  <a:pt x="39" y="10"/>
                </a:lnTo>
                <a:lnTo>
                  <a:pt x="41" y="9"/>
                </a:lnTo>
                <a:lnTo>
                  <a:pt x="42" y="9"/>
                </a:lnTo>
                <a:lnTo>
                  <a:pt x="44" y="9"/>
                </a:lnTo>
                <a:lnTo>
                  <a:pt x="44" y="0"/>
                </a:lnTo>
                <a:lnTo>
                  <a:pt x="42" y="0"/>
                </a:lnTo>
                <a:lnTo>
                  <a:pt x="39" y="0"/>
                </a:lnTo>
                <a:lnTo>
                  <a:pt x="36" y="1"/>
                </a:lnTo>
                <a:lnTo>
                  <a:pt x="35" y="1"/>
                </a:lnTo>
                <a:lnTo>
                  <a:pt x="32" y="1"/>
                </a:lnTo>
                <a:lnTo>
                  <a:pt x="30" y="3"/>
                </a:lnTo>
                <a:lnTo>
                  <a:pt x="29" y="4"/>
                </a:lnTo>
                <a:lnTo>
                  <a:pt x="26" y="4"/>
                </a:lnTo>
                <a:lnTo>
                  <a:pt x="25" y="6"/>
                </a:lnTo>
                <a:lnTo>
                  <a:pt x="22" y="7"/>
                </a:lnTo>
                <a:lnTo>
                  <a:pt x="20" y="9"/>
                </a:lnTo>
                <a:lnTo>
                  <a:pt x="19" y="10"/>
                </a:lnTo>
                <a:lnTo>
                  <a:pt x="17" y="12"/>
                </a:lnTo>
                <a:lnTo>
                  <a:pt x="16" y="13"/>
                </a:lnTo>
                <a:lnTo>
                  <a:pt x="14" y="15"/>
                </a:lnTo>
                <a:lnTo>
                  <a:pt x="13" y="16"/>
                </a:lnTo>
                <a:lnTo>
                  <a:pt x="11" y="19"/>
                </a:lnTo>
                <a:lnTo>
                  <a:pt x="10" y="20"/>
                </a:lnTo>
                <a:lnTo>
                  <a:pt x="8" y="23"/>
                </a:lnTo>
                <a:lnTo>
                  <a:pt x="7" y="25"/>
                </a:lnTo>
                <a:lnTo>
                  <a:pt x="6" y="28"/>
                </a:lnTo>
                <a:lnTo>
                  <a:pt x="6" y="29"/>
                </a:lnTo>
                <a:lnTo>
                  <a:pt x="4" y="32"/>
                </a:lnTo>
                <a:lnTo>
                  <a:pt x="3" y="34"/>
                </a:lnTo>
                <a:lnTo>
                  <a:pt x="3" y="37"/>
                </a:lnTo>
                <a:lnTo>
                  <a:pt x="1" y="40"/>
                </a:lnTo>
                <a:lnTo>
                  <a:pt x="1" y="43"/>
                </a:lnTo>
                <a:lnTo>
                  <a:pt x="1" y="44"/>
                </a:lnTo>
                <a:lnTo>
                  <a:pt x="0" y="47"/>
                </a:lnTo>
                <a:lnTo>
                  <a:pt x="0" y="50"/>
                </a:lnTo>
                <a:lnTo>
                  <a:pt x="0" y="53"/>
                </a:lnTo>
                <a:lnTo>
                  <a:pt x="0" y="56"/>
                </a:lnTo>
                <a:lnTo>
                  <a:pt x="8" y="56"/>
                </a:lnTo>
                <a:close/>
              </a:path>
            </a:pathLst>
          </a:custGeom>
          <a:solidFill>
            <a:schemeClr val="tx1"/>
          </a:solidFill>
          <a:ln w="9525">
            <a:solidFill>
              <a:schemeClr val="tx1"/>
            </a:solidFill>
            <a:round/>
            <a:headEnd/>
            <a:tailEnd/>
          </a:ln>
        </p:spPr>
        <p:txBody>
          <a:bodyPr/>
          <a:lstStyle/>
          <a:p>
            <a:endParaRPr lang="en-US"/>
          </a:p>
        </p:txBody>
      </p:sp>
      <p:sp>
        <p:nvSpPr>
          <p:cNvPr id="31848" name="Freeform 104"/>
          <p:cNvSpPr>
            <a:spLocks/>
          </p:cNvSpPr>
          <p:nvPr/>
        </p:nvSpPr>
        <p:spPr bwMode="auto">
          <a:xfrm>
            <a:off x="2395538" y="5357813"/>
            <a:ext cx="39687" cy="74612"/>
          </a:xfrm>
          <a:custGeom>
            <a:avLst/>
            <a:gdLst>
              <a:gd name="T0" fmla="*/ 25 w 25"/>
              <a:gd name="T1" fmla="*/ 40 h 47"/>
              <a:gd name="T2" fmla="*/ 23 w 25"/>
              <a:gd name="T3" fmla="*/ 37 h 47"/>
              <a:gd name="T4" fmla="*/ 20 w 25"/>
              <a:gd name="T5" fmla="*/ 36 h 47"/>
              <a:gd name="T6" fmla="*/ 19 w 25"/>
              <a:gd name="T7" fmla="*/ 34 h 47"/>
              <a:gd name="T8" fmla="*/ 17 w 25"/>
              <a:gd name="T9" fmla="*/ 31 h 47"/>
              <a:gd name="T10" fmla="*/ 16 w 25"/>
              <a:gd name="T11" fmla="*/ 28 h 47"/>
              <a:gd name="T12" fmla="*/ 14 w 25"/>
              <a:gd name="T13" fmla="*/ 25 h 47"/>
              <a:gd name="T14" fmla="*/ 13 w 25"/>
              <a:gd name="T15" fmla="*/ 22 h 47"/>
              <a:gd name="T16" fmla="*/ 11 w 25"/>
              <a:gd name="T17" fmla="*/ 19 h 47"/>
              <a:gd name="T18" fmla="*/ 11 w 25"/>
              <a:gd name="T19" fmla="*/ 16 h 47"/>
              <a:gd name="T20" fmla="*/ 10 w 25"/>
              <a:gd name="T21" fmla="*/ 13 h 47"/>
              <a:gd name="T22" fmla="*/ 10 w 25"/>
              <a:gd name="T23" fmla="*/ 10 h 47"/>
              <a:gd name="T24" fmla="*/ 8 w 25"/>
              <a:gd name="T25" fmla="*/ 7 h 47"/>
              <a:gd name="T26" fmla="*/ 8 w 25"/>
              <a:gd name="T27" fmla="*/ 4 h 47"/>
              <a:gd name="T28" fmla="*/ 8 w 25"/>
              <a:gd name="T29" fmla="*/ 1 h 47"/>
              <a:gd name="T30" fmla="*/ 0 w 25"/>
              <a:gd name="T31" fmla="*/ 0 h 47"/>
              <a:gd name="T32" fmla="*/ 0 w 25"/>
              <a:gd name="T33" fmla="*/ 3 h 47"/>
              <a:gd name="T34" fmla="*/ 0 w 25"/>
              <a:gd name="T35" fmla="*/ 6 h 47"/>
              <a:gd name="T36" fmla="*/ 0 w 25"/>
              <a:gd name="T37" fmla="*/ 9 h 47"/>
              <a:gd name="T38" fmla="*/ 1 w 25"/>
              <a:gd name="T39" fmla="*/ 13 h 47"/>
              <a:gd name="T40" fmla="*/ 1 w 25"/>
              <a:gd name="T41" fmla="*/ 16 h 47"/>
              <a:gd name="T42" fmla="*/ 3 w 25"/>
              <a:gd name="T43" fmla="*/ 19 h 47"/>
              <a:gd name="T44" fmla="*/ 4 w 25"/>
              <a:gd name="T45" fmla="*/ 22 h 47"/>
              <a:gd name="T46" fmla="*/ 4 w 25"/>
              <a:gd name="T47" fmla="*/ 25 h 47"/>
              <a:gd name="T48" fmla="*/ 6 w 25"/>
              <a:gd name="T49" fmla="*/ 28 h 47"/>
              <a:gd name="T50" fmla="*/ 7 w 25"/>
              <a:gd name="T51" fmla="*/ 31 h 47"/>
              <a:gd name="T52" fmla="*/ 8 w 25"/>
              <a:gd name="T53" fmla="*/ 34 h 47"/>
              <a:gd name="T54" fmla="*/ 10 w 25"/>
              <a:gd name="T55" fmla="*/ 37 h 47"/>
              <a:gd name="T56" fmla="*/ 13 w 25"/>
              <a:gd name="T57" fmla="*/ 38 h 47"/>
              <a:gd name="T58" fmla="*/ 14 w 25"/>
              <a:gd name="T59" fmla="*/ 41 h 47"/>
              <a:gd name="T60" fmla="*/ 16 w 25"/>
              <a:gd name="T61" fmla="*/ 44 h 47"/>
              <a:gd name="T62" fmla="*/ 19 w 25"/>
              <a:gd name="T63" fmla="*/ 46 h 47"/>
              <a:gd name="T64" fmla="*/ 19 w 25"/>
              <a:gd name="T65" fmla="*/ 46 h 47"/>
              <a:gd name="T66" fmla="*/ 23 w 25"/>
              <a:gd name="T67" fmla="*/ 38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47"/>
              <a:gd name="T104" fmla="*/ 25 w 25"/>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47">
                <a:moveTo>
                  <a:pt x="23" y="38"/>
                </a:moveTo>
                <a:lnTo>
                  <a:pt x="25" y="40"/>
                </a:lnTo>
                <a:lnTo>
                  <a:pt x="23" y="38"/>
                </a:lnTo>
                <a:lnTo>
                  <a:pt x="23" y="37"/>
                </a:lnTo>
                <a:lnTo>
                  <a:pt x="22" y="37"/>
                </a:lnTo>
                <a:lnTo>
                  <a:pt x="20" y="36"/>
                </a:lnTo>
                <a:lnTo>
                  <a:pt x="20" y="34"/>
                </a:lnTo>
                <a:lnTo>
                  <a:pt x="19" y="34"/>
                </a:lnTo>
                <a:lnTo>
                  <a:pt x="19" y="33"/>
                </a:lnTo>
                <a:lnTo>
                  <a:pt x="17" y="31"/>
                </a:lnTo>
                <a:lnTo>
                  <a:pt x="16" y="30"/>
                </a:lnTo>
                <a:lnTo>
                  <a:pt x="16" y="28"/>
                </a:lnTo>
                <a:lnTo>
                  <a:pt x="16" y="27"/>
                </a:lnTo>
                <a:lnTo>
                  <a:pt x="14" y="25"/>
                </a:lnTo>
                <a:lnTo>
                  <a:pt x="13" y="24"/>
                </a:lnTo>
                <a:lnTo>
                  <a:pt x="13" y="22"/>
                </a:lnTo>
                <a:lnTo>
                  <a:pt x="13" y="21"/>
                </a:lnTo>
                <a:lnTo>
                  <a:pt x="11" y="19"/>
                </a:lnTo>
                <a:lnTo>
                  <a:pt x="11" y="18"/>
                </a:lnTo>
                <a:lnTo>
                  <a:pt x="11" y="16"/>
                </a:lnTo>
                <a:lnTo>
                  <a:pt x="10" y="15"/>
                </a:lnTo>
                <a:lnTo>
                  <a:pt x="10" y="13"/>
                </a:lnTo>
                <a:lnTo>
                  <a:pt x="10" y="12"/>
                </a:lnTo>
                <a:lnTo>
                  <a:pt x="10" y="10"/>
                </a:lnTo>
                <a:lnTo>
                  <a:pt x="8" y="9"/>
                </a:lnTo>
                <a:lnTo>
                  <a:pt x="8" y="7"/>
                </a:lnTo>
                <a:lnTo>
                  <a:pt x="8" y="6"/>
                </a:lnTo>
                <a:lnTo>
                  <a:pt x="8" y="4"/>
                </a:lnTo>
                <a:lnTo>
                  <a:pt x="8" y="3"/>
                </a:lnTo>
                <a:lnTo>
                  <a:pt x="8" y="1"/>
                </a:lnTo>
                <a:lnTo>
                  <a:pt x="8" y="0"/>
                </a:lnTo>
                <a:lnTo>
                  <a:pt x="0" y="0"/>
                </a:lnTo>
                <a:lnTo>
                  <a:pt x="0" y="1"/>
                </a:lnTo>
                <a:lnTo>
                  <a:pt x="0" y="3"/>
                </a:lnTo>
                <a:lnTo>
                  <a:pt x="0" y="4"/>
                </a:lnTo>
                <a:lnTo>
                  <a:pt x="0" y="6"/>
                </a:lnTo>
                <a:lnTo>
                  <a:pt x="0" y="7"/>
                </a:lnTo>
                <a:lnTo>
                  <a:pt x="0" y="9"/>
                </a:lnTo>
                <a:lnTo>
                  <a:pt x="1" y="12"/>
                </a:lnTo>
                <a:lnTo>
                  <a:pt x="1" y="13"/>
                </a:lnTo>
                <a:lnTo>
                  <a:pt x="1" y="15"/>
                </a:lnTo>
                <a:lnTo>
                  <a:pt x="1" y="16"/>
                </a:lnTo>
                <a:lnTo>
                  <a:pt x="3" y="18"/>
                </a:lnTo>
                <a:lnTo>
                  <a:pt x="3" y="19"/>
                </a:lnTo>
                <a:lnTo>
                  <a:pt x="3" y="21"/>
                </a:lnTo>
                <a:lnTo>
                  <a:pt x="4" y="22"/>
                </a:lnTo>
                <a:lnTo>
                  <a:pt x="4" y="24"/>
                </a:lnTo>
                <a:lnTo>
                  <a:pt x="4" y="25"/>
                </a:lnTo>
                <a:lnTo>
                  <a:pt x="6" y="27"/>
                </a:lnTo>
                <a:lnTo>
                  <a:pt x="6" y="28"/>
                </a:lnTo>
                <a:lnTo>
                  <a:pt x="7" y="30"/>
                </a:lnTo>
                <a:lnTo>
                  <a:pt x="7" y="31"/>
                </a:lnTo>
                <a:lnTo>
                  <a:pt x="8" y="33"/>
                </a:lnTo>
                <a:lnTo>
                  <a:pt x="8" y="34"/>
                </a:lnTo>
                <a:lnTo>
                  <a:pt x="10" y="36"/>
                </a:lnTo>
                <a:lnTo>
                  <a:pt x="10" y="37"/>
                </a:lnTo>
                <a:lnTo>
                  <a:pt x="11" y="38"/>
                </a:lnTo>
                <a:lnTo>
                  <a:pt x="13" y="38"/>
                </a:lnTo>
                <a:lnTo>
                  <a:pt x="13" y="40"/>
                </a:lnTo>
                <a:lnTo>
                  <a:pt x="14" y="41"/>
                </a:lnTo>
                <a:lnTo>
                  <a:pt x="16" y="43"/>
                </a:lnTo>
                <a:lnTo>
                  <a:pt x="16" y="44"/>
                </a:lnTo>
                <a:lnTo>
                  <a:pt x="17" y="44"/>
                </a:lnTo>
                <a:lnTo>
                  <a:pt x="19" y="46"/>
                </a:lnTo>
                <a:lnTo>
                  <a:pt x="20" y="47"/>
                </a:lnTo>
                <a:lnTo>
                  <a:pt x="19" y="46"/>
                </a:lnTo>
                <a:lnTo>
                  <a:pt x="20" y="47"/>
                </a:lnTo>
                <a:lnTo>
                  <a:pt x="23" y="38"/>
                </a:lnTo>
                <a:close/>
              </a:path>
            </a:pathLst>
          </a:custGeom>
          <a:solidFill>
            <a:schemeClr val="tx1"/>
          </a:solidFill>
          <a:ln w="9525">
            <a:solidFill>
              <a:schemeClr val="tx1"/>
            </a:solidFill>
            <a:round/>
            <a:headEnd/>
            <a:tailEnd/>
          </a:ln>
        </p:spPr>
        <p:txBody>
          <a:bodyPr/>
          <a:lstStyle/>
          <a:p>
            <a:endParaRPr lang="en-US"/>
          </a:p>
        </p:txBody>
      </p:sp>
      <p:sp>
        <p:nvSpPr>
          <p:cNvPr id="31849" name="Freeform 105"/>
          <p:cNvSpPr>
            <a:spLocks/>
          </p:cNvSpPr>
          <p:nvPr/>
        </p:nvSpPr>
        <p:spPr bwMode="auto">
          <a:xfrm>
            <a:off x="2427288" y="5418138"/>
            <a:ext cx="217487" cy="290512"/>
          </a:xfrm>
          <a:custGeom>
            <a:avLst/>
            <a:gdLst>
              <a:gd name="T0" fmla="*/ 137 w 137"/>
              <a:gd name="T1" fmla="*/ 175 h 183"/>
              <a:gd name="T2" fmla="*/ 135 w 137"/>
              <a:gd name="T3" fmla="*/ 162 h 183"/>
              <a:gd name="T4" fmla="*/ 132 w 137"/>
              <a:gd name="T5" fmla="*/ 147 h 183"/>
              <a:gd name="T6" fmla="*/ 129 w 137"/>
              <a:gd name="T7" fmla="*/ 132 h 183"/>
              <a:gd name="T8" fmla="*/ 125 w 137"/>
              <a:gd name="T9" fmla="*/ 119 h 183"/>
              <a:gd name="T10" fmla="*/ 119 w 137"/>
              <a:gd name="T11" fmla="*/ 106 h 183"/>
              <a:gd name="T12" fmla="*/ 112 w 137"/>
              <a:gd name="T13" fmla="*/ 94 h 183"/>
              <a:gd name="T14" fmla="*/ 104 w 137"/>
              <a:gd name="T15" fmla="*/ 80 h 183"/>
              <a:gd name="T16" fmla="*/ 96 w 137"/>
              <a:gd name="T17" fmla="*/ 69 h 183"/>
              <a:gd name="T18" fmla="*/ 85 w 137"/>
              <a:gd name="T19" fmla="*/ 57 h 183"/>
              <a:gd name="T20" fmla="*/ 75 w 137"/>
              <a:gd name="T21" fmla="*/ 46 h 183"/>
              <a:gd name="T22" fmla="*/ 63 w 137"/>
              <a:gd name="T23" fmla="*/ 36 h 183"/>
              <a:gd name="T24" fmla="*/ 52 w 137"/>
              <a:gd name="T25" fmla="*/ 27 h 183"/>
              <a:gd name="T26" fmla="*/ 38 w 137"/>
              <a:gd name="T27" fmla="*/ 18 h 183"/>
              <a:gd name="T28" fmla="*/ 25 w 137"/>
              <a:gd name="T29" fmla="*/ 11 h 183"/>
              <a:gd name="T30" fmla="*/ 10 w 137"/>
              <a:gd name="T31" fmla="*/ 3 h 183"/>
              <a:gd name="T32" fmla="*/ 0 w 137"/>
              <a:gd name="T33" fmla="*/ 9 h 183"/>
              <a:gd name="T34" fmla="*/ 13 w 137"/>
              <a:gd name="T35" fmla="*/ 15 h 183"/>
              <a:gd name="T36" fmla="*/ 28 w 137"/>
              <a:gd name="T37" fmla="*/ 23 h 183"/>
              <a:gd name="T38" fmla="*/ 40 w 137"/>
              <a:gd name="T39" fmla="*/ 30 h 183"/>
              <a:gd name="T40" fmla="*/ 53 w 137"/>
              <a:gd name="T41" fmla="*/ 39 h 183"/>
              <a:gd name="T42" fmla="*/ 63 w 137"/>
              <a:gd name="T43" fmla="*/ 48 h 183"/>
              <a:gd name="T44" fmla="*/ 75 w 137"/>
              <a:gd name="T45" fmla="*/ 58 h 183"/>
              <a:gd name="T46" fmla="*/ 84 w 137"/>
              <a:gd name="T47" fmla="*/ 69 h 183"/>
              <a:gd name="T48" fmla="*/ 93 w 137"/>
              <a:gd name="T49" fmla="*/ 80 h 183"/>
              <a:gd name="T50" fmla="*/ 101 w 137"/>
              <a:gd name="T51" fmla="*/ 92 h 183"/>
              <a:gd name="T52" fmla="*/ 107 w 137"/>
              <a:gd name="T53" fmla="*/ 104 h 183"/>
              <a:gd name="T54" fmla="*/ 113 w 137"/>
              <a:gd name="T55" fmla="*/ 116 h 183"/>
              <a:gd name="T56" fmla="*/ 119 w 137"/>
              <a:gd name="T57" fmla="*/ 129 h 183"/>
              <a:gd name="T58" fmla="*/ 122 w 137"/>
              <a:gd name="T59" fmla="*/ 143 h 183"/>
              <a:gd name="T60" fmla="*/ 125 w 137"/>
              <a:gd name="T61" fmla="*/ 156 h 183"/>
              <a:gd name="T62" fmla="*/ 128 w 137"/>
              <a:gd name="T63" fmla="*/ 169 h 183"/>
              <a:gd name="T64" fmla="*/ 128 w 137"/>
              <a:gd name="T65" fmla="*/ 183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83"/>
              <a:gd name="T101" fmla="*/ 137 w 137"/>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83">
                <a:moveTo>
                  <a:pt x="137" y="183"/>
                </a:moveTo>
                <a:lnTo>
                  <a:pt x="137" y="175"/>
                </a:lnTo>
                <a:lnTo>
                  <a:pt x="137" y="168"/>
                </a:lnTo>
                <a:lnTo>
                  <a:pt x="135" y="162"/>
                </a:lnTo>
                <a:lnTo>
                  <a:pt x="134" y="154"/>
                </a:lnTo>
                <a:lnTo>
                  <a:pt x="132" y="147"/>
                </a:lnTo>
                <a:lnTo>
                  <a:pt x="131" y="140"/>
                </a:lnTo>
                <a:lnTo>
                  <a:pt x="129" y="132"/>
                </a:lnTo>
                <a:lnTo>
                  <a:pt x="126" y="126"/>
                </a:lnTo>
                <a:lnTo>
                  <a:pt x="125" y="119"/>
                </a:lnTo>
                <a:lnTo>
                  <a:pt x="122" y="113"/>
                </a:lnTo>
                <a:lnTo>
                  <a:pt x="119" y="106"/>
                </a:lnTo>
                <a:lnTo>
                  <a:pt x="116" y="100"/>
                </a:lnTo>
                <a:lnTo>
                  <a:pt x="112" y="94"/>
                </a:lnTo>
                <a:lnTo>
                  <a:pt x="109" y="86"/>
                </a:lnTo>
                <a:lnTo>
                  <a:pt x="104" y="80"/>
                </a:lnTo>
                <a:lnTo>
                  <a:pt x="100" y="75"/>
                </a:lnTo>
                <a:lnTo>
                  <a:pt x="96" y="69"/>
                </a:lnTo>
                <a:lnTo>
                  <a:pt x="91" y="63"/>
                </a:lnTo>
                <a:lnTo>
                  <a:pt x="85" y="57"/>
                </a:lnTo>
                <a:lnTo>
                  <a:pt x="81" y="52"/>
                </a:lnTo>
                <a:lnTo>
                  <a:pt x="75" y="46"/>
                </a:lnTo>
                <a:lnTo>
                  <a:pt x="69" y="42"/>
                </a:lnTo>
                <a:lnTo>
                  <a:pt x="63" y="36"/>
                </a:lnTo>
                <a:lnTo>
                  <a:pt x="57" y="32"/>
                </a:lnTo>
                <a:lnTo>
                  <a:pt x="52" y="27"/>
                </a:lnTo>
                <a:lnTo>
                  <a:pt x="46" y="23"/>
                </a:lnTo>
                <a:lnTo>
                  <a:pt x="38" y="18"/>
                </a:lnTo>
                <a:lnTo>
                  <a:pt x="32" y="14"/>
                </a:lnTo>
                <a:lnTo>
                  <a:pt x="25" y="11"/>
                </a:lnTo>
                <a:lnTo>
                  <a:pt x="18" y="6"/>
                </a:lnTo>
                <a:lnTo>
                  <a:pt x="10" y="3"/>
                </a:lnTo>
                <a:lnTo>
                  <a:pt x="3" y="0"/>
                </a:lnTo>
                <a:lnTo>
                  <a:pt x="0" y="9"/>
                </a:lnTo>
                <a:lnTo>
                  <a:pt x="8" y="12"/>
                </a:lnTo>
                <a:lnTo>
                  <a:pt x="13" y="15"/>
                </a:lnTo>
                <a:lnTo>
                  <a:pt x="21" y="18"/>
                </a:lnTo>
                <a:lnTo>
                  <a:pt x="28" y="23"/>
                </a:lnTo>
                <a:lnTo>
                  <a:pt x="34" y="26"/>
                </a:lnTo>
                <a:lnTo>
                  <a:pt x="40" y="30"/>
                </a:lnTo>
                <a:lnTo>
                  <a:pt x="47" y="35"/>
                </a:lnTo>
                <a:lnTo>
                  <a:pt x="53" y="39"/>
                </a:lnTo>
                <a:lnTo>
                  <a:pt x="59" y="43"/>
                </a:lnTo>
                <a:lnTo>
                  <a:pt x="63" y="48"/>
                </a:lnTo>
                <a:lnTo>
                  <a:pt x="69" y="52"/>
                </a:lnTo>
                <a:lnTo>
                  <a:pt x="75" y="58"/>
                </a:lnTo>
                <a:lnTo>
                  <a:pt x="79" y="63"/>
                </a:lnTo>
                <a:lnTo>
                  <a:pt x="84" y="69"/>
                </a:lnTo>
                <a:lnTo>
                  <a:pt x="88" y="75"/>
                </a:lnTo>
                <a:lnTo>
                  <a:pt x="93" y="80"/>
                </a:lnTo>
                <a:lnTo>
                  <a:pt x="97" y="86"/>
                </a:lnTo>
                <a:lnTo>
                  <a:pt x="101" y="92"/>
                </a:lnTo>
                <a:lnTo>
                  <a:pt x="104" y="98"/>
                </a:lnTo>
                <a:lnTo>
                  <a:pt x="107" y="104"/>
                </a:lnTo>
                <a:lnTo>
                  <a:pt x="110" y="110"/>
                </a:lnTo>
                <a:lnTo>
                  <a:pt x="113" y="116"/>
                </a:lnTo>
                <a:lnTo>
                  <a:pt x="116" y="122"/>
                </a:lnTo>
                <a:lnTo>
                  <a:pt x="119" y="129"/>
                </a:lnTo>
                <a:lnTo>
                  <a:pt x="121" y="135"/>
                </a:lnTo>
                <a:lnTo>
                  <a:pt x="122" y="143"/>
                </a:lnTo>
                <a:lnTo>
                  <a:pt x="123" y="149"/>
                </a:lnTo>
                <a:lnTo>
                  <a:pt x="125" y="156"/>
                </a:lnTo>
                <a:lnTo>
                  <a:pt x="126" y="162"/>
                </a:lnTo>
                <a:lnTo>
                  <a:pt x="128" y="169"/>
                </a:lnTo>
                <a:lnTo>
                  <a:pt x="128" y="175"/>
                </a:lnTo>
                <a:lnTo>
                  <a:pt x="128" y="183"/>
                </a:lnTo>
                <a:lnTo>
                  <a:pt x="137" y="183"/>
                </a:lnTo>
                <a:close/>
              </a:path>
            </a:pathLst>
          </a:custGeom>
          <a:solidFill>
            <a:schemeClr val="tx1"/>
          </a:solidFill>
          <a:ln w="9525">
            <a:solidFill>
              <a:schemeClr val="tx1"/>
            </a:solidFill>
            <a:round/>
            <a:headEnd/>
            <a:tailEnd/>
          </a:ln>
        </p:spPr>
        <p:txBody>
          <a:bodyPr/>
          <a:lstStyle/>
          <a:p>
            <a:endParaRPr lang="en-US"/>
          </a:p>
        </p:txBody>
      </p:sp>
      <p:sp>
        <p:nvSpPr>
          <p:cNvPr id="31850" name="Freeform 106"/>
          <p:cNvSpPr>
            <a:spLocks/>
          </p:cNvSpPr>
          <p:nvPr/>
        </p:nvSpPr>
        <p:spPr bwMode="auto">
          <a:xfrm>
            <a:off x="2281238" y="5708650"/>
            <a:ext cx="363537" cy="315913"/>
          </a:xfrm>
          <a:custGeom>
            <a:avLst/>
            <a:gdLst>
              <a:gd name="T0" fmla="*/ 12 w 229"/>
              <a:gd name="T1" fmla="*/ 199 h 199"/>
              <a:gd name="T2" fmla="*/ 34 w 229"/>
              <a:gd name="T3" fmla="*/ 196 h 199"/>
              <a:gd name="T4" fmla="*/ 57 w 229"/>
              <a:gd name="T5" fmla="*/ 194 h 199"/>
              <a:gd name="T6" fmla="*/ 78 w 229"/>
              <a:gd name="T7" fmla="*/ 188 h 199"/>
              <a:gd name="T8" fmla="*/ 98 w 229"/>
              <a:gd name="T9" fmla="*/ 180 h 199"/>
              <a:gd name="T10" fmla="*/ 117 w 229"/>
              <a:gd name="T11" fmla="*/ 171 h 199"/>
              <a:gd name="T12" fmla="*/ 136 w 229"/>
              <a:gd name="T13" fmla="*/ 159 h 199"/>
              <a:gd name="T14" fmla="*/ 152 w 229"/>
              <a:gd name="T15" fmla="*/ 148 h 199"/>
              <a:gd name="T16" fmla="*/ 169 w 229"/>
              <a:gd name="T17" fmla="*/ 134 h 199"/>
              <a:gd name="T18" fmla="*/ 183 w 229"/>
              <a:gd name="T19" fmla="*/ 119 h 199"/>
              <a:gd name="T20" fmla="*/ 195 w 229"/>
              <a:gd name="T21" fmla="*/ 103 h 199"/>
              <a:gd name="T22" fmla="*/ 205 w 229"/>
              <a:gd name="T23" fmla="*/ 87 h 199"/>
              <a:gd name="T24" fmla="*/ 214 w 229"/>
              <a:gd name="T25" fmla="*/ 69 h 199"/>
              <a:gd name="T26" fmla="*/ 221 w 229"/>
              <a:gd name="T27" fmla="*/ 50 h 199"/>
              <a:gd name="T28" fmla="*/ 226 w 229"/>
              <a:gd name="T29" fmla="*/ 31 h 199"/>
              <a:gd name="T30" fmla="*/ 229 w 229"/>
              <a:gd name="T31" fmla="*/ 10 h 199"/>
              <a:gd name="T32" fmla="*/ 220 w 229"/>
              <a:gd name="T33" fmla="*/ 0 h 199"/>
              <a:gd name="T34" fmla="*/ 218 w 229"/>
              <a:gd name="T35" fmla="*/ 19 h 199"/>
              <a:gd name="T36" fmla="*/ 215 w 229"/>
              <a:gd name="T37" fmla="*/ 38 h 199"/>
              <a:gd name="T38" fmla="*/ 210 w 229"/>
              <a:gd name="T39" fmla="*/ 56 h 199"/>
              <a:gd name="T40" fmla="*/ 202 w 229"/>
              <a:gd name="T41" fmla="*/ 74 h 199"/>
              <a:gd name="T42" fmla="*/ 193 w 229"/>
              <a:gd name="T43" fmla="*/ 90 h 199"/>
              <a:gd name="T44" fmla="*/ 182 w 229"/>
              <a:gd name="T45" fmla="*/ 106 h 199"/>
              <a:gd name="T46" fmla="*/ 170 w 229"/>
              <a:gd name="T47" fmla="*/ 121 h 199"/>
              <a:gd name="T48" fmla="*/ 155 w 229"/>
              <a:gd name="T49" fmla="*/ 134 h 199"/>
              <a:gd name="T50" fmla="*/ 139 w 229"/>
              <a:gd name="T51" fmla="*/ 146 h 199"/>
              <a:gd name="T52" fmla="*/ 123 w 229"/>
              <a:gd name="T53" fmla="*/ 158 h 199"/>
              <a:gd name="T54" fmla="*/ 104 w 229"/>
              <a:gd name="T55" fmla="*/ 167 h 199"/>
              <a:gd name="T56" fmla="*/ 85 w 229"/>
              <a:gd name="T57" fmla="*/ 176 h 199"/>
              <a:gd name="T58" fmla="*/ 64 w 229"/>
              <a:gd name="T59" fmla="*/ 182 h 199"/>
              <a:gd name="T60" fmla="*/ 44 w 229"/>
              <a:gd name="T61" fmla="*/ 186 h 199"/>
              <a:gd name="T62" fmla="*/ 22 w 229"/>
              <a:gd name="T63" fmla="*/ 189 h 199"/>
              <a:gd name="T64" fmla="*/ 0 w 229"/>
              <a:gd name="T65" fmla="*/ 191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199"/>
              <a:gd name="T101" fmla="*/ 229 w 229"/>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199">
                <a:moveTo>
                  <a:pt x="0" y="199"/>
                </a:moveTo>
                <a:lnTo>
                  <a:pt x="12" y="199"/>
                </a:lnTo>
                <a:lnTo>
                  <a:pt x="23" y="198"/>
                </a:lnTo>
                <a:lnTo>
                  <a:pt x="34" y="196"/>
                </a:lnTo>
                <a:lnTo>
                  <a:pt x="45" y="195"/>
                </a:lnTo>
                <a:lnTo>
                  <a:pt x="57" y="194"/>
                </a:lnTo>
                <a:lnTo>
                  <a:pt x="67" y="191"/>
                </a:lnTo>
                <a:lnTo>
                  <a:pt x="78" y="188"/>
                </a:lnTo>
                <a:lnTo>
                  <a:pt x="88" y="183"/>
                </a:lnTo>
                <a:lnTo>
                  <a:pt x="98" y="180"/>
                </a:lnTo>
                <a:lnTo>
                  <a:pt x="108" y="176"/>
                </a:lnTo>
                <a:lnTo>
                  <a:pt x="117" y="171"/>
                </a:lnTo>
                <a:lnTo>
                  <a:pt x="127" y="165"/>
                </a:lnTo>
                <a:lnTo>
                  <a:pt x="136" y="159"/>
                </a:lnTo>
                <a:lnTo>
                  <a:pt x="145" y="154"/>
                </a:lnTo>
                <a:lnTo>
                  <a:pt x="152" y="148"/>
                </a:lnTo>
                <a:lnTo>
                  <a:pt x="161" y="142"/>
                </a:lnTo>
                <a:lnTo>
                  <a:pt x="169" y="134"/>
                </a:lnTo>
                <a:lnTo>
                  <a:pt x="176" y="127"/>
                </a:lnTo>
                <a:lnTo>
                  <a:pt x="183" y="119"/>
                </a:lnTo>
                <a:lnTo>
                  <a:pt x="189" y="112"/>
                </a:lnTo>
                <a:lnTo>
                  <a:pt x="195" y="103"/>
                </a:lnTo>
                <a:lnTo>
                  <a:pt x="201" y="94"/>
                </a:lnTo>
                <a:lnTo>
                  <a:pt x="205" y="87"/>
                </a:lnTo>
                <a:lnTo>
                  <a:pt x="211" y="78"/>
                </a:lnTo>
                <a:lnTo>
                  <a:pt x="214" y="69"/>
                </a:lnTo>
                <a:lnTo>
                  <a:pt x="218" y="59"/>
                </a:lnTo>
                <a:lnTo>
                  <a:pt x="221" y="50"/>
                </a:lnTo>
                <a:lnTo>
                  <a:pt x="224" y="40"/>
                </a:lnTo>
                <a:lnTo>
                  <a:pt x="226" y="31"/>
                </a:lnTo>
                <a:lnTo>
                  <a:pt x="227" y="20"/>
                </a:lnTo>
                <a:lnTo>
                  <a:pt x="229" y="10"/>
                </a:lnTo>
                <a:lnTo>
                  <a:pt x="229" y="0"/>
                </a:lnTo>
                <a:lnTo>
                  <a:pt x="220" y="0"/>
                </a:lnTo>
                <a:lnTo>
                  <a:pt x="220" y="10"/>
                </a:lnTo>
                <a:lnTo>
                  <a:pt x="218" y="19"/>
                </a:lnTo>
                <a:lnTo>
                  <a:pt x="217" y="29"/>
                </a:lnTo>
                <a:lnTo>
                  <a:pt x="215" y="38"/>
                </a:lnTo>
                <a:lnTo>
                  <a:pt x="213" y="47"/>
                </a:lnTo>
                <a:lnTo>
                  <a:pt x="210" y="56"/>
                </a:lnTo>
                <a:lnTo>
                  <a:pt x="207" y="65"/>
                </a:lnTo>
                <a:lnTo>
                  <a:pt x="202" y="74"/>
                </a:lnTo>
                <a:lnTo>
                  <a:pt x="198" y="82"/>
                </a:lnTo>
                <a:lnTo>
                  <a:pt x="193" y="90"/>
                </a:lnTo>
                <a:lnTo>
                  <a:pt x="188" y="99"/>
                </a:lnTo>
                <a:lnTo>
                  <a:pt x="182" y="106"/>
                </a:lnTo>
                <a:lnTo>
                  <a:pt x="176" y="114"/>
                </a:lnTo>
                <a:lnTo>
                  <a:pt x="170" y="121"/>
                </a:lnTo>
                <a:lnTo>
                  <a:pt x="163" y="128"/>
                </a:lnTo>
                <a:lnTo>
                  <a:pt x="155" y="134"/>
                </a:lnTo>
                <a:lnTo>
                  <a:pt x="148" y="140"/>
                </a:lnTo>
                <a:lnTo>
                  <a:pt x="139" y="146"/>
                </a:lnTo>
                <a:lnTo>
                  <a:pt x="132" y="152"/>
                </a:lnTo>
                <a:lnTo>
                  <a:pt x="123" y="158"/>
                </a:lnTo>
                <a:lnTo>
                  <a:pt x="114" y="162"/>
                </a:lnTo>
                <a:lnTo>
                  <a:pt x="104" y="167"/>
                </a:lnTo>
                <a:lnTo>
                  <a:pt x="95" y="171"/>
                </a:lnTo>
                <a:lnTo>
                  <a:pt x="85" y="176"/>
                </a:lnTo>
                <a:lnTo>
                  <a:pt x="75" y="179"/>
                </a:lnTo>
                <a:lnTo>
                  <a:pt x="64" y="182"/>
                </a:lnTo>
                <a:lnTo>
                  <a:pt x="54" y="185"/>
                </a:lnTo>
                <a:lnTo>
                  <a:pt x="44" y="186"/>
                </a:lnTo>
                <a:lnTo>
                  <a:pt x="34" y="189"/>
                </a:lnTo>
                <a:lnTo>
                  <a:pt x="22" y="189"/>
                </a:lnTo>
                <a:lnTo>
                  <a:pt x="10" y="191"/>
                </a:lnTo>
                <a:lnTo>
                  <a:pt x="0" y="191"/>
                </a:lnTo>
                <a:lnTo>
                  <a:pt x="0" y="199"/>
                </a:lnTo>
                <a:close/>
              </a:path>
            </a:pathLst>
          </a:custGeom>
          <a:solidFill>
            <a:schemeClr val="tx1"/>
          </a:solidFill>
          <a:ln w="9525">
            <a:solidFill>
              <a:schemeClr val="tx1"/>
            </a:solidFill>
            <a:round/>
            <a:headEnd/>
            <a:tailEnd/>
          </a:ln>
        </p:spPr>
        <p:txBody>
          <a:bodyPr/>
          <a:lstStyle/>
          <a:p>
            <a:endParaRPr lang="en-US"/>
          </a:p>
        </p:txBody>
      </p:sp>
      <p:sp>
        <p:nvSpPr>
          <p:cNvPr id="31851" name="Freeform 107"/>
          <p:cNvSpPr>
            <a:spLocks/>
          </p:cNvSpPr>
          <p:nvPr/>
        </p:nvSpPr>
        <p:spPr bwMode="auto">
          <a:xfrm>
            <a:off x="1917700" y="5708650"/>
            <a:ext cx="363538" cy="315913"/>
          </a:xfrm>
          <a:custGeom>
            <a:avLst/>
            <a:gdLst>
              <a:gd name="T0" fmla="*/ 0 w 229"/>
              <a:gd name="T1" fmla="*/ 10 h 199"/>
              <a:gd name="T2" fmla="*/ 1 w 229"/>
              <a:gd name="T3" fmla="*/ 31 h 199"/>
              <a:gd name="T4" fmla="*/ 6 w 229"/>
              <a:gd name="T5" fmla="*/ 50 h 199"/>
              <a:gd name="T6" fmla="*/ 13 w 229"/>
              <a:gd name="T7" fmla="*/ 69 h 199"/>
              <a:gd name="T8" fmla="*/ 22 w 229"/>
              <a:gd name="T9" fmla="*/ 87 h 199"/>
              <a:gd name="T10" fmla="*/ 32 w 229"/>
              <a:gd name="T11" fmla="*/ 103 h 199"/>
              <a:gd name="T12" fmla="*/ 45 w 229"/>
              <a:gd name="T13" fmla="*/ 119 h 199"/>
              <a:gd name="T14" fmla="*/ 59 w 229"/>
              <a:gd name="T15" fmla="*/ 134 h 199"/>
              <a:gd name="T16" fmla="*/ 75 w 229"/>
              <a:gd name="T17" fmla="*/ 148 h 199"/>
              <a:gd name="T18" fmla="*/ 92 w 229"/>
              <a:gd name="T19" fmla="*/ 159 h 199"/>
              <a:gd name="T20" fmla="*/ 110 w 229"/>
              <a:gd name="T21" fmla="*/ 171 h 199"/>
              <a:gd name="T22" fmla="*/ 129 w 229"/>
              <a:gd name="T23" fmla="*/ 180 h 199"/>
              <a:gd name="T24" fmla="*/ 150 w 229"/>
              <a:gd name="T25" fmla="*/ 188 h 199"/>
              <a:gd name="T26" fmla="*/ 172 w 229"/>
              <a:gd name="T27" fmla="*/ 194 h 199"/>
              <a:gd name="T28" fmla="*/ 194 w 229"/>
              <a:gd name="T29" fmla="*/ 196 h 199"/>
              <a:gd name="T30" fmla="*/ 217 w 229"/>
              <a:gd name="T31" fmla="*/ 199 h 199"/>
              <a:gd name="T32" fmla="*/ 229 w 229"/>
              <a:gd name="T33" fmla="*/ 191 h 199"/>
              <a:gd name="T34" fmla="*/ 205 w 229"/>
              <a:gd name="T35" fmla="*/ 189 h 199"/>
              <a:gd name="T36" fmla="*/ 183 w 229"/>
              <a:gd name="T37" fmla="*/ 186 h 199"/>
              <a:gd name="T38" fmla="*/ 163 w 229"/>
              <a:gd name="T39" fmla="*/ 182 h 199"/>
              <a:gd name="T40" fmla="*/ 142 w 229"/>
              <a:gd name="T41" fmla="*/ 176 h 199"/>
              <a:gd name="T42" fmla="*/ 123 w 229"/>
              <a:gd name="T43" fmla="*/ 167 h 199"/>
              <a:gd name="T44" fmla="*/ 106 w 229"/>
              <a:gd name="T45" fmla="*/ 158 h 199"/>
              <a:gd name="T46" fmla="*/ 88 w 229"/>
              <a:gd name="T47" fmla="*/ 146 h 199"/>
              <a:gd name="T48" fmla="*/ 72 w 229"/>
              <a:gd name="T49" fmla="*/ 134 h 199"/>
              <a:gd name="T50" fmla="*/ 59 w 229"/>
              <a:gd name="T51" fmla="*/ 121 h 199"/>
              <a:gd name="T52" fmla="*/ 45 w 229"/>
              <a:gd name="T53" fmla="*/ 106 h 199"/>
              <a:gd name="T54" fmla="*/ 35 w 229"/>
              <a:gd name="T55" fmla="*/ 90 h 199"/>
              <a:gd name="T56" fmla="*/ 25 w 229"/>
              <a:gd name="T57" fmla="*/ 74 h 199"/>
              <a:gd name="T58" fmla="*/ 17 w 229"/>
              <a:gd name="T59" fmla="*/ 56 h 199"/>
              <a:gd name="T60" fmla="*/ 13 w 229"/>
              <a:gd name="T61" fmla="*/ 38 h 199"/>
              <a:gd name="T62" fmla="*/ 9 w 229"/>
              <a:gd name="T63" fmla="*/ 19 h 199"/>
              <a:gd name="T64" fmla="*/ 9 w 229"/>
              <a:gd name="T65" fmla="*/ 0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199"/>
              <a:gd name="T101" fmla="*/ 229 w 229"/>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199">
                <a:moveTo>
                  <a:pt x="0" y="0"/>
                </a:moveTo>
                <a:lnTo>
                  <a:pt x="0" y="10"/>
                </a:lnTo>
                <a:lnTo>
                  <a:pt x="0" y="20"/>
                </a:lnTo>
                <a:lnTo>
                  <a:pt x="1" y="31"/>
                </a:lnTo>
                <a:lnTo>
                  <a:pt x="4" y="40"/>
                </a:lnTo>
                <a:lnTo>
                  <a:pt x="6" y="50"/>
                </a:lnTo>
                <a:lnTo>
                  <a:pt x="10" y="59"/>
                </a:lnTo>
                <a:lnTo>
                  <a:pt x="13" y="69"/>
                </a:lnTo>
                <a:lnTo>
                  <a:pt x="17" y="78"/>
                </a:lnTo>
                <a:lnTo>
                  <a:pt x="22" y="87"/>
                </a:lnTo>
                <a:lnTo>
                  <a:pt x="28" y="94"/>
                </a:lnTo>
                <a:lnTo>
                  <a:pt x="32" y="103"/>
                </a:lnTo>
                <a:lnTo>
                  <a:pt x="38" y="112"/>
                </a:lnTo>
                <a:lnTo>
                  <a:pt x="45" y="119"/>
                </a:lnTo>
                <a:lnTo>
                  <a:pt x="51" y="127"/>
                </a:lnTo>
                <a:lnTo>
                  <a:pt x="59" y="134"/>
                </a:lnTo>
                <a:lnTo>
                  <a:pt x="67" y="142"/>
                </a:lnTo>
                <a:lnTo>
                  <a:pt x="75" y="148"/>
                </a:lnTo>
                <a:lnTo>
                  <a:pt x="84" y="154"/>
                </a:lnTo>
                <a:lnTo>
                  <a:pt x="92" y="159"/>
                </a:lnTo>
                <a:lnTo>
                  <a:pt x="101" y="165"/>
                </a:lnTo>
                <a:lnTo>
                  <a:pt x="110" y="171"/>
                </a:lnTo>
                <a:lnTo>
                  <a:pt x="120" y="176"/>
                </a:lnTo>
                <a:lnTo>
                  <a:pt x="129" y="180"/>
                </a:lnTo>
                <a:lnTo>
                  <a:pt x="139" y="183"/>
                </a:lnTo>
                <a:lnTo>
                  <a:pt x="150" y="188"/>
                </a:lnTo>
                <a:lnTo>
                  <a:pt x="160" y="191"/>
                </a:lnTo>
                <a:lnTo>
                  <a:pt x="172" y="194"/>
                </a:lnTo>
                <a:lnTo>
                  <a:pt x="182" y="195"/>
                </a:lnTo>
                <a:lnTo>
                  <a:pt x="194" y="196"/>
                </a:lnTo>
                <a:lnTo>
                  <a:pt x="205" y="198"/>
                </a:lnTo>
                <a:lnTo>
                  <a:pt x="217" y="199"/>
                </a:lnTo>
                <a:lnTo>
                  <a:pt x="229" y="199"/>
                </a:lnTo>
                <a:lnTo>
                  <a:pt x="229" y="191"/>
                </a:lnTo>
                <a:lnTo>
                  <a:pt x="217" y="191"/>
                </a:lnTo>
                <a:lnTo>
                  <a:pt x="205" y="189"/>
                </a:lnTo>
                <a:lnTo>
                  <a:pt x="195" y="189"/>
                </a:lnTo>
                <a:lnTo>
                  <a:pt x="183" y="186"/>
                </a:lnTo>
                <a:lnTo>
                  <a:pt x="173" y="185"/>
                </a:lnTo>
                <a:lnTo>
                  <a:pt x="163" y="182"/>
                </a:lnTo>
                <a:lnTo>
                  <a:pt x="152" y="179"/>
                </a:lnTo>
                <a:lnTo>
                  <a:pt x="142" y="176"/>
                </a:lnTo>
                <a:lnTo>
                  <a:pt x="133" y="171"/>
                </a:lnTo>
                <a:lnTo>
                  <a:pt x="123" y="167"/>
                </a:lnTo>
                <a:lnTo>
                  <a:pt x="114" y="162"/>
                </a:lnTo>
                <a:lnTo>
                  <a:pt x="106" y="158"/>
                </a:lnTo>
                <a:lnTo>
                  <a:pt x="97" y="152"/>
                </a:lnTo>
                <a:lnTo>
                  <a:pt x="88" y="146"/>
                </a:lnTo>
                <a:lnTo>
                  <a:pt x="81" y="140"/>
                </a:lnTo>
                <a:lnTo>
                  <a:pt x="72" y="134"/>
                </a:lnTo>
                <a:lnTo>
                  <a:pt x="64" y="128"/>
                </a:lnTo>
                <a:lnTo>
                  <a:pt x="59" y="121"/>
                </a:lnTo>
                <a:lnTo>
                  <a:pt x="51" y="114"/>
                </a:lnTo>
                <a:lnTo>
                  <a:pt x="45" y="106"/>
                </a:lnTo>
                <a:lnTo>
                  <a:pt x="40" y="99"/>
                </a:lnTo>
                <a:lnTo>
                  <a:pt x="35" y="90"/>
                </a:lnTo>
                <a:lnTo>
                  <a:pt x="29" y="82"/>
                </a:lnTo>
                <a:lnTo>
                  <a:pt x="25" y="74"/>
                </a:lnTo>
                <a:lnTo>
                  <a:pt x="22" y="65"/>
                </a:lnTo>
                <a:lnTo>
                  <a:pt x="17" y="56"/>
                </a:lnTo>
                <a:lnTo>
                  <a:pt x="15" y="47"/>
                </a:lnTo>
                <a:lnTo>
                  <a:pt x="13" y="38"/>
                </a:lnTo>
                <a:lnTo>
                  <a:pt x="10" y="29"/>
                </a:lnTo>
                <a:lnTo>
                  <a:pt x="9" y="19"/>
                </a:lnTo>
                <a:lnTo>
                  <a:pt x="9" y="10"/>
                </a:lnTo>
                <a:lnTo>
                  <a:pt x="9" y="0"/>
                </a:lnTo>
                <a:lnTo>
                  <a:pt x="0" y="0"/>
                </a:lnTo>
                <a:close/>
              </a:path>
            </a:pathLst>
          </a:custGeom>
          <a:solidFill>
            <a:schemeClr val="tx1"/>
          </a:solidFill>
          <a:ln w="9525">
            <a:solidFill>
              <a:schemeClr val="tx1"/>
            </a:solidFill>
            <a:round/>
            <a:headEnd/>
            <a:tailEnd/>
          </a:ln>
        </p:spPr>
        <p:txBody>
          <a:bodyPr/>
          <a:lstStyle/>
          <a:p>
            <a:endParaRPr lang="en-US"/>
          </a:p>
        </p:txBody>
      </p:sp>
      <p:sp>
        <p:nvSpPr>
          <p:cNvPr id="31852" name="Freeform 108"/>
          <p:cNvSpPr>
            <a:spLocks/>
          </p:cNvSpPr>
          <p:nvPr/>
        </p:nvSpPr>
        <p:spPr bwMode="auto">
          <a:xfrm>
            <a:off x="1917700" y="5418138"/>
            <a:ext cx="215900" cy="290512"/>
          </a:xfrm>
          <a:custGeom>
            <a:avLst/>
            <a:gdLst>
              <a:gd name="T0" fmla="*/ 125 w 136"/>
              <a:gd name="T1" fmla="*/ 3 h 183"/>
              <a:gd name="T2" fmla="*/ 111 w 136"/>
              <a:gd name="T3" fmla="*/ 12 h 183"/>
              <a:gd name="T4" fmla="*/ 97 w 136"/>
              <a:gd name="T5" fmla="*/ 20 h 183"/>
              <a:gd name="T6" fmla="*/ 84 w 136"/>
              <a:gd name="T7" fmla="*/ 29 h 183"/>
              <a:gd name="T8" fmla="*/ 72 w 136"/>
              <a:gd name="T9" fmla="*/ 39 h 183"/>
              <a:gd name="T10" fmla="*/ 60 w 136"/>
              <a:gd name="T11" fmla="*/ 48 h 183"/>
              <a:gd name="T12" fmla="*/ 50 w 136"/>
              <a:gd name="T13" fmla="*/ 60 h 183"/>
              <a:gd name="T14" fmla="*/ 41 w 136"/>
              <a:gd name="T15" fmla="*/ 70 h 183"/>
              <a:gd name="T16" fmla="*/ 32 w 136"/>
              <a:gd name="T17" fmla="*/ 82 h 183"/>
              <a:gd name="T18" fmla="*/ 23 w 136"/>
              <a:gd name="T19" fmla="*/ 94 h 183"/>
              <a:gd name="T20" fmla="*/ 17 w 136"/>
              <a:gd name="T21" fmla="*/ 107 h 183"/>
              <a:gd name="T22" fmla="*/ 12 w 136"/>
              <a:gd name="T23" fmla="*/ 120 h 183"/>
              <a:gd name="T24" fmla="*/ 7 w 136"/>
              <a:gd name="T25" fmla="*/ 134 h 183"/>
              <a:gd name="T26" fmla="*/ 3 w 136"/>
              <a:gd name="T27" fmla="*/ 147 h 183"/>
              <a:gd name="T28" fmla="*/ 0 w 136"/>
              <a:gd name="T29" fmla="*/ 160 h 183"/>
              <a:gd name="T30" fmla="*/ 0 w 136"/>
              <a:gd name="T31" fmla="*/ 175 h 183"/>
              <a:gd name="T32" fmla="*/ 9 w 136"/>
              <a:gd name="T33" fmla="*/ 183 h 183"/>
              <a:gd name="T34" fmla="*/ 9 w 136"/>
              <a:gd name="T35" fmla="*/ 169 h 183"/>
              <a:gd name="T36" fmla="*/ 10 w 136"/>
              <a:gd name="T37" fmla="*/ 156 h 183"/>
              <a:gd name="T38" fmla="*/ 13 w 136"/>
              <a:gd name="T39" fmla="*/ 143 h 183"/>
              <a:gd name="T40" fmla="*/ 17 w 136"/>
              <a:gd name="T41" fmla="*/ 129 h 183"/>
              <a:gd name="T42" fmla="*/ 22 w 136"/>
              <a:gd name="T43" fmla="*/ 117 h 183"/>
              <a:gd name="T44" fmla="*/ 28 w 136"/>
              <a:gd name="T45" fmla="*/ 104 h 183"/>
              <a:gd name="T46" fmla="*/ 35 w 136"/>
              <a:gd name="T47" fmla="*/ 92 h 183"/>
              <a:gd name="T48" fmla="*/ 42 w 136"/>
              <a:gd name="T49" fmla="*/ 82 h 183"/>
              <a:gd name="T50" fmla="*/ 51 w 136"/>
              <a:gd name="T51" fmla="*/ 70 h 183"/>
              <a:gd name="T52" fmla="*/ 62 w 136"/>
              <a:gd name="T53" fmla="*/ 60 h 183"/>
              <a:gd name="T54" fmla="*/ 72 w 136"/>
              <a:gd name="T55" fmla="*/ 49 h 183"/>
              <a:gd name="T56" fmla="*/ 84 w 136"/>
              <a:gd name="T57" fmla="*/ 40 h 183"/>
              <a:gd name="T58" fmla="*/ 95 w 136"/>
              <a:gd name="T59" fmla="*/ 32 h 183"/>
              <a:gd name="T60" fmla="*/ 108 w 136"/>
              <a:gd name="T61" fmla="*/ 23 h 183"/>
              <a:gd name="T62" fmla="*/ 122 w 136"/>
              <a:gd name="T63" fmla="*/ 15 h 183"/>
              <a:gd name="T64" fmla="*/ 136 w 136"/>
              <a:gd name="T65" fmla="*/ 8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3"/>
              <a:gd name="T101" fmla="*/ 136 w 136"/>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3">
                <a:moveTo>
                  <a:pt x="132" y="0"/>
                </a:moveTo>
                <a:lnTo>
                  <a:pt x="125" y="3"/>
                </a:lnTo>
                <a:lnTo>
                  <a:pt x="117" y="8"/>
                </a:lnTo>
                <a:lnTo>
                  <a:pt x="111" y="12"/>
                </a:lnTo>
                <a:lnTo>
                  <a:pt x="104" y="15"/>
                </a:lnTo>
                <a:lnTo>
                  <a:pt x="97" y="20"/>
                </a:lnTo>
                <a:lnTo>
                  <a:pt x="91" y="24"/>
                </a:lnTo>
                <a:lnTo>
                  <a:pt x="84" y="29"/>
                </a:lnTo>
                <a:lnTo>
                  <a:pt x="78" y="33"/>
                </a:lnTo>
                <a:lnTo>
                  <a:pt x="72" y="39"/>
                </a:lnTo>
                <a:lnTo>
                  <a:pt x="66" y="43"/>
                </a:lnTo>
                <a:lnTo>
                  <a:pt x="60" y="48"/>
                </a:lnTo>
                <a:lnTo>
                  <a:pt x="56" y="54"/>
                </a:lnTo>
                <a:lnTo>
                  <a:pt x="50" y="60"/>
                </a:lnTo>
                <a:lnTo>
                  <a:pt x="45" y="64"/>
                </a:lnTo>
                <a:lnTo>
                  <a:pt x="41" y="70"/>
                </a:lnTo>
                <a:lnTo>
                  <a:pt x="37" y="76"/>
                </a:lnTo>
                <a:lnTo>
                  <a:pt x="32" y="82"/>
                </a:lnTo>
                <a:lnTo>
                  <a:pt x="28" y="88"/>
                </a:lnTo>
                <a:lnTo>
                  <a:pt x="23" y="94"/>
                </a:lnTo>
                <a:lnTo>
                  <a:pt x="20" y="100"/>
                </a:lnTo>
                <a:lnTo>
                  <a:pt x="17" y="107"/>
                </a:lnTo>
                <a:lnTo>
                  <a:pt x="15" y="113"/>
                </a:lnTo>
                <a:lnTo>
                  <a:pt x="12" y="120"/>
                </a:lnTo>
                <a:lnTo>
                  <a:pt x="9" y="126"/>
                </a:lnTo>
                <a:lnTo>
                  <a:pt x="7" y="134"/>
                </a:lnTo>
                <a:lnTo>
                  <a:pt x="4" y="140"/>
                </a:lnTo>
                <a:lnTo>
                  <a:pt x="3" y="147"/>
                </a:lnTo>
                <a:lnTo>
                  <a:pt x="1" y="154"/>
                </a:lnTo>
                <a:lnTo>
                  <a:pt x="0" y="160"/>
                </a:lnTo>
                <a:lnTo>
                  <a:pt x="0" y="168"/>
                </a:lnTo>
                <a:lnTo>
                  <a:pt x="0" y="175"/>
                </a:lnTo>
                <a:lnTo>
                  <a:pt x="0" y="183"/>
                </a:lnTo>
                <a:lnTo>
                  <a:pt x="9" y="183"/>
                </a:lnTo>
                <a:lnTo>
                  <a:pt x="9" y="175"/>
                </a:lnTo>
                <a:lnTo>
                  <a:pt x="9" y="169"/>
                </a:lnTo>
                <a:lnTo>
                  <a:pt x="9" y="162"/>
                </a:lnTo>
                <a:lnTo>
                  <a:pt x="10" y="156"/>
                </a:lnTo>
                <a:lnTo>
                  <a:pt x="12" y="149"/>
                </a:lnTo>
                <a:lnTo>
                  <a:pt x="13" y="143"/>
                </a:lnTo>
                <a:lnTo>
                  <a:pt x="15" y="135"/>
                </a:lnTo>
                <a:lnTo>
                  <a:pt x="17" y="129"/>
                </a:lnTo>
                <a:lnTo>
                  <a:pt x="19" y="123"/>
                </a:lnTo>
                <a:lnTo>
                  <a:pt x="22" y="117"/>
                </a:lnTo>
                <a:lnTo>
                  <a:pt x="25" y="110"/>
                </a:lnTo>
                <a:lnTo>
                  <a:pt x="28" y="104"/>
                </a:lnTo>
                <a:lnTo>
                  <a:pt x="31" y="98"/>
                </a:lnTo>
                <a:lnTo>
                  <a:pt x="35" y="92"/>
                </a:lnTo>
                <a:lnTo>
                  <a:pt x="40" y="86"/>
                </a:lnTo>
                <a:lnTo>
                  <a:pt x="42" y="82"/>
                </a:lnTo>
                <a:lnTo>
                  <a:pt x="47" y="76"/>
                </a:lnTo>
                <a:lnTo>
                  <a:pt x="51" y="70"/>
                </a:lnTo>
                <a:lnTo>
                  <a:pt x="57" y="66"/>
                </a:lnTo>
                <a:lnTo>
                  <a:pt x="62" y="60"/>
                </a:lnTo>
                <a:lnTo>
                  <a:pt x="66" y="55"/>
                </a:lnTo>
                <a:lnTo>
                  <a:pt x="72" y="49"/>
                </a:lnTo>
                <a:lnTo>
                  <a:pt x="78" y="45"/>
                </a:lnTo>
                <a:lnTo>
                  <a:pt x="84" y="40"/>
                </a:lnTo>
                <a:lnTo>
                  <a:pt x="89" y="36"/>
                </a:lnTo>
                <a:lnTo>
                  <a:pt x="95" y="32"/>
                </a:lnTo>
                <a:lnTo>
                  <a:pt x="101" y="27"/>
                </a:lnTo>
                <a:lnTo>
                  <a:pt x="108" y="23"/>
                </a:lnTo>
                <a:lnTo>
                  <a:pt x="114" y="20"/>
                </a:lnTo>
                <a:lnTo>
                  <a:pt x="122" y="15"/>
                </a:lnTo>
                <a:lnTo>
                  <a:pt x="129" y="12"/>
                </a:lnTo>
                <a:lnTo>
                  <a:pt x="136" y="8"/>
                </a:lnTo>
                <a:lnTo>
                  <a:pt x="132" y="0"/>
                </a:lnTo>
                <a:close/>
              </a:path>
            </a:pathLst>
          </a:custGeom>
          <a:solidFill>
            <a:schemeClr val="tx1"/>
          </a:solidFill>
          <a:ln w="9525">
            <a:solidFill>
              <a:schemeClr val="tx1"/>
            </a:solidFill>
            <a:round/>
            <a:headEnd/>
            <a:tailEnd/>
          </a:ln>
        </p:spPr>
        <p:txBody>
          <a:bodyPr/>
          <a:lstStyle/>
          <a:p>
            <a:endParaRPr lang="en-US"/>
          </a:p>
        </p:txBody>
      </p:sp>
      <p:sp>
        <p:nvSpPr>
          <p:cNvPr id="31853" name="Freeform 109"/>
          <p:cNvSpPr>
            <a:spLocks/>
          </p:cNvSpPr>
          <p:nvPr/>
        </p:nvSpPr>
        <p:spPr bwMode="auto">
          <a:xfrm>
            <a:off x="2127250" y="5357813"/>
            <a:ext cx="36513" cy="73025"/>
          </a:xfrm>
          <a:custGeom>
            <a:avLst/>
            <a:gdLst>
              <a:gd name="T0" fmla="*/ 15 w 23"/>
              <a:gd name="T1" fmla="*/ 1 h 46"/>
              <a:gd name="T2" fmla="*/ 15 w 23"/>
              <a:gd name="T3" fmla="*/ 4 h 46"/>
              <a:gd name="T4" fmla="*/ 15 w 23"/>
              <a:gd name="T5" fmla="*/ 7 h 46"/>
              <a:gd name="T6" fmla="*/ 15 w 23"/>
              <a:gd name="T7" fmla="*/ 10 h 46"/>
              <a:gd name="T8" fmla="*/ 15 w 23"/>
              <a:gd name="T9" fmla="*/ 13 h 46"/>
              <a:gd name="T10" fmla="*/ 13 w 23"/>
              <a:gd name="T11" fmla="*/ 16 h 46"/>
              <a:gd name="T12" fmla="*/ 13 w 23"/>
              <a:gd name="T13" fmla="*/ 19 h 46"/>
              <a:gd name="T14" fmla="*/ 12 w 23"/>
              <a:gd name="T15" fmla="*/ 22 h 46"/>
              <a:gd name="T16" fmla="*/ 10 w 23"/>
              <a:gd name="T17" fmla="*/ 25 h 46"/>
              <a:gd name="T18" fmla="*/ 10 w 23"/>
              <a:gd name="T19" fmla="*/ 28 h 46"/>
              <a:gd name="T20" fmla="*/ 7 w 23"/>
              <a:gd name="T21" fmla="*/ 31 h 46"/>
              <a:gd name="T22" fmla="*/ 6 w 23"/>
              <a:gd name="T23" fmla="*/ 34 h 46"/>
              <a:gd name="T24" fmla="*/ 4 w 23"/>
              <a:gd name="T25" fmla="*/ 36 h 46"/>
              <a:gd name="T26" fmla="*/ 3 w 23"/>
              <a:gd name="T27" fmla="*/ 37 h 46"/>
              <a:gd name="T28" fmla="*/ 1 w 23"/>
              <a:gd name="T29" fmla="*/ 38 h 46"/>
              <a:gd name="T30" fmla="*/ 4 w 23"/>
              <a:gd name="T31" fmla="*/ 46 h 46"/>
              <a:gd name="T32" fmla="*/ 7 w 23"/>
              <a:gd name="T33" fmla="*/ 44 h 46"/>
              <a:gd name="T34" fmla="*/ 9 w 23"/>
              <a:gd name="T35" fmla="*/ 43 h 46"/>
              <a:gd name="T36" fmla="*/ 12 w 23"/>
              <a:gd name="T37" fmla="*/ 41 h 46"/>
              <a:gd name="T38" fmla="*/ 13 w 23"/>
              <a:gd name="T39" fmla="*/ 38 h 46"/>
              <a:gd name="T40" fmla="*/ 16 w 23"/>
              <a:gd name="T41" fmla="*/ 36 h 46"/>
              <a:gd name="T42" fmla="*/ 18 w 23"/>
              <a:gd name="T43" fmla="*/ 33 h 46"/>
              <a:gd name="T44" fmla="*/ 19 w 23"/>
              <a:gd name="T45" fmla="*/ 30 h 46"/>
              <a:gd name="T46" fmla="*/ 19 w 23"/>
              <a:gd name="T47" fmla="*/ 27 h 46"/>
              <a:gd name="T48" fmla="*/ 20 w 23"/>
              <a:gd name="T49" fmla="*/ 24 h 46"/>
              <a:gd name="T50" fmla="*/ 22 w 23"/>
              <a:gd name="T51" fmla="*/ 21 h 46"/>
              <a:gd name="T52" fmla="*/ 22 w 23"/>
              <a:gd name="T53" fmla="*/ 16 h 46"/>
              <a:gd name="T54" fmla="*/ 23 w 23"/>
              <a:gd name="T55" fmla="*/ 13 h 46"/>
              <a:gd name="T56" fmla="*/ 23 w 23"/>
              <a:gd name="T57" fmla="*/ 10 h 46"/>
              <a:gd name="T58" fmla="*/ 23 w 23"/>
              <a:gd name="T59" fmla="*/ 6 h 46"/>
              <a:gd name="T60" fmla="*/ 23 w 23"/>
              <a:gd name="T61" fmla="*/ 3 h 46"/>
              <a:gd name="T62" fmla="*/ 23 w 23"/>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
              <a:gd name="T97" fmla="*/ 0 h 46"/>
              <a:gd name="T98" fmla="*/ 23 w 23"/>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 h="46">
                <a:moveTo>
                  <a:pt x="15" y="0"/>
                </a:moveTo>
                <a:lnTo>
                  <a:pt x="15" y="1"/>
                </a:lnTo>
                <a:lnTo>
                  <a:pt x="15" y="3"/>
                </a:lnTo>
                <a:lnTo>
                  <a:pt x="15" y="4"/>
                </a:lnTo>
                <a:lnTo>
                  <a:pt x="15" y="6"/>
                </a:lnTo>
                <a:lnTo>
                  <a:pt x="15" y="7"/>
                </a:lnTo>
                <a:lnTo>
                  <a:pt x="15" y="9"/>
                </a:lnTo>
                <a:lnTo>
                  <a:pt x="15" y="10"/>
                </a:lnTo>
                <a:lnTo>
                  <a:pt x="15" y="12"/>
                </a:lnTo>
                <a:lnTo>
                  <a:pt x="15" y="13"/>
                </a:lnTo>
                <a:lnTo>
                  <a:pt x="13" y="15"/>
                </a:lnTo>
                <a:lnTo>
                  <a:pt x="13" y="16"/>
                </a:lnTo>
                <a:lnTo>
                  <a:pt x="13" y="18"/>
                </a:lnTo>
                <a:lnTo>
                  <a:pt x="13" y="19"/>
                </a:lnTo>
                <a:lnTo>
                  <a:pt x="12" y="21"/>
                </a:lnTo>
                <a:lnTo>
                  <a:pt x="12" y="22"/>
                </a:lnTo>
                <a:lnTo>
                  <a:pt x="12" y="24"/>
                </a:lnTo>
                <a:lnTo>
                  <a:pt x="10" y="25"/>
                </a:lnTo>
                <a:lnTo>
                  <a:pt x="10" y="27"/>
                </a:lnTo>
                <a:lnTo>
                  <a:pt x="10" y="28"/>
                </a:lnTo>
                <a:lnTo>
                  <a:pt x="9" y="30"/>
                </a:lnTo>
                <a:lnTo>
                  <a:pt x="7" y="31"/>
                </a:lnTo>
                <a:lnTo>
                  <a:pt x="7" y="33"/>
                </a:lnTo>
                <a:lnTo>
                  <a:pt x="6" y="34"/>
                </a:lnTo>
                <a:lnTo>
                  <a:pt x="6" y="36"/>
                </a:lnTo>
                <a:lnTo>
                  <a:pt x="4" y="36"/>
                </a:lnTo>
                <a:lnTo>
                  <a:pt x="4" y="37"/>
                </a:lnTo>
                <a:lnTo>
                  <a:pt x="3" y="37"/>
                </a:lnTo>
                <a:lnTo>
                  <a:pt x="1" y="37"/>
                </a:lnTo>
                <a:lnTo>
                  <a:pt x="1" y="38"/>
                </a:lnTo>
                <a:lnTo>
                  <a:pt x="0" y="38"/>
                </a:lnTo>
                <a:lnTo>
                  <a:pt x="4" y="46"/>
                </a:lnTo>
                <a:lnTo>
                  <a:pt x="6" y="46"/>
                </a:lnTo>
                <a:lnTo>
                  <a:pt x="7" y="44"/>
                </a:lnTo>
                <a:lnTo>
                  <a:pt x="9" y="44"/>
                </a:lnTo>
                <a:lnTo>
                  <a:pt x="9" y="43"/>
                </a:lnTo>
                <a:lnTo>
                  <a:pt x="10" y="41"/>
                </a:lnTo>
                <a:lnTo>
                  <a:pt x="12" y="41"/>
                </a:lnTo>
                <a:lnTo>
                  <a:pt x="13" y="40"/>
                </a:lnTo>
                <a:lnTo>
                  <a:pt x="13" y="38"/>
                </a:lnTo>
                <a:lnTo>
                  <a:pt x="15" y="37"/>
                </a:lnTo>
                <a:lnTo>
                  <a:pt x="16" y="36"/>
                </a:lnTo>
                <a:lnTo>
                  <a:pt x="16" y="34"/>
                </a:lnTo>
                <a:lnTo>
                  <a:pt x="18" y="33"/>
                </a:lnTo>
                <a:lnTo>
                  <a:pt x="18" y="31"/>
                </a:lnTo>
                <a:lnTo>
                  <a:pt x="19" y="30"/>
                </a:lnTo>
                <a:lnTo>
                  <a:pt x="19" y="28"/>
                </a:lnTo>
                <a:lnTo>
                  <a:pt x="19" y="27"/>
                </a:lnTo>
                <a:lnTo>
                  <a:pt x="20" y="25"/>
                </a:lnTo>
                <a:lnTo>
                  <a:pt x="20" y="24"/>
                </a:lnTo>
                <a:lnTo>
                  <a:pt x="20" y="22"/>
                </a:lnTo>
                <a:lnTo>
                  <a:pt x="22" y="21"/>
                </a:lnTo>
                <a:lnTo>
                  <a:pt x="22" y="18"/>
                </a:lnTo>
                <a:lnTo>
                  <a:pt x="22" y="16"/>
                </a:lnTo>
                <a:lnTo>
                  <a:pt x="22" y="15"/>
                </a:lnTo>
                <a:lnTo>
                  <a:pt x="23" y="13"/>
                </a:lnTo>
                <a:lnTo>
                  <a:pt x="23" y="12"/>
                </a:lnTo>
                <a:lnTo>
                  <a:pt x="23" y="10"/>
                </a:lnTo>
                <a:lnTo>
                  <a:pt x="23" y="7"/>
                </a:lnTo>
                <a:lnTo>
                  <a:pt x="23" y="6"/>
                </a:lnTo>
                <a:lnTo>
                  <a:pt x="23" y="4"/>
                </a:lnTo>
                <a:lnTo>
                  <a:pt x="23" y="3"/>
                </a:lnTo>
                <a:lnTo>
                  <a:pt x="23" y="1"/>
                </a:lnTo>
                <a:lnTo>
                  <a:pt x="23" y="0"/>
                </a:lnTo>
                <a:lnTo>
                  <a:pt x="15" y="0"/>
                </a:lnTo>
                <a:close/>
              </a:path>
            </a:pathLst>
          </a:custGeom>
          <a:solidFill>
            <a:schemeClr val="tx1"/>
          </a:solidFill>
          <a:ln w="9525">
            <a:solidFill>
              <a:schemeClr val="tx1"/>
            </a:solidFill>
            <a:round/>
            <a:headEnd/>
            <a:tailEnd/>
          </a:ln>
        </p:spPr>
        <p:txBody>
          <a:bodyPr/>
          <a:lstStyle/>
          <a:p>
            <a:endParaRPr lang="en-US"/>
          </a:p>
        </p:txBody>
      </p:sp>
      <p:sp>
        <p:nvSpPr>
          <p:cNvPr id="31854" name="Freeform 110"/>
          <p:cNvSpPr>
            <a:spLocks/>
          </p:cNvSpPr>
          <p:nvPr/>
        </p:nvSpPr>
        <p:spPr bwMode="auto">
          <a:xfrm>
            <a:off x="2093913" y="5268913"/>
            <a:ext cx="69850" cy="88900"/>
          </a:xfrm>
          <a:custGeom>
            <a:avLst/>
            <a:gdLst>
              <a:gd name="T0" fmla="*/ 2 w 44"/>
              <a:gd name="T1" fmla="*/ 9 h 56"/>
              <a:gd name="T2" fmla="*/ 6 w 44"/>
              <a:gd name="T3" fmla="*/ 10 h 56"/>
              <a:gd name="T4" fmla="*/ 9 w 44"/>
              <a:gd name="T5" fmla="*/ 10 h 56"/>
              <a:gd name="T6" fmla="*/ 12 w 44"/>
              <a:gd name="T7" fmla="*/ 12 h 56"/>
              <a:gd name="T8" fmla="*/ 15 w 44"/>
              <a:gd name="T9" fmla="*/ 13 h 56"/>
              <a:gd name="T10" fmla="*/ 18 w 44"/>
              <a:gd name="T11" fmla="*/ 16 h 56"/>
              <a:gd name="T12" fmla="*/ 21 w 44"/>
              <a:gd name="T13" fmla="*/ 18 h 56"/>
              <a:gd name="T14" fmla="*/ 24 w 44"/>
              <a:gd name="T15" fmla="*/ 20 h 56"/>
              <a:gd name="T16" fmla="*/ 27 w 44"/>
              <a:gd name="T17" fmla="*/ 23 h 56"/>
              <a:gd name="T18" fmla="*/ 28 w 44"/>
              <a:gd name="T19" fmla="*/ 28 h 56"/>
              <a:gd name="T20" fmla="*/ 31 w 44"/>
              <a:gd name="T21" fmla="*/ 31 h 56"/>
              <a:gd name="T22" fmla="*/ 33 w 44"/>
              <a:gd name="T23" fmla="*/ 35 h 56"/>
              <a:gd name="T24" fmla="*/ 34 w 44"/>
              <a:gd name="T25" fmla="*/ 40 h 56"/>
              <a:gd name="T26" fmla="*/ 36 w 44"/>
              <a:gd name="T27" fmla="*/ 44 h 56"/>
              <a:gd name="T28" fmla="*/ 36 w 44"/>
              <a:gd name="T29" fmla="*/ 49 h 56"/>
              <a:gd name="T30" fmla="*/ 36 w 44"/>
              <a:gd name="T31" fmla="*/ 53 h 56"/>
              <a:gd name="T32" fmla="*/ 44 w 44"/>
              <a:gd name="T33" fmla="*/ 56 h 56"/>
              <a:gd name="T34" fmla="*/ 44 w 44"/>
              <a:gd name="T35" fmla="*/ 50 h 56"/>
              <a:gd name="T36" fmla="*/ 44 w 44"/>
              <a:gd name="T37" fmla="*/ 44 h 56"/>
              <a:gd name="T38" fmla="*/ 43 w 44"/>
              <a:gd name="T39" fmla="*/ 40 h 56"/>
              <a:gd name="T40" fmla="*/ 41 w 44"/>
              <a:gd name="T41" fmla="*/ 34 h 56"/>
              <a:gd name="T42" fmla="*/ 40 w 44"/>
              <a:gd name="T43" fmla="*/ 29 h 56"/>
              <a:gd name="T44" fmla="*/ 37 w 44"/>
              <a:gd name="T45" fmla="*/ 25 h 56"/>
              <a:gd name="T46" fmla="*/ 36 w 44"/>
              <a:gd name="T47" fmla="*/ 20 h 56"/>
              <a:gd name="T48" fmla="*/ 33 w 44"/>
              <a:gd name="T49" fmla="*/ 16 h 56"/>
              <a:gd name="T50" fmla="*/ 30 w 44"/>
              <a:gd name="T51" fmla="*/ 13 h 56"/>
              <a:gd name="T52" fmla="*/ 25 w 44"/>
              <a:gd name="T53" fmla="*/ 10 h 56"/>
              <a:gd name="T54" fmla="*/ 22 w 44"/>
              <a:gd name="T55" fmla="*/ 7 h 56"/>
              <a:gd name="T56" fmla="*/ 18 w 44"/>
              <a:gd name="T57" fmla="*/ 4 h 56"/>
              <a:gd name="T58" fmla="*/ 14 w 44"/>
              <a:gd name="T59" fmla="*/ 3 h 56"/>
              <a:gd name="T60" fmla="*/ 9 w 44"/>
              <a:gd name="T61" fmla="*/ 1 h 56"/>
              <a:gd name="T62" fmla="*/ 5 w 44"/>
              <a:gd name="T63" fmla="*/ 0 h 56"/>
              <a:gd name="T64" fmla="*/ 0 w 4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6"/>
              <a:gd name="T101" fmla="*/ 44 w 4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6">
                <a:moveTo>
                  <a:pt x="0" y="9"/>
                </a:moveTo>
                <a:lnTo>
                  <a:pt x="2" y="9"/>
                </a:lnTo>
                <a:lnTo>
                  <a:pt x="5" y="9"/>
                </a:lnTo>
                <a:lnTo>
                  <a:pt x="6" y="10"/>
                </a:lnTo>
                <a:lnTo>
                  <a:pt x="8" y="10"/>
                </a:lnTo>
                <a:lnTo>
                  <a:pt x="9" y="10"/>
                </a:lnTo>
                <a:lnTo>
                  <a:pt x="11" y="12"/>
                </a:lnTo>
                <a:lnTo>
                  <a:pt x="12" y="12"/>
                </a:lnTo>
                <a:lnTo>
                  <a:pt x="14" y="13"/>
                </a:lnTo>
                <a:lnTo>
                  <a:pt x="15" y="13"/>
                </a:lnTo>
                <a:lnTo>
                  <a:pt x="17" y="15"/>
                </a:lnTo>
                <a:lnTo>
                  <a:pt x="18" y="16"/>
                </a:lnTo>
                <a:lnTo>
                  <a:pt x="19" y="16"/>
                </a:lnTo>
                <a:lnTo>
                  <a:pt x="21" y="18"/>
                </a:lnTo>
                <a:lnTo>
                  <a:pt x="22" y="19"/>
                </a:lnTo>
                <a:lnTo>
                  <a:pt x="24" y="20"/>
                </a:lnTo>
                <a:lnTo>
                  <a:pt x="25" y="22"/>
                </a:lnTo>
                <a:lnTo>
                  <a:pt x="27" y="23"/>
                </a:lnTo>
                <a:lnTo>
                  <a:pt x="28" y="25"/>
                </a:lnTo>
                <a:lnTo>
                  <a:pt x="28" y="28"/>
                </a:lnTo>
                <a:lnTo>
                  <a:pt x="30" y="29"/>
                </a:lnTo>
                <a:lnTo>
                  <a:pt x="31" y="31"/>
                </a:lnTo>
                <a:lnTo>
                  <a:pt x="31" y="32"/>
                </a:lnTo>
                <a:lnTo>
                  <a:pt x="33" y="35"/>
                </a:lnTo>
                <a:lnTo>
                  <a:pt x="33" y="37"/>
                </a:lnTo>
                <a:lnTo>
                  <a:pt x="34" y="40"/>
                </a:lnTo>
                <a:lnTo>
                  <a:pt x="34" y="41"/>
                </a:lnTo>
                <a:lnTo>
                  <a:pt x="36" y="44"/>
                </a:lnTo>
                <a:lnTo>
                  <a:pt x="36" y="46"/>
                </a:lnTo>
                <a:lnTo>
                  <a:pt x="36" y="49"/>
                </a:lnTo>
                <a:lnTo>
                  <a:pt x="36" y="50"/>
                </a:lnTo>
                <a:lnTo>
                  <a:pt x="36" y="53"/>
                </a:lnTo>
                <a:lnTo>
                  <a:pt x="36" y="56"/>
                </a:lnTo>
                <a:lnTo>
                  <a:pt x="44" y="56"/>
                </a:lnTo>
                <a:lnTo>
                  <a:pt x="44" y="53"/>
                </a:lnTo>
                <a:lnTo>
                  <a:pt x="44" y="50"/>
                </a:lnTo>
                <a:lnTo>
                  <a:pt x="44" y="47"/>
                </a:lnTo>
                <a:lnTo>
                  <a:pt x="44" y="44"/>
                </a:lnTo>
                <a:lnTo>
                  <a:pt x="43" y="43"/>
                </a:lnTo>
                <a:lnTo>
                  <a:pt x="43" y="40"/>
                </a:lnTo>
                <a:lnTo>
                  <a:pt x="43" y="37"/>
                </a:lnTo>
                <a:lnTo>
                  <a:pt x="41" y="34"/>
                </a:lnTo>
                <a:lnTo>
                  <a:pt x="40" y="32"/>
                </a:lnTo>
                <a:lnTo>
                  <a:pt x="40" y="29"/>
                </a:lnTo>
                <a:lnTo>
                  <a:pt x="39" y="28"/>
                </a:lnTo>
                <a:lnTo>
                  <a:pt x="37" y="25"/>
                </a:lnTo>
                <a:lnTo>
                  <a:pt x="37" y="23"/>
                </a:lnTo>
                <a:lnTo>
                  <a:pt x="36" y="20"/>
                </a:lnTo>
                <a:lnTo>
                  <a:pt x="34" y="19"/>
                </a:lnTo>
                <a:lnTo>
                  <a:pt x="33" y="16"/>
                </a:lnTo>
                <a:lnTo>
                  <a:pt x="31" y="15"/>
                </a:lnTo>
                <a:lnTo>
                  <a:pt x="30" y="13"/>
                </a:lnTo>
                <a:lnTo>
                  <a:pt x="28" y="12"/>
                </a:lnTo>
                <a:lnTo>
                  <a:pt x="25" y="10"/>
                </a:lnTo>
                <a:lnTo>
                  <a:pt x="24" y="9"/>
                </a:lnTo>
                <a:lnTo>
                  <a:pt x="22" y="7"/>
                </a:lnTo>
                <a:lnTo>
                  <a:pt x="21" y="6"/>
                </a:lnTo>
                <a:lnTo>
                  <a:pt x="18" y="4"/>
                </a:lnTo>
                <a:lnTo>
                  <a:pt x="17" y="4"/>
                </a:lnTo>
                <a:lnTo>
                  <a:pt x="14" y="3"/>
                </a:lnTo>
                <a:lnTo>
                  <a:pt x="12" y="1"/>
                </a:lnTo>
                <a:lnTo>
                  <a:pt x="9" y="1"/>
                </a:lnTo>
                <a:lnTo>
                  <a:pt x="8" y="1"/>
                </a:lnTo>
                <a:lnTo>
                  <a:pt x="5" y="0"/>
                </a:lnTo>
                <a:lnTo>
                  <a:pt x="3" y="0"/>
                </a:lnTo>
                <a:lnTo>
                  <a:pt x="0" y="0"/>
                </a:lnTo>
                <a:lnTo>
                  <a:pt x="0" y="9"/>
                </a:lnTo>
                <a:close/>
              </a:path>
            </a:pathLst>
          </a:custGeom>
          <a:solidFill>
            <a:schemeClr val="tx1"/>
          </a:solidFill>
          <a:ln w="9525">
            <a:solidFill>
              <a:schemeClr val="tx1"/>
            </a:solidFill>
            <a:round/>
            <a:headEnd/>
            <a:tailEnd/>
          </a:ln>
        </p:spPr>
        <p:txBody>
          <a:bodyPr/>
          <a:lstStyle/>
          <a:p>
            <a:endParaRPr lang="en-US"/>
          </a:p>
        </p:txBody>
      </p:sp>
      <p:sp>
        <p:nvSpPr>
          <p:cNvPr id="31855" name="Freeform 111"/>
          <p:cNvSpPr>
            <a:spLocks/>
          </p:cNvSpPr>
          <p:nvPr/>
        </p:nvSpPr>
        <p:spPr bwMode="auto">
          <a:xfrm>
            <a:off x="1824038" y="5268913"/>
            <a:ext cx="269875" cy="14287"/>
          </a:xfrm>
          <a:custGeom>
            <a:avLst/>
            <a:gdLst>
              <a:gd name="T0" fmla="*/ 0 w 170"/>
              <a:gd name="T1" fmla="*/ 4 h 9"/>
              <a:gd name="T2" fmla="*/ 0 w 170"/>
              <a:gd name="T3" fmla="*/ 9 h 9"/>
              <a:gd name="T4" fmla="*/ 170 w 170"/>
              <a:gd name="T5" fmla="*/ 9 h 9"/>
              <a:gd name="T6" fmla="*/ 170 w 170"/>
              <a:gd name="T7" fmla="*/ 0 h 9"/>
              <a:gd name="T8" fmla="*/ 0 w 170"/>
              <a:gd name="T9" fmla="*/ 0 h 9"/>
              <a:gd name="T10" fmla="*/ 0 w 170"/>
              <a:gd name="T11" fmla="*/ 4 h 9"/>
              <a:gd name="T12" fmla="*/ 0 60000 65536"/>
              <a:gd name="T13" fmla="*/ 0 60000 65536"/>
              <a:gd name="T14" fmla="*/ 0 60000 65536"/>
              <a:gd name="T15" fmla="*/ 0 60000 65536"/>
              <a:gd name="T16" fmla="*/ 0 60000 65536"/>
              <a:gd name="T17" fmla="*/ 0 60000 65536"/>
              <a:gd name="T18" fmla="*/ 0 w 170"/>
              <a:gd name="T19" fmla="*/ 0 h 9"/>
              <a:gd name="T20" fmla="*/ 170 w 17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0" h="9">
                <a:moveTo>
                  <a:pt x="0" y="4"/>
                </a:moveTo>
                <a:lnTo>
                  <a:pt x="0" y="9"/>
                </a:lnTo>
                <a:lnTo>
                  <a:pt x="170" y="9"/>
                </a:lnTo>
                <a:lnTo>
                  <a:pt x="170" y="0"/>
                </a:lnTo>
                <a:lnTo>
                  <a:pt x="0" y="0"/>
                </a:lnTo>
                <a:lnTo>
                  <a:pt x="0" y="4"/>
                </a:lnTo>
                <a:close/>
              </a:path>
            </a:pathLst>
          </a:custGeom>
          <a:solidFill>
            <a:schemeClr val="tx1"/>
          </a:solidFill>
          <a:ln w="9525">
            <a:solidFill>
              <a:schemeClr val="tx1"/>
            </a:solidFill>
            <a:round/>
            <a:headEnd/>
            <a:tailEnd/>
          </a:ln>
        </p:spPr>
        <p:txBody>
          <a:bodyPr/>
          <a:lstStyle/>
          <a:p>
            <a:endParaRPr lang="en-US"/>
          </a:p>
        </p:txBody>
      </p:sp>
      <p:sp>
        <p:nvSpPr>
          <p:cNvPr id="31856" name="Freeform 112"/>
          <p:cNvSpPr>
            <a:spLocks/>
          </p:cNvSpPr>
          <p:nvPr/>
        </p:nvSpPr>
        <p:spPr bwMode="auto">
          <a:xfrm>
            <a:off x="2022475" y="4448175"/>
            <a:ext cx="34925" cy="58738"/>
          </a:xfrm>
          <a:custGeom>
            <a:avLst/>
            <a:gdLst>
              <a:gd name="T0" fmla="*/ 22 w 22"/>
              <a:gd name="T1" fmla="*/ 37 h 37"/>
              <a:gd name="T2" fmla="*/ 22 w 22"/>
              <a:gd name="T3" fmla="*/ 36 h 37"/>
              <a:gd name="T4" fmla="*/ 22 w 22"/>
              <a:gd name="T5" fmla="*/ 34 h 37"/>
              <a:gd name="T6" fmla="*/ 22 w 22"/>
              <a:gd name="T7" fmla="*/ 33 h 37"/>
              <a:gd name="T8" fmla="*/ 22 w 22"/>
              <a:gd name="T9" fmla="*/ 31 h 37"/>
              <a:gd name="T10" fmla="*/ 22 w 22"/>
              <a:gd name="T11" fmla="*/ 30 h 37"/>
              <a:gd name="T12" fmla="*/ 22 w 22"/>
              <a:gd name="T13" fmla="*/ 28 h 37"/>
              <a:gd name="T14" fmla="*/ 22 w 22"/>
              <a:gd name="T15" fmla="*/ 27 h 37"/>
              <a:gd name="T16" fmla="*/ 20 w 22"/>
              <a:gd name="T17" fmla="*/ 25 h 37"/>
              <a:gd name="T18" fmla="*/ 20 w 22"/>
              <a:gd name="T19" fmla="*/ 24 h 37"/>
              <a:gd name="T20" fmla="*/ 20 w 22"/>
              <a:gd name="T21" fmla="*/ 22 h 37"/>
              <a:gd name="T22" fmla="*/ 20 w 22"/>
              <a:gd name="T23" fmla="*/ 21 h 37"/>
              <a:gd name="T24" fmla="*/ 19 w 22"/>
              <a:gd name="T25" fmla="*/ 21 h 37"/>
              <a:gd name="T26" fmla="*/ 19 w 22"/>
              <a:gd name="T27" fmla="*/ 19 h 37"/>
              <a:gd name="T28" fmla="*/ 19 w 22"/>
              <a:gd name="T29" fmla="*/ 18 h 37"/>
              <a:gd name="T30" fmla="*/ 18 w 22"/>
              <a:gd name="T31" fmla="*/ 16 h 37"/>
              <a:gd name="T32" fmla="*/ 18 w 22"/>
              <a:gd name="T33" fmla="*/ 15 h 37"/>
              <a:gd name="T34" fmla="*/ 16 w 22"/>
              <a:gd name="T35" fmla="*/ 15 h 37"/>
              <a:gd name="T36" fmla="*/ 16 w 22"/>
              <a:gd name="T37" fmla="*/ 13 h 37"/>
              <a:gd name="T38" fmla="*/ 16 w 22"/>
              <a:gd name="T39" fmla="*/ 12 h 37"/>
              <a:gd name="T40" fmla="*/ 15 w 22"/>
              <a:gd name="T41" fmla="*/ 10 h 37"/>
              <a:gd name="T42" fmla="*/ 13 w 22"/>
              <a:gd name="T43" fmla="*/ 9 h 37"/>
              <a:gd name="T44" fmla="*/ 13 w 22"/>
              <a:gd name="T45" fmla="*/ 7 h 37"/>
              <a:gd name="T46" fmla="*/ 12 w 22"/>
              <a:gd name="T47" fmla="*/ 6 h 37"/>
              <a:gd name="T48" fmla="*/ 10 w 22"/>
              <a:gd name="T49" fmla="*/ 6 h 37"/>
              <a:gd name="T50" fmla="*/ 10 w 22"/>
              <a:gd name="T51" fmla="*/ 5 h 37"/>
              <a:gd name="T52" fmla="*/ 9 w 22"/>
              <a:gd name="T53" fmla="*/ 3 h 37"/>
              <a:gd name="T54" fmla="*/ 7 w 22"/>
              <a:gd name="T55" fmla="*/ 2 h 37"/>
              <a:gd name="T56" fmla="*/ 6 w 22"/>
              <a:gd name="T57" fmla="*/ 2 h 37"/>
              <a:gd name="T58" fmla="*/ 6 w 22"/>
              <a:gd name="T59" fmla="*/ 0 h 37"/>
              <a:gd name="T60" fmla="*/ 0 w 22"/>
              <a:gd name="T61" fmla="*/ 7 h 37"/>
              <a:gd name="T62" fmla="*/ 1 w 22"/>
              <a:gd name="T63" fmla="*/ 9 h 37"/>
              <a:gd name="T64" fmla="*/ 3 w 22"/>
              <a:gd name="T65" fmla="*/ 10 h 37"/>
              <a:gd name="T66" fmla="*/ 4 w 22"/>
              <a:gd name="T67" fmla="*/ 12 h 37"/>
              <a:gd name="T68" fmla="*/ 6 w 22"/>
              <a:gd name="T69" fmla="*/ 13 h 37"/>
              <a:gd name="T70" fmla="*/ 7 w 22"/>
              <a:gd name="T71" fmla="*/ 15 h 37"/>
              <a:gd name="T72" fmla="*/ 7 w 22"/>
              <a:gd name="T73" fmla="*/ 16 h 37"/>
              <a:gd name="T74" fmla="*/ 9 w 22"/>
              <a:gd name="T75" fmla="*/ 18 h 37"/>
              <a:gd name="T76" fmla="*/ 10 w 22"/>
              <a:gd name="T77" fmla="*/ 19 h 37"/>
              <a:gd name="T78" fmla="*/ 10 w 22"/>
              <a:gd name="T79" fmla="*/ 21 h 37"/>
              <a:gd name="T80" fmla="*/ 10 w 22"/>
              <a:gd name="T81" fmla="*/ 22 h 37"/>
              <a:gd name="T82" fmla="*/ 12 w 22"/>
              <a:gd name="T83" fmla="*/ 24 h 37"/>
              <a:gd name="T84" fmla="*/ 12 w 22"/>
              <a:gd name="T85" fmla="*/ 25 h 37"/>
              <a:gd name="T86" fmla="*/ 12 w 22"/>
              <a:gd name="T87" fmla="*/ 27 h 37"/>
              <a:gd name="T88" fmla="*/ 13 w 22"/>
              <a:gd name="T89" fmla="*/ 27 h 37"/>
              <a:gd name="T90" fmla="*/ 13 w 22"/>
              <a:gd name="T91" fmla="*/ 28 h 37"/>
              <a:gd name="T92" fmla="*/ 13 w 22"/>
              <a:gd name="T93" fmla="*/ 30 h 37"/>
              <a:gd name="T94" fmla="*/ 13 w 22"/>
              <a:gd name="T95" fmla="*/ 31 h 37"/>
              <a:gd name="T96" fmla="*/ 13 w 22"/>
              <a:gd name="T97" fmla="*/ 33 h 37"/>
              <a:gd name="T98" fmla="*/ 13 w 22"/>
              <a:gd name="T99" fmla="*/ 34 h 37"/>
              <a:gd name="T100" fmla="*/ 13 w 22"/>
              <a:gd name="T101" fmla="*/ 36 h 37"/>
              <a:gd name="T102" fmla="*/ 13 w 22"/>
              <a:gd name="T103" fmla="*/ 37 h 37"/>
              <a:gd name="T104" fmla="*/ 22 w 22"/>
              <a:gd name="T105" fmla="*/ 37 h 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
              <a:gd name="T160" fmla="*/ 0 h 37"/>
              <a:gd name="T161" fmla="*/ 22 w 22"/>
              <a:gd name="T162" fmla="*/ 37 h 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 h="37">
                <a:moveTo>
                  <a:pt x="22" y="37"/>
                </a:moveTo>
                <a:lnTo>
                  <a:pt x="22" y="36"/>
                </a:lnTo>
                <a:lnTo>
                  <a:pt x="22" y="34"/>
                </a:lnTo>
                <a:lnTo>
                  <a:pt x="22" y="33"/>
                </a:lnTo>
                <a:lnTo>
                  <a:pt x="22" y="31"/>
                </a:lnTo>
                <a:lnTo>
                  <a:pt x="22" y="30"/>
                </a:lnTo>
                <a:lnTo>
                  <a:pt x="22" y="28"/>
                </a:lnTo>
                <a:lnTo>
                  <a:pt x="22" y="27"/>
                </a:lnTo>
                <a:lnTo>
                  <a:pt x="20" y="25"/>
                </a:lnTo>
                <a:lnTo>
                  <a:pt x="20" y="24"/>
                </a:lnTo>
                <a:lnTo>
                  <a:pt x="20" y="22"/>
                </a:lnTo>
                <a:lnTo>
                  <a:pt x="20" y="21"/>
                </a:lnTo>
                <a:lnTo>
                  <a:pt x="19" y="21"/>
                </a:lnTo>
                <a:lnTo>
                  <a:pt x="19" y="19"/>
                </a:lnTo>
                <a:lnTo>
                  <a:pt x="19" y="18"/>
                </a:lnTo>
                <a:lnTo>
                  <a:pt x="18" y="16"/>
                </a:lnTo>
                <a:lnTo>
                  <a:pt x="18" y="15"/>
                </a:lnTo>
                <a:lnTo>
                  <a:pt x="16" y="15"/>
                </a:lnTo>
                <a:lnTo>
                  <a:pt x="16" y="13"/>
                </a:lnTo>
                <a:lnTo>
                  <a:pt x="16" y="12"/>
                </a:lnTo>
                <a:lnTo>
                  <a:pt x="15" y="10"/>
                </a:lnTo>
                <a:lnTo>
                  <a:pt x="13" y="9"/>
                </a:lnTo>
                <a:lnTo>
                  <a:pt x="13" y="7"/>
                </a:lnTo>
                <a:lnTo>
                  <a:pt x="12" y="6"/>
                </a:lnTo>
                <a:lnTo>
                  <a:pt x="10" y="6"/>
                </a:lnTo>
                <a:lnTo>
                  <a:pt x="10" y="5"/>
                </a:lnTo>
                <a:lnTo>
                  <a:pt x="9" y="3"/>
                </a:lnTo>
                <a:lnTo>
                  <a:pt x="7" y="2"/>
                </a:lnTo>
                <a:lnTo>
                  <a:pt x="6" y="2"/>
                </a:lnTo>
                <a:lnTo>
                  <a:pt x="6" y="0"/>
                </a:lnTo>
                <a:lnTo>
                  <a:pt x="0" y="7"/>
                </a:lnTo>
                <a:lnTo>
                  <a:pt x="1" y="9"/>
                </a:lnTo>
                <a:lnTo>
                  <a:pt x="3" y="10"/>
                </a:lnTo>
                <a:lnTo>
                  <a:pt x="4" y="12"/>
                </a:lnTo>
                <a:lnTo>
                  <a:pt x="6" y="13"/>
                </a:lnTo>
                <a:lnTo>
                  <a:pt x="7" y="15"/>
                </a:lnTo>
                <a:lnTo>
                  <a:pt x="7" y="16"/>
                </a:lnTo>
                <a:lnTo>
                  <a:pt x="9" y="18"/>
                </a:lnTo>
                <a:lnTo>
                  <a:pt x="10" y="19"/>
                </a:lnTo>
                <a:lnTo>
                  <a:pt x="10" y="21"/>
                </a:lnTo>
                <a:lnTo>
                  <a:pt x="10" y="22"/>
                </a:lnTo>
                <a:lnTo>
                  <a:pt x="12" y="24"/>
                </a:lnTo>
                <a:lnTo>
                  <a:pt x="12" y="25"/>
                </a:lnTo>
                <a:lnTo>
                  <a:pt x="12" y="27"/>
                </a:lnTo>
                <a:lnTo>
                  <a:pt x="13" y="27"/>
                </a:lnTo>
                <a:lnTo>
                  <a:pt x="13" y="28"/>
                </a:lnTo>
                <a:lnTo>
                  <a:pt x="13" y="30"/>
                </a:lnTo>
                <a:lnTo>
                  <a:pt x="13" y="31"/>
                </a:lnTo>
                <a:lnTo>
                  <a:pt x="13" y="33"/>
                </a:lnTo>
                <a:lnTo>
                  <a:pt x="13" y="34"/>
                </a:lnTo>
                <a:lnTo>
                  <a:pt x="13" y="36"/>
                </a:lnTo>
                <a:lnTo>
                  <a:pt x="13" y="37"/>
                </a:lnTo>
                <a:lnTo>
                  <a:pt x="22" y="37"/>
                </a:lnTo>
                <a:close/>
              </a:path>
            </a:pathLst>
          </a:custGeom>
          <a:solidFill>
            <a:schemeClr val="tx1"/>
          </a:solidFill>
          <a:ln w="9525">
            <a:solidFill>
              <a:schemeClr val="tx1"/>
            </a:solidFill>
            <a:round/>
            <a:headEnd/>
            <a:tailEnd/>
          </a:ln>
        </p:spPr>
        <p:txBody>
          <a:bodyPr/>
          <a:lstStyle/>
          <a:p>
            <a:endParaRPr lang="en-US"/>
          </a:p>
        </p:txBody>
      </p:sp>
      <p:sp>
        <p:nvSpPr>
          <p:cNvPr id="31857" name="Freeform 113"/>
          <p:cNvSpPr>
            <a:spLocks/>
          </p:cNvSpPr>
          <p:nvPr/>
        </p:nvSpPr>
        <p:spPr bwMode="auto">
          <a:xfrm>
            <a:off x="1982788" y="4506913"/>
            <a:ext cx="74612" cy="74612"/>
          </a:xfrm>
          <a:custGeom>
            <a:avLst/>
            <a:gdLst>
              <a:gd name="T0" fmla="*/ 3 w 47"/>
              <a:gd name="T1" fmla="*/ 47 h 47"/>
              <a:gd name="T2" fmla="*/ 7 w 47"/>
              <a:gd name="T3" fmla="*/ 46 h 47"/>
              <a:gd name="T4" fmla="*/ 12 w 47"/>
              <a:gd name="T5" fmla="*/ 46 h 47"/>
              <a:gd name="T6" fmla="*/ 16 w 47"/>
              <a:gd name="T7" fmla="*/ 45 h 47"/>
              <a:gd name="T8" fmla="*/ 21 w 47"/>
              <a:gd name="T9" fmla="*/ 43 h 47"/>
              <a:gd name="T10" fmla="*/ 25 w 47"/>
              <a:gd name="T11" fmla="*/ 40 h 47"/>
              <a:gd name="T12" fmla="*/ 29 w 47"/>
              <a:gd name="T13" fmla="*/ 37 h 47"/>
              <a:gd name="T14" fmla="*/ 32 w 47"/>
              <a:gd name="T15" fmla="*/ 34 h 47"/>
              <a:gd name="T16" fmla="*/ 35 w 47"/>
              <a:gd name="T17" fmla="*/ 31 h 47"/>
              <a:gd name="T18" fmla="*/ 38 w 47"/>
              <a:gd name="T19" fmla="*/ 28 h 47"/>
              <a:gd name="T20" fmla="*/ 41 w 47"/>
              <a:gd name="T21" fmla="*/ 24 h 47"/>
              <a:gd name="T22" fmla="*/ 43 w 47"/>
              <a:gd name="T23" fmla="*/ 21 h 47"/>
              <a:gd name="T24" fmla="*/ 44 w 47"/>
              <a:gd name="T25" fmla="*/ 16 h 47"/>
              <a:gd name="T26" fmla="*/ 45 w 47"/>
              <a:gd name="T27" fmla="*/ 12 h 47"/>
              <a:gd name="T28" fmla="*/ 47 w 47"/>
              <a:gd name="T29" fmla="*/ 7 h 47"/>
              <a:gd name="T30" fmla="*/ 47 w 47"/>
              <a:gd name="T31" fmla="*/ 2 h 47"/>
              <a:gd name="T32" fmla="*/ 38 w 47"/>
              <a:gd name="T33" fmla="*/ 0 h 47"/>
              <a:gd name="T34" fmla="*/ 38 w 47"/>
              <a:gd name="T35" fmla="*/ 3 h 47"/>
              <a:gd name="T36" fmla="*/ 38 w 47"/>
              <a:gd name="T37" fmla="*/ 7 h 47"/>
              <a:gd name="T38" fmla="*/ 37 w 47"/>
              <a:gd name="T39" fmla="*/ 12 h 47"/>
              <a:gd name="T40" fmla="*/ 35 w 47"/>
              <a:gd name="T41" fmla="*/ 15 h 47"/>
              <a:gd name="T42" fmla="*/ 34 w 47"/>
              <a:gd name="T43" fmla="*/ 18 h 47"/>
              <a:gd name="T44" fmla="*/ 32 w 47"/>
              <a:gd name="T45" fmla="*/ 21 h 47"/>
              <a:gd name="T46" fmla="*/ 29 w 47"/>
              <a:gd name="T47" fmla="*/ 24 h 47"/>
              <a:gd name="T48" fmla="*/ 28 w 47"/>
              <a:gd name="T49" fmla="*/ 27 h 47"/>
              <a:gd name="T50" fmla="*/ 25 w 47"/>
              <a:gd name="T51" fmla="*/ 30 h 47"/>
              <a:gd name="T52" fmla="*/ 22 w 47"/>
              <a:gd name="T53" fmla="*/ 31 h 47"/>
              <a:gd name="T54" fmla="*/ 19 w 47"/>
              <a:gd name="T55" fmla="*/ 34 h 47"/>
              <a:gd name="T56" fmla="*/ 16 w 47"/>
              <a:gd name="T57" fmla="*/ 36 h 47"/>
              <a:gd name="T58" fmla="*/ 12 w 47"/>
              <a:gd name="T59" fmla="*/ 37 h 47"/>
              <a:gd name="T60" fmla="*/ 9 w 47"/>
              <a:gd name="T61" fmla="*/ 37 h 47"/>
              <a:gd name="T62" fmla="*/ 4 w 47"/>
              <a:gd name="T63" fmla="*/ 39 h 47"/>
              <a:gd name="T64" fmla="*/ 0 w 47"/>
              <a:gd name="T65" fmla="*/ 39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0" y="47"/>
                </a:moveTo>
                <a:lnTo>
                  <a:pt x="3" y="47"/>
                </a:lnTo>
                <a:lnTo>
                  <a:pt x="6" y="47"/>
                </a:lnTo>
                <a:lnTo>
                  <a:pt x="7" y="46"/>
                </a:lnTo>
                <a:lnTo>
                  <a:pt x="10" y="46"/>
                </a:lnTo>
                <a:lnTo>
                  <a:pt x="12" y="46"/>
                </a:lnTo>
                <a:lnTo>
                  <a:pt x="15" y="45"/>
                </a:lnTo>
                <a:lnTo>
                  <a:pt x="16" y="45"/>
                </a:lnTo>
                <a:lnTo>
                  <a:pt x="19" y="43"/>
                </a:lnTo>
                <a:lnTo>
                  <a:pt x="21" y="43"/>
                </a:lnTo>
                <a:lnTo>
                  <a:pt x="23" y="42"/>
                </a:lnTo>
                <a:lnTo>
                  <a:pt x="25" y="40"/>
                </a:lnTo>
                <a:lnTo>
                  <a:pt x="26" y="39"/>
                </a:lnTo>
                <a:lnTo>
                  <a:pt x="29" y="37"/>
                </a:lnTo>
                <a:lnTo>
                  <a:pt x="31" y="36"/>
                </a:lnTo>
                <a:lnTo>
                  <a:pt x="32" y="34"/>
                </a:lnTo>
                <a:lnTo>
                  <a:pt x="34" y="33"/>
                </a:lnTo>
                <a:lnTo>
                  <a:pt x="35" y="31"/>
                </a:lnTo>
                <a:lnTo>
                  <a:pt x="37" y="30"/>
                </a:lnTo>
                <a:lnTo>
                  <a:pt x="38" y="28"/>
                </a:lnTo>
                <a:lnTo>
                  <a:pt x="40" y="27"/>
                </a:lnTo>
                <a:lnTo>
                  <a:pt x="41" y="24"/>
                </a:lnTo>
                <a:lnTo>
                  <a:pt x="43" y="22"/>
                </a:lnTo>
                <a:lnTo>
                  <a:pt x="43" y="21"/>
                </a:lnTo>
                <a:lnTo>
                  <a:pt x="44" y="18"/>
                </a:lnTo>
                <a:lnTo>
                  <a:pt x="44" y="16"/>
                </a:lnTo>
                <a:lnTo>
                  <a:pt x="45" y="13"/>
                </a:lnTo>
                <a:lnTo>
                  <a:pt x="45" y="12"/>
                </a:lnTo>
                <a:lnTo>
                  <a:pt x="47" y="9"/>
                </a:lnTo>
                <a:lnTo>
                  <a:pt x="47" y="7"/>
                </a:lnTo>
                <a:lnTo>
                  <a:pt x="47" y="5"/>
                </a:lnTo>
                <a:lnTo>
                  <a:pt x="47" y="2"/>
                </a:lnTo>
                <a:lnTo>
                  <a:pt x="47" y="0"/>
                </a:lnTo>
                <a:lnTo>
                  <a:pt x="38" y="0"/>
                </a:lnTo>
                <a:lnTo>
                  <a:pt x="38" y="2"/>
                </a:lnTo>
                <a:lnTo>
                  <a:pt x="38" y="3"/>
                </a:lnTo>
                <a:lnTo>
                  <a:pt x="38" y="6"/>
                </a:lnTo>
                <a:lnTo>
                  <a:pt x="38" y="7"/>
                </a:lnTo>
                <a:lnTo>
                  <a:pt x="38" y="9"/>
                </a:lnTo>
                <a:lnTo>
                  <a:pt x="37" y="12"/>
                </a:lnTo>
                <a:lnTo>
                  <a:pt x="37" y="13"/>
                </a:lnTo>
                <a:lnTo>
                  <a:pt x="35" y="15"/>
                </a:lnTo>
                <a:lnTo>
                  <a:pt x="35" y="16"/>
                </a:lnTo>
                <a:lnTo>
                  <a:pt x="34" y="18"/>
                </a:lnTo>
                <a:lnTo>
                  <a:pt x="34" y="19"/>
                </a:lnTo>
                <a:lnTo>
                  <a:pt x="32" y="21"/>
                </a:lnTo>
                <a:lnTo>
                  <a:pt x="31" y="22"/>
                </a:lnTo>
                <a:lnTo>
                  <a:pt x="29" y="24"/>
                </a:lnTo>
                <a:lnTo>
                  <a:pt x="29" y="25"/>
                </a:lnTo>
                <a:lnTo>
                  <a:pt x="28" y="27"/>
                </a:lnTo>
                <a:lnTo>
                  <a:pt x="26" y="28"/>
                </a:lnTo>
                <a:lnTo>
                  <a:pt x="25" y="30"/>
                </a:lnTo>
                <a:lnTo>
                  <a:pt x="23" y="31"/>
                </a:lnTo>
                <a:lnTo>
                  <a:pt x="22" y="31"/>
                </a:lnTo>
                <a:lnTo>
                  <a:pt x="21" y="33"/>
                </a:lnTo>
                <a:lnTo>
                  <a:pt x="19" y="34"/>
                </a:lnTo>
                <a:lnTo>
                  <a:pt x="18" y="34"/>
                </a:lnTo>
                <a:lnTo>
                  <a:pt x="16" y="36"/>
                </a:lnTo>
                <a:lnTo>
                  <a:pt x="13" y="36"/>
                </a:lnTo>
                <a:lnTo>
                  <a:pt x="12" y="37"/>
                </a:lnTo>
                <a:lnTo>
                  <a:pt x="10" y="37"/>
                </a:lnTo>
                <a:lnTo>
                  <a:pt x="9" y="37"/>
                </a:lnTo>
                <a:lnTo>
                  <a:pt x="6" y="39"/>
                </a:lnTo>
                <a:lnTo>
                  <a:pt x="4" y="39"/>
                </a:lnTo>
                <a:lnTo>
                  <a:pt x="3" y="39"/>
                </a:lnTo>
                <a:lnTo>
                  <a:pt x="0" y="39"/>
                </a:lnTo>
                <a:lnTo>
                  <a:pt x="0" y="47"/>
                </a:lnTo>
                <a:close/>
              </a:path>
            </a:pathLst>
          </a:custGeom>
          <a:solidFill>
            <a:schemeClr val="tx1"/>
          </a:solidFill>
          <a:ln w="9525">
            <a:solidFill>
              <a:schemeClr val="tx1"/>
            </a:solidFill>
            <a:round/>
            <a:headEnd/>
            <a:tailEnd/>
          </a:ln>
        </p:spPr>
        <p:txBody>
          <a:bodyPr/>
          <a:lstStyle/>
          <a:p>
            <a:endParaRPr lang="en-US"/>
          </a:p>
        </p:txBody>
      </p:sp>
      <p:sp>
        <p:nvSpPr>
          <p:cNvPr id="31858" name="Freeform 114"/>
          <p:cNvSpPr>
            <a:spLocks/>
          </p:cNvSpPr>
          <p:nvPr/>
        </p:nvSpPr>
        <p:spPr bwMode="auto">
          <a:xfrm>
            <a:off x="1938338" y="4556125"/>
            <a:ext cx="44450" cy="25400"/>
          </a:xfrm>
          <a:custGeom>
            <a:avLst/>
            <a:gdLst>
              <a:gd name="T0" fmla="*/ 0 w 28"/>
              <a:gd name="T1" fmla="*/ 8 h 16"/>
              <a:gd name="T2" fmla="*/ 2 w 28"/>
              <a:gd name="T3" fmla="*/ 8 h 16"/>
              <a:gd name="T4" fmla="*/ 3 w 28"/>
              <a:gd name="T5" fmla="*/ 9 h 16"/>
              <a:gd name="T6" fmla="*/ 4 w 28"/>
              <a:gd name="T7" fmla="*/ 9 h 16"/>
              <a:gd name="T8" fmla="*/ 6 w 28"/>
              <a:gd name="T9" fmla="*/ 11 h 16"/>
              <a:gd name="T10" fmla="*/ 7 w 28"/>
              <a:gd name="T11" fmla="*/ 11 h 16"/>
              <a:gd name="T12" fmla="*/ 7 w 28"/>
              <a:gd name="T13" fmla="*/ 12 h 16"/>
              <a:gd name="T14" fmla="*/ 9 w 28"/>
              <a:gd name="T15" fmla="*/ 12 h 16"/>
              <a:gd name="T16" fmla="*/ 10 w 28"/>
              <a:gd name="T17" fmla="*/ 12 h 16"/>
              <a:gd name="T18" fmla="*/ 12 w 28"/>
              <a:gd name="T19" fmla="*/ 14 h 16"/>
              <a:gd name="T20" fmla="*/ 13 w 28"/>
              <a:gd name="T21" fmla="*/ 14 h 16"/>
              <a:gd name="T22" fmla="*/ 15 w 28"/>
              <a:gd name="T23" fmla="*/ 14 h 16"/>
              <a:gd name="T24" fmla="*/ 16 w 28"/>
              <a:gd name="T25" fmla="*/ 15 h 16"/>
              <a:gd name="T26" fmla="*/ 18 w 28"/>
              <a:gd name="T27" fmla="*/ 15 h 16"/>
              <a:gd name="T28" fmla="*/ 19 w 28"/>
              <a:gd name="T29" fmla="*/ 15 h 16"/>
              <a:gd name="T30" fmla="*/ 21 w 28"/>
              <a:gd name="T31" fmla="*/ 15 h 16"/>
              <a:gd name="T32" fmla="*/ 22 w 28"/>
              <a:gd name="T33" fmla="*/ 15 h 16"/>
              <a:gd name="T34" fmla="*/ 24 w 28"/>
              <a:gd name="T35" fmla="*/ 16 h 16"/>
              <a:gd name="T36" fmla="*/ 25 w 28"/>
              <a:gd name="T37" fmla="*/ 16 h 16"/>
              <a:gd name="T38" fmla="*/ 27 w 28"/>
              <a:gd name="T39" fmla="*/ 16 h 16"/>
              <a:gd name="T40" fmla="*/ 28 w 28"/>
              <a:gd name="T41" fmla="*/ 16 h 16"/>
              <a:gd name="T42" fmla="*/ 28 w 28"/>
              <a:gd name="T43" fmla="*/ 8 h 16"/>
              <a:gd name="T44" fmla="*/ 27 w 28"/>
              <a:gd name="T45" fmla="*/ 8 h 16"/>
              <a:gd name="T46" fmla="*/ 25 w 28"/>
              <a:gd name="T47" fmla="*/ 8 h 16"/>
              <a:gd name="T48" fmla="*/ 24 w 28"/>
              <a:gd name="T49" fmla="*/ 8 h 16"/>
              <a:gd name="T50" fmla="*/ 22 w 28"/>
              <a:gd name="T51" fmla="*/ 6 h 16"/>
              <a:gd name="T52" fmla="*/ 21 w 28"/>
              <a:gd name="T53" fmla="*/ 6 h 16"/>
              <a:gd name="T54" fmla="*/ 19 w 28"/>
              <a:gd name="T55" fmla="*/ 6 h 16"/>
              <a:gd name="T56" fmla="*/ 18 w 28"/>
              <a:gd name="T57" fmla="*/ 6 h 16"/>
              <a:gd name="T58" fmla="*/ 16 w 28"/>
              <a:gd name="T59" fmla="*/ 5 h 16"/>
              <a:gd name="T60" fmla="*/ 15 w 28"/>
              <a:gd name="T61" fmla="*/ 5 h 16"/>
              <a:gd name="T62" fmla="*/ 13 w 28"/>
              <a:gd name="T63" fmla="*/ 5 h 16"/>
              <a:gd name="T64" fmla="*/ 12 w 28"/>
              <a:gd name="T65" fmla="*/ 3 h 16"/>
              <a:gd name="T66" fmla="*/ 10 w 28"/>
              <a:gd name="T67" fmla="*/ 3 h 16"/>
              <a:gd name="T68" fmla="*/ 9 w 28"/>
              <a:gd name="T69" fmla="*/ 2 h 16"/>
              <a:gd name="T70" fmla="*/ 7 w 28"/>
              <a:gd name="T71" fmla="*/ 2 h 16"/>
              <a:gd name="T72" fmla="*/ 7 w 28"/>
              <a:gd name="T73" fmla="*/ 0 h 16"/>
              <a:gd name="T74" fmla="*/ 6 w 28"/>
              <a:gd name="T75" fmla="*/ 0 h 16"/>
              <a:gd name="T76" fmla="*/ 0 w 28"/>
              <a:gd name="T77" fmla="*/ 8 h 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16"/>
              <a:gd name="T119" fmla="*/ 28 w 28"/>
              <a:gd name="T120" fmla="*/ 16 h 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16">
                <a:moveTo>
                  <a:pt x="0" y="8"/>
                </a:moveTo>
                <a:lnTo>
                  <a:pt x="2" y="8"/>
                </a:lnTo>
                <a:lnTo>
                  <a:pt x="3" y="9"/>
                </a:lnTo>
                <a:lnTo>
                  <a:pt x="4" y="9"/>
                </a:lnTo>
                <a:lnTo>
                  <a:pt x="6" y="11"/>
                </a:lnTo>
                <a:lnTo>
                  <a:pt x="7" y="11"/>
                </a:lnTo>
                <a:lnTo>
                  <a:pt x="7" y="12"/>
                </a:lnTo>
                <a:lnTo>
                  <a:pt x="9" y="12"/>
                </a:lnTo>
                <a:lnTo>
                  <a:pt x="10" y="12"/>
                </a:lnTo>
                <a:lnTo>
                  <a:pt x="12" y="14"/>
                </a:lnTo>
                <a:lnTo>
                  <a:pt x="13" y="14"/>
                </a:lnTo>
                <a:lnTo>
                  <a:pt x="15" y="14"/>
                </a:lnTo>
                <a:lnTo>
                  <a:pt x="16" y="15"/>
                </a:lnTo>
                <a:lnTo>
                  <a:pt x="18" y="15"/>
                </a:lnTo>
                <a:lnTo>
                  <a:pt x="19" y="15"/>
                </a:lnTo>
                <a:lnTo>
                  <a:pt x="21" y="15"/>
                </a:lnTo>
                <a:lnTo>
                  <a:pt x="22" y="15"/>
                </a:lnTo>
                <a:lnTo>
                  <a:pt x="24" y="16"/>
                </a:lnTo>
                <a:lnTo>
                  <a:pt x="25" y="16"/>
                </a:lnTo>
                <a:lnTo>
                  <a:pt x="27" y="16"/>
                </a:lnTo>
                <a:lnTo>
                  <a:pt x="28" y="16"/>
                </a:lnTo>
                <a:lnTo>
                  <a:pt x="28" y="8"/>
                </a:lnTo>
                <a:lnTo>
                  <a:pt x="27" y="8"/>
                </a:lnTo>
                <a:lnTo>
                  <a:pt x="25" y="8"/>
                </a:lnTo>
                <a:lnTo>
                  <a:pt x="24" y="8"/>
                </a:lnTo>
                <a:lnTo>
                  <a:pt x="22" y="6"/>
                </a:lnTo>
                <a:lnTo>
                  <a:pt x="21" y="6"/>
                </a:lnTo>
                <a:lnTo>
                  <a:pt x="19" y="6"/>
                </a:lnTo>
                <a:lnTo>
                  <a:pt x="18" y="6"/>
                </a:lnTo>
                <a:lnTo>
                  <a:pt x="16" y="5"/>
                </a:lnTo>
                <a:lnTo>
                  <a:pt x="15" y="5"/>
                </a:lnTo>
                <a:lnTo>
                  <a:pt x="13" y="5"/>
                </a:lnTo>
                <a:lnTo>
                  <a:pt x="12" y="3"/>
                </a:lnTo>
                <a:lnTo>
                  <a:pt x="10" y="3"/>
                </a:lnTo>
                <a:lnTo>
                  <a:pt x="9" y="2"/>
                </a:lnTo>
                <a:lnTo>
                  <a:pt x="7" y="2"/>
                </a:lnTo>
                <a:lnTo>
                  <a:pt x="7" y="0"/>
                </a:lnTo>
                <a:lnTo>
                  <a:pt x="6" y="0"/>
                </a:lnTo>
                <a:lnTo>
                  <a:pt x="0" y="8"/>
                </a:lnTo>
                <a:close/>
              </a:path>
            </a:pathLst>
          </a:custGeom>
          <a:solidFill>
            <a:schemeClr val="tx1"/>
          </a:solidFill>
          <a:ln w="9525">
            <a:solidFill>
              <a:schemeClr val="tx1"/>
            </a:solidFill>
            <a:round/>
            <a:headEnd/>
            <a:tailEnd/>
          </a:ln>
        </p:spPr>
        <p:txBody>
          <a:bodyPr/>
          <a:lstStyle/>
          <a:p>
            <a:endParaRPr lang="en-US"/>
          </a:p>
        </p:txBody>
      </p:sp>
      <p:sp>
        <p:nvSpPr>
          <p:cNvPr id="31859" name="Line 115"/>
          <p:cNvSpPr>
            <a:spLocks noChangeShapeType="1"/>
          </p:cNvSpPr>
          <p:nvPr/>
        </p:nvSpPr>
        <p:spPr bwMode="auto">
          <a:xfrm>
            <a:off x="1744663" y="4373563"/>
            <a:ext cx="228600" cy="138112"/>
          </a:xfrm>
          <a:prstGeom prst="line">
            <a:avLst/>
          </a:prstGeom>
          <a:noFill/>
          <a:ln w="0">
            <a:solidFill>
              <a:schemeClr val="tx1"/>
            </a:solidFill>
            <a:round/>
            <a:headEnd/>
            <a:tailEnd/>
          </a:ln>
        </p:spPr>
        <p:txBody>
          <a:bodyPr/>
          <a:lstStyle/>
          <a:p>
            <a:endParaRPr lang="en-GB"/>
          </a:p>
        </p:txBody>
      </p:sp>
      <p:sp>
        <p:nvSpPr>
          <p:cNvPr id="31860" name="Line 116"/>
          <p:cNvSpPr>
            <a:spLocks noChangeShapeType="1"/>
          </p:cNvSpPr>
          <p:nvPr/>
        </p:nvSpPr>
        <p:spPr bwMode="auto">
          <a:xfrm flipH="1" flipV="1">
            <a:off x="1679575" y="4467225"/>
            <a:ext cx="244475" cy="150813"/>
          </a:xfrm>
          <a:prstGeom prst="line">
            <a:avLst/>
          </a:prstGeom>
          <a:noFill/>
          <a:ln w="0">
            <a:solidFill>
              <a:schemeClr val="tx1"/>
            </a:solidFill>
            <a:round/>
            <a:headEnd/>
            <a:tailEnd/>
          </a:ln>
        </p:spPr>
        <p:txBody>
          <a:bodyPr/>
          <a:lstStyle/>
          <a:p>
            <a:endParaRPr lang="en-GB"/>
          </a:p>
        </p:txBody>
      </p:sp>
      <p:sp>
        <p:nvSpPr>
          <p:cNvPr id="31861" name="Freeform 117"/>
          <p:cNvSpPr>
            <a:spLocks/>
          </p:cNvSpPr>
          <p:nvPr/>
        </p:nvSpPr>
        <p:spPr bwMode="auto">
          <a:xfrm>
            <a:off x="1724025" y="4422775"/>
            <a:ext cx="223838" cy="146050"/>
          </a:xfrm>
          <a:custGeom>
            <a:avLst/>
            <a:gdLst>
              <a:gd name="T0" fmla="*/ 3 w 141"/>
              <a:gd name="T1" fmla="*/ 3 h 92"/>
              <a:gd name="T2" fmla="*/ 0 w 141"/>
              <a:gd name="T3" fmla="*/ 7 h 92"/>
              <a:gd name="T4" fmla="*/ 137 w 141"/>
              <a:gd name="T5" fmla="*/ 92 h 92"/>
              <a:gd name="T6" fmla="*/ 141 w 141"/>
              <a:gd name="T7" fmla="*/ 84 h 92"/>
              <a:gd name="T8" fmla="*/ 5 w 141"/>
              <a:gd name="T9" fmla="*/ 0 h 92"/>
              <a:gd name="T10" fmla="*/ 3 w 141"/>
              <a:gd name="T11" fmla="*/ 3 h 92"/>
              <a:gd name="T12" fmla="*/ 0 60000 65536"/>
              <a:gd name="T13" fmla="*/ 0 60000 65536"/>
              <a:gd name="T14" fmla="*/ 0 60000 65536"/>
              <a:gd name="T15" fmla="*/ 0 60000 65536"/>
              <a:gd name="T16" fmla="*/ 0 60000 65536"/>
              <a:gd name="T17" fmla="*/ 0 60000 65536"/>
              <a:gd name="T18" fmla="*/ 0 w 141"/>
              <a:gd name="T19" fmla="*/ 0 h 92"/>
              <a:gd name="T20" fmla="*/ 141 w 141"/>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41" h="92">
                <a:moveTo>
                  <a:pt x="3" y="3"/>
                </a:moveTo>
                <a:lnTo>
                  <a:pt x="0" y="7"/>
                </a:lnTo>
                <a:lnTo>
                  <a:pt x="137" y="92"/>
                </a:lnTo>
                <a:lnTo>
                  <a:pt x="141" y="84"/>
                </a:lnTo>
                <a:lnTo>
                  <a:pt x="5" y="0"/>
                </a:lnTo>
                <a:lnTo>
                  <a:pt x="3" y="3"/>
                </a:lnTo>
                <a:close/>
              </a:path>
            </a:pathLst>
          </a:custGeom>
          <a:solidFill>
            <a:schemeClr val="tx1"/>
          </a:solidFill>
          <a:ln w="9525">
            <a:solidFill>
              <a:schemeClr val="tx1"/>
            </a:solidFill>
            <a:round/>
            <a:headEnd/>
            <a:tailEnd/>
          </a:ln>
        </p:spPr>
        <p:txBody>
          <a:bodyPr/>
          <a:lstStyle/>
          <a:p>
            <a:endParaRPr lang="en-US"/>
          </a:p>
        </p:txBody>
      </p:sp>
      <p:sp>
        <p:nvSpPr>
          <p:cNvPr id="31862" name="Freeform 118"/>
          <p:cNvSpPr>
            <a:spLocks/>
          </p:cNvSpPr>
          <p:nvPr/>
        </p:nvSpPr>
        <p:spPr bwMode="auto">
          <a:xfrm>
            <a:off x="2058988" y="5181600"/>
            <a:ext cx="377825" cy="14288"/>
          </a:xfrm>
          <a:custGeom>
            <a:avLst/>
            <a:gdLst>
              <a:gd name="T0" fmla="*/ 238 w 238"/>
              <a:gd name="T1" fmla="*/ 4 h 9"/>
              <a:gd name="T2" fmla="*/ 238 w 238"/>
              <a:gd name="T3" fmla="*/ 0 h 9"/>
              <a:gd name="T4" fmla="*/ 0 w 238"/>
              <a:gd name="T5" fmla="*/ 0 h 9"/>
              <a:gd name="T6" fmla="*/ 0 w 238"/>
              <a:gd name="T7" fmla="*/ 9 h 9"/>
              <a:gd name="T8" fmla="*/ 238 w 238"/>
              <a:gd name="T9" fmla="*/ 9 h 9"/>
              <a:gd name="T10" fmla="*/ 238 w 238"/>
              <a:gd name="T11" fmla="*/ 4 h 9"/>
              <a:gd name="T12" fmla="*/ 0 60000 65536"/>
              <a:gd name="T13" fmla="*/ 0 60000 65536"/>
              <a:gd name="T14" fmla="*/ 0 60000 65536"/>
              <a:gd name="T15" fmla="*/ 0 60000 65536"/>
              <a:gd name="T16" fmla="*/ 0 60000 65536"/>
              <a:gd name="T17" fmla="*/ 0 60000 65536"/>
              <a:gd name="T18" fmla="*/ 0 w 238"/>
              <a:gd name="T19" fmla="*/ 0 h 9"/>
              <a:gd name="T20" fmla="*/ 238 w 238"/>
              <a:gd name="T21" fmla="*/ 9 h 9"/>
            </a:gdLst>
            <a:ahLst/>
            <a:cxnLst>
              <a:cxn ang="T12">
                <a:pos x="T0" y="T1"/>
              </a:cxn>
              <a:cxn ang="T13">
                <a:pos x="T2" y="T3"/>
              </a:cxn>
              <a:cxn ang="T14">
                <a:pos x="T4" y="T5"/>
              </a:cxn>
              <a:cxn ang="T15">
                <a:pos x="T6" y="T7"/>
              </a:cxn>
              <a:cxn ang="T16">
                <a:pos x="T8" y="T9"/>
              </a:cxn>
              <a:cxn ang="T17">
                <a:pos x="T10" y="T11"/>
              </a:cxn>
            </a:cxnLst>
            <a:rect l="T18" t="T19" r="T20" b="T21"/>
            <a:pathLst>
              <a:path w="238" h="9">
                <a:moveTo>
                  <a:pt x="238" y="4"/>
                </a:moveTo>
                <a:lnTo>
                  <a:pt x="238" y="0"/>
                </a:lnTo>
                <a:lnTo>
                  <a:pt x="0" y="0"/>
                </a:lnTo>
                <a:lnTo>
                  <a:pt x="0" y="9"/>
                </a:lnTo>
                <a:lnTo>
                  <a:pt x="238" y="9"/>
                </a:lnTo>
                <a:lnTo>
                  <a:pt x="238" y="4"/>
                </a:lnTo>
                <a:close/>
              </a:path>
            </a:pathLst>
          </a:custGeom>
          <a:solidFill>
            <a:schemeClr val="tx1"/>
          </a:solidFill>
          <a:ln w="9525">
            <a:solidFill>
              <a:schemeClr val="tx1"/>
            </a:solidFill>
            <a:round/>
            <a:headEnd/>
            <a:tailEnd/>
          </a:ln>
        </p:spPr>
        <p:txBody>
          <a:bodyPr/>
          <a:lstStyle/>
          <a:p>
            <a:endParaRPr lang="en-US"/>
          </a:p>
        </p:txBody>
      </p:sp>
      <p:sp>
        <p:nvSpPr>
          <p:cNvPr id="31863" name="Freeform 119"/>
          <p:cNvSpPr>
            <a:spLocks/>
          </p:cNvSpPr>
          <p:nvPr/>
        </p:nvSpPr>
        <p:spPr bwMode="auto">
          <a:xfrm>
            <a:off x="2387600" y="5148263"/>
            <a:ext cx="63500" cy="47625"/>
          </a:xfrm>
          <a:custGeom>
            <a:avLst/>
            <a:gdLst>
              <a:gd name="T0" fmla="*/ 40 w 40"/>
              <a:gd name="T1" fmla="*/ 30 h 30"/>
              <a:gd name="T2" fmla="*/ 40 w 40"/>
              <a:gd name="T3" fmla="*/ 22 h 30"/>
              <a:gd name="T4" fmla="*/ 6 w 40"/>
              <a:gd name="T5" fmla="*/ 0 h 30"/>
              <a:gd name="T6" fmla="*/ 0 w 40"/>
              <a:gd name="T7" fmla="*/ 8 h 30"/>
              <a:gd name="T8" fmla="*/ 35 w 40"/>
              <a:gd name="T9" fmla="*/ 30 h 30"/>
              <a:gd name="T10" fmla="*/ 35 w 40"/>
              <a:gd name="T11" fmla="*/ 22 h 30"/>
              <a:gd name="T12" fmla="*/ 40 w 40"/>
              <a:gd name="T13" fmla="*/ 30 h 30"/>
              <a:gd name="T14" fmla="*/ 0 60000 65536"/>
              <a:gd name="T15" fmla="*/ 0 60000 65536"/>
              <a:gd name="T16" fmla="*/ 0 60000 65536"/>
              <a:gd name="T17" fmla="*/ 0 60000 65536"/>
              <a:gd name="T18" fmla="*/ 0 60000 65536"/>
              <a:gd name="T19" fmla="*/ 0 60000 65536"/>
              <a:gd name="T20" fmla="*/ 0 60000 65536"/>
              <a:gd name="T21" fmla="*/ 0 w 40"/>
              <a:gd name="T22" fmla="*/ 0 h 30"/>
              <a:gd name="T23" fmla="*/ 40 w 4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0">
                <a:moveTo>
                  <a:pt x="40" y="30"/>
                </a:moveTo>
                <a:lnTo>
                  <a:pt x="40" y="22"/>
                </a:lnTo>
                <a:lnTo>
                  <a:pt x="6" y="0"/>
                </a:lnTo>
                <a:lnTo>
                  <a:pt x="0" y="8"/>
                </a:lnTo>
                <a:lnTo>
                  <a:pt x="35" y="30"/>
                </a:lnTo>
                <a:lnTo>
                  <a:pt x="35" y="22"/>
                </a:lnTo>
                <a:lnTo>
                  <a:pt x="40" y="30"/>
                </a:lnTo>
                <a:close/>
              </a:path>
            </a:pathLst>
          </a:custGeom>
          <a:solidFill>
            <a:schemeClr val="tx1"/>
          </a:solidFill>
          <a:ln w="9525">
            <a:solidFill>
              <a:schemeClr val="tx1"/>
            </a:solidFill>
            <a:round/>
            <a:headEnd/>
            <a:tailEnd/>
          </a:ln>
        </p:spPr>
        <p:txBody>
          <a:bodyPr/>
          <a:lstStyle/>
          <a:p>
            <a:endParaRPr lang="en-US"/>
          </a:p>
        </p:txBody>
      </p:sp>
      <p:sp>
        <p:nvSpPr>
          <p:cNvPr id="31864" name="Freeform 120"/>
          <p:cNvSpPr>
            <a:spLocks/>
          </p:cNvSpPr>
          <p:nvPr/>
        </p:nvSpPr>
        <p:spPr bwMode="auto">
          <a:xfrm>
            <a:off x="2447925" y="5183188"/>
            <a:ext cx="3175" cy="12700"/>
          </a:xfrm>
          <a:custGeom>
            <a:avLst/>
            <a:gdLst>
              <a:gd name="T0" fmla="*/ 2 w 2"/>
              <a:gd name="T1" fmla="*/ 8 h 8"/>
              <a:gd name="T2" fmla="*/ 0 w 2"/>
              <a:gd name="T3" fmla="*/ 3 h 8"/>
              <a:gd name="T4" fmla="*/ 2 w 2"/>
              <a:gd name="T5" fmla="*/ 0 h 8"/>
              <a:gd name="T6" fmla="*/ 2 w 2"/>
              <a:gd name="T7" fmla="*/ 8 h 8"/>
              <a:gd name="T8" fmla="*/ 0 60000 65536"/>
              <a:gd name="T9" fmla="*/ 0 60000 65536"/>
              <a:gd name="T10" fmla="*/ 0 60000 65536"/>
              <a:gd name="T11" fmla="*/ 0 60000 65536"/>
              <a:gd name="T12" fmla="*/ 0 w 2"/>
              <a:gd name="T13" fmla="*/ 0 h 8"/>
              <a:gd name="T14" fmla="*/ 2 w 2"/>
              <a:gd name="T15" fmla="*/ 8 h 8"/>
            </a:gdLst>
            <a:ahLst/>
            <a:cxnLst>
              <a:cxn ang="T8">
                <a:pos x="T0" y="T1"/>
              </a:cxn>
              <a:cxn ang="T9">
                <a:pos x="T2" y="T3"/>
              </a:cxn>
              <a:cxn ang="T10">
                <a:pos x="T4" y="T5"/>
              </a:cxn>
              <a:cxn ang="T11">
                <a:pos x="T6" y="T7"/>
              </a:cxn>
            </a:cxnLst>
            <a:rect l="T12" t="T13" r="T14" b="T15"/>
            <a:pathLst>
              <a:path w="2" h="8">
                <a:moveTo>
                  <a:pt x="2" y="8"/>
                </a:moveTo>
                <a:lnTo>
                  <a:pt x="0" y="3"/>
                </a:lnTo>
                <a:lnTo>
                  <a:pt x="2" y="0"/>
                </a:lnTo>
                <a:lnTo>
                  <a:pt x="2" y="8"/>
                </a:lnTo>
                <a:close/>
              </a:path>
            </a:pathLst>
          </a:custGeom>
          <a:solidFill>
            <a:schemeClr val="tx1"/>
          </a:solidFill>
          <a:ln w="9525">
            <a:solidFill>
              <a:schemeClr val="tx1"/>
            </a:solidFill>
            <a:round/>
            <a:headEnd/>
            <a:tailEnd/>
          </a:ln>
        </p:spPr>
        <p:txBody>
          <a:bodyPr/>
          <a:lstStyle/>
          <a:p>
            <a:endParaRPr lang="en-US"/>
          </a:p>
        </p:txBody>
      </p:sp>
      <p:sp>
        <p:nvSpPr>
          <p:cNvPr id="31865" name="Freeform 121"/>
          <p:cNvSpPr>
            <a:spLocks/>
          </p:cNvSpPr>
          <p:nvPr/>
        </p:nvSpPr>
        <p:spPr bwMode="auto">
          <a:xfrm>
            <a:off x="2387600" y="5183188"/>
            <a:ext cx="63500" cy="47625"/>
          </a:xfrm>
          <a:custGeom>
            <a:avLst/>
            <a:gdLst>
              <a:gd name="T0" fmla="*/ 3 w 40"/>
              <a:gd name="T1" fmla="*/ 27 h 30"/>
              <a:gd name="T2" fmla="*/ 6 w 40"/>
              <a:gd name="T3" fmla="*/ 30 h 30"/>
              <a:gd name="T4" fmla="*/ 40 w 40"/>
              <a:gd name="T5" fmla="*/ 8 h 30"/>
              <a:gd name="T6" fmla="*/ 35 w 40"/>
              <a:gd name="T7" fmla="*/ 0 h 30"/>
              <a:gd name="T8" fmla="*/ 0 w 40"/>
              <a:gd name="T9" fmla="*/ 23 h 30"/>
              <a:gd name="T10" fmla="*/ 3 w 40"/>
              <a:gd name="T11" fmla="*/ 27 h 30"/>
              <a:gd name="T12" fmla="*/ 0 60000 65536"/>
              <a:gd name="T13" fmla="*/ 0 60000 65536"/>
              <a:gd name="T14" fmla="*/ 0 60000 65536"/>
              <a:gd name="T15" fmla="*/ 0 60000 65536"/>
              <a:gd name="T16" fmla="*/ 0 60000 65536"/>
              <a:gd name="T17" fmla="*/ 0 60000 65536"/>
              <a:gd name="T18" fmla="*/ 0 w 40"/>
              <a:gd name="T19" fmla="*/ 0 h 30"/>
              <a:gd name="T20" fmla="*/ 40 w 4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0" h="30">
                <a:moveTo>
                  <a:pt x="3" y="27"/>
                </a:moveTo>
                <a:lnTo>
                  <a:pt x="6" y="30"/>
                </a:lnTo>
                <a:lnTo>
                  <a:pt x="40" y="8"/>
                </a:lnTo>
                <a:lnTo>
                  <a:pt x="35" y="0"/>
                </a:lnTo>
                <a:lnTo>
                  <a:pt x="0" y="23"/>
                </a:lnTo>
                <a:lnTo>
                  <a:pt x="3" y="27"/>
                </a:lnTo>
                <a:close/>
              </a:path>
            </a:pathLst>
          </a:custGeom>
          <a:solidFill>
            <a:schemeClr val="tx1"/>
          </a:solidFill>
          <a:ln w="9525">
            <a:solidFill>
              <a:schemeClr val="tx1"/>
            </a:solidFill>
            <a:round/>
            <a:headEnd/>
            <a:tailEnd/>
          </a:ln>
        </p:spPr>
        <p:txBody>
          <a:bodyPr/>
          <a:lstStyle/>
          <a:p>
            <a:endParaRPr lang="en-US"/>
          </a:p>
        </p:txBody>
      </p:sp>
      <p:sp>
        <p:nvSpPr>
          <p:cNvPr id="31866" name="Rectangle 122"/>
          <p:cNvSpPr>
            <a:spLocks noChangeArrowheads="1"/>
          </p:cNvSpPr>
          <p:nvPr/>
        </p:nvSpPr>
        <p:spPr bwMode="auto">
          <a:xfrm>
            <a:off x="2732088" y="5097463"/>
            <a:ext cx="271462" cy="14287"/>
          </a:xfrm>
          <a:prstGeom prst="rect">
            <a:avLst/>
          </a:prstGeom>
          <a:solidFill>
            <a:schemeClr val="tx1"/>
          </a:solidFill>
          <a:ln w="9525">
            <a:solidFill>
              <a:schemeClr val="tx1"/>
            </a:solidFill>
            <a:miter lim="800000"/>
            <a:headEnd/>
            <a:tailEnd/>
          </a:ln>
        </p:spPr>
        <p:txBody>
          <a:bodyPr/>
          <a:lstStyle/>
          <a:p>
            <a:endParaRPr lang="en-US"/>
          </a:p>
        </p:txBody>
      </p:sp>
      <p:sp>
        <p:nvSpPr>
          <p:cNvPr id="31867" name="Freeform 123"/>
          <p:cNvSpPr>
            <a:spLocks/>
          </p:cNvSpPr>
          <p:nvPr/>
        </p:nvSpPr>
        <p:spPr bwMode="auto">
          <a:xfrm>
            <a:off x="3003550" y="5021263"/>
            <a:ext cx="69850" cy="90487"/>
          </a:xfrm>
          <a:custGeom>
            <a:avLst/>
            <a:gdLst>
              <a:gd name="T0" fmla="*/ 35 w 44"/>
              <a:gd name="T1" fmla="*/ 3 h 57"/>
              <a:gd name="T2" fmla="*/ 35 w 44"/>
              <a:gd name="T3" fmla="*/ 8 h 57"/>
              <a:gd name="T4" fmla="*/ 33 w 44"/>
              <a:gd name="T5" fmla="*/ 12 h 57"/>
              <a:gd name="T6" fmla="*/ 33 w 44"/>
              <a:gd name="T7" fmla="*/ 17 h 57"/>
              <a:gd name="T8" fmla="*/ 32 w 44"/>
              <a:gd name="T9" fmla="*/ 21 h 57"/>
              <a:gd name="T10" fmla="*/ 29 w 44"/>
              <a:gd name="T11" fmla="*/ 25 h 57"/>
              <a:gd name="T12" fmla="*/ 28 w 44"/>
              <a:gd name="T13" fmla="*/ 28 h 57"/>
              <a:gd name="T14" fmla="*/ 26 w 44"/>
              <a:gd name="T15" fmla="*/ 33 h 57"/>
              <a:gd name="T16" fmla="*/ 23 w 44"/>
              <a:gd name="T17" fmla="*/ 36 h 57"/>
              <a:gd name="T18" fmla="*/ 20 w 44"/>
              <a:gd name="T19" fmla="*/ 39 h 57"/>
              <a:gd name="T20" fmla="*/ 17 w 44"/>
              <a:gd name="T21" fmla="*/ 40 h 57"/>
              <a:gd name="T22" fmla="*/ 14 w 44"/>
              <a:gd name="T23" fmla="*/ 43 h 57"/>
              <a:gd name="T24" fmla="*/ 11 w 44"/>
              <a:gd name="T25" fmla="*/ 45 h 57"/>
              <a:gd name="T26" fmla="*/ 8 w 44"/>
              <a:gd name="T27" fmla="*/ 46 h 57"/>
              <a:gd name="T28" fmla="*/ 5 w 44"/>
              <a:gd name="T29" fmla="*/ 46 h 57"/>
              <a:gd name="T30" fmla="*/ 1 w 44"/>
              <a:gd name="T31" fmla="*/ 48 h 57"/>
              <a:gd name="T32" fmla="*/ 0 w 44"/>
              <a:gd name="T33" fmla="*/ 57 h 57"/>
              <a:gd name="T34" fmla="*/ 4 w 44"/>
              <a:gd name="T35" fmla="*/ 57 h 57"/>
              <a:gd name="T36" fmla="*/ 8 w 44"/>
              <a:gd name="T37" fmla="*/ 55 h 57"/>
              <a:gd name="T38" fmla="*/ 13 w 44"/>
              <a:gd name="T39" fmla="*/ 54 h 57"/>
              <a:gd name="T40" fmla="*/ 17 w 44"/>
              <a:gd name="T41" fmla="*/ 52 h 57"/>
              <a:gd name="T42" fmla="*/ 22 w 44"/>
              <a:gd name="T43" fmla="*/ 49 h 57"/>
              <a:gd name="T44" fmla="*/ 25 w 44"/>
              <a:gd name="T45" fmla="*/ 46 h 57"/>
              <a:gd name="T46" fmla="*/ 28 w 44"/>
              <a:gd name="T47" fmla="*/ 43 h 57"/>
              <a:gd name="T48" fmla="*/ 30 w 44"/>
              <a:gd name="T49" fmla="*/ 39 h 57"/>
              <a:gd name="T50" fmla="*/ 33 w 44"/>
              <a:gd name="T51" fmla="*/ 36 h 57"/>
              <a:gd name="T52" fmla="*/ 36 w 44"/>
              <a:gd name="T53" fmla="*/ 31 h 57"/>
              <a:gd name="T54" fmla="*/ 39 w 44"/>
              <a:gd name="T55" fmla="*/ 27 h 57"/>
              <a:gd name="T56" fmla="*/ 41 w 44"/>
              <a:gd name="T57" fmla="*/ 23 h 57"/>
              <a:gd name="T58" fmla="*/ 42 w 44"/>
              <a:gd name="T59" fmla="*/ 17 h 57"/>
              <a:gd name="T60" fmla="*/ 44 w 44"/>
              <a:gd name="T61" fmla="*/ 12 h 57"/>
              <a:gd name="T62" fmla="*/ 44 w 44"/>
              <a:gd name="T63" fmla="*/ 6 h 57"/>
              <a:gd name="T64" fmla="*/ 44 w 44"/>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35" y="0"/>
                </a:moveTo>
                <a:lnTo>
                  <a:pt x="35" y="3"/>
                </a:lnTo>
                <a:lnTo>
                  <a:pt x="35" y="6"/>
                </a:lnTo>
                <a:lnTo>
                  <a:pt x="35" y="8"/>
                </a:lnTo>
                <a:lnTo>
                  <a:pt x="35" y="11"/>
                </a:lnTo>
                <a:lnTo>
                  <a:pt x="33" y="12"/>
                </a:lnTo>
                <a:lnTo>
                  <a:pt x="33" y="15"/>
                </a:lnTo>
                <a:lnTo>
                  <a:pt x="33" y="17"/>
                </a:lnTo>
                <a:lnTo>
                  <a:pt x="32" y="20"/>
                </a:lnTo>
                <a:lnTo>
                  <a:pt x="32" y="21"/>
                </a:lnTo>
                <a:lnTo>
                  <a:pt x="30" y="24"/>
                </a:lnTo>
                <a:lnTo>
                  <a:pt x="29" y="25"/>
                </a:lnTo>
                <a:lnTo>
                  <a:pt x="29" y="27"/>
                </a:lnTo>
                <a:lnTo>
                  <a:pt x="28" y="28"/>
                </a:lnTo>
                <a:lnTo>
                  <a:pt x="26" y="31"/>
                </a:lnTo>
                <a:lnTo>
                  <a:pt x="26" y="33"/>
                </a:lnTo>
                <a:lnTo>
                  <a:pt x="25" y="34"/>
                </a:lnTo>
                <a:lnTo>
                  <a:pt x="23" y="36"/>
                </a:lnTo>
                <a:lnTo>
                  <a:pt x="22" y="37"/>
                </a:lnTo>
                <a:lnTo>
                  <a:pt x="20" y="39"/>
                </a:lnTo>
                <a:lnTo>
                  <a:pt x="19" y="40"/>
                </a:lnTo>
                <a:lnTo>
                  <a:pt x="17" y="40"/>
                </a:lnTo>
                <a:lnTo>
                  <a:pt x="16" y="42"/>
                </a:lnTo>
                <a:lnTo>
                  <a:pt x="14" y="43"/>
                </a:lnTo>
                <a:lnTo>
                  <a:pt x="13" y="43"/>
                </a:lnTo>
                <a:lnTo>
                  <a:pt x="11" y="45"/>
                </a:lnTo>
                <a:lnTo>
                  <a:pt x="10" y="45"/>
                </a:lnTo>
                <a:lnTo>
                  <a:pt x="8" y="46"/>
                </a:lnTo>
                <a:lnTo>
                  <a:pt x="7" y="46"/>
                </a:lnTo>
                <a:lnTo>
                  <a:pt x="5" y="46"/>
                </a:lnTo>
                <a:lnTo>
                  <a:pt x="3" y="48"/>
                </a:lnTo>
                <a:lnTo>
                  <a:pt x="1" y="48"/>
                </a:lnTo>
                <a:lnTo>
                  <a:pt x="0" y="48"/>
                </a:lnTo>
                <a:lnTo>
                  <a:pt x="0" y="57"/>
                </a:lnTo>
                <a:lnTo>
                  <a:pt x="3" y="57"/>
                </a:lnTo>
                <a:lnTo>
                  <a:pt x="4" y="57"/>
                </a:lnTo>
                <a:lnTo>
                  <a:pt x="7" y="55"/>
                </a:lnTo>
                <a:lnTo>
                  <a:pt x="8" y="55"/>
                </a:lnTo>
                <a:lnTo>
                  <a:pt x="11" y="55"/>
                </a:lnTo>
                <a:lnTo>
                  <a:pt x="13" y="54"/>
                </a:lnTo>
                <a:lnTo>
                  <a:pt x="16" y="52"/>
                </a:lnTo>
                <a:lnTo>
                  <a:pt x="17" y="52"/>
                </a:lnTo>
                <a:lnTo>
                  <a:pt x="19" y="51"/>
                </a:lnTo>
                <a:lnTo>
                  <a:pt x="22" y="49"/>
                </a:lnTo>
                <a:lnTo>
                  <a:pt x="23" y="48"/>
                </a:lnTo>
                <a:lnTo>
                  <a:pt x="25" y="46"/>
                </a:lnTo>
                <a:lnTo>
                  <a:pt x="26" y="45"/>
                </a:lnTo>
                <a:lnTo>
                  <a:pt x="28" y="43"/>
                </a:lnTo>
                <a:lnTo>
                  <a:pt x="29" y="42"/>
                </a:lnTo>
                <a:lnTo>
                  <a:pt x="30" y="39"/>
                </a:lnTo>
                <a:lnTo>
                  <a:pt x="32" y="37"/>
                </a:lnTo>
                <a:lnTo>
                  <a:pt x="33" y="36"/>
                </a:lnTo>
                <a:lnTo>
                  <a:pt x="35" y="33"/>
                </a:lnTo>
                <a:lnTo>
                  <a:pt x="36" y="31"/>
                </a:lnTo>
                <a:lnTo>
                  <a:pt x="38" y="28"/>
                </a:lnTo>
                <a:lnTo>
                  <a:pt x="39" y="27"/>
                </a:lnTo>
                <a:lnTo>
                  <a:pt x="39" y="24"/>
                </a:lnTo>
                <a:lnTo>
                  <a:pt x="41" y="23"/>
                </a:lnTo>
                <a:lnTo>
                  <a:pt x="41" y="20"/>
                </a:lnTo>
                <a:lnTo>
                  <a:pt x="42" y="17"/>
                </a:lnTo>
                <a:lnTo>
                  <a:pt x="42" y="14"/>
                </a:lnTo>
                <a:lnTo>
                  <a:pt x="44" y="12"/>
                </a:lnTo>
                <a:lnTo>
                  <a:pt x="44" y="9"/>
                </a:lnTo>
                <a:lnTo>
                  <a:pt x="44" y="6"/>
                </a:lnTo>
                <a:lnTo>
                  <a:pt x="44" y="3"/>
                </a:lnTo>
                <a:lnTo>
                  <a:pt x="44" y="0"/>
                </a:lnTo>
                <a:lnTo>
                  <a:pt x="35" y="0"/>
                </a:lnTo>
                <a:close/>
              </a:path>
            </a:pathLst>
          </a:custGeom>
          <a:solidFill>
            <a:schemeClr val="tx1"/>
          </a:solidFill>
          <a:ln w="9525">
            <a:solidFill>
              <a:schemeClr val="tx1"/>
            </a:solidFill>
            <a:round/>
            <a:headEnd/>
            <a:tailEnd/>
          </a:ln>
        </p:spPr>
        <p:txBody>
          <a:bodyPr/>
          <a:lstStyle/>
          <a:p>
            <a:endParaRPr lang="en-US"/>
          </a:p>
        </p:txBody>
      </p:sp>
      <p:sp>
        <p:nvSpPr>
          <p:cNvPr id="31868" name="Freeform 124"/>
          <p:cNvSpPr>
            <a:spLocks/>
          </p:cNvSpPr>
          <p:nvPr/>
        </p:nvSpPr>
        <p:spPr bwMode="auto">
          <a:xfrm>
            <a:off x="3033713" y="4946650"/>
            <a:ext cx="39687" cy="74613"/>
          </a:xfrm>
          <a:custGeom>
            <a:avLst/>
            <a:gdLst>
              <a:gd name="T0" fmla="*/ 0 w 25"/>
              <a:gd name="T1" fmla="*/ 7 h 47"/>
              <a:gd name="T2" fmla="*/ 1 w 25"/>
              <a:gd name="T3" fmla="*/ 10 h 47"/>
              <a:gd name="T4" fmla="*/ 4 w 25"/>
              <a:gd name="T5" fmla="*/ 12 h 47"/>
              <a:gd name="T6" fmla="*/ 6 w 25"/>
              <a:gd name="T7" fmla="*/ 13 h 47"/>
              <a:gd name="T8" fmla="*/ 7 w 25"/>
              <a:gd name="T9" fmla="*/ 16 h 47"/>
              <a:gd name="T10" fmla="*/ 9 w 25"/>
              <a:gd name="T11" fmla="*/ 19 h 47"/>
              <a:gd name="T12" fmla="*/ 10 w 25"/>
              <a:gd name="T13" fmla="*/ 22 h 47"/>
              <a:gd name="T14" fmla="*/ 11 w 25"/>
              <a:gd name="T15" fmla="*/ 25 h 47"/>
              <a:gd name="T16" fmla="*/ 13 w 25"/>
              <a:gd name="T17" fmla="*/ 28 h 47"/>
              <a:gd name="T18" fmla="*/ 13 w 25"/>
              <a:gd name="T19" fmla="*/ 31 h 47"/>
              <a:gd name="T20" fmla="*/ 14 w 25"/>
              <a:gd name="T21" fmla="*/ 34 h 47"/>
              <a:gd name="T22" fmla="*/ 16 w 25"/>
              <a:gd name="T23" fmla="*/ 37 h 47"/>
              <a:gd name="T24" fmla="*/ 16 w 25"/>
              <a:gd name="T25" fmla="*/ 40 h 47"/>
              <a:gd name="T26" fmla="*/ 16 w 25"/>
              <a:gd name="T27" fmla="*/ 43 h 47"/>
              <a:gd name="T28" fmla="*/ 16 w 25"/>
              <a:gd name="T29" fmla="*/ 46 h 47"/>
              <a:gd name="T30" fmla="*/ 25 w 25"/>
              <a:gd name="T31" fmla="*/ 47 h 47"/>
              <a:gd name="T32" fmla="*/ 25 w 25"/>
              <a:gd name="T33" fmla="*/ 44 h 47"/>
              <a:gd name="T34" fmla="*/ 25 w 25"/>
              <a:gd name="T35" fmla="*/ 41 h 47"/>
              <a:gd name="T36" fmla="*/ 25 w 25"/>
              <a:gd name="T37" fmla="*/ 37 h 47"/>
              <a:gd name="T38" fmla="*/ 23 w 25"/>
              <a:gd name="T39" fmla="*/ 34 h 47"/>
              <a:gd name="T40" fmla="*/ 23 w 25"/>
              <a:gd name="T41" fmla="*/ 31 h 47"/>
              <a:gd name="T42" fmla="*/ 22 w 25"/>
              <a:gd name="T43" fmla="*/ 28 h 47"/>
              <a:gd name="T44" fmla="*/ 20 w 25"/>
              <a:gd name="T45" fmla="*/ 25 h 47"/>
              <a:gd name="T46" fmla="*/ 20 w 25"/>
              <a:gd name="T47" fmla="*/ 22 h 47"/>
              <a:gd name="T48" fmla="*/ 19 w 25"/>
              <a:gd name="T49" fmla="*/ 19 h 47"/>
              <a:gd name="T50" fmla="*/ 17 w 25"/>
              <a:gd name="T51" fmla="*/ 16 h 47"/>
              <a:gd name="T52" fmla="*/ 16 w 25"/>
              <a:gd name="T53" fmla="*/ 13 h 47"/>
              <a:gd name="T54" fmla="*/ 14 w 25"/>
              <a:gd name="T55" fmla="*/ 10 h 47"/>
              <a:gd name="T56" fmla="*/ 11 w 25"/>
              <a:gd name="T57" fmla="*/ 9 h 47"/>
              <a:gd name="T58" fmla="*/ 10 w 25"/>
              <a:gd name="T59" fmla="*/ 6 h 47"/>
              <a:gd name="T60" fmla="*/ 9 w 25"/>
              <a:gd name="T61" fmla="*/ 3 h 47"/>
              <a:gd name="T62" fmla="*/ 6 w 25"/>
              <a:gd name="T63" fmla="*/ 1 h 47"/>
              <a:gd name="T64" fmla="*/ 6 w 25"/>
              <a:gd name="T65" fmla="*/ 1 h 47"/>
              <a:gd name="T66" fmla="*/ 1 w 25"/>
              <a:gd name="T67" fmla="*/ 9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47"/>
              <a:gd name="T104" fmla="*/ 25 w 25"/>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47">
                <a:moveTo>
                  <a:pt x="1" y="9"/>
                </a:moveTo>
                <a:lnTo>
                  <a:pt x="0" y="7"/>
                </a:lnTo>
                <a:lnTo>
                  <a:pt x="1" y="9"/>
                </a:lnTo>
                <a:lnTo>
                  <a:pt x="1" y="10"/>
                </a:lnTo>
                <a:lnTo>
                  <a:pt x="3" y="10"/>
                </a:lnTo>
                <a:lnTo>
                  <a:pt x="4" y="12"/>
                </a:lnTo>
                <a:lnTo>
                  <a:pt x="4" y="13"/>
                </a:lnTo>
                <a:lnTo>
                  <a:pt x="6" y="13"/>
                </a:lnTo>
                <a:lnTo>
                  <a:pt x="6" y="15"/>
                </a:lnTo>
                <a:lnTo>
                  <a:pt x="7" y="16"/>
                </a:lnTo>
                <a:lnTo>
                  <a:pt x="9" y="18"/>
                </a:lnTo>
                <a:lnTo>
                  <a:pt x="9" y="19"/>
                </a:lnTo>
                <a:lnTo>
                  <a:pt x="10" y="21"/>
                </a:lnTo>
                <a:lnTo>
                  <a:pt x="10" y="22"/>
                </a:lnTo>
                <a:lnTo>
                  <a:pt x="11" y="24"/>
                </a:lnTo>
                <a:lnTo>
                  <a:pt x="11" y="25"/>
                </a:lnTo>
                <a:lnTo>
                  <a:pt x="11" y="27"/>
                </a:lnTo>
                <a:lnTo>
                  <a:pt x="13" y="28"/>
                </a:lnTo>
                <a:lnTo>
                  <a:pt x="13" y="30"/>
                </a:lnTo>
                <a:lnTo>
                  <a:pt x="13" y="31"/>
                </a:lnTo>
                <a:lnTo>
                  <a:pt x="14" y="32"/>
                </a:lnTo>
                <a:lnTo>
                  <a:pt x="14" y="34"/>
                </a:lnTo>
                <a:lnTo>
                  <a:pt x="14" y="35"/>
                </a:lnTo>
                <a:lnTo>
                  <a:pt x="16" y="37"/>
                </a:lnTo>
                <a:lnTo>
                  <a:pt x="16" y="38"/>
                </a:lnTo>
                <a:lnTo>
                  <a:pt x="16" y="40"/>
                </a:lnTo>
                <a:lnTo>
                  <a:pt x="16" y="41"/>
                </a:lnTo>
                <a:lnTo>
                  <a:pt x="16" y="43"/>
                </a:lnTo>
                <a:lnTo>
                  <a:pt x="16" y="44"/>
                </a:lnTo>
                <a:lnTo>
                  <a:pt x="16" y="46"/>
                </a:lnTo>
                <a:lnTo>
                  <a:pt x="16" y="47"/>
                </a:lnTo>
                <a:lnTo>
                  <a:pt x="25" y="47"/>
                </a:lnTo>
                <a:lnTo>
                  <a:pt x="25" y="46"/>
                </a:lnTo>
                <a:lnTo>
                  <a:pt x="25" y="44"/>
                </a:lnTo>
                <a:lnTo>
                  <a:pt x="25" y="43"/>
                </a:lnTo>
                <a:lnTo>
                  <a:pt x="25" y="41"/>
                </a:lnTo>
                <a:lnTo>
                  <a:pt x="25" y="40"/>
                </a:lnTo>
                <a:lnTo>
                  <a:pt x="25" y="37"/>
                </a:lnTo>
                <a:lnTo>
                  <a:pt x="23" y="35"/>
                </a:lnTo>
                <a:lnTo>
                  <a:pt x="23" y="34"/>
                </a:lnTo>
                <a:lnTo>
                  <a:pt x="23" y="32"/>
                </a:lnTo>
                <a:lnTo>
                  <a:pt x="23" y="31"/>
                </a:lnTo>
                <a:lnTo>
                  <a:pt x="22" y="30"/>
                </a:lnTo>
                <a:lnTo>
                  <a:pt x="22" y="28"/>
                </a:lnTo>
                <a:lnTo>
                  <a:pt x="22" y="27"/>
                </a:lnTo>
                <a:lnTo>
                  <a:pt x="20" y="25"/>
                </a:lnTo>
                <a:lnTo>
                  <a:pt x="20" y="24"/>
                </a:lnTo>
                <a:lnTo>
                  <a:pt x="20" y="22"/>
                </a:lnTo>
                <a:lnTo>
                  <a:pt x="19" y="21"/>
                </a:lnTo>
                <a:lnTo>
                  <a:pt x="19" y="19"/>
                </a:lnTo>
                <a:lnTo>
                  <a:pt x="17" y="18"/>
                </a:lnTo>
                <a:lnTo>
                  <a:pt x="17" y="16"/>
                </a:lnTo>
                <a:lnTo>
                  <a:pt x="16" y="15"/>
                </a:lnTo>
                <a:lnTo>
                  <a:pt x="16" y="13"/>
                </a:lnTo>
                <a:lnTo>
                  <a:pt x="14" y="12"/>
                </a:lnTo>
                <a:lnTo>
                  <a:pt x="14" y="10"/>
                </a:lnTo>
                <a:lnTo>
                  <a:pt x="13" y="9"/>
                </a:lnTo>
                <a:lnTo>
                  <a:pt x="11" y="9"/>
                </a:lnTo>
                <a:lnTo>
                  <a:pt x="11" y="7"/>
                </a:lnTo>
                <a:lnTo>
                  <a:pt x="10" y="6"/>
                </a:lnTo>
                <a:lnTo>
                  <a:pt x="9" y="4"/>
                </a:lnTo>
                <a:lnTo>
                  <a:pt x="9" y="3"/>
                </a:lnTo>
                <a:lnTo>
                  <a:pt x="7" y="3"/>
                </a:lnTo>
                <a:lnTo>
                  <a:pt x="6" y="1"/>
                </a:lnTo>
                <a:lnTo>
                  <a:pt x="4" y="0"/>
                </a:lnTo>
                <a:lnTo>
                  <a:pt x="6" y="1"/>
                </a:lnTo>
                <a:lnTo>
                  <a:pt x="4" y="0"/>
                </a:lnTo>
                <a:lnTo>
                  <a:pt x="1" y="9"/>
                </a:lnTo>
                <a:close/>
              </a:path>
            </a:pathLst>
          </a:custGeom>
          <a:solidFill>
            <a:schemeClr val="tx1"/>
          </a:solidFill>
          <a:ln w="9525">
            <a:solidFill>
              <a:schemeClr val="tx1"/>
            </a:solidFill>
            <a:round/>
            <a:headEnd/>
            <a:tailEnd/>
          </a:ln>
        </p:spPr>
        <p:txBody>
          <a:bodyPr/>
          <a:lstStyle/>
          <a:p>
            <a:endParaRPr lang="en-US"/>
          </a:p>
        </p:txBody>
      </p:sp>
      <p:sp>
        <p:nvSpPr>
          <p:cNvPr id="31869" name="Freeform 125"/>
          <p:cNvSpPr>
            <a:spLocks/>
          </p:cNvSpPr>
          <p:nvPr/>
        </p:nvSpPr>
        <p:spPr bwMode="auto">
          <a:xfrm>
            <a:off x="2824163" y="4672013"/>
            <a:ext cx="215900" cy="288925"/>
          </a:xfrm>
          <a:custGeom>
            <a:avLst/>
            <a:gdLst>
              <a:gd name="T0" fmla="*/ 0 w 136"/>
              <a:gd name="T1" fmla="*/ 7 h 182"/>
              <a:gd name="T2" fmla="*/ 1 w 136"/>
              <a:gd name="T3" fmla="*/ 20 h 182"/>
              <a:gd name="T4" fmla="*/ 4 w 136"/>
              <a:gd name="T5" fmla="*/ 35 h 182"/>
              <a:gd name="T6" fmla="*/ 7 w 136"/>
              <a:gd name="T7" fmla="*/ 49 h 182"/>
              <a:gd name="T8" fmla="*/ 11 w 136"/>
              <a:gd name="T9" fmla="*/ 63 h 182"/>
              <a:gd name="T10" fmla="*/ 17 w 136"/>
              <a:gd name="T11" fmla="*/ 77 h 182"/>
              <a:gd name="T12" fmla="*/ 25 w 136"/>
              <a:gd name="T13" fmla="*/ 89 h 182"/>
              <a:gd name="T14" fmla="*/ 32 w 136"/>
              <a:gd name="T15" fmla="*/ 102 h 182"/>
              <a:gd name="T16" fmla="*/ 41 w 136"/>
              <a:gd name="T17" fmla="*/ 114 h 182"/>
              <a:gd name="T18" fmla="*/ 51 w 136"/>
              <a:gd name="T19" fmla="*/ 126 h 182"/>
              <a:gd name="T20" fmla="*/ 61 w 136"/>
              <a:gd name="T21" fmla="*/ 136 h 182"/>
              <a:gd name="T22" fmla="*/ 73 w 136"/>
              <a:gd name="T23" fmla="*/ 146 h 182"/>
              <a:gd name="T24" fmla="*/ 85 w 136"/>
              <a:gd name="T25" fmla="*/ 155 h 182"/>
              <a:gd name="T26" fmla="*/ 98 w 136"/>
              <a:gd name="T27" fmla="*/ 164 h 182"/>
              <a:gd name="T28" fmla="*/ 111 w 136"/>
              <a:gd name="T29" fmla="*/ 171 h 182"/>
              <a:gd name="T30" fmla="*/ 126 w 136"/>
              <a:gd name="T31" fmla="*/ 179 h 182"/>
              <a:gd name="T32" fmla="*/ 136 w 136"/>
              <a:gd name="T33" fmla="*/ 173 h 182"/>
              <a:gd name="T34" fmla="*/ 123 w 136"/>
              <a:gd name="T35" fmla="*/ 167 h 182"/>
              <a:gd name="T36" fmla="*/ 108 w 136"/>
              <a:gd name="T37" fmla="*/ 160 h 182"/>
              <a:gd name="T38" fmla="*/ 96 w 136"/>
              <a:gd name="T39" fmla="*/ 152 h 182"/>
              <a:gd name="T40" fmla="*/ 83 w 136"/>
              <a:gd name="T41" fmla="*/ 143 h 182"/>
              <a:gd name="T42" fmla="*/ 73 w 136"/>
              <a:gd name="T43" fmla="*/ 134 h 182"/>
              <a:gd name="T44" fmla="*/ 63 w 136"/>
              <a:gd name="T45" fmla="*/ 124 h 182"/>
              <a:gd name="T46" fmla="*/ 52 w 136"/>
              <a:gd name="T47" fmla="*/ 114 h 182"/>
              <a:gd name="T48" fmla="*/ 44 w 136"/>
              <a:gd name="T49" fmla="*/ 102 h 182"/>
              <a:gd name="T50" fmla="*/ 36 w 136"/>
              <a:gd name="T51" fmla="*/ 90 h 182"/>
              <a:gd name="T52" fmla="*/ 29 w 136"/>
              <a:gd name="T53" fmla="*/ 78 h 182"/>
              <a:gd name="T54" fmla="*/ 23 w 136"/>
              <a:gd name="T55" fmla="*/ 66 h 182"/>
              <a:gd name="T56" fmla="*/ 17 w 136"/>
              <a:gd name="T57" fmla="*/ 53 h 182"/>
              <a:gd name="T58" fmla="*/ 14 w 136"/>
              <a:gd name="T59" fmla="*/ 40 h 182"/>
              <a:gd name="T60" fmla="*/ 11 w 136"/>
              <a:gd name="T61" fmla="*/ 26 h 182"/>
              <a:gd name="T62" fmla="*/ 10 w 136"/>
              <a:gd name="T63" fmla="*/ 13 h 182"/>
              <a:gd name="T64" fmla="*/ 8 w 136"/>
              <a:gd name="T65" fmla="*/ 0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2"/>
              <a:gd name="T101" fmla="*/ 136 w 136"/>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2">
                <a:moveTo>
                  <a:pt x="0" y="0"/>
                </a:moveTo>
                <a:lnTo>
                  <a:pt x="0" y="7"/>
                </a:lnTo>
                <a:lnTo>
                  <a:pt x="1" y="15"/>
                </a:lnTo>
                <a:lnTo>
                  <a:pt x="1" y="20"/>
                </a:lnTo>
                <a:lnTo>
                  <a:pt x="3" y="28"/>
                </a:lnTo>
                <a:lnTo>
                  <a:pt x="4" y="35"/>
                </a:lnTo>
                <a:lnTo>
                  <a:pt x="6" y="43"/>
                </a:lnTo>
                <a:lnTo>
                  <a:pt x="7" y="49"/>
                </a:lnTo>
                <a:lnTo>
                  <a:pt x="10" y="56"/>
                </a:lnTo>
                <a:lnTo>
                  <a:pt x="11" y="63"/>
                </a:lnTo>
                <a:lnTo>
                  <a:pt x="14" y="69"/>
                </a:lnTo>
                <a:lnTo>
                  <a:pt x="17" y="77"/>
                </a:lnTo>
                <a:lnTo>
                  <a:pt x="20" y="83"/>
                </a:lnTo>
                <a:lnTo>
                  <a:pt x="25" y="89"/>
                </a:lnTo>
                <a:lnTo>
                  <a:pt x="28" y="96"/>
                </a:lnTo>
                <a:lnTo>
                  <a:pt x="32" y="102"/>
                </a:lnTo>
                <a:lnTo>
                  <a:pt x="36" y="108"/>
                </a:lnTo>
                <a:lnTo>
                  <a:pt x="41" y="114"/>
                </a:lnTo>
                <a:lnTo>
                  <a:pt x="45" y="120"/>
                </a:lnTo>
                <a:lnTo>
                  <a:pt x="51" y="126"/>
                </a:lnTo>
                <a:lnTo>
                  <a:pt x="55" y="130"/>
                </a:lnTo>
                <a:lnTo>
                  <a:pt x="61" y="136"/>
                </a:lnTo>
                <a:lnTo>
                  <a:pt x="67" y="140"/>
                </a:lnTo>
                <a:lnTo>
                  <a:pt x="73" y="146"/>
                </a:lnTo>
                <a:lnTo>
                  <a:pt x="79" y="151"/>
                </a:lnTo>
                <a:lnTo>
                  <a:pt x="85" y="155"/>
                </a:lnTo>
                <a:lnTo>
                  <a:pt x="91" y="160"/>
                </a:lnTo>
                <a:lnTo>
                  <a:pt x="98" y="164"/>
                </a:lnTo>
                <a:lnTo>
                  <a:pt x="105" y="168"/>
                </a:lnTo>
                <a:lnTo>
                  <a:pt x="111" y="171"/>
                </a:lnTo>
                <a:lnTo>
                  <a:pt x="118" y="176"/>
                </a:lnTo>
                <a:lnTo>
                  <a:pt x="126" y="179"/>
                </a:lnTo>
                <a:lnTo>
                  <a:pt x="133" y="182"/>
                </a:lnTo>
                <a:lnTo>
                  <a:pt x="136" y="173"/>
                </a:lnTo>
                <a:lnTo>
                  <a:pt x="129" y="170"/>
                </a:lnTo>
                <a:lnTo>
                  <a:pt x="123" y="167"/>
                </a:lnTo>
                <a:lnTo>
                  <a:pt x="116" y="164"/>
                </a:lnTo>
                <a:lnTo>
                  <a:pt x="108" y="160"/>
                </a:lnTo>
                <a:lnTo>
                  <a:pt x="102" y="157"/>
                </a:lnTo>
                <a:lnTo>
                  <a:pt x="96" y="152"/>
                </a:lnTo>
                <a:lnTo>
                  <a:pt x="91" y="148"/>
                </a:lnTo>
                <a:lnTo>
                  <a:pt x="83" y="143"/>
                </a:lnTo>
                <a:lnTo>
                  <a:pt x="79" y="139"/>
                </a:lnTo>
                <a:lnTo>
                  <a:pt x="73" y="134"/>
                </a:lnTo>
                <a:lnTo>
                  <a:pt x="67" y="129"/>
                </a:lnTo>
                <a:lnTo>
                  <a:pt x="63" y="124"/>
                </a:lnTo>
                <a:lnTo>
                  <a:pt x="57" y="120"/>
                </a:lnTo>
                <a:lnTo>
                  <a:pt x="52" y="114"/>
                </a:lnTo>
                <a:lnTo>
                  <a:pt x="48" y="108"/>
                </a:lnTo>
                <a:lnTo>
                  <a:pt x="44" y="102"/>
                </a:lnTo>
                <a:lnTo>
                  <a:pt x="39" y="96"/>
                </a:lnTo>
                <a:lnTo>
                  <a:pt x="36" y="90"/>
                </a:lnTo>
                <a:lnTo>
                  <a:pt x="32" y="84"/>
                </a:lnTo>
                <a:lnTo>
                  <a:pt x="29" y="78"/>
                </a:lnTo>
                <a:lnTo>
                  <a:pt x="26" y="72"/>
                </a:lnTo>
                <a:lnTo>
                  <a:pt x="23" y="66"/>
                </a:lnTo>
                <a:lnTo>
                  <a:pt x="20" y="60"/>
                </a:lnTo>
                <a:lnTo>
                  <a:pt x="17" y="53"/>
                </a:lnTo>
                <a:lnTo>
                  <a:pt x="16" y="47"/>
                </a:lnTo>
                <a:lnTo>
                  <a:pt x="14" y="40"/>
                </a:lnTo>
                <a:lnTo>
                  <a:pt x="13" y="34"/>
                </a:lnTo>
                <a:lnTo>
                  <a:pt x="11" y="26"/>
                </a:lnTo>
                <a:lnTo>
                  <a:pt x="10" y="20"/>
                </a:lnTo>
                <a:lnTo>
                  <a:pt x="10" y="13"/>
                </a:lnTo>
                <a:lnTo>
                  <a:pt x="8" y="7"/>
                </a:lnTo>
                <a:lnTo>
                  <a:pt x="8" y="0"/>
                </a:lnTo>
                <a:lnTo>
                  <a:pt x="0" y="0"/>
                </a:lnTo>
                <a:close/>
              </a:path>
            </a:pathLst>
          </a:custGeom>
          <a:solidFill>
            <a:schemeClr val="tx1"/>
          </a:solidFill>
          <a:ln w="9525">
            <a:solidFill>
              <a:schemeClr val="tx1"/>
            </a:solidFill>
            <a:round/>
            <a:headEnd/>
            <a:tailEnd/>
          </a:ln>
        </p:spPr>
        <p:txBody>
          <a:bodyPr/>
          <a:lstStyle/>
          <a:p>
            <a:endParaRPr lang="en-US"/>
          </a:p>
        </p:txBody>
      </p:sp>
      <p:sp>
        <p:nvSpPr>
          <p:cNvPr id="31870" name="Freeform 126"/>
          <p:cNvSpPr>
            <a:spLocks/>
          </p:cNvSpPr>
          <p:nvPr/>
        </p:nvSpPr>
        <p:spPr bwMode="auto">
          <a:xfrm>
            <a:off x="2824163" y="4354513"/>
            <a:ext cx="363537" cy="317500"/>
          </a:xfrm>
          <a:custGeom>
            <a:avLst/>
            <a:gdLst>
              <a:gd name="T0" fmla="*/ 217 w 229"/>
              <a:gd name="T1" fmla="*/ 0 h 200"/>
              <a:gd name="T2" fmla="*/ 195 w 229"/>
              <a:gd name="T3" fmla="*/ 3 h 200"/>
              <a:gd name="T4" fmla="*/ 171 w 229"/>
              <a:gd name="T5" fmla="*/ 6 h 200"/>
              <a:gd name="T6" fmla="*/ 151 w 229"/>
              <a:gd name="T7" fmla="*/ 12 h 200"/>
              <a:gd name="T8" fmla="*/ 130 w 229"/>
              <a:gd name="T9" fmla="*/ 19 h 200"/>
              <a:gd name="T10" fmla="*/ 111 w 229"/>
              <a:gd name="T11" fmla="*/ 28 h 200"/>
              <a:gd name="T12" fmla="*/ 92 w 229"/>
              <a:gd name="T13" fmla="*/ 40 h 200"/>
              <a:gd name="T14" fmla="*/ 76 w 229"/>
              <a:gd name="T15" fmla="*/ 52 h 200"/>
              <a:gd name="T16" fmla="*/ 60 w 229"/>
              <a:gd name="T17" fmla="*/ 65 h 200"/>
              <a:gd name="T18" fmla="*/ 45 w 229"/>
              <a:gd name="T19" fmla="*/ 80 h 200"/>
              <a:gd name="T20" fmla="*/ 33 w 229"/>
              <a:gd name="T21" fmla="*/ 96 h 200"/>
              <a:gd name="T22" fmla="*/ 23 w 229"/>
              <a:gd name="T23" fmla="*/ 112 h 200"/>
              <a:gd name="T24" fmla="*/ 14 w 229"/>
              <a:gd name="T25" fmla="*/ 130 h 200"/>
              <a:gd name="T26" fmla="*/ 7 w 229"/>
              <a:gd name="T27" fmla="*/ 149 h 200"/>
              <a:gd name="T28" fmla="*/ 3 w 229"/>
              <a:gd name="T29" fmla="*/ 169 h 200"/>
              <a:gd name="T30" fmla="*/ 0 w 229"/>
              <a:gd name="T31" fmla="*/ 189 h 200"/>
              <a:gd name="T32" fmla="*/ 8 w 229"/>
              <a:gd name="T33" fmla="*/ 200 h 200"/>
              <a:gd name="T34" fmla="*/ 10 w 229"/>
              <a:gd name="T35" fmla="*/ 180 h 200"/>
              <a:gd name="T36" fmla="*/ 13 w 229"/>
              <a:gd name="T37" fmla="*/ 161 h 200"/>
              <a:gd name="T38" fmla="*/ 19 w 229"/>
              <a:gd name="T39" fmla="*/ 143 h 200"/>
              <a:gd name="T40" fmla="*/ 26 w 229"/>
              <a:gd name="T41" fmla="*/ 126 h 200"/>
              <a:gd name="T42" fmla="*/ 35 w 229"/>
              <a:gd name="T43" fmla="*/ 109 h 200"/>
              <a:gd name="T44" fmla="*/ 47 w 229"/>
              <a:gd name="T45" fmla="*/ 93 h 200"/>
              <a:gd name="T46" fmla="*/ 58 w 229"/>
              <a:gd name="T47" fmla="*/ 78 h 200"/>
              <a:gd name="T48" fmla="*/ 73 w 229"/>
              <a:gd name="T49" fmla="*/ 65 h 200"/>
              <a:gd name="T50" fmla="*/ 89 w 229"/>
              <a:gd name="T51" fmla="*/ 53 h 200"/>
              <a:gd name="T52" fmla="*/ 105 w 229"/>
              <a:gd name="T53" fmla="*/ 41 h 200"/>
              <a:gd name="T54" fmla="*/ 124 w 229"/>
              <a:gd name="T55" fmla="*/ 32 h 200"/>
              <a:gd name="T56" fmla="*/ 143 w 229"/>
              <a:gd name="T57" fmla="*/ 24 h 200"/>
              <a:gd name="T58" fmla="*/ 164 w 229"/>
              <a:gd name="T59" fmla="*/ 18 h 200"/>
              <a:gd name="T60" fmla="*/ 185 w 229"/>
              <a:gd name="T61" fmla="*/ 13 h 200"/>
              <a:gd name="T62" fmla="*/ 207 w 229"/>
              <a:gd name="T63" fmla="*/ 10 h 200"/>
              <a:gd name="T64" fmla="*/ 229 w 229"/>
              <a:gd name="T65" fmla="*/ 9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200"/>
              <a:gd name="T101" fmla="*/ 229 w 229"/>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200">
                <a:moveTo>
                  <a:pt x="229" y="0"/>
                </a:moveTo>
                <a:lnTo>
                  <a:pt x="217" y="0"/>
                </a:lnTo>
                <a:lnTo>
                  <a:pt x="205" y="1"/>
                </a:lnTo>
                <a:lnTo>
                  <a:pt x="195" y="3"/>
                </a:lnTo>
                <a:lnTo>
                  <a:pt x="183" y="4"/>
                </a:lnTo>
                <a:lnTo>
                  <a:pt x="171" y="6"/>
                </a:lnTo>
                <a:lnTo>
                  <a:pt x="161" y="9"/>
                </a:lnTo>
                <a:lnTo>
                  <a:pt x="151" y="12"/>
                </a:lnTo>
                <a:lnTo>
                  <a:pt x="141" y="16"/>
                </a:lnTo>
                <a:lnTo>
                  <a:pt x="130" y="19"/>
                </a:lnTo>
                <a:lnTo>
                  <a:pt x="120" y="24"/>
                </a:lnTo>
                <a:lnTo>
                  <a:pt x="111" y="28"/>
                </a:lnTo>
                <a:lnTo>
                  <a:pt x="101" y="34"/>
                </a:lnTo>
                <a:lnTo>
                  <a:pt x="92" y="40"/>
                </a:lnTo>
                <a:lnTo>
                  <a:pt x="83" y="46"/>
                </a:lnTo>
                <a:lnTo>
                  <a:pt x="76" y="52"/>
                </a:lnTo>
                <a:lnTo>
                  <a:pt x="67" y="58"/>
                </a:lnTo>
                <a:lnTo>
                  <a:pt x="60" y="65"/>
                </a:lnTo>
                <a:lnTo>
                  <a:pt x="52" y="72"/>
                </a:lnTo>
                <a:lnTo>
                  <a:pt x="45" y="80"/>
                </a:lnTo>
                <a:lnTo>
                  <a:pt x="39" y="87"/>
                </a:lnTo>
                <a:lnTo>
                  <a:pt x="33" y="96"/>
                </a:lnTo>
                <a:lnTo>
                  <a:pt x="28" y="103"/>
                </a:lnTo>
                <a:lnTo>
                  <a:pt x="23" y="112"/>
                </a:lnTo>
                <a:lnTo>
                  <a:pt x="19" y="121"/>
                </a:lnTo>
                <a:lnTo>
                  <a:pt x="14" y="130"/>
                </a:lnTo>
                <a:lnTo>
                  <a:pt x="10" y="141"/>
                </a:lnTo>
                <a:lnTo>
                  <a:pt x="7" y="149"/>
                </a:lnTo>
                <a:lnTo>
                  <a:pt x="4" y="160"/>
                </a:lnTo>
                <a:lnTo>
                  <a:pt x="3" y="169"/>
                </a:lnTo>
                <a:lnTo>
                  <a:pt x="1" y="179"/>
                </a:lnTo>
                <a:lnTo>
                  <a:pt x="0" y="189"/>
                </a:lnTo>
                <a:lnTo>
                  <a:pt x="0" y="200"/>
                </a:lnTo>
                <a:lnTo>
                  <a:pt x="8" y="200"/>
                </a:lnTo>
                <a:lnTo>
                  <a:pt x="8" y="189"/>
                </a:lnTo>
                <a:lnTo>
                  <a:pt x="10" y="180"/>
                </a:lnTo>
                <a:lnTo>
                  <a:pt x="11" y="170"/>
                </a:lnTo>
                <a:lnTo>
                  <a:pt x="13" y="161"/>
                </a:lnTo>
                <a:lnTo>
                  <a:pt x="16" y="152"/>
                </a:lnTo>
                <a:lnTo>
                  <a:pt x="19" y="143"/>
                </a:lnTo>
                <a:lnTo>
                  <a:pt x="22" y="135"/>
                </a:lnTo>
                <a:lnTo>
                  <a:pt x="26" y="126"/>
                </a:lnTo>
                <a:lnTo>
                  <a:pt x="30" y="117"/>
                </a:lnTo>
                <a:lnTo>
                  <a:pt x="35" y="109"/>
                </a:lnTo>
                <a:lnTo>
                  <a:pt x="41" y="101"/>
                </a:lnTo>
                <a:lnTo>
                  <a:pt x="47" y="93"/>
                </a:lnTo>
                <a:lnTo>
                  <a:pt x="52" y="86"/>
                </a:lnTo>
                <a:lnTo>
                  <a:pt x="58" y="78"/>
                </a:lnTo>
                <a:lnTo>
                  <a:pt x="66" y="71"/>
                </a:lnTo>
                <a:lnTo>
                  <a:pt x="73" y="65"/>
                </a:lnTo>
                <a:lnTo>
                  <a:pt x="80" y="59"/>
                </a:lnTo>
                <a:lnTo>
                  <a:pt x="89" y="53"/>
                </a:lnTo>
                <a:lnTo>
                  <a:pt x="96" y="47"/>
                </a:lnTo>
                <a:lnTo>
                  <a:pt x="105" y="41"/>
                </a:lnTo>
                <a:lnTo>
                  <a:pt x="114" y="37"/>
                </a:lnTo>
                <a:lnTo>
                  <a:pt x="124" y="32"/>
                </a:lnTo>
                <a:lnTo>
                  <a:pt x="133" y="28"/>
                </a:lnTo>
                <a:lnTo>
                  <a:pt x="143" y="24"/>
                </a:lnTo>
                <a:lnTo>
                  <a:pt x="154" y="21"/>
                </a:lnTo>
                <a:lnTo>
                  <a:pt x="164" y="18"/>
                </a:lnTo>
                <a:lnTo>
                  <a:pt x="174" y="15"/>
                </a:lnTo>
                <a:lnTo>
                  <a:pt x="185" y="13"/>
                </a:lnTo>
                <a:lnTo>
                  <a:pt x="195" y="10"/>
                </a:lnTo>
                <a:lnTo>
                  <a:pt x="207" y="10"/>
                </a:lnTo>
                <a:lnTo>
                  <a:pt x="218" y="9"/>
                </a:lnTo>
                <a:lnTo>
                  <a:pt x="229" y="9"/>
                </a:lnTo>
                <a:lnTo>
                  <a:pt x="229" y="0"/>
                </a:lnTo>
                <a:close/>
              </a:path>
            </a:pathLst>
          </a:custGeom>
          <a:solidFill>
            <a:schemeClr val="tx1"/>
          </a:solidFill>
          <a:ln w="9525">
            <a:solidFill>
              <a:schemeClr val="tx1"/>
            </a:solidFill>
            <a:round/>
            <a:headEnd/>
            <a:tailEnd/>
          </a:ln>
        </p:spPr>
        <p:txBody>
          <a:bodyPr/>
          <a:lstStyle/>
          <a:p>
            <a:endParaRPr lang="en-US"/>
          </a:p>
        </p:txBody>
      </p:sp>
      <p:sp>
        <p:nvSpPr>
          <p:cNvPr id="31871" name="Freeform 127"/>
          <p:cNvSpPr>
            <a:spLocks/>
          </p:cNvSpPr>
          <p:nvPr/>
        </p:nvSpPr>
        <p:spPr bwMode="auto">
          <a:xfrm>
            <a:off x="3187700" y="4354513"/>
            <a:ext cx="365125" cy="317500"/>
          </a:xfrm>
          <a:custGeom>
            <a:avLst/>
            <a:gdLst>
              <a:gd name="T0" fmla="*/ 228 w 230"/>
              <a:gd name="T1" fmla="*/ 189 h 200"/>
              <a:gd name="T2" fmla="*/ 227 w 230"/>
              <a:gd name="T3" fmla="*/ 169 h 200"/>
              <a:gd name="T4" fmla="*/ 223 w 230"/>
              <a:gd name="T5" fmla="*/ 149 h 200"/>
              <a:gd name="T6" fmla="*/ 215 w 230"/>
              <a:gd name="T7" fmla="*/ 130 h 200"/>
              <a:gd name="T8" fmla="*/ 206 w 230"/>
              <a:gd name="T9" fmla="*/ 112 h 200"/>
              <a:gd name="T10" fmla="*/ 196 w 230"/>
              <a:gd name="T11" fmla="*/ 96 h 200"/>
              <a:gd name="T12" fmla="*/ 183 w 230"/>
              <a:gd name="T13" fmla="*/ 80 h 200"/>
              <a:gd name="T14" fmla="*/ 170 w 230"/>
              <a:gd name="T15" fmla="*/ 65 h 200"/>
              <a:gd name="T16" fmla="*/ 154 w 230"/>
              <a:gd name="T17" fmla="*/ 52 h 200"/>
              <a:gd name="T18" fmla="*/ 137 w 230"/>
              <a:gd name="T19" fmla="*/ 40 h 200"/>
              <a:gd name="T20" fmla="*/ 118 w 230"/>
              <a:gd name="T21" fmla="*/ 28 h 200"/>
              <a:gd name="T22" fmla="*/ 99 w 230"/>
              <a:gd name="T23" fmla="*/ 19 h 200"/>
              <a:gd name="T24" fmla="*/ 79 w 230"/>
              <a:gd name="T25" fmla="*/ 12 h 200"/>
              <a:gd name="T26" fmla="*/ 57 w 230"/>
              <a:gd name="T27" fmla="*/ 6 h 200"/>
              <a:gd name="T28" fmla="*/ 35 w 230"/>
              <a:gd name="T29" fmla="*/ 3 h 200"/>
              <a:gd name="T30" fmla="*/ 11 w 230"/>
              <a:gd name="T31" fmla="*/ 0 h 200"/>
              <a:gd name="T32" fmla="*/ 0 w 230"/>
              <a:gd name="T33" fmla="*/ 9 h 200"/>
              <a:gd name="T34" fmla="*/ 23 w 230"/>
              <a:gd name="T35" fmla="*/ 10 h 200"/>
              <a:gd name="T36" fmla="*/ 45 w 230"/>
              <a:gd name="T37" fmla="*/ 13 h 200"/>
              <a:gd name="T38" fmla="*/ 66 w 230"/>
              <a:gd name="T39" fmla="*/ 18 h 200"/>
              <a:gd name="T40" fmla="*/ 86 w 230"/>
              <a:gd name="T41" fmla="*/ 24 h 200"/>
              <a:gd name="T42" fmla="*/ 105 w 230"/>
              <a:gd name="T43" fmla="*/ 32 h 200"/>
              <a:gd name="T44" fmla="*/ 123 w 230"/>
              <a:gd name="T45" fmla="*/ 41 h 200"/>
              <a:gd name="T46" fmla="*/ 140 w 230"/>
              <a:gd name="T47" fmla="*/ 53 h 200"/>
              <a:gd name="T48" fmla="*/ 157 w 230"/>
              <a:gd name="T49" fmla="*/ 65 h 200"/>
              <a:gd name="T50" fmla="*/ 170 w 230"/>
              <a:gd name="T51" fmla="*/ 78 h 200"/>
              <a:gd name="T52" fmla="*/ 183 w 230"/>
              <a:gd name="T53" fmla="*/ 93 h 200"/>
              <a:gd name="T54" fmla="*/ 193 w 230"/>
              <a:gd name="T55" fmla="*/ 109 h 200"/>
              <a:gd name="T56" fmla="*/ 203 w 230"/>
              <a:gd name="T57" fmla="*/ 126 h 200"/>
              <a:gd name="T58" fmla="*/ 211 w 230"/>
              <a:gd name="T59" fmla="*/ 143 h 200"/>
              <a:gd name="T60" fmla="*/ 217 w 230"/>
              <a:gd name="T61" fmla="*/ 161 h 200"/>
              <a:gd name="T62" fmla="*/ 220 w 230"/>
              <a:gd name="T63" fmla="*/ 180 h 200"/>
              <a:gd name="T64" fmla="*/ 221 w 230"/>
              <a:gd name="T65" fmla="*/ 200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0"/>
              <a:gd name="T100" fmla="*/ 0 h 200"/>
              <a:gd name="T101" fmla="*/ 230 w 230"/>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0" h="200">
                <a:moveTo>
                  <a:pt x="230" y="200"/>
                </a:moveTo>
                <a:lnTo>
                  <a:pt x="228" y="189"/>
                </a:lnTo>
                <a:lnTo>
                  <a:pt x="228" y="179"/>
                </a:lnTo>
                <a:lnTo>
                  <a:pt x="227" y="169"/>
                </a:lnTo>
                <a:lnTo>
                  <a:pt x="224" y="160"/>
                </a:lnTo>
                <a:lnTo>
                  <a:pt x="223" y="149"/>
                </a:lnTo>
                <a:lnTo>
                  <a:pt x="218" y="141"/>
                </a:lnTo>
                <a:lnTo>
                  <a:pt x="215" y="130"/>
                </a:lnTo>
                <a:lnTo>
                  <a:pt x="211" y="121"/>
                </a:lnTo>
                <a:lnTo>
                  <a:pt x="206" y="112"/>
                </a:lnTo>
                <a:lnTo>
                  <a:pt x="202" y="103"/>
                </a:lnTo>
                <a:lnTo>
                  <a:pt x="196" y="96"/>
                </a:lnTo>
                <a:lnTo>
                  <a:pt x="190" y="87"/>
                </a:lnTo>
                <a:lnTo>
                  <a:pt x="183" y="80"/>
                </a:lnTo>
                <a:lnTo>
                  <a:pt x="177" y="72"/>
                </a:lnTo>
                <a:lnTo>
                  <a:pt x="170" y="65"/>
                </a:lnTo>
                <a:lnTo>
                  <a:pt x="162" y="58"/>
                </a:lnTo>
                <a:lnTo>
                  <a:pt x="154" y="52"/>
                </a:lnTo>
                <a:lnTo>
                  <a:pt x="145" y="46"/>
                </a:lnTo>
                <a:lnTo>
                  <a:pt x="137" y="40"/>
                </a:lnTo>
                <a:lnTo>
                  <a:pt x="127" y="34"/>
                </a:lnTo>
                <a:lnTo>
                  <a:pt x="118" y="28"/>
                </a:lnTo>
                <a:lnTo>
                  <a:pt x="110" y="24"/>
                </a:lnTo>
                <a:lnTo>
                  <a:pt x="99" y="19"/>
                </a:lnTo>
                <a:lnTo>
                  <a:pt x="89" y="16"/>
                </a:lnTo>
                <a:lnTo>
                  <a:pt x="79" y="12"/>
                </a:lnTo>
                <a:lnTo>
                  <a:pt x="68" y="9"/>
                </a:lnTo>
                <a:lnTo>
                  <a:pt x="57" y="6"/>
                </a:lnTo>
                <a:lnTo>
                  <a:pt x="46" y="4"/>
                </a:lnTo>
                <a:lnTo>
                  <a:pt x="35" y="3"/>
                </a:lnTo>
                <a:lnTo>
                  <a:pt x="23" y="1"/>
                </a:lnTo>
                <a:lnTo>
                  <a:pt x="11" y="0"/>
                </a:lnTo>
                <a:lnTo>
                  <a:pt x="0" y="0"/>
                </a:lnTo>
                <a:lnTo>
                  <a:pt x="0" y="9"/>
                </a:lnTo>
                <a:lnTo>
                  <a:pt x="11" y="9"/>
                </a:lnTo>
                <a:lnTo>
                  <a:pt x="23" y="10"/>
                </a:lnTo>
                <a:lnTo>
                  <a:pt x="33" y="10"/>
                </a:lnTo>
                <a:lnTo>
                  <a:pt x="45" y="13"/>
                </a:lnTo>
                <a:lnTo>
                  <a:pt x="55" y="15"/>
                </a:lnTo>
                <a:lnTo>
                  <a:pt x="66" y="18"/>
                </a:lnTo>
                <a:lnTo>
                  <a:pt x="76" y="21"/>
                </a:lnTo>
                <a:lnTo>
                  <a:pt x="86" y="24"/>
                </a:lnTo>
                <a:lnTo>
                  <a:pt x="96" y="28"/>
                </a:lnTo>
                <a:lnTo>
                  <a:pt x="105" y="32"/>
                </a:lnTo>
                <a:lnTo>
                  <a:pt x="114" y="37"/>
                </a:lnTo>
                <a:lnTo>
                  <a:pt x="123" y="41"/>
                </a:lnTo>
                <a:lnTo>
                  <a:pt x="132" y="47"/>
                </a:lnTo>
                <a:lnTo>
                  <a:pt x="140" y="53"/>
                </a:lnTo>
                <a:lnTo>
                  <a:pt x="148" y="59"/>
                </a:lnTo>
                <a:lnTo>
                  <a:pt x="157" y="65"/>
                </a:lnTo>
                <a:lnTo>
                  <a:pt x="164" y="71"/>
                </a:lnTo>
                <a:lnTo>
                  <a:pt x="170" y="78"/>
                </a:lnTo>
                <a:lnTo>
                  <a:pt x="177" y="86"/>
                </a:lnTo>
                <a:lnTo>
                  <a:pt x="183" y="93"/>
                </a:lnTo>
                <a:lnTo>
                  <a:pt x="189" y="101"/>
                </a:lnTo>
                <a:lnTo>
                  <a:pt x="193" y="109"/>
                </a:lnTo>
                <a:lnTo>
                  <a:pt x="199" y="117"/>
                </a:lnTo>
                <a:lnTo>
                  <a:pt x="203" y="126"/>
                </a:lnTo>
                <a:lnTo>
                  <a:pt x="206" y="135"/>
                </a:lnTo>
                <a:lnTo>
                  <a:pt x="211" y="143"/>
                </a:lnTo>
                <a:lnTo>
                  <a:pt x="214" y="152"/>
                </a:lnTo>
                <a:lnTo>
                  <a:pt x="217" y="161"/>
                </a:lnTo>
                <a:lnTo>
                  <a:pt x="218" y="170"/>
                </a:lnTo>
                <a:lnTo>
                  <a:pt x="220" y="180"/>
                </a:lnTo>
                <a:lnTo>
                  <a:pt x="220" y="189"/>
                </a:lnTo>
                <a:lnTo>
                  <a:pt x="221" y="200"/>
                </a:lnTo>
                <a:lnTo>
                  <a:pt x="230" y="200"/>
                </a:lnTo>
                <a:close/>
              </a:path>
            </a:pathLst>
          </a:custGeom>
          <a:solidFill>
            <a:schemeClr val="tx1"/>
          </a:solidFill>
          <a:ln w="9525">
            <a:solidFill>
              <a:schemeClr val="tx1"/>
            </a:solidFill>
            <a:round/>
            <a:headEnd/>
            <a:tailEnd/>
          </a:ln>
        </p:spPr>
        <p:txBody>
          <a:bodyPr/>
          <a:lstStyle/>
          <a:p>
            <a:endParaRPr lang="en-US"/>
          </a:p>
        </p:txBody>
      </p:sp>
      <p:sp>
        <p:nvSpPr>
          <p:cNvPr id="31872" name="Freeform 128"/>
          <p:cNvSpPr>
            <a:spLocks/>
          </p:cNvSpPr>
          <p:nvPr/>
        </p:nvSpPr>
        <p:spPr bwMode="auto">
          <a:xfrm>
            <a:off x="3333750" y="4672013"/>
            <a:ext cx="219075" cy="288925"/>
          </a:xfrm>
          <a:custGeom>
            <a:avLst/>
            <a:gdLst>
              <a:gd name="T0" fmla="*/ 12 w 138"/>
              <a:gd name="T1" fmla="*/ 179 h 182"/>
              <a:gd name="T2" fmla="*/ 26 w 138"/>
              <a:gd name="T3" fmla="*/ 170 h 182"/>
              <a:gd name="T4" fmla="*/ 40 w 138"/>
              <a:gd name="T5" fmla="*/ 163 h 182"/>
              <a:gd name="T6" fmla="*/ 53 w 138"/>
              <a:gd name="T7" fmla="*/ 154 h 182"/>
              <a:gd name="T8" fmla="*/ 65 w 138"/>
              <a:gd name="T9" fmla="*/ 143 h 182"/>
              <a:gd name="T10" fmla="*/ 76 w 138"/>
              <a:gd name="T11" fmla="*/ 134 h 182"/>
              <a:gd name="T12" fmla="*/ 87 w 138"/>
              <a:gd name="T13" fmla="*/ 123 h 182"/>
              <a:gd name="T14" fmla="*/ 95 w 138"/>
              <a:gd name="T15" fmla="*/ 112 h 182"/>
              <a:gd name="T16" fmla="*/ 104 w 138"/>
              <a:gd name="T17" fmla="*/ 100 h 182"/>
              <a:gd name="T18" fmla="*/ 113 w 138"/>
              <a:gd name="T19" fmla="*/ 89 h 182"/>
              <a:gd name="T20" fmla="*/ 119 w 138"/>
              <a:gd name="T21" fmla="*/ 75 h 182"/>
              <a:gd name="T22" fmla="*/ 125 w 138"/>
              <a:gd name="T23" fmla="*/ 62 h 182"/>
              <a:gd name="T24" fmla="*/ 131 w 138"/>
              <a:gd name="T25" fmla="*/ 49 h 182"/>
              <a:gd name="T26" fmla="*/ 133 w 138"/>
              <a:gd name="T27" fmla="*/ 35 h 182"/>
              <a:gd name="T28" fmla="*/ 136 w 138"/>
              <a:gd name="T29" fmla="*/ 22 h 182"/>
              <a:gd name="T30" fmla="*/ 136 w 138"/>
              <a:gd name="T31" fmla="*/ 7 h 182"/>
              <a:gd name="T32" fmla="*/ 129 w 138"/>
              <a:gd name="T33" fmla="*/ 0 h 182"/>
              <a:gd name="T34" fmla="*/ 128 w 138"/>
              <a:gd name="T35" fmla="*/ 13 h 182"/>
              <a:gd name="T36" fmla="*/ 126 w 138"/>
              <a:gd name="T37" fmla="*/ 26 h 182"/>
              <a:gd name="T38" fmla="*/ 123 w 138"/>
              <a:gd name="T39" fmla="*/ 40 h 182"/>
              <a:gd name="T40" fmla="*/ 119 w 138"/>
              <a:gd name="T41" fmla="*/ 53 h 182"/>
              <a:gd name="T42" fmla="*/ 114 w 138"/>
              <a:gd name="T43" fmla="*/ 65 h 182"/>
              <a:gd name="T44" fmla="*/ 109 w 138"/>
              <a:gd name="T45" fmla="*/ 78 h 182"/>
              <a:gd name="T46" fmla="*/ 101 w 138"/>
              <a:gd name="T47" fmla="*/ 90 h 182"/>
              <a:gd name="T48" fmla="*/ 94 w 138"/>
              <a:gd name="T49" fmla="*/ 100 h 182"/>
              <a:gd name="T50" fmla="*/ 85 w 138"/>
              <a:gd name="T51" fmla="*/ 112 h 182"/>
              <a:gd name="T52" fmla="*/ 75 w 138"/>
              <a:gd name="T53" fmla="*/ 123 h 182"/>
              <a:gd name="T54" fmla="*/ 65 w 138"/>
              <a:gd name="T55" fmla="*/ 133 h 182"/>
              <a:gd name="T56" fmla="*/ 53 w 138"/>
              <a:gd name="T57" fmla="*/ 142 h 182"/>
              <a:gd name="T58" fmla="*/ 41 w 138"/>
              <a:gd name="T59" fmla="*/ 151 h 182"/>
              <a:gd name="T60" fmla="*/ 28 w 138"/>
              <a:gd name="T61" fmla="*/ 160 h 182"/>
              <a:gd name="T62" fmla="*/ 15 w 138"/>
              <a:gd name="T63" fmla="*/ 167 h 182"/>
              <a:gd name="T64" fmla="*/ 0 w 138"/>
              <a:gd name="T65" fmla="*/ 174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
              <a:gd name="T100" fmla="*/ 0 h 182"/>
              <a:gd name="T101" fmla="*/ 138 w 138"/>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 h="182">
                <a:moveTo>
                  <a:pt x="4" y="182"/>
                </a:moveTo>
                <a:lnTo>
                  <a:pt x="12" y="179"/>
                </a:lnTo>
                <a:lnTo>
                  <a:pt x="19" y="174"/>
                </a:lnTo>
                <a:lnTo>
                  <a:pt x="26" y="170"/>
                </a:lnTo>
                <a:lnTo>
                  <a:pt x="32" y="167"/>
                </a:lnTo>
                <a:lnTo>
                  <a:pt x="40" y="163"/>
                </a:lnTo>
                <a:lnTo>
                  <a:pt x="45" y="158"/>
                </a:lnTo>
                <a:lnTo>
                  <a:pt x="53" y="154"/>
                </a:lnTo>
                <a:lnTo>
                  <a:pt x="59" y="149"/>
                </a:lnTo>
                <a:lnTo>
                  <a:pt x="65" y="143"/>
                </a:lnTo>
                <a:lnTo>
                  <a:pt x="70" y="139"/>
                </a:lnTo>
                <a:lnTo>
                  <a:pt x="76" y="134"/>
                </a:lnTo>
                <a:lnTo>
                  <a:pt x="81" y="129"/>
                </a:lnTo>
                <a:lnTo>
                  <a:pt x="87" y="123"/>
                </a:lnTo>
                <a:lnTo>
                  <a:pt x="91" y="118"/>
                </a:lnTo>
                <a:lnTo>
                  <a:pt x="95" y="112"/>
                </a:lnTo>
                <a:lnTo>
                  <a:pt x="101" y="106"/>
                </a:lnTo>
                <a:lnTo>
                  <a:pt x="104" y="100"/>
                </a:lnTo>
                <a:lnTo>
                  <a:pt x="109" y="94"/>
                </a:lnTo>
                <a:lnTo>
                  <a:pt x="113" y="89"/>
                </a:lnTo>
                <a:lnTo>
                  <a:pt x="116" y="83"/>
                </a:lnTo>
                <a:lnTo>
                  <a:pt x="119" y="75"/>
                </a:lnTo>
                <a:lnTo>
                  <a:pt x="122" y="69"/>
                </a:lnTo>
                <a:lnTo>
                  <a:pt x="125" y="62"/>
                </a:lnTo>
                <a:lnTo>
                  <a:pt x="128" y="56"/>
                </a:lnTo>
                <a:lnTo>
                  <a:pt x="131" y="49"/>
                </a:lnTo>
                <a:lnTo>
                  <a:pt x="132" y="43"/>
                </a:lnTo>
                <a:lnTo>
                  <a:pt x="133" y="35"/>
                </a:lnTo>
                <a:lnTo>
                  <a:pt x="135" y="28"/>
                </a:lnTo>
                <a:lnTo>
                  <a:pt x="136" y="22"/>
                </a:lnTo>
                <a:lnTo>
                  <a:pt x="136" y="15"/>
                </a:lnTo>
                <a:lnTo>
                  <a:pt x="136" y="7"/>
                </a:lnTo>
                <a:lnTo>
                  <a:pt x="138" y="0"/>
                </a:lnTo>
                <a:lnTo>
                  <a:pt x="129" y="0"/>
                </a:lnTo>
                <a:lnTo>
                  <a:pt x="128" y="7"/>
                </a:lnTo>
                <a:lnTo>
                  <a:pt x="128" y="13"/>
                </a:lnTo>
                <a:lnTo>
                  <a:pt x="128" y="20"/>
                </a:lnTo>
                <a:lnTo>
                  <a:pt x="126" y="26"/>
                </a:lnTo>
                <a:lnTo>
                  <a:pt x="125" y="34"/>
                </a:lnTo>
                <a:lnTo>
                  <a:pt x="123" y="40"/>
                </a:lnTo>
                <a:lnTo>
                  <a:pt x="122" y="47"/>
                </a:lnTo>
                <a:lnTo>
                  <a:pt x="119" y="53"/>
                </a:lnTo>
                <a:lnTo>
                  <a:pt x="117" y="59"/>
                </a:lnTo>
                <a:lnTo>
                  <a:pt x="114" y="65"/>
                </a:lnTo>
                <a:lnTo>
                  <a:pt x="111" y="72"/>
                </a:lnTo>
                <a:lnTo>
                  <a:pt x="109" y="78"/>
                </a:lnTo>
                <a:lnTo>
                  <a:pt x="106" y="84"/>
                </a:lnTo>
                <a:lnTo>
                  <a:pt x="101" y="90"/>
                </a:lnTo>
                <a:lnTo>
                  <a:pt x="98" y="96"/>
                </a:lnTo>
                <a:lnTo>
                  <a:pt x="94" y="100"/>
                </a:lnTo>
                <a:lnTo>
                  <a:pt x="89" y="106"/>
                </a:lnTo>
                <a:lnTo>
                  <a:pt x="85" y="112"/>
                </a:lnTo>
                <a:lnTo>
                  <a:pt x="79" y="117"/>
                </a:lnTo>
                <a:lnTo>
                  <a:pt x="75" y="123"/>
                </a:lnTo>
                <a:lnTo>
                  <a:pt x="70" y="127"/>
                </a:lnTo>
                <a:lnTo>
                  <a:pt x="65" y="133"/>
                </a:lnTo>
                <a:lnTo>
                  <a:pt x="59" y="137"/>
                </a:lnTo>
                <a:lnTo>
                  <a:pt x="53" y="142"/>
                </a:lnTo>
                <a:lnTo>
                  <a:pt x="47" y="146"/>
                </a:lnTo>
                <a:lnTo>
                  <a:pt x="41" y="151"/>
                </a:lnTo>
                <a:lnTo>
                  <a:pt x="35" y="155"/>
                </a:lnTo>
                <a:lnTo>
                  <a:pt x="28" y="160"/>
                </a:lnTo>
                <a:lnTo>
                  <a:pt x="22" y="163"/>
                </a:lnTo>
                <a:lnTo>
                  <a:pt x="15" y="167"/>
                </a:lnTo>
                <a:lnTo>
                  <a:pt x="7" y="170"/>
                </a:lnTo>
                <a:lnTo>
                  <a:pt x="0" y="174"/>
                </a:lnTo>
                <a:lnTo>
                  <a:pt x="4" y="182"/>
                </a:lnTo>
                <a:close/>
              </a:path>
            </a:pathLst>
          </a:custGeom>
          <a:solidFill>
            <a:schemeClr val="tx1"/>
          </a:solidFill>
          <a:ln w="9525">
            <a:solidFill>
              <a:schemeClr val="tx1"/>
            </a:solidFill>
            <a:round/>
            <a:headEnd/>
            <a:tailEnd/>
          </a:ln>
        </p:spPr>
        <p:txBody>
          <a:bodyPr/>
          <a:lstStyle/>
          <a:p>
            <a:endParaRPr lang="en-US"/>
          </a:p>
        </p:txBody>
      </p:sp>
      <p:sp>
        <p:nvSpPr>
          <p:cNvPr id="31873" name="Freeform 129"/>
          <p:cNvSpPr>
            <a:spLocks/>
          </p:cNvSpPr>
          <p:nvPr/>
        </p:nvSpPr>
        <p:spPr bwMode="auto">
          <a:xfrm>
            <a:off x="3303588" y="4948238"/>
            <a:ext cx="36512" cy="73025"/>
          </a:xfrm>
          <a:custGeom>
            <a:avLst/>
            <a:gdLst>
              <a:gd name="T0" fmla="*/ 9 w 23"/>
              <a:gd name="T1" fmla="*/ 45 h 46"/>
              <a:gd name="T2" fmla="*/ 9 w 23"/>
              <a:gd name="T3" fmla="*/ 42 h 46"/>
              <a:gd name="T4" fmla="*/ 9 w 23"/>
              <a:gd name="T5" fmla="*/ 39 h 46"/>
              <a:gd name="T6" fmla="*/ 9 w 23"/>
              <a:gd name="T7" fmla="*/ 36 h 46"/>
              <a:gd name="T8" fmla="*/ 10 w 23"/>
              <a:gd name="T9" fmla="*/ 33 h 46"/>
              <a:gd name="T10" fmla="*/ 10 w 23"/>
              <a:gd name="T11" fmla="*/ 30 h 46"/>
              <a:gd name="T12" fmla="*/ 10 w 23"/>
              <a:gd name="T13" fmla="*/ 27 h 46"/>
              <a:gd name="T14" fmla="*/ 12 w 23"/>
              <a:gd name="T15" fmla="*/ 24 h 46"/>
              <a:gd name="T16" fmla="*/ 13 w 23"/>
              <a:gd name="T17" fmla="*/ 21 h 46"/>
              <a:gd name="T18" fmla="*/ 13 w 23"/>
              <a:gd name="T19" fmla="*/ 18 h 46"/>
              <a:gd name="T20" fmla="*/ 16 w 23"/>
              <a:gd name="T21" fmla="*/ 15 h 46"/>
              <a:gd name="T22" fmla="*/ 18 w 23"/>
              <a:gd name="T23" fmla="*/ 14 h 46"/>
              <a:gd name="T24" fmla="*/ 18 w 23"/>
              <a:gd name="T25" fmla="*/ 11 h 46"/>
              <a:gd name="T26" fmla="*/ 20 w 23"/>
              <a:gd name="T27" fmla="*/ 9 h 46"/>
              <a:gd name="T28" fmla="*/ 22 w 23"/>
              <a:gd name="T29" fmla="*/ 8 h 46"/>
              <a:gd name="T30" fmla="*/ 19 w 23"/>
              <a:gd name="T31" fmla="*/ 0 h 46"/>
              <a:gd name="T32" fmla="*/ 16 w 23"/>
              <a:gd name="T33" fmla="*/ 2 h 46"/>
              <a:gd name="T34" fmla="*/ 15 w 23"/>
              <a:gd name="T35" fmla="*/ 3 h 46"/>
              <a:gd name="T36" fmla="*/ 12 w 23"/>
              <a:gd name="T37" fmla="*/ 5 h 46"/>
              <a:gd name="T38" fmla="*/ 10 w 23"/>
              <a:gd name="T39" fmla="*/ 8 h 46"/>
              <a:gd name="T40" fmla="*/ 7 w 23"/>
              <a:gd name="T41" fmla="*/ 11 h 46"/>
              <a:gd name="T42" fmla="*/ 6 w 23"/>
              <a:gd name="T43" fmla="*/ 14 h 46"/>
              <a:gd name="T44" fmla="*/ 4 w 23"/>
              <a:gd name="T45" fmla="*/ 17 h 46"/>
              <a:gd name="T46" fmla="*/ 4 w 23"/>
              <a:gd name="T47" fmla="*/ 20 h 46"/>
              <a:gd name="T48" fmla="*/ 3 w 23"/>
              <a:gd name="T49" fmla="*/ 23 h 46"/>
              <a:gd name="T50" fmla="*/ 1 w 23"/>
              <a:gd name="T51" fmla="*/ 26 h 46"/>
              <a:gd name="T52" fmla="*/ 1 w 23"/>
              <a:gd name="T53" fmla="*/ 30 h 46"/>
              <a:gd name="T54" fmla="*/ 0 w 23"/>
              <a:gd name="T55" fmla="*/ 33 h 46"/>
              <a:gd name="T56" fmla="*/ 0 w 23"/>
              <a:gd name="T57" fmla="*/ 36 h 46"/>
              <a:gd name="T58" fmla="*/ 0 w 23"/>
              <a:gd name="T59" fmla="*/ 40 h 46"/>
              <a:gd name="T60" fmla="*/ 0 w 23"/>
              <a:gd name="T61" fmla="*/ 43 h 46"/>
              <a:gd name="T62" fmla="*/ 0 w 23"/>
              <a:gd name="T63" fmla="*/ 46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
              <a:gd name="T97" fmla="*/ 0 h 46"/>
              <a:gd name="T98" fmla="*/ 23 w 23"/>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 h="46">
                <a:moveTo>
                  <a:pt x="9" y="46"/>
                </a:moveTo>
                <a:lnTo>
                  <a:pt x="9" y="45"/>
                </a:lnTo>
                <a:lnTo>
                  <a:pt x="9" y="43"/>
                </a:lnTo>
                <a:lnTo>
                  <a:pt x="9" y="42"/>
                </a:lnTo>
                <a:lnTo>
                  <a:pt x="9" y="40"/>
                </a:lnTo>
                <a:lnTo>
                  <a:pt x="9" y="39"/>
                </a:lnTo>
                <a:lnTo>
                  <a:pt x="9" y="37"/>
                </a:lnTo>
                <a:lnTo>
                  <a:pt x="9" y="36"/>
                </a:lnTo>
                <a:lnTo>
                  <a:pt x="9" y="34"/>
                </a:lnTo>
                <a:lnTo>
                  <a:pt x="10" y="33"/>
                </a:lnTo>
                <a:lnTo>
                  <a:pt x="10" y="31"/>
                </a:lnTo>
                <a:lnTo>
                  <a:pt x="10" y="30"/>
                </a:lnTo>
                <a:lnTo>
                  <a:pt x="10" y="29"/>
                </a:lnTo>
                <a:lnTo>
                  <a:pt x="10" y="27"/>
                </a:lnTo>
                <a:lnTo>
                  <a:pt x="12" y="26"/>
                </a:lnTo>
                <a:lnTo>
                  <a:pt x="12" y="24"/>
                </a:lnTo>
                <a:lnTo>
                  <a:pt x="12" y="23"/>
                </a:lnTo>
                <a:lnTo>
                  <a:pt x="13" y="21"/>
                </a:lnTo>
                <a:lnTo>
                  <a:pt x="13" y="20"/>
                </a:lnTo>
                <a:lnTo>
                  <a:pt x="13" y="18"/>
                </a:lnTo>
                <a:lnTo>
                  <a:pt x="15" y="17"/>
                </a:lnTo>
                <a:lnTo>
                  <a:pt x="16" y="15"/>
                </a:lnTo>
                <a:lnTo>
                  <a:pt x="16" y="14"/>
                </a:lnTo>
                <a:lnTo>
                  <a:pt x="18" y="14"/>
                </a:lnTo>
                <a:lnTo>
                  <a:pt x="18" y="12"/>
                </a:lnTo>
                <a:lnTo>
                  <a:pt x="18" y="11"/>
                </a:lnTo>
                <a:lnTo>
                  <a:pt x="19" y="11"/>
                </a:lnTo>
                <a:lnTo>
                  <a:pt x="20" y="9"/>
                </a:lnTo>
                <a:lnTo>
                  <a:pt x="22" y="9"/>
                </a:lnTo>
                <a:lnTo>
                  <a:pt x="22" y="8"/>
                </a:lnTo>
                <a:lnTo>
                  <a:pt x="23" y="8"/>
                </a:lnTo>
                <a:lnTo>
                  <a:pt x="19" y="0"/>
                </a:lnTo>
                <a:lnTo>
                  <a:pt x="18" y="0"/>
                </a:lnTo>
                <a:lnTo>
                  <a:pt x="16" y="2"/>
                </a:lnTo>
                <a:lnTo>
                  <a:pt x="15" y="2"/>
                </a:lnTo>
                <a:lnTo>
                  <a:pt x="15" y="3"/>
                </a:lnTo>
                <a:lnTo>
                  <a:pt x="13" y="5"/>
                </a:lnTo>
                <a:lnTo>
                  <a:pt x="12" y="5"/>
                </a:lnTo>
                <a:lnTo>
                  <a:pt x="10" y="6"/>
                </a:lnTo>
                <a:lnTo>
                  <a:pt x="10" y="8"/>
                </a:lnTo>
                <a:lnTo>
                  <a:pt x="9" y="9"/>
                </a:lnTo>
                <a:lnTo>
                  <a:pt x="7" y="11"/>
                </a:lnTo>
                <a:lnTo>
                  <a:pt x="7" y="12"/>
                </a:lnTo>
                <a:lnTo>
                  <a:pt x="6" y="14"/>
                </a:lnTo>
                <a:lnTo>
                  <a:pt x="6" y="15"/>
                </a:lnTo>
                <a:lnTo>
                  <a:pt x="4" y="17"/>
                </a:lnTo>
                <a:lnTo>
                  <a:pt x="4" y="18"/>
                </a:lnTo>
                <a:lnTo>
                  <a:pt x="4" y="20"/>
                </a:lnTo>
                <a:lnTo>
                  <a:pt x="3" y="21"/>
                </a:lnTo>
                <a:lnTo>
                  <a:pt x="3" y="23"/>
                </a:lnTo>
                <a:lnTo>
                  <a:pt x="3" y="24"/>
                </a:lnTo>
                <a:lnTo>
                  <a:pt x="1" y="26"/>
                </a:lnTo>
                <a:lnTo>
                  <a:pt x="1" y="29"/>
                </a:lnTo>
                <a:lnTo>
                  <a:pt x="1" y="30"/>
                </a:lnTo>
                <a:lnTo>
                  <a:pt x="1" y="31"/>
                </a:lnTo>
                <a:lnTo>
                  <a:pt x="0" y="33"/>
                </a:lnTo>
                <a:lnTo>
                  <a:pt x="0" y="34"/>
                </a:lnTo>
                <a:lnTo>
                  <a:pt x="0" y="36"/>
                </a:lnTo>
                <a:lnTo>
                  <a:pt x="0" y="39"/>
                </a:lnTo>
                <a:lnTo>
                  <a:pt x="0" y="40"/>
                </a:lnTo>
                <a:lnTo>
                  <a:pt x="0" y="42"/>
                </a:lnTo>
                <a:lnTo>
                  <a:pt x="0" y="43"/>
                </a:lnTo>
                <a:lnTo>
                  <a:pt x="0" y="45"/>
                </a:lnTo>
                <a:lnTo>
                  <a:pt x="0" y="46"/>
                </a:lnTo>
                <a:lnTo>
                  <a:pt x="9" y="46"/>
                </a:lnTo>
                <a:close/>
              </a:path>
            </a:pathLst>
          </a:custGeom>
          <a:solidFill>
            <a:schemeClr val="tx1"/>
          </a:solidFill>
          <a:ln w="9525">
            <a:solidFill>
              <a:schemeClr val="tx1"/>
            </a:solidFill>
            <a:round/>
            <a:headEnd/>
            <a:tailEnd/>
          </a:ln>
        </p:spPr>
        <p:txBody>
          <a:bodyPr/>
          <a:lstStyle/>
          <a:p>
            <a:endParaRPr lang="en-US"/>
          </a:p>
        </p:txBody>
      </p:sp>
      <p:sp>
        <p:nvSpPr>
          <p:cNvPr id="31874" name="Freeform 130"/>
          <p:cNvSpPr>
            <a:spLocks/>
          </p:cNvSpPr>
          <p:nvPr/>
        </p:nvSpPr>
        <p:spPr bwMode="auto">
          <a:xfrm>
            <a:off x="3303588" y="5021263"/>
            <a:ext cx="69850" cy="90487"/>
          </a:xfrm>
          <a:custGeom>
            <a:avLst/>
            <a:gdLst>
              <a:gd name="T0" fmla="*/ 42 w 44"/>
              <a:gd name="T1" fmla="*/ 48 h 57"/>
              <a:gd name="T2" fmla="*/ 38 w 44"/>
              <a:gd name="T3" fmla="*/ 46 h 57"/>
              <a:gd name="T4" fmla="*/ 35 w 44"/>
              <a:gd name="T5" fmla="*/ 46 h 57"/>
              <a:gd name="T6" fmla="*/ 32 w 44"/>
              <a:gd name="T7" fmla="*/ 45 h 57"/>
              <a:gd name="T8" fmla="*/ 29 w 44"/>
              <a:gd name="T9" fmla="*/ 43 h 57"/>
              <a:gd name="T10" fmla="*/ 26 w 44"/>
              <a:gd name="T11" fmla="*/ 40 h 57"/>
              <a:gd name="T12" fmla="*/ 23 w 44"/>
              <a:gd name="T13" fmla="*/ 39 h 57"/>
              <a:gd name="T14" fmla="*/ 20 w 44"/>
              <a:gd name="T15" fmla="*/ 36 h 57"/>
              <a:gd name="T16" fmla="*/ 18 w 44"/>
              <a:gd name="T17" fmla="*/ 33 h 57"/>
              <a:gd name="T18" fmla="*/ 16 w 44"/>
              <a:gd name="T19" fmla="*/ 28 h 57"/>
              <a:gd name="T20" fmla="*/ 13 w 44"/>
              <a:gd name="T21" fmla="*/ 25 h 57"/>
              <a:gd name="T22" fmla="*/ 12 w 44"/>
              <a:gd name="T23" fmla="*/ 21 h 57"/>
              <a:gd name="T24" fmla="*/ 10 w 44"/>
              <a:gd name="T25" fmla="*/ 17 h 57"/>
              <a:gd name="T26" fmla="*/ 9 w 44"/>
              <a:gd name="T27" fmla="*/ 12 h 57"/>
              <a:gd name="T28" fmla="*/ 9 w 44"/>
              <a:gd name="T29" fmla="*/ 8 h 57"/>
              <a:gd name="T30" fmla="*/ 9 w 44"/>
              <a:gd name="T31" fmla="*/ 3 h 57"/>
              <a:gd name="T32" fmla="*/ 0 w 44"/>
              <a:gd name="T33" fmla="*/ 0 h 57"/>
              <a:gd name="T34" fmla="*/ 0 w 44"/>
              <a:gd name="T35" fmla="*/ 6 h 57"/>
              <a:gd name="T36" fmla="*/ 0 w 44"/>
              <a:gd name="T37" fmla="*/ 12 h 57"/>
              <a:gd name="T38" fmla="*/ 1 w 44"/>
              <a:gd name="T39" fmla="*/ 17 h 57"/>
              <a:gd name="T40" fmla="*/ 3 w 44"/>
              <a:gd name="T41" fmla="*/ 23 h 57"/>
              <a:gd name="T42" fmla="*/ 4 w 44"/>
              <a:gd name="T43" fmla="*/ 27 h 57"/>
              <a:gd name="T44" fmla="*/ 7 w 44"/>
              <a:gd name="T45" fmla="*/ 31 h 57"/>
              <a:gd name="T46" fmla="*/ 9 w 44"/>
              <a:gd name="T47" fmla="*/ 36 h 57"/>
              <a:gd name="T48" fmla="*/ 12 w 44"/>
              <a:gd name="T49" fmla="*/ 40 h 57"/>
              <a:gd name="T50" fmla="*/ 15 w 44"/>
              <a:gd name="T51" fmla="*/ 43 h 57"/>
              <a:gd name="T52" fmla="*/ 19 w 44"/>
              <a:gd name="T53" fmla="*/ 46 h 57"/>
              <a:gd name="T54" fmla="*/ 22 w 44"/>
              <a:gd name="T55" fmla="*/ 49 h 57"/>
              <a:gd name="T56" fmla="*/ 26 w 44"/>
              <a:gd name="T57" fmla="*/ 52 h 57"/>
              <a:gd name="T58" fmla="*/ 31 w 44"/>
              <a:gd name="T59" fmla="*/ 54 h 57"/>
              <a:gd name="T60" fmla="*/ 35 w 44"/>
              <a:gd name="T61" fmla="*/ 55 h 57"/>
              <a:gd name="T62" fmla="*/ 40 w 44"/>
              <a:gd name="T63" fmla="*/ 57 h 57"/>
              <a:gd name="T64" fmla="*/ 44 w 44"/>
              <a:gd name="T65" fmla="*/ 5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44" y="48"/>
                </a:moveTo>
                <a:lnTo>
                  <a:pt x="42" y="48"/>
                </a:lnTo>
                <a:lnTo>
                  <a:pt x="40" y="48"/>
                </a:lnTo>
                <a:lnTo>
                  <a:pt x="38" y="46"/>
                </a:lnTo>
                <a:lnTo>
                  <a:pt x="37" y="46"/>
                </a:lnTo>
                <a:lnTo>
                  <a:pt x="35" y="46"/>
                </a:lnTo>
                <a:lnTo>
                  <a:pt x="34" y="45"/>
                </a:lnTo>
                <a:lnTo>
                  <a:pt x="32" y="45"/>
                </a:lnTo>
                <a:lnTo>
                  <a:pt x="31" y="43"/>
                </a:lnTo>
                <a:lnTo>
                  <a:pt x="29" y="43"/>
                </a:lnTo>
                <a:lnTo>
                  <a:pt x="28" y="42"/>
                </a:lnTo>
                <a:lnTo>
                  <a:pt x="26" y="40"/>
                </a:lnTo>
                <a:lnTo>
                  <a:pt x="25" y="40"/>
                </a:lnTo>
                <a:lnTo>
                  <a:pt x="23" y="39"/>
                </a:lnTo>
                <a:lnTo>
                  <a:pt x="22" y="37"/>
                </a:lnTo>
                <a:lnTo>
                  <a:pt x="20" y="36"/>
                </a:lnTo>
                <a:lnTo>
                  <a:pt x="19" y="34"/>
                </a:lnTo>
                <a:lnTo>
                  <a:pt x="18" y="33"/>
                </a:lnTo>
                <a:lnTo>
                  <a:pt x="16" y="31"/>
                </a:lnTo>
                <a:lnTo>
                  <a:pt x="16" y="28"/>
                </a:lnTo>
                <a:lnTo>
                  <a:pt x="15" y="27"/>
                </a:lnTo>
                <a:lnTo>
                  <a:pt x="13" y="25"/>
                </a:lnTo>
                <a:lnTo>
                  <a:pt x="13" y="24"/>
                </a:lnTo>
                <a:lnTo>
                  <a:pt x="12" y="21"/>
                </a:lnTo>
                <a:lnTo>
                  <a:pt x="12" y="20"/>
                </a:lnTo>
                <a:lnTo>
                  <a:pt x="10" y="17"/>
                </a:lnTo>
                <a:lnTo>
                  <a:pt x="10" y="15"/>
                </a:lnTo>
                <a:lnTo>
                  <a:pt x="9" y="12"/>
                </a:lnTo>
                <a:lnTo>
                  <a:pt x="9" y="11"/>
                </a:lnTo>
                <a:lnTo>
                  <a:pt x="9" y="8"/>
                </a:lnTo>
                <a:lnTo>
                  <a:pt x="9" y="6"/>
                </a:lnTo>
                <a:lnTo>
                  <a:pt x="9" y="3"/>
                </a:lnTo>
                <a:lnTo>
                  <a:pt x="9" y="0"/>
                </a:lnTo>
                <a:lnTo>
                  <a:pt x="0" y="0"/>
                </a:lnTo>
                <a:lnTo>
                  <a:pt x="0" y="3"/>
                </a:lnTo>
                <a:lnTo>
                  <a:pt x="0" y="6"/>
                </a:lnTo>
                <a:lnTo>
                  <a:pt x="0" y="9"/>
                </a:lnTo>
                <a:lnTo>
                  <a:pt x="0" y="12"/>
                </a:lnTo>
                <a:lnTo>
                  <a:pt x="1" y="14"/>
                </a:lnTo>
                <a:lnTo>
                  <a:pt x="1" y="17"/>
                </a:lnTo>
                <a:lnTo>
                  <a:pt x="1" y="20"/>
                </a:lnTo>
                <a:lnTo>
                  <a:pt x="3" y="23"/>
                </a:lnTo>
                <a:lnTo>
                  <a:pt x="4" y="24"/>
                </a:lnTo>
                <a:lnTo>
                  <a:pt x="4" y="27"/>
                </a:lnTo>
                <a:lnTo>
                  <a:pt x="6" y="28"/>
                </a:lnTo>
                <a:lnTo>
                  <a:pt x="7" y="31"/>
                </a:lnTo>
                <a:lnTo>
                  <a:pt x="9" y="33"/>
                </a:lnTo>
                <a:lnTo>
                  <a:pt x="9" y="36"/>
                </a:lnTo>
                <a:lnTo>
                  <a:pt x="10" y="37"/>
                </a:lnTo>
                <a:lnTo>
                  <a:pt x="12" y="40"/>
                </a:lnTo>
                <a:lnTo>
                  <a:pt x="13" y="42"/>
                </a:lnTo>
                <a:lnTo>
                  <a:pt x="15" y="43"/>
                </a:lnTo>
                <a:lnTo>
                  <a:pt x="18" y="45"/>
                </a:lnTo>
                <a:lnTo>
                  <a:pt x="19" y="46"/>
                </a:lnTo>
                <a:lnTo>
                  <a:pt x="20" y="48"/>
                </a:lnTo>
                <a:lnTo>
                  <a:pt x="22" y="49"/>
                </a:lnTo>
                <a:lnTo>
                  <a:pt x="25" y="51"/>
                </a:lnTo>
                <a:lnTo>
                  <a:pt x="26" y="52"/>
                </a:lnTo>
                <a:lnTo>
                  <a:pt x="28" y="52"/>
                </a:lnTo>
                <a:lnTo>
                  <a:pt x="31" y="54"/>
                </a:lnTo>
                <a:lnTo>
                  <a:pt x="32" y="55"/>
                </a:lnTo>
                <a:lnTo>
                  <a:pt x="35" y="55"/>
                </a:lnTo>
                <a:lnTo>
                  <a:pt x="37" y="55"/>
                </a:lnTo>
                <a:lnTo>
                  <a:pt x="40" y="57"/>
                </a:lnTo>
                <a:lnTo>
                  <a:pt x="41" y="57"/>
                </a:lnTo>
                <a:lnTo>
                  <a:pt x="44" y="57"/>
                </a:lnTo>
                <a:lnTo>
                  <a:pt x="44" y="48"/>
                </a:lnTo>
                <a:close/>
              </a:path>
            </a:pathLst>
          </a:custGeom>
          <a:solidFill>
            <a:schemeClr val="tx1"/>
          </a:solidFill>
          <a:ln w="9525">
            <a:solidFill>
              <a:schemeClr val="tx1"/>
            </a:solidFill>
            <a:round/>
            <a:headEnd/>
            <a:tailEnd/>
          </a:ln>
        </p:spPr>
        <p:txBody>
          <a:bodyPr/>
          <a:lstStyle/>
          <a:p>
            <a:endParaRPr lang="en-US"/>
          </a:p>
        </p:txBody>
      </p:sp>
      <p:sp>
        <p:nvSpPr>
          <p:cNvPr id="31875" name="Freeform 131"/>
          <p:cNvSpPr>
            <a:spLocks/>
          </p:cNvSpPr>
          <p:nvPr/>
        </p:nvSpPr>
        <p:spPr bwMode="auto">
          <a:xfrm>
            <a:off x="3373438" y="5097463"/>
            <a:ext cx="269875" cy="14287"/>
          </a:xfrm>
          <a:custGeom>
            <a:avLst/>
            <a:gdLst>
              <a:gd name="T0" fmla="*/ 170 w 170"/>
              <a:gd name="T1" fmla="*/ 4 h 9"/>
              <a:gd name="T2" fmla="*/ 170 w 170"/>
              <a:gd name="T3" fmla="*/ 0 h 9"/>
              <a:gd name="T4" fmla="*/ 0 w 170"/>
              <a:gd name="T5" fmla="*/ 0 h 9"/>
              <a:gd name="T6" fmla="*/ 0 w 170"/>
              <a:gd name="T7" fmla="*/ 9 h 9"/>
              <a:gd name="T8" fmla="*/ 170 w 170"/>
              <a:gd name="T9" fmla="*/ 9 h 9"/>
              <a:gd name="T10" fmla="*/ 170 w 170"/>
              <a:gd name="T11" fmla="*/ 4 h 9"/>
              <a:gd name="T12" fmla="*/ 0 60000 65536"/>
              <a:gd name="T13" fmla="*/ 0 60000 65536"/>
              <a:gd name="T14" fmla="*/ 0 60000 65536"/>
              <a:gd name="T15" fmla="*/ 0 60000 65536"/>
              <a:gd name="T16" fmla="*/ 0 60000 65536"/>
              <a:gd name="T17" fmla="*/ 0 60000 65536"/>
              <a:gd name="T18" fmla="*/ 0 w 170"/>
              <a:gd name="T19" fmla="*/ 0 h 9"/>
              <a:gd name="T20" fmla="*/ 170 w 17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0" h="9">
                <a:moveTo>
                  <a:pt x="170" y="4"/>
                </a:moveTo>
                <a:lnTo>
                  <a:pt x="170" y="0"/>
                </a:lnTo>
                <a:lnTo>
                  <a:pt x="0" y="0"/>
                </a:lnTo>
                <a:lnTo>
                  <a:pt x="0" y="9"/>
                </a:lnTo>
                <a:lnTo>
                  <a:pt x="170" y="9"/>
                </a:lnTo>
                <a:lnTo>
                  <a:pt x="170" y="4"/>
                </a:lnTo>
                <a:close/>
              </a:path>
            </a:pathLst>
          </a:custGeom>
          <a:solidFill>
            <a:schemeClr val="tx1"/>
          </a:solidFill>
          <a:ln w="9525">
            <a:solidFill>
              <a:schemeClr val="tx1"/>
            </a:solidFill>
            <a:round/>
            <a:headEnd/>
            <a:tailEnd/>
          </a:ln>
        </p:spPr>
        <p:txBody>
          <a:bodyPr/>
          <a:lstStyle/>
          <a:p>
            <a:endParaRPr lang="en-US"/>
          </a:p>
        </p:txBody>
      </p:sp>
      <p:sp>
        <p:nvSpPr>
          <p:cNvPr id="31876" name="Rectangle 132"/>
          <p:cNvSpPr>
            <a:spLocks noChangeArrowheads="1"/>
          </p:cNvSpPr>
          <p:nvPr/>
        </p:nvSpPr>
        <p:spPr bwMode="auto">
          <a:xfrm>
            <a:off x="3373438" y="5268913"/>
            <a:ext cx="269875" cy="14287"/>
          </a:xfrm>
          <a:prstGeom prst="rect">
            <a:avLst/>
          </a:prstGeom>
          <a:solidFill>
            <a:schemeClr val="tx1"/>
          </a:solidFill>
          <a:ln w="9525">
            <a:solidFill>
              <a:schemeClr val="tx1"/>
            </a:solidFill>
            <a:miter lim="800000"/>
            <a:headEnd/>
            <a:tailEnd/>
          </a:ln>
        </p:spPr>
        <p:txBody>
          <a:bodyPr/>
          <a:lstStyle/>
          <a:p>
            <a:endParaRPr lang="en-US"/>
          </a:p>
        </p:txBody>
      </p:sp>
      <p:sp>
        <p:nvSpPr>
          <p:cNvPr id="31877" name="Freeform 133"/>
          <p:cNvSpPr>
            <a:spLocks/>
          </p:cNvSpPr>
          <p:nvPr/>
        </p:nvSpPr>
        <p:spPr bwMode="auto">
          <a:xfrm>
            <a:off x="3303588" y="5268913"/>
            <a:ext cx="69850" cy="88900"/>
          </a:xfrm>
          <a:custGeom>
            <a:avLst/>
            <a:gdLst>
              <a:gd name="T0" fmla="*/ 9 w 44"/>
              <a:gd name="T1" fmla="*/ 53 h 56"/>
              <a:gd name="T2" fmla="*/ 9 w 44"/>
              <a:gd name="T3" fmla="*/ 49 h 56"/>
              <a:gd name="T4" fmla="*/ 10 w 44"/>
              <a:gd name="T5" fmla="*/ 44 h 56"/>
              <a:gd name="T6" fmla="*/ 12 w 44"/>
              <a:gd name="T7" fmla="*/ 40 h 56"/>
              <a:gd name="T8" fmla="*/ 13 w 44"/>
              <a:gd name="T9" fmla="*/ 35 h 56"/>
              <a:gd name="T10" fmla="*/ 15 w 44"/>
              <a:gd name="T11" fmla="*/ 31 h 56"/>
              <a:gd name="T12" fmla="*/ 16 w 44"/>
              <a:gd name="T13" fmla="*/ 28 h 56"/>
              <a:gd name="T14" fmla="*/ 19 w 44"/>
              <a:gd name="T15" fmla="*/ 23 h 56"/>
              <a:gd name="T16" fmla="*/ 20 w 44"/>
              <a:gd name="T17" fmla="*/ 20 h 56"/>
              <a:gd name="T18" fmla="*/ 23 w 44"/>
              <a:gd name="T19" fmla="*/ 18 h 56"/>
              <a:gd name="T20" fmla="*/ 26 w 44"/>
              <a:gd name="T21" fmla="*/ 16 h 56"/>
              <a:gd name="T22" fmla="*/ 29 w 44"/>
              <a:gd name="T23" fmla="*/ 13 h 56"/>
              <a:gd name="T24" fmla="*/ 32 w 44"/>
              <a:gd name="T25" fmla="*/ 12 h 56"/>
              <a:gd name="T26" fmla="*/ 35 w 44"/>
              <a:gd name="T27" fmla="*/ 10 h 56"/>
              <a:gd name="T28" fmla="*/ 40 w 44"/>
              <a:gd name="T29" fmla="*/ 10 h 56"/>
              <a:gd name="T30" fmla="*/ 42 w 44"/>
              <a:gd name="T31" fmla="*/ 9 h 56"/>
              <a:gd name="T32" fmla="*/ 44 w 44"/>
              <a:gd name="T33" fmla="*/ 0 h 56"/>
              <a:gd name="T34" fmla="*/ 40 w 44"/>
              <a:gd name="T35" fmla="*/ 0 h 56"/>
              <a:gd name="T36" fmla="*/ 35 w 44"/>
              <a:gd name="T37" fmla="*/ 1 h 56"/>
              <a:gd name="T38" fmla="*/ 31 w 44"/>
              <a:gd name="T39" fmla="*/ 3 h 56"/>
              <a:gd name="T40" fmla="*/ 26 w 44"/>
              <a:gd name="T41" fmla="*/ 4 h 56"/>
              <a:gd name="T42" fmla="*/ 23 w 44"/>
              <a:gd name="T43" fmla="*/ 7 h 56"/>
              <a:gd name="T44" fmla="*/ 19 w 44"/>
              <a:gd name="T45" fmla="*/ 10 h 56"/>
              <a:gd name="T46" fmla="*/ 16 w 44"/>
              <a:gd name="T47" fmla="*/ 13 h 56"/>
              <a:gd name="T48" fmla="*/ 13 w 44"/>
              <a:gd name="T49" fmla="*/ 16 h 56"/>
              <a:gd name="T50" fmla="*/ 10 w 44"/>
              <a:gd name="T51" fmla="*/ 20 h 56"/>
              <a:gd name="T52" fmla="*/ 7 w 44"/>
              <a:gd name="T53" fmla="*/ 25 h 56"/>
              <a:gd name="T54" fmla="*/ 6 w 44"/>
              <a:gd name="T55" fmla="*/ 29 h 56"/>
              <a:gd name="T56" fmla="*/ 3 w 44"/>
              <a:gd name="T57" fmla="*/ 34 h 56"/>
              <a:gd name="T58" fmla="*/ 1 w 44"/>
              <a:gd name="T59" fmla="*/ 40 h 56"/>
              <a:gd name="T60" fmla="*/ 1 w 44"/>
              <a:gd name="T61" fmla="*/ 44 h 56"/>
              <a:gd name="T62" fmla="*/ 0 w 44"/>
              <a:gd name="T63" fmla="*/ 50 h 56"/>
              <a:gd name="T64" fmla="*/ 0 w 44"/>
              <a:gd name="T65" fmla="*/ 5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6"/>
              <a:gd name="T101" fmla="*/ 44 w 4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6">
                <a:moveTo>
                  <a:pt x="9" y="56"/>
                </a:moveTo>
                <a:lnTo>
                  <a:pt x="9" y="53"/>
                </a:lnTo>
                <a:lnTo>
                  <a:pt x="9" y="50"/>
                </a:lnTo>
                <a:lnTo>
                  <a:pt x="9" y="49"/>
                </a:lnTo>
                <a:lnTo>
                  <a:pt x="10" y="46"/>
                </a:lnTo>
                <a:lnTo>
                  <a:pt x="10" y="44"/>
                </a:lnTo>
                <a:lnTo>
                  <a:pt x="10" y="41"/>
                </a:lnTo>
                <a:lnTo>
                  <a:pt x="12" y="40"/>
                </a:lnTo>
                <a:lnTo>
                  <a:pt x="12" y="37"/>
                </a:lnTo>
                <a:lnTo>
                  <a:pt x="13" y="35"/>
                </a:lnTo>
                <a:lnTo>
                  <a:pt x="13" y="32"/>
                </a:lnTo>
                <a:lnTo>
                  <a:pt x="15" y="31"/>
                </a:lnTo>
                <a:lnTo>
                  <a:pt x="15" y="29"/>
                </a:lnTo>
                <a:lnTo>
                  <a:pt x="16" y="28"/>
                </a:lnTo>
                <a:lnTo>
                  <a:pt x="18" y="25"/>
                </a:lnTo>
                <a:lnTo>
                  <a:pt x="19" y="23"/>
                </a:lnTo>
                <a:lnTo>
                  <a:pt x="19" y="22"/>
                </a:lnTo>
                <a:lnTo>
                  <a:pt x="20" y="20"/>
                </a:lnTo>
                <a:lnTo>
                  <a:pt x="22" y="19"/>
                </a:lnTo>
                <a:lnTo>
                  <a:pt x="23" y="18"/>
                </a:lnTo>
                <a:lnTo>
                  <a:pt x="25" y="16"/>
                </a:lnTo>
                <a:lnTo>
                  <a:pt x="26" y="16"/>
                </a:lnTo>
                <a:lnTo>
                  <a:pt x="28" y="15"/>
                </a:lnTo>
                <a:lnTo>
                  <a:pt x="29" y="13"/>
                </a:lnTo>
                <a:lnTo>
                  <a:pt x="31" y="13"/>
                </a:lnTo>
                <a:lnTo>
                  <a:pt x="32" y="12"/>
                </a:lnTo>
                <a:lnTo>
                  <a:pt x="34" y="12"/>
                </a:lnTo>
                <a:lnTo>
                  <a:pt x="35" y="10"/>
                </a:lnTo>
                <a:lnTo>
                  <a:pt x="38" y="10"/>
                </a:lnTo>
                <a:lnTo>
                  <a:pt x="40" y="10"/>
                </a:lnTo>
                <a:lnTo>
                  <a:pt x="41" y="9"/>
                </a:lnTo>
                <a:lnTo>
                  <a:pt x="42" y="9"/>
                </a:lnTo>
                <a:lnTo>
                  <a:pt x="44" y="9"/>
                </a:lnTo>
                <a:lnTo>
                  <a:pt x="44" y="0"/>
                </a:lnTo>
                <a:lnTo>
                  <a:pt x="42" y="0"/>
                </a:lnTo>
                <a:lnTo>
                  <a:pt x="40" y="0"/>
                </a:lnTo>
                <a:lnTo>
                  <a:pt x="38" y="1"/>
                </a:lnTo>
                <a:lnTo>
                  <a:pt x="35" y="1"/>
                </a:lnTo>
                <a:lnTo>
                  <a:pt x="34" y="1"/>
                </a:lnTo>
                <a:lnTo>
                  <a:pt x="31" y="3"/>
                </a:lnTo>
                <a:lnTo>
                  <a:pt x="29" y="4"/>
                </a:lnTo>
                <a:lnTo>
                  <a:pt x="26" y="4"/>
                </a:lnTo>
                <a:lnTo>
                  <a:pt x="25" y="6"/>
                </a:lnTo>
                <a:lnTo>
                  <a:pt x="23" y="7"/>
                </a:lnTo>
                <a:lnTo>
                  <a:pt x="20" y="9"/>
                </a:lnTo>
                <a:lnTo>
                  <a:pt x="19" y="10"/>
                </a:lnTo>
                <a:lnTo>
                  <a:pt x="18" y="12"/>
                </a:lnTo>
                <a:lnTo>
                  <a:pt x="16" y="13"/>
                </a:lnTo>
                <a:lnTo>
                  <a:pt x="15" y="15"/>
                </a:lnTo>
                <a:lnTo>
                  <a:pt x="13" y="16"/>
                </a:lnTo>
                <a:lnTo>
                  <a:pt x="12" y="19"/>
                </a:lnTo>
                <a:lnTo>
                  <a:pt x="10" y="20"/>
                </a:lnTo>
                <a:lnTo>
                  <a:pt x="9" y="23"/>
                </a:lnTo>
                <a:lnTo>
                  <a:pt x="7" y="25"/>
                </a:lnTo>
                <a:lnTo>
                  <a:pt x="6" y="28"/>
                </a:lnTo>
                <a:lnTo>
                  <a:pt x="6" y="29"/>
                </a:lnTo>
                <a:lnTo>
                  <a:pt x="4" y="32"/>
                </a:lnTo>
                <a:lnTo>
                  <a:pt x="3" y="34"/>
                </a:lnTo>
                <a:lnTo>
                  <a:pt x="3" y="37"/>
                </a:lnTo>
                <a:lnTo>
                  <a:pt x="1" y="40"/>
                </a:lnTo>
                <a:lnTo>
                  <a:pt x="1" y="43"/>
                </a:lnTo>
                <a:lnTo>
                  <a:pt x="1" y="44"/>
                </a:lnTo>
                <a:lnTo>
                  <a:pt x="0" y="47"/>
                </a:lnTo>
                <a:lnTo>
                  <a:pt x="0" y="50"/>
                </a:lnTo>
                <a:lnTo>
                  <a:pt x="0" y="53"/>
                </a:lnTo>
                <a:lnTo>
                  <a:pt x="0" y="56"/>
                </a:lnTo>
                <a:lnTo>
                  <a:pt x="9" y="56"/>
                </a:lnTo>
                <a:close/>
              </a:path>
            </a:pathLst>
          </a:custGeom>
          <a:solidFill>
            <a:schemeClr val="tx1"/>
          </a:solidFill>
          <a:ln w="9525">
            <a:solidFill>
              <a:schemeClr val="tx1"/>
            </a:solidFill>
            <a:round/>
            <a:headEnd/>
            <a:tailEnd/>
          </a:ln>
        </p:spPr>
        <p:txBody>
          <a:bodyPr/>
          <a:lstStyle/>
          <a:p>
            <a:endParaRPr lang="en-US"/>
          </a:p>
        </p:txBody>
      </p:sp>
      <p:sp>
        <p:nvSpPr>
          <p:cNvPr id="31878" name="Freeform 134"/>
          <p:cNvSpPr>
            <a:spLocks/>
          </p:cNvSpPr>
          <p:nvPr/>
        </p:nvSpPr>
        <p:spPr bwMode="auto">
          <a:xfrm>
            <a:off x="3303588" y="5357813"/>
            <a:ext cx="39687" cy="74612"/>
          </a:xfrm>
          <a:custGeom>
            <a:avLst/>
            <a:gdLst>
              <a:gd name="T0" fmla="*/ 25 w 25"/>
              <a:gd name="T1" fmla="*/ 40 h 47"/>
              <a:gd name="T2" fmla="*/ 23 w 25"/>
              <a:gd name="T3" fmla="*/ 37 h 47"/>
              <a:gd name="T4" fmla="*/ 22 w 25"/>
              <a:gd name="T5" fmla="*/ 36 h 47"/>
              <a:gd name="T6" fmla="*/ 19 w 25"/>
              <a:gd name="T7" fmla="*/ 33 h 47"/>
              <a:gd name="T8" fmla="*/ 18 w 25"/>
              <a:gd name="T9" fmla="*/ 31 h 47"/>
              <a:gd name="T10" fmla="*/ 16 w 25"/>
              <a:gd name="T11" fmla="*/ 28 h 47"/>
              <a:gd name="T12" fmla="*/ 15 w 25"/>
              <a:gd name="T13" fmla="*/ 25 h 47"/>
              <a:gd name="T14" fmla="*/ 13 w 25"/>
              <a:gd name="T15" fmla="*/ 22 h 47"/>
              <a:gd name="T16" fmla="*/ 12 w 25"/>
              <a:gd name="T17" fmla="*/ 19 h 47"/>
              <a:gd name="T18" fmla="*/ 12 w 25"/>
              <a:gd name="T19" fmla="*/ 16 h 47"/>
              <a:gd name="T20" fmla="*/ 10 w 25"/>
              <a:gd name="T21" fmla="*/ 13 h 47"/>
              <a:gd name="T22" fmla="*/ 10 w 25"/>
              <a:gd name="T23" fmla="*/ 10 h 47"/>
              <a:gd name="T24" fmla="*/ 9 w 25"/>
              <a:gd name="T25" fmla="*/ 7 h 47"/>
              <a:gd name="T26" fmla="*/ 9 w 25"/>
              <a:gd name="T27" fmla="*/ 4 h 47"/>
              <a:gd name="T28" fmla="*/ 9 w 25"/>
              <a:gd name="T29" fmla="*/ 1 h 47"/>
              <a:gd name="T30" fmla="*/ 0 w 25"/>
              <a:gd name="T31" fmla="*/ 0 h 47"/>
              <a:gd name="T32" fmla="*/ 0 w 25"/>
              <a:gd name="T33" fmla="*/ 3 h 47"/>
              <a:gd name="T34" fmla="*/ 0 w 25"/>
              <a:gd name="T35" fmla="*/ 6 h 47"/>
              <a:gd name="T36" fmla="*/ 1 w 25"/>
              <a:gd name="T37" fmla="*/ 9 h 47"/>
              <a:gd name="T38" fmla="*/ 1 w 25"/>
              <a:gd name="T39" fmla="*/ 13 h 47"/>
              <a:gd name="T40" fmla="*/ 3 w 25"/>
              <a:gd name="T41" fmla="*/ 16 h 47"/>
              <a:gd name="T42" fmla="*/ 3 w 25"/>
              <a:gd name="T43" fmla="*/ 19 h 47"/>
              <a:gd name="T44" fmla="*/ 4 w 25"/>
              <a:gd name="T45" fmla="*/ 22 h 47"/>
              <a:gd name="T46" fmla="*/ 6 w 25"/>
              <a:gd name="T47" fmla="*/ 25 h 47"/>
              <a:gd name="T48" fmla="*/ 6 w 25"/>
              <a:gd name="T49" fmla="*/ 28 h 47"/>
              <a:gd name="T50" fmla="*/ 7 w 25"/>
              <a:gd name="T51" fmla="*/ 31 h 47"/>
              <a:gd name="T52" fmla="*/ 9 w 25"/>
              <a:gd name="T53" fmla="*/ 34 h 47"/>
              <a:gd name="T54" fmla="*/ 12 w 25"/>
              <a:gd name="T55" fmla="*/ 37 h 47"/>
              <a:gd name="T56" fmla="*/ 13 w 25"/>
              <a:gd name="T57" fmla="*/ 38 h 47"/>
              <a:gd name="T58" fmla="*/ 15 w 25"/>
              <a:gd name="T59" fmla="*/ 41 h 47"/>
              <a:gd name="T60" fmla="*/ 16 w 25"/>
              <a:gd name="T61" fmla="*/ 44 h 47"/>
              <a:gd name="T62" fmla="*/ 19 w 25"/>
              <a:gd name="T63" fmla="*/ 46 h 47"/>
              <a:gd name="T64" fmla="*/ 19 w 25"/>
              <a:gd name="T65" fmla="*/ 46 h 47"/>
              <a:gd name="T66" fmla="*/ 23 w 25"/>
              <a:gd name="T67" fmla="*/ 38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47"/>
              <a:gd name="T104" fmla="*/ 25 w 25"/>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47">
                <a:moveTo>
                  <a:pt x="23" y="38"/>
                </a:moveTo>
                <a:lnTo>
                  <a:pt x="25" y="40"/>
                </a:lnTo>
                <a:lnTo>
                  <a:pt x="23" y="38"/>
                </a:lnTo>
                <a:lnTo>
                  <a:pt x="23" y="37"/>
                </a:lnTo>
                <a:lnTo>
                  <a:pt x="22" y="37"/>
                </a:lnTo>
                <a:lnTo>
                  <a:pt x="22" y="36"/>
                </a:lnTo>
                <a:lnTo>
                  <a:pt x="20" y="34"/>
                </a:lnTo>
                <a:lnTo>
                  <a:pt x="19" y="33"/>
                </a:lnTo>
                <a:lnTo>
                  <a:pt x="19" y="31"/>
                </a:lnTo>
                <a:lnTo>
                  <a:pt x="18" y="31"/>
                </a:lnTo>
                <a:lnTo>
                  <a:pt x="18" y="30"/>
                </a:lnTo>
                <a:lnTo>
                  <a:pt x="16" y="28"/>
                </a:lnTo>
                <a:lnTo>
                  <a:pt x="16" y="27"/>
                </a:lnTo>
                <a:lnTo>
                  <a:pt x="15" y="25"/>
                </a:lnTo>
                <a:lnTo>
                  <a:pt x="13" y="24"/>
                </a:lnTo>
                <a:lnTo>
                  <a:pt x="13" y="22"/>
                </a:lnTo>
                <a:lnTo>
                  <a:pt x="13" y="21"/>
                </a:lnTo>
                <a:lnTo>
                  <a:pt x="12" y="19"/>
                </a:lnTo>
                <a:lnTo>
                  <a:pt x="12" y="18"/>
                </a:lnTo>
                <a:lnTo>
                  <a:pt x="12" y="16"/>
                </a:lnTo>
                <a:lnTo>
                  <a:pt x="12" y="15"/>
                </a:lnTo>
                <a:lnTo>
                  <a:pt x="10" y="13"/>
                </a:lnTo>
                <a:lnTo>
                  <a:pt x="10" y="12"/>
                </a:lnTo>
                <a:lnTo>
                  <a:pt x="10" y="10"/>
                </a:lnTo>
                <a:lnTo>
                  <a:pt x="10" y="9"/>
                </a:lnTo>
                <a:lnTo>
                  <a:pt x="9" y="7"/>
                </a:lnTo>
                <a:lnTo>
                  <a:pt x="9" y="6"/>
                </a:lnTo>
                <a:lnTo>
                  <a:pt x="9" y="4"/>
                </a:lnTo>
                <a:lnTo>
                  <a:pt x="9" y="3"/>
                </a:lnTo>
                <a:lnTo>
                  <a:pt x="9" y="1"/>
                </a:lnTo>
                <a:lnTo>
                  <a:pt x="9" y="0"/>
                </a:lnTo>
                <a:lnTo>
                  <a:pt x="0" y="0"/>
                </a:lnTo>
                <a:lnTo>
                  <a:pt x="0" y="1"/>
                </a:lnTo>
                <a:lnTo>
                  <a:pt x="0" y="3"/>
                </a:lnTo>
                <a:lnTo>
                  <a:pt x="0" y="4"/>
                </a:lnTo>
                <a:lnTo>
                  <a:pt x="0" y="6"/>
                </a:lnTo>
                <a:lnTo>
                  <a:pt x="1" y="7"/>
                </a:lnTo>
                <a:lnTo>
                  <a:pt x="1" y="9"/>
                </a:lnTo>
                <a:lnTo>
                  <a:pt x="1" y="12"/>
                </a:lnTo>
                <a:lnTo>
                  <a:pt x="1" y="13"/>
                </a:lnTo>
                <a:lnTo>
                  <a:pt x="1" y="15"/>
                </a:lnTo>
                <a:lnTo>
                  <a:pt x="3" y="16"/>
                </a:lnTo>
                <a:lnTo>
                  <a:pt x="3" y="18"/>
                </a:lnTo>
                <a:lnTo>
                  <a:pt x="3" y="19"/>
                </a:lnTo>
                <a:lnTo>
                  <a:pt x="3" y="21"/>
                </a:lnTo>
                <a:lnTo>
                  <a:pt x="4" y="22"/>
                </a:lnTo>
                <a:lnTo>
                  <a:pt x="4" y="24"/>
                </a:lnTo>
                <a:lnTo>
                  <a:pt x="6" y="25"/>
                </a:lnTo>
                <a:lnTo>
                  <a:pt x="6" y="27"/>
                </a:lnTo>
                <a:lnTo>
                  <a:pt x="6" y="28"/>
                </a:lnTo>
                <a:lnTo>
                  <a:pt x="7" y="30"/>
                </a:lnTo>
                <a:lnTo>
                  <a:pt x="7" y="31"/>
                </a:lnTo>
                <a:lnTo>
                  <a:pt x="9" y="33"/>
                </a:lnTo>
                <a:lnTo>
                  <a:pt x="9" y="34"/>
                </a:lnTo>
                <a:lnTo>
                  <a:pt x="10" y="36"/>
                </a:lnTo>
                <a:lnTo>
                  <a:pt x="12" y="37"/>
                </a:lnTo>
                <a:lnTo>
                  <a:pt x="12" y="38"/>
                </a:lnTo>
                <a:lnTo>
                  <a:pt x="13" y="38"/>
                </a:lnTo>
                <a:lnTo>
                  <a:pt x="13" y="40"/>
                </a:lnTo>
                <a:lnTo>
                  <a:pt x="15" y="41"/>
                </a:lnTo>
                <a:lnTo>
                  <a:pt x="16" y="43"/>
                </a:lnTo>
                <a:lnTo>
                  <a:pt x="16" y="44"/>
                </a:lnTo>
                <a:lnTo>
                  <a:pt x="18" y="44"/>
                </a:lnTo>
                <a:lnTo>
                  <a:pt x="19" y="46"/>
                </a:lnTo>
                <a:lnTo>
                  <a:pt x="20" y="47"/>
                </a:lnTo>
                <a:lnTo>
                  <a:pt x="19" y="46"/>
                </a:lnTo>
                <a:lnTo>
                  <a:pt x="20" y="47"/>
                </a:lnTo>
                <a:lnTo>
                  <a:pt x="23" y="38"/>
                </a:lnTo>
                <a:close/>
              </a:path>
            </a:pathLst>
          </a:custGeom>
          <a:solidFill>
            <a:schemeClr val="tx1"/>
          </a:solidFill>
          <a:ln w="9525">
            <a:solidFill>
              <a:schemeClr val="tx1"/>
            </a:solidFill>
            <a:round/>
            <a:headEnd/>
            <a:tailEnd/>
          </a:ln>
        </p:spPr>
        <p:txBody>
          <a:bodyPr/>
          <a:lstStyle/>
          <a:p>
            <a:endParaRPr lang="en-US"/>
          </a:p>
        </p:txBody>
      </p:sp>
      <p:sp>
        <p:nvSpPr>
          <p:cNvPr id="31879" name="Freeform 135"/>
          <p:cNvSpPr>
            <a:spLocks/>
          </p:cNvSpPr>
          <p:nvPr/>
        </p:nvSpPr>
        <p:spPr bwMode="auto">
          <a:xfrm>
            <a:off x="3335338" y="5418138"/>
            <a:ext cx="217487" cy="290512"/>
          </a:xfrm>
          <a:custGeom>
            <a:avLst/>
            <a:gdLst>
              <a:gd name="T0" fmla="*/ 137 w 137"/>
              <a:gd name="T1" fmla="*/ 175 h 183"/>
              <a:gd name="T2" fmla="*/ 135 w 137"/>
              <a:gd name="T3" fmla="*/ 162 h 183"/>
              <a:gd name="T4" fmla="*/ 134 w 137"/>
              <a:gd name="T5" fmla="*/ 147 h 183"/>
              <a:gd name="T6" fmla="*/ 130 w 137"/>
              <a:gd name="T7" fmla="*/ 132 h 183"/>
              <a:gd name="T8" fmla="*/ 125 w 137"/>
              <a:gd name="T9" fmla="*/ 119 h 183"/>
              <a:gd name="T10" fmla="*/ 119 w 137"/>
              <a:gd name="T11" fmla="*/ 106 h 183"/>
              <a:gd name="T12" fmla="*/ 112 w 137"/>
              <a:gd name="T13" fmla="*/ 94 h 183"/>
              <a:gd name="T14" fmla="*/ 105 w 137"/>
              <a:gd name="T15" fmla="*/ 80 h 183"/>
              <a:gd name="T16" fmla="*/ 96 w 137"/>
              <a:gd name="T17" fmla="*/ 69 h 183"/>
              <a:gd name="T18" fmla="*/ 86 w 137"/>
              <a:gd name="T19" fmla="*/ 57 h 183"/>
              <a:gd name="T20" fmla="*/ 75 w 137"/>
              <a:gd name="T21" fmla="*/ 46 h 183"/>
              <a:gd name="T22" fmla="*/ 65 w 137"/>
              <a:gd name="T23" fmla="*/ 36 h 183"/>
              <a:gd name="T24" fmla="*/ 52 w 137"/>
              <a:gd name="T25" fmla="*/ 27 h 183"/>
              <a:gd name="T26" fmla="*/ 39 w 137"/>
              <a:gd name="T27" fmla="*/ 18 h 183"/>
              <a:gd name="T28" fmla="*/ 25 w 137"/>
              <a:gd name="T29" fmla="*/ 11 h 183"/>
              <a:gd name="T30" fmla="*/ 11 w 137"/>
              <a:gd name="T31" fmla="*/ 3 h 183"/>
              <a:gd name="T32" fmla="*/ 0 w 137"/>
              <a:gd name="T33" fmla="*/ 9 h 183"/>
              <a:gd name="T34" fmla="*/ 15 w 137"/>
              <a:gd name="T35" fmla="*/ 15 h 183"/>
              <a:gd name="T36" fmla="*/ 28 w 137"/>
              <a:gd name="T37" fmla="*/ 23 h 183"/>
              <a:gd name="T38" fmla="*/ 42 w 137"/>
              <a:gd name="T39" fmla="*/ 30 h 183"/>
              <a:gd name="T40" fmla="*/ 53 w 137"/>
              <a:gd name="T41" fmla="*/ 39 h 183"/>
              <a:gd name="T42" fmla="*/ 65 w 137"/>
              <a:gd name="T43" fmla="*/ 48 h 183"/>
              <a:gd name="T44" fmla="*/ 75 w 137"/>
              <a:gd name="T45" fmla="*/ 58 h 183"/>
              <a:gd name="T46" fmla="*/ 84 w 137"/>
              <a:gd name="T47" fmla="*/ 69 h 183"/>
              <a:gd name="T48" fmla="*/ 93 w 137"/>
              <a:gd name="T49" fmla="*/ 80 h 183"/>
              <a:gd name="T50" fmla="*/ 102 w 137"/>
              <a:gd name="T51" fmla="*/ 92 h 183"/>
              <a:gd name="T52" fmla="*/ 108 w 137"/>
              <a:gd name="T53" fmla="*/ 104 h 183"/>
              <a:gd name="T54" fmla="*/ 115 w 137"/>
              <a:gd name="T55" fmla="*/ 116 h 183"/>
              <a:gd name="T56" fmla="*/ 119 w 137"/>
              <a:gd name="T57" fmla="*/ 129 h 183"/>
              <a:gd name="T58" fmla="*/ 124 w 137"/>
              <a:gd name="T59" fmla="*/ 143 h 183"/>
              <a:gd name="T60" fmla="*/ 127 w 137"/>
              <a:gd name="T61" fmla="*/ 156 h 183"/>
              <a:gd name="T62" fmla="*/ 128 w 137"/>
              <a:gd name="T63" fmla="*/ 169 h 183"/>
              <a:gd name="T64" fmla="*/ 128 w 137"/>
              <a:gd name="T65" fmla="*/ 183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83"/>
              <a:gd name="T101" fmla="*/ 137 w 137"/>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83">
                <a:moveTo>
                  <a:pt x="137" y="183"/>
                </a:moveTo>
                <a:lnTo>
                  <a:pt x="137" y="175"/>
                </a:lnTo>
                <a:lnTo>
                  <a:pt x="137" y="168"/>
                </a:lnTo>
                <a:lnTo>
                  <a:pt x="135" y="162"/>
                </a:lnTo>
                <a:lnTo>
                  <a:pt x="134" y="154"/>
                </a:lnTo>
                <a:lnTo>
                  <a:pt x="134" y="147"/>
                </a:lnTo>
                <a:lnTo>
                  <a:pt x="131" y="140"/>
                </a:lnTo>
                <a:lnTo>
                  <a:pt x="130" y="132"/>
                </a:lnTo>
                <a:lnTo>
                  <a:pt x="128" y="126"/>
                </a:lnTo>
                <a:lnTo>
                  <a:pt x="125" y="119"/>
                </a:lnTo>
                <a:lnTo>
                  <a:pt x="122" y="113"/>
                </a:lnTo>
                <a:lnTo>
                  <a:pt x="119" y="106"/>
                </a:lnTo>
                <a:lnTo>
                  <a:pt x="116" y="100"/>
                </a:lnTo>
                <a:lnTo>
                  <a:pt x="112" y="94"/>
                </a:lnTo>
                <a:lnTo>
                  <a:pt x="109" y="86"/>
                </a:lnTo>
                <a:lnTo>
                  <a:pt x="105" y="80"/>
                </a:lnTo>
                <a:lnTo>
                  <a:pt x="100" y="75"/>
                </a:lnTo>
                <a:lnTo>
                  <a:pt x="96" y="69"/>
                </a:lnTo>
                <a:lnTo>
                  <a:pt x="91" y="63"/>
                </a:lnTo>
                <a:lnTo>
                  <a:pt x="86" y="57"/>
                </a:lnTo>
                <a:lnTo>
                  <a:pt x="81" y="52"/>
                </a:lnTo>
                <a:lnTo>
                  <a:pt x="75" y="46"/>
                </a:lnTo>
                <a:lnTo>
                  <a:pt x="69" y="42"/>
                </a:lnTo>
                <a:lnTo>
                  <a:pt x="65" y="36"/>
                </a:lnTo>
                <a:lnTo>
                  <a:pt x="58" y="32"/>
                </a:lnTo>
                <a:lnTo>
                  <a:pt x="52" y="27"/>
                </a:lnTo>
                <a:lnTo>
                  <a:pt x="46" y="23"/>
                </a:lnTo>
                <a:lnTo>
                  <a:pt x="39" y="18"/>
                </a:lnTo>
                <a:lnTo>
                  <a:pt x="33" y="14"/>
                </a:lnTo>
                <a:lnTo>
                  <a:pt x="25" y="11"/>
                </a:lnTo>
                <a:lnTo>
                  <a:pt x="18" y="6"/>
                </a:lnTo>
                <a:lnTo>
                  <a:pt x="11" y="3"/>
                </a:lnTo>
                <a:lnTo>
                  <a:pt x="3" y="0"/>
                </a:lnTo>
                <a:lnTo>
                  <a:pt x="0" y="9"/>
                </a:lnTo>
                <a:lnTo>
                  <a:pt x="8" y="12"/>
                </a:lnTo>
                <a:lnTo>
                  <a:pt x="15" y="15"/>
                </a:lnTo>
                <a:lnTo>
                  <a:pt x="21" y="18"/>
                </a:lnTo>
                <a:lnTo>
                  <a:pt x="28" y="23"/>
                </a:lnTo>
                <a:lnTo>
                  <a:pt x="34" y="26"/>
                </a:lnTo>
                <a:lnTo>
                  <a:pt x="42" y="30"/>
                </a:lnTo>
                <a:lnTo>
                  <a:pt x="47" y="35"/>
                </a:lnTo>
                <a:lnTo>
                  <a:pt x="53" y="39"/>
                </a:lnTo>
                <a:lnTo>
                  <a:pt x="59" y="43"/>
                </a:lnTo>
                <a:lnTo>
                  <a:pt x="65" y="48"/>
                </a:lnTo>
                <a:lnTo>
                  <a:pt x="69" y="52"/>
                </a:lnTo>
                <a:lnTo>
                  <a:pt x="75" y="58"/>
                </a:lnTo>
                <a:lnTo>
                  <a:pt x="80" y="63"/>
                </a:lnTo>
                <a:lnTo>
                  <a:pt x="84" y="69"/>
                </a:lnTo>
                <a:lnTo>
                  <a:pt x="88" y="75"/>
                </a:lnTo>
                <a:lnTo>
                  <a:pt x="93" y="80"/>
                </a:lnTo>
                <a:lnTo>
                  <a:pt x="97" y="86"/>
                </a:lnTo>
                <a:lnTo>
                  <a:pt x="102" y="92"/>
                </a:lnTo>
                <a:lnTo>
                  <a:pt x="105" y="98"/>
                </a:lnTo>
                <a:lnTo>
                  <a:pt x="108" y="104"/>
                </a:lnTo>
                <a:lnTo>
                  <a:pt x="112" y="110"/>
                </a:lnTo>
                <a:lnTo>
                  <a:pt x="115" y="116"/>
                </a:lnTo>
                <a:lnTo>
                  <a:pt x="116" y="122"/>
                </a:lnTo>
                <a:lnTo>
                  <a:pt x="119" y="129"/>
                </a:lnTo>
                <a:lnTo>
                  <a:pt x="121" y="135"/>
                </a:lnTo>
                <a:lnTo>
                  <a:pt x="124" y="143"/>
                </a:lnTo>
                <a:lnTo>
                  <a:pt x="125" y="149"/>
                </a:lnTo>
                <a:lnTo>
                  <a:pt x="127" y="156"/>
                </a:lnTo>
                <a:lnTo>
                  <a:pt x="127" y="162"/>
                </a:lnTo>
                <a:lnTo>
                  <a:pt x="128" y="169"/>
                </a:lnTo>
                <a:lnTo>
                  <a:pt x="128" y="175"/>
                </a:lnTo>
                <a:lnTo>
                  <a:pt x="128" y="183"/>
                </a:lnTo>
                <a:lnTo>
                  <a:pt x="137" y="183"/>
                </a:lnTo>
                <a:close/>
              </a:path>
            </a:pathLst>
          </a:custGeom>
          <a:solidFill>
            <a:schemeClr val="tx1"/>
          </a:solidFill>
          <a:ln w="9525">
            <a:solidFill>
              <a:schemeClr val="tx1"/>
            </a:solidFill>
            <a:round/>
            <a:headEnd/>
            <a:tailEnd/>
          </a:ln>
        </p:spPr>
        <p:txBody>
          <a:bodyPr/>
          <a:lstStyle/>
          <a:p>
            <a:endParaRPr lang="en-US"/>
          </a:p>
        </p:txBody>
      </p:sp>
      <p:sp>
        <p:nvSpPr>
          <p:cNvPr id="31880" name="Freeform 136"/>
          <p:cNvSpPr>
            <a:spLocks/>
          </p:cNvSpPr>
          <p:nvPr/>
        </p:nvSpPr>
        <p:spPr bwMode="auto">
          <a:xfrm>
            <a:off x="3189288" y="5708650"/>
            <a:ext cx="363537" cy="315913"/>
          </a:xfrm>
          <a:custGeom>
            <a:avLst/>
            <a:gdLst>
              <a:gd name="T0" fmla="*/ 12 w 229"/>
              <a:gd name="T1" fmla="*/ 199 h 199"/>
              <a:gd name="T2" fmla="*/ 35 w 229"/>
              <a:gd name="T3" fmla="*/ 196 h 199"/>
              <a:gd name="T4" fmla="*/ 57 w 229"/>
              <a:gd name="T5" fmla="*/ 194 h 199"/>
              <a:gd name="T6" fmla="*/ 78 w 229"/>
              <a:gd name="T7" fmla="*/ 188 h 199"/>
              <a:gd name="T8" fmla="*/ 98 w 229"/>
              <a:gd name="T9" fmla="*/ 180 h 199"/>
              <a:gd name="T10" fmla="*/ 119 w 229"/>
              <a:gd name="T11" fmla="*/ 171 h 199"/>
              <a:gd name="T12" fmla="*/ 136 w 229"/>
              <a:gd name="T13" fmla="*/ 159 h 199"/>
              <a:gd name="T14" fmla="*/ 154 w 229"/>
              <a:gd name="T15" fmla="*/ 148 h 199"/>
              <a:gd name="T16" fmla="*/ 169 w 229"/>
              <a:gd name="T17" fmla="*/ 134 h 199"/>
              <a:gd name="T18" fmla="*/ 183 w 229"/>
              <a:gd name="T19" fmla="*/ 119 h 199"/>
              <a:gd name="T20" fmla="*/ 195 w 229"/>
              <a:gd name="T21" fmla="*/ 103 h 199"/>
              <a:gd name="T22" fmla="*/ 207 w 229"/>
              <a:gd name="T23" fmla="*/ 87 h 199"/>
              <a:gd name="T24" fmla="*/ 216 w 229"/>
              <a:gd name="T25" fmla="*/ 69 h 199"/>
              <a:gd name="T26" fmla="*/ 222 w 229"/>
              <a:gd name="T27" fmla="*/ 50 h 199"/>
              <a:gd name="T28" fmla="*/ 226 w 229"/>
              <a:gd name="T29" fmla="*/ 31 h 199"/>
              <a:gd name="T30" fmla="*/ 229 w 229"/>
              <a:gd name="T31" fmla="*/ 10 h 199"/>
              <a:gd name="T32" fmla="*/ 220 w 229"/>
              <a:gd name="T33" fmla="*/ 0 h 199"/>
              <a:gd name="T34" fmla="*/ 219 w 229"/>
              <a:gd name="T35" fmla="*/ 19 h 199"/>
              <a:gd name="T36" fmla="*/ 216 w 229"/>
              <a:gd name="T37" fmla="*/ 38 h 199"/>
              <a:gd name="T38" fmla="*/ 210 w 229"/>
              <a:gd name="T39" fmla="*/ 56 h 199"/>
              <a:gd name="T40" fmla="*/ 202 w 229"/>
              <a:gd name="T41" fmla="*/ 74 h 199"/>
              <a:gd name="T42" fmla="*/ 194 w 229"/>
              <a:gd name="T43" fmla="*/ 90 h 199"/>
              <a:gd name="T44" fmla="*/ 183 w 229"/>
              <a:gd name="T45" fmla="*/ 106 h 199"/>
              <a:gd name="T46" fmla="*/ 170 w 229"/>
              <a:gd name="T47" fmla="*/ 121 h 199"/>
              <a:gd name="T48" fmla="*/ 156 w 229"/>
              <a:gd name="T49" fmla="*/ 134 h 199"/>
              <a:gd name="T50" fmla="*/ 141 w 229"/>
              <a:gd name="T51" fmla="*/ 146 h 199"/>
              <a:gd name="T52" fmla="*/ 123 w 229"/>
              <a:gd name="T53" fmla="*/ 158 h 199"/>
              <a:gd name="T54" fmla="*/ 106 w 229"/>
              <a:gd name="T55" fmla="*/ 167 h 199"/>
              <a:gd name="T56" fmla="*/ 85 w 229"/>
              <a:gd name="T57" fmla="*/ 176 h 199"/>
              <a:gd name="T58" fmla="*/ 66 w 229"/>
              <a:gd name="T59" fmla="*/ 182 h 199"/>
              <a:gd name="T60" fmla="*/ 44 w 229"/>
              <a:gd name="T61" fmla="*/ 186 h 199"/>
              <a:gd name="T62" fmla="*/ 22 w 229"/>
              <a:gd name="T63" fmla="*/ 189 h 199"/>
              <a:gd name="T64" fmla="*/ 0 w 229"/>
              <a:gd name="T65" fmla="*/ 191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199"/>
              <a:gd name="T101" fmla="*/ 229 w 229"/>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199">
                <a:moveTo>
                  <a:pt x="0" y="199"/>
                </a:moveTo>
                <a:lnTo>
                  <a:pt x="12" y="199"/>
                </a:lnTo>
                <a:lnTo>
                  <a:pt x="23" y="198"/>
                </a:lnTo>
                <a:lnTo>
                  <a:pt x="35" y="196"/>
                </a:lnTo>
                <a:lnTo>
                  <a:pt x="45" y="195"/>
                </a:lnTo>
                <a:lnTo>
                  <a:pt x="57" y="194"/>
                </a:lnTo>
                <a:lnTo>
                  <a:pt x="67" y="191"/>
                </a:lnTo>
                <a:lnTo>
                  <a:pt x="78" y="188"/>
                </a:lnTo>
                <a:lnTo>
                  <a:pt x="88" y="183"/>
                </a:lnTo>
                <a:lnTo>
                  <a:pt x="98" y="180"/>
                </a:lnTo>
                <a:lnTo>
                  <a:pt x="109" y="176"/>
                </a:lnTo>
                <a:lnTo>
                  <a:pt x="119" y="171"/>
                </a:lnTo>
                <a:lnTo>
                  <a:pt x="128" y="165"/>
                </a:lnTo>
                <a:lnTo>
                  <a:pt x="136" y="159"/>
                </a:lnTo>
                <a:lnTo>
                  <a:pt x="145" y="154"/>
                </a:lnTo>
                <a:lnTo>
                  <a:pt x="154" y="148"/>
                </a:lnTo>
                <a:lnTo>
                  <a:pt x="161" y="142"/>
                </a:lnTo>
                <a:lnTo>
                  <a:pt x="169" y="134"/>
                </a:lnTo>
                <a:lnTo>
                  <a:pt x="176" y="127"/>
                </a:lnTo>
                <a:lnTo>
                  <a:pt x="183" y="119"/>
                </a:lnTo>
                <a:lnTo>
                  <a:pt x="189" y="112"/>
                </a:lnTo>
                <a:lnTo>
                  <a:pt x="195" y="103"/>
                </a:lnTo>
                <a:lnTo>
                  <a:pt x="201" y="94"/>
                </a:lnTo>
                <a:lnTo>
                  <a:pt x="207" y="87"/>
                </a:lnTo>
                <a:lnTo>
                  <a:pt x="211" y="78"/>
                </a:lnTo>
                <a:lnTo>
                  <a:pt x="216" y="69"/>
                </a:lnTo>
                <a:lnTo>
                  <a:pt x="219" y="59"/>
                </a:lnTo>
                <a:lnTo>
                  <a:pt x="222" y="50"/>
                </a:lnTo>
                <a:lnTo>
                  <a:pt x="224" y="40"/>
                </a:lnTo>
                <a:lnTo>
                  <a:pt x="226" y="31"/>
                </a:lnTo>
                <a:lnTo>
                  <a:pt x="227" y="20"/>
                </a:lnTo>
                <a:lnTo>
                  <a:pt x="229" y="10"/>
                </a:lnTo>
                <a:lnTo>
                  <a:pt x="229" y="0"/>
                </a:lnTo>
                <a:lnTo>
                  <a:pt x="220" y="0"/>
                </a:lnTo>
                <a:lnTo>
                  <a:pt x="220" y="10"/>
                </a:lnTo>
                <a:lnTo>
                  <a:pt x="219" y="19"/>
                </a:lnTo>
                <a:lnTo>
                  <a:pt x="217" y="29"/>
                </a:lnTo>
                <a:lnTo>
                  <a:pt x="216" y="38"/>
                </a:lnTo>
                <a:lnTo>
                  <a:pt x="213" y="47"/>
                </a:lnTo>
                <a:lnTo>
                  <a:pt x="210" y="56"/>
                </a:lnTo>
                <a:lnTo>
                  <a:pt x="207" y="65"/>
                </a:lnTo>
                <a:lnTo>
                  <a:pt x="202" y="74"/>
                </a:lnTo>
                <a:lnTo>
                  <a:pt x="198" y="82"/>
                </a:lnTo>
                <a:lnTo>
                  <a:pt x="194" y="90"/>
                </a:lnTo>
                <a:lnTo>
                  <a:pt x="188" y="99"/>
                </a:lnTo>
                <a:lnTo>
                  <a:pt x="183" y="106"/>
                </a:lnTo>
                <a:lnTo>
                  <a:pt x="176" y="114"/>
                </a:lnTo>
                <a:lnTo>
                  <a:pt x="170" y="121"/>
                </a:lnTo>
                <a:lnTo>
                  <a:pt x="163" y="128"/>
                </a:lnTo>
                <a:lnTo>
                  <a:pt x="156" y="134"/>
                </a:lnTo>
                <a:lnTo>
                  <a:pt x="148" y="140"/>
                </a:lnTo>
                <a:lnTo>
                  <a:pt x="141" y="146"/>
                </a:lnTo>
                <a:lnTo>
                  <a:pt x="132" y="152"/>
                </a:lnTo>
                <a:lnTo>
                  <a:pt x="123" y="158"/>
                </a:lnTo>
                <a:lnTo>
                  <a:pt x="114" y="162"/>
                </a:lnTo>
                <a:lnTo>
                  <a:pt x="106" y="167"/>
                </a:lnTo>
                <a:lnTo>
                  <a:pt x="95" y="171"/>
                </a:lnTo>
                <a:lnTo>
                  <a:pt x="85" y="176"/>
                </a:lnTo>
                <a:lnTo>
                  <a:pt x="76" y="179"/>
                </a:lnTo>
                <a:lnTo>
                  <a:pt x="66" y="182"/>
                </a:lnTo>
                <a:lnTo>
                  <a:pt x="54" y="185"/>
                </a:lnTo>
                <a:lnTo>
                  <a:pt x="44" y="186"/>
                </a:lnTo>
                <a:lnTo>
                  <a:pt x="34" y="189"/>
                </a:lnTo>
                <a:lnTo>
                  <a:pt x="22" y="189"/>
                </a:lnTo>
                <a:lnTo>
                  <a:pt x="12" y="191"/>
                </a:lnTo>
                <a:lnTo>
                  <a:pt x="0" y="191"/>
                </a:lnTo>
                <a:lnTo>
                  <a:pt x="0" y="199"/>
                </a:lnTo>
                <a:close/>
              </a:path>
            </a:pathLst>
          </a:custGeom>
          <a:solidFill>
            <a:schemeClr val="tx1"/>
          </a:solidFill>
          <a:ln w="9525">
            <a:solidFill>
              <a:schemeClr val="tx1"/>
            </a:solidFill>
            <a:round/>
            <a:headEnd/>
            <a:tailEnd/>
          </a:ln>
        </p:spPr>
        <p:txBody>
          <a:bodyPr/>
          <a:lstStyle/>
          <a:p>
            <a:endParaRPr lang="en-US"/>
          </a:p>
        </p:txBody>
      </p:sp>
      <p:sp>
        <p:nvSpPr>
          <p:cNvPr id="31881" name="Freeform 137"/>
          <p:cNvSpPr>
            <a:spLocks/>
          </p:cNvSpPr>
          <p:nvPr/>
        </p:nvSpPr>
        <p:spPr bwMode="auto">
          <a:xfrm>
            <a:off x="2825750" y="5708650"/>
            <a:ext cx="363538" cy="315913"/>
          </a:xfrm>
          <a:custGeom>
            <a:avLst/>
            <a:gdLst>
              <a:gd name="T0" fmla="*/ 0 w 229"/>
              <a:gd name="T1" fmla="*/ 10 h 199"/>
              <a:gd name="T2" fmla="*/ 2 w 229"/>
              <a:gd name="T3" fmla="*/ 31 h 199"/>
              <a:gd name="T4" fmla="*/ 7 w 229"/>
              <a:gd name="T5" fmla="*/ 50 h 199"/>
              <a:gd name="T6" fmla="*/ 13 w 229"/>
              <a:gd name="T7" fmla="*/ 69 h 199"/>
              <a:gd name="T8" fmla="*/ 22 w 229"/>
              <a:gd name="T9" fmla="*/ 87 h 199"/>
              <a:gd name="T10" fmla="*/ 32 w 229"/>
              <a:gd name="T11" fmla="*/ 103 h 199"/>
              <a:gd name="T12" fmla="*/ 46 w 229"/>
              <a:gd name="T13" fmla="*/ 119 h 199"/>
              <a:gd name="T14" fmla="*/ 60 w 229"/>
              <a:gd name="T15" fmla="*/ 134 h 199"/>
              <a:gd name="T16" fmla="*/ 75 w 229"/>
              <a:gd name="T17" fmla="*/ 148 h 199"/>
              <a:gd name="T18" fmla="*/ 93 w 229"/>
              <a:gd name="T19" fmla="*/ 159 h 199"/>
              <a:gd name="T20" fmla="*/ 110 w 229"/>
              <a:gd name="T21" fmla="*/ 171 h 199"/>
              <a:gd name="T22" fmla="*/ 129 w 229"/>
              <a:gd name="T23" fmla="*/ 180 h 199"/>
              <a:gd name="T24" fmla="*/ 150 w 229"/>
              <a:gd name="T25" fmla="*/ 188 h 199"/>
              <a:gd name="T26" fmla="*/ 172 w 229"/>
              <a:gd name="T27" fmla="*/ 194 h 199"/>
              <a:gd name="T28" fmla="*/ 194 w 229"/>
              <a:gd name="T29" fmla="*/ 196 h 199"/>
              <a:gd name="T30" fmla="*/ 217 w 229"/>
              <a:gd name="T31" fmla="*/ 199 h 199"/>
              <a:gd name="T32" fmla="*/ 229 w 229"/>
              <a:gd name="T33" fmla="*/ 191 h 199"/>
              <a:gd name="T34" fmla="*/ 207 w 229"/>
              <a:gd name="T35" fmla="*/ 189 h 199"/>
              <a:gd name="T36" fmla="*/ 185 w 229"/>
              <a:gd name="T37" fmla="*/ 186 h 199"/>
              <a:gd name="T38" fmla="*/ 163 w 229"/>
              <a:gd name="T39" fmla="*/ 182 h 199"/>
              <a:gd name="T40" fmla="*/ 142 w 229"/>
              <a:gd name="T41" fmla="*/ 176 h 199"/>
              <a:gd name="T42" fmla="*/ 123 w 229"/>
              <a:gd name="T43" fmla="*/ 167 h 199"/>
              <a:gd name="T44" fmla="*/ 106 w 229"/>
              <a:gd name="T45" fmla="*/ 158 h 199"/>
              <a:gd name="T46" fmla="*/ 88 w 229"/>
              <a:gd name="T47" fmla="*/ 146 h 199"/>
              <a:gd name="T48" fmla="*/ 73 w 229"/>
              <a:gd name="T49" fmla="*/ 134 h 199"/>
              <a:gd name="T50" fmla="*/ 59 w 229"/>
              <a:gd name="T51" fmla="*/ 121 h 199"/>
              <a:gd name="T52" fmla="*/ 46 w 229"/>
              <a:gd name="T53" fmla="*/ 106 h 199"/>
              <a:gd name="T54" fmla="*/ 35 w 229"/>
              <a:gd name="T55" fmla="*/ 90 h 199"/>
              <a:gd name="T56" fmla="*/ 25 w 229"/>
              <a:gd name="T57" fmla="*/ 74 h 199"/>
              <a:gd name="T58" fmla="*/ 18 w 229"/>
              <a:gd name="T59" fmla="*/ 56 h 199"/>
              <a:gd name="T60" fmla="*/ 13 w 229"/>
              <a:gd name="T61" fmla="*/ 38 h 199"/>
              <a:gd name="T62" fmla="*/ 9 w 229"/>
              <a:gd name="T63" fmla="*/ 19 h 199"/>
              <a:gd name="T64" fmla="*/ 9 w 229"/>
              <a:gd name="T65" fmla="*/ 0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199"/>
              <a:gd name="T101" fmla="*/ 229 w 229"/>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199">
                <a:moveTo>
                  <a:pt x="0" y="0"/>
                </a:moveTo>
                <a:lnTo>
                  <a:pt x="0" y="10"/>
                </a:lnTo>
                <a:lnTo>
                  <a:pt x="0" y="20"/>
                </a:lnTo>
                <a:lnTo>
                  <a:pt x="2" y="31"/>
                </a:lnTo>
                <a:lnTo>
                  <a:pt x="5" y="40"/>
                </a:lnTo>
                <a:lnTo>
                  <a:pt x="7" y="50"/>
                </a:lnTo>
                <a:lnTo>
                  <a:pt x="10" y="59"/>
                </a:lnTo>
                <a:lnTo>
                  <a:pt x="13" y="69"/>
                </a:lnTo>
                <a:lnTo>
                  <a:pt x="18" y="78"/>
                </a:lnTo>
                <a:lnTo>
                  <a:pt x="22" y="87"/>
                </a:lnTo>
                <a:lnTo>
                  <a:pt x="28" y="94"/>
                </a:lnTo>
                <a:lnTo>
                  <a:pt x="32" y="103"/>
                </a:lnTo>
                <a:lnTo>
                  <a:pt x="40" y="112"/>
                </a:lnTo>
                <a:lnTo>
                  <a:pt x="46" y="119"/>
                </a:lnTo>
                <a:lnTo>
                  <a:pt x="53" y="127"/>
                </a:lnTo>
                <a:lnTo>
                  <a:pt x="60" y="134"/>
                </a:lnTo>
                <a:lnTo>
                  <a:pt x="68" y="142"/>
                </a:lnTo>
                <a:lnTo>
                  <a:pt x="75" y="148"/>
                </a:lnTo>
                <a:lnTo>
                  <a:pt x="84" y="154"/>
                </a:lnTo>
                <a:lnTo>
                  <a:pt x="93" y="159"/>
                </a:lnTo>
                <a:lnTo>
                  <a:pt x="101" y="165"/>
                </a:lnTo>
                <a:lnTo>
                  <a:pt x="110" y="171"/>
                </a:lnTo>
                <a:lnTo>
                  <a:pt x="120" y="176"/>
                </a:lnTo>
                <a:lnTo>
                  <a:pt x="129" y="180"/>
                </a:lnTo>
                <a:lnTo>
                  <a:pt x="140" y="183"/>
                </a:lnTo>
                <a:lnTo>
                  <a:pt x="150" y="188"/>
                </a:lnTo>
                <a:lnTo>
                  <a:pt x="162" y="191"/>
                </a:lnTo>
                <a:lnTo>
                  <a:pt x="172" y="194"/>
                </a:lnTo>
                <a:lnTo>
                  <a:pt x="184" y="195"/>
                </a:lnTo>
                <a:lnTo>
                  <a:pt x="194" y="196"/>
                </a:lnTo>
                <a:lnTo>
                  <a:pt x="206" y="198"/>
                </a:lnTo>
                <a:lnTo>
                  <a:pt x="217" y="199"/>
                </a:lnTo>
                <a:lnTo>
                  <a:pt x="229" y="199"/>
                </a:lnTo>
                <a:lnTo>
                  <a:pt x="229" y="191"/>
                </a:lnTo>
                <a:lnTo>
                  <a:pt x="217" y="191"/>
                </a:lnTo>
                <a:lnTo>
                  <a:pt x="207" y="189"/>
                </a:lnTo>
                <a:lnTo>
                  <a:pt x="195" y="189"/>
                </a:lnTo>
                <a:lnTo>
                  <a:pt x="185" y="186"/>
                </a:lnTo>
                <a:lnTo>
                  <a:pt x="173" y="185"/>
                </a:lnTo>
                <a:lnTo>
                  <a:pt x="163" y="182"/>
                </a:lnTo>
                <a:lnTo>
                  <a:pt x="153" y="179"/>
                </a:lnTo>
                <a:lnTo>
                  <a:pt x="142" y="176"/>
                </a:lnTo>
                <a:lnTo>
                  <a:pt x="134" y="171"/>
                </a:lnTo>
                <a:lnTo>
                  <a:pt x="123" y="167"/>
                </a:lnTo>
                <a:lnTo>
                  <a:pt x="115" y="162"/>
                </a:lnTo>
                <a:lnTo>
                  <a:pt x="106" y="158"/>
                </a:lnTo>
                <a:lnTo>
                  <a:pt x="97" y="152"/>
                </a:lnTo>
                <a:lnTo>
                  <a:pt x="88" y="146"/>
                </a:lnTo>
                <a:lnTo>
                  <a:pt x="81" y="140"/>
                </a:lnTo>
                <a:lnTo>
                  <a:pt x="73" y="134"/>
                </a:lnTo>
                <a:lnTo>
                  <a:pt x="66" y="128"/>
                </a:lnTo>
                <a:lnTo>
                  <a:pt x="59" y="121"/>
                </a:lnTo>
                <a:lnTo>
                  <a:pt x="51" y="114"/>
                </a:lnTo>
                <a:lnTo>
                  <a:pt x="46" y="106"/>
                </a:lnTo>
                <a:lnTo>
                  <a:pt x="40" y="99"/>
                </a:lnTo>
                <a:lnTo>
                  <a:pt x="35" y="90"/>
                </a:lnTo>
                <a:lnTo>
                  <a:pt x="29" y="82"/>
                </a:lnTo>
                <a:lnTo>
                  <a:pt x="25" y="74"/>
                </a:lnTo>
                <a:lnTo>
                  <a:pt x="22" y="65"/>
                </a:lnTo>
                <a:lnTo>
                  <a:pt x="18" y="56"/>
                </a:lnTo>
                <a:lnTo>
                  <a:pt x="15" y="47"/>
                </a:lnTo>
                <a:lnTo>
                  <a:pt x="13" y="38"/>
                </a:lnTo>
                <a:lnTo>
                  <a:pt x="10" y="29"/>
                </a:lnTo>
                <a:lnTo>
                  <a:pt x="9" y="19"/>
                </a:lnTo>
                <a:lnTo>
                  <a:pt x="9" y="10"/>
                </a:lnTo>
                <a:lnTo>
                  <a:pt x="9" y="0"/>
                </a:lnTo>
                <a:lnTo>
                  <a:pt x="0" y="0"/>
                </a:lnTo>
                <a:close/>
              </a:path>
            </a:pathLst>
          </a:custGeom>
          <a:solidFill>
            <a:schemeClr val="tx1"/>
          </a:solidFill>
          <a:ln w="9525">
            <a:solidFill>
              <a:schemeClr val="tx1"/>
            </a:solidFill>
            <a:round/>
            <a:headEnd/>
            <a:tailEnd/>
          </a:ln>
        </p:spPr>
        <p:txBody>
          <a:bodyPr/>
          <a:lstStyle/>
          <a:p>
            <a:endParaRPr lang="en-US"/>
          </a:p>
        </p:txBody>
      </p:sp>
      <p:sp>
        <p:nvSpPr>
          <p:cNvPr id="31882" name="Freeform 138"/>
          <p:cNvSpPr>
            <a:spLocks/>
          </p:cNvSpPr>
          <p:nvPr/>
        </p:nvSpPr>
        <p:spPr bwMode="auto">
          <a:xfrm>
            <a:off x="2825750" y="5418138"/>
            <a:ext cx="217488" cy="290512"/>
          </a:xfrm>
          <a:custGeom>
            <a:avLst/>
            <a:gdLst>
              <a:gd name="T0" fmla="*/ 125 w 137"/>
              <a:gd name="T1" fmla="*/ 3 h 183"/>
              <a:gd name="T2" fmla="*/ 112 w 137"/>
              <a:gd name="T3" fmla="*/ 12 h 183"/>
              <a:gd name="T4" fmla="*/ 97 w 137"/>
              <a:gd name="T5" fmla="*/ 20 h 183"/>
              <a:gd name="T6" fmla="*/ 85 w 137"/>
              <a:gd name="T7" fmla="*/ 29 h 183"/>
              <a:gd name="T8" fmla="*/ 72 w 137"/>
              <a:gd name="T9" fmla="*/ 39 h 183"/>
              <a:gd name="T10" fmla="*/ 62 w 137"/>
              <a:gd name="T11" fmla="*/ 48 h 183"/>
              <a:gd name="T12" fmla="*/ 50 w 137"/>
              <a:gd name="T13" fmla="*/ 60 h 183"/>
              <a:gd name="T14" fmla="*/ 41 w 137"/>
              <a:gd name="T15" fmla="*/ 70 h 183"/>
              <a:gd name="T16" fmla="*/ 32 w 137"/>
              <a:gd name="T17" fmla="*/ 82 h 183"/>
              <a:gd name="T18" fmla="*/ 25 w 137"/>
              <a:gd name="T19" fmla="*/ 94 h 183"/>
              <a:gd name="T20" fmla="*/ 18 w 137"/>
              <a:gd name="T21" fmla="*/ 107 h 183"/>
              <a:gd name="T22" fmla="*/ 12 w 137"/>
              <a:gd name="T23" fmla="*/ 120 h 183"/>
              <a:gd name="T24" fmla="*/ 7 w 137"/>
              <a:gd name="T25" fmla="*/ 134 h 183"/>
              <a:gd name="T26" fmla="*/ 3 w 137"/>
              <a:gd name="T27" fmla="*/ 147 h 183"/>
              <a:gd name="T28" fmla="*/ 2 w 137"/>
              <a:gd name="T29" fmla="*/ 160 h 183"/>
              <a:gd name="T30" fmla="*/ 0 w 137"/>
              <a:gd name="T31" fmla="*/ 175 h 183"/>
              <a:gd name="T32" fmla="*/ 9 w 137"/>
              <a:gd name="T33" fmla="*/ 183 h 183"/>
              <a:gd name="T34" fmla="*/ 9 w 137"/>
              <a:gd name="T35" fmla="*/ 169 h 183"/>
              <a:gd name="T36" fmla="*/ 10 w 137"/>
              <a:gd name="T37" fmla="*/ 156 h 183"/>
              <a:gd name="T38" fmla="*/ 13 w 137"/>
              <a:gd name="T39" fmla="*/ 143 h 183"/>
              <a:gd name="T40" fmla="*/ 18 w 137"/>
              <a:gd name="T41" fmla="*/ 129 h 183"/>
              <a:gd name="T42" fmla="*/ 22 w 137"/>
              <a:gd name="T43" fmla="*/ 117 h 183"/>
              <a:gd name="T44" fmla="*/ 28 w 137"/>
              <a:gd name="T45" fmla="*/ 104 h 183"/>
              <a:gd name="T46" fmla="*/ 35 w 137"/>
              <a:gd name="T47" fmla="*/ 92 h 183"/>
              <a:gd name="T48" fmla="*/ 44 w 137"/>
              <a:gd name="T49" fmla="*/ 82 h 183"/>
              <a:gd name="T50" fmla="*/ 53 w 137"/>
              <a:gd name="T51" fmla="*/ 70 h 183"/>
              <a:gd name="T52" fmla="*/ 62 w 137"/>
              <a:gd name="T53" fmla="*/ 60 h 183"/>
              <a:gd name="T54" fmla="*/ 72 w 137"/>
              <a:gd name="T55" fmla="*/ 49 h 183"/>
              <a:gd name="T56" fmla="*/ 84 w 137"/>
              <a:gd name="T57" fmla="*/ 40 h 183"/>
              <a:gd name="T58" fmla="*/ 95 w 137"/>
              <a:gd name="T59" fmla="*/ 32 h 183"/>
              <a:gd name="T60" fmla="*/ 109 w 137"/>
              <a:gd name="T61" fmla="*/ 23 h 183"/>
              <a:gd name="T62" fmla="*/ 122 w 137"/>
              <a:gd name="T63" fmla="*/ 15 h 183"/>
              <a:gd name="T64" fmla="*/ 137 w 137"/>
              <a:gd name="T65" fmla="*/ 8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83"/>
              <a:gd name="T101" fmla="*/ 137 w 137"/>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83">
                <a:moveTo>
                  <a:pt x="134" y="0"/>
                </a:moveTo>
                <a:lnTo>
                  <a:pt x="125" y="3"/>
                </a:lnTo>
                <a:lnTo>
                  <a:pt x="119" y="8"/>
                </a:lnTo>
                <a:lnTo>
                  <a:pt x="112" y="12"/>
                </a:lnTo>
                <a:lnTo>
                  <a:pt x="104" y="15"/>
                </a:lnTo>
                <a:lnTo>
                  <a:pt x="97" y="20"/>
                </a:lnTo>
                <a:lnTo>
                  <a:pt x="91" y="24"/>
                </a:lnTo>
                <a:lnTo>
                  <a:pt x="85" y="29"/>
                </a:lnTo>
                <a:lnTo>
                  <a:pt x="78" y="33"/>
                </a:lnTo>
                <a:lnTo>
                  <a:pt x="72" y="39"/>
                </a:lnTo>
                <a:lnTo>
                  <a:pt x="66" y="43"/>
                </a:lnTo>
                <a:lnTo>
                  <a:pt x="62" y="48"/>
                </a:lnTo>
                <a:lnTo>
                  <a:pt x="56" y="54"/>
                </a:lnTo>
                <a:lnTo>
                  <a:pt x="50" y="60"/>
                </a:lnTo>
                <a:lnTo>
                  <a:pt x="46" y="64"/>
                </a:lnTo>
                <a:lnTo>
                  <a:pt x="41" y="70"/>
                </a:lnTo>
                <a:lnTo>
                  <a:pt x="37" y="76"/>
                </a:lnTo>
                <a:lnTo>
                  <a:pt x="32" y="82"/>
                </a:lnTo>
                <a:lnTo>
                  <a:pt x="28" y="88"/>
                </a:lnTo>
                <a:lnTo>
                  <a:pt x="25" y="94"/>
                </a:lnTo>
                <a:lnTo>
                  <a:pt x="21" y="100"/>
                </a:lnTo>
                <a:lnTo>
                  <a:pt x="18" y="107"/>
                </a:lnTo>
                <a:lnTo>
                  <a:pt x="15" y="113"/>
                </a:lnTo>
                <a:lnTo>
                  <a:pt x="12" y="120"/>
                </a:lnTo>
                <a:lnTo>
                  <a:pt x="9" y="126"/>
                </a:lnTo>
                <a:lnTo>
                  <a:pt x="7" y="134"/>
                </a:lnTo>
                <a:lnTo>
                  <a:pt x="5" y="140"/>
                </a:lnTo>
                <a:lnTo>
                  <a:pt x="3" y="147"/>
                </a:lnTo>
                <a:lnTo>
                  <a:pt x="2" y="154"/>
                </a:lnTo>
                <a:lnTo>
                  <a:pt x="2" y="160"/>
                </a:lnTo>
                <a:lnTo>
                  <a:pt x="0" y="168"/>
                </a:lnTo>
                <a:lnTo>
                  <a:pt x="0" y="175"/>
                </a:lnTo>
                <a:lnTo>
                  <a:pt x="0" y="183"/>
                </a:lnTo>
                <a:lnTo>
                  <a:pt x="9" y="183"/>
                </a:lnTo>
                <a:lnTo>
                  <a:pt x="9" y="175"/>
                </a:lnTo>
                <a:lnTo>
                  <a:pt x="9" y="169"/>
                </a:lnTo>
                <a:lnTo>
                  <a:pt x="10" y="162"/>
                </a:lnTo>
                <a:lnTo>
                  <a:pt x="10" y="156"/>
                </a:lnTo>
                <a:lnTo>
                  <a:pt x="12" y="149"/>
                </a:lnTo>
                <a:lnTo>
                  <a:pt x="13" y="143"/>
                </a:lnTo>
                <a:lnTo>
                  <a:pt x="15" y="135"/>
                </a:lnTo>
                <a:lnTo>
                  <a:pt x="18" y="129"/>
                </a:lnTo>
                <a:lnTo>
                  <a:pt x="19" y="123"/>
                </a:lnTo>
                <a:lnTo>
                  <a:pt x="22" y="117"/>
                </a:lnTo>
                <a:lnTo>
                  <a:pt x="25" y="110"/>
                </a:lnTo>
                <a:lnTo>
                  <a:pt x="28" y="104"/>
                </a:lnTo>
                <a:lnTo>
                  <a:pt x="32" y="98"/>
                </a:lnTo>
                <a:lnTo>
                  <a:pt x="35" y="92"/>
                </a:lnTo>
                <a:lnTo>
                  <a:pt x="40" y="86"/>
                </a:lnTo>
                <a:lnTo>
                  <a:pt x="44" y="82"/>
                </a:lnTo>
                <a:lnTo>
                  <a:pt x="47" y="76"/>
                </a:lnTo>
                <a:lnTo>
                  <a:pt x="53" y="70"/>
                </a:lnTo>
                <a:lnTo>
                  <a:pt x="57" y="66"/>
                </a:lnTo>
                <a:lnTo>
                  <a:pt x="62" y="60"/>
                </a:lnTo>
                <a:lnTo>
                  <a:pt x="68" y="55"/>
                </a:lnTo>
                <a:lnTo>
                  <a:pt x="72" y="49"/>
                </a:lnTo>
                <a:lnTo>
                  <a:pt x="78" y="45"/>
                </a:lnTo>
                <a:lnTo>
                  <a:pt x="84" y="40"/>
                </a:lnTo>
                <a:lnTo>
                  <a:pt x="90" y="36"/>
                </a:lnTo>
                <a:lnTo>
                  <a:pt x="95" y="32"/>
                </a:lnTo>
                <a:lnTo>
                  <a:pt x="103" y="27"/>
                </a:lnTo>
                <a:lnTo>
                  <a:pt x="109" y="23"/>
                </a:lnTo>
                <a:lnTo>
                  <a:pt x="116" y="20"/>
                </a:lnTo>
                <a:lnTo>
                  <a:pt x="122" y="15"/>
                </a:lnTo>
                <a:lnTo>
                  <a:pt x="129" y="12"/>
                </a:lnTo>
                <a:lnTo>
                  <a:pt x="137" y="8"/>
                </a:lnTo>
                <a:lnTo>
                  <a:pt x="134" y="0"/>
                </a:lnTo>
                <a:close/>
              </a:path>
            </a:pathLst>
          </a:custGeom>
          <a:solidFill>
            <a:schemeClr val="tx1"/>
          </a:solidFill>
          <a:ln w="9525">
            <a:solidFill>
              <a:schemeClr val="tx1"/>
            </a:solidFill>
            <a:round/>
            <a:headEnd/>
            <a:tailEnd/>
          </a:ln>
        </p:spPr>
        <p:txBody>
          <a:bodyPr/>
          <a:lstStyle/>
          <a:p>
            <a:endParaRPr lang="en-US"/>
          </a:p>
        </p:txBody>
      </p:sp>
      <p:sp>
        <p:nvSpPr>
          <p:cNvPr id="31883" name="Freeform 139"/>
          <p:cNvSpPr>
            <a:spLocks/>
          </p:cNvSpPr>
          <p:nvPr/>
        </p:nvSpPr>
        <p:spPr bwMode="auto">
          <a:xfrm>
            <a:off x="3038475" y="5357813"/>
            <a:ext cx="36513" cy="73025"/>
          </a:xfrm>
          <a:custGeom>
            <a:avLst/>
            <a:gdLst>
              <a:gd name="T0" fmla="*/ 14 w 23"/>
              <a:gd name="T1" fmla="*/ 0 h 46"/>
              <a:gd name="T2" fmla="*/ 14 w 23"/>
              <a:gd name="T3" fmla="*/ 1 h 46"/>
              <a:gd name="T4" fmla="*/ 14 w 23"/>
              <a:gd name="T5" fmla="*/ 3 h 46"/>
              <a:gd name="T6" fmla="*/ 13 w 23"/>
              <a:gd name="T7" fmla="*/ 4 h 46"/>
              <a:gd name="T8" fmla="*/ 13 w 23"/>
              <a:gd name="T9" fmla="*/ 6 h 46"/>
              <a:gd name="T10" fmla="*/ 13 w 23"/>
              <a:gd name="T11" fmla="*/ 7 h 46"/>
              <a:gd name="T12" fmla="*/ 13 w 23"/>
              <a:gd name="T13" fmla="*/ 9 h 46"/>
              <a:gd name="T14" fmla="*/ 13 w 23"/>
              <a:gd name="T15" fmla="*/ 10 h 46"/>
              <a:gd name="T16" fmla="*/ 13 w 23"/>
              <a:gd name="T17" fmla="*/ 12 h 46"/>
              <a:gd name="T18" fmla="*/ 13 w 23"/>
              <a:gd name="T19" fmla="*/ 13 h 46"/>
              <a:gd name="T20" fmla="*/ 13 w 23"/>
              <a:gd name="T21" fmla="*/ 15 h 46"/>
              <a:gd name="T22" fmla="*/ 11 w 23"/>
              <a:gd name="T23" fmla="*/ 16 h 46"/>
              <a:gd name="T24" fmla="*/ 11 w 23"/>
              <a:gd name="T25" fmla="*/ 18 h 46"/>
              <a:gd name="T26" fmla="*/ 11 w 23"/>
              <a:gd name="T27" fmla="*/ 19 h 46"/>
              <a:gd name="T28" fmla="*/ 11 w 23"/>
              <a:gd name="T29" fmla="*/ 21 h 46"/>
              <a:gd name="T30" fmla="*/ 10 w 23"/>
              <a:gd name="T31" fmla="*/ 22 h 46"/>
              <a:gd name="T32" fmla="*/ 10 w 23"/>
              <a:gd name="T33" fmla="*/ 24 h 46"/>
              <a:gd name="T34" fmla="*/ 10 w 23"/>
              <a:gd name="T35" fmla="*/ 25 h 46"/>
              <a:gd name="T36" fmla="*/ 8 w 23"/>
              <a:gd name="T37" fmla="*/ 27 h 46"/>
              <a:gd name="T38" fmla="*/ 8 w 23"/>
              <a:gd name="T39" fmla="*/ 28 h 46"/>
              <a:gd name="T40" fmla="*/ 7 w 23"/>
              <a:gd name="T41" fmla="*/ 30 h 46"/>
              <a:gd name="T42" fmla="*/ 7 w 23"/>
              <a:gd name="T43" fmla="*/ 31 h 46"/>
              <a:gd name="T44" fmla="*/ 6 w 23"/>
              <a:gd name="T45" fmla="*/ 33 h 46"/>
              <a:gd name="T46" fmla="*/ 4 w 23"/>
              <a:gd name="T47" fmla="*/ 34 h 46"/>
              <a:gd name="T48" fmla="*/ 4 w 23"/>
              <a:gd name="T49" fmla="*/ 36 h 46"/>
              <a:gd name="T50" fmla="*/ 3 w 23"/>
              <a:gd name="T51" fmla="*/ 36 h 46"/>
              <a:gd name="T52" fmla="*/ 3 w 23"/>
              <a:gd name="T53" fmla="*/ 37 h 46"/>
              <a:gd name="T54" fmla="*/ 1 w 23"/>
              <a:gd name="T55" fmla="*/ 37 h 46"/>
              <a:gd name="T56" fmla="*/ 0 w 23"/>
              <a:gd name="T57" fmla="*/ 38 h 46"/>
              <a:gd name="T58" fmla="*/ 3 w 23"/>
              <a:gd name="T59" fmla="*/ 46 h 46"/>
              <a:gd name="T60" fmla="*/ 4 w 23"/>
              <a:gd name="T61" fmla="*/ 46 h 46"/>
              <a:gd name="T62" fmla="*/ 6 w 23"/>
              <a:gd name="T63" fmla="*/ 44 h 46"/>
              <a:gd name="T64" fmla="*/ 7 w 23"/>
              <a:gd name="T65" fmla="*/ 44 h 46"/>
              <a:gd name="T66" fmla="*/ 8 w 23"/>
              <a:gd name="T67" fmla="*/ 43 h 46"/>
              <a:gd name="T68" fmla="*/ 8 w 23"/>
              <a:gd name="T69" fmla="*/ 41 h 46"/>
              <a:gd name="T70" fmla="*/ 10 w 23"/>
              <a:gd name="T71" fmla="*/ 41 h 46"/>
              <a:gd name="T72" fmla="*/ 11 w 23"/>
              <a:gd name="T73" fmla="*/ 40 h 46"/>
              <a:gd name="T74" fmla="*/ 13 w 23"/>
              <a:gd name="T75" fmla="*/ 38 h 46"/>
              <a:gd name="T76" fmla="*/ 13 w 23"/>
              <a:gd name="T77" fmla="*/ 37 h 46"/>
              <a:gd name="T78" fmla="*/ 14 w 23"/>
              <a:gd name="T79" fmla="*/ 36 h 46"/>
              <a:gd name="T80" fmla="*/ 14 w 23"/>
              <a:gd name="T81" fmla="*/ 34 h 46"/>
              <a:gd name="T82" fmla="*/ 16 w 23"/>
              <a:gd name="T83" fmla="*/ 33 h 46"/>
              <a:gd name="T84" fmla="*/ 16 w 23"/>
              <a:gd name="T85" fmla="*/ 31 h 46"/>
              <a:gd name="T86" fmla="*/ 17 w 23"/>
              <a:gd name="T87" fmla="*/ 30 h 46"/>
              <a:gd name="T88" fmla="*/ 17 w 23"/>
              <a:gd name="T89" fmla="*/ 28 h 46"/>
              <a:gd name="T90" fmla="*/ 19 w 23"/>
              <a:gd name="T91" fmla="*/ 27 h 46"/>
              <a:gd name="T92" fmla="*/ 19 w 23"/>
              <a:gd name="T93" fmla="*/ 25 h 46"/>
              <a:gd name="T94" fmla="*/ 19 w 23"/>
              <a:gd name="T95" fmla="*/ 24 h 46"/>
              <a:gd name="T96" fmla="*/ 20 w 23"/>
              <a:gd name="T97" fmla="*/ 22 h 46"/>
              <a:gd name="T98" fmla="*/ 20 w 23"/>
              <a:gd name="T99" fmla="*/ 21 h 46"/>
              <a:gd name="T100" fmla="*/ 20 w 23"/>
              <a:gd name="T101" fmla="*/ 18 h 46"/>
              <a:gd name="T102" fmla="*/ 20 w 23"/>
              <a:gd name="T103" fmla="*/ 16 h 46"/>
              <a:gd name="T104" fmla="*/ 22 w 23"/>
              <a:gd name="T105" fmla="*/ 15 h 46"/>
              <a:gd name="T106" fmla="*/ 22 w 23"/>
              <a:gd name="T107" fmla="*/ 13 h 46"/>
              <a:gd name="T108" fmla="*/ 22 w 23"/>
              <a:gd name="T109" fmla="*/ 12 h 46"/>
              <a:gd name="T110" fmla="*/ 22 w 23"/>
              <a:gd name="T111" fmla="*/ 10 h 46"/>
              <a:gd name="T112" fmla="*/ 22 w 23"/>
              <a:gd name="T113" fmla="*/ 7 h 46"/>
              <a:gd name="T114" fmla="*/ 22 w 23"/>
              <a:gd name="T115" fmla="*/ 6 h 46"/>
              <a:gd name="T116" fmla="*/ 22 w 23"/>
              <a:gd name="T117" fmla="*/ 4 h 46"/>
              <a:gd name="T118" fmla="*/ 22 w 23"/>
              <a:gd name="T119" fmla="*/ 3 h 46"/>
              <a:gd name="T120" fmla="*/ 23 w 23"/>
              <a:gd name="T121" fmla="*/ 1 h 46"/>
              <a:gd name="T122" fmla="*/ 23 w 23"/>
              <a:gd name="T123" fmla="*/ 0 h 46"/>
              <a:gd name="T124" fmla="*/ 14 w 23"/>
              <a:gd name="T125" fmla="*/ 0 h 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
              <a:gd name="T190" fmla="*/ 0 h 46"/>
              <a:gd name="T191" fmla="*/ 23 w 23"/>
              <a:gd name="T192" fmla="*/ 46 h 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 h="46">
                <a:moveTo>
                  <a:pt x="14" y="0"/>
                </a:moveTo>
                <a:lnTo>
                  <a:pt x="14" y="1"/>
                </a:lnTo>
                <a:lnTo>
                  <a:pt x="14" y="3"/>
                </a:lnTo>
                <a:lnTo>
                  <a:pt x="13" y="4"/>
                </a:lnTo>
                <a:lnTo>
                  <a:pt x="13" y="6"/>
                </a:lnTo>
                <a:lnTo>
                  <a:pt x="13" y="7"/>
                </a:lnTo>
                <a:lnTo>
                  <a:pt x="13" y="9"/>
                </a:lnTo>
                <a:lnTo>
                  <a:pt x="13" y="10"/>
                </a:lnTo>
                <a:lnTo>
                  <a:pt x="13" y="12"/>
                </a:lnTo>
                <a:lnTo>
                  <a:pt x="13" y="13"/>
                </a:lnTo>
                <a:lnTo>
                  <a:pt x="13" y="15"/>
                </a:lnTo>
                <a:lnTo>
                  <a:pt x="11" y="16"/>
                </a:lnTo>
                <a:lnTo>
                  <a:pt x="11" y="18"/>
                </a:lnTo>
                <a:lnTo>
                  <a:pt x="11" y="19"/>
                </a:lnTo>
                <a:lnTo>
                  <a:pt x="11" y="21"/>
                </a:lnTo>
                <a:lnTo>
                  <a:pt x="10" y="22"/>
                </a:lnTo>
                <a:lnTo>
                  <a:pt x="10" y="24"/>
                </a:lnTo>
                <a:lnTo>
                  <a:pt x="10" y="25"/>
                </a:lnTo>
                <a:lnTo>
                  <a:pt x="8" y="27"/>
                </a:lnTo>
                <a:lnTo>
                  <a:pt x="8" y="28"/>
                </a:lnTo>
                <a:lnTo>
                  <a:pt x="7" y="30"/>
                </a:lnTo>
                <a:lnTo>
                  <a:pt x="7" y="31"/>
                </a:lnTo>
                <a:lnTo>
                  <a:pt x="6" y="33"/>
                </a:lnTo>
                <a:lnTo>
                  <a:pt x="4" y="34"/>
                </a:lnTo>
                <a:lnTo>
                  <a:pt x="4" y="36"/>
                </a:lnTo>
                <a:lnTo>
                  <a:pt x="3" y="36"/>
                </a:lnTo>
                <a:lnTo>
                  <a:pt x="3" y="37"/>
                </a:lnTo>
                <a:lnTo>
                  <a:pt x="1" y="37"/>
                </a:lnTo>
                <a:lnTo>
                  <a:pt x="0" y="38"/>
                </a:lnTo>
                <a:lnTo>
                  <a:pt x="3" y="46"/>
                </a:lnTo>
                <a:lnTo>
                  <a:pt x="4" y="46"/>
                </a:lnTo>
                <a:lnTo>
                  <a:pt x="6" y="44"/>
                </a:lnTo>
                <a:lnTo>
                  <a:pt x="7" y="44"/>
                </a:lnTo>
                <a:lnTo>
                  <a:pt x="8" y="43"/>
                </a:lnTo>
                <a:lnTo>
                  <a:pt x="8" y="41"/>
                </a:lnTo>
                <a:lnTo>
                  <a:pt x="10" y="41"/>
                </a:lnTo>
                <a:lnTo>
                  <a:pt x="11" y="40"/>
                </a:lnTo>
                <a:lnTo>
                  <a:pt x="13" y="38"/>
                </a:lnTo>
                <a:lnTo>
                  <a:pt x="13" y="37"/>
                </a:lnTo>
                <a:lnTo>
                  <a:pt x="14" y="36"/>
                </a:lnTo>
                <a:lnTo>
                  <a:pt x="14" y="34"/>
                </a:lnTo>
                <a:lnTo>
                  <a:pt x="16" y="33"/>
                </a:lnTo>
                <a:lnTo>
                  <a:pt x="16" y="31"/>
                </a:lnTo>
                <a:lnTo>
                  <a:pt x="17" y="30"/>
                </a:lnTo>
                <a:lnTo>
                  <a:pt x="17" y="28"/>
                </a:lnTo>
                <a:lnTo>
                  <a:pt x="19" y="27"/>
                </a:lnTo>
                <a:lnTo>
                  <a:pt x="19" y="25"/>
                </a:lnTo>
                <a:lnTo>
                  <a:pt x="19" y="24"/>
                </a:lnTo>
                <a:lnTo>
                  <a:pt x="20" y="22"/>
                </a:lnTo>
                <a:lnTo>
                  <a:pt x="20" y="21"/>
                </a:lnTo>
                <a:lnTo>
                  <a:pt x="20" y="18"/>
                </a:lnTo>
                <a:lnTo>
                  <a:pt x="20" y="16"/>
                </a:lnTo>
                <a:lnTo>
                  <a:pt x="22" y="15"/>
                </a:lnTo>
                <a:lnTo>
                  <a:pt x="22" y="13"/>
                </a:lnTo>
                <a:lnTo>
                  <a:pt x="22" y="12"/>
                </a:lnTo>
                <a:lnTo>
                  <a:pt x="22" y="10"/>
                </a:lnTo>
                <a:lnTo>
                  <a:pt x="22" y="7"/>
                </a:lnTo>
                <a:lnTo>
                  <a:pt x="22" y="6"/>
                </a:lnTo>
                <a:lnTo>
                  <a:pt x="22" y="4"/>
                </a:lnTo>
                <a:lnTo>
                  <a:pt x="22" y="3"/>
                </a:lnTo>
                <a:lnTo>
                  <a:pt x="23" y="1"/>
                </a:lnTo>
                <a:lnTo>
                  <a:pt x="23" y="0"/>
                </a:lnTo>
                <a:lnTo>
                  <a:pt x="14" y="0"/>
                </a:lnTo>
                <a:close/>
              </a:path>
            </a:pathLst>
          </a:custGeom>
          <a:solidFill>
            <a:schemeClr val="tx1"/>
          </a:solidFill>
          <a:ln w="9525">
            <a:solidFill>
              <a:schemeClr val="tx1"/>
            </a:solidFill>
            <a:round/>
            <a:headEnd/>
            <a:tailEnd/>
          </a:ln>
        </p:spPr>
        <p:txBody>
          <a:bodyPr/>
          <a:lstStyle/>
          <a:p>
            <a:endParaRPr lang="en-US"/>
          </a:p>
        </p:txBody>
      </p:sp>
      <p:sp>
        <p:nvSpPr>
          <p:cNvPr id="31884" name="Freeform 140"/>
          <p:cNvSpPr>
            <a:spLocks/>
          </p:cNvSpPr>
          <p:nvPr/>
        </p:nvSpPr>
        <p:spPr bwMode="auto">
          <a:xfrm>
            <a:off x="3003550" y="5268913"/>
            <a:ext cx="71438" cy="88900"/>
          </a:xfrm>
          <a:custGeom>
            <a:avLst/>
            <a:gdLst>
              <a:gd name="T0" fmla="*/ 3 w 45"/>
              <a:gd name="T1" fmla="*/ 9 h 56"/>
              <a:gd name="T2" fmla="*/ 5 w 45"/>
              <a:gd name="T3" fmla="*/ 10 h 56"/>
              <a:gd name="T4" fmla="*/ 8 w 45"/>
              <a:gd name="T5" fmla="*/ 10 h 56"/>
              <a:gd name="T6" fmla="*/ 11 w 45"/>
              <a:gd name="T7" fmla="*/ 12 h 56"/>
              <a:gd name="T8" fmla="*/ 16 w 45"/>
              <a:gd name="T9" fmla="*/ 13 h 56"/>
              <a:gd name="T10" fmla="*/ 19 w 45"/>
              <a:gd name="T11" fmla="*/ 16 h 56"/>
              <a:gd name="T12" fmla="*/ 22 w 45"/>
              <a:gd name="T13" fmla="*/ 18 h 56"/>
              <a:gd name="T14" fmla="*/ 23 w 45"/>
              <a:gd name="T15" fmla="*/ 20 h 56"/>
              <a:gd name="T16" fmla="*/ 26 w 45"/>
              <a:gd name="T17" fmla="*/ 23 h 56"/>
              <a:gd name="T18" fmla="*/ 29 w 45"/>
              <a:gd name="T19" fmla="*/ 28 h 56"/>
              <a:gd name="T20" fmla="*/ 30 w 45"/>
              <a:gd name="T21" fmla="*/ 31 h 56"/>
              <a:gd name="T22" fmla="*/ 32 w 45"/>
              <a:gd name="T23" fmla="*/ 35 h 56"/>
              <a:gd name="T24" fmla="*/ 33 w 45"/>
              <a:gd name="T25" fmla="*/ 40 h 56"/>
              <a:gd name="T26" fmla="*/ 35 w 45"/>
              <a:gd name="T27" fmla="*/ 44 h 56"/>
              <a:gd name="T28" fmla="*/ 35 w 45"/>
              <a:gd name="T29" fmla="*/ 49 h 56"/>
              <a:gd name="T30" fmla="*/ 36 w 45"/>
              <a:gd name="T31" fmla="*/ 53 h 56"/>
              <a:gd name="T32" fmla="*/ 45 w 45"/>
              <a:gd name="T33" fmla="*/ 56 h 56"/>
              <a:gd name="T34" fmla="*/ 44 w 45"/>
              <a:gd name="T35" fmla="*/ 50 h 56"/>
              <a:gd name="T36" fmla="*/ 44 w 45"/>
              <a:gd name="T37" fmla="*/ 44 h 56"/>
              <a:gd name="T38" fmla="*/ 42 w 45"/>
              <a:gd name="T39" fmla="*/ 40 h 56"/>
              <a:gd name="T40" fmla="*/ 41 w 45"/>
              <a:gd name="T41" fmla="*/ 34 h 56"/>
              <a:gd name="T42" fmla="*/ 39 w 45"/>
              <a:gd name="T43" fmla="*/ 29 h 56"/>
              <a:gd name="T44" fmla="*/ 38 w 45"/>
              <a:gd name="T45" fmla="*/ 25 h 56"/>
              <a:gd name="T46" fmla="*/ 35 w 45"/>
              <a:gd name="T47" fmla="*/ 20 h 56"/>
              <a:gd name="T48" fmla="*/ 32 w 45"/>
              <a:gd name="T49" fmla="*/ 16 h 56"/>
              <a:gd name="T50" fmla="*/ 29 w 45"/>
              <a:gd name="T51" fmla="*/ 13 h 56"/>
              <a:gd name="T52" fmla="*/ 26 w 45"/>
              <a:gd name="T53" fmla="*/ 10 h 56"/>
              <a:gd name="T54" fmla="*/ 22 w 45"/>
              <a:gd name="T55" fmla="*/ 7 h 56"/>
              <a:gd name="T56" fmla="*/ 17 w 45"/>
              <a:gd name="T57" fmla="*/ 4 h 56"/>
              <a:gd name="T58" fmla="*/ 14 w 45"/>
              <a:gd name="T59" fmla="*/ 3 h 56"/>
              <a:gd name="T60" fmla="*/ 10 w 45"/>
              <a:gd name="T61" fmla="*/ 1 h 56"/>
              <a:gd name="T62" fmla="*/ 5 w 45"/>
              <a:gd name="T63" fmla="*/ 0 h 56"/>
              <a:gd name="T64" fmla="*/ 0 w 45"/>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6"/>
              <a:gd name="T101" fmla="*/ 45 w 45"/>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6">
                <a:moveTo>
                  <a:pt x="0" y="9"/>
                </a:moveTo>
                <a:lnTo>
                  <a:pt x="3" y="9"/>
                </a:lnTo>
                <a:lnTo>
                  <a:pt x="4" y="9"/>
                </a:lnTo>
                <a:lnTo>
                  <a:pt x="5" y="10"/>
                </a:lnTo>
                <a:lnTo>
                  <a:pt x="7" y="10"/>
                </a:lnTo>
                <a:lnTo>
                  <a:pt x="8" y="10"/>
                </a:lnTo>
                <a:lnTo>
                  <a:pt x="10" y="12"/>
                </a:lnTo>
                <a:lnTo>
                  <a:pt x="11" y="12"/>
                </a:lnTo>
                <a:lnTo>
                  <a:pt x="14" y="13"/>
                </a:lnTo>
                <a:lnTo>
                  <a:pt x="16" y="13"/>
                </a:lnTo>
                <a:lnTo>
                  <a:pt x="17" y="15"/>
                </a:lnTo>
                <a:lnTo>
                  <a:pt x="19" y="16"/>
                </a:lnTo>
                <a:lnTo>
                  <a:pt x="20" y="16"/>
                </a:lnTo>
                <a:lnTo>
                  <a:pt x="22" y="18"/>
                </a:lnTo>
                <a:lnTo>
                  <a:pt x="22" y="19"/>
                </a:lnTo>
                <a:lnTo>
                  <a:pt x="23" y="20"/>
                </a:lnTo>
                <a:lnTo>
                  <a:pt x="25" y="22"/>
                </a:lnTo>
                <a:lnTo>
                  <a:pt x="26" y="23"/>
                </a:lnTo>
                <a:lnTo>
                  <a:pt x="28" y="25"/>
                </a:lnTo>
                <a:lnTo>
                  <a:pt x="29" y="28"/>
                </a:lnTo>
                <a:lnTo>
                  <a:pt x="29" y="29"/>
                </a:lnTo>
                <a:lnTo>
                  <a:pt x="30" y="31"/>
                </a:lnTo>
                <a:lnTo>
                  <a:pt x="32" y="32"/>
                </a:lnTo>
                <a:lnTo>
                  <a:pt x="32" y="35"/>
                </a:lnTo>
                <a:lnTo>
                  <a:pt x="33" y="37"/>
                </a:lnTo>
                <a:lnTo>
                  <a:pt x="33" y="40"/>
                </a:lnTo>
                <a:lnTo>
                  <a:pt x="33" y="41"/>
                </a:lnTo>
                <a:lnTo>
                  <a:pt x="35" y="44"/>
                </a:lnTo>
                <a:lnTo>
                  <a:pt x="35" y="46"/>
                </a:lnTo>
                <a:lnTo>
                  <a:pt x="35" y="49"/>
                </a:lnTo>
                <a:lnTo>
                  <a:pt x="35" y="50"/>
                </a:lnTo>
                <a:lnTo>
                  <a:pt x="36" y="53"/>
                </a:lnTo>
                <a:lnTo>
                  <a:pt x="36" y="56"/>
                </a:lnTo>
                <a:lnTo>
                  <a:pt x="45" y="56"/>
                </a:lnTo>
                <a:lnTo>
                  <a:pt x="44" y="53"/>
                </a:lnTo>
                <a:lnTo>
                  <a:pt x="44" y="50"/>
                </a:lnTo>
                <a:lnTo>
                  <a:pt x="44" y="47"/>
                </a:lnTo>
                <a:lnTo>
                  <a:pt x="44" y="44"/>
                </a:lnTo>
                <a:lnTo>
                  <a:pt x="44" y="43"/>
                </a:lnTo>
                <a:lnTo>
                  <a:pt x="42" y="40"/>
                </a:lnTo>
                <a:lnTo>
                  <a:pt x="42" y="37"/>
                </a:lnTo>
                <a:lnTo>
                  <a:pt x="41" y="34"/>
                </a:lnTo>
                <a:lnTo>
                  <a:pt x="41" y="32"/>
                </a:lnTo>
                <a:lnTo>
                  <a:pt x="39" y="29"/>
                </a:lnTo>
                <a:lnTo>
                  <a:pt x="38" y="28"/>
                </a:lnTo>
                <a:lnTo>
                  <a:pt x="38" y="25"/>
                </a:lnTo>
                <a:lnTo>
                  <a:pt x="36" y="23"/>
                </a:lnTo>
                <a:lnTo>
                  <a:pt x="35" y="20"/>
                </a:lnTo>
                <a:lnTo>
                  <a:pt x="33" y="19"/>
                </a:lnTo>
                <a:lnTo>
                  <a:pt x="32" y="16"/>
                </a:lnTo>
                <a:lnTo>
                  <a:pt x="30" y="15"/>
                </a:lnTo>
                <a:lnTo>
                  <a:pt x="29" y="13"/>
                </a:lnTo>
                <a:lnTo>
                  <a:pt x="28" y="12"/>
                </a:lnTo>
                <a:lnTo>
                  <a:pt x="26" y="10"/>
                </a:lnTo>
                <a:lnTo>
                  <a:pt x="23" y="9"/>
                </a:lnTo>
                <a:lnTo>
                  <a:pt x="22" y="7"/>
                </a:lnTo>
                <a:lnTo>
                  <a:pt x="20" y="6"/>
                </a:lnTo>
                <a:lnTo>
                  <a:pt x="17" y="4"/>
                </a:lnTo>
                <a:lnTo>
                  <a:pt x="16" y="4"/>
                </a:lnTo>
                <a:lnTo>
                  <a:pt x="14" y="3"/>
                </a:lnTo>
                <a:lnTo>
                  <a:pt x="11" y="1"/>
                </a:lnTo>
                <a:lnTo>
                  <a:pt x="10" y="1"/>
                </a:lnTo>
                <a:lnTo>
                  <a:pt x="7" y="1"/>
                </a:lnTo>
                <a:lnTo>
                  <a:pt x="5" y="0"/>
                </a:lnTo>
                <a:lnTo>
                  <a:pt x="3" y="0"/>
                </a:lnTo>
                <a:lnTo>
                  <a:pt x="0" y="0"/>
                </a:lnTo>
                <a:lnTo>
                  <a:pt x="0" y="9"/>
                </a:lnTo>
                <a:close/>
              </a:path>
            </a:pathLst>
          </a:custGeom>
          <a:solidFill>
            <a:schemeClr val="tx1"/>
          </a:solidFill>
          <a:ln w="9525">
            <a:solidFill>
              <a:schemeClr val="tx1"/>
            </a:solidFill>
            <a:round/>
            <a:headEnd/>
            <a:tailEnd/>
          </a:ln>
        </p:spPr>
        <p:txBody>
          <a:bodyPr/>
          <a:lstStyle/>
          <a:p>
            <a:endParaRPr lang="en-US"/>
          </a:p>
        </p:txBody>
      </p:sp>
      <p:sp>
        <p:nvSpPr>
          <p:cNvPr id="31885" name="Freeform 141"/>
          <p:cNvSpPr>
            <a:spLocks/>
          </p:cNvSpPr>
          <p:nvPr/>
        </p:nvSpPr>
        <p:spPr bwMode="auto">
          <a:xfrm>
            <a:off x="2732088" y="5268913"/>
            <a:ext cx="271462" cy="14287"/>
          </a:xfrm>
          <a:custGeom>
            <a:avLst/>
            <a:gdLst>
              <a:gd name="T0" fmla="*/ 0 w 171"/>
              <a:gd name="T1" fmla="*/ 4 h 9"/>
              <a:gd name="T2" fmla="*/ 0 w 171"/>
              <a:gd name="T3" fmla="*/ 9 h 9"/>
              <a:gd name="T4" fmla="*/ 171 w 171"/>
              <a:gd name="T5" fmla="*/ 9 h 9"/>
              <a:gd name="T6" fmla="*/ 171 w 171"/>
              <a:gd name="T7" fmla="*/ 0 h 9"/>
              <a:gd name="T8" fmla="*/ 0 w 171"/>
              <a:gd name="T9" fmla="*/ 0 h 9"/>
              <a:gd name="T10" fmla="*/ 0 w 171"/>
              <a:gd name="T11" fmla="*/ 4 h 9"/>
              <a:gd name="T12" fmla="*/ 0 60000 65536"/>
              <a:gd name="T13" fmla="*/ 0 60000 65536"/>
              <a:gd name="T14" fmla="*/ 0 60000 65536"/>
              <a:gd name="T15" fmla="*/ 0 60000 65536"/>
              <a:gd name="T16" fmla="*/ 0 60000 65536"/>
              <a:gd name="T17" fmla="*/ 0 60000 65536"/>
              <a:gd name="T18" fmla="*/ 0 w 171"/>
              <a:gd name="T19" fmla="*/ 0 h 9"/>
              <a:gd name="T20" fmla="*/ 171 w 17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1" h="9">
                <a:moveTo>
                  <a:pt x="0" y="4"/>
                </a:moveTo>
                <a:lnTo>
                  <a:pt x="0" y="9"/>
                </a:lnTo>
                <a:lnTo>
                  <a:pt x="171" y="9"/>
                </a:lnTo>
                <a:lnTo>
                  <a:pt x="171" y="0"/>
                </a:lnTo>
                <a:lnTo>
                  <a:pt x="0" y="0"/>
                </a:lnTo>
                <a:lnTo>
                  <a:pt x="0" y="4"/>
                </a:lnTo>
                <a:close/>
              </a:path>
            </a:pathLst>
          </a:custGeom>
          <a:solidFill>
            <a:schemeClr val="tx1"/>
          </a:solidFill>
          <a:ln w="9525">
            <a:solidFill>
              <a:schemeClr val="tx1"/>
            </a:solidFill>
            <a:round/>
            <a:headEnd/>
            <a:tailEnd/>
          </a:ln>
        </p:spPr>
        <p:txBody>
          <a:bodyPr/>
          <a:lstStyle/>
          <a:p>
            <a:endParaRPr lang="en-US"/>
          </a:p>
        </p:txBody>
      </p:sp>
      <p:sp>
        <p:nvSpPr>
          <p:cNvPr id="31886" name="Freeform 142"/>
          <p:cNvSpPr>
            <a:spLocks/>
          </p:cNvSpPr>
          <p:nvPr/>
        </p:nvSpPr>
        <p:spPr bwMode="auto">
          <a:xfrm>
            <a:off x="2930525" y="4448175"/>
            <a:ext cx="38100" cy="58738"/>
          </a:xfrm>
          <a:custGeom>
            <a:avLst/>
            <a:gdLst>
              <a:gd name="T0" fmla="*/ 24 w 24"/>
              <a:gd name="T1" fmla="*/ 37 h 37"/>
              <a:gd name="T2" fmla="*/ 24 w 24"/>
              <a:gd name="T3" fmla="*/ 36 h 37"/>
              <a:gd name="T4" fmla="*/ 24 w 24"/>
              <a:gd name="T5" fmla="*/ 34 h 37"/>
              <a:gd name="T6" fmla="*/ 22 w 24"/>
              <a:gd name="T7" fmla="*/ 33 h 37"/>
              <a:gd name="T8" fmla="*/ 22 w 24"/>
              <a:gd name="T9" fmla="*/ 31 h 37"/>
              <a:gd name="T10" fmla="*/ 22 w 24"/>
              <a:gd name="T11" fmla="*/ 30 h 37"/>
              <a:gd name="T12" fmla="*/ 22 w 24"/>
              <a:gd name="T13" fmla="*/ 28 h 37"/>
              <a:gd name="T14" fmla="*/ 22 w 24"/>
              <a:gd name="T15" fmla="*/ 27 h 37"/>
              <a:gd name="T16" fmla="*/ 22 w 24"/>
              <a:gd name="T17" fmla="*/ 25 h 37"/>
              <a:gd name="T18" fmla="*/ 21 w 24"/>
              <a:gd name="T19" fmla="*/ 24 h 37"/>
              <a:gd name="T20" fmla="*/ 21 w 24"/>
              <a:gd name="T21" fmla="*/ 22 h 37"/>
              <a:gd name="T22" fmla="*/ 21 w 24"/>
              <a:gd name="T23" fmla="*/ 21 h 37"/>
              <a:gd name="T24" fmla="*/ 19 w 24"/>
              <a:gd name="T25" fmla="*/ 21 h 37"/>
              <a:gd name="T26" fmla="*/ 19 w 24"/>
              <a:gd name="T27" fmla="*/ 19 h 37"/>
              <a:gd name="T28" fmla="*/ 19 w 24"/>
              <a:gd name="T29" fmla="*/ 18 h 37"/>
              <a:gd name="T30" fmla="*/ 18 w 24"/>
              <a:gd name="T31" fmla="*/ 16 h 37"/>
              <a:gd name="T32" fmla="*/ 18 w 24"/>
              <a:gd name="T33" fmla="*/ 15 h 37"/>
              <a:gd name="T34" fmla="*/ 16 w 24"/>
              <a:gd name="T35" fmla="*/ 13 h 37"/>
              <a:gd name="T36" fmla="*/ 16 w 24"/>
              <a:gd name="T37" fmla="*/ 12 h 37"/>
              <a:gd name="T38" fmla="*/ 15 w 24"/>
              <a:gd name="T39" fmla="*/ 10 h 37"/>
              <a:gd name="T40" fmla="*/ 13 w 24"/>
              <a:gd name="T41" fmla="*/ 9 h 37"/>
              <a:gd name="T42" fmla="*/ 13 w 24"/>
              <a:gd name="T43" fmla="*/ 7 h 37"/>
              <a:gd name="T44" fmla="*/ 12 w 24"/>
              <a:gd name="T45" fmla="*/ 6 h 37"/>
              <a:gd name="T46" fmla="*/ 10 w 24"/>
              <a:gd name="T47" fmla="*/ 5 h 37"/>
              <a:gd name="T48" fmla="*/ 9 w 24"/>
              <a:gd name="T49" fmla="*/ 3 h 37"/>
              <a:gd name="T50" fmla="*/ 7 w 24"/>
              <a:gd name="T51" fmla="*/ 2 h 37"/>
              <a:gd name="T52" fmla="*/ 6 w 24"/>
              <a:gd name="T53" fmla="*/ 0 h 37"/>
              <a:gd name="T54" fmla="*/ 0 w 24"/>
              <a:gd name="T55" fmla="*/ 7 h 37"/>
              <a:gd name="T56" fmla="*/ 2 w 24"/>
              <a:gd name="T57" fmla="*/ 7 h 37"/>
              <a:gd name="T58" fmla="*/ 2 w 24"/>
              <a:gd name="T59" fmla="*/ 9 h 37"/>
              <a:gd name="T60" fmla="*/ 3 w 24"/>
              <a:gd name="T61" fmla="*/ 9 h 37"/>
              <a:gd name="T62" fmla="*/ 3 w 24"/>
              <a:gd name="T63" fmla="*/ 10 h 37"/>
              <a:gd name="T64" fmla="*/ 5 w 24"/>
              <a:gd name="T65" fmla="*/ 10 h 37"/>
              <a:gd name="T66" fmla="*/ 5 w 24"/>
              <a:gd name="T67" fmla="*/ 12 h 37"/>
              <a:gd name="T68" fmla="*/ 6 w 24"/>
              <a:gd name="T69" fmla="*/ 12 h 37"/>
              <a:gd name="T70" fmla="*/ 6 w 24"/>
              <a:gd name="T71" fmla="*/ 13 h 37"/>
              <a:gd name="T72" fmla="*/ 7 w 24"/>
              <a:gd name="T73" fmla="*/ 15 h 37"/>
              <a:gd name="T74" fmla="*/ 7 w 24"/>
              <a:gd name="T75" fmla="*/ 16 h 37"/>
              <a:gd name="T76" fmla="*/ 9 w 24"/>
              <a:gd name="T77" fmla="*/ 16 h 37"/>
              <a:gd name="T78" fmla="*/ 9 w 24"/>
              <a:gd name="T79" fmla="*/ 18 h 37"/>
              <a:gd name="T80" fmla="*/ 10 w 24"/>
              <a:gd name="T81" fmla="*/ 19 h 37"/>
              <a:gd name="T82" fmla="*/ 10 w 24"/>
              <a:gd name="T83" fmla="*/ 21 h 37"/>
              <a:gd name="T84" fmla="*/ 12 w 24"/>
              <a:gd name="T85" fmla="*/ 22 h 37"/>
              <a:gd name="T86" fmla="*/ 12 w 24"/>
              <a:gd name="T87" fmla="*/ 24 h 37"/>
              <a:gd name="T88" fmla="*/ 12 w 24"/>
              <a:gd name="T89" fmla="*/ 25 h 37"/>
              <a:gd name="T90" fmla="*/ 13 w 24"/>
              <a:gd name="T91" fmla="*/ 27 h 37"/>
              <a:gd name="T92" fmla="*/ 13 w 24"/>
              <a:gd name="T93" fmla="*/ 28 h 37"/>
              <a:gd name="T94" fmla="*/ 13 w 24"/>
              <a:gd name="T95" fmla="*/ 30 h 37"/>
              <a:gd name="T96" fmla="*/ 13 w 24"/>
              <a:gd name="T97" fmla="*/ 31 h 37"/>
              <a:gd name="T98" fmla="*/ 13 w 24"/>
              <a:gd name="T99" fmla="*/ 33 h 37"/>
              <a:gd name="T100" fmla="*/ 13 w 24"/>
              <a:gd name="T101" fmla="*/ 34 h 37"/>
              <a:gd name="T102" fmla="*/ 15 w 24"/>
              <a:gd name="T103" fmla="*/ 34 h 37"/>
              <a:gd name="T104" fmla="*/ 15 w 24"/>
              <a:gd name="T105" fmla="*/ 36 h 37"/>
              <a:gd name="T106" fmla="*/ 15 w 24"/>
              <a:gd name="T107" fmla="*/ 37 h 37"/>
              <a:gd name="T108" fmla="*/ 24 w 24"/>
              <a:gd name="T109" fmla="*/ 37 h 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
              <a:gd name="T166" fmla="*/ 0 h 37"/>
              <a:gd name="T167" fmla="*/ 24 w 24"/>
              <a:gd name="T168" fmla="*/ 37 h 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 h="37">
                <a:moveTo>
                  <a:pt x="24" y="37"/>
                </a:moveTo>
                <a:lnTo>
                  <a:pt x="24" y="36"/>
                </a:lnTo>
                <a:lnTo>
                  <a:pt x="24" y="34"/>
                </a:lnTo>
                <a:lnTo>
                  <a:pt x="22" y="33"/>
                </a:lnTo>
                <a:lnTo>
                  <a:pt x="22" y="31"/>
                </a:lnTo>
                <a:lnTo>
                  <a:pt x="22" y="30"/>
                </a:lnTo>
                <a:lnTo>
                  <a:pt x="22" y="28"/>
                </a:lnTo>
                <a:lnTo>
                  <a:pt x="22" y="27"/>
                </a:lnTo>
                <a:lnTo>
                  <a:pt x="22" y="25"/>
                </a:lnTo>
                <a:lnTo>
                  <a:pt x="21" y="24"/>
                </a:lnTo>
                <a:lnTo>
                  <a:pt x="21" y="22"/>
                </a:lnTo>
                <a:lnTo>
                  <a:pt x="21" y="21"/>
                </a:lnTo>
                <a:lnTo>
                  <a:pt x="19" y="21"/>
                </a:lnTo>
                <a:lnTo>
                  <a:pt x="19" y="19"/>
                </a:lnTo>
                <a:lnTo>
                  <a:pt x="19" y="18"/>
                </a:lnTo>
                <a:lnTo>
                  <a:pt x="18" y="16"/>
                </a:lnTo>
                <a:lnTo>
                  <a:pt x="18" y="15"/>
                </a:lnTo>
                <a:lnTo>
                  <a:pt x="16" y="13"/>
                </a:lnTo>
                <a:lnTo>
                  <a:pt x="16" y="12"/>
                </a:lnTo>
                <a:lnTo>
                  <a:pt x="15" y="10"/>
                </a:lnTo>
                <a:lnTo>
                  <a:pt x="13" y="9"/>
                </a:lnTo>
                <a:lnTo>
                  <a:pt x="13" y="7"/>
                </a:lnTo>
                <a:lnTo>
                  <a:pt x="12" y="6"/>
                </a:lnTo>
                <a:lnTo>
                  <a:pt x="10" y="5"/>
                </a:lnTo>
                <a:lnTo>
                  <a:pt x="9" y="3"/>
                </a:lnTo>
                <a:lnTo>
                  <a:pt x="7" y="2"/>
                </a:lnTo>
                <a:lnTo>
                  <a:pt x="6" y="0"/>
                </a:lnTo>
                <a:lnTo>
                  <a:pt x="0" y="7"/>
                </a:lnTo>
                <a:lnTo>
                  <a:pt x="2" y="7"/>
                </a:lnTo>
                <a:lnTo>
                  <a:pt x="2" y="9"/>
                </a:lnTo>
                <a:lnTo>
                  <a:pt x="3" y="9"/>
                </a:lnTo>
                <a:lnTo>
                  <a:pt x="3" y="10"/>
                </a:lnTo>
                <a:lnTo>
                  <a:pt x="5" y="10"/>
                </a:lnTo>
                <a:lnTo>
                  <a:pt x="5" y="12"/>
                </a:lnTo>
                <a:lnTo>
                  <a:pt x="6" y="12"/>
                </a:lnTo>
                <a:lnTo>
                  <a:pt x="6" y="13"/>
                </a:lnTo>
                <a:lnTo>
                  <a:pt x="7" y="15"/>
                </a:lnTo>
                <a:lnTo>
                  <a:pt x="7" y="16"/>
                </a:lnTo>
                <a:lnTo>
                  <a:pt x="9" y="16"/>
                </a:lnTo>
                <a:lnTo>
                  <a:pt x="9" y="18"/>
                </a:lnTo>
                <a:lnTo>
                  <a:pt x="10" y="19"/>
                </a:lnTo>
                <a:lnTo>
                  <a:pt x="10" y="21"/>
                </a:lnTo>
                <a:lnTo>
                  <a:pt x="12" y="22"/>
                </a:lnTo>
                <a:lnTo>
                  <a:pt x="12" y="24"/>
                </a:lnTo>
                <a:lnTo>
                  <a:pt x="12" y="25"/>
                </a:lnTo>
                <a:lnTo>
                  <a:pt x="13" y="27"/>
                </a:lnTo>
                <a:lnTo>
                  <a:pt x="13" y="28"/>
                </a:lnTo>
                <a:lnTo>
                  <a:pt x="13" y="30"/>
                </a:lnTo>
                <a:lnTo>
                  <a:pt x="13" y="31"/>
                </a:lnTo>
                <a:lnTo>
                  <a:pt x="13" y="33"/>
                </a:lnTo>
                <a:lnTo>
                  <a:pt x="13" y="34"/>
                </a:lnTo>
                <a:lnTo>
                  <a:pt x="15" y="34"/>
                </a:lnTo>
                <a:lnTo>
                  <a:pt x="15" y="36"/>
                </a:lnTo>
                <a:lnTo>
                  <a:pt x="15" y="37"/>
                </a:lnTo>
                <a:lnTo>
                  <a:pt x="24" y="37"/>
                </a:lnTo>
                <a:close/>
              </a:path>
            </a:pathLst>
          </a:custGeom>
          <a:solidFill>
            <a:schemeClr val="tx1"/>
          </a:solidFill>
          <a:ln w="9525">
            <a:solidFill>
              <a:schemeClr val="tx1"/>
            </a:solidFill>
            <a:round/>
            <a:headEnd/>
            <a:tailEnd/>
          </a:ln>
        </p:spPr>
        <p:txBody>
          <a:bodyPr/>
          <a:lstStyle/>
          <a:p>
            <a:endParaRPr lang="en-US"/>
          </a:p>
        </p:txBody>
      </p:sp>
      <p:sp>
        <p:nvSpPr>
          <p:cNvPr id="31887" name="Freeform 143"/>
          <p:cNvSpPr>
            <a:spLocks/>
          </p:cNvSpPr>
          <p:nvPr/>
        </p:nvSpPr>
        <p:spPr bwMode="auto">
          <a:xfrm>
            <a:off x="2894013" y="4506913"/>
            <a:ext cx="74612" cy="74612"/>
          </a:xfrm>
          <a:custGeom>
            <a:avLst/>
            <a:gdLst>
              <a:gd name="T0" fmla="*/ 1 w 47"/>
              <a:gd name="T1" fmla="*/ 47 h 47"/>
              <a:gd name="T2" fmla="*/ 6 w 47"/>
              <a:gd name="T3" fmla="*/ 46 h 47"/>
              <a:gd name="T4" fmla="*/ 11 w 47"/>
              <a:gd name="T5" fmla="*/ 46 h 47"/>
              <a:gd name="T6" fmla="*/ 16 w 47"/>
              <a:gd name="T7" fmla="*/ 45 h 47"/>
              <a:gd name="T8" fmla="*/ 19 w 47"/>
              <a:gd name="T9" fmla="*/ 43 h 47"/>
              <a:gd name="T10" fmla="*/ 23 w 47"/>
              <a:gd name="T11" fmla="*/ 40 h 47"/>
              <a:gd name="T12" fmla="*/ 28 w 47"/>
              <a:gd name="T13" fmla="*/ 37 h 47"/>
              <a:gd name="T14" fmla="*/ 30 w 47"/>
              <a:gd name="T15" fmla="*/ 34 h 47"/>
              <a:gd name="T16" fmla="*/ 33 w 47"/>
              <a:gd name="T17" fmla="*/ 31 h 47"/>
              <a:gd name="T18" fmla="*/ 36 w 47"/>
              <a:gd name="T19" fmla="*/ 28 h 47"/>
              <a:gd name="T20" fmla="*/ 39 w 47"/>
              <a:gd name="T21" fmla="*/ 24 h 47"/>
              <a:gd name="T22" fmla="*/ 41 w 47"/>
              <a:gd name="T23" fmla="*/ 21 h 47"/>
              <a:gd name="T24" fmla="*/ 44 w 47"/>
              <a:gd name="T25" fmla="*/ 16 h 47"/>
              <a:gd name="T26" fmla="*/ 45 w 47"/>
              <a:gd name="T27" fmla="*/ 12 h 47"/>
              <a:gd name="T28" fmla="*/ 45 w 47"/>
              <a:gd name="T29" fmla="*/ 7 h 47"/>
              <a:gd name="T30" fmla="*/ 47 w 47"/>
              <a:gd name="T31" fmla="*/ 2 h 47"/>
              <a:gd name="T32" fmla="*/ 38 w 47"/>
              <a:gd name="T33" fmla="*/ 0 h 47"/>
              <a:gd name="T34" fmla="*/ 36 w 47"/>
              <a:gd name="T35" fmla="*/ 3 h 47"/>
              <a:gd name="T36" fmla="*/ 36 w 47"/>
              <a:gd name="T37" fmla="*/ 7 h 47"/>
              <a:gd name="T38" fmla="*/ 35 w 47"/>
              <a:gd name="T39" fmla="*/ 12 h 47"/>
              <a:gd name="T40" fmla="*/ 35 w 47"/>
              <a:gd name="T41" fmla="*/ 15 h 47"/>
              <a:gd name="T42" fmla="*/ 32 w 47"/>
              <a:gd name="T43" fmla="*/ 18 h 47"/>
              <a:gd name="T44" fmla="*/ 30 w 47"/>
              <a:gd name="T45" fmla="*/ 21 h 47"/>
              <a:gd name="T46" fmla="*/ 29 w 47"/>
              <a:gd name="T47" fmla="*/ 24 h 47"/>
              <a:gd name="T48" fmla="*/ 26 w 47"/>
              <a:gd name="T49" fmla="*/ 27 h 47"/>
              <a:gd name="T50" fmla="*/ 23 w 47"/>
              <a:gd name="T51" fmla="*/ 30 h 47"/>
              <a:gd name="T52" fmla="*/ 20 w 47"/>
              <a:gd name="T53" fmla="*/ 31 h 47"/>
              <a:gd name="T54" fmla="*/ 17 w 47"/>
              <a:gd name="T55" fmla="*/ 34 h 47"/>
              <a:gd name="T56" fmla="*/ 14 w 47"/>
              <a:gd name="T57" fmla="*/ 36 h 47"/>
              <a:gd name="T58" fmla="*/ 10 w 47"/>
              <a:gd name="T59" fmla="*/ 37 h 47"/>
              <a:gd name="T60" fmla="*/ 7 w 47"/>
              <a:gd name="T61" fmla="*/ 37 h 47"/>
              <a:gd name="T62" fmla="*/ 3 w 47"/>
              <a:gd name="T63" fmla="*/ 39 h 47"/>
              <a:gd name="T64" fmla="*/ 0 w 47"/>
              <a:gd name="T65" fmla="*/ 39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0" y="47"/>
                </a:moveTo>
                <a:lnTo>
                  <a:pt x="1" y="47"/>
                </a:lnTo>
                <a:lnTo>
                  <a:pt x="4" y="47"/>
                </a:lnTo>
                <a:lnTo>
                  <a:pt x="6" y="46"/>
                </a:lnTo>
                <a:lnTo>
                  <a:pt x="8" y="46"/>
                </a:lnTo>
                <a:lnTo>
                  <a:pt x="11" y="46"/>
                </a:lnTo>
                <a:lnTo>
                  <a:pt x="13" y="45"/>
                </a:lnTo>
                <a:lnTo>
                  <a:pt x="16" y="45"/>
                </a:lnTo>
                <a:lnTo>
                  <a:pt x="17" y="43"/>
                </a:lnTo>
                <a:lnTo>
                  <a:pt x="19" y="43"/>
                </a:lnTo>
                <a:lnTo>
                  <a:pt x="22" y="42"/>
                </a:lnTo>
                <a:lnTo>
                  <a:pt x="23" y="40"/>
                </a:lnTo>
                <a:lnTo>
                  <a:pt x="25" y="39"/>
                </a:lnTo>
                <a:lnTo>
                  <a:pt x="28" y="37"/>
                </a:lnTo>
                <a:lnTo>
                  <a:pt x="29" y="36"/>
                </a:lnTo>
                <a:lnTo>
                  <a:pt x="30" y="34"/>
                </a:lnTo>
                <a:lnTo>
                  <a:pt x="32" y="33"/>
                </a:lnTo>
                <a:lnTo>
                  <a:pt x="33" y="31"/>
                </a:lnTo>
                <a:lnTo>
                  <a:pt x="35" y="30"/>
                </a:lnTo>
                <a:lnTo>
                  <a:pt x="36" y="28"/>
                </a:lnTo>
                <a:lnTo>
                  <a:pt x="38" y="27"/>
                </a:lnTo>
                <a:lnTo>
                  <a:pt x="39" y="24"/>
                </a:lnTo>
                <a:lnTo>
                  <a:pt x="41" y="22"/>
                </a:lnTo>
                <a:lnTo>
                  <a:pt x="41" y="21"/>
                </a:lnTo>
                <a:lnTo>
                  <a:pt x="42" y="18"/>
                </a:lnTo>
                <a:lnTo>
                  <a:pt x="44" y="16"/>
                </a:lnTo>
                <a:lnTo>
                  <a:pt x="44" y="13"/>
                </a:lnTo>
                <a:lnTo>
                  <a:pt x="45" y="12"/>
                </a:lnTo>
                <a:lnTo>
                  <a:pt x="45" y="9"/>
                </a:lnTo>
                <a:lnTo>
                  <a:pt x="45" y="7"/>
                </a:lnTo>
                <a:lnTo>
                  <a:pt x="45" y="5"/>
                </a:lnTo>
                <a:lnTo>
                  <a:pt x="47" y="2"/>
                </a:lnTo>
                <a:lnTo>
                  <a:pt x="47" y="0"/>
                </a:lnTo>
                <a:lnTo>
                  <a:pt x="38" y="0"/>
                </a:lnTo>
                <a:lnTo>
                  <a:pt x="38" y="2"/>
                </a:lnTo>
                <a:lnTo>
                  <a:pt x="36" y="3"/>
                </a:lnTo>
                <a:lnTo>
                  <a:pt x="36" y="6"/>
                </a:lnTo>
                <a:lnTo>
                  <a:pt x="36" y="7"/>
                </a:lnTo>
                <a:lnTo>
                  <a:pt x="36" y="9"/>
                </a:lnTo>
                <a:lnTo>
                  <a:pt x="35" y="12"/>
                </a:lnTo>
                <a:lnTo>
                  <a:pt x="35" y="13"/>
                </a:lnTo>
                <a:lnTo>
                  <a:pt x="35" y="15"/>
                </a:lnTo>
                <a:lnTo>
                  <a:pt x="33" y="16"/>
                </a:lnTo>
                <a:lnTo>
                  <a:pt x="32" y="18"/>
                </a:lnTo>
                <a:lnTo>
                  <a:pt x="32" y="19"/>
                </a:lnTo>
                <a:lnTo>
                  <a:pt x="30" y="21"/>
                </a:lnTo>
                <a:lnTo>
                  <a:pt x="29" y="22"/>
                </a:lnTo>
                <a:lnTo>
                  <a:pt x="29" y="24"/>
                </a:lnTo>
                <a:lnTo>
                  <a:pt x="28" y="25"/>
                </a:lnTo>
                <a:lnTo>
                  <a:pt x="26" y="27"/>
                </a:lnTo>
                <a:lnTo>
                  <a:pt x="25" y="28"/>
                </a:lnTo>
                <a:lnTo>
                  <a:pt x="23" y="30"/>
                </a:lnTo>
                <a:lnTo>
                  <a:pt x="22" y="31"/>
                </a:lnTo>
                <a:lnTo>
                  <a:pt x="20" y="31"/>
                </a:lnTo>
                <a:lnTo>
                  <a:pt x="19" y="33"/>
                </a:lnTo>
                <a:lnTo>
                  <a:pt x="17" y="34"/>
                </a:lnTo>
                <a:lnTo>
                  <a:pt x="16" y="34"/>
                </a:lnTo>
                <a:lnTo>
                  <a:pt x="14" y="36"/>
                </a:lnTo>
                <a:lnTo>
                  <a:pt x="13" y="36"/>
                </a:lnTo>
                <a:lnTo>
                  <a:pt x="10" y="37"/>
                </a:lnTo>
                <a:lnTo>
                  <a:pt x="8" y="37"/>
                </a:lnTo>
                <a:lnTo>
                  <a:pt x="7" y="37"/>
                </a:lnTo>
                <a:lnTo>
                  <a:pt x="6" y="39"/>
                </a:lnTo>
                <a:lnTo>
                  <a:pt x="3" y="39"/>
                </a:lnTo>
                <a:lnTo>
                  <a:pt x="1" y="39"/>
                </a:lnTo>
                <a:lnTo>
                  <a:pt x="0" y="39"/>
                </a:lnTo>
                <a:lnTo>
                  <a:pt x="0" y="47"/>
                </a:lnTo>
                <a:close/>
              </a:path>
            </a:pathLst>
          </a:custGeom>
          <a:solidFill>
            <a:schemeClr val="tx1"/>
          </a:solidFill>
          <a:ln w="9525">
            <a:solidFill>
              <a:schemeClr val="tx1"/>
            </a:solidFill>
            <a:round/>
            <a:headEnd/>
            <a:tailEnd/>
          </a:ln>
        </p:spPr>
        <p:txBody>
          <a:bodyPr/>
          <a:lstStyle/>
          <a:p>
            <a:endParaRPr lang="en-US"/>
          </a:p>
        </p:txBody>
      </p:sp>
      <p:sp>
        <p:nvSpPr>
          <p:cNvPr id="31888" name="Freeform 144"/>
          <p:cNvSpPr>
            <a:spLocks/>
          </p:cNvSpPr>
          <p:nvPr/>
        </p:nvSpPr>
        <p:spPr bwMode="auto">
          <a:xfrm>
            <a:off x="2846388" y="4556125"/>
            <a:ext cx="47625" cy="25400"/>
          </a:xfrm>
          <a:custGeom>
            <a:avLst/>
            <a:gdLst>
              <a:gd name="T0" fmla="*/ 0 w 30"/>
              <a:gd name="T1" fmla="*/ 8 h 16"/>
              <a:gd name="T2" fmla="*/ 2 w 30"/>
              <a:gd name="T3" fmla="*/ 8 h 16"/>
              <a:gd name="T4" fmla="*/ 3 w 30"/>
              <a:gd name="T5" fmla="*/ 8 h 16"/>
              <a:gd name="T6" fmla="*/ 3 w 30"/>
              <a:gd name="T7" fmla="*/ 9 h 16"/>
              <a:gd name="T8" fmla="*/ 5 w 30"/>
              <a:gd name="T9" fmla="*/ 9 h 16"/>
              <a:gd name="T10" fmla="*/ 6 w 30"/>
              <a:gd name="T11" fmla="*/ 11 h 16"/>
              <a:gd name="T12" fmla="*/ 8 w 30"/>
              <a:gd name="T13" fmla="*/ 11 h 16"/>
              <a:gd name="T14" fmla="*/ 8 w 30"/>
              <a:gd name="T15" fmla="*/ 12 h 16"/>
              <a:gd name="T16" fmla="*/ 9 w 30"/>
              <a:gd name="T17" fmla="*/ 12 h 16"/>
              <a:gd name="T18" fmla="*/ 11 w 30"/>
              <a:gd name="T19" fmla="*/ 12 h 16"/>
              <a:gd name="T20" fmla="*/ 12 w 30"/>
              <a:gd name="T21" fmla="*/ 14 h 16"/>
              <a:gd name="T22" fmla="*/ 14 w 30"/>
              <a:gd name="T23" fmla="*/ 14 h 16"/>
              <a:gd name="T24" fmla="*/ 15 w 30"/>
              <a:gd name="T25" fmla="*/ 14 h 16"/>
              <a:gd name="T26" fmla="*/ 16 w 30"/>
              <a:gd name="T27" fmla="*/ 15 h 16"/>
              <a:gd name="T28" fmla="*/ 18 w 30"/>
              <a:gd name="T29" fmla="*/ 15 h 16"/>
              <a:gd name="T30" fmla="*/ 19 w 30"/>
              <a:gd name="T31" fmla="*/ 15 h 16"/>
              <a:gd name="T32" fmla="*/ 21 w 30"/>
              <a:gd name="T33" fmla="*/ 15 h 16"/>
              <a:gd name="T34" fmla="*/ 22 w 30"/>
              <a:gd name="T35" fmla="*/ 15 h 16"/>
              <a:gd name="T36" fmla="*/ 24 w 30"/>
              <a:gd name="T37" fmla="*/ 16 h 16"/>
              <a:gd name="T38" fmla="*/ 25 w 30"/>
              <a:gd name="T39" fmla="*/ 16 h 16"/>
              <a:gd name="T40" fmla="*/ 27 w 30"/>
              <a:gd name="T41" fmla="*/ 16 h 16"/>
              <a:gd name="T42" fmla="*/ 28 w 30"/>
              <a:gd name="T43" fmla="*/ 16 h 16"/>
              <a:gd name="T44" fmla="*/ 30 w 30"/>
              <a:gd name="T45" fmla="*/ 16 h 16"/>
              <a:gd name="T46" fmla="*/ 30 w 30"/>
              <a:gd name="T47" fmla="*/ 8 h 16"/>
              <a:gd name="T48" fmla="*/ 28 w 30"/>
              <a:gd name="T49" fmla="*/ 8 h 16"/>
              <a:gd name="T50" fmla="*/ 27 w 30"/>
              <a:gd name="T51" fmla="*/ 8 h 16"/>
              <a:gd name="T52" fmla="*/ 25 w 30"/>
              <a:gd name="T53" fmla="*/ 8 h 16"/>
              <a:gd name="T54" fmla="*/ 24 w 30"/>
              <a:gd name="T55" fmla="*/ 8 h 16"/>
              <a:gd name="T56" fmla="*/ 22 w 30"/>
              <a:gd name="T57" fmla="*/ 6 h 16"/>
              <a:gd name="T58" fmla="*/ 21 w 30"/>
              <a:gd name="T59" fmla="*/ 6 h 16"/>
              <a:gd name="T60" fmla="*/ 19 w 30"/>
              <a:gd name="T61" fmla="*/ 6 h 16"/>
              <a:gd name="T62" fmla="*/ 18 w 30"/>
              <a:gd name="T63" fmla="*/ 6 h 16"/>
              <a:gd name="T64" fmla="*/ 16 w 30"/>
              <a:gd name="T65" fmla="*/ 5 h 16"/>
              <a:gd name="T66" fmla="*/ 15 w 30"/>
              <a:gd name="T67" fmla="*/ 5 h 16"/>
              <a:gd name="T68" fmla="*/ 14 w 30"/>
              <a:gd name="T69" fmla="*/ 5 h 16"/>
              <a:gd name="T70" fmla="*/ 12 w 30"/>
              <a:gd name="T71" fmla="*/ 3 h 16"/>
              <a:gd name="T72" fmla="*/ 11 w 30"/>
              <a:gd name="T73" fmla="*/ 3 h 16"/>
              <a:gd name="T74" fmla="*/ 11 w 30"/>
              <a:gd name="T75" fmla="*/ 2 h 16"/>
              <a:gd name="T76" fmla="*/ 9 w 30"/>
              <a:gd name="T77" fmla="*/ 2 h 16"/>
              <a:gd name="T78" fmla="*/ 8 w 30"/>
              <a:gd name="T79" fmla="*/ 2 h 16"/>
              <a:gd name="T80" fmla="*/ 8 w 30"/>
              <a:gd name="T81" fmla="*/ 0 h 16"/>
              <a:gd name="T82" fmla="*/ 6 w 30"/>
              <a:gd name="T83" fmla="*/ 0 h 16"/>
              <a:gd name="T84" fmla="*/ 0 w 30"/>
              <a:gd name="T85" fmla="*/ 8 h 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
              <a:gd name="T130" fmla="*/ 0 h 16"/>
              <a:gd name="T131" fmla="*/ 30 w 30"/>
              <a:gd name="T132" fmla="*/ 16 h 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 h="16">
                <a:moveTo>
                  <a:pt x="0" y="8"/>
                </a:moveTo>
                <a:lnTo>
                  <a:pt x="2" y="8"/>
                </a:lnTo>
                <a:lnTo>
                  <a:pt x="3" y="8"/>
                </a:lnTo>
                <a:lnTo>
                  <a:pt x="3" y="9"/>
                </a:lnTo>
                <a:lnTo>
                  <a:pt x="5" y="9"/>
                </a:lnTo>
                <a:lnTo>
                  <a:pt x="6" y="11"/>
                </a:lnTo>
                <a:lnTo>
                  <a:pt x="8" y="11"/>
                </a:lnTo>
                <a:lnTo>
                  <a:pt x="8" y="12"/>
                </a:lnTo>
                <a:lnTo>
                  <a:pt x="9" y="12"/>
                </a:lnTo>
                <a:lnTo>
                  <a:pt x="11" y="12"/>
                </a:lnTo>
                <a:lnTo>
                  <a:pt x="12" y="14"/>
                </a:lnTo>
                <a:lnTo>
                  <a:pt x="14" y="14"/>
                </a:lnTo>
                <a:lnTo>
                  <a:pt x="15" y="14"/>
                </a:lnTo>
                <a:lnTo>
                  <a:pt x="16" y="15"/>
                </a:lnTo>
                <a:lnTo>
                  <a:pt x="18" y="15"/>
                </a:lnTo>
                <a:lnTo>
                  <a:pt x="19" y="15"/>
                </a:lnTo>
                <a:lnTo>
                  <a:pt x="21" y="15"/>
                </a:lnTo>
                <a:lnTo>
                  <a:pt x="22" y="15"/>
                </a:lnTo>
                <a:lnTo>
                  <a:pt x="24" y="16"/>
                </a:lnTo>
                <a:lnTo>
                  <a:pt x="25" y="16"/>
                </a:lnTo>
                <a:lnTo>
                  <a:pt x="27" y="16"/>
                </a:lnTo>
                <a:lnTo>
                  <a:pt x="28" y="16"/>
                </a:lnTo>
                <a:lnTo>
                  <a:pt x="30" y="16"/>
                </a:lnTo>
                <a:lnTo>
                  <a:pt x="30" y="8"/>
                </a:lnTo>
                <a:lnTo>
                  <a:pt x="28" y="8"/>
                </a:lnTo>
                <a:lnTo>
                  <a:pt x="27" y="8"/>
                </a:lnTo>
                <a:lnTo>
                  <a:pt x="25" y="8"/>
                </a:lnTo>
                <a:lnTo>
                  <a:pt x="24" y="8"/>
                </a:lnTo>
                <a:lnTo>
                  <a:pt x="22" y="6"/>
                </a:lnTo>
                <a:lnTo>
                  <a:pt x="21" y="6"/>
                </a:lnTo>
                <a:lnTo>
                  <a:pt x="19" y="6"/>
                </a:lnTo>
                <a:lnTo>
                  <a:pt x="18" y="6"/>
                </a:lnTo>
                <a:lnTo>
                  <a:pt x="16" y="5"/>
                </a:lnTo>
                <a:lnTo>
                  <a:pt x="15" y="5"/>
                </a:lnTo>
                <a:lnTo>
                  <a:pt x="14" y="5"/>
                </a:lnTo>
                <a:lnTo>
                  <a:pt x="12" y="3"/>
                </a:lnTo>
                <a:lnTo>
                  <a:pt x="11" y="3"/>
                </a:lnTo>
                <a:lnTo>
                  <a:pt x="11" y="2"/>
                </a:lnTo>
                <a:lnTo>
                  <a:pt x="9" y="2"/>
                </a:lnTo>
                <a:lnTo>
                  <a:pt x="8" y="2"/>
                </a:lnTo>
                <a:lnTo>
                  <a:pt x="8" y="0"/>
                </a:lnTo>
                <a:lnTo>
                  <a:pt x="6" y="0"/>
                </a:lnTo>
                <a:lnTo>
                  <a:pt x="0" y="8"/>
                </a:lnTo>
                <a:close/>
              </a:path>
            </a:pathLst>
          </a:custGeom>
          <a:solidFill>
            <a:schemeClr val="tx1"/>
          </a:solidFill>
          <a:ln w="9525">
            <a:solidFill>
              <a:schemeClr val="tx1"/>
            </a:solidFill>
            <a:round/>
            <a:headEnd/>
            <a:tailEnd/>
          </a:ln>
        </p:spPr>
        <p:txBody>
          <a:bodyPr/>
          <a:lstStyle/>
          <a:p>
            <a:endParaRPr lang="en-US"/>
          </a:p>
        </p:txBody>
      </p:sp>
      <p:sp>
        <p:nvSpPr>
          <p:cNvPr id="31889" name="Line 145"/>
          <p:cNvSpPr>
            <a:spLocks noChangeShapeType="1"/>
          </p:cNvSpPr>
          <p:nvPr/>
        </p:nvSpPr>
        <p:spPr bwMode="auto">
          <a:xfrm>
            <a:off x="2654300" y="4373563"/>
            <a:ext cx="227013" cy="138112"/>
          </a:xfrm>
          <a:prstGeom prst="line">
            <a:avLst/>
          </a:prstGeom>
          <a:noFill/>
          <a:ln w="0">
            <a:solidFill>
              <a:schemeClr val="tx1"/>
            </a:solidFill>
            <a:round/>
            <a:headEnd/>
            <a:tailEnd/>
          </a:ln>
        </p:spPr>
        <p:txBody>
          <a:bodyPr/>
          <a:lstStyle/>
          <a:p>
            <a:endParaRPr lang="en-GB"/>
          </a:p>
        </p:txBody>
      </p:sp>
      <p:sp>
        <p:nvSpPr>
          <p:cNvPr id="31890" name="Line 146"/>
          <p:cNvSpPr>
            <a:spLocks noChangeShapeType="1"/>
          </p:cNvSpPr>
          <p:nvPr/>
        </p:nvSpPr>
        <p:spPr bwMode="auto">
          <a:xfrm flipH="1" flipV="1">
            <a:off x="2587625" y="4467225"/>
            <a:ext cx="246063" cy="150813"/>
          </a:xfrm>
          <a:prstGeom prst="line">
            <a:avLst/>
          </a:prstGeom>
          <a:noFill/>
          <a:ln w="0">
            <a:solidFill>
              <a:schemeClr val="tx1"/>
            </a:solidFill>
            <a:round/>
            <a:headEnd/>
            <a:tailEnd/>
          </a:ln>
        </p:spPr>
        <p:txBody>
          <a:bodyPr/>
          <a:lstStyle/>
          <a:p>
            <a:endParaRPr lang="en-GB"/>
          </a:p>
        </p:txBody>
      </p:sp>
      <p:sp>
        <p:nvSpPr>
          <p:cNvPr id="31891" name="Freeform 147"/>
          <p:cNvSpPr>
            <a:spLocks/>
          </p:cNvSpPr>
          <p:nvPr/>
        </p:nvSpPr>
        <p:spPr bwMode="auto">
          <a:xfrm>
            <a:off x="2632075" y="4422775"/>
            <a:ext cx="223838" cy="146050"/>
          </a:xfrm>
          <a:custGeom>
            <a:avLst/>
            <a:gdLst>
              <a:gd name="T0" fmla="*/ 3 w 141"/>
              <a:gd name="T1" fmla="*/ 3 h 92"/>
              <a:gd name="T2" fmla="*/ 0 w 141"/>
              <a:gd name="T3" fmla="*/ 7 h 92"/>
              <a:gd name="T4" fmla="*/ 137 w 141"/>
              <a:gd name="T5" fmla="*/ 92 h 92"/>
              <a:gd name="T6" fmla="*/ 141 w 141"/>
              <a:gd name="T7" fmla="*/ 84 h 92"/>
              <a:gd name="T8" fmla="*/ 6 w 141"/>
              <a:gd name="T9" fmla="*/ 0 h 92"/>
              <a:gd name="T10" fmla="*/ 3 w 141"/>
              <a:gd name="T11" fmla="*/ 3 h 92"/>
              <a:gd name="T12" fmla="*/ 0 60000 65536"/>
              <a:gd name="T13" fmla="*/ 0 60000 65536"/>
              <a:gd name="T14" fmla="*/ 0 60000 65536"/>
              <a:gd name="T15" fmla="*/ 0 60000 65536"/>
              <a:gd name="T16" fmla="*/ 0 60000 65536"/>
              <a:gd name="T17" fmla="*/ 0 60000 65536"/>
              <a:gd name="T18" fmla="*/ 0 w 141"/>
              <a:gd name="T19" fmla="*/ 0 h 92"/>
              <a:gd name="T20" fmla="*/ 141 w 141"/>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41" h="92">
                <a:moveTo>
                  <a:pt x="3" y="3"/>
                </a:moveTo>
                <a:lnTo>
                  <a:pt x="0" y="7"/>
                </a:lnTo>
                <a:lnTo>
                  <a:pt x="137" y="92"/>
                </a:lnTo>
                <a:lnTo>
                  <a:pt x="141" y="84"/>
                </a:lnTo>
                <a:lnTo>
                  <a:pt x="6" y="0"/>
                </a:lnTo>
                <a:lnTo>
                  <a:pt x="3" y="3"/>
                </a:lnTo>
                <a:close/>
              </a:path>
            </a:pathLst>
          </a:custGeom>
          <a:solidFill>
            <a:schemeClr val="tx1"/>
          </a:solidFill>
          <a:ln w="9525">
            <a:solidFill>
              <a:schemeClr val="tx1"/>
            </a:solidFill>
            <a:round/>
            <a:headEnd/>
            <a:tailEnd/>
          </a:ln>
        </p:spPr>
        <p:txBody>
          <a:bodyPr/>
          <a:lstStyle/>
          <a:p>
            <a:endParaRPr lang="en-US"/>
          </a:p>
        </p:txBody>
      </p:sp>
      <p:sp>
        <p:nvSpPr>
          <p:cNvPr id="31892" name="Freeform 148"/>
          <p:cNvSpPr>
            <a:spLocks/>
          </p:cNvSpPr>
          <p:nvPr/>
        </p:nvSpPr>
        <p:spPr bwMode="auto">
          <a:xfrm>
            <a:off x="2968625" y="5181600"/>
            <a:ext cx="376238" cy="14288"/>
          </a:xfrm>
          <a:custGeom>
            <a:avLst/>
            <a:gdLst>
              <a:gd name="T0" fmla="*/ 237 w 237"/>
              <a:gd name="T1" fmla="*/ 4 h 9"/>
              <a:gd name="T2" fmla="*/ 237 w 237"/>
              <a:gd name="T3" fmla="*/ 0 h 9"/>
              <a:gd name="T4" fmla="*/ 0 w 237"/>
              <a:gd name="T5" fmla="*/ 0 h 9"/>
              <a:gd name="T6" fmla="*/ 0 w 237"/>
              <a:gd name="T7" fmla="*/ 9 h 9"/>
              <a:gd name="T8" fmla="*/ 237 w 237"/>
              <a:gd name="T9" fmla="*/ 9 h 9"/>
              <a:gd name="T10" fmla="*/ 237 w 237"/>
              <a:gd name="T11" fmla="*/ 4 h 9"/>
              <a:gd name="T12" fmla="*/ 0 60000 65536"/>
              <a:gd name="T13" fmla="*/ 0 60000 65536"/>
              <a:gd name="T14" fmla="*/ 0 60000 65536"/>
              <a:gd name="T15" fmla="*/ 0 60000 65536"/>
              <a:gd name="T16" fmla="*/ 0 60000 65536"/>
              <a:gd name="T17" fmla="*/ 0 60000 65536"/>
              <a:gd name="T18" fmla="*/ 0 w 237"/>
              <a:gd name="T19" fmla="*/ 0 h 9"/>
              <a:gd name="T20" fmla="*/ 237 w 237"/>
              <a:gd name="T21" fmla="*/ 9 h 9"/>
            </a:gdLst>
            <a:ahLst/>
            <a:cxnLst>
              <a:cxn ang="T12">
                <a:pos x="T0" y="T1"/>
              </a:cxn>
              <a:cxn ang="T13">
                <a:pos x="T2" y="T3"/>
              </a:cxn>
              <a:cxn ang="T14">
                <a:pos x="T4" y="T5"/>
              </a:cxn>
              <a:cxn ang="T15">
                <a:pos x="T6" y="T7"/>
              </a:cxn>
              <a:cxn ang="T16">
                <a:pos x="T8" y="T9"/>
              </a:cxn>
              <a:cxn ang="T17">
                <a:pos x="T10" y="T11"/>
              </a:cxn>
            </a:cxnLst>
            <a:rect l="T18" t="T19" r="T20" b="T21"/>
            <a:pathLst>
              <a:path w="237" h="9">
                <a:moveTo>
                  <a:pt x="237" y="4"/>
                </a:moveTo>
                <a:lnTo>
                  <a:pt x="237" y="0"/>
                </a:lnTo>
                <a:lnTo>
                  <a:pt x="0" y="0"/>
                </a:lnTo>
                <a:lnTo>
                  <a:pt x="0" y="9"/>
                </a:lnTo>
                <a:lnTo>
                  <a:pt x="237" y="9"/>
                </a:lnTo>
                <a:lnTo>
                  <a:pt x="237" y="4"/>
                </a:lnTo>
                <a:close/>
              </a:path>
            </a:pathLst>
          </a:custGeom>
          <a:solidFill>
            <a:schemeClr val="tx1"/>
          </a:solidFill>
          <a:ln w="9525">
            <a:solidFill>
              <a:schemeClr val="tx1"/>
            </a:solidFill>
            <a:round/>
            <a:headEnd/>
            <a:tailEnd/>
          </a:ln>
        </p:spPr>
        <p:txBody>
          <a:bodyPr/>
          <a:lstStyle/>
          <a:p>
            <a:endParaRPr lang="en-US"/>
          </a:p>
        </p:txBody>
      </p:sp>
      <p:sp>
        <p:nvSpPr>
          <p:cNvPr id="31893" name="Freeform 149"/>
          <p:cNvSpPr>
            <a:spLocks/>
          </p:cNvSpPr>
          <p:nvPr/>
        </p:nvSpPr>
        <p:spPr bwMode="auto">
          <a:xfrm>
            <a:off x="3295650" y="5148263"/>
            <a:ext cx="63500" cy="47625"/>
          </a:xfrm>
          <a:custGeom>
            <a:avLst/>
            <a:gdLst>
              <a:gd name="T0" fmla="*/ 40 w 40"/>
              <a:gd name="T1" fmla="*/ 30 h 30"/>
              <a:gd name="T2" fmla="*/ 40 w 40"/>
              <a:gd name="T3" fmla="*/ 22 h 30"/>
              <a:gd name="T4" fmla="*/ 6 w 40"/>
              <a:gd name="T5" fmla="*/ 0 h 30"/>
              <a:gd name="T6" fmla="*/ 0 w 40"/>
              <a:gd name="T7" fmla="*/ 8 h 30"/>
              <a:gd name="T8" fmla="*/ 36 w 40"/>
              <a:gd name="T9" fmla="*/ 30 h 30"/>
              <a:gd name="T10" fmla="*/ 36 w 40"/>
              <a:gd name="T11" fmla="*/ 22 h 30"/>
              <a:gd name="T12" fmla="*/ 40 w 40"/>
              <a:gd name="T13" fmla="*/ 30 h 30"/>
              <a:gd name="T14" fmla="*/ 0 60000 65536"/>
              <a:gd name="T15" fmla="*/ 0 60000 65536"/>
              <a:gd name="T16" fmla="*/ 0 60000 65536"/>
              <a:gd name="T17" fmla="*/ 0 60000 65536"/>
              <a:gd name="T18" fmla="*/ 0 60000 65536"/>
              <a:gd name="T19" fmla="*/ 0 60000 65536"/>
              <a:gd name="T20" fmla="*/ 0 60000 65536"/>
              <a:gd name="T21" fmla="*/ 0 w 40"/>
              <a:gd name="T22" fmla="*/ 0 h 30"/>
              <a:gd name="T23" fmla="*/ 40 w 4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0">
                <a:moveTo>
                  <a:pt x="40" y="30"/>
                </a:moveTo>
                <a:lnTo>
                  <a:pt x="40" y="22"/>
                </a:lnTo>
                <a:lnTo>
                  <a:pt x="6" y="0"/>
                </a:lnTo>
                <a:lnTo>
                  <a:pt x="0" y="8"/>
                </a:lnTo>
                <a:lnTo>
                  <a:pt x="36" y="30"/>
                </a:lnTo>
                <a:lnTo>
                  <a:pt x="36" y="22"/>
                </a:lnTo>
                <a:lnTo>
                  <a:pt x="40" y="30"/>
                </a:lnTo>
                <a:close/>
              </a:path>
            </a:pathLst>
          </a:custGeom>
          <a:solidFill>
            <a:schemeClr val="tx1"/>
          </a:solidFill>
          <a:ln w="9525">
            <a:solidFill>
              <a:schemeClr val="tx1"/>
            </a:solidFill>
            <a:round/>
            <a:headEnd/>
            <a:tailEnd/>
          </a:ln>
        </p:spPr>
        <p:txBody>
          <a:bodyPr/>
          <a:lstStyle/>
          <a:p>
            <a:endParaRPr lang="en-US"/>
          </a:p>
        </p:txBody>
      </p:sp>
      <p:sp>
        <p:nvSpPr>
          <p:cNvPr id="31894" name="Freeform 150"/>
          <p:cNvSpPr>
            <a:spLocks/>
          </p:cNvSpPr>
          <p:nvPr/>
        </p:nvSpPr>
        <p:spPr bwMode="auto">
          <a:xfrm>
            <a:off x="3357563" y="5183188"/>
            <a:ext cx="1587" cy="12700"/>
          </a:xfrm>
          <a:custGeom>
            <a:avLst/>
            <a:gdLst>
              <a:gd name="T0" fmla="*/ 1 w 1"/>
              <a:gd name="T1" fmla="*/ 8 h 8"/>
              <a:gd name="T2" fmla="*/ 0 w 1"/>
              <a:gd name="T3" fmla="*/ 3 h 8"/>
              <a:gd name="T4" fmla="*/ 1 w 1"/>
              <a:gd name="T5" fmla="*/ 0 h 8"/>
              <a:gd name="T6" fmla="*/ 1 w 1"/>
              <a:gd name="T7" fmla="*/ 8 h 8"/>
              <a:gd name="T8" fmla="*/ 0 60000 65536"/>
              <a:gd name="T9" fmla="*/ 0 60000 65536"/>
              <a:gd name="T10" fmla="*/ 0 60000 65536"/>
              <a:gd name="T11" fmla="*/ 0 60000 65536"/>
              <a:gd name="T12" fmla="*/ 0 w 1"/>
              <a:gd name="T13" fmla="*/ 0 h 8"/>
              <a:gd name="T14" fmla="*/ 1 w 1"/>
              <a:gd name="T15" fmla="*/ 8 h 8"/>
            </a:gdLst>
            <a:ahLst/>
            <a:cxnLst>
              <a:cxn ang="T8">
                <a:pos x="T0" y="T1"/>
              </a:cxn>
              <a:cxn ang="T9">
                <a:pos x="T2" y="T3"/>
              </a:cxn>
              <a:cxn ang="T10">
                <a:pos x="T4" y="T5"/>
              </a:cxn>
              <a:cxn ang="T11">
                <a:pos x="T6" y="T7"/>
              </a:cxn>
            </a:cxnLst>
            <a:rect l="T12" t="T13" r="T14" b="T15"/>
            <a:pathLst>
              <a:path w="1" h="8">
                <a:moveTo>
                  <a:pt x="1" y="8"/>
                </a:moveTo>
                <a:lnTo>
                  <a:pt x="0" y="3"/>
                </a:lnTo>
                <a:lnTo>
                  <a:pt x="1" y="0"/>
                </a:lnTo>
                <a:lnTo>
                  <a:pt x="1" y="8"/>
                </a:lnTo>
                <a:close/>
              </a:path>
            </a:pathLst>
          </a:custGeom>
          <a:solidFill>
            <a:schemeClr val="tx1"/>
          </a:solidFill>
          <a:ln w="9525">
            <a:solidFill>
              <a:schemeClr val="tx1"/>
            </a:solidFill>
            <a:round/>
            <a:headEnd/>
            <a:tailEnd/>
          </a:ln>
        </p:spPr>
        <p:txBody>
          <a:bodyPr/>
          <a:lstStyle/>
          <a:p>
            <a:endParaRPr lang="en-US"/>
          </a:p>
        </p:txBody>
      </p:sp>
      <p:sp>
        <p:nvSpPr>
          <p:cNvPr id="31895" name="Freeform 151"/>
          <p:cNvSpPr>
            <a:spLocks/>
          </p:cNvSpPr>
          <p:nvPr/>
        </p:nvSpPr>
        <p:spPr bwMode="auto">
          <a:xfrm>
            <a:off x="3295650" y="5183188"/>
            <a:ext cx="63500" cy="47625"/>
          </a:xfrm>
          <a:custGeom>
            <a:avLst/>
            <a:gdLst>
              <a:gd name="T0" fmla="*/ 3 w 40"/>
              <a:gd name="T1" fmla="*/ 27 h 30"/>
              <a:gd name="T2" fmla="*/ 6 w 40"/>
              <a:gd name="T3" fmla="*/ 30 h 30"/>
              <a:gd name="T4" fmla="*/ 40 w 40"/>
              <a:gd name="T5" fmla="*/ 8 h 30"/>
              <a:gd name="T6" fmla="*/ 36 w 40"/>
              <a:gd name="T7" fmla="*/ 0 h 30"/>
              <a:gd name="T8" fmla="*/ 0 w 40"/>
              <a:gd name="T9" fmla="*/ 23 h 30"/>
              <a:gd name="T10" fmla="*/ 3 w 40"/>
              <a:gd name="T11" fmla="*/ 27 h 30"/>
              <a:gd name="T12" fmla="*/ 0 60000 65536"/>
              <a:gd name="T13" fmla="*/ 0 60000 65536"/>
              <a:gd name="T14" fmla="*/ 0 60000 65536"/>
              <a:gd name="T15" fmla="*/ 0 60000 65536"/>
              <a:gd name="T16" fmla="*/ 0 60000 65536"/>
              <a:gd name="T17" fmla="*/ 0 60000 65536"/>
              <a:gd name="T18" fmla="*/ 0 w 40"/>
              <a:gd name="T19" fmla="*/ 0 h 30"/>
              <a:gd name="T20" fmla="*/ 40 w 4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0" h="30">
                <a:moveTo>
                  <a:pt x="3" y="27"/>
                </a:moveTo>
                <a:lnTo>
                  <a:pt x="6" y="30"/>
                </a:lnTo>
                <a:lnTo>
                  <a:pt x="40" y="8"/>
                </a:lnTo>
                <a:lnTo>
                  <a:pt x="36" y="0"/>
                </a:lnTo>
                <a:lnTo>
                  <a:pt x="0" y="23"/>
                </a:lnTo>
                <a:lnTo>
                  <a:pt x="3" y="27"/>
                </a:lnTo>
                <a:close/>
              </a:path>
            </a:pathLst>
          </a:custGeom>
          <a:solidFill>
            <a:schemeClr val="tx1"/>
          </a:solidFill>
          <a:ln w="9525">
            <a:solidFill>
              <a:schemeClr val="tx1"/>
            </a:solidFill>
            <a:round/>
            <a:headEnd/>
            <a:tailEnd/>
          </a:ln>
        </p:spPr>
        <p:txBody>
          <a:bodyPr/>
          <a:lstStyle/>
          <a:p>
            <a:endParaRPr lang="en-US"/>
          </a:p>
        </p:txBody>
      </p:sp>
      <p:sp>
        <p:nvSpPr>
          <p:cNvPr id="31896" name="Rectangle 152"/>
          <p:cNvSpPr>
            <a:spLocks noChangeArrowheads="1"/>
          </p:cNvSpPr>
          <p:nvPr/>
        </p:nvSpPr>
        <p:spPr bwMode="auto">
          <a:xfrm>
            <a:off x="4549775" y="5097463"/>
            <a:ext cx="269875" cy="14287"/>
          </a:xfrm>
          <a:prstGeom prst="rect">
            <a:avLst/>
          </a:prstGeom>
          <a:solidFill>
            <a:schemeClr val="tx1"/>
          </a:solidFill>
          <a:ln w="9525">
            <a:solidFill>
              <a:schemeClr val="tx1"/>
            </a:solidFill>
            <a:miter lim="800000"/>
            <a:headEnd/>
            <a:tailEnd/>
          </a:ln>
        </p:spPr>
        <p:txBody>
          <a:bodyPr/>
          <a:lstStyle/>
          <a:p>
            <a:endParaRPr lang="en-US"/>
          </a:p>
        </p:txBody>
      </p:sp>
      <p:sp>
        <p:nvSpPr>
          <p:cNvPr id="31897" name="Freeform 153"/>
          <p:cNvSpPr>
            <a:spLocks/>
          </p:cNvSpPr>
          <p:nvPr/>
        </p:nvSpPr>
        <p:spPr bwMode="auto">
          <a:xfrm>
            <a:off x="4819650" y="5021263"/>
            <a:ext cx="69850" cy="90487"/>
          </a:xfrm>
          <a:custGeom>
            <a:avLst/>
            <a:gdLst>
              <a:gd name="T0" fmla="*/ 35 w 44"/>
              <a:gd name="T1" fmla="*/ 3 h 57"/>
              <a:gd name="T2" fmla="*/ 35 w 44"/>
              <a:gd name="T3" fmla="*/ 8 h 57"/>
              <a:gd name="T4" fmla="*/ 35 w 44"/>
              <a:gd name="T5" fmla="*/ 12 h 57"/>
              <a:gd name="T6" fmla="*/ 34 w 44"/>
              <a:gd name="T7" fmla="*/ 17 h 57"/>
              <a:gd name="T8" fmla="*/ 32 w 44"/>
              <a:gd name="T9" fmla="*/ 21 h 57"/>
              <a:gd name="T10" fmla="*/ 31 w 44"/>
              <a:gd name="T11" fmla="*/ 25 h 57"/>
              <a:gd name="T12" fmla="*/ 28 w 44"/>
              <a:gd name="T13" fmla="*/ 28 h 57"/>
              <a:gd name="T14" fmla="*/ 26 w 44"/>
              <a:gd name="T15" fmla="*/ 33 h 57"/>
              <a:gd name="T16" fmla="*/ 24 w 44"/>
              <a:gd name="T17" fmla="*/ 36 h 57"/>
              <a:gd name="T18" fmla="*/ 21 w 44"/>
              <a:gd name="T19" fmla="*/ 39 h 57"/>
              <a:gd name="T20" fmla="*/ 19 w 44"/>
              <a:gd name="T21" fmla="*/ 40 h 57"/>
              <a:gd name="T22" fmla="*/ 16 w 44"/>
              <a:gd name="T23" fmla="*/ 43 h 57"/>
              <a:gd name="T24" fmla="*/ 12 w 44"/>
              <a:gd name="T25" fmla="*/ 45 h 57"/>
              <a:gd name="T26" fmla="*/ 9 w 44"/>
              <a:gd name="T27" fmla="*/ 46 h 57"/>
              <a:gd name="T28" fmla="*/ 6 w 44"/>
              <a:gd name="T29" fmla="*/ 46 h 57"/>
              <a:gd name="T30" fmla="*/ 3 w 44"/>
              <a:gd name="T31" fmla="*/ 48 h 57"/>
              <a:gd name="T32" fmla="*/ 0 w 44"/>
              <a:gd name="T33" fmla="*/ 57 h 57"/>
              <a:gd name="T34" fmla="*/ 4 w 44"/>
              <a:gd name="T35" fmla="*/ 57 h 57"/>
              <a:gd name="T36" fmla="*/ 10 w 44"/>
              <a:gd name="T37" fmla="*/ 55 h 57"/>
              <a:gd name="T38" fmla="*/ 13 w 44"/>
              <a:gd name="T39" fmla="*/ 54 h 57"/>
              <a:gd name="T40" fmla="*/ 18 w 44"/>
              <a:gd name="T41" fmla="*/ 52 h 57"/>
              <a:gd name="T42" fmla="*/ 22 w 44"/>
              <a:gd name="T43" fmla="*/ 49 h 57"/>
              <a:gd name="T44" fmla="*/ 25 w 44"/>
              <a:gd name="T45" fmla="*/ 46 h 57"/>
              <a:gd name="T46" fmla="*/ 29 w 44"/>
              <a:gd name="T47" fmla="*/ 43 h 57"/>
              <a:gd name="T48" fmla="*/ 32 w 44"/>
              <a:gd name="T49" fmla="*/ 39 h 57"/>
              <a:gd name="T50" fmla="*/ 35 w 44"/>
              <a:gd name="T51" fmla="*/ 36 h 57"/>
              <a:gd name="T52" fmla="*/ 37 w 44"/>
              <a:gd name="T53" fmla="*/ 31 h 57"/>
              <a:gd name="T54" fmla="*/ 40 w 44"/>
              <a:gd name="T55" fmla="*/ 27 h 57"/>
              <a:gd name="T56" fmla="*/ 41 w 44"/>
              <a:gd name="T57" fmla="*/ 23 h 57"/>
              <a:gd name="T58" fmla="*/ 43 w 44"/>
              <a:gd name="T59" fmla="*/ 17 h 57"/>
              <a:gd name="T60" fmla="*/ 44 w 44"/>
              <a:gd name="T61" fmla="*/ 12 h 57"/>
              <a:gd name="T62" fmla="*/ 44 w 44"/>
              <a:gd name="T63" fmla="*/ 6 h 57"/>
              <a:gd name="T64" fmla="*/ 44 w 44"/>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35" y="0"/>
                </a:moveTo>
                <a:lnTo>
                  <a:pt x="35" y="3"/>
                </a:lnTo>
                <a:lnTo>
                  <a:pt x="35" y="6"/>
                </a:lnTo>
                <a:lnTo>
                  <a:pt x="35" y="8"/>
                </a:lnTo>
                <a:lnTo>
                  <a:pt x="35" y="11"/>
                </a:lnTo>
                <a:lnTo>
                  <a:pt x="35" y="12"/>
                </a:lnTo>
                <a:lnTo>
                  <a:pt x="34" y="15"/>
                </a:lnTo>
                <a:lnTo>
                  <a:pt x="34" y="17"/>
                </a:lnTo>
                <a:lnTo>
                  <a:pt x="32" y="20"/>
                </a:lnTo>
                <a:lnTo>
                  <a:pt x="32" y="21"/>
                </a:lnTo>
                <a:lnTo>
                  <a:pt x="31" y="24"/>
                </a:lnTo>
                <a:lnTo>
                  <a:pt x="31" y="25"/>
                </a:lnTo>
                <a:lnTo>
                  <a:pt x="29" y="27"/>
                </a:lnTo>
                <a:lnTo>
                  <a:pt x="28" y="28"/>
                </a:lnTo>
                <a:lnTo>
                  <a:pt x="28" y="31"/>
                </a:lnTo>
                <a:lnTo>
                  <a:pt x="26" y="33"/>
                </a:lnTo>
                <a:lnTo>
                  <a:pt x="25" y="34"/>
                </a:lnTo>
                <a:lnTo>
                  <a:pt x="24" y="36"/>
                </a:lnTo>
                <a:lnTo>
                  <a:pt x="22" y="37"/>
                </a:lnTo>
                <a:lnTo>
                  <a:pt x="21" y="39"/>
                </a:lnTo>
                <a:lnTo>
                  <a:pt x="21" y="40"/>
                </a:lnTo>
                <a:lnTo>
                  <a:pt x="19" y="40"/>
                </a:lnTo>
                <a:lnTo>
                  <a:pt x="18" y="42"/>
                </a:lnTo>
                <a:lnTo>
                  <a:pt x="16" y="43"/>
                </a:lnTo>
                <a:lnTo>
                  <a:pt x="13" y="43"/>
                </a:lnTo>
                <a:lnTo>
                  <a:pt x="12" y="45"/>
                </a:lnTo>
                <a:lnTo>
                  <a:pt x="10" y="45"/>
                </a:lnTo>
                <a:lnTo>
                  <a:pt x="9" y="46"/>
                </a:lnTo>
                <a:lnTo>
                  <a:pt x="7" y="46"/>
                </a:lnTo>
                <a:lnTo>
                  <a:pt x="6" y="46"/>
                </a:lnTo>
                <a:lnTo>
                  <a:pt x="4" y="48"/>
                </a:lnTo>
                <a:lnTo>
                  <a:pt x="3" y="48"/>
                </a:lnTo>
                <a:lnTo>
                  <a:pt x="0" y="48"/>
                </a:lnTo>
                <a:lnTo>
                  <a:pt x="0" y="57"/>
                </a:lnTo>
                <a:lnTo>
                  <a:pt x="3" y="57"/>
                </a:lnTo>
                <a:lnTo>
                  <a:pt x="4" y="57"/>
                </a:lnTo>
                <a:lnTo>
                  <a:pt x="7" y="55"/>
                </a:lnTo>
                <a:lnTo>
                  <a:pt x="10" y="55"/>
                </a:lnTo>
                <a:lnTo>
                  <a:pt x="12" y="55"/>
                </a:lnTo>
                <a:lnTo>
                  <a:pt x="13" y="54"/>
                </a:lnTo>
                <a:lnTo>
                  <a:pt x="16" y="52"/>
                </a:lnTo>
                <a:lnTo>
                  <a:pt x="18" y="52"/>
                </a:lnTo>
                <a:lnTo>
                  <a:pt x="21" y="51"/>
                </a:lnTo>
                <a:lnTo>
                  <a:pt x="22" y="49"/>
                </a:lnTo>
                <a:lnTo>
                  <a:pt x="24" y="48"/>
                </a:lnTo>
                <a:lnTo>
                  <a:pt x="25" y="46"/>
                </a:lnTo>
                <a:lnTo>
                  <a:pt x="28" y="45"/>
                </a:lnTo>
                <a:lnTo>
                  <a:pt x="29" y="43"/>
                </a:lnTo>
                <a:lnTo>
                  <a:pt x="31" y="42"/>
                </a:lnTo>
                <a:lnTo>
                  <a:pt x="32" y="39"/>
                </a:lnTo>
                <a:lnTo>
                  <a:pt x="34" y="37"/>
                </a:lnTo>
                <a:lnTo>
                  <a:pt x="35" y="36"/>
                </a:lnTo>
                <a:lnTo>
                  <a:pt x="37" y="33"/>
                </a:lnTo>
                <a:lnTo>
                  <a:pt x="37" y="31"/>
                </a:lnTo>
                <a:lnTo>
                  <a:pt x="38" y="28"/>
                </a:lnTo>
                <a:lnTo>
                  <a:pt x="40" y="27"/>
                </a:lnTo>
                <a:lnTo>
                  <a:pt x="41" y="24"/>
                </a:lnTo>
                <a:lnTo>
                  <a:pt x="41" y="23"/>
                </a:lnTo>
                <a:lnTo>
                  <a:pt x="43" y="20"/>
                </a:lnTo>
                <a:lnTo>
                  <a:pt x="43" y="17"/>
                </a:lnTo>
                <a:lnTo>
                  <a:pt x="44" y="14"/>
                </a:lnTo>
                <a:lnTo>
                  <a:pt x="44" y="12"/>
                </a:lnTo>
                <a:lnTo>
                  <a:pt x="44" y="9"/>
                </a:lnTo>
                <a:lnTo>
                  <a:pt x="44" y="6"/>
                </a:lnTo>
                <a:lnTo>
                  <a:pt x="44" y="3"/>
                </a:lnTo>
                <a:lnTo>
                  <a:pt x="44" y="0"/>
                </a:lnTo>
                <a:lnTo>
                  <a:pt x="35" y="0"/>
                </a:lnTo>
                <a:close/>
              </a:path>
            </a:pathLst>
          </a:custGeom>
          <a:solidFill>
            <a:schemeClr val="tx1"/>
          </a:solidFill>
          <a:ln w="9525">
            <a:solidFill>
              <a:schemeClr val="tx1"/>
            </a:solidFill>
            <a:round/>
            <a:headEnd/>
            <a:tailEnd/>
          </a:ln>
        </p:spPr>
        <p:txBody>
          <a:bodyPr/>
          <a:lstStyle/>
          <a:p>
            <a:endParaRPr lang="en-US"/>
          </a:p>
        </p:txBody>
      </p:sp>
      <p:sp>
        <p:nvSpPr>
          <p:cNvPr id="31898" name="Freeform 154"/>
          <p:cNvSpPr>
            <a:spLocks/>
          </p:cNvSpPr>
          <p:nvPr/>
        </p:nvSpPr>
        <p:spPr bwMode="auto">
          <a:xfrm>
            <a:off x="4852988" y="4946650"/>
            <a:ext cx="36512" cy="74613"/>
          </a:xfrm>
          <a:custGeom>
            <a:avLst/>
            <a:gdLst>
              <a:gd name="T0" fmla="*/ 0 w 23"/>
              <a:gd name="T1" fmla="*/ 7 h 47"/>
              <a:gd name="T2" fmla="*/ 1 w 23"/>
              <a:gd name="T3" fmla="*/ 10 h 47"/>
              <a:gd name="T4" fmla="*/ 3 w 23"/>
              <a:gd name="T5" fmla="*/ 13 h 47"/>
              <a:gd name="T6" fmla="*/ 5 w 23"/>
              <a:gd name="T7" fmla="*/ 15 h 47"/>
              <a:gd name="T8" fmla="*/ 7 w 23"/>
              <a:gd name="T9" fmla="*/ 16 h 47"/>
              <a:gd name="T10" fmla="*/ 7 w 23"/>
              <a:gd name="T11" fmla="*/ 19 h 47"/>
              <a:gd name="T12" fmla="*/ 8 w 23"/>
              <a:gd name="T13" fmla="*/ 22 h 47"/>
              <a:gd name="T14" fmla="*/ 10 w 23"/>
              <a:gd name="T15" fmla="*/ 24 h 47"/>
              <a:gd name="T16" fmla="*/ 11 w 23"/>
              <a:gd name="T17" fmla="*/ 27 h 47"/>
              <a:gd name="T18" fmla="*/ 11 w 23"/>
              <a:gd name="T19" fmla="*/ 30 h 47"/>
              <a:gd name="T20" fmla="*/ 13 w 23"/>
              <a:gd name="T21" fmla="*/ 32 h 47"/>
              <a:gd name="T22" fmla="*/ 14 w 23"/>
              <a:gd name="T23" fmla="*/ 35 h 47"/>
              <a:gd name="T24" fmla="*/ 14 w 23"/>
              <a:gd name="T25" fmla="*/ 38 h 47"/>
              <a:gd name="T26" fmla="*/ 14 w 23"/>
              <a:gd name="T27" fmla="*/ 41 h 47"/>
              <a:gd name="T28" fmla="*/ 14 w 23"/>
              <a:gd name="T29" fmla="*/ 44 h 47"/>
              <a:gd name="T30" fmla="*/ 14 w 23"/>
              <a:gd name="T31" fmla="*/ 47 h 47"/>
              <a:gd name="T32" fmla="*/ 23 w 23"/>
              <a:gd name="T33" fmla="*/ 46 h 47"/>
              <a:gd name="T34" fmla="*/ 23 w 23"/>
              <a:gd name="T35" fmla="*/ 43 h 47"/>
              <a:gd name="T36" fmla="*/ 23 w 23"/>
              <a:gd name="T37" fmla="*/ 40 h 47"/>
              <a:gd name="T38" fmla="*/ 23 w 23"/>
              <a:gd name="T39" fmla="*/ 35 h 47"/>
              <a:gd name="T40" fmla="*/ 22 w 23"/>
              <a:gd name="T41" fmla="*/ 32 h 47"/>
              <a:gd name="T42" fmla="*/ 22 w 23"/>
              <a:gd name="T43" fmla="*/ 30 h 47"/>
              <a:gd name="T44" fmla="*/ 20 w 23"/>
              <a:gd name="T45" fmla="*/ 27 h 47"/>
              <a:gd name="T46" fmla="*/ 19 w 23"/>
              <a:gd name="T47" fmla="*/ 24 h 47"/>
              <a:gd name="T48" fmla="*/ 19 w 23"/>
              <a:gd name="T49" fmla="*/ 21 h 47"/>
              <a:gd name="T50" fmla="*/ 17 w 23"/>
              <a:gd name="T51" fmla="*/ 18 h 47"/>
              <a:gd name="T52" fmla="*/ 16 w 23"/>
              <a:gd name="T53" fmla="*/ 15 h 47"/>
              <a:gd name="T54" fmla="*/ 14 w 23"/>
              <a:gd name="T55" fmla="*/ 12 h 47"/>
              <a:gd name="T56" fmla="*/ 11 w 23"/>
              <a:gd name="T57" fmla="*/ 9 h 47"/>
              <a:gd name="T58" fmla="*/ 8 w 23"/>
              <a:gd name="T59" fmla="*/ 6 h 47"/>
              <a:gd name="T60" fmla="*/ 7 w 23"/>
              <a:gd name="T61" fmla="*/ 3 h 47"/>
              <a:gd name="T62" fmla="*/ 5 w 23"/>
              <a:gd name="T63" fmla="*/ 1 h 47"/>
              <a:gd name="T64" fmla="*/ 5 w 23"/>
              <a:gd name="T65" fmla="*/ 1 h 47"/>
              <a:gd name="T66" fmla="*/ 4 w 23"/>
              <a:gd name="T67" fmla="*/ 0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47"/>
              <a:gd name="T104" fmla="*/ 23 w 23"/>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47">
                <a:moveTo>
                  <a:pt x="1" y="9"/>
                </a:moveTo>
                <a:lnTo>
                  <a:pt x="0" y="7"/>
                </a:lnTo>
                <a:lnTo>
                  <a:pt x="0" y="9"/>
                </a:lnTo>
                <a:lnTo>
                  <a:pt x="1" y="10"/>
                </a:lnTo>
                <a:lnTo>
                  <a:pt x="3" y="12"/>
                </a:lnTo>
                <a:lnTo>
                  <a:pt x="3" y="13"/>
                </a:lnTo>
                <a:lnTo>
                  <a:pt x="4" y="13"/>
                </a:lnTo>
                <a:lnTo>
                  <a:pt x="5" y="15"/>
                </a:lnTo>
                <a:lnTo>
                  <a:pt x="5" y="16"/>
                </a:lnTo>
                <a:lnTo>
                  <a:pt x="7" y="16"/>
                </a:lnTo>
                <a:lnTo>
                  <a:pt x="7" y="18"/>
                </a:lnTo>
                <a:lnTo>
                  <a:pt x="7" y="19"/>
                </a:lnTo>
                <a:lnTo>
                  <a:pt x="8" y="21"/>
                </a:lnTo>
                <a:lnTo>
                  <a:pt x="8" y="22"/>
                </a:lnTo>
                <a:lnTo>
                  <a:pt x="10" y="22"/>
                </a:lnTo>
                <a:lnTo>
                  <a:pt x="10" y="24"/>
                </a:lnTo>
                <a:lnTo>
                  <a:pt x="10" y="25"/>
                </a:lnTo>
                <a:lnTo>
                  <a:pt x="11" y="27"/>
                </a:lnTo>
                <a:lnTo>
                  <a:pt x="11" y="28"/>
                </a:lnTo>
                <a:lnTo>
                  <a:pt x="11" y="30"/>
                </a:lnTo>
                <a:lnTo>
                  <a:pt x="13" y="31"/>
                </a:lnTo>
                <a:lnTo>
                  <a:pt x="13" y="32"/>
                </a:lnTo>
                <a:lnTo>
                  <a:pt x="13" y="34"/>
                </a:lnTo>
                <a:lnTo>
                  <a:pt x="14" y="35"/>
                </a:lnTo>
                <a:lnTo>
                  <a:pt x="14" y="37"/>
                </a:lnTo>
                <a:lnTo>
                  <a:pt x="14" y="38"/>
                </a:lnTo>
                <a:lnTo>
                  <a:pt x="14" y="40"/>
                </a:lnTo>
                <a:lnTo>
                  <a:pt x="14" y="41"/>
                </a:lnTo>
                <a:lnTo>
                  <a:pt x="14" y="43"/>
                </a:lnTo>
                <a:lnTo>
                  <a:pt x="14" y="44"/>
                </a:lnTo>
                <a:lnTo>
                  <a:pt x="14" y="46"/>
                </a:lnTo>
                <a:lnTo>
                  <a:pt x="14" y="47"/>
                </a:lnTo>
                <a:lnTo>
                  <a:pt x="23" y="47"/>
                </a:lnTo>
                <a:lnTo>
                  <a:pt x="23" y="46"/>
                </a:lnTo>
                <a:lnTo>
                  <a:pt x="23" y="44"/>
                </a:lnTo>
                <a:lnTo>
                  <a:pt x="23" y="43"/>
                </a:lnTo>
                <a:lnTo>
                  <a:pt x="23" y="41"/>
                </a:lnTo>
                <a:lnTo>
                  <a:pt x="23" y="40"/>
                </a:lnTo>
                <a:lnTo>
                  <a:pt x="23" y="37"/>
                </a:lnTo>
                <a:lnTo>
                  <a:pt x="23" y="35"/>
                </a:lnTo>
                <a:lnTo>
                  <a:pt x="23" y="34"/>
                </a:lnTo>
                <a:lnTo>
                  <a:pt x="22" y="32"/>
                </a:lnTo>
                <a:lnTo>
                  <a:pt x="22" y="31"/>
                </a:lnTo>
                <a:lnTo>
                  <a:pt x="22" y="30"/>
                </a:lnTo>
                <a:lnTo>
                  <a:pt x="20" y="28"/>
                </a:lnTo>
                <a:lnTo>
                  <a:pt x="20" y="27"/>
                </a:lnTo>
                <a:lnTo>
                  <a:pt x="20" y="25"/>
                </a:lnTo>
                <a:lnTo>
                  <a:pt x="19" y="24"/>
                </a:lnTo>
                <a:lnTo>
                  <a:pt x="19" y="22"/>
                </a:lnTo>
                <a:lnTo>
                  <a:pt x="19" y="21"/>
                </a:lnTo>
                <a:lnTo>
                  <a:pt x="17" y="19"/>
                </a:lnTo>
                <a:lnTo>
                  <a:pt x="17" y="18"/>
                </a:lnTo>
                <a:lnTo>
                  <a:pt x="16" y="16"/>
                </a:lnTo>
                <a:lnTo>
                  <a:pt x="16" y="15"/>
                </a:lnTo>
                <a:lnTo>
                  <a:pt x="14" y="13"/>
                </a:lnTo>
                <a:lnTo>
                  <a:pt x="14" y="12"/>
                </a:lnTo>
                <a:lnTo>
                  <a:pt x="13" y="10"/>
                </a:lnTo>
                <a:lnTo>
                  <a:pt x="11" y="9"/>
                </a:lnTo>
                <a:lnTo>
                  <a:pt x="10" y="7"/>
                </a:lnTo>
                <a:lnTo>
                  <a:pt x="8" y="6"/>
                </a:lnTo>
                <a:lnTo>
                  <a:pt x="8" y="4"/>
                </a:lnTo>
                <a:lnTo>
                  <a:pt x="7" y="3"/>
                </a:lnTo>
                <a:lnTo>
                  <a:pt x="5" y="3"/>
                </a:lnTo>
                <a:lnTo>
                  <a:pt x="5" y="1"/>
                </a:lnTo>
                <a:lnTo>
                  <a:pt x="4" y="0"/>
                </a:lnTo>
                <a:lnTo>
                  <a:pt x="5" y="1"/>
                </a:lnTo>
                <a:lnTo>
                  <a:pt x="4" y="1"/>
                </a:lnTo>
                <a:lnTo>
                  <a:pt x="4" y="0"/>
                </a:lnTo>
                <a:lnTo>
                  <a:pt x="1" y="9"/>
                </a:lnTo>
                <a:close/>
              </a:path>
            </a:pathLst>
          </a:custGeom>
          <a:solidFill>
            <a:schemeClr val="tx1"/>
          </a:solidFill>
          <a:ln w="9525">
            <a:solidFill>
              <a:schemeClr val="tx1"/>
            </a:solidFill>
            <a:round/>
            <a:headEnd/>
            <a:tailEnd/>
          </a:ln>
        </p:spPr>
        <p:txBody>
          <a:bodyPr/>
          <a:lstStyle/>
          <a:p>
            <a:endParaRPr lang="en-US"/>
          </a:p>
        </p:txBody>
      </p:sp>
      <p:sp>
        <p:nvSpPr>
          <p:cNvPr id="31899" name="Freeform 155"/>
          <p:cNvSpPr>
            <a:spLocks/>
          </p:cNvSpPr>
          <p:nvPr/>
        </p:nvSpPr>
        <p:spPr bwMode="auto">
          <a:xfrm>
            <a:off x="4640263" y="4672013"/>
            <a:ext cx="219075" cy="288925"/>
          </a:xfrm>
          <a:custGeom>
            <a:avLst/>
            <a:gdLst>
              <a:gd name="T0" fmla="*/ 2 w 138"/>
              <a:gd name="T1" fmla="*/ 7 h 182"/>
              <a:gd name="T2" fmla="*/ 2 w 138"/>
              <a:gd name="T3" fmla="*/ 20 h 182"/>
              <a:gd name="T4" fmla="*/ 5 w 138"/>
              <a:gd name="T5" fmla="*/ 35 h 182"/>
              <a:gd name="T6" fmla="*/ 9 w 138"/>
              <a:gd name="T7" fmla="*/ 49 h 182"/>
              <a:gd name="T8" fmla="*/ 13 w 138"/>
              <a:gd name="T9" fmla="*/ 63 h 182"/>
              <a:gd name="T10" fmla="*/ 19 w 138"/>
              <a:gd name="T11" fmla="*/ 77 h 182"/>
              <a:gd name="T12" fmla="*/ 25 w 138"/>
              <a:gd name="T13" fmla="*/ 89 h 182"/>
              <a:gd name="T14" fmla="*/ 34 w 138"/>
              <a:gd name="T15" fmla="*/ 102 h 182"/>
              <a:gd name="T16" fmla="*/ 43 w 138"/>
              <a:gd name="T17" fmla="*/ 114 h 182"/>
              <a:gd name="T18" fmla="*/ 51 w 138"/>
              <a:gd name="T19" fmla="*/ 126 h 182"/>
              <a:gd name="T20" fmla="*/ 62 w 138"/>
              <a:gd name="T21" fmla="*/ 136 h 182"/>
              <a:gd name="T22" fmla="*/ 73 w 138"/>
              <a:gd name="T23" fmla="*/ 146 h 182"/>
              <a:gd name="T24" fmla="*/ 85 w 138"/>
              <a:gd name="T25" fmla="*/ 155 h 182"/>
              <a:gd name="T26" fmla="*/ 98 w 138"/>
              <a:gd name="T27" fmla="*/ 164 h 182"/>
              <a:gd name="T28" fmla="*/ 113 w 138"/>
              <a:gd name="T29" fmla="*/ 171 h 182"/>
              <a:gd name="T30" fmla="*/ 126 w 138"/>
              <a:gd name="T31" fmla="*/ 179 h 182"/>
              <a:gd name="T32" fmla="*/ 138 w 138"/>
              <a:gd name="T33" fmla="*/ 173 h 182"/>
              <a:gd name="T34" fmla="*/ 123 w 138"/>
              <a:gd name="T35" fmla="*/ 167 h 182"/>
              <a:gd name="T36" fmla="*/ 110 w 138"/>
              <a:gd name="T37" fmla="*/ 160 h 182"/>
              <a:gd name="T38" fmla="*/ 97 w 138"/>
              <a:gd name="T39" fmla="*/ 152 h 182"/>
              <a:gd name="T40" fmla="*/ 85 w 138"/>
              <a:gd name="T41" fmla="*/ 143 h 182"/>
              <a:gd name="T42" fmla="*/ 73 w 138"/>
              <a:gd name="T43" fmla="*/ 134 h 182"/>
              <a:gd name="T44" fmla="*/ 63 w 138"/>
              <a:gd name="T45" fmla="*/ 124 h 182"/>
              <a:gd name="T46" fmla="*/ 53 w 138"/>
              <a:gd name="T47" fmla="*/ 114 h 182"/>
              <a:gd name="T48" fmla="*/ 44 w 138"/>
              <a:gd name="T49" fmla="*/ 102 h 182"/>
              <a:gd name="T50" fmla="*/ 37 w 138"/>
              <a:gd name="T51" fmla="*/ 90 h 182"/>
              <a:gd name="T52" fmla="*/ 29 w 138"/>
              <a:gd name="T53" fmla="*/ 78 h 182"/>
              <a:gd name="T54" fmla="*/ 24 w 138"/>
              <a:gd name="T55" fmla="*/ 66 h 182"/>
              <a:gd name="T56" fmla="*/ 19 w 138"/>
              <a:gd name="T57" fmla="*/ 53 h 182"/>
              <a:gd name="T58" fmla="*/ 15 w 138"/>
              <a:gd name="T59" fmla="*/ 40 h 182"/>
              <a:gd name="T60" fmla="*/ 12 w 138"/>
              <a:gd name="T61" fmla="*/ 26 h 182"/>
              <a:gd name="T62" fmla="*/ 10 w 138"/>
              <a:gd name="T63" fmla="*/ 13 h 182"/>
              <a:gd name="T64" fmla="*/ 9 w 138"/>
              <a:gd name="T65" fmla="*/ 0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
              <a:gd name="T100" fmla="*/ 0 h 182"/>
              <a:gd name="T101" fmla="*/ 138 w 138"/>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 h="182">
                <a:moveTo>
                  <a:pt x="0" y="0"/>
                </a:moveTo>
                <a:lnTo>
                  <a:pt x="2" y="7"/>
                </a:lnTo>
                <a:lnTo>
                  <a:pt x="2" y="15"/>
                </a:lnTo>
                <a:lnTo>
                  <a:pt x="2" y="20"/>
                </a:lnTo>
                <a:lnTo>
                  <a:pt x="3" y="28"/>
                </a:lnTo>
                <a:lnTo>
                  <a:pt x="5" y="35"/>
                </a:lnTo>
                <a:lnTo>
                  <a:pt x="6" y="43"/>
                </a:lnTo>
                <a:lnTo>
                  <a:pt x="9" y="49"/>
                </a:lnTo>
                <a:lnTo>
                  <a:pt x="10" y="56"/>
                </a:lnTo>
                <a:lnTo>
                  <a:pt x="13" y="63"/>
                </a:lnTo>
                <a:lnTo>
                  <a:pt x="16" y="69"/>
                </a:lnTo>
                <a:lnTo>
                  <a:pt x="19" y="77"/>
                </a:lnTo>
                <a:lnTo>
                  <a:pt x="22" y="83"/>
                </a:lnTo>
                <a:lnTo>
                  <a:pt x="25" y="89"/>
                </a:lnTo>
                <a:lnTo>
                  <a:pt x="29" y="96"/>
                </a:lnTo>
                <a:lnTo>
                  <a:pt x="34" y="102"/>
                </a:lnTo>
                <a:lnTo>
                  <a:pt x="37" y="108"/>
                </a:lnTo>
                <a:lnTo>
                  <a:pt x="43" y="114"/>
                </a:lnTo>
                <a:lnTo>
                  <a:pt x="47" y="120"/>
                </a:lnTo>
                <a:lnTo>
                  <a:pt x="51" y="126"/>
                </a:lnTo>
                <a:lnTo>
                  <a:pt x="57" y="130"/>
                </a:lnTo>
                <a:lnTo>
                  <a:pt x="62" y="136"/>
                </a:lnTo>
                <a:lnTo>
                  <a:pt x="68" y="140"/>
                </a:lnTo>
                <a:lnTo>
                  <a:pt x="73" y="146"/>
                </a:lnTo>
                <a:lnTo>
                  <a:pt x="79" y="151"/>
                </a:lnTo>
                <a:lnTo>
                  <a:pt x="85" y="155"/>
                </a:lnTo>
                <a:lnTo>
                  <a:pt x="93" y="160"/>
                </a:lnTo>
                <a:lnTo>
                  <a:pt x="98" y="164"/>
                </a:lnTo>
                <a:lnTo>
                  <a:pt x="106" y="168"/>
                </a:lnTo>
                <a:lnTo>
                  <a:pt x="113" y="171"/>
                </a:lnTo>
                <a:lnTo>
                  <a:pt x="119" y="176"/>
                </a:lnTo>
                <a:lnTo>
                  <a:pt x="126" y="179"/>
                </a:lnTo>
                <a:lnTo>
                  <a:pt x="135" y="182"/>
                </a:lnTo>
                <a:lnTo>
                  <a:pt x="138" y="173"/>
                </a:lnTo>
                <a:lnTo>
                  <a:pt x="131" y="170"/>
                </a:lnTo>
                <a:lnTo>
                  <a:pt x="123" y="167"/>
                </a:lnTo>
                <a:lnTo>
                  <a:pt x="116" y="164"/>
                </a:lnTo>
                <a:lnTo>
                  <a:pt x="110" y="160"/>
                </a:lnTo>
                <a:lnTo>
                  <a:pt x="103" y="157"/>
                </a:lnTo>
                <a:lnTo>
                  <a:pt x="97" y="152"/>
                </a:lnTo>
                <a:lnTo>
                  <a:pt x="91" y="148"/>
                </a:lnTo>
                <a:lnTo>
                  <a:pt x="85" y="143"/>
                </a:lnTo>
                <a:lnTo>
                  <a:pt x="79" y="139"/>
                </a:lnTo>
                <a:lnTo>
                  <a:pt x="73" y="134"/>
                </a:lnTo>
                <a:lnTo>
                  <a:pt x="68" y="129"/>
                </a:lnTo>
                <a:lnTo>
                  <a:pt x="63" y="124"/>
                </a:lnTo>
                <a:lnTo>
                  <a:pt x="59" y="120"/>
                </a:lnTo>
                <a:lnTo>
                  <a:pt x="53" y="114"/>
                </a:lnTo>
                <a:lnTo>
                  <a:pt x="49" y="108"/>
                </a:lnTo>
                <a:lnTo>
                  <a:pt x="44" y="102"/>
                </a:lnTo>
                <a:lnTo>
                  <a:pt x="41" y="96"/>
                </a:lnTo>
                <a:lnTo>
                  <a:pt x="37" y="90"/>
                </a:lnTo>
                <a:lnTo>
                  <a:pt x="32" y="84"/>
                </a:lnTo>
                <a:lnTo>
                  <a:pt x="29" y="78"/>
                </a:lnTo>
                <a:lnTo>
                  <a:pt x="27" y="72"/>
                </a:lnTo>
                <a:lnTo>
                  <a:pt x="24" y="66"/>
                </a:lnTo>
                <a:lnTo>
                  <a:pt x="21" y="60"/>
                </a:lnTo>
                <a:lnTo>
                  <a:pt x="19" y="53"/>
                </a:lnTo>
                <a:lnTo>
                  <a:pt x="16" y="47"/>
                </a:lnTo>
                <a:lnTo>
                  <a:pt x="15" y="40"/>
                </a:lnTo>
                <a:lnTo>
                  <a:pt x="13" y="34"/>
                </a:lnTo>
                <a:lnTo>
                  <a:pt x="12" y="26"/>
                </a:lnTo>
                <a:lnTo>
                  <a:pt x="10" y="20"/>
                </a:lnTo>
                <a:lnTo>
                  <a:pt x="10" y="13"/>
                </a:lnTo>
                <a:lnTo>
                  <a:pt x="10" y="7"/>
                </a:lnTo>
                <a:lnTo>
                  <a:pt x="9" y="0"/>
                </a:lnTo>
                <a:lnTo>
                  <a:pt x="0" y="0"/>
                </a:lnTo>
                <a:close/>
              </a:path>
            </a:pathLst>
          </a:custGeom>
          <a:solidFill>
            <a:schemeClr val="tx1"/>
          </a:solidFill>
          <a:ln w="9525">
            <a:solidFill>
              <a:schemeClr val="tx1"/>
            </a:solidFill>
            <a:round/>
            <a:headEnd/>
            <a:tailEnd/>
          </a:ln>
        </p:spPr>
        <p:txBody>
          <a:bodyPr/>
          <a:lstStyle/>
          <a:p>
            <a:endParaRPr lang="en-US"/>
          </a:p>
        </p:txBody>
      </p:sp>
      <p:sp>
        <p:nvSpPr>
          <p:cNvPr id="31900" name="Freeform 156"/>
          <p:cNvSpPr>
            <a:spLocks/>
          </p:cNvSpPr>
          <p:nvPr/>
        </p:nvSpPr>
        <p:spPr bwMode="auto">
          <a:xfrm>
            <a:off x="4640263" y="4354513"/>
            <a:ext cx="365125" cy="317500"/>
          </a:xfrm>
          <a:custGeom>
            <a:avLst/>
            <a:gdLst>
              <a:gd name="T0" fmla="*/ 219 w 230"/>
              <a:gd name="T1" fmla="*/ 0 h 200"/>
              <a:gd name="T2" fmla="*/ 195 w 230"/>
              <a:gd name="T3" fmla="*/ 3 h 200"/>
              <a:gd name="T4" fmla="*/ 173 w 230"/>
              <a:gd name="T5" fmla="*/ 6 h 200"/>
              <a:gd name="T6" fmla="*/ 151 w 230"/>
              <a:gd name="T7" fmla="*/ 12 h 200"/>
              <a:gd name="T8" fmla="*/ 131 w 230"/>
              <a:gd name="T9" fmla="*/ 19 h 200"/>
              <a:gd name="T10" fmla="*/ 112 w 230"/>
              <a:gd name="T11" fmla="*/ 28 h 200"/>
              <a:gd name="T12" fmla="*/ 94 w 230"/>
              <a:gd name="T13" fmla="*/ 40 h 200"/>
              <a:gd name="T14" fmla="*/ 76 w 230"/>
              <a:gd name="T15" fmla="*/ 52 h 200"/>
              <a:gd name="T16" fmla="*/ 60 w 230"/>
              <a:gd name="T17" fmla="*/ 65 h 200"/>
              <a:gd name="T18" fmla="*/ 47 w 230"/>
              <a:gd name="T19" fmla="*/ 80 h 200"/>
              <a:gd name="T20" fmla="*/ 34 w 230"/>
              <a:gd name="T21" fmla="*/ 96 h 200"/>
              <a:gd name="T22" fmla="*/ 24 w 230"/>
              <a:gd name="T23" fmla="*/ 112 h 200"/>
              <a:gd name="T24" fmla="*/ 15 w 230"/>
              <a:gd name="T25" fmla="*/ 130 h 200"/>
              <a:gd name="T26" fmla="*/ 7 w 230"/>
              <a:gd name="T27" fmla="*/ 149 h 200"/>
              <a:gd name="T28" fmla="*/ 3 w 230"/>
              <a:gd name="T29" fmla="*/ 169 h 200"/>
              <a:gd name="T30" fmla="*/ 2 w 230"/>
              <a:gd name="T31" fmla="*/ 189 h 200"/>
              <a:gd name="T32" fmla="*/ 9 w 230"/>
              <a:gd name="T33" fmla="*/ 200 h 200"/>
              <a:gd name="T34" fmla="*/ 10 w 230"/>
              <a:gd name="T35" fmla="*/ 180 h 200"/>
              <a:gd name="T36" fmla="*/ 15 w 230"/>
              <a:gd name="T37" fmla="*/ 161 h 200"/>
              <a:gd name="T38" fmla="*/ 19 w 230"/>
              <a:gd name="T39" fmla="*/ 143 h 200"/>
              <a:gd name="T40" fmla="*/ 27 w 230"/>
              <a:gd name="T41" fmla="*/ 126 h 200"/>
              <a:gd name="T42" fmla="*/ 37 w 230"/>
              <a:gd name="T43" fmla="*/ 109 h 200"/>
              <a:gd name="T44" fmla="*/ 47 w 230"/>
              <a:gd name="T45" fmla="*/ 93 h 200"/>
              <a:gd name="T46" fmla="*/ 60 w 230"/>
              <a:gd name="T47" fmla="*/ 78 h 200"/>
              <a:gd name="T48" fmla="*/ 73 w 230"/>
              <a:gd name="T49" fmla="*/ 65 h 200"/>
              <a:gd name="T50" fmla="*/ 90 w 230"/>
              <a:gd name="T51" fmla="*/ 53 h 200"/>
              <a:gd name="T52" fmla="*/ 107 w 230"/>
              <a:gd name="T53" fmla="*/ 41 h 200"/>
              <a:gd name="T54" fmla="*/ 125 w 230"/>
              <a:gd name="T55" fmla="*/ 32 h 200"/>
              <a:gd name="T56" fmla="*/ 144 w 230"/>
              <a:gd name="T57" fmla="*/ 24 h 200"/>
              <a:gd name="T58" fmla="*/ 164 w 230"/>
              <a:gd name="T59" fmla="*/ 18 h 200"/>
              <a:gd name="T60" fmla="*/ 185 w 230"/>
              <a:gd name="T61" fmla="*/ 13 h 200"/>
              <a:gd name="T62" fmla="*/ 207 w 230"/>
              <a:gd name="T63" fmla="*/ 10 h 200"/>
              <a:gd name="T64" fmla="*/ 230 w 230"/>
              <a:gd name="T65" fmla="*/ 9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0"/>
              <a:gd name="T100" fmla="*/ 0 h 200"/>
              <a:gd name="T101" fmla="*/ 230 w 230"/>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0" h="200">
                <a:moveTo>
                  <a:pt x="230" y="0"/>
                </a:moveTo>
                <a:lnTo>
                  <a:pt x="219" y="0"/>
                </a:lnTo>
                <a:lnTo>
                  <a:pt x="207" y="1"/>
                </a:lnTo>
                <a:lnTo>
                  <a:pt x="195" y="3"/>
                </a:lnTo>
                <a:lnTo>
                  <a:pt x="184" y="4"/>
                </a:lnTo>
                <a:lnTo>
                  <a:pt x="173" y="6"/>
                </a:lnTo>
                <a:lnTo>
                  <a:pt x="161" y="9"/>
                </a:lnTo>
                <a:lnTo>
                  <a:pt x="151" y="12"/>
                </a:lnTo>
                <a:lnTo>
                  <a:pt x="141" y="16"/>
                </a:lnTo>
                <a:lnTo>
                  <a:pt x="131" y="19"/>
                </a:lnTo>
                <a:lnTo>
                  <a:pt x="122" y="24"/>
                </a:lnTo>
                <a:lnTo>
                  <a:pt x="112" y="28"/>
                </a:lnTo>
                <a:lnTo>
                  <a:pt x="103" y="34"/>
                </a:lnTo>
                <a:lnTo>
                  <a:pt x="94" y="40"/>
                </a:lnTo>
                <a:lnTo>
                  <a:pt x="85" y="46"/>
                </a:lnTo>
                <a:lnTo>
                  <a:pt x="76" y="52"/>
                </a:lnTo>
                <a:lnTo>
                  <a:pt x="69" y="58"/>
                </a:lnTo>
                <a:lnTo>
                  <a:pt x="60" y="65"/>
                </a:lnTo>
                <a:lnTo>
                  <a:pt x="53" y="72"/>
                </a:lnTo>
                <a:lnTo>
                  <a:pt x="47" y="80"/>
                </a:lnTo>
                <a:lnTo>
                  <a:pt x="40" y="87"/>
                </a:lnTo>
                <a:lnTo>
                  <a:pt x="34" y="96"/>
                </a:lnTo>
                <a:lnTo>
                  <a:pt x="28" y="103"/>
                </a:lnTo>
                <a:lnTo>
                  <a:pt x="24" y="112"/>
                </a:lnTo>
                <a:lnTo>
                  <a:pt x="19" y="121"/>
                </a:lnTo>
                <a:lnTo>
                  <a:pt x="15" y="130"/>
                </a:lnTo>
                <a:lnTo>
                  <a:pt x="12" y="141"/>
                </a:lnTo>
                <a:lnTo>
                  <a:pt x="7" y="149"/>
                </a:lnTo>
                <a:lnTo>
                  <a:pt x="6" y="160"/>
                </a:lnTo>
                <a:lnTo>
                  <a:pt x="3" y="169"/>
                </a:lnTo>
                <a:lnTo>
                  <a:pt x="2" y="179"/>
                </a:lnTo>
                <a:lnTo>
                  <a:pt x="2" y="189"/>
                </a:lnTo>
                <a:lnTo>
                  <a:pt x="0" y="200"/>
                </a:lnTo>
                <a:lnTo>
                  <a:pt x="9" y="200"/>
                </a:lnTo>
                <a:lnTo>
                  <a:pt x="10" y="189"/>
                </a:lnTo>
                <a:lnTo>
                  <a:pt x="10" y="180"/>
                </a:lnTo>
                <a:lnTo>
                  <a:pt x="12" y="170"/>
                </a:lnTo>
                <a:lnTo>
                  <a:pt x="15" y="161"/>
                </a:lnTo>
                <a:lnTo>
                  <a:pt x="16" y="152"/>
                </a:lnTo>
                <a:lnTo>
                  <a:pt x="19" y="143"/>
                </a:lnTo>
                <a:lnTo>
                  <a:pt x="24" y="135"/>
                </a:lnTo>
                <a:lnTo>
                  <a:pt x="27" y="126"/>
                </a:lnTo>
                <a:lnTo>
                  <a:pt x="31" y="117"/>
                </a:lnTo>
                <a:lnTo>
                  <a:pt x="37" y="109"/>
                </a:lnTo>
                <a:lnTo>
                  <a:pt x="41" y="101"/>
                </a:lnTo>
                <a:lnTo>
                  <a:pt x="47" y="93"/>
                </a:lnTo>
                <a:lnTo>
                  <a:pt x="53" y="86"/>
                </a:lnTo>
                <a:lnTo>
                  <a:pt x="60" y="78"/>
                </a:lnTo>
                <a:lnTo>
                  <a:pt x="66" y="71"/>
                </a:lnTo>
                <a:lnTo>
                  <a:pt x="73" y="65"/>
                </a:lnTo>
                <a:lnTo>
                  <a:pt x="82" y="59"/>
                </a:lnTo>
                <a:lnTo>
                  <a:pt x="90" y="53"/>
                </a:lnTo>
                <a:lnTo>
                  <a:pt x="98" y="47"/>
                </a:lnTo>
                <a:lnTo>
                  <a:pt x="107" y="41"/>
                </a:lnTo>
                <a:lnTo>
                  <a:pt x="116" y="37"/>
                </a:lnTo>
                <a:lnTo>
                  <a:pt x="125" y="32"/>
                </a:lnTo>
                <a:lnTo>
                  <a:pt x="135" y="28"/>
                </a:lnTo>
                <a:lnTo>
                  <a:pt x="144" y="24"/>
                </a:lnTo>
                <a:lnTo>
                  <a:pt x="154" y="21"/>
                </a:lnTo>
                <a:lnTo>
                  <a:pt x="164" y="18"/>
                </a:lnTo>
                <a:lnTo>
                  <a:pt x="175" y="15"/>
                </a:lnTo>
                <a:lnTo>
                  <a:pt x="185" y="13"/>
                </a:lnTo>
                <a:lnTo>
                  <a:pt x="197" y="10"/>
                </a:lnTo>
                <a:lnTo>
                  <a:pt x="207" y="10"/>
                </a:lnTo>
                <a:lnTo>
                  <a:pt x="219" y="9"/>
                </a:lnTo>
                <a:lnTo>
                  <a:pt x="230" y="9"/>
                </a:lnTo>
                <a:lnTo>
                  <a:pt x="230" y="0"/>
                </a:lnTo>
                <a:close/>
              </a:path>
            </a:pathLst>
          </a:custGeom>
          <a:solidFill>
            <a:schemeClr val="tx1"/>
          </a:solidFill>
          <a:ln w="9525">
            <a:solidFill>
              <a:schemeClr val="tx1"/>
            </a:solidFill>
            <a:round/>
            <a:headEnd/>
            <a:tailEnd/>
          </a:ln>
        </p:spPr>
        <p:txBody>
          <a:bodyPr/>
          <a:lstStyle/>
          <a:p>
            <a:endParaRPr lang="en-US"/>
          </a:p>
        </p:txBody>
      </p:sp>
      <p:sp>
        <p:nvSpPr>
          <p:cNvPr id="31901" name="Freeform 157"/>
          <p:cNvSpPr>
            <a:spLocks/>
          </p:cNvSpPr>
          <p:nvPr/>
        </p:nvSpPr>
        <p:spPr bwMode="auto">
          <a:xfrm>
            <a:off x="5005388" y="4354513"/>
            <a:ext cx="363537" cy="317500"/>
          </a:xfrm>
          <a:custGeom>
            <a:avLst/>
            <a:gdLst>
              <a:gd name="T0" fmla="*/ 229 w 229"/>
              <a:gd name="T1" fmla="*/ 189 h 200"/>
              <a:gd name="T2" fmla="*/ 226 w 229"/>
              <a:gd name="T3" fmla="*/ 169 h 200"/>
              <a:gd name="T4" fmla="*/ 222 w 229"/>
              <a:gd name="T5" fmla="*/ 149 h 200"/>
              <a:gd name="T6" fmla="*/ 215 w 229"/>
              <a:gd name="T7" fmla="*/ 130 h 200"/>
              <a:gd name="T8" fmla="*/ 206 w 229"/>
              <a:gd name="T9" fmla="*/ 112 h 200"/>
              <a:gd name="T10" fmla="*/ 196 w 229"/>
              <a:gd name="T11" fmla="*/ 96 h 200"/>
              <a:gd name="T12" fmla="*/ 184 w 229"/>
              <a:gd name="T13" fmla="*/ 80 h 200"/>
              <a:gd name="T14" fmla="*/ 169 w 229"/>
              <a:gd name="T15" fmla="*/ 65 h 200"/>
              <a:gd name="T16" fmla="*/ 153 w 229"/>
              <a:gd name="T17" fmla="*/ 52 h 200"/>
              <a:gd name="T18" fmla="*/ 137 w 229"/>
              <a:gd name="T19" fmla="*/ 40 h 200"/>
              <a:gd name="T20" fmla="*/ 118 w 229"/>
              <a:gd name="T21" fmla="*/ 28 h 200"/>
              <a:gd name="T22" fmla="*/ 99 w 229"/>
              <a:gd name="T23" fmla="*/ 19 h 200"/>
              <a:gd name="T24" fmla="*/ 78 w 229"/>
              <a:gd name="T25" fmla="*/ 12 h 200"/>
              <a:gd name="T26" fmla="*/ 58 w 229"/>
              <a:gd name="T27" fmla="*/ 6 h 200"/>
              <a:gd name="T28" fmla="*/ 34 w 229"/>
              <a:gd name="T29" fmla="*/ 3 h 200"/>
              <a:gd name="T30" fmla="*/ 12 w 229"/>
              <a:gd name="T31" fmla="*/ 0 h 200"/>
              <a:gd name="T32" fmla="*/ 0 w 229"/>
              <a:gd name="T33" fmla="*/ 9 h 200"/>
              <a:gd name="T34" fmla="*/ 22 w 229"/>
              <a:gd name="T35" fmla="*/ 10 h 200"/>
              <a:gd name="T36" fmla="*/ 44 w 229"/>
              <a:gd name="T37" fmla="*/ 13 h 200"/>
              <a:gd name="T38" fmla="*/ 65 w 229"/>
              <a:gd name="T39" fmla="*/ 18 h 200"/>
              <a:gd name="T40" fmla="*/ 86 w 229"/>
              <a:gd name="T41" fmla="*/ 24 h 200"/>
              <a:gd name="T42" fmla="*/ 105 w 229"/>
              <a:gd name="T43" fmla="*/ 32 h 200"/>
              <a:gd name="T44" fmla="*/ 124 w 229"/>
              <a:gd name="T45" fmla="*/ 41 h 200"/>
              <a:gd name="T46" fmla="*/ 140 w 229"/>
              <a:gd name="T47" fmla="*/ 53 h 200"/>
              <a:gd name="T48" fmla="*/ 156 w 229"/>
              <a:gd name="T49" fmla="*/ 65 h 200"/>
              <a:gd name="T50" fmla="*/ 171 w 229"/>
              <a:gd name="T51" fmla="*/ 78 h 200"/>
              <a:gd name="T52" fmla="*/ 182 w 229"/>
              <a:gd name="T53" fmla="*/ 93 h 200"/>
              <a:gd name="T54" fmla="*/ 194 w 229"/>
              <a:gd name="T55" fmla="*/ 109 h 200"/>
              <a:gd name="T56" fmla="*/ 203 w 229"/>
              <a:gd name="T57" fmla="*/ 126 h 200"/>
              <a:gd name="T58" fmla="*/ 210 w 229"/>
              <a:gd name="T59" fmla="*/ 143 h 200"/>
              <a:gd name="T60" fmla="*/ 216 w 229"/>
              <a:gd name="T61" fmla="*/ 161 h 200"/>
              <a:gd name="T62" fmla="*/ 219 w 229"/>
              <a:gd name="T63" fmla="*/ 180 h 200"/>
              <a:gd name="T64" fmla="*/ 221 w 229"/>
              <a:gd name="T65" fmla="*/ 200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200"/>
              <a:gd name="T101" fmla="*/ 229 w 229"/>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200">
                <a:moveTo>
                  <a:pt x="229" y="200"/>
                </a:moveTo>
                <a:lnTo>
                  <a:pt x="229" y="189"/>
                </a:lnTo>
                <a:lnTo>
                  <a:pt x="228" y="179"/>
                </a:lnTo>
                <a:lnTo>
                  <a:pt x="226" y="169"/>
                </a:lnTo>
                <a:lnTo>
                  <a:pt x="225" y="160"/>
                </a:lnTo>
                <a:lnTo>
                  <a:pt x="222" y="149"/>
                </a:lnTo>
                <a:lnTo>
                  <a:pt x="219" y="141"/>
                </a:lnTo>
                <a:lnTo>
                  <a:pt x="215" y="130"/>
                </a:lnTo>
                <a:lnTo>
                  <a:pt x="212" y="121"/>
                </a:lnTo>
                <a:lnTo>
                  <a:pt x="206" y="112"/>
                </a:lnTo>
                <a:lnTo>
                  <a:pt x="201" y="103"/>
                </a:lnTo>
                <a:lnTo>
                  <a:pt x="196" y="96"/>
                </a:lnTo>
                <a:lnTo>
                  <a:pt x="190" y="87"/>
                </a:lnTo>
                <a:lnTo>
                  <a:pt x="184" y="80"/>
                </a:lnTo>
                <a:lnTo>
                  <a:pt x="177" y="72"/>
                </a:lnTo>
                <a:lnTo>
                  <a:pt x="169" y="65"/>
                </a:lnTo>
                <a:lnTo>
                  <a:pt x="162" y="58"/>
                </a:lnTo>
                <a:lnTo>
                  <a:pt x="153" y="52"/>
                </a:lnTo>
                <a:lnTo>
                  <a:pt x="146" y="46"/>
                </a:lnTo>
                <a:lnTo>
                  <a:pt x="137" y="40"/>
                </a:lnTo>
                <a:lnTo>
                  <a:pt x="128" y="34"/>
                </a:lnTo>
                <a:lnTo>
                  <a:pt x="118" y="28"/>
                </a:lnTo>
                <a:lnTo>
                  <a:pt x="109" y="24"/>
                </a:lnTo>
                <a:lnTo>
                  <a:pt x="99" y="19"/>
                </a:lnTo>
                <a:lnTo>
                  <a:pt x="88" y="16"/>
                </a:lnTo>
                <a:lnTo>
                  <a:pt x="78" y="12"/>
                </a:lnTo>
                <a:lnTo>
                  <a:pt x="68" y="9"/>
                </a:lnTo>
                <a:lnTo>
                  <a:pt x="58" y="6"/>
                </a:lnTo>
                <a:lnTo>
                  <a:pt x="46" y="4"/>
                </a:lnTo>
                <a:lnTo>
                  <a:pt x="34" y="3"/>
                </a:lnTo>
                <a:lnTo>
                  <a:pt x="24" y="1"/>
                </a:lnTo>
                <a:lnTo>
                  <a:pt x="12" y="0"/>
                </a:lnTo>
                <a:lnTo>
                  <a:pt x="0" y="0"/>
                </a:lnTo>
                <a:lnTo>
                  <a:pt x="0" y="9"/>
                </a:lnTo>
                <a:lnTo>
                  <a:pt x="11" y="9"/>
                </a:lnTo>
                <a:lnTo>
                  <a:pt x="22" y="10"/>
                </a:lnTo>
                <a:lnTo>
                  <a:pt x="34" y="10"/>
                </a:lnTo>
                <a:lnTo>
                  <a:pt x="44" y="13"/>
                </a:lnTo>
                <a:lnTo>
                  <a:pt x="55" y="15"/>
                </a:lnTo>
                <a:lnTo>
                  <a:pt x="65" y="18"/>
                </a:lnTo>
                <a:lnTo>
                  <a:pt x="75" y="21"/>
                </a:lnTo>
                <a:lnTo>
                  <a:pt x="86" y="24"/>
                </a:lnTo>
                <a:lnTo>
                  <a:pt x="96" y="28"/>
                </a:lnTo>
                <a:lnTo>
                  <a:pt x="105" y="32"/>
                </a:lnTo>
                <a:lnTo>
                  <a:pt x="115" y="37"/>
                </a:lnTo>
                <a:lnTo>
                  <a:pt x="124" y="41"/>
                </a:lnTo>
                <a:lnTo>
                  <a:pt x="133" y="47"/>
                </a:lnTo>
                <a:lnTo>
                  <a:pt x="140" y="53"/>
                </a:lnTo>
                <a:lnTo>
                  <a:pt x="149" y="59"/>
                </a:lnTo>
                <a:lnTo>
                  <a:pt x="156" y="65"/>
                </a:lnTo>
                <a:lnTo>
                  <a:pt x="163" y="71"/>
                </a:lnTo>
                <a:lnTo>
                  <a:pt x="171" y="78"/>
                </a:lnTo>
                <a:lnTo>
                  <a:pt x="177" y="86"/>
                </a:lnTo>
                <a:lnTo>
                  <a:pt x="182" y="93"/>
                </a:lnTo>
                <a:lnTo>
                  <a:pt x="188" y="101"/>
                </a:lnTo>
                <a:lnTo>
                  <a:pt x="194" y="109"/>
                </a:lnTo>
                <a:lnTo>
                  <a:pt x="199" y="117"/>
                </a:lnTo>
                <a:lnTo>
                  <a:pt x="203" y="126"/>
                </a:lnTo>
                <a:lnTo>
                  <a:pt x="207" y="135"/>
                </a:lnTo>
                <a:lnTo>
                  <a:pt x="210" y="143"/>
                </a:lnTo>
                <a:lnTo>
                  <a:pt x="213" y="152"/>
                </a:lnTo>
                <a:lnTo>
                  <a:pt x="216" y="161"/>
                </a:lnTo>
                <a:lnTo>
                  <a:pt x="218" y="170"/>
                </a:lnTo>
                <a:lnTo>
                  <a:pt x="219" y="180"/>
                </a:lnTo>
                <a:lnTo>
                  <a:pt x="221" y="189"/>
                </a:lnTo>
                <a:lnTo>
                  <a:pt x="221" y="200"/>
                </a:lnTo>
                <a:lnTo>
                  <a:pt x="229" y="200"/>
                </a:lnTo>
                <a:close/>
              </a:path>
            </a:pathLst>
          </a:custGeom>
          <a:solidFill>
            <a:schemeClr val="tx1"/>
          </a:solidFill>
          <a:ln w="9525">
            <a:solidFill>
              <a:schemeClr val="tx1"/>
            </a:solidFill>
            <a:round/>
            <a:headEnd/>
            <a:tailEnd/>
          </a:ln>
        </p:spPr>
        <p:txBody>
          <a:bodyPr/>
          <a:lstStyle/>
          <a:p>
            <a:endParaRPr lang="en-US"/>
          </a:p>
        </p:txBody>
      </p:sp>
      <p:sp>
        <p:nvSpPr>
          <p:cNvPr id="31902" name="Freeform 158"/>
          <p:cNvSpPr>
            <a:spLocks/>
          </p:cNvSpPr>
          <p:nvPr/>
        </p:nvSpPr>
        <p:spPr bwMode="auto">
          <a:xfrm>
            <a:off x="5153025" y="4672013"/>
            <a:ext cx="215900" cy="288925"/>
          </a:xfrm>
          <a:custGeom>
            <a:avLst/>
            <a:gdLst>
              <a:gd name="T0" fmla="*/ 10 w 136"/>
              <a:gd name="T1" fmla="*/ 179 h 182"/>
              <a:gd name="T2" fmla="*/ 25 w 136"/>
              <a:gd name="T3" fmla="*/ 170 h 182"/>
              <a:gd name="T4" fmla="*/ 38 w 136"/>
              <a:gd name="T5" fmla="*/ 163 h 182"/>
              <a:gd name="T6" fmla="*/ 51 w 136"/>
              <a:gd name="T7" fmla="*/ 154 h 182"/>
              <a:gd name="T8" fmla="*/ 63 w 136"/>
              <a:gd name="T9" fmla="*/ 143 h 182"/>
              <a:gd name="T10" fmla="*/ 75 w 136"/>
              <a:gd name="T11" fmla="*/ 134 h 182"/>
              <a:gd name="T12" fmla="*/ 85 w 136"/>
              <a:gd name="T13" fmla="*/ 123 h 182"/>
              <a:gd name="T14" fmla="*/ 95 w 136"/>
              <a:gd name="T15" fmla="*/ 112 h 182"/>
              <a:gd name="T16" fmla="*/ 104 w 136"/>
              <a:gd name="T17" fmla="*/ 100 h 182"/>
              <a:gd name="T18" fmla="*/ 111 w 136"/>
              <a:gd name="T19" fmla="*/ 89 h 182"/>
              <a:gd name="T20" fmla="*/ 119 w 136"/>
              <a:gd name="T21" fmla="*/ 75 h 182"/>
              <a:gd name="T22" fmla="*/ 125 w 136"/>
              <a:gd name="T23" fmla="*/ 62 h 182"/>
              <a:gd name="T24" fmla="*/ 129 w 136"/>
              <a:gd name="T25" fmla="*/ 49 h 182"/>
              <a:gd name="T26" fmla="*/ 132 w 136"/>
              <a:gd name="T27" fmla="*/ 35 h 182"/>
              <a:gd name="T28" fmla="*/ 135 w 136"/>
              <a:gd name="T29" fmla="*/ 22 h 182"/>
              <a:gd name="T30" fmla="*/ 136 w 136"/>
              <a:gd name="T31" fmla="*/ 7 h 182"/>
              <a:gd name="T32" fmla="*/ 128 w 136"/>
              <a:gd name="T33" fmla="*/ 0 h 182"/>
              <a:gd name="T34" fmla="*/ 128 w 136"/>
              <a:gd name="T35" fmla="*/ 13 h 182"/>
              <a:gd name="T36" fmla="*/ 125 w 136"/>
              <a:gd name="T37" fmla="*/ 26 h 182"/>
              <a:gd name="T38" fmla="*/ 122 w 136"/>
              <a:gd name="T39" fmla="*/ 40 h 182"/>
              <a:gd name="T40" fmla="*/ 119 w 136"/>
              <a:gd name="T41" fmla="*/ 53 h 182"/>
              <a:gd name="T42" fmla="*/ 113 w 136"/>
              <a:gd name="T43" fmla="*/ 65 h 182"/>
              <a:gd name="T44" fmla="*/ 107 w 136"/>
              <a:gd name="T45" fmla="*/ 78 h 182"/>
              <a:gd name="T46" fmla="*/ 100 w 136"/>
              <a:gd name="T47" fmla="*/ 90 h 182"/>
              <a:gd name="T48" fmla="*/ 92 w 136"/>
              <a:gd name="T49" fmla="*/ 100 h 182"/>
              <a:gd name="T50" fmla="*/ 84 w 136"/>
              <a:gd name="T51" fmla="*/ 112 h 182"/>
              <a:gd name="T52" fmla="*/ 73 w 136"/>
              <a:gd name="T53" fmla="*/ 123 h 182"/>
              <a:gd name="T54" fmla="*/ 63 w 136"/>
              <a:gd name="T55" fmla="*/ 133 h 182"/>
              <a:gd name="T56" fmla="*/ 53 w 136"/>
              <a:gd name="T57" fmla="*/ 142 h 182"/>
              <a:gd name="T58" fmla="*/ 40 w 136"/>
              <a:gd name="T59" fmla="*/ 151 h 182"/>
              <a:gd name="T60" fmla="*/ 28 w 136"/>
              <a:gd name="T61" fmla="*/ 160 h 182"/>
              <a:gd name="T62" fmla="*/ 13 w 136"/>
              <a:gd name="T63" fmla="*/ 167 h 182"/>
              <a:gd name="T64" fmla="*/ 0 w 136"/>
              <a:gd name="T65" fmla="*/ 174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2"/>
              <a:gd name="T101" fmla="*/ 136 w 136"/>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2">
                <a:moveTo>
                  <a:pt x="3" y="182"/>
                </a:moveTo>
                <a:lnTo>
                  <a:pt x="10" y="179"/>
                </a:lnTo>
                <a:lnTo>
                  <a:pt x="18" y="174"/>
                </a:lnTo>
                <a:lnTo>
                  <a:pt x="25" y="170"/>
                </a:lnTo>
                <a:lnTo>
                  <a:pt x="32" y="167"/>
                </a:lnTo>
                <a:lnTo>
                  <a:pt x="38" y="163"/>
                </a:lnTo>
                <a:lnTo>
                  <a:pt x="45" y="158"/>
                </a:lnTo>
                <a:lnTo>
                  <a:pt x="51" y="154"/>
                </a:lnTo>
                <a:lnTo>
                  <a:pt x="57" y="149"/>
                </a:lnTo>
                <a:lnTo>
                  <a:pt x="63" y="143"/>
                </a:lnTo>
                <a:lnTo>
                  <a:pt x="69" y="139"/>
                </a:lnTo>
                <a:lnTo>
                  <a:pt x="75" y="134"/>
                </a:lnTo>
                <a:lnTo>
                  <a:pt x="81" y="129"/>
                </a:lnTo>
                <a:lnTo>
                  <a:pt x="85" y="123"/>
                </a:lnTo>
                <a:lnTo>
                  <a:pt x="91" y="118"/>
                </a:lnTo>
                <a:lnTo>
                  <a:pt x="95" y="112"/>
                </a:lnTo>
                <a:lnTo>
                  <a:pt x="100" y="106"/>
                </a:lnTo>
                <a:lnTo>
                  <a:pt x="104" y="100"/>
                </a:lnTo>
                <a:lnTo>
                  <a:pt x="108" y="94"/>
                </a:lnTo>
                <a:lnTo>
                  <a:pt x="111" y="89"/>
                </a:lnTo>
                <a:lnTo>
                  <a:pt x="114" y="83"/>
                </a:lnTo>
                <a:lnTo>
                  <a:pt x="119" y="75"/>
                </a:lnTo>
                <a:lnTo>
                  <a:pt x="122" y="69"/>
                </a:lnTo>
                <a:lnTo>
                  <a:pt x="125" y="62"/>
                </a:lnTo>
                <a:lnTo>
                  <a:pt x="126" y="56"/>
                </a:lnTo>
                <a:lnTo>
                  <a:pt x="129" y="49"/>
                </a:lnTo>
                <a:lnTo>
                  <a:pt x="130" y="43"/>
                </a:lnTo>
                <a:lnTo>
                  <a:pt x="132" y="35"/>
                </a:lnTo>
                <a:lnTo>
                  <a:pt x="133" y="28"/>
                </a:lnTo>
                <a:lnTo>
                  <a:pt x="135" y="22"/>
                </a:lnTo>
                <a:lnTo>
                  <a:pt x="135" y="15"/>
                </a:lnTo>
                <a:lnTo>
                  <a:pt x="136" y="7"/>
                </a:lnTo>
                <a:lnTo>
                  <a:pt x="136" y="0"/>
                </a:lnTo>
                <a:lnTo>
                  <a:pt x="128" y="0"/>
                </a:lnTo>
                <a:lnTo>
                  <a:pt x="128" y="7"/>
                </a:lnTo>
                <a:lnTo>
                  <a:pt x="128" y="13"/>
                </a:lnTo>
                <a:lnTo>
                  <a:pt x="126" y="20"/>
                </a:lnTo>
                <a:lnTo>
                  <a:pt x="125" y="26"/>
                </a:lnTo>
                <a:lnTo>
                  <a:pt x="123" y="34"/>
                </a:lnTo>
                <a:lnTo>
                  <a:pt x="122" y="40"/>
                </a:lnTo>
                <a:lnTo>
                  <a:pt x="120" y="47"/>
                </a:lnTo>
                <a:lnTo>
                  <a:pt x="119" y="53"/>
                </a:lnTo>
                <a:lnTo>
                  <a:pt x="116" y="59"/>
                </a:lnTo>
                <a:lnTo>
                  <a:pt x="113" y="65"/>
                </a:lnTo>
                <a:lnTo>
                  <a:pt x="110" y="72"/>
                </a:lnTo>
                <a:lnTo>
                  <a:pt x="107" y="78"/>
                </a:lnTo>
                <a:lnTo>
                  <a:pt x="104" y="84"/>
                </a:lnTo>
                <a:lnTo>
                  <a:pt x="100" y="90"/>
                </a:lnTo>
                <a:lnTo>
                  <a:pt x="97" y="96"/>
                </a:lnTo>
                <a:lnTo>
                  <a:pt x="92" y="100"/>
                </a:lnTo>
                <a:lnTo>
                  <a:pt x="88" y="106"/>
                </a:lnTo>
                <a:lnTo>
                  <a:pt x="84" y="112"/>
                </a:lnTo>
                <a:lnTo>
                  <a:pt x="79" y="117"/>
                </a:lnTo>
                <a:lnTo>
                  <a:pt x="73" y="123"/>
                </a:lnTo>
                <a:lnTo>
                  <a:pt x="69" y="127"/>
                </a:lnTo>
                <a:lnTo>
                  <a:pt x="63" y="133"/>
                </a:lnTo>
                <a:lnTo>
                  <a:pt x="57" y="137"/>
                </a:lnTo>
                <a:lnTo>
                  <a:pt x="53" y="142"/>
                </a:lnTo>
                <a:lnTo>
                  <a:pt x="45" y="146"/>
                </a:lnTo>
                <a:lnTo>
                  <a:pt x="40" y="151"/>
                </a:lnTo>
                <a:lnTo>
                  <a:pt x="34" y="155"/>
                </a:lnTo>
                <a:lnTo>
                  <a:pt x="28" y="160"/>
                </a:lnTo>
                <a:lnTo>
                  <a:pt x="20" y="163"/>
                </a:lnTo>
                <a:lnTo>
                  <a:pt x="13" y="167"/>
                </a:lnTo>
                <a:lnTo>
                  <a:pt x="6" y="170"/>
                </a:lnTo>
                <a:lnTo>
                  <a:pt x="0" y="174"/>
                </a:lnTo>
                <a:lnTo>
                  <a:pt x="3" y="182"/>
                </a:lnTo>
                <a:close/>
              </a:path>
            </a:pathLst>
          </a:custGeom>
          <a:solidFill>
            <a:schemeClr val="tx1"/>
          </a:solidFill>
          <a:ln w="9525">
            <a:solidFill>
              <a:schemeClr val="tx1"/>
            </a:solidFill>
            <a:round/>
            <a:headEnd/>
            <a:tailEnd/>
          </a:ln>
        </p:spPr>
        <p:txBody>
          <a:bodyPr/>
          <a:lstStyle/>
          <a:p>
            <a:endParaRPr lang="en-US"/>
          </a:p>
        </p:txBody>
      </p:sp>
      <p:sp>
        <p:nvSpPr>
          <p:cNvPr id="31903" name="Freeform 159"/>
          <p:cNvSpPr>
            <a:spLocks/>
          </p:cNvSpPr>
          <p:nvPr/>
        </p:nvSpPr>
        <p:spPr bwMode="auto">
          <a:xfrm>
            <a:off x="5119688" y="4948238"/>
            <a:ext cx="38100" cy="73025"/>
          </a:xfrm>
          <a:custGeom>
            <a:avLst/>
            <a:gdLst>
              <a:gd name="T0" fmla="*/ 9 w 24"/>
              <a:gd name="T1" fmla="*/ 45 h 46"/>
              <a:gd name="T2" fmla="*/ 9 w 24"/>
              <a:gd name="T3" fmla="*/ 42 h 46"/>
              <a:gd name="T4" fmla="*/ 9 w 24"/>
              <a:gd name="T5" fmla="*/ 39 h 46"/>
              <a:gd name="T6" fmla="*/ 11 w 24"/>
              <a:gd name="T7" fmla="*/ 36 h 46"/>
              <a:gd name="T8" fmla="*/ 11 w 24"/>
              <a:gd name="T9" fmla="*/ 33 h 46"/>
              <a:gd name="T10" fmla="*/ 11 w 24"/>
              <a:gd name="T11" fmla="*/ 30 h 46"/>
              <a:gd name="T12" fmla="*/ 12 w 24"/>
              <a:gd name="T13" fmla="*/ 27 h 46"/>
              <a:gd name="T14" fmla="*/ 12 w 24"/>
              <a:gd name="T15" fmla="*/ 24 h 46"/>
              <a:gd name="T16" fmla="*/ 14 w 24"/>
              <a:gd name="T17" fmla="*/ 21 h 46"/>
              <a:gd name="T18" fmla="*/ 15 w 24"/>
              <a:gd name="T19" fmla="*/ 18 h 46"/>
              <a:gd name="T20" fmla="*/ 16 w 24"/>
              <a:gd name="T21" fmla="*/ 17 h 46"/>
              <a:gd name="T22" fmla="*/ 16 w 24"/>
              <a:gd name="T23" fmla="*/ 14 h 46"/>
              <a:gd name="T24" fmla="*/ 18 w 24"/>
              <a:gd name="T25" fmla="*/ 12 h 46"/>
              <a:gd name="T26" fmla="*/ 21 w 24"/>
              <a:gd name="T27" fmla="*/ 9 h 46"/>
              <a:gd name="T28" fmla="*/ 24 w 24"/>
              <a:gd name="T29" fmla="*/ 8 h 46"/>
              <a:gd name="T30" fmla="*/ 19 w 24"/>
              <a:gd name="T31" fmla="*/ 0 h 46"/>
              <a:gd name="T32" fmla="*/ 16 w 24"/>
              <a:gd name="T33" fmla="*/ 2 h 46"/>
              <a:gd name="T34" fmla="*/ 14 w 24"/>
              <a:gd name="T35" fmla="*/ 5 h 46"/>
              <a:gd name="T36" fmla="*/ 12 w 24"/>
              <a:gd name="T37" fmla="*/ 6 h 46"/>
              <a:gd name="T38" fmla="*/ 9 w 24"/>
              <a:gd name="T39" fmla="*/ 9 h 46"/>
              <a:gd name="T40" fmla="*/ 8 w 24"/>
              <a:gd name="T41" fmla="*/ 12 h 46"/>
              <a:gd name="T42" fmla="*/ 6 w 24"/>
              <a:gd name="T43" fmla="*/ 15 h 46"/>
              <a:gd name="T44" fmla="*/ 5 w 24"/>
              <a:gd name="T45" fmla="*/ 18 h 46"/>
              <a:gd name="T46" fmla="*/ 5 w 24"/>
              <a:gd name="T47" fmla="*/ 21 h 46"/>
              <a:gd name="T48" fmla="*/ 3 w 24"/>
              <a:gd name="T49" fmla="*/ 24 h 46"/>
              <a:gd name="T50" fmla="*/ 2 w 24"/>
              <a:gd name="T51" fmla="*/ 29 h 46"/>
              <a:gd name="T52" fmla="*/ 2 w 24"/>
              <a:gd name="T53" fmla="*/ 31 h 46"/>
              <a:gd name="T54" fmla="*/ 2 w 24"/>
              <a:gd name="T55" fmla="*/ 34 h 46"/>
              <a:gd name="T56" fmla="*/ 0 w 24"/>
              <a:gd name="T57" fmla="*/ 39 h 46"/>
              <a:gd name="T58" fmla="*/ 0 w 24"/>
              <a:gd name="T59" fmla="*/ 42 h 46"/>
              <a:gd name="T60" fmla="*/ 0 w 24"/>
              <a:gd name="T61" fmla="*/ 45 h 46"/>
              <a:gd name="T62" fmla="*/ 9 w 24"/>
              <a:gd name="T63" fmla="*/ 46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46"/>
              <a:gd name="T98" fmla="*/ 24 w 24"/>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46">
                <a:moveTo>
                  <a:pt x="9" y="46"/>
                </a:moveTo>
                <a:lnTo>
                  <a:pt x="9" y="45"/>
                </a:lnTo>
                <a:lnTo>
                  <a:pt x="9" y="43"/>
                </a:lnTo>
                <a:lnTo>
                  <a:pt x="9" y="42"/>
                </a:lnTo>
                <a:lnTo>
                  <a:pt x="9" y="40"/>
                </a:lnTo>
                <a:lnTo>
                  <a:pt x="9" y="39"/>
                </a:lnTo>
                <a:lnTo>
                  <a:pt x="9" y="37"/>
                </a:lnTo>
                <a:lnTo>
                  <a:pt x="11" y="36"/>
                </a:lnTo>
                <a:lnTo>
                  <a:pt x="11" y="34"/>
                </a:lnTo>
                <a:lnTo>
                  <a:pt x="11" y="33"/>
                </a:lnTo>
                <a:lnTo>
                  <a:pt x="11" y="31"/>
                </a:lnTo>
                <a:lnTo>
                  <a:pt x="11" y="30"/>
                </a:lnTo>
                <a:lnTo>
                  <a:pt x="11" y="29"/>
                </a:lnTo>
                <a:lnTo>
                  <a:pt x="12" y="27"/>
                </a:lnTo>
                <a:lnTo>
                  <a:pt x="12" y="26"/>
                </a:lnTo>
                <a:lnTo>
                  <a:pt x="12" y="24"/>
                </a:lnTo>
                <a:lnTo>
                  <a:pt x="14" y="23"/>
                </a:lnTo>
                <a:lnTo>
                  <a:pt x="14" y="21"/>
                </a:lnTo>
                <a:lnTo>
                  <a:pt x="14" y="20"/>
                </a:lnTo>
                <a:lnTo>
                  <a:pt x="15" y="18"/>
                </a:lnTo>
                <a:lnTo>
                  <a:pt x="15" y="17"/>
                </a:lnTo>
                <a:lnTo>
                  <a:pt x="16" y="17"/>
                </a:lnTo>
                <a:lnTo>
                  <a:pt x="16" y="15"/>
                </a:lnTo>
                <a:lnTo>
                  <a:pt x="16" y="14"/>
                </a:lnTo>
                <a:lnTo>
                  <a:pt x="18" y="14"/>
                </a:lnTo>
                <a:lnTo>
                  <a:pt x="18" y="12"/>
                </a:lnTo>
                <a:lnTo>
                  <a:pt x="19" y="11"/>
                </a:lnTo>
                <a:lnTo>
                  <a:pt x="21" y="9"/>
                </a:lnTo>
                <a:lnTo>
                  <a:pt x="22" y="9"/>
                </a:lnTo>
                <a:lnTo>
                  <a:pt x="24" y="8"/>
                </a:lnTo>
                <a:lnTo>
                  <a:pt x="21" y="0"/>
                </a:lnTo>
                <a:lnTo>
                  <a:pt x="19" y="0"/>
                </a:lnTo>
                <a:lnTo>
                  <a:pt x="18" y="2"/>
                </a:lnTo>
                <a:lnTo>
                  <a:pt x="16" y="2"/>
                </a:lnTo>
                <a:lnTo>
                  <a:pt x="15" y="3"/>
                </a:lnTo>
                <a:lnTo>
                  <a:pt x="14" y="5"/>
                </a:lnTo>
                <a:lnTo>
                  <a:pt x="12" y="5"/>
                </a:lnTo>
                <a:lnTo>
                  <a:pt x="12" y="6"/>
                </a:lnTo>
                <a:lnTo>
                  <a:pt x="11" y="8"/>
                </a:lnTo>
                <a:lnTo>
                  <a:pt x="9" y="9"/>
                </a:lnTo>
                <a:lnTo>
                  <a:pt x="9" y="11"/>
                </a:lnTo>
                <a:lnTo>
                  <a:pt x="8" y="12"/>
                </a:lnTo>
                <a:lnTo>
                  <a:pt x="8" y="14"/>
                </a:lnTo>
                <a:lnTo>
                  <a:pt x="6" y="15"/>
                </a:lnTo>
                <a:lnTo>
                  <a:pt x="6" y="17"/>
                </a:lnTo>
                <a:lnTo>
                  <a:pt x="5" y="18"/>
                </a:lnTo>
                <a:lnTo>
                  <a:pt x="5" y="20"/>
                </a:lnTo>
                <a:lnTo>
                  <a:pt x="5" y="21"/>
                </a:lnTo>
                <a:lnTo>
                  <a:pt x="3" y="23"/>
                </a:lnTo>
                <a:lnTo>
                  <a:pt x="3" y="24"/>
                </a:lnTo>
                <a:lnTo>
                  <a:pt x="3" y="26"/>
                </a:lnTo>
                <a:lnTo>
                  <a:pt x="2" y="29"/>
                </a:lnTo>
                <a:lnTo>
                  <a:pt x="2" y="30"/>
                </a:lnTo>
                <a:lnTo>
                  <a:pt x="2" y="31"/>
                </a:lnTo>
                <a:lnTo>
                  <a:pt x="2" y="33"/>
                </a:lnTo>
                <a:lnTo>
                  <a:pt x="2" y="34"/>
                </a:lnTo>
                <a:lnTo>
                  <a:pt x="0" y="36"/>
                </a:lnTo>
                <a:lnTo>
                  <a:pt x="0" y="39"/>
                </a:lnTo>
                <a:lnTo>
                  <a:pt x="0" y="40"/>
                </a:lnTo>
                <a:lnTo>
                  <a:pt x="0" y="42"/>
                </a:lnTo>
                <a:lnTo>
                  <a:pt x="0" y="43"/>
                </a:lnTo>
                <a:lnTo>
                  <a:pt x="0" y="45"/>
                </a:lnTo>
                <a:lnTo>
                  <a:pt x="0" y="46"/>
                </a:lnTo>
                <a:lnTo>
                  <a:pt x="9" y="46"/>
                </a:lnTo>
                <a:close/>
              </a:path>
            </a:pathLst>
          </a:custGeom>
          <a:solidFill>
            <a:schemeClr val="tx1"/>
          </a:solidFill>
          <a:ln w="9525">
            <a:solidFill>
              <a:schemeClr val="tx1"/>
            </a:solidFill>
            <a:round/>
            <a:headEnd/>
            <a:tailEnd/>
          </a:ln>
        </p:spPr>
        <p:txBody>
          <a:bodyPr/>
          <a:lstStyle/>
          <a:p>
            <a:endParaRPr lang="en-US"/>
          </a:p>
        </p:txBody>
      </p:sp>
      <p:sp>
        <p:nvSpPr>
          <p:cNvPr id="31904" name="Freeform 160"/>
          <p:cNvSpPr>
            <a:spLocks/>
          </p:cNvSpPr>
          <p:nvPr/>
        </p:nvSpPr>
        <p:spPr bwMode="auto">
          <a:xfrm>
            <a:off x="5119688" y="5021263"/>
            <a:ext cx="69850" cy="90487"/>
          </a:xfrm>
          <a:custGeom>
            <a:avLst/>
            <a:gdLst>
              <a:gd name="T0" fmla="*/ 43 w 44"/>
              <a:gd name="T1" fmla="*/ 48 h 57"/>
              <a:gd name="T2" fmla="*/ 40 w 44"/>
              <a:gd name="T3" fmla="*/ 46 h 57"/>
              <a:gd name="T4" fmla="*/ 36 w 44"/>
              <a:gd name="T5" fmla="*/ 46 h 57"/>
              <a:gd name="T6" fmla="*/ 33 w 44"/>
              <a:gd name="T7" fmla="*/ 45 h 57"/>
              <a:gd name="T8" fmla="*/ 30 w 44"/>
              <a:gd name="T9" fmla="*/ 43 h 57"/>
              <a:gd name="T10" fmla="*/ 27 w 44"/>
              <a:gd name="T11" fmla="*/ 40 h 57"/>
              <a:gd name="T12" fmla="*/ 24 w 44"/>
              <a:gd name="T13" fmla="*/ 39 h 57"/>
              <a:gd name="T14" fmla="*/ 21 w 44"/>
              <a:gd name="T15" fmla="*/ 36 h 57"/>
              <a:gd name="T16" fmla="*/ 19 w 44"/>
              <a:gd name="T17" fmla="*/ 33 h 57"/>
              <a:gd name="T18" fmla="*/ 16 w 44"/>
              <a:gd name="T19" fmla="*/ 28 h 57"/>
              <a:gd name="T20" fmla="*/ 15 w 44"/>
              <a:gd name="T21" fmla="*/ 25 h 57"/>
              <a:gd name="T22" fmla="*/ 14 w 44"/>
              <a:gd name="T23" fmla="*/ 21 h 57"/>
              <a:gd name="T24" fmla="*/ 12 w 44"/>
              <a:gd name="T25" fmla="*/ 17 h 57"/>
              <a:gd name="T26" fmla="*/ 11 w 44"/>
              <a:gd name="T27" fmla="*/ 12 h 57"/>
              <a:gd name="T28" fmla="*/ 9 w 44"/>
              <a:gd name="T29" fmla="*/ 8 h 57"/>
              <a:gd name="T30" fmla="*/ 9 w 44"/>
              <a:gd name="T31" fmla="*/ 3 h 57"/>
              <a:gd name="T32" fmla="*/ 0 w 44"/>
              <a:gd name="T33" fmla="*/ 0 h 57"/>
              <a:gd name="T34" fmla="*/ 0 w 44"/>
              <a:gd name="T35" fmla="*/ 6 h 57"/>
              <a:gd name="T36" fmla="*/ 2 w 44"/>
              <a:gd name="T37" fmla="*/ 12 h 57"/>
              <a:gd name="T38" fmla="*/ 2 w 44"/>
              <a:gd name="T39" fmla="*/ 17 h 57"/>
              <a:gd name="T40" fmla="*/ 3 w 44"/>
              <a:gd name="T41" fmla="*/ 23 h 57"/>
              <a:gd name="T42" fmla="*/ 6 w 44"/>
              <a:gd name="T43" fmla="*/ 27 h 57"/>
              <a:gd name="T44" fmla="*/ 8 w 44"/>
              <a:gd name="T45" fmla="*/ 31 h 57"/>
              <a:gd name="T46" fmla="*/ 11 w 44"/>
              <a:gd name="T47" fmla="*/ 36 h 57"/>
              <a:gd name="T48" fmla="*/ 14 w 44"/>
              <a:gd name="T49" fmla="*/ 40 h 57"/>
              <a:gd name="T50" fmla="*/ 16 w 44"/>
              <a:gd name="T51" fmla="*/ 43 h 57"/>
              <a:gd name="T52" fmla="*/ 19 w 44"/>
              <a:gd name="T53" fmla="*/ 46 h 57"/>
              <a:gd name="T54" fmla="*/ 24 w 44"/>
              <a:gd name="T55" fmla="*/ 49 h 57"/>
              <a:gd name="T56" fmla="*/ 27 w 44"/>
              <a:gd name="T57" fmla="*/ 52 h 57"/>
              <a:gd name="T58" fmla="*/ 31 w 44"/>
              <a:gd name="T59" fmla="*/ 54 h 57"/>
              <a:gd name="T60" fmla="*/ 36 w 44"/>
              <a:gd name="T61" fmla="*/ 55 h 57"/>
              <a:gd name="T62" fmla="*/ 40 w 44"/>
              <a:gd name="T63" fmla="*/ 57 h 57"/>
              <a:gd name="T64" fmla="*/ 44 w 44"/>
              <a:gd name="T65" fmla="*/ 5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7"/>
              <a:gd name="T101" fmla="*/ 44 w 44"/>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7">
                <a:moveTo>
                  <a:pt x="44" y="48"/>
                </a:moveTo>
                <a:lnTo>
                  <a:pt x="43" y="48"/>
                </a:lnTo>
                <a:lnTo>
                  <a:pt x="41" y="48"/>
                </a:lnTo>
                <a:lnTo>
                  <a:pt x="40" y="46"/>
                </a:lnTo>
                <a:lnTo>
                  <a:pt x="37" y="46"/>
                </a:lnTo>
                <a:lnTo>
                  <a:pt x="36" y="46"/>
                </a:lnTo>
                <a:lnTo>
                  <a:pt x="34" y="45"/>
                </a:lnTo>
                <a:lnTo>
                  <a:pt x="33" y="45"/>
                </a:lnTo>
                <a:lnTo>
                  <a:pt x="31" y="43"/>
                </a:lnTo>
                <a:lnTo>
                  <a:pt x="30" y="43"/>
                </a:lnTo>
                <a:lnTo>
                  <a:pt x="28" y="42"/>
                </a:lnTo>
                <a:lnTo>
                  <a:pt x="27" y="40"/>
                </a:lnTo>
                <a:lnTo>
                  <a:pt x="25" y="40"/>
                </a:lnTo>
                <a:lnTo>
                  <a:pt x="24" y="39"/>
                </a:lnTo>
                <a:lnTo>
                  <a:pt x="22" y="37"/>
                </a:lnTo>
                <a:lnTo>
                  <a:pt x="21" y="36"/>
                </a:lnTo>
                <a:lnTo>
                  <a:pt x="19" y="34"/>
                </a:lnTo>
                <a:lnTo>
                  <a:pt x="19" y="33"/>
                </a:lnTo>
                <a:lnTo>
                  <a:pt x="18" y="31"/>
                </a:lnTo>
                <a:lnTo>
                  <a:pt x="16" y="28"/>
                </a:lnTo>
                <a:lnTo>
                  <a:pt x="15" y="27"/>
                </a:lnTo>
                <a:lnTo>
                  <a:pt x="15" y="25"/>
                </a:lnTo>
                <a:lnTo>
                  <a:pt x="14" y="24"/>
                </a:lnTo>
                <a:lnTo>
                  <a:pt x="14" y="21"/>
                </a:lnTo>
                <a:lnTo>
                  <a:pt x="12" y="20"/>
                </a:lnTo>
                <a:lnTo>
                  <a:pt x="12" y="17"/>
                </a:lnTo>
                <a:lnTo>
                  <a:pt x="11" y="15"/>
                </a:lnTo>
                <a:lnTo>
                  <a:pt x="11" y="12"/>
                </a:lnTo>
                <a:lnTo>
                  <a:pt x="11" y="11"/>
                </a:lnTo>
                <a:lnTo>
                  <a:pt x="9" y="8"/>
                </a:lnTo>
                <a:lnTo>
                  <a:pt x="9" y="6"/>
                </a:lnTo>
                <a:lnTo>
                  <a:pt x="9" y="3"/>
                </a:lnTo>
                <a:lnTo>
                  <a:pt x="9" y="0"/>
                </a:lnTo>
                <a:lnTo>
                  <a:pt x="0" y="0"/>
                </a:lnTo>
                <a:lnTo>
                  <a:pt x="0" y="3"/>
                </a:lnTo>
                <a:lnTo>
                  <a:pt x="0" y="6"/>
                </a:lnTo>
                <a:lnTo>
                  <a:pt x="0" y="9"/>
                </a:lnTo>
                <a:lnTo>
                  <a:pt x="2" y="12"/>
                </a:lnTo>
                <a:lnTo>
                  <a:pt x="2" y="14"/>
                </a:lnTo>
                <a:lnTo>
                  <a:pt x="2" y="17"/>
                </a:lnTo>
                <a:lnTo>
                  <a:pt x="3" y="20"/>
                </a:lnTo>
                <a:lnTo>
                  <a:pt x="3" y="23"/>
                </a:lnTo>
                <a:lnTo>
                  <a:pt x="5" y="24"/>
                </a:lnTo>
                <a:lnTo>
                  <a:pt x="6" y="27"/>
                </a:lnTo>
                <a:lnTo>
                  <a:pt x="6" y="28"/>
                </a:lnTo>
                <a:lnTo>
                  <a:pt x="8" y="31"/>
                </a:lnTo>
                <a:lnTo>
                  <a:pt x="9" y="33"/>
                </a:lnTo>
                <a:lnTo>
                  <a:pt x="11" y="36"/>
                </a:lnTo>
                <a:lnTo>
                  <a:pt x="12" y="37"/>
                </a:lnTo>
                <a:lnTo>
                  <a:pt x="14" y="40"/>
                </a:lnTo>
                <a:lnTo>
                  <a:pt x="15" y="42"/>
                </a:lnTo>
                <a:lnTo>
                  <a:pt x="16" y="43"/>
                </a:lnTo>
                <a:lnTo>
                  <a:pt x="18" y="45"/>
                </a:lnTo>
                <a:lnTo>
                  <a:pt x="19" y="46"/>
                </a:lnTo>
                <a:lnTo>
                  <a:pt x="21" y="48"/>
                </a:lnTo>
                <a:lnTo>
                  <a:pt x="24" y="49"/>
                </a:lnTo>
                <a:lnTo>
                  <a:pt x="25" y="51"/>
                </a:lnTo>
                <a:lnTo>
                  <a:pt x="27" y="52"/>
                </a:lnTo>
                <a:lnTo>
                  <a:pt x="30" y="52"/>
                </a:lnTo>
                <a:lnTo>
                  <a:pt x="31" y="54"/>
                </a:lnTo>
                <a:lnTo>
                  <a:pt x="33" y="55"/>
                </a:lnTo>
                <a:lnTo>
                  <a:pt x="36" y="55"/>
                </a:lnTo>
                <a:lnTo>
                  <a:pt x="37" y="55"/>
                </a:lnTo>
                <a:lnTo>
                  <a:pt x="40" y="57"/>
                </a:lnTo>
                <a:lnTo>
                  <a:pt x="43" y="57"/>
                </a:lnTo>
                <a:lnTo>
                  <a:pt x="44" y="57"/>
                </a:lnTo>
                <a:lnTo>
                  <a:pt x="44" y="48"/>
                </a:lnTo>
                <a:close/>
              </a:path>
            </a:pathLst>
          </a:custGeom>
          <a:solidFill>
            <a:schemeClr val="tx1"/>
          </a:solidFill>
          <a:ln w="9525">
            <a:solidFill>
              <a:schemeClr val="tx1"/>
            </a:solidFill>
            <a:round/>
            <a:headEnd/>
            <a:tailEnd/>
          </a:ln>
        </p:spPr>
        <p:txBody>
          <a:bodyPr/>
          <a:lstStyle/>
          <a:p>
            <a:endParaRPr lang="en-US"/>
          </a:p>
        </p:txBody>
      </p:sp>
      <p:sp>
        <p:nvSpPr>
          <p:cNvPr id="31905" name="Freeform 161"/>
          <p:cNvSpPr>
            <a:spLocks/>
          </p:cNvSpPr>
          <p:nvPr/>
        </p:nvSpPr>
        <p:spPr bwMode="auto">
          <a:xfrm>
            <a:off x="5189538" y="5097463"/>
            <a:ext cx="273050" cy="14287"/>
          </a:xfrm>
          <a:custGeom>
            <a:avLst/>
            <a:gdLst>
              <a:gd name="T0" fmla="*/ 172 w 172"/>
              <a:gd name="T1" fmla="*/ 4 h 9"/>
              <a:gd name="T2" fmla="*/ 172 w 172"/>
              <a:gd name="T3" fmla="*/ 0 h 9"/>
              <a:gd name="T4" fmla="*/ 0 w 172"/>
              <a:gd name="T5" fmla="*/ 0 h 9"/>
              <a:gd name="T6" fmla="*/ 0 w 172"/>
              <a:gd name="T7" fmla="*/ 9 h 9"/>
              <a:gd name="T8" fmla="*/ 172 w 172"/>
              <a:gd name="T9" fmla="*/ 9 h 9"/>
              <a:gd name="T10" fmla="*/ 172 w 172"/>
              <a:gd name="T11" fmla="*/ 4 h 9"/>
              <a:gd name="T12" fmla="*/ 0 60000 65536"/>
              <a:gd name="T13" fmla="*/ 0 60000 65536"/>
              <a:gd name="T14" fmla="*/ 0 60000 65536"/>
              <a:gd name="T15" fmla="*/ 0 60000 65536"/>
              <a:gd name="T16" fmla="*/ 0 60000 65536"/>
              <a:gd name="T17" fmla="*/ 0 60000 65536"/>
              <a:gd name="T18" fmla="*/ 0 w 172"/>
              <a:gd name="T19" fmla="*/ 0 h 9"/>
              <a:gd name="T20" fmla="*/ 172 w 17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2" h="9">
                <a:moveTo>
                  <a:pt x="172" y="4"/>
                </a:moveTo>
                <a:lnTo>
                  <a:pt x="172" y="0"/>
                </a:lnTo>
                <a:lnTo>
                  <a:pt x="0" y="0"/>
                </a:lnTo>
                <a:lnTo>
                  <a:pt x="0" y="9"/>
                </a:lnTo>
                <a:lnTo>
                  <a:pt x="172" y="9"/>
                </a:lnTo>
                <a:lnTo>
                  <a:pt x="172" y="4"/>
                </a:lnTo>
                <a:close/>
              </a:path>
            </a:pathLst>
          </a:custGeom>
          <a:solidFill>
            <a:schemeClr val="tx1"/>
          </a:solidFill>
          <a:ln w="9525">
            <a:solidFill>
              <a:schemeClr val="tx1"/>
            </a:solidFill>
            <a:round/>
            <a:headEnd/>
            <a:tailEnd/>
          </a:ln>
        </p:spPr>
        <p:txBody>
          <a:bodyPr/>
          <a:lstStyle/>
          <a:p>
            <a:endParaRPr lang="en-US"/>
          </a:p>
        </p:txBody>
      </p:sp>
      <p:sp>
        <p:nvSpPr>
          <p:cNvPr id="31906" name="Rectangle 162"/>
          <p:cNvSpPr>
            <a:spLocks noChangeArrowheads="1"/>
          </p:cNvSpPr>
          <p:nvPr/>
        </p:nvSpPr>
        <p:spPr bwMode="auto">
          <a:xfrm>
            <a:off x="5192713" y="5268913"/>
            <a:ext cx="269875" cy="14287"/>
          </a:xfrm>
          <a:prstGeom prst="rect">
            <a:avLst/>
          </a:prstGeom>
          <a:solidFill>
            <a:schemeClr val="tx1"/>
          </a:solidFill>
          <a:ln w="9525">
            <a:solidFill>
              <a:schemeClr val="tx1"/>
            </a:solidFill>
            <a:miter lim="800000"/>
            <a:headEnd/>
            <a:tailEnd/>
          </a:ln>
        </p:spPr>
        <p:txBody>
          <a:bodyPr/>
          <a:lstStyle/>
          <a:p>
            <a:endParaRPr lang="en-US"/>
          </a:p>
        </p:txBody>
      </p:sp>
      <p:sp>
        <p:nvSpPr>
          <p:cNvPr id="31907" name="Freeform 163"/>
          <p:cNvSpPr>
            <a:spLocks/>
          </p:cNvSpPr>
          <p:nvPr/>
        </p:nvSpPr>
        <p:spPr bwMode="auto">
          <a:xfrm>
            <a:off x="5122863" y="5268913"/>
            <a:ext cx="69850" cy="88900"/>
          </a:xfrm>
          <a:custGeom>
            <a:avLst/>
            <a:gdLst>
              <a:gd name="T0" fmla="*/ 9 w 44"/>
              <a:gd name="T1" fmla="*/ 53 h 56"/>
              <a:gd name="T2" fmla="*/ 9 w 44"/>
              <a:gd name="T3" fmla="*/ 49 h 56"/>
              <a:gd name="T4" fmla="*/ 9 w 44"/>
              <a:gd name="T5" fmla="*/ 44 h 56"/>
              <a:gd name="T6" fmla="*/ 10 w 44"/>
              <a:gd name="T7" fmla="*/ 40 h 56"/>
              <a:gd name="T8" fmla="*/ 12 w 44"/>
              <a:gd name="T9" fmla="*/ 35 h 56"/>
              <a:gd name="T10" fmla="*/ 13 w 44"/>
              <a:gd name="T11" fmla="*/ 31 h 56"/>
              <a:gd name="T12" fmla="*/ 14 w 44"/>
              <a:gd name="T13" fmla="*/ 28 h 56"/>
              <a:gd name="T14" fmla="*/ 17 w 44"/>
              <a:gd name="T15" fmla="*/ 23 h 56"/>
              <a:gd name="T16" fmla="*/ 20 w 44"/>
              <a:gd name="T17" fmla="*/ 20 h 56"/>
              <a:gd name="T18" fmla="*/ 22 w 44"/>
              <a:gd name="T19" fmla="*/ 18 h 56"/>
              <a:gd name="T20" fmla="*/ 25 w 44"/>
              <a:gd name="T21" fmla="*/ 16 h 56"/>
              <a:gd name="T22" fmla="*/ 28 w 44"/>
              <a:gd name="T23" fmla="*/ 13 h 56"/>
              <a:gd name="T24" fmla="*/ 32 w 44"/>
              <a:gd name="T25" fmla="*/ 12 h 56"/>
              <a:gd name="T26" fmla="*/ 35 w 44"/>
              <a:gd name="T27" fmla="*/ 10 h 56"/>
              <a:gd name="T28" fmla="*/ 38 w 44"/>
              <a:gd name="T29" fmla="*/ 10 h 56"/>
              <a:gd name="T30" fmla="*/ 41 w 44"/>
              <a:gd name="T31" fmla="*/ 9 h 56"/>
              <a:gd name="T32" fmla="*/ 44 w 44"/>
              <a:gd name="T33" fmla="*/ 0 h 56"/>
              <a:gd name="T34" fmla="*/ 38 w 44"/>
              <a:gd name="T35" fmla="*/ 0 h 56"/>
              <a:gd name="T36" fmla="*/ 34 w 44"/>
              <a:gd name="T37" fmla="*/ 1 h 56"/>
              <a:gd name="T38" fmla="*/ 29 w 44"/>
              <a:gd name="T39" fmla="*/ 3 h 56"/>
              <a:gd name="T40" fmla="*/ 26 w 44"/>
              <a:gd name="T41" fmla="*/ 4 h 56"/>
              <a:gd name="T42" fmla="*/ 22 w 44"/>
              <a:gd name="T43" fmla="*/ 7 h 56"/>
              <a:gd name="T44" fmla="*/ 19 w 44"/>
              <a:gd name="T45" fmla="*/ 10 h 56"/>
              <a:gd name="T46" fmla="*/ 14 w 44"/>
              <a:gd name="T47" fmla="*/ 13 h 56"/>
              <a:gd name="T48" fmla="*/ 12 w 44"/>
              <a:gd name="T49" fmla="*/ 16 h 56"/>
              <a:gd name="T50" fmla="*/ 9 w 44"/>
              <a:gd name="T51" fmla="*/ 20 h 56"/>
              <a:gd name="T52" fmla="*/ 6 w 44"/>
              <a:gd name="T53" fmla="*/ 25 h 56"/>
              <a:gd name="T54" fmla="*/ 4 w 44"/>
              <a:gd name="T55" fmla="*/ 29 h 56"/>
              <a:gd name="T56" fmla="*/ 3 w 44"/>
              <a:gd name="T57" fmla="*/ 34 h 56"/>
              <a:gd name="T58" fmla="*/ 1 w 44"/>
              <a:gd name="T59" fmla="*/ 40 h 56"/>
              <a:gd name="T60" fmla="*/ 0 w 44"/>
              <a:gd name="T61" fmla="*/ 44 h 56"/>
              <a:gd name="T62" fmla="*/ 0 w 44"/>
              <a:gd name="T63" fmla="*/ 50 h 56"/>
              <a:gd name="T64" fmla="*/ 0 w 44"/>
              <a:gd name="T65" fmla="*/ 5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6"/>
              <a:gd name="T101" fmla="*/ 44 w 4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6">
                <a:moveTo>
                  <a:pt x="9" y="56"/>
                </a:moveTo>
                <a:lnTo>
                  <a:pt x="9" y="53"/>
                </a:lnTo>
                <a:lnTo>
                  <a:pt x="9" y="50"/>
                </a:lnTo>
                <a:lnTo>
                  <a:pt x="9" y="49"/>
                </a:lnTo>
                <a:lnTo>
                  <a:pt x="9" y="46"/>
                </a:lnTo>
                <a:lnTo>
                  <a:pt x="9" y="44"/>
                </a:lnTo>
                <a:lnTo>
                  <a:pt x="10" y="41"/>
                </a:lnTo>
                <a:lnTo>
                  <a:pt x="10" y="40"/>
                </a:lnTo>
                <a:lnTo>
                  <a:pt x="10" y="37"/>
                </a:lnTo>
                <a:lnTo>
                  <a:pt x="12" y="35"/>
                </a:lnTo>
                <a:lnTo>
                  <a:pt x="13" y="32"/>
                </a:lnTo>
                <a:lnTo>
                  <a:pt x="13" y="31"/>
                </a:lnTo>
                <a:lnTo>
                  <a:pt x="14" y="29"/>
                </a:lnTo>
                <a:lnTo>
                  <a:pt x="14" y="28"/>
                </a:lnTo>
                <a:lnTo>
                  <a:pt x="16" y="25"/>
                </a:lnTo>
                <a:lnTo>
                  <a:pt x="17" y="23"/>
                </a:lnTo>
                <a:lnTo>
                  <a:pt x="19" y="22"/>
                </a:lnTo>
                <a:lnTo>
                  <a:pt x="20" y="20"/>
                </a:lnTo>
                <a:lnTo>
                  <a:pt x="22" y="19"/>
                </a:lnTo>
                <a:lnTo>
                  <a:pt x="22" y="18"/>
                </a:lnTo>
                <a:lnTo>
                  <a:pt x="23" y="16"/>
                </a:lnTo>
                <a:lnTo>
                  <a:pt x="25" y="16"/>
                </a:lnTo>
                <a:lnTo>
                  <a:pt x="26" y="15"/>
                </a:lnTo>
                <a:lnTo>
                  <a:pt x="28" y="13"/>
                </a:lnTo>
                <a:lnTo>
                  <a:pt x="29" y="13"/>
                </a:lnTo>
                <a:lnTo>
                  <a:pt x="32" y="12"/>
                </a:lnTo>
                <a:lnTo>
                  <a:pt x="34" y="12"/>
                </a:lnTo>
                <a:lnTo>
                  <a:pt x="35" y="10"/>
                </a:lnTo>
                <a:lnTo>
                  <a:pt x="37" y="10"/>
                </a:lnTo>
                <a:lnTo>
                  <a:pt x="38" y="10"/>
                </a:lnTo>
                <a:lnTo>
                  <a:pt x="39" y="9"/>
                </a:lnTo>
                <a:lnTo>
                  <a:pt x="41" y="9"/>
                </a:lnTo>
                <a:lnTo>
                  <a:pt x="44" y="9"/>
                </a:lnTo>
                <a:lnTo>
                  <a:pt x="44" y="0"/>
                </a:lnTo>
                <a:lnTo>
                  <a:pt x="41" y="0"/>
                </a:lnTo>
                <a:lnTo>
                  <a:pt x="38" y="0"/>
                </a:lnTo>
                <a:lnTo>
                  <a:pt x="37" y="1"/>
                </a:lnTo>
                <a:lnTo>
                  <a:pt x="34" y="1"/>
                </a:lnTo>
                <a:lnTo>
                  <a:pt x="32" y="1"/>
                </a:lnTo>
                <a:lnTo>
                  <a:pt x="29" y="3"/>
                </a:lnTo>
                <a:lnTo>
                  <a:pt x="28" y="4"/>
                </a:lnTo>
                <a:lnTo>
                  <a:pt x="26" y="4"/>
                </a:lnTo>
                <a:lnTo>
                  <a:pt x="23" y="6"/>
                </a:lnTo>
                <a:lnTo>
                  <a:pt x="22" y="7"/>
                </a:lnTo>
                <a:lnTo>
                  <a:pt x="20" y="9"/>
                </a:lnTo>
                <a:lnTo>
                  <a:pt x="19" y="10"/>
                </a:lnTo>
                <a:lnTo>
                  <a:pt x="16" y="12"/>
                </a:lnTo>
                <a:lnTo>
                  <a:pt x="14" y="13"/>
                </a:lnTo>
                <a:lnTo>
                  <a:pt x="13" y="15"/>
                </a:lnTo>
                <a:lnTo>
                  <a:pt x="12" y="16"/>
                </a:lnTo>
                <a:lnTo>
                  <a:pt x="10" y="19"/>
                </a:lnTo>
                <a:lnTo>
                  <a:pt x="9" y="20"/>
                </a:lnTo>
                <a:lnTo>
                  <a:pt x="7" y="23"/>
                </a:lnTo>
                <a:lnTo>
                  <a:pt x="6" y="25"/>
                </a:lnTo>
                <a:lnTo>
                  <a:pt x="6" y="28"/>
                </a:lnTo>
                <a:lnTo>
                  <a:pt x="4" y="29"/>
                </a:lnTo>
                <a:lnTo>
                  <a:pt x="3" y="32"/>
                </a:lnTo>
                <a:lnTo>
                  <a:pt x="3" y="34"/>
                </a:lnTo>
                <a:lnTo>
                  <a:pt x="1" y="37"/>
                </a:lnTo>
                <a:lnTo>
                  <a:pt x="1" y="40"/>
                </a:lnTo>
                <a:lnTo>
                  <a:pt x="0" y="43"/>
                </a:lnTo>
                <a:lnTo>
                  <a:pt x="0" y="44"/>
                </a:lnTo>
                <a:lnTo>
                  <a:pt x="0" y="47"/>
                </a:lnTo>
                <a:lnTo>
                  <a:pt x="0" y="50"/>
                </a:lnTo>
                <a:lnTo>
                  <a:pt x="0" y="53"/>
                </a:lnTo>
                <a:lnTo>
                  <a:pt x="0" y="56"/>
                </a:lnTo>
                <a:lnTo>
                  <a:pt x="9" y="56"/>
                </a:lnTo>
                <a:close/>
              </a:path>
            </a:pathLst>
          </a:custGeom>
          <a:solidFill>
            <a:schemeClr val="tx1"/>
          </a:solidFill>
          <a:ln w="9525">
            <a:solidFill>
              <a:schemeClr val="tx1"/>
            </a:solidFill>
            <a:round/>
            <a:headEnd/>
            <a:tailEnd/>
          </a:ln>
        </p:spPr>
        <p:txBody>
          <a:bodyPr/>
          <a:lstStyle/>
          <a:p>
            <a:endParaRPr lang="en-US"/>
          </a:p>
        </p:txBody>
      </p:sp>
      <p:sp>
        <p:nvSpPr>
          <p:cNvPr id="31908" name="Freeform 164"/>
          <p:cNvSpPr>
            <a:spLocks/>
          </p:cNvSpPr>
          <p:nvPr/>
        </p:nvSpPr>
        <p:spPr bwMode="auto">
          <a:xfrm>
            <a:off x="5122863" y="5357813"/>
            <a:ext cx="36512" cy="74612"/>
          </a:xfrm>
          <a:custGeom>
            <a:avLst/>
            <a:gdLst>
              <a:gd name="T0" fmla="*/ 23 w 23"/>
              <a:gd name="T1" fmla="*/ 40 h 47"/>
              <a:gd name="T2" fmla="*/ 22 w 23"/>
              <a:gd name="T3" fmla="*/ 37 h 47"/>
              <a:gd name="T4" fmla="*/ 19 w 23"/>
              <a:gd name="T5" fmla="*/ 34 h 47"/>
              <a:gd name="T6" fmla="*/ 17 w 23"/>
              <a:gd name="T7" fmla="*/ 31 h 47"/>
              <a:gd name="T8" fmla="*/ 16 w 23"/>
              <a:gd name="T9" fmla="*/ 30 h 47"/>
              <a:gd name="T10" fmla="*/ 14 w 23"/>
              <a:gd name="T11" fmla="*/ 27 h 47"/>
              <a:gd name="T12" fmla="*/ 13 w 23"/>
              <a:gd name="T13" fmla="*/ 25 h 47"/>
              <a:gd name="T14" fmla="*/ 12 w 23"/>
              <a:gd name="T15" fmla="*/ 22 h 47"/>
              <a:gd name="T16" fmla="*/ 12 w 23"/>
              <a:gd name="T17" fmla="*/ 19 h 47"/>
              <a:gd name="T18" fmla="*/ 10 w 23"/>
              <a:gd name="T19" fmla="*/ 16 h 47"/>
              <a:gd name="T20" fmla="*/ 10 w 23"/>
              <a:gd name="T21" fmla="*/ 13 h 47"/>
              <a:gd name="T22" fmla="*/ 9 w 23"/>
              <a:gd name="T23" fmla="*/ 10 h 47"/>
              <a:gd name="T24" fmla="*/ 9 w 23"/>
              <a:gd name="T25" fmla="*/ 7 h 47"/>
              <a:gd name="T26" fmla="*/ 9 w 23"/>
              <a:gd name="T27" fmla="*/ 4 h 47"/>
              <a:gd name="T28" fmla="*/ 9 w 23"/>
              <a:gd name="T29" fmla="*/ 1 h 47"/>
              <a:gd name="T30" fmla="*/ 0 w 23"/>
              <a:gd name="T31" fmla="*/ 0 h 47"/>
              <a:gd name="T32" fmla="*/ 0 w 23"/>
              <a:gd name="T33" fmla="*/ 3 h 47"/>
              <a:gd name="T34" fmla="*/ 0 w 23"/>
              <a:gd name="T35" fmla="*/ 6 h 47"/>
              <a:gd name="T36" fmla="*/ 0 w 23"/>
              <a:gd name="T37" fmla="*/ 9 h 47"/>
              <a:gd name="T38" fmla="*/ 0 w 23"/>
              <a:gd name="T39" fmla="*/ 13 h 47"/>
              <a:gd name="T40" fmla="*/ 1 w 23"/>
              <a:gd name="T41" fmla="*/ 16 h 47"/>
              <a:gd name="T42" fmla="*/ 1 w 23"/>
              <a:gd name="T43" fmla="*/ 19 h 47"/>
              <a:gd name="T44" fmla="*/ 3 w 23"/>
              <a:gd name="T45" fmla="*/ 22 h 47"/>
              <a:gd name="T46" fmla="*/ 4 w 23"/>
              <a:gd name="T47" fmla="*/ 25 h 47"/>
              <a:gd name="T48" fmla="*/ 6 w 23"/>
              <a:gd name="T49" fmla="*/ 28 h 47"/>
              <a:gd name="T50" fmla="*/ 7 w 23"/>
              <a:gd name="T51" fmla="*/ 31 h 47"/>
              <a:gd name="T52" fmla="*/ 9 w 23"/>
              <a:gd name="T53" fmla="*/ 34 h 47"/>
              <a:gd name="T54" fmla="*/ 10 w 23"/>
              <a:gd name="T55" fmla="*/ 37 h 47"/>
              <a:gd name="T56" fmla="*/ 13 w 23"/>
              <a:gd name="T57" fmla="*/ 40 h 47"/>
              <a:gd name="T58" fmla="*/ 14 w 23"/>
              <a:gd name="T59" fmla="*/ 43 h 47"/>
              <a:gd name="T60" fmla="*/ 17 w 23"/>
              <a:gd name="T61" fmla="*/ 44 h 47"/>
              <a:gd name="T62" fmla="*/ 19 w 23"/>
              <a:gd name="T63" fmla="*/ 47 h 47"/>
              <a:gd name="T64" fmla="*/ 19 w 23"/>
              <a:gd name="T65" fmla="*/ 46 h 47"/>
              <a:gd name="T66" fmla="*/ 22 w 23"/>
              <a:gd name="T67" fmla="*/ 38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47"/>
              <a:gd name="T104" fmla="*/ 23 w 23"/>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47">
                <a:moveTo>
                  <a:pt x="22" y="38"/>
                </a:moveTo>
                <a:lnTo>
                  <a:pt x="23" y="40"/>
                </a:lnTo>
                <a:lnTo>
                  <a:pt x="23" y="38"/>
                </a:lnTo>
                <a:lnTo>
                  <a:pt x="22" y="37"/>
                </a:lnTo>
                <a:lnTo>
                  <a:pt x="20" y="36"/>
                </a:lnTo>
                <a:lnTo>
                  <a:pt x="19" y="34"/>
                </a:lnTo>
                <a:lnTo>
                  <a:pt x="17" y="33"/>
                </a:lnTo>
                <a:lnTo>
                  <a:pt x="17" y="31"/>
                </a:lnTo>
                <a:lnTo>
                  <a:pt x="16" y="31"/>
                </a:lnTo>
                <a:lnTo>
                  <a:pt x="16" y="30"/>
                </a:lnTo>
                <a:lnTo>
                  <a:pt x="14" y="28"/>
                </a:lnTo>
                <a:lnTo>
                  <a:pt x="14" y="27"/>
                </a:lnTo>
                <a:lnTo>
                  <a:pt x="14" y="25"/>
                </a:lnTo>
                <a:lnTo>
                  <a:pt x="13" y="25"/>
                </a:lnTo>
                <a:lnTo>
                  <a:pt x="13" y="24"/>
                </a:lnTo>
                <a:lnTo>
                  <a:pt x="12" y="22"/>
                </a:lnTo>
                <a:lnTo>
                  <a:pt x="12" y="21"/>
                </a:lnTo>
                <a:lnTo>
                  <a:pt x="12" y="19"/>
                </a:lnTo>
                <a:lnTo>
                  <a:pt x="10" y="18"/>
                </a:lnTo>
                <a:lnTo>
                  <a:pt x="10" y="16"/>
                </a:lnTo>
                <a:lnTo>
                  <a:pt x="10" y="15"/>
                </a:lnTo>
                <a:lnTo>
                  <a:pt x="10" y="13"/>
                </a:lnTo>
                <a:lnTo>
                  <a:pt x="9" y="12"/>
                </a:lnTo>
                <a:lnTo>
                  <a:pt x="9" y="10"/>
                </a:lnTo>
                <a:lnTo>
                  <a:pt x="9" y="9"/>
                </a:lnTo>
                <a:lnTo>
                  <a:pt x="9" y="7"/>
                </a:lnTo>
                <a:lnTo>
                  <a:pt x="9" y="6"/>
                </a:lnTo>
                <a:lnTo>
                  <a:pt x="9" y="4"/>
                </a:lnTo>
                <a:lnTo>
                  <a:pt x="9" y="3"/>
                </a:lnTo>
                <a:lnTo>
                  <a:pt x="9" y="1"/>
                </a:lnTo>
                <a:lnTo>
                  <a:pt x="9" y="0"/>
                </a:lnTo>
                <a:lnTo>
                  <a:pt x="0" y="0"/>
                </a:lnTo>
                <a:lnTo>
                  <a:pt x="0" y="1"/>
                </a:lnTo>
                <a:lnTo>
                  <a:pt x="0" y="3"/>
                </a:lnTo>
                <a:lnTo>
                  <a:pt x="0" y="4"/>
                </a:lnTo>
                <a:lnTo>
                  <a:pt x="0" y="6"/>
                </a:lnTo>
                <a:lnTo>
                  <a:pt x="0" y="7"/>
                </a:lnTo>
                <a:lnTo>
                  <a:pt x="0" y="9"/>
                </a:lnTo>
                <a:lnTo>
                  <a:pt x="0" y="12"/>
                </a:lnTo>
                <a:lnTo>
                  <a:pt x="0" y="13"/>
                </a:lnTo>
                <a:lnTo>
                  <a:pt x="1" y="15"/>
                </a:lnTo>
                <a:lnTo>
                  <a:pt x="1" y="16"/>
                </a:lnTo>
                <a:lnTo>
                  <a:pt x="1" y="18"/>
                </a:lnTo>
                <a:lnTo>
                  <a:pt x="1" y="19"/>
                </a:lnTo>
                <a:lnTo>
                  <a:pt x="3" y="21"/>
                </a:lnTo>
                <a:lnTo>
                  <a:pt x="3" y="22"/>
                </a:lnTo>
                <a:lnTo>
                  <a:pt x="4" y="24"/>
                </a:lnTo>
                <a:lnTo>
                  <a:pt x="4" y="25"/>
                </a:lnTo>
                <a:lnTo>
                  <a:pt x="4" y="27"/>
                </a:lnTo>
                <a:lnTo>
                  <a:pt x="6" y="28"/>
                </a:lnTo>
                <a:lnTo>
                  <a:pt x="6" y="30"/>
                </a:lnTo>
                <a:lnTo>
                  <a:pt x="7" y="31"/>
                </a:lnTo>
                <a:lnTo>
                  <a:pt x="7" y="33"/>
                </a:lnTo>
                <a:lnTo>
                  <a:pt x="9" y="34"/>
                </a:lnTo>
                <a:lnTo>
                  <a:pt x="9" y="36"/>
                </a:lnTo>
                <a:lnTo>
                  <a:pt x="10" y="37"/>
                </a:lnTo>
                <a:lnTo>
                  <a:pt x="12" y="38"/>
                </a:lnTo>
                <a:lnTo>
                  <a:pt x="13" y="40"/>
                </a:lnTo>
                <a:lnTo>
                  <a:pt x="13" y="41"/>
                </a:lnTo>
                <a:lnTo>
                  <a:pt x="14" y="43"/>
                </a:lnTo>
                <a:lnTo>
                  <a:pt x="16" y="44"/>
                </a:lnTo>
                <a:lnTo>
                  <a:pt x="17" y="44"/>
                </a:lnTo>
                <a:lnTo>
                  <a:pt x="17" y="46"/>
                </a:lnTo>
                <a:lnTo>
                  <a:pt x="19" y="47"/>
                </a:lnTo>
                <a:lnTo>
                  <a:pt x="17" y="46"/>
                </a:lnTo>
                <a:lnTo>
                  <a:pt x="19" y="46"/>
                </a:lnTo>
                <a:lnTo>
                  <a:pt x="19" y="47"/>
                </a:lnTo>
                <a:lnTo>
                  <a:pt x="22" y="38"/>
                </a:lnTo>
                <a:close/>
              </a:path>
            </a:pathLst>
          </a:custGeom>
          <a:solidFill>
            <a:schemeClr val="tx1"/>
          </a:solidFill>
          <a:ln w="9525">
            <a:solidFill>
              <a:schemeClr val="tx1"/>
            </a:solidFill>
            <a:round/>
            <a:headEnd/>
            <a:tailEnd/>
          </a:ln>
        </p:spPr>
        <p:txBody>
          <a:bodyPr/>
          <a:lstStyle/>
          <a:p>
            <a:endParaRPr lang="en-US"/>
          </a:p>
        </p:txBody>
      </p:sp>
      <p:sp>
        <p:nvSpPr>
          <p:cNvPr id="31909" name="Freeform 165"/>
          <p:cNvSpPr>
            <a:spLocks/>
          </p:cNvSpPr>
          <p:nvPr/>
        </p:nvSpPr>
        <p:spPr bwMode="auto">
          <a:xfrm>
            <a:off x="5153025" y="5418138"/>
            <a:ext cx="215900" cy="290512"/>
          </a:xfrm>
          <a:custGeom>
            <a:avLst/>
            <a:gdLst>
              <a:gd name="T0" fmla="*/ 136 w 136"/>
              <a:gd name="T1" fmla="*/ 175 h 183"/>
              <a:gd name="T2" fmla="*/ 136 w 136"/>
              <a:gd name="T3" fmla="*/ 162 h 183"/>
              <a:gd name="T4" fmla="*/ 133 w 136"/>
              <a:gd name="T5" fmla="*/ 147 h 183"/>
              <a:gd name="T6" fmla="*/ 129 w 136"/>
              <a:gd name="T7" fmla="*/ 132 h 183"/>
              <a:gd name="T8" fmla="*/ 125 w 136"/>
              <a:gd name="T9" fmla="*/ 119 h 183"/>
              <a:gd name="T10" fmla="*/ 119 w 136"/>
              <a:gd name="T11" fmla="*/ 106 h 183"/>
              <a:gd name="T12" fmla="*/ 113 w 136"/>
              <a:gd name="T13" fmla="*/ 94 h 183"/>
              <a:gd name="T14" fmla="*/ 104 w 136"/>
              <a:gd name="T15" fmla="*/ 80 h 183"/>
              <a:gd name="T16" fmla="*/ 95 w 136"/>
              <a:gd name="T17" fmla="*/ 69 h 183"/>
              <a:gd name="T18" fmla="*/ 86 w 136"/>
              <a:gd name="T19" fmla="*/ 57 h 183"/>
              <a:gd name="T20" fmla="*/ 76 w 136"/>
              <a:gd name="T21" fmla="*/ 46 h 183"/>
              <a:gd name="T22" fmla="*/ 64 w 136"/>
              <a:gd name="T23" fmla="*/ 36 h 183"/>
              <a:gd name="T24" fmla="*/ 53 w 136"/>
              <a:gd name="T25" fmla="*/ 27 h 183"/>
              <a:gd name="T26" fmla="*/ 40 w 136"/>
              <a:gd name="T27" fmla="*/ 18 h 183"/>
              <a:gd name="T28" fmla="*/ 25 w 136"/>
              <a:gd name="T29" fmla="*/ 11 h 183"/>
              <a:gd name="T30" fmla="*/ 12 w 136"/>
              <a:gd name="T31" fmla="*/ 3 h 183"/>
              <a:gd name="T32" fmla="*/ 0 w 136"/>
              <a:gd name="T33" fmla="*/ 9 h 183"/>
              <a:gd name="T34" fmla="*/ 15 w 136"/>
              <a:gd name="T35" fmla="*/ 15 h 183"/>
              <a:gd name="T36" fmla="*/ 28 w 136"/>
              <a:gd name="T37" fmla="*/ 23 h 183"/>
              <a:gd name="T38" fmla="*/ 41 w 136"/>
              <a:gd name="T39" fmla="*/ 30 h 183"/>
              <a:gd name="T40" fmla="*/ 53 w 136"/>
              <a:gd name="T41" fmla="*/ 39 h 183"/>
              <a:gd name="T42" fmla="*/ 64 w 136"/>
              <a:gd name="T43" fmla="*/ 48 h 183"/>
              <a:gd name="T44" fmla="*/ 75 w 136"/>
              <a:gd name="T45" fmla="*/ 58 h 183"/>
              <a:gd name="T46" fmla="*/ 85 w 136"/>
              <a:gd name="T47" fmla="*/ 69 h 183"/>
              <a:gd name="T48" fmla="*/ 94 w 136"/>
              <a:gd name="T49" fmla="*/ 80 h 183"/>
              <a:gd name="T50" fmla="*/ 101 w 136"/>
              <a:gd name="T51" fmla="*/ 92 h 183"/>
              <a:gd name="T52" fmla="*/ 108 w 136"/>
              <a:gd name="T53" fmla="*/ 104 h 183"/>
              <a:gd name="T54" fmla="*/ 114 w 136"/>
              <a:gd name="T55" fmla="*/ 116 h 183"/>
              <a:gd name="T56" fmla="*/ 119 w 136"/>
              <a:gd name="T57" fmla="*/ 129 h 183"/>
              <a:gd name="T58" fmla="*/ 123 w 136"/>
              <a:gd name="T59" fmla="*/ 143 h 183"/>
              <a:gd name="T60" fmla="*/ 126 w 136"/>
              <a:gd name="T61" fmla="*/ 156 h 183"/>
              <a:gd name="T62" fmla="*/ 128 w 136"/>
              <a:gd name="T63" fmla="*/ 169 h 183"/>
              <a:gd name="T64" fmla="*/ 128 w 136"/>
              <a:gd name="T65" fmla="*/ 183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3"/>
              <a:gd name="T101" fmla="*/ 136 w 136"/>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3">
                <a:moveTo>
                  <a:pt x="136" y="183"/>
                </a:moveTo>
                <a:lnTo>
                  <a:pt x="136" y="175"/>
                </a:lnTo>
                <a:lnTo>
                  <a:pt x="136" y="168"/>
                </a:lnTo>
                <a:lnTo>
                  <a:pt x="136" y="162"/>
                </a:lnTo>
                <a:lnTo>
                  <a:pt x="135" y="154"/>
                </a:lnTo>
                <a:lnTo>
                  <a:pt x="133" y="147"/>
                </a:lnTo>
                <a:lnTo>
                  <a:pt x="132" y="140"/>
                </a:lnTo>
                <a:lnTo>
                  <a:pt x="129" y="132"/>
                </a:lnTo>
                <a:lnTo>
                  <a:pt x="128" y="126"/>
                </a:lnTo>
                <a:lnTo>
                  <a:pt x="125" y="119"/>
                </a:lnTo>
                <a:lnTo>
                  <a:pt x="122" y="113"/>
                </a:lnTo>
                <a:lnTo>
                  <a:pt x="119" y="106"/>
                </a:lnTo>
                <a:lnTo>
                  <a:pt x="116" y="100"/>
                </a:lnTo>
                <a:lnTo>
                  <a:pt x="113" y="94"/>
                </a:lnTo>
                <a:lnTo>
                  <a:pt x="108" y="86"/>
                </a:lnTo>
                <a:lnTo>
                  <a:pt x="104" y="80"/>
                </a:lnTo>
                <a:lnTo>
                  <a:pt x="100" y="75"/>
                </a:lnTo>
                <a:lnTo>
                  <a:pt x="95" y="69"/>
                </a:lnTo>
                <a:lnTo>
                  <a:pt x="91" y="63"/>
                </a:lnTo>
                <a:lnTo>
                  <a:pt x="86" y="57"/>
                </a:lnTo>
                <a:lnTo>
                  <a:pt x="81" y="52"/>
                </a:lnTo>
                <a:lnTo>
                  <a:pt x="76" y="46"/>
                </a:lnTo>
                <a:lnTo>
                  <a:pt x="70" y="42"/>
                </a:lnTo>
                <a:lnTo>
                  <a:pt x="64" y="36"/>
                </a:lnTo>
                <a:lnTo>
                  <a:pt x="59" y="32"/>
                </a:lnTo>
                <a:lnTo>
                  <a:pt x="53" y="27"/>
                </a:lnTo>
                <a:lnTo>
                  <a:pt x="45" y="23"/>
                </a:lnTo>
                <a:lnTo>
                  <a:pt x="40" y="18"/>
                </a:lnTo>
                <a:lnTo>
                  <a:pt x="32" y="14"/>
                </a:lnTo>
                <a:lnTo>
                  <a:pt x="25" y="11"/>
                </a:lnTo>
                <a:lnTo>
                  <a:pt x="18" y="6"/>
                </a:lnTo>
                <a:lnTo>
                  <a:pt x="12" y="3"/>
                </a:lnTo>
                <a:lnTo>
                  <a:pt x="3" y="0"/>
                </a:lnTo>
                <a:lnTo>
                  <a:pt x="0" y="9"/>
                </a:lnTo>
                <a:lnTo>
                  <a:pt x="7" y="12"/>
                </a:lnTo>
                <a:lnTo>
                  <a:pt x="15" y="15"/>
                </a:lnTo>
                <a:lnTo>
                  <a:pt x="22" y="18"/>
                </a:lnTo>
                <a:lnTo>
                  <a:pt x="28" y="23"/>
                </a:lnTo>
                <a:lnTo>
                  <a:pt x="35" y="26"/>
                </a:lnTo>
                <a:lnTo>
                  <a:pt x="41" y="30"/>
                </a:lnTo>
                <a:lnTo>
                  <a:pt x="47" y="35"/>
                </a:lnTo>
                <a:lnTo>
                  <a:pt x="53" y="39"/>
                </a:lnTo>
                <a:lnTo>
                  <a:pt x="59" y="43"/>
                </a:lnTo>
                <a:lnTo>
                  <a:pt x="64" y="48"/>
                </a:lnTo>
                <a:lnTo>
                  <a:pt x="70" y="52"/>
                </a:lnTo>
                <a:lnTo>
                  <a:pt x="75" y="58"/>
                </a:lnTo>
                <a:lnTo>
                  <a:pt x="79" y="63"/>
                </a:lnTo>
                <a:lnTo>
                  <a:pt x="85" y="69"/>
                </a:lnTo>
                <a:lnTo>
                  <a:pt x="89" y="75"/>
                </a:lnTo>
                <a:lnTo>
                  <a:pt x="94" y="80"/>
                </a:lnTo>
                <a:lnTo>
                  <a:pt x="97" y="86"/>
                </a:lnTo>
                <a:lnTo>
                  <a:pt x="101" y="92"/>
                </a:lnTo>
                <a:lnTo>
                  <a:pt x="106" y="98"/>
                </a:lnTo>
                <a:lnTo>
                  <a:pt x="108" y="104"/>
                </a:lnTo>
                <a:lnTo>
                  <a:pt x="111" y="110"/>
                </a:lnTo>
                <a:lnTo>
                  <a:pt x="114" y="116"/>
                </a:lnTo>
                <a:lnTo>
                  <a:pt x="117" y="122"/>
                </a:lnTo>
                <a:lnTo>
                  <a:pt x="119" y="129"/>
                </a:lnTo>
                <a:lnTo>
                  <a:pt x="122" y="135"/>
                </a:lnTo>
                <a:lnTo>
                  <a:pt x="123" y="143"/>
                </a:lnTo>
                <a:lnTo>
                  <a:pt x="125" y="149"/>
                </a:lnTo>
                <a:lnTo>
                  <a:pt x="126" y="156"/>
                </a:lnTo>
                <a:lnTo>
                  <a:pt x="128" y="162"/>
                </a:lnTo>
                <a:lnTo>
                  <a:pt x="128" y="169"/>
                </a:lnTo>
                <a:lnTo>
                  <a:pt x="128" y="175"/>
                </a:lnTo>
                <a:lnTo>
                  <a:pt x="128" y="183"/>
                </a:lnTo>
                <a:lnTo>
                  <a:pt x="136" y="183"/>
                </a:lnTo>
                <a:close/>
              </a:path>
            </a:pathLst>
          </a:custGeom>
          <a:solidFill>
            <a:schemeClr val="tx1"/>
          </a:solidFill>
          <a:ln w="9525">
            <a:solidFill>
              <a:schemeClr val="tx1"/>
            </a:solidFill>
            <a:round/>
            <a:headEnd/>
            <a:tailEnd/>
          </a:ln>
        </p:spPr>
        <p:txBody>
          <a:bodyPr/>
          <a:lstStyle/>
          <a:p>
            <a:endParaRPr lang="en-US"/>
          </a:p>
        </p:txBody>
      </p:sp>
      <p:sp>
        <p:nvSpPr>
          <p:cNvPr id="31910" name="Freeform 166"/>
          <p:cNvSpPr>
            <a:spLocks/>
          </p:cNvSpPr>
          <p:nvPr/>
        </p:nvSpPr>
        <p:spPr bwMode="auto">
          <a:xfrm>
            <a:off x="5005388" y="5708650"/>
            <a:ext cx="363537" cy="315913"/>
          </a:xfrm>
          <a:custGeom>
            <a:avLst/>
            <a:gdLst>
              <a:gd name="T0" fmla="*/ 12 w 229"/>
              <a:gd name="T1" fmla="*/ 199 h 199"/>
              <a:gd name="T2" fmla="*/ 36 w 229"/>
              <a:gd name="T3" fmla="*/ 196 h 199"/>
              <a:gd name="T4" fmla="*/ 58 w 229"/>
              <a:gd name="T5" fmla="*/ 194 h 199"/>
              <a:gd name="T6" fmla="*/ 80 w 229"/>
              <a:gd name="T7" fmla="*/ 188 h 199"/>
              <a:gd name="T8" fmla="*/ 100 w 229"/>
              <a:gd name="T9" fmla="*/ 180 h 199"/>
              <a:gd name="T10" fmla="*/ 119 w 229"/>
              <a:gd name="T11" fmla="*/ 171 h 199"/>
              <a:gd name="T12" fmla="*/ 137 w 229"/>
              <a:gd name="T13" fmla="*/ 159 h 199"/>
              <a:gd name="T14" fmla="*/ 155 w 229"/>
              <a:gd name="T15" fmla="*/ 148 h 199"/>
              <a:gd name="T16" fmla="*/ 171 w 229"/>
              <a:gd name="T17" fmla="*/ 134 h 199"/>
              <a:gd name="T18" fmla="*/ 184 w 229"/>
              <a:gd name="T19" fmla="*/ 119 h 199"/>
              <a:gd name="T20" fmla="*/ 197 w 229"/>
              <a:gd name="T21" fmla="*/ 103 h 199"/>
              <a:gd name="T22" fmla="*/ 207 w 229"/>
              <a:gd name="T23" fmla="*/ 87 h 199"/>
              <a:gd name="T24" fmla="*/ 216 w 229"/>
              <a:gd name="T25" fmla="*/ 69 h 199"/>
              <a:gd name="T26" fmla="*/ 223 w 229"/>
              <a:gd name="T27" fmla="*/ 50 h 199"/>
              <a:gd name="T28" fmla="*/ 228 w 229"/>
              <a:gd name="T29" fmla="*/ 31 h 199"/>
              <a:gd name="T30" fmla="*/ 229 w 229"/>
              <a:gd name="T31" fmla="*/ 10 h 199"/>
              <a:gd name="T32" fmla="*/ 221 w 229"/>
              <a:gd name="T33" fmla="*/ 0 h 199"/>
              <a:gd name="T34" fmla="*/ 221 w 229"/>
              <a:gd name="T35" fmla="*/ 19 h 199"/>
              <a:gd name="T36" fmla="*/ 216 w 229"/>
              <a:gd name="T37" fmla="*/ 38 h 199"/>
              <a:gd name="T38" fmla="*/ 212 w 229"/>
              <a:gd name="T39" fmla="*/ 56 h 199"/>
              <a:gd name="T40" fmla="*/ 204 w 229"/>
              <a:gd name="T41" fmla="*/ 74 h 199"/>
              <a:gd name="T42" fmla="*/ 194 w 229"/>
              <a:gd name="T43" fmla="*/ 90 h 199"/>
              <a:gd name="T44" fmla="*/ 184 w 229"/>
              <a:gd name="T45" fmla="*/ 106 h 199"/>
              <a:gd name="T46" fmla="*/ 171 w 229"/>
              <a:gd name="T47" fmla="*/ 121 h 199"/>
              <a:gd name="T48" fmla="*/ 157 w 229"/>
              <a:gd name="T49" fmla="*/ 134 h 199"/>
              <a:gd name="T50" fmla="*/ 141 w 229"/>
              <a:gd name="T51" fmla="*/ 146 h 199"/>
              <a:gd name="T52" fmla="*/ 124 w 229"/>
              <a:gd name="T53" fmla="*/ 158 h 199"/>
              <a:gd name="T54" fmla="*/ 106 w 229"/>
              <a:gd name="T55" fmla="*/ 167 h 199"/>
              <a:gd name="T56" fmla="*/ 87 w 229"/>
              <a:gd name="T57" fmla="*/ 176 h 199"/>
              <a:gd name="T58" fmla="*/ 66 w 229"/>
              <a:gd name="T59" fmla="*/ 182 h 199"/>
              <a:gd name="T60" fmla="*/ 46 w 229"/>
              <a:gd name="T61" fmla="*/ 186 h 199"/>
              <a:gd name="T62" fmla="*/ 24 w 229"/>
              <a:gd name="T63" fmla="*/ 189 h 199"/>
              <a:gd name="T64" fmla="*/ 0 w 229"/>
              <a:gd name="T65" fmla="*/ 191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199"/>
              <a:gd name="T101" fmla="*/ 229 w 229"/>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199">
                <a:moveTo>
                  <a:pt x="0" y="199"/>
                </a:moveTo>
                <a:lnTo>
                  <a:pt x="12" y="199"/>
                </a:lnTo>
                <a:lnTo>
                  <a:pt x="24" y="198"/>
                </a:lnTo>
                <a:lnTo>
                  <a:pt x="36" y="196"/>
                </a:lnTo>
                <a:lnTo>
                  <a:pt x="47" y="195"/>
                </a:lnTo>
                <a:lnTo>
                  <a:pt x="58" y="194"/>
                </a:lnTo>
                <a:lnTo>
                  <a:pt x="69" y="191"/>
                </a:lnTo>
                <a:lnTo>
                  <a:pt x="80" y="188"/>
                </a:lnTo>
                <a:lnTo>
                  <a:pt x="90" y="183"/>
                </a:lnTo>
                <a:lnTo>
                  <a:pt x="100" y="180"/>
                </a:lnTo>
                <a:lnTo>
                  <a:pt x="109" y="176"/>
                </a:lnTo>
                <a:lnTo>
                  <a:pt x="119" y="171"/>
                </a:lnTo>
                <a:lnTo>
                  <a:pt x="128" y="165"/>
                </a:lnTo>
                <a:lnTo>
                  <a:pt x="137" y="159"/>
                </a:lnTo>
                <a:lnTo>
                  <a:pt x="146" y="154"/>
                </a:lnTo>
                <a:lnTo>
                  <a:pt x="155" y="148"/>
                </a:lnTo>
                <a:lnTo>
                  <a:pt x="162" y="142"/>
                </a:lnTo>
                <a:lnTo>
                  <a:pt x="171" y="134"/>
                </a:lnTo>
                <a:lnTo>
                  <a:pt x="178" y="127"/>
                </a:lnTo>
                <a:lnTo>
                  <a:pt x="184" y="119"/>
                </a:lnTo>
                <a:lnTo>
                  <a:pt x="191" y="112"/>
                </a:lnTo>
                <a:lnTo>
                  <a:pt x="197" y="103"/>
                </a:lnTo>
                <a:lnTo>
                  <a:pt x="201" y="94"/>
                </a:lnTo>
                <a:lnTo>
                  <a:pt x="207" y="87"/>
                </a:lnTo>
                <a:lnTo>
                  <a:pt x="212" y="78"/>
                </a:lnTo>
                <a:lnTo>
                  <a:pt x="216" y="69"/>
                </a:lnTo>
                <a:lnTo>
                  <a:pt x="219" y="59"/>
                </a:lnTo>
                <a:lnTo>
                  <a:pt x="223" y="50"/>
                </a:lnTo>
                <a:lnTo>
                  <a:pt x="225" y="40"/>
                </a:lnTo>
                <a:lnTo>
                  <a:pt x="228" y="31"/>
                </a:lnTo>
                <a:lnTo>
                  <a:pt x="229" y="20"/>
                </a:lnTo>
                <a:lnTo>
                  <a:pt x="229" y="10"/>
                </a:lnTo>
                <a:lnTo>
                  <a:pt x="229" y="0"/>
                </a:lnTo>
                <a:lnTo>
                  <a:pt x="221" y="0"/>
                </a:lnTo>
                <a:lnTo>
                  <a:pt x="221" y="10"/>
                </a:lnTo>
                <a:lnTo>
                  <a:pt x="221" y="19"/>
                </a:lnTo>
                <a:lnTo>
                  <a:pt x="219" y="29"/>
                </a:lnTo>
                <a:lnTo>
                  <a:pt x="216" y="38"/>
                </a:lnTo>
                <a:lnTo>
                  <a:pt x="215" y="47"/>
                </a:lnTo>
                <a:lnTo>
                  <a:pt x="212" y="56"/>
                </a:lnTo>
                <a:lnTo>
                  <a:pt x="207" y="65"/>
                </a:lnTo>
                <a:lnTo>
                  <a:pt x="204" y="74"/>
                </a:lnTo>
                <a:lnTo>
                  <a:pt x="200" y="82"/>
                </a:lnTo>
                <a:lnTo>
                  <a:pt x="194" y="90"/>
                </a:lnTo>
                <a:lnTo>
                  <a:pt x="190" y="99"/>
                </a:lnTo>
                <a:lnTo>
                  <a:pt x="184" y="106"/>
                </a:lnTo>
                <a:lnTo>
                  <a:pt x="178" y="114"/>
                </a:lnTo>
                <a:lnTo>
                  <a:pt x="171" y="121"/>
                </a:lnTo>
                <a:lnTo>
                  <a:pt x="165" y="128"/>
                </a:lnTo>
                <a:lnTo>
                  <a:pt x="157" y="134"/>
                </a:lnTo>
                <a:lnTo>
                  <a:pt x="149" y="140"/>
                </a:lnTo>
                <a:lnTo>
                  <a:pt x="141" y="146"/>
                </a:lnTo>
                <a:lnTo>
                  <a:pt x="133" y="152"/>
                </a:lnTo>
                <a:lnTo>
                  <a:pt x="124" y="158"/>
                </a:lnTo>
                <a:lnTo>
                  <a:pt x="115" y="162"/>
                </a:lnTo>
                <a:lnTo>
                  <a:pt x="106" y="167"/>
                </a:lnTo>
                <a:lnTo>
                  <a:pt x="96" y="171"/>
                </a:lnTo>
                <a:lnTo>
                  <a:pt x="87" y="176"/>
                </a:lnTo>
                <a:lnTo>
                  <a:pt x="77" y="179"/>
                </a:lnTo>
                <a:lnTo>
                  <a:pt x="66" y="182"/>
                </a:lnTo>
                <a:lnTo>
                  <a:pt x="56" y="185"/>
                </a:lnTo>
                <a:lnTo>
                  <a:pt x="46" y="186"/>
                </a:lnTo>
                <a:lnTo>
                  <a:pt x="34" y="189"/>
                </a:lnTo>
                <a:lnTo>
                  <a:pt x="24" y="189"/>
                </a:lnTo>
                <a:lnTo>
                  <a:pt x="12" y="191"/>
                </a:lnTo>
                <a:lnTo>
                  <a:pt x="0" y="191"/>
                </a:lnTo>
                <a:lnTo>
                  <a:pt x="0" y="199"/>
                </a:lnTo>
                <a:close/>
              </a:path>
            </a:pathLst>
          </a:custGeom>
          <a:solidFill>
            <a:schemeClr val="tx1"/>
          </a:solidFill>
          <a:ln w="9525">
            <a:solidFill>
              <a:schemeClr val="tx1"/>
            </a:solidFill>
            <a:round/>
            <a:headEnd/>
            <a:tailEnd/>
          </a:ln>
        </p:spPr>
        <p:txBody>
          <a:bodyPr/>
          <a:lstStyle/>
          <a:p>
            <a:endParaRPr lang="en-US"/>
          </a:p>
        </p:txBody>
      </p:sp>
      <p:sp>
        <p:nvSpPr>
          <p:cNvPr id="31911" name="Freeform 167"/>
          <p:cNvSpPr>
            <a:spLocks/>
          </p:cNvSpPr>
          <p:nvPr/>
        </p:nvSpPr>
        <p:spPr bwMode="auto">
          <a:xfrm>
            <a:off x="4643438" y="5708650"/>
            <a:ext cx="361950" cy="315913"/>
          </a:xfrm>
          <a:custGeom>
            <a:avLst/>
            <a:gdLst>
              <a:gd name="T0" fmla="*/ 0 w 228"/>
              <a:gd name="T1" fmla="*/ 10 h 199"/>
              <a:gd name="T2" fmla="*/ 3 w 228"/>
              <a:gd name="T3" fmla="*/ 31 h 199"/>
              <a:gd name="T4" fmla="*/ 7 w 228"/>
              <a:gd name="T5" fmla="*/ 50 h 199"/>
              <a:gd name="T6" fmla="*/ 14 w 228"/>
              <a:gd name="T7" fmla="*/ 69 h 199"/>
              <a:gd name="T8" fmla="*/ 23 w 228"/>
              <a:gd name="T9" fmla="*/ 87 h 199"/>
              <a:gd name="T10" fmla="*/ 33 w 228"/>
              <a:gd name="T11" fmla="*/ 103 h 199"/>
              <a:gd name="T12" fmla="*/ 45 w 228"/>
              <a:gd name="T13" fmla="*/ 119 h 199"/>
              <a:gd name="T14" fmla="*/ 60 w 228"/>
              <a:gd name="T15" fmla="*/ 134 h 199"/>
              <a:gd name="T16" fmla="*/ 74 w 228"/>
              <a:gd name="T17" fmla="*/ 148 h 199"/>
              <a:gd name="T18" fmla="*/ 92 w 228"/>
              <a:gd name="T19" fmla="*/ 159 h 199"/>
              <a:gd name="T20" fmla="*/ 111 w 228"/>
              <a:gd name="T21" fmla="*/ 171 h 199"/>
              <a:gd name="T22" fmla="*/ 130 w 228"/>
              <a:gd name="T23" fmla="*/ 180 h 199"/>
              <a:gd name="T24" fmla="*/ 151 w 228"/>
              <a:gd name="T25" fmla="*/ 188 h 199"/>
              <a:gd name="T26" fmla="*/ 171 w 228"/>
              <a:gd name="T27" fmla="*/ 194 h 199"/>
              <a:gd name="T28" fmla="*/ 195 w 228"/>
              <a:gd name="T29" fmla="*/ 196 h 199"/>
              <a:gd name="T30" fmla="*/ 217 w 228"/>
              <a:gd name="T31" fmla="*/ 199 h 199"/>
              <a:gd name="T32" fmla="*/ 228 w 228"/>
              <a:gd name="T33" fmla="*/ 191 h 199"/>
              <a:gd name="T34" fmla="*/ 206 w 228"/>
              <a:gd name="T35" fmla="*/ 189 h 199"/>
              <a:gd name="T36" fmla="*/ 184 w 228"/>
              <a:gd name="T37" fmla="*/ 186 h 199"/>
              <a:gd name="T38" fmla="*/ 164 w 228"/>
              <a:gd name="T39" fmla="*/ 182 h 199"/>
              <a:gd name="T40" fmla="*/ 143 w 228"/>
              <a:gd name="T41" fmla="*/ 176 h 199"/>
              <a:gd name="T42" fmla="*/ 124 w 228"/>
              <a:gd name="T43" fmla="*/ 167 h 199"/>
              <a:gd name="T44" fmla="*/ 105 w 228"/>
              <a:gd name="T45" fmla="*/ 158 h 199"/>
              <a:gd name="T46" fmla="*/ 89 w 228"/>
              <a:gd name="T47" fmla="*/ 146 h 199"/>
              <a:gd name="T48" fmla="*/ 73 w 228"/>
              <a:gd name="T49" fmla="*/ 134 h 199"/>
              <a:gd name="T50" fmla="*/ 58 w 228"/>
              <a:gd name="T51" fmla="*/ 121 h 199"/>
              <a:gd name="T52" fmla="*/ 47 w 228"/>
              <a:gd name="T53" fmla="*/ 106 h 199"/>
              <a:gd name="T54" fmla="*/ 35 w 228"/>
              <a:gd name="T55" fmla="*/ 90 h 199"/>
              <a:gd name="T56" fmla="*/ 26 w 228"/>
              <a:gd name="T57" fmla="*/ 74 h 199"/>
              <a:gd name="T58" fmla="*/ 19 w 228"/>
              <a:gd name="T59" fmla="*/ 56 h 199"/>
              <a:gd name="T60" fmla="*/ 13 w 228"/>
              <a:gd name="T61" fmla="*/ 38 h 199"/>
              <a:gd name="T62" fmla="*/ 10 w 228"/>
              <a:gd name="T63" fmla="*/ 19 h 199"/>
              <a:gd name="T64" fmla="*/ 8 w 228"/>
              <a:gd name="T65" fmla="*/ 0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199"/>
              <a:gd name="T101" fmla="*/ 228 w 228"/>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199">
                <a:moveTo>
                  <a:pt x="0" y="0"/>
                </a:moveTo>
                <a:lnTo>
                  <a:pt x="0" y="10"/>
                </a:lnTo>
                <a:lnTo>
                  <a:pt x="1" y="20"/>
                </a:lnTo>
                <a:lnTo>
                  <a:pt x="3" y="31"/>
                </a:lnTo>
                <a:lnTo>
                  <a:pt x="4" y="40"/>
                </a:lnTo>
                <a:lnTo>
                  <a:pt x="7" y="50"/>
                </a:lnTo>
                <a:lnTo>
                  <a:pt x="10" y="59"/>
                </a:lnTo>
                <a:lnTo>
                  <a:pt x="14" y="69"/>
                </a:lnTo>
                <a:lnTo>
                  <a:pt x="17" y="78"/>
                </a:lnTo>
                <a:lnTo>
                  <a:pt x="23" y="87"/>
                </a:lnTo>
                <a:lnTo>
                  <a:pt x="27" y="94"/>
                </a:lnTo>
                <a:lnTo>
                  <a:pt x="33" y="103"/>
                </a:lnTo>
                <a:lnTo>
                  <a:pt x="39" y="112"/>
                </a:lnTo>
                <a:lnTo>
                  <a:pt x="45" y="119"/>
                </a:lnTo>
                <a:lnTo>
                  <a:pt x="52" y="127"/>
                </a:lnTo>
                <a:lnTo>
                  <a:pt x="60" y="134"/>
                </a:lnTo>
                <a:lnTo>
                  <a:pt x="67" y="142"/>
                </a:lnTo>
                <a:lnTo>
                  <a:pt x="74" y="148"/>
                </a:lnTo>
                <a:lnTo>
                  <a:pt x="83" y="154"/>
                </a:lnTo>
                <a:lnTo>
                  <a:pt x="92" y="159"/>
                </a:lnTo>
                <a:lnTo>
                  <a:pt x="101" y="165"/>
                </a:lnTo>
                <a:lnTo>
                  <a:pt x="111" y="171"/>
                </a:lnTo>
                <a:lnTo>
                  <a:pt x="120" y="176"/>
                </a:lnTo>
                <a:lnTo>
                  <a:pt x="130" y="180"/>
                </a:lnTo>
                <a:lnTo>
                  <a:pt x="140" y="183"/>
                </a:lnTo>
                <a:lnTo>
                  <a:pt x="151" y="188"/>
                </a:lnTo>
                <a:lnTo>
                  <a:pt x="161" y="191"/>
                </a:lnTo>
                <a:lnTo>
                  <a:pt x="171" y="194"/>
                </a:lnTo>
                <a:lnTo>
                  <a:pt x="183" y="195"/>
                </a:lnTo>
                <a:lnTo>
                  <a:pt x="195" y="196"/>
                </a:lnTo>
                <a:lnTo>
                  <a:pt x="205" y="198"/>
                </a:lnTo>
                <a:lnTo>
                  <a:pt x="217" y="199"/>
                </a:lnTo>
                <a:lnTo>
                  <a:pt x="228" y="199"/>
                </a:lnTo>
                <a:lnTo>
                  <a:pt x="228" y="191"/>
                </a:lnTo>
                <a:lnTo>
                  <a:pt x="218" y="191"/>
                </a:lnTo>
                <a:lnTo>
                  <a:pt x="206" y="189"/>
                </a:lnTo>
                <a:lnTo>
                  <a:pt x="195" y="189"/>
                </a:lnTo>
                <a:lnTo>
                  <a:pt x="184" y="186"/>
                </a:lnTo>
                <a:lnTo>
                  <a:pt x="174" y="185"/>
                </a:lnTo>
                <a:lnTo>
                  <a:pt x="164" y="182"/>
                </a:lnTo>
                <a:lnTo>
                  <a:pt x="154" y="179"/>
                </a:lnTo>
                <a:lnTo>
                  <a:pt x="143" y="176"/>
                </a:lnTo>
                <a:lnTo>
                  <a:pt x="133" y="171"/>
                </a:lnTo>
                <a:lnTo>
                  <a:pt x="124" y="167"/>
                </a:lnTo>
                <a:lnTo>
                  <a:pt x="114" y="162"/>
                </a:lnTo>
                <a:lnTo>
                  <a:pt x="105" y="158"/>
                </a:lnTo>
                <a:lnTo>
                  <a:pt x="96" y="152"/>
                </a:lnTo>
                <a:lnTo>
                  <a:pt x="89" y="146"/>
                </a:lnTo>
                <a:lnTo>
                  <a:pt x="80" y="140"/>
                </a:lnTo>
                <a:lnTo>
                  <a:pt x="73" y="134"/>
                </a:lnTo>
                <a:lnTo>
                  <a:pt x="66" y="128"/>
                </a:lnTo>
                <a:lnTo>
                  <a:pt x="58" y="121"/>
                </a:lnTo>
                <a:lnTo>
                  <a:pt x="52" y="114"/>
                </a:lnTo>
                <a:lnTo>
                  <a:pt x="47" y="106"/>
                </a:lnTo>
                <a:lnTo>
                  <a:pt x="41" y="99"/>
                </a:lnTo>
                <a:lnTo>
                  <a:pt x="35" y="90"/>
                </a:lnTo>
                <a:lnTo>
                  <a:pt x="30" y="82"/>
                </a:lnTo>
                <a:lnTo>
                  <a:pt x="26" y="74"/>
                </a:lnTo>
                <a:lnTo>
                  <a:pt x="22" y="65"/>
                </a:lnTo>
                <a:lnTo>
                  <a:pt x="19" y="56"/>
                </a:lnTo>
                <a:lnTo>
                  <a:pt x="16" y="47"/>
                </a:lnTo>
                <a:lnTo>
                  <a:pt x="13" y="38"/>
                </a:lnTo>
                <a:lnTo>
                  <a:pt x="11" y="29"/>
                </a:lnTo>
                <a:lnTo>
                  <a:pt x="10" y="19"/>
                </a:lnTo>
                <a:lnTo>
                  <a:pt x="8" y="10"/>
                </a:lnTo>
                <a:lnTo>
                  <a:pt x="8" y="0"/>
                </a:lnTo>
                <a:lnTo>
                  <a:pt x="0" y="0"/>
                </a:lnTo>
                <a:close/>
              </a:path>
            </a:pathLst>
          </a:custGeom>
          <a:solidFill>
            <a:schemeClr val="tx1"/>
          </a:solidFill>
          <a:ln w="9525">
            <a:solidFill>
              <a:schemeClr val="tx1"/>
            </a:solidFill>
            <a:round/>
            <a:headEnd/>
            <a:tailEnd/>
          </a:ln>
        </p:spPr>
        <p:txBody>
          <a:bodyPr/>
          <a:lstStyle/>
          <a:p>
            <a:endParaRPr lang="en-US"/>
          </a:p>
        </p:txBody>
      </p:sp>
      <p:sp>
        <p:nvSpPr>
          <p:cNvPr id="31912" name="Freeform 168"/>
          <p:cNvSpPr>
            <a:spLocks/>
          </p:cNvSpPr>
          <p:nvPr/>
        </p:nvSpPr>
        <p:spPr bwMode="auto">
          <a:xfrm>
            <a:off x="4643438" y="5418138"/>
            <a:ext cx="215900" cy="290512"/>
          </a:xfrm>
          <a:custGeom>
            <a:avLst/>
            <a:gdLst>
              <a:gd name="T0" fmla="*/ 126 w 136"/>
              <a:gd name="T1" fmla="*/ 3 h 183"/>
              <a:gd name="T2" fmla="*/ 111 w 136"/>
              <a:gd name="T3" fmla="*/ 12 h 183"/>
              <a:gd name="T4" fmla="*/ 98 w 136"/>
              <a:gd name="T5" fmla="*/ 20 h 183"/>
              <a:gd name="T6" fmla="*/ 85 w 136"/>
              <a:gd name="T7" fmla="*/ 29 h 183"/>
              <a:gd name="T8" fmla="*/ 73 w 136"/>
              <a:gd name="T9" fmla="*/ 39 h 183"/>
              <a:gd name="T10" fmla="*/ 61 w 136"/>
              <a:gd name="T11" fmla="*/ 48 h 183"/>
              <a:gd name="T12" fmla="*/ 51 w 136"/>
              <a:gd name="T13" fmla="*/ 60 h 183"/>
              <a:gd name="T14" fmla="*/ 41 w 136"/>
              <a:gd name="T15" fmla="*/ 70 h 183"/>
              <a:gd name="T16" fmla="*/ 32 w 136"/>
              <a:gd name="T17" fmla="*/ 82 h 183"/>
              <a:gd name="T18" fmla="*/ 25 w 136"/>
              <a:gd name="T19" fmla="*/ 94 h 183"/>
              <a:gd name="T20" fmla="*/ 17 w 136"/>
              <a:gd name="T21" fmla="*/ 107 h 183"/>
              <a:gd name="T22" fmla="*/ 11 w 136"/>
              <a:gd name="T23" fmla="*/ 120 h 183"/>
              <a:gd name="T24" fmla="*/ 7 w 136"/>
              <a:gd name="T25" fmla="*/ 134 h 183"/>
              <a:gd name="T26" fmla="*/ 4 w 136"/>
              <a:gd name="T27" fmla="*/ 147 h 183"/>
              <a:gd name="T28" fmla="*/ 1 w 136"/>
              <a:gd name="T29" fmla="*/ 160 h 183"/>
              <a:gd name="T30" fmla="*/ 0 w 136"/>
              <a:gd name="T31" fmla="*/ 175 h 183"/>
              <a:gd name="T32" fmla="*/ 8 w 136"/>
              <a:gd name="T33" fmla="*/ 183 h 183"/>
              <a:gd name="T34" fmla="*/ 8 w 136"/>
              <a:gd name="T35" fmla="*/ 169 h 183"/>
              <a:gd name="T36" fmla="*/ 11 w 136"/>
              <a:gd name="T37" fmla="*/ 156 h 183"/>
              <a:gd name="T38" fmla="*/ 14 w 136"/>
              <a:gd name="T39" fmla="*/ 143 h 183"/>
              <a:gd name="T40" fmla="*/ 17 w 136"/>
              <a:gd name="T41" fmla="*/ 129 h 183"/>
              <a:gd name="T42" fmla="*/ 23 w 136"/>
              <a:gd name="T43" fmla="*/ 117 h 183"/>
              <a:gd name="T44" fmla="*/ 29 w 136"/>
              <a:gd name="T45" fmla="*/ 104 h 183"/>
              <a:gd name="T46" fmla="*/ 35 w 136"/>
              <a:gd name="T47" fmla="*/ 92 h 183"/>
              <a:gd name="T48" fmla="*/ 44 w 136"/>
              <a:gd name="T49" fmla="*/ 82 h 183"/>
              <a:gd name="T50" fmla="*/ 52 w 136"/>
              <a:gd name="T51" fmla="*/ 70 h 183"/>
              <a:gd name="T52" fmla="*/ 61 w 136"/>
              <a:gd name="T53" fmla="*/ 60 h 183"/>
              <a:gd name="T54" fmla="*/ 73 w 136"/>
              <a:gd name="T55" fmla="*/ 49 h 183"/>
              <a:gd name="T56" fmla="*/ 83 w 136"/>
              <a:gd name="T57" fmla="*/ 40 h 183"/>
              <a:gd name="T58" fmla="*/ 96 w 136"/>
              <a:gd name="T59" fmla="*/ 32 h 183"/>
              <a:gd name="T60" fmla="*/ 108 w 136"/>
              <a:gd name="T61" fmla="*/ 23 h 183"/>
              <a:gd name="T62" fmla="*/ 123 w 136"/>
              <a:gd name="T63" fmla="*/ 15 h 183"/>
              <a:gd name="T64" fmla="*/ 136 w 136"/>
              <a:gd name="T65" fmla="*/ 8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83"/>
              <a:gd name="T101" fmla="*/ 136 w 136"/>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83">
                <a:moveTo>
                  <a:pt x="133" y="0"/>
                </a:moveTo>
                <a:lnTo>
                  <a:pt x="126" y="3"/>
                </a:lnTo>
                <a:lnTo>
                  <a:pt x="118" y="8"/>
                </a:lnTo>
                <a:lnTo>
                  <a:pt x="111" y="12"/>
                </a:lnTo>
                <a:lnTo>
                  <a:pt x="104" y="15"/>
                </a:lnTo>
                <a:lnTo>
                  <a:pt x="98" y="20"/>
                </a:lnTo>
                <a:lnTo>
                  <a:pt x="91" y="24"/>
                </a:lnTo>
                <a:lnTo>
                  <a:pt x="85" y="29"/>
                </a:lnTo>
                <a:lnTo>
                  <a:pt x="79" y="33"/>
                </a:lnTo>
                <a:lnTo>
                  <a:pt x="73" y="39"/>
                </a:lnTo>
                <a:lnTo>
                  <a:pt x="67" y="43"/>
                </a:lnTo>
                <a:lnTo>
                  <a:pt x="61" y="48"/>
                </a:lnTo>
                <a:lnTo>
                  <a:pt x="55" y="54"/>
                </a:lnTo>
                <a:lnTo>
                  <a:pt x="51" y="60"/>
                </a:lnTo>
                <a:lnTo>
                  <a:pt x="45" y="64"/>
                </a:lnTo>
                <a:lnTo>
                  <a:pt x="41" y="70"/>
                </a:lnTo>
                <a:lnTo>
                  <a:pt x="36" y="76"/>
                </a:lnTo>
                <a:lnTo>
                  <a:pt x="32" y="82"/>
                </a:lnTo>
                <a:lnTo>
                  <a:pt x="27" y="88"/>
                </a:lnTo>
                <a:lnTo>
                  <a:pt x="25" y="94"/>
                </a:lnTo>
                <a:lnTo>
                  <a:pt x="20" y="100"/>
                </a:lnTo>
                <a:lnTo>
                  <a:pt x="17" y="107"/>
                </a:lnTo>
                <a:lnTo>
                  <a:pt x="14" y="113"/>
                </a:lnTo>
                <a:lnTo>
                  <a:pt x="11" y="120"/>
                </a:lnTo>
                <a:lnTo>
                  <a:pt x="10" y="126"/>
                </a:lnTo>
                <a:lnTo>
                  <a:pt x="7" y="134"/>
                </a:lnTo>
                <a:lnTo>
                  <a:pt x="5" y="140"/>
                </a:lnTo>
                <a:lnTo>
                  <a:pt x="4" y="147"/>
                </a:lnTo>
                <a:lnTo>
                  <a:pt x="3" y="154"/>
                </a:lnTo>
                <a:lnTo>
                  <a:pt x="1" y="160"/>
                </a:lnTo>
                <a:lnTo>
                  <a:pt x="0" y="168"/>
                </a:lnTo>
                <a:lnTo>
                  <a:pt x="0" y="175"/>
                </a:lnTo>
                <a:lnTo>
                  <a:pt x="0" y="183"/>
                </a:lnTo>
                <a:lnTo>
                  <a:pt x="8" y="183"/>
                </a:lnTo>
                <a:lnTo>
                  <a:pt x="8" y="175"/>
                </a:lnTo>
                <a:lnTo>
                  <a:pt x="8" y="169"/>
                </a:lnTo>
                <a:lnTo>
                  <a:pt x="10" y="162"/>
                </a:lnTo>
                <a:lnTo>
                  <a:pt x="11" y="156"/>
                </a:lnTo>
                <a:lnTo>
                  <a:pt x="11" y="149"/>
                </a:lnTo>
                <a:lnTo>
                  <a:pt x="14" y="143"/>
                </a:lnTo>
                <a:lnTo>
                  <a:pt x="16" y="135"/>
                </a:lnTo>
                <a:lnTo>
                  <a:pt x="17" y="129"/>
                </a:lnTo>
                <a:lnTo>
                  <a:pt x="20" y="123"/>
                </a:lnTo>
                <a:lnTo>
                  <a:pt x="23" y="117"/>
                </a:lnTo>
                <a:lnTo>
                  <a:pt x="26" y="110"/>
                </a:lnTo>
                <a:lnTo>
                  <a:pt x="29" y="104"/>
                </a:lnTo>
                <a:lnTo>
                  <a:pt x="32" y="98"/>
                </a:lnTo>
                <a:lnTo>
                  <a:pt x="35" y="92"/>
                </a:lnTo>
                <a:lnTo>
                  <a:pt x="39" y="86"/>
                </a:lnTo>
                <a:lnTo>
                  <a:pt x="44" y="82"/>
                </a:lnTo>
                <a:lnTo>
                  <a:pt x="48" y="76"/>
                </a:lnTo>
                <a:lnTo>
                  <a:pt x="52" y="70"/>
                </a:lnTo>
                <a:lnTo>
                  <a:pt x="57" y="66"/>
                </a:lnTo>
                <a:lnTo>
                  <a:pt x="61" y="60"/>
                </a:lnTo>
                <a:lnTo>
                  <a:pt x="67" y="55"/>
                </a:lnTo>
                <a:lnTo>
                  <a:pt x="73" y="49"/>
                </a:lnTo>
                <a:lnTo>
                  <a:pt x="77" y="45"/>
                </a:lnTo>
                <a:lnTo>
                  <a:pt x="83" y="40"/>
                </a:lnTo>
                <a:lnTo>
                  <a:pt x="89" y="36"/>
                </a:lnTo>
                <a:lnTo>
                  <a:pt x="96" y="32"/>
                </a:lnTo>
                <a:lnTo>
                  <a:pt x="102" y="27"/>
                </a:lnTo>
                <a:lnTo>
                  <a:pt x="108" y="23"/>
                </a:lnTo>
                <a:lnTo>
                  <a:pt x="115" y="20"/>
                </a:lnTo>
                <a:lnTo>
                  <a:pt x="123" y="15"/>
                </a:lnTo>
                <a:lnTo>
                  <a:pt x="129" y="12"/>
                </a:lnTo>
                <a:lnTo>
                  <a:pt x="136" y="8"/>
                </a:lnTo>
                <a:lnTo>
                  <a:pt x="133" y="0"/>
                </a:lnTo>
                <a:close/>
              </a:path>
            </a:pathLst>
          </a:custGeom>
          <a:solidFill>
            <a:schemeClr val="tx1"/>
          </a:solidFill>
          <a:ln w="9525">
            <a:solidFill>
              <a:schemeClr val="tx1"/>
            </a:solidFill>
            <a:round/>
            <a:headEnd/>
            <a:tailEnd/>
          </a:ln>
        </p:spPr>
        <p:txBody>
          <a:bodyPr/>
          <a:lstStyle/>
          <a:p>
            <a:endParaRPr lang="en-US"/>
          </a:p>
        </p:txBody>
      </p:sp>
      <p:sp>
        <p:nvSpPr>
          <p:cNvPr id="31913" name="Freeform 169"/>
          <p:cNvSpPr>
            <a:spLocks/>
          </p:cNvSpPr>
          <p:nvPr/>
        </p:nvSpPr>
        <p:spPr bwMode="auto">
          <a:xfrm>
            <a:off x="4854575" y="5357813"/>
            <a:ext cx="38100" cy="73025"/>
          </a:xfrm>
          <a:custGeom>
            <a:avLst/>
            <a:gdLst>
              <a:gd name="T0" fmla="*/ 15 w 24"/>
              <a:gd name="T1" fmla="*/ 1 h 46"/>
              <a:gd name="T2" fmla="*/ 15 w 24"/>
              <a:gd name="T3" fmla="*/ 4 h 46"/>
              <a:gd name="T4" fmla="*/ 15 w 24"/>
              <a:gd name="T5" fmla="*/ 7 h 46"/>
              <a:gd name="T6" fmla="*/ 13 w 24"/>
              <a:gd name="T7" fmla="*/ 10 h 46"/>
              <a:gd name="T8" fmla="*/ 13 w 24"/>
              <a:gd name="T9" fmla="*/ 13 h 46"/>
              <a:gd name="T10" fmla="*/ 13 w 24"/>
              <a:gd name="T11" fmla="*/ 16 h 46"/>
              <a:gd name="T12" fmla="*/ 12 w 24"/>
              <a:gd name="T13" fmla="*/ 19 h 46"/>
              <a:gd name="T14" fmla="*/ 12 w 24"/>
              <a:gd name="T15" fmla="*/ 22 h 46"/>
              <a:gd name="T16" fmla="*/ 10 w 24"/>
              <a:gd name="T17" fmla="*/ 25 h 46"/>
              <a:gd name="T18" fmla="*/ 9 w 24"/>
              <a:gd name="T19" fmla="*/ 28 h 46"/>
              <a:gd name="T20" fmla="*/ 7 w 24"/>
              <a:gd name="T21" fmla="*/ 30 h 46"/>
              <a:gd name="T22" fmla="*/ 7 w 24"/>
              <a:gd name="T23" fmla="*/ 33 h 46"/>
              <a:gd name="T24" fmla="*/ 6 w 24"/>
              <a:gd name="T25" fmla="*/ 34 h 46"/>
              <a:gd name="T26" fmla="*/ 3 w 24"/>
              <a:gd name="T27" fmla="*/ 37 h 46"/>
              <a:gd name="T28" fmla="*/ 0 w 24"/>
              <a:gd name="T29" fmla="*/ 38 h 46"/>
              <a:gd name="T30" fmla="*/ 4 w 24"/>
              <a:gd name="T31" fmla="*/ 46 h 46"/>
              <a:gd name="T32" fmla="*/ 7 w 24"/>
              <a:gd name="T33" fmla="*/ 44 h 46"/>
              <a:gd name="T34" fmla="*/ 10 w 24"/>
              <a:gd name="T35" fmla="*/ 41 h 46"/>
              <a:gd name="T36" fmla="*/ 12 w 24"/>
              <a:gd name="T37" fmla="*/ 40 h 46"/>
              <a:gd name="T38" fmla="*/ 15 w 24"/>
              <a:gd name="T39" fmla="*/ 37 h 46"/>
              <a:gd name="T40" fmla="*/ 16 w 24"/>
              <a:gd name="T41" fmla="*/ 34 h 46"/>
              <a:gd name="T42" fmla="*/ 18 w 24"/>
              <a:gd name="T43" fmla="*/ 31 h 46"/>
              <a:gd name="T44" fmla="*/ 19 w 24"/>
              <a:gd name="T45" fmla="*/ 28 h 46"/>
              <a:gd name="T46" fmla="*/ 19 w 24"/>
              <a:gd name="T47" fmla="*/ 25 h 46"/>
              <a:gd name="T48" fmla="*/ 21 w 24"/>
              <a:gd name="T49" fmla="*/ 22 h 46"/>
              <a:gd name="T50" fmla="*/ 22 w 24"/>
              <a:gd name="T51" fmla="*/ 18 h 46"/>
              <a:gd name="T52" fmla="*/ 22 w 24"/>
              <a:gd name="T53" fmla="*/ 15 h 46"/>
              <a:gd name="T54" fmla="*/ 22 w 24"/>
              <a:gd name="T55" fmla="*/ 12 h 46"/>
              <a:gd name="T56" fmla="*/ 24 w 24"/>
              <a:gd name="T57" fmla="*/ 7 h 46"/>
              <a:gd name="T58" fmla="*/ 24 w 24"/>
              <a:gd name="T59" fmla="*/ 4 h 46"/>
              <a:gd name="T60" fmla="*/ 24 w 24"/>
              <a:gd name="T61" fmla="*/ 1 h 46"/>
              <a:gd name="T62" fmla="*/ 15 w 24"/>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46"/>
              <a:gd name="T98" fmla="*/ 24 w 24"/>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46">
                <a:moveTo>
                  <a:pt x="15" y="0"/>
                </a:moveTo>
                <a:lnTo>
                  <a:pt x="15" y="1"/>
                </a:lnTo>
                <a:lnTo>
                  <a:pt x="15" y="3"/>
                </a:lnTo>
                <a:lnTo>
                  <a:pt x="15" y="4"/>
                </a:lnTo>
                <a:lnTo>
                  <a:pt x="15" y="6"/>
                </a:lnTo>
                <a:lnTo>
                  <a:pt x="15" y="7"/>
                </a:lnTo>
                <a:lnTo>
                  <a:pt x="15" y="9"/>
                </a:lnTo>
                <a:lnTo>
                  <a:pt x="13" y="10"/>
                </a:lnTo>
                <a:lnTo>
                  <a:pt x="13" y="12"/>
                </a:lnTo>
                <a:lnTo>
                  <a:pt x="13" y="13"/>
                </a:lnTo>
                <a:lnTo>
                  <a:pt x="13" y="15"/>
                </a:lnTo>
                <a:lnTo>
                  <a:pt x="13" y="16"/>
                </a:lnTo>
                <a:lnTo>
                  <a:pt x="12" y="18"/>
                </a:lnTo>
                <a:lnTo>
                  <a:pt x="12" y="19"/>
                </a:lnTo>
                <a:lnTo>
                  <a:pt x="12" y="21"/>
                </a:lnTo>
                <a:lnTo>
                  <a:pt x="12" y="22"/>
                </a:lnTo>
                <a:lnTo>
                  <a:pt x="10" y="24"/>
                </a:lnTo>
                <a:lnTo>
                  <a:pt x="10" y="25"/>
                </a:lnTo>
                <a:lnTo>
                  <a:pt x="10" y="27"/>
                </a:lnTo>
                <a:lnTo>
                  <a:pt x="9" y="28"/>
                </a:lnTo>
                <a:lnTo>
                  <a:pt x="9" y="30"/>
                </a:lnTo>
                <a:lnTo>
                  <a:pt x="7" y="30"/>
                </a:lnTo>
                <a:lnTo>
                  <a:pt x="7" y="31"/>
                </a:lnTo>
                <a:lnTo>
                  <a:pt x="7" y="33"/>
                </a:lnTo>
                <a:lnTo>
                  <a:pt x="6" y="33"/>
                </a:lnTo>
                <a:lnTo>
                  <a:pt x="6" y="34"/>
                </a:lnTo>
                <a:lnTo>
                  <a:pt x="4" y="36"/>
                </a:lnTo>
                <a:lnTo>
                  <a:pt x="3" y="37"/>
                </a:lnTo>
                <a:lnTo>
                  <a:pt x="2" y="37"/>
                </a:lnTo>
                <a:lnTo>
                  <a:pt x="0" y="38"/>
                </a:lnTo>
                <a:lnTo>
                  <a:pt x="3" y="46"/>
                </a:lnTo>
                <a:lnTo>
                  <a:pt x="4" y="46"/>
                </a:lnTo>
                <a:lnTo>
                  <a:pt x="6" y="44"/>
                </a:lnTo>
                <a:lnTo>
                  <a:pt x="7" y="44"/>
                </a:lnTo>
                <a:lnTo>
                  <a:pt x="9" y="43"/>
                </a:lnTo>
                <a:lnTo>
                  <a:pt x="10" y="41"/>
                </a:lnTo>
                <a:lnTo>
                  <a:pt x="12" y="41"/>
                </a:lnTo>
                <a:lnTo>
                  <a:pt x="12" y="40"/>
                </a:lnTo>
                <a:lnTo>
                  <a:pt x="13" y="38"/>
                </a:lnTo>
                <a:lnTo>
                  <a:pt x="15" y="37"/>
                </a:lnTo>
                <a:lnTo>
                  <a:pt x="15" y="36"/>
                </a:lnTo>
                <a:lnTo>
                  <a:pt x="16" y="34"/>
                </a:lnTo>
                <a:lnTo>
                  <a:pt x="16" y="33"/>
                </a:lnTo>
                <a:lnTo>
                  <a:pt x="18" y="31"/>
                </a:lnTo>
                <a:lnTo>
                  <a:pt x="18" y="30"/>
                </a:lnTo>
                <a:lnTo>
                  <a:pt x="19" y="28"/>
                </a:lnTo>
                <a:lnTo>
                  <a:pt x="19" y="27"/>
                </a:lnTo>
                <a:lnTo>
                  <a:pt x="19" y="25"/>
                </a:lnTo>
                <a:lnTo>
                  <a:pt x="21" y="24"/>
                </a:lnTo>
                <a:lnTo>
                  <a:pt x="21" y="22"/>
                </a:lnTo>
                <a:lnTo>
                  <a:pt x="21" y="21"/>
                </a:lnTo>
                <a:lnTo>
                  <a:pt x="22" y="18"/>
                </a:lnTo>
                <a:lnTo>
                  <a:pt x="22" y="16"/>
                </a:lnTo>
                <a:lnTo>
                  <a:pt x="22" y="15"/>
                </a:lnTo>
                <a:lnTo>
                  <a:pt x="22" y="13"/>
                </a:lnTo>
                <a:lnTo>
                  <a:pt x="22" y="12"/>
                </a:lnTo>
                <a:lnTo>
                  <a:pt x="24" y="10"/>
                </a:lnTo>
                <a:lnTo>
                  <a:pt x="24" y="7"/>
                </a:lnTo>
                <a:lnTo>
                  <a:pt x="24" y="6"/>
                </a:lnTo>
                <a:lnTo>
                  <a:pt x="24" y="4"/>
                </a:lnTo>
                <a:lnTo>
                  <a:pt x="24" y="3"/>
                </a:lnTo>
                <a:lnTo>
                  <a:pt x="24" y="1"/>
                </a:lnTo>
                <a:lnTo>
                  <a:pt x="24" y="0"/>
                </a:lnTo>
                <a:lnTo>
                  <a:pt x="15" y="0"/>
                </a:lnTo>
                <a:close/>
              </a:path>
            </a:pathLst>
          </a:custGeom>
          <a:solidFill>
            <a:schemeClr val="tx1"/>
          </a:solidFill>
          <a:ln w="9525">
            <a:solidFill>
              <a:schemeClr val="tx1"/>
            </a:solidFill>
            <a:round/>
            <a:headEnd/>
            <a:tailEnd/>
          </a:ln>
        </p:spPr>
        <p:txBody>
          <a:bodyPr/>
          <a:lstStyle/>
          <a:p>
            <a:endParaRPr lang="en-US"/>
          </a:p>
        </p:txBody>
      </p:sp>
      <p:sp>
        <p:nvSpPr>
          <p:cNvPr id="31914" name="Freeform 170"/>
          <p:cNvSpPr>
            <a:spLocks/>
          </p:cNvSpPr>
          <p:nvPr/>
        </p:nvSpPr>
        <p:spPr bwMode="auto">
          <a:xfrm>
            <a:off x="4822825" y="5268913"/>
            <a:ext cx="69850" cy="88900"/>
          </a:xfrm>
          <a:custGeom>
            <a:avLst/>
            <a:gdLst>
              <a:gd name="T0" fmla="*/ 1 w 44"/>
              <a:gd name="T1" fmla="*/ 9 h 56"/>
              <a:gd name="T2" fmla="*/ 4 w 44"/>
              <a:gd name="T3" fmla="*/ 10 h 56"/>
              <a:gd name="T4" fmla="*/ 8 w 44"/>
              <a:gd name="T5" fmla="*/ 10 h 56"/>
              <a:gd name="T6" fmla="*/ 11 w 44"/>
              <a:gd name="T7" fmla="*/ 12 h 56"/>
              <a:gd name="T8" fmla="*/ 14 w 44"/>
              <a:gd name="T9" fmla="*/ 13 h 56"/>
              <a:gd name="T10" fmla="*/ 17 w 44"/>
              <a:gd name="T11" fmla="*/ 16 h 56"/>
              <a:gd name="T12" fmla="*/ 20 w 44"/>
              <a:gd name="T13" fmla="*/ 18 h 56"/>
              <a:gd name="T14" fmla="*/ 23 w 44"/>
              <a:gd name="T15" fmla="*/ 20 h 56"/>
              <a:gd name="T16" fmla="*/ 24 w 44"/>
              <a:gd name="T17" fmla="*/ 23 h 56"/>
              <a:gd name="T18" fmla="*/ 27 w 44"/>
              <a:gd name="T19" fmla="*/ 28 h 56"/>
              <a:gd name="T20" fmla="*/ 29 w 44"/>
              <a:gd name="T21" fmla="*/ 31 h 56"/>
              <a:gd name="T22" fmla="*/ 30 w 44"/>
              <a:gd name="T23" fmla="*/ 35 h 56"/>
              <a:gd name="T24" fmla="*/ 32 w 44"/>
              <a:gd name="T25" fmla="*/ 40 h 56"/>
              <a:gd name="T26" fmla="*/ 33 w 44"/>
              <a:gd name="T27" fmla="*/ 44 h 56"/>
              <a:gd name="T28" fmla="*/ 35 w 44"/>
              <a:gd name="T29" fmla="*/ 49 h 56"/>
              <a:gd name="T30" fmla="*/ 35 w 44"/>
              <a:gd name="T31" fmla="*/ 53 h 56"/>
              <a:gd name="T32" fmla="*/ 44 w 44"/>
              <a:gd name="T33" fmla="*/ 56 h 56"/>
              <a:gd name="T34" fmla="*/ 44 w 44"/>
              <a:gd name="T35" fmla="*/ 50 h 56"/>
              <a:gd name="T36" fmla="*/ 42 w 44"/>
              <a:gd name="T37" fmla="*/ 44 h 56"/>
              <a:gd name="T38" fmla="*/ 42 w 44"/>
              <a:gd name="T39" fmla="*/ 40 h 56"/>
              <a:gd name="T40" fmla="*/ 41 w 44"/>
              <a:gd name="T41" fmla="*/ 34 h 56"/>
              <a:gd name="T42" fmla="*/ 38 w 44"/>
              <a:gd name="T43" fmla="*/ 29 h 56"/>
              <a:gd name="T44" fmla="*/ 36 w 44"/>
              <a:gd name="T45" fmla="*/ 25 h 56"/>
              <a:gd name="T46" fmla="*/ 33 w 44"/>
              <a:gd name="T47" fmla="*/ 20 h 56"/>
              <a:gd name="T48" fmla="*/ 30 w 44"/>
              <a:gd name="T49" fmla="*/ 16 h 56"/>
              <a:gd name="T50" fmla="*/ 27 w 44"/>
              <a:gd name="T51" fmla="*/ 13 h 56"/>
              <a:gd name="T52" fmla="*/ 24 w 44"/>
              <a:gd name="T53" fmla="*/ 10 h 56"/>
              <a:gd name="T54" fmla="*/ 20 w 44"/>
              <a:gd name="T55" fmla="*/ 7 h 56"/>
              <a:gd name="T56" fmla="*/ 17 w 44"/>
              <a:gd name="T57" fmla="*/ 4 h 56"/>
              <a:gd name="T58" fmla="*/ 13 w 44"/>
              <a:gd name="T59" fmla="*/ 3 h 56"/>
              <a:gd name="T60" fmla="*/ 8 w 44"/>
              <a:gd name="T61" fmla="*/ 1 h 56"/>
              <a:gd name="T62" fmla="*/ 4 w 44"/>
              <a:gd name="T63" fmla="*/ 0 h 56"/>
              <a:gd name="T64" fmla="*/ 0 w 4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6"/>
              <a:gd name="T101" fmla="*/ 44 w 4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6">
                <a:moveTo>
                  <a:pt x="0" y="9"/>
                </a:moveTo>
                <a:lnTo>
                  <a:pt x="1" y="9"/>
                </a:lnTo>
                <a:lnTo>
                  <a:pt x="2" y="9"/>
                </a:lnTo>
                <a:lnTo>
                  <a:pt x="4" y="10"/>
                </a:lnTo>
                <a:lnTo>
                  <a:pt x="5" y="10"/>
                </a:lnTo>
                <a:lnTo>
                  <a:pt x="8" y="10"/>
                </a:lnTo>
                <a:lnTo>
                  <a:pt x="10" y="12"/>
                </a:lnTo>
                <a:lnTo>
                  <a:pt x="11" y="12"/>
                </a:lnTo>
                <a:lnTo>
                  <a:pt x="13" y="13"/>
                </a:lnTo>
                <a:lnTo>
                  <a:pt x="14" y="13"/>
                </a:lnTo>
                <a:lnTo>
                  <a:pt x="16" y="15"/>
                </a:lnTo>
                <a:lnTo>
                  <a:pt x="17" y="16"/>
                </a:lnTo>
                <a:lnTo>
                  <a:pt x="19" y="16"/>
                </a:lnTo>
                <a:lnTo>
                  <a:pt x="20" y="18"/>
                </a:lnTo>
                <a:lnTo>
                  <a:pt x="22" y="19"/>
                </a:lnTo>
                <a:lnTo>
                  <a:pt x="23" y="20"/>
                </a:lnTo>
                <a:lnTo>
                  <a:pt x="24" y="22"/>
                </a:lnTo>
                <a:lnTo>
                  <a:pt x="24" y="23"/>
                </a:lnTo>
                <a:lnTo>
                  <a:pt x="26" y="25"/>
                </a:lnTo>
                <a:lnTo>
                  <a:pt x="27" y="28"/>
                </a:lnTo>
                <a:lnTo>
                  <a:pt x="29" y="29"/>
                </a:lnTo>
                <a:lnTo>
                  <a:pt x="29" y="31"/>
                </a:lnTo>
                <a:lnTo>
                  <a:pt x="30" y="32"/>
                </a:lnTo>
                <a:lnTo>
                  <a:pt x="30" y="35"/>
                </a:lnTo>
                <a:lnTo>
                  <a:pt x="32" y="37"/>
                </a:lnTo>
                <a:lnTo>
                  <a:pt x="32" y="40"/>
                </a:lnTo>
                <a:lnTo>
                  <a:pt x="33" y="41"/>
                </a:lnTo>
                <a:lnTo>
                  <a:pt x="33" y="44"/>
                </a:lnTo>
                <a:lnTo>
                  <a:pt x="33" y="46"/>
                </a:lnTo>
                <a:lnTo>
                  <a:pt x="35" y="49"/>
                </a:lnTo>
                <a:lnTo>
                  <a:pt x="35" y="50"/>
                </a:lnTo>
                <a:lnTo>
                  <a:pt x="35" y="53"/>
                </a:lnTo>
                <a:lnTo>
                  <a:pt x="35" y="56"/>
                </a:lnTo>
                <a:lnTo>
                  <a:pt x="44" y="56"/>
                </a:lnTo>
                <a:lnTo>
                  <a:pt x="44" y="53"/>
                </a:lnTo>
                <a:lnTo>
                  <a:pt x="44" y="50"/>
                </a:lnTo>
                <a:lnTo>
                  <a:pt x="44" y="47"/>
                </a:lnTo>
                <a:lnTo>
                  <a:pt x="42" y="44"/>
                </a:lnTo>
                <a:lnTo>
                  <a:pt x="42" y="43"/>
                </a:lnTo>
                <a:lnTo>
                  <a:pt x="42" y="40"/>
                </a:lnTo>
                <a:lnTo>
                  <a:pt x="41" y="37"/>
                </a:lnTo>
                <a:lnTo>
                  <a:pt x="41" y="34"/>
                </a:lnTo>
                <a:lnTo>
                  <a:pt x="39" y="32"/>
                </a:lnTo>
                <a:lnTo>
                  <a:pt x="38" y="29"/>
                </a:lnTo>
                <a:lnTo>
                  <a:pt x="38" y="28"/>
                </a:lnTo>
                <a:lnTo>
                  <a:pt x="36" y="25"/>
                </a:lnTo>
                <a:lnTo>
                  <a:pt x="35" y="23"/>
                </a:lnTo>
                <a:lnTo>
                  <a:pt x="33" y="20"/>
                </a:lnTo>
                <a:lnTo>
                  <a:pt x="32" y="19"/>
                </a:lnTo>
                <a:lnTo>
                  <a:pt x="30" y="16"/>
                </a:lnTo>
                <a:lnTo>
                  <a:pt x="29" y="15"/>
                </a:lnTo>
                <a:lnTo>
                  <a:pt x="27" y="13"/>
                </a:lnTo>
                <a:lnTo>
                  <a:pt x="26" y="12"/>
                </a:lnTo>
                <a:lnTo>
                  <a:pt x="24" y="10"/>
                </a:lnTo>
                <a:lnTo>
                  <a:pt x="23" y="9"/>
                </a:lnTo>
                <a:lnTo>
                  <a:pt x="20" y="7"/>
                </a:lnTo>
                <a:lnTo>
                  <a:pt x="19" y="6"/>
                </a:lnTo>
                <a:lnTo>
                  <a:pt x="17" y="4"/>
                </a:lnTo>
                <a:lnTo>
                  <a:pt x="14" y="4"/>
                </a:lnTo>
                <a:lnTo>
                  <a:pt x="13" y="3"/>
                </a:lnTo>
                <a:lnTo>
                  <a:pt x="10" y="1"/>
                </a:lnTo>
                <a:lnTo>
                  <a:pt x="8" y="1"/>
                </a:lnTo>
                <a:lnTo>
                  <a:pt x="5" y="1"/>
                </a:lnTo>
                <a:lnTo>
                  <a:pt x="4" y="0"/>
                </a:lnTo>
                <a:lnTo>
                  <a:pt x="1" y="0"/>
                </a:lnTo>
                <a:lnTo>
                  <a:pt x="0" y="0"/>
                </a:lnTo>
                <a:lnTo>
                  <a:pt x="0" y="9"/>
                </a:lnTo>
                <a:close/>
              </a:path>
            </a:pathLst>
          </a:custGeom>
          <a:solidFill>
            <a:schemeClr val="tx1"/>
          </a:solidFill>
          <a:ln w="9525">
            <a:solidFill>
              <a:schemeClr val="tx1"/>
            </a:solidFill>
            <a:round/>
            <a:headEnd/>
            <a:tailEnd/>
          </a:ln>
        </p:spPr>
        <p:txBody>
          <a:bodyPr/>
          <a:lstStyle/>
          <a:p>
            <a:endParaRPr lang="en-US"/>
          </a:p>
        </p:txBody>
      </p:sp>
      <p:sp>
        <p:nvSpPr>
          <p:cNvPr id="31915" name="Freeform 171"/>
          <p:cNvSpPr>
            <a:spLocks/>
          </p:cNvSpPr>
          <p:nvPr/>
        </p:nvSpPr>
        <p:spPr bwMode="auto">
          <a:xfrm>
            <a:off x="4549775" y="5268913"/>
            <a:ext cx="273050" cy="14287"/>
          </a:xfrm>
          <a:custGeom>
            <a:avLst/>
            <a:gdLst>
              <a:gd name="T0" fmla="*/ 0 w 172"/>
              <a:gd name="T1" fmla="*/ 4 h 9"/>
              <a:gd name="T2" fmla="*/ 0 w 172"/>
              <a:gd name="T3" fmla="*/ 9 h 9"/>
              <a:gd name="T4" fmla="*/ 172 w 172"/>
              <a:gd name="T5" fmla="*/ 9 h 9"/>
              <a:gd name="T6" fmla="*/ 172 w 172"/>
              <a:gd name="T7" fmla="*/ 0 h 9"/>
              <a:gd name="T8" fmla="*/ 0 w 172"/>
              <a:gd name="T9" fmla="*/ 0 h 9"/>
              <a:gd name="T10" fmla="*/ 0 w 172"/>
              <a:gd name="T11" fmla="*/ 4 h 9"/>
              <a:gd name="T12" fmla="*/ 0 60000 65536"/>
              <a:gd name="T13" fmla="*/ 0 60000 65536"/>
              <a:gd name="T14" fmla="*/ 0 60000 65536"/>
              <a:gd name="T15" fmla="*/ 0 60000 65536"/>
              <a:gd name="T16" fmla="*/ 0 60000 65536"/>
              <a:gd name="T17" fmla="*/ 0 60000 65536"/>
              <a:gd name="T18" fmla="*/ 0 w 172"/>
              <a:gd name="T19" fmla="*/ 0 h 9"/>
              <a:gd name="T20" fmla="*/ 172 w 17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2" h="9">
                <a:moveTo>
                  <a:pt x="0" y="4"/>
                </a:moveTo>
                <a:lnTo>
                  <a:pt x="0" y="9"/>
                </a:lnTo>
                <a:lnTo>
                  <a:pt x="172" y="9"/>
                </a:lnTo>
                <a:lnTo>
                  <a:pt x="172" y="0"/>
                </a:lnTo>
                <a:lnTo>
                  <a:pt x="0" y="0"/>
                </a:lnTo>
                <a:lnTo>
                  <a:pt x="0" y="4"/>
                </a:lnTo>
                <a:close/>
              </a:path>
            </a:pathLst>
          </a:custGeom>
          <a:solidFill>
            <a:schemeClr val="tx1"/>
          </a:solidFill>
          <a:ln w="9525">
            <a:solidFill>
              <a:schemeClr val="tx1"/>
            </a:solidFill>
            <a:round/>
            <a:headEnd/>
            <a:tailEnd/>
          </a:ln>
        </p:spPr>
        <p:txBody>
          <a:bodyPr/>
          <a:lstStyle/>
          <a:p>
            <a:endParaRPr lang="en-US"/>
          </a:p>
        </p:txBody>
      </p:sp>
      <p:sp>
        <p:nvSpPr>
          <p:cNvPr id="31916" name="Freeform 172"/>
          <p:cNvSpPr>
            <a:spLocks/>
          </p:cNvSpPr>
          <p:nvPr/>
        </p:nvSpPr>
        <p:spPr bwMode="auto">
          <a:xfrm>
            <a:off x="4748213" y="4448175"/>
            <a:ext cx="36512" cy="58738"/>
          </a:xfrm>
          <a:custGeom>
            <a:avLst/>
            <a:gdLst>
              <a:gd name="T0" fmla="*/ 23 w 23"/>
              <a:gd name="T1" fmla="*/ 37 h 37"/>
              <a:gd name="T2" fmla="*/ 23 w 23"/>
              <a:gd name="T3" fmla="*/ 36 h 37"/>
              <a:gd name="T4" fmla="*/ 23 w 23"/>
              <a:gd name="T5" fmla="*/ 34 h 37"/>
              <a:gd name="T6" fmla="*/ 23 w 23"/>
              <a:gd name="T7" fmla="*/ 33 h 37"/>
              <a:gd name="T8" fmla="*/ 23 w 23"/>
              <a:gd name="T9" fmla="*/ 31 h 37"/>
              <a:gd name="T10" fmla="*/ 23 w 23"/>
              <a:gd name="T11" fmla="*/ 30 h 37"/>
              <a:gd name="T12" fmla="*/ 22 w 23"/>
              <a:gd name="T13" fmla="*/ 30 h 37"/>
              <a:gd name="T14" fmla="*/ 22 w 23"/>
              <a:gd name="T15" fmla="*/ 28 h 37"/>
              <a:gd name="T16" fmla="*/ 22 w 23"/>
              <a:gd name="T17" fmla="*/ 27 h 37"/>
              <a:gd name="T18" fmla="*/ 22 w 23"/>
              <a:gd name="T19" fmla="*/ 25 h 37"/>
              <a:gd name="T20" fmla="*/ 22 w 23"/>
              <a:gd name="T21" fmla="*/ 24 h 37"/>
              <a:gd name="T22" fmla="*/ 20 w 23"/>
              <a:gd name="T23" fmla="*/ 22 h 37"/>
              <a:gd name="T24" fmla="*/ 20 w 23"/>
              <a:gd name="T25" fmla="*/ 21 h 37"/>
              <a:gd name="T26" fmla="*/ 20 w 23"/>
              <a:gd name="T27" fmla="*/ 19 h 37"/>
              <a:gd name="T28" fmla="*/ 19 w 23"/>
              <a:gd name="T29" fmla="*/ 18 h 37"/>
              <a:gd name="T30" fmla="*/ 19 w 23"/>
              <a:gd name="T31" fmla="*/ 16 h 37"/>
              <a:gd name="T32" fmla="*/ 17 w 23"/>
              <a:gd name="T33" fmla="*/ 15 h 37"/>
              <a:gd name="T34" fmla="*/ 17 w 23"/>
              <a:gd name="T35" fmla="*/ 13 h 37"/>
              <a:gd name="T36" fmla="*/ 16 w 23"/>
              <a:gd name="T37" fmla="*/ 12 h 37"/>
              <a:gd name="T38" fmla="*/ 16 w 23"/>
              <a:gd name="T39" fmla="*/ 10 h 37"/>
              <a:gd name="T40" fmla="*/ 14 w 23"/>
              <a:gd name="T41" fmla="*/ 10 h 37"/>
              <a:gd name="T42" fmla="*/ 14 w 23"/>
              <a:gd name="T43" fmla="*/ 9 h 37"/>
              <a:gd name="T44" fmla="*/ 13 w 23"/>
              <a:gd name="T45" fmla="*/ 7 h 37"/>
              <a:gd name="T46" fmla="*/ 13 w 23"/>
              <a:gd name="T47" fmla="*/ 6 h 37"/>
              <a:gd name="T48" fmla="*/ 11 w 23"/>
              <a:gd name="T49" fmla="*/ 6 h 37"/>
              <a:gd name="T50" fmla="*/ 10 w 23"/>
              <a:gd name="T51" fmla="*/ 5 h 37"/>
              <a:gd name="T52" fmla="*/ 10 w 23"/>
              <a:gd name="T53" fmla="*/ 3 h 37"/>
              <a:gd name="T54" fmla="*/ 8 w 23"/>
              <a:gd name="T55" fmla="*/ 3 h 37"/>
              <a:gd name="T56" fmla="*/ 8 w 23"/>
              <a:gd name="T57" fmla="*/ 2 h 37"/>
              <a:gd name="T58" fmla="*/ 7 w 23"/>
              <a:gd name="T59" fmla="*/ 2 h 37"/>
              <a:gd name="T60" fmla="*/ 5 w 23"/>
              <a:gd name="T61" fmla="*/ 0 h 37"/>
              <a:gd name="T62" fmla="*/ 0 w 23"/>
              <a:gd name="T63" fmla="*/ 7 h 37"/>
              <a:gd name="T64" fmla="*/ 1 w 23"/>
              <a:gd name="T65" fmla="*/ 7 h 37"/>
              <a:gd name="T66" fmla="*/ 1 w 23"/>
              <a:gd name="T67" fmla="*/ 9 h 37"/>
              <a:gd name="T68" fmla="*/ 3 w 23"/>
              <a:gd name="T69" fmla="*/ 9 h 37"/>
              <a:gd name="T70" fmla="*/ 3 w 23"/>
              <a:gd name="T71" fmla="*/ 10 h 37"/>
              <a:gd name="T72" fmla="*/ 4 w 23"/>
              <a:gd name="T73" fmla="*/ 10 h 37"/>
              <a:gd name="T74" fmla="*/ 4 w 23"/>
              <a:gd name="T75" fmla="*/ 12 h 37"/>
              <a:gd name="T76" fmla="*/ 5 w 23"/>
              <a:gd name="T77" fmla="*/ 12 h 37"/>
              <a:gd name="T78" fmla="*/ 5 w 23"/>
              <a:gd name="T79" fmla="*/ 13 h 37"/>
              <a:gd name="T80" fmla="*/ 7 w 23"/>
              <a:gd name="T81" fmla="*/ 13 h 37"/>
              <a:gd name="T82" fmla="*/ 7 w 23"/>
              <a:gd name="T83" fmla="*/ 15 h 37"/>
              <a:gd name="T84" fmla="*/ 8 w 23"/>
              <a:gd name="T85" fmla="*/ 16 h 37"/>
              <a:gd name="T86" fmla="*/ 8 w 23"/>
              <a:gd name="T87" fmla="*/ 18 h 37"/>
              <a:gd name="T88" fmla="*/ 10 w 23"/>
              <a:gd name="T89" fmla="*/ 18 h 37"/>
              <a:gd name="T90" fmla="*/ 10 w 23"/>
              <a:gd name="T91" fmla="*/ 19 h 37"/>
              <a:gd name="T92" fmla="*/ 10 w 23"/>
              <a:gd name="T93" fmla="*/ 21 h 37"/>
              <a:gd name="T94" fmla="*/ 11 w 23"/>
              <a:gd name="T95" fmla="*/ 21 h 37"/>
              <a:gd name="T96" fmla="*/ 11 w 23"/>
              <a:gd name="T97" fmla="*/ 22 h 37"/>
              <a:gd name="T98" fmla="*/ 11 w 23"/>
              <a:gd name="T99" fmla="*/ 24 h 37"/>
              <a:gd name="T100" fmla="*/ 13 w 23"/>
              <a:gd name="T101" fmla="*/ 25 h 37"/>
              <a:gd name="T102" fmla="*/ 13 w 23"/>
              <a:gd name="T103" fmla="*/ 27 h 37"/>
              <a:gd name="T104" fmla="*/ 13 w 23"/>
              <a:gd name="T105" fmla="*/ 28 h 37"/>
              <a:gd name="T106" fmla="*/ 13 w 23"/>
              <a:gd name="T107" fmla="*/ 30 h 37"/>
              <a:gd name="T108" fmla="*/ 14 w 23"/>
              <a:gd name="T109" fmla="*/ 31 h 37"/>
              <a:gd name="T110" fmla="*/ 14 w 23"/>
              <a:gd name="T111" fmla="*/ 33 h 37"/>
              <a:gd name="T112" fmla="*/ 14 w 23"/>
              <a:gd name="T113" fmla="*/ 34 h 37"/>
              <a:gd name="T114" fmla="*/ 14 w 23"/>
              <a:gd name="T115" fmla="*/ 36 h 37"/>
              <a:gd name="T116" fmla="*/ 14 w 23"/>
              <a:gd name="T117" fmla="*/ 37 h 37"/>
              <a:gd name="T118" fmla="*/ 23 w 23"/>
              <a:gd name="T119" fmla="*/ 37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
              <a:gd name="T181" fmla="*/ 0 h 37"/>
              <a:gd name="T182" fmla="*/ 23 w 23"/>
              <a:gd name="T183" fmla="*/ 37 h 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 h="37">
                <a:moveTo>
                  <a:pt x="23" y="37"/>
                </a:moveTo>
                <a:lnTo>
                  <a:pt x="23" y="36"/>
                </a:lnTo>
                <a:lnTo>
                  <a:pt x="23" y="34"/>
                </a:lnTo>
                <a:lnTo>
                  <a:pt x="23" y="33"/>
                </a:lnTo>
                <a:lnTo>
                  <a:pt x="23" y="31"/>
                </a:lnTo>
                <a:lnTo>
                  <a:pt x="23" y="30"/>
                </a:lnTo>
                <a:lnTo>
                  <a:pt x="22" y="30"/>
                </a:lnTo>
                <a:lnTo>
                  <a:pt x="22" y="28"/>
                </a:lnTo>
                <a:lnTo>
                  <a:pt x="22" y="27"/>
                </a:lnTo>
                <a:lnTo>
                  <a:pt x="22" y="25"/>
                </a:lnTo>
                <a:lnTo>
                  <a:pt x="22" y="24"/>
                </a:lnTo>
                <a:lnTo>
                  <a:pt x="20" y="22"/>
                </a:lnTo>
                <a:lnTo>
                  <a:pt x="20" y="21"/>
                </a:lnTo>
                <a:lnTo>
                  <a:pt x="20" y="19"/>
                </a:lnTo>
                <a:lnTo>
                  <a:pt x="19" y="18"/>
                </a:lnTo>
                <a:lnTo>
                  <a:pt x="19" y="16"/>
                </a:lnTo>
                <a:lnTo>
                  <a:pt x="17" y="15"/>
                </a:lnTo>
                <a:lnTo>
                  <a:pt x="17" y="13"/>
                </a:lnTo>
                <a:lnTo>
                  <a:pt x="16" y="12"/>
                </a:lnTo>
                <a:lnTo>
                  <a:pt x="16" y="10"/>
                </a:lnTo>
                <a:lnTo>
                  <a:pt x="14" y="10"/>
                </a:lnTo>
                <a:lnTo>
                  <a:pt x="14" y="9"/>
                </a:lnTo>
                <a:lnTo>
                  <a:pt x="13" y="7"/>
                </a:lnTo>
                <a:lnTo>
                  <a:pt x="13" y="6"/>
                </a:lnTo>
                <a:lnTo>
                  <a:pt x="11" y="6"/>
                </a:lnTo>
                <a:lnTo>
                  <a:pt x="10" y="5"/>
                </a:lnTo>
                <a:lnTo>
                  <a:pt x="10" y="3"/>
                </a:lnTo>
                <a:lnTo>
                  <a:pt x="8" y="3"/>
                </a:lnTo>
                <a:lnTo>
                  <a:pt x="8" y="2"/>
                </a:lnTo>
                <a:lnTo>
                  <a:pt x="7" y="2"/>
                </a:lnTo>
                <a:lnTo>
                  <a:pt x="5" y="0"/>
                </a:lnTo>
                <a:lnTo>
                  <a:pt x="0" y="7"/>
                </a:lnTo>
                <a:lnTo>
                  <a:pt x="1" y="7"/>
                </a:lnTo>
                <a:lnTo>
                  <a:pt x="1" y="9"/>
                </a:lnTo>
                <a:lnTo>
                  <a:pt x="3" y="9"/>
                </a:lnTo>
                <a:lnTo>
                  <a:pt x="3" y="10"/>
                </a:lnTo>
                <a:lnTo>
                  <a:pt x="4" y="10"/>
                </a:lnTo>
                <a:lnTo>
                  <a:pt x="4" y="12"/>
                </a:lnTo>
                <a:lnTo>
                  <a:pt x="5" y="12"/>
                </a:lnTo>
                <a:lnTo>
                  <a:pt x="5" y="13"/>
                </a:lnTo>
                <a:lnTo>
                  <a:pt x="7" y="13"/>
                </a:lnTo>
                <a:lnTo>
                  <a:pt x="7" y="15"/>
                </a:lnTo>
                <a:lnTo>
                  <a:pt x="8" y="16"/>
                </a:lnTo>
                <a:lnTo>
                  <a:pt x="8" y="18"/>
                </a:lnTo>
                <a:lnTo>
                  <a:pt x="10" y="18"/>
                </a:lnTo>
                <a:lnTo>
                  <a:pt x="10" y="19"/>
                </a:lnTo>
                <a:lnTo>
                  <a:pt x="10" y="21"/>
                </a:lnTo>
                <a:lnTo>
                  <a:pt x="11" y="21"/>
                </a:lnTo>
                <a:lnTo>
                  <a:pt x="11" y="22"/>
                </a:lnTo>
                <a:lnTo>
                  <a:pt x="11" y="24"/>
                </a:lnTo>
                <a:lnTo>
                  <a:pt x="13" y="25"/>
                </a:lnTo>
                <a:lnTo>
                  <a:pt x="13" y="27"/>
                </a:lnTo>
                <a:lnTo>
                  <a:pt x="13" y="28"/>
                </a:lnTo>
                <a:lnTo>
                  <a:pt x="13" y="30"/>
                </a:lnTo>
                <a:lnTo>
                  <a:pt x="14" y="31"/>
                </a:lnTo>
                <a:lnTo>
                  <a:pt x="14" y="33"/>
                </a:lnTo>
                <a:lnTo>
                  <a:pt x="14" y="34"/>
                </a:lnTo>
                <a:lnTo>
                  <a:pt x="14" y="36"/>
                </a:lnTo>
                <a:lnTo>
                  <a:pt x="14" y="37"/>
                </a:lnTo>
                <a:lnTo>
                  <a:pt x="23" y="37"/>
                </a:lnTo>
                <a:close/>
              </a:path>
            </a:pathLst>
          </a:custGeom>
          <a:solidFill>
            <a:schemeClr val="tx1"/>
          </a:solidFill>
          <a:ln w="9525">
            <a:solidFill>
              <a:schemeClr val="tx1"/>
            </a:solidFill>
            <a:round/>
            <a:headEnd/>
            <a:tailEnd/>
          </a:ln>
        </p:spPr>
        <p:txBody>
          <a:bodyPr/>
          <a:lstStyle/>
          <a:p>
            <a:endParaRPr lang="en-US"/>
          </a:p>
        </p:txBody>
      </p:sp>
      <p:sp>
        <p:nvSpPr>
          <p:cNvPr id="31917" name="Freeform 173"/>
          <p:cNvSpPr>
            <a:spLocks/>
          </p:cNvSpPr>
          <p:nvPr/>
        </p:nvSpPr>
        <p:spPr bwMode="auto">
          <a:xfrm>
            <a:off x="4710113" y="4506913"/>
            <a:ext cx="74612" cy="74612"/>
          </a:xfrm>
          <a:custGeom>
            <a:avLst/>
            <a:gdLst>
              <a:gd name="T0" fmla="*/ 3 w 47"/>
              <a:gd name="T1" fmla="*/ 47 h 47"/>
              <a:gd name="T2" fmla="*/ 7 w 47"/>
              <a:gd name="T3" fmla="*/ 46 h 47"/>
              <a:gd name="T4" fmla="*/ 12 w 47"/>
              <a:gd name="T5" fmla="*/ 46 h 47"/>
              <a:gd name="T6" fmla="*/ 16 w 47"/>
              <a:gd name="T7" fmla="*/ 45 h 47"/>
              <a:gd name="T8" fmla="*/ 21 w 47"/>
              <a:gd name="T9" fmla="*/ 43 h 47"/>
              <a:gd name="T10" fmla="*/ 25 w 47"/>
              <a:gd name="T11" fmla="*/ 40 h 47"/>
              <a:gd name="T12" fmla="*/ 28 w 47"/>
              <a:gd name="T13" fmla="*/ 37 h 47"/>
              <a:gd name="T14" fmla="*/ 31 w 47"/>
              <a:gd name="T15" fmla="*/ 34 h 47"/>
              <a:gd name="T16" fmla="*/ 35 w 47"/>
              <a:gd name="T17" fmla="*/ 31 h 47"/>
              <a:gd name="T18" fmla="*/ 38 w 47"/>
              <a:gd name="T19" fmla="*/ 28 h 47"/>
              <a:gd name="T20" fmla="*/ 40 w 47"/>
              <a:gd name="T21" fmla="*/ 24 h 47"/>
              <a:gd name="T22" fmla="*/ 43 w 47"/>
              <a:gd name="T23" fmla="*/ 21 h 47"/>
              <a:gd name="T24" fmla="*/ 44 w 47"/>
              <a:gd name="T25" fmla="*/ 16 h 47"/>
              <a:gd name="T26" fmla="*/ 46 w 47"/>
              <a:gd name="T27" fmla="*/ 12 h 47"/>
              <a:gd name="T28" fmla="*/ 47 w 47"/>
              <a:gd name="T29" fmla="*/ 7 h 47"/>
              <a:gd name="T30" fmla="*/ 47 w 47"/>
              <a:gd name="T31" fmla="*/ 2 h 47"/>
              <a:gd name="T32" fmla="*/ 38 w 47"/>
              <a:gd name="T33" fmla="*/ 0 h 47"/>
              <a:gd name="T34" fmla="*/ 38 w 47"/>
              <a:gd name="T35" fmla="*/ 3 h 47"/>
              <a:gd name="T36" fmla="*/ 37 w 47"/>
              <a:gd name="T37" fmla="*/ 7 h 47"/>
              <a:gd name="T38" fmla="*/ 37 w 47"/>
              <a:gd name="T39" fmla="*/ 12 h 47"/>
              <a:gd name="T40" fmla="*/ 35 w 47"/>
              <a:gd name="T41" fmla="*/ 15 h 47"/>
              <a:gd name="T42" fmla="*/ 34 w 47"/>
              <a:gd name="T43" fmla="*/ 18 h 47"/>
              <a:gd name="T44" fmla="*/ 31 w 47"/>
              <a:gd name="T45" fmla="*/ 21 h 47"/>
              <a:gd name="T46" fmla="*/ 29 w 47"/>
              <a:gd name="T47" fmla="*/ 24 h 47"/>
              <a:gd name="T48" fmla="*/ 27 w 47"/>
              <a:gd name="T49" fmla="*/ 27 h 47"/>
              <a:gd name="T50" fmla="*/ 24 w 47"/>
              <a:gd name="T51" fmla="*/ 30 h 47"/>
              <a:gd name="T52" fmla="*/ 21 w 47"/>
              <a:gd name="T53" fmla="*/ 31 h 47"/>
              <a:gd name="T54" fmla="*/ 18 w 47"/>
              <a:gd name="T55" fmla="*/ 34 h 47"/>
              <a:gd name="T56" fmla="*/ 15 w 47"/>
              <a:gd name="T57" fmla="*/ 36 h 47"/>
              <a:gd name="T58" fmla="*/ 12 w 47"/>
              <a:gd name="T59" fmla="*/ 37 h 47"/>
              <a:gd name="T60" fmla="*/ 7 w 47"/>
              <a:gd name="T61" fmla="*/ 37 h 47"/>
              <a:gd name="T62" fmla="*/ 5 w 47"/>
              <a:gd name="T63" fmla="*/ 39 h 47"/>
              <a:gd name="T64" fmla="*/ 0 w 47"/>
              <a:gd name="T65" fmla="*/ 39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0" y="47"/>
                </a:moveTo>
                <a:lnTo>
                  <a:pt x="3" y="47"/>
                </a:lnTo>
                <a:lnTo>
                  <a:pt x="5" y="47"/>
                </a:lnTo>
                <a:lnTo>
                  <a:pt x="7" y="46"/>
                </a:lnTo>
                <a:lnTo>
                  <a:pt x="9" y="46"/>
                </a:lnTo>
                <a:lnTo>
                  <a:pt x="12" y="46"/>
                </a:lnTo>
                <a:lnTo>
                  <a:pt x="13" y="45"/>
                </a:lnTo>
                <a:lnTo>
                  <a:pt x="16" y="45"/>
                </a:lnTo>
                <a:lnTo>
                  <a:pt x="18" y="43"/>
                </a:lnTo>
                <a:lnTo>
                  <a:pt x="21" y="43"/>
                </a:lnTo>
                <a:lnTo>
                  <a:pt x="22" y="42"/>
                </a:lnTo>
                <a:lnTo>
                  <a:pt x="25" y="40"/>
                </a:lnTo>
                <a:lnTo>
                  <a:pt x="27" y="39"/>
                </a:lnTo>
                <a:lnTo>
                  <a:pt x="28" y="37"/>
                </a:lnTo>
                <a:lnTo>
                  <a:pt x="29" y="36"/>
                </a:lnTo>
                <a:lnTo>
                  <a:pt x="31" y="34"/>
                </a:lnTo>
                <a:lnTo>
                  <a:pt x="34" y="33"/>
                </a:lnTo>
                <a:lnTo>
                  <a:pt x="35" y="31"/>
                </a:lnTo>
                <a:lnTo>
                  <a:pt x="37" y="30"/>
                </a:lnTo>
                <a:lnTo>
                  <a:pt x="38" y="28"/>
                </a:lnTo>
                <a:lnTo>
                  <a:pt x="38" y="27"/>
                </a:lnTo>
                <a:lnTo>
                  <a:pt x="40" y="24"/>
                </a:lnTo>
                <a:lnTo>
                  <a:pt x="41" y="22"/>
                </a:lnTo>
                <a:lnTo>
                  <a:pt x="43" y="21"/>
                </a:lnTo>
                <a:lnTo>
                  <a:pt x="43" y="18"/>
                </a:lnTo>
                <a:lnTo>
                  <a:pt x="44" y="16"/>
                </a:lnTo>
                <a:lnTo>
                  <a:pt x="44" y="13"/>
                </a:lnTo>
                <a:lnTo>
                  <a:pt x="46" y="12"/>
                </a:lnTo>
                <a:lnTo>
                  <a:pt x="46" y="9"/>
                </a:lnTo>
                <a:lnTo>
                  <a:pt x="47" y="7"/>
                </a:lnTo>
                <a:lnTo>
                  <a:pt x="47" y="5"/>
                </a:lnTo>
                <a:lnTo>
                  <a:pt x="47" y="2"/>
                </a:lnTo>
                <a:lnTo>
                  <a:pt x="47" y="0"/>
                </a:lnTo>
                <a:lnTo>
                  <a:pt x="38" y="0"/>
                </a:lnTo>
                <a:lnTo>
                  <a:pt x="38" y="2"/>
                </a:lnTo>
                <a:lnTo>
                  <a:pt x="38" y="3"/>
                </a:lnTo>
                <a:lnTo>
                  <a:pt x="38" y="6"/>
                </a:lnTo>
                <a:lnTo>
                  <a:pt x="37" y="7"/>
                </a:lnTo>
                <a:lnTo>
                  <a:pt x="37" y="9"/>
                </a:lnTo>
                <a:lnTo>
                  <a:pt x="37" y="12"/>
                </a:lnTo>
                <a:lnTo>
                  <a:pt x="35" y="13"/>
                </a:lnTo>
                <a:lnTo>
                  <a:pt x="35" y="15"/>
                </a:lnTo>
                <a:lnTo>
                  <a:pt x="34" y="16"/>
                </a:lnTo>
                <a:lnTo>
                  <a:pt x="34" y="18"/>
                </a:lnTo>
                <a:lnTo>
                  <a:pt x="32" y="19"/>
                </a:lnTo>
                <a:lnTo>
                  <a:pt x="31" y="21"/>
                </a:lnTo>
                <a:lnTo>
                  <a:pt x="31" y="22"/>
                </a:lnTo>
                <a:lnTo>
                  <a:pt x="29" y="24"/>
                </a:lnTo>
                <a:lnTo>
                  <a:pt x="28" y="25"/>
                </a:lnTo>
                <a:lnTo>
                  <a:pt x="27" y="27"/>
                </a:lnTo>
                <a:lnTo>
                  <a:pt x="25" y="28"/>
                </a:lnTo>
                <a:lnTo>
                  <a:pt x="24" y="30"/>
                </a:lnTo>
                <a:lnTo>
                  <a:pt x="22" y="31"/>
                </a:lnTo>
                <a:lnTo>
                  <a:pt x="21" y="31"/>
                </a:lnTo>
                <a:lnTo>
                  <a:pt x="19" y="33"/>
                </a:lnTo>
                <a:lnTo>
                  <a:pt x="18" y="34"/>
                </a:lnTo>
                <a:lnTo>
                  <a:pt x="16" y="34"/>
                </a:lnTo>
                <a:lnTo>
                  <a:pt x="15" y="36"/>
                </a:lnTo>
                <a:lnTo>
                  <a:pt x="13" y="36"/>
                </a:lnTo>
                <a:lnTo>
                  <a:pt x="12" y="37"/>
                </a:lnTo>
                <a:lnTo>
                  <a:pt x="9" y="37"/>
                </a:lnTo>
                <a:lnTo>
                  <a:pt x="7" y="37"/>
                </a:lnTo>
                <a:lnTo>
                  <a:pt x="6" y="39"/>
                </a:lnTo>
                <a:lnTo>
                  <a:pt x="5" y="39"/>
                </a:lnTo>
                <a:lnTo>
                  <a:pt x="2" y="39"/>
                </a:lnTo>
                <a:lnTo>
                  <a:pt x="0" y="39"/>
                </a:lnTo>
                <a:lnTo>
                  <a:pt x="0" y="47"/>
                </a:lnTo>
                <a:close/>
              </a:path>
            </a:pathLst>
          </a:custGeom>
          <a:solidFill>
            <a:schemeClr val="tx1"/>
          </a:solidFill>
          <a:ln w="9525">
            <a:solidFill>
              <a:schemeClr val="tx1"/>
            </a:solidFill>
            <a:round/>
            <a:headEnd/>
            <a:tailEnd/>
          </a:ln>
        </p:spPr>
        <p:txBody>
          <a:bodyPr/>
          <a:lstStyle/>
          <a:p>
            <a:endParaRPr lang="en-US"/>
          </a:p>
        </p:txBody>
      </p:sp>
      <p:sp>
        <p:nvSpPr>
          <p:cNvPr id="31918" name="Freeform 174"/>
          <p:cNvSpPr>
            <a:spLocks/>
          </p:cNvSpPr>
          <p:nvPr/>
        </p:nvSpPr>
        <p:spPr bwMode="auto">
          <a:xfrm>
            <a:off x="4665663" y="4556125"/>
            <a:ext cx="44450" cy="25400"/>
          </a:xfrm>
          <a:custGeom>
            <a:avLst/>
            <a:gdLst>
              <a:gd name="T0" fmla="*/ 0 w 28"/>
              <a:gd name="T1" fmla="*/ 8 h 16"/>
              <a:gd name="T2" fmla="*/ 2 w 28"/>
              <a:gd name="T3" fmla="*/ 8 h 16"/>
              <a:gd name="T4" fmla="*/ 2 w 28"/>
              <a:gd name="T5" fmla="*/ 9 h 16"/>
              <a:gd name="T6" fmla="*/ 3 w 28"/>
              <a:gd name="T7" fmla="*/ 9 h 16"/>
              <a:gd name="T8" fmla="*/ 5 w 28"/>
              <a:gd name="T9" fmla="*/ 11 h 16"/>
              <a:gd name="T10" fmla="*/ 6 w 28"/>
              <a:gd name="T11" fmla="*/ 11 h 16"/>
              <a:gd name="T12" fmla="*/ 8 w 28"/>
              <a:gd name="T13" fmla="*/ 12 h 16"/>
              <a:gd name="T14" fmla="*/ 9 w 28"/>
              <a:gd name="T15" fmla="*/ 12 h 16"/>
              <a:gd name="T16" fmla="*/ 11 w 28"/>
              <a:gd name="T17" fmla="*/ 12 h 16"/>
              <a:gd name="T18" fmla="*/ 11 w 28"/>
              <a:gd name="T19" fmla="*/ 14 h 16"/>
              <a:gd name="T20" fmla="*/ 12 w 28"/>
              <a:gd name="T21" fmla="*/ 14 h 16"/>
              <a:gd name="T22" fmla="*/ 13 w 28"/>
              <a:gd name="T23" fmla="*/ 14 h 16"/>
              <a:gd name="T24" fmla="*/ 15 w 28"/>
              <a:gd name="T25" fmla="*/ 14 h 16"/>
              <a:gd name="T26" fmla="*/ 15 w 28"/>
              <a:gd name="T27" fmla="*/ 15 h 16"/>
              <a:gd name="T28" fmla="*/ 16 w 28"/>
              <a:gd name="T29" fmla="*/ 15 h 16"/>
              <a:gd name="T30" fmla="*/ 18 w 28"/>
              <a:gd name="T31" fmla="*/ 15 h 16"/>
              <a:gd name="T32" fmla="*/ 19 w 28"/>
              <a:gd name="T33" fmla="*/ 15 h 16"/>
              <a:gd name="T34" fmla="*/ 21 w 28"/>
              <a:gd name="T35" fmla="*/ 15 h 16"/>
              <a:gd name="T36" fmla="*/ 22 w 28"/>
              <a:gd name="T37" fmla="*/ 15 h 16"/>
              <a:gd name="T38" fmla="*/ 22 w 28"/>
              <a:gd name="T39" fmla="*/ 16 h 16"/>
              <a:gd name="T40" fmla="*/ 24 w 28"/>
              <a:gd name="T41" fmla="*/ 16 h 16"/>
              <a:gd name="T42" fmla="*/ 25 w 28"/>
              <a:gd name="T43" fmla="*/ 16 h 16"/>
              <a:gd name="T44" fmla="*/ 27 w 28"/>
              <a:gd name="T45" fmla="*/ 16 h 16"/>
              <a:gd name="T46" fmla="*/ 28 w 28"/>
              <a:gd name="T47" fmla="*/ 16 h 16"/>
              <a:gd name="T48" fmla="*/ 28 w 28"/>
              <a:gd name="T49" fmla="*/ 8 h 16"/>
              <a:gd name="T50" fmla="*/ 27 w 28"/>
              <a:gd name="T51" fmla="*/ 8 h 16"/>
              <a:gd name="T52" fmla="*/ 25 w 28"/>
              <a:gd name="T53" fmla="*/ 8 h 16"/>
              <a:gd name="T54" fmla="*/ 24 w 28"/>
              <a:gd name="T55" fmla="*/ 8 h 16"/>
              <a:gd name="T56" fmla="*/ 22 w 28"/>
              <a:gd name="T57" fmla="*/ 8 h 16"/>
              <a:gd name="T58" fmla="*/ 22 w 28"/>
              <a:gd name="T59" fmla="*/ 6 h 16"/>
              <a:gd name="T60" fmla="*/ 21 w 28"/>
              <a:gd name="T61" fmla="*/ 6 h 16"/>
              <a:gd name="T62" fmla="*/ 19 w 28"/>
              <a:gd name="T63" fmla="*/ 6 h 16"/>
              <a:gd name="T64" fmla="*/ 18 w 28"/>
              <a:gd name="T65" fmla="*/ 6 h 16"/>
              <a:gd name="T66" fmla="*/ 16 w 28"/>
              <a:gd name="T67" fmla="*/ 6 h 16"/>
              <a:gd name="T68" fmla="*/ 16 w 28"/>
              <a:gd name="T69" fmla="*/ 5 h 16"/>
              <a:gd name="T70" fmla="*/ 15 w 28"/>
              <a:gd name="T71" fmla="*/ 5 h 16"/>
              <a:gd name="T72" fmla="*/ 13 w 28"/>
              <a:gd name="T73" fmla="*/ 5 h 16"/>
              <a:gd name="T74" fmla="*/ 12 w 28"/>
              <a:gd name="T75" fmla="*/ 5 h 16"/>
              <a:gd name="T76" fmla="*/ 12 w 28"/>
              <a:gd name="T77" fmla="*/ 3 h 16"/>
              <a:gd name="T78" fmla="*/ 11 w 28"/>
              <a:gd name="T79" fmla="*/ 3 h 16"/>
              <a:gd name="T80" fmla="*/ 9 w 28"/>
              <a:gd name="T81" fmla="*/ 3 h 16"/>
              <a:gd name="T82" fmla="*/ 9 w 28"/>
              <a:gd name="T83" fmla="*/ 2 h 16"/>
              <a:gd name="T84" fmla="*/ 8 w 28"/>
              <a:gd name="T85" fmla="*/ 2 h 16"/>
              <a:gd name="T86" fmla="*/ 6 w 28"/>
              <a:gd name="T87" fmla="*/ 0 h 16"/>
              <a:gd name="T88" fmla="*/ 5 w 28"/>
              <a:gd name="T89" fmla="*/ 0 h 16"/>
              <a:gd name="T90" fmla="*/ 0 w 28"/>
              <a:gd name="T91" fmla="*/ 8 h 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
              <a:gd name="T139" fmla="*/ 0 h 16"/>
              <a:gd name="T140" fmla="*/ 28 w 28"/>
              <a:gd name="T141" fmla="*/ 16 h 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 h="16">
                <a:moveTo>
                  <a:pt x="0" y="8"/>
                </a:moveTo>
                <a:lnTo>
                  <a:pt x="2" y="8"/>
                </a:lnTo>
                <a:lnTo>
                  <a:pt x="2" y="9"/>
                </a:lnTo>
                <a:lnTo>
                  <a:pt x="3" y="9"/>
                </a:lnTo>
                <a:lnTo>
                  <a:pt x="5" y="11"/>
                </a:lnTo>
                <a:lnTo>
                  <a:pt x="6" y="11"/>
                </a:lnTo>
                <a:lnTo>
                  <a:pt x="8" y="12"/>
                </a:lnTo>
                <a:lnTo>
                  <a:pt x="9" y="12"/>
                </a:lnTo>
                <a:lnTo>
                  <a:pt x="11" y="12"/>
                </a:lnTo>
                <a:lnTo>
                  <a:pt x="11" y="14"/>
                </a:lnTo>
                <a:lnTo>
                  <a:pt x="12" y="14"/>
                </a:lnTo>
                <a:lnTo>
                  <a:pt x="13" y="14"/>
                </a:lnTo>
                <a:lnTo>
                  <a:pt x="15" y="14"/>
                </a:lnTo>
                <a:lnTo>
                  <a:pt x="15" y="15"/>
                </a:lnTo>
                <a:lnTo>
                  <a:pt x="16" y="15"/>
                </a:lnTo>
                <a:lnTo>
                  <a:pt x="18" y="15"/>
                </a:lnTo>
                <a:lnTo>
                  <a:pt x="19" y="15"/>
                </a:lnTo>
                <a:lnTo>
                  <a:pt x="21" y="15"/>
                </a:lnTo>
                <a:lnTo>
                  <a:pt x="22" y="15"/>
                </a:lnTo>
                <a:lnTo>
                  <a:pt x="22" y="16"/>
                </a:lnTo>
                <a:lnTo>
                  <a:pt x="24" y="16"/>
                </a:lnTo>
                <a:lnTo>
                  <a:pt x="25" y="16"/>
                </a:lnTo>
                <a:lnTo>
                  <a:pt x="27" y="16"/>
                </a:lnTo>
                <a:lnTo>
                  <a:pt x="28" y="16"/>
                </a:lnTo>
                <a:lnTo>
                  <a:pt x="28" y="8"/>
                </a:lnTo>
                <a:lnTo>
                  <a:pt x="27" y="8"/>
                </a:lnTo>
                <a:lnTo>
                  <a:pt x="25" y="8"/>
                </a:lnTo>
                <a:lnTo>
                  <a:pt x="24" y="8"/>
                </a:lnTo>
                <a:lnTo>
                  <a:pt x="22" y="8"/>
                </a:lnTo>
                <a:lnTo>
                  <a:pt x="22" y="6"/>
                </a:lnTo>
                <a:lnTo>
                  <a:pt x="21" y="6"/>
                </a:lnTo>
                <a:lnTo>
                  <a:pt x="19" y="6"/>
                </a:lnTo>
                <a:lnTo>
                  <a:pt x="18" y="6"/>
                </a:lnTo>
                <a:lnTo>
                  <a:pt x="16" y="6"/>
                </a:lnTo>
                <a:lnTo>
                  <a:pt x="16" y="5"/>
                </a:lnTo>
                <a:lnTo>
                  <a:pt x="15" y="5"/>
                </a:lnTo>
                <a:lnTo>
                  <a:pt x="13" y="5"/>
                </a:lnTo>
                <a:lnTo>
                  <a:pt x="12" y="5"/>
                </a:lnTo>
                <a:lnTo>
                  <a:pt x="12" y="3"/>
                </a:lnTo>
                <a:lnTo>
                  <a:pt x="11" y="3"/>
                </a:lnTo>
                <a:lnTo>
                  <a:pt x="9" y="3"/>
                </a:lnTo>
                <a:lnTo>
                  <a:pt x="9" y="2"/>
                </a:lnTo>
                <a:lnTo>
                  <a:pt x="8" y="2"/>
                </a:lnTo>
                <a:lnTo>
                  <a:pt x="6" y="0"/>
                </a:lnTo>
                <a:lnTo>
                  <a:pt x="5" y="0"/>
                </a:lnTo>
                <a:lnTo>
                  <a:pt x="0" y="8"/>
                </a:lnTo>
                <a:close/>
              </a:path>
            </a:pathLst>
          </a:custGeom>
          <a:solidFill>
            <a:schemeClr val="tx1"/>
          </a:solidFill>
          <a:ln w="9525">
            <a:solidFill>
              <a:schemeClr val="tx1"/>
            </a:solidFill>
            <a:round/>
            <a:headEnd/>
            <a:tailEnd/>
          </a:ln>
        </p:spPr>
        <p:txBody>
          <a:bodyPr/>
          <a:lstStyle/>
          <a:p>
            <a:endParaRPr lang="en-US"/>
          </a:p>
        </p:txBody>
      </p:sp>
      <p:sp>
        <p:nvSpPr>
          <p:cNvPr id="31919" name="Line 175"/>
          <p:cNvSpPr>
            <a:spLocks noChangeShapeType="1"/>
          </p:cNvSpPr>
          <p:nvPr/>
        </p:nvSpPr>
        <p:spPr bwMode="auto">
          <a:xfrm>
            <a:off x="4471988" y="4373563"/>
            <a:ext cx="228600" cy="138112"/>
          </a:xfrm>
          <a:prstGeom prst="line">
            <a:avLst/>
          </a:prstGeom>
          <a:noFill/>
          <a:ln w="0">
            <a:solidFill>
              <a:schemeClr val="tx1"/>
            </a:solidFill>
            <a:round/>
            <a:headEnd/>
            <a:tailEnd/>
          </a:ln>
        </p:spPr>
        <p:txBody>
          <a:bodyPr/>
          <a:lstStyle/>
          <a:p>
            <a:endParaRPr lang="en-GB"/>
          </a:p>
        </p:txBody>
      </p:sp>
      <p:sp>
        <p:nvSpPr>
          <p:cNvPr id="31920" name="Line 176"/>
          <p:cNvSpPr>
            <a:spLocks noChangeShapeType="1"/>
          </p:cNvSpPr>
          <p:nvPr/>
        </p:nvSpPr>
        <p:spPr bwMode="auto">
          <a:xfrm flipH="1" flipV="1">
            <a:off x="4406900" y="4467225"/>
            <a:ext cx="244475" cy="150813"/>
          </a:xfrm>
          <a:prstGeom prst="line">
            <a:avLst/>
          </a:prstGeom>
          <a:noFill/>
          <a:ln w="0">
            <a:solidFill>
              <a:schemeClr val="tx1"/>
            </a:solidFill>
            <a:round/>
            <a:headEnd/>
            <a:tailEnd/>
          </a:ln>
        </p:spPr>
        <p:txBody>
          <a:bodyPr/>
          <a:lstStyle/>
          <a:p>
            <a:endParaRPr lang="en-GB"/>
          </a:p>
        </p:txBody>
      </p:sp>
      <p:sp>
        <p:nvSpPr>
          <p:cNvPr id="31921" name="Freeform 177"/>
          <p:cNvSpPr>
            <a:spLocks/>
          </p:cNvSpPr>
          <p:nvPr/>
        </p:nvSpPr>
        <p:spPr bwMode="auto">
          <a:xfrm>
            <a:off x="4451350" y="4422775"/>
            <a:ext cx="222250" cy="146050"/>
          </a:xfrm>
          <a:custGeom>
            <a:avLst/>
            <a:gdLst>
              <a:gd name="T0" fmla="*/ 2 w 140"/>
              <a:gd name="T1" fmla="*/ 3 h 92"/>
              <a:gd name="T2" fmla="*/ 0 w 140"/>
              <a:gd name="T3" fmla="*/ 7 h 92"/>
              <a:gd name="T4" fmla="*/ 135 w 140"/>
              <a:gd name="T5" fmla="*/ 92 h 92"/>
              <a:gd name="T6" fmla="*/ 140 w 140"/>
              <a:gd name="T7" fmla="*/ 84 h 92"/>
              <a:gd name="T8" fmla="*/ 5 w 140"/>
              <a:gd name="T9" fmla="*/ 0 h 92"/>
              <a:gd name="T10" fmla="*/ 2 w 140"/>
              <a:gd name="T11" fmla="*/ 3 h 92"/>
              <a:gd name="T12" fmla="*/ 0 60000 65536"/>
              <a:gd name="T13" fmla="*/ 0 60000 65536"/>
              <a:gd name="T14" fmla="*/ 0 60000 65536"/>
              <a:gd name="T15" fmla="*/ 0 60000 65536"/>
              <a:gd name="T16" fmla="*/ 0 60000 65536"/>
              <a:gd name="T17" fmla="*/ 0 60000 65536"/>
              <a:gd name="T18" fmla="*/ 0 w 140"/>
              <a:gd name="T19" fmla="*/ 0 h 92"/>
              <a:gd name="T20" fmla="*/ 140 w 140"/>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40" h="92">
                <a:moveTo>
                  <a:pt x="2" y="3"/>
                </a:moveTo>
                <a:lnTo>
                  <a:pt x="0" y="7"/>
                </a:lnTo>
                <a:lnTo>
                  <a:pt x="135" y="92"/>
                </a:lnTo>
                <a:lnTo>
                  <a:pt x="140" y="84"/>
                </a:lnTo>
                <a:lnTo>
                  <a:pt x="5" y="0"/>
                </a:lnTo>
                <a:lnTo>
                  <a:pt x="2" y="3"/>
                </a:lnTo>
                <a:close/>
              </a:path>
            </a:pathLst>
          </a:custGeom>
          <a:solidFill>
            <a:schemeClr val="tx1"/>
          </a:solidFill>
          <a:ln w="9525">
            <a:solidFill>
              <a:schemeClr val="tx1"/>
            </a:solidFill>
            <a:round/>
            <a:headEnd/>
            <a:tailEnd/>
          </a:ln>
        </p:spPr>
        <p:txBody>
          <a:bodyPr/>
          <a:lstStyle/>
          <a:p>
            <a:endParaRPr lang="en-US"/>
          </a:p>
        </p:txBody>
      </p:sp>
      <p:sp>
        <p:nvSpPr>
          <p:cNvPr id="31922" name="Freeform 178"/>
          <p:cNvSpPr>
            <a:spLocks/>
          </p:cNvSpPr>
          <p:nvPr/>
        </p:nvSpPr>
        <p:spPr bwMode="auto">
          <a:xfrm>
            <a:off x="4784725" y="5181600"/>
            <a:ext cx="377825" cy="14288"/>
          </a:xfrm>
          <a:custGeom>
            <a:avLst/>
            <a:gdLst>
              <a:gd name="T0" fmla="*/ 238 w 238"/>
              <a:gd name="T1" fmla="*/ 4 h 9"/>
              <a:gd name="T2" fmla="*/ 238 w 238"/>
              <a:gd name="T3" fmla="*/ 0 h 9"/>
              <a:gd name="T4" fmla="*/ 0 w 238"/>
              <a:gd name="T5" fmla="*/ 0 h 9"/>
              <a:gd name="T6" fmla="*/ 0 w 238"/>
              <a:gd name="T7" fmla="*/ 9 h 9"/>
              <a:gd name="T8" fmla="*/ 238 w 238"/>
              <a:gd name="T9" fmla="*/ 9 h 9"/>
              <a:gd name="T10" fmla="*/ 238 w 238"/>
              <a:gd name="T11" fmla="*/ 4 h 9"/>
              <a:gd name="T12" fmla="*/ 0 60000 65536"/>
              <a:gd name="T13" fmla="*/ 0 60000 65536"/>
              <a:gd name="T14" fmla="*/ 0 60000 65536"/>
              <a:gd name="T15" fmla="*/ 0 60000 65536"/>
              <a:gd name="T16" fmla="*/ 0 60000 65536"/>
              <a:gd name="T17" fmla="*/ 0 60000 65536"/>
              <a:gd name="T18" fmla="*/ 0 w 238"/>
              <a:gd name="T19" fmla="*/ 0 h 9"/>
              <a:gd name="T20" fmla="*/ 238 w 238"/>
              <a:gd name="T21" fmla="*/ 9 h 9"/>
            </a:gdLst>
            <a:ahLst/>
            <a:cxnLst>
              <a:cxn ang="T12">
                <a:pos x="T0" y="T1"/>
              </a:cxn>
              <a:cxn ang="T13">
                <a:pos x="T2" y="T3"/>
              </a:cxn>
              <a:cxn ang="T14">
                <a:pos x="T4" y="T5"/>
              </a:cxn>
              <a:cxn ang="T15">
                <a:pos x="T6" y="T7"/>
              </a:cxn>
              <a:cxn ang="T16">
                <a:pos x="T8" y="T9"/>
              </a:cxn>
              <a:cxn ang="T17">
                <a:pos x="T10" y="T11"/>
              </a:cxn>
            </a:cxnLst>
            <a:rect l="T18" t="T19" r="T20" b="T21"/>
            <a:pathLst>
              <a:path w="238" h="9">
                <a:moveTo>
                  <a:pt x="238" y="4"/>
                </a:moveTo>
                <a:lnTo>
                  <a:pt x="238" y="0"/>
                </a:lnTo>
                <a:lnTo>
                  <a:pt x="0" y="0"/>
                </a:lnTo>
                <a:lnTo>
                  <a:pt x="0" y="9"/>
                </a:lnTo>
                <a:lnTo>
                  <a:pt x="238" y="9"/>
                </a:lnTo>
                <a:lnTo>
                  <a:pt x="238" y="4"/>
                </a:lnTo>
                <a:close/>
              </a:path>
            </a:pathLst>
          </a:custGeom>
          <a:solidFill>
            <a:schemeClr val="tx1"/>
          </a:solidFill>
          <a:ln w="9525">
            <a:solidFill>
              <a:schemeClr val="tx1"/>
            </a:solidFill>
            <a:round/>
            <a:headEnd/>
            <a:tailEnd/>
          </a:ln>
        </p:spPr>
        <p:txBody>
          <a:bodyPr/>
          <a:lstStyle/>
          <a:p>
            <a:endParaRPr lang="en-US"/>
          </a:p>
        </p:txBody>
      </p:sp>
      <p:sp>
        <p:nvSpPr>
          <p:cNvPr id="31923" name="Freeform 179"/>
          <p:cNvSpPr>
            <a:spLocks/>
          </p:cNvSpPr>
          <p:nvPr/>
        </p:nvSpPr>
        <p:spPr bwMode="auto">
          <a:xfrm>
            <a:off x="5114925" y="5148263"/>
            <a:ext cx="63500" cy="47625"/>
          </a:xfrm>
          <a:custGeom>
            <a:avLst/>
            <a:gdLst>
              <a:gd name="T0" fmla="*/ 40 w 40"/>
              <a:gd name="T1" fmla="*/ 30 h 30"/>
              <a:gd name="T2" fmla="*/ 40 w 40"/>
              <a:gd name="T3" fmla="*/ 22 h 30"/>
              <a:gd name="T4" fmla="*/ 5 w 40"/>
              <a:gd name="T5" fmla="*/ 0 h 30"/>
              <a:gd name="T6" fmla="*/ 0 w 40"/>
              <a:gd name="T7" fmla="*/ 8 h 30"/>
              <a:gd name="T8" fmla="*/ 34 w 40"/>
              <a:gd name="T9" fmla="*/ 30 h 30"/>
              <a:gd name="T10" fmla="*/ 34 w 40"/>
              <a:gd name="T11" fmla="*/ 22 h 30"/>
              <a:gd name="T12" fmla="*/ 40 w 40"/>
              <a:gd name="T13" fmla="*/ 30 h 30"/>
              <a:gd name="T14" fmla="*/ 0 60000 65536"/>
              <a:gd name="T15" fmla="*/ 0 60000 65536"/>
              <a:gd name="T16" fmla="*/ 0 60000 65536"/>
              <a:gd name="T17" fmla="*/ 0 60000 65536"/>
              <a:gd name="T18" fmla="*/ 0 60000 65536"/>
              <a:gd name="T19" fmla="*/ 0 60000 65536"/>
              <a:gd name="T20" fmla="*/ 0 60000 65536"/>
              <a:gd name="T21" fmla="*/ 0 w 40"/>
              <a:gd name="T22" fmla="*/ 0 h 30"/>
              <a:gd name="T23" fmla="*/ 40 w 4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0">
                <a:moveTo>
                  <a:pt x="40" y="30"/>
                </a:moveTo>
                <a:lnTo>
                  <a:pt x="40" y="22"/>
                </a:lnTo>
                <a:lnTo>
                  <a:pt x="5" y="0"/>
                </a:lnTo>
                <a:lnTo>
                  <a:pt x="0" y="8"/>
                </a:lnTo>
                <a:lnTo>
                  <a:pt x="34" y="30"/>
                </a:lnTo>
                <a:lnTo>
                  <a:pt x="34" y="22"/>
                </a:lnTo>
                <a:lnTo>
                  <a:pt x="40" y="30"/>
                </a:lnTo>
                <a:close/>
              </a:path>
            </a:pathLst>
          </a:custGeom>
          <a:solidFill>
            <a:schemeClr val="tx1"/>
          </a:solidFill>
          <a:ln w="9525">
            <a:solidFill>
              <a:schemeClr val="tx1"/>
            </a:solidFill>
            <a:round/>
            <a:headEnd/>
            <a:tailEnd/>
          </a:ln>
        </p:spPr>
        <p:txBody>
          <a:bodyPr/>
          <a:lstStyle/>
          <a:p>
            <a:endParaRPr lang="en-US"/>
          </a:p>
        </p:txBody>
      </p:sp>
      <p:sp>
        <p:nvSpPr>
          <p:cNvPr id="31924" name="Freeform 180"/>
          <p:cNvSpPr>
            <a:spLocks/>
          </p:cNvSpPr>
          <p:nvPr/>
        </p:nvSpPr>
        <p:spPr bwMode="auto">
          <a:xfrm>
            <a:off x="5173663" y="5183188"/>
            <a:ext cx="4762" cy="12700"/>
          </a:xfrm>
          <a:custGeom>
            <a:avLst/>
            <a:gdLst>
              <a:gd name="T0" fmla="*/ 3 w 3"/>
              <a:gd name="T1" fmla="*/ 8 h 8"/>
              <a:gd name="T2" fmla="*/ 0 w 3"/>
              <a:gd name="T3" fmla="*/ 3 h 8"/>
              <a:gd name="T4" fmla="*/ 3 w 3"/>
              <a:gd name="T5" fmla="*/ 0 h 8"/>
              <a:gd name="T6" fmla="*/ 3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3" y="8"/>
                </a:moveTo>
                <a:lnTo>
                  <a:pt x="0" y="3"/>
                </a:lnTo>
                <a:lnTo>
                  <a:pt x="3" y="0"/>
                </a:lnTo>
                <a:lnTo>
                  <a:pt x="3" y="8"/>
                </a:lnTo>
                <a:close/>
              </a:path>
            </a:pathLst>
          </a:custGeom>
          <a:solidFill>
            <a:schemeClr val="tx1"/>
          </a:solidFill>
          <a:ln w="9525">
            <a:solidFill>
              <a:schemeClr val="tx1"/>
            </a:solidFill>
            <a:round/>
            <a:headEnd/>
            <a:tailEnd/>
          </a:ln>
        </p:spPr>
        <p:txBody>
          <a:bodyPr/>
          <a:lstStyle/>
          <a:p>
            <a:endParaRPr lang="en-US"/>
          </a:p>
        </p:txBody>
      </p:sp>
      <p:sp>
        <p:nvSpPr>
          <p:cNvPr id="31925" name="Freeform 181"/>
          <p:cNvSpPr>
            <a:spLocks/>
          </p:cNvSpPr>
          <p:nvPr/>
        </p:nvSpPr>
        <p:spPr bwMode="auto">
          <a:xfrm>
            <a:off x="5114925" y="5183188"/>
            <a:ext cx="63500" cy="47625"/>
          </a:xfrm>
          <a:custGeom>
            <a:avLst/>
            <a:gdLst>
              <a:gd name="T0" fmla="*/ 2 w 40"/>
              <a:gd name="T1" fmla="*/ 27 h 30"/>
              <a:gd name="T2" fmla="*/ 5 w 40"/>
              <a:gd name="T3" fmla="*/ 30 h 30"/>
              <a:gd name="T4" fmla="*/ 40 w 40"/>
              <a:gd name="T5" fmla="*/ 8 h 30"/>
              <a:gd name="T6" fmla="*/ 34 w 40"/>
              <a:gd name="T7" fmla="*/ 0 h 30"/>
              <a:gd name="T8" fmla="*/ 0 w 40"/>
              <a:gd name="T9" fmla="*/ 23 h 30"/>
              <a:gd name="T10" fmla="*/ 2 w 40"/>
              <a:gd name="T11" fmla="*/ 27 h 30"/>
              <a:gd name="T12" fmla="*/ 0 60000 65536"/>
              <a:gd name="T13" fmla="*/ 0 60000 65536"/>
              <a:gd name="T14" fmla="*/ 0 60000 65536"/>
              <a:gd name="T15" fmla="*/ 0 60000 65536"/>
              <a:gd name="T16" fmla="*/ 0 60000 65536"/>
              <a:gd name="T17" fmla="*/ 0 60000 65536"/>
              <a:gd name="T18" fmla="*/ 0 w 40"/>
              <a:gd name="T19" fmla="*/ 0 h 30"/>
              <a:gd name="T20" fmla="*/ 40 w 4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0" h="30">
                <a:moveTo>
                  <a:pt x="2" y="27"/>
                </a:moveTo>
                <a:lnTo>
                  <a:pt x="5" y="30"/>
                </a:lnTo>
                <a:lnTo>
                  <a:pt x="40" y="8"/>
                </a:lnTo>
                <a:lnTo>
                  <a:pt x="34" y="0"/>
                </a:lnTo>
                <a:lnTo>
                  <a:pt x="0" y="23"/>
                </a:lnTo>
                <a:lnTo>
                  <a:pt x="2" y="27"/>
                </a:lnTo>
                <a:close/>
              </a:path>
            </a:pathLst>
          </a:custGeom>
          <a:solidFill>
            <a:schemeClr val="tx1"/>
          </a:solidFill>
          <a:ln w="9525">
            <a:solidFill>
              <a:schemeClr val="tx1"/>
            </a:solidFill>
            <a:round/>
            <a:headEnd/>
            <a:tailEnd/>
          </a:ln>
        </p:spPr>
        <p:txBody>
          <a:bodyPr/>
          <a:lstStyle/>
          <a:p>
            <a:endParaRPr lang="en-US"/>
          </a:p>
        </p:txBody>
      </p:sp>
      <p:sp>
        <p:nvSpPr>
          <p:cNvPr id="31926" name="Rectangle 182"/>
          <p:cNvSpPr>
            <a:spLocks noChangeArrowheads="1"/>
          </p:cNvSpPr>
          <p:nvPr/>
        </p:nvSpPr>
        <p:spPr bwMode="auto">
          <a:xfrm>
            <a:off x="3643313" y="509746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27" name="Rectangle 183"/>
          <p:cNvSpPr>
            <a:spLocks noChangeArrowheads="1"/>
          </p:cNvSpPr>
          <p:nvPr/>
        </p:nvSpPr>
        <p:spPr bwMode="auto">
          <a:xfrm>
            <a:off x="3741738" y="5097463"/>
            <a:ext cx="26987" cy="14287"/>
          </a:xfrm>
          <a:prstGeom prst="rect">
            <a:avLst/>
          </a:prstGeom>
          <a:solidFill>
            <a:schemeClr val="tx1"/>
          </a:solidFill>
          <a:ln w="9525">
            <a:solidFill>
              <a:schemeClr val="tx1"/>
            </a:solidFill>
            <a:miter lim="800000"/>
            <a:headEnd/>
            <a:tailEnd/>
          </a:ln>
        </p:spPr>
        <p:txBody>
          <a:bodyPr/>
          <a:lstStyle/>
          <a:p>
            <a:endParaRPr lang="en-US"/>
          </a:p>
        </p:txBody>
      </p:sp>
      <p:sp>
        <p:nvSpPr>
          <p:cNvPr id="31928" name="Rectangle 184"/>
          <p:cNvSpPr>
            <a:spLocks noChangeArrowheads="1"/>
          </p:cNvSpPr>
          <p:nvPr/>
        </p:nvSpPr>
        <p:spPr bwMode="auto">
          <a:xfrm>
            <a:off x="3838575" y="509746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29" name="Rectangle 185"/>
          <p:cNvSpPr>
            <a:spLocks noChangeArrowheads="1"/>
          </p:cNvSpPr>
          <p:nvPr/>
        </p:nvSpPr>
        <p:spPr bwMode="auto">
          <a:xfrm>
            <a:off x="3937000" y="509746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30" name="Rectangle 186"/>
          <p:cNvSpPr>
            <a:spLocks noChangeArrowheads="1"/>
          </p:cNvSpPr>
          <p:nvPr/>
        </p:nvSpPr>
        <p:spPr bwMode="auto">
          <a:xfrm>
            <a:off x="4035425" y="5097463"/>
            <a:ext cx="26988" cy="14287"/>
          </a:xfrm>
          <a:prstGeom prst="rect">
            <a:avLst/>
          </a:prstGeom>
          <a:solidFill>
            <a:schemeClr val="tx1"/>
          </a:solidFill>
          <a:ln w="9525">
            <a:solidFill>
              <a:schemeClr val="tx1"/>
            </a:solidFill>
            <a:miter lim="800000"/>
            <a:headEnd/>
            <a:tailEnd/>
          </a:ln>
        </p:spPr>
        <p:txBody>
          <a:bodyPr/>
          <a:lstStyle/>
          <a:p>
            <a:endParaRPr lang="en-US"/>
          </a:p>
        </p:txBody>
      </p:sp>
      <p:sp>
        <p:nvSpPr>
          <p:cNvPr id="31931" name="Rectangle 187"/>
          <p:cNvSpPr>
            <a:spLocks noChangeArrowheads="1"/>
          </p:cNvSpPr>
          <p:nvPr/>
        </p:nvSpPr>
        <p:spPr bwMode="auto">
          <a:xfrm>
            <a:off x="4132263" y="509746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32" name="Rectangle 188"/>
          <p:cNvSpPr>
            <a:spLocks noChangeArrowheads="1"/>
          </p:cNvSpPr>
          <p:nvPr/>
        </p:nvSpPr>
        <p:spPr bwMode="auto">
          <a:xfrm>
            <a:off x="4230688" y="5097463"/>
            <a:ext cx="26987" cy="14287"/>
          </a:xfrm>
          <a:prstGeom prst="rect">
            <a:avLst/>
          </a:prstGeom>
          <a:solidFill>
            <a:schemeClr val="tx1"/>
          </a:solidFill>
          <a:ln w="9525">
            <a:solidFill>
              <a:schemeClr val="tx1"/>
            </a:solidFill>
            <a:miter lim="800000"/>
            <a:headEnd/>
            <a:tailEnd/>
          </a:ln>
        </p:spPr>
        <p:txBody>
          <a:bodyPr/>
          <a:lstStyle/>
          <a:p>
            <a:endParaRPr lang="en-US"/>
          </a:p>
        </p:txBody>
      </p:sp>
      <p:sp>
        <p:nvSpPr>
          <p:cNvPr id="31933" name="Rectangle 189"/>
          <p:cNvSpPr>
            <a:spLocks noChangeArrowheads="1"/>
          </p:cNvSpPr>
          <p:nvPr/>
        </p:nvSpPr>
        <p:spPr bwMode="auto">
          <a:xfrm>
            <a:off x="4327525" y="509746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34" name="Rectangle 190"/>
          <p:cNvSpPr>
            <a:spLocks noChangeArrowheads="1"/>
          </p:cNvSpPr>
          <p:nvPr/>
        </p:nvSpPr>
        <p:spPr bwMode="auto">
          <a:xfrm>
            <a:off x="4425950" y="509746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35" name="Freeform 191"/>
          <p:cNvSpPr>
            <a:spLocks/>
          </p:cNvSpPr>
          <p:nvPr/>
        </p:nvSpPr>
        <p:spPr bwMode="auto">
          <a:xfrm>
            <a:off x="4524375" y="5097463"/>
            <a:ext cx="25400" cy="14287"/>
          </a:xfrm>
          <a:custGeom>
            <a:avLst/>
            <a:gdLst>
              <a:gd name="T0" fmla="*/ 16 w 16"/>
              <a:gd name="T1" fmla="*/ 4 h 9"/>
              <a:gd name="T2" fmla="*/ 16 w 16"/>
              <a:gd name="T3" fmla="*/ 0 h 9"/>
              <a:gd name="T4" fmla="*/ 0 w 16"/>
              <a:gd name="T5" fmla="*/ 0 h 9"/>
              <a:gd name="T6" fmla="*/ 0 w 16"/>
              <a:gd name="T7" fmla="*/ 9 h 9"/>
              <a:gd name="T8" fmla="*/ 16 w 16"/>
              <a:gd name="T9" fmla="*/ 9 h 9"/>
              <a:gd name="T10" fmla="*/ 16 w 16"/>
              <a:gd name="T11" fmla="*/ 4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6" y="4"/>
                </a:moveTo>
                <a:lnTo>
                  <a:pt x="16" y="0"/>
                </a:lnTo>
                <a:lnTo>
                  <a:pt x="0" y="0"/>
                </a:lnTo>
                <a:lnTo>
                  <a:pt x="0" y="9"/>
                </a:lnTo>
                <a:lnTo>
                  <a:pt x="16" y="9"/>
                </a:lnTo>
                <a:lnTo>
                  <a:pt x="16" y="4"/>
                </a:lnTo>
                <a:close/>
              </a:path>
            </a:pathLst>
          </a:custGeom>
          <a:solidFill>
            <a:schemeClr val="tx1"/>
          </a:solidFill>
          <a:ln w="9525">
            <a:solidFill>
              <a:schemeClr val="tx1"/>
            </a:solidFill>
            <a:round/>
            <a:headEnd/>
            <a:tailEnd/>
          </a:ln>
        </p:spPr>
        <p:txBody>
          <a:bodyPr/>
          <a:lstStyle/>
          <a:p>
            <a:endParaRPr lang="en-US"/>
          </a:p>
        </p:txBody>
      </p:sp>
      <p:sp>
        <p:nvSpPr>
          <p:cNvPr id="31936" name="Rectangle 192"/>
          <p:cNvSpPr>
            <a:spLocks noChangeArrowheads="1"/>
          </p:cNvSpPr>
          <p:nvPr/>
        </p:nvSpPr>
        <p:spPr bwMode="auto">
          <a:xfrm>
            <a:off x="3643313" y="526891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37" name="Rectangle 193"/>
          <p:cNvSpPr>
            <a:spLocks noChangeArrowheads="1"/>
          </p:cNvSpPr>
          <p:nvPr/>
        </p:nvSpPr>
        <p:spPr bwMode="auto">
          <a:xfrm>
            <a:off x="3741738" y="5268913"/>
            <a:ext cx="26987" cy="14287"/>
          </a:xfrm>
          <a:prstGeom prst="rect">
            <a:avLst/>
          </a:prstGeom>
          <a:solidFill>
            <a:schemeClr val="tx1"/>
          </a:solidFill>
          <a:ln w="9525">
            <a:solidFill>
              <a:schemeClr val="tx1"/>
            </a:solidFill>
            <a:miter lim="800000"/>
            <a:headEnd/>
            <a:tailEnd/>
          </a:ln>
        </p:spPr>
        <p:txBody>
          <a:bodyPr/>
          <a:lstStyle/>
          <a:p>
            <a:endParaRPr lang="en-US"/>
          </a:p>
        </p:txBody>
      </p:sp>
      <p:sp>
        <p:nvSpPr>
          <p:cNvPr id="31938" name="Rectangle 194"/>
          <p:cNvSpPr>
            <a:spLocks noChangeArrowheads="1"/>
          </p:cNvSpPr>
          <p:nvPr/>
        </p:nvSpPr>
        <p:spPr bwMode="auto">
          <a:xfrm>
            <a:off x="3838575" y="526891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39" name="Rectangle 195"/>
          <p:cNvSpPr>
            <a:spLocks noChangeArrowheads="1"/>
          </p:cNvSpPr>
          <p:nvPr/>
        </p:nvSpPr>
        <p:spPr bwMode="auto">
          <a:xfrm>
            <a:off x="3937000" y="526891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40" name="Rectangle 196"/>
          <p:cNvSpPr>
            <a:spLocks noChangeArrowheads="1"/>
          </p:cNvSpPr>
          <p:nvPr/>
        </p:nvSpPr>
        <p:spPr bwMode="auto">
          <a:xfrm>
            <a:off x="4035425" y="5268913"/>
            <a:ext cx="26988" cy="14287"/>
          </a:xfrm>
          <a:prstGeom prst="rect">
            <a:avLst/>
          </a:prstGeom>
          <a:solidFill>
            <a:schemeClr val="tx1"/>
          </a:solidFill>
          <a:ln w="9525">
            <a:solidFill>
              <a:schemeClr val="tx1"/>
            </a:solidFill>
            <a:miter lim="800000"/>
            <a:headEnd/>
            <a:tailEnd/>
          </a:ln>
        </p:spPr>
        <p:txBody>
          <a:bodyPr/>
          <a:lstStyle/>
          <a:p>
            <a:endParaRPr lang="en-US"/>
          </a:p>
        </p:txBody>
      </p:sp>
      <p:sp>
        <p:nvSpPr>
          <p:cNvPr id="31941" name="Rectangle 197"/>
          <p:cNvSpPr>
            <a:spLocks noChangeArrowheads="1"/>
          </p:cNvSpPr>
          <p:nvPr/>
        </p:nvSpPr>
        <p:spPr bwMode="auto">
          <a:xfrm>
            <a:off x="4132263" y="526891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42" name="Rectangle 198"/>
          <p:cNvSpPr>
            <a:spLocks noChangeArrowheads="1"/>
          </p:cNvSpPr>
          <p:nvPr/>
        </p:nvSpPr>
        <p:spPr bwMode="auto">
          <a:xfrm>
            <a:off x="4230688" y="5268913"/>
            <a:ext cx="26987" cy="14287"/>
          </a:xfrm>
          <a:prstGeom prst="rect">
            <a:avLst/>
          </a:prstGeom>
          <a:solidFill>
            <a:schemeClr val="tx1"/>
          </a:solidFill>
          <a:ln w="9525">
            <a:solidFill>
              <a:schemeClr val="tx1"/>
            </a:solidFill>
            <a:miter lim="800000"/>
            <a:headEnd/>
            <a:tailEnd/>
          </a:ln>
        </p:spPr>
        <p:txBody>
          <a:bodyPr/>
          <a:lstStyle/>
          <a:p>
            <a:endParaRPr lang="en-US"/>
          </a:p>
        </p:txBody>
      </p:sp>
      <p:sp>
        <p:nvSpPr>
          <p:cNvPr id="31943" name="Rectangle 199"/>
          <p:cNvSpPr>
            <a:spLocks noChangeArrowheads="1"/>
          </p:cNvSpPr>
          <p:nvPr/>
        </p:nvSpPr>
        <p:spPr bwMode="auto">
          <a:xfrm>
            <a:off x="4327525" y="526891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44" name="Rectangle 200"/>
          <p:cNvSpPr>
            <a:spLocks noChangeArrowheads="1"/>
          </p:cNvSpPr>
          <p:nvPr/>
        </p:nvSpPr>
        <p:spPr bwMode="auto">
          <a:xfrm>
            <a:off x="4425950" y="5268913"/>
            <a:ext cx="28575" cy="14287"/>
          </a:xfrm>
          <a:prstGeom prst="rect">
            <a:avLst/>
          </a:prstGeom>
          <a:solidFill>
            <a:schemeClr val="tx1"/>
          </a:solidFill>
          <a:ln w="9525">
            <a:solidFill>
              <a:schemeClr val="tx1"/>
            </a:solidFill>
            <a:miter lim="800000"/>
            <a:headEnd/>
            <a:tailEnd/>
          </a:ln>
        </p:spPr>
        <p:txBody>
          <a:bodyPr/>
          <a:lstStyle/>
          <a:p>
            <a:endParaRPr lang="en-US"/>
          </a:p>
        </p:txBody>
      </p:sp>
      <p:sp>
        <p:nvSpPr>
          <p:cNvPr id="31945" name="Freeform 201"/>
          <p:cNvSpPr>
            <a:spLocks/>
          </p:cNvSpPr>
          <p:nvPr/>
        </p:nvSpPr>
        <p:spPr bwMode="auto">
          <a:xfrm>
            <a:off x="4524375" y="5268913"/>
            <a:ext cx="25400" cy="14287"/>
          </a:xfrm>
          <a:custGeom>
            <a:avLst/>
            <a:gdLst>
              <a:gd name="T0" fmla="*/ 16 w 16"/>
              <a:gd name="T1" fmla="*/ 4 h 9"/>
              <a:gd name="T2" fmla="*/ 16 w 16"/>
              <a:gd name="T3" fmla="*/ 0 h 9"/>
              <a:gd name="T4" fmla="*/ 0 w 16"/>
              <a:gd name="T5" fmla="*/ 0 h 9"/>
              <a:gd name="T6" fmla="*/ 0 w 16"/>
              <a:gd name="T7" fmla="*/ 9 h 9"/>
              <a:gd name="T8" fmla="*/ 16 w 16"/>
              <a:gd name="T9" fmla="*/ 9 h 9"/>
              <a:gd name="T10" fmla="*/ 16 w 16"/>
              <a:gd name="T11" fmla="*/ 4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6" y="4"/>
                </a:moveTo>
                <a:lnTo>
                  <a:pt x="16" y="0"/>
                </a:lnTo>
                <a:lnTo>
                  <a:pt x="0" y="0"/>
                </a:lnTo>
                <a:lnTo>
                  <a:pt x="0" y="9"/>
                </a:lnTo>
                <a:lnTo>
                  <a:pt x="16" y="9"/>
                </a:lnTo>
                <a:lnTo>
                  <a:pt x="16" y="4"/>
                </a:lnTo>
                <a:close/>
              </a:path>
            </a:pathLst>
          </a:custGeom>
          <a:solidFill>
            <a:schemeClr val="tx1"/>
          </a:solidFill>
          <a:ln w="9525">
            <a:solidFill>
              <a:schemeClr val="tx1"/>
            </a:solidFill>
            <a:round/>
            <a:headEnd/>
            <a:tailEnd/>
          </a:ln>
        </p:spPr>
        <p:txBody>
          <a:bodyPr/>
          <a:lstStyle/>
          <a:p>
            <a:endParaRPr lang="en-US"/>
          </a:p>
        </p:txBody>
      </p:sp>
      <p:sp>
        <p:nvSpPr>
          <p:cNvPr id="31946" name="Rectangle 202"/>
          <p:cNvSpPr>
            <a:spLocks noChangeArrowheads="1"/>
          </p:cNvSpPr>
          <p:nvPr/>
        </p:nvSpPr>
        <p:spPr bwMode="auto">
          <a:xfrm>
            <a:off x="1339850" y="5576888"/>
            <a:ext cx="89768" cy="215444"/>
          </a:xfrm>
          <a:prstGeom prst="rect">
            <a:avLst/>
          </a:prstGeom>
          <a:noFill/>
          <a:ln w="9525">
            <a:noFill/>
            <a:miter lim="800000"/>
            <a:headEnd/>
            <a:tailEnd/>
          </a:ln>
        </p:spPr>
        <p:txBody>
          <a:bodyPr wrap="none" lIns="0" tIns="0" rIns="0" bIns="0">
            <a:spAutoFit/>
          </a:bodyPr>
          <a:lstStyle/>
          <a:p>
            <a:pPr eaLnBrk="0" hangingPunct="0"/>
            <a:r>
              <a:rPr lang="en-US" sz="1400">
                <a:latin typeface="Times New Roman" pitchFamily="18" charset="0"/>
              </a:rPr>
              <a:t>1</a:t>
            </a:r>
            <a:endParaRPr lang="en-US" sz="2400">
              <a:latin typeface="Times New Roman" pitchFamily="18" charset="0"/>
            </a:endParaRPr>
          </a:p>
        </p:txBody>
      </p:sp>
      <p:sp>
        <p:nvSpPr>
          <p:cNvPr id="31947" name="Rectangle 203"/>
          <p:cNvSpPr>
            <a:spLocks noChangeArrowheads="1"/>
          </p:cNvSpPr>
          <p:nvPr/>
        </p:nvSpPr>
        <p:spPr bwMode="auto">
          <a:xfrm>
            <a:off x="2246313" y="5576888"/>
            <a:ext cx="89768" cy="215444"/>
          </a:xfrm>
          <a:prstGeom prst="rect">
            <a:avLst/>
          </a:prstGeom>
          <a:noFill/>
          <a:ln w="9525">
            <a:noFill/>
            <a:miter lim="800000"/>
            <a:headEnd/>
            <a:tailEnd/>
          </a:ln>
        </p:spPr>
        <p:txBody>
          <a:bodyPr wrap="none" lIns="0" tIns="0" rIns="0" bIns="0">
            <a:spAutoFit/>
          </a:bodyPr>
          <a:lstStyle/>
          <a:p>
            <a:pPr eaLnBrk="0" hangingPunct="0"/>
            <a:r>
              <a:rPr lang="en-US" sz="1400">
                <a:latin typeface="Times New Roman" pitchFamily="18" charset="0"/>
              </a:rPr>
              <a:t>2</a:t>
            </a:r>
            <a:endParaRPr lang="en-US" sz="2400">
              <a:latin typeface="Times New Roman" pitchFamily="18" charset="0"/>
            </a:endParaRPr>
          </a:p>
        </p:txBody>
      </p:sp>
      <p:sp>
        <p:nvSpPr>
          <p:cNvPr id="31948" name="Rectangle 204"/>
          <p:cNvSpPr>
            <a:spLocks noChangeArrowheads="1"/>
          </p:cNvSpPr>
          <p:nvPr/>
        </p:nvSpPr>
        <p:spPr bwMode="auto">
          <a:xfrm>
            <a:off x="3155950" y="5576888"/>
            <a:ext cx="89768" cy="215444"/>
          </a:xfrm>
          <a:prstGeom prst="rect">
            <a:avLst/>
          </a:prstGeom>
          <a:noFill/>
          <a:ln w="9525">
            <a:noFill/>
            <a:miter lim="800000"/>
            <a:headEnd/>
            <a:tailEnd/>
          </a:ln>
        </p:spPr>
        <p:txBody>
          <a:bodyPr wrap="none" lIns="0" tIns="0" rIns="0" bIns="0">
            <a:spAutoFit/>
          </a:bodyPr>
          <a:lstStyle/>
          <a:p>
            <a:pPr eaLnBrk="0" hangingPunct="0"/>
            <a:r>
              <a:rPr lang="en-US" sz="1400">
                <a:latin typeface="Times New Roman" pitchFamily="18" charset="0"/>
              </a:rPr>
              <a:t>3</a:t>
            </a:r>
            <a:endParaRPr lang="en-US" sz="2400">
              <a:latin typeface="Times New Roman" pitchFamily="18" charset="0"/>
            </a:endParaRPr>
          </a:p>
        </p:txBody>
      </p:sp>
      <p:sp>
        <p:nvSpPr>
          <p:cNvPr id="31949" name="Rectangle 205"/>
          <p:cNvSpPr>
            <a:spLocks noChangeArrowheads="1"/>
          </p:cNvSpPr>
          <p:nvPr/>
        </p:nvSpPr>
        <p:spPr bwMode="auto">
          <a:xfrm>
            <a:off x="4954588" y="5576888"/>
            <a:ext cx="89768" cy="215444"/>
          </a:xfrm>
          <a:prstGeom prst="rect">
            <a:avLst/>
          </a:prstGeom>
          <a:noFill/>
          <a:ln w="9525">
            <a:noFill/>
            <a:miter lim="800000"/>
            <a:headEnd/>
            <a:tailEnd/>
          </a:ln>
        </p:spPr>
        <p:txBody>
          <a:bodyPr wrap="none" lIns="0" tIns="0" rIns="0" bIns="0">
            <a:spAutoFit/>
          </a:bodyPr>
          <a:lstStyle/>
          <a:p>
            <a:pPr eaLnBrk="0" hangingPunct="0"/>
            <a:r>
              <a:rPr lang="en-US" sz="1400" i="1">
                <a:latin typeface="Times New Roman" pitchFamily="18" charset="0"/>
              </a:rPr>
              <a:t>n</a:t>
            </a:r>
            <a:endParaRPr lang="en-US" sz="2400">
              <a:latin typeface="Times New Roman" pitchFamily="18" charset="0"/>
            </a:endParaRPr>
          </a:p>
        </p:txBody>
      </p:sp>
      <p:sp>
        <p:nvSpPr>
          <p:cNvPr id="31950" name="Text Box 206"/>
          <p:cNvSpPr txBox="1">
            <a:spLocks noChangeArrowheads="1"/>
          </p:cNvSpPr>
          <p:nvPr/>
        </p:nvSpPr>
        <p:spPr bwMode="auto">
          <a:xfrm>
            <a:off x="314325" y="3989388"/>
            <a:ext cx="609600" cy="396875"/>
          </a:xfrm>
          <a:prstGeom prst="rect">
            <a:avLst/>
          </a:prstGeom>
          <a:noFill/>
          <a:ln w="12700">
            <a:solidFill>
              <a:schemeClr val="tx1"/>
            </a:solidFill>
            <a:miter lim="800000"/>
            <a:headEnd type="none" w="sm" len="sm"/>
            <a:tailEnd type="none" w="sm" len="sm"/>
          </a:ln>
        </p:spPr>
        <p:txBody>
          <a:bodyPr>
            <a:spAutoFit/>
          </a:bodyPr>
          <a:lstStyle/>
          <a:p>
            <a:pPr eaLnBrk="0" hangingPunct="0"/>
            <a:r>
              <a:rPr lang="en-US" sz="2000" i="1" dirty="0" err="1">
                <a:latin typeface="Times New Roman" pitchFamily="18" charset="0"/>
              </a:rPr>
              <a:t>P/n</a:t>
            </a:r>
            <a:endParaRPr lang="en-US" sz="2000" dirty="0">
              <a:latin typeface="Times New Roman" pitchFamily="18" charset="0"/>
            </a:endParaRPr>
          </a:p>
        </p:txBody>
      </p:sp>
      <p:sp>
        <p:nvSpPr>
          <p:cNvPr id="31951" name="Text Box 207"/>
          <p:cNvSpPr txBox="1">
            <a:spLocks noChangeArrowheads="1"/>
          </p:cNvSpPr>
          <p:nvPr/>
        </p:nvSpPr>
        <p:spPr bwMode="auto">
          <a:xfrm>
            <a:off x="2295525" y="3989388"/>
            <a:ext cx="609600" cy="396875"/>
          </a:xfrm>
          <a:prstGeom prst="rect">
            <a:avLst/>
          </a:prstGeom>
          <a:noFill/>
          <a:ln w="12700">
            <a:solidFill>
              <a:schemeClr val="tx1"/>
            </a:solidFill>
            <a:miter lim="800000"/>
            <a:headEnd type="none" w="sm" len="sm"/>
            <a:tailEnd type="none" w="sm" len="sm"/>
          </a:ln>
        </p:spPr>
        <p:txBody>
          <a:bodyPr>
            <a:spAutoFit/>
          </a:bodyPr>
          <a:lstStyle/>
          <a:p>
            <a:pPr eaLnBrk="0" hangingPunct="0"/>
            <a:r>
              <a:rPr lang="en-US" sz="2000" i="1" dirty="0" err="1">
                <a:latin typeface="Times New Roman" pitchFamily="18" charset="0"/>
              </a:rPr>
              <a:t>P/n</a:t>
            </a:r>
            <a:endParaRPr lang="en-US" sz="2000" dirty="0">
              <a:latin typeface="Times New Roman" pitchFamily="18" charset="0"/>
            </a:endParaRPr>
          </a:p>
        </p:txBody>
      </p:sp>
      <p:sp>
        <p:nvSpPr>
          <p:cNvPr id="31952" name="Text Box 208"/>
          <p:cNvSpPr txBox="1">
            <a:spLocks noChangeArrowheads="1"/>
          </p:cNvSpPr>
          <p:nvPr/>
        </p:nvSpPr>
        <p:spPr bwMode="auto">
          <a:xfrm>
            <a:off x="1381125" y="3989388"/>
            <a:ext cx="609600" cy="396875"/>
          </a:xfrm>
          <a:prstGeom prst="rect">
            <a:avLst/>
          </a:prstGeom>
          <a:noFill/>
          <a:ln w="12700">
            <a:solidFill>
              <a:schemeClr val="tx1"/>
            </a:solidFill>
            <a:miter lim="800000"/>
            <a:headEnd type="none" w="sm" len="sm"/>
            <a:tailEnd type="none" w="sm" len="sm"/>
          </a:ln>
        </p:spPr>
        <p:txBody>
          <a:bodyPr>
            <a:spAutoFit/>
          </a:bodyPr>
          <a:lstStyle/>
          <a:p>
            <a:pPr eaLnBrk="0" hangingPunct="0"/>
            <a:r>
              <a:rPr lang="en-US" sz="2000" i="1">
                <a:latin typeface="Times New Roman" pitchFamily="18" charset="0"/>
              </a:rPr>
              <a:t>P/n</a:t>
            </a:r>
            <a:endParaRPr lang="en-US" sz="2000">
              <a:latin typeface="Times New Roman" pitchFamily="18" charset="0"/>
            </a:endParaRPr>
          </a:p>
        </p:txBody>
      </p:sp>
      <p:sp>
        <p:nvSpPr>
          <p:cNvPr id="31953" name="Text Box 209"/>
          <p:cNvSpPr txBox="1">
            <a:spLocks noChangeArrowheads="1"/>
          </p:cNvSpPr>
          <p:nvPr/>
        </p:nvSpPr>
        <p:spPr bwMode="auto">
          <a:xfrm>
            <a:off x="4048125" y="3989388"/>
            <a:ext cx="609600" cy="396875"/>
          </a:xfrm>
          <a:prstGeom prst="rect">
            <a:avLst/>
          </a:prstGeom>
          <a:noFill/>
          <a:ln w="12700">
            <a:solidFill>
              <a:schemeClr val="tx1"/>
            </a:solidFill>
            <a:miter lim="800000"/>
            <a:headEnd type="none" w="sm" len="sm"/>
            <a:tailEnd type="none" w="sm" len="sm"/>
          </a:ln>
        </p:spPr>
        <p:txBody>
          <a:bodyPr>
            <a:spAutoFit/>
          </a:bodyPr>
          <a:lstStyle/>
          <a:p>
            <a:pPr eaLnBrk="0" hangingPunct="0"/>
            <a:r>
              <a:rPr lang="en-US" sz="2000" i="1" dirty="0" err="1">
                <a:latin typeface="Times New Roman" pitchFamily="18" charset="0"/>
              </a:rPr>
              <a:t>P/n</a:t>
            </a:r>
            <a:endParaRPr lang="en-US" sz="2000" dirty="0">
              <a:latin typeface="Times New Roman" pitchFamily="18" charset="0"/>
            </a:endParaRPr>
          </a:p>
        </p:txBody>
      </p:sp>
      <p:sp>
        <p:nvSpPr>
          <p:cNvPr id="211" name="Date Placeholder 210"/>
          <p:cNvSpPr>
            <a:spLocks noGrp="1"/>
          </p:cNvSpPr>
          <p:nvPr>
            <p:ph type="dt" sz="half" idx="10"/>
          </p:nvPr>
        </p:nvSpPr>
        <p:spPr/>
        <p:txBody>
          <a:bodyPr/>
          <a:lstStyle/>
          <a:p>
            <a:r>
              <a:rPr lang="en-US" smtClean="0"/>
              <a:t>11-6-2010</a:t>
            </a:r>
            <a:endParaRPr lang="en-GB"/>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p:txBody>
          <a:bodyPr/>
          <a:lstStyle/>
          <a:p>
            <a:pPr eaLnBrk="1" hangingPunct="1"/>
            <a:r>
              <a:rPr lang="en-US" smtClean="0"/>
              <a:t>Standing wave multicell cavity</a:t>
            </a:r>
          </a:p>
        </p:txBody>
      </p:sp>
      <p:sp>
        <p:nvSpPr>
          <p:cNvPr id="8" name="Footer Placeholder 3"/>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9" name="Slide Number Placeholder 4"/>
          <p:cNvSpPr>
            <a:spLocks noGrp="1"/>
          </p:cNvSpPr>
          <p:nvPr>
            <p:ph type="sldNum" sz="quarter" idx="12"/>
          </p:nvPr>
        </p:nvSpPr>
        <p:spPr/>
        <p:txBody>
          <a:bodyPr/>
          <a:lstStyle/>
          <a:p>
            <a:pPr>
              <a:defRPr/>
            </a:pPr>
            <a:fld id="{E02AB62C-52C7-4A2C-AACF-D8812F06E042}" type="slidenum">
              <a:rPr lang="en-US">
                <a:solidFill>
                  <a:schemeClr val="tx1"/>
                </a:solidFill>
              </a:rPr>
              <a:pPr>
                <a:defRPr/>
              </a:pPr>
              <a:t>44</a:t>
            </a:fld>
            <a:endParaRPr lang="en-US">
              <a:solidFill>
                <a:schemeClr val="tx1"/>
              </a:solidFill>
            </a:endParaRPr>
          </a:p>
        </p:txBody>
      </p:sp>
      <p:sp>
        <p:nvSpPr>
          <p:cNvPr id="57349" name="Rectangle 3"/>
          <p:cNvSpPr>
            <a:spLocks noChangeArrowheads="1"/>
          </p:cNvSpPr>
          <p:nvPr/>
        </p:nvSpPr>
        <p:spPr bwMode="auto">
          <a:xfrm>
            <a:off x="346075" y="912813"/>
            <a:ext cx="8389938" cy="1882775"/>
          </a:xfrm>
          <a:prstGeom prst="rect">
            <a:avLst/>
          </a:prstGeom>
          <a:noFill/>
          <a:ln w="9525">
            <a:noFill/>
            <a:miter lim="800000"/>
            <a:headEnd/>
            <a:tailEnd/>
          </a:ln>
        </p:spPr>
        <p:txBody>
          <a:bodyPr/>
          <a:lstStyle/>
          <a:p>
            <a:pPr marL="346075" indent="-346075">
              <a:buFontTx/>
              <a:buChar char="•"/>
            </a:pPr>
            <a:r>
              <a:rPr lang="en-US" sz="2400" dirty="0">
                <a:latin typeface="+mn-lt"/>
              </a:rPr>
              <a:t>Instead of distributing the power from the amplifier, one might as well couple the cavities, such that the power automatically distributes, or have a cavity with many gaps (e.g. drift tube linac). </a:t>
            </a:r>
          </a:p>
        </p:txBody>
      </p:sp>
      <p:pic>
        <p:nvPicPr>
          <p:cNvPr id="57350" name="Picture 4" descr="scl"/>
          <p:cNvPicPr>
            <a:picLocks noChangeAspect="1" noChangeArrowheads="1"/>
          </p:cNvPicPr>
          <p:nvPr/>
        </p:nvPicPr>
        <p:blipFill>
          <a:blip r:embed="rId3" cstate="print"/>
          <a:srcRect t="7028" r="8899" b="61885"/>
          <a:stretch>
            <a:fillRect/>
          </a:stretch>
        </p:blipFill>
        <p:spPr bwMode="auto">
          <a:xfrm>
            <a:off x="1617663" y="3140075"/>
            <a:ext cx="4729162" cy="2590800"/>
          </a:xfrm>
          <a:prstGeom prst="rect">
            <a:avLst/>
          </a:prstGeom>
          <a:noFill/>
          <a:ln w="9525">
            <a:noFill/>
            <a:miter lim="800000"/>
            <a:headEnd/>
            <a:tailEnd/>
          </a:ln>
        </p:spPr>
      </p:pic>
      <p:sp>
        <p:nvSpPr>
          <p:cNvPr id="57351" name="Rectangle 5"/>
          <p:cNvSpPr>
            <a:spLocks noChangeArrowheads="1"/>
          </p:cNvSpPr>
          <p:nvPr/>
        </p:nvSpPr>
        <p:spPr bwMode="auto">
          <a:xfrm>
            <a:off x="346075" y="2678113"/>
            <a:ext cx="8389938" cy="635000"/>
          </a:xfrm>
          <a:prstGeom prst="rect">
            <a:avLst/>
          </a:prstGeom>
          <a:noFill/>
          <a:ln w="9525">
            <a:noFill/>
            <a:miter lim="800000"/>
            <a:headEnd/>
            <a:tailEnd/>
          </a:ln>
        </p:spPr>
        <p:txBody>
          <a:bodyPr/>
          <a:lstStyle/>
          <a:p>
            <a:pPr marL="346075" indent="-346075">
              <a:buFontTx/>
              <a:buChar char="•"/>
            </a:pPr>
            <a:r>
              <a:rPr lang="en-US" sz="2400" dirty="0">
                <a:latin typeface="+mn-lt"/>
              </a:rPr>
              <a:t>Coupled cavity accelerating structure (side coupled)</a:t>
            </a:r>
          </a:p>
        </p:txBody>
      </p:sp>
      <p:sp>
        <p:nvSpPr>
          <p:cNvPr id="57352" name="Rectangle 6"/>
          <p:cNvSpPr>
            <a:spLocks noChangeArrowheads="1"/>
          </p:cNvSpPr>
          <p:nvPr/>
        </p:nvSpPr>
        <p:spPr bwMode="auto">
          <a:xfrm>
            <a:off x="346075" y="5741988"/>
            <a:ext cx="7451725" cy="449262"/>
          </a:xfrm>
          <a:prstGeom prst="rect">
            <a:avLst/>
          </a:prstGeom>
          <a:noFill/>
          <a:ln w="9525">
            <a:noFill/>
            <a:miter lim="800000"/>
            <a:headEnd/>
            <a:tailEnd/>
          </a:ln>
        </p:spPr>
        <p:txBody>
          <a:bodyPr/>
          <a:lstStyle/>
          <a:p>
            <a:pPr marL="346075" indent="-346075">
              <a:buFontTx/>
              <a:buChar char="•"/>
            </a:pPr>
            <a:r>
              <a:rPr lang="en-US" sz="2400">
                <a:latin typeface="+mn-lt"/>
              </a:rPr>
              <a:t>The phase relation between gaps is important!</a:t>
            </a:r>
          </a:p>
        </p:txBody>
      </p:sp>
      <p:sp>
        <p:nvSpPr>
          <p:cNvPr id="10" name="Date Placeholder 9"/>
          <p:cNvSpPr>
            <a:spLocks noGrp="1"/>
          </p:cNvSpPr>
          <p:nvPr>
            <p:ph type="dt" sz="half" idx="10"/>
          </p:nvPr>
        </p:nvSpPr>
        <p:spPr/>
        <p:txBody>
          <a:bodyPr/>
          <a:lstStyle/>
          <a:p>
            <a:r>
              <a:rPr lang="en-US" smtClean="0"/>
              <a:t>11-6-2010</a:t>
            </a:r>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0-mode.gif"/>
          <p:cNvPicPr>
            <a:picLocks noChangeAspect="1"/>
          </p:cNvPicPr>
          <p:nvPr/>
        </p:nvPicPr>
        <p:blipFill>
          <a:blip r:embed="rId3" cstate="print"/>
          <a:stretch>
            <a:fillRect/>
          </a:stretch>
        </p:blipFill>
        <p:spPr>
          <a:xfrm>
            <a:off x="3836154" y="4857760"/>
            <a:ext cx="5276850" cy="1619250"/>
          </a:xfrm>
          <a:prstGeom prst="rect">
            <a:avLst/>
          </a:prstGeom>
        </p:spPr>
      </p:pic>
      <p:pic>
        <p:nvPicPr>
          <p:cNvPr id="61" name="Picture 60" descr="pi2-mode.gif"/>
          <p:cNvPicPr>
            <a:picLocks noChangeAspect="1"/>
          </p:cNvPicPr>
          <p:nvPr/>
        </p:nvPicPr>
        <p:blipFill>
          <a:blip r:embed="rId4" cstate="print"/>
          <a:stretch>
            <a:fillRect/>
          </a:stretch>
        </p:blipFill>
        <p:spPr>
          <a:xfrm>
            <a:off x="3896365" y="3143248"/>
            <a:ext cx="5191125" cy="1733550"/>
          </a:xfrm>
          <a:prstGeom prst="rect">
            <a:avLst/>
          </a:prstGeom>
        </p:spPr>
      </p:pic>
      <p:pic>
        <p:nvPicPr>
          <p:cNvPr id="57" name="Picture 56" descr="2pi3-mode.gif"/>
          <p:cNvPicPr>
            <a:picLocks noChangeAspect="1"/>
          </p:cNvPicPr>
          <p:nvPr/>
        </p:nvPicPr>
        <p:blipFill>
          <a:blip r:embed="rId5" cstate="print"/>
          <a:stretch>
            <a:fillRect/>
          </a:stretch>
        </p:blipFill>
        <p:spPr>
          <a:xfrm>
            <a:off x="3780246" y="1643050"/>
            <a:ext cx="5276850" cy="1619250"/>
          </a:xfrm>
          <a:prstGeom prst="rect">
            <a:avLst/>
          </a:prstGeom>
        </p:spPr>
      </p:pic>
      <p:pic>
        <p:nvPicPr>
          <p:cNvPr id="56" name="Picture 55" descr="pi-mode.gif"/>
          <p:cNvPicPr>
            <a:picLocks noChangeAspect="1"/>
          </p:cNvPicPr>
          <p:nvPr/>
        </p:nvPicPr>
        <p:blipFill>
          <a:blip r:embed="rId6" cstate="print"/>
          <a:stretch>
            <a:fillRect/>
          </a:stretch>
        </p:blipFill>
        <p:spPr>
          <a:xfrm>
            <a:off x="3836154" y="0"/>
            <a:ext cx="5276850" cy="1619250"/>
          </a:xfrm>
          <a:prstGeom prst="rect">
            <a:avLst/>
          </a:prstGeom>
        </p:spPr>
      </p:pic>
      <p:sp>
        <p:nvSpPr>
          <p:cNvPr id="61444" name="Rectangle 2"/>
          <p:cNvSpPr>
            <a:spLocks noGrp="1" noChangeArrowheads="1"/>
          </p:cNvSpPr>
          <p:nvPr>
            <p:ph type="title"/>
          </p:nvPr>
        </p:nvSpPr>
        <p:spPr>
          <a:xfrm>
            <a:off x="381000" y="260350"/>
            <a:ext cx="3629025" cy="1326910"/>
          </a:xfrm>
        </p:spPr>
        <p:txBody>
          <a:bodyPr>
            <a:noAutofit/>
          </a:bodyPr>
          <a:lstStyle/>
          <a:p>
            <a:pPr eaLnBrk="1" hangingPunct="1"/>
            <a:r>
              <a:rPr lang="en-GB" sz="2800" dirty="0" smtClean="0"/>
              <a:t>Brillouin diagram </a:t>
            </a:r>
            <a:br>
              <a:rPr lang="en-GB" sz="2800" dirty="0" smtClean="0"/>
            </a:br>
            <a:r>
              <a:rPr lang="en-GB" sz="2800" dirty="0" smtClean="0"/>
              <a:t>Travelling wave structure</a:t>
            </a:r>
          </a:p>
        </p:txBody>
      </p:sp>
      <p:sp>
        <p:nvSpPr>
          <p:cNvPr id="39" name="Footer Placeholder 4"/>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40" name="Slide Number Placeholder 5"/>
          <p:cNvSpPr>
            <a:spLocks noGrp="1"/>
          </p:cNvSpPr>
          <p:nvPr>
            <p:ph type="sldNum" sz="quarter" idx="12"/>
          </p:nvPr>
        </p:nvSpPr>
        <p:spPr/>
        <p:txBody>
          <a:bodyPr/>
          <a:lstStyle/>
          <a:p>
            <a:pPr>
              <a:defRPr/>
            </a:pPr>
            <a:fld id="{F4FAD379-721A-432D-BCAF-E29CC9425097}" type="slidenum">
              <a:rPr lang="en-US">
                <a:solidFill>
                  <a:schemeClr val="tx1"/>
                </a:solidFill>
              </a:rPr>
              <a:pPr>
                <a:defRPr/>
              </a:pPr>
              <a:t>45</a:t>
            </a:fld>
            <a:endParaRPr lang="en-US">
              <a:solidFill>
                <a:schemeClr val="tx1"/>
              </a:solidFill>
            </a:endParaRPr>
          </a:p>
        </p:txBody>
      </p:sp>
      <p:sp>
        <p:nvSpPr>
          <p:cNvPr id="61448" name="Line 36"/>
          <p:cNvSpPr>
            <a:spLocks noChangeShapeType="1"/>
          </p:cNvSpPr>
          <p:nvPr/>
        </p:nvSpPr>
        <p:spPr bwMode="auto">
          <a:xfrm>
            <a:off x="844062" y="5345723"/>
            <a:ext cx="3013558" cy="583608"/>
          </a:xfrm>
          <a:prstGeom prst="line">
            <a:avLst/>
          </a:prstGeom>
          <a:noFill/>
          <a:ln w="19050">
            <a:solidFill>
              <a:srgbClr val="FF0066"/>
            </a:solidFill>
            <a:prstDash val="sysDot"/>
            <a:round/>
            <a:headEnd type="arrow" w="med" len="med"/>
            <a:tailEnd type="arrow" w="med" len="med"/>
          </a:ln>
        </p:spPr>
        <p:txBody>
          <a:bodyPr wrap="none" anchor="ctr"/>
          <a:lstStyle/>
          <a:p>
            <a:endParaRPr lang="en-GB"/>
          </a:p>
        </p:txBody>
      </p:sp>
      <p:sp>
        <p:nvSpPr>
          <p:cNvPr id="61449" name="Line 37"/>
          <p:cNvSpPr>
            <a:spLocks noChangeShapeType="1"/>
          </p:cNvSpPr>
          <p:nvPr/>
        </p:nvSpPr>
        <p:spPr bwMode="auto">
          <a:xfrm flipV="1">
            <a:off x="3587262" y="1357298"/>
            <a:ext cx="341796" cy="3109194"/>
          </a:xfrm>
          <a:prstGeom prst="line">
            <a:avLst/>
          </a:prstGeom>
          <a:noFill/>
          <a:ln w="19050">
            <a:solidFill>
              <a:srgbClr val="FF0066"/>
            </a:solidFill>
            <a:prstDash val="sysDot"/>
            <a:round/>
            <a:headEnd type="arrow" w="med" len="med"/>
            <a:tailEnd type="arrow" w="med" len="med"/>
          </a:ln>
        </p:spPr>
        <p:txBody>
          <a:bodyPr wrap="none" anchor="ctr"/>
          <a:lstStyle/>
          <a:p>
            <a:endParaRPr lang="en-GB"/>
          </a:p>
        </p:txBody>
      </p:sp>
      <p:sp>
        <p:nvSpPr>
          <p:cNvPr id="61450" name="Line 38"/>
          <p:cNvSpPr>
            <a:spLocks noChangeShapeType="1"/>
          </p:cNvSpPr>
          <p:nvPr/>
        </p:nvSpPr>
        <p:spPr bwMode="auto">
          <a:xfrm flipV="1">
            <a:off x="2996418" y="3000371"/>
            <a:ext cx="932640" cy="1613830"/>
          </a:xfrm>
          <a:prstGeom prst="line">
            <a:avLst/>
          </a:prstGeom>
          <a:noFill/>
          <a:ln w="19050">
            <a:solidFill>
              <a:srgbClr val="FF0066"/>
            </a:solidFill>
            <a:prstDash val="sysDot"/>
            <a:round/>
            <a:headEnd type="arrow" w="med" len="med"/>
            <a:tailEnd type="arrow" w="med" len="med"/>
          </a:ln>
        </p:spPr>
        <p:txBody>
          <a:bodyPr wrap="none" anchor="ctr"/>
          <a:lstStyle/>
          <a:p>
            <a:endParaRPr lang="en-GB"/>
          </a:p>
        </p:txBody>
      </p:sp>
      <p:sp>
        <p:nvSpPr>
          <p:cNvPr id="61451" name="Line 5"/>
          <p:cNvSpPr>
            <a:spLocks noChangeShapeType="1"/>
          </p:cNvSpPr>
          <p:nvPr/>
        </p:nvSpPr>
        <p:spPr bwMode="auto">
          <a:xfrm>
            <a:off x="847725" y="5920283"/>
            <a:ext cx="2760663" cy="1588"/>
          </a:xfrm>
          <a:prstGeom prst="line">
            <a:avLst/>
          </a:prstGeom>
          <a:noFill/>
          <a:ln w="0">
            <a:solidFill>
              <a:schemeClr val="tx1"/>
            </a:solidFill>
            <a:round/>
            <a:headEnd/>
            <a:tailEnd/>
          </a:ln>
        </p:spPr>
        <p:txBody>
          <a:bodyPr/>
          <a:lstStyle/>
          <a:p>
            <a:endParaRPr lang="en-GB"/>
          </a:p>
        </p:txBody>
      </p:sp>
      <p:sp>
        <p:nvSpPr>
          <p:cNvPr id="61452" name="Line 6"/>
          <p:cNvSpPr>
            <a:spLocks noChangeShapeType="1"/>
          </p:cNvSpPr>
          <p:nvPr/>
        </p:nvSpPr>
        <p:spPr bwMode="auto">
          <a:xfrm>
            <a:off x="847725" y="5097958"/>
            <a:ext cx="17463" cy="1588"/>
          </a:xfrm>
          <a:prstGeom prst="line">
            <a:avLst/>
          </a:prstGeom>
          <a:noFill/>
          <a:ln w="0">
            <a:solidFill>
              <a:schemeClr val="tx1"/>
            </a:solidFill>
            <a:round/>
            <a:headEnd/>
            <a:tailEnd/>
          </a:ln>
        </p:spPr>
        <p:txBody>
          <a:bodyPr/>
          <a:lstStyle/>
          <a:p>
            <a:endParaRPr lang="en-GB"/>
          </a:p>
        </p:txBody>
      </p:sp>
      <p:sp>
        <p:nvSpPr>
          <p:cNvPr id="61453" name="Line 7"/>
          <p:cNvSpPr>
            <a:spLocks noChangeShapeType="1"/>
          </p:cNvSpPr>
          <p:nvPr/>
        </p:nvSpPr>
        <p:spPr bwMode="auto">
          <a:xfrm>
            <a:off x="847725" y="4275633"/>
            <a:ext cx="17463" cy="1588"/>
          </a:xfrm>
          <a:prstGeom prst="line">
            <a:avLst/>
          </a:prstGeom>
          <a:noFill/>
          <a:ln w="0">
            <a:solidFill>
              <a:schemeClr val="tx1"/>
            </a:solidFill>
            <a:round/>
            <a:headEnd/>
            <a:tailEnd/>
          </a:ln>
        </p:spPr>
        <p:txBody>
          <a:bodyPr/>
          <a:lstStyle/>
          <a:p>
            <a:endParaRPr lang="en-GB"/>
          </a:p>
        </p:txBody>
      </p:sp>
      <p:sp>
        <p:nvSpPr>
          <p:cNvPr id="61454" name="Line 8"/>
          <p:cNvSpPr>
            <a:spLocks noChangeShapeType="1"/>
          </p:cNvSpPr>
          <p:nvPr/>
        </p:nvSpPr>
        <p:spPr bwMode="auto">
          <a:xfrm>
            <a:off x="847725" y="2630983"/>
            <a:ext cx="17463" cy="1588"/>
          </a:xfrm>
          <a:prstGeom prst="line">
            <a:avLst/>
          </a:prstGeom>
          <a:noFill/>
          <a:ln w="0">
            <a:solidFill>
              <a:schemeClr val="tx1"/>
            </a:solidFill>
            <a:round/>
            <a:headEnd/>
            <a:tailEnd/>
          </a:ln>
        </p:spPr>
        <p:txBody>
          <a:bodyPr/>
          <a:lstStyle/>
          <a:p>
            <a:endParaRPr lang="en-GB"/>
          </a:p>
        </p:txBody>
      </p:sp>
      <p:sp>
        <p:nvSpPr>
          <p:cNvPr id="61455" name="Line 9"/>
          <p:cNvSpPr>
            <a:spLocks noChangeShapeType="1"/>
          </p:cNvSpPr>
          <p:nvPr/>
        </p:nvSpPr>
        <p:spPr bwMode="auto">
          <a:xfrm flipV="1">
            <a:off x="847725" y="1732458"/>
            <a:ext cx="0" cy="4187825"/>
          </a:xfrm>
          <a:prstGeom prst="line">
            <a:avLst/>
          </a:prstGeom>
          <a:noFill/>
          <a:ln w="0">
            <a:solidFill>
              <a:schemeClr val="tx1"/>
            </a:solidFill>
            <a:round/>
            <a:headEnd/>
            <a:tailEnd/>
          </a:ln>
        </p:spPr>
        <p:txBody>
          <a:bodyPr/>
          <a:lstStyle/>
          <a:p>
            <a:endParaRPr lang="en-GB"/>
          </a:p>
        </p:txBody>
      </p:sp>
      <p:sp>
        <p:nvSpPr>
          <p:cNvPr id="61456" name="Line 10"/>
          <p:cNvSpPr>
            <a:spLocks noChangeShapeType="1"/>
          </p:cNvSpPr>
          <p:nvPr/>
        </p:nvSpPr>
        <p:spPr bwMode="auto">
          <a:xfrm>
            <a:off x="847725" y="1732458"/>
            <a:ext cx="2760663" cy="1588"/>
          </a:xfrm>
          <a:prstGeom prst="line">
            <a:avLst/>
          </a:prstGeom>
          <a:noFill/>
          <a:ln w="0">
            <a:solidFill>
              <a:schemeClr val="tx1"/>
            </a:solidFill>
            <a:round/>
            <a:headEnd/>
            <a:tailEnd/>
          </a:ln>
        </p:spPr>
        <p:txBody>
          <a:bodyPr/>
          <a:lstStyle/>
          <a:p>
            <a:endParaRPr lang="en-GB"/>
          </a:p>
        </p:txBody>
      </p:sp>
      <p:sp>
        <p:nvSpPr>
          <p:cNvPr id="61457" name="Line 11"/>
          <p:cNvSpPr>
            <a:spLocks noChangeShapeType="1"/>
          </p:cNvSpPr>
          <p:nvPr/>
        </p:nvSpPr>
        <p:spPr bwMode="auto">
          <a:xfrm flipV="1">
            <a:off x="3608388" y="1732458"/>
            <a:ext cx="1587" cy="4187825"/>
          </a:xfrm>
          <a:prstGeom prst="line">
            <a:avLst/>
          </a:prstGeom>
          <a:noFill/>
          <a:ln w="0">
            <a:solidFill>
              <a:schemeClr val="tx1"/>
            </a:solidFill>
            <a:round/>
            <a:headEnd/>
            <a:tailEnd/>
          </a:ln>
        </p:spPr>
        <p:txBody>
          <a:bodyPr/>
          <a:lstStyle/>
          <a:p>
            <a:endParaRPr lang="en-GB"/>
          </a:p>
        </p:txBody>
      </p:sp>
      <p:sp>
        <p:nvSpPr>
          <p:cNvPr id="61458" name="Freeform 12"/>
          <p:cNvSpPr>
            <a:spLocks/>
          </p:cNvSpPr>
          <p:nvPr/>
        </p:nvSpPr>
        <p:spPr bwMode="auto">
          <a:xfrm>
            <a:off x="873125" y="4450258"/>
            <a:ext cx="2697163" cy="896938"/>
          </a:xfrm>
          <a:custGeom>
            <a:avLst/>
            <a:gdLst>
              <a:gd name="T0" fmla="*/ 0 w 1840"/>
              <a:gd name="T1" fmla="*/ 565 h 565"/>
              <a:gd name="T2" fmla="*/ 7 w 1840"/>
              <a:gd name="T3" fmla="*/ 565 h 565"/>
              <a:gd name="T4" fmla="*/ 42 w 1840"/>
              <a:gd name="T5" fmla="*/ 564 h 565"/>
              <a:gd name="T6" fmla="*/ 65 w 1840"/>
              <a:gd name="T7" fmla="*/ 562 h 565"/>
              <a:gd name="T8" fmla="*/ 94 w 1840"/>
              <a:gd name="T9" fmla="*/ 561 h 565"/>
              <a:gd name="T10" fmla="*/ 136 w 1840"/>
              <a:gd name="T11" fmla="*/ 557 h 565"/>
              <a:gd name="T12" fmla="*/ 168 w 1840"/>
              <a:gd name="T13" fmla="*/ 554 h 565"/>
              <a:gd name="T14" fmla="*/ 215 w 1840"/>
              <a:gd name="T15" fmla="*/ 546 h 565"/>
              <a:gd name="T16" fmla="*/ 351 w 1840"/>
              <a:gd name="T17" fmla="*/ 520 h 565"/>
              <a:gd name="T18" fmla="*/ 463 w 1840"/>
              <a:gd name="T19" fmla="*/ 493 h 565"/>
              <a:gd name="T20" fmla="*/ 643 w 1840"/>
              <a:gd name="T21" fmla="*/ 437 h 565"/>
              <a:gd name="T22" fmla="*/ 794 w 1840"/>
              <a:gd name="T23" fmla="*/ 384 h 565"/>
              <a:gd name="T24" fmla="*/ 931 w 1840"/>
              <a:gd name="T25" fmla="*/ 331 h 565"/>
              <a:gd name="T26" fmla="*/ 1067 w 1840"/>
              <a:gd name="T27" fmla="*/ 278 h 565"/>
              <a:gd name="T28" fmla="*/ 1197 w 1840"/>
              <a:gd name="T29" fmla="*/ 224 h 565"/>
              <a:gd name="T30" fmla="*/ 1332 w 1840"/>
              <a:gd name="T31" fmla="*/ 169 h 565"/>
              <a:gd name="T32" fmla="*/ 1464 w 1840"/>
              <a:gd name="T33" fmla="*/ 115 h 565"/>
              <a:gd name="T34" fmla="*/ 1598 w 1840"/>
              <a:gd name="T35" fmla="*/ 63 h 565"/>
              <a:gd name="T36" fmla="*/ 1682 w 1840"/>
              <a:gd name="T37" fmla="*/ 33 h 565"/>
              <a:gd name="T38" fmla="*/ 1725 w 1840"/>
              <a:gd name="T39" fmla="*/ 20 h 565"/>
              <a:gd name="T40" fmla="*/ 1751 w 1840"/>
              <a:gd name="T41" fmla="*/ 15 h 565"/>
              <a:gd name="T42" fmla="*/ 1769 w 1840"/>
              <a:gd name="T43" fmla="*/ 10 h 565"/>
              <a:gd name="T44" fmla="*/ 1786 w 1840"/>
              <a:gd name="T45" fmla="*/ 6 h 565"/>
              <a:gd name="T46" fmla="*/ 1807 w 1840"/>
              <a:gd name="T47" fmla="*/ 3 h 565"/>
              <a:gd name="T48" fmla="*/ 1821 w 1840"/>
              <a:gd name="T49" fmla="*/ 1 h 565"/>
              <a:gd name="T50" fmla="*/ 1840 w 1840"/>
              <a:gd name="T51" fmla="*/ 0 h 565"/>
              <a:gd name="T52" fmla="*/ 1821 w 1840"/>
              <a:gd name="T53" fmla="*/ 1 h 565"/>
              <a:gd name="T54" fmla="*/ 1807 w 1840"/>
              <a:gd name="T55" fmla="*/ 3 h 565"/>
              <a:gd name="T56" fmla="*/ 1786 w 1840"/>
              <a:gd name="T57" fmla="*/ 6 h 565"/>
              <a:gd name="T58" fmla="*/ 1769 w 1840"/>
              <a:gd name="T59" fmla="*/ 10 h 565"/>
              <a:gd name="T60" fmla="*/ 1751 w 1840"/>
              <a:gd name="T61" fmla="*/ 15 h 565"/>
              <a:gd name="T62" fmla="*/ 1725 w 1840"/>
              <a:gd name="T63" fmla="*/ 20 h 565"/>
              <a:gd name="T64" fmla="*/ 1682 w 1840"/>
              <a:gd name="T65" fmla="*/ 33 h 565"/>
              <a:gd name="T66" fmla="*/ 1598 w 1840"/>
              <a:gd name="T67" fmla="*/ 63 h 565"/>
              <a:gd name="T68" fmla="*/ 1464 w 1840"/>
              <a:gd name="T69" fmla="*/ 115 h 565"/>
              <a:gd name="T70" fmla="*/ 1332 w 1840"/>
              <a:gd name="T71" fmla="*/ 169 h 565"/>
              <a:gd name="T72" fmla="*/ 1197 w 1840"/>
              <a:gd name="T73" fmla="*/ 224 h 565"/>
              <a:gd name="T74" fmla="*/ 1067 w 1840"/>
              <a:gd name="T75" fmla="*/ 278 h 565"/>
              <a:gd name="T76" fmla="*/ 931 w 1840"/>
              <a:gd name="T77" fmla="*/ 331 h 565"/>
              <a:gd name="T78" fmla="*/ 794 w 1840"/>
              <a:gd name="T79" fmla="*/ 384 h 565"/>
              <a:gd name="T80" fmla="*/ 643 w 1840"/>
              <a:gd name="T81" fmla="*/ 437 h 565"/>
              <a:gd name="T82" fmla="*/ 463 w 1840"/>
              <a:gd name="T83" fmla="*/ 493 h 565"/>
              <a:gd name="T84" fmla="*/ 351 w 1840"/>
              <a:gd name="T85" fmla="*/ 520 h 565"/>
              <a:gd name="T86" fmla="*/ 215 w 1840"/>
              <a:gd name="T87" fmla="*/ 546 h 565"/>
              <a:gd name="T88" fmla="*/ 168 w 1840"/>
              <a:gd name="T89" fmla="*/ 554 h 565"/>
              <a:gd name="T90" fmla="*/ 136 w 1840"/>
              <a:gd name="T91" fmla="*/ 557 h 565"/>
              <a:gd name="T92" fmla="*/ 94 w 1840"/>
              <a:gd name="T93" fmla="*/ 561 h 565"/>
              <a:gd name="T94" fmla="*/ 65 w 1840"/>
              <a:gd name="T95" fmla="*/ 562 h 565"/>
              <a:gd name="T96" fmla="*/ 42 w 1840"/>
              <a:gd name="T97" fmla="*/ 564 h 565"/>
              <a:gd name="T98" fmla="*/ 7 w 1840"/>
              <a:gd name="T99" fmla="*/ 565 h 565"/>
              <a:gd name="T100" fmla="*/ 0 w 1840"/>
              <a:gd name="T101" fmla="*/ 565 h 5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40"/>
              <a:gd name="T154" fmla="*/ 0 h 565"/>
              <a:gd name="T155" fmla="*/ 1840 w 1840"/>
              <a:gd name="T156" fmla="*/ 565 h 5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40" h="565">
                <a:moveTo>
                  <a:pt x="0" y="565"/>
                </a:moveTo>
                <a:lnTo>
                  <a:pt x="7" y="565"/>
                </a:lnTo>
                <a:lnTo>
                  <a:pt x="42" y="564"/>
                </a:lnTo>
                <a:lnTo>
                  <a:pt x="65" y="562"/>
                </a:lnTo>
                <a:lnTo>
                  <a:pt x="94" y="561"/>
                </a:lnTo>
                <a:lnTo>
                  <a:pt x="136" y="557"/>
                </a:lnTo>
                <a:lnTo>
                  <a:pt x="168" y="554"/>
                </a:lnTo>
                <a:lnTo>
                  <a:pt x="215" y="546"/>
                </a:lnTo>
                <a:lnTo>
                  <a:pt x="351" y="520"/>
                </a:lnTo>
                <a:lnTo>
                  <a:pt x="463" y="493"/>
                </a:lnTo>
                <a:lnTo>
                  <a:pt x="643" y="437"/>
                </a:lnTo>
                <a:lnTo>
                  <a:pt x="794" y="384"/>
                </a:lnTo>
                <a:lnTo>
                  <a:pt x="931" y="331"/>
                </a:lnTo>
                <a:lnTo>
                  <a:pt x="1067" y="278"/>
                </a:lnTo>
                <a:lnTo>
                  <a:pt x="1197" y="224"/>
                </a:lnTo>
                <a:lnTo>
                  <a:pt x="1332" y="169"/>
                </a:lnTo>
                <a:lnTo>
                  <a:pt x="1464" y="115"/>
                </a:lnTo>
                <a:lnTo>
                  <a:pt x="1598" y="63"/>
                </a:lnTo>
                <a:lnTo>
                  <a:pt x="1682" y="33"/>
                </a:lnTo>
                <a:lnTo>
                  <a:pt x="1725" y="20"/>
                </a:lnTo>
                <a:lnTo>
                  <a:pt x="1751" y="15"/>
                </a:lnTo>
                <a:lnTo>
                  <a:pt x="1769" y="10"/>
                </a:lnTo>
                <a:lnTo>
                  <a:pt x="1786" y="6"/>
                </a:lnTo>
                <a:lnTo>
                  <a:pt x="1807" y="3"/>
                </a:lnTo>
                <a:lnTo>
                  <a:pt x="1821" y="1"/>
                </a:lnTo>
                <a:lnTo>
                  <a:pt x="1840" y="0"/>
                </a:lnTo>
                <a:lnTo>
                  <a:pt x="1821" y="1"/>
                </a:lnTo>
                <a:lnTo>
                  <a:pt x="1807" y="3"/>
                </a:lnTo>
                <a:lnTo>
                  <a:pt x="1786" y="6"/>
                </a:lnTo>
                <a:lnTo>
                  <a:pt x="1769" y="10"/>
                </a:lnTo>
                <a:lnTo>
                  <a:pt x="1751" y="15"/>
                </a:lnTo>
                <a:lnTo>
                  <a:pt x="1725" y="20"/>
                </a:lnTo>
                <a:lnTo>
                  <a:pt x="1682" y="33"/>
                </a:lnTo>
                <a:lnTo>
                  <a:pt x="1598" y="63"/>
                </a:lnTo>
                <a:lnTo>
                  <a:pt x="1464" y="115"/>
                </a:lnTo>
                <a:lnTo>
                  <a:pt x="1332" y="169"/>
                </a:lnTo>
                <a:lnTo>
                  <a:pt x="1197" y="224"/>
                </a:lnTo>
                <a:lnTo>
                  <a:pt x="1067" y="278"/>
                </a:lnTo>
                <a:lnTo>
                  <a:pt x="931" y="331"/>
                </a:lnTo>
                <a:lnTo>
                  <a:pt x="794" y="384"/>
                </a:lnTo>
                <a:lnTo>
                  <a:pt x="643" y="437"/>
                </a:lnTo>
                <a:lnTo>
                  <a:pt x="463" y="493"/>
                </a:lnTo>
                <a:lnTo>
                  <a:pt x="351" y="520"/>
                </a:lnTo>
                <a:lnTo>
                  <a:pt x="215" y="546"/>
                </a:lnTo>
                <a:lnTo>
                  <a:pt x="168" y="554"/>
                </a:lnTo>
                <a:lnTo>
                  <a:pt x="136" y="557"/>
                </a:lnTo>
                <a:lnTo>
                  <a:pt x="94" y="561"/>
                </a:lnTo>
                <a:lnTo>
                  <a:pt x="65" y="562"/>
                </a:lnTo>
                <a:lnTo>
                  <a:pt x="42" y="564"/>
                </a:lnTo>
                <a:lnTo>
                  <a:pt x="7" y="565"/>
                </a:lnTo>
                <a:lnTo>
                  <a:pt x="0" y="565"/>
                </a:lnTo>
              </a:path>
            </a:pathLst>
          </a:custGeom>
          <a:noFill/>
          <a:ln w="28575">
            <a:solidFill>
              <a:schemeClr val="tx1"/>
            </a:solidFill>
            <a:round/>
            <a:headEnd/>
            <a:tailEnd/>
          </a:ln>
        </p:spPr>
        <p:txBody>
          <a:bodyPr/>
          <a:lstStyle/>
          <a:p>
            <a:endParaRPr lang="en-US"/>
          </a:p>
        </p:txBody>
      </p:sp>
      <p:sp>
        <p:nvSpPr>
          <p:cNvPr id="61459" name="Freeform 13"/>
          <p:cNvSpPr>
            <a:spLocks/>
          </p:cNvSpPr>
          <p:nvPr/>
        </p:nvSpPr>
        <p:spPr bwMode="auto">
          <a:xfrm>
            <a:off x="906463" y="3091358"/>
            <a:ext cx="2695575" cy="1068388"/>
          </a:xfrm>
          <a:custGeom>
            <a:avLst/>
            <a:gdLst>
              <a:gd name="T0" fmla="*/ 1839 w 1839"/>
              <a:gd name="T1" fmla="*/ 673 h 673"/>
              <a:gd name="T2" fmla="*/ 1833 w 1839"/>
              <a:gd name="T3" fmla="*/ 673 h 673"/>
              <a:gd name="T4" fmla="*/ 1807 w 1839"/>
              <a:gd name="T5" fmla="*/ 671 h 673"/>
              <a:gd name="T6" fmla="*/ 1791 w 1839"/>
              <a:gd name="T7" fmla="*/ 670 h 673"/>
              <a:gd name="T8" fmla="*/ 1768 w 1839"/>
              <a:gd name="T9" fmla="*/ 666 h 673"/>
              <a:gd name="T10" fmla="*/ 1749 w 1839"/>
              <a:gd name="T11" fmla="*/ 663 h 673"/>
              <a:gd name="T12" fmla="*/ 1697 w 1839"/>
              <a:gd name="T13" fmla="*/ 650 h 673"/>
              <a:gd name="T14" fmla="*/ 1544 w 1839"/>
              <a:gd name="T15" fmla="*/ 597 h 673"/>
              <a:gd name="T16" fmla="*/ 1410 w 1839"/>
              <a:gd name="T17" fmla="*/ 542 h 673"/>
              <a:gd name="T18" fmla="*/ 1290 w 1839"/>
              <a:gd name="T19" fmla="*/ 490 h 673"/>
              <a:gd name="T20" fmla="*/ 1163 w 1839"/>
              <a:gd name="T21" fmla="*/ 433 h 673"/>
              <a:gd name="T22" fmla="*/ 1041 w 1839"/>
              <a:gd name="T23" fmla="*/ 379 h 673"/>
              <a:gd name="T24" fmla="*/ 925 w 1839"/>
              <a:gd name="T25" fmla="*/ 327 h 673"/>
              <a:gd name="T26" fmla="*/ 802 w 1839"/>
              <a:gd name="T27" fmla="*/ 272 h 673"/>
              <a:gd name="T28" fmla="*/ 680 w 1839"/>
              <a:gd name="T29" fmla="*/ 218 h 673"/>
              <a:gd name="T30" fmla="*/ 559 w 1839"/>
              <a:gd name="T31" fmla="*/ 167 h 673"/>
              <a:gd name="T32" fmla="*/ 424 w 1839"/>
              <a:gd name="T33" fmla="*/ 112 h 673"/>
              <a:gd name="T34" fmla="*/ 279 w 1839"/>
              <a:gd name="T35" fmla="*/ 60 h 673"/>
              <a:gd name="T36" fmla="*/ 187 w 1839"/>
              <a:gd name="T37" fmla="*/ 32 h 673"/>
              <a:gd name="T38" fmla="*/ 132 w 1839"/>
              <a:gd name="T39" fmla="*/ 19 h 673"/>
              <a:gd name="T40" fmla="*/ 92 w 1839"/>
              <a:gd name="T41" fmla="*/ 12 h 673"/>
              <a:gd name="T42" fmla="*/ 70 w 1839"/>
              <a:gd name="T43" fmla="*/ 7 h 673"/>
              <a:gd name="T44" fmla="*/ 58 w 1839"/>
              <a:gd name="T45" fmla="*/ 6 h 673"/>
              <a:gd name="T46" fmla="*/ 42 w 1839"/>
              <a:gd name="T47" fmla="*/ 4 h 673"/>
              <a:gd name="T48" fmla="*/ 23 w 1839"/>
              <a:gd name="T49" fmla="*/ 2 h 673"/>
              <a:gd name="T50" fmla="*/ 0 w 1839"/>
              <a:gd name="T51" fmla="*/ 0 h 673"/>
              <a:gd name="T52" fmla="*/ 23 w 1839"/>
              <a:gd name="T53" fmla="*/ 2 h 673"/>
              <a:gd name="T54" fmla="*/ 42 w 1839"/>
              <a:gd name="T55" fmla="*/ 4 h 673"/>
              <a:gd name="T56" fmla="*/ 58 w 1839"/>
              <a:gd name="T57" fmla="*/ 6 h 673"/>
              <a:gd name="T58" fmla="*/ 70 w 1839"/>
              <a:gd name="T59" fmla="*/ 7 h 673"/>
              <a:gd name="T60" fmla="*/ 92 w 1839"/>
              <a:gd name="T61" fmla="*/ 12 h 673"/>
              <a:gd name="T62" fmla="*/ 132 w 1839"/>
              <a:gd name="T63" fmla="*/ 19 h 673"/>
              <a:gd name="T64" fmla="*/ 187 w 1839"/>
              <a:gd name="T65" fmla="*/ 32 h 673"/>
              <a:gd name="T66" fmla="*/ 279 w 1839"/>
              <a:gd name="T67" fmla="*/ 60 h 673"/>
              <a:gd name="T68" fmla="*/ 424 w 1839"/>
              <a:gd name="T69" fmla="*/ 112 h 673"/>
              <a:gd name="T70" fmla="*/ 559 w 1839"/>
              <a:gd name="T71" fmla="*/ 167 h 673"/>
              <a:gd name="T72" fmla="*/ 680 w 1839"/>
              <a:gd name="T73" fmla="*/ 218 h 673"/>
              <a:gd name="T74" fmla="*/ 802 w 1839"/>
              <a:gd name="T75" fmla="*/ 272 h 673"/>
              <a:gd name="T76" fmla="*/ 925 w 1839"/>
              <a:gd name="T77" fmla="*/ 327 h 673"/>
              <a:gd name="T78" fmla="*/ 1041 w 1839"/>
              <a:gd name="T79" fmla="*/ 379 h 673"/>
              <a:gd name="T80" fmla="*/ 1163 w 1839"/>
              <a:gd name="T81" fmla="*/ 433 h 673"/>
              <a:gd name="T82" fmla="*/ 1290 w 1839"/>
              <a:gd name="T83" fmla="*/ 490 h 673"/>
              <a:gd name="T84" fmla="*/ 1410 w 1839"/>
              <a:gd name="T85" fmla="*/ 542 h 673"/>
              <a:gd name="T86" fmla="*/ 1544 w 1839"/>
              <a:gd name="T87" fmla="*/ 597 h 673"/>
              <a:gd name="T88" fmla="*/ 1697 w 1839"/>
              <a:gd name="T89" fmla="*/ 650 h 673"/>
              <a:gd name="T90" fmla="*/ 1749 w 1839"/>
              <a:gd name="T91" fmla="*/ 663 h 673"/>
              <a:gd name="T92" fmla="*/ 1768 w 1839"/>
              <a:gd name="T93" fmla="*/ 666 h 673"/>
              <a:gd name="T94" fmla="*/ 1791 w 1839"/>
              <a:gd name="T95" fmla="*/ 670 h 673"/>
              <a:gd name="T96" fmla="*/ 1807 w 1839"/>
              <a:gd name="T97" fmla="*/ 671 h 673"/>
              <a:gd name="T98" fmla="*/ 1833 w 1839"/>
              <a:gd name="T99" fmla="*/ 673 h 673"/>
              <a:gd name="T100" fmla="*/ 1839 w 1839"/>
              <a:gd name="T101" fmla="*/ 673 h 6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39"/>
              <a:gd name="T154" fmla="*/ 0 h 673"/>
              <a:gd name="T155" fmla="*/ 1839 w 1839"/>
              <a:gd name="T156" fmla="*/ 673 h 6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39" h="673">
                <a:moveTo>
                  <a:pt x="1839" y="673"/>
                </a:moveTo>
                <a:lnTo>
                  <a:pt x="1833" y="673"/>
                </a:lnTo>
                <a:lnTo>
                  <a:pt x="1807" y="671"/>
                </a:lnTo>
                <a:lnTo>
                  <a:pt x="1791" y="670"/>
                </a:lnTo>
                <a:lnTo>
                  <a:pt x="1768" y="666"/>
                </a:lnTo>
                <a:lnTo>
                  <a:pt x="1749" y="663"/>
                </a:lnTo>
                <a:lnTo>
                  <a:pt x="1697" y="650"/>
                </a:lnTo>
                <a:lnTo>
                  <a:pt x="1544" y="597"/>
                </a:lnTo>
                <a:lnTo>
                  <a:pt x="1410" y="542"/>
                </a:lnTo>
                <a:lnTo>
                  <a:pt x="1290" y="490"/>
                </a:lnTo>
                <a:lnTo>
                  <a:pt x="1163" y="433"/>
                </a:lnTo>
                <a:lnTo>
                  <a:pt x="1041" y="379"/>
                </a:lnTo>
                <a:lnTo>
                  <a:pt x="925" y="327"/>
                </a:lnTo>
                <a:lnTo>
                  <a:pt x="802" y="272"/>
                </a:lnTo>
                <a:lnTo>
                  <a:pt x="680" y="218"/>
                </a:lnTo>
                <a:lnTo>
                  <a:pt x="559" y="167"/>
                </a:lnTo>
                <a:lnTo>
                  <a:pt x="424" y="112"/>
                </a:lnTo>
                <a:lnTo>
                  <a:pt x="279" y="60"/>
                </a:lnTo>
                <a:lnTo>
                  <a:pt x="187" y="32"/>
                </a:lnTo>
                <a:lnTo>
                  <a:pt x="132" y="19"/>
                </a:lnTo>
                <a:lnTo>
                  <a:pt x="92" y="12"/>
                </a:lnTo>
                <a:lnTo>
                  <a:pt x="70" y="7"/>
                </a:lnTo>
                <a:lnTo>
                  <a:pt x="58" y="6"/>
                </a:lnTo>
                <a:lnTo>
                  <a:pt x="42" y="4"/>
                </a:lnTo>
                <a:lnTo>
                  <a:pt x="23" y="2"/>
                </a:lnTo>
                <a:lnTo>
                  <a:pt x="0" y="0"/>
                </a:lnTo>
                <a:lnTo>
                  <a:pt x="23" y="2"/>
                </a:lnTo>
                <a:lnTo>
                  <a:pt x="42" y="4"/>
                </a:lnTo>
                <a:lnTo>
                  <a:pt x="58" y="6"/>
                </a:lnTo>
                <a:lnTo>
                  <a:pt x="70" y="7"/>
                </a:lnTo>
                <a:lnTo>
                  <a:pt x="92" y="12"/>
                </a:lnTo>
                <a:lnTo>
                  <a:pt x="132" y="19"/>
                </a:lnTo>
                <a:lnTo>
                  <a:pt x="187" y="32"/>
                </a:lnTo>
                <a:lnTo>
                  <a:pt x="279" y="60"/>
                </a:lnTo>
                <a:lnTo>
                  <a:pt x="424" y="112"/>
                </a:lnTo>
                <a:lnTo>
                  <a:pt x="559" y="167"/>
                </a:lnTo>
                <a:lnTo>
                  <a:pt x="680" y="218"/>
                </a:lnTo>
                <a:lnTo>
                  <a:pt x="802" y="272"/>
                </a:lnTo>
                <a:lnTo>
                  <a:pt x="925" y="327"/>
                </a:lnTo>
                <a:lnTo>
                  <a:pt x="1041" y="379"/>
                </a:lnTo>
                <a:lnTo>
                  <a:pt x="1163" y="433"/>
                </a:lnTo>
                <a:lnTo>
                  <a:pt x="1290" y="490"/>
                </a:lnTo>
                <a:lnTo>
                  <a:pt x="1410" y="542"/>
                </a:lnTo>
                <a:lnTo>
                  <a:pt x="1544" y="597"/>
                </a:lnTo>
                <a:lnTo>
                  <a:pt x="1697" y="650"/>
                </a:lnTo>
                <a:lnTo>
                  <a:pt x="1749" y="663"/>
                </a:lnTo>
                <a:lnTo>
                  <a:pt x="1768" y="666"/>
                </a:lnTo>
                <a:lnTo>
                  <a:pt x="1791" y="670"/>
                </a:lnTo>
                <a:lnTo>
                  <a:pt x="1807" y="671"/>
                </a:lnTo>
                <a:lnTo>
                  <a:pt x="1833" y="673"/>
                </a:lnTo>
                <a:lnTo>
                  <a:pt x="1839" y="673"/>
                </a:lnTo>
              </a:path>
            </a:pathLst>
          </a:custGeom>
          <a:noFill/>
          <a:ln w="28575">
            <a:solidFill>
              <a:schemeClr val="tx1"/>
            </a:solidFill>
            <a:round/>
            <a:headEnd/>
            <a:tailEnd/>
          </a:ln>
        </p:spPr>
        <p:txBody>
          <a:bodyPr/>
          <a:lstStyle/>
          <a:p>
            <a:endParaRPr lang="en-US"/>
          </a:p>
        </p:txBody>
      </p:sp>
      <p:sp>
        <p:nvSpPr>
          <p:cNvPr id="61460" name="Freeform 14"/>
          <p:cNvSpPr>
            <a:spLocks/>
          </p:cNvSpPr>
          <p:nvPr/>
        </p:nvSpPr>
        <p:spPr bwMode="auto">
          <a:xfrm>
            <a:off x="892175" y="1732458"/>
            <a:ext cx="2252663" cy="838200"/>
          </a:xfrm>
          <a:custGeom>
            <a:avLst/>
            <a:gdLst>
              <a:gd name="T0" fmla="*/ 0 w 1537"/>
              <a:gd name="T1" fmla="*/ 528 h 528"/>
              <a:gd name="T2" fmla="*/ 16 w 1537"/>
              <a:gd name="T3" fmla="*/ 526 h 528"/>
              <a:gd name="T4" fmla="*/ 29 w 1537"/>
              <a:gd name="T5" fmla="*/ 526 h 528"/>
              <a:gd name="T6" fmla="*/ 39 w 1537"/>
              <a:gd name="T7" fmla="*/ 525 h 528"/>
              <a:gd name="T8" fmla="*/ 54 w 1537"/>
              <a:gd name="T9" fmla="*/ 523 h 528"/>
              <a:gd name="T10" fmla="*/ 94 w 1537"/>
              <a:gd name="T11" fmla="*/ 518 h 528"/>
              <a:gd name="T12" fmla="*/ 129 w 1537"/>
              <a:gd name="T13" fmla="*/ 512 h 528"/>
              <a:gd name="T14" fmla="*/ 235 w 1537"/>
              <a:gd name="T15" fmla="*/ 486 h 528"/>
              <a:gd name="T16" fmla="*/ 401 w 1537"/>
              <a:gd name="T17" fmla="*/ 430 h 528"/>
              <a:gd name="T18" fmla="*/ 546 w 1537"/>
              <a:gd name="T19" fmla="*/ 375 h 528"/>
              <a:gd name="T20" fmla="*/ 677 w 1537"/>
              <a:gd name="T21" fmla="*/ 321 h 528"/>
              <a:gd name="T22" fmla="*/ 803 w 1537"/>
              <a:gd name="T23" fmla="*/ 271 h 528"/>
              <a:gd name="T24" fmla="*/ 935 w 1537"/>
              <a:gd name="T25" fmla="*/ 215 h 528"/>
              <a:gd name="T26" fmla="*/ 1066 w 1537"/>
              <a:gd name="T27" fmla="*/ 163 h 528"/>
              <a:gd name="T28" fmla="*/ 1210 w 1537"/>
              <a:gd name="T29" fmla="*/ 106 h 528"/>
              <a:gd name="T30" fmla="*/ 1359 w 1537"/>
              <a:gd name="T31" fmla="*/ 53 h 528"/>
              <a:gd name="T32" fmla="*/ 1529 w 1537"/>
              <a:gd name="T33" fmla="*/ 2 h 528"/>
              <a:gd name="T34" fmla="*/ 1537 w 1537"/>
              <a:gd name="T35" fmla="*/ 0 h 528"/>
              <a:gd name="T36" fmla="*/ 1529 w 1537"/>
              <a:gd name="T37" fmla="*/ 2 h 528"/>
              <a:gd name="T38" fmla="*/ 1359 w 1537"/>
              <a:gd name="T39" fmla="*/ 53 h 528"/>
              <a:gd name="T40" fmla="*/ 1210 w 1537"/>
              <a:gd name="T41" fmla="*/ 106 h 528"/>
              <a:gd name="T42" fmla="*/ 1066 w 1537"/>
              <a:gd name="T43" fmla="*/ 163 h 528"/>
              <a:gd name="T44" fmla="*/ 935 w 1537"/>
              <a:gd name="T45" fmla="*/ 215 h 528"/>
              <a:gd name="T46" fmla="*/ 803 w 1537"/>
              <a:gd name="T47" fmla="*/ 271 h 528"/>
              <a:gd name="T48" fmla="*/ 677 w 1537"/>
              <a:gd name="T49" fmla="*/ 321 h 528"/>
              <a:gd name="T50" fmla="*/ 546 w 1537"/>
              <a:gd name="T51" fmla="*/ 375 h 528"/>
              <a:gd name="T52" fmla="*/ 401 w 1537"/>
              <a:gd name="T53" fmla="*/ 430 h 528"/>
              <a:gd name="T54" fmla="*/ 235 w 1537"/>
              <a:gd name="T55" fmla="*/ 486 h 528"/>
              <a:gd name="T56" fmla="*/ 129 w 1537"/>
              <a:gd name="T57" fmla="*/ 512 h 528"/>
              <a:gd name="T58" fmla="*/ 94 w 1537"/>
              <a:gd name="T59" fmla="*/ 518 h 528"/>
              <a:gd name="T60" fmla="*/ 54 w 1537"/>
              <a:gd name="T61" fmla="*/ 523 h 528"/>
              <a:gd name="T62" fmla="*/ 39 w 1537"/>
              <a:gd name="T63" fmla="*/ 525 h 528"/>
              <a:gd name="T64" fmla="*/ 29 w 1537"/>
              <a:gd name="T65" fmla="*/ 526 h 528"/>
              <a:gd name="T66" fmla="*/ 16 w 1537"/>
              <a:gd name="T67" fmla="*/ 526 h 528"/>
              <a:gd name="T68" fmla="*/ 0 w 1537"/>
              <a:gd name="T69" fmla="*/ 528 h 5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37"/>
              <a:gd name="T106" fmla="*/ 0 h 528"/>
              <a:gd name="T107" fmla="*/ 1537 w 1537"/>
              <a:gd name="T108" fmla="*/ 528 h 5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37" h="528">
                <a:moveTo>
                  <a:pt x="0" y="528"/>
                </a:moveTo>
                <a:lnTo>
                  <a:pt x="16" y="526"/>
                </a:lnTo>
                <a:lnTo>
                  <a:pt x="29" y="526"/>
                </a:lnTo>
                <a:lnTo>
                  <a:pt x="39" y="525"/>
                </a:lnTo>
                <a:lnTo>
                  <a:pt x="54" y="523"/>
                </a:lnTo>
                <a:lnTo>
                  <a:pt x="94" y="518"/>
                </a:lnTo>
                <a:lnTo>
                  <a:pt x="129" y="512"/>
                </a:lnTo>
                <a:lnTo>
                  <a:pt x="235" y="486"/>
                </a:lnTo>
                <a:lnTo>
                  <a:pt x="401" y="430"/>
                </a:lnTo>
                <a:lnTo>
                  <a:pt x="546" y="375"/>
                </a:lnTo>
                <a:lnTo>
                  <a:pt x="677" y="321"/>
                </a:lnTo>
                <a:lnTo>
                  <a:pt x="803" y="271"/>
                </a:lnTo>
                <a:lnTo>
                  <a:pt x="935" y="215"/>
                </a:lnTo>
                <a:lnTo>
                  <a:pt x="1066" y="163"/>
                </a:lnTo>
                <a:lnTo>
                  <a:pt x="1210" y="106"/>
                </a:lnTo>
                <a:lnTo>
                  <a:pt x="1359" y="53"/>
                </a:lnTo>
                <a:lnTo>
                  <a:pt x="1529" y="2"/>
                </a:lnTo>
                <a:lnTo>
                  <a:pt x="1537" y="0"/>
                </a:lnTo>
                <a:lnTo>
                  <a:pt x="1529" y="2"/>
                </a:lnTo>
                <a:lnTo>
                  <a:pt x="1359" y="53"/>
                </a:lnTo>
                <a:lnTo>
                  <a:pt x="1210" y="106"/>
                </a:lnTo>
                <a:lnTo>
                  <a:pt x="1066" y="163"/>
                </a:lnTo>
                <a:lnTo>
                  <a:pt x="935" y="215"/>
                </a:lnTo>
                <a:lnTo>
                  <a:pt x="803" y="271"/>
                </a:lnTo>
                <a:lnTo>
                  <a:pt x="677" y="321"/>
                </a:lnTo>
                <a:lnTo>
                  <a:pt x="546" y="375"/>
                </a:lnTo>
                <a:lnTo>
                  <a:pt x="401" y="430"/>
                </a:lnTo>
                <a:lnTo>
                  <a:pt x="235" y="486"/>
                </a:lnTo>
                <a:lnTo>
                  <a:pt x="129" y="512"/>
                </a:lnTo>
                <a:lnTo>
                  <a:pt x="94" y="518"/>
                </a:lnTo>
                <a:lnTo>
                  <a:pt x="54" y="523"/>
                </a:lnTo>
                <a:lnTo>
                  <a:pt x="39" y="525"/>
                </a:lnTo>
                <a:lnTo>
                  <a:pt x="29" y="526"/>
                </a:lnTo>
                <a:lnTo>
                  <a:pt x="16" y="526"/>
                </a:lnTo>
                <a:lnTo>
                  <a:pt x="0" y="528"/>
                </a:lnTo>
              </a:path>
            </a:pathLst>
          </a:custGeom>
          <a:noFill/>
          <a:ln w="28575">
            <a:solidFill>
              <a:schemeClr val="tx1"/>
            </a:solidFill>
            <a:round/>
            <a:headEnd/>
            <a:tailEnd/>
          </a:ln>
        </p:spPr>
        <p:txBody>
          <a:bodyPr/>
          <a:lstStyle/>
          <a:p>
            <a:endParaRPr lang="en-US"/>
          </a:p>
        </p:txBody>
      </p:sp>
      <p:sp>
        <p:nvSpPr>
          <p:cNvPr id="61461" name="Freeform 15"/>
          <p:cNvSpPr>
            <a:spLocks/>
          </p:cNvSpPr>
          <p:nvPr/>
        </p:nvSpPr>
        <p:spPr bwMode="auto">
          <a:xfrm>
            <a:off x="847725" y="2637333"/>
            <a:ext cx="2760663" cy="3282950"/>
          </a:xfrm>
          <a:custGeom>
            <a:avLst/>
            <a:gdLst>
              <a:gd name="T0" fmla="*/ 95 w 1884"/>
              <a:gd name="T1" fmla="*/ 2015 h 2068"/>
              <a:gd name="T2" fmla="*/ 297 w 1884"/>
              <a:gd name="T3" fmla="*/ 1905 h 2068"/>
              <a:gd name="T4" fmla="*/ 491 w 1884"/>
              <a:gd name="T5" fmla="*/ 1797 h 2068"/>
              <a:gd name="T6" fmla="*/ 690 w 1884"/>
              <a:gd name="T7" fmla="*/ 1688 h 2068"/>
              <a:gd name="T8" fmla="*/ 884 w 1884"/>
              <a:gd name="T9" fmla="*/ 1582 h 2068"/>
              <a:gd name="T10" fmla="*/ 1081 w 1884"/>
              <a:gd name="T11" fmla="*/ 1473 h 2068"/>
              <a:gd name="T12" fmla="*/ 1274 w 1884"/>
              <a:gd name="T13" fmla="*/ 1367 h 2068"/>
              <a:gd name="T14" fmla="*/ 1470 w 1884"/>
              <a:gd name="T15" fmla="*/ 1260 h 2068"/>
              <a:gd name="T16" fmla="*/ 1663 w 1884"/>
              <a:gd name="T17" fmla="*/ 1154 h 2068"/>
              <a:gd name="T18" fmla="*/ 1810 w 1884"/>
              <a:gd name="T19" fmla="*/ 1074 h 2068"/>
              <a:gd name="T20" fmla="*/ 1874 w 1884"/>
              <a:gd name="T21" fmla="*/ 1037 h 2068"/>
              <a:gd name="T22" fmla="*/ 1881 w 1884"/>
              <a:gd name="T23" fmla="*/ 1033 h 2068"/>
              <a:gd name="T24" fmla="*/ 1883 w 1884"/>
              <a:gd name="T25" fmla="*/ 1032 h 2068"/>
              <a:gd name="T26" fmla="*/ 1857 w 1884"/>
              <a:gd name="T27" fmla="*/ 1016 h 2068"/>
              <a:gd name="T28" fmla="*/ 1708 w 1884"/>
              <a:gd name="T29" fmla="*/ 934 h 2068"/>
              <a:gd name="T30" fmla="*/ 1512 w 1884"/>
              <a:gd name="T31" fmla="*/ 828 h 2068"/>
              <a:gd name="T32" fmla="*/ 1322 w 1884"/>
              <a:gd name="T33" fmla="*/ 724 h 2068"/>
              <a:gd name="T34" fmla="*/ 1128 w 1884"/>
              <a:gd name="T35" fmla="*/ 616 h 2068"/>
              <a:gd name="T36" fmla="*/ 929 w 1884"/>
              <a:gd name="T37" fmla="*/ 507 h 2068"/>
              <a:gd name="T38" fmla="*/ 734 w 1884"/>
              <a:gd name="T39" fmla="*/ 399 h 2068"/>
              <a:gd name="T40" fmla="*/ 536 w 1884"/>
              <a:gd name="T41" fmla="*/ 290 h 2068"/>
              <a:gd name="T42" fmla="*/ 342 w 1884"/>
              <a:gd name="T43" fmla="*/ 184 h 2068"/>
              <a:gd name="T44" fmla="*/ 144 w 1884"/>
              <a:gd name="T45" fmla="*/ 75 h 2068"/>
              <a:gd name="T46" fmla="*/ 25 w 1884"/>
              <a:gd name="T47" fmla="*/ 10 h 2068"/>
              <a:gd name="T48" fmla="*/ 8 w 1884"/>
              <a:gd name="T49" fmla="*/ 0 h 2068"/>
              <a:gd name="T50" fmla="*/ 25 w 1884"/>
              <a:gd name="T51" fmla="*/ 10 h 2068"/>
              <a:gd name="T52" fmla="*/ 144 w 1884"/>
              <a:gd name="T53" fmla="*/ 75 h 2068"/>
              <a:gd name="T54" fmla="*/ 342 w 1884"/>
              <a:gd name="T55" fmla="*/ 184 h 2068"/>
              <a:gd name="T56" fmla="*/ 536 w 1884"/>
              <a:gd name="T57" fmla="*/ 290 h 2068"/>
              <a:gd name="T58" fmla="*/ 734 w 1884"/>
              <a:gd name="T59" fmla="*/ 399 h 2068"/>
              <a:gd name="T60" fmla="*/ 929 w 1884"/>
              <a:gd name="T61" fmla="*/ 507 h 2068"/>
              <a:gd name="T62" fmla="*/ 1128 w 1884"/>
              <a:gd name="T63" fmla="*/ 616 h 2068"/>
              <a:gd name="T64" fmla="*/ 1322 w 1884"/>
              <a:gd name="T65" fmla="*/ 724 h 2068"/>
              <a:gd name="T66" fmla="*/ 1512 w 1884"/>
              <a:gd name="T67" fmla="*/ 828 h 2068"/>
              <a:gd name="T68" fmla="*/ 1708 w 1884"/>
              <a:gd name="T69" fmla="*/ 934 h 2068"/>
              <a:gd name="T70" fmla="*/ 1857 w 1884"/>
              <a:gd name="T71" fmla="*/ 1016 h 2068"/>
              <a:gd name="T72" fmla="*/ 1883 w 1884"/>
              <a:gd name="T73" fmla="*/ 1032 h 2068"/>
              <a:gd name="T74" fmla="*/ 1881 w 1884"/>
              <a:gd name="T75" fmla="*/ 1033 h 2068"/>
              <a:gd name="T76" fmla="*/ 1874 w 1884"/>
              <a:gd name="T77" fmla="*/ 1037 h 2068"/>
              <a:gd name="T78" fmla="*/ 1810 w 1884"/>
              <a:gd name="T79" fmla="*/ 1074 h 2068"/>
              <a:gd name="T80" fmla="*/ 1663 w 1884"/>
              <a:gd name="T81" fmla="*/ 1154 h 2068"/>
              <a:gd name="T82" fmla="*/ 1470 w 1884"/>
              <a:gd name="T83" fmla="*/ 1260 h 2068"/>
              <a:gd name="T84" fmla="*/ 1274 w 1884"/>
              <a:gd name="T85" fmla="*/ 1367 h 2068"/>
              <a:gd name="T86" fmla="*/ 1081 w 1884"/>
              <a:gd name="T87" fmla="*/ 1473 h 2068"/>
              <a:gd name="T88" fmla="*/ 884 w 1884"/>
              <a:gd name="T89" fmla="*/ 1582 h 2068"/>
              <a:gd name="T90" fmla="*/ 690 w 1884"/>
              <a:gd name="T91" fmla="*/ 1688 h 2068"/>
              <a:gd name="T92" fmla="*/ 491 w 1884"/>
              <a:gd name="T93" fmla="*/ 1797 h 2068"/>
              <a:gd name="T94" fmla="*/ 297 w 1884"/>
              <a:gd name="T95" fmla="*/ 1905 h 2068"/>
              <a:gd name="T96" fmla="*/ 95 w 1884"/>
              <a:gd name="T97" fmla="*/ 2015 h 20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84"/>
              <a:gd name="T148" fmla="*/ 0 h 2068"/>
              <a:gd name="T149" fmla="*/ 1884 w 1884"/>
              <a:gd name="T150" fmla="*/ 2068 h 20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84" h="2068">
                <a:moveTo>
                  <a:pt x="0" y="2068"/>
                </a:moveTo>
                <a:lnTo>
                  <a:pt x="95" y="2015"/>
                </a:lnTo>
                <a:lnTo>
                  <a:pt x="199" y="1959"/>
                </a:lnTo>
                <a:lnTo>
                  <a:pt x="297" y="1905"/>
                </a:lnTo>
                <a:lnTo>
                  <a:pt x="391" y="1853"/>
                </a:lnTo>
                <a:lnTo>
                  <a:pt x="491" y="1797"/>
                </a:lnTo>
                <a:lnTo>
                  <a:pt x="587" y="1745"/>
                </a:lnTo>
                <a:lnTo>
                  <a:pt x="690" y="1688"/>
                </a:lnTo>
                <a:lnTo>
                  <a:pt x="788" y="1635"/>
                </a:lnTo>
                <a:lnTo>
                  <a:pt x="884" y="1582"/>
                </a:lnTo>
                <a:lnTo>
                  <a:pt x="984" y="1527"/>
                </a:lnTo>
                <a:lnTo>
                  <a:pt x="1081" y="1473"/>
                </a:lnTo>
                <a:lnTo>
                  <a:pt x="1174" y="1422"/>
                </a:lnTo>
                <a:lnTo>
                  <a:pt x="1274" y="1367"/>
                </a:lnTo>
                <a:lnTo>
                  <a:pt x="1370" y="1315"/>
                </a:lnTo>
                <a:lnTo>
                  <a:pt x="1470" y="1260"/>
                </a:lnTo>
                <a:lnTo>
                  <a:pt x="1569" y="1205"/>
                </a:lnTo>
                <a:lnTo>
                  <a:pt x="1663" y="1154"/>
                </a:lnTo>
                <a:lnTo>
                  <a:pt x="1764" y="1098"/>
                </a:lnTo>
                <a:lnTo>
                  <a:pt x="1810" y="1074"/>
                </a:lnTo>
                <a:lnTo>
                  <a:pt x="1860" y="1045"/>
                </a:lnTo>
                <a:lnTo>
                  <a:pt x="1874" y="1037"/>
                </a:lnTo>
                <a:lnTo>
                  <a:pt x="1880" y="1034"/>
                </a:lnTo>
                <a:lnTo>
                  <a:pt x="1881" y="1033"/>
                </a:lnTo>
                <a:lnTo>
                  <a:pt x="1884" y="1032"/>
                </a:lnTo>
                <a:lnTo>
                  <a:pt x="1883" y="1032"/>
                </a:lnTo>
                <a:lnTo>
                  <a:pt x="1881" y="1030"/>
                </a:lnTo>
                <a:lnTo>
                  <a:pt x="1857" y="1016"/>
                </a:lnTo>
                <a:lnTo>
                  <a:pt x="1806" y="988"/>
                </a:lnTo>
                <a:lnTo>
                  <a:pt x="1708" y="934"/>
                </a:lnTo>
                <a:lnTo>
                  <a:pt x="1613" y="882"/>
                </a:lnTo>
                <a:lnTo>
                  <a:pt x="1512" y="828"/>
                </a:lnTo>
                <a:lnTo>
                  <a:pt x="1417" y="774"/>
                </a:lnTo>
                <a:lnTo>
                  <a:pt x="1322" y="724"/>
                </a:lnTo>
                <a:lnTo>
                  <a:pt x="1223" y="668"/>
                </a:lnTo>
                <a:lnTo>
                  <a:pt x="1128" y="616"/>
                </a:lnTo>
                <a:lnTo>
                  <a:pt x="1026" y="559"/>
                </a:lnTo>
                <a:lnTo>
                  <a:pt x="929" y="507"/>
                </a:lnTo>
                <a:lnTo>
                  <a:pt x="836" y="455"/>
                </a:lnTo>
                <a:lnTo>
                  <a:pt x="734" y="399"/>
                </a:lnTo>
                <a:lnTo>
                  <a:pt x="638" y="347"/>
                </a:lnTo>
                <a:lnTo>
                  <a:pt x="536" y="290"/>
                </a:lnTo>
                <a:lnTo>
                  <a:pt x="438" y="235"/>
                </a:lnTo>
                <a:lnTo>
                  <a:pt x="342" y="184"/>
                </a:lnTo>
                <a:lnTo>
                  <a:pt x="242" y="128"/>
                </a:lnTo>
                <a:lnTo>
                  <a:pt x="144" y="75"/>
                </a:lnTo>
                <a:lnTo>
                  <a:pt x="51" y="23"/>
                </a:lnTo>
                <a:lnTo>
                  <a:pt x="25" y="10"/>
                </a:lnTo>
                <a:lnTo>
                  <a:pt x="13" y="3"/>
                </a:lnTo>
                <a:lnTo>
                  <a:pt x="8" y="0"/>
                </a:lnTo>
                <a:lnTo>
                  <a:pt x="13" y="3"/>
                </a:lnTo>
                <a:lnTo>
                  <a:pt x="25" y="10"/>
                </a:lnTo>
                <a:lnTo>
                  <a:pt x="51" y="23"/>
                </a:lnTo>
                <a:lnTo>
                  <a:pt x="144" y="75"/>
                </a:lnTo>
                <a:lnTo>
                  <a:pt x="242" y="128"/>
                </a:lnTo>
                <a:lnTo>
                  <a:pt x="342" y="184"/>
                </a:lnTo>
                <a:lnTo>
                  <a:pt x="438" y="235"/>
                </a:lnTo>
                <a:lnTo>
                  <a:pt x="536" y="290"/>
                </a:lnTo>
                <a:lnTo>
                  <a:pt x="638" y="347"/>
                </a:lnTo>
                <a:lnTo>
                  <a:pt x="734" y="399"/>
                </a:lnTo>
                <a:lnTo>
                  <a:pt x="836" y="455"/>
                </a:lnTo>
                <a:lnTo>
                  <a:pt x="929" y="507"/>
                </a:lnTo>
                <a:lnTo>
                  <a:pt x="1026" y="559"/>
                </a:lnTo>
                <a:lnTo>
                  <a:pt x="1128" y="616"/>
                </a:lnTo>
                <a:lnTo>
                  <a:pt x="1223" y="668"/>
                </a:lnTo>
                <a:lnTo>
                  <a:pt x="1322" y="724"/>
                </a:lnTo>
                <a:lnTo>
                  <a:pt x="1417" y="774"/>
                </a:lnTo>
                <a:lnTo>
                  <a:pt x="1512" y="828"/>
                </a:lnTo>
                <a:lnTo>
                  <a:pt x="1613" y="882"/>
                </a:lnTo>
                <a:lnTo>
                  <a:pt x="1708" y="934"/>
                </a:lnTo>
                <a:lnTo>
                  <a:pt x="1806" y="988"/>
                </a:lnTo>
                <a:lnTo>
                  <a:pt x="1857" y="1016"/>
                </a:lnTo>
                <a:lnTo>
                  <a:pt x="1881" y="1030"/>
                </a:lnTo>
                <a:lnTo>
                  <a:pt x="1883" y="1032"/>
                </a:lnTo>
                <a:lnTo>
                  <a:pt x="1884" y="1032"/>
                </a:lnTo>
                <a:lnTo>
                  <a:pt x="1881" y="1033"/>
                </a:lnTo>
                <a:lnTo>
                  <a:pt x="1880" y="1034"/>
                </a:lnTo>
                <a:lnTo>
                  <a:pt x="1874" y="1037"/>
                </a:lnTo>
                <a:lnTo>
                  <a:pt x="1860" y="1045"/>
                </a:lnTo>
                <a:lnTo>
                  <a:pt x="1810" y="1074"/>
                </a:lnTo>
                <a:lnTo>
                  <a:pt x="1764" y="1098"/>
                </a:lnTo>
                <a:lnTo>
                  <a:pt x="1663" y="1154"/>
                </a:lnTo>
                <a:lnTo>
                  <a:pt x="1569" y="1205"/>
                </a:lnTo>
                <a:lnTo>
                  <a:pt x="1470" y="1260"/>
                </a:lnTo>
                <a:lnTo>
                  <a:pt x="1370" y="1315"/>
                </a:lnTo>
                <a:lnTo>
                  <a:pt x="1274" y="1367"/>
                </a:lnTo>
                <a:lnTo>
                  <a:pt x="1174" y="1422"/>
                </a:lnTo>
                <a:lnTo>
                  <a:pt x="1081" y="1473"/>
                </a:lnTo>
                <a:lnTo>
                  <a:pt x="984" y="1527"/>
                </a:lnTo>
                <a:lnTo>
                  <a:pt x="884" y="1582"/>
                </a:lnTo>
                <a:lnTo>
                  <a:pt x="788" y="1635"/>
                </a:lnTo>
                <a:lnTo>
                  <a:pt x="690" y="1688"/>
                </a:lnTo>
                <a:lnTo>
                  <a:pt x="587" y="1745"/>
                </a:lnTo>
                <a:lnTo>
                  <a:pt x="491" y="1797"/>
                </a:lnTo>
                <a:lnTo>
                  <a:pt x="391" y="1853"/>
                </a:lnTo>
                <a:lnTo>
                  <a:pt x="297" y="1905"/>
                </a:lnTo>
                <a:lnTo>
                  <a:pt x="199" y="1959"/>
                </a:lnTo>
                <a:lnTo>
                  <a:pt x="95" y="2015"/>
                </a:lnTo>
                <a:lnTo>
                  <a:pt x="0" y="2068"/>
                </a:lnTo>
              </a:path>
            </a:pathLst>
          </a:custGeom>
          <a:noFill/>
          <a:ln w="12700">
            <a:solidFill>
              <a:schemeClr val="tx1"/>
            </a:solidFill>
            <a:prstDash val="dash"/>
            <a:round/>
            <a:headEnd/>
            <a:tailEnd/>
          </a:ln>
        </p:spPr>
        <p:txBody>
          <a:bodyPr/>
          <a:lstStyle/>
          <a:p>
            <a:endParaRPr lang="en-US"/>
          </a:p>
        </p:txBody>
      </p:sp>
      <p:sp>
        <p:nvSpPr>
          <p:cNvPr id="61462" name="Freeform 16"/>
          <p:cNvSpPr>
            <a:spLocks/>
          </p:cNvSpPr>
          <p:nvPr/>
        </p:nvSpPr>
        <p:spPr bwMode="auto">
          <a:xfrm>
            <a:off x="849313" y="1732458"/>
            <a:ext cx="1506537" cy="904875"/>
          </a:xfrm>
          <a:custGeom>
            <a:avLst/>
            <a:gdLst>
              <a:gd name="T0" fmla="*/ 6 w 1028"/>
              <a:gd name="T1" fmla="*/ 570 h 570"/>
              <a:gd name="T2" fmla="*/ 3 w 1028"/>
              <a:gd name="T3" fmla="*/ 568 h 570"/>
              <a:gd name="T4" fmla="*/ 0 w 1028"/>
              <a:gd name="T5" fmla="*/ 567 h 570"/>
              <a:gd name="T6" fmla="*/ 0 w 1028"/>
              <a:gd name="T7" fmla="*/ 566 h 570"/>
              <a:gd name="T8" fmla="*/ 3 w 1028"/>
              <a:gd name="T9" fmla="*/ 563 h 570"/>
              <a:gd name="T10" fmla="*/ 9 w 1028"/>
              <a:gd name="T11" fmla="*/ 560 h 570"/>
              <a:gd name="T12" fmla="*/ 23 w 1028"/>
              <a:gd name="T13" fmla="*/ 552 h 570"/>
              <a:gd name="T14" fmla="*/ 48 w 1028"/>
              <a:gd name="T15" fmla="*/ 539 h 570"/>
              <a:gd name="T16" fmla="*/ 149 w 1028"/>
              <a:gd name="T17" fmla="*/ 483 h 570"/>
              <a:gd name="T18" fmla="*/ 247 w 1028"/>
              <a:gd name="T19" fmla="*/ 429 h 570"/>
              <a:gd name="T20" fmla="*/ 340 w 1028"/>
              <a:gd name="T21" fmla="*/ 378 h 570"/>
              <a:gd name="T22" fmla="*/ 440 w 1028"/>
              <a:gd name="T23" fmla="*/ 323 h 570"/>
              <a:gd name="T24" fmla="*/ 536 w 1028"/>
              <a:gd name="T25" fmla="*/ 271 h 570"/>
              <a:gd name="T26" fmla="*/ 639 w 1028"/>
              <a:gd name="T27" fmla="*/ 214 h 570"/>
              <a:gd name="T28" fmla="*/ 738 w 1028"/>
              <a:gd name="T29" fmla="*/ 160 h 570"/>
              <a:gd name="T30" fmla="*/ 832 w 1028"/>
              <a:gd name="T31" fmla="*/ 108 h 570"/>
              <a:gd name="T32" fmla="*/ 932 w 1028"/>
              <a:gd name="T33" fmla="*/ 53 h 570"/>
              <a:gd name="T34" fmla="*/ 1028 w 1028"/>
              <a:gd name="T35" fmla="*/ 0 h 570"/>
              <a:gd name="T36" fmla="*/ 932 w 1028"/>
              <a:gd name="T37" fmla="*/ 53 h 570"/>
              <a:gd name="T38" fmla="*/ 832 w 1028"/>
              <a:gd name="T39" fmla="*/ 108 h 570"/>
              <a:gd name="T40" fmla="*/ 738 w 1028"/>
              <a:gd name="T41" fmla="*/ 160 h 570"/>
              <a:gd name="T42" fmla="*/ 639 w 1028"/>
              <a:gd name="T43" fmla="*/ 214 h 570"/>
              <a:gd name="T44" fmla="*/ 536 w 1028"/>
              <a:gd name="T45" fmla="*/ 271 h 570"/>
              <a:gd name="T46" fmla="*/ 440 w 1028"/>
              <a:gd name="T47" fmla="*/ 323 h 570"/>
              <a:gd name="T48" fmla="*/ 340 w 1028"/>
              <a:gd name="T49" fmla="*/ 378 h 570"/>
              <a:gd name="T50" fmla="*/ 247 w 1028"/>
              <a:gd name="T51" fmla="*/ 429 h 570"/>
              <a:gd name="T52" fmla="*/ 149 w 1028"/>
              <a:gd name="T53" fmla="*/ 483 h 570"/>
              <a:gd name="T54" fmla="*/ 48 w 1028"/>
              <a:gd name="T55" fmla="*/ 539 h 570"/>
              <a:gd name="T56" fmla="*/ 23 w 1028"/>
              <a:gd name="T57" fmla="*/ 552 h 570"/>
              <a:gd name="T58" fmla="*/ 9 w 1028"/>
              <a:gd name="T59" fmla="*/ 560 h 570"/>
              <a:gd name="T60" fmla="*/ 3 w 1028"/>
              <a:gd name="T61" fmla="*/ 563 h 570"/>
              <a:gd name="T62" fmla="*/ 0 w 1028"/>
              <a:gd name="T63" fmla="*/ 566 h 570"/>
              <a:gd name="T64" fmla="*/ 0 w 1028"/>
              <a:gd name="T65" fmla="*/ 567 h 570"/>
              <a:gd name="T66" fmla="*/ 3 w 1028"/>
              <a:gd name="T67" fmla="*/ 568 h 570"/>
              <a:gd name="T68" fmla="*/ 6 w 1028"/>
              <a:gd name="T69" fmla="*/ 570 h 5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8"/>
              <a:gd name="T106" fmla="*/ 0 h 570"/>
              <a:gd name="T107" fmla="*/ 1028 w 1028"/>
              <a:gd name="T108" fmla="*/ 570 h 5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8" h="570">
                <a:moveTo>
                  <a:pt x="6" y="570"/>
                </a:moveTo>
                <a:lnTo>
                  <a:pt x="3" y="568"/>
                </a:lnTo>
                <a:lnTo>
                  <a:pt x="0" y="567"/>
                </a:lnTo>
                <a:lnTo>
                  <a:pt x="0" y="566"/>
                </a:lnTo>
                <a:lnTo>
                  <a:pt x="3" y="563"/>
                </a:lnTo>
                <a:lnTo>
                  <a:pt x="9" y="560"/>
                </a:lnTo>
                <a:lnTo>
                  <a:pt x="23" y="552"/>
                </a:lnTo>
                <a:lnTo>
                  <a:pt x="48" y="539"/>
                </a:lnTo>
                <a:lnTo>
                  <a:pt x="149" y="483"/>
                </a:lnTo>
                <a:lnTo>
                  <a:pt x="247" y="429"/>
                </a:lnTo>
                <a:lnTo>
                  <a:pt x="340" y="378"/>
                </a:lnTo>
                <a:lnTo>
                  <a:pt x="440" y="323"/>
                </a:lnTo>
                <a:lnTo>
                  <a:pt x="536" y="271"/>
                </a:lnTo>
                <a:lnTo>
                  <a:pt x="639" y="214"/>
                </a:lnTo>
                <a:lnTo>
                  <a:pt x="738" y="160"/>
                </a:lnTo>
                <a:lnTo>
                  <a:pt x="832" y="108"/>
                </a:lnTo>
                <a:lnTo>
                  <a:pt x="932" y="53"/>
                </a:lnTo>
                <a:lnTo>
                  <a:pt x="1028" y="0"/>
                </a:lnTo>
                <a:lnTo>
                  <a:pt x="932" y="53"/>
                </a:lnTo>
                <a:lnTo>
                  <a:pt x="832" y="108"/>
                </a:lnTo>
                <a:lnTo>
                  <a:pt x="738" y="160"/>
                </a:lnTo>
                <a:lnTo>
                  <a:pt x="639" y="214"/>
                </a:lnTo>
                <a:lnTo>
                  <a:pt x="536" y="271"/>
                </a:lnTo>
                <a:lnTo>
                  <a:pt x="440" y="323"/>
                </a:lnTo>
                <a:lnTo>
                  <a:pt x="340" y="378"/>
                </a:lnTo>
                <a:lnTo>
                  <a:pt x="247" y="429"/>
                </a:lnTo>
                <a:lnTo>
                  <a:pt x="149" y="483"/>
                </a:lnTo>
                <a:lnTo>
                  <a:pt x="48" y="539"/>
                </a:lnTo>
                <a:lnTo>
                  <a:pt x="23" y="552"/>
                </a:lnTo>
                <a:lnTo>
                  <a:pt x="9" y="560"/>
                </a:lnTo>
                <a:lnTo>
                  <a:pt x="3" y="563"/>
                </a:lnTo>
                <a:lnTo>
                  <a:pt x="0" y="566"/>
                </a:lnTo>
                <a:lnTo>
                  <a:pt x="0" y="567"/>
                </a:lnTo>
                <a:lnTo>
                  <a:pt x="3" y="568"/>
                </a:lnTo>
                <a:lnTo>
                  <a:pt x="6" y="570"/>
                </a:lnTo>
              </a:path>
            </a:pathLst>
          </a:custGeom>
          <a:noFill/>
          <a:ln w="12700">
            <a:solidFill>
              <a:schemeClr val="tx1"/>
            </a:solidFill>
            <a:prstDash val="dash"/>
            <a:round/>
            <a:headEnd/>
            <a:tailEnd/>
          </a:ln>
        </p:spPr>
        <p:txBody>
          <a:bodyPr/>
          <a:lstStyle/>
          <a:p>
            <a:endParaRPr lang="en-US"/>
          </a:p>
        </p:txBody>
      </p:sp>
      <p:sp>
        <p:nvSpPr>
          <p:cNvPr id="61463" name="Freeform 17"/>
          <p:cNvSpPr>
            <a:spLocks/>
          </p:cNvSpPr>
          <p:nvPr/>
        </p:nvSpPr>
        <p:spPr bwMode="auto">
          <a:xfrm flipV="1">
            <a:off x="2947988" y="4607421"/>
            <a:ext cx="76200" cy="76200"/>
          </a:xfrm>
          <a:custGeom>
            <a:avLst/>
            <a:gdLst>
              <a:gd name="T0" fmla="*/ 16 w 29"/>
              <a:gd name="T1" fmla="*/ 0 h 28"/>
              <a:gd name="T2" fmla="*/ 18 w 29"/>
              <a:gd name="T3" fmla="*/ 0 h 28"/>
              <a:gd name="T4" fmla="*/ 20 w 29"/>
              <a:gd name="T5" fmla="*/ 1 h 28"/>
              <a:gd name="T6" fmla="*/ 23 w 29"/>
              <a:gd name="T7" fmla="*/ 1 h 28"/>
              <a:gd name="T8" fmla="*/ 24 w 29"/>
              <a:gd name="T9" fmla="*/ 3 h 28"/>
              <a:gd name="T10" fmla="*/ 26 w 29"/>
              <a:gd name="T11" fmla="*/ 4 h 28"/>
              <a:gd name="T12" fmla="*/ 27 w 29"/>
              <a:gd name="T13" fmla="*/ 7 h 28"/>
              <a:gd name="T14" fmla="*/ 29 w 29"/>
              <a:gd name="T15" fmla="*/ 10 h 28"/>
              <a:gd name="T16" fmla="*/ 29 w 29"/>
              <a:gd name="T17" fmla="*/ 13 h 28"/>
              <a:gd name="T18" fmla="*/ 29 w 29"/>
              <a:gd name="T19" fmla="*/ 16 h 28"/>
              <a:gd name="T20" fmla="*/ 29 w 29"/>
              <a:gd name="T21" fmla="*/ 19 h 28"/>
              <a:gd name="T22" fmla="*/ 27 w 29"/>
              <a:gd name="T23" fmla="*/ 20 h 28"/>
              <a:gd name="T24" fmla="*/ 26 w 29"/>
              <a:gd name="T25" fmla="*/ 22 h 28"/>
              <a:gd name="T26" fmla="*/ 24 w 29"/>
              <a:gd name="T27" fmla="*/ 23 h 28"/>
              <a:gd name="T28" fmla="*/ 23 w 29"/>
              <a:gd name="T29" fmla="*/ 25 h 28"/>
              <a:gd name="T30" fmla="*/ 21 w 29"/>
              <a:gd name="T31" fmla="*/ 26 h 28"/>
              <a:gd name="T32" fmla="*/ 20 w 29"/>
              <a:gd name="T33" fmla="*/ 28 h 28"/>
              <a:gd name="T34" fmla="*/ 17 w 29"/>
              <a:gd name="T35" fmla="*/ 28 h 28"/>
              <a:gd name="T36" fmla="*/ 14 w 29"/>
              <a:gd name="T37" fmla="*/ 28 h 28"/>
              <a:gd name="T38" fmla="*/ 11 w 29"/>
              <a:gd name="T39" fmla="*/ 28 h 28"/>
              <a:gd name="T40" fmla="*/ 8 w 29"/>
              <a:gd name="T41" fmla="*/ 28 h 28"/>
              <a:gd name="T42" fmla="*/ 7 w 29"/>
              <a:gd name="T43" fmla="*/ 26 h 28"/>
              <a:gd name="T44" fmla="*/ 4 w 29"/>
              <a:gd name="T45" fmla="*/ 25 h 28"/>
              <a:gd name="T46" fmla="*/ 3 w 29"/>
              <a:gd name="T47" fmla="*/ 22 h 28"/>
              <a:gd name="T48" fmla="*/ 1 w 29"/>
              <a:gd name="T49" fmla="*/ 20 h 28"/>
              <a:gd name="T50" fmla="*/ 1 w 29"/>
              <a:gd name="T51" fmla="*/ 17 h 28"/>
              <a:gd name="T52" fmla="*/ 0 w 29"/>
              <a:gd name="T53" fmla="*/ 15 h 28"/>
              <a:gd name="T54" fmla="*/ 0 w 29"/>
              <a:gd name="T55" fmla="*/ 12 h 28"/>
              <a:gd name="T56" fmla="*/ 1 w 29"/>
              <a:gd name="T57" fmla="*/ 10 h 28"/>
              <a:gd name="T58" fmla="*/ 1 w 29"/>
              <a:gd name="T59" fmla="*/ 7 h 28"/>
              <a:gd name="T60" fmla="*/ 3 w 29"/>
              <a:gd name="T61" fmla="*/ 6 h 28"/>
              <a:gd name="T62" fmla="*/ 5 w 29"/>
              <a:gd name="T63" fmla="*/ 3 h 28"/>
              <a:gd name="T64" fmla="*/ 8 w 29"/>
              <a:gd name="T65" fmla="*/ 1 h 28"/>
              <a:gd name="T66" fmla="*/ 11 w 29"/>
              <a:gd name="T67" fmla="*/ 0 h 28"/>
              <a:gd name="T68" fmla="*/ 14 w 29"/>
              <a:gd name="T69" fmla="*/ 0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28"/>
              <a:gd name="T107" fmla="*/ 29 w 29"/>
              <a:gd name="T108" fmla="*/ 28 h 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28">
                <a:moveTo>
                  <a:pt x="14" y="0"/>
                </a:moveTo>
                <a:lnTo>
                  <a:pt x="16" y="0"/>
                </a:lnTo>
                <a:lnTo>
                  <a:pt x="17" y="0"/>
                </a:lnTo>
                <a:lnTo>
                  <a:pt x="18" y="0"/>
                </a:lnTo>
                <a:lnTo>
                  <a:pt x="20" y="0"/>
                </a:lnTo>
                <a:lnTo>
                  <a:pt x="20" y="1"/>
                </a:lnTo>
                <a:lnTo>
                  <a:pt x="21" y="1"/>
                </a:lnTo>
                <a:lnTo>
                  <a:pt x="23" y="1"/>
                </a:lnTo>
                <a:lnTo>
                  <a:pt x="23" y="3"/>
                </a:lnTo>
                <a:lnTo>
                  <a:pt x="24" y="3"/>
                </a:lnTo>
                <a:lnTo>
                  <a:pt x="24" y="4"/>
                </a:lnTo>
                <a:lnTo>
                  <a:pt x="26" y="4"/>
                </a:lnTo>
                <a:lnTo>
                  <a:pt x="26" y="6"/>
                </a:lnTo>
                <a:lnTo>
                  <a:pt x="27" y="7"/>
                </a:lnTo>
                <a:lnTo>
                  <a:pt x="27" y="9"/>
                </a:lnTo>
                <a:lnTo>
                  <a:pt x="29" y="10"/>
                </a:lnTo>
                <a:lnTo>
                  <a:pt x="29" y="12"/>
                </a:lnTo>
                <a:lnTo>
                  <a:pt x="29" y="13"/>
                </a:lnTo>
                <a:lnTo>
                  <a:pt x="29" y="15"/>
                </a:lnTo>
                <a:lnTo>
                  <a:pt x="29" y="16"/>
                </a:lnTo>
                <a:lnTo>
                  <a:pt x="29" y="17"/>
                </a:lnTo>
                <a:lnTo>
                  <a:pt x="29" y="19"/>
                </a:lnTo>
                <a:lnTo>
                  <a:pt x="27" y="19"/>
                </a:lnTo>
                <a:lnTo>
                  <a:pt x="27" y="20"/>
                </a:lnTo>
                <a:lnTo>
                  <a:pt x="27" y="22"/>
                </a:lnTo>
                <a:lnTo>
                  <a:pt x="26" y="22"/>
                </a:lnTo>
                <a:lnTo>
                  <a:pt x="26" y="23"/>
                </a:lnTo>
                <a:lnTo>
                  <a:pt x="24" y="23"/>
                </a:lnTo>
                <a:lnTo>
                  <a:pt x="24" y="25"/>
                </a:lnTo>
                <a:lnTo>
                  <a:pt x="23" y="25"/>
                </a:lnTo>
                <a:lnTo>
                  <a:pt x="23" y="26"/>
                </a:lnTo>
                <a:lnTo>
                  <a:pt x="21" y="26"/>
                </a:lnTo>
                <a:lnTo>
                  <a:pt x="20" y="26"/>
                </a:lnTo>
                <a:lnTo>
                  <a:pt x="20" y="28"/>
                </a:lnTo>
                <a:lnTo>
                  <a:pt x="18" y="28"/>
                </a:lnTo>
                <a:lnTo>
                  <a:pt x="17" y="28"/>
                </a:lnTo>
                <a:lnTo>
                  <a:pt x="16" y="28"/>
                </a:lnTo>
                <a:lnTo>
                  <a:pt x="14" y="28"/>
                </a:lnTo>
                <a:lnTo>
                  <a:pt x="13" y="28"/>
                </a:lnTo>
                <a:lnTo>
                  <a:pt x="11" y="28"/>
                </a:lnTo>
                <a:lnTo>
                  <a:pt x="10" y="28"/>
                </a:lnTo>
                <a:lnTo>
                  <a:pt x="8" y="28"/>
                </a:lnTo>
                <a:lnTo>
                  <a:pt x="8" y="26"/>
                </a:lnTo>
                <a:lnTo>
                  <a:pt x="7" y="26"/>
                </a:lnTo>
                <a:lnTo>
                  <a:pt x="5" y="25"/>
                </a:lnTo>
                <a:lnTo>
                  <a:pt x="4" y="25"/>
                </a:lnTo>
                <a:lnTo>
                  <a:pt x="4" y="23"/>
                </a:lnTo>
                <a:lnTo>
                  <a:pt x="3" y="22"/>
                </a:lnTo>
                <a:lnTo>
                  <a:pt x="3" y="20"/>
                </a:lnTo>
                <a:lnTo>
                  <a:pt x="1" y="20"/>
                </a:lnTo>
                <a:lnTo>
                  <a:pt x="1" y="19"/>
                </a:lnTo>
                <a:lnTo>
                  <a:pt x="1" y="17"/>
                </a:lnTo>
                <a:lnTo>
                  <a:pt x="0" y="16"/>
                </a:lnTo>
                <a:lnTo>
                  <a:pt x="0" y="15"/>
                </a:lnTo>
                <a:lnTo>
                  <a:pt x="0" y="13"/>
                </a:lnTo>
                <a:lnTo>
                  <a:pt x="0" y="12"/>
                </a:lnTo>
                <a:lnTo>
                  <a:pt x="1" y="12"/>
                </a:lnTo>
                <a:lnTo>
                  <a:pt x="1" y="10"/>
                </a:lnTo>
                <a:lnTo>
                  <a:pt x="1" y="9"/>
                </a:lnTo>
                <a:lnTo>
                  <a:pt x="1" y="7"/>
                </a:lnTo>
                <a:lnTo>
                  <a:pt x="3" y="7"/>
                </a:lnTo>
                <a:lnTo>
                  <a:pt x="3" y="6"/>
                </a:lnTo>
                <a:lnTo>
                  <a:pt x="4" y="4"/>
                </a:lnTo>
                <a:lnTo>
                  <a:pt x="5" y="3"/>
                </a:lnTo>
                <a:lnTo>
                  <a:pt x="7" y="1"/>
                </a:lnTo>
                <a:lnTo>
                  <a:pt x="8" y="1"/>
                </a:lnTo>
                <a:lnTo>
                  <a:pt x="10" y="0"/>
                </a:lnTo>
                <a:lnTo>
                  <a:pt x="11" y="0"/>
                </a:lnTo>
                <a:lnTo>
                  <a:pt x="13" y="0"/>
                </a:lnTo>
                <a:lnTo>
                  <a:pt x="14" y="0"/>
                </a:lnTo>
              </a:path>
            </a:pathLst>
          </a:custGeom>
          <a:solidFill>
            <a:schemeClr val="tx1"/>
          </a:solidFill>
          <a:ln w="0">
            <a:solidFill>
              <a:schemeClr val="tx1"/>
            </a:solidFill>
            <a:round/>
            <a:headEnd/>
            <a:tailEnd/>
          </a:ln>
        </p:spPr>
        <p:txBody>
          <a:bodyPr/>
          <a:lstStyle/>
          <a:p>
            <a:endParaRPr lang="en-US"/>
          </a:p>
        </p:txBody>
      </p:sp>
      <p:sp>
        <p:nvSpPr>
          <p:cNvPr id="61464" name="Rectangle 18"/>
          <p:cNvSpPr>
            <a:spLocks noChangeArrowheads="1"/>
          </p:cNvSpPr>
          <p:nvPr/>
        </p:nvSpPr>
        <p:spPr bwMode="auto">
          <a:xfrm>
            <a:off x="1970088" y="4323258"/>
            <a:ext cx="1028700" cy="244475"/>
          </a:xfrm>
          <a:prstGeom prst="rect">
            <a:avLst/>
          </a:prstGeom>
          <a:noFill/>
          <a:ln w="9525">
            <a:noFill/>
            <a:miter lim="800000"/>
            <a:headEnd/>
            <a:tailEnd/>
          </a:ln>
        </p:spPr>
        <p:txBody>
          <a:bodyPr wrap="none" lIns="0" tIns="0" rIns="0" bIns="0">
            <a:spAutoFit/>
          </a:bodyPr>
          <a:lstStyle/>
          <a:p>
            <a:pPr eaLnBrk="0" hangingPunct="0"/>
            <a:r>
              <a:rPr lang="en-US" sz="1600" i="1">
                <a:latin typeface="Times New Roman" pitchFamily="18" charset="0"/>
              </a:rPr>
              <a:t>synchronous</a:t>
            </a:r>
          </a:p>
        </p:txBody>
      </p:sp>
      <p:sp>
        <p:nvSpPr>
          <p:cNvPr id="61465" name="Text Box 19"/>
          <p:cNvSpPr txBox="1">
            <a:spLocks noChangeArrowheads="1"/>
          </p:cNvSpPr>
          <p:nvPr/>
        </p:nvSpPr>
        <p:spPr bwMode="auto">
          <a:xfrm>
            <a:off x="422275" y="2437308"/>
            <a:ext cx="436563"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Times New Roman" pitchFamily="18" charset="0"/>
              </a:rPr>
              <a:t>2</a:t>
            </a:r>
            <a:r>
              <a:rPr lang="en-US" sz="1600" i="1">
                <a:latin typeface="Symbol" pitchFamily="18" charset="2"/>
              </a:rPr>
              <a:t>p</a:t>
            </a:r>
            <a:endParaRPr lang="en-US" sz="1600" i="1">
              <a:latin typeface="Times New Roman" pitchFamily="18" charset="0"/>
            </a:endParaRPr>
          </a:p>
        </p:txBody>
      </p:sp>
      <p:sp>
        <p:nvSpPr>
          <p:cNvPr id="61466" name="Text Box 20"/>
          <p:cNvSpPr txBox="1">
            <a:spLocks noChangeArrowheads="1"/>
          </p:cNvSpPr>
          <p:nvPr/>
        </p:nvSpPr>
        <p:spPr bwMode="auto">
          <a:xfrm>
            <a:off x="285750" y="1808658"/>
            <a:ext cx="655638"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Symbol" pitchFamily="18" charset="2"/>
              </a:rPr>
              <a:t>w </a:t>
            </a:r>
            <a:r>
              <a:rPr lang="en-US" sz="1600" i="1">
                <a:latin typeface="Times New Roman" pitchFamily="18" charset="0"/>
              </a:rPr>
              <a:t>L/c</a:t>
            </a:r>
          </a:p>
        </p:txBody>
      </p:sp>
      <p:sp>
        <p:nvSpPr>
          <p:cNvPr id="61467" name="Text Box 21"/>
          <p:cNvSpPr txBox="1">
            <a:spLocks noChangeArrowheads="1"/>
          </p:cNvSpPr>
          <p:nvPr/>
        </p:nvSpPr>
        <p:spPr bwMode="auto">
          <a:xfrm>
            <a:off x="1828800" y="2665908"/>
            <a:ext cx="1747838" cy="581025"/>
          </a:xfrm>
          <a:prstGeom prst="rect">
            <a:avLst/>
          </a:prstGeom>
          <a:noFill/>
          <a:ln w="12700">
            <a:noFill/>
            <a:miter lim="800000"/>
            <a:headEnd type="none" w="sm" len="sm"/>
            <a:tailEnd type="none" w="sm" len="sm"/>
          </a:ln>
        </p:spPr>
        <p:txBody>
          <a:bodyPr>
            <a:spAutoFit/>
          </a:bodyPr>
          <a:lstStyle/>
          <a:p>
            <a:pPr eaLnBrk="0" hangingPunct="0"/>
            <a:r>
              <a:rPr lang="en-US" sz="1600" i="1">
                <a:latin typeface="Times New Roman" pitchFamily="18" charset="0"/>
              </a:rPr>
              <a:t>speed of light line, </a:t>
            </a:r>
          </a:p>
          <a:p>
            <a:pPr eaLnBrk="0" hangingPunct="0"/>
            <a:r>
              <a:rPr lang="en-US" sz="1600" i="1">
                <a:latin typeface="Symbol" pitchFamily="18" charset="2"/>
              </a:rPr>
              <a:t>w = b </a:t>
            </a:r>
            <a:r>
              <a:rPr lang="en-US" sz="1600" i="1">
                <a:latin typeface="Times New Roman" pitchFamily="18" charset="0"/>
              </a:rPr>
              <a:t>/c</a:t>
            </a:r>
          </a:p>
        </p:txBody>
      </p:sp>
      <p:sp>
        <p:nvSpPr>
          <p:cNvPr id="61468" name="Text Box 22"/>
          <p:cNvSpPr txBox="1">
            <a:spLocks noChangeArrowheads="1"/>
          </p:cNvSpPr>
          <p:nvPr/>
        </p:nvSpPr>
        <p:spPr bwMode="auto">
          <a:xfrm>
            <a:off x="492125" y="4037508"/>
            <a:ext cx="352425"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Symbol" pitchFamily="18" charset="2"/>
              </a:rPr>
              <a:t>p</a:t>
            </a:r>
            <a:endParaRPr lang="en-US" sz="1600" i="1">
              <a:latin typeface="Times New Roman" pitchFamily="18" charset="0"/>
            </a:endParaRPr>
          </a:p>
        </p:txBody>
      </p:sp>
      <p:sp>
        <p:nvSpPr>
          <p:cNvPr id="61469" name="Text Box 23"/>
          <p:cNvSpPr txBox="1">
            <a:spLocks noChangeArrowheads="1"/>
          </p:cNvSpPr>
          <p:nvPr/>
        </p:nvSpPr>
        <p:spPr bwMode="auto">
          <a:xfrm>
            <a:off x="352425" y="4875708"/>
            <a:ext cx="492125"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Symbol" pitchFamily="18" charset="2"/>
              </a:rPr>
              <a:t>p/2</a:t>
            </a:r>
            <a:endParaRPr lang="en-US" sz="1600" i="1">
              <a:latin typeface="Times New Roman" pitchFamily="18" charset="0"/>
            </a:endParaRPr>
          </a:p>
        </p:txBody>
      </p:sp>
      <p:sp>
        <p:nvSpPr>
          <p:cNvPr id="61470" name="Text Box 24"/>
          <p:cNvSpPr txBox="1">
            <a:spLocks noChangeArrowheads="1"/>
          </p:cNvSpPr>
          <p:nvPr/>
        </p:nvSpPr>
        <p:spPr bwMode="auto">
          <a:xfrm>
            <a:off x="3446463" y="5923458"/>
            <a:ext cx="352425"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Symbol" pitchFamily="18" charset="2"/>
              </a:rPr>
              <a:t>p</a:t>
            </a:r>
            <a:endParaRPr lang="en-US" sz="1600" i="1">
              <a:latin typeface="Times New Roman" pitchFamily="18" charset="0"/>
            </a:endParaRPr>
          </a:p>
        </p:txBody>
      </p:sp>
      <p:sp>
        <p:nvSpPr>
          <p:cNvPr id="61471" name="Text Box 25"/>
          <p:cNvSpPr txBox="1">
            <a:spLocks noChangeArrowheads="1"/>
          </p:cNvSpPr>
          <p:nvPr/>
        </p:nvSpPr>
        <p:spPr bwMode="auto">
          <a:xfrm>
            <a:off x="1970088" y="5942508"/>
            <a:ext cx="492125"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Symbol" pitchFamily="18" charset="2"/>
              </a:rPr>
              <a:t>p/2</a:t>
            </a:r>
            <a:endParaRPr lang="en-US" sz="1600" i="1">
              <a:latin typeface="Times New Roman" pitchFamily="18" charset="0"/>
            </a:endParaRPr>
          </a:p>
        </p:txBody>
      </p:sp>
      <p:sp>
        <p:nvSpPr>
          <p:cNvPr id="61472" name="Text Box 26"/>
          <p:cNvSpPr txBox="1">
            <a:spLocks noChangeArrowheads="1"/>
          </p:cNvSpPr>
          <p:nvPr/>
        </p:nvSpPr>
        <p:spPr bwMode="auto">
          <a:xfrm>
            <a:off x="2813050" y="6018708"/>
            <a:ext cx="492125"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Symbol" pitchFamily="18" charset="2"/>
              </a:rPr>
              <a:t>b </a:t>
            </a:r>
            <a:r>
              <a:rPr lang="en-US" sz="1600" i="1">
                <a:latin typeface="Times New Roman" pitchFamily="18" charset="0"/>
              </a:rPr>
              <a:t>L</a:t>
            </a:r>
          </a:p>
        </p:txBody>
      </p:sp>
      <p:sp>
        <p:nvSpPr>
          <p:cNvPr id="61473" name="Text Box 40"/>
          <p:cNvSpPr txBox="1">
            <a:spLocks noChangeArrowheads="1"/>
          </p:cNvSpPr>
          <p:nvPr/>
        </p:nvSpPr>
        <p:spPr bwMode="auto">
          <a:xfrm>
            <a:off x="773113" y="5923458"/>
            <a:ext cx="352425" cy="336550"/>
          </a:xfrm>
          <a:prstGeom prst="rect">
            <a:avLst/>
          </a:prstGeom>
          <a:noFill/>
          <a:ln w="12700">
            <a:noFill/>
            <a:miter lim="800000"/>
            <a:headEnd type="none" w="sm" len="sm"/>
            <a:tailEnd type="none" w="sm" len="sm"/>
          </a:ln>
        </p:spPr>
        <p:txBody>
          <a:bodyPr>
            <a:spAutoFit/>
          </a:bodyPr>
          <a:lstStyle/>
          <a:p>
            <a:pPr eaLnBrk="0" hangingPunct="0"/>
            <a:r>
              <a:rPr lang="en-US" sz="1600" i="1">
                <a:latin typeface="Symbol" pitchFamily="18" charset="2"/>
              </a:rPr>
              <a:t>0</a:t>
            </a:r>
            <a:endParaRPr lang="en-US" sz="1600" i="1">
              <a:latin typeface="Times New Roman" pitchFamily="18" charset="0"/>
            </a:endParaRPr>
          </a:p>
        </p:txBody>
      </p:sp>
      <p:sp>
        <p:nvSpPr>
          <p:cNvPr id="61475" name="Line 43"/>
          <p:cNvSpPr>
            <a:spLocks noChangeShapeType="1"/>
          </p:cNvSpPr>
          <p:nvPr/>
        </p:nvSpPr>
        <p:spPr bwMode="auto">
          <a:xfrm flipV="1">
            <a:off x="2222695" y="4429131"/>
            <a:ext cx="1777801" cy="550830"/>
          </a:xfrm>
          <a:prstGeom prst="line">
            <a:avLst/>
          </a:prstGeom>
          <a:noFill/>
          <a:ln w="19050">
            <a:solidFill>
              <a:srgbClr val="FF0066"/>
            </a:solidFill>
            <a:prstDash val="sysDot"/>
            <a:round/>
            <a:headEnd type="arrow" w="med" len="med"/>
            <a:tailEnd type="arrow" w="med" len="med"/>
          </a:ln>
        </p:spPr>
        <p:txBody>
          <a:bodyPr wrap="none" anchor="ctr"/>
          <a:lstStyle/>
          <a:p>
            <a:endParaRPr lang="en-GB"/>
          </a:p>
        </p:txBody>
      </p:sp>
      <p:sp>
        <p:nvSpPr>
          <p:cNvPr id="61476" name="Text Box 44"/>
          <p:cNvSpPr txBox="1">
            <a:spLocks noChangeArrowheads="1"/>
          </p:cNvSpPr>
          <p:nvPr/>
        </p:nvSpPr>
        <p:spPr bwMode="auto">
          <a:xfrm>
            <a:off x="3643306" y="5500702"/>
            <a:ext cx="352425" cy="336550"/>
          </a:xfrm>
          <a:prstGeom prst="rect">
            <a:avLst/>
          </a:prstGeom>
          <a:noFill/>
          <a:ln w="12700">
            <a:noFill/>
            <a:miter lim="800000"/>
            <a:headEnd type="none" w="sm" len="sm"/>
            <a:tailEnd type="none" w="sm" len="sm"/>
          </a:ln>
        </p:spPr>
        <p:txBody>
          <a:bodyPr>
            <a:spAutoFit/>
          </a:bodyPr>
          <a:lstStyle/>
          <a:p>
            <a:pPr eaLnBrk="0" hangingPunct="0"/>
            <a:r>
              <a:rPr lang="en-US" sz="1600" i="1" dirty="0">
                <a:latin typeface="Symbol" pitchFamily="18" charset="2"/>
              </a:rPr>
              <a:t>0</a:t>
            </a:r>
            <a:endParaRPr lang="en-US" sz="1600" i="1" dirty="0">
              <a:latin typeface="Times New Roman" pitchFamily="18" charset="0"/>
            </a:endParaRPr>
          </a:p>
        </p:txBody>
      </p:sp>
      <p:sp>
        <p:nvSpPr>
          <p:cNvPr id="61477" name="Text Box 45"/>
          <p:cNvSpPr txBox="1">
            <a:spLocks noChangeArrowheads="1"/>
          </p:cNvSpPr>
          <p:nvPr/>
        </p:nvSpPr>
        <p:spPr bwMode="auto">
          <a:xfrm>
            <a:off x="3500430" y="4643446"/>
            <a:ext cx="492125" cy="336550"/>
          </a:xfrm>
          <a:prstGeom prst="rect">
            <a:avLst/>
          </a:prstGeom>
          <a:noFill/>
          <a:ln w="12700">
            <a:noFill/>
            <a:miter lim="800000"/>
            <a:headEnd type="none" w="sm" len="sm"/>
            <a:tailEnd type="none" w="sm" len="sm"/>
          </a:ln>
        </p:spPr>
        <p:txBody>
          <a:bodyPr>
            <a:spAutoFit/>
          </a:bodyPr>
          <a:lstStyle/>
          <a:p>
            <a:pPr eaLnBrk="0" hangingPunct="0"/>
            <a:r>
              <a:rPr lang="en-US" sz="1600" i="1" dirty="0">
                <a:latin typeface="Symbol" pitchFamily="18" charset="2"/>
              </a:rPr>
              <a:t>p/2</a:t>
            </a:r>
            <a:endParaRPr lang="en-US" sz="1600" i="1" dirty="0">
              <a:latin typeface="Times New Roman" pitchFamily="18" charset="0"/>
            </a:endParaRPr>
          </a:p>
        </p:txBody>
      </p:sp>
      <p:sp>
        <p:nvSpPr>
          <p:cNvPr id="61478" name="Text Box 46"/>
          <p:cNvSpPr txBox="1">
            <a:spLocks noChangeArrowheads="1"/>
          </p:cNvSpPr>
          <p:nvPr/>
        </p:nvSpPr>
        <p:spPr bwMode="auto">
          <a:xfrm>
            <a:off x="3786182" y="1571612"/>
            <a:ext cx="352425" cy="336550"/>
          </a:xfrm>
          <a:prstGeom prst="rect">
            <a:avLst/>
          </a:prstGeom>
          <a:noFill/>
          <a:ln w="12700">
            <a:noFill/>
            <a:miter lim="800000"/>
            <a:headEnd type="none" w="sm" len="sm"/>
            <a:tailEnd type="none" w="sm" len="sm"/>
          </a:ln>
        </p:spPr>
        <p:txBody>
          <a:bodyPr>
            <a:spAutoFit/>
          </a:bodyPr>
          <a:lstStyle/>
          <a:p>
            <a:pPr eaLnBrk="0" hangingPunct="0"/>
            <a:r>
              <a:rPr lang="en-US" sz="1600" i="1" dirty="0">
                <a:latin typeface="Symbol" pitchFamily="18" charset="2"/>
              </a:rPr>
              <a:t>p</a:t>
            </a:r>
            <a:endParaRPr lang="en-US" sz="1600" i="1" dirty="0">
              <a:latin typeface="Times New Roman" pitchFamily="18" charset="0"/>
            </a:endParaRPr>
          </a:p>
        </p:txBody>
      </p:sp>
      <p:sp>
        <p:nvSpPr>
          <p:cNvPr id="61479" name="Text Box 47"/>
          <p:cNvSpPr txBox="1">
            <a:spLocks noChangeArrowheads="1"/>
          </p:cNvSpPr>
          <p:nvPr/>
        </p:nvSpPr>
        <p:spPr bwMode="auto">
          <a:xfrm>
            <a:off x="3500430" y="2228850"/>
            <a:ext cx="633412" cy="336550"/>
          </a:xfrm>
          <a:prstGeom prst="rect">
            <a:avLst/>
          </a:prstGeom>
          <a:noFill/>
          <a:ln w="12700">
            <a:noFill/>
            <a:miter lim="800000"/>
            <a:headEnd type="none" w="sm" len="sm"/>
            <a:tailEnd type="none" w="sm" len="sm"/>
          </a:ln>
        </p:spPr>
        <p:txBody>
          <a:bodyPr>
            <a:spAutoFit/>
          </a:bodyPr>
          <a:lstStyle/>
          <a:p>
            <a:pPr eaLnBrk="0" hangingPunct="0"/>
            <a:r>
              <a:rPr lang="en-US" sz="1600" i="1" dirty="0">
                <a:latin typeface="Symbol" pitchFamily="18" charset="2"/>
              </a:rPr>
              <a:t>2p/3</a:t>
            </a:r>
            <a:endParaRPr lang="en-US" sz="1600" i="1" dirty="0">
              <a:latin typeface="Times New Roman" pitchFamily="18" charset="0"/>
            </a:endParaRPr>
          </a:p>
        </p:txBody>
      </p:sp>
      <p:sp>
        <p:nvSpPr>
          <p:cNvPr id="41" name="Date Placeholder 40"/>
          <p:cNvSpPr>
            <a:spLocks noGrp="1"/>
          </p:cNvSpPr>
          <p:nvPr>
            <p:ph type="dt" sz="half" idx="10"/>
          </p:nvPr>
        </p:nvSpPr>
        <p:spPr/>
        <p:txBody>
          <a:bodyPr/>
          <a:lstStyle/>
          <a:p>
            <a:r>
              <a:rPr lang="en-US" smtClean="0"/>
              <a:t>11-6-2010</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6144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147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144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147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14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4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147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147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14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47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61449"/>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614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61475"/>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614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6147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614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8" grpId="0" animBg="1"/>
      <p:bldP spid="61448" grpId="1" animBg="1"/>
      <p:bldP spid="61449" grpId="0" animBg="1"/>
      <p:bldP spid="61449" grpId="1" animBg="1"/>
      <p:bldP spid="61449" grpId="2" animBg="1"/>
      <p:bldP spid="61450" grpId="0" animBg="1"/>
      <p:bldP spid="61475" grpId="0" animBg="1"/>
      <p:bldP spid="61475" grpId="1" animBg="1"/>
      <p:bldP spid="61475" grpId="2" animBg="1"/>
      <p:bldP spid="61476" grpId="0"/>
      <p:bldP spid="61476" grpId="1"/>
      <p:bldP spid="61477" grpId="0"/>
      <p:bldP spid="61477" grpId="1"/>
      <p:bldP spid="61477" grpId="2"/>
      <p:bldP spid="61478" grpId="0"/>
      <p:bldP spid="61478" grpId="1"/>
      <p:bldP spid="61478" grpId="2"/>
      <p:bldP spid="6147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eakdown.png"/>
          <p:cNvPicPr>
            <a:picLocks noChangeAspect="1"/>
          </p:cNvPicPr>
          <p:nvPr/>
        </p:nvPicPr>
        <p:blipFill>
          <a:blip r:embed="rId3" cstate="print"/>
          <a:srcRect t="3872" r="951"/>
          <a:stretch>
            <a:fillRect/>
          </a:stretch>
        </p:blipFill>
        <p:spPr>
          <a:xfrm>
            <a:off x="500034" y="1285860"/>
            <a:ext cx="7920033" cy="5155809"/>
          </a:xfrm>
          <a:prstGeom prst="rect">
            <a:avLst/>
          </a:prstGeom>
        </p:spPr>
      </p:pic>
      <p:sp>
        <p:nvSpPr>
          <p:cNvPr id="2" name="Title 1"/>
          <p:cNvSpPr>
            <a:spLocks noGrp="1"/>
          </p:cNvSpPr>
          <p:nvPr>
            <p:ph type="title"/>
          </p:nvPr>
        </p:nvSpPr>
        <p:spPr/>
        <p:txBody>
          <a:bodyPr/>
          <a:lstStyle/>
          <a:p>
            <a:r>
              <a:rPr lang="en-GB" dirty="0" smtClean="0"/>
              <a:t>What limits the acceleration</a:t>
            </a:r>
            <a:endParaRPr lang="en-GB" dirty="0"/>
          </a:p>
        </p:txBody>
      </p:sp>
      <p:sp>
        <p:nvSpPr>
          <p:cNvPr id="3" name="Content Placeholder 2"/>
          <p:cNvSpPr>
            <a:spLocks noGrp="1"/>
          </p:cNvSpPr>
          <p:nvPr>
            <p:ph idx="1"/>
          </p:nvPr>
        </p:nvSpPr>
        <p:spPr>
          <a:xfrm>
            <a:off x="500034" y="794535"/>
            <a:ext cx="8229600" cy="777077"/>
          </a:xfrm>
        </p:spPr>
        <p:txBody>
          <a:bodyPr/>
          <a:lstStyle/>
          <a:p>
            <a:pPr>
              <a:buNone/>
            </a:pPr>
            <a:r>
              <a:rPr lang="en-GB" dirty="0" smtClean="0"/>
              <a:t>1: The surface electric field:</a:t>
            </a:r>
          </a:p>
          <a:p>
            <a:pPr lvl="1">
              <a:buNone/>
            </a:pPr>
            <a:endParaRPr lang="en-GB" dirty="0" smtClean="0"/>
          </a:p>
          <a:p>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46</a:t>
            </a:fld>
            <a:endParaRPr lang="en-GB"/>
          </a:p>
        </p:txBody>
      </p:sp>
      <p:sp>
        <p:nvSpPr>
          <p:cNvPr id="8" name="Rectangle 1034"/>
          <p:cNvSpPr>
            <a:spLocks noChangeArrowheads="1"/>
          </p:cNvSpPr>
          <p:nvPr/>
        </p:nvSpPr>
        <p:spPr bwMode="auto">
          <a:xfrm>
            <a:off x="5400222" y="4179530"/>
            <a:ext cx="2562225" cy="1333671"/>
          </a:xfrm>
          <a:prstGeom prst="rect">
            <a:avLst/>
          </a:prstGeom>
          <a:solidFill>
            <a:schemeClr val="bg1">
              <a:lumMod val="50000"/>
              <a:lumOff val="50000"/>
            </a:schemeClr>
          </a:solidFill>
          <a:ln w="9525">
            <a:solidFill>
              <a:schemeClr val="tx1"/>
            </a:solidFill>
            <a:miter lim="800000"/>
            <a:headEnd/>
            <a:tailEnd/>
          </a:ln>
        </p:spPr>
        <p:txBody>
          <a:bodyPr wrap="none" anchor="ctr"/>
          <a:lstStyle/>
          <a:p>
            <a:pPr algn="ctr"/>
            <a:r>
              <a:rPr lang="en-US" sz="1800" dirty="0" smtClean="0">
                <a:latin typeface="Times New Roman" pitchFamily="18" charset="0"/>
              </a:rPr>
              <a:t>Kilpatrick 1957,</a:t>
            </a:r>
          </a:p>
          <a:p>
            <a:pPr algn="ctr"/>
            <a:endParaRPr lang="en-US" sz="1800" i="1" dirty="0">
              <a:latin typeface="Times New Roman" pitchFamily="18" charset="0"/>
            </a:endParaRPr>
          </a:p>
          <a:p>
            <a:pPr algn="ctr"/>
            <a:endParaRPr lang="en-US" sz="1800" i="1" dirty="0">
              <a:latin typeface="Times New Roman" pitchFamily="18" charset="0"/>
            </a:endParaRPr>
          </a:p>
          <a:p>
            <a:pPr algn="ctr"/>
            <a:r>
              <a:rPr lang="en-US" sz="1800" i="1" dirty="0">
                <a:latin typeface="Times New Roman" pitchFamily="18" charset="0"/>
              </a:rPr>
              <a:t>f</a:t>
            </a:r>
            <a:r>
              <a:rPr lang="en-US" sz="1800" dirty="0">
                <a:latin typeface="Times New Roman" pitchFamily="18" charset="0"/>
              </a:rPr>
              <a:t> </a:t>
            </a:r>
            <a:r>
              <a:rPr lang="en-US" sz="1800" dirty="0" smtClean="0">
                <a:latin typeface="Times New Roman" pitchFamily="18" charset="0"/>
              </a:rPr>
              <a:t> in </a:t>
            </a:r>
            <a:r>
              <a:rPr lang="en-US" sz="1800" dirty="0">
                <a:latin typeface="Times New Roman" pitchFamily="18" charset="0"/>
              </a:rPr>
              <a:t>GHz, </a:t>
            </a:r>
            <a:r>
              <a:rPr lang="en-US" sz="1800" i="1" dirty="0" err="1">
                <a:latin typeface="Times New Roman" pitchFamily="18" charset="0"/>
              </a:rPr>
              <a:t>E</a:t>
            </a:r>
            <a:r>
              <a:rPr lang="en-US" sz="1800" i="1" baseline="-25000" dirty="0" err="1">
                <a:latin typeface="Times New Roman" pitchFamily="18" charset="0"/>
              </a:rPr>
              <a:t>c</a:t>
            </a:r>
            <a:r>
              <a:rPr lang="en-US" sz="1800" dirty="0">
                <a:latin typeface="Times New Roman" pitchFamily="18" charset="0"/>
              </a:rPr>
              <a:t> in MV/m</a:t>
            </a:r>
          </a:p>
        </p:txBody>
      </p:sp>
      <p:graphicFrame>
        <p:nvGraphicFramePr>
          <p:cNvPr id="9" name="Object 1024"/>
          <p:cNvGraphicFramePr>
            <a:graphicFrameLocks noChangeAspect="1"/>
          </p:cNvGraphicFramePr>
          <p:nvPr/>
        </p:nvGraphicFramePr>
        <p:xfrm>
          <a:off x="5461694" y="4460885"/>
          <a:ext cx="2463800" cy="673100"/>
        </p:xfrm>
        <a:graphic>
          <a:graphicData uri="http://schemas.openxmlformats.org/presentationml/2006/ole">
            <p:oleObj spid="_x0000_s317442" name="Equation" r:id="rId4" imgW="2463480" imgH="672840" progId="Equation.3">
              <p:embed/>
            </p:oleObj>
          </a:graphicData>
        </a:graphic>
      </p:graphicFrame>
      <p:sp>
        <p:nvSpPr>
          <p:cNvPr id="10" name="Rectangle 1034"/>
          <p:cNvSpPr>
            <a:spLocks noChangeArrowheads="1"/>
          </p:cNvSpPr>
          <p:nvPr/>
        </p:nvSpPr>
        <p:spPr bwMode="auto">
          <a:xfrm>
            <a:off x="1979429" y="2256532"/>
            <a:ext cx="1971308" cy="801540"/>
          </a:xfrm>
          <a:prstGeom prst="rect">
            <a:avLst/>
          </a:prstGeom>
          <a:solidFill>
            <a:schemeClr val="bg1">
              <a:lumMod val="50000"/>
              <a:lumOff val="50000"/>
            </a:schemeClr>
          </a:solidFill>
          <a:ln w="9525">
            <a:solidFill>
              <a:schemeClr val="tx1"/>
            </a:solidFill>
            <a:miter lim="800000"/>
            <a:headEnd/>
            <a:tailEnd/>
          </a:ln>
        </p:spPr>
        <p:txBody>
          <a:bodyPr wrap="none" anchor="ctr"/>
          <a:lstStyle/>
          <a:p>
            <a:pPr algn="ctr"/>
            <a:r>
              <a:rPr lang="en-US" sz="1800" dirty="0" smtClean="0">
                <a:latin typeface="Times New Roman" pitchFamily="18" charset="0"/>
              </a:rPr>
              <a:t>Wang &amp; </a:t>
            </a:r>
            <a:r>
              <a:rPr lang="en-US" sz="1800" dirty="0" err="1" smtClean="0">
                <a:latin typeface="Times New Roman" pitchFamily="18" charset="0"/>
              </a:rPr>
              <a:t>Loew</a:t>
            </a:r>
            <a:r>
              <a:rPr lang="en-US" sz="1800" dirty="0" smtClean="0">
                <a:latin typeface="Times New Roman" pitchFamily="18" charset="0"/>
              </a:rPr>
              <a:t>, </a:t>
            </a:r>
            <a:br>
              <a:rPr lang="en-US" sz="1800" dirty="0" smtClean="0">
                <a:latin typeface="Times New Roman" pitchFamily="18" charset="0"/>
              </a:rPr>
            </a:br>
            <a:r>
              <a:rPr lang="en-US" sz="1800" dirty="0" smtClean="0">
                <a:latin typeface="Times New Roman" pitchFamily="18" charset="0"/>
              </a:rPr>
              <a:t>SLAC-PUB-7684,</a:t>
            </a:r>
            <a:br>
              <a:rPr lang="en-US" sz="1800" dirty="0" smtClean="0">
                <a:latin typeface="Times New Roman" pitchFamily="18" charset="0"/>
              </a:rPr>
            </a:br>
            <a:r>
              <a:rPr lang="en-US" sz="1800" dirty="0" smtClean="0">
                <a:latin typeface="Times New Roman" pitchFamily="18" charset="0"/>
              </a:rPr>
              <a:t>1997</a:t>
            </a:r>
            <a:endParaRPr lang="en-US" sz="1800" dirty="0">
              <a:latin typeface="Times New Roman" pitchFamily="18" charset="0"/>
            </a:endParaRPr>
          </a:p>
        </p:txBody>
      </p:sp>
      <p:sp>
        <p:nvSpPr>
          <p:cNvPr id="11" name="Rectangle 1034"/>
          <p:cNvSpPr>
            <a:spLocks noChangeArrowheads="1"/>
          </p:cNvSpPr>
          <p:nvPr/>
        </p:nvSpPr>
        <p:spPr bwMode="auto">
          <a:xfrm>
            <a:off x="6760169" y="1496876"/>
            <a:ext cx="1994686" cy="1095778"/>
          </a:xfrm>
          <a:prstGeom prst="rect">
            <a:avLst/>
          </a:prstGeom>
          <a:solidFill>
            <a:schemeClr val="bg1"/>
          </a:solidFill>
          <a:ln w="9525">
            <a:solidFill>
              <a:schemeClr val="tx1"/>
            </a:solidFill>
            <a:miter lim="800000"/>
            <a:headEnd/>
            <a:tailEnd/>
          </a:ln>
        </p:spPr>
        <p:txBody>
          <a:bodyPr wrap="none" anchor="ctr"/>
          <a:lstStyle/>
          <a:p>
            <a:pPr algn="ctr"/>
            <a:r>
              <a:rPr lang="en-US" sz="1400" dirty="0" smtClean="0">
                <a:latin typeface="Times New Roman" pitchFamily="18" charset="0"/>
              </a:rPr>
              <a:t>Approximate limit </a:t>
            </a:r>
            <a:br>
              <a:rPr lang="en-US" sz="1400" dirty="0" smtClean="0">
                <a:latin typeface="Times New Roman" pitchFamily="18" charset="0"/>
              </a:rPr>
            </a:br>
            <a:r>
              <a:rPr lang="en-US" sz="1400" dirty="0" smtClean="0">
                <a:latin typeface="Times New Roman" pitchFamily="18" charset="0"/>
              </a:rPr>
              <a:t>for CLIC parameters </a:t>
            </a:r>
            <a:br>
              <a:rPr lang="en-US" sz="1400" dirty="0" smtClean="0">
                <a:latin typeface="Times New Roman" pitchFamily="18" charset="0"/>
              </a:rPr>
            </a:br>
            <a:r>
              <a:rPr lang="en-US" sz="1400" dirty="0" smtClean="0">
                <a:latin typeface="Times New Roman" pitchFamily="18" charset="0"/>
              </a:rPr>
              <a:t>(12 GHz, 140 ns, </a:t>
            </a:r>
            <a:br>
              <a:rPr lang="en-US" sz="1400" dirty="0" smtClean="0">
                <a:latin typeface="Times New Roman" pitchFamily="18" charset="0"/>
              </a:rPr>
            </a:br>
            <a:r>
              <a:rPr lang="en-US" sz="1400" dirty="0" smtClean="0">
                <a:latin typeface="Times New Roman" pitchFamily="18" charset="0"/>
              </a:rPr>
              <a:t>breakdown rate: 10</a:t>
            </a:r>
            <a:r>
              <a:rPr lang="en-US" sz="1400" baseline="30000" dirty="0" smtClean="0">
                <a:latin typeface="Times New Roman" pitchFamily="18" charset="0"/>
              </a:rPr>
              <a:t>-7</a:t>
            </a:r>
            <a:r>
              <a:rPr lang="en-US" sz="1400" dirty="0" smtClean="0">
                <a:latin typeface="Times New Roman" pitchFamily="18" charset="0"/>
              </a:rPr>
              <a:t> m</a:t>
            </a:r>
            <a:r>
              <a:rPr lang="en-US" sz="1400" baseline="30000" dirty="0" smtClean="0">
                <a:latin typeface="Times New Roman" pitchFamily="18" charset="0"/>
              </a:rPr>
              <a:t>-1</a:t>
            </a:r>
            <a:r>
              <a:rPr lang="en-US" sz="1400" dirty="0" smtClean="0">
                <a:latin typeface="Times New Roman" pitchFamily="18" charset="0"/>
              </a:rPr>
              <a:t>):</a:t>
            </a:r>
          </a:p>
          <a:p>
            <a:pPr algn="ctr"/>
            <a:r>
              <a:rPr lang="en-US" sz="1400" dirty="0" smtClean="0">
                <a:latin typeface="Times New Roman" pitchFamily="18" charset="0"/>
              </a:rPr>
              <a:t>260 MV/m</a:t>
            </a:r>
            <a:endParaRPr lang="en-US" sz="1400" dirty="0">
              <a:latin typeface="Times New Roman" pitchFamily="18" charset="0"/>
            </a:endParaRPr>
          </a:p>
        </p:txBody>
      </p:sp>
      <p:cxnSp>
        <p:nvCxnSpPr>
          <p:cNvPr id="12" name="Straight Connector 11"/>
          <p:cNvCxnSpPr/>
          <p:nvPr/>
        </p:nvCxnSpPr>
        <p:spPr>
          <a:xfrm rot="5400000">
            <a:off x="6609531" y="2650429"/>
            <a:ext cx="1266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limits the acceleration</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47</a:t>
            </a:fld>
            <a:endParaRPr lang="en-GB"/>
          </a:p>
        </p:txBody>
      </p:sp>
      <p:sp>
        <p:nvSpPr>
          <p:cNvPr id="3" name="Content Placeholder 2"/>
          <p:cNvSpPr>
            <a:spLocks noGrp="1"/>
          </p:cNvSpPr>
          <p:nvPr>
            <p:ph idx="4294967295"/>
          </p:nvPr>
        </p:nvSpPr>
        <p:spPr>
          <a:xfrm>
            <a:off x="684213" y="785794"/>
            <a:ext cx="6888183" cy="785812"/>
          </a:xfrm>
        </p:spPr>
        <p:txBody>
          <a:bodyPr/>
          <a:lstStyle/>
          <a:p>
            <a:pPr>
              <a:buNone/>
            </a:pPr>
            <a:r>
              <a:rPr lang="en-GB" dirty="0" smtClean="0"/>
              <a:t>2: The surface magnetic field</a:t>
            </a:r>
          </a:p>
          <a:p>
            <a:pPr lvl="1">
              <a:buNone/>
            </a:pPr>
            <a:endParaRPr lang="en-GB" dirty="0" smtClean="0"/>
          </a:p>
          <a:p>
            <a:endParaRPr lang="en-GB" dirty="0"/>
          </a:p>
        </p:txBody>
      </p:sp>
      <p:cxnSp>
        <p:nvCxnSpPr>
          <p:cNvPr id="12" name="Straight Connector 11"/>
          <p:cNvCxnSpPr/>
          <p:nvPr/>
        </p:nvCxnSpPr>
        <p:spPr>
          <a:xfrm rot="5400000">
            <a:off x="6609531" y="2650429"/>
            <a:ext cx="1266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4213" y="1500174"/>
            <a:ext cx="7173935" cy="2308324"/>
          </a:xfrm>
          <a:prstGeom prst="rect">
            <a:avLst/>
          </a:prstGeom>
          <a:noFill/>
        </p:spPr>
        <p:txBody>
          <a:bodyPr wrap="square" rtlCol="0">
            <a:spAutoFit/>
          </a:bodyPr>
          <a:lstStyle/>
          <a:p>
            <a:r>
              <a:rPr lang="en-GB" dirty="0" smtClean="0"/>
              <a:t>The surface magnetic field leads to a surface current.</a:t>
            </a:r>
          </a:p>
          <a:p>
            <a:endParaRPr lang="en-GB" dirty="0" smtClean="0"/>
          </a:p>
          <a:p>
            <a:r>
              <a:rPr lang="en-GB" dirty="0" smtClean="0"/>
              <a:t>For superconducting cavities, it must stay below a threshold value.</a:t>
            </a:r>
          </a:p>
          <a:p>
            <a:endParaRPr lang="en-GB" dirty="0" smtClean="0"/>
          </a:p>
          <a:p>
            <a:r>
              <a:rPr lang="en-GB" dirty="0" smtClean="0"/>
              <a:t>For normal conducting cavities, it will lead to local heating, which in turn can lead to mechanical stress and deformation; with pulsed RF, this can lead to fatigue stress issues. In the presence of an electric field, the heated surface can have an effect on the breakdown.</a:t>
            </a:r>
            <a:endParaRPr lang="en-GB"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limits the acceleration?</a:t>
            </a:r>
            <a:endParaRPr lang="en-GB" dirty="0"/>
          </a:p>
        </p:txBody>
      </p:sp>
      <p:sp>
        <p:nvSpPr>
          <p:cNvPr id="4" name="Date Placeholder 3"/>
          <p:cNvSpPr>
            <a:spLocks noGrp="1"/>
          </p:cNvSpPr>
          <p:nvPr>
            <p:ph type="dt" sz="half" idx="10"/>
          </p:nvPr>
        </p:nvSpPr>
        <p:spPr/>
        <p:txBody>
          <a:bodyPr/>
          <a:lstStyle/>
          <a:p>
            <a:r>
              <a:rPr lang="en-US" smtClean="0"/>
              <a:t>11-6-2010</a:t>
            </a:r>
            <a:endParaRPr lang="en-GB"/>
          </a:p>
        </p:txBody>
      </p:sp>
      <p:sp>
        <p:nvSpPr>
          <p:cNvPr id="5" name="Footer Placeholder 4"/>
          <p:cNvSpPr>
            <a:spLocks noGrp="1"/>
          </p:cNvSpPr>
          <p:nvPr>
            <p:ph type="ftr" sz="quarter" idx="11"/>
          </p:nvPr>
        </p:nvSpPr>
        <p:spPr/>
        <p:txBody>
          <a:bodyPr/>
          <a:lstStyle/>
          <a:p>
            <a:r>
              <a:rPr lang="en-GB" smtClean="0"/>
              <a:t>CAS RF Denmark - Cavity Basics</a:t>
            </a:r>
            <a:endParaRPr lang="en-GB"/>
          </a:p>
        </p:txBody>
      </p:sp>
      <p:sp>
        <p:nvSpPr>
          <p:cNvPr id="6" name="Slide Number Placeholder 5"/>
          <p:cNvSpPr>
            <a:spLocks noGrp="1"/>
          </p:cNvSpPr>
          <p:nvPr>
            <p:ph type="sldNum" sz="quarter" idx="12"/>
          </p:nvPr>
        </p:nvSpPr>
        <p:spPr/>
        <p:txBody>
          <a:bodyPr/>
          <a:lstStyle/>
          <a:p>
            <a:fld id="{4ABAAE0A-2C7B-476D-921A-DB40558571D2}" type="slidenum">
              <a:rPr lang="en-GB" smtClean="0"/>
              <a:pPr/>
              <a:t>48</a:t>
            </a:fld>
            <a:endParaRPr lang="en-GB"/>
          </a:p>
        </p:txBody>
      </p:sp>
      <p:sp>
        <p:nvSpPr>
          <p:cNvPr id="3" name="Content Placeholder 2"/>
          <p:cNvSpPr>
            <a:spLocks noGrp="1"/>
          </p:cNvSpPr>
          <p:nvPr>
            <p:ph idx="4294967295"/>
          </p:nvPr>
        </p:nvSpPr>
        <p:spPr>
          <a:xfrm>
            <a:off x="684213" y="785794"/>
            <a:ext cx="6888183" cy="642942"/>
          </a:xfrm>
        </p:spPr>
        <p:txBody>
          <a:bodyPr/>
          <a:lstStyle/>
          <a:p>
            <a:pPr>
              <a:buNone/>
            </a:pPr>
            <a:r>
              <a:rPr lang="en-GB" dirty="0" smtClean="0"/>
              <a:t>3: The (modified) </a:t>
            </a:r>
            <a:r>
              <a:rPr lang="en-GB" dirty="0" err="1" smtClean="0"/>
              <a:t>Poynting</a:t>
            </a:r>
            <a:r>
              <a:rPr lang="en-GB" dirty="0" smtClean="0"/>
              <a:t> vector (?)</a:t>
            </a:r>
          </a:p>
          <a:p>
            <a:pPr lvl="1">
              <a:buNone/>
            </a:pPr>
            <a:endParaRPr lang="en-GB" dirty="0" smtClean="0"/>
          </a:p>
          <a:p>
            <a:endParaRPr lang="en-GB" dirty="0"/>
          </a:p>
        </p:txBody>
      </p:sp>
      <p:cxnSp>
        <p:nvCxnSpPr>
          <p:cNvPr id="12" name="Straight Connector 11"/>
          <p:cNvCxnSpPr/>
          <p:nvPr/>
        </p:nvCxnSpPr>
        <p:spPr>
          <a:xfrm rot="5400000">
            <a:off x="6609531" y="2650429"/>
            <a:ext cx="1266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4213" y="1357298"/>
            <a:ext cx="7173935" cy="923330"/>
          </a:xfrm>
          <a:prstGeom prst="rect">
            <a:avLst/>
          </a:prstGeom>
          <a:noFill/>
        </p:spPr>
        <p:txBody>
          <a:bodyPr wrap="square" rtlCol="0">
            <a:spAutoFit/>
          </a:bodyPr>
          <a:lstStyle/>
          <a:p>
            <a:r>
              <a:rPr lang="en-GB" dirty="0" smtClean="0"/>
              <a:t>Even though not yet fully understood, experimental evidence supports the model that a combination of electric and magnetic fields at the surface correlate well with the measured breakdown probability.</a:t>
            </a:r>
            <a:endParaRPr lang="en-GB" dirty="0"/>
          </a:p>
        </p:txBody>
      </p:sp>
      <p:pic>
        <p:nvPicPr>
          <p:cNvPr id="9" name="Picture 8" descr="Structures.bmp"/>
          <p:cNvPicPr>
            <a:picLocks noChangeAspect="1"/>
          </p:cNvPicPr>
          <p:nvPr/>
        </p:nvPicPr>
        <p:blipFill>
          <a:blip r:embed="rId3" cstate="print"/>
          <a:srcRect t="1674" b="2891"/>
          <a:stretch>
            <a:fillRect/>
          </a:stretch>
        </p:blipFill>
        <p:spPr>
          <a:xfrm>
            <a:off x="684213" y="2357430"/>
            <a:ext cx="3816349" cy="3884498"/>
          </a:xfrm>
          <a:prstGeom prst="rect">
            <a:avLst/>
          </a:prstGeom>
        </p:spPr>
      </p:pic>
      <p:pic>
        <p:nvPicPr>
          <p:cNvPr id="318466" name="Picture 2"/>
          <p:cNvPicPr>
            <a:picLocks noChangeAspect="1" noChangeArrowheads="1"/>
          </p:cNvPicPr>
          <p:nvPr/>
        </p:nvPicPr>
        <p:blipFill>
          <a:blip r:embed="rId4" cstate="print"/>
          <a:srcRect/>
          <a:stretch>
            <a:fillRect/>
          </a:stretch>
        </p:blipFill>
        <p:spPr bwMode="auto">
          <a:xfrm>
            <a:off x="4857752" y="2428868"/>
            <a:ext cx="3765797" cy="2714620"/>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5299075" y="5154613"/>
          <a:ext cx="3390900" cy="787400"/>
        </p:xfrm>
        <a:graphic>
          <a:graphicData uri="http://schemas.openxmlformats.org/presentationml/2006/ole">
            <p:oleObj spid="_x0000_s318467" name="Equation" r:id="rId5" imgW="3390840" imgH="787320" progId="Equation.3">
              <p:embed/>
            </p:oleObj>
          </a:graphicData>
        </a:graphic>
      </p:graphicFrame>
      <p:sp>
        <p:nvSpPr>
          <p:cNvPr id="14" name="Rectangle 13"/>
          <p:cNvSpPr/>
          <p:nvPr/>
        </p:nvSpPr>
        <p:spPr>
          <a:xfrm>
            <a:off x="4857752" y="6000768"/>
            <a:ext cx="3881191" cy="369332"/>
          </a:xfrm>
          <a:prstGeom prst="rect">
            <a:avLst/>
          </a:prstGeom>
        </p:spPr>
        <p:txBody>
          <a:bodyPr wrap="none">
            <a:spAutoFit/>
          </a:bodyPr>
          <a:lstStyle/>
          <a:p>
            <a:r>
              <a:rPr lang="en-GB" dirty="0" smtClean="0"/>
              <a:t>http://cdsweb.cern.ch/record/1216861</a:t>
            </a:r>
            <a:endParaRPr lang="en-GB"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Cavity basics – Summary</a:t>
            </a:r>
            <a:endParaRPr lang="en-GB" dirty="0"/>
          </a:p>
        </p:txBody>
      </p:sp>
      <p:sp>
        <p:nvSpPr>
          <p:cNvPr id="6" name="Content Placeholder 5"/>
          <p:cNvSpPr>
            <a:spLocks noGrp="1"/>
          </p:cNvSpPr>
          <p:nvPr>
            <p:ph idx="1"/>
          </p:nvPr>
        </p:nvSpPr>
        <p:spPr/>
        <p:txBody>
          <a:bodyPr>
            <a:normAutofit/>
          </a:bodyPr>
          <a:lstStyle/>
          <a:p>
            <a:r>
              <a:rPr lang="en-GB" sz="2400" dirty="0" smtClean="0"/>
              <a:t>The EM fields inside a hollow cavity are </a:t>
            </a:r>
            <a:r>
              <a:rPr lang="en-GB" sz="2400" dirty="0" err="1" smtClean="0"/>
              <a:t>superpositions</a:t>
            </a:r>
            <a:r>
              <a:rPr lang="en-GB" sz="2400" dirty="0" smtClean="0"/>
              <a:t> of homogeneous plane waves. </a:t>
            </a:r>
          </a:p>
          <a:p>
            <a:r>
              <a:rPr lang="en-GB" sz="2400" dirty="0" smtClean="0"/>
              <a:t>When operating near an eigenfrequency, one can profit from a resonance phenomenon (with high </a:t>
            </a:r>
            <a:r>
              <a:rPr lang="en-GB" sz="2400" i="1" dirty="0" smtClean="0"/>
              <a:t>Q</a:t>
            </a:r>
            <a:r>
              <a:rPr lang="en-GB" sz="2400" dirty="0" smtClean="0"/>
              <a:t>).</a:t>
            </a:r>
          </a:p>
          <a:p>
            <a:r>
              <a:rPr lang="en-GB" sz="2400" i="1" dirty="0" smtClean="0"/>
              <a:t>R</a:t>
            </a:r>
            <a:r>
              <a:rPr lang="en-GB" sz="2400" dirty="0" smtClean="0"/>
              <a:t>-upon-</a:t>
            </a:r>
            <a:r>
              <a:rPr lang="en-GB" sz="2400" i="1" dirty="0" smtClean="0"/>
              <a:t>Q</a:t>
            </a:r>
            <a:r>
              <a:rPr lang="en-GB" sz="2400" dirty="0" smtClean="0"/>
              <a:t>, Shunt impedance and </a:t>
            </a:r>
            <a:r>
              <a:rPr lang="en-GB" sz="2400" i="1" dirty="0" smtClean="0"/>
              <a:t>Q</a:t>
            </a:r>
            <a:r>
              <a:rPr lang="en-GB" sz="2400" dirty="0" smtClean="0"/>
              <a:t> factor were are useful parameters, which can also be understood in an equivalent circuit. </a:t>
            </a:r>
          </a:p>
          <a:p>
            <a:r>
              <a:rPr lang="en-GB" sz="2400" dirty="0" smtClean="0"/>
              <a:t>The perturbation method allows to estimate losses and sensitivity to tolerances.</a:t>
            </a:r>
          </a:p>
          <a:p>
            <a:r>
              <a:rPr lang="en-GB" sz="2400" dirty="0" smtClean="0"/>
              <a:t>Many gaps can increase the effective impedance.</a:t>
            </a:r>
          </a:p>
          <a:p>
            <a:pPr>
              <a:buNone/>
            </a:pPr>
            <a:endParaRPr lang="en-GB" sz="2400" dirty="0" smtClean="0"/>
          </a:p>
          <a:p>
            <a:endParaRPr lang="en-GB" sz="2400"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49</a:t>
            </a:fld>
            <a:endParaRPr lang="en-GB"/>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429125" y="1428736"/>
            <a:ext cx="4143404" cy="1928826"/>
          </a:xfrm>
          <a:prstGeom prst="rect">
            <a:avLst/>
          </a:prstGeom>
          <a:noFill/>
        </p:spPr>
        <p:txBody>
          <a:bodyPr wrap="square" rtlCol="0">
            <a:spAutoFit/>
          </a:bodyPr>
          <a:lstStyle/>
          <a:p>
            <a:r>
              <a:rPr lang="en-GB" sz="2000" b="1" dirty="0" smtClean="0">
                <a:latin typeface="+mn-lt"/>
              </a:rPr>
              <a:t>Wave vector </a:t>
            </a:r>
            <a:r>
              <a:rPr lang="en-GB" sz="2000" dirty="0" smtClean="0">
                <a:latin typeface="+mn-lt"/>
              </a:rPr>
              <a:t>   : </a:t>
            </a:r>
          </a:p>
          <a:p>
            <a:r>
              <a:rPr lang="en-GB" sz="2000" dirty="0" smtClean="0">
                <a:latin typeface="+mn-lt"/>
              </a:rPr>
              <a:t>the direction of     is the direction of propagation,</a:t>
            </a:r>
          </a:p>
          <a:p>
            <a:r>
              <a:rPr lang="en-GB" sz="2000" dirty="0" smtClean="0">
                <a:latin typeface="+mn-lt"/>
              </a:rPr>
              <a:t>the length of     is the phase shift per unit length.</a:t>
            </a:r>
          </a:p>
          <a:p>
            <a:r>
              <a:rPr lang="en-GB" sz="2000" dirty="0" smtClean="0">
                <a:latin typeface="+mn-lt"/>
              </a:rPr>
              <a:t>    behaves like a vector.</a:t>
            </a:r>
            <a:endParaRPr lang="en-GB" sz="2000" dirty="0">
              <a:latin typeface="+mn-lt"/>
            </a:endParaRPr>
          </a:p>
        </p:txBody>
      </p:sp>
      <p:sp>
        <p:nvSpPr>
          <p:cNvPr id="2" name="Title 1"/>
          <p:cNvSpPr>
            <a:spLocks noGrp="1"/>
          </p:cNvSpPr>
          <p:nvPr>
            <p:ph type="title"/>
          </p:nvPr>
        </p:nvSpPr>
        <p:spPr/>
        <p:txBody>
          <a:bodyPr>
            <a:normAutofit fontScale="90000"/>
          </a:bodyPr>
          <a:lstStyle/>
          <a:p>
            <a:r>
              <a:rPr lang="en-GB" dirty="0" smtClean="0"/>
              <a:t>Homogeneous plane wave</a:t>
            </a:r>
            <a:endParaRPr lang="en-GB" dirty="0"/>
          </a:p>
        </p:txBody>
      </p:sp>
      <p:sp>
        <p:nvSpPr>
          <p:cNvPr id="4" name="Footer Placeholder 3"/>
          <p:cNvSpPr>
            <a:spLocks noGrp="1"/>
          </p:cNvSpPr>
          <p:nvPr>
            <p:ph type="ftr" sz="quarter" idx="11"/>
          </p:nvPr>
        </p:nvSpPr>
        <p:spPr>
          <a:prstGeom prst="rect">
            <a:avLst/>
          </a:prstGeom>
        </p:spPr>
        <p:txBody>
          <a:bodyPr/>
          <a:lstStyle/>
          <a:p>
            <a:r>
              <a:rPr lang="en-GB" smtClean="0"/>
              <a:t>CAS RF Denmark - Cavity Basics</a:t>
            </a:r>
            <a:endParaRPr lang="en-GB" dirty="0"/>
          </a:p>
        </p:txBody>
      </p:sp>
      <p:sp>
        <p:nvSpPr>
          <p:cNvPr id="26" name="Slide Number Placeholder 25"/>
          <p:cNvSpPr>
            <a:spLocks noGrp="1"/>
          </p:cNvSpPr>
          <p:nvPr>
            <p:ph type="sldNum" sz="quarter" idx="12"/>
          </p:nvPr>
        </p:nvSpPr>
        <p:spPr/>
        <p:txBody>
          <a:bodyPr/>
          <a:lstStyle/>
          <a:p>
            <a:pPr>
              <a:defRPr/>
            </a:pPr>
            <a:fld id="{90905875-E249-4F3B-938E-6F512CA07B9B}" type="slidenum">
              <a:rPr lang="en-US" smtClean="0"/>
              <a:pPr>
                <a:defRPr/>
              </a:pPr>
              <a:t>5</a:t>
            </a:fld>
            <a:endParaRPr lang="en-US"/>
          </a:p>
        </p:txBody>
      </p:sp>
      <p:sp>
        <p:nvSpPr>
          <p:cNvPr id="10" name="Line 3"/>
          <p:cNvSpPr>
            <a:spLocks noChangeShapeType="1"/>
          </p:cNvSpPr>
          <p:nvPr/>
        </p:nvSpPr>
        <p:spPr bwMode="auto">
          <a:xfrm flipV="1">
            <a:off x="5473701" y="4429132"/>
            <a:ext cx="1876450" cy="1090606"/>
          </a:xfrm>
          <a:prstGeom prst="line">
            <a:avLst/>
          </a:prstGeom>
          <a:noFill/>
          <a:ln w="9525">
            <a:solidFill>
              <a:schemeClr val="tx1"/>
            </a:solidFill>
            <a:round/>
            <a:headEnd/>
            <a:tailEnd type="triangle" w="med" len="med"/>
          </a:ln>
        </p:spPr>
        <p:txBody>
          <a:bodyPr wrap="none" anchor="ctr"/>
          <a:lstStyle/>
          <a:p>
            <a:endParaRPr lang="en-GB"/>
          </a:p>
        </p:txBody>
      </p:sp>
      <p:sp>
        <p:nvSpPr>
          <p:cNvPr id="12" name="Line 6"/>
          <p:cNvSpPr>
            <a:spLocks noChangeShapeType="1"/>
          </p:cNvSpPr>
          <p:nvPr/>
        </p:nvSpPr>
        <p:spPr bwMode="auto">
          <a:xfrm flipV="1">
            <a:off x="5473701" y="5516563"/>
            <a:ext cx="1876450" cy="3175"/>
          </a:xfrm>
          <a:prstGeom prst="line">
            <a:avLst/>
          </a:prstGeom>
          <a:noFill/>
          <a:ln w="9525">
            <a:solidFill>
              <a:schemeClr val="tx1"/>
            </a:solidFill>
            <a:round/>
            <a:headEnd/>
            <a:tailEnd type="triangle" w="med" len="med"/>
          </a:ln>
        </p:spPr>
        <p:txBody>
          <a:bodyPr wrap="none" anchor="ctr"/>
          <a:lstStyle/>
          <a:p>
            <a:endParaRPr lang="en-GB"/>
          </a:p>
        </p:txBody>
      </p:sp>
      <p:sp>
        <p:nvSpPr>
          <p:cNvPr id="13" name="Line 8"/>
          <p:cNvSpPr>
            <a:spLocks noChangeShapeType="1"/>
          </p:cNvSpPr>
          <p:nvPr/>
        </p:nvSpPr>
        <p:spPr bwMode="auto">
          <a:xfrm flipH="1">
            <a:off x="5473700" y="4438650"/>
            <a:ext cx="1588" cy="1081087"/>
          </a:xfrm>
          <a:prstGeom prst="line">
            <a:avLst/>
          </a:prstGeom>
          <a:noFill/>
          <a:ln w="9525">
            <a:solidFill>
              <a:schemeClr val="tx1"/>
            </a:solidFill>
            <a:round/>
            <a:headEnd type="triangle" w="med" len="med"/>
            <a:tailEnd/>
          </a:ln>
        </p:spPr>
        <p:txBody>
          <a:bodyPr wrap="none" anchor="ctr"/>
          <a:lstStyle/>
          <a:p>
            <a:endParaRPr lang="en-GB"/>
          </a:p>
        </p:txBody>
      </p:sp>
      <p:cxnSp>
        <p:nvCxnSpPr>
          <p:cNvPr id="24" name="Straight Arrow Connector 23"/>
          <p:cNvCxnSpPr/>
          <p:nvPr/>
        </p:nvCxnSpPr>
        <p:spPr>
          <a:xfrm>
            <a:off x="2928926" y="5883226"/>
            <a:ext cx="114300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43372" y="5988626"/>
            <a:ext cx="255198" cy="307777"/>
          </a:xfrm>
          <a:prstGeom prst="rect">
            <a:avLst/>
          </a:prstGeom>
          <a:noFill/>
        </p:spPr>
        <p:txBody>
          <a:bodyPr wrap="none" rtlCol="0">
            <a:spAutoFit/>
          </a:bodyPr>
          <a:lstStyle/>
          <a:p>
            <a:r>
              <a:rPr lang="en-GB" sz="1400" i="1" dirty="0" smtClean="0">
                <a:latin typeface="Times New Roman" pitchFamily="18" charset="0"/>
                <a:cs typeface="Times New Roman" pitchFamily="18" charset="0"/>
              </a:rPr>
              <a:t>z</a:t>
            </a:r>
            <a:endParaRPr lang="en-GB" sz="1400" i="1" dirty="0">
              <a:latin typeface="Times New Roman" pitchFamily="18" charset="0"/>
              <a:cs typeface="Times New Roman" pitchFamily="18" charset="0"/>
            </a:endParaRPr>
          </a:p>
        </p:txBody>
      </p:sp>
      <p:cxnSp>
        <p:nvCxnSpPr>
          <p:cNvPr id="27" name="Straight Arrow Connector 26"/>
          <p:cNvCxnSpPr/>
          <p:nvPr/>
        </p:nvCxnSpPr>
        <p:spPr>
          <a:xfrm rot="5400000" flipH="1" flipV="1">
            <a:off x="1785918" y="3357562"/>
            <a:ext cx="42862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14546" y="3429000"/>
            <a:ext cx="264816" cy="307777"/>
          </a:xfrm>
          <a:prstGeom prst="rect">
            <a:avLst/>
          </a:prstGeom>
          <a:noFill/>
        </p:spPr>
        <p:txBody>
          <a:bodyPr wrap="none" rtlCol="0">
            <a:spAutoFit/>
          </a:bodyPr>
          <a:lstStyle/>
          <a:p>
            <a:r>
              <a:rPr lang="en-GB" sz="1400" i="1" dirty="0" smtClean="0">
                <a:latin typeface="Times New Roman" pitchFamily="18" charset="0"/>
                <a:cs typeface="Times New Roman" pitchFamily="18" charset="0"/>
              </a:rPr>
              <a:t>x</a:t>
            </a:r>
            <a:endParaRPr lang="en-GB" sz="1400" i="1" dirty="0">
              <a:latin typeface="Times New Roman" pitchFamily="18" charset="0"/>
              <a:cs typeface="Times New Roman" pitchFamily="18" charset="0"/>
            </a:endParaRPr>
          </a:p>
        </p:txBody>
      </p:sp>
      <p:cxnSp>
        <p:nvCxnSpPr>
          <p:cNvPr id="30" name="Straight Arrow Connector 29"/>
          <p:cNvCxnSpPr/>
          <p:nvPr/>
        </p:nvCxnSpPr>
        <p:spPr>
          <a:xfrm rot="5400000" flipH="1" flipV="1">
            <a:off x="71406" y="4857760"/>
            <a:ext cx="85725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42844" y="4500570"/>
            <a:ext cx="346570" cy="307777"/>
          </a:xfrm>
          <a:prstGeom prst="rect">
            <a:avLst/>
          </a:prstGeom>
          <a:noFill/>
        </p:spPr>
        <p:txBody>
          <a:bodyPr wrap="none" rtlCol="0">
            <a:spAutoFit/>
          </a:bodyPr>
          <a:lstStyle/>
          <a:p>
            <a:r>
              <a:rPr lang="en-GB" sz="1400" i="1" dirty="0" err="1" smtClean="0">
                <a:latin typeface="Times New Roman" pitchFamily="18" charset="0"/>
                <a:cs typeface="Times New Roman" pitchFamily="18" charset="0"/>
              </a:rPr>
              <a:t>E</a:t>
            </a:r>
            <a:r>
              <a:rPr lang="en-GB" sz="1400" i="1" baseline="-25000" dirty="0" err="1" smtClean="0">
                <a:latin typeface="Times New Roman" pitchFamily="18" charset="0"/>
                <a:cs typeface="Times New Roman" pitchFamily="18" charset="0"/>
              </a:rPr>
              <a:t>y</a:t>
            </a:r>
            <a:endParaRPr lang="en-GB" sz="1400" i="1" baseline="-25000" dirty="0">
              <a:latin typeface="Times New Roman" pitchFamily="18" charset="0"/>
              <a:cs typeface="Times New Roman" pitchFamily="18" charset="0"/>
            </a:endParaRPr>
          </a:p>
        </p:txBody>
      </p:sp>
      <p:sp>
        <p:nvSpPr>
          <p:cNvPr id="33" name="Arc 32"/>
          <p:cNvSpPr/>
          <p:nvPr/>
        </p:nvSpPr>
        <p:spPr>
          <a:xfrm>
            <a:off x="4388422" y="4426850"/>
            <a:ext cx="2183842" cy="2183842"/>
          </a:xfrm>
          <a:prstGeom prst="arc">
            <a:avLst>
              <a:gd name="adj1" fmla="val 19899590"/>
              <a:gd name="adj2" fmla="val 0"/>
            </a:avLst>
          </a:prstGeom>
          <a:ln>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TextBox 33"/>
          <p:cNvSpPr txBox="1"/>
          <p:nvPr/>
        </p:nvSpPr>
        <p:spPr>
          <a:xfrm>
            <a:off x="6572264" y="5072074"/>
            <a:ext cx="298480" cy="338554"/>
          </a:xfrm>
          <a:prstGeom prst="rect">
            <a:avLst/>
          </a:prstGeom>
          <a:noFill/>
          <a:ln>
            <a:noFill/>
          </a:ln>
        </p:spPr>
        <p:txBody>
          <a:bodyPr wrap="none" rtlCol="0">
            <a:spAutoFit/>
          </a:bodyPr>
          <a:lstStyle/>
          <a:p>
            <a:r>
              <a:rPr lang="el-GR" sz="1600" i="1" dirty="0" smtClean="0">
                <a:latin typeface="Times New Roman"/>
                <a:cs typeface="Times New Roman"/>
              </a:rPr>
              <a:t>φ</a:t>
            </a:r>
            <a:endParaRPr lang="en-GB" sz="1600" i="1" dirty="0"/>
          </a:p>
        </p:txBody>
      </p:sp>
      <p:sp>
        <p:nvSpPr>
          <p:cNvPr id="29" name="Date Placeholder 28"/>
          <p:cNvSpPr>
            <a:spLocks noGrp="1"/>
          </p:cNvSpPr>
          <p:nvPr>
            <p:ph type="dt" sz="half" idx="10"/>
          </p:nvPr>
        </p:nvSpPr>
        <p:spPr/>
        <p:txBody>
          <a:bodyPr/>
          <a:lstStyle/>
          <a:p>
            <a:r>
              <a:rPr lang="en-US" smtClean="0"/>
              <a:t>11-6-2010</a:t>
            </a:r>
            <a:endParaRPr lang="en-GB"/>
          </a:p>
        </p:txBody>
      </p:sp>
      <p:graphicFrame>
        <p:nvGraphicFramePr>
          <p:cNvPr id="35" name="Object 34"/>
          <p:cNvGraphicFramePr>
            <a:graphicFrameLocks noChangeAspect="1"/>
          </p:cNvGraphicFramePr>
          <p:nvPr/>
        </p:nvGraphicFramePr>
        <p:xfrm>
          <a:off x="900113" y="1357298"/>
          <a:ext cx="2540000" cy="863600"/>
        </p:xfrm>
        <a:graphic>
          <a:graphicData uri="http://schemas.openxmlformats.org/presentationml/2006/ole">
            <p:oleObj spid="_x0000_s3085" name="Equation" r:id="rId3" imgW="2539800" imgH="863280" progId="Equation.3">
              <p:embed/>
            </p:oleObj>
          </a:graphicData>
        </a:graphic>
      </p:graphicFrame>
      <p:graphicFrame>
        <p:nvGraphicFramePr>
          <p:cNvPr id="3086" name="Object 14"/>
          <p:cNvGraphicFramePr>
            <a:graphicFrameLocks noChangeAspect="1"/>
          </p:cNvGraphicFramePr>
          <p:nvPr/>
        </p:nvGraphicFramePr>
        <p:xfrm>
          <a:off x="5878783" y="1409763"/>
          <a:ext cx="215900" cy="342900"/>
        </p:xfrm>
        <a:graphic>
          <a:graphicData uri="http://schemas.openxmlformats.org/presentationml/2006/ole">
            <p:oleObj spid="_x0000_s3086" name="Equation" r:id="rId4" imgW="215640" imgH="342720" progId="Equation.3">
              <p:embed/>
            </p:oleObj>
          </a:graphicData>
        </a:graphic>
      </p:graphicFrame>
      <p:graphicFrame>
        <p:nvGraphicFramePr>
          <p:cNvPr id="3087" name="Object 15"/>
          <p:cNvGraphicFramePr>
            <a:graphicFrameLocks noChangeAspect="1"/>
          </p:cNvGraphicFramePr>
          <p:nvPr/>
        </p:nvGraphicFramePr>
        <p:xfrm>
          <a:off x="6143636" y="1714488"/>
          <a:ext cx="215900" cy="342900"/>
        </p:xfrm>
        <a:graphic>
          <a:graphicData uri="http://schemas.openxmlformats.org/presentationml/2006/ole">
            <p:oleObj spid="_x0000_s3087" name="Equation" r:id="rId5" imgW="215640" imgH="342720" progId="Equation.3">
              <p:embed/>
            </p:oleObj>
          </a:graphicData>
        </a:graphic>
      </p:graphicFrame>
      <p:graphicFrame>
        <p:nvGraphicFramePr>
          <p:cNvPr id="3088" name="Object 16"/>
          <p:cNvGraphicFramePr>
            <a:graphicFrameLocks noChangeAspect="1"/>
          </p:cNvGraphicFramePr>
          <p:nvPr/>
        </p:nvGraphicFramePr>
        <p:xfrm>
          <a:off x="5921827" y="2334945"/>
          <a:ext cx="215900" cy="342900"/>
        </p:xfrm>
        <a:graphic>
          <a:graphicData uri="http://schemas.openxmlformats.org/presentationml/2006/ole">
            <p:oleObj spid="_x0000_s3088" name="Equation" r:id="rId6" imgW="215640" imgH="342720" progId="Equation.3">
              <p:embed/>
            </p:oleObj>
          </a:graphicData>
        </a:graphic>
      </p:graphicFrame>
      <p:graphicFrame>
        <p:nvGraphicFramePr>
          <p:cNvPr id="3089" name="Object 17"/>
          <p:cNvGraphicFramePr>
            <a:graphicFrameLocks noChangeAspect="1"/>
          </p:cNvGraphicFramePr>
          <p:nvPr/>
        </p:nvGraphicFramePr>
        <p:xfrm>
          <a:off x="4547929" y="2921439"/>
          <a:ext cx="215900" cy="342900"/>
        </p:xfrm>
        <a:graphic>
          <a:graphicData uri="http://schemas.openxmlformats.org/presentationml/2006/ole">
            <p:oleObj spid="_x0000_s3089" name="Equation" r:id="rId7" imgW="215640" imgH="342720" progId="Equation.3">
              <p:embed/>
            </p:oleObj>
          </a:graphicData>
        </a:graphic>
      </p:graphicFrame>
      <p:graphicFrame>
        <p:nvGraphicFramePr>
          <p:cNvPr id="3090" name="Object 18"/>
          <p:cNvGraphicFramePr>
            <a:graphicFrameLocks noChangeAspect="1"/>
          </p:cNvGraphicFramePr>
          <p:nvPr/>
        </p:nvGraphicFramePr>
        <p:xfrm>
          <a:off x="900113" y="2285992"/>
          <a:ext cx="3403601" cy="723900"/>
        </p:xfrm>
        <a:graphic>
          <a:graphicData uri="http://schemas.openxmlformats.org/presentationml/2006/ole">
            <p:oleObj spid="_x0000_s3090" name="Equation" r:id="rId8" imgW="3403440" imgH="723600" progId="Equation.3">
              <p:embed/>
            </p:oleObj>
          </a:graphicData>
        </a:graphic>
      </p:graphicFrame>
      <p:graphicFrame>
        <p:nvGraphicFramePr>
          <p:cNvPr id="36" name="Object 35"/>
          <p:cNvGraphicFramePr>
            <a:graphicFrameLocks noChangeAspect="1"/>
          </p:cNvGraphicFramePr>
          <p:nvPr/>
        </p:nvGraphicFramePr>
        <p:xfrm>
          <a:off x="4929190" y="3643314"/>
          <a:ext cx="977900" cy="723900"/>
        </p:xfrm>
        <a:graphic>
          <a:graphicData uri="http://schemas.openxmlformats.org/presentationml/2006/ole">
            <p:oleObj spid="_x0000_s3091" name="Equation" r:id="rId9" imgW="977760" imgH="723600" progId="Equation.3">
              <p:embed/>
            </p:oleObj>
          </a:graphicData>
        </a:graphic>
      </p:graphicFrame>
      <p:graphicFrame>
        <p:nvGraphicFramePr>
          <p:cNvPr id="3092" name="Object 20"/>
          <p:cNvGraphicFramePr>
            <a:graphicFrameLocks noChangeAspect="1"/>
          </p:cNvGraphicFramePr>
          <p:nvPr/>
        </p:nvGraphicFramePr>
        <p:xfrm>
          <a:off x="7215206" y="3714752"/>
          <a:ext cx="736600" cy="723900"/>
        </p:xfrm>
        <a:graphic>
          <a:graphicData uri="http://schemas.openxmlformats.org/presentationml/2006/ole">
            <p:oleObj spid="_x0000_s3092" name="Equation" r:id="rId10" imgW="736560" imgH="723600" progId="Equation.3">
              <p:embed/>
            </p:oleObj>
          </a:graphicData>
        </a:graphic>
      </p:graphicFrame>
      <p:graphicFrame>
        <p:nvGraphicFramePr>
          <p:cNvPr id="3093" name="Object 21"/>
          <p:cNvGraphicFramePr>
            <a:graphicFrameLocks noChangeAspect="1"/>
          </p:cNvGraphicFramePr>
          <p:nvPr/>
        </p:nvGraphicFramePr>
        <p:xfrm>
          <a:off x="6000760" y="5572140"/>
          <a:ext cx="2222500" cy="889000"/>
        </p:xfrm>
        <a:graphic>
          <a:graphicData uri="http://schemas.openxmlformats.org/presentationml/2006/ole">
            <p:oleObj spid="_x0000_s3093" name="Equation" r:id="rId11" imgW="2222280" imgH="888840" progId="Equation.3">
              <p:embed/>
            </p:oleObj>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900113" y="1000108"/>
            <a:ext cx="7243787" cy="923330"/>
          </a:xfrm>
          <a:prstGeom prst="rect">
            <a:avLst/>
          </a:prstGeom>
          <a:noFill/>
        </p:spPr>
        <p:txBody>
          <a:bodyPr wrap="square" rtlCol="0">
            <a:spAutoFit/>
          </a:bodyPr>
          <a:lstStyle/>
          <a:p>
            <a:pPr>
              <a:lnSpc>
                <a:spcPct val="150000"/>
              </a:lnSpc>
            </a:pPr>
            <a:r>
              <a:rPr lang="en-GB" dirty="0" smtClean="0"/>
              <a:t>The components of     are related to the wavelength in the direction of that component as                etc. , to the phase velocity as</a:t>
            </a:r>
            <a:endParaRPr lang="en-GB" dirty="0"/>
          </a:p>
        </p:txBody>
      </p:sp>
      <p:sp>
        <p:nvSpPr>
          <p:cNvPr id="3" name="Title 2"/>
          <p:cNvSpPr>
            <a:spLocks noGrp="1"/>
          </p:cNvSpPr>
          <p:nvPr>
            <p:ph type="title"/>
          </p:nvPr>
        </p:nvSpPr>
        <p:spPr/>
        <p:txBody>
          <a:bodyPr>
            <a:normAutofit fontScale="90000"/>
          </a:bodyPr>
          <a:lstStyle/>
          <a:p>
            <a:r>
              <a:rPr lang="en-GB" dirty="0" smtClean="0"/>
              <a:t>Wave length, phase velocity</a:t>
            </a:r>
            <a:endParaRPr lang="en-GB" dirty="0"/>
          </a:p>
        </p:txBody>
      </p:sp>
      <p:sp>
        <p:nvSpPr>
          <p:cNvPr id="26" name="Date Placeholder 25"/>
          <p:cNvSpPr>
            <a:spLocks noGrp="1"/>
          </p:cNvSpPr>
          <p:nvPr>
            <p:ph type="dt" sz="half" idx="10"/>
          </p:nvPr>
        </p:nvSpPr>
        <p:spPr/>
        <p:txBody>
          <a:bodyPr/>
          <a:lstStyle/>
          <a:p>
            <a:r>
              <a:rPr lang="en-US" smtClean="0"/>
              <a:t>11-6-2010</a:t>
            </a:r>
            <a:endParaRPr lang="en-GB"/>
          </a:p>
        </p:txBody>
      </p:sp>
      <p:sp>
        <p:nvSpPr>
          <p:cNvPr id="25" name="Footer Placeholder 24"/>
          <p:cNvSpPr>
            <a:spLocks noGrp="1"/>
          </p:cNvSpPr>
          <p:nvPr>
            <p:ph type="ftr" sz="quarter" idx="11"/>
          </p:nvPr>
        </p:nvSpPr>
        <p:spPr/>
        <p:txBody>
          <a:bodyPr/>
          <a:lstStyle/>
          <a:p>
            <a:pPr>
              <a:defRPr/>
            </a:pPr>
            <a:r>
              <a:rPr lang="en-GB" smtClean="0"/>
              <a:t>CAS RF Denmark - Cavity Basics</a:t>
            </a:r>
            <a:endParaRPr lang="en-US"/>
          </a:p>
        </p:txBody>
      </p:sp>
      <p:sp>
        <p:nvSpPr>
          <p:cNvPr id="24" name="Slide Number Placeholder 23"/>
          <p:cNvSpPr>
            <a:spLocks noGrp="1"/>
          </p:cNvSpPr>
          <p:nvPr>
            <p:ph type="sldNum" sz="quarter" idx="12"/>
          </p:nvPr>
        </p:nvSpPr>
        <p:spPr/>
        <p:txBody>
          <a:bodyPr/>
          <a:lstStyle/>
          <a:p>
            <a:pPr>
              <a:defRPr/>
            </a:pPr>
            <a:fld id="{90905875-E249-4F3B-938E-6F512CA07B9B}" type="slidenum">
              <a:rPr lang="en-US" smtClean="0"/>
              <a:pPr>
                <a:defRPr/>
              </a:pPr>
              <a:t>6</a:t>
            </a:fld>
            <a:endParaRPr lang="en-US"/>
          </a:p>
        </p:txBody>
      </p:sp>
      <p:cxnSp>
        <p:nvCxnSpPr>
          <p:cNvPr id="16" name="Straight Arrow Connector 15"/>
          <p:cNvCxnSpPr/>
          <p:nvPr/>
        </p:nvCxnSpPr>
        <p:spPr>
          <a:xfrm rot="5400000" flipH="1" flipV="1">
            <a:off x="5214810" y="2785396"/>
            <a:ext cx="1143802" cy="21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786446" y="3357562"/>
            <a:ext cx="21431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786446" y="2205038"/>
            <a:ext cx="2170104" cy="1152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5082375" y="4884535"/>
            <a:ext cx="2065360" cy="657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4754494" y="5212416"/>
            <a:ext cx="2065359" cy="14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786446" y="6245820"/>
            <a:ext cx="657217" cy="4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071934" y="4107934"/>
            <a:ext cx="274434" cy="369332"/>
          </a:xfrm>
          <a:prstGeom prst="rect">
            <a:avLst/>
          </a:prstGeom>
          <a:noFill/>
        </p:spPr>
        <p:txBody>
          <a:bodyPr wrap="none" rtlCol="0">
            <a:spAutoFit/>
          </a:bodyPr>
          <a:lstStyle/>
          <a:p>
            <a:r>
              <a:rPr lang="en-GB" sz="1800" i="1" dirty="0" smtClean="0">
                <a:latin typeface="Times New Roman" pitchFamily="18" charset="0"/>
                <a:cs typeface="Times New Roman" pitchFamily="18" charset="0"/>
              </a:rPr>
              <a:t>z</a:t>
            </a:r>
            <a:endParaRPr lang="en-GB" sz="1800" i="1" dirty="0">
              <a:latin typeface="Times New Roman" pitchFamily="18" charset="0"/>
              <a:cs typeface="Times New Roman" pitchFamily="18" charset="0"/>
            </a:endParaRPr>
          </a:p>
        </p:txBody>
      </p:sp>
      <p:sp>
        <p:nvSpPr>
          <p:cNvPr id="42" name="TextBox 41"/>
          <p:cNvSpPr txBox="1"/>
          <p:nvPr/>
        </p:nvSpPr>
        <p:spPr>
          <a:xfrm>
            <a:off x="4062410" y="3490914"/>
            <a:ext cx="287258" cy="369332"/>
          </a:xfrm>
          <a:prstGeom prst="rect">
            <a:avLst/>
          </a:prstGeom>
          <a:noFill/>
        </p:spPr>
        <p:txBody>
          <a:bodyPr wrap="none" rtlCol="0">
            <a:spAutoFit/>
          </a:bodyPr>
          <a:lstStyle/>
          <a:p>
            <a:r>
              <a:rPr lang="en-GB" sz="1800" i="1" dirty="0" smtClean="0">
                <a:latin typeface="Times New Roman" pitchFamily="18" charset="0"/>
                <a:cs typeface="Times New Roman" pitchFamily="18" charset="0"/>
              </a:rPr>
              <a:t>x</a:t>
            </a:r>
            <a:endParaRPr lang="en-GB" sz="1800" i="1" dirty="0">
              <a:latin typeface="Times New Roman" pitchFamily="18" charset="0"/>
              <a:cs typeface="Times New Roman" pitchFamily="18" charset="0"/>
            </a:endParaRPr>
          </a:p>
        </p:txBody>
      </p:sp>
      <p:cxnSp>
        <p:nvCxnSpPr>
          <p:cNvPr id="43" name="Straight Arrow Connector 42"/>
          <p:cNvCxnSpPr/>
          <p:nvPr/>
        </p:nvCxnSpPr>
        <p:spPr>
          <a:xfrm rot="5400000" flipH="1" flipV="1">
            <a:off x="3532652" y="3753174"/>
            <a:ext cx="506410" cy="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714744" y="3214686"/>
            <a:ext cx="394660" cy="369332"/>
          </a:xfrm>
          <a:prstGeom prst="rect">
            <a:avLst/>
          </a:prstGeom>
          <a:noFill/>
        </p:spPr>
        <p:txBody>
          <a:bodyPr wrap="none" rtlCol="0">
            <a:spAutoFit/>
          </a:bodyPr>
          <a:lstStyle/>
          <a:p>
            <a:r>
              <a:rPr lang="en-GB" sz="1800" i="1" dirty="0" err="1" smtClean="0">
                <a:latin typeface="Times New Roman" pitchFamily="18" charset="0"/>
                <a:cs typeface="Times New Roman" pitchFamily="18" charset="0"/>
              </a:rPr>
              <a:t>E</a:t>
            </a:r>
            <a:r>
              <a:rPr lang="en-GB" sz="1800" i="1" baseline="-25000" dirty="0" err="1" smtClean="0">
                <a:latin typeface="Times New Roman" pitchFamily="18" charset="0"/>
                <a:cs typeface="Times New Roman" pitchFamily="18" charset="0"/>
              </a:rPr>
              <a:t>y</a:t>
            </a:r>
            <a:endParaRPr lang="en-GB" sz="1800" i="1" baseline="-25000" dirty="0">
              <a:latin typeface="Times New Roman" pitchFamily="18" charset="0"/>
              <a:cs typeface="Times New Roman" pitchFamily="18" charset="0"/>
            </a:endParaRPr>
          </a:p>
        </p:txBody>
      </p:sp>
      <p:cxnSp>
        <p:nvCxnSpPr>
          <p:cNvPr id="45" name="Straight Arrow Connector 44"/>
          <p:cNvCxnSpPr/>
          <p:nvPr/>
        </p:nvCxnSpPr>
        <p:spPr>
          <a:xfrm>
            <a:off x="3786182" y="4006848"/>
            <a:ext cx="546128" cy="136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flipH="1" flipV="1">
            <a:off x="3786182" y="3571876"/>
            <a:ext cx="42862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4108" name="Object 12"/>
          <p:cNvGraphicFramePr>
            <a:graphicFrameLocks noChangeAspect="1"/>
          </p:cNvGraphicFramePr>
          <p:nvPr/>
        </p:nvGraphicFramePr>
        <p:xfrm>
          <a:off x="2816030" y="1056556"/>
          <a:ext cx="215900" cy="342900"/>
        </p:xfrm>
        <a:graphic>
          <a:graphicData uri="http://schemas.openxmlformats.org/presentationml/2006/ole">
            <p:oleObj spid="_x0000_s4108" name="Equation" r:id="rId3" imgW="215640" imgH="342720" progId="Equation.3">
              <p:embed/>
            </p:oleObj>
          </a:graphicData>
        </a:graphic>
      </p:graphicFrame>
      <p:graphicFrame>
        <p:nvGraphicFramePr>
          <p:cNvPr id="4109" name="Object 13"/>
          <p:cNvGraphicFramePr>
            <a:graphicFrameLocks noChangeAspect="1"/>
          </p:cNvGraphicFramePr>
          <p:nvPr/>
        </p:nvGraphicFramePr>
        <p:xfrm>
          <a:off x="4929188" y="2071688"/>
          <a:ext cx="733425" cy="542925"/>
        </p:xfrm>
        <a:graphic>
          <a:graphicData uri="http://schemas.openxmlformats.org/presentationml/2006/ole">
            <p:oleObj spid="_x0000_s4109" name="Equation" r:id="rId4" imgW="977760" imgH="723600" progId="Equation.3">
              <p:embed/>
            </p:oleObj>
          </a:graphicData>
        </a:graphic>
      </p:graphicFrame>
      <p:graphicFrame>
        <p:nvGraphicFramePr>
          <p:cNvPr id="4110" name="Object 14"/>
          <p:cNvGraphicFramePr>
            <a:graphicFrameLocks noChangeAspect="1"/>
          </p:cNvGraphicFramePr>
          <p:nvPr/>
        </p:nvGraphicFramePr>
        <p:xfrm>
          <a:off x="8001024" y="2000240"/>
          <a:ext cx="552450" cy="542925"/>
        </p:xfrm>
        <a:graphic>
          <a:graphicData uri="http://schemas.openxmlformats.org/presentationml/2006/ole">
            <p:oleObj spid="_x0000_s4110" name="Equation" r:id="rId5" imgW="736560" imgH="723600" progId="Equation.3">
              <p:embed/>
            </p:oleObj>
          </a:graphicData>
        </a:graphic>
      </p:graphicFrame>
      <p:graphicFrame>
        <p:nvGraphicFramePr>
          <p:cNvPr id="4111" name="Object 15"/>
          <p:cNvGraphicFramePr>
            <a:graphicFrameLocks noChangeAspect="1"/>
          </p:cNvGraphicFramePr>
          <p:nvPr/>
        </p:nvGraphicFramePr>
        <p:xfrm>
          <a:off x="6500813" y="5786438"/>
          <a:ext cx="1666875" cy="666750"/>
        </p:xfrm>
        <a:graphic>
          <a:graphicData uri="http://schemas.openxmlformats.org/presentationml/2006/ole">
            <p:oleObj spid="_x0000_s4111" name="Equation" r:id="rId6" imgW="2222280" imgH="888840" progId="Equation.3">
              <p:embed/>
            </p:oleObj>
          </a:graphicData>
        </a:graphic>
      </p:graphicFrame>
      <p:graphicFrame>
        <p:nvGraphicFramePr>
          <p:cNvPr id="4112" name="Object 16"/>
          <p:cNvGraphicFramePr>
            <a:graphicFrameLocks noChangeAspect="1"/>
          </p:cNvGraphicFramePr>
          <p:nvPr/>
        </p:nvGraphicFramePr>
        <p:xfrm>
          <a:off x="4929188" y="4071938"/>
          <a:ext cx="733425" cy="542925"/>
        </p:xfrm>
        <a:graphic>
          <a:graphicData uri="http://schemas.openxmlformats.org/presentationml/2006/ole">
            <p:oleObj spid="_x0000_s4112" name="Equation" r:id="rId7" imgW="977760" imgH="723600" progId="Equation.3">
              <p:embed/>
            </p:oleObj>
          </a:graphicData>
        </a:graphic>
      </p:graphicFrame>
      <p:graphicFrame>
        <p:nvGraphicFramePr>
          <p:cNvPr id="4113" name="Object 17"/>
          <p:cNvGraphicFramePr>
            <a:graphicFrameLocks noChangeAspect="1"/>
          </p:cNvGraphicFramePr>
          <p:nvPr/>
        </p:nvGraphicFramePr>
        <p:xfrm>
          <a:off x="6572250" y="3929063"/>
          <a:ext cx="552450" cy="542925"/>
        </p:xfrm>
        <a:graphic>
          <a:graphicData uri="http://schemas.openxmlformats.org/presentationml/2006/ole">
            <p:oleObj spid="_x0000_s4113" name="Equation" r:id="rId8" imgW="736560" imgH="723600" progId="Equation.3">
              <p:embed/>
            </p:oleObj>
          </a:graphicData>
        </a:graphic>
      </p:graphicFrame>
      <p:graphicFrame>
        <p:nvGraphicFramePr>
          <p:cNvPr id="33" name="Object 32"/>
          <p:cNvGraphicFramePr>
            <a:graphicFrameLocks noChangeAspect="1"/>
          </p:cNvGraphicFramePr>
          <p:nvPr/>
        </p:nvGraphicFramePr>
        <p:xfrm>
          <a:off x="2390765" y="1428736"/>
          <a:ext cx="752475" cy="600075"/>
        </p:xfrm>
        <a:graphic>
          <a:graphicData uri="http://schemas.openxmlformats.org/presentationml/2006/ole">
            <p:oleObj spid="_x0000_s4114" name="Equation" r:id="rId9" imgW="1002960" imgH="799920" progId="Equation.3">
              <p:embed/>
            </p:oleObj>
          </a:graphicData>
        </a:graphic>
      </p:graphicFrame>
      <p:graphicFrame>
        <p:nvGraphicFramePr>
          <p:cNvPr id="34" name="Object 33"/>
          <p:cNvGraphicFramePr>
            <a:graphicFrameLocks noChangeAspect="1"/>
          </p:cNvGraphicFramePr>
          <p:nvPr/>
        </p:nvGraphicFramePr>
        <p:xfrm>
          <a:off x="6037282" y="1413568"/>
          <a:ext cx="1392238" cy="601662"/>
        </p:xfrm>
        <a:graphic>
          <a:graphicData uri="http://schemas.openxmlformats.org/presentationml/2006/ole">
            <p:oleObj spid="_x0000_s4115" name="Equation" r:id="rId10" imgW="1854000" imgH="799920" progId="Equation.3">
              <p:embed/>
            </p:oleObj>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sz="3600" dirty="0" smtClean="0"/>
              <a:t>Superposition of 2 homogeneous plane waves</a:t>
            </a:r>
            <a:endParaRPr lang="en-GB" sz="3600" dirty="0"/>
          </a:p>
        </p:txBody>
      </p:sp>
      <p:sp>
        <p:nvSpPr>
          <p:cNvPr id="16" name="Footer Placeholder 15"/>
          <p:cNvSpPr>
            <a:spLocks noGrp="1"/>
          </p:cNvSpPr>
          <p:nvPr>
            <p:ph type="ftr" sz="quarter" idx="11"/>
          </p:nvPr>
        </p:nvSpPr>
        <p:spPr/>
        <p:txBody>
          <a:bodyPr/>
          <a:lstStyle/>
          <a:p>
            <a:pPr>
              <a:defRPr/>
            </a:pPr>
            <a:r>
              <a:rPr lang="en-GB" smtClean="0"/>
              <a:t>CAS RF Denmark - Cavity Basics</a:t>
            </a:r>
            <a:endParaRPr lang="en-US"/>
          </a:p>
        </p:txBody>
      </p:sp>
      <p:sp>
        <p:nvSpPr>
          <p:cNvPr id="15" name="Slide Number Placeholder 14"/>
          <p:cNvSpPr>
            <a:spLocks noGrp="1"/>
          </p:cNvSpPr>
          <p:nvPr>
            <p:ph type="sldNum" sz="quarter" idx="12"/>
          </p:nvPr>
        </p:nvSpPr>
        <p:spPr/>
        <p:txBody>
          <a:bodyPr/>
          <a:lstStyle/>
          <a:p>
            <a:pPr>
              <a:defRPr/>
            </a:pPr>
            <a:fld id="{90905875-E249-4F3B-938E-6F512CA07B9B}" type="slidenum">
              <a:rPr lang="en-US" smtClean="0"/>
              <a:pPr>
                <a:defRPr/>
              </a:pPr>
              <a:t>7</a:t>
            </a:fld>
            <a:endParaRPr lang="en-US"/>
          </a:p>
        </p:txBody>
      </p:sp>
      <p:sp>
        <p:nvSpPr>
          <p:cNvPr id="4" name="TextBox 3"/>
          <p:cNvSpPr txBox="1"/>
          <p:nvPr/>
        </p:nvSpPr>
        <p:spPr>
          <a:xfrm>
            <a:off x="2000232" y="3467401"/>
            <a:ext cx="354584" cy="461665"/>
          </a:xfrm>
          <a:prstGeom prst="rect">
            <a:avLst/>
          </a:prstGeom>
          <a:noFill/>
        </p:spPr>
        <p:txBody>
          <a:bodyPr wrap="none" rtlCol="0">
            <a:spAutoFit/>
          </a:bodyPr>
          <a:lstStyle/>
          <a:p>
            <a:r>
              <a:rPr lang="en-GB" sz="2400" dirty="0" smtClean="0"/>
              <a:t>+</a:t>
            </a:r>
            <a:endParaRPr lang="en-GB" sz="2400" dirty="0"/>
          </a:p>
        </p:txBody>
      </p:sp>
      <p:sp>
        <p:nvSpPr>
          <p:cNvPr id="5" name="TextBox 4"/>
          <p:cNvSpPr txBox="1"/>
          <p:nvPr/>
        </p:nvSpPr>
        <p:spPr>
          <a:xfrm>
            <a:off x="4071934" y="3286124"/>
            <a:ext cx="354584" cy="461665"/>
          </a:xfrm>
          <a:prstGeom prst="rect">
            <a:avLst/>
          </a:prstGeom>
          <a:noFill/>
        </p:spPr>
        <p:txBody>
          <a:bodyPr wrap="none" rtlCol="0">
            <a:spAutoFit/>
          </a:bodyPr>
          <a:lstStyle/>
          <a:p>
            <a:r>
              <a:rPr lang="en-GB" sz="2400" dirty="0" smtClean="0"/>
              <a:t>=</a:t>
            </a:r>
            <a:endParaRPr lang="en-GB" sz="2400" dirty="0"/>
          </a:p>
        </p:txBody>
      </p:sp>
      <p:sp>
        <p:nvSpPr>
          <p:cNvPr id="6" name="TextBox 5"/>
          <p:cNvSpPr txBox="1"/>
          <p:nvPr/>
        </p:nvSpPr>
        <p:spPr>
          <a:xfrm>
            <a:off x="4565801" y="4648300"/>
            <a:ext cx="4071966" cy="1246495"/>
          </a:xfrm>
          <a:prstGeom prst="rect">
            <a:avLst/>
          </a:prstGeom>
          <a:noFill/>
        </p:spPr>
        <p:txBody>
          <a:bodyPr wrap="square" rtlCol="0">
            <a:spAutoFit/>
          </a:bodyPr>
          <a:lstStyle/>
          <a:p>
            <a:pPr>
              <a:lnSpc>
                <a:spcPct val="150000"/>
              </a:lnSpc>
              <a:tabLst>
                <a:tab pos="714375" algn="l"/>
              </a:tabLst>
            </a:pPr>
            <a:r>
              <a:rPr lang="en-GB" sz="1600" dirty="0" smtClean="0">
                <a:latin typeface="+mn-lt"/>
              </a:rPr>
              <a:t>Metallic walls may be inserted where</a:t>
            </a:r>
            <a:br>
              <a:rPr lang="en-GB" sz="1600" dirty="0" smtClean="0">
                <a:latin typeface="+mn-lt"/>
              </a:rPr>
            </a:br>
            <a:r>
              <a:rPr lang="en-GB" sz="1600" dirty="0" smtClean="0">
                <a:latin typeface="+mn-lt"/>
              </a:rPr>
              <a:t>without </a:t>
            </a:r>
            <a:r>
              <a:rPr lang="en-GB" sz="1800" dirty="0" smtClean="0">
                <a:latin typeface="+mn-lt"/>
              </a:rPr>
              <a:t>perturbing</a:t>
            </a:r>
            <a:r>
              <a:rPr lang="en-GB" sz="1600" dirty="0" smtClean="0">
                <a:latin typeface="+mn-lt"/>
              </a:rPr>
              <a:t> the fields. </a:t>
            </a:r>
            <a:br>
              <a:rPr lang="en-GB" sz="1600" dirty="0" smtClean="0">
                <a:latin typeface="+mn-lt"/>
              </a:rPr>
            </a:br>
            <a:r>
              <a:rPr lang="en-GB" sz="1600" dirty="0" smtClean="0">
                <a:latin typeface="+mn-lt"/>
              </a:rPr>
              <a:t>Note the standing wave in </a:t>
            </a:r>
            <a:r>
              <a:rPr lang="en-GB" sz="1600" i="1" dirty="0" smtClean="0">
                <a:latin typeface="+mn-lt"/>
                <a:cs typeface="Times New Roman" pitchFamily="18" charset="0"/>
              </a:rPr>
              <a:t>x-</a:t>
            </a:r>
            <a:r>
              <a:rPr lang="en-GB" sz="1600" dirty="0" smtClean="0">
                <a:latin typeface="+mn-lt"/>
              </a:rPr>
              <a:t>direction!</a:t>
            </a:r>
          </a:p>
        </p:txBody>
      </p:sp>
      <p:sp>
        <p:nvSpPr>
          <p:cNvPr id="7" name="TextBox 6"/>
          <p:cNvSpPr txBox="1"/>
          <p:nvPr/>
        </p:nvSpPr>
        <p:spPr>
          <a:xfrm>
            <a:off x="4287042" y="2536298"/>
            <a:ext cx="274434" cy="369332"/>
          </a:xfrm>
          <a:prstGeom prst="rect">
            <a:avLst/>
          </a:prstGeom>
          <a:noFill/>
        </p:spPr>
        <p:txBody>
          <a:bodyPr wrap="none" rtlCol="0">
            <a:spAutoFit/>
          </a:bodyPr>
          <a:lstStyle/>
          <a:p>
            <a:r>
              <a:rPr lang="en-GB" sz="1800" i="1" dirty="0" smtClean="0">
                <a:latin typeface="Times New Roman" pitchFamily="18" charset="0"/>
                <a:cs typeface="Times New Roman" pitchFamily="18" charset="0"/>
              </a:rPr>
              <a:t>z</a:t>
            </a:r>
            <a:endParaRPr lang="en-GB" sz="1800" i="1" dirty="0">
              <a:latin typeface="Times New Roman" pitchFamily="18" charset="0"/>
              <a:cs typeface="Times New Roman" pitchFamily="18" charset="0"/>
            </a:endParaRPr>
          </a:p>
        </p:txBody>
      </p:sp>
      <p:sp>
        <p:nvSpPr>
          <p:cNvPr id="8" name="TextBox 7"/>
          <p:cNvSpPr txBox="1"/>
          <p:nvPr/>
        </p:nvSpPr>
        <p:spPr>
          <a:xfrm>
            <a:off x="4277518" y="1919278"/>
            <a:ext cx="287258" cy="369332"/>
          </a:xfrm>
          <a:prstGeom prst="rect">
            <a:avLst/>
          </a:prstGeom>
          <a:noFill/>
        </p:spPr>
        <p:txBody>
          <a:bodyPr wrap="none" rtlCol="0">
            <a:spAutoFit/>
          </a:bodyPr>
          <a:lstStyle/>
          <a:p>
            <a:r>
              <a:rPr lang="en-GB" sz="1800" i="1" dirty="0" smtClean="0">
                <a:latin typeface="Times New Roman" pitchFamily="18" charset="0"/>
                <a:cs typeface="Times New Roman" pitchFamily="18" charset="0"/>
              </a:rPr>
              <a:t>x</a:t>
            </a:r>
            <a:endParaRPr lang="en-GB" sz="1800" i="1" dirty="0">
              <a:latin typeface="Times New Roman" pitchFamily="18" charset="0"/>
              <a:cs typeface="Times New Roman" pitchFamily="18" charset="0"/>
            </a:endParaRPr>
          </a:p>
        </p:txBody>
      </p:sp>
      <p:cxnSp>
        <p:nvCxnSpPr>
          <p:cNvPr id="9" name="Straight Arrow Connector 8"/>
          <p:cNvCxnSpPr/>
          <p:nvPr/>
        </p:nvCxnSpPr>
        <p:spPr>
          <a:xfrm rot="5400000" flipH="1" flipV="1">
            <a:off x="3747760" y="2181538"/>
            <a:ext cx="506410" cy="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29852" y="1643050"/>
            <a:ext cx="394660" cy="369332"/>
          </a:xfrm>
          <a:prstGeom prst="rect">
            <a:avLst/>
          </a:prstGeom>
          <a:noFill/>
        </p:spPr>
        <p:txBody>
          <a:bodyPr wrap="none" rtlCol="0">
            <a:spAutoFit/>
          </a:bodyPr>
          <a:lstStyle/>
          <a:p>
            <a:r>
              <a:rPr lang="en-GB" sz="1800" i="1" dirty="0" err="1" smtClean="0">
                <a:latin typeface="Times New Roman" pitchFamily="18" charset="0"/>
                <a:cs typeface="Times New Roman" pitchFamily="18" charset="0"/>
              </a:rPr>
              <a:t>E</a:t>
            </a:r>
            <a:r>
              <a:rPr lang="en-GB" sz="1800" i="1" baseline="-25000" dirty="0" err="1" smtClean="0">
                <a:latin typeface="Times New Roman" pitchFamily="18" charset="0"/>
                <a:cs typeface="Times New Roman" pitchFamily="18" charset="0"/>
              </a:rPr>
              <a:t>y</a:t>
            </a:r>
            <a:endParaRPr lang="en-GB" sz="1800" i="1" baseline="-25000" dirty="0">
              <a:latin typeface="Times New Roman" pitchFamily="18" charset="0"/>
              <a:cs typeface="Times New Roman" pitchFamily="18" charset="0"/>
            </a:endParaRPr>
          </a:p>
        </p:txBody>
      </p:sp>
      <p:cxnSp>
        <p:nvCxnSpPr>
          <p:cNvPr id="11" name="Straight Arrow Connector 10"/>
          <p:cNvCxnSpPr/>
          <p:nvPr/>
        </p:nvCxnSpPr>
        <p:spPr>
          <a:xfrm>
            <a:off x="4001290" y="2435212"/>
            <a:ext cx="546128" cy="136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4001290" y="2000240"/>
            <a:ext cx="42862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9114" y="5963206"/>
            <a:ext cx="5643602" cy="369332"/>
          </a:xfrm>
          <a:prstGeom prst="rect">
            <a:avLst/>
          </a:prstGeom>
          <a:noFill/>
        </p:spPr>
        <p:txBody>
          <a:bodyPr wrap="square" rtlCol="0">
            <a:spAutoFit/>
          </a:bodyPr>
          <a:lstStyle/>
          <a:p>
            <a:r>
              <a:rPr lang="en-GB" sz="1800" dirty="0" smtClean="0">
                <a:latin typeface="+mn-lt"/>
              </a:rPr>
              <a:t>This way one gets a hollow rectangular waveguide</a:t>
            </a:r>
          </a:p>
        </p:txBody>
      </p:sp>
      <p:sp>
        <p:nvSpPr>
          <p:cNvPr id="17" name="Date Placeholder 16"/>
          <p:cNvSpPr>
            <a:spLocks noGrp="1"/>
          </p:cNvSpPr>
          <p:nvPr>
            <p:ph type="dt" sz="half" idx="10"/>
          </p:nvPr>
        </p:nvSpPr>
        <p:spPr/>
        <p:txBody>
          <a:bodyPr/>
          <a:lstStyle/>
          <a:p>
            <a:r>
              <a:rPr lang="en-US" smtClean="0"/>
              <a:t>11-6-2010</a:t>
            </a:r>
            <a:endParaRPr lang="en-GB"/>
          </a:p>
        </p:txBody>
      </p:sp>
      <p:graphicFrame>
        <p:nvGraphicFramePr>
          <p:cNvPr id="18" name="Object 17"/>
          <p:cNvGraphicFramePr>
            <a:graphicFrameLocks noChangeAspect="1"/>
          </p:cNvGraphicFramePr>
          <p:nvPr/>
        </p:nvGraphicFramePr>
        <p:xfrm>
          <a:off x="7771720" y="4763837"/>
          <a:ext cx="615950" cy="312738"/>
        </p:xfrm>
        <a:graphic>
          <a:graphicData uri="http://schemas.openxmlformats.org/presentationml/2006/ole">
            <p:oleObj spid="_x0000_s5127" name="Equation" r:id="rId3" imgW="825480" imgH="41904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inkTgt spid="_x0000_s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3SH.gif"/>
          <p:cNvPicPr>
            <a:picLocks noChangeAspect="1"/>
          </p:cNvPicPr>
          <p:nvPr/>
        </p:nvPicPr>
        <p:blipFill>
          <a:blip r:embed="rId4" cstate="print"/>
          <a:stretch>
            <a:fillRect/>
          </a:stretch>
        </p:blipFill>
        <p:spPr>
          <a:xfrm>
            <a:off x="4857752" y="3795734"/>
            <a:ext cx="3933825" cy="2705100"/>
          </a:xfrm>
          <a:prstGeom prst="rect">
            <a:avLst/>
          </a:prstGeom>
        </p:spPr>
      </p:pic>
      <p:pic>
        <p:nvPicPr>
          <p:cNvPr id="25" name="Picture 24" descr="S3SE.gif"/>
          <p:cNvPicPr>
            <a:picLocks noChangeAspect="1"/>
          </p:cNvPicPr>
          <p:nvPr/>
        </p:nvPicPr>
        <p:blipFill>
          <a:blip r:embed="rId5" cstate="print"/>
          <a:stretch>
            <a:fillRect/>
          </a:stretch>
        </p:blipFill>
        <p:spPr>
          <a:xfrm>
            <a:off x="4857752" y="1071546"/>
            <a:ext cx="3933825" cy="2705100"/>
          </a:xfrm>
          <a:prstGeom prst="rect">
            <a:avLst/>
          </a:prstGeom>
        </p:spPr>
      </p:pic>
      <p:sp>
        <p:nvSpPr>
          <p:cNvPr id="8197" name="Rectangle 2"/>
          <p:cNvSpPr>
            <a:spLocks noGrp="1" noChangeArrowheads="1"/>
          </p:cNvSpPr>
          <p:nvPr>
            <p:ph type="title"/>
          </p:nvPr>
        </p:nvSpPr>
        <p:spPr/>
        <p:txBody>
          <a:bodyPr>
            <a:normAutofit fontScale="90000"/>
          </a:bodyPr>
          <a:lstStyle/>
          <a:p>
            <a:pPr eaLnBrk="1" hangingPunct="1"/>
            <a:r>
              <a:rPr lang="en-US" dirty="0" smtClean="0"/>
              <a:t>Rectangular waveguide</a:t>
            </a:r>
          </a:p>
        </p:txBody>
      </p:sp>
      <p:sp>
        <p:nvSpPr>
          <p:cNvPr id="21" name="Footer Placeholder 20"/>
          <p:cNvSpPr>
            <a:spLocks noGrp="1"/>
          </p:cNvSpPr>
          <p:nvPr>
            <p:ph type="ftr" sz="quarter" idx="11"/>
          </p:nvPr>
        </p:nvSpPr>
        <p:spPr/>
        <p:txBody>
          <a:bodyPr/>
          <a:lstStyle/>
          <a:p>
            <a:pPr>
              <a:defRPr/>
            </a:pPr>
            <a:r>
              <a:rPr lang="en-GB" smtClean="0">
                <a:solidFill>
                  <a:schemeClr val="tx1"/>
                </a:solidFill>
              </a:rPr>
              <a:t>CAS RF Denmark - Cavity Basics</a:t>
            </a:r>
            <a:endParaRPr lang="en-US">
              <a:solidFill>
                <a:schemeClr val="tx1"/>
              </a:solidFill>
            </a:endParaRPr>
          </a:p>
        </p:txBody>
      </p:sp>
      <p:sp>
        <p:nvSpPr>
          <p:cNvPr id="20" name="Slide Number Placeholder 19"/>
          <p:cNvSpPr>
            <a:spLocks noGrp="1"/>
          </p:cNvSpPr>
          <p:nvPr>
            <p:ph type="sldNum" sz="quarter" idx="12"/>
          </p:nvPr>
        </p:nvSpPr>
        <p:spPr/>
        <p:txBody>
          <a:bodyPr/>
          <a:lstStyle/>
          <a:p>
            <a:pPr>
              <a:defRPr/>
            </a:pPr>
            <a:fld id="{90905875-E249-4F3B-938E-6F512CA07B9B}" type="slidenum">
              <a:rPr lang="en-US" smtClean="0">
                <a:solidFill>
                  <a:schemeClr val="tx1"/>
                </a:solidFill>
              </a:rPr>
              <a:pPr>
                <a:defRPr/>
              </a:pPr>
              <a:t>8</a:t>
            </a:fld>
            <a:endParaRPr lang="en-US">
              <a:solidFill>
                <a:schemeClr val="tx1"/>
              </a:solidFill>
            </a:endParaRPr>
          </a:p>
        </p:txBody>
      </p:sp>
      <p:sp>
        <p:nvSpPr>
          <p:cNvPr id="8198" name="Text Box 83"/>
          <p:cNvSpPr txBox="1">
            <a:spLocks noChangeArrowheads="1"/>
          </p:cNvSpPr>
          <p:nvPr/>
        </p:nvSpPr>
        <p:spPr bwMode="auto">
          <a:xfrm>
            <a:off x="900113" y="1071546"/>
            <a:ext cx="3600449" cy="1615827"/>
          </a:xfrm>
          <a:prstGeom prst="rect">
            <a:avLst/>
          </a:prstGeom>
          <a:noFill/>
          <a:ln w="9525">
            <a:noFill/>
            <a:miter lim="800000"/>
            <a:headEnd/>
            <a:tailEnd/>
          </a:ln>
        </p:spPr>
        <p:txBody>
          <a:bodyPr wrap="square">
            <a:spAutoFit/>
          </a:bodyPr>
          <a:lstStyle/>
          <a:p>
            <a:r>
              <a:rPr lang="en-US" sz="1600" dirty="0">
                <a:latin typeface="+mn-lt"/>
              </a:rPr>
              <a:t>Fundamental (TE</a:t>
            </a:r>
            <a:r>
              <a:rPr lang="en-US" sz="1600" baseline="-25000" dirty="0">
                <a:latin typeface="+mn-lt"/>
              </a:rPr>
              <a:t>10</a:t>
            </a:r>
            <a:r>
              <a:rPr lang="en-US" sz="1600" dirty="0">
                <a:latin typeface="+mn-lt"/>
              </a:rPr>
              <a:t> or H</a:t>
            </a:r>
            <a:r>
              <a:rPr lang="en-US" sz="1600" baseline="-25000" dirty="0">
                <a:latin typeface="+mn-lt"/>
              </a:rPr>
              <a:t>10</a:t>
            </a:r>
            <a:r>
              <a:rPr lang="en-US" sz="1600" dirty="0">
                <a:latin typeface="+mn-lt"/>
              </a:rPr>
              <a:t>) mode</a:t>
            </a:r>
          </a:p>
          <a:p>
            <a:r>
              <a:rPr lang="en-US" sz="1600" dirty="0">
                <a:latin typeface="+mn-lt"/>
              </a:rPr>
              <a:t>in a standard rectangular waveguide</a:t>
            </a:r>
            <a:r>
              <a:rPr lang="en-US" sz="1600" dirty="0" smtClean="0">
                <a:latin typeface="+mn-lt"/>
              </a:rPr>
              <a:t>.</a:t>
            </a:r>
          </a:p>
          <a:p>
            <a:endParaRPr lang="en-US" sz="300" dirty="0" smtClean="0">
              <a:latin typeface="+mn-lt"/>
            </a:endParaRPr>
          </a:p>
          <a:p>
            <a:r>
              <a:rPr lang="en-US" sz="1600" b="1" i="1" u="sng" dirty="0" smtClean="0"/>
              <a:t>Example:</a:t>
            </a:r>
            <a:r>
              <a:rPr lang="en-US" sz="1600" dirty="0" smtClean="0"/>
              <a:t> “S-band” : </a:t>
            </a:r>
            <a:r>
              <a:rPr lang="en-GB" sz="1600" dirty="0" smtClean="0"/>
              <a:t>2.6 GHz ... 3.95 GHz,</a:t>
            </a:r>
          </a:p>
          <a:p>
            <a:r>
              <a:rPr lang="en-GB" sz="1600" dirty="0" smtClean="0">
                <a:latin typeface="+mn-lt"/>
              </a:rPr>
              <a:t>Waveguide type WR284 (2.84” wide), dimensions: </a:t>
            </a:r>
            <a:r>
              <a:rPr lang="en-GB" sz="1600" dirty="0" smtClean="0"/>
              <a:t>72.14 mm x 34.04 mm.</a:t>
            </a:r>
          </a:p>
          <a:p>
            <a:r>
              <a:rPr lang="en-GB" sz="1600" dirty="0" err="1" smtClean="0">
                <a:latin typeface="+mn-lt"/>
              </a:rPr>
              <a:t>Operted</a:t>
            </a:r>
            <a:r>
              <a:rPr lang="en-GB" sz="1600" dirty="0" smtClean="0">
                <a:latin typeface="+mn-lt"/>
              </a:rPr>
              <a:t> at </a:t>
            </a:r>
            <a:r>
              <a:rPr lang="en-GB" sz="1600" i="1" dirty="0" smtClean="0">
                <a:latin typeface="+mn-lt"/>
              </a:rPr>
              <a:t>f</a:t>
            </a:r>
            <a:r>
              <a:rPr lang="en-GB" sz="1600" dirty="0" smtClean="0">
                <a:latin typeface="+mn-lt"/>
              </a:rPr>
              <a:t> = 3 GHz.</a:t>
            </a:r>
            <a:endParaRPr lang="en-US" sz="1600" dirty="0">
              <a:latin typeface="+mn-lt"/>
            </a:endParaRPr>
          </a:p>
        </p:txBody>
      </p:sp>
      <p:sp>
        <p:nvSpPr>
          <p:cNvPr id="8199" name="Text Box 84"/>
          <p:cNvSpPr txBox="1">
            <a:spLocks noChangeArrowheads="1"/>
          </p:cNvSpPr>
          <p:nvPr/>
        </p:nvSpPr>
        <p:spPr bwMode="auto">
          <a:xfrm>
            <a:off x="5357818" y="1285860"/>
            <a:ext cx="1208985" cy="338554"/>
          </a:xfrm>
          <a:prstGeom prst="rect">
            <a:avLst/>
          </a:prstGeom>
          <a:noFill/>
          <a:ln w="9525">
            <a:noFill/>
            <a:miter lim="800000"/>
            <a:headEnd/>
            <a:tailEnd/>
          </a:ln>
        </p:spPr>
        <p:txBody>
          <a:bodyPr wrap="none">
            <a:spAutoFit/>
          </a:bodyPr>
          <a:lstStyle/>
          <a:p>
            <a:r>
              <a:rPr lang="en-US" sz="1600" dirty="0">
                <a:latin typeface="+mn-lt"/>
              </a:rPr>
              <a:t>electric field</a:t>
            </a:r>
          </a:p>
        </p:txBody>
      </p:sp>
      <p:sp>
        <p:nvSpPr>
          <p:cNvPr id="8200" name="Text Box 85"/>
          <p:cNvSpPr txBox="1">
            <a:spLocks noChangeArrowheads="1"/>
          </p:cNvSpPr>
          <p:nvPr/>
        </p:nvSpPr>
        <p:spPr bwMode="auto">
          <a:xfrm>
            <a:off x="5572132" y="3857628"/>
            <a:ext cx="1364989" cy="338554"/>
          </a:xfrm>
          <a:prstGeom prst="rect">
            <a:avLst/>
          </a:prstGeom>
          <a:noFill/>
          <a:ln w="9525">
            <a:noFill/>
            <a:miter lim="800000"/>
            <a:headEnd/>
            <a:tailEnd/>
          </a:ln>
        </p:spPr>
        <p:txBody>
          <a:bodyPr wrap="none">
            <a:spAutoFit/>
          </a:bodyPr>
          <a:lstStyle/>
          <a:p>
            <a:r>
              <a:rPr lang="en-US" sz="1600" dirty="0">
                <a:latin typeface="+mn-lt"/>
              </a:rPr>
              <a:t>magnetic field</a:t>
            </a:r>
          </a:p>
        </p:txBody>
      </p:sp>
      <p:sp>
        <p:nvSpPr>
          <p:cNvPr id="8201" name="Text Box 90"/>
          <p:cNvSpPr txBox="1">
            <a:spLocks noChangeArrowheads="1"/>
          </p:cNvSpPr>
          <p:nvPr/>
        </p:nvSpPr>
        <p:spPr bwMode="auto">
          <a:xfrm>
            <a:off x="633413" y="3276600"/>
            <a:ext cx="1219949" cy="338554"/>
          </a:xfrm>
          <a:prstGeom prst="rect">
            <a:avLst/>
          </a:prstGeom>
          <a:noFill/>
          <a:ln w="9525">
            <a:noFill/>
            <a:miter lim="800000"/>
            <a:headEnd/>
            <a:tailEnd/>
          </a:ln>
        </p:spPr>
        <p:txBody>
          <a:bodyPr wrap="none">
            <a:spAutoFit/>
          </a:bodyPr>
          <a:lstStyle/>
          <a:p>
            <a:r>
              <a:rPr lang="en-US" sz="1600" dirty="0">
                <a:latin typeface="+mn-lt"/>
              </a:rPr>
              <a:t>power flow:</a:t>
            </a:r>
          </a:p>
        </p:txBody>
      </p:sp>
      <p:sp>
        <p:nvSpPr>
          <p:cNvPr id="8207" name="Line 86"/>
          <p:cNvSpPr>
            <a:spLocks noChangeShapeType="1"/>
          </p:cNvSpPr>
          <p:nvPr/>
        </p:nvSpPr>
        <p:spPr bwMode="auto">
          <a:xfrm>
            <a:off x="7429520" y="1643050"/>
            <a:ext cx="1195387" cy="228600"/>
          </a:xfrm>
          <a:prstGeom prst="line">
            <a:avLst/>
          </a:prstGeom>
          <a:noFill/>
          <a:ln w="9525">
            <a:solidFill>
              <a:schemeClr val="tx1"/>
            </a:solidFill>
            <a:round/>
            <a:headEnd/>
            <a:tailEnd type="triangle" w="med" len="med"/>
          </a:ln>
        </p:spPr>
        <p:txBody>
          <a:bodyPr wrap="none" anchor="ctr"/>
          <a:lstStyle/>
          <a:p>
            <a:endParaRPr lang="en-GB"/>
          </a:p>
        </p:txBody>
      </p:sp>
      <p:sp>
        <p:nvSpPr>
          <p:cNvPr id="8208" name="Text Box 88"/>
          <p:cNvSpPr txBox="1">
            <a:spLocks noChangeArrowheads="1"/>
          </p:cNvSpPr>
          <p:nvPr/>
        </p:nvSpPr>
        <p:spPr bwMode="auto">
          <a:xfrm>
            <a:off x="7572396" y="1142984"/>
            <a:ext cx="1131785" cy="338554"/>
          </a:xfrm>
          <a:prstGeom prst="rect">
            <a:avLst/>
          </a:prstGeom>
          <a:noFill/>
          <a:ln w="9525">
            <a:noFill/>
            <a:miter lim="800000"/>
            <a:headEnd/>
            <a:tailEnd/>
          </a:ln>
        </p:spPr>
        <p:txBody>
          <a:bodyPr wrap="none">
            <a:spAutoFit/>
          </a:bodyPr>
          <a:lstStyle/>
          <a:p>
            <a:r>
              <a:rPr lang="en-US" sz="1600" dirty="0">
                <a:latin typeface="+mn-lt"/>
              </a:rPr>
              <a:t>power flow</a:t>
            </a:r>
          </a:p>
        </p:txBody>
      </p:sp>
      <p:sp>
        <p:nvSpPr>
          <p:cNvPr id="8211" name="Line 87"/>
          <p:cNvSpPr>
            <a:spLocks noChangeShapeType="1"/>
          </p:cNvSpPr>
          <p:nvPr/>
        </p:nvSpPr>
        <p:spPr bwMode="auto">
          <a:xfrm>
            <a:off x="7500958" y="4414846"/>
            <a:ext cx="1285884" cy="228600"/>
          </a:xfrm>
          <a:prstGeom prst="line">
            <a:avLst/>
          </a:prstGeom>
          <a:noFill/>
          <a:ln w="9525">
            <a:solidFill>
              <a:schemeClr val="tx1"/>
            </a:solidFill>
            <a:round/>
            <a:headEnd/>
            <a:tailEnd type="triangle" w="med" len="med"/>
          </a:ln>
        </p:spPr>
        <p:txBody>
          <a:bodyPr wrap="none" anchor="ctr"/>
          <a:lstStyle/>
          <a:p>
            <a:endParaRPr lang="en-GB"/>
          </a:p>
        </p:txBody>
      </p:sp>
      <p:sp>
        <p:nvSpPr>
          <p:cNvPr id="22" name="Text Box 88"/>
          <p:cNvSpPr txBox="1">
            <a:spLocks noChangeArrowheads="1"/>
          </p:cNvSpPr>
          <p:nvPr/>
        </p:nvSpPr>
        <p:spPr bwMode="auto">
          <a:xfrm>
            <a:off x="7715272" y="4071942"/>
            <a:ext cx="1131785" cy="338554"/>
          </a:xfrm>
          <a:prstGeom prst="rect">
            <a:avLst/>
          </a:prstGeom>
          <a:noFill/>
          <a:ln w="9525">
            <a:noFill/>
            <a:miter lim="800000"/>
            <a:headEnd/>
            <a:tailEnd/>
          </a:ln>
        </p:spPr>
        <p:txBody>
          <a:bodyPr wrap="none">
            <a:spAutoFit/>
          </a:bodyPr>
          <a:lstStyle/>
          <a:p>
            <a:r>
              <a:rPr lang="en-US" sz="1600" dirty="0">
                <a:latin typeface="+mn-lt"/>
              </a:rPr>
              <a:t>power flow</a:t>
            </a:r>
          </a:p>
        </p:txBody>
      </p:sp>
      <p:sp>
        <p:nvSpPr>
          <p:cNvPr id="23" name="Date Placeholder 22"/>
          <p:cNvSpPr>
            <a:spLocks noGrp="1"/>
          </p:cNvSpPr>
          <p:nvPr>
            <p:ph type="dt" sz="half" idx="10"/>
          </p:nvPr>
        </p:nvSpPr>
        <p:spPr/>
        <p:txBody>
          <a:bodyPr/>
          <a:lstStyle/>
          <a:p>
            <a:r>
              <a:rPr lang="en-US" smtClean="0"/>
              <a:t>11-6-2010</a:t>
            </a:r>
            <a:endParaRPr lang="en-GB"/>
          </a:p>
        </p:txBody>
      </p:sp>
      <p:graphicFrame>
        <p:nvGraphicFramePr>
          <p:cNvPr id="24" name="Object 23"/>
          <p:cNvGraphicFramePr>
            <a:graphicFrameLocks noChangeAspect="1"/>
          </p:cNvGraphicFramePr>
          <p:nvPr/>
        </p:nvGraphicFramePr>
        <p:xfrm>
          <a:off x="1785918" y="2928934"/>
          <a:ext cx="2233146" cy="1058362"/>
        </p:xfrm>
        <a:graphic>
          <a:graphicData uri="http://schemas.openxmlformats.org/presentationml/2006/ole">
            <p:oleObj spid="_x0000_s6147" name="Equation" r:id="rId6" imgW="2679480" imgH="1269720" progId="Equation.3">
              <p:embed/>
            </p:oleObj>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Waveguide dispersion</a:t>
            </a:r>
            <a:endParaRPr lang="en-GB" dirty="0"/>
          </a:p>
        </p:txBody>
      </p:sp>
      <p:sp>
        <p:nvSpPr>
          <p:cNvPr id="3" name="Date Placeholder 2"/>
          <p:cNvSpPr>
            <a:spLocks noGrp="1"/>
          </p:cNvSpPr>
          <p:nvPr>
            <p:ph type="dt" sz="half" idx="10"/>
          </p:nvPr>
        </p:nvSpPr>
        <p:spPr/>
        <p:txBody>
          <a:bodyPr/>
          <a:lstStyle/>
          <a:p>
            <a:r>
              <a:rPr lang="en-US" smtClean="0"/>
              <a:t>11-6-2010</a:t>
            </a:r>
            <a:endParaRPr lang="en-GB"/>
          </a:p>
        </p:txBody>
      </p:sp>
      <p:sp>
        <p:nvSpPr>
          <p:cNvPr id="4" name="Footer Placeholder 3"/>
          <p:cNvSpPr>
            <a:spLocks noGrp="1"/>
          </p:cNvSpPr>
          <p:nvPr>
            <p:ph type="ftr" sz="quarter" idx="11"/>
          </p:nvPr>
        </p:nvSpPr>
        <p:spPr/>
        <p:txBody>
          <a:bodyPr/>
          <a:lstStyle/>
          <a:p>
            <a:r>
              <a:rPr lang="en-GB" smtClean="0"/>
              <a:t>CAS RF Denmark - Cavity Basics</a:t>
            </a:r>
            <a:endParaRPr lang="en-GB"/>
          </a:p>
        </p:txBody>
      </p:sp>
      <p:sp>
        <p:nvSpPr>
          <p:cNvPr id="5" name="Slide Number Placeholder 4"/>
          <p:cNvSpPr>
            <a:spLocks noGrp="1"/>
          </p:cNvSpPr>
          <p:nvPr>
            <p:ph type="sldNum" sz="quarter" idx="12"/>
          </p:nvPr>
        </p:nvSpPr>
        <p:spPr/>
        <p:txBody>
          <a:bodyPr/>
          <a:lstStyle/>
          <a:p>
            <a:fld id="{4ABAAE0A-2C7B-476D-921A-DB40558571D2}" type="slidenum">
              <a:rPr lang="en-GB" smtClean="0"/>
              <a:pPr/>
              <a:t>9</a:t>
            </a:fld>
            <a:endParaRPr lang="en-GB"/>
          </a:p>
        </p:txBody>
      </p:sp>
      <p:sp>
        <p:nvSpPr>
          <p:cNvPr id="7" name="TextBox 6"/>
          <p:cNvSpPr txBox="1"/>
          <p:nvPr/>
        </p:nvSpPr>
        <p:spPr>
          <a:xfrm>
            <a:off x="285720" y="928670"/>
            <a:ext cx="3957639" cy="646331"/>
          </a:xfrm>
          <a:prstGeom prst="rect">
            <a:avLst/>
          </a:prstGeom>
          <a:noFill/>
        </p:spPr>
        <p:txBody>
          <a:bodyPr wrap="square" rtlCol="0">
            <a:spAutoFit/>
          </a:bodyPr>
          <a:lstStyle/>
          <a:p>
            <a:r>
              <a:rPr lang="en-GB" dirty="0" smtClean="0"/>
              <a:t>What happens with different waveguide dimensions (different width </a:t>
            </a:r>
            <a:r>
              <a:rPr lang="en-GB" i="1" dirty="0" smtClean="0"/>
              <a:t>a</a:t>
            </a:r>
            <a:r>
              <a:rPr lang="en-GB" dirty="0" smtClean="0"/>
              <a:t>)?</a:t>
            </a:r>
            <a:endParaRPr lang="en-GB" dirty="0"/>
          </a:p>
        </p:txBody>
      </p:sp>
      <p:pic>
        <p:nvPicPr>
          <p:cNvPr id="15" name="Picture 14" descr="Dispersion.png"/>
          <p:cNvPicPr>
            <a:picLocks noChangeAspect="1"/>
          </p:cNvPicPr>
          <p:nvPr/>
        </p:nvPicPr>
        <p:blipFill>
          <a:blip r:embed="rId3" cstate="print"/>
          <a:stretch>
            <a:fillRect/>
          </a:stretch>
        </p:blipFill>
        <p:spPr>
          <a:xfrm>
            <a:off x="714348" y="3143248"/>
            <a:ext cx="2643206" cy="2723970"/>
          </a:xfrm>
          <a:prstGeom prst="rect">
            <a:avLst/>
          </a:prstGeom>
        </p:spPr>
      </p:pic>
      <p:graphicFrame>
        <p:nvGraphicFramePr>
          <p:cNvPr id="88067" name="Object 3"/>
          <p:cNvGraphicFramePr>
            <a:graphicFrameLocks noChangeAspect="1"/>
          </p:cNvGraphicFramePr>
          <p:nvPr/>
        </p:nvGraphicFramePr>
        <p:xfrm>
          <a:off x="3428990" y="5357826"/>
          <a:ext cx="285750" cy="600075"/>
        </p:xfrm>
        <a:graphic>
          <a:graphicData uri="http://schemas.openxmlformats.org/presentationml/2006/ole">
            <p:oleObj spid="_x0000_s88067" name="Equation" r:id="rId4" imgW="380880" imgH="799920" progId="Equation.3">
              <p:embed/>
            </p:oleObj>
          </a:graphicData>
        </a:graphic>
      </p:graphicFrame>
      <p:graphicFrame>
        <p:nvGraphicFramePr>
          <p:cNvPr id="88068" name="Object 4"/>
          <p:cNvGraphicFramePr>
            <a:graphicFrameLocks noChangeAspect="1"/>
          </p:cNvGraphicFramePr>
          <p:nvPr/>
        </p:nvGraphicFramePr>
        <p:xfrm>
          <a:off x="333373" y="3229978"/>
          <a:ext cx="209550" cy="276225"/>
        </p:xfrm>
        <a:graphic>
          <a:graphicData uri="http://schemas.openxmlformats.org/presentationml/2006/ole">
            <p:oleObj spid="_x0000_s88068" name="Equation" r:id="rId5" imgW="279360" imgH="368280" progId="Equation.3">
              <p:embed/>
            </p:oleObj>
          </a:graphicData>
        </a:graphic>
      </p:graphicFrame>
      <p:sp>
        <p:nvSpPr>
          <p:cNvPr id="18" name="TextBox 17"/>
          <p:cNvSpPr txBox="1"/>
          <p:nvPr/>
        </p:nvSpPr>
        <p:spPr>
          <a:xfrm>
            <a:off x="4429124" y="1285860"/>
            <a:ext cx="1237839" cy="923330"/>
          </a:xfrm>
          <a:prstGeom prst="rect">
            <a:avLst/>
          </a:prstGeom>
          <a:noFill/>
        </p:spPr>
        <p:txBody>
          <a:bodyPr wrap="none" rtlCol="0">
            <a:spAutoFit/>
          </a:bodyPr>
          <a:lstStyle/>
          <a:p>
            <a:r>
              <a:rPr lang="en-GB" dirty="0" smtClean="0"/>
              <a:t>1:</a:t>
            </a:r>
            <a:r>
              <a:rPr lang="en-GB" i="1" dirty="0" smtClean="0"/>
              <a:t/>
            </a:r>
            <a:br>
              <a:rPr lang="en-GB" i="1" dirty="0" smtClean="0"/>
            </a:br>
            <a:r>
              <a:rPr lang="en-GB" i="1" dirty="0" smtClean="0"/>
              <a:t>a</a:t>
            </a:r>
            <a:r>
              <a:rPr lang="en-GB" dirty="0" smtClean="0"/>
              <a:t> = 52 mm,</a:t>
            </a:r>
            <a:br>
              <a:rPr lang="en-GB" dirty="0" smtClean="0"/>
            </a:br>
            <a:r>
              <a:rPr lang="en-GB" i="1" dirty="0" smtClean="0"/>
              <a:t>f/</a:t>
            </a:r>
            <a:r>
              <a:rPr lang="en-GB" i="1" dirty="0" err="1" smtClean="0"/>
              <a:t>f</a:t>
            </a:r>
            <a:r>
              <a:rPr lang="en-GB" i="1" baseline="-25000" dirty="0" err="1" smtClean="0"/>
              <a:t>c</a:t>
            </a:r>
            <a:r>
              <a:rPr lang="en-GB" dirty="0" smtClean="0"/>
              <a:t> = 1.04</a:t>
            </a:r>
            <a:endParaRPr lang="en-GB" dirty="0"/>
          </a:p>
        </p:txBody>
      </p:sp>
      <p:sp>
        <p:nvSpPr>
          <p:cNvPr id="21" name="Oval 20"/>
          <p:cNvSpPr/>
          <p:nvPr/>
        </p:nvSpPr>
        <p:spPr>
          <a:xfrm>
            <a:off x="1398748" y="5587432"/>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1695428" y="5015928"/>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571736" y="4006270"/>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071538" y="5929330"/>
            <a:ext cx="739626" cy="369332"/>
          </a:xfrm>
          <a:prstGeom prst="rect">
            <a:avLst/>
          </a:prstGeom>
          <a:noFill/>
        </p:spPr>
        <p:txBody>
          <a:bodyPr wrap="none" rtlCol="0">
            <a:spAutoFit/>
          </a:bodyPr>
          <a:lstStyle/>
          <a:p>
            <a:r>
              <a:rPr lang="en-GB" dirty="0" err="1" smtClean="0"/>
              <a:t>cutoff</a:t>
            </a:r>
            <a:endParaRPr lang="en-GB" dirty="0"/>
          </a:p>
        </p:txBody>
      </p:sp>
      <p:graphicFrame>
        <p:nvGraphicFramePr>
          <p:cNvPr id="88066" name="Object 2"/>
          <p:cNvGraphicFramePr>
            <a:graphicFrameLocks noChangeAspect="1"/>
          </p:cNvGraphicFramePr>
          <p:nvPr/>
        </p:nvGraphicFramePr>
        <p:xfrm>
          <a:off x="2357422" y="4143380"/>
          <a:ext cx="1454150" cy="471488"/>
        </p:xfrm>
        <a:graphic>
          <a:graphicData uri="http://schemas.openxmlformats.org/presentationml/2006/ole">
            <p:oleObj spid="_x0000_s88066" name="Equation" r:id="rId6" imgW="2895480" imgH="939600" progId="Equation.3">
              <p:embed/>
            </p:oleObj>
          </a:graphicData>
        </a:graphic>
      </p:graphicFrame>
      <p:graphicFrame>
        <p:nvGraphicFramePr>
          <p:cNvPr id="88069" name="Object 5"/>
          <p:cNvGraphicFramePr>
            <a:graphicFrameLocks noChangeAspect="1"/>
          </p:cNvGraphicFramePr>
          <p:nvPr/>
        </p:nvGraphicFramePr>
        <p:xfrm>
          <a:off x="2500296" y="3286124"/>
          <a:ext cx="369888" cy="363538"/>
        </p:xfrm>
        <a:graphic>
          <a:graphicData uri="http://schemas.openxmlformats.org/presentationml/2006/ole">
            <p:oleObj spid="_x0000_s88069" name="Equation" r:id="rId7" imgW="736560" imgH="723600" progId="Equation.3">
              <p:embed/>
            </p:oleObj>
          </a:graphicData>
        </a:graphic>
      </p:graphicFrame>
      <p:graphicFrame>
        <p:nvGraphicFramePr>
          <p:cNvPr id="88070" name="Object 6"/>
          <p:cNvGraphicFramePr>
            <a:graphicFrameLocks noChangeAspect="1"/>
          </p:cNvGraphicFramePr>
          <p:nvPr/>
        </p:nvGraphicFramePr>
        <p:xfrm>
          <a:off x="1857356" y="6000768"/>
          <a:ext cx="484188" cy="363538"/>
        </p:xfrm>
        <a:graphic>
          <a:graphicData uri="http://schemas.openxmlformats.org/presentationml/2006/ole">
            <p:oleObj spid="_x0000_s88070" name="Equation" r:id="rId8" imgW="965160" imgH="723600" progId="Equation.3">
              <p:embed/>
            </p:oleObj>
          </a:graphicData>
        </a:graphic>
      </p:graphicFrame>
      <p:pic>
        <p:nvPicPr>
          <p:cNvPr id="26" name="Picture 25" descr="S3.0EW52.gif"/>
          <p:cNvPicPr>
            <a:picLocks noChangeAspect="1"/>
          </p:cNvPicPr>
          <p:nvPr/>
        </p:nvPicPr>
        <p:blipFill>
          <a:blip r:embed="rId9" cstate="print"/>
          <a:stretch>
            <a:fillRect/>
          </a:stretch>
        </p:blipFill>
        <p:spPr>
          <a:xfrm>
            <a:off x="5572132" y="770804"/>
            <a:ext cx="3486150" cy="2286000"/>
          </a:xfrm>
          <a:prstGeom prst="rect">
            <a:avLst/>
          </a:prstGeom>
        </p:spPr>
      </p:pic>
      <p:pic>
        <p:nvPicPr>
          <p:cNvPr id="27" name="Picture 26" descr="S3.0EW72.gif"/>
          <p:cNvPicPr>
            <a:picLocks noChangeAspect="1"/>
          </p:cNvPicPr>
          <p:nvPr/>
        </p:nvPicPr>
        <p:blipFill>
          <a:blip r:embed="rId10" cstate="print"/>
          <a:stretch>
            <a:fillRect/>
          </a:stretch>
        </p:blipFill>
        <p:spPr>
          <a:xfrm>
            <a:off x="5629282" y="2579239"/>
            <a:ext cx="3429000" cy="2286000"/>
          </a:xfrm>
          <a:prstGeom prst="rect">
            <a:avLst/>
          </a:prstGeom>
        </p:spPr>
      </p:pic>
      <p:pic>
        <p:nvPicPr>
          <p:cNvPr id="25" name="Picture 24" descr="S3.0EW144.gif"/>
          <p:cNvPicPr>
            <a:picLocks noChangeAspect="1"/>
          </p:cNvPicPr>
          <p:nvPr/>
        </p:nvPicPr>
        <p:blipFill>
          <a:blip r:embed="rId11" cstate="print"/>
          <a:stretch>
            <a:fillRect/>
          </a:stretch>
        </p:blipFill>
        <p:spPr>
          <a:xfrm>
            <a:off x="5629282" y="4429132"/>
            <a:ext cx="3429000" cy="2286000"/>
          </a:xfrm>
          <a:prstGeom prst="rect">
            <a:avLst/>
          </a:prstGeom>
        </p:spPr>
      </p:pic>
      <p:sp>
        <p:nvSpPr>
          <p:cNvPr id="28" name="TextBox 27"/>
          <p:cNvSpPr txBox="1"/>
          <p:nvPr/>
        </p:nvSpPr>
        <p:spPr>
          <a:xfrm>
            <a:off x="7858148" y="867847"/>
            <a:ext cx="1027845" cy="369332"/>
          </a:xfrm>
          <a:prstGeom prst="rect">
            <a:avLst/>
          </a:prstGeom>
          <a:noFill/>
        </p:spPr>
        <p:txBody>
          <a:bodyPr wrap="none" rtlCol="0">
            <a:spAutoFit/>
          </a:bodyPr>
          <a:lstStyle/>
          <a:p>
            <a:r>
              <a:rPr lang="en-GB" i="1" dirty="0" smtClean="0"/>
              <a:t>f</a:t>
            </a:r>
            <a:r>
              <a:rPr lang="en-GB" dirty="0" smtClean="0"/>
              <a:t> = 3 GHz</a:t>
            </a:r>
            <a:endParaRPr lang="en-GB" dirty="0"/>
          </a:p>
        </p:txBody>
      </p:sp>
      <p:sp>
        <p:nvSpPr>
          <p:cNvPr id="19" name="TextBox 18"/>
          <p:cNvSpPr txBox="1"/>
          <p:nvPr/>
        </p:nvSpPr>
        <p:spPr>
          <a:xfrm>
            <a:off x="4286248" y="3071810"/>
            <a:ext cx="1529586" cy="923330"/>
          </a:xfrm>
          <a:prstGeom prst="rect">
            <a:avLst/>
          </a:prstGeom>
          <a:noFill/>
        </p:spPr>
        <p:txBody>
          <a:bodyPr wrap="none" rtlCol="0">
            <a:spAutoFit/>
          </a:bodyPr>
          <a:lstStyle/>
          <a:p>
            <a:r>
              <a:rPr lang="en-GB" dirty="0" smtClean="0"/>
              <a:t>2:</a:t>
            </a:r>
          </a:p>
          <a:p>
            <a:r>
              <a:rPr lang="en-GB" i="1" dirty="0" smtClean="0"/>
              <a:t>a</a:t>
            </a:r>
            <a:r>
              <a:rPr lang="en-GB" dirty="0" smtClean="0"/>
              <a:t> = 72.14 mm,</a:t>
            </a:r>
            <a:br>
              <a:rPr lang="en-GB" dirty="0" smtClean="0"/>
            </a:br>
            <a:r>
              <a:rPr lang="en-GB" i="1" dirty="0" smtClean="0"/>
              <a:t> f/</a:t>
            </a:r>
            <a:r>
              <a:rPr lang="en-GB" i="1" dirty="0" err="1" smtClean="0"/>
              <a:t>f</a:t>
            </a:r>
            <a:r>
              <a:rPr lang="en-GB" i="1" baseline="-25000" dirty="0" err="1" smtClean="0"/>
              <a:t>c</a:t>
            </a:r>
            <a:r>
              <a:rPr lang="en-GB" dirty="0" smtClean="0"/>
              <a:t> = 1.44</a:t>
            </a:r>
            <a:endParaRPr lang="en-GB" dirty="0"/>
          </a:p>
        </p:txBody>
      </p:sp>
      <p:sp>
        <p:nvSpPr>
          <p:cNvPr id="20" name="TextBox 19"/>
          <p:cNvSpPr txBox="1"/>
          <p:nvPr/>
        </p:nvSpPr>
        <p:spPr>
          <a:xfrm>
            <a:off x="4286248" y="4857760"/>
            <a:ext cx="1529586" cy="923330"/>
          </a:xfrm>
          <a:prstGeom prst="rect">
            <a:avLst/>
          </a:prstGeom>
          <a:noFill/>
        </p:spPr>
        <p:txBody>
          <a:bodyPr wrap="none" rtlCol="0">
            <a:spAutoFit/>
          </a:bodyPr>
          <a:lstStyle/>
          <a:p>
            <a:r>
              <a:rPr lang="en-GB" dirty="0" smtClean="0"/>
              <a:t>3:</a:t>
            </a:r>
          </a:p>
          <a:p>
            <a:r>
              <a:rPr lang="en-GB" i="1" dirty="0" smtClean="0"/>
              <a:t>a</a:t>
            </a:r>
            <a:r>
              <a:rPr lang="en-GB" dirty="0" smtClean="0"/>
              <a:t> = 144.3 mm,</a:t>
            </a:r>
            <a:br>
              <a:rPr lang="en-GB" dirty="0" smtClean="0"/>
            </a:br>
            <a:r>
              <a:rPr lang="en-GB" i="1" dirty="0" smtClean="0"/>
              <a:t> f/</a:t>
            </a:r>
            <a:r>
              <a:rPr lang="en-GB" i="1" dirty="0" err="1" smtClean="0"/>
              <a:t>f</a:t>
            </a:r>
            <a:r>
              <a:rPr lang="en-GB" i="1" baseline="-25000" dirty="0" err="1" smtClean="0"/>
              <a:t>c</a:t>
            </a:r>
            <a:r>
              <a:rPr lang="en-GB" dirty="0" smtClean="0"/>
              <a:t> = 2.88</a:t>
            </a:r>
            <a:endParaRPr lang="en-GB" dirty="0"/>
          </a:p>
        </p:txBody>
      </p:sp>
      <p:sp>
        <p:nvSpPr>
          <p:cNvPr id="29" name="TextBox 28"/>
          <p:cNvSpPr txBox="1"/>
          <p:nvPr/>
        </p:nvSpPr>
        <p:spPr>
          <a:xfrm>
            <a:off x="1428728" y="5417122"/>
            <a:ext cx="301686" cy="369332"/>
          </a:xfrm>
          <a:prstGeom prst="rect">
            <a:avLst/>
          </a:prstGeom>
          <a:noFill/>
        </p:spPr>
        <p:txBody>
          <a:bodyPr wrap="none" rtlCol="0">
            <a:spAutoFit/>
          </a:bodyPr>
          <a:lstStyle/>
          <a:p>
            <a:r>
              <a:rPr lang="en-GB" dirty="0" smtClean="0"/>
              <a:t>1</a:t>
            </a:r>
            <a:endParaRPr lang="en-GB" dirty="0"/>
          </a:p>
        </p:txBody>
      </p:sp>
      <p:sp>
        <p:nvSpPr>
          <p:cNvPr id="31" name="TextBox 30"/>
          <p:cNvSpPr txBox="1"/>
          <p:nvPr/>
        </p:nvSpPr>
        <p:spPr>
          <a:xfrm>
            <a:off x="1733453" y="4857760"/>
            <a:ext cx="301686" cy="369332"/>
          </a:xfrm>
          <a:prstGeom prst="rect">
            <a:avLst/>
          </a:prstGeom>
          <a:noFill/>
        </p:spPr>
        <p:txBody>
          <a:bodyPr wrap="none" rtlCol="0">
            <a:spAutoFit/>
          </a:bodyPr>
          <a:lstStyle/>
          <a:p>
            <a:r>
              <a:rPr lang="en-GB" dirty="0" smtClean="0"/>
              <a:t>2</a:t>
            </a:r>
            <a:endParaRPr lang="en-GB" dirty="0"/>
          </a:p>
        </p:txBody>
      </p:sp>
      <p:sp>
        <p:nvSpPr>
          <p:cNvPr id="32" name="TextBox 31"/>
          <p:cNvSpPr txBox="1"/>
          <p:nvPr/>
        </p:nvSpPr>
        <p:spPr>
          <a:xfrm>
            <a:off x="2643174" y="3857628"/>
            <a:ext cx="301686" cy="369332"/>
          </a:xfrm>
          <a:prstGeom prst="rect">
            <a:avLst/>
          </a:prstGeom>
          <a:noFill/>
        </p:spPr>
        <p:txBody>
          <a:bodyPr wrap="none" rtlCol="0">
            <a:spAutoFit/>
          </a:bodyPr>
          <a:lstStyle/>
          <a:p>
            <a:r>
              <a:rPr lang="en-GB" dirty="0" smtClean="0"/>
              <a:t>3</a:t>
            </a:r>
            <a:endParaRPr lang="en-GB"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2283</TotalTime>
  <Words>2290</Words>
  <Application>Microsoft Office PowerPoint</Application>
  <PresentationFormat>On-screen Show (4:3)</PresentationFormat>
  <Paragraphs>563</Paragraphs>
  <Slides>49</Slides>
  <Notes>21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53" baseType="lpstr">
      <vt:lpstr>Office Theme</vt:lpstr>
      <vt:lpstr>Equation</vt:lpstr>
      <vt:lpstr>Microsoft Equation 3.0</vt:lpstr>
      <vt:lpstr>CorelDRAW</vt:lpstr>
      <vt:lpstr>Cavity Basics</vt:lpstr>
      <vt:lpstr>What is a cavity?</vt:lpstr>
      <vt:lpstr>Lorentz force</vt:lpstr>
      <vt:lpstr>Maxwell’s equations</vt:lpstr>
      <vt:lpstr>Homogeneous plane wave</vt:lpstr>
      <vt:lpstr>Wave length, phase velocity</vt:lpstr>
      <vt:lpstr>Superposition of 2 homogeneous plane waves</vt:lpstr>
      <vt:lpstr>Rectangular waveguide</vt:lpstr>
      <vt:lpstr>Waveguide dispersion</vt:lpstr>
      <vt:lpstr>Phase velocity</vt:lpstr>
      <vt:lpstr>Rectangular waveguide modes</vt:lpstr>
      <vt:lpstr>Radial waves</vt:lpstr>
      <vt:lpstr>Round waveguide</vt:lpstr>
      <vt:lpstr>Circular waveguide modes</vt:lpstr>
      <vt:lpstr>General waveguide equations:</vt:lpstr>
      <vt:lpstr>Slide 16</vt:lpstr>
      <vt:lpstr>Waveguide perturbed by notches</vt:lpstr>
      <vt:lpstr>Short-circuited waveguide</vt:lpstr>
      <vt:lpstr>Single WG mode between two shorts</vt:lpstr>
      <vt:lpstr>Simple pillbox</vt:lpstr>
      <vt:lpstr>Pillbox cavity field (w/o beam tube)</vt:lpstr>
      <vt:lpstr>Pillbox with beam pipe</vt:lpstr>
      <vt:lpstr>A more practical pillbox cavity</vt:lpstr>
      <vt:lpstr>Stored energy</vt:lpstr>
      <vt:lpstr>Stored energy &amp; Poynting vector</vt:lpstr>
      <vt:lpstr>Losses &amp; Q factor</vt:lpstr>
      <vt:lpstr>Small boundary perturbation – tuning</vt:lpstr>
      <vt:lpstr>Acceleration voltage &amp; R-upon-Q</vt:lpstr>
      <vt:lpstr>Transit time factor</vt:lpstr>
      <vt:lpstr>Shunt impedance</vt:lpstr>
      <vt:lpstr>Equivalent circuit</vt:lpstr>
      <vt:lpstr>Resonance</vt:lpstr>
      <vt:lpstr>Reentrant cavity</vt:lpstr>
      <vt:lpstr>Loss factor</vt:lpstr>
      <vt:lpstr>Summary: relations between Vacc, W, Ploss </vt:lpstr>
      <vt:lpstr>Beam loading – RF to beam efficiency</vt:lpstr>
      <vt:lpstr>Characterizing cavities</vt:lpstr>
      <vt:lpstr>Higher order modes</vt:lpstr>
      <vt:lpstr>Higher order modes (measured spectrum)</vt:lpstr>
      <vt:lpstr>Pillbox: dipole mode</vt:lpstr>
      <vt:lpstr>CERN/PS 80 MHz cavity (for LHC)</vt:lpstr>
      <vt:lpstr>Higher order modes</vt:lpstr>
      <vt:lpstr>What do you gain with many gaps?</vt:lpstr>
      <vt:lpstr>Standing wave multicell cavity</vt:lpstr>
      <vt:lpstr>Brillouin diagram  Travelling wave structure</vt:lpstr>
      <vt:lpstr>What limits the acceleration</vt:lpstr>
      <vt:lpstr>What limits the acceleration</vt:lpstr>
      <vt:lpstr>What limits the acceleration?</vt:lpstr>
      <vt:lpstr>Cavity basics – Summary</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Cavity Basics</dc:title>
  <dc:creator>Erk Jensen</dc:creator>
  <cp:lastModifiedBy>Erk Jensen</cp:lastModifiedBy>
  <cp:revision>195</cp:revision>
  <dcterms:created xsi:type="dcterms:W3CDTF">2010-06-02T12:40:13Z</dcterms:created>
  <dcterms:modified xsi:type="dcterms:W3CDTF">2010-06-12T15:19:14Z</dcterms:modified>
</cp:coreProperties>
</file>